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9"/>
  </p:notesMasterIdLst>
  <p:handoutMasterIdLst>
    <p:handoutMasterId r:id="rId30"/>
  </p:handoutMasterIdLst>
  <p:sldIdLst>
    <p:sldId id="277" r:id="rId2"/>
    <p:sldId id="371" r:id="rId3"/>
    <p:sldId id="359" r:id="rId4"/>
    <p:sldId id="360" r:id="rId5"/>
    <p:sldId id="362" r:id="rId6"/>
    <p:sldId id="373" r:id="rId7"/>
    <p:sldId id="376" r:id="rId8"/>
    <p:sldId id="378" r:id="rId9"/>
    <p:sldId id="364" r:id="rId10"/>
    <p:sldId id="379" r:id="rId11"/>
    <p:sldId id="384" r:id="rId12"/>
    <p:sldId id="383" r:id="rId13"/>
    <p:sldId id="363" r:id="rId14"/>
    <p:sldId id="374" r:id="rId15"/>
    <p:sldId id="375" r:id="rId16"/>
    <p:sldId id="365" r:id="rId17"/>
    <p:sldId id="386" r:id="rId18"/>
    <p:sldId id="380" r:id="rId19"/>
    <p:sldId id="381" r:id="rId20"/>
    <p:sldId id="385" r:id="rId21"/>
    <p:sldId id="366" r:id="rId22"/>
    <p:sldId id="382" r:id="rId23"/>
    <p:sldId id="367" r:id="rId24"/>
    <p:sldId id="368" r:id="rId25"/>
    <p:sldId id="369" r:id="rId26"/>
    <p:sldId id="370" r:id="rId27"/>
    <p:sldId id="388" r:id="rId28"/>
  </p:sldIdLst>
  <p:sldSz cx="12192000" cy="6858000"/>
  <p:notesSz cx="6858000" cy="9144000"/>
  <p:custShowLst>
    <p:custShow name="Vlastní prezentace 1" id="0">
      <p:sldLst/>
    </p:custShow>
  </p:custShow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lymery" id="{B87D422B-8C06-DE41-A42C-78D05BF8630A}">
          <p14:sldIdLst>
            <p14:sldId id="277"/>
            <p14:sldId id="371"/>
            <p14:sldId id="359"/>
            <p14:sldId id="360"/>
            <p14:sldId id="362"/>
            <p14:sldId id="373"/>
            <p14:sldId id="376"/>
            <p14:sldId id="378"/>
            <p14:sldId id="364"/>
            <p14:sldId id="379"/>
            <p14:sldId id="384"/>
            <p14:sldId id="383"/>
            <p14:sldId id="363"/>
            <p14:sldId id="374"/>
            <p14:sldId id="375"/>
            <p14:sldId id="365"/>
            <p14:sldId id="386"/>
            <p14:sldId id="380"/>
            <p14:sldId id="381"/>
            <p14:sldId id="385"/>
            <p14:sldId id="366"/>
            <p14:sldId id="382"/>
            <p14:sldId id="367"/>
            <p14:sldId id="368"/>
            <p14:sldId id="369"/>
            <p14:sldId id="370"/>
            <p14:sldId id="3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70" autoAdjust="0"/>
    <p:restoredTop sz="86376"/>
  </p:normalViewPr>
  <p:slideViewPr>
    <p:cSldViewPr snapToGrid="0" snapToObjects="1" showGuides="1">
      <p:cViewPr varScale="1">
        <p:scale>
          <a:sx n="96" d="100"/>
          <a:sy n="96" d="100"/>
        </p:scale>
        <p:origin x="174" y="51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lova Martina" userId="db261bc4-57a3-49bd-be77-1b012cb9015f" providerId="ADAL" clId="{6C71C933-9919-42E7-9178-7D79B0463EE2}"/>
    <pc:docChg chg="undo custSel addSld modSld sldOrd modSection">
      <pc:chgData name="Kalova Martina" userId="db261bc4-57a3-49bd-be77-1b012cb9015f" providerId="ADAL" clId="{6C71C933-9919-42E7-9178-7D79B0463EE2}" dt="2024-12-01T21:05:44.869" v="102" actId="20577"/>
      <pc:docMkLst>
        <pc:docMk/>
      </pc:docMkLst>
      <pc:sldChg chg="modSp mod">
        <pc:chgData name="Kalova Martina" userId="db261bc4-57a3-49bd-be77-1b012cb9015f" providerId="ADAL" clId="{6C71C933-9919-42E7-9178-7D79B0463EE2}" dt="2024-12-01T21:05:44.869" v="102" actId="20577"/>
        <pc:sldMkLst>
          <pc:docMk/>
          <pc:sldMk cId="3328650913" sldId="277"/>
        </pc:sldMkLst>
        <pc:spChg chg="mod">
          <ac:chgData name="Kalova Martina" userId="db261bc4-57a3-49bd-be77-1b012cb9015f" providerId="ADAL" clId="{6C71C933-9919-42E7-9178-7D79B0463EE2}" dt="2024-12-01T21:05:44.869" v="102" actId="20577"/>
          <ac:spMkLst>
            <pc:docMk/>
            <pc:sldMk cId="3328650913" sldId="277"/>
            <ac:spMk id="3" creationId="{81CBE805-5438-3B16-91D4-539B82F397DC}"/>
          </ac:spMkLst>
        </pc:spChg>
      </pc:sldChg>
      <pc:sldChg chg="modSp mod">
        <pc:chgData name="Kalova Martina" userId="db261bc4-57a3-49bd-be77-1b012cb9015f" providerId="ADAL" clId="{6C71C933-9919-42E7-9178-7D79B0463EE2}" dt="2024-12-01T15:23:17.893" v="73" actId="5793"/>
        <pc:sldMkLst>
          <pc:docMk/>
          <pc:sldMk cId="3143353499" sldId="279"/>
        </pc:sldMkLst>
        <pc:spChg chg="mod">
          <ac:chgData name="Kalova Martina" userId="db261bc4-57a3-49bd-be77-1b012cb9015f" providerId="ADAL" clId="{6C71C933-9919-42E7-9178-7D79B0463EE2}" dt="2024-12-01T15:23:17.893" v="73" actId="5793"/>
          <ac:spMkLst>
            <pc:docMk/>
            <pc:sldMk cId="3143353499" sldId="279"/>
            <ac:spMk id="3" creationId="{0C064CC8-865D-4872-9BF4-DA6D0FC5183F}"/>
          </ac:spMkLst>
        </pc:spChg>
      </pc:sldChg>
      <pc:sldChg chg="addSp delSp modSp mod">
        <pc:chgData name="Kalova Martina" userId="db261bc4-57a3-49bd-be77-1b012cb9015f" providerId="ADAL" clId="{6C71C933-9919-42E7-9178-7D79B0463EE2}" dt="2024-12-01T13:56:03.192" v="57" actId="478"/>
        <pc:sldMkLst>
          <pc:docMk/>
          <pc:sldMk cId="1102576974" sldId="328"/>
        </pc:sldMkLst>
        <pc:spChg chg="del">
          <ac:chgData name="Kalova Martina" userId="db261bc4-57a3-49bd-be77-1b012cb9015f" providerId="ADAL" clId="{6C71C933-9919-42E7-9178-7D79B0463EE2}" dt="2024-12-01T13:55:31.687" v="47" actId="478"/>
          <ac:spMkLst>
            <pc:docMk/>
            <pc:sldMk cId="1102576974" sldId="328"/>
            <ac:spMk id="4" creationId="{4F18C4DE-4376-4523-99CD-247828975F0D}"/>
          </ac:spMkLst>
        </pc:spChg>
        <pc:picChg chg="add del mod">
          <ac:chgData name="Kalova Martina" userId="db261bc4-57a3-49bd-be77-1b012cb9015f" providerId="ADAL" clId="{6C71C933-9919-42E7-9178-7D79B0463EE2}" dt="2024-12-01T13:56:02.761" v="56"/>
          <ac:picMkLst>
            <pc:docMk/>
            <pc:sldMk cId="1102576974" sldId="328"/>
            <ac:picMk id="6" creationId="{5BFA47D8-BFCB-472A-A28B-9C4F6DF63562}"/>
          </ac:picMkLst>
        </pc:picChg>
        <pc:picChg chg="add del">
          <ac:chgData name="Kalova Martina" userId="db261bc4-57a3-49bd-be77-1b012cb9015f" providerId="ADAL" clId="{6C71C933-9919-42E7-9178-7D79B0463EE2}" dt="2024-12-01T13:56:03.192" v="57" actId="478"/>
          <ac:picMkLst>
            <pc:docMk/>
            <pc:sldMk cId="1102576974" sldId="328"/>
            <ac:picMk id="7" creationId="{AF0CE458-0D4F-459F-8B93-2A4942ABC8B5}"/>
          </ac:picMkLst>
        </pc:picChg>
      </pc:sldChg>
      <pc:sldChg chg="addSp delSp modSp mod modClrScheme chgLayout">
        <pc:chgData name="Kalova Martina" userId="db261bc4-57a3-49bd-be77-1b012cb9015f" providerId="ADAL" clId="{6C71C933-9919-42E7-9178-7D79B0463EE2}" dt="2024-12-01T13:54:36.955" v="42" actId="26606"/>
        <pc:sldMkLst>
          <pc:docMk/>
          <pc:sldMk cId="409870117" sldId="348"/>
        </pc:sldMkLst>
        <pc:spChg chg="mod">
          <ac:chgData name="Kalova Martina" userId="db261bc4-57a3-49bd-be77-1b012cb9015f" providerId="ADAL" clId="{6C71C933-9919-42E7-9178-7D79B0463EE2}" dt="2024-12-01T13:54:36.955" v="42" actId="26606"/>
          <ac:spMkLst>
            <pc:docMk/>
            <pc:sldMk cId="409870117" sldId="348"/>
            <ac:spMk id="2" creationId="{72EC4692-391F-4A0C-A7A3-CBB6988F46F2}"/>
          </ac:spMkLst>
        </pc:spChg>
        <pc:spChg chg="add del mod">
          <ac:chgData name="Kalova Martina" userId="db261bc4-57a3-49bd-be77-1b012cb9015f" providerId="ADAL" clId="{6C71C933-9919-42E7-9178-7D79B0463EE2}" dt="2024-12-01T13:54:31.877" v="41" actId="478"/>
          <ac:spMkLst>
            <pc:docMk/>
            <pc:sldMk cId="409870117" sldId="348"/>
            <ac:spMk id="14" creationId="{A6CBE9D4-A10F-879D-0B8B-411761392F9E}"/>
          </ac:spMkLst>
        </pc:spChg>
        <pc:spChg chg="add del mod">
          <ac:chgData name="Kalova Martina" userId="db261bc4-57a3-49bd-be77-1b012cb9015f" providerId="ADAL" clId="{6C71C933-9919-42E7-9178-7D79B0463EE2}" dt="2024-12-01T13:54:29.476" v="40" actId="478"/>
          <ac:spMkLst>
            <pc:docMk/>
            <pc:sldMk cId="409870117" sldId="348"/>
            <ac:spMk id="16" creationId="{3B934F2A-49AC-FDDA-6B8E-0FCFF6B46708}"/>
          </ac:spMkLst>
        </pc:spChg>
        <pc:picChg chg="add del mod">
          <ac:chgData name="Kalova Martina" userId="db261bc4-57a3-49bd-be77-1b012cb9015f" providerId="ADAL" clId="{6C71C933-9919-42E7-9178-7D79B0463EE2}" dt="2024-12-01T13:54:26.703" v="39" actId="478"/>
          <ac:picMkLst>
            <pc:docMk/>
            <pc:sldMk cId="409870117" sldId="348"/>
            <ac:picMk id="4" creationId="{95D7952D-8B68-49AF-88C9-E0CD1E2FE273}"/>
          </ac:picMkLst>
        </pc:picChg>
        <pc:picChg chg="mod ord">
          <ac:chgData name="Kalova Martina" userId="db261bc4-57a3-49bd-be77-1b012cb9015f" providerId="ADAL" clId="{6C71C933-9919-42E7-9178-7D79B0463EE2}" dt="2024-12-01T13:54:36.955" v="42" actId="26606"/>
          <ac:picMkLst>
            <pc:docMk/>
            <pc:sldMk cId="409870117" sldId="348"/>
            <ac:picMk id="9" creationId="{7B582EB6-EF43-473B-BFE9-E36897D9691C}"/>
          </ac:picMkLst>
        </pc:picChg>
      </pc:sldChg>
      <pc:sldChg chg="addSp delSp modSp mod modClrScheme chgLayout">
        <pc:chgData name="Kalova Martina" userId="db261bc4-57a3-49bd-be77-1b012cb9015f" providerId="ADAL" clId="{6C71C933-9919-42E7-9178-7D79B0463EE2}" dt="2024-12-01T13:56:29.962" v="69" actId="1076"/>
        <pc:sldMkLst>
          <pc:docMk/>
          <pc:sldMk cId="3492766348" sldId="349"/>
        </pc:sldMkLst>
        <pc:spChg chg="mod">
          <ac:chgData name="Kalova Martina" userId="db261bc4-57a3-49bd-be77-1b012cb9015f" providerId="ADAL" clId="{6C71C933-9919-42E7-9178-7D79B0463EE2}" dt="2024-12-01T13:56:24.409" v="66" actId="26606"/>
          <ac:spMkLst>
            <pc:docMk/>
            <pc:sldMk cId="3492766348" sldId="349"/>
            <ac:spMk id="2" creationId="{93138510-E5A8-480B-8512-18ED61AFD879}"/>
          </ac:spMkLst>
        </pc:spChg>
        <pc:spChg chg="add del mod">
          <ac:chgData name="Kalova Martina" userId="db261bc4-57a3-49bd-be77-1b012cb9015f" providerId="ADAL" clId="{6C71C933-9919-42E7-9178-7D79B0463EE2}" dt="2024-12-01T13:56:20.838" v="62" actId="26606"/>
          <ac:spMkLst>
            <pc:docMk/>
            <pc:sldMk cId="3492766348" sldId="349"/>
            <ac:spMk id="10" creationId="{1A6FA167-D1D3-AB0C-C8BE-22145506F080}"/>
          </ac:spMkLst>
        </pc:spChg>
        <pc:spChg chg="add del mod">
          <ac:chgData name="Kalova Martina" userId="db261bc4-57a3-49bd-be77-1b012cb9015f" providerId="ADAL" clId="{6C71C933-9919-42E7-9178-7D79B0463EE2}" dt="2024-12-01T13:56:20.838" v="62" actId="26606"/>
          <ac:spMkLst>
            <pc:docMk/>
            <pc:sldMk cId="3492766348" sldId="349"/>
            <ac:spMk id="12" creationId="{AA7FBF6F-F24F-46A9-0CE2-CCA1C1CEF8E3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14" creationId="{AC0A07BE-C5C3-532D-EC97-337C0D8B8AFE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15" creationId="{C7020265-A487-9312-C1AF-522F0199ED9F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16" creationId="{D86065ED-09BB-6B4E-BF2D-CE06F2B8BE72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17" creationId="{2F60A9DE-A483-C739-3970-538B7767C4FC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18" creationId="{F7724909-ED1E-6B12-F9EC-9801F773C453}"/>
          </ac:spMkLst>
        </pc:spChg>
        <pc:spChg chg="add del mod">
          <ac:chgData name="Kalova Martina" userId="db261bc4-57a3-49bd-be77-1b012cb9015f" providerId="ADAL" clId="{6C71C933-9919-42E7-9178-7D79B0463EE2}" dt="2024-12-01T13:56:22.187" v="64" actId="26606"/>
          <ac:spMkLst>
            <pc:docMk/>
            <pc:sldMk cId="3492766348" sldId="349"/>
            <ac:spMk id="20" creationId="{6B64EA21-C8CD-6BEC-5CFE-DBE6B101B470}"/>
          </ac:spMkLst>
        </pc:spChg>
        <pc:picChg chg="add mod">
          <ac:chgData name="Kalova Martina" userId="db261bc4-57a3-49bd-be77-1b012cb9015f" providerId="ADAL" clId="{6C71C933-9919-42E7-9178-7D79B0463EE2}" dt="2024-12-01T13:56:29.962" v="69" actId="1076"/>
          <ac:picMkLst>
            <pc:docMk/>
            <pc:sldMk cId="3492766348" sldId="349"/>
            <ac:picMk id="4" creationId="{C63E80BA-E38A-48E6-9CDF-9962128F3302}"/>
          </ac:picMkLst>
        </pc:picChg>
        <pc:picChg chg="mod ord">
          <ac:chgData name="Kalova Martina" userId="db261bc4-57a3-49bd-be77-1b012cb9015f" providerId="ADAL" clId="{6C71C933-9919-42E7-9178-7D79B0463EE2}" dt="2024-12-01T13:56:27.424" v="68" actId="1076"/>
          <ac:picMkLst>
            <pc:docMk/>
            <pc:sldMk cId="3492766348" sldId="349"/>
            <ac:picMk id="5" creationId="{FB461348-78B5-4283-A41A-9E680475A273}"/>
          </ac:picMkLst>
        </pc:picChg>
      </pc:sldChg>
      <pc:sldChg chg="modSp mod">
        <pc:chgData name="Kalova Martina" userId="db261bc4-57a3-49bd-be77-1b012cb9015f" providerId="ADAL" clId="{6C71C933-9919-42E7-9178-7D79B0463EE2}" dt="2024-12-01T11:32:19.496" v="7" actId="20577"/>
        <pc:sldMkLst>
          <pc:docMk/>
          <pc:sldMk cId="846405256" sldId="359"/>
        </pc:sldMkLst>
        <pc:spChg chg="mod">
          <ac:chgData name="Kalova Martina" userId="db261bc4-57a3-49bd-be77-1b012cb9015f" providerId="ADAL" clId="{6C71C933-9919-42E7-9178-7D79B0463EE2}" dt="2024-12-01T11:32:19.496" v="7" actId="20577"/>
          <ac:spMkLst>
            <pc:docMk/>
            <pc:sldMk cId="846405256" sldId="359"/>
            <ac:spMk id="2" creationId="{76E552A3-35F1-479E-BB86-2065D3D8565C}"/>
          </ac:spMkLst>
        </pc:spChg>
      </pc:sldChg>
      <pc:sldChg chg="modSp mod">
        <pc:chgData name="Kalova Martina" userId="db261bc4-57a3-49bd-be77-1b012cb9015f" providerId="ADAL" clId="{6C71C933-9919-42E7-9178-7D79B0463EE2}" dt="2024-12-01T11:32:13.273" v="6" actId="20577"/>
        <pc:sldMkLst>
          <pc:docMk/>
          <pc:sldMk cId="911878394" sldId="371"/>
        </pc:sldMkLst>
        <pc:spChg chg="mod">
          <ac:chgData name="Kalova Martina" userId="db261bc4-57a3-49bd-be77-1b012cb9015f" providerId="ADAL" clId="{6C71C933-9919-42E7-9178-7D79B0463EE2}" dt="2024-12-01T11:32:13.273" v="6" actId="20577"/>
          <ac:spMkLst>
            <pc:docMk/>
            <pc:sldMk cId="911878394" sldId="371"/>
            <ac:spMk id="2" creationId="{76E552A3-35F1-479E-BB86-2065D3D8565C}"/>
          </ac:spMkLst>
        </pc:spChg>
      </pc:sldChg>
      <pc:sldChg chg="addSp delSp modSp mod ord">
        <pc:chgData name="Kalova Martina" userId="db261bc4-57a3-49bd-be77-1b012cb9015f" providerId="ADAL" clId="{6C71C933-9919-42E7-9178-7D79B0463EE2}" dt="2024-12-01T13:37:21.255" v="26"/>
        <pc:sldMkLst>
          <pc:docMk/>
          <pc:sldMk cId="1933248340" sldId="373"/>
        </pc:sldMkLst>
        <pc:picChg chg="add del mod">
          <ac:chgData name="Kalova Martina" userId="db261bc4-57a3-49bd-be77-1b012cb9015f" providerId="ADAL" clId="{6C71C933-9919-42E7-9178-7D79B0463EE2}" dt="2024-12-01T13:36:39.683" v="22" actId="478"/>
          <ac:picMkLst>
            <pc:docMk/>
            <pc:sldMk cId="1933248340" sldId="373"/>
            <ac:picMk id="5" creationId="{090B45BC-8614-4D49-A5FB-BA1C553CAE83}"/>
          </ac:picMkLst>
        </pc:picChg>
        <pc:picChg chg="mod">
          <ac:chgData name="Kalova Martina" userId="db261bc4-57a3-49bd-be77-1b012cb9015f" providerId="ADAL" clId="{6C71C933-9919-42E7-9178-7D79B0463EE2}" dt="2024-12-01T13:36:04.258" v="19" actId="1076"/>
          <ac:picMkLst>
            <pc:docMk/>
            <pc:sldMk cId="1933248340" sldId="373"/>
            <ac:picMk id="10" creationId="{7E9EE268-4587-4B01-85AD-10D62CCB093C}"/>
          </ac:picMkLst>
        </pc:picChg>
      </pc:sldChg>
      <pc:sldChg chg="addSp delSp modSp mod">
        <pc:chgData name="Kalova Martina" userId="db261bc4-57a3-49bd-be77-1b012cb9015f" providerId="ADAL" clId="{6C71C933-9919-42E7-9178-7D79B0463EE2}" dt="2024-12-01T13:36:49.643" v="24" actId="1076"/>
        <pc:sldMkLst>
          <pc:docMk/>
          <pc:sldMk cId="3203482763" sldId="376"/>
        </pc:sldMkLst>
        <pc:picChg chg="add mod">
          <ac:chgData name="Kalova Martina" userId="db261bc4-57a3-49bd-be77-1b012cb9015f" providerId="ADAL" clId="{6C71C933-9919-42E7-9178-7D79B0463EE2}" dt="2024-12-01T13:36:49.643" v="24" actId="1076"/>
          <ac:picMkLst>
            <pc:docMk/>
            <pc:sldMk cId="3203482763" sldId="376"/>
            <ac:picMk id="5" creationId="{5C370DD1-521A-4466-B588-5ECD38F26A46}"/>
          </ac:picMkLst>
        </pc:picChg>
        <pc:picChg chg="del">
          <ac:chgData name="Kalova Martina" userId="db261bc4-57a3-49bd-be77-1b012cb9015f" providerId="ADAL" clId="{6C71C933-9919-42E7-9178-7D79B0463EE2}" dt="2024-12-01T13:36:34.070" v="21" actId="478"/>
          <ac:picMkLst>
            <pc:docMk/>
            <pc:sldMk cId="3203482763" sldId="376"/>
            <ac:picMk id="19" creationId="{7F8A2A93-3619-4066-8450-1B820CF3C10D}"/>
          </ac:picMkLst>
        </pc:picChg>
      </pc:sldChg>
      <pc:sldChg chg="delSp modSp add mod modClrScheme chgLayout">
        <pc:chgData name="Kalova Martina" userId="db261bc4-57a3-49bd-be77-1b012cb9015f" providerId="ADAL" clId="{6C71C933-9919-42E7-9178-7D79B0463EE2}" dt="2024-12-01T13:54:47.726" v="46" actId="26606"/>
        <pc:sldMkLst>
          <pc:docMk/>
          <pc:sldMk cId="266182753" sldId="387"/>
        </pc:sldMkLst>
        <pc:spChg chg="mod">
          <ac:chgData name="Kalova Martina" userId="db261bc4-57a3-49bd-be77-1b012cb9015f" providerId="ADAL" clId="{6C71C933-9919-42E7-9178-7D79B0463EE2}" dt="2024-12-01T13:54:47.726" v="46" actId="26606"/>
          <ac:spMkLst>
            <pc:docMk/>
            <pc:sldMk cId="266182753" sldId="387"/>
            <ac:spMk id="2" creationId="{72EC4692-391F-4A0C-A7A3-CBB6988F46F2}"/>
          </ac:spMkLst>
        </pc:spChg>
        <pc:spChg chg="del">
          <ac:chgData name="Kalova Martina" userId="db261bc4-57a3-49bd-be77-1b012cb9015f" providerId="ADAL" clId="{6C71C933-9919-42E7-9178-7D79B0463EE2}" dt="2024-12-01T13:54:42.884" v="44" actId="478"/>
          <ac:spMkLst>
            <pc:docMk/>
            <pc:sldMk cId="266182753" sldId="387"/>
            <ac:spMk id="14" creationId="{A6CBE9D4-A10F-879D-0B8B-411761392F9E}"/>
          </ac:spMkLst>
        </pc:spChg>
        <pc:spChg chg="del">
          <ac:chgData name="Kalova Martina" userId="db261bc4-57a3-49bd-be77-1b012cb9015f" providerId="ADAL" clId="{6C71C933-9919-42E7-9178-7D79B0463EE2}" dt="2024-12-01T13:54:45.740" v="45" actId="478"/>
          <ac:spMkLst>
            <pc:docMk/>
            <pc:sldMk cId="266182753" sldId="387"/>
            <ac:spMk id="16" creationId="{3B934F2A-49AC-FDDA-6B8E-0FCFF6B46708}"/>
          </ac:spMkLst>
        </pc:spChg>
        <pc:picChg chg="mod">
          <ac:chgData name="Kalova Martina" userId="db261bc4-57a3-49bd-be77-1b012cb9015f" providerId="ADAL" clId="{6C71C933-9919-42E7-9178-7D79B0463EE2}" dt="2024-12-01T13:54:47.726" v="46" actId="26606"/>
          <ac:picMkLst>
            <pc:docMk/>
            <pc:sldMk cId="266182753" sldId="387"/>
            <ac:picMk id="4" creationId="{95D7952D-8B68-49AF-88C9-E0CD1E2FE273}"/>
          </ac:picMkLst>
        </pc:picChg>
        <pc:picChg chg="del">
          <ac:chgData name="Kalova Martina" userId="db261bc4-57a3-49bd-be77-1b012cb9015f" providerId="ADAL" clId="{6C71C933-9919-42E7-9178-7D79B0463EE2}" dt="2024-12-01T13:54:40.805" v="43" actId="478"/>
          <ac:picMkLst>
            <pc:docMk/>
            <pc:sldMk cId="266182753" sldId="387"/>
            <ac:picMk id="9" creationId="{7B582EB6-EF43-473B-BFE9-E36897D9691C}"/>
          </ac:picMkLst>
        </pc:picChg>
      </pc:sldChg>
      <pc:sldChg chg="add">
        <pc:chgData name="Kalova Martina" userId="db261bc4-57a3-49bd-be77-1b012cb9015f" providerId="ADAL" clId="{6C71C933-9919-42E7-9178-7D79B0463EE2}" dt="2024-12-01T15:41:53.271" v="74"/>
        <pc:sldMkLst>
          <pc:docMk/>
          <pc:sldMk cId="2175139134" sldId="388"/>
        </pc:sldMkLst>
      </pc:sldChg>
    </pc:docChg>
  </pc:docChgLst>
  <pc:docChgLst>
    <pc:chgData name="Kalova Martina" userId="db261bc4-57a3-49bd-be77-1b012cb9015f" providerId="ADAL" clId="{5EF6878E-1D8C-41CB-98FC-3FB1F90EB368}"/>
    <pc:docChg chg="custSel delSld modSld delSection modSection">
      <pc:chgData name="Kalova Martina" userId="db261bc4-57a3-49bd-be77-1b012cb9015f" providerId="ADAL" clId="{5EF6878E-1D8C-41CB-98FC-3FB1F90EB368}" dt="2025-01-07T19:00:07.962" v="17" actId="47"/>
      <pc:docMkLst>
        <pc:docMk/>
      </pc:docMkLst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26417236" sldId="259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299341591" sldId="278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143353499" sldId="279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135601456" sldId="280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37944872" sldId="307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529723374" sldId="308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268790714" sldId="310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787967561" sldId="311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390979877" sldId="313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605070937" sldId="314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191290479" sldId="319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290166322" sldId="320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65464753" sldId="323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078549382" sldId="325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108308537" sldId="326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231842227" sldId="327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102576974" sldId="328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795918868" sldId="329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667029322" sldId="330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452399136" sldId="331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172612749" sldId="332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281423122" sldId="333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517637046" sldId="334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985554700" sldId="337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372149630" sldId="338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254523009" sldId="341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654654573" sldId="342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469315010" sldId="343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937302906" sldId="344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65279170" sldId="345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15201557" sldId="346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184717228" sldId="347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09870117" sldId="348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3492766348" sldId="349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746124383" sldId="353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53335899" sldId="354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772649826" sldId="355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1956515040" sldId="356"/>
        </pc:sldMkLst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4072310225" sldId="358"/>
        </pc:sldMkLst>
      </pc:sldChg>
      <pc:sldChg chg="modSp mod">
        <pc:chgData name="Kalova Martina" userId="db261bc4-57a3-49bd-be77-1b012cb9015f" providerId="ADAL" clId="{5EF6878E-1D8C-41CB-98FC-3FB1F90EB368}" dt="2025-01-07T18:55:07.600" v="16" actId="207"/>
        <pc:sldMkLst>
          <pc:docMk/>
          <pc:sldMk cId="4216509862" sldId="370"/>
        </pc:sldMkLst>
        <pc:spChg chg="mod">
          <ac:chgData name="Kalova Martina" userId="db261bc4-57a3-49bd-be77-1b012cb9015f" providerId="ADAL" clId="{5EF6878E-1D8C-41CB-98FC-3FB1F90EB368}" dt="2025-01-07T18:54:30.874" v="9" actId="27636"/>
          <ac:spMkLst>
            <pc:docMk/>
            <pc:sldMk cId="4216509862" sldId="370"/>
            <ac:spMk id="3" creationId="{FC4C03CF-FEAB-4623-809F-A5B778DF9955}"/>
          </ac:spMkLst>
        </pc:spChg>
        <pc:spChg chg="mod">
          <ac:chgData name="Kalova Martina" userId="db261bc4-57a3-49bd-be77-1b012cb9015f" providerId="ADAL" clId="{5EF6878E-1D8C-41CB-98FC-3FB1F90EB368}" dt="2025-01-07T18:55:07.600" v="16" actId="207"/>
          <ac:spMkLst>
            <pc:docMk/>
            <pc:sldMk cId="4216509862" sldId="370"/>
            <ac:spMk id="6" creationId="{0160FB3B-F156-4AC4-8DA9-38392E5DA976}"/>
          </ac:spMkLst>
        </pc:spChg>
      </pc:sldChg>
      <pc:sldChg chg="del">
        <pc:chgData name="Kalova Martina" userId="db261bc4-57a3-49bd-be77-1b012cb9015f" providerId="ADAL" clId="{5EF6878E-1D8C-41CB-98FC-3FB1F90EB368}" dt="2025-01-07T19:00:07.962" v="17" actId="47"/>
        <pc:sldMkLst>
          <pc:docMk/>
          <pc:sldMk cId="266182753" sldId="38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95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terialtimes.com/tema/co-jsou-4d-materialy-pametove-polymery-drevo-i-testoviny.html" TargetMode="External"/><Relationship Id="rId3" Type="http://schemas.openxmlformats.org/officeDocument/2006/relationships/hyperlink" Target="https://zelezarstvi-fiala.cz/produkt/690312-kolo-nahr--polyuretan-popular-ll" TargetMode="External"/><Relationship Id="rId7" Type="http://schemas.openxmlformats.org/officeDocument/2006/relationships/hyperlink" Target="https://tecron.cz/zpusoby-zpracovani-termoplastu/" TargetMode="External"/><Relationship Id="rId2" Type="http://schemas.openxmlformats.org/officeDocument/2006/relationships/hyperlink" Target="https://www.bevedo.cz/napoveda/clanky/bakelit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samosebou.cz/tag/plasty/" TargetMode="External"/><Relationship Id="rId11" Type="http://schemas.openxmlformats.org/officeDocument/2006/relationships/hyperlink" Target="https://www.nasezahrada.com/hydrogel-zajistuje-dlouhodobou-vlhkost-rostlinam-navod-jak-jej-pouzivat/" TargetMode="External"/><Relationship Id="rId5" Type="http://schemas.openxmlformats.org/officeDocument/2006/relationships/hyperlink" Target="https://vesmir.cz/cz/casopis/archiv-casopisu/2009/cislo-3/quo-vaditis-polymery.html" TargetMode="External"/><Relationship Id="rId10" Type="http://schemas.openxmlformats.org/officeDocument/2006/relationships/hyperlink" Target="https://www.vseprosvezdravi.cz/aqua-gel---hydrogel--prumer-6-5-cm--5-ks" TargetMode="External"/><Relationship Id="rId4" Type="http://schemas.openxmlformats.org/officeDocument/2006/relationships/hyperlink" Target="https://publi.cz/books/180/02.html" TargetMode="External"/><Relationship Id="rId9" Type="http://schemas.openxmlformats.org/officeDocument/2006/relationships/hyperlink" Target="https://www.cockyshop.cz/slovnik-pojmu/hydrogel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martina.kalova@vsb.cz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KOMPOZITNÍ MATERIÁLY</a:t>
            </a:r>
          </a:p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 Polymery – úvod </a:t>
            </a:r>
            <a:r>
              <a:rPr lang="cs-CZ" sz="2800" b="1" i="0" u="none" strike="noStrike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do problematiky 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56127" y="3725469"/>
            <a:ext cx="187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r>
              <a:rPr lang="cs-CZ" dirty="0"/>
              <a:t>Klára Sklenaříková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E3C6EB9-175B-40AC-B10F-F1DAA7B32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4EFB95-F5FD-4334-9856-A0819DC6A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– dělení technických polymerů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6098B82-3A0F-4430-A88F-19D534CAAB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11888973" cy="4547885"/>
          </a:xfrm>
        </p:spPr>
        <p:txBody>
          <a:bodyPr>
            <a:normAutofit fontScale="32500" lnSpcReduction="20000"/>
          </a:bodyPr>
          <a:lstStyle/>
          <a:p>
            <a:r>
              <a:rPr lang="cs-CZ" sz="6200" b="0" i="0" dirty="0">
                <a:effectLst/>
              </a:rPr>
              <a:t>-schéma </a:t>
            </a:r>
            <a:r>
              <a:rPr lang="cs-CZ" sz="6200" b="1" i="0" dirty="0">
                <a:effectLst/>
              </a:rPr>
              <a:t>objemu výroby a spotřeby </a:t>
            </a:r>
            <a:r>
              <a:rPr lang="cs-CZ" sz="6200" b="0" i="0" dirty="0">
                <a:effectLst/>
              </a:rPr>
              <a:t>(vodorovně) na </a:t>
            </a:r>
            <a:r>
              <a:rPr lang="cs-CZ" sz="6200" b="1" i="0" dirty="0">
                <a:effectLst/>
              </a:rPr>
              <a:t>užitné hodnotě a ceně </a:t>
            </a:r>
            <a:r>
              <a:rPr lang="cs-CZ" sz="6200" b="0" i="0" dirty="0">
                <a:effectLst/>
              </a:rPr>
              <a:t>(svislá osa)</a:t>
            </a:r>
          </a:p>
          <a:p>
            <a:endParaRPr lang="cs-CZ" sz="2200" dirty="0"/>
          </a:p>
          <a:p>
            <a:r>
              <a:rPr lang="cs-CZ" sz="6200" b="1" u="sng" dirty="0"/>
              <a:t>komoditní plasty </a:t>
            </a:r>
          </a:p>
          <a:p>
            <a:pPr marL="1028700" lvl="1" indent="-571500"/>
            <a:r>
              <a:rPr lang="cs-CZ" sz="4200" dirty="0"/>
              <a:t>HDPE, LLDPE, LDPE, PP, PS a  PVC. </a:t>
            </a:r>
          </a:p>
          <a:p>
            <a:pPr marL="1028700" lvl="1" indent="-571500"/>
            <a:r>
              <a:rPr lang="cs-CZ" sz="4200" dirty="0"/>
              <a:t>vyrábějí v největším množství</a:t>
            </a:r>
          </a:p>
          <a:p>
            <a:pPr marL="1028700" lvl="1" indent="-571500"/>
            <a:r>
              <a:rPr lang="cs-CZ" sz="4200" dirty="0"/>
              <a:t>nevynikají užitnými vlastnostmi</a:t>
            </a:r>
          </a:p>
          <a:p>
            <a:pPr marL="1028700" lvl="1" indent="-571500"/>
            <a:r>
              <a:rPr lang="cs-CZ" sz="4200" dirty="0"/>
              <a:t>levné, obvykle nestojí víc než 2 eura za kilogram. 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200" dirty="0"/>
          </a:p>
          <a:p>
            <a:r>
              <a:rPr lang="cs-CZ" sz="6200" b="1" u="sng" dirty="0"/>
              <a:t>konstrukční plasty </a:t>
            </a:r>
          </a:p>
          <a:p>
            <a:pPr marL="1371600" lvl="1" indent="-685800"/>
            <a:r>
              <a:rPr lang="cs-CZ" sz="4800" dirty="0"/>
              <a:t>PA, PMMA, PC, ABS</a:t>
            </a:r>
          </a:p>
          <a:p>
            <a:pPr marL="1371600" lvl="1" indent="-685800"/>
            <a:r>
              <a:rPr lang="cs-CZ" sz="4800" dirty="0"/>
              <a:t>výtečné mechanické vlastnosti i teplotní odolnost, </a:t>
            </a:r>
          </a:p>
          <a:p>
            <a:pPr marL="1371600" lvl="1" indent="-685800"/>
            <a:r>
              <a:rPr lang="cs-CZ" sz="4800" dirty="0"/>
              <a:t>proti komoditním plastům jsou mnohem dražší. 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200" dirty="0"/>
          </a:p>
          <a:p>
            <a:r>
              <a:rPr lang="cs-CZ" sz="6200" b="1" u="sng" dirty="0"/>
              <a:t>high-tech polymery </a:t>
            </a:r>
          </a:p>
          <a:p>
            <a:pPr marL="1371600" lvl="1" indent="-685800"/>
            <a:r>
              <a:rPr lang="cs-CZ" sz="4800" dirty="0"/>
              <a:t>PI, PBI, PAI</a:t>
            </a:r>
          </a:p>
          <a:p>
            <a:pPr marL="1371600" lvl="1" indent="-685800"/>
            <a:r>
              <a:rPr lang="cs-CZ" sz="4800" dirty="0"/>
              <a:t>vynikající teplotní i chemickou odolností, dlouhou životností, popřípadě biologickou snášenlivostí. </a:t>
            </a:r>
          </a:p>
          <a:p>
            <a:pPr marL="1371600" lvl="1" indent="-685800"/>
            <a:r>
              <a:rPr lang="cs-CZ" sz="4800" dirty="0"/>
              <a:t>Nejdražší</a:t>
            </a:r>
          </a:p>
          <a:p>
            <a:pPr marL="1371600" lvl="1" indent="-685800"/>
            <a:r>
              <a:rPr lang="cs-CZ" sz="4800" dirty="0"/>
              <a:t>Pro špičkové aplikace</a:t>
            </a:r>
          </a:p>
          <a:p>
            <a:endParaRPr lang="cs-CZ" sz="11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55FF3E3-49B4-48C4-AC57-46030F267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116" y="1948366"/>
            <a:ext cx="4420854" cy="33045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1389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AA3DA8-A5C4-488C-A1AB-9F2B67EB6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</a:t>
            </a:r>
            <a:r>
              <a:rPr lang="cs-CZ" dirty="0" err="1"/>
              <a:t>hydrogely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AD5140F-2F8C-4B8F-B25F-24FB9C9EA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2400" dirty="0" err="1"/>
              <a:t>Hydrogely</a:t>
            </a:r>
            <a:r>
              <a:rPr lang="cs-CZ" sz="2400" dirty="0"/>
              <a:t> patří do </a:t>
            </a:r>
            <a:r>
              <a:rPr lang="cs-CZ" sz="2400" b="1" dirty="0"/>
              <a:t>síťovaných polymerů</a:t>
            </a:r>
            <a:r>
              <a:rPr lang="cs-CZ" sz="2400" dirty="0"/>
              <a:t> (neboli </a:t>
            </a:r>
            <a:r>
              <a:rPr lang="cs-CZ" sz="2400" b="1" dirty="0"/>
              <a:t>zesíťovaných gelů</a:t>
            </a:r>
            <a:r>
              <a:rPr lang="cs-CZ" sz="2400" dirty="0"/>
              <a:t>), což je podskupina </a:t>
            </a:r>
            <a:r>
              <a:rPr lang="cs-CZ" sz="2400" b="1" dirty="0"/>
              <a:t>syntetických nebo přírodních polymerů</a:t>
            </a:r>
            <a:r>
              <a:rPr lang="cs-CZ" sz="2400" dirty="0"/>
              <a:t>. V závislosti na jejich složení a vlastnostech je můžeme zařadit do více kategorií.</a:t>
            </a:r>
          </a:p>
        </p:txBody>
      </p:sp>
      <p:pic>
        <p:nvPicPr>
          <p:cNvPr id="59394" name="Picture 2" descr="Hydrogel - pojem | Slovník pojmů | Čočkyshop.cz">
            <a:extLst>
              <a:ext uri="{FF2B5EF4-FFF2-40B4-BE49-F238E27FC236}">
                <a16:creationId xmlns:a16="http://schemas.microsoft.com/office/drawing/2014/main" id="{DF21907E-CC02-455A-A922-6675BD565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64" y="3834204"/>
            <a:ext cx="3737788" cy="246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6" name="Picture 4" descr="Aqua-Gel® hydrogel, 6,5 cm průměr, 5 ks, krytí pro vlhké hojení ran a  chronických ran">
            <a:extLst>
              <a:ext uri="{FF2B5EF4-FFF2-40B4-BE49-F238E27FC236}">
                <a16:creationId xmlns:a16="http://schemas.microsoft.com/office/drawing/2014/main" id="{8212EF28-030C-47CD-8278-82CA2451A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62" y="3839435"/>
            <a:ext cx="3075887" cy="246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8" name="Picture 6" descr="Hydrogel">
            <a:extLst>
              <a:ext uri="{FF2B5EF4-FFF2-40B4-BE49-F238E27FC236}">
                <a16:creationId xmlns:a16="http://schemas.microsoft.com/office/drawing/2014/main" id="{F5FBFB74-A000-4269-8DFD-B63C57B9C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331" y="3839435"/>
            <a:ext cx="3107512" cy="248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13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D78832-2B40-478A-A1AD-69A43315B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– dělení </a:t>
            </a:r>
            <a:r>
              <a:rPr lang="cs-CZ" dirty="0" err="1"/>
              <a:t>hydrogelů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5F6DB3-9B1F-4A33-9611-8B0872D7EF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i="1" u="sng" dirty="0"/>
              <a:t>Podle chemického původu: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Přírodní </a:t>
            </a:r>
            <a:r>
              <a:rPr lang="cs-CZ" b="1" dirty="0" err="1"/>
              <a:t>hydrogely</a:t>
            </a:r>
            <a:r>
              <a:rPr lang="cs-CZ" b="1" dirty="0"/>
              <a:t> </a:t>
            </a:r>
            <a:r>
              <a:rPr lang="cs-CZ" dirty="0"/>
              <a:t>- na bázi biopolymerů, jako je </a:t>
            </a:r>
            <a:r>
              <a:rPr lang="cs-CZ" dirty="0" err="1"/>
              <a:t>agaróza</a:t>
            </a:r>
            <a:r>
              <a:rPr lang="cs-CZ" dirty="0"/>
              <a:t>, alginát, </a:t>
            </a:r>
            <a:r>
              <a:rPr lang="cs-CZ" dirty="0" err="1"/>
              <a:t>chitosan</a:t>
            </a:r>
            <a:r>
              <a:rPr lang="cs-CZ" dirty="0"/>
              <a:t> nebo kolagen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Syntetické </a:t>
            </a:r>
            <a:r>
              <a:rPr lang="cs-CZ" b="1" dirty="0" err="1"/>
              <a:t>hydrogely</a:t>
            </a:r>
            <a:r>
              <a:rPr lang="cs-CZ" b="1" dirty="0"/>
              <a:t> </a:t>
            </a:r>
            <a:r>
              <a:rPr lang="cs-CZ" dirty="0"/>
              <a:t>- vyrobené z polymerů jako </a:t>
            </a:r>
            <a:r>
              <a:rPr lang="cs-CZ" dirty="0" err="1"/>
              <a:t>polyvinylalkohol</a:t>
            </a:r>
            <a:r>
              <a:rPr lang="cs-CZ" dirty="0"/>
              <a:t> (PVA), </a:t>
            </a:r>
            <a:r>
              <a:rPr lang="cs-CZ" dirty="0" err="1"/>
              <a:t>polyethylenglykol</a:t>
            </a:r>
            <a:r>
              <a:rPr lang="cs-CZ" dirty="0"/>
              <a:t> (PEG), nebo </a:t>
            </a:r>
            <a:r>
              <a:rPr lang="cs-CZ" dirty="0" err="1"/>
              <a:t>polyakrylamid</a:t>
            </a:r>
            <a:r>
              <a:rPr lang="cs-CZ" dirty="0"/>
              <a:t> (PAA)</a:t>
            </a:r>
          </a:p>
          <a:p>
            <a:r>
              <a:rPr lang="cs-CZ" i="1" u="sng" dirty="0"/>
              <a:t>Podle fyzikálních vlastností: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Termoplastické </a:t>
            </a:r>
            <a:r>
              <a:rPr lang="cs-CZ" b="1" dirty="0" err="1"/>
              <a:t>hydrogely</a:t>
            </a:r>
            <a:r>
              <a:rPr lang="cs-CZ" b="1" dirty="0"/>
              <a:t> </a:t>
            </a:r>
            <a:r>
              <a:rPr lang="cs-CZ" dirty="0"/>
              <a:t>- mají fyzikálně zesíťovanou strukturu (přechodná vazba), lze je ohřevem reaktivovat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Trvalé </a:t>
            </a:r>
            <a:r>
              <a:rPr lang="cs-CZ" b="1" dirty="0" err="1"/>
              <a:t>hydrogely</a:t>
            </a:r>
            <a:r>
              <a:rPr lang="cs-CZ" b="1" dirty="0"/>
              <a:t> </a:t>
            </a:r>
            <a:r>
              <a:rPr lang="cs-CZ" dirty="0"/>
              <a:t>- chemicky zesíťované, jsou stabilní i při změnách teploty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FDDD6B6-6BB6-48A8-9538-93964270B670}"/>
              </a:ext>
            </a:extLst>
          </p:cNvPr>
          <p:cNvSpPr txBox="1"/>
          <p:nvPr/>
        </p:nvSpPr>
        <p:spPr>
          <a:xfrm>
            <a:off x="5806913" y="1684407"/>
            <a:ext cx="6385087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2000" i="1" u="sng" dirty="0"/>
          </a:p>
          <a:p>
            <a:r>
              <a:rPr lang="cs-CZ" sz="2000" i="1" u="sng" dirty="0"/>
              <a:t>Podle reakce na prostředí: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/>
              <a:t>Stimulus-responzivní </a:t>
            </a:r>
            <a:r>
              <a:rPr lang="cs-CZ" sz="2000" b="1" dirty="0" err="1"/>
              <a:t>hydrogely</a:t>
            </a:r>
            <a:r>
              <a:rPr lang="cs-CZ" sz="2000" b="1" dirty="0"/>
              <a:t> </a:t>
            </a:r>
            <a:r>
              <a:rPr lang="cs-CZ" sz="2000" dirty="0"/>
              <a:t>- reagují na pH, teplotu, světlo nebo elektrické pole.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/>
              <a:t>Neutrální </a:t>
            </a:r>
            <a:r>
              <a:rPr lang="cs-CZ" sz="2000" b="1" dirty="0" err="1"/>
              <a:t>hydrogely</a:t>
            </a:r>
            <a:r>
              <a:rPr lang="cs-CZ" sz="2000" b="1" dirty="0"/>
              <a:t> </a:t>
            </a:r>
            <a:r>
              <a:rPr lang="cs-CZ" sz="2000" dirty="0"/>
              <a:t>- nemění své vlastnosti při změně podmínek.</a:t>
            </a:r>
          </a:p>
          <a:p>
            <a:endParaRPr lang="cs-CZ" sz="2000" dirty="0"/>
          </a:p>
          <a:p>
            <a:endParaRPr lang="cs-CZ" sz="2000" dirty="0"/>
          </a:p>
          <a:p>
            <a:r>
              <a:rPr lang="cs-CZ" sz="2000" i="1" u="sng" dirty="0"/>
              <a:t>Podle oblasti použití: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/>
              <a:t>Biopolymery pro medicínu </a:t>
            </a:r>
            <a:r>
              <a:rPr lang="cs-CZ" sz="2000" dirty="0"/>
              <a:t>- biokompatibilní </a:t>
            </a:r>
            <a:r>
              <a:rPr lang="cs-CZ" sz="2000" dirty="0" err="1"/>
              <a:t>hydrogely</a:t>
            </a:r>
            <a:r>
              <a:rPr lang="cs-CZ" sz="2000" dirty="0"/>
              <a:t> používané v tkáňovém inženýrství nebo jako nosiče léků.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b="1" dirty="0"/>
              <a:t>Technické </a:t>
            </a:r>
            <a:r>
              <a:rPr lang="cs-CZ" sz="2000" b="1" dirty="0" err="1"/>
              <a:t>hydrogely</a:t>
            </a:r>
            <a:r>
              <a:rPr lang="cs-CZ" sz="2000" b="1" dirty="0"/>
              <a:t> </a:t>
            </a:r>
            <a:r>
              <a:rPr lang="cs-CZ" sz="2000" dirty="0"/>
              <a:t>- používané např. v zemědělství pro retenční schopnosti vody.</a:t>
            </a:r>
          </a:p>
        </p:txBody>
      </p:sp>
    </p:spTree>
    <p:extLst>
      <p:ext uri="{BB962C8B-B14F-4D97-AF65-F5344CB8AC3E}">
        <p14:creationId xmlns:p14="http://schemas.microsoft.com/office/powerpoint/2010/main" val="2419921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9BA782-CA60-44D1-BA87-E01EBF76D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vznik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39A855-C48B-4608-87AF-DC9B007C2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u="sng" dirty="0"/>
              <a:t>1. Polymerace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Spojování monomerů do dlouhých řetězců (polymerů), přítomnost dvojné vazby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Řetězová reakce, nevzniká vedlejší produkt, používá se k výrobě většiny plastů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Polymeráty - PE, PP, PS, PVC, PTFE, kaučuky (neopren)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3 stupně:</a:t>
            </a:r>
          </a:p>
          <a:p>
            <a:pPr marL="1028700" lvl="1" indent="-342900"/>
            <a:r>
              <a:rPr lang="cs-CZ" sz="2000" b="1" dirty="0"/>
              <a:t> Iniciace – </a:t>
            </a:r>
            <a:r>
              <a:rPr lang="cs-CZ" sz="2000" dirty="0"/>
              <a:t>nastartování polymerace</a:t>
            </a:r>
            <a:endParaRPr lang="cs-CZ" sz="2000" i="1" u="sng" dirty="0"/>
          </a:p>
          <a:p>
            <a:pPr lvl="2" indent="0">
              <a:buNone/>
            </a:pPr>
            <a:r>
              <a:rPr lang="cs-CZ" sz="2000" i="1" dirty="0"/>
              <a:t>	Např. - </a:t>
            </a:r>
            <a:r>
              <a:rPr lang="cs-CZ" sz="2000" dirty="0"/>
              <a:t>Výroba polyethylenu (PE)</a:t>
            </a:r>
          </a:p>
          <a:p>
            <a:pPr marL="1485900" lvl="2" indent="-342900"/>
            <a:endParaRPr lang="cs-CZ" sz="2000" dirty="0"/>
          </a:p>
          <a:p>
            <a:pPr marL="1028700" lvl="1" indent="-342900"/>
            <a:r>
              <a:rPr lang="cs-CZ" sz="2000" b="1" dirty="0"/>
              <a:t>Propagace  - </a:t>
            </a:r>
            <a:r>
              <a:rPr lang="cs-CZ" sz="2000" dirty="0"/>
              <a:t>růst makromolekul</a:t>
            </a:r>
          </a:p>
          <a:p>
            <a:pPr marL="1028700" lvl="1" indent="-342900"/>
            <a:r>
              <a:rPr lang="cs-CZ" sz="2000" b="1" dirty="0"/>
              <a:t>Terminace – </a:t>
            </a:r>
            <a:r>
              <a:rPr lang="cs-CZ" sz="2000" dirty="0"/>
              <a:t>ukončení polymerace</a:t>
            </a:r>
          </a:p>
          <a:p>
            <a:pPr marL="1028700" lvl="1" indent="-342900"/>
            <a:endParaRPr lang="cs-CZ" sz="2000" dirty="0"/>
          </a:p>
          <a:p>
            <a:pPr lvl="2" indent="0">
              <a:buNone/>
            </a:pPr>
            <a:endParaRPr lang="cs-CZ" sz="1800" dirty="0"/>
          </a:p>
          <a:p>
            <a:pPr marL="914400" lvl="2" indent="0">
              <a:buNone/>
            </a:pPr>
            <a:endParaRPr lang="cs-CZ" sz="2000" dirty="0"/>
          </a:p>
          <a:p>
            <a:pPr marL="914400" lvl="2" indent="0">
              <a:buNone/>
            </a:pPr>
            <a:endParaRPr lang="cs-CZ" sz="2000" dirty="0"/>
          </a:p>
          <a:p>
            <a:endParaRPr lang="cs-CZ" dirty="0"/>
          </a:p>
        </p:txBody>
      </p:sp>
      <p:pic>
        <p:nvPicPr>
          <p:cNvPr id="46084" name="Picture 4" descr="Polyethylen (PE) | Alles über den bekanntesten Kunststoff">
            <a:extLst>
              <a:ext uri="{FF2B5EF4-FFF2-40B4-BE49-F238E27FC236}">
                <a16:creationId xmlns:a16="http://schemas.microsoft.com/office/drawing/2014/main" id="{407A0A62-79B2-4444-B182-0EDE6EAD5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550" y="2617695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3C8DABF4-BF0D-4A1F-ADD9-0D84BBC4C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923" y="4428494"/>
            <a:ext cx="3390925" cy="39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2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9BA782-CA60-44D1-BA87-E01EBF76D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vznik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39A855-C48B-4608-87AF-DC9B007C2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u="sng" dirty="0"/>
              <a:t>2. Polyadice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Chemické spojování (adice) dvou odlišných monomerů s dvěma různými funkčními skupinami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Nevznikají vedlejší produkty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Důležité pro </a:t>
            </a:r>
            <a:r>
              <a:rPr lang="cs-CZ" dirty="0" err="1"/>
              <a:t>reaktoplasty</a:t>
            </a:r>
            <a:r>
              <a:rPr lang="cs-CZ" dirty="0"/>
              <a:t> a technické polymery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 err="1"/>
              <a:t>Polyadukty</a:t>
            </a:r>
            <a:endParaRPr lang="cs-CZ" u="sng" dirty="0"/>
          </a:p>
          <a:p>
            <a:pPr lvl="1"/>
            <a:r>
              <a:rPr lang="cs-CZ" sz="2000" b="1" i="1" dirty="0"/>
              <a:t>Polyuretany (PUR)</a:t>
            </a:r>
          </a:p>
          <a:p>
            <a:pPr lvl="1"/>
            <a:r>
              <a:rPr lang="cs-CZ" sz="2000" b="1" i="1" dirty="0"/>
              <a:t>Epoxidy</a:t>
            </a:r>
          </a:p>
          <a:p>
            <a:pPr marL="457200" lvl="1" indent="0">
              <a:buNone/>
            </a:pPr>
            <a:endParaRPr lang="cs-CZ" sz="2000" dirty="0"/>
          </a:p>
          <a:p>
            <a:r>
              <a:rPr lang="cs-CZ" dirty="0"/>
              <a:t>	Např. Výroba polyuretanů (PUR).</a:t>
            </a:r>
          </a:p>
          <a:p>
            <a:pPr marL="1028700" lvl="1" indent="-342900"/>
            <a:endParaRPr lang="cs-CZ" sz="2000" dirty="0"/>
          </a:p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AB5A7D0-8BF2-4486-AE54-5EFE42B22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803" y="5433237"/>
            <a:ext cx="6715174" cy="247652"/>
          </a:xfrm>
          <a:prstGeom prst="rect">
            <a:avLst/>
          </a:prstGeom>
        </p:spPr>
      </p:pic>
      <p:pic>
        <p:nvPicPr>
          <p:cNvPr id="47108" name="Picture 4" descr="Kolo náhr. polyuretan Populár ll » Železářství Fiala – železářství a domácí  potřeby">
            <a:extLst>
              <a:ext uri="{FF2B5EF4-FFF2-40B4-BE49-F238E27FC236}">
                <a16:creationId xmlns:a16="http://schemas.microsoft.com/office/drawing/2014/main" id="{75D6AB21-621A-4E97-A1B6-122A4FA70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025" y="29622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633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9BA782-CA60-44D1-BA87-E01EBF76D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vznik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39A855-C48B-4608-87AF-DC9B007C2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u="sng" dirty="0"/>
              <a:t>3. Polykondenzace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Spojování monomerů za vzniku polymeru a vedlejších produktů (voda, methanol), které se musí odebírat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Stupňovitá; dá se přerušit; endotermní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Důležité pro </a:t>
            </a:r>
            <a:r>
              <a:rPr lang="cs-CZ" dirty="0" err="1"/>
              <a:t>reaktoplasty</a:t>
            </a:r>
            <a:r>
              <a:rPr lang="cs-CZ" dirty="0"/>
              <a:t> a technické polymery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/>
              <a:t>Polykondenzáty</a:t>
            </a:r>
          </a:p>
          <a:p>
            <a:pPr lvl="1"/>
            <a:r>
              <a:rPr lang="cs-CZ" sz="2000" b="1" dirty="0"/>
              <a:t>Polyestery (tesil)</a:t>
            </a:r>
          </a:p>
          <a:p>
            <a:pPr lvl="1"/>
            <a:r>
              <a:rPr lang="cs-CZ" sz="2000" b="1" dirty="0"/>
              <a:t>Polyamidy (silon)</a:t>
            </a:r>
          </a:p>
          <a:p>
            <a:pPr lvl="1"/>
            <a:r>
              <a:rPr lang="cs-CZ" sz="2000" b="1" dirty="0"/>
              <a:t>Fenoplasty (bakelit)</a:t>
            </a:r>
          </a:p>
          <a:p>
            <a:pPr lvl="1"/>
            <a:endParaRPr lang="cs-CZ" sz="2000" dirty="0"/>
          </a:p>
          <a:p>
            <a:r>
              <a:rPr lang="cs-CZ" dirty="0"/>
              <a:t>	Např. Výroba polyesteru (PET).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6F89D14-7C07-40AD-9F24-8BAB1F6D4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609" y="5806373"/>
            <a:ext cx="7705781" cy="257177"/>
          </a:xfrm>
          <a:prstGeom prst="rect">
            <a:avLst/>
          </a:prstGeom>
        </p:spPr>
      </p:pic>
      <p:pic>
        <p:nvPicPr>
          <p:cNvPr id="48130" name="Picture 2" descr="Bakelit - Bevedo.cz">
            <a:extLst>
              <a:ext uri="{FF2B5EF4-FFF2-40B4-BE49-F238E27FC236}">
                <a16:creationId xmlns:a16="http://schemas.microsoft.com/office/drawing/2014/main" id="{1C9B45EA-153F-41A8-97EB-DBEB9F21C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068" y="3386470"/>
            <a:ext cx="25050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014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31E978-C617-49C2-BE83-1C4CBD688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vznik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0770B9-3272-4084-86DF-7774ADFF38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Dalšími důležitými pojmy v oblasti polymerů jsou:</a:t>
            </a:r>
          </a:p>
          <a:p>
            <a:r>
              <a:rPr lang="cs-CZ" b="1" u="sng" dirty="0"/>
              <a:t>Vulkanizace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Chemický proces, při kterém se do kaučuku (přírodní nebo syntetický) přidávají síra nebo jiné chemické látky, aby se vytvořily chemické vazby mezi polymerními řetězci.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Zlepšení mechanických vlastností, elasticity, odolnost vůči opotřebení a stárnutí.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Pneumatikách, těsnicí materiály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304DFF9-1C7F-4824-A0F0-92039DD50D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cs-CZ" b="1" dirty="0"/>
          </a:p>
          <a:p>
            <a:r>
              <a:rPr lang="cs-CZ" b="1" u="sng" dirty="0" err="1"/>
              <a:t>Zesíťování</a:t>
            </a:r>
            <a:r>
              <a:rPr lang="cs-CZ" b="1" u="sng" dirty="0"/>
              <a:t> (</a:t>
            </a:r>
            <a:r>
              <a:rPr lang="cs-CZ" b="1" u="sng" dirty="0" err="1"/>
              <a:t>Cross-linking</a:t>
            </a:r>
            <a:r>
              <a:rPr lang="cs-CZ" b="1" u="sng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Proces, při kterém se mezi jednotlivými polymerními řetězci vytvářejí chemické nebo fyzikální vazby, což zvyšuje pevnost a tuhost materiálu.</a:t>
            </a:r>
          </a:p>
          <a:p>
            <a:r>
              <a:rPr lang="cs-CZ" u="sng" dirty="0"/>
              <a:t>Typy:</a:t>
            </a:r>
          </a:p>
          <a:p>
            <a:pPr marL="1028700" lvl="1" indent="-342900"/>
            <a:r>
              <a:rPr lang="cs-CZ" b="1" dirty="0"/>
              <a:t>Chemické </a:t>
            </a:r>
            <a:r>
              <a:rPr lang="cs-CZ" b="1" dirty="0" err="1"/>
              <a:t>zesíťování</a:t>
            </a:r>
            <a:r>
              <a:rPr lang="cs-CZ" b="1" dirty="0"/>
              <a:t> -</a:t>
            </a:r>
            <a:r>
              <a:rPr lang="cs-CZ" dirty="0"/>
              <a:t> prostřednictvím chemických reakcí (např. u epoxidových pryskyřic)</a:t>
            </a:r>
          </a:p>
          <a:p>
            <a:pPr marL="1028700" lvl="1" indent="-342900"/>
            <a:r>
              <a:rPr lang="cs-CZ" b="1" dirty="0"/>
              <a:t>Fyzikální </a:t>
            </a:r>
            <a:r>
              <a:rPr lang="cs-CZ" b="1" dirty="0" err="1"/>
              <a:t>zesíťování</a:t>
            </a:r>
            <a:r>
              <a:rPr lang="cs-CZ" b="1" dirty="0"/>
              <a:t> -</a:t>
            </a:r>
            <a:r>
              <a:rPr lang="cs-CZ" dirty="0"/>
              <a:t> využívá fyzikálních vazeb, např. iontových vazeb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Epoxidy, vulkanizace kaučuku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4651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C8C8DA-B75C-486F-85B8-B6AF0501F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struktura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B839131-CFDE-4A4E-814A-65CA7E71E8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Molekulární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B23CA422-19B8-4B4B-9F43-B3F117BCC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err="1"/>
              <a:t>Nadmolekulární</a:t>
            </a:r>
            <a:r>
              <a:rPr lang="cs-CZ" dirty="0"/>
              <a:t> (morfologie)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6F82D3D-9D19-43C5-A399-63F29C49313A}"/>
              </a:ext>
            </a:extLst>
          </p:cNvPr>
          <p:cNvSpPr txBox="1"/>
          <p:nvPr/>
        </p:nvSpPr>
        <p:spPr>
          <a:xfrm>
            <a:off x="2332547" y="5576094"/>
            <a:ext cx="1318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cs-CZ" dirty="0"/>
              <a:t>Lineární</a:t>
            </a:r>
          </a:p>
          <a:p>
            <a:pPr marL="342900" indent="-342900">
              <a:buFont typeface="+mj-lt"/>
              <a:buAutoNum type="alphaLcParenR"/>
            </a:pPr>
            <a:r>
              <a:rPr lang="cs-CZ" dirty="0"/>
              <a:t>Větvená</a:t>
            </a:r>
          </a:p>
          <a:p>
            <a:pPr marL="342900" indent="-342900">
              <a:buFont typeface="+mj-lt"/>
              <a:buAutoNum type="alphaLcParenR"/>
            </a:pPr>
            <a:r>
              <a:rPr lang="cs-CZ" dirty="0"/>
              <a:t>síťovaná</a:t>
            </a:r>
          </a:p>
        </p:txBody>
      </p:sp>
      <p:pic>
        <p:nvPicPr>
          <p:cNvPr id="14" name="Zástupný obsah 13">
            <a:extLst>
              <a:ext uri="{FF2B5EF4-FFF2-40B4-BE49-F238E27FC236}">
                <a16:creationId xmlns:a16="http://schemas.microsoft.com/office/drawing/2014/main" id="{1C3D5733-2BFF-4920-BC26-4FD72D3ECC3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23962" y="2668178"/>
            <a:ext cx="5224298" cy="2793625"/>
          </a:xfrm>
        </p:spPr>
      </p:pic>
      <p:pic>
        <p:nvPicPr>
          <p:cNvPr id="17" name="Zástupný obsah 16">
            <a:extLst>
              <a:ext uri="{FF2B5EF4-FFF2-40B4-BE49-F238E27FC236}">
                <a16:creationId xmlns:a16="http://schemas.microsoft.com/office/drawing/2014/main" id="{40D263A9-872C-45C6-8586-1DE6C8887F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68456" y="2773060"/>
            <a:ext cx="3880277" cy="2497413"/>
          </a:xfrm>
        </p:spPr>
      </p:pic>
    </p:spTree>
    <p:extLst>
      <p:ext uri="{BB962C8B-B14F-4D97-AF65-F5344CB8AC3E}">
        <p14:creationId xmlns:p14="http://schemas.microsoft.com/office/powerpoint/2010/main" val="2835925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3AE88-BF16-4515-B087-A51E04AC4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zpracování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47E53B8-86A1-CF04-14C4-5E397CFC7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 lnSpcReduction="10000"/>
          </a:bodyPr>
          <a:lstStyle/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Vstřikování -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Tvorba přesných dílů (hračky, obaly)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dirty="0"/>
              <a:t>Vyfukování</a:t>
            </a:r>
            <a:r>
              <a:rPr lang="cs-CZ" altLang="cs-CZ" dirty="0"/>
              <a:t> - </a:t>
            </a:r>
            <a:r>
              <a:rPr lang="cs-CZ" dirty="0"/>
              <a:t>technologie pro výrobu objemnějších dutých dílů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cs-CZ" dirty="0"/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dirty="0"/>
              <a:t>Odstředivé</a:t>
            </a:r>
            <a:r>
              <a:rPr lang="cs-CZ" altLang="cs-CZ" dirty="0"/>
              <a:t> </a:t>
            </a:r>
            <a:r>
              <a:rPr lang="cs-CZ" altLang="cs-CZ" b="1" dirty="0"/>
              <a:t>lití</a:t>
            </a:r>
            <a:r>
              <a:rPr lang="cs-CZ" altLang="cs-CZ" dirty="0"/>
              <a:t> - </a:t>
            </a:r>
            <a:r>
              <a:rPr lang="cs-CZ" dirty="0"/>
              <a:t>pro výrobu velkoobjemových dílů (nádrže)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cs-CZ" dirty="0"/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b="1" dirty="0"/>
              <a:t>Vakuové tváření </a:t>
            </a:r>
            <a:r>
              <a:rPr lang="cs-CZ" altLang="cs-CZ" dirty="0"/>
              <a:t>- </a:t>
            </a:r>
            <a:r>
              <a:rPr lang="cs-CZ" dirty="0"/>
              <a:t>používaná typicky na obalový materiál</a:t>
            </a:r>
            <a:endParaRPr lang="cs-CZ" altLang="cs-CZ" dirty="0"/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Extruze -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Výroba trubek, fólií, profilů.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Laminace -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Výroba kompozitních materiálů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3D tisk -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Rychlá výroba prototypů (PLA, ABS) </a:t>
            </a:r>
          </a:p>
          <a:p>
            <a:endParaRPr lang="en-US" dirty="0"/>
          </a:p>
        </p:txBody>
      </p:sp>
      <p:pic>
        <p:nvPicPr>
          <p:cNvPr id="52227" name="Picture 3" descr="Vyfukovani">
            <a:extLst>
              <a:ext uri="{FF2B5EF4-FFF2-40B4-BE49-F238E27FC236}">
                <a16:creationId xmlns:a16="http://schemas.microsoft.com/office/drawing/2014/main" id="{8C5A9C8F-D943-49D4-AE50-1EC92DF2C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199" y="2567052"/>
            <a:ext cx="5827713" cy="303041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906765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0F6B79-DF46-4448-9F82-0A5A77993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aplikace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34529E6-5F40-5294-6F97-644CEB4B0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>
                <a:ln>
                  <a:noFill/>
                </a:ln>
                <a:effectLst/>
              </a:rPr>
              <a:t>Obalový průmysl -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PE fólie, PET lahve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>
                <a:ln>
                  <a:noFill/>
                </a:ln>
                <a:effectLst/>
              </a:rPr>
              <a:t>Stavebnictví -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PVC trubky, izolace, kompozity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>
                <a:ln>
                  <a:noFill/>
                </a:ln>
                <a:effectLst/>
              </a:rPr>
              <a:t>Automobilový průmysl -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PP, PC, ABS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>
                <a:ln>
                  <a:noFill/>
                </a:ln>
                <a:effectLst/>
              </a:rPr>
              <a:t>Zdravotnictví -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Biokompatibilní polymery, implantáty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cs-CZ" altLang="cs-CZ" b="0" i="0" u="none" strike="noStrike" cap="none" normalizeH="0" baseline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1" i="0" u="none" strike="noStrike" cap="none" normalizeH="0" baseline="0">
                <a:ln>
                  <a:noFill/>
                </a:ln>
                <a:effectLst/>
              </a:rPr>
              <a:t>Textilní průmysl -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Nylon, polyester, </a:t>
            </a:r>
            <a:r>
              <a:rPr kumimoji="0" lang="cs-CZ" altLang="cs-CZ" b="0" i="0" u="none" strike="noStrike" cap="none" normalizeH="0" baseline="0" err="1">
                <a:ln>
                  <a:noFill/>
                </a:ln>
                <a:effectLst/>
              </a:rPr>
              <a:t>spandex</a:t>
            </a:r>
            <a:endParaRPr kumimoji="0" lang="cs-CZ" altLang="cs-CZ" b="0" i="0" u="none" strike="noStrike" cap="none" normalizeH="0" baseline="0">
              <a:ln>
                <a:noFill/>
              </a:ln>
              <a:effectLst/>
            </a:endParaRPr>
          </a:p>
          <a:p>
            <a:endParaRPr lang="en-US" dirty="0"/>
          </a:p>
        </p:txBody>
      </p:sp>
      <p:pic>
        <p:nvPicPr>
          <p:cNvPr id="53251" name="Picture 3" descr="Rozdělení a charakteristika polymerů">
            <a:extLst>
              <a:ext uri="{FF2B5EF4-FFF2-40B4-BE49-F238E27FC236}">
                <a16:creationId xmlns:a16="http://schemas.microsoft.com/office/drawing/2014/main" id="{B5D46BB7-0DD3-44A5-8B0F-8D1F320C0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0586" y="1600555"/>
            <a:ext cx="5827713" cy="3656889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0702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E552A3-35F1-479E-BB86-2065D3D85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úvod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A64ADD-E3F8-4267-8F02-28CA0BEDA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r>
              <a:rPr lang="cs-CZ" sz="2200" b="1" dirty="0"/>
              <a:t>Co jsou monomery?</a:t>
            </a:r>
          </a:p>
          <a:p>
            <a:endParaRPr lang="cs-CZ" sz="2200" b="1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především organická sloučenina k výrobě polymerů</a:t>
            </a:r>
          </a:p>
          <a:p>
            <a:pPr marL="274320" lvl="1" indent="0">
              <a:buNone/>
            </a:pPr>
            <a:endParaRPr lang="cs-CZ" sz="2000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Získává se z ropy (ethen-ethylen, propen-propylen, styren…)</a:t>
            </a:r>
          </a:p>
          <a:p>
            <a:pPr marL="274320" lvl="1" indent="0">
              <a:buNone/>
            </a:pPr>
            <a:endParaRPr lang="cs-CZ" sz="2000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K vytvořeni makromolekuly (polymeru) musí mít monomer velmi reaktivní skupiny a mít schopnost se sousedními skupinami vytvářet chemické vazby</a:t>
            </a:r>
          </a:p>
          <a:p>
            <a:pPr marL="274320" lvl="1" indent="0">
              <a:buNone/>
            </a:pPr>
            <a:endParaRPr lang="cs-CZ" sz="2000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C6D8F2D-BCC5-4F6A-A4F6-2071C26DD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43908"/>
            <a:ext cx="5827713" cy="3482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1878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A9101B-526D-411E-ACEA-AA9A87D9C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– výhody, nevýhody</a:t>
            </a:r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EFE71137-C0F6-4FC7-8353-F2523BD0F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u="sng" dirty="0"/>
              <a:t>Výhody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ADFBBE-8BCE-46C6-B860-1EBEDBDD3EE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Nízká hustota (hmotnost)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Tepelný a elektrický izolant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Odolnost proti povětrnostním vlivům, chemická odolnost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Snadná zpracovatelnost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Nižší spotřeba energie při zpracování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Využití pro výrobu energetických zdrojů (solární panely)</a:t>
            </a:r>
          </a:p>
          <a:p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B199871F-FE8E-432F-B6DD-C0534A72C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b="1" u="sng" dirty="0"/>
              <a:t>Nevýhody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51A9E785-32DD-439C-8BFC-95CC20D7433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Hořlavost (kvůli chemickému složení makromolekul)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Odolnost vůči nízkým teplotám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Vysoká teplotní roztažnost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Tvorba elektrostatického náboje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Nízká odolnost proti UV záření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Creep</a:t>
            </a:r>
            <a:r>
              <a:rPr lang="cs-CZ" dirty="0"/>
              <a:t> (časová </a:t>
            </a:r>
            <a:r>
              <a:rPr lang="cs-CZ" dirty="0" err="1"/>
              <a:t>závislot</a:t>
            </a:r>
            <a:r>
              <a:rPr lang="cs-CZ" dirty="0"/>
              <a:t> užitných vlastností)</a:t>
            </a:r>
          </a:p>
        </p:txBody>
      </p:sp>
    </p:spTree>
    <p:extLst>
      <p:ext uri="{BB962C8B-B14F-4D97-AF65-F5344CB8AC3E}">
        <p14:creationId xmlns:p14="http://schemas.microsoft.com/office/powerpoint/2010/main" val="3602670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649723-A5A6-46CB-AF74-68FDD1E7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– recyklace plastů</a:t>
            </a:r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id="{7AEC4581-CCAD-40C7-BC65-353C609EF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7272" y="1989138"/>
            <a:ext cx="6317455" cy="421163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514927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00C2DA-964C-4CE2-AAFE-0E1B33C5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budoucnost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12F9128-5002-4749-86B9-8A57A4810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Vývoj ekologických polymerů (</a:t>
            </a:r>
            <a:r>
              <a:rPr kumimoji="0" lang="cs-CZ" altLang="cs-CZ" b="0" i="0" u="none" strike="noStrike" cap="none" normalizeH="0" baseline="0" err="1">
                <a:ln>
                  <a:noFill/>
                </a:ln>
                <a:effectLst/>
              </a:rPr>
              <a:t>bioplasty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, kompostovatelné materiály)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Nové aplikace - chytré polymery, </a:t>
            </a:r>
            <a:r>
              <a:rPr kumimoji="0" lang="cs-CZ" altLang="cs-CZ" b="0" i="0" u="none" strike="noStrike" cap="none" normalizeH="0" baseline="0" err="1">
                <a:ln>
                  <a:noFill/>
                </a:ln>
                <a:effectLst/>
              </a:rPr>
              <a:t>samoopravné</a:t>
            </a: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 materiály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b="0" i="0" u="none" strike="noStrike" cap="none" normalizeH="0" baseline="0">
                <a:ln>
                  <a:noFill/>
                </a:ln>
                <a:effectLst/>
              </a:rPr>
              <a:t>Recyklace a cirkulární ekonomika</a:t>
            </a:r>
          </a:p>
          <a:p>
            <a:endParaRPr lang="cs-CZ" dirty="0"/>
          </a:p>
        </p:txBody>
      </p:sp>
      <p:pic>
        <p:nvPicPr>
          <p:cNvPr id="54279" name="Picture 7" descr="Co jsou 4D materiály? Paměťové polymery, dřevo i těstoviny - Material Times">
            <a:extLst>
              <a:ext uri="{FF2B5EF4-FFF2-40B4-BE49-F238E27FC236}">
                <a16:creationId xmlns:a16="http://schemas.microsoft.com/office/drawing/2014/main" id="{ABB6F862-91BE-4388-8A89-0F90504AE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" r="19944" b="1"/>
          <a:stretch/>
        </p:blipFill>
        <p:spPr bwMode="auto">
          <a:xfrm>
            <a:off x="6172199" y="1987551"/>
            <a:ext cx="5827713" cy="418941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26832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97B797-4CB5-441C-A1D3-06388C593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</p:spPr>
        <p:txBody>
          <a:bodyPr anchor="b">
            <a:normAutofit/>
          </a:bodyPr>
          <a:lstStyle/>
          <a:p>
            <a:r>
              <a:rPr lang="cs-CZ" dirty="0"/>
              <a:t>Polymery - zajímavosti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58824EB-D738-EF65-574C-B577F84E1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Nejlehčí polymer - </a:t>
            </a:r>
            <a:r>
              <a:rPr kumimoji="0" lang="cs-CZ" altLang="cs-CZ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aerogel</a:t>
            </a: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(izolační materiál)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Nejdelší molekuly - syntetické polymery mohou dosáhnout délky milionů atomů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Přírodní biopolymery jako inspirace (např. pavučina je pevnější než ocel) </a:t>
            </a:r>
          </a:p>
          <a:p>
            <a:endParaRPr lang="en-US" dirty="0"/>
          </a:p>
        </p:txBody>
      </p:sp>
      <p:pic>
        <p:nvPicPr>
          <p:cNvPr id="55301" name="Picture 5">
            <a:extLst>
              <a:ext uri="{FF2B5EF4-FFF2-40B4-BE49-F238E27FC236}">
                <a16:creationId xmlns:a16="http://schemas.microsoft.com/office/drawing/2014/main" id="{C1845207-8733-4C58-9390-B16CC9C0F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00" y="3592619"/>
            <a:ext cx="6010275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3" name="Picture 7" descr="Zajímavost - Co je to AEROGEL ? | Automatizace.HW.cz">
            <a:extLst>
              <a:ext uri="{FF2B5EF4-FFF2-40B4-BE49-F238E27FC236}">
                <a16:creationId xmlns:a16="http://schemas.microsoft.com/office/drawing/2014/main" id="{4063AD27-FDD4-49AB-BEE7-65193D732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92" y="3541967"/>
            <a:ext cx="3111414" cy="252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742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A6FB839-3E8D-4068-B230-32CC6D8F0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test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F84CAF3-5F9A-440D-9E18-0FCEECB46717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80" y="2216957"/>
            <a:ext cx="5473999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Co je polymerace?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Proces degradace polymerů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Proces spojování monomerů za vzniku polymerů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Chemická reakce výroby kovů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d) Proces tvarování plastů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Co odlišuje termoplasty od </a:t>
            </a:r>
            <a:r>
              <a:rPr kumimoji="0" lang="cs-CZ" altLang="cs-CZ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reaktoplastů</a:t>
            </a: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?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Termoplasty lze znovu tavit, </a:t>
            </a:r>
            <a:r>
              <a:rPr kumimoji="0" lang="cs-CZ" altLang="cs-CZ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reaktoplasty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nikoliv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</a:t>
            </a:r>
            <a:r>
              <a:rPr kumimoji="0" lang="cs-CZ" altLang="cs-CZ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Reaktoplasty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mají vyšší pevnost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Termoplasty mají elastické vlastnosti</a:t>
            </a:r>
            <a:b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d) </a:t>
            </a:r>
            <a:r>
              <a:rPr kumimoji="0" lang="cs-CZ" altLang="cs-CZ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Reaktoplasty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jsou vždy průhledné</a:t>
            </a:r>
            <a:b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A5F101B-99BE-4CEE-957D-0A25EB90F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34985" y="1987551"/>
            <a:ext cx="5864927" cy="4189412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Jaká je hlavní vlastnost </a:t>
            </a:r>
            <a:r>
              <a:rPr kumimoji="0" lang="cs-CZ" altLang="cs-CZ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hydrogelů</a:t>
            </a:r>
            <a:r>
              <a:rPr kumimoji="0" lang="cs-CZ" altLang="cs-CZ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?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Jsou zcela vodoodpudivé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Mají schopnost absorbovat velké množství vody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Jsou neprůhledné a tvrdé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d) Nelze je chemicky upravovat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Který z následujících polymerů je biologicky odbouratelný?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a) Polyetylen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b) Polypropylen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c) </a:t>
            </a:r>
            <a:r>
              <a:rPr kumimoji="0" lang="cs-CZ" altLang="cs-CZ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Polylaktid</a:t>
            </a: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(PLA)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d) Polystyren</a:t>
            </a:r>
            <a:b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cs-CZ" dirty="0"/>
          </a:p>
        </p:txBody>
      </p:sp>
      <p:pic>
        <p:nvPicPr>
          <p:cNvPr id="8" name="Grafický objekt 7" descr="Zaškrtnutí se souvislou výplní">
            <a:extLst>
              <a:ext uri="{FF2B5EF4-FFF2-40B4-BE49-F238E27FC236}">
                <a16:creationId xmlns:a16="http://schemas.microsoft.com/office/drawing/2014/main" id="{045C3947-B76A-404E-99F4-A0E423C72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260" y="2851031"/>
            <a:ext cx="457200" cy="457200"/>
          </a:xfrm>
          <a:prstGeom prst="rect">
            <a:avLst/>
          </a:prstGeom>
        </p:spPr>
      </p:pic>
      <p:pic>
        <p:nvPicPr>
          <p:cNvPr id="9" name="Grafický objekt 8" descr="Zaškrtnutí se souvislou výplní">
            <a:extLst>
              <a:ext uri="{FF2B5EF4-FFF2-40B4-BE49-F238E27FC236}">
                <a16:creationId xmlns:a16="http://schemas.microsoft.com/office/drawing/2014/main" id="{2104B244-CCA0-4F03-BCCD-7C5C6F69E6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260" y="4411431"/>
            <a:ext cx="457200" cy="457200"/>
          </a:xfrm>
          <a:prstGeom prst="rect">
            <a:avLst/>
          </a:prstGeom>
        </p:spPr>
      </p:pic>
      <p:pic>
        <p:nvPicPr>
          <p:cNvPr id="10" name="Grafický objekt 9" descr="Zaškrtnutí se souvislou výplní">
            <a:extLst>
              <a:ext uri="{FF2B5EF4-FFF2-40B4-BE49-F238E27FC236}">
                <a16:creationId xmlns:a16="http://schemas.microsoft.com/office/drawing/2014/main" id="{3543ED57-F5FC-401A-B7B0-7487F89A4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9607" y="2774831"/>
            <a:ext cx="457200" cy="457200"/>
          </a:xfrm>
          <a:prstGeom prst="rect">
            <a:avLst/>
          </a:prstGeom>
        </p:spPr>
      </p:pic>
      <p:pic>
        <p:nvPicPr>
          <p:cNvPr id="11" name="Grafický objekt 10" descr="Zaškrtnutí se souvislou výplní">
            <a:extLst>
              <a:ext uri="{FF2B5EF4-FFF2-40B4-BE49-F238E27FC236}">
                <a16:creationId xmlns:a16="http://schemas.microsoft.com/office/drawing/2014/main" id="{CB693251-BBC1-4855-8451-72B1D15B1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7603" y="492999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7708F8-D079-4B5B-9E53-98CAF1A82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shrnutí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AFB19F01-2816-4804-8C65-998F8F2BB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Popište rozdíl mezi chemickým a fyzikálním </a:t>
            </a:r>
            <a:r>
              <a:rPr lang="cs-CZ" b="1" dirty="0" err="1"/>
              <a:t>zesíťováním</a:t>
            </a:r>
            <a:r>
              <a:rPr lang="cs-CZ" b="1" dirty="0"/>
              <a:t> polymerů.</a:t>
            </a:r>
          </a:p>
          <a:p>
            <a:pPr marL="1028700" lvl="1" indent="-342900"/>
            <a:r>
              <a:rPr lang="cs-CZ" sz="2000" dirty="0"/>
              <a:t>Chemické </a:t>
            </a:r>
            <a:r>
              <a:rPr lang="cs-CZ" sz="2000" dirty="0" err="1"/>
              <a:t>zesíťování</a:t>
            </a:r>
            <a:r>
              <a:rPr lang="cs-CZ" sz="2000" dirty="0"/>
              <a:t> zahrnuje kovalentní vazby mezi polymerními řetězci, zatímco fyzikální </a:t>
            </a:r>
            <a:r>
              <a:rPr lang="cs-CZ" sz="2000" dirty="0" err="1"/>
              <a:t>zesíťování</a:t>
            </a:r>
            <a:r>
              <a:rPr lang="cs-CZ" sz="2000" dirty="0"/>
              <a:t> využívá slabší vazby (např. vodíkové vazby nebo van der </a:t>
            </a:r>
            <a:r>
              <a:rPr lang="cs-CZ" sz="2000" dirty="0" err="1"/>
              <a:t>Waalsovy</a:t>
            </a:r>
            <a:r>
              <a:rPr lang="cs-CZ" sz="2000" dirty="0"/>
              <a:t> síly).</a:t>
            </a:r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Vysvětlete, jak fungují inteligentní </a:t>
            </a:r>
            <a:r>
              <a:rPr lang="cs-CZ" b="1" dirty="0" err="1"/>
              <a:t>hydrogely</a:t>
            </a:r>
            <a:r>
              <a:rPr lang="cs-CZ" b="1" dirty="0"/>
              <a:t> reagující na změny pH.</a:t>
            </a:r>
          </a:p>
          <a:p>
            <a:pPr marL="1028700" lvl="1" indent="-342900"/>
            <a:r>
              <a:rPr lang="cs-CZ" sz="2000" dirty="0" err="1"/>
              <a:t>Hydrogely</a:t>
            </a:r>
            <a:r>
              <a:rPr lang="cs-CZ" sz="2000" dirty="0"/>
              <a:t> obsahující iontové skupiny (např. -COOH) mění svůj objem v závislosti na pH. V kyselém prostředí se zmenšují, v zásaditém bobtnají díky iontové disociaci.</a:t>
            </a:r>
          </a:p>
          <a:p>
            <a:pPr marL="1028700" lvl="1" indent="-342900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Vyjmenujte tři aplikace </a:t>
            </a:r>
            <a:r>
              <a:rPr lang="cs-CZ" b="1" dirty="0" err="1"/>
              <a:t>reaktoplastů</a:t>
            </a:r>
            <a:r>
              <a:rPr lang="cs-CZ" b="1" dirty="0"/>
              <a:t> v průmyslu. </a:t>
            </a:r>
          </a:p>
          <a:p>
            <a:pPr marL="1028700" lvl="1" indent="-342900"/>
            <a:r>
              <a:rPr lang="cs-CZ" sz="2000" dirty="0"/>
              <a:t>Kompozitní materiály (např. karbonové konstrukce), izolace elektrických komponentů, lepidla a tmely.</a:t>
            </a:r>
          </a:p>
        </p:txBody>
      </p:sp>
    </p:spTree>
    <p:extLst>
      <p:ext uri="{BB962C8B-B14F-4D97-AF65-F5344CB8AC3E}">
        <p14:creationId xmlns:p14="http://schemas.microsoft.com/office/powerpoint/2010/main" val="388677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87F36C32-C66C-43DF-8ECC-1FE0A84A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reference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C4C03CF-FEAB-4623-809F-A5B778DF99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https://www.bevedo.cz/napoveda/clanky/bakelit/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https://zelezarstvi-fiala.cz/produkt/690312-kolo-nahr--polyuretan-popular-ll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https://publi.cz/books/180/02.html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Odian</a:t>
            </a:r>
            <a:r>
              <a:rPr lang="cs-CZ" sz="1600" dirty="0"/>
              <a:t>, G. </a:t>
            </a:r>
            <a:r>
              <a:rPr lang="cs-CZ" sz="1600" dirty="0" err="1"/>
              <a:t>Principles</a:t>
            </a:r>
            <a:r>
              <a:rPr lang="cs-CZ" sz="1600" dirty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Polymerization</a:t>
            </a:r>
            <a:r>
              <a:rPr lang="cs-CZ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Chanda</a:t>
            </a:r>
            <a:r>
              <a:rPr lang="cs-CZ" sz="1600" dirty="0"/>
              <a:t>, M., Roy, S. K. </a:t>
            </a:r>
            <a:r>
              <a:rPr lang="cs-CZ" sz="1600" dirty="0" err="1"/>
              <a:t>Plastics</a:t>
            </a:r>
            <a:r>
              <a:rPr lang="cs-CZ" sz="1600" dirty="0"/>
              <a:t> Technology Handbook.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Northrop</a:t>
            </a:r>
            <a:r>
              <a:rPr lang="cs-CZ" sz="1600" dirty="0"/>
              <a:t>, B. H., et al. (2016). Polymer </a:t>
            </a:r>
            <a:r>
              <a:rPr lang="cs-CZ" sz="1600" dirty="0" err="1"/>
              <a:t>Chemistry</a:t>
            </a:r>
            <a:r>
              <a:rPr lang="cs-CZ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Callister</a:t>
            </a:r>
            <a:r>
              <a:rPr lang="cs-CZ" sz="1600" dirty="0"/>
              <a:t>, W. D., &amp; </a:t>
            </a:r>
            <a:r>
              <a:rPr lang="cs-CZ" sz="1600" dirty="0" err="1"/>
              <a:t>Rethwisch</a:t>
            </a:r>
            <a:r>
              <a:rPr lang="cs-CZ" sz="1600" dirty="0"/>
              <a:t>, D. G. (2018). </a:t>
            </a:r>
            <a:r>
              <a:rPr lang="cs-CZ" sz="1600" dirty="0" err="1"/>
              <a:t>Materials</a:t>
            </a:r>
            <a:r>
              <a:rPr lang="cs-CZ" sz="1600" dirty="0"/>
              <a:t> Science and </a:t>
            </a:r>
            <a:r>
              <a:rPr lang="cs-CZ" sz="1600" dirty="0" err="1"/>
              <a:t>Engineering</a:t>
            </a:r>
            <a:r>
              <a:rPr lang="cs-CZ" sz="1600" dirty="0"/>
              <a:t>: An </a:t>
            </a:r>
            <a:r>
              <a:rPr lang="cs-CZ" sz="1600" dirty="0" err="1"/>
              <a:t>Introduction</a:t>
            </a:r>
            <a:r>
              <a:rPr lang="cs-CZ" sz="1600" dirty="0"/>
              <a:t>. </a:t>
            </a:r>
            <a:r>
              <a:rPr lang="cs-CZ" sz="1600" dirty="0" err="1"/>
              <a:t>Wiley</a:t>
            </a:r>
            <a:r>
              <a:rPr lang="cs-CZ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Billmeyer</a:t>
            </a:r>
            <a:r>
              <a:rPr lang="cs-CZ" sz="1600" dirty="0"/>
              <a:t>, F. W. (1984). </a:t>
            </a:r>
            <a:r>
              <a:rPr lang="cs-CZ" sz="1600" dirty="0" err="1"/>
              <a:t>Textbook</a:t>
            </a:r>
            <a:r>
              <a:rPr lang="cs-CZ" sz="1600" dirty="0"/>
              <a:t> </a:t>
            </a:r>
            <a:r>
              <a:rPr lang="cs-CZ" sz="1600" dirty="0" err="1"/>
              <a:t>of</a:t>
            </a:r>
            <a:r>
              <a:rPr lang="cs-CZ" sz="1600" dirty="0"/>
              <a:t> Polymer Science. </a:t>
            </a:r>
            <a:r>
              <a:rPr lang="cs-CZ" sz="1600" dirty="0" err="1"/>
              <a:t>Wiley</a:t>
            </a:r>
            <a:r>
              <a:rPr lang="cs-CZ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err="1"/>
              <a:t>Plastics</a:t>
            </a:r>
            <a:r>
              <a:rPr lang="cs-CZ" sz="1600" dirty="0"/>
              <a:t> </a:t>
            </a:r>
            <a:r>
              <a:rPr lang="cs-CZ" sz="1600" dirty="0" err="1"/>
              <a:t>Europe</a:t>
            </a:r>
            <a:r>
              <a:rPr lang="cs-CZ" sz="1600" dirty="0"/>
              <a:t>: www.plasticseurope.orgResearch </a:t>
            </a:r>
            <a:r>
              <a:rPr lang="cs-CZ" sz="1600" dirty="0" err="1"/>
              <a:t>articles</a:t>
            </a:r>
            <a:r>
              <a:rPr lang="cs-CZ" sz="1600" dirty="0"/>
              <a:t> on polymer </a:t>
            </a:r>
            <a:r>
              <a:rPr lang="cs-CZ" sz="1600" dirty="0" err="1"/>
              <a:t>sustainability</a:t>
            </a:r>
            <a:r>
              <a:rPr lang="cs-CZ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https://vesmir.cz/cz/casopis/archiv-casopisu/2009/cislo-3/quo-vaditis-polymery.html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https://www.samosebou.cz/tag/plasty/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https://tecron.cz/zpusoby-zpracovani-termoplastu/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https://www.materialtimes.com/tema/co-jsou-4d-materialy-pametove-polymery-drevo-i-testoviny.html</a:t>
            </a:r>
            <a:endParaRPr lang="cs-CZ" sz="1600" dirty="0"/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https://automatizace.hw.cz/clanek/2006122301</a:t>
            </a:r>
          </a:p>
          <a:p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160FB3B-F156-4AC4-8DA9-38392E5DA9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+mj-lt"/>
              <a:buAutoNum type="arabicPeriod" startAt="15"/>
            </a:pPr>
            <a:r>
              <a:rPr lang="cs-CZ" sz="1500" dirty="0"/>
              <a:t>https://www.materialtimes.com/vsimame-si/neprizpusobivi-pavouci-a-jejich-neprekonatelne-pavuciny.html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 err="1"/>
              <a:t>Koetting</a:t>
            </a:r>
            <a:r>
              <a:rPr lang="cs-CZ" sz="1500" dirty="0"/>
              <a:t>, M. C., et al. (2015). Stimulus-</a:t>
            </a:r>
            <a:r>
              <a:rPr lang="cs-CZ" sz="1500" dirty="0" err="1"/>
              <a:t>responsive</a:t>
            </a:r>
            <a:r>
              <a:rPr lang="cs-CZ" sz="1500" dirty="0"/>
              <a:t> </a:t>
            </a:r>
            <a:r>
              <a:rPr lang="cs-CZ" sz="1500" dirty="0" err="1"/>
              <a:t>hydrogels</a:t>
            </a:r>
            <a:r>
              <a:rPr lang="cs-CZ" sz="1500" dirty="0"/>
              <a:t>: </a:t>
            </a:r>
            <a:r>
              <a:rPr lang="cs-CZ" sz="1500" dirty="0" err="1"/>
              <a:t>Theory</a:t>
            </a:r>
            <a:r>
              <a:rPr lang="cs-CZ" sz="1500" dirty="0"/>
              <a:t>, </a:t>
            </a:r>
            <a:r>
              <a:rPr lang="cs-CZ" sz="1500" dirty="0" err="1"/>
              <a:t>modern</a:t>
            </a:r>
            <a:r>
              <a:rPr lang="cs-CZ" sz="1500" dirty="0"/>
              <a:t> </a:t>
            </a:r>
            <a:r>
              <a:rPr lang="cs-CZ" sz="1500" dirty="0" err="1"/>
              <a:t>advances</a:t>
            </a:r>
            <a:r>
              <a:rPr lang="cs-CZ" sz="1500" dirty="0"/>
              <a:t>, and </a:t>
            </a:r>
            <a:r>
              <a:rPr lang="cs-CZ" sz="1500" dirty="0" err="1"/>
              <a:t>applications</a:t>
            </a:r>
            <a:r>
              <a:rPr lang="cs-CZ" sz="1500" dirty="0"/>
              <a:t>. </a:t>
            </a:r>
            <a:r>
              <a:rPr lang="cs-CZ" sz="1500" dirty="0" err="1"/>
              <a:t>Materials</a:t>
            </a:r>
            <a:r>
              <a:rPr lang="cs-CZ" sz="1500" dirty="0"/>
              <a:t> Science and </a:t>
            </a:r>
            <a:r>
              <a:rPr lang="cs-CZ" sz="1500" dirty="0" err="1"/>
              <a:t>Engineering</a:t>
            </a:r>
            <a:r>
              <a:rPr lang="cs-CZ" sz="1500" dirty="0"/>
              <a:t>: R: </a:t>
            </a:r>
            <a:r>
              <a:rPr lang="cs-CZ" sz="1500" dirty="0" err="1"/>
              <a:t>Reports</a:t>
            </a:r>
            <a:r>
              <a:rPr lang="cs-CZ" sz="1500" dirty="0"/>
              <a:t>, 93, 1-49. 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 err="1"/>
              <a:t>Peppas</a:t>
            </a:r>
            <a:r>
              <a:rPr lang="cs-CZ" sz="1500" dirty="0"/>
              <a:t>, N. A., &amp; Hoffman, A. S. (2021). "</a:t>
            </a:r>
            <a:r>
              <a:rPr lang="cs-CZ" sz="1500" dirty="0" err="1"/>
              <a:t>Hydrogels</a:t>
            </a:r>
            <a:r>
              <a:rPr lang="cs-CZ" sz="1500" dirty="0"/>
              <a:t> </a:t>
            </a:r>
            <a:r>
              <a:rPr lang="cs-CZ" sz="1500" dirty="0" err="1"/>
              <a:t>for</a:t>
            </a:r>
            <a:r>
              <a:rPr lang="cs-CZ" sz="1500" dirty="0"/>
              <a:t> </a:t>
            </a:r>
            <a:r>
              <a:rPr lang="cs-CZ" sz="1500" dirty="0" err="1"/>
              <a:t>Biomedical</a:t>
            </a:r>
            <a:r>
              <a:rPr lang="cs-CZ" sz="1500" dirty="0"/>
              <a:t> </a:t>
            </a:r>
            <a:r>
              <a:rPr lang="cs-CZ" sz="1500" dirty="0" err="1"/>
              <a:t>Applications</a:t>
            </a:r>
            <a:r>
              <a:rPr lang="cs-CZ" sz="1500" dirty="0"/>
              <a:t>." </a:t>
            </a:r>
            <a:r>
              <a:rPr lang="cs-CZ" sz="1500" i="1" dirty="0" err="1"/>
              <a:t>Journal</a:t>
            </a:r>
            <a:r>
              <a:rPr lang="cs-CZ" sz="1500" i="1" dirty="0"/>
              <a:t> </a:t>
            </a:r>
            <a:r>
              <a:rPr lang="cs-CZ" sz="1500" i="1" dirty="0" err="1"/>
              <a:t>of</a:t>
            </a:r>
            <a:r>
              <a:rPr lang="cs-CZ" sz="1500" i="1" dirty="0"/>
              <a:t> </a:t>
            </a:r>
            <a:r>
              <a:rPr lang="cs-CZ" sz="1500" i="1" dirty="0" err="1"/>
              <a:t>Biomedical</a:t>
            </a:r>
            <a:r>
              <a:rPr lang="cs-CZ" sz="1500" i="1" dirty="0"/>
              <a:t> </a:t>
            </a:r>
            <a:r>
              <a:rPr lang="cs-CZ" sz="1500" i="1" dirty="0" err="1"/>
              <a:t>Materials</a:t>
            </a:r>
            <a:r>
              <a:rPr lang="cs-CZ" sz="1500" i="1" dirty="0"/>
              <a:t> </a:t>
            </a:r>
            <a:r>
              <a:rPr lang="cs-CZ" sz="1500" i="1" dirty="0" err="1"/>
              <a:t>Research</a:t>
            </a:r>
            <a:r>
              <a:rPr lang="cs-CZ" sz="1500" dirty="0"/>
              <a:t>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/>
              <a:t>Wichterle, O., &amp; Lim, D. (1960). "</a:t>
            </a:r>
            <a:r>
              <a:rPr lang="cs-CZ" sz="1500" dirty="0" err="1"/>
              <a:t>Hydrogels</a:t>
            </a:r>
            <a:r>
              <a:rPr lang="cs-CZ" sz="1500" dirty="0"/>
              <a:t> as </a:t>
            </a:r>
            <a:r>
              <a:rPr lang="cs-CZ" sz="1500" dirty="0" err="1"/>
              <a:t>Materials</a:t>
            </a:r>
            <a:r>
              <a:rPr lang="cs-CZ" sz="1500" dirty="0"/>
              <a:t> </a:t>
            </a:r>
            <a:r>
              <a:rPr lang="cs-CZ" sz="1500" dirty="0" err="1"/>
              <a:t>for</a:t>
            </a:r>
            <a:r>
              <a:rPr lang="cs-CZ" sz="1500" dirty="0"/>
              <a:t> </a:t>
            </a:r>
            <a:r>
              <a:rPr lang="cs-CZ" sz="1500" dirty="0" err="1"/>
              <a:t>Synthetic</a:t>
            </a:r>
            <a:r>
              <a:rPr lang="cs-CZ" sz="1500" dirty="0"/>
              <a:t> </a:t>
            </a:r>
            <a:r>
              <a:rPr lang="cs-CZ" sz="1500" dirty="0" err="1"/>
              <a:t>Implants</a:t>
            </a:r>
            <a:r>
              <a:rPr lang="cs-CZ" sz="1500" dirty="0"/>
              <a:t>." </a:t>
            </a:r>
            <a:r>
              <a:rPr lang="cs-CZ" sz="1500" i="1" dirty="0" err="1"/>
              <a:t>Nature</a:t>
            </a:r>
            <a:r>
              <a:rPr lang="cs-CZ" sz="1500" dirty="0"/>
              <a:t>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/>
              <a:t>Hoffman, A. S. (2002). "</a:t>
            </a:r>
            <a:r>
              <a:rPr lang="cs-CZ" sz="1500" dirty="0" err="1"/>
              <a:t>Hydrogels</a:t>
            </a:r>
            <a:r>
              <a:rPr lang="cs-CZ" sz="1500" dirty="0"/>
              <a:t> </a:t>
            </a:r>
            <a:r>
              <a:rPr lang="cs-CZ" sz="1500" dirty="0" err="1"/>
              <a:t>for</a:t>
            </a:r>
            <a:r>
              <a:rPr lang="cs-CZ" sz="1500" dirty="0"/>
              <a:t> </a:t>
            </a:r>
            <a:r>
              <a:rPr lang="cs-CZ" sz="1500" dirty="0" err="1"/>
              <a:t>Biomedical</a:t>
            </a:r>
            <a:r>
              <a:rPr lang="cs-CZ" sz="1500" dirty="0"/>
              <a:t> </a:t>
            </a:r>
            <a:r>
              <a:rPr lang="cs-CZ" sz="1500" dirty="0" err="1"/>
              <a:t>Applications</a:t>
            </a:r>
            <a:r>
              <a:rPr lang="cs-CZ" sz="1500" dirty="0"/>
              <a:t>." </a:t>
            </a:r>
            <a:r>
              <a:rPr lang="cs-CZ" sz="1500" i="1" dirty="0" err="1"/>
              <a:t>Advanced</a:t>
            </a:r>
            <a:r>
              <a:rPr lang="cs-CZ" sz="1500" i="1" dirty="0"/>
              <a:t> </a:t>
            </a:r>
            <a:r>
              <a:rPr lang="cs-CZ" sz="1500" i="1" dirty="0" err="1"/>
              <a:t>Drug</a:t>
            </a:r>
            <a:r>
              <a:rPr lang="cs-CZ" sz="1500" i="1" dirty="0"/>
              <a:t> </a:t>
            </a:r>
            <a:r>
              <a:rPr lang="cs-CZ" sz="1500" i="1" dirty="0" err="1"/>
              <a:t>Delivery</a:t>
            </a:r>
            <a:r>
              <a:rPr lang="cs-CZ" sz="1500" i="1" dirty="0"/>
              <a:t> </a:t>
            </a:r>
            <a:r>
              <a:rPr lang="cs-CZ" sz="1500" i="1" dirty="0" err="1"/>
              <a:t>Reviews</a:t>
            </a:r>
            <a:r>
              <a:rPr lang="cs-CZ" sz="1500" dirty="0"/>
              <a:t>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https://www.cockyshop.cz/slovnik-pojmu/hydrogel</a:t>
            </a:r>
            <a:endParaRPr lang="cs-CZ" sz="1500" dirty="0"/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https://www.vseprosvezdravi.cz/aqua-gel---hydrogel--prumer-6-5-cm--5-ks</a:t>
            </a:r>
            <a:endParaRPr lang="cs-CZ" sz="1500" dirty="0"/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https://www.nasezahrada.com/hydrogel-zajistuje-dlouhodobou-vlhkost-rostlinam-navod-jak-jej-pouzivat/</a:t>
            </a:r>
            <a:endParaRPr lang="cs-CZ" sz="1500" dirty="0"/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 err="1"/>
              <a:t>Biron</a:t>
            </a:r>
            <a:r>
              <a:rPr lang="cs-CZ" sz="1500" dirty="0"/>
              <a:t>, M. (2012). </a:t>
            </a:r>
            <a:r>
              <a:rPr lang="cs-CZ" sz="1500" dirty="0" err="1"/>
              <a:t>Thermoplastics</a:t>
            </a:r>
            <a:r>
              <a:rPr lang="cs-CZ" sz="1500" dirty="0"/>
              <a:t> and </a:t>
            </a:r>
            <a:r>
              <a:rPr lang="cs-CZ" sz="1500" dirty="0" err="1"/>
              <a:t>Thermoplastic</a:t>
            </a:r>
            <a:r>
              <a:rPr lang="cs-CZ" sz="1500" dirty="0"/>
              <a:t> </a:t>
            </a:r>
            <a:r>
              <a:rPr lang="cs-CZ" sz="1500" dirty="0" err="1"/>
              <a:t>Composites.Ucelený</a:t>
            </a:r>
            <a:r>
              <a:rPr lang="cs-CZ" sz="1500" dirty="0"/>
              <a:t> přehled vlastností termoplastů, včetně mechanických vlastností.</a:t>
            </a:r>
          </a:p>
          <a:p>
            <a:pPr marL="342900" indent="-342900">
              <a:buFont typeface="+mj-lt"/>
              <a:buAutoNum type="arabicPeriod" startAt="15"/>
            </a:pPr>
            <a:r>
              <a:rPr lang="cs-CZ" sz="1500" dirty="0" err="1"/>
              <a:t>Ashby</a:t>
            </a:r>
            <a:r>
              <a:rPr lang="cs-CZ" sz="1500" dirty="0"/>
              <a:t>, M., </a:t>
            </a:r>
            <a:r>
              <a:rPr lang="cs-CZ" sz="1500" dirty="0" err="1"/>
              <a:t>Shercliff</a:t>
            </a:r>
            <a:r>
              <a:rPr lang="cs-CZ" sz="1500" dirty="0"/>
              <a:t>, H., &amp; </a:t>
            </a:r>
            <a:r>
              <a:rPr lang="cs-CZ" sz="1500" dirty="0" err="1"/>
              <a:t>Cebon</a:t>
            </a:r>
            <a:r>
              <a:rPr lang="cs-CZ" sz="1500" dirty="0"/>
              <a:t>, D. (2019). </a:t>
            </a:r>
            <a:r>
              <a:rPr lang="cs-CZ" sz="1500" dirty="0" err="1"/>
              <a:t>Materials</a:t>
            </a:r>
            <a:r>
              <a:rPr lang="cs-CZ" sz="1500" dirty="0"/>
              <a:t>: </a:t>
            </a:r>
            <a:r>
              <a:rPr lang="cs-CZ" sz="1500" dirty="0" err="1"/>
              <a:t>Engineering</a:t>
            </a:r>
            <a:r>
              <a:rPr lang="cs-CZ" sz="1500" dirty="0"/>
              <a:t>, Science, </a:t>
            </a:r>
            <a:r>
              <a:rPr lang="cs-CZ" sz="1500" dirty="0" err="1"/>
              <a:t>Processing</a:t>
            </a:r>
            <a:r>
              <a:rPr lang="cs-CZ" sz="1500" dirty="0"/>
              <a:t> and Design.</a:t>
            </a:r>
          </a:p>
          <a:p>
            <a:pPr>
              <a:buFont typeface="+mj-lt"/>
              <a:buAutoNum type="arabicPeriod" startAt="15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509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38370" y="3198126"/>
            <a:ext cx="234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pPr algn="ctr"/>
            <a:r>
              <a:rPr lang="cs-CZ" dirty="0">
                <a:hlinkClick r:id="rId3"/>
              </a:rPr>
              <a:t>martina.kalova@vsb.cz</a:t>
            </a:r>
            <a:endParaRPr lang="cs-CZ" dirty="0"/>
          </a:p>
          <a:p>
            <a:pPr algn="ctr"/>
            <a:endParaRPr lang="en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972B1258-3B58-4F39-9AF4-DE6F2F234C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3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E552A3-35F1-479E-BB86-2065D3D85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úvod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A64ADD-E3F8-4267-8F02-28CA0BEDA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79" y="1987551"/>
            <a:ext cx="8316500" cy="4280341"/>
          </a:xfrm>
        </p:spPr>
        <p:txBody>
          <a:bodyPr>
            <a:normAutofit fontScale="62500" lnSpcReduction="20000"/>
          </a:bodyPr>
          <a:lstStyle/>
          <a:p>
            <a:r>
              <a:rPr lang="cs-CZ" sz="3200" b="1" dirty="0"/>
              <a:t>Co jsou polymery?</a:t>
            </a:r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Makromolekulární látka přírodního nebo syntetického původu (organická sloučenina), sloučeniny uhlíku a vodíku, často obsahují také kyslík, dusík, síru a další. </a:t>
            </a:r>
          </a:p>
          <a:p>
            <a:pPr marL="274320" lvl="1" indent="0">
              <a:buNone/>
            </a:pPr>
            <a:endParaRPr lang="cs-CZ" sz="3200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b="1" dirty="0"/>
              <a:t>Polymer</a:t>
            </a:r>
            <a:r>
              <a:rPr lang="cs-CZ" sz="3200" dirty="0"/>
              <a:t> = </a:t>
            </a:r>
            <a:r>
              <a:rPr lang="cs-CZ" sz="3200" dirty="0" err="1"/>
              <a:t>poly</a:t>
            </a:r>
            <a:r>
              <a:rPr lang="cs-CZ" sz="3200" dirty="0"/>
              <a:t> (</a:t>
            </a:r>
            <a:r>
              <a:rPr lang="cs-CZ" sz="3200" b="1" dirty="0"/>
              <a:t>mnoho</a:t>
            </a:r>
            <a:r>
              <a:rPr lang="cs-CZ" sz="3200" dirty="0"/>
              <a:t>) + </a:t>
            </a:r>
            <a:r>
              <a:rPr lang="cs-CZ" sz="3200" dirty="0" err="1"/>
              <a:t>mer</a:t>
            </a:r>
            <a:r>
              <a:rPr lang="cs-CZ" sz="3200" dirty="0"/>
              <a:t> (</a:t>
            </a:r>
            <a:r>
              <a:rPr lang="cs-CZ" sz="3200" b="1" dirty="0"/>
              <a:t>jednotka</a:t>
            </a:r>
            <a:r>
              <a:rPr lang="cs-CZ" sz="3200" dirty="0"/>
              <a:t>)</a:t>
            </a:r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Mery – jednotlivé opakující se články řetězců</a:t>
            </a:r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Molární (relativní molekulová) hmotnost – délka makromolekul, 10</a:t>
            </a:r>
            <a:r>
              <a:rPr lang="cs-CZ" sz="3200" baseline="30000" dirty="0"/>
              <a:t>4</a:t>
            </a:r>
            <a:r>
              <a:rPr lang="cs-CZ" sz="3200" dirty="0"/>
              <a:t> g/mol (voda 18 g/mol)</a:t>
            </a:r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u="sng" dirty="0"/>
              <a:t>Homopolymer</a:t>
            </a:r>
            <a:r>
              <a:rPr lang="cs-CZ" sz="3200" dirty="0"/>
              <a:t> (z jednoho monomeru), </a:t>
            </a:r>
            <a:r>
              <a:rPr lang="cs-CZ" sz="3200" u="sng" dirty="0"/>
              <a:t>kopolymer </a:t>
            </a:r>
            <a:r>
              <a:rPr lang="cs-CZ" sz="3200" dirty="0"/>
              <a:t>(více monomerů)</a:t>
            </a:r>
          </a:p>
          <a:p>
            <a:pPr marL="274320" lvl="1" indent="0">
              <a:buNone/>
            </a:pPr>
            <a:endParaRPr lang="cs-CZ" sz="3200" dirty="0"/>
          </a:p>
          <a:p>
            <a:pPr marL="61722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Vznikají pomocí chemických reakcí = </a:t>
            </a:r>
            <a:r>
              <a:rPr lang="cs-CZ" sz="3200" b="1" dirty="0" err="1"/>
              <a:t>polyreakcí</a:t>
            </a:r>
            <a:r>
              <a:rPr lang="cs-CZ" sz="3200" dirty="0"/>
              <a:t> </a:t>
            </a:r>
          </a:p>
          <a:p>
            <a:pPr marL="1074420" lvl="2" indent="-342900"/>
            <a:r>
              <a:rPr lang="cs-CZ" sz="2900" dirty="0"/>
              <a:t>Polymerace</a:t>
            </a:r>
          </a:p>
          <a:p>
            <a:pPr marL="1074420" lvl="2" indent="-342900"/>
            <a:r>
              <a:rPr lang="cs-CZ" sz="2900" dirty="0"/>
              <a:t>Polyadice</a:t>
            </a:r>
          </a:p>
          <a:p>
            <a:pPr marL="1074420" lvl="2" indent="-342900"/>
            <a:r>
              <a:rPr lang="cs-CZ" sz="2900" dirty="0"/>
              <a:t>polykondenzace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0B9295E-A504-4A58-8BA2-8087AD07C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743" y="2161511"/>
            <a:ext cx="3427089" cy="3607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6405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D0CCA6-9B8B-494E-9530-6D14B6E0B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6DE845-B18C-4865-AF4F-5C6B3EDFE5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u="sng" dirty="0"/>
              <a:t>G</a:t>
            </a:r>
            <a:r>
              <a:rPr lang="cs-CZ" b="1" u="sng" dirty="0">
                <a:effectLst/>
              </a:rPr>
              <a:t>utaperča</a:t>
            </a:r>
            <a:r>
              <a:rPr lang="cs-CZ" b="1" dirty="0">
                <a:effectLst/>
              </a:rPr>
              <a:t> – </a:t>
            </a:r>
            <a:r>
              <a:rPr lang="cs-CZ" dirty="0">
                <a:effectLst/>
              </a:rPr>
              <a:t>rukojeti, izolant, stomatologie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u="sng" dirty="0">
                <a:effectLst/>
              </a:rPr>
              <a:t>Kaučuk</a:t>
            </a:r>
            <a:r>
              <a:rPr lang="cs-CZ" b="1" dirty="0">
                <a:effectLst/>
              </a:rPr>
              <a:t> </a:t>
            </a:r>
            <a:r>
              <a:rPr lang="cs-CZ" dirty="0"/>
              <a:t> 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cs-CZ" sz="2000" b="0" dirty="0">
                <a:effectLst/>
              </a:rPr>
              <a:t>v Evropě znám již od roku 1496  (Kryštof Kolumbus) 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cs-CZ" sz="2000" b="0" dirty="0">
                <a:effectLst/>
              </a:rPr>
              <a:t>materiál s velkou pružností, základní surovina pro výrobu pryží („</a:t>
            </a:r>
            <a:r>
              <a:rPr lang="cs-CZ" sz="2000" b="1" dirty="0">
                <a:effectLst/>
              </a:rPr>
              <a:t>guma</a:t>
            </a:r>
            <a:r>
              <a:rPr lang="cs-CZ" sz="2000" b="0" dirty="0">
                <a:effectLst/>
              </a:rPr>
              <a:t>“)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cs-CZ" sz="2000" dirty="0">
                <a:effectLst/>
              </a:rPr>
              <a:t>Přírodní</a:t>
            </a:r>
            <a:r>
              <a:rPr lang="cs-CZ" sz="2000" b="0" dirty="0">
                <a:effectLst/>
              </a:rPr>
              <a:t>, surový kaučuk (</a:t>
            </a:r>
            <a:r>
              <a:rPr lang="cs-CZ" sz="2000" b="1" dirty="0">
                <a:effectLst/>
              </a:rPr>
              <a:t>latex</a:t>
            </a:r>
            <a:r>
              <a:rPr lang="cs-CZ" sz="2000" b="0" dirty="0">
                <a:effectLst/>
              </a:rPr>
              <a:t>), pryž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endParaRPr lang="cs-CZ" sz="2000" dirty="0"/>
          </a:p>
          <a:p>
            <a:pPr indent="-411480">
              <a:buFont typeface="Arial" panose="020B0604020202020204" pitchFamily="34" charset="0"/>
              <a:buChar char="•"/>
            </a:pPr>
            <a:r>
              <a:rPr lang="cs-CZ" sz="2200" b="1" dirty="0"/>
              <a:t>celuloid - </a:t>
            </a:r>
            <a:r>
              <a:rPr lang="cs-CZ" sz="2200" dirty="0"/>
              <a:t>Polo-S</a:t>
            </a:r>
            <a:r>
              <a:rPr lang="cs-CZ" sz="2200" b="0" dirty="0">
                <a:effectLst/>
              </a:rPr>
              <a:t>yntetický (tzn. uměle připraveného) polymeru - nitrát celulózy </a:t>
            </a:r>
          </a:p>
          <a:p>
            <a:pPr indent="-411480">
              <a:buFont typeface="Arial" panose="020B0604020202020204" pitchFamily="34" charset="0"/>
              <a:buChar char="•"/>
            </a:pPr>
            <a:r>
              <a:rPr lang="cs-CZ" sz="2200" dirty="0"/>
              <a:t>PF - </a:t>
            </a:r>
            <a:r>
              <a:rPr lang="cs-CZ" sz="2200" b="1" dirty="0">
                <a:effectLst/>
              </a:rPr>
              <a:t>fenol-formaldehydová pryskyřice</a:t>
            </a:r>
            <a:r>
              <a:rPr lang="cs-CZ" sz="2200" dirty="0"/>
              <a:t>, čistě syntetický </a:t>
            </a:r>
            <a:r>
              <a:rPr lang="cs-CZ" sz="2200" b="0" dirty="0">
                <a:effectLst/>
              </a:rPr>
              <a:t>(Bakelit) </a:t>
            </a:r>
          </a:p>
          <a:p>
            <a:endParaRPr lang="cs-CZ" sz="19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78DA97E-66D6-44CD-A327-2B7B3A434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959267"/>
            <a:ext cx="2448692" cy="5352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610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326B74-5DB4-49DF-80B0-4B59E3A9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- historie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D2726729-F887-4D42-94A3-0589EEE468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3771" y="1989138"/>
            <a:ext cx="6504456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3464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FBB348-F589-4128-BFD2-17FFC61E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dělení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F4597FB-D5C4-4978-8CF3-7021FFEA5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42" y="1989139"/>
            <a:ext cx="11747470" cy="438508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Skupiny polymerů – plasty a elastomery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FF0000"/>
                </a:solidFill>
              </a:rPr>
              <a:t>Plasty = termoplasty a </a:t>
            </a:r>
            <a:r>
              <a:rPr lang="cs-CZ" sz="2800" dirty="0" err="1">
                <a:solidFill>
                  <a:srgbClr val="FF0000"/>
                </a:solidFill>
              </a:rPr>
              <a:t>reaktoplasty</a:t>
            </a:r>
            <a:r>
              <a:rPr lang="cs-CZ" sz="2800" dirty="0">
                <a:solidFill>
                  <a:srgbClr val="FF0000"/>
                </a:solidFill>
              </a:rPr>
              <a:t>!!!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rgbClr val="FF0000"/>
                </a:solidFill>
              </a:rPr>
              <a:t>Polymery = termoplasty, </a:t>
            </a:r>
            <a:r>
              <a:rPr lang="cs-CZ" sz="2800" dirty="0" err="1">
                <a:solidFill>
                  <a:srgbClr val="FF0000"/>
                </a:solidFill>
              </a:rPr>
              <a:t>reaktoplasty</a:t>
            </a:r>
            <a:r>
              <a:rPr lang="cs-CZ" sz="2800" dirty="0">
                <a:solidFill>
                  <a:srgbClr val="FF0000"/>
                </a:solidFill>
              </a:rPr>
              <a:t>, elastomery!!!</a:t>
            </a:r>
            <a:endParaRPr lang="en-US" sz="28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E9EE268-4587-4B01-85AD-10D62CCB0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422" y="2679547"/>
            <a:ext cx="5548295" cy="17061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93324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FBB348-F589-4128-BFD2-17FFC61E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dělení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F4597FB-D5C4-4978-8CF3-7021FFEA5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42" y="1989139"/>
            <a:ext cx="11747470" cy="4385080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Plasty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Trvale, nevratně deformovatelné, tvrdé, i křehké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Mají široké využití díky lehkosti, pevnosti a odolnosti.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b="1" dirty="0"/>
              <a:t>termoplasty, </a:t>
            </a:r>
            <a:r>
              <a:rPr lang="cs-CZ" b="1" dirty="0" err="1"/>
              <a:t>reaktoplasty</a:t>
            </a:r>
            <a:r>
              <a:rPr lang="cs-CZ" b="1" dirty="0"/>
              <a:t> </a:t>
            </a:r>
          </a:p>
          <a:p>
            <a:pPr marL="457200" lvl="1" indent="0">
              <a:buNone/>
            </a:pPr>
            <a:endParaRPr lang="cs-CZ" dirty="0"/>
          </a:p>
          <a:p>
            <a:r>
              <a:rPr lang="cs-CZ" b="1" dirty="0"/>
              <a:t>	Termoplasty</a:t>
            </a:r>
          </a:p>
          <a:p>
            <a:pPr lvl="2"/>
            <a:r>
              <a:rPr lang="cs-CZ" dirty="0"/>
              <a:t>Při zahřívání měknou (přechod do plastického stavu), lze tvarovat</a:t>
            </a:r>
          </a:p>
          <a:p>
            <a:pPr lvl="2"/>
            <a:r>
              <a:rPr lang="cs-CZ" dirty="0"/>
              <a:t>Neobsahují chemické </a:t>
            </a:r>
            <a:r>
              <a:rPr lang="cs-CZ" dirty="0" err="1"/>
              <a:t>zesíťování</a:t>
            </a:r>
            <a:r>
              <a:rPr lang="cs-CZ" dirty="0"/>
              <a:t>, pouze fyzikální vazby.</a:t>
            </a:r>
          </a:p>
          <a:p>
            <a:pPr lvl="2"/>
            <a:r>
              <a:rPr lang="cs-CZ" dirty="0"/>
              <a:t>Měknou při zahřátí a tuhnou při ochlazení.</a:t>
            </a:r>
          </a:p>
          <a:p>
            <a:pPr lvl="1"/>
            <a:endParaRPr lang="cs-CZ" dirty="0"/>
          </a:p>
          <a:p>
            <a:r>
              <a:rPr lang="cs-CZ" b="1" dirty="0"/>
              <a:t>	</a:t>
            </a:r>
            <a:r>
              <a:rPr lang="cs-CZ" b="1" dirty="0" err="1"/>
              <a:t>Reaktoplasty</a:t>
            </a:r>
            <a:r>
              <a:rPr lang="cs-CZ" b="1" dirty="0"/>
              <a:t> (termosety)</a:t>
            </a:r>
            <a:endParaRPr lang="cs-CZ" dirty="0"/>
          </a:p>
          <a:p>
            <a:pPr marL="1485900" lvl="2" indent="-342900"/>
            <a:r>
              <a:rPr lang="cs-CZ" dirty="0"/>
              <a:t>Plasty, které po vytvrzení nelze opětovně tavit ani tvarovat.</a:t>
            </a:r>
          </a:p>
          <a:p>
            <a:pPr marL="1485900" lvl="2" indent="-342900"/>
            <a:r>
              <a:rPr lang="cs-CZ" dirty="0"/>
              <a:t>Obsahují chemické </a:t>
            </a:r>
            <a:r>
              <a:rPr lang="cs-CZ" b="1" dirty="0" err="1"/>
              <a:t>zesíťování</a:t>
            </a:r>
            <a:r>
              <a:rPr lang="cs-CZ" dirty="0"/>
              <a:t> mezi polymerními řetězci.</a:t>
            </a:r>
          </a:p>
          <a:p>
            <a:pPr marL="1485900" lvl="2" indent="-342900"/>
            <a:r>
              <a:rPr lang="cs-CZ" dirty="0"/>
              <a:t>Jsou pevné, tuhé a odolné vůči teplotě.</a:t>
            </a:r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C370DD1-521A-4466-B588-5ECD38F26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347" y="1222514"/>
            <a:ext cx="5615231" cy="240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8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FBB348-F589-4128-BFD2-17FFC61E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Polymery - dělení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F4597FB-D5C4-4978-8CF3-7021FFEA5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42" y="1989139"/>
            <a:ext cx="11747470" cy="4385080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Elastomery</a:t>
            </a:r>
          </a:p>
          <a:p>
            <a:pPr lvl="1"/>
            <a:r>
              <a:rPr lang="cs-CZ" sz="2000" dirty="0"/>
              <a:t>Polymery s vysokou elasticitou.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/>
              <a:t>Obsahují </a:t>
            </a:r>
            <a:r>
              <a:rPr lang="cs-CZ" sz="2000" b="1" dirty="0"/>
              <a:t>chemické </a:t>
            </a:r>
            <a:r>
              <a:rPr lang="cs-CZ" sz="2000" b="1" dirty="0" err="1"/>
              <a:t>zesíťování</a:t>
            </a:r>
            <a:r>
              <a:rPr lang="cs-CZ" sz="2000" dirty="0"/>
              <a:t>, ale v nízké hustotě.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/>
              <a:t>Jsou měkké, pružné a odolné vůči deformacím.</a:t>
            </a:r>
          </a:p>
          <a:p>
            <a:pPr lvl="1"/>
            <a:r>
              <a:rPr lang="cs-CZ" sz="2000" dirty="0"/>
              <a:t>Přírodní kaučuk, silikonový kaučuk, nitrilový kaučuk.</a:t>
            </a:r>
          </a:p>
          <a:p>
            <a:r>
              <a:rPr lang="cs-CZ" b="1" dirty="0"/>
              <a:t>	</a:t>
            </a:r>
            <a:r>
              <a:rPr lang="cs-CZ" sz="2200" b="1" dirty="0"/>
              <a:t>Kaučuky</a:t>
            </a:r>
          </a:p>
          <a:p>
            <a:pPr lvl="2"/>
            <a:r>
              <a:rPr lang="cs-CZ" sz="1700" dirty="0"/>
              <a:t>Skupina elastomerů, které mají gumo-elastické vlastnosti.</a:t>
            </a:r>
          </a:p>
          <a:p>
            <a:pPr marL="1200150" lvl="2" indent="-285750"/>
            <a:r>
              <a:rPr lang="cs-CZ" sz="1700" dirty="0"/>
              <a:t>přírodní (latex), syntetické (např. SBR – Styren-butadienový kaučuk).</a:t>
            </a:r>
          </a:p>
          <a:p>
            <a:pPr marL="1200150" lvl="2" indent="-285750"/>
            <a:r>
              <a:rPr lang="cs-CZ" sz="1700" dirty="0"/>
              <a:t>Jsou vysoce pružné a odolné vůči opotřebení, </a:t>
            </a:r>
            <a:r>
              <a:rPr lang="cs-CZ" sz="1700" u="sng" dirty="0"/>
              <a:t>amorfní</a:t>
            </a:r>
          </a:p>
          <a:p>
            <a:pPr marL="1200150" lvl="2" indent="-285750"/>
            <a:endParaRPr lang="cs-CZ" sz="1700" dirty="0"/>
          </a:p>
          <a:p>
            <a:r>
              <a:rPr lang="cs-CZ" b="1" dirty="0"/>
              <a:t>	</a:t>
            </a:r>
            <a:r>
              <a:rPr lang="cs-CZ" sz="2200" b="1" dirty="0"/>
              <a:t>Termoplastické elastomery (TPE)</a:t>
            </a:r>
          </a:p>
          <a:p>
            <a:pPr lvl="2"/>
            <a:r>
              <a:rPr lang="cs-CZ" sz="1700" dirty="0"/>
              <a:t>Struktura z elastomerů (měkké) a termoplastů (tvrdé segmenty)</a:t>
            </a:r>
          </a:p>
          <a:p>
            <a:pPr lvl="2"/>
            <a:r>
              <a:rPr lang="cs-CZ" sz="1700" dirty="0"/>
              <a:t>lze je zpracovat jako termoplasty (vstřikování), recyklace</a:t>
            </a:r>
          </a:p>
          <a:p>
            <a:pPr marL="1200150" lvl="2" indent="-285750"/>
            <a:r>
              <a:rPr lang="cs-CZ" sz="1700" dirty="0"/>
              <a:t>Neobsahují chemické </a:t>
            </a:r>
            <a:r>
              <a:rPr lang="cs-CZ" sz="1700" dirty="0" err="1"/>
              <a:t>zesíťování</a:t>
            </a:r>
            <a:r>
              <a:rPr lang="cs-CZ" sz="1700" dirty="0"/>
              <a:t>.</a:t>
            </a:r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id="{7F8A2A93-3619-4066-8450-1B820CF3C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983" y="1565812"/>
            <a:ext cx="4559021" cy="4889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8880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366890-EFB6-4ACD-9AF6-BDD3DFF8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Polymery – dělení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6E69896-DD76-4C5D-BC73-8CBF4BE0C095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00180" y="1987551"/>
            <a:ext cx="5819620" cy="42136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Přírodní polymery: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lvl="1" indent="0" eaLnBrk="0" fontAlgn="base" hangingPunct="0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Získávají se z obnovitelných zdrojů, využívají se např. v biomedicíně nebo pro výrobu </a:t>
            </a:r>
            <a:r>
              <a:rPr kumimoji="0" lang="cs-CZ" altLang="cs-CZ" b="0" i="0" u="none" strike="noStrike" cap="none" normalizeH="0" baseline="0" dirty="0" err="1">
                <a:ln>
                  <a:noFill/>
                </a:ln>
                <a:effectLst/>
              </a:rPr>
              <a:t>bioplastů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Biopolymery: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lvl="1" indent="0" eaLnBrk="0" fontAlgn="base" hangingPunct="0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Alternativa k tradičním plastům, důležité pro ekologickou udržitelnost.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effectLst/>
              </a:rPr>
              <a:t>Kompozity: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lvl="1" indent="0" eaLnBrk="0" fontAlgn="base" hangingPunct="0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effectLst/>
              </a:rPr>
              <a:t>Kombinace polymerní matrice s výztuží, zajišťují pevnost a odolnost v extrémních podmínkách.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8997685-986B-448F-BBF9-D3ED56463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5193" y="886351"/>
            <a:ext cx="4956588" cy="5315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531913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9569</TotalTime>
  <Words>1944</Words>
  <Application>Microsoft Office PowerPoint</Application>
  <PresentationFormat>Širokoúhlá obrazovka</PresentationFormat>
  <Paragraphs>275</Paragraphs>
  <Slides>27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  <vt:variant>
        <vt:lpstr>Vlastní prezentace</vt:lpstr>
      </vt:variant>
      <vt:variant>
        <vt:i4>1</vt:i4>
      </vt:variant>
    </vt:vector>
  </HeadingPairs>
  <TitlesOfParts>
    <vt:vector size="31" baseType="lpstr">
      <vt:lpstr>Arial</vt:lpstr>
      <vt:lpstr>Calibri</vt:lpstr>
      <vt:lpstr>1_Custom Design</vt:lpstr>
      <vt:lpstr>Prezentace aplikace PowerPoint</vt:lpstr>
      <vt:lpstr>Polymery - úvod</vt:lpstr>
      <vt:lpstr>Polymery - úvod</vt:lpstr>
      <vt:lpstr>Polymery - historie</vt:lpstr>
      <vt:lpstr>Polymery - historie</vt:lpstr>
      <vt:lpstr>Polymery - dělení</vt:lpstr>
      <vt:lpstr>Polymery - dělení</vt:lpstr>
      <vt:lpstr>Polymery - dělení</vt:lpstr>
      <vt:lpstr>Polymery – dělení</vt:lpstr>
      <vt:lpstr>Polymery – dělení technických polymerů</vt:lpstr>
      <vt:lpstr>Polymery - hydrogely</vt:lpstr>
      <vt:lpstr>Polymery – dělení hydrogelů</vt:lpstr>
      <vt:lpstr>Polymery - vznik</vt:lpstr>
      <vt:lpstr>Polymery - vznik</vt:lpstr>
      <vt:lpstr>Polymery - vznik</vt:lpstr>
      <vt:lpstr>Polymery - vznik</vt:lpstr>
      <vt:lpstr>Polymery - struktura</vt:lpstr>
      <vt:lpstr>Polymery - zpracování</vt:lpstr>
      <vt:lpstr>Polymery - aplikace</vt:lpstr>
      <vt:lpstr>Polymery – výhody, nevýhody</vt:lpstr>
      <vt:lpstr>Polymery – recyklace plastů</vt:lpstr>
      <vt:lpstr>Polymery - budoucnost</vt:lpstr>
      <vt:lpstr>Polymery - zajímavosti</vt:lpstr>
      <vt:lpstr>Polymery - test</vt:lpstr>
      <vt:lpstr>Polymery - shrnutí</vt:lpstr>
      <vt:lpstr>Polymery - reference</vt:lpstr>
      <vt:lpstr>Prezentace aplikace PowerPoint</vt:lpstr>
      <vt:lpstr>Vlastní prezentace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Kalova Martina</cp:lastModifiedBy>
  <cp:revision>15</cp:revision>
  <dcterms:created xsi:type="dcterms:W3CDTF">2019-09-01T08:00:02Z</dcterms:created>
  <dcterms:modified xsi:type="dcterms:W3CDTF">2025-01-07T19:00:17Z</dcterms:modified>
</cp:coreProperties>
</file>