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autoCompressPictures="0">
  <p:sldMasterIdLst>
    <p:sldMasterId id="2147483667" r:id="rId1"/>
  </p:sldMasterIdLst>
  <p:notesMasterIdLst>
    <p:notesMasterId r:id="rId23"/>
  </p:notesMasterIdLst>
  <p:handoutMasterIdLst>
    <p:handoutMasterId r:id="rId24"/>
  </p:handoutMasterIdLst>
  <p:sldIdLst>
    <p:sldId id="277" r:id="rId2"/>
    <p:sldId id="278" r:id="rId3"/>
    <p:sldId id="279" r:id="rId4"/>
    <p:sldId id="280" r:id="rId5"/>
    <p:sldId id="281" r:id="rId6"/>
    <p:sldId id="282" r:id="rId7"/>
    <p:sldId id="283" r:id="rId8"/>
    <p:sldId id="284" r:id="rId9"/>
    <p:sldId id="285" r:id="rId10"/>
    <p:sldId id="286" r:id="rId11"/>
    <p:sldId id="287" r:id="rId12"/>
    <p:sldId id="288" r:id="rId13"/>
    <p:sldId id="289" r:id="rId14"/>
    <p:sldId id="290" r:id="rId15"/>
    <p:sldId id="291" r:id="rId16"/>
    <p:sldId id="292" r:id="rId17"/>
    <p:sldId id="293" r:id="rId18"/>
    <p:sldId id="294" r:id="rId19"/>
    <p:sldId id="295" r:id="rId20"/>
    <p:sldId id="296" r:id="rId21"/>
    <p:sldId id="259" r:id="rId22"/>
  </p:sldIdLst>
  <p:sldSz cx="12192000" cy="6858000"/>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B87D422B-8C06-DE41-A42C-78D05BF8630A}">
          <p14:sldIdLst>
            <p14:sldId id="277"/>
            <p14:sldId id="278"/>
            <p14:sldId id="279"/>
            <p14:sldId id="280"/>
            <p14:sldId id="281"/>
            <p14:sldId id="282"/>
            <p14:sldId id="283"/>
            <p14:sldId id="284"/>
            <p14:sldId id="285"/>
            <p14:sldId id="286"/>
            <p14:sldId id="287"/>
            <p14:sldId id="288"/>
            <p14:sldId id="289"/>
            <p14:sldId id="290"/>
            <p14:sldId id="291"/>
            <p14:sldId id="292"/>
            <p14:sldId id="293"/>
            <p14:sldId id="294"/>
            <p14:sldId id="295"/>
            <p14:sldId id="296"/>
            <p14:sldId id="259"/>
          </p14:sldIdLst>
        </p14:section>
      </p14:sectionLst>
    </p:ext>
    <p:ext uri="{EFAFB233-063F-42B5-8137-9DF3F51BA10A}">
      <p15:sldGuideLst xmlns:p15="http://schemas.microsoft.com/office/powerpoint/2012/main">
        <p15:guide id="1" orient="horz" pos="2137" userDrawn="1">
          <p15:clr>
            <a:srgbClr val="A4A3A4"/>
          </p15:clr>
        </p15:guide>
        <p15:guide id="2" pos="3840" userDrawn="1">
          <p15:clr>
            <a:srgbClr val="A4A3A4"/>
          </p15:clr>
        </p15:guide>
        <p15:guide id="3" orient="horz" pos="731" userDrawn="1">
          <p15:clr>
            <a:srgbClr val="A4A3A4"/>
          </p15:clr>
        </p15:guide>
        <p15:guide id="4" orient="horz" pos="391"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Ziovsky Argir" initials="ZA" lastIdx="1" clrIdx="0">
    <p:extLst>
      <p:ext uri="{19B8F6BF-5375-455C-9EA6-DF929625EA0E}">
        <p15:presenceInfo xmlns:p15="http://schemas.microsoft.com/office/powerpoint/2012/main" userId="S::zio001@vsb.cz::1dc56a10-5d08-49ef-933a-90ca63c0e9b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8200"/>
    <a:srgbClr val="00A499"/>
    <a:srgbClr val="A28E2A"/>
    <a:srgbClr val="43B02A"/>
    <a:srgbClr val="0047BB"/>
    <a:srgbClr val="FFB81C"/>
    <a:srgbClr val="E4002B"/>
    <a:srgbClr val="8246AF"/>
    <a:srgbClr val="05C3DE"/>
    <a:srgbClr val="81838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634EF89-604C-40C0-BF99-D8B2F399287F}" v="4" dt="2024-12-04T11:37:25.772"/>
  </p1510:revLst>
</p1510:revInfo>
</file>

<file path=ppt/tableStyles.xml><?xml version="1.0" encoding="utf-8"?>
<a:tblStyleLst xmlns:a="http://schemas.openxmlformats.org/drawingml/2006/main" def="{5C22544A-7EE6-4342-B048-85BDC9FD1C3A}">
  <a:tblStyle styleId="{5C22544A-7EE6-4342-B048-85BDC9FD1C3A}" styleName="Střední styl 2 – zvýraznění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433"/>
    <p:restoredTop sz="86376"/>
  </p:normalViewPr>
  <p:slideViewPr>
    <p:cSldViewPr snapToGrid="0" snapToObjects="1" showGuides="1">
      <p:cViewPr varScale="1">
        <p:scale>
          <a:sx n="115" d="100"/>
          <a:sy n="115" d="100"/>
        </p:scale>
        <p:origin x="924" y="114"/>
      </p:cViewPr>
      <p:guideLst>
        <p:guide orient="horz" pos="2137"/>
        <p:guide pos="3840"/>
        <p:guide orient="horz" pos="731"/>
        <p:guide orient="horz" pos="391"/>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97" d="100"/>
          <a:sy n="97" d="100"/>
        </p:scale>
        <p:origin x="4328" y="20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ILECEK Jakub (HELLA)" userId="9b3b3962-6331-4b33-b985-eb69d2ea4bc4" providerId="ADAL" clId="{5634EF89-604C-40C0-BF99-D8B2F399287F}"/>
    <pc:docChg chg="custSel addSld delSld modSld modSection">
      <pc:chgData name="CILECEK Jakub (HELLA)" userId="9b3b3962-6331-4b33-b985-eb69d2ea4bc4" providerId="ADAL" clId="{5634EF89-604C-40C0-BF99-D8B2F399287F}" dt="2024-12-04T11:40:04.120" v="47" actId="2696"/>
      <pc:docMkLst>
        <pc:docMk/>
      </pc:docMkLst>
      <pc:sldChg chg="modSp">
        <pc:chgData name="CILECEK Jakub (HELLA)" userId="9b3b3962-6331-4b33-b985-eb69d2ea4bc4" providerId="ADAL" clId="{5634EF89-604C-40C0-BF99-D8B2F399287F}" dt="2024-12-04T11:35:53.929" v="39"/>
        <pc:sldMkLst>
          <pc:docMk/>
          <pc:sldMk cId="3605789192" sldId="279"/>
        </pc:sldMkLst>
        <pc:picChg chg="mod">
          <ac:chgData name="CILECEK Jakub (HELLA)" userId="9b3b3962-6331-4b33-b985-eb69d2ea4bc4" providerId="ADAL" clId="{5634EF89-604C-40C0-BF99-D8B2F399287F}" dt="2024-12-04T11:35:53.929" v="39"/>
          <ac:picMkLst>
            <pc:docMk/>
            <pc:sldMk cId="3605789192" sldId="279"/>
            <ac:picMk id="1028" creationId="{6C5D9E0C-0C74-635B-2F40-C803D8FC0F8A}"/>
          </ac:picMkLst>
        </pc:picChg>
      </pc:sldChg>
      <pc:sldChg chg="modSp mod">
        <pc:chgData name="CILECEK Jakub (HELLA)" userId="9b3b3962-6331-4b33-b985-eb69d2ea4bc4" providerId="ADAL" clId="{5634EF89-604C-40C0-BF99-D8B2F399287F}" dt="2024-12-04T11:33:12.536" v="14" actId="20577"/>
        <pc:sldMkLst>
          <pc:docMk/>
          <pc:sldMk cId="3236273822" sldId="282"/>
        </pc:sldMkLst>
        <pc:spChg chg="mod">
          <ac:chgData name="CILECEK Jakub (HELLA)" userId="9b3b3962-6331-4b33-b985-eb69d2ea4bc4" providerId="ADAL" clId="{5634EF89-604C-40C0-BF99-D8B2F399287F}" dt="2024-12-04T11:33:12.536" v="14" actId="20577"/>
          <ac:spMkLst>
            <pc:docMk/>
            <pc:sldMk cId="3236273822" sldId="282"/>
            <ac:spMk id="3" creationId="{9EFDEBCD-979A-CDE4-42B3-E4145D95B209}"/>
          </ac:spMkLst>
        </pc:spChg>
      </pc:sldChg>
      <pc:sldChg chg="modSp">
        <pc:chgData name="CILECEK Jakub (HELLA)" userId="9b3b3962-6331-4b33-b985-eb69d2ea4bc4" providerId="ADAL" clId="{5634EF89-604C-40C0-BF99-D8B2F399287F}" dt="2024-12-04T11:37:16.995" v="45"/>
        <pc:sldMkLst>
          <pc:docMk/>
          <pc:sldMk cId="1159129370" sldId="289"/>
        </pc:sldMkLst>
        <pc:picChg chg="mod">
          <ac:chgData name="CILECEK Jakub (HELLA)" userId="9b3b3962-6331-4b33-b985-eb69d2ea4bc4" providerId="ADAL" clId="{5634EF89-604C-40C0-BF99-D8B2F399287F}" dt="2024-12-04T11:37:16.995" v="45"/>
          <ac:picMkLst>
            <pc:docMk/>
            <pc:sldMk cId="1159129370" sldId="289"/>
            <ac:picMk id="5" creationId="{9E55EA13-5CC7-04FC-2B8B-66FE81A140D1}"/>
          </ac:picMkLst>
        </pc:picChg>
      </pc:sldChg>
      <pc:sldChg chg="modSp">
        <pc:chgData name="CILECEK Jakub (HELLA)" userId="9b3b3962-6331-4b33-b985-eb69d2ea4bc4" providerId="ADAL" clId="{5634EF89-604C-40C0-BF99-D8B2F399287F}" dt="2024-12-04T11:37:25.772" v="46"/>
        <pc:sldMkLst>
          <pc:docMk/>
          <pc:sldMk cId="68435026" sldId="290"/>
        </pc:sldMkLst>
        <pc:picChg chg="mod">
          <ac:chgData name="CILECEK Jakub (HELLA)" userId="9b3b3962-6331-4b33-b985-eb69d2ea4bc4" providerId="ADAL" clId="{5634EF89-604C-40C0-BF99-D8B2F399287F}" dt="2024-12-04T11:37:25.772" v="46"/>
          <ac:picMkLst>
            <pc:docMk/>
            <pc:sldMk cId="68435026" sldId="290"/>
            <ac:picMk id="5" creationId="{79D7EA4D-346D-C560-AE66-628D602538F8}"/>
          </ac:picMkLst>
        </pc:picChg>
      </pc:sldChg>
      <pc:sldChg chg="modSp new del mod">
        <pc:chgData name="CILECEK Jakub (HELLA)" userId="9b3b3962-6331-4b33-b985-eb69d2ea4bc4" providerId="ADAL" clId="{5634EF89-604C-40C0-BF99-D8B2F399287F}" dt="2024-12-04T11:40:04.120" v="47" actId="2696"/>
        <pc:sldMkLst>
          <pc:docMk/>
          <pc:sldMk cId="1205261880" sldId="297"/>
        </pc:sldMkLst>
        <pc:spChg chg="mod">
          <ac:chgData name="CILECEK Jakub (HELLA)" userId="9b3b3962-6331-4b33-b985-eb69d2ea4bc4" providerId="ADAL" clId="{5634EF89-604C-40C0-BF99-D8B2F399287F}" dt="2024-12-04T11:33:35.881" v="34" actId="27636"/>
          <ac:spMkLst>
            <pc:docMk/>
            <pc:sldMk cId="1205261880" sldId="297"/>
            <ac:spMk id="2" creationId="{8785891F-9C3B-BEA2-C5C0-B4459D8E912F}"/>
          </ac:spMkLst>
        </pc:spChg>
        <pc:spChg chg="mod">
          <ac:chgData name="CILECEK Jakub (HELLA)" userId="9b3b3962-6331-4b33-b985-eb69d2ea4bc4" providerId="ADAL" clId="{5634EF89-604C-40C0-BF99-D8B2F399287F}" dt="2024-12-04T11:36:02.669" v="44" actId="20577"/>
          <ac:spMkLst>
            <pc:docMk/>
            <pc:sldMk cId="1205261880" sldId="297"/>
            <ac:spMk id="3" creationId="{54FD6A69-D548-D1FD-7011-E7046D31E045}"/>
          </ac:spMkLst>
        </pc:spChg>
      </pc:sldChg>
    </pc:docChg>
  </pc:docChgLst>
  <pc:docChgLst>
    <pc:chgData name="CILECEK Jakub (HELLA)" userId="9b3b3962-6331-4b33-b985-eb69d2ea4bc4" providerId="ADAL" clId="{77990C96-72E7-4DDC-80B5-16EE0DA41EA9}"/>
    <pc:docChg chg="delSld modSection">
      <pc:chgData name="CILECEK Jakub (HELLA)" userId="9b3b3962-6331-4b33-b985-eb69d2ea4bc4" providerId="ADAL" clId="{77990C96-72E7-4DDC-80B5-16EE0DA41EA9}" dt="2024-11-18T11:11:17.187" v="0" actId="2696"/>
      <pc:docMkLst>
        <pc:docMk/>
      </pc:docMkLst>
      <pc:sldChg chg="del">
        <pc:chgData name="CILECEK Jakub (HELLA)" userId="9b3b3962-6331-4b33-b985-eb69d2ea4bc4" providerId="ADAL" clId="{77990C96-72E7-4DDC-80B5-16EE0DA41EA9}" dt="2024-11-18T11:11:17.187" v="0" actId="2696"/>
        <pc:sldMkLst>
          <pc:docMk/>
          <pc:sldMk cId="3578833768" sldId="296"/>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a:extLst>
              <a:ext uri="{FF2B5EF4-FFF2-40B4-BE49-F238E27FC236}">
                <a16:creationId xmlns:a16="http://schemas.microsoft.com/office/drawing/2014/main" id="{A7E84B11-8086-A046-B6B7-F7A9DB5EAD8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cs-CZ"/>
          </a:p>
        </p:txBody>
      </p:sp>
      <p:sp>
        <p:nvSpPr>
          <p:cNvPr id="3" name="Zástupný symbol pro datum 2">
            <a:extLst>
              <a:ext uri="{FF2B5EF4-FFF2-40B4-BE49-F238E27FC236}">
                <a16:creationId xmlns:a16="http://schemas.microsoft.com/office/drawing/2014/main" id="{AE5F8304-EF8E-7A48-A3EC-256BB4EB244F}"/>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70746FA-9F78-5A43-BFD1-03D27A7F3C92}" type="datetimeFigureOut">
              <a:rPr lang="cs-CZ" smtClean="0"/>
              <a:t>06.01.2025</a:t>
            </a:fld>
            <a:endParaRPr lang="cs-CZ"/>
          </a:p>
        </p:txBody>
      </p:sp>
      <p:sp>
        <p:nvSpPr>
          <p:cNvPr id="4" name="Zástupný symbol pro zápatí 3">
            <a:extLst>
              <a:ext uri="{FF2B5EF4-FFF2-40B4-BE49-F238E27FC236}">
                <a16:creationId xmlns:a16="http://schemas.microsoft.com/office/drawing/2014/main" id="{FCE85A97-9D2F-A74D-874B-B462CB8C6364}"/>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cs-CZ"/>
          </a:p>
        </p:txBody>
      </p:sp>
      <p:sp>
        <p:nvSpPr>
          <p:cNvPr id="5" name="Zástupný symbol pro číslo snímku 4">
            <a:extLst>
              <a:ext uri="{FF2B5EF4-FFF2-40B4-BE49-F238E27FC236}">
                <a16:creationId xmlns:a16="http://schemas.microsoft.com/office/drawing/2014/main" id="{CB02496D-CD03-4446-AD06-43B91E168840}"/>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AECC9C5-FF55-F544-A6D3-2B14C7549CF4}" type="slidenum">
              <a:rPr lang="cs-CZ" smtClean="0"/>
              <a:t>‹#›</a:t>
            </a:fld>
            <a:endParaRPr lang="cs-CZ"/>
          </a:p>
        </p:txBody>
      </p:sp>
    </p:spTree>
    <p:extLst>
      <p:ext uri="{BB962C8B-B14F-4D97-AF65-F5344CB8AC3E}">
        <p14:creationId xmlns:p14="http://schemas.microsoft.com/office/powerpoint/2010/main" val="43421827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cs-CZ"/>
          </a:p>
        </p:txBody>
      </p:sp>
      <p:sp>
        <p:nvSpPr>
          <p:cNvPr id="3" name="Zástupný symbol pro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092D10F-BC7E-0545-A8D3-D708044527A6}" type="datetimeFigureOut">
              <a:rPr lang="cs-CZ" smtClean="0"/>
              <a:t>06.01.2025</a:t>
            </a:fld>
            <a:endParaRPr lang="cs-CZ"/>
          </a:p>
        </p:txBody>
      </p:sp>
      <p:sp>
        <p:nvSpPr>
          <p:cNvPr id="4" name="Zástupný symbol pro obrázek snímku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cs-CZ"/>
          </a:p>
        </p:txBody>
      </p:sp>
      <p:sp>
        <p:nvSpPr>
          <p:cNvPr id="5" name="Zástupný symbol pro poznámky 4"/>
          <p:cNvSpPr>
            <a:spLocks noGrp="1"/>
          </p:cNvSpPr>
          <p:nvPr>
            <p:ph type="body" sz="quarter" idx="3"/>
          </p:nvPr>
        </p:nvSpPr>
        <p:spPr>
          <a:xfrm>
            <a:off x="685800" y="4400550"/>
            <a:ext cx="5486400" cy="3600450"/>
          </a:xfrm>
          <a:prstGeom prst="rect">
            <a:avLst/>
          </a:prstGeom>
        </p:spPr>
        <p:txBody>
          <a:bodyPr vert="horz" lIns="91440" tIns="45720" rIns="91440" bIns="45720" rtlCol="0"/>
          <a:lstStyle/>
          <a:p>
            <a:r>
              <a:rPr lang="cs-CZ"/>
              <a:t>Upravte styly předlohy textu.
Druhá úroveň
Třetí úroveň
Čtvrtá úroveň
Pátá úroveň</a:t>
            </a:r>
          </a:p>
        </p:txBody>
      </p:sp>
      <p:sp>
        <p:nvSpPr>
          <p:cNvPr id="6" name="Zástupný symbol pro zápatí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cs-CZ"/>
          </a:p>
        </p:txBody>
      </p:sp>
      <p:sp>
        <p:nvSpPr>
          <p:cNvPr id="7" name="Zástupný symbol pro číslo snímk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4477E90-4C3A-1A40-BB34-28A95E688A19}" type="slidenum">
              <a:rPr lang="cs-CZ" smtClean="0"/>
              <a:t>‹#›</a:t>
            </a:fld>
            <a:endParaRPr lang="cs-CZ"/>
          </a:p>
        </p:txBody>
      </p:sp>
    </p:spTree>
    <p:extLst>
      <p:ext uri="{BB962C8B-B14F-4D97-AF65-F5344CB8AC3E}">
        <p14:creationId xmlns:p14="http://schemas.microsoft.com/office/powerpoint/2010/main" val="1350242133"/>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5"/>
          </p:nvPr>
        </p:nvSpPr>
        <p:spPr/>
        <p:txBody>
          <a:bodyPr/>
          <a:lstStyle/>
          <a:p>
            <a:fld id="{74477E90-4C3A-1A40-BB34-28A95E688A19}" type="slidenum">
              <a:rPr lang="cs-CZ" smtClean="0"/>
              <a:t>20</a:t>
            </a:fld>
            <a:endParaRPr lang="cs-CZ"/>
          </a:p>
        </p:txBody>
      </p:sp>
    </p:spTree>
    <p:extLst>
      <p:ext uri="{BB962C8B-B14F-4D97-AF65-F5344CB8AC3E}">
        <p14:creationId xmlns:p14="http://schemas.microsoft.com/office/powerpoint/2010/main" val="10960246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613F77-2CE9-7D49-9458-1ACF72B588E7}"/>
              </a:ext>
            </a:extLst>
          </p:cNvPr>
          <p:cNvSpPr>
            <a:spLocks noGrp="1"/>
          </p:cNvSpPr>
          <p:nvPr>
            <p:ph type="ctrTitle"/>
          </p:nvPr>
        </p:nvSpPr>
        <p:spPr>
          <a:xfrm>
            <a:off x="192088" y="1989138"/>
            <a:ext cx="11798620" cy="1172352"/>
          </a:xfrm>
          <a:prstGeom prst="rect">
            <a:avLst/>
          </a:prstGeom>
        </p:spPr>
        <p:txBody>
          <a:bodyPr anchor="b">
            <a:normAutofit/>
          </a:bodyPr>
          <a:lstStyle>
            <a:lvl1pPr algn="ctr">
              <a:defRPr sz="4000"/>
            </a:lvl1pPr>
          </a:lstStyle>
          <a:p>
            <a:r>
              <a:rPr lang="cs-CZ"/>
              <a:t>Kliknutím lze upravit styl.</a:t>
            </a:r>
            <a:endParaRPr lang="cs-CZ" dirty="0"/>
          </a:p>
        </p:txBody>
      </p:sp>
      <p:sp>
        <p:nvSpPr>
          <p:cNvPr id="3" name="Subtitle 2">
            <a:extLst>
              <a:ext uri="{FF2B5EF4-FFF2-40B4-BE49-F238E27FC236}">
                <a16:creationId xmlns:a16="http://schemas.microsoft.com/office/drawing/2014/main" id="{F481DA3B-0F22-3848-B468-C8422D799B06}"/>
              </a:ext>
            </a:extLst>
          </p:cNvPr>
          <p:cNvSpPr>
            <a:spLocks noGrp="1"/>
          </p:cNvSpPr>
          <p:nvPr>
            <p:ph type="subTitle" idx="1"/>
          </p:nvPr>
        </p:nvSpPr>
        <p:spPr>
          <a:xfrm>
            <a:off x="192087" y="3602038"/>
            <a:ext cx="11798619"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cs-CZ"/>
              <a:t>Kliknutím můžete upravit styl předlohy.</a:t>
            </a:r>
            <a:endParaRPr lang="cs-CZ" dirty="0"/>
          </a:p>
        </p:txBody>
      </p:sp>
      <p:sp>
        <p:nvSpPr>
          <p:cNvPr id="6" name="Slide Number Placeholder 5">
            <a:extLst>
              <a:ext uri="{FF2B5EF4-FFF2-40B4-BE49-F238E27FC236}">
                <a16:creationId xmlns:a16="http://schemas.microsoft.com/office/drawing/2014/main" id="{32B2D269-4D51-D242-8BC5-F310E732E27D}"/>
              </a:ext>
            </a:extLst>
          </p:cNvPr>
          <p:cNvSpPr>
            <a:spLocks noGrp="1"/>
          </p:cNvSpPr>
          <p:nvPr>
            <p:ph type="sldNum" sz="quarter" idx="12"/>
          </p:nvPr>
        </p:nvSpPr>
        <p:spPr/>
        <p:txBody>
          <a:bodyPr/>
          <a:lstStyle/>
          <a:p>
            <a:fld id="{E57EA1BE-92D9-9E4F-B3B9-F1A717F85676}" type="slidenum">
              <a:rPr lang="cs-CZ" smtClean="0"/>
              <a:t>‹#›</a:t>
            </a:fld>
            <a:endParaRPr lang="cs-CZ"/>
          </a:p>
        </p:txBody>
      </p:sp>
    </p:spTree>
    <p:extLst>
      <p:ext uri="{BB962C8B-B14F-4D97-AF65-F5344CB8AC3E}">
        <p14:creationId xmlns:p14="http://schemas.microsoft.com/office/powerpoint/2010/main" val="8727569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FC4CAD3-2491-3045-91F4-95BA28879846}"/>
              </a:ext>
            </a:extLst>
          </p:cNvPr>
          <p:cNvSpPr>
            <a:spLocks noGrp="1"/>
          </p:cNvSpPr>
          <p:nvPr>
            <p:ph type="dt" sz="half" idx="10"/>
          </p:nvPr>
        </p:nvSpPr>
        <p:spPr>
          <a:xfrm>
            <a:off x="216468" y="6356349"/>
            <a:ext cx="947170" cy="302347"/>
          </a:xfrm>
          <a:prstGeom prst="rect">
            <a:avLst/>
          </a:prstGeom>
        </p:spPr>
        <p:txBody>
          <a:bodyPr/>
          <a:lstStyle/>
          <a:p>
            <a:r>
              <a:rPr lang="cs-CZ"/>
              <a:t>11/04/2019</a:t>
            </a:r>
          </a:p>
        </p:txBody>
      </p:sp>
      <p:sp>
        <p:nvSpPr>
          <p:cNvPr id="3" name="Footer Placeholder 2">
            <a:extLst>
              <a:ext uri="{FF2B5EF4-FFF2-40B4-BE49-F238E27FC236}">
                <a16:creationId xmlns:a16="http://schemas.microsoft.com/office/drawing/2014/main" id="{E78D3671-8D78-AB47-8428-FB2C74A753D0}"/>
              </a:ext>
            </a:extLst>
          </p:cNvPr>
          <p:cNvSpPr>
            <a:spLocks noGrp="1"/>
          </p:cNvSpPr>
          <p:nvPr>
            <p:ph type="ftr" sz="quarter" idx="11"/>
          </p:nvPr>
        </p:nvSpPr>
        <p:spPr>
          <a:xfrm>
            <a:off x="1303505" y="6356351"/>
            <a:ext cx="10145949" cy="312738"/>
          </a:xfrm>
          <a:prstGeom prst="rect">
            <a:avLst/>
          </a:prstGeom>
        </p:spPr>
        <p:txBody>
          <a:bodyPr/>
          <a:lstStyle/>
          <a:p>
            <a:r>
              <a:rPr lang="cs-CZ"/>
              <a:t>Název prezentace </a:t>
            </a:r>
          </a:p>
        </p:txBody>
      </p:sp>
      <p:sp>
        <p:nvSpPr>
          <p:cNvPr id="4" name="Slide Number Placeholder 3">
            <a:extLst>
              <a:ext uri="{FF2B5EF4-FFF2-40B4-BE49-F238E27FC236}">
                <a16:creationId xmlns:a16="http://schemas.microsoft.com/office/drawing/2014/main" id="{27253978-B0A2-9346-AEA0-9BBC0215B6FE}"/>
              </a:ext>
            </a:extLst>
          </p:cNvPr>
          <p:cNvSpPr>
            <a:spLocks noGrp="1"/>
          </p:cNvSpPr>
          <p:nvPr>
            <p:ph type="sldNum" sz="quarter" idx="12"/>
          </p:nvPr>
        </p:nvSpPr>
        <p:spPr/>
        <p:txBody>
          <a:bodyPr/>
          <a:lstStyle/>
          <a:p>
            <a:fld id="{E57EA1BE-92D9-9E4F-B3B9-F1A717F85676}" type="slidenum">
              <a:rPr lang="cs-CZ" smtClean="0"/>
              <a:t>‹#›</a:t>
            </a:fld>
            <a:endParaRPr lang="cs-CZ"/>
          </a:p>
        </p:txBody>
      </p:sp>
    </p:spTree>
    <p:extLst>
      <p:ext uri="{BB962C8B-B14F-4D97-AF65-F5344CB8AC3E}">
        <p14:creationId xmlns:p14="http://schemas.microsoft.com/office/powerpoint/2010/main" val="13030076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C3B380-B0ED-AA4C-9846-18497E75DABA}"/>
              </a:ext>
            </a:extLst>
          </p:cNvPr>
          <p:cNvSpPr>
            <a:spLocks noGrp="1"/>
          </p:cNvSpPr>
          <p:nvPr>
            <p:ph type="title"/>
          </p:nvPr>
        </p:nvSpPr>
        <p:spPr>
          <a:xfrm>
            <a:off x="200181" y="1089025"/>
            <a:ext cx="4563908" cy="719138"/>
          </a:xfrm>
          <a:prstGeom prst="rect">
            <a:avLst/>
          </a:prstGeom>
        </p:spPr>
        <p:txBody>
          <a:bodyPr anchor="t">
            <a:normAutofit/>
          </a:bodyPr>
          <a:lstStyle>
            <a:lvl1pPr>
              <a:defRPr sz="2800"/>
            </a:lvl1pPr>
          </a:lstStyle>
          <a:p>
            <a:r>
              <a:rPr lang="cs-CZ"/>
              <a:t>Kliknutím lze upravit styl.</a:t>
            </a:r>
            <a:endParaRPr lang="cs-CZ" dirty="0"/>
          </a:p>
        </p:txBody>
      </p:sp>
      <p:sp>
        <p:nvSpPr>
          <p:cNvPr id="3" name="Content Placeholder 2">
            <a:extLst>
              <a:ext uri="{FF2B5EF4-FFF2-40B4-BE49-F238E27FC236}">
                <a16:creationId xmlns:a16="http://schemas.microsoft.com/office/drawing/2014/main" id="{595C539D-BE42-5E44-9649-A43967320D0F}"/>
              </a:ext>
            </a:extLst>
          </p:cNvPr>
          <p:cNvSpPr>
            <a:spLocks noGrp="1"/>
          </p:cNvSpPr>
          <p:nvPr>
            <p:ph idx="1"/>
          </p:nvPr>
        </p:nvSpPr>
        <p:spPr>
          <a:xfrm>
            <a:off x="4924243" y="1089025"/>
            <a:ext cx="7075670" cy="5111749"/>
          </a:xfrm>
        </p:spPr>
        <p:txBody>
          <a:bodyPr/>
          <a:lstStyle>
            <a:lvl1pPr>
              <a:defRPr sz="2200"/>
            </a:lvl1pPr>
            <a:lvl2pPr>
              <a:defRPr sz="1800"/>
            </a:lvl2pPr>
            <a:lvl3pPr>
              <a:defRPr sz="1600"/>
            </a:lvl3pPr>
            <a:lvl4pPr>
              <a:defRPr sz="1400"/>
            </a:lvl4pPr>
            <a:lvl5pPr>
              <a:defRPr sz="2000"/>
            </a:lvl5pPr>
            <a:lvl6pPr>
              <a:defRPr sz="2000"/>
            </a:lvl6pPr>
            <a:lvl7pPr>
              <a:defRPr sz="2000"/>
            </a:lvl7pPr>
            <a:lvl8pPr>
              <a:defRPr sz="2000"/>
            </a:lvl8pPr>
            <a:lvl9pPr>
              <a:defRPr sz="2000"/>
            </a:lvl9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p:txBody>
      </p:sp>
      <p:sp>
        <p:nvSpPr>
          <p:cNvPr id="4" name="Text Placeholder 3">
            <a:extLst>
              <a:ext uri="{FF2B5EF4-FFF2-40B4-BE49-F238E27FC236}">
                <a16:creationId xmlns:a16="http://schemas.microsoft.com/office/drawing/2014/main" id="{F2709BA3-2099-E943-B907-9054F9DEA636}"/>
              </a:ext>
            </a:extLst>
          </p:cNvPr>
          <p:cNvSpPr>
            <a:spLocks noGrp="1"/>
          </p:cNvSpPr>
          <p:nvPr>
            <p:ph type="body" sz="half" idx="2"/>
          </p:nvPr>
        </p:nvSpPr>
        <p:spPr>
          <a:xfrm>
            <a:off x="200181" y="1989137"/>
            <a:ext cx="4563908" cy="4211637"/>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Po kliknutí můžete upravovat styly textu v předloze.</a:t>
            </a:r>
          </a:p>
        </p:txBody>
      </p:sp>
      <p:sp>
        <p:nvSpPr>
          <p:cNvPr id="5" name="Date Placeholder 4">
            <a:extLst>
              <a:ext uri="{FF2B5EF4-FFF2-40B4-BE49-F238E27FC236}">
                <a16:creationId xmlns:a16="http://schemas.microsoft.com/office/drawing/2014/main" id="{A93F984A-10C0-FA4B-993D-0030D8FC2D8C}"/>
              </a:ext>
            </a:extLst>
          </p:cNvPr>
          <p:cNvSpPr>
            <a:spLocks noGrp="1"/>
          </p:cNvSpPr>
          <p:nvPr>
            <p:ph type="dt" sz="half" idx="10"/>
          </p:nvPr>
        </p:nvSpPr>
        <p:spPr>
          <a:xfrm>
            <a:off x="216468" y="6356349"/>
            <a:ext cx="947170" cy="302347"/>
          </a:xfrm>
          <a:prstGeom prst="rect">
            <a:avLst/>
          </a:prstGeom>
        </p:spPr>
        <p:txBody>
          <a:bodyPr/>
          <a:lstStyle/>
          <a:p>
            <a:r>
              <a:rPr lang="cs-CZ"/>
              <a:t>11/04/2019</a:t>
            </a:r>
          </a:p>
        </p:txBody>
      </p:sp>
      <p:sp>
        <p:nvSpPr>
          <p:cNvPr id="6" name="Footer Placeholder 5">
            <a:extLst>
              <a:ext uri="{FF2B5EF4-FFF2-40B4-BE49-F238E27FC236}">
                <a16:creationId xmlns:a16="http://schemas.microsoft.com/office/drawing/2014/main" id="{6E11D101-3D6C-364A-81B6-1FCFE8703A1D}"/>
              </a:ext>
            </a:extLst>
          </p:cNvPr>
          <p:cNvSpPr>
            <a:spLocks noGrp="1"/>
          </p:cNvSpPr>
          <p:nvPr>
            <p:ph type="ftr" sz="quarter" idx="11"/>
          </p:nvPr>
        </p:nvSpPr>
        <p:spPr>
          <a:xfrm>
            <a:off x="1303505" y="6356351"/>
            <a:ext cx="10145949" cy="312738"/>
          </a:xfrm>
          <a:prstGeom prst="rect">
            <a:avLst/>
          </a:prstGeom>
        </p:spPr>
        <p:txBody>
          <a:bodyPr/>
          <a:lstStyle/>
          <a:p>
            <a:r>
              <a:rPr lang="cs-CZ"/>
              <a:t>Název prezentace </a:t>
            </a:r>
          </a:p>
        </p:txBody>
      </p:sp>
      <p:sp>
        <p:nvSpPr>
          <p:cNvPr id="7" name="Slide Number Placeholder 6">
            <a:extLst>
              <a:ext uri="{FF2B5EF4-FFF2-40B4-BE49-F238E27FC236}">
                <a16:creationId xmlns:a16="http://schemas.microsoft.com/office/drawing/2014/main" id="{5F8CA1EE-A952-AB4C-AD12-9C7801BE42D8}"/>
              </a:ext>
            </a:extLst>
          </p:cNvPr>
          <p:cNvSpPr>
            <a:spLocks noGrp="1"/>
          </p:cNvSpPr>
          <p:nvPr>
            <p:ph type="sldNum" sz="quarter" idx="12"/>
          </p:nvPr>
        </p:nvSpPr>
        <p:spPr/>
        <p:txBody>
          <a:bodyPr/>
          <a:lstStyle/>
          <a:p>
            <a:fld id="{E57EA1BE-92D9-9E4F-B3B9-F1A717F85676}" type="slidenum">
              <a:rPr lang="cs-CZ" smtClean="0"/>
              <a:t>‹#›</a:t>
            </a:fld>
            <a:endParaRPr lang="cs-CZ"/>
          </a:p>
        </p:txBody>
      </p:sp>
    </p:spTree>
    <p:extLst>
      <p:ext uri="{BB962C8B-B14F-4D97-AF65-F5344CB8AC3E}">
        <p14:creationId xmlns:p14="http://schemas.microsoft.com/office/powerpoint/2010/main" val="344576233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4D38C2-A537-A048-9C5D-EC1FA9710DDA}"/>
              </a:ext>
            </a:extLst>
          </p:cNvPr>
          <p:cNvSpPr>
            <a:spLocks noGrp="1"/>
          </p:cNvSpPr>
          <p:nvPr>
            <p:ph type="title"/>
          </p:nvPr>
        </p:nvSpPr>
        <p:spPr>
          <a:xfrm>
            <a:off x="200555" y="1089025"/>
            <a:ext cx="4563533" cy="719138"/>
          </a:xfrm>
          <a:prstGeom prst="rect">
            <a:avLst/>
          </a:prstGeom>
        </p:spPr>
        <p:txBody>
          <a:bodyPr anchor="t">
            <a:normAutofit/>
          </a:bodyPr>
          <a:lstStyle>
            <a:lvl1pPr>
              <a:defRPr sz="2800"/>
            </a:lvl1pPr>
          </a:lstStyle>
          <a:p>
            <a:r>
              <a:rPr lang="cs-CZ"/>
              <a:t>Kliknutím lze upravit styl.</a:t>
            </a:r>
            <a:endParaRPr lang="cs-CZ" dirty="0"/>
          </a:p>
        </p:txBody>
      </p:sp>
      <p:sp>
        <p:nvSpPr>
          <p:cNvPr id="3" name="Picture Placeholder 2">
            <a:extLst>
              <a:ext uri="{FF2B5EF4-FFF2-40B4-BE49-F238E27FC236}">
                <a16:creationId xmlns:a16="http://schemas.microsoft.com/office/drawing/2014/main" id="{44F60598-20E7-F042-89BA-C6678DD94E04}"/>
              </a:ext>
            </a:extLst>
          </p:cNvPr>
          <p:cNvSpPr>
            <a:spLocks noGrp="1"/>
          </p:cNvSpPr>
          <p:nvPr>
            <p:ph type="pic" idx="1" hasCustomPrompt="1"/>
          </p:nvPr>
        </p:nvSpPr>
        <p:spPr>
          <a:xfrm>
            <a:off x="4908549" y="1089025"/>
            <a:ext cx="7091363" cy="5111750"/>
          </a:xfrm>
        </p:spPr>
        <p:txBody>
          <a:bodyPr>
            <a:normAutofit/>
          </a:bodyPr>
          <a:lstStyle>
            <a:lvl1pPr marL="0" indent="0">
              <a:buNone/>
              <a:defRPr sz="16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cs-CZ" sz="1600" dirty="0"/>
              <a:t>Picture</a:t>
            </a:r>
            <a:endParaRPr lang="cs-CZ" dirty="0"/>
          </a:p>
        </p:txBody>
      </p:sp>
      <p:sp>
        <p:nvSpPr>
          <p:cNvPr id="4" name="Text Placeholder 3">
            <a:extLst>
              <a:ext uri="{FF2B5EF4-FFF2-40B4-BE49-F238E27FC236}">
                <a16:creationId xmlns:a16="http://schemas.microsoft.com/office/drawing/2014/main" id="{84BA6C57-B059-7548-8C2E-30FE726D9B20}"/>
              </a:ext>
            </a:extLst>
          </p:cNvPr>
          <p:cNvSpPr>
            <a:spLocks noGrp="1"/>
          </p:cNvSpPr>
          <p:nvPr>
            <p:ph type="body" sz="half" idx="2"/>
          </p:nvPr>
        </p:nvSpPr>
        <p:spPr>
          <a:xfrm>
            <a:off x="200555" y="1989137"/>
            <a:ext cx="4563533" cy="4211637"/>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Po kliknutí můžete upravovat styly textu v předloze.</a:t>
            </a:r>
          </a:p>
        </p:txBody>
      </p:sp>
      <p:sp>
        <p:nvSpPr>
          <p:cNvPr id="5" name="Date Placeholder 4">
            <a:extLst>
              <a:ext uri="{FF2B5EF4-FFF2-40B4-BE49-F238E27FC236}">
                <a16:creationId xmlns:a16="http://schemas.microsoft.com/office/drawing/2014/main" id="{5A1513B4-C6DE-674E-99C4-2B60E0B3CF92}"/>
              </a:ext>
            </a:extLst>
          </p:cNvPr>
          <p:cNvSpPr>
            <a:spLocks noGrp="1"/>
          </p:cNvSpPr>
          <p:nvPr>
            <p:ph type="dt" sz="half" idx="10"/>
          </p:nvPr>
        </p:nvSpPr>
        <p:spPr>
          <a:xfrm>
            <a:off x="216468" y="6356349"/>
            <a:ext cx="947170" cy="302347"/>
          </a:xfrm>
          <a:prstGeom prst="rect">
            <a:avLst/>
          </a:prstGeom>
        </p:spPr>
        <p:txBody>
          <a:bodyPr/>
          <a:lstStyle/>
          <a:p>
            <a:r>
              <a:rPr lang="cs-CZ"/>
              <a:t>11/04/2019</a:t>
            </a:r>
          </a:p>
        </p:txBody>
      </p:sp>
      <p:sp>
        <p:nvSpPr>
          <p:cNvPr id="6" name="Footer Placeholder 5">
            <a:extLst>
              <a:ext uri="{FF2B5EF4-FFF2-40B4-BE49-F238E27FC236}">
                <a16:creationId xmlns:a16="http://schemas.microsoft.com/office/drawing/2014/main" id="{1D8753AB-B7F1-204E-AFB9-F65DEBC66B13}"/>
              </a:ext>
            </a:extLst>
          </p:cNvPr>
          <p:cNvSpPr>
            <a:spLocks noGrp="1"/>
          </p:cNvSpPr>
          <p:nvPr>
            <p:ph type="ftr" sz="quarter" idx="11"/>
          </p:nvPr>
        </p:nvSpPr>
        <p:spPr>
          <a:xfrm>
            <a:off x="1303505" y="6356351"/>
            <a:ext cx="10145949" cy="312738"/>
          </a:xfrm>
          <a:prstGeom prst="rect">
            <a:avLst/>
          </a:prstGeom>
        </p:spPr>
        <p:txBody>
          <a:bodyPr/>
          <a:lstStyle/>
          <a:p>
            <a:r>
              <a:rPr lang="cs-CZ"/>
              <a:t>Název prezentace </a:t>
            </a:r>
          </a:p>
        </p:txBody>
      </p:sp>
      <p:sp>
        <p:nvSpPr>
          <p:cNvPr id="7" name="Slide Number Placeholder 6">
            <a:extLst>
              <a:ext uri="{FF2B5EF4-FFF2-40B4-BE49-F238E27FC236}">
                <a16:creationId xmlns:a16="http://schemas.microsoft.com/office/drawing/2014/main" id="{9B5C4982-79FD-9346-AC3D-B384016DEA74}"/>
              </a:ext>
            </a:extLst>
          </p:cNvPr>
          <p:cNvSpPr>
            <a:spLocks noGrp="1"/>
          </p:cNvSpPr>
          <p:nvPr>
            <p:ph type="sldNum" sz="quarter" idx="12"/>
          </p:nvPr>
        </p:nvSpPr>
        <p:spPr/>
        <p:txBody>
          <a:bodyPr/>
          <a:lstStyle/>
          <a:p>
            <a:fld id="{E57EA1BE-92D9-9E4F-B3B9-F1A717F85676}" type="slidenum">
              <a:rPr lang="cs-CZ" smtClean="0"/>
              <a:t>‹#›</a:t>
            </a:fld>
            <a:endParaRPr lang="cs-CZ"/>
          </a:p>
        </p:txBody>
      </p:sp>
    </p:spTree>
    <p:extLst>
      <p:ext uri="{BB962C8B-B14F-4D97-AF65-F5344CB8AC3E}">
        <p14:creationId xmlns:p14="http://schemas.microsoft.com/office/powerpoint/2010/main" val="54046757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Prázdný">
    <p:spTree>
      <p:nvGrpSpPr>
        <p:cNvPr id="1" name=""/>
        <p:cNvGrpSpPr/>
        <p:nvPr/>
      </p:nvGrpSpPr>
      <p:grpSpPr>
        <a:xfrm>
          <a:off x="0" y="0"/>
          <a:ext cx="0" cy="0"/>
          <a:chOff x="0" y="0"/>
          <a:chExt cx="0" cy="0"/>
        </a:xfrm>
      </p:grpSpPr>
      <p:sp>
        <p:nvSpPr>
          <p:cNvPr id="2" name="Zástupný symbol pro datum 1">
            <a:extLst>
              <a:ext uri="{FF2B5EF4-FFF2-40B4-BE49-F238E27FC236}">
                <a16:creationId xmlns:a16="http://schemas.microsoft.com/office/drawing/2014/main" id="{7414C914-950A-7942-B0E9-3FEB6F7F39C1}"/>
              </a:ext>
            </a:extLst>
          </p:cNvPr>
          <p:cNvSpPr>
            <a:spLocks noGrp="1"/>
          </p:cNvSpPr>
          <p:nvPr>
            <p:ph type="dt" sz="half" idx="10"/>
          </p:nvPr>
        </p:nvSpPr>
        <p:spPr>
          <a:xfrm>
            <a:off x="216468" y="6356349"/>
            <a:ext cx="947170" cy="302347"/>
          </a:xfrm>
          <a:prstGeom prst="rect">
            <a:avLst/>
          </a:prstGeom>
        </p:spPr>
        <p:txBody>
          <a:bodyPr/>
          <a:lstStyle/>
          <a:p>
            <a:r>
              <a:rPr lang="cs-CZ"/>
              <a:t>11/04/2019</a:t>
            </a:r>
            <a:endParaRPr lang="cs-CZ" dirty="0"/>
          </a:p>
        </p:txBody>
      </p:sp>
      <p:sp>
        <p:nvSpPr>
          <p:cNvPr id="3" name="Zástupný symbol pro zápatí 2">
            <a:extLst>
              <a:ext uri="{FF2B5EF4-FFF2-40B4-BE49-F238E27FC236}">
                <a16:creationId xmlns:a16="http://schemas.microsoft.com/office/drawing/2014/main" id="{0DCF0096-0579-6045-8D0F-A71D64397B89}"/>
              </a:ext>
            </a:extLst>
          </p:cNvPr>
          <p:cNvSpPr>
            <a:spLocks noGrp="1"/>
          </p:cNvSpPr>
          <p:nvPr>
            <p:ph type="ftr" sz="quarter" idx="11"/>
          </p:nvPr>
        </p:nvSpPr>
        <p:spPr>
          <a:xfrm>
            <a:off x="1235075" y="6356349"/>
            <a:ext cx="9937749" cy="309266"/>
          </a:xfrm>
          <a:prstGeom prst="rect">
            <a:avLst/>
          </a:prstGeom>
        </p:spPr>
        <p:txBody>
          <a:bodyPr/>
          <a:lstStyle/>
          <a:p>
            <a:r>
              <a:rPr lang="cs-CZ" dirty="0"/>
              <a:t>Název prezentace </a:t>
            </a:r>
          </a:p>
        </p:txBody>
      </p:sp>
      <p:sp>
        <p:nvSpPr>
          <p:cNvPr id="4" name="Zástupný symbol pro číslo snímku 3">
            <a:extLst>
              <a:ext uri="{FF2B5EF4-FFF2-40B4-BE49-F238E27FC236}">
                <a16:creationId xmlns:a16="http://schemas.microsoft.com/office/drawing/2014/main" id="{0E670FDF-F365-974E-B39A-0DEC9CD46AE4}"/>
              </a:ext>
            </a:extLst>
          </p:cNvPr>
          <p:cNvSpPr>
            <a:spLocks noGrp="1"/>
          </p:cNvSpPr>
          <p:nvPr>
            <p:ph type="sldNum" sz="quarter" idx="12"/>
          </p:nvPr>
        </p:nvSpPr>
        <p:spPr>
          <a:xfrm>
            <a:off x="11352213" y="6356349"/>
            <a:ext cx="612775" cy="312739"/>
          </a:xfrm>
          <a:prstGeom prst="rect">
            <a:avLst/>
          </a:prstGeom>
        </p:spPr>
        <p:txBody>
          <a:bodyPr/>
          <a:lstStyle/>
          <a:p>
            <a:fld id="{1EA44BAA-1A06-B141-8215-9D88CF6A7203}" type="slidenum">
              <a:rPr lang="cs-CZ" smtClean="0"/>
              <a:t>‹#›</a:t>
            </a:fld>
            <a:endParaRPr lang="cs-CZ"/>
          </a:p>
        </p:txBody>
      </p:sp>
      <p:sp>
        <p:nvSpPr>
          <p:cNvPr id="6" name="Text Placeholder 5">
            <a:extLst>
              <a:ext uri="{FF2B5EF4-FFF2-40B4-BE49-F238E27FC236}">
                <a16:creationId xmlns:a16="http://schemas.microsoft.com/office/drawing/2014/main" id="{0FFD4CE4-1DDE-1747-9474-B500B04E5D3D}"/>
              </a:ext>
            </a:extLst>
          </p:cNvPr>
          <p:cNvSpPr>
            <a:spLocks noGrp="1"/>
          </p:cNvSpPr>
          <p:nvPr>
            <p:ph type="body" idx="13"/>
          </p:nvPr>
        </p:nvSpPr>
        <p:spPr>
          <a:xfrm>
            <a:off x="203497" y="1089025"/>
            <a:ext cx="11796415" cy="5111749"/>
          </a:xfrm>
        </p:spPr>
        <p:txBody>
          <a:bodyPr/>
          <a:lstStyle>
            <a:lvl1pPr>
              <a:defRPr sz="2000"/>
            </a:lvl1pPr>
            <a:lvl2pPr>
              <a:defRPr sz="1800">
                <a:solidFill>
                  <a:schemeClr val="tx1"/>
                </a:solidFill>
              </a:defRPr>
            </a:lvl2pPr>
            <a:lvl3pPr>
              <a:defRPr sz="1600">
                <a:solidFill>
                  <a:schemeClr val="tx1"/>
                </a:solidFill>
              </a:defRPr>
            </a:lvl3pPr>
            <a:lvl4pPr>
              <a:defRPr sz="1400">
                <a:solidFill>
                  <a:schemeClr val="tx1"/>
                </a:solidFill>
              </a:defRPr>
            </a:lvl4pPr>
            <a:lvl5pPr>
              <a:defRPr sz="1200">
                <a:solidFill>
                  <a:schemeClr val="tx1"/>
                </a:solidFill>
              </a:defRPr>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Tree>
    <p:extLst>
      <p:ext uri="{BB962C8B-B14F-4D97-AF65-F5344CB8AC3E}">
        <p14:creationId xmlns:p14="http://schemas.microsoft.com/office/powerpoint/2010/main" val="16357994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613F77-2CE9-7D49-9458-1ACF72B588E7}"/>
              </a:ext>
            </a:extLst>
          </p:cNvPr>
          <p:cNvSpPr>
            <a:spLocks noGrp="1"/>
          </p:cNvSpPr>
          <p:nvPr>
            <p:ph type="ctrTitle"/>
          </p:nvPr>
        </p:nvSpPr>
        <p:spPr>
          <a:xfrm>
            <a:off x="192088" y="1989138"/>
            <a:ext cx="11798620" cy="1172352"/>
          </a:xfrm>
          <a:prstGeom prst="rect">
            <a:avLst/>
          </a:prstGeom>
        </p:spPr>
        <p:txBody>
          <a:bodyPr anchor="b">
            <a:normAutofit/>
          </a:bodyPr>
          <a:lstStyle>
            <a:lvl1pPr algn="l">
              <a:defRPr sz="4000"/>
            </a:lvl1pPr>
          </a:lstStyle>
          <a:p>
            <a:r>
              <a:rPr lang="cs-CZ"/>
              <a:t>Kliknutím lze upravit styl.</a:t>
            </a:r>
            <a:endParaRPr lang="cs-CZ" dirty="0"/>
          </a:p>
        </p:txBody>
      </p:sp>
      <p:sp>
        <p:nvSpPr>
          <p:cNvPr id="3" name="Subtitle 2">
            <a:extLst>
              <a:ext uri="{FF2B5EF4-FFF2-40B4-BE49-F238E27FC236}">
                <a16:creationId xmlns:a16="http://schemas.microsoft.com/office/drawing/2014/main" id="{F481DA3B-0F22-3848-B468-C8422D799B06}"/>
              </a:ext>
            </a:extLst>
          </p:cNvPr>
          <p:cNvSpPr>
            <a:spLocks noGrp="1"/>
          </p:cNvSpPr>
          <p:nvPr>
            <p:ph type="subTitle" idx="1"/>
          </p:nvPr>
        </p:nvSpPr>
        <p:spPr>
          <a:xfrm>
            <a:off x="192087" y="3602038"/>
            <a:ext cx="11798619"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cs-CZ"/>
              <a:t>Kliknutím můžete upravit styl předlohy.</a:t>
            </a:r>
            <a:endParaRPr lang="cs-CZ" dirty="0"/>
          </a:p>
        </p:txBody>
      </p:sp>
      <p:sp>
        <p:nvSpPr>
          <p:cNvPr id="6" name="Slide Number Placeholder 5">
            <a:extLst>
              <a:ext uri="{FF2B5EF4-FFF2-40B4-BE49-F238E27FC236}">
                <a16:creationId xmlns:a16="http://schemas.microsoft.com/office/drawing/2014/main" id="{32B2D269-4D51-D242-8BC5-F310E732E27D}"/>
              </a:ext>
            </a:extLst>
          </p:cNvPr>
          <p:cNvSpPr>
            <a:spLocks noGrp="1"/>
          </p:cNvSpPr>
          <p:nvPr>
            <p:ph type="sldNum" sz="quarter" idx="12"/>
          </p:nvPr>
        </p:nvSpPr>
        <p:spPr/>
        <p:txBody>
          <a:bodyPr/>
          <a:lstStyle/>
          <a:p>
            <a:fld id="{E57EA1BE-92D9-9E4F-B3B9-F1A717F85676}" type="slidenum">
              <a:rPr lang="cs-CZ" smtClean="0"/>
              <a:t>‹#›</a:t>
            </a:fld>
            <a:endParaRPr lang="cs-CZ"/>
          </a:p>
        </p:txBody>
      </p:sp>
    </p:spTree>
    <p:extLst>
      <p:ext uri="{BB962C8B-B14F-4D97-AF65-F5344CB8AC3E}">
        <p14:creationId xmlns:p14="http://schemas.microsoft.com/office/powerpoint/2010/main" val="22955489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118AEB-B644-5942-AD1E-621B53CF1684}"/>
              </a:ext>
            </a:extLst>
          </p:cNvPr>
          <p:cNvSpPr>
            <a:spLocks noGrp="1"/>
          </p:cNvSpPr>
          <p:nvPr>
            <p:ph type="title"/>
          </p:nvPr>
        </p:nvSpPr>
        <p:spPr>
          <a:xfrm>
            <a:off x="200179" y="1089025"/>
            <a:ext cx="11807825" cy="719138"/>
          </a:xfrm>
          <a:prstGeom prst="rect">
            <a:avLst/>
          </a:prstGeom>
        </p:spPr>
        <p:txBody>
          <a:bodyPr anchor="b"/>
          <a:lstStyle>
            <a:lvl1pPr>
              <a:defRPr>
                <a:solidFill>
                  <a:srgbClr val="00A499"/>
                </a:solidFill>
              </a:defRPr>
            </a:lvl1pPr>
          </a:lstStyle>
          <a:p>
            <a:r>
              <a:rPr lang="cs-CZ" dirty="0"/>
              <a:t>Kliknutím lze upravit styl.</a:t>
            </a:r>
          </a:p>
        </p:txBody>
      </p:sp>
      <p:sp>
        <p:nvSpPr>
          <p:cNvPr id="3" name="Content Placeholder 2">
            <a:extLst>
              <a:ext uri="{FF2B5EF4-FFF2-40B4-BE49-F238E27FC236}">
                <a16:creationId xmlns:a16="http://schemas.microsoft.com/office/drawing/2014/main" id="{AA300131-EA4E-F247-BD08-565629F59BAD}"/>
              </a:ext>
            </a:extLst>
          </p:cNvPr>
          <p:cNvSpPr>
            <a:spLocks noGrp="1"/>
          </p:cNvSpPr>
          <p:nvPr>
            <p:ph idx="1"/>
          </p:nvPr>
        </p:nvSpPr>
        <p:spPr>
          <a:xfrm>
            <a:off x="192087" y="1989138"/>
            <a:ext cx="11807825" cy="4211637"/>
          </a:xfrm>
        </p:spPr>
        <p:txBody>
          <a:bodyPr/>
          <a:lstStyle>
            <a:lvl1pPr>
              <a:defRPr sz="2000"/>
            </a:lvl1pPr>
            <a:lvl2pPr>
              <a:defRPr sz="1800"/>
            </a:lvl2pPr>
            <a:lvl3pPr>
              <a:defRPr sz="1600"/>
            </a:lvl3pPr>
            <a:lvl4pPr>
              <a:defRPr sz="1400"/>
            </a:lvl4pPr>
            <a:lvl5pPr>
              <a:defRPr sz="14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6" name="Slide Number Placeholder 5">
            <a:extLst>
              <a:ext uri="{FF2B5EF4-FFF2-40B4-BE49-F238E27FC236}">
                <a16:creationId xmlns:a16="http://schemas.microsoft.com/office/drawing/2014/main" id="{AF0B98FB-D470-F24C-9040-6BA593DF795C}"/>
              </a:ext>
            </a:extLst>
          </p:cNvPr>
          <p:cNvSpPr>
            <a:spLocks noGrp="1"/>
          </p:cNvSpPr>
          <p:nvPr>
            <p:ph type="sldNum" sz="quarter" idx="12"/>
          </p:nvPr>
        </p:nvSpPr>
        <p:spPr/>
        <p:txBody>
          <a:bodyPr/>
          <a:lstStyle>
            <a:lvl1pPr>
              <a:defRPr>
                <a:solidFill>
                  <a:srgbClr val="00A499"/>
                </a:solidFill>
              </a:defRPr>
            </a:lvl1pPr>
          </a:lstStyle>
          <a:p>
            <a:fld id="{E57EA1BE-92D9-9E4F-B3B9-F1A717F85676}" type="slidenum">
              <a:rPr lang="cs-CZ" smtClean="0"/>
              <a:pPr/>
              <a:t>‹#›</a:t>
            </a:fld>
            <a:endParaRPr lang="cs-CZ"/>
          </a:p>
        </p:txBody>
      </p:sp>
    </p:spTree>
    <p:extLst>
      <p:ext uri="{BB962C8B-B14F-4D97-AF65-F5344CB8AC3E}">
        <p14:creationId xmlns:p14="http://schemas.microsoft.com/office/powerpoint/2010/main" val="28535143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Záhlaví oddílu">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0FECE6-7A7D-664C-A646-0577ABD54F7F}"/>
              </a:ext>
            </a:extLst>
          </p:cNvPr>
          <p:cNvSpPr>
            <a:spLocks noGrp="1"/>
          </p:cNvSpPr>
          <p:nvPr>
            <p:ph type="title"/>
          </p:nvPr>
        </p:nvSpPr>
        <p:spPr>
          <a:xfrm>
            <a:off x="200179" y="1102836"/>
            <a:ext cx="11799733" cy="705327"/>
          </a:xfrm>
          <a:prstGeom prst="rect">
            <a:avLst/>
          </a:prstGeom>
        </p:spPr>
        <p:txBody>
          <a:bodyPr anchor="b">
            <a:normAutofit/>
          </a:bodyPr>
          <a:lstStyle>
            <a:lvl1pPr>
              <a:defRPr sz="4000"/>
            </a:lvl1pPr>
          </a:lstStyle>
          <a:p>
            <a:r>
              <a:rPr lang="cs-CZ"/>
              <a:t>Kliknutím lze upravit styl.</a:t>
            </a:r>
            <a:endParaRPr lang="cs-CZ" dirty="0"/>
          </a:p>
        </p:txBody>
      </p:sp>
      <p:sp>
        <p:nvSpPr>
          <p:cNvPr id="3" name="Text Placeholder 2">
            <a:extLst>
              <a:ext uri="{FF2B5EF4-FFF2-40B4-BE49-F238E27FC236}">
                <a16:creationId xmlns:a16="http://schemas.microsoft.com/office/drawing/2014/main" id="{480D8159-490F-9D44-8DE1-C95E4198218C}"/>
              </a:ext>
            </a:extLst>
          </p:cNvPr>
          <p:cNvSpPr>
            <a:spLocks noGrp="1"/>
          </p:cNvSpPr>
          <p:nvPr>
            <p:ph type="body" idx="1"/>
          </p:nvPr>
        </p:nvSpPr>
        <p:spPr>
          <a:xfrm>
            <a:off x="192087" y="1989138"/>
            <a:ext cx="11807825" cy="4211637"/>
          </a:xfrm>
        </p:spPr>
        <p:txBody>
          <a:bodyPr>
            <a:normAutofit/>
          </a:bodyPr>
          <a:lstStyle>
            <a:lvl1pPr marL="0" indent="0">
              <a:buNone/>
              <a:defRPr sz="22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cs-CZ"/>
              <a:t>Po kliknutí můžete upravovat styly textu v předloze.</a:t>
            </a:r>
          </a:p>
        </p:txBody>
      </p:sp>
      <p:sp>
        <p:nvSpPr>
          <p:cNvPr id="6" name="Slide Number Placeholder 5">
            <a:extLst>
              <a:ext uri="{FF2B5EF4-FFF2-40B4-BE49-F238E27FC236}">
                <a16:creationId xmlns:a16="http://schemas.microsoft.com/office/drawing/2014/main" id="{93F4EA89-1BE2-0F40-B054-7AB8ACBF8F7D}"/>
              </a:ext>
            </a:extLst>
          </p:cNvPr>
          <p:cNvSpPr>
            <a:spLocks noGrp="1"/>
          </p:cNvSpPr>
          <p:nvPr>
            <p:ph type="sldNum" sz="quarter" idx="12"/>
          </p:nvPr>
        </p:nvSpPr>
        <p:spPr/>
        <p:txBody>
          <a:bodyPr/>
          <a:lstStyle/>
          <a:p>
            <a:fld id="{E57EA1BE-92D9-9E4F-B3B9-F1A717F85676}" type="slidenum">
              <a:rPr lang="cs-CZ" smtClean="0"/>
              <a:t>‹#›</a:t>
            </a:fld>
            <a:endParaRPr lang="cs-CZ"/>
          </a:p>
        </p:txBody>
      </p:sp>
    </p:spTree>
    <p:extLst>
      <p:ext uri="{BB962C8B-B14F-4D97-AF65-F5344CB8AC3E}">
        <p14:creationId xmlns:p14="http://schemas.microsoft.com/office/powerpoint/2010/main" val="31410423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D16C57-B154-3447-8B55-54316475EA13}"/>
              </a:ext>
            </a:extLst>
          </p:cNvPr>
          <p:cNvSpPr>
            <a:spLocks noGrp="1"/>
          </p:cNvSpPr>
          <p:nvPr>
            <p:ph type="title"/>
          </p:nvPr>
        </p:nvSpPr>
        <p:spPr>
          <a:xfrm>
            <a:off x="200180" y="1089026"/>
            <a:ext cx="11798620" cy="719138"/>
          </a:xfrm>
          <a:prstGeom prst="rect">
            <a:avLst/>
          </a:prstGeom>
        </p:spPr>
        <p:txBody>
          <a:bodyPr anchor="b"/>
          <a:lstStyle>
            <a:lvl1pPr algn="l">
              <a:defRPr/>
            </a:lvl1pPr>
          </a:lstStyle>
          <a:p>
            <a:r>
              <a:rPr lang="cs-CZ"/>
              <a:t>Kliknutím lze upravit styl.</a:t>
            </a:r>
            <a:endParaRPr lang="cs-CZ" dirty="0"/>
          </a:p>
        </p:txBody>
      </p:sp>
      <p:sp>
        <p:nvSpPr>
          <p:cNvPr id="3" name="Content Placeholder 2">
            <a:extLst>
              <a:ext uri="{FF2B5EF4-FFF2-40B4-BE49-F238E27FC236}">
                <a16:creationId xmlns:a16="http://schemas.microsoft.com/office/drawing/2014/main" id="{5878488A-550B-FD44-870D-6B5F0CA0C2CF}"/>
              </a:ext>
            </a:extLst>
          </p:cNvPr>
          <p:cNvSpPr>
            <a:spLocks noGrp="1"/>
          </p:cNvSpPr>
          <p:nvPr>
            <p:ph sz="half" idx="1"/>
          </p:nvPr>
        </p:nvSpPr>
        <p:spPr>
          <a:xfrm>
            <a:off x="200180" y="1987551"/>
            <a:ext cx="5819620" cy="4213687"/>
          </a:xfrm>
        </p:spPr>
        <p:txBody>
          <a:bodyPr/>
          <a:lstStyle>
            <a:lvl1pPr>
              <a:defRPr sz="2000"/>
            </a:lvl1pPr>
            <a:lvl2pPr>
              <a:defRPr sz="1800"/>
            </a:lvl2pPr>
            <a:lvl3pPr>
              <a:defRPr sz="1600"/>
            </a:lvl3pPr>
            <a:lvl4pPr>
              <a:defRPr sz="1400"/>
            </a:lvl4pPr>
            <a:lvl5pPr>
              <a:defRPr sz="12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4" name="Content Placeholder 3">
            <a:extLst>
              <a:ext uri="{FF2B5EF4-FFF2-40B4-BE49-F238E27FC236}">
                <a16:creationId xmlns:a16="http://schemas.microsoft.com/office/drawing/2014/main" id="{7D3EBD61-1D0E-8247-8181-00E7B3992FDF}"/>
              </a:ext>
            </a:extLst>
          </p:cNvPr>
          <p:cNvSpPr>
            <a:spLocks noGrp="1"/>
          </p:cNvSpPr>
          <p:nvPr>
            <p:ph sz="half" idx="2"/>
          </p:nvPr>
        </p:nvSpPr>
        <p:spPr>
          <a:xfrm>
            <a:off x="6172199" y="1987551"/>
            <a:ext cx="5827713" cy="4189412"/>
          </a:xfrm>
        </p:spPr>
        <p:txBody>
          <a:bodyPr/>
          <a:lstStyle>
            <a:lvl1pPr>
              <a:defRPr sz="2000"/>
            </a:lvl1pPr>
            <a:lvl2pPr>
              <a:defRPr sz="1800"/>
            </a:lvl2pPr>
            <a:lvl3pPr>
              <a:defRPr sz="1600"/>
            </a:lvl3pPr>
            <a:lvl4pPr>
              <a:defRPr sz="1400"/>
            </a:lvl4pPr>
            <a:lvl5pPr>
              <a:defRPr sz="12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7" name="Slide Number Placeholder 6">
            <a:extLst>
              <a:ext uri="{FF2B5EF4-FFF2-40B4-BE49-F238E27FC236}">
                <a16:creationId xmlns:a16="http://schemas.microsoft.com/office/drawing/2014/main" id="{EEE8AC9C-BE73-C946-A793-2A1ADEE0ED67}"/>
              </a:ext>
            </a:extLst>
          </p:cNvPr>
          <p:cNvSpPr>
            <a:spLocks noGrp="1"/>
          </p:cNvSpPr>
          <p:nvPr>
            <p:ph type="sldNum" sz="quarter" idx="12"/>
          </p:nvPr>
        </p:nvSpPr>
        <p:spPr/>
        <p:txBody>
          <a:bodyPr/>
          <a:lstStyle/>
          <a:p>
            <a:fld id="{E57EA1BE-92D9-9E4F-B3B9-F1A717F85676}" type="slidenum">
              <a:rPr lang="cs-CZ" smtClean="0"/>
              <a:t>‹#›</a:t>
            </a:fld>
            <a:endParaRPr lang="cs-CZ"/>
          </a:p>
        </p:txBody>
      </p:sp>
    </p:spTree>
    <p:extLst>
      <p:ext uri="{BB962C8B-B14F-4D97-AF65-F5344CB8AC3E}">
        <p14:creationId xmlns:p14="http://schemas.microsoft.com/office/powerpoint/2010/main" val="11448095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92AD35-4396-B543-B0B1-246F45FE7063}"/>
              </a:ext>
            </a:extLst>
          </p:cNvPr>
          <p:cNvSpPr>
            <a:spLocks noGrp="1"/>
          </p:cNvSpPr>
          <p:nvPr>
            <p:ph type="title"/>
          </p:nvPr>
        </p:nvSpPr>
        <p:spPr>
          <a:xfrm>
            <a:off x="200179" y="1089025"/>
            <a:ext cx="11807825" cy="719138"/>
          </a:xfrm>
          <a:prstGeom prst="rect">
            <a:avLst/>
          </a:prstGeom>
        </p:spPr>
        <p:txBody>
          <a:bodyPr anchor="b"/>
          <a:lstStyle/>
          <a:p>
            <a:r>
              <a:rPr lang="cs-CZ"/>
              <a:t>Kliknutím lze upravit styl.</a:t>
            </a:r>
            <a:endParaRPr lang="cs-CZ" dirty="0"/>
          </a:p>
        </p:txBody>
      </p:sp>
      <p:sp>
        <p:nvSpPr>
          <p:cNvPr id="3" name="Text Placeholder 2">
            <a:extLst>
              <a:ext uri="{FF2B5EF4-FFF2-40B4-BE49-F238E27FC236}">
                <a16:creationId xmlns:a16="http://schemas.microsoft.com/office/drawing/2014/main" id="{9D630D54-B0DF-0349-A08A-AB9BE6DB564D}"/>
              </a:ext>
            </a:extLst>
          </p:cNvPr>
          <p:cNvSpPr>
            <a:spLocks noGrp="1"/>
          </p:cNvSpPr>
          <p:nvPr>
            <p:ph type="body" idx="1"/>
          </p:nvPr>
        </p:nvSpPr>
        <p:spPr>
          <a:xfrm>
            <a:off x="192087" y="1989137"/>
            <a:ext cx="5832475" cy="236173"/>
          </a:xfrm>
        </p:spPr>
        <p:txBody>
          <a:bodyPr anchor="ctr">
            <a:noAutofit/>
          </a:bodyPr>
          <a:lstStyle>
            <a:lvl1pPr marL="0" indent="0">
              <a:buNone/>
              <a:defRPr sz="20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4" name="Content Placeholder 3">
            <a:extLst>
              <a:ext uri="{FF2B5EF4-FFF2-40B4-BE49-F238E27FC236}">
                <a16:creationId xmlns:a16="http://schemas.microsoft.com/office/drawing/2014/main" id="{E7AD8BE5-6CB3-8345-924C-A1DD2DD0ADF3}"/>
              </a:ext>
            </a:extLst>
          </p:cNvPr>
          <p:cNvSpPr>
            <a:spLocks noGrp="1"/>
          </p:cNvSpPr>
          <p:nvPr>
            <p:ph sz="half" idx="2"/>
          </p:nvPr>
        </p:nvSpPr>
        <p:spPr>
          <a:xfrm>
            <a:off x="192088" y="2314322"/>
            <a:ext cx="5832476" cy="3875341"/>
          </a:xfrm>
        </p:spPr>
        <p:txBody>
          <a:bodyPr/>
          <a:lstStyle>
            <a:lvl1pPr>
              <a:defRPr sz="2000"/>
            </a:lvl1pPr>
            <a:lvl2pPr>
              <a:defRPr sz="1800"/>
            </a:lvl2pPr>
            <a:lvl3pPr>
              <a:defRPr sz="1600"/>
            </a:lvl3pPr>
            <a:lvl4pPr>
              <a:defRPr sz="1400"/>
            </a:lvl4pPr>
            <a:lvl5pPr>
              <a:defRPr sz="12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5" name="Text Placeholder 4">
            <a:extLst>
              <a:ext uri="{FF2B5EF4-FFF2-40B4-BE49-F238E27FC236}">
                <a16:creationId xmlns:a16="http://schemas.microsoft.com/office/drawing/2014/main" id="{2AE5EA90-3B54-D74E-BE42-B5E34C21720D}"/>
              </a:ext>
            </a:extLst>
          </p:cNvPr>
          <p:cNvSpPr>
            <a:spLocks noGrp="1"/>
          </p:cNvSpPr>
          <p:nvPr>
            <p:ph type="body" sz="quarter" idx="3"/>
          </p:nvPr>
        </p:nvSpPr>
        <p:spPr>
          <a:xfrm>
            <a:off x="6172199" y="1989137"/>
            <a:ext cx="5827713" cy="236173"/>
          </a:xfrm>
        </p:spPr>
        <p:txBody>
          <a:bodyPr anchor="ctr">
            <a:noAutofit/>
          </a:bodyPr>
          <a:lstStyle>
            <a:lvl1pPr marL="0" indent="0">
              <a:buNone/>
              <a:defRPr sz="20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6" name="Content Placeholder 5">
            <a:extLst>
              <a:ext uri="{FF2B5EF4-FFF2-40B4-BE49-F238E27FC236}">
                <a16:creationId xmlns:a16="http://schemas.microsoft.com/office/drawing/2014/main" id="{7C4D7D3D-11B1-CB4C-A33F-C8BC62E3758E}"/>
              </a:ext>
            </a:extLst>
          </p:cNvPr>
          <p:cNvSpPr>
            <a:spLocks noGrp="1"/>
          </p:cNvSpPr>
          <p:nvPr>
            <p:ph sz="quarter" idx="4"/>
          </p:nvPr>
        </p:nvSpPr>
        <p:spPr>
          <a:xfrm>
            <a:off x="6172199" y="2314322"/>
            <a:ext cx="5827713" cy="3875341"/>
          </a:xfrm>
        </p:spPr>
        <p:txBody>
          <a:bodyPr/>
          <a:lstStyle>
            <a:lvl1pPr>
              <a:defRPr sz="2000"/>
            </a:lvl1pPr>
            <a:lvl2pPr>
              <a:defRPr sz="1800"/>
            </a:lvl2pPr>
            <a:lvl3pPr>
              <a:defRPr sz="1600"/>
            </a:lvl3pPr>
            <a:lvl4pPr>
              <a:defRPr sz="1400"/>
            </a:lvl4pPr>
            <a:lvl5pPr>
              <a:defRPr sz="12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9" name="Slide Number Placeholder 8">
            <a:extLst>
              <a:ext uri="{FF2B5EF4-FFF2-40B4-BE49-F238E27FC236}">
                <a16:creationId xmlns:a16="http://schemas.microsoft.com/office/drawing/2014/main" id="{27BD582F-44EF-524C-AC03-6D30051AC955}"/>
              </a:ext>
            </a:extLst>
          </p:cNvPr>
          <p:cNvSpPr>
            <a:spLocks noGrp="1"/>
          </p:cNvSpPr>
          <p:nvPr>
            <p:ph type="sldNum" sz="quarter" idx="12"/>
          </p:nvPr>
        </p:nvSpPr>
        <p:spPr/>
        <p:txBody>
          <a:bodyPr/>
          <a:lstStyle/>
          <a:p>
            <a:fld id="{E57EA1BE-92D9-9E4F-B3B9-F1A717F85676}" type="slidenum">
              <a:rPr lang="cs-CZ" smtClean="0"/>
              <a:t>‹#›</a:t>
            </a:fld>
            <a:endParaRPr lang="cs-CZ"/>
          </a:p>
        </p:txBody>
      </p:sp>
    </p:spTree>
    <p:extLst>
      <p:ext uri="{BB962C8B-B14F-4D97-AF65-F5344CB8AC3E}">
        <p14:creationId xmlns:p14="http://schemas.microsoft.com/office/powerpoint/2010/main" val="31350965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92AD35-4396-B543-B0B1-246F45FE7063}"/>
              </a:ext>
            </a:extLst>
          </p:cNvPr>
          <p:cNvSpPr>
            <a:spLocks noGrp="1"/>
          </p:cNvSpPr>
          <p:nvPr>
            <p:ph type="title"/>
          </p:nvPr>
        </p:nvSpPr>
        <p:spPr>
          <a:xfrm>
            <a:off x="200179" y="1089025"/>
            <a:ext cx="11807825" cy="719138"/>
          </a:xfrm>
          <a:prstGeom prst="rect">
            <a:avLst/>
          </a:prstGeom>
        </p:spPr>
        <p:txBody>
          <a:bodyPr anchor="b"/>
          <a:lstStyle/>
          <a:p>
            <a:r>
              <a:rPr lang="cs-CZ"/>
              <a:t>Kliknutím lze upravit styl.</a:t>
            </a:r>
            <a:endParaRPr lang="cs-CZ" dirty="0"/>
          </a:p>
        </p:txBody>
      </p:sp>
      <p:sp>
        <p:nvSpPr>
          <p:cNvPr id="3" name="Text Placeholder 2">
            <a:extLst>
              <a:ext uri="{FF2B5EF4-FFF2-40B4-BE49-F238E27FC236}">
                <a16:creationId xmlns:a16="http://schemas.microsoft.com/office/drawing/2014/main" id="{9D630D54-B0DF-0349-A08A-AB9BE6DB564D}"/>
              </a:ext>
            </a:extLst>
          </p:cNvPr>
          <p:cNvSpPr>
            <a:spLocks noGrp="1"/>
          </p:cNvSpPr>
          <p:nvPr>
            <p:ph type="body" idx="1"/>
          </p:nvPr>
        </p:nvSpPr>
        <p:spPr>
          <a:xfrm>
            <a:off x="192087" y="1989137"/>
            <a:ext cx="5832475" cy="236173"/>
          </a:xfrm>
        </p:spPr>
        <p:txBody>
          <a:bodyPr anchor="ctr">
            <a:noAutofit/>
          </a:bodyPr>
          <a:lstStyle>
            <a:lvl1pPr marL="0" indent="0">
              <a:buNone/>
              <a:defRPr sz="20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4" name="Content Placeholder 3">
            <a:extLst>
              <a:ext uri="{FF2B5EF4-FFF2-40B4-BE49-F238E27FC236}">
                <a16:creationId xmlns:a16="http://schemas.microsoft.com/office/drawing/2014/main" id="{E7AD8BE5-6CB3-8345-924C-A1DD2DD0ADF3}"/>
              </a:ext>
            </a:extLst>
          </p:cNvPr>
          <p:cNvSpPr>
            <a:spLocks noGrp="1"/>
          </p:cNvSpPr>
          <p:nvPr>
            <p:ph sz="half" idx="2"/>
          </p:nvPr>
        </p:nvSpPr>
        <p:spPr>
          <a:xfrm>
            <a:off x="192088" y="2314322"/>
            <a:ext cx="5832476" cy="2031101"/>
          </a:xfrm>
        </p:spPr>
        <p:txBody>
          <a:bodyPr/>
          <a:lstStyle>
            <a:lvl1pPr>
              <a:defRPr sz="2000"/>
            </a:lvl1pPr>
            <a:lvl2pPr>
              <a:defRPr sz="1800"/>
            </a:lvl2pPr>
            <a:lvl3pPr>
              <a:defRPr sz="1600"/>
            </a:lvl3pPr>
            <a:lvl4pPr>
              <a:defRPr sz="1400"/>
            </a:lvl4pPr>
            <a:lvl5pPr>
              <a:defRPr sz="12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5" name="Text Placeholder 4">
            <a:extLst>
              <a:ext uri="{FF2B5EF4-FFF2-40B4-BE49-F238E27FC236}">
                <a16:creationId xmlns:a16="http://schemas.microsoft.com/office/drawing/2014/main" id="{2AE5EA90-3B54-D74E-BE42-B5E34C21720D}"/>
              </a:ext>
            </a:extLst>
          </p:cNvPr>
          <p:cNvSpPr>
            <a:spLocks noGrp="1"/>
          </p:cNvSpPr>
          <p:nvPr>
            <p:ph type="body" sz="quarter" idx="3"/>
          </p:nvPr>
        </p:nvSpPr>
        <p:spPr>
          <a:xfrm>
            <a:off x="6172199" y="1989137"/>
            <a:ext cx="5827713" cy="236173"/>
          </a:xfrm>
        </p:spPr>
        <p:txBody>
          <a:bodyPr anchor="ctr">
            <a:noAutofit/>
          </a:bodyPr>
          <a:lstStyle>
            <a:lvl1pPr marL="0" indent="0">
              <a:buNone/>
              <a:defRPr sz="20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6" name="Content Placeholder 5">
            <a:extLst>
              <a:ext uri="{FF2B5EF4-FFF2-40B4-BE49-F238E27FC236}">
                <a16:creationId xmlns:a16="http://schemas.microsoft.com/office/drawing/2014/main" id="{7C4D7D3D-11B1-CB4C-A33F-C8BC62E3758E}"/>
              </a:ext>
            </a:extLst>
          </p:cNvPr>
          <p:cNvSpPr>
            <a:spLocks noGrp="1"/>
          </p:cNvSpPr>
          <p:nvPr>
            <p:ph sz="quarter" idx="4"/>
          </p:nvPr>
        </p:nvSpPr>
        <p:spPr>
          <a:xfrm>
            <a:off x="6172199" y="2314322"/>
            <a:ext cx="5827713" cy="2031101"/>
          </a:xfrm>
        </p:spPr>
        <p:txBody>
          <a:bodyPr/>
          <a:lstStyle>
            <a:lvl1pPr>
              <a:defRPr sz="2000"/>
            </a:lvl1pPr>
            <a:lvl2pPr>
              <a:defRPr sz="1800"/>
            </a:lvl2pPr>
            <a:lvl3pPr>
              <a:defRPr sz="1600"/>
            </a:lvl3pPr>
            <a:lvl4pPr>
              <a:defRPr sz="1400"/>
            </a:lvl4pPr>
            <a:lvl5pPr>
              <a:defRPr sz="12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9" name="Slide Number Placeholder 8">
            <a:extLst>
              <a:ext uri="{FF2B5EF4-FFF2-40B4-BE49-F238E27FC236}">
                <a16:creationId xmlns:a16="http://schemas.microsoft.com/office/drawing/2014/main" id="{27BD582F-44EF-524C-AC03-6D30051AC955}"/>
              </a:ext>
            </a:extLst>
          </p:cNvPr>
          <p:cNvSpPr>
            <a:spLocks noGrp="1"/>
          </p:cNvSpPr>
          <p:nvPr>
            <p:ph type="sldNum" sz="quarter" idx="12"/>
          </p:nvPr>
        </p:nvSpPr>
        <p:spPr/>
        <p:txBody>
          <a:bodyPr/>
          <a:lstStyle/>
          <a:p>
            <a:fld id="{E57EA1BE-92D9-9E4F-B3B9-F1A717F85676}" type="slidenum">
              <a:rPr lang="cs-CZ" smtClean="0"/>
              <a:t>‹#›</a:t>
            </a:fld>
            <a:endParaRPr lang="cs-CZ"/>
          </a:p>
        </p:txBody>
      </p:sp>
      <p:sp>
        <p:nvSpPr>
          <p:cNvPr id="11" name="Text Placeholder 2">
            <a:extLst>
              <a:ext uri="{FF2B5EF4-FFF2-40B4-BE49-F238E27FC236}">
                <a16:creationId xmlns:a16="http://schemas.microsoft.com/office/drawing/2014/main" id="{CBAF2A61-8083-714B-B6EA-A2C9374A767B}"/>
              </a:ext>
            </a:extLst>
          </p:cNvPr>
          <p:cNvSpPr>
            <a:spLocks noGrp="1"/>
          </p:cNvSpPr>
          <p:nvPr>
            <p:ph type="body" idx="13"/>
          </p:nvPr>
        </p:nvSpPr>
        <p:spPr>
          <a:xfrm>
            <a:off x="200179" y="4418252"/>
            <a:ext cx="5832475" cy="159668"/>
          </a:xfrm>
        </p:spPr>
        <p:txBody>
          <a:bodyPr anchor="ctr">
            <a:noAutofit/>
          </a:bodyPr>
          <a:lstStyle>
            <a:lvl1pPr marL="0" indent="0">
              <a:buNone/>
              <a:defRPr sz="12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12" name="Text Placeholder 2">
            <a:extLst>
              <a:ext uri="{FF2B5EF4-FFF2-40B4-BE49-F238E27FC236}">
                <a16:creationId xmlns:a16="http://schemas.microsoft.com/office/drawing/2014/main" id="{A9A49810-6CDC-1940-ABA4-D189C0035A0C}"/>
              </a:ext>
            </a:extLst>
          </p:cNvPr>
          <p:cNvSpPr>
            <a:spLocks noGrp="1"/>
          </p:cNvSpPr>
          <p:nvPr>
            <p:ph type="body" idx="14"/>
          </p:nvPr>
        </p:nvSpPr>
        <p:spPr>
          <a:xfrm>
            <a:off x="200178" y="4650749"/>
            <a:ext cx="5832475" cy="1550026"/>
          </a:xfrm>
        </p:spPr>
        <p:txBody>
          <a:bodyPr anchor="t">
            <a:noAutofit/>
          </a:bodyPr>
          <a:lstStyle>
            <a:lvl1pPr marL="0" indent="0">
              <a:buNone/>
              <a:defRPr sz="14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13" name="Text Placeholder 2">
            <a:extLst>
              <a:ext uri="{FF2B5EF4-FFF2-40B4-BE49-F238E27FC236}">
                <a16:creationId xmlns:a16="http://schemas.microsoft.com/office/drawing/2014/main" id="{D3E3FB61-C1CC-E949-B02F-C230B61EC8C8}"/>
              </a:ext>
            </a:extLst>
          </p:cNvPr>
          <p:cNvSpPr>
            <a:spLocks noGrp="1"/>
          </p:cNvSpPr>
          <p:nvPr>
            <p:ph type="body" idx="15"/>
          </p:nvPr>
        </p:nvSpPr>
        <p:spPr>
          <a:xfrm>
            <a:off x="6172101" y="4410160"/>
            <a:ext cx="5832475" cy="159668"/>
          </a:xfrm>
        </p:spPr>
        <p:txBody>
          <a:bodyPr anchor="ctr">
            <a:noAutofit/>
          </a:bodyPr>
          <a:lstStyle>
            <a:lvl1pPr marL="0" indent="0">
              <a:buNone/>
              <a:defRPr sz="12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14" name="Text Placeholder 2">
            <a:extLst>
              <a:ext uri="{FF2B5EF4-FFF2-40B4-BE49-F238E27FC236}">
                <a16:creationId xmlns:a16="http://schemas.microsoft.com/office/drawing/2014/main" id="{DEEC9536-D82E-1D48-A1FD-3B14AAF76BEA}"/>
              </a:ext>
            </a:extLst>
          </p:cNvPr>
          <p:cNvSpPr>
            <a:spLocks noGrp="1"/>
          </p:cNvSpPr>
          <p:nvPr>
            <p:ph type="body" idx="16"/>
          </p:nvPr>
        </p:nvSpPr>
        <p:spPr>
          <a:xfrm>
            <a:off x="6172100" y="4642657"/>
            <a:ext cx="5832475" cy="1550026"/>
          </a:xfrm>
        </p:spPr>
        <p:txBody>
          <a:bodyPr anchor="t">
            <a:noAutofit/>
          </a:bodyPr>
          <a:lstStyle>
            <a:lvl1pPr marL="0" indent="0">
              <a:buNone/>
              <a:defRPr sz="14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Tree>
    <p:extLst>
      <p:ext uri="{BB962C8B-B14F-4D97-AF65-F5344CB8AC3E}">
        <p14:creationId xmlns:p14="http://schemas.microsoft.com/office/powerpoint/2010/main" val="35703977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92AD35-4396-B543-B0B1-246F45FE7063}"/>
              </a:ext>
            </a:extLst>
          </p:cNvPr>
          <p:cNvSpPr>
            <a:spLocks noGrp="1"/>
          </p:cNvSpPr>
          <p:nvPr>
            <p:ph type="title"/>
          </p:nvPr>
        </p:nvSpPr>
        <p:spPr>
          <a:xfrm>
            <a:off x="200179" y="1089025"/>
            <a:ext cx="11807825" cy="719138"/>
          </a:xfrm>
          <a:prstGeom prst="rect">
            <a:avLst/>
          </a:prstGeom>
        </p:spPr>
        <p:txBody>
          <a:bodyPr anchor="b"/>
          <a:lstStyle/>
          <a:p>
            <a:r>
              <a:rPr lang="cs-CZ"/>
              <a:t>Kliknutím lze upravit styl.</a:t>
            </a:r>
            <a:endParaRPr lang="cs-CZ" dirty="0"/>
          </a:p>
        </p:txBody>
      </p:sp>
      <p:sp>
        <p:nvSpPr>
          <p:cNvPr id="3" name="Text Placeholder 2">
            <a:extLst>
              <a:ext uri="{FF2B5EF4-FFF2-40B4-BE49-F238E27FC236}">
                <a16:creationId xmlns:a16="http://schemas.microsoft.com/office/drawing/2014/main" id="{9D630D54-B0DF-0349-A08A-AB9BE6DB564D}"/>
              </a:ext>
            </a:extLst>
          </p:cNvPr>
          <p:cNvSpPr>
            <a:spLocks noGrp="1"/>
          </p:cNvSpPr>
          <p:nvPr>
            <p:ph type="body" idx="1"/>
          </p:nvPr>
        </p:nvSpPr>
        <p:spPr>
          <a:xfrm>
            <a:off x="200177" y="1989137"/>
            <a:ext cx="3735319" cy="236173"/>
          </a:xfrm>
        </p:spPr>
        <p:txBody>
          <a:bodyPr anchor="ctr">
            <a:noAutofit/>
          </a:bodyPr>
          <a:lstStyle>
            <a:lvl1pPr marL="0" indent="0">
              <a:buNone/>
              <a:defRPr sz="20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4" name="Content Placeholder 3">
            <a:extLst>
              <a:ext uri="{FF2B5EF4-FFF2-40B4-BE49-F238E27FC236}">
                <a16:creationId xmlns:a16="http://schemas.microsoft.com/office/drawing/2014/main" id="{E7AD8BE5-6CB3-8345-924C-A1DD2DD0ADF3}"/>
              </a:ext>
            </a:extLst>
          </p:cNvPr>
          <p:cNvSpPr>
            <a:spLocks noGrp="1"/>
          </p:cNvSpPr>
          <p:nvPr>
            <p:ph sz="half" idx="2"/>
          </p:nvPr>
        </p:nvSpPr>
        <p:spPr>
          <a:xfrm>
            <a:off x="200554" y="2314322"/>
            <a:ext cx="3734137" cy="2031101"/>
          </a:xfrm>
        </p:spPr>
        <p:txBody>
          <a:bodyPr/>
          <a:lstStyle>
            <a:lvl1pPr>
              <a:defRPr sz="2000"/>
            </a:lvl1pPr>
            <a:lvl2pPr>
              <a:defRPr sz="1800"/>
            </a:lvl2pPr>
            <a:lvl3pPr>
              <a:defRPr sz="1600"/>
            </a:lvl3pPr>
            <a:lvl4pPr>
              <a:defRPr sz="1400"/>
            </a:lvl4pPr>
            <a:lvl5pPr>
              <a:defRPr sz="12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p:txBody>
      </p:sp>
      <p:sp>
        <p:nvSpPr>
          <p:cNvPr id="7" name="Date Placeholder 6">
            <a:extLst>
              <a:ext uri="{FF2B5EF4-FFF2-40B4-BE49-F238E27FC236}">
                <a16:creationId xmlns:a16="http://schemas.microsoft.com/office/drawing/2014/main" id="{1E13094F-F128-7744-9134-944E79FE8460}"/>
              </a:ext>
            </a:extLst>
          </p:cNvPr>
          <p:cNvSpPr>
            <a:spLocks noGrp="1"/>
          </p:cNvSpPr>
          <p:nvPr>
            <p:ph type="dt" sz="half" idx="10"/>
          </p:nvPr>
        </p:nvSpPr>
        <p:spPr>
          <a:xfrm>
            <a:off x="216468" y="6356349"/>
            <a:ext cx="947170" cy="302347"/>
          </a:xfrm>
          <a:prstGeom prst="rect">
            <a:avLst/>
          </a:prstGeom>
        </p:spPr>
        <p:txBody>
          <a:bodyPr/>
          <a:lstStyle/>
          <a:p>
            <a:r>
              <a:rPr lang="cs-CZ"/>
              <a:t>11/04/2019</a:t>
            </a:r>
          </a:p>
        </p:txBody>
      </p:sp>
      <p:sp>
        <p:nvSpPr>
          <p:cNvPr id="8" name="Footer Placeholder 7">
            <a:extLst>
              <a:ext uri="{FF2B5EF4-FFF2-40B4-BE49-F238E27FC236}">
                <a16:creationId xmlns:a16="http://schemas.microsoft.com/office/drawing/2014/main" id="{F3F60339-0274-CD47-9C2C-2DBB6A0BCF12}"/>
              </a:ext>
            </a:extLst>
          </p:cNvPr>
          <p:cNvSpPr>
            <a:spLocks noGrp="1"/>
          </p:cNvSpPr>
          <p:nvPr>
            <p:ph type="ftr" sz="quarter" idx="11"/>
          </p:nvPr>
        </p:nvSpPr>
        <p:spPr>
          <a:xfrm>
            <a:off x="1303505" y="6356351"/>
            <a:ext cx="10145949" cy="312738"/>
          </a:xfrm>
          <a:prstGeom prst="rect">
            <a:avLst/>
          </a:prstGeom>
        </p:spPr>
        <p:txBody>
          <a:bodyPr/>
          <a:lstStyle/>
          <a:p>
            <a:r>
              <a:rPr lang="cs-CZ"/>
              <a:t>Název prezentace </a:t>
            </a:r>
          </a:p>
        </p:txBody>
      </p:sp>
      <p:sp>
        <p:nvSpPr>
          <p:cNvPr id="9" name="Slide Number Placeholder 8">
            <a:extLst>
              <a:ext uri="{FF2B5EF4-FFF2-40B4-BE49-F238E27FC236}">
                <a16:creationId xmlns:a16="http://schemas.microsoft.com/office/drawing/2014/main" id="{27BD582F-44EF-524C-AC03-6D30051AC955}"/>
              </a:ext>
            </a:extLst>
          </p:cNvPr>
          <p:cNvSpPr>
            <a:spLocks noGrp="1"/>
          </p:cNvSpPr>
          <p:nvPr>
            <p:ph type="sldNum" sz="quarter" idx="12"/>
          </p:nvPr>
        </p:nvSpPr>
        <p:spPr/>
        <p:txBody>
          <a:bodyPr/>
          <a:lstStyle/>
          <a:p>
            <a:fld id="{E57EA1BE-92D9-9E4F-B3B9-F1A717F85676}" type="slidenum">
              <a:rPr lang="cs-CZ" smtClean="0"/>
              <a:t>‹#›</a:t>
            </a:fld>
            <a:endParaRPr lang="cs-CZ"/>
          </a:p>
        </p:txBody>
      </p:sp>
      <p:sp>
        <p:nvSpPr>
          <p:cNvPr id="11" name="Text Placeholder 2">
            <a:extLst>
              <a:ext uri="{FF2B5EF4-FFF2-40B4-BE49-F238E27FC236}">
                <a16:creationId xmlns:a16="http://schemas.microsoft.com/office/drawing/2014/main" id="{CBAF2A61-8083-714B-B6EA-A2C9374A767B}"/>
              </a:ext>
            </a:extLst>
          </p:cNvPr>
          <p:cNvSpPr>
            <a:spLocks noGrp="1"/>
          </p:cNvSpPr>
          <p:nvPr>
            <p:ph type="body" idx="13"/>
          </p:nvPr>
        </p:nvSpPr>
        <p:spPr>
          <a:xfrm>
            <a:off x="200178" y="4418252"/>
            <a:ext cx="3734137" cy="159668"/>
          </a:xfrm>
        </p:spPr>
        <p:txBody>
          <a:bodyPr anchor="ctr">
            <a:noAutofit/>
          </a:bodyPr>
          <a:lstStyle>
            <a:lvl1pPr marL="0" indent="0">
              <a:buNone/>
              <a:defRPr sz="12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12" name="Text Placeholder 2">
            <a:extLst>
              <a:ext uri="{FF2B5EF4-FFF2-40B4-BE49-F238E27FC236}">
                <a16:creationId xmlns:a16="http://schemas.microsoft.com/office/drawing/2014/main" id="{A9A49810-6CDC-1940-ABA4-D189C0035A0C}"/>
              </a:ext>
            </a:extLst>
          </p:cNvPr>
          <p:cNvSpPr>
            <a:spLocks noGrp="1"/>
          </p:cNvSpPr>
          <p:nvPr>
            <p:ph type="body" idx="14"/>
          </p:nvPr>
        </p:nvSpPr>
        <p:spPr>
          <a:xfrm>
            <a:off x="200178" y="4650749"/>
            <a:ext cx="3734562" cy="1550026"/>
          </a:xfrm>
        </p:spPr>
        <p:txBody>
          <a:bodyPr anchor="t">
            <a:noAutofit/>
          </a:bodyPr>
          <a:lstStyle>
            <a:lvl1pPr marL="0" indent="0">
              <a:buNone/>
              <a:defRPr sz="14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35" name="Text Placeholder 2">
            <a:extLst>
              <a:ext uri="{FF2B5EF4-FFF2-40B4-BE49-F238E27FC236}">
                <a16:creationId xmlns:a16="http://schemas.microsoft.com/office/drawing/2014/main" id="{3D705129-1E26-D543-92A1-EFAF8E911FCC}"/>
              </a:ext>
            </a:extLst>
          </p:cNvPr>
          <p:cNvSpPr>
            <a:spLocks noGrp="1"/>
          </p:cNvSpPr>
          <p:nvPr>
            <p:ph type="body" idx="15"/>
          </p:nvPr>
        </p:nvSpPr>
        <p:spPr>
          <a:xfrm>
            <a:off x="4236469" y="1989138"/>
            <a:ext cx="3734137" cy="236173"/>
          </a:xfrm>
        </p:spPr>
        <p:txBody>
          <a:bodyPr anchor="ctr">
            <a:noAutofit/>
          </a:bodyPr>
          <a:lstStyle>
            <a:lvl1pPr marL="0" indent="0">
              <a:buNone/>
              <a:defRPr sz="20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36" name="Content Placeholder 3">
            <a:extLst>
              <a:ext uri="{FF2B5EF4-FFF2-40B4-BE49-F238E27FC236}">
                <a16:creationId xmlns:a16="http://schemas.microsoft.com/office/drawing/2014/main" id="{0CA5CD9C-5511-DA4E-8F95-0917EC4C4D02}"/>
              </a:ext>
            </a:extLst>
          </p:cNvPr>
          <p:cNvSpPr>
            <a:spLocks noGrp="1"/>
          </p:cNvSpPr>
          <p:nvPr>
            <p:ph sz="half" idx="16"/>
          </p:nvPr>
        </p:nvSpPr>
        <p:spPr>
          <a:xfrm>
            <a:off x="4236846" y="2314323"/>
            <a:ext cx="3734137" cy="2031101"/>
          </a:xfrm>
        </p:spPr>
        <p:txBody>
          <a:bodyPr/>
          <a:lstStyle>
            <a:lvl1pPr>
              <a:defRPr sz="2000"/>
            </a:lvl1pPr>
            <a:lvl2pPr>
              <a:defRPr sz="1800"/>
            </a:lvl2pPr>
            <a:lvl3pPr>
              <a:defRPr sz="1600"/>
            </a:lvl3pPr>
            <a:lvl4pPr>
              <a:defRPr sz="1400"/>
            </a:lvl4pPr>
            <a:lvl5pPr>
              <a:defRPr sz="12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p:txBody>
      </p:sp>
      <p:sp>
        <p:nvSpPr>
          <p:cNvPr id="37" name="Text Placeholder 2">
            <a:extLst>
              <a:ext uri="{FF2B5EF4-FFF2-40B4-BE49-F238E27FC236}">
                <a16:creationId xmlns:a16="http://schemas.microsoft.com/office/drawing/2014/main" id="{52D26FB4-A694-EA42-9284-28128210565B}"/>
              </a:ext>
            </a:extLst>
          </p:cNvPr>
          <p:cNvSpPr>
            <a:spLocks noGrp="1"/>
          </p:cNvSpPr>
          <p:nvPr>
            <p:ph type="body" idx="17"/>
          </p:nvPr>
        </p:nvSpPr>
        <p:spPr>
          <a:xfrm>
            <a:off x="4236470" y="4418253"/>
            <a:ext cx="3734137" cy="159668"/>
          </a:xfrm>
        </p:spPr>
        <p:txBody>
          <a:bodyPr anchor="ctr">
            <a:noAutofit/>
          </a:bodyPr>
          <a:lstStyle>
            <a:lvl1pPr marL="0" indent="0">
              <a:buNone/>
              <a:defRPr sz="12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38" name="Text Placeholder 2">
            <a:extLst>
              <a:ext uri="{FF2B5EF4-FFF2-40B4-BE49-F238E27FC236}">
                <a16:creationId xmlns:a16="http://schemas.microsoft.com/office/drawing/2014/main" id="{82F72328-61B5-6F45-A95F-1C82C2078F29}"/>
              </a:ext>
            </a:extLst>
          </p:cNvPr>
          <p:cNvSpPr>
            <a:spLocks noGrp="1"/>
          </p:cNvSpPr>
          <p:nvPr>
            <p:ph type="body" idx="18"/>
          </p:nvPr>
        </p:nvSpPr>
        <p:spPr>
          <a:xfrm>
            <a:off x="4236470" y="4650750"/>
            <a:ext cx="3734136" cy="1550026"/>
          </a:xfrm>
        </p:spPr>
        <p:txBody>
          <a:bodyPr anchor="t">
            <a:noAutofit/>
          </a:bodyPr>
          <a:lstStyle>
            <a:lvl1pPr marL="0" indent="0">
              <a:buNone/>
              <a:defRPr sz="14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39" name="Text Placeholder 2">
            <a:extLst>
              <a:ext uri="{FF2B5EF4-FFF2-40B4-BE49-F238E27FC236}">
                <a16:creationId xmlns:a16="http://schemas.microsoft.com/office/drawing/2014/main" id="{0F990E76-7FE9-CE42-A7A1-42B9EA1875D7}"/>
              </a:ext>
            </a:extLst>
          </p:cNvPr>
          <p:cNvSpPr>
            <a:spLocks noGrp="1"/>
          </p:cNvSpPr>
          <p:nvPr>
            <p:ph type="body" idx="19"/>
          </p:nvPr>
        </p:nvSpPr>
        <p:spPr>
          <a:xfrm>
            <a:off x="8263521" y="1989139"/>
            <a:ext cx="3734137" cy="236173"/>
          </a:xfrm>
        </p:spPr>
        <p:txBody>
          <a:bodyPr anchor="ctr">
            <a:noAutofit/>
          </a:bodyPr>
          <a:lstStyle>
            <a:lvl1pPr marL="0" indent="0">
              <a:buNone/>
              <a:defRPr sz="20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40" name="Content Placeholder 3">
            <a:extLst>
              <a:ext uri="{FF2B5EF4-FFF2-40B4-BE49-F238E27FC236}">
                <a16:creationId xmlns:a16="http://schemas.microsoft.com/office/drawing/2014/main" id="{70A49019-5474-AF4C-8165-4F90E84BC2B0}"/>
              </a:ext>
            </a:extLst>
          </p:cNvPr>
          <p:cNvSpPr>
            <a:spLocks noGrp="1"/>
          </p:cNvSpPr>
          <p:nvPr>
            <p:ph sz="half" idx="20"/>
          </p:nvPr>
        </p:nvSpPr>
        <p:spPr>
          <a:xfrm>
            <a:off x="8263898" y="2314324"/>
            <a:ext cx="3734137" cy="2031101"/>
          </a:xfrm>
        </p:spPr>
        <p:txBody>
          <a:bodyPr/>
          <a:lstStyle>
            <a:lvl1pPr>
              <a:defRPr sz="2000"/>
            </a:lvl1pPr>
            <a:lvl2pPr>
              <a:defRPr sz="1800"/>
            </a:lvl2pPr>
            <a:lvl3pPr>
              <a:defRPr sz="1600"/>
            </a:lvl3pPr>
            <a:lvl4pPr>
              <a:defRPr sz="1400"/>
            </a:lvl4pPr>
            <a:lvl5pPr>
              <a:defRPr sz="12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p:txBody>
      </p:sp>
      <p:sp>
        <p:nvSpPr>
          <p:cNvPr id="41" name="Text Placeholder 2">
            <a:extLst>
              <a:ext uri="{FF2B5EF4-FFF2-40B4-BE49-F238E27FC236}">
                <a16:creationId xmlns:a16="http://schemas.microsoft.com/office/drawing/2014/main" id="{C29B511B-4BFB-E44D-B631-01E01AC67196}"/>
              </a:ext>
            </a:extLst>
          </p:cNvPr>
          <p:cNvSpPr>
            <a:spLocks noGrp="1"/>
          </p:cNvSpPr>
          <p:nvPr>
            <p:ph type="body" idx="21"/>
          </p:nvPr>
        </p:nvSpPr>
        <p:spPr>
          <a:xfrm>
            <a:off x="8263522" y="4418254"/>
            <a:ext cx="3734137" cy="159668"/>
          </a:xfrm>
        </p:spPr>
        <p:txBody>
          <a:bodyPr anchor="ctr">
            <a:noAutofit/>
          </a:bodyPr>
          <a:lstStyle>
            <a:lvl1pPr marL="0" indent="0">
              <a:buNone/>
              <a:defRPr sz="12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42" name="Text Placeholder 2">
            <a:extLst>
              <a:ext uri="{FF2B5EF4-FFF2-40B4-BE49-F238E27FC236}">
                <a16:creationId xmlns:a16="http://schemas.microsoft.com/office/drawing/2014/main" id="{C2B29021-5CC6-F44B-BEBD-C14F14FA8A1C}"/>
              </a:ext>
            </a:extLst>
          </p:cNvPr>
          <p:cNvSpPr>
            <a:spLocks noGrp="1"/>
          </p:cNvSpPr>
          <p:nvPr>
            <p:ph type="body" idx="22"/>
          </p:nvPr>
        </p:nvSpPr>
        <p:spPr>
          <a:xfrm>
            <a:off x="8263522" y="4650751"/>
            <a:ext cx="3734136" cy="1550026"/>
          </a:xfrm>
        </p:spPr>
        <p:txBody>
          <a:bodyPr anchor="t">
            <a:noAutofit/>
          </a:bodyPr>
          <a:lstStyle>
            <a:lvl1pPr marL="0" indent="0">
              <a:buNone/>
              <a:defRPr sz="14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Tree>
    <p:extLst>
      <p:ext uri="{BB962C8B-B14F-4D97-AF65-F5344CB8AC3E}">
        <p14:creationId xmlns:p14="http://schemas.microsoft.com/office/powerpoint/2010/main" val="9495013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Jenom nadpi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A38144-9A3F-AC4B-ACA3-2C05BA3FB460}"/>
              </a:ext>
            </a:extLst>
          </p:cNvPr>
          <p:cNvSpPr>
            <a:spLocks noGrp="1"/>
          </p:cNvSpPr>
          <p:nvPr>
            <p:ph type="title"/>
          </p:nvPr>
        </p:nvSpPr>
        <p:spPr>
          <a:xfrm>
            <a:off x="201293" y="1089025"/>
            <a:ext cx="11798620" cy="719138"/>
          </a:xfrm>
          <a:prstGeom prst="rect">
            <a:avLst/>
          </a:prstGeom>
        </p:spPr>
        <p:txBody>
          <a:bodyPr anchor="b">
            <a:normAutofit/>
          </a:bodyPr>
          <a:lstStyle>
            <a:lvl1pPr>
              <a:defRPr sz="3200"/>
            </a:lvl1pPr>
          </a:lstStyle>
          <a:p>
            <a:r>
              <a:rPr lang="cs-CZ"/>
              <a:t>Kliknutím lze upravit styl.</a:t>
            </a:r>
            <a:endParaRPr lang="cs-CZ" dirty="0"/>
          </a:p>
        </p:txBody>
      </p:sp>
      <p:sp>
        <p:nvSpPr>
          <p:cNvPr id="3" name="Date Placeholder 2">
            <a:extLst>
              <a:ext uri="{FF2B5EF4-FFF2-40B4-BE49-F238E27FC236}">
                <a16:creationId xmlns:a16="http://schemas.microsoft.com/office/drawing/2014/main" id="{34D583CD-F360-AA49-A6B4-38560C665EF3}"/>
              </a:ext>
            </a:extLst>
          </p:cNvPr>
          <p:cNvSpPr>
            <a:spLocks noGrp="1"/>
          </p:cNvSpPr>
          <p:nvPr>
            <p:ph type="dt" sz="half" idx="10"/>
          </p:nvPr>
        </p:nvSpPr>
        <p:spPr>
          <a:xfrm>
            <a:off x="216468" y="6356349"/>
            <a:ext cx="947170" cy="302347"/>
          </a:xfrm>
          <a:prstGeom prst="rect">
            <a:avLst/>
          </a:prstGeom>
        </p:spPr>
        <p:txBody>
          <a:bodyPr/>
          <a:lstStyle/>
          <a:p>
            <a:r>
              <a:rPr lang="cs-CZ"/>
              <a:t>11/04/2019</a:t>
            </a:r>
          </a:p>
        </p:txBody>
      </p:sp>
      <p:sp>
        <p:nvSpPr>
          <p:cNvPr id="4" name="Footer Placeholder 3">
            <a:extLst>
              <a:ext uri="{FF2B5EF4-FFF2-40B4-BE49-F238E27FC236}">
                <a16:creationId xmlns:a16="http://schemas.microsoft.com/office/drawing/2014/main" id="{68AC4A53-7C48-3846-9C4E-47C297C7A5EB}"/>
              </a:ext>
            </a:extLst>
          </p:cNvPr>
          <p:cNvSpPr>
            <a:spLocks noGrp="1"/>
          </p:cNvSpPr>
          <p:nvPr>
            <p:ph type="ftr" sz="quarter" idx="11"/>
          </p:nvPr>
        </p:nvSpPr>
        <p:spPr>
          <a:xfrm>
            <a:off x="1303505" y="6356351"/>
            <a:ext cx="10145949" cy="312738"/>
          </a:xfrm>
          <a:prstGeom prst="rect">
            <a:avLst/>
          </a:prstGeom>
        </p:spPr>
        <p:txBody>
          <a:bodyPr/>
          <a:lstStyle/>
          <a:p>
            <a:r>
              <a:rPr lang="cs-CZ"/>
              <a:t>Název prezentace </a:t>
            </a:r>
          </a:p>
        </p:txBody>
      </p:sp>
      <p:sp>
        <p:nvSpPr>
          <p:cNvPr id="5" name="Slide Number Placeholder 4">
            <a:extLst>
              <a:ext uri="{FF2B5EF4-FFF2-40B4-BE49-F238E27FC236}">
                <a16:creationId xmlns:a16="http://schemas.microsoft.com/office/drawing/2014/main" id="{37345C61-F597-874B-8F86-E60219628CA1}"/>
              </a:ext>
            </a:extLst>
          </p:cNvPr>
          <p:cNvSpPr>
            <a:spLocks noGrp="1"/>
          </p:cNvSpPr>
          <p:nvPr>
            <p:ph type="sldNum" sz="quarter" idx="12"/>
          </p:nvPr>
        </p:nvSpPr>
        <p:spPr/>
        <p:txBody>
          <a:bodyPr/>
          <a:lstStyle/>
          <a:p>
            <a:fld id="{E57EA1BE-92D9-9E4F-B3B9-F1A717F85676}" type="slidenum">
              <a:rPr lang="cs-CZ" smtClean="0"/>
              <a:t>‹#›</a:t>
            </a:fld>
            <a:endParaRPr lang="cs-CZ"/>
          </a:p>
        </p:txBody>
      </p:sp>
    </p:spTree>
    <p:extLst>
      <p:ext uri="{BB962C8B-B14F-4D97-AF65-F5344CB8AC3E}">
        <p14:creationId xmlns:p14="http://schemas.microsoft.com/office/powerpoint/2010/main" val="2539061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38E16DB-0F0F-994D-A403-C9AB95C3DFC4}"/>
              </a:ext>
            </a:extLst>
          </p:cNvPr>
          <p:cNvSpPr>
            <a:spLocks noGrp="1"/>
          </p:cNvSpPr>
          <p:nvPr>
            <p:ph type="title"/>
          </p:nvPr>
        </p:nvSpPr>
        <p:spPr>
          <a:xfrm>
            <a:off x="192088" y="1104756"/>
            <a:ext cx="11798620" cy="703407"/>
          </a:xfrm>
          <a:prstGeom prst="rect">
            <a:avLst/>
          </a:prstGeom>
        </p:spPr>
        <p:txBody>
          <a:bodyPr vert="horz" lIns="91440" tIns="45720" rIns="91440" bIns="45720" rtlCol="0" anchor="b">
            <a:normAutofit/>
          </a:bodyPr>
          <a:lstStyle/>
          <a:p>
            <a:pPr marL="0" indent="0">
              <a:tabLst>
                <a:tab pos="525463" algn="l"/>
              </a:tabLst>
            </a:pPr>
            <a:r>
              <a:rPr lang="cs-CZ" dirty="0"/>
              <a:t>Kliknutím lze upravit styl.</a:t>
            </a:r>
          </a:p>
        </p:txBody>
      </p:sp>
      <p:sp>
        <p:nvSpPr>
          <p:cNvPr id="3" name="Text Placeholder 2">
            <a:extLst>
              <a:ext uri="{FF2B5EF4-FFF2-40B4-BE49-F238E27FC236}">
                <a16:creationId xmlns:a16="http://schemas.microsoft.com/office/drawing/2014/main" id="{1D309CB4-F383-0740-80DE-33C5455CE3FB}"/>
              </a:ext>
            </a:extLst>
          </p:cNvPr>
          <p:cNvSpPr>
            <a:spLocks noGrp="1"/>
          </p:cNvSpPr>
          <p:nvPr>
            <p:ph type="body" idx="1"/>
          </p:nvPr>
        </p:nvSpPr>
        <p:spPr>
          <a:xfrm>
            <a:off x="192088" y="1994170"/>
            <a:ext cx="11798620" cy="4182793"/>
          </a:xfrm>
          <a:prstGeom prst="rect">
            <a:avLst/>
          </a:prstGeom>
        </p:spPr>
        <p:txBody>
          <a:bodyPr vert="horz" lIns="91440" tIns="45720" rIns="91440" bIns="45720" rtlCol="0">
            <a:normAutofit/>
          </a:bodyPr>
          <a:lstStyle/>
          <a:p>
            <a:r>
              <a:rPr lang="en-US" dirty="0"/>
              <a:t>Click to edit Master subtitle style</a:t>
            </a:r>
            <a:endParaRPr lang="cs-CZ" dirty="0"/>
          </a:p>
        </p:txBody>
      </p:sp>
      <p:sp>
        <p:nvSpPr>
          <p:cNvPr id="6" name="Slide Number Placeholder 5">
            <a:extLst>
              <a:ext uri="{FF2B5EF4-FFF2-40B4-BE49-F238E27FC236}">
                <a16:creationId xmlns:a16="http://schemas.microsoft.com/office/drawing/2014/main" id="{13E14753-7DC6-624B-84C7-488F2ABE6176}"/>
              </a:ext>
            </a:extLst>
          </p:cNvPr>
          <p:cNvSpPr>
            <a:spLocks noGrp="1"/>
          </p:cNvSpPr>
          <p:nvPr>
            <p:ph type="sldNum" sz="quarter" idx="4"/>
          </p:nvPr>
        </p:nvSpPr>
        <p:spPr>
          <a:xfrm>
            <a:off x="11588926" y="6356350"/>
            <a:ext cx="401782" cy="312740"/>
          </a:xfrm>
          <a:prstGeom prst="rect">
            <a:avLst/>
          </a:prstGeom>
        </p:spPr>
        <p:txBody>
          <a:bodyPr vert="horz" lIns="91440" tIns="45720" rIns="91440" bIns="45720" rtlCol="0" anchor="ctr"/>
          <a:lstStyle>
            <a:lvl1pPr algn="r">
              <a:defRPr sz="1200">
                <a:solidFill>
                  <a:srgbClr val="00A499"/>
                </a:solidFill>
              </a:defRPr>
            </a:lvl1pPr>
          </a:lstStyle>
          <a:p>
            <a:fld id="{E57EA1BE-92D9-9E4F-B3B9-F1A717F85676}" type="slidenum">
              <a:rPr lang="cs-CZ" smtClean="0"/>
              <a:pPr/>
              <a:t>‹#›</a:t>
            </a:fld>
            <a:endParaRPr lang="cs-CZ" dirty="0"/>
          </a:p>
        </p:txBody>
      </p:sp>
      <p:sp>
        <p:nvSpPr>
          <p:cNvPr id="7" name="TextovéPole 6">
            <a:extLst>
              <a:ext uri="{FF2B5EF4-FFF2-40B4-BE49-F238E27FC236}">
                <a16:creationId xmlns:a16="http://schemas.microsoft.com/office/drawing/2014/main" id="{A433C5F5-B02E-C222-2EB9-ADA5C4AE374C}"/>
              </a:ext>
            </a:extLst>
          </p:cNvPr>
          <p:cNvSpPr txBox="1"/>
          <p:nvPr userDrawn="1">
            <p:extLst>
              <p:ext uri="{1162E1C5-73C7-4A58-AE30-91384D911F3F}">
                <p184:classification xmlns:p184="http://schemas.microsoft.com/office/powerpoint/2018/4/main" xmlns="" val="hdr"/>
              </p:ext>
            </p:extLst>
          </p:nvPr>
        </p:nvSpPr>
        <p:spPr>
          <a:xfrm>
            <a:off x="11171238" y="63500"/>
            <a:ext cx="979487" cy="121920"/>
          </a:xfrm>
          <a:prstGeom prst="rect">
            <a:avLst/>
          </a:prstGeom>
        </p:spPr>
        <p:txBody>
          <a:bodyPr horzOverflow="overflow" lIns="0" tIns="0" rIns="0" bIns="0">
            <a:spAutoFit/>
          </a:bodyPr>
          <a:lstStyle/>
          <a:p>
            <a:pPr algn="l"/>
            <a:r>
              <a:rPr lang="cs-CZ" sz="800">
                <a:solidFill>
                  <a:srgbClr val="808080"/>
                </a:solidFill>
                <a:latin typeface="Calibri" panose="020F0502020204030204" pitchFamily="34" charset="0"/>
                <a:cs typeface="Calibri" panose="020F0502020204030204" pitchFamily="34" charset="0"/>
              </a:rPr>
              <a:t>INTERNAL &amp; PARTNERS</a:t>
            </a:r>
          </a:p>
        </p:txBody>
      </p:sp>
      <p:sp>
        <p:nvSpPr>
          <p:cNvPr id="8" name="TextovéPole 7">
            <a:extLst>
              <a:ext uri="{FF2B5EF4-FFF2-40B4-BE49-F238E27FC236}">
                <a16:creationId xmlns:a16="http://schemas.microsoft.com/office/drawing/2014/main" id="{FF5EEDDD-3453-8C48-4877-4C4E172EE72D}"/>
              </a:ext>
            </a:extLst>
          </p:cNvPr>
          <p:cNvSpPr txBox="1"/>
          <p:nvPr userDrawn="1">
            <p:extLst>
              <p:ext uri="{1162E1C5-73C7-4A58-AE30-91384D911F3F}">
                <p184:classification xmlns:p184="http://schemas.microsoft.com/office/powerpoint/2018/4/main" xmlns="" val="ftr"/>
              </p:ext>
            </p:extLst>
          </p:nvPr>
        </p:nvSpPr>
        <p:spPr>
          <a:xfrm>
            <a:off x="12036425" y="6764020"/>
            <a:ext cx="98425" cy="30480"/>
          </a:xfrm>
          <a:prstGeom prst="rect">
            <a:avLst/>
          </a:prstGeom>
        </p:spPr>
        <p:txBody>
          <a:bodyPr horzOverflow="overflow" lIns="0" tIns="0" rIns="0" bIns="0">
            <a:spAutoFit/>
          </a:bodyPr>
          <a:lstStyle/>
          <a:p>
            <a:pPr algn="l"/>
            <a:r>
              <a:rPr lang="cs-CZ" sz="200">
                <a:solidFill>
                  <a:srgbClr val="FFFFFF"/>
                </a:solidFill>
                <a:latin typeface="Calibri" panose="020F0502020204030204" pitchFamily="34" charset="0"/>
                <a:cs typeface="Calibri" panose="020F0502020204030204" pitchFamily="34" charset="0"/>
              </a:rPr>
              <a:t>5acXjzUk</a:t>
            </a:r>
          </a:p>
        </p:txBody>
      </p:sp>
    </p:spTree>
    <p:extLst>
      <p:ext uri="{BB962C8B-B14F-4D97-AF65-F5344CB8AC3E}">
        <p14:creationId xmlns:p14="http://schemas.microsoft.com/office/powerpoint/2010/main" val="762267253"/>
      </p:ext>
    </p:extLst>
  </p:cSld>
  <p:clrMap bg1="lt1" tx1="dk1" bg2="lt2" tx2="dk2" accent1="accent1" accent2="accent2" accent3="accent3" accent4="accent4" accent5="accent5" accent6="accent6" hlink="hlink" folHlink="folHlink"/>
  <p:sldLayoutIdLst>
    <p:sldLayoutId id="2147483668" r:id="rId1"/>
    <p:sldLayoutId id="2147483679" r:id="rId2"/>
    <p:sldLayoutId id="2147483669" r:id="rId3"/>
    <p:sldLayoutId id="2147483670" r:id="rId4"/>
    <p:sldLayoutId id="2147483671" r:id="rId5"/>
    <p:sldLayoutId id="2147483672" r:id="rId6"/>
    <p:sldLayoutId id="2147483683" r:id="rId7"/>
    <p:sldLayoutId id="2147483685" r:id="rId8"/>
    <p:sldLayoutId id="2147483673" r:id="rId9"/>
    <p:sldLayoutId id="2147483674" r:id="rId10"/>
    <p:sldLayoutId id="2147483675" r:id="rId11"/>
    <p:sldLayoutId id="2147483676" r:id="rId12"/>
    <p:sldLayoutId id="2147483681" r:id="rId13"/>
  </p:sldLayoutIdLst>
  <p:hf sldNum="0" hdr="0" ftr="0" dt="0"/>
  <p:txStyles>
    <p:titleStyle>
      <a:lvl1pPr algn="l" defTabSz="914400" rtl="0" eaLnBrk="1" latinLnBrk="0" hangingPunct="1">
        <a:lnSpc>
          <a:spcPct val="90000"/>
        </a:lnSpc>
        <a:spcBef>
          <a:spcPct val="0"/>
        </a:spcBef>
        <a:buNone/>
        <a:defRPr sz="4000" b="1" i="0" kern="1200">
          <a:solidFill>
            <a:srgbClr val="00A499"/>
          </a:solidFill>
          <a:latin typeface="Calibri" panose="020F0502020204030204" pitchFamily="34" charset="0"/>
          <a:ea typeface="+mj-ea"/>
          <a:cs typeface="Calibri" panose="020F0502020204030204" pitchFamily="34" charset="0"/>
        </a:defRPr>
      </a:lvl1pPr>
    </p:titleStyle>
    <p:bodyStyle>
      <a:lvl1pPr marL="0" indent="0" algn="l" defTabSz="914400" rtl="0" eaLnBrk="1" latinLnBrk="0" hangingPunct="1">
        <a:lnSpc>
          <a:spcPct val="90000"/>
        </a:lnSpc>
        <a:spcBef>
          <a:spcPts val="1000"/>
        </a:spcBef>
        <a:buFontTx/>
        <a:buNone/>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pos="121" userDrawn="1">
          <p15:clr>
            <a:srgbClr val="F26B43"/>
          </p15:clr>
        </p15:guide>
        <p15:guide id="3" pos="7559" userDrawn="1">
          <p15:clr>
            <a:srgbClr val="F26B43"/>
          </p15:clr>
        </p15:guide>
        <p15:guide id="11" orient="horz" pos="4201" userDrawn="1">
          <p15:clr>
            <a:srgbClr val="F26B43"/>
          </p15:clr>
        </p15:guide>
        <p15:guide id="12" orient="horz" pos="119"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3.xml"/><Relationship Id="rId5" Type="http://schemas.openxmlformats.org/officeDocument/2006/relationships/image" Target="../media/image4.jp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hyperlink" Target="https://is.vstecb.cz/th/q1rn2/Tomas_Uhlir_-_Bakalarska_prace_-_Proces_vyvazovani_letadel.pdf" TargetMode="Externa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hyperlink" Target="https://is.vstecb.cz/th/q1rn2/Tomas_Uhlir_-_Bakalarska_prace_-_Proces_vyvazovani_letadel.pdf" TargetMode="External"/><Relationship Id="rId2" Type="http://schemas.openxmlformats.org/officeDocument/2006/relationships/image" Target="../media/image16.png"/><Relationship Id="rId1" Type="http://schemas.openxmlformats.org/officeDocument/2006/relationships/slideLayout" Target="../slideLayouts/slideLayout3.xml"/><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8" Type="http://schemas.openxmlformats.org/officeDocument/2006/relationships/image" Target="../media/image4.jpg"/><Relationship Id="rId3" Type="http://schemas.openxmlformats.org/officeDocument/2006/relationships/image" Target="../media/image1.emf"/><Relationship Id="rId7"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0.xml"/><Relationship Id="rId6" Type="http://schemas.openxmlformats.org/officeDocument/2006/relationships/image" Target="../media/image20.emf"/><Relationship Id="rId5" Type="http://schemas.openxmlformats.org/officeDocument/2006/relationships/image" Target="../media/image19.emf"/><Relationship Id="rId4" Type="http://schemas.openxmlformats.org/officeDocument/2006/relationships/hyperlink" Target="https://creativecommons.org/licenses/by/4.0/deed.cs" TargetMode="External"/><Relationship Id="rId9" Type="http://schemas.openxmlformats.org/officeDocument/2006/relationships/image" Target="../media/image2.jpeg"/></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s://blueskyaviation.cz/wp-content/uploads/2015/12/ctyri-sily-letani2.jpg" TargetMode="Externa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3.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1CBE805-5438-3B16-91D4-539B82F397DC}"/>
              </a:ext>
            </a:extLst>
          </p:cNvPr>
          <p:cNvSpPr txBox="1"/>
          <p:nvPr/>
        </p:nvSpPr>
        <p:spPr>
          <a:xfrm>
            <a:off x="2122715" y="2259044"/>
            <a:ext cx="7952013" cy="523220"/>
          </a:xfrm>
          <a:prstGeom prst="rect">
            <a:avLst/>
          </a:prstGeom>
          <a:noFill/>
        </p:spPr>
        <p:txBody>
          <a:bodyPr wrap="square" rtlCol="0">
            <a:spAutoFit/>
          </a:bodyPr>
          <a:lstStyle/>
          <a:p>
            <a:pPr algn="ctr"/>
            <a:r>
              <a:rPr lang="cs-CZ" sz="2800" b="1" i="0" u="none" strike="noStrike" dirty="0">
                <a:solidFill>
                  <a:srgbClr val="00A499"/>
                </a:solidFill>
                <a:effectLst/>
                <a:latin typeface="Calibri" panose="020F0502020204030204" pitchFamily="34" charset="0"/>
              </a:rPr>
              <a:t>Základy vyvažování letadel</a:t>
            </a:r>
            <a:endParaRPr lang="en-GB" sz="2800" b="1" i="0" u="none" strike="noStrike" dirty="0">
              <a:solidFill>
                <a:srgbClr val="00A499"/>
              </a:solidFill>
              <a:effectLst/>
              <a:latin typeface="Calibri" panose="020F0502020204030204" pitchFamily="34" charset="0"/>
            </a:endParaRPr>
          </a:p>
        </p:txBody>
      </p:sp>
      <p:pic>
        <p:nvPicPr>
          <p:cNvPr id="4" name="Picture 3">
            <a:extLst>
              <a:ext uri="{FF2B5EF4-FFF2-40B4-BE49-F238E27FC236}">
                <a16:creationId xmlns:a16="http://schemas.microsoft.com/office/drawing/2014/main" id="{8E40FE10-322F-D8A5-A53D-E2C7CB3BA4DC}"/>
              </a:ext>
            </a:extLst>
          </p:cNvPr>
          <p:cNvPicPr>
            <a:picLocks noChangeAspect="1"/>
          </p:cNvPicPr>
          <p:nvPr/>
        </p:nvPicPr>
        <p:blipFill>
          <a:blip r:embed="rId2"/>
          <a:stretch>
            <a:fillRect/>
          </a:stretch>
        </p:blipFill>
        <p:spPr>
          <a:xfrm>
            <a:off x="5036584" y="253114"/>
            <a:ext cx="2118832" cy="1228472"/>
          </a:xfrm>
          <a:prstGeom prst="rect">
            <a:avLst/>
          </a:prstGeom>
        </p:spPr>
      </p:pic>
      <p:sp>
        <p:nvSpPr>
          <p:cNvPr id="6" name="TextBox 5">
            <a:extLst>
              <a:ext uri="{FF2B5EF4-FFF2-40B4-BE49-F238E27FC236}">
                <a16:creationId xmlns:a16="http://schemas.microsoft.com/office/drawing/2014/main" id="{E1D4C76D-A2F4-254C-288D-AA077E86A0FC}"/>
              </a:ext>
            </a:extLst>
          </p:cNvPr>
          <p:cNvSpPr txBox="1"/>
          <p:nvPr/>
        </p:nvSpPr>
        <p:spPr>
          <a:xfrm>
            <a:off x="5155550" y="3698980"/>
            <a:ext cx="1880900" cy="369332"/>
          </a:xfrm>
          <a:prstGeom prst="rect">
            <a:avLst/>
          </a:prstGeom>
          <a:noFill/>
        </p:spPr>
        <p:txBody>
          <a:bodyPr wrap="none" rtlCol="0">
            <a:spAutoFit/>
          </a:bodyPr>
          <a:lstStyle/>
          <a:p>
            <a:r>
              <a:rPr lang="cs-CZ" dirty="0"/>
              <a:t>Ing. Jakub </a:t>
            </a:r>
            <a:r>
              <a:rPr lang="cs-CZ" dirty="0" err="1"/>
              <a:t>Cíleček</a:t>
            </a:r>
            <a:r>
              <a:rPr lang="cs-CZ" dirty="0"/>
              <a:t> </a:t>
            </a:r>
            <a:endParaRPr lang="en-CZ" dirty="0"/>
          </a:p>
        </p:txBody>
      </p:sp>
      <p:pic>
        <p:nvPicPr>
          <p:cNvPr id="8" name="Obrázek 7" descr="Foto / Photo: Logo MŠMT">
            <a:extLst>
              <a:ext uri="{FF2B5EF4-FFF2-40B4-BE49-F238E27FC236}">
                <a16:creationId xmlns:a16="http://schemas.microsoft.com/office/drawing/2014/main" id="{E8F9254B-BEA2-0063-79A3-9E9BEF115EFD}"/>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349738" y="5099956"/>
            <a:ext cx="1643145" cy="817736"/>
          </a:xfrm>
          <a:prstGeom prst="rect">
            <a:avLst/>
          </a:prstGeom>
          <a:noFill/>
          <a:ln>
            <a:noFill/>
          </a:ln>
        </p:spPr>
      </p:pic>
      <p:pic>
        <p:nvPicPr>
          <p:cNvPr id="10" name="Obrázek 9" descr="Obsah obrázku Písmo, text, symbol, logo&#10;&#10;Popis byl vytvořen automaticky">
            <a:extLst>
              <a:ext uri="{FF2B5EF4-FFF2-40B4-BE49-F238E27FC236}">
                <a16:creationId xmlns:a16="http://schemas.microsoft.com/office/drawing/2014/main" id="{FB83B169-366F-DE62-7866-CC51005DE367}"/>
              </a:ext>
            </a:extLst>
          </p:cNvPr>
          <p:cNvPicPr>
            <a:picLocks noChangeAspect="1"/>
          </p:cNvPicPr>
          <p:nvPr/>
        </p:nvPicPr>
        <p:blipFill>
          <a:blip r:embed="rId4"/>
          <a:stretch>
            <a:fillRect/>
          </a:stretch>
        </p:blipFill>
        <p:spPr>
          <a:xfrm>
            <a:off x="4929045" y="4546754"/>
            <a:ext cx="3420693" cy="1924141"/>
          </a:xfrm>
          <a:prstGeom prst="rect">
            <a:avLst/>
          </a:prstGeom>
        </p:spPr>
      </p:pic>
      <p:pic>
        <p:nvPicPr>
          <p:cNvPr id="12" name="Obrázek 11" descr="Obsah obrázku text, Písmo, logo, Elektricky modrá&#10;&#10;Popis byl vytvořen automaticky">
            <a:extLst>
              <a:ext uri="{FF2B5EF4-FFF2-40B4-BE49-F238E27FC236}">
                <a16:creationId xmlns:a16="http://schemas.microsoft.com/office/drawing/2014/main" id="{84D7C1B4-A0E6-B581-7C5E-A499F63017D8}"/>
              </a:ext>
            </a:extLst>
          </p:cNvPr>
          <p:cNvPicPr>
            <a:picLocks noChangeAspect="1"/>
          </p:cNvPicPr>
          <p:nvPr/>
        </p:nvPicPr>
        <p:blipFill>
          <a:blip r:embed="rId5"/>
          <a:stretch>
            <a:fillRect/>
          </a:stretch>
        </p:blipFill>
        <p:spPr>
          <a:xfrm>
            <a:off x="2262220" y="5099957"/>
            <a:ext cx="2732472" cy="817736"/>
          </a:xfrm>
          <a:prstGeom prst="rect">
            <a:avLst/>
          </a:prstGeom>
        </p:spPr>
      </p:pic>
    </p:spTree>
    <p:extLst>
      <p:ext uri="{BB962C8B-B14F-4D97-AF65-F5344CB8AC3E}">
        <p14:creationId xmlns:p14="http://schemas.microsoft.com/office/powerpoint/2010/main" val="33286509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A487322E-2281-DD1E-C1D0-53B8F3E4B554}"/>
              </a:ext>
            </a:extLst>
          </p:cNvPr>
          <p:cNvSpPr>
            <a:spLocks noGrp="1"/>
          </p:cNvSpPr>
          <p:nvPr>
            <p:ph type="title"/>
          </p:nvPr>
        </p:nvSpPr>
        <p:spPr/>
        <p:txBody>
          <a:bodyPr/>
          <a:lstStyle/>
          <a:p>
            <a:r>
              <a:rPr lang="cs-CZ" dirty="0"/>
              <a:t>Těžiště letadla – základní pojmy</a:t>
            </a:r>
          </a:p>
        </p:txBody>
      </p:sp>
      <p:sp>
        <p:nvSpPr>
          <p:cNvPr id="3" name="Zástupný obsah 2">
            <a:extLst>
              <a:ext uri="{FF2B5EF4-FFF2-40B4-BE49-F238E27FC236}">
                <a16:creationId xmlns:a16="http://schemas.microsoft.com/office/drawing/2014/main" id="{366407DC-D595-2DE1-D77F-6993CCFE83F8}"/>
              </a:ext>
            </a:extLst>
          </p:cNvPr>
          <p:cNvSpPr>
            <a:spLocks noGrp="1"/>
          </p:cNvSpPr>
          <p:nvPr>
            <p:ph idx="1"/>
          </p:nvPr>
        </p:nvSpPr>
        <p:spPr/>
        <p:txBody>
          <a:bodyPr/>
          <a:lstStyle/>
          <a:p>
            <a:r>
              <a:rPr lang="cs-CZ" dirty="0"/>
              <a:t>Těžiště letadla je definované jako: „Myšlený bod, ve kterém na letoun působí gravitační síla rovná součinu celkové hmotnosti letounu a gravitačního zrychlení. Do těžiště je soustředěna veškerá hmotnost letounu včetně veškerých hmotnostních zatížení. Směr působení hmotnosti je pak rovnoběžný se směrem gravitační síly.“</a:t>
            </a:r>
          </a:p>
          <a:p>
            <a:r>
              <a:rPr lang="cs-CZ" dirty="0"/>
              <a:t>Rozmezí, kde se těžiště může vyskytovat je dané výrobcem letadla. Pokud je těžiště v těchto limitech, stabilita a ovladatelnost letadla není nijak ovlivněna. </a:t>
            </a:r>
          </a:p>
          <a:p>
            <a:r>
              <a:rPr lang="cs-CZ" dirty="0"/>
              <a:t>Pokud by bylo těžiště blízko předního limitu, mohlo by dojít k:</a:t>
            </a:r>
          </a:p>
          <a:p>
            <a:r>
              <a:rPr lang="cs-CZ" dirty="0"/>
              <a:t>	-potřebná vyšší rychlost odpoutání a prodloužení rozjezdu,</a:t>
            </a:r>
          </a:p>
          <a:p>
            <a:r>
              <a:rPr lang="cs-CZ" dirty="0"/>
              <a:t>	-zmenšení vertikální rychlosti a úhlu stoupání,</a:t>
            </a:r>
          </a:p>
          <a:p>
            <a:r>
              <a:rPr lang="cs-CZ" dirty="0"/>
              <a:t>	-snížení řiditelnosti,</a:t>
            </a:r>
          </a:p>
          <a:p>
            <a:r>
              <a:rPr lang="cs-CZ" dirty="0"/>
              <a:t>	-zhoršení výkonosti,</a:t>
            </a:r>
          </a:p>
          <a:p>
            <a:r>
              <a:rPr lang="cs-CZ" dirty="0"/>
              <a:t>	-zvýšení spotřeby paliva.</a:t>
            </a:r>
          </a:p>
        </p:txBody>
      </p:sp>
    </p:spTree>
    <p:extLst>
      <p:ext uri="{BB962C8B-B14F-4D97-AF65-F5344CB8AC3E}">
        <p14:creationId xmlns:p14="http://schemas.microsoft.com/office/powerpoint/2010/main" val="2950440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31F2EBC8-5E38-5090-1ABC-A9B6CA697AA7}"/>
              </a:ext>
            </a:extLst>
          </p:cNvPr>
          <p:cNvSpPr>
            <a:spLocks noGrp="1"/>
          </p:cNvSpPr>
          <p:nvPr>
            <p:ph type="title"/>
          </p:nvPr>
        </p:nvSpPr>
        <p:spPr/>
        <p:txBody>
          <a:bodyPr/>
          <a:lstStyle/>
          <a:p>
            <a:r>
              <a:rPr lang="cs-CZ" dirty="0"/>
              <a:t>Těžiště letadla – základní pojmy</a:t>
            </a:r>
          </a:p>
        </p:txBody>
      </p:sp>
      <p:sp>
        <p:nvSpPr>
          <p:cNvPr id="3" name="Zástupný obsah 2">
            <a:extLst>
              <a:ext uri="{FF2B5EF4-FFF2-40B4-BE49-F238E27FC236}">
                <a16:creationId xmlns:a16="http://schemas.microsoft.com/office/drawing/2014/main" id="{D9299299-E4A4-3077-4053-46C696B47A00}"/>
              </a:ext>
            </a:extLst>
          </p:cNvPr>
          <p:cNvSpPr>
            <a:spLocks noGrp="1"/>
          </p:cNvSpPr>
          <p:nvPr>
            <p:ph idx="1"/>
          </p:nvPr>
        </p:nvSpPr>
        <p:spPr/>
        <p:txBody>
          <a:bodyPr/>
          <a:lstStyle/>
          <a:p>
            <a:r>
              <a:rPr lang="cs-CZ" dirty="0"/>
              <a:t>Pokud by těžiště bylo umístěno blíže zadnímu limitu, mohlo by dojít k:</a:t>
            </a:r>
          </a:p>
          <a:p>
            <a:r>
              <a:rPr lang="cs-CZ" dirty="0"/>
              <a:t>	-snížená stabilita,</a:t>
            </a:r>
          </a:p>
          <a:p>
            <a:r>
              <a:rPr lang="cs-CZ" dirty="0"/>
              <a:t>	-zvýšená reakce na zásah do řízení,</a:t>
            </a:r>
          </a:p>
          <a:p>
            <a:r>
              <a:rPr lang="cs-CZ" dirty="0"/>
              <a:t>	-zvýšené riziko pádu,</a:t>
            </a:r>
          </a:p>
          <a:p>
            <a:r>
              <a:rPr lang="cs-CZ" dirty="0"/>
              <a:t>	-obtížné vyvedení letounu z přetažení. </a:t>
            </a:r>
          </a:p>
          <a:p>
            <a:endParaRPr lang="cs-CZ" dirty="0"/>
          </a:p>
        </p:txBody>
      </p:sp>
    </p:spTree>
    <p:extLst>
      <p:ext uri="{BB962C8B-B14F-4D97-AF65-F5344CB8AC3E}">
        <p14:creationId xmlns:p14="http://schemas.microsoft.com/office/powerpoint/2010/main" val="22085896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F8EB0E25-B674-838F-E0C4-B0B1AA18F532}"/>
              </a:ext>
            </a:extLst>
          </p:cNvPr>
          <p:cNvSpPr>
            <a:spLocks noGrp="1"/>
          </p:cNvSpPr>
          <p:nvPr>
            <p:ph type="title"/>
          </p:nvPr>
        </p:nvSpPr>
        <p:spPr/>
        <p:txBody>
          <a:bodyPr/>
          <a:lstStyle/>
          <a:p>
            <a:r>
              <a:rPr lang="cs-CZ" dirty="0"/>
              <a:t>Těžiště letadla – základní pojmy </a:t>
            </a:r>
          </a:p>
        </p:txBody>
      </p:sp>
      <p:sp>
        <p:nvSpPr>
          <p:cNvPr id="3" name="Zástupný obsah 2">
            <a:extLst>
              <a:ext uri="{FF2B5EF4-FFF2-40B4-BE49-F238E27FC236}">
                <a16:creationId xmlns:a16="http://schemas.microsoft.com/office/drawing/2014/main" id="{30AC1429-2D7F-106E-3264-10F152B002A9}"/>
              </a:ext>
            </a:extLst>
          </p:cNvPr>
          <p:cNvSpPr>
            <a:spLocks noGrp="1"/>
          </p:cNvSpPr>
          <p:nvPr>
            <p:ph idx="1"/>
          </p:nvPr>
        </p:nvSpPr>
        <p:spPr/>
        <p:txBody>
          <a:bodyPr/>
          <a:lstStyle/>
          <a:p>
            <a:r>
              <a:rPr lang="cs-CZ" dirty="0"/>
              <a:t>Nyní bude definováno těžiště v různých fázích letu.</a:t>
            </a:r>
          </a:p>
          <a:p>
            <a:r>
              <a:rPr lang="cs-CZ" dirty="0"/>
              <a:t>Základní index (Basic Index-BI) – poloha těžiště v době, kdy je letadlo prázdné. Tato hodnota je dostupná v manuálu letadla, který je vydáván výrobcem. </a:t>
            </a:r>
          </a:p>
          <a:p>
            <a:r>
              <a:rPr lang="cs-CZ" dirty="0"/>
              <a:t>Provozní index (Dry </a:t>
            </a:r>
            <a:r>
              <a:rPr lang="cs-CZ" dirty="0" err="1"/>
              <a:t>operating</a:t>
            </a:r>
            <a:r>
              <a:rPr lang="cs-CZ" dirty="0"/>
              <a:t> index – DOI) – korekce základního indexu po přidání posádky, cateringu, pitné vody a dalšího pro let nutného vybavení. Hodnota korekce jsou dostupné v manuálu letadla. </a:t>
            </a:r>
          </a:p>
          <a:p>
            <a:r>
              <a:rPr lang="cs-CZ" dirty="0"/>
              <a:t>Index pro zatížení bez paliva (</a:t>
            </a:r>
            <a:r>
              <a:rPr lang="cs-CZ" dirty="0" err="1"/>
              <a:t>Loaded</a:t>
            </a:r>
            <a:r>
              <a:rPr lang="cs-CZ" dirty="0"/>
              <a:t> Index </a:t>
            </a:r>
            <a:r>
              <a:rPr lang="cs-CZ" dirty="0" err="1"/>
              <a:t>at</a:t>
            </a:r>
            <a:r>
              <a:rPr lang="cs-CZ" dirty="0"/>
              <a:t> </a:t>
            </a:r>
            <a:r>
              <a:rPr lang="cs-CZ" dirty="0" err="1"/>
              <a:t>Zero</a:t>
            </a:r>
            <a:r>
              <a:rPr lang="cs-CZ" dirty="0"/>
              <a:t> </a:t>
            </a:r>
            <a:r>
              <a:rPr lang="cs-CZ" dirty="0" err="1"/>
              <a:t>Fuel</a:t>
            </a:r>
            <a:r>
              <a:rPr lang="cs-CZ" dirty="0"/>
              <a:t> </a:t>
            </a:r>
            <a:r>
              <a:rPr lang="cs-CZ" dirty="0" err="1"/>
              <a:t>Weight</a:t>
            </a:r>
            <a:r>
              <a:rPr lang="cs-CZ" dirty="0"/>
              <a:t> – LIZFW) – korekce provozního indexu po přidání cestujících a nákladu (zavazadla, zboží, pošta).</a:t>
            </a:r>
          </a:p>
          <a:p>
            <a:r>
              <a:rPr lang="cs-CZ" dirty="0"/>
              <a:t>Index pro vzletovou hmotnost ( </a:t>
            </a:r>
            <a:r>
              <a:rPr lang="cs-CZ" dirty="0" err="1"/>
              <a:t>Loaded</a:t>
            </a:r>
            <a:r>
              <a:rPr lang="cs-CZ" dirty="0"/>
              <a:t> Index </a:t>
            </a:r>
            <a:r>
              <a:rPr lang="cs-CZ" dirty="0" err="1"/>
              <a:t>at</a:t>
            </a:r>
            <a:r>
              <a:rPr lang="cs-CZ" dirty="0"/>
              <a:t> </a:t>
            </a:r>
            <a:r>
              <a:rPr lang="cs-CZ" dirty="0" err="1"/>
              <a:t>Take</a:t>
            </a:r>
            <a:r>
              <a:rPr lang="cs-CZ" dirty="0"/>
              <a:t> </a:t>
            </a:r>
            <a:r>
              <a:rPr lang="cs-CZ" dirty="0" err="1"/>
              <a:t>Off</a:t>
            </a:r>
            <a:r>
              <a:rPr lang="cs-CZ" dirty="0"/>
              <a:t> </a:t>
            </a:r>
            <a:r>
              <a:rPr lang="cs-CZ" dirty="0" err="1"/>
              <a:t>Weight</a:t>
            </a:r>
            <a:r>
              <a:rPr lang="cs-CZ" dirty="0"/>
              <a:t> – LITOW) – korekce indexu pro zatížení bez paliva po přidání paliva, která je v nádržích při vzletu. Tato hodnota je potřebná pro odpovídající nastavení stabilizátorů. </a:t>
            </a:r>
          </a:p>
          <a:p>
            <a:endParaRPr lang="cs-CZ" dirty="0"/>
          </a:p>
        </p:txBody>
      </p:sp>
    </p:spTree>
    <p:extLst>
      <p:ext uri="{BB962C8B-B14F-4D97-AF65-F5344CB8AC3E}">
        <p14:creationId xmlns:p14="http://schemas.microsoft.com/office/powerpoint/2010/main" val="22091466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4786A520-93C7-280E-753A-942A2944602A}"/>
              </a:ext>
            </a:extLst>
          </p:cNvPr>
          <p:cNvSpPr>
            <a:spLocks noGrp="1"/>
          </p:cNvSpPr>
          <p:nvPr>
            <p:ph type="title"/>
          </p:nvPr>
        </p:nvSpPr>
        <p:spPr/>
        <p:txBody>
          <a:bodyPr/>
          <a:lstStyle/>
          <a:p>
            <a:r>
              <a:rPr lang="cs-CZ" dirty="0"/>
              <a:t>Těžiště letadla – základní pojmy</a:t>
            </a:r>
          </a:p>
        </p:txBody>
      </p:sp>
      <p:sp>
        <p:nvSpPr>
          <p:cNvPr id="3" name="Zástupný obsah 2">
            <a:extLst>
              <a:ext uri="{FF2B5EF4-FFF2-40B4-BE49-F238E27FC236}">
                <a16:creationId xmlns:a16="http://schemas.microsoft.com/office/drawing/2014/main" id="{BE781897-176B-9B77-A143-0E3E17CA7D7F}"/>
              </a:ext>
            </a:extLst>
          </p:cNvPr>
          <p:cNvSpPr>
            <a:spLocks noGrp="1"/>
          </p:cNvSpPr>
          <p:nvPr>
            <p:ph idx="1"/>
          </p:nvPr>
        </p:nvSpPr>
        <p:spPr/>
        <p:txBody>
          <a:bodyPr/>
          <a:lstStyle/>
          <a:p>
            <a:r>
              <a:rPr lang="cs-CZ" dirty="0"/>
              <a:t>Střední aerodynamická tětiva (SAT) – hodnota těžiště, která je známá v indexových jednotkách, je nutno převést na hodnotu střední aerodynamické tětivy. „Hodnota SAT daného křídla je taková hloubka tohoto křídla libovolného půdorysného tvaru, která je rovna hloubce profilu takového obdélníkového křídla, která má stejnou plochu a stejné </a:t>
            </a:r>
            <a:r>
              <a:rPr lang="cs-CZ" dirty="0" err="1"/>
              <a:t>klopivé</a:t>
            </a:r>
            <a:r>
              <a:rPr lang="cs-CZ" dirty="0"/>
              <a:t> momenty, jako dané křídlo.“ Střední aerodynamická tětiva je v angličtině překládaná jako </a:t>
            </a:r>
            <a:r>
              <a:rPr lang="cs-CZ" dirty="0" err="1"/>
              <a:t>Mean</a:t>
            </a:r>
            <a:r>
              <a:rPr lang="cs-CZ" dirty="0"/>
              <a:t> </a:t>
            </a:r>
            <a:r>
              <a:rPr lang="cs-CZ" dirty="0" err="1"/>
              <a:t>Aerodynamic</a:t>
            </a:r>
            <a:r>
              <a:rPr lang="cs-CZ" dirty="0"/>
              <a:t> </a:t>
            </a:r>
            <a:r>
              <a:rPr lang="cs-CZ" dirty="0" err="1"/>
              <a:t>Cord</a:t>
            </a:r>
            <a:r>
              <a:rPr lang="cs-CZ" dirty="0"/>
              <a:t> (MAC) a dále bude užívaná anglická abreviace. </a:t>
            </a:r>
          </a:p>
          <a:p>
            <a:r>
              <a:rPr lang="cs-CZ" dirty="0"/>
              <a:t>Na pravém křídle je zeleně označená celá délka MAC, </a:t>
            </a:r>
          </a:p>
          <a:p>
            <a:r>
              <a:rPr lang="cs-CZ" dirty="0"/>
              <a:t>Na levém křídle je modře označena bezpečná zóna,</a:t>
            </a:r>
          </a:p>
          <a:p>
            <a:r>
              <a:rPr lang="cs-CZ" dirty="0"/>
              <a:t>Žlutě je označeno rozmezí, kde může být těžiště letadla a je to bezpečná zóna</a:t>
            </a:r>
          </a:p>
          <a:p>
            <a:r>
              <a:rPr lang="cs-CZ" dirty="0"/>
              <a:t>vztažená k ose letounu.</a:t>
            </a:r>
          </a:p>
          <a:p>
            <a:endParaRPr lang="cs-CZ" dirty="0"/>
          </a:p>
        </p:txBody>
      </p:sp>
      <p:pic>
        <p:nvPicPr>
          <p:cNvPr id="5" name="Obrázek 4">
            <a:hlinkClick r:id="rId2"/>
            <a:extLst>
              <a:ext uri="{FF2B5EF4-FFF2-40B4-BE49-F238E27FC236}">
                <a16:creationId xmlns:a16="http://schemas.microsoft.com/office/drawing/2014/main" id="{9E55EA13-5CC7-04FC-2B8B-66FE81A140D1}"/>
              </a:ext>
            </a:extLst>
          </p:cNvPr>
          <p:cNvPicPr>
            <a:picLocks noChangeAspect="1"/>
          </p:cNvPicPr>
          <p:nvPr/>
        </p:nvPicPr>
        <p:blipFill>
          <a:blip r:embed="rId3"/>
          <a:stretch>
            <a:fillRect/>
          </a:stretch>
        </p:blipFill>
        <p:spPr>
          <a:xfrm>
            <a:off x="8705441" y="3594603"/>
            <a:ext cx="3302563" cy="2865344"/>
          </a:xfrm>
          <a:prstGeom prst="rect">
            <a:avLst/>
          </a:prstGeom>
        </p:spPr>
      </p:pic>
    </p:spTree>
    <p:extLst>
      <p:ext uri="{BB962C8B-B14F-4D97-AF65-F5344CB8AC3E}">
        <p14:creationId xmlns:p14="http://schemas.microsoft.com/office/powerpoint/2010/main" val="11591293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DD2AA2F1-414C-B05C-0901-67A283F8C0EB}"/>
              </a:ext>
            </a:extLst>
          </p:cNvPr>
          <p:cNvSpPr>
            <a:spLocks noGrp="1"/>
          </p:cNvSpPr>
          <p:nvPr>
            <p:ph type="title"/>
          </p:nvPr>
        </p:nvSpPr>
        <p:spPr/>
        <p:txBody>
          <a:bodyPr/>
          <a:lstStyle/>
          <a:p>
            <a:r>
              <a:rPr lang="cs-CZ" dirty="0"/>
              <a:t>Těžiště letadla – základní pojmy</a:t>
            </a:r>
          </a:p>
        </p:txBody>
      </p:sp>
      <mc:AlternateContent xmlns:mc="http://schemas.openxmlformats.org/markup-compatibility/2006" xmlns:a14="http://schemas.microsoft.com/office/drawing/2010/main">
        <mc:Choice Requires="a14">
          <p:sp>
            <p:nvSpPr>
              <p:cNvPr id="3" name="Zástupný obsah 2">
                <a:extLst>
                  <a:ext uri="{FF2B5EF4-FFF2-40B4-BE49-F238E27FC236}">
                    <a16:creationId xmlns:a16="http://schemas.microsoft.com/office/drawing/2014/main" id="{497B2538-BFA9-A62D-BC16-7C6962F9F96E}"/>
                  </a:ext>
                </a:extLst>
              </p:cNvPr>
              <p:cNvSpPr>
                <a:spLocks noGrp="1"/>
              </p:cNvSpPr>
              <p:nvPr>
                <p:ph idx="1"/>
              </p:nvPr>
            </p:nvSpPr>
            <p:spPr/>
            <p:txBody>
              <a:bodyPr/>
              <a:lstStyle/>
              <a:p>
                <a:r>
                  <a:rPr lang="cs-CZ" dirty="0"/>
                  <a:t>Střední aerodynamická tětiva může nabývat hodnot 0-100%. Bezpečná zóna se nachází v intervalu mezi 20-40%.</a:t>
                </a:r>
              </a:p>
              <a:p>
                <a:r>
                  <a:rPr lang="cs-CZ" dirty="0"/>
                  <a:t>Obecný postup výpočtu:</a:t>
                </a:r>
              </a:p>
              <a:p>
                <a:r>
                  <a:rPr lang="cs-CZ" dirty="0"/>
                  <a:t>A – vzdálenost těžiště od vztažné roviny, </a:t>
                </a:r>
              </a:p>
              <a:p>
                <a:r>
                  <a:rPr lang="cs-CZ" dirty="0"/>
                  <a:t>B – vzdálenost přední hrany MAC od vztažné roviny (DATUM),</a:t>
                </a:r>
              </a:p>
              <a:p>
                <a:r>
                  <a:rPr lang="cs-CZ" dirty="0"/>
                  <a:t>C – délka MAC</a:t>
                </a:r>
              </a:p>
              <a:p>
                <a:r>
                  <a:rPr lang="cs-CZ" dirty="0"/>
                  <a:t>Umístění těžiště v procentech MAC se vypočítá:</a:t>
                </a:r>
              </a:p>
              <a:p>
                <a:pPr/>
                <a14:m>
                  <m:oMathPara xmlns:m="http://schemas.openxmlformats.org/officeDocument/2006/math">
                    <m:oMathParaPr>
                      <m:jc m:val="centerGroup"/>
                    </m:oMathParaPr>
                    <m:oMath xmlns:m="http://schemas.openxmlformats.org/officeDocument/2006/math">
                      <m:f>
                        <m:fPr>
                          <m:ctrlPr>
                            <a:rPr lang="cs-CZ" i="1" smtClean="0">
                              <a:latin typeface="Cambria Math" panose="02040503050406030204" pitchFamily="18" charset="0"/>
                            </a:rPr>
                          </m:ctrlPr>
                        </m:fPr>
                        <m:num>
                          <m:r>
                            <a:rPr lang="cs-CZ" b="0" i="1" smtClean="0">
                              <a:latin typeface="Cambria Math" panose="02040503050406030204" pitchFamily="18" charset="0"/>
                            </a:rPr>
                            <m:t>𝐴</m:t>
                          </m:r>
                          <m:r>
                            <a:rPr lang="cs-CZ" b="0" i="1" smtClean="0">
                              <a:latin typeface="Cambria Math" panose="02040503050406030204" pitchFamily="18" charset="0"/>
                            </a:rPr>
                            <m:t>−</m:t>
                          </m:r>
                          <m:r>
                            <a:rPr lang="cs-CZ" b="0" i="1" smtClean="0">
                              <a:latin typeface="Cambria Math" panose="02040503050406030204" pitchFamily="18" charset="0"/>
                            </a:rPr>
                            <m:t>𝐵</m:t>
                          </m:r>
                        </m:num>
                        <m:den>
                          <m:r>
                            <a:rPr lang="cs-CZ" b="0" i="1" smtClean="0">
                              <a:latin typeface="Cambria Math" panose="02040503050406030204" pitchFamily="18" charset="0"/>
                            </a:rPr>
                            <m:t>𝐶</m:t>
                          </m:r>
                        </m:den>
                      </m:f>
                      <m:r>
                        <a:rPr lang="cs-CZ" b="0" i="1" smtClean="0">
                          <a:latin typeface="Cambria Math" panose="02040503050406030204" pitchFamily="18" charset="0"/>
                        </a:rPr>
                        <m:t>∗100</m:t>
                      </m:r>
                    </m:oMath>
                  </m:oMathPara>
                </a14:m>
                <a:endParaRPr lang="cs-CZ" dirty="0"/>
              </a:p>
            </p:txBody>
          </p:sp>
        </mc:Choice>
        <mc:Fallback xmlns="">
          <p:sp>
            <p:nvSpPr>
              <p:cNvPr id="3" name="Zástupný obsah 2">
                <a:extLst>
                  <a:ext uri="{FF2B5EF4-FFF2-40B4-BE49-F238E27FC236}">
                    <a16:creationId xmlns:a16="http://schemas.microsoft.com/office/drawing/2014/main" id="{497B2538-BFA9-A62D-BC16-7C6962F9F96E}"/>
                  </a:ext>
                </a:extLst>
              </p:cNvPr>
              <p:cNvSpPr>
                <a:spLocks noGrp="1" noRot="1" noChangeAspect="1" noMove="1" noResize="1" noEditPoints="1" noAdjustHandles="1" noChangeArrowheads="1" noChangeShapeType="1" noTextEdit="1"/>
              </p:cNvSpPr>
              <p:nvPr>
                <p:ph idx="1"/>
              </p:nvPr>
            </p:nvSpPr>
            <p:spPr>
              <a:blipFill>
                <a:blip r:embed="rId2"/>
                <a:stretch>
                  <a:fillRect l="-568" t="-1447"/>
                </a:stretch>
              </a:blipFill>
            </p:spPr>
            <p:txBody>
              <a:bodyPr/>
              <a:lstStyle/>
              <a:p>
                <a:r>
                  <a:rPr lang="cs-CZ">
                    <a:noFill/>
                  </a:rPr>
                  <a:t> </a:t>
                </a:r>
              </a:p>
            </p:txBody>
          </p:sp>
        </mc:Fallback>
      </mc:AlternateContent>
      <p:pic>
        <p:nvPicPr>
          <p:cNvPr id="5" name="Obrázek 4">
            <a:hlinkClick r:id="rId3"/>
            <a:extLst>
              <a:ext uri="{FF2B5EF4-FFF2-40B4-BE49-F238E27FC236}">
                <a16:creationId xmlns:a16="http://schemas.microsoft.com/office/drawing/2014/main" id="{79D7EA4D-346D-C560-AE66-628D602538F8}"/>
              </a:ext>
            </a:extLst>
          </p:cNvPr>
          <p:cNvPicPr>
            <a:picLocks noChangeAspect="1"/>
          </p:cNvPicPr>
          <p:nvPr/>
        </p:nvPicPr>
        <p:blipFill>
          <a:blip r:embed="rId4"/>
          <a:stretch>
            <a:fillRect/>
          </a:stretch>
        </p:blipFill>
        <p:spPr>
          <a:xfrm>
            <a:off x="8534400" y="2677140"/>
            <a:ext cx="2438400" cy="2152650"/>
          </a:xfrm>
          <a:prstGeom prst="rect">
            <a:avLst/>
          </a:prstGeom>
        </p:spPr>
      </p:pic>
    </p:spTree>
    <p:extLst>
      <p:ext uri="{BB962C8B-B14F-4D97-AF65-F5344CB8AC3E}">
        <p14:creationId xmlns:p14="http://schemas.microsoft.com/office/powerpoint/2010/main" val="684350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Obrázek 4">
            <a:extLst>
              <a:ext uri="{FF2B5EF4-FFF2-40B4-BE49-F238E27FC236}">
                <a16:creationId xmlns:a16="http://schemas.microsoft.com/office/drawing/2014/main" id="{ADB6AAD0-E7EA-0C83-CF6A-5B1E0C361B81}"/>
              </a:ext>
            </a:extLst>
          </p:cNvPr>
          <p:cNvPicPr>
            <a:picLocks noChangeAspect="1"/>
          </p:cNvPicPr>
          <p:nvPr/>
        </p:nvPicPr>
        <p:blipFill>
          <a:blip r:embed="rId2"/>
          <a:stretch>
            <a:fillRect/>
          </a:stretch>
        </p:blipFill>
        <p:spPr>
          <a:xfrm>
            <a:off x="7914201" y="2685469"/>
            <a:ext cx="3434684" cy="2970538"/>
          </a:xfrm>
          <a:prstGeom prst="rect">
            <a:avLst/>
          </a:prstGeom>
        </p:spPr>
      </p:pic>
      <p:sp>
        <p:nvSpPr>
          <p:cNvPr id="2" name="Nadpis 1">
            <a:extLst>
              <a:ext uri="{FF2B5EF4-FFF2-40B4-BE49-F238E27FC236}">
                <a16:creationId xmlns:a16="http://schemas.microsoft.com/office/drawing/2014/main" id="{DB404297-F4F4-5DBA-74B9-CE28915E0CB8}"/>
              </a:ext>
            </a:extLst>
          </p:cNvPr>
          <p:cNvSpPr>
            <a:spLocks noGrp="1"/>
          </p:cNvSpPr>
          <p:nvPr>
            <p:ph type="title"/>
          </p:nvPr>
        </p:nvSpPr>
        <p:spPr/>
        <p:txBody>
          <a:bodyPr/>
          <a:lstStyle/>
          <a:p>
            <a:r>
              <a:rPr lang="cs-CZ" dirty="0"/>
              <a:t>Těžiště letadla – základní pojmy</a:t>
            </a:r>
          </a:p>
        </p:txBody>
      </p:sp>
      <p:sp>
        <p:nvSpPr>
          <p:cNvPr id="3" name="Zástupný obsah 2">
            <a:extLst>
              <a:ext uri="{FF2B5EF4-FFF2-40B4-BE49-F238E27FC236}">
                <a16:creationId xmlns:a16="http://schemas.microsoft.com/office/drawing/2014/main" id="{1968D258-8F79-D79C-35B4-EC83EF30E275}"/>
              </a:ext>
            </a:extLst>
          </p:cNvPr>
          <p:cNvSpPr>
            <a:spLocks noGrp="1"/>
          </p:cNvSpPr>
          <p:nvPr>
            <p:ph idx="1"/>
          </p:nvPr>
        </p:nvSpPr>
        <p:spPr/>
        <p:txBody>
          <a:bodyPr/>
          <a:lstStyle/>
          <a:p>
            <a:r>
              <a:rPr lang="cs-CZ" dirty="0"/>
              <a:t>Vyvažovací obálka – slouží ke grafickému zobrazení umístění těžiště. Jedná se o soustavu souřadnic, kde na ose X jsou indexové jednotky a na ose Y hmotnost. </a:t>
            </a:r>
          </a:p>
          <a:p>
            <a:r>
              <a:rPr lang="cs-CZ" dirty="0"/>
              <a:t>Vyvažovací obálka se skládá ze dvou částí:</a:t>
            </a:r>
          </a:p>
          <a:p>
            <a:r>
              <a:rPr lang="cs-CZ" dirty="0"/>
              <a:t>-obálka pro hmotnost bez paliva (</a:t>
            </a:r>
            <a:r>
              <a:rPr lang="cs-CZ" dirty="0" err="1"/>
              <a:t>Zero</a:t>
            </a:r>
            <a:r>
              <a:rPr lang="cs-CZ" dirty="0"/>
              <a:t> </a:t>
            </a:r>
            <a:r>
              <a:rPr lang="cs-CZ" dirty="0" err="1"/>
              <a:t>Fuel</a:t>
            </a:r>
            <a:r>
              <a:rPr lang="cs-CZ" dirty="0"/>
              <a:t> </a:t>
            </a:r>
            <a:r>
              <a:rPr lang="cs-CZ" dirty="0" err="1"/>
              <a:t>Weight</a:t>
            </a:r>
            <a:r>
              <a:rPr lang="cs-CZ" dirty="0"/>
              <a:t>) označená červeně,</a:t>
            </a:r>
            <a:br>
              <a:rPr lang="cs-CZ" dirty="0"/>
            </a:br>
            <a:r>
              <a:rPr lang="cs-CZ" dirty="0"/>
              <a:t>-obálka pro vzletovou hmotnost (</a:t>
            </a:r>
            <a:r>
              <a:rPr lang="cs-CZ" dirty="0" err="1"/>
              <a:t>Take</a:t>
            </a:r>
            <a:r>
              <a:rPr lang="cs-CZ" dirty="0"/>
              <a:t> </a:t>
            </a:r>
            <a:r>
              <a:rPr lang="cs-CZ" dirty="0" err="1"/>
              <a:t>Off</a:t>
            </a:r>
            <a:r>
              <a:rPr lang="cs-CZ" dirty="0"/>
              <a:t> </a:t>
            </a:r>
            <a:r>
              <a:rPr lang="cs-CZ" dirty="0" err="1"/>
              <a:t>Weight</a:t>
            </a:r>
            <a:r>
              <a:rPr lang="cs-CZ" dirty="0"/>
              <a:t>) označená oranžově.</a:t>
            </a:r>
          </a:p>
          <a:p>
            <a:r>
              <a:rPr lang="cs-CZ" dirty="0"/>
              <a:t>Tato vyvažovací obálka ohraničuje bezpečnou zónu pro umístění těžiště,</a:t>
            </a:r>
            <a:br>
              <a:rPr lang="cs-CZ" dirty="0"/>
            </a:br>
            <a:r>
              <a:rPr lang="cs-CZ" dirty="0"/>
              <a:t>pro hmotnost s palivem i bez paliva. </a:t>
            </a:r>
          </a:p>
          <a:p>
            <a:r>
              <a:rPr lang="cs-CZ" dirty="0"/>
              <a:t>Přerušované přímky s hodnotami vepsanými na horní straně obálky přímo</a:t>
            </a:r>
            <a:br>
              <a:rPr lang="cs-CZ" dirty="0"/>
            </a:br>
            <a:r>
              <a:rPr lang="cs-CZ" dirty="0"/>
              <a:t>zobrazují hodnoty MAC. </a:t>
            </a:r>
          </a:p>
          <a:p>
            <a:r>
              <a:rPr lang="cs-CZ" dirty="0"/>
              <a:t>	</a:t>
            </a:r>
          </a:p>
          <a:p>
            <a:endParaRPr lang="cs-CZ" dirty="0"/>
          </a:p>
        </p:txBody>
      </p:sp>
      <p:cxnSp>
        <p:nvCxnSpPr>
          <p:cNvPr id="7" name="Přímá spojnice 6">
            <a:extLst>
              <a:ext uri="{FF2B5EF4-FFF2-40B4-BE49-F238E27FC236}">
                <a16:creationId xmlns:a16="http://schemas.microsoft.com/office/drawing/2014/main" id="{03614A64-FB6E-98FC-5A80-8D025853481E}"/>
              </a:ext>
            </a:extLst>
          </p:cNvPr>
          <p:cNvCxnSpPr/>
          <p:nvPr/>
        </p:nvCxnSpPr>
        <p:spPr>
          <a:xfrm>
            <a:off x="8443452" y="3679723"/>
            <a:ext cx="2558845"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 name="Přímá spojnice 7">
            <a:extLst>
              <a:ext uri="{FF2B5EF4-FFF2-40B4-BE49-F238E27FC236}">
                <a16:creationId xmlns:a16="http://schemas.microsoft.com/office/drawing/2014/main" id="{A97507DC-DA21-F751-56DD-A0CB70AAA8CB}"/>
              </a:ext>
            </a:extLst>
          </p:cNvPr>
          <p:cNvCxnSpPr>
            <a:cxnSpLocks/>
          </p:cNvCxnSpPr>
          <p:nvPr/>
        </p:nvCxnSpPr>
        <p:spPr>
          <a:xfrm>
            <a:off x="8391832" y="3679723"/>
            <a:ext cx="51620" cy="196185"/>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Přímá spojnice 10">
            <a:extLst>
              <a:ext uri="{FF2B5EF4-FFF2-40B4-BE49-F238E27FC236}">
                <a16:creationId xmlns:a16="http://schemas.microsoft.com/office/drawing/2014/main" id="{C8C604E8-EAF3-5B29-B134-BBE684FFFAD4}"/>
              </a:ext>
            </a:extLst>
          </p:cNvPr>
          <p:cNvCxnSpPr>
            <a:cxnSpLocks/>
          </p:cNvCxnSpPr>
          <p:nvPr/>
        </p:nvCxnSpPr>
        <p:spPr>
          <a:xfrm flipH="1">
            <a:off x="8391832" y="3875908"/>
            <a:ext cx="103239" cy="671973"/>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 name="Přímá spojnice 15">
            <a:extLst>
              <a:ext uri="{FF2B5EF4-FFF2-40B4-BE49-F238E27FC236}">
                <a16:creationId xmlns:a16="http://schemas.microsoft.com/office/drawing/2014/main" id="{A4276D2E-7ECF-C58D-BD6C-0A04E87708BF}"/>
              </a:ext>
            </a:extLst>
          </p:cNvPr>
          <p:cNvCxnSpPr>
            <a:cxnSpLocks/>
          </p:cNvCxnSpPr>
          <p:nvPr/>
        </p:nvCxnSpPr>
        <p:spPr>
          <a:xfrm>
            <a:off x="8417642" y="4547881"/>
            <a:ext cx="254410" cy="750248"/>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 name="Přímá spojnice 18">
            <a:extLst>
              <a:ext uri="{FF2B5EF4-FFF2-40B4-BE49-F238E27FC236}">
                <a16:creationId xmlns:a16="http://schemas.microsoft.com/office/drawing/2014/main" id="{7599D9C7-8F8E-0D32-282E-8F35CCDC277F}"/>
              </a:ext>
            </a:extLst>
          </p:cNvPr>
          <p:cNvCxnSpPr>
            <a:cxnSpLocks/>
          </p:cNvCxnSpPr>
          <p:nvPr/>
        </p:nvCxnSpPr>
        <p:spPr>
          <a:xfrm>
            <a:off x="8677814" y="5351207"/>
            <a:ext cx="1505947"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 name="Přímá spojnice 20">
            <a:extLst>
              <a:ext uri="{FF2B5EF4-FFF2-40B4-BE49-F238E27FC236}">
                <a16:creationId xmlns:a16="http://schemas.microsoft.com/office/drawing/2014/main" id="{ABD69136-C61F-406A-9289-1F00393FA020}"/>
              </a:ext>
            </a:extLst>
          </p:cNvPr>
          <p:cNvCxnSpPr>
            <a:cxnSpLocks/>
          </p:cNvCxnSpPr>
          <p:nvPr/>
        </p:nvCxnSpPr>
        <p:spPr>
          <a:xfrm flipV="1">
            <a:off x="10183761" y="3732802"/>
            <a:ext cx="818536" cy="1565327"/>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4" name="Přímá spojnice 23">
            <a:extLst>
              <a:ext uri="{FF2B5EF4-FFF2-40B4-BE49-F238E27FC236}">
                <a16:creationId xmlns:a16="http://schemas.microsoft.com/office/drawing/2014/main" id="{5BBF6C9D-44D4-12BC-B9A9-213B44FEA4CF}"/>
              </a:ext>
            </a:extLst>
          </p:cNvPr>
          <p:cNvCxnSpPr>
            <a:cxnSpLocks/>
          </p:cNvCxnSpPr>
          <p:nvPr/>
        </p:nvCxnSpPr>
        <p:spPr>
          <a:xfrm>
            <a:off x="8207477" y="3060290"/>
            <a:ext cx="66368" cy="619433"/>
          </a:xfrm>
          <a:prstGeom prst="line">
            <a:avLst/>
          </a:prstGeom>
          <a:ln w="12700">
            <a:solidFill>
              <a:srgbClr val="FF8200"/>
            </a:solidFill>
          </a:ln>
        </p:spPr>
        <p:style>
          <a:lnRef idx="1">
            <a:schemeClr val="accent1"/>
          </a:lnRef>
          <a:fillRef idx="0">
            <a:schemeClr val="accent1"/>
          </a:fillRef>
          <a:effectRef idx="0">
            <a:schemeClr val="accent1"/>
          </a:effectRef>
          <a:fontRef idx="minor">
            <a:schemeClr val="tx1"/>
          </a:fontRef>
        </p:style>
      </p:cxnSp>
      <p:cxnSp>
        <p:nvCxnSpPr>
          <p:cNvPr id="29" name="Přímá spojnice 28">
            <a:extLst>
              <a:ext uri="{FF2B5EF4-FFF2-40B4-BE49-F238E27FC236}">
                <a16:creationId xmlns:a16="http://schemas.microsoft.com/office/drawing/2014/main" id="{22490C5B-5C18-79A2-0688-97549958AEA1}"/>
              </a:ext>
            </a:extLst>
          </p:cNvPr>
          <p:cNvCxnSpPr>
            <a:cxnSpLocks/>
          </p:cNvCxnSpPr>
          <p:nvPr/>
        </p:nvCxnSpPr>
        <p:spPr>
          <a:xfrm flipH="1">
            <a:off x="8207477" y="3689325"/>
            <a:ext cx="58994" cy="300114"/>
          </a:xfrm>
          <a:prstGeom prst="line">
            <a:avLst/>
          </a:prstGeom>
          <a:ln w="12700">
            <a:solidFill>
              <a:srgbClr val="FF8200"/>
            </a:solidFill>
          </a:ln>
        </p:spPr>
        <p:style>
          <a:lnRef idx="1">
            <a:schemeClr val="accent1"/>
          </a:lnRef>
          <a:fillRef idx="0">
            <a:schemeClr val="accent1"/>
          </a:fillRef>
          <a:effectRef idx="0">
            <a:schemeClr val="accent1"/>
          </a:effectRef>
          <a:fontRef idx="minor">
            <a:schemeClr val="tx1"/>
          </a:fontRef>
        </p:style>
      </p:cxnSp>
      <p:cxnSp>
        <p:nvCxnSpPr>
          <p:cNvPr id="31" name="Přímá spojnice 30">
            <a:extLst>
              <a:ext uri="{FF2B5EF4-FFF2-40B4-BE49-F238E27FC236}">
                <a16:creationId xmlns:a16="http://schemas.microsoft.com/office/drawing/2014/main" id="{5EC64494-C4C3-83A5-830B-E8551D1495B3}"/>
              </a:ext>
            </a:extLst>
          </p:cNvPr>
          <p:cNvCxnSpPr>
            <a:cxnSpLocks/>
          </p:cNvCxnSpPr>
          <p:nvPr/>
        </p:nvCxnSpPr>
        <p:spPr>
          <a:xfrm>
            <a:off x="8197645" y="3989439"/>
            <a:ext cx="219997" cy="1361653"/>
          </a:xfrm>
          <a:prstGeom prst="line">
            <a:avLst/>
          </a:prstGeom>
          <a:ln w="12700">
            <a:solidFill>
              <a:srgbClr val="FF8200"/>
            </a:solidFill>
          </a:ln>
        </p:spPr>
        <p:style>
          <a:lnRef idx="1">
            <a:schemeClr val="accent1"/>
          </a:lnRef>
          <a:fillRef idx="0">
            <a:schemeClr val="accent1"/>
          </a:fillRef>
          <a:effectRef idx="0">
            <a:schemeClr val="accent1"/>
          </a:effectRef>
          <a:fontRef idx="minor">
            <a:schemeClr val="tx1"/>
          </a:fontRef>
        </p:style>
      </p:cxnSp>
      <p:cxnSp>
        <p:nvCxnSpPr>
          <p:cNvPr id="33" name="Přímá spojnice 32">
            <a:extLst>
              <a:ext uri="{FF2B5EF4-FFF2-40B4-BE49-F238E27FC236}">
                <a16:creationId xmlns:a16="http://schemas.microsoft.com/office/drawing/2014/main" id="{5FC8E87A-98E9-F1B7-7318-911DEDBC4C99}"/>
              </a:ext>
            </a:extLst>
          </p:cNvPr>
          <p:cNvCxnSpPr>
            <a:cxnSpLocks/>
          </p:cNvCxnSpPr>
          <p:nvPr/>
        </p:nvCxnSpPr>
        <p:spPr>
          <a:xfrm flipH="1">
            <a:off x="8413955" y="5346291"/>
            <a:ext cx="1769806" cy="0"/>
          </a:xfrm>
          <a:prstGeom prst="line">
            <a:avLst/>
          </a:prstGeom>
          <a:ln w="12700">
            <a:solidFill>
              <a:srgbClr val="FF8200"/>
            </a:solidFill>
          </a:ln>
        </p:spPr>
        <p:style>
          <a:lnRef idx="1">
            <a:schemeClr val="accent1"/>
          </a:lnRef>
          <a:fillRef idx="0">
            <a:schemeClr val="accent1"/>
          </a:fillRef>
          <a:effectRef idx="0">
            <a:schemeClr val="accent1"/>
          </a:effectRef>
          <a:fontRef idx="minor">
            <a:schemeClr val="tx1"/>
          </a:fontRef>
        </p:style>
      </p:cxnSp>
      <p:cxnSp>
        <p:nvCxnSpPr>
          <p:cNvPr id="36" name="Přímá spojnice 35">
            <a:extLst>
              <a:ext uri="{FF2B5EF4-FFF2-40B4-BE49-F238E27FC236}">
                <a16:creationId xmlns:a16="http://schemas.microsoft.com/office/drawing/2014/main" id="{03286713-1E9C-4A85-7A20-87A94113CBF6}"/>
              </a:ext>
            </a:extLst>
          </p:cNvPr>
          <p:cNvCxnSpPr>
            <a:cxnSpLocks/>
          </p:cNvCxnSpPr>
          <p:nvPr/>
        </p:nvCxnSpPr>
        <p:spPr>
          <a:xfrm flipV="1">
            <a:off x="8219152" y="2987238"/>
            <a:ext cx="176981" cy="104383"/>
          </a:xfrm>
          <a:prstGeom prst="line">
            <a:avLst/>
          </a:prstGeom>
          <a:ln w="12700">
            <a:solidFill>
              <a:srgbClr val="FF8200"/>
            </a:solidFill>
          </a:ln>
        </p:spPr>
        <p:style>
          <a:lnRef idx="1">
            <a:schemeClr val="accent1"/>
          </a:lnRef>
          <a:fillRef idx="0">
            <a:schemeClr val="accent1"/>
          </a:fillRef>
          <a:effectRef idx="0">
            <a:schemeClr val="accent1"/>
          </a:effectRef>
          <a:fontRef idx="minor">
            <a:schemeClr val="tx1"/>
          </a:fontRef>
        </p:style>
      </p:cxnSp>
      <p:cxnSp>
        <p:nvCxnSpPr>
          <p:cNvPr id="39" name="Přímá spojnice 38">
            <a:extLst>
              <a:ext uri="{FF2B5EF4-FFF2-40B4-BE49-F238E27FC236}">
                <a16:creationId xmlns:a16="http://schemas.microsoft.com/office/drawing/2014/main" id="{7AE168FE-1722-4C7D-92C1-9F782B86060A}"/>
              </a:ext>
            </a:extLst>
          </p:cNvPr>
          <p:cNvCxnSpPr>
            <a:cxnSpLocks/>
          </p:cNvCxnSpPr>
          <p:nvPr/>
        </p:nvCxnSpPr>
        <p:spPr>
          <a:xfrm flipV="1">
            <a:off x="8406581" y="2751936"/>
            <a:ext cx="1259142" cy="218866"/>
          </a:xfrm>
          <a:prstGeom prst="line">
            <a:avLst/>
          </a:prstGeom>
          <a:ln w="12700">
            <a:solidFill>
              <a:srgbClr val="FF8200"/>
            </a:solidFill>
          </a:ln>
        </p:spPr>
        <p:style>
          <a:lnRef idx="1">
            <a:schemeClr val="accent1"/>
          </a:lnRef>
          <a:fillRef idx="0">
            <a:schemeClr val="accent1"/>
          </a:fillRef>
          <a:effectRef idx="0">
            <a:schemeClr val="accent1"/>
          </a:effectRef>
          <a:fontRef idx="minor">
            <a:schemeClr val="tx1"/>
          </a:fontRef>
        </p:style>
      </p:cxnSp>
      <p:cxnSp>
        <p:nvCxnSpPr>
          <p:cNvPr id="42" name="Přímá spojnice 41">
            <a:extLst>
              <a:ext uri="{FF2B5EF4-FFF2-40B4-BE49-F238E27FC236}">
                <a16:creationId xmlns:a16="http://schemas.microsoft.com/office/drawing/2014/main" id="{30F20F34-B97B-61B7-BDCD-8CF97BCF7094}"/>
              </a:ext>
            </a:extLst>
          </p:cNvPr>
          <p:cNvCxnSpPr>
            <a:cxnSpLocks/>
          </p:cNvCxnSpPr>
          <p:nvPr/>
        </p:nvCxnSpPr>
        <p:spPr>
          <a:xfrm>
            <a:off x="9722874" y="2751936"/>
            <a:ext cx="1150991" cy="0"/>
          </a:xfrm>
          <a:prstGeom prst="line">
            <a:avLst/>
          </a:prstGeom>
          <a:ln w="12700">
            <a:solidFill>
              <a:srgbClr val="FF8200"/>
            </a:solidFill>
          </a:ln>
        </p:spPr>
        <p:style>
          <a:lnRef idx="1">
            <a:schemeClr val="accent1"/>
          </a:lnRef>
          <a:fillRef idx="0">
            <a:schemeClr val="accent1"/>
          </a:fillRef>
          <a:effectRef idx="0">
            <a:schemeClr val="accent1"/>
          </a:effectRef>
          <a:fontRef idx="minor">
            <a:schemeClr val="tx1"/>
          </a:fontRef>
        </p:style>
      </p:cxnSp>
      <p:cxnSp>
        <p:nvCxnSpPr>
          <p:cNvPr id="45" name="Přímá spojnice 44">
            <a:extLst>
              <a:ext uri="{FF2B5EF4-FFF2-40B4-BE49-F238E27FC236}">
                <a16:creationId xmlns:a16="http://schemas.microsoft.com/office/drawing/2014/main" id="{2D409A8A-4B2B-0A41-9EFB-B199E4E5C3F1}"/>
              </a:ext>
            </a:extLst>
          </p:cNvPr>
          <p:cNvCxnSpPr>
            <a:cxnSpLocks/>
          </p:cNvCxnSpPr>
          <p:nvPr/>
        </p:nvCxnSpPr>
        <p:spPr>
          <a:xfrm>
            <a:off x="10873865" y="2732908"/>
            <a:ext cx="416025" cy="339789"/>
          </a:xfrm>
          <a:prstGeom prst="line">
            <a:avLst/>
          </a:prstGeom>
          <a:ln w="12700">
            <a:solidFill>
              <a:srgbClr val="FF8200"/>
            </a:solidFill>
          </a:ln>
        </p:spPr>
        <p:style>
          <a:lnRef idx="1">
            <a:schemeClr val="accent1"/>
          </a:lnRef>
          <a:fillRef idx="0">
            <a:schemeClr val="accent1"/>
          </a:fillRef>
          <a:effectRef idx="0">
            <a:schemeClr val="accent1"/>
          </a:effectRef>
          <a:fontRef idx="minor">
            <a:schemeClr val="tx1"/>
          </a:fontRef>
        </p:style>
      </p:cxnSp>
      <p:cxnSp>
        <p:nvCxnSpPr>
          <p:cNvPr id="48" name="Přímá spojnice 47">
            <a:extLst>
              <a:ext uri="{FF2B5EF4-FFF2-40B4-BE49-F238E27FC236}">
                <a16:creationId xmlns:a16="http://schemas.microsoft.com/office/drawing/2014/main" id="{131624CE-5689-F0E1-72CF-F1151C81B297}"/>
              </a:ext>
            </a:extLst>
          </p:cNvPr>
          <p:cNvCxnSpPr>
            <a:cxnSpLocks/>
          </p:cNvCxnSpPr>
          <p:nvPr/>
        </p:nvCxnSpPr>
        <p:spPr>
          <a:xfrm flipH="1">
            <a:off x="11002297" y="3091621"/>
            <a:ext cx="287593" cy="551154"/>
          </a:xfrm>
          <a:prstGeom prst="line">
            <a:avLst/>
          </a:prstGeom>
          <a:ln w="12700">
            <a:solidFill>
              <a:srgbClr val="FF82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05789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8D06950B-E364-342C-02D3-FB751FA2B210}"/>
              </a:ext>
            </a:extLst>
          </p:cNvPr>
          <p:cNvSpPr>
            <a:spLocks noGrp="1"/>
          </p:cNvSpPr>
          <p:nvPr>
            <p:ph type="title"/>
          </p:nvPr>
        </p:nvSpPr>
        <p:spPr/>
        <p:txBody>
          <a:bodyPr/>
          <a:lstStyle/>
          <a:p>
            <a:r>
              <a:rPr lang="cs-CZ" dirty="0"/>
              <a:t>Letadlo a jeho hmotnosti</a:t>
            </a:r>
          </a:p>
        </p:txBody>
      </p:sp>
      <p:sp>
        <p:nvSpPr>
          <p:cNvPr id="3" name="Zástupný obsah 2">
            <a:extLst>
              <a:ext uri="{FF2B5EF4-FFF2-40B4-BE49-F238E27FC236}">
                <a16:creationId xmlns:a16="http://schemas.microsoft.com/office/drawing/2014/main" id="{9A7D14E6-1964-5C0F-A61B-BBE15A2D5186}"/>
              </a:ext>
            </a:extLst>
          </p:cNvPr>
          <p:cNvSpPr>
            <a:spLocks noGrp="1"/>
          </p:cNvSpPr>
          <p:nvPr>
            <p:ph idx="1"/>
          </p:nvPr>
        </p:nvSpPr>
        <p:spPr/>
        <p:txBody>
          <a:bodyPr/>
          <a:lstStyle/>
          <a:p>
            <a:r>
              <a:rPr lang="cs-CZ" dirty="0"/>
              <a:t>Při procesu vyvažování letadel se setkáváme s různými hmotnostmi.</a:t>
            </a:r>
          </a:p>
          <a:p>
            <a:r>
              <a:rPr lang="cs-CZ" dirty="0"/>
              <a:t>Základní prázdná hmotnost (Basic </a:t>
            </a:r>
            <a:r>
              <a:rPr lang="cs-CZ" dirty="0" err="1"/>
              <a:t>Weight</a:t>
            </a:r>
            <a:r>
              <a:rPr lang="cs-CZ" dirty="0"/>
              <a:t> – BI) – prázdná hmotnost letadla zahrnuje drak, motory, výstroj a vybavení, provozní kapalin (olej, hydraulickou kapalinu, nevyčerpatelné palivo) Každé letadlo je váženo a jeho váha je zapsána v manuálu vydávaného výrobcem.</a:t>
            </a:r>
          </a:p>
          <a:p>
            <a:r>
              <a:rPr lang="cs-CZ" dirty="0"/>
              <a:t>Provozní hmotnost bez paliva (Dry </a:t>
            </a:r>
            <a:r>
              <a:rPr lang="cs-CZ" dirty="0" err="1"/>
              <a:t>Operating</a:t>
            </a:r>
            <a:r>
              <a:rPr lang="cs-CZ" dirty="0"/>
              <a:t> </a:t>
            </a:r>
            <a:r>
              <a:rPr lang="cs-CZ" dirty="0" err="1"/>
              <a:t>Weight</a:t>
            </a:r>
            <a:r>
              <a:rPr lang="cs-CZ" dirty="0"/>
              <a:t> – DOW) – tato hmotnost je základní prázdná hmotnost, která je navýšena o hmotnost posádky, její zavazadla, catering, pitná voda a nezbytné náhradní díly. </a:t>
            </a:r>
          </a:p>
          <a:p>
            <a:r>
              <a:rPr lang="cs-CZ" dirty="0"/>
              <a:t>Provozní hmotnost (</a:t>
            </a:r>
            <a:r>
              <a:rPr lang="cs-CZ" dirty="0" err="1"/>
              <a:t>Operating</a:t>
            </a:r>
            <a:r>
              <a:rPr lang="cs-CZ" dirty="0"/>
              <a:t> </a:t>
            </a:r>
            <a:r>
              <a:rPr lang="cs-CZ" dirty="0" err="1"/>
              <a:t>Weight</a:t>
            </a:r>
            <a:r>
              <a:rPr lang="cs-CZ" dirty="0"/>
              <a:t>)- provozní hmotnost bez paliva doplněná o palivo. </a:t>
            </a:r>
          </a:p>
          <a:p>
            <a:r>
              <a:rPr lang="cs-CZ" dirty="0"/>
              <a:t>Provozní náklad ( </a:t>
            </a:r>
            <a:r>
              <a:rPr lang="cs-CZ" dirty="0" err="1"/>
              <a:t>Traffic</a:t>
            </a:r>
            <a:r>
              <a:rPr lang="cs-CZ" dirty="0"/>
              <a:t> </a:t>
            </a:r>
            <a:r>
              <a:rPr lang="cs-CZ" dirty="0" err="1"/>
              <a:t>Load</a:t>
            </a:r>
            <a:r>
              <a:rPr lang="cs-CZ" dirty="0"/>
              <a:t>) – je to náklad, který je na dané relaci přepravován. V terminologii se také používá výraz </a:t>
            </a:r>
            <a:r>
              <a:rPr lang="cs-CZ" dirty="0" err="1"/>
              <a:t>payload</a:t>
            </a:r>
            <a:r>
              <a:rPr lang="cs-CZ" dirty="0"/>
              <a:t>, protože jejich přepravovaná hmotnost podmíněna poplatkem. Do této skupiny spadají cestující (a jejich hmotnost), hmotnost zboží a pošty.</a:t>
            </a:r>
          </a:p>
        </p:txBody>
      </p:sp>
    </p:spTree>
    <p:extLst>
      <p:ext uri="{BB962C8B-B14F-4D97-AF65-F5344CB8AC3E}">
        <p14:creationId xmlns:p14="http://schemas.microsoft.com/office/powerpoint/2010/main" val="33401210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228AEEBD-3BD7-5040-B9A2-772C22D20C3F}"/>
              </a:ext>
            </a:extLst>
          </p:cNvPr>
          <p:cNvSpPr>
            <a:spLocks noGrp="1"/>
          </p:cNvSpPr>
          <p:nvPr>
            <p:ph type="title"/>
          </p:nvPr>
        </p:nvSpPr>
        <p:spPr/>
        <p:txBody>
          <a:bodyPr/>
          <a:lstStyle/>
          <a:p>
            <a:r>
              <a:rPr lang="cs-CZ" dirty="0"/>
              <a:t>Letadlo a jeho hmotnosti</a:t>
            </a:r>
          </a:p>
        </p:txBody>
      </p:sp>
      <p:sp>
        <p:nvSpPr>
          <p:cNvPr id="3" name="Zástupný obsah 2">
            <a:extLst>
              <a:ext uri="{FF2B5EF4-FFF2-40B4-BE49-F238E27FC236}">
                <a16:creationId xmlns:a16="http://schemas.microsoft.com/office/drawing/2014/main" id="{E2AC23AE-BE44-DD6D-F87E-666E13FFF3F6}"/>
              </a:ext>
            </a:extLst>
          </p:cNvPr>
          <p:cNvSpPr>
            <a:spLocks noGrp="1"/>
          </p:cNvSpPr>
          <p:nvPr>
            <p:ph idx="1"/>
          </p:nvPr>
        </p:nvSpPr>
        <p:spPr/>
        <p:txBody>
          <a:bodyPr>
            <a:normAutofit fontScale="92500" lnSpcReduction="20000"/>
          </a:bodyPr>
          <a:lstStyle/>
          <a:p>
            <a:r>
              <a:rPr lang="cs-CZ" dirty="0"/>
              <a:t>Hmotnost bez paliva (</a:t>
            </a:r>
            <a:r>
              <a:rPr lang="cs-CZ" dirty="0" err="1"/>
              <a:t>Zero</a:t>
            </a:r>
            <a:r>
              <a:rPr lang="cs-CZ" dirty="0"/>
              <a:t> </a:t>
            </a:r>
            <a:r>
              <a:rPr lang="cs-CZ" dirty="0" err="1"/>
              <a:t>Fuel</a:t>
            </a:r>
            <a:r>
              <a:rPr lang="cs-CZ" dirty="0"/>
              <a:t> </a:t>
            </a:r>
            <a:r>
              <a:rPr lang="cs-CZ" dirty="0" err="1"/>
              <a:t>Weight</a:t>
            </a:r>
            <a:r>
              <a:rPr lang="cs-CZ" dirty="0"/>
              <a:t> – ZFW) – je to součet provozní hmotnosti bez paliva a provozního nákladu. </a:t>
            </a:r>
          </a:p>
          <a:p>
            <a:r>
              <a:rPr lang="cs-CZ" dirty="0"/>
              <a:t>Vzletová hmotnost (</a:t>
            </a:r>
            <a:r>
              <a:rPr lang="cs-CZ" dirty="0" err="1"/>
              <a:t>Take</a:t>
            </a:r>
            <a:r>
              <a:rPr lang="cs-CZ" dirty="0"/>
              <a:t> </a:t>
            </a:r>
            <a:r>
              <a:rPr lang="cs-CZ" dirty="0" err="1"/>
              <a:t>Off</a:t>
            </a:r>
            <a:r>
              <a:rPr lang="cs-CZ" dirty="0"/>
              <a:t> </a:t>
            </a:r>
            <a:r>
              <a:rPr lang="cs-CZ" dirty="0" err="1"/>
              <a:t>Weight</a:t>
            </a:r>
            <a:r>
              <a:rPr lang="cs-CZ" dirty="0"/>
              <a:t> – TOW) – je to hmotnost bez paliva navýšená o potřebné vzletové palivo.</a:t>
            </a:r>
          </a:p>
          <a:p>
            <a:r>
              <a:rPr lang="cs-CZ" dirty="0"/>
              <a:t>Přistávací hmotnost (</a:t>
            </a:r>
            <a:r>
              <a:rPr lang="cs-CZ" dirty="0" err="1"/>
              <a:t>Landing</a:t>
            </a:r>
            <a:r>
              <a:rPr lang="cs-CZ" dirty="0"/>
              <a:t> </a:t>
            </a:r>
            <a:r>
              <a:rPr lang="cs-CZ" dirty="0" err="1"/>
              <a:t>Weight</a:t>
            </a:r>
            <a:r>
              <a:rPr lang="cs-CZ" dirty="0"/>
              <a:t> – LDW) – je to vzletová hmotnost ponížená o traťové palivo. </a:t>
            </a:r>
          </a:p>
          <a:p>
            <a:r>
              <a:rPr lang="cs-CZ" dirty="0"/>
              <a:t>Existují dva typy omezení u vybraných zmíněných hmotností:</a:t>
            </a:r>
          </a:p>
          <a:p>
            <a:pPr marL="457200" indent="-457200">
              <a:buAutoNum type="arabicPeriod"/>
            </a:pPr>
            <a:r>
              <a:rPr lang="cs-CZ" dirty="0"/>
              <a:t>Udává výrobce letadla vzhledem k výkonu motorů a konstrukci letadla:</a:t>
            </a:r>
          </a:p>
          <a:p>
            <a:pPr lvl="1" indent="0">
              <a:buNone/>
            </a:pPr>
            <a:r>
              <a:rPr lang="cs-CZ" dirty="0"/>
              <a:t>-Maximální hmotnost bez paliva (MZFW),</a:t>
            </a:r>
          </a:p>
          <a:p>
            <a:pPr lvl="1" indent="0">
              <a:buNone/>
            </a:pPr>
            <a:r>
              <a:rPr lang="cs-CZ" dirty="0"/>
              <a:t>-Maximální vzletová hmotnost (MTOW),</a:t>
            </a:r>
          </a:p>
          <a:p>
            <a:pPr lvl="1" indent="0">
              <a:buNone/>
            </a:pPr>
            <a:r>
              <a:rPr lang="cs-CZ" dirty="0"/>
              <a:t>-Maximální přistávací hmotnost (MLDW).</a:t>
            </a:r>
          </a:p>
          <a:p>
            <a:r>
              <a:rPr lang="cs-CZ" dirty="0"/>
              <a:t>2. Udává letecký dopravce pro své interní potřeby. Tyto omezení jsou vždy menší, než maximální hmotnosti stanovené výrobcem:</a:t>
            </a:r>
          </a:p>
          <a:p>
            <a:pPr lvl="1" indent="0">
              <a:buNone/>
            </a:pPr>
            <a:r>
              <a:rPr lang="cs-CZ" dirty="0"/>
              <a:t>-Omezená hmotnost bez paliva (RZFW),</a:t>
            </a:r>
          </a:p>
          <a:p>
            <a:pPr lvl="1" indent="0">
              <a:buNone/>
            </a:pPr>
            <a:r>
              <a:rPr lang="cs-CZ" dirty="0"/>
              <a:t>-Omezená vzletová hmotnost (RTOW),</a:t>
            </a:r>
          </a:p>
          <a:p>
            <a:pPr lvl="1" indent="0">
              <a:buNone/>
            </a:pPr>
            <a:r>
              <a:rPr lang="cs-CZ" dirty="0"/>
              <a:t>-Omezená přistávací hmotnost (RLDW),</a:t>
            </a:r>
          </a:p>
          <a:p>
            <a:pPr lvl="1" indent="0">
              <a:buNone/>
            </a:pPr>
            <a:r>
              <a:rPr lang="cs-CZ" dirty="0"/>
              <a:t>- „R“ ve zkratce zastupuje slovo </a:t>
            </a:r>
            <a:r>
              <a:rPr lang="cs-CZ" dirty="0" err="1"/>
              <a:t>Restricted</a:t>
            </a:r>
            <a:r>
              <a:rPr lang="cs-CZ" dirty="0"/>
              <a:t> – omezený.	</a:t>
            </a:r>
          </a:p>
          <a:p>
            <a:endParaRPr lang="cs-CZ" dirty="0"/>
          </a:p>
        </p:txBody>
      </p:sp>
    </p:spTree>
    <p:extLst>
      <p:ext uri="{BB962C8B-B14F-4D97-AF65-F5344CB8AC3E}">
        <p14:creationId xmlns:p14="http://schemas.microsoft.com/office/powerpoint/2010/main" val="136077378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5C3765A1-06C6-C7C2-2BCF-A7CDBCD21797}"/>
              </a:ext>
            </a:extLst>
          </p:cNvPr>
          <p:cNvSpPr>
            <a:spLocks noGrp="1"/>
          </p:cNvSpPr>
          <p:nvPr>
            <p:ph type="title"/>
          </p:nvPr>
        </p:nvSpPr>
        <p:spPr/>
        <p:txBody>
          <a:bodyPr/>
          <a:lstStyle/>
          <a:p>
            <a:r>
              <a:rPr lang="cs-CZ" dirty="0"/>
              <a:t>Letadlo a jeho hmotnosti</a:t>
            </a:r>
          </a:p>
        </p:txBody>
      </p:sp>
      <p:sp>
        <p:nvSpPr>
          <p:cNvPr id="3" name="Zástupný obsah 2">
            <a:extLst>
              <a:ext uri="{FF2B5EF4-FFF2-40B4-BE49-F238E27FC236}">
                <a16:creationId xmlns:a16="http://schemas.microsoft.com/office/drawing/2014/main" id="{87926366-66B0-FA11-4521-E4C7A83AE45A}"/>
              </a:ext>
            </a:extLst>
          </p:cNvPr>
          <p:cNvSpPr>
            <a:spLocks noGrp="1"/>
          </p:cNvSpPr>
          <p:nvPr>
            <p:ph idx="1"/>
          </p:nvPr>
        </p:nvSpPr>
        <p:spPr/>
        <p:txBody>
          <a:bodyPr/>
          <a:lstStyle/>
          <a:p>
            <a:r>
              <a:rPr lang="cs-CZ" dirty="0"/>
              <a:t>Pro potřeby vyvažování letadel je nutné znát následující pojmy týkající se paliva. Palivo je standartně uložené v křídlech a v oblasti trupu letadla. </a:t>
            </a:r>
          </a:p>
          <a:p>
            <a:r>
              <a:rPr lang="cs-CZ" dirty="0"/>
              <a:t>Celkové palivo (</a:t>
            </a:r>
            <a:r>
              <a:rPr lang="cs-CZ" dirty="0" err="1"/>
              <a:t>Block</a:t>
            </a:r>
            <a:r>
              <a:rPr lang="cs-CZ" dirty="0"/>
              <a:t> </a:t>
            </a:r>
            <a:r>
              <a:rPr lang="cs-CZ" dirty="0" err="1"/>
              <a:t>Fuel</a:t>
            </a:r>
            <a:r>
              <a:rPr lang="cs-CZ" dirty="0"/>
              <a:t> – BF) – udává hmotnost paliva, které je v nádržích na letištním odbavovacím místě (stojánka) před spuštěním motorů,</a:t>
            </a:r>
          </a:p>
          <a:p>
            <a:r>
              <a:rPr lang="cs-CZ" dirty="0"/>
              <a:t>Palivo pro pojíždění (Taxi </a:t>
            </a:r>
            <a:r>
              <a:rPr lang="cs-CZ" dirty="0" err="1"/>
              <a:t>Fuel</a:t>
            </a:r>
            <a:r>
              <a:rPr lang="cs-CZ" dirty="0"/>
              <a:t> – </a:t>
            </a:r>
            <a:r>
              <a:rPr lang="cs-CZ" dirty="0" err="1"/>
              <a:t>TxF</a:t>
            </a:r>
            <a:r>
              <a:rPr lang="cs-CZ" dirty="0"/>
              <a:t>) – hmotnost paliva, které bude spotřebováno za dobu pojíždění letadla po soustavě pojezdových drah do zahájení vzletu. </a:t>
            </a:r>
          </a:p>
          <a:p>
            <a:r>
              <a:rPr lang="cs-CZ" dirty="0"/>
              <a:t>Vzletové palivo (</a:t>
            </a:r>
            <a:r>
              <a:rPr lang="cs-CZ" dirty="0" err="1"/>
              <a:t>Take</a:t>
            </a:r>
            <a:r>
              <a:rPr lang="cs-CZ" dirty="0"/>
              <a:t> </a:t>
            </a:r>
            <a:r>
              <a:rPr lang="cs-CZ" dirty="0" err="1"/>
              <a:t>Off</a:t>
            </a:r>
            <a:r>
              <a:rPr lang="cs-CZ" dirty="0"/>
              <a:t> </a:t>
            </a:r>
            <a:r>
              <a:rPr lang="cs-CZ" dirty="0" err="1"/>
              <a:t>Fuel</a:t>
            </a:r>
            <a:r>
              <a:rPr lang="cs-CZ" dirty="0"/>
              <a:t> – TOF) – hmotnost paliva v nádržích letadla před začátkem vzletu. Analogicky lze spočítat odečtením paliva pro pojíždění od celkového paliva. </a:t>
            </a:r>
          </a:p>
          <a:p>
            <a:r>
              <a:rPr lang="cs-CZ" dirty="0"/>
              <a:t>Traťové palivo (</a:t>
            </a:r>
            <a:r>
              <a:rPr lang="cs-CZ" dirty="0" err="1"/>
              <a:t>Trip</a:t>
            </a:r>
            <a:r>
              <a:rPr lang="cs-CZ" dirty="0"/>
              <a:t> </a:t>
            </a:r>
            <a:r>
              <a:rPr lang="cs-CZ" dirty="0" err="1"/>
              <a:t>Fuel</a:t>
            </a:r>
            <a:r>
              <a:rPr lang="cs-CZ" dirty="0"/>
              <a:t> – </a:t>
            </a:r>
            <a:r>
              <a:rPr lang="cs-CZ" dirty="0" err="1"/>
              <a:t>TrF</a:t>
            </a:r>
            <a:r>
              <a:rPr lang="cs-CZ" dirty="0"/>
              <a:t>) – hmotnost paliva, která je spotřebovaná od vzletu ve výchozí destinaci do přistání v cílové destinaci. </a:t>
            </a:r>
          </a:p>
          <a:p>
            <a:endParaRPr lang="cs-CZ" dirty="0"/>
          </a:p>
        </p:txBody>
      </p:sp>
    </p:spTree>
    <p:extLst>
      <p:ext uri="{BB962C8B-B14F-4D97-AF65-F5344CB8AC3E}">
        <p14:creationId xmlns:p14="http://schemas.microsoft.com/office/powerpoint/2010/main" val="39883852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87CF0555-EDA5-ACBF-F900-EB5119425D07}"/>
              </a:ext>
            </a:extLst>
          </p:cNvPr>
          <p:cNvSpPr>
            <a:spLocks noGrp="1"/>
          </p:cNvSpPr>
          <p:nvPr>
            <p:ph type="title"/>
          </p:nvPr>
        </p:nvSpPr>
        <p:spPr/>
        <p:txBody>
          <a:bodyPr/>
          <a:lstStyle/>
          <a:p>
            <a:r>
              <a:rPr lang="cs-CZ" dirty="0"/>
              <a:t>Letadlo a jeho hmotnosti</a:t>
            </a:r>
          </a:p>
        </p:txBody>
      </p:sp>
      <p:graphicFrame>
        <p:nvGraphicFramePr>
          <p:cNvPr id="8" name="Zástupný obsah 7">
            <a:extLst>
              <a:ext uri="{FF2B5EF4-FFF2-40B4-BE49-F238E27FC236}">
                <a16:creationId xmlns:a16="http://schemas.microsoft.com/office/drawing/2014/main" id="{533F6189-85B6-1F7E-9A9D-8A32342F8842}"/>
              </a:ext>
            </a:extLst>
          </p:cNvPr>
          <p:cNvGraphicFramePr>
            <a:graphicFrameLocks noGrp="1"/>
          </p:cNvGraphicFramePr>
          <p:nvPr>
            <p:ph idx="1"/>
            <p:extLst>
              <p:ext uri="{D42A27DB-BD31-4B8C-83A1-F6EECF244321}">
                <p14:modId xmlns:p14="http://schemas.microsoft.com/office/powerpoint/2010/main" val="2890070083"/>
              </p:ext>
            </p:extLst>
          </p:nvPr>
        </p:nvGraphicFramePr>
        <p:xfrm>
          <a:off x="200186" y="3120427"/>
          <a:ext cx="11807818" cy="3674620"/>
        </p:xfrm>
        <a:graphic>
          <a:graphicData uri="http://schemas.openxmlformats.org/drawingml/2006/table">
            <a:tbl>
              <a:tblPr/>
              <a:tblGrid>
                <a:gridCol w="536719">
                  <a:extLst>
                    <a:ext uri="{9D8B030D-6E8A-4147-A177-3AD203B41FA5}">
                      <a16:colId xmlns:a16="http://schemas.microsoft.com/office/drawing/2014/main" val="3078832689"/>
                    </a:ext>
                  </a:extLst>
                </a:gridCol>
                <a:gridCol w="536719">
                  <a:extLst>
                    <a:ext uri="{9D8B030D-6E8A-4147-A177-3AD203B41FA5}">
                      <a16:colId xmlns:a16="http://schemas.microsoft.com/office/drawing/2014/main" val="2907512400"/>
                    </a:ext>
                  </a:extLst>
                </a:gridCol>
                <a:gridCol w="536719">
                  <a:extLst>
                    <a:ext uri="{9D8B030D-6E8A-4147-A177-3AD203B41FA5}">
                      <a16:colId xmlns:a16="http://schemas.microsoft.com/office/drawing/2014/main" val="4244430102"/>
                    </a:ext>
                  </a:extLst>
                </a:gridCol>
                <a:gridCol w="536719">
                  <a:extLst>
                    <a:ext uri="{9D8B030D-6E8A-4147-A177-3AD203B41FA5}">
                      <a16:colId xmlns:a16="http://schemas.microsoft.com/office/drawing/2014/main" val="2228678142"/>
                    </a:ext>
                  </a:extLst>
                </a:gridCol>
                <a:gridCol w="536719">
                  <a:extLst>
                    <a:ext uri="{9D8B030D-6E8A-4147-A177-3AD203B41FA5}">
                      <a16:colId xmlns:a16="http://schemas.microsoft.com/office/drawing/2014/main" val="802719576"/>
                    </a:ext>
                  </a:extLst>
                </a:gridCol>
                <a:gridCol w="536719">
                  <a:extLst>
                    <a:ext uri="{9D8B030D-6E8A-4147-A177-3AD203B41FA5}">
                      <a16:colId xmlns:a16="http://schemas.microsoft.com/office/drawing/2014/main" val="4067618483"/>
                    </a:ext>
                  </a:extLst>
                </a:gridCol>
                <a:gridCol w="536719">
                  <a:extLst>
                    <a:ext uri="{9D8B030D-6E8A-4147-A177-3AD203B41FA5}">
                      <a16:colId xmlns:a16="http://schemas.microsoft.com/office/drawing/2014/main" val="1647598175"/>
                    </a:ext>
                  </a:extLst>
                </a:gridCol>
                <a:gridCol w="536719">
                  <a:extLst>
                    <a:ext uri="{9D8B030D-6E8A-4147-A177-3AD203B41FA5}">
                      <a16:colId xmlns:a16="http://schemas.microsoft.com/office/drawing/2014/main" val="1842540889"/>
                    </a:ext>
                  </a:extLst>
                </a:gridCol>
                <a:gridCol w="536719">
                  <a:extLst>
                    <a:ext uri="{9D8B030D-6E8A-4147-A177-3AD203B41FA5}">
                      <a16:colId xmlns:a16="http://schemas.microsoft.com/office/drawing/2014/main" val="1479210439"/>
                    </a:ext>
                  </a:extLst>
                </a:gridCol>
                <a:gridCol w="536719">
                  <a:extLst>
                    <a:ext uri="{9D8B030D-6E8A-4147-A177-3AD203B41FA5}">
                      <a16:colId xmlns:a16="http://schemas.microsoft.com/office/drawing/2014/main" val="1590719211"/>
                    </a:ext>
                  </a:extLst>
                </a:gridCol>
                <a:gridCol w="536719">
                  <a:extLst>
                    <a:ext uri="{9D8B030D-6E8A-4147-A177-3AD203B41FA5}">
                      <a16:colId xmlns:a16="http://schemas.microsoft.com/office/drawing/2014/main" val="2956860362"/>
                    </a:ext>
                  </a:extLst>
                </a:gridCol>
                <a:gridCol w="536719">
                  <a:extLst>
                    <a:ext uri="{9D8B030D-6E8A-4147-A177-3AD203B41FA5}">
                      <a16:colId xmlns:a16="http://schemas.microsoft.com/office/drawing/2014/main" val="3186968469"/>
                    </a:ext>
                  </a:extLst>
                </a:gridCol>
                <a:gridCol w="536719">
                  <a:extLst>
                    <a:ext uri="{9D8B030D-6E8A-4147-A177-3AD203B41FA5}">
                      <a16:colId xmlns:a16="http://schemas.microsoft.com/office/drawing/2014/main" val="1791232385"/>
                    </a:ext>
                  </a:extLst>
                </a:gridCol>
                <a:gridCol w="536719">
                  <a:extLst>
                    <a:ext uri="{9D8B030D-6E8A-4147-A177-3AD203B41FA5}">
                      <a16:colId xmlns:a16="http://schemas.microsoft.com/office/drawing/2014/main" val="2757270606"/>
                    </a:ext>
                  </a:extLst>
                </a:gridCol>
                <a:gridCol w="536719">
                  <a:extLst>
                    <a:ext uri="{9D8B030D-6E8A-4147-A177-3AD203B41FA5}">
                      <a16:colId xmlns:a16="http://schemas.microsoft.com/office/drawing/2014/main" val="1061676116"/>
                    </a:ext>
                  </a:extLst>
                </a:gridCol>
                <a:gridCol w="536719">
                  <a:extLst>
                    <a:ext uri="{9D8B030D-6E8A-4147-A177-3AD203B41FA5}">
                      <a16:colId xmlns:a16="http://schemas.microsoft.com/office/drawing/2014/main" val="3043638510"/>
                    </a:ext>
                  </a:extLst>
                </a:gridCol>
                <a:gridCol w="536719">
                  <a:extLst>
                    <a:ext uri="{9D8B030D-6E8A-4147-A177-3AD203B41FA5}">
                      <a16:colId xmlns:a16="http://schemas.microsoft.com/office/drawing/2014/main" val="4039077046"/>
                    </a:ext>
                  </a:extLst>
                </a:gridCol>
                <a:gridCol w="536719">
                  <a:extLst>
                    <a:ext uri="{9D8B030D-6E8A-4147-A177-3AD203B41FA5}">
                      <a16:colId xmlns:a16="http://schemas.microsoft.com/office/drawing/2014/main" val="1805549310"/>
                    </a:ext>
                  </a:extLst>
                </a:gridCol>
                <a:gridCol w="536719">
                  <a:extLst>
                    <a:ext uri="{9D8B030D-6E8A-4147-A177-3AD203B41FA5}">
                      <a16:colId xmlns:a16="http://schemas.microsoft.com/office/drawing/2014/main" val="3807239138"/>
                    </a:ext>
                  </a:extLst>
                </a:gridCol>
                <a:gridCol w="536719">
                  <a:extLst>
                    <a:ext uri="{9D8B030D-6E8A-4147-A177-3AD203B41FA5}">
                      <a16:colId xmlns:a16="http://schemas.microsoft.com/office/drawing/2014/main" val="15461244"/>
                    </a:ext>
                  </a:extLst>
                </a:gridCol>
                <a:gridCol w="536719">
                  <a:extLst>
                    <a:ext uri="{9D8B030D-6E8A-4147-A177-3AD203B41FA5}">
                      <a16:colId xmlns:a16="http://schemas.microsoft.com/office/drawing/2014/main" val="446588069"/>
                    </a:ext>
                  </a:extLst>
                </a:gridCol>
                <a:gridCol w="536719">
                  <a:extLst>
                    <a:ext uri="{9D8B030D-6E8A-4147-A177-3AD203B41FA5}">
                      <a16:colId xmlns:a16="http://schemas.microsoft.com/office/drawing/2014/main" val="2831073940"/>
                    </a:ext>
                  </a:extLst>
                </a:gridCol>
              </a:tblGrid>
              <a:tr h="176111">
                <a:tc>
                  <a:txBody>
                    <a:bodyPr/>
                    <a:lstStyle/>
                    <a:p>
                      <a:pPr algn="l" fontAlgn="ctr"/>
                      <a:endParaRPr lang="cs-CZ" sz="1000" b="0" i="0" u="none" strike="noStrike">
                        <a:solidFill>
                          <a:srgbClr val="000000"/>
                        </a:solidFill>
                        <a:effectLst/>
                        <a:latin typeface="Calibri" panose="020F0502020204030204" pitchFamily="34" charset="0"/>
                      </a:endParaRPr>
                    </a:p>
                  </a:txBody>
                  <a:tcPr marL="8386" marR="8386" marT="8386" marB="0" anchor="ctr">
                    <a:lnL>
                      <a:noFill/>
                    </a:lnL>
                    <a:lnR>
                      <a:noFill/>
                    </a:lnR>
                    <a:lnT>
                      <a:noFill/>
                    </a:lnT>
                    <a:lnB>
                      <a:noFill/>
                    </a:lnB>
                    <a:noFill/>
                  </a:tcPr>
                </a:tc>
                <a:tc>
                  <a:txBody>
                    <a:bodyPr/>
                    <a:lstStyle/>
                    <a:p>
                      <a:pPr algn="l" fontAlgn="ctr"/>
                      <a:endParaRPr lang="cs-CZ" sz="1000" b="0" i="0" u="none" strike="noStrike">
                        <a:solidFill>
                          <a:srgbClr val="000000"/>
                        </a:solidFill>
                        <a:effectLst/>
                        <a:latin typeface="Calibri" panose="020F0502020204030204" pitchFamily="34" charset="0"/>
                      </a:endParaRPr>
                    </a:p>
                  </a:txBody>
                  <a:tcPr marL="8386" marR="8386" marT="8386" marB="0" anchor="ctr">
                    <a:lnL>
                      <a:noFill/>
                    </a:lnL>
                    <a:lnR>
                      <a:noFill/>
                    </a:lnR>
                    <a:lnT>
                      <a:noFill/>
                    </a:lnT>
                    <a:lnB>
                      <a:noFill/>
                    </a:lnB>
                    <a:noFill/>
                  </a:tcPr>
                </a:tc>
                <a:tc>
                  <a:txBody>
                    <a:bodyPr/>
                    <a:lstStyle/>
                    <a:p>
                      <a:pPr algn="l" fontAlgn="ctr"/>
                      <a:endParaRPr lang="cs-CZ" sz="1000" b="0" i="0" u="none" strike="noStrike">
                        <a:solidFill>
                          <a:srgbClr val="000000"/>
                        </a:solidFill>
                        <a:effectLst/>
                        <a:latin typeface="Calibri" panose="020F0502020204030204" pitchFamily="34" charset="0"/>
                      </a:endParaRPr>
                    </a:p>
                  </a:txBody>
                  <a:tcPr marL="8386" marR="8386" marT="8386" marB="0" anchor="ctr">
                    <a:lnL>
                      <a:noFill/>
                    </a:lnL>
                    <a:lnR>
                      <a:noFill/>
                    </a:lnR>
                    <a:lnT>
                      <a:noFill/>
                    </a:lnT>
                    <a:lnB>
                      <a:noFill/>
                    </a:lnB>
                    <a:noFill/>
                  </a:tcPr>
                </a:tc>
                <a:tc>
                  <a:txBody>
                    <a:bodyPr/>
                    <a:lstStyle/>
                    <a:p>
                      <a:pPr algn="l" fontAlgn="ctr"/>
                      <a:endParaRPr lang="cs-CZ" sz="1000" b="0" i="0" u="none" strike="noStrike">
                        <a:solidFill>
                          <a:srgbClr val="000000"/>
                        </a:solidFill>
                        <a:effectLst/>
                        <a:latin typeface="Calibri" panose="020F0502020204030204" pitchFamily="34" charset="0"/>
                      </a:endParaRPr>
                    </a:p>
                  </a:txBody>
                  <a:tcPr marL="8386" marR="8386" marT="8386" marB="0" anchor="ctr">
                    <a:lnL>
                      <a:noFill/>
                    </a:lnL>
                    <a:lnR>
                      <a:noFill/>
                    </a:lnR>
                    <a:lnT>
                      <a:noFill/>
                    </a:lnT>
                    <a:lnB>
                      <a:noFill/>
                    </a:lnB>
                    <a:noFill/>
                  </a:tcPr>
                </a:tc>
                <a:tc>
                  <a:txBody>
                    <a:bodyPr/>
                    <a:lstStyle/>
                    <a:p>
                      <a:pPr algn="l" fontAlgn="ctr"/>
                      <a:endParaRPr lang="cs-CZ" sz="1000" b="0" i="0" u="none" strike="noStrike">
                        <a:solidFill>
                          <a:srgbClr val="000000"/>
                        </a:solidFill>
                        <a:effectLst/>
                        <a:latin typeface="Calibri" panose="020F0502020204030204" pitchFamily="34" charset="0"/>
                      </a:endParaRPr>
                    </a:p>
                  </a:txBody>
                  <a:tcPr marL="8386" marR="8386" marT="8386" marB="0" anchor="ctr">
                    <a:lnL>
                      <a:noFill/>
                    </a:lnL>
                    <a:lnR>
                      <a:noFill/>
                    </a:lnR>
                    <a:lnT>
                      <a:noFill/>
                    </a:lnT>
                    <a:lnB>
                      <a:noFill/>
                    </a:lnB>
                    <a:noFill/>
                  </a:tcPr>
                </a:tc>
                <a:tc>
                  <a:txBody>
                    <a:bodyPr/>
                    <a:lstStyle/>
                    <a:p>
                      <a:pPr algn="l" fontAlgn="ctr"/>
                      <a:endParaRPr lang="cs-CZ" sz="1000" b="0" i="0" u="none" strike="noStrike">
                        <a:solidFill>
                          <a:srgbClr val="000000"/>
                        </a:solidFill>
                        <a:effectLst/>
                        <a:latin typeface="Calibri" panose="020F0502020204030204" pitchFamily="34" charset="0"/>
                      </a:endParaRPr>
                    </a:p>
                  </a:txBody>
                  <a:tcPr marL="8386" marR="8386" marT="8386" marB="0" anchor="ctr">
                    <a:lnL>
                      <a:noFill/>
                    </a:lnL>
                    <a:lnR>
                      <a:noFill/>
                    </a:lnR>
                    <a:lnT>
                      <a:noFill/>
                    </a:lnT>
                    <a:lnB>
                      <a:noFill/>
                    </a:lnB>
                    <a:noFill/>
                  </a:tcPr>
                </a:tc>
                <a:tc>
                  <a:txBody>
                    <a:bodyPr/>
                    <a:lstStyle/>
                    <a:p>
                      <a:pPr algn="l" fontAlgn="ctr"/>
                      <a:endParaRPr lang="cs-CZ" sz="1000" b="0" i="0" u="none" strike="noStrike">
                        <a:solidFill>
                          <a:srgbClr val="000000"/>
                        </a:solidFill>
                        <a:effectLst/>
                        <a:latin typeface="Calibri" panose="020F0502020204030204" pitchFamily="34" charset="0"/>
                      </a:endParaRPr>
                    </a:p>
                  </a:txBody>
                  <a:tcPr marL="8386" marR="8386" marT="8386" marB="0" anchor="ctr">
                    <a:lnL>
                      <a:noFill/>
                    </a:lnL>
                    <a:lnR>
                      <a:noFill/>
                    </a:lnR>
                    <a:lnT>
                      <a:noFill/>
                    </a:lnT>
                    <a:lnB>
                      <a:noFill/>
                    </a:lnB>
                    <a:noFill/>
                  </a:tcPr>
                </a:tc>
                <a:tc>
                  <a:txBody>
                    <a:bodyPr/>
                    <a:lstStyle/>
                    <a:p>
                      <a:pPr algn="l" fontAlgn="ctr"/>
                      <a:endParaRPr lang="cs-CZ" sz="1000" b="0" i="0" u="none" strike="noStrike">
                        <a:solidFill>
                          <a:srgbClr val="000000"/>
                        </a:solidFill>
                        <a:effectLst/>
                        <a:latin typeface="Calibri" panose="020F0502020204030204" pitchFamily="34" charset="0"/>
                      </a:endParaRPr>
                    </a:p>
                  </a:txBody>
                  <a:tcPr marL="8386" marR="8386" marT="8386" marB="0" anchor="ctr">
                    <a:lnL>
                      <a:noFill/>
                    </a:lnL>
                    <a:lnR w="12700" cap="flat" cmpd="sng" algn="ctr">
                      <a:solidFill>
                        <a:srgbClr val="000000"/>
                      </a:solidFill>
                      <a:prstDash val="solid"/>
                      <a:round/>
                      <a:headEnd type="none" w="med" len="med"/>
                      <a:tailEnd type="none" w="med" len="med"/>
                    </a:lnR>
                    <a:lnT>
                      <a:noFill/>
                    </a:lnT>
                    <a:lnB>
                      <a:noFill/>
                    </a:lnB>
                    <a:noFill/>
                  </a:tcPr>
                </a:tc>
                <a:tc gridSpan="2">
                  <a:txBody>
                    <a:bodyPr/>
                    <a:lstStyle/>
                    <a:p>
                      <a:pPr algn="ctr" fontAlgn="ctr"/>
                      <a:r>
                        <a:rPr lang="cs-CZ" sz="1000" b="0" i="0" u="none" strike="noStrike">
                          <a:solidFill>
                            <a:srgbClr val="000000"/>
                          </a:solidFill>
                          <a:effectLst/>
                          <a:latin typeface="Calibri" panose="020F0502020204030204" pitchFamily="34" charset="0"/>
                        </a:rPr>
                        <a:t>Taxi Fuel</a:t>
                      </a:r>
                    </a:p>
                  </a:txBody>
                  <a:tcPr marL="8386" marR="8386" marT="838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hMerge="1">
                  <a:txBody>
                    <a:bodyPr/>
                    <a:lstStyle/>
                    <a:p>
                      <a:endParaRPr lang="cs-CZ"/>
                    </a:p>
                  </a:txBody>
                  <a:tcPr/>
                </a:tc>
                <a:tc rowSpan="6" gridSpan="2">
                  <a:txBody>
                    <a:bodyPr/>
                    <a:lstStyle/>
                    <a:p>
                      <a:pPr algn="ctr" fontAlgn="ctr"/>
                      <a:r>
                        <a:rPr lang="cs-CZ" sz="1000" b="0" i="0" u="none" strike="noStrike">
                          <a:solidFill>
                            <a:srgbClr val="000000"/>
                          </a:solidFill>
                          <a:effectLst/>
                          <a:latin typeface="Calibri" panose="020F0502020204030204" pitchFamily="34" charset="0"/>
                        </a:rPr>
                        <a:t>Block Fuel</a:t>
                      </a:r>
                    </a:p>
                  </a:txBody>
                  <a:tcPr marL="8386" marR="8386" marT="838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E699"/>
                    </a:solidFill>
                  </a:tcPr>
                </a:tc>
                <a:tc rowSpan="6" hMerge="1">
                  <a:txBody>
                    <a:bodyPr/>
                    <a:lstStyle/>
                    <a:p>
                      <a:endParaRPr lang="cs-CZ"/>
                    </a:p>
                  </a:txBody>
                  <a:tcPr/>
                </a:tc>
                <a:tc rowSpan="20" gridSpan="2">
                  <a:txBody>
                    <a:bodyPr/>
                    <a:lstStyle/>
                    <a:p>
                      <a:pPr algn="ctr" fontAlgn="ctr"/>
                      <a:r>
                        <a:rPr lang="cs-CZ" sz="1000" b="0" i="0" u="none" strike="noStrike">
                          <a:solidFill>
                            <a:srgbClr val="000000"/>
                          </a:solidFill>
                          <a:effectLst/>
                          <a:latin typeface="Calibri" panose="020F0502020204030204" pitchFamily="34" charset="0"/>
                        </a:rPr>
                        <a:t>Ramp Weight</a:t>
                      </a:r>
                    </a:p>
                  </a:txBody>
                  <a:tcPr marL="8386" marR="8386" marT="838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4C6E7"/>
                    </a:solidFill>
                  </a:tcPr>
                </a:tc>
                <a:tc rowSpan="20" hMerge="1">
                  <a:txBody>
                    <a:bodyPr/>
                    <a:lstStyle/>
                    <a:p>
                      <a:endParaRPr lang="cs-CZ"/>
                    </a:p>
                  </a:txBody>
                  <a:tcPr/>
                </a:tc>
                <a:tc>
                  <a:txBody>
                    <a:bodyPr/>
                    <a:lstStyle/>
                    <a:p>
                      <a:pPr algn="l" fontAlgn="ctr"/>
                      <a:endParaRPr lang="cs-CZ" sz="1000" b="0" i="0" u="none" strike="noStrike">
                        <a:solidFill>
                          <a:srgbClr val="000000"/>
                        </a:solidFill>
                        <a:effectLst/>
                        <a:latin typeface="Calibri" panose="020F0502020204030204" pitchFamily="34" charset="0"/>
                      </a:endParaRPr>
                    </a:p>
                  </a:txBody>
                  <a:tcPr marL="8386" marR="8386" marT="8386"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endParaRPr lang="cs-CZ" sz="1000" b="0" i="0" u="none" strike="noStrike">
                        <a:solidFill>
                          <a:srgbClr val="000000"/>
                        </a:solidFill>
                        <a:effectLst/>
                        <a:latin typeface="Calibri" panose="020F0502020204030204" pitchFamily="34" charset="0"/>
                      </a:endParaRPr>
                    </a:p>
                  </a:txBody>
                  <a:tcPr marL="8386" marR="8386" marT="8386"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endParaRPr lang="cs-CZ" sz="1000" b="0" i="0" u="none" strike="noStrike">
                        <a:solidFill>
                          <a:srgbClr val="000000"/>
                        </a:solidFill>
                        <a:effectLst/>
                        <a:latin typeface="Calibri" panose="020F0502020204030204" pitchFamily="34" charset="0"/>
                      </a:endParaRPr>
                    </a:p>
                  </a:txBody>
                  <a:tcPr marL="8386" marR="8386" marT="8386"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endParaRPr lang="cs-CZ" sz="1000" b="0" i="0" u="none" strike="noStrike">
                        <a:solidFill>
                          <a:srgbClr val="000000"/>
                        </a:solidFill>
                        <a:effectLst/>
                        <a:latin typeface="Calibri" panose="020F0502020204030204" pitchFamily="34" charset="0"/>
                      </a:endParaRPr>
                    </a:p>
                  </a:txBody>
                  <a:tcPr marL="8386" marR="8386" marT="8386"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endParaRPr lang="cs-CZ" sz="1000" b="0" i="0" u="none" strike="noStrike">
                        <a:solidFill>
                          <a:srgbClr val="000000"/>
                        </a:solidFill>
                        <a:effectLst/>
                        <a:latin typeface="Calibri" panose="020F0502020204030204" pitchFamily="34" charset="0"/>
                      </a:endParaRPr>
                    </a:p>
                  </a:txBody>
                  <a:tcPr marL="8386" marR="8386" marT="8386" marB="0" anchor="ctr">
                    <a:lnL>
                      <a:noFill/>
                    </a:lnL>
                    <a:lnR>
                      <a:noFill/>
                    </a:lnR>
                    <a:lnT>
                      <a:noFill/>
                    </a:lnT>
                    <a:lnB>
                      <a:noFill/>
                    </a:lnB>
                    <a:noFill/>
                  </a:tcPr>
                </a:tc>
                <a:tc>
                  <a:txBody>
                    <a:bodyPr/>
                    <a:lstStyle/>
                    <a:p>
                      <a:pPr algn="l" fontAlgn="ctr"/>
                      <a:endParaRPr lang="cs-CZ" sz="1000" b="0" i="0" u="none" strike="noStrike">
                        <a:solidFill>
                          <a:srgbClr val="000000"/>
                        </a:solidFill>
                        <a:effectLst/>
                        <a:latin typeface="Calibri" panose="020F0502020204030204" pitchFamily="34" charset="0"/>
                      </a:endParaRPr>
                    </a:p>
                  </a:txBody>
                  <a:tcPr marL="8386" marR="8386" marT="8386" marB="0" anchor="ctr">
                    <a:lnL>
                      <a:noFill/>
                    </a:lnL>
                    <a:lnR>
                      <a:noFill/>
                    </a:lnR>
                    <a:lnT>
                      <a:noFill/>
                    </a:lnT>
                    <a:lnB>
                      <a:noFill/>
                    </a:lnB>
                    <a:noFill/>
                  </a:tcPr>
                </a:tc>
                <a:tc>
                  <a:txBody>
                    <a:bodyPr/>
                    <a:lstStyle/>
                    <a:p>
                      <a:pPr algn="l" fontAlgn="ctr"/>
                      <a:endParaRPr lang="cs-CZ" sz="1000" b="0" i="0" u="none" strike="noStrike">
                        <a:solidFill>
                          <a:srgbClr val="000000"/>
                        </a:solidFill>
                        <a:effectLst/>
                        <a:latin typeface="Calibri" panose="020F0502020204030204" pitchFamily="34" charset="0"/>
                      </a:endParaRPr>
                    </a:p>
                  </a:txBody>
                  <a:tcPr marL="8386" marR="8386" marT="8386" marB="0" anchor="ctr">
                    <a:lnL>
                      <a:noFill/>
                    </a:lnL>
                    <a:lnR>
                      <a:noFill/>
                    </a:lnR>
                    <a:lnT>
                      <a:noFill/>
                    </a:lnT>
                    <a:lnB>
                      <a:noFill/>
                    </a:lnB>
                    <a:noFill/>
                  </a:tcPr>
                </a:tc>
                <a:tc>
                  <a:txBody>
                    <a:bodyPr/>
                    <a:lstStyle/>
                    <a:p>
                      <a:pPr algn="l" fontAlgn="ctr"/>
                      <a:endParaRPr lang="cs-CZ" sz="1000" b="0" i="0" u="none" strike="noStrike">
                        <a:solidFill>
                          <a:srgbClr val="000000"/>
                        </a:solidFill>
                        <a:effectLst/>
                        <a:latin typeface="Calibri" panose="020F0502020204030204" pitchFamily="34" charset="0"/>
                      </a:endParaRPr>
                    </a:p>
                  </a:txBody>
                  <a:tcPr marL="8386" marR="8386" marT="8386" marB="0" anchor="ctr">
                    <a:lnL>
                      <a:noFill/>
                    </a:lnL>
                    <a:lnR>
                      <a:noFill/>
                    </a:lnR>
                    <a:lnT>
                      <a:noFill/>
                    </a:lnT>
                    <a:lnB>
                      <a:noFill/>
                    </a:lnB>
                    <a:noFill/>
                  </a:tcPr>
                </a:tc>
                <a:extLst>
                  <a:ext uri="{0D108BD9-81ED-4DB2-BD59-A6C34878D82A}">
                    <a16:rowId xmlns:a16="http://schemas.microsoft.com/office/drawing/2014/main" val="4158253766"/>
                  </a:ext>
                </a:extLst>
              </a:tr>
              <a:tr h="176111">
                <a:tc>
                  <a:txBody>
                    <a:bodyPr/>
                    <a:lstStyle/>
                    <a:p>
                      <a:pPr algn="l" fontAlgn="ctr"/>
                      <a:endParaRPr lang="cs-CZ" sz="1000" b="0" i="0" u="none" strike="noStrike">
                        <a:solidFill>
                          <a:srgbClr val="000000"/>
                        </a:solidFill>
                        <a:effectLst/>
                        <a:latin typeface="Calibri" panose="020F0502020204030204" pitchFamily="34" charset="0"/>
                      </a:endParaRPr>
                    </a:p>
                  </a:txBody>
                  <a:tcPr marL="8386" marR="8386" marT="8386" marB="0" anchor="ctr">
                    <a:lnL>
                      <a:noFill/>
                    </a:lnL>
                    <a:lnR>
                      <a:noFill/>
                    </a:lnR>
                    <a:lnT>
                      <a:noFill/>
                    </a:lnT>
                    <a:lnB>
                      <a:noFill/>
                    </a:lnB>
                    <a:noFill/>
                  </a:tcPr>
                </a:tc>
                <a:tc>
                  <a:txBody>
                    <a:bodyPr/>
                    <a:lstStyle/>
                    <a:p>
                      <a:pPr algn="l" fontAlgn="ctr"/>
                      <a:endParaRPr lang="cs-CZ" sz="1000" b="0" i="0" u="none" strike="noStrike" dirty="0">
                        <a:solidFill>
                          <a:srgbClr val="000000"/>
                        </a:solidFill>
                        <a:effectLst/>
                        <a:latin typeface="Calibri" panose="020F0502020204030204" pitchFamily="34" charset="0"/>
                      </a:endParaRPr>
                    </a:p>
                  </a:txBody>
                  <a:tcPr marL="8386" marR="8386" marT="8386" marB="0" anchor="ctr">
                    <a:lnL>
                      <a:noFill/>
                    </a:lnL>
                    <a:lnR>
                      <a:noFill/>
                    </a:lnR>
                    <a:lnT>
                      <a:noFill/>
                    </a:lnT>
                    <a:lnB>
                      <a:noFill/>
                    </a:lnB>
                    <a:noFill/>
                  </a:tcPr>
                </a:tc>
                <a:tc>
                  <a:txBody>
                    <a:bodyPr/>
                    <a:lstStyle/>
                    <a:p>
                      <a:pPr algn="l" fontAlgn="ctr"/>
                      <a:endParaRPr lang="cs-CZ" sz="1000" b="0" i="0" u="none" strike="noStrike">
                        <a:solidFill>
                          <a:srgbClr val="000000"/>
                        </a:solidFill>
                        <a:effectLst/>
                        <a:latin typeface="Calibri" panose="020F0502020204030204" pitchFamily="34" charset="0"/>
                      </a:endParaRPr>
                    </a:p>
                  </a:txBody>
                  <a:tcPr marL="8386" marR="8386" marT="8386" marB="0" anchor="ctr">
                    <a:lnL>
                      <a:noFill/>
                    </a:lnL>
                    <a:lnR>
                      <a:noFill/>
                    </a:lnR>
                    <a:lnT>
                      <a:noFill/>
                    </a:lnT>
                    <a:lnB>
                      <a:noFill/>
                    </a:lnB>
                    <a:noFill/>
                  </a:tcPr>
                </a:tc>
                <a:tc>
                  <a:txBody>
                    <a:bodyPr/>
                    <a:lstStyle/>
                    <a:p>
                      <a:pPr algn="l" fontAlgn="ctr"/>
                      <a:endParaRPr lang="cs-CZ" sz="1000" b="0" i="0" u="none" strike="noStrike">
                        <a:solidFill>
                          <a:srgbClr val="000000"/>
                        </a:solidFill>
                        <a:effectLst/>
                        <a:latin typeface="Calibri" panose="020F0502020204030204" pitchFamily="34" charset="0"/>
                      </a:endParaRPr>
                    </a:p>
                  </a:txBody>
                  <a:tcPr marL="8386" marR="8386" marT="8386" marB="0" anchor="ctr">
                    <a:lnL>
                      <a:noFill/>
                    </a:lnL>
                    <a:lnR>
                      <a:noFill/>
                    </a:lnR>
                    <a:lnT>
                      <a:noFill/>
                    </a:lnT>
                    <a:lnB>
                      <a:noFill/>
                    </a:lnB>
                    <a:noFill/>
                  </a:tcPr>
                </a:tc>
                <a:tc>
                  <a:txBody>
                    <a:bodyPr/>
                    <a:lstStyle/>
                    <a:p>
                      <a:pPr algn="l" fontAlgn="ctr"/>
                      <a:endParaRPr lang="cs-CZ" sz="1000" b="0" i="0" u="none" strike="noStrike">
                        <a:solidFill>
                          <a:srgbClr val="000000"/>
                        </a:solidFill>
                        <a:effectLst/>
                        <a:latin typeface="Calibri" panose="020F0502020204030204" pitchFamily="34" charset="0"/>
                      </a:endParaRPr>
                    </a:p>
                  </a:txBody>
                  <a:tcPr marL="8386" marR="8386" marT="8386" marB="0" anchor="ctr">
                    <a:lnL>
                      <a:noFill/>
                    </a:lnL>
                    <a:lnR>
                      <a:noFill/>
                    </a:lnR>
                    <a:lnT>
                      <a:noFill/>
                    </a:lnT>
                    <a:lnB>
                      <a:noFill/>
                    </a:lnB>
                    <a:noFill/>
                  </a:tcPr>
                </a:tc>
                <a:tc>
                  <a:txBody>
                    <a:bodyPr/>
                    <a:lstStyle/>
                    <a:p>
                      <a:pPr algn="l" fontAlgn="ctr"/>
                      <a:endParaRPr lang="cs-CZ" sz="1000" b="0" i="0" u="none" strike="noStrike">
                        <a:solidFill>
                          <a:srgbClr val="000000"/>
                        </a:solidFill>
                        <a:effectLst/>
                        <a:latin typeface="Calibri" panose="020F0502020204030204" pitchFamily="34" charset="0"/>
                      </a:endParaRPr>
                    </a:p>
                  </a:txBody>
                  <a:tcPr marL="8386" marR="8386" marT="8386" marB="0" anchor="ctr">
                    <a:lnL>
                      <a:noFill/>
                    </a:lnL>
                    <a:lnR>
                      <a:noFill/>
                    </a:lnR>
                    <a:lnT>
                      <a:noFill/>
                    </a:lnT>
                    <a:lnB>
                      <a:noFill/>
                    </a:lnB>
                    <a:noFill/>
                  </a:tcPr>
                </a:tc>
                <a:tc>
                  <a:txBody>
                    <a:bodyPr/>
                    <a:lstStyle/>
                    <a:p>
                      <a:pPr algn="l" fontAlgn="ctr"/>
                      <a:endParaRPr lang="cs-CZ" sz="1000" b="0" i="0" u="none" strike="noStrike">
                        <a:solidFill>
                          <a:srgbClr val="000000"/>
                        </a:solidFill>
                        <a:effectLst/>
                        <a:latin typeface="Calibri" panose="020F0502020204030204" pitchFamily="34" charset="0"/>
                      </a:endParaRPr>
                    </a:p>
                  </a:txBody>
                  <a:tcPr marL="8386" marR="8386" marT="8386" marB="0" anchor="ctr">
                    <a:lnL>
                      <a:noFill/>
                    </a:lnL>
                    <a:lnR>
                      <a:noFill/>
                    </a:lnR>
                    <a:lnT>
                      <a:noFill/>
                    </a:lnT>
                    <a:lnB>
                      <a:noFill/>
                    </a:lnB>
                    <a:noFill/>
                  </a:tcPr>
                </a:tc>
                <a:tc>
                  <a:txBody>
                    <a:bodyPr/>
                    <a:lstStyle/>
                    <a:p>
                      <a:pPr algn="l" fontAlgn="ctr"/>
                      <a:endParaRPr lang="cs-CZ" sz="1000" b="0" i="0" u="none" strike="noStrike">
                        <a:solidFill>
                          <a:srgbClr val="000000"/>
                        </a:solidFill>
                        <a:effectLst/>
                        <a:latin typeface="Calibri" panose="020F0502020204030204" pitchFamily="34" charset="0"/>
                      </a:endParaRPr>
                    </a:p>
                  </a:txBody>
                  <a:tcPr marL="8386" marR="8386" marT="8386" marB="0" anchor="ctr">
                    <a:lnL>
                      <a:noFill/>
                    </a:lnL>
                    <a:lnR w="12700" cap="flat" cmpd="sng" algn="ctr">
                      <a:solidFill>
                        <a:srgbClr val="000000"/>
                      </a:solidFill>
                      <a:prstDash val="solid"/>
                      <a:round/>
                      <a:headEnd type="none" w="med" len="med"/>
                      <a:tailEnd type="none" w="med" len="med"/>
                    </a:lnR>
                    <a:lnT>
                      <a:noFill/>
                    </a:lnT>
                    <a:lnB>
                      <a:noFill/>
                    </a:lnB>
                    <a:noFill/>
                  </a:tcPr>
                </a:tc>
                <a:tc rowSpan="3" gridSpan="2">
                  <a:txBody>
                    <a:bodyPr/>
                    <a:lstStyle/>
                    <a:p>
                      <a:pPr algn="ctr" fontAlgn="ctr"/>
                      <a:r>
                        <a:rPr lang="cs-CZ" sz="1000" b="0" i="0" u="none" strike="noStrike">
                          <a:solidFill>
                            <a:srgbClr val="000000"/>
                          </a:solidFill>
                          <a:effectLst/>
                          <a:latin typeface="Calibri" panose="020F0502020204030204" pitchFamily="34" charset="0"/>
                        </a:rPr>
                        <a:t>Trip Fuel</a:t>
                      </a:r>
                    </a:p>
                  </a:txBody>
                  <a:tcPr marL="8386" marR="8386" marT="838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rowSpan="3" h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rowSpan="5" gridSpan="2">
                  <a:txBody>
                    <a:bodyPr/>
                    <a:lstStyle/>
                    <a:p>
                      <a:pPr algn="ctr" fontAlgn="ctr"/>
                      <a:r>
                        <a:rPr lang="cs-CZ" sz="1000" b="0" i="0" u="none" strike="noStrike">
                          <a:solidFill>
                            <a:srgbClr val="000000"/>
                          </a:solidFill>
                          <a:effectLst/>
                          <a:latin typeface="Calibri" panose="020F0502020204030204" pitchFamily="34" charset="0"/>
                        </a:rPr>
                        <a:t>Take Off Fuel</a:t>
                      </a:r>
                    </a:p>
                  </a:txBody>
                  <a:tcPr marL="8386" marR="8386" marT="838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E699"/>
                    </a:solidFill>
                  </a:tcPr>
                </a:tc>
                <a:tc rowSpan="5" hMerge="1">
                  <a:txBody>
                    <a:bodyPr/>
                    <a:lstStyle/>
                    <a:p>
                      <a:endParaRPr lang="cs-CZ"/>
                    </a:p>
                  </a:txBody>
                  <a:tcPr/>
                </a:tc>
                <a:tc rowSpan="19" gridSpan="2">
                  <a:txBody>
                    <a:bodyPr/>
                    <a:lstStyle/>
                    <a:p>
                      <a:pPr algn="ctr" fontAlgn="ctr"/>
                      <a:r>
                        <a:rPr lang="cs-CZ" sz="1000" b="0" i="0" u="none" strike="noStrike">
                          <a:solidFill>
                            <a:srgbClr val="000000"/>
                          </a:solidFill>
                          <a:effectLst/>
                          <a:latin typeface="Calibri" panose="020F0502020204030204" pitchFamily="34" charset="0"/>
                        </a:rPr>
                        <a:t>Take Off Weight</a:t>
                      </a:r>
                    </a:p>
                  </a:txBody>
                  <a:tcPr marL="8386" marR="8386" marT="838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4C6E7"/>
                    </a:solidFill>
                  </a:tcPr>
                </a:tc>
                <a:tc rowSpan="19" hMerge="1">
                  <a:txBody>
                    <a:bodyPr/>
                    <a:lstStyle/>
                    <a:p>
                      <a:endParaRPr lang="cs-CZ"/>
                    </a:p>
                  </a:txBody>
                  <a:tcPr/>
                </a:tc>
                <a:tc>
                  <a:txBody>
                    <a:bodyPr/>
                    <a:lstStyle/>
                    <a:p>
                      <a:pPr algn="l" fontAlgn="ctr"/>
                      <a:endParaRPr lang="cs-CZ" sz="1000" b="0" i="0" u="none" strike="noStrike">
                        <a:solidFill>
                          <a:srgbClr val="000000"/>
                        </a:solidFill>
                        <a:effectLst/>
                        <a:latin typeface="Calibri" panose="020F0502020204030204" pitchFamily="34" charset="0"/>
                      </a:endParaRPr>
                    </a:p>
                  </a:txBody>
                  <a:tcPr marL="8386" marR="8386" marT="8386" marB="0" anchor="ctr">
                    <a:lnL w="1270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endParaRPr lang="cs-CZ" sz="1000" b="0" i="0" u="none" strike="noStrike">
                        <a:solidFill>
                          <a:srgbClr val="000000"/>
                        </a:solidFill>
                        <a:effectLst/>
                        <a:latin typeface="Calibri" panose="020F0502020204030204" pitchFamily="34" charset="0"/>
                      </a:endParaRPr>
                    </a:p>
                  </a:txBody>
                  <a:tcPr marL="8386" marR="8386" marT="8386" marB="0" anchor="ctr">
                    <a:lnL>
                      <a:noFill/>
                    </a:lnL>
                    <a:lnR>
                      <a:noFill/>
                    </a:lnR>
                    <a:lnT>
                      <a:noFill/>
                    </a:lnT>
                    <a:lnB>
                      <a:noFill/>
                    </a:lnB>
                    <a:noFill/>
                  </a:tcPr>
                </a:tc>
                <a:tc>
                  <a:txBody>
                    <a:bodyPr/>
                    <a:lstStyle/>
                    <a:p>
                      <a:pPr algn="l" fontAlgn="ctr"/>
                      <a:endParaRPr lang="cs-CZ" sz="1000" b="0" i="0" u="none" strike="noStrike">
                        <a:solidFill>
                          <a:srgbClr val="000000"/>
                        </a:solidFill>
                        <a:effectLst/>
                        <a:latin typeface="Calibri" panose="020F0502020204030204" pitchFamily="34" charset="0"/>
                      </a:endParaRPr>
                    </a:p>
                  </a:txBody>
                  <a:tcPr marL="8386" marR="8386" marT="8386" marB="0" anchor="ctr">
                    <a:lnL>
                      <a:noFill/>
                    </a:lnL>
                    <a:lnR>
                      <a:noFill/>
                    </a:lnR>
                    <a:lnT>
                      <a:noFill/>
                    </a:lnT>
                    <a:lnB>
                      <a:noFill/>
                    </a:lnB>
                    <a:noFill/>
                  </a:tcPr>
                </a:tc>
                <a:tc>
                  <a:txBody>
                    <a:bodyPr/>
                    <a:lstStyle/>
                    <a:p>
                      <a:pPr algn="l" fontAlgn="ctr"/>
                      <a:endParaRPr lang="cs-CZ" sz="1000" b="0" i="0" u="none" strike="noStrike">
                        <a:solidFill>
                          <a:srgbClr val="000000"/>
                        </a:solidFill>
                        <a:effectLst/>
                        <a:latin typeface="Calibri" panose="020F0502020204030204" pitchFamily="34" charset="0"/>
                      </a:endParaRPr>
                    </a:p>
                  </a:txBody>
                  <a:tcPr marL="8386" marR="8386" marT="8386" marB="0" anchor="ctr">
                    <a:lnL>
                      <a:noFill/>
                    </a:lnL>
                    <a:lnR>
                      <a:noFill/>
                    </a:lnR>
                    <a:lnT>
                      <a:noFill/>
                    </a:lnT>
                    <a:lnB>
                      <a:noFill/>
                    </a:lnB>
                    <a:noFill/>
                  </a:tcPr>
                </a:tc>
                <a:extLst>
                  <a:ext uri="{0D108BD9-81ED-4DB2-BD59-A6C34878D82A}">
                    <a16:rowId xmlns:a16="http://schemas.microsoft.com/office/drawing/2014/main" val="1251779026"/>
                  </a:ext>
                </a:extLst>
              </a:tr>
              <a:tr h="176111">
                <a:tc>
                  <a:txBody>
                    <a:bodyPr/>
                    <a:lstStyle/>
                    <a:p>
                      <a:pPr algn="l" fontAlgn="ctr"/>
                      <a:endParaRPr lang="cs-CZ" sz="1000" b="0" i="0" u="none" strike="noStrike">
                        <a:solidFill>
                          <a:srgbClr val="000000"/>
                        </a:solidFill>
                        <a:effectLst/>
                        <a:latin typeface="Calibri" panose="020F0502020204030204" pitchFamily="34" charset="0"/>
                      </a:endParaRPr>
                    </a:p>
                  </a:txBody>
                  <a:tcPr marL="8386" marR="8386" marT="8386" marB="0" anchor="ctr">
                    <a:lnL>
                      <a:noFill/>
                    </a:lnL>
                    <a:lnR>
                      <a:noFill/>
                    </a:lnR>
                    <a:lnT>
                      <a:noFill/>
                    </a:lnT>
                    <a:lnB>
                      <a:noFill/>
                    </a:lnB>
                    <a:noFill/>
                  </a:tcPr>
                </a:tc>
                <a:tc>
                  <a:txBody>
                    <a:bodyPr/>
                    <a:lstStyle/>
                    <a:p>
                      <a:pPr algn="l" fontAlgn="ctr"/>
                      <a:endParaRPr lang="cs-CZ" sz="1000" b="0" i="0" u="none" strike="noStrike">
                        <a:solidFill>
                          <a:srgbClr val="000000"/>
                        </a:solidFill>
                        <a:effectLst/>
                        <a:latin typeface="Calibri" panose="020F0502020204030204" pitchFamily="34" charset="0"/>
                      </a:endParaRPr>
                    </a:p>
                  </a:txBody>
                  <a:tcPr marL="8386" marR="8386" marT="8386" marB="0" anchor="ctr">
                    <a:lnL>
                      <a:noFill/>
                    </a:lnL>
                    <a:lnR>
                      <a:noFill/>
                    </a:lnR>
                    <a:lnT>
                      <a:noFill/>
                    </a:lnT>
                    <a:lnB>
                      <a:noFill/>
                    </a:lnB>
                    <a:noFill/>
                  </a:tcPr>
                </a:tc>
                <a:tc>
                  <a:txBody>
                    <a:bodyPr/>
                    <a:lstStyle/>
                    <a:p>
                      <a:pPr algn="l" fontAlgn="ctr"/>
                      <a:endParaRPr lang="cs-CZ" sz="1000" b="0" i="0" u="none" strike="noStrike">
                        <a:solidFill>
                          <a:srgbClr val="000000"/>
                        </a:solidFill>
                        <a:effectLst/>
                        <a:latin typeface="Calibri" panose="020F0502020204030204" pitchFamily="34" charset="0"/>
                      </a:endParaRPr>
                    </a:p>
                  </a:txBody>
                  <a:tcPr marL="8386" marR="8386" marT="8386" marB="0" anchor="ctr">
                    <a:lnL>
                      <a:noFill/>
                    </a:lnL>
                    <a:lnR>
                      <a:noFill/>
                    </a:lnR>
                    <a:lnT>
                      <a:noFill/>
                    </a:lnT>
                    <a:lnB>
                      <a:noFill/>
                    </a:lnB>
                    <a:noFill/>
                  </a:tcPr>
                </a:tc>
                <a:tc>
                  <a:txBody>
                    <a:bodyPr/>
                    <a:lstStyle/>
                    <a:p>
                      <a:pPr algn="l" fontAlgn="ctr"/>
                      <a:endParaRPr lang="cs-CZ" sz="1000" b="0" i="0" u="none" strike="noStrike">
                        <a:solidFill>
                          <a:srgbClr val="000000"/>
                        </a:solidFill>
                        <a:effectLst/>
                        <a:latin typeface="Calibri" panose="020F0502020204030204" pitchFamily="34" charset="0"/>
                      </a:endParaRPr>
                    </a:p>
                  </a:txBody>
                  <a:tcPr marL="8386" marR="8386" marT="8386" marB="0" anchor="ctr">
                    <a:lnL>
                      <a:noFill/>
                    </a:lnL>
                    <a:lnR>
                      <a:noFill/>
                    </a:lnR>
                    <a:lnT>
                      <a:noFill/>
                    </a:lnT>
                    <a:lnB>
                      <a:noFill/>
                    </a:lnB>
                    <a:noFill/>
                  </a:tcPr>
                </a:tc>
                <a:tc>
                  <a:txBody>
                    <a:bodyPr/>
                    <a:lstStyle/>
                    <a:p>
                      <a:pPr algn="l" fontAlgn="ctr"/>
                      <a:endParaRPr lang="cs-CZ" sz="1000" b="0" i="0" u="none" strike="noStrike">
                        <a:solidFill>
                          <a:srgbClr val="000000"/>
                        </a:solidFill>
                        <a:effectLst/>
                        <a:latin typeface="Calibri" panose="020F0502020204030204" pitchFamily="34" charset="0"/>
                      </a:endParaRPr>
                    </a:p>
                  </a:txBody>
                  <a:tcPr marL="8386" marR="8386" marT="8386" marB="0" anchor="ctr">
                    <a:lnL>
                      <a:noFill/>
                    </a:lnL>
                    <a:lnR>
                      <a:noFill/>
                    </a:lnR>
                    <a:lnT>
                      <a:noFill/>
                    </a:lnT>
                    <a:lnB>
                      <a:noFill/>
                    </a:lnB>
                    <a:noFill/>
                  </a:tcPr>
                </a:tc>
                <a:tc>
                  <a:txBody>
                    <a:bodyPr/>
                    <a:lstStyle/>
                    <a:p>
                      <a:pPr algn="l" fontAlgn="ctr"/>
                      <a:endParaRPr lang="cs-CZ" sz="1000" b="0" i="0" u="none" strike="noStrike">
                        <a:solidFill>
                          <a:srgbClr val="000000"/>
                        </a:solidFill>
                        <a:effectLst/>
                        <a:latin typeface="Calibri" panose="020F0502020204030204" pitchFamily="34" charset="0"/>
                      </a:endParaRPr>
                    </a:p>
                  </a:txBody>
                  <a:tcPr marL="8386" marR="8386" marT="8386" marB="0" anchor="ctr">
                    <a:lnL>
                      <a:noFill/>
                    </a:lnL>
                    <a:lnR>
                      <a:noFill/>
                    </a:lnR>
                    <a:lnT>
                      <a:noFill/>
                    </a:lnT>
                    <a:lnB>
                      <a:noFill/>
                    </a:lnB>
                    <a:noFill/>
                  </a:tcPr>
                </a:tc>
                <a:tc>
                  <a:txBody>
                    <a:bodyPr/>
                    <a:lstStyle/>
                    <a:p>
                      <a:pPr algn="l" fontAlgn="ctr"/>
                      <a:endParaRPr lang="cs-CZ" sz="1000" b="0" i="0" u="none" strike="noStrike">
                        <a:solidFill>
                          <a:srgbClr val="000000"/>
                        </a:solidFill>
                        <a:effectLst/>
                        <a:latin typeface="Calibri" panose="020F0502020204030204" pitchFamily="34" charset="0"/>
                      </a:endParaRPr>
                    </a:p>
                  </a:txBody>
                  <a:tcPr marL="8386" marR="8386" marT="8386" marB="0" anchor="ctr">
                    <a:lnL>
                      <a:noFill/>
                    </a:lnL>
                    <a:lnR>
                      <a:noFill/>
                    </a:lnR>
                    <a:lnT>
                      <a:noFill/>
                    </a:lnT>
                    <a:lnB>
                      <a:noFill/>
                    </a:lnB>
                    <a:noFill/>
                  </a:tcPr>
                </a:tc>
                <a:tc>
                  <a:txBody>
                    <a:bodyPr/>
                    <a:lstStyle/>
                    <a:p>
                      <a:pPr algn="l" fontAlgn="ctr"/>
                      <a:endParaRPr lang="cs-CZ" sz="1000" b="0" i="0" u="none" strike="noStrike">
                        <a:solidFill>
                          <a:srgbClr val="000000"/>
                        </a:solidFill>
                        <a:effectLst/>
                        <a:latin typeface="Calibri" panose="020F0502020204030204" pitchFamily="34" charset="0"/>
                      </a:endParaRPr>
                    </a:p>
                  </a:txBody>
                  <a:tcPr marL="8386" marR="8386" marT="8386" marB="0" anchor="ctr">
                    <a:lnL>
                      <a:noFill/>
                    </a:lnL>
                    <a:lnR w="12700" cap="flat" cmpd="sng" algn="ctr">
                      <a:solidFill>
                        <a:srgbClr val="000000"/>
                      </a:solidFill>
                      <a:prstDash val="solid"/>
                      <a:round/>
                      <a:headEnd type="none" w="med" len="med"/>
                      <a:tailEnd type="none" w="med" len="med"/>
                    </a:lnR>
                    <a:lnT>
                      <a:noFill/>
                    </a:lnT>
                    <a:lnB>
                      <a:noFill/>
                    </a:lnB>
                    <a:noFill/>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a:txBody>
                    <a:bodyPr/>
                    <a:lstStyle/>
                    <a:p>
                      <a:pPr algn="l" fontAlgn="ctr"/>
                      <a:endParaRPr lang="cs-CZ" sz="1000" b="0" i="0" u="none" strike="noStrike">
                        <a:solidFill>
                          <a:srgbClr val="000000"/>
                        </a:solidFill>
                        <a:effectLst/>
                        <a:latin typeface="Calibri" panose="020F0502020204030204" pitchFamily="34" charset="0"/>
                      </a:endParaRPr>
                    </a:p>
                  </a:txBody>
                  <a:tcPr marL="8386" marR="8386" marT="8386" marB="0" anchor="ctr">
                    <a:lnL w="1270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endParaRPr lang="cs-CZ" sz="1000" b="0" i="0" u="none" strike="noStrike">
                        <a:solidFill>
                          <a:srgbClr val="000000"/>
                        </a:solidFill>
                        <a:effectLst/>
                        <a:latin typeface="Calibri" panose="020F0502020204030204" pitchFamily="34" charset="0"/>
                      </a:endParaRPr>
                    </a:p>
                  </a:txBody>
                  <a:tcPr marL="8386" marR="8386" marT="8386" marB="0" anchor="ctr">
                    <a:lnL>
                      <a:noFill/>
                    </a:lnL>
                    <a:lnR>
                      <a:noFill/>
                    </a:lnR>
                    <a:lnT>
                      <a:noFill/>
                    </a:lnT>
                    <a:lnB>
                      <a:noFill/>
                    </a:lnB>
                    <a:noFill/>
                  </a:tcPr>
                </a:tc>
                <a:tc>
                  <a:txBody>
                    <a:bodyPr/>
                    <a:lstStyle/>
                    <a:p>
                      <a:pPr algn="l" fontAlgn="ctr"/>
                      <a:endParaRPr lang="cs-CZ" sz="1000" b="0" i="0" u="none" strike="noStrike">
                        <a:solidFill>
                          <a:srgbClr val="000000"/>
                        </a:solidFill>
                        <a:effectLst/>
                        <a:latin typeface="Calibri" panose="020F0502020204030204" pitchFamily="34" charset="0"/>
                      </a:endParaRPr>
                    </a:p>
                  </a:txBody>
                  <a:tcPr marL="8386" marR="8386" marT="8386" marB="0" anchor="ctr">
                    <a:lnL>
                      <a:noFill/>
                    </a:lnL>
                    <a:lnR>
                      <a:noFill/>
                    </a:lnR>
                    <a:lnT>
                      <a:noFill/>
                    </a:lnT>
                    <a:lnB>
                      <a:noFill/>
                    </a:lnB>
                    <a:noFill/>
                  </a:tcPr>
                </a:tc>
                <a:tc>
                  <a:txBody>
                    <a:bodyPr/>
                    <a:lstStyle/>
                    <a:p>
                      <a:pPr algn="l" fontAlgn="ctr"/>
                      <a:endParaRPr lang="cs-CZ" sz="1000" b="0" i="0" u="none" strike="noStrike">
                        <a:solidFill>
                          <a:srgbClr val="000000"/>
                        </a:solidFill>
                        <a:effectLst/>
                        <a:latin typeface="Calibri" panose="020F0502020204030204" pitchFamily="34" charset="0"/>
                      </a:endParaRPr>
                    </a:p>
                  </a:txBody>
                  <a:tcPr marL="8386" marR="8386" marT="8386" marB="0" anchor="ctr">
                    <a:lnL>
                      <a:noFill/>
                    </a:lnL>
                    <a:lnR>
                      <a:noFill/>
                    </a:lnR>
                    <a:lnT>
                      <a:noFill/>
                    </a:lnT>
                    <a:lnB>
                      <a:noFill/>
                    </a:lnB>
                    <a:noFill/>
                  </a:tcPr>
                </a:tc>
                <a:extLst>
                  <a:ext uri="{0D108BD9-81ED-4DB2-BD59-A6C34878D82A}">
                    <a16:rowId xmlns:a16="http://schemas.microsoft.com/office/drawing/2014/main" val="2944733468"/>
                  </a:ext>
                </a:extLst>
              </a:tr>
              <a:tr h="176111">
                <a:tc>
                  <a:txBody>
                    <a:bodyPr/>
                    <a:lstStyle/>
                    <a:p>
                      <a:pPr algn="l" fontAlgn="ctr"/>
                      <a:endParaRPr lang="cs-CZ" sz="1000" b="0" i="0" u="none" strike="noStrike">
                        <a:solidFill>
                          <a:srgbClr val="000000"/>
                        </a:solidFill>
                        <a:effectLst/>
                        <a:latin typeface="Calibri" panose="020F0502020204030204" pitchFamily="34" charset="0"/>
                      </a:endParaRPr>
                    </a:p>
                  </a:txBody>
                  <a:tcPr marL="8386" marR="8386" marT="8386" marB="0" anchor="ctr">
                    <a:lnL>
                      <a:noFill/>
                    </a:lnL>
                    <a:lnR>
                      <a:noFill/>
                    </a:lnR>
                    <a:lnT>
                      <a:noFill/>
                    </a:lnT>
                    <a:lnB>
                      <a:noFill/>
                    </a:lnB>
                    <a:noFill/>
                  </a:tcPr>
                </a:tc>
                <a:tc>
                  <a:txBody>
                    <a:bodyPr/>
                    <a:lstStyle/>
                    <a:p>
                      <a:pPr algn="l" fontAlgn="ctr"/>
                      <a:endParaRPr lang="cs-CZ" sz="1000" b="0" i="0" u="none" strike="noStrike">
                        <a:solidFill>
                          <a:srgbClr val="000000"/>
                        </a:solidFill>
                        <a:effectLst/>
                        <a:latin typeface="Calibri" panose="020F0502020204030204" pitchFamily="34" charset="0"/>
                      </a:endParaRPr>
                    </a:p>
                  </a:txBody>
                  <a:tcPr marL="8386" marR="8386" marT="8386" marB="0" anchor="ctr">
                    <a:lnL>
                      <a:noFill/>
                    </a:lnL>
                    <a:lnR>
                      <a:noFill/>
                    </a:lnR>
                    <a:lnT>
                      <a:noFill/>
                    </a:lnT>
                    <a:lnB>
                      <a:noFill/>
                    </a:lnB>
                    <a:noFill/>
                  </a:tcPr>
                </a:tc>
                <a:tc>
                  <a:txBody>
                    <a:bodyPr/>
                    <a:lstStyle/>
                    <a:p>
                      <a:pPr algn="l" fontAlgn="ctr"/>
                      <a:endParaRPr lang="cs-CZ" sz="1000" b="0" i="0" u="none" strike="noStrike">
                        <a:solidFill>
                          <a:srgbClr val="000000"/>
                        </a:solidFill>
                        <a:effectLst/>
                        <a:latin typeface="Calibri" panose="020F0502020204030204" pitchFamily="34" charset="0"/>
                      </a:endParaRPr>
                    </a:p>
                  </a:txBody>
                  <a:tcPr marL="8386" marR="8386" marT="8386" marB="0" anchor="ctr">
                    <a:lnL>
                      <a:noFill/>
                    </a:lnL>
                    <a:lnR>
                      <a:noFill/>
                    </a:lnR>
                    <a:lnT>
                      <a:noFill/>
                    </a:lnT>
                    <a:lnB>
                      <a:noFill/>
                    </a:lnB>
                    <a:noFill/>
                  </a:tcPr>
                </a:tc>
                <a:tc>
                  <a:txBody>
                    <a:bodyPr/>
                    <a:lstStyle/>
                    <a:p>
                      <a:pPr algn="l" fontAlgn="ctr"/>
                      <a:endParaRPr lang="cs-CZ" sz="1000" b="0" i="0" u="none" strike="noStrike">
                        <a:solidFill>
                          <a:srgbClr val="000000"/>
                        </a:solidFill>
                        <a:effectLst/>
                        <a:latin typeface="Calibri" panose="020F0502020204030204" pitchFamily="34" charset="0"/>
                      </a:endParaRPr>
                    </a:p>
                  </a:txBody>
                  <a:tcPr marL="8386" marR="8386" marT="8386" marB="0" anchor="ctr">
                    <a:lnL>
                      <a:noFill/>
                    </a:lnL>
                    <a:lnR>
                      <a:noFill/>
                    </a:lnR>
                    <a:lnT>
                      <a:noFill/>
                    </a:lnT>
                    <a:lnB>
                      <a:noFill/>
                    </a:lnB>
                    <a:noFill/>
                  </a:tcPr>
                </a:tc>
                <a:tc>
                  <a:txBody>
                    <a:bodyPr/>
                    <a:lstStyle/>
                    <a:p>
                      <a:pPr algn="l" fontAlgn="ctr"/>
                      <a:endParaRPr lang="cs-CZ" sz="1000" b="0" i="0" u="none" strike="noStrike">
                        <a:solidFill>
                          <a:srgbClr val="000000"/>
                        </a:solidFill>
                        <a:effectLst/>
                        <a:latin typeface="Calibri" panose="020F0502020204030204" pitchFamily="34" charset="0"/>
                      </a:endParaRPr>
                    </a:p>
                  </a:txBody>
                  <a:tcPr marL="8386" marR="8386" marT="8386" marB="0" anchor="ctr">
                    <a:lnL>
                      <a:noFill/>
                    </a:lnL>
                    <a:lnR>
                      <a:noFill/>
                    </a:lnR>
                    <a:lnT>
                      <a:noFill/>
                    </a:lnT>
                    <a:lnB>
                      <a:noFill/>
                    </a:lnB>
                    <a:noFill/>
                  </a:tcPr>
                </a:tc>
                <a:tc>
                  <a:txBody>
                    <a:bodyPr/>
                    <a:lstStyle/>
                    <a:p>
                      <a:pPr algn="l" fontAlgn="ctr"/>
                      <a:endParaRPr lang="cs-CZ" sz="1000" b="0" i="0" u="none" strike="noStrike">
                        <a:solidFill>
                          <a:srgbClr val="000000"/>
                        </a:solidFill>
                        <a:effectLst/>
                        <a:latin typeface="Calibri" panose="020F0502020204030204" pitchFamily="34" charset="0"/>
                      </a:endParaRPr>
                    </a:p>
                  </a:txBody>
                  <a:tcPr marL="8386" marR="8386" marT="8386" marB="0" anchor="ctr">
                    <a:lnL>
                      <a:noFill/>
                    </a:lnL>
                    <a:lnR>
                      <a:noFill/>
                    </a:lnR>
                    <a:lnT>
                      <a:noFill/>
                    </a:lnT>
                    <a:lnB>
                      <a:noFill/>
                    </a:lnB>
                    <a:noFill/>
                  </a:tcPr>
                </a:tc>
                <a:tc>
                  <a:txBody>
                    <a:bodyPr/>
                    <a:lstStyle/>
                    <a:p>
                      <a:pPr algn="l" fontAlgn="ctr"/>
                      <a:endParaRPr lang="cs-CZ" sz="1000" b="0" i="0" u="none" strike="noStrike">
                        <a:solidFill>
                          <a:srgbClr val="000000"/>
                        </a:solidFill>
                        <a:effectLst/>
                        <a:latin typeface="Calibri" panose="020F0502020204030204" pitchFamily="34" charset="0"/>
                      </a:endParaRPr>
                    </a:p>
                  </a:txBody>
                  <a:tcPr marL="8386" marR="8386" marT="8386" marB="0" anchor="ctr">
                    <a:lnL>
                      <a:noFill/>
                    </a:lnL>
                    <a:lnR>
                      <a:noFill/>
                    </a:lnR>
                    <a:lnT>
                      <a:noFill/>
                    </a:lnT>
                    <a:lnB>
                      <a:noFill/>
                    </a:lnB>
                    <a:noFill/>
                  </a:tcPr>
                </a:tc>
                <a:tc>
                  <a:txBody>
                    <a:bodyPr/>
                    <a:lstStyle/>
                    <a:p>
                      <a:pPr algn="l" fontAlgn="ctr"/>
                      <a:endParaRPr lang="cs-CZ" sz="1000" b="0" i="0" u="none" strike="noStrike">
                        <a:solidFill>
                          <a:srgbClr val="000000"/>
                        </a:solidFill>
                        <a:effectLst/>
                        <a:latin typeface="Calibri" panose="020F0502020204030204" pitchFamily="34" charset="0"/>
                      </a:endParaRPr>
                    </a:p>
                  </a:txBody>
                  <a:tcPr marL="8386" marR="8386" marT="8386" marB="0" anchor="ctr">
                    <a:lnL>
                      <a:noFill/>
                    </a:lnL>
                    <a:lnR w="12700" cap="flat" cmpd="sng" algn="ctr">
                      <a:solidFill>
                        <a:srgbClr val="000000"/>
                      </a:solidFill>
                      <a:prstDash val="solid"/>
                      <a:round/>
                      <a:headEnd type="none" w="med" len="med"/>
                      <a:tailEnd type="none" w="med" len="med"/>
                    </a:lnR>
                    <a:lnT>
                      <a:noFill/>
                    </a:lnT>
                    <a:lnB>
                      <a:noFill/>
                    </a:lnB>
                    <a:noFill/>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a:txBody>
                    <a:bodyPr/>
                    <a:lstStyle/>
                    <a:p>
                      <a:pPr algn="l" fontAlgn="ctr"/>
                      <a:endParaRPr lang="cs-CZ" sz="1000" b="0" i="0" u="none" strike="noStrike">
                        <a:solidFill>
                          <a:srgbClr val="000000"/>
                        </a:solidFill>
                        <a:effectLst/>
                        <a:latin typeface="Calibri" panose="020F0502020204030204" pitchFamily="34" charset="0"/>
                      </a:endParaRPr>
                    </a:p>
                  </a:txBody>
                  <a:tcPr marL="8386" marR="8386" marT="8386"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endParaRPr lang="cs-CZ" sz="1000" b="0" i="0" u="none" strike="noStrike">
                        <a:solidFill>
                          <a:srgbClr val="000000"/>
                        </a:solidFill>
                        <a:effectLst/>
                        <a:latin typeface="Calibri" panose="020F0502020204030204" pitchFamily="34" charset="0"/>
                      </a:endParaRPr>
                    </a:p>
                  </a:txBody>
                  <a:tcPr marL="8386" marR="8386" marT="8386"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endParaRPr lang="cs-CZ" sz="1000" b="0" i="0" u="none" strike="noStrike">
                        <a:solidFill>
                          <a:srgbClr val="000000"/>
                        </a:solidFill>
                        <a:effectLst/>
                        <a:latin typeface="Calibri" panose="020F0502020204030204" pitchFamily="34" charset="0"/>
                      </a:endParaRPr>
                    </a:p>
                  </a:txBody>
                  <a:tcPr marL="8386" marR="8386" marT="8386"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endParaRPr lang="cs-CZ" sz="1000" b="0" i="0" u="none" strike="noStrike">
                        <a:solidFill>
                          <a:srgbClr val="000000"/>
                        </a:solidFill>
                        <a:effectLst/>
                        <a:latin typeface="Calibri" panose="020F0502020204030204" pitchFamily="34" charset="0"/>
                      </a:endParaRPr>
                    </a:p>
                  </a:txBody>
                  <a:tcPr marL="8386" marR="8386" marT="8386" marB="0" anchor="ctr">
                    <a:lnL>
                      <a:noFill/>
                    </a:lnL>
                    <a:lnR>
                      <a:noFill/>
                    </a:lnR>
                    <a:lnT>
                      <a:noFill/>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831458408"/>
                  </a:ext>
                </a:extLst>
              </a:tr>
              <a:tr h="176111">
                <a:tc>
                  <a:txBody>
                    <a:bodyPr/>
                    <a:lstStyle/>
                    <a:p>
                      <a:pPr algn="l" fontAlgn="ctr"/>
                      <a:endParaRPr lang="cs-CZ" sz="1000" b="0" i="0" u="none" strike="noStrike">
                        <a:solidFill>
                          <a:srgbClr val="000000"/>
                        </a:solidFill>
                        <a:effectLst/>
                        <a:latin typeface="Calibri" panose="020F0502020204030204" pitchFamily="34" charset="0"/>
                      </a:endParaRPr>
                    </a:p>
                  </a:txBody>
                  <a:tcPr marL="8386" marR="8386" marT="8386" marB="0" anchor="ctr">
                    <a:lnL>
                      <a:noFill/>
                    </a:lnL>
                    <a:lnR>
                      <a:noFill/>
                    </a:lnR>
                    <a:lnT>
                      <a:noFill/>
                    </a:lnT>
                    <a:lnB>
                      <a:noFill/>
                    </a:lnB>
                    <a:noFill/>
                  </a:tcPr>
                </a:tc>
                <a:tc>
                  <a:txBody>
                    <a:bodyPr/>
                    <a:lstStyle/>
                    <a:p>
                      <a:pPr algn="l" fontAlgn="ctr"/>
                      <a:endParaRPr lang="cs-CZ" sz="1000" b="0" i="0" u="none" strike="noStrike">
                        <a:solidFill>
                          <a:srgbClr val="000000"/>
                        </a:solidFill>
                        <a:effectLst/>
                        <a:latin typeface="Calibri" panose="020F0502020204030204" pitchFamily="34" charset="0"/>
                      </a:endParaRPr>
                    </a:p>
                  </a:txBody>
                  <a:tcPr marL="8386" marR="8386" marT="8386" marB="0" anchor="ctr">
                    <a:lnL>
                      <a:noFill/>
                    </a:lnL>
                    <a:lnR>
                      <a:noFill/>
                    </a:lnR>
                    <a:lnT>
                      <a:noFill/>
                    </a:lnT>
                    <a:lnB>
                      <a:noFill/>
                    </a:lnB>
                    <a:noFill/>
                  </a:tcPr>
                </a:tc>
                <a:tc>
                  <a:txBody>
                    <a:bodyPr/>
                    <a:lstStyle/>
                    <a:p>
                      <a:pPr algn="l" fontAlgn="ctr"/>
                      <a:endParaRPr lang="cs-CZ" sz="1000" b="0" i="0" u="none" strike="noStrike">
                        <a:solidFill>
                          <a:srgbClr val="000000"/>
                        </a:solidFill>
                        <a:effectLst/>
                        <a:latin typeface="Calibri" panose="020F0502020204030204" pitchFamily="34" charset="0"/>
                      </a:endParaRPr>
                    </a:p>
                  </a:txBody>
                  <a:tcPr marL="8386" marR="8386" marT="8386" marB="0" anchor="ctr">
                    <a:lnL>
                      <a:noFill/>
                    </a:lnL>
                    <a:lnR>
                      <a:noFill/>
                    </a:lnR>
                    <a:lnT>
                      <a:noFill/>
                    </a:lnT>
                    <a:lnB>
                      <a:noFill/>
                    </a:lnB>
                    <a:noFill/>
                  </a:tcPr>
                </a:tc>
                <a:tc>
                  <a:txBody>
                    <a:bodyPr/>
                    <a:lstStyle/>
                    <a:p>
                      <a:pPr algn="l" fontAlgn="ctr"/>
                      <a:endParaRPr lang="cs-CZ" sz="1000" b="0" i="0" u="none" strike="noStrike">
                        <a:solidFill>
                          <a:srgbClr val="000000"/>
                        </a:solidFill>
                        <a:effectLst/>
                        <a:latin typeface="Calibri" panose="020F0502020204030204" pitchFamily="34" charset="0"/>
                      </a:endParaRPr>
                    </a:p>
                  </a:txBody>
                  <a:tcPr marL="8386" marR="8386" marT="8386" marB="0" anchor="ctr">
                    <a:lnL>
                      <a:noFill/>
                    </a:lnL>
                    <a:lnR>
                      <a:noFill/>
                    </a:lnR>
                    <a:lnT>
                      <a:noFill/>
                    </a:lnT>
                    <a:lnB>
                      <a:noFill/>
                    </a:lnB>
                    <a:noFill/>
                  </a:tcPr>
                </a:tc>
                <a:tc>
                  <a:txBody>
                    <a:bodyPr/>
                    <a:lstStyle/>
                    <a:p>
                      <a:pPr algn="l" fontAlgn="ctr"/>
                      <a:endParaRPr lang="cs-CZ" sz="1000" b="0" i="0" u="none" strike="noStrike">
                        <a:solidFill>
                          <a:srgbClr val="000000"/>
                        </a:solidFill>
                        <a:effectLst/>
                        <a:latin typeface="Calibri" panose="020F0502020204030204" pitchFamily="34" charset="0"/>
                      </a:endParaRPr>
                    </a:p>
                  </a:txBody>
                  <a:tcPr marL="8386" marR="8386" marT="8386" marB="0" anchor="ctr">
                    <a:lnL>
                      <a:noFill/>
                    </a:lnL>
                    <a:lnR>
                      <a:noFill/>
                    </a:lnR>
                    <a:lnT>
                      <a:noFill/>
                    </a:lnT>
                    <a:lnB>
                      <a:noFill/>
                    </a:lnB>
                    <a:noFill/>
                  </a:tcPr>
                </a:tc>
                <a:tc>
                  <a:txBody>
                    <a:bodyPr/>
                    <a:lstStyle/>
                    <a:p>
                      <a:pPr algn="l" fontAlgn="ctr"/>
                      <a:endParaRPr lang="cs-CZ" sz="1000" b="0" i="0" u="none" strike="noStrike">
                        <a:solidFill>
                          <a:srgbClr val="000000"/>
                        </a:solidFill>
                        <a:effectLst/>
                        <a:latin typeface="Calibri" panose="020F0502020204030204" pitchFamily="34" charset="0"/>
                      </a:endParaRPr>
                    </a:p>
                  </a:txBody>
                  <a:tcPr marL="8386" marR="8386" marT="8386" marB="0" anchor="ctr">
                    <a:lnL>
                      <a:noFill/>
                    </a:lnL>
                    <a:lnR>
                      <a:noFill/>
                    </a:lnR>
                    <a:lnT>
                      <a:noFill/>
                    </a:lnT>
                    <a:lnB>
                      <a:noFill/>
                    </a:lnB>
                    <a:noFill/>
                  </a:tcPr>
                </a:tc>
                <a:tc>
                  <a:txBody>
                    <a:bodyPr/>
                    <a:lstStyle/>
                    <a:p>
                      <a:pPr algn="l" fontAlgn="ctr"/>
                      <a:endParaRPr lang="cs-CZ" sz="1000" b="0" i="0" u="none" strike="noStrike">
                        <a:solidFill>
                          <a:srgbClr val="000000"/>
                        </a:solidFill>
                        <a:effectLst/>
                        <a:latin typeface="Calibri" panose="020F0502020204030204" pitchFamily="34" charset="0"/>
                      </a:endParaRPr>
                    </a:p>
                  </a:txBody>
                  <a:tcPr marL="8386" marR="8386" marT="8386" marB="0" anchor="ctr">
                    <a:lnL>
                      <a:noFill/>
                    </a:lnL>
                    <a:lnR>
                      <a:noFill/>
                    </a:lnR>
                    <a:lnT>
                      <a:noFill/>
                    </a:lnT>
                    <a:lnB>
                      <a:noFill/>
                    </a:lnB>
                    <a:noFill/>
                  </a:tcPr>
                </a:tc>
                <a:tc>
                  <a:txBody>
                    <a:bodyPr/>
                    <a:lstStyle/>
                    <a:p>
                      <a:pPr algn="l" fontAlgn="ctr"/>
                      <a:endParaRPr lang="cs-CZ" sz="1000" b="0" i="0" u="none" strike="noStrike">
                        <a:solidFill>
                          <a:srgbClr val="000000"/>
                        </a:solidFill>
                        <a:effectLst/>
                        <a:latin typeface="Calibri" panose="020F0502020204030204" pitchFamily="34" charset="0"/>
                      </a:endParaRPr>
                    </a:p>
                  </a:txBody>
                  <a:tcPr marL="8386" marR="8386" marT="8386" marB="0" anchor="ctr">
                    <a:lnL>
                      <a:noFill/>
                    </a:lnL>
                    <a:lnR w="12700" cap="flat" cmpd="sng" algn="ctr">
                      <a:solidFill>
                        <a:srgbClr val="000000"/>
                      </a:solidFill>
                      <a:prstDash val="solid"/>
                      <a:round/>
                      <a:headEnd type="none" w="med" len="med"/>
                      <a:tailEnd type="none" w="med" len="med"/>
                    </a:lnR>
                    <a:lnT>
                      <a:noFill/>
                    </a:lnT>
                    <a:lnB>
                      <a:noFill/>
                    </a:lnB>
                    <a:noFill/>
                  </a:tcPr>
                </a:tc>
                <a:tc rowSpan="2" gridSpan="2">
                  <a:txBody>
                    <a:bodyPr/>
                    <a:lstStyle/>
                    <a:p>
                      <a:pPr algn="ctr" fontAlgn="ctr"/>
                      <a:r>
                        <a:rPr lang="cs-CZ" sz="1000" b="0" i="0" u="none" strike="noStrike">
                          <a:solidFill>
                            <a:srgbClr val="000000"/>
                          </a:solidFill>
                          <a:effectLst/>
                          <a:latin typeface="Calibri" panose="020F0502020204030204" pitchFamily="34" charset="0"/>
                        </a:rPr>
                        <a:t>Reserve Fuel</a:t>
                      </a:r>
                    </a:p>
                  </a:txBody>
                  <a:tcPr marL="8386" marR="8386" marT="838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rowSpan="2" h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rowSpan="2" gridSpan="2">
                  <a:txBody>
                    <a:bodyPr/>
                    <a:lstStyle/>
                    <a:p>
                      <a:pPr algn="ctr" fontAlgn="ctr"/>
                      <a:r>
                        <a:rPr lang="cs-CZ" sz="1000" b="0" i="0" u="none" strike="noStrike">
                          <a:solidFill>
                            <a:srgbClr val="000000"/>
                          </a:solidFill>
                          <a:effectLst/>
                          <a:latin typeface="Calibri" panose="020F0502020204030204" pitchFamily="34" charset="0"/>
                        </a:rPr>
                        <a:t>Reserve Fuel</a:t>
                      </a:r>
                    </a:p>
                  </a:txBody>
                  <a:tcPr marL="8386" marR="8386" marT="838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rowSpan="2" hMerge="1">
                  <a:txBody>
                    <a:bodyPr/>
                    <a:lstStyle/>
                    <a:p>
                      <a:endParaRPr lang="cs-CZ"/>
                    </a:p>
                  </a:txBody>
                  <a:tcPr/>
                </a:tc>
                <a:tc rowSpan="16" gridSpan="2">
                  <a:txBody>
                    <a:bodyPr/>
                    <a:lstStyle/>
                    <a:p>
                      <a:pPr algn="ctr" fontAlgn="ctr"/>
                      <a:r>
                        <a:rPr lang="cs-CZ" sz="1000" b="0" i="0" u="none" strike="noStrike">
                          <a:solidFill>
                            <a:srgbClr val="000000"/>
                          </a:solidFill>
                          <a:effectLst/>
                          <a:latin typeface="Calibri" panose="020F0502020204030204" pitchFamily="34" charset="0"/>
                        </a:rPr>
                        <a:t>Landing Weight</a:t>
                      </a:r>
                    </a:p>
                  </a:txBody>
                  <a:tcPr marL="8386" marR="8386" marT="838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4C6E7"/>
                    </a:solidFill>
                  </a:tcPr>
                </a:tc>
                <a:tc rowSpan="16" hMerge="1">
                  <a:txBody>
                    <a:bodyPr/>
                    <a:lstStyle/>
                    <a:p>
                      <a:endParaRPr lang="cs-CZ"/>
                    </a:p>
                  </a:txBody>
                  <a:tcPr/>
                </a:tc>
                <a:extLst>
                  <a:ext uri="{0D108BD9-81ED-4DB2-BD59-A6C34878D82A}">
                    <a16:rowId xmlns:a16="http://schemas.microsoft.com/office/drawing/2014/main" val="2039998054"/>
                  </a:ext>
                </a:extLst>
              </a:tr>
              <a:tr h="176111">
                <a:tc>
                  <a:txBody>
                    <a:bodyPr/>
                    <a:lstStyle/>
                    <a:p>
                      <a:pPr algn="l" fontAlgn="ctr"/>
                      <a:endParaRPr lang="cs-CZ" sz="1000" b="0" i="0" u="none" strike="noStrike">
                        <a:solidFill>
                          <a:srgbClr val="000000"/>
                        </a:solidFill>
                        <a:effectLst/>
                        <a:latin typeface="Calibri" panose="020F0502020204030204" pitchFamily="34" charset="0"/>
                      </a:endParaRPr>
                    </a:p>
                  </a:txBody>
                  <a:tcPr marL="8386" marR="8386" marT="8386" marB="0" anchor="ctr">
                    <a:lnL>
                      <a:noFill/>
                    </a:lnL>
                    <a:lnR>
                      <a:noFill/>
                    </a:lnR>
                    <a:lnT>
                      <a:noFill/>
                    </a:lnT>
                    <a:lnB>
                      <a:noFill/>
                    </a:lnB>
                    <a:noFill/>
                  </a:tcPr>
                </a:tc>
                <a:tc>
                  <a:txBody>
                    <a:bodyPr/>
                    <a:lstStyle/>
                    <a:p>
                      <a:pPr algn="l" fontAlgn="ctr"/>
                      <a:endParaRPr lang="cs-CZ" sz="1000" b="0" i="0" u="none" strike="noStrike">
                        <a:solidFill>
                          <a:srgbClr val="000000"/>
                        </a:solidFill>
                        <a:effectLst/>
                        <a:latin typeface="Calibri" panose="020F0502020204030204" pitchFamily="34" charset="0"/>
                      </a:endParaRPr>
                    </a:p>
                  </a:txBody>
                  <a:tcPr marL="8386" marR="8386" marT="8386" marB="0" anchor="ctr">
                    <a:lnL>
                      <a:noFill/>
                    </a:lnL>
                    <a:lnR>
                      <a:noFill/>
                    </a:lnR>
                    <a:lnT>
                      <a:noFill/>
                    </a:lnT>
                    <a:lnB>
                      <a:noFill/>
                    </a:lnB>
                    <a:noFill/>
                  </a:tcPr>
                </a:tc>
                <a:tc>
                  <a:txBody>
                    <a:bodyPr/>
                    <a:lstStyle/>
                    <a:p>
                      <a:pPr algn="l" fontAlgn="ctr"/>
                      <a:endParaRPr lang="cs-CZ" sz="1000" b="0" i="0" u="none" strike="noStrike">
                        <a:solidFill>
                          <a:srgbClr val="000000"/>
                        </a:solidFill>
                        <a:effectLst/>
                        <a:latin typeface="Calibri" panose="020F0502020204030204" pitchFamily="34" charset="0"/>
                      </a:endParaRPr>
                    </a:p>
                  </a:txBody>
                  <a:tcPr marL="8386" marR="8386" marT="8386" marB="0" anchor="ctr">
                    <a:lnL>
                      <a:noFill/>
                    </a:lnL>
                    <a:lnR>
                      <a:noFill/>
                    </a:lnR>
                    <a:lnT>
                      <a:noFill/>
                    </a:lnT>
                    <a:lnB>
                      <a:noFill/>
                    </a:lnB>
                    <a:noFill/>
                  </a:tcPr>
                </a:tc>
                <a:tc>
                  <a:txBody>
                    <a:bodyPr/>
                    <a:lstStyle/>
                    <a:p>
                      <a:pPr algn="l" fontAlgn="ctr"/>
                      <a:endParaRPr lang="cs-CZ" sz="1000" b="0" i="0" u="none" strike="noStrike">
                        <a:solidFill>
                          <a:srgbClr val="000000"/>
                        </a:solidFill>
                        <a:effectLst/>
                        <a:latin typeface="Calibri" panose="020F0502020204030204" pitchFamily="34" charset="0"/>
                      </a:endParaRPr>
                    </a:p>
                  </a:txBody>
                  <a:tcPr marL="8386" marR="8386" marT="8386" marB="0" anchor="ctr">
                    <a:lnL>
                      <a:noFill/>
                    </a:lnL>
                    <a:lnR>
                      <a:noFill/>
                    </a:lnR>
                    <a:lnT>
                      <a:noFill/>
                    </a:lnT>
                    <a:lnB>
                      <a:noFill/>
                    </a:lnB>
                    <a:noFill/>
                  </a:tcPr>
                </a:tc>
                <a:tc>
                  <a:txBody>
                    <a:bodyPr/>
                    <a:lstStyle/>
                    <a:p>
                      <a:pPr algn="l" fontAlgn="ctr"/>
                      <a:endParaRPr lang="cs-CZ" sz="1000" b="0" i="0" u="none" strike="noStrike">
                        <a:solidFill>
                          <a:srgbClr val="000000"/>
                        </a:solidFill>
                        <a:effectLst/>
                        <a:latin typeface="Calibri" panose="020F0502020204030204" pitchFamily="34" charset="0"/>
                      </a:endParaRPr>
                    </a:p>
                  </a:txBody>
                  <a:tcPr marL="8386" marR="8386" marT="8386"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endParaRPr lang="cs-CZ" sz="1000" b="0" i="0" u="none" strike="noStrike">
                        <a:solidFill>
                          <a:srgbClr val="000000"/>
                        </a:solidFill>
                        <a:effectLst/>
                        <a:latin typeface="Calibri" panose="020F0502020204030204" pitchFamily="34" charset="0"/>
                      </a:endParaRPr>
                    </a:p>
                  </a:txBody>
                  <a:tcPr marL="8386" marR="8386" marT="8386"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endParaRPr lang="cs-CZ" sz="1000" b="0" i="0" u="none" strike="noStrike">
                        <a:solidFill>
                          <a:srgbClr val="000000"/>
                        </a:solidFill>
                        <a:effectLst/>
                        <a:latin typeface="Calibri" panose="020F0502020204030204" pitchFamily="34" charset="0"/>
                      </a:endParaRPr>
                    </a:p>
                  </a:txBody>
                  <a:tcPr marL="8386" marR="8386" marT="8386"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endParaRPr lang="cs-CZ" sz="1000" b="0" i="0" u="none" strike="noStrike">
                        <a:solidFill>
                          <a:srgbClr val="000000"/>
                        </a:solidFill>
                        <a:effectLst/>
                        <a:latin typeface="Calibri" panose="020F0502020204030204" pitchFamily="34" charset="0"/>
                      </a:endParaRPr>
                    </a:p>
                  </a:txBody>
                  <a:tcPr marL="8386" marR="8386" marT="8386"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noFill/>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extLst>
                  <a:ext uri="{0D108BD9-81ED-4DB2-BD59-A6C34878D82A}">
                    <a16:rowId xmlns:a16="http://schemas.microsoft.com/office/drawing/2014/main" val="3149053316"/>
                  </a:ext>
                </a:extLst>
              </a:tr>
              <a:tr h="176111">
                <a:tc>
                  <a:txBody>
                    <a:bodyPr/>
                    <a:lstStyle/>
                    <a:p>
                      <a:pPr algn="l" fontAlgn="ctr"/>
                      <a:endParaRPr lang="cs-CZ" sz="1000" b="0" i="0" u="none" strike="noStrike">
                        <a:solidFill>
                          <a:srgbClr val="000000"/>
                        </a:solidFill>
                        <a:effectLst/>
                        <a:latin typeface="Calibri" panose="020F0502020204030204" pitchFamily="34" charset="0"/>
                      </a:endParaRPr>
                    </a:p>
                  </a:txBody>
                  <a:tcPr marL="8386" marR="8386" marT="8386" marB="0" anchor="ctr">
                    <a:lnL>
                      <a:noFill/>
                    </a:lnL>
                    <a:lnR>
                      <a:noFill/>
                    </a:lnR>
                    <a:lnT>
                      <a:noFill/>
                    </a:lnT>
                    <a:lnB>
                      <a:noFill/>
                    </a:lnB>
                    <a:noFill/>
                  </a:tcPr>
                </a:tc>
                <a:tc>
                  <a:txBody>
                    <a:bodyPr/>
                    <a:lstStyle/>
                    <a:p>
                      <a:pPr algn="l" fontAlgn="ctr"/>
                      <a:endParaRPr lang="cs-CZ" sz="1000" b="0" i="0" u="none" strike="noStrike">
                        <a:solidFill>
                          <a:srgbClr val="000000"/>
                        </a:solidFill>
                        <a:effectLst/>
                        <a:latin typeface="Calibri" panose="020F0502020204030204" pitchFamily="34" charset="0"/>
                      </a:endParaRPr>
                    </a:p>
                  </a:txBody>
                  <a:tcPr marL="8386" marR="8386" marT="8386" marB="0" anchor="ctr">
                    <a:lnL>
                      <a:noFill/>
                    </a:lnL>
                    <a:lnR>
                      <a:noFill/>
                    </a:lnR>
                    <a:lnT>
                      <a:noFill/>
                    </a:lnT>
                    <a:lnB>
                      <a:noFill/>
                    </a:lnB>
                    <a:noFill/>
                  </a:tcPr>
                </a:tc>
                <a:tc>
                  <a:txBody>
                    <a:bodyPr/>
                    <a:lstStyle/>
                    <a:p>
                      <a:pPr algn="l" fontAlgn="ctr"/>
                      <a:endParaRPr lang="cs-CZ" sz="1000" b="0" i="0" u="none" strike="noStrike">
                        <a:solidFill>
                          <a:srgbClr val="000000"/>
                        </a:solidFill>
                        <a:effectLst/>
                        <a:latin typeface="Calibri" panose="020F0502020204030204" pitchFamily="34" charset="0"/>
                      </a:endParaRPr>
                    </a:p>
                  </a:txBody>
                  <a:tcPr marL="8386" marR="8386" marT="8386" marB="0" anchor="ctr">
                    <a:lnL>
                      <a:noFill/>
                    </a:lnL>
                    <a:lnR>
                      <a:noFill/>
                    </a:lnR>
                    <a:lnT>
                      <a:noFill/>
                    </a:lnT>
                    <a:lnB>
                      <a:noFill/>
                    </a:lnB>
                    <a:noFill/>
                  </a:tcPr>
                </a:tc>
                <a:tc>
                  <a:txBody>
                    <a:bodyPr/>
                    <a:lstStyle/>
                    <a:p>
                      <a:pPr algn="l" fontAlgn="ctr"/>
                      <a:endParaRPr lang="cs-CZ" sz="1000" b="0" i="0" u="none" strike="noStrike">
                        <a:solidFill>
                          <a:srgbClr val="000000"/>
                        </a:solidFill>
                        <a:effectLst/>
                        <a:latin typeface="Calibri" panose="020F0502020204030204" pitchFamily="34" charset="0"/>
                      </a:endParaRPr>
                    </a:p>
                  </a:txBody>
                  <a:tcPr marL="8386" marR="8386" marT="8386" marB="0" anchor="ctr">
                    <a:lnL>
                      <a:noFill/>
                    </a:lnL>
                    <a:lnR w="12700" cap="flat" cmpd="sng" algn="ctr">
                      <a:solidFill>
                        <a:srgbClr val="000000"/>
                      </a:solidFill>
                      <a:prstDash val="solid"/>
                      <a:round/>
                      <a:headEnd type="none" w="med" len="med"/>
                      <a:tailEnd type="none" w="med" len="med"/>
                    </a:lnR>
                    <a:lnT>
                      <a:noFill/>
                    </a:lnT>
                    <a:lnB>
                      <a:noFill/>
                    </a:lnB>
                    <a:noFill/>
                  </a:tcPr>
                </a:tc>
                <a:tc rowSpan="4" gridSpan="2">
                  <a:txBody>
                    <a:bodyPr/>
                    <a:lstStyle/>
                    <a:p>
                      <a:pPr algn="ctr" fontAlgn="ctr"/>
                      <a:r>
                        <a:rPr lang="cs-CZ" sz="1000" b="0" i="0" u="none" strike="noStrike">
                          <a:solidFill>
                            <a:srgbClr val="000000"/>
                          </a:solidFill>
                          <a:effectLst/>
                          <a:latin typeface="Calibri" panose="020F0502020204030204" pitchFamily="34" charset="0"/>
                        </a:rPr>
                        <a:t>Deadload (bags, cargo, mail)</a:t>
                      </a:r>
                    </a:p>
                  </a:txBody>
                  <a:tcPr marL="8386" marR="8386" marT="838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A"/>
                    </a:solidFill>
                  </a:tcPr>
                </a:tc>
                <a:tc rowSpan="4" hMerge="1">
                  <a:txBody>
                    <a:bodyPr/>
                    <a:lstStyle/>
                    <a:p>
                      <a:endParaRPr lang="cs-CZ"/>
                    </a:p>
                  </a:txBody>
                  <a:tcPr/>
                </a:tc>
                <a:tc rowSpan="9" gridSpan="2">
                  <a:txBody>
                    <a:bodyPr/>
                    <a:lstStyle/>
                    <a:p>
                      <a:pPr algn="ctr" fontAlgn="ctr"/>
                      <a:r>
                        <a:rPr lang="cs-CZ" sz="1000" b="0" i="0" u="none" strike="noStrike">
                          <a:solidFill>
                            <a:srgbClr val="000000"/>
                          </a:solidFill>
                          <a:effectLst/>
                          <a:latin typeface="Calibri" panose="020F0502020204030204" pitchFamily="34" charset="0"/>
                        </a:rPr>
                        <a:t>Payload</a:t>
                      </a:r>
                    </a:p>
                  </a:txBody>
                  <a:tcPr marL="8386" marR="8386" marT="838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E0B4"/>
                    </a:solidFill>
                  </a:tcPr>
                </a:tc>
                <a:tc rowSpan="9" hMerge="1">
                  <a:txBody>
                    <a:bodyPr/>
                    <a:lstStyle/>
                    <a:p>
                      <a:endParaRPr lang="cs-CZ"/>
                    </a:p>
                  </a:txBody>
                  <a:tcPr/>
                </a:tc>
                <a:tc rowSpan="14" gridSpan="2">
                  <a:txBody>
                    <a:bodyPr/>
                    <a:lstStyle/>
                    <a:p>
                      <a:pPr algn="ctr" fontAlgn="ctr"/>
                      <a:r>
                        <a:rPr lang="cs-CZ" sz="1000" b="0" i="0" u="none" strike="noStrike">
                          <a:solidFill>
                            <a:srgbClr val="000000"/>
                          </a:solidFill>
                          <a:effectLst/>
                          <a:latin typeface="Calibri" panose="020F0502020204030204" pitchFamily="34" charset="0"/>
                        </a:rPr>
                        <a:t>Zero Fuel Weight</a:t>
                      </a:r>
                    </a:p>
                  </a:txBody>
                  <a:tcPr marL="8386" marR="8386" marT="838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4C6E7"/>
                    </a:solidFill>
                  </a:tcPr>
                </a:tc>
                <a:tc rowSpan="14" hMerge="1">
                  <a:txBody>
                    <a:bodyPr/>
                    <a:lstStyle/>
                    <a:p>
                      <a:endParaRPr lang="cs-CZ"/>
                    </a:p>
                  </a:txBody>
                  <a:tcPr/>
                </a:tc>
                <a:tc rowSpan="14" gridSpan="2">
                  <a:txBody>
                    <a:bodyPr/>
                    <a:lstStyle/>
                    <a:p>
                      <a:pPr algn="ctr" fontAlgn="ctr"/>
                      <a:r>
                        <a:rPr lang="cs-CZ" sz="1000" b="0" i="0" u="none" strike="noStrike">
                          <a:solidFill>
                            <a:srgbClr val="000000"/>
                          </a:solidFill>
                          <a:effectLst/>
                          <a:latin typeface="Calibri" panose="020F0502020204030204" pitchFamily="34" charset="0"/>
                        </a:rPr>
                        <a:t>Zero Fuel Weight</a:t>
                      </a:r>
                    </a:p>
                  </a:txBody>
                  <a:tcPr marL="8386" marR="8386" marT="838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4C6E7"/>
                    </a:solidFill>
                  </a:tcPr>
                </a:tc>
                <a:tc rowSpan="14" hMerge="1">
                  <a:txBody>
                    <a:bodyPr/>
                    <a:lstStyle/>
                    <a:p>
                      <a:endParaRPr lang="cs-CZ"/>
                    </a:p>
                  </a:txBody>
                  <a:tcPr/>
                </a:tc>
                <a:tc gridSpan="2" vMerge="1">
                  <a:txBody>
                    <a:bodyPr/>
                    <a:lstStyle/>
                    <a:p>
                      <a:endParaRPr lang="cs-CZ"/>
                    </a:p>
                  </a:txBody>
                  <a:tcPr/>
                </a:tc>
                <a:tc hMerge="1" vMerge="1">
                  <a:txBody>
                    <a:bodyPr/>
                    <a:lstStyle/>
                    <a:p>
                      <a:endParaRPr lang="cs-CZ"/>
                    </a:p>
                  </a:txBody>
                  <a:tcPr/>
                </a:tc>
                <a:tc rowSpan="14" gridSpan="2">
                  <a:txBody>
                    <a:bodyPr/>
                    <a:lstStyle/>
                    <a:p>
                      <a:pPr algn="ctr" fontAlgn="ctr"/>
                      <a:r>
                        <a:rPr lang="cs-CZ" sz="1000" b="0" i="0" u="none" strike="noStrike">
                          <a:solidFill>
                            <a:srgbClr val="000000"/>
                          </a:solidFill>
                          <a:effectLst/>
                          <a:latin typeface="Calibri" panose="020F0502020204030204" pitchFamily="34" charset="0"/>
                        </a:rPr>
                        <a:t>Zero Fuel Weight</a:t>
                      </a:r>
                    </a:p>
                  </a:txBody>
                  <a:tcPr marL="8386" marR="8386" marT="838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4C6E7"/>
                    </a:solidFill>
                  </a:tcPr>
                </a:tc>
                <a:tc rowSpan="14" hMerge="1">
                  <a:txBody>
                    <a:bodyPr/>
                    <a:lstStyle/>
                    <a:p>
                      <a:endParaRPr lang="cs-CZ"/>
                    </a:p>
                  </a:txBody>
                  <a:tcPr/>
                </a:tc>
                <a:tc gridSpan="2" vMerge="1">
                  <a:txBody>
                    <a:bodyPr/>
                    <a:lstStyle/>
                    <a:p>
                      <a:endParaRPr lang="cs-CZ"/>
                    </a:p>
                  </a:txBody>
                  <a:tcPr/>
                </a:tc>
                <a:tc hMerge="1" vMerge="1">
                  <a:txBody>
                    <a:bodyPr/>
                    <a:lstStyle/>
                    <a:p>
                      <a:endParaRPr lang="cs-CZ"/>
                    </a:p>
                  </a:txBody>
                  <a:tcPr/>
                </a:tc>
                <a:tc rowSpan="14" gridSpan="2">
                  <a:txBody>
                    <a:bodyPr/>
                    <a:lstStyle/>
                    <a:p>
                      <a:pPr algn="ctr" fontAlgn="ctr"/>
                      <a:r>
                        <a:rPr lang="cs-CZ" sz="1000" b="0" i="0" u="none" strike="noStrike">
                          <a:solidFill>
                            <a:srgbClr val="000000"/>
                          </a:solidFill>
                          <a:effectLst/>
                          <a:latin typeface="Calibri" panose="020F0502020204030204" pitchFamily="34" charset="0"/>
                        </a:rPr>
                        <a:t>Zero Fuel Weight</a:t>
                      </a:r>
                    </a:p>
                  </a:txBody>
                  <a:tcPr marL="8386" marR="8386" marT="838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4C6E7"/>
                    </a:solidFill>
                  </a:tcPr>
                </a:tc>
                <a:tc rowSpan="14" hMerge="1">
                  <a:txBody>
                    <a:bodyPr/>
                    <a:lstStyle/>
                    <a:p>
                      <a:endParaRPr lang="cs-CZ"/>
                    </a:p>
                  </a:txBody>
                  <a:tcPr/>
                </a:tc>
                <a:tc gridSpan="2" vMerge="1">
                  <a:txBody>
                    <a:bodyPr/>
                    <a:lstStyle/>
                    <a:p>
                      <a:endParaRPr lang="cs-CZ"/>
                    </a:p>
                  </a:txBody>
                  <a:tcPr/>
                </a:tc>
                <a:tc hMerge="1" vMerge="1">
                  <a:txBody>
                    <a:bodyPr/>
                    <a:lstStyle/>
                    <a:p>
                      <a:endParaRPr lang="cs-CZ"/>
                    </a:p>
                  </a:txBody>
                  <a:tcPr/>
                </a:tc>
                <a:extLst>
                  <a:ext uri="{0D108BD9-81ED-4DB2-BD59-A6C34878D82A}">
                    <a16:rowId xmlns:a16="http://schemas.microsoft.com/office/drawing/2014/main" val="1215768371"/>
                  </a:ext>
                </a:extLst>
              </a:tr>
              <a:tr h="176111">
                <a:tc>
                  <a:txBody>
                    <a:bodyPr/>
                    <a:lstStyle/>
                    <a:p>
                      <a:pPr algn="l" fontAlgn="ctr"/>
                      <a:endParaRPr lang="cs-CZ" sz="1000" b="0" i="0" u="none" strike="noStrike">
                        <a:solidFill>
                          <a:srgbClr val="000000"/>
                        </a:solidFill>
                        <a:effectLst/>
                        <a:latin typeface="Calibri" panose="020F0502020204030204" pitchFamily="34" charset="0"/>
                      </a:endParaRPr>
                    </a:p>
                  </a:txBody>
                  <a:tcPr marL="8386" marR="8386" marT="8386" marB="0" anchor="ctr">
                    <a:lnL>
                      <a:noFill/>
                    </a:lnL>
                    <a:lnR>
                      <a:noFill/>
                    </a:lnR>
                    <a:lnT>
                      <a:noFill/>
                    </a:lnT>
                    <a:lnB>
                      <a:noFill/>
                    </a:lnB>
                    <a:noFill/>
                  </a:tcPr>
                </a:tc>
                <a:tc>
                  <a:txBody>
                    <a:bodyPr/>
                    <a:lstStyle/>
                    <a:p>
                      <a:pPr algn="l" fontAlgn="ctr"/>
                      <a:endParaRPr lang="cs-CZ" sz="1000" b="0" i="0" u="none" strike="noStrike">
                        <a:solidFill>
                          <a:srgbClr val="000000"/>
                        </a:solidFill>
                        <a:effectLst/>
                        <a:latin typeface="Calibri" panose="020F0502020204030204" pitchFamily="34" charset="0"/>
                      </a:endParaRPr>
                    </a:p>
                  </a:txBody>
                  <a:tcPr marL="8386" marR="8386" marT="8386" marB="0" anchor="ctr">
                    <a:lnL>
                      <a:noFill/>
                    </a:lnL>
                    <a:lnR>
                      <a:noFill/>
                    </a:lnR>
                    <a:lnT>
                      <a:noFill/>
                    </a:lnT>
                    <a:lnB>
                      <a:noFill/>
                    </a:lnB>
                    <a:noFill/>
                  </a:tcPr>
                </a:tc>
                <a:tc>
                  <a:txBody>
                    <a:bodyPr/>
                    <a:lstStyle/>
                    <a:p>
                      <a:pPr algn="l" fontAlgn="ctr"/>
                      <a:endParaRPr lang="cs-CZ" sz="1000" b="0" i="0" u="none" strike="noStrike">
                        <a:solidFill>
                          <a:srgbClr val="000000"/>
                        </a:solidFill>
                        <a:effectLst/>
                        <a:latin typeface="Calibri" panose="020F0502020204030204" pitchFamily="34" charset="0"/>
                      </a:endParaRPr>
                    </a:p>
                  </a:txBody>
                  <a:tcPr marL="8386" marR="8386" marT="8386" marB="0" anchor="ctr">
                    <a:lnL>
                      <a:noFill/>
                    </a:lnL>
                    <a:lnR>
                      <a:noFill/>
                    </a:lnR>
                    <a:lnT>
                      <a:noFill/>
                    </a:lnT>
                    <a:lnB>
                      <a:noFill/>
                    </a:lnB>
                    <a:noFill/>
                  </a:tcPr>
                </a:tc>
                <a:tc>
                  <a:txBody>
                    <a:bodyPr/>
                    <a:lstStyle/>
                    <a:p>
                      <a:pPr algn="l" fontAlgn="ctr"/>
                      <a:endParaRPr lang="cs-CZ" sz="1000" b="0" i="0" u="none" strike="noStrike">
                        <a:solidFill>
                          <a:srgbClr val="000000"/>
                        </a:solidFill>
                        <a:effectLst/>
                        <a:latin typeface="Calibri" panose="020F0502020204030204" pitchFamily="34" charset="0"/>
                      </a:endParaRPr>
                    </a:p>
                  </a:txBody>
                  <a:tcPr marL="8386" marR="8386" marT="8386" marB="0" anchor="ctr">
                    <a:lnL>
                      <a:noFill/>
                    </a:lnL>
                    <a:lnR w="12700" cap="flat" cmpd="sng" algn="ctr">
                      <a:solidFill>
                        <a:srgbClr val="000000"/>
                      </a:solidFill>
                      <a:prstDash val="solid"/>
                      <a:round/>
                      <a:headEnd type="none" w="med" len="med"/>
                      <a:tailEnd type="none" w="med" len="med"/>
                    </a:lnR>
                    <a:lnT>
                      <a:noFill/>
                    </a:lnT>
                    <a:lnB>
                      <a:noFill/>
                    </a:lnB>
                    <a:noFill/>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extLst>
                  <a:ext uri="{0D108BD9-81ED-4DB2-BD59-A6C34878D82A}">
                    <a16:rowId xmlns:a16="http://schemas.microsoft.com/office/drawing/2014/main" val="1602370667"/>
                  </a:ext>
                </a:extLst>
              </a:tr>
              <a:tr h="176111">
                <a:tc>
                  <a:txBody>
                    <a:bodyPr/>
                    <a:lstStyle/>
                    <a:p>
                      <a:pPr algn="l" fontAlgn="ctr"/>
                      <a:endParaRPr lang="cs-CZ" sz="1000" b="0" i="0" u="none" strike="noStrike">
                        <a:solidFill>
                          <a:srgbClr val="000000"/>
                        </a:solidFill>
                        <a:effectLst/>
                        <a:latin typeface="Calibri" panose="020F0502020204030204" pitchFamily="34" charset="0"/>
                      </a:endParaRPr>
                    </a:p>
                  </a:txBody>
                  <a:tcPr marL="8386" marR="8386" marT="8386" marB="0" anchor="ctr">
                    <a:lnL>
                      <a:noFill/>
                    </a:lnL>
                    <a:lnR>
                      <a:noFill/>
                    </a:lnR>
                    <a:lnT>
                      <a:noFill/>
                    </a:lnT>
                    <a:lnB>
                      <a:noFill/>
                    </a:lnB>
                    <a:noFill/>
                  </a:tcPr>
                </a:tc>
                <a:tc>
                  <a:txBody>
                    <a:bodyPr/>
                    <a:lstStyle/>
                    <a:p>
                      <a:pPr algn="l" fontAlgn="ctr"/>
                      <a:endParaRPr lang="cs-CZ" sz="1000" b="0" i="0" u="none" strike="noStrike">
                        <a:solidFill>
                          <a:srgbClr val="000000"/>
                        </a:solidFill>
                        <a:effectLst/>
                        <a:latin typeface="Calibri" panose="020F0502020204030204" pitchFamily="34" charset="0"/>
                      </a:endParaRPr>
                    </a:p>
                  </a:txBody>
                  <a:tcPr marL="8386" marR="8386" marT="8386" marB="0" anchor="ctr">
                    <a:lnL>
                      <a:noFill/>
                    </a:lnL>
                    <a:lnR>
                      <a:noFill/>
                    </a:lnR>
                    <a:lnT>
                      <a:noFill/>
                    </a:lnT>
                    <a:lnB>
                      <a:noFill/>
                    </a:lnB>
                    <a:noFill/>
                  </a:tcPr>
                </a:tc>
                <a:tc>
                  <a:txBody>
                    <a:bodyPr/>
                    <a:lstStyle/>
                    <a:p>
                      <a:pPr algn="l" fontAlgn="ctr"/>
                      <a:endParaRPr lang="cs-CZ" sz="1000" b="0" i="0" u="none" strike="noStrike">
                        <a:solidFill>
                          <a:srgbClr val="000000"/>
                        </a:solidFill>
                        <a:effectLst/>
                        <a:latin typeface="Calibri" panose="020F0502020204030204" pitchFamily="34" charset="0"/>
                      </a:endParaRPr>
                    </a:p>
                  </a:txBody>
                  <a:tcPr marL="8386" marR="8386" marT="8386" marB="0" anchor="ctr">
                    <a:lnL>
                      <a:noFill/>
                    </a:lnL>
                    <a:lnR>
                      <a:noFill/>
                    </a:lnR>
                    <a:lnT>
                      <a:noFill/>
                    </a:lnT>
                    <a:lnB>
                      <a:noFill/>
                    </a:lnB>
                    <a:noFill/>
                  </a:tcPr>
                </a:tc>
                <a:tc>
                  <a:txBody>
                    <a:bodyPr/>
                    <a:lstStyle/>
                    <a:p>
                      <a:pPr algn="l" fontAlgn="ctr"/>
                      <a:endParaRPr lang="cs-CZ" sz="1000" b="0" i="0" u="none" strike="noStrike">
                        <a:solidFill>
                          <a:srgbClr val="000000"/>
                        </a:solidFill>
                        <a:effectLst/>
                        <a:latin typeface="Calibri" panose="020F0502020204030204" pitchFamily="34" charset="0"/>
                      </a:endParaRPr>
                    </a:p>
                  </a:txBody>
                  <a:tcPr marL="8386" marR="8386" marT="8386" marB="0" anchor="ctr">
                    <a:lnL>
                      <a:noFill/>
                    </a:lnL>
                    <a:lnR w="12700" cap="flat" cmpd="sng" algn="ctr">
                      <a:solidFill>
                        <a:srgbClr val="000000"/>
                      </a:solidFill>
                      <a:prstDash val="solid"/>
                      <a:round/>
                      <a:headEnd type="none" w="med" len="med"/>
                      <a:tailEnd type="none" w="med" len="med"/>
                    </a:lnR>
                    <a:lnT>
                      <a:noFill/>
                    </a:lnT>
                    <a:lnB>
                      <a:noFill/>
                    </a:lnB>
                    <a:noFill/>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extLst>
                  <a:ext uri="{0D108BD9-81ED-4DB2-BD59-A6C34878D82A}">
                    <a16:rowId xmlns:a16="http://schemas.microsoft.com/office/drawing/2014/main" val="2322938301"/>
                  </a:ext>
                </a:extLst>
              </a:tr>
              <a:tr h="176111">
                <a:tc>
                  <a:txBody>
                    <a:bodyPr/>
                    <a:lstStyle/>
                    <a:p>
                      <a:pPr algn="l" fontAlgn="ctr"/>
                      <a:endParaRPr lang="cs-CZ" sz="1000" b="0" i="0" u="none" strike="noStrike">
                        <a:solidFill>
                          <a:srgbClr val="000000"/>
                        </a:solidFill>
                        <a:effectLst/>
                        <a:latin typeface="Calibri" panose="020F0502020204030204" pitchFamily="34" charset="0"/>
                      </a:endParaRPr>
                    </a:p>
                  </a:txBody>
                  <a:tcPr marL="8386" marR="8386" marT="8386" marB="0" anchor="ctr">
                    <a:lnL>
                      <a:noFill/>
                    </a:lnL>
                    <a:lnR>
                      <a:noFill/>
                    </a:lnR>
                    <a:lnT>
                      <a:noFill/>
                    </a:lnT>
                    <a:lnB>
                      <a:noFill/>
                    </a:lnB>
                    <a:noFill/>
                  </a:tcPr>
                </a:tc>
                <a:tc>
                  <a:txBody>
                    <a:bodyPr/>
                    <a:lstStyle/>
                    <a:p>
                      <a:pPr algn="l" fontAlgn="ctr"/>
                      <a:endParaRPr lang="cs-CZ" sz="1000" b="0" i="0" u="none" strike="noStrike">
                        <a:solidFill>
                          <a:srgbClr val="000000"/>
                        </a:solidFill>
                        <a:effectLst/>
                        <a:latin typeface="Calibri" panose="020F0502020204030204" pitchFamily="34" charset="0"/>
                      </a:endParaRPr>
                    </a:p>
                  </a:txBody>
                  <a:tcPr marL="8386" marR="8386" marT="8386" marB="0" anchor="ctr">
                    <a:lnL>
                      <a:noFill/>
                    </a:lnL>
                    <a:lnR>
                      <a:noFill/>
                    </a:lnR>
                    <a:lnT>
                      <a:noFill/>
                    </a:lnT>
                    <a:lnB>
                      <a:noFill/>
                    </a:lnB>
                    <a:noFill/>
                  </a:tcPr>
                </a:tc>
                <a:tc>
                  <a:txBody>
                    <a:bodyPr/>
                    <a:lstStyle/>
                    <a:p>
                      <a:pPr algn="l" fontAlgn="ctr"/>
                      <a:endParaRPr lang="cs-CZ" sz="1000" b="0" i="0" u="none" strike="noStrike">
                        <a:solidFill>
                          <a:srgbClr val="000000"/>
                        </a:solidFill>
                        <a:effectLst/>
                        <a:latin typeface="Calibri" panose="020F0502020204030204" pitchFamily="34" charset="0"/>
                      </a:endParaRPr>
                    </a:p>
                  </a:txBody>
                  <a:tcPr marL="8386" marR="8386" marT="8386" marB="0" anchor="ctr">
                    <a:lnL>
                      <a:noFill/>
                    </a:lnL>
                    <a:lnR>
                      <a:noFill/>
                    </a:lnR>
                    <a:lnT>
                      <a:noFill/>
                    </a:lnT>
                    <a:lnB>
                      <a:noFill/>
                    </a:lnB>
                    <a:noFill/>
                  </a:tcPr>
                </a:tc>
                <a:tc>
                  <a:txBody>
                    <a:bodyPr/>
                    <a:lstStyle/>
                    <a:p>
                      <a:pPr algn="l" fontAlgn="ctr"/>
                      <a:endParaRPr lang="cs-CZ" sz="1000" b="0" i="0" u="none" strike="noStrike">
                        <a:solidFill>
                          <a:srgbClr val="000000"/>
                        </a:solidFill>
                        <a:effectLst/>
                        <a:latin typeface="Calibri" panose="020F0502020204030204" pitchFamily="34" charset="0"/>
                      </a:endParaRPr>
                    </a:p>
                  </a:txBody>
                  <a:tcPr marL="8386" marR="8386" marT="8386" marB="0" anchor="ctr">
                    <a:lnL>
                      <a:noFill/>
                    </a:lnL>
                    <a:lnR w="12700" cap="flat" cmpd="sng" algn="ctr">
                      <a:solidFill>
                        <a:srgbClr val="000000"/>
                      </a:solidFill>
                      <a:prstDash val="solid"/>
                      <a:round/>
                      <a:headEnd type="none" w="med" len="med"/>
                      <a:tailEnd type="none" w="med" len="med"/>
                    </a:lnR>
                    <a:lnT>
                      <a:noFill/>
                    </a:lnT>
                    <a:lnB>
                      <a:noFill/>
                    </a:lnB>
                    <a:noFill/>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extLst>
                  <a:ext uri="{0D108BD9-81ED-4DB2-BD59-A6C34878D82A}">
                    <a16:rowId xmlns:a16="http://schemas.microsoft.com/office/drawing/2014/main" val="1149929338"/>
                  </a:ext>
                </a:extLst>
              </a:tr>
              <a:tr h="176111">
                <a:tc>
                  <a:txBody>
                    <a:bodyPr/>
                    <a:lstStyle/>
                    <a:p>
                      <a:pPr algn="l" fontAlgn="ctr"/>
                      <a:endParaRPr lang="cs-CZ" sz="1000" b="0" i="0" u="none" strike="noStrike">
                        <a:solidFill>
                          <a:srgbClr val="000000"/>
                        </a:solidFill>
                        <a:effectLst/>
                        <a:latin typeface="Calibri" panose="020F0502020204030204" pitchFamily="34" charset="0"/>
                      </a:endParaRPr>
                    </a:p>
                  </a:txBody>
                  <a:tcPr marL="8386" marR="8386" marT="8386" marB="0" anchor="ctr">
                    <a:lnL>
                      <a:noFill/>
                    </a:lnL>
                    <a:lnR>
                      <a:noFill/>
                    </a:lnR>
                    <a:lnT>
                      <a:noFill/>
                    </a:lnT>
                    <a:lnB>
                      <a:noFill/>
                    </a:lnB>
                    <a:noFill/>
                  </a:tcPr>
                </a:tc>
                <a:tc>
                  <a:txBody>
                    <a:bodyPr/>
                    <a:lstStyle/>
                    <a:p>
                      <a:pPr algn="l" fontAlgn="ctr"/>
                      <a:endParaRPr lang="cs-CZ" sz="1000" b="0" i="0" u="none" strike="noStrike">
                        <a:solidFill>
                          <a:srgbClr val="000000"/>
                        </a:solidFill>
                        <a:effectLst/>
                        <a:latin typeface="Calibri" panose="020F0502020204030204" pitchFamily="34" charset="0"/>
                      </a:endParaRPr>
                    </a:p>
                  </a:txBody>
                  <a:tcPr marL="8386" marR="8386" marT="8386" marB="0" anchor="ctr">
                    <a:lnL>
                      <a:noFill/>
                    </a:lnL>
                    <a:lnR>
                      <a:noFill/>
                    </a:lnR>
                    <a:lnT>
                      <a:noFill/>
                    </a:lnT>
                    <a:lnB>
                      <a:noFill/>
                    </a:lnB>
                    <a:noFill/>
                  </a:tcPr>
                </a:tc>
                <a:tc>
                  <a:txBody>
                    <a:bodyPr/>
                    <a:lstStyle/>
                    <a:p>
                      <a:pPr algn="l" fontAlgn="ctr"/>
                      <a:endParaRPr lang="cs-CZ" sz="1000" b="0" i="0" u="none" strike="noStrike">
                        <a:solidFill>
                          <a:srgbClr val="000000"/>
                        </a:solidFill>
                        <a:effectLst/>
                        <a:latin typeface="Calibri" panose="020F0502020204030204" pitchFamily="34" charset="0"/>
                      </a:endParaRPr>
                    </a:p>
                  </a:txBody>
                  <a:tcPr marL="8386" marR="8386" marT="8386" marB="0" anchor="ctr">
                    <a:lnL>
                      <a:noFill/>
                    </a:lnL>
                    <a:lnR>
                      <a:noFill/>
                    </a:lnR>
                    <a:lnT>
                      <a:noFill/>
                    </a:lnT>
                    <a:lnB>
                      <a:noFill/>
                    </a:lnB>
                    <a:noFill/>
                  </a:tcPr>
                </a:tc>
                <a:tc>
                  <a:txBody>
                    <a:bodyPr/>
                    <a:lstStyle/>
                    <a:p>
                      <a:pPr algn="l" fontAlgn="ctr"/>
                      <a:endParaRPr lang="cs-CZ" sz="1000" b="0" i="0" u="none" strike="noStrike">
                        <a:solidFill>
                          <a:srgbClr val="000000"/>
                        </a:solidFill>
                        <a:effectLst/>
                        <a:latin typeface="Calibri" panose="020F0502020204030204" pitchFamily="34" charset="0"/>
                      </a:endParaRPr>
                    </a:p>
                  </a:txBody>
                  <a:tcPr marL="8386" marR="8386" marT="8386" marB="0" anchor="ctr">
                    <a:lnL>
                      <a:noFill/>
                    </a:lnL>
                    <a:lnR w="12700" cap="flat" cmpd="sng" algn="ctr">
                      <a:solidFill>
                        <a:srgbClr val="000000"/>
                      </a:solidFill>
                      <a:prstDash val="solid"/>
                      <a:round/>
                      <a:headEnd type="none" w="med" len="med"/>
                      <a:tailEnd type="none" w="med" len="med"/>
                    </a:lnR>
                    <a:lnT>
                      <a:noFill/>
                    </a:lnT>
                    <a:lnB>
                      <a:noFill/>
                    </a:lnB>
                    <a:noFill/>
                  </a:tcPr>
                </a:tc>
                <a:tc rowSpan="5" gridSpan="2">
                  <a:txBody>
                    <a:bodyPr/>
                    <a:lstStyle/>
                    <a:p>
                      <a:pPr algn="ctr" fontAlgn="ctr"/>
                      <a:r>
                        <a:rPr lang="cs-CZ" sz="1000" b="0" i="0" u="none" strike="noStrike">
                          <a:solidFill>
                            <a:srgbClr val="000000"/>
                          </a:solidFill>
                          <a:effectLst/>
                          <a:latin typeface="Calibri" panose="020F0502020204030204" pitchFamily="34" charset="0"/>
                        </a:rPr>
                        <a:t>Passangers</a:t>
                      </a:r>
                    </a:p>
                  </a:txBody>
                  <a:tcPr marL="8386" marR="8386" marT="838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A"/>
                    </a:solidFill>
                  </a:tcPr>
                </a:tc>
                <a:tc rowSpan="5" h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extLst>
                  <a:ext uri="{0D108BD9-81ED-4DB2-BD59-A6C34878D82A}">
                    <a16:rowId xmlns:a16="http://schemas.microsoft.com/office/drawing/2014/main" val="3993766311"/>
                  </a:ext>
                </a:extLst>
              </a:tr>
              <a:tr h="176111">
                <a:tc>
                  <a:txBody>
                    <a:bodyPr/>
                    <a:lstStyle/>
                    <a:p>
                      <a:pPr algn="l" fontAlgn="ctr"/>
                      <a:endParaRPr lang="cs-CZ" sz="1000" b="0" i="0" u="none" strike="noStrike">
                        <a:solidFill>
                          <a:srgbClr val="000000"/>
                        </a:solidFill>
                        <a:effectLst/>
                        <a:latin typeface="Calibri" panose="020F0502020204030204" pitchFamily="34" charset="0"/>
                      </a:endParaRPr>
                    </a:p>
                  </a:txBody>
                  <a:tcPr marL="8386" marR="8386" marT="8386" marB="0" anchor="ctr">
                    <a:lnL>
                      <a:noFill/>
                    </a:lnL>
                    <a:lnR>
                      <a:noFill/>
                    </a:lnR>
                    <a:lnT>
                      <a:noFill/>
                    </a:lnT>
                    <a:lnB>
                      <a:noFill/>
                    </a:lnB>
                    <a:noFill/>
                  </a:tcPr>
                </a:tc>
                <a:tc>
                  <a:txBody>
                    <a:bodyPr/>
                    <a:lstStyle/>
                    <a:p>
                      <a:pPr algn="l" fontAlgn="ctr"/>
                      <a:endParaRPr lang="cs-CZ" sz="1000" b="0" i="0" u="none" strike="noStrike">
                        <a:solidFill>
                          <a:srgbClr val="000000"/>
                        </a:solidFill>
                        <a:effectLst/>
                        <a:latin typeface="Calibri" panose="020F0502020204030204" pitchFamily="34" charset="0"/>
                      </a:endParaRPr>
                    </a:p>
                  </a:txBody>
                  <a:tcPr marL="8386" marR="8386" marT="8386" marB="0" anchor="ctr">
                    <a:lnL>
                      <a:noFill/>
                    </a:lnL>
                    <a:lnR>
                      <a:noFill/>
                    </a:lnR>
                    <a:lnT>
                      <a:noFill/>
                    </a:lnT>
                    <a:lnB>
                      <a:noFill/>
                    </a:lnB>
                    <a:noFill/>
                  </a:tcPr>
                </a:tc>
                <a:tc>
                  <a:txBody>
                    <a:bodyPr/>
                    <a:lstStyle/>
                    <a:p>
                      <a:pPr algn="l" fontAlgn="ctr"/>
                      <a:endParaRPr lang="cs-CZ" sz="1000" b="0" i="0" u="none" strike="noStrike">
                        <a:solidFill>
                          <a:srgbClr val="000000"/>
                        </a:solidFill>
                        <a:effectLst/>
                        <a:latin typeface="Calibri" panose="020F0502020204030204" pitchFamily="34" charset="0"/>
                      </a:endParaRPr>
                    </a:p>
                  </a:txBody>
                  <a:tcPr marL="8386" marR="8386" marT="8386" marB="0" anchor="ctr">
                    <a:lnL>
                      <a:noFill/>
                    </a:lnL>
                    <a:lnR>
                      <a:noFill/>
                    </a:lnR>
                    <a:lnT>
                      <a:noFill/>
                    </a:lnT>
                    <a:lnB>
                      <a:noFill/>
                    </a:lnB>
                    <a:noFill/>
                  </a:tcPr>
                </a:tc>
                <a:tc>
                  <a:txBody>
                    <a:bodyPr/>
                    <a:lstStyle/>
                    <a:p>
                      <a:pPr algn="l" fontAlgn="ctr"/>
                      <a:endParaRPr lang="cs-CZ" sz="1000" b="0" i="0" u="none" strike="noStrike">
                        <a:solidFill>
                          <a:srgbClr val="000000"/>
                        </a:solidFill>
                        <a:effectLst/>
                        <a:latin typeface="Calibri" panose="020F0502020204030204" pitchFamily="34" charset="0"/>
                      </a:endParaRPr>
                    </a:p>
                  </a:txBody>
                  <a:tcPr marL="8386" marR="8386" marT="8386" marB="0" anchor="ctr">
                    <a:lnL>
                      <a:noFill/>
                    </a:lnL>
                    <a:lnR w="12700" cap="flat" cmpd="sng" algn="ctr">
                      <a:solidFill>
                        <a:srgbClr val="000000"/>
                      </a:solidFill>
                      <a:prstDash val="solid"/>
                      <a:round/>
                      <a:headEnd type="none" w="med" len="med"/>
                      <a:tailEnd type="none" w="med" len="med"/>
                    </a:lnR>
                    <a:lnT>
                      <a:noFill/>
                    </a:lnT>
                    <a:lnB>
                      <a:noFill/>
                    </a:lnB>
                    <a:noFill/>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extLst>
                  <a:ext uri="{0D108BD9-81ED-4DB2-BD59-A6C34878D82A}">
                    <a16:rowId xmlns:a16="http://schemas.microsoft.com/office/drawing/2014/main" val="2202016576"/>
                  </a:ext>
                </a:extLst>
              </a:tr>
              <a:tr h="176111">
                <a:tc>
                  <a:txBody>
                    <a:bodyPr/>
                    <a:lstStyle/>
                    <a:p>
                      <a:pPr algn="l" fontAlgn="ctr"/>
                      <a:endParaRPr lang="cs-CZ" sz="1000" b="0" i="0" u="none" strike="noStrike">
                        <a:solidFill>
                          <a:srgbClr val="000000"/>
                        </a:solidFill>
                        <a:effectLst/>
                        <a:latin typeface="Calibri" panose="020F0502020204030204" pitchFamily="34" charset="0"/>
                      </a:endParaRPr>
                    </a:p>
                  </a:txBody>
                  <a:tcPr marL="8386" marR="8386" marT="8386" marB="0" anchor="ctr">
                    <a:lnL>
                      <a:noFill/>
                    </a:lnL>
                    <a:lnR>
                      <a:noFill/>
                    </a:lnR>
                    <a:lnT>
                      <a:noFill/>
                    </a:lnT>
                    <a:lnB>
                      <a:noFill/>
                    </a:lnB>
                    <a:noFill/>
                  </a:tcPr>
                </a:tc>
                <a:tc>
                  <a:txBody>
                    <a:bodyPr/>
                    <a:lstStyle/>
                    <a:p>
                      <a:pPr algn="l" fontAlgn="ctr"/>
                      <a:endParaRPr lang="cs-CZ" sz="1000" b="0" i="0" u="none" strike="noStrike">
                        <a:solidFill>
                          <a:srgbClr val="000000"/>
                        </a:solidFill>
                        <a:effectLst/>
                        <a:latin typeface="Calibri" panose="020F0502020204030204" pitchFamily="34" charset="0"/>
                      </a:endParaRPr>
                    </a:p>
                  </a:txBody>
                  <a:tcPr marL="8386" marR="8386" marT="8386" marB="0" anchor="ctr">
                    <a:lnL>
                      <a:noFill/>
                    </a:lnL>
                    <a:lnR>
                      <a:noFill/>
                    </a:lnR>
                    <a:lnT>
                      <a:noFill/>
                    </a:lnT>
                    <a:lnB>
                      <a:noFill/>
                    </a:lnB>
                    <a:noFill/>
                  </a:tcPr>
                </a:tc>
                <a:tc>
                  <a:txBody>
                    <a:bodyPr/>
                    <a:lstStyle/>
                    <a:p>
                      <a:pPr algn="l" fontAlgn="ctr"/>
                      <a:endParaRPr lang="cs-CZ" sz="1000" b="0" i="0" u="none" strike="noStrike">
                        <a:solidFill>
                          <a:srgbClr val="000000"/>
                        </a:solidFill>
                        <a:effectLst/>
                        <a:latin typeface="Calibri" panose="020F0502020204030204" pitchFamily="34" charset="0"/>
                      </a:endParaRPr>
                    </a:p>
                  </a:txBody>
                  <a:tcPr marL="8386" marR="8386" marT="8386" marB="0" anchor="ctr">
                    <a:lnL>
                      <a:noFill/>
                    </a:lnL>
                    <a:lnR>
                      <a:noFill/>
                    </a:lnR>
                    <a:lnT>
                      <a:noFill/>
                    </a:lnT>
                    <a:lnB>
                      <a:noFill/>
                    </a:lnB>
                    <a:noFill/>
                  </a:tcPr>
                </a:tc>
                <a:tc>
                  <a:txBody>
                    <a:bodyPr/>
                    <a:lstStyle/>
                    <a:p>
                      <a:pPr algn="l" fontAlgn="ctr"/>
                      <a:endParaRPr lang="cs-CZ" sz="1000" b="0" i="0" u="none" strike="noStrike">
                        <a:solidFill>
                          <a:srgbClr val="000000"/>
                        </a:solidFill>
                        <a:effectLst/>
                        <a:latin typeface="Calibri" panose="020F0502020204030204" pitchFamily="34" charset="0"/>
                      </a:endParaRPr>
                    </a:p>
                  </a:txBody>
                  <a:tcPr marL="8386" marR="8386" marT="8386" marB="0" anchor="ctr">
                    <a:lnL>
                      <a:noFill/>
                    </a:lnL>
                    <a:lnR w="12700" cap="flat" cmpd="sng" algn="ctr">
                      <a:solidFill>
                        <a:srgbClr val="000000"/>
                      </a:solidFill>
                      <a:prstDash val="solid"/>
                      <a:round/>
                      <a:headEnd type="none" w="med" len="med"/>
                      <a:tailEnd type="none" w="med" len="med"/>
                    </a:lnR>
                    <a:lnT>
                      <a:noFill/>
                    </a:lnT>
                    <a:lnB>
                      <a:noFill/>
                    </a:lnB>
                    <a:noFill/>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extLst>
                  <a:ext uri="{0D108BD9-81ED-4DB2-BD59-A6C34878D82A}">
                    <a16:rowId xmlns:a16="http://schemas.microsoft.com/office/drawing/2014/main" val="3561117485"/>
                  </a:ext>
                </a:extLst>
              </a:tr>
              <a:tr h="176111">
                <a:tc>
                  <a:txBody>
                    <a:bodyPr/>
                    <a:lstStyle/>
                    <a:p>
                      <a:pPr algn="l" fontAlgn="ctr"/>
                      <a:endParaRPr lang="cs-CZ" sz="1000" b="0" i="0" u="none" strike="noStrike">
                        <a:solidFill>
                          <a:srgbClr val="000000"/>
                        </a:solidFill>
                        <a:effectLst/>
                        <a:latin typeface="Calibri" panose="020F0502020204030204" pitchFamily="34" charset="0"/>
                      </a:endParaRPr>
                    </a:p>
                  </a:txBody>
                  <a:tcPr marL="8386" marR="8386" marT="8386" marB="0" anchor="ctr">
                    <a:lnL>
                      <a:noFill/>
                    </a:lnL>
                    <a:lnR>
                      <a:noFill/>
                    </a:lnR>
                    <a:lnT>
                      <a:noFill/>
                    </a:lnT>
                    <a:lnB>
                      <a:noFill/>
                    </a:lnB>
                    <a:noFill/>
                  </a:tcPr>
                </a:tc>
                <a:tc>
                  <a:txBody>
                    <a:bodyPr/>
                    <a:lstStyle/>
                    <a:p>
                      <a:pPr algn="l" fontAlgn="ctr"/>
                      <a:endParaRPr lang="cs-CZ" sz="1000" b="0" i="0" u="none" strike="noStrike">
                        <a:solidFill>
                          <a:srgbClr val="000000"/>
                        </a:solidFill>
                        <a:effectLst/>
                        <a:latin typeface="Calibri" panose="020F0502020204030204" pitchFamily="34" charset="0"/>
                      </a:endParaRPr>
                    </a:p>
                  </a:txBody>
                  <a:tcPr marL="8386" marR="8386" marT="8386" marB="0" anchor="ctr">
                    <a:lnL>
                      <a:noFill/>
                    </a:lnL>
                    <a:lnR>
                      <a:noFill/>
                    </a:lnR>
                    <a:lnT>
                      <a:noFill/>
                    </a:lnT>
                    <a:lnB>
                      <a:noFill/>
                    </a:lnB>
                    <a:noFill/>
                  </a:tcPr>
                </a:tc>
                <a:tc>
                  <a:txBody>
                    <a:bodyPr/>
                    <a:lstStyle/>
                    <a:p>
                      <a:pPr algn="l" fontAlgn="ctr"/>
                      <a:endParaRPr lang="cs-CZ" sz="1000" b="0" i="0" u="none" strike="noStrike">
                        <a:solidFill>
                          <a:srgbClr val="000000"/>
                        </a:solidFill>
                        <a:effectLst/>
                        <a:latin typeface="Calibri" panose="020F0502020204030204" pitchFamily="34" charset="0"/>
                      </a:endParaRPr>
                    </a:p>
                  </a:txBody>
                  <a:tcPr marL="8386" marR="8386" marT="8386" marB="0" anchor="ctr">
                    <a:lnL>
                      <a:noFill/>
                    </a:lnL>
                    <a:lnR>
                      <a:noFill/>
                    </a:lnR>
                    <a:lnT>
                      <a:noFill/>
                    </a:lnT>
                    <a:lnB>
                      <a:noFill/>
                    </a:lnB>
                    <a:noFill/>
                  </a:tcPr>
                </a:tc>
                <a:tc>
                  <a:txBody>
                    <a:bodyPr/>
                    <a:lstStyle/>
                    <a:p>
                      <a:pPr algn="l" fontAlgn="ctr"/>
                      <a:endParaRPr lang="cs-CZ" sz="1000" b="0" i="0" u="none" strike="noStrike">
                        <a:solidFill>
                          <a:srgbClr val="000000"/>
                        </a:solidFill>
                        <a:effectLst/>
                        <a:latin typeface="Calibri" panose="020F0502020204030204" pitchFamily="34" charset="0"/>
                      </a:endParaRPr>
                    </a:p>
                  </a:txBody>
                  <a:tcPr marL="8386" marR="8386" marT="8386" marB="0" anchor="ctr">
                    <a:lnL>
                      <a:noFill/>
                    </a:lnL>
                    <a:lnR w="12700" cap="flat" cmpd="sng" algn="ctr">
                      <a:solidFill>
                        <a:srgbClr val="000000"/>
                      </a:solidFill>
                      <a:prstDash val="solid"/>
                      <a:round/>
                      <a:headEnd type="none" w="med" len="med"/>
                      <a:tailEnd type="none" w="med" len="med"/>
                    </a:lnR>
                    <a:lnT>
                      <a:noFill/>
                    </a:lnT>
                    <a:lnB>
                      <a:noFill/>
                    </a:lnB>
                    <a:noFill/>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extLst>
                  <a:ext uri="{0D108BD9-81ED-4DB2-BD59-A6C34878D82A}">
                    <a16:rowId xmlns:a16="http://schemas.microsoft.com/office/drawing/2014/main" val="1146387811"/>
                  </a:ext>
                </a:extLst>
              </a:tr>
              <a:tr h="176111">
                <a:tc>
                  <a:txBody>
                    <a:bodyPr/>
                    <a:lstStyle/>
                    <a:p>
                      <a:pPr algn="l" fontAlgn="ctr"/>
                      <a:endParaRPr lang="cs-CZ" sz="1000" b="0" i="0" u="none" strike="noStrike">
                        <a:solidFill>
                          <a:srgbClr val="000000"/>
                        </a:solidFill>
                        <a:effectLst/>
                        <a:latin typeface="Calibri" panose="020F0502020204030204" pitchFamily="34" charset="0"/>
                      </a:endParaRPr>
                    </a:p>
                  </a:txBody>
                  <a:tcPr marL="8386" marR="8386" marT="8386"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endParaRPr lang="cs-CZ" sz="1000" b="0" i="0" u="none" strike="noStrike">
                        <a:solidFill>
                          <a:srgbClr val="000000"/>
                        </a:solidFill>
                        <a:effectLst/>
                        <a:latin typeface="Calibri" panose="020F0502020204030204" pitchFamily="34" charset="0"/>
                      </a:endParaRPr>
                    </a:p>
                  </a:txBody>
                  <a:tcPr marL="8386" marR="8386" marT="8386"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endParaRPr lang="cs-CZ" sz="1000" b="0" i="0" u="none" strike="noStrike">
                        <a:solidFill>
                          <a:srgbClr val="000000"/>
                        </a:solidFill>
                        <a:effectLst/>
                        <a:latin typeface="Calibri" panose="020F0502020204030204" pitchFamily="34" charset="0"/>
                      </a:endParaRPr>
                    </a:p>
                  </a:txBody>
                  <a:tcPr marL="8386" marR="8386" marT="8386"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endParaRPr lang="cs-CZ" sz="1000" b="0" i="0" u="none" strike="noStrike">
                        <a:solidFill>
                          <a:srgbClr val="000000"/>
                        </a:solidFill>
                        <a:effectLst/>
                        <a:latin typeface="Calibri" panose="020F0502020204030204" pitchFamily="34" charset="0"/>
                      </a:endParaRPr>
                    </a:p>
                  </a:txBody>
                  <a:tcPr marL="8386" marR="8386" marT="8386"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noFill/>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extLst>
                  <a:ext uri="{0D108BD9-81ED-4DB2-BD59-A6C34878D82A}">
                    <a16:rowId xmlns:a16="http://schemas.microsoft.com/office/drawing/2014/main" val="3775103301"/>
                  </a:ext>
                </a:extLst>
              </a:tr>
              <a:tr h="176111">
                <a:tc gridSpan="2">
                  <a:txBody>
                    <a:bodyPr/>
                    <a:lstStyle/>
                    <a:p>
                      <a:pPr algn="ctr" fontAlgn="ctr"/>
                      <a:r>
                        <a:rPr lang="cs-CZ" sz="1000" b="0" i="0" u="none" strike="noStrike">
                          <a:solidFill>
                            <a:srgbClr val="000000"/>
                          </a:solidFill>
                          <a:effectLst/>
                          <a:latin typeface="Calibri" panose="020F0502020204030204" pitchFamily="34" charset="0"/>
                        </a:rPr>
                        <a:t>Crew</a:t>
                      </a:r>
                    </a:p>
                  </a:txBody>
                  <a:tcPr marL="8386" marR="8386" marT="838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CE4D6"/>
                    </a:solidFill>
                  </a:tcPr>
                </a:tc>
                <a:tc hMerge="1">
                  <a:txBody>
                    <a:bodyPr/>
                    <a:lstStyle/>
                    <a:p>
                      <a:endParaRPr lang="cs-CZ"/>
                    </a:p>
                  </a:txBody>
                  <a:tcPr/>
                </a:tc>
                <a:tc rowSpan="4" gridSpan="2">
                  <a:txBody>
                    <a:bodyPr/>
                    <a:lstStyle/>
                    <a:p>
                      <a:pPr algn="ctr" fontAlgn="ctr"/>
                      <a:r>
                        <a:rPr lang="cs-CZ" sz="1000" b="0" i="0" u="none" strike="noStrike">
                          <a:solidFill>
                            <a:srgbClr val="000000"/>
                          </a:solidFill>
                          <a:effectLst/>
                          <a:latin typeface="Calibri" panose="020F0502020204030204" pitchFamily="34" charset="0"/>
                        </a:rPr>
                        <a:t>Operational Items</a:t>
                      </a:r>
                    </a:p>
                  </a:txBody>
                  <a:tcPr marL="8386" marR="8386" marT="838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8CBAD"/>
                    </a:solidFill>
                  </a:tcPr>
                </a:tc>
                <a:tc rowSpan="4" hMerge="1">
                  <a:txBody>
                    <a:bodyPr/>
                    <a:lstStyle/>
                    <a:p>
                      <a:endParaRPr lang="cs-CZ"/>
                    </a:p>
                  </a:txBody>
                  <a:tcPr/>
                </a:tc>
                <a:tc rowSpan="5" gridSpan="2">
                  <a:txBody>
                    <a:bodyPr/>
                    <a:lstStyle/>
                    <a:p>
                      <a:pPr algn="ctr" fontAlgn="ctr"/>
                      <a:r>
                        <a:rPr lang="cs-CZ" sz="1000" b="0" i="0" u="none" strike="noStrike">
                          <a:solidFill>
                            <a:srgbClr val="000000"/>
                          </a:solidFill>
                          <a:effectLst/>
                          <a:latin typeface="Calibri" panose="020F0502020204030204" pitchFamily="34" charset="0"/>
                        </a:rPr>
                        <a:t>Dry Operating Weight</a:t>
                      </a:r>
                    </a:p>
                  </a:txBody>
                  <a:tcPr marL="8386" marR="8386" marT="838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4C6E7"/>
                    </a:solidFill>
                  </a:tcPr>
                </a:tc>
                <a:tc rowSpan="5" hMerge="1">
                  <a:txBody>
                    <a:bodyPr/>
                    <a:lstStyle/>
                    <a:p>
                      <a:endParaRPr lang="cs-CZ"/>
                    </a:p>
                  </a:txBody>
                  <a:tcPr/>
                </a:tc>
                <a:tc rowSpan="5" gridSpan="2">
                  <a:txBody>
                    <a:bodyPr/>
                    <a:lstStyle/>
                    <a:p>
                      <a:pPr algn="ctr" fontAlgn="ctr"/>
                      <a:r>
                        <a:rPr lang="cs-CZ" sz="1000" b="0" i="0" u="none" strike="noStrike">
                          <a:solidFill>
                            <a:srgbClr val="000000"/>
                          </a:solidFill>
                          <a:effectLst/>
                          <a:latin typeface="Calibri" panose="020F0502020204030204" pitchFamily="34" charset="0"/>
                        </a:rPr>
                        <a:t>Dry Operating Weight</a:t>
                      </a:r>
                    </a:p>
                  </a:txBody>
                  <a:tcPr marL="8386" marR="8386" marT="838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4C6E7"/>
                    </a:solidFill>
                  </a:tcPr>
                </a:tc>
                <a:tc rowSpan="5" h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extLst>
                  <a:ext uri="{0D108BD9-81ED-4DB2-BD59-A6C34878D82A}">
                    <a16:rowId xmlns:a16="http://schemas.microsoft.com/office/drawing/2014/main" val="207853421"/>
                  </a:ext>
                </a:extLst>
              </a:tr>
              <a:tr h="176111">
                <a:tc gridSpan="2">
                  <a:txBody>
                    <a:bodyPr/>
                    <a:lstStyle/>
                    <a:p>
                      <a:pPr algn="ctr" fontAlgn="ctr"/>
                      <a:r>
                        <a:rPr lang="cs-CZ" sz="1000" b="0" i="0" u="none" strike="noStrike">
                          <a:solidFill>
                            <a:srgbClr val="000000"/>
                          </a:solidFill>
                          <a:effectLst/>
                          <a:latin typeface="Calibri" panose="020F0502020204030204" pitchFamily="34" charset="0"/>
                        </a:rPr>
                        <a:t>Pantry</a:t>
                      </a:r>
                    </a:p>
                  </a:txBody>
                  <a:tcPr marL="8386" marR="8386" marT="838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CE4D6"/>
                    </a:solidFill>
                  </a:tcPr>
                </a:tc>
                <a:tc h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extLst>
                  <a:ext uri="{0D108BD9-81ED-4DB2-BD59-A6C34878D82A}">
                    <a16:rowId xmlns:a16="http://schemas.microsoft.com/office/drawing/2014/main" val="844349713"/>
                  </a:ext>
                </a:extLst>
              </a:tr>
              <a:tr h="176111">
                <a:tc gridSpan="2">
                  <a:txBody>
                    <a:bodyPr/>
                    <a:lstStyle/>
                    <a:p>
                      <a:pPr algn="ctr" fontAlgn="ctr"/>
                      <a:r>
                        <a:rPr lang="cs-CZ" sz="1000" b="0" i="0" u="none" strike="noStrike">
                          <a:solidFill>
                            <a:srgbClr val="000000"/>
                          </a:solidFill>
                          <a:effectLst/>
                          <a:latin typeface="Calibri" panose="020F0502020204030204" pitchFamily="34" charset="0"/>
                        </a:rPr>
                        <a:t>SWA</a:t>
                      </a:r>
                    </a:p>
                  </a:txBody>
                  <a:tcPr marL="8386" marR="8386" marT="838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CE4D6"/>
                    </a:solidFill>
                  </a:tcPr>
                </a:tc>
                <a:tc h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extLst>
                  <a:ext uri="{0D108BD9-81ED-4DB2-BD59-A6C34878D82A}">
                    <a16:rowId xmlns:a16="http://schemas.microsoft.com/office/drawing/2014/main" val="1495895052"/>
                  </a:ext>
                </a:extLst>
              </a:tr>
              <a:tr h="176111">
                <a:tc gridSpan="2">
                  <a:txBody>
                    <a:bodyPr/>
                    <a:lstStyle/>
                    <a:p>
                      <a:pPr algn="ctr" fontAlgn="ctr"/>
                      <a:r>
                        <a:rPr lang="cs-CZ" sz="1000" b="0" i="0" u="none" strike="noStrike">
                          <a:solidFill>
                            <a:srgbClr val="000000"/>
                          </a:solidFill>
                          <a:effectLst/>
                          <a:latin typeface="Calibri" panose="020F0502020204030204" pitchFamily="34" charset="0"/>
                        </a:rPr>
                        <a:t>Ballast fuel</a:t>
                      </a:r>
                    </a:p>
                  </a:txBody>
                  <a:tcPr marL="8386" marR="8386" marT="838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CE4D6"/>
                    </a:solidFill>
                  </a:tcPr>
                </a:tc>
                <a:tc h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extLst>
                  <a:ext uri="{0D108BD9-81ED-4DB2-BD59-A6C34878D82A}">
                    <a16:rowId xmlns:a16="http://schemas.microsoft.com/office/drawing/2014/main" val="1756513757"/>
                  </a:ext>
                </a:extLst>
              </a:tr>
              <a:tr h="155984">
                <a:tc gridSpan="2">
                  <a:txBody>
                    <a:bodyPr/>
                    <a:lstStyle/>
                    <a:p>
                      <a:pPr algn="ctr" fontAlgn="ctr"/>
                      <a:r>
                        <a:rPr lang="cs-CZ" sz="1000" b="0" i="0" u="none" strike="noStrike">
                          <a:solidFill>
                            <a:srgbClr val="000000"/>
                          </a:solidFill>
                          <a:effectLst/>
                          <a:latin typeface="Calibri" panose="020F0502020204030204" pitchFamily="34" charset="0"/>
                        </a:rPr>
                        <a:t>Basic Weight</a:t>
                      </a:r>
                    </a:p>
                  </a:txBody>
                  <a:tcPr marL="8386" marR="8386" marT="838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4C6E7"/>
                    </a:solidFill>
                  </a:tcPr>
                </a:tc>
                <a:tc hMerge="1">
                  <a:txBody>
                    <a:bodyPr/>
                    <a:lstStyle/>
                    <a:p>
                      <a:endParaRPr lang="cs-CZ"/>
                    </a:p>
                  </a:txBody>
                  <a:tcPr/>
                </a:tc>
                <a:tc gridSpan="2">
                  <a:txBody>
                    <a:bodyPr/>
                    <a:lstStyle/>
                    <a:p>
                      <a:pPr algn="ctr" fontAlgn="ctr"/>
                      <a:r>
                        <a:rPr lang="cs-CZ" sz="1000" b="0" i="0" u="none" strike="noStrike">
                          <a:solidFill>
                            <a:srgbClr val="000000"/>
                          </a:solidFill>
                          <a:effectLst/>
                          <a:latin typeface="Calibri" panose="020F0502020204030204" pitchFamily="34" charset="0"/>
                        </a:rPr>
                        <a:t>Basic Weight</a:t>
                      </a:r>
                    </a:p>
                  </a:txBody>
                  <a:tcPr marL="8386" marR="8386" marT="838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4C6E7"/>
                    </a:solidFill>
                  </a:tcPr>
                </a:tc>
                <a:tc h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extLst>
                  <a:ext uri="{0D108BD9-81ED-4DB2-BD59-A6C34878D82A}">
                    <a16:rowId xmlns:a16="http://schemas.microsoft.com/office/drawing/2014/main" val="3446138462"/>
                  </a:ext>
                </a:extLst>
              </a:tr>
              <a:tr h="167725">
                <a:tc>
                  <a:txBody>
                    <a:bodyPr/>
                    <a:lstStyle/>
                    <a:p>
                      <a:pPr algn="l" fontAlgn="b"/>
                      <a:endParaRPr lang="cs-CZ" sz="1000" b="0" i="0" u="none" strike="noStrike">
                        <a:solidFill>
                          <a:srgbClr val="000000"/>
                        </a:solidFill>
                        <a:effectLst/>
                        <a:latin typeface="Calibri" panose="020F0502020204030204" pitchFamily="34" charset="0"/>
                      </a:endParaRPr>
                    </a:p>
                  </a:txBody>
                  <a:tcPr marL="8386" marR="8386" marT="8386" marB="0" anchor="b">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b"/>
                      <a:endParaRPr lang="cs-CZ" sz="1000" b="0" i="0" u="none" strike="noStrike">
                        <a:solidFill>
                          <a:srgbClr val="000000"/>
                        </a:solidFill>
                        <a:effectLst/>
                        <a:latin typeface="Calibri" panose="020F0502020204030204" pitchFamily="34" charset="0"/>
                      </a:endParaRPr>
                    </a:p>
                  </a:txBody>
                  <a:tcPr marL="8386" marR="8386" marT="8386" marB="0" anchor="b">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b"/>
                      <a:endParaRPr lang="cs-CZ" sz="1000" b="0" i="0" u="none" strike="noStrike">
                        <a:solidFill>
                          <a:srgbClr val="000000"/>
                        </a:solidFill>
                        <a:effectLst/>
                        <a:latin typeface="Calibri" panose="020F0502020204030204" pitchFamily="34" charset="0"/>
                      </a:endParaRPr>
                    </a:p>
                  </a:txBody>
                  <a:tcPr marL="8386" marR="8386" marT="8386" marB="0" anchor="b">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b"/>
                      <a:endParaRPr lang="cs-CZ" sz="1000" b="0" i="0" u="none" strike="noStrike">
                        <a:solidFill>
                          <a:srgbClr val="000000"/>
                        </a:solidFill>
                        <a:effectLst/>
                        <a:latin typeface="Calibri" panose="020F0502020204030204" pitchFamily="34" charset="0"/>
                      </a:endParaRPr>
                    </a:p>
                  </a:txBody>
                  <a:tcPr marL="8386" marR="8386" marT="8386" marB="0" anchor="b">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b"/>
                      <a:endParaRPr lang="cs-CZ" sz="1000" b="0" i="0" u="none" strike="noStrike">
                        <a:solidFill>
                          <a:srgbClr val="000000"/>
                        </a:solidFill>
                        <a:effectLst/>
                        <a:latin typeface="Calibri" panose="020F0502020204030204" pitchFamily="34" charset="0"/>
                      </a:endParaRPr>
                    </a:p>
                  </a:txBody>
                  <a:tcPr marL="8386" marR="8386" marT="8386" marB="0" anchor="b">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b"/>
                      <a:endParaRPr lang="cs-CZ" sz="1000" b="0" i="0" u="none" strike="noStrike">
                        <a:solidFill>
                          <a:srgbClr val="000000"/>
                        </a:solidFill>
                        <a:effectLst/>
                        <a:latin typeface="Calibri" panose="020F0502020204030204" pitchFamily="34" charset="0"/>
                      </a:endParaRPr>
                    </a:p>
                  </a:txBody>
                  <a:tcPr marL="8386" marR="8386" marT="8386" marB="0" anchor="b">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b"/>
                      <a:endParaRPr lang="cs-CZ" sz="1000" b="0" i="0" u="none" strike="noStrike">
                        <a:solidFill>
                          <a:srgbClr val="000000"/>
                        </a:solidFill>
                        <a:effectLst/>
                        <a:latin typeface="Calibri" panose="020F0502020204030204" pitchFamily="34" charset="0"/>
                      </a:endParaRPr>
                    </a:p>
                  </a:txBody>
                  <a:tcPr marL="8386" marR="8386" marT="8386" marB="0" anchor="b">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b"/>
                      <a:endParaRPr lang="cs-CZ" sz="1000" b="0" i="0" u="none" strike="noStrike">
                        <a:solidFill>
                          <a:srgbClr val="000000"/>
                        </a:solidFill>
                        <a:effectLst/>
                        <a:latin typeface="Calibri" panose="020F0502020204030204" pitchFamily="34" charset="0"/>
                      </a:endParaRPr>
                    </a:p>
                  </a:txBody>
                  <a:tcPr marL="8386" marR="8386" marT="8386" marB="0" anchor="b">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b"/>
                      <a:endParaRPr lang="cs-CZ" sz="1000" b="0" i="0" u="none" strike="noStrike">
                        <a:solidFill>
                          <a:srgbClr val="000000"/>
                        </a:solidFill>
                        <a:effectLst/>
                        <a:latin typeface="Calibri" panose="020F0502020204030204" pitchFamily="34" charset="0"/>
                      </a:endParaRPr>
                    </a:p>
                  </a:txBody>
                  <a:tcPr marL="8386" marR="8386" marT="8386" marB="0" anchor="b">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b"/>
                      <a:endParaRPr lang="cs-CZ" sz="1000" b="0" i="0" u="none" strike="noStrike">
                        <a:solidFill>
                          <a:srgbClr val="000000"/>
                        </a:solidFill>
                        <a:effectLst/>
                        <a:latin typeface="Calibri" panose="020F0502020204030204" pitchFamily="34" charset="0"/>
                      </a:endParaRPr>
                    </a:p>
                  </a:txBody>
                  <a:tcPr marL="8386" marR="8386" marT="8386" marB="0" anchor="b">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b"/>
                      <a:endParaRPr lang="cs-CZ" sz="1000" b="0" i="0" u="none" strike="noStrike">
                        <a:solidFill>
                          <a:srgbClr val="000000"/>
                        </a:solidFill>
                        <a:effectLst/>
                        <a:latin typeface="Calibri" panose="020F0502020204030204" pitchFamily="34" charset="0"/>
                      </a:endParaRPr>
                    </a:p>
                  </a:txBody>
                  <a:tcPr marL="8386" marR="8386" marT="8386" marB="0" anchor="b">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b"/>
                      <a:endParaRPr lang="cs-CZ" sz="1000" b="0" i="0" u="none" strike="noStrike">
                        <a:solidFill>
                          <a:srgbClr val="000000"/>
                        </a:solidFill>
                        <a:effectLst/>
                        <a:latin typeface="Calibri" panose="020F0502020204030204" pitchFamily="34" charset="0"/>
                      </a:endParaRPr>
                    </a:p>
                  </a:txBody>
                  <a:tcPr marL="8386" marR="8386" marT="8386" marB="0" anchor="b">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b"/>
                      <a:endParaRPr lang="cs-CZ" sz="1000" b="0" i="0" u="none" strike="noStrike">
                        <a:solidFill>
                          <a:srgbClr val="000000"/>
                        </a:solidFill>
                        <a:effectLst/>
                        <a:latin typeface="Calibri" panose="020F0502020204030204" pitchFamily="34" charset="0"/>
                      </a:endParaRPr>
                    </a:p>
                  </a:txBody>
                  <a:tcPr marL="8386" marR="8386" marT="8386" marB="0" anchor="b">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b"/>
                      <a:endParaRPr lang="cs-CZ" sz="1000" b="0" i="0" u="none" strike="noStrike">
                        <a:solidFill>
                          <a:srgbClr val="000000"/>
                        </a:solidFill>
                        <a:effectLst/>
                        <a:latin typeface="Calibri" panose="020F0502020204030204" pitchFamily="34" charset="0"/>
                      </a:endParaRPr>
                    </a:p>
                  </a:txBody>
                  <a:tcPr marL="8386" marR="8386" marT="8386" marB="0" anchor="b">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b"/>
                      <a:endParaRPr lang="cs-CZ" sz="1000" b="0" i="0" u="none" strike="noStrike">
                        <a:solidFill>
                          <a:srgbClr val="000000"/>
                        </a:solidFill>
                        <a:effectLst/>
                        <a:latin typeface="Calibri" panose="020F0502020204030204" pitchFamily="34" charset="0"/>
                      </a:endParaRPr>
                    </a:p>
                  </a:txBody>
                  <a:tcPr marL="8386" marR="8386" marT="8386" marB="0" anchor="b">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b"/>
                      <a:endParaRPr lang="cs-CZ" sz="1000" b="0" i="0" u="none" strike="noStrike">
                        <a:solidFill>
                          <a:srgbClr val="000000"/>
                        </a:solidFill>
                        <a:effectLst/>
                        <a:latin typeface="Calibri" panose="020F0502020204030204" pitchFamily="34" charset="0"/>
                      </a:endParaRPr>
                    </a:p>
                  </a:txBody>
                  <a:tcPr marL="8386" marR="8386" marT="8386" marB="0" anchor="b">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b"/>
                      <a:endParaRPr lang="cs-CZ" sz="1000" b="0" i="0" u="none" strike="noStrike">
                        <a:solidFill>
                          <a:srgbClr val="000000"/>
                        </a:solidFill>
                        <a:effectLst/>
                        <a:latin typeface="Calibri" panose="020F0502020204030204" pitchFamily="34" charset="0"/>
                      </a:endParaRPr>
                    </a:p>
                  </a:txBody>
                  <a:tcPr marL="8386" marR="8386" marT="8386" marB="0" anchor="b">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b"/>
                      <a:endParaRPr lang="cs-CZ" sz="1000" b="0" i="0" u="none" strike="noStrike">
                        <a:solidFill>
                          <a:srgbClr val="000000"/>
                        </a:solidFill>
                        <a:effectLst/>
                        <a:latin typeface="Calibri" panose="020F0502020204030204" pitchFamily="34" charset="0"/>
                      </a:endParaRPr>
                    </a:p>
                  </a:txBody>
                  <a:tcPr marL="8386" marR="8386" marT="8386" marB="0" anchor="b">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b"/>
                      <a:endParaRPr lang="cs-CZ" sz="1000" b="0" i="0" u="none" strike="noStrike">
                        <a:solidFill>
                          <a:srgbClr val="000000"/>
                        </a:solidFill>
                        <a:effectLst/>
                        <a:latin typeface="Calibri" panose="020F0502020204030204" pitchFamily="34" charset="0"/>
                      </a:endParaRPr>
                    </a:p>
                  </a:txBody>
                  <a:tcPr marL="8386" marR="8386" marT="8386" marB="0" anchor="b">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b"/>
                      <a:endParaRPr lang="cs-CZ" sz="1000" b="0" i="0" u="none" strike="noStrike">
                        <a:solidFill>
                          <a:srgbClr val="000000"/>
                        </a:solidFill>
                        <a:effectLst/>
                        <a:latin typeface="Calibri" panose="020F0502020204030204" pitchFamily="34" charset="0"/>
                      </a:endParaRPr>
                    </a:p>
                  </a:txBody>
                  <a:tcPr marL="8386" marR="8386" marT="8386" marB="0" anchor="b">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b"/>
                      <a:endParaRPr lang="cs-CZ" sz="1000" b="0" i="0" u="none" strike="noStrike">
                        <a:solidFill>
                          <a:srgbClr val="000000"/>
                        </a:solidFill>
                        <a:effectLst/>
                        <a:latin typeface="Calibri" panose="020F0502020204030204" pitchFamily="34" charset="0"/>
                      </a:endParaRPr>
                    </a:p>
                  </a:txBody>
                  <a:tcPr marL="8386" marR="8386" marT="8386" marB="0" anchor="b">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b"/>
                      <a:endParaRPr lang="cs-CZ" sz="1000" b="0" i="0" u="none" strike="noStrike" dirty="0">
                        <a:solidFill>
                          <a:srgbClr val="000000"/>
                        </a:solidFill>
                        <a:effectLst/>
                        <a:latin typeface="Calibri" panose="020F0502020204030204" pitchFamily="34" charset="0"/>
                      </a:endParaRPr>
                    </a:p>
                  </a:txBody>
                  <a:tcPr marL="8386" marR="8386" marT="8386" marB="0" anchor="b">
                    <a:lnL>
                      <a:noFill/>
                    </a:lnL>
                    <a:lnR>
                      <a:noFill/>
                    </a:lnR>
                    <a:lnT w="1270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3187138719"/>
                  </a:ext>
                </a:extLst>
              </a:tr>
            </a:tbl>
          </a:graphicData>
        </a:graphic>
      </p:graphicFrame>
      <p:sp>
        <p:nvSpPr>
          <p:cNvPr id="9" name="TextovéPole 8">
            <a:extLst>
              <a:ext uri="{FF2B5EF4-FFF2-40B4-BE49-F238E27FC236}">
                <a16:creationId xmlns:a16="http://schemas.microsoft.com/office/drawing/2014/main" id="{28868173-FD25-C7B2-F959-8F5C91C54FC2}"/>
              </a:ext>
            </a:extLst>
          </p:cNvPr>
          <p:cNvSpPr txBox="1"/>
          <p:nvPr/>
        </p:nvSpPr>
        <p:spPr>
          <a:xfrm>
            <a:off x="464574" y="2145890"/>
            <a:ext cx="4325736" cy="369332"/>
          </a:xfrm>
          <a:prstGeom prst="rect">
            <a:avLst/>
          </a:prstGeom>
          <a:noFill/>
        </p:spPr>
        <p:txBody>
          <a:bodyPr wrap="none" rtlCol="0">
            <a:spAutoFit/>
          </a:bodyPr>
          <a:lstStyle/>
          <a:p>
            <a:r>
              <a:rPr lang="cs-CZ" dirty="0"/>
              <a:t>Vývoj hmotností letadla ve všech fázích letu.</a:t>
            </a:r>
          </a:p>
        </p:txBody>
      </p:sp>
    </p:spTree>
    <p:extLst>
      <p:ext uri="{BB962C8B-B14F-4D97-AF65-F5344CB8AC3E}">
        <p14:creationId xmlns:p14="http://schemas.microsoft.com/office/powerpoint/2010/main" val="27675295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12C52A21-A9D9-4935-BCB3-CCB371E2A634}"/>
              </a:ext>
            </a:extLst>
          </p:cNvPr>
          <p:cNvSpPr>
            <a:spLocks noGrp="1"/>
          </p:cNvSpPr>
          <p:nvPr>
            <p:ph type="title"/>
          </p:nvPr>
        </p:nvSpPr>
        <p:spPr/>
        <p:txBody>
          <a:bodyPr/>
          <a:lstStyle/>
          <a:p>
            <a:r>
              <a:rPr lang="cs-CZ" dirty="0"/>
              <a:t>Obsah</a:t>
            </a:r>
          </a:p>
        </p:txBody>
      </p:sp>
      <p:sp>
        <p:nvSpPr>
          <p:cNvPr id="3" name="Zástupný obsah 2">
            <a:extLst>
              <a:ext uri="{FF2B5EF4-FFF2-40B4-BE49-F238E27FC236}">
                <a16:creationId xmlns:a16="http://schemas.microsoft.com/office/drawing/2014/main" id="{FA5237AE-F879-44D2-6CAD-BE3AA6589F82}"/>
              </a:ext>
            </a:extLst>
          </p:cNvPr>
          <p:cNvSpPr>
            <a:spLocks noGrp="1"/>
          </p:cNvSpPr>
          <p:nvPr>
            <p:ph idx="1"/>
          </p:nvPr>
        </p:nvSpPr>
        <p:spPr/>
        <p:txBody>
          <a:bodyPr/>
          <a:lstStyle/>
          <a:p>
            <a:r>
              <a:rPr lang="cs-CZ" dirty="0"/>
              <a:t>1. Síly působící na letadlo</a:t>
            </a:r>
          </a:p>
          <a:p>
            <a:r>
              <a:rPr lang="cs-CZ" dirty="0"/>
              <a:t>2. Principy vyvažování</a:t>
            </a:r>
          </a:p>
          <a:p>
            <a:r>
              <a:rPr lang="cs-CZ" dirty="0"/>
              <a:t>3. Těžiště letadla</a:t>
            </a:r>
          </a:p>
          <a:p>
            <a:r>
              <a:rPr lang="cs-CZ" dirty="0"/>
              <a:t>4. Letadlo a jeho hmotnosti</a:t>
            </a:r>
          </a:p>
          <a:p>
            <a:endParaRPr lang="cs-CZ" dirty="0"/>
          </a:p>
        </p:txBody>
      </p:sp>
    </p:spTree>
    <p:extLst>
      <p:ext uri="{BB962C8B-B14F-4D97-AF65-F5344CB8AC3E}">
        <p14:creationId xmlns:p14="http://schemas.microsoft.com/office/powerpoint/2010/main" val="129275955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AEC7DFF0-DE6A-F449-4F29-5387AB519E59}"/>
              </a:ext>
            </a:extLst>
          </p:cNvPr>
          <p:cNvSpPr>
            <a:spLocks noGrp="1"/>
          </p:cNvSpPr>
          <p:nvPr>
            <p:ph type="title"/>
          </p:nvPr>
        </p:nvSpPr>
        <p:spPr/>
        <p:txBody>
          <a:bodyPr/>
          <a:lstStyle/>
          <a:p>
            <a:r>
              <a:rPr lang="cs-CZ" dirty="0"/>
              <a:t>Zdroje</a:t>
            </a:r>
            <a:endParaRPr lang="en-GB" dirty="0"/>
          </a:p>
        </p:txBody>
      </p:sp>
      <p:sp>
        <p:nvSpPr>
          <p:cNvPr id="3" name="Zástupný obsah 2">
            <a:extLst>
              <a:ext uri="{FF2B5EF4-FFF2-40B4-BE49-F238E27FC236}">
                <a16:creationId xmlns:a16="http://schemas.microsoft.com/office/drawing/2014/main" id="{73F2C0F8-98C9-E2E3-FA8F-E70DC870254E}"/>
              </a:ext>
            </a:extLst>
          </p:cNvPr>
          <p:cNvSpPr>
            <a:spLocks noGrp="1"/>
          </p:cNvSpPr>
          <p:nvPr>
            <p:ph idx="1"/>
          </p:nvPr>
        </p:nvSpPr>
        <p:spPr/>
        <p:txBody>
          <a:bodyPr/>
          <a:lstStyle/>
          <a:p>
            <a:r>
              <a:rPr lang="cs-CZ" dirty="0"/>
              <a:t>[1] UHLÍŘ, Tomáš. Proces vyvažování letadel. </a:t>
            </a:r>
            <a:r>
              <a:rPr lang="cs-CZ"/>
              <a:t>České Budějovice, 2017</a:t>
            </a:r>
            <a:endParaRPr lang="cs-CZ" dirty="0"/>
          </a:p>
          <a:p>
            <a:r>
              <a:rPr lang="cs-CZ" dirty="0"/>
              <a:t>[2]</a:t>
            </a:r>
            <a:r>
              <a:rPr lang="en-US" dirty="0"/>
              <a:t> HENYCH, Petr. Basic Weight &amp; Balance Training Notes. Praha, 2016.</a:t>
            </a:r>
            <a:endParaRPr lang="cs-CZ" dirty="0"/>
          </a:p>
          <a:p>
            <a:r>
              <a:rPr lang="cs-CZ" dirty="0"/>
              <a:t>[3] CHMELÍK, Jakub. Hmotnost a vyvážení (031 00). Brno, 2006. ISBN 80-720-4438-9.</a:t>
            </a:r>
          </a:p>
          <a:p>
            <a:r>
              <a:rPr lang="cs-CZ" dirty="0"/>
              <a:t>[4] IATA. </a:t>
            </a:r>
            <a:r>
              <a:rPr lang="cs-CZ" dirty="0" err="1"/>
              <a:t>Airport</a:t>
            </a:r>
            <a:r>
              <a:rPr lang="cs-CZ" dirty="0"/>
              <a:t> Handling </a:t>
            </a:r>
            <a:r>
              <a:rPr lang="cs-CZ" dirty="0" err="1"/>
              <a:t>Manual</a:t>
            </a:r>
            <a:r>
              <a:rPr lang="cs-CZ" dirty="0"/>
              <a:t>. Montreal, 2016a. ISBN 978-92-9252-954-3.</a:t>
            </a:r>
          </a:p>
          <a:p>
            <a:r>
              <a:rPr lang="cs-CZ" dirty="0"/>
              <a:t>[5] KELLER, Ladislav. Učebnice pilota 2016. Cheb, 2016. ISBN 978-80-87567-89-0.</a:t>
            </a:r>
          </a:p>
          <a:p>
            <a:r>
              <a:rPr lang="cs-CZ" dirty="0"/>
              <a:t>[6] POLÁŠ, Filip. Centralizované vyvažování a nakládání letadel [online]. Brno, 2015</a:t>
            </a:r>
          </a:p>
          <a:p>
            <a:r>
              <a:rPr lang="cs-CZ" dirty="0"/>
              <a:t>[7] TOMANOVÁ, Veronika Anna. Postupy pro nakládání a vyvažování letadel [online]. Brno, 2012 </a:t>
            </a:r>
            <a:endParaRPr lang="en-GB" dirty="0"/>
          </a:p>
        </p:txBody>
      </p:sp>
    </p:spTree>
    <p:extLst>
      <p:ext uri="{BB962C8B-B14F-4D97-AF65-F5344CB8AC3E}">
        <p14:creationId xmlns:p14="http://schemas.microsoft.com/office/powerpoint/2010/main" val="396664542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E4FD2B4-9D68-4776-65B5-88F9609A9F19}"/>
              </a:ext>
            </a:extLst>
          </p:cNvPr>
          <p:cNvSpPr txBox="1"/>
          <p:nvPr/>
        </p:nvSpPr>
        <p:spPr>
          <a:xfrm>
            <a:off x="3451226" y="6183976"/>
            <a:ext cx="5305875" cy="492443"/>
          </a:xfrm>
          <a:prstGeom prst="rect">
            <a:avLst/>
          </a:prstGeom>
          <a:noFill/>
        </p:spPr>
        <p:txBody>
          <a:bodyPr wrap="square" rtlCol="0">
            <a:spAutoFit/>
          </a:bodyPr>
          <a:lstStyle/>
          <a:p>
            <a:pPr algn="ctr">
              <a:spcAft>
                <a:spcPts val="0"/>
              </a:spcAft>
            </a:pPr>
            <a:r>
              <a:rPr lang="en-GB" sz="1400" b="0" i="0" u="none" strike="noStrike" dirty="0">
                <a:solidFill>
                  <a:srgbClr val="00A499"/>
                </a:solidFill>
                <a:effectLst/>
              </a:rPr>
              <a:t>O</a:t>
            </a:r>
          </a:p>
          <a:p>
            <a:pPr algn="ctr">
              <a:spcAft>
                <a:spcPts val="0"/>
              </a:spcAft>
            </a:pPr>
            <a:r>
              <a:rPr lang="en-GB" sz="1200" b="0" i="0" u="none" strike="noStrike" dirty="0">
                <a:solidFill>
                  <a:schemeClr val="tx1">
                    <a:lumMod val="65000"/>
                    <a:lumOff val="35000"/>
                  </a:schemeClr>
                </a:solidFill>
                <a:effectLst/>
              </a:rPr>
              <a:t>NPO_VŠB-TUO_MSMT-16605/2022</a:t>
            </a:r>
            <a:endParaRPr lang="en-CZ" sz="2400" dirty="0">
              <a:solidFill>
                <a:schemeClr val="tx1">
                  <a:lumMod val="65000"/>
                  <a:lumOff val="35000"/>
                </a:schemeClr>
              </a:solidFill>
            </a:endParaRPr>
          </a:p>
        </p:txBody>
      </p:sp>
      <p:sp>
        <p:nvSpPr>
          <p:cNvPr id="7" name="TextBox 6">
            <a:extLst>
              <a:ext uri="{FF2B5EF4-FFF2-40B4-BE49-F238E27FC236}">
                <a16:creationId xmlns:a16="http://schemas.microsoft.com/office/drawing/2014/main" id="{9B2C36BC-2171-D0CE-214B-77FEB160F67D}"/>
              </a:ext>
            </a:extLst>
          </p:cNvPr>
          <p:cNvSpPr txBox="1"/>
          <p:nvPr/>
        </p:nvSpPr>
        <p:spPr>
          <a:xfrm>
            <a:off x="2119993" y="2259044"/>
            <a:ext cx="7952013" cy="523220"/>
          </a:xfrm>
          <a:prstGeom prst="rect">
            <a:avLst/>
          </a:prstGeom>
          <a:noFill/>
        </p:spPr>
        <p:txBody>
          <a:bodyPr wrap="square" rtlCol="0">
            <a:spAutoFit/>
          </a:bodyPr>
          <a:lstStyle/>
          <a:p>
            <a:pPr algn="ctr"/>
            <a:r>
              <a:rPr lang="en-GB" sz="2800" b="1" dirty="0" err="1">
                <a:solidFill>
                  <a:srgbClr val="00A499"/>
                </a:solidFill>
                <a:latin typeface="Calibri" panose="020F0502020204030204" pitchFamily="34" charset="0"/>
              </a:rPr>
              <a:t>Děkuji</a:t>
            </a:r>
            <a:r>
              <a:rPr lang="en-GB" sz="2800" b="1" dirty="0">
                <a:solidFill>
                  <a:srgbClr val="00A499"/>
                </a:solidFill>
                <a:latin typeface="Calibri" panose="020F0502020204030204" pitchFamily="34" charset="0"/>
              </a:rPr>
              <a:t> za </a:t>
            </a:r>
            <a:r>
              <a:rPr lang="en-GB" sz="2800" b="1" dirty="0" err="1">
                <a:solidFill>
                  <a:srgbClr val="00A499"/>
                </a:solidFill>
                <a:latin typeface="Calibri" panose="020F0502020204030204" pitchFamily="34" charset="0"/>
              </a:rPr>
              <a:t>pozornost</a:t>
            </a:r>
            <a:endParaRPr lang="en-GB" sz="2800" b="1" i="0" u="none" strike="noStrike" dirty="0">
              <a:solidFill>
                <a:srgbClr val="00A499"/>
              </a:solidFill>
              <a:effectLst/>
              <a:latin typeface="Calibri" panose="020F0502020204030204" pitchFamily="34" charset="0"/>
            </a:endParaRPr>
          </a:p>
        </p:txBody>
      </p:sp>
      <p:sp>
        <p:nvSpPr>
          <p:cNvPr id="8" name="TextBox 7">
            <a:extLst>
              <a:ext uri="{FF2B5EF4-FFF2-40B4-BE49-F238E27FC236}">
                <a16:creationId xmlns:a16="http://schemas.microsoft.com/office/drawing/2014/main" id="{0EA4430B-5946-CA75-0549-E3178C6DB125}"/>
              </a:ext>
            </a:extLst>
          </p:cNvPr>
          <p:cNvSpPr txBox="1"/>
          <p:nvPr/>
        </p:nvSpPr>
        <p:spPr>
          <a:xfrm>
            <a:off x="5025566" y="3397691"/>
            <a:ext cx="2157194" cy="646331"/>
          </a:xfrm>
          <a:prstGeom prst="rect">
            <a:avLst/>
          </a:prstGeom>
          <a:noFill/>
        </p:spPr>
        <p:txBody>
          <a:bodyPr wrap="none" rtlCol="0">
            <a:spAutoFit/>
          </a:bodyPr>
          <a:lstStyle/>
          <a:p>
            <a:r>
              <a:rPr lang="cs-CZ" dirty="0"/>
              <a:t>Ing. Jakub Cíleček</a:t>
            </a:r>
          </a:p>
          <a:p>
            <a:r>
              <a:rPr lang="cs-CZ" dirty="0"/>
              <a:t>jakub.cilecek@vsb.cz</a:t>
            </a:r>
            <a:endParaRPr lang="en-CZ" dirty="0"/>
          </a:p>
        </p:txBody>
      </p:sp>
      <p:pic>
        <p:nvPicPr>
          <p:cNvPr id="9" name="Picture 8">
            <a:extLst>
              <a:ext uri="{FF2B5EF4-FFF2-40B4-BE49-F238E27FC236}">
                <a16:creationId xmlns:a16="http://schemas.microsoft.com/office/drawing/2014/main" id="{F0F1CEB1-E24B-0D60-19F6-080AA664018F}"/>
              </a:ext>
            </a:extLst>
          </p:cNvPr>
          <p:cNvPicPr>
            <a:picLocks noChangeAspect="1"/>
          </p:cNvPicPr>
          <p:nvPr/>
        </p:nvPicPr>
        <p:blipFill>
          <a:blip r:embed="rId3"/>
          <a:stretch>
            <a:fillRect/>
          </a:stretch>
        </p:blipFill>
        <p:spPr>
          <a:xfrm>
            <a:off x="5044748" y="253114"/>
            <a:ext cx="2118832" cy="1228472"/>
          </a:xfrm>
          <a:prstGeom prst="rect">
            <a:avLst/>
          </a:prstGeom>
        </p:spPr>
      </p:pic>
      <p:sp>
        <p:nvSpPr>
          <p:cNvPr id="4" name="TextovéPole 3">
            <a:extLst>
              <a:ext uri="{FF2B5EF4-FFF2-40B4-BE49-F238E27FC236}">
                <a16:creationId xmlns:a16="http://schemas.microsoft.com/office/drawing/2014/main" id="{3222E02B-3BDC-8B61-7AF1-5F3782228757}"/>
              </a:ext>
            </a:extLst>
          </p:cNvPr>
          <p:cNvSpPr txBox="1"/>
          <p:nvPr/>
        </p:nvSpPr>
        <p:spPr>
          <a:xfrm>
            <a:off x="3976776" y="4145286"/>
            <a:ext cx="3381555" cy="338554"/>
          </a:xfrm>
          <a:prstGeom prst="rect">
            <a:avLst/>
          </a:prstGeom>
          <a:noFill/>
        </p:spPr>
        <p:txBody>
          <a:bodyPr wrap="square">
            <a:spAutoFit/>
          </a:bodyPr>
          <a:lstStyle/>
          <a:p>
            <a:pPr marL="0" indent="0">
              <a:buNone/>
            </a:pPr>
            <a:r>
              <a:rPr lang="pl-PL" sz="1600" dirty="0">
                <a:effectLst/>
              </a:rPr>
              <a:t>Toto dílo je licencováno pod</a:t>
            </a:r>
            <a:r>
              <a:rPr lang="pl-PL" sz="1600" dirty="0"/>
              <a:t> </a:t>
            </a:r>
            <a:r>
              <a:rPr lang="pl-PL" sz="1600" b="0" i="0" u="none" strike="noStrike" dirty="0">
                <a:solidFill>
                  <a:srgbClr val="D14500"/>
                </a:solidFill>
                <a:effectLst/>
                <a:hlinkClick r:id="rId4"/>
              </a:rPr>
              <a:t>CC BY 4.0  </a:t>
            </a:r>
            <a:endParaRPr lang="pl-PL" sz="1600" dirty="0">
              <a:solidFill>
                <a:srgbClr val="D14500"/>
              </a:solidFill>
            </a:endParaRPr>
          </a:p>
        </p:txBody>
      </p:sp>
      <p:grpSp>
        <p:nvGrpSpPr>
          <p:cNvPr id="5" name="Group 18">
            <a:extLst>
              <a:ext uri="{FF2B5EF4-FFF2-40B4-BE49-F238E27FC236}">
                <a16:creationId xmlns:a16="http://schemas.microsoft.com/office/drawing/2014/main" id="{4103FF0F-C1E4-04BE-E1C5-DDDFA5FF3401}"/>
              </a:ext>
            </a:extLst>
          </p:cNvPr>
          <p:cNvGrpSpPr/>
          <p:nvPr/>
        </p:nvGrpSpPr>
        <p:grpSpPr>
          <a:xfrm>
            <a:off x="7443575" y="4145286"/>
            <a:ext cx="745309" cy="338554"/>
            <a:chOff x="22136306" y="11964470"/>
            <a:chExt cx="1556425" cy="731982"/>
          </a:xfrm>
        </p:grpSpPr>
        <p:pic>
          <p:nvPicPr>
            <p:cNvPr id="10" name="Picture 6">
              <a:extLst>
                <a:ext uri="{FF2B5EF4-FFF2-40B4-BE49-F238E27FC236}">
                  <a16:creationId xmlns:a16="http://schemas.microsoft.com/office/drawing/2014/main" id="{7DE798F5-15F8-C115-9F49-088E773F3A50}"/>
                </a:ext>
              </a:extLst>
            </p:cNvPr>
            <p:cNvPicPr>
              <a:picLocks noChangeAspect="1"/>
            </p:cNvPicPr>
            <p:nvPr/>
          </p:nvPicPr>
          <p:blipFill>
            <a:blip r:embed="rId5"/>
            <a:stretch>
              <a:fillRect/>
            </a:stretch>
          </p:blipFill>
          <p:spPr>
            <a:xfrm>
              <a:off x="22136306" y="11964470"/>
              <a:ext cx="711200" cy="711200"/>
            </a:xfrm>
            <a:prstGeom prst="rect">
              <a:avLst/>
            </a:prstGeom>
          </p:spPr>
        </p:pic>
        <p:pic>
          <p:nvPicPr>
            <p:cNvPr id="11" name="Picture 14">
              <a:extLst>
                <a:ext uri="{FF2B5EF4-FFF2-40B4-BE49-F238E27FC236}">
                  <a16:creationId xmlns:a16="http://schemas.microsoft.com/office/drawing/2014/main" id="{D0F72B34-21F6-DD25-AA21-EBEDA36452D0}"/>
                </a:ext>
              </a:extLst>
            </p:cNvPr>
            <p:cNvPicPr>
              <a:picLocks noChangeAspect="1"/>
            </p:cNvPicPr>
            <p:nvPr/>
          </p:nvPicPr>
          <p:blipFill>
            <a:blip r:embed="rId6"/>
            <a:stretch>
              <a:fillRect/>
            </a:stretch>
          </p:blipFill>
          <p:spPr>
            <a:xfrm>
              <a:off x="22981531" y="11985252"/>
              <a:ext cx="711200" cy="711200"/>
            </a:xfrm>
            <a:prstGeom prst="rect">
              <a:avLst/>
            </a:prstGeom>
          </p:spPr>
        </p:pic>
      </p:grpSp>
      <p:pic>
        <p:nvPicPr>
          <p:cNvPr id="2" name="Obrázek 1" descr="Obsah obrázku Písmo, text, symbol, logo&#10;&#10;Popis byl vytvořen automaticky">
            <a:extLst>
              <a:ext uri="{FF2B5EF4-FFF2-40B4-BE49-F238E27FC236}">
                <a16:creationId xmlns:a16="http://schemas.microsoft.com/office/drawing/2014/main" id="{93E863FD-9683-A098-9FA6-6DBAC7485EF4}"/>
              </a:ext>
            </a:extLst>
          </p:cNvPr>
          <p:cNvPicPr>
            <a:picLocks noChangeAspect="1"/>
          </p:cNvPicPr>
          <p:nvPr/>
        </p:nvPicPr>
        <p:blipFill>
          <a:blip r:embed="rId7"/>
          <a:stretch>
            <a:fillRect/>
          </a:stretch>
        </p:blipFill>
        <p:spPr>
          <a:xfrm>
            <a:off x="4931958" y="4541896"/>
            <a:ext cx="3420693" cy="1924141"/>
          </a:xfrm>
          <a:prstGeom prst="rect">
            <a:avLst/>
          </a:prstGeom>
        </p:spPr>
      </p:pic>
      <p:pic>
        <p:nvPicPr>
          <p:cNvPr id="12" name="Obrázek 11" descr="Obsah obrázku text, Písmo, logo, Elektricky modrá&#10;&#10;Popis byl vytvořen automaticky">
            <a:extLst>
              <a:ext uri="{FF2B5EF4-FFF2-40B4-BE49-F238E27FC236}">
                <a16:creationId xmlns:a16="http://schemas.microsoft.com/office/drawing/2014/main" id="{1FD21867-E39B-4844-ED6E-42C2CC075D9B}"/>
              </a:ext>
            </a:extLst>
          </p:cNvPr>
          <p:cNvPicPr>
            <a:picLocks noChangeAspect="1"/>
          </p:cNvPicPr>
          <p:nvPr/>
        </p:nvPicPr>
        <p:blipFill>
          <a:blip r:embed="rId8"/>
          <a:stretch>
            <a:fillRect/>
          </a:stretch>
        </p:blipFill>
        <p:spPr>
          <a:xfrm>
            <a:off x="2279488" y="5085497"/>
            <a:ext cx="2796646" cy="836941"/>
          </a:xfrm>
          <a:prstGeom prst="rect">
            <a:avLst/>
          </a:prstGeom>
        </p:spPr>
      </p:pic>
      <p:pic>
        <p:nvPicPr>
          <p:cNvPr id="13" name="Obrázek 12" descr="Foto / Photo: Logo MŠMT">
            <a:extLst>
              <a:ext uri="{FF2B5EF4-FFF2-40B4-BE49-F238E27FC236}">
                <a16:creationId xmlns:a16="http://schemas.microsoft.com/office/drawing/2014/main" id="{9535FC57-8931-BAC2-4260-ECF4B56DDDA6}"/>
              </a:ext>
            </a:extLst>
          </p:cNvPr>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8278586" y="5085497"/>
            <a:ext cx="1633926" cy="813148"/>
          </a:xfrm>
          <a:prstGeom prst="rect">
            <a:avLst/>
          </a:prstGeom>
          <a:noFill/>
          <a:ln>
            <a:noFill/>
          </a:ln>
        </p:spPr>
      </p:pic>
    </p:spTree>
    <p:extLst>
      <p:ext uri="{BB962C8B-B14F-4D97-AF65-F5344CB8AC3E}">
        <p14:creationId xmlns:p14="http://schemas.microsoft.com/office/powerpoint/2010/main" val="2264172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A165E2DE-8CA7-19F4-682F-DB6DFB0190BC}"/>
              </a:ext>
            </a:extLst>
          </p:cNvPr>
          <p:cNvSpPr>
            <a:spLocks noGrp="1"/>
          </p:cNvSpPr>
          <p:nvPr>
            <p:ph type="title"/>
          </p:nvPr>
        </p:nvSpPr>
        <p:spPr/>
        <p:txBody>
          <a:bodyPr/>
          <a:lstStyle/>
          <a:p>
            <a:r>
              <a:rPr lang="cs-CZ" dirty="0"/>
              <a:t>Síly působící na letadlo</a:t>
            </a:r>
          </a:p>
        </p:txBody>
      </p:sp>
      <p:sp>
        <p:nvSpPr>
          <p:cNvPr id="3" name="Zástupný obsah 2">
            <a:extLst>
              <a:ext uri="{FF2B5EF4-FFF2-40B4-BE49-F238E27FC236}">
                <a16:creationId xmlns:a16="http://schemas.microsoft.com/office/drawing/2014/main" id="{C10A05D7-A51A-25BF-911E-28E94B21D746}"/>
              </a:ext>
            </a:extLst>
          </p:cNvPr>
          <p:cNvSpPr>
            <a:spLocks noGrp="1"/>
          </p:cNvSpPr>
          <p:nvPr>
            <p:ph idx="1"/>
          </p:nvPr>
        </p:nvSpPr>
        <p:spPr/>
        <p:txBody>
          <a:bodyPr/>
          <a:lstStyle/>
          <a:p>
            <a:r>
              <a:rPr lang="cs-CZ" dirty="0"/>
              <a:t>Na letadlo působí 4 základní síly:</a:t>
            </a:r>
          </a:p>
          <a:p>
            <a:r>
              <a:rPr lang="cs-CZ" dirty="0"/>
              <a:t>Vztlak – je síla, která působí proti gravitaci a zajišťuje, že letadlo může vzlétnou a zůstat ve vzduchu. Vzniká díky rozdílu tlaků na vrchní a spodní straně křídla letadla. Křídlo je navrženo tak, že vzduch nad ním se pohybuje rychleji, než pod ním, což vytváří nižší tlak na horní straně a vyšší tlak na spodní straně. Rozdíl tlaku vytváří vztlak. </a:t>
            </a:r>
          </a:p>
          <a:p>
            <a:r>
              <a:rPr lang="cs-CZ" dirty="0"/>
              <a:t>Tíha – celková hmotnost letadla vynásobená gravitační konstantou. Působí kolmo dolů.</a:t>
            </a:r>
          </a:p>
          <a:p>
            <a:r>
              <a:rPr lang="cs-CZ" dirty="0"/>
              <a:t>Tah – síla, kterou motor generuje k pohybu letadla vpřed. Motor vytváří zrychlení, které překonává odpor vzduchu a umožňuje letadlu pohyb vpřed. </a:t>
            </a:r>
          </a:p>
          <a:p>
            <a:r>
              <a:rPr lang="cs-CZ" dirty="0"/>
              <a:t>Odpor – je to síla, která působí proti pohybu letadla v atmosféře. Velikost odporu je závislá od rozměrů pohybujícího se tělesa, jeho hmotnosti, tvaru drsnosti povrchu, rychlosti, vlastnostmi a stavem okolního prostředí apod. </a:t>
            </a:r>
          </a:p>
        </p:txBody>
      </p:sp>
      <p:pic>
        <p:nvPicPr>
          <p:cNvPr id="1028" name="Picture 4" descr="Podstata létání - Letecká škola Blue sky Aviation">
            <a:hlinkClick r:id="rId2"/>
            <a:extLst>
              <a:ext uri="{FF2B5EF4-FFF2-40B4-BE49-F238E27FC236}">
                <a16:creationId xmlns:a16="http://schemas.microsoft.com/office/drawing/2014/main" id="{6C5D9E0C-0C74-635B-2F40-C803D8FC0F8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82116" y="8014"/>
            <a:ext cx="3672224" cy="21620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057891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923A8821-781B-10B8-28CE-597AFD81FB61}"/>
              </a:ext>
            </a:extLst>
          </p:cNvPr>
          <p:cNvSpPr>
            <a:spLocks noGrp="1"/>
          </p:cNvSpPr>
          <p:nvPr>
            <p:ph type="title"/>
          </p:nvPr>
        </p:nvSpPr>
        <p:spPr/>
        <p:txBody>
          <a:bodyPr/>
          <a:lstStyle/>
          <a:p>
            <a:r>
              <a:rPr lang="cs-CZ" dirty="0"/>
              <a:t>Principy vyvažování – základní pojmy</a:t>
            </a:r>
          </a:p>
        </p:txBody>
      </p:sp>
      <p:sp>
        <p:nvSpPr>
          <p:cNvPr id="3" name="Zástupný obsah 2">
            <a:extLst>
              <a:ext uri="{FF2B5EF4-FFF2-40B4-BE49-F238E27FC236}">
                <a16:creationId xmlns:a16="http://schemas.microsoft.com/office/drawing/2014/main" id="{4073E69F-77C3-BF22-040B-AE5367037ABA}"/>
              </a:ext>
            </a:extLst>
          </p:cNvPr>
          <p:cNvSpPr>
            <a:spLocks noGrp="1"/>
          </p:cNvSpPr>
          <p:nvPr>
            <p:ph idx="1"/>
          </p:nvPr>
        </p:nvSpPr>
        <p:spPr/>
        <p:txBody>
          <a:bodyPr/>
          <a:lstStyle/>
          <a:p>
            <a:r>
              <a:rPr lang="cs-CZ" dirty="0"/>
              <a:t>Těžiště – myšlený bod, jehož prostřednictvím působí gravitační síla,</a:t>
            </a:r>
          </a:p>
          <a:p>
            <a:r>
              <a:rPr lang="cs-CZ" dirty="0"/>
              <a:t>Vztažná rovina – referenční rovina, od které se bude určovat vzdálenost pro výpočet momentů,</a:t>
            </a:r>
          </a:p>
          <a:p>
            <a:r>
              <a:rPr lang="cs-CZ" dirty="0"/>
              <a:t>	Vztažná rovina je uvedena v provozní dokumentaci letadla,</a:t>
            </a:r>
          </a:p>
          <a:p>
            <a:r>
              <a:rPr lang="cs-CZ" dirty="0"/>
              <a:t>Momentové rameno – kolmá vzdálenost mezi vztažnou rovinou a působištěm síly, </a:t>
            </a:r>
          </a:p>
          <a:p>
            <a:r>
              <a:rPr lang="cs-CZ" dirty="0"/>
              <a:t>Moment – je roven součinu velikosti tíhy a ramene, </a:t>
            </a:r>
          </a:p>
          <a:p>
            <a:r>
              <a:rPr lang="cs-CZ" dirty="0"/>
              <a:t>Index – je dán přepočtem momentu na cifru nižších řádů.</a:t>
            </a:r>
          </a:p>
          <a:p>
            <a:endParaRPr lang="cs-CZ" dirty="0"/>
          </a:p>
          <a:p>
            <a:endParaRPr lang="cs-CZ" dirty="0"/>
          </a:p>
        </p:txBody>
      </p:sp>
    </p:spTree>
    <p:extLst>
      <p:ext uri="{BB962C8B-B14F-4D97-AF65-F5344CB8AC3E}">
        <p14:creationId xmlns:p14="http://schemas.microsoft.com/office/powerpoint/2010/main" val="29851690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2EC2D3E6-C031-40CC-1868-2E0718B65810}"/>
              </a:ext>
            </a:extLst>
          </p:cNvPr>
          <p:cNvSpPr>
            <a:spLocks noGrp="1"/>
          </p:cNvSpPr>
          <p:nvPr>
            <p:ph type="title"/>
          </p:nvPr>
        </p:nvSpPr>
        <p:spPr/>
        <p:txBody>
          <a:bodyPr/>
          <a:lstStyle/>
          <a:p>
            <a:r>
              <a:rPr lang="cs-CZ" dirty="0"/>
              <a:t>Principy vyvažování – páková rovnováha</a:t>
            </a:r>
          </a:p>
        </p:txBody>
      </p:sp>
      <mc:AlternateContent xmlns:mc="http://schemas.openxmlformats.org/markup-compatibility/2006" xmlns:a14="http://schemas.microsoft.com/office/drawing/2010/main">
        <mc:Choice Requires="a14">
          <p:sp>
            <p:nvSpPr>
              <p:cNvPr id="3" name="Zástupný obsah 2">
                <a:extLst>
                  <a:ext uri="{FF2B5EF4-FFF2-40B4-BE49-F238E27FC236}">
                    <a16:creationId xmlns:a16="http://schemas.microsoft.com/office/drawing/2014/main" id="{1201E6FE-AB71-F997-38A8-233EB063D857}"/>
                  </a:ext>
                </a:extLst>
              </p:cNvPr>
              <p:cNvSpPr>
                <a:spLocks noGrp="1"/>
              </p:cNvSpPr>
              <p:nvPr>
                <p:ph idx="1"/>
              </p:nvPr>
            </p:nvSpPr>
            <p:spPr/>
            <p:txBody>
              <a:bodyPr>
                <a:normAutofit lnSpcReduction="10000"/>
              </a:bodyPr>
              <a:lstStyle/>
              <a:p>
                <a:r>
                  <a:rPr lang="cs-CZ" dirty="0"/>
                  <a:t>Páková rovnováha je princip, který popisuje, jak se síly a momenty (otáčivé účinky) vyrovnávají na páce nebo jiném podobném mechanickém zařízení. </a:t>
                </a:r>
              </a:p>
              <a:p>
                <a:r>
                  <a:rPr lang="cs-CZ" dirty="0"/>
                  <a:t>Základní princip pákové rovnováhy: </a:t>
                </a:r>
              </a:p>
              <a:p>
                <a:r>
                  <a:rPr lang="cs-CZ" dirty="0"/>
                  <a:t>	Představme si páku, což je tuhá tyč, která je podepřena na jednom bodě – středovém bodě. Na páce mohou působit různé síly, a to jak na jedné, tak na druhé straně od bodu podpory. Páková rovnováha nastává tehdy, když se součet momentů sil na jedné straně vyrovná součtu momentů sil na druhé straně. </a:t>
                </a:r>
              </a:p>
              <a:p>
                <a:r>
                  <a:rPr lang="cs-CZ" dirty="0"/>
                  <a:t>Moment síly:</a:t>
                </a:r>
              </a:p>
              <a:p>
                <a:r>
                  <a:rPr lang="cs-CZ" dirty="0"/>
                  <a:t>	Moment síly je způsoben silou, která působí na nějaký bod, a vzdáleností, kterou má tato síla k bodu otáčení. Vzorec pro moment je </a:t>
                </a:r>
                <a14:m>
                  <m:oMath xmlns:m="http://schemas.openxmlformats.org/officeDocument/2006/math">
                    <m:r>
                      <m:rPr>
                        <m:sty m:val="p"/>
                      </m:rPr>
                      <a:rPr lang="cs-CZ">
                        <a:latin typeface="Cambria Math" panose="02040503050406030204" pitchFamily="18" charset="0"/>
                      </a:rPr>
                      <m:t>M</m:t>
                    </m:r>
                    <m:r>
                      <a:rPr lang="cs-CZ" i="1" smtClean="0">
                        <a:latin typeface="Cambria Math" panose="02040503050406030204" pitchFamily="18" charset="0"/>
                      </a:rPr>
                      <m:t>=</m:t>
                    </m:r>
                    <m:r>
                      <m:rPr>
                        <m:sty m:val="p"/>
                      </m:rPr>
                      <a:rPr lang="cs-CZ" b="0" i="0" smtClean="0">
                        <a:latin typeface="Cambria Math" panose="02040503050406030204" pitchFamily="18" charset="0"/>
                      </a:rPr>
                      <m:t>F</m:t>
                    </m:r>
                    <m:r>
                      <a:rPr lang="cs-CZ" b="0" i="0" smtClean="0">
                        <a:latin typeface="Cambria Math" panose="02040503050406030204" pitchFamily="18" charset="0"/>
                      </a:rPr>
                      <m:t>∗</m:t>
                    </m:r>
                    <m:r>
                      <m:rPr>
                        <m:sty m:val="p"/>
                      </m:rPr>
                      <a:rPr lang="cs-CZ" b="0" i="0" smtClean="0">
                        <a:latin typeface="Cambria Math" panose="02040503050406030204" pitchFamily="18" charset="0"/>
                      </a:rPr>
                      <m:t>d</m:t>
                    </m:r>
                  </m:oMath>
                </a14:m>
                <a:endParaRPr lang="cs-CZ" b="0" dirty="0"/>
              </a:p>
              <a:p>
                <a:r>
                  <a:rPr lang="cs-CZ" dirty="0"/>
                  <a:t>M je moment síly,</a:t>
                </a:r>
              </a:p>
              <a:p>
                <a:r>
                  <a:rPr lang="cs-CZ" dirty="0"/>
                  <a:t>F je velikost síly</a:t>
                </a:r>
              </a:p>
              <a:p>
                <a:r>
                  <a:rPr lang="cs-CZ" dirty="0"/>
                  <a:t>d je vzdálenost mezi bodem otáčení a místem, kde síla působí.</a:t>
                </a:r>
              </a:p>
            </p:txBody>
          </p:sp>
        </mc:Choice>
        <mc:Fallback xmlns="">
          <p:sp>
            <p:nvSpPr>
              <p:cNvPr id="3" name="Zástupný obsah 2">
                <a:extLst>
                  <a:ext uri="{FF2B5EF4-FFF2-40B4-BE49-F238E27FC236}">
                    <a16:creationId xmlns:a16="http://schemas.microsoft.com/office/drawing/2014/main" id="{1201E6FE-AB71-F997-38A8-233EB063D857}"/>
                  </a:ext>
                </a:extLst>
              </p:cNvPr>
              <p:cNvSpPr>
                <a:spLocks noGrp="1" noRot="1" noChangeAspect="1" noMove="1" noResize="1" noEditPoints="1" noAdjustHandles="1" noChangeArrowheads="1" noChangeShapeType="1" noTextEdit="1"/>
              </p:cNvSpPr>
              <p:nvPr>
                <p:ph idx="1"/>
              </p:nvPr>
            </p:nvSpPr>
            <p:spPr>
              <a:blipFill>
                <a:blip r:embed="rId2"/>
                <a:stretch>
                  <a:fillRect l="-568" t="-2026"/>
                </a:stretch>
              </a:blipFill>
            </p:spPr>
            <p:txBody>
              <a:bodyPr/>
              <a:lstStyle/>
              <a:p>
                <a:r>
                  <a:rPr lang="cs-CZ">
                    <a:noFill/>
                  </a:rPr>
                  <a:t> </a:t>
                </a:r>
              </a:p>
            </p:txBody>
          </p:sp>
        </mc:Fallback>
      </mc:AlternateContent>
    </p:spTree>
    <p:extLst>
      <p:ext uri="{BB962C8B-B14F-4D97-AF65-F5344CB8AC3E}">
        <p14:creationId xmlns:p14="http://schemas.microsoft.com/office/powerpoint/2010/main" val="648077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772E3B60-95D6-3D3B-8B08-1EFAC772D695}"/>
              </a:ext>
            </a:extLst>
          </p:cNvPr>
          <p:cNvSpPr>
            <a:spLocks noGrp="1"/>
          </p:cNvSpPr>
          <p:nvPr>
            <p:ph type="title"/>
          </p:nvPr>
        </p:nvSpPr>
        <p:spPr/>
        <p:txBody>
          <a:bodyPr/>
          <a:lstStyle/>
          <a:p>
            <a:r>
              <a:rPr lang="cs-CZ" dirty="0"/>
              <a:t>Principy vyvažování – páková rovnováha</a:t>
            </a:r>
          </a:p>
        </p:txBody>
      </p:sp>
      <mc:AlternateContent xmlns:mc="http://schemas.openxmlformats.org/markup-compatibility/2006" xmlns:a14="http://schemas.microsoft.com/office/drawing/2010/main">
        <mc:Choice Requires="a14">
          <p:sp>
            <p:nvSpPr>
              <p:cNvPr id="3" name="Zástupný obsah 2">
                <a:extLst>
                  <a:ext uri="{FF2B5EF4-FFF2-40B4-BE49-F238E27FC236}">
                    <a16:creationId xmlns:a16="http://schemas.microsoft.com/office/drawing/2014/main" id="{9EFDEBCD-979A-CDE4-42B3-E4145D95B209}"/>
                  </a:ext>
                </a:extLst>
              </p:cNvPr>
              <p:cNvSpPr>
                <a:spLocks noGrp="1"/>
              </p:cNvSpPr>
              <p:nvPr>
                <p:ph idx="1"/>
              </p:nvPr>
            </p:nvSpPr>
            <p:spPr>
              <a:xfrm>
                <a:off x="155216" y="1850031"/>
                <a:ext cx="11807825" cy="2530620"/>
              </a:xfrm>
            </p:spPr>
            <p:txBody>
              <a:bodyPr/>
              <a:lstStyle/>
              <a:p>
                <a:r>
                  <a:rPr lang="cs-CZ" dirty="0"/>
                  <a:t>Podmínka pákové rovnováhy:</a:t>
                </a:r>
              </a:p>
              <a:p>
                <a:r>
                  <a:rPr lang="cs-CZ" dirty="0"/>
                  <a:t>	Aby byla páka v rovnováze, musí platit podmínka, že hodnota momentů na obou stranách musí být stejná, ale působící momenty musí být na opačných stranách:</a:t>
                </a:r>
              </a:p>
              <a:p>
                <a:pPr/>
                <a14:m>
                  <m:oMathPara xmlns:m="http://schemas.openxmlformats.org/officeDocument/2006/math">
                    <m:oMathParaPr>
                      <m:jc m:val="centerGroup"/>
                    </m:oMathParaPr>
                    <m:oMath xmlns:m="http://schemas.openxmlformats.org/officeDocument/2006/math">
                      <m:sSub>
                        <m:sSubPr>
                          <m:ctrlPr>
                            <a:rPr lang="cs-CZ" b="0" i="1" smtClean="0">
                              <a:latin typeface="Cambria Math" panose="02040503050406030204" pitchFamily="18" charset="0"/>
                            </a:rPr>
                          </m:ctrlPr>
                        </m:sSubPr>
                        <m:e>
                          <m:r>
                            <a:rPr lang="cs-CZ" b="0" i="1" smtClean="0">
                              <a:latin typeface="Cambria Math" panose="02040503050406030204" pitchFamily="18" charset="0"/>
                            </a:rPr>
                            <m:t>𝐹</m:t>
                          </m:r>
                        </m:e>
                        <m:sub>
                          <m:r>
                            <a:rPr lang="cs-CZ" b="0" i="1" smtClean="0">
                              <a:latin typeface="Cambria Math" panose="02040503050406030204" pitchFamily="18" charset="0"/>
                            </a:rPr>
                            <m:t>1</m:t>
                          </m:r>
                        </m:sub>
                      </m:sSub>
                      <m:r>
                        <a:rPr lang="cs-CZ" b="0" i="1" smtClean="0">
                          <a:latin typeface="Cambria Math" panose="02040503050406030204" pitchFamily="18" charset="0"/>
                        </a:rPr>
                        <m:t>∗</m:t>
                      </m:r>
                      <m:sSub>
                        <m:sSubPr>
                          <m:ctrlPr>
                            <a:rPr lang="cs-CZ" b="0" i="1" smtClean="0">
                              <a:latin typeface="Cambria Math" panose="02040503050406030204" pitchFamily="18" charset="0"/>
                            </a:rPr>
                          </m:ctrlPr>
                        </m:sSubPr>
                        <m:e>
                          <m:r>
                            <a:rPr lang="cs-CZ" b="0" i="1" smtClean="0">
                              <a:latin typeface="Cambria Math" panose="02040503050406030204" pitchFamily="18" charset="0"/>
                            </a:rPr>
                            <m:t>𝑑</m:t>
                          </m:r>
                        </m:e>
                        <m:sub>
                          <m:r>
                            <a:rPr lang="cs-CZ" b="0" i="1" smtClean="0">
                              <a:latin typeface="Cambria Math" panose="02040503050406030204" pitchFamily="18" charset="0"/>
                            </a:rPr>
                            <m:t>1</m:t>
                          </m:r>
                        </m:sub>
                      </m:sSub>
                      <m:r>
                        <a:rPr lang="cs-CZ" b="0" i="1" smtClean="0">
                          <a:latin typeface="Cambria Math" panose="02040503050406030204" pitchFamily="18" charset="0"/>
                        </a:rPr>
                        <m:t>=</m:t>
                      </m:r>
                      <m:sSub>
                        <m:sSubPr>
                          <m:ctrlPr>
                            <a:rPr lang="cs-CZ" b="0" i="1" smtClean="0">
                              <a:latin typeface="Cambria Math" panose="02040503050406030204" pitchFamily="18" charset="0"/>
                            </a:rPr>
                          </m:ctrlPr>
                        </m:sSubPr>
                        <m:e>
                          <m:r>
                            <a:rPr lang="cs-CZ" b="0" i="1" smtClean="0">
                              <a:latin typeface="Cambria Math" panose="02040503050406030204" pitchFamily="18" charset="0"/>
                            </a:rPr>
                            <m:t>𝐹</m:t>
                          </m:r>
                        </m:e>
                        <m:sub>
                          <m:r>
                            <a:rPr lang="cs-CZ" b="0" i="1" smtClean="0">
                              <a:latin typeface="Cambria Math" panose="02040503050406030204" pitchFamily="18" charset="0"/>
                            </a:rPr>
                            <m:t>2</m:t>
                          </m:r>
                        </m:sub>
                      </m:sSub>
                      <m:r>
                        <a:rPr lang="cs-CZ" b="0" i="1" smtClean="0">
                          <a:latin typeface="Cambria Math" panose="02040503050406030204" pitchFamily="18" charset="0"/>
                        </a:rPr>
                        <m:t>∗</m:t>
                      </m:r>
                      <m:sSub>
                        <m:sSubPr>
                          <m:ctrlPr>
                            <a:rPr lang="cs-CZ" b="0" i="1" smtClean="0">
                              <a:latin typeface="Cambria Math" panose="02040503050406030204" pitchFamily="18" charset="0"/>
                            </a:rPr>
                          </m:ctrlPr>
                        </m:sSubPr>
                        <m:e>
                          <m:r>
                            <a:rPr lang="cs-CZ" b="0" i="1" smtClean="0">
                              <a:latin typeface="Cambria Math" panose="02040503050406030204" pitchFamily="18" charset="0"/>
                            </a:rPr>
                            <m:t>𝑑</m:t>
                          </m:r>
                        </m:e>
                        <m:sub>
                          <m:r>
                            <a:rPr lang="cs-CZ" b="0" i="1" smtClean="0">
                              <a:latin typeface="Cambria Math" panose="02040503050406030204" pitchFamily="18" charset="0"/>
                            </a:rPr>
                            <m:t>2</m:t>
                          </m:r>
                        </m:sub>
                      </m:sSub>
                    </m:oMath>
                  </m:oMathPara>
                </a14:m>
                <a:endParaRPr lang="cs-CZ" dirty="0"/>
              </a:p>
              <a:p>
                <a:r>
                  <a:rPr lang="cs-CZ" dirty="0"/>
                  <a:t>Kde:</a:t>
                </a:r>
              </a:p>
              <a:p>
                <a:r>
                  <a:rPr lang="cs-CZ" b="0" dirty="0"/>
                  <a:t>	</a:t>
                </a:r>
                <a14:m>
                  <m:oMath xmlns:m="http://schemas.openxmlformats.org/officeDocument/2006/math">
                    <m:sSub>
                      <m:sSubPr>
                        <m:ctrlPr>
                          <a:rPr lang="cs-CZ" b="0" i="1" smtClean="0">
                            <a:latin typeface="Cambria Math" panose="02040503050406030204" pitchFamily="18" charset="0"/>
                          </a:rPr>
                        </m:ctrlPr>
                      </m:sSubPr>
                      <m:e>
                        <m:r>
                          <a:rPr lang="cs-CZ" b="0" i="1" smtClean="0">
                            <a:latin typeface="Cambria Math" panose="02040503050406030204" pitchFamily="18" charset="0"/>
                          </a:rPr>
                          <m:t>𝐹</m:t>
                        </m:r>
                      </m:e>
                      <m:sub>
                        <m:r>
                          <a:rPr lang="cs-CZ" b="0" i="1" smtClean="0">
                            <a:latin typeface="Cambria Math" panose="02040503050406030204" pitchFamily="18" charset="0"/>
                          </a:rPr>
                          <m:t>1</m:t>
                        </m:r>
                      </m:sub>
                    </m:sSub>
                  </m:oMath>
                </a14:m>
                <a:r>
                  <a:rPr lang="cs-CZ" dirty="0"/>
                  <a:t> a </a:t>
                </a:r>
                <a14:m>
                  <m:oMath xmlns:m="http://schemas.openxmlformats.org/officeDocument/2006/math">
                    <m:sSub>
                      <m:sSubPr>
                        <m:ctrlPr>
                          <a:rPr lang="cs-CZ" i="1">
                            <a:latin typeface="Cambria Math" panose="02040503050406030204" pitchFamily="18" charset="0"/>
                          </a:rPr>
                        </m:ctrlPr>
                      </m:sSubPr>
                      <m:e>
                        <m:r>
                          <a:rPr lang="cs-CZ" i="1">
                            <a:latin typeface="Cambria Math" panose="02040503050406030204" pitchFamily="18" charset="0"/>
                          </a:rPr>
                          <m:t>𝐹</m:t>
                        </m:r>
                      </m:e>
                      <m:sub>
                        <m:r>
                          <a:rPr lang="cs-CZ" b="0" i="1" smtClean="0">
                            <a:latin typeface="Cambria Math" panose="02040503050406030204" pitchFamily="18" charset="0"/>
                          </a:rPr>
                          <m:t>2</m:t>
                        </m:r>
                      </m:sub>
                    </m:sSub>
                  </m:oMath>
                </a14:m>
                <a:r>
                  <a:rPr lang="cs-CZ" dirty="0"/>
                  <a:t> jsou velikosti sil na obou stranách pákového bodu, </a:t>
                </a:r>
              </a:p>
              <a:p>
                <a:r>
                  <a:rPr lang="cs-CZ" b="0" dirty="0"/>
                  <a:t>	</a:t>
                </a:r>
                <a14:m>
                  <m:oMath xmlns:m="http://schemas.openxmlformats.org/officeDocument/2006/math">
                    <m:sSub>
                      <m:sSubPr>
                        <m:ctrlPr>
                          <a:rPr lang="cs-CZ" b="0" i="1" smtClean="0">
                            <a:latin typeface="Cambria Math" panose="02040503050406030204" pitchFamily="18" charset="0"/>
                          </a:rPr>
                        </m:ctrlPr>
                      </m:sSubPr>
                      <m:e>
                        <m:r>
                          <a:rPr lang="cs-CZ" b="0" i="1" smtClean="0">
                            <a:latin typeface="Cambria Math" panose="02040503050406030204" pitchFamily="18" charset="0"/>
                          </a:rPr>
                          <m:t>𝑑</m:t>
                        </m:r>
                      </m:e>
                      <m:sub>
                        <m:r>
                          <a:rPr lang="cs-CZ" b="0" i="1" smtClean="0">
                            <a:latin typeface="Cambria Math" panose="02040503050406030204" pitchFamily="18" charset="0"/>
                          </a:rPr>
                          <m:t>1</m:t>
                        </m:r>
                      </m:sub>
                    </m:sSub>
                  </m:oMath>
                </a14:m>
                <a:r>
                  <a:rPr lang="cs-CZ" dirty="0"/>
                  <a:t> a </a:t>
                </a:r>
                <a14:m>
                  <m:oMath xmlns:m="http://schemas.openxmlformats.org/officeDocument/2006/math">
                    <m:sSub>
                      <m:sSubPr>
                        <m:ctrlPr>
                          <a:rPr lang="cs-CZ" i="1">
                            <a:latin typeface="Cambria Math" panose="02040503050406030204" pitchFamily="18" charset="0"/>
                          </a:rPr>
                        </m:ctrlPr>
                      </m:sSubPr>
                      <m:e>
                        <m:r>
                          <a:rPr lang="cs-CZ" i="1">
                            <a:latin typeface="Cambria Math" panose="02040503050406030204" pitchFamily="18" charset="0"/>
                          </a:rPr>
                          <m:t>𝑑</m:t>
                        </m:r>
                      </m:e>
                      <m:sub>
                        <m:r>
                          <a:rPr lang="cs-CZ" b="0" i="1" smtClean="0">
                            <a:latin typeface="Cambria Math" panose="02040503050406030204" pitchFamily="18" charset="0"/>
                          </a:rPr>
                          <m:t>2</m:t>
                        </m:r>
                      </m:sub>
                    </m:sSub>
                  </m:oMath>
                </a14:m>
                <a:r>
                  <a:rPr lang="cs-CZ" dirty="0"/>
                  <a:t> jsou vzdálenosti od bodu otáčení.</a:t>
                </a:r>
              </a:p>
            </p:txBody>
          </p:sp>
        </mc:Choice>
        <mc:Fallback xmlns="">
          <p:sp>
            <p:nvSpPr>
              <p:cNvPr id="3" name="Zástupný obsah 2">
                <a:extLst>
                  <a:ext uri="{FF2B5EF4-FFF2-40B4-BE49-F238E27FC236}">
                    <a16:creationId xmlns:a16="http://schemas.microsoft.com/office/drawing/2014/main" id="{9EFDEBCD-979A-CDE4-42B3-E4145D95B209}"/>
                  </a:ext>
                </a:extLst>
              </p:cNvPr>
              <p:cNvSpPr>
                <a:spLocks noGrp="1" noRot="1" noChangeAspect="1" noMove="1" noResize="1" noEditPoints="1" noAdjustHandles="1" noChangeArrowheads="1" noChangeShapeType="1" noTextEdit="1"/>
              </p:cNvSpPr>
              <p:nvPr>
                <p:ph idx="1"/>
              </p:nvPr>
            </p:nvSpPr>
            <p:spPr>
              <a:xfrm>
                <a:off x="155216" y="1850031"/>
                <a:ext cx="11807825" cy="2530620"/>
              </a:xfrm>
              <a:blipFill>
                <a:blip r:embed="rId2"/>
                <a:stretch>
                  <a:fillRect l="-516" t="-2404" b="-3606"/>
                </a:stretch>
              </a:blipFill>
            </p:spPr>
            <p:txBody>
              <a:bodyPr/>
              <a:lstStyle/>
              <a:p>
                <a:r>
                  <a:rPr lang="cs-CZ">
                    <a:noFill/>
                  </a:rPr>
                  <a:t> </a:t>
                </a:r>
              </a:p>
            </p:txBody>
          </p:sp>
        </mc:Fallback>
      </mc:AlternateContent>
      <p:cxnSp>
        <p:nvCxnSpPr>
          <p:cNvPr id="7" name="Přímá spojnice 6">
            <a:extLst>
              <a:ext uri="{FF2B5EF4-FFF2-40B4-BE49-F238E27FC236}">
                <a16:creationId xmlns:a16="http://schemas.microsoft.com/office/drawing/2014/main" id="{98897794-2AF9-5CD7-BDCE-79ABCC6188CE}"/>
              </a:ext>
            </a:extLst>
          </p:cNvPr>
          <p:cNvCxnSpPr/>
          <p:nvPr/>
        </p:nvCxnSpPr>
        <p:spPr>
          <a:xfrm>
            <a:off x="3544529" y="5322426"/>
            <a:ext cx="5029200"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8" name="Rovnoramenný trojúhelník 7">
            <a:extLst>
              <a:ext uri="{FF2B5EF4-FFF2-40B4-BE49-F238E27FC236}">
                <a16:creationId xmlns:a16="http://schemas.microsoft.com/office/drawing/2014/main" id="{14072F70-D591-986F-E208-242F02463ACF}"/>
              </a:ext>
            </a:extLst>
          </p:cNvPr>
          <p:cNvSpPr/>
          <p:nvPr/>
        </p:nvSpPr>
        <p:spPr>
          <a:xfrm>
            <a:off x="5286069" y="5373635"/>
            <a:ext cx="405580" cy="405581"/>
          </a:xfrm>
          <a:prstGeom prst="triangl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cxnSp>
        <p:nvCxnSpPr>
          <p:cNvPr id="12" name="Přímá spojnice se šipkou 11">
            <a:extLst>
              <a:ext uri="{FF2B5EF4-FFF2-40B4-BE49-F238E27FC236}">
                <a16:creationId xmlns:a16="http://schemas.microsoft.com/office/drawing/2014/main" id="{173ECCE2-9FC1-90B7-71F4-1DBBE3CE5528}"/>
              </a:ext>
            </a:extLst>
          </p:cNvPr>
          <p:cNvCxnSpPr/>
          <p:nvPr/>
        </p:nvCxnSpPr>
        <p:spPr>
          <a:xfrm>
            <a:off x="3544529" y="5322426"/>
            <a:ext cx="0" cy="648315"/>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 name="Přímá spojnice se šipkou 12">
            <a:extLst>
              <a:ext uri="{FF2B5EF4-FFF2-40B4-BE49-F238E27FC236}">
                <a16:creationId xmlns:a16="http://schemas.microsoft.com/office/drawing/2014/main" id="{9CBF814D-F1C1-40A2-5C37-3F91F0721669}"/>
              </a:ext>
            </a:extLst>
          </p:cNvPr>
          <p:cNvCxnSpPr/>
          <p:nvPr/>
        </p:nvCxnSpPr>
        <p:spPr>
          <a:xfrm>
            <a:off x="8573729" y="5322426"/>
            <a:ext cx="0" cy="648315"/>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4" name="TextovéPole 13">
                <a:extLst>
                  <a:ext uri="{FF2B5EF4-FFF2-40B4-BE49-F238E27FC236}">
                    <a16:creationId xmlns:a16="http://schemas.microsoft.com/office/drawing/2014/main" id="{59E33786-0E7D-2720-626D-4AFD4F5A690E}"/>
                  </a:ext>
                </a:extLst>
              </p:cNvPr>
              <p:cNvSpPr txBox="1"/>
              <p:nvPr/>
            </p:nvSpPr>
            <p:spPr>
              <a:xfrm>
                <a:off x="3036940" y="5522961"/>
                <a:ext cx="405579"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cs-CZ" b="0" i="1" smtClean="0">
                              <a:latin typeface="Cambria Math" panose="02040503050406030204" pitchFamily="18" charset="0"/>
                            </a:rPr>
                          </m:ctrlPr>
                        </m:sSubPr>
                        <m:e>
                          <m:r>
                            <a:rPr lang="cs-CZ" b="0" i="1" smtClean="0">
                              <a:latin typeface="Cambria Math" panose="02040503050406030204" pitchFamily="18" charset="0"/>
                            </a:rPr>
                            <m:t>𝐹</m:t>
                          </m:r>
                        </m:e>
                        <m:sub>
                          <m:r>
                            <a:rPr lang="cs-CZ" b="0" i="1" smtClean="0">
                              <a:latin typeface="Cambria Math" panose="02040503050406030204" pitchFamily="18" charset="0"/>
                            </a:rPr>
                            <m:t>1</m:t>
                          </m:r>
                        </m:sub>
                      </m:sSub>
                    </m:oMath>
                  </m:oMathPara>
                </a14:m>
                <a:endParaRPr lang="cs-CZ" dirty="0"/>
              </a:p>
            </p:txBody>
          </p:sp>
        </mc:Choice>
        <mc:Fallback xmlns="">
          <p:sp>
            <p:nvSpPr>
              <p:cNvPr id="14" name="TextovéPole 13">
                <a:extLst>
                  <a:ext uri="{FF2B5EF4-FFF2-40B4-BE49-F238E27FC236}">
                    <a16:creationId xmlns:a16="http://schemas.microsoft.com/office/drawing/2014/main" id="{59E33786-0E7D-2720-626D-4AFD4F5A690E}"/>
                  </a:ext>
                </a:extLst>
              </p:cNvPr>
              <p:cNvSpPr txBox="1">
                <a:spLocks noRot="1" noChangeAspect="1" noMove="1" noResize="1" noEditPoints="1" noAdjustHandles="1" noChangeArrowheads="1" noChangeShapeType="1" noTextEdit="1"/>
              </p:cNvSpPr>
              <p:nvPr/>
            </p:nvSpPr>
            <p:spPr>
              <a:xfrm>
                <a:off x="3036940" y="5522961"/>
                <a:ext cx="405579" cy="369332"/>
              </a:xfrm>
              <a:prstGeom prst="rect">
                <a:avLst/>
              </a:prstGeom>
              <a:blipFill>
                <a:blip r:embed="rId3"/>
                <a:stretch>
                  <a:fillRect/>
                </a:stretch>
              </a:blipFill>
            </p:spPr>
            <p:txBody>
              <a:bodyPr/>
              <a:lstStyle/>
              <a:p>
                <a:r>
                  <a:rPr lang="cs-CZ">
                    <a:noFill/>
                  </a:rPr>
                  <a:t> </a:t>
                </a:r>
              </a:p>
            </p:txBody>
          </p:sp>
        </mc:Fallback>
      </mc:AlternateContent>
      <mc:AlternateContent xmlns:mc="http://schemas.openxmlformats.org/markup-compatibility/2006" xmlns:a14="http://schemas.microsoft.com/office/drawing/2010/main">
        <mc:Choice Requires="a14">
          <p:sp>
            <p:nvSpPr>
              <p:cNvPr id="15" name="TextovéPole 14">
                <a:extLst>
                  <a:ext uri="{FF2B5EF4-FFF2-40B4-BE49-F238E27FC236}">
                    <a16:creationId xmlns:a16="http://schemas.microsoft.com/office/drawing/2014/main" id="{DD203AC6-9450-4BC0-60E5-28E6401EB53F}"/>
                  </a:ext>
                </a:extLst>
              </p:cNvPr>
              <p:cNvSpPr txBox="1"/>
              <p:nvPr/>
            </p:nvSpPr>
            <p:spPr>
              <a:xfrm>
                <a:off x="8668365" y="5512819"/>
                <a:ext cx="405579"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cs-CZ" b="0" i="1" smtClean="0">
                              <a:latin typeface="Cambria Math" panose="02040503050406030204" pitchFamily="18" charset="0"/>
                            </a:rPr>
                          </m:ctrlPr>
                        </m:sSubPr>
                        <m:e>
                          <m:r>
                            <a:rPr lang="cs-CZ" b="0" i="1" smtClean="0">
                              <a:latin typeface="Cambria Math" panose="02040503050406030204" pitchFamily="18" charset="0"/>
                            </a:rPr>
                            <m:t>𝐹</m:t>
                          </m:r>
                        </m:e>
                        <m:sub>
                          <m:r>
                            <a:rPr lang="cs-CZ" b="0" i="1" smtClean="0">
                              <a:latin typeface="Cambria Math" panose="02040503050406030204" pitchFamily="18" charset="0"/>
                            </a:rPr>
                            <m:t>2</m:t>
                          </m:r>
                        </m:sub>
                      </m:sSub>
                    </m:oMath>
                  </m:oMathPara>
                </a14:m>
                <a:endParaRPr lang="cs-CZ" dirty="0"/>
              </a:p>
            </p:txBody>
          </p:sp>
        </mc:Choice>
        <mc:Fallback xmlns="">
          <p:sp>
            <p:nvSpPr>
              <p:cNvPr id="15" name="TextovéPole 14">
                <a:extLst>
                  <a:ext uri="{FF2B5EF4-FFF2-40B4-BE49-F238E27FC236}">
                    <a16:creationId xmlns:a16="http://schemas.microsoft.com/office/drawing/2014/main" id="{DD203AC6-9450-4BC0-60E5-28E6401EB53F}"/>
                  </a:ext>
                </a:extLst>
              </p:cNvPr>
              <p:cNvSpPr txBox="1">
                <a:spLocks noRot="1" noChangeAspect="1" noMove="1" noResize="1" noEditPoints="1" noAdjustHandles="1" noChangeArrowheads="1" noChangeShapeType="1" noTextEdit="1"/>
              </p:cNvSpPr>
              <p:nvPr/>
            </p:nvSpPr>
            <p:spPr>
              <a:xfrm>
                <a:off x="8668365" y="5512819"/>
                <a:ext cx="405579" cy="369332"/>
              </a:xfrm>
              <a:prstGeom prst="rect">
                <a:avLst/>
              </a:prstGeom>
              <a:blipFill>
                <a:blip r:embed="rId4"/>
                <a:stretch>
                  <a:fillRect/>
                </a:stretch>
              </a:blipFill>
            </p:spPr>
            <p:txBody>
              <a:bodyPr/>
              <a:lstStyle/>
              <a:p>
                <a:r>
                  <a:rPr lang="cs-CZ">
                    <a:noFill/>
                  </a:rPr>
                  <a:t> </a:t>
                </a:r>
              </a:p>
            </p:txBody>
          </p:sp>
        </mc:Fallback>
      </mc:AlternateContent>
      <p:cxnSp>
        <p:nvCxnSpPr>
          <p:cNvPr id="17" name="Přímá spojnice 16">
            <a:extLst>
              <a:ext uri="{FF2B5EF4-FFF2-40B4-BE49-F238E27FC236}">
                <a16:creationId xmlns:a16="http://schemas.microsoft.com/office/drawing/2014/main" id="{1239641F-D6A4-79EE-9D2D-583C745D1F60}"/>
              </a:ext>
            </a:extLst>
          </p:cNvPr>
          <p:cNvCxnSpPr>
            <a:cxnSpLocks/>
          </p:cNvCxnSpPr>
          <p:nvPr/>
        </p:nvCxnSpPr>
        <p:spPr>
          <a:xfrm>
            <a:off x="3544529" y="4889090"/>
            <a:ext cx="0" cy="433336"/>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Přímá spojnice 18">
            <a:extLst>
              <a:ext uri="{FF2B5EF4-FFF2-40B4-BE49-F238E27FC236}">
                <a16:creationId xmlns:a16="http://schemas.microsoft.com/office/drawing/2014/main" id="{2450FDF6-52E9-4B59-B944-58EC5C5EDF45}"/>
              </a:ext>
            </a:extLst>
          </p:cNvPr>
          <p:cNvCxnSpPr>
            <a:cxnSpLocks/>
          </p:cNvCxnSpPr>
          <p:nvPr/>
        </p:nvCxnSpPr>
        <p:spPr>
          <a:xfrm>
            <a:off x="5483943" y="4876799"/>
            <a:ext cx="0" cy="433336"/>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Přímá spojnice 19">
            <a:extLst>
              <a:ext uri="{FF2B5EF4-FFF2-40B4-BE49-F238E27FC236}">
                <a16:creationId xmlns:a16="http://schemas.microsoft.com/office/drawing/2014/main" id="{552E4DCC-3340-F9C2-4BF6-AD35A6DEDAD3}"/>
              </a:ext>
            </a:extLst>
          </p:cNvPr>
          <p:cNvCxnSpPr>
            <a:cxnSpLocks/>
          </p:cNvCxnSpPr>
          <p:nvPr/>
        </p:nvCxnSpPr>
        <p:spPr>
          <a:xfrm>
            <a:off x="8561439" y="4876799"/>
            <a:ext cx="0" cy="433336"/>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Přímá spojnice se šipkou 21">
            <a:extLst>
              <a:ext uri="{FF2B5EF4-FFF2-40B4-BE49-F238E27FC236}">
                <a16:creationId xmlns:a16="http://schemas.microsoft.com/office/drawing/2014/main" id="{8A960A8E-B543-A755-3B00-32CFB621CC70}"/>
              </a:ext>
            </a:extLst>
          </p:cNvPr>
          <p:cNvCxnSpPr/>
          <p:nvPr/>
        </p:nvCxnSpPr>
        <p:spPr>
          <a:xfrm>
            <a:off x="3544529" y="4889090"/>
            <a:ext cx="1944330" cy="0"/>
          </a:xfrm>
          <a:prstGeom prst="straightConnector1">
            <a:avLst/>
          </a:prstGeom>
          <a:ln w="127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3" name="Přímá spojnice se šipkou 22">
            <a:extLst>
              <a:ext uri="{FF2B5EF4-FFF2-40B4-BE49-F238E27FC236}">
                <a16:creationId xmlns:a16="http://schemas.microsoft.com/office/drawing/2014/main" id="{2178F856-ED6C-271F-AF59-4ED63E8B0ACE}"/>
              </a:ext>
            </a:extLst>
          </p:cNvPr>
          <p:cNvCxnSpPr>
            <a:cxnSpLocks/>
          </p:cNvCxnSpPr>
          <p:nvPr/>
        </p:nvCxnSpPr>
        <p:spPr>
          <a:xfrm>
            <a:off x="5488859" y="4884172"/>
            <a:ext cx="3084870" cy="4918"/>
          </a:xfrm>
          <a:prstGeom prst="straightConnector1">
            <a:avLst/>
          </a:prstGeom>
          <a:ln w="127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5" name="TextovéPole 24">
                <a:extLst>
                  <a:ext uri="{FF2B5EF4-FFF2-40B4-BE49-F238E27FC236}">
                    <a16:creationId xmlns:a16="http://schemas.microsoft.com/office/drawing/2014/main" id="{C5BECED5-B711-49B0-66F6-62A5E56AB1CC}"/>
                  </a:ext>
                </a:extLst>
              </p:cNvPr>
              <p:cNvSpPr txBox="1"/>
              <p:nvPr/>
            </p:nvSpPr>
            <p:spPr>
              <a:xfrm>
                <a:off x="4317592" y="4519758"/>
                <a:ext cx="405579"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cs-CZ" b="0" i="1" smtClean="0">
                              <a:latin typeface="Cambria Math" panose="02040503050406030204" pitchFamily="18" charset="0"/>
                            </a:rPr>
                          </m:ctrlPr>
                        </m:sSubPr>
                        <m:e>
                          <m:r>
                            <a:rPr lang="cs-CZ" b="0" i="1" smtClean="0">
                              <a:latin typeface="Cambria Math" panose="02040503050406030204" pitchFamily="18" charset="0"/>
                            </a:rPr>
                            <m:t>𝑑</m:t>
                          </m:r>
                        </m:e>
                        <m:sub>
                          <m:r>
                            <a:rPr lang="cs-CZ" b="0" i="1" smtClean="0">
                              <a:latin typeface="Cambria Math" panose="02040503050406030204" pitchFamily="18" charset="0"/>
                            </a:rPr>
                            <m:t>1</m:t>
                          </m:r>
                        </m:sub>
                      </m:sSub>
                    </m:oMath>
                  </m:oMathPara>
                </a14:m>
                <a:endParaRPr lang="cs-CZ" dirty="0"/>
              </a:p>
            </p:txBody>
          </p:sp>
        </mc:Choice>
        <mc:Fallback xmlns="">
          <p:sp>
            <p:nvSpPr>
              <p:cNvPr id="25" name="TextovéPole 24">
                <a:extLst>
                  <a:ext uri="{FF2B5EF4-FFF2-40B4-BE49-F238E27FC236}">
                    <a16:creationId xmlns:a16="http://schemas.microsoft.com/office/drawing/2014/main" id="{C5BECED5-B711-49B0-66F6-62A5E56AB1CC}"/>
                  </a:ext>
                </a:extLst>
              </p:cNvPr>
              <p:cNvSpPr txBox="1">
                <a:spLocks noRot="1" noChangeAspect="1" noMove="1" noResize="1" noEditPoints="1" noAdjustHandles="1" noChangeArrowheads="1" noChangeShapeType="1" noTextEdit="1"/>
              </p:cNvSpPr>
              <p:nvPr/>
            </p:nvSpPr>
            <p:spPr>
              <a:xfrm>
                <a:off x="4317592" y="4519758"/>
                <a:ext cx="405579" cy="369332"/>
              </a:xfrm>
              <a:prstGeom prst="rect">
                <a:avLst/>
              </a:prstGeom>
              <a:blipFill>
                <a:blip r:embed="rId5"/>
                <a:stretch>
                  <a:fillRect/>
                </a:stretch>
              </a:blipFill>
            </p:spPr>
            <p:txBody>
              <a:bodyPr/>
              <a:lstStyle/>
              <a:p>
                <a:r>
                  <a:rPr lang="cs-CZ">
                    <a:noFill/>
                  </a:rPr>
                  <a:t> </a:t>
                </a:r>
              </a:p>
            </p:txBody>
          </p:sp>
        </mc:Fallback>
      </mc:AlternateContent>
      <mc:AlternateContent xmlns:mc="http://schemas.openxmlformats.org/markup-compatibility/2006" xmlns:a14="http://schemas.microsoft.com/office/drawing/2010/main">
        <mc:Choice Requires="a14">
          <p:sp>
            <p:nvSpPr>
              <p:cNvPr id="26" name="TextovéPole 25">
                <a:extLst>
                  <a:ext uri="{FF2B5EF4-FFF2-40B4-BE49-F238E27FC236}">
                    <a16:creationId xmlns:a16="http://schemas.microsoft.com/office/drawing/2014/main" id="{6CA6F9F5-5379-8483-4ED6-C8FDB9CBD8AA}"/>
                  </a:ext>
                </a:extLst>
              </p:cNvPr>
              <p:cNvSpPr txBox="1"/>
              <p:nvPr/>
            </p:nvSpPr>
            <p:spPr>
              <a:xfrm>
                <a:off x="6797600" y="4508695"/>
                <a:ext cx="405579"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cs-CZ" b="0" i="1" smtClean="0">
                              <a:latin typeface="Cambria Math" panose="02040503050406030204" pitchFamily="18" charset="0"/>
                            </a:rPr>
                          </m:ctrlPr>
                        </m:sSubPr>
                        <m:e>
                          <m:r>
                            <a:rPr lang="cs-CZ" b="0" i="1" smtClean="0">
                              <a:latin typeface="Cambria Math" panose="02040503050406030204" pitchFamily="18" charset="0"/>
                            </a:rPr>
                            <m:t>𝑑</m:t>
                          </m:r>
                        </m:e>
                        <m:sub>
                          <m:r>
                            <a:rPr lang="cs-CZ" b="0" i="1" smtClean="0">
                              <a:latin typeface="Cambria Math" panose="02040503050406030204" pitchFamily="18" charset="0"/>
                            </a:rPr>
                            <m:t>2</m:t>
                          </m:r>
                        </m:sub>
                      </m:sSub>
                    </m:oMath>
                  </m:oMathPara>
                </a14:m>
                <a:endParaRPr lang="cs-CZ" dirty="0"/>
              </a:p>
            </p:txBody>
          </p:sp>
        </mc:Choice>
        <mc:Fallback xmlns="">
          <p:sp>
            <p:nvSpPr>
              <p:cNvPr id="26" name="TextovéPole 25">
                <a:extLst>
                  <a:ext uri="{FF2B5EF4-FFF2-40B4-BE49-F238E27FC236}">
                    <a16:creationId xmlns:a16="http://schemas.microsoft.com/office/drawing/2014/main" id="{6CA6F9F5-5379-8483-4ED6-C8FDB9CBD8AA}"/>
                  </a:ext>
                </a:extLst>
              </p:cNvPr>
              <p:cNvSpPr txBox="1">
                <a:spLocks noRot="1" noChangeAspect="1" noMove="1" noResize="1" noEditPoints="1" noAdjustHandles="1" noChangeArrowheads="1" noChangeShapeType="1" noTextEdit="1"/>
              </p:cNvSpPr>
              <p:nvPr/>
            </p:nvSpPr>
            <p:spPr>
              <a:xfrm>
                <a:off x="6797600" y="4508695"/>
                <a:ext cx="405579" cy="369332"/>
              </a:xfrm>
              <a:prstGeom prst="rect">
                <a:avLst/>
              </a:prstGeom>
              <a:blipFill>
                <a:blip r:embed="rId6"/>
                <a:stretch>
                  <a:fillRect/>
                </a:stretch>
              </a:blipFill>
            </p:spPr>
            <p:txBody>
              <a:bodyPr/>
              <a:lstStyle/>
              <a:p>
                <a:r>
                  <a:rPr lang="cs-CZ">
                    <a:noFill/>
                  </a:rPr>
                  <a:t> </a:t>
                </a:r>
              </a:p>
            </p:txBody>
          </p:sp>
        </mc:Fallback>
      </mc:AlternateContent>
    </p:spTree>
    <p:extLst>
      <p:ext uri="{BB962C8B-B14F-4D97-AF65-F5344CB8AC3E}">
        <p14:creationId xmlns:p14="http://schemas.microsoft.com/office/powerpoint/2010/main" val="32362738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A92BFE9D-25AE-4037-F1D7-34AD31341621}"/>
              </a:ext>
            </a:extLst>
          </p:cNvPr>
          <p:cNvSpPr>
            <a:spLocks noGrp="1"/>
          </p:cNvSpPr>
          <p:nvPr>
            <p:ph type="title"/>
          </p:nvPr>
        </p:nvSpPr>
        <p:spPr/>
        <p:txBody>
          <a:bodyPr/>
          <a:lstStyle/>
          <a:p>
            <a:r>
              <a:rPr lang="cs-CZ" dirty="0"/>
              <a:t>Principy vyvažování – pákový moment</a:t>
            </a:r>
          </a:p>
        </p:txBody>
      </p:sp>
      <mc:AlternateContent xmlns:mc="http://schemas.openxmlformats.org/markup-compatibility/2006" xmlns:a14="http://schemas.microsoft.com/office/drawing/2010/main">
        <mc:Choice Requires="a14">
          <p:sp>
            <p:nvSpPr>
              <p:cNvPr id="3" name="Zástupný obsah 2">
                <a:extLst>
                  <a:ext uri="{FF2B5EF4-FFF2-40B4-BE49-F238E27FC236}">
                    <a16:creationId xmlns:a16="http://schemas.microsoft.com/office/drawing/2014/main" id="{7BFC208D-A6A8-EF2D-D11D-A64AEF7E1931}"/>
                  </a:ext>
                </a:extLst>
              </p:cNvPr>
              <p:cNvSpPr>
                <a:spLocks noGrp="1"/>
              </p:cNvSpPr>
              <p:nvPr>
                <p:ph idx="1"/>
              </p:nvPr>
            </p:nvSpPr>
            <p:spPr>
              <a:xfrm>
                <a:off x="103239" y="1989138"/>
                <a:ext cx="11896673" cy="2088791"/>
              </a:xfrm>
            </p:spPr>
            <p:txBody>
              <a:bodyPr>
                <a:normAutofit/>
              </a:bodyPr>
              <a:lstStyle/>
              <a:p>
                <a:r>
                  <a:rPr lang="cs-CZ" dirty="0"/>
                  <a:t>Příklad: </a:t>
                </a:r>
              </a:p>
              <a:p>
                <a:r>
                  <a:rPr lang="cs-CZ" dirty="0"/>
                  <a:t>Představme si páku, která je dlouhá 2metry. Na jedné straně (vzdálené 1m od středu) působí síla 10N. Na druhé straně (vzdálené 1,5m od středu) chceme umístit sílu </a:t>
                </a:r>
                <a14:m>
                  <m:oMath xmlns:m="http://schemas.openxmlformats.org/officeDocument/2006/math">
                    <m:sSub>
                      <m:sSubPr>
                        <m:ctrlPr>
                          <a:rPr lang="cs-CZ" b="0" i="1" smtClean="0">
                            <a:latin typeface="Cambria Math" panose="02040503050406030204" pitchFamily="18" charset="0"/>
                          </a:rPr>
                        </m:ctrlPr>
                      </m:sSubPr>
                      <m:e>
                        <m:r>
                          <a:rPr lang="cs-CZ" b="0" i="1" smtClean="0">
                            <a:latin typeface="Cambria Math" panose="02040503050406030204" pitchFamily="18" charset="0"/>
                          </a:rPr>
                          <m:t>𝐹</m:t>
                        </m:r>
                      </m:e>
                      <m:sub>
                        <m:r>
                          <a:rPr lang="cs-CZ" b="0" i="1" smtClean="0">
                            <a:latin typeface="Cambria Math" panose="02040503050406030204" pitchFamily="18" charset="0"/>
                          </a:rPr>
                          <m:t>2</m:t>
                        </m:r>
                      </m:sub>
                    </m:sSub>
                  </m:oMath>
                </a14:m>
                <a:r>
                  <a:rPr lang="cs-CZ" dirty="0"/>
                  <a:t>, aby páka byla v rovnováze. </a:t>
                </a:r>
              </a:p>
              <a:p>
                <a:r>
                  <a:rPr lang="cs-CZ" dirty="0"/>
                  <a:t>Úkol:</a:t>
                </a:r>
              </a:p>
              <a:p>
                <a:r>
                  <a:rPr lang="cs-CZ" dirty="0"/>
                  <a:t>Zjistit velikost síly </a:t>
                </a:r>
                <a14:m>
                  <m:oMath xmlns:m="http://schemas.openxmlformats.org/officeDocument/2006/math">
                    <m:sSub>
                      <m:sSubPr>
                        <m:ctrlPr>
                          <a:rPr lang="cs-CZ" b="0" i="1" smtClean="0">
                            <a:latin typeface="Cambria Math" panose="02040503050406030204" pitchFamily="18" charset="0"/>
                          </a:rPr>
                        </m:ctrlPr>
                      </m:sSubPr>
                      <m:e>
                        <m:r>
                          <a:rPr lang="cs-CZ" b="0" i="1" smtClean="0">
                            <a:latin typeface="Cambria Math" panose="02040503050406030204" pitchFamily="18" charset="0"/>
                          </a:rPr>
                          <m:t>𝐹</m:t>
                        </m:r>
                      </m:e>
                      <m:sub>
                        <m:r>
                          <a:rPr lang="cs-CZ" b="0" i="1" smtClean="0">
                            <a:latin typeface="Cambria Math" panose="02040503050406030204" pitchFamily="18" charset="0"/>
                          </a:rPr>
                          <m:t>2</m:t>
                        </m:r>
                      </m:sub>
                    </m:sSub>
                  </m:oMath>
                </a14:m>
                <a:r>
                  <a:rPr lang="cs-CZ" dirty="0"/>
                  <a:t>, která je potřebná k uvedení páky do rovnováhy. </a:t>
                </a:r>
              </a:p>
              <a:p>
                <a:endParaRPr lang="cs-CZ" sz="1200" dirty="0"/>
              </a:p>
            </p:txBody>
          </p:sp>
        </mc:Choice>
        <mc:Fallback xmlns="">
          <p:sp>
            <p:nvSpPr>
              <p:cNvPr id="3" name="Zástupný obsah 2">
                <a:extLst>
                  <a:ext uri="{FF2B5EF4-FFF2-40B4-BE49-F238E27FC236}">
                    <a16:creationId xmlns:a16="http://schemas.microsoft.com/office/drawing/2014/main" id="{7BFC208D-A6A8-EF2D-D11D-A64AEF7E1931}"/>
                  </a:ext>
                </a:extLst>
              </p:cNvPr>
              <p:cNvSpPr>
                <a:spLocks noGrp="1" noRot="1" noChangeAspect="1" noMove="1" noResize="1" noEditPoints="1" noAdjustHandles="1" noChangeArrowheads="1" noChangeShapeType="1" noTextEdit="1"/>
              </p:cNvSpPr>
              <p:nvPr>
                <p:ph idx="1"/>
              </p:nvPr>
            </p:nvSpPr>
            <p:spPr>
              <a:xfrm>
                <a:off x="103239" y="1989138"/>
                <a:ext cx="11896673" cy="2088791"/>
              </a:xfrm>
              <a:blipFill>
                <a:blip r:embed="rId2"/>
                <a:stretch>
                  <a:fillRect l="-564" t="-2915"/>
                </a:stretch>
              </a:blipFill>
            </p:spPr>
            <p:txBody>
              <a:bodyPr/>
              <a:lstStyle/>
              <a:p>
                <a:r>
                  <a:rPr lang="cs-CZ">
                    <a:noFill/>
                  </a:rPr>
                  <a:t> </a:t>
                </a:r>
              </a:p>
            </p:txBody>
          </p:sp>
        </mc:Fallback>
      </mc:AlternateContent>
      <p:cxnSp>
        <p:nvCxnSpPr>
          <p:cNvPr id="4" name="Přímá spojnice 3">
            <a:extLst>
              <a:ext uri="{FF2B5EF4-FFF2-40B4-BE49-F238E27FC236}">
                <a16:creationId xmlns:a16="http://schemas.microsoft.com/office/drawing/2014/main" id="{A9077A88-49ED-869F-940A-C360247D9A20}"/>
              </a:ext>
            </a:extLst>
          </p:cNvPr>
          <p:cNvCxnSpPr/>
          <p:nvPr/>
        </p:nvCxnSpPr>
        <p:spPr>
          <a:xfrm>
            <a:off x="3544529" y="5322426"/>
            <a:ext cx="5029200"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5" name="Rovnoramenný trojúhelník 4">
            <a:extLst>
              <a:ext uri="{FF2B5EF4-FFF2-40B4-BE49-F238E27FC236}">
                <a16:creationId xmlns:a16="http://schemas.microsoft.com/office/drawing/2014/main" id="{B5EDE0F7-4C85-C03E-C591-536323D5EA3E}"/>
              </a:ext>
            </a:extLst>
          </p:cNvPr>
          <p:cNvSpPr/>
          <p:nvPr/>
        </p:nvSpPr>
        <p:spPr>
          <a:xfrm>
            <a:off x="5286069" y="5373635"/>
            <a:ext cx="405580" cy="405581"/>
          </a:xfrm>
          <a:prstGeom prst="triangl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cxnSp>
        <p:nvCxnSpPr>
          <p:cNvPr id="6" name="Přímá spojnice se šipkou 5">
            <a:extLst>
              <a:ext uri="{FF2B5EF4-FFF2-40B4-BE49-F238E27FC236}">
                <a16:creationId xmlns:a16="http://schemas.microsoft.com/office/drawing/2014/main" id="{C5238A8D-0077-65D6-B0D9-341D5992A81D}"/>
              </a:ext>
            </a:extLst>
          </p:cNvPr>
          <p:cNvCxnSpPr/>
          <p:nvPr/>
        </p:nvCxnSpPr>
        <p:spPr>
          <a:xfrm>
            <a:off x="3544529" y="5322426"/>
            <a:ext cx="0" cy="648315"/>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 name="Přímá spojnice se šipkou 6">
            <a:extLst>
              <a:ext uri="{FF2B5EF4-FFF2-40B4-BE49-F238E27FC236}">
                <a16:creationId xmlns:a16="http://schemas.microsoft.com/office/drawing/2014/main" id="{19E3E59B-342E-C977-A349-C394FC4C46BF}"/>
              </a:ext>
            </a:extLst>
          </p:cNvPr>
          <p:cNvCxnSpPr/>
          <p:nvPr/>
        </p:nvCxnSpPr>
        <p:spPr>
          <a:xfrm>
            <a:off x="8573729" y="5322426"/>
            <a:ext cx="0" cy="648315"/>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 name="TextovéPole 7">
            <a:extLst>
              <a:ext uri="{FF2B5EF4-FFF2-40B4-BE49-F238E27FC236}">
                <a16:creationId xmlns:a16="http://schemas.microsoft.com/office/drawing/2014/main" id="{D7AF215C-7FBB-572D-5774-5B27A27A1A59}"/>
              </a:ext>
            </a:extLst>
          </p:cNvPr>
          <p:cNvSpPr txBox="1"/>
          <p:nvPr/>
        </p:nvSpPr>
        <p:spPr>
          <a:xfrm>
            <a:off x="2780078" y="5522961"/>
            <a:ext cx="662442" cy="369332"/>
          </a:xfrm>
          <a:prstGeom prst="rect">
            <a:avLst/>
          </a:prstGeom>
          <a:noFill/>
        </p:spPr>
        <p:txBody>
          <a:bodyPr wrap="square" rtlCol="0">
            <a:spAutoFit/>
          </a:bodyPr>
          <a:lstStyle/>
          <a:p>
            <a:r>
              <a:rPr lang="cs-CZ" dirty="0"/>
              <a:t>10N</a:t>
            </a:r>
          </a:p>
        </p:txBody>
      </p:sp>
      <p:sp>
        <p:nvSpPr>
          <p:cNvPr id="9" name="TextovéPole 8">
            <a:extLst>
              <a:ext uri="{FF2B5EF4-FFF2-40B4-BE49-F238E27FC236}">
                <a16:creationId xmlns:a16="http://schemas.microsoft.com/office/drawing/2014/main" id="{BD084D4D-554D-742C-EB83-5A669FE70B5F}"/>
              </a:ext>
            </a:extLst>
          </p:cNvPr>
          <p:cNvSpPr txBox="1"/>
          <p:nvPr/>
        </p:nvSpPr>
        <p:spPr>
          <a:xfrm>
            <a:off x="8668365" y="5512819"/>
            <a:ext cx="630493" cy="369332"/>
          </a:xfrm>
          <a:prstGeom prst="rect">
            <a:avLst/>
          </a:prstGeom>
          <a:noFill/>
        </p:spPr>
        <p:txBody>
          <a:bodyPr wrap="square" rtlCol="0">
            <a:spAutoFit/>
          </a:bodyPr>
          <a:lstStyle/>
          <a:p>
            <a:r>
              <a:rPr lang="cs-CZ" dirty="0"/>
              <a:t>?N</a:t>
            </a:r>
          </a:p>
        </p:txBody>
      </p:sp>
      <p:cxnSp>
        <p:nvCxnSpPr>
          <p:cNvPr id="10" name="Přímá spojnice 9">
            <a:extLst>
              <a:ext uri="{FF2B5EF4-FFF2-40B4-BE49-F238E27FC236}">
                <a16:creationId xmlns:a16="http://schemas.microsoft.com/office/drawing/2014/main" id="{1FB716C4-6A85-2225-956C-9B1AC3B4954F}"/>
              </a:ext>
            </a:extLst>
          </p:cNvPr>
          <p:cNvCxnSpPr>
            <a:cxnSpLocks/>
          </p:cNvCxnSpPr>
          <p:nvPr/>
        </p:nvCxnSpPr>
        <p:spPr>
          <a:xfrm>
            <a:off x="3544529" y="4889090"/>
            <a:ext cx="0" cy="433336"/>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Přímá spojnice 10">
            <a:extLst>
              <a:ext uri="{FF2B5EF4-FFF2-40B4-BE49-F238E27FC236}">
                <a16:creationId xmlns:a16="http://schemas.microsoft.com/office/drawing/2014/main" id="{7A984637-E4F2-C96C-5E61-C851485F562E}"/>
              </a:ext>
            </a:extLst>
          </p:cNvPr>
          <p:cNvCxnSpPr>
            <a:cxnSpLocks/>
          </p:cNvCxnSpPr>
          <p:nvPr/>
        </p:nvCxnSpPr>
        <p:spPr>
          <a:xfrm>
            <a:off x="5483943" y="4876799"/>
            <a:ext cx="0" cy="433336"/>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Přímá spojnice 11">
            <a:extLst>
              <a:ext uri="{FF2B5EF4-FFF2-40B4-BE49-F238E27FC236}">
                <a16:creationId xmlns:a16="http://schemas.microsoft.com/office/drawing/2014/main" id="{7D50E367-BA62-6569-7764-80E872013E36}"/>
              </a:ext>
            </a:extLst>
          </p:cNvPr>
          <p:cNvCxnSpPr>
            <a:cxnSpLocks/>
          </p:cNvCxnSpPr>
          <p:nvPr/>
        </p:nvCxnSpPr>
        <p:spPr>
          <a:xfrm>
            <a:off x="8561439" y="4876799"/>
            <a:ext cx="0" cy="433336"/>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Přímá spojnice se šipkou 12">
            <a:extLst>
              <a:ext uri="{FF2B5EF4-FFF2-40B4-BE49-F238E27FC236}">
                <a16:creationId xmlns:a16="http://schemas.microsoft.com/office/drawing/2014/main" id="{F819F6A7-4550-657A-3781-EF81A7F9DEC7}"/>
              </a:ext>
            </a:extLst>
          </p:cNvPr>
          <p:cNvCxnSpPr/>
          <p:nvPr/>
        </p:nvCxnSpPr>
        <p:spPr>
          <a:xfrm>
            <a:off x="3544529" y="4889090"/>
            <a:ext cx="1944330" cy="0"/>
          </a:xfrm>
          <a:prstGeom prst="straightConnector1">
            <a:avLst/>
          </a:prstGeom>
          <a:ln w="127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4" name="Přímá spojnice se šipkou 13">
            <a:extLst>
              <a:ext uri="{FF2B5EF4-FFF2-40B4-BE49-F238E27FC236}">
                <a16:creationId xmlns:a16="http://schemas.microsoft.com/office/drawing/2014/main" id="{D5465F60-F618-A8D2-7808-529C4202315D}"/>
              </a:ext>
            </a:extLst>
          </p:cNvPr>
          <p:cNvCxnSpPr>
            <a:cxnSpLocks/>
          </p:cNvCxnSpPr>
          <p:nvPr/>
        </p:nvCxnSpPr>
        <p:spPr>
          <a:xfrm>
            <a:off x="5488859" y="4884172"/>
            <a:ext cx="3084870" cy="4918"/>
          </a:xfrm>
          <a:prstGeom prst="straightConnector1">
            <a:avLst/>
          </a:prstGeom>
          <a:ln w="127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5" name="TextovéPole 14">
            <a:extLst>
              <a:ext uri="{FF2B5EF4-FFF2-40B4-BE49-F238E27FC236}">
                <a16:creationId xmlns:a16="http://schemas.microsoft.com/office/drawing/2014/main" id="{D53EFAE6-DF4A-780E-06FB-EE1BA7F986C9}"/>
              </a:ext>
            </a:extLst>
          </p:cNvPr>
          <p:cNvSpPr txBox="1"/>
          <p:nvPr/>
        </p:nvSpPr>
        <p:spPr>
          <a:xfrm>
            <a:off x="4317592" y="4519758"/>
            <a:ext cx="903337" cy="369332"/>
          </a:xfrm>
          <a:prstGeom prst="rect">
            <a:avLst/>
          </a:prstGeom>
          <a:noFill/>
        </p:spPr>
        <p:txBody>
          <a:bodyPr wrap="square" rtlCol="0">
            <a:spAutoFit/>
          </a:bodyPr>
          <a:lstStyle/>
          <a:p>
            <a:r>
              <a:rPr lang="cs-CZ" dirty="0"/>
              <a:t>1m</a:t>
            </a:r>
          </a:p>
        </p:txBody>
      </p:sp>
      <p:sp>
        <p:nvSpPr>
          <p:cNvPr id="16" name="TextovéPole 15">
            <a:extLst>
              <a:ext uri="{FF2B5EF4-FFF2-40B4-BE49-F238E27FC236}">
                <a16:creationId xmlns:a16="http://schemas.microsoft.com/office/drawing/2014/main" id="{787313E9-A47B-1184-3CDA-6AF9A01C53C6}"/>
              </a:ext>
            </a:extLst>
          </p:cNvPr>
          <p:cNvSpPr txBox="1"/>
          <p:nvPr/>
        </p:nvSpPr>
        <p:spPr>
          <a:xfrm>
            <a:off x="6797600" y="4508695"/>
            <a:ext cx="1063290" cy="369332"/>
          </a:xfrm>
          <a:prstGeom prst="rect">
            <a:avLst/>
          </a:prstGeom>
          <a:noFill/>
        </p:spPr>
        <p:txBody>
          <a:bodyPr wrap="square" rtlCol="0">
            <a:spAutoFit/>
          </a:bodyPr>
          <a:lstStyle/>
          <a:p>
            <a:r>
              <a:rPr lang="cs-CZ" dirty="0"/>
              <a:t>1,5m</a:t>
            </a:r>
          </a:p>
        </p:txBody>
      </p:sp>
    </p:spTree>
    <p:extLst>
      <p:ext uri="{BB962C8B-B14F-4D97-AF65-F5344CB8AC3E}">
        <p14:creationId xmlns:p14="http://schemas.microsoft.com/office/powerpoint/2010/main" val="20622523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9265247B-B84F-9276-383B-F88743D5157F}"/>
              </a:ext>
            </a:extLst>
          </p:cNvPr>
          <p:cNvSpPr>
            <a:spLocks noGrp="1"/>
          </p:cNvSpPr>
          <p:nvPr>
            <p:ph type="title"/>
          </p:nvPr>
        </p:nvSpPr>
        <p:spPr/>
        <p:txBody>
          <a:bodyPr/>
          <a:lstStyle/>
          <a:p>
            <a:r>
              <a:rPr lang="cs-CZ" dirty="0"/>
              <a:t>Principy vyvažování – pákový moment</a:t>
            </a:r>
          </a:p>
        </p:txBody>
      </p:sp>
      <mc:AlternateContent xmlns:mc="http://schemas.openxmlformats.org/markup-compatibility/2006" xmlns:a14="http://schemas.microsoft.com/office/drawing/2010/main">
        <mc:Choice Requires="a14">
          <p:sp>
            <p:nvSpPr>
              <p:cNvPr id="3" name="Zástupný obsah 2">
                <a:extLst>
                  <a:ext uri="{FF2B5EF4-FFF2-40B4-BE49-F238E27FC236}">
                    <a16:creationId xmlns:a16="http://schemas.microsoft.com/office/drawing/2014/main" id="{A705EF37-DDA9-ACB7-54FD-E7F0B6834C64}"/>
                  </a:ext>
                </a:extLst>
              </p:cNvPr>
              <p:cNvSpPr>
                <a:spLocks noGrp="1"/>
              </p:cNvSpPr>
              <p:nvPr>
                <p:ph idx="1"/>
              </p:nvPr>
            </p:nvSpPr>
            <p:spPr/>
            <p:txBody>
              <a:bodyPr>
                <a:normAutofit lnSpcReduction="10000"/>
              </a:bodyPr>
              <a:lstStyle/>
              <a:p>
                <a:r>
                  <a:rPr lang="cs-CZ" sz="2000" dirty="0"/>
                  <a:t>Řešení:</a:t>
                </a:r>
              </a:p>
              <a:p>
                <a:r>
                  <a:rPr lang="cs-CZ" sz="2000" dirty="0"/>
                  <a:t>Páková rovnováha platí, když se momenty na obou stranách pákového bodu vyrovnají. Moment síly je dán vzorcem:</a:t>
                </a:r>
              </a:p>
              <a:p>
                <a:endParaRPr lang="cs-CZ" sz="2000" b="0"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cs-CZ" sz="2000" b="0" i="1" smtClean="0">
                          <a:latin typeface="Cambria Math" panose="02040503050406030204" pitchFamily="18" charset="0"/>
                        </a:rPr>
                        <m:t>𝑀</m:t>
                      </m:r>
                      <m:r>
                        <a:rPr lang="cs-CZ" sz="2000" b="0" i="1" smtClean="0">
                          <a:latin typeface="Cambria Math" panose="02040503050406030204" pitchFamily="18" charset="0"/>
                        </a:rPr>
                        <m:t>=</m:t>
                      </m:r>
                      <m:r>
                        <a:rPr lang="cs-CZ" sz="2000" b="0" i="1" smtClean="0">
                          <a:latin typeface="Cambria Math" panose="02040503050406030204" pitchFamily="18" charset="0"/>
                        </a:rPr>
                        <m:t>𝐹</m:t>
                      </m:r>
                      <m:r>
                        <a:rPr lang="cs-CZ" sz="2000" b="0" i="1" smtClean="0">
                          <a:latin typeface="Cambria Math" panose="02040503050406030204" pitchFamily="18" charset="0"/>
                        </a:rPr>
                        <m:t>∗</m:t>
                      </m:r>
                      <m:r>
                        <a:rPr lang="cs-CZ" sz="2000" b="0" i="1" smtClean="0">
                          <a:latin typeface="Cambria Math" panose="02040503050406030204" pitchFamily="18" charset="0"/>
                        </a:rPr>
                        <m:t>𝑑</m:t>
                      </m:r>
                    </m:oMath>
                  </m:oMathPara>
                </a14:m>
                <a:endParaRPr lang="cs-CZ" sz="2000" dirty="0"/>
              </a:p>
              <a:p>
                <a:r>
                  <a:rPr lang="cs-CZ" sz="2000" dirty="0"/>
                  <a:t>Kde M je moment síly, F je velikost síly a d je vzdálenost od bodu otáčení. </a:t>
                </a:r>
              </a:p>
              <a:p>
                <a:r>
                  <a:rPr lang="cs-CZ" sz="2000" dirty="0"/>
                  <a:t>Pro rovnováhu platí:</a:t>
                </a:r>
              </a:p>
              <a:p>
                <a:pPr/>
                <a14:m>
                  <m:oMathPara xmlns:m="http://schemas.openxmlformats.org/officeDocument/2006/math">
                    <m:oMathParaPr>
                      <m:jc m:val="centerGroup"/>
                    </m:oMathParaPr>
                    <m:oMath xmlns:m="http://schemas.openxmlformats.org/officeDocument/2006/math">
                      <m:sSub>
                        <m:sSubPr>
                          <m:ctrlPr>
                            <a:rPr lang="cs-CZ" sz="2000" b="0" i="1" smtClean="0">
                              <a:latin typeface="Cambria Math" panose="02040503050406030204" pitchFamily="18" charset="0"/>
                            </a:rPr>
                          </m:ctrlPr>
                        </m:sSubPr>
                        <m:e>
                          <m:r>
                            <a:rPr lang="cs-CZ" sz="2000" b="0" i="1" smtClean="0">
                              <a:latin typeface="Cambria Math" panose="02040503050406030204" pitchFamily="18" charset="0"/>
                            </a:rPr>
                            <m:t>𝐹</m:t>
                          </m:r>
                        </m:e>
                        <m:sub>
                          <m:r>
                            <a:rPr lang="cs-CZ" sz="2000" b="0" i="1" smtClean="0">
                              <a:latin typeface="Cambria Math" panose="02040503050406030204" pitchFamily="18" charset="0"/>
                            </a:rPr>
                            <m:t>1</m:t>
                          </m:r>
                        </m:sub>
                      </m:sSub>
                      <m:r>
                        <a:rPr lang="cs-CZ" sz="2000" b="0" i="1" smtClean="0">
                          <a:latin typeface="Cambria Math" panose="02040503050406030204" pitchFamily="18" charset="0"/>
                        </a:rPr>
                        <m:t>∗</m:t>
                      </m:r>
                      <m:sSub>
                        <m:sSubPr>
                          <m:ctrlPr>
                            <a:rPr lang="cs-CZ" sz="2000" b="0" i="1" smtClean="0">
                              <a:latin typeface="Cambria Math" panose="02040503050406030204" pitchFamily="18" charset="0"/>
                            </a:rPr>
                          </m:ctrlPr>
                        </m:sSubPr>
                        <m:e>
                          <m:r>
                            <a:rPr lang="cs-CZ" sz="2000" b="0" i="1" smtClean="0">
                              <a:latin typeface="Cambria Math" panose="02040503050406030204" pitchFamily="18" charset="0"/>
                            </a:rPr>
                            <m:t>𝑑</m:t>
                          </m:r>
                        </m:e>
                        <m:sub>
                          <m:r>
                            <a:rPr lang="cs-CZ" sz="2000" b="0" i="1" smtClean="0">
                              <a:latin typeface="Cambria Math" panose="02040503050406030204" pitchFamily="18" charset="0"/>
                            </a:rPr>
                            <m:t>1</m:t>
                          </m:r>
                        </m:sub>
                      </m:sSub>
                      <m:r>
                        <a:rPr lang="cs-CZ" sz="2000" b="0" i="1" smtClean="0">
                          <a:latin typeface="Cambria Math" panose="02040503050406030204" pitchFamily="18" charset="0"/>
                        </a:rPr>
                        <m:t>=</m:t>
                      </m:r>
                      <m:sSub>
                        <m:sSubPr>
                          <m:ctrlPr>
                            <a:rPr lang="cs-CZ" sz="2000" b="0" i="1" smtClean="0">
                              <a:latin typeface="Cambria Math" panose="02040503050406030204" pitchFamily="18" charset="0"/>
                            </a:rPr>
                          </m:ctrlPr>
                        </m:sSubPr>
                        <m:e>
                          <m:r>
                            <a:rPr lang="cs-CZ" sz="2000" b="0" i="1" smtClean="0">
                              <a:latin typeface="Cambria Math" panose="02040503050406030204" pitchFamily="18" charset="0"/>
                            </a:rPr>
                            <m:t>𝐹</m:t>
                          </m:r>
                        </m:e>
                        <m:sub>
                          <m:r>
                            <a:rPr lang="cs-CZ" sz="2000" b="0" i="1" smtClean="0">
                              <a:latin typeface="Cambria Math" panose="02040503050406030204" pitchFamily="18" charset="0"/>
                            </a:rPr>
                            <m:t>2</m:t>
                          </m:r>
                        </m:sub>
                      </m:sSub>
                      <m:r>
                        <a:rPr lang="cs-CZ" sz="2000" b="0" i="1" smtClean="0">
                          <a:latin typeface="Cambria Math" panose="02040503050406030204" pitchFamily="18" charset="0"/>
                        </a:rPr>
                        <m:t>∗</m:t>
                      </m:r>
                      <m:sSub>
                        <m:sSubPr>
                          <m:ctrlPr>
                            <a:rPr lang="cs-CZ" sz="2000" b="0" i="1" smtClean="0">
                              <a:latin typeface="Cambria Math" panose="02040503050406030204" pitchFamily="18" charset="0"/>
                            </a:rPr>
                          </m:ctrlPr>
                        </m:sSubPr>
                        <m:e>
                          <m:r>
                            <a:rPr lang="cs-CZ" sz="2000" b="0" i="1" smtClean="0">
                              <a:latin typeface="Cambria Math" panose="02040503050406030204" pitchFamily="18" charset="0"/>
                            </a:rPr>
                            <m:t>𝑑</m:t>
                          </m:r>
                        </m:e>
                        <m:sub>
                          <m:r>
                            <a:rPr lang="cs-CZ" sz="2000" b="0" i="1" smtClean="0">
                              <a:latin typeface="Cambria Math" panose="02040503050406030204" pitchFamily="18" charset="0"/>
                            </a:rPr>
                            <m:t>2</m:t>
                          </m:r>
                        </m:sub>
                      </m:sSub>
                    </m:oMath>
                  </m:oMathPara>
                </a14:m>
                <a:endParaRPr lang="cs-CZ" sz="2000" dirty="0"/>
              </a:p>
              <a:p>
                <a14:m>
                  <m:oMath xmlns:m="http://schemas.openxmlformats.org/officeDocument/2006/math">
                    <m:sSub>
                      <m:sSubPr>
                        <m:ctrlPr>
                          <a:rPr lang="cs-CZ" sz="2000" b="0" i="1" smtClean="0">
                            <a:latin typeface="Cambria Math" panose="02040503050406030204" pitchFamily="18" charset="0"/>
                          </a:rPr>
                        </m:ctrlPr>
                      </m:sSubPr>
                      <m:e>
                        <m:r>
                          <a:rPr lang="cs-CZ" sz="2000" b="0" i="1" smtClean="0">
                            <a:latin typeface="Cambria Math" panose="02040503050406030204" pitchFamily="18" charset="0"/>
                          </a:rPr>
                          <m:t>𝐹</m:t>
                        </m:r>
                      </m:e>
                      <m:sub>
                        <m:r>
                          <a:rPr lang="cs-CZ" sz="2000" b="0" i="1" smtClean="0">
                            <a:latin typeface="Cambria Math" panose="02040503050406030204" pitchFamily="18" charset="0"/>
                          </a:rPr>
                          <m:t>1</m:t>
                        </m:r>
                      </m:sub>
                    </m:sSub>
                  </m:oMath>
                </a14:m>
                <a:r>
                  <a:rPr lang="cs-CZ" sz="2000" dirty="0"/>
                  <a:t>=10N</a:t>
                </a:r>
              </a:p>
              <a:p>
                <a14:m>
                  <m:oMath xmlns:m="http://schemas.openxmlformats.org/officeDocument/2006/math">
                    <m:sSub>
                      <m:sSubPr>
                        <m:ctrlPr>
                          <a:rPr lang="cs-CZ" sz="2000" b="0" i="1" smtClean="0">
                            <a:latin typeface="Cambria Math" panose="02040503050406030204" pitchFamily="18" charset="0"/>
                          </a:rPr>
                        </m:ctrlPr>
                      </m:sSubPr>
                      <m:e>
                        <m:r>
                          <a:rPr lang="cs-CZ" sz="2000" b="0" i="1" smtClean="0">
                            <a:latin typeface="Cambria Math" panose="02040503050406030204" pitchFamily="18" charset="0"/>
                          </a:rPr>
                          <m:t>𝐹</m:t>
                        </m:r>
                      </m:e>
                      <m:sub>
                        <m:r>
                          <a:rPr lang="cs-CZ" sz="2000" b="0" i="1" smtClean="0">
                            <a:latin typeface="Cambria Math" panose="02040503050406030204" pitchFamily="18" charset="0"/>
                          </a:rPr>
                          <m:t>2</m:t>
                        </m:r>
                      </m:sub>
                    </m:sSub>
                  </m:oMath>
                </a14:m>
                <a:r>
                  <a:rPr lang="cs-CZ" sz="2000" dirty="0"/>
                  <a:t>=?N</a:t>
                </a:r>
              </a:p>
              <a:p>
                <a14:m>
                  <m:oMath xmlns:m="http://schemas.openxmlformats.org/officeDocument/2006/math">
                    <m:sSub>
                      <m:sSubPr>
                        <m:ctrlPr>
                          <a:rPr lang="cs-CZ" sz="2000" b="0" i="1" smtClean="0">
                            <a:latin typeface="Cambria Math" panose="02040503050406030204" pitchFamily="18" charset="0"/>
                          </a:rPr>
                        </m:ctrlPr>
                      </m:sSubPr>
                      <m:e>
                        <m:r>
                          <a:rPr lang="cs-CZ" sz="2000" b="0" i="1" smtClean="0">
                            <a:latin typeface="Cambria Math" panose="02040503050406030204" pitchFamily="18" charset="0"/>
                          </a:rPr>
                          <m:t>𝑑</m:t>
                        </m:r>
                      </m:e>
                      <m:sub>
                        <m:r>
                          <a:rPr lang="cs-CZ" sz="2000" b="0" i="1" smtClean="0">
                            <a:latin typeface="Cambria Math" panose="02040503050406030204" pitchFamily="18" charset="0"/>
                          </a:rPr>
                          <m:t>1</m:t>
                        </m:r>
                      </m:sub>
                    </m:sSub>
                  </m:oMath>
                </a14:m>
                <a:r>
                  <a:rPr lang="cs-CZ" sz="2000" dirty="0"/>
                  <a:t>=1m</a:t>
                </a:r>
              </a:p>
              <a:p>
                <a14:m>
                  <m:oMath xmlns:m="http://schemas.openxmlformats.org/officeDocument/2006/math">
                    <m:sSub>
                      <m:sSubPr>
                        <m:ctrlPr>
                          <a:rPr lang="cs-CZ" sz="2000" b="0" i="1" smtClean="0">
                            <a:latin typeface="Cambria Math" panose="02040503050406030204" pitchFamily="18" charset="0"/>
                          </a:rPr>
                        </m:ctrlPr>
                      </m:sSubPr>
                      <m:e>
                        <m:r>
                          <a:rPr lang="cs-CZ" sz="2000" b="0" i="1" smtClean="0">
                            <a:latin typeface="Cambria Math" panose="02040503050406030204" pitchFamily="18" charset="0"/>
                          </a:rPr>
                          <m:t>𝑑</m:t>
                        </m:r>
                      </m:e>
                      <m:sub>
                        <m:r>
                          <a:rPr lang="cs-CZ" sz="2000" b="0" i="1" smtClean="0">
                            <a:latin typeface="Cambria Math" panose="02040503050406030204" pitchFamily="18" charset="0"/>
                          </a:rPr>
                          <m:t>2</m:t>
                        </m:r>
                      </m:sub>
                    </m:sSub>
                  </m:oMath>
                </a14:m>
                <a:r>
                  <a:rPr lang="cs-CZ" sz="2000" dirty="0"/>
                  <a:t>=1,5m</a:t>
                </a:r>
              </a:p>
              <a:p>
                <a:endParaRPr lang="cs-CZ" dirty="0"/>
              </a:p>
            </p:txBody>
          </p:sp>
        </mc:Choice>
        <mc:Fallback xmlns="">
          <p:sp>
            <p:nvSpPr>
              <p:cNvPr id="3" name="Zástupný obsah 2">
                <a:extLst>
                  <a:ext uri="{FF2B5EF4-FFF2-40B4-BE49-F238E27FC236}">
                    <a16:creationId xmlns:a16="http://schemas.microsoft.com/office/drawing/2014/main" id="{A705EF37-DDA9-ACB7-54FD-E7F0B6834C64}"/>
                  </a:ext>
                </a:extLst>
              </p:cNvPr>
              <p:cNvSpPr>
                <a:spLocks noGrp="1" noRot="1" noChangeAspect="1" noMove="1" noResize="1" noEditPoints="1" noAdjustHandles="1" noChangeArrowheads="1" noChangeShapeType="1" noTextEdit="1"/>
              </p:cNvSpPr>
              <p:nvPr>
                <p:ph idx="1"/>
              </p:nvPr>
            </p:nvSpPr>
            <p:spPr>
              <a:blipFill>
                <a:blip r:embed="rId2"/>
                <a:stretch>
                  <a:fillRect l="-568" t="-2026"/>
                </a:stretch>
              </a:blipFill>
            </p:spPr>
            <p:txBody>
              <a:bodyPr/>
              <a:lstStyle/>
              <a:p>
                <a:r>
                  <a:rPr lang="cs-CZ">
                    <a:noFill/>
                  </a:rPr>
                  <a:t> </a:t>
                </a:r>
              </a:p>
            </p:txBody>
          </p:sp>
        </mc:Fallback>
      </mc:AlternateContent>
    </p:spTree>
    <p:extLst>
      <p:ext uri="{BB962C8B-B14F-4D97-AF65-F5344CB8AC3E}">
        <p14:creationId xmlns:p14="http://schemas.microsoft.com/office/powerpoint/2010/main" val="5081594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70B5D32A-1E39-8D3E-EE4C-451767FA55A9}"/>
              </a:ext>
            </a:extLst>
          </p:cNvPr>
          <p:cNvSpPr>
            <a:spLocks noGrp="1"/>
          </p:cNvSpPr>
          <p:nvPr>
            <p:ph type="title"/>
          </p:nvPr>
        </p:nvSpPr>
        <p:spPr/>
        <p:txBody>
          <a:bodyPr/>
          <a:lstStyle/>
          <a:p>
            <a:r>
              <a:rPr lang="cs-CZ" dirty="0"/>
              <a:t>Principy vyvažování – páková rovnováha</a:t>
            </a:r>
          </a:p>
        </p:txBody>
      </p:sp>
      <mc:AlternateContent xmlns:mc="http://schemas.openxmlformats.org/markup-compatibility/2006" xmlns:a14="http://schemas.microsoft.com/office/drawing/2010/main">
        <mc:Choice Requires="a14">
          <p:sp>
            <p:nvSpPr>
              <p:cNvPr id="3" name="Zástupný obsah 2">
                <a:extLst>
                  <a:ext uri="{FF2B5EF4-FFF2-40B4-BE49-F238E27FC236}">
                    <a16:creationId xmlns:a16="http://schemas.microsoft.com/office/drawing/2014/main" id="{CBEA1866-8B7F-3D8F-F006-D2D24674AB95}"/>
                  </a:ext>
                </a:extLst>
              </p:cNvPr>
              <p:cNvSpPr>
                <a:spLocks noGrp="1"/>
              </p:cNvSpPr>
              <p:nvPr>
                <p:ph idx="1"/>
              </p:nvPr>
            </p:nvSpPr>
            <p:spPr/>
            <p:txBody>
              <a:bodyPr/>
              <a:lstStyle/>
              <a:p>
                <a:r>
                  <a:rPr lang="cs-CZ" dirty="0"/>
                  <a:t>Dosadíme do rovnice:</a:t>
                </a:r>
              </a:p>
              <a:p>
                <a:pPr/>
                <a14:m>
                  <m:oMathPara xmlns:m="http://schemas.openxmlformats.org/officeDocument/2006/math">
                    <m:oMathParaPr>
                      <m:jc m:val="centerGroup"/>
                    </m:oMathParaPr>
                    <m:oMath xmlns:m="http://schemas.openxmlformats.org/officeDocument/2006/math">
                      <m:sSub>
                        <m:sSubPr>
                          <m:ctrlPr>
                            <a:rPr lang="cs-CZ" sz="2000" b="0" i="1" smtClean="0">
                              <a:latin typeface="Cambria Math" panose="02040503050406030204" pitchFamily="18" charset="0"/>
                            </a:rPr>
                          </m:ctrlPr>
                        </m:sSubPr>
                        <m:e>
                          <m:r>
                            <a:rPr lang="cs-CZ" sz="2000" b="0" i="1" smtClean="0">
                              <a:latin typeface="Cambria Math" panose="02040503050406030204" pitchFamily="18" charset="0"/>
                            </a:rPr>
                            <m:t>𝐹</m:t>
                          </m:r>
                        </m:e>
                        <m:sub>
                          <m:r>
                            <a:rPr lang="cs-CZ" sz="2000" b="0" i="1" smtClean="0">
                              <a:latin typeface="Cambria Math" panose="02040503050406030204" pitchFamily="18" charset="0"/>
                            </a:rPr>
                            <m:t>1</m:t>
                          </m:r>
                        </m:sub>
                      </m:sSub>
                      <m:r>
                        <a:rPr lang="cs-CZ" sz="2000" b="0" i="1" smtClean="0">
                          <a:latin typeface="Cambria Math" panose="02040503050406030204" pitchFamily="18" charset="0"/>
                        </a:rPr>
                        <m:t>∗</m:t>
                      </m:r>
                      <m:sSub>
                        <m:sSubPr>
                          <m:ctrlPr>
                            <a:rPr lang="cs-CZ" sz="2000" b="0" i="1" smtClean="0">
                              <a:latin typeface="Cambria Math" panose="02040503050406030204" pitchFamily="18" charset="0"/>
                            </a:rPr>
                          </m:ctrlPr>
                        </m:sSubPr>
                        <m:e>
                          <m:r>
                            <a:rPr lang="cs-CZ" sz="2000" b="0" i="1" smtClean="0">
                              <a:latin typeface="Cambria Math" panose="02040503050406030204" pitchFamily="18" charset="0"/>
                            </a:rPr>
                            <m:t>𝑑</m:t>
                          </m:r>
                        </m:e>
                        <m:sub>
                          <m:r>
                            <a:rPr lang="cs-CZ" sz="2000" b="0" i="1" smtClean="0">
                              <a:latin typeface="Cambria Math" panose="02040503050406030204" pitchFamily="18" charset="0"/>
                            </a:rPr>
                            <m:t>1</m:t>
                          </m:r>
                        </m:sub>
                      </m:sSub>
                      <m:r>
                        <a:rPr lang="cs-CZ" sz="2000" b="0" i="1" smtClean="0">
                          <a:latin typeface="Cambria Math" panose="02040503050406030204" pitchFamily="18" charset="0"/>
                        </a:rPr>
                        <m:t>=</m:t>
                      </m:r>
                      <m:sSub>
                        <m:sSubPr>
                          <m:ctrlPr>
                            <a:rPr lang="cs-CZ" sz="2000" b="0" i="1" smtClean="0">
                              <a:latin typeface="Cambria Math" panose="02040503050406030204" pitchFamily="18" charset="0"/>
                            </a:rPr>
                          </m:ctrlPr>
                        </m:sSubPr>
                        <m:e>
                          <m:r>
                            <a:rPr lang="cs-CZ" sz="2000" b="0" i="1" smtClean="0">
                              <a:latin typeface="Cambria Math" panose="02040503050406030204" pitchFamily="18" charset="0"/>
                            </a:rPr>
                            <m:t>𝐹</m:t>
                          </m:r>
                        </m:e>
                        <m:sub>
                          <m:r>
                            <a:rPr lang="cs-CZ" sz="2000" b="0" i="1" smtClean="0">
                              <a:latin typeface="Cambria Math" panose="02040503050406030204" pitchFamily="18" charset="0"/>
                            </a:rPr>
                            <m:t>2</m:t>
                          </m:r>
                        </m:sub>
                      </m:sSub>
                      <m:r>
                        <a:rPr lang="cs-CZ" sz="2000" b="0" i="1" smtClean="0">
                          <a:latin typeface="Cambria Math" panose="02040503050406030204" pitchFamily="18" charset="0"/>
                        </a:rPr>
                        <m:t>∗</m:t>
                      </m:r>
                      <m:sSub>
                        <m:sSubPr>
                          <m:ctrlPr>
                            <a:rPr lang="cs-CZ" sz="2000" b="0" i="1" smtClean="0">
                              <a:latin typeface="Cambria Math" panose="02040503050406030204" pitchFamily="18" charset="0"/>
                            </a:rPr>
                          </m:ctrlPr>
                        </m:sSubPr>
                        <m:e>
                          <m:r>
                            <a:rPr lang="cs-CZ" sz="2000" b="0" i="1" smtClean="0">
                              <a:latin typeface="Cambria Math" panose="02040503050406030204" pitchFamily="18" charset="0"/>
                            </a:rPr>
                            <m:t>𝑑</m:t>
                          </m:r>
                        </m:e>
                        <m:sub>
                          <m:r>
                            <a:rPr lang="cs-CZ" sz="2000" b="0" i="1" smtClean="0">
                              <a:latin typeface="Cambria Math" panose="02040503050406030204" pitchFamily="18" charset="0"/>
                            </a:rPr>
                            <m:t>2</m:t>
                          </m:r>
                        </m:sub>
                      </m:sSub>
                    </m:oMath>
                  </m:oMathPara>
                </a14:m>
                <a:endParaRPr lang="cs-CZ" dirty="0"/>
              </a:p>
              <a:p>
                <a:pPr/>
                <a14:m>
                  <m:oMathPara xmlns:m="http://schemas.openxmlformats.org/officeDocument/2006/math">
                    <m:oMathParaPr>
                      <m:jc m:val="centerGroup"/>
                    </m:oMathParaPr>
                    <m:oMath xmlns:m="http://schemas.openxmlformats.org/officeDocument/2006/math">
                      <m:r>
                        <a:rPr lang="cs-CZ" sz="2000" b="0" i="1" smtClean="0">
                          <a:latin typeface="Cambria Math" panose="02040503050406030204" pitchFamily="18" charset="0"/>
                        </a:rPr>
                        <m:t>10∗1=</m:t>
                      </m:r>
                      <m:sSub>
                        <m:sSubPr>
                          <m:ctrlPr>
                            <a:rPr lang="cs-CZ" sz="2000" b="0" i="1" smtClean="0">
                              <a:latin typeface="Cambria Math" panose="02040503050406030204" pitchFamily="18" charset="0"/>
                            </a:rPr>
                          </m:ctrlPr>
                        </m:sSubPr>
                        <m:e>
                          <m:r>
                            <a:rPr lang="cs-CZ" sz="2000" b="0" i="1" smtClean="0">
                              <a:latin typeface="Cambria Math" panose="02040503050406030204" pitchFamily="18" charset="0"/>
                            </a:rPr>
                            <m:t>𝐹</m:t>
                          </m:r>
                        </m:e>
                        <m:sub>
                          <m:r>
                            <a:rPr lang="cs-CZ" sz="2000" b="0" i="1" smtClean="0">
                              <a:latin typeface="Cambria Math" panose="02040503050406030204" pitchFamily="18" charset="0"/>
                            </a:rPr>
                            <m:t>2</m:t>
                          </m:r>
                        </m:sub>
                      </m:sSub>
                      <m:r>
                        <a:rPr lang="cs-CZ" sz="2000" b="0" i="1" smtClean="0">
                          <a:latin typeface="Cambria Math" panose="02040503050406030204" pitchFamily="18" charset="0"/>
                        </a:rPr>
                        <m:t>∗1,5</m:t>
                      </m:r>
                    </m:oMath>
                  </m:oMathPara>
                </a14:m>
                <a:endParaRPr lang="cs-CZ" sz="2000" b="0" dirty="0"/>
              </a:p>
              <a:p>
                <a:r>
                  <a:rPr lang="cs-CZ" dirty="0"/>
                  <a:t>Upravíme rovnici pro </a:t>
                </a:r>
                <a14:m>
                  <m:oMath xmlns:m="http://schemas.openxmlformats.org/officeDocument/2006/math">
                    <m:sSub>
                      <m:sSubPr>
                        <m:ctrlPr>
                          <a:rPr lang="cs-CZ" sz="2000" b="0" i="1" smtClean="0">
                            <a:latin typeface="Cambria Math" panose="02040503050406030204" pitchFamily="18" charset="0"/>
                          </a:rPr>
                        </m:ctrlPr>
                      </m:sSubPr>
                      <m:e>
                        <m:r>
                          <a:rPr lang="cs-CZ" sz="2000" b="0" i="1" smtClean="0">
                            <a:latin typeface="Cambria Math" panose="02040503050406030204" pitchFamily="18" charset="0"/>
                          </a:rPr>
                          <m:t>𝐹</m:t>
                        </m:r>
                      </m:e>
                      <m:sub>
                        <m:r>
                          <a:rPr lang="cs-CZ" sz="2000" b="0" i="1" smtClean="0">
                            <a:latin typeface="Cambria Math" panose="02040503050406030204" pitchFamily="18" charset="0"/>
                          </a:rPr>
                          <m:t>2</m:t>
                        </m:r>
                      </m:sub>
                    </m:sSub>
                  </m:oMath>
                </a14:m>
                <a:r>
                  <a:rPr lang="cs-CZ" dirty="0"/>
                  <a:t>:</a:t>
                </a:r>
              </a:p>
              <a:p>
                <a:pPr/>
                <a14:m>
                  <m:oMathPara xmlns:m="http://schemas.openxmlformats.org/officeDocument/2006/math">
                    <m:oMathParaPr>
                      <m:jc m:val="centerGroup"/>
                    </m:oMathParaPr>
                    <m:oMath xmlns:m="http://schemas.openxmlformats.org/officeDocument/2006/math">
                      <m:sSub>
                        <m:sSubPr>
                          <m:ctrlPr>
                            <a:rPr lang="cs-CZ" sz="2000" b="0" i="1" smtClean="0">
                              <a:latin typeface="Cambria Math" panose="02040503050406030204" pitchFamily="18" charset="0"/>
                            </a:rPr>
                          </m:ctrlPr>
                        </m:sSubPr>
                        <m:e>
                          <m:r>
                            <a:rPr lang="cs-CZ" sz="2000" b="0" i="1" smtClean="0">
                              <a:latin typeface="Cambria Math" panose="02040503050406030204" pitchFamily="18" charset="0"/>
                            </a:rPr>
                            <m:t>𝐹</m:t>
                          </m:r>
                        </m:e>
                        <m:sub>
                          <m:r>
                            <a:rPr lang="cs-CZ" sz="2000" b="0" i="1" smtClean="0">
                              <a:latin typeface="Cambria Math" panose="02040503050406030204" pitchFamily="18" charset="0"/>
                            </a:rPr>
                            <m:t>2</m:t>
                          </m:r>
                        </m:sub>
                      </m:sSub>
                      <m:r>
                        <a:rPr lang="cs-CZ" sz="2000" b="0" i="0" smtClean="0">
                          <a:latin typeface="Cambria Math" panose="02040503050406030204" pitchFamily="18" charset="0"/>
                        </a:rPr>
                        <m:t>=</m:t>
                      </m:r>
                      <m:f>
                        <m:fPr>
                          <m:ctrlPr>
                            <a:rPr lang="cs-CZ" sz="2000" b="0" i="1" smtClean="0">
                              <a:latin typeface="Cambria Math" panose="02040503050406030204" pitchFamily="18" charset="0"/>
                            </a:rPr>
                          </m:ctrlPr>
                        </m:fPr>
                        <m:num>
                          <m:r>
                            <a:rPr lang="cs-CZ" sz="2000" b="0" i="1" smtClean="0">
                              <a:latin typeface="Cambria Math" panose="02040503050406030204" pitchFamily="18" charset="0"/>
                            </a:rPr>
                            <m:t>10∗1</m:t>
                          </m:r>
                        </m:num>
                        <m:den>
                          <m:r>
                            <a:rPr lang="cs-CZ" sz="2000" b="0" i="1" smtClean="0">
                              <a:latin typeface="Cambria Math" panose="02040503050406030204" pitchFamily="18" charset="0"/>
                            </a:rPr>
                            <m:t>1,5</m:t>
                          </m:r>
                        </m:den>
                      </m:f>
                      <m:r>
                        <a:rPr lang="cs-CZ" sz="2000" b="0" i="1" smtClean="0">
                          <a:latin typeface="Cambria Math" panose="02040503050406030204" pitchFamily="18" charset="0"/>
                        </a:rPr>
                        <m:t>=6,67</m:t>
                      </m:r>
                      <m:r>
                        <a:rPr lang="cs-CZ" sz="2000" b="0" i="1" smtClean="0">
                          <a:latin typeface="Cambria Math" panose="02040503050406030204" pitchFamily="18" charset="0"/>
                        </a:rPr>
                        <m:t>𝑁</m:t>
                      </m:r>
                    </m:oMath>
                  </m:oMathPara>
                </a14:m>
                <a:endParaRPr lang="cs-CZ" dirty="0"/>
              </a:p>
              <a:p>
                <a:r>
                  <a:rPr lang="cs-CZ" dirty="0"/>
                  <a:t>Síla </a:t>
                </a:r>
                <a14:m>
                  <m:oMath xmlns:m="http://schemas.openxmlformats.org/officeDocument/2006/math">
                    <m:sSub>
                      <m:sSubPr>
                        <m:ctrlPr>
                          <a:rPr lang="cs-CZ" sz="2000" b="0" i="1" smtClean="0">
                            <a:latin typeface="Cambria Math" panose="02040503050406030204" pitchFamily="18" charset="0"/>
                          </a:rPr>
                        </m:ctrlPr>
                      </m:sSubPr>
                      <m:e>
                        <m:r>
                          <a:rPr lang="cs-CZ" sz="2000" b="0" i="1" smtClean="0">
                            <a:latin typeface="Cambria Math" panose="02040503050406030204" pitchFamily="18" charset="0"/>
                          </a:rPr>
                          <m:t>𝐹</m:t>
                        </m:r>
                      </m:e>
                      <m:sub>
                        <m:r>
                          <a:rPr lang="cs-CZ" sz="2000" b="0" i="1" smtClean="0">
                            <a:latin typeface="Cambria Math" panose="02040503050406030204" pitchFamily="18" charset="0"/>
                          </a:rPr>
                          <m:t>2</m:t>
                        </m:r>
                      </m:sub>
                    </m:sSub>
                  </m:oMath>
                </a14:m>
                <a:r>
                  <a:rPr lang="cs-CZ" dirty="0"/>
                  <a:t> potřebná na druhé straně pákového bodu je 6,67N.</a:t>
                </a:r>
              </a:p>
            </p:txBody>
          </p:sp>
        </mc:Choice>
        <mc:Fallback xmlns="">
          <p:sp>
            <p:nvSpPr>
              <p:cNvPr id="3" name="Zástupný obsah 2">
                <a:extLst>
                  <a:ext uri="{FF2B5EF4-FFF2-40B4-BE49-F238E27FC236}">
                    <a16:creationId xmlns:a16="http://schemas.microsoft.com/office/drawing/2014/main" id="{CBEA1866-8B7F-3D8F-F006-D2D24674AB95}"/>
                  </a:ext>
                </a:extLst>
              </p:cNvPr>
              <p:cNvSpPr>
                <a:spLocks noGrp="1" noRot="1" noChangeAspect="1" noMove="1" noResize="1" noEditPoints="1" noAdjustHandles="1" noChangeArrowheads="1" noChangeShapeType="1" noTextEdit="1"/>
              </p:cNvSpPr>
              <p:nvPr>
                <p:ph idx="1"/>
              </p:nvPr>
            </p:nvSpPr>
            <p:spPr>
              <a:blipFill>
                <a:blip r:embed="rId2"/>
                <a:stretch>
                  <a:fillRect l="-568" t="-1447"/>
                </a:stretch>
              </a:blipFill>
            </p:spPr>
            <p:txBody>
              <a:bodyPr/>
              <a:lstStyle/>
              <a:p>
                <a:r>
                  <a:rPr lang="cs-CZ">
                    <a:noFill/>
                  </a:rPr>
                  <a:t> </a:t>
                </a:r>
              </a:p>
            </p:txBody>
          </p:sp>
        </mc:Fallback>
      </mc:AlternateContent>
      <p:cxnSp>
        <p:nvCxnSpPr>
          <p:cNvPr id="4" name="Přímá spojnice 3">
            <a:extLst>
              <a:ext uri="{FF2B5EF4-FFF2-40B4-BE49-F238E27FC236}">
                <a16:creationId xmlns:a16="http://schemas.microsoft.com/office/drawing/2014/main" id="{2914F1FE-D73E-EDF1-64D8-2BF4B80097DC}"/>
              </a:ext>
            </a:extLst>
          </p:cNvPr>
          <p:cNvCxnSpPr/>
          <p:nvPr/>
        </p:nvCxnSpPr>
        <p:spPr>
          <a:xfrm>
            <a:off x="3544529" y="5322426"/>
            <a:ext cx="5029200"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5" name="Rovnoramenný trojúhelník 4">
            <a:extLst>
              <a:ext uri="{FF2B5EF4-FFF2-40B4-BE49-F238E27FC236}">
                <a16:creationId xmlns:a16="http://schemas.microsoft.com/office/drawing/2014/main" id="{31FE3B64-13B7-3B85-1B2E-55A973D911C8}"/>
              </a:ext>
            </a:extLst>
          </p:cNvPr>
          <p:cNvSpPr/>
          <p:nvPr/>
        </p:nvSpPr>
        <p:spPr>
          <a:xfrm>
            <a:off x="5286069" y="5373635"/>
            <a:ext cx="405580" cy="405581"/>
          </a:xfrm>
          <a:prstGeom prst="triangl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cxnSp>
        <p:nvCxnSpPr>
          <p:cNvPr id="6" name="Přímá spojnice se šipkou 5">
            <a:extLst>
              <a:ext uri="{FF2B5EF4-FFF2-40B4-BE49-F238E27FC236}">
                <a16:creationId xmlns:a16="http://schemas.microsoft.com/office/drawing/2014/main" id="{27D73381-ED1B-F90B-EDA9-0CB7016A8F83}"/>
              </a:ext>
            </a:extLst>
          </p:cNvPr>
          <p:cNvCxnSpPr/>
          <p:nvPr/>
        </p:nvCxnSpPr>
        <p:spPr>
          <a:xfrm>
            <a:off x="3544529" y="5322426"/>
            <a:ext cx="0" cy="648315"/>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 name="Přímá spojnice se šipkou 6">
            <a:extLst>
              <a:ext uri="{FF2B5EF4-FFF2-40B4-BE49-F238E27FC236}">
                <a16:creationId xmlns:a16="http://schemas.microsoft.com/office/drawing/2014/main" id="{7ACCAF65-A1F2-D847-4604-7CD849AEBC9E}"/>
              </a:ext>
            </a:extLst>
          </p:cNvPr>
          <p:cNvCxnSpPr/>
          <p:nvPr/>
        </p:nvCxnSpPr>
        <p:spPr>
          <a:xfrm>
            <a:off x="8573729" y="5322426"/>
            <a:ext cx="0" cy="648315"/>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 name="TextovéPole 7">
            <a:extLst>
              <a:ext uri="{FF2B5EF4-FFF2-40B4-BE49-F238E27FC236}">
                <a16:creationId xmlns:a16="http://schemas.microsoft.com/office/drawing/2014/main" id="{FBF0DA23-23C9-741C-47C5-D616913FE096}"/>
              </a:ext>
            </a:extLst>
          </p:cNvPr>
          <p:cNvSpPr txBox="1"/>
          <p:nvPr/>
        </p:nvSpPr>
        <p:spPr>
          <a:xfrm>
            <a:off x="2780078" y="5522961"/>
            <a:ext cx="662442" cy="369332"/>
          </a:xfrm>
          <a:prstGeom prst="rect">
            <a:avLst/>
          </a:prstGeom>
          <a:noFill/>
        </p:spPr>
        <p:txBody>
          <a:bodyPr wrap="square" rtlCol="0">
            <a:spAutoFit/>
          </a:bodyPr>
          <a:lstStyle/>
          <a:p>
            <a:r>
              <a:rPr lang="cs-CZ" dirty="0"/>
              <a:t>10N</a:t>
            </a:r>
          </a:p>
        </p:txBody>
      </p:sp>
      <p:sp>
        <p:nvSpPr>
          <p:cNvPr id="9" name="TextovéPole 8">
            <a:extLst>
              <a:ext uri="{FF2B5EF4-FFF2-40B4-BE49-F238E27FC236}">
                <a16:creationId xmlns:a16="http://schemas.microsoft.com/office/drawing/2014/main" id="{2189ABBF-4604-B39C-10A6-16756FA43A4A}"/>
              </a:ext>
            </a:extLst>
          </p:cNvPr>
          <p:cNvSpPr txBox="1"/>
          <p:nvPr/>
        </p:nvSpPr>
        <p:spPr>
          <a:xfrm>
            <a:off x="8668365" y="5512819"/>
            <a:ext cx="962331" cy="369332"/>
          </a:xfrm>
          <a:prstGeom prst="rect">
            <a:avLst/>
          </a:prstGeom>
          <a:noFill/>
        </p:spPr>
        <p:txBody>
          <a:bodyPr wrap="square" rtlCol="0">
            <a:spAutoFit/>
          </a:bodyPr>
          <a:lstStyle/>
          <a:p>
            <a:r>
              <a:rPr lang="cs-CZ" dirty="0"/>
              <a:t>6,67N</a:t>
            </a:r>
          </a:p>
        </p:txBody>
      </p:sp>
      <p:cxnSp>
        <p:nvCxnSpPr>
          <p:cNvPr id="10" name="Přímá spojnice 9">
            <a:extLst>
              <a:ext uri="{FF2B5EF4-FFF2-40B4-BE49-F238E27FC236}">
                <a16:creationId xmlns:a16="http://schemas.microsoft.com/office/drawing/2014/main" id="{40A3BC1F-DB02-7735-9D7E-32A48596FAA7}"/>
              </a:ext>
            </a:extLst>
          </p:cNvPr>
          <p:cNvCxnSpPr>
            <a:cxnSpLocks/>
          </p:cNvCxnSpPr>
          <p:nvPr/>
        </p:nvCxnSpPr>
        <p:spPr>
          <a:xfrm>
            <a:off x="3544529" y="4889090"/>
            <a:ext cx="0" cy="433336"/>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Přímá spojnice 10">
            <a:extLst>
              <a:ext uri="{FF2B5EF4-FFF2-40B4-BE49-F238E27FC236}">
                <a16:creationId xmlns:a16="http://schemas.microsoft.com/office/drawing/2014/main" id="{CA339803-6048-391E-8B81-9AFD10301806}"/>
              </a:ext>
            </a:extLst>
          </p:cNvPr>
          <p:cNvCxnSpPr>
            <a:cxnSpLocks/>
          </p:cNvCxnSpPr>
          <p:nvPr/>
        </p:nvCxnSpPr>
        <p:spPr>
          <a:xfrm>
            <a:off x="5483943" y="4876799"/>
            <a:ext cx="0" cy="433336"/>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Přímá spojnice 11">
            <a:extLst>
              <a:ext uri="{FF2B5EF4-FFF2-40B4-BE49-F238E27FC236}">
                <a16:creationId xmlns:a16="http://schemas.microsoft.com/office/drawing/2014/main" id="{23550137-57AA-1481-FF8E-A69185895127}"/>
              </a:ext>
            </a:extLst>
          </p:cNvPr>
          <p:cNvCxnSpPr>
            <a:cxnSpLocks/>
          </p:cNvCxnSpPr>
          <p:nvPr/>
        </p:nvCxnSpPr>
        <p:spPr>
          <a:xfrm>
            <a:off x="8561439" y="4876799"/>
            <a:ext cx="0" cy="433336"/>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Přímá spojnice se šipkou 12">
            <a:extLst>
              <a:ext uri="{FF2B5EF4-FFF2-40B4-BE49-F238E27FC236}">
                <a16:creationId xmlns:a16="http://schemas.microsoft.com/office/drawing/2014/main" id="{5781F6DE-EA71-A453-7E92-0A7C66E2F194}"/>
              </a:ext>
            </a:extLst>
          </p:cNvPr>
          <p:cNvCxnSpPr/>
          <p:nvPr/>
        </p:nvCxnSpPr>
        <p:spPr>
          <a:xfrm>
            <a:off x="3544529" y="4889090"/>
            <a:ext cx="1944330" cy="0"/>
          </a:xfrm>
          <a:prstGeom prst="straightConnector1">
            <a:avLst/>
          </a:prstGeom>
          <a:ln w="127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4" name="Přímá spojnice se šipkou 13">
            <a:extLst>
              <a:ext uri="{FF2B5EF4-FFF2-40B4-BE49-F238E27FC236}">
                <a16:creationId xmlns:a16="http://schemas.microsoft.com/office/drawing/2014/main" id="{935B6F44-5FCB-0B28-08CD-8ED3A73AF964}"/>
              </a:ext>
            </a:extLst>
          </p:cNvPr>
          <p:cNvCxnSpPr>
            <a:cxnSpLocks/>
          </p:cNvCxnSpPr>
          <p:nvPr/>
        </p:nvCxnSpPr>
        <p:spPr>
          <a:xfrm>
            <a:off x="5488859" y="4884172"/>
            <a:ext cx="3084870" cy="4918"/>
          </a:xfrm>
          <a:prstGeom prst="straightConnector1">
            <a:avLst/>
          </a:prstGeom>
          <a:ln w="127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5" name="TextovéPole 14">
            <a:extLst>
              <a:ext uri="{FF2B5EF4-FFF2-40B4-BE49-F238E27FC236}">
                <a16:creationId xmlns:a16="http://schemas.microsoft.com/office/drawing/2014/main" id="{42339692-E8CC-0A56-D511-3999D88B4D52}"/>
              </a:ext>
            </a:extLst>
          </p:cNvPr>
          <p:cNvSpPr txBox="1"/>
          <p:nvPr/>
        </p:nvSpPr>
        <p:spPr>
          <a:xfrm>
            <a:off x="4317592" y="4519758"/>
            <a:ext cx="903337" cy="369332"/>
          </a:xfrm>
          <a:prstGeom prst="rect">
            <a:avLst/>
          </a:prstGeom>
          <a:noFill/>
        </p:spPr>
        <p:txBody>
          <a:bodyPr wrap="square" rtlCol="0">
            <a:spAutoFit/>
          </a:bodyPr>
          <a:lstStyle/>
          <a:p>
            <a:r>
              <a:rPr lang="cs-CZ" dirty="0"/>
              <a:t>1m</a:t>
            </a:r>
          </a:p>
        </p:txBody>
      </p:sp>
      <p:sp>
        <p:nvSpPr>
          <p:cNvPr id="16" name="TextovéPole 15">
            <a:extLst>
              <a:ext uri="{FF2B5EF4-FFF2-40B4-BE49-F238E27FC236}">
                <a16:creationId xmlns:a16="http://schemas.microsoft.com/office/drawing/2014/main" id="{96A88AFE-496D-659E-2E3C-4FA0849A897D}"/>
              </a:ext>
            </a:extLst>
          </p:cNvPr>
          <p:cNvSpPr txBox="1"/>
          <p:nvPr/>
        </p:nvSpPr>
        <p:spPr>
          <a:xfrm>
            <a:off x="6797600" y="4508695"/>
            <a:ext cx="1063290" cy="369332"/>
          </a:xfrm>
          <a:prstGeom prst="rect">
            <a:avLst/>
          </a:prstGeom>
          <a:noFill/>
        </p:spPr>
        <p:txBody>
          <a:bodyPr wrap="square" rtlCol="0">
            <a:spAutoFit/>
          </a:bodyPr>
          <a:lstStyle/>
          <a:p>
            <a:r>
              <a:rPr lang="cs-CZ" dirty="0"/>
              <a:t>1,5m</a:t>
            </a:r>
          </a:p>
        </p:txBody>
      </p:sp>
    </p:spTree>
    <p:extLst>
      <p:ext uri="{BB962C8B-B14F-4D97-AF65-F5344CB8AC3E}">
        <p14:creationId xmlns:p14="http://schemas.microsoft.com/office/powerpoint/2010/main" val="952352719"/>
      </p:ext>
    </p:extLst>
  </p:cSld>
  <p:clrMapOvr>
    <a:masterClrMapping/>
  </p:clrMapOvr>
</p:sld>
</file>

<file path=ppt/theme/theme1.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S" id="{9D2C78AB-A455-E741-85CA-C11055A2E6DB}" vid="{95D3B5E3-3CBF-A545-94D4-D2BA6EC21C90}"/>
    </a:ext>
  </a:extLst>
</a:theme>
</file>

<file path=ppt/theme/theme2.xml><?xml version="1.0" encoding="utf-8"?>
<a:theme xmlns:a="http://schemas.openxmlformats.org/drawingml/2006/main" name="Motiv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Motiv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Metadata/LabelInfo.xml><?xml version="1.0" encoding="utf-8"?>
<clbl:labelList xmlns:clbl="http://schemas.microsoft.com/office/2020/mipLabelMetadata">
  <clbl:label id="{eafdac3b-4115-4c64-bf62-f9099ec36d84}" enabled="1" method="Standard" siteId="{5047bca2-da88-442e-a09a-d9b8af692adc}" removed="0"/>
</clbl:labelList>
</file>

<file path=docProps/app.xml><?xml version="1.0" encoding="utf-8"?>
<Properties xmlns="http://schemas.openxmlformats.org/officeDocument/2006/extended-properties" xmlns:vt="http://schemas.openxmlformats.org/officeDocument/2006/docPropsVTypes">
  <Template>1_Custom Design</Template>
  <TotalTime>767</TotalTime>
  <Words>1559</Words>
  <Application>Microsoft Office PowerPoint</Application>
  <PresentationFormat>Širokoúhlá obrazovka</PresentationFormat>
  <Paragraphs>182</Paragraphs>
  <Slides>21</Slides>
  <Notes>1</Notes>
  <HiddenSlides>0</HiddenSlides>
  <MMClips>0</MMClips>
  <ScaleCrop>false</ScaleCrop>
  <HeadingPairs>
    <vt:vector size="6" baseType="variant">
      <vt:variant>
        <vt:lpstr>Použitá písma</vt:lpstr>
      </vt:variant>
      <vt:variant>
        <vt:i4>3</vt:i4>
      </vt:variant>
      <vt:variant>
        <vt:lpstr>Motiv</vt:lpstr>
      </vt:variant>
      <vt:variant>
        <vt:i4>1</vt:i4>
      </vt:variant>
      <vt:variant>
        <vt:lpstr>Nadpisy snímků</vt:lpstr>
      </vt:variant>
      <vt:variant>
        <vt:i4>21</vt:i4>
      </vt:variant>
    </vt:vector>
  </HeadingPairs>
  <TitlesOfParts>
    <vt:vector size="25" baseType="lpstr">
      <vt:lpstr>Arial</vt:lpstr>
      <vt:lpstr>Calibri</vt:lpstr>
      <vt:lpstr>Cambria Math</vt:lpstr>
      <vt:lpstr>1_Custom Design</vt:lpstr>
      <vt:lpstr>Prezentace aplikace PowerPoint</vt:lpstr>
      <vt:lpstr>Obsah</vt:lpstr>
      <vt:lpstr>Síly působící na letadlo</vt:lpstr>
      <vt:lpstr>Principy vyvažování – základní pojmy</vt:lpstr>
      <vt:lpstr>Principy vyvažování – páková rovnováha</vt:lpstr>
      <vt:lpstr>Principy vyvažování – páková rovnováha</vt:lpstr>
      <vt:lpstr>Principy vyvažování – pákový moment</vt:lpstr>
      <vt:lpstr>Principy vyvažování – pákový moment</vt:lpstr>
      <vt:lpstr>Principy vyvažování – páková rovnováha</vt:lpstr>
      <vt:lpstr>Těžiště letadla – základní pojmy</vt:lpstr>
      <vt:lpstr>Těžiště letadla – základní pojmy</vt:lpstr>
      <vt:lpstr>Těžiště letadla – základní pojmy </vt:lpstr>
      <vt:lpstr>Těžiště letadla – základní pojmy</vt:lpstr>
      <vt:lpstr>Těžiště letadla – základní pojmy</vt:lpstr>
      <vt:lpstr>Těžiště letadla – základní pojmy</vt:lpstr>
      <vt:lpstr>Letadlo a jeho hmotnosti</vt:lpstr>
      <vt:lpstr>Letadlo a jeho hmotnosti</vt:lpstr>
      <vt:lpstr>Letadlo a jeho hmotnosti</vt:lpstr>
      <vt:lpstr>Letadlo a jeho hmotnosti</vt:lpstr>
      <vt:lpstr>Zdroje</vt:lpstr>
      <vt:lpstr>Prezentace aplikace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Prezentace aplikace PowerPoint</dc:title>
  <dc:creator>Ziovsky Argir</dc:creator>
  <cp:lastModifiedBy>Admin</cp:lastModifiedBy>
  <cp:revision>53</cp:revision>
  <dcterms:created xsi:type="dcterms:W3CDTF">2019-09-01T08:00:02Z</dcterms:created>
  <dcterms:modified xsi:type="dcterms:W3CDTF">2025-01-06T14:34:46Z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lassificationContentMarkingFooterLocations">
    <vt:lpwstr>1_Custom Design:8</vt:lpwstr>
  </property>
  <property fmtid="{D5CDD505-2E9C-101B-9397-08002B2CF9AE}" pid="3" name="ClassificationContentMarkingFooterText">
    <vt:lpwstr>5acXjzUk</vt:lpwstr>
  </property>
  <property fmtid="{D5CDD505-2E9C-101B-9397-08002B2CF9AE}" pid="4" name="ClassificationContentMarkingHeaderLocations">
    <vt:lpwstr>1_Custom Design:7</vt:lpwstr>
  </property>
  <property fmtid="{D5CDD505-2E9C-101B-9397-08002B2CF9AE}" pid="5" name="ClassificationContentMarkingHeaderText">
    <vt:lpwstr>INTERNAL &amp; PARTNERS</vt:lpwstr>
  </property>
</Properties>
</file>