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 autoCompressPictures="0">
  <p:sldMasterIdLst>
    <p:sldMasterId id="2147483667" r:id="rId1"/>
  </p:sldMasterIdLst>
  <p:notesMasterIdLst>
    <p:notesMasterId r:id="rId21"/>
  </p:notesMasterIdLst>
  <p:handoutMasterIdLst>
    <p:handoutMasterId r:id="rId22"/>
  </p:handoutMasterIdLst>
  <p:sldIdLst>
    <p:sldId id="277" r:id="rId2"/>
    <p:sldId id="299" r:id="rId3"/>
    <p:sldId id="302" r:id="rId4"/>
    <p:sldId id="303" r:id="rId5"/>
    <p:sldId id="284" r:id="rId6"/>
    <p:sldId id="304" r:id="rId7"/>
    <p:sldId id="282" r:id="rId8"/>
    <p:sldId id="301" r:id="rId9"/>
    <p:sldId id="293" r:id="rId10"/>
    <p:sldId id="300" r:id="rId11"/>
    <p:sldId id="292" r:id="rId12"/>
    <p:sldId id="280" r:id="rId13"/>
    <p:sldId id="297" r:id="rId14"/>
    <p:sldId id="294" r:id="rId15"/>
    <p:sldId id="295" r:id="rId16"/>
    <p:sldId id="296" r:id="rId17"/>
    <p:sldId id="298" r:id="rId18"/>
    <p:sldId id="279" r:id="rId19"/>
    <p:sldId id="259" r:id="rId20"/>
  </p:sldIdLst>
  <p:sldSz cx="12192000" cy="6858000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B87D422B-8C06-DE41-A42C-78D05BF8630A}">
          <p14:sldIdLst>
            <p14:sldId id="277"/>
            <p14:sldId id="299"/>
            <p14:sldId id="302"/>
            <p14:sldId id="303"/>
            <p14:sldId id="284"/>
            <p14:sldId id="304"/>
            <p14:sldId id="282"/>
            <p14:sldId id="301"/>
            <p14:sldId id="293"/>
            <p14:sldId id="300"/>
            <p14:sldId id="292"/>
            <p14:sldId id="280"/>
            <p14:sldId id="297"/>
            <p14:sldId id="294"/>
            <p14:sldId id="295"/>
            <p14:sldId id="296"/>
            <p14:sldId id="298"/>
            <p14:sldId id="279"/>
            <p14:sldId id="259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37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orient="horz" pos="731" userDrawn="1">
          <p15:clr>
            <a:srgbClr val="A4A3A4"/>
          </p15:clr>
        </p15:guide>
        <p15:guide id="4" orient="horz" pos="391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Ziovsky Argir" initials="ZA" lastIdx="1" clrIdx="0">
    <p:extLst>
      <p:ext uri="{19B8F6BF-5375-455C-9EA6-DF929625EA0E}">
        <p15:presenceInfo xmlns:p15="http://schemas.microsoft.com/office/powerpoint/2012/main" userId="S::zio001@vsb.cz::1dc56a10-5d08-49ef-933a-90ca63c0e9b1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A499"/>
    <a:srgbClr val="A28E2A"/>
    <a:srgbClr val="43B02A"/>
    <a:srgbClr val="0047BB"/>
    <a:srgbClr val="FFB81C"/>
    <a:srgbClr val="E4002B"/>
    <a:srgbClr val="FF8200"/>
    <a:srgbClr val="8246AF"/>
    <a:srgbClr val="05C3DE"/>
    <a:srgbClr val="81838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B8E2957-49D9-4978-B6D4-4DF706871566}" v="30" dt="2024-12-01T15:37:35.36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6433"/>
    <p:restoredTop sz="86376"/>
  </p:normalViewPr>
  <p:slideViewPr>
    <p:cSldViewPr snapToGrid="0" snapToObjects="1" showGuides="1">
      <p:cViewPr varScale="1">
        <p:scale>
          <a:sx n="79" d="100"/>
          <a:sy n="79" d="100"/>
        </p:scale>
        <p:origin x="75" y="423"/>
      </p:cViewPr>
      <p:guideLst>
        <p:guide orient="horz" pos="2137"/>
        <p:guide pos="3840"/>
        <p:guide orient="horz" pos="731"/>
        <p:guide orient="horz" pos="391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97" d="100"/>
          <a:sy n="97" d="100"/>
        </p:scale>
        <p:origin x="4328" y="20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commentAuthors" Target="commentAuthors.xml"/><Relationship Id="rId28" Type="http://schemas.microsoft.com/office/2015/10/relationships/revisionInfo" Target="revisionInfo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>
            <a:extLst>
              <a:ext uri="{FF2B5EF4-FFF2-40B4-BE49-F238E27FC236}">
                <a16:creationId xmlns:a16="http://schemas.microsoft.com/office/drawing/2014/main" id="{A7E84B11-8086-A046-B6B7-F7A9DB5EAD8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>
            <a:extLst>
              <a:ext uri="{FF2B5EF4-FFF2-40B4-BE49-F238E27FC236}">
                <a16:creationId xmlns:a16="http://schemas.microsoft.com/office/drawing/2014/main" id="{AE5F8304-EF8E-7A48-A3EC-256BB4EB244F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70746FA-9F78-5A43-BFD1-03D27A7F3C92}" type="datetimeFigureOut">
              <a:rPr lang="cs-CZ" smtClean="0"/>
              <a:t>29.11.2024</a:t>
            </a:fld>
            <a:endParaRPr lang="cs-CZ"/>
          </a:p>
        </p:txBody>
      </p:sp>
      <p:sp>
        <p:nvSpPr>
          <p:cNvPr id="4" name="Zástupný symbol pro zápatí 3">
            <a:extLst>
              <a:ext uri="{FF2B5EF4-FFF2-40B4-BE49-F238E27FC236}">
                <a16:creationId xmlns:a16="http://schemas.microsoft.com/office/drawing/2014/main" id="{FCE85A97-9D2F-A74D-874B-B462CB8C6364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CB02496D-CD03-4446-AD06-43B91E168840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ECC9C5-FF55-F544-A6D3-2B14C7549CF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3421827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092D10F-BC7E-0545-A8D3-D708044527A6}" type="datetimeFigureOut">
              <a:rPr lang="cs-CZ" smtClean="0"/>
              <a:t>22.11.2024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cs-CZ"/>
              <a:t>Upravte styly předlohy textu.
Druhá úroveň
Třetí úroveň
Čtvrtá úroveň
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4477E90-4C3A-1A40-BB34-28A95E688A1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5024213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4477E90-4C3A-1A40-BB34-28A95E688A19}" type="slidenum">
              <a:rPr lang="cs-CZ" smtClean="0"/>
              <a:t>18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960246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613F77-2CE9-7D49-9458-1ACF72B588E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92088" y="1989138"/>
            <a:ext cx="11798620" cy="1172352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4000"/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481DA3B-0F22-3848-B468-C8422D799B0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92087" y="3602038"/>
            <a:ext cx="11798619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/>
              <a:t>Kliknutím můžete upravit styl předlohy.</a:t>
            </a:r>
            <a:endParaRPr lang="cs-CZ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2B2D269-4D51-D242-8BC5-F310E732E2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7EA1BE-92D9-9E4F-B3B9-F1A717F8567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727569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FC4CAD3-2491-3045-91F4-95BA2887984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16468" y="6356349"/>
            <a:ext cx="947170" cy="302347"/>
          </a:xfrm>
          <a:prstGeom prst="rect">
            <a:avLst/>
          </a:prstGeom>
        </p:spPr>
        <p:txBody>
          <a:bodyPr/>
          <a:lstStyle/>
          <a:p>
            <a:r>
              <a:rPr lang="cs-CZ"/>
              <a:t>11/04/2019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78D3671-8D78-AB47-8428-FB2C74A753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303505" y="6356351"/>
            <a:ext cx="10145949" cy="312738"/>
          </a:xfrm>
          <a:prstGeom prst="rect">
            <a:avLst/>
          </a:prstGeom>
        </p:spPr>
        <p:txBody>
          <a:bodyPr/>
          <a:lstStyle/>
          <a:p>
            <a:r>
              <a:rPr lang="cs-CZ"/>
              <a:t>Název prezentace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7253978-B0A2-9346-AEA0-9BBC0215B6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7EA1BE-92D9-9E4F-B3B9-F1A717F8567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030076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C3B380-B0ED-AA4C-9846-18497E75DA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0181" y="1089025"/>
            <a:ext cx="4563908" cy="719138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2800"/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5C539D-BE42-5E44-9649-A43967320D0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24243" y="1089025"/>
            <a:ext cx="7075670" cy="5111749"/>
          </a:xfrm>
        </p:spPr>
        <p:txBody>
          <a:bodyPr/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2709BA3-2099-E943-B907-9054F9DEA63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200181" y="1989137"/>
            <a:ext cx="4563908" cy="4211637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93F984A-10C0-FA4B-993D-0030D8FC2D8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16468" y="6356349"/>
            <a:ext cx="947170" cy="302347"/>
          </a:xfrm>
          <a:prstGeom prst="rect">
            <a:avLst/>
          </a:prstGeom>
        </p:spPr>
        <p:txBody>
          <a:bodyPr/>
          <a:lstStyle/>
          <a:p>
            <a:r>
              <a:rPr lang="cs-CZ"/>
              <a:t>11/04/2019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11D101-3D6C-364A-81B6-1FCFE8703A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303505" y="6356351"/>
            <a:ext cx="10145949" cy="312738"/>
          </a:xfrm>
          <a:prstGeom prst="rect">
            <a:avLst/>
          </a:prstGeom>
        </p:spPr>
        <p:txBody>
          <a:bodyPr/>
          <a:lstStyle/>
          <a:p>
            <a:r>
              <a:rPr lang="cs-CZ"/>
              <a:t>Název prezentace 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F8CA1EE-A952-AB4C-AD12-9C7801BE42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7EA1BE-92D9-9E4F-B3B9-F1A717F8567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4576233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4D38C2-A537-A048-9C5D-EC1FA9710D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0555" y="1089025"/>
            <a:ext cx="4563533" cy="719138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2800"/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4F60598-20E7-F042-89BA-C6678DD94E04}"/>
              </a:ext>
            </a:extLst>
          </p:cNvPr>
          <p:cNvSpPr>
            <a:spLocks noGrp="1"/>
          </p:cNvSpPr>
          <p:nvPr>
            <p:ph type="pic" idx="1" hasCustomPrompt="1"/>
          </p:nvPr>
        </p:nvSpPr>
        <p:spPr>
          <a:xfrm>
            <a:off x="4908549" y="1089025"/>
            <a:ext cx="7091363" cy="511175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sz="1600" dirty="0"/>
              <a:t>Picture</a:t>
            </a:r>
            <a:endParaRPr lang="cs-CZ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4BA6C57-B059-7548-8C2E-30FE726D9B2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200555" y="1989137"/>
            <a:ext cx="4563533" cy="4211637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A1513B4-C6DE-674E-99C4-2B60E0B3CF9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16468" y="6356349"/>
            <a:ext cx="947170" cy="302347"/>
          </a:xfrm>
          <a:prstGeom prst="rect">
            <a:avLst/>
          </a:prstGeom>
        </p:spPr>
        <p:txBody>
          <a:bodyPr/>
          <a:lstStyle/>
          <a:p>
            <a:r>
              <a:rPr lang="cs-CZ"/>
              <a:t>11/04/2019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D8753AB-B7F1-204E-AFB9-F65DEBC66B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303505" y="6356351"/>
            <a:ext cx="10145949" cy="312738"/>
          </a:xfrm>
          <a:prstGeom prst="rect">
            <a:avLst/>
          </a:prstGeom>
        </p:spPr>
        <p:txBody>
          <a:bodyPr/>
          <a:lstStyle/>
          <a:p>
            <a:r>
              <a:rPr lang="cs-CZ"/>
              <a:t>Název prezentace 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B5C4982-79FD-9346-AC3D-B384016DEA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7EA1BE-92D9-9E4F-B3B9-F1A717F8567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4046757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>
            <a:extLst>
              <a:ext uri="{FF2B5EF4-FFF2-40B4-BE49-F238E27FC236}">
                <a16:creationId xmlns:a16="http://schemas.microsoft.com/office/drawing/2014/main" id="{7414C914-950A-7942-B0E9-3FEB6F7F39C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16468" y="6356349"/>
            <a:ext cx="947170" cy="302347"/>
          </a:xfrm>
          <a:prstGeom prst="rect">
            <a:avLst/>
          </a:prstGeom>
        </p:spPr>
        <p:txBody>
          <a:bodyPr/>
          <a:lstStyle/>
          <a:p>
            <a:r>
              <a:rPr lang="cs-CZ"/>
              <a:t>11/04/2019</a:t>
            </a:r>
            <a:endParaRPr lang="cs-CZ" dirty="0"/>
          </a:p>
        </p:txBody>
      </p:sp>
      <p:sp>
        <p:nvSpPr>
          <p:cNvPr id="3" name="Zástupný symbol pro zápatí 2">
            <a:extLst>
              <a:ext uri="{FF2B5EF4-FFF2-40B4-BE49-F238E27FC236}">
                <a16:creationId xmlns:a16="http://schemas.microsoft.com/office/drawing/2014/main" id="{0DCF0096-0579-6045-8D0F-A71D64397B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235075" y="6356349"/>
            <a:ext cx="9937749" cy="309266"/>
          </a:xfrm>
          <a:prstGeom prst="rect">
            <a:avLst/>
          </a:prstGeom>
        </p:spPr>
        <p:txBody>
          <a:bodyPr/>
          <a:lstStyle/>
          <a:p>
            <a:r>
              <a:rPr lang="cs-CZ" dirty="0"/>
              <a:t>Název prezentace </a:t>
            </a:r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0E670FDF-F365-974E-B39A-0DEC9CD46A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52213" y="6356349"/>
            <a:ext cx="612775" cy="312739"/>
          </a:xfrm>
          <a:prstGeom prst="rect">
            <a:avLst/>
          </a:prstGeom>
        </p:spPr>
        <p:txBody>
          <a:bodyPr/>
          <a:lstStyle/>
          <a:p>
            <a:fld id="{1EA44BAA-1A06-B141-8215-9D88CF6A7203}" type="slidenum">
              <a:rPr lang="cs-CZ" smtClean="0"/>
              <a:t>‹#›</a:t>
            </a:fld>
            <a:endParaRPr lang="cs-CZ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0FFD4CE4-1DDE-1747-9474-B500B04E5D3D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203497" y="1089025"/>
            <a:ext cx="11796415" cy="5111749"/>
          </a:xfrm>
        </p:spPr>
        <p:txBody>
          <a:bodyPr/>
          <a:lstStyle>
            <a:lvl1pPr>
              <a:defRPr sz="2000"/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4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6357994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613F77-2CE9-7D49-9458-1ACF72B588E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92088" y="1989138"/>
            <a:ext cx="11798620" cy="1172352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4000"/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481DA3B-0F22-3848-B468-C8422D799B0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92087" y="3602038"/>
            <a:ext cx="11798619" cy="1655762"/>
          </a:xfrm>
        </p:spPr>
        <p:txBody>
          <a:bodyPr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/>
              <a:t>Kliknutím můžete upravit styl předlohy.</a:t>
            </a:r>
            <a:endParaRPr lang="cs-CZ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2B2D269-4D51-D242-8BC5-F310E732E2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7EA1BE-92D9-9E4F-B3B9-F1A717F8567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955489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118AEB-B644-5942-AD1E-621B53CF16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0179" y="1089025"/>
            <a:ext cx="11807825" cy="719138"/>
          </a:xfrm>
          <a:prstGeom prst="rect">
            <a:avLst/>
          </a:prstGeom>
        </p:spPr>
        <p:txBody>
          <a:bodyPr anchor="b"/>
          <a:lstStyle>
            <a:lvl1pPr>
              <a:defRPr>
                <a:solidFill>
                  <a:srgbClr val="00A499"/>
                </a:solidFill>
              </a:defRPr>
            </a:lvl1pPr>
          </a:lstStyle>
          <a:p>
            <a:r>
              <a:rPr lang="cs-CZ" dirty="0"/>
              <a:t>Kliknutím lze upravit styl.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A300131-EA4E-F247-BD08-565629F59BA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2087" y="1989138"/>
            <a:ext cx="11807825" cy="4211637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cs-CZ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F0B98FB-D470-F24C-9040-6BA593DF79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00A499"/>
                </a:solidFill>
              </a:defRPr>
            </a:lvl1pPr>
          </a:lstStyle>
          <a:p>
            <a:fld id="{E57EA1BE-92D9-9E4F-B3B9-F1A717F85676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535143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oddí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0FECE6-7A7D-664C-A646-0577ABD54F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0179" y="1102836"/>
            <a:ext cx="11799733" cy="705327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0D8159-490F-9D44-8DE1-C95E4198218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92087" y="1989138"/>
            <a:ext cx="11807825" cy="4211637"/>
          </a:xfrm>
        </p:spPr>
        <p:txBody>
          <a:bodyPr>
            <a:normAutofit/>
          </a:bodyPr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3F4EA89-1BE2-0F40-B054-7AB8ACBF8F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7EA1BE-92D9-9E4F-B3B9-F1A717F8567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410423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D16C57-B154-3447-8B55-54316475EA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0180" y="1089026"/>
            <a:ext cx="11798620" cy="719138"/>
          </a:xfrm>
          <a:prstGeom prst="rect">
            <a:avLst/>
          </a:prstGeom>
        </p:spPr>
        <p:txBody>
          <a:bodyPr anchor="b"/>
          <a:lstStyle>
            <a:lvl1pPr algn="l">
              <a:defRPr/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878488A-550B-FD44-870D-6B5F0CA0C2C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00180" y="1987551"/>
            <a:ext cx="5819620" cy="4213687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cs-CZ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D3EBD61-1D0E-8247-8181-00E7B3992FD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199" y="1987551"/>
            <a:ext cx="5827713" cy="4189412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cs-CZ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EE8AC9C-BE73-C946-A793-2A1ADEE0ED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7EA1BE-92D9-9E4F-B3B9-F1A717F8567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448095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92AD35-4396-B543-B0B1-246F45FE70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0179" y="1089025"/>
            <a:ext cx="11807825" cy="719138"/>
          </a:xfrm>
          <a:prstGeom prst="rect">
            <a:avLst/>
          </a:prstGeom>
        </p:spPr>
        <p:txBody>
          <a:bodyPr anchor="b"/>
          <a:lstStyle/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D630D54-B0DF-0349-A08A-AB9BE6DB564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92087" y="1989137"/>
            <a:ext cx="5832475" cy="236173"/>
          </a:xfrm>
        </p:spPr>
        <p:txBody>
          <a:bodyPr anchor="ctr">
            <a:noAutofit/>
          </a:bodyPr>
          <a:lstStyle>
            <a:lvl1pPr marL="0" indent="0">
              <a:buNone/>
              <a:defRPr sz="2000" b="0" i="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7AD8BE5-6CB3-8345-924C-A1DD2DD0ADF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92088" y="2314322"/>
            <a:ext cx="5832476" cy="3875341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cs-CZ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AE5EA90-3B54-D74E-BE42-B5E34C21720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199" y="1989137"/>
            <a:ext cx="5827713" cy="236173"/>
          </a:xfrm>
        </p:spPr>
        <p:txBody>
          <a:bodyPr anchor="ctr">
            <a:noAutofit/>
          </a:bodyPr>
          <a:lstStyle>
            <a:lvl1pPr marL="0" indent="0">
              <a:buNone/>
              <a:defRPr sz="2000" b="0" i="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C4D7D3D-11B1-CB4C-A33F-C8BC62E3758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199" y="2314322"/>
            <a:ext cx="5827713" cy="3875341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cs-CZ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7BD582F-44EF-524C-AC03-6D30051AC9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7EA1BE-92D9-9E4F-B3B9-F1A717F8567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350965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92AD35-4396-B543-B0B1-246F45FE70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0179" y="1089025"/>
            <a:ext cx="11807825" cy="719138"/>
          </a:xfrm>
          <a:prstGeom prst="rect">
            <a:avLst/>
          </a:prstGeom>
        </p:spPr>
        <p:txBody>
          <a:bodyPr anchor="b"/>
          <a:lstStyle/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D630D54-B0DF-0349-A08A-AB9BE6DB564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92087" y="1989137"/>
            <a:ext cx="5832475" cy="236173"/>
          </a:xfrm>
        </p:spPr>
        <p:txBody>
          <a:bodyPr anchor="ctr">
            <a:noAutofit/>
          </a:bodyPr>
          <a:lstStyle>
            <a:lvl1pPr marL="0" indent="0">
              <a:buNone/>
              <a:defRPr sz="2000" b="0" i="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7AD8BE5-6CB3-8345-924C-A1DD2DD0ADF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92088" y="2314322"/>
            <a:ext cx="5832476" cy="2031101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cs-CZ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AE5EA90-3B54-D74E-BE42-B5E34C21720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199" y="1989137"/>
            <a:ext cx="5827713" cy="236173"/>
          </a:xfrm>
        </p:spPr>
        <p:txBody>
          <a:bodyPr anchor="ctr">
            <a:noAutofit/>
          </a:bodyPr>
          <a:lstStyle>
            <a:lvl1pPr marL="0" indent="0">
              <a:buNone/>
              <a:defRPr sz="2000" b="0" i="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C4D7D3D-11B1-CB4C-A33F-C8BC62E3758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199" y="2314322"/>
            <a:ext cx="5827713" cy="2031101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cs-CZ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7BD582F-44EF-524C-AC03-6D30051AC9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7EA1BE-92D9-9E4F-B3B9-F1A717F85676}" type="slidenum">
              <a:rPr lang="cs-CZ" smtClean="0"/>
              <a:t>‹#›</a:t>
            </a:fld>
            <a:endParaRPr lang="cs-CZ"/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CBAF2A61-8083-714B-B6EA-A2C9374A767B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200179" y="4418252"/>
            <a:ext cx="5832475" cy="159668"/>
          </a:xfrm>
        </p:spPr>
        <p:txBody>
          <a:bodyPr anchor="ctr">
            <a:noAutofit/>
          </a:bodyPr>
          <a:lstStyle>
            <a:lvl1pPr marL="0" indent="0">
              <a:buNone/>
              <a:defRPr sz="1200" b="0" i="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A9A49810-6CDC-1940-ABA4-D189C0035A0C}"/>
              </a:ext>
            </a:extLst>
          </p:cNvPr>
          <p:cNvSpPr>
            <a:spLocks noGrp="1"/>
          </p:cNvSpPr>
          <p:nvPr>
            <p:ph type="body" idx="14"/>
          </p:nvPr>
        </p:nvSpPr>
        <p:spPr>
          <a:xfrm>
            <a:off x="200178" y="4650749"/>
            <a:ext cx="5832475" cy="1550026"/>
          </a:xfrm>
        </p:spPr>
        <p:txBody>
          <a:bodyPr anchor="t">
            <a:noAutofit/>
          </a:bodyPr>
          <a:lstStyle>
            <a:lvl1pPr marL="0" indent="0">
              <a:buNone/>
              <a:defRPr sz="1400" b="0" i="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13" name="Text Placeholder 2">
            <a:extLst>
              <a:ext uri="{FF2B5EF4-FFF2-40B4-BE49-F238E27FC236}">
                <a16:creationId xmlns:a16="http://schemas.microsoft.com/office/drawing/2014/main" id="{D3E3FB61-C1CC-E949-B02F-C230B61EC8C8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6172101" y="4410160"/>
            <a:ext cx="5832475" cy="159668"/>
          </a:xfrm>
        </p:spPr>
        <p:txBody>
          <a:bodyPr anchor="ctr">
            <a:noAutofit/>
          </a:bodyPr>
          <a:lstStyle>
            <a:lvl1pPr marL="0" indent="0">
              <a:buNone/>
              <a:defRPr sz="1200" b="0" i="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EEC9536-D82E-1D48-A1FD-3B14AAF76BEA}"/>
              </a:ext>
            </a:extLst>
          </p:cNvPr>
          <p:cNvSpPr>
            <a:spLocks noGrp="1"/>
          </p:cNvSpPr>
          <p:nvPr>
            <p:ph type="body" idx="16"/>
          </p:nvPr>
        </p:nvSpPr>
        <p:spPr>
          <a:xfrm>
            <a:off x="6172100" y="4642657"/>
            <a:ext cx="5832475" cy="1550026"/>
          </a:xfrm>
        </p:spPr>
        <p:txBody>
          <a:bodyPr anchor="t">
            <a:noAutofit/>
          </a:bodyPr>
          <a:lstStyle>
            <a:lvl1pPr marL="0" indent="0">
              <a:buNone/>
              <a:defRPr sz="1400" b="0" i="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</p:spTree>
    <p:extLst>
      <p:ext uri="{BB962C8B-B14F-4D97-AF65-F5344CB8AC3E}">
        <p14:creationId xmlns:p14="http://schemas.microsoft.com/office/powerpoint/2010/main" val="35703977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92AD35-4396-B543-B0B1-246F45FE70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0179" y="1089025"/>
            <a:ext cx="11807825" cy="719138"/>
          </a:xfrm>
          <a:prstGeom prst="rect">
            <a:avLst/>
          </a:prstGeom>
        </p:spPr>
        <p:txBody>
          <a:bodyPr anchor="b"/>
          <a:lstStyle/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D630D54-B0DF-0349-A08A-AB9BE6DB564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00177" y="1989137"/>
            <a:ext cx="3735319" cy="236173"/>
          </a:xfrm>
        </p:spPr>
        <p:txBody>
          <a:bodyPr anchor="ctr">
            <a:noAutofit/>
          </a:bodyPr>
          <a:lstStyle>
            <a:lvl1pPr marL="0" indent="0">
              <a:buNone/>
              <a:defRPr sz="2000" b="0" i="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7AD8BE5-6CB3-8345-924C-A1DD2DD0ADF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200554" y="2314322"/>
            <a:ext cx="3734137" cy="2031101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E13094F-F128-7744-9134-944E79FE846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16468" y="6356349"/>
            <a:ext cx="947170" cy="302347"/>
          </a:xfrm>
          <a:prstGeom prst="rect">
            <a:avLst/>
          </a:prstGeom>
        </p:spPr>
        <p:txBody>
          <a:bodyPr/>
          <a:lstStyle/>
          <a:p>
            <a:r>
              <a:rPr lang="cs-CZ"/>
              <a:t>11/04/2019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3F60339-0274-CD47-9C2C-2DBB6A0BCF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303505" y="6356351"/>
            <a:ext cx="10145949" cy="312738"/>
          </a:xfrm>
          <a:prstGeom prst="rect">
            <a:avLst/>
          </a:prstGeom>
        </p:spPr>
        <p:txBody>
          <a:bodyPr/>
          <a:lstStyle/>
          <a:p>
            <a:r>
              <a:rPr lang="cs-CZ"/>
              <a:t>Název prezentace 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7BD582F-44EF-524C-AC03-6D30051AC9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7EA1BE-92D9-9E4F-B3B9-F1A717F85676}" type="slidenum">
              <a:rPr lang="cs-CZ" smtClean="0"/>
              <a:t>‹#›</a:t>
            </a:fld>
            <a:endParaRPr lang="cs-CZ"/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CBAF2A61-8083-714B-B6EA-A2C9374A767B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200178" y="4418252"/>
            <a:ext cx="3734137" cy="159668"/>
          </a:xfrm>
        </p:spPr>
        <p:txBody>
          <a:bodyPr anchor="ctr">
            <a:noAutofit/>
          </a:bodyPr>
          <a:lstStyle>
            <a:lvl1pPr marL="0" indent="0">
              <a:buNone/>
              <a:defRPr sz="1200" b="0" i="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A9A49810-6CDC-1940-ABA4-D189C0035A0C}"/>
              </a:ext>
            </a:extLst>
          </p:cNvPr>
          <p:cNvSpPr>
            <a:spLocks noGrp="1"/>
          </p:cNvSpPr>
          <p:nvPr>
            <p:ph type="body" idx="14"/>
          </p:nvPr>
        </p:nvSpPr>
        <p:spPr>
          <a:xfrm>
            <a:off x="200178" y="4650749"/>
            <a:ext cx="3734562" cy="1550026"/>
          </a:xfrm>
        </p:spPr>
        <p:txBody>
          <a:bodyPr anchor="t">
            <a:noAutofit/>
          </a:bodyPr>
          <a:lstStyle>
            <a:lvl1pPr marL="0" indent="0">
              <a:buNone/>
              <a:defRPr sz="1400" b="0" i="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35" name="Text Placeholder 2">
            <a:extLst>
              <a:ext uri="{FF2B5EF4-FFF2-40B4-BE49-F238E27FC236}">
                <a16:creationId xmlns:a16="http://schemas.microsoft.com/office/drawing/2014/main" id="{3D705129-1E26-D543-92A1-EFAF8E911FC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36469" y="1989138"/>
            <a:ext cx="3734137" cy="236173"/>
          </a:xfrm>
        </p:spPr>
        <p:txBody>
          <a:bodyPr anchor="ctr">
            <a:noAutofit/>
          </a:bodyPr>
          <a:lstStyle>
            <a:lvl1pPr marL="0" indent="0">
              <a:buNone/>
              <a:defRPr sz="2000" b="0" i="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36" name="Content Placeholder 3">
            <a:extLst>
              <a:ext uri="{FF2B5EF4-FFF2-40B4-BE49-F238E27FC236}">
                <a16:creationId xmlns:a16="http://schemas.microsoft.com/office/drawing/2014/main" id="{0CA5CD9C-5511-DA4E-8F95-0917EC4C4D02}"/>
              </a:ext>
            </a:extLst>
          </p:cNvPr>
          <p:cNvSpPr>
            <a:spLocks noGrp="1"/>
          </p:cNvSpPr>
          <p:nvPr>
            <p:ph sz="half" idx="16"/>
          </p:nvPr>
        </p:nvSpPr>
        <p:spPr>
          <a:xfrm>
            <a:off x="4236846" y="2314323"/>
            <a:ext cx="3734137" cy="2031101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</p:txBody>
      </p:sp>
      <p:sp>
        <p:nvSpPr>
          <p:cNvPr id="37" name="Text Placeholder 2">
            <a:extLst>
              <a:ext uri="{FF2B5EF4-FFF2-40B4-BE49-F238E27FC236}">
                <a16:creationId xmlns:a16="http://schemas.microsoft.com/office/drawing/2014/main" id="{52D26FB4-A694-EA42-9284-28128210565B}"/>
              </a:ext>
            </a:extLst>
          </p:cNvPr>
          <p:cNvSpPr>
            <a:spLocks noGrp="1"/>
          </p:cNvSpPr>
          <p:nvPr>
            <p:ph type="body" idx="17"/>
          </p:nvPr>
        </p:nvSpPr>
        <p:spPr>
          <a:xfrm>
            <a:off x="4236470" y="4418253"/>
            <a:ext cx="3734137" cy="159668"/>
          </a:xfrm>
        </p:spPr>
        <p:txBody>
          <a:bodyPr anchor="ctr">
            <a:noAutofit/>
          </a:bodyPr>
          <a:lstStyle>
            <a:lvl1pPr marL="0" indent="0">
              <a:buNone/>
              <a:defRPr sz="1200" b="0" i="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38" name="Text Placeholder 2">
            <a:extLst>
              <a:ext uri="{FF2B5EF4-FFF2-40B4-BE49-F238E27FC236}">
                <a16:creationId xmlns:a16="http://schemas.microsoft.com/office/drawing/2014/main" id="{82F72328-61B5-6F45-A95F-1C82C2078F29}"/>
              </a:ext>
            </a:extLst>
          </p:cNvPr>
          <p:cNvSpPr>
            <a:spLocks noGrp="1"/>
          </p:cNvSpPr>
          <p:nvPr>
            <p:ph type="body" idx="18"/>
          </p:nvPr>
        </p:nvSpPr>
        <p:spPr>
          <a:xfrm>
            <a:off x="4236470" y="4650750"/>
            <a:ext cx="3734136" cy="1550026"/>
          </a:xfrm>
        </p:spPr>
        <p:txBody>
          <a:bodyPr anchor="t">
            <a:noAutofit/>
          </a:bodyPr>
          <a:lstStyle>
            <a:lvl1pPr marL="0" indent="0">
              <a:buNone/>
              <a:defRPr sz="1400" b="0" i="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39" name="Text Placeholder 2">
            <a:extLst>
              <a:ext uri="{FF2B5EF4-FFF2-40B4-BE49-F238E27FC236}">
                <a16:creationId xmlns:a16="http://schemas.microsoft.com/office/drawing/2014/main" id="{0F990E76-7FE9-CE42-A7A1-42B9EA1875D7}"/>
              </a:ext>
            </a:extLst>
          </p:cNvPr>
          <p:cNvSpPr>
            <a:spLocks noGrp="1"/>
          </p:cNvSpPr>
          <p:nvPr>
            <p:ph type="body" idx="19"/>
          </p:nvPr>
        </p:nvSpPr>
        <p:spPr>
          <a:xfrm>
            <a:off x="8263521" y="1989139"/>
            <a:ext cx="3734137" cy="236173"/>
          </a:xfrm>
        </p:spPr>
        <p:txBody>
          <a:bodyPr anchor="ctr">
            <a:noAutofit/>
          </a:bodyPr>
          <a:lstStyle>
            <a:lvl1pPr marL="0" indent="0">
              <a:buNone/>
              <a:defRPr sz="2000" b="0" i="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0" name="Content Placeholder 3">
            <a:extLst>
              <a:ext uri="{FF2B5EF4-FFF2-40B4-BE49-F238E27FC236}">
                <a16:creationId xmlns:a16="http://schemas.microsoft.com/office/drawing/2014/main" id="{70A49019-5474-AF4C-8165-4F90E84BC2B0}"/>
              </a:ext>
            </a:extLst>
          </p:cNvPr>
          <p:cNvSpPr>
            <a:spLocks noGrp="1"/>
          </p:cNvSpPr>
          <p:nvPr>
            <p:ph sz="half" idx="20"/>
          </p:nvPr>
        </p:nvSpPr>
        <p:spPr>
          <a:xfrm>
            <a:off x="8263898" y="2314324"/>
            <a:ext cx="3734137" cy="2031101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</p:txBody>
      </p:sp>
      <p:sp>
        <p:nvSpPr>
          <p:cNvPr id="41" name="Text Placeholder 2">
            <a:extLst>
              <a:ext uri="{FF2B5EF4-FFF2-40B4-BE49-F238E27FC236}">
                <a16:creationId xmlns:a16="http://schemas.microsoft.com/office/drawing/2014/main" id="{C29B511B-4BFB-E44D-B631-01E01AC67196}"/>
              </a:ext>
            </a:extLst>
          </p:cNvPr>
          <p:cNvSpPr>
            <a:spLocks noGrp="1"/>
          </p:cNvSpPr>
          <p:nvPr>
            <p:ph type="body" idx="21"/>
          </p:nvPr>
        </p:nvSpPr>
        <p:spPr>
          <a:xfrm>
            <a:off x="8263522" y="4418254"/>
            <a:ext cx="3734137" cy="159668"/>
          </a:xfrm>
        </p:spPr>
        <p:txBody>
          <a:bodyPr anchor="ctr">
            <a:noAutofit/>
          </a:bodyPr>
          <a:lstStyle>
            <a:lvl1pPr marL="0" indent="0">
              <a:buNone/>
              <a:defRPr sz="1200" b="0" i="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2" name="Text Placeholder 2">
            <a:extLst>
              <a:ext uri="{FF2B5EF4-FFF2-40B4-BE49-F238E27FC236}">
                <a16:creationId xmlns:a16="http://schemas.microsoft.com/office/drawing/2014/main" id="{C2B29021-5CC6-F44B-BEBD-C14F14FA8A1C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63522" y="4650751"/>
            <a:ext cx="3734136" cy="1550026"/>
          </a:xfrm>
        </p:spPr>
        <p:txBody>
          <a:bodyPr anchor="t">
            <a:noAutofit/>
          </a:bodyPr>
          <a:lstStyle>
            <a:lvl1pPr marL="0" indent="0">
              <a:buNone/>
              <a:defRPr sz="1400" b="0" i="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</p:spTree>
    <p:extLst>
      <p:ext uri="{BB962C8B-B14F-4D97-AF65-F5344CB8AC3E}">
        <p14:creationId xmlns:p14="http://schemas.microsoft.com/office/powerpoint/2010/main" val="9495013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A38144-9A3F-AC4B-ACA3-2C05BA3FB4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1293" y="1089025"/>
            <a:ext cx="11798620" cy="719138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4D583CD-F360-AA49-A6B4-38560C665EF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16468" y="6356349"/>
            <a:ext cx="947170" cy="302347"/>
          </a:xfrm>
          <a:prstGeom prst="rect">
            <a:avLst/>
          </a:prstGeom>
        </p:spPr>
        <p:txBody>
          <a:bodyPr/>
          <a:lstStyle/>
          <a:p>
            <a:r>
              <a:rPr lang="cs-CZ"/>
              <a:t>11/04/2019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8AC4A53-7C48-3846-9C4E-47C297C7A5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303505" y="6356351"/>
            <a:ext cx="10145949" cy="312738"/>
          </a:xfrm>
          <a:prstGeom prst="rect">
            <a:avLst/>
          </a:prstGeom>
        </p:spPr>
        <p:txBody>
          <a:bodyPr/>
          <a:lstStyle/>
          <a:p>
            <a:r>
              <a:rPr lang="cs-CZ"/>
              <a:t>Název prezentace 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7345C61-F597-874B-8F86-E60219628C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7EA1BE-92D9-9E4F-B3B9-F1A717F8567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39061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38E16DB-0F0F-994D-A403-C9AB95C3DF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2088" y="1104756"/>
            <a:ext cx="11798620" cy="70340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marL="0" indent="0">
              <a:tabLst>
                <a:tab pos="525463" algn="l"/>
              </a:tabLst>
            </a:pPr>
            <a:r>
              <a:rPr lang="cs-CZ" dirty="0"/>
              <a:t>Kliknutím lze upravit styl.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D309CB4-F383-0740-80DE-33C5455CE3F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92088" y="1994170"/>
            <a:ext cx="11798620" cy="418279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lang="en-US" dirty="0"/>
              <a:t>Click to edit Master subtitle style</a:t>
            </a:r>
            <a:endParaRPr lang="cs-CZ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E14753-7DC6-624B-84C7-488F2ABE617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588926" y="6356350"/>
            <a:ext cx="401782" cy="3127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00A499"/>
                </a:solidFill>
              </a:defRPr>
            </a:lvl1pPr>
          </a:lstStyle>
          <a:p>
            <a:fld id="{E57EA1BE-92D9-9E4F-B3B9-F1A717F85676}" type="slidenum">
              <a:rPr lang="cs-CZ" smtClean="0"/>
              <a:pPr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7622672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79" r:id="rId2"/>
    <p:sldLayoutId id="2147483669" r:id="rId3"/>
    <p:sldLayoutId id="2147483670" r:id="rId4"/>
    <p:sldLayoutId id="2147483671" r:id="rId5"/>
    <p:sldLayoutId id="2147483672" r:id="rId6"/>
    <p:sldLayoutId id="2147483683" r:id="rId7"/>
    <p:sldLayoutId id="2147483685" r:id="rId8"/>
    <p:sldLayoutId id="2147483673" r:id="rId9"/>
    <p:sldLayoutId id="2147483674" r:id="rId10"/>
    <p:sldLayoutId id="2147483675" r:id="rId11"/>
    <p:sldLayoutId id="2147483676" r:id="rId12"/>
    <p:sldLayoutId id="2147483681" r:id="rId13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b="1" i="0" kern="1200">
          <a:solidFill>
            <a:srgbClr val="00A499"/>
          </a:solidFill>
          <a:latin typeface="Calibri" panose="020F0502020204030204" pitchFamily="34" charset="0"/>
          <a:ea typeface="+mj-ea"/>
          <a:cs typeface="Calibri" panose="020F0502020204030204" pitchFamily="34" charset="0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Tx/>
        <a:buNone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pos="121" userDrawn="1">
          <p15:clr>
            <a:srgbClr val="F26B43"/>
          </p15:clr>
        </p15:guide>
        <p15:guide id="3" pos="7559" userDrawn="1">
          <p15:clr>
            <a:srgbClr val="F26B43"/>
          </p15:clr>
        </p15:guide>
        <p15:guide id="11" orient="horz" pos="4201" userDrawn="1">
          <p15:clr>
            <a:srgbClr val="F26B43"/>
          </p15:clr>
        </p15:guide>
        <p15:guide id="12" orient="horz" pos="119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4.png"/><Relationship Id="rId4" Type="http://schemas.openxmlformats.org/officeDocument/2006/relationships/image" Target="../media/image3.jp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5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s://czech.cnfuturecomposites.com/News/introduction-to-the-concepts-of-isotropy-quasi-isotropy-and-anisotropy-of-carbon-fiber-sheets" TargetMode="External"/><Relationship Id="rId2" Type="http://schemas.openxmlformats.org/officeDocument/2006/relationships/hyperlink" Target="http://www.volny.cz/zkorinek/vlakna.pdf" TargetMode="External"/><Relationship Id="rId1" Type="http://schemas.openxmlformats.org/officeDocument/2006/relationships/slideLayout" Target="../slideLayouts/slideLayout3.xml"/><Relationship Id="rId4" Type="http://schemas.openxmlformats.org/officeDocument/2006/relationships/hyperlink" Target="https://www.heatcon.com/product/hcs2402-103-hexcel-carbon-fiber-prepreg-fabric/" TargetMode="Externa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jpg"/><Relationship Id="rId3" Type="http://schemas.openxmlformats.org/officeDocument/2006/relationships/hyperlink" Target="mailto:martina.kalova@vsb.cz" TargetMode="External"/><Relationship Id="rId7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20.emf"/><Relationship Id="rId5" Type="http://schemas.openxmlformats.org/officeDocument/2006/relationships/image" Target="../media/image19.emf"/><Relationship Id="rId10" Type="http://schemas.openxmlformats.org/officeDocument/2006/relationships/image" Target="../media/image4.png"/><Relationship Id="rId4" Type="http://schemas.openxmlformats.org/officeDocument/2006/relationships/hyperlink" Target="https://creativecommons.org/licenses/by/4.0/deed.cs" TargetMode="External"/><Relationship Id="rId9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81CBE805-5438-3B16-91D4-539B82F397DC}"/>
              </a:ext>
            </a:extLst>
          </p:cNvPr>
          <p:cNvSpPr txBox="1"/>
          <p:nvPr/>
        </p:nvSpPr>
        <p:spPr>
          <a:xfrm>
            <a:off x="2119991" y="2259044"/>
            <a:ext cx="795201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800" b="1" dirty="0">
                <a:solidFill>
                  <a:srgbClr val="00A499"/>
                </a:solidFill>
                <a:latin typeface="Calibri" panose="020F0502020204030204" pitchFamily="34" charset="0"/>
              </a:rPr>
              <a:t>KOMPOZITNÍ MATERIÁLY </a:t>
            </a:r>
          </a:p>
          <a:p>
            <a:pPr algn="ctr"/>
            <a:r>
              <a:rPr lang="cs-CZ" sz="2800" b="1" dirty="0">
                <a:solidFill>
                  <a:srgbClr val="00A499"/>
                </a:solidFill>
                <a:latin typeface="Calibri" panose="020F0502020204030204" pitchFamily="34" charset="0"/>
              </a:rPr>
              <a:t>Úvod do kompozitních materiálů</a:t>
            </a:r>
            <a:endParaRPr lang="en-GB" sz="2800" b="1" i="0" u="none" strike="noStrike" dirty="0">
              <a:solidFill>
                <a:srgbClr val="00A499"/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1D4C76D-A2F4-254C-288D-AA077E86A0FC}"/>
              </a:ext>
            </a:extLst>
          </p:cNvPr>
          <p:cNvSpPr txBox="1"/>
          <p:nvPr/>
        </p:nvSpPr>
        <p:spPr>
          <a:xfrm>
            <a:off x="5156126" y="3731291"/>
            <a:ext cx="187974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cs-CZ" dirty="0"/>
              <a:t>Martina Kalová</a:t>
            </a:r>
          </a:p>
          <a:p>
            <a:pPr algn="ctr"/>
            <a:r>
              <a:rPr lang="cs-CZ" dirty="0"/>
              <a:t>Klára Sklenaříková</a:t>
            </a:r>
            <a:endParaRPr lang="en-CZ" dirty="0"/>
          </a:p>
        </p:txBody>
      </p:sp>
      <p:pic>
        <p:nvPicPr>
          <p:cNvPr id="8" name="Obrázek 7" descr="Foto / Photo: Logo MŠMT">
            <a:extLst>
              <a:ext uri="{FF2B5EF4-FFF2-40B4-BE49-F238E27FC236}">
                <a16:creationId xmlns:a16="http://schemas.microsoft.com/office/drawing/2014/main" id="{E8F9254B-BEA2-0063-79A3-9E9BEF115EF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49738" y="5099956"/>
            <a:ext cx="1643145" cy="817736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Obrázek 9" descr="Obsah obrázku Písmo, text, symbol, logo&#10;&#10;Popis byl vytvořen automaticky">
            <a:extLst>
              <a:ext uri="{FF2B5EF4-FFF2-40B4-BE49-F238E27FC236}">
                <a16:creationId xmlns:a16="http://schemas.microsoft.com/office/drawing/2014/main" id="{FB83B169-366F-DE62-7866-CC51005DE36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29045" y="4546754"/>
            <a:ext cx="3420693" cy="1924141"/>
          </a:xfrm>
          <a:prstGeom prst="rect">
            <a:avLst/>
          </a:prstGeom>
        </p:spPr>
      </p:pic>
      <p:pic>
        <p:nvPicPr>
          <p:cNvPr id="12" name="Obrázek 11" descr="Obsah obrázku text, Písmo, logo, Elektricky modrá&#10;&#10;Popis byl vytvořen automaticky">
            <a:extLst>
              <a:ext uri="{FF2B5EF4-FFF2-40B4-BE49-F238E27FC236}">
                <a16:creationId xmlns:a16="http://schemas.microsoft.com/office/drawing/2014/main" id="{84D7C1B4-A0E6-B581-7C5E-A499F63017D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62220" y="5099957"/>
            <a:ext cx="2732472" cy="817736"/>
          </a:xfrm>
          <a:prstGeom prst="rect">
            <a:avLst/>
          </a:prstGeom>
        </p:spPr>
      </p:pic>
      <p:pic>
        <p:nvPicPr>
          <p:cNvPr id="9" name="Obrázek 8">
            <a:extLst>
              <a:ext uri="{FF2B5EF4-FFF2-40B4-BE49-F238E27FC236}">
                <a16:creationId xmlns:a16="http://schemas.microsoft.com/office/drawing/2014/main" id="{33F62D08-C205-4797-99EB-77F9E0B1A1D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95801" y="655323"/>
            <a:ext cx="3000397" cy="7239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865091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B618DB2C-3448-4DA3-A8C1-DEA6471E12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Kompozitní materiály - požadavky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7C8AD087-0654-47DE-B54B-BAE91424178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00180" y="1987551"/>
            <a:ext cx="5895820" cy="4298949"/>
          </a:xfrm>
        </p:spPr>
        <p:txBody>
          <a:bodyPr>
            <a:normAutofit fontScale="40000" lnSpcReduction="20000"/>
          </a:bodyPr>
          <a:lstStyle/>
          <a:p>
            <a:pPr marL="342900" lvl="0" indent="-342900" algn="just">
              <a:lnSpc>
                <a:spcPct val="120000"/>
              </a:lnSpc>
              <a:spcBef>
                <a:spcPts val="600"/>
              </a:spcBef>
              <a:spcAft>
                <a:spcPts val="900"/>
              </a:spcAft>
              <a:buFont typeface="Symbol" panose="05050102010706020507" pitchFamily="18" charset="2"/>
              <a:buChar char=""/>
            </a:pPr>
            <a:r>
              <a:rPr lang="cs-CZ" sz="5000" kern="1600" dirty="0"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zvýšení pevnosti a tuhosti a jejich udržení při vysoké teplotě,</a:t>
            </a:r>
          </a:p>
          <a:p>
            <a:pPr marL="342900" lvl="0" indent="-342900" algn="just">
              <a:lnSpc>
                <a:spcPct val="120000"/>
              </a:lnSpc>
              <a:spcBef>
                <a:spcPts val="600"/>
              </a:spcBef>
              <a:spcAft>
                <a:spcPts val="900"/>
              </a:spcAft>
              <a:buFont typeface="Symbol" panose="05050102010706020507" pitchFamily="18" charset="2"/>
              <a:buChar char=""/>
            </a:pPr>
            <a:r>
              <a:rPr lang="cs-CZ" sz="5000" kern="1600" dirty="0"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zvýšení houževnatosti (odstranění křehkosti),</a:t>
            </a:r>
          </a:p>
          <a:p>
            <a:pPr marL="342900" lvl="0" indent="-342900" algn="just">
              <a:lnSpc>
                <a:spcPct val="120000"/>
              </a:lnSpc>
              <a:spcBef>
                <a:spcPts val="600"/>
              </a:spcBef>
              <a:spcAft>
                <a:spcPts val="900"/>
              </a:spcAft>
              <a:buFont typeface="Symbol" panose="05050102010706020507" pitchFamily="18" charset="2"/>
              <a:buChar char=""/>
            </a:pPr>
            <a:r>
              <a:rPr lang="cs-CZ" sz="5000" kern="1600" dirty="0"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redukce hmotnosti, </a:t>
            </a:r>
          </a:p>
          <a:p>
            <a:pPr marL="342900" lvl="0" indent="-342900" algn="just">
              <a:lnSpc>
                <a:spcPct val="120000"/>
              </a:lnSpc>
              <a:spcBef>
                <a:spcPts val="600"/>
              </a:spcBef>
              <a:spcAft>
                <a:spcPts val="900"/>
              </a:spcAft>
              <a:buFont typeface="Symbol" panose="05050102010706020507" pitchFamily="18" charset="2"/>
              <a:buChar char=""/>
            </a:pPr>
            <a:r>
              <a:rPr lang="cs-CZ" sz="5000" kern="1600" dirty="0"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snížení teplotní roztažnosti, </a:t>
            </a:r>
          </a:p>
          <a:p>
            <a:pPr marL="342900" lvl="0" indent="-342900" algn="just">
              <a:lnSpc>
                <a:spcPct val="120000"/>
              </a:lnSpc>
              <a:spcBef>
                <a:spcPts val="600"/>
              </a:spcBef>
              <a:spcAft>
                <a:spcPts val="900"/>
              </a:spcAft>
              <a:buFont typeface="Symbol" panose="05050102010706020507" pitchFamily="18" charset="2"/>
              <a:buChar char=""/>
            </a:pPr>
            <a:r>
              <a:rPr lang="cs-CZ" sz="5000" kern="1600" dirty="0"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 zvýšení korozní nebo chemické odolnosti, </a:t>
            </a:r>
          </a:p>
          <a:p>
            <a:pPr marL="342900" lvl="0" indent="-342900" algn="just">
              <a:lnSpc>
                <a:spcPct val="120000"/>
              </a:lnSpc>
              <a:spcBef>
                <a:spcPts val="600"/>
              </a:spcBef>
              <a:spcAft>
                <a:spcPts val="900"/>
              </a:spcAft>
              <a:buFont typeface="Symbol" panose="05050102010706020507" pitchFamily="18" charset="2"/>
              <a:buChar char=""/>
            </a:pPr>
            <a:r>
              <a:rPr lang="cs-CZ" sz="5000" kern="1600" dirty="0"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 snížení nasákavosti, </a:t>
            </a:r>
          </a:p>
          <a:p>
            <a:pPr marL="342900" lvl="0" indent="-342900" algn="just">
              <a:lnSpc>
                <a:spcPct val="120000"/>
              </a:lnSpc>
              <a:spcBef>
                <a:spcPts val="600"/>
              </a:spcBef>
              <a:spcAft>
                <a:spcPts val="900"/>
              </a:spcAft>
              <a:buFont typeface="Symbol" panose="05050102010706020507" pitchFamily="18" charset="2"/>
              <a:buChar char=""/>
            </a:pPr>
            <a:r>
              <a:rPr lang="cs-CZ" sz="5000" kern="1600" dirty="0"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 zvýšení rozměrové stability,</a:t>
            </a:r>
          </a:p>
          <a:p>
            <a:pPr marL="0" lvl="0" indent="0" algn="just">
              <a:lnSpc>
                <a:spcPct val="150000"/>
              </a:lnSpc>
              <a:spcBef>
                <a:spcPts val="600"/>
              </a:spcBef>
              <a:spcAft>
                <a:spcPts val="900"/>
              </a:spcAft>
              <a:buNone/>
            </a:pPr>
            <a:r>
              <a:rPr lang="cs-CZ" sz="2000" kern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</a:p>
          <a:p>
            <a:endParaRPr lang="cs-CZ" dirty="0"/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F9ACD373-2941-4312-8CFA-830C97FD955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096001" y="1987551"/>
            <a:ext cx="5903912" cy="4189412"/>
          </a:xfrm>
        </p:spPr>
        <p:txBody>
          <a:bodyPr>
            <a:normAutofit fontScale="40000" lnSpcReduction="20000"/>
          </a:bodyPr>
          <a:lstStyle/>
          <a:p>
            <a:pPr marL="342900" lvl="0" indent="-342900" algn="just">
              <a:lnSpc>
                <a:spcPct val="120000"/>
              </a:lnSpc>
              <a:spcBef>
                <a:spcPts val="600"/>
              </a:spcBef>
              <a:spcAft>
                <a:spcPts val="900"/>
              </a:spcAft>
              <a:buFont typeface="Symbol" panose="05050102010706020507" pitchFamily="18" charset="2"/>
              <a:buChar char=""/>
            </a:pPr>
            <a:r>
              <a:rPr lang="cs-CZ" sz="5100" kern="1600" dirty="0"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zvýšení teplotní stability (rozšíření teplotního rozsahu použitelnosti), </a:t>
            </a:r>
          </a:p>
          <a:p>
            <a:pPr marL="342900" lvl="0" indent="-342900" algn="just">
              <a:lnSpc>
                <a:spcPct val="120000"/>
              </a:lnSpc>
              <a:spcBef>
                <a:spcPts val="600"/>
              </a:spcBef>
              <a:spcAft>
                <a:spcPts val="900"/>
              </a:spcAft>
              <a:buFont typeface="Symbol" panose="05050102010706020507" pitchFamily="18" charset="2"/>
              <a:buChar char=""/>
            </a:pPr>
            <a:r>
              <a:rPr lang="cs-CZ" sz="5100" kern="1600" dirty="0"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 modifikace elektrických vlastností,</a:t>
            </a:r>
          </a:p>
          <a:p>
            <a:pPr marL="342900" lvl="0" indent="-342900" algn="just">
              <a:lnSpc>
                <a:spcPct val="120000"/>
              </a:lnSpc>
              <a:spcBef>
                <a:spcPts val="600"/>
              </a:spcBef>
              <a:spcAft>
                <a:spcPts val="900"/>
              </a:spcAft>
              <a:buFont typeface="Symbol" panose="05050102010706020507" pitchFamily="18" charset="2"/>
              <a:buChar char=""/>
            </a:pPr>
            <a:r>
              <a:rPr lang="cs-CZ" sz="5100" kern="1600" dirty="0"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 zvýšení mechanického tlumení (</a:t>
            </a:r>
            <a:r>
              <a:rPr lang="cs-CZ" sz="5100" kern="1600" dirty="0" err="1"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antihlukové</a:t>
            </a:r>
            <a:r>
              <a:rPr lang="cs-CZ" sz="5100" kern="1600" dirty="0">
                <a:ea typeface="Times New Roman" panose="02020603050405020304" pitchFamily="18" charset="0"/>
                <a:cs typeface="Arial" panose="020B0604020202020204" pitchFamily="34" charset="0"/>
              </a:rPr>
              <a:t>,</a:t>
            </a:r>
            <a:r>
              <a:rPr lang="cs-CZ" sz="5100" kern="1600" dirty="0"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 antivibrační materiály), </a:t>
            </a:r>
          </a:p>
          <a:p>
            <a:pPr marL="342900" lvl="0" indent="-342900" algn="just">
              <a:lnSpc>
                <a:spcPct val="120000"/>
              </a:lnSpc>
              <a:spcBef>
                <a:spcPts val="600"/>
              </a:spcBef>
              <a:spcAft>
                <a:spcPts val="900"/>
              </a:spcAft>
              <a:buFont typeface="Symbol" panose="05050102010706020507" pitchFamily="18" charset="2"/>
              <a:buChar char=""/>
            </a:pPr>
            <a:r>
              <a:rPr lang="cs-CZ" sz="5100" kern="1600" dirty="0"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 snížení propustnosti pro kapaliny nebo plyny,</a:t>
            </a:r>
          </a:p>
          <a:p>
            <a:pPr marL="342900" lvl="0" indent="-342900" algn="just">
              <a:lnSpc>
                <a:spcPct val="120000"/>
              </a:lnSpc>
              <a:spcBef>
                <a:spcPts val="600"/>
              </a:spcBef>
              <a:spcAft>
                <a:spcPts val="900"/>
              </a:spcAft>
              <a:buFont typeface="Symbol" panose="05050102010706020507" pitchFamily="18" charset="2"/>
              <a:buChar char=""/>
            </a:pPr>
            <a:r>
              <a:rPr lang="cs-CZ" sz="5100" kern="1600" dirty="0"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 nižší dopad na životní prostředí,</a:t>
            </a:r>
          </a:p>
          <a:p>
            <a:pPr marL="342900" lvl="0" indent="-342900" algn="just">
              <a:lnSpc>
                <a:spcPct val="120000"/>
              </a:lnSpc>
              <a:spcBef>
                <a:spcPts val="600"/>
              </a:spcBef>
              <a:spcAft>
                <a:spcPts val="900"/>
              </a:spcAft>
              <a:buFont typeface="Symbol" panose="05050102010706020507" pitchFamily="18" charset="2"/>
              <a:buChar char=""/>
            </a:pPr>
            <a:r>
              <a:rPr lang="cs-CZ" sz="5100" kern="1600" dirty="0"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snížení ceny.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8406064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34C33945-F27C-473D-A815-48BD34B72F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0179" y="1089025"/>
            <a:ext cx="11807825" cy="719138"/>
          </a:xfrm>
        </p:spPr>
        <p:txBody>
          <a:bodyPr anchor="b">
            <a:normAutofit/>
          </a:bodyPr>
          <a:lstStyle/>
          <a:p>
            <a:r>
              <a:rPr lang="cs-CZ" dirty="0"/>
              <a:t>Kompozitní materiály – vláknové kompozity (FRP)</a:t>
            </a:r>
          </a:p>
        </p:txBody>
      </p:sp>
      <p:pic>
        <p:nvPicPr>
          <p:cNvPr id="5" name="Zástupný obsah 4">
            <a:extLst>
              <a:ext uri="{FF2B5EF4-FFF2-40B4-BE49-F238E27FC236}">
                <a16:creationId xmlns:a16="http://schemas.microsoft.com/office/drawing/2014/main" id="{D9E11396-0294-42FD-B46E-0E393E38668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987087" y="1989138"/>
            <a:ext cx="8217825" cy="4211637"/>
          </a:xfrm>
          <a:noFill/>
        </p:spPr>
      </p:pic>
    </p:spTree>
    <p:extLst>
      <p:ext uri="{BB962C8B-B14F-4D97-AF65-F5344CB8AC3E}">
        <p14:creationId xmlns:p14="http://schemas.microsoft.com/office/powerpoint/2010/main" val="129157663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C111F55F-5D8D-4D3A-A9CE-5AC5532BCA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FRP – matrice, výztuž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980AAAEF-8BA4-4D2D-80BE-8382E3F575C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400" i="1" u="sng" dirty="0"/>
              <a:t>Matrice </a:t>
            </a:r>
          </a:p>
          <a:p>
            <a:pPr marL="1028700" lvl="1" indent="-342900"/>
            <a:r>
              <a:rPr lang="cs-CZ" sz="2200" dirty="0"/>
              <a:t>určuje základní fyzikální vlastnosti</a:t>
            </a:r>
          </a:p>
          <a:p>
            <a:pPr marL="1028700" lvl="1" indent="-342900"/>
            <a:r>
              <a:rPr lang="cs-CZ" sz="2200" dirty="0"/>
              <a:t>zprostředkovává přenos sil na vyztužující fázi</a:t>
            </a:r>
          </a:p>
          <a:p>
            <a:pPr marL="1028700" lvl="1" indent="-342900"/>
            <a:r>
              <a:rPr lang="cs-CZ" sz="2200" dirty="0"/>
              <a:t>odděluje od sebe jednotlivé částice nebo vlákna a zabraňuje spojitému šíření trhliny</a:t>
            </a:r>
          </a:p>
          <a:p>
            <a:pPr marL="1028700" lvl="1" indent="-342900"/>
            <a:r>
              <a:rPr lang="cs-CZ" sz="2200" dirty="0"/>
              <a:t>ochrana sekundární fáze před účinky vnějšího prostředí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400" i="1" u="sng" dirty="0"/>
              <a:t>Výztuž </a:t>
            </a:r>
          </a:p>
          <a:p>
            <a:pPr marL="1028700" lvl="1" indent="-342900"/>
            <a:r>
              <a:rPr lang="cs-CZ" sz="2200" dirty="0"/>
              <a:t>výraznější hodnoty mechanických vlastností (modul pružnosti, mez pevnosti, tvrdost atd.) </a:t>
            </a:r>
          </a:p>
          <a:p>
            <a:pPr marL="1028700" lvl="1" indent="-342900"/>
            <a:r>
              <a:rPr lang="cs-CZ" sz="2200" dirty="0"/>
              <a:t>musí být kompatibilní s materiálem, ze kterého je vyrobena příslušná matrice</a:t>
            </a:r>
          </a:p>
          <a:p>
            <a:pPr marL="1028700" lvl="1" indent="-342900"/>
            <a:r>
              <a:rPr lang="cs-CZ" sz="2200" dirty="0"/>
              <a:t>nejpevnější složkou, která má za úkol přenést co největší podíl mechanického zatížení, o čemž rozhoduje soudržnost vláken a matrice, která by měla být co největší</a:t>
            </a:r>
          </a:p>
        </p:txBody>
      </p:sp>
    </p:spTree>
    <p:extLst>
      <p:ext uri="{BB962C8B-B14F-4D97-AF65-F5344CB8AC3E}">
        <p14:creationId xmlns:p14="http://schemas.microsoft.com/office/powerpoint/2010/main" val="9752770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C111F55F-5D8D-4D3A-A9CE-5AC5532BCA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FRP – matrice, výztuž</a:t>
            </a:r>
          </a:p>
        </p:txBody>
      </p:sp>
      <p:pic>
        <p:nvPicPr>
          <p:cNvPr id="5" name="Zástupný obsah 4">
            <a:extLst>
              <a:ext uri="{FF2B5EF4-FFF2-40B4-BE49-F238E27FC236}">
                <a16:creationId xmlns:a16="http://schemas.microsoft.com/office/drawing/2014/main" id="{891AC91A-B43F-4549-B4C0-6ADE63A08B8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21772" y="2131962"/>
            <a:ext cx="5305464" cy="4114830"/>
          </a:xfrm>
        </p:spPr>
      </p:pic>
      <p:pic>
        <p:nvPicPr>
          <p:cNvPr id="7" name="Obrázek 6">
            <a:extLst>
              <a:ext uri="{FF2B5EF4-FFF2-40B4-BE49-F238E27FC236}">
                <a16:creationId xmlns:a16="http://schemas.microsoft.com/office/drawing/2014/main" id="{D6A9B58F-CEC2-480C-B8B0-B84B6734557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91357" y="2131962"/>
            <a:ext cx="5029237" cy="41815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465544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34C33945-F27C-473D-A815-48BD34B72F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FRP – formy vláken</a:t>
            </a:r>
          </a:p>
        </p:txBody>
      </p:sp>
      <p:pic>
        <p:nvPicPr>
          <p:cNvPr id="5" name="Zástupný obsah 4">
            <a:extLst>
              <a:ext uri="{FF2B5EF4-FFF2-40B4-BE49-F238E27FC236}">
                <a16:creationId xmlns:a16="http://schemas.microsoft.com/office/drawing/2014/main" id="{BC06D130-1E22-4E95-952F-BBD972E19FC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858477" y="2156551"/>
            <a:ext cx="5305464" cy="1333510"/>
          </a:xfrm>
        </p:spPr>
      </p:pic>
      <p:sp>
        <p:nvSpPr>
          <p:cNvPr id="7" name="TextovéPole 6">
            <a:extLst>
              <a:ext uri="{FF2B5EF4-FFF2-40B4-BE49-F238E27FC236}">
                <a16:creationId xmlns:a16="http://schemas.microsoft.com/office/drawing/2014/main" id="{0C1599DE-E2CC-4283-A9E1-26D6F1795CA1}"/>
              </a:ext>
            </a:extLst>
          </p:cNvPr>
          <p:cNvSpPr txBox="1"/>
          <p:nvPr/>
        </p:nvSpPr>
        <p:spPr>
          <a:xfrm>
            <a:off x="391231" y="2156517"/>
            <a:ext cx="6104074" cy="41549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indent="-457200">
              <a:buAutoNum type="alphaLcParenR"/>
            </a:pPr>
            <a:r>
              <a:rPr lang="cs-CZ" sz="2400" dirty="0"/>
              <a:t>neusměrněná krátká vlákna</a:t>
            </a:r>
          </a:p>
          <a:p>
            <a:pPr marL="457200" indent="-457200">
              <a:buAutoNum type="alphaLcParenR"/>
            </a:pPr>
            <a:endParaRPr lang="cs-CZ" sz="2400" dirty="0"/>
          </a:p>
          <a:p>
            <a:r>
              <a:rPr lang="cs-CZ" sz="2400" dirty="0"/>
              <a:t>b) usměrněná krátká vlákna</a:t>
            </a:r>
          </a:p>
          <a:p>
            <a:endParaRPr lang="cs-CZ" sz="2400" dirty="0"/>
          </a:p>
          <a:p>
            <a:r>
              <a:rPr lang="cs-CZ" sz="2400" dirty="0"/>
              <a:t>c) rohož </a:t>
            </a:r>
          </a:p>
          <a:p>
            <a:endParaRPr lang="cs-CZ" sz="2400" dirty="0"/>
          </a:p>
          <a:p>
            <a:r>
              <a:rPr lang="cs-CZ" sz="2400" dirty="0"/>
              <a:t>d) jednosměrný </a:t>
            </a:r>
            <a:r>
              <a:rPr lang="cs-CZ" sz="2400" dirty="0" err="1"/>
              <a:t>roving</a:t>
            </a:r>
            <a:endParaRPr lang="cs-CZ" sz="2400" dirty="0"/>
          </a:p>
          <a:p>
            <a:endParaRPr lang="cs-CZ" sz="2400" dirty="0"/>
          </a:p>
          <a:p>
            <a:r>
              <a:rPr lang="cs-CZ" sz="2400" dirty="0"/>
              <a:t>e) tkanina</a:t>
            </a:r>
          </a:p>
          <a:p>
            <a:endParaRPr lang="cs-CZ" sz="2400" dirty="0"/>
          </a:p>
          <a:p>
            <a:r>
              <a:rPr lang="cs-CZ" sz="2400" dirty="0"/>
              <a:t>f) víceosý </a:t>
            </a:r>
            <a:r>
              <a:rPr lang="cs-CZ" sz="2400" dirty="0" err="1"/>
              <a:t>roving</a:t>
            </a:r>
            <a:r>
              <a:rPr lang="cs-CZ" sz="2400" dirty="0"/>
              <a:t> (</a:t>
            </a:r>
            <a:r>
              <a:rPr lang="cs-CZ" sz="2400" dirty="0" err="1"/>
              <a:t>multiaxiální</a:t>
            </a:r>
            <a:r>
              <a:rPr lang="cs-CZ" sz="2400" dirty="0"/>
              <a:t> výztuž)</a:t>
            </a:r>
          </a:p>
        </p:txBody>
      </p:sp>
    </p:spTree>
    <p:extLst>
      <p:ext uri="{BB962C8B-B14F-4D97-AF65-F5344CB8AC3E}">
        <p14:creationId xmlns:p14="http://schemas.microsoft.com/office/powerpoint/2010/main" val="225372638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34C33945-F27C-473D-A815-48BD34B72F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FRP – tkaniny</a:t>
            </a:r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2FEB6D4D-6D0D-46E7-BC42-4FC8D71177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2088" y="1989138"/>
            <a:ext cx="5100500" cy="4680019"/>
          </a:xfrm>
        </p:spPr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400" b="1" dirty="0"/>
              <a:t>Plátnová vazba </a:t>
            </a:r>
            <a:r>
              <a:rPr lang="cs-CZ" sz="2400" dirty="0"/>
              <a:t>- nejjednodušší, nejpevnější, ale nejméně poddajná při tvarování, tvarově stálá a při řezání se netřepí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400" b="1" dirty="0"/>
              <a:t>Keprová vazba </a:t>
            </a:r>
            <a:r>
              <a:rPr lang="cs-CZ" sz="2400" dirty="0"/>
              <a:t>- vlákna jsou méně zvlněná, a tím je vazba pevnější a vykazuje vyšší tuhost, tvarování je příznivější než u plátnové vazby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400" b="1" dirty="0"/>
              <a:t>Atlasová vazba </a:t>
            </a:r>
            <a:r>
              <a:rPr lang="cs-CZ" sz="2400" dirty="0"/>
              <a:t>- nejméně pevnou a zároveň nejméně zvlněnou vazbou s hladkým povrchem, vhodná pro prostorově složitější prvky</a:t>
            </a:r>
          </a:p>
        </p:txBody>
      </p:sp>
      <p:pic>
        <p:nvPicPr>
          <p:cNvPr id="8" name="Obrázek 7">
            <a:extLst>
              <a:ext uri="{FF2B5EF4-FFF2-40B4-BE49-F238E27FC236}">
                <a16:creationId xmlns:a16="http://schemas.microsoft.com/office/drawing/2014/main" id="{87144AA1-E571-4DB9-8CE1-19DEA548E8B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11016" y="870291"/>
            <a:ext cx="4366638" cy="1699407"/>
          </a:xfrm>
          <a:prstGeom prst="rect">
            <a:avLst/>
          </a:prstGeom>
        </p:spPr>
      </p:pic>
      <p:pic>
        <p:nvPicPr>
          <p:cNvPr id="9" name="Obrázek 8">
            <a:extLst>
              <a:ext uri="{FF2B5EF4-FFF2-40B4-BE49-F238E27FC236}">
                <a16:creationId xmlns:a16="http://schemas.microsoft.com/office/drawing/2014/main" id="{F15ABC17-56A8-4664-B7D9-162A47615AA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76723" y="2657890"/>
            <a:ext cx="4450466" cy="1897544"/>
          </a:xfrm>
          <a:prstGeom prst="rect">
            <a:avLst/>
          </a:prstGeom>
        </p:spPr>
      </p:pic>
      <p:pic>
        <p:nvPicPr>
          <p:cNvPr id="10" name="Obrázek 9">
            <a:extLst>
              <a:ext uri="{FF2B5EF4-FFF2-40B4-BE49-F238E27FC236}">
                <a16:creationId xmlns:a16="http://schemas.microsoft.com/office/drawing/2014/main" id="{59B53B35-F9EC-44F4-B693-8641643A6DC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45309" y="4731818"/>
            <a:ext cx="4381880" cy="1844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331826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8AE87B36-EF85-4C67-A46A-96735E3DA3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0180" y="1089026"/>
            <a:ext cx="11798620" cy="719138"/>
          </a:xfrm>
        </p:spPr>
        <p:txBody>
          <a:bodyPr anchor="b">
            <a:normAutofit/>
          </a:bodyPr>
          <a:lstStyle/>
          <a:p>
            <a:r>
              <a:rPr lang="cs-CZ" dirty="0"/>
              <a:t>FRP - </a:t>
            </a:r>
            <a:r>
              <a:rPr lang="cs-CZ" dirty="0" err="1"/>
              <a:t>prepregy</a:t>
            </a:r>
            <a:endParaRPr lang="cs-CZ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7C80A459-18F7-405A-81F6-4784138B7E6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00180" y="1987551"/>
            <a:ext cx="8023364" cy="4661530"/>
          </a:xfrm>
        </p:spPr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400" dirty="0"/>
              <a:t>zkrácený tvar z anglického slova „</a:t>
            </a:r>
            <a:r>
              <a:rPr lang="cs-CZ" sz="2400" dirty="0" err="1"/>
              <a:t>preimpregnanted</a:t>
            </a:r>
            <a:r>
              <a:rPr lang="cs-CZ" sz="2400" dirty="0"/>
              <a:t>“, tzn. „předem impregnovaný“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400" dirty="0" err="1"/>
              <a:t>předimpregnovaná</a:t>
            </a:r>
            <a:r>
              <a:rPr lang="cs-CZ" sz="2400" dirty="0"/>
              <a:t> a částečně vytvrzená výztuž ve formě tkaniny má standardní šířku 1 - 1,2 m (kotouče)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400" dirty="0"/>
              <a:t>materiál vysoké kvality, což má vliv na vlastnosti budoucího produktu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400" dirty="0"/>
              <a:t>vytvrzování za vysokých teplot a tlaku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400" dirty="0"/>
              <a:t>skladovat při nízkých teplotách nejlépe při -18 °C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400" dirty="0"/>
              <a:t>tloušťka pásů je 1-3 mm a obsah pryskyřice asi 35 % (nejčastěji epoxidová pryskyřice)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400" dirty="0"/>
              <a:t>zpracování navíjením, vytlačováním nebo tvářením</a:t>
            </a:r>
          </a:p>
        </p:txBody>
      </p:sp>
      <p:pic>
        <p:nvPicPr>
          <p:cNvPr id="1026" name="Picture 2" descr="HCS2402-103 - Hexcel Carbon Fiber Prepreg - Fabric - HEATCON">
            <a:extLst>
              <a:ext uri="{FF2B5EF4-FFF2-40B4-BE49-F238E27FC236}">
                <a16:creationId xmlns:a16="http://schemas.microsoft.com/office/drawing/2014/main" id="{B7A2448A-B1E3-4CBC-A055-4E8F3A48150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47" r="2" b="2"/>
          <a:stretch/>
        </p:blipFill>
        <p:spPr bwMode="auto">
          <a:xfrm>
            <a:off x="8616474" y="1643960"/>
            <a:ext cx="3382326" cy="2431478"/>
          </a:xfrm>
          <a:prstGeom prst="rect">
            <a:avLst/>
          </a:prstGeom>
          <a:solidFill>
            <a:srgbClr val="FFFFFF"/>
          </a:solidFill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464287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1C67D9E1-D22D-42D9-BD61-78CE33F7D6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FRP – smáčivost výztuže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250B47F6-B476-48AD-9FDB-AABF06864F4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dirty="0"/>
              <a:t>při přípravě kompozitu je důležité, aby došlo k dobrému smáčení výztuže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dirty="0"/>
              <a:t>kontaktní úhel (úhel smáčení)musí být velmi malý (cos blíží 1):</a:t>
            </a:r>
          </a:p>
          <a:p>
            <a:pPr marL="1028700" lvl="1" indent="-342900"/>
            <a:r>
              <a:rPr lang="cs-CZ" dirty="0"/>
              <a:t>𝛾𝑡𝑝 je povrchová energie napětí na rozhraní tuhé a plynné fáze </a:t>
            </a:r>
          </a:p>
          <a:p>
            <a:pPr marL="1028700" lvl="1" indent="-342900"/>
            <a:r>
              <a:rPr lang="cs-CZ" dirty="0"/>
              <a:t>𝛾𝑡𝑘 je povrchová energie napětí na rozhraní tuhé a kapalné fáze  </a:t>
            </a:r>
          </a:p>
          <a:p>
            <a:pPr marL="1028700" lvl="1" indent="-342900"/>
            <a:r>
              <a:rPr lang="cs-CZ" dirty="0"/>
              <a:t>𝛾𝑘𝑝 je povrchová energie rozhraní kapaliny a plynu</a:t>
            </a:r>
          </a:p>
          <a:p>
            <a:pPr lvl="1" indent="0">
              <a:buNone/>
            </a:pPr>
            <a:endParaRPr lang="cs-CZ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dirty="0"/>
              <a:t>Znázornění povrchové energie a kontaktního úhlu </a:t>
            </a:r>
            <a:r>
              <a:rPr lang="el-GR" dirty="0"/>
              <a:t>θ </a:t>
            </a:r>
            <a:r>
              <a:rPr lang="cs-CZ" dirty="0"/>
              <a:t>u kapky matrice na tuhém povrchu dobré smáčení (vlevo), špatné smáčení (vpravo)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dirty="0"/>
          </a:p>
        </p:txBody>
      </p:sp>
      <p:pic>
        <p:nvPicPr>
          <p:cNvPr id="5" name="Zástupný obsah 4">
            <a:extLst>
              <a:ext uri="{FF2B5EF4-FFF2-40B4-BE49-F238E27FC236}">
                <a16:creationId xmlns:a16="http://schemas.microsoft.com/office/drawing/2014/main" id="{F6297003-AB78-4BD5-98FE-CC07018D8C21}"/>
              </a:ext>
            </a:extLst>
          </p:cNvPr>
          <p:cNvPicPr>
            <a:picLocks noGrp="1" noChangeAspect="1"/>
          </p:cNvPicPr>
          <p:nvPr>
            <p:ph sz="half" idx="4294967295"/>
          </p:nvPr>
        </p:nvPicPr>
        <p:blipFill>
          <a:blip r:embed="rId2"/>
          <a:stretch>
            <a:fillRect/>
          </a:stretch>
        </p:blipFill>
        <p:spPr>
          <a:xfrm>
            <a:off x="2444158" y="4831453"/>
            <a:ext cx="5827712" cy="1281113"/>
          </a:xfrm>
          <a:prstGeom prst="rect">
            <a:avLst/>
          </a:prstGeom>
        </p:spPr>
      </p:pic>
      <p:pic>
        <p:nvPicPr>
          <p:cNvPr id="7" name="Obrázek 6">
            <a:extLst>
              <a:ext uri="{FF2B5EF4-FFF2-40B4-BE49-F238E27FC236}">
                <a16:creationId xmlns:a16="http://schemas.microsoft.com/office/drawing/2014/main" id="{F4C6BC91-8B60-4491-991E-36CC894520B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21701" y="2345634"/>
            <a:ext cx="2083034" cy="8994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498846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A76FE872-F70A-44E7-83FA-0F2980FB73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Reference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2C89748F-E8DE-4FC1-AD11-7B1FF1CD886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1800" dirty="0"/>
              <a:t>ČSN EN ISO PLASTY SLOVNÍK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SCHWARTZ, Mel M. </a:t>
            </a:r>
            <a:r>
              <a:rPr lang="en-US" sz="1800" b="0" i="1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Composite materials handbook</a:t>
            </a:r>
            <a:r>
              <a:rPr lang="en-US" sz="1800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. 2nd ed. New York: McGraw-Hill, c1992. ISBN 0070558191.</a:t>
            </a:r>
            <a:endParaRPr lang="cs-CZ" sz="1800" b="0" i="0" u="none" strike="noStrike" baseline="0" dirty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sz="1800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  <a:hlinkClick r:id="rId2"/>
              </a:rPr>
              <a:t>http://www.volny.cz/</a:t>
            </a:r>
            <a:r>
              <a:rPr lang="cs-CZ" sz="1800" b="0" i="0" u="none" strike="noStrike" baseline="0" dirty="0" err="1">
                <a:solidFill>
                  <a:srgbClr val="000000"/>
                </a:solidFill>
                <a:latin typeface="Times New Roman" panose="02020603050405020304" pitchFamily="18" charset="0"/>
                <a:hlinkClick r:id="rId2"/>
              </a:rPr>
              <a:t>zkorinek</a:t>
            </a:r>
            <a:r>
              <a:rPr lang="cs-CZ" sz="1800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  <a:hlinkClick r:id="rId2"/>
              </a:rPr>
              <a:t>/vlakna.pdf</a:t>
            </a:r>
            <a:r>
              <a:rPr lang="cs-CZ" sz="1800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sz="1800" dirty="0">
                <a:hlinkClick r:id="rId3"/>
              </a:rPr>
              <a:t>https://czech.cnfuturecomposites.com/News/introduction-to-the-concepts-of-isotropy-quasi-isotropy-and-anisotropy-of-carbon-fiber-sheets</a:t>
            </a:r>
            <a:endParaRPr lang="cs-CZ" sz="18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sz="1800" dirty="0">
                <a:hlinkClick r:id="rId4"/>
              </a:rPr>
              <a:t>https://www.heatcon.com/product/hcs2402-103-hexcel-carbon-fiber-prepreg-fabric/</a:t>
            </a:r>
            <a:endParaRPr lang="cs-CZ" sz="18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sz="1800" b="0" i="0" dirty="0">
                <a:solidFill>
                  <a:srgbClr val="444444"/>
                </a:solidFill>
                <a:effectLst/>
              </a:rPr>
              <a:t>KALOVÁ, Martina. </a:t>
            </a:r>
            <a:r>
              <a:rPr lang="cs-CZ" sz="1800" b="0" i="1" dirty="0">
                <a:solidFill>
                  <a:srgbClr val="444444"/>
                </a:solidFill>
                <a:effectLst/>
              </a:rPr>
              <a:t>Design a modelování kompozitních struktur pro medicínské aplikace</a:t>
            </a:r>
            <a:r>
              <a:rPr lang="cs-CZ" sz="1800" b="0" i="0" dirty="0">
                <a:solidFill>
                  <a:srgbClr val="444444"/>
                </a:solidFill>
                <a:effectLst/>
              </a:rPr>
              <a:t>. Online, Disertační práce. Ostrava: Vysoká škola báňská - Technická univerzita Ostrava, 2020.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sz="1800" b="0" i="0" dirty="0">
                <a:solidFill>
                  <a:srgbClr val="444444"/>
                </a:solidFill>
                <a:effectLst/>
              </a:rPr>
              <a:t>KALOVÁ, Martina. </a:t>
            </a:r>
            <a:r>
              <a:rPr lang="cs-CZ" sz="1800" b="0" i="1" dirty="0">
                <a:solidFill>
                  <a:srgbClr val="444444"/>
                </a:solidFill>
                <a:effectLst/>
              </a:rPr>
              <a:t>Srovnání mechanických vlastností </a:t>
            </a:r>
            <a:r>
              <a:rPr lang="cs-CZ" sz="1800" b="0" i="1" dirty="0" err="1">
                <a:solidFill>
                  <a:srgbClr val="444444"/>
                </a:solidFill>
                <a:effectLst/>
              </a:rPr>
              <a:t>jednodruhových</a:t>
            </a:r>
            <a:r>
              <a:rPr lang="cs-CZ" sz="1800" b="0" i="1" dirty="0">
                <a:solidFill>
                  <a:srgbClr val="444444"/>
                </a:solidFill>
                <a:effectLst/>
              </a:rPr>
              <a:t> vláknových a hybridních </a:t>
            </a:r>
            <a:r>
              <a:rPr lang="cs-CZ" sz="1800" b="0" i="1" dirty="0" err="1">
                <a:solidFill>
                  <a:srgbClr val="444444"/>
                </a:solidFill>
                <a:effectLst/>
              </a:rPr>
              <a:t>kompozitů</a:t>
            </a:r>
            <a:r>
              <a:rPr lang="cs-CZ" sz="1800" b="0" i="0" dirty="0">
                <a:solidFill>
                  <a:srgbClr val="444444"/>
                </a:solidFill>
                <a:effectLst/>
              </a:rPr>
              <a:t>. Online, Diplomová práce. Ostrava: Vysoká škola báňská - Technická univerzita Ostrava, 2015.</a:t>
            </a:r>
            <a:endParaRPr lang="cs-CZ" sz="1800" dirty="0"/>
          </a:p>
          <a:p>
            <a:endParaRPr lang="cs-CZ" sz="1600" dirty="0"/>
          </a:p>
          <a:p>
            <a:endParaRPr lang="cs-CZ" sz="1800" dirty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endParaRPr lang="cs-CZ" sz="1800" b="0" i="0" u="none" strike="noStrike" baseline="0" dirty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97317455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1E4FD2B4-9D68-4776-65B5-88F9609A9F19}"/>
              </a:ext>
            </a:extLst>
          </p:cNvPr>
          <p:cNvSpPr txBox="1"/>
          <p:nvPr/>
        </p:nvSpPr>
        <p:spPr>
          <a:xfrm>
            <a:off x="3451226" y="6183976"/>
            <a:ext cx="5305875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0"/>
              </a:spcAft>
            </a:pPr>
            <a:r>
              <a:rPr lang="en-GB" sz="1400" b="0" i="0" u="none" strike="noStrike" dirty="0">
                <a:solidFill>
                  <a:srgbClr val="00A499"/>
                </a:solidFill>
                <a:effectLst/>
              </a:rPr>
              <a:t>O</a:t>
            </a:r>
          </a:p>
          <a:p>
            <a:pPr algn="ctr">
              <a:spcAft>
                <a:spcPts val="0"/>
              </a:spcAft>
            </a:pPr>
            <a:r>
              <a:rPr lang="en-GB" sz="1200" b="0" i="0" u="none" strike="noStrike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NPO_VŠB-TUO_MSMT-16605/2022</a:t>
            </a:r>
            <a:endParaRPr lang="en-CZ" sz="2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B2C36BC-2171-D0CE-214B-77FEB160F67D}"/>
              </a:ext>
            </a:extLst>
          </p:cNvPr>
          <p:cNvSpPr txBox="1"/>
          <p:nvPr/>
        </p:nvSpPr>
        <p:spPr>
          <a:xfrm>
            <a:off x="2122715" y="2259044"/>
            <a:ext cx="795201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b="1" dirty="0" err="1">
                <a:solidFill>
                  <a:srgbClr val="00A499"/>
                </a:solidFill>
                <a:latin typeface="Calibri" panose="020F0502020204030204" pitchFamily="34" charset="0"/>
              </a:rPr>
              <a:t>Děkuji</a:t>
            </a:r>
            <a:r>
              <a:rPr lang="en-GB" sz="2800" b="1" dirty="0">
                <a:solidFill>
                  <a:srgbClr val="00A499"/>
                </a:solidFill>
                <a:latin typeface="Calibri" panose="020F0502020204030204" pitchFamily="34" charset="0"/>
              </a:rPr>
              <a:t> za </a:t>
            </a:r>
            <a:r>
              <a:rPr lang="en-GB" sz="2800" b="1" dirty="0" err="1">
                <a:solidFill>
                  <a:srgbClr val="00A499"/>
                </a:solidFill>
                <a:latin typeface="Calibri" panose="020F0502020204030204" pitchFamily="34" charset="0"/>
              </a:rPr>
              <a:t>pozornost</a:t>
            </a:r>
            <a:endParaRPr lang="en-GB" sz="2800" b="1" i="0" u="none" strike="noStrike" dirty="0">
              <a:solidFill>
                <a:srgbClr val="00A499"/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EA4430B-5946-CA75-0549-E3178C6DB125}"/>
              </a:ext>
            </a:extLst>
          </p:cNvPr>
          <p:cNvSpPr txBox="1"/>
          <p:nvPr/>
        </p:nvSpPr>
        <p:spPr>
          <a:xfrm>
            <a:off x="4854478" y="3198901"/>
            <a:ext cx="234410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cs-CZ" dirty="0"/>
              <a:t>Martina Kalová</a:t>
            </a:r>
          </a:p>
          <a:p>
            <a:r>
              <a:rPr lang="cs-CZ" dirty="0">
                <a:hlinkClick r:id="rId3"/>
              </a:rPr>
              <a:t>martina.kalova@vsb.cz</a:t>
            </a:r>
            <a:endParaRPr lang="cs-CZ" dirty="0"/>
          </a:p>
          <a:p>
            <a:endParaRPr lang="cs-CZ" dirty="0"/>
          </a:p>
          <a:p>
            <a:endParaRPr lang="en-CZ" dirty="0"/>
          </a:p>
        </p:txBody>
      </p:sp>
      <p:sp>
        <p:nvSpPr>
          <p:cNvPr id="4" name="TextovéPole 3">
            <a:extLst>
              <a:ext uri="{FF2B5EF4-FFF2-40B4-BE49-F238E27FC236}">
                <a16:creationId xmlns:a16="http://schemas.microsoft.com/office/drawing/2014/main" id="{3222E02B-3BDC-8B61-7AF1-5F3782228757}"/>
              </a:ext>
            </a:extLst>
          </p:cNvPr>
          <p:cNvSpPr txBox="1"/>
          <p:nvPr/>
        </p:nvSpPr>
        <p:spPr>
          <a:xfrm>
            <a:off x="3976776" y="4145286"/>
            <a:ext cx="3381555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pl-PL" sz="1600" dirty="0">
                <a:effectLst/>
              </a:rPr>
              <a:t>Toto dílo je licencováno pod</a:t>
            </a:r>
            <a:r>
              <a:rPr lang="pl-PL" sz="1600" dirty="0"/>
              <a:t> </a:t>
            </a:r>
            <a:r>
              <a:rPr lang="pl-PL" sz="1600" b="0" i="0" u="none" strike="noStrike" dirty="0">
                <a:solidFill>
                  <a:srgbClr val="D14500"/>
                </a:solidFill>
                <a:effectLst/>
                <a:hlinkClick r:id="rId4"/>
              </a:rPr>
              <a:t>CC BY 4.0  </a:t>
            </a:r>
            <a:endParaRPr lang="pl-PL" sz="1600" dirty="0">
              <a:solidFill>
                <a:srgbClr val="D14500"/>
              </a:solidFill>
            </a:endParaRPr>
          </a:p>
        </p:txBody>
      </p:sp>
      <p:grpSp>
        <p:nvGrpSpPr>
          <p:cNvPr id="5" name="Group 18">
            <a:extLst>
              <a:ext uri="{FF2B5EF4-FFF2-40B4-BE49-F238E27FC236}">
                <a16:creationId xmlns:a16="http://schemas.microsoft.com/office/drawing/2014/main" id="{4103FF0F-C1E4-04BE-E1C5-DDDFA5FF3401}"/>
              </a:ext>
            </a:extLst>
          </p:cNvPr>
          <p:cNvGrpSpPr/>
          <p:nvPr/>
        </p:nvGrpSpPr>
        <p:grpSpPr>
          <a:xfrm>
            <a:off x="7443575" y="4145286"/>
            <a:ext cx="745309" cy="338554"/>
            <a:chOff x="22136306" y="11964470"/>
            <a:chExt cx="1556425" cy="731982"/>
          </a:xfrm>
        </p:grpSpPr>
        <p:pic>
          <p:nvPicPr>
            <p:cNvPr id="10" name="Picture 6">
              <a:extLst>
                <a:ext uri="{FF2B5EF4-FFF2-40B4-BE49-F238E27FC236}">
                  <a16:creationId xmlns:a16="http://schemas.microsoft.com/office/drawing/2014/main" id="{7DE798F5-15F8-C115-9F49-088E773F3A50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2136306" y="11964470"/>
              <a:ext cx="711200" cy="711200"/>
            </a:xfrm>
            <a:prstGeom prst="rect">
              <a:avLst/>
            </a:prstGeom>
          </p:spPr>
        </p:pic>
        <p:pic>
          <p:nvPicPr>
            <p:cNvPr id="11" name="Picture 14">
              <a:extLst>
                <a:ext uri="{FF2B5EF4-FFF2-40B4-BE49-F238E27FC236}">
                  <a16:creationId xmlns:a16="http://schemas.microsoft.com/office/drawing/2014/main" id="{D0F72B34-21F6-DD25-AA21-EBEDA36452D0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22981531" y="11985252"/>
              <a:ext cx="711200" cy="711200"/>
            </a:xfrm>
            <a:prstGeom prst="rect">
              <a:avLst/>
            </a:prstGeom>
          </p:spPr>
        </p:pic>
      </p:grpSp>
      <p:pic>
        <p:nvPicPr>
          <p:cNvPr id="2" name="Obrázek 1" descr="Obsah obrázku Písmo, text, symbol, logo&#10;&#10;Popis byl vytvořen automaticky">
            <a:extLst>
              <a:ext uri="{FF2B5EF4-FFF2-40B4-BE49-F238E27FC236}">
                <a16:creationId xmlns:a16="http://schemas.microsoft.com/office/drawing/2014/main" id="{93E863FD-9683-A098-9FA6-6DBAC7485EF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931958" y="4541896"/>
            <a:ext cx="3420693" cy="1924141"/>
          </a:xfrm>
          <a:prstGeom prst="rect">
            <a:avLst/>
          </a:prstGeom>
        </p:spPr>
      </p:pic>
      <p:pic>
        <p:nvPicPr>
          <p:cNvPr id="12" name="Obrázek 11" descr="Obsah obrázku text, Písmo, logo, Elektricky modrá&#10;&#10;Popis byl vytvořen automaticky">
            <a:extLst>
              <a:ext uri="{FF2B5EF4-FFF2-40B4-BE49-F238E27FC236}">
                <a16:creationId xmlns:a16="http://schemas.microsoft.com/office/drawing/2014/main" id="{1FD21867-E39B-4844-ED6E-42C2CC075D9B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279488" y="5085497"/>
            <a:ext cx="2796646" cy="836941"/>
          </a:xfrm>
          <a:prstGeom prst="rect">
            <a:avLst/>
          </a:prstGeom>
        </p:spPr>
      </p:pic>
      <p:pic>
        <p:nvPicPr>
          <p:cNvPr id="13" name="Obrázek 12" descr="Foto / Photo: Logo MŠMT">
            <a:extLst>
              <a:ext uri="{FF2B5EF4-FFF2-40B4-BE49-F238E27FC236}">
                <a16:creationId xmlns:a16="http://schemas.microsoft.com/office/drawing/2014/main" id="{9535FC57-8931-BAC2-4260-ECF4B56DDDA6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8586" y="5085497"/>
            <a:ext cx="1633926" cy="813148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Obrázek 13">
            <a:extLst>
              <a:ext uri="{FF2B5EF4-FFF2-40B4-BE49-F238E27FC236}">
                <a16:creationId xmlns:a16="http://schemas.microsoft.com/office/drawing/2014/main" id="{352B4D5A-6828-4CA3-A460-380672306D66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595801" y="655323"/>
            <a:ext cx="3000397" cy="7239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4172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517F4B21-F752-4106-AB2F-13986A0F45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Kompozitní materiály - definice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04B69914-021A-47D7-B186-C95F1324945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400" dirty="0"/>
              <a:t>dle mezinárodní normy ČSN EN ISO 472:2013 Plasty-slovník.</a:t>
            </a:r>
          </a:p>
          <a:p>
            <a:pPr marL="971550" lvl="1" indent="-285750"/>
            <a:r>
              <a:rPr lang="cs-CZ" sz="2400" i="1" dirty="0"/>
              <a:t>„Kompozit je pevný výrobek složený ze dvou nebo více odlišných fází, které zahrnují pojivo (matrici) a částicový nebo vláknitý materiály“</a:t>
            </a:r>
          </a:p>
          <a:p>
            <a:pPr marL="971550" lvl="1" indent="-285750"/>
            <a:endParaRPr lang="cs-CZ" sz="2400" i="1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400" dirty="0"/>
              <a:t>definice používaná v USA (vznik ve spolupráci s NASA)</a:t>
            </a:r>
          </a:p>
          <a:p>
            <a:pPr lvl="1"/>
            <a:r>
              <a:rPr lang="cs-CZ" sz="2400" i="1" dirty="0"/>
              <a:t>„ Kompozitní materiál je kombinace dvou nebo více materiálů (vyztužovací elementy, výplně a spojovací matrice), lišících se v makroměřítku tvarem nebo složením. Složky si v nich zachovávají svou identitu (tzn.: vzájemně se úplně nerozpouštějí ani neslučují), ačkoliv na své okolí působí v součinnosti. Každá složka může být fyzikálně identifikována a mezi ní a dalšími složkami je rozhraní.“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8189919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517F4B21-F752-4106-AB2F-13986A0F45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Kompozitní materiály - definice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04B69914-021A-47D7-B186-C95F1324945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sz="2400" i="1" dirty="0"/>
              <a:t>Obecně:</a:t>
            </a:r>
          </a:p>
          <a:p>
            <a:pPr algn="l"/>
            <a:r>
              <a:rPr lang="cs-CZ" sz="2400" dirty="0"/>
              <a:t>	</a:t>
            </a:r>
            <a:r>
              <a:rPr lang="cs-CZ" sz="2400" b="0" i="1" u="none" strike="noStrike" baseline="0" dirty="0"/>
              <a:t> </a:t>
            </a:r>
            <a:r>
              <a:rPr lang="cs-CZ" sz="2400" b="0" u="none" strike="noStrike" baseline="0" dirty="0"/>
              <a:t>„Pod pojmem kompozitní materiál (kompozit) rozumíme heterogenní systém </a:t>
            </a:r>
            <a:r>
              <a:rPr lang="cs-CZ" sz="2400" b="1" u="none" strike="noStrike" baseline="0" dirty="0"/>
              <a:t>složený </a:t>
            </a:r>
            <a:r>
              <a:rPr lang="cs-CZ" sz="2400" b="0" u="none" strike="noStrike" baseline="0" dirty="0"/>
              <a:t>ze dvou a více složek, které se vzájemně výrazně liší svými mechanickými, fyzikálními a chemickými vlastnostmi. Tvrdší a pevnější nespojitá složka je označována jako </a:t>
            </a:r>
            <a:r>
              <a:rPr lang="cs-CZ" sz="2400" b="1" u="none" strike="noStrike" baseline="0" dirty="0"/>
              <a:t>výztuž</a:t>
            </a:r>
            <a:r>
              <a:rPr lang="cs-CZ" sz="2400" b="0" u="none" strike="noStrike" baseline="0" dirty="0"/>
              <a:t>, spojitá a obvykle poddajnější složka, která plní funkci pojiva výztuže, se nazývá </a:t>
            </a:r>
            <a:r>
              <a:rPr lang="cs-CZ" sz="2400" b="1" u="none" strike="noStrike" baseline="0" dirty="0"/>
              <a:t>matrice</a:t>
            </a:r>
            <a:r>
              <a:rPr lang="cs-CZ" sz="2400" b="0" u="none" strike="noStrike" baseline="0" dirty="0"/>
              <a:t>.“</a:t>
            </a:r>
          </a:p>
          <a:p>
            <a:pPr algn="l"/>
            <a:endParaRPr lang="cs-CZ" sz="2400" dirty="0"/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cs-CZ" sz="2400" dirty="0"/>
              <a:t>Jedná se o konstrukční materiály se specifickými vlastnostmi, které vznikají specifickými procesy pro specifické aplikace. 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cs-CZ" sz="2400" dirty="0"/>
              <a:t>Základem je spojení matrice a výztuže. Přidáním dalších prvků (složek) pak vznikají další kompozitní struktury, např. sendvičové konstrukce.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9826062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46493C65-6DF5-43C9-8CEC-54C5E235E1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Kompozitní materiály - definice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8BD73954-0950-494F-94B2-FE6D220C02D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/>
            <a:r>
              <a:rPr lang="cs-CZ" sz="2400" i="1" u="sng" dirty="0"/>
              <a:t>Kompozity pro technické aplikace 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cs-CZ" sz="2400" dirty="0"/>
              <a:t>definované a </a:t>
            </a:r>
            <a:r>
              <a:rPr lang="cs-CZ" sz="2400" dirty="0" err="1"/>
              <a:t>predikovatelné</a:t>
            </a:r>
            <a:r>
              <a:rPr lang="cs-CZ" sz="2400" dirty="0"/>
              <a:t> užitné a mechanické vlastnosti musí splňovat určité podmínky:</a:t>
            </a:r>
          </a:p>
          <a:p>
            <a:pPr algn="l"/>
            <a:endParaRPr lang="cs-CZ" sz="2400" dirty="0"/>
          </a:p>
          <a:p>
            <a:pPr marL="971550" lvl="1" indent="-285750"/>
            <a:r>
              <a:rPr lang="cs-CZ" sz="2200" dirty="0"/>
              <a:t>t</a:t>
            </a:r>
            <a:r>
              <a:rPr lang="cs-CZ" sz="2200" b="0" i="0" u="none" strike="noStrike" baseline="0" dirty="0"/>
              <a:t>echnický kompozit je připraven umělým míchá</a:t>
            </a:r>
            <a:r>
              <a:rPr lang="cs-CZ" sz="2200" dirty="0"/>
              <a:t>ním dvou a více složek (ne přirozenými procesy jako precipitace)</a:t>
            </a:r>
          </a:p>
          <a:p>
            <a:pPr marL="971550" lvl="1" indent="-285750"/>
            <a:r>
              <a:rPr lang="cs-CZ" sz="2200" dirty="0"/>
              <a:t>poměr složek je přesně definován (podíl výztuže musí tvořit minimálně 5% objemu kompozitu)</a:t>
            </a:r>
          </a:p>
          <a:p>
            <a:pPr marL="971550" lvl="1" indent="-285750"/>
            <a:r>
              <a:rPr lang="cs-CZ" sz="2200" dirty="0"/>
              <a:t>fyzikální, mechanické i chemické vlastnosti výztuže a matrice se musí lišit; výztuž je obvykle tužší a významně pevnější v tahu než matrice </a:t>
            </a:r>
          </a:p>
          <a:p>
            <a:pPr marL="971550" lvl="1" indent="-285750"/>
            <a:r>
              <a:rPr lang="cs-CZ" sz="2200" dirty="0"/>
              <a:t>mezi složkami (fázemi) je rozhraní. Tyto složky lze fyzikálně identifikovat</a:t>
            </a:r>
          </a:p>
          <a:p>
            <a:pPr marL="971550" lvl="1" indent="-285750"/>
            <a:r>
              <a:rPr lang="cs-CZ" sz="2200" dirty="0"/>
              <a:t>výsledné vlastnosti kompozitu jsou nové, vyšší než mají jednotlivé složky (synergismus)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0261547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FA765F98-2C13-4A93-83DE-7F209A321A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4000" dirty="0"/>
              <a:t>Kompozitní materiály - inspirace</a:t>
            </a:r>
            <a:endParaRPr lang="cs-CZ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A6890BF4-C0C0-479D-BC3E-C902DF82D1E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274320" lvl="1" indent="0">
              <a:lnSpc>
                <a:spcPct val="110000"/>
              </a:lnSpc>
              <a:spcBef>
                <a:spcPts val="600"/>
              </a:spcBef>
              <a:spcAft>
                <a:spcPts val="900"/>
              </a:spcAft>
              <a:buNone/>
            </a:pPr>
            <a:r>
              <a:rPr lang="cs-CZ" sz="2400" dirty="0"/>
              <a:t>Inspirace v přírodě:</a:t>
            </a:r>
          </a:p>
          <a:p>
            <a:pPr marL="1074420" lvl="2" indent="-342900">
              <a:lnSpc>
                <a:spcPct val="110000"/>
              </a:lnSpc>
              <a:spcBef>
                <a:spcPts val="600"/>
              </a:spcBef>
              <a:spcAft>
                <a:spcPts val="900"/>
              </a:spcAft>
              <a:buFont typeface="Symbol" panose="05050102010706020507" pitchFamily="18" charset="2"/>
              <a:buChar char=""/>
            </a:pPr>
            <a:r>
              <a:rPr lang="cs-CZ" sz="2400" dirty="0"/>
              <a:t>kompozitní bloky ze sušené hlíny se slámou</a:t>
            </a:r>
          </a:p>
          <a:p>
            <a:pPr marL="1074420" lvl="2" indent="-342900">
              <a:lnSpc>
                <a:spcPct val="110000"/>
              </a:lnSpc>
              <a:spcBef>
                <a:spcPts val="600"/>
              </a:spcBef>
              <a:spcAft>
                <a:spcPts val="900"/>
              </a:spcAft>
              <a:buFont typeface="Symbol" panose="05050102010706020507" pitchFamily="18" charset="2"/>
              <a:buChar char=""/>
            </a:pPr>
            <a:r>
              <a:rPr lang="cs-CZ" sz="2400" dirty="0" err="1"/>
              <a:t>Damascénská</a:t>
            </a:r>
            <a:r>
              <a:rPr lang="cs-CZ" sz="2400" dirty="0"/>
              <a:t> ocel (střídání nízko- a vysokouhlíkové oceli) </a:t>
            </a:r>
          </a:p>
          <a:p>
            <a:pPr marL="1074420" lvl="2" indent="-342900">
              <a:lnSpc>
                <a:spcPct val="110000"/>
              </a:lnSpc>
              <a:spcBef>
                <a:spcPts val="600"/>
              </a:spcBef>
              <a:spcAft>
                <a:spcPts val="900"/>
              </a:spcAft>
              <a:buFont typeface="Symbol" panose="05050102010706020507" pitchFamily="18" charset="2"/>
              <a:buChar char=""/>
            </a:pPr>
            <a:r>
              <a:rPr lang="cs-CZ" sz="2400" dirty="0"/>
              <a:t>kosti (kolagenová vlákna v </a:t>
            </a:r>
            <a:r>
              <a:rPr lang="cs-CZ" sz="2400" dirty="0" err="1"/>
              <a:t>hydroxyapatit</a:t>
            </a:r>
            <a:r>
              <a:rPr lang="cs-CZ" sz="2400" dirty="0"/>
              <a:t> matrici, </a:t>
            </a:r>
          </a:p>
          <a:p>
            <a:pPr marL="1074420" lvl="2" indent="-342900">
              <a:lnSpc>
                <a:spcPct val="110000"/>
              </a:lnSpc>
              <a:spcBef>
                <a:spcPts val="600"/>
              </a:spcBef>
              <a:spcAft>
                <a:spcPts val="900"/>
              </a:spcAft>
              <a:buFont typeface="Symbol" panose="05050102010706020507" pitchFamily="18" charset="2"/>
              <a:buChar char=""/>
            </a:pPr>
            <a:r>
              <a:rPr lang="cs-CZ" sz="2400" dirty="0"/>
              <a:t>Včelí plástev (voskový stěna a vzduch, voština)</a:t>
            </a:r>
          </a:p>
          <a:p>
            <a:pPr marL="1074420" lvl="2" indent="-342900">
              <a:lnSpc>
                <a:spcPct val="110000"/>
              </a:lnSpc>
              <a:spcBef>
                <a:spcPts val="600"/>
              </a:spcBef>
              <a:spcAft>
                <a:spcPts val="900"/>
              </a:spcAft>
              <a:buFont typeface="Symbol" panose="05050102010706020507" pitchFamily="18" charset="2"/>
              <a:buChar char=""/>
            </a:pPr>
            <a:r>
              <a:rPr lang="cs-CZ" sz="2400" dirty="0"/>
              <a:t>Dřevo (celulózové vlákna v ligninové matrici)</a:t>
            </a:r>
          </a:p>
          <a:p>
            <a:endParaRPr lang="cs-CZ" dirty="0"/>
          </a:p>
          <a:p>
            <a:endParaRPr lang="cs-CZ" dirty="0"/>
          </a:p>
        </p:txBody>
      </p:sp>
      <p:pic>
        <p:nvPicPr>
          <p:cNvPr id="6" name="Picture 2" descr="Kostní tkáňové inženýrství – Sciencemag.cz">
            <a:extLst>
              <a:ext uri="{FF2B5EF4-FFF2-40B4-BE49-F238E27FC236}">
                <a16:creationId xmlns:a16="http://schemas.microsoft.com/office/drawing/2014/main" id="{772D46BB-B092-413E-8C35-27B70A50E57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90286" y="1645218"/>
            <a:ext cx="3387632" cy="20216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Obrázek 6">
            <a:extLst>
              <a:ext uri="{FF2B5EF4-FFF2-40B4-BE49-F238E27FC236}">
                <a16:creationId xmlns:a16="http://schemas.microsoft.com/office/drawing/2014/main" id="{DB83C26B-2499-43C7-ADBC-786A926A4E2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05246" y="4286957"/>
            <a:ext cx="4276793" cy="129373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72685333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FA765F98-2C13-4A93-83DE-7F209A321A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Kompozitní materiály - historie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A6890BF4-C0C0-479D-BC3E-C902DF82D1E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274320" lvl="1" indent="0">
              <a:lnSpc>
                <a:spcPct val="110000"/>
              </a:lnSpc>
              <a:spcBef>
                <a:spcPts val="600"/>
              </a:spcBef>
              <a:spcAft>
                <a:spcPts val="900"/>
              </a:spcAft>
              <a:buNone/>
            </a:pPr>
            <a:r>
              <a:rPr lang="cs-CZ" sz="2600" dirty="0"/>
              <a:t>Aplikace technických </a:t>
            </a:r>
            <a:r>
              <a:rPr lang="cs-CZ" sz="2600" dirty="0" err="1"/>
              <a:t>kompozitů</a:t>
            </a:r>
            <a:r>
              <a:rPr lang="cs-CZ" sz="2600" dirty="0"/>
              <a:t> v historii:</a:t>
            </a:r>
          </a:p>
          <a:p>
            <a:pPr marL="617220" lvl="1" indent="-342900">
              <a:lnSpc>
                <a:spcPct val="110000"/>
              </a:lnSpc>
              <a:spcBef>
                <a:spcPts val="600"/>
              </a:spcBef>
              <a:spcAft>
                <a:spcPts val="900"/>
              </a:spcAft>
              <a:buFont typeface="Symbol" panose="05050102010706020507" pitchFamily="18" charset="2"/>
              <a:buChar char=""/>
            </a:pPr>
            <a:r>
              <a:rPr lang="cs-CZ" sz="2400" dirty="0"/>
              <a:t>Železobeton (1867)</a:t>
            </a:r>
          </a:p>
          <a:p>
            <a:pPr marL="617220" lvl="1" indent="-342900">
              <a:lnSpc>
                <a:spcPct val="110000"/>
              </a:lnSpc>
              <a:spcBef>
                <a:spcPts val="600"/>
              </a:spcBef>
              <a:spcAft>
                <a:spcPts val="900"/>
              </a:spcAft>
              <a:buFont typeface="Symbol" panose="05050102010706020507" pitchFamily="18" charset="2"/>
              <a:buChar char=""/>
            </a:pPr>
            <a:r>
              <a:rPr lang="cs-CZ" sz="2400" dirty="0"/>
              <a:t>Kompozitní cihly (Sumerové)</a:t>
            </a:r>
          </a:p>
          <a:p>
            <a:pPr marL="617220" lvl="1" indent="-342900">
              <a:lnSpc>
                <a:spcPct val="110000"/>
              </a:lnSpc>
              <a:spcBef>
                <a:spcPts val="600"/>
              </a:spcBef>
              <a:spcAft>
                <a:spcPts val="900"/>
              </a:spcAft>
              <a:buFont typeface="Symbol" panose="05050102010706020507" pitchFamily="18" charset="2"/>
              <a:buChar char=""/>
            </a:pPr>
            <a:r>
              <a:rPr lang="cs-CZ" sz="2400" dirty="0"/>
              <a:t>30.léta 20.stol komponenty do letadel</a:t>
            </a:r>
          </a:p>
          <a:p>
            <a:r>
              <a:rPr lang="cs-CZ" sz="2400" dirty="0"/>
              <a:t>Ne každá kompozice dvou a více složek se dá nazývat KOMPOZITEM (v technickém slova smyslu).</a:t>
            </a:r>
          </a:p>
          <a:p>
            <a:r>
              <a:rPr lang="cs-CZ" sz="2400" b="1" i="1" dirty="0"/>
              <a:t>Kompozit není: </a:t>
            </a:r>
          </a:p>
          <a:p>
            <a:pPr marL="1028700" lvl="1" indent="-342900"/>
            <a:r>
              <a:rPr lang="cs-CZ" sz="2400" dirty="0"/>
              <a:t>Plast s příměsí aditiv</a:t>
            </a:r>
          </a:p>
          <a:p>
            <a:pPr marL="1028700" lvl="1" indent="-342900"/>
            <a:r>
              <a:rPr lang="cs-CZ" sz="2400" dirty="0"/>
              <a:t>Kovy s precipitačními fázemi (ALE např. hliník zpevněný částicemi Al2O3 je kompozit)</a:t>
            </a:r>
          </a:p>
          <a:p>
            <a:pPr marL="1028700" lvl="1" indent="-342900"/>
            <a:r>
              <a:rPr lang="cs-CZ" sz="2400" dirty="0" err="1"/>
              <a:t>Biokompozity</a:t>
            </a:r>
            <a:r>
              <a:rPr lang="cs-CZ" sz="2400" dirty="0"/>
              <a:t> </a:t>
            </a:r>
          </a:p>
          <a:p>
            <a:endParaRPr lang="cs-CZ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35670302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013AB956-085B-4960-8BD7-717AE45A52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0179" y="1102836"/>
            <a:ext cx="11799733" cy="705327"/>
          </a:xfrm>
        </p:spPr>
        <p:txBody>
          <a:bodyPr anchor="b">
            <a:normAutofit/>
          </a:bodyPr>
          <a:lstStyle/>
          <a:p>
            <a:r>
              <a:rPr lang="cs-CZ" dirty="0"/>
              <a:t>Kompozitní materiály - klasifikace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BBD538F1-CAA8-4A12-A42D-C1FE84F9195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92087" y="1989138"/>
            <a:ext cx="11807825" cy="4211637"/>
          </a:xfrm>
        </p:spPr>
        <p:txBody>
          <a:bodyPr>
            <a:normAutofit lnSpcReduction="10000"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sz="2400" i="1" u="sng" dirty="0"/>
              <a:t>Dle materiálu matrice a výztuže </a:t>
            </a:r>
            <a:r>
              <a:rPr lang="cs-CZ" sz="1700" dirty="0"/>
              <a:t>	 </a:t>
            </a:r>
          </a:p>
          <a:p>
            <a:pPr marL="971550" lvl="1" indent="-285750">
              <a:buFont typeface="Arial" panose="020B0604020202020204" pitchFamily="34" charset="0"/>
              <a:buChar char="•"/>
            </a:pPr>
            <a:r>
              <a:rPr lang="cs-CZ" dirty="0">
                <a:solidFill>
                  <a:schemeClr val="tx1"/>
                </a:solidFill>
              </a:rPr>
              <a:t>kompozity s </a:t>
            </a:r>
            <a:r>
              <a:rPr lang="cs-CZ" b="1" dirty="0">
                <a:solidFill>
                  <a:schemeClr val="tx1"/>
                </a:solidFill>
              </a:rPr>
              <a:t>polymerní matricí </a:t>
            </a:r>
            <a:r>
              <a:rPr lang="cs-CZ" dirty="0">
                <a:solidFill>
                  <a:schemeClr val="tx1"/>
                </a:solidFill>
              </a:rPr>
              <a:t>- </a:t>
            </a:r>
            <a:r>
              <a:rPr lang="cs-CZ" dirty="0" err="1">
                <a:solidFill>
                  <a:schemeClr val="tx1"/>
                </a:solidFill>
              </a:rPr>
              <a:t>PMCs</a:t>
            </a:r>
            <a:r>
              <a:rPr lang="cs-CZ" dirty="0">
                <a:solidFill>
                  <a:schemeClr val="tx1"/>
                </a:solidFill>
              </a:rPr>
              <a:t> (</a:t>
            </a:r>
            <a:r>
              <a:rPr lang="cs-CZ" dirty="0" err="1">
                <a:solidFill>
                  <a:schemeClr val="tx1"/>
                </a:solidFill>
              </a:rPr>
              <a:t>Plastic</a:t>
            </a:r>
            <a:r>
              <a:rPr lang="cs-CZ" dirty="0">
                <a:solidFill>
                  <a:schemeClr val="tx1"/>
                </a:solidFill>
              </a:rPr>
              <a:t> Matrix </a:t>
            </a:r>
            <a:r>
              <a:rPr lang="cs-CZ" dirty="0" err="1">
                <a:solidFill>
                  <a:schemeClr val="tx1"/>
                </a:solidFill>
              </a:rPr>
              <a:t>Composites</a:t>
            </a:r>
            <a:r>
              <a:rPr lang="cs-CZ" dirty="0">
                <a:solidFill>
                  <a:schemeClr val="tx1"/>
                </a:solidFill>
              </a:rPr>
              <a:t>) </a:t>
            </a:r>
          </a:p>
          <a:p>
            <a:pPr marL="971550" lvl="1" indent="-285750">
              <a:buFont typeface="Arial" panose="020B0604020202020204" pitchFamily="34" charset="0"/>
              <a:buChar char="•"/>
            </a:pPr>
            <a:r>
              <a:rPr lang="cs-CZ" dirty="0">
                <a:solidFill>
                  <a:schemeClr val="tx1"/>
                </a:solidFill>
              </a:rPr>
              <a:t>kompozity s </a:t>
            </a:r>
            <a:r>
              <a:rPr lang="cs-CZ" b="1" dirty="0">
                <a:solidFill>
                  <a:schemeClr val="tx1"/>
                </a:solidFill>
              </a:rPr>
              <a:t>kovovou matricí </a:t>
            </a:r>
            <a:r>
              <a:rPr lang="cs-CZ" dirty="0">
                <a:solidFill>
                  <a:schemeClr val="tx1"/>
                </a:solidFill>
              </a:rPr>
              <a:t>- </a:t>
            </a:r>
            <a:r>
              <a:rPr lang="cs-CZ" dirty="0" err="1">
                <a:solidFill>
                  <a:schemeClr val="tx1"/>
                </a:solidFill>
              </a:rPr>
              <a:t>MMCs</a:t>
            </a:r>
            <a:r>
              <a:rPr lang="cs-CZ" dirty="0">
                <a:solidFill>
                  <a:schemeClr val="tx1"/>
                </a:solidFill>
              </a:rPr>
              <a:t> (Metal Matrix </a:t>
            </a:r>
            <a:r>
              <a:rPr lang="cs-CZ" dirty="0" err="1">
                <a:solidFill>
                  <a:schemeClr val="tx1"/>
                </a:solidFill>
              </a:rPr>
              <a:t>Composites</a:t>
            </a:r>
            <a:r>
              <a:rPr lang="cs-CZ" dirty="0">
                <a:solidFill>
                  <a:schemeClr val="tx1"/>
                </a:solidFill>
              </a:rPr>
              <a:t>)</a:t>
            </a:r>
          </a:p>
          <a:p>
            <a:pPr marL="971550" lvl="1" indent="-285750">
              <a:buFont typeface="Arial" panose="020B0604020202020204" pitchFamily="34" charset="0"/>
              <a:buChar char="•"/>
            </a:pPr>
            <a:r>
              <a:rPr lang="cs-CZ" dirty="0">
                <a:solidFill>
                  <a:schemeClr val="tx1"/>
                </a:solidFill>
              </a:rPr>
              <a:t>kompozity s </a:t>
            </a:r>
            <a:r>
              <a:rPr lang="cs-CZ" b="1" dirty="0">
                <a:solidFill>
                  <a:schemeClr val="tx1"/>
                </a:solidFill>
              </a:rPr>
              <a:t>keramickou matricí </a:t>
            </a:r>
            <a:r>
              <a:rPr lang="cs-CZ" dirty="0">
                <a:solidFill>
                  <a:schemeClr val="tx1"/>
                </a:solidFill>
              </a:rPr>
              <a:t>- </a:t>
            </a:r>
            <a:r>
              <a:rPr lang="cs-CZ" dirty="0" err="1">
                <a:solidFill>
                  <a:schemeClr val="tx1"/>
                </a:solidFill>
              </a:rPr>
              <a:t>CMCs</a:t>
            </a:r>
            <a:r>
              <a:rPr lang="cs-CZ" dirty="0">
                <a:solidFill>
                  <a:schemeClr val="tx1"/>
                </a:solidFill>
              </a:rPr>
              <a:t> (</a:t>
            </a:r>
            <a:r>
              <a:rPr lang="cs-CZ" dirty="0" err="1">
                <a:solidFill>
                  <a:schemeClr val="tx1"/>
                </a:solidFill>
              </a:rPr>
              <a:t>Ceramic</a:t>
            </a:r>
            <a:r>
              <a:rPr lang="cs-CZ" dirty="0">
                <a:solidFill>
                  <a:schemeClr val="tx1"/>
                </a:solidFill>
              </a:rPr>
              <a:t> Matrix </a:t>
            </a:r>
            <a:r>
              <a:rPr lang="cs-CZ" dirty="0" err="1">
                <a:solidFill>
                  <a:schemeClr val="tx1"/>
                </a:solidFill>
              </a:rPr>
              <a:t>Composites</a:t>
            </a:r>
            <a:r>
              <a:rPr lang="cs-CZ" dirty="0">
                <a:solidFill>
                  <a:schemeClr val="tx1"/>
                </a:solidFill>
              </a:rPr>
              <a:t>)</a:t>
            </a:r>
          </a:p>
          <a:p>
            <a:endParaRPr lang="cs-CZ" sz="17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sz="2400" i="1" u="sng" dirty="0"/>
              <a:t>Dle tvaru výztuže </a:t>
            </a:r>
          </a:p>
          <a:p>
            <a:pPr marL="971550" lvl="1" indent="-285750">
              <a:buFont typeface="Arial" panose="020B0604020202020204" pitchFamily="34" charset="0"/>
              <a:buChar char="•"/>
            </a:pPr>
            <a:r>
              <a:rPr lang="cs-CZ" b="1" dirty="0">
                <a:solidFill>
                  <a:schemeClr val="tx1"/>
                </a:solidFill>
              </a:rPr>
              <a:t>částicové kompozity </a:t>
            </a:r>
            <a:r>
              <a:rPr lang="cs-CZ" dirty="0">
                <a:solidFill>
                  <a:schemeClr val="tx1"/>
                </a:solidFill>
              </a:rPr>
              <a:t>- kompozity s náhodnou orientací a přednostní orientací částic ve tvaru kuliček, destiček nebo jehliček</a:t>
            </a:r>
          </a:p>
          <a:p>
            <a:pPr marL="971550" lvl="1" indent="-285750">
              <a:buFont typeface="Arial" panose="020B0604020202020204" pitchFamily="34" charset="0"/>
              <a:buChar char="•"/>
            </a:pPr>
            <a:r>
              <a:rPr lang="cs-CZ" b="1" dirty="0">
                <a:solidFill>
                  <a:schemeClr val="tx1"/>
                </a:solidFill>
              </a:rPr>
              <a:t>vláknové kompozity </a:t>
            </a:r>
          </a:p>
          <a:p>
            <a:pPr marL="1428750" lvl="2" indent="-285750">
              <a:buFont typeface="Arial" panose="020B0604020202020204" pitchFamily="34" charset="0"/>
              <a:buChar char="•"/>
            </a:pPr>
            <a:r>
              <a:rPr lang="cs-CZ" sz="2000" dirty="0">
                <a:solidFill>
                  <a:schemeClr val="tx1"/>
                </a:solidFill>
              </a:rPr>
              <a:t>jeden rozměr výztuže je výrazně větší než ostatní</a:t>
            </a:r>
          </a:p>
          <a:p>
            <a:pPr marL="1428750" lvl="2" indent="-285750">
              <a:buFont typeface="Arial" panose="020B0604020202020204" pitchFamily="34" charset="0"/>
              <a:buChar char="•"/>
            </a:pPr>
            <a:r>
              <a:rPr lang="cs-CZ" sz="2000" dirty="0">
                <a:solidFill>
                  <a:schemeClr val="tx1"/>
                </a:solidFill>
              </a:rPr>
              <a:t>poměr délky a průměru vlákna </a:t>
            </a:r>
            <a:r>
              <a:rPr lang="cs-CZ" sz="2000" b="1" dirty="0">
                <a:solidFill>
                  <a:schemeClr val="tx1"/>
                </a:solidFill>
              </a:rPr>
              <a:t>L/D ≥ 100 (dlouhá vlákna)</a:t>
            </a:r>
            <a:r>
              <a:rPr lang="cs-CZ" sz="2000" dirty="0">
                <a:solidFill>
                  <a:schemeClr val="tx1"/>
                </a:solidFill>
              </a:rPr>
              <a:t> a </a:t>
            </a:r>
            <a:r>
              <a:rPr lang="cs-CZ" sz="2000" b="1" dirty="0">
                <a:solidFill>
                  <a:schemeClr val="tx1"/>
                </a:solidFill>
              </a:rPr>
              <a:t>L/D ≤ 100 (krátká vlákna)</a:t>
            </a:r>
          </a:p>
          <a:p>
            <a:pPr marL="971550" lvl="1" indent="-285750">
              <a:buFont typeface="Arial" panose="020B0604020202020204" pitchFamily="34" charset="0"/>
              <a:buChar char="•"/>
            </a:pPr>
            <a:r>
              <a:rPr lang="cs-CZ" b="1" dirty="0">
                <a:solidFill>
                  <a:schemeClr val="tx1"/>
                </a:solidFill>
              </a:rPr>
              <a:t>vrstevnaté kompozity </a:t>
            </a:r>
            <a:r>
              <a:rPr lang="cs-CZ" dirty="0">
                <a:solidFill>
                  <a:schemeClr val="tx1"/>
                </a:solidFill>
              </a:rPr>
              <a:t>– kompozity složeny ze dvou nebo více vrstev, kde každá vrstva má dva rozměry výrazně větší než rozměr třetí </a:t>
            </a:r>
          </a:p>
          <a:p>
            <a:endParaRPr lang="cs-CZ" sz="1700" dirty="0"/>
          </a:p>
          <a:p>
            <a:endParaRPr lang="cs-CZ" sz="1700" b="0" i="0" u="none" strike="noStrike" baseline="0" dirty="0"/>
          </a:p>
          <a:p>
            <a:endParaRPr lang="cs-CZ" sz="1700" dirty="0"/>
          </a:p>
        </p:txBody>
      </p:sp>
    </p:spTree>
    <p:extLst>
      <p:ext uri="{BB962C8B-B14F-4D97-AF65-F5344CB8AC3E}">
        <p14:creationId xmlns:p14="http://schemas.microsoft.com/office/powerpoint/2010/main" val="131565258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577220E2-0062-4E37-8285-2E26315A9A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4000" dirty="0"/>
              <a:t>Kompozitní materiály - klasifikace</a:t>
            </a:r>
            <a:endParaRPr lang="cs-CZ" dirty="0"/>
          </a:p>
        </p:txBody>
      </p:sp>
      <p:pic>
        <p:nvPicPr>
          <p:cNvPr id="4" name="Zástupný obsah 3">
            <a:extLst>
              <a:ext uri="{FF2B5EF4-FFF2-40B4-BE49-F238E27FC236}">
                <a16:creationId xmlns:a16="http://schemas.microsoft.com/office/drawing/2014/main" id="{E6DC9DFE-4A54-48CD-971C-470481DF768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29624" y="1989138"/>
            <a:ext cx="4119349" cy="4211637"/>
          </a:xfrm>
          <a:prstGeom prst="rect">
            <a:avLst/>
          </a:prstGeom>
          <a:noFill/>
        </p:spPr>
      </p:pic>
      <p:pic>
        <p:nvPicPr>
          <p:cNvPr id="5" name="Obrázek 4">
            <a:extLst>
              <a:ext uri="{FF2B5EF4-FFF2-40B4-BE49-F238E27FC236}">
                <a16:creationId xmlns:a16="http://schemas.microsoft.com/office/drawing/2014/main" id="{3782A8EF-1B57-4CF6-ADF3-C89A1890175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64465" y="2534825"/>
            <a:ext cx="3745229" cy="3455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365595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B618DB2C-3448-4DA3-A8C1-DEA6471E12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0179" y="1089025"/>
            <a:ext cx="11807825" cy="719138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cs-CZ" b="1" i="0" kern="1200" dirty="0"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Kompozitní materiály - klasifikace</a:t>
            </a:r>
          </a:p>
        </p:txBody>
      </p:sp>
      <p:sp>
        <p:nvSpPr>
          <p:cNvPr id="10" name="TextovéPole 9">
            <a:extLst>
              <a:ext uri="{FF2B5EF4-FFF2-40B4-BE49-F238E27FC236}">
                <a16:creationId xmlns:a16="http://schemas.microsoft.com/office/drawing/2014/main" id="{08701C28-967C-4679-8EEC-147C7F36EB73}"/>
              </a:ext>
            </a:extLst>
          </p:cNvPr>
          <p:cNvSpPr txBox="1"/>
          <p:nvPr/>
        </p:nvSpPr>
        <p:spPr>
          <a:xfrm>
            <a:off x="192087" y="1989138"/>
            <a:ext cx="11807825" cy="421163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>
              <a:lnSpc>
                <a:spcPct val="90000"/>
              </a:lnSpc>
              <a:spcBef>
                <a:spcPts val="1000"/>
              </a:spcBef>
            </a:pPr>
            <a:r>
              <a:rPr lang="cs-CZ" sz="2400" i="1" u="sng" dirty="0"/>
              <a:t>Dle velikosti výztuže </a:t>
            </a:r>
          </a:p>
          <a:p>
            <a:pPr marL="342900" indent="-3429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cs-CZ" sz="2400" b="1" dirty="0" err="1"/>
              <a:t>nanokompozity</a:t>
            </a:r>
            <a:r>
              <a:rPr lang="cs-CZ" sz="2400" b="1" dirty="0"/>
              <a:t> </a:t>
            </a:r>
          </a:p>
          <a:p>
            <a:pPr marL="800100" lvl="2" indent="-3429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cs-CZ" sz="2000" dirty="0"/>
              <a:t>rozměr výztuže (délka nebo průměr vlákna) v řádu 100 </a:t>
            </a:r>
            <a:r>
              <a:rPr lang="cs-CZ" sz="2000" dirty="0" err="1"/>
              <a:t>nm</a:t>
            </a:r>
            <a:endParaRPr lang="cs-CZ" sz="2000" dirty="0"/>
          </a:p>
          <a:p>
            <a:pPr marL="342900" indent="-3429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cs-CZ" sz="2400" b="1" dirty="0" err="1"/>
              <a:t>mikrokompozity</a:t>
            </a:r>
            <a:endParaRPr lang="cs-CZ" sz="2400" b="1" dirty="0"/>
          </a:p>
          <a:p>
            <a:pPr marL="800100" lvl="2" indent="-3429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cs-CZ" sz="2000" dirty="0"/>
              <a:t>největší příčné rozměry výztuže (vláken nebo částic) 100 - 102 </a:t>
            </a:r>
            <a:r>
              <a:rPr lang="cs-CZ" sz="2000" dirty="0" err="1"/>
              <a:t>μm</a:t>
            </a:r>
            <a:r>
              <a:rPr lang="cs-CZ" sz="2000" dirty="0"/>
              <a:t> </a:t>
            </a:r>
          </a:p>
          <a:p>
            <a:pPr marL="800100" lvl="2" indent="-3429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cs-CZ" sz="2000" dirty="0" err="1"/>
              <a:t>nejpouživanější</a:t>
            </a:r>
            <a:r>
              <a:rPr lang="cs-CZ" sz="2000" dirty="0"/>
              <a:t> v praxi</a:t>
            </a:r>
          </a:p>
          <a:p>
            <a:pPr marL="342900" indent="-3429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cs-CZ" sz="2400" b="1" dirty="0" err="1"/>
              <a:t>makrokompozity</a:t>
            </a:r>
            <a:r>
              <a:rPr lang="cs-CZ" sz="2400" b="1" dirty="0"/>
              <a:t> </a:t>
            </a:r>
          </a:p>
          <a:p>
            <a:pPr marL="800100" lvl="2" indent="-3429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cs-CZ" sz="2000" dirty="0"/>
              <a:t>výztuž o velikosti příčného rozměru 100-102 mm </a:t>
            </a:r>
          </a:p>
          <a:p>
            <a:pPr marL="800100" lvl="2" indent="-3429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cs-CZ" sz="2000" dirty="0"/>
              <a:t>používány ve stavebnictví (železobeton, vícevrstvé materiály a konstrukce jako chodníky a vozovky</a:t>
            </a:r>
          </a:p>
        </p:txBody>
      </p:sp>
    </p:spTree>
    <p:extLst>
      <p:ext uri="{BB962C8B-B14F-4D97-AF65-F5344CB8AC3E}">
        <p14:creationId xmlns:p14="http://schemas.microsoft.com/office/powerpoint/2010/main" val="1575805139"/>
      </p:ext>
    </p:extLst>
  </p:cSld>
  <p:clrMapOvr>
    <a:masterClrMapping/>
  </p:clrMapOvr>
</p:sld>
</file>

<file path=ppt/theme/theme1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S" id="{9D2C78AB-A455-E741-85CA-C11055A2E6DB}" vid="{95D3B5E3-3CBF-A545-94D4-D2BA6EC21C90}"/>
    </a:ext>
  </a:extLst>
</a:theme>
</file>

<file path=ppt/theme/theme2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1_Custom Design</Template>
  <TotalTime>23827</TotalTime>
  <Words>1244</Words>
  <Application>Microsoft Office PowerPoint</Application>
  <PresentationFormat>Širokoúhlá obrazovka</PresentationFormat>
  <Paragraphs>142</Paragraphs>
  <Slides>19</Slides>
  <Notes>1</Notes>
  <HiddenSlides>0</HiddenSlides>
  <MMClips>0</MMClips>
  <ScaleCrop>false</ScaleCrop>
  <HeadingPairs>
    <vt:vector size="6" baseType="variant">
      <vt:variant>
        <vt:lpstr>Použitá písma</vt:lpstr>
      </vt:variant>
      <vt:variant>
        <vt:i4>4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19</vt:i4>
      </vt:variant>
    </vt:vector>
  </HeadingPairs>
  <TitlesOfParts>
    <vt:vector size="24" baseType="lpstr">
      <vt:lpstr>Arial</vt:lpstr>
      <vt:lpstr>Calibri</vt:lpstr>
      <vt:lpstr>Symbol</vt:lpstr>
      <vt:lpstr>Times New Roman</vt:lpstr>
      <vt:lpstr>1_Custom Design</vt:lpstr>
      <vt:lpstr>Prezentace aplikace PowerPoint</vt:lpstr>
      <vt:lpstr>Kompozitní materiály - definice</vt:lpstr>
      <vt:lpstr>Kompozitní materiály - definice</vt:lpstr>
      <vt:lpstr>Kompozitní materiály - definice</vt:lpstr>
      <vt:lpstr>Kompozitní materiály - inspirace</vt:lpstr>
      <vt:lpstr>Kompozitní materiály - historie</vt:lpstr>
      <vt:lpstr>Kompozitní materiály - klasifikace</vt:lpstr>
      <vt:lpstr>Kompozitní materiály - klasifikace</vt:lpstr>
      <vt:lpstr>Kompozitní materiály - klasifikace</vt:lpstr>
      <vt:lpstr>Kompozitní materiály - požadavky</vt:lpstr>
      <vt:lpstr>Kompozitní materiály – vláknové kompozity (FRP)</vt:lpstr>
      <vt:lpstr>FRP – matrice, výztuž</vt:lpstr>
      <vt:lpstr>FRP – matrice, výztuž</vt:lpstr>
      <vt:lpstr>FRP – formy vláken</vt:lpstr>
      <vt:lpstr>FRP – tkaniny</vt:lpstr>
      <vt:lpstr>FRP - prepregy</vt:lpstr>
      <vt:lpstr>FRP – smáčivost výztuže</vt:lpstr>
      <vt:lpstr>Reference</vt:lpstr>
      <vt:lpstr>Prezentace aplikace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Ziovsky Argir</dc:creator>
  <cp:lastModifiedBy>Kalova Martina</cp:lastModifiedBy>
  <cp:revision>33</cp:revision>
  <dcterms:created xsi:type="dcterms:W3CDTF">2019-09-01T08:00:02Z</dcterms:created>
  <dcterms:modified xsi:type="dcterms:W3CDTF">2024-12-01T15:38:39Z</dcterms:modified>
</cp:coreProperties>
</file>