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7" r:id="rId1"/>
  </p:sldMasterIdLst>
  <p:notesMasterIdLst>
    <p:notesMasterId r:id="rId25"/>
  </p:notesMasterIdLst>
  <p:handoutMasterIdLst>
    <p:handoutMasterId r:id="rId26"/>
  </p:handoutMasterIdLst>
  <p:sldIdLst>
    <p:sldId id="277" r:id="rId2"/>
    <p:sldId id="291" r:id="rId3"/>
    <p:sldId id="292" r:id="rId4"/>
    <p:sldId id="278" r:id="rId5"/>
    <p:sldId id="279" r:id="rId6"/>
    <p:sldId id="293" r:id="rId7"/>
    <p:sldId id="286" r:id="rId8"/>
    <p:sldId id="285" r:id="rId9"/>
    <p:sldId id="294" r:id="rId10"/>
    <p:sldId id="295" r:id="rId11"/>
    <p:sldId id="296" r:id="rId12"/>
    <p:sldId id="297" r:id="rId13"/>
    <p:sldId id="298" r:id="rId14"/>
    <p:sldId id="299" r:id="rId15"/>
    <p:sldId id="305" r:id="rId16"/>
    <p:sldId id="308" r:id="rId17"/>
    <p:sldId id="307" r:id="rId18"/>
    <p:sldId id="310" r:id="rId19"/>
    <p:sldId id="309" r:id="rId20"/>
    <p:sldId id="311" r:id="rId21"/>
    <p:sldId id="304" r:id="rId22"/>
    <p:sldId id="284" r:id="rId23"/>
    <p:sldId id="259" r:id="rId24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87D422B-8C06-DE41-A42C-78D05BF8630A}">
          <p14:sldIdLst>
            <p14:sldId id="277"/>
            <p14:sldId id="291"/>
            <p14:sldId id="292"/>
            <p14:sldId id="278"/>
            <p14:sldId id="279"/>
            <p14:sldId id="293"/>
            <p14:sldId id="286"/>
            <p14:sldId id="285"/>
            <p14:sldId id="294"/>
            <p14:sldId id="295"/>
            <p14:sldId id="296"/>
            <p14:sldId id="297"/>
            <p14:sldId id="298"/>
            <p14:sldId id="299"/>
            <p14:sldId id="305"/>
            <p14:sldId id="308"/>
            <p14:sldId id="307"/>
            <p14:sldId id="310"/>
            <p14:sldId id="309"/>
            <p14:sldId id="311"/>
            <p14:sldId id="304"/>
            <p14:sldId id="284"/>
            <p14:sldId id="2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731" userDrawn="1">
          <p15:clr>
            <a:srgbClr val="A4A3A4"/>
          </p15:clr>
        </p15:guide>
        <p15:guide id="4" orient="horz" pos="39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iovsky Argir" initials="ZA" lastIdx="1" clrIdx="0">
    <p:extLst>
      <p:ext uri="{19B8F6BF-5375-455C-9EA6-DF929625EA0E}">
        <p15:presenceInfo xmlns:p15="http://schemas.microsoft.com/office/powerpoint/2012/main" userId="S::zio001@vsb.cz::1dc56a10-5d08-49ef-933a-90ca63c0e9b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499"/>
    <a:srgbClr val="A28E2A"/>
    <a:srgbClr val="43B02A"/>
    <a:srgbClr val="0047BB"/>
    <a:srgbClr val="FFB81C"/>
    <a:srgbClr val="E4002B"/>
    <a:srgbClr val="FF8200"/>
    <a:srgbClr val="8246AF"/>
    <a:srgbClr val="05C3DE"/>
    <a:srgbClr val="8183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433"/>
    <p:restoredTop sz="86376"/>
  </p:normalViewPr>
  <p:slideViewPr>
    <p:cSldViewPr snapToGrid="0" snapToObjects="1" showGuides="1">
      <p:cViewPr varScale="1">
        <p:scale>
          <a:sx n="96" d="100"/>
          <a:sy n="96" d="100"/>
        </p:scale>
        <p:origin x="201" y="51"/>
      </p:cViewPr>
      <p:guideLst>
        <p:guide orient="horz" pos="2137"/>
        <p:guide pos="3840"/>
        <p:guide orient="horz" pos="731"/>
        <p:guide orient="horz" pos="3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lova Martina" userId="db261bc4-57a3-49bd-be77-1b012cb9015f" providerId="ADAL" clId="{8A11FFB9-8E59-4C4F-80B0-F196F16BD7B0}"/>
    <pc:docChg chg="custSel modSld">
      <pc:chgData name="Kalova Martina" userId="db261bc4-57a3-49bd-be77-1b012cb9015f" providerId="ADAL" clId="{8A11FFB9-8E59-4C4F-80B0-F196F16BD7B0}" dt="2025-01-07T19:05:17.931" v="5" actId="20577"/>
      <pc:docMkLst>
        <pc:docMk/>
      </pc:docMkLst>
      <pc:sldChg chg="modSp mod">
        <pc:chgData name="Kalova Martina" userId="db261bc4-57a3-49bd-be77-1b012cb9015f" providerId="ADAL" clId="{8A11FFB9-8E59-4C4F-80B0-F196F16BD7B0}" dt="2025-01-07T19:05:17.931" v="5" actId="20577"/>
        <pc:sldMkLst>
          <pc:docMk/>
          <pc:sldMk cId="3328650913" sldId="277"/>
        </pc:sldMkLst>
        <pc:spChg chg="mod">
          <ac:chgData name="Kalova Martina" userId="db261bc4-57a3-49bd-be77-1b012cb9015f" providerId="ADAL" clId="{8A11FFB9-8E59-4C4F-80B0-F196F16BD7B0}" dt="2025-01-07T19:05:17.931" v="5" actId="20577"/>
          <ac:spMkLst>
            <pc:docMk/>
            <pc:sldMk cId="3328650913" sldId="277"/>
            <ac:spMk id="3" creationId="{81CBE805-5438-3B16-91D4-539B82F397DC}"/>
          </ac:spMkLst>
        </pc:spChg>
      </pc:sldChg>
      <pc:sldChg chg="modSp mod">
        <pc:chgData name="Kalova Martina" userId="db261bc4-57a3-49bd-be77-1b012cb9015f" providerId="ADAL" clId="{8A11FFB9-8E59-4C4F-80B0-F196F16BD7B0}" dt="2025-01-07T19:03:36.488" v="4" actId="12"/>
        <pc:sldMkLst>
          <pc:docMk/>
          <pc:sldMk cId="2397849601" sldId="284"/>
        </pc:sldMkLst>
        <pc:spChg chg="mod">
          <ac:chgData name="Kalova Martina" userId="db261bc4-57a3-49bd-be77-1b012cb9015f" providerId="ADAL" clId="{8A11FFB9-8E59-4C4F-80B0-F196F16BD7B0}" dt="2025-01-07T19:03:36.488" v="4" actId="12"/>
          <ac:spMkLst>
            <pc:docMk/>
            <pc:sldMk cId="2397849601" sldId="284"/>
            <ac:spMk id="3" creationId="{B339BDF5-F612-48A8-82F0-A3D2CB3904F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A7E84B11-8086-A046-B6B7-F7A9DB5EAD8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AE5F8304-EF8E-7A48-A3EC-256BB4EB244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746FA-9F78-5A43-BFD1-03D27A7F3C92}" type="datetimeFigureOut">
              <a:rPr lang="cs-CZ" smtClean="0"/>
              <a:t>07.01.2025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CE85A97-9D2F-A74D-874B-B462CB8C636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B02496D-CD03-4446-AD06-43B91E1688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ECC9C5-FF55-F544-A6D3-2B14C7549C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42182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92D10F-BC7E-0545-A8D3-D708044527A6}" type="datetimeFigureOut">
              <a:rPr lang="cs-CZ" smtClean="0"/>
              <a:t>07.01.2025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cs-CZ"/>
              <a:t>Upravte styly předlohy textu.
Druhá úroveň
Třetí úroveň
Čtvrtá úroveň
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77E90-4C3A-1A40-BB34-28A95E688A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02421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6024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13F77-2CE9-7D49-9458-1ACF72B58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88" y="1989138"/>
            <a:ext cx="11798620" cy="11723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81DA3B-0F22-3848-B468-C8422D799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087" y="3602038"/>
            <a:ext cx="11798619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2D269-4D51-D242-8BC5-F310E732E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2756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C4CAD3-2491-3045-91F4-95BA288798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8D3671-8D78-AB47-8428-FB2C74A75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253978-B0A2-9346-AEA0-9BBC0215B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3007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3B380-B0ED-AA4C-9846-18497E75D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1" y="1089025"/>
            <a:ext cx="4563908" cy="719138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C539D-BE42-5E44-9649-A43967320D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4243" y="1089025"/>
            <a:ext cx="7075670" cy="5111749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709BA3-2099-E943-B907-9054F9DEA6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0181" y="1989137"/>
            <a:ext cx="4563908" cy="42116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F984A-10C0-FA4B-993D-0030D8FC2D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11D101-3D6C-364A-81B6-1FCFE8703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8CA1EE-A952-AB4C-AD12-9C7801BE4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7623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D38C2-A537-A048-9C5D-EC1FA9710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555" y="1089025"/>
            <a:ext cx="4563533" cy="719138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F60598-20E7-F042-89BA-C6678DD94E04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4908549" y="1089025"/>
            <a:ext cx="7091363" cy="511175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z="1600" dirty="0"/>
              <a:t>Picture</a:t>
            </a:r>
            <a:endParaRPr lang="cs-CZ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BA6C57-B059-7548-8C2E-30FE726D9B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0555" y="1989137"/>
            <a:ext cx="4563533" cy="42116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1513B4-C6DE-674E-99C4-2B60E0B3CF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8753AB-B7F1-204E-AFB9-F65DEBC66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5C4982-79FD-9346-AC3D-B384016DE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0467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7414C914-950A-7942-B0E9-3FEB6F7F39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  <a:endParaRPr lang="cs-CZ" dirty="0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0DCF0096-0579-6045-8D0F-A71D64397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Název prezentace 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E670FDF-F365-974E-B39A-0DEC9CD46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</p:spPr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FFD4CE4-1DDE-1747-9474-B500B04E5D3D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3497" y="1089025"/>
            <a:ext cx="11796415" cy="5111749"/>
          </a:xfrm>
        </p:spPr>
        <p:txBody>
          <a:bodyPr/>
          <a:lstStyle>
            <a:lvl1pPr>
              <a:defRPr sz="20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35799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13F77-2CE9-7D49-9458-1ACF72B58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88" y="1989138"/>
            <a:ext cx="11798620" cy="11723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81DA3B-0F22-3848-B468-C8422D799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087" y="3602038"/>
            <a:ext cx="11798619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2D269-4D51-D242-8BC5-F310E732E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5548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18AEB-B644-5942-AD1E-621B53CF1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00A499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300131-EA4E-F247-BD08-565629F59B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87" y="1989138"/>
            <a:ext cx="11807825" cy="42116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B98FB-D470-F24C-9040-6BA593DF7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A499"/>
                </a:solidFill>
              </a:defRPr>
            </a:lvl1pPr>
          </a:lstStyle>
          <a:p>
            <a:fld id="{E57EA1BE-92D9-9E4F-B3B9-F1A717F8567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3514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FECE6-7A7D-664C-A646-0577ABD54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102836"/>
            <a:ext cx="11799733" cy="70532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0D8159-490F-9D44-8DE1-C95E419821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8"/>
            <a:ext cx="11807825" cy="4211637"/>
          </a:xfrm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F4EA89-1BE2-0F40-B054-7AB8ACBF8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1042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16C57-B154-3447-8B55-54316475E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  <a:prstGeom prst="rect">
            <a:avLst/>
          </a:prstGeom>
        </p:spPr>
        <p:txBody>
          <a:bodyPr anchor="b"/>
          <a:lstStyle>
            <a:lvl1pPr algn="l">
              <a:defRPr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78488A-550B-FD44-870D-6B5F0CA0C2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80" y="1987551"/>
            <a:ext cx="5819620" cy="421368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3EBD61-1D0E-8247-8181-00E7B3992F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987551"/>
            <a:ext cx="5827713" cy="418941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E8AC9C-BE73-C946-A793-2A1ADEE0E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4809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7"/>
            <a:ext cx="5832475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2088" y="2314322"/>
            <a:ext cx="5832476" cy="387534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E5EA90-3B54-D74E-BE42-B5E34C217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989137"/>
            <a:ext cx="5827713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4D7D3D-11B1-CB4C-A33F-C8BC62E375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314322"/>
            <a:ext cx="5827713" cy="387534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5096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7"/>
            <a:ext cx="5832475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2088" y="2314322"/>
            <a:ext cx="5832476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E5EA90-3B54-D74E-BE42-B5E34C217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989137"/>
            <a:ext cx="5827713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4D7D3D-11B1-CB4C-A33F-C8BC62E375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314322"/>
            <a:ext cx="5827713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BAF2A61-8083-714B-B6EA-A2C9374A767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0179" y="4418252"/>
            <a:ext cx="5832475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9A49810-6CDC-1940-ABA4-D189C0035A0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00178" y="4650749"/>
            <a:ext cx="5832475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D3E3FB61-C1CC-E949-B02F-C230B61EC8C8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172101" y="4410160"/>
            <a:ext cx="5832475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EEC9536-D82E-1D48-A1FD-3B14AAF76BE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6172100" y="4642657"/>
            <a:ext cx="5832475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3570397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177" y="1989137"/>
            <a:ext cx="3735319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00554" y="2314322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13094F-F128-7744-9134-944E79FE8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F60339-0274-CD47-9C2C-2DBB6A0BC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BAF2A61-8083-714B-B6EA-A2C9374A767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0178" y="4418252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9A49810-6CDC-1940-ABA4-D189C0035A0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00178" y="4650749"/>
            <a:ext cx="3734562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3D705129-1E26-D543-92A1-EFAF8E911FC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36469" y="1989138"/>
            <a:ext cx="3734137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0CA5CD9C-5511-DA4E-8F95-0917EC4C4D02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4236846" y="2314323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52D26FB4-A694-EA42-9284-28128210565B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4236470" y="4418253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82F72328-61B5-6F45-A95F-1C82C2078F29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4236470" y="4650750"/>
            <a:ext cx="3734136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0F990E76-7FE9-CE42-A7A1-42B9EA1875D7}"/>
              </a:ext>
            </a:extLst>
          </p:cNvPr>
          <p:cNvSpPr>
            <a:spLocks noGrp="1"/>
          </p:cNvSpPr>
          <p:nvPr>
            <p:ph type="body" idx="19"/>
          </p:nvPr>
        </p:nvSpPr>
        <p:spPr>
          <a:xfrm>
            <a:off x="8263521" y="1989139"/>
            <a:ext cx="3734137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70A49019-5474-AF4C-8165-4F90E84BC2B0}"/>
              </a:ext>
            </a:extLst>
          </p:cNvPr>
          <p:cNvSpPr>
            <a:spLocks noGrp="1"/>
          </p:cNvSpPr>
          <p:nvPr>
            <p:ph sz="half" idx="20"/>
          </p:nvPr>
        </p:nvSpPr>
        <p:spPr>
          <a:xfrm>
            <a:off x="8263898" y="2314324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C29B511B-4BFB-E44D-B631-01E01AC67196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8263522" y="4418254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C2B29021-5CC6-F44B-BEBD-C14F14FA8A1C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63522" y="4650751"/>
            <a:ext cx="3734136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949501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38144-9A3F-AC4B-ACA3-2C05BA3FB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293" y="1089025"/>
            <a:ext cx="11798620" cy="719138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D583CD-F360-AA49-A6B4-38560C665E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AC4A53-7C48-3846-9C4E-47C297C7A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345C61-F597-874B-8F86-E60219628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906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8E16DB-0F0F-994D-A403-C9AB95C3D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104756"/>
            <a:ext cx="11798620" cy="7034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indent="0">
              <a:tabLst>
                <a:tab pos="525463" algn="l"/>
              </a:tabLst>
            </a:pPr>
            <a:r>
              <a:rPr lang="cs-CZ" dirty="0"/>
              <a:t>Kliknutím lze upravit styl.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309CB4-F383-0740-80DE-33C5455CE3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8" y="1994170"/>
            <a:ext cx="11798620" cy="4182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Click to edit Master subtitle style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E14753-7DC6-624B-84C7-488F2ABE61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8926" y="6356350"/>
            <a:ext cx="401782" cy="312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A499"/>
                </a:solidFill>
              </a:defRPr>
            </a:lvl1pPr>
          </a:lstStyle>
          <a:p>
            <a:fld id="{E57EA1BE-92D9-9E4F-B3B9-F1A717F8567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6226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9" r:id="rId2"/>
    <p:sldLayoutId id="2147483669" r:id="rId3"/>
    <p:sldLayoutId id="2147483670" r:id="rId4"/>
    <p:sldLayoutId id="2147483671" r:id="rId5"/>
    <p:sldLayoutId id="2147483672" r:id="rId6"/>
    <p:sldLayoutId id="2147483683" r:id="rId7"/>
    <p:sldLayoutId id="2147483685" r:id="rId8"/>
    <p:sldLayoutId id="2147483673" r:id="rId9"/>
    <p:sldLayoutId id="2147483674" r:id="rId10"/>
    <p:sldLayoutId id="2147483675" r:id="rId11"/>
    <p:sldLayoutId id="2147483676" r:id="rId12"/>
    <p:sldLayoutId id="2147483681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rgbClr val="00A499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21" userDrawn="1">
          <p15:clr>
            <a:srgbClr val="F26B43"/>
          </p15:clr>
        </p15:guide>
        <p15:guide id="3" pos="7559" userDrawn="1">
          <p15:clr>
            <a:srgbClr val="F26B43"/>
          </p15:clr>
        </p15:guide>
        <p15:guide id="11" orient="horz" pos="4201" userDrawn="1">
          <p15:clr>
            <a:srgbClr val="F26B43"/>
          </p15:clr>
        </p15:guide>
        <p15:guide id="12" orient="horz" pos="11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cj26c3V54SQ&amp;ab_channel=EasyCompositesLtd" TargetMode="Externa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VodfQcrXpxc&amp;t=125s&amp;ab_channel=EasyCompositesLtd" TargetMode="Externa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lastic.cz/technologie-autoklav-cz" TargetMode="External"/><Relationship Id="rId3" Type="http://schemas.openxmlformats.org/officeDocument/2006/relationships/hyperlink" Target="https://www.roechling.com/" TargetMode="External"/><Relationship Id="rId7" Type="http://schemas.openxmlformats.org/officeDocument/2006/relationships/hyperlink" Target="https://www.ouest-composites.com/en/rtm-injection/" TargetMode="External"/><Relationship Id="rId2" Type="http://schemas.openxmlformats.org/officeDocument/2006/relationships/hyperlink" Target="https://www.cfrp-tstar.com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connova.com/en/competencies/rtm-technology-resin-transfer-molding/" TargetMode="External"/><Relationship Id="rId5" Type="http://schemas.openxmlformats.org/officeDocument/2006/relationships/hyperlink" Target="https://www.azom.com/article.aspx?ArticleID=10665" TargetMode="External"/><Relationship Id="rId10" Type="http://schemas.openxmlformats.org/officeDocument/2006/relationships/hyperlink" Target="https://matrasurcomposites.com/en/spray-up-units/" TargetMode="External"/><Relationship Id="rId4" Type="http://schemas.openxmlformats.org/officeDocument/2006/relationships/hyperlink" Target="https://www.sciencedirect.com/science/article/abs/pii/B9780857090676500031" TargetMode="External"/><Relationship Id="rId9" Type="http://schemas.openxmlformats.org/officeDocument/2006/relationships/hyperlink" Target="https://globalcomposites.eu/spray-up-moulding/" TargetMode="Externa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hyperlink" Target="mailto:martina.kalova@vsb.cz" TargetMode="Externa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10" Type="http://schemas.openxmlformats.org/officeDocument/2006/relationships/image" Target="../media/image4.png"/><Relationship Id="rId4" Type="http://schemas.openxmlformats.org/officeDocument/2006/relationships/hyperlink" Target="https://creativecommons.org/licenses/by/4.0/deed.cs" TargetMode="External"/><Relationship Id="rId9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1CBE805-5438-3B16-91D4-539B82F397DC}"/>
              </a:ext>
            </a:extLst>
          </p:cNvPr>
          <p:cNvSpPr txBox="1"/>
          <p:nvPr/>
        </p:nvSpPr>
        <p:spPr>
          <a:xfrm>
            <a:off x="2122715" y="2259044"/>
            <a:ext cx="79520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i="0" u="none" strike="noStrike">
                <a:solidFill>
                  <a:srgbClr val="00A499"/>
                </a:solidFill>
                <a:effectLst/>
                <a:latin typeface="Calibri" panose="020F0502020204030204" pitchFamily="34" charset="0"/>
              </a:rPr>
              <a:t>KOMPOZITNÍ </a:t>
            </a:r>
            <a:r>
              <a:rPr lang="cs-CZ" sz="2800" b="1" i="0" u="none" strike="noStrike" dirty="0">
                <a:solidFill>
                  <a:srgbClr val="00A499"/>
                </a:solidFill>
                <a:effectLst/>
                <a:latin typeface="Calibri" panose="020F0502020204030204" pitchFamily="34" charset="0"/>
              </a:rPr>
              <a:t>MATERIÁLY</a:t>
            </a:r>
          </a:p>
          <a:p>
            <a:pPr algn="ctr"/>
            <a:r>
              <a:rPr lang="cs-CZ" sz="2800" b="1" i="0" u="none" strike="noStrike" dirty="0">
                <a:solidFill>
                  <a:srgbClr val="00A499"/>
                </a:solidFill>
                <a:effectLst/>
                <a:latin typeface="Calibri" panose="020F0502020204030204" pitchFamily="34" charset="0"/>
              </a:rPr>
              <a:t> Výrobní technologie FRP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D4C76D-A2F4-254C-288D-AA077E86A0FC}"/>
              </a:ext>
            </a:extLst>
          </p:cNvPr>
          <p:cNvSpPr txBox="1"/>
          <p:nvPr/>
        </p:nvSpPr>
        <p:spPr>
          <a:xfrm>
            <a:off x="5156126" y="3653937"/>
            <a:ext cx="18797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dirty="0"/>
              <a:t>Martina Kalová</a:t>
            </a:r>
          </a:p>
          <a:p>
            <a:pPr algn="ctr"/>
            <a:r>
              <a:rPr lang="cs-CZ" dirty="0"/>
              <a:t>Klára Sklenaříková</a:t>
            </a:r>
            <a:endParaRPr lang="en-CZ" dirty="0"/>
          </a:p>
        </p:txBody>
      </p:sp>
      <p:pic>
        <p:nvPicPr>
          <p:cNvPr id="8" name="Obrázek 7" descr="Foto / Photo: Logo MŠMT">
            <a:extLst>
              <a:ext uri="{FF2B5EF4-FFF2-40B4-BE49-F238E27FC236}">
                <a16:creationId xmlns:a16="http://schemas.microsoft.com/office/drawing/2014/main" id="{E8F9254B-BEA2-0063-79A3-9E9BEF115E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9738" y="5099956"/>
            <a:ext cx="1643145" cy="8177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Obrázek 9" descr="Obsah obrázku Písmo, text, symbol, logo&#10;&#10;Popis byl vytvořen automaticky">
            <a:extLst>
              <a:ext uri="{FF2B5EF4-FFF2-40B4-BE49-F238E27FC236}">
                <a16:creationId xmlns:a16="http://schemas.microsoft.com/office/drawing/2014/main" id="{FB83B169-366F-DE62-7866-CC51005DE3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045" y="4546754"/>
            <a:ext cx="3420693" cy="1924141"/>
          </a:xfrm>
          <a:prstGeom prst="rect">
            <a:avLst/>
          </a:prstGeom>
        </p:spPr>
      </p:pic>
      <p:pic>
        <p:nvPicPr>
          <p:cNvPr id="12" name="Obrázek 11" descr="Obsah obrázku text, Písmo, logo, Elektricky modrá&#10;&#10;Popis byl vytvořen automaticky">
            <a:extLst>
              <a:ext uri="{FF2B5EF4-FFF2-40B4-BE49-F238E27FC236}">
                <a16:creationId xmlns:a16="http://schemas.microsoft.com/office/drawing/2014/main" id="{84D7C1B4-A0E6-B581-7C5E-A499F63017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2220" y="5099957"/>
            <a:ext cx="2732472" cy="817736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0CB50BD7-17D7-4F1B-9922-58C77CC538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5801" y="655323"/>
            <a:ext cx="3000397" cy="723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650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F1DBF04-1945-47A0-8009-D8243BDE8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FRP – Infuze pryskyřice (</a:t>
            </a:r>
            <a:r>
              <a:rPr lang="cs-CZ" dirty="0" err="1"/>
              <a:t>Resin</a:t>
            </a:r>
            <a:r>
              <a:rPr lang="cs-CZ" dirty="0"/>
              <a:t> Transfer </a:t>
            </a:r>
            <a:r>
              <a:rPr lang="cs-CZ" dirty="0" err="1"/>
              <a:t>Molding</a:t>
            </a:r>
            <a:r>
              <a:rPr lang="cs-CZ" dirty="0"/>
              <a:t> – RTM)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7715DE1-0B75-4AE2-8E7C-6D4D9B78F8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suché výztužné vlákno je vloženo do formy; kapalná pryskyřice je pod tlakem vstříknuta do formy a vytvrzena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vysoká kvalita povrchu, možnost složitých tvarů, vyšší náklady na formy a zařízení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konstrukce automobilů, letectví, lodě</a:t>
            </a:r>
          </a:p>
          <a:p>
            <a:endParaRPr lang="cs-CZ" dirty="0"/>
          </a:p>
        </p:txBody>
      </p:sp>
      <p:pic>
        <p:nvPicPr>
          <p:cNvPr id="3074" name="Picture 2" descr="RTM Technology (Resin Transfer Moulding) - Connova">
            <a:extLst>
              <a:ext uri="{FF2B5EF4-FFF2-40B4-BE49-F238E27FC236}">
                <a16:creationId xmlns:a16="http://schemas.microsoft.com/office/drawing/2014/main" id="{84D308A8-6C60-4310-A05B-B37522EA90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4697" y="4137601"/>
            <a:ext cx="3917172" cy="2186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Liquid Resin Transfer Molding (RTM) injection moulding">
            <a:extLst>
              <a:ext uri="{FF2B5EF4-FFF2-40B4-BE49-F238E27FC236}">
                <a16:creationId xmlns:a16="http://schemas.microsoft.com/office/drawing/2014/main" id="{46E60FE3-23BA-4F8C-970D-6D5D7A0BEC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946" y="3846606"/>
            <a:ext cx="5262163" cy="2768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61553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CAB186E-3319-4BCE-A252-357B8C2DE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FRP – </a:t>
            </a:r>
            <a:r>
              <a:rPr lang="cs-CZ" dirty="0" err="1"/>
              <a:t>autoklávové</a:t>
            </a:r>
            <a:r>
              <a:rPr lang="cs-CZ" dirty="0"/>
              <a:t> technologie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A318AFB-5CD8-4096-A25B-F4A21CB1B5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 err="1"/>
              <a:t>pre-pregy</a:t>
            </a:r>
            <a:r>
              <a:rPr lang="cs-CZ" sz="2400" dirty="0"/>
              <a:t> jsou uloženy do formy a následně vytvrzovány v autoklávu (za zvýšené teploty </a:t>
            </a:r>
            <a:br>
              <a:rPr lang="cs-CZ" sz="2400" dirty="0"/>
            </a:br>
            <a:r>
              <a:rPr lang="cs-CZ" sz="2400" dirty="0"/>
              <a:t>a tlaku)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nejvyšší kvalita a mechanické vlastnosti, vysoké náklady na zařízení a výrobu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vysoce přesné díly v letectví, kosmonautice</a:t>
            </a:r>
          </a:p>
          <a:p>
            <a:endParaRPr lang="cs-CZ" sz="2400" dirty="0"/>
          </a:p>
          <a:p>
            <a:endParaRPr lang="cs-CZ" dirty="0"/>
          </a:p>
          <a:p>
            <a:endParaRPr lang="cs-CZ" dirty="0"/>
          </a:p>
        </p:txBody>
      </p:sp>
      <p:pic>
        <p:nvPicPr>
          <p:cNvPr id="4098" name="Picture 2" descr="Principles of autoclave forming [45, 46] | Download Scientific Diagram">
            <a:extLst>
              <a:ext uri="{FF2B5EF4-FFF2-40B4-BE49-F238E27FC236}">
                <a16:creationId xmlns:a16="http://schemas.microsoft.com/office/drawing/2014/main" id="{B3E82DDC-EA00-4AF7-AFAD-6C48ADA769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4286" y="3429000"/>
            <a:ext cx="4812340" cy="2819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Autokláv | PLASTIC">
            <a:extLst>
              <a:ext uri="{FF2B5EF4-FFF2-40B4-BE49-F238E27FC236}">
                <a16:creationId xmlns:a16="http://schemas.microsoft.com/office/drawing/2014/main" id="{E2079A29-680D-437F-B56F-C9E3B1885E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8252" y="3827867"/>
            <a:ext cx="2645454" cy="2645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81246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E431778-1A13-40F9-9E62-430795B63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FRP – Stříkaná laminace (</a:t>
            </a:r>
            <a:r>
              <a:rPr lang="cs-CZ" dirty="0" err="1"/>
              <a:t>Spray</a:t>
            </a:r>
            <a:r>
              <a:rPr lang="cs-CZ" dirty="0"/>
              <a:t>-up)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6A09B40-8A57-4487-B24B-E219C16538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vlákna a pryskyřice jsou aplikovány pomocí stříkací pistole přímo na formu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rychlost výroby, vhodné pro velké kusy, nižší mechanické vlastnosti, vyšší odpad materiálu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velkoformátové produkty (např. bazény, velké nádrže)</a:t>
            </a:r>
          </a:p>
          <a:p>
            <a:endParaRPr lang="cs-CZ" dirty="0"/>
          </a:p>
          <a:p>
            <a:endParaRPr lang="cs-CZ" dirty="0"/>
          </a:p>
        </p:txBody>
      </p:sp>
      <p:pic>
        <p:nvPicPr>
          <p:cNvPr id="5122" name="Picture 2" descr="SPRAY UP UNITS - Matrasur Composites">
            <a:extLst>
              <a:ext uri="{FF2B5EF4-FFF2-40B4-BE49-F238E27FC236}">
                <a16:creationId xmlns:a16="http://schemas.microsoft.com/office/drawing/2014/main" id="{8F6FB10D-786F-4356-B1D0-3295581AF1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872" y="3481025"/>
            <a:ext cx="4056993" cy="3042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Spray-Up Moulding - Global Composites">
            <a:extLst>
              <a:ext uri="{FF2B5EF4-FFF2-40B4-BE49-F238E27FC236}">
                <a16:creationId xmlns:a16="http://schemas.microsoft.com/office/drawing/2014/main" id="{4C611B2E-A1D2-4530-A46C-4C1DF6B2B5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3284" y="3651323"/>
            <a:ext cx="4477900" cy="2730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75608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3831C5F-79DE-4761-AFD8-320832946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FRP – Ruční kladení ( Hand </a:t>
            </a:r>
            <a:r>
              <a:rPr lang="cs-CZ" dirty="0" err="1"/>
              <a:t>Lay</a:t>
            </a:r>
            <a:r>
              <a:rPr lang="cs-CZ" dirty="0"/>
              <a:t>-up)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AD781B2-BF42-4738-9488-FA4EF4472A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vrstvy výztužných vláken (tkaniny nebo rohože) se ručně položí do formy =&gt; nanese se kapalná polymerní matrice (např. epoxidová pryskyřice) pomocí štětce nebo válečku =&gt; kompozit se nechá vytvrdit při pokojové teplotě nebo v peci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nízké náklady na zařízení, flexibilita, nízká automatizace, náročnost na pracovní sílu, nižší kvalita povrchu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lodi, nádrže, karoserie vozidel</a:t>
            </a:r>
          </a:p>
          <a:p>
            <a:endParaRPr lang="cs-CZ" dirty="0"/>
          </a:p>
          <a:p>
            <a:endParaRPr lang="cs-CZ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B4089CAE-52F3-405F-8CE9-B16D7A29A2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926" y="4399129"/>
            <a:ext cx="4106020" cy="1982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and lay-up | Fassmer">
            <a:extLst>
              <a:ext uri="{FF2B5EF4-FFF2-40B4-BE49-F238E27FC236}">
                <a16:creationId xmlns:a16="http://schemas.microsoft.com/office/drawing/2014/main" id="{F760EEA2-6144-4F0F-B28C-254EB61EA9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4091" y="4399129"/>
            <a:ext cx="5243889" cy="1982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12546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8B77A247-3906-4886-94C4-A646A0F65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</p:spPr>
        <p:txBody>
          <a:bodyPr/>
          <a:lstStyle/>
          <a:p>
            <a:r>
              <a:rPr lang="cs-CZ" dirty="0"/>
              <a:t>FRP – porovnání výrobních technologií</a:t>
            </a:r>
            <a:endParaRPr lang="en-US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C669DC4A-DB60-4B11-8750-7F0442C9B7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4107" y="1989138"/>
            <a:ext cx="8683785" cy="42116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314092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655CBE2-61E5-4005-B431-210CEBEE6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FRP – vakuové lisování (Vakuum </a:t>
            </a:r>
            <a:r>
              <a:rPr lang="cs-CZ" dirty="0" err="1"/>
              <a:t>Bagging</a:t>
            </a:r>
            <a:r>
              <a:rPr lang="cs-CZ" dirty="0"/>
              <a:t>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02F3F8C-C585-4F80-AFAE-51CF9B974B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používá se k aplikaci rovnoměrného tlaku na vrstvy výztužného materiálu impregnované pryskyřicí (tzv. "</a:t>
            </a:r>
            <a:r>
              <a:rPr lang="cs-CZ" sz="2400" dirty="0" err="1"/>
              <a:t>pre-pregy</a:t>
            </a:r>
            <a:r>
              <a:rPr lang="cs-CZ" sz="2400" dirty="0"/>
              <a:t>") nebo na materiály impregnované manuálně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metoda zajišťuje kvalitní laminát s minimem bublin a optimálním poměrem pryskyřice a vláken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eliminace bublin a přebytečné pryskyřice, vhodné na velké a složité tvary, časově náročné, velké množství odpadu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velkoformátové díly pro </a:t>
            </a:r>
            <a:r>
              <a:rPr lang="cs-CZ" sz="2400" dirty="0" err="1"/>
              <a:t>automotiv</a:t>
            </a:r>
            <a:r>
              <a:rPr lang="cs-CZ" sz="2400" dirty="0"/>
              <a:t>, letectví, lodě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>
                <a:hlinkClick r:id="rId2"/>
              </a:rPr>
              <a:t>Hand </a:t>
            </a:r>
            <a:r>
              <a:rPr lang="cs-CZ" sz="2000" dirty="0" err="1">
                <a:hlinkClick r:id="rId2"/>
              </a:rPr>
              <a:t>Laminate</a:t>
            </a:r>
            <a:r>
              <a:rPr lang="cs-CZ" sz="2000" dirty="0">
                <a:hlinkClick r:id="rId2"/>
              </a:rPr>
              <a:t> &amp; </a:t>
            </a:r>
            <a:r>
              <a:rPr lang="cs-CZ" sz="2000" dirty="0" err="1">
                <a:hlinkClick r:id="rId2"/>
              </a:rPr>
              <a:t>Vacuum</a:t>
            </a:r>
            <a:r>
              <a:rPr lang="cs-CZ" sz="2000" dirty="0">
                <a:hlinkClick r:id="rId2"/>
              </a:rPr>
              <a:t> </a:t>
            </a:r>
            <a:r>
              <a:rPr lang="cs-CZ" sz="2000" dirty="0" err="1">
                <a:hlinkClick r:id="rId2"/>
              </a:rPr>
              <a:t>Bag</a:t>
            </a:r>
            <a:r>
              <a:rPr lang="cs-CZ" sz="2000" dirty="0">
                <a:hlinkClick r:id="rId2"/>
              </a:rPr>
              <a:t> a </a:t>
            </a:r>
            <a:r>
              <a:rPr lang="cs-CZ" sz="2000" dirty="0" err="1">
                <a:hlinkClick r:id="rId2"/>
              </a:rPr>
              <a:t>Simple</a:t>
            </a:r>
            <a:r>
              <a:rPr lang="cs-CZ" sz="2000" dirty="0">
                <a:hlinkClick r:id="rId2"/>
              </a:rPr>
              <a:t> </a:t>
            </a:r>
            <a:r>
              <a:rPr lang="cs-CZ" sz="2000" dirty="0" err="1">
                <a:hlinkClick r:id="rId2"/>
              </a:rPr>
              <a:t>Carbon</a:t>
            </a:r>
            <a:r>
              <a:rPr lang="cs-CZ" sz="2000" dirty="0">
                <a:hlinkClick r:id="rId2"/>
              </a:rPr>
              <a:t> </a:t>
            </a:r>
            <a:r>
              <a:rPr lang="cs-CZ" sz="2000" dirty="0" err="1">
                <a:hlinkClick r:id="rId2"/>
              </a:rPr>
              <a:t>Fibre</a:t>
            </a:r>
            <a:r>
              <a:rPr lang="cs-CZ" sz="2000" dirty="0">
                <a:hlinkClick r:id="rId2"/>
              </a:rPr>
              <a:t> Part (</a:t>
            </a:r>
            <a:r>
              <a:rPr lang="cs-CZ" sz="2000" dirty="0" err="1">
                <a:hlinkClick r:id="rId2"/>
              </a:rPr>
              <a:t>inc.</a:t>
            </a:r>
            <a:r>
              <a:rPr lang="cs-CZ" sz="2000" dirty="0">
                <a:hlinkClick r:id="rId2"/>
              </a:rPr>
              <a:t> </a:t>
            </a:r>
            <a:r>
              <a:rPr lang="cs-CZ" sz="2000" dirty="0" err="1">
                <a:hlinkClick r:id="rId2"/>
              </a:rPr>
              <a:t>Vacuum</a:t>
            </a:r>
            <a:r>
              <a:rPr lang="cs-CZ" sz="2000" dirty="0">
                <a:hlinkClick r:id="rId2"/>
              </a:rPr>
              <a:t> </a:t>
            </a:r>
            <a:r>
              <a:rPr lang="cs-CZ" sz="2000" dirty="0" err="1">
                <a:hlinkClick r:id="rId2"/>
              </a:rPr>
              <a:t>Cleaner</a:t>
            </a:r>
            <a:r>
              <a:rPr lang="cs-CZ" sz="2000" dirty="0">
                <a:hlinkClick r:id="rId2"/>
              </a:rPr>
              <a:t> </a:t>
            </a:r>
            <a:r>
              <a:rPr lang="cs-CZ" sz="2000" dirty="0" err="1">
                <a:hlinkClick r:id="rId2"/>
              </a:rPr>
              <a:t>method</a:t>
            </a:r>
            <a:r>
              <a:rPr lang="cs-CZ" sz="2000" dirty="0">
                <a:hlinkClick r:id="rId2"/>
              </a:rPr>
              <a:t>!)</a:t>
            </a:r>
            <a:endParaRPr lang="cs-CZ" sz="2000" dirty="0"/>
          </a:p>
          <a:p>
            <a:endParaRPr lang="cs-CZ" sz="24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504512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4731CA-ABB0-44E5-A68F-B30CFE90C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FRP – vakuové lisování (Vakuum </a:t>
            </a:r>
            <a:r>
              <a:rPr lang="cs-CZ" dirty="0" err="1"/>
              <a:t>Bagging</a:t>
            </a:r>
            <a:r>
              <a:rPr lang="cs-CZ" dirty="0"/>
              <a:t>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7464886-A94F-497E-84B0-4F6872E799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87" y="1989138"/>
            <a:ext cx="8374063" cy="4386262"/>
          </a:xfrm>
        </p:spPr>
        <p:txBody>
          <a:bodyPr>
            <a:normAutofit fontScale="77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3100" b="1" dirty="0"/>
              <a:t>Uložení vrstev</a:t>
            </a:r>
            <a:r>
              <a:rPr lang="cs-CZ" sz="3100" dirty="0"/>
              <a:t>:</a:t>
            </a:r>
          </a:p>
          <a:p>
            <a:pPr marL="1028700" lvl="1" indent="-342900"/>
            <a:r>
              <a:rPr lang="cs-CZ" sz="2800" dirty="0"/>
              <a:t>Impregnovaná vlákna (</a:t>
            </a:r>
            <a:r>
              <a:rPr lang="cs-CZ" sz="2800" dirty="0" err="1"/>
              <a:t>pre-pregy</a:t>
            </a:r>
            <a:r>
              <a:rPr lang="cs-CZ" sz="2800" dirty="0"/>
              <a:t>) nebo ručně nasycené vrstvy výztuže se vloží do formy.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3100" b="1" dirty="0"/>
              <a:t>Krycí fólie a těsnění</a:t>
            </a:r>
            <a:r>
              <a:rPr lang="cs-CZ" sz="3100" dirty="0"/>
              <a:t>:</a:t>
            </a:r>
          </a:p>
          <a:p>
            <a:pPr marL="1028700" lvl="1" indent="-342900"/>
            <a:r>
              <a:rPr lang="cs-CZ" sz="2800" dirty="0"/>
              <a:t>Výztuž je zakryta separační fólií (např. PTFE) a následně vakuovou fólií.</a:t>
            </a:r>
          </a:p>
          <a:p>
            <a:pPr marL="1028700" lvl="1" indent="-342900"/>
            <a:r>
              <a:rPr lang="cs-CZ" sz="2800" dirty="0"/>
              <a:t>Mezi fólií a laminátem se často používá nasákavá rohož, která umožňuje únik přebytečné pryskyřice a vzduchu.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3100" b="1" dirty="0"/>
              <a:t>Vakuum</a:t>
            </a:r>
            <a:r>
              <a:rPr lang="cs-CZ" sz="3100" dirty="0"/>
              <a:t>:</a:t>
            </a:r>
          </a:p>
          <a:p>
            <a:pPr marL="1028700" lvl="1" indent="-342900"/>
            <a:r>
              <a:rPr lang="cs-CZ" sz="2800" dirty="0"/>
              <a:t>Vakuová pumpa vytvoří podtlak, který zajišťuje přilnutí fólie a rovnoměrné stlačení vrstev.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3100" b="1" dirty="0"/>
              <a:t>Vytvrzení</a:t>
            </a:r>
            <a:r>
              <a:rPr lang="cs-CZ" sz="3100" dirty="0"/>
              <a:t>:</a:t>
            </a:r>
          </a:p>
          <a:p>
            <a:pPr marL="1028700" lvl="1" indent="-342900"/>
            <a:r>
              <a:rPr lang="cs-CZ" sz="2800" dirty="0"/>
              <a:t>Laminát se vytvrzuje buď při pokojové teplotě, nebo v peci/autoklávu</a:t>
            </a:r>
            <a:r>
              <a:rPr lang="cs-CZ" dirty="0"/>
              <a:t>.</a:t>
            </a:r>
          </a:p>
          <a:p>
            <a:endParaRPr lang="cs-CZ" dirty="0"/>
          </a:p>
        </p:txBody>
      </p:sp>
      <p:pic>
        <p:nvPicPr>
          <p:cNvPr id="4" name="Picture 4" descr="Vacuum Bagging Release Fabric - 2 Yard and 10 Yard Lengths">
            <a:extLst>
              <a:ext uri="{FF2B5EF4-FFF2-40B4-BE49-F238E27FC236}">
                <a16:creationId xmlns:a16="http://schemas.microsoft.com/office/drawing/2014/main" id="{2FEFACAC-DDA0-47FC-880E-C5FD9453B7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7201" y="2749550"/>
            <a:ext cx="2755503" cy="2755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95682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Title 1">
            <a:extLst>
              <a:ext uri="{FF2B5EF4-FFF2-40B4-BE49-F238E27FC236}">
                <a16:creationId xmlns:a16="http://schemas.microsoft.com/office/drawing/2014/main" id="{F1AD3923-54C0-A6DE-584B-D1BD6237B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</p:spPr>
        <p:txBody>
          <a:bodyPr/>
          <a:lstStyle/>
          <a:p>
            <a:r>
              <a:rPr lang="cs-CZ" dirty="0"/>
              <a:t>FRP – vakuové lisování (Vakuum </a:t>
            </a:r>
            <a:r>
              <a:rPr lang="cs-CZ" dirty="0" err="1"/>
              <a:t>Bagging</a:t>
            </a:r>
            <a:r>
              <a:rPr lang="cs-CZ" dirty="0"/>
              <a:t>)</a:t>
            </a:r>
            <a:endParaRPr lang="en-US" dirty="0"/>
          </a:p>
        </p:txBody>
      </p:sp>
      <p:pic>
        <p:nvPicPr>
          <p:cNvPr id="8194" name="Picture 2" descr="Process Materials - Argosy International">
            <a:extLst>
              <a:ext uri="{FF2B5EF4-FFF2-40B4-BE49-F238E27FC236}">
                <a16:creationId xmlns:a16="http://schemas.microsoft.com/office/drawing/2014/main" id="{7FF6077F-C3E1-4090-8152-AA861C21DA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63199" y="2156761"/>
            <a:ext cx="8465602" cy="4211637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26215586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4693D04-ECA0-4CB9-BCF7-6DEFB5F53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cs-CZ" b="1" dirty="0"/>
            </a:br>
            <a:r>
              <a:rPr lang="cs-CZ" b="1" dirty="0"/>
              <a:t>FRP - </a:t>
            </a:r>
            <a:r>
              <a:rPr lang="cs-CZ" sz="4400" b="1" dirty="0"/>
              <a:t>Vakuová infuze (</a:t>
            </a:r>
            <a:r>
              <a:rPr lang="cs-CZ" sz="4400" b="1" dirty="0" err="1"/>
              <a:t>Vacuum</a:t>
            </a:r>
            <a:r>
              <a:rPr lang="cs-CZ" sz="4400" b="1" dirty="0"/>
              <a:t> </a:t>
            </a:r>
            <a:r>
              <a:rPr lang="cs-CZ" sz="4400" b="1" dirty="0" err="1"/>
              <a:t>Infusio</a:t>
            </a:r>
            <a:r>
              <a:rPr lang="cs-CZ" sz="4400" b="1" dirty="0"/>
              <a:t> </a:t>
            </a:r>
            <a:r>
              <a:rPr lang="cs-CZ" sz="4400" b="1" dirty="0" err="1"/>
              <a:t>Process</a:t>
            </a:r>
            <a:r>
              <a:rPr lang="cs-CZ" sz="4400" b="1" dirty="0"/>
              <a:t> – VIP)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CF30C2A-4B47-4D95-9484-1B08848480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metoda, při které je kapalná pryskyřice vtahována do suchého výztužného materiálu pomocí podtlaku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díky efektivnímu odstranění přebytečné pryskyřice a vzduchu je výsledný kompozit lehčí a pevnější.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výroba bez bublin nebo defektů.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optimální použití pryskyřice, která je aplikována uzavřeně (nižší emise těkavých látek)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vyžaduje vakuové zařízení a zkušenosti s procesem, příprava formy a instalace vakuového systému je časově náročná.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hlinkClick r:id="rId2"/>
              </a:rPr>
              <a:t>How To Do Perfect Vacuum Resin Infusion of a Carbon </a:t>
            </a:r>
            <a:r>
              <a:rPr lang="en-US" sz="2000" dirty="0" err="1">
                <a:hlinkClick r:id="rId2"/>
              </a:rPr>
              <a:t>Fibre</a:t>
            </a:r>
            <a:r>
              <a:rPr lang="en-US" sz="2000" dirty="0">
                <a:hlinkClick r:id="rId2"/>
              </a:rPr>
              <a:t> (Fiber) Part - Basic Tutorial</a:t>
            </a:r>
            <a:endParaRPr lang="cs-CZ" sz="24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288305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29FC687-396A-4F5B-AA96-4197FFD00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FRP - </a:t>
            </a:r>
            <a:r>
              <a:rPr lang="cs-CZ" sz="4000" b="1" dirty="0"/>
              <a:t>Vakuová infuze (</a:t>
            </a:r>
            <a:r>
              <a:rPr lang="cs-CZ" sz="4000" b="1" dirty="0" err="1"/>
              <a:t>Vacuum</a:t>
            </a:r>
            <a:r>
              <a:rPr lang="cs-CZ" sz="4000" b="1" dirty="0"/>
              <a:t> </a:t>
            </a:r>
            <a:r>
              <a:rPr lang="cs-CZ" sz="4000" b="1" dirty="0" err="1"/>
              <a:t>Infusio</a:t>
            </a:r>
            <a:r>
              <a:rPr lang="cs-CZ" sz="4000" b="1" dirty="0"/>
              <a:t> </a:t>
            </a:r>
            <a:r>
              <a:rPr lang="cs-CZ" sz="4000" b="1" dirty="0" err="1"/>
              <a:t>Process</a:t>
            </a:r>
            <a:r>
              <a:rPr lang="cs-CZ" sz="4000" b="1" dirty="0"/>
              <a:t> – VIP)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64FCDD0-E970-451F-A69C-0BEBC21FF8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600" b="1" dirty="0"/>
              <a:t>Příprava formy:</a:t>
            </a:r>
          </a:p>
          <a:p>
            <a:pPr marL="1028700" lvl="1" indent="-342900"/>
            <a:r>
              <a:rPr lang="cs-CZ" sz="2200" dirty="0"/>
              <a:t>Forma je pokryta separační vrstvou, která zabrání přilnutí pryskyřice.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600" b="1" dirty="0"/>
              <a:t>Uložení výztuže:</a:t>
            </a:r>
          </a:p>
          <a:p>
            <a:pPr marL="1028700" lvl="1" indent="-342900"/>
            <a:r>
              <a:rPr lang="cs-CZ" sz="2200" dirty="0"/>
              <a:t>Suché vrstvy výztuže jsou vloženy do formy podle specifikace (orientace vláken).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600" b="1" dirty="0"/>
              <a:t>Krycí fólie a těsnění:</a:t>
            </a:r>
          </a:p>
          <a:p>
            <a:pPr marL="1028700" lvl="1" indent="-342900"/>
            <a:r>
              <a:rPr lang="cs-CZ" sz="2200" dirty="0"/>
              <a:t>Výztuž je zakryta vakuovou fólií, která je připevněna k formě pomocí těsnící pásky.</a:t>
            </a:r>
          </a:p>
          <a:p>
            <a:pPr marL="1028700" lvl="1" indent="-342900"/>
            <a:r>
              <a:rPr lang="cs-CZ" sz="2200" dirty="0"/>
              <a:t>Mezi výztuž a fólii se umístí rozvodná síť (pomáhá rovnoměrné distribuci pryskyřice) a jiné vrstvy.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600" b="1" dirty="0"/>
              <a:t>Vytvoření podtlaku:</a:t>
            </a:r>
          </a:p>
          <a:p>
            <a:pPr marL="1028700" lvl="1" indent="-342900"/>
            <a:r>
              <a:rPr lang="cs-CZ" sz="2200" dirty="0"/>
              <a:t>Z prostoru pod fólií je pomocí vakuové pumpy odstraněn vzduch.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600" b="1" dirty="0"/>
              <a:t>Infuze pryskyřice:</a:t>
            </a:r>
          </a:p>
          <a:p>
            <a:pPr marL="1028700" lvl="1" indent="-342900"/>
            <a:r>
              <a:rPr lang="cs-CZ" sz="2200" dirty="0"/>
              <a:t>Kapalná pryskyřice je vtahována do výztuže pod tlakem generovaným vakuem.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600" b="1" dirty="0"/>
              <a:t>Vytvrzení</a:t>
            </a:r>
            <a:r>
              <a:rPr lang="cs-CZ" dirty="0"/>
              <a:t>:</a:t>
            </a:r>
          </a:p>
          <a:p>
            <a:pPr marL="1028700" lvl="1" indent="-342900"/>
            <a:r>
              <a:rPr lang="cs-CZ" sz="2200" dirty="0"/>
              <a:t>Po úplném nasycení výztuže pryskyřicí je kompozit nechán vytvrdnout při pokojové teplotě nebo zahříván.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12986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0526324-A85D-44AD-A31E-370CF6076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FRP – výrobní technologie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5A6BC72-BB5B-42EB-A467-5525AE05F3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u="sng" dirty="0"/>
              <a:t>Výběr vhodné technologie pro určitou aplikaci ovlivňují </a:t>
            </a:r>
          </a:p>
          <a:p>
            <a:pPr marL="1028700" lvl="1" indent="-342900"/>
            <a:r>
              <a:rPr lang="cs-CZ" sz="2200" dirty="0"/>
              <a:t>fyzikálně-mechanické vlastnosti</a:t>
            </a:r>
          </a:p>
          <a:p>
            <a:pPr marL="1028700" lvl="1" indent="-342900"/>
            <a:r>
              <a:rPr lang="cs-CZ" sz="2200" dirty="0"/>
              <a:t>požadovaná kvalita povrchu výrobku</a:t>
            </a:r>
          </a:p>
          <a:p>
            <a:pPr marL="1028700" lvl="1" indent="-342900"/>
            <a:r>
              <a:rPr lang="cs-CZ" sz="2200" dirty="0"/>
              <a:t>taktéž finanční možnosti. </a:t>
            </a:r>
          </a:p>
          <a:p>
            <a:pPr marL="1028700" lvl="1" indent="-342900"/>
            <a:r>
              <a:rPr lang="cs-CZ" sz="2200" dirty="0"/>
              <a:t>výběr vlákna a matrice, délka, orientace a obsah vláken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i="1" dirty="0"/>
              <a:t>Lamináty </a:t>
            </a:r>
          </a:p>
          <a:p>
            <a:pPr marL="1028700" lvl="1" indent="-342900"/>
            <a:r>
              <a:rPr lang="cs-CZ" sz="2200" dirty="0"/>
              <a:t>pro praxi nejvýznamnější druh kompozitu</a:t>
            </a:r>
          </a:p>
          <a:p>
            <a:pPr marL="1028700" lvl="1" indent="-342900"/>
            <a:r>
              <a:rPr lang="cs-CZ" sz="2200" dirty="0"/>
              <a:t>odolné proti smyku (zaručena stejná deformace všech vrstev)</a:t>
            </a:r>
          </a:p>
        </p:txBody>
      </p:sp>
    </p:spTree>
    <p:extLst>
      <p:ext uri="{BB962C8B-B14F-4D97-AF65-F5344CB8AC3E}">
        <p14:creationId xmlns:p14="http://schemas.microsoft.com/office/powerpoint/2010/main" val="41643278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9" name="Title 1">
            <a:extLst>
              <a:ext uri="{FF2B5EF4-FFF2-40B4-BE49-F238E27FC236}">
                <a16:creationId xmlns:a16="http://schemas.microsoft.com/office/drawing/2014/main" id="{1A37AD71-5097-6824-460A-492120C006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</p:spPr>
        <p:txBody>
          <a:bodyPr/>
          <a:lstStyle/>
          <a:p>
            <a:r>
              <a:rPr lang="cs-CZ" dirty="0"/>
              <a:t>FRP - </a:t>
            </a:r>
            <a:r>
              <a:rPr lang="cs-CZ" sz="4000" b="1" dirty="0"/>
              <a:t>Vakuová infuze (</a:t>
            </a:r>
            <a:r>
              <a:rPr lang="cs-CZ" sz="4000" b="1" dirty="0" err="1"/>
              <a:t>Vacuum</a:t>
            </a:r>
            <a:r>
              <a:rPr lang="cs-CZ" sz="4000" b="1" dirty="0"/>
              <a:t> </a:t>
            </a:r>
            <a:r>
              <a:rPr lang="cs-CZ" sz="4000" b="1" dirty="0" err="1"/>
              <a:t>Infusio</a:t>
            </a:r>
            <a:r>
              <a:rPr lang="cs-CZ" sz="4000" b="1" dirty="0"/>
              <a:t> </a:t>
            </a:r>
            <a:r>
              <a:rPr lang="cs-CZ" sz="4000" b="1" dirty="0" err="1"/>
              <a:t>Process</a:t>
            </a:r>
            <a:r>
              <a:rPr lang="cs-CZ" sz="4000" b="1" dirty="0"/>
              <a:t> – VIP)</a:t>
            </a:r>
            <a:endParaRPr lang="en-US" dirty="0"/>
          </a:p>
        </p:txBody>
      </p:sp>
      <p:pic>
        <p:nvPicPr>
          <p:cNvPr id="9224" name="Picture 8" descr="Schematic illustration of the resin infusion setup &quot;side view.&quot; | Download  Scientific Diagram">
            <a:extLst>
              <a:ext uri="{FF2B5EF4-FFF2-40B4-BE49-F238E27FC236}">
                <a16:creationId xmlns:a16="http://schemas.microsoft.com/office/drawing/2014/main" id="{3299E7EE-C869-4678-8787-3F8887EAC5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2087" y="2441861"/>
            <a:ext cx="11807825" cy="3306191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31255849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26DE57C3-8D87-9411-74E3-3C059D10E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</p:spPr>
        <p:txBody>
          <a:bodyPr/>
          <a:lstStyle/>
          <a:p>
            <a:r>
              <a:rPr lang="cs-CZ" dirty="0"/>
              <a:t>FRP – porovnání výrobních technologií</a:t>
            </a:r>
            <a:endParaRPr lang="en-US" dirty="0"/>
          </a:p>
        </p:txBody>
      </p:sp>
      <p:pic>
        <p:nvPicPr>
          <p:cNvPr id="5" name="Obrázek 4" descr="Obsah obrázku text, snímek obrazovky, číslo, Písmo&#10;&#10;Popis byl vytvořen automaticky">
            <a:extLst>
              <a:ext uri="{FF2B5EF4-FFF2-40B4-BE49-F238E27FC236}">
                <a16:creationId xmlns:a16="http://schemas.microsoft.com/office/drawing/2014/main" id="{3DCE583A-B276-4099-BFDC-C0A73A82DC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8747" y="1989138"/>
            <a:ext cx="9794504" cy="42116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140039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EDC5989-1418-463E-AD2D-8D75A026D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Reference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339BDF5-F612-48A8-82F0-A3D2CB3904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cs-CZ" sz="14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https://www.cfrp-tstar.com/</a:t>
            </a:r>
            <a:endParaRPr lang="cs-CZ" sz="1400" dirty="0"/>
          </a:p>
          <a:p>
            <a:pPr marL="342900" indent="-342900">
              <a:buFont typeface="+mj-lt"/>
              <a:buAutoNum type="arabicPeriod"/>
            </a:pPr>
            <a:r>
              <a:rPr lang="cs-CZ" sz="14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https://www.roechling.com/</a:t>
            </a:r>
            <a:endParaRPr lang="cs-CZ" sz="1400" dirty="0"/>
          </a:p>
          <a:p>
            <a:pPr marL="342900" indent="-342900" algn="l">
              <a:buFont typeface="+mj-lt"/>
              <a:buAutoNum type="arabicPeriod"/>
            </a:pPr>
            <a:r>
              <a:rPr lang="en-US" sz="1400" b="0" i="0" dirty="0">
                <a:effectLst/>
              </a:rPr>
              <a:t>William D, Callister Jr., David G, </a:t>
            </a:r>
            <a:r>
              <a:rPr lang="en-US" sz="1400" b="0" i="0" dirty="0" err="1">
                <a:effectLst/>
              </a:rPr>
              <a:t>Rethwisch</a:t>
            </a:r>
            <a:r>
              <a:rPr lang="en-US" sz="1400" b="0" i="0" dirty="0">
                <a:effectLst/>
              </a:rPr>
              <a:t>. Materials science and Engineering an introduction (4th Edition). BookZZ.org. 2009;P657-660. </a:t>
            </a:r>
            <a:endParaRPr lang="cs-CZ" sz="1400" b="0" i="0" dirty="0">
              <a:effectLst/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n-US" sz="1400" b="0" i="0" dirty="0">
                <a:effectLst/>
              </a:rPr>
              <a:t>https://www.mateduc-composites.com/en/30-process-products/our-3-technologies/filament-winding</a:t>
            </a:r>
          </a:p>
          <a:p>
            <a:pPr marL="342900" indent="-342900">
              <a:buFont typeface="+mj-lt"/>
              <a:buAutoNum type="arabicPeriod"/>
            </a:pPr>
            <a:r>
              <a:rPr lang="cs-CZ" sz="14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https://www.sciencedirect.com/science/article/abs/pii/B9780857090676500031</a:t>
            </a:r>
            <a:endParaRPr lang="cs-CZ" sz="1400" dirty="0"/>
          </a:p>
          <a:p>
            <a:pPr marL="342900" indent="-342900">
              <a:buFont typeface="+mj-lt"/>
              <a:buAutoNum type="arabicPeriod"/>
            </a:pPr>
            <a:r>
              <a:rPr lang="cs-CZ" sz="1400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https://www.azom.com/article.aspx?ArticleID=10665</a:t>
            </a:r>
            <a:endParaRPr lang="cs-CZ" sz="1400" dirty="0"/>
          </a:p>
          <a:p>
            <a:pPr marL="342900" indent="-342900">
              <a:buFont typeface="+mj-lt"/>
              <a:buAutoNum type="arabicPeriod"/>
            </a:pPr>
            <a:r>
              <a:rPr lang="cs-CZ" sz="1400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https://www.connova.com/en/competencies/rtm-technology-resin-transfer-molding/</a:t>
            </a:r>
            <a:endParaRPr lang="cs-CZ" sz="1400" dirty="0"/>
          </a:p>
          <a:p>
            <a:pPr marL="342900" indent="-342900">
              <a:buFont typeface="+mj-lt"/>
              <a:buAutoNum type="arabicPeriod"/>
            </a:pPr>
            <a:r>
              <a:rPr lang="cs-CZ" sz="1400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https://www.ouest-composites.com/en/rtm-injection/</a:t>
            </a:r>
            <a:endParaRPr lang="cs-CZ" sz="1400" dirty="0"/>
          </a:p>
          <a:p>
            <a:pPr marL="342900" indent="-342900">
              <a:buFont typeface="+mj-lt"/>
              <a:buAutoNum type="arabicPeriod"/>
            </a:pPr>
            <a:r>
              <a:rPr lang="cs-CZ" sz="1400" dirty="0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https://www.plastic.cz/technologie-autoklav-cz</a:t>
            </a:r>
            <a:endParaRPr lang="cs-CZ" sz="1400" dirty="0"/>
          </a:p>
          <a:p>
            <a:pPr marL="342900" indent="-342900">
              <a:buFont typeface="+mj-lt"/>
              <a:buAutoNum type="arabicPeriod"/>
            </a:pPr>
            <a:r>
              <a:rPr lang="cs-CZ" sz="1400" dirty="0"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https://globalcomposites.eu/spray-up-moulding/</a:t>
            </a:r>
            <a:endParaRPr lang="cs-CZ" sz="1400" dirty="0"/>
          </a:p>
          <a:p>
            <a:pPr marL="342900" indent="-342900">
              <a:buFont typeface="+mj-lt"/>
              <a:buAutoNum type="arabicPeriod"/>
            </a:pPr>
            <a:r>
              <a:rPr lang="cs-CZ" sz="1400" dirty="0"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https://matrasurcomposites.com/en/spray-up-units/</a:t>
            </a:r>
            <a:endParaRPr lang="cs-CZ" sz="1400" dirty="0"/>
          </a:p>
          <a:p>
            <a:pPr marL="342900" indent="-342900">
              <a:buFont typeface="+mj-lt"/>
              <a:buAutoNum type="arabicPeriod"/>
            </a:pPr>
            <a:r>
              <a:rPr lang="cs-CZ" sz="1400" dirty="0"/>
              <a:t>https://www.sciencedirect.com/topics/engineering/hand-lay-up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978496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E4FD2B4-9D68-4776-65B5-88F9609A9F19}"/>
              </a:ext>
            </a:extLst>
          </p:cNvPr>
          <p:cNvSpPr txBox="1"/>
          <p:nvPr/>
        </p:nvSpPr>
        <p:spPr>
          <a:xfrm>
            <a:off x="3451226" y="6183976"/>
            <a:ext cx="53058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O</a:t>
            </a:r>
          </a:p>
          <a:p>
            <a:pPr algn="ctr">
              <a:spcAft>
                <a:spcPts val="0"/>
              </a:spcAft>
            </a:pPr>
            <a:r>
              <a:rPr lang="en-GB" sz="1200" b="0" i="0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NPO_VŠB-TUO_MSMT-16605/2022</a:t>
            </a:r>
            <a:endParaRPr lang="en-CZ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2C36BC-2171-D0CE-214B-77FEB160F67D}"/>
              </a:ext>
            </a:extLst>
          </p:cNvPr>
          <p:cNvSpPr txBox="1"/>
          <p:nvPr/>
        </p:nvSpPr>
        <p:spPr>
          <a:xfrm>
            <a:off x="2122715" y="2259044"/>
            <a:ext cx="7952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Děkuji</a:t>
            </a:r>
            <a:r>
              <a:rPr lang="en-GB" sz="2800" b="1" dirty="0">
                <a:solidFill>
                  <a:srgbClr val="00A499"/>
                </a:solidFill>
                <a:latin typeface="Calibri" panose="020F0502020204030204" pitchFamily="34" charset="0"/>
              </a:rPr>
              <a:t> za </a:t>
            </a:r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pozornost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A4430B-5946-CA75-0549-E3178C6DB125}"/>
              </a:ext>
            </a:extLst>
          </p:cNvPr>
          <p:cNvSpPr txBox="1"/>
          <p:nvPr/>
        </p:nvSpPr>
        <p:spPr>
          <a:xfrm>
            <a:off x="5157578" y="3120692"/>
            <a:ext cx="23441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dirty="0"/>
              <a:t>Martina Kalová</a:t>
            </a:r>
          </a:p>
          <a:p>
            <a:r>
              <a:rPr lang="cs-CZ" dirty="0">
                <a:hlinkClick r:id="rId3"/>
              </a:rPr>
              <a:t>martina.kalova@vsb.cz</a:t>
            </a:r>
            <a:endParaRPr lang="cs-CZ" dirty="0"/>
          </a:p>
          <a:p>
            <a:endParaRPr lang="cs-CZ" dirty="0"/>
          </a:p>
          <a:p>
            <a:endParaRPr lang="en-CZ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3222E02B-3BDC-8B61-7AF1-5F3782228757}"/>
              </a:ext>
            </a:extLst>
          </p:cNvPr>
          <p:cNvSpPr txBox="1"/>
          <p:nvPr/>
        </p:nvSpPr>
        <p:spPr>
          <a:xfrm>
            <a:off x="3976776" y="4145286"/>
            <a:ext cx="338155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pl-PL" sz="1600" dirty="0">
                <a:effectLst/>
              </a:rPr>
              <a:t>Toto dílo je licencováno pod</a:t>
            </a:r>
            <a:r>
              <a:rPr lang="pl-PL" sz="1600" dirty="0"/>
              <a:t> </a:t>
            </a:r>
            <a:r>
              <a:rPr lang="pl-PL" sz="1600" b="0" i="0" u="none" strike="noStrike" dirty="0">
                <a:solidFill>
                  <a:srgbClr val="D14500"/>
                </a:solidFill>
                <a:effectLst/>
                <a:hlinkClick r:id="rId4"/>
              </a:rPr>
              <a:t>CC BY 4.0  </a:t>
            </a:r>
            <a:endParaRPr lang="pl-PL" sz="1600" dirty="0">
              <a:solidFill>
                <a:srgbClr val="D14500"/>
              </a:solidFill>
            </a:endParaRPr>
          </a:p>
        </p:txBody>
      </p:sp>
      <p:grpSp>
        <p:nvGrpSpPr>
          <p:cNvPr id="5" name="Group 18">
            <a:extLst>
              <a:ext uri="{FF2B5EF4-FFF2-40B4-BE49-F238E27FC236}">
                <a16:creationId xmlns:a16="http://schemas.microsoft.com/office/drawing/2014/main" id="{4103FF0F-C1E4-04BE-E1C5-DDDFA5FF3401}"/>
              </a:ext>
            </a:extLst>
          </p:cNvPr>
          <p:cNvGrpSpPr/>
          <p:nvPr/>
        </p:nvGrpSpPr>
        <p:grpSpPr>
          <a:xfrm>
            <a:off x="7443575" y="4145286"/>
            <a:ext cx="745309" cy="338554"/>
            <a:chOff x="22136306" y="11964470"/>
            <a:chExt cx="1556425" cy="731982"/>
          </a:xfrm>
        </p:grpSpPr>
        <p:pic>
          <p:nvPicPr>
            <p:cNvPr id="10" name="Picture 6">
              <a:extLst>
                <a:ext uri="{FF2B5EF4-FFF2-40B4-BE49-F238E27FC236}">
                  <a16:creationId xmlns:a16="http://schemas.microsoft.com/office/drawing/2014/main" id="{7DE798F5-15F8-C115-9F49-088E773F3A5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136306" y="11964470"/>
              <a:ext cx="711200" cy="711200"/>
            </a:xfrm>
            <a:prstGeom prst="rect">
              <a:avLst/>
            </a:prstGeom>
          </p:spPr>
        </p:pic>
        <p:pic>
          <p:nvPicPr>
            <p:cNvPr id="11" name="Picture 14">
              <a:extLst>
                <a:ext uri="{FF2B5EF4-FFF2-40B4-BE49-F238E27FC236}">
                  <a16:creationId xmlns:a16="http://schemas.microsoft.com/office/drawing/2014/main" id="{D0F72B34-21F6-DD25-AA21-EBEDA36452D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2981531" y="11985252"/>
              <a:ext cx="711200" cy="711200"/>
            </a:xfrm>
            <a:prstGeom prst="rect">
              <a:avLst/>
            </a:prstGeom>
          </p:spPr>
        </p:pic>
      </p:grpSp>
      <p:pic>
        <p:nvPicPr>
          <p:cNvPr id="2" name="Obrázek 1" descr="Obsah obrázku Písmo, text, symbol, logo&#10;&#10;Popis byl vytvořen automaticky">
            <a:extLst>
              <a:ext uri="{FF2B5EF4-FFF2-40B4-BE49-F238E27FC236}">
                <a16:creationId xmlns:a16="http://schemas.microsoft.com/office/drawing/2014/main" id="{93E863FD-9683-A098-9FA6-6DBAC7485E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31958" y="4541896"/>
            <a:ext cx="3420693" cy="1924141"/>
          </a:xfrm>
          <a:prstGeom prst="rect">
            <a:avLst/>
          </a:prstGeom>
        </p:spPr>
      </p:pic>
      <p:pic>
        <p:nvPicPr>
          <p:cNvPr id="12" name="Obrázek 11" descr="Obsah obrázku text, Písmo, logo, Elektricky modrá&#10;&#10;Popis byl vytvořen automaticky">
            <a:extLst>
              <a:ext uri="{FF2B5EF4-FFF2-40B4-BE49-F238E27FC236}">
                <a16:creationId xmlns:a16="http://schemas.microsoft.com/office/drawing/2014/main" id="{1FD21867-E39B-4844-ED6E-42C2CC075D9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79488" y="5085497"/>
            <a:ext cx="2796646" cy="836941"/>
          </a:xfrm>
          <a:prstGeom prst="rect">
            <a:avLst/>
          </a:prstGeom>
        </p:spPr>
      </p:pic>
      <p:pic>
        <p:nvPicPr>
          <p:cNvPr id="13" name="Obrázek 12" descr="Foto / Photo: Logo MŠMT">
            <a:extLst>
              <a:ext uri="{FF2B5EF4-FFF2-40B4-BE49-F238E27FC236}">
                <a16:creationId xmlns:a16="http://schemas.microsoft.com/office/drawing/2014/main" id="{9535FC57-8931-BAC2-4260-ECF4B56DDDA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8586" y="5085497"/>
            <a:ext cx="1633926" cy="8131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DE9EFF0F-F3FE-4572-B7EA-4E1966366A9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95801" y="655323"/>
            <a:ext cx="3000397" cy="723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17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0526324-A85D-44AD-A31E-370CF6076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FRP – výrobní technologie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4A9D2CFB-7D1C-4A84-92B0-28C75A19A1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2400" b="1" dirty="0"/>
              <a:t>Výhody laminátu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DEC56046-5E15-4AE5-8871-E9A0E2A6A28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cs-CZ" sz="2400" dirty="0"/>
              <a:t>velká pružnost při deformaci, </a:t>
            </a:r>
          </a:p>
          <a:p>
            <a:pPr lvl="1"/>
            <a:r>
              <a:rPr lang="cs-CZ" sz="2400" dirty="0"/>
              <a:t>vysoká pevnost a tuhost směrově přizpůsobitelná,</a:t>
            </a:r>
          </a:p>
          <a:p>
            <a:pPr lvl="1"/>
            <a:r>
              <a:rPr lang="cs-CZ" sz="2400" dirty="0"/>
              <a:t>přizpůsobivost každému tvaru, </a:t>
            </a:r>
          </a:p>
          <a:p>
            <a:pPr lvl="1"/>
            <a:r>
              <a:rPr lang="cs-CZ" sz="2400" dirty="0"/>
              <a:t>značná odolnost vůči dynamickému namáhání, </a:t>
            </a:r>
          </a:p>
          <a:p>
            <a:pPr lvl="1"/>
            <a:r>
              <a:rPr lang="cs-CZ" sz="2400" dirty="0"/>
              <a:t>vysoká odolnost proti korozi i stárnutí, </a:t>
            </a:r>
          </a:p>
          <a:p>
            <a:pPr lvl="1"/>
            <a:r>
              <a:rPr lang="cs-CZ" sz="2400" dirty="0"/>
              <a:t>nízký součinitel teplotní délkové roztažnosti, </a:t>
            </a:r>
          </a:p>
          <a:p>
            <a:pPr lvl="1"/>
            <a:r>
              <a:rPr lang="cs-CZ" sz="2400" dirty="0"/>
              <a:t>velká možnost kombinací vláken a matrice, </a:t>
            </a:r>
          </a:p>
          <a:p>
            <a:endParaRPr lang="cs-CZ" dirty="0"/>
          </a:p>
        </p:txBody>
      </p:sp>
      <p:sp>
        <p:nvSpPr>
          <p:cNvPr id="6" name="Zástupný text 5">
            <a:extLst>
              <a:ext uri="{FF2B5EF4-FFF2-40B4-BE49-F238E27FC236}">
                <a16:creationId xmlns:a16="http://schemas.microsoft.com/office/drawing/2014/main" id="{CB65AD09-2A1D-43CB-B224-58E9E0E3E6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sz="2400" b="1" dirty="0"/>
              <a:t>Nevýhody laminátu</a:t>
            </a:r>
          </a:p>
        </p:txBody>
      </p:sp>
      <p:sp>
        <p:nvSpPr>
          <p:cNvPr id="7" name="Zástupný obsah 6">
            <a:extLst>
              <a:ext uri="{FF2B5EF4-FFF2-40B4-BE49-F238E27FC236}">
                <a16:creationId xmlns:a16="http://schemas.microsoft.com/office/drawing/2014/main" id="{7862AF93-1979-4793-BCB5-63800ACF1CA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cs-CZ" sz="2400" dirty="0"/>
              <a:t>specifické chování, vlastnosti a způsoby zpracování materiálu, </a:t>
            </a:r>
          </a:p>
          <a:p>
            <a:pPr lvl="1"/>
            <a:r>
              <a:rPr lang="cs-CZ" sz="2400" dirty="0"/>
              <a:t>obtížné nedestruktivní zkoušení materiálu, </a:t>
            </a:r>
          </a:p>
          <a:p>
            <a:pPr lvl="1"/>
            <a:r>
              <a:rPr lang="cs-CZ" sz="2400" dirty="0"/>
              <a:t>nízká odolnost proti vlhkosti za tepla, </a:t>
            </a:r>
          </a:p>
          <a:p>
            <a:pPr lvl="1"/>
            <a:r>
              <a:rPr lang="cs-CZ" sz="2400" dirty="0"/>
              <a:t>horší rozpoznání a opravy místního poškození,</a:t>
            </a:r>
          </a:p>
          <a:p>
            <a:pPr lvl="1"/>
            <a:r>
              <a:rPr lang="cs-CZ" sz="2400" dirty="0"/>
              <a:t> nízká mez pevnosti v tahu kolmo ke směru uložení vláken.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20374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0526324-A85D-44AD-A31E-370CF6076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FRP – výrobní technologie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5A6BC72-BB5B-42EB-A467-5525AE05F3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600" dirty="0"/>
              <a:t>Určeny </a:t>
            </a:r>
            <a:r>
              <a:rPr lang="cs-CZ" sz="2600" i="1" dirty="0"/>
              <a:t>typem matrice </a:t>
            </a:r>
            <a:r>
              <a:rPr lang="cs-CZ" sz="2600" dirty="0"/>
              <a:t>(termoset nebo termoplast) a </a:t>
            </a:r>
            <a:r>
              <a:rPr lang="cs-CZ" sz="2600" i="1" dirty="0"/>
              <a:t>druhem výztuže</a:t>
            </a:r>
          </a:p>
          <a:p>
            <a:endParaRPr lang="cs-CZ" sz="2400" dirty="0"/>
          </a:p>
          <a:p>
            <a:pPr marL="1028700" lvl="1" indent="-342900"/>
            <a:r>
              <a:rPr lang="cs-CZ" sz="2400" dirty="0"/>
              <a:t>Ruční laminace (Hand </a:t>
            </a:r>
            <a:r>
              <a:rPr lang="cs-CZ" sz="2400" dirty="0" err="1"/>
              <a:t>Lay</a:t>
            </a:r>
            <a:r>
              <a:rPr lang="cs-CZ" sz="2400" dirty="0"/>
              <a:t>-Up, </a:t>
            </a:r>
            <a:r>
              <a:rPr lang="cs-CZ" sz="2400" dirty="0" err="1"/>
              <a:t>Wet</a:t>
            </a:r>
            <a:r>
              <a:rPr lang="cs-CZ" sz="2400" dirty="0"/>
              <a:t> </a:t>
            </a:r>
            <a:r>
              <a:rPr lang="cs-CZ" sz="2400" dirty="0" err="1"/>
              <a:t>Lay</a:t>
            </a:r>
            <a:r>
              <a:rPr lang="cs-CZ" sz="2400" dirty="0"/>
              <a:t>-up)</a:t>
            </a:r>
          </a:p>
          <a:p>
            <a:pPr marL="1028700" lvl="1" indent="-342900"/>
            <a:r>
              <a:rPr lang="cs-CZ" sz="2400" dirty="0"/>
              <a:t>Stříkání (</a:t>
            </a:r>
            <a:r>
              <a:rPr lang="cs-CZ" sz="2400" dirty="0" err="1"/>
              <a:t>Spray</a:t>
            </a:r>
            <a:r>
              <a:rPr lang="cs-CZ" sz="2400" dirty="0"/>
              <a:t>-up)</a:t>
            </a:r>
          </a:p>
          <a:p>
            <a:pPr marL="1028700" lvl="1" indent="-342900"/>
            <a:r>
              <a:rPr lang="cs-CZ" sz="2400" dirty="0"/>
              <a:t>Vakuové tvarování (</a:t>
            </a:r>
            <a:r>
              <a:rPr lang="cs-CZ" sz="2400" dirty="0" err="1"/>
              <a:t>Vacuum</a:t>
            </a:r>
            <a:r>
              <a:rPr lang="cs-CZ" sz="2400" dirty="0"/>
              <a:t> </a:t>
            </a:r>
            <a:r>
              <a:rPr lang="cs-CZ" sz="2400" dirty="0" err="1"/>
              <a:t>Bagging</a:t>
            </a:r>
            <a:r>
              <a:rPr lang="cs-CZ" sz="2400" dirty="0"/>
              <a:t>)</a:t>
            </a:r>
          </a:p>
          <a:p>
            <a:pPr marL="1028700" lvl="1" indent="-342900"/>
            <a:r>
              <a:rPr lang="cs-CZ" sz="2400" dirty="0"/>
              <a:t>Injekční tvarování pryskyřicí (</a:t>
            </a:r>
            <a:r>
              <a:rPr lang="cs-CZ" sz="2400" dirty="0" err="1"/>
              <a:t>Resin</a:t>
            </a:r>
            <a:r>
              <a:rPr lang="cs-CZ" sz="2400" dirty="0"/>
              <a:t> Transfer </a:t>
            </a:r>
            <a:r>
              <a:rPr lang="cs-CZ" sz="2400" dirty="0" err="1"/>
              <a:t>Molding</a:t>
            </a:r>
            <a:r>
              <a:rPr lang="cs-CZ" sz="2400" dirty="0"/>
              <a:t> - RTM) </a:t>
            </a:r>
          </a:p>
          <a:p>
            <a:pPr marL="1028700" lvl="1" indent="-342900"/>
            <a:r>
              <a:rPr lang="cs-CZ" sz="2400" dirty="0"/>
              <a:t>Infuzní metody – vakuové lisování</a:t>
            </a:r>
          </a:p>
          <a:p>
            <a:pPr marL="1028700" lvl="1" indent="-342900"/>
            <a:r>
              <a:rPr lang="cs-CZ" sz="2400" dirty="0"/>
              <a:t>Navíjení vláken (Filament </a:t>
            </a:r>
            <a:r>
              <a:rPr lang="cs-CZ" sz="2400" dirty="0" err="1"/>
              <a:t>Winding</a:t>
            </a:r>
            <a:r>
              <a:rPr lang="cs-CZ" sz="2400" dirty="0"/>
              <a:t>)</a:t>
            </a:r>
          </a:p>
          <a:p>
            <a:pPr marL="1028700" lvl="1" indent="-342900"/>
            <a:r>
              <a:rPr lang="cs-CZ" sz="2400" dirty="0" err="1"/>
              <a:t>Pultruze</a:t>
            </a:r>
            <a:r>
              <a:rPr lang="cs-CZ" sz="2400" dirty="0"/>
              <a:t> (</a:t>
            </a:r>
            <a:r>
              <a:rPr lang="cs-CZ" sz="2400" dirty="0" err="1"/>
              <a:t>pultrusion</a:t>
            </a:r>
            <a:r>
              <a:rPr lang="cs-CZ" sz="2400" dirty="0"/>
              <a:t>)</a:t>
            </a:r>
          </a:p>
          <a:p>
            <a:pPr marL="1028700" lvl="1" indent="-342900"/>
            <a:r>
              <a:rPr lang="it-IT" sz="2400" dirty="0"/>
              <a:t>Lisování za tepla (Compression Molding)</a:t>
            </a:r>
            <a:endParaRPr lang="cs-CZ" sz="2400" dirty="0"/>
          </a:p>
          <a:p>
            <a:pPr marL="1028700" lvl="1" indent="-342900"/>
            <a:r>
              <a:rPr lang="cs-CZ" sz="2400" dirty="0" err="1"/>
              <a:t>Autoklávová</a:t>
            </a:r>
            <a:r>
              <a:rPr lang="cs-CZ" sz="2400" dirty="0"/>
              <a:t> technologie </a:t>
            </a:r>
          </a:p>
          <a:p>
            <a:pPr marL="1028700" lvl="1" indent="-342900"/>
            <a:r>
              <a:rPr lang="cs-CZ" sz="2400" dirty="0"/>
              <a:t>3D tisk </a:t>
            </a:r>
            <a:r>
              <a:rPr lang="cs-CZ" sz="2400" dirty="0" err="1"/>
              <a:t>kompozitů</a:t>
            </a:r>
            <a:endParaRPr lang="cs-CZ" sz="2400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28293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D4FFF14-03A2-4D8E-8385-34A08CE5B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FRP - </a:t>
            </a:r>
            <a:r>
              <a:rPr lang="cs-CZ" dirty="0" err="1"/>
              <a:t>Pultruze</a:t>
            </a:r>
            <a:r>
              <a:rPr lang="cs-CZ" dirty="0"/>
              <a:t> (</a:t>
            </a:r>
            <a:r>
              <a:rPr lang="cs-CZ" dirty="0" err="1"/>
              <a:t>pultrusion</a:t>
            </a:r>
            <a:r>
              <a:rPr lang="cs-CZ" dirty="0"/>
              <a:t>)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D8E145F-0B66-4A10-8CC6-B2FFF3E85C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600" b="1" i="0" u="none" strike="noStrike" baseline="0" dirty="0" err="1">
                <a:solidFill>
                  <a:srgbClr val="000000"/>
                </a:solidFill>
              </a:rPr>
              <a:t>Pultruze</a:t>
            </a:r>
            <a:r>
              <a:rPr lang="cs-CZ" sz="2600" b="0" i="0" u="none" strike="noStrike" baseline="0" dirty="0">
                <a:solidFill>
                  <a:srgbClr val="000000"/>
                </a:solidFill>
              </a:rPr>
              <a:t> neboli tažení (anglicky </a:t>
            </a:r>
            <a:r>
              <a:rPr lang="cs-CZ" sz="2600" b="0" i="0" u="none" strike="noStrike" baseline="0" dirty="0" err="1">
                <a:solidFill>
                  <a:srgbClr val="000000"/>
                </a:solidFill>
              </a:rPr>
              <a:t>pultrusion</a:t>
            </a:r>
            <a:r>
              <a:rPr lang="cs-CZ" sz="2600" b="0" i="0" u="none" strike="noStrike" baseline="0" dirty="0">
                <a:solidFill>
                  <a:srgbClr val="000000"/>
                </a:solidFill>
              </a:rPr>
              <a:t> – odvozeno z </a:t>
            </a:r>
            <a:r>
              <a:rPr lang="cs-CZ" sz="2600" b="0" i="0" u="none" strike="noStrike" baseline="0" dirty="0" err="1">
                <a:solidFill>
                  <a:srgbClr val="000000"/>
                </a:solidFill>
              </a:rPr>
              <a:t>pull</a:t>
            </a:r>
            <a:r>
              <a:rPr lang="cs-CZ" sz="2600" b="0" i="0" u="none" strike="noStrike" baseline="0" dirty="0">
                <a:solidFill>
                  <a:srgbClr val="000000"/>
                </a:solidFill>
              </a:rPr>
              <a:t> = táhnout a </a:t>
            </a:r>
            <a:r>
              <a:rPr lang="cs-CZ" sz="2600" b="0" i="0" u="none" strike="noStrike" baseline="0" dirty="0" err="1">
                <a:solidFill>
                  <a:srgbClr val="000000"/>
                </a:solidFill>
              </a:rPr>
              <a:t>extrusion</a:t>
            </a:r>
            <a:r>
              <a:rPr lang="cs-CZ" sz="2600" b="0" i="0" u="none" strike="noStrike" baseline="0" dirty="0">
                <a:solidFill>
                  <a:srgbClr val="000000"/>
                </a:solidFill>
              </a:rPr>
              <a:t> = protlačení)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600" dirty="0">
                <a:solidFill>
                  <a:srgbClr val="000000"/>
                </a:solidFill>
              </a:rPr>
              <a:t>v</a:t>
            </a:r>
            <a:r>
              <a:rPr lang="cs-CZ" sz="2600" b="0" i="0" u="none" strike="noStrike" baseline="0" dirty="0">
                <a:solidFill>
                  <a:srgbClr val="000000"/>
                </a:solidFill>
              </a:rPr>
              <a:t>ýroba kontinuálních profilů s vysokým podílem výztuže (až 80 %)</a:t>
            </a:r>
            <a:endParaRPr lang="cs-CZ" sz="2600" dirty="0">
              <a:solidFill>
                <a:srgbClr val="000000"/>
              </a:solidFill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cs-CZ" altLang="cs-CZ" sz="2600" dirty="0"/>
              <a:t>k</a:t>
            </a:r>
            <a:r>
              <a:rPr kumimoji="0" lang="cs-CZ" altLang="cs-CZ" sz="2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ontinuální vlákna jsou prosycena pryskyřicí a tažena skrze vyhřívanou formu, která určuje tvar profilu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cs-CZ" altLang="cs-CZ" sz="2600" dirty="0"/>
              <a:t>r</a:t>
            </a:r>
            <a:r>
              <a:rPr kumimoji="0" lang="cs-CZ" altLang="cs-CZ" sz="2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ychlá výroba, opakovatelná kvalita, automatizace, variabilita tvarů průřezů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cs-CZ" altLang="cs-CZ" sz="2600" dirty="0"/>
              <a:t>o</a:t>
            </a:r>
            <a:r>
              <a:rPr kumimoji="0" lang="cs-CZ" altLang="cs-CZ" sz="2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mezené na rovné profily, vysoká počáteční investice, drahý provoz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cs-CZ" altLang="cs-CZ" sz="2600" dirty="0"/>
              <a:t>s</a:t>
            </a:r>
            <a:r>
              <a:rPr kumimoji="0" lang="cs-CZ" altLang="cs-CZ" sz="2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tavební a průmyslové profily, tyče, trubky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cs-CZ" altLang="cs-CZ" sz="2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Pultruzní</a:t>
            </a:r>
            <a:r>
              <a:rPr kumimoji="0" lang="cs-CZ" altLang="cs-CZ" sz="2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linka = </a:t>
            </a:r>
            <a:r>
              <a:rPr kumimoji="0" lang="cs-CZ" altLang="cs-CZ" sz="2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pultruder</a:t>
            </a:r>
            <a:endParaRPr kumimoji="0" lang="cs-CZ" altLang="cs-CZ" sz="2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endParaRPr lang="cs-CZ" sz="24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cs-CZ" sz="2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79099638-0D20-4FE1-B63D-113E189CB9E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0851" r="-2" b="7259"/>
          <a:stretch/>
        </p:blipFill>
        <p:spPr>
          <a:xfrm>
            <a:off x="8611105" y="4590581"/>
            <a:ext cx="3070203" cy="22071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23001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D4FFF14-03A2-4D8E-8385-34A08CE5B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FRP - </a:t>
            </a:r>
            <a:r>
              <a:rPr lang="cs-CZ" dirty="0" err="1"/>
              <a:t>Pultruze</a:t>
            </a:r>
            <a:r>
              <a:rPr lang="cs-CZ" dirty="0"/>
              <a:t> (</a:t>
            </a:r>
            <a:r>
              <a:rPr lang="cs-CZ" dirty="0" err="1"/>
              <a:t>pultrusion</a:t>
            </a:r>
            <a:r>
              <a:rPr lang="cs-CZ" dirty="0"/>
              <a:t>)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D8E145F-0B66-4A10-8CC6-B2FFF3E85C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sz="24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cs-CZ" sz="2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8F5CC330-7CE0-4661-AA20-2DF13ACD4F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31334"/>
            <a:ext cx="12197147" cy="4626666"/>
          </a:xfrm>
          <a:prstGeom prst="rect">
            <a:avLst/>
          </a:prstGeo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05C1C863-C3F2-4D13-99FD-EDAD9187F2A6}"/>
              </a:ext>
            </a:extLst>
          </p:cNvPr>
          <p:cNvSpPr txBox="1"/>
          <p:nvPr/>
        </p:nvSpPr>
        <p:spPr>
          <a:xfrm>
            <a:off x="244750" y="1808163"/>
            <a:ext cx="7617101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cs-CZ" sz="1600" dirty="0"/>
              <a:t>Zásobník výztuže a naváděcí systém (</a:t>
            </a:r>
            <a:r>
              <a:rPr lang="cs-CZ" sz="1600" dirty="0">
                <a:solidFill>
                  <a:srgbClr val="212529"/>
                </a:solidFill>
              </a:rPr>
              <a:t>v</a:t>
            </a:r>
            <a:r>
              <a:rPr lang="cs-CZ" sz="1600" b="0" i="0" dirty="0">
                <a:solidFill>
                  <a:srgbClr val="212529"/>
                </a:solidFill>
                <a:effectLst/>
              </a:rPr>
              <a:t>lákna ve formě </a:t>
            </a:r>
            <a:r>
              <a:rPr lang="cs-CZ" sz="1600" b="0" i="0" dirty="0" err="1">
                <a:solidFill>
                  <a:srgbClr val="212529"/>
                </a:solidFill>
                <a:effectLst/>
              </a:rPr>
              <a:t>rovingů</a:t>
            </a:r>
            <a:r>
              <a:rPr lang="cs-CZ" sz="1600" b="0" i="0" dirty="0">
                <a:solidFill>
                  <a:srgbClr val="212529"/>
                </a:solidFill>
                <a:effectLst/>
              </a:rPr>
              <a:t>, rohoží, tkaniny)</a:t>
            </a:r>
          </a:p>
          <a:p>
            <a:pPr marL="342900" indent="-342900">
              <a:buFontTx/>
              <a:buAutoNum type="arabicParenR"/>
            </a:pPr>
            <a:r>
              <a:rPr lang="cs-CZ" sz="1600" i="0" dirty="0">
                <a:solidFill>
                  <a:srgbClr val="212529"/>
                </a:solidFill>
                <a:effectLst/>
              </a:rPr>
              <a:t>Impregnační vana – pryskyřičný systém (</a:t>
            </a:r>
            <a:r>
              <a:rPr lang="cs-CZ" sz="1600" dirty="0">
                <a:solidFill>
                  <a:srgbClr val="212529"/>
                </a:solidFill>
              </a:rPr>
              <a:t>m</a:t>
            </a:r>
            <a:r>
              <a:rPr lang="cs-CZ" sz="1600" i="0" dirty="0">
                <a:solidFill>
                  <a:srgbClr val="212529"/>
                </a:solidFill>
                <a:effectLst/>
              </a:rPr>
              <a:t>atrice </a:t>
            </a:r>
            <a:r>
              <a:rPr lang="cs-CZ" sz="1600" b="0" i="0" dirty="0">
                <a:solidFill>
                  <a:srgbClr val="212529"/>
                </a:solidFill>
                <a:effectLst/>
              </a:rPr>
              <a:t>UP, VE, EP, A, PUR a aditiva)</a:t>
            </a:r>
          </a:p>
          <a:p>
            <a:pPr marL="342900" indent="-342900">
              <a:buFontTx/>
              <a:buAutoNum type="arabicParenR"/>
            </a:pPr>
            <a:r>
              <a:rPr lang="cs-CZ" sz="1600" dirty="0">
                <a:solidFill>
                  <a:srgbClr val="212529"/>
                </a:solidFill>
              </a:rPr>
              <a:t>Tvarovací forma a v</a:t>
            </a:r>
            <a:r>
              <a:rPr lang="cs-CZ" sz="1600" b="0" i="0" dirty="0">
                <a:solidFill>
                  <a:srgbClr val="212529"/>
                </a:solidFill>
                <a:effectLst/>
              </a:rPr>
              <a:t>ytvrzovací forma (ohřev a vytvrzení kompozitu, profil odpovídá průřezu nástroje)</a:t>
            </a:r>
          </a:p>
          <a:p>
            <a:pPr marL="342900" indent="-342900">
              <a:buFontTx/>
              <a:buAutoNum type="arabicParenR"/>
            </a:pPr>
            <a:r>
              <a:rPr lang="cs-CZ" sz="1600" b="0" i="0" dirty="0">
                <a:solidFill>
                  <a:srgbClr val="212529"/>
                </a:solidFill>
                <a:effectLst/>
              </a:rPr>
              <a:t>Tažná sekce (tandemový odtah, profil je plynule vytažen z nástroje v závislosti na typu pryskyřice a průřezu profilu s rozdílnými rychlostmi</a:t>
            </a:r>
          </a:p>
          <a:p>
            <a:pPr marL="342900" indent="-342900">
              <a:buFontTx/>
              <a:buAutoNum type="arabicParenR"/>
            </a:pPr>
            <a:r>
              <a:rPr lang="cs-CZ" sz="1600" dirty="0">
                <a:solidFill>
                  <a:srgbClr val="212529"/>
                </a:solidFill>
              </a:rPr>
              <a:t>Pila (</a:t>
            </a:r>
            <a:r>
              <a:rPr lang="cs-CZ" sz="1600" b="0" i="0" dirty="0">
                <a:solidFill>
                  <a:srgbClr val="212529"/>
                </a:solidFill>
                <a:effectLst/>
              </a:rPr>
              <a:t>Profil je přiříznut na požadovanou délku)</a:t>
            </a:r>
          </a:p>
        </p:txBody>
      </p:sp>
    </p:spTree>
    <p:extLst>
      <p:ext uri="{BB962C8B-B14F-4D97-AF65-F5344CB8AC3E}">
        <p14:creationId xmlns:p14="http://schemas.microsoft.com/office/powerpoint/2010/main" val="2111375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6A08735-7D14-46EC-BB46-6C9A8E5CB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</p:spPr>
        <p:txBody>
          <a:bodyPr anchor="b">
            <a:normAutofit/>
          </a:bodyPr>
          <a:lstStyle/>
          <a:p>
            <a:r>
              <a:rPr lang="cs-CZ" dirty="0"/>
              <a:t>FRP - Navíjení (Filament </a:t>
            </a:r>
            <a:r>
              <a:rPr lang="cs-CZ" dirty="0" err="1"/>
              <a:t>Winding</a:t>
            </a:r>
            <a:r>
              <a:rPr lang="cs-CZ" dirty="0"/>
              <a:t>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3E4FA1-2588-4651-B8AF-0F2A57923A41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192087" y="1989138"/>
            <a:ext cx="11807825" cy="4211637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cs-CZ" altLang="cs-CZ" sz="2400" b="0" i="0" u="none" strike="noStrike" cap="none" normalizeH="0" baseline="0" dirty="0">
                <a:ln>
                  <a:noFill/>
                </a:ln>
                <a:effectLst/>
              </a:rPr>
              <a:t>Kontinuální vlákna jsou navíjena na formu (obvykle rotační) a impregnována pryskyřicí.</a:t>
            </a:r>
          </a:p>
          <a:p>
            <a:pPr marL="342900" marR="0" lvl="0" indent="-34290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cs-CZ" altLang="cs-CZ" sz="2400" b="0" i="0" u="none" strike="noStrike" cap="none" normalizeH="0" baseline="0" dirty="0">
                <a:ln>
                  <a:noFill/>
                </a:ln>
                <a:effectLst/>
              </a:rPr>
              <a:t>Vysoká pevnost v tahu a tlak, opakovaná výroba, automatizované, i pro relativn</a:t>
            </a:r>
            <a:r>
              <a:rPr lang="cs-CZ" altLang="cs-CZ" sz="2400" dirty="0"/>
              <a:t>ě složité tvary</a:t>
            </a:r>
            <a:endParaRPr kumimoji="0" lang="cs-CZ" altLang="cs-CZ" sz="2400" b="0" i="0" u="none" strike="noStrike" cap="none" normalizeH="0" baseline="0" dirty="0">
              <a:ln>
                <a:noFill/>
              </a:ln>
              <a:effectLst/>
            </a:endParaRPr>
          </a:p>
          <a:p>
            <a:pPr marL="342900" marR="0" lvl="0" indent="-34290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cs-CZ" altLang="cs-CZ" sz="2400" b="0" i="0" u="none" strike="noStrike" cap="none" normalizeH="0" baseline="0" dirty="0">
                <a:ln>
                  <a:noFill/>
                </a:ln>
                <a:effectLst/>
              </a:rPr>
              <a:t>Omezená tvarová variabilita, velmi nákladné, nesnadné odstraňování trnů</a:t>
            </a:r>
          </a:p>
          <a:p>
            <a:pPr marL="342900" marR="0" lvl="0" indent="-34290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cs-CZ" altLang="cs-CZ" sz="2400" b="0" i="0" u="none" strike="noStrike" cap="none" normalizeH="0" baseline="0" dirty="0">
                <a:ln>
                  <a:noFill/>
                </a:ln>
                <a:effectLst/>
              </a:rPr>
              <a:t>Nádrže, potrubí, tlakové nádoby, jízdní kola, stožáry jachet, trupy letadel, sportovní potřeby (golfové hole, pádla)</a:t>
            </a:r>
          </a:p>
        </p:txBody>
      </p:sp>
      <p:pic>
        <p:nvPicPr>
          <p:cNvPr id="1026" name="Picture 2" descr="Filament winding">
            <a:extLst>
              <a:ext uri="{FF2B5EF4-FFF2-40B4-BE49-F238E27FC236}">
                <a16:creationId xmlns:a16="http://schemas.microsoft.com/office/drawing/2014/main" id="{69CD772B-5491-4368-BBAC-82FCBB6023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4845" y="4196104"/>
            <a:ext cx="3952486" cy="2185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3338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6A08735-7D14-46EC-BB46-6C9A8E5CB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</p:spPr>
        <p:txBody>
          <a:bodyPr anchor="b">
            <a:normAutofit/>
          </a:bodyPr>
          <a:lstStyle/>
          <a:p>
            <a:r>
              <a:rPr lang="cs-CZ" dirty="0"/>
              <a:t>FRP - Navíjení (Filament </a:t>
            </a:r>
            <a:r>
              <a:rPr lang="cs-CZ" dirty="0" err="1"/>
              <a:t>Winding</a:t>
            </a:r>
            <a:r>
              <a:rPr lang="cs-CZ" dirty="0"/>
              <a:t>)</a:t>
            </a:r>
          </a:p>
        </p:txBody>
      </p:sp>
      <p:pic>
        <p:nvPicPr>
          <p:cNvPr id="5122" name="Picture 2" descr="Layers">
            <a:extLst>
              <a:ext uri="{FF2B5EF4-FFF2-40B4-BE49-F238E27FC236}">
                <a16:creationId xmlns:a16="http://schemas.microsoft.com/office/drawing/2014/main" id="{1E790ACD-C04C-4B9E-B5E2-C1F70456DF79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72380" y="2007023"/>
            <a:ext cx="5819620" cy="2735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3E4FA1-2588-4651-B8AF-0F2A57923A41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 bwMode="auto">
          <a:xfrm>
            <a:off x="588909" y="1889036"/>
            <a:ext cx="5827713" cy="4189412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cs-CZ" b="0" i="0" u="none" strike="noStrike" baseline="0" dirty="0"/>
              <a:t>kontinuální navíjení svazku vláken na </a:t>
            </a:r>
            <a:r>
              <a:rPr lang="cs-CZ" b="1" i="0" u="none" strike="noStrike" baseline="0" dirty="0"/>
              <a:t>jádro </a:t>
            </a:r>
            <a:r>
              <a:rPr lang="cs-CZ" b="0" i="0" u="none" strike="noStrike" baseline="0" dirty="0"/>
              <a:t>(trn) ve tvaru výrobku</a:t>
            </a:r>
            <a:endParaRPr lang="cs-CZ" dirty="0"/>
          </a:p>
          <a:p>
            <a:pPr marL="342900" marR="0" lvl="0" indent="-34290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cs-CZ" dirty="0"/>
              <a:t>v</a:t>
            </a:r>
            <a:r>
              <a:rPr lang="cs-CZ" b="0" i="0" u="none" strike="noStrike" baseline="0" dirty="0"/>
              <a:t>lákna impregnována v pryskyřicové lázni před samotným ovíjením (</a:t>
            </a:r>
            <a:r>
              <a:rPr lang="cs-CZ" b="1" i="0" u="none" strike="noStrike" baseline="0" dirty="0"/>
              <a:t>metoda za mokra</a:t>
            </a:r>
            <a:r>
              <a:rPr lang="cs-CZ" b="0" i="0" u="none" strike="noStrike" baseline="0" dirty="0"/>
              <a:t>) nebo se provlhčují až po navinutí (</a:t>
            </a:r>
            <a:r>
              <a:rPr lang="cs-CZ" b="1" i="0" u="none" strike="noStrike" baseline="0" dirty="0"/>
              <a:t>metoda za sucha</a:t>
            </a:r>
            <a:r>
              <a:rPr lang="cs-CZ" b="0" i="0" u="none" strike="noStrike" baseline="0" dirty="0"/>
              <a:t>) </a:t>
            </a:r>
          </a:p>
          <a:p>
            <a:pPr marL="342900" marR="0" lvl="0" indent="-34290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cs-CZ" dirty="0"/>
              <a:t>p</a:t>
            </a:r>
            <a:r>
              <a:rPr lang="cs-CZ" b="0" i="0" u="none" strike="noStrike" baseline="0" dirty="0"/>
              <a:t>ožadovaných vlastností kompozitu se dosahuje především přesným uspořádáním a orientací vláken na jádro. poměrem otáček trnu a posunem ukládacího zařízení lze regulovat úhel návinu vláken od 90° až po 0°</a:t>
            </a:r>
          </a:p>
          <a:p>
            <a:pPr marL="342900" marR="0" lvl="0" indent="-34290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cs-CZ" dirty="0"/>
              <a:t>n</a:t>
            </a:r>
            <a:r>
              <a:rPr lang="cs-CZ" b="0" i="0" u="none" strike="noStrike" baseline="0" dirty="0"/>
              <a:t>ásledně je kompozit vložen do pece, kde se při neustále rotaci vytvrzuje a poté dojde k vyjmutí jádra (může být i součástí dílu) </a:t>
            </a:r>
            <a:endParaRPr kumimoji="0" lang="cs-CZ" altLang="cs-CZ" b="0" i="0" u="none" strike="noStrike" cap="none" normalizeH="0" baseline="0" dirty="0">
              <a:ln>
                <a:noFill/>
              </a:ln>
              <a:effectLst/>
            </a:endParaRPr>
          </a:p>
        </p:txBody>
      </p:sp>
      <p:pic>
        <p:nvPicPr>
          <p:cNvPr id="5" name="Picture 2" descr="Schematic representation of three types of winding patterns; a) circumferential winding; b) helical winding; c) polar winding [20] ">
            <a:extLst>
              <a:ext uri="{FF2B5EF4-FFF2-40B4-BE49-F238E27FC236}">
                <a16:creationId xmlns:a16="http://schemas.microsoft.com/office/drawing/2014/main" id="{5B61BC29-A8E6-472D-A2C1-AA0E5C1EC4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683" y="5234055"/>
            <a:ext cx="4616049" cy="1069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3078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877D925-0F84-461A-A0CE-9DCC580184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FRP – Lisování (</a:t>
            </a:r>
            <a:r>
              <a:rPr lang="cs-CZ" dirty="0" err="1"/>
              <a:t>Compression</a:t>
            </a:r>
            <a:r>
              <a:rPr lang="cs-CZ" dirty="0"/>
              <a:t> </a:t>
            </a:r>
            <a:r>
              <a:rPr lang="cs-CZ" dirty="0" err="1"/>
              <a:t>Molding</a:t>
            </a:r>
            <a:r>
              <a:rPr lang="cs-CZ" dirty="0"/>
              <a:t>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91E95C1-40FD-4A60-BD32-57624DEDA7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indent="-457200">
              <a:buFont typeface="Arial" panose="020B0604020202020204" pitchFamily="34" charset="0"/>
              <a:buChar char="•"/>
            </a:pPr>
            <a:r>
              <a:rPr lang="cs-CZ" sz="2400" dirty="0"/>
              <a:t>Předpřipravené vrstvy vláken a matrice (tzv. </a:t>
            </a:r>
            <a:r>
              <a:rPr lang="cs-CZ" sz="2400" dirty="0" err="1"/>
              <a:t>prepregy</a:t>
            </a:r>
            <a:r>
              <a:rPr lang="cs-CZ" sz="2400" dirty="0"/>
              <a:t>) se vloží do zahřáté formy, která je stlačena pod tlakem a zahřívána, dokud materiál nevytvrdne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vysoká přesnost, rychlé vytvrzování, vyšší náklady na zařízení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dveřní panely, kryty přístrojů, menší díly s vysokou přesností</a:t>
            </a:r>
          </a:p>
          <a:p>
            <a:endParaRPr lang="cs-CZ" dirty="0"/>
          </a:p>
          <a:p>
            <a:endParaRPr lang="cs-CZ" dirty="0"/>
          </a:p>
        </p:txBody>
      </p:sp>
      <p:pic>
        <p:nvPicPr>
          <p:cNvPr id="2050" name="Picture 2" descr="Compression molding in polymer matrix composites - ScienceDirect">
            <a:extLst>
              <a:ext uri="{FF2B5EF4-FFF2-40B4-BE49-F238E27FC236}">
                <a16:creationId xmlns:a16="http://schemas.microsoft.com/office/drawing/2014/main" id="{259CEAB0-5E16-4654-B4DE-B9AA0BFF6E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526" y="4076554"/>
            <a:ext cx="5558112" cy="2124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ompression Molded Composites: Processes and Advantages">
            <a:extLst>
              <a:ext uri="{FF2B5EF4-FFF2-40B4-BE49-F238E27FC236}">
                <a16:creationId xmlns:a16="http://schemas.microsoft.com/office/drawing/2014/main" id="{9EFE6CFE-C230-4F4B-A35E-FBA014A238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0166" y="3851376"/>
            <a:ext cx="3916337" cy="2784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967920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S" id="{9D2C78AB-A455-E741-85CA-C11055A2E6DB}" vid="{95D3B5E3-3CBF-A545-94D4-D2BA6EC21C90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1_Custom Design</Template>
  <TotalTime>14222</TotalTime>
  <Words>1445</Words>
  <Application>Microsoft Office PowerPoint</Application>
  <PresentationFormat>Širokoúhlá obrazovka</PresentationFormat>
  <Paragraphs>151</Paragraphs>
  <Slides>23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23</vt:i4>
      </vt:variant>
    </vt:vector>
  </HeadingPairs>
  <TitlesOfParts>
    <vt:vector size="27" baseType="lpstr">
      <vt:lpstr>Arial</vt:lpstr>
      <vt:lpstr>Calibri</vt:lpstr>
      <vt:lpstr>Times New Roman</vt:lpstr>
      <vt:lpstr>1_Custom Design</vt:lpstr>
      <vt:lpstr>Prezentace aplikace PowerPoint</vt:lpstr>
      <vt:lpstr>FRP – výrobní technologie</vt:lpstr>
      <vt:lpstr>FRP – výrobní technologie</vt:lpstr>
      <vt:lpstr>FRP – výrobní technologie</vt:lpstr>
      <vt:lpstr>FRP - Pultruze (pultrusion)</vt:lpstr>
      <vt:lpstr>FRP - Pultruze (pultrusion)</vt:lpstr>
      <vt:lpstr>FRP - Navíjení (Filament Winding)</vt:lpstr>
      <vt:lpstr>FRP - Navíjení (Filament Winding)</vt:lpstr>
      <vt:lpstr>FRP – Lisování (Compression Molding)</vt:lpstr>
      <vt:lpstr>FRP – Infuze pryskyřice (Resin Transfer Molding – RTM)</vt:lpstr>
      <vt:lpstr>FRP – autoklávové technologie</vt:lpstr>
      <vt:lpstr>FRP – Stříkaná laminace (Spray-up)</vt:lpstr>
      <vt:lpstr>FRP – Ruční kladení ( Hand Lay-up)</vt:lpstr>
      <vt:lpstr>FRP – porovnání výrobních technologií</vt:lpstr>
      <vt:lpstr>FRP – vakuové lisování (Vakuum Bagging)</vt:lpstr>
      <vt:lpstr>FRP – vakuové lisování (Vakuum Bagging)</vt:lpstr>
      <vt:lpstr>FRP – vakuové lisování (Vakuum Bagging)</vt:lpstr>
      <vt:lpstr> FRP - Vakuová infuze (Vacuum Infusio Process – VIP)</vt:lpstr>
      <vt:lpstr>FRP - Vakuová infuze (Vacuum Infusio Process – VIP)</vt:lpstr>
      <vt:lpstr>FRP - Vakuová infuze (Vacuum Infusio Process – VIP)</vt:lpstr>
      <vt:lpstr>FRP – porovnání výrobních technologií</vt:lpstr>
      <vt:lpstr>Reference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Ziovsky Argir</dc:creator>
  <cp:lastModifiedBy>Kalova Martina</cp:lastModifiedBy>
  <cp:revision>34</cp:revision>
  <dcterms:created xsi:type="dcterms:W3CDTF">2019-09-01T08:00:02Z</dcterms:created>
  <dcterms:modified xsi:type="dcterms:W3CDTF">2025-01-07T19:05:22Z</dcterms:modified>
</cp:coreProperties>
</file>