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1"/>
  </p:sldMasterIdLst>
  <p:notesMasterIdLst>
    <p:notesMasterId r:id="rId27"/>
  </p:notesMasterIdLst>
  <p:handoutMasterIdLst>
    <p:handoutMasterId r:id="rId28"/>
  </p:handoutMasterIdLst>
  <p:sldIdLst>
    <p:sldId id="277" r:id="rId2"/>
    <p:sldId id="313" r:id="rId3"/>
    <p:sldId id="320" r:id="rId4"/>
    <p:sldId id="339" r:id="rId5"/>
    <p:sldId id="325" r:id="rId6"/>
    <p:sldId id="326" r:id="rId7"/>
    <p:sldId id="327" r:id="rId8"/>
    <p:sldId id="340" r:id="rId9"/>
    <p:sldId id="322" r:id="rId10"/>
    <p:sldId id="332" r:id="rId11"/>
    <p:sldId id="328" r:id="rId12"/>
    <p:sldId id="329" r:id="rId13"/>
    <p:sldId id="330" r:id="rId14"/>
    <p:sldId id="331" r:id="rId15"/>
    <p:sldId id="341" r:id="rId16"/>
    <p:sldId id="323" r:id="rId17"/>
    <p:sldId id="333" r:id="rId18"/>
    <p:sldId id="334" r:id="rId19"/>
    <p:sldId id="335" r:id="rId20"/>
    <p:sldId id="342" r:id="rId21"/>
    <p:sldId id="324" r:id="rId22"/>
    <p:sldId id="338" r:id="rId23"/>
    <p:sldId id="336" r:id="rId24"/>
    <p:sldId id="337" r:id="rId25"/>
    <p:sldId id="259" r:id="rId26"/>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313"/>
            <p14:sldId id="320"/>
            <p14:sldId id="339"/>
            <p14:sldId id="325"/>
            <p14:sldId id="326"/>
            <p14:sldId id="327"/>
            <p14:sldId id="340"/>
            <p14:sldId id="322"/>
            <p14:sldId id="332"/>
            <p14:sldId id="328"/>
            <p14:sldId id="329"/>
            <p14:sldId id="330"/>
            <p14:sldId id="331"/>
            <p14:sldId id="341"/>
            <p14:sldId id="323"/>
            <p14:sldId id="333"/>
            <p14:sldId id="334"/>
            <p14:sldId id="335"/>
            <p14:sldId id="342"/>
            <p14:sldId id="324"/>
            <p14:sldId id="338"/>
            <p14:sldId id="336"/>
            <p14:sldId id="337"/>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002B"/>
    <a:srgbClr val="FFC000"/>
    <a:srgbClr val="92D050"/>
    <a:srgbClr val="0070C0"/>
    <a:srgbClr val="00A499"/>
    <a:srgbClr val="FF7575"/>
    <a:srgbClr val="FF5757"/>
    <a:srgbClr val="FDE8E7"/>
    <a:srgbClr val="A28E2A"/>
    <a:srgbClr val="43B0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B6C246-CF86-4B5E-B486-5A2CD26AADB7}" v="47" dt="2025-01-09T21:14:42.606"/>
  </p1510:revLst>
</p1510:revInfo>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Styl s motivem 2 – zvýraznění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2838BEF-8BB2-4498-84A7-C5851F593DF1}" styleName="Střední styl 4 – zvýraznění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012ECD-51FC-41F1-AA8D-1B2483CD663E}" styleName="Světlý styl 2 – zvýraznění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6D9F66E-5EB9-4882-86FB-DCBF35E3C3E4}" styleName="Střední styl 4 – zvýraznění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Střední styl 4 – zvýraznění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Střední styl 4 – zvýraznění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05" autoAdjust="0"/>
    <p:restoredTop sz="86376"/>
  </p:normalViewPr>
  <p:slideViewPr>
    <p:cSldViewPr snapToGrid="0" snapToObjects="1" showGuides="1">
      <p:cViewPr varScale="1">
        <p:scale>
          <a:sx n="82" d="100"/>
          <a:sy n="82" d="100"/>
        </p:scale>
        <p:origin x="869" y="72"/>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el Břemek" userId="c7f923d8eac81775" providerId="LiveId" clId="{2BDC3BD5-C602-4BBC-BF4C-5FFA74798C29}"/>
    <pc:docChg chg="undo redo custSel addSld delSld modSld sldOrd modSection">
      <pc:chgData name="Karel Břemek" userId="c7f923d8eac81775" providerId="LiveId" clId="{2BDC3BD5-C602-4BBC-BF4C-5FFA74798C29}" dt="2024-11-30T13:48:45.828" v="8183" actId="20577"/>
      <pc:docMkLst>
        <pc:docMk/>
      </pc:docMkLst>
      <pc:sldChg chg="modSp mod">
        <pc:chgData name="Karel Břemek" userId="c7f923d8eac81775" providerId="LiveId" clId="{2BDC3BD5-C602-4BBC-BF4C-5FFA74798C29}" dt="2024-11-30T09:18:13.086" v="8099" actId="1076"/>
        <pc:sldMkLst>
          <pc:docMk/>
          <pc:sldMk cId="226417236" sldId="259"/>
        </pc:sldMkLst>
        <pc:spChg chg="mod">
          <ac:chgData name="Karel Břemek" userId="c7f923d8eac81775" providerId="LiveId" clId="{2BDC3BD5-C602-4BBC-BF4C-5FFA74798C29}" dt="2024-11-30T09:18:13.086" v="8099" actId="1076"/>
          <ac:spMkLst>
            <pc:docMk/>
            <pc:sldMk cId="226417236" sldId="259"/>
            <ac:spMk id="8" creationId="{0EA4430B-5946-CA75-0549-E3178C6DB125}"/>
          </ac:spMkLst>
        </pc:spChg>
      </pc:sldChg>
      <pc:sldChg chg="del">
        <pc:chgData name="Karel Břemek" userId="c7f923d8eac81775" providerId="LiveId" clId="{2BDC3BD5-C602-4BBC-BF4C-5FFA74798C29}" dt="2024-11-30T08:03:53.155" v="6398" actId="47"/>
        <pc:sldMkLst>
          <pc:docMk/>
          <pc:sldMk cId="2777899762" sldId="283"/>
        </pc:sldMkLst>
      </pc:sldChg>
      <pc:sldChg chg="modSp mod">
        <pc:chgData name="Karel Břemek" userId="c7f923d8eac81775" providerId="LiveId" clId="{2BDC3BD5-C602-4BBC-BF4C-5FFA74798C29}" dt="2024-11-30T09:19:17.388" v="8107" actId="20577"/>
        <pc:sldMkLst>
          <pc:docMk/>
          <pc:sldMk cId="1998074171" sldId="313"/>
        </pc:sldMkLst>
        <pc:spChg chg="mod">
          <ac:chgData name="Karel Břemek" userId="c7f923d8eac81775" providerId="LiveId" clId="{2BDC3BD5-C602-4BBC-BF4C-5FFA74798C29}" dt="2024-11-30T09:19:17.388" v="8107" actId="20577"/>
          <ac:spMkLst>
            <pc:docMk/>
            <pc:sldMk cId="1998074171" sldId="313"/>
            <ac:spMk id="10" creationId="{4404D6BB-0F7C-4E42-B87E-8255E03EB786}"/>
          </ac:spMkLst>
        </pc:spChg>
        <pc:picChg chg="mod">
          <ac:chgData name="Karel Břemek" userId="c7f923d8eac81775" providerId="LiveId" clId="{2BDC3BD5-C602-4BBC-BF4C-5FFA74798C29}" dt="2024-11-29T20:34:24.950" v="2801" actId="14100"/>
          <ac:picMkLst>
            <pc:docMk/>
            <pc:sldMk cId="1998074171" sldId="313"/>
            <ac:picMk id="5" creationId="{A839A6CE-B817-4C95-8B46-D9EEB76D0EBC}"/>
          </ac:picMkLst>
        </pc:picChg>
      </pc:sldChg>
      <pc:sldChg chg="addSp delSp modSp del mod">
        <pc:chgData name="Karel Břemek" userId="c7f923d8eac81775" providerId="LiveId" clId="{2BDC3BD5-C602-4BBC-BF4C-5FFA74798C29}" dt="2024-11-30T08:25:04.264" v="6580" actId="47"/>
        <pc:sldMkLst>
          <pc:docMk/>
          <pc:sldMk cId="2266687565" sldId="314"/>
        </pc:sldMkLst>
        <pc:spChg chg="del">
          <ac:chgData name="Karel Břemek" userId="c7f923d8eac81775" providerId="LiveId" clId="{2BDC3BD5-C602-4BBC-BF4C-5FFA74798C29}" dt="2024-11-30T08:24:51.270" v="6576" actId="478"/>
          <ac:spMkLst>
            <pc:docMk/>
            <pc:sldMk cId="2266687565" sldId="314"/>
            <ac:spMk id="2" creationId="{29BF11CC-98B9-4DA5-9F79-A701EFEC5149}"/>
          </ac:spMkLst>
        </pc:spChg>
        <pc:spChg chg="del">
          <ac:chgData name="Karel Břemek" userId="c7f923d8eac81775" providerId="LiveId" clId="{2BDC3BD5-C602-4BBC-BF4C-5FFA74798C29}" dt="2024-11-30T08:24:48.058" v="6574" actId="478"/>
          <ac:spMkLst>
            <pc:docMk/>
            <pc:sldMk cId="2266687565" sldId="314"/>
            <ac:spMk id="3" creationId="{13437B53-26C6-4B16-97C7-DB465C4A3240}"/>
          </ac:spMkLst>
        </pc:spChg>
        <pc:spChg chg="add del mod">
          <ac:chgData name="Karel Břemek" userId="c7f923d8eac81775" providerId="LiveId" clId="{2BDC3BD5-C602-4BBC-BF4C-5FFA74798C29}" dt="2024-11-30T08:24:49.961" v="6575" actId="478"/>
          <ac:spMkLst>
            <pc:docMk/>
            <pc:sldMk cId="2266687565" sldId="314"/>
            <ac:spMk id="8" creationId="{3E5EAD5C-9460-9C86-5464-51764F38C85E}"/>
          </ac:spMkLst>
        </pc:spChg>
        <pc:spChg chg="add mod">
          <ac:chgData name="Karel Břemek" userId="c7f923d8eac81775" providerId="LiveId" clId="{2BDC3BD5-C602-4BBC-BF4C-5FFA74798C29}" dt="2024-11-30T08:24:51.270" v="6576" actId="478"/>
          <ac:spMkLst>
            <pc:docMk/>
            <pc:sldMk cId="2266687565" sldId="314"/>
            <ac:spMk id="10" creationId="{2EC18F60-32B8-1409-C15E-78B2CBCE7AA3}"/>
          </ac:spMkLst>
        </pc:spChg>
        <pc:spChg chg="del">
          <ac:chgData name="Karel Břemek" userId="c7f923d8eac81775" providerId="LiveId" clId="{2BDC3BD5-C602-4BBC-BF4C-5FFA74798C29}" dt="2024-11-30T08:24:36.994" v="6570" actId="478"/>
          <ac:spMkLst>
            <pc:docMk/>
            <pc:sldMk cId="2266687565" sldId="314"/>
            <ac:spMk id="23" creationId="{55AE6758-5D86-4A81-A890-ACA49662E7CF}"/>
          </ac:spMkLst>
        </pc:spChg>
        <pc:graphicFrameChg chg="del">
          <ac:chgData name="Karel Břemek" userId="c7f923d8eac81775" providerId="LiveId" clId="{2BDC3BD5-C602-4BBC-BF4C-5FFA74798C29}" dt="2024-11-30T08:24:38.356" v="6571" actId="478"/>
          <ac:graphicFrameMkLst>
            <pc:docMk/>
            <pc:sldMk cId="2266687565" sldId="314"/>
            <ac:graphicFrameMk id="6" creationId="{25A779BC-7E11-4051-823C-7CCD88E9DC38}"/>
          </ac:graphicFrameMkLst>
        </pc:graphicFrameChg>
        <pc:picChg chg="del">
          <ac:chgData name="Karel Břemek" userId="c7f923d8eac81775" providerId="LiveId" clId="{2BDC3BD5-C602-4BBC-BF4C-5FFA74798C29}" dt="2024-11-30T08:24:45.733" v="6572" actId="478"/>
          <ac:picMkLst>
            <pc:docMk/>
            <pc:sldMk cId="2266687565" sldId="314"/>
            <ac:picMk id="5" creationId="{A839A6CE-B817-4C95-8B46-D9EEB76D0EBC}"/>
          </ac:picMkLst>
        </pc:picChg>
        <pc:picChg chg="del">
          <ac:chgData name="Karel Břemek" userId="c7f923d8eac81775" providerId="LiveId" clId="{2BDC3BD5-C602-4BBC-BF4C-5FFA74798C29}" dt="2024-11-30T08:24:46.559" v="6573" actId="478"/>
          <ac:picMkLst>
            <pc:docMk/>
            <pc:sldMk cId="2266687565" sldId="314"/>
            <ac:picMk id="17" creationId="{00000000-0008-0000-0000-00000A000000}"/>
          </ac:picMkLst>
        </pc:picChg>
      </pc:sldChg>
      <pc:sldChg chg="del">
        <pc:chgData name="Karel Břemek" userId="c7f923d8eac81775" providerId="LiveId" clId="{2BDC3BD5-C602-4BBC-BF4C-5FFA74798C29}" dt="2024-11-30T09:06:58.830" v="7925" actId="47"/>
        <pc:sldMkLst>
          <pc:docMk/>
          <pc:sldMk cId="3960812886" sldId="315"/>
        </pc:sldMkLst>
      </pc:sldChg>
      <pc:sldChg chg="del">
        <pc:chgData name="Karel Břemek" userId="c7f923d8eac81775" providerId="LiveId" clId="{2BDC3BD5-C602-4BBC-BF4C-5FFA74798C29}" dt="2024-11-30T07:25:44.921" v="6014" actId="47"/>
        <pc:sldMkLst>
          <pc:docMk/>
          <pc:sldMk cId="3462933326" sldId="316"/>
        </pc:sldMkLst>
      </pc:sldChg>
      <pc:sldChg chg="del">
        <pc:chgData name="Karel Břemek" userId="c7f923d8eac81775" providerId="LiveId" clId="{2BDC3BD5-C602-4BBC-BF4C-5FFA74798C29}" dt="2024-11-29T14:44:45.978" v="100" actId="47"/>
        <pc:sldMkLst>
          <pc:docMk/>
          <pc:sldMk cId="1693293802" sldId="317"/>
        </pc:sldMkLst>
      </pc:sldChg>
      <pc:sldChg chg="del">
        <pc:chgData name="Karel Břemek" userId="c7f923d8eac81775" providerId="LiveId" clId="{2BDC3BD5-C602-4BBC-BF4C-5FFA74798C29}" dt="2024-11-29T14:44:43.671" v="98" actId="47"/>
        <pc:sldMkLst>
          <pc:docMk/>
          <pc:sldMk cId="3882907463" sldId="318"/>
        </pc:sldMkLst>
      </pc:sldChg>
      <pc:sldChg chg="del">
        <pc:chgData name="Karel Břemek" userId="c7f923d8eac81775" providerId="LiveId" clId="{2BDC3BD5-C602-4BBC-BF4C-5FFA74798C29}" dt="2024-11-29T14:44:44.601" v="99" actId="47"/>
        <pc:sldMkLst>
          <pc:docMk/>
          <pc:sldMk cId="2640734289" sldId="319"/>
        </pc:sldMkLst>
      </pc:sldChg>
      <pc:sldChg chg="addSp delSp modSp mod">
        <pc:chgData name="Karel Břemek" userId="c7f923d8eac81775" providerId="LiveId" clId="{2BDC3BD5-C602-4BBC-BF4C-5FFA74798C29}" dt="2024-11-30T08:14:03.448" v="6499" actId="478"/>
        <pc:sldMkLst>
          <pc:docMk/>
          <pc:sldMk cId="100991627" sldId="320"/>
        </pc:sldMkLst>
        <pc:spChg chg="mod">
          <ac:chgData name="Karel Břemek" userId="c7f923d8eac81775" providerId="LiveId" clId="{2BDC3BD5-C602-4BBC-BF4C-5FFA74798C29}" dt="2024-11-29T20:32:43.428" v="2784" actId="207"/>
          <ac:spMkLst>
            <pc:docMk/>
            <pc:sldMk cId="100991627" sldId="320"/>
            <ac:spMk id="3" creationId="{4EB529AB-53B6-9FDB-EAD2-CF6E6730F6E2}"/>
          </ac:spMkLst>
        </pc:spChg>
        <pc:spChg chg="mod">
          <ac:chgData name="Karel Břemek" userId="c7f923d8eac81775" providerId="LiveId" clId="{2BDC3BD5-C602-4BBC-BF4C-5FFA74798C29}" dt="2024-11-29T20:17:46.410" v="2668" actId="1076"/>
          <ac:spMkLst>
            <pc:docMk/>
            <pc:sldMk cId="100991627" sldId="320"/>
            <ac:spMk id="7" creationId="{7AD1FC29-26DC-4A70-8569-6F5A32F9C622}"/>
          </ac:spMkLst>
        </pc:spChg>
        <pc:spChg chg="mod">
          <ac:chgData name="Karel Břemek" userId="c7f923d8eac81775" providerId="LiveId" clId="{2BDC3BD5-C602-4BBC-BF4C-5FFA74798C29}" dt="2024-11-29T20:31:43.791" v="2769" actId="207"/>
          <ac:spMkLst>
            <pc:docMk/>
            <pc:sldMk cId="100991627" sldId="320"/>
            <ac:spMk id="9" creationId="{852754F9-1C05-B33F-330C-301AF76D7E46}"/>
          </ac:spMkLst>
        </pc:spChg>
        <pc:spChg chg="mod">
          <ac:chgData name="Karel Břemek" userId="c7f923d8eac81775" providerId="LiveId" clId="{2BDC3BD5-C602-4BBC-BF4C-5FFA74798C29}" dt="2024-11-29T20:31:40.131" v="2768" actId="207"/>
          <ac:spMkLst>
            <pc:docMk/>
            <pc:sldMk cId="100991627" sldId="320"/>
            <ac:spMk id="10" creationId="{B53B2ECB-A35A-38A5-B55B-1792CCD3489D}"/>
          </ac:spMkLst>
        </pc:spChg>
        <pc:spChg chg="add del mod">
          <ac:chgData name="Karel Břemek" userId="c7f923d8eac81775" providerId="LiveId" clId="{2BDC3BD5-C602-4BBC-BF4C-5FFA74798C29}" dt="2024-11-30T08:14:01.834" v="6498" actId="478"/>
          <ac:spMkLst>
            <pc:docMk/>
            <pc:sldMk cId="100991627" sldId="320"/>
            <ac:spMk id="14" creationId="{32F5A3B8-61E7-FDF0-B88A-EEF56FB52A89}"/>
          </ac:spMkLst>
        </pc:spChg>
        <pc:spChg chg="add del mod">
          <ac:chgData name="Karel Břemek" userId="c7f923d8eac81775" providerId="LiveId" clId="{2BDC3BD5-C602-4BBC-BF4C-5FFA74798C29}" dt="2024-11-30T08:14:03.448" v="6499" actId="478"/>
          <ac:spMkLst>
            <pc:docMk/>
            <pc:sldMk cId="100991627" sldId="320"/>
            <ac:spMk id="15" creationId="{67DCDA65-C3D3-134E-0E85-5482619EFF0F}"/>
          </ac:spMkLst>
        </pc:spChg>
        <pc:graphicFrameChg chg="mod modGraphic">
          <ac:chgData name="Karel Břemek" userId="c7f923d8eac81775" providerId="LiveId" clId="{2BDC3BD5-C602-4BBC-BF4C-5FFA74798C29}" dt="2024-11-29T21:01:48.432" v="3195" actId="114"/>
          <ac:graphicFrameMkLst>
            <pc:docMk/>
            <pc:sldMk cId="100991627" sldId="320"/>
            <ac:graphicFrameMk id="8" creationId="{DD879986-C951-86EC-2589-F9DAD01D319B}"/>
          </ac:graphicFrameMkLst>
        </pc:graphicFrameChg>
        <pc:graphicFrameChg chg="mod modGraphic">
          <ac:chgData name="Karel Břemek" userId="c7f923d8eac81775" providerId="LiveId" clId="{2BDC3BD5-C602-4BBC-BF4C-5FFA74798C29}" dt="2024-11-29T22:04:20.969" v="4212" actId="20577"/>
          <ac:graphicFrameMkLst>
            <pc:docMk/>
            <pc:sldMk cId="100991627" sldId="320"/>
            <ac:graphicFrameMk id="11" creationId="{403E6162-B725-B00C-E526-116D75E9E813}"/>
          </ac:graphicFrameMkLst>
        </pc:graphicFrameChg>
        <pc:graphicFrameChg chg="add mod">
          <ac:chgData name="Karel Břemek" userId="c7f923d8eac81775" providerId="LiveId" clId="{2BDC3BD5-C602-4BBC-BF4C-5FFA74798C29}" dt="2024-11-29T14:44:09.312" v="77"/>
          <ac:graphicFrameMkLst>
            <pc:docMk/>
            <pc:sldMk cId="100991627" sldId="320"/>
            <ac:graphicFrameMk id="12" creationId="{AA6A35A9-ACD7-8B5B-4262-6E8C0D1DF36B}"/>
          </ac:graphicFrameMkLst>
        </pc:graphicFrameChg>
        <pc:graphicFrameChg chg="add mod">
          <ac:chgData name="Karel Břemek" userId="c7f923d8eac81775" providerId="LiveId" clId="{2BDC3BD5-C602-4BBC-BF4C-5FFA74798C29}" dt="2024-11-29T14:44:09.942" v="78"/>
          <ac:graphicFrameMkLst>
            <pc:docMk/>
            <pc:sldMk cId="100991627" sldId="320"/>
            <ac:graphicFrameMk id="13" creationId="{2FEA81F3-BCFF-DE80-B074-8135D238387F}"/>
          </ac:graphicFrameMkLst>
        </pc:graphicFrameChg>
        <pc:picChg chg="mod">
          <ac:chgData name="Karel Břemek" userId="c7f923d8eac81775" providerId="LiveId" clId="{2BDC3BD5-C602-4BBC-BF4C-5FFA74798C29}" dt="2024-11-29T20:34:15.761" v="2800" actId="14100"/>
          <ac:picMkLst>
            <pc:docMk/>
            <pc:sldMk cId="100991627" sldId="320"/>
            <ac:picMk id="5" creationId="{A839A6CE-B817-4C95-8B46-D9EEB76D0EBC}"/>
          </ac:picMkLst>
        </pc:picChg>
      </pc:sldChg>
      <pc:sldChg chg="del">
        <pc:chgData name="Karel Břemek" userId="c7f923d8eac81775" providerId="LiveId" clId="{2BDC3BD5-C602-4BBC-BF4C-5FFA74798C29}" dt="2024-11-29T14:44:40.212" v="97" actId="47"/>
        <pc:sldMkLst>
          <pc:docMk/>
          <pc:sldMk cId="1362766930" sldId="321"/>
        </pc:sldMkLst>
      </pc:sldChg>
      <pc:sldChg chg="addSp delSp modSp add mod">
        <pc:chgData name="Karel Břemek" userId="c7f923d8eac81775" providerId="LiveId" clId="{2BDC3BD5-C602-4BBC-BF4C-5FFA74798C29}" dt="2024-11-30T08:13:44.856" v="6497"/>
        <pc:sldMkLst>
          <pc:docMk/>
          <pc:sldMk cId="1911599584" sldId="322"/>
        </pc:sldMkLst>
        <pc:spChg chg="mod">
          <ac:chgData name="Karel Břemek" userId="c7f923d8eac81775" providerId="LiveId" clId="{2BDC3BD5-C602-4BBC-BF4C-5FFA74798C29}" dt="2024-11-29T14:44:18.913" v="83" actId="20577"/>
          <ac:spMkLst>
            <pc:docMk/>
            <pc:sldMk cId="1911599584" sldId="322"/>
            <ac:spMk id="2" creationId="{29BF11CC-98B9-4DA5-9F79-A701EFEC5149}"/>
          </ac:spMkLst>
        </pc:spChg>
        <pc:spChg chg="mod">
          <ac:chgData name="Karel Břemek" userId="c7f923d8eac81775" providerId="LiveId" clId="{2BDC3BD5-C602-4BBC-BF4C-5FFA74798C29}" dt="2024-11-29T20:35:17.190" v="2807" actId="207"/>
          <ac:spMkLst>
            <pc:docMk/>
            <pc:sldMk cId="1911599584" sldId="322"/>
            <ac:spMk id="3" creationId="{4EB529AB-53B6-9FDB-EAD2-CF6E6730F6E2}"/>
          </ac:spMkLst>
        </pc:spChg>
        <pc:spChg chg="del mod">
          <ac:chgData name="Karel Břemek" userId="c7f923d8eac81775" providerId="LiveId" clId="{2BDC3BD5-C602-4BBC-BF4C-5FFA74798C29}" dt="2024-11-29T14:44:31.772" v="90"/>
          <ac:spMkLst>
            <pc:docMk/>
            <pc:sldMk cId="1911599584" sldId="322"/>
            <ac:spMk id="7" creationId="{7AD1FC29-26DC-4A70-8569-6F5A32F9C622}"/>
          </ac:spMkLst>
        </pc:spChg>
        <pc:spChg chg="mod">
          <ac:chgData name="Karel Břemek" userId="c7f923d8eac81775" providerId="LiveId" clId="{2BDC3BD5-C602-4BBC-BF4C-5FFA74798C29}" dt="2024-11-29T20:36:02.070" v="2813" actId="1076"/>
          <ac:spMkLst>
            <pc:docMk/>
            <pc:sldMk cId="1911599584" sldId="322"/>
            <ac:spMk id="9" creationId="{852754F9-1C05-B33F-330C-301AF76D7E46}"/>
          </ac:spMkLst>
        </pc:spChg>
        <pc:spChg chg="del">
          <ac:chgData name="Karel Břemek" userId="c7f923d8eac81775" providerId="LiveId" clId="{2BDC3BD5-C602-4BBC-BF4C-5FFA74798C29}" dt="2024-11-29T20:20:43.902" v="2702" actId="478"/>
          <ac:spMkLst>
            <pc:docMk/>
            <pc:sldMk cId="1911599584" sldId="322"/>
            <ac:spMk id="10" creationId="{B53B2ECB-A35A-38A5-B55B-1792CCD3489D}"/>
          </ac:spMkLst>
        </pc:spChg>
        <pc:spChg chg="add del">
          <ac:chgData name="Karel Břemek" userId="c7f923d8eac81775" providerId="LiveId" clId="{2BDC3BD5-C602-4BBC-BF4C-5FFA74798C29}" dt="2024-11-29T14:54:28.169" v="148" actId="478"/>
          <ac:spMkLst>
            <pc:docMk/>
            <pc:sldMk cId="1911599584" sldId="322"/>
            <ac:spMk id="12" creationId="{7DE20A11-915D-3CDE-A475-69E3CC6A325E}"/>
          </ac:spMkLst>
        </pc:spChg>
        <pc:spChg chg="add mod">
          <ac:chgData name="Karel Břemek" userId="c7f923d8eac81775" providerId="LiveId" clId="{2BDC3BD5-C602-4BBC-BF4C-5FFA74798C29}" dt="2024-11-29T21:54:35.687" v="4088" actId="113"/>
          <ac:spMkLst>
            <pc:docMk/>
            <pc:sldMk cId="1911599584" sldId="322"/>
            <ac:spMk id="15" creationId="{C5D29B39-785F-2E53-51E1-701C1E66B882}"/>
          </ac:spMkLst>
        </pc:spChg>
        <pc:spChg chg="add del">
          <ac:chgData name="Karel Břemek" userId="c7f923d8eac81775" providerId="LiveId" clId="{2BDC3BD5-C602-4BBC-BF4C-5FFA74798C29}" dt="2024-11-29T21:54:57.630" v="4090" actId="22"/>
          <ac:spMkLst>
            <pc:docMk/>
            <pc:sldMk cId="1911599584" sldId="322"/>
            <ac:spMk id="18" creationId="{DCBB9FF0-5450-54A0-84F0-D4872C512D72}"/>
          </ac:spMkLst>
        </pc:spChg>
        <pc:graphicFrameChg chg="del">
          <ac:chgData name="Karel Břemek" userId="c7f923d8eac81775" providerId="LiveId" clId="{2BDC3BD5-C602-4BBC-BF4C-5FFA74798C29}" dt="2024-11-29T20:20:39.575" v="2699" actId="478"/>
          <ac:graphicFrameMkLst>
            <pc:docMk/>
            <pc:sldMk cId="1911599584" sldId="322"/>
            <ac:graphicFrameMk id="8" creationId="{DD879986-C951-86EC-2589-F9DAD01D319B}"/>
          </ac:graphicFrameMkLst>
        </pc:graphicFrameChg>
        <pc:graphicFrameChg chg="del modGraphic">
          <ac:chgData name="Karel Břemek" userId="c7f923d8eac81775" providerId="LiveId" clId="{2BDC3BD5-C602-4BBC-BF4C-5FFA74798C29}" dt="2024-11-29T20:20:42.607" v="2701" actId="478"/>
          <ac:graphicFrameMkLst>
            <pc:docMk/>
            <pc:sldMk cId="1911599584" sldId="322"/>
            <ac:graphicFrameMk id="11" creationId="{403E6162-B725-B00C-E526-116D75E9E813}"/>
          </ac:graphicFrameMkLst>
        </pc:graphicFrameChg>
        <pc:graphicFrameChg chg="add mod">
          <ac:chgData name="Karel Břemek" userId="c7f923d8eac81775" providerId="LiveId" clId="{2BDC3BD5-C602-4BBC-BF4C-5FFA74798C29}" dt="2024-11-29T20:18:56.940" v="2672" actId="1076"/>
          <ac:graphicFrameMkLst>
            <pc:docMk/>
            <pc:sldMk cId="1911599584" sldId="322"/>
            <ac:graphicFrameMk id="13" creationId="{57B169A8-03EA-7921-5127-A0740E187976}"/>
          </ac:graphicFrameMkLst>
        </pc:graphicFrameChg>
        <pc:graphicFrameChg chg="add mod modGraphic">
          <ac:chgData name="Karel Břemek" userId="c7f923d8eac81775" providerId="LiveId" clId="{2BDC3BD5-C602-4BBC-BF4C-5FFA74798C29}" dt="2024-11-30T08:13:44.856" v="6497"/>
          <ac:graphicFrameMkLst>
            <pc:docMk/>
            <pc:sldMk cId="1911599584" sldId="322"/>
            <ac:graphicFrameMk id="16" creationId="{487FD2E8-2FC0-3361-D3B1-011601C2826F}"/>
          </ac:graphicFrameMkLst>
        </pc:graphicFrameChg>
        <pc:picChg chg="mod">
          <ac:chgData name="Karel Břemek" userId="c7f923d8eac81775" providerId="LiveId" clId="{2BDC3BD5-C602-4BBC-BF4C-5FFA74798C29}" dt="2024-11-29T20:34:54.452" v="2805" actId="14100"/>
          <ac:picMkLst>
            <pc:docMk/>
            <pc:sldMk cId="1911599584" sldId="322"/>
            <ac:picMk id="5" creationId="{A839A6CE-B817-4C95-8B46-D9EEB76D0EBC}"/>
          </ac:picMkLst>
        </pc:picChg>
      </pc:sldChg>
      <pc:sldChg chg="addSp delSp modSp add mod">
        <pc:chgData name="Karel Břemek" userId="c7f923d8eac81775" providerId="LiveId" clId="{2BDC3BD5-C602-4BBC-BF4C-5FFA74798C29}" dt="2024-11-30T08:15:27.216" v="6524" actId="1076"/>
        <pc:sldMkLst>
          <pc:docMk/>
          <pc:sldMk cId="2788627202" sldId="323"/>
        </pc:sldMkLst>
        <pc:spChg chg="mod">
          <ac:chgData name="Karel Břemek" userId="c7f923d8eac81775" providerId="LiveId" clId="{2BDC3BD5-C602-4BBC-BF4C-5FFA74798C29}" dt="2024-11-29T14:44:21.906" v="85" actId="20577"/>
          <ac:spMkLst>
            <pc:docMk/>
            <pc:sldMk cId="2788627202" sldId="323"/>
            <ac:spMk id="2" creationId="{29BF11CC-98B9-4DA5-9F79-A701EFEC5149}"/>
          </ac:spMkLst>
        </pc:spChg>
        <pc:spChg chg="mod">
          <ac:chgData name="Karel Břemek" userId="c7f923d8eac81775" providerId="LiveId" clId="{2BDC3BD5-C602-4BBC-BF4C-5FFA74798C29}" dt="2024-11-29T21:58:33.503" v="4121" actId="207"/>
          <ac:spMkLst>
            <pc:docMk/>
            <pc:sldMk cId="2788627202" sldId="323"/>
            <ac:spMk id="3" creationId="{4EB529AB-53B6-9FDB-EAD2-CF6E6730F6E2}"/>
          </ac:spMkLst>
        </pc:spChg>
        <pc:spChg chg="del mod">
          <ac:chgData name="Karel Břemek" userId="c7f923d8eac81775" providerId="LiveId" clId="{2BDC3BD5-C602-4BBC-BF4C-5FFA74798C29}" dt="2024-11-29T14:44:36.691" v="93"/>
          <ac:spMkLst>
            <pc:docMk/>
            <pc:sldMk cId="2788627202" sldId="323"/>
            <ac:spMk id="7" creationId="{7AD1FC29-26DC-4A70-8569-6F5A32F9C622}"/>
          </ac:spMkLst>
        </pc:spChg>
        <pc:spChg chg="mod">
          <ac:chgData name="Karel Břemek" userId="c7f923d8eac81775" providerId="LiveId" clId="{2BDC3BD5-C602-4BBC-BF4C-5FFA74798C29}" dt="2024-11-29T21:58:58.066" v="4122" actId="207"/>
          <ac:spMkLst>
            <pc:docMk/>
            <pc:sldMk cId="2788627202" sldId="323"/>
            <ac:spMk id="9" creationId="{852754F9-1C05-B33F-330C-301AF76D7E46}"/>
          </ac:spMkLst>
        </pc:spChg>
        <pc:spChg chg="del">
          <ac:chgData name="Karel Břemek" userId="c7f923d8eac81775" providerId="LiveId" clId="{2BDC3BD5-C602-4BBC-BF4C-5FFA74798C29}" dt="2024-11-29T22:00:48.695" v="4144" actId="478"/>
          <ac:spMkLst>
            <pc:docMk/>
            <pc:sldMk cId="2788627202" sldId="323"/>
            <ac:spMk id="10" creationId="{B53B2ECB-A35A-38A5-B55B-1792CCD3489D}"/>
          </ac:spMkLst>
        </pc:spChg>
        <pc:spChg chg="add mod">
          <ac:chgData name="Karel Břemek" userId="c7f923d8eac81775" providerId="LiveId" clId="{2BDC3BD5-C602-4BBC-BF4C-5FFA74798C29}" dt="2024-11-29T22:00:36.580" v="4140" actId="114"/>
          <ac:spMkLst>
            <pc:docMk/>
            <pc:sldMk cId="2788627202" sldId="323"/>
            <ac:spMk id="12" creationId="{E9F426F3-EB0C-5A3C-1BEE-A57745C60AC8}"/>
          </ac:spMkLst>
        </pc:spChg>
        <pc:graphicFrameChg chg="del modGraphic">
          <ac:chgData name="Karel Břemek" userId="c7f923d8eac81775" providerId="LiveId" clId="{2BDC3BD5-C602-4BBC-BF4C-5FFA74798C29}" dt="2024-11-29T22:00:45.080" v="4142" actId="478"/>
          <ac:graphicFrameMkLst>
            <pc:docMk/>
            <pc:sldMk cId="2788627202" sldId="323"/>
            <ac:graphicFrameMk id="8" creationId="{DD879986-C951-86EC-2589-F9DAD01D319B}"/>
          </ac:graphicFrameMkLst>
        </pc:graphicFrameChg>
        <pc:graphicFrameChg chg="del">
          <ac:chgData name="Karel Břemek" userId="c7f923d8eac81775" providerId="LiveId" clId="{2BDC3BD5-C602-4BBC-BF4C-5FFA74798C29}" dt="2024-11-29T22:00:46.829" v="4143" actId="478"/>
          <ac:graphicFrameMkLst>
            <pc:docMk/>
            <pc:sldMk cId="2788627202" sldId="323"/>
            <ac:graphicFrameMk id="11" creationId="{403E6162-B725-B00C-E526-116D75E9E813}"/>
          </ac:graphicFrameMkLst>
        </pc:graphicFrameChg>
        <pc:graphicFrameChg chg="add del mod modGraphic">
          <ac:chgData name="Karel Břemek" userId="c7f923d8eac81775" providerId="LiveId" clId="{2BDC3BD5-C602-4BBC-BF4C-5FFA74798C29}" dt="2024-11-29T22:01:14.125" v="4150" actId="478"/>
          <ac:graphicFrameMkLst>
            <pc:docMk/>
            <pc:sldMk cId="2788627202" sldId="323"/>
            <ac:graphicFrameMk id="13" creationId="{990A9F58-70CD-A696-F274-3C6EF60E8FE2}"/>
          </ac:graphicFrameMkLst>
        </pc:graphicFrameChg>
        <pc:graphicFrameChg chg="add mod modGraphic">
          <ac:chgData name="Karel Břemek" userId="c7f923d8eac81775" providerId="LiveId" clId="{2BDC3BD5-C602-4BBC-BF4C-5FFA74798C29}" dt="2024-11-30T08:15:27.216" v="6524" actId="1076"/>
          <ac:graphicFrameMkLst>
            <pc:docMk/>
            <pc:sldMk cId="2788627202" sldId="323"/>
            <ac:graphicFrameMk id="14" creationId="{31E8AF42-4D28-70ED-23A6-79F339D7A4F4}"/>
          </ac:graphicFrameMkLst>
        </pc:graphicFrameChg>
      </pc:sldChg>
      <pc:sldChg chg="addSp delSp modSp add mod">
        <pc:chgData name="Karel Břemek" userId="c7f923d8eac81775" providerId="LiveId" clId="{2BDC3BD5-C602-4BBC-BF4C-5FFA74798C29}" dt="2024-11-30T09:45:19.247" v="8132" actId="20577"/>
        <pc:sldMkLst>
          <pc:docMk/>
          <pc:sldMk cId="119883870" sldId="324"/>
        </pc:sldMkLst>
        <pc:spChg chg="mod">
          <ac:chgData name="Karel Břemek" userId="c7f923d8eac81775" providerId="LiveId" clId="{2BDC3BD5-C602-4BBC-BF4C-5FFA74798C29}" dt="2024-11-29T14:44:24.982" v="87" actId="20577"/>
          <ac:spMkLst>
            <pc:docMk/>
            <pc:sldMk cId="119883870" sldId="324"/>
            <ac:spMk id="2" creationId="{29BF11CC-98B9-4DA5-9F79-A701EFEC5149}"/>
          </ac:spMkLst>
        </pc:spChg>
        <pc:spChg chg="mod">
          <ac:chgData name="Karel Břemek" userId="c7f923d8eac81775" providerId="LiveId" clId="{2BDC3BD5-C602-4BBC-BF4C-5FFA74798C29}" dt="2024-11-30T08:03:36.116" v="6397" actId="207"/>
          <ac:spMkLst>
            <pc:docMk/>
            <pc:sldMk cId="119883870" sldId="324"/>
            <ac:spMk id="3" creationId="{4EB529AB-53B6-9FDB-EAD2-CF6E6730F6E2}"/>
          </ac:spMkLst>
        </pc:spChg>
        <pc:spChg chg="del mod">
          <ac:chgData name="Karel Břemek" userId="c7f923d8eac81775" providerId="LiveId" clId="{2BDC3BD5-C602-4BBC-BF4C-5FFA74798C29}" dt="2024-11-29T14:44:38.221" v="96"/>
          <ac:spMkLst>
            <pc:docMk/>
            <pc:sldMk cId="119883870" sldId="324"/>
            <ac:spMk id="7" creationId="{7AD1FC29-26DC-4A70-8569-6F5A32F9C622}"/>
          </ac:spMkLst>
        </pc:spChg>
        <pc:spChg chg="mod">
          <ac:chgData name="Karel Břemek" userId="c7f923d8eac81775" providerId="LiveId" clId="{2BDC3BD5-C602-4BBC-BF4C-5FFA74798C29}" dt="2024-11-30T08:05:23.966" v="6428" actId="1076"/>
          <ac:spMkLst>
            <pc:docMk/>
            <pc:sldMk cId="119883870" sldId="324"/>
            <ac:spMk id="9" creationId="{852754F9-1C05-B33F-330C-301AF76D7E46}"/>
          </ac:spMkLst>
        </pc:spChg>
        <pc:spChg chg="del">
          <ac:chgData name="Karel Břemek" userId="c7f923d8eac81775" providerId="LiveId" clId="{2BDC3BD5-C602-4BBC-BF4C-5FFA74798C29}" dt="2024-11-30T08:05:20.713" v="6427" actId="478"/>
          <ac:spMkLst>
            <pc:docMk/>
            <pc:sldMk cId="119883870" sldId="324"/>
            <ac:spMk id="10" creationId="{B53B2ECB-A35A-38A5-B55B-1792CCD3489D}"/>
          </ac:spMkLst>
        </pc:spChg>
        <pc:spChg chg="add mod">
          <ac:chgData name="Karel Břemek" userId="c7f923d8eac81775" providerId="LiveId" clId="{2BDC3BD5-C602-4BBC-BF4C-5FFA74798C29}" dt="2024-11-30T09:45:19.247" v="8132" actId="20577"/>
          <ac:spMkLst>
            <pc:docMk/>
            <pc:sldMk cId="119883870" sldId="324"/>
            <ac:spMk id="12" creationId="{C54586F6-D9D9-BAED-B405-A6D71CD519F6}"/>
          </ac:spMkLst>
        </pc:spChg>
        <pc:spChg chg="add del">
          <ac:chgData name="Karel Břemek" userId="c7f923d8eac81775" providerId="LiveId" clId="{2BDC3BD5-C602-4BBC-BF4C-5FFA74798C29}" dt="2024-11-30T08:23:56.663" v="6563" actId="478"/>
          <ac:spMkLst>
            <pc:docMk/>
            <pc:sldMk cId="119883870" sldId="324"/>
            <ac:spMk id="15" creationId="{8186AB3C-8B8E-3923-4DA8-2FE8BAABD112}"/>
          </ac:spMkLst>
        </pc:spChg>
        <pc:graphicFrameChg chg="del">
          <ac:chgData name="Karel Břemek" userId="c7f923d8eac81775" providerId="LiveId" clId="{2BDC3BD5-C602-4BBC-BF4C-5FFA74798C29}" dt="2024-11-30T08:05:18.123" v="6425" actId="478"/>
          <ac:graphicFrameMkLst>
            <pc:docMk/>
            <pc:sldMk cId="119883870" sldId="324"/>
            <ac:graphicFrameMk id="8" creationId="{DD879986-C951-86EC-2589-F9DAD01D319B}"/>
          </ac:graphicFrameMkLst>
        </pc:graphicFrameChg>
        <pc:graphicFrameChg chg="del">
          <ac:chgData name="Karel Břemek" userId="c7f923d8eac81775" providerId="LiveId" clId="{2BDC3BD5-C602-4BBC-BF4C-5FFA74798C29}" dt="2024-11-30T08:05:19.494" v="6426" actId="478"/>
          <ac:graphicFrameMkLst>
            <pc:docMk/>
            <pc:sldMk cId="119883870" sldId="324"/>
            <ac:graphicFrameMk id="11" creationId="{403E6162-B725-B00C-E526-116D75E9E813}"/>
          </ac:graphicFrameMkLst>
        </pc:graphicFrameChg>
        <pc:graphicFrameChg chg="add mod modGraphic">
          <ac:chgData name="Karel Břemek" userId="c7f923d8eac81775" providerId="LiveId" clId="{2BDC3BD5-C602-4BBC-BF4C-5FFA74798C29}" dt="2024-11-30T08:52:27.486" v="7264" actId="113"/>
          <ac:graphicFrameMkLst>
            <pc:docMk/>
            <pc:sldMk cId="119883870" sldId="324"/>
            <ac:graphicFrameMk id="13" creationId="{4ADBECA7-685F-BF95-7856-0F3AC4509851}"/>
          </ac:graphicFrameMkLst>
        </pc:graphicFrameChg>
      </pc:sldChg>
      <pc:sldChg chg="addSp delSp modSp add mod">
        <pc:chgData name="Karel Břemek" userId="c7f923d8eac81775" providerId="LiveId" clId="{2BDC3BD5-C602-4BBC-BF4C-5FFA74798C29}" dt="2024-11-30T09:29:11.806" v="8109" actId="114"/>
        <pc:sldMkLst>
          <pc:docMk/>
          <pc:sldMk cId="525666178" sldId="325"/>
        </pc:sldMkLst>
        <pc:spChg chg="mod">
          <ac:chgData name="Karel Břemek" userId="c7f923d8eac81775" providerId="LiveId" clId="{2BDC3BD5-C602-4BBC-BF4C-5FFA74798C29}" dt="2024-11-29T20:32:39.871" v="2783" actId="207"/>
          <ac:spMkLst>
            <pc:docMk/>
            <pc:sldMk cId="525666178" sldId="325"/>
            <ac:spMk id="3" creationId="{4EB529AB-53B6-9FDB-EAD2-CF6E6730F6E2}"/>
          </ac:spMkLst>
        </pc:spChg>
        <pc:spChg chg="del">
          <ac:chgData name="Karel Břemek" userId="c7f923d8eac81775" providerId="LiveId" clId="{2BDC3BD5-C602-4BBC-BF4C-5FFA74798C29}" dt="2024-11-29T14:53:59.339" v="141" actId="478"/>
          <ac:spMkLst>
            <pc:docMk/>
            <pc:sldMk cId="525666178" sldId="325"/>
            <ac:spMk id="7" creationId="{7AD1FC29-26DC-4A70-8569-6F5A32F9C622}"/>
          </ac:spMkLst>
        </pc:spChg>
        <pc:spChg chg="del mod">
          <ac:chgData name="Karel Břemek" userId="c7f923d8eac81775" providerId="LiveId" clId="{2BDC3BD5-C602-4BBC-BF4C-5FFA74798C29}" dt="2024-11-29T14:54:01.415" v="144" actId="478"/>
          <ac:spMkLst>
            <pc:docMk/>
            <pc:sldMk cId="525666178" sldId="325"/>
            <ac:spMk id="9" creationId="{852754F9-1C05-B33F-330C-301AF76D7E46}"/>
          </ac:spMkLst>
        </pc:spChg>
        <pc:spChg chg="del">
          <ac:chgData name="Karel Břemek" userId="c7f923d8eac81775" providerId="LiveId" clId="{2BDC3BD5-C602-4BBC-BF4C-5FFA74798C29}" dt="2024-11-29T14:54:04.029" v="146" actId="478"/>
          <ac:spMkLst>
            <pc:docMk/>
            <pc:sldMk cId="525666178" sldId="325"/>
            <ac:spMk id="10" creationId="{B53B2ECB-A35A-38A5-B55B-1792CCD3489D}"/>
          </ac:spMkLst>
        </pc:spChg>
        <pc:spChg chg="add del mod">
          <ac:chgData name="Karel Břemek" userId="c7f923d8eac81775" providerId="LiveId" clId="{2BDC3BD5-C602-4BBC-BF4C-5FFA74798C29}" dt="2024-11-29T20:15:16.518" v="2650" actId="478"/>
          <ac:spMkLst>
            <pc:docMk/>
            <pc:sldMk cId="525666178" sldId="325"/>
            <ac:spMk id="12" creationId="{785414EA-B2B4-9D97-1395-552C39302A7C}"/>
          </ac:spMkLst>
        </pc:spChg>
        <pc:spChg chg="add mod">
          <ac:chgData name="Karel Břemek" userId="c7f923d8eac81775" providerId="LiveId" clId="{2BDC3BD5-C602-4BBC-BF4C-5FFA74798C29}" dt="2024-11-30T08:14:21.259" v="6514" actId="20577"/>
          <ac:spMkLst>
            <pc:docMk/>
            <pc:sldMk cId="525666178" sldId="325"/>
            <ac:spMk id="14" creationId="{2FB3F45F-836E-1497-1686-50D680E138D6}"/>
          </ac:spMkLst>
        </pc:spChg>
        <pc:spChg chg="add mod">
          <ac:chgData name="Karel Břemek" userId="c7f923d8eac81775" providerId="LiveId" clId="{2BDC3BD5-C602-4BBC-BF4C-5FFA74798C29}" dt="2024-11-30T09:29:11.806" v="8109" actId="114"/>
          <ac:spMkLst>
            <pc:docMk/>
            <pc:sldMk cId="525666178" sldId="325"/>
            <ac:spMk id="16" creationId="{3B5AA323-3B7E-1A33-9DB3-F1B509C39C48}"/>
          </ac:spMkLst>
        </pc:spChg>
        <pc:spChg chg="add mod">
          <ac:chgData name="Karel Břemek" userId="c7f923d8eac81775" providerId="LiveId" clId="{2BDC3BD5-C602-4BBC-BF4C-5FFA74798C29}" dt="2024-11-29T20:59:52.633" v="3182" actId="2711"/>
          <ac:spMkLst>
            <pc:docMk/>
            <pc:sldMk cId="525666178" sldId="325"/>
            <ac:spMk id="18" creationId="{44B2665D-BDC3-2F4D-3279-4F0A3BC89BDE}"/>
          </ac:spMkLst>
        </pc:spChg>
        <pc:spChg chg="add mod">
          <ac:chgData name="Karel Břemek" userId="c7f923d8eac81775" providerId="LiveId" clId="{2BDC3BD5-C602-4BBC-BF4C-5FFA74798C29}" dt="2024-11-30T08:14:43.804" v="6515" actId="207"/>
          <ac:spMkLst>
            <pc:docMk/>
            <pc:sldMk cId="525666178" sldId="325"/>
            <ac:spMk id="19" creationId="{FDCD6B77-6164-0102-B1A1-9F51F18081C4}"/>
          </ac:spMkLst>
        </pc:spChg>
        <pc:spChg chg="add mod">
          <ac:chgData name="Karel Břemek" userId="c7f923d8eac81775" providerId="LiveId" clId="{2BDC3BD5-C602-4BBC-BF4C-5FFA74798C29}" dt="2024-11-29T20:59:45.683" v="3181" actId="2711"/>
          <ac:spMkLst>
            <pc:docMk/>
            <pc:sldMk cId="525666178" sldId="325"/>
            <ac:spMk id="20" creationId="{7F543940-7DCB-D36F-AEB2-E13A50CE9505}"/>
          </ac:spMkLst>
        </pc:spChg>
        <pc:spChg chg="add mod">
          <ac:chgData name="Karel Břemek" userId="c7f923d8eac81775" providerId="LiveId" clId="{2BDC3BD5-C602-4BBC-BF4C-5FFA74798C29}" dt="2024-11-29T16:17:21.414" v="887" actId="1076"/>
          <ac:spMkLst>
            <pc:docMk/>
            <pc:sldMk cId="525666178" sldId="325"/>
            <ac:spMk id="22" creationId="{37B072DC-2671-642A-3598-43BAB4F54ADF}"/>
          </ac:spMkLst>
        </pc:spChg>
        <pc:spChg chg="add mod">
          <ac:chgData name="Karel Břemek" userId="c7f923d8eac81775" providerId="LiveId" clId="{2BDC3BD5-C602-4BBC-BF4C-5FFA74798C29}" dt="2024-11-30T08:14:50.204" v="6516" actId="207"/>
          <ac:spMkLst>
            <pc:docMk/>
            <pc:sldMk cId="525666178" sldId="325"/>
            <ac:spMk id="23" creationId="{16C547D6-7705-8A77-979C-5C84F947FEC8}"/>
          </ac:spMkLst>
        </pc:spChg>
        <pc:spChg chg="add del mod">
          <ac:chgData name="Karel Břemek" userId="c7f923d8eac81775" providerId="LiveId" clId="{2BDC3BD5-C602-4BBC-BF4C-5FFA74798C29}" dt="2024-11-29T16:20:25.427" v="989" actId="478"/>
          <ac:spMkLst>
            <pc:docMk/>
            <pc:sldMk cId="525666178" sldId="325"/>
            <ac:spMk id="24" creationId="{F39914D0-D4C0-E931-BB98-94F7A4571122}"/>
          </ac:spMkLst>
        </pc:spChg>
        <pc:graphicFrameChg chg="del">
          <ac:chgData name="Karel Břemek" userId="c7f923d8eac81775" providerId="LiveId" clId="{2BDC3BD5-C602-4BBC-BF4C-5FFA74798C29}" dt="2024-11-29T14:54:00.199" v="142" actId="478"/>
          <ac:graphicFrameMkLst>
            <pc:docMk/>
            <pc:sldMk cId="525666178" sldId="325"/>
            <ac:graphicFrameMk id="8" creationId="{DD879986-C951-86EC-2589-F9DAD01D319B}"/>
          </ac:graphicFrameMkLst>
        </pc:graphicFrameChg>
        <pc:graphicFrameChg chg="del">
          <ac:chgData name="Karel Břemek" userId="c7f923d8eac81775" providerId="LiveId" clId="{2BDC3BD5-C602-4BBC-BF4C-5FFA74798C29}" dt="2024-11-29T14:54:02.877" v="145" actId="478"/>
          <ac:graphicFrameMkLst>
            <pc:docMk/>
            <pc:sldMk cId="525666178" sldId="325"/>
            <ac:graphicFrameMk id="11" creationId="{403E6162-B725-B00C-E526-116D75E9E813}"/>
          </ac:graphicFrameMkLst>
        </pc:graphicFrameChg>
        <pc:picChg chg="mod">
          <ac:chgData name="Karel Břemek" userId="c7f923d8eac81775" providerId="LiveId" clId="{2BDC3BD5-C602-4BBC-BF4C-5FFA74798C29}" dt="2024-11-29T20:34:31.220" v="2802" actId="14100"/>
          <ac:picMkLst>
            <pc:docMk/>
            <pc:sldMk cId="525666178" sldId="325"/>
            <ac:picMk id="5" creationId="{A839A6CE-B817-4C95-8B46-D9EEB76D0EBC}"/>
          </ac:picMkLst>
        </pc:picChg>
        <pc:picChg chg="add del mod">
          <ac:chgData name="Karel Břemek" userId="c7f923d8eac81775" providerId="LiveId" clId="{2BDC3BD5-C602-4BBC-BF4C-5FFA74798C29}" dt="2024-11-29T15:14:06.690" v="529" actId="478"/>
          <ac:picMkLst>
            <pc:docMk/>
            <pc:sldMk cId="525666178" sldId="325"/>
            <ac:picMk id="17" creationId="{683F0E95-133B-1DEA-A370-943E5BEF7A10}"/>
          </ac:picMkLst>
        </pc:picChg>
      </pc:sldChg>
      <pc:sldChg chg="addSp delSp modSp add mod">
        <pc:chgData name="Karel Břemek" userId="c7f923d8eac81775" providerId="LiveId" clId="{2BDC3BD5-C602-4BBC-BF4C-5FFA74798C29}" dt="2024-11-30T09:51:48.335" v="8167" actId="368"/>
        <pc:sldMkLst>
          <pc:docMk/>
          <pc:sldMk cId="1007268043" sldId="326"/>
        </pc:sldMkLst>
        <pc:spChg chg="mod">
          <ac:chgData name="Karel Břemek" userId="c7f923d8eac81775" providerId="LiveId" clId="{2BDC3BD5-C602-4BBC-BF4C-5FFA74798C29}" dt="2024-11-29T20:32:36.281" v="2782" actId="207"/>
          <ac:spMkLst>
            <pc:docMk/>
            <pc:sldMk cId="1007268043" sldId="326"/>
            <ac:spMk id="3" creationId="{4EB529AB-53B6-9FDB-EAD2-CF6E6730F6E2}"/>
          </ac:spMkLst>
        </pc:spChg>
        <pc:spChg chg="add del mod">
          <ac:chgData name="Karel Břemek" userId="c7f923d8eac81775" providerId="LiveId" clId="{2BDC3BD5-C602-4BBC-BF4C-5FFA74798C29}" dt="2024-11-29T21:00:35.642" v="3186" actId="2711"/>
          <ac:spMkLst>
            <pc:docMk/>
            <pc:sldMk cId="1007268043" sldId="326"/>
            <ac:spMk id="6" creationId="{20ED8FEA-03F5-FAED-8192-364074087B8E}"/>
          </ac:spMkLst>
        </pc:spChg>
        <pc:spChg chg="add mod">
          <ac:chgData name="Karel Břemek" userId="c7f923d8eac81775" providerId="LiveId" clId="{2BDC3BD5-C602-4BBC-BF4C-5FFA74798C29}" dt="2024-11-29T21:00:39.753" v="3187" actId="2711"/>
          <ac:spMkLst>
            <pc:docMk/>
            <pc:sldMk cId="1007268043" sldId="326"/>
            <ac:spMk id="7" creationId="{BB5ABC04-710F-9491-02D9-9E5580190B55}"/>
          </ac:spMkLst>
        </pc:spChg>
        <pc:spChg chg="add mod">
          <ac:chgData name="Karel Břemek" userId="c7f923d8eac81775" providerId="LiveId" clId="{2BDC3BD5-C602-4BBC-BF4C-5FFA74798C29}" dt="2024-11-29T20:32:09.398" v="2776" actId="207"/>
          <ac:spMkLst>
            <pc:docMk/>
            <pc:sldMk cId="1007268043" sldId="326"/>
            <ac:spMk id="8" creationId="{9A5018A8-7FD0-2712-7C32-9E782EAE502C}"/>
          </ac:spMkLst>
        </pc:spChg>
        <pc:spChg chg="add mod">
          <ac:chgData name="Karel Břemek" userId="c7f923d8eac81775" providerId="LiveId" clId="{2BDC3BD5-C602-4BBC-BF4C-5FFA74798C29}" dt="2024-11-29T20:32:25.321" v="2780" actId="207"/>
          <ac:spMkLst>
            <pc:docMk/>
            <pc:sldMk cId="1007268043" sldId="326"/>
            <ac:spMk id="9" creationId="{16275A81-2DDD-D0F5-C6F9-1EE9E725F8D2}"/>
          </ac:spMkLst>
        </pc:spChg>
        <pc:spChg chg="add mod">
          <ac:chgData name="Karel Břemek" userId="c7f923d8eac81775" providerId="LiveId" clId="{2BDC3BD5-C602-4BBC-BF4C-5FFA74798C29}" dt="2024-11-29T20:32:12.546" v="2777" actId="207"/>
          <ac:spMkLst>
            <pc:docMk/>
            <pc:sldMk cId="1007268043" sldId="326"/>
            <ac:spMk id="10" creationId="{1E612CDF-B6F9-A289-2156-6704920DA9AA}"/>
          </ac:spMkLst>
        </pc:spChg>
        <pc:spChg chg="add mod">
          <ac:chgData name="Karel Břemek" userId="c7f923d8eac81775" providerId="LiveId" clId="{2BDC3BD5-C602-4BBC-BF4C-5FFA74798C29}" dt="2024-11-30T08:15:00.614" v="6523" actId="20577"/>
          <ac:spMkLst>
            <pc:docMk/>
            <pc:sldMk cId="1007268043" sldId="326"/>
            <ac:spMk id="11" creationId="{0113497A-332D-89C3-9FCA-346A8F04108A}"/>
          </ac:spMkLst>
        </pc:spChg>
        <pc:spChg chg="del mod">
          <ac:chgData name="Karel Břemek" userId="c7f923d8eac81775" providerId="LiveId" clId="{2BDC3BD5-C602-4BBC-BF4C-5FFA74798C29}" dt="2024-11-29T17:47:45.940" v="1919" actId="478"/>
          <ac:spMkLst>
            <pc:docMk/>
            <pc:sldMk cId="1007268043" sldId="326"/>
            <ac:spMk id="12" creationId="{785414EA-B2B4-9D97-1395-552C39302A7C}"/>
          </ac:spMkLst>
        </pc:spChg>
        <pc:spChg chg="mod">
          <ac:chgData name="Karel Břemek" userId="c7f923d8eac81775" providerId="LiveId" clId="{2BDC3BD5-C602-4BBC-BF4C-5FFA74798C29}" dt="2024-11-30T09:51:48.335" v="8167" actId="368"/>
          <ac:spMkLst>
            <pc:docMk/>
            <pc:sldMk cId="1007268043" sldId="326"/>
            <ac:spMk id="14" creationId="{2FB3F45F-836E-1497-1686-50D680E138D6}"/>
          </ac:spMkLst>
        </pc:spChg>
        <pc:spChg chg="mod">
          <ac:chgData name="Karel Břemek" userId="c7f923d8eac81775" providerId="LiveId" clId="{2BDC3BD5-C602-4BBC-BF4C-5FFA74798C29}" dt="2024-11-29T20:31:58.289" v="2772" actId="207"/>
          <ac:spMkLst>
            <pc:docMk/>
            <pc:sldMk cId="1007268043" sldId="326"/>
            <ac:spMk id="16" creationId="{3B5AA323-3B7E-1A33-9DB3-F1B509C39C48}"/>
          </ac:spMkLst>
        </pc:spChg>
        <pc:spChg chg="mod">
          <ac:chgData name="Karel Břemek" userId="c7f923d8eac81775" providerId="LiveId" clId="{2BDC3BD5-C602-4BBC-BF4C-5FFA74798C29}" dt="2024-11-29T21:00:29.483" v="3185" actId="2711"/>
          <ac:spMkLst>
            <pc:docMk/>
            <pc:sldMk cId="1007268043" sldId="326"/>
            <ac:spMk id="18" creationId="{44B2665D-BDC3-2F4D-3279-4F0A3BC89BDE}"/>
          </ac:spMkLst>
        </pc:spChg>
        <pc:spChg chg="mod">
          <ac:chgData name="Karel Břemek" userId="c7f923d8eac81775" providerId="LiveId" clId="{2BDC3BD5-C602-4BBC-BF4C-5FFA74798C29}" dt="2024-11-29T20:32:01.751" v="2773" actId="207"/>
          <ac:spMkLst>
            <pc:docMk/>
            <pc:sldMk cId="1007268043" sldId="326"/>
            <ac:spMk id="19" creationId="{FDCD6B77-6164-0102-B1A1-9F51F18081C4}"/>
          </ac:spMkLst>
        </pc:spChg>
        <pc:spChg chg="del mod">
          <ac:chgData name="Karel Břemek" userId="c7f923d8eac81775" providerId="LiveId" clId="{2BDC3BD5-C602-4BBC-BF4C-5FFA74798C29}" dt="2024-11-29T17:33:15.161" v="1700" actId="478"/>
          <ac:spMkLst>
            <pc:docMk/>
            <pc:sldMk cId="1007268043" sldId="326"/>
            <ac:spMk id="20" creationId="{7F543940-7DCB-D36F-AEB2-E13A50CE9505}"/>
          </ac:spMkLst>
        </pc:spChg>
        <pc:spChg chg="del">
          <ac:chgData name="Karel Břemek" userId="c7f923d8eac81775" providerId="LiveId" clId="{2BDC3BD5-C602-4BBC-BF4C-5FFA74798C29}" dt="2024-11-29T17:29:19.168" v="1537" actId="478"/>
          <ac:spMkLst>
            <pc:docMk/>
            <pc:sldMk cId="1007268043" sldId="326"/>
            <ac:spMk id="22" creationId="{37B072DC-2671-642A-3598-43BAB4F54ADF}"/>
          </ac:spMkLst>
        </pc:spChg>
        <pc:spChg chg="del">
          <ac:chgData name="Karel Břemek" userId="c7f923d8eac81775" providerId="LiveId" clId="{2BDC3BD5-C602-4BBC-BF4C-5FFA74798C29}" dt="2024-11-29T17:33:13.151" v="1699" actId="478"/>
          <ac:spMkLst>
            <pc:docMk/>
            <pc:sldMk cId="1007268043" sldId="326"/>
            <ac:spMk id="23" creationId="{16C547D6-7705-8A77-979C-5C84F947FEC8}"/>
          </ac:spMkLst>
        </pc:spChg>
        <pc:picChg chg="mod">
          <ac:chgData name="Karel Břemek" userId="c7f923d8eac81775" providerId="LiveId" clId="{2BDC3BD5-C602-4BBC-BF4C-5FFA74798C29}" dt="2024-11-29T20:34:37.131" v="2803" actId="14100"/>
          <ac:picMkLst>
            <pc:docMk/>
            <pc:sldMk cId="1007268043" sldId="326"/>
            <ac:picMk id="5" creationId="{A839A6CE-B817-4C95-8B46-D9EEB76D0EBC}"/>
          </ac:picMkLst>
        </pc:picChg>
      </pc:sldChg>
      <pc:sldChg chg="addSp delSp modSp add mod">
        <pc:chgData name="Karel Břemek" userId="c7f923d8eac81775" providerId="LiveId" clId="{2BDC3BD5-C602-4BBC-BF4C-5FFA74798C29}" dt="2024-11-30T13:48:45.828" v="8183" actId="20577"/>
        <pc:sldMkLst>
          <pc:docMk/>
          <pc:sldMk cId="2695601206" sldId="327"/>
        </pc:sldMkLst>
        <pc:spChg chg="mod">
          <ac:chgData name="Karel Břemek" userId="c7f923d8eac81775" providerId="LiveId" clId="{2BDC3BD5-C602-4BBC-BF4C-5FFA74798C29}" dt="2024-11-29T20:33:40.131" v="2794" actId="207"/>
          <ac:spMkLst>
            <pc:docMk/>
            <pc:sldMk cId="2695601206" sldId="327"/>
            <ac:spMk id="3" creationId="{4EB529AB-53B6-9FDB-EAD2-CF6E6730F6E2}"/>
          </ac:spMkLst>
        </pc:spChg>
        <pc:spChg chg="del">
          <ac:chgData name="Karel Břemek" userId="c7f923d8eac81775" providerId="LiveId" clId="{2BDC3BD5-C602-4BBC-BF4C-5FFA74798C29}" dt="2024-11-29T20:04:14.413" v="2310" actId="478"/>
          <ac:spMkLst>
            <pc:docMk/>
            <pc:sldMk cId="2695601206" sldId="327"/>
            <ac:spMk id="6" creationId="{20ED8FEA-03F5-FAED-8192-364074087B8E}"/>
          </ac:spMkLst>
        </pc:spChg>
        <pc:spChg chg="del mod">
          <ac:chgData name="Karel Břemek" userId="c7f923d8eac81775" providerId="LiveId" clId="{2BDC3BD5-C602-4BBC-BF4C-5FFA74798C29}" dt="2024-11-29T20:04:18.395" v="2314" actId="478"/>
          <ac:spMkLst>
            <pc:docMk/>
            <pc:sldMk cId="2695601206" sldId="327"/>
            <ac:spMk id="7" creationId="{BB5ABC04-710F-9491-02D9-9E5580190B55}"/>
          </ac:spMkLst>
        </pc:spChg>
        <pc:spChg chg="mod">
          <ac:chgData name="Karel Břemek" userId="c7f923d8eac81775" providerId="LiveId" clId="{2BDC3BD5-C602-4BBC-BF4C-5FFA74798C29}" dt="2024-11-30T07:56:50.094" v="6356" actId="1076"/>
          <ac:spMkLst>
            <pc:docMk/>
            <pc:sldMk cId="2695601206" sldId="327"/>
            <ac:spMk id="8" creationId="{9A5018A8-7FD0-2712-7C32-9E782EAE502C}"/>
          </ac:spMkLst>
        </pc:spChg>
        <pc:spChg chg="del mod">
          <ac:chgData name="Karel Břemek" userId="c7f923d8eac81775" providerId="LiveId" clId="{2BDC3BD5-C602-4BBC-BF4C-5FFA74798C29}" dt="2024-11-29T20:12:14.754" v="2599" actId="478"/>
          <ac:spMkLst>
            <pc:docMk/>
            <pc:sldMk cId="2695601206" sldId="327"/>
            <ac:spMk id="9" creationId="{16275A81-2DDD-D0F5-C6F9-1EE9E725F8D2}"/>
          </ac:spMkLst>
        </pc:spChg>
        <pc:spChg chg="del">
          <ac:chgData name="Karel Břemek" userId="c7f923d8eac81775" providerId="LiveId" clId="{2BDC3BD5-C602-4BBC-BF4C-5FFA74798C29}" dt="2024-11-29T20:12:13.141" v="2598" actId="478"/>
          <ac:spMkLst>
            <pc:docMk/>
            <pc:sldMk cId="2695601206" sldId="327"/>
            <ac:spMk id="10" creationId="{1E612CDF-B6F9-A289-2156-6704920DA9AA}"/>
          </ac:spMkLst>
        </pc:spChg>
        <pc:spChg chg="add mod">
          <ac:chgData name="Karel Břemek" userId="c7f923d8eac81775" providerId="LiveId" clId="{2BDC3BD5-C602-4BBC-BF4C-5FFA74798C29}" dt="2024-11-30T13:48:45.828" v="8183" actId="20577"/>
          <ac:spMkLst>
            <pc:docMk/>
            <pc:sldMk cId="2695601206" sldId="327"/>
            <ac:spMk id="12" creationId="{4D9D5995-5D57-C333-C073-4AE1451E4B65}"/>
          </ac:spMkLst>
        </pc:spChg>
        <pc:spChg chg="add mod">
          <ac:chgData name="Karel Břemek" userId="c7f923d8eac81775" providerId="LiveId" clId="{2BDC3BD5-C602-4BBC-BF4C-5FFA74798C29}" dt="2024-11-30T13:48:08.750" v="8181" actId="20577"/>
          <ac:spMkLst>
            <pc:docMk/>
            <pc:sldMk cId="2695601206" sldId="327"/>
            <ac:spMk id="13" creationId="{4BBF3E1F-6D83-A86E-DD89-AFA7234294FF}"/>
          </ac:spMkLst>
        </pc:spChg>
        <pc:spChg chg="mod">
          <ac:chgData name="Karel Břemek" userId="c7f923d8eac81775" providerId="LiveId" clId="{2BDC3BD5-C602-4BBC-BF4C-5FFA74798C29}" dt="2024-11-30T07:57:08.857" v="6359" actId="14100"/>
          <ac:spMkLst>
            <pc:docMk/>
            <pc:sldMk cId="2695601206" sldId="327"/>
            <ac:spMk id="14" creationId="{2FB3F45F-836E-1497-1686-50D680E138D6}"/>
          </ac:spMkLst>
        </pc:spChg>
        <pc:spChg chg="add mod">
          <ac:chgData name="Karel Břemek" userId="c7f923d8eac81775" providerId="LiveId" clId="{2BDC3BD5-C602-4BBC-BF4C-5FFA74798C29}" dt="2024-11-30T13:48:12.169" v="8182" actId="20577"/>
          <ac:spMkLst>
            <pc:docMk/>
            <pc:sldMk cId="2695601206" sldId="327"/>
            <ac:spMk id="15" creationId="{D190F92C-FB56-7C3A-6B97-5905462927F5}"/>
          </ac:spMkLst>
        </pc:spChg>
        <pc:spChg chg="mod">
          <ac:chgData name="Karel Břemek" userId="c7f923d8eac81775" providerId="LiveId" clId="{2BDC3BD5-C602-4BBC-BF4C-5FFA74798C29}" dt="2024-11-30T07:56:37.166" v="6353" actId="1076"/>
          <ac:spMkLst>
            <pc:docMk/>
            <pc:sldMk cId="2695601206" sldId="327"/>
            <ac:spMk id="16" creationId="{3B5AA323-3B7E-1A33-9DB3-F1B509C39C48}"/>
          </ac:spMkLst>
        </pc:spChg>
        <pc:spChg chg="mod">
          <ac:chgData name="Karel Břemek" userId="c7f923d8eac81775" providerId="LiveId" clId="{2BDC3BD5-C602-4BBC-BF4C-5FFA74798C29}" dt="2024-11-30T07:57:11.698" v="6361" actId="14100"/>
          <ac:spMkLst>
            <pc:docMk/>
            <pc:sldMk cId="2695601206" sldId="327"/>
            <ac:spMk id="18" creationId="{44B2665D-BDC3-2F4D-3279-4F0A3BC89BDE}"/>
          </ac:spMkLst>
        </pc:spChg>
        <pc:spChg chg="del">
          <ac:chgData name="Karel Břemek" userId="c7f923d8eac81775" providerId="LiveId" clId="{2BDC3BD5-C602-4BBC-BF4C-5FFA74798C29}" dt="2024-11-29T20:04:15.964" v="2311" actId="478"/>
          <ac:spMkLst>
            <pc:docMk/>
            <pc:sldMk cId="2695601206" sldId="327"/>
            <ac:spMk id="19" creationId="{FDCD6B77-6164-0102-B1A1-9F51F18081C4}"/>
          </ac:spMkLst>
        </pc:spChg>
        <pc:spChg chg="add mod">
          <ac:chgData name="Karel Břemek" userId="c7f923d8eac81775" providerId="LiveId" clId="{2BDC3BD5-C602-4BBC-BF4C-5FFA74798C29}" dt="2024-11-30T09:29:00.477" v="8108" actId="114"/>
          <ac:spMkLst>
            <pc:docMk/>
            <pc:sldMk cId="2695601206" sldId="327"/>
            <ac:spMk id="20" creationId="{E77AAAB0-6866-8D0A-D0B2-09B41156E0D0}"/>
          </ac:spMkLst>
        </pc:spChg>
        <pc:picChg chg="mod">
          <ac:chgData name="Karel Břemek" userId="c7f923d8eac81775" providerId="LiveId" clId="{2BDC3BD5-C602-4BBC-BF4C-5FFA74798C29}" dt="2024-11-29T20:34:48.670" v="2804" actId="14100"/>
          <ac:picMkLst>
            <pc:docMk/>
            <pc:sldMk cId="2695601206" sldId="327"/>
            <ac:picMk id="5" creationId="{A839A6CE-B817-4C95-8B46-D9EEB76D0EBC}"/>
          </ac:picMkLst>
        </pc:picChg>
      </pc:sldChg>
      <pc:sldChg chg="addSp delSp modSp add mod">
        <pc:chgData name="Karel Břemek" userId="c7f923d8eac81775" providerId="LiveId" clId="{2BDC3BD5-C602-4BBC-BF4C-5FFA74798C29}" dt="2024-11-30T09:31:53.418" v="8112" actId="20577"/>
        <pc:sldMkLst>
          <pc:docMk/>
          <pc:sldMk cId="520029737" sldId="328"/>
        </pc:sldMkLst>
        <pc:spChg chg="mod">
          <ac:chgData name="Karel Břemek" userId="c7f923d8eac81775" providerId="LiveId" clId="{2BDC3BD5-C602-4BBC-BF4C-5FFA74798C29}" dt="2024-11-29T20:37:09.280" v="2814" actId="20577"/>
          <ac:spMkLst>
            <pc:docMk/>
            <pc:sldMk cId="520029737" sldId="328"/>
            <ac:spMk id="2" creationId="{29BF11CC-98B9-4DA5-9F79-A701EFEC5149}"/>
          </ac:spMkLst>
        </pc:spChg>
        <pc:spChg chg="mod">
          <ac:chgData name="Karel Břemek" userId="c7f923d8eac81775" providerId="LiveId" clId="{2BDC3BD5-C602-4BBC-BF4C-5FFA74798C29}" dt="2024-11-29T20:35:32.802" v="2810" actId="207"/>
          <ac:spMkLst>
            <pc:docMk/>
            <pc:sldMk cId="520029737" sldId="328"/>
            <ac:spMk id="3" creationId="{4EB529AB-53B6-9FDB-EAD2-CF6E6730F6E2}"/>
          </ac:spMkLst>
        </pc:spChg>
        <pc:spChg chg="add mod">
          <ac:chgData name="Karel Břemek" userId="c7f923d8eac81775" providerId="LiveId" clId="{2BDC3BD5-C602-4BBC-BF4C-5FFA74798C29}" dt="2024-11-29T21:02:09.912" v="3197" actId="2711"/>
          <ac:spMkLst>
            <pc:docMk/>
            <pc:sldMk cId="520029737" sldId="328"/>
            <ac:spMk id="7" creationId="{D940F29B-D70C-D90D-0379-BBB81FA077C0}"/>
          </ac:spMkLst>
        </pc:spChg>
        <pc:spChg chg="add mod">
          <ac:chgData name="Karel Břemek" userId="c7f923d8eac81775" providerId="LiveId" clId="{2BDC3BD5-C602-4BBC-BF4C-5FFA74798C29}" dt="2024-11-30T09:31:53.418" v="8112" actId="20577"/>
          <ac:spMkLst>
            <pc:docMk/>
            <pc:sldMk cId="520029737" sldId="328"/>
            <ac:spMk id="9" creationId="{852C3574-BC6C-B6BB-3219-8683FFD96C86}"/>
          </ac:spMkLst>
        </pc:spChg>
        <pc:spChg chg="add mod">
          <ac:chgData name="Karel Břemek" userId="c7f923d8eac81775" providerId="LiveId" clId="{2BDC3BD5-C602-4BBC-BF4C-5FFA74798C29}" dt="2024-11-29T21:05:22.572" v="3268" actId="1076"/>
          <ac:spMkLst>
            <pc:docMk/>
            <pc:sldMk cId="520029737" sldId="328"/>
            <ac:spMk id="11" creationId="{79BB82C4-B3C7-252A-6DBA-C6F1C93A910B}"/>
          </ac:spMkLst>
        </pc:spChg>
        <pc:spChg chg="add del mod topLvl">
          <ac:chgData name="Karel Břemek" userId="c7f923d8eac81775" providerId="LiveId" clId="{2BDC3BD5-C602-4BBC-BF4C-5FFA74798C29}" dt="2024-11-29T20:56:29.464" v="3138" actId="478"/>
          <ac:spMkLst>
            <pc:docMk/>
            <pc:sldMk cId="520029737" sldId="328"/>
            <ac:spMk id="13" creationId="{59D3A2FE-E8ED-149C-A306-EC6FB2601EAD}"/>
          </ac:spMkLst>
        </pc:spChg>
        <pc:spChg chg="del mod">
          <ac:chgData name="Karel Břemek" userId="c7f923d8eac81775" providerId="LiveId" clId="{2BDC3BD5-C602-4BBC-BF4C-5FFA74798C29}" dt="2024-11-29T20:50:46.560" v="3027" actId="478"/>
          <ac:spMkLst>
            <pc:docMk/>
            <pc:sldMk cId="520029737" sldId="328"/>
            <ac:spMk id="14" creationId="{2FB3F45F-836E-1497-1686-50D680E138D6}"/>
          </ac:spMkLst>
        </pc:spChg>
        <pc:spChg chg="del">
          <ac:chgData name="Karel Břemek" userId="c7f923d8eac81775" providerId="LiveId" clId="{2BDC3BD5-C602-4BBC-BF4C-5FFA74798C29}" dt="2024-11-29T20:50:47.955" v="3028" actId="478"/>
          <ac:spMkLst>
            <pc:docMk/>
            <pc:sldMk cId="520029737" sldId="328"/>
            <ac:spMk id="16" creationId="{3B5AA323-3B7E-1A33-9DB3-F1B509C39C48}"/>
          </ac:spMkLst>
        </pc:spChg>
        <pc:spChg chg="del">
          <ac:chgData name="Karel Břemek" userId="c7f923d8eac81775" providerId="LiveId" clId="{2BDC3BD5-C602-4BBC-BF4C-5FFA74798C29}" dt="2024-11-29T20:51:01.185" v="3033" actId="478"/>
          <ac:spMkLst>
            <pc:docMk/>
            <pc:sldMk cId="520029737" sldId="328"/>
            <ac:spMk id="18" creationId="{44B2665D-BDC3-2F4D-3279-4F0A3BC89BDE}"/>
          </ac:spMkLst>
        </pc:spChg>
        <pc:spChg chg="del mod">
          <ac:chgData name="Karel Břemek" userId="c7f923d8eac81775" providerId="LiveId" clId="{2BDC3BD5-C602-4BBC-BF4C-5FFA74798C29}" dt="2024-11-29T20:51:03.865" v="3035" actId="478"/>
          <ac:spMkLst>
            <pc:docMk/>
            <pc:sldMk cId="520029737" sldId="328"/>
            <ac:spMk id="19" creationId="{FDCD6B77-6164-0102-B1A1-9F51F18081C4}"/>
          </ac:spMkLst>
        </pc:spChg>
        <pc:spChg chg="del">
          <ac:chgData name="Karel Břemek" userId="c7f923d8eac81775" providerId="LiveId" clId="{2BDC3BD5-C602-4BBC-BF4C-5FFA74798C29}" dt="2024-11-29T20:56:53.844" v="3148" actId="478"/>
          <ac:spMkLst>
            <pc:docMk/>
            <pc:sldMk cId="520029737" sldId="328"/>
            <ac:spMk id="20" creationId="{7F543940-7DCB-D36F-AEB2-E13A50CE9505}"/>
          </ac:spMkLst>
        </pc:spChg>
        <pc:spChg chg="del">
          <ac:chgData name="Karel Břemek" userId="c7f923d8eac81775" providerId="LiveId" clId="{2BDC3BD5-C602-4BBC-BF4C-5FFA74798C29}" dt="2024-11-29T20:56:55.174" v="3149" actId="478"/>
          <ac:spMkLst>
            <pc:docMk/>
            <pc:sldMk cId="520029737" sldId="328"/>
            <ac:spMk id="22" creationId="{37B072DC-2671-642A-3598-43BAB4F54ADF}"/>
          </ac:spMkLst>
        </pc:spChg>
        <pc:spChg chg="del">
          <ac:chgData name="Karel Břemek" userId="c7f923d8eac81775" providerId="LiveId" clId="{2BDC3BD5-C602-4BBC-BF4C-5FFA74798C29}" dt="2024-11-29T20:56:56.807" v="3150" actId="478"/>
          <ac:spMkLst>
            <pc:docMk/>
            <pc:sldMk cId="520029737" sldId="328"/>
            <ac:spMk id="23" creationId="{16C547D6-7705-8A77-979C-5C84F947FEC8}"/>
          </ac:spMkLst>
        </pc:spChg>
        <pc:spChg chg="add mod">
          <ac:chgData name="Karel Břemek" userId="c7f923d8eac81775" providerId="LiveId" clId="{2BDC3BD5-C602-4BBC-BF4C-5FFA74798C29}" dt="2024-11-29T20:57:17.484" v="3152"/>
          <ac:spMkLst>
            <pc:docMk/>
            <pc:sldMk cId="520029737" sldId="328"/>
            <ac:spMk id="27" creationId="{AD96B4DF-7D0D-2426-7A2F-CE9B16D3F50A}"/>
          </ac:spMkLst>
        </pc:spChg>
        <pc:spChg chg="add mod">
          <ac:chgData name="Karel Břemek" userId="c7f923d8eac81775" providerId="LiveId" clId="{2BDC3BD5-C602-4BBC-BF4C-5FFA74798C29}" dt="2024-11-30T07:59:47.079" v="6377" actId="1076"/>
          <ac:spMkLst>
            <pc:docMk/>
            <pc:sldMk cId="520029737" sldId="328"/>
            <ac:spMk id="29" creationId="{DF97B006-032D-7B93-5A6D-A5629322C0D4}"/>
          </ac:spMkLst>
        </pc:spChg>
        <pc:spChg chg="add mod">
          <ac:chgData name="Karel Břemek" userId="c7f923d8eac81775" providerId="LiveId" clId="{2BDC3BD5-C602-4BBC-BF4C-5FFA74798C29}" dt="2024-11-30T07:59:53.877" v="6378" actId="1076"/>
          <ac:spMkLst>
            <pc:docMk/>
            <pc:sldMk cId="520029737" sldId="328"/>
            <ac:spMk id="31" creationId="{820CEC1B-6032-C226-C76E-BC6F33A2DB21}"/>
          </ac:spMkLst>
        </pc:spChg>
        <pc:spChg chg="add mod">
          <ac:chgData name="Karel Břemek" userId="c7f923d8eac81775" providerId="LiveId" clId="{2BDC3BD5-C602-4BBC-BF4C-5FFA74798C29}" dt="2024-11-30T08:00:00.164" v="6379" actId="1076"/>
          <ac:spMkLst>
            <pc:docMk/>
            <pc:sldMk cId="520029737" sldId="328"/>
            <ac:spMk id="33" creationId="{4612D0F5-0967-A331-9429-882845DB63D5}"/>
          </ac:spMkLst>
        </pc:spChg>
        <pc:spChg chg="add mod">
          <ac:chgData name="Karel Břemek" userId="c7f923d8eac81775" providerId="LiveId" clId="{2BDC3BD5-C602-4BBC-BF4C-5FFA74798C29}" dt="2024-11-30T08:00:03.436" v="6380" actId="1076"/>
          <ac:spMkLst>
            <pc:docMk/>
            <pc:sldMk cId="520029737" sldId="328"/>
            <ac:spMk id="35" creationId="{13866066-2730-F2EF-E6B6-B5C69248CAE9}"/>
          </ac:spMkLst>
        </pc:spChg>
        <pc:spChg chg="add del">
          <ac:chgData name="Karel Břemek" userId="c7f923d8eac81775" providerId="LiveId" clId="{2BDC3BD5-C602-4BBC-BF4C-5FFA74798C29}" dt="2024-11-29T21:06:24.981" v="3277" actId="22"/>
          <ac:spMkLst>
            <pc:docMk/>
            <pc:sldMk cId="520029737" sldId="328"/>
            <ac:spMk id="37" creationId="{AACE103C-862E-C924-4BEE-5D379D50AF50}"/>
          </ac:spMkLst>
        </pc:spChg>
        <pc:grpChg chg="add del mod">
          <ac:chgData name="Karel Břemek" userId="c7f923d8eac81775" providerId="LiveId" clId="{2BDC3BD5-C602-4BBC-BF4C-5FFA74798C29}" dt="2024-11-29T20:56:29.464" v="3138" actId="478"/>
          <ac:grpSpMkLst>
            <pc:docMk/>
            <pc:sldMk cId="520029737" sldId="328"/>
            <ac:grpSpMk id="12" creationId="{A202B5B6-C767-891C-F93A-2EF8C1EC42E7}"/>
          </ac:grpSpMkLst>
        </pc:grpChg>
        <pc:grpChg chg="add del mod topLvl">
          <ac:chgData name="Karel Břemek" userId="c7f923d8eac81775" providerId="LiveId" clId="{2BDC3BD5-C602-4BBC-BF4C-5FFA74798C29}" dt="2024-11-29T21:11:53.010" v="3385" actId="478"/>
          <ac:grpSpMkLst>
            <pc:docMk/>
            <pc:sldMk cId="520029737" sldId="328"/>
            <ac:grpSpMk id="15" creationId="{8827E578-CF4A-F3CF-BCEC-8D4A60B4EC6E}"/>
          </ac:grpSpMkLst>
        </pc:grpChg>
        <pc:grpChg chg="add mod">
          <ac:chgData name="Karel Břemek" userId="c7f923d8eac81775" providerId="LiveId" clId="{2BDC3BD5-C602-4BBC-BF4C-5FFA74798C29}" dt="2024-11-29T20:56:24.170" v="3134"/>
          <ac:grpSpMkLst>
            <pc:docMk/>
            <pc:sldMk cId="520029737" sldId="328"/>
            <ac:grpSpMk id="17" creationId="{63FFCBAB-F18C-B014-C9BE-90AE76541D95}"/>
          </ac:grpSpMkLst>
        </pc:grpChg>
        <pc:graphicFrameChg chg="add mod">
          <ac:chgData name="Karel Břemek" userId="c7f923d8eac81775" providerId="LiveId" clId="{2BDC3BD5-C602-4BBC-BF4C-5FFA74798C29}" dt="2024-11-29T20:57:13.683" v="3151"/>
          <ac:graphicFrameMkLst>
            <pc:docMk/>
            <pc:sldMk cId="520029737" sldId="328"/>
            <ac:graphicFrameMk id="26" creationId="{78F298F1-020A-2065-9995-0B4C80028331}"/>
          </ac:graphicFrameMkLst>
        </pc:graphicFrameChg>
        <pc:picChg chg="mod">
          <ac:chgData name="Karel Břemek" userId="c7f923d8eac81775" providerId="LiveId" clId="{2BDC3BD5-C602-4BBC-BF4C-5FFA74798C29}" dt="2024-11-29T20:35:06.070" v="2806" actId="14100"/>
          <ac:picMkLst>
            <pc:docMk/>
            <pc:sldMk cId="520029737" sldId="328"/>
            <ac:picMk id="5" creationId="{A839A6CE-B817-4C95-8B46-D9EEB76D0EBC}"/>
          </ac:picMkLst>
        </pc:picChg>
        <pc:picChg chg="add del mod">
          <ac:chgData name="Karel Břemek" userId="c7f923d8eac81775" providerId="LiveId" clId="{2BDC3BD5-C602-4BBC-BF4C-5FFA74798C29}" dt="2024-11-29T20:56:22.644" v="3133" actId="478"/>
          <ac:picMkLst>
            <pc:docMk/>
            <pc:sldMk cId="520029737" sldId="328"/>
            <ac:picMk id="10" creationId="{FB30D491-FB99-3675-C0EF-B2F60094A5CA}"/>
          </ac:picMkLst>
        </pc:picChg>
        <pc:picChg chg="add mod">
          <ac:chgData name="Karel Břemek" userId="c7f923d8eac81775" providerId="LiveId" clId="{2BDC3BD5-C602-4BBC-BF4C-5FFA74798C29}" dt="2024-11-29T20:56:24.170" v="3134"/>
          <ac:picMkLst>
            <pc:docMk/>
            <pc:sldMk cId="520029737" sldId="328"/>
            <ac:picMk id="21" creationId="{F2B69792-2044-4A5C-D21A-FDF80285F68A}"/>
          </ac:picMkLst>
        </pc:picChg>
        <pc:picChg chg="add mod">
          <ac:chgData name="Karel Břemek" userId="c7f923d8eac81775" providerId="LiveId" clId="{2BDC3BD5-C602-4BBC-BF4C-5FFA74798C29}" dt="2024-11-29T20:56:24.170" v="3134"/>
          <ac:picMkLst>
            <pc:docMk/>
            <pc:sldMk cId="520029737" sldId="328"/>
            <ac:picMk id="24" creationId="{686493DB-384C-5812-829C-24CD9A8F3044}"/>
          </ac:picMkLst>
        </pc:picChg>
        <pc:picChg chg="add mod">
          <ac:chgData name="Karel Břemek" userId="c7f923d8eac81775" providerId="LiveId" clId="{2BDC3BD5-C602-4BBC-BF4C-5FFA74798C29}" dt="2024-11-29T20:56:24.170" v="3134"/>
          <ac:picMkLst>
            <pc:docMk/>
            <pc:sldMk cId="520029737" sldId="328"/>
            <ac:picMk id="25" creationId="{9BDE1982-F11F-68A7-D255-21CB56C3206C}"/>
          </ac:picMkLst>
        </pc:picChg>
        <pc:picChg chg="add mod">
          <ac:chgData name="Karel Břemek" userId="c7f923d8eac81775" providerId="LiveId" clId="{2BDC3BD5-C602-4BBC-BF4C-5FFA74798C29}" dt="2024-11-29T21:11:59.165" v="3387" actId="1076"/>
          <ac:picMkLst>
            <pc:docMk/>
            <pc:sldMk cId="520029737" sldId="328"/>
            <ac:picMk id="39" creationId="{5CA0A538-B4EE-6340-6EF6-E8F1084B1657}"/>
          </ac:picMkLst>
        </pc:picChg>
      </pc:sldChg>
      <pc:sldChg chg="addSp delSp modSp add mod">
        <pc:chgData name="Karel Břemek" userId="c7f923d8eac81775" providerId="LiveId" clId="{2BDC3BD5-C602-4BBC-BF4C-5FFA74798C29}" dt="2024-11-30T09:52:24.070" v="8168" actId="20577"/>
        <pc:sldMkLst>
          <pc:docMk/>
          <pc:sldMk cId="2538956114" sldId="329"/>
        </pc:sldMkLst>
        <pc:spChg chg="add mod">
          <ac:chgData name="Karel Břemek" userId="c7f923d8eac81775" providerId="LiveId" clId="{2BDC3BD5-C602-4BBC-BF4C-5FFA74798C29}" dt="2024-11-30T08:01:05.007" v="6387" actId="1076"/>
          <ac:spMkLst>
            <pc:docMk/>
            <pc:sldMk cId="2538956114" sldId="329"/>
            <ac:spMk id="6" creationId="{C5147092-51C7-9D36-08BD-F3D01010B53F}"/>
          </ac:spMkLst>
        </pc:spChg>
        <pc:spChg chg="del">
          <ac:chgData name="Karel Břemek" userId="c7f923d8eac81775" providerId="LiveId" clId="{2BDC3BD5-C602-4BBC-BF4C-5FFA74798C29}" dt="2024-11-29T21:06:33.641" v="3280" actId="478"/>
          <ac:spMkLst>
            <pc:docMk/>
            <pc:sldMk cId="2538956114" sldId="329"/>
            <ac:spMk id="7" creationId="{D940F29B-D70C-D90D-0379-BBB81FA077C0}"/>
          </ac:spMkLst>
        </pc:spChg>
        <pc:spChg chg="del">
          <ac:chgData name="Karel Břemek" userId="c7f923d8eac81775" providerId="LiveId" clId="{2BDC3BD5-C602-4BBC-BF4C-5FFA74798C29}" dt="2024-11-29T21:06:32.291" v="3279" actId="478"/>
          <ac:spMkLst>
            <pc:docMk/>
            <pc:sldMk cId="2538956114" sldId="329"/>
            <ac:spMk id="9" creationId="{852C3574-BC6C-B6BB-3219-8683FFD96C86}"/>
          </ac:spMkLst>
        </pc:spChg>
        <pc:spChg chg="add mod">
          <ac:chgData name="Karel Břemek" userId="c7f923d8eac81775" providerId="LiveId" clId="{2BDC3BD5-C602-4BBC-BF4C-5FFA74798C29}" dt="2024-11-30T08:01:08.509" v="6388" actId="1076"/>
          <ac:spMkLst>
            <pc:docMk/>
            <pc:sldMk cId="2538956114" sldId="329"/>
            <ac:spMk id="12" creationId="{8F1717CF-E02B-D53F-200F-2D424A2D0DF5}"/>
          </ac:spMkLst>
        </pc:spChg>
        <pc:spChg chg="add mod">
          <ac:chgData name="Karel Břemek" userId="c7f923d8eac81775" providerId="LiveId" clId="{2BDC3BD5-C602-4BBC-BF4C-5FFA74798C29}" dt="2024-11-30T09:33:05.195" v="8114" actId="20577"/>
          <ac:spMkLst>
            <pc:docMk/>
            <pc:sldMk cId="2538956114" sldId="329"/>
            <ac:spMk id="13" creationId="{01F5FB2D-DA3C-4505-D77A-EB1DCB77969F}"/>
          </ac:spMkLst>
        </pc:spChg>
        <pc:spChg chg="add mod">
          <ac:chgData name="Karel Břemek" userId="c7f923d8eac81775" providerId="LiveId" clId="{2BDC3BD5-C602-4BBC-BF4C-5FFA74798C29}" dt="2024-11-30T08:00:52.893" v="6386" actId="1076"/>
          <ac:spMkLst>
            <pc:docMk/>
            <pc:sldMk cId="2538956114" sldId="329"/>
            <ac:spMk id="16" creationId="{B5EAD976-2B75-12FC-2A61-45A3F9D65B77}"/>
          </ac:spMkLst>
        </pc:spChg>
        <pc:spChg chg="add mod">
          <ac:chgData name="Karel Břemek" userId="c7f923d8eac81775" providerId="LiveId" clId="{2BDC3BD5-C602-4BBC-BF4C-5FFA74798C29}" dt="2024-11-30T08:01:20.926" v="6389" actId="1076"/>
          <ac:spMkLst>
            <pc:docMk/>
            <pc:sldMk cId="2538956114" sldId="329"/>
            <ac:spMk id="22" creationId="{8A6261A9-C949-A2BC-5299-B15E92CAE887}"/>
          </ac:spMkLst>
        </pc:spChg>
        <pc:spChg chg="del">
          <ac:chgData name="Karel Břemek" userId="c7f923d8eac81775" providerId="LiveId" clId="{2BDC3BD5-C602-4BBC-BF4C-5FFA74798C29}" dt="2024-11-29T21:06:35.280" v="3281" actId="478"/>
          <ac:spMkLst>
            <pc:docMk/>
            <pc:sldMk cId="2538956114" sldId="329"/>
            <ac:spMk id="29" creationId="{DF97B006-032D-7B93-5A6D-A5629322C0D4}"/>
          </ac:spMkLst>
        </pc:spChg>
        <pc:spChg chg="del">
          <ac:chgData name="Karel Břemek" userId="c7f923d8eac81775" providerId="LiveId" clId="{2BDC3BD5-C602-4BBC-BF4C-5FFA74798C29}" dt="2024-11-29T21:25:28.284" v="3465" actId="478"/>
          <ac:spMkLst>
            <pc:docMk/>
            <pc:sldMk cId="2538956114" sldId="329"/>
            <ac:spMk id="31" creationId="{820CEC1B-6032-C226-C76E-BC6F33A2DB21}"/>
          </ac:spMkLst>
        </pc:spChg>
        <pc:spChg chg="del mod">
          <ac:chgData name="Karel Břemek" userId="c7f923d8eac81775" providerId="LiveId" clId="{2BDC3BD5-C602-4BBC-BF4C-5FFA74798C29}" dt="2024-11-29T21:25:26.548" v="3464" actId="478"/>
          <ac:spMkLst>
            <pc:docMk/>
            <pc:sldMk cId="2538956114" sldId="329"/>
            <ac:spMk id="33" creationId="{4612D0F5-0967-A331-9429-882845DB63D5}"/>
          </ac:spMkLst>
        </pc:spChg>
        <pc:spChg chg="mod">
          <ac:chgData name="Karel Břemek" userId="c7f923d8eac81775" providerId="LiveId" clId="{2BDC3BD5-C602-4BBC-BF4C-5FFA74798C29}" dt="2024-11-30T09:52:24.070" v="8168" actId="20577"/>
          <ac:spMkLst>
            <pc:docMk/>
            <pc:sldMk cId="2538956114" sldId="329"/>
            <ac:spMk id="35" creationId="{13866066-2730-F2EF-E6B6-B5C69248CAE9}"/>
          </ac:spMkLst>
        </pc:spChg>
        <pc:grpChg chg="del">
          <ac:chgData name="Karel Břemek" userId="c7f923d8eac81775" providerId="LiveId" clId="{2BDC3BD5-C602-4BBC-BF4C-5FFA74798C29}" dt="2024-11-29T21:12:04.004" v="3389" actId="478"/>
          <ac:grpSpMkLst>
            <pc:docMk/>
            <pc:sldMk cId="2538956114" sldId="329"/>
            <ac:grpSpMk id="15" creationId="{8827E578-CF4A-F3CF-BCEC-8D4A60B4EC6E}"/>
          </ac:grpSpMkLst>
        </pc:grpChg>
        <pc:graphicFrameChg chg="add mod">
          <ac:chgData name="Karel Břemek" userId="c7f923d8eac81775" providerId="LiveId" clId="{2BDC3BD5-C602-4BBC-BF4C-5FFA74798C29}" dt="2024-11-29T21:33:51.660" v="3740"/>
          <ac:graphicFrameMkLst>
            <pc:docMk/>
            <pc:sldMk cId="2538956114" sldId="329"/>
            <ac:graphicFrameMk id="18" creationId="{6408D314-2F87-D350-5953-E8FD3DEF4AF6}"/>
          </ac:graphicFrameMkLst>
        </pc:graphicFrameChg>
        <pc:graphicFrameChg chg="add mod">
          <ac:chgData name="Karel Břemek" userId="c7f923d8eac81775" providerId="LiveId" clId="{2BDC3BD5-C602-4BBC-BF4C-5FFA74798C29}" dt="2024-11-29T21:34:14.254" v="3741"/>
          <ac:graphicFrameMkLst>
            <pc:docMk/>
            <pc:sldMk cId="2538956114" sldId="329"/>
            <ac:graphicFrameMk id="19" creationId="{16D180E4-6FAA-E70A-0DB6-DE4E7C567EB1}"/>
          </ac:graphicFrameMkLst>
        </pc:graphicFrameChg>
        <pc:picChg chg="add mod">
          <ac:chgData name="Karel Břemek" userId="c7f923d8eac81775" providerId="LiveId" clId="{2BDC3BD5-C602-4BBC-BF4C-5FFA74798C29}" dt="2024-11-30T08:00:23.965" v="6381" actId="1076"/>
          <ac:picMkLst>
            <pc:docMk/>
            <pc:sldMk cId="2538956114" sldId="329"/>
            <ac:picMk id="10" creationId="{9349572E-ADCD-2122-5D06-4FD1602E6702}"/>
          </ac:picMkLst>
        </pc:picChg>
      </pc:sldChg>
      <pc:sldChg chg="addSp delSp modSp add mod">
        <pc:chgData name="Karel Břemek" userId="c7f923d8eac81775" providerId="LiveId" clId="{2BDC3BD5-C602-4BBC-BF4C-5FFA74798C29}" dt="2024-11-30T09:52:36.848" v="8171" actId="368"/>
        <pc:sldMkLst>
          <pc:docMk/>
          <pc:sldMk cId="598305186" sldId="330"/>
        </pc:sldMkLst>
        <pc:spChg chg="del">
          <ac:chgData name="Karel Břemek" userId="c7f923d8eac81775" providerId="LiveId" clId="{2BDC3BD5-C602-4BBC-BF4C-5FFA74798C29}" dt="2024-11-29T21:26:49.523" v="3495" actId="478"/>
          <ac:spMkLst>
            <pc:docMk/>
            <pc:sldMk cId="598305186" sldId="330"/>
            <ac:spMk id="6" creationId="{C5147092-51C7-9D36-08BD-F3D01010B53F}"/>
          </ac:spMkLst>
        </pc:spChg>
        <pc:spChg chg="add mod">
          <ac:chgData name="Karel Břemek" userId="c7f923d8eac81775" providerId="LiveId" clId="{2BDC3BD5-C602-4BBC-BF4C-5FFA74798C29}" dt="2024-11-29T21:32:06.444" v="3691" actId="1076"/>
          <ac:spMkLst>
            <pc:docMk/>
            <pc:sldMk cId="598305186" sldId="330"/>
            <ac:spMk id="9" creationId="{D928DA2A-88D7-C0F1-61E6-93CB9A1ACA0C}"/>
          </ac:spMkLst>
        </pc:spChg>
        <pc:spChg chg="mod">
          <ac:chgData name="Karel Břemek" userId="c7f923d8eac81775" providerId="LiveId" clId="{2BDC3BD5-C602-4BBC-BF4C-5FFA74798C29}" dt="2024-11-29T21:41:47.107" v="3822" actId="1076"/>
          <ac:spMkLst>
            <pc:docMk/>
            <pc:sldMk cId="598305186" sldId="330"/>
            <ac:spMk id="11" creationId="{79BB82C4-B3C7-252A-6DBA-C6F1C93A910B}"/>
          </ac:spMkLst>
        </pc:spChg>
        <pc:spChg chg="del">
          <ac:chgData name="Karel Břemek" userId="c7f923d8eac81775" providerId="LiveId" clId="{2BDC3BD5-C602-4BBC-BF4C-5FFA74798C29}" dt="2024-11-29T21:27:13.335" v="3505" actId="478"/>
          <ac:spMkLst>
            <pc:docMk/>
            <pc:sldMk cId="598305186" sldId="330"/>
            <ac:spMk id="12" creationId="{8F1717CF-E02B-D53F-200F-2D424A2D0DF5}"/>
          </ac:spMkLst>
        </pc:spChg>
        <pc:spChg chg="del mod">
          <ac:chgData name="Karel Břemek" userId="c7f923d8eac81775" providerId="LiveId" clId="{2BDC3BD5-C602-4BBC-BF4C-5FFA74798C29}" dt="2024-11-29T21:27:14.585" v="3506" actId="478"/>
          <ac:spMkLst>
            <pc:docMk/>
            <pc:sldMk cId="598305186" sldId="330"/>
            <ac:spMk id="13" creationId="{01F5FB2D-DA3C-4505-D77A-EB1DCB77969F}"/>
          </ac:spMkLst>
        </pc:spChg>
        <pc:spChg chg="add mod">
          <ac:chgData name="Karel Břemek" userId="c7f923d8eac81775" providerId="LiveId" clId="{2BDC3BD5-C602-4BBC-BF4C-5FFA74798C29}" dt="2024-11-29T21:33:21.043" v="3737"/>
          <ac:spMkLst>
            <pc:docMk/>
            <pc:sldMk cId="598305186" sldId="330"/>
            <ac:spMk id="14" creationId="{120C1DF5-2508-912E-F827-E9D283E01618}"/>
          </ac:spMkLst>
        </pc:spChg>
        <pc:spChg chg="del">
          <ac:chgData name="Karel Břemek" userId="c7f923d8eac81775" providerId="LiveId" clId="{2BDC3BD5-C602-4BBC-BF4C-5FFA74798C29}" dt="2024-11-29T21:27:15.598" v="3507" actId="478"/>
          <ac:spMkLst>
            <pc:docMk/>
            <pc:sldMk cId="598305186" sldId="330"/>
            <ac:spMk id="16" creationId="{B5EAD976-2B75-12FC-2A61-45A3F9D65B77}"/>
          </ac:spMkLst>
        </pc:spChg>
        <pc:spChg chg="add mod">
          <ac:chgData name="Karel Břemek" userId="c7f923d8eac81775" providerId="LiveId" clId="{2BDC3BD5-C602-4BBC-BF4C-5FFA74798C29}" dt="2024-11-29T21:44:59.915" v="3870" actId="6549"/>
          <ac:spMkLst>
            <pc:docMk/>
            <pc:sldMk cId="598305186" sldId="330"/>
            <ac:spMk id="17" creationId="{3871D15F-A71E-7F67-2DE2-478B2B0F34C0}"/>
          </ac:spMkLst>
        </pc:spChg>
        <pc:spChg chg="add del mod">
          <ac:chgData name="Karel Břemek" userId="c7f923d8eac81775" providerId="LiveId" clId="{2BDC3BD5-C602-4BBC-BF4C-5FFA74798C29}" dt="2024-11-29T21:41:37.311" v="3819" actId="478"/>
          <ac:spMkLst>
            <pc:docMk/>
            <pc:sldMk cId="598305186" sldId="330"/>
            <ac:spMk id="19" creationId="{C1D7227F-4869-94A0-FD02-A977D30DC7CE}"/>
          </ac:spMkLst>
        </pc:spChg>
        <pc:spChg chg="add mod">
          <ac:chgData name="Karel Břemek" userId="c7f923d8eac81775" providerId="LiveId" clId="{2BDC3BD5-C602-4BBC-BF4C-5FFA74798C29}" dt="2024-11-30T09:52:36.848" v="8171" actId="368"/>
          <ac:spMkLst>
            <pc:docMk/>
            <pc:sldMk cId="598305186" sldId="330"/>
            <ac:spMk id="21" creationId="{6BA1BB33-5DFB-905C-30BD-E87AA7B24A47}"/>
          </ac:spMkLst>
        </pc:spChg>
        <pc:spChg chg="add mod">
          <ac:chgData name="Karel Břemek" userId="c7f923d8eac81775" providerId="LiveId" clId="{2BDC3BD5-C602-4BBC-BF4C-5FFA74798C29}" dt="2024-11-29T21:44:08.220" v="3847" actId="113"/>
          <ac:spMkLst>
            <pc:docMk/>
            <pc:sldMk cId="598305186" sldId="330"/>
            <ac:spMk id="23" creationId="{E1D7579D-AD93-FCF6-0A47-20C510F798A1}"/>
          </ac:spMkLst>
        </pc:spChg>
        <pc:spChg chg="add del">
          <ac:chgData name="Karel Břemek" userId="c7f923d8eac81775" providerId="LiveId" clId="{2BDC3BD5-C602-4BBC-BF4C-5FFA74798C29}" dt="2024-11-29T21:45:35.087" v="3872" actId="22"/>
          <ac:spMkLst>
            <pc:docMk/>
            <pc:sldMk cId="598305186" sldId="330"/>
            <ac:spMk id="25" creationId="{DE32427E-20A2-C81D-4346-D7396E0AAFD9}"/>
          </ac:spMkLst>
        </pc:spChg>
        <pc:spChg chg="mod">
          <ac:chgData name="Karel Břemek" userId="c7f923d8eac81775" providerId="LiveId" clId="{2BDC3BD5-C602-4BBC-BF4C-5FFA74798C29}" dt="2024-11-29T21:32:01.345" v="3690" actId="123"/>
          <ac:spMkLst>
            <pc:docMk/>
            <pc:sldMk cId="598305186" sldId="330"/>
            <ac:spMk id="35" creationId="{13866066-2730-F2EF-E6B6-B5C69248CAE9}"/>
          </ac:spMkLst>
        </pc:spChg>
        <pc:picChg chg="add mod">
          <ac:chgData name="Karel Břemek" userId="c7f923d8eac81775" providerId="LiveId" clId="{2BDC3BD5-C602-4BBC-BF4C-5FFA74798C29}" dt="2024-11-29T21:41:44.930" v="3821" actId="1076"/>
          <ac:picMkLst>
            <pc:docMk/>
            <pc:sldMk cId="598305186" sldId="330"/>
            <ac:picMk id="7" creationId="{8629BD30-A631-C310-6E0A-170C096D8356}"/>
          </ac:picMkLst>
        </pc:picChg>
        <pc:picChg chg="del">
          <ac:chgData name="Karel Břemek" userId="c7f923d8eac81775" providerId="LiveId" clId="{2BDC3BD5-C602-4BBC-BF4C-5FFA74798C29}" dt="2024-11-29T21:26:50.602" v="3496" actId="478"/>
          <ac:picMkLst>
            <pc:docMk/>
            <pc:sldMk cId="598305186" sldId="330"/>
            <ac:picMk id="10" creationId="{9349572E-ADCD-2122-5D06-4FD1602E6702}"/>
          </ac:picMkLst>
        </pc:picChg>
      </pc:sldChg>
      <pc:sldChg chg="addSp delSp modSp add mod">
        <pc:chgData name="Karel Břemek" userId="c7f923d8eac81775" providerId="LiveId" clId="{2BDC3BD5-C602-4BBC-BF4C-5FFA74798C29}" dt="2024-11-30T09:52:48.148" v="8173" actId="20577"/>
        <pc:sldMkLst>
          <pc:docMk/>
          <pc:sldMk cId="1648585231" sldId="331"/>
        </pc:sldMkLst>
        <pc:spChg chg="add mod">
          <ac:chgData name="Karel Břemek" userId="c7f923d8eac81775" providerId="LiveId" clId="{2BDC3BD5-C602-4BBC-BF4C-5FFA74798C29}" dt="2024-11-29T21:48:33.179" v="3930" actId="1076"/>
          <ac:spMkLst>
            <pc:docMk/>
            <pc:sldMk cId="1648585231" sldId="331"/>
            <ac:spMk id="8" creationId="{25A2CB53-2EA9-8DF1-5887-F365A6DBC70E}"/>
          </ac:spMkLst>
        </pc:spChg>
        <pc:spChg chg="del">
          <ac:chgData name="Karel Břemek" userId="c7f923d8eac81775" providerId="LiveId" clId="{2BDC3BD5-C602-4BBC-BF4C-5FFA74798C29}" dt="2024-11-29T21:47:39.827" v="3901" actId="478"/>
          <ac:spMkLst>
            <pc:docMk/>
            <pc:sldMk cId="1648585231" sldId="331"/>
            <ac:spMk id="9" creationId="{D928DA2A-88D7-C0F1-61E6-93CB9A1ACA0C}"/>
          </ac:spMkLst>
        </pc:spChg>
        <pc:spChg chg="del">
          <ac:chgData name="Karel Břemek" userId="c7f923d8eac81775" providerId="LiveId" clId="{2BDC3BD5-C602-4BBC-BF4C-5FFA74798C29}" dt="2024-11-29T21:46:31.464" v="3879" actId="478"/>
          <ac:spMkLst>
            <pc:docMk/>
            <pc:sldMk cId="1648585231" sldId="331"/>
            <ac:spMk id="11" creationId="{79BB82C4-B3C7-252A-6DBA-C6F1C93A910B}"/>
          </ac:spMkLst>
        </pc:spChg>
        <pc:spChg chg="add mod">
          <ac:chgData name="Karel Břemek" userId="c7f923d8eac81775" providerId="LiveId" clId="{2BDC3BD5-C602-4BBC-BF4C-5FFA74798C29}" dt="2024-11-30T07:46:32.825" v="6078" actId="1076"/>
          <ac:spMkLst>
            <pc:docMk/>
            <pc:sldMk cId="1648585231" sldId="331"/>
            <ac:spMk id="12" creationId="{F4412FB4-0CF2-831F-0C74-7A36033CA704}"/>
          </ac:spMkLst>
        </pc:spChg>
        <pc:spChg chg="add mod">
          <ac:chgData name="Karel Břemek" userId="c7f923d8eac81775" providerId="LiveId" clId="{2BDC3BD5-C602-4BBC-BF4C-5FFA74798C29}" dt="2024-11-30T07:46:44.274" v="6083" actId="1076"/>
          <ac:spMkLst>
            <pc:docMk/>
            <pc:sldMk cId="1648585231" sldId="331"/>
            <ac:spMk id="13" creationId="{CCF8EB0C-14D0-7439-0FF8-59F1FCD9FA00}"/>
          </ac:spMkLst>
        </pc:spChg>
        <pc:spChg chg="mod">
          <ac:chgData name="Karel Břemek" userId="c7f923d8eac81775" providerId="LiveId" clId="{2BDC3BD5-C602-4BBC-BF4C-5FFA74798C29}" dt="2024-11-30T09:52:48.148" v="8173" actId="20577"/>
          <ac:spMkLst>
            <pc:docMk/>
            <pc:sldMk cId="1648585231" sldId="331"/>
            <ac:spMk id="14" creationId="{120C1DF5-2508-912E-F827-E9D283E01618}"/>
          </ac:spMkLst>
        </pc:spChg>
        <pc:spChg chg="add mod">
          <ac:chgData name="Karel Břemek" userId="c7f923d8eac81775" providerId="LiveId" clId="{2BDC3BD5-C602-4BBC-BF4C-5FFA74798C29}" dt="2024-11-30T07:50:12.412" v="6114" actId="20577"/>
          <ac:spMkLst>
            <pc:docMk/>
            <pc:sldMk cId="1648585231" sldId="331"/>
            <ac:spMk id="16" creationId="{82439AF1-4C80-26EC-CF94-5E49EEFB883C}"/>
          </ac:spMkLst>
        </pc:spChg>
        <pc:spChg chg="del">
          <ac:chgData name="Karel Břemek" userId="c7f923d8eac81775" providerId="LiveId" clId="{2BDC3BD5-C602-4BBC-BF4C-5FFA74798C29}" dt="2024-11-29T21:50:45.312" v="3970" actId="478"/>
          <ac:spMkLst>
            <pc:docMk/>
            <pc:sldMk cId="1648585231" sldId="331"/>
            <ac:spMk id="17" creationId="{3871D15F-A71E-7F67-2DE2-478B2B0F34C0}"/>
          </ac:spMkLst>
        </pc:spChg>
        <pc:spChg chg="mod">
          <ac:chgData name="Karel Břemek" userId="c7f923d8eac81775" providerId="LiveId" clId="{2BDC3BD5-C602-4BBC-BF4C-5FFA74798C29}" dt="2024-11-30T07:46:40.250" v="6081" actId="20577"/>
          <ac:spMkLst>
            <pc:docMk/>
            <pc:sldMk cId="1648585231" sldId="331"/>
            <ac:spMk id="21" creationId="{6BA1BB33-5DFB-905C-30BD-E87AA7B24A47}"/>
          </ac:spMkLst>
        </pc:spChg>
        <pc:spChg chg="del mod">
          <ac:chgData name="Karel Břemek" userId="c7f923d8eac81775" providerId="LiveId" clId="{2BDC3BD5-C602-4BBC-BF4C-5FFA74798C29}" dt="2024-11-29T21:52:42.197" v="4043" actId="478"/>
          <ac:spMkLst>
            <pc:docMk/>
            <pc:sldMk cId="1648585231" sldId="331"/>
            <ac:spMk id="23" creationId="{E1D7579D-AD93-FCF6-0A47-20C510F798A1}"/>
          </ac:spMkLst>
        </pc:spChg>
        <pc:spChg chg="mod">
          <ac:chgData name="Karel Břemek" userId="c7f923d8eac81775" providerId="LiveId" clId="{2BDC3BD5-C602-4BBC-BF4C-5FFA74798C29}" dt="2024-11-30T07:48:23.136" v="6096" actId="14100"/>
          <ac:spMkLst>
            <pc:docMk/>
            <pc:sldMk cId="1648585231" sldId="331"/>
            <ac:spMk id="35" creationId="{13866066-2730-F2EF-E6B6-B5C69248CAE9}"/>
          </ac:spMkLst>
        </pc:spChg>
        <pc:picChg chg="del">
          <ac:chgData name="Karel Břemek" userId="c7f923d8eac81775" providerId="LiveId" clId="{2BDC3BD5-C602-4BBC-BF4C-5FFA74798C29}" dt="2024-11-29T21:46:30.225" v="3878" actId="478"/>
          <ac:picMkLst>
            <pc:docMk/>
            <pc:sldMk cId="1648585231" sldId="331"/>
            <ac:picMk id="7" creationId="{8629BD30-A631-C310-6E0A-170C096D8356}"/>
          </ac:picMkLst>
        </pc:picChg>
      </pc:sldChg>
      <pc:sldChg chg="addSp delSp modSp add mod">
        <pc:chgData name="Karel Břemek" userId="c7f923d8eac81775" providerId="LiveId" clId="{2BDC3BD5-C602-4BBC-BF4C-5FFA74798C29}" dt="2024-11-29T21:57:55.376" v="4115" actId="1076"/>
        <pc:sldMkLst>
          <pc:docMk/>
          <pc:sldMk cId="578404338" sldId="332"/>
        </pc:sldMkLst>
        <pc:spChg chg="del">
          <ac:chgData name="Karel Břemek" userId="c7f923d8eac81775" providerId="LiveId" clId="{2BDC3BD5-C602-4BBC-BF4C-5FFA74798C29}" dt="2024-11-29T21:55:06.205" v="4095" actId="478"/>
          <ac:spMkLst>
            <pc:docMk/>
            <pc:sldMk cId="578404338" sldId="332"/>
            <ac:spMk id="3" creationId="{4EB529AB-53B6-9FDB-EAD2-CF6E6730F6E2}"/>
          </ac:spMkLst>
        </pc:spChg>
        <pc:spChg chg="del">
          <ac:chgData name="Karel Břemek" userId="c7f923d8eac81775" providerId="LiveId" clId="{2BDC3BD5-C602-4BBC-BF4C-5FFA74798C29}" dt="2024-11-29T21:55:04.101" v="4093" actId="478"/>
          <ac:spMkLst>
            <pc:docMk/>
            <pc:sldMk cId="578404338" sldId="332"/>
            <ac:spMk id="9" creationId="{852754F9-1C05-B33F-330C-301AF76D7E46}"/>
          </ac:spMkLst>
        </pc:spChg>
        <pc:spChg chg="del">
          <ac:chgData name="Karel Břemek" userId="c7f923d8eac81775" providerId="LiveId" clId="{2BDC3BD5-C602-4BBC-BF4C-5FFA74798C29}" dt="2024-11-29T21:55:04.807" v="4094" actId="478"/>
          <ac:spMkLst>
            <pc:docMk/>
            <pc:sldMk cId="578404338" sldId="332"/>
            <ac:spMk id="15" creationId="{C5D29B39-785F-2E53-51E1-701C1E66B882}"/>
          </ac:spMkLst>
        </pc:spChg>
        <pc:graphicFrameChg chg="del">
          <ac:chgData name="Karel Břemek" userId="c7f923d8eac81775" providerId="LiveId" clId="{2BDC3BD5-C602-4BBC-BF4C-5FFA74798C29}" dt="2024-11-29T21:55:03.097" v="4092" actId="478"/>
          <ac:graphicFrameMkLst>
            <pc:docMk/>
            <pc:sldMk cId="578404338" sldId="332"/>
            <ac:graphicFrameMk id="16" creationId="{487FD2E8-2FC0-3361-D3B1-011601C2826F}"/>
          </ac:graphicFrameMkLst>
        </pc:graphicFrameChg>
        <pc:picChg chg="add mod modCrop">
          <ac:chgData name="Karel Břemek" userId="c7f923d8eac81775" providerId="LiveId" clId="{2BDC3BD5-C602-4BBC-BF4C-5FFA74798C29}" dt="2024-11-29T21:56:40.047" v="4112" actId="1076"/>
          <ac:picMkLst>
            <pc:docMk/>
            <pc:sldMk cId="578404338" sldId="332"/>
            <ac:picMk id="6" creationId="{6596764B-201D-9B9B-1FFC-11F2165462F5}"/>
          </ac:picMkLst>
        </pc:picChg>
        <pc:picChg chg="add mod modCrop">
          <ac:chgData name="Karel Břemek" userId="c7f923d8eac81775" providerId="LiveId" clId="{2BDC3BD5-C602-4BBC-BF4C-5FFA74798C29}" dt="2024-11-29T21:57:55.376" v="4115" actId="1076"/>
          <ac:picMkLst>
            <pc:docMk/>
            <pc:sldMk cId="578404338" sldId="332"/>
            <ac:picMk id="7" creationId="{38813E49-48A0-7C24-4451-7BFBC975C814}"/>
          </ac:picMkLst>
        </pc:picChg>
      </pc:sldChg>
      <pc:sldChg chg="addSp delSp modSp add mod">
        <pc:chgData name="Karel Břemek" userId="c7f923d8eac81775" providerId="LiveId" clId="{2BDC3BD5-C602-4BBC-BF4C-5FFA74798C29}" dt="2024-11-30T09:44:01.099" v="8128" actId="20577"/>
        <pc:sldMkLst>
          <pc:docMk/>
          <pc:sldMk cId="3603499583" sldId="333"/>
        </pc:sldMkLst>
        <pc:spChg chg="mod">
          <ac:chgData name="Karel Břemek" userId="c7f923d8eac81775" providerId="LiveId" clId="{2BDC3BD5-C602-4BBC-BF4C-5FFA74798C29}" dt="2024-11-29T22:10:29.755" v="4388" actId="20577"/>
          <ac:spMkLst>
            <pc:docMk/>
            <pc:sldMk cId="3603499583" sldId="333"/>
            <ac:spMk id="2" creationId="{29BF11CC-98B9-4DA5-9F79-A701EFEC5149}"/>
          </ac:spMkLst>
        </pc:spChg>
        <pc:spChg chg="mod">
          <ac:chgData name="Karel Břemek" userId="c7f923d8eac81775" providerId="LiveId" clId="{2BDC3BD5-C602-4BBC-BF4C-5FFA74798C29}" dt="2024-11-29T22:10:31.763" v="4389" actId="207"/>
          <ac:spMkLst>
            <pc:docMk/>
            <pc:sldMk cId="3603499583" sldId="333"/>
            <ac:spMk id="3" creationId="{4EB529AB-53B6-9FDB-EAD2-CF6E6730F6E2}"/>
          </ac:spMkLst>
        </pc:spChg>
        <pc:spChg chg="del">
          <ac:chgData name="Karel Břemek" userId="c7f923d8eac81775" providerId="LiveId" clId="{2BDC3BD5-C602-4BBC-BF4C-5FFA74798C29}" dt="2024-11-29T22:06:44.824" v="4229" actId="478"/>
          <ac:spMkLst>
            <pc:docMk/>
            <pc:sldMk cId="3603499583" sldId="333"/>
            <ac:spMk id="6" creationId="{C5147092-51C7-9D36-08BD-F3D01010B53F}"/>
          </ac:spMkLst>
        </pc:spChg>
        <pc:spChg chg="add mod">
          <ac:chgData name="Karel Břemek" userId="c7f923d8eac81775" providerId="LiveId" clId="{2BDC3BD5-C602-4BBC-BF4C-5FFA74798C29}" dt="2024-11-29T22:24:48.239" v="5226" actId="1076"/>
          <ac:spMkLst>
            <pc:docMk/>
            <pc:sldMk cId="3603499583" sldId="333"/>
            <ac:spMk id="9" creationId="{FFAE3BAD-E041-ECB2-8F64-1FFFC6910723}"/>
          </ac:spMkLst>
        </pc:spChg>
        <pc:spChg chg="mod">
          <ac:chgData name="Karel Břemek" userId="c7f923d8eac81775" providerId="LiveId" clId="{2BDC3BD5-C602-4BBC-BF4C-5FFA74798C29}" dt="2024-11-29T22:25:09.478" v="5232" actId="1076"/>
          <ac:spMkLst>
            <pc:docMk/>
            <pc:sldMk cId="3603499583" sldId="333"/>
            <ac:spMk id="11" creationId="{79BB82C4-B3C7-252A-6DBA-C6F1C93A910B}"/>
          </ac:spMkLst>
        </pc:spChg>
        <pc:spChg chg="mod">
          <ac:chgData name="Karel Břemek" userId="c7f923d8eac81775" providerId="LiveId" clId="{2BDC3BD5-C602-4BBC-BF4C-5FFA74798C29}" dt="2024-11-29T22:24:43.061" v="5225" actId="1076"/>
          <ac:spMkLst>
            <pc:docMk/>
            <pc:sldMk cId="3603499583" sldId="333"/>
            <ac:spMk id="12" creationId="{8F1717CF-E02B-D53F-200F-2D424A2D0DF5}"/>
          </ac:spMkLst>
        </pc:spChg>
        <pc:spChg chg="mod">
          <ac:chgData name="Karel Břemek" userId="c7f923d8eac81775" providerId="LiveId" clId="{2BDC3BD5-C602-4BBC-BF4C-5FFA74798C29}" dt="2024-11-30T09:43:54.867" v="8126" actId="20577"/>
          <ac:spMkLst>
            <pc:docMk/>
            <pc:sldMk cId="3603499583" sldId="333"/>
            <ac:spMk id="13" creationId="{01F5FB2D-DA3C-4505-D77A-EB1DCB77969F}"/>
          </ac:spMkLst>
        </pc:spChg>
        <pc:spChg chg="add mod">
          <ac:chgData name="Karel Břemek" userId="c7f923d8eac81775" providerId="LiveId" clId="{2BDC3BD5-C602-4BBC-BF4C-5FFA74798C29}" dt="2024-11-29T22:26:48.180" v="5305" actId="113"/>
          <ac:spMkLst>
            <pc:docMk/>
            <pc:sldMk cId="3603499583" sldId="333"/>
            <ac:spMk id="15" creationId="{AEFCAC53-9CBF-2506-8EBA-9B33A9BACB99}"/>
          </ac:spMkLst>
        </pc:spChg>
        <pc:spChg chg="del">
          <ac:chgData name="Karel Břemek" userId="c7f923d8eac81775" providerId="LiveId" clId="{2BDC3BD5-C602-4BBC-BF4C-5FFA74798C29}" dt="2024-11-29T22:15:50.271" v="4644" actId="478"/>
          <ac:spMkLst>
            <pc:docMk/>
            <pc:sldMk cId="3603499583" sldId="333"/>
            <ac:spMk id="16" creationId="{B5EAD976-2B75-12FC-2A61-45A3F9D65B77}"/>
          </ac:spMkLst>
        </pc:spChg>
        <pc:spChg chg="add mod">
          <ac:chgData name="Karel Břemek" userId="c7f923d8eac81775" providerId="LiveId" clId="{2BDC3BD5-C602-4BBC-BF4C-5FFA74798C29}" dt="2024-11-30T09:44:01.099" v="8128" actId="20577"/>
          <ac:spMkLst>
            <pc:docMk/>
            <pc:sldMk cId="3603499583" sldId="333"/>
            <ac:spMk id="18" creationId="{D3EC614C-D150-BD8A-A5CC-ED47F7134809}"/>
          </ac:spMkLst>
        </pc:spChg>
        <pc:spChg chg="add mod">
          <ac:chgData name="Karel Břemek" userId="c7f923d8eac81775" providerId="LiveId" clId="{2BDC3BD5-C602-4BBC-BF4C-5FFA74798C29}" dt="2024-11-29T22:26:54.848" v="5307" actId="14100"/>
          <ac:spMkLst>
            <pc:docMk/>
            <pc:sldMk cId="3603499583" sldId="333"/>
            <ac:spMk id="19" creationId="{902F21B3-934E-8BD4-BA08-63EF7AE3B793}"/>
          </ac:spMkLst>
        </pc:spChg>
        <pc:spChg chg="add mod">
          <ac:chgData name="Karel Břemek" userId="c7f923d8eac81775" providerId="LiveId" clId="{2BDC3BD5-C602-4BBC-BF4C-5FFA74798C29}" dt="2024-11-30T06:57:53.021" v="5308"/>
          <ac:spMkLst>
            <pc:docMk/>
            <pc:sldMk cId="3603499583" sldId="333"/>
            <ac:spMk id="20" creationId="{875188A4-C81D-4651-C871-1FE5B3DFFF03}"/>
          </ac:spMkLst>
        </pc:spChg>
        <pc:spChg chg="del">
          <ac:chgData name="Karel Břemek" userId="c7f923d8eac81775" providerId="LiveId" clId="{2BDC3BD5-C602-4BBC-BF4C-5FFA74798C29}" dt="2024-11-29T22:10:21.673" v="4384" actId="478"/>
          <ac:spMkLst>
            <pc:docMk/>
            <pc:sldMk cId="3603499583" sldId="333"/>
            <ac:spMk id="22" creationId="{8A6261A9-C949-A2BC-5299-B15E92CAE887}"/>
          </ac:spMkLst>
        </pc:spChg>
        <pc:spChg chg="mod">
          <ac:chgData name="Karel Břemek" userId="c7f923d8eac81775" providerId="LiveId" clId="{2BDC3BD5-C602-4BBC-BF4C-5FFA74798C29}" dt="2024-11-29T22:24:40.349" v="5224" actId="1076"/>
          <ac:spMkLst>
            <pc:docMk/>
            <pc:sldMk cId="3603499583" sldId="333"/>
            <ac:spMk id="35" creationId="{13866066-2730-F2EF-E6B6-B5C69248CAE9}"/>
          </ac:spMkLst>
        </pc:spChg>
        <pc:picChg chg="add mod ord modCrop">
          <ac:chgData name="Karel Břemek" userId="c7f923d8eac81775" providerId="LiveId" clId="{2BDC3BD5-C602-4BBC-BF4C-5FFA74798C29}" dt="2024-11-29T22:25:01.693" v="5230" actId="1076"/>
          <ac:picMkLst>
            <pc:docMk/>
            <pc:sldMk cId="3603499583" sldId="333"/>
            <ac:picMk id="7" creationId="{70A4AEAA-CE8E-2CE3-FE14-BA73AC5596F3}"/>
          </ac:picMkLst>
        </pc:picChg>
        <pc:picChg chg="del">
          <ac:chgData name="Karel Břemek" userId="c7f923d8eac81775" providerId="LiveId" clId="{2BDC3BD5-C602-4BBC-BF4C-5FFA74798C29}" dt="2024-11-29T22:04:56.074" v="4214" actId="478"/>
          <ac:picMkLst>
            <pc:docMk/>
            <pc:sldMk cId="3603499583" sldId="333"/>
            <ac:picMk id="10" creationId="{9349572E-ADCD-2122-5D06-4FD1602E6702}"/>
          </ac:picMkLst>
        </pc:picChg>
      </pc:sldChg>
      <pc:sldChg chg="addSp delSp modSp add mod">
        <pc:chgData name="Karel Břemek" userId="c7f923d8eac81775" providerId="LiveId" clId="{2BDC3BD5-C602-4BBC-BF4C-5FFA74798C29}" dt="2024-11-30T09:53:10.814" v="8174" actId="368"/>
        <pc:sldMkLst>
          <pc:docMk/>
          <pc:sldMk cId="1292910437" sldId="334"/>
        </pc:sldMkLst>
        <pc:spChg chg="add mod">
          <ac:chgData name="Karel Břemek" userId="c7f923d8eac81775" providerId="LiveId" clId="{2BDC3BD5-C602-4BBC-BF4C-5FFA74798C29}" dt="2024-11-30T06:59:40.552" v="5442" actId="1076"/>
          <ac:spMkLst>
            <pc:docMk/>
            <pc:sldMk cId="1292910437" sldId="334"/>
            <ac:spMk id="8" creationId="{B390FA44-384F-60DC-103E-C6B5305031E3}"/>
          </ac:spMkLst>
        </pc:spChg>
        <pc:spChg chg="add del mod">
          <ac:chgData name="Karel Břemek" userId="c7f923d8eac81775" providerId="LiveId" clId="{2BDC3BD5-C602-4BBC-BF4C-5FFA74798C29}" dt="2024-11-30T07:02:18.055" v="5469" actId="1076"/>
          <ac:spMkLst>
            <pc:docMk/>
            <pc:sldMk cId="1292910437" sldId="334"/>
            <ac:spMk id="9" creationId="{FFAE3BAD-E041-ECB2-8F64-1FFFC6910723}"/>
          </ac:spMkLst>
        </pc:spChg>
        <pc:spChg chg="add mod">
          <ac:chgData name="Karel Břemek" userId="c7f923d8eac81775" providerId="LiveId" clId="{2BDC3BD5-C602-4BBC-BF4C-5FFA74798C29}" dt="2024-11-30T07:13:27.932" v="5862" actId="1076"/>
          <ac:spMkLst>
            <pc:docMk/>
            <pc:sldMk cId="1292910437" sldId="334"/>
            <ac:spMk id="10" creationId="{E8B1091D-5F33-002F-FC5B-997F182EC246}"/>
          </ac:spMkLst>
        </pc:spChg>
        <pc:spChg chg="mod">
          <ac:chgData name="Karel Břemek" userId="c7f923d8eac81775" providerId="LiveId" clId="{2BDC3BD5-C602-4BBC-BF4C-5FFA74798C29}" dt="2024-11-30T07:13:48.314" v="5864" actId="1076"/>
          <ac:spMkLst>
            <pc:docMk/>
            <pc:sldMk cId="1292910437" sldId="334"/>
            <ac:spMk id="11" creationId="{79BB82C4-B3C7-252A-6DBA-C6F1C93A910B}"/>
          </ac:spMkLst>
        </pc:spChg>
        <pc:spChg chg="mod">
          <ac:chgData name="Karel Břemek" userId="c7f923d8eac81775" providerId="LiveId" clId="{2BDC3BD5-C602-4BBC-BF4C-5FFA74798C29}" dt="2024-11-30T07:13:31.116" v="5863" actId="1076"/>
          <ac:spMkLst>
            <pc:docMk/>
            <pc:sldMk cId="1292910437" sldId="334"/>
            <ac:spMk id="12" creationId="{8F1717CF-E02B-D53F-200F-2D424A2D0DF5}"/>
          </ac:spMkLst>
        </pc:spChg>
        <pc:spChg chg="del">
          <ac:chgData name="Karel Břemek" userId="c7f923d8eac81775" providerId="LiveId" clId="{2BDC3BD5-C602-4BBC-BF4C-5FFA74798C29}" dt="2024-11-30T07:03:04.671" v="5478" actId="478"/>
          <ac:spMkLst>
            <pc:docMk/>
            <pc:sldMk cId="1292910437" sldId="334"/>
            <ac:spMk id="13" creationId="{01F5FB2D-DA3C-4505-D77A-EB1DCB77969F}"/>
          </ac:spMkLst>
        </pc:spChg>
        <pc:spChg chg="del">
          <ac:chgData name="Karel Břemek" userId="c7f923d8eac81775" providerId="LiveId" clId="{2BDC3BD5-C602-4BBC-BF4C-5FFA74798C29}" dt="2024-11-30T07:05:49.441" v="5524" actId="478"/>
          <ac:spMkLst>
            <pc:docMk/>
            <pc:sldMk cId="1292910437" sldId="334"/>
            <ac:spMk id="15" creationId="{AEFCAC53-9CBF-2506-8EBA-9B33A9BACB99}"/>
          </ac:spMkLst>
        </pc:spChg>
        <pc:spChg chg="add mod">
          <ac:chgData name="Karel Břemek" userId="c7f923d8eac81775" providerId="LiveId" clId="{2BDC3BD5-C602-4BBC-BF4C-5FFA74798C29}" dt="2024-11-30T07:03:50.890" v="5497" actId="113"/>
          <ac:spMkLst>
            <pc:docMk/>
            <pc:sldMk cId="1292910437" sldId="334"/>
            <ac:spMk id="16" creationId="{1C8EF8AC-832C-F078-5F7B-CAB1C32511A7}"/>
          </ac:spMkLst>
        </pc:spChg>
        <pc:spChg chg="add mod">
          <ac:chgData name="Karel Břemek" userId="c7f923d8eac81775" providerId="LiveId" clId="{2BDC3BD5-C602-4BBC-BF4C-5FFA74798C29}" dt="2024-11-30T07:08:11.998" v="5715" actId="1076"/>
          <ac:spMkLst>
            <pc:docMk/>
            <pc:sldMk cId="1292910437" sldId="334"/>
            <ac:spMk id="17" creationId="{84EB44E3-351A-81B1-9E3C-CDCACAD34B3E}"/>
          </ac:spMkLst>
        </pc:spChg>
        <pc:spChg chg="del">
          <ac:chgData name="Karel Břemek" userId="c7f923d8eac81775" providerId="LiveId" clId="{2BDC3BD5-C602-4BBC-BF4C-5FFA74798C29}" dt="2024-11-30T07:05:48.252" v="5523" actId="478"/>
          <ac:spMkLst>
            <pc:docMk/>
            <pc:sldMk cId="1292910437" sldId="334"/>
            <ac:spMk id="18" creationId="{D3EC614C-D150-BD8A-A5CC-ED47F7134809}"/>
          </ac:spMkLst>
        </pc:spChg>
        <pc:spChg chg="del">
          <ac:chgData name="Karel Břemek" userId="c7f923d8eac81775" providerId="LiveId" clId="{2BDC3BD5-C602-4BBC-BF4C-5FFA74798C29}" dt="2024-11-30T07:05:50.468" v="5525" actId="478"/>
          <ac:spMkLst>
            <pc:docMk/>
            <pc:sldMk cId="1292910437" sldId="334"/>
            <ac:spMk id="19" creationId="{902F21B3-934E-8BD4-BA08-63EF7AE3B793}"/>
          </ac:spMkLst>
        </pc:spChg>
        <pc:spChg chg="add mod">
          <ac:chgData name="Karel Břemek" userId="c7f923d8eac81775" providerId="LiveId" clId="{2BDC3BD5-C602-4BBC-BF4C-5FFA74798C29}" dt="2024-11-30T07:05:29.818" v="5522" actId="207"/>
          <ac:spMkLst>
            <pc:docMk/>
            <pc:sldMk cId="1292910437" sldId="334"/>
            <ac:spMk id="21" creationId="{7BA4E969-CED8-8441-5197-BFC0ABB2D442}"/>
          </ac:spMkLst>
        </pc:spChg>
        <pc:spChg chg="add mod">
          <ac:chgData name="Karel Břemek" userId="c7f923d8eac81775" providerId="LiveId" clId="{2BDC3BD5-C602-4BBC-BF4C-5FFA74798C29}" dt="2024-11-30T09:53:10.814" v="8174" actId="368"/>
          <ac:spMkLst>
            <pc:docMk/>
            <pc:sldMk cId="1292910437" sldId="334"/>
            <ac:spMk id="22" creationId="{49C622A4-38E9-052A-E410-97643524F990}"/>
          </ac:spMkLst>
        </pc:spChg>
        <pc:spChg chg="add del mod">
          <ac:chgData name="Karel Břemek" userId="c7f923d8eac81775" providerId="LiveId" clId="{2BDC3BD5-C602-4BBC-BF4C-5FFA74798C29}" dt="2024-11-30T07:08:59.920" v="5743" actId="478"/>
          <ac:spMkLst>
            <pc:docMk/>
            <pc:sldMk cId="1292910437" sldId="334"/>
            <ac:spMk id="23" creationId="{0FBF49A3-0DE5-8E5D-7C77-022F762817C7}"/>
          </ac:spMkLst>
        </pc:spChg>
        <pc:spChg chg="add mod">
          <ac:chgData name="Karel Břemek" userId="c7f923d8eac81775" providerId="LiveId" clId="{2BDC3BD5-C602-4BBC-BF4C-5FFA74798C29}" dt="2024-11-30T07:13:13.045" v="5859" actId="1076"/>
          <ac:spMkLst>
            <pc:docMk/>
            <pc:sldMk cId="1292910437" sldId="334"/>
            <ac:spMk id="26" creationId="{D74F6ABB-B9C2-FD3B-2E55-16FF08D9891B}"/>
          </ac:spMkLst>
        </pc:spChg>
        <pc:spChg chg="add del">
          <ac:chgData name="Karel Břemek" userId="c7f923d8eac81775" providerId="LiveId" clId="{2BDC3BD5-C602-4BBC-BF4C-5FFA74798C29}" dt="2024-11-30T07:14:04.042" v="5867" actId="22"/>
          <ac:spMkLst>
            <pc:docMk/>
            <pc:sldMk cId="1292910437" sldId="334"/>
            <ac:spMk id="28" creationId="{A291EA00-F0CF-F55A-E62E-3AEB029F55B4}"/>
          </ac:spMkLst>
        </pc:spChg>
        <pc:spChg chg="del">
          <ac:chgData name="Karel Břemek" userId="c7f923d8eac81775" providerId="LiveId" clId="{2BDC3BD5-C602-4BBC-BF4C-5FFA74798C29}" dt="2024-11-30T06:58:02.294" v="5310" actId="478"/>
          <ac:spMkLst>
            <pc:docMk/>
            <pc:sldMk cId="1292910437" sldId="334"/>
            <ac:spMk id="35" creationId="{13866066-2730-F2EF-E6B6-B5C69248CAE9}"/>
          </ac:spMkLst>
        </pc:spChg>
        <pc:graphicFrameChg chg="add mod">
          <ac:chgData name="Karel Břemek" userId="c7f923d8eac81775" providerId="LiveId" clId="{2BDC3BD5-C602-4BBC-BF4C-5FFA74798C29}" dt="2024-11-30T07:10:28.789" v="5828"/>
          <ac:graphicFrameMkLst>
            <pc:docMk/>
            <pc:sldMk cId="1292910437" sldId="334"/>
            <ac:graphicFrameMk id="24" creationId="{D54F8B18-0F02-4C30-DB27-DE192AD3C8DE}"/>
          </ac:graphicFrameMkLst>
        </pc:graphicFrameChg>
        <pc:picChg chg="mod">
          <ac:chgData name="Karel Břemek" userId="c7f923d8eac81775" providerId="LiveId" clId="{2BDC3BD5-C602-4BBC-BF4C-5FFA74798C29}" dt="2024-11-30T07:13:50.316" v="5865" actId="1076"/>
          <ac:picMkLst>
            <pc:docMk/>
            <pc:sldMk cId="1292910437" sldId="334"/>
            <ac:picMk id="7" creationId="{70A4AEAA-CE8E-2CE3-FE14-BA73AC5596F3}"/>
          </ac:picMkLst>
        </pc:picChg>
      </pc:sldChg>
      <pc:sldChg chg="addSp delSp modSp add mod">
        <pc:chgData name="Karel Břemek" userId="c7f923d8eac81775" providerId="LiveId" clId="{2BDC3BD5-C602-4BBC-BF4C-5FFA74798C29}" dt="2024-11-30T09:53:20.875" v="8175" actId="368"/>
        <pc:sldMkLst>
          <pc:docMk/>
          <pc:sldMk cId="1058498506" sldId="335"/>
        </pc:sldMkLst>
        <pc:spChg chg="del">
          <ac:chgData name="Karel Břemek" userId="c7f923d8eac81775" providerId="LiveId" clId="{2BDC3BD5-C602-4BBC-BF4C-5FFA74798C29}" dt="2024-11-30T07:18:56.806" v="5894" actId="478"/>
          <ac:spMkLst>
            <pc:docMk/>
            <pc:sldMk cId="1058498506" sldId="335"/>
            <ac:spMk id="8" creationId="{B390FA44-384F-60DC-103E-C6B5305031E3}"/>
          </ac:spMkLst>
        </pc:spChg>
        <pc:spChg chg="del mod">
          <ac:chgData name="Karel Břemek" userId="c7f923d8eac81775" providerId="LiveId" clId="{2BDC3BD5-C602-4BBC-BF4C-5FFA74798C29}" dt="2024-11-30T07:20:39.381" v="5903" actId="478"/>
          <ac:spMkLst>
            <pc:docMk/>
            <pc:sldMk cId="1058498506" sldId="335"/>
            <ac:spMk id="9" creationId="{FFAE3BAD-E041-ECB2-8F64-1FFFC6910723}"/>
          </ac:spMkLst>
        </pc:spChg>
        <pc:spChg chg="mod">
          <ac:chgData name="Karel Břemek" userId="c7f923d8eac81775" providerId="LiveId" clId="{2BDC3BD5-C602-4BBC-BF4C-5FFA74798C29}" dt="2024-11-30T09:53:20.875" v="8175" actId="368"/>
          <ac:spMkLst>
            <pc:docMk/>
            <pc:sldMk cId="1058498506" sldId="335"/>
            <ac:spMk id="10" creationId="{E8B1091D-5F33-002F-FC5B-997F182EC246}"/>
          </ac:spMkLst>
        </pc:spChg>
        <pc:spChg chg="del">
          <ac:chgData name="Karel Břemek" userId="c7f923d8eac81775" providerId="LiveId" clId="{2BDC3BD5-C602-4BBC-BF4C-5FFA74798C29}" dt="2024-11-30T07:20:34.740" v="5901" actId="478"/>
          <ac:spMkLst>
            <pc:docMk/>
            <pc:sldMk cId="1058498506" sldId="335"/>
            <ac:spMk id="11" creationId="{79BB82C4-B3C7-252A-6DBA-C6F1C93A910B}"/>
          </ac:spMkLst>
        </pc:spChg>
        <pc:spChg chg="mod">
          <ac:chgData name="Karel Břemek" userId="c7f923d8eac81775" providerId="LiveId" clId="{2BDC3BD5-C602-4BBC-BF4C-5FFA74798C29}" dt="2024-11-30T07:21:28.628" v="5921" actId="14100"/>
          <ac:spMkLst>
            <pc:docMk/>
            <pc:sldMk cId="1058498506" sldId="335"/>
            <ac:spMk id="12" creationId="{8F1717CF-E02B-D53F-200F-2D424A2D0DF5}"/>
          </ac:spMkLst>
        </pc:spChg>
        <pc:spChg chg="add mod">
          <ac:chgData name="Karel Břemek" userId="c7f923d8eac81775" providerId="LiveId" clId="{2BDC3BD5-C602-4BBC-BF4C-5FFA74798C29}" dt="2024-11-30T07:24:09.826" v="5979" actId="1076"/>
          <ac:spMkLst>
            <pc:docMk/>
            <pc:sldMk cId="1058498506" sldId="335"/>
            <ac:spMk id="13" creationId="{9E60988E-E798-068A-F21B-1F6EDB42B8D0}"/>
          </ac:spMkLst>
        </pc:spChg>
        <pc:spChg chg="add mod">
          <ac:chgData name="Karel Břemek" userId="c7f923d8eac81775" providerId="LiveId" clId="{2BDC3BD5-C602-4BBC-BF4C-5FFA74798C29}" dt="2024-11-30T07:25:07.106" v="6009" actId="1076"/>
          <ac:spMkLst>
            <pc:docMk/>
            <pc:sldMk cId="1058498506" sldId="335"/>
            <ac:spMk id="15" creationId="{648FA599-766F-53F7-5F07-2488CA46C522}"/>
          </ac:spMkLst>
        </pc:spChg>
        <pc:spChg chg="del">
          <ac:chgData name="Karel Břemek" userId="c7f923d8eac81775" providerId="LiveId" clId="{2BDC3BD5-C602-4BBC-BF4C-5FFA74798C29}" dt="2024-11-30T07:24:01.527" v="5975" actId="478"/>
          <ac:spMkLst>
            <pc:docMk/>
            <pc:sldMk cId="1058498506" sldId="335"/>
            <ac:spMk id="16" creationId="{1C8EF8AC-832C-F078-5F7B-CAB1C32511A7}"/>
          </ac:spMkLst>
        </pc:spChg>
        <pc:spChg chg="del">
          <ac:chgData name="Karel Břemek" userId="c7f923d8eac81775" providerId="LiveId" clId="{2BDC3BD5-C602-4BBC-BF4C-5FFA74798C29}" dt="2024-11-30T07:24:02.577" v="5976" actId="478"/>
          <ac:spMkLst>
            <pc:docMk/>
            <pc:sldMk cId="1058498506" sldId="335"/>
            <ac:spMk id="17" creationId="{84EB44E3-351A-81B1-9E3C-CDCACAD34B3E}"/>
          </ac:spMkLst>
        </pc:spChg>
        <pc:spChg chg="add mod">
          <ac:chgData name="Karel Břemek" userId="c7f923d8eac81775" providerId="LiveId" clId="{2BDC3BD5-C602-4BBC-BF4C-5FFA74798C29}" dt="2024-11-30T07:44:36.737" v="6058" actId="1076"/>
          <ac:spMkLst>
            <pc:docMk/>
            <pc:sldMk cId="1058498506" sldId="335"/>
            <ac:spMk id="19" creationId="{F78661A3-9D77-016A-5FD7-3BE3556DBF5E}"/>
          </ac:spMkLst>
        </pc:spChg>
        <pc:spChg chg="del">
          <ac:chgData name="Karel Břemek" userId="c7f923d8eac81775" providerId="LiveId" clId="{2BDC3BD5-C602-4BBC-BF4C-5FFA74798C29}" dt="2024-11-30T07:24:03.852" v="5977" actId="478"/>
          <ac:spMkLst>
            <pc:docMk/>
            <pc:sldMk cId="1058498506" sldId="335"/>
            <ac:spMk id="21" creationId="{7BA4E969-CED8-8441-5197-BFC0ABB2D442}"/>
          </ac:spMkLst>
        </pc:spChg>
        <pc:spChg chg="del">
          <ac:chgData name="Karel Břemek" userId="c7f923d8eac81775" providerId="LiveId" clId="{2BDC3BD5-C602-4BBC-BF4C-5FFA74798C29}" dt="2024-11-30T07:25:18.731" v="6010" actId="478"/>
          <ac:spMkLst>
            <pc:docMk/>
            <pc:sldMk cId="1058498506" sldId="335"/>
            <ac:spMk id="22" creationId="{49C622A4-38E9-052A-E410-97643524F990}"/>
          </ac:spMkLst>
        </pc:spChg>
        <pc:spChg chg="del">
          <ac:chgData name="Karel Břemek" userId="c7f923d8eac81775" providerId="LiveId" clId="{2BDC3BD5-C602-4BBC-BF4C-5FFA74798C29}" dt="2024-11-30T07:25:20.023" v="6011" actId="478"/>
          <ac:spMkLst>
            <pc:docMk/>
            <pc:sldMk cId="1058498506" sldId="335"/>
            <ac:spMk id="26" creationId="{D74F6ABB-B9C2-FD3B-2E55-16FF08D9891B}"/>
          </ac:spMkLst>
        </pc:spChg>
        <pc:picChg chg="del">
          <ac:chgData name="Karel Břemek" userId="c7f923d8eac81775" providerId="LiveId" clId="{2BDC3BD5-C602-4BBC-BF4C-5FFA74798C29}" dt="2024-11-30T07:20:32.375" v="5900" actId="478"/>
          <ac:picMkLst>
            <pc:docMk/>
            <pc:sldMk cId="1058498506" sldId="335"/>
            <ac:picMk id="7" creationId="{70A4AEAA-CE8E-2CE3-FE14-BA73AC5596F3}"/>
          </ac:picMkLst>
        </pc:picChg>
      </pc:sldChg>
      <pc:sldChg chg="addSp delSp modSp add mod">
        <pc:chgData name="Karel Břemek" userId="c7f923d8eac81775" providerId="LiveId" clId="{2BDC3BD5-C602-4BBC-BF4C-5FFA74798C29}" dt="2024-11-30T09:49:39.132" v="8154" actId="20577"/>
        <pc:sldMkLst>
          <pc:docMk/>
          <pc:sldMk cId="2149291506" sldId="336"/>
        </pc:sldMkLst>
        <pc:spChg chg="mod">
          <ac:chgData name="Karel Břemek" userId="c7f923d8eac81775" providerId="LiveId" clId="{2BDC3BD5-C602-4BBC-BF4C-5FFA74798C29}" dt="2024-11-30T08:25:13.161" v="6581" actId="20577"/>
          <ac:spMkLst>
            <pc:docMk/>
            <pc:sldMk cId="2149291506" sldId="336"/>
            <ac:spMk id="2" creationId="{29BF11CC-98B9-4DA5-9F79-A701EFEC5149}"/>
          </ac:spMkLst>
        </pc:spChg>
        <pc:spChg chg="mod">
          <ac:chgData name="Karel Břemek" userId="c7f923d8eac81775" providerId="LiveId" clId="{2BDC3BD5-C602-4BBC-BF4C-5FFA74798C29}" dt="2024-11-30T08:25:14.798" v="6582" actId="207"/>
          <ac:spMkLst>
            <pc:docMk/>
            <pc:sldMk cId="2149291506" sldId="336"/>
            <ac:spMk id="3" creationId="{4EB529AB-53B6-9FDB-EAD2-CF6E6730F6E2}"/>
          </ac:spMkLst>
        </pc:spChg>
        <pc:spChg chg="add del mod">
          <ac:chgData name="Karel Břemek" userId="c7f923d8eac81775" providerId="LiveId" clId="{2BDC3BD5-C602-4BBC-BF4C-5FFA74798C29}" dt="2024-11-30T08:28:02.370" v="6603" actId="478"/>
          <ac:spMkLst>
            <pc:docMk/>
            <pc:sldMk cId="2149291506" sldId="336"/>
            <ac:spMk id="6" creationId="{206A4E9C-AF70-2B44-8F0B-F19CEB8F023A}"/>
          </ac:spMkLst>
        </pc:spChg>
        <pc:spChg chg="del">
          <ac:chgData name="Karel Břemek" userId="c7f923d8eac81775" providerId="LiveId" clId="{2BDC3BD5-C602-4BBC-BF4C-5FFA74798C29}" dt="2024-11-30T08:28:38.048" v="6612" actId="478"/>
          <ac:spMkLst>
            <pc:docMk/>
            <pc:sldMk cId="2149291506" sldId="336"/>
            <ac:spMk id="8" creationId="{B390FA44-384F-60DC-103E-C6B5305031E3}"/>
          </ac:spMkLst>
        </pc:spChg>
        <pc:spChg chg="del mod">
          <ac:chgData name="Karel Břemek" userId="c7f923d8eac81775" providerId="LiveId" clId="{2BDC3BD5-C602-4BBC-BF4C-5FFA74798C29}" dt="2024-11-30T08:23:24.634" v="6551" actId="478"/>
          <ac:spMkLst>
            <pc:docMk/>
            <pc:sldMk cId="2149291506" sldId="336"/>
            <ac:spMk id="9" creationId="{FFAE3BAD-E041-ECB2-8F64-1FFFC6910723}"/>
          </ac:spMkLst>
        </pc:spChg>
        <pc:spChg chg="mod">
          <ac:chgData name="Karel Břemek" userId="c7f923d8eac81775" providerId="LiveId" clId="{2BDC3BD5-C602-4BBC-BF4C-5FFA74798C29}" dt="2024-11-30T09:49:39.132" v="8154" actId="20577"/>
          <ac:spMkLst>
            <pc:docMk/>
            <pc:sldMk cId="2149291506" sldId="336"/>
            <ac:spMk id="10" creationId="{E8B1091D-5F33-002F-FC5B-997F182EC246}"/>
          </ac:spMkLst>
        </pc:spChg>
        <pc:spChg chg="del">
          <ac:chgData name="Karel Břemek" userId="c7f923d8eac81775" providerId="LiveId" clId="{2BDC3BD5-C602-4BBC-BF4C-5FFA74798C29}" dt="2024-11-30T08:23:34.411" v="6559" actId="478"/>
          <ac:spMkLst>
            <pc:docMk/>
            <pc:sldMk cId="2149291506" sldId="336"/>
            <ac:spMk id="11" creationId="{79BB82C4-B3C7-252A-6DBA-C6F1C93A910B}"/>
          </ac:spMkLst>
        </pc:spChg>
        <pc:spChg chg="del">
          <ac:chgData name="Karel Břemek" userId="c7f923d8eac81775" providerId="LiveId" clId="{2BDC3BD5-C602-4BBC-BF4C-5FFA74798C29}" dt="2024-11-30T08:28:35.134" v="6611" actId="478"/>
          <ac:spMkLst>
            <pc:docMk/>
            <pc:sldMk cId="2149291506" sldId="336"/>
            <ac:spMk id="12" creationId="{8F1717CF-E02B-D53F-200F-2D424A2D0DF5}"/>
          </ac:spMkLst>
        </pc:spChg>
        <pc:spChg chg="add del mod">
          <ac:chgData name="Karel Břemek" userId="c7f923d8eac81775" providerId="LiveId" clId="{2BDC3BD5-C602-4BBC-BF4C-5FFA74798C29}" dt="2024-11-30T08:28:27.842" v="6609" actId="478"/>
          <ac:spMkLst>
            <pc:docMk/>
            <pc:sldMk cId="2149291506" sldId="336"/>
            <ac:spMk id="13" creationId="{2C4C96A0-F437-6569-7EC5-31FC9D0FCD9C}"/>
          </ac:spMkLst>
        </pc:spChg>
        <pc:spChg chg="add del mod">
          <ac:chgData name="Karel Břemek" userId="c7f923d8eac81775" providerId="LiveId" clId="{2BDC3BD5-C602-4BBC-BF4C-5FFA74798C29}" dt="2024-11-30T08:28:31.021" v="6610" actId="478"/>
          <ac:spMkLst>
            <pc:docMk/>
            <pc:sldMk cId="2149291506" sldId="336"/>
            <ac:spMk id="14" creationId="{78815CA1-B055-A6A8-F029-1C01676FCD80}"/>
          </ac:spMkLst>
        </pc:spChg>
        <pc:spChg chg="add mod">
          <ac:chgData name="Karel Břemek" userId="c7f923d8eac81775" providerId="LiveId" clId="{2BDC3BD5-C602-4BBC-BF4C-5FFA74798C29}" dt="2024-11-30T08:25:34.784" v="6583"/>
          <ac:spMkLst>
            <pc:docMk/>
            <pc:sldMk cId="2149291506" sldId="336"/>
            <ac:spMk id="15" creationId="{650F6C8D-DE0C-5F03-F1C2-E566DF9269C8}"/>
          </ac:spMkLst>
        </pc:spChg>
        <pc:spChg chg="del">
          <ac:chgData name="Karel Břemek" userId="c7f923d8eac81775" providerId="LiveId" clId="{2BDC3BD5-C602-4BBC-BF4C-5FFA74798C29}" dt="2024-11-30T08:23:25.257" v="6552" actId="478"/>
          <ac:spMkLst>
            <pc:docMk/>
            <pc:sldMk cId="2149291506" sldId="336"/>
            <ac:spMk id="16" creationId="{1C8EF8AC-832C-F078-5F7B-CAB1C32511A7}"/>
          </ac:spMkLst>
        </pc:spChg>
        <pc:spChg chg="del">
          <ac:chgData name="Karel Břemek" userId="c7f923d8eac81775" providerId="LiveId" clId="{2BDC3BD5-C602-4BBC-BF4C-5FFA74798C29}" dt="2024-11-30T08:23:26.648" v="6553" actId="478"/>
          <ac:spMkLst>
            <pc:docMk/>
            <pc:sldMk cId="2149291506" sldId="336"/>
            <ac:spMk id="17" creationId="{84EB44E3-351A-81B1-9E3C-CDCACAD34B3E}"/>
          </ac:spMkLst>
        </pc:spChg>
        <pc:spChg chg="add mod">
          <ac:chgData name="Karel Břemek" userId="c7f923d8eac81775" providerId="LiveId" clId="{2BDC3BD5-C602-4BBC-BF4C-5FFA74798C29}" dt="2024-11-30T08:25:34.784" v="6583"/>
          <ac:spMkLst>
            <pc:docMk/>
            <pc:sldMk cId="2149291506" sldId="336"/>
            <ac:spMk id="18" creationId="{0B68C5A8-90A4-6D76-6F7F-B936420ED6C8}"/>
          </ac:spMkLst>
        </pc:spChg>
        <pc:spChg chg="add del mod">
          <ac:chgData name="Karel Břemek" userId="c7f923d8eac81775" providerId="LiveId" clId="{2BDC3BD5-C602-4BBC-BF4C-5FFA74798C29}" dt="2024-11-30T08:42:13.590" v="7190" actId="478"/>
          <ac:spMkLst>
            <pc:docMk/>
            <pc:sldMk cId="2149291506" sldId="336"/>
            <ac:spMk id="19" creationId="{313D8F4B-AC66-FECC-2A72-7F2AA9F247F8}"/>
          </ac:spMkLst>
        </pc:spChg>
        <pc:spChg chg="add del mod">
          <ac:chgData name="Karel Břemek" userId="c7f923d8eac81775" providerId="LiveId" clId="{2BDC3BD5-C602-4BBC-BF4C-5FFA74798C29}" dt="2024-11-30T08:42:15.174" v="7191" actId="478"/>
          <ac:spMkLst>
            <pc:docMk/>
            <pc:sldMk cId="2149291506" sldId="336"/>
            <ac:spMk id="20" creationId="{3A9845D9-C850-C692-213B-C29E72D0587D}"/>
          </ac:spMkLst>
        </pc:spChg>
        <pc:spChg chg="del">
          <ac:chgData name="Karel Břemek" userId="c7f923d8eac81775" providerId="LiveId" clId="{2BDC3BD5-C602-4BBC-BF4C-5FFA74798C29}" dt="2024-11-30T08:23:29.763" v="6556" actId="478"/>
          <ac:spMkLst>
            <pc:docMk/>
            <pc:sldMk cId="2149291506" sldId="336"/>
            <ac:spMk id="21" creationId="{7BA4E969-CED8-8441-5197-BFC0ABB2D442}"/>
          </ac:spMkLst>
        </pc:spChg>
        <pc:spChg chg="del">
          <ac:chgData name="Karel Břemek" userId="c7f923d8eac81775" providerId="LiveId" clId="{2BDC3BD5-C602-4BBC-BF4C-5FFA74798C29}" dt="2024-11-30T08:23:28.307" v="6555" actId="478"/>
          <ac:spMkLst>
            <pc:docMk/>
            <pc:sldMk cId="2149291506" sldId="336"/>
            <ac:spMk id="22" creationId="{49C622A4-38E9-052A-E410-97643524F990}"/>
          </ac:spMkLst>
        </pc:spChg>
        <pc:spChg chg="add del mod">
          <ac:chgData name="Karel Břemek" userId="c7f923d8eac81775" providerId="LiveId" clId="{2BDC3BD5-C602-4BBC-BF4C-5FFA74798C29}" dt="2024-11-30T08:42:15.846" v="7192" actId="478"/>
          <ac:spMkLst>
            <pc:docMk/>
            <pc:sldMk cId="2149291506" sldId="336"/>
            <ac:spMk id="23" creationId="{9D2B4596-0844-AD7F-EE62-A0BDA986DA53}"/>
          </ac:spMkLst>
        </pc:spChg>
        <pc:spChg chg="add del mod">
          <ac:chgData name="Karel Břemek" userId="c7f923d8eac81775" providerId="LiveId" clId="{2BDC3BD5-C602-4BBC-BF4C-5FFA74798C29}" dt="2024-11-30T08:34:17.294" v="6849" actId="478"/>
          <ac:spMkLst>
            <pc:docMk/>
            <pc:sldMk cId="2149291506" sldId="336"/>
            <ac:spMk id="25" creationId="{A898DB75-8E2B-12E2-44B4-2AC2928340FE}"/>
          </ac:spMkLst>
        </pc:spChg>
        <pc:spChg chg="del">
          <ac:chgData name="Karel Břemek" userId="c7f923d8eac81775" providerId="LiveId" clId="{2BDC3BD5-C602-4BBC-BF4C-5FFA74798C29}" dt="2024-11-30T08:23:30.700" v="6557" actId="478"/>
          <ac:spMkLst>
            <pc:docMk/>
            <pc:sldMk cId="2149291506" sldId="336"/>
            <ac:spMk id="26" creationId="{D74F6ABB-B9C2-FD3B-2E55-16FF08D9891B}"/>
          </ac:spMkLst>
        </pc:spChg>
        <pc:spChg chg="add del mod">
          <ac:chgData name="Karel Břemek" userId="c7f923d8eac81775" providerId="LiveId" clId="{2BDC3BD5-C602-4BBC-BF4C-5FFA74798C29}" dt="2024-11-30T08:42:16.782" v="7193" actId="478"/>
          <ac:spMkLst>
            <pc:docMk/>
            <pc:sldMk cId="2149291506" sldId="336"/>
            <ac:spMk id="27" creationId="{4D6D145E-3C17-ED62-6E8B-557F79450EE2}"/>
          </ac:spMkLst>
        </pc:spChg>
        <pc:spChg chg="add del mod">
          <ac:chgData name="Karel Břemek" userId="c7f923d8eac81775" providerId="LiveId" clId="{2BDC3BD5-C602-4BBC-BF4C-5FFA74798C29}" dt="2024-11-30T08:34:16.152" v="6848" actId="478"/>
          <ac:spMkLst>
            <pc:docMk/>
            <pc:sldMk cId="2149291506" sldId="336"/>
            <ac:spMk id="28" creationId="{0E502330-5C02-F2D3-7CAD-1C6A2E16DBFF}"/>
          </ac:spMkLst>
        </pc:spChg>
        <pc:spChg chg="add del mod">
          <ac:chgData name="Karel Břemek" userId="c7f923d8eac81775" providerId="LiveId" clId="{2BDC3BD5-C602-4BBC-BF4C-5FFA74798C29}" dt="2024-11-30T08:35:07.041" v="6874" actId="478"/>
          <ac:spMkLst>
            <pc:docMk/>
            <pc:sldMk cId="2149291506" sldId="336"/>
            <ac:spMk id="29" creationId="{A663B3FF-4A63-B241-0B50-A69EEEE3ED10}"/>
          </ac:spMkLst>
        </pc:spChg>
        <pc:spChg chg="add del mod">
          <ac:chgData name="Karel Břemek" userId="c7f923d8eac81775" providerId="LiveId" clId="{2BDC3BD5-C602-4BBC-BF4C-5FFA74798C29}" dt="2024-11-30T08:42:17.712" v="7194" actId="478"/>
          <ac:spMkLst>
            <pc:docMk/>
            <pc:sldMk cId="2149291506" sldId="336"/>
            <ac:spMk id="31" creationId="{42A7D99C-E1A7-2062-3EB6-AAA2BE48E3D8}"/>
          </ac:spMkLst>
        </pc:spChg>
        <pc:spChg chg="add del">
          <ac:chgData name="Karel Břemek" userId="c7f923d8eac81775" providerId="LiveId" clId="{2BDC3BD5-C602-4BBC-BF4C-5FFA74798C29}" dt="2024-11-30T08:41:54.001" v="7164" actId="478"/>
          <ac:spMkLst>
            <pc:docMk/>
            <pc:sldMk cId="2149291506" sldId="336"/>
            <ac:spMk id="33" creationId="{2854EAE3-1A09-E00F-3300-046B291FB6CB}"/>
          </ac:spMkLst>
        </pc:spChg>
        <pc:spChg chg="add mod">
          <ac:chgData name="Karel Břemek" userId="c7f923d8eac81775" providerId="LiveId" clId="{2BDC3BD5-C602-4BBC-BF4C-5FFA74798C29}" dt="2024-11-30T08:50:17.741" v="7229" actId="20577"/>
          <ac:spMkLst>
            <pc:docMk/>
            <pc:sldMk cId="2149291506" sldId="336"/>
            <ac:spMk id="34" creationId="{7F1D2B6E-934B-BBBF-BDB2-FB4CFAA6148C}"/>
          </ac:spMkLst>
        </pc:spChg>
        <pc:spChg chg="add mod">
          <ac:chgData name="Karel Břemek" userId="c7f923d8eac81775" providerId="LiveId" clId="{2BDC3BD5-C602-4BBC-BF4C-5FFA74798C29}" dt="2024-11-30T08:55:02.395" v="7392" actId="1076"/>
          <ac:spMkLst>
            <pc:docMk/>
            <pc:sldMk cId="2149291506" sldId="336"/>
            <ac:spMk id="36" creationId="{A8741B1F-7604-9080-6732-6A15F9B36168}"/>
          </ac:spMkLst>
        </pc:spChg>
        <pc:spChg chg="add del mod">
          <ac:chgData name="Karel Břemek" userId="c7f923d8eac81775" providerId="LiveId" clId="{2BDC3BD5-C602-4BBC-BF4C-5FFA74798C29}" dt="2024-11-30T08:59:16.871" v="7713" actId="478"/>
          <ac:spMkLst>
            <pc:docMk/>
            <pc:sldMk cId="2149291506" sldId="336"/>
            <ac:spMk id="37" creationId="{19EB98DC-3098-2145-1719-CA78D7291A29}"/>
          </ac:spMkLst>
        </pc:spChg>
        <pc:spChg chg="add del mod">
          <ac:chgData name="Karel Břemek" userId="c7f923d8eac81775" providerId="LiveId" clId="{2BDC3BD5-C602-4BBC-BF4C-5FFA74798C29}" dt="2024-11-30T08:53:11.463" v="7285" actId="478"/>
          <ac:spMkLst>
            <pc:docMk/>
            <pc:sldMk cId="2149291506" sldId="336"/>
            <ac:spMk id="39" creationId="{F7FF1672-9CBF-5B40-FECA-851A814563C0}"/>
          </ac:spMkLst>
        </pc:spChg>
        <pc:spChg chg="add mod">
          <ac:chgData name="Karel Břemek" userId="c7f923d8eac81775" providerId="LiveId" clId="{2BDC3BD5-C602-4BBC-BF4C-5FFA74798C29}" dt="2024-11-30T08:59:35.483" v="7718" actId="313"/>
          <ac:spMkLst>
            <pc:docMk/>
            <pc:sldMk cId="2149291506" sldId="336"/>
            <ac:spMk id="40" creationId="{671F6FEE-69FD-7026-A6AE-FD7EFCE4FE58}"/>
          </ac:spMkLst>
        </pc:spChg>
        <pc:spChg chg="add mod">
          <ac:chgData name="Karel Břemek" userId="c7f923d8eac81775" providerId="LiveId" clId="{2BDC3BD5-C602-4BBC-BF4C-5FFA74798C29}" dt="2024-11-30T09:00:10.370" v="7729" actId="113"/>
          <ac:spMkLst>
            <pc:docMk/>
            <pc:sldMk cId="2149291506" sldId="336"/>
            <ac:spMk id="41" creationId="{7CA9365F-D465-9F14-B444-A7B712BD74B9}"/>
          </ac:spMkLst>
        </pc:spChg>
        <pc:spChg chg="add mod">
          <ac:chgData name="Karel Břemek" userId="c7f923d8eac81775" providerId="LiveId" clId="{2BDC3BD5-C602-4BBC-BF4C-5FFA74798C29}" dt="2024-11-30T09:01:14.183" v="7769" actId="20577"/>
          <ac:spMkLst>
            <pc:docMk/>
            <pc:sldMk cId="2149291506" sldId="336"/>
            <ac:spMk id="42" creationId="{B7DB0B75-51BA-1E20-52AF-97F164627BAF}"/>
          </ac:spMkLst>
        </pc:spChg>
        <pc:spChg chg="add mod">
          <ac:chgData name="Karel Břemek" userId="c7f923d8eac81775" providerId="LiveId" clId="{2BDC3BD5-C602-4BBC-BF4C-5FFA74798C29}" dt="2024-11-30T09:04:47.488" v="7864" actId="1076"/>
          <ac:spMkLst>
            <pc:docMk/>
            <pc:sldMk cId="2149291506" sldId="336"/>
            <ac:spMk id="44" creationId="{C2C7F437-281F-A73A-8D4E-B820A26F93F4}"/>
          </ac:spMkLst>
        </pc:spChg>
        <pc:picChg chg="del">
          <ac:chgData name="Karel Břemek" userId="c7f923d8eac81775" providerId="LiveId" clId="{2BDC3BD5-C602-4BBC-BF4C-5FFA74798C29}" dt="2024-11-30T08:23:27.180" v="6554" actId="478"/>
          <ac:picMkLst>
            <pc:docMk/>
            <pc:sldMk cId="2149291506" sldId="336"/>
            <ac:picMk id="7" creationId="{70A4AEAA-CE8E-2CE3-FE14-BA73AC5596F3}"/>
          </ac:picMkLst>
        </pc:picChg>
        <pc:picChg chg="add del mod">
          <ac:chgData name="Karel Břemek" userId="c7f923d8eac81775" providerId="LiveId" clId="{2BDC3BD5-C602-4BBC-BF4C-5FFA74798C29}" dt="2024-11-30T09:04:24.667" v="7862" actId="478"/>
          <ac:picMkLst>
            <pc:docMk/>
            <pc:sldMk cId="2149291506" sldId="336"/>
            <ac:picMk id="45" creationId="{627549E6-86E7-4F0D-D346-FADAFC84EA55}"/>
          </ac:picMkLst>
        </pc:picChg>
      </pc:sldChg>
      <pc:sldChg chg="delSp add del mod">
        <pc:chgData name="Karel Břemek" userId="c7f923d8eac81775" providerId="LiveId" clId="{2BDC3BD5-C602-4BBC-BF4C-5FFA74798C29}" dt="2024-11-30T08:22:58.187" v="6536" actId="47"/>
        <pc:sldMkLst>
          <pc:docMk/>
          <pc:sldMk cId="4251861710" sldId="336"/>
        </pc:sldMkLst>
        <pc:spChg chg="del">
          <ac:chgData name="Karel Břemek" userId="c7f923d8eac81775" providerId="LiveId" clId="{2BDC3BD5-C602-4BBC-BF4C-5FFA74798C29}" dt="2024-11-30T08:22:57.159" v="6535" actId="478"/>
          <ac:spMkLst>
            <pc:docMk/>
            <pc:sldMk cId="4251861710" sldId="336"/>
            <ac:spMk id="15" creationId="{8186AB3C-8B8E-3923-4DA8-2FE8BAABD112}"/>
          </ac:spMkLst>
        </pc:spChg>
      </pc:sldChg>
      <pc:sldChg chg="delSp modSp add mod">
        <pc:chgData name="Karel Břemek" userId="c7f923d8eac81775" providerId="LiveId" clId="{2BDC3BD5-C602-4BBC-BF4C-5FFA74798C29}" dt="2024-11-30T13:17:46.222" v="8177" actId="6549"/>
        <pc:sldMkLst>
          <pc:docMk/>
          <pc:sldMk cId="2985842651" sldId="337"/>
        </pc:sldMkLst>
        <pc:spChg chg="mod">
          <ac:chgData name="Karel Břemek" userId="c7f923d8eac81775" providerId="LiveId" clId="{2BDC3BD5-C602-4BBC-BF4C-5FFA74798C29}" dt="2024-11-30T13:17:46.222" v="8177" actId="6549"/>
          <ac:spMkLst>
            <pc:docMk/>
            <pc:sldMk cId="2985842651" sldId="337"/>
            <ac:spMk id="6" creationId="{206A4E9C-AF70-2B44-8F0B-F19CEB8F023A}"/>
          </ac:spMkLst>
        </pc:spChg>
        <pc:spChg chg="del">
          <ac:chgData name="Karel Břemek" userId="c7f923d8eac81775" providerId="LiveId" clId="{2BDC3BD5-C602-4BBC-BF4C-5FFA74798C29}" dt="2024-11-30T09:07:57.650" v="7958" actId="478"/>
          <ac:spMkLst>
            <pc:docMk/>
            <pc:sldMk cId="2985842651" sldId="337"/>
            <ac:spMk id="8" creationId="{B390FA44-384F-60DC-103E-C6B5305031E3}"/>
          </ac:spMkLst>
        </pc:spChg>
        <pc:spChg chg="del">
          <ac:chgData name="Karel Břemek" userId="c7f923d8eac81775" providerId="LiveId" clId="{2BDC3BD5-C602-4BBC-BF4C-5FFA74798C29}" dt="2024-11-30T09:05:43.228" v="7907" actId="478"/>
          <ac:spMkLst>
            <pc:docMk/>
            <pc:sldMk cId="2985842651" sldId="337"/>
            <ac:spMk id="10" creationId="{E8B1091D-5F33-002F-FC5B-997F182EC246}"/>
          </ac:spMkLst>
        </pc:spChg>
        <pc:spChg chg="mod">
          <ac:chgData name="Karel Břemek" userId="c7f923d8eac81775" providerId="LiveId" clId="{2BDC3BD5-C602-4BBC-BF4C-5FFA74798C29}" dt="2024-11-30T09:50:27.401" v="8158" actId="368"/>
          <ac:spMkLst>
            <pc:docMk/>
            <pc:sldMk cId="2985842651" sldId="337"/>
            <ac:spMk id="12" creationId="{8F1717CF-E02B-D53F-200F-2D424A2D0DF5}"/>
          </ac:spMkLst>
        </pc:spChg>
        <pc:spChg chg="mod">
          <ac:chgData name="Karel Břemek" userId="c7f923d8eac81775" providerId="LiveId" clId="{2BDC3BD5-C602-4BBC-BF4C-5FFA74798C29}" dt="2024-11-30T09:16:22.212" v="8078" actId="207"/>
          <ac:spMkLst>
            <pc:docMk/>
            <pc:sldMk cId="2985842651" sldId="337"/>
            <ac:spMk id="13" creationId="{2C4C96A0-F437-6569-7EC5-31FC9D0FCD9C}"/>
          </ac:spMkLst>
        </pc:spChg>
        <pc:spChg chg="del mod">
          <ac:chgData name="Karel Břemek" userId="c7f923d8eac81775" providerId="LiveId" clId="{2BDC3BD5-C602-4BBC-BF4C-5FFA74798C29}" dt="2024-11-30T09:05:41.814" v="7906" actId="478"/>
          <ac:spMkLst>
            <pc:docMk/>
            <pc:sldMk cId="2985842651" sldId="337"/>
            <ac:spMk id="14" creationId="{78815CA1-B055-A6A8-F029-1C01676FCD80}"/>
          </ac:spMkLst>
        </pc:spChg>
      </pc:sldChg>
      <pc:sldChg chg="modSp add mod ord">
        <pc:chgData name="Karel Břemek" userId="c7f923d8eac81775" providerId="LiveId" clId="{2BDC3BD5-C602-4BBC-BF4C-5FFA74798C29}" dt="2024-11-30T09:49:27.070" v="8151" actId="114"/>
        <pc:sldMkLst>
          <pc:docMk/>
          <pc:sldMk cId="1542886747" sldId="338"/>
        </pc:sldMkLst>
        <pc:spChg chg="mod">
          <ac:chgData name="Karel Břemek" userId="c7f923d8eac81775" providerId="LiveId" clId="{2BDC3BD5-C602-4BBC-BF4C-5FFA74798C29}" dt="2024-11-30T09:48:16.048" v="8141" actId="20577"/>
          <ac:spMkLst>
            <pc:docMk/>
            <pc:sldMk cId="1542886747" sldId="338"/>
            <ac:spMk id="19" creationId="{313D8F4B-AC66-FECC-2A72-7F2AA9F247F8}"/>
          </ac:spMkLst>
        </pc:spChg>
        <pc:spChg chg="mod">
          <ac:chgData name="Karel Břemek" userId="c7f923d8eac81775" providerId="LiveId" clId="{2BDC3BD5-C602-4BBC-BF4C-5FFA74798C29}" dt="2024-11-30T09:48:42.224" v="8150" actId="368"/>
          <ac:spMkLst>
            <pc:docMk/>
            <pc:sldMk cId="1542886747" sldId="338"/>
            <ac:spMk id="27" creationId="{4D6D145E-3C17-ED62-6E8B-557F79450EE2}"/>
          </ac:spMkLst>
        </pc:spChg>
        <pc:spChg chg="mod">
          <ac:chgData name="Karel Břemek" userId="c7f923d8eac81775" providerId="LiveId" clId="{2BDC3BD5-C602-4BBC-BF4C-5FFA74798C29}" dt="2024-11-30T09:49:27.070" v="8151" actId="114"/>
          <ac:spMkLst>
            <pc:docMk/>
            <pc:sldMk cId="1542886747" sldId="338"/>
            <ac:spMk id="31" creationId="{42A7D99C-E1A7-2062-3EB6-AAA2BE48E3D8}"/>
          </ac:spMkLst>
        </pc:spChg>
      </pc:sldChg>
    </pc:docChg>
  </pc:docChgLst>
  <pc:docChgLst>
    <pc:chgData name="Karel Břemek" userId="c7f923d8eac81775" providerId="LiveId" clId="{9AB6C246-CF86-4B5E-B486-5A2CD26AADB7}"/>
    <pc:docChg chg="undo redo custSel addSld modSld">
      <pc:chgData name="Karel Břemek" userId="c7f923d8eac81775" providerId="LiveId" clId="{9AB6C246-CF86-4B5E-B486-5A2CD26AADB7}" dt="2025-01-09T21:15:35.200" v="550" actId="20577"/>
      <pc:docMkLst>
        <pc:docMk/>
      </pc:docMkLst>
      <pc:sldChg chg="modSp mod">
        <pc:chgData name="Karel Břemek" userId="c7f923d8eac81775" providerId="LiveId" clId="{9AB6C246-CF86-4B5E-B486-5A2CD26AADB7}" dt="2025-01-08T20:32:44.996" v="55" actId="20577"/>
        <pc:sldMkLst>
          <pc:docMk/>
          <pc:sldMk cId="226417236" sldId="259"/>
        </pc:sldMkLst>
        <pc:spChg chg="mod">
          <ac:chgData name="Karel Břemek" userId="c7f923d8eac81775" providerId="LiveId" clId="{9AB6C246-CF86-4B5E-B486-5A2CD26AADB7}" dt="2025-01-08T20:32:44.996" v="55" actId="20577"/>
          <ac:spMkLst>
            <pc:docMk/>
            <pc:sldMk cId="226417236" sldId="259"/>
            <ac:spMk id="8" creationId="{0EA4430B-5946-CA75-0549-E3178C6DB125}"/>
          </ac:spMkLst>
        </pc:spChg>
      </pc:sldChg>
      <pc:sldChg chg="modSp mod">
        <pc:chgData name="Karel Břemek" userId="c7f923d8eac81775" providerId="LiveId" clId="{9AB6C246-CF86-4B5E-B486-5A2CD26AADB7}" dt="2025-01-09T21:15:35.200" v="550" actId="20577"/>
        <pc:sldMkLst>
          <pc:docMk/>
          <pc:sldMk cId="1998074171" sldId="313"/>
        </pc:sldMkLst>
        <pc:spChg chg="mod">
          <ac:chgData name="Karel Břemek" userId="c7f923d8eac81775" providerId="LiveId" clId="{9AB6C246-CF86-4B5E-B486-5A2CD26AADB7}" dt="2025-01-09T21:15:35.200" v="550" actId="20577"/>
          <ac:spMkLst>
            <pc:docMk/>
            <pc:sldMk cId="1998074171" sldId="313"/>
            <ac:spMk id="10" creationId="{4404D6BB-0F7C-4E42-B87E-8255E03EB786}"/>
          </ac:spMkLst>
        </pc:spChg>
      </pc:sldChg>
      <pc:sldChg chg="addSp delSp modSp mod">
        <pc:chgData name="Karel Břemek" userId="c7f923d8eac81775" providerId="LiveId" clId="{9AB6C246-CF86-4B5E-B486-5A2CD26AADB7}" dt="2025-01-09T19:44:45.416" v="291" actId="20577"/>
        <pc:sldMkLst>
          <pc:docMk/>
          <pc:sldMk cId="100991627" sldId="320"/>
        </pc:sldMkLst>
        <pc:spChg chg="mod">
          <ac:chgData name="Karel Břemek" userId="c7f923d8eac81775" providerId="LiveId" clId="{9AB6C246-CF86-4B5E-B486-5A2CD26AADB7}" dt="2025-01-09T19:44:45.416" v="291" actId="20577"/>
          <ac:spMkLst>
            <pc:docMk/>
            <pc:sldMk cId="100991627" sldId="320"/>
            <ac:spMk id="2" creationId="{29BF11CC-98B9-4DA5-9F79-A701EFEC5149}"/>
          </ac:spMkLst>
        </pc:spChg>
        <pc:spChg chg="mod">
          <ac:chgData name="Karel Břemek" userId="c7f923d8eac81775" providerId="LiveId" clId="{9AB6C246-CF86-4B5E-B486-5A2CD26AADB7}" dt="2025-01-08T20:35:49.244" v="75" actId="207"/>
          <ac:spMkLst>
            <pc:docMk/>
            <pc:sldMk cId="100991627" sldId="320"/>
            <ac:spMk id="3" creationId="{4EB529AB-53B6-9FDB-EAD2-CF6E6730F6E2}"/>
          </ac:spMkLst>
        </pc:spChg>
        <pc:spChg chg="mod">
          <ac:chgData name="Karel Břemek" userId="c7f923d8eac81775" providerId="LiveId" clId="{9AB6C246-CF86-4B5E-B486-5A2CD26AADB7}" dt="2025-01-08T20:36:13.337" v="81" actId="1076"/>
          <ac:spMkLst>
            <pc:docMk/>
            <pc:sldMk cId="100991627" sldId="320"/>
            <ac:spMk id="7" creationId="{7AD1FC29-26DC-4A70-8569-6F5A32F9C622}"/>
          </ac:spMkLst>
        </pc:spChg>
        <pc:spChg chg="del">
          <ac:chgData name="Karel Břemek" userId="c7f923d8eac81775" providerId="LiveId" clId="{9AB6C246-CF86-4B5E-B486-5A2CD26AADB7}" dt="2025-01-08T18:34:25.220" v="14" actId="478"/>
          <ac:spMkLst>
            <pc:docMk/>
            <pc:sldMk cId="100991627" sldId="320"/>
            <ac:spMk id="9" creationId="{852754F9-1C05-B33F-330C-301AF76D7E46}"/>
          </ac:spMkLst>
        </pc:spChg>
        <pc:spChg chg="del">
          <ac:chgData name="Karel Břemek" userId="c7f923d8eac81775" providerId="LiveId" clId="{9AB6C246-CF86-4B5E-B486-5A2CD26AADB7}" dt="2025-01-08T18:34:23.579" v="13" actId="478"/>
          <ac:spMkLst>
            <pc:docMk/>
            <pc:sldMk cId="100991627" sldId="320"/>
            <ac:spMk id="10" creationId="{B53B2ECB-A35A-38A5-B55B-1792CCD3489D}"/>
          </ac:spMkLst>
        </pc:spChg>
        <pc:spChg chg="add del">
          <ac:chgData name="Karel Břemek" userId="c7f923d8eac81775" providerId="LiveId" clId="{9AB6C246-CF86-4B5E-B486-5A2CD26AADB7}" dt="2025-01-08T18:34:04.830" v="1" actId="22"/>
          <ac:spMkLst>
            <pc:docMk/>
            <pc:sldMk cId="100991627" sldId="320"/>
            <ac:spMk id="12" creationId="{65799D58-0BF3-D359-8D0E-11AEBFA5F5A0}"/>
          </ac:spMkLst>
        </pc:spChg>
        <pc:spChg chg="add del mod">
          <ac:chgData name="Karel Břemek" userId="c7f923d8eac81775" providerId="LiveId" clId="{9AB6C246-CF86-4B5E-B486-5A2CD26AADB7}" dt="2025-01-08T20:34:26.476" v="66" actId="478"/>
          <ac:spMkLst>
            <pc:docMk/>
            <pc:sldMk cId="100991627" sldId="320"/>
            <ac:spMk id="16" creationId="{726595CB-1D17-8E70-2FFD-64BFCC0D03C5}"/>
          </ac:spMkLst>
        </pc:spChg>
        <pc:graphicFrameChg chg="del">
          <ac:chgData name="Karel Břemek" userId="c7f923d8eac81775" providerId="LiveId" clId="{9AB6C246-CF86-4B5E-B486-5A2CD26AADB7}" dt="2025-01-08T18:34:18.371" v="11" actId="478"/>
          <ac:graphicFrameMkLst>
            <pc:docMk/>
            <pc:sldMk cId="100991627" sldId="320"/>
            <ac:graphicFrameMk id="8" creationId="{DD879986-C951-86EC-2589-F9DAD01D319B}"/>
          </ac:graphicFrameMkLst>
        </pc:graphicFrameChg>
        <pc:graphicFrameChg chg="del">
          <ac:chgData name="Karel Břemek" userId="c7f923d8eac81775" providerId="LiveId" clId="{9AB6C246-CF86-4B5E-B486-5A2CD26AADB7}" dt="2025-01-08T18:34:22.831" v="12" actId="478"/>
          <ac:graphicFrameMkLst>
            <pc:docMk/>
            <pc:sldMk cId="100991627" sldId="320"/>
            <ac:graphicFrameMk id="11" creationId="{403E6162-B725-B00C-E526-116D75E9E813}"/>
          </ac:graphicFrameMkLst>
        </pc:graphicFrameChg>
        <pc:picChg chg="add mod">
          <ac:chgData name="Karel Břemek" userId="c7f923d8eac81775" providerId="LiveId" clId="{9AB6C246-CF86-4B5E-B486-5A2CD26AADB7}" dt="2025-01-08T20:36:16.259" v="83" actId="1076"/>
          <ac:picMkLst>
            <pc:docMk/>
            <pc:sldMk cId="100991627" sldId="320"/>
            <ac:picMk id="13" creationId="{4F4797B4-7615-B0AD-9BBC-4090E0C8C7A7}"/>
          </ac:picMkLst>
        </pc:picChg>
        <pc:picChg chg="add mod">
          <ac:chgData name="Karel Břemek" userId="c7f923d8eac81775" providerId="LiveId" clId="{9AB6C246-CF86-4B5E-B486-5A2CD26AADB7}" dt="2025-01-08T20:36:15.128" v="82" actId="1076"/>
          <ac:picMkLst>
            <pc:docMk/>
            <pc:sldMk cId="100991627" sldId="320"/>
            <ac:picMk id="14" creationId="{FD172BD6-DCF8-ADCD-FADE-D29DE1582764}"/>
          </ac:picMkLst>
        </pc:picChg>
      </pc:sldChg>
      <pc:sldChg chg="modSp mod">
        <pc:chgData name="Karel Břemek" userId="c7f923d8eac81775" providerId="LiveId" clId="{9AB6C246-CF86-4B5E-B486-5A2CD26AADB7}" dt="2025-01-08T20:37:29.971" v="86" actId="207"/>
        <pc:sldMkLst>
          <pc:docMk/>
          <pc:sldMk cId="1911599584" sldId="322"/>
        </pc:sldMkLst>
        <pc:spChg chg="mod">
          <ac:chgData name="Karel Břemek" userId="c7f923d8eac81775" providerId="LiveId" clId="{9AB6C246-CF86-4B5E-B486-5A2CD26AADB7}" dt="2025-01-08T20:37:29.971" v="86" actId="207"/>
          <ac:spMkLst>
            <pc:docMk/>
            <pc:sldMk cId="1911599584" sldId="322"/>
            <ac:spMk id="3" creationId="{4EB529AB-53B6-9FDB-EAD2-CF6E6730F6E2}"/>
          </ac:spMkLst>
        </pc:spChg>
      </pc:sldChg>
      <pc:sldChg chg="modSp mod">
        <pc:chgData name="Karel Břemek" userId="c7f923d8eac81775" providerId="LiveId" clId="{9AB6C246-CF86-4B5E-B486-5A2CD26AADB7}" dt="2025-01-08T20:54:10.136" v="196" actId="207"/>
        <pc:sldMkLst>
          <pc:docMk/>
          <pc:sldMk cId="2788627202" sldId="323"/>
        </pc:sldMkLst>
        <pc:spChg chg="mod">
          <ac:chgData name="Karel Břemek" userId="c7f923d8eac81775" providerId="LiveId" clId="{9AB6C246-CF86-4B5E-B486-5A2CD26AADB7}" dt="2025-01-08T20:54:10.136" v="196" actId="207"/>
          <ac:spMkLst>
            <pc:docMk/>
            <pc:sldMk cId="2788627202" sldId="323"/>
            <ac:spMk id="3" creationId="{4EB529AB-53B6-9FDB-EAD2-CF6E6730F6E2}"/>
          </ac:spMkLst>
        </pc:spChg>
      </pc:sldChg>
      <pc:sldChg chg="modSp mod">
        <pc:chgData name="Karel Břemek" userId="c7f923d8eac81775" providerId="LiveId" clId="{9AB6C246-CF86-4B5E-B486-5A2CD26AADB7}" dt="2025-01-09T19:45:29.791" v="293" actId="207"/>
        <pc:sldMkLst>
          <pc:docMk/>
          <pc:sldMk cId="119883870" sldId="324"/>
        </pc:sldMkLst>
        <pc:spChg chg="mod">
          <ac:chgData name="Karel Břemek" userId="c7f923d8eac81775" providerId="LiveId" clId="{9AB6C246-CF86-4B5E-B486-5A2CD26AADB7}" dt="2025-01-09T19:45:29.791" v="293" actId="207"/>
          <ac:spMkLst>
            <pc:docMk/>
            <pc:sldMk cId="119883870" sldId="324"/>
            <ac:spMk id="3" creationId="{4EB529AB-53B6-9FDB-EAD2-CF6E6730F6E2}"/>
          </ac:spMkLst>
        </pc:spChg>
      </pc:sldChg>
      <pc:sldChg chg="delSp modSp mod">
        <pc:chgData name="Karel Břemek" userId="c7f923d8eac81775" providerId="LiveId" clId="{9AB6C246-CF86-4B5E-B486-5A2CD26AADB7}" dt="2025-01-09T21:07:28.744" v="474" actId="20577"/>
        <pc:sldMkLst>
          <pc:docMk/>
          <pc:sldMk cId="520029737" sldId="328"/>
        </pc:sldMkLst>
        <pc:spChg chg="mod">
          <ac:chgData name="Karel Břemek" userId="c7f923d8eac81775" providerId="LiveId" clId="{9AB6C246-CF86-4B5E-B486-5A2CD26AADB7}" dt="2025-01-09T21:07:28.744" v="474" actId="20577"/>
          <ac:spMkLst>
            <pc:docMk/>
            <pc:sldMk cId="520029737" sldId="328"/>
            <ac:spMk id="9" creationId="{852C3574-BC6C-B6BB-3219-8683FFD96C86}"/>
          </ac:spMkLst>
        </pc:spChg>
        <pc:spChg chg="del">
          <ac:chgData name="Karel Břemek" userId="c7f923d8eac81775" providerId="LiveId" clId="{9AB6C246-CF86-4B5E-B486-5A2CD26AADB7}" dt="2025-01-09T21:07:26.716" v="472" actId="478"/>
          <ac:spMkLst>
            <pc:docMk/>
            <pc:sldMk cId="520029737" sldId="328"/>
            <ac:spMk id="11" creationId="{79BB82C4-B3C7-252A-6DBA-C6F1C93A910B}"/>
          </ac:spMkLst>
        </pc:spChg>
      </pc:sldChg>
      <pc:sldChg chg="delSp mod">
        <pc:chgData name="Karel Břemek" userId="c7f923d8eac81775" providerId="LiveId" clId="{9AB6C246-CF86-4B5E-B486-5A2CD26AADB7}" dt="2025-01-09T21:07:32.589" v="475" actId="478"/>
        <pc:sldMkLst>
          <pc:docMk/>
          <pc:sldMk cId="2538956114" sldId="329"/>
        </pc:sldMkLst>
        <pc:spChg chg="del">
          <ac:chgData name="Karel Břemek" userId="c7f923d8eac81775" providerId="LiveId" clId="{9AB6C246-CF86-4B5E-B486-5A2CD26AADB7}" dt="2025-01-09T21:07:32.589" v="475" actId="478"/>
          <ac:spMkLst>
            <pc:docMk/>
            <pc:sldMk cId="2538956114" sldId="329"/>
            <ac:spMk id="11" creationId="{79BB82C4-B3C7-252A-6DBA-C6F1C93A910B}"/>
          </ac:spMkLst>
        </pc:spChg>
      </pc:sldChg>
      <pc:sldChg chg="addSp delSp modSp mod">
        <pc:chgData name="Karel Břemek" userId="c7f923d8eac81775" providerId="LiveId" clId="{9AB6C246-CF86-4B5E-B486-5A2CD26AADB7}" dt="2025-01-09T21:14:06.760" v="523" actId="1076"/>
        <pc:sldMkLst>
          <pc:docMk/>
          <pc:sldMk cId="598305186" sldId="330"/>
        </pc:sldMkLst>
        <pc:spChg chg="add mod">
          <ac:chgData name="Karel Břemek" userId="c7f923d8eac81775" providerId="LiveId" clId="{9AB6C246-CF86-4B5E-B486-5A2CD26AADB7}" dt="2025-01-09T21:14:06.760" v="523" actId="1076"/>
          <ac:spMkLst>
            <pc:docMk/>
            <pc:sldMk cId="598305186" sldId="330"/>
            <ac:spMk id="8" creationId="{E3E35983-DAB3-29A4-833B-80C1F50494C9}"/>
          </ac:spMkLst>
        </pc:spChg>
        <pc:spChg chg="del">
          <ac:chgData name="Karel Břemek" userId="c7f923d8eac81775" providerId="LiveId" clId="{9AB6C246-CF86-4B5E-B486-5A2CD26AADB7}" dt="2025-01-09T21:07:35.666" v="476" actId="478"/>
          <ac:spMkLst>
            <pc:docMk/>
            <pc:sldMk cId="598305186" sldId="330"/>
            <ac:spMk id="11" creationId="{79BB82C4-B3C7-252A-6DBA-C6F1C93A910B}"/>
          </ac:spMkLst>
        </pc:spChg>
        <pc:spChg chg="mod">
          <ac:chgData name="Karel Břemek" userId="c7f923d8eac81775" providerId="LiveId" clId="{9AB6C246-CF86-4B5E-B486-5A2CD26AADB7}" dt="2025-01-09T21:07:37.648" v="478" actId="20577"/>
          <ac:spMkLst>
            <pc:docMk/>
            <pc:sldMk cId="598305186" sldId="330"/>
            <ac:spMk id="35" creationId="{13866066-2730-F2EF-E6B6-B5C69248CAE9}"/>
          </ac:spMkLst>
        </pc:spChg>
      </pc:sldChg>
      <pc:sldChg chg="addSp delSp modSp mod">
        <pc:chgData name="Karel Břemek" userId="c7f923d8eac81775" providerId="LiveId" clId="{9AB6C246-CF86-4B5E-B486-5A2CD26AADB7}" dt="2025-01-09T21:14:26.568" v="532" actId="1076"/>
        <pc:sldMkLst>
          <pc:docMk/>
          <pc:sldMk cId="3603499583" sldId="333"/>
        </pc:sldMkLst>
        <pc:spChg chg="add mod">
          <ac:chgData name="Karel Břemek" userId="c7f923d8eac81775" providerId="LiveId" clId="{9AB6C246-CF86-4B5E-B486-5A2CD26AADB7}" dt="2025-01-09T21:14:26.568" v="532" actId="1076"/>
          <ac:spMkLst>
            <pc:docMk/>
            <pc:sldMk cId="3603499583" sldId="333"/>
            <ac:spMk id="8" creationId="{1CC4C70F-20C9-6551-5A22-4031A12FF11A}"/>
          </ac:spMkLst>
        </pc:spChg>
        <pc:spChg chg="del">
          <ac:chgData name="Karel Břemek" userId="c7f923d8eac81775" providerId="LiveId" clId="{9AB6C246-CF86-4B5E-B486-5A2CD26AADB7}" dt="2025-01-09T21:08:01.752" v="484" actId="478"/>
          <ac:spMkLst>
            <pc:docMk/>
            <pc:sldMk cId="3603499583" sldId="333"/>
            <ac:spMk id="11" creationId="{79BB82C4-B3C7-252A-6DBA-C6F1C93A910B}"/>
          </ac:spMkLst>
        </pc:spChg>
        <pc:spChg chg="mod">
          <ac:chgData name="Karel Břemek" userId="c7f923d8eac81775" providerId="LiveId" clId="{9AB6C246-CF86-4B5E-B486-5A2CD26AADB7}" dt="2025-01-09T21:08:03.428" v="486" actId="6549"/>
          <ac:spMkLst>
            <pc:docMk/>
            <pc:sldMk cId="3603499583" sldId="333"/>
            <ac:spMk id="35" creationId="{13866066-2730-F2EF-E6B6-B5C69248CAE9}"/>
          </ac:spMkLst>
        </pc:spChg>
      </pc:sldChg>
      <pc:sldChg chg="addSp delSp modSp mod">
        <pc:chgData name="Karel Břemek" userId="c7f923d8eac81775" providerId="LiveId" clId="{9AB6C246-CF86-4B5E-B486-5A2CD26AADB7}" dt="2025-01-09T21:14:45.699" v="534" actId="1076"/>
        <pc:sldMkLst>
          <pc:docMk/>
          <pc:sldMk cId="1292910437" sldId="334"/>
        </pc:sldMkLst>
        <pc:spChg chg="add mod">
          <ac:chgData name="Karel Břemek" userId="c7f923d8eac81775" providerId="LiveId" clId="{9AB6C246-CF86-4B5E-B486-5A2CD26AADB7}" dt="2025-01-09T21:14:45.699" v="534" actId="1076"/>
          <ac:spMkLst>
            <pc:docMk/>
            <pc:sldMk cId="1292910437" sldId="334"/>
            <ac:spMk id="6" creationId="{500FD198-703C-45C3-0EF4-70EFF08B6715}"/>
          </ac:spMkLst>
        </pc:spChg>
        <pc:spChg chg="del">
          <ac:chgData name="Karel Břemek" userId="c7f923d8eac81775" providerId="LiveId" clId="{9AB6C246-CF86-4B5E-B486-5A2CD26AADB7}" dt="2025-01-09T21:08:06.260" v="487" actId="478"/>
          <ac:spMkLst>
            <pc:docMk/>
            <pc:sldMk cId="1292910437" sldId="334"/>
            <ac:spMk id="11" creationId="{79BB82C4-B3C7-252A-6DBA-C6F1C93A910B}"/>
          </ac:spMkLst>
        </pc:spChg>
      </pc:sldChg>
      <pc:sldChg chg="add">
        <pc:chgData name="Karel Břemek" userId="c7f923d8eac81775" providerId="LiveId" clId="{9AB6C246-CF86-4B5E-B486-5A2CD26AADB7}" dt="2025-01-08T18:34:06.555" v="2"/>
        <pc:sldMkLst>
          <pc:docMk/>
          <pc:sldMk cId="1338432177" sldId="339"/>
        </pc:sldMkLst>
      </pc:sldChg>
      <pc:sldChg chg="addSp delSp modSp add mod modAnim">
        <pc:chgData name="Karel Břemek" userId="c7f923d8eac81775" providerId="LiveId" clId="{9AB6C246-CF86-4B5E-B486-5A2CD26AADB7}" dt="2025-01-09T19:44:41.148" v="290" actId="20577"/>
        <pc:sldMkLst>
          <pc:docMk/>
          <pc:sldMk cId="760329432" sldId="340"/>
        </pc:sldMkLst>
        <pc:spChg chg="mod">
          <ac:chgData name="Karel Břemek" userId="c7f923d8eac81775" providerId="LiveId" clId="{9AB6C246-CF86-4B5E-B486-5A2CD26AADB7}" dt="2025-01-09T19:44:41.148" v="290" actId="20577"/>
          <ac:spMkLst>
            <pc:docMk/>
            <pc:sldMk cId="760329432" sldId="340"/>
            <ac:spMk id="2" creationId="{01D5372E-1BF2-03B9-F83E-CFD6FB9CCF1C}"/>
          </ac:spMkLst>
        </pc:spChg>
        <pc:spChg chg="mod">
          <ac:chgData name="Karel Břemek" userId="c7f923d8eac81775" providerId="LiveId" clId="{9AB6C246-CF86-4B5E-B486-5A2CD26AADB7}" dt="2025-01-08T20:37:36.738" v="88" actId="207"/>
          <ac:spMkLst>
            <pc:docMk/>
            <pc:sldMk cId="760329432" sldId="340"/>
            <ac:spMk id="3" creationId="{8E901F4E-CC0E-C2B8-92E0-4DF856F41BF5}"/>
          </ac:spMkLst>
        </pc:spChg>
        <pc:spChg chg="del mod">
          <ac:chgData name="Karel Břemek" userId="c7f923d8eac81775" providerId="LiveId" clId="{9AB6C246-CF86-4B5E-B486-5A2CD26AADB7}" dt="2025-01-08T20:41:28.670" v="107"/>
          <ac:spMkLst>
            <pc:docMk/>
            <pc:sldMk cId="760329432" sldId="340"/>
            <ac:spMk id="7" creationId="{75CDBF58-6D25-B125-1614-911230EE348C}"/>
          </ac:spMkLst>
        </pc:spChg>
        <pc:spChg chg="add mod">
          <ac:chgData name="Karel Břemek" userId="c7f923d8eac81775" providerId="LiveId" clId="{9AB6C246-CF86-4B5E-B486-5A2CD26AADB7}" dt="2025-01-08T20:52:05.434" v="180" actId="14100"/>
          <ac:spMkLst>
            <pc:docMk/>
            <pc:sldMk cId="760329432" sldId="340"/>
            <ac:spMk id="12" creationId="{0F9D4093-C4E8-00C9-541F-5539A29D9FD8}"/>
          </ac:spMkLst>
        </pc:spChg>
        <pc:spChg chg="add mod">
          <ac:chgData name="Karel Břemek" userId="c7f923d8eac81775" providerId="LiveId" clId="{9AB6C246-CF86-4B5E-B486-5A2CD26AADB7}" dt="2025-01-08T20:52:01.360" v="179" actId="1076"/>
          <ac:spMkLst>
            <pc:docMk/>
            <pc:sldMk cId="760329432" sldId="340"/>
            <ac:spMk id="16" creationId="{8F1A4D08-E7E7-DBD7-972E-D05C39C9558F}"/>
          </ac:spMkLst>
        </pc:spChg>
        <pc:spChg chg="add mod">
          <ac:chgData name="Karel Břemek" userId="c7f923d8eac81775" providerId="LiveId" clId="{9AB6C246-CF86-4B5E-B486-5A2CD26AADB7}" dt="2025-01-08T20:53:31.690" v="194" actId="20577"/>
          <ac:spMkLst>
            <pc:docMk/>
            <pc:sldMk cId="760329432" sldId="340"/>
            <ac:spMk id="18" creationId="{B2EE4CB4-2C1A-0174-536B-D596BBB2EF99}"/>
          </ac:spMkLst>
        </pc:spChg>
        <pc:picChg chg="add mod modCrop">
          <ac:chgData name="Karel Břemek" userId="c7f923d8eac81775" providerId="LiveId" clId="{9AB6C246-CF86-4B5E-B486-5A2CD26AADB7}" dt="2025-01-08T20:52:30.140" v="181" actId="1076"/>
          <ac:picMkLst>
            <pc:docMk/>
            <pc:sldMk cId="760329432" sldId="340"/>
            <ac:picMk id="6" creationId="{97CF6262-2620-E191-D7E8-F5ECD2C28E70}"/>
          </ac:picMkLst>
        </pc:picChg>
        <pc:picChg chg="add del mod">
          <ac:chgData name="Karel Břemek" userId="c7f923d8eac81775" providerId="LiveId" clId="{9AB6C246-CF86-4B5E-B486-5A2CD26AADB7}" dt="2025-01-08T20:45:32.316" v="127" actId="478"/>
          <ac:picMkLst>
            <pc:docMk/>
            <pc:sldMk cId="760329432" sldId="340"/>
            <ac:picMk id="8" creationId="{77DE228F-1F4F-FE73-7A55-8EA21386EA71}"/>
          </ac:picMkLst>
        </pc:picChg>
        <pc:picChg chg="add mod">
          <ac:chgData name="Karel Břemek" userId="c7f923d8eac81775" providerId="LiveId" clId="{9AB6C246-CF86-4B5E-B486-5A2CD26AADB7}" dt="2025-01-08T20:53:20.948" v="192" actId="1076"/>
          <ac:picMkLst>
            <pc:docMk/>
            <pc:sldMk cId="760329432" sldId="340"/>
            <ac:picMk id="9" creationId="{6135CD33-5BEF-6BAE-6618-E91FC0ABF9C8}"/>
          </ac:picMkLst>
        </pc:picChg>
        <pc:picChg chg="add del mod">
          <ac:chgData name="Karel Břemek" userId="c7f923d8eac81775" providerId="LiveId" clId="{9AB6C246-CF86-4B5E-B486-5A2CD26AADB7}" dt="2025-01-08T20:45:47.605" v="131" actId="478"/>
          <ac:picMkLst>
            <pc:docMk/>
            <pc:sldMk cId="760329432" sldId="340"/>
            <ac:picMk id="10" creationId="{E21D15BA-9B52-DB61-8754-47092FA17A23}"/>
          </ac:picMkLst>
        </pc:picChg>
        <pc:picChg chg="del">
          <ac:chgData name="Karel Břemek" userId="c7f923d8eac81775" providerId="LiveId" clId="{9AB6C246-CF86-4B5E-B486-5A2CD26AADB7}" dt="2025-01-08T20:38:03.705" v="100" actId="478"/>
          <ac:picMkLst>
            <pc:docMk/>
            <pc:sldMk cId="760329432" sldId="340"/>
            <ac:picMk id="13" creationId="{FDD2DE65-3ADB-8C2F-02EE-663737ECA18E}"/>
          </ac:picMkLst>
        </pc:picChg>
        <pc:picChg chg="del">
          <ac:chgData name="Karel Břemek" userId="c7f923d8eac81775" providerId="LiveId" clId="{9AB6C246-CF86-4B5E-B486-5A2CD26AADB7}" dt="2025-01-08T20:38:04.045" v="101" actId="478"/>
          <ac:picMkLst>
            <pc:docMk/>
            <pc:sldMk cId="760329432" sldId="340"/>
            <ac:picMk id="14" creationId="{AFF306F4-32E6-074B-64C7-9AE85F846265}"/>
          </ac:picMkLst>
        </pc:picChg>
      </pc:sldChg>
      <pc:sldChg chg="addSp delSp modSp add mod delAnim">
        <pc:chgData name="Karel Břemek" userId="c7f923d8eac81775" providerId="LiveId" clId="{9AB6C246-CF86-4B5E-B486-5A2CD26AADB7}" dt="2025-01-09T21:07:54.385" v="483" actId="1076"/>
        <pc:sldMkLst>
          <pc:docMk/>
          <pc:sldMk cId="3179564473" sldId="341"/>
        </pc:sldMkLst>
        <pc:spChg chg="mod">
          <ac:chgData name="Karel Břemek" userId="c7f923d8eac81775" providerId="LiveId" clId="{9AB6C246-CF86-4B5E-B486-5A2CD26AADB7}" dt="2025-01-09T19:44:35.240" v="289" actId="20577"/>
          <ac:spMkLst>
            <pc:docMk/>
            <pc:sldMk cId="3179564473" sldId="341"/>
            <ac:spMk id="2" creationId="{3CC541C1-0D69-E7EF-A0F5-FD4DBBD742A5}"/>
          </ac:spMkLst>
        </pc:spChg>
        <pc:spChg chg="mod">
          <ac:chgData name="Karel Břemek" userId="c7f923d8eac81775" providerId="LiveId" clId="{9AB6C246-CF86-4B5E-B486-5A2CD26AADB7}" dt="2025-01-08T20:54:14.304" v="197" actId="207"/>
          <ac:spMkLst>
            <pc:docMk/>
            <pc:sldMk cId="3179564473" sldId="341"/>
            <ac:spMk id="3" creationId="{7B50466D-8B5A-CFE3-C073-4CE2AFC87027}"/>
          </ac:spMkLst>
        </pc:spChg>
        <pc:spChg chg="mod">
          <ac:chgData name="Karel Břemek" userId="c7f923d8eac81775" providerId="LiveId" clId="{9AB6C246-CF86-4B5E-B486-5A2CD26AADB7}" dt="2025-01-08T21:09:13.164" v="284" actId="14100"/>
          <ac:spMkLst>
            <pc:docMk/>
            <pc:sldMk cId="3179564473" sldId="341"/>
            <ac:spMk id="12" creationId="{C883234E-4F82-9EED-D192-F352B6983EE2}"/>
          </ac:spMkLst>
        </pc:spChg>
        <pc:spChg chg="mod">
          <ac:chgData name="Karel Břemek" userId="c7f923d8eac81775" providerId="LiveId" clId="{9AB6C246-CF86-4B5E-B486-5A2CD26AADB7}" dt="2025-01-09T21:07:52.648" v="482" actId="1076"/>
          <ac:spMkLst>
            <pc:docMk/>
            <pc:sldMk cId="3179564473" sldId="341"/>
            <ac:spMk id="16" creationId="{E1E738B8-C2EC-A41F-32FC-0BE8FDA7FE56}"/>
          </ac:spMkLst>
        </pc:spChg>
        <pc:spChg chg="del">
          <ac:chgData name="Karel Břemek" userId="c7f923d8eac81775" providerId="LiveId" clId="{9AB6C246-CF86-4B5E-B486-5A2CD26AADB7}" dt="2025-01-09T21:06:40.487" v="471" actId="478"/>
          <ac:spMkLst>
            <pc:docMk/>
            <pc:sldMk cId="3179564473" sldId="341"/>
            <ac:spMk id="18" creationId="{3CDD52D4-81AC-EE5E-BA9A-33A0DEA79DD3}"/>
          </ac:spMkLst>
        </pc:spChg>
        <pc:picChg chg="del mod">
          <ac:chgData name="Karel Břemek" userId="c7f923d8eac81775" providerId="LiveId" clId="{9AB6C246-CF86-4B5E-B486-5A2CD26AADB7}" dt="2025-01-08T21:09:17.236" v="286" actId="478"/>
          <ac:picMkLst>
            <pc:docMk/>
            <pc:sldMk cId="3179564473" sldId="341"/>
            <ac:picMk id="6" creationId="{04FD5910-E25C-D2B2-40EB-6842434B3B6C}"/>
          </ac:picMkLst>
        </pc:picChg>
        <pc:picChg chg="add mod">
          <ac:chgData name="Karel Břemek" userId="c7f923d8eac81775" providerId="LiveId" clId="{9AB6C246-CF86-4B5E-B486-5A2CD26AADB7}" dt="2025-01-09T21:07:54.385" v="483" actId="1076"/>
          <ac:picMkLst>
            <pc:docMk/>
            <pc:sldMk cId="3179564473" sldId="341"/>
            <ac:picMk id="7" creationId="{3623DB6F-EBAA-F4EF-F172-7782E79933F7}"/>
          </ac:picMkLst>
        </pc:picChg>
        <pc:picChg chg="del">
          <ac:chgData name="Karel Břemek" userId="c7f923d8eac81775" providerId="LiveId" clId="{9AB6C246-CF86-4B5E-B486-5A2CD26AADB7}" dt="2025-01-08T20:54:56.626" v="204" actId="478"/>
          <ac:picMkLst>
            <pc:docMk/>
            <pc:sldMk cId="3179564473" sldId="341"/>
            <ac:picMk id="9" creationId="{BA5663AF-08DF-1907-719E-056875875435}"/>
          </ac:picMkLst>
        </pc:picChg>
      </pc:sldChg>
      <pc:sldChg chg="addSp delSp modSp add mod">
        <pc:chgData name="Karel Břemek" userId="c7f923d8eac81775" providerId="LiveId" clId="{9AB6C246-CF86-4B5E-B486-5A2CD26AADB7}" dt="2025-01-09T21:09:29.608" v="512" actId="1076"/>
        <pc:sldMkLst>
          <pc:docMk/>
          <pc:sldMk cId="3312286598" sldId="342"/>
        </pc:sldMkLst>
        <pc:spChg chg="mod">
          <ac:chgData name="Karel Břemek" userId="c7f923d8eac81775" providerId="LiveId" clId="{9AB6C246-CF86-4B5E-B486-5A2CD26AADB7}" dt="2025-01-09T19:45:58.098" v="301" actId="20577"/>
          <ac:spMkLst>
            <pc:docMk/>
            <pc:sldMk cId="3312286598" sldId="342"/>
            <ac:spMk id="2" creationId="{4B99F355-5A33-7325-E2F7-FE7D1F0E9444}"/>
          </ac:spMkLst>
        </pc:spChg>
        <pc:spChg chg="mod">
          <ac:chgData name="Karel Břemek" userId="c7f923d8eac81775" providerId="LiveId" clId="{9AB6C246-CF86-4B5E-B486-5A2CD26AADB7}" dt="2025-01-09T19:45:33.920" v="294" actId="207"/>
          <ac:spMkLst>
            <pc:docMk/>
            <pc:sldMk cId="3312286598" sldId="342"/>
            <ac:spMk id="3" creationId="{5AE5292D-E6F9-14E4-01AA-AFF124788DB8}"/>
          </ac:spMkLst>
        </pc:spChg>
        <pc:spChg chg="mod">
          <ac:chgData name="Karel Břemek" userId="c7f923d8eac81775" providerId="LiveId" clId="{9AB6C246-CF86-4B5E-B486-5A2CD26AADB7}" dt="2025-01-09T19:48:45.854" v="323"/>
          <ac:spMkLst>
            <pc:docMk/>
            <pc:sldMk cId="3312286598" sldId="342"/>
            <ac:spMk id="7" creationId="{18BED2B9-145D-5339-57DC-21E69A88BA36}"/>
          </ac:spMkLst>
        </pc:spChg>
        <pc:spChg chg="add del mod">
          <ac:chgData name="Karel Břemek" userId="c7f923d8eac81775" providerId="LiveId" clId="{9AB6C246-CF86-4B5E-B486-5A2CD26AADB7}" dt="2025-01-09T21:04:03.224" v="446" actId="478"/>
          <ac:spMkLst>
            <pc:docMk/>
            <pc:sldMk cId="3312286598" sldId="342"/>
            <ac:spMk id="9" creationId="{A8C3A0E1-15A1-48F6-5962-995E97576079}"/>
          </ac:spMkLst>
        </pc:spChg>
        <pc:spChg chg="add mod">
          <ac:chgData name="Karel Břemek" userId="c7f923d8eac81775" providerId="LiveId" clId="{9AB6C246-CF86-4B5E-B486-5A2CD26AADB7}" dt="2025-01-09T21:06:15.449" v="469" actId="1076"/>
          <ac:spMkLst>
            <pc:docMk/>
            <pc:sldMk cId="3312286598" sldId="342"/>
            <ac:spMk id="10" creationId="{26280D67-3E46-057B-24C4-8A25E628903B}"/>
          </ac:spMkLst>
        </pc:spChg>
        <pc:spChg chg="add mod">
          <ac:chgData name="Karel Břemek" userId="c7f923d8eac81775" providerId="LiveId" clId="{9AB6C246-CF86-4B5E-B486-5A2CD26AADB7}" dt="2025-01-09T21:02:18.396" v="435"/>
          <ac:spMkLst>
            <pc:docMk/>
            <pc:sldMk cId="3312286598" sldId="342"/>
            <ac:spMk id="11" creationId="{7211B951-5FDB-436D-B044-97718C23BC20}"/>
          </ac:spMkLst>
        </pc:spChg>
        <pc:spChg chg="add mod">
          <ac:chgData name="Karel Břemek" userId="c7f923d8eac81775" providerId="LiveId" clId="{9AB6C246-CF86-4B5E-B486-5A2CD26AADB7}" dt="2025-01-09T21:02:17.919" v="434"/>
          <ac:spMkLst>
            <pc:docMk/>
            <pc:sldMk cId="3312286598" sldId="342"/>
            <ac:spMk id="12" creationId="{7650BC40-BC9F-0396-6165-DBA3BEEA2752}"/>
          </ac:spMkLst>
        </pc:spChg>
        <pc:spChg chg="add">
          <ac:chgData name="Karel Břemek" userId="c7f923d8eac81775" providerId="LiveId" clId="{9AB6C246-CF86-4B5E-B486-5A2CD26AADB7}" dt="2025-01-09T21:04:25.794" v="449"/>
          <ac:spMkLst>
            <pc:docMk/>
            <pc:sldMk cId="3312286598" sldId="342"/>
            <ac:spMk id="15" creationId="{DD110E48-3631-C83F-FB4E-99B64A8A62BE}"/>
          </ac:spMkLst>
        </pc:spChg>
        <pc:spChg chg="add">
          <ac:chgData name="Karel Břemek" userId="c7f923d8eac81775" providerId="LiveId" clId="{9AB6C246-CF86-4B5E-B486-5A2CD26AADB7}" dt="2025-01-09T21:04:32.870" v="451"/>
          <ac:spMkLst>
            <pc:docMk/>
            <pc:sldMk cId="3312286598" sldId="342"/>
            <ac:spMk id="16" creationId="{4D45E303-7138-2E14-8C17-297A57151A83}"/>
          </ac:spMkLst>
        </pc:spChg>
        <pc:spChg chg="add mod">
          <ac:chgData name="Karel Břemek" userId="c7f923d8eac81775" providerId="LiveId" clId="{9AB6C246-CF86-4B5E-B486-5A2CD26AADB7}" dt="2025-01-09T21:09:29.608" v="512" actId="1076"/>
          <ac:spMkLst>
            <pc:docMk/>
            <pc:sldMk cId="3312286598" sldId="342"/>
            <ac:spMk id="18" creationId="{CBF13B8A-936B-1CA5-ECB5-02E9F382AC79}"/>
          </ac:spMkLst>
        </pc:spChg>
        <pc:picChg chg="add mod">
          <ac:chgData name="Karel Břemek" userId="c7f923d8eac81775" providerId="LiveId" clId="{9AB6C246-CF86-4B5E-B486-5A2CD26AADB7}" dt="2025-01-09T21:08:13.120" v="488" actId="1076"/>
          <ac:picMkLst>
            <pc:docMk/>
            <pc:sldMk cId="3312286598" sldId="342"/>
            <ac:picMk id="6" creationId="{00000000-0008-0000-0000-00000A000000}"/>
          </ac:picMkLst>
        </pc:picChg>
        <pc:picChg chg="del">
          <ac:chgData name="Karel Břemek" userId="c7f923d8eac81775" providerId="LiveId" clId="{9AB6C246-CF86-4B5E-B486-5A2CD26AADB7}" dt="2025-01-09T19:46:25.786" v="302" actId="478"/>
          <ac:picMkLst>
            <pc:docMk/>
            <pc:sldMk cId="3312286598" sldId="342"/>
            <ac:picMk id="13" creationId="{E80E2A3A-3FB1-D7E4-B1AF-A36C03C1DD06}"/>
          </ac:picMkLst>
        </pc:picChg>
        <pc:picChg chg="del">
          <ac:chgData name="Karel Břemek" userId="c7f923d8eac81775" providerId="LiveId" clId="{9AB6C246-CF86-4B5E-B486-5A2CD26AADB7}" dt="2025-01-09T19:46:26.167" v="303" actId="478"/>
          <ac:picMkLst>
            <pc:docMk/>
            <pc:sldMk cId="3312286598" sldId="342"/>
            <ac:picMk id="14" creationId="{326947DC-1612-1BC4-89A4-C316191D6EBA}"/>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08.01.2025</a:t>
            </a:fld>
            <a:endParaRPr lang="cs-CZ"/>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08.01.2025</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24</a:t>
            </a:fld>
            <a:endParaRPr lang="cs-CZ"/>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a:t>11/04/2019</a:t>
            </a:r>
            <a:endParaRPr lang="cs-CZ" dirty="0"/>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png"/><Relationship Id="rId1" Type="http://schemas.openxmlformats.org/officeDocument/2006/relationships/slideLayout" Target="../slideLayouts/slideLayout3.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9.png"/><Relationship Id="rId2" Type="http://schemas.openxmlformats.org/officeDocument/2006/relationships/image" Target="../media/image36.png"/><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0.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5.png"/><Relationship Id="rId7" Type="http://schemas.openxmlformats.org/officeDocument/2006/relationships/image" Target="../media/image43.png"/><Relationship Id="rId2" Type="http://schemas.openxmlformats.org/officeDocument/2006/relationships/image" Target="../media/image36.png"/><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hyperlink" Target="https://www.nerimotori.com/img_ins/files/Catalogo%20Generale_ITA_UK_rev8-06-2020.pdf"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80.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55.png"/><Relationship Id="rId4" Type="http://schemas.openxmlformats.org/officeDocument/2006/relationships/image" Target="../media/image54.png"/></Relationships>
</file>

<file path=ppt/slides/_rels/slide2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2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s://creativecommons.org/licenses/by/4.0/deed.cs" TargetMode="External"/><Relationship Id="rId7"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3.png"/><Relationship Id="rId5" Type="http://schemas.openxmlformats.org/officeDocument/2006/relationships/image" Target="../media/image50.emf"/><Relationship Id="rId4" Type="http://schemas.openxmlformats.org/officeDocument/2006/relationships/image" Target="../media/image49.emf"/><Relationship Id="rId9"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hyperlink" Target="https://www.manutan.cz/cs/mcz/ocelove-lano-s-hakem-do-520-kg" TargetMode="Externa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ázek 1" descr="Výsledek obrázku pro institut dopravy">
            <a:extLst>
              <a:ext uri="{FF2B5EF4-FFF2-40B4-BE49-F238E27FC236}">
                <a16:creationId xmlns:a16="http://schemas.microsoft.com/office/drawing/2014/main" id="{0D9CDB02-277E-E5BB-B7EE-C7EC8EDA7CDD}"/>
              </a:ext>
            </a:extLst>
          </p:cNvPr>
          <p:cNvPicPr/>
          <p:nvPr/>
        </p:nvPicPr>
        <p:blipFill rotWithShape="1">
          <a:blip r:embed="rId2">
            <a:extLst>
              <a:ext uri="{28A0092B-C50C-407E-A947-70E740481C1C}">
                <a14:useLocalDpi xmlns:a14="http://schemas.microsoft.com/office/drawing/2010/main" val="0"/>
              </a:ext>
            </a:extLst>
          </a:blip>
          <a:srcRect t="20227" b="9517"/>
          <a:stretch/>
        </p:blipFill>
        <p:spPr bwMode="auto">
          <a:xfrm>
            <a:off x="4003130" y="545355"/>
            <a:ext cx="4202065" cy="828000"/>
          </a:xfrm>
          <a:prstGeom prst="rect">
            <a:avLst/>
          </a:prstGeom>
          <a:noFill/>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523220"/>
          </a:xfrm>
          <a:prstGeom prst="rect">
            <a:avLst/>
          </a:prstGeom>
          <a:noFill/>
        </p:spPr>
        <p:txBody>
          <a:bodyPr wrap="square" rtlCol="0">
            <a:spAutoFit/>
          </a:bodyPr>
          <a:lstStyle/>
          <a:p>
            <a:pPr algn="ctr"/>
            <a:r>
              <a:rPr lang="cs-CZ" sz="2800" b="1" i="0" u="none" strike="noStrike" dirty="0">
                <a:solidFill>
                  <a:srgbClr val="00A499"/>
                </a:solidFill>
                <a:effectLst/>
                <a:latin typeface="Calibri" panose="020F0502020204030204" pitchFamily="34" charset="0"/>
              </a:rPr>
              <a:t>Sada komentovaných příkladů </a:t>
            </a:r>
            <a:endParaRPr lang="en-GB" sz="2800" b="1" i="0" u="none" strike="noStrike" dirty="0">
              <a:solidFill>
                <a:srgbClr val="00A499"/>
              </a:solidFill>
              <a:effectLst/>
              <a:latin typeface="Calibri" panose="020F0502020204030204" pitchFamily="34" charset="0"/>
            </a:endParaRPr>
          </a:p>
        </p:txBody>
      </p:sp>
      <p:sp>
        <p:nvSpPr>
          <p:cNvPr id="6" name="TextBox 5">
            <a:extLst>
              <a:ext uri="{FF2B5EF4-FFF2-40B4-BE49-F238E27FC236}">
                <a16:creationId xmlns:a16="http://schemas.microsoft.com/office/drawing/2014/main" id="{E1D4C76D-A2F4-254C-288D-AA077E86A0FC}"/>
              </a:ext>
            </a:extLst>
          </p:cNvPr>
          <p:cNvSpPr txBox="1"/>
          <p:nvPr/>
        </p:nvSpPr>
        <p:spPr>
          <a:xfrm>
            <a:off x="5188815" y="3957058"/>
            <a:ext cx="1830694" cy="369332"/>
          </a:xfrm>
          <a:prstGeom prst="rect">
            <a:avLst/>
          </a:prstGeom>
          <a:noFill/>
        </p:spPr>
        <p:txBody>
          <a:bodyPr wrap="none" rtlCol="0">
            <a:spAutoFit/>
          </a:bodyPr>
          <a:lstStyle/>
          <a:p>
            <a:r>
              <a:rPr lang="cs-CZ" dirty="0"/>
              <a:t>Ing. Karel Břemek</a:t>
            </a:r>
            <a:endParaRPr lang="en-CZ" dirty="0"/>
          </a:p>
        </p:txBody>
      </p:sp>
      <p:pic>
        <p:nvPicPr>
          <p:cNvPr id="8" name="Obrázek 7" descr="Foto / Photo: Logo MŠMT">
            <a:extLst>
              <a:ext uri="{FF2B5EF4-FFF2-40B4-BE49-F238E27FC236}">
                <a16:creationId xmlns:a16="http://schemas.microsoft.com/office/drawing/2014/main" id="{E8F9254B-BEA2-0063-79A3-9E9BEF115EF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9738" y="5099956"/>
            <a:ext cx="1643145" cy="817736"/>
          </a:xfrm>
          <a:prstGeom prst="rect">
            <a:avLst/>
          </a:prstGeom>
          <a:noFill/>
          <a:ln>
            <a:noFill/>
          </a:ln>
        </p:spPr>
      </p:pic>
      <p:pic>
        <p:nvPicPr>
          <p:cNvPr id="10" name="Obrázek 9" descr="Obsah obrázku Písmo, text, symbol, logo&#10;&#10;Popis byl vytvořen automaticky">
            <a:extLst>
              <a:ext uri="{FF2B5EF4-FFF2-40B4-BE49-F238E27FC236}">
                <a16:creationId xmlns:a16="http://schemas.microsoft.com/office/drawing/2014/main" id="{FB83B169-366F-DE62-7866-CC51005DE367}"/>
              </a:ext>
            </a:extLst>
          </p:cNvPr>
          <p:cNvPicPr>
            <a:picLocks noChangeAspect="1"/>
          </p:cNvPicPr>
          <p:nvPr/>
        </p:nvPicPr>
        <p:blipFill>
          <a:blip r:embed="rId4"/>
          <a:stretch>
            <a:fillRect/>
          </a:stretch>
        </p:blipFill>
        <p:spPr>
          <a:xfrm>
            <a:off x="4929045" y="4546754"/>
            <a:ext cx="3420693" cy="1924141"/>
          </a:xfrm>
          <a:prstGeom prst="rect">
            <a:avLst/>
          </a:prstGeom>
        </p:spPr>
      </p:pic>
      <p:pic>
        <p:nvPicPr>
          <p:cNvPr id="12" name="Obrázek 11" descr="Obsah obrázku text, Písmo, logo, Elektricky modrá&#10;&#10;Popis byl vytvořen automaticky">
            <a:extLst>
              <a:ext uri="{FF2B5EF4-FFF2-40B4-BE49-F238E27FC236}">
                <a16:creationId xmlns:a16="http://schemas.microsoft.com/office/drawing/2014/main" id="{84D7C1B4-A0E6-B581-7C5E-A499F63017D8}"/>
              </a:ext>
            </a:extLst>
          </p:cNvPr>
          <p:cNvPicPr>
            <a:picLocks noChangeAspect="1"/>
          </p:cNvPicPr>
          <p:nvPr/>
        </p:nvPicPr>
        <p:blipFill>
          <a:blip r:embed="rId5"/>
          <a:stretch>
            <a:fillRect/>
          </a:stretch>
        </p:blipFill>
        <p:spPr>
          <a:xfrm>
            <a:off x="2262220" y="5099957"/>
            <a:ext cx="2732472" cy="817736"/>
          </a:xfrm>
          <a:prstGeom prst="rect">
            <a:avLst/>
          </a:prstGeom>
        </p:spPr>
      </p:pic>
      <p:sp>
        <p:nvSpPr>
          <p:cNvPr id="7" name="TextovéPole 6">
            <a:extLst>
              <a:ext uri="{FF2B5EF4-FFF2-40B4-BE49-F238E27FC236}">
                <a16:creationId xmlns:a16="http://schemas.microsoft.com/office/drawing/2014/main" id="{577232FD-6D03-2A70-C1EC-22666639D704}"/>
              </a:ext>
            </a:extLst>
          </p:cNvPr>
          <p:cNvSpPr txBox="1"/>
          <p:nvPr/>
        </p:nvSpPr>
        <p:spPr>
          <a:xfrm>
            <a:off x="3047223" y="2813364"/>
            <a:ext cx="6097554" cy="892552"/>
          </a:xfrm>
          <a:prstGeom prst="rect">
            <a:avLst/>
          </a:prstGeom>
          <a:noFill/>
        </p:spPr>
        <p:txBody>
          <a:bodyPr wrap="square">
            <a:spAutoFit/>
          </a:bodyPr>
          <a:lstStyle/>
          <a:p>
            <a:pPr algn="ctr"/>
            <a:r>
              <a:rPr lang="cs-CZ" sz="1600" b="1" i="0" u="none" strike="noStrike" dirty="0">
                <a:solidFill>
                  <a:srgbClr val="00A499"/>
                </a:solidFill>
                <a:effectLst/>
                <a:latin typeface="Calibri" panose="020F0502020204030204" pitchFamily="34" charset="0"/>
              </a:rPr>
              <a:t>do předmětů</a:t>
            </a:r>
          </a:p>
          <a:p>
            <a:pPr algn="ctr"/>
            <a:r>
              <a:rPr lang="cs-CZ" sz="1800" b="1" i="0" u="none" strike="noStrike" dirty="0">
                <a:solidFill>
                  <a:srgbClr val="00A499"/>
                </a:solidFill>
                <a:effectLst/>
                <a:latin typeface="Calibri" panose="020F0502020204030204" pitchFamily="34" charset="0"/>
              </a:rPr>
              <a:t> Dopravní a manipulační zařízení a</a:t>
            </a:r>
          </a:p>
          <a:p>
            <a:pPr algn="ctr"/>
            <a:r>
              <a:rPr lang="cs-CZ" sz="1800" b="1" i="0" u="none" strike="noStrike" dirty="0">
                <a:solidFill>
                  <a:srgbClr val="00A499"/>
                </a:solidFill>
                <a:effectLst/>
                <a:latin typeface="Calibri" panose="020F0502020204030204" pitchFamily="34" charset="0"/>
              </a:rPr>
              <a:t> Průmyslová doprava a logistika</a:t>
            </a:r>
            <a:endParaRPr lang="en-GB" sz="1800" b="1" i="0" u="none" strike="noStrike" dirty="0">
              <a:solidFill>
                <a:srgbClr val="00A499"/>
              </a:solidFill>
              <a:effectLst/>
              <a:latin typeface="Calibri" panose="020F0502020204030204" pitchFamily="34" charset="0"/>
            </a:endParaRPr>
          </a:p>
        </p:txBody>
      </p:sp>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2</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9</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pic>
        <p:nvPicPr>
          <p:cNvPr id="6" name="Obrázek 5">
            <a:extLst>
              <a:ext uri="{FF2B5EF4-FFF2-40B4-BE49-F238E27FC236}">
                <a16:creationId xmlns:a16="http://schemas.microsoft.com/office/drawing/2014/main" id="{6596764B-201D-9B9B-1FFC-11F2165462F5}"/>
              </a:ext>
            </a:extLst>
          </p:cNvPr>
          <p:cNvPicPr>
            <a:picLocks noChangeAspect="1"/>
          </p:cNvPicPr>
          <p:nvPr/>
        </p:nvPicPr>
        <p:blipFill>
          <a:blip r:embed="rId3">
            <a:extLst>
              <a:ext uri="{28A0092B-C50C-407E-A947-70E740481C1C}">
                <a14:useLocalDpi xmlns:a14="http://schemas.microsoft.com/office/drawing/2010/main" val="0"/>
              </a:ext>
            </a:extLst>
          </a:blip>
          <a:srcRect b="63237"/>
          <a:stretch/>
        </p:blipFill>
        <p:spPr>
          <a:xfrm>
            <a:off x="285914" y="1259840"/>
            <a:ext cx="5627046" cy="3220720"/>
          </a:xfrm>
          <a:prstGeom prst="rect">
            <a:avLst/>
          </a:prstGeom>
        </p:spPr>
      </p:pic>
      <p:pic>
        <p:nvPicPr>
          <p:cNvPr id="7" name="Obrázek 6">
            <a:extLst>
              <a:ext uri="{FF2B5EF4-FFF2-40B4-BE49-F238E27FC236}">
                <a16:creationId xmlns:a16="http://schemas.microsoft.com/office/drawing/2014/main" id="{38813E49-48A0-7C24-4451-7BFBC975C814}"/>
              </a:ext>
            </a:extLst>
          </p:cNvPr>
          <p:cNvPicPr>
            <a:picLocks noChangeAspect="1"/>
          </p:cNvPicPr>
          <p:nvPr/>
        </p:nvPicPr>
        <p:blipFill>
          <a:blip r:embed="rId3">
            <a:extLst>
              <a:ext uri="{28A0092B-C50C-407E-A947-70E740481C1C}">
                <a14:useLocalDpi xmlns:a14="http://schemas.microsoft.com/office/drawing/2010/main" val="0"/>
              </a:ext>
            </a:extLst>
          </a:blip>
          <a:srcRect t="36710" b="-1073"/>
          <a:stretch/>
        </p:blipFill>
        <p:spPr>
          <a:xfrm>
            <a:off x="5942800" y="450000"/>
            <a:ext cx="6047908" cy="6060440"/>
          </a:xfrm>
          <a:prstGeom prst="rect">
            <a:avLst/>
          </a:prstGeom>
        </p:spPr>
      </p:pic>
    </p:spTree>
    <p:extLst>
      <p:ext uri="{BB962C8B-B14F-4D97-AF65-F5344CB8AC3E}">
        <p14:creationId xmlns:p14="http://schemas.microsoft.com/office/powerpoint/2010/main" val="578404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2</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10</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92D050"/>
                </a:solidFill>
              </a:rPr>
              <a:t>Výpočet</a:t>
            </a:r>
          </a:p>
        </p:txBody>
      </p:sp>
      <p:sp>
        <p:nvSpPr>
          <p:cNvPr id="7" name="TextovéPole 6">
            <a:extLst>
              <a:ext uri="{FF2B5EF4-FFF2-40B4-BE49-F238E27FC236}">
                <a16:creationId xmlns:a16="http://schemas.microsoft.com/office/drawing/2014/main" id="{D940F29B-D70C-D90D-0379-BBB81FA077C0}"/>
              </a:ext>
            </a:extLst>
          </p:cNvPr>
          <p:cNvSpPr txBox="1"/>
          <p:nvPr/>
        </p:nvSpPr>
        <p:spPr>
          <a:xfrm>
            <a:off x="901959" y="854029"/>
            <a:ext cx="7500361" cy="646331"/>
          </a:xfrm>
          <a:prstGeom prst="rect">
            <a:avLst/>
          </a:prstGeom>
          <a:noFill/>
        </p:spPr>
        <p:txBody>
          <a:bodyPr wrap="square">
            <a:spAutoFit/>
          </a:bodyPr>
          <a:lstStyle/>
          <a:p>
            <a:r>
              <a:rPr lang="cs-CZ" dirty="0">
                <a:latin typeface="+mj-lt"/>
                <a:ea typeface="Calibri" panose="020F0502020204030204" pitchFamily="34" charset="0"/>
              </a:rPr>
              <a:t>V</a:t>
            </a:r>
            <a:r>
              <a:rPr lang="cs-CZ" sz="1800" dirty="0">
                <a:effectLst/>
                <a:latin typeface="+mj-lt"/>
                <a:ea typeface="Calibri" panose="020F0502020204030204" pitchFamily="34" charset="0"/>
              </a:rPr>
              <a:t>ýpočet bude proveden podle normy </a:t>
            </a:r>
            <a:r>
              <a:rPr lang="cs-CZ" sz="1800" i="1" dirty="0">
                <a:solidFill>
                  <a:schemeClr val="accent6"/>
                </a:solidFill>
                <a:effectLst/>
                <a:latin typeface="+mj-lt"/>
                <a:ea typeface="Calibri" panose="020F0502020204030204" pitchFamily="34" charset="0"/>
              </a:rPr>
              <a:t>ČSN EN 12385-4 Ocelová drátěná lana – Část 4: Pramenná lana pro všeobecné zdvihací účely</a:t>
            </a:r>
            <a:r>
              <a:rPr lang="cs-CZ" sz="1800" dirty="0">
                <a:solidFill>
                  <a:schemeClr val="accent6"/>
                </a:solidFill>
                <a:effectLst/>
                <a:latin typeface="+mj-lt"/>
                <a:ea typeface="Calibri" panose="020F0502020204030204" pitchFamily="34" charset="0"/>
              </a:rPr>
              <a:t> </a:t>
            </a:r>
            <a:endParaRPr lang="en-GB" dirty="0">
              <a:solidFill>
                <a:schemeClr val="accent6"/>
              </a:solidFill>
              <a:latin typeface="+mj-lt"/>
            </a:endParaRPr>
          </a:p>
        </p:txBody>
      </p:sp>
      <p:sp>
        <p:nvSpPr>
          <p:cNvPr id="9" name="TextovéPole 8">
            <a:extLst>
              <a:ext uri="{FF2B5EF4-FFF2-40B4-BE49-F238E27FC236}">
                <a16:creationId xmlns:a16="http://schemas.microsoft.com/office/drawing/2014/main" id="{852C3574-BC6C-B6BB-3219-8683FFD96C86}"/>
              </a:ext>
            </a:extLst>
          </p:cNvPr>
          <p:cNvSpPr txBox="1"/>
          <p:nvPr/>
        </p:nvSpPr>
        <p:spPr>
          <a:xfrm>
            <a:off x="934746" y="1633749"/>
            <a:ext cx="8000318" cy="2308324"/>
          </a:xfrm>
          <a:prstGeom prst="rect">
            <a:avLst/>
          </a:prstGeom>
          <a:noFill/>
        </p:spPr>
        <p:txBody>
          <a:bodyPr wrap="square">
            <a:spAutoFit/>
          </a:bodyPr>
          <a:lstStyle/>
          <a:p>
            <a:pPr algn="just"/>
            <a:r>
              <a:rPr lang="cs-CZ" dirty="0">
                <a:effectLst/>
                <a:latin typeface="+mj-lt"/>
                <a:ea typeface="Calibri" panose="020F0502020204030204" pitchFamily="34" charset="0"/>
                <a:cs typeface="Times New Roman" panose="02020603050405020304" pitchFamily="18" charset="0"/>
              </a:rPr>
              <a:t>Lano bude počítáno v situaci, kdy na lano působí největší síla. Tedy v situaci, kdy je </a:t>
            </a:r>
            <a:r>
              <a:rPr lang="cs-CZ" dirty="0">
                <a:latin typeface="+mj-lt"/>
                <a:ea typeface="Calibri" panose="020F0502020204030204" pitchFamily="34" charset="0"/>
                <a:cs typeface="Calibri" panose="020F0502020204030204" pitchFamily="34" charset="0"/>
              </a:rPr>
              <a:t>plošina výtahu naložena na hranici maximální nosnosti</a:t>
            </a:r>
            <a:r>
              <a:rPr lang="cs-CZ" dirty="0">
                <a:effectLst/>
                <a:latin typeface="+mj-lt"/>
                <a:ea typeface="Calibri" panose="020F0502020204030204" pitchFamily="34" charset="0"/>
                <a:cs typeface="Times New Roman" panose="02020603050405020304" pitchFamily="18" charset="0"/>
              </a:rPr>
              <a:t> a šikmá část výtahu </a:t>
            </a:r>
            <a:r>
              <a:rPr lang="cs-CZ" dirty="0">
                <a:latin typeface="+mj-lt"/>
                <a:ea typeface="Calibri" panose="020F0502020204030204" pitchFamily="34" charset="0"/>
                <a:cs typeface="Times New Roman" panose="02020603050405020304" pitchFamily="18" charset="0"/>
              </a:rPr>
              <a:t>svírá se zemí maximální přípustný úhel </a:t>
            </a:r>
            <a:r>
              <a:rPr lang="el-GR" u="none" strike="noStrike" dirty="0">
                <a:effectLst/>
                <a:latin typeface="+mj-lt"/>
              </a:rPr>
              <a:t>α</a:t>
            </a:r>
            <a:r>
              <a:rPr lang="cs-CZ" u="none" strike="noStrike" dirty="0">
                <a:effectLst/>
                <a:latin typeface="+mj-lt"/>
              </a:rPr>
              <a:t> = </a:t>
            </a:r>
            <a:r>
              <a:rPr lang="cs-CZ" dirty="0">
                <a:effectLst/>
                <a:latin typeface="+mj-lt"/>
                <a:ea typeface="Calibri" panose="020F0502020204030204" pitchFamily="34" charset="0"/>
                <a:cs typeface="Times New Roman" panose="02020603050405020304" pitchFamily="18" charset="0"/>
              </a:rPr>
              <a:t>70</a:t>
            </a:r>
            <a:r>
              <a:rPr lang="cs-CZ" dirty="0">
                <a:effectLst/>
                <a:latin typeface="+mj-lt"/>
                <a:ea typeface="Calibri" panose="020F0502020204030204" pitchFamily="34" charset="0"/>
                <a:cs typeface="Calibri" panose="020F0502020204030204" pitchFamily="34" charset="0"/>
              </a:rPr>
              <a:t>°. </a:t>
            </a:r>
          </a:p>
          <a:p>
            <a:endParaRPr lang="cs-CZ" dirty="0">
              <a:latin typeface="+mj-lt"/>
              <a:ea typeface="Calibri" panose="020F0502020204030204" pitchFamily="34" charset="0"/>
              <a:cs typeface="Calibri" panose="020F0502020204030204" pitchFamily="34" charset="0"/>
            </a:endParaRPr>
          </a:p>
          <a:p>
            <a:r>
              <a:rPr lang="cs-CZ" dirty="0">
                <a:effectLst/>
                <a:latin typeface="+mj-lt"/>
                <a:ea typeface="Calibri" panose="020F0502020204030204" pitchFamily="34" charset="0"/>
                <a:cs typeface="Calibri" panose="020F0502020204030204" pitchFamily="34" charset="0"/>
              </a:rPr>
              <a:t>Na kabinu výtahu v této situaci tedy působí síly naznačené na obrázku.</a:t>
            </a:r>
          </a:p>
          <a:p>
            <a:endParaRPr lang="cs-CZ" dirty="0">
              <a:latin typeface="+mj-lt"/>
              <a:ea typeface="Calibri" panose="020F0502020204030204" pitchFamily="34" charset="0"/>
              <a:cs typeface="Calibri" panose="020F0502020204030204" pitchFamily="34" charset="0"/>
            </a:endParaRPr>
          </a:p>
          <a:p>
            <a:pPr algn="just"/>
            <a:r>
              <a:rPr lang="cs-CZ" dirty="0">
                <a:effectLst/>
                <a:latin typeface="+mj-lt"/>
                <a:ea typeface="Calibri" panose="020F0502020204030204" pitchFamily="34" charset="0"/>
                <a:cs typeface="Calibri" panose="020F0502020204030204" pitchFamily="34" charset="0"/>
              </a:rPr>
              <a:t>Abychom zjistili sílu působící na lano v místě uchycení kabiny je potřeba udělat silovou rovnováhu ve směru osy X:</a:t>
            </a:r>
            <a:endParaRPr lang="en-GB" dirty="0">
              <a:latin typeface="+mj-lt"/>
            </a:endParaRPr>
          </a:p>
        </p:txBody>
      </p:sp>
      <mc:AlternateContent xmlns:mc="http://schemas.openxmlformats.org/markup-compatibility/2006" xmlns:a14="http://schemas.microsoft.com/office/drawing/2010/main">
        <mc:Choice Requires="a14">
          <p:sp>
            <p:nvSpPr>
              <p:cNvPr id="29" name="TextovéPole 28">
                <a:extLst>
                  <a:ext uri="{FF2B5EF4-FFF2-40B4-BE49-F238E27FC236}">
                    <a16:creationId xmlns:a16="http://schemas.microsoft.com/office/drawing/2014/main" id="{DF97B006-032D-7B93-5A6D-A5629322C0D4}"/>
                  </a:ext>
                </a:extLst>
              </p:cNvPr>
              <p:cNvSpPr txBox="1"/>
              <p:nvPr/>
            </p:nvSpPr>
            <p:spPr>
              <a:xfrm>
                <a:off x="2102583" y="4015877"/>
                <a:ext cx="6136640" cy="76309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nary>
                        <m:naryPr>
                          <m:chr m:val="∑"/>
                          <m:subHide m:val="on"/>
                          <m:supHide m:val="on"/>
                          <m:ctrlPr>
                            <a:rPr lang="en-GB" i="1" smtClean="0">
                              <a:solidFill>
                                <a:schemeClr val="tx1"/>
                              </a:solidFill>
                              <a:latin typeface="Cambria Math" panose="02040503050406030204" pitchFamily="18" charset="0"/>
                            </a:rPr>
                          </m:ctrlPr>
                        </m:naryPr>
                        <m:sub/>
                        <m:sup/>
                        <m:e>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𝐹</m:t>
                              </m:r>
                            </m:e>
                            <m:sub>
                              <m:r>
                                <a:rPr lang="en-GB" i="1">
                                  <a:solidFill>
                                    <a:schemeClr val="tx1"/>
                                  </a:solidFill>
                                  <a:latin typeface="Cambria Math" panose="02040503050406030204" pitchFamily="18" charset="0"/>
                                </a:rPr>
                                <m:t>𝑥</m:t>
                              </m:r>
                            </m:sub>
                          </m:sSub>
                          <m:r>
                            <a:rPr lang="en-GB" i="0">
                              <a:solidFill>
                                <a:schemeClr val="tx1"/>
                              </a:solidFill>
                              <a:latin typeface="Cambria Math" panose="02040503050406030204" pitchFamily="18" charset="0"/>
                            </a:rPr>
                            <m:t>=0</m:t>
                          </m:r>
                        </m:e>
                      </m:nary>
                    </m:oMath>
                  </m:oMathPara>
                </a14:m>
                <a:endParaRPr lang="en-GB" dirty="0">
                  <a:solidFill>
                    <a:schemeClr val="tx1"/>
                  </a:solidFill>
                </a:endParaRPr>
              </a:p>
            </p:txBody>
          </p:sp>
        </mc:Choice>
        <mc:Fallback xmlns="">
          <p:sp>
            <p:nvSpPr>
              <p:cNvPr id="29" name="TextovéPole 28">
                <a:extLst>
                  <a:ext uri="{FF2B5EF4-FFF2-40B4-BE49-F238E27FC236}">
                    <a16:creationId xmlns:a16="http://schemas.microsoft.com/office/drawing/2014/main" id="{DF97B006-032D-7B93-5A6D-A5629322C0D4}"/>
                  </a:ext>
                </a:extLst>
              </p:cNvPr>
              <p:cNvSpPr txBox="1">
                <a:spLocks noRot="1" noChangeAspect="1" noMove="1" noResize="1" noEditPoints="1" noAdjustHandles="1" noChangeArrowheads="1" noChangeShapeType="1" noTextEdit="1"/>
              </p:cNvSpPr>
              <p:nvPr/>
            </p:nvSpPr>
            <p:spPr>
              <a:xfrm>
                <a:off x="2102583" y="4015877"/>
                <a:ext cx="6136640" cy="763094"/>
              </a:xfrm>
              <a:prstGeom prst="rect">
                <a:avLst/>
              </a:prstGeom>
              <a:blipFill>
                <a:blip r:embed="rId3"/>
                <a:stretch>
                  <a:fillRect/>
                </a:stretch>
              </a:blipFill>
            </p:spPr>
            <p:txBody>
              <a:bodyPr/>
              <a:lstStyle/>
              <a:p>
                <a:r>
                  <a:rPr lang="en-GB">
                    <a:noFill/>
                  </a:rPr>
                  <a:t> </a:t>
                </a:r>
              </a:p>
            </p:txBody>
          </p:sp>
        </mc:Fallback>
      </mc:AlternateContent>
      <p:sp>
        <p:nvSpPr>
          <p:cNvPr id="31" name="TextovéPole 30">
            <a:extLst>
              <a:ext uri="{FF2B5EF4-FFF2-40B4-BE49-F238E27FC236}">
                <a16:creationId xmlns:a16="http://schemas.microsoft.com/office/drawing/2014/main" id="{820CEC1B-6032-C226-C76E-BC6F33A2DB21}"/>
              </a:ext>
            </a:extLst>
          </p:cNvPr>
          <p:cNvSpPr txBox="1"/>
          <p:nvPr/>
        </p:nvSpPr>
        <p:spPr>
          <a:xfrm>
            <a:off x="704966" y="4860242"/>
            <a:ext cx="2956586" cy="423321"/>
          </a:xfrm>
          <a:prstGeom prst="rect">
            <a:avLst/>
          </a:prstGeom>
          <a:noFill/>
        </p:spPr>
        <p:txBody>
          <a:bodyPr wrap="square">
            <a:spAutoFit/>
          </a:bodyPr>
          <a:lstStyle/>
          <a:p>
            <a:pPr indent="252095" algn="just">
              <a:lnSpc>
                <a:spcPct val="130000"/>
              </a:lnSpc>
              <a:spcAft>
                <a:spcPts val="600"/>
              </a:spcAft>
            </a:pPr>
            <a:r>
              <a:rPr lang="cs-CZ" sz="1800" dirty="0">
                <a:effectLst/>
                <a:latin typeface="Calibri" panose="020F0502020204030204" pitchFamily="34" charset="0"/>
                <a:ea typeface="Times New Roman" panose="02020603050405020304" pitchFamily="18" charset="0"/>
                <a:cs typeface="Times New Roman" panose="02020603050405020304" pitchFamily="18" charset="0"/>
              </a:rPr>
              <a:t>Z rovnováhy plyne rovnice: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3" name="TextovéPole 32">
                <a:extLst>
                  <a:ext uri="{FF2B5EF4-FFF2-40B4-BE49-F238E27FC236}">
                    <a16:creationId xmlns:a16="http://schemas.microsoft.com/office/drawing/2014/main" id="{4612D0F5-0967-A331-9429-882845DB63D5}"/>
                  </a:ext>
                </a:extLst>
              </p:cNvPr>
              <p:cNvSpPr txBox="1"/>
              <p:nvPr/>
            </p:nvSpPr>
            <p:spPr>
              <a:xfrm>
                <a:off x="2200931" y="4887236"/>
                <a:ext cx="613664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𝑙</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𝑇</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𝑟</m:t>
                          </m:r>
                        </m:sub>
                      </m:sSub>
                    </m:oMath>
                  </m:oMathPara>
                </a14:m>
                <a:endParaRPr lang="en-GB" dirty="0"/>
              </a:p>
            </p:txBody>
          </p:sp>
        </mc:Choice>
        <mc:Fallback xmlns="">
          <p:sp>
            <p:nvSpPr>
              <p:cNvPr id="33" name="TextovéPole 32">
                <a:extLst>
                  <a:ext uri="{FF2B5EF4-FFF2-40B4-BE49-F238E27FC236}">
                    <a16:creationId xmlns:a16="http://schemas.microsoft.com/office/drawing/2014/main" id="{4612D0F5-0967-A331-9429-882845DB63D5}"/>
                  </a:ext>
                </a:extLst>
              </p:cNvPr>
              <p:cNvSpPr txBox="1">
                <a:spLocks noRot="1" noChangeAspect="1" noMove="1" noResize="1" noEditPoints="1" noAdjustHandles="1" noChangeArrowheads="1" noChangeShapeType="1" noTextEdit="1"/>
              </p:cNvSpPr>
              <p:nvPr/>
            </p:nvSpPr>
            <p:spPr>
              <a:xfrm>
                <a:off x="2200931" y="4887236"/>
                <a:ext cx="6136640" cy="369332"/>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ovéPole 34">
                <a:extLst>
                  <a:ext uri="{FF2B5EF4-FFF2-40B4-BE49-F238E27FC236}">
                    <a16:creationId xmlns:a16="http://schemas.microsoft.com/office/drawing/2014/main" id="{13866066-2730-F2EF-E6B6-B5C69248CAE9}"/>
                  </a:ext>
                </a:extLst>
              </p:cNvPr>
              <p:cNvSpPr txBox="1"/>
              <p:nvPr/>
            </p:nvSpPr>
            <p:spPr>
              <a:xfrm>
                <a:off x="934746" y="5679000"/>
                <a:ext cx="8117159" cy="646331"/>
              </a:xfrm>
              <a:prstGeom prst="rect">
                <a:avLst/>
              </a:prstGeom>
              <a:noFill/>
            </p:spPr>
            <p:txBody>
              <a:bodyPr wrap="square">
                <a:spAutoFit/>
              </a:bodyPr>
              <a:lstStyle/>
              <a:p>
                <a:pPr algn="just"/>
                <a:r>
                  <a:rPr lang="cs-CZ" sz="1800" dirty="0">
                    <a:effectLst/>
                    <a:latin typeface="+mj-lt"/>
                    <a:ea typeface="Calibri" panose="020F0502020204030204" pitchFamily="34" charset="0"/>
                  </a:rPr>
                  <a:t>Kde </a:t>
                </a:r>
                <a14:m>
                  <m:oMath xmlns:m="http://schemas.openxmlformats.org/officeDocument/2006/math">
                    <m:sSub>
                      <m:sSubPr>
                        <m:ctrlPr>
                          <a:rPr lang="en-GB" i="1">
                            <a:effectLst/>
                            <a:latin typeface="Cambria Math" panose="02040503050406030204" pitchFamily="18" charset="0"/>
                          </a:rPr>
                        </m:ctrlPr>
                      </m:sSubPr>
                      <m:e>
                        <m:r>
                          <a:rPr lang="cs-CZ" sz="1800" i="1">
                            <a:effectLst/>
                            <a:latin typeface="Cambria Math" panose="02040503050406030204" pitchFamily="18" charset="0"/>
                            <a:ea typeface="Calibri" panose="020F0502020204030204" pitchFamily="34" charset="0"/>
                            <a:cs typeface="Times New Roman" panose="02020603050405020304" pitchFamily="18" charset="0"/>
                          </a:rPr>
                          <m:t>𝐹</m:t>
                        </m:r>
                      </m:e>
                      <m:sub>
                        <m:r>
                          <a:rPr lang="cs-CZ" sz="1800" i="1">
                            <a:effectLst/>
                            <a:latin typeface="Cambria Math" panose="02040503050406030204" pitchFamily="18" charset="0"/>
                            <a:ea typeface="Calibri" panose="020F0502020204030204" pitchFamily="34" charset="0"/>
                            <a:cs typeface="Times New Roman" panose="02020603050405020304" pitchFamily="18" charset="0"/>
                          </a:rPr>
                          <m:t>𝑇</m:t>
                        </m:r>
                      </m:sub>
                    </m:sSub>
                    <m:r>
                      <a:rPr lang="cs-CZ" sz="1800">
                        <a:effectLst/>
                        <a:latin typeface="Cambria Math" panose="02040503050406030204" pitchFamily="18" charset="0"/>
                        <a:ea typeface="Calibri" panose="020F0502020204030204" pitchFamily="34" charset="0"/>
                        <a:cs typeface="Times New Roman" panose="02020603050405020304" pitchFamily="18" charset="0"/>
                      </a:rPr>
                      <m:t> </m:t>
                    </m:r>
                    <m:d>
                      <m:dPr>
                        <m:begChr m:val="["/>
                        <m:endChr m:val="]"/>
                        <m:ctrlPr>
                          <a:rPr lang="en-GB" i="1">
                            <a:effectLst/>
                            <a:latin typeface="Cambria Math" panose="02040503050406030204" pitchFamily="18" charset="0"/>
                            <a:ea typeface="Times New Roman" panose="02020603050405020304" pitchFamily="18" charset="0"/>
                          </a:rPr>
                        </m:ctrlPr>
                      </m:dPr>
                      <m:e>
                        <m:r>
                          <m:rPr>
                            <m:sty m:val="p"/>
                          </m:rPr>
                          <a:rPr lang="cs-CZ" sz="1800">
                            <a:effectLst/>
                            <a:latin typeface="Cambria Math" panose="02040503050406030204" pitchFamily="18" charset="0"/>
                            <a:ea typeface="Times New Roman" panose="02020603050405020304" pitchFamily="18" charset="0"/>
                            <a:cs typeface="Times New Roman" panose="02020603050405020304" pitchFamily="18" charset="0"/>
                          </a:rPr>
                          <m:t>N</m:t>
                        </m:r>
                      </m:e>
                    </m:d>
                    <m:r>
                      <a:rPr lang="cs-CZ" sz="1800">
                        <a:effectLst/>
                        <a:latin typeface="Cambria Math" panose="02040503050406030204" pitchFamily="18" charset="0"/>
                        <a:ea typeface="Calibri" panose="020F0502020204030204" pitchFamily="34" charset="0"/>
                        <a:cs typeface="Times New Roman" panose="02020603050405020304" pitchFamily="18" charset="0"/>
                      </a:rPr>
                      <m:t> </m:t>
                    </m:r>
                  </m:oMath>
                </a14:m>
                <a:r>
                  <a:rPr lang="cs-CZ" sz="1800" dirty="0">
                    <a:effectLst/>
                    <a:latin typeface="+mj-lt"/>
                    <a:ea typeface="Calibri" panose="020F0502020204030204" pitchFamily="34" charset="0"/>
                  </a:rPr>
                  <a:t>je tečná složka tíhy kabiny s břemenem a </a:t>
                </a:r>
                <a14:m>
                  <m:oMath xmlns:m="http://schemas.openxmlformats.org/officeDocument/2006/math">
                    <m:sSub>
                      <m:sSubPr>
                        <m:ctrlPr>
                          <a:rPr lang="en-GB" i="1">
                            <a:latin typeface="Cambria Math" panose="02040503050406030204" pitchFamily="18" charset="0"/>
                          </a:rPr>
                        </m:ctrlPr>
                      </m:sSubPr>
                      <m:e>
                        <m:r>
                          <a:rPr lang="cs-CZ" i="1">
                            <a:latin typeface="Cambria Math" panose="02040503050406030204" pitchFamily="18" charset="0"/>
                          </a:rPr>
                          <m:t>𝐹</m:t>
                        </m:r>
                      </m:e>
                      <m:sub>
                        <m:r>
                          <a:rPr lang="cs-CZ" i="1">
                            <a:latin typeface="Cambria Math" panose="02040503050406030204" pitchFamily="18" charset="0"/>
                          </a:rPr>
                          <m:t>𝑟</m:t>
                        </m:r>
                      </m:sub>
                    </m:sSub>
                    <m:r>
                      <a:rPr lang="cs-CZ" i="1">
                        <a:latin typeface="Cambria Math" panose="02040503050406030204" pitchFamily="18" charset="0"/>
                      </a:rPr>
                      <m:t> </m:t>
                    </m:r>
                    <m:d>
                      <m:dPr>
                        <m:begChr m:val="["/>
                        <m:endChr m:val="]"/>
                        <m:ctrlPr>
                          <a:rPr lang="en-GB" i="1">
                            <a:latin typeface="Cambria Math" panose="02040503050406030204" pitchFamily="18" charset="0"/>
                          </a:rPr>
                        </m:ctrlPr>
                      </m:dPr>
                      <m:e>
                        <m:r>
                          <m:rPr>
                            <m:sty m:val="p"/>
                          </m:rPr>
                          <a:rPr lang="cs-CZ">
                            <a:latin typeface="Cambria Math" panose="02040503050406030204" pitchFamily="18" charset="0"/>
                          </a:rPr>
                          <m:t>N</m:t>
                        </m:r>
                      </m:e>
                    </m:d>
                    <m:r>
                      <a:rPr lang="cs-CZ">
                        <a:latin typeface="Cambria Math" panose="02040503050406030204" pitchFamily="18" charset="0"/>
                      </a:rPr>
                      <m:t> </m:t>
                    </m:r>
                  </m:oMath>
                </a14:m>
                <a:r>
                  <a:rPr lang="cs-CZ" dirty="0">
                    <a:latin typeface="+mj-lt"/>
                  </a:rPr>
                  <a:t> je pohybový odpor plošiny pojíždějící po konstrukci výtahu</a:t>
                </a:r>
                <a:endParaRPr lang="en-GB" dirty="0">
                  <a:latin typeface="+mj-lt"/>
                </a:endParaRPr>
              </a:p>
            </p:txBody>
          </p:sp>
        </mc:Choice>
        <mc:Fallback xmlns="">
          <p:sp>
            <p:nvSpPr>
              <p:cNvPr id="35" name="TextovéPole 34">
                <a:extLst>
                  <a:ext uri="{FF2B5EF4-FFF2-40B4-BE49-F238E27FC236}">
                    <a16:creationId xmlns:a16="http://schemas.microsoft.com/office/drawing/2014/main" id="{13866066-2730-F2EF-E6B6-B5C69248CAE9}"/>
                  </a:ext>
                </a:extLst>
              </p:cNvPr>
              <p:cNvSpPr txBox="1">
                <a:spLocks noRot="1" noChangeAspect="1" noMove="1" noResize="1" noEditPoints="1" noAdjustHandles="1" noChangeArrowheads="1" noChangeShapeType="1" noTextEdit="1"/>
              </p:cNvSpPr>
              <p:nvPr/>
            </p:nvSpPr>
            <p:spPr>
              <a:xfrm>
                <a:off x="934746" y="5679000"/>
                <a:ext cx="8117159" cy="646331"/>
              </a:xfrm>
              <a:prstGeom prst="rect">
                <a:avLst/>
              </a:prstGeom>
              <a:blipFill>
                <a:blip r:embed="rId5"/>
                <a:stretch>
                  <a:fillRect l="-601" t="-5660" r="-601" b="-14151"/>
                </a:stretch>
              </a:blipFill>
            </p:spPr>
            <p:txBody>
              <a:bodyPr/>
              <a:lstStyle/>
              <a:p>
                <a:r>
                  <a:rPr lang="en-GB">
                    <a:noFill/>
                  </a:rPr>
                  <a:t> </a:t>
                </a:r>
              </a:p>
            </p:txBody>
          </p:sp>
        </mc:Fallback>
      </mc:AlternateContent>
      <p:pic>
        <p:nvPicPr>
          <p:cNvPr id="39" name="Obrázek 38">
            <a:extLst>
              <a:ext uri="{FF2B5EF4-FFF2-40B4-BE49-F238E27FC236}">
                <a16:creationId xmlns:a16="http://schemas.microsoft.com/office/drawing/2014/main" id="{5CA0A538-B4EE-6340-6EF6-E8F1084B1657}"/>
              </a:ext>
            </a:extLst>
          </p:cNvPr>
          <p:cNvPicPr>
            <a:picLocks noChangeAspect="1"/>
          </p:cNvPicPr>
          <p:nvPr/>
        </p:nvPicPr>
        <p:blipFill>
          <a:blip r:embed="rId6"/>
          <a:stretch>
            <a:fillRect/>
          </a:stretch>
        </p:blipFill>
        <p:spPr>
          <a:xfrm>
            <a:off x="9029801" y="1100218"/>
            <a:ext cx="3000794" cy="5096586"/>
          </a:xfrm>
          <a:prstGeom prst="rect">
            <a:avLst/>
          </a:prstGeom>
        </p:spPr>
      </p:pic>
    </p:spTree>
    <p:extLst>
      <p:ext uri="{BB962C8B-B14F-4D97-AF65-F5344CB8AC3E}">
        <p14:creationId xmlns:p14="http://schemas.microsoft.com/office/powerpoint/2010/main" val="520029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2</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11</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92D050"/>
                </a:solidFill>
              </a:rPr>
              <a:t>Výpočet</a:t>
            </a:r>
          </a:p>
        </p:txBody>
      </p:sp>
      <p:sp>
        <p:nvSpPr>
          <p:cNvPr id="35" name="TextovéPole 34">
            <a:extLst>
              <a:ext uri="{FF2B5EF4-FFF2-40B4-BE49-F238E27FC236}">
                <a16:creationId xmlns:a16="http://schemas.microsoft.com/office/drawing/2014/main" id="{13866066-2730-F2EF-E6B6-B5C69248CAE9}"/>
              </a:ext>
            </a:extLst>
          </p:cNvPr>
          <p:cNvSpPr txBox="1"/>
          <p:nvPr/>
        </p:nvSpPr>
        <p:spPr>
          <a:xfrm>
            <a:off x="538982" y="959313"/>
            <a:ext cx="8117159" cy="646331"/>
          </a:xfrm>
          <a:prstGeom prst="rect">
            <a:avLst/>
          </a:prstGeom>
          <a:noFill/>
        </p:spPr>
        <p:txBody>
          <a:bodyPr wrap="square">
            <a:spAutoFit/>
          </a:bodyPr>
          <a:lstStyle/>
          <a:p>
            <a:pPr algn="just"/>
            <a:r>
              <a:rPr lang="cs-CZ" sz="1800" b="1" i="0" u="none" strike="noStrike" dirty="0">
                <a:solidFill>
                  <a:schemeClr val="accent6"/>
                </a:solidFill>
                <a:effectLst/>
                <a:latin typeface="Calibri" panose="020F0502020204030204" pitchFamily="34" charset="0"/>
              </a:rPr>
              <a:t>1) Tíha plošiny s nákladem </a:t>
            </a:r>
            <a:r>
              <a:rPr lang="cs-CZ" sz="1800" b="0" i="0" u="none" strike="noStrike" dirty="0">
                <a:solidFill>
                  <a:srgbClr val="000000"/>
                </a:solidFill>
                <a:effectLst/>
                <a:latin typeface="Calibri" panose="020F0502020204030204" pitchFamily="34" charset="0"/>
              </a:rPr>
              <a:t>-</a:t>
            </a:r>
            <a:r>
              <a:rPr lang="en-GB" dirty="0"/>
              <a:t> </a:t>
            </a:r>
            <a:r>
              <a:rPr lang="cs-CZ" dirty="0">
                <a:latin typeface="+mj-lt"/>
                <a:ea typeface="Calibri" panose="020F0502020204030204" pitchFamily="34" charset="0"/>
              </a:rPr>
              <a:t>prvním</a:t>
            </a:r>
            <a:r>
              <a:rPr lang="cs-CZ" sz="1800" dirty="0">
                <a:effectLst/>
                <a:latin typeface="+mj-lt"/>
                <a:ea typeface="Calibri" panose="020F0502020204030204" pitchFamily="34" charset="0"/>
              </a:rPr>
              <a:t> krokem bude výpočet tíhy kabiny v naloženém stavu.</a:t>
            </a:r>
            <a:endParaRPr lang="en-GB" dirty="0">
              <a:latin typeface="+mj-lt"/>
            </a:endParaRPr>
          </a:p>
        </p:txBody>
      </p:sp>
      <mc:AlternateContent xmlns:mc="http://schemas.openxmlformats.org/markup-compatibility/2006" xmlns:a14="http://schemas.microsoft.com/office/drawing/2010/main">
        <mc:Choice Requires="a14">
          <p:sp>
            <p:nvSpPr>
              <p:cNvPr id="6" name="TextovéPole 5">
                <a:extLst>
                  <a:ext uri="{FF2B5EF4-FFF2-40B4-BE49-F238E27FC236}">
                    <a16:creationId xmlns:a16="http://schemas.microsoft.com/office/drawing/2014/main" id="{C5147092-51C7-9D36-08BD-F3D01010B53F}"/>
                  </a:ext>
                </a:extLst>
              </p:cNvPr>
              <p:cNvSpPr txBox="1"/>
              <p:nvPr/>
            </p:nvSpPr>
            <p:spPr>
              <a:xfrm>
                <a:off x="2217069" y="1605644"/>
                <a:ext cx="5750829" cy="410497"/>
              </a:xfrm>
              <a:prstGeom prst="rect">
                <a:avLst/>
              </a:prstGeom>
              <a:noFill/>
            </p:spPr>
            <p:txBody>
              <a:bodyPr wrap="square">
                <a:spAutoFit/>
              </a:bodyPr>
              <a:lstStyle/>
              <a:p>
                <a14:m>
                  <m:oMath xmlns:m="http://schemas.openxmlformats.org/officeDocument/2006/math">
                    <m:r>
                      <a:rPr lang="cs-CZ" i="1" smtClean="0">
                        <a:latin typeface="Cambria Math" panose="02040503050406030204" pitchFamily="18" charset="0"/>
                      </a:rPr>
                      <m:t>𝐺</m:t>
                    </m:r>
                    <m:r>
                      <a:rPr lang="en-GB" i="0">
                        <a:solidFill>
                          <a:schemeClr val="tx1"/>
                        </a:solidFill>
                        <a:latin typeface="Cambria Math" panose="02040503050406030204" pitchFamily="18" charset="0"/>
                      </a:rPr>
                      <m:t>=</m:t>
                    </m:r>
                    <m:d>
                      <m:dPr>
                        <m:ctrlPr>
                          <a:rPr lang="en-GB" i="1" smtClean="0">
                            <a:solidFill>
                              <a:schemeClr val="tx1"/>
                            </a:solidFill>
                            <a:latin typeface="Cambria Math" panose="02040503050406030204" pitchFamily="18" charset="0"/>
                          </a:rPr>
                        </m:ctrlPr>
                      </m:dPr>
                      <m:e>
                        <m:sSub>
                          <m:sSubPr>
                            <m:ctrlPr>
                              <a:rPr lang="en-GB" i="1">
                                <a:latin typeface="Cambria Math" panose="02040503050406030204" pitchFamily="18" charset="0"/>
                              </a:rPr>
                            </m:ctrlPr>
                          </m:sSubPr>
                          <m:e>
                            <m:r>
                              <a:rPr lang="cs-CZ" b="0" i="1" smtClean="0">
                                <a:latin typeface="Cambria Math" panose="02040503050406030204" pitchFamily="18" charset="0"/>
                              </a:rPr>
                              <m:t>𝑚</m:t>
                            </m:r>
                          </m:e>
                          <m:sub>
                            <m:r>
                              <a:rPr lang="cs-CZ" b="0" i="1" smtClean="0">
                                <a:latin typeface="Cambria Math" panose="02040503050406030204" pitchFamily="18" charset="0"/>
                              </a:rPr>
                              <m:t>𝑝</m:t>
                            </m:r>
                          </m:sub>
                        </m:sSub>
                        <m:r>
                          <a:rPr lang="cs-CZ" b="0" i="1" smtClean="0">
                            <a:latin typeface="Cambria Math" panose="02040503050406030204" pitchFamily="18" charset="0"/>
                          </a:rPr>
                          <m:t>+</m:t>
                        </m:r>
                        <m:sSub>
                          <m:sSubPr>
                            <m:ctrlPr>
                              <a:rPr lang="en-GB" i="1">
                                <a:latin typeface="Cambria Math" panose="02040503050406030204" pitchFamily="18" charset="0"/>
                              </a:rPr>
                            </m:ctrlPr>
                          </m:sSubPr>
                          <m:e>
                            <m:r>
                              <a:rPr lang="cs-CZ" b="0" i="1" smtClean="0">
                                <a:latin typeface="Cambria Math" panose="02040503050406030204" pitchFamily="18" charset="0"/>
                              </a:rPr>
                              <m:t>𝑚</m:t>
                            </m:r>
                          </m:e>
                          <m:sub>
                            <m:r>
                              <a:rPr lang="cs-CZ" b="0" i="1" smtClean="0">
                                <a:latin typeface="Cambria Math" panose="02040503050406030204" pitchFamily="18" charset="0"/>
                              </a:rPr>
                              <m:t>𝑏</m:t>
                            </m:r>
                          </m:sub>
                        </m:sSub>
                      </m:e>
                    </m:d>
                    <m:r>
                      <a:rPr lang="en-GB" smtClean="0">
                        <a:latin typeface="Cambria Math" panose="02040503050406030204" pitchFamily="18" charset="0"/>
                      </a:rPr>
                      <m:t>∙</m:t>
                    </m:r>
                    <m:r>
                      <m:rPr>
                        <m:sty m:val="p"/>
                      </m:rPr>
                      <a:rPr lang="cs-CZ" b="0" i="0" smtClean="0">
                        <a:latin typeface="Cambria Math" panose="02040503050406030204" pitchFamily="18" charset="0"/>
                      </a:rPr>
                      <m:t>g</m:t>
                    </m:r>
                    <m:r>
                      <a:rPr lang="cs-CZ" b="0" i="0" smtClean="0">
                        <a:latin typeface="Cambria Math" panose="02040503050406030204" pitchFamily="18" charset="0"/>
                      </a:rPr>
                      <m:t>=</m:t>
                    </m:r>
                  </m:oMath>
                </a14:m>
                <a:r>
                  <a:rPr lang="en-GB" dirty="0"/>
                  <a:t> </a:t>
                </a:r>
                <a14:m>
                  <m:oMath xmlns:m="http://schemas.openxmlformats.org/officeDocument/2006/math">
                    <m:d>
                      <m:dPr>
                        <m:ctrlPr>
                          <a:rPr lang="en-GB" i="1">
                            <a:latin typeface="Cambria Math" panose="02040503050406030204" pitchFamily="18" charset="0"/>
                          </a:rPr>
                        </m:ctrlPr>
                      </m:dPr>
                      <m:e>
                        <m:r>
                          <a:rPr lang="cs-CZ" b="0" i="1" smtClean="0">
                            <a:latin typeface="Cambria Math" panose="02040503050406030204" pitchFamily="18" charset="0"/>
                          </a:rPr>
                          <m:t>43,6</m:t>
                        </m:r>
                        <m:r>
                          <a:rPr lang="cs-CZ" i="1">
                            <a:latin typeface="Cambria Math" panose="02040503050406030204" pitchFamily="18" charset="0"/>
                          </a:rPr>
                          <m:t>+</m:t>
                        </m:r>
                        <m:r>
                          <a:rPr lang="cs-CZ" b="0" i="1" smtClean="0">
                            <a:latin typeface="Cambria Math" panose="02040503050406030204" pitchFamily="18" charset="0"/>
                          </a:rPr>
                          <m:t>250</m:t>
                        </m:r>
                      </m:e>
                    </m:d>
                    <m:r>
                      <a:rPr lang="en-GB">
                        <a:latin typeface="Cambria Math" panose="02040503050406030204" pitchFamily="18" charset="0"/>
                      </a:rPr>
                      <m:t>∙</m:t>
                    </m:r>
                    <m:r>
                      <a:rPr lang="cs-CZ" b="0" i="0" smtClean="0">
                        <a:latin typeface="Cambria Math" panose="02040503050406030204" pitchFamily="18" charset="0"/>
                      </a:rPr>
                      <m:t>9,81=</m:t>
                    </m:r>
                    <m:r>
                      <m:rPr>
                        <m:nor/>
                      </m:rPr>
                      <a:rPr lang="cs-CZ" b="1" smtClean="0">
                        <a:solidFill>
                          <a:schemeClr val="accent6"/>
                        </a:solidFill>
                        <a:latin typeface="Cambria Math" panose="02040503050406030204" pitchFamily="18" charset="0"/>
                        <a:ea typeface="Cambria Math" panose="02040503050406030204" pitchFamily="18" charset="0"/>
                      </a:rPr>
                      <m:t>2 88</m:t>
                    </m:r>
                    <m:r>
                      <m:rPr>
                        <m:nor/>
                      </m:rPr>
                      <a:rPr lang="cs-CZ" b="1" i="0" smtClean="0">
                        <a:solidFill>
                          <a:schemeClr val="accent6"/>
                        </a:solidFill>
                        <a:latin typeface="Cambria Math" panose="02040503050406030204" pitchFamily="18" charset="0"/>
                        <a:ea typeface="Cambria Math" panose="02040503050406030204" pitchFamily="18" charset="0"/>
                      </a:rPr>
                      <m:t>0</m:t>
                    </m:r>
                    <m:r>
                      <m:rPr>
                        <m:nor/>
                      </m:rPr>
                      <a:rPr lang="cs-CZ" b="1" smtClean="0">
                        <a:solidFill>
                          <a:schemeClr val="accent6"/>
                        </a:solidFill>
                        <a:latin typeface="Cambria Math" panose="02040503050406030204" pitchFamily="18" charset="0"/>
                        <a:ea typeface="Cambria Math" panose="02040503050406030204" pitchFamily="18" charset="0"/>
                      </a:rPr>
                      <m:t>,2 </m:t>
                    </m:r>
                    <m:r>
                      <m:rPr>
                        <m:nor/>
                      </m:rPr>
                      <a:rPr lang="cs-CZ" b="1" i="0" smtClean="0">
                        <a:solidFill>
                          <a:schemeClr val="accent6"/>
                        </a:solidFill>
                        <a:latin typeface="Cambria Math" panose="02040503050406030204" pitchFamily="18" charset="0"/>
                        <a:ea typeface="Cambria Math" panose="02040503050406030204" pitchFamily="18" charset="0"/>
                      </a:rPr>
                      <m:t>N</m:t>
                    </m:r>
                  </m:oMath>
                </a14:m>
                <a:endParaRPr lang="en-GB" b="1" dirty="0">
                  <a:solidFill>
                    <a:schemeClr val="tx1"/>
                  </a:solidFill>
                  <a:latin typeface="Cambria Math" panose="02040503050406030204" pitchFamily="18" charset="0"/>
                  <a:ea typeface="Cambria Math" panose="02040503050406030204" pitchFamily="18" charset="0"/>
                </a:endParaRPr>
              </a:p>
            </p:txBody>
          </p:sp>
        </mc:Choice>
        <mc:Fallback xmlns="">
          <p:sp>
            <p:nvSpPr>
              <p:cNvPr id="6" name="TextovéPole 5">
                <a:extLst>
                  <a:ext uri="{FF2B5EF4-FFF2-40B4-BE49-F238E27FC236}">
                    <a16:creationId xmlns:a16="http://schemas.microsoft.com/office/drawing/2014/main" id="{C5147092-51C7-9D36-08BD-F3D01010B53F}"/>
                  </a:ext>
                </a:extLst>
              </p:cNvPr>
              <p:cNvSpPr txBox="1">
                <a:spLocks noRot="1" noChangeAspect="1" noMove="1" noResize="1" noEditPoints="1" noAdjustHandles="1" noChangeArrowheads="1" noChangeShapeType="1" noTextEdit="1"/>
              </p:cNvSpPr>
              <p:nvPr/>
            </p:nvSpPr>
            <p:spPr>
              <a:xfrm>
                <a:off x="2217069" y="1605644"/>
                <a:ext cx="5750829" cy="410497"/>
              </a:xfrm>
              <a:prstGeom prst="rect">
                <a:avLst/>
              </a:prstGeom>
              <a:blipFill>
                <a:blip r:embed="rId3"/>
                <a:stretch>
                  <a:fillRect b="-2941"/>
                </a:stretch>
              </a:blipFill>
            </p:spPr>
            <p:txBody>
              <a:bodyPr/>
              <a:lstStyle/>
              <a:p>
                <a:r>
                  <a:rPr lang="en-GB">
                    <a:noFill/>
                  </a:rPr>
                  <a:t> </a:t>
                </a:r>
              </a:p>
            </p:txBody>
          </p:sp>
        </mc:Fallback>
      </mc:AlternateContent>
      <p:pic>
        <p:nvPicPr>
          <p:cNvPr id="10" name="Obrázek 9">
            <a:extLst>
              <a:ext uri="{FF2B5EF4-FFF2-40B4-BE49-F238E27FC236}">
                <a16:creationId xmlns:a16="http://schemas.microsoft.com/office/drawing/2014/main" id="{9349572E-ADCD-2122-5D06-4FD1602E6702}"/>
              </a:ext>
            </a:extLst>
          </p:cNvPr>
          <p:cNvPicPr>
            <a:picLocks noChangeAspect="1"/>
          </p:cNvPicPr>
          <p:nvPr/>
        </p:nvPicPr>
        <p:blipFill>
          <a:blip r:embed="rId4"/>
          <a:stretch>
            <a:fillRect/>
          </a:stretch>
        </p:blipFill>
        <p:spPr>
          <a:xfrm>
            <a:off x="9055228" y="1097693"/>
            <a:ext cx="3000794" cy="5096586"/>
          </a:xfrm>
          <a:prstGeom prst="rect">
            <a:avLst/>
          </a:prstGeom>
        </p:spPr>
      </p:pic>
      <p:sp>
        <p:nvSpPr>
          <p:cNvPr id="12" name="TextovéPole 11">
            <a:extLst>
              <a:ext uri="{FF2B5EF4-FFF2-40B4-BE49-F238E27FC236}">
                <a16:creationId xmlns:a16="http://schemas.microsoft.com/office/drawing/2014/main" id="{8F1717CF-E02B-D53F-200F-2D424A2D0DF5}"/>
              </a:ext>
            </a:extLst>
          </p:cNvPr>
          <p:cNvSpPr txBox="1"/>
          <p:nvPr/>
        </p:nvSpPr>
        <p:spPr>
          <a:xfrm>
            <a:off x="538982" y="2648871"/>
            <a:ext cx="8117159" cy="646331"/>
          </a:xfrm>
          <a:prstGeom prst="rect">
            <a:avLst/>
          </a:prstGeom>
          <a:noFill/>
        </p:spPr>
        <p:txBody>
          <a:bodyPr wrap="square">
            <a:spAutoFit/>
          </a:bodyPr>
          <a:lstStyle/>
          <a:p>
            <a:pPr algn="just"/>
            <a:r>
              <a:rPr lang="cs-CZ" b="1" dirty="0">
                <a:solidFill>
                  <a:schemeClr val="accent6"/>
                </a:solidFill>
                <a:latin typeface="Calibri" panose="020F0502020204030204" pitchFamily="34" charset="0"/>
              </a:rPr>
              <a:t>2</a:t>
            </a:r>
            <a:r>
              <a:rPr lang="cs-CZ" sz="1800" b="1" i="0" u="none" strike="noStrike" dirty="0">
                <a:solidFill>
                  <a:schemeClr val="accent6"/>
                </a:solidFill>
                <a:effectLst/>
                <a:latin typeface="Calibri" panose="020F0502020204030204" pitchFamily="34" charset="0"/>
              </a:rPr>
              <a:t>) Tečná složka tíhy kabiny s břemenem </a:t>
            </a:r>
            <a:r>
              <a:rPr lang="cs-CZ" sz="1800" b="0" i="0" u="none" strike="noStrike" dirty="0">
                <a:solidFill>
                  <a:srgbClr val="000000"/>
                </a:solidFill>
                <a:effectLst/>
                <a:latin typeface="Calibri" panose="020F0502020204030204" pitchFamily="34" charset="0"/>
              </a:rPr>
              <a:t>- představuje část tíhy kabiny s břemenem, která působí ve směru sklonu nosné konstrukce. </a:t>
            </a:r>
            <a:endParaRPr lang="en-GB" dirty="0">
              <a:latin typeface="+mj-lt"/>
            </a:endParaRPr>
          </a:p>
        </p:txBody>
      </p:sp>
      <p:sp>
        <p:nvSpPr>
          <p:cNvPr id="13" name="TextovéPole 12">
            <a:extLst>
              <a:ext uri="{FF2B5EF4-FFF2-40B4-BE49-F238E27FC236}">
                <a16:creationId xmlns:a16="http://schemas.microsoft.com/office/drawing/2014/main" id="{01F5FB2D-DA3C-4505-D77A-EB1DCB77969F}"/>
              </a:ext>
            </a:extLst>
          </p:cNvPr>
          <p:cNvSpPr txBox="1"/>
          <p:nvPr/>
        </p:nvSpPr>
        <p:spPr>
          <a:xfrm>
            <a:off x="538982" y="4338430"/>
            <a:ext cx="8117159" cy="923330"/>
          </a:xfrm>
          <a:prstGeom prst="rect">
            <a:avLst/>
          </a:prstGeom>
          <a:noFill/>
        </p:spPr>
        <p:txBody>
          <a:bodyPr wrap="square">
            <a:spAutoFit/>
          </a:bodyPr>
          <a:lstStyle/>
          <a:p>
            <a:pPr algn="just"/>
            <a:r>
              <a:rPr lang="cs-CZ" sz="1800" b="1" i="0" u="none" strike="noStrike" dirty="0">
                <a:solidFill>
                  <a:schemeClr val="accent6"/>
                </a:solidFill>
                <a:effectLst/>
                <a:latin typeface="+mj-lt"/>
              </a:rPr>
              <a:t>3) Normálová složka tíhy kabiny s břemenem </a:t>
            </a:r>
            <a:r>
              <a:rPr lang="cs-CZ" sz="1800" b="0" i="0" u="none" strike="noStrike" dirty="0">
                <a:solidFill>
                  <a:srgbClr val="000000"/>
                </a:solidFill>
                <a:effectLst/>
                <a:latin typeface="+mj-lt"/>
              </a:rPr>
              <a:t>- </a:t>
            </a:r>
            <a:r>
              <a:rPr lang="cs-CZ" b="0" i="0" u="none" strike="noStrike" dirty="0">
                <a:solidFill>
                  <a:srgbClr val="000000"/>
                </a:solidFill>
                <a:latin typeface="+mj-lt"/>
              </a:rPr>
              <a:t>p</a:t>
            </a:r>
            <a:r>
              <a:rPr lang="cs-CZ" sz="1800" dirty="0">
                <a:effectLst/>
                <a:latin typeface="+mj-lt"/>
                <a:ea typeface="Times New Roman" panose="02020603050405020304" pitchFamily="18" charset="0"/>
              </a:rPr>
              <a:t>ro další výpočty bude potřeba stanovit i normálovou složku </a:t>
            </a:r>
            <a:r>
              <a:rPr lang="cs-CZ" sz="1800" dirty="0">
                <a:effectLst/>
                <a:latin typeface="+mj-lt"/>
                <a:ea typeface="Calibri" panose="020F0502020204030204" pitchFamily="34" charset="0"/>
              </a:rPr>
              <a:t>tíhy kabiny s břemenem</a:t>
            </a:r>
            <a:r>
              <a:rPr lang="cs-CZ" sz="1800" dirty="0">
                <a:effectLst/>
                <a:latin typeface="+mj-lt"/>
                <a:ea typeface="Times New Roman" panose="02020603050405020304" pitchFamily="18" charset="0"/>
              </a:rPr>
              <a:t>, která </a:t>
            </a:r>
            <a:r>
              <a:rPr lang="cs-CZ" sz="1800" dirty="0">
                <a:effectLst/>
                <a:latin typeface="+mj-lt"/>
                <a:ea typeface="Calibri" panose="020F0502020204030204" pitchFamily="34" charset="0"/>
              </a:rPr>
              <a:t>působí na nosnou konstrukci výtahu. </a:t>
            </a:r>
            <a:endParaRPr lang="en-GB" dirty="0">
              <a:latin typeface="+mj-lt"/>
            </a:endParaRPr>
          </a:p>
        </p:txBody>
      </p:sp>
      <mc:AlternateContent xmlns:mc="http://schemas.openxmlformats.org/markup-compatibility/2006" xmlns:a14="http://schemas.microsoft.com/office/drawing/2010/main">
        <mc:Choice Requires="a14">
          <p:sp>
            <p:nvSpPr>
              <p:cNvPr id="16" name="TextovéPole 15">
                <a:extLst>
                  <a:ext uri="{FF2B5EF4-FFF2-40B4-BE49-F238E27FC236}">
                    <a16:creationId xmlns:a16="http://schemas.microsoft.com/office/drawing/2014/main" id="{B5EAD976-2B75-12FC-2A61-45A3F9D65B77}"/>
                  </a:ext>
                </a:extLst>
              </p:cNvPr>
              <p:cNvSpPr txBox="1"/>
              <p:nvPr/>
            </p:nvSpPr>
            <p:spPr>
              <a:xfrm>
                <a:off x="1831258" y="5275532"/>
                <a:ext cx="613664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𝑁</m:t>
                          </m:r>
                        </m:sub>
                      </m:sSub>
                      <m:r>
                        <a:rPr lang="en-GB" i="0">
                          <a:latin typeface="Cambria Math" panose="02040503050406030204" pitchFamily="18" charset="0"/>
                        </a:rPr>
                        <m:t>=</m:t>
                      </m:r>
                      <m:r>
                        <a:rPr lang="en-GB" i="1">
                          <a:latin typeface="Cambria Math" panose="02040503050406030204" pitchFamily="18" charset="0"/>
                        </a:rPr>
                        <m:t>𝐺</m:t>
                      </m:r>
                      <m:r>
                        <a:rPr lang="en-GB" i="0">
                          <a:latin typeface="Cambria Math" panose="02040503050406030204" pitchFamily="18" charset="0"/>
                        </a:rPr>
                        <m:t>·</m:t>
                      </m:r>
                      <m:func>
                        <m:funcPr>
                          <m:ctrlPr>
                            <a:rPr lang="en-GB" i="1">
                              <a:latin typeface="Cambria Math" panose="02040503050406030204" pitchFamily="18" charset="0"/>
                            </a:rPr>
                          </m:ctrlPr>
                        </m:funcPr>
                        <m:fName>
                          <m:r>
                            <a:rPr lang="en-GB" i="1">
                              <a:latin typeface="Cambria Math" panose="02040503050406030204" pitchFamily="18" charset="0"/>
                            </a:rPr>
                            <m:t>𝑐𝑜𝑠</m:t>
                          </m:r>
                        </m:fName>
                        <m:e>
                          <m:r>
                            <m:rPr>
                              <m:nor/>
                            </m:rPr>
                            <a:rPr lang="el-GR" i="1" dirty="0"/>
                            <m:t>α</m:t>
                          </m:r>
                        </m:e>
                      </m:func>
                      <m:r>
                        <a:rPr lang="en-GB" i="0">
                          <a:latin typeface="Cambria Math" panose="02040503050406030204" pitchFamily="18" charset="0"/>
                        </a:rPr>
                        <m:t>=</m:t>
                      </m:r>
                      <m:r>
                        <a:rPr lang="cs-CZ" b="0" i="0" smtClean="0">
                          <a:latin typeface="Cambria Math" panose="02040503050406030204" pitchFamily="18" charset="0"/>
                        </a:rPr>
                        <m:t>2 880,2</m:t>
                      </m:r>
                      <m:r>
                        <a:rPr lang="en-GB" i="0">
                          <a:latin typeface="Cambria Math" panose="02040503050406030204" pitchFamily="18" charset="0"/>
                        </a:rPr>
                        <m:t>·</m:t>
                      </m:r>
                      <m:func>
                        <m:funcPr>
                          <m:ctrlPr>
                            <a:rPr lang="en-GB" i="1">
                              <a:latin typeface="Cambria Math" panose="02040503050406030204" pitchFamily="18" charset="0"/>
                            </a:rPr>
                          </m:ctrlPr>
                        </m:funcPr>
                        <m:fName>
                          <m:r>
                            <a:rPr lang="en-GB" i="1">
                              <a:latin typeface="Cambria Math" panose="02040503050406030204" pitchFamily="18" charset="0"/>
                            </a:rPr>
                            <m:t>𝑐𝑜𝑠</m:t>
                          </m:r>
                        </m:fName>
                        <m:e>
                          <m:r>
                            <a:rPr lang="en-GB" i="0">
                              <a:latin typeface="Cambria Math" panose="02040503050406030204" pitchFamily="18" charset="0"/>
                            </a:rPr>
                            <m:t>70°</m:t>
                          </m:r>
                        </m:e>
                      </m:func>
                      <m:r>
                        <a:rPr lang="en-GB" i="0">
                          <a:latin typeface="Cambria Math" panose="02040503050406030204" pitchFamily="18" charset="0"/>
                        </a:rPr>
                        <m:t>=</m:t>
                      </m:r>
                      <m:r>
                        <a:rPr lang="en-GB" b="1" i="0" smtClean="0">
                          <a:solidFill>
                            <a:schemeClr val="accent6"/>
                          </a:solidFill>
                          <a:latin typeface="Cambria Math" panose="02040503050406030204" pitchFamily="18" charset="0"/>
                        </a:rPr>
                        <m:t>𝟗𝟖𝟓</m:t>
                      </m:r>
                      <m:r>
                        <a:rPr lang="en-GB" b="1" i="0" smtClean="0">
                          <a:solidFill>
                            <a:schemeClr val="accent6"/>
                          </a:solidFill>
                          <a:latin typeface="Cambria Math" panose="02040503050406030204" pitchFamily="18" charset="0"/>
                        </a:rPr>
                        <m:t>,</m:t>
                      </m:r>
                      <m:r>
                        <a:rPr lang="en-GB" b="1" i="0" smtClean="0">
                          <a:solidFill>
                            <a:schemeClr val="accent6"/>
                          </a:solidFill>
                          <a:latin typeface="Cambria Math" panose="02040503050406030204" pitchFamily="18" charset="0"/>
                        </a:rPr>
                        <m:t>𝟏</m:t>
                      </m:r>
                      <m:r>
                        <a:rPr lang="en-GB" b="1" i="0" smtClean="0">
                          <a:solidFill>
                            <a:schemeClr val="accent6"/>
                          </a:solidFill>
                          <a:latin typeface="Cambria Math" panose="02040503050406030204" pitchFamily="18" charset="0"/>
                        </a:rPr>
                        <m:t> </m:t>
                      </m:r>
                      <m:r>
                        <a:rPr lang="en-GB" b="1" i="0" smtClean="0">
                          <a:solidFill>
                            <a:schemeClr val="accent6"/>
                          </a:solidFill>
                          <a:latin typeface="Cambria Math" panose="02040503050406030204" pitchFamily="18" charset="0"/>
                        </a:rPr>
                        <m:t>𝐍</m:t>
                      </m:r>
                    </m:oMath>
                  </m:oMathPara>
                </a14:m>
                <a:endParaRPr lang="en-GB" b="1" dirty="0"/>
              </a:p>
            </p:txBody>
          </p:sp>
        </mc:Choice>
        <mc:Fallback xmlns="">
          <p:sp>
            <p:nvSpPr>
              <p:cNvPr id="16" name="TextovéPole 15">
                <a:extLst>
                  <a:ext uri="{FF2B5EF4-FFF2-40B4-BE49-F238E27FC236}">
                    <a16:creationId xmlns:a16="http://schemas.microsoft.com/office/drawing/2014/main" id="{B5EAD976-2B75-12FC-2A61-45A3F9D65B77}"/>
                  </a:ext>
                </a:extLst>
              </p:cNvPr>
              <p:cNvSpPr txBox="1">
                <a:spLocks noRot="1" noChangeAspect="1" noMove="1" noResize="1" noEditPoints="1" noAdjustHandles="1" noChangeArrowheads="1" noChangeShapeType="1" noTextEdit="1"/>
              </p:cNvSpPr>
              <p:nvPr/>
            </p:nvSpPr>
            <p:spPr>
              <a:xfrm>
                <a:off x="1831258" y="5275532"/>
                <a:ext cx="6136640" cy="369332"/>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ovéPole 21">
                <a:extLst>
                  <a:ext uri="{FF2B5EF4-FFF2-40B4-BE49-F238E27FC236}">
                    <a16:creationId xmlns:a16="http://schemas.microsoft.com/office/drawing/2014/main" id="{8A6261A9-C949-A2BC-5299-B15E92CAE887}"/>
                  </a:ext>
                </a:extLst>
              </p:cNvPr>
              <p:cNvSpPr txBox="1"/>
              <p:nvPr/>
            </p:nvSpPr>
            <p:spPr>
              <a:xfrm>
                <a:off x="1831258" y="3378133"/>
                <a:ext cx="613664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𝑇</m:t>
                          </m:r>
                        </m:sub>
                      </m:sSub>
                      <m:r>
                        <a:rPr lang="en-GB" i="0">
                          <a:latin typeface="Cambria Math" panose="02040503050406030204" pitchFamily="18" charset="0"/>
                        </a:rPr>
                        <m:t>=</m:t>
                      </m:r>
                      <m:r>
                        <a:rPr lang="en-GB" i="1">
                          <a:latin typeface="Cambria Math" panose="02040503050406030204" pitchFamily="18" charset="0"/>
                        </a:rPr>
                        <m:t>𝐺</m:t>
                      </m:r>
                      <m:r>
                        <a:rPr lang="en-GB" i="0">
                          <a:latin typeface="Cambria Math" panose="02040503050406030204" pitchFamily="18" charset="0"/>
                        </a:rPr>
                        <m:t>·</m:t>
                      </m:r>
                      <m:func>
                        <m:funcPr>
                          <m:ctrlPr>
                            <a:rPr lang="en-GB" i="1">
                              <a:latin typeface="Cambria Math" panose="02040503050406030204" pitchFamily="18" charset="0"/>
                            </a:rPr>
                          </m:ctrlPr>
                        </m:funcPr>
                        <m:fName>
                          <m:r>
                            <a:rPr lang="en-GB" i="1">
                              <a:latin typeface="Cambria Math" panose="02040503050406030204" pitchFamily="18" charset="0"/>
                            </a:rPr>
                            <m:t>𝑠𝑖𝑛</m:t>
                          </m:r>
                        </m:fName>
                        <m:e>
                          <m:r>
                            <m:rPr>
                              <m:nor/>
                            </m:rPr>
                            <a:rPr lang="el-GR" i="1" dirty="0"/>
                            <m:t>α</m:t>
                          </m:r>
                        </m:e>
                      </m:func>
                      <m:r>
                        <a:rPr lang="en-GB" i="0">
                          <a:latin typeface="Cambria Math" panose="02040503050406030204" pitchFamily="18" charset="0"/>
                        </a:rPr>
                        <m:t>=</m:t>
                      </m:r>
                      <m:r>
                        <a:rPr lang="cs-CZ" b="0" i="0" smtClean="0">
                          <a:latin typeface="Cambria Math" panose="02040503050406030204" pitchFamily="18" charset="0"/>
                        </a:rPr>
                        <m:t>2 880,2</m:t>
                      </m:r>
                      <m:r>
                        <a:rPr lang="en-GB">
                          <a:latin typeface="Cambria Math" panose="02040503050406030204" pitchFamily="18" charset="0"/>
                        </a:rPr>
                        <m:t>·</m:t>
                      </m:r>
                      <m:func>
                        <m:funcPr>
                          <m:ctrlPr>
                            <a:rPr lang="en-GB" i="1">
                              <a:latin typeface="Cambria Math" panose="02040503050406030204" pitchFamily="18" charset="0"/>
                            </a:rPr>
                          </m:ctrlPr>
                        </m:funcPr>
                        <m:fName>
                          <m:r>
                            <a:rPr lang="en-GB" i="1">
                              <a:latin typeface="Cambria Math" panose="02040503050406030204" pitchFamily="18" charset="0"/>
                            </a:rPr>
                            <m:t>𝑠𝑖𝑛</m:t>
                          </m:r>
                        </m:fName>
                        <m:e>
                          <m:r>
                            <a:rPr lang="en-GB" i="0">
                              <a:latin typeface="Cambria Math" panose="02040503050406030204" pitchFamily="18" charset="0"/>
                            </a:rPr>
                            <m:t>70°</m:t>
                          </m:r>
                        </m:e>
                      </m:func>
                      <m:r>
                        <a:rPr lang="en-GB" i="0">
                          <a:latin typeface="Cambria Math" panose="02040503050406030204" pitchFamily="18" charset="0"/>
                        </a:rPr>
                        <m:t>=</m:t>
                      </m:r>
                      <m:r>
                        <a:rPr lang="en-GB" b="1" i="0" smtClean="0">
                          <a:solidFill>
                            <a:schemeClr val="accent6"/>
                          </a:solidFill>
                          <a:latin typeface="Cambria Math" panose="02040503050406030204" pitchFamily="18" charset="0"/>
                        </a:rPr>
                        <m:t>𝟐</m:t>
                      </m:r>
                      <m:r>
                        <a:rPr lang="en-GB" b="1" i="0" smtClean="0">
                          <a:solidFill>
                            <a:schemeClr val="accent6"/>
                          </a:solidFill>
                          <a:latin typeface="Cambria Math" panose="02040503050406030204" pitchFamily="18" charset="0"/>
                        </a:rPr>
                        <m:t> </m:t>
                      </m:r>
                      <m:r>
                        <a:rPr lang="en-GB" b="1" i="0" smtClean="0">
                          <a:solidFill>
                            <a:schemeClr val="accent6"/>
                          </a:solidFill>
                          <a:latin typeface="Cambria Math" panose="02040503050406030204" pitchFamily="18" charset="0"/>
                        </a:rPr>
                        <m:t>𝟕𝟎𝟔</m:t>
                      </m:r>
                      <m:r>
                        <a:rPr lang="en-GB" b="1" i="0" smtClean="0">
                          <a:solidFill>
                            <a:schemeClr val="accent6"/>
                          </a:solidFill>
                          <a:latin typeface="Cambria Math" panose="02040503050406030204" pitchFamily="18" charset="0"/>
                        </a:rPr>
                        <m:t>,</m:t>
                      </m:r>
                      <m:r>
                        <a:rPr lang="en-GB" b="1" i="0" smtClean="0">
                          <a:solidFill>
                            <a:schemeClr val="accent6"/>
                          </a:solidFill>
                          <a:latin typeface="Cambria Math" panose="02040503050406030204" pitchFamily="18" charset="0"/>
                        </a:rPr>
                        <m:t>𝟓</m:t>
                      </m:r>
                      <m:r>
                        <a:rPr lang="en-GB" b="1" i="0" smtClean="0">
                          <a:solidFill>
                            <a:schemeClr val="accent6"/>
                          </a:solidFill>
                          <a:latin typeface="Cambria Math" panose="02040503050406030204" pitchFamily="18" charset="0"/>
                        </a:rPr>
                        <m:t> </m:t>
                      </m:r>
                      <m:r>
                        <a:rPr lang="cs-CZ" b="1" i="0" smtClean="0">
                          <a:solidFill>
                            <a:schemeClr val="accent6"/>
                          </a:solidFill>
                          <a:latin typeface="Cambria Math" panose="02040503050406030204" pitchFamily="18" charset="0"/>
                        </a:rPr>
                        <m:t>𝐍</m:t>
                      </m:r>
                    </m:oMath>
                  </m:oMathPara>
                </a14:m>
                <a:endParaRPr lang="en-GB" b="1" dirty="0"/>
              </a:p>
            </p:txBody>
          </p:sp>
        </mc:Choice>
        <mc:Fallback xmlns="">
          <p:sp>
            <p:nvSpPr>
              <p:cNvPr id="22" name="TextovéPole 21">
                <a:extLst>
                  <a:ext uri="{FF2B5EF4-FFF2-40B4-BE49-F238E27FC236}">
                    <a16:creationId xmlns:a16="http://schemas.microsoft.com/office/drawing/2014/main" id="{8A6261A9-C949-A2BC-5299-B15E92CAE887}"/>
                  </a:ext>
                </a:extLst>
              </p:cNvPr>
              <p:cNvSpPr txBox="1">
                <a:spLocks noRot="1" noChangeAspect="1" noMove="1" noResize="1" noEditPoints="1" noAdjustHandles="1" noChangeArrowheads="1" noChangeShapeType="1" noTextEdit="1"/>
              </p:cNvSpPr>
              <p:nvPr/>
            </p:nvSpPr>
            <p:spPr>
              <a:xfrm>
                <a:off x="1831258" y="3378133"/>
                <a:ext cx="6136640" cy="369332"/>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538956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2</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12</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92D050"/>
                </a:solidFill>
              </a:rPr>
              <a:t>Výpočet</a:t>
            </a:r>
          </a:p>
        </p:txBody>
      </p:sp>
      <p:sp>
        <p:nvSpPr>
          <p:cNvPr id="35" name="TextovéPole 34">
            <a:extLst>
              <a:ext uri="{FF2B5EF4-FFF2-40B4-BE49-F238E27FC236}">
                <a16:creationId xmlns:a16="http://schemas.microsoft.com/office/drawing/2014/main" id="{13866066-2730-F2EF-E6B6-B5C69248CAE9}"/>
              </a:ext>
            </a:extLst>
          </p:cNvPr>
          <p:cNvSpPr txBox="1"/>
          <p:nvPr/>
        </p:nvSpPr>
        <p:spPr>
          <a:xfrm>
            <a:off x="538983" y="959313"/>
            <a:ext cx="7426458" cy="646331"/>
          </a:xfrm>
          <a:prstGeom prst="rect">
            <a:avLst/>
          </a:prstGeom>
          <a:noFill/>
        </p:spPr>
        <p:txBody>
          <a:bodyPr wrap="square">
            <a:spAutoFit/>
          </a:bodyPr>
          <a:lstStyle/>
          <a:p>
            <a:pPr algn="just"/>
            <a:r>
              <a:rPr lang="cs-CZ" b="1" dirty="0">
                <a:solidFill>
                  <a:schemeClr val="accent6"/>
                </a:solidFill>
                <a:latin typeface="Calibri" panose="020F0502020204030204" pitchFamily="34" charset="0"/>
              </a:rPr>
              <a:t>4</a:t>
            </a:r>
            <a:r>
              <a:rPr lang="cs-CZ" sz="1800" b="1" i="0" u="none" strike="noStrike" dirty="0">
                <a:solidFill>
                  <a:schemeClr val="accent6"/>
                </a:solidFill>
                <a:effectLst/>
                <a:latin typeface="Calibri" panose="020F0502020204030204" pitchFamily="34" charset="0"/>
              </a:rPr>
              <a:t>) Pohybový odpor plošiny </a:t>
            </a:r>
            <a:r>
              <a:rPr lang="cs-CZ" sz="1800" b="0" i="0" u="none" strike="noStrike" dirty="0">
                <a:solidFill>
                  <a:srgbClr val="000000"/>
                </a:solidFill>
                <a:effectLst/>
                <a:latin typeface="Calibri" panose="020F0502020204030204" pitchFamily="34" charset="0"/>
              </a:rPr>
              <a:t>– vzorec pro výpočet pohybového odporu plošiny vychází z momentové podmínky ke středu kola z obrázku.</a:t>
            </a:r>
            <a:endParaRPr lang="en-GB" dirty="0">
              <a:latin typeface="+mj-lt"/>
            </a:endParaRPr>
          </a:p>
        </p:txBody>
      </p:sp>
      <p:pic>
        <p:nvPicPr>
          <p:cNvPr id="7" name="Obrázek 6">
            <a:extLst>
              <a:ext uri="{FF2B5EF4-FFF2-40B4-BE49-F238E27FC236}">
                <a16:creationId xmlns:a16="http://schemas.microsoft.com/office/drawing/2014/main" id="{8629BD30-A631-C310-6E0A-170C096D83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5617" y="731005"/>
            <a:ext cx="4227011" cy="3310425"/>
          </a:xfrm>
          <a:prstGeom prst="rect">
            <a:avLst/>
          </a:prstGeom>
        </p:spPr>
      </p:pic>
      <mc:AlternateContent xmlns:mc="http://schemas.openxmlformats.org/markup-compatibility/2006" xmlns:a14="http://schemas.microsoft.com/office/drawing/2010/main">
        <mc:Choice Requires="a14">
          <p:sp>
            <p:nvSpPr>
              <p:cNvPr id="9" name="TextovéPole 8">
                <a:extLst>
                  <a:ext uri="{FF2B5EF4-FFF2-40B4-BE49-F238E27FC236}">
                    <a16:creationId xmlns:a16="http://schemas.microsoft.com/office/drawing/2014/main" id="{D928DA2A-88D7-C0F1-61E6-93CB9A1ACA0C}"/>
                  </a:ext>
                </a:extLst>
              </p:cNvPr>
              <p:cNvSpPr txBox="1"/>
              <p:nvPr/>
            </p:nvSpPr>
            <p:spPr>
              <a:xfrm>
                <a:off x="773140" y="1831353"/>
                <a:ext cx="6756400" cy="71468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𝑟</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𝑁</m:t>
                          </m:r>
                        </m:sub>
                      </m:sSub>
                      <m:r>
                        <a:rPr lang="en-GB" i="0">
                          <a:latin typeface="Cambria Math" panose="02040503050406030204" pitchFamily="18" charset="0"/>
                        </a:rPr>
                        <m:t>·</m:t>
                      </m:r>
                      <m:d>
                        <m:dPr>
                          <m:ctrlPr>
                            <a:rPr lang="en-GB" i="1">
                              <a:solidFill>
                                <a:srgbClr val="836967"/>
                              </a:solidFill>
                              <a:latin typeface="Cambria Math" panose="02040503050406030204" pitchFamily="18" charset="0"/>
                            </a:rPr>
                          </m:ctrlPr>
                        </m:dPr>
                        <m:e>
                          <m:f>
                            <m:fPr>
                              <m:ctrlPr>
                                <a:rPr lang="en-GB" i="1">
                                  <a:solidFill>
                                    <a:srgbClr val="836967"/>
                                  </a:solidFill>
                                  <a:latin typeface="Cambria Math" panose="02040503050406030204" pitchFamily="18" charset="0"/>
                                </a:rPr>
                              </m:ctrlPr>
                            </m:fPr>
                            <m:num>
                              <m:r>
                                <a:rPr lang="en-GB" i="0">
                                  <a:latin typeface="Cambria Math" panose="02040503050406030204" pitchFamily="18" charset="0"/>
                                </a:rPr>
                                <m:t>2·</m:t>
                              </m:r>
                              <m:r>
                                <a:rPr lang="en-GB" i="1">
                                  <a:latin typeface="Cambria Math" panose="02040503050406030204" pitchFamily="18" charset="0"/>
                                </a:rPr>
                                <m:t>𝜉</m:t>
                              </m:r>
                              <m:r>
                                <a:rPr lang="en-GB" i="0">
                                  <a:latin typeface="Cambria Math" panose="02040503050406030204" pitchFamily="18" charset="0"/>
                                </a:rPr>
                                <m:t>+</m:t>
                              </m:r>
                              <m:r>
                                <a:rPr lang="en-GB" i="1">
                                  <a:latin typeface="Cambria Math" panose="02040503050406030204" pitchFamily="18" charset="0"/>
                                </a:rPr>
                                <m:t>𝜇</m:t>
                              </m:r>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𝑑</m:t>
                                  </m:r>
                                </m:e>
                                <m:sub>
                                  <m:r>
                                    <a:rPr lang="en-GB" i="0">
                                      <a:latin typeface="Cambria Math" panose="02040503050406030204" pitchFamily="18" charset="0"/>
                                    </a:rPr>
                                    <m:t>č</m:t>
                                  </m:r>
                                </m:sub>
                              </m:sSub>
                            </m:num>
                            <m:den>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𝑘</m:t>
                                  </m:r>
                                </m:sub>
                              </m:sSub>
                            </m:den>
                          </m:f>
                        </m:e>
                      </m:d>
                      <m:r>
                        <a:rPr lang="cs-CZ" b="0" i="0" smtClean="0">
                          <a:latin typeface="Cambria Math" panose="02040503050406030204" pitchFamily="18" charset="0"/>
                        </a:rPr>
                        <m:t>=</m:t>
                      </m:r>
                      <m:r>
                        <a:rPr lang="cs-CZ" i="1">
                          <a:latin typeface="Cambria Math" panose="02040503050406030204" pitchFamily="18" charset="0"/>
                        </a:rPr>
                        <m:t>985,1·</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cs-CZ" i="1">
                                  <a:latin typeface="Cambria Math" panose="02040503050406030204" pitchFamily="18" charset="0"/>
                                </a:rPr>
                                <m:t>2·</m:t>
                              </m:r>
                              <m:r>
                                <a:rPr lang="el-GR" i="1">
                                  <a:latin typeface="Cambria Math" panose="02040503050406030204" pitchFamily="18" charset="0"/>
                                </a:rPr>
                                <m:t>2</m:t>
                              </m:r>
                              <m:r>
                                <a:rPr lang="cs-CZ" i="1">
                                  <a:latin typeface="Cambria Math" panose="02040503050406030204" pitchFamily="18" charset="0"/>
                                </a:rPr>
                                <m:t>+</m:t>
                              </m:r>
                              <m:r>
                                <a:rPr lang="el-GR" i="1">
                                  <a:latin typeface="Cambria Math" panose="02040503050406030204" pitchFamily="18" charset="0"/>
                                </a:rPr>
                                <m:t>0,0015</m:t>
                              </m:r>
                              <m:r>
                                <a:rPr lang="cs-CZ" i="1">
                                  <a:latin typeface="Cambria Math" panose="02040503050406030204" pitchFamily="18" charset="0"/>
                                </a:rPr>
                                <m:t>·15</m:t>
                              </m:r>
                            </m:num>
                            <m:den>
                              <m:r>
                                <a:rPr lang="cs-CZ" b="0" i="1" smtClean="0">
                                  <a:latin typeface="Cambria Math" panose="02040503050406030204" pitchFamily="18" charset="0"/>
                                </a:rPr>
                                <m:t>50</m:t>
                              </m:r>
                            </m:den>
                          </m:f>
                        </m:e>
                      </m:d>
                      <m:r>
                        <a:rPr lang="cs-CZ" b="0" i="1" smtClean="0">
                          <a:latin typeface="Cambria Math" panose="02040503050406030204" pitchFamily="18" charset="0"/>
                        </a:rPr>
                        <m:t>=79,3 </m:t>
                      </m:r>
                      <m:r>
                        <a:rPr lang="cs-CZ" b="0" i="1" smtClean="0">
                          <a:latin typeface="Cambria Math" panose="02040503050406030204" pitchFamily="18" charset="0"/>
                        </a:rPr>
                        <m:t>𝑁</m:t>
                      </m:r>
                    </m:oMath>
                  </m:oMathPara>
                </a14:m>
                <a:endParaRPr lang="en-GB" dirty="0"/>
              </a:p>
            </p:txBody>
          </p:sp>
        </mc:Choice>
        <mc:Fallback xmlns="">
          <p:sp>
            <p:nvSpPr>
              <p:cNvPr id="9" name="TextovéPole 8">
                <a:extLst>
                  <a:ext uri="{FF2B5EF4-FFF2-40B4-BE49-F238E27FC236}">
                    <a16:creationId xmlns:a16="http://schemas.microsoft.com/office/drawing/2014/main" id="{D928DA2A-88D7-C0F1-61E6-93CB9A1ACA0C}"/>
                  </a:ext>
                </a:extLst>
              </p:cNvPr>
              <p:cNvSpPr txBox="1">
                <a:spLocks noRot="1" noChangeAspect="1" noMove="1" noResize="1" noEditPoints="1" noAdjustHandles="1" noChangeArrowheads="1" noChangeShapeType="1" noTextEdit="1"/>
              </p:cNvSpPr>
              <p:nvPr/>
            </p:nvSpPr>
            <p:spPr>
              <a:xfrm>
                <a:off x="773140" y="1831353"/>
                <a:ext cx="6756400" cy="714683"/>
              </a:xfrm>
              <a:prstGeom prst="rect">
                <a:avLst/>
              </a:prstGeom>
              <a:blipFill>
                <a:blip r:embed="rId4"/>
                <a:stretch>
                  <a:fillRect/>
                </a:stretch>
              </a:blipFill>
            </p:spPr>
            <p:txBody>
              <a:bodyPr/>
              <a:lstStyle/>
              <a:p>
                <a:r>
                  <a:rPr lang="en-GB">
                    <a:noFill/>
                  </a:rPr>
                  <a:t> </a:t>
                </a:r>
              </a:p>
            </p:txBody>
          </p:sp>
        </mc:Fallback>
      </mc:AlternateContent>
      <p:sp>
        <p:nvSpPr>
          <p:cNvPr id="14" name="TextovéPole 13">
            <a:extLst>
              <a:ext uri="{FF2B5EF4-FFF2-40B4-BE49-F238E27FC236}">
                <a16:creationId xmlns:a16="http://schemas.microsoft.com/office/drawing/2014/main" id="{120C1DF5-2508-912E-F827-E9D283E01618}"/>
              </a:ext>
            </a:extLst>
          </p:cNvPr>
          <p:cNvSpPr txBox="1"/>
          <p:nvPr/>
        </p:nvSpPr>
        <p:spPr>
          <a:xfrm>
            <a:off x="538983" y="2776782"/>
            <a:ext cx="7426458" cy="646331"/>
          </a:xfrm>
          <a:prstGeom prst="rect">
            <a:avLst/>
          </a:prstGeom>
          <a:noFill/>
        </p:spPr>
        <p:txBody>
          <a:bodyPr wrap="square">
            <a:spAutoFit/>
          </a:bodyPr>
          <a:lstStyle/>
          <a:p>
            <a:pPr algn="just"/>
            <a:r>
              <a:rPr lang="cs-CZ" sz="1800" b="1" i="0" u="none" strike="noStrike" dirty="0">
                <a:solidFill>
                  <a:schemeClr val="accent6"/>
                </a:solidFill>
                <a:effectLst/>
                <a:latin typeface="Calibri" panose="020F0502020204030204" pitchFamily="34" charset="0"/>
              </a:rPr>
              <a:t>5) Síla v laně v místě uchycení kabiny </a:t>
            </a:r>
            <a:r>
              <a:rPr lang="cs-CZ" sz="1800" b="0" i="0" u="none" strike="noStrike" dirty="0">
                <a:solidFill>
                  <a:srgbClr val="000000"/>
                </a:solidFill>
                <a:effectLst/>
                <a:latin typeface="Calibri" panose="020F0502020204030204" pitchFamily="34" charset="0"/>
              </a:rPr>
              <a:t>– vzorec pro výpočet pohybového odporu plošiny vychází z momentové podmínky ke středu kola z obrázku 2.</a:t>
            </a:r>
            <a:endParaRPr lang="en-GB" dirty="0">
              <a:latin typeface="+mj-lt"/>
            </a:endParaRPr>
          </a:p>
        </p:txBody>
      </p:sp>
      <mc:AlternateContent xmlns:mc="http://schemas.openxmlformats.org/markup-compatibility/2006" xmlns:a14="http://schemas.microsoft.com/office/drawing/2010/main">
        <mc:Choice Requires="a14">
          <p:sp>
            <p:nvSpPr>
              <p:cNvPr id="17" name="TextovéPole 16">
                <a:extLst>
                  <a:ext uri="{FF2B5EF4-FFF2-40B4-BE49-F238E27FC236}">
                    <a16:creationId xmlns:a16="http://schemas.microsoft.com/office/drawing/2014/main" id="{3871D15F-A71E-7F67-2DE2-478B2B0F34C0}"/>
                  </a:ext>
                </a:extLst>
              </p:cNvPr>
              <p:cNvSpPr txBox="1"/>
              <p:nvPr/>
            </p:nvSpPr>
            <p:spPr>
              <a:xfrm>
                <a:off x="914400" y="3717174"/>
                <a:ext cx="613664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𝑙</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𝑇</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𝑟</m:t>
                          </m:r>
                        </m:sub>
                      </m:sSub>
                      <m:r>
                        <a:rPr lang="en-GB" i="0">
                          <a:latin typeface="Cambria Math" panose="02040503050406030204" pitchFamily="18" charset="0"/>
                        </a:rPr>
                        <m:t>=2 706,5+</m:t>
                      </m:r>
                      <m:r>
                        <a:rPr lang="cs-CZ" b="0" i="0" smtClean="0">
                          <a:latin typeface="Cambria Math" panose="02040503050406030204" pitchFamily="18" charset="0"/>
                        </a:rPr>
                        <m:t>79,3</m:t>
                      </m:r>
                      <m:r>
                        <a:rPr lang="en-GB" i="0">
                          <a:latin typeface="Cambria Math" panose="02040503050406030204" pitchFamily="18" charset="0"/>
                        </a:rPr>
                        <m:t>=</m:t>
                      </m:r>
                      <m:r>
                        <a:rPr lang="en-GB" b="1" i="0" smtClean="0">
                          <a:solidFill>
                            <a:schemeClr val="accent6"/>
                          </a:solidFill>
                          <a:latin typeface="Cambria Math" panose="02040503050406030204" pitchFamily="18" charset="0"/>
                        </a:rPr>
                        <m:t>𝟐</m:t>
                      </m:r>
                      <m:r>
                        <a:rPr lang="en-GB" b="1" i="0" smtClean="0">
                          <a:solidFill>
                            <a:schemeClr val="accent6"/>
                          </a:solidFill>
                          <a:latin typeface="Cambria Math" panose="02040503050406030204" pitchFamily="18" charset="0"/>
                        </a:rPr>
                        <m:t> </m:t>
                      </m:r>
                      <m:r>
                        <a:rPr lang="cs-CZ" b="1" i="0" smtClean="0">
                          <a:solidFill>
                            <a:schemeClr val="accent6"/>
                          </a:solidFill>
                          <a:latin typeface="Cambria Math" panose="02040503050406030204" pitchFamily="18" charset="0"/>
                        </a:rPr>
                        <m:t>𝟕𝟖𝟓</m:t>
                      </m:r>
                      <m:r>
                        <a:rPr lang="cs-CZ" b="1" i="0" smtClean="0">
                          <a:solidFill>
                            <a:schemeClr val="accent6"/>
                          </a:solidFill>
                          <a:latin typeface="Cambria Math" panose="02040503050406030204" pitchFamily="18" charset="0"/>
                        </a:rPr>
                        <m:t>,</m:t>
                      </m:r>
                      <m:r>
                        <a:rPr lang="cs-CZ" b="1" i="0" smtClean="0">
                          <a:solidFill>
                            <a:schemeClr val="accent6"/>
                          </a:solidFill>
                          <a:latin typeface="Cambria Math" panose="02040503050406030204" pitchFamily="18" charset="0"/>
                        </a:rPr>
                        <m:t>𝟖</m:t>
                      </m:r>
                      <m:r>
                        <a:rPr lang="en-GB" b="1" i="0" smtClean="0">
                          <a:solidFill>
                            <a:schemeClr val="accent6"/>
                          </a:solidFill>
                          <a:latin typeface="Cambria Math" panose="02040503050406030204" pitchFamily="18" charset="0"/>
                        </a:rPr>
                        <m:t> </m:t>
                      </m:r>
                      <m:r>
                        <a:rPr lang="en-GB" b="1" i="0" smtClean="0">
                          <a:solidFill>
                            <a:schemeClr val="accent6"/>
                          </a:solidFill>
                          <a:latin typeface="Cambria Math" panose="02040503050406030204" pitchFamily="18" charset="0"/>
                        </a:rPr>
                        <m:t>𝐍</m:t>
                      </m:r>
                    </m:oMath>
                  </m:oMathPara>
                </a14:m>
                <a:endParaRPr lang="en-GB" b="1" dirty="0"/>
              </a:p>
            </p:txBody>
          </p:sp>
        </mc:Choice>
        <mc:Fallback xmlns="">
          <p:sp>
            <p:nvSpPr>
              <p:cNvPr id="17" name="TextovéPole 16">
                <a:extLst>
                  <a:ext uri="{FF2B5EF4-FFF2-40B4-BE49-F238E27FC236}">
                    <a16:creationId xmlns:a16="http://schemas.microsoft.com/office/drawing/2014/main" id="{3871D15F-A71E-7F67-2DE2-478B2B0F34C0}"/>
                  </a:ext>
                </a:extLst>
              </p:cNvPr>
              <p:cNvSpPr txBox="1">
                <a:spLocks noRot="1" noChangeAspect="1" noMove="1" noResize="1" noEditPoints="1" noAdjustHandles="1" noChangeArrowheads="1" noChangeShapeType="1" noTextEdit="1"/>
              </p:cNvSpPr>
              <p:nvPr/>
            </p:nvSpPr>
            <p:spPr>
              <a:xfrm>
                <a:off x="914400" y="3717174"/>
                <a:ext cx="6136640" cy="369332"/>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ovéPole 20">
                <a:extLst>
                  <a:ext uri="{FF2B5EF4-FFF2-40B4-BE49-F238E27FC236}">
                    <a16:creationId xmlns:a16="http://schemas.microsoft.com/office/drawing/2014/main" id="{6BA1BB33-5DFB-905C-30BD-E87AA7B24A47}"/>
                  </a:ext>
                </a:extLst>
              </p:cNvPr>
              <p:cNvSpPr txBox="1"/>
              <p:nvPr/>
            </p:nvSpPr>
            <p:spPr>
              <a:xfrm>
                <a:off x="538982" y="4409585"/>
                <a:ext cx="11277098" cy="1477328"/>
              </a:xfrm>
              <a:prstGeom prst="rect">
                <a:avLst/>
              </a:prstGeom>
              <a:noFill/>
            </p:spPr>
            <p:txBody>
              <a:bodyPr wrap="square">
                <a:spAutoFit/>
              </a:bodyPr>
              <a:lstStyle/>
              <a:p>
                <a:pPr algn="just"/>
                <a:r>
                  <a:rPr lang="cs-CZ" b="1" dirty="0">
                    <a:solidFill>
                      <a:schemeClr val="accent6"/>
                    </a:solidFill>
                  </a:rPr>
                  <a:t>6</a:t>
                </a:r>
                <a:r>
                  <a:rPr lang="cs-CZ" sz="1800" b="1" i="0" u="none" strike="noStrike" dirty="0">
                    <a:solidFill>
                      <a:schemeClr val="accent6"/>
                    </a:solidFill>
                    <a:effectLst/>
                  </a:rPr>
                  <a:t>) Účinnos</a:t>
                </a:r>
                <a:r>
                  <a:rPr lang="cs-CZ" b="1" dirty="0">
                    <a:solidFill>
                      <a:schemeClr val="accent6"/>
                    </a:solidFill>
                  </a:rPr>
                  <a:t>t lanového systému </a:t>
                </a:r>
                <a:r>
                  <a:rPr lang="cs-CZ" dirty="0"/>
                  <a:t>-</a:t>
                </a:r>
                <a:r>
                  <a:rPr lang="cs-CZ" b="1" dirty="0">
                    <a:solidFill>
                      <a:schemeClr val="accent6"/>
                    </a:solidFill>
                  </a:rPr>
                  <a:t> </a:t>
                </a:r>
                <a:r>
                  <a:rPr lang="cs-CZ" dirty="0">
                    <a:ea typeface="Calibri" panose="020F0502020204030204" pitchFamily="34" charset="0"/>
                  </a:rPr>
                  <a:t>p</a:t>
                </a:r>
                <a:r>
                  <a:rPr lang="cs-CZ" sz="1800" dirty="0">
                    <a:effectLst/>
                    <a:ea typeface="Calibri" panose="020F0502020204030204" pitchFamily="34" charset="0"/>
                  </a:rPr>
                  <a:t>ro zjištění maximální síly v laně, která bude v laně působit je potřeba hodnotu </a:t>
                </a:r>
                <a14:m>
                  <m:oMath xmlns:m="http://schemas.openxmlformats.org/officeDocument/2006/math">
                    <m:sSub>
                      <m:sSubPr>
                        <m:ctrlPr>
                          <a:rPr lang="en-GB" i="1">
                            <a:effectLst/>
                            <a:latin typeface="Cambria Math" panose="02040503050406030204" pitchFamily="18" charset="0"/>
                          </a:rPr>
                        </m:ctrlPr>
                      </m:sSubPr>
                      <m:e>
                        <m:r>
                          <a:rPr lang="cs-CZ" sz="1800" i="1">
                            <a:effectLst/>
                            <a:latin typeface="Cambria Math" panose="02040503050406030204" pitchFamily="18" charset="0"/>
                            <a:ea typeface="Calibri" panose="020F0502020204030204" pitchFamily="34" charset="0"/>
                            <a:cs typeface="Times New Roman" panose="02020603050405020304" pitchFamily="18" charset="0"/>
                          </a:rPr>
                          <m:t>𝐹</m:t>
                        </m:r>
                      </m:e>
                      <m:sub>
                        <m:r>
                          <a:rPr lang="cs-CZ" sz="1800" i="1">
                            <a:effectLst/>
                            <a:latin typeface="Cambria Math" panose="02040503050406030204" pitchFamily="18" charset="0"/>
                            <a:ea typeface="Calibri" panose="020F0502020204030204" pitchFamily="34" charset="0"/>
                            <a:cs typeface="Times New Roman" panose="02020603050405020304" pitchFamily="18" charset="0"/>
                          </a:rPr>
                          <m:t>𝑙</m:t>
                        </m:r>
                      </m:sub>
                    </m:sSub>
                  </m:oMath>
                </a14:m>
                <a:r>
                  <a:rPr lang="cs-CZ" sz="1800" dirty="0">
                    <a:effectLst/>
                    <a:ea typeface="Calibri" panose="020F0502020204030204" pitchFamily="34" charset="0"/>
                  </a:rPr>
                  <a:t> podělit celkovou účinností lanového systému. Předpokladem je, že maximální síla v laně bude v místě, kde lano opouští lanový buben. Od něj je lano vedeno kladkami až ke kabině výtahu. Celkem je tak lano v kontaktu s pěti kladkami o účinnosti </a:t>
                </a:r>
                <a14:m>
                  <m:oMath xmlns:m="http://schemas.openxmlformats.org/officeDocument/2006/math">
                    <m:r>
                      <a:rPr lang="cs-CZ" sz="1800" i="1">
                        <a:effectLst/>
                        <a:latin typeface="Cambria Math" panose="02040503050406030204" pitchFamily="18" charset="0"/>
                        <a:ea typeface="Calibri" panose="020F0502020204030204" pitchFamily="34" charset="0"/>
                        <a:cs typeface="Calibri" panose="020F0502020204030204" pitchFamily="34" charset="0"/>
                      </a:rPr>
                      <m:t>𝜂</m:t>
                    </m:r>
                    <m:r>
                      <a:rPr lang="cs-CZ" sz="1800" i="1">
                        <a:effectLst/>
                        <a:latin typeface="Cambria Math" panose="02040503050406030204" pitchFamily="18" charset="0"/>
                        <a:ea typeface="Calibri" panose="020F0502020204030204" pitchFamily="34" charset="0"/>
                        <a:cs typeface="Calibri" panose="020F0502020204030204" pitchFamily="34" charset="0"/>
                      </a:rPr>
                      <m:t>=0,985 </m:t>
                    </m:r>
                    <m:d>
                      <m:dPr>
                        <m:begChr m:val="["/>
                        <m:endChr m:val="]"/>
                        <m:ctrlPr>
                          <a:rPr lang="en-GB" i="1">
                            <a:effectLst/>
                            <a:latin typeface="Cambria Math" panose="02040503050406030204" pitchFamily="18" charset="0"/>
                          </a:rPr>
                        </m:ctrlPr>
                      </m:dPr>
                      <m:e>
                        <m:r>
                          <a:rPr lang="cs-CZ" sz="1800" i="1">
                            <a:effectLst/>
                            <a:latin typeface="Cambria Math" panose="02040503050406030204" pitchFamily="18" charset="0"/>
                            <a:ea typeface="Calibri" panose="020F0502020204030204" pitchFamily="34" charset="0"/>
                            <a:cs typeface="Times New Roman" panose="02020603050405020304" pitchFamily="18" charset="0"/>
                          </a:rPr>
                          <m:t>−</m:t>
                        </m:r>
                      </m:e>
                    </m:d>
                  </m:oMath>
                </a14:m>
                <a:r>
                  <a:rPr lang="cs-CZ" sz="1800" dirty="0">
                    <a:effectLst/>
                    <a:ea typeface="Times New Roman" panose="02020603050405020304" pitchFamily="18" charset="0"/>
                  </a:rPr>
                  <a:t> .</a:t>
                </a:r>
                <a:endParaRPr lang="en-GB" dirty="0"/>
              </a:p>
              <a:p>
                <a:endParaRPr lang="en-GB" dirty="0"/>
              </a:p>
            </p:txBody>
          </p:sp>
        </mc:Choice>
        <mc:Fallback xmlns="">
          <p:sp>
            <p:nvSpPr>
              <p:cNvPr id="21" name="TextovéPole 20">
                <a:extLst>
                  <a:ext uri="{FF2B5EF4-FFF2-40B4-BE49-F238E27FC236}">
                    <a16:creationId xmlns:a16="http://schemas.microsoft.com/office/drawing/2014/main" id="{6BA1BB33-5DFB-905C-30BD-E87AA7B24A47}"/>
                  </a:ext>
                </a:extLst>
              </p:cNvPr>
              <p:cNvSpPr txBox="1">
                <a:spLocks noRot="1" noChangeAspect="1" noMove="1" noResize="1" noEditPoints="1" noAdjustHandles="1" noChangeArrowheads="1" noChangeShapeType="1" noTextEdit="1"/>
              </p:cNvSpPr>
              <p:nvPr/>
            </p:nvSpPr>
            <p:spPr>
              <a:xfrm>
                <a:off x="538982" y="4409585"/>
                <a:ext cx="11277098" cy="1477328"/>
              </a:xfrm>
              <a:prstGeom prst="rect">
                <a:avLst/>
              </a:prstGeom>
              <a:blipFill>
                <a:blip r:embed="rId6"/>
                <a:stretch>
                  <a:fillRect l="-432" t="-2058" r="-4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ovéPole 22">
                <a:extLst>
                  <a:ext uri="{FF2B5EF4-FFF2-40B4-BE49-F238E27FC236}">
                    <a16:creationId xmlns:a16="http://schemas.microsoft.com/office/drawing/2014/main" id="{E1D7579D-AD93-FCF6-0A47-20C510F798A1}"/>
                  </a:ext>
                </a:extLst>
              </p:cNvPr>
              <p:cNvSpPr txBox="1"/>
              <p:nvPr/>
            </p:nvSpPr>
            <p:spPr>
              <a:xfrm>
                <a:off x="2509520" y="5754585"/>
                <a:ext cx="6136640" cy="3724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𝜂</m:t>
                          </m:r>
                        </m:e>
                        <m:sub>
                          <m:r>
                            <a:rPr lang="en-GB" i="1">
                              <a:latin typeface="Cambria Math" panose="02040503050406030204" pitchFamily="18" charset="0"/>
                            </a:rPr>
                            <m:t>𝑙</m:t>
                          </m:r>
                        </m:sub>
                      </m:sSub>
                      <m:r>
                        <a:rPr lang="en-GB" i="0">
                          <a:latin typeface="Cambria Math" panose="02040503050406030204" pitchFamily="18" charset="0"/>
                        </a:rPr>
                        <m:t>=</m:t>
                      </m:r>
                      <m:sSup>
                        <m:sSupPr>
                          <m:ctrlPr>
                            <a:rPr lang="en-GB" i="1">
                              <a:solidFill>
                                <a:srgbClr val="836967"/>
                              </a:solidFill>
                              <a:latin typeface="Cambria Math" panose="02040503050406030204" pitchFamily="18" charset="0"/>
                            </a:rPr>
                          </m:ctrlPr>
                        </m:sSupPr>
                        <m:e>
                          <m:r>
                            <a:rPr lang="en-GB" i="1">
                              <a:latin typeface="Cambria Math" panose="02040503050406030204" pitchFamily="18" charset="0"/>
                            </a:rPr>
                            <m:t>𝜂</m:t>
                          </m:r>
                        </m:e>
                        <m:sup>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𝑘𝑙</m:t>
                              </m:r>
                            </m:sub>
                          </m:sSub>
                        </m:sup>
                      </m:sSup>
                      <m:r>
                        <a:rPr lang="en-GB" i="0">
                          <a:latin typeface="Cambria Math" panose="02040503050406030204" pitchFamily="18" charset="0"/>
                        </a:rPr>
                        <m:t>=</m:t>
                      </m:r>
                      <m:sSup>
                        <m:sSupPr>
                          <m:ctrlPr>
                            <a:rPr lang="en-GB" i="1">
                              <a:solidFill>
                                <a:srgbClr val="836967"/>
                              </a:solidFill>
                              <a:latin typeface="Cambria Math" panose="02040503050406030204" pitchFamily="18" charset="0"/>
                            </a:rPr>
                          </m:ctrlPr>
                        </m:sSupPr>
                        <m:e>
                          <m:r>
                            <a:rPr lang="en-GB" i="0">
                              <a:latin typeface="Cambria Math" panose="02040503050406030204" pitchFamily="18" charset="0"/>
                            </a:rPr>
                            <m:t>0,985</m:t>
                          </m:r>
                        </m:e>
                        <m:sup>
                          <m:r>
                            <a:rPr lang="en-GB" i="0">
                              <a:latin typeface="Cambria Math" panose="02040503050406030204" pitchFamily="18" charset="0"/>
                            </a:rPr>
                            <m:t>5</m:t>
                          </m:r>
                        </m:sup>
                      </m:sSup>
                      <m:r>
                        <a:rPr lang="en-GB" i="0">
                          <a:latin typeface="Cambria Math" panose="02040503050406030204" pitchFamily="18" charset="0"/>
                        </a:rPr>
                        <m:t>=</m:t>
                      </m:r>
                      <m:r>
                        <a:rPr lang="en-GB" b="1" i="0" smtClean="0">
                          <a:solidFill>
                            <a:schemeClr val="accent6"/>
                          </a:solidFill>
                          <a:latin typeface="Cambria Math" panose="02040503050406030204" pitchFamily="18" charset="0"/>
                        </a:rPr>
                        <m:t>𝟎</m:t>
                      </m:r>
                      <m:r>
                        <a:rPr lang="en-GB" b="1" i="0" smtClean="0">
                          <a:solidFill>
                            <a:schemeClr val="accent6"/>
                          </a:solidFill>
                          <a:latin typeface="Cambria Math" panose="02040503050406030204" pitchFamily="18" charset="0"/>
                        </a:rPr>
                        <m:t>,</m:t>
                      </m:r>
                      <m:r>
                        <a:rPr lang="en-GB" b="1" i="0" smtClean="0">
                          <a:solidFill>
                            <a:schemeClr val="accent6"/>
                          </a:solidFill>
                          <a:latin typeface="Cambria Math" panose="02040503050406030204" pitchFamily="18" charset="0"/>
                        </a:rPr>
                        <m:t>𝟗𝟐𝟕</m:t>
                      </m:r>
                      <m:r>
                        <a:rPr lang="en-GB" i="0">
                          <a:latin typeface="Cambria Math" panose="02040503050406030204" pitchFamily="18" charset="0"/>
                        </a:rPr>
                        <m:t> </m:t>
                      </m:r>
                      <m:d>
                        <m:dPr>
                          <m:begChr m:val="["/>
                          <m:endChr m:val="]"/>
                          <m:ctrlPr>
                            <a:rPr lang="en-GB" b="1" i="1" smtClean="0">
                              <a:solidFill>
                                <a:schemeClr val="accent6"/>
                              </a:solidFill>
                              <a:latin typeface="Cambria Math" panose="02040503050406030204" pitchFamily="18" charset="0"/>
                            </a:rPr>
                          </m:ctrlPr>
                        </m:dPr>
                        <m:e>
                          <m:r>
                            <a:rPr lang="en-GB" b="1" i="0">
                              <a:solidFill>
                                <a:schemeClr val="accent6"/>
                              </a:solidFill>
                              <a:latin typeface="Cambria Math" panose="02040503050406030204" pitchFamily="18" charset="0"/>
                            </a:rPr>
                            <m:t>−</m:t>
                          </m:r>
                        </m:e>
                      </m:d>
                    </m:oMath>
                  </m:oMathPara>
                </a14:m>
                <a:endParaRPr lang="en-GB" b="1" dirty="0"/>
              </a:p>
            </p:txBody>
          </p:sp>
        </mc:Choice>
        <mc:Fallback xmlns="">
          <p:sp>
            <p:nvSpPr>
              <p:cNvPr id="23" name="TextovéPole 22">
                <a:extLst>
                  <a:ext uri="{FF2B5EF4-FFF2-40B4-BE49-F238E27FC236}">
                    <a16:creationId xmlns:a16="http://schemas.microsoft.com/office/drawing/2014/main" id="{E1D7579D-AD93-FCF6-0A47-20C510F798A1}"/>
                  </a:ext>
                </a:extLst>
              </p:cNvPr>
              <p:cNvSpPr txBox="1">
                <a:spLocks noRot="1" noChangeAspect="1" noMove="1" noResize="1" noEditPoints="1" noAdjustHandles="1" noChangeArrowheads="1" noChangeShapeType="1" noTextEdit="1"/>
              </p:cNvSpPr>
              <p:nvPr/>
            </p:nvSpPr>
            <p:spPr>
              <a:xfrm>
                <a:off x="2509520" y="5754585"/>
                <a:ext cx="6136640" cy="372410"/>
              </a:xfrm>
              <a:prstGeom prst="rect">
                <a:avLst/>
              </a:prstGeom>
              <a:blipFill>
                <a:blip r:embed="rId7"/>
                <a:stretch>
                  <a:fillRect b="-6557"/>
                </a:stretch>
              </a:blipFill>
            </p:spPr>
            <p:txBody>
              <a:bodyPr/>
              <a:lstStyle/>
              <a:p>
                <a:r>
                  <a:rPr lang="en-GB">
                    <a:noFill/>
                  </a:rPr>
                  <a:t> </a:t>
                </a:r>
              </a:p>
            </p:txBody>
          </p:sp>
        </mc:Fallback>
      </mc:AlternateContent>
      <p:sp>
        <p:nvSpPr>
          <p:cNvPr id="8" name="TextovéPole 7">
            <a:extLst>
              <a:ext uri="{FF2B5EF4-FFF2-40B4-BE49-F238E27FC236}">
                <a16:creationId xmlns:a16="http://schemas.microsoft.com/office/drawing/2014/main" id="{E3E35983-DAB3-29A4-833B-80C1F50494C9}"/>
              </a:ext>
            </a:extLst>
          </p:cNvPr>
          <p:cNvSpPr txBox="1"/>
          <p:nvPr/>
        </p:nvSpPr>
        <p:spPr>
          <a:xfrm>
            <a:off x="8254767" y="3994310"/>
            <a:ext cx="3735941" cy="276999"/>
          </a:xfrm>
          <a:prstGeom prst="rect">
            <a:avLst/>
          </a:prstGeom>
          <a:noFill/>
        </p:spPr>
        <p:txBody>
          <a:bodyPr wrap="square">
            <a:spAutoFit/>
          </a:bodyPr>
          <a:lstStyle/>
          <a:p>
            <a:r>
              <a:rPr lang="cs-CZ" sz="1200" u="sng" dirty="0">
                <a:solidFill>
                  <a:schemeClr val="accent1"/>
                </a:solidFill>
                <a:effectLst/>
                <a:latin typeface="+mj-lt"/>
                <a:ea typeface="Calibri" panose="020F0502020204030204" pitchFamily="34" charset="0"/>
                <a:cs typeface="Calibri" panose="020F0502020204030204" pitchFamily="34" charset="0"/>
              </a:rPr>
              <a:t>POLAK, Jaromír, et al. Dopravní a manipulační zařízení III. </a:t>
            </a:r>
            <a:endParaRPr lang="en-GB" sz="1200" u="sng" dirty="0">
              <a:solidFill>
                <a:schemeClr val="accent1"/>
              </a:solidFill>
              <a:latin typeface="+mj-lt"/>
            </a:endParaRPr>
          </a:p>
        </p:txBody>
      </p:sp>
    </p:spTree>
    <p:extLst>
      <p:ext uri="{BB962C8B-B14F-4D97-AF65-F5344CB8AC3E}">
        <p14:creationId xmlns:p14="http://schemas.microsoft.com/office/powerpoint/2010/main" val="598305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2</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13</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92D050"/>
                </a:solidFill>
              </a:rPr>
              <a:t>Výpočet</a:t>
            </a:r>
          </a:p>
        </p:txBody>
      </p:sp>
      <p:sp>
        <p:nvSpPr>
          <p:cNvPr id="35" name="TextovéPole 34">
            <a:extLst>
              <a:ext uri="{FF2B5EF4-FFF2-40B4-BE49-F238E27FC236}">
                <a16:creationId xmlns:a16="http://schemas.microsoft.com/office/drawing/2014/main" id="{13866066-2730-F2EF-E6B6-B5C69248CAE9}"/>
              </a:ext>
            </a:extLst>
          </p:cNvPr>
          <p:cNvSpPr txBox="1"/>
          <p:nvPr/>
        </p:nvSpPr>
        <p:spPr>
          <a:xfrm>
            <a:off x="538982" y="864230"/>
            <a:ext cx="10667083" cy="923330"/>
          </a:xfrm>
          <a:prstGeom prst="rect">
            <a:avLst/>
          </a:prstGeom>
          <a:noFill/>
        </p:spPr>
        <p:txBody>
          <a:bodyPr wrap="square">
            <a:spAutoFit/>
          </a:bodyPr>
          <a:lstStyle/>
          <a:p>
            <a:pPr algn="just"/>
            <a:r>
              <a:rPr lang="cs-CZ" sz="1800" b="1" i="0" u="none" strike="noStrike" dirty="0">
                <a:solidFill>
                  <a:schemeClr val="accent6"/>
                </a:solidFill>
                <a:effectLst/>
                <a:latin typeface="Calibri" panose="020F0502020204030204" pitchFamily="34" charset="0"/>
              </a:rPr>
              <a:t>7) Obvodová síla na bubnu </a:t>
            </a:r>
            <a:r>
              <a:rPr lang="cs-CZ" sz="1800" b="0" i="0" u="none" strike="noStrike" dirty="0">
                <a:solidFill>
                  <a:srgbClr val="000000"/>
                </a:solidFill>
                <a:effectLst/>
                <a:latin typeface="Calibri" panose="020F0502020204030204" pitchFamily="34" charset="0"/>
              </a:rPr>
              <a:t>– </a:t>
            </a:r>
            <a:r>
              <a:rPr lang="cs-CZ" b="0" i="0" u="none" strike="noStrike" dirty="0">
                <a:solidFill>
                  <a:srgbClr val="000000"/>
                </a:solidFill>
                <a:latin typeface="Calibri" panose="020F0502020204030204" pitchFamily="34" charset="0"/>
                <a:ea typeface="Calibri" panose="020F0502020204030204" pitchFamily="34" charset="0"/>
                <a:cs typeface="Times New Roman" panose="02020603050405020304" pitchFamily="18" charset="0"/>
              </a:rPr>
              <a:t>v</a:t>
            </a:r>
            <a:r>
              <a:rPr lang="cs-CZ" sz="1800" dirty="0">
                <a:effectLst/>
                <a:latin typeface="Calibri" panose="020F0502020204030204" pitchFamily="34" charset="0"/>
                <a:ea typeface="Calibri" panose="020F0502020204030204" pitchFamily="34" charset="0"/>
                <a:cs typeface="Times New Roman" panose="02020603050405020304" pitchFamily="18" charset="0"/>
              </a:rPr>
              <a:t> tomto výpočtu zanedbáváme vlastní hmotnost lana. Obvodová síla na bubnu se tedy rovná:</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cs-CZ" sz="1800" b="0" i="0" u="none" strike="noStrike" dirty="0">
                <a:solidFill>
                  <a:srgbClr val="000000"/>
                </a:solidFill>
                <a:effectLst/>
                <a:latin typeface="Calibri" panose="020F0502020204030204" pitchFamily="34" charset="0"/>
              </a:rPr>
              <a:t> </a:t>
            </a:r>
            <a:endParaRPr lang="en-GB" dirty="0">
              <a:latin typeface="+mj-lt"/>
            </a:endParaRPr>
          </a:p>
        </p:txBody>
      </p:sp>
      <mc:AlternateContent xmlns:mc="http://schemas.openxmlformats.org/markup-compatibility/2006" xmlns:a14="http://schemas.microsoft.com/office/drawing/2010/main">
        <mc:Choice Requires="a14">
          <p:sp>
            <p:nvSpPr>
              <p:cNvPr id="14" name="TextovéPole 13">
                <a:extLst>
                  <a:ext uri="{FF2B5EF4-FFF2-40B4-BE49-F238E27FC236}">
                    <a16:creationId xmlns:a16="http://schemas.microsoft.com/office/drawing/2014/main" id="{120C1DF5-2508-912E-F827-E9D283E01618}"/>
                  </a:ext>
                </a:extLst>
              </p:cNvPr>
              <p:cNvSpPr txBox="1"/>
              <p:nvPr/>
            </p:nvSpPr>
            <p:spPr>
              <a:xfrm>
                <a:off x="538982" y="2287273"/>
                <a:ext cx="10667083" cy="923330"/>
              </a:xfrm>
              <a:prstGeom prst="rect">
                <a:avLst/>
              </a:prstGeom>
              <a:noFill/>
            </p:spPr>
            <p:txBody>
              <a:bodyPr wrap="square">
                <a:spAutoFit/>
              </a:bodyPr>
              <a:lstStyle/>
              <a:p>
                <a:pPr algn="just"/>
                <a:r>
                  <a:rPr lang="cs-CZ" sz="1800" b="1" i="0" u="none" strike="noStrike" dirty="0">
                    <a:solidFill>
                      <a:schemeClr val="accent6"/>
                    </a:solidFill>
                    <a:effectLst/>
                  </a:rPr>
                  <a:t>8) Návrhový průměr lana </a:t>
                </a:r>
                <a:r>
                  <a:rPr lang="cs-CZ" sz="1800" b="0" i="0" u="none" strike="noStrike" dirty="0">
                    <a:solidFill>
                      <a:srgbClr val="000000"/>
                    </a:solidFill>
                    <a:effectLst/>
                  </a:rPr>
                  <a:t>– </a:t>
                </a:r>
                <a:r>
                  <a:rPr lang="cs-CZ" dirty="0">
                    <a:ea typeface="Calibri" panose="020F0502020204030204" pitchFamily="34" charset="0"/>
                  </a:rPr>
                  <a:t>p</a:t>
                </a:r>
                <a:r>
                  <a:rPr lang="cs-CZ" sz="1800" dirty="0">
                    <a:effectLst/>
                    <a:ea typeface="Calibri" panose="020F0502020204030204" pitchFamily="34" charset="0"/>
                  </a:rPr>
                  <a:t>ři znalosti maximální síly už můžeme přistoupit k výpočtu návrhového průměru lana. </a:t>
                </a:r>
                <a:r>
                  <a:rPr lang="cs-CZ" sz="1800" dirty="0">
                    <a:effectLst/>
                    <a:ea typeface="Calibri" panose="020F0502020204030204" pitchFamily="34" charset="0"/>
                    <a:cs typeface="Calibri" panose="020F0502020204030204" pitchFamily="34" charset="0"/>
                  </a:rPr>
                  <a:t>Ve vzorci figuruje koeficient bezpečnosti lana </a:t>
                </a:r>
                <a14:m>
                  <m:oMath xmlns:m="http://schemas.openxmlformats.org/officeDocument/2006/math">
                    <m:sSub>
                      <m:sSubPr>
                        <m:ctrlPr>
                          <a:rPr lang="en-GB" i="1">
                            <a:effectLst/>
                            <a:latin typeface="Cambria Math" panose="02040503050406030204" pitchFamily="18" charset="0"/>
                          </a:rPr>
                        </m:ctrlPr>
                      </m:sSubPr>
                      <m:e>
                        <m:r>
                          <a:rPr lang="cs-CZ" sz="1800" i="1">
                            <a:effectLst/>
                            <a:latin typeface="Cambria Math" panose="02040503050406030204" pitchFamily="18" charset="0"/>
                            <a:ea typeface="Calibri" panose="020F0502020204030204" pitchFamily="34" charset="0"/>
                            <a:cs typeface="Times New Roman" panose="02020603050405020304" pitchFamily="18" charset="0"/>
                          </a:rPr>
                          <m:t>𝑘</m:t>
                        </m:r>
                      </m:e>
                      <m:sub>
                        <m:r>
                          <a:rPr lang="cs-CZ" sz="1800" i="1">
                            <a:effectLst/>
                            <a:latin typeface="Cambria Math" panose="02040503050406030204" pitchFamily="18" charset="0"/>
                            <a:ea typeface="Calibri" panose="020F0502020204030204" pitchFamily="34" charset="0"/>
                            <a:cs typeface="Times New Roman" panose="02020603050405020304" pitchFamily="18" charset="0"/>
                          </a:rPr>
                          <m:t>𝑙</m:t>
                        </m:r>
                      </m:sub>
                    </m:sSub>
                    <m:r>
                      <a:rPr lang="cs-CZ" sz="1800" i="1">
                        <a:effectLst/>
                        <a:latin typeface="Cambria Math" panose="02040503050406030204" pitchFamily="18" charset="0"/>
                        <a:ea typeface="Calibri" panose="020F0502020204030204" pitchFamily="34" charset="0"/>
                        <a:cs typeface="Times New Roman" panose="02020603050405020304" pitchFamily="18" charset="0"/>
                      </a:rPr>
                      <m:t> </m:t>
                    </m:r>
                    <m:d>
                      <m:dPr>
                        <m:begChr m:val="["/>
                        <m:endChr m:val="]"/>
                        <m:ctrlPr>
                          <a:rPr lang="en-GB" i="1">
                            <a:effectLst/>
                            <a:latin typeface="Cambria Math" panose="02040503050406030204" pitchFamily="18" charset="0"/>
                          </a:rPr>
                        </m:ctrlPr>
                      </m:dPr>
                      <m:e>
                        <m:r>
                          <a:rPr lang="cs-CZ" sz="1800" i="1">
                            <a:effectLst/>
                            <a:latin typeface="Cambria Math" panose="02040503050406030204" pitchFamily="18" charset="0"/>
                            <a:ea typeface="Calibri" panose="020F0502020204030204" pitchFamily="34" charset="0"/>
                            <a:cs typeface="Times New Roman" panose="02020603050405020304" pitchFamily="18" charset="0"/>
                          </a:rPr>
                          <m:t>−</m:t>
                        </m:r>
                      </m:e>
                    </m:d>
                  </m:oMath>
                </a14:m>
                <a:r>
                  <a:rPr lang="cs-CZ" sz="1800" dirty="0">
                    <a:effectLst/>
                    <a:ea typeface="Times New Roman" panose="02020603050405020304" pitchFamily="18" charset="0"/>
                    <a:cs typeface="Calibri" panose="020F0502020204030204" pitchFamily="34" charset="0"/>
                  </a:rPr>
                  <a:t>, který je dán normou ČSN EN 12158-2. Tato norma se týká nakloněných konstrukčních výtahů a udává hodnotu bezpečnosti lana </a:t>
                </a:r>
                <a14:m>
                  <m:oMath xmlns:m="http://schemas.openxmlformats.org/officeDocument/2006/math">
                    <m:sSub>
                      <m:sSubPr>
                        <m:ctrlPr>
                          <a:rPr lang="en-GB" i="1">
                            <a:effectLst/>
                            <a:latin typeface="Cambria Math" panose="02040503050406030204" pitchFamily="18" charset="0"/>
                          </a:rPr>
                        </m:ctrlPr>
                      </m:sSubPr>
                      <m:e>
                        <m:r>
                          <a:rPr lang="cs-CZ" sz="1800" i="1">
                            <a:effectLst/>
                            <a:latin typeface="Cambria Math" panose="02040503050406030204" pitchFamily="18" charset="0"/>
                            <a:ea typeface="Calibri" panose="020F0502020204030204" pitchFamily="34" charset="0"/>
                            <a:cs typeface="Times New Roman" panose="02020603050405020304" pitchFamily="18" charset="0"/>
                          </a:rPr>
                          <m:t>𝑘</m:t>
                        </m:r>
                      </m:e>
                      <m:sub>
                        <m:r>
                          <a:rPr lang="cs-CZ" sz="1800" i="1">
                            <a:effectLst/>
                            <a:latin typeface="Cambria Math" panose="02040503050406030204" pitchFamily="18" charset="0"/>
                            <a:ea typeface="Calibri" panose="020F0502020204030204" pitchFamily="34" charset="0"/>
                            <a:cs typeface="Times New Roman" panose="02020603050405020304" pitchFamily="18" charset="0"/>
                          </a:rPr>
                          <m:t>𝑙</m:t>
                        </m:r>
                      </m:sub>
                    </m:sSub>
                    <m:r>
                      <a:rPr lang="cs-CZ" sz="1800" i="1">
                        <a:effectLst/>
                        <a:latin typeface="Cambria Math" panose="02040503050406030204" pitchFamily="18" charset="0"/>
                        <a:ea typeface="Calibri" panose="020F0502020204030204" pitchFamily="34" charset="0"/>
                        <a:cs typeface="Times New Roman" panose="02020603050405020304" pitchFamily="18" charset="0"/>
                      </a:rPr>
                      <m:t>=6</m:t>
                    </m:r>
                  </m:oMath>
                </a14:m>
                <a:r>
                  <a:rPr lang="cs-CZ" sz="1800" dirty="0">
                    <a:effectLst/>
                    <a:ea typeface="Times New Roman" panose="02020603050405020304" pitchFamily="18" charset="0"/>
                    <a:cs typeface="Calibri" panose="020F0502020204030204" pitchFamily="34" charset="0"/>
                  </a:rPr>
                  <a:t>.</a:t>
                </a:r>
                <a:endParaRPr lang="en-GB" dirty="0"/>
              </a:p>
            </p:txBody>
          </p:sp>
        </mc:Choice>
        <mc:Fallback xmlns="">
          <p:sp>
            <p:nvSpPr>
              <p:cNvPr id="14" name="TextovéPole 13">
                <a:extLst>
                  <a:ext uri="{FF2B5EF4-FFF2-40B4-BE49-F238E27FC236}">
                    <a16:creationId xmlns:a16="http://schemas.microsoft.com/office/drawing/2014/main" id="{120C1DF5-2508-912E-F827-E9D283E01618}"/>
                  </a:ext>
                </a:extLst>
              </p:cNvPr>
              <p:cNvSpPr txBox="1">
                <a:spLocks noRot="1" noChangeAspect="1" noMove="1" noResize="1" noEditPoints="1" noAdjustHandles="1" noChangeArrowheads="1" noChangeShapeType="1" noTextEdit="1"/>
              </p:cNvSpPr>
              <p:nvPr/>
            </p:nvSpPr>
            <p:spPr>
              <a:xfrm>
                <a:off x="538982" y="2287273"/>
                <a:ext cx="10667083" cy="923330"/>
              </a:xfrm>
              <a:prstGeom prst="rect">
                <a:avLst/>
              </a:prstGeom>
              <a:blipFill>
                <a:blip r:embed="rId3"/>
                <a:stretch>
                  <a:fillRect l="-457" t="-3289" r="-514" b="-9211"/>
                </a:stretch>
              </a:blipFill>
            </p:spPr>
            <p:txBody>
              <a:bodyPr/>
              <a:lstStyle/>
              <a:p>
                <a:r>
                  <a:rPr lang="en-GB">
                    <a:noFill/>
                  </a:rPr>
                  <a:t> </a:t>
                </a:r>
              </a:p>
            </p:txBody>
          </p:sp>
        </mc:Fallback>
      </mc:AlternateContent>
      <p:sp>
        <p:nvSpPr>
          <p:cNvPr id="21" name="TextovéPole 20">
            <a:extLst>
              <a:ext uri="{FF2B5EF4-FFF2-40B4-BE49-F238E27FC236}">
                <a16:creationId xmlns:a16="http://schemas.microsoft.com/office/drawing/2014/main" id="{6BA1BB33-5DFB-905C-30BD-E87AA7B24A47}"/>
              </a:ext>
            </a:extLst>
          </p:cNvPr>
          <p:cNvSpPr txBox="1"/>
          <p:nvPr/>
        </p:nvSpPr>
        <p:spPr>
          <a:xfrm>
            <a:off x="538982" y="4245229"/>
            <a:ext cx="11277098" cy="369332"/>
          </a:xfrm>
          <a:prstGeom prst="rect">
            <a:avLst/>
          </a:prstGeom>
          <a:noFill/>
        </p:spPr>
        <p:txBody>
          <a:bodyPr wrap="square">
            <a:spAutoFit/>
          </a:bodyPr>
          <a:lstStyle/>
          <a:p>
            <a:pPr algn="just"/>
            <a:r>
              <a:rPr lang="cs-CZ" sz="1800" b="1" i="0" u="none" strike="noStrike" dirty="0">
                <a:solidFill>
                  <a:schemeClr val="accent6"/>
                </a:solidFill>
                <a:effectLst/>
              </a:rPr>
              <a:t>9) Průměr lana </a:t>
            </a:r>
            <a:r>
              <a:rPr lang="cs-CZ" b="1" dirty="0"/>
              <a:t>- </a:t>
            </a:r>
            <a:r>
              <a:rPr lang="cs-CZ" dirty="0"/>
              <a:t>v</a:t>
            </a:r>
            <a:r>
              <a:rPr lang="cs-CZ" sz="1800" b="0" i="0" u="none" strike="noStrike" dirty="0">
                <a:solidFill>
                  <a:srgbClr val="000000"/>
                </a:solidFill>
                <a:effectLst/>
              </a:rPr>
              <a:t>ýsledný průměr ocelového lana se posléze zaokrouhlí na nejbližší vyšší normalizovaný průměr.</a:t>
            </a:r>
            <a:r>
              <a:rPr lang="cs-CZ" dirty="0"/>
              <a:t> </a:t>
            </a:r>
          </a:p>
        </p:txBody>
      </p:sp>
      <mc:AlternateContent xmlns:mc="http://schemas.openxmlformats.org/markup-compatibility/2006" xmlns:a14="http://schemas.microsoft.com/office/drawing/2010/main">
        <mc:Choice Requires="a14">
          <p:sp>
            <p:nvSpPr>
              <p:cNvPr id="8" name="TextovéPole 7">
                <a:extLst>
                  <a:ext uri="{FF2B5EF4-FFF2-40B4-BE49-F238E27FC236}">
                    <a16:creationId xmlns:a16="http://schemas.microsoft.com/office/drawing/2014/main" id="{25A2CB53-2EA9-8DF1-5887-F365A6DBC70E}"/>
                  </a:ext>
                </a:extLst>
              </p:cNvPr>
              <p:cNvSpPr txBox="1"/>
              <p:nvPr/>
            </p:nvSpPr>
            <p:spPr>
              <a:xfrm>
                <a:off x="2682240" y="1517819"/>
                <a:ext cx="6136640" cy="65960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𝑏</m:t>
                          </m:r>
                        </m:sub>
                      </m:sSub>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𝑙</m:t>
                              </m:r>
                            </m:sub>
                          </m:sSub>
                        </m:num>
                        <m:den>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𝜂</m:t>
                              </m:r>
                            </m:e>
                            <m:sub>
                              <m:r>
                                <a:rPr lang="en-GB" i="1">
                                  <a:latin typeface="Cambria Math" panose="02040503050406030204" pitchFamily="18" charset="0"/>
                                </a:rPr>
                                <m:t>𝑙</m:t>
                              </m:r>
                            </m:sub>
                          </m:sSub>
                        </m:den>
                      </m:f>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r>
                            <a:rPr lang="en-GB" i="0">
                              <a:latin typeface="Cambria Math" panose="02040503050406030204" pitchFamily="18" charset="0"/>
                            </a:rPr>
                            <m:t>2 </m:t>
                          </m:r>
                          <m:r>
                            <a:rPr lang="cs-CZ" b="0" i="0" smtClean="0">
                              <a:latin typeface="Cambria Math" panose="02040503050406030204" pitchFamily="18" charset="0"/>
                            </a:rPr>
                            <m:t>785,8</m:t>
                          </m:r>
                        </m:num>
                        <m:den>
                          <m:r>
                            <a:rPr lang="en-GB" i="0">
                              <a:latin typeface="Cambria Math" panose="02040503050406030204" pitchFamily="18" charset="0"/>
                            </a:rPr>
                            <m:t>0,927</m:t>
                          </m:r>
                        </m:den>
                      </m:f>
                      <m:r>
                        <a:rPr lang="en-GB" i="0">
                          <a:latin typeface="Cambria Math" panose="02040503050406030204" pitchFamily="18" charset="0"/>
                        </a:rPr>
                        <m:t>=</m:t>
                      </m:r>
                      <m:r>
                        <a:rPr lang="en-GB" b="1" i="0" smtClean="0">
                          <a:solidFill>
                            <a:schemeClr val="accent6"/>
                          </a:solidFill>
                          <a:latin typeface="Cambria Math" panose="02040503050406030204" pitchFamily="18" charset="0"/>
                        </a:rPr>
                        <m:t>𝟑</m:t>
                      </m:r>
                      <m:r>
                        <a:rPr lang="en-GB" b="1" i="0" smtClean="0">
                          <a:solidFill>
                            <a:schemeClr val="accent6"/>
                          </a:solidFill>
                          <a:latin typeface="Cambria Math" panose="02040503050406030204" pitchFamily="18" charset="0"/>
                        </a:rPr>
                        <m:t> </m:t>
                      </m:r>
                      <m:r>
                        <a:rPr lang="en-GB" b="1" i="0" smtClean="0">
                          <a:solidFill>
                            <a:schemeClr val="accent6"/>
                          </a:solidFill>
                          <a:latin typeface="Cambria Math" panose="02040503050406030204" pitchFamily="18" charset="0"/>
                        </a:rPr>
                        <m:t>𝟎𝟎𝟒</m:t>
                      </m:r>
                      <m:r>
                        <a:rPr lang="en-GB" b="1" i="0">
                          <a:solidFill>
                            <a:schemeClr val="accent6"/>
                          </a:solidFill>
                          <a:latin typeface="Cambria Math" panose="02040503050406030204" pitchFamily="18" charset="0"/>
                        </a:rPr>
                        <m:t>,</m:t>
                      </m:r>
                      <m:r>
                        <a:rPr lang="cs-CZ" b="1" i="0" smtClean="0">
                          <a:solidFill>
                            <a:schemeClr val="accent6"/>
                          </a:solidFill>
                          <a:latin typeface="Cambria Math" panose="02040503050406030204" pitchFamily="18" charset="0"/>
                        </a:rPr>
                        <m:t>𝟒</m:t>
                      </m:r>
                      <m:r>
                        <a:rPr lang="en-GB" b="1" i="0">
                          <a:solidFill>
                            <a:schemeClr val="accent6"/>
                          </a:solidFill>
                          <a:latin typeface="Cambria Math" panose="02040503050406030204" pitchFamily="18" charset="0"/>
                        </a:rPr>
                        <m:t> </m:t>
                      </m:r>
                      <m:r>
                        <a:rPr lang="en-GB" b="1" i="0">
                          <a:solidFill>
                            <a:schemeClr val="accent6"/>
                          </a:solidFill>
                          <a:latin typeface="Cambria Math" panose="02040503050406030204" pitchFamily="18" charset="0"/>
                        </a:rPr>
                        <m:t>𝐍</m:t>
                      </m:r>
                    </m:oMath>
                  </m:oMathPara>
                </a14:m>
                <a:endParaRPr lang="en-GB" b="1" dirty="0"/>
              </a:p>
            </p:txBody>
          </p:sp>
        </mc:Choice>
        <mc:Fallback xmlns="">
          <p:sp>
            <p:nvSpPr>
              <p:cNvPr id="8" name="TextovéPole 7">
                <a:extLst>
                  <a:ext uri="{FF2B5EF4-FFF2-40B4-BE49-F238E27FC236}">
                    <a16:creationId xmlns:a16="http://schemas.microsoft.com/office/drawing/2014/main" id="{25A2CB53-2EA9-8DF1-5887-F365A6DBC70E}"/>
                  </a:ext>
                </a:extLst>
              </p:cNvPr>
              <p:cNvSpPr txBox="1">
                <a:spLocks noRot="1" noChangeAspect="1" noMove="1" noResize="1" noEditPoints="1" noAdjustHandles="1" noChangeArrowheads="1" noChangeShapeType="1" noTextEdit="1"/>
              </p:cNvSpPr>
              <p:nvPr/>
            </p:nvSpPr>
            <p:spPr>
              <a:xfrm>
                <a:off x="2682240" y="1517819"/>
                <a:ext cx="6136640" cy="659604"/>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ovéPole 11">
                <a:extLst>
                  <a:ext uri="{FF2B5EF4-FFF2-40B4-BE49-F238E27FC236}">
                    <a16:creationId xmlns:a16="http://schemas.microsoft.com/office/drawing/2014/main" id="{F4412FB4-0CF2-831F-0C74-7A36033CA704}"/>
                  </a:ext>
                </a:extLst>
              </p:cNvPr>
              <p:cNvSpPr txBox="1"/>
              <p:nvPr/>
            </p:nvSpPr>
            <p:spPr>
              <a:xfrm>
                <a:off x="2692650" y="3326516"/>
                <a:ext cx="6136640" cy="91871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i="1" smtClean="0">
                              <a:solidFill>
                                <a:srgbClr val="836967"/>
                              </a:solidFill>
                              <a:latin typeface="Cambria Math" panose="02040503050406030204" pitchFamily="18" charset="0"/>
                            </a:rPr>
                          </m:ctrlPr>
                        </m:sSupPr>
                        <m:e>
                          <m:r>
                            <a:rPr lang="en-GB" i="1">
                              <a:latin typeface="Cambria Math" panose="02040503050406030204" pitchFamily="18" charset="0"/>
                            </a:rPr>
                            <m:t>𝑑</m:t>
                          </m:r>
                        </m:e>
                        <m:sup>
                          <m:r>
                            <a:rPr lang="en-GB" i="0">
                              <a:latin typeface="Cambria Math" panose="02040503050406030204" pitchFamily="18" charset="0"/>
                            </a:rPr>
                            <m:t>´</m:t>
                          </m:r>
                        </m:sup>
                      </m:sSup>
                      <m:r>
                        <a:rPr lang="en-GB" i="0">
                          <a:latin typeface="Cambria Math" panose="02040503050406030204" pitchFamily="18" charset="0"/>
                        </a:rPr>
                        <m:t>=</m:t>
                      </m:r>
                      <m:rad>
                        <m:radPr>
                          <m:degHide m:val="on"/>
                          <m:ctrlPr>
                            <a:rPr lang="en-GB" i="1">
                              <a:solidFill>
                                <a:srgbClr val="836967"/>
                              </a:solidFill>
                              <a:latin typeface="Cambria Math" panose="02040503050406030204" pitchFamily="18" charset="0"/>
                            </a:rPr>
                          </m:ctrlPr>
                        </m:radPr>
                        <m:deg/>
                        <m:e>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𝑏</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𝑙</m:t>
                                  </m:r>
                                </m:sub>
                              </m:sSub>
                            </m:num>
                            <m:den>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𝐾</m:t>
                                  </m:r>
                                </m:e>
                                <m:sub>
                                  <m:r>
                                    <a:rPr lang="en-GB" i="0">
                                      <a:latin typeface="Cambria Math" panose="02040503050406030204" pitchFamily="18" charset="0"/>
                                    </a:rPr>
                                    <m:t>1</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𝑟</m:t>
                                  </m:r>
                                </m:sub>
                              </m:sSub>
                            </m:den>
                          </m:f>
                        </m:e>
                      </m:rad>
                      <m:r>
                        <a:rPr lang="en-GB" i="0">
                          <a:latin typeface="Cambria Math" panose="02040503050406030204" pitchFamily="18" charset="0"/>
                        </a:rPr>
                        <m:t>=</m:t>
                      </m:r>
                      <m:rad>
                        <m:radPr>
                          <m:degHide m:val="on"/>
                          <m:ctrlPr>
                            <a:rPr lang="en-GB" i="1">
                              <a:solidFill>
                                <a:srgbClr val="836967"/>
                              </a:solidFill>
                              <a:latin typeface="Cambria Math" panose="02040503050406030204" pitchFamily="18" charset="0"/>
                            </a:rPr>
                          </m:ctrlPr>
                        </m:radPr>
                        <m:deg/>
                        <m:e>
                          <m:f>
                            <m:fPr>
                              <m:ctrlPr>
                                <a:rPr lang="en-GB" i="1">
                                  <a:solidFill>
                                    <a:srgbClr val="836967"/>
                                  </a:solidFill>
                                  <a:latin typeface="Cambria Math" panose="02040503050406030204" pitchFamily="18" charset="0"/>
                                </a:rPr>
                              </m:ctrlPr>
                            </m:fPr>
                            <m:num>
                              <m:r>
                                <a:rPr lang="en-GB" i="0">
                                  <a:latin typeface="Cambria Math" panose="02040503050406030204" pitchFamily="18" charset="0"/>
                                </a:rPr>
                                <m:t>3 0</m:t>
                              </m:r>
                              <m:r>
                                <a:rPr lang="cs-CZ" b="0" i="0" smtClean="0">
                                  <a:latin typeface="Cambria Math" panose="02040503050406030204" pitchFamily="18" charset="0"/>
                                </a:rPr>
                                <m:t>04,4</m:t>
                              </m:r>
                              <m:r>
                                <a:rPr lang="en-GB" i="0">
                                  <a:latin typeface="Cambria Math" panose="02040503050406030204" pitchFamily="18" charset="0"/>
                                </a:rPr>
                                <m:t>∙6</m:t>
                              </m:r>
                            </m:num>
                            <m:den>
                              <m:r>
                                <a:rPr lang="en-GB" i="0">
                                  <a:latin typeface="Cambria Math" panose="02040503050406030204" pitchFamily="18" charset="0"/>
                                </a:rPr>
                                <m:t>0,3</m:t>
                              </m:r>
                              <m:r>
                                <a:rPr lang="cs-CZ" b="0" i="0" smtClean="0">
                                  <a:latin typeface="Cambria Math" panose="02040503050406030204" pitchFamily="18" charset="0"/>
                                </a:rPr>
                                <m:t>3</m:t>
                              </m:r>
                              <m:r>
                                <a:rPr lang="en-GB" i="0">
                                  <a:latin typeface="Cambria Math" panose="02040503050406030204" pitchFamily="18" charset="0"/>
                                </a:rPr>
                                <m:t>∙1 960</m:t>
                              </m:r>
                            </m:den>
                          </m:f>
                        </m:e>
                      </m:rad>
                      <m:r>
                        <a:rPr lang="en-GB" i="0">
                          <a:latin typeface="Cambria Math" panose="02040503050406030204" pitchFamily="18" charset="0"/>
                        </a:rPr>
                        <m:t>=</m:t>
                      </m:r>
                      <m:r>
                        <a:rPr lang="en-GB" b="1" i="0" smtClean="0">
                          <a:solidFill>
                            <a:schemeClr val="accent6"/>
                          </a:solidFill>
                          <a:latin typeface="Cambria Math" panose="02040503050406030204" pitchFamily="18" charset="0"/>
                        </a:rPr>
                        <m:t>𝟓</m:t>
                      </m:r>
                      <m:r>
                        <a:rPr lang="en-GB" b="1" i="0" smtClean="0">
                          <a:solidFill>
                            <a:schemeClr val="accent6"/>
                          </a:solidFill>
                          <a:latin typeface="Cambria Math" panose="02040503050406030204" pitchFamily="18" charset="0"/>
                        </a:rPr>
                        <m:t>,</m:t>
                      </m:r>
                      <m:r>
                        <a:rPr lang="cs-CZ" b="1" i="0" smtClean="0">
                          <a:solidFill>
                            <a:schemeClr val="accent6"/>
                          </a:solidFill>
                          <a:latin typeface="Cambria Math" panose="02040503050406030204" pitchFamily="18" charset="0"/>
                        </a:rPr>
                        <m:t>𝟐𝟖</m:t>
                      </m:r>
                      <m:r>
                        <a:rPr lang="en-GB" b="1" i="0">
                          <a:solidFill>
                            <a:schemeClr val="accent6"/>
                          </a:solidFill>
                          <a:latin typeface="Cambria Math" panose="02040503050406030204" pitchFamily="18" charset="0"/>
                        </a:rPr>
                        <m:t> </m:t>
                      </m:r>
                      <m:r>
                        <a:rPr lang="en-GB" b="1" i="0">
                          <a:solidFill>
                            <a:schemeClr val="accent6"/>
                          </a:solidFill>
                          <a:latin typeface="Cambria Math" panose="02040503050406030204" pitchFamily="18" charset="0"/>
                        </a:rPr>
                        <m:t>𝐦𝐦</m:t>
                      </m:r>
                    </m:oMath>
                  </m:oMathPara>
                </a14:m>
                <a:endParaRPr lang="en-GB" b="1" dirty="0"/>
              </a:p>
            </p:txBody>
          </p:sp>
        </mc:Choice>
        <mc:Fallback xmlns="">
          <p:sp>
            <p:nvSpPr>
              <p:cNvPr id="12" name="TextovéPole 11">
                <a:extLst>
                  <a:ext uri="{FF2B5EF4-FFF2-40B4-BE49-F238E27FC236}">
                    <a16:creationId xmlns:a16="http://schemas.microsoft.com/office/drawing/2014/main" id="{F4412FB4-0CF2-831F-0C74-7A36033CA704}"/>
                  </a:ext>
                </a:extLst>
              </p:cNvPr>
              <p:cNvSpPr txBox="1">
                <a:spLocks noRot="1" noChangeAspect="1" noMove="1" noResize="1" noEditPoints="1" noAdjustHandles="1" noChangeArrowheads="1" noChangeShapeType="1" noTextEdit="1"/>
              </p:cNvSpPr>
              <p:nvPr/>
            </p:nvSpPr>
            <p:spPr>
              <a:xfrm>
                <a:off x="2692650" y="3326516"/>
                <a:ext cx="6136640" cy="918713"/>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ovéPole 12">
                <a:extLst>
                  <a:ext uri="{FF2B5EF4-FFF2-40B4-BE49-F238E27FC236}">
                    <a16:creationId xmlns:a16="http://schemas.microsoft.com/office/drawing/2014/main" id="{CCF8EB0C-14D0-7439-0FF8-59F1FCD9FA00}"/>
                  </a:ext>
                </a:extLst>
              </p:cNvPr>
              <p:cNvSpPr txBox="1"/>
              <p:nvPr/>
            </p:nvSpPr>
            <p:spPr>
              <a:xfrm>
                <a:off x="4319204" y="4677218"/>
                <a:ext cx="3553591" cy="369332"/>
              </a:xfrm>
              <a:prstGeom prst="rect">
                <a:avLst/>
              </a:prstGeom>
              <a:noFill/>
            </p:spPr>
            <p:txBody>
              <a:bodyPr wrap="square">
                <a:spAutoFit/>
              </a:bodyPr>
              <a:lstStyle/>
              <a:p>
                <a:pPr algn="just"/>
                <a:r>
                  <a:rPr lang="cs-CZ" dirty="0"/>
                  <a:t>Lano má tedy průměr</a:t>
                </a:r>
                <a:r>
                  <a:rPr lang="cs-CZ" dirty="0">
                    <a:solidFill>
                      <a:schemeClr val="accent6"/>
                    </a:solidFill>
                  </a:rPr>
                  <a:t> </a:t>
                </a:r>
                <a14:m>
                  <m:oMath xmlns:m="http://schemas.openxmlformats.org/officeDocument/2006/math">
                    <m:r>
                      <a:rPr lang="cs-CZ" b="1" i="0" smtClean="0">
                        <a:solidFill>
                          <a:schemeClr val="accent6"/>
                        </a:solidFill>
                        <a:latin typeface="Cambria Math" panose="02040503050406030204" pitchFamily="18" charset="0"/>
                      </a:rPr>
                      <m:t>𝐝</m:t>
                    </m:r>
                    <m:r>
                      <a:rPr lang="en-GB" b="1" i="0" smtClean="0">
                        <a:solidFill>
                          <a:schemeClr val="accent6"/>
                        </a:solidFill>
                        <a:latin typeface="Cambria Math" panose="02040503050406030204" pitchFamily="18" charset="0"/>
                      </a:rPr>
                      <m:t>=</m:t>
                    </m:r>
                    <m:r>
                      <a:rPr lang="cs-CZ" b="1" i="0" smtClean="0">
                        <a:solidFill>
                          <a:schemeClr val="accent6"/>
                        </a:solidFill>
                        <a:latin typeface="Cambria Math" panose="02040503050406030204" pitchFamily="18" charset="0"/>
                      </a:rPr>
                      <m:t>𝟔</m:t>
                    </m:r>
                    <m:r>
                      <a:rPr lang="cs-CZ" b="1" i="0" smtClean="0">
                        <a:solidFill>
                          <a:schemeClr val="accent6"/>
                        </a:solidFill>
                        <a:latin typeface="Cambria Math" panose="02040503050406030204" pitchFamily="18" charset="0"/>
                      </a:rPr>
                      <m:t> </m:t>
                    </m:r>
                    <m:r>
                      <a:rPr lang="cs-CZ" b="1" i="0" smtClean="0">
                        <a:solidFill>
                          <a:schemeClr val="accent6"/>
                        </a:solidFill>
                        <a:latin typeface="Cambria Math" panose="02040503050406030204" pitchFamily="18" charset="0"/>
                      </a:rPr>
                      <m:t>𝐦𝐦</m:t>
                    </m:r>
                  </m:oMath>
                </a14:m>
                <a:endParaRPr lang="cs-CZ" b="1" dirty="0"/>
              </a:p>
            </p:txBody>
          </p:sp>
        </mc:Choice>
        <mc:Fallback xmlns="">
          <p:sp>
            <p:nvSpPr>
              <p:cNvPr id="13" name="TextovéPole 12">
                <a:extLst>
                  <a:ext uri="{FF2B5EF4-FFF2-40B4-BE49-F238E27FC236}">
                    <a16:creationId xmlns:a16="http://schemas.microsoft.com/office/drawing/2014/main" id="{CCF8EB0C-14D0-7439-0FF8-59F1FCD9FA00}"/>
                  </a:ext>
                </a:extLst>
              </p:cNvPr>
              <p:cNvSpPr txBox="1">
                <a:spLocks noRot="1" noChangeAspect="1" noMove="1" noResize="1" noEditPoints="1" noAdjustHandles="1" noChangeArrowheads="1" noChangeShapeType="1" noTextEdit="1"/>
              </p:cNvSpPr>
              <p:nvPr/>
            </p:nvSpPr>
            <p:spPr>
              <a:xfrm>
                <a:off x="4319204" y="4677218"/>
                <a:ext cx="3553591" cy="369332"/>
              </a:xfrm>
              <a:prstGeom prst="rect">
                <a:avLst/>
              </a:prstGeom>
              <a:blipFill>
                <a:blip r:embed="rId6"/>
                <a:stretch>
                  <a:fillRect l="-1546" t="-8197"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ovéPole 15">
                <a:extLst>
                  <a:ext uri="{FF2B5EF4-FFF2-40B4-BE49-F238E27FC236}">
                    <a16:creationId xmlns:a16="http://schemas.microsoft.com/office/drawing/2014/main" id="{82439AF1-4C80-26EC-CF94-5E49EEFB883C}"/>
                  </a:ext>
                </a:extLst>
              </p:cNvPr>
              <p:cNvSpPr txBox="1"/>
              <p:nvPr/>
            </p:nvSpPr>
            <p:spPr>
              <a:xfrm>
                <a:off x="538982" y="5279855"/>
                <a:ext cx="10667083" cy="1231106"/>
              </a:xfrm>
              <a:prstGeom prst="rect">
                <a:avLst/>
              </a:prstGeom>
              <a:noFill/>
            </p:spPr>
            <p:txBody>
              <a:bodyPr wrap="square">
                <a:spAutoFit/>
              </a:bodyPr>
              <a:lstStyle/>
              <a:p>
                <a:pPr algn="just"/>
                <a:r>
                  <a:rPr lang="cs-CZ" sz="2000" b="1" dirty="0">
                    <a:solidFill>
                      <a:schemeClr val="accent6"/>
                    </a:solidFill>
                  </a:rPr>
                  <a:t>Závěr: </a:t>
                </a:r>
                <a:r>
                  <a:rPr lang="cs-CZ" dirty="0"/>
                  <a:t>Na základě výpočtů podle normy ČSN EN 12385-4 byl určen požadovaný průměr ocelového lana, které bude sloužit jako tažný prvek pro šikmý stavební výtah. Byly zohledněny konstrukční parametry lana typu </a:t>
                </a:r>
                <a:r>
                  <a:rPr lang="cs-CZ" b="1" dirty="0"/>
                  <a:t>STANDARD – 6 × 19 FC</a:t>
                </a:r>
                <a:r>
                  <a:rPr lang="cs-CZ" dirty="0"/>
                  <a:t> s vláknitou duší. Výsledkem je návrh lana s průměrem </a:t>
                </a:r>
                <a14:m>
                  <m:oMath xmlns:m="http://schemas.openxmlformats.org/officeDocument/2006/math">
                    <m:r>
                      <a:rPr lang="cs-CZ" b="1" i="0" smtClean="0">
                        <a:solidFill>
                          <a:schemeClr val="accent6"/>
                        </a:solidFill>
                        <a:latin typeface="Cambria Math" panose="02040503050406030204" pitchFamily="18" charset="0"/>
                      </a:rPr>
                      <m:t>𝐝</m:t>
                    </m:r>
                    <m:r>
                      <a:rPr lang="en-GB" b="1" i="0" smtClean="0">
                        <a:solidFill>
                          <a:schemeClr val="accent6"/>
                        </a:solidFill>
                        <a:latin typeface="Cambria Math" panose="02040503050406030204" pitchFamily="18" charset="0"/>
                      </a:rPr>
                      <m:t>=</m:t>
                    </m:r>
                    <m:r>
                      <a:rPr lang="cs-CZ" b="1" i="0" smtClean="0">
                        <a:solidFill>
                          <a:schemeClr val="accent6"/>
                        </a:solidFill>
                        <a:latin typeface="Cambria Math" panose="02040503050406030204" pitchFamily="18" charset="0"/>
                      </a:rPr>
                      <m:t>𝟔</m:t>
                    </m:r>
                    <m:r>
                      <a:rPr lang="cs-CZ" b="1" i="0" smtClean="0">
                        <a:solidFill>
                          <a:schemeClr val="accent6"/>
                        </a:solidFill>
                        <a:latin typeface="Cambria Math" panose="02040503050406030204" pitchFamily="18" charset="0"/>
                      </a:rPr>
                      <m:t> </m:t>
                    </m:r>
                    <m:r>
                      <a:rPr lang="cs-CZ" b="1" i="0" smtClean="0">
                        <a:solidFill>
                          <a:schemeClr val="accent6"/>
                        </a:solidFill>
                        <a:latin typeface="Cambria Math" panose="02040503050406030204" pitchFamily="18" charset="0"/>
                      </a:rPr>
                      <m:t>𝐦𝐦</m:t>
                    </m:r>
                  </m:oMath>
                </a14:m>
                <a:r>
                  <a:rPr lang="cs-CZ" dirty="0"/>
                  <a:t>, který odpovídá bezpečnostním a provozním požadavkům.</a:t>
                </a:r>
              </a:p>
            </p:txBody>
          </p:sp>
        </mc:Choice>
        <mc:Fallback xmlns="">
          <p:sp>
            <p:nvSpPr>
              <p:cNvPr id="16" name="TextovéPole 15">
                <a:extLst>
                  <a:ext uri="{FF2B5EF4-FFF2-40B4-BE49-F238E27FC236}">
                    <a16:creationId xmlns:a16="http://schemas.microsoft.com/office/drawing/2014/main" id="{82439AF1-4C80-26EC-CF94-5E49EEFB883C}"/>
                  </a:ext>
                </a:extLst>
              </p:cNvPr>
              <p:cNvSpPr txBox="1">
                <a:spLocks noRot="1" noChangeAspect="1" noMove="1" noResize="1" noEditPoints="1" noAdjustHandles="1" noChangeArrowheads="1" noChangeShapeType="1" noTextEdit="1"/>
              </p:cNvSpPr>
              <p:nvPr/>
            </p:nvSpPr>
            <p:spPr>
              <a:xfrm>
                <a:off x="538982" y="5279855"/>
                <a:ext cx="10667083" cy="1231106"/>
              </a:xfrm>
              <a:prstGeom prst="rect">
                <a:avLst/>
              </a:prstGeom>
              <a:blipFill>
                <a:blip r:embed="rId7"/>
                <a:stretch>
                  <a:fillRect l="-571" t="-2475" r="-514" b="-6931"/>
                </a:stretch>
              </a:blipFill>
            </p:spPr>
            <p:txBody>
              <a:bodyPr/>
              <a:lstStyle/>
              <a:p>
                <a:r>
                  <a:rPr lang="en-GB">
                    <a:noFill/>
                  </a:rPr>
                  <a:t> </a:t>
                </a:r>
              </a:p>
            </p:txBody>
          </p:sp>
        </mc:Fallback>
      </mc:AlternateContent>
    </p:spTree>
    <p:extLst>
      <p:ext uri="{BB962C8B-B14F-4D97-AF65-F5344CB8AC3E}">
        <p14:creationId xmlns:p14="http://schemas.microsoft.com/office/powerpoint/2010/main" val="1648585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91071B-FD4C-5DAC-BB6A-436AA5CB192D}"/>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3CC541C1-0D69-E7EF-A0F5-FD4DBBD742A5}"/>
              </a:ext>
            </a:extLst>
          </p:cNvPr>
          <p:cNvSpPr>
            <a:spLocks noGrp="1"/>
          </p:cNvSpPr>
          <p:nvPr>
            <p:ph type="title"/>
          </p:nvPr>
        </p:nvSpPr>
        <p:spPr>
          <a:xfrm>
            <a:off x="513749" y="1141492"/>
            <a:ext cx="10165297" cy="541177"/>
          </a:xfrm>
        </p:spPr>
        <p:txBody>
          <a:bodyPr>
            <a:normAutofit/>
          </a:bodyPr>
          <a:lstStyle/>
          <a:p>
            <a:r>
              <a:rPr lang="cs-CZ" sz="2800" dirty="0">
                <a:solidFill>
                  <a:srgbClr val="FFC000"/>
                </a:solidFill>
              </a:rPr>
              <a:t>Příklad č. 3: </a:t>
            </a:r>
            <a:r>
              <a:rPr lang="cs-CZ" sz="2800" b="0" dirty="0">
                <a:solidFill>
                  <a:schemeClr val="tx1"/>
                </a:solidFill>
                <a:effectLst/>
                <a:ea typeface="Calibri" panose="020F0502020204030204" pitchFamily="34" charset="0"/>
                <a:cs typeface="Cambria Math" panose="02040503050406030204" pitchFamily="18" charset="0"/>
              </a:rPr>
              <a:t>Návrh bubnu vrátku stavebního šikmého výtahu.</a:t>
            </a:r>
            <a:endParaRPr lang="cs-CZ" sz="2800" b="0" dirty="0">
              <a:solidFill>
                <a:schemeClr val="tx1"/>
              </a:solidFill>
            </a:endParaRPr>
          </a:p>
        </p:txBody>
      </p:sp>
      <p:sp>
        <p:nvSpPr>
          <p:cNvPr id="4" name="Zástupný symbol pro číslo snímku 3">
            <a:extLst>
              <a:ext uri="{FF2B5EF4-FFF2-40B4-BE49-F238E27FC236}">
                <a16:creationId xmlns:a16="http://schemas.microsoft.com/office/drawing/2014/main" id="{48D4D14F-69D6-5559-53C6-714F651FC1DC}"/>
              </a:ext>
            </a:extLst>
          </p:cNvPr>
          <p:cNvSpPr>
            <a:spLocks noGrp="1"/>
          </p:cNvSpPr>
          <p:nvPr>
            <p:ph type="sldNum" sz="quarter" idx="12"/>
          </p:nvPr>
        </p:nvSpPr>
        <p:spPr/>
        <p:txBody>
          <a:bodyPr/>
          <a:lstStyle/>
          <a:p>
            <a:fld id="{A61815EB-8F6A-43FF-BCF3-0FC22DD61FAB}" type="slidenum">
              <a:rPr lang="cs-CZ" smtClean="0"/>
              <a:t>14</a:t>
            </a:fld>
            <a:endParaRPr lang="cs-CZ" dirty="0"/>
          </a:p>
        </p:txBody>
      </p:sp>
      <p:pic>
        <p:nvPicPr>
          <p:cNvPr id="5" name="Obrázek 4">
            <a:extLst>
              <a:ext uri="{FF2B5EF4-FFF2-40B4-BE49-F238E27FC236}">
                <a16:creationId xmlns:a16="http://schemas.microsoft.com/office/drawing/2014/main" id="{5D8D5E4B-6AC5-E34A-9193-31C574751B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1" y="-3043"/>
            <a:ext cx="3099436" cy="900000"/>
          </a:xfrm>
          <a:prstGeom prst="rect">
            <a:avLst/>
          </a:prstGeom>
        </p:spPr>
      </p:pic>
      <p:sp>
        <p:nvSpPr>
          <p:cNvPr id="3" name="Nadpis 1">
            <a:extLst>
              <a:ext uri="{FF2B5EF4-FFF2-40B4-BE49-F238E27FC236}">
                <a16:creationId xmlns:a16="http://schemas.microsoft.com/office/drawing/2014/main" id="{7B50466D-8B5A-CFE3-C073-4CE2AFC87027}"/>
              </a:ext>
            </a:extLst>
          </p:cNvPr>
          <p:cNvSpPr txBox="1">
            <a:spLocks/>
          </p:cNvSpPr>
          <p:nvPr/>
        </p:nvSpPr>
        <p:spPr>
          <a:xfrm>
            <a:off x="5001797" y="503647"/>
            <a:ext cx="1734906" cy="67229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FFC000"/>
                </a:solidFill>
              </a:rPr>
              <a:t>Úvod</a:t>
            </a:r>
          </a:p>
        </p:txBody>
      </p:sp>
      <p:sp>
        <p:nvSpPr>
          <p:cNvPr id="12" name="TextovéPole 11">
            <a:extLst>
              <a:ext uri="{FF2B5EF4-FFF2-40B4-BE49-F238E27FC236}">
                <a16:creationId xmlns:a16="http://schemas.microsoft.com/office/drawing/2014/main" id="{C883234E-4F82-9EED-D192-F352B6983EE2}"/>
              </a:ext>
            </a:extLst>
          </p:cNvPr>
          <p:cNvSpPr txBox="1"/>
          <p:nvPr/>
        </p:nvSpPr>
        <p:spPr>
          <a:xfrm>
            <a:off x="513749" y="1813784"/>
            <a:ext cx="11177508" cy="1200329"/>
          </a:xfrm>
          <a:prstGeom prst="rect">
            <a:avLst/>
          </a:prstGeom>
          <a:noFill/>
        </p:spPr>
        <p:txBody>
          <a:bodyPr wrap="square">
            <a:spAutoFit/>
          </a:bodyPr>
          <a:lstStyle/>
          <a:p>
            <a:pPr algn="just"/>
            <a:r>
              <a:rPr lang="cs-CZ" dirty="0"/>
              <a:t>Šikmé stavební výtahy jsou běžně používaným zařízením ve stavebnictví pro dopravu materiálu a nákladu do výše položených míst. Jsou specifické tím, že je lze snadno smontovat či rozložit přímo na pracovišti. Tyto výtahy jsou zřizovány pouze na přechodnou dobu a obvykle obsluhují jedno horní nástupiště nebo pracovní prostor, kterým může být například střecha. Nosnosti šikmých stavebních výtahů se pohybují od 200 kg do 250 kg.</a:t>
            </a:r>
          </a:p>
        </p:txBody>
      </p:sp>
      <p:sp>
        <p:nvSpPr>
          <p:cNvPr id="16" name="TextovéPole 15">
            <a:extLst>
              <a:ext uri="{FF2B5EF4-FFF2-40B4-BE49-F238E27FC236}">
                <a16:creationId xmlns:a16="http://schemas.microsoft.com/office/drawing/2014/main" id="{E1E738B8-C2EC-A41F-32FC-0BE8FDA7FE56}"/>
              </a:ext>
            </a:extLst>
          </p:cNvPr>
          <p:cNvSpPr txBox="1"/>
          <p:nvPr/>
        </p:nvSpPr>
        <p:spPr>
          <a:xfrm>
            <a:off x="3405673" y="3311374"/>
            <a:ext cx="8080311" cy="2308324"/>
          </a:xfrm>
          <a:prstGeom prst="rect">
            <a:avLst/>
          </a:prstGeom>
          <a:noFill/>
        </p:spPr>
        <p:txBody>
          <a:bodyPr wrap="square">
            <a:spAutoFit/>
          </a:bodyPr>
          <a:lstStyle/>
          <a:p>
            <a:pPr algn="just"/>
            <a:r>
              <a:rPr lang="cs-CZ" dirty="0"/>
              <a:t>Buben vrátku šikmého stavebního výtahu je důležitou součástí zařízení, která slouží k navíjení a vedení ocelového lana. Pro snížení celkové hmotnosti a usnadnění manipulace bývá jeho konstrukce často vyrobena z hliníku. Povrch bubnu může být opatřen rýhováním nebo drážkami, které zajišťují správné uložení lana a rovnoměrné navíjení bez překřížení. Tím se snižuje riziko poškození lana a zajišťuje plynulý chod výtahu. Délka a průměr bubnu musí být navrženy tak, aby umožňovaly uložení dostatečné délky lana pro požadovanou výšku zdvihu. Správně navržený buben přispívá k rovnoměrnému přenosu tahové síly a prodlužuje životnost lana.</a:t>
            </a:r>
          </a:p>
        </p:txBody>
      </p:sp>
      <p:pic>
        <p:nvPicPr>
          <p:cNvPr id="7" name="Obrázek 6" descr="Obsah obrázku reproduktor&#10;&#10;Popis byl vytvořen automaticky">
            <a:extLst>
              <a:ext uri="{FF2B5EF4-FFF2-40B4-BE49-F238E27FC236}">
                <a16:creationId xmlns:a16="http://schemas.microsoft.com/office/drawing/2014/main" id="{3623DB6F-EBAA-F4EF-F172-7782E79933F7}"/>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654" b="99721" l="905" r="95136">
                        <a14:foregroundMark x1="7152" y1="35634" x2="7152" y2="35634"/>
                        <a14:foregroundMark x1="3668" y1="41252" x2="3252" y2="41573"/>
                        <a14:foregroundMark x1="7412" y1="38363" x2="3668" y2="41252"/>
                        <a14:foregroundMark x1="17685" y1="8828" x2="44603" y2="4655"/>
                        <a14:foregroundMark x1="44603" y1="4655" x2="44603" y2="6421"/>
                        <a14:foregroundMark x1="27698" y1="5618" x2="37971" y2="2889"/>
                        <a14:foregroundMark x1="58899" y1="23917" x2="68401" y2="32103"/>
                        <a14:foregroundMark x1="57844" y1="23008" x2="58899" y2="23917"/>
                        <a14:foregroundMark x1="43433" y1="10594" x2="57716" y2="22898"/>
                        <a14:foregroundMark x1="68401" y1="32103" x2="73732" y2="74478"/>
                        <a14:foregroundMark x1="73732" y1="74478" x2="49805" y2="87319"/>
                        <a14:foregroundMark x1="49805" y1="87319" x2="41352" y2="85072"/>
                        <a14:foregroundMark x1="55917" y1="90369" x2="76593" y2="73836"/>
                        <a14:foregroundMark x1="76593" y1="73836" x2="81664" y2="51204"/>
                        <a14:foregroundMark x1="70221" y1="37079" x2="90637" y2="66453"/>
                        <a14:foregroundMark x1="81919" y1="94631" x2="80754" y2="98395"/>
                        <a14:foregroundMark x1="85876" y1="81844" x2="85783" y2="82143"/>
                        <a14:foregroundMark x1="90637" y1="66453" x2="85876" y2="81844"/>
                        <a14:foregroundMark x1="80754" y1="98395" x2="80754" y2="98395"/>
                        <a14:foregroundMark x1="70481" y1="85714" x2="87386" y2="64848"/>
                        <a14:foregroundMark x1="87386" y1="64848" x2="87126" y2="43339"/>
                        <a14:foregroundMark x1="83875" y1="40128" x2="91621" y2="56612"/>
                        <a14:foregroundMark x1="66580" y1="98074" x2="66580" y2="98074"/>
                        <a14:foregroundMark x1="2010" y1="39486" x2="6242" y2="27127"/>
                        <a14:foregroundMark x1="1900" y1="39807" x2="2010" y2="39486"/>
                        <a14:foregroundMark x1="1724" y1="40321" x2="1900" y2="39807"/>
                        <a14:foregroundMark x1="62029" y1="27929" x2="79178" y2="28616"/>
                        <a14:foregroundMark x1="11704" y1="26485" x2="11704" y2="37400"/>
                        <a14:foregroundMark x1="63719" y1="88604" x2="63719" y2="88604"/>
                        <a14:foregroundMark x1="49545" y1="24559" x2="60078" y2="27769"/>
                        <a14:foregroundMark x1="78706" y1="28492" x2="78167" y2="28073"/>
                        <a14:foregroundMark x1="81222" y1="30447" x2="78706" y2="28492"/>
                        <a14:foregroundMark x1="66176" y1="96927" x2="53733" y2="98883"/>
                        <a14:foregroundMark x1="58258" y1="97486" x2="58258" y2="97486"/>
                        <a14:foregroundMark x1="65837" y1="98324" x2="65837" y2="98324"/>
                        <a14:foregroundMark x1="59615" y1="99022" x2="63122" y2="99721"/>
                        <a14:foregroundMark x1="65837" y1="98184" x2="65271" y2="99022"/>
                        <a14:backgroundMark x1="260" y1="39807" x2="260" y2="39807"/>
                        <a14:backgroundMark x1="910" y1="41573" x2="910" y2="41573"/>
                        <a14:backgroundMark x1="1170" y1="41252" x2="1170" y2="41252"/>
                        <a14:backgroundMark x1="1430" y1="43660" x2="780" y2="43660"/>
                        <a14:backgroundMark x1="260" y1="40610" x2="910" y2="45586"/>
                        <a14:backgroundMark x1="1170" y1="39486" x2="1170" y2="39486"/>
                        <a14:backgroundMark x1="82185" y1="30016" x2="82185" y2="30016"/>
                        <a14:backgroundMark x1="81925" y1="28411" x2="83875" y2="30498"/>
                        <a14:backgroundMark x1="81925" y1="29374" x2="84525" y2="33226"/>
                        <a14:backgroundMark x1="81404" y1="29695" x2="81404" y2="29695"/>
                        <a14:backgroundMark x1="80360" y1="28177" x2="80884" y2="28732"/>
                        <a14:backgroundMark x1="80483" y1="28501" x2="82445" y2="28732"/>
                        <a14:backgroundMark x1="95839" y1="60835" x2="91938" y2="73836"/>
                        <a14:backgroundMark x1="92458" y1="70787" x2="93888" y2="62921"/>
                        <a14:backgroundMark x1="92198" y1="59551" x2="92198" y2="59551"/>
                        <a14:backgroundMark x1="93108" y1="57464" x2="92718" y2="58427"/>
                        <a14:backgroundMark x1="92198" y1="58427" x2="92198" y2="58427"/>
                        <a14:backgroundMark x1="92198" y1="59230" x2="92198" y2="59230"/>
                        <a14:backgroundMark x1="83875" y1="90048" x2="85306" y2="87159"/>
                        <a14:backgroundMark x1="83615" y1="89567" x2="81144" y2="94061"/>
                        <a14:backgroundMark x1="82185" y1="92295" x2="86606" y2="84109"/>
                        <a14:backgroundMark x1="85826" y1="84430" x2="83355" y2="90048"/>
                        <a14:backgroundMark x1="85826" y1="84751" x2="85826" y2="84751"/>
                        <a14:backgroundMark x1="86606" y1="83146" x2="86606" y2="83146"/>
                        <a14:backgroundMark x1="86086" y1="83788" x2="86086" y2="83788"/>
                        <a14:backgroundMark x1="85826" y1="84430" x2="85826" y2="84430"/>
                        <a14:backgroundMark x1="85306" y1="83788" x2="85306" y2="83788"/>
                        <a14:backgroundMark x1="59558" y1="23917" x2="59558" y2="23917"/>
                        <a14:backgroundMark x1="57505" y1="23751" x2="58908" y2="19422"/>
                        <a14:backgroundMark x1="93100" y1="60754" x2="92760" y2="57542"/>
                        <a14:backgroundMark x1="92647" y1="57123" x2="92534" y2="58939"/>
                        <a14:backgroundMark x1="92760" y1="58520" x2="93100" y2="60754"/>
                        <a14:backgroundMark x1="79186" y1="28492" x2="79186" y2="28492"/>
                        <a14:backgroundMark x1="78846" y1="28352" x2="78846" y2="28352"/>
                        <a14:backgroundMark x1="79072" y1="28492" x2="79072" y2="28492"/>
                        <a14:backgroundMark x1="85294" y1="83799" x2="85294" y2="83799"/>
                        <a14:backgroundMark x1="85633" y1="82961" x2="85633" y2="82961"/>
                        <a14:backgroundMark x1="85860" y1="82542" x2="85860" y2="82542"/>
                        <a14:backgroundMark x1="85973" y1="82263" x2="84955" y2="84497"/>
                        <a14:backgroundMark x1="86086" y1="82123" x2="86086" y2="82123"/>
                        <a14:backgroundMark x1="86086" y1="81844" x2="86086" y2="81844"/>
                        <a14:backgroundMark x1="86086" y1="81704" x2="86086" y2="81704"/>
                        <a14:backgroundMark x1="85860" y1="82123" x2="85860" y2="82123"/>
                      </a14:backgroundRemoval>
                    </a14:imgEffect>
                  </a14:imgLayer>
                </a14:imgProps>
              </a:ext>
              <a:ext uri="{28A0092B-C50C-407E-A947-70E740481C1C}">
                <a14:useLocalDpi xmlns:a14="http://schemas.microsoft.com/office/drawing/2010/main" val="0"/>
              </a:ext>
            </a:extLst>
          </a:blip>
          <a:srcRect t="1860" r="7344" b="-1"/>
          <a:stretch/>
        </p:blipFill>
        <p:spPr bwMode="auto">
          <a:xfrm flipH="1">
            <a:off x="588394" y="3342291"/>
            <a:ext cx="2656690" cy="228052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795644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3</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15</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671465" cy="1356478"/>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5001797" y="522707"/>
            <a:ext cx="1734906" cy="67229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FFC000"/>
                </a:solidFill>
              </a:rPr>
              <a:t>Zadání</a:t>
            </a:r>
          </a:p>
        </p:txBody>
      </p:sp>
      <p:sp>
        <p:nvSpPr>
          <p:cNvPr id="9" name="Nadpis 1">
            <a:extLst>
              <a:ext uri="{FF2B5EF4-FFF2-40B4-BE49-F238E27FC236}">
                <a16:creationId xmlns:a16="http://schemas.microsoft.com/office/drawing/2014/main" id="{852754F9-1C05-B33F-330C-301AF76D7E46}"/>
              </a:ext>
            </a:extLst>
          </p:cNvPr>
          <p:cNvSpPr txBox="1">
            <a:spLocks/>
          </p:cNvSpPr>
          <p:nvPr/>
        </p:nvSpPr>
        <p:spPr>
          <a:xfrm>
            <a:off x="842729" y="3311850"/>
            <a:ext cx="2086358" cy="38009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sz="2000" dirty="0">
                <a:solidFill>
                  <a:schemeClr val="accent4"/>
                </a:solidFill>
              </a:rPr>
              <a:t>Zadané hodnoty:</a:t>
            </a:r>
          </a:p>
        </p:txBody>
      </p:sp>
      <p:sp>
        <p:nvSpPr>
          <p:cNvPr id="12" name="TextovéPole 11">
            <a:extLst>
              <a:ext uri="{FF2B5EF4-FFF2-40B4-BE49-F238E27FC236}">
                <a16:creationId xmlns:a16="http://schemas.microsoft.com/office/drawing/2014/main" id="{E9F426F3-EB0C-5A3C-1BEE-A57745C60AC8}"/>
              </a:ext>
            </a:extLst>
          </p:cNvPr>
          <p:cNvSpPr txBox="1"/>
          <p:nvPr/>
        </p:nvSpPr>
        <p:spPr>
          <a:xfrm>
            <a:off x="1268963" y="1318502"/>
            <a:ext cx="10179697" cy="1200329"/>
          </a:xfrm>
          <a:prstGeom prst="rect">
            <a:avLst/>
          </a:prstGeom>
          <a:noFill/>
        </p:spPr>
        <p:txBody>
          <a:bodyPr wrap="square">
            <a:spAutoFit/>
          </a:bodyPr>
          <a:lstStyle/>
          <a:p>
            <a:pPr algn="just"/>
            <a:r>
              <a:rPr lang="cs-CZ" dirty="0"/>
              <a:t>Proveďte návrh geometrie bubnu šikmého stavebního výtahu. Určete v kolika vrstvách se bude na buben navíjet lano o průměru </a:t>
            </a:r>
            <a:r>
              <a:rPr lang="cs-CZ" i="1" dirty="0"/>
              <a:t>d</a:t>
            </a:r>
            <a:r>
              <a:rPr lang="cs-CZ" dirty="0"/>
              <a:t> a délce </a:t>
            </a:r>
            <a:r>
              <a:rPr lang="cs-CZ" i="1" dirty="0"/>
              <a:t>l</a:t>
            </a:r>
            <a:r>
              <a:rPr lang="cs-CZ" dirty="0"/>
              <a:t>.  V ocelovém laně v místě náběhu na buben působí tažná síla </a:t>
            </a:r>
            <a:r>
              <a:rPr lang="cs-CZ" i="1" dirty="0" err="1"/>
              <a:t>F</a:t>
            </a:r>
            <a:r>
              <a:rPr lang="cs-CZ" i="1" baseline="-25000" dirty="0" err="1"/>
              <a:t>b</a:t>
            </a:r>
            <a:r>
              <a:rPr lang="cs-CZ" dirty="0"/>
              <a:t>. Jaké budou otáčky bubnu </a:t>
            </a:r>
            <a:r>
              <a:rPr lang="cs-CZ" i="1" dirty="0" err="1"/>
              <a:t>n</a:t>
            </a:r>
            <a:r>
              <a:rPr lang="cs-CZ" i="1" baseline="-25000" dirty="0" err="1"/>
              <a:t>B</a:t>
            </a:r>
            <a:r>
              <a:rPr lang="cs-CZ" dirty="0"/>
              <a:t> pro zadanou střední dopravní rychlost výtahové plošiny </a:t>
            </a:r>
            <a:r>
              <a:rPr lang="cs-CZ" i="1" dirty="0"/>
              <a:t>v</a:t>
            </a:r>
            <a:r>
              <a:rPr lang="cs-CZ" i="1" baseline="-25000" dirty="0"/>
              <a:t>s</a:t>
            </a:r>
            <a:r>
              <a:rPr lang="cs-CZ" dirty="0"/>
              <a:t>? Jaký bude maximální kroutící moment </a:t>
            </a:r>
            <a:r>
              <a:rPr lang="cs-CZ" i="1" dirty="0" err="1"/>
              <a:t>M</a:t>
            </a:r>
            <a:r>
              <a:rPr lang="cs-CZ" i="1" baseline="-25000" dirty="0" err="1"/>
              <a:t>b</a:t>
            </a:r>
            <a:r>
              <a:rPr lang="cs-CZ" dirty="0"/>
              <a:t>, který bude za těchto podmínek na buben působit?</a:t>
            </a:r>
          </a:p>
        </p:txBody>
      </p:sp>
      <p:graphicFrame>
        <p:nvGraphicFramePr>
          <p:cNvPr id="14" name="Tabulka 13">
            <a:extLst>
              <a:ext uri="{FF2B5EF4-FFF2-40B4-BE49-F238E27FC236}">
                <a16:creationId xmlns:a16="http://schemas.microsoft.com/office/drawing/2014/main" id="{31E8AF42-4D28-70ED-23A6-79F339D7A4F4}"/>
              </a:ext>
            </a:extLst>
          </p:cNvPr>
          <p:cNvGraphicFramePr>
            <a:graphicFrameLocks noGrp="1"/>
          </p:cNvGraphicFramePr>
          <p:nvPr>
            <p:extLst>
              <p:ext uri="{D42A27DB-BD31-4B8C-83A1-F6EECF244321}">
                <p14:modId xmlns:p14="http://schemas.microsoft.com/office/powerpoint/2010/main" val="105240294"/>
              </p:ext>
            </p:extLst>
          </p:nvPr>
        </p:nvGraphicFramePr>
        <p:xfrm>
          <a:off x="3143691" y="3429000"/>
          <a:ext cx="6084283" cy="1916857"/>
        </p:xfrm>
        <a:graphic>
          <a:graphicData uri="http://schemas.openxmlformats.org/drawingml/2006/table">
            <a:tbl>
              <a:tblPr>
                <a:tableStyleId>{C4B1156A-380E-4F78-BDF5-A606A8083BF9}</a:tableStyleId>
              </a:tblPr>
              <a:tblGrid>
                <a:gridCol w="3883435">
                  <a:extLst>
                    <a:ext uri="{9D8B030D-6E8A-4147-A177-3AD203B41FA5}">
                      <a16:colId xmlns:a16="http://schemas.microsoft.com/office/drawing/2014/main" val="2757737274"/>
                    </a:ext>
                  </a:extLst>
                </a:gridCol>
                <a:gridCol w="747775">
                  <a:extLst>
                    <a:ext uri="{9D8B030D-6E8A-4147-A177-3AD203B41FA5}">
                      <a16:colId xmlns:a16="http://schemas.microsoft.com/office/drawing/2014/main" val="3495590455"/>
                    </a:ext>
                  </a:extLst>
                </a:gridCol>
                <a:gridCol w="726537">
                  <a:extLst>
                    <a:ext uri="{9D8B030D-6E8A-4147-A177-3AD203B41FA5}">
                      <a16:colId xmlns:a16="http://schemas.microsoft.com/office/drawing/2014/main" val="472172147"/>
                    </a:ext>
                  </a:extLst>
                </a:gridCol>
                <a:gridCol w="726536">
                  <a:extLst>
                    <a:ext uri="{9D8B030D-6E8A-4147-A177-3AD203B41FA5}">
                      <a16:colId xmlns:a16="http://schemas.microsoft.com/office/drawing/2014/main" val="39834833"/>
                    </a:ext>
                  </a:extLst>
                </a:gridCol>
              </a:tblGrid>
              <a:tr h="488168">
                <a:tc>
                  <a:txBody>
                    <a:bodyPr/>
                    <a:lstStyle/>
                    <a:p>
                      <a:pPr algn="l" fontAlgn="b"/>
                      <a:r>
                        <a:rPr lang="cs-CZ" sz="2000" u="none" strike="noStrike" noProof="0" dirty="0">
                          <a:effectLst/>
                        </a:rPr>
                        <a:t>Síla v laně v místě náběhu na buben</a:t>
                      </a:r>
                      <a:endParaRPr lang="cs-CZ" sz="2000" b="0" i="0" u="none" strike="noStrike" noProof="0" dirty="0">
                        <a:solidFill>
                          <a:srgbClr val="000000"/>
                        </a:solidFill>
                        <a:effectLst/>
                        <a:latin typeface="+mn-lt"/>
                      </a:endParaRPr>
                    </a:p>
                  </a:txBody>
                  <a:tcPr marL="0" marR="0" marT="0" marB="0" anchor="b">
                    <a:solidFill>
                      <a:schemeClr val="accent4">
                        <a:lumMod val="40000"/>
                        <a:lumOff val="60000"/>
                      </a:schemeClr>
                    </a:solidFill>
                  </a:tcPr>
                </a:tc>
                <a:tc>
                  <a:txBody>
                    <a:bodyPr/>
                    <a:lstStyle/>
                    <a:p>
                      <a:pPr algn="ctr" fontAlgn="b"/>
                      <a:r>
                        <a:rPr lang="en-GB" sz="2000" i="1" u="none" strike="noStrike" dirty="0">
                          <a:effectLst/>
                        </a:rPr>
                        <a:t>F</a:t>
                      </a:r>
                      <a:r>
                        <a:rPr lang="en-GB" sz="2000" i="1" u="none" strike="noStrike" baseline="-25000" dirty="0">
                          <a:effectLst/>
                        </a:rPr>
                        <a:t>b</a:t>
                      </a:r>
                      <a:r>
                        <a:rPr lang="en-GB" sz="2000" i="1" u="none" strike="noStrike" dirty="0">
                          <a:effectLst/>
                        </a:rPr>
                        <a:t> </a:t>
                      </a:r>
                      <a:endParaRPr lang="en-GB" sz="2000" b="0" i="1" u="none" strike="noStrike" dirty="0">
                        <a:solidFill>
                          <a:srgbClr val="000000"/>
                        </a:solidFill>
                        <a:effectLst/>
                        <a:latin typeface="+mn-lt"/>
                      </a:endParaRPr>
                    </a:p>
                  </a:txBody>
                  <a:tcPr marL="0" marR="0" marT="0" marB="0" anchor="b"/>
                </a:tc>
                <a:tc>
                  <a:txBody>
                    <a:bodyPr/>
                    <a:lstStyle/>
                    <a:p>
                      <a:pPr algn="ctr" fontAlgn="b"/>
                      <a:r>
                        <a:rPr lang="en-GB" sz="2000" u="none" strike="noStrike">
                          <a:effectLst/>
                        </a:rPr>
                        <a:t>3250</a:t>
                      </a:r>
                      <a:endParaRPr lang="en-GB" sz="2000" b="0" i="0" u="none" strike="noStrike">
                        <a:solidFill>
                          <a:srgbClr val="000000"/>
                        </a:solidFill>
                        <a:effectLst/>
                        <a:latin typeface="+mn-lt"/>
                      </a:endParaRPr>
                    </a:p>
                  </a:txBody>
                  <a:tcPr marL="0" marR="0" marT="0" marB="0" anchor="b"/>
                </a:tc>
                <a:tc>
                  <a:txBody>
                    <a:bodyPr/>
                    <a:lstStyle/>
                    <a:p>
                      <a:pPr algn="ctr" fontAlgn="b"/>
                      <a:r>
                        <a:rPr lang="en-GB" sz="2000" u="none" strike="noStrike" dirty="0">
                          <a:effectLst/>
                        </a:rPr>
                        <a:t>N</a:t>
                      </a:r>
                      <a:endParaRPr lang="en-GB" sz="20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val="2570282962"/>
                  </a:ext>
                </a:extLst>
              </a:tr>
              <a:tr h="457200">
                <a:tc>
                  <a:txBody>
                    <a:bodyPr/>
                    <a:lstStyle/>
                    <a:p>
                      <a:pPr algn="l" fontAlgn="b"/>
                      <a:r>
                        <a:rPr lang="cs-CZ" sz="2000" u="none" strike="noStrike" noProof="0" dirty="0">
                          <a:effectLst/>
                        </a:rPr>
                        <a:t>Délka ocelového lana</a:t>
                      </a:r>
                      <a:endParaRPr lang="cs-CZ" sz="2000" b="0" i="0" u="none" strike="noStrike" noProof="0" dirty="0">
                        <a:solidFill>
                          <a:srgbClr val="000000"/>
                        </a:solidFill>
                        <a:effectLst/>
                        <a:latin typeface="+mn-lt"/>
                      </a:endParaRPr>
                    </a:p>
                  </a:txBody>
                  <a:tcPr marL="0" marR="0" marT="0" marB="0" anchor="b">
                    <a:solidFill>
                      <a:schemeClr val="accent4">
                        <a:lumMod val="40000"/>
                        <a:lumOff val="60000"/>
                      </a:schemeClr>
                    </a:solidFill>
                  </a:tcPr>
                </a:tc>
                <a:tc>
                  <a:txBody>
                    <a:bodyPr/>
                    <a:lstStyle/>
                    <a:p>
                      <a:pPr algn="ctr" fontAlgn="b"/>
                      <a:r>
                        <a:rPr lang="en-GB" sz="2000" i="1" u="none" strike="noStrike" dirty="0">
                          <a:effectLst/>
                        </a:rPr>
                        <a:t>l </a:t>
                      </a:r>
                      <a:endParaRPr lang="en-GB" sz="2000" b="0" i="1" u="none" strike="noStrike" dirty="0">
                        <a:solidFill>
                          <a:srgbClr val="000000"/>
                        </a:solidFill>
                        <a:effectLst/>
                        <a:latin typeface="+mn-lt"/>
                      </a:endParaRPr>
                    </a:p>
                  </a:txBody>
                  <a:tcPr marL="0" marR="0" marT="0" marB="0" anchor="b"/>
                </a:tc>
                <a:tc>
                  <a:txBody>
                    <a:bodyPr/>
                    <a:lstStyle/>
                    <a:p>
                      <a:pPr algn="ctr" fontAlgn="b"/>
                      <a:r>
                        <a:rPr lang="en-GB" sz="2000" u="none" strike="noStrike" dirty="0">
                          <a:effectLst/>
                        </a:rPr>
                        <a:t>52</a:t>
                      </a:r>
                      <a:endParaRPr lang="en-GB" sz="2000" b="0" i="0" u="none" strike="noStrike" dirty="0">
                        <a:solidFill>
                          <a:srgbClr val="000000"/>
                        </a:solidFill>
                        <a:effectLst/>
                        <a:latin typeface="+mn-lt"/>
                      </a:endParaRPr>
                    </a:p>
                  </a:txBody>
                  <a:tcPr marL="0" marR="0" marT="0" marB="0" anchor="b"/>
                </a:tc>
                <a:tc>
                  <a:txBody>
                    <a:bodyPr/>
                    <a:lstStyle/>
                    <a:p>
                      <a:pPr algn="ctr" fontAlgn="b"/>
                      <a:r>
                        <a:rPr lang="en-GB" sz="2000" u="none" strike="noStrike" dirty="0">
                          <a:effectLst/>
                        </a:rPr>
                        <a:t>m</a:t>
                      </a:r>
                      <a:endParaRPr lang="en-GB" sz="20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val="1405830071"/>
                  </a:ext>
                </a:extLst>
              </a:tr>
              <a:tr h="508467">
                <a:tc>
                  <a:txBody>
                    <a:bodyPr/>
                    <a:lstStyle/>
                    <a:p>
                      <a:pPr algn="l" fontAlgn="b"/>
                      <a:r>
                        <a:rPr lang="cs-CZ" sz="2000" u="none" strike="noStrike" noProof="0" dirty="0">
                          <a:effectLst/>
                        </a:rPr>
                        <a:t>Průměr ocelového lana</a:t>
                      </a:r>
                      <a:endParaRPr lang="cs-CZ" sz="2000" b="0" i="0" u="none" strike="noStrike" noProof="0" dirty="0">
                        <a:solidFill>
                          <a:srgbClr val="000000"/>
                        </a:solidFill>
                        <a:effectLst/>
                        <a:latin typeface="+mn-lt"/>
                      </a:endParaRPr>
                    </a:p>
                  </a:txBody>
                  <a:tcPr marL="0" marR="0" marT="0" marB="0" anchor="b">
                    <a:solidFill>
                      <a:schemeClr val="accent4">
                        <a:lumMod val="40000"/>
                        <a:lumOff val="60000"/>
                      </a:schemeClr>
                    </a:solidFill>
                  </a:tcPr>
                </a:tc>
                <a:tc>
                  <a:txBody>
                    <a:bodyPr/>
                    <a:lstStyle/>
                    <a:p>
                      <a:pPr algn="ctr" fontAlgn="b"/>
                      <a:r>
                        <a:rPr lang="en-GB" sz="2000" i="1" u="none" strike="noStrike" dirty="0">
                          <a:effectLst/>
                        </a:rPr>
                        <a:t>d </a:t>
                      </a:r>
                      <a:endParaRPr lang="en-GB" sz="2000" b="0" i="1" u="none" strike="noStrike" dirty="0">
                        <a:solidFill>
                          <a:srgbClr val="000000"/>
                        </a:solidFill>
                        <a:effectLst/>
                        <a:latin typeface="+mn-lt"/>
                      </a:endParaRPr>
                    </a:p>
                  </a:txBody>
                  <a:tcPr marL="0" marR="0" marT="0" marB="0" anchor="b"/>
                </a:tc>
                <a:tc>
                  <a:txBody>
                    <a:bodyPr/>
                    <a:lstStyle/>
                    <a:p>
                      <a:pPr algn="ctr" fontAlgn="b"/>
                      <a:r>
                        <a:rPr lang="en-GB" sz="2000" u="none" strike="noStrike" dirty="0">
                          <a:effectLst/>
                        </a:rPr>
                        <a:t>6</a:t>
                      </a:r>
                      <a:endParaRPr lang="en-GB" sz="2000" b="0" i="0" u="none" strike="noStrike" dirty="0">
                        <a:solidFill>
                          <a:srgbClr val="000000"/>
                        </a:solidFill>
                        <a:effectLst/>
                        <a:latin typeface="+mn-lt"/>
                      </a:endParaRPr>
                    </a:p>
                  </a:txBody>
                  <a:tcPr marL="0" marR="0" marT="0" marB="0" anchor="b"/>
                </a:tc>
                <a:tc>
                  <a:txBody>
                    <a:bodyPr/>
                    <a:lstStyle/>
                    <a:p>
                      <a:pPr algn="ctr" fontAlgn="b"/>
                      <a:r>
                        <a:rPr lang="en-GB" sz="2000" u="none" strike="noStrike" dirty="0">
                          <a:effectLst/>
                        </a:rPr>
                        <a:t>mm</a:t>
                      </a:r>
                      <a:endParaRPr lang="en-GB" sz="20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val="4230601691"/>
                  </a:ext>
                </a:extLst>
              </a:tr>
              <a:tr h="463022">
                <a:tc>
                  <a:txBody>
                    <a:bodyPr/>
                    <a:lstStyle/>
                    <a:p>
                      <a:pPr algn="l" fontAlgn="b"/>
                      <a:r>
                        <a:rPr lang="cs-CZ" sz="2000" u="none" strike="noStrike" noProof="0" dirty="0">
                          <a:effectLst/>
                        </a:rPr>
                        <a:t>Střední dopravní rychlost</a:t>
                      </a:r>
                      <a:endParaRPr lang="cs-CZ" sz="2000" b="0" i="0" u="none" strike="noStrike" noProof="0" dirty="0">
                        <a:solidFill>
                          <a:srgbClr val="000000"/>
                        </a:solidFill>
                        <a:effectLst/>
                        <a:latin typeface="+mn-lt"/>
                      </a:endParaRPr>
                    </a:p>
                  </a:txBody>
                  <a:tcPr marL="0" marR="0" marT="0" marB="0" anchor="b">
                    <a:solidFill>
                      <a:schemeClr val="accent4">
                        <a:lumMod val="40000"/>
                        <a:lumOff val="60000"/>
                      </a:schemeClr>
                    </a:solidFill>
                  </a:tcPr>
                </a:tc>
                <a:tc>
                  <a:txBody>
                    <a:bodyPr/>
                    <a:lstStyle/>
                    <a:p>
                      <a:pPr algn="ctr" fontAlgn="b"/>
                      <a:r>
                        <a:rPr lang="en-GB" sz="2000" i="1" u="none" strike="noStrike" dirty="0">
                          <a:effectLst/>
                        </a:rPr>
                        <a:t>v</a:t>
                      </a:r>
                      <a:r>
                        <a:rPr lang="en-GB" sz="2000" i="1" u="none" strike="noStrike" baseline="-25000" dirty="0">
                          <a:effectLst/>
                        </a:rPr>
                        <a:t>s</a:t>
                      </a:r>
                      <a:endParaRPr lang="en-GB" sz="2000" b="0" i="1" u="none" strike="noStrike" dirty="0">
                        <a:solidFill>
                          <a:srgbClr val="000000"/>
                        </a:solidFill>
                        <a:effectLst/>
                        <a:latin typeface="+mn-lt"/>
                      </a:endParaRPr>
                    </a:p>
                  </a:txBody>
                  <a:tcPr marL="0" marR="0" marT="0" marB="0" anchor="b"/>
                </a:tc>
                <a:tc>
                  <a:txBody>
                    <a:bodyPr/>
                    <a:lstStyle/>
                    <a:p>
                      <a:pPr algn="ctr" fontAlgn="b"/>
                      <a:r>
                        <a:rPr lang="en-GB" sz="2000" u="none" strike="noStrike" dirty="0">
                          <a:effectLst/>
                        </a:rPr>
                        <a:t>1</a:t>
                      </a:r>
                      <a:endParaRPr lang="en-GB" sz="2000" b="0" i="0" u="none" strike="noStrike" dirty="0">
                        <a:solidFill>
                          <a:srgbClr val="000000"/>
                        </a:solidFill>
                        <a:effectLst/>
                        <a:latin typeface="+mn-lt"/>
                      </a:endParaRPr>
                    </a:p>
                  </a:txBody>
                  <a:tcPr marL="0" marR="0" marT="0" marB="0" anchor="b"/>
                </a:tc>
                <a:tc>
                  <a:txBody>
                    <a:bodyPr/>
                    <a:lstStyle/>
                    <a:p>
                      <a:pPr algn="ctr" fontAlgn="b"/>
                      <a:r>
                        <a:rPr lang="en-GB" sz="2000" u="none" strike="noStrike" dirty="0">
                          <a:effectLst/>
                        </a:rPr>
                        <a:t>m/s</a:t>
                      </a:r>
                      <a:endParaRPr lang="en-GB" sz="20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val="4176600083"/>
                  </a:ext>
                </a:extLst>
              </a:tr>
            </a:tbl>
          </a:graphicData>
        </a:graphic>
      </p:graphicFrame>
    </p:spTree>
    <p:extLst>
      <p:ext uri="{BB962C8B-B14F-4D97-AF65-F5344CB8AC3E}">
        <p14:creationId xmlns:p14="http://schemas.microsoft.com/office/powerpoint/2010/main" val="27886272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ázek 6">
            <a:extLst>
              <a:ext uri="{FF2B5EF4-FFF2-40B4-BE49-F238E27FC236}">
                <a16:creationId xmlns:a16="http://schemas.microsoft.com/office/drawing/2014/main" id="{70A4AEAA-CE8E-2CE3-FE14-BA73AC5596F3}"/>
              </a:ext>
            </a:extLst>
          </p:cNvPr>
          <p:cNvPicPr>
            <a:picLocks noChangeAspect="1"/>
          </p:cNvPicPr>
          <p:nvPr/>
        </p:nvPicPr>
        <p:blipFill rotWithShape="1">
          <a:blip r:embed="rId2"/>
          <a:srcRect t="35874" r="40036"/>
          <a:stretch/>
        </p:blipFill>
        <p:spPr>
          <a:xfrm>
            <a:off x="7359315" y="364969"/>
            <a:ext cx="4631393" cy="2956590"/>
          </a:xfrm>
          <a:prstGeom prst="rect">
            <a:avLst/>
          </a:prstGeom>
        </p:spPr>
      </p:pic>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3</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16</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chemeClr val="accent4"/>
                </a:solidFill>
              </a:rPr>
              <a:t>Výpočet</a:t>
            </a:r>
          </a:p>
        </p:txBody>
      </p:sp>
      <mc:AlternateContent xmlns:mc="http://schemas.openxmlformats.org/markup-compatibility/2006">
        <mc:Choice xmlns:a14="http://schemas.microsoft.com/office/drawing/2010/main" Requires="a14">
          <p:sp>
            <p:nvSpPr>
              <p:cNvPr id="35" name="TextovéPole 34">
                <a:extLst>
                  <a:ext uri="{FF2B5EF4-FFF2-40B4-BE49-F238E27FC236}">
                    <a16:creationId xmlns:a16="http://schemas.microsoft.com/office/drawing/2014/main" id="{13866066-2730-F2EF-E6B6-B5C69248CAE9}"/>
                  </a:ext>
                </a:extLst>
              </p:cNvPr>
              <p:cNvSpPr txBox="1"/>
              <p:nvPr/>
            </p:nvSpPr>
            <p:spPr>
              <a:xfrm>
                <a:off x="749803" y="795957"/>
                <a:ext cx="6493209" cy="1200329"/>
              </a:xfrm>
              <a:prstGeom prst="rect">
                <a:avLst/>
              </a:prstGeom>
              <a:noFill/>
            </p:spPr>
            <p:txBody>
              <a:bodyPr wrap="square">
                <a:spAutoFit/>
              </a:bodyPr>
              <a:lstStyle/>
              <a:p>
                <a:pPr algn="just"/>
                <a:r>
                  <a:rPr lang="cs-CZ" dirty="0">
                    <a:ea typeface="Calibri" panose="020F0502020204030204" pitchFamily="34" charset="0"/>
                    <a:cs typeface="Times New Roman" panose="02020603050405020304" pitchFamily="18" charset="0"/>
                  </a:rPr>
                  <a:t>J</a:t>
                </a:r>
                <a:r>
                  <a:rPr lang="cs-CZ" sz="1800" dirty="0">
                    <a:effectLst/>
                    <a:ea typeface="Calibri" panose="020F0502020204030204" pitchFamily="34" charset="0"/>
                    <a:cs typeface="Times New Roman" panose="02020603050405020304" pitchFamily="18" charset="0"/>
                  </a:rPr>
                  <a:t>ednotlivé rozměry bubnu se vypočítají na základě empirických vztahů. Tyto vztahy jsou závislé na parametrech navíjeného lana. Primárně na jeho průměru </a:t>
                </a:r>
                <a14:m>
                  <m:oMath xmlns:m="http://schemas.openxmlformats.org/officeDocument/2006/math">
                    <m:r>
                      <a:rPr lang="cs-CZ" sz="1800" i="1">
                        <a:effectLst/>
                        <a:latin typeface="Cambria Math" panose="02040503050406030204" pitchFamily="18" charset="0"/>
                        <a:ea typeface="Calibri" panose="020F0502020204030204" pitchFamily="34" charset="0"/>
                        <a:cs typeface="Times New Roman" panose="02020603050405020304" pitchFamily="18" charset="0"/>
                      </a:rPr>
                      <m:t>𝑑</m:t>
                    </m:r>
                  </m:oMath>
                </a14:m>
                <a:r>
                  <a:rPr lang="cs-CZ" sz="1800" dirty="0">
                    <a:effectLst/>
                    <a:ea typeface="Times New Roman" panose="02020603050405020304" pitchFamily="18" charset="0"/>
                    <a:cs typeface="Times New Roman" panose="02020603050405020304" pitchFamily="18" charset="0"/>
                  </a:rPr>
                  <a:t> a délce</a:t>
                </a:r>
                <a14:m>
                  <m:oMath xmlns:m="http://schemas.openxmlformats.org/officeDocument/2006/math">
                    <m:r>
                      <a:rPr lang="cs-CZ" sz="1800" i="1">
                        <a:effectLst/>
                        <a:latin typeface="Cambria Math" panose="02040503050406030204" pitchFamily="18" charset="0"/>
                        <a:ea typeface="Times New Roman" panose="02020603050405020304" pitchFamily="18" charset="0"/>
                        <a:cs typeface="Times New Roman" panose="02020603050405020304" pitchFamily="18" charset="0"/>
                      </a:rPr>
                      <m:t> </m:t>
                    </m:r>
                    <m:r>
                      <a:rPr lang="cs-CZ" sz="1800" i="1">
                        <a:effectLst/>
                        <a:latin typeface="Cambria Math" panose="02040503050406030204" pitchFamily="18" charset="0"/>
                        <a:ea typeface="Times New Roman" panose="02020603050405020304" pitchFamily="18" charset="0"/>
                        <a:cs typeface="Times New Roman" panose="02020603050405020304" pitchFamily="18" charset="0"/>
                      </a:rPr>
                      <m:t>𝑙</m:t>
                    </m:r>
                  </m:oMath>
                </a14:m>
                <a:r>
                  <a:rPr lang="cs-CZ" sz="1800" dirty="0">
                    <a:effectLst/>
                    <a:ea typeface="Times New Roman" panose="02020603050405020304" pitchFamily="18" charset="0"/>
                    <a:cs typeface="Times New Roman" panose="02020603050405020304" pitchFamily="18" charset="0"/>
                  </a:rPr>
                  <a:t>. Na obrázku jsou jednotlivé rozměry znázorněny.</a:t>
                </a:r>
                <a:endParaRPr lang="en-GB" sz="1800" dirty="0">
                  <a:effectLst/>
                  <a:ea typeface="Calibri" panose="020F0502020204030204" pitchFamily="34" charset="0"/>
                  <a:cs typeface="Times New Roman" panose="02020603050405020304" pitchFamily="18" charset="0"/>
                </a:endParaRPr>
              </a:p>
            </p:txBody>
          </p:sp>
        </mc:Choice>
        <mc:Fallback>
          <p:sp>
            <p:nvSpPr>
              <p:cNvPr id="35" name="TextovéPole 34">
                <a:extLst>
                  <a:ext uri="{FF2B5EF4-FFF2-40B4-BE49-F238E27FC236}">
                    <a16:creationId xmlns:a16="http://schemas.microsoft.com/office/drawing/2014/main" id="{13866066-2730-F2EF-E6B6-B5C69248CAE9}"/>
                  </a:ext>
                </a:extLst>
              </p:cNvPr>
              <p:cNvSpPr txBox="1">
                <a:spLocks noRot="1" noChangeAspect="1" noMove="1" noResize="1" noEditPoints="1" noAdjustHandles="1" noChangeArrowheads="1" noChangeShapeType="1" noTextEdit="1"/>
              </p:cNvSpPr>
              <p:nvPr/>
            </p:nvSpPr>
            <p:spPr>
              <a:xfrm>
                <a:off x="749803" y="795957"/>
                <a:ext cx="6493209" cy="1200329"/>
              </a:xfrm>
              <a:prstGeom prst="rect">
                <a:avLst/>
              </a:prstGeom>
              <a:blipFill>
                <a:blip r:embed="rId4"/>
                <a:stretch>
                  <a:fillRect l="-751" t="-3061" r="-751" b="-76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ovéPole 11">
                <a:extLst>
                  <a:ext uri="{FF2B5EF4-FFF2-40B4-BE49-F238E27FC236}">
                    <a16:creationId xmlns:a16="http://schemas.microsoft.com/office/drawing/2014/main" id="{8F1717CF-E02B-D53F-200F-2D424A2D0DF5}"/>
                  </a:ext>
                </a:extLst>
              </p:cNvPr>
              <p:cNvSpPr txBox="1"/>
              <p:nvPr/>
            </p:nvSpPr>
            <p:spPr>
              <a:xfrm>
                <a:off x="749804" y="2118344"/>
                <a:ext cx="6493209" cy="923330"/>
              </a:xfrm>
              <a:prstGeom prst="rect">
                <a:avLst/>
              </a:prstGeom>
              <a:noFill/>
            </p:spPr>
            <p:txBody>
              <a:bodyPr wrap="square">
                <a:spAutoFit/>
              </a:bodyPr>
              <a:lstStyle/>
              <a:p>
                <a:pPr algn="just"/>
                <a:r>
                  <a:rPr lang="cs-CZ" sz="1800" b="1" i="0" u="none" strike="noStrike" dirty="0">
                    <a:solidFill>
                      <a:schemeClr val="accent4"/>
                    </a:solidFill>
                    <a:effectLst/>
                    <a:latin typeface="Calibri" panose="020F0502020204030204" pitchFamily="34" charset="0"/>
                  </a:rPr>
                  <a:t>1) Průměr bubnu </a:t>
                </a:r>
                <a:r>
                  <a:rPr lang="cs-CZ" sz="1800" b="0" i="0" u="none" strike="noStrike" dirty="0">
                    <a:solidFill>
                      <a:srgbClr val="000000"/>
                    </a:solidFill>
                    <a:effectLst/>
                    <a:latin typeface="Calibri" panose="020F0502020204030204" pitchFamily="34" charset="0"/>
                  </a:rPr>
                  <a:t>– jedná se o jednoduché vynásobení průměru ocelového lana koeficientem </a:t>
                </a:r>
                <a:r>
                  <a:rPr lang="cs-CZ" sz="1800" b="0" i="1" u="none" strike="noStrike" dirty="0">
                    <a:solidFill>
                      <a:srgbClr val="000000"/>
                    </a:solidFill>
                    <a:effectLst/>
                    <a:latin typeface="Calibri" panose="020F0502020204030204" pitchFamily="34" charset="0"/>
                  </a:rPr>
                  <a:t>k</a:t>
                </a:r>
                <a:r>
                  <a:rPr lang="cs-CZ" sz="1800" b="0" i="0" u="none" strike="noStrike" dirty="0">
                    <a:solidFill>
                      <a:srgbClr val="000000"/>
                    </a:solidFill>
                    <a:effectLst/>
                    <a:latin typeface="Calibri" panose="020F0502020204030204" pitchFamily="34" charset="0"/>
                  </a:rPr>
                  <a:t>, který musí být </a:t>
                </a:r>
                <a:r>
                  <a:rPr lang="cs-CZ" i="1" dirty="0">
                    <a:solidFill>
                      <a:srgbClr val="000000"/>
                    </a:solidFill>
                    <a:latin typeface="Calibri" panose="020F0502020204030204" pitchFamily="34" charset="0"/>
                  </a:rPr>
                  <a:t>k</a:t>
                </a:r>
                <a:r>
                  <a:rPr lang="cs-CZ" sz="1800" b="0" i="0" u="none" strike="noStrike" dirty="0">
                    <a:solidFill>
                      <a:srgbClr val="000000"/>
                    </a:solidFill>
                    <a:effectLst/>
                    <a:latin typeface="Calibri" panose="020F0502020204030204" pitchFamily="34" charset="0"/>
                  </a:rPr>
                  <a:t> </a:t>
                </a:r>
                <a14:m>
                  <m:oMath xmlns:m="http://schemas.openxmlformats.org/officeDocument/2006/math">
                    <m:r>
                      <a:rPr lang="cs-CZ" sz="1800" i="1" smtClean="0">
                        <a:effectLst/>
                        <a:latin typeface="Cambria Math" panose="02040503050406030204" pitchFamily="18" charset="0"/>
                        <a:ea typeface="Calibri" panose="020F0502020204030204" pitchFamily="34" charset="0"/>
                        <a:cs typeface="Times New Roman" panose="02020603050405020304" pitchFamily="18" charset="0"/>
                      </a:rPr>
                      <m:t>≥</m:t>
                    </m:r>
                    <m:r>
                      <a:rPr lang="cs-CZ" sz="1800" b="0" i="1" smtClean="0">
                        <a:effectLst/>
                        <a:latin typeface="Cambria Math" panose="02040503050406030204" pitchFamily="18" charset="0"/>
                        <a:ea typeface="Calibri" panose="020F0502020204030204" pitchFamily="34" charset="0"/>
                        <a:cs typeface="Times New Roman" panose="02020603050405020304" pitchFamily="18" charset="0"/>
                      </a:rPr>
                      <m:t> </m:t>
                    </m:r>
                  </m:oMath>
                </a14:m>
                <a:r>
                  <a:rPr lang="cs-CZ" sz="1800" b="0" i="0" u="none" strike="noStrike" dirty="0">
                    <a:solidFill>
                      <a:srgbClr val="000000"/>
                    </a:solidFill>
                    <a:effectLst/>
                    <a:latin typeface="Calibri" panose="020F0502020204030204" pitchFamily="34" charset="0"/>
                  </a:rPr>
                  <a:t>15. V tomto výpočtu volíme minimální hodnotu.</a:t>
                </a:r>
                <a:endParaRPr lang="en-GB" dirty="0">
                  <a:latin typeface="+mj-lt"/>
                </a:endParaRPr>
              </a:p>
            </p:txBody>
          </p:sp>
        </mc:Choice>
        <mc:Fallback xmlns="">
          <p:sp>
            <p:nvSpPr>
              <p:cNvPr id="12" name="TextovéPole 11">
                <a:extLst>
                  <a:ext uri="{FF2B5EF4-FFF2-40B4-BE49-F238E27FC236}">
                    <a16:creationId xmlns:a16="http://schemas.microsoft.com/office/drawing/2014/main" id="{8F1717CF-E02B-D53F-200F-2D424A2D0DF5}"/>
                  </a:ext>
                </a:extLst>
              </p:cNvPr>
              <p:cNvSpPr txBox="1">
                <a:spLocks noRot="1" noChangeAspect="1" noMove="1" noResize="1" noEditPoints="1" noAdjustHandles="1" noChangeArrowheads="1" noChangeShapeType="1" noTextEdit="1"/>
              </p:cNvSpPr>
              <p:nvPr/>
            </p:nvSpPr>
            <p:spPr>
              <a:xfrm>
                <a:off x="749804" y="2118344"/>
                <a:ext cx="6493209" cy="923330"/>
              </a:xfrm>
              <a:prstGeom prst="rect">
                <a:avLst/>
              </a:prstGeom>
              <a:blipFill>
                <a:blip r:embed="rId5"/>
                <a:stretch>
                  <a:fillRect l="-751" t="-3289" r="-751" b="-9211"/>
                </a:stretch>
              </a:blipFill>
            </p:spPr>
            <p:txBody>
              <a:bodyPr/>
              <a:lstStyle/>
              <a:p>
                <a:r>
                  <a:rPr lang="en-GB">
                    <a:noFill/>
                  </a:rPr>
                  <a:t> </a:t>
                </a:r>
              </a:p>
            </p:txBody>
          </p:sp>
        </mc:Fallback>
      </mc:AlternateContent>
      <p:sp>
        <p:nvSpPr>
          <p:cNvPr id="13" name="TextovéPole 12">
            <a:extLst>
              <a:ext uri="{FF2B5EF4-FFF2-40B4-BE49-F238E27FC236}">
                <a16:creationId xmlns:a16="http://schemas.microsoft.com/office/drawing/2014/main" id="{01F5FB2D-DA3C-4505-D77A-EB1DCB77969F}"/>
              </a:ext>
            </a:extLst>
          </p:cNvPr>
          <p:cNvSpPr txBox="1"/>
          <p:nvPr/>
        </p:nvSpPr>
        <p:spPr>
          <a:xfrm>
            <a:off x="724597" y="3591146"/>
            <a:ext cx="10839121" cy="923330"/>
          </a:xfrm>
          <a:prstGeom prst="rect">
            <a:avLst/>
          </a:prstGeom>
          <a:noFill/>
        </p:spPr>
        <p:txBody>
          <a:bodyPr wrap="square">
            <a:spAutoFit/>
          </a:bodyPr>
          <a:lstStyle/>
          <a:p>
            <a:pPr algn="just"/>
            <a:r>
              <a:rPr lang="cs-CZ" b="1" dirty="0">
                <a:solidFill>
                  <a:schemeClr val="accent4"/>
                </a:solidFill>
                <a:latin typeface="+mj-lt"/>
              </a:rPr>
              <a:t>2</a:t>
            </a:r>
            <a:r>
              <a:rPr lang="cs-CZ" sz="1800" b="1" i="0" u="none" strike="noStrike" dirty="0">
                <a:solidFill>
                  <a:schemeClr val="accent4"/>
                </a:solidFill>
                <a:effectLst/>
                <a:latin typeface="+mj-lt"/>
              </a:rPr>
              <a:t>) Maximální počet vrstev navinutého lana </a:t>
            </a:r>
            <a:r>
              <a:rPr lang="cs-CZ" sz="1800" b="0" i="0" u="none" strike="noStrike" dirty="0">
                <a:solidFill>
                  <a:srgbClr val="000000"/>
                </a:solidFill>
                <a:effectLst/>
                <a:latin typeface="+mj-lt"/>
              </a:rPr>
              <a:t>– </a:t>
            </a:r>
            <a:r>
              <a:rPr lang="cs-CZ" sz="1800" b="0" i="0" u="none" strike="noStrike" dirty="0">
                <a:solidFill>
                  <a:srgbClr val="000000"/>
                </a:solidFill>
                <a:effectLst/>
                <a:latin typeface="+mj-lt"/>
                <a:ea typeface="Calibri" panose="020F0502020204030204" pitchFamily="34" charset="0"/>
              </a:rPr>
              <a:t>n</a:t>
            </a:r>
            <a:r>
              <a:rPr lang="cs-CZ" dirty="0">
                <a:ea typeface="Calibri" panose="020F0502020204030204" pitchFamily="34" charset="0"/>
              </a:rPr>
              <a:t>a buben se bude lano navíjet ve více vrstvách z důvodu ušetření místa a zachování kompaktnosti celé pohonné stanice.</a:t>
            </a:r>
            <a:r>
              <a:rPr lang="cs-CZ" dirty="0">
                <a:latin typeface="+mj-lt"/>
                <a:ea typeface="Times New Roman" panose="02020603050405020304" pitchFamily="18" charset="0"/>
              </a:rPr>
              <a:t> Maximální možný počet vrstev navinutí lana na buben se musí vypočítat v závislosti na průměru bubnu a ocelového lana.</a:t>
            </a:r>
            <a:endParaRPr lang="en-GB" dirty="0">
              <a:latin typeface="+mj-lt"/>
            </a:endParaRPr>
          </a:p>
        </p:txBody>
      </p:sp>
      <mc:AlternateContent xmlns:mc="http://schemas.openxmlformats.org/markup-compatibility/2006" xmlns:a14="http://schemas.microsoft.com/office/drawing/2010/main">
        <mc:Choice Requires="a14">
          <p:sp>
            <p:nvSpPr>
              <p:cNvPr id="9" name="TextovéPole 8">
                <a:extLst>
                  <a:ext uri="{FF2B5EF4-FFF2-40B4-BE49-F238E27FC236}">
                    <a16:creationId xmlns:a16="http://schemas.microsoft.com/office/drawing/2014/main" id="{FFAE3BAD-E041-ECB2-8F64-1FFFC6910723}"/>
                  </a:ext>
                </a:extLst>
              </p:cNvPr>
              <p:cNvSpPr txBox="1"/>
              <p:nvPr/>
            </p:nvSpPr>
            <p:spPr>
              <a:xfrm>
                <a:off x="1142804" y="3085617"/>
                <a:ext cx="613954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𝐷</m:t>
                      </m:r>
                      <m:r>
                        <a:rPr lang="en-GB" i="0">
                          <a:latin typeface="Cambria Math" panose="02040503050406030204" pitchFamily="18" charset="0"/>
                        </a:rPr>
                        <m:t>=</m:t>
                      </m:r>
                      <m:r>
                        <m:rPr>
                          <m:sty m:val="p"/>
                        </m:rPr>
                        <a:rPr lang="cs-CZ" b="0" i="0" smtClean="0">
                          <a:latin typeface="Cambria Math" panose="02040503050406030204" pitchFamily="18" charset="0"/>
                        </a:rPr>
                        <m:t>k</m:t>
                      </m:r>
                      <m:r>
                        <a:rPr lang="en-GB" i="0">
                          <a:latin typeface="Cambria Math" panose="02040503050406030204" pitchFamily="18" charset="0"/>
                        </a:rPr>
                        <m:t>∙</m:t>
                      </m:r>
                      <m:r>
                        <a:rPr lang="en-GB" i="1">
                          <a:latin typeface="Cambria Math" panose="02040503050406030204" pitchFamily="18" charset="0"/>
                        </a:rPr>
                        <m:t>𝑑</m:t>
                      </m:r>
                      <m:r>
                        <a:rPr lang="en-GB" i="0">
                          <a:latin typeface="Cambria Math" panose="02040503050406030204" pitchFamily="18" charset="0"/>
                        </a:rPr>
                        <m:t>=</m:t>
                      </m:r>
                      <m:r>
                        <a:rPr lang="cs-CZ" b="0" i="0" smtClean="0">
                          <a:latin typeface="Cambria Math" panose="02040503050406030204" pitchFamily="18" charset="0"/>
                        </a:rPr>
                        <m:t>15</m:t>
                      </m:r>
                      <m:r>
                        <a:rPr lang="en-GB" i="0">
                          <a:latin typeface="Cambria Math" panose="02040503050406030204" pitchFamily="18" charset="0"/>
                        </a:rPr>
                        <m:t>∙6=</m:t>
                      </m:r>
                      <m:r>
                        <a:rPr lang="cs-CZ" b="0" i="0" smtClean="0">
                          <a:latin typeface="Cambria Math" panose="02040503050406030204" pitchFamily="18" charset="0"/>
                        </a:rPr>
                        <m:t>90</m:t>
                      </m:r>
                      <m:r>
                        <a:rPr lang="en-GB" i="0">
                          <a:latin typeface="Cambria Math" panose="02040503050406030204" pitchFamily="18" charset="0"/>
                        </a:rPr>
                        <m:t> </m:t>
                      </m:r>
                      <m:r>
                        <m:rPr>
                          <m:sty m:val="p"/>
                        </m:rPr>
                        <a:rPr lang="en-GB" i="0">
                          <a:latin typeface="Cambria Math" panose="02040503050406030204" pitchFamily="18" charset="0"/>
                        </a:rPr>
                        <m:t>mm</m:t>
                      </m:r>
                    </m:oMath>
                  </m:oMathPara>
                </a14:m>
                <a:endParaRPr lang="en-GB" dirty="0"/>
              </a:p>
            </p:txBody>
          </p:sp>
        </mc:Choice>
        <mc:Fallback xmlns="">
          <p:sp>
            <p:nvSpPr>
              <p:cNvPr id="9" name="TextovéPole 8">
                <a:extLst>
                  <a:ext uri="{FF2B5EF4-FFF2-40B4-BE49-F238E27FC236}">
                    <a16:creationId xmlns:a16="http://schemas.microsoft.com/office/drawing/2014/main" id="{FFAE3BAD-E041-ECB2-8F64-1FFFC6910723}"/>
                  </a:ext>
                </a:extLst>
              </p:cNvPr>
              <p:cNvSpPr txBox="1">
                <a:spLocks noRot="1" noChangeAspect="1" noMove="1" noResize="1" noEditPoints="1" noAdjustHandles="1" noChangeArrowheads="1" noChangeShapeType="1" noTextEdit="1"/>
              </p:cNvSpPr>
              <p:nvPr/>
            </p:nvSpPr>
            <p:spPr>
              <a:xfrm>
                <a:off x="1142804" y="3085617"/>
                <a:ext cx="6139542" cy="36933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ovéPole 14">
                <a:extLst>
                  <a:ext uri="{FF2B5EF4-FFF2-40B4-BE49-F238E27FC236}">
                    <a16:creationId xmlns:a16="http://schemas.microsoft.com/office/drawing/2014/main" id="{AEFCAC53-9CBF-2506-8EBA-9B33A9BACB99}"/>
                  </a:ext>
                </a:extLst>
              </p:cNvPr>
              <p:cNvSpPr txBox="1"/>
              <p:nvPr/>
            </p:nvSpPr>
            <p:spPr>
              <a:xfrm>
                <a:off x="3228687" y="4544280"/>
                <a:ext cx="6139542" cy="61831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𝑣</m:t>
                          </m:r>
                        </m:sub>
                      </m:sSub>
                      <m:r>
                        <a:rPr lang="en-GB" i="0">
                          <a:latin typeface="Cambria Math" panose="02040503050406030204" pitchFamily="18" charset="0"/>
                        </a:rPr>
                        <m:t> ≤0,35∙</m:t>
                      </m:r>
                      <m:f>
                        <m:fPr>
                          <m:ctrlPr>
                            <a:rPr lang="en-GB" i="1">
                              <a:solidFill>
                                <a:srgbClr val="836967"/>
                              </a:solidFill>
                              <a:latin typeface="Cambria Math" panose="02040503050406030204" pitchFamily="18" charset="0"/>
                            </a:rPr>
                          </m:ctrlPr>
                        </m:fPr>
                        <m:num>
                          <m:r>
                            <a:rPr lang="cs-CZ" b="0" i="0" smtClean="0">
                              <a:latin typeface="Cambria Math" panose="02040503050406030204" pitchFamily="18" charset="0"/>
                            </a:rPr>
                            <m:t>90</m:t>
                          </m:r>
                        </m:num>
                        <m:den>
                          <m:r>
                            <a:rPr lang="en-GB" i="0">
                              <a:latin typeface="Cambria Math" panose="02040503050406030204" pitchFamily="18" charset="0"/>
                            </a:rPr>
                            <m:t>6</m:t>
                          </m:r>
                        </m:den>
                      </m:f>
                      <m:r>
                        <a:rPr lang="en-GB" i="0">
                          <a:latin typeface="Cambria Math" panose="02040503050406030204" pitchFamily="18" charset="0"/>
                        </a:rPr>
                        <m:t>; </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𝑣</m:t>
                          </m:r>
                        </m:sub>
                      </m:sSub>
                      <m:r>
                        <a:rPr lang="en-GB" i="0">
                          <a:latin typeface="Cambria Math" panose="02040503050406030204" pitchFamily="18" charset="0"/>
                        </a:rPr>
                        <m:t> ≤</m:t>
                      </m:r>
                      <m:r>
                        <a:rPr lang="cs-CZ" b="1" i="0" smtClean="0">
                          <a:solidFill>
                            <a:schemeClr val="accent4"/>
                          </a:solidFill>
                          <a:latin typeface="Cambria Math" panose="02040503050406030204" pitchFamily="18" charset="0"/>
                        </a:rPr>
                        <m:t>𝟓</m:t>
                      </m:r>
                      <m:r>
                        <a:rPr lang="cs-CZ" b="1" i="0" smtClean="0">
                          <a:solidFill>
                            <a:schemeClr val="accent4"/>
                          </a:solidFill>
                          <a:latin typeface="Cambria Math" panose="02040503050406030204" pitchFamily="18" charset="0"/>
                        </a:rPr>
                        <m:t>,</m:t>
                      </m:r>
                      <m:r>
                        <a:rPr lang="cs-CZ" b="1" i="0" smtClean="0">
                          <a:solidFill>
                            <a:schemeClr val="accent4"/>
                          </a:solidFill>
                          <a:latin typeface="Cambria Math" panose="02040503050406030204" pitchFamily="18" charset="0"/>
                        </a:rPr>
                        <m:t>𝟐𝟓</m:t>
                      </m:r>
                      <m:r>
                        <a:rPr lang="en-GB" b="1" i="0">
                          <a:solidFill>
                            <a:schemeClr val="accent4"/>
                          </a:solidFill>
                          <a:latin typeface="Cambria Math" panose="02040503050406030204" pitchFamily="18" charset="0"/>
                        </a:rPr>
                        <m:t> </m:t>
                      </m:r>
                      <m:d>
                        <m:dPr>
                          <m:begChr m:val="["/>
                          <m:endChr m:val="]"/>
                          <m:ctrlPr>
                            <a:rPr lang="en-GB" b="1" i="1">
                              <a:solidFill>
                                <a:schemeClr val="accent4"/>
                              </a:solidFill>
                              <a:latin typeface="Cambria Math" panose="02040503050406030204" pitchFamily="18" charset="0"/>
                            </a:rPr>
                          </m:ctrlPr>
                        </m:dPr>
                        <m:e>
                          <m:r>
                            <a:rPr lang="en-GB" b="1" i="0">
                              <a:solidFill>
                                <a:schemeClr val="accent4"/>
                              </a:solidFill>
                              <a:latin typeface="Cambria Math" panose="02040503050406030204" pitchFamily="18" charset="0"/>
                            </a:rPr>
                            <m:t>−</m:t>
                          </m:r>
                        </m:e>
                      </m:d>
                    </m:oMath>
                  </m:oMathPara>
                </a14:m>
                <a:endParaRPr lang="en-GB" b="1" dirty="0"/>
              </a:p>
            </p:txBody>
          </p:sp>
        </mc:Choice>
        <mc:Fallback xmlns="">
          <p:sp>
            <p:nvSpPr>
              <p:cNvPr id="15" name="TextovéPole 14">
                <a:extLst>
                  <a:ext uri="{FF2B5EF4-FFF2-40B4-BE49-F238E27FC236}">
                    <a16:creationId xmlns:a16="http://schemas.microsoft.com/office/drawing/2014/main" id="{AEFCAC53-9CBF-2506-8EBA-9B33A9BACB99}"/>
                  </a:ext>
                </a:extLst>
              </p:cNvPr>
              <p:cNvSpPr txBox="1">
                <a:spLocks noRot="1" noChangeAspect="1" noMove="1" noResize="1" noEditPoints="1" noAdjustHandles="1" noChangeArrowheads="1" noChangeShapeType="1" noTextEdit="1"/>
              </p:cNvSpPr>
              <p:nvPr/>
            </p:nvSpPr>
            <p:spPr>
              <a:xfrm>
                <a:off x="3228687" y="4544280"/>
                <a:ext cx="6139542" cy="618311"/>
              </a:xfrm>
              <a:prstGeom prst="rect">
                <a:avLst/>
              </a:prstGeom>
              <a:blipFill>
                <a:blip r:embed="rId7"/>
                <a:stretch>
                  <a:fillRect/>
                </a:stretch>
              </a:blipFill>
            </p:spPr>
            <p:txBody>
              <a:bodyPr/>
              <a:lstStyle/>
              <a:p>
                <a:r>
                  <a:rPr lang="en-GB">
                    <a:noFill/>
                  </a:rPr>
                  <a:t> </a:t>
                </a:r>
              </a:p>
            </p:txBody>
          </p:sp>
        </mc:Fallback>
      </mc:AlternateContent>
      <p:sp>
        <p:nvSpPr>
          <p:cNvPr id="18" name="TextovéPole 17">
            <a:extLst>
              <a:ext uri="{FF2B5EF4-FFF2-40B4-BE49-F238E27FC236}">
                <a16:creationId xmlns:a16="http://schemas.microsoft.com/office/drawing/2014/main" id="{D3EC614C-D150-BD8A-A5CC-ED47F7134809}"/>
              </a:ext>
            </a:extLst>
          </p:cNvPr>
          <p:cNvSpPr txBox="1"/>
          <p:nvPr/>
        </p:nvSpPr>
        <p:spPr>
          <a:xfrm>
            <a:off x="749804" y="5182934"/>
            <a:ext cx="10839122" cy="923330"/>
          </a:xfrm>
          <a:prstGeom prst="rect">
            <a:avLst/>
          </a:prstGeom>
          <a:noFill/>
        </p:spPr>
        <p:txBody>
          <a:bodyPr wrap="square">
            <a:spAutoFit/>
          </a:bodyPr>
          <a:lstStyle/>
          <a:p>
            <a:pPr algn="just"/>
            <a:r>
              <a:rPr lang="cs-CZ" dirty="0">
                <a:latin typeface="+mj-lt"/>
                <a:ea typeface="Times New Roman" panose="02020603050405020304" pitchFamily="18" charset="0"/>
              </a:rPr>
              <a:t>Na základě tohoto výpočtu si nyní musíme zvolit počet vrstev navinutí lana na buben, přičemž zvolená hodnota musí být nižší, než výsledek předchozího výpočtu. Větší počet navinutí znamená menší šířku bubnu, ale zároveň větší nerovnoměrnost v rychlosti dopravy během provozu v závislosti na počtu odvinutých vrstev lana.</a:t>
            </a:r>
            <a:endParaRPr lang="en-GB" dirty="0"/>
          </a:p>
        </p:txBody>
      </p:sp>
      <p:sp>
        <p:nvSpPr>
          <p:cNvPr id="19" name="TextovéPole 18">
            <a:extLst>
              <a:ext uri="{FF2B5EF4-FFF2-40B4-BE49-F238E27FC236}">
                <a16:creationId xmlns:a16="http://schemas.microsoft.com/office/drawing/2014/main" id="{902F21B3-934E-8BD4-BA08-63EF7AE3B793}"/>
              </a:ext>
            </a:extLst>
          </p:cNvPr>
          <p:cNvSpPr txBox="1"/>
          <p:nvPr/>
        </p:nvSpPr>
        <p:spPr>
          <a:xfrm>
            <a:off x="4417849" y="6171684"/>
            <a:ext cx="2710739" cy="369332"/>
          </a:xfrm>
          <a:prstGeom prst="rect">
            <a:avLst/>
          </a:prstGeom>
          <a:noFill/>
        </p:spPr>
        <p:txBody>
          <a:bodyPr wrap="square">
            <a:spAutoFit/>
          </a:bodyPr>
          <a:lstStyle/>
          <a:p>
            <a:pPr algn="just"/>
            <a:r>
              <a:rPr lang="cs-CZ" dirty="0">
                <a:latin typeface="+mj-lt"/>
              </a:rPr>
              <a:t>Volíme </a:t>
            </a:r>
            <a:r>
              <a:rPr lang="cs-CZ" b="1" dirty="0">
                <a:solidFill>
                  <a:schemeClr val="accent4"/>
                </a:solidFill>
                <a:latin typeface="+mj-lt"/>
              </a:rPr>
              <a:t>4 vrstvy navinutí</a:t>
            </a:r>
            <a:r>
              <a:rPr lang="cs-CZ" dirty="0">
                <a:latin typeface="+mj-lt"/>
              </a:rPr>
              <a:t>.</a:t>
            </a:r>
            <a:endParaRPr lang="en-GB" dirty="0"/>
          </a:p>
        </p:txBody>
      </p:sp>
      <p:sp>
        <p:nvSpPr>
          <p:cNvPr id="8" name="TextovéPole 7">
            <a:extLst>
              <a:ext uri="{FF2B5EF4-FFF2-40B4-BE49-F238E27FC236}">
                <a16:creationId xmlns:a16="http://schemas.microsoft.com/office/drawing/2014/main" id="{1CC4C70F-20C9-6551-5A22-4031A12FF11A}"/>
              </a:ext>
            </a:extLst>
          </p:cNvPr>
          <p:cNvSpPr txBox="1"/>
          <p:nvPr/>
        </p:nvSpPr>
        <p:spPr>
          <a:xfrm>
            <a:off x="7963433" y="3183940"/>
            <a:ext cx="3826384" cy="284911"/>
          </a:xfrm>
          <a:prstGeom prst="rect">
            <a:avLst/>
          </a:prstGeom>
          <a:noFill/>
        </p:spPr>
        <p:txBody>
          <a:bodyPr wrap="square">
            <a:spAutoFit/>
          </a:bodyPr>
          <a:lstStyle/>
          <a:p>
            <a:r>
              <a:rPr lang="cs-CZ" sz="1200" u="sng" dirty="0">
                <a:solidFill>
                  <a:schemeClr val="accent1"/>
                </a:solidFill>
                <a:effectLst/>
                <a:latin typeface="+mj-lt"/>
                <a:ea typeface="Calibri" panose="020F0502020204030204" pitchFamily="34" charset="0"/>
                <a:cs typeface="Calibri" panose="020F0502020204030204" pitchFamily="34" charset="0"/>
              </a:rPr>
              <a:t>POLAK, Jaromír, et al. Dopravní a manipulační zařízení III. </a:t>
            </a:r>
            <a:endParaRPr lang="en-GB" sz="1200" u="sng" dirty="0">
              <a:solidFill>
                <a:schemeClr val="accent1"/>
              </a:solidFill>
              <a:latin typeface="+mj-lt"/>
            </a:endParaRPr>
          </a:p>
        </p:txBody>
      </p:sp>
    </p:spTree>
    <p:extLst>
      <p:ext uri="{BB962C8B-B14F-4D97-AF65-F5344CB8AC3E}">
        <p14:creationId xmlns:p14="http://schemas.microsoft.com/office/powerpoint/2010/main" val="36034995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ázek 6">
            <a:extLst>
              <a:ext uri="{FF2B5EF4-FFF2-40B4-BE49-F238E27FC236}">
                <a16:creationId xmlns:a16="http://schemas.microsoft.com/office/drawing/2014/main" id="{70A4AEAA-CE8E-2CE3-FE14-BA73AC5596F3}"/>
              </a:ext>
            </a:extLst>
          </p:cNvPr>
          <p:cNvPicPr>
            <a:picLocks noChangeAspect="1"/>
          </p:cNvPicPr>
          <p:nvPr/>
        </p:nvPicPr>
        <p:blipFill rotWithShape="1">
          <a:blip r:embed="rId2"/>
          <a:srcRect t="35874" r="40036"/>
          <a:stretch/>
        </p:blipFill>
        <p:spPr>
          <a:xfrm>
            <a:off x="7125200" y="1403024"/>
            <a:ext cx="4631393" cy="2956590"/>
          </a:xfrm>
          <a:prstGeom prst="rect">
            <a:avLst/>
          </a:prstGeom>
        </p:spPr>
      </p:pic>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3</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17</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chemeClr val="accent4"/>
                </a:solidFill>
              </a:rPr>
              <a:t>Výpočet</a:t>
            </a:r>
          </a:p>
        </p:txBody>
      </p:sp>
      <p:sp>
        <p:nvSpPr>
          <p:cNvPr id="12" name="TextovéPole 11">
            <a:extLst>
              <a:ext uri="{FF2B5EF4-FFF2-40B4-BE49-F238E27FC236}">
                <a16:creationId xmlns:a16="http://schemas.microsoft.com/office/drawing/2014/main" id="{8F1717CF-E02B-D53F-200F-2D424A2D0DF5}"/>
              </a:ext>
            </a:extLst>
          </p:cNvPr>
          <p:cNvSpPr txBox="1"/>
          <p:nvPr/>
        </p:nvSpPr>
        <p:spPr>
          <a:xfrm>
            <a:off x="595374" y="1938929"/>
            <a:ext cx="6493209" cy="369332"/>
          </a:xfrm>
          <a:prstGeom prst="rect">
            <a:avLst/>
          </a:prstGeom>
          <a:noFill/>
        </p:spPr>
        <p:txBody>
          <a:bodyPr wrap="square">
            <a:spAutoFit/>
          </a:bodyPr>
          <a:lstStyle/>
          <a:p>
            <a:pPr algn="just"/>
            <a:r>
              <a:rPr lang="cs-CZ" sz="1800" b="1" i="0" u="none" strike="noStrike" dirty="0">
                <a:solidFill>
                  <a:schemeClr val="accent4"/>
                </a:solidFill>
                <a:effectLst/>
                <a:latin typeface="Calibri" panose="020F0502020204030204" pitchFamily="34" charset="0"/>
              </a:rPr>
              <a:t>3) Střední průměr navinutí</a:t>
            </a:r>
            <a:endParaRPr lang="en-GB" dirty="0">
              <a:latin typeface="+mj-lt"/>
            </a:endParaRPr>
          </a:p>
        </p:txBody>
      </p:sp>
      <mc:AlternateContent xmlns:mc="http://schemas.openxmlformats.org/markup-compatibility/2006" xmlns:a14="http://schemas.microsoft.com/office/drawing/2010/main">
        <mc:Choice Requires="a14">
          <p:sp>
            <p:nvSpPr>
              <p:cNvPr id="9" name="TextovéPole 8">
                <a:extLst>
                  <a:ext uri="{FF2B5EF4-FFF2-40B4-BE49-F238E27FC236}">
                    <a16:creationId xmlns:a16="http://schemas.microsoft.com/office/drawing/2014/main" id="{FFAE3BAD-E041-ECB2-8F64-1FFFC6910723}"/>
                  </a:ext>
                </a:extLst>
              </p:cNvPr>
              <p:cNvSpPr txBox="1"/>
              <p:nvPr/>
            </p:nvSpPr>
            <p:spPr>
              <a:xfrm>
                <a:off x="1018481" y="2507105"/>
                <a:ext cx="613954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cs-CZ" i="1">
                              <a:latin typeface="Cambria Math" panose="02040503050406030204" pitchFamily="18" charset="0"/>
                            </a:rPr>
                            <m:t>𝐷</m:t>
                          </m:r>
                        </m:e>
                        <m:sub>
                          <m:r>
                            <a:rPr lang="cs-CZ" i="1">
                              <a:latin typeface="Cambria Math" panose="02040503050406030204" pitchFamily="18" charset="0"/>
                            </a:rPr>
                            <m:t>𝑠</m:t>
                          </m:r>
                        </m:sub>
                      </m:sSub>
                      <m:r>
                        <a:rPr lang="cs-CZ" i="1">
                          <a:latin typeface="Cambria Math" panose="02040503050406030204" pitchFamily="18" charset="0"/>
                        </a:rPr>
                        <m:t> =</m:t>
                      </m:r>
                      <m:r>
                        <a:rPr lang="cs-CZ" i="1">
                          <a:latin typeface="Cambria Math" panose="02040503050406030204" pitchFamily="18" charset="0"/>
                        </a:rPr>
                        <m:t>𝐷</m:t>
                      </m:r>
                      <m:r>
                        <a:rPr lang="cs-CZ" i="1">
                          <a:latin typeface="Cambria Math" panose="02040503050406030204" pitchFamily="18" charset="0"/>
                        </a:rPr>
                        <m:t>+</m:t>
                      </m:r>
                      <m:sSub>
                        <m:sSubPr>
                          <m:ctrlPr>
                            <a:rPr lang="en-GB" i="1">
                              <a:latin typeface="Cambria Math" panose="02040503050406030204" pitchFamily="18" charset="0"/>
                            </a:rPr>
                          </m:ctrlPr>
                        </m:sSubPr>
                        <m:e>
                          <m:r>
                            <a:rPr lang="cs-CZ" i="1">
                              <a:latin typeface="Cambria Math" panose="02040503050406030204" pitchFamily="18" charset="0"/>
                            </a:rPr>
                            <m:t>𝑛</m:t>
                          </m:r>
                        </m:e>
                        <m:sub>
                          <m:r>
                            <a:rPr lang="cs-CZ" i="1">
                              <a:latin typeface="Cambria Math" panose="02040503050406030204" pitchFamily="18" charset="0"/>
                            </a:rPr>
                            <m:t>𝑣</m:t>
                          </m:r>
                        </m:sub>
                      </m:sSub>
                      <m:r>
                        <a:rPr lang="cs-CZ" i="1">
                          <a:latin typeface="Cambria Math" panose="02040503050406030204" pitchFamily="18" charset="0"/>
                        </a:rPr>
                        <m:t>∙</m:t>
                      </m:r>
                      <m:r>
                        <a:rPr lang="cs-CZ" i="1">
                          <a:latin typeface="Cambria Math" panose="02040503050406030204" pitchFamily="18" charset="0"/>
                        </a:rPr>
                        <m:t>𝑑</m:t>
                      </m:r>
                      <m:r>
                        <a:rPr lang="cs-CZ" i="1">
                          <a:latin typeface="Cambria Math" panose="02040503050406030204" pitchFamily="18" charset="0"/>
                        </a:rPr>
                        <m:t>=90+4∙6</m:t>
                      </m:r>
                      <m:r>
                        <a:rPr lang="cs-CZ" i="1">
                          <a:latin typeface="Cambria Math" panose="02040503050406030204" pitchFamily="18" charset="0"/>
                        </a:rPr>
                        <m:t>=</m:t>
                      </m:r>
                      <m:r>
                        <a:rPr lang="cs-CZ" b="1" i="1" smtClean="0">
                          <a:solidFill>
                            <a:schemeClr val="accent4"/>
                          </a:solidFill>
                          <a:latin typeface="Cambria Math" panose="02040503050406030204" pitchFamily="18" charset="0"/>
                        </a:rPr>
                        <m:t>𝟏𝟏𝟒</m:t>
                      </m:r>
                      <m:r>
                        <a:rPr lang="cs-CZ" b="1" i="1">
                          <a:solidFill>
                            <a:schemeClr val="accent4"/>
                          </a:solidFill>
                          <a:latin typeface="Cambria Math" panose="02040503050406030204" pitchFamily="18" charset="0"/>
                        </a:rPr>
                        <m:t> </m:t>
                      </m:r>
                      <m:r>
                        <a:rPr lang="cs-CZ" b="1" i="1">
                          <a:solidFill>
                            <a:schemeClr val="accent4"/>
                          </a:solidFill>
                          <a:latin typeface="Cambria Math" panose="02040503050406030204" pitchFamily="18" charset="0"/>
                        </a:rPr>
                        <m:t>𝐦𝐦</m:t>
                      </m:r>
                    </m:oMath>
                  </m:oMathPara>
                </a14:m>
                <a:endParaRPr lang="en-GB" b="1" dirty="0"/>
              </a:p>
            </p:txBody>
          </p:sp>
        </mc:Choice>
        <mc:Fallback xmlns="">
          <p:sp>
            <p:nvSpPr>
              <p:cNvPr id="9" name="TextovéPole 8">
                <a:extLst>
                  <a:ext uri="{FF2B5EF4-FFF2-40B4-BE49-F238E27FC236}">
                    <a16:creationId xmlns:a16="http://schemas.microsoft.com/office/drawing/2014/main" id="{FFAE3BAD-E041-ECB2-8F64-1FFFC6910723}"/>
                  </a:ext>
                </a:extLst>
              </p:cNvPr>
              <p:cNvSpPr txBox="1">
                <a:spLocks noRot="1" noChangeAspect="1" noMove="1" noResize="1" noEditPoints="1" noAdjustHandles="1" noChangeArrowheads="1" noChangeShapeType="1" noTextEdit="1"/>
              </p:cNvSpPr>
              <p:nvPr/>
            </p:nvSpPr>
            <p:spPr>
              <a:xfrm>
                <a:off x="1018481" y="2507105"/>
                <a:ext cx="6139542" cy="369332"/>
              </a:xfrm>
              <a:prstGeom prst="rect">
                <a:avLst/>
              </a:prstGeom>
              <a:blipFill>
                <a:blip r:embed="rId4"/>
                <a:stretch>
                  <a:fillRect/>
                </a:stretch>
              </a:blipFill>
            </p:spPr>
            <p:txBody>
              <a:bodyPr/>
              <a:lstStyle/>
              <a:p>
                <a:r>
                  <a:rPr lang="en-GB">
                    <a:noFill/>
                  </a:rPr>
                  <a:t> </a:t>
                </a:r>
              </a:p>
            </p:txBody>
          </p:sp>
        </mc:Fallback>
      </mc:AlternateContent>
      <p:sp>
        <p:nvSpPr>
          <p:cNvPr id="8" name="TextovéPole 7">
            <a:extLst>
              <a:ext uri="{FF2B5EF4-FFF2-40B4-BE49-F238E27FC236}">
                <a16:creationId xmlns:a16="http://schemas.microsoft.com/office/drawing/2014/main" id="{B390FA44-384F-60DC-103E-C6B5305031E3}"/>
              </a:ext>
            </a:extLst>
          </p:cNvPr>
          <p:cNvSpPr txBox="1"/>
          <p:nvPr/>
        </p:nvSpPr>
        <p:spPr>
          <a:xfrm>
            <a:off x="749804" y="862840"/>
            <a:ext cx="6580942" cy="646331"/>
          </a:xfrm>
          <a:prstGeom prst="rect">
            <a:avLst/>
          </a:prstGeom>
          <a:noFill/>
        </p:spPr>
        <p:txBody>
          <a:bodyPr wrap="square">
            <a:spAutoFit/>
          </a:bodyPr>
          <a:lstStyle/>
          <a:p>
            <a:r>
              <a:rPr lang="cs-CZ" sz="1800" b="0" i="0" u="none" strike="noStrike" dirty="0">
                <a:solidFill>
                  <a:srgbClr val="000000"/>
                </a:solidFill>
                <a:effectLst/>
                <a:latin typeface="Calibri" panose="020F0502020204030204" pitchFamily="34" charset="0"/>
              </a:rPr>
              <a:t>Při znalosti průměru bubnu a počtu vrstev navinutí můžeme spočítat následující parametry bubnu:</a:t>
            </a:r>
            <a:endParaRPr lang="en-GB" dirty="0"/>
          </a:p>
        </p:txBody>
      </p:sp>
      <p:sp>
        <p:nvSpPr>
          <p:cNvPr id="10" name="TextovéPole 9">
            <a:extLst>
              <a:ext uri="{FF2B5EF4-FFF2-40B4-BE49-F238E27FC236}">
                <a16:creationId xmlns:a16="http://schemas.microsoft.com/office/drawing/2014/main" id="{E8B1091D-5F33-002F-FC5B-997F182EC246}"/>
              </a:ext>
            </a:extLst>
          </p:cNvPr>
          <p:cNvSpPr txBox="1"/>
          <p:nvPr/>
        </p:nvSpPr>
        <p:spPr>
          <a:xfrm>
            <a:off x="595373" y="2995539"/>
            <a:ext cx="6493209" cy="369332"/>
          </a:xfrm>
          <a:prstGeom prst="rect">
            <a:avLst/>
          </a:prstGeom>
          <a:noFill/>
        </p:spPr>
        <p:txBody>
          <a:bodyPr wrap="square">
            <a:spAutoFit/>
          </a:bodyPr>
          <a:lstStyle/>
          <a:p>
            <a:pPr algn="just"/>
            <a:r>
              <a:rPr lang="cs-CZ" b="1" dirty="0">
                <a:solidFill>
                  <a:schemeClr val="accent4"/>
                </a:solidFill>
                <a:latin typeface="Calibri" panose="020F0502020204030204" pitchFamily="34" charset="0"/>
              </a:rPr>
              <a:t>4</a:t>
            </a:r>
            <a:r>
              <a:rPr lang="cs-CZ" sz="1800" b="1" i="0" u="none" strike="noStrike" dirty="0">
                <a:solidFill>
                  <a:schemeClr val="accent4"/>
                </a:solidFill>
                <a:effectLst/>
                <a:latin typeface="Calibri" panose="020F0502020204030204" pitchFamily="34" charset="0"/>
              </a:rPr>
              <a:t>) Maximální průměr navinutí</a:t>
            </a:r>
            <a:endParaRPr lang="en-GB" dirty="0">
              <a:latin typeface="+mj-lt"/>
            </a:endParaRPr>
          </a:p>
        </p:txBody>
      </p:sp>
      <mc:AlternateContent xmlns:mc="http://schemas.openxmlformats.org/markup-compatibility/2006" xmlns:a14="http://schemas.microsoft.com/office/drawing/2010/main">
        <mc:Choice Requires="a14">
          <p:sp>
            <p:nvSpPr>
              <p:cNvPr id="16" name="TextovéPole 15">
                <a:extLst>
                  <a:ext uri="{FF2B5EF4-FFF2-40B4-BE49-F238E27FC236}">
                    <a16:creationId xmlns:a16="http://schemas.microsoft.com/office/drawing/2014/main" id="{1C8EF8AC-832C-F078-5F7B-CAB1C32511A7}"/>
                  </a:ext>
                </a:extLst>
              </p:cNvPr>
              <p:cNvSpPr txBox="1"/>
              <p:nvPr/>
            </p:nvSpPr>
            <p:spPr>
              <a:xfrm>
                <a:off x="1018481" y="3476684"/>
                <a:ext cx="614172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𝑛</m:t>
                          </m:r>
                        </m:sub>
                      </m:sSub>
                      <m:r>
                        <a:rPr lang="en-GB" i="0">
                          <a:latin typeface="Cambria Math" panose="02040503050406030204" pitchFamily="18" charset="0"/>
                        </a:rPr>
                        <m:t> =</m:t>
                      </m:r>
                      <m:r>
                        <a:rPr lang="en-GB" i="1">
                          <a:latin typeface="Cambria Math" panose="02040503050406030204" pitchFamily="18" charset="0"/>
                        </a:rPr>
                        <m:t>𝐷</m:t>
                      </m:r>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0">
                              <a:latin typeface="Cambria Math" panose="02040503050406030204" pitchFamily="18" charset="0"/>
                            </a:rPr>
                            <m:t>2∙</m:t>
                          </m:r>
                          <m:r>
                            <a:rPr lang="en-GB" i="1">
                              <a:latin typeface="Cambria Math" panose="02040503050406030204" pitchFamily="18" charset="0"/>
                            </a:rPr>
                            <m:t>𝑛</m:t>
                          </m:r>
                        </m:e>
                        <m:sub>
                          <m:r>
                            <a:rPr lang="en-GB" i="1">
                              <a:latin typeface="Cambria Math" panose="02040503050406030204" pitchFamily="18" charset="0"/>
                            </a:rPr>
                            <m:t>𝑣</m:t>
                          </m:r>
                        </m:sub>
                      </m:sSub>
                      <m:r>
                        <a:rPr lang="en-GB" i="0">
                          <a:latin typeface="Cambria Math" panose="02040503050406030204" pitchFamily="18" charset="0"/>
                        </a:rPr>
                        <m:t>∙</m:t>
                      </m:r>
                      <m:r>
                        <a:rPr lang="en-GB" i="1">
                          <a:latin typeface="Cambria Math" panose="02040503050406030204" pitchFamily="18" charset="0"/>
                        </a:rPr>
                        <m:t>𝑑</m:t>
                      </m:r>
                      <m:r>
                        <a:rPr lang="en-GB" i="0">
                          <a:latin typeface="Cambria Math" panose="02040503050406030204" pitchFamily="18" charset="0"/>
                        </a:rPr>
                        <m:t>=</m:t>
                      </m:r>
                      <m:r>
                        <a:rPr lang="cs-CZ" b="0" i="0" smtClean="0">
                          <a:latin typeface="Cambria Math" panose="02040503050406030204" pitchFamily="18" charset="0"/>
                        </a:rPr>
                        <m:t>90</m:t>
                      </m:r>
                      <m:r>
                        <a:rPr lang="en-GB" i="0">
                          <a:latin typeface="Cambria Math" panose="02040503050406030204" pitchFamily="18" charset="0"/>
                        </a:rPr>
                        <m:t>+2∙</m:t>
                      </m:r>
                      <m:r>
                        <a:rPr lang="cs-CZ" b="0" i="0" smtClean="0">
                          <a:latin typeface="Cambria Math" panose="02040503050406030204" pitchFamily="18" charset="0"/>
                        </a:rPr>
                        <m:t>4</m:t>
                      </m:r>
                      <m:r>
                        <a:rPr lang="en-GB" i="0">
                          <a:latin typeface="Cambria Math" panose="02040503050406030204" pitchFamily="18" charset="0"/>
                        </a:rPr>
                        <m:t>∙6=</m:t>
                      </m:r>
                      <m:r>
                        <a:rPr lang="cs-CZ" b="1" i="0" smtClean="0">
                          <a:solidFill>
                            <a:schemeClr val="accent4"/>
                          </a:solidFill>
                          <a:latin typeface="Cambria Math" panose="02040503050406030204" pitchFamily="18" charset="0"/>
                        </a:rPr>
                        <m:t>𝟏𝟑𝟖</m:t>
                      </m:r>
                      <m:r>
                        <a:rPr lang="cs-CZ" b="1" i="0" smtClean="0">
                          <a:solidFill>
                            <a:schemeClr val="accent4"/>
                          </a:solidFill>
                          <a:latin typeface="Cambria Math" panose="02040503050406030204" pitchFamily="18" charset="0"/>
                        </a:rPr>
                        <m:t> </m:t>
                      </m:r>
                      <m:r>
                        <a:rPr lang="en-GB" b="1" i="0">
                          <a:solidFill>
                            <a:schemeClr val="accent4"/>
                          </a:solidFill>
                          <a:latin typeface="Cambria Math" panose="02040503050406030204" pitchFamily="18" charset="0"/>
                        </a:rPr>
                        <m:t>𝐦𝐦</m:t>
                      </m:r>
                    </m:oMath>
                  </m:oMathPara>
                </a14:m>
                <a:endParaRPr lang="en-GB" b="1" dirty="0"/>
              </a:p>
            </p:txBody>
          </p:sp>
        </mc:Choice>
        <mc:Fallback xmlns="">
          <p:sp>
            <p:nvSpPr>
              <p:cNvPr id="16" name="TextovéPole 15">
                <a:extLst>
                  <a:ext uri="{FF2B5EF4-FFF2-40B4-BE49-F238E27FC236}">
                    <a16:creationId xmlns:a16="http://schemas.microsoft.com/office/drawing/2014/main" id="{1C8EF8AC-832C-F078-5F7B-CAB1C32511A7}"/>
                  </a:ext>
                </a:extLst>
              </p:cNvPr>
              <p:cNvSpPr txBox="1">
                <a:spLocks noRot="1" noChangeAspect="1" noMove="1" noResize="1" noEditPoints="1" noAdjustHandles="1" noChangeArrowheads="1" noChangeShapeType="1" noTextEdit="1"/>
              </p:cNvSpPr>
              <p:nvPr/>
            </p:nvSpPr>
            <p:spPr>
              <a:xfrm>
                <a:off x="1018481" y="3476684"/>
                <a:ext cx="6141720" cy="369332"/>
              </a:xfrm>
              <a:prstGeom prst="rect">
                <a:avLst/>
              </a:prstGeom>
              <a:blipFill>
                <a:blip r:embed="rId5"/>
                <a:stretch>
                  <a:fillRect/>
                </a:stretch>
              </a:blipFill>
            </p:spPr>
            <p:txBody>
              <a:bodyPr/>
              <a:lstStyle/>
              <a:p>
                <a:r>
                  <a:rPr lang="en-GB">
                    <a:noFill/>
                  </a:rPr>
                  <a:t> </a:t>
                </a:r>
              </a:p>
            </p:txBody>
          </p:sp>
        </mc:Fallback>
      </mc:AlternateContent>
      <p:sp>
        <p:nvSpPr>
          <p:cNvPr id="17" name="TextovéPole 16">
            <a:extLst>
              <a:ext uri="{FF2B5EF4-FFF2-40B4-BE49-F238E27FC236}">
                <a16:creationId xmlns:a16="http://schemas.microsoft.com/office/drawing/2014/main" id="{84EB44E3-351A-81B1-9E3C-CDCACAD34B3E}"/>
              </a:ext>
            </a:extLst>
          </p:cNvPr>
          <p:cNvSpPr txBox="1"/>
          <p:nvPr/>
        </p:nvSpPr>
        <p:spPr>
          <a:xfrm>
            <a:off x="595374" y="3995741"/>
            <a:ext cx="6493209" cy="369332"/>
          </a:xfrm>
          <a:prstGeom prst="rect">
            <a:avLst/>
          </a:prstGeom>
          <a:noFill/>
        </p:spPr>
        <p:txBody>
          <a:bodyPr wrap="square">
            <a:spAutoFit/>
          </a:bodyPr>
          <a:lstStyle/>
          <a:p>
            <a:pPr algn="just"/>
            <a:r>
              <a:rPr lang="cs-CZ" sz="1800" b="1" i="0" u="none" strike="noStrike" dirty="0">
                <a:solidFill>
                  <a:schemeClr val="accent4"/>
                </a:solidFill>
                <a:effectLst/>
                <a:latin typeface="Calibri" panose="020F0502020204030204" pitchFamily="34" charset="0"/>
              </a:rPr>
              <a:t>5) Průměr čela bubnu</a:t>
            </a:r>
            <a:endParaRPr lang="en-GB" dirty="0">
              <a:latin typeface="+mj-lt"/>
            </a:endParaRPr>
          </a:p>
        </p:txBody>
      </p:sp>
      <mc:AlternateContent xmlns:mc="http://schemas.openxmlformats.org/markup-compatibility/2006" xmlns:a14="http://schemas.microsoft.com/office/drawing/2010/main">
        <mc:Choice Requires="a14">
          <p:sp>
            <p:nvSpPr>
              <p:cNvPr id="21" name="TextovéPole 20">
                <a:extLst>
                  <a:ext uri="{FF2B5EF4-FFF2-40B4-BE49-F238E27FC236}">
                    <a16:creationId xmlns:a16="http://schemas.microsoft.com/office/drawing/2014/main" id="{7BA4E969-CED8-8441-5197-BFC0ABB2D442}"/>
                  </a:ext>
                </a:extLst>
              </p:cNvPr>
              <p:cNvSpPr txBox="1"/>
              <p:nvPr/>
            </p:nvSpPr>
            <p:spPr>
              <a:xfrm>
                <a:off x="749804" y="4359614"/>
                <a:ext cx="614172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𝐷</m:t>
                          </m:r>
                        </m:e>
                        <m:sub>
                          <m:r>
                            <a:rPr lang="en-GB" i="0">
                              <a:latin typeface="Cambria Math" panose="02040503050406030204" pitchFamily="18" charset="0"/>
                            </a:rPr>
                            <m:t>č</m:t>
                          </m:r>
                        </m:sub>
                      </m:sSub>
                      <m:r>
                        <a:rPr lang="en-GB" i="0">
                          <a:latin typeface="Cambria Math" panose="02040503050406030204" pitchFamily="18" charset="0"/>
                        </a:rPr>
                        <m:t> =</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𝑛</m:t>
                          </m:r>
                        </m:sub>
                      </m:sSub>
                      <m:r>
                        <a:rPr lang="en-GB" i="0">
                          <a:latin typeface="Cambria Math" panose="02040503050406030204" pitchFamily="18" charset="0"/>
                        </a:rPr>
                        <m:t>+3∙</m:t>
                      </m:r>
                      <m:r>
                        <a:rPr lang="en-GB" i="1">
                          <a:latin typeface="Cambria Math" panose="02040503050406030204" pitchFamily="18" charset="0"/>
                        </a:rPr>
                        <m:t>𝑑</m:t>
                      </m:r>
                      <m:r>
                        <a:rPr lang="en-GB" i="0">
                          <a:latin typeface="Cambria Math" panose="02040503050406030204" pitchFamily="18" charset="0"/>
                        </a:rPr>
                        <m:t>=</m:t>
                      </m:r>
                      <m:r>
                        <a:rPr lang="cs-CZ" b="0" i="0" smtClean="0">
                          <a:latin typeface="Cambria Math" panose="02040503050406030204" pitchFamily="18" charset="0"/>
                        </a:rPr>
                        <m:t>138+</m:t>
                      </m:r>
                      <m:r>
                        <a:rPr lang="en-GB" i="0">
                          <a:latin typeface="Cambria Math" panose="02040503050406030204" pitchFamily="18" charset="0"/>
                        </a:rPr>
                        <m:t>3∙6=</m:t>
                      </m:r>
                      <m:r>
                        <a:rPr lang="cs-CZ" b="1" i="0" smtClean="0">
                          <a:solidFill>
                            <a:schemeClr val="accent4"/>
                          </a:solidFill>
                          <a:latin typeface="Cambria Math" panose="02040503050406030204" pitchFamily="18" charset="0"/>
                        </a:rPr>
                        <m:t>𝟏𝟓𝟔</m:t>
                      </m:r>
                      <m:r>
                        <a:rPr lang="en-GB" b="1" i="0">
                          <a:solidFill>
                            <a:schemeClr val="accent4"/>
                          </a:solidFill>
                          <a:latin typeface="Cambria Math" panose="02040503050406030204" pitchFamily="18" charset="0"/>
                        </a:rPr>
                        <m:t> </m:t>
                      </m:r>
                      <m:r>
                        <a:rPr lang="en-GB" b="1" i="0">
                          <a:solidFill>
                            <a:schemeClr val="accent4"/>
                          </a:solidFill>
                          <a:latin typeface="Cambria Math" panose="02040503050406030204" pitchFamily="18" charset="0"/>
                        </a:rPr>
                        <m:t>𝐦𝐦</m:t>
                      </m:r>
                    </m:oMath>
                  </m:oMathPara>
                </a14:m>
                <a:endParaRPr lang="en-GB" b="1" dirty="0"/>
              </a:p>
            </p:txBody>
          </p:sp>
        </mc:Choice>
        <mc:Fallback xmlns="">
          <p:sp>
            <p:nvSpPr>
              <p:cNvPr id="21" name="TextovéPole 20">
                <a:extLst>
                  <a:ext uri="{FF2B5EF4-FFF2-40B4-BE49-F238E27FC236}">
                    <a16:creationId xmlns:a16="http://schemas.microsoft.com/office/drawing/2014/main" id="{7BA4E969-CED8-8441-5197-BFC0ABB2D442}"/>
                  </a:ext>
                </a:extLst>
              </p:cNvPr>
              <p:cNvSpPr txBox="1">
                <a:spLocks noRot="1" noChangeAspect="1" noMove="1" noResize="1" noEditPoints="1" noAdjustHandles="1" noChangeArrowheads="1" noChangeShapeType="1" noTextEdit="1"/>
              </p:cNvSpPr>
              <p:nvPr/>
            </p:nvSpPr>
            <p:spPr>
              <a:xfrm>
                <a:off x="749804" y="4359614"/>
                <a:ext cx="6141720" cy="36933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ovéPole 21">
                <a:extLst>
                  <a:ext uri="{FF2B5EF4-FFF2-40B4-BE49-F238E27FC236}">
                    <a16:creationId xmlns:a16="http://schemas.microsoft.com/office/drawing/2014/main" id="{49C622A4-38E9-052A-E410-97643524F990}"/>
                  </a:ext>
                </a:extLst>
              </p:cNvPr>
              <p:cNvSpPr txBox="1"/>
              <p:nvPr/>
            </p:nvSpPr>
            <p:spPr>
              <a:xfrm>
                <a:off x="664814" y="4954761"/>
                <a:ext cx="10993551" cy="923330"/>
              </a:xfrm>
              <a:prstGeom prst="rect">
                <a:avLst/>
              </a:prstGeom>
              <a:noFill/>
            </p:spPr>
            <p:txBody>
              <a:bodyPr wrap="square">
                <a:spAutoFit/>
              </a:bodyPr>
              <a:lstStyle/>
              <a:p>
                <a:pPr algn="just"/>
                <a:r>
                  <a:rPr lang="cs-CZ" b="1" dirty="0">
                    <a:solidFill>
                      <a:schemeClr val="accent4"/>
                    </a:solidFill>
                    <a:latin typeface="Calibri" panose="020F0502020204030204" pitchFamily="34" charset="0"/>
                  </a:rPr>
                  <a:t>6</a:t>
                </a:r>
                <a:r>
                  <a:rPr lang="cs-CZ" sz="1800" b="1" i="0" u="none" strike="noStrike" dirty="0">
                    <a:solidFill>
                      <a:schemeClr val="accent4"/>
                    </a:solidFill>
                    <a:effectLst/>
                    <a:latin typeface="Calibri" panose="020F0502020204030204" pitchFamily="34" charset="0"/>
                  </a:rPr>
                  <a:t>) Minimální šířka bubnu </a:t>
                </a:r>
                <a:r>
                  <a:rPr lang="cs-CZ" dirty="0"/>
                  <a:t>–</a:t>
                </a:r>
                <a:r>
                  <a:rPr lang="cs-CZ" sz="1800" b="1" i="0" u="none" strike="noStrike" dirty="0">
                    <a:solidFill>
                      <a:schemeClr val="accent4"/>
                    </a:solidFill>
                    <a:effectLst/>
                    <a:latin typeface="Calibri" panose="020F0502020204030204" pitchFamily="34" charset="0"/>
                  </a:rPr>
                  <a:t> </a:t>
                </a:r>
                <a:r>
                  <a:rPr lang="cs-CZ" sz="1800" i="0" u="none" strike="noStrike" dirty="0">
                    <a:effectLst/>
                    <a:latin typeface="Calibri" panose="020F0502020204030204" pitchFamily="34" charset="0"/>
                  </a:rPr>
                  <a:t>nyní vypočteme dle následujícího vzorce minimální šířku bubnu tak, abychom byli schopni naše lano o délce</a:t>
                </a:r>
                <a:r>
                  <a:rPr lang="cs-CZ" sz="1800" i="1" u="none" strike="noStrike" dirty="0">
                    <a:effectLst/>
                    <a:latin typeface="Calibri" panose="020F0502020204030204" pitchFamily="34" charset="0"/>
                  </a:rPr>
                  <a:t> </a:t>
                </a:r>
                <a14:m>
                  <m:oMath xmlns:m="http://schemas.openxmlformats.org/officeDocument/2006/math">
                    <m:r>
                      <a:rPr lang="cs-CZ" b="0" i="1" smtClean="0">
                        <a:latin typeface="Cambria Math" panose="02040503050406030204" pitchFamily="18" charset="0"/>
                      </a:rPr>
                      <m:t>𝑙</m:t>
                    </m:r>
                    <m:r>
                      <a:rPr lang="en-GB" i="1">
                        <a:latin typeface="Cambria Math" panose="02040503050406030204" pitchFamily="18" charset="0"/>
                      </a:rPr>
                      <m:t>=</m:t>
                    </m:r>
                    <m:r>
                      <a:rPr lang="cs-CZ" b="0" i="1" smtClean="0">
                        <a:latin typeface="Cambria Math" panose="02040503050406030204" pitchFamily="18" charset="0"/>
                      </a:rPr>
                      <m:t>52 </m:t>
                    </m:r>
                    <m:r>
                      <m:rPr>
                        <m:sty m:val="p"/>
                      </m:rPr>
                      <a:rPr lang="cs-CZ" b="0" i="0" smtClean="0">
                        <a:latin typeface="Cambria Math" panose="02040503050406030204" pitchFamily="18" charset="0"/>
                      </a:rPr>
                      <m:t>m</m:t>
                    </m:r>
                  </m:oMath>
                </a14:m>
                <a:r>
                  <a:rPr lang="cs-CZ" sz="1800" b="1" i="1" u="none" strike="noStrike" dirty="0">
                    <a:solidFill>
                      <a:schemeClr val="accent4"/>
                    </a:solidFill>
                    <a:effectLst/>
                    <a:latin typeface="Calibri" panose="020F0502020204030204" pitchFamily="34" charset="0"/>
                  </a:rPr>
                  <a:t> </a:t>
                </a:r>
                <a:r>
                  <a:rPr lang="cs-CZ" dirty="0">
                    <a:latin typeface="Calibri" panose="020F0502020204030204" pitchFamily="34" charset="0"/>
                  </a:rPr>
                  <a:t>navinout na buben v požadovaných vrstvách.</a:t>
                </a:r>
                <a:endParaRPr lang="cs-CZ" sz="1800" b="1" i="1" u="none" strike="noStrike" dirty="0">
                  <a:solidFill>
                    <a:schemeClr val="accent4"/>
                  </a:solidFill>
                  <a:effectLst/>
                  <a:latin typeface="Calibri" panose="020F0502020204030204" pitchFamily="34" charset="0"/>
                </a:endParaRPr>
              </a:p>
              <a:p>
                <a:pPr algn="just"/>
                <a:endParaRPr lang="en-GB" dirty="0">
                  <a:latin typeface="+mj-lt"/>
                </a:endParaRPr>
              </a:p>
            </p:txBody>
          </p:sp>
        </mc:Choice>
        <mc:Fallback xmlns="">
          <p:sp>
            <p:nvSpPr>
              <p:cNvPr id="22" name="TextovéPole 21">
                <a:extLst>
                  <a:ext uri="{FF2B5EF4-FFF2-40B4-BE49-F238E27FC236}">
                    <a16:creationId xmlns:a16="http://schemas.microsoft.com/office/drawing/2014/main" id="{49C622A4-38E9-052A-E410-97643524F990}"/>
                  </a:ext>
                </a:extLst>
              </p:cNvPr>
              <p:cNvSpPr txBox="1">
                <a:spLocks noRot="1" noChangeAspect="1" noMove="1" noResize="1" noEditPoints="1" noAdjustHandles="1" noChangeArrowheads="1" noChangeShapeType="1" noTextEdit="1"/>
              </p:cNvSpPr>
              <p:nvPr/>
            </p:nvSpPr>
            <p:spPr>
              <a:xfrm>
                <a:off x="664814" y="4954761"/>
                <a:ext cx="10993551" cy="923330"/>
              </a:xfrm>
              <a:prstGeom prst="rect">
                <a:avLst/>
              </a:prstGeom>
              <a:blipFill>
                <a:blip r:embed="rId7"/>
                <a:stretch>
                  <a:fillRect l="-444" t="-3974" r="-4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ovéPole 25">
                <a:extLst>
                  <a:ext uri="{FF2B5EF4-FFF2-40B4-BE49-F238E27FC236}">
                    <a16:creationId xmlns:a16="http://schemas.microsoft.com/office/drawing/2014/main" id="{D74F6ABB-B9C2-FD3B-2E55-16FF08D9891B}"/>
                  </a:ext>
                </a:extLst>
              </p:cNvPr>
              <p:cNvSpPr txBox="1"/>
              <p:nvPr/>
            </p:nvSpPr>
            <p:spPr>
              <a:xfrm>
                <a:off x="2567940" y="5687368"/>
                <a:ext cx="6682740" cy="70493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𝐵</m:t>
                          </m:r>
                        </m:e>
                        <m:sub>
                          <m:r>
                            <a:rPr lang="en-GB" i="1">
                              <a:latin typeface="Cambria Math" panose="02040503050406030204" pitchFamily="18" charset="0"/>
                            </a:rPr>
                            <m:t>𝑚𝑖𝑛</m:t>
                          </m:r>
                        </m:sub>
                      </m:sSub>
                      <m:r>
                        <a:rPr lang="en-GB" i="0">
                          <a:latin typeface="Cambria Math" panose="02040503050406030204" pitchFamily="18" charset="0"/>
                        </a:rPr>
                        <m:t> =</m:t>
                      </m:r>
                      <m:f>
                        <m:fPr>
                          <m:ctrlPr>
                            <a:rPr lang="en-GB" i="1">
                              <a:solidFill>
                                <a:srgbClr val="836967"/>
                              </a:solidFill>
                              <a:latin typeface="Cambria Math" panose="02040503050406030204" pitchFamily="18" charset="0"/>
                            </a:rPr>
                          </m:ctrlPr>
                        </m:fPr>
                        <m:num>
                          <m:sSup>
                            <m:sSupPr>
                              <m:ctrlPr>
                                <a:rPr lang="en-GB" i="1">
                                  <a:solidFill>
                                    <a:srgbClr val="836967"/>
                                  </a:solidFill>
                                  <a:latin typeface="Cambria Math" panose="02040503050406030204" pitchFamily="18" charset="0"/>
                                </a:rPr>
                              </m:ctrlPr>
                            </m:sSupPr>
                            <m:e>
                              <m:r>
                                <a:rPr lang="en-GB" i="1">
                                  <a:latin typeface="Cambria Math" panose="02040503050406030204" pitchFamily="18" charset="0"/>
                                </a:rPr>
                                <m:t>𝑑</m:t>
                              </m:r>
                            </m:e>
                            <m:sup>
                              <m:r>
                                <a:rPr lang="en-GB" i="0">
                                  <a:latin typeface="Cambria Math" panose="02040503050406030204" pitchFamily="18" charset="0"/>
                                </a:rPr>
                                <m:t>2</m:t>
                              </m:r>
                            </m:sup>
                          </m:sSup>
                          <m:r>
                            <a:rPr lang="en-GB" i="0">
                              <a:latin typeface="Cambria Math" panose="02040503050406030204" pitchFamily="18" charset="0"/>
                            </a:rPr>
                            <m:t>∙</m:t>
                          </m:r>
                          <m:r>
                            <a:rPr lang="en-GB" i="1">
                              <a:latin typeface="Cambria Math" panose="02040503050406030204" pitchFamily="18" charset="0"/>
                            </a:rPr>
                            <m:t>𝑙</m:t>
                          </m:r>
                          <m:r>
                            <a:rPr lang="en-GB" i="0">
                              <a:latin typeface="Cambria Math" panose="02040503050406030204" pitchFamily="18" charset="0"/>
                            </a:rPr>
                            <m:t>∙1000</m:t>
                          </m:r>
                        </m:num>
                        <m:den>
                          <m:r>
                            <a:rPr lang="en-GB" i="0">
                              <a:latin typeface="Cambria Math" panose="02040503050406030204" pitchFamily="18" charset="0"/>
                            </a:rPr>
                            <m:t>0,785∙</m:t>
                          </m:r>
                          <m:d>
                            <m:dPr>
                              <m:ctrlPr>
                                <a:rPr lang="en-GB" i="1">
                                  <a:solidFill>
                                    <a:srgbClr val="836967"/>
                                  </a:solidFill>
                                  <a:latin typeface="Cambria Math" panose="02040503050406030204" pitchFamily="18" charset="0"/>
                                </a:rPr>
                              </m:ctrlPr>
                            </m:dPr>
                            <m:e>
                              <m:sSubSup>
                                <m:sSubSupPr>
                                  <m:ctrlPr>
                                    <a:rPr lang="en-GB" i="1">
                                      <a:solidFill>
                                        <a:srgbClr val="836967"/>
                                      </a:solidFill>
                                      <a:latin typeface="Cambria Math" panose="02040503050406030204" pitchFamily="18" charset="0"/>
                                    </a:rPr>
                                  </m:ctrlPr>
                                </m:sSubSupPr>
                                <m:e>
                                  <m:r>
                                    <a:rPr lang="en-GB" i="1">
                                      <a:latin typeface="Cambria Math" panose="02040503050406030204" pitchFamily="18" charset="0"/>
                                    </a:rPr>
                                    <m:t>𝐷</m:t>
                                  </m:r>
                                </m:e>
                                <m:sub>
                                  <m:r>
                                    <a:rPr lang="en-GB" i="1">
                                      <a:latin typeface="Cambria Math" panose="02040503050406030204" pitchFamily="18" charset="0"/>
                                    </a:rPr>
                                    <m:t>𝑛</m:t>
                                  </m:r>
                                </m:sub>
                                <m:sup>
                                  <m:r>
                                    <a:rPr lang="en-GB" i="0">
                                      <a:latin typeface="Cambria Math" panose="02040503050406030204" pitchFamily="18" charset="0"/>
                                    </a:rPr>
                                    <m:t>2</m:t>
                                  </m:r>
                                </m:sup>
                              </m:sSubSup>
                              <m:r>
                                <a:rPr lang="en-GB" i="0">
                                  <a:latin typeface="Cambria Math" panose="02040503050406030204" pitchFamily="18" charset="0"/>
                                </a:rPr>
                                <m:t>−</m:t>
                              </m:r>
                              <m:sSup>
                                <m:sSupPr>
                                  <m:ctrlPr>
                                    <a:rPr lang="en-GB" i="1">
                                      <a:solidFill>
                                        <a:srgbClr val="836967"/>
                                      </a:solidFill>
                                      <a:latin typeface="Cambria Math" panose="02040503050406030204" pitchFamily="18" charset="0"/>
                                    </a:rPr>
                                  </m:ctrlPr>
                                </m:sSupPr>
                                <m:e>
                                  <m:r>
                                    <a:rPr lang="en-GB" i="1">
                                      <a:latin typeface="Cambria Math" panose="02040503050406030204" pitchFamily="18" charset="0"/>
                                    </a:rPr>
                                    <m:t>𝐷</m:t>
                                  </m:r>
                                </m:e>
                                <m:sup>
                                  <m:r>
                                    <a:rPr lang="en-GB" i="0">
                                      <a:latin typeface="Cambria Math" panose="02040503050406030204" pitchFamily="18" charset="0"/>
                                    </a:rPr>
                                    <m:t>2</m:t>
                                  </m:r>
                                </m:sup>
                              </m:sSup>
                            </m:e>
                          </m:d>
                        </m:den>
                      </m:f>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sSup>
                            <m:sSupPr>
                              <m:ctrlPr>
                                <a:rPr lang="en-GB" i="1">
                                  <a:solidFill>
                                    <a:srgbClr val="836967"/>
                                  </a:solidFill>
                                  <a:latin typeface="Cambria Math" panose="02040503050406030204" pitchFamily="18" charset="0"/>
                                </a:rPr>
                              </m:ctrlPr>
                            </m:sSupPr>
                            <m:e>
                              <m:r>
                                <a:rPr lang="en-GB" i="0">
                                  <a:latin typeface="Cambria Math" panose="02040503050406030204" pitchFamily="18" charset="0"/>
                                </a:rPr>
                                <m:t>6</m:t>
                              </m:r>
                            </m:e>
                            <m:sup>
                              <m:r>
                                <a:rPr lang="en-GB" i="0">
                                  <a:latin typeface="Cambria Math" panose="02040503050406030204" pitchFamily="18" charset="0"/>
                                </a:rPr>
                                <m:t>2</m:t>
                              </m:r>
                            </m:sup>
                          </m:sSup>
                          <m:r>
                            <a:rPr lang="en-GB" i="0">
                              <a:latin typeface="Cambria Math" panose="02040503050406030204" pitchFamily="18" charset="0"/>
                            </a:rPr>
                            <m:t>∙52∙1000</m:t>
                          </m:r>
                        </m:num>
                        <m:den>
                          <m:r>
                            <a:rPr lang="en-GB" i="0">
                              <a:latin typeface="Cambria Math" panose="02040503050406030204" pitchFamily="18" charset="0"/>
                            </a:rPr>
                            <m:t>0,785∙</m:t>
                          </m:r>
                          <m:d>
                            <m:dPr>
                              <m:ctrlPr>
                                <a:rPr lang="en-GB" i="1">
                                  <a:solidFill>
                                    <a:srgbClr val="836967"/>
                                  </a:solidFill>
                                  <a:latin typeface="Cambria Math" panose="02040503050406030204" pitchFamily="18" charset="0"/>
                                </a:rPr>
                              </m:ctrlPr>
                            </m:dPr>
                            <m:e>
                              <m:sSup>
                                <m:sSupPr>
                                  <m:ctrlPr>
                                    <a:rPr lang="en-GB" i="1">
                                      <a:solidFill>
                                        <a:srgbClr val="836967"/>
                                      </a:solidFill>
                                      <a:latin typeface="Cambria Math" panose="02040503050406030204" pitchFamily="18" charset="0"/>
                                    </a:rPr>
                                  </m:ctrlPr>
                                </m:sSupPr>
                                <m:e>
                                  <m:r>
                                    <a:rPr lang="cs-CZ" b="0" i="0" smtClean="0">
                                      <a:solidFill>
                                        <a:srgbClr val="836967"/>
                                      </a:solidFill>
                                      <a:latin typeface="Cambria Math" panose="02040503050406030204" pitchFamily="18" charset="0"/>
                                    </a:rPr>
                                    <m:t>138</m:t>
                                  </m:r>
                                </m:e>
                                <m:sup>
                                  <m:r>
                                    <a:rPr lang="en-GB" i="0">
                                      <a:latin typeface="Cambria Math" panose="02040503050406030204" pitchFamily="18" charset="0"/>
                                    </a:rPr>
                                    <m:t>2</m:t>
                                  </m:r>
                                </m:sup>
                              </m:sSup>
                              <m:r>
                                <a:rPr lang="en-GB" i="0">
                                  <a:latin typeface="Cambria Math" panose="02040503050406030204" pitchFamily="18" charset="0"/>
                                </a:rPr>
                                <m:t>−</m:t>
                              </m:r>
                              <m:sSup>
                                <m:sSupPr>
                                  <m:ctrlPr>
                                    <a:rPr lang="en-GB" i="1">
                                      <a:solidFill>
                                        <a:srgbClr val="836967"/>
                                      </a:solidFill>
                                      <a:latin typeface="Cambria Math" panose="02040503050406030204" pitchFamily="18" charset="0"/>
                                    </a:rPr>
                                  </m:ctrlPr>
                                </m:sSupPr>
                                <m:e>
                                  <m:r>
                                    <a:rPr lang="cs-CZ" b="0" i="0" smtClean="0">
                                      <a:latin typeface="Cambria Math" panose="02040503050406030204" pitchFamily="18" charset="0"/>
                                    </a:rPr>
                                    <m:t>90</m:t>
                                  </m:r>
                                </m:e>
                                <m:sup>
                                  <m:r>
                                    <a:rPr lang="en-GB" i="0">
                                      <a:latin typeface="Cambria Math" panose="02040503050406030204" pitchFamily="18" charset="0"/>
                                    </a:rPr>
                                    <m:t>2</m:t>
                                  </m:r>
                                </m:sup>
                              </m:sSup>
                            </m:e>
                          </m:d>
                        </m:den>
                      </m:f>
                      <m:r>
                        <a:rPr lang="en-GB" i="0">
                          <a:latin typeface="Cambria Math" panose="02040503050406030204" pitchFamily="18" charset="0"/>
                        </a:rPr>
                        <m:t>=</m:t>
                      </m:r>
                      <m:r>
                        <a:rPr lang="en-GB" b="1" i="0" smtClean="0">
                          <a:solidFill>
                            <a:schemeClr val="accent4"/>
                          </a:solidFill>
                          <a:latin typeface="Cambria Math" panose="02040503050406030204" pitchFamily="18" charset="0"/>
                        </a:rPr>
                        <m:t>𝟐</m:t>
                      </m:r>
                      <m:r>
                        <a:rPr lang="cs-CZ" b="1" i="0" smtClean="0">
                          <a:solidFill>
                            <a:schemeClr val="accent4"/>
                          </a:solidFill>
                          <a:latin typeface="Cambria Math" panose="02040503050406030204" pitchFamily="18" charset="0"/>
                        </a:rPr>
                        <m:t>𝟏𝟕</m:t>
                      </m:r>
                      <m:r>
                        <a:rPr lang="cs-CZ" b="1" i="0" smtClean="0">
                          <a:solidFill>
                            <a:schemeClr val="accent4"/>
                          </a:solidFill>
                          <a:latin typeface="Cambria Math" panose="02040503050406030204" pitchFamily="18" charset="0"/>
                        </a:rPr>
                        <m:t>,</m:t>
                      </m:r>
                      <m:r>
                        <a:rPr lang="cs-CZ" b="1" i="0" smtClean="0">
                          <a:solidFill>
                            <a:schemeClr val="accent4"/>
                          </a:solidFill>
                          <a:latin typeface="Cambria Math" panose="02040503050406030204" pitchFamily="18" charset="0"/>
                        </a:rPr>
                        <m:t>𝟗</m:t>
                      </m:r>
                      <m:r>
                        <a:rPr lang="en-GB" b="1" i="0">
                          <a:solidFill>
                            <a:schemeClr val="accent4"/>
                          </a:solidFill>
                          <a:latin typeface="Cambria Math" panose="02040503050406030204" pitchFamily="18" charset="0"/>
                        </a:rPr>
                        <m:t> </m:t>
                      </m:r>
                      <m:r>
                        <a:rPr lang="cs-CZ" b="1" i="0" smtClean="0">
                          <a:solidFill>
                            <a:schemeClr val="accent4"/>
                          </a:solidFill>
                          <a:latin typeface="Cambria Math" panose="02040503050406030204" pitchFamily="18" charset="0"/>
                        </a:rPr>
                        <m:t>𝐦</m:t>
                      </m:r>
                      <m:r>
                        <a:rPr lang="en-GB" b="1" i="0">
                          <a:solidFill>
                            <a:schemeClr val="accent4"/>
                          </a:solidFill>
                          <a:latin typeface="Cambria Math" panose="02040503050406030204" pitchFamily="18" charset="0"/>
                        </a:rPr>
                        <m:t>𝐦</m:t>
                      </m:r>
                    </m:oMath>
                  </m:oMathPara>
                </a14:m>
                <a:endParaRPr lang="en-GB" b="1" dirty="0"/>
              </a:p>
            </p:txBody>
          </p:sp>
        </mc:Choice>
        <mc:Fallback xmlns="">
          <p:sp>
            <p:nvSpPr>
              <p:cNvPr id="26" name="TextovéPole 25">
                <a:extLst>
                  <a:ext uri="{FF2B5EF4-FFF2-40B4-BE49-F238E27FC236}">
                    <a16:creationId xmlns:a16="http://schemas.microsoft.com/office/drawing/2014/main" id="{D74F6ABB-B9C2-FD3B-2E55-16FF08D9891B}"/>
                  </a:ext>
                </a:extLst>
              </p:cNvPr>
              <p:cNvSpPr txBox="1">
                <a:spLocks noRot="1" noChangeAspect="1" noMove="1" noResize="1" noEditPoints="1" noAdjustHandles="1" noChangeArrowheads="1" noChangeShapeType="1" noTextEdit="1"/>
              </p:cNvSpPr>
              <p:nvPr/>
            </p:nvSpPr>
            <p:spPr>
              <a:xfrm>
                <a:off x="2567940" y="5687368"/>
                <a:ext cx="6682740" cy="704937"/>
              </a:xfrm>
              <a:prstGeom prst="rect">
                <a:avLst/>
              </a:prstGeom>
              <a:blipFill>
                <a:blip r:embed="rId8"/>
                <a:stretch>
                  <a:fillRect/>
                </a:stretch>
              </a:blipFill>
            </p:spPr>
            <p:txBody>
              <a:bodyPr/>
              <a:lstStyle/>
              <a:p>
                <a:r>
                  <a:rPr lang="en-GB">
                    <a:noFill/>
                  </a:rPr>
                  <a:t> </a:t>
                </a:r>
              </a:p>
            </p:txBody>
          </p:sp>
        </mc:Fallback>
      </mc:AlternateContent>
      <p:sp>
        <p:nvSpPr>
          <p:cNvPr id="6" name="TextovéPole 5">
            <a:extLst>
              <a:ext uri="{FF2B5EF4-FFF2-40B4-BE49-F238E27FC236}">
                <a16:creationId xmlns:a16="http://schemas.microsoft.com/office/drawing/2014/main" id="{500FD198-703C-45C3-0EF4-70EFF08B6715}"/>
              </a:ext>
            </a:extLst>
          </p:cNvPr>
          <p:cNvSpPr txBox="1"/>
          <p:nvPr/>
        </p:nvSpPr>
        <p:spPr>
          <a:xfrm>
            <a:off x="7615812" y="4331809"/>
            <a:ext cx="3826384" cy="284911"/>
          </a:xfrm>
          <a:prstGeom prst="rect">
            <a:avLst/>
          </a:prstGeom>
          <a:noFill/>
        </p:spPr>
        <p:txBody>
          <a:bodyPr wrap="square">
            <a:spAutoFit/>
          </a:bodyPr>
          <a:lstStyle/>
          <a:p>
            <a:r>
              <a:rPr lang="cs-CZ" sz="1200" u="sng" dirty="0">
                <a:solidFill>
                  <a:schemeClr val="accent1"/>
                </a:solidFill>
                <a:effectLst/>
                <a:latin typeface="+mj-lt"/>
                <a:ea typeface="Calibri" panose="020F0502020204030204" pitchFamily="34" charset="0"/>
                <a:cs typeface="Calibri" panose="020F0502020204030204" pitchFamily="34" charset="0"/>
              </a:rPr>
              <a:t>POLAK, Jaromír, et al. Dopravní a manipulační zařízení III. </a:t>
            </a:r>
            <a:endParaRPr lang="en-GB" sz="1200" u="sng" dirty="0">
              <a:solidFill>
                <a:schemeClr val="accent1"/>
              </a:solidFill>
              <a:latin typeface="+mj-lt"/>
            </a:endParaRPr>
          </a:p>
        </p:txBody>
      </p:sp>
    </p:spTree>
    <p:extLst>
      <p:ext uri="{BB962C8B-B14F-4D97-AF65-F5344CB8AC3E}">
        <p14:creationId xmlns:p14="http://schemas.microsoft.com/office/powerpoint/2010/main" val="1292910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3</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18</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chemeClr val="accent4"/>
                </a:solidFill>
              </a:rPr>
              <a:t>Výpočet</a:t>
            </a:r>
          </a:p>
        </p:txBody>
      </p:sp>
      <p:sp>
        <p:nvSpPr>
          <p:cNvPr id="12" name="TextovéPole 11">
            <a:extLst>
              <a:ext uri="{FF2B5EF4-FFF2-40B4-BE49-F238E27FC236}">
                <a16:creationId xmlns:a16="http://schemas.microsoft.com/office/drawing/2014/main" id="{8F1717CF-E02B-D53F-200F-2D424A2D0DF5}"/>
              </a:ext>
            </a:extLst>
          </p:cNvPr>
          <p:cNvSpPr txBox="1"/>
          <p:nvPr/>
        </p:nvSpPr>
        <p:spPr>
          <a:xfrm>
            <a:off x="595374" y="1051509"/>
            <a:ext cx="11062991" cy="923330"/>
          </a:xfrm>
          <a:prstGeom prst="rect">
            <a:avLst/>
          </a:prstGeom>
          <a:noFill/>
        </p:spPr>
        <p:txBody>
          <a:bodyPr wrap="square">
            <a:spAutoFit/>
          </a:bodyPr>
          <a:lstStyle/>
          <a:p>
            <a:pPr algn="just"/>
            <a:r>
              <a:rPr lang="cs-CZ" sz="1800" b="1" i="0" u="none" strike="noStrike" dirty="0">
                <a:solidFill>
                  <a:schemeClr val="accent4"/>
                </a:solidFill>
                <a:effectLst/>
                <a:latin typeface="Calibri" panose="020F0502020204030204" pitchFamily="34" charset="0"/>
              </a:rPr>
              <a:t>7) Otáčky bubnu  </a:t>
            </a:r>
            <a:r>
              <a:rPr lang="cs-CZ" sz="1800" i="0" u="none" strike="noStrike" dirty="0">
                <a:effectLst/>
                <a:latin typeface="Calibri" panose="020F0502020204030204" pitchFamily="34" charset="0"/>
              </a:rPr>
              <a:t>- z</a:t>
            </a:r>
            <a:r>
              <a:rPr lang="cs-CZ" sz="1800" dirty="0">
                <a:effectLst/>
                <a:latin typeface="Calibri" panose="020F0502020204030204" pitchFamily="34" charset="0"/>
                <a:ea typeface="Calibri" panose="020F0502020204030204" pitchFamily="34" charset="0"/>
                <a:cs typeface="Times New Roman" panose="02020603050405020304" pitchFamily="18" charset="0"/>
              </a:rPr>
              <a:t> vypočtených rozměrů bubnu spolu se zadanou rychlostí zdvihu výtahu je možno vypočítat potřebné otáčky bubnu.</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en-GB" dirty="0">
              <a:latin typeface="+mj-lt"/>
            </a:endParaRPr>
          </a:p>
        </p:txBody>
      </p:sp>
      <p:sp>
        <p:nvSpPr>
          <p:cNvPr id="10" name="TextovéPole 9">
            <a:extLst>
              <a:ext uri="{FF2B5EF4-FFF2-40B4-BE49-F238E27FC236}">
                <a16:creationId xmlns:a16="http://schemas.microsoft.com/office/drawing/2014/main" id="{E8B1091D-5F33-002F-FC5B-997F182EC246}"/>
              </a:ext>
            </a:extLst>
          </p:cNvPr>
          <p:cNvSpPr txBox="1"/>
          <p:nvPr/>
        </p:nvSpPr>
        <p:spPr>
          <a:xfrm>
            <a:off x="595372" y="2995539"/>
            <a:ext cx="10993553" cy="646331"/>
          </a:xfrm>
          <a:prstGeom prst="rect">
            <a:avLst/>
          </a:prstGeom>
          <a:noFill/>
        </p:spPr>
        <p:txBody>
          <a:bodyPr wrap="square">
            <a:spAutoFit/>
          </a:bodyPr>
          <a:lstStyle/>
          <a:p>
            <a:pPr algn="just"/>
            <a:r>
              <a:rPr lang="cs-CZ" sz="1800" b="1" i="0" u="none" strike="noStrike" dirty="0">
                <a:solidFill>
                  <a:schemeClr val="accent4"/>
                </a:solidFill>
                <a:effectLst/>
              </a:rPr>
              <a:t>8) Maximální kroutící moment na bubnu </a:t>
            </a:r>
            <a:r>
              <a:rPr lang="cs-CZ" dirty="0"/>
              <a:t>-</a:t>
            </a:r>
            <a:r>
              <a:rPr lang="cs-CZ" sz="1800" b="1" i="0" u="none" strike="noStrike" dirty="0">
                <a:solidFill>
                  <a:schemeClr val="accent4"/>
                </a:solidFill>
                <a:effectLst/>
              </a:rPr>
              <a:t> </a:t>
            </a:r>
            <a:r>
              <a:rPr lang="cs-CZ" dirty="0"/>
              <a:t>m</a:t>
            </a:r>
            <a:r>
              <a:rPr lang="cs-CZ" sz="1800" dirty="0">
                <a:effectLst/>
                <a:ea typeface="Calibri" panose="020F0502020204030204" pitchFamily="34" charset="0"/>
              </a:rPr>
              <a:t>aximální moment vznikne při navíjení lana ve čtvrté vrstvě, kdy je rameno síly největší. </a:t>
            </a:r>
            <a:endParaRPr lang="en-GB" dirty="0"/>
          </a:p>
        </p:txBody>
      </p:sp>
      <mc:AlternateContent xmlns:mc="http://schemas.openxmlformats.org/markup-compatibility/2006" xmlns:a14="http://schemas.microsoft.com/office/drawing/2010/main">
        <mc:Choice Requires="a14">
          <p:sp>
            <p:nvSpPr>
              <p:cNvPr id="13" name="TextovéPole 12">
                <a:extLst>
                  <a:ext uri="{FF2B5EF4-FFF2-40B4-BE49-F238E27FC236}">
                    <a16:creationId xmlns:a16="http://schemas.microsoft.com/office/drawing/2014/main" id="{9E60988E-E798-068A-F21B-1F6EDB42B8D0}"/>
                  </a:ext>
                </a:extLst>
              </p:cNvPr>
              <p:cNvSpPr txBox="1"/>
              <p:nvPr/>
            </p:nvSpPr>
            <p:spPr>
              <a:xfrm>
                <a:off x="3056009" y="1763507"/>
                <a:ext cx="6141720" cy="66543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𝐵</m:t>
                          </m:r>
                        </m:sub>
                      </m:sSub>
                      <m:r>
                        <a:rPr lang="en-GB" i="0">
                          <a:latin typeface="Cambria Math" panose="02040503050406030204" pitchFamily="18" charset="0"/>
                        </a:rPr>
                        <m:t> =</m:t>
                      </m:r>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𝑣</m:t>
                              </m:r>
                            </m:e>
                            <m:sub>
                              <m:r>
                                <a:rPr lang="en-GB" i="1">
                                  <a:latin typeface="Cambria Math" panose="02040503050406030204" pitchFamily="18" charset="0"/>
                                </a:rPr>
                                <m:t>𝑠</m:t>
                              </m:r>
                            </m:sub>
                          </m:sSub>
                          <m:r>
                            <a:rPr lang="en-GB" i="0">
                              <a:latin typeface="Cambria Math" panose="02040503050406030204" pitchFamily="18" charset="0"/>
                            </a:rPr>
                            <m:t>∙60∙1000</m:t>
                          </m:r>
                        </m:num>
                        <m:den>
                          <m:r>
                            <a:rPr lang="en-GB" i="1">
                              <a:latin typeface="Cambria Math" panose="02040503050406030204" pitchFamily="18" charset="0"/>
                            </a:rPr>
                            <m:t>𝜋</m:t>
                          </m:r>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𝑆</m:t>
                              </m:r>
                            </m:sub>
                          </m:sSub>
                        </m:den>
                      </m:f>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r>
                            <a:rPr lang="cs-CZ" b="0" i="0" smtClean="0">
                              <a:solidFill>
                                <a:srgbClr val="836967"/>
                              </a:solidFill>
                              <a:latin typeface="Cambria Math" panose="02040503050406030204" pitchFamily="18" charset="0"/>
                            </a:rPr>
                            <m:t>1</m:t>
                          </m:r>
                          <m:r>
                            <a:rPr lang="en-GB" i="0">
                              <a:latin typeface="Cambria Math" panose="02040503050406030204" pitchFamily="18" charset="0"/>
                            </a:rPr>
                            <m:t>∙60∙1000</m:t>
                          </m:r>
                        </m:num>
                        <m:den>
                          <m:r>
                            <a:rPr lang="en-GB" i="1">
                              <a:latin typeface="Cambria Math" panose="02040503050406030204" pitchFamily="18" charset="0"/>
                            </a:rPr>
                            <m:t>𝜋</m:t>
                          </m:r>
                          <m:r>
                            <a:rPr lang="en-GB" i="0">
                              <a:latin typeface="Cambria Math" panose="02040503050406030204" pitchFamily="18" charset="0"/>
                            </a:rPr>
                            <m:t>∙</m:t>
                          </m:r>
                          <m:r>
                            <a:rPr lang="cs-CZ" b="0" i="1" smtClean="0">
                              <a:latin typeface="Cambria Math" panose="02040503050406030204" pitchFamily="18" charset="0"/>
                            </a:rPr>
                            <m:t>114</m:t>
                          </m:r>
                        </m:den>
                      </m:f>
                      <m:r>
                        <a:rPr lang="en-GB" i="0">
                          <a:latin typeface="Cambria Math" panose="02040503050406030204" pitchFamily="18" charset="0"/>
                        </a:rPr>
                        <m:t>=</m:t>
                      </m:r>
                      <m:r>
                        <a:rPr lang="cs-CZ" b="1" i="0" smtClean="0">
                          <a:solidFill>
                            <a:schemeClr val="accent4"/>
                          </a:solidFill>
                          <a:latin typeface="Cambria Math" panose="02040503050406030204" pitchFamily="18" charset="0"/>
                        </a:rPr>
                        <m:t>𝟏𝟔𝟕</m:t>
                      </m:r>
                      <m:r>
                        <a:rPr lang="cs-CZ" b="1" i="0" smtClean="0">
                          <a:solidFill>
                            <a:schemeClr val="accent4"/>
                          </a:solidFill>
                          <a:latin typeface="Cambria Math" panose="02040503050406030204" pitchFamily="18" charset="0"/>
                        </a:rPr>
                        <m:t>,</m:t>
                      </m:r>
                      <m:r>
                        <a:rPr lang="cs-CZ" b="1" i="0" smtClean="0">
                          <a:solidFill>
                            <a:schemeClr val="accent4"/>
                          </a:solidFill>
                          <a:latin typeface="Cambria Math" panose="02040503050406030204" pitchFamily="18" charset="0"/>
                        </a:rPr>
                        <m:t>𝟓</m:t>
                      </m:r>
                      <m:r>
                        <a:rPr lang="en-GB" b="1" i="0">
                          <a:solidFill>
                            <a:schemeClr val="accent4"/>
                          </a:solidFill>
                          <a:latin typeface="Cambria Math" panose="02040503050406030204" pitchFamily="18" charset="0"/>
                        </a:rPr>
                        <m:t> </m:t>
                      </m:r>
                      <m:sSup>
                        <m:sSupPr>
                          <m:ctrlPr>
                            <a:rPr lang="en-GB" b="1" i="1">
                              <a:solidFill>
                                <a:schemeClr val="accent4"/>
                              </a:solidFill>
                              <a:latin typeface="Cambria Math" panose="02040503050406030204" pitchFamily="18" charset="0"/>
                            </a:rPr>
                          </m:ctrlPr>
                        </m:sSupPr>
                        <m:e>
                          <m:r>
                            <a:rPr lang="en-GB" b="1" i="0">
                              <a:solidFill>
                                <a:schemeClr val="accent4"/>
                              </a:solidFill>
                              <a:latin typeface="Cambria Math" panose="02040503050406030204" pitchFamily="18" charset="0"/>
                            </a:rPr>
                            <m:t>𝐦𝐢𝐧</m:t>
                          </m:r>
                        </m:e>
                        <m:sup>
                          <m:r>
                            <a:rPr lang="en-GB" b="1" i="0">
                              <a:solidFill>
                                <a:schemeClr val="accent4"/>
                              </a:solidFill>
                              <a:latin typeface="Cambria Math" panose="02040503050406030204" pitchFamily="18" charset="0"/>
                            </a:rPr>
                            <m:t>−</m:t>
                          </m:r>
                          <m:r>
                            <a:rPr lang="en-GB" b="1" i="0">
                              <a:solidFill>
                                <a:schemeClr val="accent4"/>
                              </a:solidFill>
                              <a:latin typeface="Cambria Math" panose="02040503050406030204" pitchFamily="18" charset="0"/>
                            </a:rPr>
                            <m:t>𝟏</m:t>
                          </m:r>
                        </m:sup>
                      </m:sSup>
                    </m:oMath>
                  </m:oMathPara>
                </a14:m>
                <a:endParaRPr lang="en-GB" b="1" dirty="0"/>
              </a:p>
            </p:txBody>
          </p:sp>
        </mc:Choice>
        <mc:Fallback xmlns="">
          <p:sp>
            <p:nvSpPr>
              <p:cNvPr id="13" name="TextovéPole 12">
                <a:extLst>
                  <a:ext uri="{FF2B5EF4-FFF2-40B4-BE49-F238E27FC236}">
                    <a16:creationId xmlns:a16="http://schemas.microsoft.com/office/drawing/2014/main" id="{9E60988E-E798-068A-F21B-1F6EDB42B8D0}"/>
                  </a:ext>
                </a:extLst>
              </p:cNvPr>
              <p:cNvSpPr txBox="1">
                <a:spLocks noRot="1" noChangeAspect="1" noMove="1" noResize="1" noEditPoints="1" noAdjustHandles="1" noChangeArrowheads="1" noChangeShapeType="1" noTextEdit="1"/>
              </p:cNvSpPr>
              <p:nvPr/>
            </p:nvSpPr>
            <p:spPr>
              <a:xfrm>
                <a:off x="3056009" y="1763507"/>
                <a:ext cx="6141720" cy="665439"/>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ovéPole 14">
                <a:extLst>
                  <a:ext uri="{FF2B5EF4-FFF2-40B4-BE49-F238E27FC236}">
                    <a16:creationId xmlns:a16="http://schemas.microsoft.com/office/drawing/2014/main" id="{648FA599-766F-53F7-5F07-2488CA46C522}"/>
                  </a:ext>
                </a:extLst>
              </p:cNvPr>
              <p:cNvSpPr txBox="1"/>
              <p:nvPr/>
            </p:nvSpPr>
            <p:spPr>
              <a:xfrm>
                <a:off x="2838450" y="3741837"/>
                <a:ext cx="6141720" cy="61831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𝑀</m:t>
                          </m:r>
                        </m:e>
                        <m:sub>
                          <m:r>
                            <a:rPr lang="en-GB" i="1">
                              <a:latin typeface="Cambria Math" panose="02040503050406030204" pitchFamily="18" charset="0"/>
                            </a:rPr>
                            <m:t>𝐵</m:t>
                          </m:r>
                          <m:r>
                            <a:rPr lang="en-GB" i="0">
                              <a:latin typeface="Cambria Math" panose="02040503050406030204" pitchFamily="18" charset="0"/>
                            </a:rPr>
                            <m:t> </m:t>
                          </m:r>
                          <m:r>
                            <a:rPr lang="en-GB" i="1">
                              <a:latin typeface="Cambria Math" panose="02040503050406030204" pitchFamily="18" charset="0"/>
                            </a:rPr>
                            <m:t>𝑚𝑎𝑥</m:t>
                          </m:r>
                        </m:sub>
                      </m:sSub>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𝑏</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𝑛</m:t>
                              </m:r>
                            </m:sub>
                          </m:sSub>
                        </m:num>
                        <m:den>
                          <m:r>
                            <a:rPr lang="en-GB" i="0">
                              <a:latin typeface="Cambria Math" panose="02040503050406030204" pitchFamily="18" charset="0"/>
                            </a:rPr>
                            <m:t>2∙1 000</m:t>
                          </m:r>
                        </m:den>
                      </m:f>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r>
                            <a:rPr lang="en-GB" i="0">
                              <a:latin typeface="Cambria Math" panose="02040503050406030204" pitchFamily="18" charset="0"/>
                            </a:rPr>
                            <m:t>3</m:t>
                          </m:r>
                          <m:r>
                            <a:rPr lang="cs-CZ" b="0" i="0" smtClean="0">
                              <a:latin typeface="Cambria Math" panose="02040503050406030204" pitchFamily="18" charset="0"/>
                            </a:rPr>
                            <m:t> 250</m:t>
                          </m:r>
                          <m:r>
                            <a:rPr lang="en-GB" i="0">
                              <a:latin typeface="Cambria Math" panose="02040503050406030204" pitchFamily="18" charset="0"/>
                            </a:rPr>
                            <m:t>∙</m:t>
                          </m:r>
                          <m:r>
                            <a:rPr lang="cs-CZ" b="0" i="1" smtClean="0">
                              <a:latin typeface="Cambria Math" panose="02040503050406030204" pitchFamily="18" charset="0"/>
                            </a:rPr>
                            <m:t>138</m:t>
                          </m:r>
                        </m:num>
                        <m:den>
                          <m:r>
                            <a:rPr lang="en-GB" i="0">
                              <a:latin typeface="Cambria Math" panose="02040503050406030204" pitchFamily="18" charset="0"/>
                            </a:rPr>
                            <m:t>2∙1 000</m:t>
                          </m:r>
                        </m:den>
                      </m:f>
                      <m:r>
                        <a:rPr lang="en-GB" i="0">
                          <a:latin typeface="Cambria Math" panose="02040503050406030204" pitchFamily="18" charset="0"/>
                        </a:rPr>
                        <m:t>=</m:t>
                      </m:r>
                      <m:r>
                        <a:rPr lang="en-GB" b="1" i="0" smtClean="0">
                          <a:solidFill>
                            <a:schemeClr val="accent4"/>
                          </a:solidFill>
                          <a:latin typeface="Cambria Math" panose="02040503050406030204" pitchFamily="18" charset="0"/>
                        </a:rPr>
                        <m:t>𝟐</m:t>
                      </m:r>
                      <m:r>
                        <a:rPr lang="cs-CZ" b="1" i="0" smtClean="0">
                          <a:solidFill>
                            <a:schemeClr val="accent4"/>
                          </a:solidFill>
                          <a:latin typeface="Cambria Math" panose="02040503050406030204" pitchFamily="18" charset="0"/>
                        </a:rPr>
                        <m:t>𝟐𝟒</m:t>
                      </m:r>
                      <m:r>
                        <a:rPr lang="cs-CZ" b="1" i="0" smtClean="0">
                          <a:solidFill>
                            <a:schemeClr val="accent4"/>
                          </a:solidFill>
                          <a:latin typeface="Cambria Math" panose="02040503050406030204" pitchFamily="18" charset="0"/>
                        </a:rPr>
                        <m:t>,</m:t>
                      </m:r>
                      <m:r>
                        <a:rPr lang="cs-CZ" b="1" i="0" smtClean="0">
                          <a:solidFill>
                            <a:schemeClr val="accent4"/>
                          </a:solidFill>
                          <a:latin typeface="Cambria Math" panose="02040503050406030204" pitchFamily="18" charset="0"/>
                        </a:rPr>
                        <m:t>𝟑</m:t>
                      </m:r>
                      <m:r>
                        <a:rPr lang="en-GB" b="1" i="0">
                          <a:solidFill>
                            <a:schemeClr val="accent4"/>
                          </a:solidFill>
                          <a:latin typeface="Cambria Math" panose="02040503050406030204" pitchFamily="18" charset="0"/>
                        </a:rPr>
                        <m:t> </m:t>
                      </m:r>
                      <m:r>
                        <a:rPr lang="en-GB" b="1" i="0">
                          <a:solidFill>
                            <a:schemeClr val="accent4"/>
                          </a:solidFill>
                          <a:latin typeface="Cambria Math" panose="02040503050406030204" pitchFamily="18" charset="0"/>
                        </a:rPr>
                        <m:t>𝐍</m:t>
                      </m:r>
                      <m:r>
                        <a:rPr lang="en-GB" b="1" i="0">
                          <a:solidFill>
                            <a:schemeClr val="accent4"/>
                          </a:solidFill>
                          <a:latin typeface="Cambria Math" panose="02040503050406030204" pitchFamily="18" charset="0"/>
                        </a:rPr>
                        <m:t>·</m:t>
                      </m:r>
                      <m:r>
                        <a:rPr lang="en-GB" b="1" i="0">
                          <a:solidFill>
                            <a:schemeClr val="accent4"/>
                          </a:solidFill>
                          <a:latin typeface="Cambria Math" panose="02040503050406030204" pitchFamily="18" charset="0"/>
                        </a:rPr>
                        <m:t>𝐦</m:t>
                      </m:r>
                    </m:oMath>
                  </m:oMathPara>
                </a14:m>
                <a:endParaRPr lang="en-GB" b="1" dirty="0"/>
              </a:p>
            </p:txBody>
          </p:sp>
        </mc:Choice>
        <mc:Fallback xmlns="">
          <p:sp>
            <p:nvSpPr>
              <p:cNvPr id="15" name="TextovéPole 14">
                <a:extLst>
                  <a:ext uri="{FF2B5EF4-FFF2-40B4-BE49-F238E27FC236}">
                    <a16:creationId xmlns:a16="http://schemas.microsoft.com/office/drawing/2014/main" id="{648FA599-766F-53F7-5F07-2488CA46C522}"/>
                  </a:ext>
                </a:extLst>
              </p:cNvPr>
              <p:cNvSpPr txBox="1">
                <a:spLocks noRot="1" noChangeAspect="1" noMove="1" noResize="1" noEditPoints="1" noAdjustHandles="1" noChangeArrowheads="1" noChangeShapeType="1" noTextEdit="1"/>
              </p:cNvSpPr>
              <p:nvPr/>
            </p:nvSpPr>
            <p:spPr>
              <a:xfrm>
                <a:off x="2838450" y="3741837"/>
                <a:ext cx="6141720" cy="618311"/>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ovéPole 18">
                <a:extLst>
                  <a:ext uri="{FF2B5EF4-FFF2-40B4-BE49-F238E27FC236}">
                    <a16:creationId xmlns:a16="http://schemas.microsoft.com/office/drawing/2014/main" id="{F78661A3-9D77-016A-5FD7-3BE3556DBF5E}"/>
                  </a:ext>
                </a:extLst>
              </p:cNvPr>
              <p:cNvSpPr txBox="1"/>
              <p:nvPr/>
            </p:nvSpPr>
            <p:spPr>
              <a:xfrm>
                <a:off x="595371" y="4913356"/>
                <a:ext cx="10993554" cy="1237326"/>
              </a:xfrm>
              <a:prstGeom prst="rect">
                <a:avLst/>
              </a:prstGeom>
              <a:noFill/>
            </p:spPr>
            <p:txBody>
              <a:bodyPr wrap="square">
                <a:spAutoFit/>
              </a:bodyPr>
              <a:lstStyle/>
              <a:p>
                <a:pPr algn="just"/>
                <a:r>
                  <a:rPr lang="cs-CZ" sz="2000" b="1" dirty="0">
                    <a:solidFill>
                      <a:schemeClr val="accent4"/>
                    </a:solidFill>
                  </a:rPr>
                  <a:t>Závěr: </a:t>
                </a:r>
                <a:r>
                  <a:rPr lang="cs-CZ" dirty="0"/>
                  <a:t>Na základě provedených výpočtů byla navržena geometrie bubnu šikmého stavebního výtahu s ohledem na parametry ocelového lana a zadané pracovní podmínky. Bylo určeno, že lano se bude na buben navíjet ve </a:t>
                </a:r>
                <a:r>
                  <a:rPr lang="cs-CZ" b="1" dirty="0">
                    <a:solidFill>
                      <a:schemeClr val="accent4"/>
                    </a:solidFill>
                  </a:rPr>
                  <a:t>4 vrstvách</a:t>
                </a:r>
                <a:r>
                  <a:rPr lang="cs-CZ" dirty="0">
                    <a:solidFill>
                      <a:schemeClr val="accent4"/>
                    </a:solidFill>
                  </a:rPr>
                  <a:t> </a:t>
                </a:r>
                <a:r>
                  <a:rPr lang="cs-CZ" dirty="0"/>
                  <a:t>a že se buben bude otáčet s otáčkami </a:t>
                </a:r>
                <a14:m>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𝐵</m:t>
                        </m:r>
                      </m:sub>
                    </m:sSub>
                    <m:r>
                      <a:rPr lang="en-GB" i="0">
                        <a:latin typeface="Cambria Math" panose="02040503050406030204" pitchFamily="18" charset="0"/>
                      </a:rPr>
                      <m:t> =</m:t>
                    </m:r>
                    <m:r>
                      <a:rPr lang="cs-CZ" b="1" i="0" smtClean="0">
                        <a:solidFill>
                          <a:schemeClr val="accent4"/>
                        </a:solidFill>
                        <a:latin typeface="Cambria Math" panose="02040503050406030204" pitchFamily="18" charset="0"/>
                      </a:rPr>
                      <m:t>𝟏𝟔𝟕</m:t>
                    </m:r>
                    <m:r>
                      <a:rPr lang="cs-CZ" b="1" i="0" smtClean="0">
                        <a:solidFill>
                          <a:schemeClr val="accent4"/>
                        </a:solidFill>
                        <a:latin typeface="Cambria Math" panose="02040503050406030204" pitchFamily="18" charset="0"/>
                      </a:rPr>
                      <m:t>,</m:t>
                    </m:r>
                    <m:r>
                      <a:rPr lang="cs-CZ" b="1" i="0" smtClean="0">
                        <a:solidFill>
                          <a:schemeClr val="accent4"/>
                        </a:solidFill>
                        <a:latin typeface="Cambria Math" panose="02040503050406030204" pitchFamily="18" charset="0"/>
                      </a:rPr>
                      <m:t>𝟓</m:t>
                    </m:r>
                    <m:r>
                      <a:rPr lang="en-GB" b="1" i="0">
                        <a:solidFill>
                          <a:schemeClr val="accent4"/>
                        </a:solidFill>
                        <a:latin typeface="Cambria Math" panose="02040503050406030204" pitchFamily="18" charset="0"/>
                      </a:rPr>
                      <m:t> </m:t>
                    </m:r>
                    <m:sSup>
                      <m:sSupPr>
                        <m:ctrlPr>
                          <a:rPr lang="en-GB" b="1" i="1">
                            <a:solidFill>
                              <a:schemeClr val="accent4"/>
                            </a:solidFill>
                            <a:latin typeface="Cambria Math" panose="02040503050406030204" pitchFamily="18" charset="0"/>
                          </a:rPr>
                        </m:ctrlPr>
                      </m:sSupPr>
                      <m:e>
                        <m:r>
                          <a:rPr lang="en-GB" b="1" i="0">
                            <a:solidFill>
                              <a:schemeClr val="accent4"/>
                            </a:solidFill>
                            <a:latin typeface="Cambria Math" panose="02040503050406030204" pitchFamily="18" charset="0"/>
                          </a:rPr>
                          <m:t>𝐦𝐢𝐧</m:t>
                        </m:r>
                      </m:e>
                      <m:sup>
                        <m:r>
                          <a:rPr lang="en-GB" b="1" i="0">
                            <a:solidFill>
                              <a:schemeClr val="accent4"/>
                            </a:solidFill>
                            <a:latin typeface="Cambria Math" panose="02040503050406030204" pitchFamily="18" charset="0"/>
                          </a:rPr>
                          <m:t>−</m:t>
                        </m:r>
                        <m:r>
                          <a:rPr lang="en-GB" b="1" i="0">
                            <a:solidFill>
                              <a:schemeClr val="accent4"/>
                            </a:solidFill>
                            <a:latin typeface="Cambria Math" panose="02040503050406030204" pitchFamily="18" charset="0"/>
                          </a:rPr>
                          <m:t>𝟏</m:t>
                        </m:r>
                      </m:sup>
                    </m:sSup>
                  </m:oMath>
                </a14:m>
                <a:r>
                  <a:rPr lang="cs-CZ" dirty="0"/>
                  <a:t>. Maximální krouticí moment působící na buben byl vypočten na hodnotu </a:t>
                </a:r>
                <a14:m>
                  <m:oMath xmlns:m="http://schemas.openxmlformats.org/officeDocument/2006/math">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𝑀</m:t>
                        </m:r>
                      </m:e>
                      <m:sub>
                        <m:r>
                          <a:rPr lang="en-GB" i="1">
                            <a:latin typeface="Cambria Math" panose="02040503050406030204" pitchFamily="18" charset="0"/>
                          </a:rPr>
                          <m:t>𝐵</m:t>
                        </m:r>
                        <m:r>
                          <a:rPr lang="en-GB">
                            <a:latin typeface="Cambria Math" panose="02040503050406030204" pitchFamily="18" charset="0"/>
                          </a:rPr>
                          <m:t> </m:t>
                        </m:r>
                        <m:r>
                          <a:rPr lang="en-GB" i="1">
                            <a:latin typeface="Cambria Math" panose="02040503050406030204" pitchFamily="18" charset="0"/>
                          </a:rPr>
                          <m:t>𝑚𝑎𝑥</m:t>
                        </m:r>
                      </m:sub>
                    </m:sSub>
                    <m:r>
                      <a:rPr lang="en-GB">
                        <a:latin typeface="Cambria Math" panose="02040503050406030204" pitchFamily="18" charset="0"/>
                      </a:rPr>
                      <m:t>=</m:t>
                    </m:r>
                    <m:r>
                      <a:rPr lang="en-GB" b="1">
                        <a:solidFill>
                          <a:schemeClr val="accent4"/>
                        </a:solidFill>
                        <a:latin typeface="Cambria Math" panose="02040503050406030204" pitchFamily="18" charset="0"/>
                      </a:rPr>
                      <m:t>𝟐</m:t>
                    </m:r>
                    <m:r>
                      <a:rPr lang="cs-CZ" b="1">
                        <a:solidFill>
                          <a:schemeClr val="accent4"/>
                        </a:solidFill>
                        <a:latin typeface="Cambria Math" panose="02040503050406030204" pitchFamily="18" charset="0"/>
                      </a:rPr>
                      <m:t>𝟐𝟒</m:t>
                    </m:r>
                    <m:r>
                      <a:rPr lang="cs-CZ" b="1">
                        <a:solidFill>
                          <a:schemeClr val="accent4"/>
                        </a:solidFill>
                        <a:latin typeface="Cambria Math" panose="02040503050406030204" pitchFamily="18" charset="0"/>
                      </a:rPr>
                      <m:t>,</m:t>
                    </m:r>
                    <m:r>
                      <a:rPr lang="cs-CZ" b="1">
                        <a:solidFill>
                          <a:schemeClr val="accent4"/>
                        </a:solidFill>
                        <a:latin typeface="Cambria Math" panose="02040503050406030204" pitchFamily="18" charset="0"/>
                      </a:rPr>
                      <m:t>𝟑</m:t>
                    </m:r>
                    <m:r>
                      <a:rPr lang="en-GB" b="1">
                        <a:solidFill>
                          <a:schemeClr val="accent4"/>
                        </a:solidFill>
                        <a:latin typeface="Cambria Math" panose="02040503050406030204" pitchFamily="18" charset="0"/>
                      </a:rPr>
                      <m:t> </m:t>
                    </m:r>
                    <m:r>
                      <a:rPr lang="en-GB" b="1">
                        <a:solidFill>
                          <a:schemeClr val="accent4"/>
                        </a:solidFill>
                        <a:latin typeface="Cambria Math" panose="02040503050406030204" pitchFamily="18" charset="0"/>
                      </a:rPr>
                      <m:t>𝐍</m:t>
                    </m:r>
                    <m:r>
                      <a:rPr lang="en-GB" b="1">
                        <a:solidFill>
                          <a:schemeClr val="accent4"/>
                        </a:solidFill>
                        <a:latin typeface="Cambria Math" panose="02040503050406030204" pitchFamily="18" charset="0"/>
                      </a:rPr>
                      <m:t>·</m:t>
                    </m:r>
                    <m:r>
                      <a:rPr lang="en-GB" b="1">
                        <a:solidFill>
                          <a:schemeClr val="accent4"/>
                        </a:solidFill>
                        <a:latin typeface="Cambria Math" panose="02040503050406030204" pitchFamily="18" charset="0"/>
                      </a:rPr>
                      <m:t>𝐦</m:t>
                    </m:r>
                  </m:oMath>
                </a14:m>
                <a:r>
                  <a:rPr lang="cs-CZ" dirty="0"/>
                  <a:t>.</a:t>
                </a:r>
              </a:p>
            </p:txBody>
          </p:sp>
        </mc:Choice>
        <mc:Fallback xmlns="">
          <p:sp>
            <p:nvSpPr>
              <p:cNvPr id="19" name="TextovéPole 18">
                <a:extLst>
                  <a:ext uri="{FF2B5EF4-FFF2-40B4-BE49-F238E27FC236}">
                    <a16:creationId xmlns:a16="http://schemas.microsoft.com/office/drawing/2014/main" id="{F78661A3-9D77-016A-5FD7-3BE3556DBF5E}"/>
                  </a:ext>
                </a:extLst>
              </p:cNvPr>
              <p:cNvSpPr txBox="1">
                <a:spLocks noRot="1" noChangeAspect="1" noMove="1" noResize="1" noEditPoints="1" noAdjustHandles="1" noChangeArrowheads="1" noChangeShapeType="1" noTextEdit="1"/>
              </p:cNvSpPr>
              <p:nvPr/>
            </p:nvSpPr>
            <p:spPr>
              <a:xfrm>
                <a:off x="595371" y="4913356"/>
                <a:ext cx="10993554" cy="1237326"/>
              </a:xfrm>
              <a:prstGeom prst="rect">
                <a:avLst/>
              </a:prstGeom>
              <a:blipFill>
                <a:blip r:embed="rId5"/>
                <a:stretch>
                  <a:fillRect l="-610" t="-2956" r="-444" b="-6897"/>
                </a:stretch>
              </a:blipFill>
            </p:spPr>
            <p:txBody>
              <a:bodyPr/>
              <a:lstStyle/>
              <a:p>
                <a:r>
                  <a:rPr lang="en-GB">
                    <a:noFill/>
                  </a:rPr>
                  <a:t> </a:t>
                </a:r>
              </a:p>
            </p:txBody>
          </p:sp>
        </mc:Fallback>
      </mc:AlternateContent>
    </p:spTree>
    <p:extLst>
      <p:ext uri="{BB962C8B-B14F-4D97-AF65-F5344CB8AC3E}">
        <p14:creationId xmlns:p14="http://schemas.microsoft.com/office/powerpoint/2010/main" val="1058498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6014850" y="83488"/>
            <a:ext cx="3860468" cy="918713"/>
          </a:xfrm>
        </p:spPr>
        <p:txBody>
          <a:bodyPr>
            <a:normAutofit fontScale="90000"/>
          </a:bodyPr>
          <a:lstStyle/>
          <a:p>
            <a:r>
              <a:rPr lang="cs-CZ" dirty="0"/>
              <a:t>Obsah prezentace</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1</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10" name="TextovéPole 9">
            <a:extLst>
              <a:ext uri="{FF2B5EF4-FFF2-40B4-BE49-F238E27FC236}">
                <a16:creationId xmlns:a16="http://schemas.microsoft.com/office/drawing/2014/main" id="{4404D6BB-0F7C-4E42-B87E-8255E03EB786}"/>
              </a:ext>
            </a:extLst>
          </p:cNvPr>
          <p:cNvSpPr txBox="1"/>
          <p:nvPr/>
        </p:nvSpPr>
        <p:spPr>
          <a:xfrm>
            <a:off x="1549718" y="1600280"/>
            <a:ext cx="9516862" cy="4185761"/>
          </a:xfrm>
          <a:prstGeom prst="rect">
            <a:avLst/>
          </a:prstGeom>
          <a:noFill/>
        </p:spPr>
        <p:txBody>
          <a:bodyPr wrap="square">
            <a:spAutoFit/>
          </a:bodyPr>
          <a:lstStyle/>
          <a:p>
            <a:pPr marL="0" indent="0">
              <a:buNone/>
            </a:pPr>
            <a:r>
              <a:rPr lang="cs-CZ" sz="2400" b="1" dirty="0">
                <a:solidFill>
                  <a:schemeClr val="accent1"/>
                </a:solidFill>
                <a:ea typeface="Calibri" panose="020F0502020204030204" pitchFamily="34" charset="0"/>
                <a:cs typeface="Cambria Math" panose="02040503050406030204" pitchFamily="18" charset="0"/>
              </a:rPr>
              <a:t>Příklad č. 1</a:t>
            </a:r>
            <a:r>
              <a:rPr lang="cs-CZ" sz="2400" b="1" dirty="0">
                <a:solidFill>
                  <a:schemeClr val="accent1"/>
                </a:solidFill>
                <a:effectLst/>
                <a:ea typeface="Calibri" panose="020F0502020204030204" pitchFamily="34" charset="0"/>
                <a:cs typeface="Cambria Math" panose="02040503050406030204" pitchFamily="18" charset="0"/>
              </a:rPr>
              <a:t>: </a:t>
            </a:r>
            <a:r>
              <a:rPr lang="cs-CZ" sz="2400" dirty="0">
                <a:effectLst/>
                <a:ea typeface="Calibri" panose="020F0502020204030204" pitchFamily="34" charset="0"/>
                <a:cs typeface="Cambria Math" panose="02040503050406030204" pitchFamily="18" charset="0"/>
              </a:rPr>
              <a:t>Výpočet manipulační síly </a:t>
            </a:r>
            <a:r>
              <a:rPr lang="cs-CZ" sz="2400" dirty="0"/>
              <a:t>ručně poháněného paletového vozíku</a:t>
            </a:r>
            <a:r>
              <a:rPr lang="cs-CZ" sz="2400" dirty="0">
                <a:effectLst/>
                <a:ea typeface="Calibri" panose="020F0502020204030204" pitchFamily="34" charset="0"/>
                <a:cs typeface="Cambria Math" panose="02040503050406030204" pitchFamily="18" charset="0"/>
              </a:rPr>
              <a:t> </a:t>
            </a:r>
          </a:p>
          <a:p>
            <a:pPr marL="0" indent="0">
              <a:buNone/>
            </a:pPr>
            <a:r>
              <a:rPr lang="cs-CZ" sz="1600" dirty="0">
                <a:effectLst/>
                <a:ea typeface="Calibri" panose="020F0502020204030204" pitchFamily="34" charset="0"/>
                <a:cs typeface="Cambria Math" panose="02040503050406030204" pitchFamily="18" charset="0"/>
              </a:rPr>
              <a:t>slidy 2 až 6</a:t>
            </a:r>
          </a:p>
          <a:p>
            <a:pPr marL="0" indent="0" algn="r">
              <a:buNone/>
            </a:pPr>
            <a:endParaRPr lang="cs-CZ" sz="2400" dirty="0">
              <a:effectLst/>
              <a:ea typeface="Calibri" panose="020F0502020204030204" pitchFamily="34" charset="0"/>
              <a:cs typeface="Cambria Math" panose="02040503050406030204" pitchFamily="18" charset="0"/>
            </a:endParaRPr>
          </a:p>
          <a:p>
            <a:pPr marL="0" indent="0">
              <a:buNone/>
            </a:pPr>
            <a:r>
              <a:rPr lang="cs-CZ" sz="2400" b="1" dirty="0">
                <a:solidFill>
                  <a:srgbClr val="92D050"/>
                </a:solidFill>
                <a:ea typeface="Calibri" panose="020F0502020204030204" pitchFamily="34" charset="0"/>
                <a:cs typeface="Cambria Math" panose="02040503050406030204" pitchFamily="18" charset="0"/>
              </a:rPr>
              <a:t>Příklad č. 2: </a:t>
            </a:r>
            <a:r>
              <a:rPr lang="cs-CZ" sz="2400" dirty="0">
                <a:ea typeface="Calibri" panose="020F0502020204030204" pitchFamily="34" charset="0"/>
                <a:cs typeface="Cambria Math" panose="02040503050406030204" pitchFamily="18" charset="0"/>
              </a:rPr>
              <a:t>Výpočet ocelového lana stavebního šikmého výtahu</a:t>
            </a:r>
          </a:p>
          <a:p>
            <a:r>
              <a:rPr lang="cs-CZ" sz="1600" dirty="0">
                <a:effectLst/>
                <a:ea typeface="Calibri" panose="020F0502020204030204" pitchFamily="34" charset="0"/>
                <a:cs typeface="Cambria Math" panose="02040503050406030204" pitchFamily="18" charset="0"/>
              </a:rPr>
              <a:t>slidy 7 až 13</a:t>
            </a:r>
          </a:p>
          <a:p>
            <a:pPr marL="0" indent="0">
              <a:buNone/>
            </a:pPr>
            <a:endParaRPr lang="cs-CZ" sz="2400" dirty="0">
              <a:ea typeface="Calibri" panose="020F0502020204030204" pitchFamily="34" charset="0"/>
              <a:cs typeface="Cambria Math" panose="02040503050406030204" pitchFamily="18" charset="0"/>
            </a:endParaRPr>
          </a:p>
          <a:p>
            <a:pPr marL="0" indent="0">
              <a:buNone/>
            </a:pPr>
            <a:r>
              <a:rPr lang="cs-CZ" sz="2400" b="1" dirty="0">
                <a:solidFill>
                  <a:schemeClr val="accent2"/>
                </a:solidFill>
                <a:ea typeface="Calibri" panose="020F0502020204030204" pitchFamily="34" charset="0"/>
                <a:cs typeface="Cambria Math" panose="02040503050406030204" pitchFamily="18" charset="0"/>
              </a:rPr>
              <a:t>Příklad č. 3: </a:t>
            </a:r>
            <a:r>
              <a:rPr lang="cs-CZ" sz="2400" dirty="0">
                <a:ea typeface="Calibri" panose="020F0502020204030204" pitchFamily="34" charset="0"/>
                <a:cs typeface="Cambria Math" panose="02040503050406030204" pitchFamily="18" charset="0"/>
              </a:rPr>
              <a:t>Návrh bubnu vrátku stavebního šikmého výtahu</a:t>
            </a:r>
          </a:p>
          <a:p>
            <a:r>
              <a:rPr lang="cs-CZ" sz="1600" dirty="0">
                <a:effectLst/>
                <a:ea typeface="Calibri" panose="020F0502020204030204" pitchFamily="34" charset="0"/>
                <a:cs typeface="Cambria Math" panose="02040503050406030204" pitchFamily="18" charset="0"/>
              </a:rPr>
              <a:t>slidy 14 až 18</a:t>
            </a:r>
          </a:p>
          <a:p>
            <a:pPr marL="0" indent="0">
              <a:buNone/>
            </a:pPr>
            <a:endParaRPr lang="cs-CZ" sz="2400" dirty="0">
              <a:ea typeface="Calibri" panose="020F0502020204030204" pitchFamily="34" charset="0"/>
              <a:cs typeface="Cambria Math" panose="02040503050406030204" pitchFamily="18" charset="0"/>
            </a:endParaRPr>
          </a:p>
          <a:p>
            <a:pPr marL="0" indent="0">
              <a:buNone/>
            </a:pPr>
            <a:r>
              <a:rPr lang="cs-CZ" sz="2400" b="1" dirty="0">
                <a:solidFill>
                  <a:srgbClr val="E4002B"/>
                </a:solidFill>
                <a:ea typeface="Calibri" panose="020F0502020204030204" pitchFamily="34" charset="0"/>
                <a:cs typeface="Cambria Math" panose="02040503050406030204" pitchFamily="18" charset="0"/>
              </a:rPr>
              <a:t>Příklad č. 4: </a:t>
            </a:r>
            <a:r>
              <a:rPr lang="cs-CZ" sz="2400" dirty="0">
                <a:ea typeface="Calibri" panose="020F0502020204030204" pitchFamily="34" charset="0"/>
                <a:cs typeface="Cambria Math" panose="02040503050406030204" pitchFamily="18" charset="0"/>
              </a:rPr>
              <a:t>Výpočet parametrů elektromotoru stavebního šikmého výtahu</a:t>
            </a:r>
          </a:p>
          <a:p>
            <a:r>
              <a:rPr lang="cs-CZ" sz="1600" dirty="0">
                <a:effectLst/>
                <a:ea typeface="Calibri" panose="020F0502020204030204" pitchFamily="34" charset="0"/>
                <a:cs typeface="Cambria Math" panose="02040503050406030204" pitchFamily="18" charset="0"/>
              </a:rPr>
              <a:t>slidy 1</a:t>
            </a:r>
            <a:r>
              <a:rPr lang="cs-CZ" sz="1600" dirty="0">
                <a:ea typeface="Calibri" panose="020F0502020204030204" pitchFamily="34" charset="0"/>
                <a:cs typeface="Cambria Math" panose="02040503050406030204" pitchFamily="18" charset="0"/>
              </a:rPr>
              <a:t>9</a:t>
            </a:r>
            <a:r>
              <a:rPr lang="cs-CZ" sz="1600" dirty="0">
                <a:effectLst/>
                <a:ea typeface="Calibri" panose="020F0502020204030204" pitchFamily="34" charset="0"/>
                <a:cs typeface="Cambria Math" panose="02040503050406030204" pitchFamily="18" charset="0"/>
              </a:rPr>
              <a:t> až 23</a:t>
            </a:r>
          </a:p>
          <a:p>
            <a:pPr marL="0" indent="0">
              <a:buNone/>
            </a:pPr>
            <a:endParaRPr lang="cs-CZ" sz="24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998074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3F5FA-DB20-19AB-E473-66C8F997942B}"/>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4B99F355-5A33-7325-E2F7-FE7D1F0E9444}"/>
              </a:ext>
            </a:extLst>
          </p:cNvPr>
          <p:cNvSpPr>
            <a:spLocks noGrp="1"/>
          </p:cNvSpPr>
          <p:nvPr>
            <p:ph type="title"/>
          </p:nvPr>
        </p:nvSpPr>
        <p:spPr>
          <a:xfrm>
            <a:off x="513749" y="1141492"/>
            <a:ext cx="10165297" cy="541177"/>
          </a:xfrm>
        </p:spPr>
        <p:txBody>
          <a:bodyPr>
            <a:normAutofit fontScale="90000"/>
          </a:bodyPr>
          <a:lstStyle/>
          <a:p>
            <a:r>
              <a:rPr lang="cs-CZ" sz="2800" dirty="0">
                <a:solidFill>
                  <a:srgbClr val="E4002B"/>
                </a:solidFill>
              </a:rPr>
              <a:t>Příklad č. 4: </a:t>
            </a:r>
            <a:r>
              <a:rPr lang="cs-CZ" sz="2800" b="0" dirty="0">
                <a:solidFill>
                  <a:schemeClr val="tx1"/>
                </a:solidFill>
                <a:effectLst/>
                <a:ea typeface="Calibri" panose="020F0502020204030204" pitchFamily="34" charset="0"/>
                <a:cs typeface="Cambria Math" panose="02040503050406030204" pitchFamily="18" charset="0"/>
              </a:rPr>
              <a:t>Výpočet parametrů elektromotoru stavebního šikmého výtahu.</a:t>
            </a:r>
            <a:endParaRPr lang="cs-CZ" sz="2800" b="0" dirty="0">
              <a:solidFill>
                <a:schemeClr val="tx1"/>
              </a:solidFill>
            </a:endParaRPr>
          </a:p>
        </p:txBody>
      </p:sp>
      <p:sp>
        <p:nvSpPr>
          <p:cNvPr id="4" name="Zástupný symbol pro číslo snímku 3">
            <a:extLst>
              <a:ext uri="{FF2B5EF4-FFF2-40B4-BE49-F238E27FC236}">
                <a16:creationId xmlns:a16="http://schemas.microsoft.com/office/drawing/2014/main" id="{18447663-43D1-118C-F560-FCC2DE6D6CEE}"/>
              </a:ext>
            </a:extLst>
          </p:cNvPr>
          <p:cNvSpPr>
            <a:spLocks noGrp="1"/>
          </p:cNvSpPr>
          <p:nvPr>
            <p:ph type="sldNum" sz="quarter" idx="12"/>
          </p:nvPr>
        </p:nvSpPr>
        <p:spPr/>
        <p:txBody>
          <a:bodyPr/>
          <a:lstStyle/>
          <a:p>
            <a:fld id="{A61815EB-8F6A-43FF-BCF3-0FC22DD61FAB}" type="slidenum">
              <a:rPr lang="cs-CZ" smtClean="0"/>
              <a:t>19</a:t>
            </a:fld>
            <a:endParaRPr lang="cs-CZ" dirty="0"/>
          </a:p>
        </p:txBody>
      </p:sp>
      <p:pic>
        <p:nvPicPr>
          <p:cNvPr id="5" name="Obrázek 4">
            <a:extLst>
              <a:ext uri="{FF2B5EF4-FFF2-40B4-BE49-F238E27FC236}">
                <a16:creationId xmlns:a16="http://schemas.microsoft.com/office/drawing/2014/main" id="{A480F8DD-72C6-7D90-2CEE-3C67E31D4B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1" y="-3043"/>
            <a:ext cx="3099436" cy="900000"/>
          </a:xfrm>
          <a:prstGeom prst="rect">
            <a:avLst/>
          </a:prstGeom>
        </p:spPr>
      </p:pic>
      <p:sp>
        <p:nvSpPr>
          <p:cNvPr id="3" name="Nadpis 1">
            <a:extLst>
              <a:ext uri="{FF2B5EF4-FFF2-40B4-BE49-F238E27FC236}">
                <a16:creationId xmlns:a16="http://schemas.microsoft.com/office/drawing/2014/main" id="{5AE5292D-E6F9-14E4-01AA-AFF124788DB8}"/>
              </a:ext>
            </a:extLst>
          </p:cNvPr>
          <p:cNvSpPr txBox="1">
            <a:spLocks/>
          </p:cNvSpPr>
          <p:nvPr/>
        </p:nvSpPr>
        <p:spPr>
          <a:xfrm>
            <a:off x="5001797" y="503647"/>
            <a:ext cx="1734906" cy="67229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E4002B"/>
                </a:solidFill>
              </a:rPr>
              <a:t>Úvod</a:t>
            </a:r>
          </a:p>
        </p:txBody>
      </p:sp>
      <p:sp>
        <p:nvSpPr>
          <p:cNvPr id="7" name="TextovéPole 6">
            <a:extLst>
              <a:ext uri="{FF2B5EF4-FFF2-40B4-BE49-F238E27FC236}">
                <a16:creationId xmlns:a16="http://schemas.microsoft.com/office/drawing/2014/main" id="{18BED2B9-145D-5339-57DC-21E69A88BA36}"/>
              </a:ext>
            </a:extLst>
          </p:cNvPr>
          <p:cNvSpPr txBox="1"/>
          <p:nvPr/>
        </p:nvSpPr>
        <p:spPr>
          <a:xfrm>
            <a:off x="513749" y="1974500"/>
            <a:ext cx="11075177" cy="1200329"/>
          </a:xfrm>
          <a:prstGeom prst="rect">
            <a:avLst/>
          </a:prstGeom>
          <a:noFill/>
        </p:spPr>
        <p:txBody>
          <a:bodyPr wrap="square">
            <a:spAutoFit/>
          </a:bodyPr>
          <a:lstStyle/>
          <a:p>
            <a:pPr algn="just"/>
            <a:r>
              <a:rPr lang="cs-CZ" dirty="0"/>
              <a:t>Šikmé stavební výtahy jsou běžně používaným zařízením ve stavebnictví pro dopravu materiálu a nákladu do výše položených míst. Jsou specifické tím, že je lze snadno smontovat či rozložit přímo na pracovišti. Tyto výtahy jsou zřizovány pouze na přechodnou dobu a obvykle obsluhují jedno horní nástupiště nebo pracovní prostor, kterým může být například střecha. Nosnosti šikmých stavebních výtahů se pohybují od 200 kg do 250 kg.</a:t>
            </a:r>
          </a:p>
        </p:txBody>
      </p:sp>
      <p:pic>
        <p:nvPicPr>
          <p:cNvPr id="6" name="Obrázek 5">
            <a:extLst>
              <a:ext uri="{FF2B5EF4-FFF2-40B4-BE49-F238E27FC236}">
                <a16:creationId xmlns:a16="http://schemas.microsoft.com/office/drawing/2014/main" id="{00000000-0008-0000-0000-00000A000000}"/>
              </a:ext>
            </a:extLst>
          </p:cNvPr>
          <p:cNvPicPr>
            <a:picLocks noChangeAspect="1"/>
          </p:cNvPicPr>
          <p:nvPr/>
        </p:nvPicPr>
        <p:blipFill rotWithShape="1">
          <a:blip r:embed="rId3">
            <a:extLst>
              <a:ext uri="{28A0092B-C50C-407E-A947-70E740481C1C}">
                <a14:useLocalDpi xmlns:a14="http://schemas.microsoft.com/office/drawing/2010/main" val="0"/>
              </a:ext>
            </a:extLst>
          </a:blip>
          <a:srcRect l="7164"/>
          <a:stretch/>
        </p:blipFill>
        <p:spPr bwMode="auto">
          <a:xfrm>
            <a:off x="972612" y="3551793"/>
            <a:ext cx="2707640" cy="2164715"/>
          </a:xfrm>
          <a:prstGeom prst="rect">
            <a:avLst/>
          </a:prstGeom>
          <a:ln>
            <a:noFill/>
          </a:ln>
          <a:extLst>
            <a:ext uri="{53640926-AAD7-44D8-BBD7-CCE9431645EC}">
              <a14:shadowObscured xmlns:a14="http://schemas.microsoft.com/office/drawing/2010/main"/>
            </a:ext>
          </a:extLst>
        </p:spPr>
      </p:pic>
      <p:sp>
        <p:nvSpPr>
          <p:cNvPr id="10" name="Rectangle 1">
            <a:extLst>
              <a:ext uri="{FF2B5EF4-FFF2-40B4-BE49-F238E27FC236}">
                <a16:creationId xmlns:a16="http://schemas.microsoft.com/office/drawing/2014/main" id="{26280D67-3E46-057B-24C4-8A25E628903B}"/>
              </a:ext>
            </a:extLst>
          </p:cNvPr>
          <p:cNvSpPr>
            <a:spLocks noChangeArrowheads="1"/>
          </p:cNvSpPr>
          <p:nvPr/>
        </p:nvSpPr>
        <p:spPr bwMode="auto">
          <a:xfrm>
            <a:off x="4329710" y="3461748"/>
            <a:ext cx="725921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cs-CZ" altLang="en-US" sz="1800" b="0" i="0" u="none" strike="noStrike" cap="none" normalizeH="0" baseline="0" dirty="0">
                <a:ln>
                  <a:noFill/>
                </a:ln>
                <a:solidFill>
                  <a:schemeClr val="tx1"/>
                </a:solidFill>
                <a:effectLst/>
              </a:rPr>
              <a:t>Pohon šikmých stavebních výtahů zajišťují převážně elektrické motory, které jsou známé svou kompaktností, vysokým výkonem a jednoduchým ovládáním. Napájení motorů probíhá buď přímo ze sítě, nebo prostřednictvím generátorů, což umožňuje jejich využití i na staveništích bez dostupné elektrické infrastruktury. </a:t>
            </a:r>
            <a:r>
              <a:rPr lang="cs-CZ" dirty="0"/>
              <a:t>Pro dosažení optimálního přenosu výkonu a požadované rychlosti pohybu se mezi pohonnou jednotku a lano obvykle montuje převodovka. Ta zajišťuje přizpůsobení otáček motoru požadavkům zařízení.</a:t>
            </a:r>
            <a:endParaRPr kumimoji="0" lang="cs-CZ" altLang="en-US" sz="1800" b="0" i="0" u="none" strike="noStrike" cap="none" normalizeH="0" baseline="0" dirty="0">
              <a:ln>
                <a:noFill/>
              </a:ln>
              <a:solidFill>
                <a:schemeClr val="tx1"/>
              </a:solidFill>
              <a:effectLst/>
              <a:latin typeface="Arial" panose="020B0604020202020204" pitchFamily="34" charset="0"/>
            </a:endParaRPr>
          </a:p>
        </p:txBody>
      </p:sp>
      <p:sp>
        <p:nvSpPr>
          <p:cNvPr id="18" name="TextovéPole 17">
            <a:extLst>
              <a:ext uri="{FF2B5EF4-FFF2-40B4-BE49-F238E27FC236}">
                <a16:creationId xmlns:a16="http://schemas.microsoft.com/office/drawing/2014/main" id="{CBF13B8A-936B-1CA5-ECB5-02E9F382AC79}"/>
              </a:ext>
            </a:extLst>
          </p:cNvPr>
          <p:cNvSpPr txBox="1"/>
          <p:nvPr/>
        </p:nvSpPr>
        <p:spPr>
          <a:xfrm>
            <a:off x="873814" y="5562323"/>
            <a:ext cx="2905236" cy="415498"/>
          </a:xfrm>
          <a:prstGeom prst="rect">
            <a:avLst/>
          </a:prstGeom>
          <a:noFill/>
        </p:spPr>
        <p:txBody>
          <a:bodyPr wrap="square">
            <a:spAutoFit/>
          </a:bodyPr>
          <a:lstStyle/>
          <a:p>
            <a:r>
              <a:rPr lang="en-GB" sz="1050" dirty="0">
                <a:hlinkClick r:id="rId4"/>
              </a:rPr>
              <a:t>https://www.nerimotori.com/img_ins/files/Catalogo%20Generale_ITA_UK_rev8-06-2020.pdf</a:t>
            </a:r>
            <a:endParaRPr lang="cs-CZ" sz="1050" dirty="0"/>
          </a:p>
        </p:txBody>
      </p:sp>
    </p:spTree>
    <p:extLst>
      <p:ext uri="{BB962C8B-B14F-4D97-AF65-F5344CB8AC3E}">
        <p14:creationId xmlns:p14="http://schemas.microsoft.com/office/powerpoint/2010/main" val="33122865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4</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20</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671465" cy="1356478"/>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5001797" y="886601"/>
            <a:ext cx="1734906" cy="67229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E4002B"/>
                </a:solidFill>
              </a:rPr>
              <a:t>Zadání</a:t>
            </a:r>
          </a:p>
        </p:txBody>
      </p:sp>
      <p:sp>
        <p:nvSpPr>
          <p:cNvPr id="9" name="Nadpis 1">
            <a:extLst>
              <a:ext uri="{FF2B5EF4-FFF2-40B4-BE49-F238E27FC236}">
                <a16:creationId xmlns:a16="http://schemas.microsoft.com/office/drawing/2014/main" id="{852754F9-1C05-B33F-330C-301AF76D7E46}"/>
              </a:ext>
            </a:extLst>
          </p:cNvPr>
          <p:cNvSpPr txBox="1">
            <a:spLocks/>
          </p:cNvSpPr>
          <p:nvPr/>
        </p:nvSpPr>
        <p:spPr>
          <a:xfrm>
            <a:off x="842729" y="3572256"/>
            <a:ext cx="2086358" cy="38009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sz="2000" dirty="0">
                <a:solidFill>
                  <a:srgbClr val="E4002B"/>
                </a:solidFill>
              </a:rPr>
              <a:t>Zadané hodnoty:</a:t>
            </a:r>
          </a:p>
        </p:txBody>
      </p:sp>
      <p:sp>
        <p:nvSpPr>
          <p:cNvPr id="12" name="TextovéPole 11">
            <a:extLst>
              <a:ext uri="{FF2B5EF4-FFF2-40B4-BE49-F238E27FC236}">
                <a16:creationId xmlns:a16="http://schemas.microsoft.com/office/drawing/2014/main" id="{C54586F6-D9D9-BAED-B405-A6D71CD519F6}"/>
              </a:ext>
            </a:extLst>
          </p:cNvPr>
          <p:cNvSpPr txBox="1"/>
          <p:nvPr/>
        </p:nvSpPr>
        <p:spPr>
          <a:xfrm>
            <a:off x="842729" y="1558893"/>
            <a:ext cx="10587271" cy="1754326"/>
          </a:xfrm>
          <a:prstGeom prst="rect">
            <a:avLst/>
          </a:prstGeom>
          <a:noFill/>
        </p:spPr>
        <p:txBody>
          <a:bodyPr wrap="square">
            <a:spAutoFit/>
          </a:bodyPr>
          <a:lstStyle/>
          <a:p>
            <a:pPr algn="just"/>
            <a:r>
              <a:rPr lang="cs-CZ" dirty="0"/>
              <a:t>Určete maximální kroutící moment </a:t>
            </a:r>
            <a:r>
              <a:rPr lang="cs-CZ" i="1" dirty="0"/>
              <a:t>M</a:t>
            </a:r>
            <a:r>
              <a:rPr lang="cs-CZ" i="1" baseline="-25000" dirty="0"/>
              <a:t>B</a:t>
            </a:r>
            <a:r>
              <a:rPr lang="cs-CZ" dirty="0"/>
              <a:t>, který může působit na buben vrátku šikmého stavebního výtahu. Dále spočítejte potřebný výkon elektromotoru </a:t>
            </a:r>
            <a:r>
              <a:rPr lang="cs-CZ" i="1" dirty="0"/>
              <a:t>P</a:t>
            </a:r>
            <a:r>
              <a:rPr lang="cs-CZ" i="1" baseline="-25000" dirty="0"/>
              <a:t>M</a:t>
            </a:r>
            <a:r>
              <a:rPr lang="cs-CZ" dirty="0"/>
              <a:t>, jeho otáčky </a:t>
            </a:r>
            <a:r>
              <a:rPr lang="cs-CZ" i="1" dirty="0" err="1"/>
              <a:t>n</a:t>
            </a:r>
            <a:r>
              <a:rPr lang="cs-CZ" i="1" baseline="-25000" dirty="0" err="1"/>
              <a:t>M</a:t>
            </a:r>
            <a:r>
              <a:rPr lang="cs-CZ" dirty="0"/>
              <a:t> a moment na hřídeli elektromotoru </a:t>
            </a:r>
            <a:r>
              <a:rPr lang="cs-CZ" i="1" dirty="0"/>
              <a:t>M</a:t>
            </a:r>
            <a:r>
              <a:rPr lang="cs-CZ" i="1" baseline="-25000" dirty="0"/>
              <a:t>M</a:t>
            </a:r>
            <a:r>
              <a:rPr lang="cs-CZ" dirty="0"/>
              <a:t>. Vypočtěte maximální dopravní rychlost </a:t>
            </a:r>
            <a:r>
              <a:rPr lang="cs-CZ" i="1" dirty="0" err="1"/>
              <a:t>v</a:t>
            </a:r>
            <a:r>
              <a:rPr lang="cs-CZ" i="1" baseline="-25000" dirty="0" err="1"/>
              <a:t>max</a:t>
            </a:r>
            <a:r>
              <a:rPr lang="cs-CZ" dirty="0"/>
              <a:t> při pracovních otáčkách bubnu </a:t>
            </a:r>
            <a:r>
              <a:rPr lang="cs-CZ" i="1" dirty="0" err="1"/>
              <a:t>n</a:t>
            </a:r>
            <a:r>
              <a:rPr lang="cs-CZ" i="1" baseline="-25000" dirty="0" err="1"/>
              <a:t>b</a:t>
            </a:r>
            <a:r>
              <a:rPr lang="cs-CZ" dirty="0"/>
              <a:t>. K dispozici máme převodovku s převodovým poměrem i a účinností </a:t>
            </a:r>
            <a:r>
              <a:rPr lang="cs-CZ" i="1" dirty="0" err="1"/>
              <a:t>η</a:t>
            </a:r>
            <a:r>
              <a:rPr lang="cs-CZ" i="1" baseline="-25000" dirty="0" err="1"/>
              <a:t>p</a:t>
            </a:r>
            <a:r>
              <a:rPr lang="cs-CZ" dirty="0"/>
              <a:t>. Uložení samotného bubnu má účinnost </a:t>
            </a:r>
            <a:r>
              <a:rPr lang="cs-CZ" i="1" dirty="0" err="1"/>
              <a:t>η</a:t>
            </a:r>
            <a:r>
              <a:rPr lang="cs-CZ" i="1" baseline="-25000" dirty="0" err="1"/>
              <a:t>b</a:t>
            </a:r>
            <a:r>
              <a:rPr lang="cs-CZ" dirty="0"/>
              <a:t>.  V místě náběhu ocelového lana o průměru d na obvod bubnu působí síla </a:t>
            </a:r>
            <a:r>
              <a:rPr lang="cs-CZ" i="1" dirty="0"/>
              <a:t>F</a:t>
            </a:r>
            <a:r>
              <a:rPr lang="cs-CZ" i="1" baseline="-25000" dirty="0"/>
              <a:t>B</a:t>
            </a:r>
            <a:r>
              <a:rPr lang="cs-CZ" dirty="0"/>
              <a:t>. Lano může být na buben navinuto maximálně v </a:t>
            </a:r>
            <a:r>
              <a:rPr lang="cs-CZ" i="1" dirty="0" err="1"/>
              <a:t>n</a:t>
            </a:r>
            <a:r>
              <a:rPr lang="cs-CZ" i="1" baseline="-25000" dirty="0" err="1"/>
              <a:t>v</a:t>
            </a:r>
            <a:r>
              <a:rPr lang="cs-CZ" dirty="0"/>
              <a:t> vrstvách. Buben má průměr </a:t>
            </a:r>
            <a:r>
              <a:rPr lang="cs-CZ" i="1" dirty="0"/>
              <a:t>D</a:t>
            </a:r>
            <a:r>
              <a:rPr lang="cs-CZ" dirty="0"/>
              <a:t>.</a:t>
            </a:r>
          </a:p>
        </p:txBody>
      </p:sp>
      <mc:AlternateContent xmlns:mc="http://schemas.openxmlformats.org/markup-compatibility/2006" xmlns:a14="http://schemas.microsoft.com/office/drawing/2010/main">
        <mc:Choice Requires="a14">
          <p:graphicFrame>
            <p:nvGraphicFramePr>
              <p:cNvPr id="13" name="Tabulka 12">
                <a:extLst>
                  <a:ext uri="{FF2B5EF4-FFF2-40B4-BE49-F238E27FC236}">
                    <a16:creationId xmlns:a16="http://schemas.microsoft.com/office/drawing/2014/main" id="{4ADBECA7-685F-BF95-7856-0F3AC4509851}"/>
                  </a:ext>
                </a:extLst>
              </p:cNvPr>
              <p:cNvGraphicFramePr>
                <a:graphicFrameLocks noGrp="1"/>
              </p:cNvGraphicFramePr>
              <p:nvPr>
                <p:extLst>
                  <p:ext uri="{D42A27DB-BD31-4B8C-83A1-F6EECF244321}">
                    <p14:modId xmlns:p14="http://schemas.microsoft.com/office/powerpoint/2010/main" val="965411293"/>
                  </p:ext>
                </p:extLst>
              </p:nvPr>
            </p:nvGraphicFramePr>
            <p:xfrm>
              <a:off x="3110632" y="3723613"/>
              <a:ext cx="6673644" cy="2880002"/>
            </p:xfrm>
            <a:graphic>
              <a:graphicData uri="http://schemas.openxmlformats.org/drawingml/2006/table">
                <a:tbl>
                  <a:tblPr>
                    <a:tableStyleId>{8A107856-5554-42FB-B03E-39F5DBC370BA}</a:tableStyleId>
                  </a:tblPr>
                  <a:tblGrid>
                    <a:gridCol w="4201170">
                      <a:extLst>
                        <a:ext uri="{9D8B030D-6E8A-4147-A177-3AD203B41FA5}">
                          <a16:colId xmlns:a16="http://schemas.microsoft.com/office/drawing/2014/main" val="245001200"/>
                        </a:ext>
                      </a:extLst>
                    </a:gridCol>
                    <a:gridCol w="625804">
                      <a:extLst>
                        <a:ext uri="{9D8B030D-6E8A-4147-A177-3AD203B41FA5}">
                          <a16:colId xmlns:a16="http://schemas.microsoft.com/office/drawing/2014/main" val="3827047550"/>
                        </a:ext>
                      </a:extLst>
                    </a:gridCol>
                    <a:gridCol w="851842">
                      <a:extLst>
                        <a:ext uri="{9D8B030D-6E8A-4147-A177-3AD203B41FA5}">
                          <a16:colId xmlns:a16="http://schemas.microsoft.com/office/drawing/2014/main" val="415377995"/>
                        </a:ext>
                      </a:extLst>
                    </a:gridCol>
                    <a:gridCol w="994828">
                      <a:extLst>
                        <a:ext uri="{9D8B030D-6E8A-4147-A177-3AD203B41FA5}">
                          <a16:colId xmlns:a16="http://schemas.microsoft.com/office/drawing/2014/main" val="4264474495"/>
                        </a:ext>
                      </a:extLst>
                    </a:gridCol>
                  </a:tblGrid>
                  <a:tr h="356274">
                    <a:tc>
                      <a:txBody>
                        <a:bodyPr/>
                        <a:lstStyle/>
                        <a:p>
                          <a:pPr algn="l" fontAlgn="b"/>
                          <a:r>
                            <a:rPr lang="cs-CZ" sz="2000" u="none" strike="noStrike" noProof="0" dirty="0">
                              <a:effectLst/>
                            </a:rPr>
                            <a:t>Síla v laně v místě náběhu na buben</a:t>
                          </a:r>
                          <a:endParaRPr lang="cs-CZ" sz="2000" b="0" i="0" u="none" strike="noStrike" noProof="0"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a:effectLst/>
                            </a:rPr>
                            <a:t>F</a:t>
                          </a:r>
                          <a:r>
                            <a:rPr lang="en-GB" sz="2000" i="1" u="none" strike="noStrike" baseline="-25000" dirty="0">
                              <a:effectLst/>
                            </a:rPr>
                            <a:t>b</a:t>
                          </a:r>
                          <a:r>
                            <a:rPr lang="en-GB" sz="2000" i="1" u="none" strike="noStrike" dirty="0">
                              <a:effectLst/>
                            </a:rPr>
                            <a:t> =</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cs-CZ" sz="2000" u="none" strike="noStrike" dirty="0">
                              <a:effectLst/>
                            </a:rPr>
                            <a:t>3520</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N</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2212076376"/>
                      </a:ext>
                    </a:extLst>
                  </a:tr>
                  <a:tr h="356274">
                    <a:tc>
                      <a:txBody>
                        <a:bodyPr/>
                        <a:lstStyle/>
                        <a:p>
                          <a:pPr algn="l" fontAlgn="b"/>
                          <a:r>
                            <a:rPr lang="cs-CZ" sz="2000" u="none" strike="noStrike" noProof="0" dirty="0">
                              <a:effectLst/>
                            </a:rPr>
                            <a:t>Průměr ocelového lana</a:t>
                          </a:r>
                          <a:endParaRPr lang="cs-CZ" sz="2000" b="0" i="0" u="none" strike="noStrike" noProof="0"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a:effectLst/>
                            </a:rPr>
                            <a:t>d =</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cs-CZ" sz="2000" u="none" strike="noStrike" dirty="0">
                              <a:effectLst/>
                            </a:rPr>
                            <a:t>8</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mm</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1386425498"/>
                      </a:ext>
                    </a:extLst>
                  </a:tr>
                  <a:tr h="356274">
                    <a:tc>
                      <a:txBody>
                        <a:bodyPr/>
                        <a:lstStyle/>
                        <a:p>
                          <a:pPr algn="l" fontAlgn="b"/>
                          <a:r>
                            <a:rPr lang="cs-CZ" sz="2000" u="none" strike="noStrike" noProof="0" dirty="0">
                              <a:effectLst/>
                            </a:rPr>
                            <a:t>Maximální počet vrstev navinutého lana</a:t>
                          </a:r>
                          <a:endParaRPr lang="cs-CZ" sz="2000" b="0" i="0" u="none" strike="noStrike" noProof="0" dirty="0">
                            <a:solidFill>
                              <a:srgbClr val="000000"/>
                            </a:solidFill>
                            <a:effectLst/>
                            <a:latin typeface="Aptos Narrow" panose="020B000402020202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err="1">
                              <a:effectLst/>
                            </a:rPr>
                            <a:t>n</a:t>
                          </a:r>
                          <a:r>
                            <a:rPr lang="en-GB" sz="2000" i="1" u="none" strike="noStrike" baseline="-25000" dirty="0" err="1">
                              <a:effectLst/>
                            </a:rPr>
                            <a:t>v</a:t>
                          </a:r>
                          <a:r>
                            <a:rPr lang="en-GB" sz="2000" i="1" u="none" strike="noStrike" baseline="30000" dirty="0">
                              <a:effectLst/>
                            </a:rPr>
                            <a:t> </a:t>
                          </a:r>
                          <a:r>
                            <a:rPr lang="en-GB" sz="2000" i="1" u="none" strike="noStrike" dirty="0">
                              <a:effectLst/>
                            </a:rPr>
                            <a:t>=</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a:effectLst/>
                            </a:rPr>
                            <a:t>5</a:t>
                          </a:r>
                          <a:endParaRPr lang="en-GB" sz="2000" b="0" i="0" u="none" strike="noStrike">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4094348817"/>
                      </a:ext>
                    </a:extLst>
                  </a:tr>
                  <a:tr h="386084">
                    <a:tc>
                      <a:txBody>
                        <a:bodyPr/>
                        <a:lstStyle/>
                        <a:p>
                          <a:pPr algn="l" fontAlgn="b"/>
                          <a:r>
                            <a:rPr lang="cs-CZ" sz="2000" u="none" strike="noStrike" noProof="0" dirty="0">
                              <a:effectLst/>
                            </a:rPr>
                            <a:t>Otáčky bubnu</a:t>
                          </a:r>
                          <a:endParaRPr lang="cs-CZ" sz="2000" b="0" i="0" u="none" strike="noStrike" noProof="0"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err="1">
                              <a:effectLst/>
                            </a:rPr>
                            <a:t>n</a:t>
                          </a:r>
                          <a:r>
                            <a:rPr lang="en-GB" sz="2000" i="1" u="none" strike="noStrike" baseline="-25000" dirty="0" err="1">
                              <a:effectLst/>
                            </a:rPr>
                            <a:t>b</a:t>
                          </a:r>
                          <a:r>
                            <a:rPr lang="en-GB" sz="2000" i="1" u="none" strike="noStrike" baseline="30000" dirty="0">
                              <a:effectLst/>
                            </a:rPr>
                            <a:t> </a:t>
                          </a:r>
                          <a:r>
                            <a:rPr lang="en-GB" sz="2000" i="1" u="none" strike="noStrike" dirty="0">
                              <a:effectLst/>
                            </a:rPr>
                            <a:t>=</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cs-CZ" sz="2000" u="none" strike="noStrike" dirty="0">
                              <a:effectLst/>
                            </a:rPr>
                            <a:t>140</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14:m>
                            <m:oMathPara xmlns:m="http://schemas.openxmlformats.org/officeDocument/2006/math">
                              <m:oMathParaPr>
                                <m:jc m:val="centerGroup"/>
                              </m:oMathParaPr>
                              <m:oMath xmlns:m="http://schemas.openxmlformats.org/officeDocument/2006/math">
                                <m:sSup>
                                  <m:sSupPr>
                                    <m:ctrlPr>
                                      <a:rPr lang="en-GB" sz="2000" b="0" i="1" smtClean="0">
                                        <a:solidFill>
                                          <a:schemeClr val="tx1"/>
                                        </a:solidFill>
                                        <a:latin typeface="Cambria Math" panose="02040503050406030204" pitchFamily="18" charset="0"/>
                                      </a:rPr>
                                    </m:ctrlPr>
                                  </m:sSupPr>
                                  <m:e>
                                    <m:r>
                                      <m:rPr>
                                        <m:sty m:val="p"/>
                                      </m:rPr>
                                      <a:rPr lang="en-GB" sz="2000" b="0" i="0">
                                        <a:solidFill>
                                          <a:schemeClr val="tx1"/>
                                        </a:solidFill>
                                        <a:latin typeface="Cambria Math" panose="02040503050406030204" pitchFamily="18" charset="0"/>
                                      </a:rPr>
                                      <m:t>min</m:t>
                                    </m:r>
                                  </m:e>
                                  <m:sup>
                                    <m:r>
                                      <a:rPr lang="en-GB" sz="2000" b="0" i="0">
                                        <a:solidFill>
                                          <a:schemeClr val="tx1"/>
                                        </a:solidFill>
                                        <a:latin typeface="Cambria Math" panose="02040503050406030204" pitchFamily="18" charset="0"/>
                                      </a:rPr>
                                      <m:t>−1</m:t>
                                    </m:r>
                                  </m:sup>
                                </m:sSup>
                              </m:oMath>
                            </m:oMathPara>
                          </a14:m>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2014074038"/>
                      </a:ext>
                    </a:extLst>
                  </a:tr>
                  <a:tr h="356274">
                    <a:tc>
                      <a:txBody>
                        <a:bodyPr/>
                        <a:lstStyle/>
                        <a:p>
                          <a:pPr algn="l" fontAlgn="b"/>
                          <a:r>
                            <a:rPr lang="cs-CZ" sz="2000" u="none" strike="noStrike" noProof="0" dirty="0">
                              <a:effectLst/>
                            </a:rPr>
                            <a:t>Průměr bubnu vrátku</a:t>
                          </a:r>
                          <a:endParaRPr lang="cs-CZ" sz="2000" b="0" i="0" u="none" strike="noStrike" noProof="0" dirty="0">
                            <a:solidFill>
                              <a:srgbClr val="000000"/>
                            </a:solidFill>
                            <a:effectLst/>
                            <a:latin typeface="Aptos Narrow" panose="020B000402020202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a:effectLst/>
                            </a:rPr>
                            <a:t>D =</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cs-CZ" sz="2000" u="none" strike="noStrike" dirty="0">
                              <a:effectLst/>
                            </a:rPr>
                            <a:t>120</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mm</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383151925"/>
                      </a:ext>
                    </a:extLst>
                  </a:tr>
                  <a:tr h="356274">
                    <a:tc>
                      <a:txBody>
                        <a:bodyPr/>
                        <a:lstStyle/>
                        <a:p>
                          <a:pPr algn="l" fontAlgn="b"/>
                          <a:r>
                            <a:rPr lang="cs-CZ" sz="2000" u="none" strike="noStrike" noProof="0" dirty="0">
                              <a:effectLst/>
                            </a:rPr>
                            <a:t>Převodový poměr převodovky</a:t>
                          </a:r>
                          <a:endParaRPr lang="cs-CZ" sz="2000" b="0" i="0" u="none" strike="noStrike" noProof="0"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err="1">
                              <a:effectLst/>
                            </a:rPr>
                            <a:t>i</a:t>
                          </a:r>
                          <a:r>
                            <a:rPr lang="en-GB" sz="2000" i="1" u="none" strike="noStrike" dirty="0">
                              <a:effectLst/>
                            </a:rPr>
                            <a:t> =</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a:effectLst/>
                            </a:rPr>
                            <a:t>24,5</a:t>
                          </a:r>
                          <a:endParaRPr lang="en-GB" sz="2000" b="0" i="0" u="none" strike="noStrike">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a:effectLst/>
                            </a:rPr>
                            <a:t>-</a:t>
                          </a:r>
                          <a:endParaRPr lang="en-GB" sz="2000" b="0" i="0" u="none" strike="noStrike">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1591190858"/>
                      </a:ext>
                    </a:extLst>
                  </a:tr>
                  <a:tr h="356274">
                    <a:tc>
                      <a:txBody>
                        <a:bodyPr/>
                        <a:lstStyle/>
                        <a:p>
                          <a:pPr algn="l" fontAlgn="b"/>
                          <a:r>
                            <a:rPr lang="cs-CZ" sz="2000" u="none" strike="noStrike" noProof="0" dirty="0">
                              <a:effectLst/>
                            </a:rPr>
                            <a:t>Účinnost převodovky</a:t>
                          </a:r>
                          <a:endParaRPr lang="cs-CZ" sz="2000" b="0" i="0" u="none" strike="noStrike" noProof="0" dirty="0">
                            <a:solidFill>
                              <a:srgbClr val="000000"/>
                            </a:solidFill>
                            <a:effectLst/>
                            <a:latin typeface="Aptos Narrow" panose="020B000402020202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l-GR" sz="2000" i="1" u="none" strike="noStrike">
                              <a:effectLst/>
                            </a:rPr>
                            <a:t>η</a:t>
                          </a:r>
                          <a:r>
                            <a:rPr lang="en-GB" sz="2000" i="1" u="none" strike="noStrike" baseline="-25000">
                              <a:effectLst/>
                            </a:rPr>
                            <a:t>p</a:t>
                          </a:r>
                          <a:r>
                            <a:rPr lang="en-GB" sz="2000" i="1" u="none" strike="noStrike">
                              <a:effectLst/>
                            </a:rPr>
                            <a:t> =</a:t>
                          </a:r>
                          <a:endParaRPr lang="en-GB" sz="2000" b="0" i="1" u="none" strike="noStrike">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0,93</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1004356711"/>
                      </a:ext>
                    </a:extLst>
                  </a:tr>
                  <a:tr h="356274">
                    <a:tc>
                      <a:txBody>
                        <a:bodyPr/>
                        <a:lstStyle/>
                        <a:p>
                          <a:pPr algn="l" fontAlgn="b"/>
                          <a:r>
                            <a:rPr lang="cs-CZ" sz="2000" u="none" strike="noStrike" noProof="0" dirty="0">
                              <a:effectLst/>
                            </a:rPr>
                            <a:t>Účinnost uložení bubnu</a:t>
                          </a:r>
                          <a:endParaRPr lang="cs-CZ" sz="2000" b="0" i="0" u="none" strike="noStrike" noProof="0" dirty="0">
                            <a:solidFill>
                              <a:srgbClr val="000000"/>
                            </a:solidFill>
                            <a:effectLst/>
                            <a:latin typeface="Aptos Narrow" panose="020B000402020202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l-GR" sz="2000" i="1" u="none" strike="noStrike" dirty="0">
                              <a:effectLst/>
                            </a:rPr>
                            <a:t>η</a:t>
                          </a:r>
                          <a:r>
                            <a:rPr lang="en-GB" sz="2000" i="1" u="none" strike="noStrike" baseline="-25000" dirty="0">
                              <a:effectLst/>
                            </a:rPr>
                            <a:t>b</a:t>
                          </a:r>
                          <a:r>
                            <a:rPr lang="en-GB" sz="2000" i="1" u="none" strike="noStrike" dirty="0">
                              <a:effectLst/>
                            </a:rPr>
                            <a:t> =</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0,96</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2831712850"/>
                      </a:ext>
                    </a:extLst>
                  </a:tr>
                </a:tbl>
              </a:graphicData>
            </a:graphic>
          </p:graphicFrame>
        </mc:Choice>
        <mc:Fallback xmlns="">
          <p:graphicFrame>
            <p:nvGraphicFramePr>
              <p:cNvPr id="13" name="Tabulka 12">
                <a:extLst>
                  <a:ext uri="{FF2B5EF4-FFF2-40B4-BE49-F238E27FC236}">
                    <a16:creationId xmlns:a16="http://schemas.microsoft.com/office/drawing/2014/main" id="{4ADBECA7-685F-BF95-7856-0F3AC4509851}"/>
                  </a:ext>
                </a:extLst>
              </p:cNvPr>
              <p:cNvGraphicFramePr>
                <a:graphicFrameLocks noGrp="1"/>
              </p:cNvGraphicFramePr>
              <p:nvPr>
                <p:extLst>
                  <p:ext uri="{D42A27DB-BD31-4B8C-83A1-F6EECF244321}">
                    <p14:modId xmlns:p14="http://schemas.microsoft.com/office/powerpoint/2010/main" val="965411293"/>
                  </p:ext>
                </p:extLst>
              </p:nvPr>
            </p:nvGraphicFramePr>
            <p:xfrm>
              <a:off x="3110632" y="3723613"/>
              <a:ext cx="6673644" cy="2880002"/>
            </p:xfrm>
            <a:graphic>
              <a:graphicData uri="http://schemas.openxmlformats.org/drawingml/2006/table">
                <a:tbl>
                  <a:tblPr>
                    <a:tableStyleId>{8A107856-5554-42FB-B03E-39F5DBC370BA}</a:tableStyleId>
                  </a:tblPr>
                  <a:tblGrid>
                    <a:gridCol w="4201170">
                      <a:extLst>
                        <a:ext uri="{9D8B030D-6E8A-4147-A177-3AD203B41FA5}">
                          <a16:colId xmlns:a16="http://schemas.microsoft.com/office/drawing/2014/main" val="245001200"/>
                        </a:ext>
                      </a:extLst>
                    </a:gridCol>
                    <a:gridCol w="625804">
                      <a:extLst>
                        <a:ext uri="{9D8B030D-6E8A-4147-A177-3AD203B41FA5}">
                          <a16:colId xmlns:a16="http://schemas.microsoft.com/office/drawing/2014/main" val="3827047550"/>
                        </a:ext>
                      </a:extLst>
                    </a:gridCol>
                    <a:gridCol w="851842">
                      <a:extLst>
                        <a:ext uri="{9D8B030D-6E8A-4147-A177-3AD203B41FA5}">
                          <a16:colId xmlns:a16="http://schemas.microsoft.com/office/drawing/2014/main" val="415377995"/>
                        </a:ext>
                      </a:extLst>
                    </a:gridCol>
                    <a:gridCol w="994828">
                      <a:extLst>
                        <a:ext uri="{9D8B030D-6E8A-4147-A177-3AD203B41FA5}">
                          <a16:colId xmlns:a16="http://schemas.microsoft.com/office/drawing/2014/main" val="4264474495"/>
                        </a:ext>
                      </a:extLst>
                    </a:gridCol>
                  </a:tblGrid>
                  <a:tr h="356274">
                    <a:tc>
                      <a:txBody>
                        <a:bodyPr/>
                        <a:lstStyle/>
                        <a:p>
                          <a:pPr algn="l" fontAlgn="b"/>
                          <a:r>
                            <a:rPr lang="cs-CZ" sz="2000" u="none" strike="noStrike" noProof="0" dirty="0">
                              <a:effectLst/>
                            </a:rPr>
                            <a:t>Síla v laně v místě náběhu na buben</a:t>
                          </a:r>
                          <a:endParaRPr lang="cs-CZ" sz="2000" b="0" i="0" u="none" strike="noStrike" noProof="0"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a:effectLst/>
                            </a:rPr>
                            <a:t>F</a:t>
                          </a:r>
                          <a:r>
                            <a:rPr lang="en-GB" sz="2000" i="1" u="none" strike="noStrike" baseline="-25000" dirty="0">
                              <a:effectLst/>
                            </a:rPr>
                            <a:t>b</a:t>
                          </a:r>
                          <a:r>
                            <a:rPr lang="en-GB" sz="2000" i="1" u="none" strike="noStrike" dirty="0">
                              <a:effectLst/>
                            </a:rPr>
                            <a:t> =</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cs-CZ" sz="2000" u="none" strike="noStrike" dirty="0">
                              <a:effectLst/>
                            </a:rPr>
                            <a:t>3520</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N</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2212076376"/>
                      </a:ext>
                    </a:extLst>
                  </a:tr>
                  <a:tr h="356274">
                    <a:tc>
                      <a:txBody>
                        <a:bodyPr/>
                        <a:lstStyle/>
                        <a:p>
                          <a:pPr algn="l" fontAlgn="b"/>
                          <a:r>
                            <a:rPr lang="cs-CZ" sz="2000" u="none" strike="noStrike" noProof="0" dirty="0">
                              <a:effectLst/>
                            </a:rPr>
                            <a:t>Průměr ocelového lana</a:t>
                          </a:r>
                          <a:endParaRPr lang="cs-CZ" sz="2000" b="0" i="0" u="none" strike="noStrike" noProof="0"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a:effectLst/>
                            </a:rPr>
                            <a:t>d =</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cs-CZ" sz="2000" u="none" strike="noStrike" dirty="0">
                              <a:effectLst/>
                            </a:rPr>
                            <a:t>8</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mm</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1386425498"/>
                      </a:ext>
                    </a:extLst>
                  </a:tr>
                  <a:tr h="356274">
                    <a:tc>
                      <a:txBody>
                        <a:bodyPr/>
                        <a:lstStyle/>
                        <a:p>
                          <a:pPr algn="l" fontAlgn="b"/>
                          <a:r>
                            <a:rPr lang="cs-CZ" sz="2000" u="none" strike="noStrike" noProof="0" dirty="0">
                              <a:effectLst/>
                            </a:rPr>
                            <a:t>Maximální počet vrstev navinutého lana</a:t>
                          </a:r>
                          <a:endParaRPr lang="cs-CZ" sz="2000" b="0" i="0" u="none" strike="noStrike" noProof="0" dirty="0">
                            <a:solidFill>
                              <a:srgbClr val="000000"/>
                            </a:solidFill>
                            <a:effectLst/>
                            <a:latin typeface="Aptos Narrow" panose="020B000402020202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err="1">
                              <a:effectLst/>
                            </a:rPr>
                            <a:t>n</a:t>
                          </a:r>
                          <a:r>
                            <a:rPr lang="en-GB" sz="2000" i="1" u="none" strike="noStrike" baseline="-25000" dirty="0" err="1">
                              <a:effectLst/>
                            </a:rPr>
                            <a:t>v</a:t>
                          </a:r>
                          <a:r>
                            <a:rPr lang="en-GB" sz="2000" i="1" u="none" strike="noStrike" baseline="30000" dirty="0">
                              <a:effectLst/>
                            </a:rPr>
                            <a:t> </a:t>
                          </a:r>
                          <a:r>
                            <a:rPr lang="en-GB" sz="2000" i="1" u="none" strike="noStrike" dirty="0">
                              <a:effectLst/>
                            </a:rPr>
                            <a:t>=</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a:effectLst/>
                            </a:rPr>
                            <a:t>5</a:t>
                          </a:r>
                          <a:endParaRPr lang="en-GB" sz="2000" b="0" i="0" u="none" strike="noStrike">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4094348817"/>
                      </a:ext>
                    </a:extLst>
                  </a:tr>
                  <a:tr h="386084">
                    <a:tc>
                      <a:txBody>
                        <a:bodyPr/>
                        <a:lstStyle/>
                        <a:p>
                          <a:pPr algn="l" fontAlgn="b"/>
                          <a:r>
                            <a:rPr lang="cs-CZ" sz="2000" u="none" strike="noStrike" noProof="0" dirty="0">
                              <a:effectLst/>
                            </a:rPr>
                            <a:t>Otáčky bubnu</a:t>
                          </a:r>
                          <a:endParaRPr lang="cs-CZ" sz="2000" b="0" i="0" u="none" strike="noStrike" noProof="0"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err="1">
                              <a:effectLst/>
                            </a:rPr>
                            <a:t>n</a:t>
                          </a:r>
                          <a:r>
                            <a:rPr lang="en-GB" sz="2000" i="1" u="none" strike="noStrike" baseline="-25000" dirty="0" err="1">
                              <a:effectLst/>
                            </a:rPr>
                            <a:t>b</a:t>
                          </a:r>
                          <a:r>
                            <a:rPr lang="en-GB" sz="2000" i="1" u="none" strike="noStrike" baseline="30000" dirty="0">
                              <a:effectLst/>
                            </a:rPr>
                            <a:t> </a:t>
                          </a:r>
                          <a:r>
                            <a:rPr lang="en-GB" sz="2000" i="1" u="none" strike="noStrike" dirty="0">
                              <a:effectLst/>
                            </a:rPr>
                            <a:t>=</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cs-CZ" sz="2000" u="none" strike="noStrike" dirty="0">
                              <a:effectLst/>
                            </a:rPr>
                            <a:t>140</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endParaRPr lang="en-US"/>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blipFill>
                          <a:blip r:embed="rId3"/>
                          <a:stretch>
                            <a:fillRect l="-573006" t="-285714" r="-1227" b="-412698"/>
                          </a:stretch>
                        </a:blipFill>
                      </a:tcPr>
                    </a:tc>
                    <a:extLst>
                      <a:ext uri="{0D108BD9-81ED-4DB2-BD59-A6C34878D82A}">
                        <a16:rowId xmlns:a16="http://schemas.microsoft.com/office/drawing/2014/main" val="2014074038"/>
                      </a:ext>
                    </a:extLst>
                  </a:tr>
                  <a:tr h="356274">
                    <a:tc>
                      <a:txBody>
                        <a:bodyPr/>
                        <a:lstStyle/>
                        <a:p>
                          <a:pPr algn="l" fontAlgn="b"/>
                          <a:r>
                            <a:rPr lang="cs-CZ" sz="2000" u="none" strike="noStrike" noProof="0" dirty="0">
                              <a:effectLst/>
                            </a:rPr>
                            <a:t>Průměr bubnu vrátku</a:t>
                          </a:r>
                          <a:endParaRPr lang="cs-CZ" sz="2000" b="0" i="0" u="none" strike="noStrike" noProof="0" dirty="0">
                            <a:solidFill>
                              <a:srgbClr val="000000"/>
                            </a:solidFill>
                            <a:effectLst/>
                            <a:latin typeface="Aptos Narrow" panose="020B000402020202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a:effectLst/>
                            </a:rPr>
                            <a:t>D =</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cs-CZ" sz="2000" u="none" strike="noStrike" dirty="0">
                              <a:effectLst/>
                            </a:rPr>
                            <a:t>120</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mm</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383151925"/>
                      </a:ext>
                    </a:extLst>
                  </a:tr>
                  <a:tr h="356274">
                    <a:tc>
                      <a:txBody>
                        <a:bodyPr/>
                        <a:lstStyle/>
                        <a:p>
                          <a:pPr algn="l" fontAlgn="b"/>
                          <a:r>
                            <a:rPr lang="cs-CZ" sz="2000" u="none" strike="noStrike" noProof="0" dirty="0">
                              <a:effectLst/>
                            </a:rPr>
                            <a:t>Převodový poměr převodovky</a:t>
                          </a:r>
                          <a:endParaRPr lang="cs-CZ" sz="2000" b="0" i="0" u="none" strike="noStrike" noProof="0"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n-GB" sz="2000" i="1" u="none" strike="noStrike" dirty="0" err="1">
                              <a:effectLst/>
                            </a:rPr>
                            <a:t>i</a:t>
                          </a:r>
                          <a:r>
                            <a:rPr lang="en-GB" sz="2000" i="1" u="none" strike="noStrike" dirty="0">
                              <a:effectLst/>
                            </a:rPr>
                            <a:t> =</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a:effectLst/>
                            </a:rPr>
                            <a:t>24,5</a:t>
                          </a:r>
                          <a:endParaRPr lang="en-GB" sz="2000" b="0" i="0" u="none" strike="noStrike">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a:effectLst/>
                            </a:rPr>
                            <a:t>-</a:t>
                          </a:r>
                          <a:endParaRPr lang="en-GB" sz="2000" b="0" i="0" u="none" strike="noStrike">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1591190858"/>
                      </a:ext>
                    </a:extLst>
                  </a:tr>
                  <a:tr h="356274">
                    <a:tc>
                      <a:txBody>
                        <a:bodyPr/>
                        <a:lstStyle/>
                        <a:p>
                          <a:pPr algn="l" fontAlgn="b"/>
                          <a:r>
                            <a:rPr lang="cs-CZ" sz="2000" u="none" strike="noStrike" noProof="0" dirty="0">
                              <a:effectLst/>
                            </a:rPr>
                            <a:t>Účinnost převodovky</a:t>
                          </a:r>
                          <a:endParaRPr lang="cs-CZ" sz="2000" b="0" i="0" u="none" strike="noStrike" noProof="0" dirty="0">
                            <a:solidFill>
                              <a:srgbClr val="000000"/>
                            </a:solidFill>
                            <a:effectLst/>
                            <a:latin typeface="Aptos Narrow" panose="020B000402020202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l-GR" sz="2000" i="1" u="none" strike="noStrike">
                              <a:effectLst/>
                            </a:rPr>
                            <a:t>η</a:t>
                          </a:r>
                          <a:r>
                            <a:rPr lang="en-GB" sz="2000" i="1" u="none" strike="noStrike" baseline="-25000">
                              <a:effectLst/>
                            </a:rPr>
                            <a:t>p</a:t>
                          </a:r>
                          <a:r>
                            <a:rPr lang="en-GB" sz="2000" i="1" u="none" strike="noStrike">
                              <a:effectLst/>
                            </a:rPr>
                            <a:t> =</a:t>
                          </a:r>
                          <a:endParaRPr lang="en-GB" sz="2000" b="0" i="1" u="none" strike="noStrike">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0,93</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1004356711"/>
                      </a:ext>
                    </a:extLst>
                  </a:tr>
                  <a:tr h="356274">
                    <a:tc>
                      <a:txBody>
                        <a:bodyPr/>
                        <a:lstStyle/>
                        <a:p>
                          <a:pPr algn="l" fontAlgn="b"/>
                          <a:r>
                            <a:rPr lang="cs-CZ" sz="2000" u="none" strike="noStrike" noProof="0" dirty="0">
                              <a:effectLst/>
                            </a:rPr>
                            <a:t>Účinnost uložení bubnu</a:t>
                          </a:r>
                          <a:endParaRPr lang="cs-CZ" sz="2000" b="0" i="0" u="none" strike="noStrike" noProof="0" dirty="0">
                            <a:solidFill>
                              <a:srgbClr val="000000"/>
                            </a:solidFill>
                            <a:effectLst/>
                            <a:latin typeface="Aptos Narrow" panose="020B000402020202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F7575"/>
                        </a:solidFill>
                      </a:tcPr>
                    </a:tc>
                    <a:tc>
                      <a:txBody>
                        <a:bodyPr/>
                        <a:lstStyle/>
                        <a:p>
                          <a:pPr algn="ctr" fontAlgn="b"/>
                          <a:r>
                            <a:rPr lang="el-GR" sz="2000" i="1" u="none" strike="noStrike" dirty="0">
                              <a:effectLst/>
                            </a:rPr>
                            <a:t>η</a:t>
                          </a:r>
                          <a:r>
                            <a:rPr lang="en-GB" sz="2000" i="1" u="none" strike="noStrike" baseline="-25000" dirty="0">
                              <a:effectLst/>
                            </a:rPr>
                            <a:t>b</a:t>
                          </a:r>
                          <a:r>
                            <a:rPr lang="en-GB" sz="2000" i="1" u="none" strike="noStrike" dirty="0">
                              <a:effectLst/>
                            </a:rPr>
                            <a:t> =</a:t>
                          </a:r>
                          <a:endParaRPr lang="en-GB" sz="2000" b="0" i="1"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0,96</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tc>
                      <a:txBody>
                        <a:bodyPr/>
                        <a:lstStyle/>
                        <a:p>
                          <a:pPr algn="ctr" fontAlgn="b"/>
                          <a:r>
                            <a:rPr lang="en-GB" sz="2000" u="none" strike="noStrike" dirty="0">
                              <a:effectLst/>
                            </a:rPr>
                            <a:t>-</a:t>
                          </a:r>
                          <a:endParaRPr lang="en-GB" sz="20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FDE8E7"/>
                        </a:solidFill>
                      </a:tcPr>
                    </a:tc>
                    <a:extLst>
                      <a:ext uri="{0D108BD9-81ED-4DB2-BD59-A6C34878D82A}">
                        <a16:rowId xmlns:a16="http://schemas.microsoft.com/office/drawing/2014/main" val="2831712850"/>
                      </a:ext>
                    </a:extLst>
                  </a:tr>
                </a:tbl>
              </a:graphicData>
            </a:graphic>
          </p:graphicFrame>
        </mc:Fallback>
      </mc:AlternateContent>
    </p:spTree>
    <p:extLst>
      <p:ext uri="{BB962C8B-B14F-4D97-AF65-F5344CB8AC3E}">
        <p14:creationId xmlns:p14="http://schemas.microsoft.com/office/powerpoint/2010/main" val="1198838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4</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21</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E4002B"/>
                </a:solidFill>
              </a:rPr>
              <a:t>Výpočet</a:t>
            </a:r>
          </a:p>
        </p:txBody>
      </p:sp>
      <p:sp>
        <p:nvSpPr>
          <p:cNvPr id="10" name="TextovéPole 9">
            <a:extLst>
              <a:ext uri="{FF2B5EF4-FFF2-40B4-BE49-F238E27FC236}">
                <a16:creationId xmlns:a16="http://schemas.microsoft.com/office/drawing/2014/main" id="{E8B1091D-5F33-002F-FC5B-997F182EC246}"/>
              </a:ext>
            </a:extLst>
          </p:cNvPr>
          <p:cNvSpPr txBox="1"/>
          <p:nvPr/>
        </p:nvSpPr>
        <p:spPr>
          <a:xfrm>
            <a:off x="595372" y="1007560"/>
            <a:ext cx="10819388" cy="646331"/>
          </a:xfrm>
          <a:prstGeom prst="rect">
            <a:avLst/>
          </a:prstGeom>
          <a:noFill/>
        </p:spPr>
        <p:txBody>
          <a:bodyPr wrap="square">
            <a:spAutoFit/>
          </a:bodyPr>
          <a:lstStyle/>
          <a:p>
            <a:pPr algn="just"/>
            <a:r>
              <a:rPr lang="cs-CZ" sz="1800" b="1" i="0" u="none" strike="noStrike" dirty="0">
                <a:solidFill>
                  <a:srgbClr val="E4002B"/>
                </a:solidFill>
                <a:effectLst/>
                <a:latin typeface="Calibri" panose="020F0502020204030204" pitchFamily="34" charset="0"/>
              </a:rPr>
              <a:t>1) Maximální průměr navinutí </a:t>
            </a:r>
            <a:r>
              <a:rPr lang="cs-CZ" sz="1800" i="0" u="none" strike="noStrike" dirty="0">
                <a:effectLst/>
                <a:latin typeface="Calibri" panose="020F0502020204030204" pitchFamily="34" charset="0"/>
              </a:rPr>
              <a:t>– jako základ výpočtů v tomto příkladě si musíme stanovit maximální průměr navinutí pro zadaný průměr bubnu a maximální počet vrstev navinutí lana.</a:t>
            </a:r>
            <a:endParaRPr lang="en-GB" dirty="0">
              <a:latin typeface="+mj-lt"/>
            </a:endParaRPr>
          </a:p>
        </p:txBody>
      </p:sp>
      <mc:AlternateContent xmlns:mc="http://schemas.openxmlformats.org/markup-compatibility/2006" xmlns:a14="http://schemas.microsoft.com/office/drawing/2010/main">
        <mc:Choice Requires="a14">
          <p:sp>
            <p:nvSpPr>
              <p:cNvPr id="19" name="TextovéPole 18">
                <a:extLst>
                  <a:ext uri="{FF2B5EF4-FFF2-40B4-BE49-F238E27FC236}">
                    <a16:creationId xmlns:a16="http://schemas.microsoft.com/office/drawing/2014/main" id="{313D8F4B-AC66-FECC-2A72-7F2AA9F247F8}"/>
                  </a:ext>
                </a:extLst>
              </p:cNvPr>
              <p:cNvSpPr txBox="1"/>
              <p:nvPr/>
            </p:nvSpPr>
            <p:spPr>
              <a:xfrm>
                <a:off x="599223" y="2458264"/>
                <a:ext cx="10993553" cy="923330"/>
              </a:xfrm>
              <a:prstGeom prst="rect">
                <a:avLst/>
              </a:prstGeom>
              <a:noFill/>
            </p:spPr>
            <p:txBody>
              <a:bodyPr wrap="square">
                <a:spAutoFit/>
              </a:bodyPr>
              <a:lstStyle/>
              <a:p>
                <a:pPr algn="just"/>
                <a:r>
                  <a:rPr lang="cs-CZ" b="1" dirty="0">
                    <a:solidFill>
                      <a:srgbClr val="E4002B"/>
                    </a:solidFill>
                  </a:rPr>
                  <a:t>2</a:t>
                </a:r>
                <a:r>
                  <a:rPr lang="cs-CZ" sz="1800" b="1" i="0" u="none" strike="noStrike" dirty="0">
                    <a:solidFill>
                      <a:srgbClr val="E4002B"/>
                    </a:solidFill>
                    <a:effectLst/>
                  </a:rPr>
                  <a:t>) Maximální kroutící moment na bubnu </a:t>
                </a:r>
                <a:r>
                  <a:rPr lang="cs-CZ" dirty="0"/>
                  <a:t>- </a:t>
                </a:r>
                <a:r>
                  <a:rPr lang="cs-CZ" dirty="0">
                    <a:ea typeface="Calibri" panose="020F0502020204030204" pitchFamily="34" charset="0"/>
                  </a:rPr>
                  <a:t>m</a:t>
                </a:r>
                <a:r>
                  <a:rPr lang="cs-CZ" sz="1800" dirty="0">
                    <a:effectLst/>
                    <a:ea typeface="Calibri" panose="020F0502020204030204" pitchFamily="34" charset="0"/>
                  </a:rPr>
                  <a:t>aximální moment vznikne při navíjení lana v páté vrstvě, kdy je rameno síly největší. </a:t>
                </a:r>
                <a14:m>
                  <m:oMath xmlns:m="http://schemas.openxmlformats.org/officeDocument/2006/math">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𝑛</m:t>
                        </m:r>
                      </m:sub>
                    </m:sSub>
                  </m:oMath>
                </a14:m>
                <a:r>
                  <a:rPr lang="cs-CZ" sz="1800" dirty="0">
                    <a:effectLst/>
                    <a:ea typeface="Calibri" panose="020F0502020204030204" pitchFamily="34" charset="0"/>
                  </a:rPr>
                  <a:t> můžeme dosazovat v mm, protože převod na základní jednotky už je ve vzorci realizován díky číslu 1000 ve jmenovateli zlomku.</a:t>
                </a:r>
                <a:endParaRPr lang="en-GB" dirty="0"/>
              </a:p>
            </p:txBody>
          </p:sp>
        </mc:Choice>
        <mc:Fallback xmlns="">
          <p:sp>
            <p:nvSpPr>
              <p:cNvPr id="19" name="TextovéPole 18">
                <a:extLst>
                  <a:ext uri="{FF2B5EF4-FFF2-40B4-BE49-F238E27FC236}">
                    <a16:creationId xmlns:a16="http://schemas.microsoft.com/office/drawing/2014/main" id="{313D8F4B-AC66-FECC-2A72-7F2AA9F247F8}"/>
                  </a:ext>
                </a:extLst>
              </p:cNvPr>
              <p:cNvSpPr txBox="1">
                <a:spLocks noRot="1" noChangeAspect="1" noMove="1" noResize="1" noEditPoints="1" noAdjustHandles="1" noChangeArrowheads="1" noChangeShapeType="1" noTextEdit="1"/>
              </p:cNvSpPr>
              <p:nvPr/>
            </p:nvSpPr>
            <p:spPr>
              <a:xfrm>
                <a:off x="599223" y="2458264"/>
                <a:ext cx="10993553" cy="923330"/>
              </a:xfrm>
              <a:prstGeom prst="rect">
                <a:avLst/>
              </a:prstGeom>
              <a:blipFill>
                <a:blip r:embed="rId3"/>
                <a:stretch>
                  <a:fillRect l="-443" t="-3289" r="-443" b="-92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ovéPole 19">
                <a:extLst>
                  <a:ext uri="{FF2B5EF4-FFF2-40B4-BE49-F238E27FC236}">
                    <a16:creationId xmlns:a16="http://schemas.microsoft.com/office/drawing/2014/main" id="{3A9845D9-C850-C692-213B-C29E72D0587D}"/>
                  </a:ext>
                </a:extLst>
              </p:cNvPr>
              <p:cNvSpPr txBox="1"/>
              <p:nvPr/>
            </p:nvSpPr>
            <p:spPr>
              <a:xfrm>
                <a:off x="2934206" y="3366448"/>
                <a:ext cx="6141720" cy="61831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𝑀</m:t>
                          </m:r>
                        </m:e>
                        <m:sub>
                          <m:r>
                            <a:rPr lang="en-GB" i="1">
                              <a:latin typeface="Cambria Math" panose="02040503050406030204" pitchFamily="18" charset="0"/>
                            </a:rPr>
                            <m:t>𝐵</m:t>
                          </m:r>
                          <m:r>
                            <a:rPr lang="en-GB" i="0">
                              <a:latin typeface="Cambria Math" panose="02040503050406030204" pitchFamily="18" charset="0"/>
                            </a:rPr>
                            <m:t> </m:t>
                          </m:r>
                          <m:r>
                            <a:rPr lang="en-GB" i="1">
                              <a:latin typeface="Cambria Math" panose="02040503050406030204" pitchFamily="18" charset="0"/>
                            </a:rPr>
                            <m:t>𝑚𝑎𝑥</m:t>
                          </m:r>
                        </m:sub>
                      </m:sSub>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𝑏</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𝑛</m:t>
                              </m:r>
                            </m:sub>
                          </m:sSub>
                        </m:num>
                        <m:den>
                          <m:r>
                            <a:rPr lang="en-GB" i="0">
                              <a:latin typeface="Cambria Math" panose="02040503050406030204" pitchFamily="18" charset="0"/>
                            </a:rPr>
                            <m:t>2∙1 000</m:t>
                          </m:r>
                        </m:den>
                      </m:f>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r>
                            <a:rPr lang="en-GB" i="0">
                              <a:latin typeface="Cambria Math" panose="02040503050406030204" pitchFamily="18" charset="0"/>
                            </a:rPr>
                            <m:t>3</m:t>
                          </m:r>
                          <m:r>
                            <a:rPr lang="cs-CZ" b="0" i="0" smtClean="0">
                              <a:latin typeface="Cambria Math" panose="02040503050406030204" pitchFamily="18" charset="0"/>
                            </a:rPr>
                            <m:t> 520</m:t>
                          </m:r>
                          <m:r>
                            <a:rPr lang="en-GB" i="0">
                              <a:latin typeface="Cambria Math" panose="02040503050406030204" pitchFamily="18" charset="0"/>
                            </a:rPr>
                            <m:t>∙</m:t>
                          </m:r>
                          <m:r>
                            <a:rPr lang="cs-CZ" b="0" i="1" smtClean="0">
                              <a:latin typeface="Cambria Math" panose="02040503050406030204" pitchFamily="18" charset="0"/>
                            </a:rPr>
                            <m:t>200</m:t>
                          </m:r>
                        </m:num>
                        <m:den>
                          <m:r>
                            <a:rPr lang="en-GB" i="0">
                              <a:latin typeface="Cambria Math" panose="02040503050406030204" pitchFamily="18" charset="0"/>
                            </a:rPr>
                            <m:t>2∙1 000</m:t>
                          </m:r>
                        </m:den>
                      </m:f>
                      <m:r>
                        <a:rPr lang="en-GB" i="0">
                          <a:latin typeface="Cambria Math" panose="02040503050406030204" pitchFamily="18" charset="0"/>
                        </a:rPr>
                        <m:t>=</m:t>
                      </m:r>
                      <m:r>
                        <a:rPr lang="cs-CZ" b="1" i="0" smtClean="0">
                          <a:solidFill>
                            <a:srgbClr val="E4002B"/>
                          </a:solidFill>
                          <a:latin typeface="Cambria Math" panose="02040503050406030204" pitchFamily="18" charset="0"/>
                        </a:rPr>
                        <m:t>𝟑𝟓𝟐</m:t>
                      </m:r>
                      <m:r>
                        <a:rPr lang="cs-CZ" b="1" i="0" smtClean="0">
                          <a:solidFill>
                            <a:srgbClr val="E4002B"/>
                          </a:solidFill>
                          <a:latin typeface="Cambria Math" panose="02040503050406030204" pitchFamily="18" charset="0"/>
                        </a:rPr>
                        <m:t> </m:t>
                      </m:r>
                      <m:r>
                        <a:rPr lang="en-GB" b="1" i="0">
                          <a:solidFill>
                            <a:srgbClr val="E4002B"/>
                          </a:solidFill>
                          <a:latin typeface="Cambria Math" panose="02040503050406030204" pitchFamily="18" charset="0"/>
                        </a:rPr>
                        <m:t>𝐍</m:t>
                      </m:r>
                      <m:r>
                        <a:rPr lang="en-GB" b="1" i="0">
                          <a:solidFill>
                            <a:srgbClr val="E4002B"/>
                          </a:solidFill>
                          <a:latin typeface="Cambria Math" panose="02040503050406030204" pitchFamily="18" charset="0"/>
                        </a:rPr>
                        <m:t>·</m:t>
                      </m:r>
                      <m:r>
                        <a:rPr lang="en-GB" b="1" i="0">
                          <a:solidFill>
                            <a:srgbClr val="E4002B"/>
                          </a:solidFill>
                          <a:latin typeface="Cambria Math" panose="02040503050406030204" pitchFamily="18" charset="0"/>
                        </a:rPr>
                        <m:t>𝐦</m:t>
                      </m:r>
                    </m:oMath>
                  </m:oMathPara>
                </a14:m>
                <a:endParaRPr lang="en-GB" b="1" dirty="0"/>
              </a:p>
            </p:txBody>
          </p:sp>
        </mc:Choice>
        <mc:Fallback xmlns="">
          <p:sp>
            <p:nvSpPr>
              <p:cNvPr id="20" name="TextovéPole 19">
                <a:extLst>
                  <a:ext uri="{FF2B5EF4-FFF2-40B4-BE49-F238E27FC236}">
                    <a16:creationId xmlns:a16="http://schemas.microsoft.com/office/drawing/2014/main" id="{3A9845D9-C850-C692-213B-C29E72D0587D}"/>
                  </a:ext>
                </a:extLst>
              </p:cNvPr>
              <p:cNvSpPr txBox="1">
                <a:spLocks noRot="1" noChangeAspect="1" noMove="1" noResize="1" noEditPoints="1" noAdjustHandles="1" noChangeArrowheads="1" noChangeShapeType="1" noTextEdit="1"/>
              </p:cNvSpPr>
              <p:nvPr/>
            </p:nvSpPr>
            <p:spPr>
              <a:xfrm>
                <a:off x="2934206" y="3366448"/>
                <a:ext cx="6141720" cy="618311"/>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ovéPole 22">
                <a:extLst>
                  <a:ext uri="{FF2B5EF4-FFF2-40B4-BE49-F238E27FC236}">
                    <a16:creationId xmlns:a16="http://schemas.microsoft.com/office/drawing/2014/main" id="{9D2B4596-0844-AD7F-EE62-A0BDA986DA53}"/>
                  </a:ext>
                </a:extLst>
              </p:cNvPr>
              <p:cNvSpPr txBox="1"/>
              <p:nvPr/>
            </p:nvSpPr>
            <p:spPr>
              <a:xfrm>
                <a:off x="2838450" y="1818894"/>
                <a:ext cx="614172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𝑛</m:t>
                          </m:r>
                        </m:sub>
                      </m:sSub>
                      <m:r>
                        <a:rPr lang="en-GB" i="0">
                          <a:latin typeface="Cambria Math" panose="02040503050406030204" pitchFamily="18" charset="0"/>
                        </a:rPr>
                        <m:t> =</m:t>
                      </m:r>
                      <m:r>
                        <a:rPr lang="en-GB" i="1">
                          <a:latin typeface="Cambria Math" panose="02040503050406030204" pitchFamily="18" charset="0"/>
                        </a:rPr>
                        <m:t>𝐷</m:t>
                      </m:r>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0">
                              <a:latin typeface="Cambria Math" panose="02040503050406030204" pitchFamily="18" charset="0"/>
                            </a:rPr>
                            <m:t>2∙</m:t>
                          </m:r>
                          <m:r>
                            <a:rPr lang="en-GB" i="1">
                              <a:latin typeface="Cambria Math" panose="02040503050406030204" pitchFamily="18" charset="0"/>
                            </a:rPr>
                            <m:t>𝑛</m:t>
                          </m:r>
                        </m:e>
                        <m:sub>
                          <m:r>
                            <a:rPr lang="en-GB" i="1">
                              <a:latin typeface="Cambria Math" panose="02040503050406030204" pitchFamily="18" charset="0"/>
                            </a:rPr>
                            <m:t>𝑣</m:t>
                          </m:r>
                        </m:sub>
                      </m:sSub>
                      <m:r>
                        <a:rPr lang="en-GB" i="0">
                          <a:latin typeface="Cambria Math" panose="02040503050406030204" pitchFamily="18" charset="0"/>
                        </a:rPr>
                        <m:t>∙</m:t>
                      </m:r>
                      <m:r>
                        <a:rPr lang="en-GB" i="1">
                          <a:latin typeface="Cambria Math" panose="02040503050406030204" pitchFamily="18" charset="0"/>
                        </a:rPr>
                        <m:t>𝑑</m:t>
                      </m:r>
                      <m:r>
                        <a:rPr lang="en-GB" i="0">
                          <a:latin typeface="Cambria Math" panose="02040503050406030204" pitchFamily="18" charset="0"/>
                        </a:rPr>
                        <m:t>=</m:t>
                      </m:r>
                      <m:r>
                        <a:rPr lang="cs-CZ" b="0" i="0" smtClean="0">
                          <a:latin typeface="Cambria Math" panose="02040503050406030204" pitchFamily="18" charset="0"/>
                        </a:rPr>
                        <m:t>120</m:t>
                      </m:r>
                      <m:r>
                        <a:rPr lang="en-GB" i="0">
                          <a:latin typeface="Cambria Math" panose="02040503050406030204" pitchFamily="18" charset="0"/>
                        </a:rPr>
                        <m:t>+2∙</m:t>
                      </m:r>
                      <m:r>
                        <a:rPr lang="cs-CZ" b="0" i="0" smtClean="0">
                          <a:latin typeface="Cambria Math" panose="02040503050406030204" pitchFamily="18" charset="0"/>
                        </a:rPr>
                        <m:t>5</m:t>
                      </m:r>
                      <m:r>
                        <a:rPr lang="en-GB" i="0">
                          <a:latin typeface="Cambria Math" panose="02040503050406030204" pitchFamily="18" charset="0"/>
                        </a:rPr>
                        <m:t>∙</m:t>
                      </m:r>
                      <m:r>
                        <a:rPr lang="cs-CZ" b="0" i="0" smtClean="0">
                          <a:latin typeface="Cambria Math" panose="02040503050406030204" pitchFamily="18" charset="0"/>
                        </a:rPr>
                        <m:t>8</m:t>
                      </m:r>
                      <m:r>
                        <a:rPr lang="en-GB" i="0">
                          <a:latin typeface="Cambria Math" panose="02040503050406030204" pitchFamily="18" charset="0"/>
                        </a:rPr>
                        <m:t>=</m:t>
                      </m:r>
                      <m:r>
                        <a:rPr lang="cs-CZ" b="1" i="0" smtClean="0">
                          <a:solidFill>
                            <a:srgbClr val="E4002B"/>
                          </a:solidFill>
                          <a:latin typeface="Cambria Math" panose="02040503050406030204" pitchFamily="18" charset="0"/>
                        </a:rPr>
                        <m:t>𝟐𝟎𝟎</m:t>
                      </m:r>
                      <m:r>
                        <a:rPr lang="cs-CZ" b="1" i="0" smtClean="0">
                          <a:solidFill>
                            <a:srgbClr val="E4002B"/>
                          </a:solidFill>
                          <a:latin typeface="Cambria Math" panose="02040503050406030204" pitchFamily="18" charset="0"/>
                        </a:rPr>
                        <m:t> </m:t>
                      </m:r>
                      <m:r>
                        <a:rPr lang="cs-CZ" b="1" i="0" smtClean="0">
                          <a:solidFill>
                            <a:srgbClr val="E4002B"/>
                          </a:solidFill>
                          <a:latin typeface="Cambria Math" panose="02040503050406030204" pitchFamily="18" charset="0"/>
                        </a:rPr>
                        <m:t>𝐦𝐦</m:t>
                      </m:r>
                    </m:oMath>
                  </m:oMathPara>
                </a14:m>
                <a:endParaRPr lang="en-GB" b="1" dirty="0"/>
              </a:p>
            </p:txBody>
          </p:sp>
        </mc:Choice>
        <mc:Fallback xmlns="">
          <p:sp>
            <p:nvSpPr>
              <p:cNvPr id="23" name="TextovéPole 22">
                <a:extLst>
                  <a:ext uri="{FF2B5EF4-FFF2-40B4-BE49-F238E27FC236}">
                    <a16:creationId xmlns:a16="http://schemas.microsoft.com/office/drawing/2014/main" id="{9D2B4596-0844-AD7F-EE62-A0BDA986DA53}"/>
                  </a:ext>
                </a:extLst>
              </p:cNvPr>
              <p:cNvSpPr txBox="1">
                <a:spLocks noRot="1" noChangeAspect="1" noMove="1" noResize="1" noEditPoints="1" noAdjustHandles="1" noChangeArrowheads="1" noChangeShapeType="1" noTextEdit="1"/>
              </p:cNvSpPr>
              <p:nvPr/>
            </p:nvSpPr>
            <p:spPr>
              <a:xfrm>
                <a:off x="2838450" y="1818894"/>
                <a:ext cx="6141720" cy="369332"/>
              </a:xfrm>
              <a:prstGeom prst="rect">
                <a:avLst/>
              </a:prstGeom>
              <a:blipFill>
                <a:blip r:embed="rId5"/>
                <a:stretch>
                  <a:fillRect/>
                </a:stretch>
              </a:blipFill>
            </p:spPr>
            <p:txBody>
              <a:bodyPr/>
              <a:lstStyle/>
              <a:p>
                <a:r>
                  <a:rPr lang="en-GB">
                    <a:noFill/>
                  </a:rPr>
                  <a:t> </a:t>
                </a:r>
              </a:p>
            </p:txBody>
          </p:sp>
        </mc:Fallback>
      </mc:AlternateContent>
      <p:sp>
        <p:nvSpPr>
          <p:cNvPr id="27" name="TextovéPole 26">
            <a:extLst>
              <a:ext uri="{FF2B5EF4-FFF2-40B4-BE49-F238E27FC236}">
                <a16:creationId xmlns:a16="http://schemas.microsoft.com/office/drawing/2014/main" id="{4D6D145E-3C17-ED62-6E8B-557F79450EE2}"/>
              </a:ext>
            </a:extLst>
          </p:cNvPr>
          <p:cNvSpPr txBox="1"/>
          <p:nvPr/>
        </p:nvSpPr>
        <p:spPr>
          <a:xfrm>
            <a:off x="595372" y="4241647"/>
            <a:ext cx="10993553" cy="646331"/>
          </a:xfrm>
          <a:prstGeom prst="rect">
            <a:avLst/>
          </a:prstGeom>
          <a:noFill/>
        </p:spPr>
        <p:txBody>
          <a:bodyPr wrap="square">
            <a:spAutoFit/>
          </a:bodyPr>
          <a:lstStyle/>
          <a:p>
            <a:pPr algn="just"/>
            <a:r>
              <a:rPr lang="cs-CZ" sz="1800" b="1" i="0" u="none" strike="noStrike" dirty="0">
                <a:solidFill>
                  <a:srgbClr val="E4002B"/>
                </a:solidFill>
                <a:effectLst/>
              </a:rPr>
              <a:t>3) Maximální dopravní rychlost </a:t>
            </a:r>
            <a:r>
              <a:rPr lang="cs-CZ" dirty="0"/>
              <a:t>- vznikne </a:t>
            </a:r>
            <a:r>
              <a:rPr lang="cs-CZ" sz="1800" dirty="0">
                <a:effectLst/>
                <a:latin typeface="Calibri" panose="020F0502020204030204" pitchFamily="34" charset="0"/>
                <a:ea typeface="Calibri" panose="020F0502020204030204" pitchFamily="34" charset="0"/>
                <a:cs typeface="Times New Roman" panose="02020603050405020304" pitchFamily="18" charset="0"/>
              </a:rPr>
              <a:t>při navíjení či odvíjení páté vrstvy lana při daných otáčkách bubnu.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en-GB" dirty="0"/>
          </a:p>
        </p:txBody>
      </p:sp>
      <mc:AlternateContent xmlns:mc="http://schemas.openxmlformats.org/markup-compatibility/2006" xmlns:a14="http://schemas.microsoft.com/office/drawing/2010/main">
        <mc:Choice Requires="a14">
          <p:sp>
            <p:nvSpPr>
              <p:cNvPr id="31" name="TextovéPole 30">
                <a:extLst>
                  <a:ext uri="{FF2B5EF4-FFF2-40B4-BE49-F238E27FC236}">
                    <a16:creationId xmlns:a16="http://schemas.microsoft.com/office/drawing/2014/main" id="{42A7D99C-E1A7-2062-3EB6-AAA2BE48E3D8}"/>
                  </a:ext>
                </a:extLst>
              </p:cNvPr>
              <p:cNvSpPr txBox="1"/>
              <p:nvPr/>
            </p:nvSpPr>
            <p:spPr>
              <a:xfrm>
                <a:off x="2838450" y="4887978"/>
                <a:ext cx="6141720" cy="61087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𝑣</m:t>
                          </m:r>
                        </m:e>
                        <m:sub>
                          <m:r>
                            <a:rPr lang="en-GB" i="1">
                              <a:latin typeface="Cambria Math" panose="02040503050406030204" pitchFamily="18" charset="0"/>
                            </a:rPr>
                            <m:t>𝑚𝑎𝑥</m:t>
                          </m:r>
                        </m:sub>
                      </m:sSub>
                      <m:r>
                        <a:rPr lang="en-GB" i="0">
                          <a:latin typeface="Cambria Math" panose="02040503050406030204" pitchFamily="18" charset="0"/>
                        </a:rPr>
                        <m:t> =</m:t>
                      </m:r>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𝐵</m:t>
                              </m:r>
                            </m:sub>
                          </m:sSub>
                          <m:r>
                            <a:rPr lang="en-GB" i="0">
                              <a:latin typeface="Cambria Math" panose="02040503050406030204" pitchFamily="18" charset="0"/>
                            </a:rPr>
                            <m:t>∙</m:t>
                          </m:r>
                          <m:r>
                            <a:rPr lang="en-GB" i="1">
                              <a:latin typeface="Cambria Math" panose="02040503050406030204" pitchFamily="18" charset="0"/>
                            </a:rPr>
                            <m:t>𝜋</m:t>
                          </m:r>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𝑛</m:t>
                              </m:r>
                            </m:sub>
                          </m:sSub>
                        </m:num>
                        <m:den>
                          <m:r>
                            <a:rPr lang="en-GB" i="0">
                              <a:latin typeface="Cambria Math" panose="02040503050406030204" pitchFamily="18" charset="0"/>
                            </a:rPr>
                            <m:t>60∙1000</m:t>
                          </m:r>
                        </m:den>
                      </m:f>
                      <m:r>
                        <a:rPr lang="cs-CZ" b="0" i="1" smtClean="0">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cs-CZ" b="0" i="1" smtClean="0">
                              <a:solidFill>
                                <a:schemeClr val="tx1"/>
                              </a:solidFill>
                              <a:latin typeface="Cambria Math" panose="02040503050406030204" pitchFamily="18" charset="0"/>
                            </a:rPr>
                            <m:t>140</m:t>
                          </m:r>
                          <m:r>
                            <a:rPr lang="en-GB">
                              <a:solidFill>
                                <a:schemeClr val="tx1"/>
                              </a:solidFill>
                              <a:latin typeface="Cambria Math" panose="02040503050406030204" pitchFamily="18" charset="0"/>
                            </a:rPr>
                            <m:t>∙</m:t>
                          </m:r>
                          <m:r>
                            <a:rPr lang="en-GB" i="1">
                              <a:solidFill>
                                <a:schemeClr val="tx1"/>
                              </a:solidFill>
                              <a:latin typeface="Cambria Math" panose="02040503050406030204" pitchFamily="18" charset="0"/>
                            </a:rPr>
                            <m:t>𝜋</m:t>
                          </m:r>
                          <m:r>
                            <a:rPr lang="en-GB">
                              <a:solidFill>
                                <a:schemeClr val="tx1"/>
                              </a:solidFill>
                              <a:latin typeface="Cambria Math" panose="02040503050406030204" pitchFamily="18" charset="0"/>
                            </a:rPr>
                            <m:t>∙</m:t>
                          </m:r>
                          <m:r>
                            <a:rPr lang="cs-CZ" b="0" i="1" smtClean="0">
                              <a:solidFill>
                                <a:schemeClr val="tx1"/>
                              </a:solidFill>
                              <a:latin typeface="Cambria Math" panose="02040503050406030204" pitchFamily="18" charset="0"/>
                            </a:rPr>
                            <m:t>200</m:t>
                          </m:r>
                        </m:num>
                        <m:den>
                          <m:r>
                            <a:rPr lang="en-GB">
                              <a:solidFill>
                                <a:schemeClr val="tx1"/>
                              </a:solidFill>
                              <a:latin typeface="Cambria Math" panose="02040503050406030204" pitchFamily="18" charset="0"/>
                            </a:rPr>
                            <m:t>60∙1000</m:t>
                          </m:r>
                        </m:den>
                      </m:f>
                      <m:r>
                        <a:rPr lang="cs-CZ" b="0" i="1" smtClean="0">
                          <a:latin typeface="Cambria Math" panose="02040503050406030204" pitchFamily="18" charset="0"/>
                        </a:rPr>
                        <m:t>=</m:t>
                      </m:r>
                      <m:r>
                        <a:rPr lang="cs-CZ" b="1" i="1" smtClean="0">
                          <a:solidFill>
                            <a:srgbClr val="E4002B"/>
                          </a:solidFill>
                          <a:latin typeface="Cambria Math" panose="02040503050406030204" pitchFamily="18" charset="0"/>
                        </a:rPr>
                        <m:t>𝟏</m:t>
                      </m:r>
                      <m:r>
                        <a:rPr lang="cs-CZ" b="1" i="1" smtClean="0">
                          <a:solidFill>
                            <a:srgbClr val="E4002B"/>
                          </a:solidFill>
                          <a:latin typeface="Cambria Math" panose="02040503050406030204" pitchFamily="18" charset="0"/>
                        </a:rPr>
                        <m:t>,</m:t>
                      </m:r>
                      <m:r>
                        <a:rPr lang="cs-CZ" b="1" i="1" smtClean="0">
                          <a:solidFill>
                            <a:srgbClr val="E4002B"/>
                          </a:solidFill>
                          <a:latin typeface="Cambria Math" panose="02040503050406030204" pitchFamily="18" charset="0"/>
                        </a:rPr>
                        <m:t>𝟒𝟕</m:t>
                      </m:r>
                      <m:r>
                        <a:rPr lang="cs-CZ" b="1" i="0" smtClean="0">
                          <a:solidFill>
                            <a:srgbClr val="E4002B"/>
                          </a:solidFill>
                          <a:latin typeface="Cambria Math" panose="02040503050406030204" pitchFamily="18" charset="0"/>
                        </a:rPr>
                        <m:t> </m:t>
                      </m:r>
                      <m:r>
                        <a:rPr lang="cs-CZ" b="1" i="1">
                          <a:solidFill>
                            <a:srgbClr val="E4002B"/>
                          </a:solidFill>
                          <a:latin typeface="Cambria Math" panose="02040503050406030204" pitchFamily="18" charset="0"/>
                        </a:rPr>
                        <m:t>𝐦</m:t>
                      </m:r>
                      <m:r>
                        <a:rPr lang="cs-CZ" b="1">
                          <a:solidFill>
                            <a:srgbClr val="E4002B"/>
                          </a:solidFill>
                          <a:latin typeface="Cambria Math" panose="02040503050406030204" pitchFamily="18" charset="0"/>
                        </a:rPr>
                        <m:t>∙</m:t>
                      </m:r>
                      <m:sSup>
                        <m:sSupPr>
                          <m:ctrlPr>
                            <a:rPr lang="en-GB" b="1" i="1">
                              <a:solidFill>
                                <a:srgbClr val="E4002B"/>
                              </a:solidFill>
                              <a:latin typeface="Cambria Math" panose="02040503050406030204" pitchFamily="18" charset="0"/>
                            </a:rPr>
                          </m:ctrlPr>
                        </m:sSupPr>
                        <m:e>
                          <m:r>
                            <a:rPr lang="cs-CZ" b="1" i="0">
                              <a:solidFill>
                                <a:srgbClr val="E4002B"/>
                              </a:solidFill>
                              <a:latin typeface="Cambria Math" panose="02040503050406030204" pitchFamily="18" charset="0"/>
                            </a:rPr>
                            <m:t>𝐬</m:t>
                          </m:r>
                        </m:e>
                        <m:sup>
                          <m:r>
                            <a:rPr lang="cs-CZ" b="1" i="0">
                              <a:solidFill>
                                <a:srgbClr val="E4002B"/>
                              </a:solidFill>
                              <a:latin typeface="Cambria Math" panose="02040503050406030204" pitchFamily="18" charset="0"/>
                            </a:rPr>
                            <m:t>−</m:t>
                          </m:r>
                          <m:r>
                            <a:rPr lang="cs-CZ" b="1" i="0">
                              <a:solidFill>
                                <a:srgbClr val="E4002B"/>
                              </a:solidFill>
                              <a:latin typeface="Cambria Math" panose="02040503050406030204" pitchFamily="18" charset="0"/>
                            </a:rPr>
                            <m:t>𝟏</m:t>
                          </m:r>
                        </m:sup>
                      </m:sSup>
                    </m:oMath>
                  </m:oMathPara>
                </a14:m>
                <a:endParaRPr lang="en-GB" b="1" dirty="0"/>
              </a:p>
            </p:txBody>
          </p:sp>
        </mc:Choice>
        <mc:Fallback xmlns="">
          <p:sp>
            <p:nvSpPr>
              <p:cNvPr id="31" name="TextovéPole 30">
                <a:extLst>
                  <a:ext uri="{FF2B5EF4-FFF2-40B4-BE49-F238E27FC236}">
                    <a16:creationId xmlns:a16="http://schemas.microsoft.com/office/drawing/2014/main" id="{42A7D99C-E1A7-2062-3EB6-AAA2BE48E3D8}"/>
                  </a:ext>
                </a:extLst>
              </p:cNvPr>
              <p:cNvSpPr txBox="1">
                <a:spLocks noRot="1" noChangeAspect="1" noMove="1" noResize="1" noEditPoints="1" noAdjustHandles="1" noChangeArrowheads="1" noChangeShapeType="1" noTextEdit="1"/>
              </p:cNvSpPr>
              <p:nvPr/>
            </p:nvSpPr>
            <p:spPr>
              <a:xfrm>
                <a:off x="2838450" y="4887978"/>
                <a:ext cx="6141720" cy="610873"/>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5428867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4</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22</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E4002B"/>
                </a:solidFill>
              </a:rPr>
              <a:t>Výpočet</a:t>
            </a:r>
          </a:p>
        </p:txBody>
      </p:sp>
      <p:sp>
        <p:nvSpPr>
          <p:cNvPr id="10" name="TextovéPole 9">
            <a:extLst>
              <a:ext uri="{FF2B5EF4-FFF2-40B4-BE49-F238E27FC236}">
                <a16:creationId xmlns:a16="http://schemas.microsoft.com/office/drawing/2014/main" id="{E8B1091D-5F33-002F-FC5B-997F182EC246}"/>
              </a:ext>
            </a:extLst>
          </p:cNvPr>
          <p:cNvSpPr txBox="1"/>
          <p:nvPr/>
        </p:nvSpPr>
        <p:spPr>
          <a:xfrm>
            <a:off x="769538" y="1653890"/>
            <a:ext cx="10819388" cy="369332"/>
          </a:xfrm>
          <a:prstGeom prst="rect">
            <a:avLst/>
          </a:prstGeom>
          <a:noFill/>
        </p:spPr>
        <p:txBody>
          <a:bodyPr wrap="square">
            <a:spAutoFit/>
          </a:bodyPr>
          <a:lstStyle/>
          <a:p>
            <a:pPr algn="just"/>
            <a:r>
              <a:rPr lang="cs-CZ" sz="1800" b="1" i="0" u="none" strike="noStrike" dirty="0">
                <a:solidFill>
                  <a:srgbClr val="E4002B"/>
                </a:solidFill>
                <a:effectLst/>
                <a:latin typeface="Calibri" panose="020F0502020204030204" pitchFamily="34" charset="0"/>
              </a:rPr>
              <a:t>4) Otáčky elektromotoru </a:t>
            </a:r>
            <a:r>
              <a:rPr lang="cs-CZ" sz="1800" i="0" u="none" strike="noStrike" dirty="0">
                <a:effectLst/>
                <a:latin typeface="Calibri" panose="020F0502020204030204" pitchFamily="34" charset="0"/>
              </a:rPr>
              <a:t>– vypočteme jako součin převodového poměru zadané převodovky a otáček bubnu.</a:t>
            </a:r>
            <a:endParaRPr lang="en-GB" dirty="0">
              <a:latin typeface="+mj-lt"/>
            </a:endParaRPr>
          </a:p>
        </p:txBody>
      </p:sp>
      <p:sp>
        <p:nvSpPr>
          <p:cNvPr id="34" name="TextovéPole 33">
            <a:extLst>
              <a:ext uri="{FF2B5EF4-FFF2-40B4-BE49-F238E27FC236}">
                <a16:creationId xmlns:a16="http://schemas.microsoft.com/office/drawing/2014/main" id="{7F1D2B6E-934B-BBBF-BDB2-FB4CFAA6148C}"/>
              </a:ext>
            </a:extLst>
          </p:cNvPr>
          <p:cNvSpPr txBox="1"/>
          <p:nvPr/>
        </p:nvSpPr>
        <p:spPr>
          <a:xfrm>
            <a:off x="921938" y="962569"/>
            <a:ext cx="10819388" cy="369332"/>
          </a:xfrm>
          <a:prstGeom prst="rect">
            <a:avLst/>
          </a:prstGeom>
          <a:noFill/>
        </p:spPr>
        <p:txBody>
          <a:bodyPr wrap="square">
            <a:spAutoFit/>
          </a:bodyPr>
          <a:lstStyle/>
          <a:p>
            <a:pPr algn="just"/>
            <a:r>
              <a:rPr lang="cs-CZ" sz="1800" b="1" i="0" u="none" strike="noStrike" dirty="0">
                <a:solidFill>
                  <a:srgbClr val="E4002B"/>
                </a:solidFill>
                <a:effectLst/>
                <a:latin typeface="Calibri" panose="020F0502020204030204" pitchFamily="34" charset="0"/>
              </a:rPr>
              <a:t>Parametry elektromotoru </a:t>
            </a:r>
            <a:endParaRPr lang="en-GB" dirty="0">
              <a:latin typeface="+mj-lt"/>
            </a:endParaRPr>
          </a:p>
        </p:txBody>
      </p:sp>
      <mc:AlternateContent xmlns:mc="http://schemas.openxmlformats.org/markup-compatibility/2006" xmlns:a14="http://schemas.microsoft.com/office/drawing/2010/main">
        <mc:Choice Requires="a14">
          <p:sp>
            <p:nvSpPr>
              <p:cNvPr id="36" name="TextovéPole 35">
                <a:extLst>
                  <a:ext uri="{FF2B5EF4-FFF2-40B4-BE49-F238E27FC236}">
                    <a16:creationId xmlns:a16="http://schemas.microsoft.com/office/drawing/2014/main" id="{A8741B1F-7604-9080-6732-6A15F9B36168}"/>
                  </a:ext>
                </a:extLst>
              </p:cNvPr>
              <p:cNvSpPr txBox="1"/>
              <p:nvPr/>
            </p:nvSpPr>
            <p:spPr>
              <a:xfrm>
                <a:off x="3260772" y="2246658"/>
                <a:ext cx="6141720" cy="37555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𝑚</m:t>
                          </m:r>
                        </m:sub>
                      </m:sSub>
                      <m:r>
                        <a:rPr lang="cs-CZ" b="0" i="1" smtClean="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𝐵</m:t>
                          </m:r>
                        </m:sub>
                      </m:sSub>
                      <m:r>
                        <a:rPr lang="en-GB">
                          <a:latin typeface="Cambria Math" panose="02040503050406030204" pitchFamily="18" charset="0"/>
                        </a:rPr>
                        <m:t>∙</m:t>
                      </m:r>
                      <m:r>
                        <a:rPr lang="cs-CZ" b="0" i="1" smtClean="0">
                          <a:latin typeface="Cambria Math" panose="02040503050406030204" pitchFamily="18" charset="0"/>
                        </a:rPr>
                        <m:t>𝑖</m:t>
                      </m:r>
                      <m:r>
                        <a:rPr lang="cs-CZ" b="0" i="0" smtClean="0">
                          <a:latin typeface="Cambria Math" panose="02040503050406030204" pitchFamily="18" charset="0"/>
                        </a:rPr>
                        <m:t>=140</m:t>
                      </m:r>
                      <m:r>
                        <a:rPr lang="en-GB">
                          <a:latin typeface="Cambria Math" panose="02040503050406030204" pitchFamily="18" charset="0"/>
                        </a:rPr>
                        <m:t>∙</m:t>
                      </m:r>
                      <m:r>
                        <a:rPr lang="cs-CZ" b="0" i="0" smtClean="0">
                          <a:latin typeface="Cambria Math" panose="02040503050406030204" pitchFamily="18" charset="0"/>
                        </a:rPr>
                        <m:t>24,5=</m:t>
                      </m:r>
                      <m:r>
                        <a:rPr lang="cs-CZ" b="1" i="0" smtClean="0">
                          <a:solidFill>
                            <a:srgbClr val="E4002B"/>
                          </a:solidFill>
                          <a:latin typeface="Cambria Math" panose="02040503050406030204" pitchFamily="18" charset="0"/>
                        </a:rPr>
                        <m:t>𝟑𝟒𝟑</m:t>
                      </m:r>
                      <m:r>
                        <a:rPr lang="cs-CZ" b="1" i="1" smtClean="0">
                          <a:solidFill>
                            <a:srgbClr val="E4002B"/>
                          </a:solidFill>
                          <a:latin typeface="Cambria Math" panose="02040503050406030204" pitchFamily="18" charset="0"/>
                        </a:rPr>
                        <m:t>𝟎</m:t>
                      </m:r>
                      <m:r>
                        <a:rPr lang="cs-CZ" b="1" i="1" smtClean="0">
                          <a:solidFill>
                            <a:srgbClr val="E4002B"/>
                          </a:solidFill>
                          <a:latin typeface="Cambria Math" panose="02040503050406030204" pitchFamily="18" charset="0"/>
                        </a:rPr>
                        <m:t> </m:t>
                      </m:r>
                      <m:sSup>
                        <m:sSupPr>
                          <m:ctrlPr>
                            <a:rPr lang="en-GB" b="1" i="1">
                              <a:solidFill>
                                <a:srgbClr val="E4002B"/>
                              </a:solidFill>
                              <a:latin typeface="Cambria Math" panose="02040503050406030204" pitchFamily="18" charset="0"/>
                            </a:rPr>
                          </m:ctrlPr>
                        </m:sSupPr>
                        <m:e>
                          <m:r>
                            <a:rPr lang="en-GB" b="1">
                              <a:solidFill>
                                <a:srgbClr val="E4002B"/>
                              </a:solidFill>
                              <a:latin typeface="Cambria Math" panose="02040503050406030204" pitchFamily="18" charset="0"/>
                            </a:rPr>
                            <m:t>𝐦𝐢𝐧</m:t>
                          </m:r>
                        </m:e>
                        <m:sup>
                          <m:r>
                            <a:rPr lang="en-GB" b="1">
                              <a:solidFill>
                                <a:srgbClr val="E4002B"/>
                              </a:solidFill>
                              <a:latin typeface="Cambria Math" panose="02040503050406030204" pitchFamily="18" charset="0"/>
                            </a:rPr>
                            <m:t>−</m:t>
                          </m:r>
                          <m:r>
                            <a:rPr lang="en-GB" b="1">
                              <a:solidFill>
                                <a:srgbClr val="E4002B"/>
                              </a:solidFill>
                              <a:latin typeface="Cambria Math" panose="02040503050406030204" pitchFamily="18" charset="0"/>
                            </a:rPr>
                            <m:t>𝟏</m:t>
                          </m:r>
                        </m:sup>
                      </m:sSup>
                    </m:oMath>
                  </m:oMathPara>
                </a14:m>
                <a:endParaRPr lang="en-GB" b="1" dirty="0"/>
              </a:p>
            </p:txBody>
          </p:sp>
        </mc:Choice>
        <mc:Fallback xmlns="">
          <p:sp>
            <p:nvSpPr>
              <p:cNvPr id="36" name="TextovéPole 35">
                <a:extLst>
                  <a:ext uri="{FF2B5EF4-FFF2-40B4-BE49-F238E27FC236}">
                    <a16:creationId xmlns:a16="http://schemas.microsoft.com/office/drawing/2014/main" id="{A8741B1F-7604-9080-6732-6A15F9B36168}"/>
                  </a:ext>
                </a:extLst>
              </p:cNvPr>
              <p:cNvSpPr txBox="1">
                <a:spLocks noRot="1" noChangeAspect="1" noMove="1" noResize="1" noEditPoints="1" noAdjustHandles="1" noChangeArrowheads="1" noChangeShapeType="1" noTextEdit="1"/>
              </p:cNvSpPr>
              <p:nvPr/>
            </p:nvSpPr>
            <p:spPr>
              <a:xfrm>
                <a:off x="3260772" y="2246658"/>
                <a:ext cx="6141720" cy="375552"/>
              </a:xfrm>
              <a:prstGeom prst="rect">
                <a:avLst/>
              </a:prstGeom>
              <a:blipFill>
                <a:blip r:embed="rId3"/>
                <a:stretch>
                  <a:fillRect/>
                </a:stretch>
              </a:blipFill>
            </p:spPr>
            <p:txBody>
              <a:bodyPr/>
              <a:lstStyle/>
              <a:p>
                <a:r>
                  <a:rPr lang="en-GB">
                    <a:noFill/>
                  </a:rPr>
                  <a:t> </a:t>
                </a:r>
              </a:p>
            </p:txBody>
          </p:sp>
        </mc:Fallback>
      </mc:AlternateContent>
      <p:sp>
        <p:nvSpPr>
          <p:cNvPr id="40" name="TextovéPole 39">
            <a:extLst>
              <a:ext uri="{FF2B5EF4-FFF2-40B4-BE49-F238E27FC236}">
                <a16:creationId xmlns:a16="http://schemas.microsoft.com/office/drawing/2014/main" id="{671F6FEE-69FD-7026-A6AE-FD7EFCE4FE58}"/>
              </a:ext>
            </a:extLst>
          </p:cNvPr>
          <p:cNvSpPr txBox="1"/>
          <p:nvPr/>
        </p:nvSpPr>
        <p:spPr>
          <a:xfrm>
            <a:off x="769538" y="2858226"/>
            <a:ext cx="10819388" cy="923330"/>
          </a:xfrm>
          <a:prstGeom prst="rect">
            <a:avLst/>
          </a:prstGeom>
          <a:noFill/>
        </p:spPr>
        <p:txBody>
          <a:bodyPr wrap="square">
            <a:spAutoFit/>
          </a:bodyPr>
          <a:lstStyle/>
          <a:p>
            <a:pPr algn="just"/>
            <a:r>
              <a:rPr lang="cs-CZ" b="1" dirty="0">
                <a:solidFill>
                  <a:srgbClr val="E4002B"/>
                </a:solidFill>
                <a:latin typeface="Calibri" panose="020F0502020204030204" pitchFamily="34" charset="0"/>
              </a:rPr>
              <a:t>5</a:t>
            </a:r>
            <a:r>
              <a:rPr lang="cs-CZ" sz="1800" b="1" i="0" u="none" strike="noStrike" dirty="0">
                <a:solidFill>
                  <a:srgbClr val="E4002B"/>
                </a:solidFill>
                <a:effectLst/>
                <a:latin typeface="Calibri" panose="020F0502020204030204" pitchFamily="34" charset="0"/>
              </a:rPr>
              <a:t>) Celková účinnost </a:t>
            </a:r>
            <a:r>
              <a:rPr lang="cs-CZ" sz="1800" i="0" u="none" strike="noStrike" dirty="0">
                <a:effectLst/>
                <a:latin typeface="Calibri" panose="020F0502020204030204" pitchFamily="34" charset="0"/>
              </a:rPr>
              <a:t>– celkovou účinnost systému potřebujeme znát abychom mohli stanovit výkon a moment na hřídeli elektromotoru. </a:t>
            </a:r>
            <a:r>
              <a:rPr lang="cs-CZ" dirty="0">
                <a:latin typeface="Calibri" panose="020F0502020204030204" pitchFamily="34" charset="0"/>
              </a:rPr>
              <a:t>Celkovou účinnost získáme vynásobením všech dílčích účinností. V našem případě účinnost převodovky a účinnost uložení bubnu.</a:t>
            </a:r>
            <a:endParaRPr lang="en-GB" dirty="0">
              <a:latin typeface="+mj-lt"/>
            </a:endParaRPr>
          </a:p>
        </p:txBody>
      </p:sp>
      <mc:AlternateContent xmlns:mc="http://schemas.openxmlformats.org/markup-compatibility/2006" xmlns:a14="http://schemas.microsoft.com/office/drawing/2010/main">
        <mc:Choice Requires="a14">
          <p:sp>
            <p:nvSpPr>
              <p:cNvPr id="41" name="TextovéPole 40">
                <a:extLst>
                  <a:ext uri="{FF2B5EF4-FFF2-40B4-BE49-F238E27FC236}">
                    <a16:creationId xmlns:a16="http://schemas.microsoft.com/office/drawing/2014/main" id="{7CA9365F-D465-9F14-B444-A7B712BD74B9}"/>
                  </a:ext>
                </a:extLst>
              </p:cNvPr>
              <p:cNvSpPr txBox="1"/>
              <p:nvPr/>
            </p:nvSpPr>
            <p:spPr>
              <a:xfrm>
                <a:off x="3130500" y="3822198"/>
                <a:ext cx="6097464" cy="39074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cs-CZ" i="1" smtClean="0">
                              <a:solidFill>
                                <a:srgbClr val="836967"/>
                              </a:solidFill>
                              <a:latin typeface="Cambria Math" panose="02040503050406030204" pitchFamily="18" charset="0"/>
                            </a:rPr>
                          </m:ctrlPr>
                        </m:sSubPr>
                        <m:e>
                          <m:r>
                            <a:rPr lang="cs-CZ" i="1">
                              <a:latin typeface="Cambria Math" panose="02040503050406030204" pitchFamily="18" charset="0"/>
                            </a:rPr>
                            <m:t>𝜂</m:t>
                          </m:r>
                        </m:e>
                        <m:sub>
                          <m:r>
                            <a:rPr lang="cs-CZ" i="1">
                              <a:latin typeface="Cambria Math" panose="02040503050406030204" pitchFamily="18" charset="0"/>
                            </a:rPr>
                            <m:t>𝑐</m:t>
                          </m:r>
                        </m:sub>
                      </m:sSub>
                      <m:r>
                        <a:rPr lang="cs-CZ" i="0">
                          <a:latin typeface="Cambria Math" panose="02040503050406030204" pitchFamily="18" charset="0"/>
                        </a:rPr>
                        <m:t>=</m:t>
                      </m:r>
                      <m:sSub>
                        <m:sSubPr>
                          <m:ctrlPr>
                            <a:rPr lang="cs-CZ" i="1">
                              <a:solidFill>
                                <a:srgbClr val="836967"/>
                              </a:solidFill>
                              <a:latin typeface="Cambria Math" panose="02040503050406030204" pitchFamily="18" charset="0"/>
                            </a:rPr>
                          </m:ctrlPr>
                        </m:sSubPr>
                        <m:e>
                          <m:r>
                            <a:rPr lang="cs-CZ" i="1">
                              <a:latin typeface="Cambria Math" panose="02040503050406030204" pitchFamily="18" charset="0"/>
                            </a:rPr>
                            <m:t>𝜂</m:t>
                          </m:r>
                        </m:e>
                        <m:sub>
                          <m:r>
                            <a:rPr lang="cs-CZ" i="1">
                              <a:latin typeface="Cambria Math" panose="02040503050406030204" pitchFamily="18" charset="0"/>
                            </a:rPr>
                            <m:t>𝑏</m:t>
                          </m:r>
                        </m:sub>
                      </m:sSub>
                      <m:r>
                        <a:rPr lang="cs-CZ" i="0">
                          <a:latin typeface="Cambria Math" panose="02040503050406030204" pitchFamily="18" charset="0"/>
                        </a:rPr>
                        <m:t>∙</m:t>
                      </m:r>
                      <m:sSub>
                        <m:sSubPr>
                          <m:ctrlPr>
                            <a:rPr lang="cs-CZ" i="1">
                              <a:solidFill>
                                <a:srgbClr val="836967"/>
                              </a:solidFill>
                              <a:latin typeface="Cambria Math" panose="02040503050406030204" pitchFamily="18" charset="0"/>
                            </a:rPr>
                          </m:ctrlPr>
                        </m:sSubPr>
                        <m:e>
                          <m:r>
                            <a:rPr lang="cs-CZ" i="1">
                              <a:latin typeface="Cambria Math" panose="02040503050406030204" pitchFamily="18" charset="0"/>
                            </a:rPr>
                            <m:t>𝜂</m:t>
                          </m:r>
                        </m:e>
                        <m:sub>
                          <m:r>
                            <a:rPr lang="cs-CZ" i="1">
                              <a:latin typeface="Cambria Math" panose="02040503050406030204" pitchFamily="18" charset="0"/>
                            </a:rPr>
                            <m:t>𝑝</m:t>
                          </m:r>
                        </m:sub>
                      </m:sSub>
                      <m:r>
                        <a:rPr lang="cs-CZ" i="0">
                          <a:latin typeface="Cambria Math" panose="02040503050406030204" pitchFamily="18" charset="0"/>
                        </a:rPr>
                        <m:t>=0,96∙0,93=</m:t>
                      </m:r>
                      <m:r>
                        <a:rPr lang="cs-CZ" b="1" i="0" smtClean="0">
                          <a:solidFill>
                            <a:srgbClr val="E4002B"/>
                          </a:solidFill>
                          <a:latin typeface="Cambria Math" panose="02040503050406030204" pitchFamily="18" charset="0"/>
                        </a:rPr>
                        <m:t>𝟎</m:t>
                      </m:r>
                      <m:r>
                        <a:rPr lang="cs-CZ" b="1" i="0" smtClean="0">
                          <a:solidFill>
                            <a:srgbClr val="E4002B"/>
                          </a:solidFill>
                          <a:latin typeface="Cambria Math" panose="02040503050406030204" pitchFamily="18" charset="0"/>
                        </a:rPr>
                        <m:t>,</m:t>
                      </m:r>
                      <m:r>
                        <a:rPr lang="cs-CZ" b="1" i="0" smtClean="0">
                          <a:solidFill>
                            <a:srgbClr val="E4002B"/>
                          </a:solidFill>
                          <a:latin typeface="Cambria Math" panose="02040503050406030204" pitchFamily="18" charset="0"/>
                        </a:rPr>
                        <m:t>𝟖𝟗</m:t>
                      </m:r>
                      <m:r>
                        <a:rPr lang="cs-CZ" b="1" i="0">
                          <a:solidFill>
                            <a:srgbClr val="E4002B"/>
                          </a:solidFill>
                          <a:latin typeface="Cambria Math" panose="02040503050406030204" pitchFamily="18" charset="0"/>
                        </a:rPr>
                        <m:t> </m:t>
                      </m:r>
                      <m:d>
                        <m:dPr>
                          <m:begChr m:val="["/>
                          <m:endChr m:val="]"/>
                          <m:ctrlPr>
                            <a:rPr lang="cs-CZ" b="1" i="1">
                              <a:solidFill>
                                <a:srgbClr val="E4002B"/>
                              </a:solidFill>
                              <a:latin typeface="Cambria Math" panose="02040503050406030204" pitchFamily="18" charset="0"/>
                            </a:rPr>
                          </m:ctrlPr>
                        </m:dPr>
                        <m:e>
                          <m:r>
                            <a:rPr lang="cs-CZ" b="1" i="0">
                              <a:solidFill>
                                <a:srgbClr val="E4002B"/>
                              </a:solidFill>
                              <a:latin typeface="Cambria Math" panose="02040503050406030204" pitchFamily="18" charset="0"/>
                            </a:rPr>
                            <m:t>−</m:t>
                          </m:r>
                        </m:e>
                      </m:d>
                    </m:oMath>
                  </m:oMathPara>
                </a14:m>
                <a:endParaRPr lang="cs-CZ" b="1" dirty="0"/>
              </a:p>
            </p:txBody>
          </p:sp>
        </mc:Choice>
        <mc:Fallback xmlns="">
          <p:sp>
            <p:nvSpPr>
              <p:cNvPr id="41" name="TextovéPole 40">
                <a:extLst>
                  <a:ext uri="{FF2B5EF4-FFF2-40B4-BE49-F238E27FC236}">
                    <a16:creationId xmlns:a16="http://schemas.microsoft.com/office/drawing/2014/main" id="{7CA9365F-D465-9F14-B444-A7B712BD74B9}"/>
                  </a:ext>
                </a:extLst>
              </p:cNvPr>
              <p:cNvSpPr txBox="1">
                <a:spLocks noRot="1" noChangeAspect="1" noMove="1" noResize="1" noEditPoints="1" noAdjustHandles="1" noChangeArrowheads="1" noChangeShapeType="1" noTextEdit="1"/>
              </p:cNvSpPr>
              <p:nvPr/>
            </p:nvSpPr>
            <p:spPr>
              <a:xfrm>
                <a:off x="3130500" y="3822198"/>
                <a:ext cx="6097464" cy="390748"/>
              </a:xfrm>
              <a:prstGeom prst="rect">
                <a:avLst/>
              </a:prstGeom>
              <a:blipFill>
                <a:blip r:embed="rId4"/>
                <a:stretch>
                  <a:fillRect b="-4688"/>
                </a:stretch>
              </a:blipFill>
            </p:spPr>
            <p:txBody>
              <a:bodyPr/>
              <a:lstStyle/>
              <a:p>
                <a:r>
                  <a:rPr lang="en-GB">
                    <a:noFill/>
                  </a:rPr>
                  <a:t> </a:t>
                </a:r>
              </a:p>
            </p:txBody>
          </p:sp>
        </mc:Fallback>
      </mc:AlternateContent>
      <p:sp>
        <p:nvSpPr>
          <p:cNvPr id="42" name="TextovéPole 41">
            <a:extLst>
              <a:ext uri="{FF2B5EF4-FFF2-40B4-BE49-F238E27FC236}">
                <a16:creationId xmlns:a16="http://schemas.microsoft.com/office/drawing/2014/main" id="{B7DB0B75-51BA-1E20-52AF-97F164627BAF}"/>
              </a:ext>
            </a:extLst>
          </p:cNvPr>
          <p:cNvSpPr txBox="1"/>
          <p:nvPr/>
        </p:nvSpPr>
        <p:spPr>
          <a:xfrm>
            <a:off x="769538" y="4507097"/>
            <a:ext cx="10819388" cy="369332"/>
          </a:xfrm>
          <a:prstGeom prst="rect">
            <a:avLst/>
          </a:prstGeom>
          <a:noFill/>
        </p:spPr>
        <p:txBody>
          <a:bodyPr wrap="square">
            <a:spAutoFit/>
          </a:bodyPr>
          <a:lstStyle/>
          <a:p>
            <a:pPr algn="just"/>
            <a:r>
              <a:rPr lang="cs-CZ" sz="1800" b="1" i="0" u="none" strike="noStrike" dirty="0">
                <a:solidFill>
                  <a:srgbClr val="E4002B"/>
                </a:solidFill>
                <a:effectLst/>
                <a:latin typeface="Calibri" panose="020F0502020204030204" pitchFamily="34" charset="0"/>
              </a:rPr>
              <a:t>6) Moment na hřídeli elektromotoru </a:t>
            </a:r>
            <a:endParaRPr lang="en-GB" dirty="0">
              <a:latin typeface="+mj-lt"/>
            </a:endParaRPr>
          </a:p>
        </p:txBody>
      </p:sp>
      <mc:AlternateContent xmlns:mc="http://schemas.openxmlformats.org/markup-compatibility/2006" xmlns:a14="http://schemas.microsoft.com/office/drawing/2010/main">
        <mc:Choice Requires="a14">
          <p:sp>
            <p:nvSpPr>
              <p:cNvPr id="44" name="TextovéPole 43">
                <a:extLst>
                  <a:ext uri="{FF2B5EF4-FFF2-40B4-BE49-F238E27FC236}">
                    <a16:creationId xmlns:a16="http://schemas.microsoft.com/office/drawing/2014/main" id="{C2C7F437-281F-A73A-8D4E-B820A26F93F4}"/>
                  </a:ext>
                </a:extLst>
              </p:cNvPr>
              <p:cNvSpPr txBox="1"/>
              <p:nvPr/>
            </p:nvSpPr>
            <p:spPr>
              <a:xfrm>
                <a:off x="3025140" y="5170580"/>
                <a:ext cx="6141720" cy="68345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cs-CZ" b="0" i="1" smtClean="0">
                              <a:solidFill>
                                <a:schemeClr val="tx1"/>
                              </a:solidFill>
                              <a:latin typeface="Cambria Math" panose="02040503050406030204" pitchFamily="18" charset="0"/>
                            </a:rPr>
                            <m:t>𝑀</m:t>
                          </m:r>
                        </m:e>
                        <m:sub>
                          <m:r>
                            <a:rPr lang="en-GB" i="1">
                              <a:solidFill>
                                <a:schemeClr val="tx1"/>
                              </a:solidFill>
                              <a:latin typeface="Cambria Math" panose="02040503050406030204" pitchFamily="18" charset="0"/>
                            </a:rPr>
                            <m:t>𝑚</m:t>
                          </m:r>
                        </m:sub>
                      </m:sSub>
                      <m:r>
                        <a:rPr lang="cs-CZ" b="0" i="1" smtClean="0">
                          <a:solidFill>
                            <a:schemeClr val="tx1"/>
                          </a:solidFill>
                          <a:latin typeface="Cambria Math" panose="02040503050406030204" pitchFamily="18" charset="0"/>
                        </a:rPr>
                        <m:t>=</m:t>
                      </m:r>
                      <m:f>
                        <m:fPr>
                          <m:ctrlPr>
                            <a:rPr lang="en-GB" i="1">
                              <a:solidFill>
                                <a:schemeClr val="tx1"/>
                              </a:solidFill>
                              <a:latin typeface="Cambria Math" panose="02040503050406030204" pitchFamily="18" charset="0"/>
                            </a:rPr>
                          </m:ctrlPr>
                        </m:fPr>
                        <m:num>
                          <m:sSub>
                            <m:sSubPr>
                              <m:ctrlPr>
                                <a:rPr lang="en-GB" i="1">
                                  <a:solidFill>
                                    <a:schemeClr val="tx1"/>
                                  </a:solidFill>
                                  <a:latin typeface="Cambria Math" panose="02040503050406030204" pitchFamily="18" charset="0"/>
                                </a:rPr>
                              </m:ctrlPr>
                            </m:sSubPr>
                            <m:e>
                              <m:r>
                                <a:rPr lang="cs-CZ" i="1">
                                  <a:solidFill>
                                    <a:schemeClr val="tx1"/>
                                  </a:solidFill>
                                  <a:latin typeface="Cambria Math" panose="02040503050406030204" pitchFamily="18" charset="0"/>
                                </a:rPr>
                                <m:t>𝑀</m:t>
                              </m:r>
                            </m:e>
                            <m:sub>
                              <m:r>
                                <a:rPr lang="cs-CZ" b="0" i="1" smtClean="0">
                                  <a:solidFill>
                                    <a:schemeClr val="tx1"/>
                                  </a:solidFill>
                                  <a:latin typeface="Cambria Math" panose="02040503050406030204" pitchFamily="18" charset="0"/>
                                </a:rPr>
                                <m:t>𝐵</m:t>
                              </m:r>
                              <m:r>
                                <a:rPr lang="cs-CZ" b="0" i="1" smtClean="0">
                                  <a:solidFill>
                                    <a:schemeClr val="tx1"/>
                                  </a:solidFill>
                                  <a:latin typeface="Cambria Math" panose="02040503050406030204" pitchFamily="18" charset="0"/>
                                </a:rPr>
                                <m:t> </m:t>
                              </m:r>
                              <m:r>
                                <a:rPr lang="cs-CZ" b="0" i="1" smtClean="0">
                                  <a:solidFill>
                                    <a:schemeClr val="tx1"/>
                                  </a:solidFill>
                                  <a:latin typeface="Cambria Math" panose="02040503050406030204" pitchFamily="18" charset="0"/>
                                </a:rPr>
                                <m:t>𝑚𝑎𝑥</m:t>
                              </m:r>
                            </m:sub>
                          </m:sSub>
                        </m:num>
                        <m:den>
                          <m:sSub>
                            <m:sSubPr>
                              <m:ctrlPr>
                                <a:rPr lang="cs-CZ" i="1">
                                  <a:solidFill>
                                    <a:schemeClr val="tx1"/>
                                  </a:solidFill>
                                  <a:latin typeface="Cambria Math" panose="02040503050406030204" pitchFamily="18" charset="0"/>
                                </a:rPr>
                              </m:ctrlPr>
                            </m:sSubPr>
                            <m:e>
                              <m:r>
                                <a:rPr lang="cs-CZ" i="1">
                                  <a:solidFill>
                                    <a:schemeClr val="tx1"/>
                                  </a:solidFill>
                                  <a:latin typeface="Cambria Math" panose="02040503050406030204" pitchFamily="18" charset="0"/>
                                </a:rPr>
                                <m:t>𝑖</m:t>
                              </m:r>
                              <m:r>
                                <a:rPr lang="en-GB">
                                  <a:solidFill>
                                    <a:schemeClr val="tx1"/>
                                  </a:solidFill>
                                  <a:latin typeface="Cambria Math" panose="02040503050406030204" pitchFamily="18" charset="0"/>
                                </a:rPr>
                                <m:t>∙</m:t>
                              </m:r>
                              <m:r>
                                <a:rPr lang="cs-CZ" i="1">
                                  <a:solidFill>
                                    <a:schemeClr val="tx1"/>
                                  </a:solidFill>
                                  <a:latin typeface="Cambria Math" panose="02040503050406030204" pitchFamily="18" charset="0"/>
                                </a:rPr>
                                <m:t>𝜂</m:t>
                              </m:r>
                            </m:e>
                            <m:sub>
                              <m:r>
                                <a:rPr lang="cs-CZ" i="1">
                                  <a:solidFill>
                                    <a:schemeClr val="tx1"/>
                                  </a:solidFill>
                                  <a:latin typeface="Cambria Math" panose="02040503050406030204" pitchFamily="18" charset="0"/>
                                </a:rPr>
                                <m:t>𝑐</m:t>
                              </m:r>
                            </m:sub>
                          </m:sSub>
                        </m:den>
                      </m:f>
                      <m:r>
                        <a:rPr lang="cs-CZ" b="0" i="0" smtClean="0">
                          <a:solidFill>
                            <a:schemeClr val="tx1"/>
                          </a:solidFill>
                          <a:latin typeface="Cambria Math" panose="02040503050406030204" pitchFamily="18" charset="0"/>
                        </a:rPr>
                        <m:t>=</m:t>
                      </m:r>
                      <m:f>
                        <m:fPr>
                          <m:ctrlPr>
                            <a:rPr lang="en-GB" i="1">
                              <a:solidFill>
                                <a:schemeClr val="tx1"/>
                              </a:solidFill>
                              <a:latin typeface="Cambria Math" panose="02040503050406030204" pitchFamily="18" charset="0"/>
                            </a:rPr>
                          </m:ctrlPr>
                        </m:fPr>
                        <m:num>
                          <m:r>
                            <a:rPr lang="cs-CZ" b="0" i="1" smtClean="0">
                              <a:solidFill>
                                <a:schemeClr val="tx1"/>
                              </a:solidFill>
                              <a:latin typeface="Cambria Math" panose="02040503050406030204" pitchFamily="18" charset="0"/>
                            </a:rPr>
                            <m:t>352</m:t>
                          </m:r>
                        </m:num>
                        <m:den>
                          <m:r>
                            <a:rPr lang="cs-CZ" b="0" i="1" smtClean="0">
                              <a:solidFill>
                                <a:schemeClr val="tx1"/>
                              </a:solidFill>
                              <a:latin typeface="Cambria Math" panose="02040503050406030204" pitchFamily="18" charset="0"/>
                            </a:rPr>
                            <m:t>24,5</m:t>
                          </m:r>
                          <m:r>
                            <a:rPr lang="en-GB">
                              <a:solidFill>
                                <a:schemeClr val="tx1"/>
                              </a:solidFill>
                              <a:latin typeface="Cambria Math" panose="02040503050406030204" pitchFamily="18" charset="0"/>
                            </a:rPr>
                            <m:t>∙</m:t>
                          </m:r>
                          <m:r>
                            <a:rPr lang="cs-CZ" b="0" i="1" smtClean="0">
                              <a:solidFill>
                                <a:schemeClr val="tx1"/>
                              </a:solidFill>
                              <a:latin typeface="Cambria Math" panose="02040503050406030204" pitchFamily="18" charset="0"/>
                            </a:rPr>
                            <m:t>0,89</m:t>
                          </m:r>
                        </m:den>
                      </m:f>
                      <m:r>
                        <a:rPr lang="cs-CZ" b="0" i="0" smtClean="0">
                          <a:latin typeface="Cambria Math" panose="02040503050406030204" pitchFamily="18" charset="0"/>
                        </a:rPr>
                        <m:t>=</m:t>
                      </m:r>
                      <m:r>
                        <a:rPr lang="cs-CZ" b="1" i="1" smtClean="0">
                          <a:solidFill>
                            <a:srgbClr val="E4002B"/>
                          </a:solidFill>
                          <a:latin typeface="Cambria Math" panose="02040503050406030204" pitchFamily="18" charset="0"/>
                        </a:rPr>
                        <m:t>𝟏𝟔</m:t>
                      </m:r>
                      <m:r>
                        <a:rPr lang="cs-CZ" b="1" i="1" smtClean="0">
                          <a:solidFill>
                            <a:srgbClr val="E4002B"/>
                          </a:solidFill>
                          <a:latin typeface="Cambria Math" panose="02040503050406030204" pitchFamily="18" charset="0"/>
                        </a:rPr>
                        <m:t>,</m:t>
                      </m:r>
                      <m:r>
                        <a:rPr lang="cs-CZ" b="1" i="1" smtClean="0">
                          <a:solidFill>
                            <a:srgbClr val="E4002B"/>
                          </a:solidFill>
                          <a:latin typeface="Cambria Math" panose="02040503050406030204" pitchFamily="18" charset="0"/>
                        </a:rPr>
                        <m:t>𝟏</m:t>
                      </m:r>
                      <m:r>
                        <a:rPr lang="cs-CZ" b="1" i="1" smtClean="0">
                          <a:solidFill>
                            <a:srgbClr val="E4002B"/>
                          </a:solidFill>
                          <a:latin typeface="Cambria Math" panose="02040503050406030204" pitchFamily="18" charset="0"/>
                        </a:rPr>
                        <m:t> </m:t>
                      </m:r>
                      <m:r>
                        <a:rPr lang="en-GB" b="1">
                          <a:solidFill>
                            <a:srgbClr val="E4002B"/>
                          </a:solidFill>
                          <a:latin typeface="Cambria Math" panose="02040503050406030204" pitchFamily="18" charset="0"/>
                        </a:rPr>
                        <m:t>𝐍</m:t>
                      </m:r>
                      <m:r>
                        <a:rPr lang="en-GB" b="1">
                          <a:solidFill>
                            <a:srgbClr val="E4002B"/>
                          </a:solidFill>
                          <a:latin typeface="Cambria Math" panose="02040503050406030204" pitchFamily="18" charset="0"/>
                        </a:rPr>
                        <m:t>·</m:t>
                      </m:r>
                      <m:r>
                        <a:rPr lang="en-GB" b="1">
                          <a:solidFill>
                            <a:srgbClr val="E4002B"/>
                          </a:solidFill>
                          <a:latin typeface="Cambria Math" panose="02040503050406030204" pitchFamily="18" charset="0"/>
                        </a:rPr>
                        <m:t>𝐦</m:t>
                      </m:r>
                    </m:oMath>
                  </m:oMathPara>
                </a14:m>
                <a:endParaRPr lang="en-GB" b="1" dirty="0"/>
              </a:p>
            </p:txBody>
          </p:sp>
        </mc:Choice>
        <mc:Fallback xmlns="">
          <p:sp>
            <p:nvSpPr>
              <p:cNvPr id="44" name="TextovéPole 43">
                <a:extLst>
                  <a:ext uri="{FF2B5EF4-FFF2-40B4-BE49-F238E27FC236}">
                    <a16:creationId xmlns:a16="http://schemas.microsoft.com/office/drawing/2014/main" id="{C2C7F437-281F-A73A-8D4E-B820A26F93F4}"/>
                  </a:ext>
                </a:extLst>
              </p:cNvPr>
              <p:cNvSpPr txBox="1">
                <a:spLocks noRot="1" noChangeAspect="1" noMove="1" noResize="1" noEditPoints="1" noAdjustHandles="1" noChangeArrowheads="1" noChangeShapeType="1" noTextEdit="1"/>
              </p:cNvSpPr>
              <p:nvPr/>
            </p:nvSpPr>
            <p:spPr>
              <a:xfrm>
                <a:off x="3025140" y="5170580"/>
                <a:ext cx="6141720" cy="683457"/>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1492915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4</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23</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E4002B"/>
                </a:solidFill>
              </a:rPr>
              <a:t>Výpočet</a:t>
            </a:r>
          </a:p>
        </p:txBody>
      </p:sp>
      <p:sp>
        <p:nvSpPr>
          <p:cNvPr id="12" name="TextovéPole 11">
            <a:extLst>
              <a:ext uri="{FF2B5EF4-FFF2-40B4-BE49-F238E27FC236}">
                <a16:creationId xmlns:a16="http://schemas.microsoft.com/office/drawing/2014/main" id="{8F1717CF-E02B-D53F-200F-2D424A2D0DF5}"/>
              </a:ext>
            </a:extLst>
          </p:cNvPr>
          <p:cNvSpPr txBox="1"/>
          <p:nvPr/>
        </p:nvSpPr>
        <p:spPr>
          <a:xfrm>
            <a:off x="1016069" y="1542283"/>
            <a:ext cx="10159864" cy="646331"/>
          </a:xfrm>
          <a:prstGeom prst="rect">
            <a:avLst/>
          </a:prstGeom>
          <a:noFill/>
        </p:spPr>
        <p:txBody>
          <a:bodyPr wrap="square">
            <a:spAutoFit/>
          </a:bodyPr>
          <a:lstStyle/>
          <a:p>
            <a:pPr algn="just"/>
            <a:r>
              <a:rPr lang="cs-CZ" sz="1800" b="1" i="0" u="none" strike="noStrike" dirty="0">
                <a:solidFill>
                  <a:srgbClr val="E4002B"/>
                </a:solidFill>
                <a:effectLst/>
                <a:latin typeface="Calibri" panose="020F0502020204030204" pitchFamily="34" charset="0"/>
              </a:rPr>
              <a:t>7) Potřebný výkon elektromotoru </a:t>
            </a:r>
            <a:r>
              <a:rPr lang="cs-CZ" dirty="0"/>
              <a:t>- při výpočtu vycházíme z maximální síly působící na buben a z maximální dopravní rychlosti. Přičemž je potřeba zohlednit celkovou účinnost mechanismu.</a:t>
            </a:r>
            <a:endParaRPr lang="cs-CZ" dirty="0">
              <a:solidFill>
                <a:srgbClr val="E4002B"/>
              </a:solidFill>
              <a:latin typeface="+mj-lt"/>
            </a:endParaRPr>
          </a:p>
        </p:txBody>
      </p:sp>
      <mc:AlternateContent xmlns:mc="http://schemas.openxmlformats.org/markup-compatibility/2006" xmlns:a14="http://schemas.microsoft.com/office/drawing/2010/main">
        <mc:Choice Requires="a14">
          <p:sp>
            <p:nvSpPr>
              <p:cNvPr id="6" name="TextovéPole 5">
                <a:extLst>
                  <a:ext uri="{FF2B5EF4-FFF2-40B4-BE49-F238E27FC236}">
                    <a16:creationId xmlns:a16="http://schemas.microsoft.com/office/drawing/2014/main" id="{206A4E9C-AF70-2B44-8F0B-F19CEB8F023A}"/>
                  </a:ext>
                </a:extLst>
              </p:cNvPr>
              <p:cNvSpPr txBox="1"/>
              <p:nvPr/>
            </p:nvSpPr>
            <p:spPr>
              <a:xfrm>
                <a:off x="1150816" y="4314824"/>
                <a:ext cx="9991620" cy="1520544"/>
              </a:xfrm>
              <a:prstGeom prst="rect">
                <a:avLst/>
              </a:prstGeom>
              <a:noFill/>
            </p:spPr>
            <p:txBody>
              <a:bodyPr wrap="square">
                <a:spAutoFit/>
              </a:bodyPr>
              <a:lstStyle/>
              <a:p>
                <a:pPr algn="just"/>
                <a:r>
                  <a:rPr lang="cs-CZ" sz="2000" b="1" dirty="0">
                    <a:solidFill>
                      <a:srgbClr val="E4002B"/>
                    </a:solidFill>
                  </a:rPr>
                  <a:t>Závěr: </a:t>
                </a:r>
                <a:r>
                  <a:rPr lang="cs-CZ" dirty="0"/>
                  <a:t>Výpočty stanovily maximální krouticí moment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𝑀</m:t>
                        </m:r>
                      </m:e>
                      <m:sub>
                        <m:r>
                          <a:rPr lang="en-GB" i="1">
                            <a:solidFill>
                              <a:schemeClr val="tx1"/>
                            </a:solidFill>
                            <a:latin typeface="Cambria Math" panose="02040503050406030204" pitchFamily="18" charset="0"/>
                          </a:rPr>
                          <m:t>𝐵</m:t>
                        </m:r>
                        <m:r>
                          <a:rPr lang="en-GB" i="0">
                            <a:solidFill>
                              <a:schemeClr val="tx1"/>
                            </a:solidFill>
                            <a:latin typeface="Cambria Math" panose="02040503050406030204" pitchFamily="18" charset="0"/>
                          </a:rPr>
                          <m:t> </m:t>
                        </m:r>
                        <m:r>
                          <a:rPr lang="en-GB" i="1">
                            <a:solidFill>
                              <a:schemeClr val="tx1"/>
                            </a:solidFill>
                            <a:latin typeface="Cambria Math" panose="02040503050406030204" pitchFamily="18" charset="0"/>
                          </a:rPr>
                          <m:t>𝑚𝑎𝑥</m:t>
                        </m:r>
                      </m:sub>
                    </m:sSub>
                    <m:r>
                      <a:rPr lang="en-GB" i="0">
                        <a:solidFill>
                          <a:schemeClr val="tx1"/>
                        </a:solidFill>
                        <a:latin typeface="Cambria Math" panose="02040503050406030204" pitchFamily="18" charset="0"/>
                      </a:rPr>
                      <m:t>=</m:t>
                    </m:r>
                    <m:r>
                      <a:rPr lang="cs-CZ" b="1" i="0" smtClean="0">
                        <a:solidFill>
                          <a:srgbClr val="E4002B"/>
                        </a:solidFill>
                        <a:latin typeface="Cambria Math" panose="02040503050406030204" pitchFamily="18" charset="0"/>
                      </a:rPr>
                      <m:t>𝟑𝟓𝟐</m:t>
                    </m:r>
                    <m:r>
                      <a:rPr lang="cs-CZ" b="1" i="0" smtClean="0">
                        <a:solidFill>
                          <a:srgbClr val="E4002B"/>
                        </a:solidFill>
                        <a:latin typeface="Cambria Math" panose="02040503050406030204" pitchFamily="18" charset="0"/>
                      </a:rPr>
                      <m:t> </m:t>
                    </m:r>
                    <m:r>
                      <a:rPr lang="en-GB" b="1" i="0">
                        <a:solidFill>
                          <a:srgbClr val="E4002B"/>
                        </a:solidFill>
                        <a:latin typeface="Cambria Math" panose="02040503050406030204" pitchFamily="18" charset="0"/>
                      </a:rPr>
                      <m:t>𝐍</m:t>
                    </m:r>
                    <m:r>
                      <a:rPr lang="en-GB" b="1" i="0">
                        <a:solidFill>
                          <a:srgbClr val="E4002B"/>
                        </a:solidFill>
                        <a:latin typeface="Cambria Math" panose="02040503050406030204" pitchFamily="18" charset="0"/>
                      </a:rPr>
                      <m:t>·</m:t>
                    </m:r>
                    <m:r>
                      <a:rPr lang="en-GB" b="1" i="0">
                        <a:solidFill>
                          <a:srgbClr val="E4002B"/>
                        </a:solidFill>
                        <a:latin typeface="Cambria Math" panose="02040503050406030204" pitchFamily="18" charset="0"/>
                      </a:rPr>
                      <m:t>𝐦</m:t>
                    </m:r>
                    <m:r>
                      <a:rPr lang="en-GB" b="1" i="1">
                        <a:solidFill>
                          <a:srgbClr val="E4002B"/>
                        </a:solidFill>
                        <a:latin typeface="Cambria Math" panose="02040503050406030204" pitchFamily="18" charset="0"/>
                      </a:rPr>
                      <m:t> </m:t>
                    </m:r>
                  </m:oMath>
                </a14:m>
                <a:r>
                  <a:rPr lang="cs-CZ" dirty="0"/>
                  <a:t>​, který působí na buben vrátku šikmého stavebního výtahu​. Na základě tohoto momentu byl určen potřebný výkon elektromotoru </a:t>
                </a:r>
                <a14:m>
                  <m:oMath xmlns:m="http://schemas.openxmlformats.org/officeDocument/2006/math">
                    <m:sSub>
                      <m:sSubPr>
                        <m:ctrlPr>
                          <a:rPr lang="cs-CZ" i="1">
                            <a:solidFill>
                              <a:srgbClr val="836967"/>
                            </a:solidFill>
                            <a:latin typeface="Cambria Math" panose="02040503050406030204" pitchFamily="18" charset="0"/>
                          </a:rPr>
                        </m:ctrlPr>
                      </m:sSubPr>
                      <m:e>
                        <m:r>
                          <a:rPr lang="cs-CZ" i="1">
                            <a:latin typeface="Cambria Math" panose="02040503050406030204" pitchFamily="18" charset="0"/>
                          </a:rPr>
                          <m:t>𝑃</m:t>
                        </m:r>
                      </m:e>
                      <m:sub>
                        <m:r>
                          <a:rPr lang="cs-CZ" i="1">
                            <a:latin typeface="Cambria Math" panose="02040503050406030204" pitchFamily="18" charset="0"/>
                          </a:rPr>
                          <m:t>𝑀</m:t>
                        </m:r>
                      </m:sub>
                    </m:sSub>
                    <m:r>
                      <a:rPr lang="cs-CZ">
                        <a:latin typeface="Cambria Math" panose="02040503050406030204" pitchFamily="18" charset="0"/>
                      </a:rPr>
                      <m:t>=</m:t>
                    </m:r>
                    <m:r>
                      <a:rPr lang="cs-CZ" b="1">
                        <a:solidFill>
                          <a:srgbClr val="E4002B"/>
                        </a:solidFill>
                        <a:latin typeface="Cambria Math" panose="02040503050406030204" pitchFamily="18" charset="0"/>
                      </a:rPr>
                      <m:t>𝟓</m:t>
                    </m:r>
                    <m:r>
                      <a:rPr lang="cs-CZ" b="1">
                        <a:solidFill>
                          <a:srgbClr val="E4002B"/>
                        </a:solidFill>
                        <a:latin typeface="Cambria Math" panose="02040503050406030204" pitchFamily="18" charset="0"/>
                      </a:rPr>
                      <m:t>,</m:t>
                    </m:r>
                    <m:r>
                      <a:rPr lang="cs-CZ" b="1">
                        <a:solidFill>
                          <a:srgbClr val="E4002B"/>
                        </a:solidFill>
                        <a:latin typeface="Cambria Math" panose="02040503050406030204" pitchFamily="18" charset="0"/>
                      </a:rPr>
                      <m:t>𝟖</m:t>
                    </m:r>
                    <m:r>
                      <a:rPr lang="cs-CZ" b="1">
                        <a:solidFill>
                          <a:srgbClr val="E4002B"/>
                        </a:solidFill>
                        <a:latin typeface="Cambria Math" panose="02040503050406030204" pitchFamily="18" charset="0"/>
                      </a:rPr>
                      <m:t> </m:t>
                    </m:r>
                    <m:r>
                      <a:rPr lang="cs-CZ" b="1">
                        <a:solidFill>
                          <a:srgbClr val="E4002B"/>
                        </a:solidFill>
                        <a:latin typeface="Cambria Math" panose="02040503050406030204" pitchFamily="18" charset="0"/>
                      </a:rPr>
                      <m:t>𝐤𝐖</m:t>
                    </m:r>
                    <m:r>
                      <a:rPr lang="cs-CZ" b="1" i="1">
                        <a:solidFill>
                          <a:srgbClr val="E4002B"/>
                        </a:solidFill>
                        <a:latin typeface="Cambria Math" panose="02040503050406030204" pitchFamily="18" charset="0"/>
                      </a:rPr>
                      <m:t> </m:t>
                    </m:r>
                  </m:oMath>
                </a14:m>
                <a:r>
                  <a:rPr lang="cs-CZ" dirty="0"/>
                  <a:t>​, jeho otáčky </a:t>
                </a:r>
                <a14:m>
                  <m:oMath xmlns:m="http://schemas.openxmlformats.org/officeDocument/2006/math">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𝑚</m:t>
                        </m:r>
                      </m:sub>
                    </m:sSub>
                    <m:r>
                      <a:rPr lang="cs-CZ">
                        <a:latin typeface="Cambria Math" panose="02040503050406030204" pitchFamily="18" charset="0"/>
                      </a:rPr>
                      <m:t>=</m:t>
                    </m:r>
                    <m:r>
                      <a:rPr lang="cs-CZ" b="1">
                        <a:solidFill>
                          <a:srgbClr val="E4002B"/>
                        </a:solidFill>
                        <a:latin typeface="Cambria Math" panose="02040503050406030204" pitchFamily="18" charset="0"/>
                      </a:rPr>
                      <m:t>𝟑𝟒𝟑</m:t>
                    </m:r>
                    <m:r>
                      <a:rPr lang="cs-CZ" b="1" i="1">
                        <a:solidFill>
                          <a:srgbClr val="E4002B"/>
                        </a:solidFill>
                        <a:latin typeface="Cambria Math" panose="02040503050406030204" pitchFamily="18" charset="0"/>
                      </a:rPr>
                      <m:t>𝟎</m:t>
                    </m:r>
                    <m:r>
                      <a:rPr lang="cs-CZ" b="1" i="1">
                        <a:solidFill>
                          <a:srgbClr val="E4002B"/>
                        </a:solidFill>
                        <a:latin typeface="Cambria Math" panose="02040503050406030204" pitchFamily="18" charset="0"/>
                      </a:rPr>
                      <m:t> </m:t>
                    </m:r>
                    <m:sSup>
                      <m:sSupPr>
                        <m:ctrlPr>
                          <a:rPr lang="en-GB" b="1" i="1">
                            <a:solidFill>
                              <a:srgbClr val="E4002B"/>
                            </a:solidFill>
                            <a:latin typeface="Cambria Math" panose="02040503050406030204" pitchFamily="18" charset="0"/>
                          </a:rPr>
                        </m:ctrlPr>
                      </m:sSupPr>
                      <m:e>
                        <m:r>
                          <a:rPr lang="en-GB" b="1">
                            <a:solidFill>
                              <a:srgbClr val="E4002B"/>
                            </a:solidFill>
                            <a:latin typeface="Cambria Math" panose="02040503050406030204" pitchFamily="18" charset="0"/>
                          </a:rPr>
                          <m:t>𝐦𝐢𝐧</m:t>
                        </m:r>
                      </m:e>
                      <m:sup>
                        <m:r>
                          <a:rPr lang="en-GB" b="1">
                            <a:solidFill>
                              <a:srgbClr val="E4002B"/>
                            </a:solidFill>
                            <a:latin typeface="Cambria Math" panose="02040503050406030204" pitchFamily="18" charset="0"/>
                          </a:rPr>
                          <m:t>−</m:t>
                        </m:r>
                        <m:r>
                          <a:rPr lang="en-GB" b="1">
                            <a:solidFill>
                              <a:srgbClr val="E4002B"/>
                            </a:solidFill>
                            <a:latin typeface="Cambria Math" panose="02040503050406030204" pitchFamily="18" charset="0"/>
                          </a:rPr>
                          <m:t>𝟏</m:t>
                        </m:r>
                      </m:sup>
                    </m:sSup>
                    <m:r>
                      <a:rPr lang="en-GB" b="1" i="1">
                        <a:solidFill>
                          <a:srgbClr val="E4002B"/>
                        </a:solidFill>
                        <a:latin typeface="Cambria Math" panose="02040503050406030204" pitchFamily="18" charset="0"/>
                      </a:rPr>
                      <m:t> </m:t>
                    </m:r>
                  </m:oMath>
                </a14:m>
                <a:r>
                  <a:rPr lang="cs-CZ" dirty="0"/>
                  <a:t>​ a moment na hřídeli elektromotoru </a:t>
                </a:r>
                <a14:m>
                  <m:oMath xmlns:m="http://schemas.openxmlformats.org/officeDocument/2006/math">
                    <m:sSub>
                      <m:sSubPr>
                        <m:ctrlPr>
                          <a:rPr lang="en-GB" i="1">
                            <a:latin typeface="Cambria Math" panose="02040503050406030204" pitchFamily="18" charset="0"/>
                          </a:rPr>
                        </m:ctrlPr>
                      </m:sSubPr>
                      <m:e>
                        <m:r>
                          <a:rPr lang="cs-CZ" i="1">
                            <a:latin typeface="Cambria Math" panose="02040503050406030204" pitchFamily="18" charset="0"/>
                          </a:rPr>
                          <m:t>𝑀</m:t>
                        </m:r>
                      </m:e>
                      <m:sub>
                        <m:r>
                          <a:rPr lang="en-GB" i="1">
                            <a:latin typeface="Cambria Math" panose="02040503050406030204" pitchFamily="18" charset="0"/>
                          </a:rPr>
                          <m:t>𝑚</m:t>
                        </m:r>
                      </m:sub>
                    </m:sSub>
                    <m:r>
                      <a:rPr lang="cs-CZ">
                        <a:latin typeface="Cambria Math" panose="02040503050406030204" pitchFamily="18" charset="0"/>
                      </a:rPr>
                      <m:t>=</m:t>
                    </m:r>
                    <m:r>
                      <a:rPr lang="cs-CZ" b="1" i="1">
                        <a:solidFill>
                          <a:srgbClr val="E4002B"/>
                        </a:solidFill>
                        <a:latin typeface="Cambria Math" panose="02040503050406030204" pitchFamily="18" charset="0"/>
                      </a:rPr>
                      <m:t>𝟏𝟔</m:t>
                    </m:r>
                    <m:r>
                      <a:rPr lang="cs-CZ" b="1" i="1">
                        <a:solidFill>
                          <a:srgbClr val="E4002B"/>
                        </a:solidFill>
                        <a:latin typeface="Cambria Math" panose="02040503050406030204" pitchFamily="18" charset="0"/>
                      </a:rPr>
                      <m:t>,</m:t>
                    </m:r>
                    <m:r>
                      <a:rPr lang="cs-CZ" b="1" i="1">
                        <a:solidFill>
                          <a:srgbClr val="E4002B"/>
                        </a:solidFill>
                        <a:latin typeface="Cambria Math" panose="02040503050406030204" pitchFamily="18" charset="0"/>
                      </a:rPr>
                      <m:t>𝟏</m:t>
                    </m:r>
                    <m:r>
                      <a:rPr lang="cs-CZ" b="1" i="1">
                        <a:solidFill>
                          <a:srgbClr val="E4002B"/>
                        </a:solidFill>
                        <a:latin typeface="Cambria Math" panose="02040503050406030204" pitchFamily="18" charset="0"/>
                      </a:rPr>
                      <m:t> </m:t>
                    </m:r>
                    <m:r>
                      <a:rPr lang="en-GB" b="1">
                        <a:solidFill>
                          <a:srgbClr val="E4002B"/>
                        </a:solidFill>
                        <a:latin typeface="Cambria Math" panose="02040503050406030204" pitchFamily="18" charset="0"/>
                      </a:rPr>
                      <m:t>𝐍</m:t>
                    </m:r>
                    <m:r>
                      <a:rPr lang="en-GB" b="1">
                        <a:solidFill>
                          <a:srgbClr val="E4002B"/>
                        </a:solidFill>
                        <a:latin typeface="Cambria Math" panose="02040503050406030204" pitchFamily="18" charset="0"/>
                      </a:rPr>
                      <m:t>·</m:t>
                    </m:r>
                    <m:r>
                      <a:rPr lang="en-GB" b="1">
                        <a:solidFill>
                          <a:srgbClr val="E4002B"/>
                        </a:solidFill>
                        <a:latin typeface="Cambria Math" panose="02040503050406030204" pitchFamily="18" charset="0"/>
                      </a:rPr>
                      <m:t>𝐦</m:t>
                    </m:r>
                  </m:oMath>
                </a14:m>
                <a:r>
                  <a:rPr lang="cs-CZ" dirty="0"/>
                  <a:t>. Zároveň byla vypočítána maximální dopravní rychlost </a:t>
                </a:r>
                <a14:m>
                  <m:oMath xmlns:m="http://schemas.openxmlformats.org/officeDocument/2006/math">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𝑣</m:t>
                        </m:r>
                      </m:e>
                      <m:sub>
                        <m:r>
                          <a:rPr lang="en-GB" i="1">
                            <a:latin typeface="Cambria Math" panose="02040503050406030204" pitchFamily="18" charset="0"/>
                          </a:rPr>
                          <m:t>𝑚𝑎𝑥</m:t>
                        </m:r>
                      </m:sub>
                    </m:sSub>
                    <m:r>
                      <a:rPr lang="en-GB">
                        <a:latin typeface="Cambria Math" panose="02040503050406030204" pitchFamily="18" charset="0"/>
                      </a:rPr>
                      <m:t> </m:t>
                    </m:r>
                    <m:r>
                      <a:rPr lang="cs-CZ" i="1">
                        <a:latin typeface="Cambria Math" panose="02040503050406030204" pitchFamily="18" charset="0"/>
                      </a:rPr>
                      <m:t>=</m:t>
                    </m:r>
                    <m:r>
                      <a:rPr lang="cs-CZ" b="1" i="1">
                        <a:solidFill>
                          <a:srgbClr val="E4002B"/>
                        </a:solidFill>
                        <a:latin typeface="Cambria Math" panose="02040503050406030204" pitchFamily="18" charset="0"/>
                      </a:rPr>
                      <m:t>𝟏</m:t>
                    </m:r>
                    <m:r>
                      <a:rPr lang="cs-CZ" b="1" i="1">
                        <a:solidFill>
                          <a:srgbClr val="E4002B"/>
                        </a:solidFill>
                        <a:latin typeface="Cambria Math" panose="02040503050406030204" pitchFamily="18" charset="0"/>
                      </a:rPr>
                      <m:t>,</m:t>
                    </m:r>
                    <m:r>
                      <a:rPr lang="cs-CZ" b="1" i="1">
                        <a:solidFill>
                          <a:srgbClr val="E4002B"/>
                        </a:solidFill>
                        <a:latin typeface="Cambria Math" panose="02040503050406030204" pitchFamily="18" charset="0"/>
                      </a:rPr>
                      <m:t>𝟒𝟕</m:t>
                    </m:r>
                    <m:r>
                      <a:rPr lang="cs-CZ" b="1">
                        <a:solidFill>
                          <a:srgbClr val="E4002B"/>
                        </a:solidFill>
                        <a:latin typeface="Cambria Math" panose="02040503050406030204" pitchFamily="18" charset="0"/>
                      </a:rPr>
                      <m:t> </m:t>
                    </m:r>
                    <m:r>
                      <a:rPr lang="cs-CZ" b="1" i="0">
                        <a:solidFill>
                          <a:srgbClr val="E4002B"/>
                        </a:solidFill>
                        <a:latin typeface="Cambria Math" panose="02040503050406030204" pitchFamily="18" charset="0"/>
                      </a:rPr>
                      <m:t>𝐦</m:t>
                    </m:r>
                    <m:r>
                      <a:rPr lang="cs-CZ" b="1">
                        <a:solidFill>
                          <a:srgbClr val="E4002B"/>
                        </a:solidFill>
                        <a:latin typeface="Cambria Math" panose="02040503050406030204" pitchFamily="18" charset="0"/>
                      </a:rPr>
                      <m:t>∙</m:t>
                    </m:r>
                    <m:sSup>
                      <m:sSupPr>
                        <m:ctrlPr>
                          <a:rPr lang="en-GB" b="1" i="1">
                            <a:solidFill>
                              <a:srgbClr val="E4002B"/>
                            </a:solidFill>
                            <a:latin typeface="Cambria Math" panose="02040503050406030204" pitchFamily="18" charset="0"/>
                          </a:rPr>
                        </m:ctrlPr>
                      </m:sSupPr>
                      <m:e>
                        <m:r>
                          <a:rPr lang="cs-CZ" b="1" i="0">
                            <a:solidFill>
                              <a:srgbClr val="E4002B"/>
                            </a:solidFill>
                            <a:latin typeface="Cambria Math" panose="02040503050406030204" pitchFamily="18" charset="0"/>
                          </a:rPr>
                          <m:t>𝐬</m:t>
                        </m:r>
                      </m:e>
                      <m:sup>
                        <m:r>
                          <a:rPr lang="cs-CZ" b="1" i="0">
                            <a:solidFill>
                              <a:srgbClr val="E4002B"/>
                            </a:solidFill>
                            <a:latin typeface="Cambria Math" panose="02040503050406030204" pitchFamily="18" charset="0"/>
                          </a:rPr>
                          <m:t>−</m:t>
                        </m:r>
                        <m:r>
                          <a:rPr lang="cs-CZ" b="1" i="0">
                            <a:solidFill>
                              <a:srgbClr val="E4002B"/>
                            </a:solidFill>
                            <a:latin typeface="Cambria Math" panose="02040503050406030204" pitchFamily="18" charset="0"/>
                          </a:rPr>
                          <m:t>𝟏</m:t>
                        </m:r>
                      </m:sup>
                    </m:sSup>
                    <m:r>
                      <a:rPr lang="cs-CZ" b="1" i="0">
                        <a:solidFill>
                          <a:srgbClr val="E4002B"/>
                        </a:solidFill>
                        <a:latin typeface="Cambria Math" panose="02040503050406030204" pitchFamily="18" charset="0"/>
                      </a:rPr>
                      <m:t> </m:t>
                    </m:r>
                  </m:oMath>
                </a14:m>
                <a:r>
                  <a:rPr lang="cs-CZ" dirty="0"/>
                  <a:t>​, které lze dosáhnout při pracovních otáčkách bubnu.</a:t>
                </a:r>
              </a:p>
            </p:txBody>
          </p:sp>
        </mc:Choice>
        <mc:Fallback xmlns="">
          <p:sp>
            <p:nvSpPr>
              <p:cNvPr id="6" name="TextovéPole 5">
                <a:extLst>
                  <a:ext uri="{FF2B5EF4-FFF2-40B4-BE49-F238E27FC236}">
                    <a16:creationId xmlns:a16="http://schemas.microsoft.com/office/drawing/2014/main" id="{206A4E9C-AF70-2B44-8F0B-F19CEB8F023A}"/>
                  </a:ext>
                </a:extLst>
              </p:cNvPr>
              <p:cNvSpPr txBox="1">
                <a:spLocks noRot="1" noChangeAspect="1" noMove="1" noResize="1" noEditPoints="1" noAdjustHandles="1" noChangeArrowheads="1" noChangeShapeType="1" noTextEdit="1"/>
              </p:cNvSpPr>
              <p:nvPr/>
            </p:nvSpPr>
            <p:spPr>
              <a:xfrm>
                <a:off x="1150816" y="4314824"/>
                <a:ext cx="9991620" cy="1520544"/>
              </a:xfrm>
              <a:prstGeom prst="rect">
                <a:avLst/>
              </a:prstGeom>
              <a:blipFill>
                <a:blip r:embed="rId3"/>
                <a:stretch>
                  <a:fillRect l="-671" t="-2410" r="-488" b="-56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ovéPole 12">
                <a:extLst>
                  <a:ext uri="{FF2B5EF4-FFF2-40B4-BE49-F238E27FC236}">
                    <a16:creationId xmlns:a16="http://schemas.microsoft.com/office/drawing/2014/main" id="{2C4C96A0-F437-6569-7EC5-31FC9D0FCD9C}"/>
                  </a:ext>
                </a:extLst>
              </p:cNvPr>
              <p:cNvSpPr txBox="1"/>
              <p:nvPr/>
            </p:nvSpPr>
            <p:spPr>
              <a:xfrm>
                <a:off x="3099437" y="2523560"/>
                <a:ext cx="6094378" cy="66518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cs-CZ" i="1" smtClean="0">
                              <a:solidFill>
                                <a:srgbClr val="836967"/>
                              </a:solidFill>
                              <a:latin typeface="Cambria Math" panose="02040503050406030204" pitchFamily="18" charset="0"/>
                            </a:rPr>
                          </m:ctrlPr>
                        </m:sSubPr>
                        <m:e>
                          <m:r>
                            <a:rPr lang="cs-CZ" i="1">
                              <a:latin typeface="Cambria Math" panose="02040503050406030204" pitchFamily="18" charset="0"/>
                            </a:rPr>
                            <m:t>𝑃</m:t>
                          </m:r>
                        </m:e>
                        <m:sub>
                          <m:r>
                            <a:rPr lang="cs-CZ" b="0" i="1" smtClean="0">
                              <a:latin typeface="Cambria Math" panose="02040503050406030204" pitchFamily="18" charset="0"/>
                            </a:rPr>
                            <m:t>𝑀</m:t>
                          </m:r>
                        </m:sub>
                      </m:sSub>
                      <m:r>
                        <a:rPr lang="cs-CZ" i="0">
                          <a:latin typeface="Cambria Math" panose="02040503050406030204" pitchFamily="18" charset="0"/>
                        </a:rPr>
                        <m:t>=</m:t>
                      </m:r>
                      <m:f>
                        <m:fPr>
                          <m:ctrlPr>
                            <a:rPr lang="cs-CZ" i="1" smtClean="0">
                              <a:solidFill>
                                <a:schemeClr val="tx1"/>
                              </a:solidFill>
                              <a:latin typeface="Cambria Math" panose="02040503050406030204" pitchFamily="18" charset="0"/>
                            </a:rPr>
                          </m:ctrlPr>
                        </m:fPr>
                        <m:num>
                          <m:sSub>
                            <m:sSubPr>
                              <m:ctrlPr>
                                <a:rPr lang="cs-CZ" i="1">
                                  <a:solidFill>
                                    <a:schemeClr val="tx1"/>
                                  </a:solidFill>
                                  <a:latin typeface="Cambria Math" panose="02040503050406030204" pitchFamily="18" charset="0"/>
                                </a:rPr>
                              </m:ctrlPr>
                            </m:sSubPr>
                            <m:e>
                              <m:r>
                                <a:rPr lang="cs-CZ" i="1">
                                  <a:solidFill>
                                    <a:schemeClr val="tx1"/>
                                  </a:solidFill>
                                  <a:latin typeface="Cambria Math" panose="02040503050406030204" pitchFamily="18" charset="0"/>
                                </a:rPr>
                                <m:t>𝐹</m:t>
                              </m:r>
                            </m:e>
                            <m:sub>
                              <m:r>
                                <a:rPr lang="cs-CZ" b="0" i="1" smtClean="0">
                                  <a:solidFill>
                                    <a:schemeClr val="tx1"/>
                                  </a:solidFill>
                                  <a:latin typeface="Cambria Math" panose="02040503050406030204" pitchFamily="18" charset="0"/>
                                </a:rPr>
                                <m:t>𝑏</m:t>
                              </m:r>
                            </m:sub>
                          </m:sSub>
                          <m:r>
                            <a:rPr lang="cs-CZ" i="0">
                              <a:solidFill>
                                <a:schemeClr val="tx1"/>
                              </a:solidFill>
                              <a:latin typeface="Cambria Math" panose="02040503050406030204" pitchFamily="18" charset="0"/>
                            </a:rPr>
                            <m:t>∙</m:t>
                          </m:r>
                          <m:sSub>
                            <m:sSubPr>
                              <m:ctrlPr>
                                <a:rPr lang="cs-CZ" i="1">
                                  <a:solidFill>
                                    <a:schemeClr val="tx1"/>
                                  </a:solidFill>
                                  <a:latin typeface="Cambria Math" panose="02040503050406030204" pitchFamily="18" charset="0"/>
                                </a:rPr>
                              </m:ctrlPr>
                            </m:sSubPr>
                            <m:e>
                              <m:r>
                                <a:rPr lang="cs-CZ" i="1">
                                  <a:solidFill>
                                    <a:schemeClr val="tx1"/>
                                  </a:solidFill>
                                  <a:latin typeface="Cambria Math" panose="02040503050406030204" pitchFamily="18" charset="0"/>
                                </a:rPr>
                                <m:t>𝑣</m:t>
                              </m:r>
                            </m:e>
                            <m:sub>
                              <m:r>
                                <a:rPr lang="cs-CZ" b="0" i="1" smtClean="0">
                                  <a:solidFill>
                                    <a:schemeClr val="tx1"/>
                                  </a:solidFill>
                                  <a:latin typeface="Cambria Math" panose="02040503050406030204" pitchFamily="18" charset="0"/>
                                </a:rPr>
                                <m:t>𝑚𝑎𝑥</m:t>
                              </m:r>
                            </m:sub>
                          </m:sSub>
                        </m:num>
                        <m:den>
                          <m:r>
                            <a:rPr lang="cs-CZ" i="0">
                              <a:solidFill>
                                <a:schemeClr val="tx1"/>
                              </a:solidFill>
                              <a:latin typeface="Cambria Math" panose="02040503050406030204" pitchFamily="18" charset="0"/>
                            </a:rPr>
                            <m:t>1 000∙</m:t>
                          </m:r>
                          <m:sSub>
                            <m:sSubPr>
                              <m:ctrlPr>
                                <a:rPr lang="cs-CZ" i="1">
                                  <a:solidFill>
                                    <a:schemeClr val="tx1"/>
                                  </a:solidFill>
                                  <a:latin typeface="Cambria Math" panose="02040503050406030204" pitchFamily="18" charset="0"/>
                                </a:rPr>
                              </m:ctrlPr>
                            </m:sSubPr>
                            <m:e>
                              <m:r>
                                <a:rPr lang="cs-CZ" i="1">
                                  <a:solidFill>
                                    <a:schemeClr val="tx1"/>
                                  </a:solidFill>
                                  <a:latin typeface="Cambria Math" panose="02040503050406030204" pitchFamily="18" charset="0"/>
                                </a:rPr>
                                <m:t>𝜂</m:t>
                              </m:r>
                            </m:e>
                            <m:sub>
                              <m:r>
                                <a:rPr lang="cs-CZ" i="1">
                                  <a:solidFill>
                                    <a:schemeClr val="tx1"/>
                                  </a:solidFill>
                                  <a:latin typeface="Cambria Math" panose="02040503050406030204" pitchFamily="18" charset="0"/>
                                </a:rPr>
                                <m:t>𝑐</m:t>
                              </m:r>
                            </m:sub>
                          </m:sSub>
                        </m:den>
                      </m:f>
                      <m:r>
                        <a:rPr lang="cs-CZ" i="0">
                          <a:solidFill>
                            <a:schemeClr val="tx1"/>
                          </a:solidFill>
                          <a:latin typeface="Cambria Math" panose="02040503050406030204" pitchFamily="18" charset="0"/>
                        </a:rPr>
                        <m:t>=</m:t>
                      </m:r>
                      <m:f>
                        <m:fPr>
                          <m:ctrlPr>
                            <a:rPr lang="cs-CZ" i="1">
                              <a:solidFill>
                                <a:schemeClr val="tx1"/>
                              </a:solidFill>
                              <a:latin typeface="Cambria Math" panose="02040503050406030204" pitchFamily="18" charset="0"/>
                            </a:rPr>
                          </m:ctrlPr>
                        </m:fPr>
                        <m:num>
                          <m:r>
                            <a:rPr lang="cs-CZ" b="0" i="0" smtClean="0">
                              <a:solidFill>
                                <a:schemeClr val="tx1"/>
                              </a:solidFill>
                              <a:latin typeface="Cambria Math" panose="02040503050406030204" pitchFamily="18" charset="0"/>
                            </a:rPr>
                            <m:t>3 520</m:t>
                          </m:r>
                          <m:r>
                            <a:rPr lang="cs-CZ" i="0">
                              <a:solidFill>
                                <a:schemeClr val="tx1"/>
                              </a:solidFill>
                              <a:latin typeface="Cambria Math" panose="02040503050406030204" pitchFamily="18" charset="0"/>
                            </a:rPr>
                            <m:t>∙</m:t>
                          </m:r>
                          <m:r>
                            <a:rPr lang="cs-CZ" b="0" i="1" smtClean="0">
                              <a:solidFill>
                                <a:schemeClr val="tx1"/>
                              </a:solidFill>
                              <a:latin typeface="Cambria Math" panose="02040503050406030204" pitchFamily="18" charset="0"/>
                            </a:rPr>
                            <m:t>1,47</m:t>
                          </m:r>
                        </m:num>
                        <m:den>
                          <m:r>
                            <a:rPr lang="cs-CZ" i="0">
                              <a:solidFill>
                                <a:schemeClr val="tx1"/>
                              </a:solidFill>
                              <a:latin typeface="Cambria Math" panose="02040503050406030204" pitchFamily="18" charset="0"/>
                            </a:rPr>
                            <m:t>1 000∙0,8</m:t>
                          </m:r>
                          <m:r>
                            <a:rPr lang="cs-CZ" b="0" i="1" smtClean="0">
                              <a:solidFill>
                                <a:schemeClr val="tx1"/>
                              </a:solidFill>
                              <a:latin typeface="Cambria Math" panose="02040503050406030204" pitchFamily="18" charset="0"/>
                            </a:rPr>
                            <m:t>9</m:t>
                          </m:r>
                        </m:den>
                      </m:f>
                      <m:r>
                        <a:rPr lang="cs-CZ" i="0">
                          <a:latin typeface="Cambria Math" panose="02040503050406030204" pitchFamily="18" charset="0"/>
                        </a:rPr>
                        <m:t>=</m:t>
                      </m:r>
                      <m:r>
                        <a:rPr lang="cs-CZ" b="1" i="0" smtClean="0">
                          <a:solidFill>
                            <a:srgbClr val="E4002B"/>
                          </a:solidFill>
                          <a:latin typeface="Cambria Math" panose="02040503050406030204" pitchFamily="18" charset="0"/>
                        </a:rPr>
                        <m:t>𝟓</m:t>
                      </m:r>
                      <m:r>
                        <a:rPr lang="cs-CZ" b="1" i="0" smtClean="0">
                          <a:solidFill>
                            <a:srgbClr val="E4002B"/>
                          </a:solidFill>
                          <a:latin typeface="Cambria Math" panose="02040503050406030204" pitchFamily="18" charset="0"/>
                        </a:rPr>
                        <m:t>,</m:t>
                      </m:r>
                      <m:r>
                        <a:rPr lang="cs-CZ" b="1" i="0" smtClean="0">
                          <a:solidFill>
                            <a:srgbClr val="E4002B"/>
                          </a:solidFill>
                          <a:latin typeface="Cambria Math" panose="02040503050406030204" pitchFamily="18" charset="0"/>
                        </a:rPr>
                        <m:t>𝟖</m:t>
                      </m:r>
                      <m:r>
                        <a:rPr lang="cs-CZ" b="1" i="0">
                          <a:solidFill>
                            <a:srgbClr val="E4002B"/>
                          </a:solidFill>
                          <a:latin typeface="Cambria Math" panose="02040503050406030204" pitchFamily="18" charset="0"/>
                        </a:rPr>
                        <m:t> </m:t>
                      </m:r>
                      <m:r>
                        <a:rPr lang="cs-CZ" b="1" i="0">
                          <a:solidFill>
                            <a:srgbClr val="E4002B"/>
                          </a:solidFill>
                          <a:latin typeface="Cambria Math" panose="02040503050406030204" pitchFamily="18" charset="0"/>
                        </a:rPr>
                        <m:t>𝐤𝐖</m:t>
                      </m:r>
                    </m:oMath>
                  </m:oMathPara>
                </a14:m>
                <a:endParaRPr lang="cs-CZ" b="1" dirty="0"/>
              </a:p>
            </p:txBody>
          </p:sp>
        </mc:Choice>
        <mc:Fallback xmlns="">
          <p:sp>
            <p:nvSpPr>
              <p:cNvPr id="13" name="TextovéPole 12">
                <a:extLst>
                  <a:ext uri="{FF2B5EF4-FFF2-40B4-BE49-F238E27FC236}">
                    <a16:creationId xmlns:a16="http://schemas.microsoft.com/office/drawing/2014/main" id="{2C4C96A0-F437-6569-7EC5-31FC9D0FCD9C}"/>
                  </a:ext>
                </a:extLst>
              </p:cNvPr>
              <p:cNvSpPr txBox="1">
                <a:spLocks noRot="1" noChangeAspect="1" noMove="1" noResize="1" noEditPoints="1" noAdjustHandles="1" noChangeArrowheads="1" noChangeShapeType="1" noTextEdit="1"/>
              </p:cNvSpPr>
              <p:nvPr/>
            </p:nvSpPr>
            <p:spPr>
              <a:xfrm>
                <a:off x="3099437" y="2523560"/>
                <a:ext cx="6094378" cy="665182"/>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9858426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FD2B4-9D68-4776-65B5-88F9609A9F19}"/>
              </a:ext>
            </a:extLst>
          </p:cNvPr>
          <p:cNvSpPr txBox="1"/>
          <p:nvPr/>
        </p:nvSpPr>
        <p:spPr>
          <a:xfrm>
            <a:off x="3451226" y="6183976"/>
            <a:ext cx="5305875" cy="492443"/>
          </a:xfrm>
          <a:prstGeom prst="rect">
            <a:avLst/>
          </a:prstGeom>
          <a:noFill/>
        </p:spPr>
        <p:txBody>
          <a:bodyPr wrap="square" rtlCol="0">
            <a:spAutoFit/>
          </a:bodyPr>
          <a:lstStyle/>
          <a:p>
            <a:pPr algn="ctr">
              <a:spcAft>
                <a:spcPts val="0"/>
              </a:spcAft>
            </a:pPr>
            <a:r>
              <a:rPr lang="en-GB" sz="1400" b="0" i="0" u="none" strike="noStrike" dirty="0">
                <a:solidFill>
                  <a:srgbClr val="00A499"/>
                </a:solidFill>
                <a:effectLst/>
              </a:rPr>
              <a:t>O</a:t>
            </a:r>
          </a:p>
          <a:p>
            <a:pPr algn="ctr">
              <a:spcAft>
                <a:spcPts val="0"/>
              </a:spcAft>
            </a:pPr>
            <a:r>
              <a:rPr lang="en-GB" sz="1200" b="0" i="0" u="none" strike="noStrike" dirty="0">
                <a:solidFill>
                  <a:schemeClr val="tx1">
                    <a:lumMod val="65000"/>
                    <a:lumOff val="35000"/>
                  </a:schemeClr>
                </a:solidFill>
                <a:effectLst/>
              </a:rPr>
              <a:t>NPO_VŠB-TUO_MSMT-16605/2022</a:t>
            </a:r>
            <a:endParaRPr lang="en-CZ" sz="2400" dirty="0">
              <a:solidFill>
                <a:schemeClr val="tx1">
                  <a:lumMod val="65000"/>
                  <a:lumOff val="35000"/>
                </a:schemeClr>
              </a:solidFill>
            </a:endParaRPr>
          </a:p>
        </p:txBody>
      </p:sp>
      <p:sp>
        <p:nvSpPr>
          <p:cNvPr id="7" name="TextBox 6">
            <a:extLst>
              <a:ext uri="{FF2B5EF4-FFF2-40B4-BE49-F238E27FC236}">
                <a16:creationId xmlns:a16="http://schemas.microsoft.com/office/drawing/2014/main" id="{9B2C36BC-2171-D0CE-214B-77FEB160F67D}"/>
              </a:ext>
            </a:extLst>
          </p:cNvPr>
          <p:cNvSpPr txBox="1"/>
          <p:nvPr/>
        </p:nvSpPr>
        <p:spPr>
          <a:xfrm>
            <a:off x="2122715" y="2259044"/>
            <a:ext cx="7952013" cy="523220"/>
          </a:xfrm>
          <a:prstGeom prst="rect">
            <a:avLst/>
          </a:prstGeom>
          <a:noFill/>
        </p:spPr>
        <p:txBody>
          <a:bodyPr wrap="square" rtlCol="0">
            <a:spAutoFit/>
          </a:bodyPr>
          <a:lstStyle/>
          <a:p>
            <a:pPr algn="ctr"/>
            <a:r>
              <a:rPr lang="en-GB" sz="2800" b="1" dirty="0" err="1">
                <a:solidFill>
                  <a:srgbClr val="00A499"/>
                </a:solidFill>
                <a:latin typeface="Calibri" panose="020F0502020204030204" pitchFamily="34" charset="0"/>
              </a:rPr>
              <a:t>Děkuji</a:t>
            </a:r>
            <a:r>
              <a:rPr lang="en-GB" sz="2800" b="1" dirty="0">
                <a:solidFill>
                  <a:srgbClr val="00A499"/>
                </a:solidFill>
                <a:latin typeface="Calibri" panose="020F0502020204030204" pitchFamily="34" charset="0"/>
              </a:rPr>
              <a:t> za </a:t>
            </a:r>
            <a:r>
              <a:rPr lang="en-GB" sz="2800" b="1" dirty="0" err="1">
                <a:solidFill>
                  <a:srgbClr val="00A499"/>
                </a:solidFill>
                <a:latin typeface="Calibri" panose="020F0502020204030204" pitchFamily="34" charset="0"/>
              </a:rPr>
              <a:t>pozornost</a:t>
            </a:r>
            <a:endParaRPr lang="en-GB" sz="2800" b="1" i="0" u="none" strike="noStrike" dirty="0">
              <a:solidFill>
                <a:srgbClr val="00A499"/>
              </a:solidFill>
              <a:effectLst/>
              <a:latin typeface="Calibri" panose="020F0502020204030204" pitchFamily="34" charset="0"/>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4832568" y="3013203"/>
            <a:ext cx="2377574" cy="1200329"/>
          </a:xfrm>
          <a:prstGeom prst="rect">
            <a:avLst/>
          </a:prstGeom>
          <a:noFill/>
        </p:spPr>
        <p:txBody>
          <a:bodyPr wrap="none" rtlCol="0">
            <a:spAutoFit/>
          </a:bodyPr>
          <a:lstStyle/>
          <a:p>
            <a:pPr algn="ctr"/>
            <a:r>
              <a:rPr lang="cs-CZ" dirty="0"/>
              <a:t>Ing. Karel Břemek</a:t>
            </a:r>
          </a:p>
          <a:p>
            <a:pPr algn="ctr"/>
            <a:endParaRPr lang="cs-CZ" dirty="0"/>
          </a:p>
          <a:p>
            <a:pPr algn="ctr"/>
            <a:r>
              <a:rPr lang="en-CZ" dirty="0"/>
              <a:t>Kontakt</a:t>
            </a:r>
            <a:r>
              <a:rPr lang="cs-CZ" dirty="0"/>
              <a:t>:</a:t>
            </a:r>
          </a:p>
          <a:p>
            <a:pPr algn="ctr"/>
            <a:r>
              <a:rPr lang="en-GB" i="0" dirty="0">
                <a:solidFill>
                  <a:srgbClr val="00A499"/>
                </a:solidFill>
                <a:effectLst/>
                <a:latin typeface="Roboto" panose="02000000000000000000" pitchFamily="2" charset="0"/>
              </a:rPr>
              <a:t>karel.bremek@vsb.cz</a:t>
            </a:r>
            <a:endParaRPr lang="en-CZ" dirty="0">
              <a:solidFill>
                <a:srgbClr val="00A499"/>
              </a:solidFill>
            </a:endParaRPr>
          </a:p>
        </p:txBody>
      </p:sp>
      <p:sp>
        <p:nvSpPr>
          <p:cNvPr id="4" name="TextovéPole 3">
            <a:extLst>
              <a:ext uri="{FF2B5EF4-FFF2-40B4-BE49-F238E27FC236}">
                <a16:creationId xmlns:a16="http://schemas.microsoft.com/office/drawing/2014/main" id="{3222E02B-3BDC-8B61-7AF1-5F3782228757}"/>
              </a:ext>
            </a:extLst>
          </p:cNvPr>
          <p:cNvSpPr txBox="1"/>
          <p:nvPr/>
        </p:nvSpPr>
        <p:spPr>
          <a:xfrm>
            <a:off x="3976776" y="4145286"/>
            <a:ext cx="3381555" cy="338554"/>
          </a:xfrm>
          <a:prstGeom prst="rect">
            <a:avLst/>
          </a:prstGeom>
          <a:noFill/>
        </p:spPr>
        <p:txBody>
          <a:bodyPr wrap="square">
            <a:spAutoFit/>
          </a:bodyPr>
          <a:lstStyle/>
          <a:p>
            <a:pPr marL="0" indent="0">
              <a:buNone/>
            </a:pPr>
            <a:r>
              <a:rPr lang="pl-PL" sz="1600" dirty="0">
                <a:effectLst/>
              </a:rPr>
              <a:t>Toto dílo je licencováno pod</a:t>
            </a:r>
            <a:r>
              <a:rPr lang="pl-PL" sz="1600" dirty="0"/>
              <a:t> </a:t>
            </a:r>
            <a:r>
              <a:rPr lang="pl-PL" sz="1600" b="0" i="0" u="none" strike="noStrike" dirty="0">
                <a:solidFill>
                  <a:srgbClr val="D14500"/>
                </a:solidFill>
                <a:effectLst/>
                <a:hlinkClick r:id="rId3"/>
              </a:rPr>
              <a:t>CC BY 4.0  </a:t>
            </a:r>
            <a:endParaRPr lang="pl-PL" sz="1600" dirty="0">
              <a:solidFill>
                <a:srgbClr val="D14500"/>
              </a:solidFill>
            </a:endParaRPr>
          </a:p>
        </p:txBody>
      </p:sp>
      <p:grpSp>
        <p:nvGrpSpPr>
          <p:cNvPr id="5" name="Group 18">
            <a:extLst>
              <a:ext uri="{FF2B5EF4-FFF2-40B4-BE49-F238E27FC236}">
                <a16:creationId xmlns:a16="http://schemas.microsoft.com/office/drawing/2014/main" id="{4103FF0F-C1E4-04BE-E1C5-DDDFA5FF3401}"/>
              </a:ext>
            </a:extLst>
          </p:cNvPr>
          <p:cNvGrpSpPr/>
          <p:nvPr/>
        </p:nvGrpSpPr>
        <p:grpSpPr>
          <a:xfrm>
            <a:off x="7443575" y="4145286"/>
            <a:ext cx="745309" cy="338554"/>
            <a:chOff x="22136306" y="11964470"/>
            <a:chExt cx="1556425" cy="731982"/>
          </a:xfrm>
        </p:grpSpPr>
        <p:pic>
          <p:nvPicPr>
            <p:cNvPr id="10" name="Picture 6">
              <a:extLst>
                <a:ext uri="{FF2B5EF4-FFF2-40B4-BE49-F238E27FC236}">
                  <a16:creationId xmlns:a16="http://schemas.microsoft.com/office/drawing/2014/main" id="{7DE798F5-15F8-C115-9F49-088E773F3A50}"/>
                </a:ext>
              </a:extLst>
            </p:cNvPr>
            <p:cNvPicPr>
              <a:picLocks noChangeAspect="1"/>
            </p:cNvPicPr>
            <p:nvPr/>
          </p:nvPicPr>
          <p:blipFill>
            <a:blip r:embed="rId4"/>
            <a:stretch>
              <a:fillRect/>
            </a:stretch>
          </p:blipFill>
          <p:spPr>
            <a:xfrm>
              <a:off x="22136306" y="11964470"/>
              <a:ext cx="711200" cy="711200"/>
            </a:xfrm>
            <a:prstGeom prst="rect">
              <a:avLst/>
            </a:prstGeom>
          </p:spPr>
        </p:pic>
        <p:pic>
          <p:nvPicPr>
            <p:cNvPr id="11" name="Picture 14">
              <a:extLst>
                <a:ext uri="{FF2B5EF4-FFF2-40B4-BE49-F238E27FC236}">
                  <a16:creationId xmlns:a16="http://schemas.microsoft.com/office/drawing/2014/main" id="{D0F72B34-21F6-DD25-AA21-EBEDA36452D0}"/>
                </a:ext>
              </a:extLst>
            </p:cNvPr>
            <p:cNvPicPr>
              <a:picLocks noChangeAspect="1"/>
            </p:cNvPicPr>
            <p:nvPr/>
          </p:nvPicPr>
          <p:blipFill>
            <a:blip r:embed="rId5"/>
            <a:stretch>
              <a:fillRect/>
            </a:stretch>
          </p:blipFill>
          <p:spPr>
            <a:xfrm>
              <a:off x="22981531" y="11985252"/>
              <a:ext cx="711200" cy="711200"/>
            </a:xfrm>
            <a:prstGeom prst="rect">
              <a:avLst/>
            </a:prstGeom>
          </p:spPr>
        </p:pic>
      </p:grpSp>
      <p:pic>
        <p:nvPicPr>
          <p:cNvPr id="2" name="Obrázek 1" descr="Obsah obrázku Písmo, text, symbol, logo&#10;&#10;Popis byl vytvořen automaticky">
            <a:extLst>
              <a:ext uri="{FF2B5EF4-FFF2-40B4-BE49-F238E27FC236}">
                <a16:creationId xmlns:a16="http://schemas.microsoft.com/office/drawing/2014/main" id="{93E863FD-9683-A098-9FA6-6DBAC7485EF4}"/>
              </a:ext>
            </a:extLst>
          </p:cNvPr>
          <p:cNvPicPr>
            <a:picLocks noChangeAspect="1"/>
          </p:cNvPicPr>
          <p:nvPr/>
        </p:nvPicPr>
        <p:blipFill>
          <a:blip r:embed="rId6"/>
          <a:stretch>
            <a:fillRect/>
          </a:stretch>
        </p:blipFill>
        <p:spPr>
          <a:xfrm>
            <a:off x="4931958" y="4541896"/>
            <a:ext cx="3420693" cy="1924141"/>
          </a:xfrm>
          <a:prstGeom prst="rect">
            <a:avLst/>
          </a:prstGeom>
        </p:spPr>
      </p:pic>
      <p:pic>
        <p:nvPicPr>
          <p:cNvPr id="12" name="Obrázek 11" descr="Obsah obrázku text, Písmo, logo, Elektricky modrá&#10;&#10;Popis byl vytvořen automaticky">
            <a:extLst>
              <a:ext uri="{FF2B5EF4-FFF2-40B4-BE49-F238E27FC236}">
                <a16:creationId xmlns:a16="http://schemas.microsoft.com/office/drawing/2014/main" id="{1FD21867-E39B-4844-ED6E-42C2CC075D9B}"/>
              </a:ext>
            </a:extLst>
          </p:cNvPr>
          <p:cNvPicPr>
            <a:picLocks noChangeAspect="1"/>
          </p:cNvPicPr>
          <p:nvPr/>
        </p:nvPicPr>
        <p:blipFill>
          <a:blip r:embed="rId7"/>
          <a:stretch>
            <a:fillRect/>
          </a:stretch>
        </p:blipFill>
        <p:spPr>
          <a:xfrm>
            <a:off x="2279488" y="5085497"/>
            <a:ext cx="2796646" cy="836941"/>
          </a:xfrm>
          <a:prstGeom prst="rect">
            <a:avLst/>
          </a:prstGeom>
        </p:spPr>
      </p:pic>
      <p:pic>
        <p:nvPicPr>
          <p:cNvPr id="13" name="Obrázek 12" descr="Foto / Photo: Logo MŠMT">
            <a:extLst>
              <a:ext uri="{FF2B5EF4-FFF2-40B4-BE49-F238E27FC236}">
                <a16:creationId xmlns:a16="http://schemas.microsoft.com/office/drawing/2014/main" id="{9535FC57-8931-BAC2-4260-ECF4B56DDDA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78586" y="5085497"/>
            <a:ext cx="1633926" cy="813148"/>
          </a:xfrm>
          <a:prstGeom prst="rect">
            <a:avLst/>
          </a:prstGeom>
          <a:noFill/>
          <a:ln>
            <a:noFill/>
          </a:ln>
        </p:spPr>
      </p:pic>
      <p:pic>
        <p:nvPicPr>
          <p:cNvPr id="6" name="Obrázek 5" descr="Výsledek obrázku pro institut dopravy">
            <a:extLst>
              <a:ext uri="{FF2B5EF4-FFF2-40B4-BE49-F238E27FC236}">
                <a16:creationId xmlns:a16="http://schemas.microsoft.com/office/drawing/2014/main" id="{51DC698E-1E31-DF03-55C3-8D947EB25CC3}"/>
              </a:ext>
            </a:extLst>
          </p:cNvPr>
          <p:cNvPicPr/>
          <p:nvPr/>
        </p:nvPicPr>
        <p:blipFill rotWithShape="1">
          <a:blip r:embed="rId9">
            <a:extLst>
              <a:ext uri="{28A0092B-C50C-407E-A947-70E740481C1C}">
                <a14:useLocalDpi xmlns:a14="http://schemas.microsoft.com/office/drawing/2010/main" val="0"/>
              </a:ext>
            </a:extLst>
          </a:blip>
          <a:srcRect t="20227" b="9517"/>
          <a:stretch/>
        </p:blipFill>
        <p:spPr bwMode="auto">
          <a:xfrm>
            <a:off x="4003130" y="545355"/>
            <a:ext cx="4202065" cy="8280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6417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513749" y="1141492"/>
            <a:ext cx="10165297" cy="541177"/>
          </a:xfrm>
        </p:spPr>
        <p:txBody>
          <a:bodyPr>
            <a:normAutofit fontScale="90000"/>
          </a:bodyPr>
          <a:lstStyle/>
          <a:p>
            <a:r>
              <a:rPr lang="cs-CZ" sz="2800" dirty="0">
                <a:solidFill>
                  <a:srgbClr val="0070C0"/>
                </a:solidFill>
              </a:rPr>
              <a:t>Příklad č. 1: </a:t>
            </a:r>
            <a:r>
              <a:rPr lang="cs-CZ" sz="2800" b="0" dirty="0">
                <a:solidFill>
                  <a:schemeClr val="tx1"/>
                </a:solidFill>
                <a:effectLst/>
                <a:ea typeface="Calibri" panose="020F0502020204030204" pitchFamily="34" charset="0"/>
                <a:cs typeface="Cambria Math" panose="02040503050406030204" pitchFamily="18" charset="0"/>
              </a:rPr>
              <a:t>Výpočet manipulační síly </a:t>
            </a:r>
            <a:r>
              <a:rPr lang="cs-CZ" sz="2800" b="0" dirty="0">
                <a:solidFill>
                  <a:schemeClr val="tx1"/>
                </a:solidFill>
              </a:rPr>
              <a:t>ručně poháněného paletového vozíku.</a:t>
            </a:r>
            <a:r>
              <a:rPr lang="cs-CZ" sz="2800" b="0" dirty="0">
                <a:solidFill>
                  <a:schemeClr val="tx1"/>
                </a:solidFill>
                <a:effectLst/>
                <a:ea typeface="Calibri" panose="020F0502020204030204" pitchFamily="34" charset="0"/>
                <a:cs typeface="Cambria Math" panose="02040503050406030204" pitchFamily="18" charset="0"/>
              </a:rPr>
              <a:t> </a:t>
            </a:r>
            <a:endParaRPr lang="cs-CZ" sz="2800" b="0" dirty="0">
              <a:solidFill>
                <a:schemeClr val="tx1"/>
              </a:solidFill>
            </a:endParaRP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2</a:t>
            </a:fld>
            <a:endParaRPr lang="cs-CZ" dirty="0"/>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1" y="-3043"/>
            <a:ext cx="3099436"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5001797" y="503647"/>
            <a:ext cx="1734906" cy="67229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0070C0"/>
                </a:solidFill>
              </a:rPr>
              <a:t>Úvod</a:t>
            </a:r>
          </a:p>
        </p:txBody>
      </p:sp>
      <p:sp>
        <p:nvSpPr>
          <p:cNvPr id="7" name="TextovéPole 6">
            <a:extLst>
              <a:ext uri="{FF2B5EF4-FFF2-40B4-BE49-F238E27FC236}">
                <a16:creationId xmlns:a16="http://schemas.microsoft.com/office/drawing/2014/main" id="{7AD1FC29-26DC-4A70-8569-6F5A32F9C622}"/>
              </a:ext>
            </a:extLst>
          </p:cNvPr>
          <p:cNvSpPr txBox="1"/>
          <p:nvPr/>
        </p:nvSpPr>
        <p:spPr>
          <a:xfrm>
            <a:off x="513749" y="1974500"/>
            <a:ext cx="11075177" cy="1477328"/>
          </a:xfrm>
          <a:prstGeom prst="rect">
            <a:avLst/>
          </a:prstGeom>
          <a:noFill/>
        </p:spPr>
        <p:txBody>
          <a:bodyPr wrap="square">
            <a:spAutoFit/>
          </a:bodyPr>
          <a:lstStyle/>
          <a:p>
            <a:pPr algn="just"/>
            <a:r>
              <a:rPr lang="cs-CZ" dirty="0"/>
              <a:t>Ruční přepravní vozíky, jako jsou ty na obrázku, jsou základním nástrojem pro manipulaci s nákladem v průmyslu, logistice a skladech. Jejich konstrukce je jednoduchá, tvořená svařovanými ocelovými profily s horní plochou pro uložení palet a soustavou kol, která umožňují pohyb po podlaze. Klíčovým prvkem pro snadnou manipulaci je správná volba kol, protože jejich vlastnosti zásadně ovlivňují velikost síly, kterou musí obsluha vynaložit pro rozjezd a pohyb vozíku.</a:t>
            </a:r>
          </a:p>
        </p:txBody>
      </p:sp>
      <p:pic>
        <p:nvPicPr>
          <p:cNvPr id="13" name="Obrázek 12">
            <a:extLst>
              <a:ext uri="{FF2B5EF4-FFF2-40B4-BE49-F238E27FC236}">
                <a16:creationId xmlns:a16="http://schemas.microsoft.com/office/drawing/2014/main" id="{4F4797B4-7615-B0AD-9BBC-4090E0C8C7A7}"/>
              </a:ext>
            </a:extLst>
          </p:cNvPr>
          <p:cNvPicPr>
            <a:picLocks noChangeAspect="1"/>
          </p:cNvPicPr>
          <p:nvPr/>
        </p:nvPicPr>
        <p:blipFill rotWithShape="1">
          <a:blip r:embed="rId3">
            <a:extLst>
              <a:ext uri="{28A0092B-C50C-407E-A947-70E740481C1C}">
                <a14:useLocalDpi xmlns:a14="http://schemas.microsoft.com/office/drawing/2010/main" val="0"/>
              </a:ext>
            </a:extLst>
          </a:blip>
          <a:srcRect b="3926"/>
          <a:stretch/>
        </p:blipFill>
        <p:spPr bwMode="auto">
          <a:xfrm>
            <a:off x="1321665" y="3494313"/>
            <a:ext cx="4055745" cy="2952750"/>
          </a:xfrm>
          <a:prstGeom prst="rect">
            <a:avLst/>
          </a:prstGeom>
          <a:ln>
            <a:noFill/>
          </a:ln>
          <a:extLst>
            <a:ext uri="{53640926-AAD7-44D8-BBD7-CCE9431645EC}">
              <a14:shadowObscured xmlns:a14="http://schemas.microsoft.com/office/drawing/2010/main"/>
            </a:ext>
          </a:extLst>
        </p:spPr>
      </p:pic>
      <p:pic>
        <p:nvPicPr>
          <p:cNvPr id="14" name="Obrázek 13">
            <a:extLst>
              <a:ext uri="{FF2B5EF4-FFF2-40B4-BE49-F238E27FC236}">
                <a16:creationId xmlns:a16="http://schemas.microsoft.com/office/drawing/2014/main" id="{FD172BD6-DCF8-ADCD-FADE-D29DE15827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3587023"/>
            <a:ext cx="5580380" cy="2767330"/>
          </a:xfrm>
          <a:prstGeom prst="rect">
            <a:avLst/>
          </a:prstGeom>
        </p:spPr>
      </p:pic>
    </p:spTree>
    <p:extLst>
      <p:ext uri="{BB962C8B-B14F-4D97-AF65-F5344CB8AC3E}">
        <p14:creationId xmlns:p14="http://schemas.microsoft.com/office/powerpoint/2010/main" val="100991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40410C-8E9A-FFCC-A427-0D51C8F2ABD6}"/>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0DE12B55-FB4D-F6D2-96B3-515C187F5751}"/>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1</a:t>
            </a:r>
          </a:p>
        </p:txBody>
      </p:sp>
      <p:sp>
        <p:nvSpPr>
          <p:cNvPr id="4" name="Zástupný symbol pro číslo snímku 3">
            <a:extLst>
              <a:ext uri="{FF2B5EF4-FFF2-40B4-BE49-F238E27FC236}">
                <a16:creationId xmlns:a16="http://schemas.microsoft.com/office/drawing/2014/main" id="{E7BACFFC-262C-41B2-5D42-90DE4F4E4ACD}"/>
              </a:ext>
            </a:extLst>
          </p:cNvPr>
          <p:cNvSpPr>
            <a:spLocks noGrp="1"/>
          </p:cNvSpPr>
          <p:nvPr>
            <p:ph type="sldNum" sz="quarter" idx="12"/>
          </p:nvPr>
        </p:nvSpPr>
        <p:spPr/>
        <p:txBody>
          <a:bodyPr/>
          <a:lstStyle/>
          <a:p>
            <a:fld id="{A61815EB-8F6A-43FF-BCF3-0FC22DD61FAB}" type="slidenum">
              <a:rPr lang="cs-CZ" smtClean="0"/>
              <a:t>3</a:t>
            </a:fld>
            <a:endParaRPr lang="cs-CZ" dirty="0"/>
          </a:p>
        </p:txBody>
      </p:sp>
      <p:pic>
        <p:nvPicPr>
          <p:cNvPr id="5" name="Obrázek 4">
            <a:extLst>
              <a:ext uri="{FF2B5EF4-FFF2-40B4-BE49-F238E27FC236}">
                <a16:creationId xmlns:a16="http://schemas.microsoft.com/office/drawing/2014/main" id="{349550BA-9D9E-BF96-0619-EF8375346A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1" y="-3043"/>
            <a:ext cx="3099436" cy="900000"/>
          </a:xfrm>
          <a:prstGeom prst="rect">
            <a:avLst/>
          </a:prstGeom>
        </p:spPr>
      </p:pic>
      <p:sp>
        <p:nvSpPr>
          <p:cNvPr id="3" name="Nadpis 1">
            <a:extLst>
              <a:ext uri="{FF2B5EF4-FFF2-40B4-BE49-F238E27FC236}">
                <a16:creationId xmlns:a16="http://schemas.microsoft.com/office/drawing/2014/main" id="{0E898030-B484-490F-0E83-943C6C31E280}"/>
              </a:ext>
            </a:extLst>
          </p:cNvPr>
          <p:cNvSpPr txBox="1">
            <a:spLocks/>
          </p:cNvSpPr>
          <p:nvPr/>
        </p:nvSpPr>
        <p:spPr>
          <a:xfrm>
            <a:off x="5001797" y="503647"/>
            <a:ext cx="1734906" cy="67229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0070C0"/>
                </a:solidFill>
              </a:rPr>
              <a:t>Zadání</a:t>
            </a:r>
          </a:p>
        </p:txBody>
      </p:sp>
      <p:sp>
        <p:nvSpPr>
          <p:cNvPr id="7" name="TextovéPole 6">
            <a:extLst>
              <a:ext uri="{FF2B5EF4-FFF2-40B4-BE49-F238E27FC236}">
                <a16:creationId xmlns:a16="http://schemas.microsoft.com/office/drawing/2014/main" id="{1B58C894-0476-1134-AE89-A53154E6DEB6}"/>
              </a:ext>
            </a:extLst>
          </p:cNvPr>
          <p:cNvSpPr txBox="1"/>
          <p:nvPr/>
        </p:nvSpPr>
        <p:spPr>
          <a:xfrm>
            <a:off x="558411" y="1275708"/>
            <a:ext cx="11075177" cy="1477328"/>
          </a:xfrm>
          <a:prstGeom prst="rect">
            <a:avLst/>
          </a:prstGeom>
          <a:noFill/>
        </p:spPr>
        <p:txBody>
          <a:bodyPr wrap="square">
            <a:spAutoFit/>
          </a:bodyPr>
          <a:lstStyle/>
          <a:p>
            <a:pPr algn="just"/>
            <a:r>
              <a:rPr lang="cs-CZ" dirty="0"/>
              <a:t>Vaším úkolem je nalézt nejvhodnější kolo ze zadané tabulky porovnáním jejich redukovaných součinitelů valivého odporu </a:t>
            </a:r>
            <a:r>
              <a:rPr lang="cs-CZ" i="1" dirty="0"/>
              <a:t>w</a:t>
            </a:r>
            <a:r>
              <a:rPr lang="cs-CZ" dirty="0"/>
              <a:t>. Následně vypočtěte manipulační sílu </a:t>
            </a:r>
            <a:r>
              <a:rPr lang="cs-CZ" i="1" dirty="0"/>
              <a:t>F</a:t>
            </a:r>
            <a:r>
              <a:rPr lang="cs-CZ" i="1" baseline="-25000" dirty="0"/>
              <a:t>M</a:t>
            </a:r>
            <a:r>
              <a:rPr lang="cs-CZ" dirty="0"/>
              <a:t>, kterou musí vyvinout obsluha při rozjezdu ručně poháněného paletového vozíku s těmito koly a určete, kolik osob je dle BOZP potřeba pro uvedení vozíku do pohybu. Rozjezd vozíku je uskutečňován na betonové podlaze, která je nakloněna pod úhlem </a:t>
            </a:r>
            <a:r>
              <a:rPr lang="cs-CZ" i="1" dirty="0"/>
              <a:t>α</a:t>
            </a:r>
            <a:r>
              <a:rPr lang="cs-CZ" dirty="0"/>
              <a:t>. Na vozíku je břemeno o hmotnosti </a:t>
            </a:r>
            <a:r>
              <a:rPr lang="cs-CZ" i="1" dirty="0" err="1"/>
              <a:t>m</a:t>
            </a:r>
            <a:r>
              <a:rPr lang="cs-CZ" i="1" baseline="-25000" dirty="0" err="1"/>
              <a:t>b</a:t>
            </a:r>
            <a:r>
              <a:rPr lang="cs-CZ" dirty="0"/>
              <a:t>. Hmotnost vozíku je </a:t>
            </a:r>
            <a:r>
              <a:rPr lang="cs-CZ" i="1" dirty="0" err="1"/>
              <a:t>m</a:t>
            </a:r>
            <a:r>
              <a:rPr lang="cs-CZ" i="1" baseline="-25000" dirty="0" err="1"/>
              <a:t>v</a:t>
            </a:r>
            <a:r>
              <a:rPr lang="cs-CZ" baseline="-25000" dirty="0"/>
              <a:t> </a:t>
            </a:r>
            <a:r>
              <a:rPr lang="cs-CZ" dirty="0"/>
              <a:t>a bude se rozjíždět se zrychlením </a:t>
            </a:r>
            <a:r>
              <a:rPr lang="cs-CZ" i="1" dirty="0"/>
              <a:t>a</a:t>
            </a:r>
            <a:r>
              <a:rPr lang="cs-CZ" dirty="0"/>
              <a:t>. Všechna kola jsou uložena na čepu o průměru </a:t>
            </a:r>
            <a:r>
              <a:rPr lang="cs-CZ" i="1" dirty="0" err="1"/>
              <a:t>d</a:t>
            </a:r>
            <a:r>
              <a:rPr lang="cs-CZ" i="1" baseline="-25000" dirty="0" err="1"/>
              <a:t>č</a:t>
            </a:r>
            <a:r>
              <a:rPr lang="cs-CZ" dirty="0"/>
              <a:t>.</a:t>
            </a:r>
          </a:p>
        </p:txBody>
      </p:sp>
      <p:graphicFrame>
        <p:nvGraphicFramePr>
          <p:cNvPr id="8" name="Tabulka 7">
            <a:extLst>
              <a:ext uri="{FF2B5EF4-FFF2-40B4-BE49-F238E27FC236}">
                <a16:creationId xmlns:a16="http://schemas.microsoft.com/office/drawing/2014/main" id="{A01F747E-CC29-E605-7C2D-C93D6AE64CDC}"/>
              </a:ext>
            </a:extLst>
          </p:cNvPr>
          <p:cNvGraphicFramePr>
            <a:graphicFrameLocks noGrp="1"/>
          </p:cNvGraphicFramePr>
          <p:nvPr/>
        </p:nvGraphicFramePr>
        <p:xfrm>
          <a:off x="3276378" y="3307593"/>
          <a:ext cx="4912359" cy="1530829"/>
        </p:xfrm>
        <a:graphic>
          <a:graphicData uri="http://schemas.openxmlformats.org/drawingml/2006/table">
            <a:tbl>
              <a:tblPr>
                <a:tableStyleId>{22838BEF-8BB2-4498-84A7-C5851F593DF1}</a:tableStyleId>
              </a:tblPr>
              <a:tblGrid>
                <a:gridCol w="3484880">
                  <a:extLst>
                    <a:ext uri="{9D8B030D-6E8A-4147-A177-3AD203B41FA5}">
                      <a16:colId xmlns:a16="http://schemas.microsoft.com/office/drawing/2014/main" val="1950412218"/>
                    </a:ext>
                  </a:extLst>
                </a:gridCol>
                <a:gridCol w="482600">
                  <a:extLst>
                    <a:ext uri="{9D8B030D-6E8A-4147-A177-3AD203B41FA5}">
                      <a16:colId xmlns:a16="http://schemas.microsoft.com/office/drawing/2014/main" val="888405428"/>
                    </a:ext>
                  </a:extLst>
                </a:gridCol>
                <a:gridCol w="467360">
                  <a:extLst>
                    <a:ext uri="{9D8B030D-6E8A-4147-A177-3AD203B41FA5}">
                      <a16:colId xmlns:a16="http://schemas.microsoft.com/office/drawing/2014/main" val="619554128"/>
                    </a:ext>
                  </a:extLst>
                </a:gridCol>
                <a:gridCol w="477519">
                  <a:extLst>
                    <a:ext uri="{9D8B030D-6E8A-4147-A177-3AD203B41FA5}">
                      <a16:colId xmlns:a16="http://schemas.microsoft.com/office/drawing/2014/main" val="2451471439"/>
                    </a:ext>
                  </a:extLst>
                </a:gridCol>
              </a:tblGrid>
              <a:tr h="370840">
                <a:tc>
                  <a:txBody>
                    <a:bodyPr/>
                    <a:lstStyle/>
                    <a:p>
                      <a:pPr algn="l" fontAlgn="b"/>
                      <a:r>
                        <a:rPr lang="cs-CZ" sz="1600" u="none" strike="noStrike" noProof="0" dirty="0">
                          <a:effectLst/>
                        </a:rPr>
                        <a:t>Maximální hmotnost zboží na paletě:</a:t>
                      </a:r>
                      <a:endParaRPr lang="cs-CZ" sz="1600" b="0" i="0" u="none" strike="noStrike" noProof="0" dirty="0">
                        <a:solidFill>
                          <a:srgbClr val="000000"/>
                        </a:solidFill>
                        <a:effectLst/>
                        <a:latin typeface="Aptos Narrow" panose="020B0004020202020204" pitchFamily="34" charset="0"/>
                      </a:endParaRPr>
                    </a:p>
                  </a:txBody>
                  <a:tcPr marL="7620" marR="7620" marT="7620" marB="0" anchor="b">
                    <a:solidFill>
                      <a:schemeClr val="accent5">
                        <a:lumMod val="40000"/>
                        <a:lumOff val="60000"/>
                      </a:schemeClr>
                    </a:solidFill>
                  </a:tcPr>
                </a:tc>
                <a:tc>
                  <a:txBody>
                    <a:bodyPr/>
                    <a:lstStyle/>
                    <a:p>
                      <a:pPr algn="ctr" fontAlgn="b"/>
                      <a:r>
                        <a:rPr lang="en-GB" sz="1600" i="1" u="none" strike="noStrike" dirty="0">
                          <a:effectLst/>
                        </a:rPr>
                        <a:t>m</a:t>
                      </a:r>
                      <a:r>
                        <a:rPr lang="en-GB" sz="1600" i="1" u="none" strike="noStrike" baseline="-25000" dirty="0">
                          <a:effectLst/>
                        </a:rPr>
                        <a:t>b</a:t>
                      </a:r>
                      <a:endParaRPr lang="en-GB" sz="1600" b="0" i="1"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GB" sz="1600" u="none" strike="noStrike" dirty="0">
                          <a:effectLst/>
                        </a:rPr>
                        <a:t>1500</a:t>
                      </a:r>
                      <a:endParaRPr lang="en-GB" sz="16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GB" sz="1600" u="none" strike="noStrike" dirty="0">
                          <a:effectLst/>
                        </a:rPr>
                        <a:t>kg</a:t>
                      </a:r>
                      <a:endParaRPr lang="en-GB" sz="1600" b="0" i="0" u="none" strike="noStrike" dirty="0">
                        <a:solidFill>
                          <a:srgbClr val="000000"/>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189474906"/>
                  </a:ext>
                </a:extLst>
              </a:tr>
              <a:tr h="386663">
                <a:tc>
                  <a:txBody>
                    <a:bodyPr/>
                    <a:lstStyle/>
                    <a:p>
                      <a:pPr algn="l" fontAlgn="b"/>
                      <a:r>
                        <a:rPr lang="cs-CZ" sz="1600" u="none" strike="noStrike" noProof="0" dirty="0">
                          <a:effectLst/>
                        </a:rPr>
                        <a:t>Zrychlení vozíku:</a:t>
                      </a:r>
                      <a:endParaRPr lang="cs-CZ" sz="1600" b="0" i="0" u="none" strike="noStrike" noProof="0" dirty="0">
                        <a:solidFill>
                          <a:srgbClr val="000000"/>
                        </a:solidFill>
                        <a:effectLst/>
                        <a:latin typeface="Aptos Narrow" panose="020B0004020202020204" pitchFamily="34" charset="0"/>
                      </a:endParaRPr>
                    </a:p>
                  </a:txBody>
                  <a:tcPr marL="7620" marR="7620" marT="7620" marB="0" anchor="b">
                    <a:solidFill>
                      <a:schemeClr val="accent5">
                        <a:lumMod val="40000"/>
                        <a:lumOff val="60000"/>
                      </a:schemeClr>
                    </a:solidFill>
                  </a:tcPr>
                </a:tc>
                <a:tc>
                  <a:txBody>
                    <a:bodyPr/>
                    <a:lstStyle/>
                    <a:p>
                      <a:pPr algn="ctr" fontAlgn="b"/>
                      <a:r>
                        <a:rPr lang="en-GB" sz="1600" i="1" u="none" strike="noStrike" dirty="0">
                          <a:effectLst/>
                        </a:rPr>
                        <a:t>a</a:t>
                      </a:r>
                      <a:endParaRPr lang="en-GB" sz="1600" b="0" i="1"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GB" sz="1600" u="none" strike="noStrike" dirty="0">
                          <a:effectLst/>
                        </a:rPr>
                        <a:t>0,12</a:t>
                      </a:r>
                      <a:endParaRPr lang="en-GB" sz="16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GB" sz="1600" u="none" strike="noStrike" dirty="0">
                          <a:effectLst/>
                        </a:rPr>
                        <a:t>m/s</a:t>
                      </a:r>
                      <a:r>
                        <a:rPr lang="en-GB" sz="1600" u="none" strike="noStrike" baseline="30000" dirty="0">
                          <a:effectLst/>
                        </a:rPr>
                        <a:t>2</a:t>
                      </a:r>
                      <a:endParaRPr lang="en-GB" sz="1600" b="0" i="0" u="none" strike="noStrike" dirty="0">
                        <a:solidFill>
                          <a:srgbClr val="000000"/>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3302681462"/>
                  </a:ext>
                </a:extLst>
              </a:tr>
              <a:tr h="386663">
                <a:tc>
                  <a:txBody>
                    <a:bodyPr/>
                    <a:lstStyle/>
                    <a:p>
                      <a:pPr algn="l" fontAlgn="b"/>
                      <a:r>
                        <a:rPr lang="cs-CZ" sz="1600" u="none" strike="noStrike" noProof="0" dirty="0">
                          <a:effectLst/>
                        </a:rPr>
                        <a:t>Hmotnost vozíku:</a:t>
                      </a:r>
                      <a:endParaRPr lang="cs-CZ" sz="1600" b="0" i="0" u="none" strike="noStrike" noProof="0" dirty="0">
                        <a:solidFill>
                          <a:srgbClr val="000000"/>
                        </a:solidFill>
                        <a:effectLst/>
                        <a:latin typeface="Aptos Narrow" panose="020B0004020202020204" pitchFamily="34" charset="0"/>
                      </a:endParaRPr>
                    </a:p>
                  </a:txBody>
                  <a:tcPr marL="7620" marR="7620" marT="7620" marB="0" anchor="b">
                    <a:solidFill>
                      <a:schemeClr val="accent5">
                        <a:lumMod val="40000"/>
                        <a:lumOff val="60000"/>
                      </a:schemeClr>
                    </a:solidFill>
                  </a:tcPr>
                </a:tc>
                <a:tc>
                  <a:txBody>
                    <a:bodyPr/>
                    <a:lstStyle/>
                    <a:p>
                      <a:pPr algn="ctr" fontAlgn="b"/>
                      <a:r>
                        <a:rPr lang="en-GB" sz="1600" i="1" u="none" strike="noStrike" dirty="0">
                          <a:effectLst/>
                        </a:rPr>
                        <a:t>m</a:t>
                      </a:r>
                      <a:r>
                        <a:rPr lang="en-GB" sz="1600" i="1" u="none" strike="noStrike" baseline="-25000" dirty="0">
                          <a:effectLst/>
                        </a:rPr>
                        <a:t>v</a:t>
                      </a:r>
                      <a:endParaRPr lang="en-GB" sz="1600" b="0" i="1"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GB" sz="1600" u="none" strike="noStrike" dirty="0">
                          <a:effectLst/>
                        </a:rPr>
                        <a:t>120</a:t>
                      </a:r>
                      <a:endParaRPr lang="en-GB" sz="16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GB" sz="1600" u="none" strike="noStrike" dirty="0">
                          <a:effectLst/>
                        </a:rPr>
                        <a:t>kg</a:t>
                      </a:r>
                      <a:endParaRPr lang="en-GB" sz="1600" b="0" i="0" u="none" strike="noStrike" dirty="0">
                        <a:solidFill>
                          <a:srgbClr val="000000"/>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3238697105"/>
                  </a:ext>
                </a:extLst>
              </a:tr>
              <a:tr h="386663">
                <a:tc>
                  <a:txBody>
                    <a:bodyPr/>
                    <a:lstStyle/>
                    <a:p>
                      <a:pPr algn="l" fontAlgn="b"/>
                      <a:r>
                        <a:rPr lang="cs-CZ" sz="1600" u="none" strike="noStrike" noProof="0" dirty="0">
                          <a:effectLst/>
                        </a:rPr>
                        <a:t>Úhel náklonu podlahy:</a:t>
                      </a:r>
                      <a:endParaRPr lang="cs-CZ" sz="1600" b="0" i="0" u="none" strike="noStrike" noProof="0" dirty="0">
                        <a:solidFill>
                          <a:srgbClr val="000000"/>
                        </a:solidFill>
                        <a:effectLst/>
                        <a:latin typeface="Aptos Narrow" panose="020B0004020202020204" pitchFamily="34" charset="0"/>
                      </a:endParaRPr>
                    </a:p>
                  </a:txBody>
                  <a:tcPr marL="7620" marR="7620" marT="7620" marB="0" anchor="b">
                    <a:solidFill>
                      <a:schemeClr val="accent5">
                        <a:lumMod val="40000"/>
                        <a:lumOff val="60000"/>
                      </a:schemeClr>
                    </a:solidFill>
                  </a:tcPr>
                </a:tc>
                <a:tc>
                  <a:txBody>
                    <a:bodyPr/>
                    <a:lstStyle/>
                    <a:p>
                      <a:pPr algn="ctr" fontAlgn="b"/>
                      <a:r>
                        <a:rPr lang="el-GR" sz="1600" i="1" u="none" strike="noStrike" dirty="0">
                          <a:effectLst/>
                        </a:rPr>
                        <a:t>α</a:t>
                      </a:r>
                      <a:endParaRPr lang="el-GR" sz="1600" b="0" i="1"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GB" sz="1600" u="none" strike="noStrike" dirty="0">
                          <a:effectLst/>
                        </a:rPr>
                        <a:t>1,5</a:t>
                      </a:r>
                      <a:endParaRPr lang="en-GB" sz="16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l" fontAlgn="t"/>
                      <a:r>
                        <a:rPr lang="cs-CZ" sz="1600" u="none" strike="noStrike" dirty="0">
                          <a:effectLst/>
                        </a:rPr>
                        <a:t>  </a:t>
                      </a:r>
                      <a:r>
                        <a:rPr lang="en-GB" sz="1600" u="none" strike="noStrike" dirty="0">
                          <a:effectLst/>
                        </a:rPr>
                        <a:t>°</a:t>
                      </a:r>
                      <a:endParaRPr lang="en-GB" sz="1600" b="0" i="0" u="none" strike="noStrike" dirty="0">
                        <a:solidFill>
                          <a:srgbClr val="000000"/>
                        </a:solidFill>
                        <a:effectLst/>
                        <a:latin typeface="Aptos Narrow" panose="020B0004020202020204" pitchFamily="34" charset="0"/>
                      </a:endParaRPr>
                    </a:p>
                  </a:txBody>
                  <a:tcPr marL="7620" marR="7620" marT="7620" marB="0"/>
                </a:tc>
                <a:extLst>
                  <a:ext uri="{0D108BD9-81ED-4DB2-BD59-A6C34878D82A}">
                    <a16:rowId xmlns:a16="http://schemas.microsoft.com/office/drawing/2014/main" val="4198208440"/>
                  </a:ext>
                </a:extLst>
              </a:tr>
            </a:tbl>
          </a:graphicData>
        </a:graphic>
      </p:graphicFrame>
      <p:sp>
        <p:nvSpPr>
          <p:cNvPr id="9" name="Nadpis 1">
            <a:extLst>
              <a:ext uri="{FF2B5EF4-FFF2-40B4-BE49-F238E27FC236}">
                <a16:creationId xmlns:a16="http://schemas.microsoft.com/office/drawing/2014/main" id="{2F94511A-56A7-3D95-7B01-E1125EBCDE97}"/>
              </a:ext>
            </a:extLst>
          </p:cNvPr>
          <p:cNvSpPr txBox="1">
            <a:spLocks/>
          </p:cNvSpPr>
          <p:nvPr/>
        </p:nvSpPr>
        <p:spPr>
          <a:xfrm>
            <a:off x="842729" y="3311850"/>
            <a:ext cx="2086358" cy="38009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sz="2000" dirty="0">
                <a:solidFill>
                  <a:srgbClr val="0070C0"/>
                </a:solidFill>
              </a:rPr>
              <a:t>Zadané hodnoty:</a:t>
            </a:r>
          </a:p>
        </p:txBody>
      </p:sp>
      <p:sp>
        <p:nvSpPr>
          <p:cNvPr id="10" name="Nadpis 1">
            <a:extLst>
              <a:ext uri="{FF2B5EF4-FFF2-40B4-BE49-F238E27FC236}">
                <a16:creationId xmlns:a16="http://schemas.microsoft.com/office/drawing/2014/main" id="{3B780300-F81D-8460-F7C7-49BFCD20EB7F}"/>
              </a:ext>
            </a:extLst>
          </p:cNvPr>
          <p:cNvSpPr txBox="1">
            <a:spLocks/>
          </p:cNvSpPr>
          <p:nvPr/>
        </p:nvSpPr>
        <p:spPr>
          <a:xfrm>
            <a:off x="842729" y="5245938"/>
            <a:ext cx="2086358" cy="38009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sz="2000" dirty="0">
                <a:solidFill>
                  <a:srgbClr val="0070C0"/>
                </a:solidFill>
              </a:rPr>
              <a:t>Parametry kol:</a:t>
            </a:r>
          </a:p>
        </p:txBody>
      </p:sp>
      <p:graphicFrame>
        <p:nvGraphicFramePr>
          <p:cNvPr id="11" name="Tabulka 10">
            <a:extLst>
              <a:ext uri="{FF2B5EF4-FFF2-40B4-BE49-F238E27FC236}">
                <a16:creationId xmlns:a16="http://schemas.microsoft.com/office/drawing/2014/main" id="{B2982101-2B7C-6E89-B92E-1C7144CE11F5}"/>
              </a:ext>
            </a:extLst>
          </p:cNvPr>
          <p:cNvGraphicFramePr>
            <a:graphicFrameLocks noGrp="1"/>
          </p:cNvGraphicFramePr>
          <p:nvPr/>
        </p:nvGraphicFramePr>
        <p:xfrm>
          <a:off x="3276378" y="5290066"/>
          <a:ext cx="7483151" cy="1493520"/>
        </p:xfrm>
        <a:graphic>
          <a:graphicData uri="http://schemas.openxmlformats.org/drawingml/2006/table">
            <a:tbl>
              <a:tblPr>
                <a:tableStyleId>{22838BEF-8BB2-4498-84A7-C5851F593DF1}</a:tableStyleId>
              </a:tblPr>
              <a:tblGrid>
                <a:gridCol w="724176">
                  <a:extLst>
                    <a:ext uri="{9D8B030D-6E8A-4147-A177-3AD203B41FA5}">
                      <a16:colId xmlns:a16="http://schemas.microsoft.com/office/drawing/2014/main" val="207731594"/>
                    </a:ext>
                  </a:extLst>
                </a:gridCol>
                <a:gridCol w="1146611">
                  <a:extLst>
                    <a:ext uri="{9D8B030D-6E8A-4147-A177-3AD203B41FA5}">
                      <a16:colId xmlns:a16="http://schemas.microsoft.com/office/drawing/2014/main" val="3149670280"/>
                    </a:ext>
                  </a:extLst>
                </a:gridCol>
                <a:gridCol w="1131525">
                  <a:extLst>
                    <a:ext uri="{9D8B030D-6E8A-4147-A177-3AD203B41FA5}">
                      <a16:colId xmlns:a16="http://schemas.microsoft.com/office/drawing/2014/main" val="282606929"/>
                    </a:ext>
                  </a:extLst>
                </a:gridCol>
                <a:gridCol w="1538874">
                  <a:extLst>
                    <a:ext uri="{9D8B030D-6E8A-4147-A177-3AD203B41FA5}">
                      <a16:colId xmlns:a16="http://schemas.microsoft.com/office/drawing/2014/main" val="1622873689"/>
                    </a:ext>
                  </a:extLst>
                </a:gridCol>
                <a:gridCol w="1342743">
                  <a:extLst>
                    <a:ext uri="{9D8B030D-6E8A-4147-A177-3AD203B41FA5}">
                      <a16:colId xmlns:a16="http://schemas.microsoft.com/office/drawing/2014/main" val="4050911314"/>
                    </a:ext>
                  </a:extLst>
                </a:gridCol>
                <a:gridCol w="1599222">
                  <a:extLst>
                    <a:ext uri="{9D8B030D-6E8A-4147-A177-3AD203B41FA5}">
                      <a16:colId xmlns:a16="http://schemas.microsoft.com/office/drawing/2014/main" val="2458164649"/>
                    </a:ext>
                  </a:extLst>
                </a:gridCol>
              </a:tblGrid>
              <a:tr h="533230">
                <a:tc>
                  <a:txBody>
                    <a:bodyPr/>
                    <a:lstStyle/>
                    <a:p>
                      <a:pPr algn="ctr" fontAlgn="ctr"/>
                      <a:r>
                        <a:rPr lang="cs-CZ" sz="1600" u="none" strike="noStrike" noProof="0" dirty="0">
                          <a:effectLst/>
                        </a:rPr>
                        <a:t>Typ kola</a:t>
                      </a:r>
                      <a:endParaRPr lang="cs-CZ" sz="1600" b="1" i="0" u="none" strike="noStrike" noProof="0" dirty="0">
                        <a:solidFill>
                          <a:srgbClr val="000000"/>
                        </a:solidFill>
                        <a:effectLst/>
                        <a:latin typeface="Aptos Narrow" panose="020B0004020202020204" pitchFamily="34" charset="0"/>
                      </a:endParaRPr>
                    </a:p>
                  </a:txBody>
                  <a:tcPr marL="7620" marR="7620" marT="7620" marB="0" anchor="ctr">
                    <a:solidFill>
                      <a:schemeClr val="accent5">
                        <a:lumMod val="40000"/>
                        <a:lumOff val="60000"/>
                      </a:schemeClr>
                    </a:solidFill>
                  </a:tcPr>
                </a:tc>
                <a:tc>
                  <a:txBody>
                    <a:bodyPr/>
                    <a:lstStyle/>
                    <a:p>
                      <a:pPr algn="ctr" fontAlgn="ctr"/>
                      <a:r>
                        <a:rPr lang="cs-CZ" sz="1600" u="none" strike="noStrike" noProof="0" dirty="0">
                          <a:effectLst/>
                        </a:rPr>
                        <a:t>Materiál běhounu kola</a:t>
                      </a:r>
                      <a:endParaRPr lang="cs-CZ" sz="1600" b="1" i="0" u="none" strike="noStrike" noProof="0" dirty="0">
                        <a:solidFill>
                          <a:srgbClr val="000000"/>
                        </a:solidFill>
                        <a:effectLst/>
                        <a:latin typeface="Aptos Narrow" panose="020B0004020202020204" pitchFamily="34" charset="0"/>
                      </a:endParaRPr>
                    </a:p>
                  </a:txBody>
                  <a:tcPr marL="7620" marR="7620" marT="7620" marB="0" anchor="ctr">
                    <a:solidFill>
                      <a:schemeClr val="accent5">
                        <a:lumMod val="40000"/>
                        <a:lumOff val="60000"/>
                      </a:schemeClr>
                    </a:solidFill>
                  </a:tcPr>
                </a:tc>
                <a:tc>
                  <a:txBody>
                    <a:bodyPr/>
                    <a:lstStyle/>
                    <a:p>
                      <a:pPr algn="ctr" fontAlgn="ctr"/>
                      <a:r>
                        <a:rPr lang="cs-CZ" sz="1600" u="none" strike="noStrike" noProof="0" dirty="0">
                          <a:effectLst/>
                        </a:rPr>
                        <a:t>Průměr kola </a:t>
                      </a:r>
                      <a:r>
                        <a:rPr lang="cs-CZ" sz="1600" u="none" strike="noStrike" noProof="0" dirty="0" err="1">
                          <a:effectLst/>
                        </a:rPr>
                        <a:t>D</a:t>
                      </a:r>
                      <a:r>
                        <a:rPr lang="cs-CZ" sz="1600" u="none" strike="noStrike" baseline="-25000" noProof="0" dirty="0" err="1">
                          <a:effectLst/>
                        </a:rPr>
                        <a:t>k</a:t>
                      </a:r>
                      <a:r>
                        <a:rPr lang="cs-CZ" sz="1600" u="none" strike="noStrike" noProof="0" dirty="0">
                          <a:effectLst/>
                        </a:rPr>
                        <a:t> [m]</a:t>
                      </a:r>
                      <a:endParaRPr lang="cs-CZ" sz="1600" b="1" i="0" u="none" strike="noStrike" noProof="0" dirty="0">
                        <a:solidFill>
                          <a:srgbClr val="000000"/>
                        </a:solidFill>
                        <a:effectLst/>
                        <a:latin typeface="Aptos Narrow" panose="020B0004020202020204" pitchFamily="34" charset="0"/>
                      </a:endParaRPr>
                    </a:p>
                  </a:txBody>
                  <a:tcPr marL="7620" marR="7620" marT="7620" marB="0" anchor="ctr">
                    <a:solidFill>
                      <a:schemeClr val="accent5">
                        <a:lumMod val="40000"/>
                        <a:lumOff val="60000"/>
                      </a:schemeClr>
                    </a:solidFill>
                  </a:tcPr>
                </a:tc>
                <a:tc>
                  <a:txBody>
                    <a:bodyPr/>
                    <a:lstStyle/>
                    <a:p>
                      <a:pPr algn="ctr" fontAlgn="ctr"/>
                      <a:r>
                        <a:rPr lang="cs-CZ" sz="1600" u="none" strike="noStrike" noProof="0" dirty="0">
                          <a:effectLst/>
                        </a:rPr>
                        <a:t>Rameno valivého odporu ξ [m]</a:t>
                      </a:r>
                      <a:endParaRPr lang="cs-CZ" sz="1600" b="1" i="0" u="none" strike="noStrike" noProof="0" dirty="0">
                        <a:solidFill>
                          <a:srgbClr val="000000"/>
                        </a:solidFill>
                        <a:effectLst/>
                        <a:latin typeface="Aptos Narrow" panose="020B0004020202020204" pitchFamily="34" charset="0"/>
                      </a:endParaRPr>
                    </a:p>
                  </a:txBody>
                  <a:tcPr marL="7620" marR="7620" marT="7620" marB="0" anchor="ctr">
                    <a:solidFill>
                      <a:schemeClr val="accent5">
                        <a:lumMod val="40000"/>
                        <a:lumOff val="60000"/>
                      </a:schemeClr>
                    </a:solidFill>
                  </a:tcPr>
                </a:tc>
                <a:tc>
                  <a:txBody>
                    <a:bodyPr/>
                    <a:lstStyle/>
                    <a:p>
                      <a:pPr algn="ctr" fontAlgn="ctr"/>
                      <a:r>
                        <a:rPr lang="cs-CZ" sz="1600" u="none" strike="noStrike" noProof="0" dirty="0">
                          <a:effectLst/>
                        </a:rPr>
                        <a:t>Součinitel čepového tření μ ​[-]</a:t>
                      </a:r>
                      <a:endParaRPr lang="cs-CZ" sz="1600" b="1" i="0" u="none" strike="noStrike" noProof="0" dirty="0">
                        <a:solidFill>
                          <a:srgbClr val="000000"/>
                        </a:solidFill>
                        <a:effectLst/>
                        <a:latin typeface="Aptos Narrow" panose="020B0004020202020204" pitchFamily="34" charset="0"/>
                      </a:endParaRPr>
                    </a:p>
                  </a:txBody>
                  <a:tcPr marL="7620" marR="7620" marT="7620" marB="0" anchor="ctr">
                    <a:solidFill>
                      <a:schemeClr val="accent5">
                        <a:lumMod val="40000"/>
                        <a:lumOff val="60000"/>
                      </a:schemeClr>
                    </a:solidFill>
                  </a:tcPr>
                </a:tc>
                <a:tc>
                  <a:txBody>
                    <a:bodyPr/>
                    <a:lstStyle/>
                    <a:p>
                      <a:pPr algn="ctr" fontAlgn="ctr"/>
                      <a:r>
                        <a:rPr lang="cs-CZ" sz="1600" u="none" strike="noStrike" noProof="0" dirty="0">
                          <a:effectLst/>
                        </a:rPr>
                        <a:t>Průměr čepu v uložení kola </a:t>
                      </a:r>
                      <a:r>
                        <a:rPr lang="cs-CZ" sz="1600" u="none" strike="noStrike" noProof="0" dirty="0" err="1">
                          <a:effectLst/>
                        </a:rPr>
                        <a:t>d</a:t>
                      </a:r>
                      <a:r>
                        <a:rPr lang="cs-CZ" sz="1600" u="none" strike="noStrike" baseline="-25000" noProof="0" dirty="0" err="1">
                          <a:effectLst/>
                        </a:rPr>
                        <a:t>č</a:t>
                      </a:r>
                      <a:r>
                        <a:rPr lang="cs-CZ" sz="1600" u="none" strike="noStrike" noProof="0" dirty="0">
                          <a:effectLst/>
                        </a:rPr>
                        <a:t>  ​[mm]</a:t>
                      </a:r>
                      <a:endParaRPr lang="cs-CZ" sz="1600" b="1" i="0" u="none" strike="noStrike" noProof="0" dirty="0">
                        <a:solidFill>
                          <a:srgbClr val="000000"/>
                        </a:solidFill>
                        <a:effectLst/>
                        <a:latin typeface="Aptos Narrow" panose="020B0004020202020204" pitchFamily="34" charset="0"/>
                      </a:endParaRPr>
                    </a:p>
                  </a:txBody>
                  <a:tcPr marL="7620" marR="7620" marT="7620" marB="0" anchor="ctr">
                    <a:solidFill>
                      <a:schemeClr val="accent5">
                        <a:lumMod val="40000"/>
                        <a:lumOff val="60000"/>
                      </a:schemeClr>
                    </a:solidFill>
                  </a:tcPr>
                </a:tc>
                <a:extLst>
                  <a:ext uri="{0D108BD9-81ED-4DB2-BD59-A6C34878D82A}">
                    <a16:rowId xmlns:a16="http://schemas.microsoft.com/office/drawing/2014/main" val="930660491"/>
                  </a:ext>
                </a:extLst>
              </a:tr>
              <a:tr h="190500">
                <a:tc>
                  <a:txBody>
                    <a:bodyPr/>
                    <a:lstStyle/>
                    <a:p>
                      <a:pPr algn="l" fontAlgn="ctr"/>
                      <a:r>
                        <a:rPr lang="cs-CZ" sz="1600" u="none" strike="noStrike" noProof="0" dirty="0">
                          <a:effectLst/>
                        </a:rPr>
                        <a:t>Kolo A</a:t>
                      </a:r>
                      <a:endParaRPr lang="cs-CZ" sz="1600" b="1" i="0" u="none" strike="noStrike" noProof="0" dirty="0">
                        <a:solidFill>
                          <a:srgbClr val="000000"/>
                        </a:solidFill>
                        <a:effectLst/>
                        <a:latin typeface="Aptos Narrow" panose="020B0004020202020204" pitchFamily="34" charset="0"/>
                      </a:endParaRPr>
                    </a:p>
                  </a:txBody>
                  <a:tcPr marL="7620" marR="7620" marT="7620" marB="0" anchor="ctr">
                    <a:solidFill>
                      <a:schemeClr val="accent5">
                        <a:lumMod val="40000"/>
                        <a:lumOff val="60000"/>
                      </a:schemeClr>
                    </a:solidFill>
                  </a:tcPr>
                </a:tc>
                <a:tc>
                  <a:txBody>
                    <a:bodyPr/>
                    <a:lstStyle/>
                    <a:p>
                      <a:pPr algn="ctr" fontAlgn="ctr"/>
                      <a:r>
                        <a:rPr lang="cs-CZ" sz="1600" u="none" strike="noStrike" noProof="0" dirty="0">
                          <a:effectLst/>
                        </a:rPr>
                        <a:t>polyuretan</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ctr"/>
                      <a:r>
                        <a:rPr lang="cs-CZ" sz="1600" u="none" strike="noStrike" noProof="0" dirty="0">
                          <a:effectLst/>
                        </a:rPr>
                        <a:t>0,4</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ctr"/>
                      <a:r>
                        <a:rPr lang="cs-CZ" sz="1600" u="none" strike="noStrike" noProof="0" dirty="0">
                          <a:effectLst/>
                        </a:rPr>
                        <a:t>0,004</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ctr"/>
                      <a:r>
                        <a:rPr lang="cs-CZ" sz="1600" u="none" strike="noStrike" noProof="0" dirty="0">
                          <a:effectLst/>
                        </a:rPr>
                        <a:t>0,0015</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ctr"/>
                      <a:r>
                        <a:rPr lang="cs-CZ" sz="1600" u="none" strike="noStrike" noProof="0" dirty="0">
                          <a:effectLst/>
                        </a:rPr>
                        <a:t>20</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extLst>
                  <a:ext uri="{0D108BD9-81ED-4DB2-BD59-A6C34878D82A}">
                    <a16:rowId xmlns:a16="http://schemas.microsoft.com/office/drawing/2014/main" val="1880139701"/>
                  </a:ext>
                </a:extLst>
              </a:tr>
              <a:tr h="190500">
                <a:tc>
                  <a:txBody>
                    <a:bodyPr/>
                    <a:lstStyle/>
                    <a:p>
                      <a:pPr algn="l" fontAlgn="ctr"/>
                      <a:r>
                        <a:rPr lang="cs-CZ" sz="1600" u="none" strike="noStrike" noProof="0" dirty="0">
                          <a:effectLst/>
                        </a:rPr>
                        <a:t>Kolo B</a:t>
                      </a:r>
                      <a:endParaRPr lang="cs-CZ" sz="1600" b="1" i="0" u="none" strike="noStrike" noProof="0" dirty="0">
                        <a:solidFill>
                          <a:srgbClr val="000000"/>
                        </a:solidFill>
                        <a:effectLst/>
                        <a:latin typeface="Aptos Narrow" panose="020B0004020202020204" pitchFamily="34" charset="0"/>
                      </a:endParaRPr>
                    </a:p>
                  </a:txBody>
                  <a:tcPr marL="7620" marR="7620" marT="7620" marB="0" anchor="ctr">
                    <a:solidFill>
                      <a:schemeClr val="accent5">
                        <a:lumMod val="40000"/>
                        <a:lumOff val="60000"/>
                      </a:schemeClr>
                    </a:solidFill>
                  </a:tcPr>
                </a:tc>
                <a:tc>
                  <a:txBody>
                    <a:bodyPr/>
                    <a:lstStyle/>
                    <a:p>
                      <a:pPr algn="ctr" fontAlgn="ctr"/>
                      <a:r>
                        <a:rPr lang="cs-CZ" sz="1600" u="none" strike="noStrike" noProof="0" dirty="0">
                          <a:effectLst/>
                        </a:rPr>
                        <a:t>polyamid</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ctr"/>
                      <a:r>
                        <a:rPr lang="cs-CZ" sz="1600" u="none" strike="noStrike" noProof="0" dirty="0">
                          <a:effectLst/>
                        </a:rPr>
                        <a:t>0,3</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ctr"/>
                      <a:r>
                        <a:rPr lang="cs-CZ" sz="1600" u="none" strike="noStrike" noProof="0" dirty="0">
                          <a:effectLst/>
                        </a:rPr>
                        <a:t>0,0025</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ctr"/>
                      <a:r>
                        <a:rPr lang="cs-CZ" sz="1600" u="none" strike="noStrike" noProof="0" dirty="0">
                          <a:effectLst/>
                        </a:rPr>
                        <a:t>0,003</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t"/>
                      <a:r>
                        <a:rPr lang="cs-CZ" sz="1600" u="none" strike="noStrike" noProof="0" dirty="0">
                          <a:effectLst/>
                        </a:rPr>
                        <a:t>20</a:t>
                      </a:r>
                      <a:endParaRPr lang="cs-CZ" sz="1600" b="0" i="0" u="none" strike="noStrike" noProof="0" dirty="0">
                        <a:solidFill>
                          <a:srgbClr val="000000"/>
                        </a:solidFill>
                        <a:effectLst/>
                        <a:latin typeface="Aptos Narrow" panose="020B0004020202020204" pitchFamily="34" charset="0"/>
                      </a:endParaRPr>
                    </a:p>
                  </a:txBody>
                  <a:tcPr marL="7620" marR="7620" marT="7620" marB="0"/>
                </a:tc>
                <a:extLst>
                  <a:ext uri="{0D108BD9-81ED-4DB2-BD59-A6C34878D82A}">
                    <a16:rowId xmlns:a16="http://schemas.microsoft.com/office/drawing/2014/main" val="2798419470"/>
                  </a:ext>
                </a:extLst>
              </a:tr>
              <a:tr h="190500">
                <a:tc>
                  <a:txBody>
                    <a:bodyPr/>
                    <a:lstStyle/>
                    <a:p>
                      <a:pPr algn="l" fontAlgn="ctr"/>
                      <a:r>
                        <a:rPr lang="cs-CZ" sz="1600" u="none" strike="noStrike" noProof="0" dirty="0">
                          <a:effectLst/>
                        </a:rPr>
                        <a:t>Kolo C</a:t>
                      </a:r>
                      <a:endParaRPr lang="cs-CZ" sz="1600" b="1" i="0" u="none" strike="noStrike" noProof="0" dirty="0">
                        <a:solidFill>
                          <a:srgbClr val="000000"/>
                        </a:solidFill>
                        <a:effectLst/>
                        <a:latin typeface="Aptos Narrow" panose="020B0004020202020204" pitchFamily="34" charset="0"/>
                      </a:endParaRPr>
                    </a:p>
                  </a:txBody>
                  <a:tcPr marL="7620" marR="7620" marT="7620" marB="0" anchor="ctr">
                    <a:solidFill>
                      <a:schemeClr val="accent5">
                        <a:lumMod val="40000"/>
                        <a:lumOff val="60000"/>
                      </a:schemeClr>
                    </a:solidFill>
                  </a:tcPr>
                </a:tc>
                <a:tc>
                  <a:txBody>
                    <a:bodyPr/>
                    <a:lstStyle/>
                    <a:p>
                      <a:pPr algn="ctr" fontAlgn="ctr"/>
                      <a:r>
                        <a:rPr lang="cs-CZ" sz="1600" u="none" strike="noStrike" noProof="0" dirty="0">
                          <a:effectLst/>
                        </a:rPr>
                        <a:t>ocel</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ctr"/>
                      <a:r>
                        <a:rPr lang="cs-CZ" sz="1600" u="none" strike="noStrike" noProof="0" dirty="0">
                          <a:effectLst/>
                        </a:rPr>
                        <a:t>0,15</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ctr"/>
                      <a:r>
                        <a:rPr lang="cs-CZ" sz="1600" u="none" strike="noStrike" noProof="0" dirty="0">
                          <a:effectLst/>
                        </a:rPr>
                        <a:t>0,001</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ctr"/>
                      <a:r>
                        <a:rPr lang="cs-CZ" sz="1600" u="none" strike="noStrike" noProof="0" dirty="0">
                          <a:effectLst/>
                        </a:rPr>
                        <a:t>0,04</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tc>
                  <a:txBody>
                    <a:bodyPr/>
                    <a:lstStyle/>
                    <a:p>
                      <a:pPr algn="ctr" fontAlgn="ctr"/>
                      <a:r>
                        <a:rPr lang="cs-CZ" sz="1600" u="none" strike="noStrike" noProof="0" dirty="0">
                          <a:effectLst/>
                        </a:rPr>
                        <a:t>20</a:t>
                      </a:r>
                      <a:endParaRPr lang="cs-CZ" sz="1600" b="0" i="0" u="none" strike="noStrike" noProof="0" dirty="0">
                        <a:solidFill>
                          <a:srgbClr val="000000"/>
                        </a:solidFill>
                        <a:effectLst/>
                        <a:latin typeface="Aptos Narrow" panose="020B0004020202020204" pitchFamily="34" charset="0"/>
                      </a:endParaRPr>
                    </a:p>
                  </a:txBody>
                  <a:tcPr marL="7620" marR="7620" marT="7620" marB="0" anchor="ctr"/>
                </a:tc>
                <a:extLst>
                  <a:ext uri="{0D108BD9-81ED-4DB2-BD59-A6C34878D82A}">
                    <a16:rowId xmlns:a16="http://schemas.microsoft.com/office/drawing/2014/main" val="4217233107"/>
                  </a:ext>
                </a:extLst>
              </a:tr>
            </a:tbl>
          </a:graphicData>
        </a:graphic>
      </p:graphicFrame>
    </p:spTree>
    <p:extLst>
      <p:ext uri="{BB962C8B-B14F-4D97-AF65-F5344CB8AC3E}">
        <p14:creationId xmlns:p14="http://schemas.microsoft.com/office/powerpoint/2010/main" val="1338432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1</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4</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0070C0"/>
                </a:solidFill>
              </a:rPr>
              <a:t>Výpočet</a:t>
            </a:r>
          </a:p>
        </p:txBody>
      </p:sp>
      <p:sp>
        <p:nvSpPr>
          <p:cNvPr id="14" name="TextovéPole 13">
            <a:extLst>
              <a:ext uri="{FF2B5EF4-FFF2-40B4-BE49-F238E27FC236}">
                <a16:creationId xmlns:a16="http://schemas.microsoft.com/office/drawing/2014/main" id="{2FB3F45F-836E-1497-1686-50D680E138D6}"/>
              </a:ext>
            </a:extLst>
          </p:cNvPr>
          <p:cNvSpPr txBox="1"/>
          <p:nvPr/>
        </p:nvSpPr>
        <p:spPr>
          <a:xfrm>
            <a:off x="770552" y="1333125"/>
            <a:ext cx="10519489" cy="1200329"/>
          </a:xfrm>
          <a:prstGeom prst="rect">
            <a:avLst/>
          </a:prstGeom>
          <a:noFill/>
        </p:spPr>
        <p:txBody>
          <a:bodyPr wrap="square">
            <a:spAutoFit/>
          </a:bodyPr>
          <a:lstStyle/>
          <a:p>
            <a:pPr algn="just"/>
            <a:r>
              <a:rPr lang="cs-CZ" sz="1800" b="1" i="0" u="none" strike="noStrike" dirty="0">
                <a:solidFill>
                  <a:srgbClr val="0070C0"/>
                </a:solidFill>
                <a:effectLst/>
                <a:latin typeface="+mj-lt"/>
              </a:rPr>
              <a:t>1)</a:t>
            </a:r>
            <a:r>
              <a:rPr lang="cs-CZ" b="1" dirty="0">
                <a:solidFill>
                  <a:srgbClr val="0070C0"/>
                </a:solidFill>
                <a:latin typeface="+mj-lt"/>
              </a:rPr>
              <a:t> R</a:t>
            </a:r>
            <a:r>
              <a:rPr lang="cs-CZ" sz="1800" b="1" i="0" u="none" strike="noStrike" dirty="0">
                <a:solidFill>
                  <a:srgbClr val="0070C0"/>
                </a:solidFill>
                <a:effectLst/>
                <a:latin typeface="+mj-lt"/>
              </a:rPr>
              <a:t>edukovaný součinitel valivého odporu </a:t>
            </a:r>
            <a:r>
              <a:rPr lang="cs-CZ" sz="1800" b="1" i="1" u="none" strike="noStrike" dirty="0">
                <a:solidFill>
                  <a:srgbClr val="0070C0"/>
                </a:solidFill>
                <a:effectLst/>
                <a:latin typeface="+mj-lt"/>
              </a:rPr>
              <a:t>w </a:t>
            </a:r>
            <a:r>
              <a:rPr lang="cs-CZ" sz="1800" b="1" i="1" u="none" strike="noStrike" dirty="0">
                <a:solidFill>
                  <a:srgbClr val="000000"/>
                </a:solidFill>
                <a:effectLst/>
                <a:latin typeface="+mj-lt"/>
              </a:rPr>
              <a:t>- </a:t>
            </a:r>
            <a:r>
              <a:rPr lang="cs-CZ" sz="1800" i="1" u="none" strike="noStrike" dirty="0">
                <a:solidFill>
                  <a:srgbClr val="000000"/>
                </a:solidFill>
                <a:effectLst/>
                <a:latin typeface="+mj-lt"/>
              </a:rPr>
              <a:t>p</a:t>
            </a:r>
            <a:r>
              <a:rPr lang="cs-CZ" dirty="0">
                <a:latin typeface="+mj-lt"/>
              </a:rPr>
              <a:t>rvním krokem je výpočet redukovaného součinitele valivého odporu </a:t>
            </a:r>
            <a:r>
              <a:rPr lang="cs-CZ" i="1" dirty="0">
                <a:latin typeface="+mj-lt"/>
              </a:rPr>
              <a:t>w</a:t>
            </a:r>
            <a:r>
              <a:rPr lang="cs-CZ" dirty="0">
                <a:latin typeface="+mj-lt"/>
              </a:rPr>
              <a:t>. K tomu budou potřeba hodnoty z tabulky s parametry kol, která obsahuje údaje o třech kolech. Na základě těchto údajů je třeba vybrat to nejvhodnější. Redukovaný součinitel spočteme dle vzorce:</a:t>
            </a:r>
          </a:p>
          <a:p>
            <a:pPr algn="just"/>
            <a:endParaRPr lang="cs-CZ" b="1" dirty="0">
              <a:latin typeface="+mj-lt"/>
            </a:endParaRPr>
          </a:p>
        </p:txBody>
      </p:sp>
      <mc:AlternateContent xmlns:mc="http://schemas.openxmlformats.org/markup-compatibility/2006" xmlns:a14="http://schemas.microsoft.com/office/drawing/2010/main">
        <mc:Choice Requires="a14">
          <p:sp>
            <p:nvSpPr>
              <p:cNvPr id="16" name="TextovéPole 15">
                <a:extLst>
                  <a:ext uri="{FF2B5EF4-FFF2-40B4-BE49-F238E27FC236}">
                    <a16:creationId xmlns:a16="http://schemas.microsoft.com/office/drawing/2014/main" id="{3B5AA323-3B7E-1A33-9DB3-F1B509C39C48}"/>
                  </a:ext>
                </a:extLst>
              </p:cNvPr>
              <p:cNvSpPr txBox="1"/>
              <p:nvPr/>
            </p:nvSpPr>
            <p:spPr>
              <a:xfrm>
                <a:off x="4671465" y="2367804"/>
                <a:ext cx="2285999" cy="6650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cs-CZ" b="0" i="1" smtClean="0">
                          <a:solidFill>
                            <a:schemeClr val="tx1"/>
                          </a:solidFill>
                          <a:latin typeface="Cambria Math" panose="02040503050406030204" pitchFamily="18" charset="0"/>
                        </a:rPr>
                        <m:t>𝑤</m:t>
                      </m:r>
                      <m:r>
                        <a:rPr lang="en-GB" i="0">
                          <a:solidFill>
                            <a:schemeClr val="tx1"/>
                          </a:solidFill>
                          <a:latin typeface="Cambria Math" panose="02040503050406030204" pitchFamily="18" charset="0"/>
                        </a:rPr>
                        <m:t>=</m:t>
                      </m:r>
                      <m:f>
                        <m:fPr>
                          <m:ctrlPr>
                            <a:rPr lang="en-GB" i="1">
                              <a:solidFill>
                                <a:schemeClr val="tx1"/>
                              </a:solidFill>
                              <a:latin typeface="Cambria Math" panose="02040503050406030204" pitchFamily="18" charset="0"/>
                            </a:rPr>
                          </m:ctrlPr>
                        </m:fPr>
                        <m:num>
                          <m:r>
                            <a:rPr lang="cs-CZ" b="0" i="0" smtClean="0">
                              <a:solidFill>
                                <a:schemeClr val="tx1"/>
                              </a:solidFill>
                              <a:latin typeface="Cambria Math" panose="02040503050406030204" pitchFamily="18" charset="0"/>
                            </a:rPr>
                            <m:t>2</m:t>
                          </m:r>
                          <m:r>
                            <a:rPr lang="en-GB" i="0">
                              <a:solidFill>
                                <a:schemeClr val="tx1"/>
                              </a:solidFill>
                              <a:latin typeface="Cambria Math" panose="02040503050406030204" pitchFamily="18" charset="0"/>
                            </a:rPr>
                            <m:t>∙</m:t>
                          </m:r>
                          <m:r>
                            <m:rPr>
                              <m:sty m:val="p"/>
                            </m:rPr>
                            <a:rPr lang="el-GR">
                              <a:latin typeface="Cambria Math" panose="02040503050406030204" pitchFamily="18" charset="0"/>
                            </a:rPr>
                            <m:t>ξ</m:t>
                          </m:r>
                          <m:r>
                            <a:rPr lang="cs-CZ" b="0" i="0" smtClean="0">
                              <a:solidFill>
                                <a:schemeClr val="tx1"/>
                              </a:solidFill>
                              <a:latin typeface="Cambria Math" panose="02040503050406030204" pitchFamily="18" charset="0"/>
                            </a:rPr>
                            <m:t>+</m:t>
                          </m:r>
                          <m:sSub>
                            <m:sSubPr>
                              <m:ctrlPr>
                                <a:rPr lang="en-GB" i="1">
                                  <a:solidFill>
                                    <a:schemeClr val="tx1"/>
                                  </a:solidFill>
                                  <a:latin typeface="Cambria Math" panose="02040503050406030204" pitchFamily="18" charset="0"/>
                                </a:rPr>
                              </m:ctrlPr>
                            </m:sSubPr>
                            <m:e>
                              <m:r>
                                <a:rPr lang="cs-CZ" b="0" i="1" smtClean="0">
                                  <a:solidFill>
                                    <a:schemeClr val="tx1"/>
                                  </a:solidFill>
                                  <a:latin typeface="Cambria Math" panose="02040503050406030204" pitchFamily="18" charset="0"/>
                                </a:rPr>
                                <m:t>𝑑</m:t>
                              </m:r>
                            </m:e>
                            <m:sub>
                              <m:r>
                                <a:rPr lang="cs-CZ" b="0" i="1" smtClean="0">
                                  <a:solidFill>
                                    <a:schemeClr val="tx1"/>
                                  </a:solidFill>
                                  <a:latin typeface="Cambria Math" panose="02040503050406030204" pitchFamily="18" charset="0"/>
                                </a:rPr>
                                <m:t>č</m:t>
                              </m:r>
                            </m:sub>
                          </m:sSub>
                          <m:r>
                            <a:rPr lang="en-GB">
                              <a:solidFill>
                                <a:schemeClr val="tx1"/>
                              </a:solidFill>
                              <a:latin typeface="Cambria Math" panose="02040503050406030204" pitchFamily="18" charset="0"/>
                            </a:rPr>
                            <m:t>∙</m:t>
                          </m:r>
                          <m:r>
                            <a:rPr lang="el-GR" i="1">
                              <a:solidFill>
                                <a:schemeClr val="tx1"/>
                              </a:solidFill>
                              <a:latin typeface="Cambria Math" panose="02040503050406030204" pitchFamily="18" charset="0"/>
                            </a:rPr>
                            <m:t>𝜇</m:t>
                          </m:r>
                        </m:num>
                        <m:den>
                          <m:sSub>
                            <m:sSubPr>
                              <m:ctrlPr>
                                <a:rPr lang="en-GB" i="1">
                                  <a:solidFill>
                                    <a:schemeClr val="tx1"/>
                                  </a:solidFill>
                                  <a:latin typeface="Cambria Math" panose="02040503050406030204" pitchFamily="18" charset="0"/>
                                </a:rPr>
                              </m:ctrlPr>
                            </m:sSubPr>
                            <m:e>
                              <m:r>
                                <a:rPr lang="cs-CZ" b="0" i="1" smtClean="0">
                                  <a:solidFill>
                                    <a:schemeClr val="tx1"/>
                                  </a:solidFill>
                                  <a:latin typeface="Cambria Math" panose="02040503050406030204" pitchFamily="18" charset="0"/>
                                </a:rPr>
                                <m:t>𝐷</m:t>
                              </m:r>
                            </m:e>
                            <m:sub>
                              <m:r>
                                <a:rPr lang="cs-CZ" b="0" i="1" smtClean="0">
                                  <a:solidFill>
                                    <a:schemeClr val="tx1"/>
                                  </a:solidFill>
                                  <a:latin typeface="Cambria Math" panose="02040503050406030204" pitchFamily="18" charset="0"/>
                                </a:rPr>
                                <m:t>𝑘</m:t>
                              </m:r>
                            </m:sub>
                          </m:sSub>
                        </m:den>
                      </m:f>
                    </m:oMath>
                  </m:oMathPara>
                </a14:m>
                <a:endParaRPr lang="en-GB" dirty="0">
                  <a:solidFill>
                    <a:schemeClr val="tx1"/>
                  </a:solidFill>
                </a:endParaRPr>
              </a:p>
            </p:txBody>
          </p:sp>
        </mc:Choice>
        <mc:Fallback xmlns="">
          <p:sp>
            <p:nvSpPr>
              <p:cNvPr id="16" name="TextovéPole 15">
                <a:extLst>
                  <a:ext uri="{FF2B5EF4-FFF2-40B4-BE49-F238E27FC236}">
                    <a16:creationId xmlns:a16="http://schemas.microsoft.com/office/drawing/2014/main" id="{3B5AA323-3B7E-1A33-9DB3-F1B509C39C48}"/>
                  </a:ext>
                </a:extLst>
              </p:cNvPr>
              <p:cNvSpPr txBox="1">
                <a:spLocks noRot="1" noChangeAspect="1" noMove="1" noResize="1" noEditPoints="1" noAdjustHandles="1" noChangeArrowheads="1" noChangeShapeType="1" noTextEdit="1"/>
              </p:cNvSpPr>
              <p:nvPr/>
            </p:nvSpPr>
            <p:spPr>
              <a:xfrm>
                <a:off x="4671465" y="2367804"/>
                <a:ext cx="2285999" cy="665054"/>
              </a:xfrm>
              <a:prstGeom prst="rect">
                <a:avLst/>
              </a:prstGeom>
              <a:blipFill>
                <a:blip r:embed="rId3"/>
                <a:stretch>
                  <a:fillRect/>
                </a:stretch>
              </a:blipFill>
            </p:spPr>
            <p:txBody>
              <a:bodyPr/>
              <a:lstStyle/>
              <a:p>
                <a:r>
                  <a:rPr lang="en-GB">
                    <a:noFill/>
                  </a:rPr>
                  <a:t> </a:t>
                </a:r>
              </a:p>
            </p:txBody>
          </p:sp>
        </mc:Fallback>
      </mc:AlternateContent>
      <p:sp>
        <p:nvSpPr>
          <p:cNvPr id="18" name="TextovéPole 17">
            <a:extLst>
              <a:ext uri="{FF2B5EF4-FFF2-40B4-BE49-F238E27FC236}">
                <a16:creationId xmlns:a16="http://schemas.microsoft.com/office/drawing/2014/main" id="{44B2665D-BDC3-2F4D-3279-4F0A3BC89BDE}"/>
              </a:ext>
            </a:extLst>
          </p:cNvPr>
          <p:cNvSpPr txBox="1"/>
          <p:nvPr/>
        </p:nvSpPr>
        <p:spPr>
          <a:xfrm>
            <a:off x="886407" y="3106568"/>
            <a:ext cx="6139542" cy="369332"/>
          </a:xfrm>
          <a:prstGeom prst="rect">
            <a:avLst/>
          </a:prstGeom>
          <a:noFill/>
        </p:spPr>
        <p:txBody>
          <a:bodyPr wrap="square">
            <a:spAutoFit/>
          </a:bodyPr>
          <a:lstStyle/>
          <a:p>
            <a:r>
              <a:rPr lang="cs-CZ" dirty="0">
                <a:solidFill>
                  <a:srgbClr val="000000"/>
                </a:solidFill>
                <a:latin typeface="+mj-lt"/>
              </a:rPr>
              <a:t>Po dosazení hodnot pro kolo A:</a:t>
            </a:r>
            <a:endParaRPr lang="cs-CZ" dirty="0">
              <a:latin typeface="+mj-lt"/>
            </a:endParaRPr>
          </a:p>
        </p:txBody>
      </p:sp>
      <mc:AlternateContent xmlns:mc="http://schemas.openxmlformats.org/markup-compatibility/2006" xmlns:a14="http://schemas.microsoft.com/office/drawing/2010/main">
        <mc:Choice Requires="a14">
          <p:sp>
            <p:nvSpPr>
              <p:cNvPr id="19" name="TextovéPole 18">
                <a:extLst>
                  <a:ext uri="{FF2B5EF4-FFF2-40B4-BE49-F238E27FC236}">
                    <a16:creationId xmlns:a16="http://schemas.microsoft.com/office/drawing/2014/main" id="{FDCD6B77-6164-0102-B1A1-9F51F18081C4}"/>
                  </a:ext>
                </a:extLst>
              </p:cNvPr>
              <p:cNvSpPr txBox="1"/>
              <p:nvPr/>
            </p:nvSpPr>
            <p:spPr>
              <a:xfrm>
                <a:off x="3840324" y="3429000"/>
                <a:ext cx="5124062" cy="8231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cs-CZ" b="0" i="1" dirty="0" smtClean="0">
                              <a:solidFill>
                                <a:schemeClr val="tx1"/>
                              </a:solidFill>
                              <a:latin typeface="Cambria Math" panose="02040503050406030204" pitchFamily="18" charset="0"/>
                            </a:rPr>
                          </m:ctrlPr>
                        </m:sSubPr>
                        <m:e>
                          <m:r>
                            <a:rPr lang="cs-CZ" b="0" i="1" dirty="0" smtClean="0">
                              <a:solidFill>
                                <a:schemeClr val="tx1"/>
                              </a:solidFill>
                              <a:latin typeface="Cambria Math" panose="02040503050406030204" pitchFamily="18" charset="0"/>
                            </a:rPr>
                            <m:t>𝑤</m:t>
                          </m:r>
                        </m:e>
                        <m:sub>
                          <m:r>
                            <a:rPr lang="cs-CZ" b="0" i="1" dirty="0" smtClean="0">
                              <a:solidFill>
                                <a:schemeClr val="tx1"/>
                              </a:solidFill>
                              <a:latin typeface="Cambria Math" panose="02040503050406030204" pitchFamily="18" charset="0"/>
                            </a:rPr>
                            <m:t>𝐴</m:t>
                          </m:r>
                        </m:sub>
                      </m:sSub>
                      <m:r>
                        <a:rPr lang="en-GB" i="0">
                          <a:solidFill>
                            <a:schemeClr val="tx1"/>
                          </a:solidFill>
                          <a:latin typeface="Cambria Math" panose="02040503050406030204" pitchFamily="18" charset="0"/>
                        </a:rPr>
                        <m:t>=</m:t>
                      </m:r>
                      <m:f>
                        <m:fPr>
                          <m:ctrlPr>
                            <a:rPr lang="en-GB" i="1">
                              <a:solidFill>
                                <a:schemeClr val="tx1"/>
                              </a:solidFill>
                              <a:latin typeface="Cambria Math" panose="02040503050406030204" pitchFamily="18" charset="0"/>
                            </a:rPr>
                          </m:ctrlPr>
                        </m:fPr>
                        <m:num>
                          <m:r>
                            <a:rPr lang="cs-CZ">
                              <a:latin typeface="Cambria Math" panose="02040503050406030204" pitchFamily="18" charset="0"/>
                            </a:rPr>
                            <m:t>2</m:t>
                          </m:r>
                          <m:r>
                            <a:rPr lang="en-GB">
                              <a:latin typeface="Cambria Math" panose="02040503050406030204" pitchFamily="18" charset="0"/>
                            </a:rPr>
                            <m:t>∙</m:t>
                          </m:r>
                          <m:r>
                            <a:rPr lang="cs-CZ">
                              <a:latin typeface="Cambria Math" panose="02040503050406030204" pitchFamily="18" charset="0"/>
                            </a:rPr>
                            <m:t>0,004+</m:t>
                          </m:r>
                          <m:f>
                            <m:fPr>
                              <m:ctrlPr>
                                <a:rPr lang="cs-CZ" i="1">
                                  <a:latin typeface="Cambria Math" panose="02040503050406030204" pitchFamily="18" charset="0"/>
                                </a:rPr>
                              </m:ctrlPr>
                            </m:fPr>
                            <m:num>
                              <m:r>
                                <a:rPr lang="cs-CZ" i="1">
                                  <a:latin typeface="Cambria Math" panose="02040503050406030204" pitchFamily="18" charset="0"/>
                                </a:rPr>
                                <m:t>20</m:t>
                              </m:r>
                            </m:num>
                            <m:den>
                              <m:r>
                                <a:rPr lang="cs-CZ" i="1">
                                  <a:latin typeface="Cambria Math" panose="02040503050406030204" pitchFamily="18" charset="0"/>
                                </a:rPr>
                                <m:t>1000</m:t>
                              </m:r>
                            </m:den>
                          </m:f>
                          <m:r>
                            <a:rPr lang="en-GB">
                              <a:latin typeface="Cambria Math" panose="02040503050406030204" pitchFamily="18" charset="0"/>
                            </a:rPr>
                            <m:t>∙</m:t>
                          </m:r>
                          <m:r>
                            <a:rPr lang="cs-CZ" i="1">
                              <a:latin typeface="Cambria Math" panose="02040503050406030204" pitchFamily="18" charset="0"/>
                            </a:rPr>
                            <m:t>0,0015</m:t>
                          </m:r>
                        </m:num>
                        <m:den>
                          <m:r>
                            <a:rPr lang="cs-CZ" i="1" smtClean="0">
                              <a:solidFill>
                                <a:schemeClr val="tx1"/>
                              </a:solidFill>
                              <a:latin typeface="Cambria Math" panose="02040503050406030204" pitchFamily="18" charset="0"/>
                            </a:rPr>
                            <m:t>0</m:t>
                          </m:r>
                          <m:r>
                            <a:rPr lang="cs-CZ" b="0" i="1" smtClean="0">
                              <a:solidFill>
                                <a:schemeClr val="tx1"/>
                              </a:solidFill>
                              <a:latin typeface="Cambria Math" panose="02040503050406030204" pitchFamily="18" charset="0"/>
                            </a:rPr>
                            <m:t>,4</m:t>
                          </m:r>
                        </m:den>
                      </m:f>
                      <m:r>
                        <a:rPr lang="cs-CZ" b="0" i="1" smtClean="0">
                          <a:solidFill>
                            <a:schemeClr val="tx1"/>
                          </a:solidFill>
                          <a:latin typeface="Cambria Math" panose="02040503050406030204" pitchFamily="18" charset="0"/>
                        </a:rPr>
                        <m:t>=</m:t>
                      </m:r>
                      <m:r>
                        <a:rPr lang="cs-CZ" b="1" i="1" smtClean="0">
                          <a:solidFill>
                            <a:schemeClr val="accent1"/>
                          </a:solidFill>
                          <a:latin typeface="Cambria Math" panose="02040503050406030204" pitchFamily="18" charset="0"/>
                        </a:rPr>
                        <m:t>𝟎</m:t>
                      </m:r>
                      <m:r>
                        <a:rPr lang="cs-CZ" b="1" i="1" smtClean="0">
                          <a:solidFill>
                            <a:schemeClr val="accent1"/>
                          </a:solidFill>
                          <a:latin typeface="Cambria Math" panose="02040503050406030204" pitchFamily="18" charset="0"/>
                        </a:rPr>
                        <m:t>,</m:t>
                      </m:r>
                      <m:r>
                        <a:rPr lang="cs-CZ" b="1" i="1" smtClean="0">
                          <a:solidFill>
                            <a:schemeClr val="accent1"/>
                          </a:solidFill>
                          <a:latin typeface="Cambria Math" panose="02040503050406030204" pitchFamily="18" charset="0"/>
                        </a:rPr>
                        <m:t>𝟎𝟐𝟎𝟏</m:t>
                      </m:r>
                      <m:r>
                        <a:rPr lang="cs-CZ" b="1" i="1" smtClean="0">
                          <a:solidFill>
                            <a:schemeClr val="accent1"/>
                          </a:solidFill>
                          <a:latin typeface="Cambria Math" panose="02040503050406030204" pitchFamily="18" charset="0"/>
                        </a:rPr>
                        <m:t> </m:t>
                      </m:r>
                      <m:d>
                        <m:dPr>
                          <m:begChr m:val="["/>
                          <m:endChr m:val="]"/>
                          <m:ctrlPr>
                            <a:rPr lang="cs-CZ" b="0" i="1" smtClean="0">
                              <a:solidFill>
                                <a:schemeClr val="accent1"/>
                              </a:solidFill>
                              <a:latin typeface="Cambria Math" panose="02040503050406030204" pitchFamily="18" charset="0"/>
                            </a:rPr>
                          </m:ctrlPr>
                        </m:dPr>
                        <m:e>
                          <m:r>
                            <a:rPr lang="cs-CZ" b="0" i="1" smtClean="0">
                              <a:solidFill>
                                <a:schemeClr val="accent1"/>
                              </a:solidFill>
                              <a:latin typeface="Cambria Math" panose="02040503050406030204" pitchFamily="18" charset="0"/>
                            </a:rPr>
                            <m:t>−</m:t>
                          </m:r>
                        </m:e>
                      </m:d>
                    </m:oMath>
                  </m:oMathPara>
                </a14:m>
                <a:endParaRPr lang="en-GB" dirty="0">
                  <a:solidFill>
                    <a:schemeClr val="tx1"/>
                  </a:solidFill>
                </a:endParaRPr>
              </a:p>
            </p:txBody>
          </p:sp>
        </mc:Choice>
        <mc:Fallback xmlns="">
          <p:sp>
            <p:nvSpPr>
              <p:cNvPr id="19" name="TextovéPole 18">
                <a:extLst>
                  <a:ext uri="{FF2B5EF4-FFF2-40B4-BE49-F238E27FC236}">
                    <a16:creationId xmlns:a16="http://schemas.microsoft.com/office/drawing/2014/main" id="{FDCD6B77-6164-0102-B1A1-9F51F18081C4}"/>
                  </a:ext>
                </a:extLst>
              </p:cNvPr>
              <p:cNvSpPr txBox="1">
                <a:spLocks noRot="1" noChangeAspect="1" noMove="1" noResize="1" noEditPoints="1" noAdjustHandles="1" noChangeArrowheads="1" noChangeShapeType="1" noTextEdit="1"/>
              </p:cNvSpPr>
              <p:nvPr/>
            </p:nvSpPr>
            <p:spPr>
              <a:xfrm>
                <a:off x="3840324" y="3429000"/>
                <a:ext cx="5124062" cy="823174"/>
              </a:xfrm>
              <a:prstGeom prst="rect">
                <a:avLst/>
              </a:prstGeom>
              <a:blipFill>
                <a:blip r:embed="rId4"/>
                <a:stretch>
                  <a:fillRect/>
                </a:stretch>
              </a:blipFill>
            </p:spPr>
            <p:txBody>
              <a:bodyPr/>
              <a:lstStyle/>
              <a:p>
                <a:r>
                  <a:rPr lang="en-GB">
                    <a:noFill/>
                  </a:rPr>
                  <a:t> </a:t>
                </a:r>
              </a:p>
            </p:txBody>
          </p:sp>
        </mc:Fallback>
      </mc:AlternateContent>
      <p:sp>
        <p:nvSpPr>
          <p:cNvPr id="20" name="TextovéPole 19">
            <a:extLst>
              <a:ext uri="{FF2B5EF4-FFF2-40B4-BE49-F238E27FC236}">
                <a16:creationId xmlns:a16="http://schemas.microsoft.com/office/drawing/2014/main" id="{7F543940-7DCB-D36F-AEB2-E13A50CE9505}"/>
              </a:ext>
            </a:extLst>
          </p:cNvPr>
          <p:cNvSpPr txBox="1"/>
          <p:nvPr/>
        </p:nvSpPr>
        <p:spPr>
          <a:xfrm>
            <a:off x="886407" y="4399595"/>
            <a:ext cx="7128589" cy="369332"/>
          </a:xfrm>
          <a:prstGeom prst="rect">
            <a:avLst/>
          </a:prstGeom>
          <a:noFill/>
        </p:spPr>
        <p:txBody>
          <a:bodyPr wrap="square">
            <a:spAutoFit/>
          </a:bodyPr>
          <a:lstStyle/>
          <a:p>
            <a:r>
              <a:rPr lang="cs-CZ" dirty="0">
                <a:solidFill>
                  <a:srgbClr val="000000"/>
                </a:solidFill>
                <a:latin typeface="Aptos Narrow" panose="020B0004020202020204" pitchFamily="34" charset="0"/>
              </a:rPr>
              <a:t>Při </a:t>
            </a:r>
            <a:r>
              <a:rPr lang="cs-CZ" dirty="0">
                <a:solidFill>
                  <a:srgbClr val="000000"/>
                </a:solidFill>
                <a:latin typeface="+mj-lt"/>
              </a:rPr>
              <a:t>aplikování</a:t>
            </a:r>
            <a:r>
              <a:rPr lang="cs-CZ" dirty="0">
                <a:solidFill>
                  <a:srgbClr val="000000"/>
                </a:solidFill>
                <a:latin typeface="Aptos Narrow" panose="020B0004020202020204" pitchFamily="34" charset="0"/>
              </a:rPr>
              <a:t> tohoto vzorce i na ostatní kola získáváme následující výsledky:</a:t>
            </a:r>
          </a:p>
        </p:txBody>
      </p:sp>
      <mc:AlternateContent xmlns:mc="http://schemas.openxmlformats.org/markup-compatibility/2006" xmlns:a14="http://schemas.microsoft.com/office/drawing/2010/main">
        <mc:Choice Requires="a14">
          <p:sp>
            <p:nvSpPr>
              <p:cNvPr id="22" name="TextovéPole 21">
                <a:extLst>
                  <a:ext uri="{FF2B5EF4-FFF2-40B4-BE49-F238E27FC236}">
                    <a16:creationId xmlns:a16="http://schemas.microsoft.com/office/drawing/2014/main" id="{37B072DC-2671-642A-3598-43BAB4F54ADF}"/>
                  </a:ext>
                </a:extLst>
              </p:cNvPr>
              <p:cNvSpPr txBox="1"/>
              <p:nvPr/>
            </p:nvSpPr>
            <p:spPr>
              <a:xfrm>
                <a:off x="4917232" y="4916348"/>
                <a:ext cx="2202024" cy="923330"/>
              </a:xfrm>
              <a:prstGeom prst="rect">
                <a:avLst/>
              </a:prstGeom>
              <a:noFill/>
            </p:spPr>
            <p:txBody>
              <a:bodyPr wrap="square">
                <a:spAutoFit/>
              </a:bodyPr>
              <a:lstStyle/>
              <a:p>
                <a:pPr algn="ctr"/>
                <a:r>
                  <a:rPr lang="cs-CZ" dirty="0">
                    <a:solidFill>
                      <a:srgbClr val="000000"/>
                    </a:solidFill>
                    <a:latin typeface="Aptos Narrow" panose="020B0004020202020204" pitchFamily="34" charset="0"/>
                  </a:rPr>
                  <a:t> </a:t>
                </a:r>
                <a14:m>
                  <m:oMath xmlns:m="http://schemas.openxmlformats.org/officeDocument/2006/math">
                    <m:sSub>
                      <m:sSubPr>
                        <m:ctrlPr>
                          <a:rPr lang="cs-CZ" b="0" i="1" dirty="0" smtClean="0">
                            <a:solidFill>
                              <a:schemeClr val="tx1"/>
                            </a:solidFill>
                            <a:latin typeface="Cambria Math" panose="02040503050406030204" pitchFamily="18" charset="0"/>
                          </a:rPr>
                        </m:ctrlPr>
                      </m:sSubPr>
                      <m:e>
                        <m:r>
                          <a:rPr lang="cs-CZ" b="0" i="1" dirty="0" smtClean="0">
                            <a:solidFill>
                              <a:schemeClr val="tx1"/>
                            </a:solidFill>
                            <a:latin typeface="Cambria Math" panose="02040503050406030204" pitchFamily="18" charset="0"/>
                          </a:rPr>
                          <m:t>𝑤</m:t>
                        </m:r>
                      </m:e>
                      <m:sub>
                        <m:r>
                          <a:rPr lang="cs-CZ" b="0" i="1" dirty="0" smtClean="0">
                            <a:solidFill>
                              <a:schemeClr val="tx1"/>
                            </a:solidFill>
                            <a:latin typeface="Cambria Math" panose="02040503050406030204" pitchFamily="18" charset="0"/>
                          </a:rPr>
                          <m:t>𝐴</m:t>
                        </m:r>
                      </m:sub>
                    </m:sSub>
                    <m:r>
                      <a:rPr lang="cs-CZ" b="0" i="1" smtClean="0">
                        <a:solidFill>
                          <a:schemeClr val="tx1"/>
                        </a:solidFill>
                        <a:latin typeface="Cambria Math" panose="02040503050406030204" pitchFamily="18" charset="0"/>
                      </a:rPr>
                      <m:t>=0,0201 </m:t>
                    </m:r>
                    <m:d>
                      <m:dPr>
                        <m:begChr m:val="["/>
                        <m:endChr m:val="]"/>
                        <m:ctrlPr>
                          <a:rPr lang="cs-CZ" b="0" i="1" smtClean="0">
                            <a:solidFill>
                              <a:schemeClr val="tx1"/>
                            </a:solidFill>
                            <a:latin typeface="Cambria Math" panose="02040503050406030204" pitchFamily="18" charset="0"/>
                          </a:rPr>
                        </m:ctrlPr>
                      </m:dPr>
                      <m:e>
                        <m:r>
                          <a:rPr lang="cs-CZ" b="0" i="1" smtClean="0">
                            <a:solidFill>
                              <a:schemeClr val="tx1"/>
                            </a:solidFill>
                            <a:latin typeface="Cambria Math" panose="02040503050406030204" pitchFamily="18" charset="0"/>
                          </a:rPr>
                          <m:t>−</m:t>
                        </m:r>
                      </m:e>
                    </m:d>
                  </m:oMath>
                </a14:m>
                <a:endParaRPr lang="cs-CZ" dirty="0">
                  <a:solidFill>
                    <a:srgbClr val="000000"/>
                  </a:solidFill>
                  <a:latin typeface="Aptos Narrow" panose="020B0004020202020204" pitchFamily="34" charset="0"/>
                </a:endParaRPr>
              </a:p>
              <a:p>
                <a:pPr algn="ctr"/>
                <a14:m>
                  <m:oMath xmlns:m="http://schemas.openxmlformats.org/officeDocument/2006/math">
                    <m:sSub>
                      <m:sSubPr>
                        <m:ctrlPr>
                          <a:rPr lang="cs-CZ" b="0" i="1" dirty="0" smtClean="0">
                            <a:solidFill>
                              <a:schemeClr val="tx1"/>
                            </a:solidFill>
                            <a:latin typeface="Cambria Math" panose="02040503050406030204" pitchFamily="18" charset="0"/>
                          </a:rPr>
                        </m:ctrlPr>
                      </m:sSubPr>
                      <m:e>
                        <m:r>
                          <a:rPr lang="cs-CZ" b="0" i="1" dirty="0" smtClean="0">
                            <a:solidFill>
                              <a:schemeClr val="tx1"/>
                            </a:solidFill>
                            <a:latin typeface="Cambria Math" panose="02040503050406030204" pitchFamily="18" charset="0"/>
                          </a:rPr>
                          <m:t>𝑤</m:t>
                        </m:r>
                      </m:e>
                      <m:sub>
                        <m:r>
                          <a:rPr lang="cs-CZ" b="0" i="1" dirty="0" smtClean="0">
                            <a:solidFill>
                              <a:schemeClr val="tx1"/>
                            </a:solidFill>
                            <a:latin typeface="Cambria Math" panose="02040503050406030204" pitchFamily="18" charset="0"/>
                          </a:rPr>
                          <m:t>𝐵</m:t>
                        </m:r>
                      </m:sub>
                    </m:sSub>
                    <m:r>
                      <a:rPr lang="cs-CZ" b="0" i="1" smtClean="0">
                        <a:solidFill>
                          <a:schemeClr val="tx1"/>
                        </a:solidFill>
                        <a:latin typeface="Cambria Math" panose="02040503050406030204" pitchFamily="18" charset="0"/>
                      </a:rPr>
                      <m:t>=0,0169 </m:t>
                    </m:r>
                    <m:d>
                      <m:dPr>
                        <m:begChr m:val="["/>
                        <m:endChr m:val="]"/>
                        <m:ctrlPr>
                          <a:rPr lang="cs-CZ" b="0" i="1" smtClean="0">
                            <a:solidFill>
                              <a:schemeClr val="tx1"/>
                            </a:solidFill>
                            <a:latin typeface="Cambria Math" panose="02040503050406030204" pitchFamily="18" charset="0"/>
                          </a:rPr>
                        </m:ctrlPr>
                      </m:dPr>
                      <m:e>
                        <m:r>
                          <a:rPr lang="cs-CZ" b="0" i="1" smtClean="0">
                            <a:solidFill>
                              <a:schemeClr val="tx1"/>
                            </a:solidFill>
                            <a:latin typeface="Cambria Math" panose="02040503050406030204" pitchFamily="18" charset="0"/>
                          </a:rPr>
                          <m:t>−</m:t>
                        </m:r>
                      </m:e>
                    </m:d>
                  </m:oMath>
                </a14:m>
                <a:r>
                  <a:rPr lang="cs-CZ" dirty="0"/>
                  <a:t> </a:t>
                </a:r>
                <a:endParaRPr lang="cs-CZ" i="1" dirty="0">
                  <a:latin typeface="Cambria Math" panose="02040503050406030204" pitchFamily="18" charset="0"/>
                </a:endParaRPr>
              </a:p>
              <a:p>
                <a:pPr algn="ctr"/>
                <a14:m>
                  <m:oMathPara xmlns:m="http://schemas.openxmlformats.org/officeDocument/2006/math">
                    <m:oMathParaPr>
                      <m:jc m:val="center"/>
                    </m:oMathParaPr>
                    <m:oMath xmlns:m="http://schemas.openxmlformats.org/officeDocument/2006/math">
                      <m:sSub>
                        <m:sSubPr>
                          <m:ctrlPr>
                            <a:rPr lang="cs-CZ" i="1" dirty="0">
                              <a:latin typeface="Cambria Math" panose="02040503050406030204" pitchFamily="18" charset="0"/>
                            </a:rPr>
                          </m:ctrlPr>
                        </m:sSubPr>
                        <m:e>
                          <m:r>
                            <a:rPr lang="cs-CZ" i="1" dirty="0">
                              <a:latin typeface="Cambria Math" panose="02040503050406030204" pitchFamily="18" charset="0"/>
                            </a:rPr>
                            <m:t>𝑤</m:t>
                          </m:r>
                        </m:e>
                        <m:sub>
                          <m:r>
                            <a:rPr lang="cs-CZ" b="0" i="1" dirty="0" smtClean="0">
                              <a:latin typeface="Cambria Math" panose="02040503050406030204" pitchFamily="18" charset="0"/>
                            </a:rPr>
                            <m:t>𝐶</m:t>
                          </m:r>
                        </m:sub>
                      </m:sSub>
                      <m:r>
                        <a:rPr lang="cs-CZ" i="1">
                          <a:latin typeface="Cambria Math" panose="02040503050406030204" pitchFamily="18" charset="0"/>
                        </a:rPr>
                        <m:t>=0,0</m:t>
                      </m:r>
                      <m:r>
                        <a:rPr lang="cs-CZ" b="0" i="1" smtClean="0">
                          <a:latin typeface="Cambria Math" panose="02040503050406030204" pitchFamily="18" charset="0"/>
                        </a:rPr>
                        <m:t>187</m:t>
                      </m:r>
                      <m:r>
                        <a:rPr lang="cs-CZ" i="1">
                          <a:latin typeface="Cambria Math" panose="02040503050406030204" pitchFamily="18" charset="0"/>
                        </a:rPr>
                        <m:t> </m:t>
                      </m:r>
                      <m:d>
                        <m:dPr>
                          <m:begChr m:val="["/>
                          <m:endChr m:val="]"/>
                          <m:ctrlPr>
                            <a:rPr lang="cs-CZ" i="1">
                              <a:latin typeface="Cambria Math" panose="02040503050406030204" pitchFamily="18" charset="0"/>
                            </a:rPr>
                          </m:ctrlPr>
                        </m:dPr>
                        <m:e>
                          <m:r>
                            <a:rPr lang="cs-CZ" i="1">
                              <a:latin typeface="Cambria Math" panose="02040503050406030204" pitchFamily="18" charset="0"/>
                            </a:rPr>
                            <m:t>−</m:t>
                          </m:r>
                        </m:e>
                      </m:d>
                    </m:oMath>
                  </m:oMathPara>
                </a14:m>
                <a:endParaRPr lang="cs-CZ" b="1" dirty="0"/>
              </a:p>
            </p:txBody>
          </p:sp>
        </mc:Choice>
        <mc:Fallback xmlns="">
          <p:sp>
            <p:nvSpPr>
              <p:cNvPr id="22" name="TextovéPole 21">
                <a:extLst>
                  <a:ext uri="{FF2B5EF4-FFF2-40B4-BE49-F238E27FC236}">
                    <a16:creationId xmlns:a16="http://schemas.microsoft.com/office/drawing/2014/main" id="{37B072DC-2671-642A-3598-43BAB4F54ADF}"/>
                  </a:ext>
                </a:extLst>
              </p:cNvPr>
              <p:cNvSpPr txBox="1">
                <a:spLocks noRot="1" noChangeAspect="1" noMove="1" noResize="1" noEditPoints="1" noAdjustHandles="1" noChangeArrowheads="1" noChangeShapeType="1" noTextEdit="1"/>
              </p:cNvSpPr>
              <p:nvPr/>
            </p:nvSpPr>
            <p:spPr>
              <a:xfrm>
                <a:off x="4917232" y="4916348"/>
                <a:ext cx="2202024" cy="923330"/>
              </a:xfrm>
              <a:prstGeom prst="rect">
                <a:avLst/>
              </a:prstGeom>
              <a:blipFill>
                <a:blip r:embed="rId5"/>
                <a:stretch>
                  <a:fillRect/>
                </a:stretch>
              </a:blipFill>
            </p:spPr>
            <p:txBody>
              <a:bodyPr/>
              <a:lstStyle/>
              <a:p>
                <a:r>
                  <a:rPr lang="en-GB">
                    <a:noFill/>
                  </a:rPr>
                  <a:t> </a:t>
                </a:r>
              </a:p>
            </p:txBody>
          </p:sp>
        </mc:Fallback>
      </mc:AlternateContent>
      <p:sp>
        <p:nvSpPr>
          <p:cNvPr id="23" name="TextovéPole 22">
            <a:extLst>
              <a:ext uri="{FF2B5EF4-FFF2-40B4-BE49-F238E27FC236}">
                <a16:creationId xmlns:a16="http://schemas.microsoft.com/office/drawing/2014/main" id="{16C547D6-7705-8A77-979C-5C84F947FEC8}"/>
              </a:ext>
            </a:extLst>
          </p:cNvPr>
          <p:cNvSpPr txBox="1"/>
          <p:nvPr/>
        </p:nvSpPr>
        <p:spPr>
          <a:xfrm>
            <a:off x="886407" y="5981782"/>
            <a:ext cx="8189169" cy="369332"/>
          </a:xfrm>
          <a:prstGeom prst="rect">
            <a:avLst/>
          </a:prstGeom>
          <a:noFill/>
        </p:spPr>
        <p:txBody>
          <a:bodyPr wrap="square">
            <a:spAutoFit/>
          </a:bodyPr>
          <a:lstStyle/>
          <a:p>
            <a:r>
              <a:rPr lang="cs-CZ" dirty="0">
                <a:solidFill>
                  <a:srgbClr val="000000"/>
                </a:solidFill>
                <a:latin typeface="+mj-lt"/>
              </a:rPr>
              <a:t>Porovnáním těchto výsledku nám vyjde, že nejmenší jízdní odpory způsobuje </a:t>
            </a:r>
            <a:r>
              <a:rPr lang="cs-CZ" b="1" dirty="0">
                <a:solidFill>
                  <a:schemeClr val="accent1"/>
                </a:solidFill>
                <a:latin typeface="+mj-lt"/>
              </a:rPr>
              <a:t>Kolo B</a:t>
            </a:r>
            <a:r>
              <a:rPr lang="cs-CZ" b="1" dirty="0">
                <a:solidFill>
                  <a:srgbClr val="000000"/>
                </a:solidFill>
                <a:latin typeface="+mj-lt"/>
              </a:rPr>
              <a:t>.</a:t>
            </a:r>
          </a:p>
        </p:txBody>
      </p:sp>
    </p:spTree>
    <p:extLst>
      <p:ext uri="{BB962C8B-B14F-4D97-AF65-F5344CB8AC3E}">
        <p14:creationId xmlns:p14="http://schemas.microsoft.com/office/powerpoint/2010/main" val="525666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1</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5</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0070C0"/>
                </a:solidFill>
              </a:rPr>
              <a:t>Výpočet</a:t>
            </a:r>
          </a:p>
        </p:txBody>
      </p:sp>
      <p:sp>
        <p:nvSpPr>
          <p:cNvPr id="14" name="TextovéPole 13">
            <a:extLst>
              <a:ext uri="{FF2B5EF4-FFF2-40B4-BE49-F238E27FC236}">
                <a16:creationId xmlns:a16="http://schemas.microsoft.com/office/drawing/2014/main" id="{2FB3F45F-836E-1497-1686-50D680E138D6}"/>
              </a:ext>
            </a:extLst>
          </p:cNvPr>
          <p:cNvSpPr txBox="1"/>
          <p:nvPr/>
        </p:nvSpPr>
        <p:spPr>
          <a:xfrm>
            <a:off x="770552" y="1238503"/>
            <a:ext cx="10818374" cy="1200329"/>
          </a:xfrm>
          <a:prstGeom prst="rect">
            <a:avLst/>
          </a:prstGeom>
          <a:noFill/>
        </p:spPr>
        <p:txBody>
          <a:bodyPr wrap="square">
            <a:spAutoFit/>
          </a:bodyPr>
          <a:lstStyle/>
          <a:p>
            <a:pPr algn="just"/>
            <a:r>
              <a:rPr lang="cs-CZ" sz="1800" b="1" i="0" u="none" strike="noStrike" dirty="0">
                <a:solidFill>
                  <a:srgbClr val="0070C0"/>
                </a:solidFill>
                <a:effectLst/>
              </a:rPr>
              <a:t>2) Tíha vozíku s nákladem </a:t>
            </a:r>
            <a:r>
              <a:rPr lang="cs-CZ" sz="1800" b="1" i="1" u="none" strike="noStrike" dirty="0" err="1">
                <a:solidFill>
                  <a:srgbClr val="0070C0"/>
                </a:solidFill>
                <a:effectLst/>
              </a:rPr>
              <a:t>Gv</a:t>
            </a:r>
            <a:r>
              <a:rPr lang="cs-CZ" sz="1800" b="1" i="0" u="none" strike="noStrike" dirty="0">
                <a:solidFill>
                  <a:srgbClr val="0070C0"/>
                </a:solidFill>
                <a:effectLst/>
              </a:rPr>
              <a:t> </a:t>
            </a:r>
            <a:r>
              <a:rPr lang="cs-CZ" sz="1800" b="1" i="0" u="none" strike="noStrike" dirty="0">
                <a:solidFill>
                  <a:srgbClr val="000000"/>
                </a:solidFill>
                <a:effectLst/>
              </a:rPr>
              <a:t>- </a:t>
            </a:r>
            <a:r>
              <a:rPr lang="cs-CZ" dirty="0"/>
              <a:t>abychom si byli schopni vyjádřit jízdní odpory vozíku v newtonech, musíme nejprve stanovit tíhu vozíku s nákladem vynásobením součtu hmotnosti vozíku a nákladu gravitačním zrychlením:</a:t>
            </a:r>
          </a:p>
          <a:p>
            <a:endParaRPr lang="cs-CZ" sz="1800" b="1" i="0" u="none" strike="noStrike" dirty="0">
              <a:solidFill>
                <a:srgbClr val="000000"/>
              </a:solidFill>
              <a:effectLst/>
            </a:endParaRPr>
          </a:p>
          <a:p>
            <a:endParaRPr lang="cs-CZ" b="1" dirty="0"/>
          </a:p>
        </p:txBody>
      </p:sp>
      <mc:AlternateContent xmlns:mc="http://schemas.openxmlformats.org/markup-compatibility/2006" xmlns:a14="http://schemas.microsoft.com/office/drawing/2010/main">
        <mc:Choice Requires="a14">
          <p:sp>
            <p:nvSpPr>
              <p:cNvPr id="16" name="TextovéPole 15">
                <a:extLst>
                  <a:ext uri="{FF2B5EF4-FFF2-40B4-BE49-F238E27FC236}">
                    <a16:creationId xmlns:a16="http://schemas.microsoft.com/office/drawing/2014/main" id="{3B5AA323-3B7E-1A33-9DB3-F1B509C39C48}"/>
                  </a:ext>
                </a:extLst>
              </p:cNvPr>
              <p:cNvSpPr txBox="1"/>
              <p:nvPr/>
            </p:nvSpPr>
            <p:spPr>
              <a:xfrm>
                <a:off x="3304324" y="1973226"/>
                <a:ext cx="5750829" cy="369332"/>
              </a:xfrm>
              <a:prstGeom prst="rect">
                <a:avLst/>
              </a:prstGeom>
              <a:noFill/>
            </p:spPr>
            <p:txBody>
              <a:bodyPr wrap="square">
                <a:spAutoFit/>
              </a:bodyPr>
              <a:lstStyle/>
              <a:p>
                <a14:m>
                  <m:oMath xmlns:m="http://schemas.openxmlformats.org/officeDocument/2006/math">
                    <m:sSub>
                      <m:sSubPr>
                        <m:ctrlPr>
                          <a:rPr lang="en-GB" i="1" smtClean="0">
                            <a:latin typeface="Cambria Math" panose="02040503050406030204" pitchFamily="18" charset="0"/>
                          </a:rPr>
                        </m:ctrlPr>
                      </m:sSubPr>
                      <m:e>
                        <m:r>
                          <a:rPr lang="cs-CZ" b="0" i="1" smtClean="0">
                            <a:latin typeface="Cambria Math" panose="02040503050406030204" pitchFamily="18" charset="0"/>
                          </a:rPr>
                          <m:t>𝐺</m:t>
                        </m:r>
                      </m:e>
                      <m:sub>
                        <m:r>
                          <a:rPr lang="cs-CZ" b="0" i="1" smtClean="0">
                            <a:latin typeface="Cambria Math" panose="02040503050406030204" pitchFamily="18" charset="0"/>
                          </a:rPr>
                          <m:t>𝑉</m:t>
                        </m:r>
                      </m:sub>
                    </m:sSub>
                    <m:r>
                      <a:rPr lang="en-GB" i="0">
                        <a:solidFill>
                          <a:schemeClr val="tx1"/>
                        </a:solidFill>
                        <a:latin typeface="Cambria Math" panose="02040503050406030204" pitchFamily="18" charset="0"/>
                      </a:rPr>
                      <m:t>=</m:t>
                    </m:r>
                    <m:d>
                      <m:dPr>
                        <m:ctrlPr>
                          <a:rPr lang="en-GB" i="1" smtClean="0">
                            <a:solidFill>
                              <a:schemeClr val="tx1"/>
                            </a:solidFill>
                            <a:latin typeface="Cambria Math" panose="02040503050406030204" pitchFamily="18" charset="0"/>
                          </a:rPr>
                        </m:ctrlPr>
                      </m:dPr>
                      <m:e>
                        <m:sSub>
                          <m:sSubPr>
                            <m:ctrlPr>
                              <a:rPr lang="en-GB" i="1">
                                <a:latin typeface="Cambria Math" panose="02040503050406030204" pitchFamily="18" charset="0"/>
                              </a:rPr>
                            </m:ctrlPr>
                          </m:sSubPr>
                          <m:e>
                            <m:r>
                              <a:rPr lang="cs-CZ" b="0" i="1" smtClean="0">
                                <a:latin typeface="Cambria Math" panose="02040503050406030204" pitchFamily="18" charset="0"/>
                              </a:rPr>
                              <m:t>𝑚</m:t>
                            </m:r>
                          </m:e>
                          <m:sub>
                            <m:r>
                              <a:rPr lang="cs-CZ" b="0" i="1" smtClean="0">
                                <a:latin typeface="Cambria Math" panose="02040503050406030204" pitchFamily="18" charset="0"/>
                              </a:rPr>
                              <m:t>𝑉</m:t>
                            </m:r>
                          </m:sub>
                        </m:sSub>
                        <m:r>
                          <a:rPr lang="cs-CZ" b="0" i="1" smtClean="0">
                            <a:latin typeface="Cambria Math" panose="02040503050406030204" pitchFamily="18" charset="0"/>
                          </a:rPr>
                          <m:t>+</m:t>
                        </m:r>
                        <m:sSub>
                          <m:sSubPr>
                            <m:ctrlPr>
                              <a:rPr lang="en-GB" i="1">
                                <a:latin typeface="Cambria Math" panose="02040503050406030204" pitchFamily="18" charset="0"/>
                              </a:rPr>
                            </m:ctrlPr>
                          </m:sSubPr>
                          <m:e>
                            <m:r>
                              <a:rPr lang="cs-CZ" b="0" i="1" smtClean="0">
                                <a:latin typeface="Cambria Math" panose="02040503050406030204" pitchFamily="18" charset="0"/>
                              </a:rPr>
                              <m:t>𝑚</m:t>
                            </m:r>
                          </m:e>
                          <m:sub>
                            <m:r>
                              <a:rPr lang="cs-CZ" b="0" i="1" smtClean="0">
                                <a:latin typeface="Cambria Math" panose="02040503050406030204" pitchFamily="18" charset="0"/>
                              </a:rPr>
                              <m:t>𝑏</m:t>
                            </m:r>
                          </m:sub>
                        </m:sSub>
                      </m:e>
                    </m:d>
                    <m:r>
                      <a:rPr lang="en-GB" smtClean="0">
                        <a:latin typeface="Cambria Math" panose="02040503050406030204" pitchFamily="18" charset="0"/>
                      </a:rPr>
                      <m:t>∙</m:t>
                    </m:r>
                    <m:r>
                      <m:rPr>
                        <m:sty m:val="p"/>
                      </m:rPr>
                      <a:rPr lang="cs-CZ" b="0" i="0" smtClean="0">
                        <a:latin typeface="Cambria Math" panose="02040503050406030204" pitchFamily="18" charset="0"/>
                      </a:rPr>
                      <m:t>g</m:t>
                    </m:r>
                    <m:r>
                      <a:rPr lang="cs-CZ" b="0" i="0" smtClean="0">
                        <a:latin typeface="Cambria Math" panose="02040503050406030204" pitchFamily="18" charset="0"/>
                      </a:rPr>
                      <m:t>=</m:t>
                    </m:r>
                  </m:oMath>
                </a14:m>
                <a:r>
                  <a:rPr lang="en-GB" dirty="0"/>
                  <a:t> </a:t>
                </a:r>
                <a14:m>
                  <m:oMath xmlns:m="http://schemas.openxmlformats.org/officeDocument/2006/math">
                    <m:d>
                      <m:dPr>
                        <m:ctrlPr>
                          <a:rPr lang="en-GB" i="1">
                            <a:latin typeface="Cambria Math" panose="02040503050406030204" pitchFamily="18" charset="0"/>
                          </a:rPr>
                        </m:ctrlPr>
                      </m:dPr>
                      <m:e>
                        <m:r>
                          <a:rPr lang="cs-CZ" b="0" i="1" smtClean="0">
                            <a:latin typeface="Cambria Math" panose="02040503050406030204" pitchFamily="18" charset="0"/>
                          </a:rPr>
                          <m:t>120</m:t>
                        </m:r>
                        <m:r>
                          <a:rPr lang="cs-CZ" i="1">
                            <a:latin typeface="Cambria Math" panose="02040503050406030204" pitchFamily="18" charset="0"/>
                          </a:rPr>
                          <m:t>+</m:t>
                        </m:r>
                        <m:r>
                          <a:rPr lang="cs-CZ" b="0" i="1" smtClean="0">
                            <a:latin typeface="Cambria Math" panose="02040503050406030204" pitchFamily="18" charset="0"/>
                          </a:rPr>
                          <m:t>1500</m:t>
                        </m:r>
                      </m:e>
                    </m:d>
                    <m:r>
                      <a:rPr lang="en-GB">
                        <a:latin typeface="Cambria Math" panose="02040503050406030204" pitchFamily="18" charset="0"/>
                      </a:rPr>
                      <m:t>∙</m:t>
                    </m:r>
                    <m:r>
                      <a:rPr lang="cs-CZ" b="0" i="0" smtClean="0">
                        <a:latin typeface="Cambria Math" panose="02040503050406030204" pitchFamily="18" charset="0"/>
                      </a:rPr>
                      <m:t>9,81=</m:t>
                    </m:r>
                    <m:r>
                      <m:rPr>
                        <m:nor/>
                      </m:rPr>
                      <a:rPr lang="en-GB" b="1" smtClean="0">
                        <a:solidFill>
                          <a:srgbClr val="0070C0"/>
                        </a:solidFill>
                        <a:latin typeface="Cambria Math" panose="02040503050406030204" pitchFamily="18" charset="0"/>
                        <a:ea typeface="Cambria Math" panose="02040503050406030204" pitchFamily="18" charset="0"/>
                      </a:rPr>
                      <m:t>15</m:t>
                    </m:r>
                    <m:r>
                      <m:rPr>
                        <m:nor/>
                      </m:rPr>
                      <a:rPr lang="cs-CZ" b="1" i="0" smtClean="0">
                        <a:solidFill>
                          <a:srgbClr val="0070C0"/>
                        </a:solidFill>
                        <a:latin typeface="Cambria Math" panose="02040503050406030204" pitchFamily="18" charset="0"/>
                        <a:ea typeface="Cambria Math" panose="02040503050406030204" pitchFamily="18" charset="0"/>
                      </a:rPr>
                      <m:t> </m:t>
                    </m:r>
                    <m:r>
                      <m:rPr>
                        <m:nor/>
                      </m:rPr>
                      <a:rPr lang="en-GB" b="1" smtClean="0">
                        <a:solidFill>
                          <a:srgbClr val="0070C0"/>
                        </a:solidFill>
                        <a:latin typeface="Cambria Math" panose="02040503050406030204" pitchFamily="18" charset="0"/>
                        <a:ea typeface="Cambria Math" panose="02040503050406030204" pitchFamily="18" charset="0"/>
                      </a:rPr>
                      <m:t>892,2</m:t>
                    </m:r>
                    <m:r>
                      <m:rPr>
                        <m:nor/>
                      </m:rPr>
                      <a:rPr lang="cs-CZ" b="1" i="0" smtClean="0">
                        <a:solidFill>
                          <a:srgbClr val="0070C0"/>
                        </a:solidFill>
                        <a:latin typeface="Cambria Math" panose="02040503050406030204" pitchFamily="18" charset="0"/>
                        <a:ea typeface="Cambria Math" panose="02040503050406030204" pitchFamily="18" charset="0"/>
                      </a:rPr>
                      <m:t> </m:t>
                    </m:r>
                    <m:r>
                      <m:rPr>
                        <m:nor/>
                      </m:rPr>
                      <a:rPr lang="cs-CZ" b="1" i="0" smtClean="0">
                        <a:solidFill>
                          <a:srgbClr val="0070C0"/>
                        </a:solidFill>
                        <a:latin typeface="Cambria Math" panose="02040503050406030204" pitchFamily="18" charset="0"/>
                        <a:ea typeface="Cambria Math" panose="02040503050406030204" pitchFamily="18" charset="0"/>
                      </a:rPr>
                      <m:t>N</m:t>
                    </m:r>
                  </m:oMath>
                </a14:m>
                <a:endParaRPr lang="en-GB" b="1" dirty="0">
                  <a:solidFill>
                    <a:schemeClr val="tx1"/>
                  </a:solidFill>
                  <a:latin typeface="Cambria Math" panose="02040503050406030204" pitchFamily="18" charset="0"/>
                  <a:ea typeface="Cambria Math" panose="02040503050406030204" pitchFamily="18" charset="0"/>
                </a:endParaRPr>
              </a:p>
            </p:txBody>
          </p:sp>
        </mc:Choice>
        <mc:Fallback xmlns="">
          <p:sp>
            <p:nvSpPr>
              <p:cNvPr id="16" name="TextovéPole 15">
                <a:extLst>
                  <a:ext uri="{FF2B5EF4-FFF2-40B4-BE49-F238E27FC236}">
                    <a16:creationId xmlns:a16="http://schemas.microsoft.com/office/drawing/2014/main" id="{3B5AA323-3B7E-1A33-9DB3-F1B509C39C48}"/>
                  </a:ext>
                </a:extLst>
              </p:cNvPr>
              <p:cNvSpPr txBox="1">
                <a:spLocks noRot="1" noChangeAspect="1" noMove="1" noResize="1" noEditPoints="1" noAdjustHandles="1" noChangeArrowheads="1" noChangeShapeType="1" noTextEdit="1"/>
              </p:cNvSpPr>
              <p:nvPr/>
            </p:nvSpPr>
            <p:spPr>
              <a:xfrm>
                <a:off x="3304324" y="1973226"/>
                <a:ext cx="5750829" cy="369332"/>
              </a:xfrm>
              <a:prstGeom prst="rect">
                <a:avLst/>
              </a:prstGeom>
              <a:blipFill>
                <a:blip r:embed="rId3"/>
                <a:stretch>
                  <a:fillRect b="-6667"/>
                </a:stretch>
              </a:blipFill>
            </p:spPr>
            <p:txBody>
              <a:bodyPr/>
              <a:lstStyle/>
              <a:p>
                <a:r>
                  <a:rPr lang="en-GB">
                    <a:noFill/>
                  </a:rPr>
                  <a:t> </a:t>
                </a:r>
              </a:p>
            </p:txBody>
          </p:sp>
        </mc:Fallback>
      </mc:AlternateContent>
      <p:sp>
        <p:nvSpPr>
          <p:cNvPr id="18" name="TextovéPole 17">
            <a:extLst>
              <a:ext uri="{FF2B5EF4-FFF2-40B4-BE49-F238E27FC236}">
                <a16:creationId xmlns:a16="http://schemas.microsoft.com/office/drawing/2014/main" id="{44B2665D-BDC3-2F4D-3279-4F0A3BC89BDE}"/>
              </a:ext>
            </a:extLst>
          </p:cNvPr>
          <p:cNvSpPr txBox="1"/>
          <p:nvPr/>
        </p:nvSpPr>
        <p:spPr>
          <a:xfrm>
            <a:off x="739447" y="2438832"/>
            <a:ext cx="6139542" cy="369332"/>
          </a:xfrm>
          <a:prstGeom prst="rect">
            <a:avLst/>
          </a:prstGeom>
          <a:noFill/>
        </p:spPr>
        <p:txBody>
          <a:bodyPr wrap="square">
            <a:spAutoFit/>
          </a:bodyPr>
          <a:lstStyle/>
          <a:p>
            <a:r>
              <a:rPr lang="cs-CZ" dirty="0">
                <a:solidFill>
                  <a:srgbClr val="000000"/>
                </a:solidFill>
                <a:latin typeface="Aptos Narrow" panose="020B0004020202020204" pitchFamily="34" charset="0"/>
              </a:rPr>
              <a:t>Dále je </a:t>
            </a:r>
            <a:r>
              <a:rPr lang="cs-CZ" dirty="0">
                <a:solidFill>
                  <a:srgbClr val="000000"/>
                </a:solidFill>
              </a:rPr>
              <a:t>potřeba</a:t>
            </a:r>
            <a:r>
              <a:rPr lang="cs-CZ" dirty="0">
                <a:solidFill>
                  <a:srgbClr val="000000"/>
                </a:solidFill>
                <a:latin typeface="Aptos Narrow" panose="020B0004020202020204" pitchFamily="34" charset="0"/>
              </a:rPr>
              <a:t> si vyčíslit jednotlivé složky pohybových odporů:</a:t>
            </a:r>
          </a:p>
        </p:txBody>
      </p:sp>
      <mc:AlternateContent xmlns:mc="http://schemas.openxmlformats.org/markup-compatibility/2006" xmlns:a14="http://schemas.microsoft.com/office/drawing/2010/main">
        <mc:Choice Requires="a14">
          <p:sp>
            <p:nvSpPr>
              <p:cNvPr id="19" name="TextovéPole 18">
                <a:extLst>
                  <a:ext uri="{FF2B5EF4-FFF2-40B4-BE49-F238E27FC236}">
                    <a16:creationId xmlns:a16="http://schemas.microsoft.com/office/drawing/2014/main" id="{FDCD6B77-6164-0102-B1A1-9F51F18081C4}"/>
                  </a:ext>
                </a:extLst>
              </p:cNvPr>
              <p:cNvSpPr txBox="1"/>
              <p:nvPr/>
            </p:nvSpPr>
            <p:spPr>
              <a:xfrm>
                <a:off x="3456210" y="3312096"/>
                <a:ext cx="512406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cs-CZ" i="1" dirty="0" smtClean="0">
                              <a:solidFill>
                                <a:schemeClr val="tx1"/>
                              </a:solidFill>
                              <a:latin typeface="Cambria Math" panose="02040503050406030204" pitchFamily="18" charset="0"/>
                            </a:rPr>
                          </m:ctrlPr>
                        </m:sSubPr>
                        <m:e>
                          <m:r>
                            <a:rPr lang="cs-CZ" b="0" i="1" dirty="0" smtClean="0">
                              <a:solidFill>
                                <a:schemeClr val="tx1"/>
                              </a:solidFill>
                              <a:latin typeface="Cambria Math" panose="02040503050406030204" pitchFamily="18" charset="0"/>
                            </a:rPr>
                            <m:t>𝑂</m:t>
                          </m:r>
                        </m:e>
                        <m:sub>
                          <m:r>
                            <a:rPr lang="cs-CZ" b="0" i="1" dirty="0" smtClean="0">
                              <a:solidFill>
                                <a:schemeClr val="tx1"/>
                              </a:solidFill>
                              <a:latin typeface="Cambria Math" panose="02040503050406030204" pitchFamily="18" charset="0"/>
                            </a:rPr>
                            <m:t>𝑣</m:t>
                          </m:r>
                        </m:sub>
                      </m:sSub>
                      <m:r>
                        <a:rPr lang="en-GB" b="0" i="0">
                          <a:solidFill>
                            <a:schemeClr val="tx1"/>
                          </a:solidFill>
                          <a:latin typeface="Cambria Math" panose="02040503050406030204" pitchFamily="18" charset="0"/>
                        </a:rPr>
                        <m:t>=</m:t>
                      </m:r>
                      <m:sSub>
                        <m:sSubPr>
                          <m:ctrlPr>
                            <a:rPr lang="en-GB" b="0" i="1" smtClean="0">
                              <a:solidFill>
                                <a:schemeClr val="tx1"/>
                              </a:solidFill>
                              <a:latin typeface="Cambria Math" panose="02040503050406030204" pitchFamily="18" charset="0"/>
                            </a:rPr>
                          </m:ctrlPr>
                        </m:sSubPr>
                        <m:e>
                          <m:r>
                            <a:rPr lang="cs-CZ" b="0" i="1" smtClean="0">
                              <a:solidFill>
                                <a:schemeClr val="tx1"/>
                              </a:solidFill>
                              <a:latin typeface="Cambria Math" panose="02040503050406030204" pitchFamily="18" charset="0"/>
                            </a:rPr>
                            <m:t>𝑤</m:t>
                          </m:r>
                        </m:e>
                        <m:sub>
                          <m:r>
                            <a:rPr lang="cs-CZ" b="0" i="1" smtClean="0">
                              <a:solidFill>
                                <a:schemeClr val="tx1"/>
                              </a:solidFill>
                              <a:latin typeface="Cambria Math" panose="02040503050406030204" pitchFamily="18" charset="0"/>
                            </a:rPr>
                            <m:t>𝐵</m:t>
                          </m:r>
                        </m:sub>
                      </m:sSub>
                      <m:r>
                        <a:rPr lang="en-GB" b="0">
                          <a:latin typeface="Cambria Math" panose="02040503050406030204" pitchFamily="18" charset="0"/>
                        </a:rPr>
                        <m:t>∙</m:t>
                      </m:r>
                      <m:sSub>
                        <m:sSubPr>
                          <m:ctrlPr>
                            <a:rPr lang="en-GB" i="1">
                              <a:latin typeface="Cambria Math" panose="02040503050406030204" pitchFamily="18" charset="0"/>
                            </a:rPr>
                          </m:ctrlPr>
                        </m:sSubPr>
                        <m:e>
                          <m:r>
                            <a:rPr lang="cs-CZ" b="0" i="1">
                              <a:latin typeface="Cambria Math" panose="02040503050406030204" pitchFamily="18" charset="0"/>
                            </a:rPr>
                            <m:t>𝐺</m:t>
                          </m:r>
                        </m:e>
                        <m:sub>
                          <m:r>
                            <a:rPr lang="cs-CZ" b="0" i="1">
                              <a:latin typeface="Cambria Math" panose="02040503050406030204" pitchFamily="18" charset="0"/>
                            </a:rPr>
                            <m:t>𝑉</m:t>
                          </m:r>
                        </m:sub>
                      </m:sSub>
                      <m:r>
                        <a:rPr lang="cs-CZ" b="0" i="1" smtClean="0">
                          <a:solidFill>
                            <a:schemeClr val="tx1"/>
                          </a:solidFill>
                          <a:latin typeface="Cambria Math" panose="02040503050406030204" pitchFamily="18" charset="0"/>
                        </a:rPr>
                        <m:t>=0,0</m:t>
                      </m:r>
                      <m:r>
                        <a:rPr lang="cs-CZ" b="0" i="0" smtClean="0">
                          <a:solidFill>
                            <a:schemeClr val="tx1"/>
                          </a:solidFill>
                          <a:latin typeface="Cambria Math" panose="02040503050406030204" pitchFamily="18" charset="0"/>
                        </a:rPr>
                        <m:t>169</m:t>
                      </m:r>
                      <m:r>
                        <a:rPr lang="en-GB" b="0">
                          <a:latin typeface="Cambria Math" panose="02040503050406030204" pitchFamily="18" charset="0"/>
                        </a:rPr>
                        <m:t>∙</m:t>
                      </m:r>
                      <m:r>
                        <m:rPr>
                          <m:nor/>
                        </m:rPr>
                        <a:rPr lang="en-GB">
                          <a:latin typeface="Cambria Math" panose="02040503050406030204" pitchFamily="18" charset="0"/>
                          <a:ea typeface="Cambria Math" panose="02040503050406030204" pitchFamily="18" charset="0"/>
                        </a:rPr>
                        <m:t>15</m:t>
                      </m:r>
                      <m:r>
                        <m:rPr>
                          <m:nor/>
                        </m:rPr>
                        <a:rPr lang="cs-CZ">
                          <a:latin typeface="Cambria Math" panose="02040503050406030204" pitchFamily="18" charset="0"/>
                          <a:ea typeface="Cambria Math" panose="02040503050406030204" pitchFamily="18" charset="0"/>
                        </a:rPr>
                        <m:t> </m:t>
                      </m:r>
                      <m:r>
                        <m:rPr>
                          <m:nor/>
                        </m:rPr>
                        <a:rPr lang="en-GB">
                          <a:latin typeface="Cambria Math" panose="02040503050406030204" pitchFamily="18" charset="0"/>
                          <a:ea typeface="Cambria Math" panose="02040503050406030204" pitchFamily="18" charset="0"/>
                        </a:rPr>
                        <m:t>892,2</m:t>
                      </m:r>
                      <m:r>
                        <m:rPr>
                          <m:nor/>
                        </m:rPr>
                        <a:rPr lang="cs-CZ" b="0" i="0" smtClean="0">
                          <a:latin typeface="Cambria Math" panose="02040503050406030204" pitchFamily="18" charset="0"/>
                          <a:ea typeface="Cambria Math" panose="02040503050406030204" pitchFamily="18" charset="0"/>
                        </a:rPr>
                        <m:t> = </m:t>
                      </m:r>
                      <m:r>
                        <m:rPr>
                          <m:nor/>
                        </m:rPr>
                        <a:rPr lang="cs-CZ" b="1" i="0" smtClean="0">
                          <a:solidFill>
                            <a:srgbClr val="0070C0"/>
                          </a:solidFill>
                          <a:latin typeface="Cambria Math" panose="02040503050406030204" pitchFamily="18" charset="0"/>
                          <a:ea typeface="Cambria Math" panose="02040503050406030204" pitchFamily="18" charset="0"/>
                        </a:rPr>
                        <m:t>268 </m:t>
                      </m:r>
                      <m:r>
                        <m:rPr>
                          <m:nor/>
                        </m:rPr>
                        <a:rPr lang="cs-CZ" b="1" i="0" smtClean="0">
                          <a:solidFill>
                            <a:srgbClr val="0070C0"/>
                          </a:solidFill>
                          <a:latin typeface="Cambria Math" panose="02040503050406030204" pitchFamily="18" charset="0"/>
                          <a:ea typeface="Cambria Math" panose="02040503050406030204" pitchFamily="18" charset="0"/>
                        </a:rPr>
                        <m:t>N</m:t>
                      </m:r>
                    </m:oMath>
                  </m:oMathPara>
                </a14:m>
                <a:endParaRPr lang="en-GB" b="1" dirty="0">
                  <a:solidFill>
                    <a:schemeClr val="tx1"/>
                  </a:solidFill>
                </a:endParaRPr>
              </a:p>
            </p:txBody>
          </p:sp>
        </mc:Choice>
        <mc:Fallback xmlns="">
          <p:sp>
            <p:nvSpPr>
              <p:cNvPr id="19" name="TextovéPole 18">
                <a:extLst>
                  <a:ext uri="{FF2B5EF4-FFF2-40B4-BE49-F238E27FC236}">
                    <a16:creationId xmlns:a16="http://schemas.microsoft.com/office/drawing/2014/main" id="{FDCD6B77-6164-0102-B1A1-9F51F18081C4}"/>
                  </a:ext>
                </a:extLst>
              </p:cNvPr>
              <p:cNvSpPr txBox="1">
                <a:spLocks noRot="1" noChangeAspect="1" noMove="1" noResize="1" noEditPoints="1" noAdjustHandles="1" noChangeArrowheads="1" noChangeShapeType="1" noTextEdit="1"/>
              </p:cNvSpPr>
              <p:nvPr/>
            </p:nvSpPr>
            <p:spPr>
              <a:xfrm>
                <a:off x="3456210" y="3312096"/>
                <a:ext cx="5124062" cy="369332"/>
              </a:xfrm>
              <a:prstGeom prst="rect">
                <a:avLst/>
              </a:prstGeom>
              <a:blipFill>
                <a:blip r:embed="rId4"/>
                <a:stretch>
                  <a:fillRect b="-4918"/>
                </a:stretch>
              </a:blipFill>
            </p:spPr>
            <p:txBody>
              <a:bodyPr/>
              <a:lstStyle/>
              <a:p>
                <a:r>
                  <a:rPr lang="en-GB">
                    <a:noFill/>
                  </a:rPr>
                  <a:t> </a:t>
                </a:r>
              </a:p>
            </p:txBody>
          </p:sp>
        </mc:Fallback>
      </mc:AlternateContent>
      <p:sp>
        <p:nvSpPr>
          <p:cNvPr id="6" name="TextovéPole 5">
            <a:extLst>
              <a:ext uri="{FF2B5EF4-FFF2-40B4-BE49-F238E27FC236}">
                <a16:creationId xmlns:a16="http://schemas.microsoft.com/office/drawing/2014/main" id="{20ED8FEA-03F5-FAED-8192-364074087B8E}"/>
              </a:ext>
            </a:extLst>
          </p:cNvPr>
          <p:cNvSpPr txBox="1"/>
          <p:nvPr/>
        </p:nvSpPr>
        <p:spPr>
          <a:xfrm>
            <a:off x="739449" y="2861361"/>
            <a:ext cx="9241195" cy="369332"/>
          </a:xfrm>
          <a:prstGeom prst="rect">
            <a:avLst/>
          </a:prstGeom>
          <a:noFill/>
        </p:spPr>
        <p:txBody>
          <a:bodyPr wrap="square">
            <a:spAutoFit/>
          </a:bodyPr>
          <a:lstStyle/>
          <a:p>
            <a:r>
              <a:rPr lang="cs-CZ" sz="1800" b="1" i="0" u="none" strike="noStrike" dirty="0">
                <a:solidFill>
                  <a:srgbClr val="0070C0"/>
                </a:solidFill>
                <a:effectLst/>
              </a:rPr>
              <a:t>3) Odpor kol </a:t>
            </a:r>
            <a:r>
              <a:rPr lang="cs-CZ" sz="1800" i="0" u="none" strike="noStrike" dirty="0">
                <a:solidFill>
                  <a:srgbClr val="000000"/>
                </a:solidFill>
                <a:effectLst/>
              </a:rPr>
              <a:t>–</a:t>
            </a:r>
            <a:r>
              <a:rPr lang="cs-CZ" sz="1800" b="1" i="0" u="none" strike="noStrike" dirty="0">
                <a:solidFill>
                  <a:srgbClr val="000000"/>
                </a:solidFill>
                <a:effectLst/>
              </a:rPr>
              <a:t> </a:t>
            </a:r>
            <a:r>
              <a:rPr lang="cs-CZ" sz="1800" i="0" u="none" strike="noStrike" dirty="0">
                <a:solidFill>
                  <a:srgbClr val="000000"/>
                </a:solidFill>
                <a:effectLst/>
              </a:rPr>
              <a:t>v tomto odporu je vyjádřený valivý odpor a tření v uložení pojezdových kol.</a:t>
            </a:r>
          </a:p>
        </p:txBody>
      </p:sp>
      <p:sp>
        <p:nvSpPr>
          <p:cNvPr id="7" name="TextovéPole 6">
            <a:extLst>
              <a:ext uri="{FF2B5EF4-FFF2-40B4-BE49-F238E27FC236}">
                <a16:creationId xmlns:a16="http://schemas.microsoft.com/office/drawing/2014/main" id="{BB5ABC04-710F-9491-02D9-9E5580190B55}"/>
              </a:ext>
            </a:extLst>
          </p:cNvPr>
          <p:cNvSpPr txBox="1"/>
          <p:nvPr/>
        </p:nvSpPr>
        <p:spPr>
          <a:xfrm>
            <a:off x="739448" y="3711882"/>
            <a:ext cx="10849478" cy="646331"/>
          </a:xfrm>
          <a:prstGeom prst="rect">
            <a:avLst/>
          </a:prstGeom>
          <a:noFill/>
        </p:spPr>
        <p:txBody>
          <a:bodyPr wrap="square">
            <a:spAutoFit/>
          </a:bodyPr>
          <a:lstStyle/>
          <a:p>
            <a:pPr algn="just"/>
            <a:r>
              <a:rPr lang="cs-CZ" sz="1800" b="1" i="0" u="none" strike="noStrike" dirty="0">
                <a:solidFill>
                  <a:srgbClr val="0070C0"/>
                </a:solidFill>
                <a:effectLst/>
              </a:rPr>
              <a:t>4) Odpor svahu </a:t>
            </a:r>
            <a:r>
              <a:rPr lang="cs-CZ" sz="1800" i="0" u="none" strike="noStrike" dirty="0">
                <a:solidFill>
                  <a:srgbClr val="000000"/>
                </a:solidFill>
                <a:effectLst/>
              </a:rPr>
              <a:t>–</a:t>
            </a:r>
            <a:r>
              <a:rPr lang="cs-CZ" sz="1800" b="1" i="0" u="none" strike="noStrike" dirty="0">
                <a:solidFill>
                  <a:srgbClr val="000000"/>
                </a:solidFill>
                <a:effectLst/>
              </a:rPr>
              <a:t> </a:t>
            </a:r>
            <a:r>
              <a:rPr lang="cs-CZ" sz="1800" i="0" u="none" strike="noStrike" dirty="0">
                <a:solidFill>
                  <a:srgbClr val="000000"/>
                </a:solidFill>
                <a:effectLst/>
              </a:rPr>
              <a:t>při tlačení vozíku po nakloněné rovině vzniká odpor svahu, který je závislý na sklonu podlahy a celkové tíze tlačeného objektu.</a:t>
            </a:r>
          </a:p>
        </p:txBody>
      </p:sp>
      <mc:AlternateContent xmlns:mc="http://schemas.openxmlformats.org/markup-compatibility/2006" xmlns:a14="http://schemas.microsoft.com/office/drawing/2010/main">
        <mc:Choice Requires="a14">
          <p:sp>
            <p:nvSpPr>
              <p:cNvPr id="8" name="TextovéPole 7">
                <a:extLst>
                  <a:ext uri="{FF2B5EF4-FFF2-40B4-BE49-F238E27FC236}">
                    <a16:creationId xmlns:a16="http://schemas.microsoft.com/office/drawing/2014/main" id="{9A5018A8-7FD0-2712-7C32-9E782EAE502C}"/>
                  </a:ext>
                </a:extLst>
              </p:cNvPr>
              <p:cNvSpPr txBox="1"/>
              <p:nvPr/>
            </p:nvSpPr>
            <p:spPr>
              <a:xfrm>
                <a:off x="3376712" y="4358213"/>
                <a:ext cx="512406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cs-CZ" i="1" dirty="0" smtClean="0">
                              <a:solidFill>
                                <a:schemeClr val="tx1"/>
                              </a:solidFill>
                              <a:latin typeface="Cambria Math" panose="02040503050406030204" pitchFamily="18" charset="0"/>
                            </a:rPr>
                          </m:ctrlPr>
                        </m:sSubPr>
                        <m:e>
                          <m:r>
                            <a:rPr lang="cs-CZ" b="0" i="1" dirty="0" smtClean="0">
                              <a:solidFill>
                                <a:schemeClr val="tx1"/>
                              </a:solidFill>
                              <a:latin typeface="Cambria Math" panose="02040503050406030204" pitchFamily="18" charset="0"/>
                            </a:rPr>
                            <m:t>𝑂</m:t>
                          </m:r>
                        </m:e>
                        <m:sub>
                          <m:r>
                            <a:rPr lang="cs-CZ" b="0" i="1" dirty="0" smtClean="0">
                              <a:solidFill>
                                <a:schemeClr val="tx1"/>
                              </a:solidFill>
                              <a:latin typeface="Cambria Math" panose="02040503050406030204" pitchFamily="18" charset="0"/>
                            </a:rPr>
                            <m:t>𝑠</m:t>
                          </m:r>
                        </m:sub>
                      </m:sSub>
                      <m:r>
                        <a:rPr lang="en-GB" b="0" i="0">
                          <a:solidFill>
                            <a:schemeClr val="tx1"/>
                          </a:solidFill>
                          <a:latin typeface="Cambria Math" panose="02040503050406030204" pitchFamily="18" charset="0"/>
                        </a:rPr>
                        <m:t>=</m:t>
                      </m:r>
                      <m:sSub>
                        <m:sSubPr>
                          <m:ctrlPr>
                            <a:rPr lang="en-GB" i="1">
                              <a:latin typeface="Cambria Math" panose="02040503050406030204" pitchFamily="18" charset="0"/>
                            </a:rPr>
                          </m:ctrlPr>
                        </m:sSubPr>
                        <m:e>
                          <m:r>
                            <a:rPr lang="cs-CZ" b="0" i="1">
                              <a:latin typeface="Cambria Math" panose="02040503050406030204" pitchFamily="18" charset="0"/>
                            </a:rPr>
                            <m:t>𝐺</m:t>
                          </m:r>
                        </m:e>
                        <m:sub>
                          <m:r>
                            <a:rPr lang="cs-CZ" b="0" i="1">
                              <a:latin typeface="Cambria Math" panose="02040503050406030204" pitchFamily="18" charset="0"/>
                            </a:rPr>
                            <m:t>𝑉</m:t>
                          </m:r>
                        </m:sub>
                      </m:sSub>
                      <m:r>
                        <a:rPr lang="en-GB">
                          <a:latin typeface="Cambria Math" panose="02040503050406030204" pitchFamily="18" charset="0"/>
                        </a:rPr>
                        <m:t>∙</m:t>
                      </m:r>
                      <m:func>
                        <m:funcPr>
                          <m:ctrlPr>
                            <a:rPr lang="cs-CZ" i="1" smtClean="0">
                              <a:latin typeface="Cambria Math" panose="02040503050406030204" pitchFamily="18" charset="0"/>
                            </a:rPr>
                          </m:ctrlPr>
                        </m:funcPr>
                        <m:fName>
                          <m:r>
                            <m:rPr>
                              <m:sty m:val="p"/>
                            </m:rPr>
                            <a:rPr lang="cs-CZ" i="0" smtClean="0">
                              <a:latin typeface="Cambria Math" panose="02040503050406030204" pitchFamily="18" charset="0"/>
                            </a:rPr>
                            <m:t>sin</m:t>
                          </m:r>
                        </m:fName>
                        <m:e>
                          <m:r>
                            <m:rPr>
                              <m:nor/>
                            </m:rPr>
                            <a:rPr lang="el-GR"/>
                            <m:t>α</m:t>
                          </m:r>
                        </m:e>
                      </m:func>
                      <m:r>
                        <a:rPr lang="cs-CZ" b="0" i="1" smtClean="0">
                          <a:solidFill>
                            <a:schemeClr val="tx1"/>
                          </a:solidFill>
                          <a:latin typeface="Cambria Math" panose="02040503050406030204" pitchFamily="18" charset="0"/>
                        </a:rPr>
                        <m:t>=</m:t>
                      </m:r>
                      <m:r>
                        <m:rPr>
                          <m:nor/>
                        </m:rPr>
                        <a:rPr lang="en-GB">
                          <a:latin typeface="Cambria Math" panose="02040503050406030204" pitchFamily="18" charset="0"/>
                          <a:ea typeface="Cambria Math" panose="02040503050406030204" pitchFamily="18" charset="0"/>
                        </a:rPr>
                        <m:t>15</m:t>
                      </m:r>
                      <m:r>
                        <m:rPr>
                          <m:nor/>
                        </m:rPr>
                        <a:rPr lang="cs-CZ">
                          <a:latin typeface="Cambria Math" panose="02040503050406030204" pitchFamily="18" charset="0"/>
                          <a:ea typeface="Cambria Math" panose="02040503050406030204" pitchFamily="18" charset="0"/>
                        </a:rPr>
                        <m:t> </m:t>
                      </m:r>
                      <m:r>
                        <m:rPr>
                          <m:nor/>
                        </m:rPr>
                        <a:rPr lang="en-GB">
                          <a:latin typeface="Cambria Math" panose="02040503050406030204" pitchFamily="18" charset="0"/>
                          <a:ea typeface="Cambria Math" panose="02040503050406030204" pitchFamily="18" charset="0"/>
                        </a:rPr>
                        <m:t>892,2</m:t>
                      </m:r>
                      <m:r>
                        <a:rPr lang="en-GB">
                          <a:latin typeface="Cambria Math" panose="02040503050406030204" pitchFamily="18" charset="0"/>
                        </a:rPr>
                        <m:t>∙</m:t>
                      </m:r>
                      <m:func>
                        <m:funcPr>
                          <m:ctrlPr>
                            <a:rPr lang="cs-CZ" i="1">
                              <a:latin typeface="Cambria Math" panose="02040503050406030204" pitchFamily="18" charset="0"/>
                            </a:rPr>
                          </m:ctrlPr>
                        </m:funcPr>
                        <m:fName>
                          <m:r>
                            <m:rPr>
                              <m:sty m:val="p"/>
                            </m:rPr>
                            <a:rPr lang="cs-CZ">
                              <a:latin typeface="Cambria Math" panose="02040503050406030204" pitchFamily="18" charset="0"/>
                            </a:rPr>
                            <m:t>sin</m:t>
                          </m:r>
                        </m:fName>
                        <m:e>
                          <m:r>
                            <m:rPr>
                              <m:nor/>
                            </m:rPr>
                            <a:rPr lang="cs-CZ" b="0" i="0" smtClean="0">
                              <a:latin typeface="Cambria Math" panose="02040503050406030204" pitchFamily="18" charset="0"/>
                            </a:rPr>
                            <m:t>1,5</m:t>
                          </m:r>
                          <m:r>
                            <a:rPr lang="cs-CZ" b="0" i="1" smtClean="0">
                              <a:latin typeface="Cambria Math" panose="02040503050406030204" pitchFamily="18" charset="0"/>
                            </a:rPr>
                            <m:t>°</m:t>
                          </m:r>
                        </m:e>
                      </m:func>
                      <m:r>
                        <m:rPr>
                          <m:nor/>
                        </m:rPr>
                        <a:rPr lang="cs-CZ" b="0" i="0" smtClean="0">
                          <a:latin typeface="Cambria Math" panose="02040503050406030204" pitchFamily="18" charset="0"/>
                          <a:ea typeface="Cambria Math" panose="02040503050406030204" pitchFamily="18" charset="0"/>
                        </a:rPr>
                        <m:t>= </m:t>
                      </m:r>
                      <m:r>
                        <m:rPr>
                          <m:nor/>
                        </m:rPr>
                        <a:rPr lang="cs-CZ" b="1" i="0" smtClean="0">
                          <a:solidFill>
                            <a:srgbClr val="0070C0"/>
                          </a:solidFill>
                          <a:latin typeface="Cambria Math" panose="02040503050406030204" pitchFamily="18" charset="0"/>
                          <a:ea typeface="Cambria Math" panose="02040503050406030204" pitchFamily="18" charset="0"/>
                        </a:rPr>
                        <m:t>416 </m:t>
                      </m:r>
                      <m:r>
                        <m:rPr>
                          <m:nor/>
                        </m:rPr>
                        <a:rPr lang="cs-CZ" b="1" i="0" smtClean="0">
                          <a:solidFill>
                            <a:srgbClr val="0070C0"/>
                          </a:solidFill>
                          <a:latin typeface="Cambria Math" panose="02040503050406030204" pitchFamily="18" charset="0"/>
                          <a:ea typeface="Cambria Math" panose="02040503050406030204" pitchFamily="18" charset="0"/>
                        </a:rPr>
                        <m:t>N</m:t>
                      </m:r>
                    </m:oMath>
                  </m:oMathPara>
                </a14:m>
                <a:endParaRPr lang="en-GB" b="1" dirty="0">
                  <a:solidFill>
                    <a:schemeClr val="tx1"/>
                  </a:solidFill>
                </a:endParaRPr>
              </a:p>
            </p:txBody>
          </p:sp>
        </mc:Choice>
        <mc:Fallback xmlns="">
          <p:sp>
            <p:nvSpPr>
              <p:cNvPr id="8" name="TextovéPole 7">
                <a:extLst>
                  <a:ext uri="{FF2B5EF4-FFF2-40B4-BE49-F238E27FC236}">
                    <a16:creationId xmlns:a16="http://schemas.microsoft.com/office/drawing/2014/main" id="{9A5018A8-7FD0-2712-7C32-9E782EAE502C}"/>
                  </a:ext>
                </a:extLst>
              </p:cNvPr>
              <p:cNvSpPr txBox="1">
                <a:spLocks noRot="1" noChangeAspect="1" noMove="1" noResize="1" noEditPoints="1" noAdjustHandles="1" noChangeArrowheads="1" noChangeShapeType="1" noTextEdit="1"/>
              </p:cNvSpPr>
              <p:nvPr/>
            </p:nvSpPr>
            <p:spPr>
              <a:xfrm>
                <a:off x="3376712" y="4358213"/>
                <a:ext cx="5124062" cy="369332"/>
              </a:xfrm>
              <a:prstGeom prst="rect">
                <a:avLst/>
              </a:prstGeom>
              <a:blipFill>
                <a:blip r:embed="rId5"/>
                <a:stretch>
                  <a:fillRect b="-4918"/>
                </a:stretch>
              </a:blipFill>
            </p:spPr>
            <p:txBody>
              <a:bodyPr/>
              <a:lstStyle/>
              <a:p>
                <a:r>
                  <a:rPr lang="en-GB">
                    <a:noFill/>
                  </a:rPr>
                  <a:t> </a:t>
                </a:r>
              </a:p>
            </p:txBody>
          </p:sp>
        </mc:Fallback>
      </mc:AlternateContent>
      <p:sp>
        <p:nvSpPr>
          <p:cNvPr id="9" name="TextovéPole 8">
            <a:extLst>
              <a:ext uri="{FF2B5EF4-FFF2-40B4-BE49-F238E27FC236}">
                <a16:creationId xmlns:a16="http://schemas.microsoft.com/office/drawing/2014/main" id="{16275A81-2DDD-D0F5-C6F9-1EE9E725F8D2}"/>
              </a:ext>
            </a:extLst>
          </p:cNvPr>
          <p:cNvSpPr txBox="1"/>
          <p:nvPr/>
        </p:nvSpPr>
        <p:spPr>
          <a:xfrm>
            <a:off x="739447" y="4833939"/>
            <a:ext cx="10849479" cy="646331"/>
          </a:xfrm>
          <a:prstGeom prst="rect">
            <a:avLst/>
          </a:prstGeom>
          <a:noFill/>
        </p:spPr>
        <p:txBody>
          <a:bodyPr wrap="square">
            <a:spAutoFit/>
          </a:bodyPr>
          <a:lstStyle/>
          <a:p>
            <a:pPr algn="just"/>
            <a:r>
              <a:rPr lang="cs-CZ" sz="1800" b="1" i="0" u="none" strike="noStrike" dirty="0">
                <a:solidFill>
                  <a:srgbClr val="0070C0"/>
                </a:solidFill>
                <a:effectLst/>
                <a:latin typeface="Aptos Narrow" panose="020B0004020202020204" pitchFamily="34" charset="0"/>
              </a:rPr>
              <a:t>5) Odpor ze zrychlení </a:t>
            </a:r>
            <a:r>
              <a:rPr lang="cs-CZ" sz="1800" i="0" u="none" strike="noStrike" dirty="0">
                <a:solidFill>
                  <a:srgbClr val="000000"/>
                </a:solidFill>
                <a:effectLst/>
                <a:latin typeface="Aptos Narrow" panose="020B0004020202020204" pitchFamily="34" charset="0"/>
              </a:rPr>
              <a:t>– </a:t>
            </a:r>
            <a:r>
              <a:rPr lang="cs-CZ" dirty="0">
                <a:solidFill>
                  <a:srgbClr val="000000"/>
                </a:solidFill>
                <a:latin typeface="Aptos Narrow" panose="020B0004020202020204" pitchFamily="34" charset="0"/>
              </a:rPr>
              <a:t>p</a:t>
            </a:r>
            <a:r>
              <a:rPr lang="cs-CZ" sz="1800" i="0" u="none" strike="noStrike" dirty="0">
                <a:solidFill>
                  <a:srgbClr val="000000"/>
                </a:solidFill>
                <a:effectLst/>
                <a:latin typeface="Aptos Narrow" panose="020B0004020202020204" pitchFamily="34" charset="0"/>
              </a:rPr>
              <a:t>oužitím druhého Newtonova zákona můžeme vypočítat další složku jízdního odporu a to odpor ze zrychlení. </a:t>
            </a:r>
          </a:p>
        </p:txBody>
      </p:sp>
      <mc:AlternateContent xmlns:mc="http://schemas.openxmlformats.org/markup-compatibility/2006" xmlns:a14="http://schemas.microsoft.com/office/drawing/2010/main">
        <mc:Choice Requires="a14">
          <p:sp>
            <p:nvSpPr>
              <p:cNvPr id="10" name="TextovéPole 9">
                <a:extLst>
                  <a:ext uri="{FF2B5EF4-FFF2-40B4-BE49-F238E27FC236}">
                    <a16:creationId xmlns:a16="http://schemas.microsoft.com/office/drawing/2014/main" id="{1E612CDF-B6F9-A289-2156-6704920DA9AA}"/>
                  </a:ext>
                </a:extLst>
              </p:cNvPr>
              <p:cNvSpPr txBox="1"/>
              <p:nvPr/>
            </p:nvSpPr>
            <p:spPr>
              <a:xfrm>
                <a:off x="2677090" y="5401998"/>
                <a:ext cx="683781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cs-CZ" i="1" dirty="0" smtClean="0">
                              <a:solidFill>
                                <a:schemeClr val="tx1"/>
                              </a:solidFill>
                              <a:latin typeface="Cambria Math" panose="02040503050406030204" pitchFamily="18" charset="0"/>
                            </a:rPr>
                          </m:ctrlPr>
                        </m:sSubPr>
                        <m:e>
                          <m:r>
                            <a:rPr lang="cs-CZ" b="0" i="1" dirty="0" smtClean="0">
                              <a:solidFill>
                                <a:schemeClr val="tx1"/>
                              </a:solidFill>
                              <a:latin typeface="Cambria Math" panose="02040503050406030204" pitchFamily="18" charset="0"/>
                            </a:rPr>
                            <m:t>𝑂</m:t>
                          </m:r>
                        </m:e>
                        <m:sub>
                          <m:r>
                            <a:rPr lang="cs-CZ" b="0" i="1" dirty="0" smtClean="0">
                              <a:solidFill>
                                <a:schemeClr val="tx1"/>
                              </a:solidFill>
                              <a:latin typeface="Cambria Math" panose="02040503050406030204" pitchFamily="18" charset="0"/>
                            </a:rPr>
                            <m:t>𝑎</m:t>
                          </m:r>
                        </m:sub>
                      </m:sSub>
                      <m:r>
                        <a:rPr lang="en-GB" b="0" i="0">
                          <a:solidFill>
                            <a:schemeClr val="tx1"/>
                          </a:solidFill>
                          <a:latin typeface="Cambria Math" panose="02040503050406030204" pitchFamily="18" charset="0"/>
                        </a:rPr>
                        <m:t>=</m:t>
                      </m:r>
                      <m:sSub>
                        <m:sSubPr>
                          <m:ctrlPr>
                            <a:rPr lang="en-GB" i="1" smtClean="0">
                              <a:latin typeface="Cambria Math" panose="02040503050406030204" pitchFamily="18" charset="0"/>
                            </a:rPr>
                          </m:ctrlPr>
                        </m:sSubPr>
                        <m:e>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cs-CZ" i="1">
                                      <a:latin typeface="Cambria Math" panose="02040503050406030204" pitchFamily="18" charset="0"/>
                                    </a:rPr>
                                    <m:t>𝑚</m:t>
                                  </m:r>
                                </m:e>
                                <m:sub>
                                  <m:r>
                                    <a:rPr lang="cs-CZ" i="1">
                                      <a:latin typeface="Cambria Math" panose="02040503050406030204" pitchFamily="18" charset="0"/>
                                    </a:rPr>
                                    <m:t>𝑉</m:t>
                                  </m:r>
                                </m:sub>
                              </m:sSub>
                              <m:r>
                                <a:rPr lang="cs-CZ" i="1">
                                  <a:latin typeface="Cambria Math" panose="02040503050406030204" pitchFamily="18" charset="0"/>
                                </a:rPr>
                                <m:t>+</m:t>
                              </m:r>
                              <m:sSub>
                                <m:sSubPr>
                                  <m:ctrlPr>
                                    <a:rPr lang="en-GB" i="1">
                                      <a:latin typeface="Cambria Math" panose="02040503050406030204" pitchFamily="18" charset="0"/>
                                    </a:rPr>
                                  </m:ctrlPr>
                                </m:sSubPr>
                                <m:e>
                                  <m:r>
                                    <a:rPr lang="cs-CZ" i="1">
                                      <a:latin typeface="Cambria Math" panose="02040503050406030204" pitchFamily="18" charset="0"/>
                                    </a:rPr>
                                    <m:t>𝑚</m:t>
                                  </m:r>
                                </m:e>
                                <m:sub>
                                  <m:r>
                                    <a:rPr lang="cs-CZ" i="1">
                                      <a:latin typeface="Cambria Math" panose="02040503050406030204" pitchFamily="18" charset="0"/>
                                    </a:rPr>
                                    <m:t>𝑏</m:t>
                                  </m:r>
                                </m:sub>
                              </m:sSub>
                            </m:e>
                          </m:d>
                          <m:r>
                            <a:rPr lang="en-GB">
                              <a:latin typeface="Cambria Math" panose="02040503050406030204" pitchFamily="18" charset="0"/>
                            </a:rPr>
                            <m:t>∙</m:t>
                          </m:r>
                          <m:r>
                            <a:rPr lang="cs-CZ" b="0" i="1" smtClean="0">
                              <a:latin typeface="Cambria Math" panose="02040503050406030204" pitchFamily="18" charset="0"/>
                            </a:rPr>
                            <m:t>𝑎</m:t>
                          </m:r>
                        </m:e>
                        <m:sub>
                          <m:r>
                            <a:rPr lang="cs-CZ" b="0" i="1">
                              <a:latin typeface="Cambria Math" panose="02040503050406030204" pitchFamily="18" charset="0"/>
                            </a:rPr>
                            <m:t>𝑉</m:t>
                          </m:r>
                        </m:sub>
                      </m:sSub>
                      <m:r>
                        <m:rPr>
                          <m:nor/>
                        </m:rPr>
                        <a:rPr lang="cs-CZ" b="0" i="0" smtClean="0">
                          <a:latin typeface="Cambria Math" panose="02040503050406030204" pitchFamily="18" charset="0"/>
                        </a:rPr>
                        <m:t> </m:t>
                      </m:r>
                      <m:r>
                        <m:rPr>
                          <m:nor/>
                        </m:rPr>
                        <a:rPr lang="cs-CZ" b="0" i="0" smtClean="0">
                          <a:latin typeface="Cambria Math" panose="02040503050406030204" pitchFamily="18" charset="0"/>
                          <a:ea typeface="Cambria Math" panose="02040503050406030204" pitchFamily="18" charset="0"/>
                        </a:rPr>
                        <m:t>= </m:t>
                      </m:r>
                      <m:d>
                        <m:dPr>
                          <m:ctrlPr>
                            <a:rPr lang="en-GB" i="1">
                              <a:latin typeface="Cambria Math" panose="02040503050406030204" pitchFamily="18" charset="0"/>
                            </a:rPr>
                          </m:ctrlPr>
                        </m:dPr>
                        <m:e>
                          <m:r>
                            <a:rPr lang="cs-CZ" b="0" i="1" smtClean="0">
                              <a:latin typeface="Cambria Math" panose="02040503050406030204" pitchFamily="18" charset="0"/>
                            </a:rPr>
                            <m:t>120</m:t>
                          </m:r>
                          <m:r>
                            <a:rPr lang="cs-CZ" i="1">
                              <a:latin typeface="Cambria Math" panose="02040503050406030204" pitchFamily="18" charset="0"/>
                            </a:rPr>
                            <m:t>+</m:t>
                          </m:r>
                          <m:r>
                            <a:rPr lang="cs-CZ" b="0" i="1" smtClean="0">
                              <a:latin typeface="Cambria Math" panose="02040503050406030204" pitchFamily="18" charset="0"/>
                            </a:rPr>
                            <m:t>1500</m:t>
                          </m:r>
                        </m:e>
                      </m:d>
                      <m:r>
                        <a:rPr lang="en-GB">
                          <a:latin typeface="Cambria Math" panose="02040503050406030204" pitchFamily="18" charset="0"/>
                        </a:rPr>
                        <m:t>∙</m:t>
                      </m:r>
                      <m:r>
                        <m:rPr>
                          <m:nor/>
                        </m:rPr>
                        <a:rPr lang="cs-CZ" b="0" i="0" smtClean="0">
                          <a:latin typeface="Cambria Math" panose="02040503050406030204" pitchFamily="18" charset="0"/>
                        </a:rPr>
                        <m:t>0,12 </m:t>
                      </m:r>
                      <m:r>
                        <m:rPr>
                          <m:nor/>
                        </m:rPr>
                        <a:rPr lang="cs-CZ">
                          <a:latin typeface="Cambria Math" panose="02040503050406030204" pitchFamily="18" charset="0"/>
                          <a:ea typeface="Cambria Math" panose="02040503050406030204" pitchFamily="18" charset="0"/>
                        </a:rPr>
                        <m:t>=</m:t>
                      </m:r>
                      <m:r>
                        <m:rPr>
                          <m:nor/>
                        </m:rPr>
                        <a:rPr lang="cs-CZ" b="0" i="0" smtClean="0">
                          <a:latin typeface="Cambria Math" panose="02040503050406030204" pitchFamily="18" charset="0"/>
                          <a:ea typeface="Cambria Math" panose="02040503050406030204" pitchFamily="18" charset="0"/>
                        </a:rPr>
                        <m:t> </m:t>
                      </m:r>
                      <m:r>
                        <m:rPr>
                          <m:nor/>
                        </m:rPr>
                        <a:rPr lang="cs-CZ" b="1" i="0" smtClean="0">
                          <a:solidFill>
                            <a:srgbClr val="0070C0"/>
                          </a:solidFill>
                          <a:latin typeface="Cambria Math" panose="02040503050406030204" pitchFamily="18" charset="0"/>
                          <a:ea typeface="Cambria Math" panose="02040503050406030204" pitchFamily="18" charset="0"/>
                        </a:rPr>
                        <m:t>194,4 </m:t>
                      </m:r>
                      <m:r>
                        <m:rPr>
                          <m:nor/>
                        </m:rPr>
                        <a:rPr lang="cs-CZ" b="1" i="0" smtClean="0">
                          <a:solidFill>
                            <a:srgbClr val="0070C0"/>
                          </a:solidFill>
                          <a:latin typeface="Cambria Math" panose="02040503050406030204" pitchFamily="18" charset="0"/>
                          <a:ea typeface="Cambria Math" panose="02040503050406030204" pitchFamily="18" charset="0"/>
                        </a:rPr>
                        <m:t>N</m:t>
                      </m:r>
                    </m:oMath>
                  </m:oMathPara>
                </a14:m>
                <a:endParaRPr lang="en-GB" b="1" dirty="0">
                  <a:solidFill>
                    <a:schemeClr val="tx1"/>
                  </a:solidFill>
                </a:endParaRPr>
              </a:p>
            </p:txBody>
          </p:sp>
        </mc:Choice>
        <mc:Fallback xmlns="">
          <p:sp>
            <p:nvSpPr>
              <p:cNvPr id="10" name="TextovéPole 9">
                <a:extLst>
                  <a:ext uri="{FF2B5EF4-FFF2-40B4-BE49-F238E27FC236}">
                    <a16:creationId xmlns:a16="http://schemas.microsoft.com/office/drawing/2014/main" id="{1E612CDF-B6F9-A289-2156-6704920DA9AA}"/>
                  </a:ext>
                </a:extLst>
              </p:cNvPr>
              <p:cNvSpPr txBox="1">
                <a:spLocks noRot="1" noChangeAspect="1" noMove="1" noResize="1" noEditPoints="1" noAdjustHandles="1" noChangeArrowheads="1" noChangeShapeType="1" noTextEdit="1"/>
              </p:cNvSpPr>
              <p:nvPr/>
            </p:nvSpPr>
            <p:spPr>
              <a:xfrm>
                <a:off x="2677090" y="5401998"/>
                <a:ext cx="6837815" cy="369332"/>
              </a:xfrm>
              <a:prstGeom prst="rect">
                <a:avLst/>
              </a:prstGeom>
              <a:blipFill>
                <a:blip r:embed="rId6"/>
                <a:stretch>
                  <a:fillRect b="-4918"/>
                </a:stretch>
              </a:blipFill>
            </p:spPr>
            <p:txBody>
              <a:bodyPr/>
              <a:lstStyle/>
              <a:p>
                <a:r>
                  <a:rPr lang="en-GB">
                    <a:noFill/>
                  </a:rPr>
                  <a:t> </a:t>
                </a:r>
              </a:p>
            </p:txBody>
          </p:sp>
        </mc:Fallback>
      </mc:AlternateContent>
      <p:sp>
        <p:nvSpPr>
          <p:cNvPr id="11" name="TextovéPole 10">
            <a:extLst>
              <a:ext uri="{FF2B5EF4-FFF2-40B4-BE49-F238E27FC236}">
                <a16:creationId xmlns:a16="http://schemas.microsoft.com/office/drawing/2014/main" id="{0113497A-332D-89C3-9FCA-346A8F04108A}"/>
              </a:ext>
            </a:extLst>
          </p:cNvPr>
          <p:cNvSpPr txBox="1"/>
          <p:nvPr/>
        </p:nvSpPr>
        <p:spPr>
          <a:xfrm>
            <a:off x="739446" y="6022759"/>
            <a:ext cx="10849478" cy="646331"/>
          </a:xfrm>
          <a:prstGeom prst="rect">
            <a:avLst/>
          </a:prstGeom>
          <a:noFill/>
        </p:spPr>
        <p:txBody>
          <a:bodyPr wrap="square">
            <a:spAutoFit/>
          </a:bodyPr>
          <a:lstStyle/>
          <a:p>
            <a:pPr algn="just"/>
            <a:r>
              <a:rPr lang="cs-CZ" b="1" dirty="0">
                <a:solidFill>
                  <a:srgbClr val="0070C0"/>
                </a:solidFill>
              </a:rPr>
              <a:t>Poznámka: </a:t>
            </a:r>
            <a:r>
              <a:rPr lang="cs-CZ" dirty="0"/>
              <a:t>Vzhledem k nízkým pojezdovým rychlostem, které jsou běžné u ručně ovládaných vozíků, je vliv aero-dynamického odporu zanedbatelný, a proto jej v našich výpočtech neuvažujeme.</a:t>
            </a:r>
            <a:endParaRPr lang="cs-CZ" sz="1800" i="0" u="none" strike="noStrike" dirty="0">
              <a:solidFill>
                <a:srgbClr val="000000"/>
              </a:solidFill>
              <a:effectLst/>
              <a:latin typeface="Aptos Narrow" panose="020B0004020202020204" pitchFamily="34" charset="0"/>
            </a:endParaRPr>
          </a:p>
        </p:txBody>
      </p:sp>
    </p:spTree>
    <p:extLst>
      <p:ext uri="{BB962C8B-B14F-4D97-AF65-F5344CB8AC3E}">
        <p14:creationId xmlns:p14="http://schemas.microsoft.com/office/powerpoint/2010/main" val="1007268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1</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6</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8500776" y="-74890"/>
            <a:ext cx="1734906" cy="672292"/>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0070C0"/>
                </a:solidFill>
              </a:rPr>
              <a:t>Výpočet</a:t>
            </a:r>
          </a:p>
        </p:txBody>
      </p:sp>
      <p:sp>
        <p:nvSpPr>
          <p:cNvPr id="14" name="TextovéPole 13">
            <a:extLst>
              <a:ext uri="{FF2B5EF4-FFF2-40B4-BE49-F238E27FC236}">
                <a16:creationId xmlns:a16="http://schemas.microsoft.com/office/drawing/2014/main" id="{2FB3F45F-836E-1497-1686-50D680E138D6}"/>
              </a:ext>
            </a:extLst>
          </p:cNvPr>
          <p:cNvSpPr txBox="1"/>
          <p:nvPr/>
        </p:nvSpPr>
        <p:spPr>
          <a:xfrm>
            <a:off x="770552" y="953047"/>
            <a:ext cx="10416852" cy="1200329"/>
          </a:xfrm>
          <a:prstGeom prst="rect">
            <a:avLst/>
          </a:prstGeom>
          <a:noFill/>
        </p:spPr>
        <p:txBody>
          <a:bodyPr wrap="square">
            <a:spAutoFit/>
          </a:bodyPr>
          <a:lstStyle/>
          <a:p>
            <a:pPr algn="just"/>
            <a:r>
              <a:rPr lang="cs-CZ" b="1" dirty="0">
                <a:solidFill>
                  <a:srgbClr val="0070C0"/>
                </a:solidFill>
                <a:latin typeface="Aptos Narrow" panose="020B0004020202020204" pitchFamily="34" charset="0"/>
              </a:rPr>
              <a:t>6</a:t>
            </a:r>
            <a:r>
              <a:rPr lang="cs-CZ" sz="1800" b="1" i="0" u="none" strike="noStrike" dirty="0">
                <a:solidFill>
                  <a:srgbClr val="0070C0"/>
                </a:solidFill>
                <a:effectLst/>
                <a:latin typeface="Aptos Narrow" panose="020B0004020202020204" pitchFamily="34" charset="0"/>
              </a:rPr>
              <a:t>) </a:t>
            </a:r>
            <a:r>
              <a:rPr lang="cs-CZ" sz="1800" b="1" i="0" u="none" strike="noStrike" dirty="0">
                <a:solidFill>
                  <a:srgbClr val="0070C0"/>
                </a:solidFill>
                <a:effectLst/>
              </a:rPr>
              <a:t>Výpočet</a:t>
            </a:r>
            <a:r>
              <a:rPr lang="cs-CZ" sz="1800" b="1" i="0" u="none" strike="noStrike" dirty="0">
                <a:solidFill>
                  <a:srgbClr val="0070C0"/>
                </a:solidFill>
                <a:effectLst/>
                <a:latin typeface="Aptos Narrow" panose="020B0004020202020204" pitchFamily="34" charset="0"/>
              </a:rPr>
              <a:t> manipulační síly pro pohon vozíku</a:t>
            </a:r>
            <a:r>
              <a:rPr lang="cs-CZ" b="1" dirty="0">
                <a:solidFill>
                  <a:srgbClr val="0070C0"/>
                </a:solidFill>
              </a:rPr>
              <a:t> </a:t>
            </a:r>
            <a:r>
              <a:rPr lang="cs-CZ" sz="1800" b="1" i="0" u="none" strike="noStrike" dirty="0">
                <a:solidFill>
                  <a:srgbClr val="000000"/>
                </a:solidFill>
                <a:effectLst/>
                <a:latin typeface="Aptos Narrow" panose="020B0004020202020204" pitchFamily="34" charset="0"/>
              </a:rPr>
              <a:t>– </a:t>
            </a:r>
            <a:r>
              <a:rPr lang="cs-CZ" dirty="0">
                <a:solidFill>
                  <a:srgbClr val="000000"/>
                </a:solidFill>
                <a:latin typeface="Aptos Narrow" panose="020B0004020202020204" pitchFamily="34" charset="0"/>
              </a:rPr>
              <a:t>n</a:t>
            </a:r>
            <a:r>
              <a:rPr lang="cs-CZ" dirty="0"/>
              <a:t>yní je na místě sečíst všechny relevantní pohybové odpory a získat tak potřebnou manipulační sílu pro rozjezd vozíku.</a:t>
            </a:r>
          </a:p>
          <a:p>
            <a:endParaRPr lang="cs-CZ" sz="1800" b="1" i="0" u="none" strike="noStrike" dirty="0">
              <a:solidFill>
                <a:srgbClr val="000000"/>
              </a:solidFill>
              <a:effectLst/>
              <a:latin typeface="Aptos Narrow" panose="020B0004020202020204" pitchFamily="34" charset="0"/>
            </a:endParaRPr>
          </a:p>
          <a:p>
            <a:endParaRPr lang="cs-CZ" b="1" dirty="0"/>
          </a:p>
        </p:txBody>
      </p:sp>
      <mc:AlternateContent xmlns:mc="http://schemas.openxmlformats.org/markup-compatibility/2006" xmlns:a14="http://schemas.microsoft.com/office/drawing/2010/main">
        <mc:Choice Requires="a14">
          <p:sp>
            <p:nvSpPr>
              <p:cNvPr id="16" name="TextovéPole 15">
                <a:extLst>
                  <a:ext uri="{FF2B5EF4-FFF2-40B4-BE49-F238E27FC236}">
                    <a16:creationId xmlns:a16="http://schemas.microsoft.com/office/drawing/2014/main" id="{3B5AA323-3B7E-1A33-9DB3-F1B509C39C48}"/>
                  </a:ext>
                </a:extLst>
              </p:cNvPr>
              <p:cNvSpPr txBox="1"/>
              <p:nvPr/>
            </p:nvSpPr>
            <p:spPr>
              <a:xfrm>
                <a:off x="3301095" y="1728232"/>
                <a:ext cx="575082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cs-CZ" b="0" i="1" smtClean="0">
                              <a:latin typeface="Cambria Math" panose="02040503050406030204" pitchFamily="18" charset="0"/>
                            </a:rPr>
                            <m:t>𝐹</m:t>
                          </m:r>
                        </m:e>
                        <m:sub>
                          <m:r>
                            <a:rPr lang="cs-CZ" b="0" i="1" smtClean="0">
                              <a:latin typeface="Cambria Math" panose="02040503050406030204" pitchFamily="18" charset="0"/>
                            </a:rPr>
                            <m:t>𝑀</m:t>
                          </m:r>
                        </m:sub>
                      </m:sSub>
                      <m:r>
                        <a:rPr lang="en-GB" i="0">
                          <a:solidFill>
                            <a:schemeClr val="tx1"/>
                          </a:solidFill>
                          <a:latin typeface="Cambria Math" panose="02040503050406030204" pitchFamily="18" charset="0"/>
                        </a:rPr>
                        <m:t>=</m:t>
                      </m:r>
                      <m:sSub>
                        <m:sSubPr>
                          <m:ctrlPr>
                            <a:rPr lang="cs-CZ" i="1" dirty="0">
                              <a:latin typeface="Cambria Math" panose="02040503050406030204" pitchFamily="18" charset="0"/>
                            </a:rPr>
                          </m:ctrlPr>
                        </m:sSubPr>
                        <m:e>
                          <m:r>
                            <a:rPr lang="cs-CZ" i="1" dirty="0">
                              <a:latin typeface="Cambria Math" panose="02040503050406030204" pitchFamily="18" charset="0"/>
                            </a:rPr>
                            <m:t>𝑂</m:t>
                          </m:r>
                        </m:e>
                        <m:sub>
                          <m:r>
                            <a:rPr lang="cs-CZ" i="1" dirty="0">
                              <a:latin typeface="Cambria Math" panose="02040503050406030204" pitchFamily="18" charset="0"/>
                            </a:rPr>
                            <m:t>𝑣</m:t>
                          </m:r>
                        </m:sub>
                      </m:sSub>
                      <m:r>
                        <a:rPr lang="cs-CZ" b="0" i="1" dirty="0" smtClean="0">
                          <a:latin typeface="Cambria Math" panose="02040503050406030204" pitchFamily="18" charset="0"/>
                        </a:rPr>
                        <m:t>+</m:t>
                      </m:r>
                      <m:sSub>
                        <m:sSubPr>
                          <m:ctrlPr>
                            <a:rPr lang="cs-CZ" i="1" dirty="0">
                              <a:latin typeface="Cambria Math" panose="02040503050406030204" pitchFamily="18" charset="0"/>
                            </a:rPr>
                          </m:ctrlPr>
                        </m:sSubPr>
                        <m:e>
                          <m:r>
                            <a:rPr lang="cs-CZ" i="1" dirty="0">
                              <a:latin typeface="Cambria Math" panose="02040503050406030204" pitchFamily="18" charset="0"/>
                            </a:rPr>
                            <m:t>𝑂</m:t>
                          </m:r>
                        </m:e>
                        <m:sub>
                          <m:r>
                            <a:rPr lang="cs-CZ" i="1" dirty="0">
                              <a:latin typeface="Cambria Math" panose="02040503050406030204" pitchFamily="18" charset="0"/>
                            </a:rPr>
                            <m:t>𝑠</m:t>
                          </m:r>
                        </m:sub>
                      </m:sSub>
                      <m:r>
                        <a:rPr lang="cs-CZ" b="0" i="1" dirty="0" smtClean="0">
                          <a:latin typeface="Cambria Math" panose="02040503050406030204" pitchFamily="18" charset="0"/>
                        </a:rPr>
                        <m:t>+</m:t>
                      </m:r>
                      <m:sSub>
                        <m:sSubPr>
                          <m:ctrlPr>
                            <a:rPr lang="cs-CZ" i="1" dirty="0">
                              <a:latin typeface="Cambria Math" panose="02040503050406030204" pitchFamily="18" charset="0"/>
                            </a:rPr>
                          </m:ctrlPr>
                        </m:sSubPr>
                        <m:e>
                          <m:r>
                            <a:rPr lang="cs-CZ" i="1" dirty="0">
                              <a:latin typeface="Cambria Math" panose="02040503050406030204" pitchFamily="18" charset="0"/>
                            </a:rPr>
                            <m:t>𝑂</m:t>
                          </m:r>
                        </m:e>
                        <m:sub>
                          <m:r>
                            <a:rPr lang="cs-CZ" i="1" dirty="0">
                              <a:latin typeface="Cambria Math" panose="02040503050406030204" pitchFamily="18" charset="0"/>
                            </a:rPr>
                            <m:t>𝑎</m:t>
                          </m:r>
                        </m:sub>
                      </m:sSub>
                      <m:r>
                        <a:rPr lang="cs-CZ" b="0" i="0" dirty="0" smtClean="0">
                          <a:latin typeface="Cambria Math" panose="02040503050406030204" pitchFamily="18" charset="0"/>
                        </a:rPr>
                        <m:t>=268+416+194,4=</m:t>
                      </m:r>
                      <m:r>
                        <a:rPr lang="cs-CZ" b="1" i="0" dirty="0" smtClean="0">
                          <a:solidFill>
                            <a:srgbClr val="0070C0"/>
                          </a:solidFill>
                          <a:latin typeface="Cambria Math" panose="02040503050406030204" pitchFamily="18" charset="0"/>
                        </a:rPr>
                        <m:t>𝟖𝟕𝟖</m:t>
                      </m:r>
                      <m:r>
                        <a:rPr lang="cs-CZ" b="1" i="0" dirty="0" smtClean="0">
                          <a:solidFill>
                            <a:srgbClr val="0070C0"/>
                          </a:solidFill>
                          <a:latin typeface="Cambria Math" panose="02040503050406030204" pitchFamily="18" charset="0"/>
                        </a:rPr>
                        <m:t>,</m:t>
                      </m:r>
                      <m:r>
                        <a:rPr lang="cs-CZ" b="1" i="0" dirty="0" smtClean="0">
                          <a:solidFill>
                            <a:srgbClr val="0070C0"/>
                          </a:solidFill>
                          <a:latin typeface="Cambria Math" panose="02040503050406030204" pitchFamily="18" charset="0"/>
                        </a:rPr>
                        <m:t>𝟒</m:t>
                      </m:r>
                      <m:r>
                        <a:rPr lang="cs-CZ" b="1" i="0" dirty="0" smtClean="0">
                          <a:solidFill>
                            <a:srgbClr val="0070C0"/>
                          </a:solidFill>
                          <a:latin typeface="Cambria Math" panose="02040503050406030204" pitchFamily="18" charset="0"/>
                        </a:rPr>
                        <m:t> </m:t>
                      </m:r>
                      <m:r>
                        <a:rPr lang="cs-CZ" b="1" i="0" dirty="0" smtClean="0">
                          <a:solidFill>
                            <a:srgbClr val="0070C0"/>
                          </a:solidFill>
                          <a:latin typeface="Cambria Math" panose="02040503050406030204" pitchFamily="18" charset="0"/>
                        </a:rPr>
                        <m:t>𝐍</m:t>
                      </m:r>
                    </m:oMath>
                  </m:oMathPara>
                </a14:m>
                <a:endParaRPr lang="en-GB" b="1" dirty="0">
                  <a:solidFill>
                    <a:schemeClr val="tx1"/>
                  </a:solidFill>
                  <a:latin typeface="Cambria Math" panose="02040503050406030204" pitchFamily="18" charset="0"/>
                  <a:ea typeface="Cambria Math" panose="02040503050406030204" pitchFamily="18" charset="0"/>
                </a:endParaRPr>
              </a:p>
            </p:txBody>
          </p:sp>
        </mc:Choice>
        <mc:Fallback xmlns="">
          <p:sp>
            <p:nvSpPr>
              <p:cNvPr id="16" name="TextovéPole 15">
                <a:extLst>
                  <a:ext uri="{FF2B5EF4-FFF2-40B4-BE49-F238E27FC236}">
                    <a16:creationId xmlns:a16="http://schemas.microsoft.com/office/drawing/2014/main" id="{3B5AA323-3B7E-1A33-9DB3-F1B509C39C48}"/>
                  </a:ext>
                </a:extLst>
              </p:cNvPr>
              <p:cNvSpPr txBox="1">
                <a:spLocks noRot="1" noChangeAspect="1" noMove="1" noResize="1" noEditPoints="1" noAdjustHandles="1" noChangeArrowheads="1" noChangeShapeType="1" noTextEdit="1"/>
              </p:cNvSpPr>
              <p:nvPr/>
            </p:nvSpPr>
            <p:spPr>
              <a:xfrm>
                <a:off x="3301095" y="1728232"/>
                <a:ext cx="5750829" cy="369332"/>
              </a:xfrm>
              <a:prstGeom prst="rect">
                <a:avLst/>
              </a:prstGeom>
              <a:blipFill>
                <a:blip r:embed="rId3"/>
                <a:stretch>
                  <a:fillRect b="-1667"/>
                </a:stretch>
              </a:blipFill>
            </p:spPr>
            <p:txBody>
              <a:bodyPr/>
              <a:lstStyle/>
              <a:p>
                <a:r>
                  <a:rPr lang="en-GB">
                    <a:noFill/>
                  </a:rPr>
                  <a:t> </a:t>
                </a:r>
              </a:p>
            </p:txBody>
          </p:sp>
        </mc:Fallback>
      </mc:AlternateContent>
      <p:sp>
        <p:nvSpPr>
          <p:cNvPr id="18" name="TextovéPole 17">
            <a:extLst>
              <a:ext uri="{FF2B5EF4-FFF2-40B4-BE49-F238E27FC236}">
                <a16:creationId xmlns:a16="http://schemas.microsoft.com/office/drawing/2014/main" id="{44B2665D-BDC3-2F4D-3279-4F0A3BC89BDE}"/>
              </a:ext>
            </a:extLst>
          </p:cNvPr>
          <p:cNvSpPr txBox="1"/>
          <p:nvPr/>
        </p:nvSpPr>
        <p:spPr>
          <a:xfrm>
            <a:off x="764095" y="2446504"/>
            <a:ext cx="10423309" cy="923330"/>
          </a:xfrm>
          <a:prstGeom prst="rect">
            <a:avLst/>
          </a:prstGeom>
          <a:noFill/>
        </p:spPr>
        <p:txBody>
          <a:bodyPr wrap="square">
            <a:spAutoFit/>
          </a:bodyPr>
          <a:lstStyle/>
          <a:p>
            <a:pPr algn="just"/>
            <a:r>
              <a:rPr lang="cs-CZ" dirty="0"/>
              <a:t>Pro stanovení počtu osob potřebných k uvedení vozíku do pohybu je nutné porovnat vypočtenou manipulační sílu s hygienickými limity stanovenými podle BOZP. Tyto limity pro tlačné síly při manipulaci s bezmotorovým prostředkem činí 310 N pro muže a 250 N pro ženy.</a:t>
            </a:r>
            <a:endParaRPr lang="cs-CZ" dirty="0">
              <a:solidFill>
                <a:srgbClr val="000000"/>
              </a:solidFill>
              <a:latin typeface="Aptos Narrow" panose="020B0004020202020204" pitchFamily="34" charset="0"/>
            </a:endParaRPr>
          </a:p>
        </p:txBody>
      </p:sp>
      <p:sp>
        <p:nvSpPr>
          <p:cNvPr id="8" name="TextovéPole 7">
            <a:extLst>
              <a:ext uri="{FF2B5EF4-FFF2-40B4-BE49-F238E27FC236}">
                <a16:creationId xmlns:a16="http://schemas.microsoft.com/office/drawing/2014/main" id="{9A5018A8-7FD0-2712-7C32-9E782EAE502C}"/>
              </a:ext>
            </a:extLst>
          </p:cNvPr>
          <p:cNvSpPr txBox="1"/>
          <p:nvPr/>
        </p:nvSpPr>
        <p:spPr>
          <a:xfrm>
            <a:off x="5635994" y="4089769"/>
            <a:ext cx="1074576" cy="369332"/>
          </a:xfrm>
          <a:prstGeom prst="rect">
            <a:avLst/>
          </a:prstGeom>
          <a:noFill/>
        </p:spPr>
        <p:txBody>
          <a:bodyPr wrap="square">
            <a:spAutoFit/>
          </a:bodyPr>
          <a:lstStyle/>
          <a:p>
            <a:r>
              <a:rPr lang="cs-CZ" dirty="0"/>
              <a:t>případně</a:t>
            </a:r>
            <a:endParaRPr lang="en-GB" dirty="0">
              <a:solidFill>
                <a:schemeClr val="tx1"/>
              </a:solidFill>
            </a:endParaRPr>
          </a:p>
        </p:txBody>
      </p:sp>
      <p:sp>
        <p:nvSpPr>
          <p:cNvPr id="12" name="TextovéPole 11">
            <a:extLst>
              <a:ext uri="{FF2B5EF4-FFF2-40B4-BE49-F238E27FC236}">
                <a16:creationId xmlns:a16="http://schemas.microsoft.com/office/drawing/2014/main" id="{4D9D5995-5D57-C333-C073-4AE1451E4B65}"/>
              </a:ext>
            </a:extLst>
          </p:cNvPr>
          <p:cNvSpPr txBox="1"/>
          <p:nvPr/>
        </p:nvSpPr>
        <p:spPr>
          <a:xfrm>
            <a:off x="764095" y="3531467"/>
            <a:ext cx="10423309" cy="646331"/>
          </a:xfrm>
          <a:prstGeom prst="rect">
            <a:avLst/>
          </a:prstGeom>
          <a:noFill/>
        </p:spPr>
        <p:txBody>
          <a:bodyPr wrap="square">
            <a:spAutoFit/>
          </a:bodyPr>
          <a:lstStyle/>
          <a:p>
            <a:r>
              <a:rPr lang="cs-CZ" sz="1800" b="0" i="0" u="none" strike="noStrike" dirty="0">
                <a:solidFill>
                  <a:srgbClr val="000000"/>
                </a:solidFill>
                <a:effectLst/>
              </a:rPr>
              <a:t>Z této informace vyplývá, že pro bezpečné uvedení naloženého vozíku do pohybu je potřebná obsluha skládající se z</a:t>
            </a:r>
            <a:endParaRPr lang="cs-CZ" dirty="0"/>
          </a:p>
        </p:txBody>
      </p:sp>
      <mc:AlternateContent xmlns:mc="http://schemas.openxmlformats.org/markup-compatibility/2006" xmlns:a14="http://schemas.microsoft.com/office/drawing/2010/main">
        <mc:Choice Requires="a14">
          <p:sp>
            <p:nvSpPr>
              <p:cNvPr id="13" name="TextovéPole 12">
                <a:extLst>
                  <a:ext uri="{FF2B5EF4-FFF2-40B4-BE49-F238E27FC236}">
                    <a16:creationId xmlns:a16="http://schemas.microsoft.com/office/drawing/2014/main" id="{4BBF3E1F-6D83-A86E-DD89-AFA7234294FF}"/>
                  </a:ext>
                </a:extLst>
              </p:cNvPr>
              <p:cNvSpPr txBox="1"/>
              <p:nvPr/>
            </p:nvSpPr>
            <p:spPr>
              <a:xfrm>
                <a:off x="2383013" y="4048107"/>
                <a:ext cx="3095477" cy="492827"/>
              </a:xfrm>
              <a:prstGeom prst="rect">
                <a:avLst/>
              </a:prstGeom>
              <a:noFill/>
            </p:spPr>
            <p:txBody>
              <a:bodyPr wrap="square">
                <a:spAutoFit/>
              </a:bodyPr>
              <a:lstStyle/>
              <a:p>
                <a14:m>
                  <m:oMath xmlns:m="http://schemas.openxmlformats.org/officeDocument/2006/math">
                    <m:f>
                      <m:fPr>
                        <m:ctrlPr>
                          <a:rPr lang="cs-CZ" i="1" smtClean="0">
                            <a:latin typeface="Cambria Math" panose="02040503050406030204" pitchFamily="18" charset="0"/>
                            <a:ea typeface="Cambria Math" panose="02040503050406030204" pitchFamily="18" charset="0"/>
                          </a:rPr>
                        </m:ctrlPr>
                      </m:fPr>
                      <m:num>
                        <m:sSub>
                          <m:sSubPr>
                            <m:ctrlPr>
                              <a:rPr lang="en-GB" i="1" smtClean="0">
                                <a:latin typeface="Cambria Math" panose="02040503050406030204" pitchFamily="18" charset="0"/>
                                <a:ea typeface="Cambria Math" panose="02040503050406030204" pitchFamily="18" charset="0"/>
                              </a:rPr>
                            </m:ctrlPr>
                          </m:sSubPr>
                          <m:e>
                            <m:r>
                              <a:rPr lang="cs-CZ" b="0" i="1" smtClean="0">
                                <a:latin typeface="Cambria Math" panose="02040503050406030204" pitchFamily="18" charset="0"/>
                                <a:ea typeface="Cambria Math" panose="02040503050406030204" pitchFamily="18" charset="0"/>
                              </a:rPr>
                              <m:t>𝐹</m:t>
                            </m:r>
                          </m:e>
                          <m:sub>
                            <m:r>
                              <a:rPr lang="cs-CZ" b="0" i="1" smtClean="0">
                                <a:latin typeface="Cambria Math" panose="02040503050406030204" pitchFamily="18" charset="0"/>
                                <a:ea typeface="Cambria Math" panose="02040503050406030204" pitchFamily="18" charset="0"/>
                              </a:rPr>
                              <m:t>𝑀</m:t>
                            </m:r>
                          </m:sub>
                        </m:sSub>
                      </m:num>
                      <m:den>
                        <m:r>
                          <a:rPr lang="cs-CZ" b="0" i="1" smtClean="0">
                            <a:latin typeface="Cambria Math" panose="02040503050406030204" pitchFamily="18" charset="0"/>
                            <a:ea typeface="Cambria Math" panose="02040503050406030204" pitchFamily="18" charset="0"/>
                          </a:rPr>
                          <m:t>310</m:t>
                        </m:r>
                      </m:den>
                    </m:f>
                    <m:r>
                      <a:rPr lang="en-GB" b="0" i="0">
                        <a:solidFill>
                          <a:schemeClr val="tx1"/>
                        </a:solidFill>
                        <a:latin typeface="Cambria Math" panose="02040503050406030204" pitchFamily="18" charset="0"/>
                        <a:ea typeface="Cambria Math" panose="02040503050406030204" pitchFamily="18" charset="0"/>
                      </a:rPr>
                      <m:t>=</m:t>
                    </m:r>
                    <m:f>
                      <m:fPr>
                        <m:ctrlPr>
                          <a:rPr lang="cs-CZ" i="1" dirty="0" smtClean="0">
                            <a:latin typeface="Cambria Math" panose="02040503050406030204" pitchFamily="18" charset="0"/>
                            <a:ea typeface="Cambria Math" panose="02040503050406030204" pitchFamily="18" charset="0"/>
                          </a:rPr>
                        </m:ctrlPr>
                      </m:fPr>
                      <m:num>
                        <m:r>
                          <a:rPr lang="cs-CZ" b="0" i="0" dirty="0" smtClean="0">
                            <a:latin typeface="Cambria Math" panose="02040503050406030204" pitchFamily="18" charset="0"/>
                            <a:ea typeface="Cambria Math" panose="02040503050406030204" pitchFamily="18" charset="0"/>
                          </a:rPr>
                          <m:t>878,4</m:t>
                        </m:r>
                      </m:num>
                      <m:den>
                        <m:r>
                          <a:rPr lang="cs-CZ" b="0" i="0" dirty="0" smtClean="0">
                            <a:latin typeface="Cambria Math" panose="02040503050406030204" pitchFamily="18" charset="0"/>
                            <a:ea typeface="Cambria Math" panose="02040503050406030204" pitchFamily="18" charset="0"/>
                          </a:rPr>
                          <m:t>310</m:t>
                        </m:r>
                      </m:den>
                    </m:f>
                    <m:r>
                      <a:rPr lang="cs-CZ" b="0" i="0" dirty="0" smtClean="0">
                        <a:latin typeface="Cambria Math" panose="02040503050406030204" pitchFamily="18" charset="0"/>
                        <a:ea typeface="Cambria Math" panose="02040503050406030204" pitchFamily="18" charset="0"/>
                      </a:rPr>
                      <m:t>=2,83</m:t>
                    </m:r>
                    <m:r>
                      <m:rPr>
                        <m:nor/>
                      </m:rPr>
                      <a:rPr lang="cs-CZ" i="0" dirty="0" smtClean="0">
                        <a:latin typeface="Cambria Math" panose="02040503050406030204" pitchFamily="18" charset="0"/>
                        <a:ea typeface="Cambria Math" panose="02040503050406030204" pitchFamily="18" charset="0"/>
                      </a:rPr>
                      <m:t> </m:t>
                    </m:r>
                    <m:r>
                      <m:rPr>
                        <m:nor/>
                      </m:rPr>
                      <a:rPr lang="en-GB">
                        <a:latin typeface="Cambria Math" panose="02040503050406030204" pitchFamily="18" charset="0"/>
                        <a:ea typeface="Cambria Math" panose="02040503050406030204" pitchFamily="18" charset="0"/>
                      </a:rPr>
                      <m:t>≐</m:t>
                    </m:r>
                    <m:r>
                      <m:rPr>
                        <m:nor/>
                      </m:rPr>
                      <a:rPr lang="cs-CZ" i="0" smtClean="0">
                        <a:latin typeface="Cambria Math" panose="02040503050406030204" pitchFamily="18" charset="0"/>
                        <a:ea typeface="Cambria Math" panose="02040503050406030204" pitchFamily="18" charset="0"/>
                      </a:rPr>
                      <m:t> </m:t>
                    </m:r>
                    <m:r>
                      <m:rPr>
                        <m:nor/>
                      </m:rPr>
                      <a:rPr lang="cs-CZ" b="1" i="0" smtClean="0">
                        <a:solidFill>
                          <a:srgbClr val="0070C0"/>
                        </a:solidFill>
                        <a:ea typeface="Cambria Math" panose="02040503050406030204" pitchFamily="18" charset="0"/>
                      </a:rPr>
                      <m:t>3</m:t>
                    </m:r>
                  </m:oMath>
                </a14:m>
                <a:r>
                  <a:rPr lang="cs-CZ" b="1" dirty="0">
                    <a:solidFill>
                      <a:srgbClr val="0070C0"/>
                    </a:solidFill>
                    <a:ea typeface="Cambria Math" panose="02040503050406030204" pitchFamily="18" charset="0"/>
                  </a:rPr>
                  <a:t> mužů,</a:t>
                </a:r>
                <a:endParaRPr lang="en-GB" b="1" dirty="0">
                  <a:solidFill>
                    <a:schemeClr val="tx1"/>
                  </a:solidFill>
                  <a:ea typeface="Cambria Math" panose="02040503050406030204" pitchFamily="18" charset="0"/>
                </a:endParaRPr>
              </a:p>
            </p:txBody>
          </p:sp>
        </mc:Choice>
        <mc:Fallback xmlns="">
          <p:sp>
            <p:nvSpPr>
              <p:cNvPr id="13" name="TextovéPole 12">
                <a:extLst>
                  <a:ext uri="{FF2B5EF4-FFF2-40B4-BE49-F238E27FC236}">
                    <a16:creationId xmlns:a16="http://schemas.microsoft.com/office/drawing/2014/main" id="{4BBF3E1F-6D83-A86E-DD89-AFA7234294FF}"/>
                  </a:ext>
                </a:extLst>
              </p:cNvPr>
              <p:cNvSpPr txBox="1">
                <a:spLocks noRot="1" noChangeAspect="1" noMove="1" noResize="1" noEditPoints="1" noAdjustHandles="1" noChangeArrowheads="1" noChangeShapeType="1" noTextEdit="1"/>
              </p:cNvSpPr>
              <p:nvPr/>
            </p:nvSpPr>
            <p:spPr>
              <a:xfrm>
                <a:off x="2383013" y="4048107"/>
                <a:ext cx="3095477" cy="492827"/>
              </a:xfrm>
              <a:prstGeom prst="rect">
                <a:avLst/>
              </a:prstGeom>
              <a:blipFill>
                <a:blip r:embed="rId4"/>
                <a:stretch>
                  <a:fillRect b="-61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ovéPole 14">
                <a:extLst>
                  <a:ext uri="{FF2B5EF4-FFF2-40B4-BE49-F238E27FC236}">
                    <a16:creationId xmlns:a16="http://schemas.microsoft.com/office/drawing/2014/main" id="{D190F92C-FB56-7C3A-6B97-5905462927F5}"/>
                  </a:ext>
                </a:extLst>
              </p:cNvPr>
              <p:cNvSpPr txBox="1"/>
              <p:nvPr/>
            </p:nvSpPr>
            <p:spPr>
              <a:xfrm>
                <a:off x="6868074" y="4028021"/>
                <a:ext cx="3024529" cy="492827"/>
              </a:xfrm>
              <a:prstGeom prst="rect">
                <a:avLst/>
              </a:prstGeom>
              <a:noFill/>
            </p:spPr>
            <p:txBody>
              <a:bodyPr wrap="square">
                <a:spAutoFit/>
              </a:bodyPr>
              <a:lstStyle/>
              <a:p>
                <a14:m>
                  <m:oMath xmlns:m="http://schemas.openxmlformats.org/officeDocument/2006/math">
                    <m:f>
                      <m:fPr>
                        <m:ctrlPr>
                          <a:rPr lang="cs-CZ" i="1" smtClean="0">
                            <a:latin typeface="Cambria Math" panose="02040503050406030204" pitchFamily="18" charset="0"/>
                            <a:ea typeface="Cambria Math" panose="02040503050406030204" pitchFamily="18" charset="0"/>
                          </a:rPr>
                        </m:ctrlPr>
                      </m:fPr>
                      <m:num>
                        <m:sSub>
                          <m:sSubPr>
                            <m:ctrlPr>
                              <a:rPr lang="en-GB" i="1" smtClean="0">
                                <a:latin typeface="Cambria Math" panose="02040503050406030204" pitchFamily="18" charset="0"/>
                                <a:ea typeface="Cambria Math" panose="02040503050406030204" pitchFamily="18" charset="0"/>
                              </a:rPr>
                            </m:ctrlPr>
                          </m:sSubPr>
                          <m:e>
                            <m:r>
                              <a:rPr lang="cs-CZ" b="0" i="1" smtClean="0">
                                <a:latin typeface="Cambria Math" panose="02040503050406030204" pitchFamily="18" charset="0"/>
                                <a:ea typeface="Cambria Math" panose="02040503050406030204" pitchFamily="18" charset="0"/>
                              </a:rPr>
                              <m:t>𝐹</m:t>
                            </m:r>
                          </m:e>
                          <m:sub>
                            <m:r>
                              <a:rPr lang="cs-CZ" b="0" i="1" smtClean="0">
                                <a:latin typeface="Cambria Math" panose="02040503050406030204" pitchFamily="18" charset="0"/>
                                <a:ea typeface="Cambria Math" panose="02040503050406030204" pitchFamily="18" charset="0"/>
                              </a:rPr>
                              <m:t>𝑀</m:t>
                            </m:r>
                          </m:sub>
                        </m:sSub>
                      </m:num>
                      <m:den>
                        <m:r>
                          <a:rPr lang="cs-CZ" b="0" i="1" smtClean="0">
                            <a:latin typeface="Cambria Math" panose="02040503050406030204" pitchFamily="18" charset="0"/>
                            <a:ea typeface="Cambria Math" panose="02040503050406030204" pitchFamily="18" charset="0"/>
                          </a:rPr>
                          <m:t>250</m:t>
                        </m:r>
                      </m:den>
                    </m:f>
                    <m:r>
                      <a:rPr lang="en-GB" b="0" i="0">
                        <a:solidFill>
                          <a:schemeClr val="tx1"/>
                        </a:solidFill>
                        <a:latin typeface="Cambria Math" panose="02040503050406030204" pitchFamily="18" charset="0"/>
                        <a:ea typeface="Cambria Math" panose="02040503050406030204" pitchFamily="18" charset="0"/>
                      </a:rPr>
                      <m:t>=</m:t>
                    </m:r>
                    <m:f>
                      <m:fPr>
                        <m:ctrlPr>
                          <a:rPr lang="cs-CZ" i="1" dirty="0" smtClean="0">
                            <a:latin typeface="Cambria Math" panose="02040503050406030204" pitchFamily="18" charset="0"/>
                            <a:ea typeface="Cambria Math" panose="02040503050406030204" pitchFamily="18" charset="0"/>
                          </a:rPr>
                        </m:ctrlPr>
                      </m:fPr>
                      <m:num>
                        <m:r>
                          <a:rPr lang="cs-CZ" b="0" i="0" dirty="0" smtClean="0">
                            <a:latin typeface="Cambria Math" panose="02040503050406030204" pitchFamily="18" charset="0"/>
                            <a:ea typeface="Cambria Math" panose="02040503050406030204" pitchFamily="18" charset="0"/>
                          </a:rPr>
                          <m:t>878,4</m:t>
                        </m:r>
                      </m:num>
                      <m:den>
                        <m:r>
                          <a:rPr lang="cs-CZ" b="0" i="0" dirty="0" smtClean="0">
                            <a:latin typeface="Cambria Math" panose="02040503050406030204" pitchFamily="18" charset="0"/>
                            <a:ea typeface="Cambria Math" panose="02040503050406030204" pitchFamily="18" charset="0"/>
                          </a:rPr>
                          <m:t>250</m:t>
                        </m:r>
                      </m:den>
                    </m:f>
                    <m:r>
                      <a:rPr lang="cs-CZ" b="0" i="0" dirty="0" smtClean="0">
                        <a:latin typeface="Cambria Math" panose="02040503050406030204" pitchFamily="18" charset="0"/>
                        <a:ea typeface="Cambria Math" panose="02040503050406030204" pitchFamily="18" charset="0"/>
                      </a:rPr>
                      <m:t>=3,51</m:t>
                    </m:r>
                    <m:r>
                      <m:rPr>
                        <m:nor/>
                      </m:rPr>
                      <a:rPr lang="en-GB">
                        <a:latin typeface="Cambria Math" panose="02040503050406030204" pitchFamily="18" charset="0"/>
                        <a:ea typeface="Cambria Math" panose="02040503050406030204" pitchFamily="18" charset="0"/>
                      </a:rPr>
                      <m:t>≐</m:t>
                    </m:r>
                    <m:r>
                      <m:rPr>
                        <m:nor/>
                      </m:rPr>
                      <a:rPr lang="cs-CZ" i="0" smtClean="0">
                        <a:latin typeface="Cambria Math" panose="02040503050406030204" pitchFamily="18" charset="0"/>
                        <a:ea typeface="Cambria Math" panose="02040503050406030204" pitchFamily="18" charset="0"/>
                      </a:rPr>
                      <m:t> </m:t>
                    </m:r>
                    <m:r>
                      <m:rPr>
                        <m:nor/>
                      </m:rPr>
                      <a:rPr lang="cs-CZ" b="1" i="0" smtClean="0">
                        <a:solidFill>
                          <a:srgbClr val="0070C0"/>
                        </a:solidFill>
                        <a:ea typeface="Cambria Math" panose="02040503050406030204" pitchFamily="18" charset="0"/>
                      </a:rPr>
                      <m:t>4</m:t>
                    </m:r>
                  </m:oMath>
                </a14:m>
                <a:r>
                  <a:rPr lang="cs-CZ" b="1" dirty="0">
                    <a:solidFill>
                      <a:srgbClr val="0070C0"/>
                    </a:solidFill>
                    <a:ea typeface="Cambria Math" panose="02040503050406030204" pitchFamily="18" charset="0"/>
                  </a:rPr>
                  <a:t> žen.</a:t>
                </a:r>
                <a:endParaRPr lang="en-GB" b="1" dirty="0">
                  <a:solidFill>
                    <a:schemeClr val="tx1"/>
                  </a:solidFill>
                  <a:ea typeface="Cambria Math" panose="02040503050406030204" pitchFamily="18" charset="0"/>
                </a:endParaRPr>
              </a:p>
            </p:txBody>
          </p:sp>
        </mc:Choice>
        <mc:Fallback xmlns="">
          <p:sp>
            <p:nvSpPr>
              <p:cNvPr id="15" name="TextovéPole 14">
                <a:extLst>
                  <a:ext uri="{FF2B5EF4-FFF2-40B4-BE49-F238E27FC236}">
                    <a16:creationId xmlns:a16="http://schemas.microsoft.com/office/drawing/2014/main" id="{D190F92C-FB56-7C3A-6B97-5905462927F5}"/>
                  </a:ext>
                </a:extLst>
              </p:cNvPr>
              <p:cNvSpPr txBox="1">
                <a:spLocks noRot="1" noChangeAspect="1" noMove="1" noResize="1" noEditPoints="1" noAdjustHandles="1" noChangeArrowheads="1" noChangeShapeType="1" noTextEdit="1"/>
              </p:cNvSpPr>
              <p:nvPr/>
            </p:nvSpPr>
            <p:spPr>
              <a:xfrm>
                <a:off x="6868074" y="4028021"/>
                <a:ext cx="3024529" cy="492827"/>
              </a:xfrm>
              <a:prstGeom prst="rect">
                <a:avLst/>
              </a:prstGeom>
              <a:blipFill>
                <a:blip r:embed="rId5"/>
                <a:stretch>
                  <a:fillRect b="-61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ovéPole 19">
                <a:extLst>
                  <a:ext uri="{FF2B5EF4-FFF2-40B4-BE49-F238E27FC236}">
                    <a16:creationId xmlns:a16="http://schemas.microsoft.com/office/drawing/2014/main" id="{E77AAAB0-6866-8D0A-D0B2-09B41156E0D0}"/>
                  </a:ext>
                </a:extLst>
              </p:cNvPr>
              <p:cNvSpPr txBox="1"/>
              <p:nvPr/>
            </p:nvSpPr>
            <p:spPr>
              <a:xfrm>
                <a:off x="764095" y="4783008"/>
                <a:ext cx="10416852" cy="1508105"/>
              </a:xfrm>
              <a:prstGeom prst="rect">
                <a:avLst/>
              </a:prstGeom>
              <a:noFill/>
            </p:spPr>
            <p:txBody>
              <a:bodyPr wrap="square">
                <a:spAutoFit/>
              </a:bodyPr>
              <a:lstStyle/>
              <a:p>
                <a:pPr algn="just"/>
                <a:r>
                  <a:rPr lang="cs-CZ" sz="2000" b="1" dirty="0">
                    <a:solidFill>
                      <a:srgbClr val="0070C0"/>
                    </a:solidFill>
                  </a:rPr>
                  <a:t>Závěr: </a:t>
                </a:r>
                <a:r>
                  <a:rPr lang="cs-CZ" dirty="0"/>
                  <a:t>Bylo provedeno porovnání zadaných kol na základě jejich redukovaných součinitelů valivého odporu </a:t>
                </a:r>
                <a14:m>
                  <m:oMath xmlns:m="http://schemas.openxmlformats.org/officeDocument/2006/math">
                    <m:r>
                      <a:rPr lang="cs-CZ" b="0" i="1" smtClean="0">
                        <a:solidFill>
                          <a:schemeClr val="tx1"/>
                        </a:solidFill>
                        <a:latin typeface="Cambria Math" panose="02040503050406030204" pitchFamily="18" charset="0"/>
                      </a:rPr>
                      <m:t>𝑤</m:t>
                    </m:r>
                  </m:oMath>
                </a14:m>
                <a:r>
                  <a:rPr lang="cs-CZ" i="1" dirty="0"/>
                  <a:t> </a:t>
                </a:r>
                <a:r>
                  <a:rPr lang="cs-CZ" dirty="0"/>
                  <a:t>a bylo určeno nejvhodnější kolo pro dané použití. Na základě zvoleného kola byla vypočítána manipulační síla </a:t>
                </a:r>
                <a14:m>
                  <m:oMath xmlns:m="http://schemas.openxmlformats.org/officeDocument/2006/math">
                    <m:sSub>
                      <m:sSubPr>
                        <m:ctrlPr>
                          <a:rPr lang="en-GB" b="1" i="1" smtClean="0">
                            <a:solidFill>
                              <a:schemeClr val="accent1"/>
                            </a:solidFill>
                            <a:latin typeface="Cambria Math" panose="02040503050406030204" pitchFamily="18" charset="0"/>
                          </a:rPr>
                        </m:ctrlPr>
                      </m:sSubPr>
                      <m:e>
                        <m:r>
                          <a:rPr lang="cs-CZ" b="1" i="1">
                            <a:solidFill>
                              <a:schemeClr val="accent1"/>
                            </a:solidFill>
                            <a:latin typeface="Cambria Math" panose="02040503050406030204" pitchFamily="18" charset="0"/>
                          </a:rPr>
                          <m:t>𝑭</m:t>
                        </m:r>
                      </m:e>
                      <m:sub>
                        <m:r>
                          <a:rPr lang="cs-CZ" b="1" i="1">
                            <a:solidFill>
                              <a:schemeClr val="accent1"/>
                            </a:solidFill>
                            <a:latin typeface="Cambria Math" panose="02040503050406030204" pitchFamily="18" charset="0"/>
                          </a:rPr>
                          <m:t>𝑴</m:t>
                        </m:r>
                      </m:sub>
                    </m:sSub>
                    <m:r>
                      <a:rPr lang="cs-CZ" b="1" dirty="0">
                        <a:solidFill>
                          <a:schemeClr val="accent1"/>
                        </a:solidFill>
                        <a:latin typeface="Cambria Math" panose="02040503050406030204" pitchFamily="18" charset="0"/>
                      </a:rPr>
                      <m:t>=</m:t>
                    </m:r>
                    <m:r>
                      <a:rPr lang="cs-CZ" b="1" dirty="0">
                        <a:solidFill>
                          <a:srgbClr val="0070C0"/>
                        </a:solidFill>
                        <a:latin typeface="Cambria Math" panose="02040503050406030204" pitchFamily="18" charset="0"/>
                      </a:rPr>
                      <m:t>𝟖𝟕𝟖</m:t>
                    </m:r>
                    <m:r>
                      <a:rPr lang="cs-CZ" b="1" dirty="0">
                        <a:solidFill>
                          <a:srgbClr val="0070C0"/>
                        </a:solidFill>
                        <a:latin typeface="Cambria Math" panose="02040503050406030204" pitchFamily="18" charset="0"/>
                      </a:rPr>
                      <m:t>,</m:t>
                    </m:r>
                    <m:r>
                      <a:rPr lang="cs-CZ" b="1" dirty="0">
                        <a:solidFill>
                          <a:srgbClr val="0070C0"/>
                        </a:solidFill>
                        <a:latin typeface="Cambria Math" panose="02040503050406030204" pitchFamily="18" charset="0"/>
                      </a:rPr>
                      <m:t>𝟒</m:t>
                    </m:r>
                    <m:r>
                      <a:rPr lang="cs-CZ" b="1" dirty="0">
                        <a:solidFill>
                          <a:srgbClr val="0070C0"/>
                        </a:solidFill>
                        <a:latin typeface="Cambria Math" panose="02040503050406030204" pitchFamily="18" charset="0"/>
                      </a:rPr>
                      <m:t> </m:t>
                    </m:r>
                    <m:r>
                      <a:rPr lang="cs-CZ" b="1" dirty="0">
                        <a:solidFill>
                          <a:srgbClr val="0070C0"/>
                        </a:solidFill>
                        <a:latin typeface="Cambria Math" panose="02040503050406030204" pitchFamily="18" charset="0"/>
                      </a:rPr>
                      <m:t>𝐍</m:t>
                    </m:r>
                  </m:oMath>
                </a14:m>
                <a:r>
                  <a:rPr lang="cs-CZ" b="1" dirty="0">
                    <a:latin typeface="Cambria Math" panose="02040503050406030204" pitchFamily="18" charset="0"/>
                    <a:ea typeface="Cambria Math" panose="02040503050406030204" pitchFamily="18" charset="0"/>
                  </a:rPr>
                  <a:t>, </a:t>
                </a:r>
                <a:r>
                  <a:rPr lang="cs-CZ" dirty="0"/>
                  <a:t>kterou musí obsluha vyvinout při rozjezdu paletového vozíku na nakloněné betonové podlaze. S využitím hygienických limitů podle BOZP bylo dále stanoveno, že pro uvedení vozíku do pohybu je zapotřebí </a:t>
                </a:r>
                <a:r>
                  <a:rPr lang="cs-CZ" b="1" dirty="0">
                    <a:solidFill>
                      <a:schemeClr val="accent1"/>
                    </a:solidFill>
                  </a:rPr>
                  <a:t>3 mužů </a:t>
                </a:r>
                <a:r>
                  <a:rPr lang="cs-CZ" dirty="0"/>
                  <a:t>a nebo </a:t>
                </a:r>
                <a:r>
                  <a:rPr lang="cs-CZ" b="1" dirty="0">
                    <a:solidFill>
                      <a:schemeClr val="accent1"/>
                    </a:solidFill>
                  </a:rPr>
                  <a:t>4 žen</a:t>
                </a:r>
                <a:r>
                  <a:rPr lang="cs-CZ" dirty="0"/>
                  <a:t>.</a:t>
                </a:r>
                <a:endParaRPr lang="cs-CZ" b="1" dirty="0">
                  <a:solidFill>
                    <a:schemeClr val="accent1"/>
                  </a:solidFill>
                </a:endParaRPr>
              </a:p>
            </p:txBody>
          </p:sp>
        </mc:Choice>
        <mc:Fallback xmlns="">
          <p:sp>
            <p:nvSpPr>
              <p:cNvPr id="20" name="TextovéPole 19">
                <a:extLst>
                  <a:ext uri="{FF2B5EF4-FFF2-40B4-BE49-F238E27FC236}">
                    <a16:creationId xmlns:a16="http://schemas.microsoft.com/office/drawing/2014/main" id="{E77AAAB0-6866-8D0A-D0B2-09B41156E0D0}"/>
                  </a:ext>
                </a:extLst>
              </p:cNvPr>
              <p:cNvSpPr txBox="1">
                <a:spLocks noRot="1" noChangeAspect="1" noMove="1" noResize="1" noEditPoints="1" noAdjustHandles="1" noChangeArrowheads="1" noChangeShapeType="1" noTextEdit="1"/>
              </p:cNvSpPr>
              <p:nvPr/>
            </p:nvSpPr>
            <p:spPr>
              <a:xfrm>
                <a:off x="764095" y="4783008"/>
                <a:ext cx="10416852" cy="1508105"/>
              </a:xfrm>
              <a:prstGeom prst="rect">
                <a:avLst/>
              </a:prstGeom>
              <a:blipFill>
                <a:blip r:embed="rId6"/>
                <a:stretch>
                  <a:fillRect l="-585" t="-2429" r="-527" b="-5668"/>
                </a:stretch>
              </a:blipFill>
            </p:spPr>
            <p:txBody>
              <a:bodyPr/>
              <a:lstStyle/>
              <a:p>
                <a:r>
                  <a:rPr lang="en-GB">
                    <a:noFill/>
                  </a:rPr>
                  <a:t> </a:t>
                </a:r>
              </a:p>
            </p:txBody>
          </p:sp>
        </mc:Fallback>
      </mc:AlternateContent>
    </p:spTree>
    <p:extLst>
      <p:ext uri="{BB962C8B-B14F-4D97-AF65-F5344CB8AC3E}">
        <p14:creationId xmlns:p14="http://schemas.microsoft.com/office/powerpoint/2010/main" val="2695601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1FDAE-8FBD-7438-230A-D270B67D848F}"/>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01D5372E-1BF2-03B9-F83E-CFD6FB9CCF1C}"/>
              </a:ext>
            </a:extLst>
          </p:cNvPr>
          <p:cNvSpPr>
            <a:spLocks noGrp="1"/>
          </p:cNvSpPr>
          <p:nvPr>
            <p:ph type="title"/>
          </p:nvPr>
        </p:nvSpPr>
        <p:spPr>
          <a:xfrm>
            <a:off x="513749" y="1141492"/>
            <a:ext cx="10165297" cy="541177"/>
          </a:xfrm>
        </p:spPr>
        <p:txBody>
          <a:bodyPr>
            <a:normAutofit/>
          </a:bodyPr>
          <a:lstStyle/>
          <a:p>
            <a:r>
              <a:rPr lang="cs-CZ" sz="2800" dirty="0">
                <a:solidFill>
                  <a:srgbClr val="92D050"/>
                </a:solidFill>
              </a:rPr>
              <a:t>Příklad č. 2: </a:t>
            </a:r>
            <a:r>
              <a:rPr lang="cs-CZ" sz="2800" b="0" dirty="0">
                <a:solidFill>
                  <a:schemeClr val="tx1"/>
                </a:solidFill>
                <a:effectLst/>
                <a:ea typeface="Calibri" panose="020F0502020204030204" pitchFamily="34" charset="0"/>
                <a:cs typeface="Cambria Math" panose="02040503050406030204" pitchFamily="18" charset="0"/>
              </a:rPr>
              <a:t>Výpočet ocelového lana stavebního šikmého výtahu.</a:t>
            </a:r>
            <a:endParaRPr lang="cs-CZ" sz="2800" b="0" dirty="0">
              <a:solidFill>
                <a:schemeClr val="tx1"/>
              </a:solidFill>
            </a:endParaRPr>
          </a:p>
        </p:txBody>
      </p:sp>
      <p:sp>
        <p:nvSpPr>
          <p:cNvPr id="4" name="Zástupný symbol pro číslo snímku 3">
            <a:extLst>
              <a:ext uri="{FF2B5EF4-FFF2-40B4-BE49-F238E27FC236}">
                <a16:creationId xmlns:a16="http://schemas.microsoft.com/office/drawing/2014/main" id="{88134FBD-60B7-DEC6-29EC-3C9AE7047489}"/>
              </a:ext>
            </a:extLst>
          </p:cNvPr>
          <p:cNvSpPr>
            <a:spLocks noGrp="1"/>
          </p:cNvSpPr>
          <p:nvPr>
            <p:ph type="sldNum" sz="quarter" idx="12"/>
          </p:nvPr>
        </p:nvSpPr>
        <p:spPr/>
        <p:txBody>
          <a:bodyPr/>
          <a:lstStyle/>
          <a:p>
            <a:fld id="{A61815EB-8F6A-43FF-BCF3-0FC22DD61FAB}" type="slidenum">
              <a:rPr lang="cs-CZ" smtClean="0"/>
              <a:t>7</a:t>
            </a:fld>
            <a:endParaRPr lang="cs-CZ" dirty="0"/>
          </a:p>
        </p:txBody>
      </p:sp>
      <p:pic>
        <p:nvPicPr>
          <p:cNvPr id="5" name="Obrázek 4">
            <a:extLst>
              <a:ext uri="{FF2B5EF4-FFF2-40B4-BE49-F238E27FC236}">
                <a16:creationId xmlns:a16="http://schemas.microsoft.com/office/drawing/2014/main" id="{DCC222BA-FB3F-F461-7A17-E6EEA2B972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1" y="-3043"/>
            <a:ext cx="3099436" cy="900000"/>
          </a:xfrm>
          <a:prstGeom prst="rect">
            <a:avLst/>
          </a:prstGeom>
        </p:spPr>
      </p:pic>
      <p:sp>
        <p:nvSpPr>
          <p:cNvPr id="3" name="Nadpis 1">
            <a:extLst>
              <a:ext uri="{FF2B5EF4-FFF2-40B4-BE49-F238E27FC236}">
                <a16:creationId xmlns:a16="http://schemas.microsoft.com/office/drawing/2014/main" id="{8E901F4E-CC0E-C2B8-92E0-4DF856F41BF5}"/>
              </a:ext>
            </a:extLst>
          </p:cNvPr>
          <p:cNvSpPr txBox="1">
            <a:spLocks/>
          </p:cNvSpPr>
          <p:nvPr/>
        </p:nvSpPr>
        <p:spPr>
          <a:xfrm>
            <a:off x="5001797" y="503647"/>
            <a:ext cx="1734906" cy="67229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92D050"/>
                </a:solidFill>
              </a:rPr>
              <a:t>Úvod</a:t>
            </a:r>
          </a:p>
        </p:txBody>
      </p:sp>
      <p:pic>
        <p:nvPicPr>
          <p:cNvPr id="6" name="Obrázek 5">
            <a:extLst>
              <a:ext uri="{FF2B5EF4-FFF2-40B4-BE49-F238E27FC236}">
                <a16:creationId xmlns:a16="http://schemas.microsoft.com/office/drawing/2014/main" id="{97CF6262-2620-E191-D7E8-F5ECD2C28E70}"/>
              </a:ext>
            </a:extLst>
          </p:cNvPr>
          <p:cNvPicPr>
            <a:picLocks noChangeAspect="1"/>
          </p:cNvPicPr>
          <p:nvPr/>
        </p:nvPicPr>
        <p:blipFill rotWithShape="1">
          <a:blip r:embed="rId3"/>
          <a:srcRect l="11181" t="5107" r="8460" b="2204"/>
          <a:stretch/>
        </p:blipFill>
        <p:spPr>
          <a:xfrm>
            <a:off x="8276559" y="1757494"/>
            <a:ext cx="3191069" cy="4884658"/>
          </a:xfrm>
          <a:prstGeom prst="rect">
            <a:avLst/>
          </a:prstGeom>
        </p:spPr>
      </p:pic>
      <p:pic>
        <p:nvPicPr>
          <p:cNvPr id="9" name="Obrázek 8">
            <a:extLst>
              <a:ext uri="{FF2B5EF4-FFF2-40B4-BE49-F238E27FC236}">
                <a16:creationId xmlns:a16="http://schemas.microsoft.com/office/drawing/2014/main" id="{6135CD33-5BEF-6BAE-6618-E91FC0ABF9C8}"/>
              </a:ext>
            </a:extLst>
          </p:cNvPr>
          <p:cNvPicPr>
            <a:picLocks noChangeAspect="1"/>
          </p:cNvPicPr>
          <p:nvPr/>
        </p:nvPicPr>
        <p:blipFill>
          <a:blip r:embed="rId4"/>
          <a:stretch>
            <a:fillRect/>
          </a:stretch>
        </p:blipFill>
        <p:spPr>
          <a:xfrm>
            <a:off x="143965" y="3676520"/>
            <a:ext cx="2965632" cy="2965632"/>
          </a:xfrm>
          <a:prstGeom prst="rect">
            <a:avLst/>
          </a:prstGeom>
        </p:spPr>
      </p:pic>
      <p:sp>
        <p:nvSpPr>
          <p:cNvPr id="12" name="TextovéPole 11">
            <a:extLst>
              <a:ext uri="{FF2B5EF4-FFF2-40B4-BE49-F238E27FC236}">
                <a16:creationId xmlns:a16="http://schemas.microsoft.com/office/drawing/2014/main" id="{0F9D4093-C4E8-00C9-541F-5539A29D9FD8}"/>
              </a:ext>
            </a:extLst>
          </p:cNvPr>
          <p:cNvSpPr txBox="1"/>
          <p:nvPr/>
        </p:nvSpPr>
        <p:spPr>
          <a:xfrm>
            <a:off x="513749" y="1813784"/>
            <a:ext cx="7613214" cy="1754326"/>
          </a:xfrm>
          <a:prstGeom prst="rect">
            <a:avLst/>
          </a:prstGeom>
          <a:noFill/>
        </p:spPr>
        <p:txBody>
          <a:bodyPr wrap="square">
            <a:spAutoFit/>
          </a:bodyPr>
          <a:lstStyle/>
          <a:p>
            <a:pPr algn="just"/>
            <a:r>
              <a:rPr lang="cs-CZ" dirty="0"/>
              <a:t>Šikmé stavební výtahy jsou běžně používaným zařízením ve stavebnictví pro dopravu materiálu a nákladu do výše položených míst. Jsou specifické tím, že je lze snadno smontovat či rozložit přímo na pracovišti. Tyto výtahy jsou zřizovány pouze na přechodnou dobu a obvykle obsluhují jedno horní nástupiště nebo pracovní prostor, kterým může být například střecha. Nosnosti šikmých stavebních výtahů se pohybují od 200 kg do 250 kg.</a:t>
            </a:r>
          </a:p>
        </p:txBody>
      </p:sp>
      <p:sp>
        <p:nvSpPr>
          <p:cNvPr id="16" name="TextovéPole 15">
            <a:extLst>
              <a:ext uri="{FF2B5EF4-FFF2-40B4-BE49-F238E27FC236}">
                <a16:creationId xmlns:a16="http://schemas.microsoft.com/office/drawing/2014/main" id="{8F1A4D08-E7E7-DBD7-972E-D05C39C9558F}"/>
              </a:ext>
            </a:extLst>
          </p:cNvPr>
          <p:cNvSpPr txBox="1"/>
          <p:nvPr/>
        </p:nvSpPr>
        <p:spPr>
          <a:xfrm>
            <a:off x="3181738" y="4142486"/>
            <a:ext cx="4861249" cy="1754326"/>
          </a:xfrm>
          <a:prstGeom prst="rect">
            <a:avLst/>
          </a:prstGeom>
          <a:noFill/>
        </p:spPr>
        <p:txBody>
          <a:bodyPr wrap="square">
            <a:spAutoFit/>
          </a:bodyPr>
          <a:lstStyle/>
          <a:p>
            <a:pPr algn="just"/>
            <a:r>
              <a:rPr lang="cs-CZ" dirty="0"/>
              <a:t>Základním prvkem šikmého výtahu je tažné ocelové lano, které zajišťuje bezpečný a efektivní přenos tahové síly. Konstrukce lana musí splňovat normy ČSN EN 12385-4, které definují požadavky na pevnost, konstrukci a bezpečnost lana při jeho použití.</a:t>
            </a:r>
          </a:p>
        </p:txBody>
      </p:sp>
      <p:sp>
        <p:nvSpPr>
          <p:cNvPr id="18" name="TextovéPole 17">
            <a:extLst>
              <a:ext uri="{FF2B5EF4-FFF2-40B4-BE49-F238E27FC236}">
                <a16:creationId xmlns:a16="http://schemas.microsoft.com/office/drawing/2014/main" id="{B2EE4CB4-2C1A-0174-536B-D596BBB2EF99}"/>
              </a:ext>
            </a:extLst>
          </p:cNvPr>
          <p:cNvSpPr txBox="1"/>
          <p:nvPr/>
        </p:nvSpPr>
        <p:spPr>
          <a:xfrm>
            <a:off x="59567" y="6592542"/>
            <a:ext cx="3855875" cy="253916"/>
          </a:xfrm>
          <a:prstGeom prst="rect">
            <a:avLst/>
          </a:prstGeom>
          <a:noFill/>
        </p:spPr>
        <p:txBody>
          <a:bodyPr wrap="square">
            <a:spAutoFit/>
          </a:bodyPr>
          <a:lstStyle/>
          <a:p>
            <a:r>
              <a:rPr lang="en-GB" sz="1050" dirty="0">
                <a:hlinkClick r:id="rId5"/>
              </a:rPr>
              <a:t>https://www.manutan.cz/cs/mcz/ocelove-lano-s-hakem-do-520-kg</a:t>
            </a:r>
            <a:endParaRPr lang="cs-CZ" sz="1050" dirty="0"/>
          </a:p>
        </p:txBody>
      </p:sp>
    </p:spTree>
    <p:extLst>
      <p:ext uri="{BB962C8B-B14F-4D97-AF65-F5344CB8AC3E}">
        <p14:creationId xmlns:p14="http://schemas.microsoft.com/office/powerpoint/2010/main" val="760329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9BF11CC-98B9-4DA5-9F79-A701EFEC5149}"/>
              </a:ext>
            </a:extLst>
          </p:cNvPr>
          <p:cNvSpPr>
            <a:spLocks noGrp="1"/>
          </p:cNvSpPr>
          <p:nvPr>
            <p:ph type="title"/>
          </p:nvPr>
        </p:nvSpPr>
        <p:spPr>
          <a:xfrm>
            <a:off x="10351346" y="-9332"/>
            <a:ext cx="1840654" cy="541177"/>
          </a:xfrm>
        </p:spPr>
        <p:txBody>
          <a:bodyPr>
            <a:normAutofit/>
          </a:bodyPr>
          <a:lstStyle/>
          <a:p>
            <a:r>
              <a:rPr lang="cs-CZ" sz="2800" dirty="0">
                <a:solidFill>
                  <a:schemeClr val="tx1"/>
                </a:solidFill>
              </a:rPr>
              <a:t>Příklad č. 2</a:t>
            </a:r>
          </a:p>
        </p:txBody>
      </p:sp>
      <p:sp>
        <p:nvSpPr>
          <p:cNvPr id="4" name="Zástupný symbol pro číslo snímku 3">
            <a:extLst>
              <a:ext uri="{FF2B5EF4-FFF2-40B4-BE49-F238E27FC236}">
                <a16:creationId xmlns:a16="http://schemas.microsoft.com/office/drawing/2014/main" id="{5B29F962-E222-4953-8511-134CB4A741CE}"/>
              </a:ext>
            </a:extLst>
          </p:cNvPr>
          <p:cNvSpPr>
            <a:spLocks noGrp="1"/>
          </p:cNvSpPr>
          <p:nvPr>
            <p:ph type="sldNum" sz="quarter" idx="12"/>
          </p:nvPr>
        </p:nvSpPr>
        <p:spPr/>
        <p:txBody>
          <a:bodyPr/>
          <a:lstStyle/>
          <a:p>
            <a:fld id="{A61815EB-8F6A-43FF-BCF3-0FC22DD61FAB}" type="slidenum">
              <a:rPr lang="cs-CZ" smtClean="0"/>
              <a:t>8</a:t>
            </a:fld>
            <a:endParaRPr lang="cs-CZ"/>
          </a:p>
        </p:txBody>
      </p:sp>
      <p:pic>
        <p:nvPicPr>
          <p:cNvPr id="5" name="Obrázek 4">
            <a:extLst>
              <a:ext uri="{FF2B5EF4-FFF2-40B4-BE49-F238E27FC236}">
                <a16:creationId xmlns:a16="http://schemas.microsoft.com/office/drawing/2014/main" id="{A839A6CE-B817-4C95-8B46-D9EEB76D0E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99437" cy="900000"/>
          </a:xfrm>
          <a:prstGeom prst="rect">
            <a:avLst/>
          </a:prstGeom>
        </p:spPr>
      </p:pic>
      <p:sp>
        <p:nvSpPr>
          <p:cNvPr id="3" name="Nadpis 1">
            <a:extLst>
              <a:ext uri="{FF2B5EF4-FFF2-40B4-BE49-F238E27FC236}">
                <a16:creationId xmlns:a16="http://schemas.microsoft.com/office/drawing/2014/main" id="{4EB529AB-53B6-9FDB-EAD2-CF6E6730F6E2}"/>
              </a:ext>
            </a:extLst>
          </p:cNvPr>
          <p:cNvSpPr txBox="1">
            <a:spLocks/>
          </p:cNvSpPr>
          <p:nvPr/>
        </p:nvSpPr>
        <p:spPr>
          <a:xfrm>
            <a:off x="5001797" y="646348"/>
            <a:ext cx="1734906" cy="67229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dirty="0">
                <a:solidFill>
                  <a:srgbClr val="92D050"/>
                </a:solidFill>
              </a:rPr>
              <a:t>Zadání</a:t>
            </a:r>
          </a:p>
        </p:txBody>
      </p:sp>
      <p:sp>
        <p:nvSpPr>
          <p:cNvPr id="9" name="Nadpis 1">
            <a:extLst>
              <a:ext uri="{FF2B5EF4-FFF2-40B4-BE49-F238E27FC236}">
                <a16:creationId xmlns:a16="http://schemas.microsoft.com/office/drawing/2014/main" id="{852754F9-1C05-B33F-330C-301AF76D7E46}"/>
              </a:ext>
            </a:extLst>
          </p:cNvPr>
          <p:cNvSpPr txBox="1">
            <a:spLocks/>
          </p:cNvSpPr>
          <p:nvPr/>
        </p:nvSpPr>
        <p:spPr>
          <a:xfrm>
            <a:off x="1013079" y="2846885"/>
            <a:ext cx="2086358" cy="38009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a:lstStyle>
          <a:p>
            <a:r>
              <a:rPr lang="cs-CZ" sz="2000" dirty="0">
                <a:solidFill>
                  <a:srgbClr val="92D050"/>
                </a:solidFill>
              </a:rPr>
              <a:t>Zadané hodnoty:</a:t>
            </a:r>
          </a:p>
        </p:txBody>
      </p:sp>
      <p:sp>
        <p:nvSpPr>
          <p:cNvPr id="15" name="TextovéPole 14">
            <a:extLst>
              <a:ext uri="{FF2B5EF4-FFF2-40B4-BE49-F238E27FC236}">
                <a16:creationId xmlns:a16="http://schemas.microsoft.com/office/drawing/2014/main" id="{C5D29B39-785F-2E53-51E1-701C1E66B882}"/>
              </a:ext>
            </a:extLst>
          </p:cNvPr>
          <p:cNvSpPr txBox="1"/>
          <p:nvPr/>
        </p:nvSpPr>
        <p:spPr>
          <a:xfrm>
            <a:off x="842729" y="1368302"/>
            <a:ext cx="10746198" cy="1200329"/>
          </a:xfrm>
          <a:prstGeom prst="rect">
            <a:avLst/>
          </a:prstGeom>
          <a:noFill/>
        </p:spPr>
        <p:txBody>
          <a:bodyPr wrap="square">
            <a:spAutoFit/>
          </a:bodyPr>
          <a:lstStyle/>
          <a:p>
            <a:pPr algn="just"/>
            <a:r>
              <a:rPr lang="cs-CZ" dirty="0"/>
              <a:t>Vypočtěte podle normy ČSN EN 12385-4 průměr ocelového lana, které je určeno jako tažný prvek pro šikmý stavební  výtah. Konstrukce lana odpovídá označení </a:t>
            </a:r>
            <a:r>
              <a:rPr lang="cs-CZ" b="1" dirty="0"/>
              <a:t>STANDARD – 6 x 19 FC s vláknitou duší</a:t>
            </a:r>
            <a:r>
              <a:rPr lang="cs-CZ" dirty="0"/>
              <a:t>. Jednotlivé dráty mají třídu pevnosti </a:t>
            </a:r>
            <a:r>
              <a:rPr lang="cs-CZ" i="1" dirty="0" err="1"/>
              <a:t>R</a:t>
            </a:r>
            <a:r>
              <a:rPr lang="cs-CZ" i="1" baseline="-25000" dirty="0" err="1"/>
              <a:t>r</a:t>
            </a:r>
            <a:r>
              <a:rPr lang="cs-CZ" dirty="0"/>
              <a:t>. Výtah svírá se zemí úhel </a:t>
            </a:r>
            <a:r>
              <a:rPr lang="cs-CZ" i="1" dirty="0"/>
              <a:t>α</a:t>
            </a:r>
            <a:r>
              <a:rPr lang="cs-CZ" dirty="0"/>
              <a:t>. Plošina výtahu dopravuje břemeno o hmotnosti </a:t>
            </a:r>
            <a:r>
              <a:rPr lang="cs-CZ" i="1" dirty="0" err="1"/>
              <a:t>m</a:t>
            </a:r>
            <a:r>
              <a:rPr lang="cs-CZ" i="1" baseline="-25000" dirty="0" err="1"/>
              <a:t>b</a:t>
            </a:r>
            <a:r>
              <a:rPr lang="cs-CZ" dirty="0"/>
              <a:t>. Samotná plošina má hmotnost </a:t>
            </a:r>
            <a:r>
              <a:rPr lang="cs-CZ" i="1" dirty="0"/>
              <a:t>m</a:t>
            </a:r>
            <a:r>
              <a:rPr lang="cs-CZ" i="1" baseline="-25000" dirty="0"/>
              <a:t>p</a:t>
            </a:r>
            <a:r>
              <a:rPr lang="cs-CZ" dirty="0"/>
              <a:t>. Lano je na své dráze vedeno pomocí </a:t>
            </a:r>
            <a:r>
              <a:rPr lang="cs-CZ" i="1" dirty="0" err="1"/>
              <a:t>n</a:t>
            </a:r>
            <a:r>
              <a:rPr lang="cs-CZ" i="1" baseline="-25000" dirty="0" err="1"/>
              <a:t>kl</a:t>
            </a:r>
            <a:r>
              <a:rPr lang="cs-CZ" dirty="0"/>
              <a:t> kladek o účinnosti </a:t>
            </a:r>
            <a:r>
              <a:rPr lang="cs-CZ" i="1" dirty="0"/>
              <a:t>η</a:t>
            </a:r>
            <a:r>
              <a:rPr lang="cs-CZ" dirty="0"/>
              <a:t>.</a:t>
            </a:r>
          </a:p>
        </p:txBody>
      </p:sp>
      <p:graphicFrame>
        <p:nvGraphicFramePr>
          <p:cNvPr id="16" name="Tabulka 15">
            <a:extLst>
              <a:ext uri="{FF2B5EF4-FFF2-40B4-BE49-F238E27FC236}">
                <a16:creationId xmlns:a16="http://schemas.microsoft.com/office/drawing/2014/main" id="{487FD2E8-2FC0-3361-D3B1-011601C2826F}"/>
              </a:ext>
            </a:extLst>
          </p:cNvPr>
          <p:cNvGraphicFramePr>
            <a:graphicFrameLocks noGrp="1"/>
          </p:cNvGraphicFramePr>
          <p:nvPr>
            <p:extLst>
              <p:ext uri="{D42A27DB-BD31-4B8C-83A1-F6EECF244321}">
                <p14:modId xmlns:p14="http://schemas.microsoft.com/office/powerpoint/2010/main" val="3893004915"/>
              </p:ext>
            </p:extLst>
          </p:nvPr>
        </p:nvGraphicFramePr>
        <p:xfrm>
          <a:off x="3367782" y="2885440"/>
          <a:ext cx="5724000" cy="3816000"/>
        </p:xfrm>
        <a:graphic>
          <a:graphicData uri="http://schemas.openxmlformats.org/drawingml/2006/table">
            <a:tbl>
              <a:tblPr>
                <a:tableStyleId>{16D9F66E-5EB9-4882-86FB-DCBF35E3C3E4}</a:tableStyleId>
              </a:tblPr>
              <a:tblGrid>
                <a:gridCol w="3517235">
                  <a:extLst>
                    <a:ext uri="{9D8B030D-6E8A-4147-A177-3AD203B41FA5}">
                      <a16:colId xmlns:a16="http://schemas.microsoft.com/office/drawing/2014/main" val="2535729768"/>
                    </a:ext>
                  </a:extLst>
                </a:gridCol>
                <a:gridCol w="676846">
                  <a:extLst>
                    <a:ext uri="{9D8B030D-6E8A-4147-A177-3AD203B41FA5}">
                      <a16:colId xmlns:a16="http://schemas.microsoft.com/office/drawing/2014/main" val="1008076751"/>
                    </a:ext>
                  </a:extLst>
                </a:gridCol>
                <a:gridCol w="963027">
                  <a:extLst>
                    <a:ext uri="{9D8B030D-6E8A-4147-A177-3AD203B41FA5}">
                      <a16:colId xmlns:a16="http://schemas.microsoft.com/office/drawing/2014/main" val="1347327041"/>
                    </a:ext>
                  </a:extLst>
                </a:gridCol>
                <a:gridCol w="566892">
                  <a:extLst>
                    <a:ext uri="{9D8B030D-6E8A-4147-A177-3AD203B41FA5}">
                      <a16:colId xmlns:a16="http://schemas.microsoft.com/office/drawing/2014/main" val="4103850935"/>
                    </a:ext>
                  </a:extLst>
                </a:gridCol>
              </a:tblGrid>
              <a:tr h="318000">
                <a:tc>
                  <a:txBody>
                    <a:bodyPr/>
                    <a:lstStyle/>
                    <a:p>
                      <a:pPr algn="l" fontAlgn="b"/>
                      <a:r>
                        <a:rPr lang="cs-CZ" sz="2000" u="none" strike="noStrike" noProof="0" dirty="0">
                          <a:effectLst/>
                        </a:rPr>
                        <a:t>Třída pevnosti drátů</a:t>
                      </a:r>
                      <a:endParaRPr lang="cs-CZ" sz="2000" b="0" i="0" u="none" strike="noStrike" noProof="0" dirty="0">
                        <a:solidFill>
                          <a:srgbClr val="000000"/>
                        </a:solidFill>
                        <a:effectLst/>
                        <a:latin typeface="Calibri" panose="020F0502020204030204" pitchFamily="34" charset="0"/>
                      </a:endParaRPr>
                    </a:p>
                  </a:txBody>
                  <a:tcPr marL="0" marR="0" marT="0" marB="0" anchor="b">
                    <a:solidFill>
                      <a:schemeClr val="accent6">
                        <a:lumMod val="40000"/>
                        <a:lumOff val="60000"/>
                      </a:schemeClr>
                    </a:solidFill>
                  </a:tcPr>
                </a:tc>
                <a:tc>
                  <a:txBody>
                    <a:bodyPr/>
                    <a:lstStyle/>
                    <a:p>
                      <a:pPr algn="ctr" fontAlgn="b"/>
                      <a:r>
                        <a:rPr lang="en-GB" sz="2000" i="1" u="none" strike="noStrike" dirty="0">
                          <a:effectLst/>
                        </a:rPr>
                        <a:t>R</a:t>
                      </a:r>
                      <a:r>
                        <a:rPr lang="en-GB" sz="2000" i="1" u="none" strike="noStrike" baseline="-25000" dirty="0">
                          <a:effectLst/>
                        </a:rPr>
                        <a:t>r</a:t>
                      </a:r>
                      <a:endParaRPr lang="en-GB" sz="2000" b="0" i="1"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1960</a:t>
                      </a:r>
                      <a:r>
                        <a:rPr lang="cs-CZ" sz="2000" u="none" strike="noStrike" dirty="0">
                          <a:effectLst/>
                        </a:rPr>
                        <a:t> </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MPa</a:t>
                      </a:r>
                      <a:endParaRPr lang="en-GB"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885270720"/>
                  </a:ext>
                </a:extLst>
              </a:tr>
              <a:tr h="318000">
                <a:tc>
                  <a:txBody>
                    <a:bodyPr/>
                    <a:lstStyle/>
                    <a:p>
                      <a:pPr algn="l" fontAlgn="b"/>
                      <a:r>
                        <a:rPr lang="cs-CZ" sz="2000" u="none" strike="noStrike" noProof="0" dirty="0">
                          <a:effectLst/>
                        </a:rPr>
                        <a:t>Úhel náklonu výtahu</a:t>
                      </a:r>
                      <a:endParaRPr lang="cs-CZ" sz="2000" b="0" i="0" u="none" strike="noStrike" noProof="0" dirty="0">
                        <a:solidFill>
                          <a:srgbClr val="000000"/>
                        </a:solidFill>
                        <a:effectLst/>
                        <a:latin typeface="Calibri" panose="020F0502020204030204" pitchFamily="34" charset="0"/>
                      </a:endParaRPr>
                    </a:p>
                  </a:txBody>
                  <a:tcPr marL="0" marR="0" marT="0" marB="0" anchor="b">
                    <a:solidFill>
                      <a:schemeClr val="accent6">
                        <a:lumMod val="40000"/>
                        <a:lumOff val="60000"/>
                      </a:schemeClr>
                    </a:solidFill>
                  </a:tcPr>
                </a:tc>
                <a:tc>
                  <a:txBody>
                    <a:bodyPr/>
                    <a:lstStyle/>
                    <a:p>
                      <a:pPr algn="ctr" fontAlgn="b"/>
                      <a:r>
                        <a:rPr lang="el-GR" sz="2000" i="1" u="none" strike="noStrike">
                          <a:effectLst/>
                        </a:rPr>
                        <a:t>α</a:t>
                      </a:r>
                      <a:endParaRPr lang="el-GR" sz="2000" b="0" i="1"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70</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t"/>
                      <a:r>
                        <a:rPr lang="cs-CZ" sz="2000" u="none" strike="noStrike" dirty="0">
                          <a:effectLst/>
                        </a:rPr>
                        <a:t>  </a:t>
                      </a:r>
                      <a:r>
                        <a:rPr lang="en-GB" sz="2000" u="none" strike="noStrike" dirty="0">
                          <a:effectLst/>
                        </a:rPr>
                        <a:t>°</a:t>
                      </a:r>
                      <a:endParaRPr lang="en-GB" sz="2000" b="0" i="0" u="none" strike="noStrike" dirty="0">
                        <a:solidFill>
                          <a:srgbClr val="000000"/>
                        </a:solidFill>
                        <a:effectLst/>
                        <a:latin typeface="Calibri" panose="020F0502020204030204" pitchFamily="34" charset="0"/>
                      </a:endParaRPr>
                    </a:p>
                  </a:txBody>
                  <a:tcPr marL="0" marR="0" marT="0" marB="0"/>
                </a:tc>
                <a:extLst>
                  <a:ext uri="{0D108BD9-81ED-4DB2-BD59-A6C34878D82A}">
                    <a16:rowId xmlns:a16="http://schemas.microsoft.com/office/drawing/2014/main" val="807266990"/>
                  </a:ext>
                </a:extLst>
              </a:tr>
              <a:tr h="318000">
                <a:tc>
                  <a:txBody>
                    <a:bodyPr/>
                    <a:lstStyle/>
                    <a:p>
                      <a:pPr algn="l" fontAlgn="b"/>
                      <a:r>
                        <a:rPr lang="cs-CZ" sz="2000" u="none" strike="noStrike" noProof="0" dirty="0">
                          <a:effectLst/>
                        </a:rPr>
                        <a:t>Hmotnost břemene</a:t>
                      </a:r>
                      <a:endParaRPr lang="cs-CZ" sz="2000" b="0" i="0" u="none" strike="noStrike" noProof="0" dirty="0">
                        <a:solidFill>
                          <a:srgbClr val="000000"/>
                        </a:solidFill>
                        <a:effectLst/>
                        <a:latin typeface="Calibri" panose="020F0502020204030204" pitchFamily="34" charset="0"/>
                      </a:endParaRPr>
                    </a:p>
                  </a:txBody>
                  <a:tcPr marL="0" marR="0" marT="0" marB="0" anchor="b">
                    <a:solidFill>
                      <a:schemeClr val="accent6">
                        <a:lumMod val="40000"/>
                        <a:lumOff val="60000"/>
                      </a:schemeClr>
                    </a:solidFill>
                  </a:tcPr>
                </a:tc>
                <a:tc>
                  <a:txBody>
                    <a:bodyPr/>
                    <a:lstStyle/>
                    <a:p>
                      <a:pPr algn="ctr" fontAlgn="b"/>
                      <a:r>
                        <a:rPr lang="en-GB" sz="2000" i="1" u="none" strike="noStrike" dirty="0">
                          <a:effectLst/>
                        </a:rPr>
                        <a:t>m</a:t>
                      </a:r>
                      <a:r>
                        <a:rPr lang="en-GB" sz="2000" i="1" u="none" strike="noStrike" baseline="-25000" dirty="0">
                          <a:effectLst/>
                        </a:rPr>
                        <a:t>b</a:t>
                      </a:r>
                      <a:endParaRPr lang="en-GB" sz="2000" b="0" i="1"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250</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kg</a:t>
                      </a:r>
                      <a:endParaRPr lang="en-GB"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70207497"/>
                  </a:ext>
                </a:extLst>
              </a:tr>
              <a:tr h="318000">
                <a:tc>
                  <a:txBody>
                    <a:bodyPr/>
                    <a:lstStyle/>
                    <a:p>
                      <a:pPr algn="l" fontAlgn="b"/>
                      <a:r>
                        <a:rPr lang="cs-CZ" sz="2000" u="none" strike="noStrike" noProof="0" dirty="0">
                          <a:effectLst/>
                        </a:rPr>
                        <a:t>Hmotnost plošiny</a:t>
                      </a:r>
                      <a:endParaRPr lang="cs-CZ" sz="2000" b="0" i="0" u="none" strike="noStrike" noProof="0" dirty="0">
                        <a:solidFill>
                          <a:srgbClr val="000000"/>
                        </a:solidFill>
                        <a:effectLst/>
                        <a:latin typeface="Calibri" panose="020F0502020204030204" pitchFamily="34" charset="0"/>
                      </a:endParaRPr>
                    </a:p>
                  </a:txBody>
                  <a:tcPr marL="0" marR="0" marT="0" marB="0" anchor="b">
                    <a:solidFill>
                      <a:schemeClr val="accent6">
                        <a:lumMod val="40000"/>
                        <a:lumOff val="60000"/>
                      </a:schemeClr>
                    </a:solidFill>
                  </a:tcPr>
                </a:tc>
                <a:tc>
                  <a:txBody>
                    <a:bodyPr/>
                    <a:lstStyle/>
                    <a:p>
                      <a:pPr algn="ctr" fontAlgn="b"/>
                      <a:r>
                        <a:rPr lang="en-GB" sz="2000" i="1" u="none" strike="noStrike">
                          <a:effectLst/>
                        </a:rPr>
                        <a:t>m</a:t>
                      </a:r>
                      <a:r>
                        <a:rPr lang="en-GB" sz="2000" i="1" u="none" strike="noStrike" baseline="-25000">
                          <a:effectLst/>
                        </a:rPr>
                        <a:t>p</a:t>
                      </a:r>
                      <a:endParaRPr lang="en-GB" sz="2000" b="0" i="1"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43,6</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kg</a:t>
                      </a:r>
                      <a:endParaRPr lang="en-GB"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52112811"/>
                  </a:ext>
                </a:extLst>
              </a:tr>
              <a:tr h="318000">
                <a:tc>
                  <a:txBody>
                    <a:bodyPr/>
                    <a:lstStyle/>
                    <a:p>
                      <a:pPr algn="l" fontAlgn="b"/>
                      <a:r>
                        <a:rPr lang="cs-CZ" sz="2000" u="none" strike="noStrike" noProof="0" dirty="0">
                          <a:effectLst/>
                        </a:rPr>
                        <a:t>Průměr pojezdových kol plošiny</a:t>
                      </a:r>
                      <a:endParaRPr lang="cs-CZ" sz="2000" b="0" i="0" u="none" strike="noStrike" noProof="0" dirty="0">
                        <a:solidFill>
                          <a:srgbClr val="000000"/>
                        </a:solidFill>
                        <a:effectLst/>
                        <a:latin typeface="Calibri" panose="020F0502020204030204" pitchFamily="34" charset="0"/>
                      </a:endParaRPr>
                    </a:p>
                  </a:txBody>
                  <a:tcPr marL="0" marR="0" marT="0" marB="0" anchor="b">
                    <a:solidFill>
                      <a:schemeClr val="accent6">
                        <a:lumMod val="40000"/>
                        <a:lumOff val="60000"/>
                      </a:schemeClr>
                    </a:solidFill>
                  </a:tcPr>
                </a:tc>
                <a:tc>
                  <a:txBody>
                    <a:bodyPr/>
                    <a:lstStyle/>
                    <a:p>
                      <a:pPr algn="ctr" fontAlgn="b"/>
                      <a:r>
                        <a:rPr lang="en-GB" sz="2000" i="1" u="none" strike="noStrike" dirty="0">
                          <a:effectLst/>
                        </a:rPr>
                        <a:t>D</a:t>
                      </a:r>
                      <a:r>
                        <a:rPr lang="en-GB" sz="2000" i="1" u="none" strike="noStrike" baseline="-25000" dirty="0">
                          <a:effectLst/>
                        </a:rPr>
                        <a:t>k</a:t>
                      </a:r>
                      <a:endParaRPr lang="en-GB" sz="2000" b="0" i="1"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0,05</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m</a:t>
                      </a:r>
                      <a:endParaRPr lang="en-GB"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64406576"/>
                  </a:ext>
                </a:extLst>
              </a:tr>
              <a:tr h="318000">
                <a:tc>
                  <a:txBody>
                    <a:bodyPr/>
                    <a:lstStyle/>
                    <a:p>
                      <a:pPr algn="l" fontAlgn="b"/>
                      <a:r>
                        <a:rPr lang="cs-CZ" sz="2000" u="none" strike="noStrike" noProof="0" dirty="0">
                          <a:effectLst/>
                        </a:rPr>
                        <a:t>Průměr čepu kol</a:t>
                      </a:r>
                      <a:endParaRPr lang="cs-CZ" sz="2000" b="0" i="0" u="none" strike="noStrike" noProof="0" dirty="0">
                        <a:solidFill>
                          <a:srgbClr val="000000"/>
                        </a:solidFill>
                        <a:effectLst/>
                        <a:latin typeface="Calibri" panose="020F0502020204030204" pitchFamily="34" charset="0"/>
                      </a:endParaRPr>
                    </a:p>
                  </a:txBody>
                  <a:tcPr marL="0" marR="0" marT="0" marB="0" anchor="b">
                    <a:solidFill>
                      <a:schemeClr val="accent6">
                        <a:lumMod val="40000"/>
                        <a:lumOff val="60000"/>
                      </a:schemeClr>
                    </a:solidFill>
                  </a:tcPr>
                </a:tc>
                <a:tc>
                  <a:txBody>
                    <a:bodyPr/>
                    <a:lstStyle/>
                    <a:p>
                      <a:pPr algn="ctr" fontAlgn="b"/>
                      <a:r>
                        <a:rPr lang="en-GB" sz="2000" i="1" u="none" strike="noStrike" dirty="0" err="1">
                          <a:effectLst/>
                        </a:rPr>
                        <a:t>d</a:t>
                      </a:r>
                      <a:r>
                        <a:rPr lang="en-GB" sz="2000" i="1" u="none" strike="noStrike" baseline="-25000" dirty="0" err="1">
                          <a:effectLst/>
                        </a:rPr>
                        <a:t>č</a:t>
                      </a:r>
                      <a:endParaRPr lang="en-GB" sz="2000" b="0" i="1"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0,015</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m</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04694366"/>
                  </a:ext>
                </a:extLst>
              </a:tr>
              <a:tr h="318000">
                <a:tc>
                  <a:txBody>
                    <a:bodyPr/>
                    <a:lstStyle/>
                    <a:p>
                      <a:pPr algn="l" fontAlgn="b"/>
                      <a:r>
                        <a:rPr lang="cs-CZ" sz="2000" u="none" strike="noStrike" noProof="0" dirty="0">
                          <a:effectLst/>
                        </a:rPr>
                        <a:t>Rameno valivého odporu</a:t>
                      </a:r>
                      <a:endParaRPr lang="cs-CZ" sz="2000" b="0" i="0" u="none" strike="noStrike" noProof="0" dirty="0">
                        <a:solidFill>
                          <a:srgbClr val="000000"/>
                        </a:solidFill>
                        <a:effectLst/>
                        <a:latin typeface="Calibri" panose="020F0502020204030204" pitchFamily="34" charset="0"/>
                      </a:endParaRPr>
                    </a:p>
                  </a:txBody>
                  <a:tcPr marL="0" marR="0" marT="0" marB="0" anchor="b">
                    <a:solidFill>
                      <a:schemeClr val="accent6">
                        <a:lumMod val="40000"/>
                        <a:lumOff val="60000"/>
                      </a:schemeClr>
                    </a:solidFill>
                  </a:tcPr>
                </a:tc>
                <a:tc>
                  <a:txBody>
                    <a:bodyPr/>
                    <a:lstStyle/>
                    <a:p>
                      <a:pPr algn="ctr" fontAlgn="b"/>
                      <a:r>
                        <a:rPr lang="el-GR" sz="2000" i="1" u="none" strike="noStrike" dirty="0">
                          <a:effectLst/>
                        </a:rPr>
                        <a:t>ξ</a:t>
                      </a:r>
                      <a:endParaRPr lang="el-GR" sz="2000" b="0" i="1"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0,002</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m</a:t>
                      </a:r>
                      <a:endParaRPr lang="en-GB"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57998058"/>
                  </a:ext>
                </a:extLst>
              </a:tr>
              <a:tr h="318000">
                <a:tc>
                  <a:txBody>
                    <a:bodyPr/>
                    <a:lstStyle/>
                    <a:p>
                      <a:pPr algn="l" fontAlgn="b"/>
                      <a:r>
                        <a:rPr lang="cs-CZ" sz="2000" u="none" strike="noStrike" noProof="0" dirty="0">
                          <a:effectLst/>
                        </a:rPr>
                        <a:t>Součinitel čepového tření</a:t>
                      </a:r>
                      <a:endParaRPr lang="cs-CZ" sz="2000" b="0" i="0" u="none" strike="noStrike" noProof="0" dirty="0">
                        <a:solidFill>
                          <a:srgbClr val="000000"/>
                        </a:solidFill>
                        <a:effectLst/>
                        <a:latin typeface="Calibri" panose="020F0502020204030204" pitchFamily="34" charset="0"/>
                      </a:endParaRPr>
                    </a:p>
                  </a:txBody>
                  <a:tcPr marL="0" marR="0" marT="0" marB="0" anchor="b">
                    <a:solidFill>
                      <a:schemeClr val="accent6">
                        <a:lumMod val="40000"/>
                        <a:lumOff val="60000"/>
                      </a:schemeClr>
                    </a:solidFill>
                  </a:tcPr>
                </a:tc>
                <a:tc>
                  <a:txBody>
                    <a:bodyPr/>
                    <a:lstStyle/>
                    <a:p>
                      <a:pPr algn="ctr" fontAlgn="b"/>
                      <a:r>
                        <a:rPr lang="el-GR" sz="2000" i="1" u="none" strike="noStrike" dirty="0">
                          <a:effectLst/>
                        </a:rPr>
                        <a:t>μ</a:t>
                      </a:r>
                      <a:endParaRPr lang="el-GR" sz="2000" b="0" i="1"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0,0015</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a:t>
                      </a:r>
                      <a:endParaRPr lang="en-GB"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398591026"/>
                  </a:ext>
                </a:extLst>
              </a:tr>
              <a:tr h="318000">
                <a:tc>
                  <a:txBody>
                    <a:bodyPr/>
                    <a:lstStyle/>
                    <a:p>
                      <a:pPr algn="l" fontAlgn="b"/>
                      <a:r>
                        <a:rPr lang="cs-CZ" sz="2000" u="none" strike="noStrike" noProof="0" dirty="0">
                          <a:effectLst/>
                        </a:rPr>
                        <a:t>Počet kladek v lanovém systému</a:t>
                      </a:r>
                      <a:endParaRPr lang="cs-CZ" sz="2000" b="0" i="0" u="none" strike="noStrike" noProof="0" dirty="0">
                        <a:solidFill>
                          <a:srgbClr val="000000"/>
                        </a:solidFill>
                        <a:effectLst/>
                        <a:latin typeface="Aptos Narrow" panose="020B0004020202020204" pitchFamily="34" charset="0"/>
                      </a:endParaRPr>
                    </a:p>
                  </a:txBody>
                  <a:tcPr marL="0" marR="0" marT="0" marB="0" anchor="b">
                    <a:solidFill>
                      <a:schemeClr val="accent6">
                        <a:lumMod val="40000"/>
                        <a:lumOff val="60000"/>
                      </a:schemeClr>
                    </a:solidFill>
                  </a:tcPr>
                </a:tc>
                <a:tc>
                  <a:txBody>
                    <a:bodyPr/>
                    <a:lstStyle/>
                    <a:p>
                      <a:pPr algn="ctr" fontAlgn="b"/>
                      <a:r>
                        <a:rPr lang="en-GB" sz="2000" i="1" u="none" strike="noStrike" dirty="0" err="1">
                          <a:effectLst/>
                        </a:rPr>
                        <a:t>n</a:t>
                      </a:r>
                      <a:r>
                        <a:rPr lang="en-GB" sz="2000" i="1" u="none" strike="noStrike" baseline="-25000" dirty="0" err="1">
                          <a:effectLst/>
                        </a:rPr>
                        <a:t>kl</a:t>
                      </a:r>
                      <a:endParaRPr lang="en-GB" sz="2000" b="0" i="1" u="none" strike="noStrike" dirty="0">
                        <a:solidFill>
                          <a:srgbClr val="000000"/>
                        </a:solidFill>
                        <a:effectLst/>
                        <a:latin typeface="Aptos Narrow" panose="020B0004020202020204" pitchFamily="34" charset="0"/>
                      </a:endParaRPr>
                    </a:p>
                  </a:txBody>
                  <a:tcPr marL="0" marR="0" marT="0" marB="0" anchor="b"/>
                </a:tc>
                <a:tc>
                  <a:txBody>
                    <a:bodyPr/>
                    <a:lstStyle/>
                    <a:p>
                      <a:pPr algn="ctr" fontAlgn="b"/>
                      <a:r>
                        <a:rPr lang="cs-CZ" sz="2000" b="0" i="0" u="none" strike="noStrike" dirty="0">
                          <a:solidFill>
                            <a:srgbClr val="000000"/>
                          </a:solidFill>
                          <a:effectLst/>
                          <a:latin typeface="Calibri" panose="020F0502020204030204" pitchFamily="34" charset="0"/>
                        </a:rPr>
                        <a:t>5</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a:t>
                      </a:r>
                      <a:endParaRPr lang="en-GB" sz="2000" b="0" i="0" u="none" strike="noStrike" dirty="0">
                        <a:solidFill>
                          <a:srgbClr val="000000"/>
                        </a:solidFill>
                        <a:effectLst/>
                        <a:latin typeface="Aptos Narrow" panose="020B0004020202020204" pitchFamily="34" charset="0"/>
                      </a:endParaRPr>
                    </a:p>
                  </a:txBody>
                  <a:tcPr marL="0" marR="0" marT="0" marB="0" anchor="b"/>
                </a:tc>
                <a:extLst>
                  <a:ext uri="{0D108BD9-81ED-4DB2-BD59-A6C34878D82A}">
                    <a16:rowId xmlns:a16="http://schemas.microsoft.com/office/drawing/2014/main" val="3060590634"/>
                  </a:ext>
                </a:extLst>
              </a:tr>
              <a:tr h="318000">
                <a:tc>
                  <a:txBody>
                    <a:bodyPr/>
                    <a:lstStyle/>
                    <a:p>
                      <a:pPr algn="l" fontAlgn="b"/>
                      <a:r>
                        <a:rPr lang="cs-CZ" sz="2000" u="none" strike="noStrike" noProof="0" dirty="0">
                          <a:effectLst/>
                        </a:rPr>
                        <a:t>Účinnost jedné kladky</a:t>
                      </a:r>
                      <a:endParaRPr lang="cs-CZ" sz="2000" b="0" i="0" u="none" strike="noStrike" noProof="0" dirty="0">
                        <a:solidFill>
                          <a:srgbClr val="000000"/>
                        </a:solidFill>
                        <a:effectLst/>
                        <a:latin typeface="Aptos Narrow" panose="020B0004020202020204" pitchFamily="34" charset="0"/>
                      </a:endParaRPr>
                    </a:p>
                  </a:txBody>
                  <a:tcPr marL="0" marR="0" marT="0" marB="0" anchor="b">
                    <a:solidFill>
                      <a:schemeClr val="accent6">
                        <a:lumMod val="40000"/>
                        <a:lumOff val="60000"/>
                      </a:schemeClr>
                    </a:solidFill>
                  </a:tcPr>
                </a:tc>
                <a:tc>
                  <a:txBody>
                    <a:bodyPr/>
                    <a:lstStyle/>
                    <a:p>
                      <a:pPr algn="ctr" fontAlgn="b"/>
                      <a:r>
                        <a:rPr lang="el-GR" sz="2000" i="1" u="none" strike="noStrike" dirty="0">
                          <a:effectLst/>
                        </a:rPr>
                        <a:t>η</a:t>
                      </a:r>
                      <a:endParaRPr lang="el-GR" sz="2000" b="0" i="1" u="none" strike="noStrike" dirty="0">
                        <a:solidFill>
                          <a:srgbClr val="000000"/>
                        </a:solidFill>
                        <a:effectLst/>
                        <a:latin typeface="Aptos Narrow" panose="020B0004020202020204" pitchFamily="34" charset="0"/>
                      </a:endParaRPr>
                    </a:p>
                  </a:txBody>
                  <a:tcPr marL="0" marR="0" marT="0" marB="0" anchor="b"/>
                </a:tc>
                <a:tc>
                  <a:txBody>
                    <a:bodyPr/>
                    <a:lstStyle/>
                    <a:p>
                      <a:pPr algn="ctr" fontAlgn="b"/>
                      <a:r>
                        <a:rPr lang="en-GB" sz="2000" u="none" strike="noStrike" dirty="0">
                          <a:effectLst/>
                        </a:rPr>
                        <a:t>0,9</a:t>
                      </a:r>
                      <a:r>
                        <a:rPr lang="cs-CZ" sz="2000" u="none" strike="noStrike" dirty="0">
                          <a:effectLst/>
                        </a:rPr>
                        <a:t>8</a:t>
                      </a:r>
                      <a:r>
                        <a:rPr lang="en-GB" sz="2000" u="none" strike="noStrike" dirty="0">
                          <a:effectLst/>
                        </a:rPr>
                        <a:t>5</a:t>
                      </a:r>
                      <a:endParaRPr lang="en-GB" sz="2000" b="0" i="0" u="none" strike="noStrike" dirty="0">
                        <a:solidFill>
                          <a:srgbClr val="000000"/>
                        </a:solidFill>
                        <a:effectLst/>
                        <a:latin typeface="Aptos Narrow" panose="020B0004020202020204" pitchFamily="34" charset="0"/>
                      </a:endParaRPr>
                    </a:p>
                  </a:txBody>
                  <a:tcPr marL="0" marR="0" marT="0" marB="0" anchor="b"/>
                </a:tc>
                <a:tc>
                  <a:txBody>
                    <a:bodyPr/>
                    <a:lstStyle/>
                    <a:p>
                      <a:pPr algn="ctr" fontAlgn="t"/>
                      <a:r>
                        <a:rPr lang="en-GB" sz="2000" u="none" strike="noStrike" dirty="0">
                          <a:effectLst/>
                        </a:rPr>
                        <a:t>-</a:t>
                      </a:r>
                      <a:endParaRPr lang="en-GB" sz="20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324862537"/>
                  </a:ext>
                </a:extLst>
              </a:tr>
              <a:tr h="636000">
                <a:tc>
                  <a:txBody>
                    <a:bodyPr/>
                    <a:lstStyle/>
                    <a:p>
                      <a:pPr algn="l" fontAlgn="b"/>
                      <a:r>
                        <a:rPr lang="cs-CZ" sz="2000" u="none" strike="noStrike" noProof="0" dirty="0">
                          <a:effectLst/>
                        </a:rPr>
                        <a:t>Hodnota bezpečnosti lana dle ČSN EN 12158-2</a:t>
                      </a:r>
                      <a:endParaRPr lang="cs-CZ" sz="2000" b="0" i="0" u="none" strike="noStrike" noProof="0" dirty="0">
                        <a:solidFill>
                          <a:srgbClr val="000000"/>
                        </a:solidFill>
                        <a:effectLst/>
                        <a:latin typeface="Calibri" panose="020F0502020204030204" pitchFamily="34" charset="0"/>
                      </a:endParaRPr>
                    </a:p>
                  </a:txBody>
                  <a:tcPr marL="0" marR="0" marT="0" marB="0" anchor="b">
                    <a:solidFill>
                      <a:schemeClr val="accent6">
                        <a:lumMod val="40000"/>
                        <a:lumOff val="60000"/>
                      </a:schemeClr>
                    </a:solidFill>
                  </a:tcPr>
                </a:tc>
                <a:tc>
                  <a:txBody>
                    <a:bodyPr/>
                    <a:lstStyle/>
                    <a:p>
                      <a:pPr algn="ctr" fontAlgn="b"/>
                      <a:r>
                        <a:rPr lang="en-GB" sz="2000" i="1" u="none" strike="noStrike" dirty="0">
                          <a:effectLst/>
                        </a:rPr>
                        <a:t>k</a:t>
                      </a:r>
                      <a:r>
                        <a:rPr lang="en-GB" sz="2000" i="1" u="none" strike="noStrike" baseline="-25000" dirty="0">
                          <a:effectLst/>
                        </a:rPr>
                        <a:t>l</a:t>
                      </a:r>
                      <a:endParaRPr lang="en-GB" sz="2000" b="0" i="1"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6</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a:t>
                      </a:r>
                      <a:endParaRPr lang="en-GB"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9397610"/>
                  </a:ext>
                </a:extLst>
              </a:tr>
            </a:tbl>
          </a:graphicData>
        </a:graphic>
      </p:graphicFrame>
    </p:spTree>
    <p:extLst>
      <p:ext uri="{BB962C8B-B14F-4D97-AF65-F5344CB8AC3E}">
        <p14:creationId xmlns:p14="http://schemas.microsoft.com/office/powerpoint/2010/main" val="1911599584"/>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1_Custom Design</Template>
  <TotalTime>3486</TotalTime>
  <Words>3361</Words>
  <Application>Microsoft Office PowerPoint</Application>
  <PresentationFormat>Širokoúhlá obrazovka</PresentationFormat>
  <Paragraphs>339</Paragraphs>
  <Slides>25</Slides>
  <Notes>1</Notes>
  <HiddenSlides>0</HiddenSlides>
  <MMClips>0</MMClips>
  <ScaleCrop>false</ScaleCrop>
  <HeadingPairs>
    <vt:vector size="6" baseType="variant">
      <vt:variant>
        <vt:lpstr>Použitá písma</vt:lpstr>
      </vt:variant>
      <vt:variant>
        <vt:i4>6</vt:i4>
      </vt:variant>
      <vt:variant>
        <vt:lpstr>Motiv</vt:lpstr>
      </vt:variant>
      <vt:variant>
        <vt:i4>1</vt:i4>
      </vt:variant>
      <vt:variant>
        <vt:lpstr>Nadpisy snímků</vt:lpstr>
      </vt:variant>
      <vt:variant>
        <vt:i4>25</vt:i4>
      </vt:variant>
    </vt:vector>
  </HeadingPairs>
  <TitlesOfParts>
    <vt:vector size="32" baseType="lpstr">
      <vt:lpstr>Aptos Narrow</vt:lpstr>
      <vt:lpstr>Arial</vt:lpstr>
      <vt:lpstr>Calibri</vt:lpstr>
      <vt:lpstr>Cambria Math</vt:lpstr>
      <vt:lpstr>Roboto</vt:lpstr>
      <vt:lpstr>Times New Roman</vt:lpstr>
      <vt:lpstr>1_Custom Design</vt:lpstr>
      <vt:lpstr>Prezentace aplikace PowerPoint</vt:lpstr>
      <vt:lpstr>Obsah prezentace</vt:lpstr>
      <vt:lpstr>Příklad č. 1: Výpočet manipulační síly ručně poháněného paletového vozíku. </vt:lpstr>
      <vt:lpstr>Příklad č. 1</vt:lpstr>
      <vt:lpstr>Příklad č. 1</vt:lpstr>
      <vt:lpstr>Příklad č. 1</vt:lpstr>
      <vt:lpstr>Příklad č. 1</vt:lpstr>
      <vt:lpstr>Příklad č. 2: Výpočet ocelového lana stavebního šikmého výtahu.</vt:lpstr>
      <vt:lpstr>Příklad č. 2</vt:lpstr>
      <vt:lpstr>Příklad č. 2</vt:lpstr>
      <vt:lpstr>Příklad č. 2</vt:lpstr>
      <vt:lpstr>Příklad č. 2</vt:lpstr>
      <vt:lpstr>Příklad č. 2</vt:lpstr>
      <vt:lpstr>Příklad č. 2</vt:lpstr>
      <vt:lpstr>Příklad č. 3: Návrh bubnu vrátku stavebního šikmého výtahu.</vt:lpstr>
      <vt:lpstr>Příklad č. 3</vt:lpstr>
      <vt:lpstr>Příklad č. 3</vt:lpstr>
      <vt:lpstr>Příklad č. 3</vt:lpstr>
      <vt:lpstr>Příklad č. 3</vt:lpstr>
      <vt:lpstr>Příklad č. 4: Výpočet parametrů elektromotoru stavebního šikmého výtahu.</vt:lpstr>
      <vt:lpstr>Příklad č. 4</vt:lpstr>
      <vt:lpstr>Příklad č. 4</vt:lpstr>
      <vt:lpstr>Příklad č. 4</vt:lpstr>
      <vt:lpstr>Příklad č. 4</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Bremek Karel</cp:lastModifiedBy>
  <cp:revision>16</cp:revision>
  <dcterms:created xsi:type="dcterms:W3CDTF">2019-09-01T08:00:02Z</dcterms:created>
  <dcterms:modified xsi:type="dcterms:W3CDTF">2025-01-09T21:15:41Z</dcterms:modified>
</cp:coreProperties>
</file>