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1"/>
  </p:sldMasterIdLst>
  <p:notesMasterIdLst>
    <p:notesMasterId r:id="rId62"/>
  </p:notesMasterIdLst>
  <p:handoutMasterIdLst>
    <p:handoutMasterId r:id="rId63"/>
  </p:handoutMasterIdLst>
  <p:sldIdLst>
    <p:sldId id="277" r:id="rId2"/>
    <p:sldId id="278"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325" r:id="rId50"/>
    <p:sldId id="326" r:id="rId51"/>
    <p:sldId id="327" r:id="rId52"/>
    <p:sldId id="328" r:id="rId53"/>
    <p:sldId id="329" r:id="rId54"/>
    <p:sldId id="330" r:id="rId55"/>
    <p:sldId id="331" r:id="rId56"/>
    <p:sldId id="332" r:id="rId57"/>
    <p:sldId id="333" r:id="rId58"/>
    <p:sldId id="334" r:id="rId59"/>
    <p:sldId id="335" r:id="rId60"/>
    <p:sldId id="259" r:id="rId61"/>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0B0A2-43B4-45EC-84A6-67D79B128AD4}" v="3" dt="2024-10-10T08:00:03.8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33"/>
    <p:restoredTop sz="86376"/>
  </p:normalViewPr>
  <p:slideViewPr>
    <p:cSldViewPr snapToGrid="0" snapToObjects="1" showGuides="1">
      <p:cViewPr varScale="1">
        <p:scale>
          <a:sx n="115" d="100"/>
          <a:sy n="115" d="100"/>
        </p:scale>
        <p:origin x="924" y="108"/>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vasnickova Zuzana" userId="d619ed73-810d-42e6-9ab5-a3b7d331022e" providerId="ADAL" clId="{A2E0B0A2-43B4-45EC-84A6-67D79B128AD4}"/>
    <pc:docChg chg="undo custSel modSld">
      <pc:chgData name="Kvasnickova Zuzana" userId="d619ed73-810d-42e6-9ab5-a3b7d331022e" providerId="ADAL" clId="{A2E0B0A2-43B4-45EC-84A6-67D79B128AD4}" dt="2024-10-18T08:44:30.767" v="121" actId="1076"/>
      <pc:docMkLst>
        <pc:docMk/>
      </pc:docMkLst>
      <pc:sldChg chg="addSp delSp modSp mod">
        <pc:chgData name="Kvasnickova Zuzana" userId="d619ed73-810d-42e6-9ab5-a3b7d331022e" providerId="ADAL" clId="{A2E0B0A2-43B4-45EC-84A6-67D79B128AD4}" dt="2024-10-18T08:44:30.767" v="121" actId="1076"/>
        <pc:sldMkLst>
          <pc:docMk/>
          <pc:sldMk cId="226417236" sldId="259"/>
        </pc:sldMkLst>
        <pc:spChg chg="add del mod">
          <ac:chgData name="Kvasnickova Zuzana" userId="d619ed73-810d-42e6-9ab5-a3b7d331022e" providerId="ADAL" clId="{A2E0B0A2-43B4-45EC-84A6-67D79B128AD4}" dt="2024-10-10T08:26:21.773" v="81" actId="20577"/>
          <ac:spMkLst>
            <pc:docMk/>
            <pc:sldMk cId="226417236" sldId="259"/>
            <ac:spMk id="3" creationId="{1E4FD2B4-9D68-4776-65B5-88F9609A9F19}"/>
          </ac:spMkLst>
        </pc:spChg>
        <pc:spChg chg="mod">
          <ac:chgData name="Kvasnickova Zuzana" userId="d619ed73-810d-42e6-9ab5-a3b7d331022e" providerId="ADAL" clId="{A2E0B0A2-43B4-45EC-84A6-67D79B128AD4}" dt="2024-10-10T08:10:09.378" v="21" actId="20577"/>
          <ac:spMkLst>
            <pc:docMk/>
            <pc:sldMk cId="226417236" sldId="259"/>
            <ac:spMk id="8" creationId="{0EA4430B-5946-CA75-0549-E3178C6DB125}"/>
          </ac:spMkLst>
        </pc:spChg>
        <pc:grpChg chg="mod">
          <ac:chgData name="Kvasnickova Zuzana" userId="d619ed73-810d-42e6-9ab5-a3b7d331022e" providerId="ADAL" clId="{A2E0B0A2-43B4-45EC-84A6-67D79B128AD4}" dt="2024-10-18T08:44:30.767" v="121" actId="1076"/>
          <ac:grpSpMkLst>
            <pc:docMk/>
            <pc:sldMk cId="226417236" sldId="259"/>
            <ac:grpSpMk id="5" creationId="{4103FF0F-C1E4-04BE-E1C5-DDDFA5FF3401}"/>
          </ac:grpSpMkLst>
        </pc:grpChg>
        <pc:picChg chg="add mod">
          <ac:chgData name="Kvasnickova Zuzana" userId="d619ed73-810d-42e6-9ab5-a3b7d331022e" providerId="ADAL" clId="{A2E0B0A2-43B4-45EC-84A6-67D79B128AD4}" dt="2024-10-18T08:44:02.692" v="119" actId="1076"/>
          <ac:picMkLst>
            <pc:docMk/>
            <pc:sldMk cId="226417236" sldId="259"/>
            <ac:picMk id="2" creationId="{93E863FD-9683-A098-9FA6-6DBAC7485EF4}"/>
          </ac:picMkLst>
        </pc:picChg>
        <pc:picChg chg="del">
          <ac:chgData name="Kvasnickova Zuzana" userId="d619ed73-810d-42e6-9ab5-a3b7d331022e" providerId="ADAL" clId="{A2E0B0A2-43B4-45EC-84A6-67D79B128AD4}" dt="2024-10-10T08:00:27.447" v="7" actId="478"/>
          <ac:picMkLst>
            <pc:docMk/>
            <pc:sldMk cId="226417236" sldId="259"/>
            <ac:picMk id="6" creationId="{006FB6C5-D1D9-8FF3-E8A4-F06D6789DD3B}"/>
          </ac:picMkLst>
        </pc:picChg>
        <pc:picChg chg="add mod">
          <ac:chgData name="Kvasnickova Zuzana" userId="d619ed73-810d-42e6-9ab5-a3b7d331022e" providerId="ADAL" clId="{A2E0B0A2-43B4-45EC-84A6-67D79B128AD4}" dt="2024-10-10T14:22:44.594" v="116" actId="1076"/>
          <ac:picMkLst>
            <pc:docMk/>
            <pc:sldMk cId="226417236" sldId="259"/>
            <ac:picMk id="12" creationId="{1FD21867-E39B-4844-ED6E-42C2CC075D9B}"/>
          </ac:picMkLst>
        </pc:picChg>
        <pc:picChg chg="add mod">
          <ac:chgData name="Kvasnickova Zuzana" userId="d619ed73-810d-42e6-9ab5-a3b7d331022e" providerId="ADAL" clId="{A2E0B0A2-43B4-45EC-84A6-67D79B128AD4}" dt="2024-10-18T08:44:11.859" v="120" actId="1076"/>
          <ac:picMkLst>
            <pc:docMk/>
            <pc:sldMk cId="226417236" sldId="259"/>
            <ac:picMk id="13" creationId="{9535FC57-8931-BAC2-4260-ECF4B56DDDA6}"/>
          </ac:picMkLst>
        </pc:picChg>
      </pc:sldChg>
      <pc:sldChg chg="modSp mod">
        <pc:chgData name="Kvasnickova Zuzana" userId="d619ed73-810d-42e6-9ab5-a3b7d331022e" providerId="ADAL" clId="{A2E0B0A2-43B4-45EC-84A6-67D79B128AD4}" dt="2024-10-18T08:43:00.133" v="118" actId="1076"/>
        <pc:sldMkLst>
          <pc:docMk/>
          <pc:sldMk cId="3328650913" sldId="277"/>
        </pc:sldMkLst>
        <pc:picChg chg="mod">
          <ac:chgData name="Kvasnickova Zuzana" userId="d619ed73-810d-42e6-9ab5-a3b7d331022e" providerId="ADAL" clId="{A2E0B0A2-43B4-45EC-84A6-67D79B128AD4}" dt="2024-10-18T08:43:00.133" v="118" actId="1076"/>
          <ac:picMkLst>
            <pc:docMk/>
            <pc:sldMk cId="3328650913" sldId="277"/>
            <ac:picMk id="8" creationId="{E8F9254B-BEA2-0063-79A3-9E9BEF115EFD}"/>
          </ac:picMkLst>
        </pc:picChg>
        <pc:picChg chg="mod">
          <ac:chgData name="Kvasnickova Zuzana" userId="d619ed73-810d-42e6-9ab5-a3b7d331022e" providerId="ADAL" clId="{A2E0B0A2-43B4-45EC-84A6-67D79B128AD4}" dt="2024-10-18T08:42:46.692" v="117" actId="1076"/>
          <ac:picMkLst>
            <pc:docMk/>
            <pc:sldMk cId="3328650913" sldId="277"/>
            <ac:picMk id="10" creationId="{FB83B169-366F-DE62-7866-CC51005DE367}"/>
          </ac:picMkLst>
        </pc:picChg>
        <pc:picChg chg="mod">
          <ac:chgData name="Kvasnickova Zuzana" userId="d619ed73-810d-42e6-9ab5-a3b7d331022e" providerId="ADAL" clId="{A2E0B0A2-43B4-45EC-84A6-67D79B128AD4}" dt="2024-10-10T14:19:13.919" v="103" actId="14100"/>
          <ac:picMkLst>
            <pc:docMk/>
            <pc:sldMk cId="3328650913" sldId="277"/>
            <ac:picMk id="12" creationId="{84D7C1B4-A0E6-B581-7C5E-A499F63017D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28. 11. 2024</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28. 11. 2024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59</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image" Target="../media/image1.emf"/><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hyperlink" Target="https://creativecommons.org/licenses/by/4.0/deed.cs" TargetMode="External"/><Relationship Id="rId9"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954107"/>
          </a:xfrm>
          <a:prstGeom prst="rect">
            <a:avLst/>
          </a:prstGeom>
          <a:noFill/>
        </p:spPr>
        <p:txBody>
          <a:bodyPr wrap="square" rtlCol="0">
            <a:spAutoFit/>
          </a:bodyPr>
          <a:lstStyle/>
          <a:p>
            <a:pPr algn="ctr"/>
            <a:r>
              <a:rPr lang="cs-CZ" sz="2800" b="1" i="0" u="none" strike="noStrike" dirty="0">
                <a:solidFill>
                  <a:srgbClr val="00A499"/>
                </a:solidFill>
                <a:effectLst/>
                <a:latin typeface="Calibri" panose="020F0502020204030204" pitchFamily="34" charset="0"/>
              </a:rPr>
              <a:t>STUDIJNÍ OPORA PŘEDMĚTU</a:t>
            </a:r>
          </a:p>
          <a:p>
            <a:pPr algn="ctr"/>
            <a:r>
              <a:rPr lang="cs-CZ" sz="2800" b="1" dirty="0">
                <a:solidFill>
                  <a:srgbClr val="00A499"/>
                </a:solidFill>
                <a:latin typeface="Calibri" panose="020F0502020204030204" pitchFamily="34" charset="0"/>
              </a:rPr>
              <a:t>SPRÁVNÍ PRÁVO</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5737889" y="3731291"/>
            <a:ext cx="1539973" cy="369332"/>
          </a:xfrm>
          <a:prstGeom prst="rect">
            <a:avLst/>
          </a:prstGeom>
          <a:noFill/>
        </p:spPr>
        <p:txBody>
          <a:bodyPr wrap="none" rtlCol="0">
            <a:spAutoFit/>
          </a:bodyPr>
          <a:lstStyle/>
          <a:p>
            <a:r>
              <a:rPr lang="cs-CZ" dirty="0"/>
              <a:t>Richard Bartes</a:t>
            </a:r>
          </a:p>
        </p:txBody>
      </p:sp>
      <p:pic>
        <p:nvPicPr>
          <p:cNvPr id="8" name="Obrázek 7" descr="Foto / Photo: Logo MŠMT">
            <a:extLst>
              <a:ext uri="{FF2B5EF4-FFF2-40B4-BE49-F238E27FC236}">
                <a16:creationId xmlns:a16="http://schemas.microsoft.com/office/drawing/2014/main" id="{E8F9254B-BEA2-0063-79A3-9E9BEF115E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9738" y="5099956"/>
            <a:ext cx="1643145" cy="817736"/>
          </a:xfrm>
          <a:prstGeom prst="rect">
            <a:avLst/>
          </a:prstGeom>
          <a:noFill/>
          <a:ln>
            <a:noFill/>
          </a:ln>
        </p:spPr>
      </p:pic>
      <p:pic>
        <p:nvPicPr>
          <p:cNvPr id="10" name="Obrázek 9" descr="Obsah obrázku Písmo, text, symbol, logo&#10;&#10;Popis byl vytvořen automaticky">
            <a:extLst>
              <a:ext uri="{FF2B5EF4-FFF2-40B4-BE49-F238E27FC236}">
                <a16:creationId xmlns:a16="http://schemas.microsoft.com/office/drawing/2014/main" id="{FB83B169-366F-DE62-7866-CC51005DE367}"/>
              </a:ext>
            </a:extLst>
          </p:cNvPr>
          <p:cNvPicPr>
            <a:picLocks noChangeAspect="1"/>
          </p:cNvPicPr>
          <p:nvPr/>
        </p:nvPicPr>
        <p:blipFill>
          <a:blip r:embed="rId4"/>
          <a:stretch>
            <a:fillRect/>
          </a:stretch>
        </p:blipFill>
        <p:spPr>
          <a:xfrm>
            <a:off x="4929045" y="4546754"/>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84D7C1B4-A0E6-B581-7C5E-A499F63017D8}"/>
              </a:ext>
            </a:extLst>
          </p:cNvPr>
          <p:cNvPicPr>
            <a:picLocks noChangeAspect="1"/>
          </p:cNvPicPr>
          <p:nvPr/>
        </p:nvPicPr>
        <p:blipFill>
          <a:blip r:embed="rId5"/>
          <a:stretch>
            <a:fillRect/>
          </a:stretch>
        </p:blipFill>
        <p:spPr>
          <a:xfrm>
            <a:off x="2262220" y="5099957"/>
            <a:ext cx="2732472" cy="817736"/>
          </a:xfrm>
          <a:prstGeom prst="rect">
            <a:avLst/>
          </a:prstGeom>
        </p:spPr>
      </p:pic>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2 Veřejná správa</a:t>
            </a:r>
          </a:p>
        </p:txBody>
      </p:sp>
      <p:sp>
        <p:nvSpPr>
          <p:cNvPr id="3" name="Zástupný symbol pro obsah 2"/>
          <p:cNvSpPr>
            <a:spLocks noGrp="1"/>
          </p:cNvSpPr>
          <p:nvPr>
            <p:ph idx="1"/>
          </p:nvPr>
        </p:nvSpPr>
        <p:spPr/>
        <p:txBody>
          <a:bodyPr/>
          <a:lstStyle/>
          <a:p>
            <a:pPr algn="just"/>
            <a:r>
              <a:rPr lang="cs-CZ" b="1" dirty="0"/>
              <a:t>Shrnutí</a:t>
            </a:r>
            <a:r>
              <a:rPr lang="cs-CZ" dirty="0"/>
              <a:t>:  </a:t>
            </a:r>
          </a:p>
          <a:p>
            <a:pPr algn="just"/>
            <a:r>
              <a:rPr lang="cs-CZ" dirty="0"/>
              <a:t>Veřejná správa má zajistit správu věcí veřejných prostřednictvím realizace veřejné (resp. výkonné) moci. Veřejná správa je tvořena jednak státní správou, jednak samosprávou. To je členění, které zohledňuje subjekt (tj. buď stát nebo územní veřejnoprávní korporace v podobě obce nebo kraje) vykonávající vlastní činnost veřejné správy. Zatímco státní správa může být vykonávána výhradně státem, resp. orgány, které stát zastupují, obce a kraje (resp. jejich orgány) mohou vykonávat veřejnou správu buď v přenesené působnosti (tj. okruh záležitostí, které na obce, resp. na kraje přenesl stát na základě zákona a tyto subjekty příslušnou činnost vykonávají místo státu delegovaná, nebo v samostatné působnosti (tj. okruh záležitostí, které spadají do výlučné kompetence příslušné obce, resp. kraje a žádný jiný subjekt do těchto záležitostí nemůže zasahovat; samospráva).  </a:t>
            </a:r>
          </a:p>
          <a:p>
            <a:endParaRPr lang="cs-CZ" dirty="0"/>
          </a:p>
        </p:txBody>
      </p:sp>
    </p:spTree>
    <p:extLst>
      <p:ext uri="{BB962C8B-B14F-4D97-AF65-F5344CB8AC3E}">
        <p14:creationId xmlns:p14="http://schemas.microsoft.com/office/powerpoint/2010/main" val="2185493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2 Veřejná správa</a:t>
            </a:r>
          </a:p>
        </p:txBody>
      </p:sp>
      <p:sp>
        <p:nvSpPr>
          <p:cNvPr id="3" name="Zástupný symbol pro obsah 2"/>
          <p:cNvSpPr>
            <a:spLocks noGrp="1"/>
          </p:cNvSpPr>
          <p:nvPr>
            <p:ph idx="1"/>
          </p:nvPr>
        </p:nvSpPr>
        <p:spPr/>
        <p:txBody>
          <a:bodyPr/>
          <a:lstStyle/>
          <a:p>
            <a:pPr algn="just"/>
            <a:r>
              <a:rPr lang="cs-CZ" dirty="0"/>
              <a:t>S ohledem na tuto kombinaci výkonu činnosti veřejné správy ze strany obcí a krajů hovoříme o smíšeném modelu konstrukce územních samosprávných (veřejnoprávních) korporací. V souvislosti se samosprávou však nelze opomenout ani tzv. profesní, nebo-</a:t>
            </a:r>
            <a:r>
              <a:rPr lang="cs-CZ" dirty="0" err="1"/>
              <a:t>li</a:t>
            </a:r>
            <a:r>
              <a:rPr lang="cs-CZ" dirty="0"/>
              <a:t> zájmovou samosprávu, která představuje různé stavovské organizace.</a:t>
            </a:r>
          </a:p>
          <a:p>
            <a:pPr algn="just"/>
            <a:r>
              <a:rPr lang="cs-CZ" b="1" dirty="0"/>
              <a:t>Kontrolní otázky</a:t>
            </a:r>
            <a:r>
              <a:rPr lang="cs-CZ" dirty="0"/>
              <a:t>:  </a:t>
            </a:r>
          </a:p>
          <a:p>
            <a:pPr algn="just"/>
            <a:r>
              <a:rPr lang="cs-CZ" dirty="0"/>
              <a:t>1) Co to je veřejná správa a jaké je její členění? </a:t>
            </a:r>
          </a:p>
          <a:p>
            <a:pPr algn="just"/>
            <a:r>
              <a:rPr lang="cs-CZ" dirty="0"/>
              <a:t>2) Jaký je rozdíl mezi samostatnou a přenesenou působností? </a:t>
            </a:r>
          </a:p>
          <a:p>
            <a:pPr algn="just"/>
            <a:r>
              <a:rPr lang="cs-CZ" dirty="0"/>
              <a:t>3) Jaké další konkrétní organizace zájmové samosprávy znáte? </a:t>
            </a:r>
          </a:p>
          <a:p>
            <a:pPr algn="just"/>
            <a:r>
              <a:rPr lang="cs-CZ" b="1" dirty="0"/>
              <a:t>Pojmy k zapamatování</a:t>
            </a:r>
            <a:r>
              <a:rPr lang="cs-CZ" dirty="0"/>
              <a:t>:  </a:t>
            </a:r>
          </a:p>
          <a:p>
            <a:pPr algn="just"/>
            <a:r>
              <a:rPr lang="cs-CZ" dirty="0"/>
              <a:t>Veřejná správa, státní správa, samospráva, veřejná moc, samostatná působnost, přenesená působnost</a:t>
            </a:r>
          </a:p>
          <a:p>
            <a:pPr algn="just"/>
            <a:endParaRPr lang="cs-CZ" dirty="0"/>
          </a:p>
          <a:p>
            <a:pPr algn="just"/>
            <a:endParaRPr lang="cs-CZ" dirty="0"/>
          </a:p>
          <a:p>
            <a:endParaRPr lang="cs-CZ" dirty="0"/>
          </a:p>
        </p:txBody>
      </p:sp>
    </p:spTree>
    <p:extLst>
      <p:ext uri="{BB962C8B-B14F-4D97-AF65-F5344CB8AC3E}">
        <p14:creationId xmlns:p14="http://schemas.microsoft.com/office/powerpoint/2010/main" val="1891416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3 Uspořádání veřejné správy</a:t>
            </a:r>
          </a:p>
        </p:txBody>
      </p:sp>
      <p:sp>
        <p:nvSpPr>
          <p:cNvPr id="3" name="Zástupný symbol pro obsah 2"/>
          <p:cNvSpPr>
            <a:spLocks noGrp="1"/>
          </p:cNvSpPr>
          <p:nvPr>
            <p:ph idx="1"/>
          </p:nvPr>
        </p:nvSpPr>
        <p:spPr/>
        <p:txBody>
          <a:bodyPr/>
          <a:lstStyle/>
          <a:p>
            <a:pPr algn="just"/>
            <a:r>
              <a:rPr lang="cs-CZ" dirty="0"/>
              <a:t>Uspořádání, resp. organizace veřejné správy je jedním ze základních východisek pro její řádnou, resp. efektivní činnost. Organizací veřejné správy primárně rozumíme její </a:t>
            </a:r>
            <a:r>
              <a:rPr lang="cs-CZ" b="1" dirty="0"/>
              <a:t>organizační strukturu</a:t>
            </a:r>
            <a:r>
              <a:rPr lang="cs-CZ" dirty="0"/>
              <a:t>, resp. celou organizační soustavu subjektů veřejné správy, což koresponduje s pojetím veřejné správy v organizačním (formálním) pojetí (viz předchozí kapitola). Avšak sekundárně můžeme organizací veřejní správy rozumět také její činnost, která spočívá v organizačním charakteru, jež koresponduje s pojetím veřejné správy ve funkčním (materiálním) smyslu.</a:t>
            </a:r>
          </a:p>
          <a:p>
            <a:pPr algn="just"/>
            <a:r>
              <a:rPr lang="cs-CZ" dirty="0"/>
              <a:t>Již bylo uvedeno, že za hlavní subjekt veřejné správy je považován stát a dále tzv. veřejnoprávní korporace, přičemž tyto subjekty jsou v příslušných </a:t>
            </a:r>
            <a:r>
              <a:rPr lang="cs-CZ" dirty="0" err="1"/>
              <a:t>správněprávních</a:t>
            </a:r>
            <a:r>
              <a:rPr lang="cs-CZ" dirty="0"/>
              <a:t> vztazích zastoupeny tzv. správními orgány. Na lepší efektivitě fungování veřejné správy mají podíl tzv. </a:t>
            </a:r>
            <a:r>
              <a:rPr lang="cs-CZ" b="1" dirty="0"/>
              <a:t>organizační principy veřejné správy</a:t>
            </a:r>
            <a:r>
              <a:rPr lang="cs-CZ" dirty="0"/>
              <a:t>, jež upravují její organizačně-technické aspekty. Mezi tyto principy se řadí:</a:t>
            </a:r>
          </a:p>
          <a:p>
            <a:endParaRPr lang="cs-CZ" dirty="0"/>
          </a:p>
        </p:txBody>
      </p:sp>
    </p:spTree>
    <p:extLst>
      <p:ext uri="{BB962C8B-B14F-4D97-AF65-F5344CB8AC3E}">
        <p14:creationId xmlns:p14="http://schemas.microsoft.com/office/powerpoint/2010/main" val="854872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3 Uspořádání veřejné správy</a:t>
            </a:r>
          </a:p>
        </p:txBody>
      </p:sp>
      <p:sp>
        <p:nvSpPr>
          <p:cNvPr id="3" name="Zástupný symbol pro obsah 2"/>
          <p:cNvSpPr>
            <a:spLocks noGrp="1"/>
          </p:cNvSpPr>
          <p:nvPr>
            <p:ph idx="1"/>
          </p:nvPr>
        </p:nvSpPr>
        <p:spPr/>
        <p:txBody>
          <a:bodyPr>
            <a:normAutofit/>
          </a:bodyPr>
          <a:lstStyle/>
          <a:p>
            <a:pPr marL="457200" indent="-457200" algn="just">
              <a:buFontTx/>
              <a:buChar char="-"/>
            </a:pPr>
            <a:r>
              <a:rPr lang="cs-CZ" dirty="0"/>
              <a:t>systém </a:t>
            </a:r>
            <a:r>
              <a:rPr lang="cs-CZ" b="1" dirty="0"/>
              <a:t>centralizované</a:t>
            </a:r>
            <a:r>
              <a:rPr lang="cs-CZ" dirty="0"/>
              <a:t>, </a:t>
            </a:r>
            <a:r>
              <a:rPr lang="cs-CZ" b="1" dirty="0"/>
              <a:t>decentralizované</a:t>
            </a:r>
            <a:r>
              <a:rPr lang="cs-CZ" dirty="0"/>
              <a:t>, </a:t>
            </a:r>
            <a:r>
              <a:rPr lang="cs-CZ" b="1" dirty="0"/>
              <a:t>koncentrované</a:t>
            </a:r>
            <a:r>
              <a:rPr lang="cs-CZ" dirty="0"/>
              <a:t> a </a:t>
            </a:r>
            <a:r>
              <a:rPr lang="cs-CZ" b="1" dirty="0"/>
              <a:t>dekoncentrované</a:t>
            </a:r>
            <a:r>
              <a:rPr lang="cs-CZ" dirty="0"/>
              <a:t> veřejné správy </a:t>
            </a:r>
          </a:p>
          <a:p>
            <a:pPr lvl="1" indent="0" algn="just">
              <a:buNone/>
            </a:pPr>
            <a:r>
              <a:rPr lang="cs-CZ" sz="1900" dirty="0"/>
              <a:t>zatímco centralizace, resp. decentralizace vyjadřuje soustředění moci buď u jednoho subjektu či naopak přenesení moci na vícero subjektů, tak koncentrace, resp. dekoncentrace vyjadřuje, zda výkon činnosti veřejné správy probíhá u jednoho či více subjektů,</a:t>
            </a:r>
          </a:p>
          <a:p>
            <a:pPr marL="457200" indent="-457200" algn="just">
              <a:buFontTx/>
              <a:buChar char="-"/>
            </a:pPr>
            <a:r>
              <a:rPr lang="cs-CZ" dirty="0"/>
              <a:t>systém </a:t>
            </a:r>
            <a:r>
              <a:rPr lang="cs-CZ" b="1" dirty="0"/>
              <a:t>územní</a:t>
            </a:r>
            <a:r>
              <a:rPr lang="cs-CZ" dirty="0"/>
              <a:t> a </a:t>
            </a:r>
            <a:r>
              <a:rPr lang="cs-CZ" b="1" dirty="0"/>
              <a:t>rezortní</a:t>
            </a:r>
            <a:r>
              <a:rPr lang="cs-CZ" dirty="0"/>
              <a:t> </a:t>
            </a:r>
          </a:p>
          <a:p>
            <a:pPr lvl="1" indent="0" algn="just">
              <a:buNone/>
            </a:pPr>
            <a:r>
              <a:rPr lang="cs-CZ" sz="1900" dirty="0"/>
              <a:t>vyjadřuje, zda se působnost správních orgánů odvíjí od vztahu k určitému území nebo se odvíjí od jejich specializace,</a:t>
            </a:r>
          </a:p>
          <a:p>
            <a:pPr marL="457200" indent="-457200" algn="just">
              <a:buFontTx/>
              <a:buChar char="-"/>
            </a:pPr>
            <a:r>
              <a:rPr lang="cs-CZ" dirty="0"/>
              <a:t>systém </a:t>
            </a:r>
            <a:r>
              <a:rPr lang="cs-CZ" b="1" dirty="0"/>
              <a:t>monokratický</a:t>
            </a:r>
            <a:r>
              <a:rPr lang="cs-CZ" dirty="0"/>
              <a:t> a </a:t>
            </a:r>
            <a:r>
              <a:rPr lang="cs-CZ" b="1" dirty="0"/>
              <a:t>kolegiální</a:t>
            </a:r>
            <a:r>
              <a:rPr lang="cs-CZ" dirty="0"/>
              <a:t> </a:t>
            </a:r>
          </a:p>
          <a:p>
            <a:pPr lvl="1" indent="0" algn="just">
              <a:buNone/>
            </a:pPr>
            <a:r>
              <a:rPr lang="cs-CZ" sz="1900" dirty="0"/>
              <a:t>vyjadřuje, zda správní orgán je reprezentován pouze jednou osobou, popř. zda je správní orgán zastoupen více osobami,</a:t>
            </a:r>
          </a:p>
          <a:p>
            <a:pPr marL="457200" indent="-457200" algn="just">
              <a:buFontTx/>
              <a:buChar char="-"/>
            </a:pPr>
            <a:r>
              <a:rPr lang="cs-CZ" dirty="0"/>
              <a:t>systém </a:t>
            </a:r>
            <a:r>
              <a:rPr lang="cs-CZ" b="1" dirty="0"/>
              <a:t>volební</a:t>
            </a:r>
            <a:r>
              <a:rPr lang="cs-CZ" dirty="0"/>
              <a:t> a </a:t>
            </a:r>
            <a:r>
              <a:rPr lang="cs-CZ" b="1" dirty="0"/>
              <a:t>jmenovací</a:t>
            </a:r>
            <a:r>
              <a:rPr lang="cs-CZ" dirty="0"/>
              <a:t> </a:t>
            </a:r>
          </a:p>
          <a:p>
            <a:pPr lvl="1" indent="0" algn="just">
              <a:buNone/>
            </a:pPr>
            <a:r>
              <a:rPr lang="cs-CZ" sz="1900" dirty="0"/>
              <a:t>znamená, jakým způsobem je daný správní orgán ustanoven.</a:t>
            </a:r>
          </a:p>
          <a:p>
            <a:pPr marL="457200" indent="-457200" algn="just">
              <a:buFontTx/>
              <a:buChar char="-"/>
            </a:pPr>
            <a:endParaRPr lang="cs-CZ" dirty="0"/>
          </a:p>
          <a:p>
            <a:pPr lvl="1" indent="0" algn="just">
              <a:buNone/>
            </a:pPr>
            <a:endParaRPr lang="cs-CZ" dirty="0"/>
          </a:p>
          <a:p>
            <a:pPr marL="457200" indent="-457200" algn="just">
              <a:buFontTx/>
              <a:buChar char="-"/>
            </a:pPr>
            <a:endParaRPr lang="cs-CZ" dirty="0"/>
          </a:p>
          <a:p>
            <a:endParaRPr lang="cs-CZ" dirty="0"/>
          </a:p>
        </p:txBody>
      </p:sp>
    </p:spTree>
    <p:extLst>
      <p:ext uri="{BB962C8B-B14F-4D97-AF65-F5344CB8AC3E}">
        <p14:creationId xmlns:p14="http://schemas.microsoft.com/office/powerpoint/2010/main" val="3828633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3 Uspořádání veřejné správy</a:t>
            </a:r>
          </a:p>
        </p:txBody>
      </p:sp>
      <p:sp>
        <p:nvSpPr>
          <p:cNvPr id="3" name="Zástupný symbol pro obsah 2"/>
          <p:cNvSpPr>
            <a:spLocks noGrp="1"/>
          </p:cNvSpPr>
          <p:nvPr>
            <p:ph idx="1"/>
          </p:nvPr>
        </p:nvSpPr>
        <p:spPr/>
        <p:txBody>
          <a:bodyPr/>
          <a:lstStyle/>
          <a:p>
            <a:r>
              <a:rPr lang="cs-CZ" dirty="0"/>
              <a:t>Státní správa je mj. představována tzv. </a:t>
            </a:r>
            <a:r>
              <a:rPr lang="cs-CZ" b="1" dirty="0"/>
              <a:t>ústředními orgány státní správy</a:t>
            </a:r>
            <a:r>
              <a:rPr lang="cs-CZ" dirty="0"/>
              <a:t>. Jedná se o nejvyšší správní úřady v zemi, kterým již není nadřízen žádný jiný správní úřad. Jedná se o jednotlivá ministerstva, jež jsou zřízena zákonem (tzv. kompetenční zákon, tj. 2/1969 Sb., o zřízení ministerstev), a proto je zde jejich výčet taxativní - Ministerstvo pro místní rozvoj, Ministerstvo životního prostředí, Ministerstvo práce a sociálních věcí, Ministerstvo vnitra, Ministerstvo obrany, Ministerstvo průmyslu a obchodu, Ministerstvo zdravotnictví, Ministerstvo spravedlnosti, Ministerstvo financí, Ministerstvo dopravy, Ministerstvo zemědělství, Ministerstvo kultury. V čele ministerstva, jakožto jeden ze členů vlády, stojí ministr. Vedle ústředních orgánů státní správy dále koexistují tzv. d</a:t>
            </a:r>
            <a:r>
              <a:rPr lang="cs-CZ" b="1" dirty="0"/>
              <a:t>alší ústřední orgány státní správy</a:t>
            </a:r>
            <a:r>
              <a:rPr lang="cs-CZ" dirty="0"/>
              <a:t>, mezi které náleží například: Český báňský úřad, Český statistický úřad nebo Národní bezpečnostní úřad.</a:t>
            </a:r>
          </a:p>
          <a:p>
            <a:pPr algn="just"/>
            <a:endParaRPr lang="cs-CZ" dirty="0"/>
          </a:p>
        </p:txBody>
      </p:sp>
    </p:spTree>
    <p:extLst>
      <p:ext uri="{BB962C8B-B14F-4D97-AF65-F5344CB8AC3E}">
        <p14:creationId xmlns:p14="http://schemas.microsoft.com/office/powerpoint/2010/main" val="36165938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3 Uspořádání veřejné správy</a:t>
            </a:r>
          </a:p>
        </p:txBody>
      </p:sp>
      <p:sp>
        <p:nvSpPr>
          <p:cNvPr id="3" name="Zástupný symbol pro obsah 2"/>
          <p:cNvSpPr>
            <a:spLocks noGrp="1"/>
          </p:cNvSpPr>
          <p:nvPr>
            <p:ph idx="1"/>
          </p:nvPr>
        </p:nvSpPr>
        <p:spPr/>
        <p:txBody>
          <a:bodyPr/>
          <a:lstStyle/>
          <a:p>
            <a:pPr algn="just"/>
            <a:r>
              <a:rPr lang="cs-CZ" dirty="0"/>
              <a:t>Veřejnou správu dále představují </a:t>
            </a:r>
            <a:r>
              <a:rPr lang="cs-CZ" b="1" dirty="0"/>
              <a:t>orgány územní správy</a:t>
            </a:r>
            <a:r>
              <a:rPr lang="cs-CZ" dirty="0"/>
              <a:t>, které mají buď </a:t>
            </a:r>
            <a:r>
              <a:rPr lang="cs-CZ" b="1" dirty="0"/>
              <a:t>všeobecnou působnost</a:t>
            </a:r>
            <a:r>
              <a:rPr lang="cs-CZ" dirty="0"/>
              <a:t> (orgány obcí, resp. krajů), popř. uskutečňují tzv. </a:t>
            </a:r>
            <a:r>
              <a:rPr lang="cs-CZ" b="1" dirty="0"/>
              <a:t>specializovanou veřejnou správu</a:t>
            </a:r>
            <a:r>
              <a:rPr lang="cs-CZ" dirty="0"/>
              <a:t> (orgány specializované na určitou oblast, např. finanční úřady) a jsou odvozeny od příslušných ústředních orgánů státní správy, přičemž jsou jim i podřízené. Orgány státní správy se speciální působností  vykonávají pouze určitý dílčí úsek státní správy.</a:t>
            </a:r>
          </a:p>
          <a:p>
            <a:pPr algn="just"/>
            <a:endParaRPr lang="cs-CZ" dirty="0"/>
          </a:p>
          <a:p>
            <a:pPr algn="just"/>
            <a:r>
              <a:rPr lang="cs-CZ" b="1" dirty="0"/>
              <a:t>Shrnutí</a:t>
            </a:r>
            <a:r>
              <a:rPr lang="cs-CZ" dirty="0"/>
              <a:t>:  </a:t>
            </a:r>
          </a:p>
          <a:p>
            <a:pPr algn="just"/>
            <a:r>
              <a:rPr lang="cs-CZ" dirty="0"/>
              <a:t>Uspořádání, resp. organizace veřejné správy je významný předpokladem pro efektivní činnost veřejné správy. Nejvýše postavenými orgány jsou tzv. ústřední orgány státní správy, kterými jsou jednotlivá ministerstva, kterým jsou podřízeny příslušné tzv. další ústřední orgány. Pod nejvyšší, tedy ústřední úrovní hovoříme o územní správě. Zde rozlišujeme správu s všeobecnou a speciální působností.</a:t>
            </a:r>
          </a:p>
          <a:p>
            <a:pPr algn="just"/>
            <a:endParaRPr lang="cs-CZ" dirty="0"/>
          </a:p>
          <a:p>
            <a:pPr algn="just"/>
            <a:endParaRPr lang="cs-CZ" dirty="0"/>
          </a:p>
        </p:txBody>
      </p:sp>
    </p:spTree>
    <p:extLst>
      <p:ext uri="{BB962C8B-B14F-4D97-AF65-F5344CB8AC3E}">
        <p14:creationId xmlns:p14="http://schemas.microsoft.com/office/powerpoint/2010/main" val="960064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3 Uspořádání veřejné správy</a:t>
            </a:r>
          </a:p>
        </p:txBody>
      </p:sp>
      <p:sp>
        <p:nvSpPr>
          <p:cNvPr id="3" name="Zástupný symbol pro obsah 2"/>
          <p:cNvSpPr>
            <a:spLocks noGrp="1"/>
          </p:cNvSpPr>
          <p:nvPr>
            <p:ph idx="1"/>
          </p:nvPr>
        </p:nvSpPr>
        <p:spPr/>
        <p:txBody>
          <a:bodyPr/>
          <a:lstStyle/>
          <a:p>
            <a:pPr algn="just"/>
            <a:r>
              <a:rPr lang="cs-CZ" b="1" dirty="0"/>
              <a:t>Kontrolní otázky</a:t>
            </a:r>
            <a:r>
              <a:rPr lang="cs-CZ" dirty="0"/>
              <a:t>:  </a:t>
            </a:r>
          </a:p>
          <a:p>
            <a:pPr algn="just"/>
            <a:r>
              <a:rPr lang="cs-CZ" dirty="0"/>
              <a:t>1) Co to je uspořádání, resp. organizace veřejné správy? </a:t>
            </a:r>
          </a:p>
          <a:p>
            <a:pPr algn="just"/>
            <a:r>
              <a:rPr lang="cs-CZ" dirty="0"/>
              <a:t>2) Jakými způsoby lze veřejnou správu členit? </a:t>
            </a:r>
          </a:p>
          <a:p>
            <a:pPr algn="just"/>
            <a:r>
              <a:rPr lang="cs-CZ" dirty="0"/>
              <a:t>3) Jaká konkrétní ministerstva znáte a jaké znáte tzv. další ústřední orgány?  </a:t>
            </a:r>
          </a:p>
          <a:p>
            <a:pPr algn="just"/>
            <a:r>
              <a:rPr lang="cs-CZ" b="1" dirty="0"/>
              <a:t>Pojmy k zapamatování</a:t>
            </a:r>
            <a:r>
              <a:rPr lang="cs-CZ" dirty="0"/>
              <a:t>:  </a:t>
            </a:r>
          </a:p>
          <a:p>
            <a:pPr algn="just"/>
            <a:r>
              <a:rPr lang="cs-CZ" dirty="0"/>
              <a:t>Uspořádání veřejné správy, organizační principy veřejné správy, ústřední orgány státní správy, územní orgány veřejné správy se všeobecnou působností, územní orgány veřejné správy se speciální působností. </a:t>
            </a:r>
          </a:p>
          <a:p>
            <a:pPr algn="just"/>
            <a:endParaRPr lang="cs-CZ" dirty="0"/>
          </a:p>
        </p:txBody>
      </p:sp>
    </p:spTree>
    <p:extLst>
      <p:ext uri="{BB962C8B-B14F-4D97-AF65-F5344CB8AC3E}">
        <p14:creationId xmlns:p14="http://schemas.microsoft.com/office/powerpoint/2010/main" val="2509910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4 Územní samospráva</a:t>
            </a:r>
          </a:p>
        </p:txBody>
      </p:sp>
      <p:sp>
        <p:nvSpPr>
          <p:cNvPr id="3" name="Zástupný symbol pro obsah 2"/>
          <p:cNvSpPr>
            <a:spLocks noGrp="1"/>
          </p:cNvSpPr>
          <p:nvPr>
            <p:ph idx="1"/>
          </p:nvPr>
        </p:nvSpPr>
        <p:spPr/>
        <p:txBody>
          <a:bodyPr/>
          <a:lstStyle/>
          <a:p>
            <a:pPr algn="just"/>
            <a:r>
              <a:rPr lang="cs-CZ" b="1" dirty="0"/>
              <a:t>Územní samospráva </a:t>
            </a:r>
            <a:r>
              <a:rPr lang="cs-CZ" dirty="0"/>
              <a:t>je nástrojem pro správu územních veřejnoprávních korporací. V České republice se územní samospráva realizuje na úrovni obcí (tj. nejnižší, resp. základní celek) a na úrovni krajů (tj. vyšší územně samosprávný celek). Uvedené členění je zakotveno v Ústavě České republiky, podle které se Česká republika člení na obce a kraje. Rovněž v ústavním pořádku (jehož součástí je přirozeně Ústava České republiky) je zakotveno </a:t>
            </a:r>
            <a:r>
              <a:rPr lang="cs-CZ" b="1" dirty="0"/>
              <a:t>právo na územní samosprávu</a:t>
            </a:r>
            <a:r>
              <a:rPr lang="cs-CZ" dirty="0"/>
              <a:t>.</a:t>
            </a:r>
          </a:p>
          <a:p>
            <a:pPr algn="just"/>
            <a:r>
              <a:rPr lang="cs-CZ" b="1" dirty="0"/>
              <a:t>Obce</a:t>
            </a:r>
            <a:r>
              <a:rPr lang="cs-CZ" dirty="0"/>
              <a:t> jsou základní (nejnižší) územní samosprávnou jednotkou (společenstvím) veřejné správy, která má právní subjektivitu, díky které může vystupovat v právních vztazích svým jménem a díky čemuž nese právní odpovědnost z těchto právních vztahů vyplývající. Právní úprava obcí je dána zákonem o obcích (tj. zák. č. 128/2000 Sb.), přičemž úkolem obce je péče o všestranný rozvoj svého území a o potřeby svých občanů.</a:t>
            </a:r>
          </a:p>
          <a:p>
            <a:endParaRPr lang="cs-CZ" dirty="0"/>
          </a:p>
        </p:txBody>
      </p:sp>
    </p:spTree>
    <p:extLst>
      <p:ext uri="{BB962C8B-B14F-4D97-AF65-F5344CB8AC3E}">
        <p14:creationId xmlns:p14="http://schemas.microsoft.com/office/powerpoint/2010/main" val="20369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4 Územní samospráva</a:t>
            </a:r>
          </a:p>
        </p:txBody>
      </p:sp>
      <p:sp>
        <p:nvSpPr>
          <p:cNvPr id="3" name="Zástupný symbol pro obsah 2"/>
          <p:cNvSpPr>
            <a:spLocks noGrp="1"/>
          </p:cNvSpPr>
          <p:nvPr>
            <p:ph idx="1"/>
          </p:nvPr>
        </p:nvSpPr>
        <p:spPr/>
        <p:txBody>
          <a:bodyPr/>
          <a:lstStyle/>
          <a:p>
            <a:pPr algn="just"/>
            <a:r>
              <a:rPr lang="cs-CZ" dirty="0"/>
              <a:t>Pakliže má obec alespoň 3 000 obyvatel, jde podle zákona o obcích o město. „Zvláštním typem měst“ jsou tzv. statutární města, která se (na rozdíl od „běžných“ měst) člení na městské obvody nebo městské části s vlastními orgány samosprávy. </a:t>
            </a:r>
          </a:p>
          <a:p>
            <a:pPr algn="just"/>
            <a:r>
              <a:rPr lang="cs-CZ" dirty="0"/>
              <a:t>Mezi základní pravomoci obcí patří vydávání právních předpisů, rozhodovat ve správní řízení v samostatné i přenesené působnosti. </a:t>
            </a:r>
          </a:p>
          <a:p>
            <a:pPr algn="just"/>
            <a:r>
              <a:rPr lang="cs-CZ" dirty="0"/>
              <a:t>Dozor nad výkonem samostatné působnosti obce stran vydávání obecně závazných vyhlášek zajišťuje Ministerstvo vnitra. Naopak dozor nad výkonem přenesené působnosti obce stran vydávání nařízení zajišťuje krajský úřad. </a:t>
            </a:r>
          </a:p>
          <a:p>
            <a:pPr algn="just"/>
            <a:r>
              <a:rPr lang="cs-CZ" dirty="0"/>
              <a:t>V případě obce jsou zřízeny tyto orgány: zastupitelstvo obce, rada obce, starosta, obecní úřad, tajemník, správce obce.</a:t>
            </a:r>
          </a:p>
          <a:p>
            <a:pPr algn="just"/>
            <a:endParaRPr lang="cs-CZ" dirty="0"/>
          </a:p>
        </p:txBody>
      </p:sp>
    </p:spTree>
    <p:extLst>
      <p:ext uri="{BB962C8B-B14F-4D97-AF65-F5344CB8AC3E}">
        <p14:creationId xmlns:p14="http://schemas.microsoft.com/office/powerpoint/2010/main" val="2723021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4 Územní samospráva</a:t>
            </a:r>
          </a:p>
        </p:txBody>
      </p:sp>
      <p:sp>
        <p:nvSpPr>
          <p:cNvPr id="3" name="Zástupný symbol pro obsah 2"/>
          <p:cNvSpPr>
            <a:spLocks noGrp="1"/>
          </p:cNvSpPr>
          <p:nvPr>
            <p:ph idx="1"/>
          </p:nvPr>
        </p:nvSpPr>
        <p:spPr/>
        <p:txBody>
          <a:bodyPr/>
          <a:lstStyle/>
          <a:p>
            <a:pPr algn="just"/>
            <a:r>
              <a:rPr lang="cs-CZ" b="1" dirty="0"/>
              <a:t>Kraje</a:t>
            </a:r>
            <a:r>
              <a:rPr lang="cs-CZ" dirty="0"/>
              <a:t> jsou tzv. vyšší územní samosprávné celky disponující právní subjektivitou a jsou upraveny zákonem o krajích (tj. zák. č. 129/2000 sb.). </a:t>
            </a:r>
          </a:p>
          <a:p>
            <a:pPr algn="just"/>
            <a:r>
              <a:rPr lang="cs-CZ" dirty="0"/>
              <a:t>Obdobně jako obce, tak i kraje resp. jeho orgány zajišťují jak působnost samostatnou tak i působnost přenesenou. Základní pravomoci krajů spočívají ve vydávání právních předpisů nebo v rozhodování ve správním řízení, a to jak v samostatné, tak i v přenesené působnosti. </a:t>
            </a:r>
          </a:p>
          <a:p>
            <a:pPr algn="just"/>
            <a:r>
              <a:rPr lang="cs-CZ" dirty="0"/>
              <a:t>Dozor nad výkonem působnosti krajů vykonává stát prostřednictvím orgánů ústřední úrovně.</a:t>
            </a:r>
          </a:p>
          <a:p>
            <a:pPr algn="just"/>
            <a:r>
              <a:rPr lang="cs-CZ" dirty="0"/>
              <a:t>Mezi orgány kraje patří zastupitelstvo kraje, rada kraje, hejtman, krajský úřad.</a:t>
            </a:r>
          </a:p>
          <a:p>
            <a:pPr algn="just"/>
            <a:r>
              <a:rPr lang="cs-CZ" dirty="0"/>
              <a:t>Základem samosprávy obcí i krajů jsou čtyři základní aspekty – osobní (tvořen občany obce, resp. kraje, kteří zde mají trvalý pobyt a disponují právem volit do zastupitelstva nebo hlasovat v referendu), územní (tvořen územím obce, resp. kraje),  ekonomický (obec i kraj mají právní subjektivitu, a proto disponují vlastním majetkem a finančními zdroji) a mocenský (oprávnění vydávat právní předpisy obce, resp. kraje).</a:t>
            </a:r>
          </a:p>
          <a:p>
            <a:pPr algn="just"/>
            <a:endParaRPr lang="cs-CZ" dirty="0"/>
          </a:p>
        </p:txBody>
      </p:sp>
    </p:spTree>
    <p:extLst>
      <p:ext uri="{BB962C8B-B14F-4D97-AF65-F5344CB8AC3E}">
        <p14:creationId xmlns:p14="http://schemas.microsoft.com/office/powerpoint/2010/main" val="2550986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Předmluva</a:t>
            </a:r>
          </a:p>
        </p:txBody>
      </p:sp>
      <p:sp>
        <p:nvSpPr>
          <p:cNvPr id="3" name="Zástupný symbol pro obsah 2"/>
          <p:cNvSpPr>
            <a:spLocks noGrp="1"/>
          </p:cNvSpPr>
          <p:nvPr>
            <p:ph idx="1"/>
          </p:nvPr>
        </p:nvSpPr>
        <p:spPr/>
        <p:txBody>
          <a:bodyPr/>
          <a:lstStyle/>
          <a:p>
            <a:pPr algn="just"/>
            <a:r>
              <a:rPr lang="cs-CZ" dirty="0"/>
              <a:t>Tato studijní opora pro předmět Správní právo je jednou z didaktických pomůcek určených pro studenty akreditovaného bakalářského studijního programu na Ekonomické fakultě Vysoké školy báňské – Technické univerzity Ostrava k lepšímu pochopení materie daného předmětu.</a:t>
            </a:r>
          </a:p>
          <a:p>
            <a:pPr algn="just"/>
            <a:r>
              <a:rPr lang="cs-CZ" dirty="0"/>
              <a:t>Úkolem studijní opory je poskytnout studentům podklad pro studium předmětu Správní právo, přičemž tato studijní opora je zaměřena na vysvětlení jeho podstaty, fungování, a to včetně problematiky veřejné správy, a proto zahrnuje obecnou část správního práva. Zvláštní část správního práva je obsažena ve skriptech Správní právo pro ekonomy a v této souvislosti lze dále doporučit studium příslušných zákonů regulujících jednotlivé úseky veřejné správy, které spoluvytváří zvláštní část správního práva. </a:t>
            </a:r>
          </a:p>
          <a:p>
            <a:endParaRPr lang="cs-CZ" dirty="0"/>
          </a:p>
        </p:txBody>
      </p:sp>
    </p:spTree>
    <p:extLst>
      <p:ext uri="{BB962C8B-B14F-4D97-AF65-F5344CB8AC3E}">
        <p14:creationId xmlns:p14="http://schemas.microsoft.com/office/powerpoint/2010/main" val="3446545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4 Územní samospráva</a:t>
            </a:r>
          </a:p>
        </p:txBody>
      </p:sp>
      <p:sp>
        <p:nvSpPr>
          <p:cNvPr id="3" name="Zástupný symbol pro obsah 2"/>
          <p:cNvSpPr>
            <a:spLocks noGrp="1"/>
          </p:cNvSpPr>
          <p:nvPr>
            <p:ph idx="1"/>
          </p:nvPr>
        </p:nvSpPr>
        <p:spPr/>
        <p:txBody>
          <a:bodyPr>
            <a:normAutofit fontScale="92500" lnSpcReduction="10000"/>
          </a:bodyPr>
          <a:lstStyle/>
          <a:p>
            <a:pPr algn="just"/>
            <a:r>
              <a:rPr lang="cs-CZ" b="1" dirty="0"/>
              <a:t>Shrnutí</a:t>
            </a:r>
            <a:r>
              <a:rPr lang="cs-CZ" dirty="0"/>
              <a:t>:  </a:t>
            </a:r>
          </a:p>
          <a:p>
            <a:pPr algn="just"/>
            <a:r>
              <a:rPr lang="cs-CZ" dirty="0"/>
              <a:t>Jak obce, tak i kraje jsou zřízeny příslušným zákonem. Zatímco obce jsou základní (nejnižší) územní samosprávnou jednotkou veřejné správy, kraje jsou považovány za vyšší územní samosprávné celky. V případě obcí i krajů lze sledovat společné aspekty stran základu jejich samosprávy, mezi které patří osobní, územní, ekonomický a mocenský aspekt.</a:t>
            </a:r>
          </a:p>
          <a:p>
            <a:pPr algn="just"/>
            <a:endParaRPr lang="cs-CZ" dirty="0"/>
          </a:p>
          <a:p>
            <a:pPr algn="just"/>
            <a:r>
              <a:rPr lang="cs-CZ" b="1" dirty="0"/>
              <a:t>Kontrolní otázky</a:t>
            </a:r>
            <a:r>
              <a:rPr lang="cs-CZ" dirty="0"/>
              <a:t>:  </a:t>
            </a:r>
          </a:p>
          <a:p>
            <a:pPr algn="just"/>
            <a:r>
              <a:rPr lang="cs-CZ" dirty="0"/>
              <a:t>1) Které dva základní prvky tvoří územní správu? </a:t>
            </a:r>
          </a:p>
          <a:p>
            <a:pPr algn="just"/>
            <a:r>
              <a:rPr lang="cs-CZ" dirty="0"/>
              <a:t>2) Jaké znáte základní orgány obcí krajů? </a:t>
            </a:r>
          </a:p>
          <a:p>
            <a:pPr algn="just"/>
            <a:r>
              <a:rPr lang="cs-CZ" dirty="0"/>
              <a:t>3) Vysvětlete čtyři aspekty samosprávy obce, resp. kraje.</a:t>
            </a:r>
          </a:p>
          <a:p>
            <a:pPr algn="just"/>
            <a:endParaRPr lang="cs-CZ" dirty="0"/>
          </a:p>
          <a:p>
            <a:pPr algn="just"/>
            <a:r>
              <a:rPr lang="cs-CZ" b="1" dirty="0"/>
              <a:t>Pojmy k zapamatování</a:t>
            </a:r>
            <a:r>
              <a:rPr lang="cs-CZ" dirty="0"/>
              <a:t>:  </a:t>
            </a:r>
          </a:p>
          <a:p>
            <a:pPr algn="just"/>
            <a:r>
              <a:rPr lang="cs-CZ" dirty="0"/>
              <a:t>Územní samospráva, obce, kraje, aspekty samosprávy </a:t>
            </a:r>
          </a:p>
          <a:p>
            <a:endParaRPr lang="cs-CZ" dirty="0"/>
          </a:p>
        </p:txBody>
      </p:sp>
    </p:spTree>
    <p:extLst>
      <p:ext uri="{BB962C8B-B14F-4D97-AF65-F5344CB8AC3E}">
        <p14:creationId xmlns:p14="http://schemas.microsoft.com/office/powerpoint/2010/main" val="5224479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5 Činnost veřejné správy </a:t>
            </a:r>
          </a:p>
        </p:txBody>
      </p:sp>
      <p:sp>
        <p:nvSpPr>
          <p:cNvPr id="3" name="Zástupný symbol pro obsah 2"/>
          <p:cNvSpPr>
            <a:spLocks noGrp="1"/>
          </p:cNvSpPr>
          <p:nvPr>
            <p:ph idx="1"/>
          </p:nvPr>
        </p:nvSpPr>
        <p:spPr/>
        <p:txBody>
          <a:bodyPr/>
          <a:lstStyle/>
          <a:p>
            <a:pPr algn="just"/>
            <a:r>
              <a:rPr lang="cs-CZ" dirty="0"/>
              <a:t>Činností veřejné správy rozumíme </a:t>
            </a:r>
            <a:r>
              <a:rPr lang="cs-CZ" b="1" dirty="0"/>
              <a:t>realizaci výkonné moci ve státě</a:t>
            </a:r>
            <a:r>
              <a:rPr lang="cs-CZ" dirty="0"/>
              <a:t>, a to jak v rámci samosprávy, tak i v rámci státní správy. Díky činnosti veřejné správy, resp. jejich orgánů dochází k realizaci vztahů veřejné správy. </a:t>
            </a:r>
          </a:p>
          <a:p>
            <a:pPr algn="just"/>
            <a:r>
              <a:rPr lang="cs-CZ" dirty="0"/>
              <a:t>Tyto vztahy jsou realizovány </a:t>
            </a:r>
            <a:r>
              <a:rPr lang="cs-CZ" b="1" dirty="0"/>
              <a:t>navenek</a:t>
            </a:r>
            <a:r>
              <a:rPr lang="cs-CZ" dirty="0"/>
              <a:t> (tj. mimo veřejnou správu), popř. </a:t>
            </a:r>
            <a:r>
              <a:rPr lang="cs-CZ" b="1" dirty="0"/>
              <a:t>uvnitř</a:t>
            </a:r>
            <a:r>
              <a:rPr lang="cs-CZ" dirty="0"/>
              <a:t> veřejné správy a podle toho lze diferencovat, zda se jedná o činnost veřejné správy vnitřní (interní) nebo o činnost veřejné správy vnější (externí). </a:t>
            </a:r>
          </a:p>
          <a:p>
            <a:pPr algn="just"/>
            <a:r>
              <a:rPr lang="cs-CZ" dirty="0"/>
              <a:t>Činnost veřejné správy je tedy </a:t>
            </a:r>
            <a:r>
              <a:rPr lang="cs-CZ" b="1" dirty="0"/>
              <a:t>spravování veřejných záležitostí ve veřejném zájmu</a:t>
            </a:r>
            <a:r>
              <a:rPr lang="cs-CZ" dirty="0"/>
              <a:t>, a to prostřednictvím </a:t>
            </a:r>
            <a:r>
              <a:rPr lang="cs-CZ" b="1" dirty="0"/>
              <a:t>veřejnoprávních subjektů</a:t>
            </a:r>
            <a:r>
              <a:rPr lang="cs-CZ" dirty="0"/>
              <a:t>, které používají </a:t>
            </a:r>
            <a:r>
              <a:rPr lang="cs-CZ" b="1" dirty="0"/>
              <a:t>veřejně mocenských prostředků</a:t>
            </a:r>
            <a:r>
              <a:rPr lang="cs-CZ" dirty="0"/>
              <a:t>. </a:t>
            </a:r>
          </a:p>
          <a:p>
            <a:pPr algn="just"/>
            <a:r>
              <a:rPr lang="cs-CZ" dirty="0"/>
              <a:t>Povaha činnosti veřejné správy je </a:t>
            </a:r>
            <a:r>
              <a:rPr lang="cs-CZ" b="1" dirty="0"/>
              <a:t>autoritativní</a:t>
            </a:r>
            <a:r>
              <a:rPr lang="cs-CZ" dirty="0"/>
              <a:t>, resp. je </a:t>
            </a:r>
            <a:r>
              <a:rPr lang="cs-CZ" b="1" dirty="0"/>
              <a:t>založena na vrchnostenském přístupu</a:t>
            </a:r>
            <a:r>
              <a:rPr lang="cs-CZ" dirty="0"/>
              <a:t>, který je realizován normami správního práva. Aby veřejná správa naplnila své poslání, její činnost je realizována prostřednictvím specifických </a:t>
            </a:r>
            <a:r>
              <a:rPr lang="cs-CZ" b="1" dirty="0"/>
              <a:t>metod působení </a:t>
            </a:r>
            <a:r>
              <a:rPr lang="cs-CZ" dirty="0"/>
              <a:t>a </a:t>
            </a:r>
            <a:r>
              <a:rPr lang="cs-CZ" b="1" dirty="0"/>
              <a:t>forem činnosti</a:t>
            </a:r>
            <a:r>
              <a:rPr lang="cs-CZ" dirty="0"/>
              <a:t>.</a:t>
            </a:r>
          </a:p>
          <a:p>
            <a:pPr algn="just"/>
            <a:endParaRPr lang="cs-CZ" dirty="0"/>
          </a:p>
        </p:txBody>
      </p:sp>
    </p:spTree>
    <p:extLst>
      <p:ext uri="{BB962C8B-B14F-4D97-AF65-F5344CB8AC3E}">
        <p14:creationId xmlns:p14="http://schemas.microsoft.com/office/powerpoint/2010/main" val="596126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5 Činnost veřejné správy </a:t>
            </a:r>
          </a:p>
        </p:txBody>
      </p:sp>
      <p:sp>
        <p:nvSpPr>
          <p:cNvPr id="3" name="Zástupný symbol pro obsah 2"/>
          <p:cNvSpPr>
            <a:spLocks noGrp="1"/>
          </p:cNvSpPr>
          <p:nvPr>
            <p:ph idx="1"/>
          </p:nvPr>
        </p:nvSpPr>
        <p:spPr/>
        <p:txBody>
          <a:bodyPr/>
          <a:lstStyle/>
          <a:p>
            <a:pPr algn="just"/>
            <a:r>
              <a:rPr lang="cs-CZ" b="1" dirty="0"/>
              <a:t>Cíle</a:t>
            </a:r>
            <a:r>
              <a:rPr lang="cs-CZ" dirty="0"/>
              <a:t> a </a:t>
            </a:r>
            <a:r>
              <a:rPr lang="cs-CZ" b="1" dirty="0"/>
              <a:t>úkoly</a:t>
            </a:r>
            <a:r>
              <a:rPr lang="cs-CZ" dirty="0"/>
              <a:t> veřejné správy jsou, pokud jde o jejich podstatu, stanoveny zásadně zákonem. K samotnému uskutečnění těchto cílů, resp. úkolů je však především v rámci samosprávy (někdy i v rámci státní správy) nutné, aby je veřejná správa sama blíže upřesnila. Takto příslušnými orgány veřejné správy upřesněné cíle, resp. úkoly představují skutečný </a:t>
            </a:r>
            <a:r>
              <a:rPr lang="cs-CZ" b="1" dirty="0"/>
              <a:t>obsah činnosti </a:t>
            </a:r>
            <a:r>
              <a:rPr lang="cs-CZ" dirty="0"/>
              <a:t>veřejné správ. Tento obsah veřejné správy je navenek regulován funkcemi veřejné správy a metodami působení veřejné správy.</a:t>
            </a:r>
          </a:p>
          <a:p>
            <a:pPr algn="just"/>
            <a:r>
              <a:rPr lang="cs-CZ" b="1" dirty="0"/>
              <a:t>Funkce</a:t>
            </a:r>
            <a:r>
              <a:rPr lang="cs-CZ" dirty="0"/>
              <a:t> veřejné správy bývají charakterizovány jako orientace nebo zaměření činnosti veřejné správy, v rámci kterých dochází k realizaci základních úkolů, které pomáhají naplnit cíle veřejné správy stanovené zákonem. Funkce veřejné správy jsou projevem potřeb a požadavků společnosti na fungování veřejné správy, jakož i úkolů veřejné správy. </a:t>
            </a:r>
          </a:p>
          <a:p>
            <a:pPr algn="just"/>
            <a:r>
              <a:rPr lang="cs-CZ" dirty="0"/>
              <a:t>Lze diferencovat dva druhy funkcí, a to </a:t>
            </a:r>
            <a:r>
              <a:rPr lang="cs-CZ" b="1" dirty="0"/>
              <a:t>funkce obecné </a:t>
            </a:r>
            <a:r>
              <a:rPr lang="cs-CZ" dirty="0"/>
              <a:t>a </a:t>
            </a:r>
            <a:r>
              <a:rPr lang="cs-CZ" b="1" dirty="0"/>
              <a:t>funkce dílčí</a:t>
            </a:r>
            <a:r>
              <a:rPr lang="cs-CZ" dirty="0"/>
              <a:t>. </a:t>
            </a:r>
          </a:p>
          <a:p>
            <a:endParaRPr lang="cs-CZ" dirty="0"/>
          </a:p>
        </p:txBody>
      </p:sp>
    </p:spTree>
    <p:extLst>
      <p:ext uri="{BB962C8B-B14F-4D97-AF65-F5344CB8AC3E}">
        <p14:creationId xmlns:p14="http://schemas.microsoft.com/office/powerpoint/2010/main" val="3728517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5 Činnost veřejné správy </a:t>
            </a:r>
          </a:p>
        </p:txBody>
      </p:sp>
      <p:sp>
        <p:nvSpPr>
          <p:cNvPr id="3" name="Zástupný symbol pro obsah 2"/>
          <p:cNvSpPr>
            <a:spLocks noGrp="1"/>
          </p:cNvSpPr>
          <p:nvPr>
            <p:ph idx="1"/>
          </p:nvPr>
        </p:nvSpPr>
        <p:spPr/>
        <p:txBody>
          <a:bodyPr/>
          <a:lstStyle/>
          <a:p>
            <a:pPr algn="just"/>
            <a:r>
              <a:rPr lang="cs-CZ" dirty="0"/>
              <a:t>Mezi obecné funkce spadají funkce organizující (regulativní), jež mají za úkol zajistit postavení subjektů veřejné správy, resp. adresátů působení veřejné správy, resp. jejich vzájemných vztahů, jakož i vztahů vůči dalším subjektům, a to vždy s ohledem na cíle veřejnosprávního působení. Mezi obecné funkce dále spadají funkce mocenské ochrany, které poskytují prostřednictvím orgánů veřejné správy ochranu řádnému výkonu veřejné správy, a to včetně zjednání nápravy v případech, ve kterých došlo k porušení právních povinností (tj. prostřednictvím opravných prostředků).</a:t>
            </a:r>
          </a:p>
          <a:p>
            <a:pPr algn="just"/>
            <a:r>
              <a:rPr lang="cs-CZ" dirty="0"/>
              <a:t>Mezi dílčí funkce veřejné správy patří funkce plánovací (programovací), koordinační, </a:t>
            </a:r>
            <a:r>
              <a:rPr lang="cs-CZ" dirty="0" err="1"/>
              <a:t>ovlivňovací</a:t>
            </a:r>
            <a:r>
              <a:rPr lang="cs-CZ" dirty="0"/>
              <a:t>, kooperační, rozhodovací nebo kontrolní.</a:t>
            </a:r>
          </a:p>
          <a:p>
            <a:pPr algn="just"/>
            <a:r>
              <a:rPr lang="cs-CZ" b="1" dirty="0"/>
              <a:t>Metody působení veřejné správy </a:t>
            </a:r>
            <a:r>
              <a:rPr lang="cs-CZ" dirty="0"/>
              <a:t>jsou způsoby působení veřejné správy, v rámci kterých jsou realizovány její cíle, popř. úkoly. Tyto metody se dělí na metody obecné a metody konkrétní. </a:t>
            </a:r>
          </a:p>
          <a:p>
            <a:pPr algn="just"/>
            <a:r>
              <a:rPr lang="cs-CZ" dirty="0"/>
              <a:t>Obecné metody jsou zastoupeny metodami přesvědčování (založené na dobrovolnosti adresáta tohoto působení) a donucování (založené na určité sankci, resp. hrozbě). </a:t>
            </a:r>
          </a:p>
          <a:p>
            <a:pPr algn="just"/>
            <a:endParaRPr lang="cs-CZ" dirty="0"/>
          </a:p>
          <a:p>
            <a:endParaRPr lang="cs-CZ" dirty="0"/>
          </a:p>
        </p:txBody>
      </p:sp>
    </p:spTree>
    <p:extLst>
      <p:ext uri="{BB962C8B-B14F-4D97-AF65-F5344CB8AC3E}">
        <p14:creationId xmlns:p14="http://schemas.microsoft.com/office/powerpoint/2010/main" val="3229093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5 Činnost veřejné správy </a:t>
            </a:r>
          </a:p>
        </p:txBody>
      </p:sp>
      <p:sp>
        <p:nvSpPr>
          <p:cNvPr id="3" name="Zástupný symbol pro obsah 2"/>
          <p:cNvSpPr>
            <a:spLocks noGrp="1"/>
          </p:cNvSpPr>
          <p:nvPr>
            <p:ph idx="1"/>
          </p:nvPr>
        </p:nvSpPr>
        <p:spPr/>
        <p:txBody>
          <a:bodyPr/>
          <a:lstStyle/>
          <a:p>
            <a:pPr algn="just"/>
            <a:r>
              <a:rPr lang="cs-CZ" dirty="0"/>
              <a:t>Naopak za konkrétní metody působení veřejné správy jsou považovány ekonomické metody (nepřímé působení, např. stanovení výše poplatku za některé služby), administrativní metody (přímé působení, např. rozhodnutí správního orgánu), popř. metody organizační.</a:t>
            </a:r>
          </a:p>
          <a:p>
            <a:pPr algn="just"/>
            <a:r>
              <a:rPr lang="cs-CZ" b="1" dirty="0"/>
              <a:t>Formy činnosti </a:t>
            </a:r>
            <a:r>
              <a:rPr lang="cs-CZ" dirty="0"/>
              <a:t>veřejné správy jsou vnějším projevem činnosti veřejné správy, resp. příslušných orgánů veřejné správy. Formy činnosti veřejné správy se klasifikují buď jako právní anebo neprávní (organizační). Mezi právní formy činnosti se řadí správní akty (normativní správní akty, individuální správní akty, smíšení správní akty), veřejnoprávní smlouvy nebo tzv. faktické úkony s přímými právními následky. Neprávní formy činnosti jsou operativně organizační činnosti směřující jak vůči adresátům veřejnosprávního působení, tak i vůči pracovníkům veřejné správy. Jedná se o soubor činností, které zajišťují řádný a plynulý chod orgánu veřejné správy tak, aby tento byl schopen zajistit realizaci cílů, úkolů a funkcí na příslušném úseku veřejné správy.</a:t>
            </a:r>
          </a:p>
          <a:p>
            <a:pPr algn="just"/>
            <a:endParaRPr lang="cs-CZ" sz="1800" dirty="0"/>
          </a:p>
          <a:p>
            <a:pPr algn="just"/>
            <a:endParaRPr lang="cs-CZ" dirty="0"/>
          </a:p>
        </p:txBody>
      </p:sp>
    </p:spTree>
    <p:extLst>
      <p:ext uri="{BB962C8B-B14F-4D97-AF65-F5344CB8AC3E}">
        <p14:creationId xmlns:p14="http://schemas.microsoft.com/office/powerpoint/2010/main" val="374414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5 Činnost veřejné správy </a:t>
            </a:r>
          </a:p>
        </p:txBody>
      </p:sp>
      <p:sp>
        <p:nvSpPr>
          <p:cNvPr id="3" name="Zástupný symbol pro obsah 2"/>
          <p:cNvSpPr>
            <a:spLocks noGrp="1"/>
          </p:cNvSpPr>
          <p:nvPr>
            <p:ph idx="1"/>
          </p:nvPr>
        </p:nvSpPr>
        <p:spPr/>
        <p:txBody>
          <a:bodyPr/>
          <a:lstStyle/>
          <a:p>
            <a:pPr algn="just"/>
            <a:r>
              <a:rPr lang="cs-CZ" b="1" dirty="0"/>
              <a:t>Shrnutí</a:t>
            </a:r>
            <a:r>
              <a:rPr lang="cs-CZ" dirty="0"/>
              <a:t>:  </a:t>
            </a:r>
          </a:p>
          <a:p>
            <a:pPr algn="just"/>
            <a:r>
              <a:rPr lang="cs-CZ" dirty="0"/>
              <a:t>Činnost veřejné správy je realizací výkonné moci ve státě, a to jak na úrovni státní správy, tak na úrovni samosprávy. V rámci činnosti veřejné správy dochází k realizaci různých vztahů veřejné správy, jež jsou uskutečňovány navenek (tj. mimo veřejnou správu), ale i dovnitř veřejné správy. Činnost veřejné správy spočívá ve správě věcí veřejných ze strany veřejnoprávních subjektů za použití veřejně mocenských prostředků, kdy jsou plněny cíle, úkoly a funkce veřejné správy. Cíle a úkoly veřejné správy vyplývají zásadně ze zákonů. Funkce veřejné správy je zaměření činnosti veřejné správy, v rámci které dochází k realizaci základních úkolů, jež pomáhají naplnit cíle veřejné správy plynoucí ze zákona.</a:t>
            </a:r>
          </a:p>
          <a:p>
            <a:pPr algn="just"/>
            <a:endParaRPr lang="cs-CZ" dirty="0"/>
          </a:p>
          <a:p>
            <a:endParaRPr lang="cs-CZ" dirty="0"/>
          </a:p>
        </p:txBody>
      </p:sp>
    </p:spTree>
    <p:extLst>
      <p:ext uri="{BB962C8B-B14F-4D97-AF65-F5344CB8AC3E}">
        <p14:creationId xmlns:p14="http://schemas.microsoft.com/office/powerpoint/2010/main" val="11871855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5 Činnost veřejné správy </a:t>
            </a:r>
          </a:p>
        </p:txBody>
      </p:sp>
      <p:sp>
        <p:nvSpPr>
          <p:cNvPr id="3" name="Zástupný symbol pro obsah 2"/>
          <p:cNvSpPr>
            <a:spLocks noGrp="1"/>
          </p:cNvSpPr>
          <p:nvPr>
            <p:ph idx="1"/>
          </p:nvPr>
        </p:nvSpPr>
        <p:spPr/>
        <p:txBody>
          <a:bodyPr/>
          <a:lstStyle/>
          <a:p>
            <a:pPr algn="just"/>
            <a:r>
              <a:rPr lang="cs-CZ" b="1" dirty="0"/>
              <a:t>Kontrolní otázky</a:t>
            </a:r>
            <a:r>
              <a:rPr lang="cs-CZ" dirty="0"/>
              <a:t>:  </a:t>
            </a:r>
          </a:p>
          <a:p>
            <a:pPr algn="just"/>
            <a:r>
              <a:rPr lang="cs-CZ" dirty="0"/>
              <a:t>1) V čem spočívá činnost veřejné správy? </a:t>
            </a:r>
          </a:p>
          <a:p>
            <a:pPr algn="just"/>
            <a:r>
              <a:rPr lang="cs-CZ" dirty="0"/>
              <a:t>2) Jaké znáte metody působení veřejné správy? </a:t>
            </a:r>
          </a:p>
          <a:p>
            <a:pPr algn="just"/>
            <a:r>
              <a:rPr lang="cs-CZ" dirty="0"/>
              <a:t>3) Jaké znáte funkce veřejné správy?</a:t>
            </a:r>
          </a:p>
          <a:p>
            <a:pPr algn="just"/>
            <a:endParaRPr lang="cs-CZ" dirty="0"/>
          </a:p>
          <a:p>
            <a:pPr algn="just"/>
            <a:r>
              <a:rPr lang="cs-CZ" b="1" dirty="0"/>
              <a:t>Pojmy k zapamatování</a:t>
            </a:r>
            <a:r>
              <a:rPr lang="cs-CZ" dirty="0"/>
              <a:t>:  </a:t>
            </a:r>
          </a:p>
          <a:p>
            <a:pPr algn="just"/>
            <a:r>
              <a:rPr lang="cs-CZ" dirty="0"/>
              <a:t>Činnost veřejné správy, funkce veřejné správy, cíle a úkoly veřejné správy, formy činnosti veřejné správy</a:t>
            </a:r>
          </a:p>
          <a:p>
            <a:pPr algn="just"/>
            <a:endParaRPr lang="cs-CZ" dirty="0"/>
          </a:p>
        </p:txBody>
      </p:sp>
    </p:spTree>
    <p:extLst>
      <p:ext uri="{BB962C8B-B14F-4D97-AF65-F5344CB8AC3E}">
        <p14:creationId xmlns:p14="http://schemas.microsoft.com/office/powerpoint/2010/main" val="2332818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s-ES" dirty="0"/>
              <a:t>6 Kontrola ve veřejné správě </a:t>
            </a:r>
            <a:endParaRPr lang="cs-CZ" dirty="0"/>
          </a:p>
        </p:txBody>
      </p:sp>
      <p:sp>
        <p:nvSpPr>
          <p:cNvPr id="3" name="Zástupný symbol pro obsah 2"/>
          <p:cNvSpPr>
            <a:spLocks noGrp="1"/>
          </p:cNvSpPr>
          <p:nvPr>
            <p:ph idx="1"/>
          </p:nvPr>
        </p:nvSpPr>
        <p:spPr/>
        <p:txBody>
          <a:bodyPr/>
          <a:lstStyle/>
          <a:p>
            <a:pPr algn="just"/>
            <a:r>
              <a:rPr lang="cs-CZ" b="1" dirty="0"/>
              <a:t>Kontrolou</a:t>
            </a:r>
            <a:r>
              <a:rPr lang="cs-CZ" dirty="0"/>
              <a:t> veřejné správy obecně rozumíme proces, který je zaměřen na zjišťování, zda dosavadní stav koresponduje s požadovaným stavem. Zároveň se jedná o jednu z tzv. </a:t>
            </a:r>
            <a:r>
              <a:rPr lang="cs-CZ" b="1" dirty="0"/>
              <a:t>záruk zákonnosti </a:t>
            </a:r>
            <a:r>
              <a:rPr lang="cs-CZ" dirty="0"/>
              <a:t>ve veřejné správě. </a:t>
            </a:r>
          </a:p>
          <a:p>
            <a:pPr algn="just"/>
            <a:r>
              <a:rPr lang="cs-CZ" dirty="0"/>
              <a:t>Kontrola přispívá k naplnění účelnosti a hospodárnosti procesů ve veřejné správě. Díky tomu lze funkci kontroly ve veřejné správě označit jako poznávací, resp. zjišťovací, porovnávací, hodnotící a nápravnou. </a:t>
            </a:r>
          </a:p>
          <a:p>
            <a:pPr algn="just"/>
            <a:r>
              <a:rPr lang="cs-CZ" dirty="0"/>
              <a:t>Kontrola ve veřejné správě může probíhat </a:t>
            </a:r>
            <a:r>
              <a:rPr lang="cs-CZ" i="1" dirty="0"/>
              <a:t>ex post</a:t>
            </a:r>
            <a:r>
              <a:rPr lang="cs-CZ" dirty="0"/>
              <a:t> (tj. kontrola následná), </a:t>
            </a:r>
            <a:r>
              <a:rPr lang="cs-CZ" i="1" dirty="0"/>
              <a:t>ex ante </a:t>
            </a:r>
            <a:r>
              <a:rPr lang="cs-CZ" dirty="0"/>
              <a:t>(tj. kontrola preventivní) a jako kontrola průběžná.</a:t>
            </a:r>
          </a:p>
          <a:p>
            <a:endParaRPr lang="cs-CZ" dirty="0"/>
          </a:p>
        </p:txBody>
      </p:sp>
    </p:spTree>
    <p:extLst>
      <p:ext uri="{BB962C8B-B14F-4D97-AF65-F5344CB8AC3E}">
        <p14:creationId xmlns:p14="http://schemas.microsoft.com/office/powerpoint/2010/main" val="2492291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s-ES" dirty="0"/>
              <a:t>6 Kontrola ve veřejné správě </a:t>
            </a:r>
            <a:endParaRPr lang="cs-CZ" dirty="0"/>
          </a:p>
        </p:txBody>
      </p:sp>
      <p:sp>
        <p:nvSpPr>
          <p:cNvPr id="3" name="Zástupný symbol pro obsah 2"/>
          <p:cNvSpPr>
            <a:spLocks noGrp="1"/>
          </p:cNvSpPr>
          <p:nvPr>
            <p:ph idx="1"/>
          </p:nvPr>
        </p:nvSpPr>
        <p:spPr/>
        <p:txBody>
          <a:bodyPr/>
          <a:lstStyle/>
          <a:p>
            <a:pPr algn="just"/>
            <a:r>
              <a:rPr lang="cs-CZ" dirty="0"/>
              <a:t>Podle subjektu vykonávajícího kontrolu lze rozlišovat: </a:t>
            </a:r>
          </a:p>
          <a:p>
            <a:pPr marL="514350" indent="-514350" algn="just">
              <a:buAutoNum type="arabicParenBoth"/>
            </a:pPr>
            <a:r>
              <a:rPr lang="cs-CZ" dirty="0"/>
              <a:t>kontrolu prováděnou zákonodárným (zastupitelským) orgánem, </a:t>
            </a:r>
          </a:p>
          <a:p>
            <a:pPr marL="514350" indent="-514350" algn="just">
              <a:buAutoNum type="arabicParenBoth"/>
            </a:pPr>
            <a:r>
              <a:rPr lang="cs-CZ" dirty="0"/>
              <a:t>kontrolu prováděnou soudy, </a:t>
            </a:r>
          </a:p>
          <a:p>
            <a:pPr marL="514350" indent="-514350" algn="just">
              <a:buAutoNum type="arabicParenBoth"/>
            </a:pPr>
            <a:r>
              <a:rPr lang="cs-CZ" dirty="0"/>
              <a:t>kontrolu prováděnou Nejvyšším kontrolním úřadem, </a:t>
            </a:r>
          </a:p>
          <a:p>
            <a:pPr marL="514350" indent="-514350" algn="just">
              <a:buAutoNum type="arabicParenBoth"/>
            </a:pPr>
            <a:r>
              <a:rPr lang="cs-CZ" dirty="0"/>
              <a:t>kontrolu vykonávanou správními orgány, </a:t>
            </a:r>
          </a:p>
          <a:p>
            <a:pPr marL="514350" indent="-514350" algn="just">
              <a:buAutoNum type="arabicParenBoth"/>
            </a:pPr>
            <a:r>
              <a:rPr lang="cs-CZ" dirty="0"/>
              <a:t>kontrolu prováděnou ze strany občanů,</a:t>
            </a:r>
          </a:p>
          <a:p>
            <a:pPr marL="514350" indent="-514350" algn="just">
              <a:buAutoNum type="arabicParenBoth"/>
            </a:pPr>
            <a:r>
              <a:rPr lang="cs-CZ" dirty="0"/>
              <a:t>kontrolu prováděnou ze strany veřejného ochránce práv.</a:t>
            </a:r>
          </a:p>
          <a:p>
            <a:pPr algn="just"/>
            <a:r>
              <a:rPr lang="cs-CZ" dirty="0"/>
              <a:t>Ad 1) Zákonodárný orgán kontroluje vládu, zastupitelský orgán v případě obcí, resp. krajů kontroluje jiné orgány u příslušné obce, resp. kraje.</a:t>
            </a:r>
          </a:p>
          <a:p>
            <a:pPr algn="just"/>
            <a:endParaRPr lang="cs-CZ" dirty="0"/>
          </a:p>
          <a:p>
            <a:endParaRPr lang="cs-CZ" dirty="0"/>
          </a:p>
        </p:txBody>
      </p:sp>
    </p:spTree>
    <p:extLst>
      <p:ext uri="{BB962C8B-B14F-4D97-AF65-F5344CB8AC3E}">
        <p14:creationId xmlns:p14="http://schemas.microsoft.com/office/powerpoint/2010/main" val="733700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s-ES" dirty="0"/>
              <a:t>6 Kontrola ve veřejné správě </a:t>
            </a:r>
            <a:endParaRPr lang="cs-CZ" dirty="0"/>
          </a:p>
        </p:txBody>
      </p:sp>
      <p:sp>
        <p:nvSpPr>
          <p:cNvPr id="3" name="Zástupný symbol pro obsah 2"/>
          <p:cNvSpPr>
            <a:spLocks noGrp="1"/>
          </p:cNvSpPr>
          <p:nvPr>
            <p:ph idx="1"/>
          </p:nvPr>
        </p:nvSpPr>
        <p:spPr/>
        <p:txBody>
          <a:bodyPr/>
          <a:lstStyle/>
          <a:p>
            <a:pPr algn="just"/>
            <a:r>
              <a:rPr lang="cs-CZ" dirty="0"/>
              <a:t>Ad 2) Předmětnou kontrolu veřejné správy vykonává především správní soudnictví (v jistých případech také soudnictví obecné a ústavní). Takto jsou přezkoumávány rozhodnutí správních orgánů, opatření obecné povahy, popř.  v ústavním soudnictví zákonnost příslušných normativních správních aktů. </a:t>
            </a:r>
          </a:p>
          <a:p>
            <a:pPr algn="just"/>
            <a:r>
              <a:rPr lang="cs-CZ" dirty="0"/>
              <a:t>Ad 3) NKÚ kontroluje hospodaření se státním majetkem a plnění státního rozpočtu. Nejvyšší kontrolní úřad dále vykonává kontrolu hospodaření České národní banky v oblasti výdajů na pořízení majetku a výdajů na provoz ČNB. Výsledkem kontrolní činnosti Úřadu jsou kontrolní závěry.</a:t>
            </a:r>
          </a:p>
          <a:p>
            <a:pPr algn="just"/>
            <a:r>
              <a:rPr lang="cs-CZ" dirty="0"/>
              <a:t>Ad 4) Jde o orgány moci výkonné a orgány územní samosprávy tehdy, když vykonávají působnost v oblasti veřejné správy. Kontrolu vykonávají na základě tzv. kontrolního řádu (tj. zák. č. 255/2012 Sb.).</a:t>
            </a:r>
          </a:p>
          <a:p>
            <a:pPr algn="just"/>
            <a:endParaRPr lang="cs-CZ" dirty="0"/>
          </a:p>
        </p:txBody>
      </p:sp>
    </p:spTree>
    <p:extLst>
      <p:ext uri="{BB962C8B-B14F-4D97-AF65-F5344CB8AC3E}">
        <p14:creationId xmlns:p14="http://schemas.microsoft.com/office/powerpoint/2010/main" val="1530238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Předmluva</a:t>
            </a:r>
          </a:p>
        </p:txBody>
      </p:sp>
      <p:sp>
        <p:nvSpPr>
          <p:cNvPr id="3" name="Zástupný symbol pro obsah 2"/>
          <p:cNvSpPr>
            <a:spLocks noGrp="1"/>
          </p:cNvSpPr>
          <p:nvPr>
            <p:ph idx="1"/>
          </p:nvPr>
        </p:nvSpPr>
        <p:spPr/>
        <p:txBody>
          <a:bodyPr/>
          <a:lstStyle/>
          <a:p>
            <a:pPr algn="just"/>
            <a:r>
              <a:rPr lang="cs-CZ" dirty="0"/>
              <a:t>Jakožto didaktická pomůcka, předmětná studijní opora ke svému účelu používá věcný a přehledný výklad, který je vždy v příslušné kapitole doplněný o souhrn cílů, kterých má být studiem dané kapitoly dosaženo a dále seznamem klíčových pojmů vážících se k dané kapitole, resp. k dané problematice. Na závěr kapitoly nechybí krátké shrnutí, kontrolky otázky a pojmy k zapamatování.</a:t>
            </a:r>
          </a:p>
          <a:p>
            <a:pPr algn="just"/>
            <a:r>
              <a:rPr lang="cs-CZ" dirty="0"/>
              <a:t>Navzdory této studijní opoře stále platí, že tato je pouze dalším doplňkem pro studium předmětu Správní právo a hlavním zdrojem pro komplexní poznání daného předmětu zůstává </a:t>
            </a:r>
            <a:r>
              <a:rPr lang="cs-CZ" dirty="0" err="1"/>
              <a:t>skriptum</a:t>
            </a:r>
            <a:r>
              <a:rPr lang="cs-CZ" dirty="0"/>
              <a:t> Správní právo pro ekonomy.</a:t>
            </a:r>
          </a:p>
          <a:p>
            <a:pPr algn="just"/>
            <a:endParaRPr lang="cs-CZ" dirty="0"/>
          </a:p>
          <a:p>
            <a:pPr algn="just"/>
            <a:endParaRPr lang="cs-CZ" dirty="0"/>
          </a:p>
        </p:txBody>
      </p:sp>
    </p:spTree>
    <p:extLst>
      <p:ext uri="{BB962C8B-B14F-4D97-AF65-F5344CB8AC3E}">
        <p14:creationId xmlns:p14="http://schemas.microsoft.com/office/powerpoint/2010/main" val="38089598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s-ES" dirty="0"/>
              <a:t>6 Kontrola ve veřejné správě </a:t>
            </a:r>
            <a:endParaRPr lang="cs-CZ" dirty="0"/>
          </a:p>
        </p:txBody>
      </p:sp>
      <p:sp>
        <p:nvSpPr>
          <p:cNvPr id="3" name="Zástupný symbol pro obsah 2"/>
          <p:cNvSpPr>
            <a:spLocks noGrp="1"/>
          </p:cNvSpPr>
          <p:nvPr>
            <p:ph idx="1"/>
          </p:nvPr>
        </p:nvSpPr>
        <p:spPr/>
        <p:txBody>
          <a:bodyPr/>
          <a:lstStyle/>
          <a:p>
            <a:pPr algn="just"/>
            <a:r>
              <a:rPr lang="cs-CZ" dirty="0"/>
              <a:t>Ad 5) Kontrola ze strany občanů je zajištěna na ústavní úrovni prostřednictvím tzv. politických práv, konkrétně prostřednictvím práva petičního. Za petici lze považovat hromadnou, resp. kolektivní stížnost občanů, kteří se u orgánu státní správy, resp. územní samosprávy domáhají, žádají, popř. si stěžují ve věcech veřejného zájmu, které spadají do působnosti příslušného orgánu. Petice je považována za prostředek neformální kontroly veřejné správy, kterého mohou využít jak fyzické, tak i právnické osoby. </a:t>
            </a:r>
          </a:p>
          <a:p>
            <a:pPr algn="just"/>
            <a:r>
              <a:rPr lang="cs-CZ" dirty="0"/>
              <a:t>Ad 6) Úkolem Veřejného ochránce práv je chránit osoby před jednáním úřadů (a dalších institucí), pokud je toto jednání v rozporu s právem, neodpovídá principům demokratického právního státu a dobré správy, jakož i před jejich nečinností, čímž přispívá k ochraně základních práv a svobod. Ombudsman, v případě zjištění pochybení na straně správního orgánu, sice nemá pravomoc rušit ani měnit jeho rozhodnutí, má však právo správnímu orgánu sdělit návrh opatření k nápravě, popř. veřejně upozorňovat na jeho chyby (medializovat případ), a vytvářet takto na něj společenský nátlak, aby tyto chyby napravil. </a:t>
            </a:r>
          </a:p>
          <a:p>
            <a:endParaRPr lang="cs-CZ" dirty="0"/>
          </a:p>
        </p:txBody>
      </p:sp>
    </p:spTree>
    <p:extLst>
      <p:ext uri="{BB962C8B-B14F-4D97-AF65-F5344CB8AC3E}">
        <p14:creationId xmlns:p14="http://schemas.microsoft.com/office/powerpoint/2010/main" val="3237588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s-ES"/>
              <a:t>6 Kontrola ve veřejné správě </a:t>
            </a:r>
            <a:endParaRPr lang="cs-CZ"/>
          </a:p>
        </p:txBody>
      </p:sp>
      <p:sp>
        <p:nvSpPr>
          <p:cNvPr id="3" name="Zástupný symbol pro obsah 2"/>
          <p:cNvSpPr>
            <a:spLocks noGrp="1"/>
          </p:cNvSpPr>
          <p:nvPr>
            <p:ph idx="1"/>
          </p:nvPr>
        </p:nvSpPr>
        <p:spPr/>
        <p:txBody>
          <a:bodyPr/>
          <a:lstStyle/>
          <a:p>
            <a:pPr algn="just"/>
            <a:r>
              <a:rPr lang="cs-CZ" b="1" dirty="0"/>
              <a:t>Shrnutí</a:t>
            </a:r>
            <a:r>
              <a:rPr lang="cs-CZ" dirty="0"/>
              <a:t>:  </a:t>
            </a:r>
          </a:p>
          <a:p>
            <a:pPr algn="just"/>
            <a:r>
              <a:rPr lang="cs-CZ" dirty="0"/>
              <a:t>Kontrola ve veřejné správě představuje jednu z tzv. záruk zákonnosti ve veřejné správě. Kontrola přispívá k efektivitě a hospodárnosti procesů realizujících se ve veřejné správě a lze ji třídit jako kontrolu vnější (tj. kontrola prováděná subjekty odlišnými od subjektů veřejné správy) a kontrolu vnitřní (tj. kontrola mezi orgány veřejné správy vzájemně).</a:t>
            </a:r>
          </a:p>
          <a:p>
            <a:pPr algn="just"/>
            <a:r>
              <a:rPr lang="cs-CZ" b="1" dirty="0"/>
              <a:t>Kontrolní otázky</a:t>
            </a:r>
            <a:r>
              <a:rPr lang="cs-CZ" dirty="0"/>
              <a:t>:  </a:t>
            </a:r>
          </a:p>
          <a:p>
            <a:pPr algn="just"/>
            <a:r>
              <a:rPr lang="cs-CZ" dirty="0"/>
              <a:t>1) Jak byste popsali kontrolu ve veřejné správě? </a:t>
            </a:r>
          </a:p>
          <a:p>
            <a:pPr algn="just"/>
            <a:r>
              <a:rPr lang="cs-CZ" dirty="0"/>
              <a:t>2) Které subjekty mohou kontrolu ve veřejné správě vykonávat? </a:t>
            </a:r>
          </a:p>
          <a:p>
            <a:pPr algn="just"/>
            <a:r>
              <a:rPr lang="cs-CZ" dirty="0"/>
              <a:t>3) Čeho se například můžete domáhat podáním petice? </a:t>
            </a:r>
          </a:p>
          <a:p>
            <a:pPr algn="just"/>
            <a:r>
              <a:rPr lang="cs-CZ" b="1" dirty="0"/>
              <a:t>Pojmy k zapamatování</a:t>
            </a:r>
            <a:r>
              <a:rPr lang="cs-CZ" dirty="0"/>
              <a:t>:  </a:t>
            </a:r>
          </a:p>
          <a:p>
            <a:pPr algn="just"/>
            <a:r>
              <a:rPr lang="cs-CZ" dirty="0"/>
              <a:t>Kontrola veřejné správy, instanční kontrola veřejné správy, soudní kontrola veřejné správy </a:t>
            </a:r>
          </a:p>
          <a:p>
            <a:endParaRPr lang="cs-CZ" dirty="0"/>
          </a:p>
        </p:txBody>
      </p:sp>
    </p:spTree>
    <p:extLst>
      <p:ext uri="{BB962C8B-B14F-4D97-AF65-F5344CB8AC3E}">
        <p14:creationId xmlns:p14="http://schemas.microsoft.com/office/powerpoint/2010/main" val="31603462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433561E-DF2E-4705-9FD2-0EB24DEDFD63}"/>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774FAD42-8DAA-4B86-AAC6-2A826C2CAE54}"/>
              </a:ext>
            </a:extLst>
          </p:cNvPr>
          <p:cNvSpPr>
            <a:spLocks noGrp="1"/>
          </p:cNvSpPr>
          <p:nvPr>
            <p:ph idx="1"/>
          </p:nvPr>
        </p:nvSpPr>
        <p:spPr/>
        <p:txBody>
          <a:bodyPr/>
          <a:lstStyle/>
          <a:p>
            <a:pPr algn="just"/>
            <a:r>
              <a:rPr lang="cs-CZ" b="1" dirty="0">
                <a:effectLst/>
                <a:latin typeface="Calibri" panose="020F0502020204030204" pitchFamily="34" charset="0"/>
                <a:ea typeface="Calibri" panose="020F0502020204030204" pitchFamily="34" charset="0"/>
              </a:rPr>
              <a:t>Správní právo procesní </a:t>
            </a:r>
            <a:r>
              <a:rPr lang="cs-CZ" dirty="0">
                <a:effectLst/>
                <a:latin typeface="Calibri" panose="020F0502020204030204" pitchFamily="34" charset="0"/>
                <a:ea typeface="Calibri" panose="020F0502020204030204" pitchFamily="34" charset="0"/>
              </a:rPr>
              <a:t>je jeden ze subsystémů správního práva, který je tvořen normami správního práva procesněprávní povahy. Díky správnímu právu procesnímu mohou být realizovány normy správního práva hmotného. </a:t>
            </a:r>
          </a:p>
          <a:p>
            <a:pPr algn="just"/>
            <a:r>
              <a:rPr lang="cs-CZ" dirty="0">
                <a:effectLst/>
                <a:latin typeface="Calibri" panose="020F0502020204030204" pitchFamily="34" charset="0"/>
                <a:ea typeface="Calibri" panose="020F0502020204030204" pitchFamily="34" charset="0"/>
              </a:rPr>
              <a:t>Tato realizace probíhá ve formě </a:t>
            </a:r>
            <a:r>
              <a:rPr lang="cs-CZ" b="1" dirty="0">
                <a:effectLst/>
                <a:latin typeface="Calibri" panose="020F0502020204030204" pitchFamily="34" charset="0"/>
                <a:ea typeface="Calibri" panose="020F0502020204030204" pitchFamily="34" charset="0"/>
              </a:rPr>
              <a:t>správního řízení</a:t>
            </a:r>
            <a:r>
              <a:rPr lang="cs-CZ" dirty="0">
                <a:effectLst/>
                <a:latin typeface="Calibri" panose="020F0502020204030204" pitchFamily="34" charset="0"/>
                <a:ea typeface="Calibri" panose="020F0502020204030204" pitchFamily="34" charset="0"/>
              </a:rPr>
              <a:t>, jakož i dalších postupů. Jinými slovy, pojem správní právo procesní a pojem správní řízení tudíž nejsou synonyma, naopak lze uvést, že pojem správní řízení je právní instrument, prostřednictvím kterého dochází k realizaci správního práva hmotného. </a:t>
            </a:r>
          </a:p>
          <a:p>
            <a:pPr algn="just"/>
            <a:r>
              <a:rPr lang="cs-CZ" dirty="0">
                <a:effectLst/>
                <a:latin typeface="Calibri" panose="020F0502020204030204" pitchFamily="34" charset="0"/>
                <a:ea typeface="Calibri" panose="020F0502020204030204" pitchFamily="34" charset="0"/>
              </a:rPr>
              <a:t>Pojem správní řízení je proto pojmem užším než pojem správní právo procesní.</a:t>
            </a:r>
          </a:p>
          <a:p>
            <a:pPr algn="just"/>
            <a:endParaRPr lang="cs-CZ" dirty="0">
              <a:latin typeface="Calibri" panose="020F0502020204030204" pitchFamily="34" charset="0"/>
              <a:ea typeface="Calibri" panose="020F0502020204030204" pitchFamily="34" charset="0"/>
            </a:endParaRPr>
          </a:p>
          <a:p>
            <a:pPr algn="just"/>
            <a:endParaRPr lang="cs-CZ" dirty="0">
              <a:latin typeface="Calibri" panose="020F0502020204030204" pitchFamily="34" charset="0"/>
              <a:ea typeface="Calibri" panose="020F0502020204030204" pitchFamily="34" charset="0"/>
            </a:endParaRPr>
          </a:p>
          <a:p>
            <a:pPr algn="just"/>
            <a:endParaRPr lang="cs-CZ" dirty="0">
              <a:effectLst/>
              <a:latin typeface="Calibri" panose="020F0502020204030204" pitchFamily="34" charset="0"/>
              <a:ea typeface="Calibri" panose="020F0502020204030204" pitchFamily="34" charset="0"/>
            </a:endParaRPr>
          </a:p>
          <a:p>
            <a:endParaRPr lang="cs-CZ" sz="1800" dirty="0">
              <a:latin typeface="Calibri" panose="020F0502020204030204" pitchFamily="34" charset="0"/>
              <a:ea typeface="Calibri" panose="020F0502020204030204" pitchFamily="34" charset="0"/>
            </a:endParaRPr>
          </a:p>
          <a:p>
            <a:endParaRPr lang="cs-CZ" dirty="0"/>
          </a:p>
        </p:txBody>
      </p:sp>
    </p:spTree>
    <p:extLst>
      <p:ext uri="{BB962C8B-B14F-4D97-AF65-F5344CB8AC3E}">
        <p14:creationId xmlns:p14="http://schemas.microsoft.com/office/powerpoint/2010/main" val="2077239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04CEA13-CEE3-4353-8099-6635C927EC6B}"/>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BF00A758-7E4D-42AA-BFD6-9BE669012209}"/>
              </a:ext>
            </a:extLst>
          </p:cNvPr>
          <p:cNvSpPr>
            <a:spLocks noGrp="1"/>
          </p:cNvSpPr>
          <p:nvPr>
            <p:ph idx="1"/>
          </p:nvPr>
        </p:nvSpPr>
        <p:spPr/>
        <p:txBody>
          <a:bodyPr>
            <a:normAutofit/>
          </a:bodyPr>
          <a:lstStyle/>
          <a:p>
            <a:pPr algn="just"/>
            <a:r>
              <a:rPr lang="cs-CZ" dirty="0">
                <a:effectLst/>
                <a:ea typeface="Calibri" panose="020F0502020204030204" pitchFamily="34" charset="0"/>
              </a:rPr>
              <a:t>Fundamentálním právním předpisem disciplíny správního práva procesního je zákon č. 500/2004 Sb., </a:t>
            </a:r>
            <a:r>
              <a:rPr lang="cs-CZ" b="1" dirty="0">
                <a:effectLst/>
                <a:ea typeface="Calibri" panose="020F0502020204030204" pitchFamily="34" charset="0"/>
              </a:rPr>
              <a:t>správní řád</a:t>
            </a:r>
            <a:r>
              <a:rPr lang="cs-CZ" dirty="0">
                <a:effectLst/>
                <a:ea typeface="Calibri" panose="020F0502020204030204" pitchFamily="34" charset="0"/>
              </a:rPr>
              <a:t>, ve znění pozdějších předpisů. Jedná se </a:t>
            </a:r>
            <a:r>
              <a:rPr lang="cs-CZ" i="1" dirty="0">
                <a:effectLst/>
                <a:ea typeface="Calibri" panose="020F0502020204030204" pitchFamily="34" charset="0"/>
              </a:rPr>
              <a:t>de facto</a:t>
            </a:r>
            <a:r>
              <a:rPr lang="cs-CZ" dirty="0">
                <a:effectLst/>
                <a:ea typeface="Calibri" panose="020F0502020204030204" pitchFamily="34" charset="0"/>
              </a:rPr>
              <a:t> o kodifikaci správního práva procesního, resp. o </a:t>
            </a:r>
            <a:r>
              <a:rPr lang="cs-CZ" i="1" dirty="0">
                <a:effectLst/>
                <a:ea typeface="Calibri" panose="020F0502020204030204" pitchFamily="34" charset="0"/>
              </a:rPr>
              <a:t>lex </a:t>
            </a:r>
            <a:r>
              <a:rPr lang="cs-CZ" i="1" dirty="0" err="1">
                <a:effectLst/>
                <a:ea typeface="Calibri" panose="020F0502020204030204" pitchFamily="34" charset="0"/>
              </a:rPr>
              <a:t>generalis</a:t>
            </a:r>
            <a:r>
              <a:rPr lang="cs-CZ" dirty="0">
                <a:effectLst/>
                <a:ea typeface="Calibri" panose="020F0502020204030204" pitchFamily="34" charset="0"/>
              </a:rPr>
              <a:t> (tj. obecný právní předpis) pro oblast správního práva procesního. Správní řád je obecným právním předpisem upravujícím postupy orgánů veřejné správy. V případě, že jde o specifické správní řízení (např. přestupkové řízení, stavební řízení aj.), použije se místo správního řádu (který je </a:t>
            </a:r>
            <a:r>
              <a:rPr lang="cs-CZ" i="1" dirty="0">
                <a:effectLst/>
                <a:ea typeface="Calibri" panose="020F0502020204030204" pitchFamily="34" charset="0"/>
              </a:rPr>
              <a:t>lex </a:t>
            </a:r>
            <a:r>
              <a:rPr lang="cs-CZ" i="1" dirty="0" err="1">
                <a:effectLst/>
                <a:ea typeface="Calibri" panose="020F0502020204030204" pitchFamily="34" charset="0"/>
              </a:rPr>
              <a:t>generalis</a:t>
            </a:r>
            <a:r>
              <a:rPr lang="cs-CZ" dirty="0">
                <a:effectLst/>
                <a:ea typeface="Calibri" panose="020F0502020204030204" pitchFamily="34" charset="0"/>
              </a:rPr>
              <a:t>) příslušná speciální právní úprava (tj. </a:t>
            </a:r>
            <a:r>
              <a:rPr lang="cs-CZ" i="1" dirty="0">
                <a:effectLst/>
                <a:ea typeface="Calibri" panose="020F0502020204030204" pitchFamily="34" charset="0"/>
              </a:rPr>
              <a:t>lex </a:t>
            </a:r>
            <a:r>
              <a:rPr lang="cs-CZ" i="1" dirty="0" err="1">
                <a:effectLst/>
                <a:ea typeface="Calibri" panose="020F0502020204030204" pitchFamily="34" charset="0"/>
              </a:rPr>
              <a:t>specialis</a:t>
            </a:r>
            <a:r>
              <a:rPr lang="cs-CZ" i="1" dirty="0">
                <a:effectLst/>
                <a:ea typeface="Calibri" panose="020F0502020204030204" pitchFamily="34" charset="0"/>
              </a:rPr>
              <a:t>)</a:t>
            </a:r>
            <a:r>
              <a:rPr lang="cs-CZ" dirty="0">
                <a:effectLst/>
                <a:ea typeface="Calibri" panose="020F0502020204030204" pitchFamily="34" charset="0"/>
              </a:rPr>
              <a:t>, jako je například přestupkový zákon nebo stavební zákon. V této souvislosti hovoříme o tzv. </a:t>
            </a:r>
            <a:r>
              <a:rPr lang="cs-CZ" b="1" dirty="0">
                <a:effectLst/>
                <a:ea typeface="Calibri" panose="020F0502020204030204" pitchFamily="34" charset="0"/>
              </a:rPr>
              <a:t>subsidiaritě</a:t>
            </a:r>
            <a:r>
              <a:rPr lang="cs-CZ" dirty="0">
                <a:effectLst/>
                <a:ea typeface="Calibri" panose="020F0502020204030204" pitchFamily="34" charset="0"/>
              </a:rPr>
              <a:t> správního řádu, tzn., že správní řád jako </a:t>
            </a:r>
            <a:r>
              <a:rPr lang="cs-CZ" i="1" dirty="0">
                <a:effectLst/>
                <a:ea typeface="Calibri" panose="020F0502020204030204" pitchFamily="34" charset="0"/>
              </a:rPr>
              <a:t>lex </a:t>
            </a:r>
            <a:r>
              <a:rPr lang="cs-CZ" i="1" dirty="0" err="1">
                <a:effectLst/>
                <a:ea typeface="Calibri" panose="020F0502020204030204" pitchFamily="34" charset="0"/>
              </a:rPr>
              <a:t>generalis</a:t>
            </a:r>
            <a:r>
              <a:rPr lang="cs-CZ" dirty="0">
                <a:effectLst/>
                <a:ea typeface="Calibri" panose="020F0502020204030204" pitchFamily="34" charset="0"/>
              </a:rPr>
              <a:t>, resp. jeho příslušná ustanovení se použijí tehdy, když zvláštní právní předpis (</a:t>
            </a:r>
            <a:r>
              <a:rPr lang="cs-CZ" i="1" dirty="0">
                <a:effectLst/>
                <a:ea typeface="Calibri" panose="020F0502020204030204" pitchFamily="34" charset="0"/>
              </a:rPr>
              <a:t>lex </a:t>
            </a:r>
            <a:r>
              <a:rPr lang="cs-CZ" i="1" dirty="0" err="1">
                <a:effectLst/>
                <a:ea typeface="Calibri" panose="020F0502020204030204" pitchFamily="34" charset="0"/>
              </a:rPr>
              <a:t>specialis</a:t>
            </a:r>
            <a:r>
              <a:rPr lang="cs-CZ" dirty="0">
                <a:effectLst/>
                <a:ea typeface="Calibri" panose="020F0502020204030204" pitchFamily="34" charset="0"/>
              </a:rPr>
              <a:t>) příslušnou právní otázku nijak neupravuje.</a:t>
            </a:r>
          </a:p>
          <a:p>
            <a:pPr algn="just"/>
            <a:r>
              <a:rPr lang="cs-CZ" dirty="0">
                <a:effectLst/>
                <a:ea typeface="Calibri" panose="020F0502020204030204" pitchFamily="34" charset="0"/>
              </a:rPr>
              <a:t>Jinými slovy, pokud existuje pro daný postup (pojem, právní institut) odlišná právní úprava ve zvláštním zákoně, použije se přednostně tato zvláštní právní úprava. Pokud nikoliv, aplikuje se správní řád. Z toho důvodu lze diferencovat správní řízení jako tzv. obecné (použije se především správní řád) a zvláštní (správní řád se použije subsidiárně a především se použije zvláštní právní předpis).</a:t>
            </a:r>
            <a:r>
              <a:rPr lang="cs-CZ" dirty="0">
                <a:effectLst/>
              </a:rPr>
              <a:t> </a:t>
            </a:r>
          </a:p>
          <a:p>
            <a:pPr algn="just"/>
            <a:r>
              <a:rPr lang="cs-CZ" dirty="0">
                <a:effectLst/>
                <a:ea typeface="Times New Roman" panose="02020603050405020304" pitchFamily="18" charset="0"/>
              </a:rPr>
              <a:t>Viz § 1 odst. 2 zák. č. 500/2004 Sb., správní řád, ve znění pozdějších předpisů: „</a:t>
            </a:r>
            <a:r>
              <a:rPr lang="cs-CZ" i="1" dirty="0">
                <a:effectLst/>
                <a:ea typeface="Times New Roman" panose="02020603050405020304" pitchFamily="18" charset="0"/>
              </a:rPr>
              <a:t>Tento zákon nebo </a:t>
            </a:r>
            <a:r>
              <a:rPr lang="cs-CZ" dirty="0">
                <a:effectLst/>
                <a:ea typeface="Times New Roman" panose="02020603050405020304" pitchFamily="18" charset="0"/>
              </a:rPr>
              <a:t>jeho jednotlivá ustanovení </a:t>
            </a:r>
            <a:r>
              <a:rPr lang="cs-CZ" i="1" dirty="0">
                <a:effectLst/>
                <a:ea typeface="Times New Roman" panose="02020603050405020304" pitchFamily="18" charset="0"/>
              </a:rPr>
              <a:t>se použijí, nestanoví-li zvláštní zákon jiný postup.“</a:t>
            </a:r>
            <a:endParaRPr lang="cs-CZ" dirty="0">
              <a:effectLst/>
              <a:ea typeface="Times New Roman" panose="02020603050405020304" pitchFamily="18" charset="0"/>
            </a:endParaRPr>
          </a:p>
          <a:p>
            <a:pPr algn="just"/>
            <a:endParaRPr lang="cs-CZ" dirty="0"/>
          </a:p>
        </p:txBody>
      </p:sp>
    </p:spTree>
    <p:extLst>
      <p:ext uri="{BB962C8B-B14F-4D97-AF65-F5344CB8AC3E}">
        <p14:creationId xmlns:p14="http://schemas.microsoft.com/office/powerpoint/2010/main" val="15926982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9321E10-129C-449D-AC4A-571AFFFCC621}"/>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CC8D0FE4-36DE-4B52-BAEE-EA8F7EFC8C1E}"/>
              </a:ext>
            </a:extLst>
          </p:cNvPr>
          <p:cNvSpPr>
            <a:spLocks noGrp="1"/>
          </p:cNvSpPr>
          <p:nvPr>
            <p:ph idx="1"/>
          </p:nvPr>
        </p:nvSpPr>
        <p:spPr/>
        <p:txBody>
          <a:bodyPr/>
          <a:lstStyle/>
          <a:p>
            <a:pPr algn="just"/>
            <a:r>
              <a:rPr lang="cs-CZ" sz="1800" b="1" dirty="0">
                <a:effectLst/>
                <a:latin typeface="Calibri" panose="020F0502020204030204" pitchFamily="34" charset="0"/>
                <a:ea typeface="Calibri" panose="020F0502020204030204" pitchFamily="34" charset="0"/>
              </a:rPr>
              <a:t>Základní zásady správního řádu </a:t>
            </a:r>
            <a:r>
              <a:rPr lang="cs-CZ" sz="1800" dirty="0">
                <a:effectLst/>
                <a:latin typeface="Calibri" panose="020F0502020204030204" pitchFamily="34" charset="0"/>
                <a:ea typeface="Calibri" panose="020F0502020204030204" pitchFamily="34" charset="0"/>
              </a:rPr>
              <a:t>jsou základní zásady činnosti správních orgánů, které jsou vymezeny v § 2 až 8 správního řádu. Jedná se o poměrně abstraktní, nicméně závazná pravidla chování, resp. činnosti správních orgánů. Zásady jsou rovněž interpretačním instrumentem správního řádu, tzn. v případě, že jistá právní otázka není upravena správním řádem zcela dostatečně, je tato otázka příslušnými orgány řešena ve smyslu těchto zásad. </a:t>
            </a:r>
          </a:p>
          <a:p>
            <a:pPr algn="just"/>
            <a:r>
              <a:rPr lang="cs-CZ" sz="1800" dirty="0">
                <a:effectLst/>
                <a:latin typeface="Calibri" panose="020F0502020204030204" pitchFamily="34" charset="0"/>
                <a:ea typeface="Calibri" panose="020F0502020204030204" pitchFamily="34" charset="0"/>
              </a:rPr>
              <a:t>Současně platí, že se jedná pouze o základní zásady správního řádu, nikoli o všechny zásady správního řádu. Povaha zásad je nejenom procesní, ale také materiální. Některé ze zásad jsou rovněž ústavními principy. Jedná se o fundamentální charakteristiky výkonu veřejné správy. </a:t>
            </a:r>
          </a:p>
          <a:p>
            <a:pPr algn="just"/>
            <a:r>
              <a:rPr lang="cs-CZ" sz="1800" dirty="0">
                <a:effectLst/>
                <a:latin typeface="Calibri" panose="020F0502020204030204" pitchFamily="34" charset="0"/>
                <a:ea typeface="Calibri" panose="020F0502020204030204" pitchFamily="34" charset="0"/>
              </a:rPr>
              <a:t>Dle § 177 odst. 1 správního řádu se tyto zásady uplatní i tehdy, když zvláštní právní předpis (</a:t>
            </a:r>
            <a:r>
              <a:rPr lang="cs-CZ" sz="1800" i="1" dirty="0">
                <a:effectLst/>
                <a:latin typeface="Calibri" panose="020F0502020204030204" pitchFamily="34" charset="0"/>
                <a:ea typeface="Calibri" panose="020F0502020204030204" pitchFamily="34" charset="0"/>
              </a:rPr>
              <a:t>lex </a:t>
            </a:r>
            <a:r>
              <a:rPr lang="cs-CZ" sz="1800" i="1" dirty="0" err="1">
                <a:effectLst/>
                <a:latin typeface="Calibri" panose="020F0502020204030204" pitchFamily="34" charset="0"/>
                <a:ea typeface="Calibri" panose="020F0502020204030204" pitchFamily="34" charset="0"/>
              </a:rPr>
              <a:t>specialis</a:t>
            </a:r>
            <a:r>
              <a:rPr lang="cs-CZ" sz="1800" dirty="0">
                <a:effectLst/>
                <a:latin typeface="Calibri" panose="020F0502020204030204" pitchFamily="34" charset="0"/>
                <a:ea typeface="Calibri" panose="020F0502020204030204" pitchFamily="34" charset="0"/>
              </a:rPr>
              <a:t>) vyloučí použití správního řádu, avšak sám úpravu odpovídající těmto zásadám neobsahuje. </a:t>
            </a:r>
            <a:endParaRPr lang="cs-CZ" dirty="0"/>
          </a:p>
        </p:txBody>
      </p:sp>
    </p:spTree>
    <p:extLst>
      <p:ext uri="{BB962C8B-B14F-4D97-AF65-F5344CB8AC3E}">
        <p14:creationId xmlns:p14="http://schemas.microsoft.com/office/powerpoint/2010/main" val="36459796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183F06-A66D-4A45-8250-DB153C945F42}"/>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29932D46-8A90-4236-8B2C-A92D96661F42}"/>
              </a:ext>
            </a:extLst>
          </p:cNvPr>
          <p:cNvSpPr>
            <a:spLocks noGrp="1"/>
          </p:cNvSpPr>
          <p:nvPr>
            <p:ph idx="1"/>
          </p:nvPr>
        </p:nvSpPr>
        <p:spPr/>
        <p:txBody>
          <a:bodyPr>
            <a:noAutofit/>
          </a:bodyPr>
          <a:lstStyle/>
          <a:p>
            <a:r>
              <a:rPr lang="cs-CZ" dirty="0">
                <a:effectLst/>
                <a:ea typeface="Calibri" panose="020F0502020204030204" pitchFamily="34" charset="0"/>
              </a:rPr>
              <a:t>Mezi základní zásady správního řádu zejména patří:</a:t>
            </a:r>
          </a:p>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zákonnosti (legality)</a:t>
            </a:r>
            <a:r>
              <a:rPr lang="cs-CZ" dirty="0">
                <a:effectLst/>
                <a:ea typeface="Calibri" panose="020F0502020204030204" pitchFamily="34" charset="0"/>
              </a:rPr>
              <a:t>: Upravena v § 2 odst. 1 a 2 správního řádu. Nejdůležitější zásada, která je bází pro aplikaci dalších základních zásad. Podstata zásady spočívá v tom, že orgány veřejné správy postupují v souladu se zákony a s dalšími právními předpisy, jakož i mezinárodními smlouvami, které jsou součástí právního řádu. Předmětná zásada má svůj ústavní základ v čl. 2 odst. 3 Ústavy České republiky, resp. v čl. 2 odst. 2 Listiny základních práv a svobod.</a:t>
            </a:r>
          </a:p>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přiměřenosti (proporcionality)</a:t>
            </a:r>
            <a:r>
              <a:rPr lang="cs-CZ" dirty="0">
                <a:effectLst/>
                <a:ea typeface="Calibri" panose="020F0502020204030204" pitchFamily="34" charset="0"/>
              </a:rPr>
              <a:t>: Upravena v § 2 odst. 3 správního řádu. Postupy a rozhodnutí správního orgánu mohou zasahovat do subjektivních práv osob, kterých se činnost správního orgánu dotýká, pouze v nezbytném rozsahu. V rámci citovaného ustanovení zásada přiměřenosti rovněž zahrnuje </a:t>
            </a:r>
            <a:r>
              <a:rPr lang="cs-CZ" b="1" dirty="0">
                <a:effectLst/>
                <a:ea typeface="Calibri" panose="020F0502020204030204" pitchFamily="34" charset="0"/>
              </a:rPr>
              <a:t>zásadu ochrany dobré víry a oprávněných zájmů</a:t>
            </a:r>
            <a:r>
              <a:rPr lang="cs-CZ" dirty="0">
                <a:effectLst/>
                <a:ea typeface="Calibri" panose="020F0502020204030204" pitchFamily="34" charset="0"/>
              </a:rPr>
              <a:t>, </a:t>
            </a:r>
            <a:r>
              <a:rPr lang="cs-CZ" b="1" dirty="0">
                <a:effectLst/>
                <a:ea typeface="Calibri" panose="020F0502020204030204" pitchFamily="34" charset="0"/>
              </a:rPr>
              <a:t>zásadu zákazu zneužití správního uvážení</a:t>
            </a:r>
            <a:r>
              <a:rPr lang="cs-CZ" dirty="0">
                <a:effectLst/>
                <a:ea typeface="Calibri" panose="020F0502020204030204" pitchFamily="34" charset="0"/>
              </a:rPr>
              <a:t>. Dobrou vírou rozumíme vnitřní psychický stav konkrétní osoby, jež je přesvědčena, že jedná podle práva, resp. jedná správně a takové její přesvědčení je racionálně a především objektivně zdůvodnitelné. Oprávněnými zájmy se myslí zájmy chráněné právem, ale také (soukromé) zájmy příslušných osob, které si zasluhují ochranu.</a:t>
            </a:r>
          </a:p>
        </p:txBody>
      </p:sp>
    </p:spTree>
    <p:extLst>
      <p:ext uri="{BB962C8B-B14F-4D97-AF65-F5344CB8AC3E}">
        <p14:creationId xmlns:p14="http://schemas.microsoft.com/office/powerpoint/2010/main" val="17638750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F033147-1D4B-4BE1-AA9F-622178095305}"/>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EA752DC5-FBFB-4451-90B3-76DF0DF207C6}"/>
              </a:ext>
            </a:extLst>
          </p:cNvPr>
          <p:cNvSpPr>
            <a:spLocks noGrp="1"/>
          </p:cNvSpPr>
          <p:nvPr>
            <p:ph idx="1"/>
          </p:nvPr>
        </p:nvSpPr>
        <p:spPr/>
        <p:txBody>
          <a:bodyPr/>
          <a:lstStyle/>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ochrany veřejného zájmu a zásada legitimního očekávání: </a:t>
            </a:r>
            <a:r>
              <a:rPr lang="cs-CZ" dirty="0">
                <a:effectLst/>
                <a:ea typeface="Calibri" panose="020F0502020204030204" pitchFamily="34" charset="0"/>
              </a:rPr>
              <a:t>Upraveny v § 2 odst. 4 správního řádu. Je nutné chránit veřejné zájmy, jako je například lidský život, zdraví nebo majetek. Každý řešený případ je individuální, a to díky individuálnímu místu skutku, jeho času nebo zúčastněným osobám. Správní orgán tak musí pečlivě zkoumat všechny okolnosti daného případu a přistupovat ke všem účastníkům řízení stejně a nečinit mezi nimi nedůvodné rozdíly. Legitimní očekávání znamená, že správní orgány při rozhodování skutkově shodných nebo podobných případů, rozhodují shodně, resp. podobně. Tato zásada je plně konformní se zásadou právní jistoty.</a:t>
            </a:r>
          </a:p>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materiální pravdy:</a:t>
            </a:r>
            <a:r>
              <a:rPr lang="cs-CZ" dirty="0">
                <a:effectLst/>
                <a:ea typeface="Calibri" panose="020F0502020204030204" pitchFamily="34" charset="0"/>
              </a:rPr>
              <a:t> Upravena v § 3 správního řádu. Správní orgán rozhoduje na základě skutečného skutkového stavu, za jehož zjištění je zodpovědný, a to bez ohledu na jakoukoli aktivitu účastníků řízení. O zjištěném stavu věci nesmí být důvodné pochybnosti. Opakem této zásady je zásada tzv. formální pravdy, která se aplikuje v civilním sporném řízení.</a:t>
            </a:r>
          </a:p>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zdvořilosti:</a:t>
            </a:r>
            <a:r>
              <a:rPr lang="cs-CZ" dirty="0">
                <a:effectLst/>
                <a:ea typeface="Calibri" panose="020F0502020204030204" pitchFamily="34" charset="0"/>
              </a:rPr>
              <a:t> Upravena v § 4 odst. 1 správního řádu. Příslušné úřední osoby jsou povinny chovat se vůči dotčeným osobám dostatečně zdvořile a podle možnosti jim vycházet vstříc.</a:t>
            </a:r>
          </a:p>
          <a:p>
            <a:pPr marL="342900" lvl="0" indent="-342900" algn="just">
              <a:spcAft>
                <a:spcPts val="600"/>
              </a:spcAft>
              <a:buFont typeface="Times New Roman" panose="02020603050405020304" pitchFamily="18" charset="0"/>
              <a:buChar char="-"/>
            </a:pPr>
            <a:endParaRPr lang="cs-CZ" dirty="0">
              <a:effectLst/>
              <a:ea typeface="Calibri" panose="020F0502020204030204" pitchFamily="34" charset="0"/>
            </a:endParaRPr>
          </a:p>
          <a:p>
            <a:pPr marL="342900" lvl="0" indent="-342900" algn="just">
              <a:spcAft>
                <a:spcPts val="600"/>
              </a:spcAft>
              <a:buFont typeface="Times New Roman" panose="02020603050405020304" pitchFamily="18" charset="0"/>
              <a:buChar char="-"/>
            </a:pPr>
            <a:endParaRPr lang="cs-CZ" dirty="0"/>
          </a:p>
          <a:p>
            <a:pPr lvl="0" algn="just">
              <a:spcAft>
                <a:spcPts val="600"/>
              </a:spcAft>
            </a:pPr>
            <a:endParaRPr lang="cs-CZ" dirty="0"/>
          </a:p>
          <a:p>
            <a:endParaRPr lang="cs-CZ" dirty="0"/>
          </a:p>
        </p:txBody>
      </p:sp>
    </p:spTree>
    <p:extLst>
      <p:ext uri="{BB962C8B-B14F-4D97-AF65-F5344CB8AC3E}">
        <p14:creationId xmlns:p14="http://schemas.microsoft.com/office/powerpoint/2010/main" val="21461336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A86BC8-8942-40E9-975B-CE018F9816BA}"/>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F1CBD66E-11E5-478B-9523-DDD48D545F8C}"/>
              </a:ext>
            </a:extLst>
          </p:cNvPr>
          <p:cNvSpPr>
            <a:spLocks noGrp="1"/>
          </p:cNvSpPr>
          <p:nvPr>
            <p:ph idx="1"/>
          </p:nvPr>
        </p:nvSpPr>
        <p:spPr/>
        <p:txBody>
          <a:bodyPr>
            <a:normAutofit/>
          </a:bodyPr>
          <a:lstStyle/>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poučovací</a:t>
            </a:r>
            <a:r>
              <a:rPr lang="cs-CZ" dirty="0">
                <a:effectLst/>
                <a:ea typeface="Calibri" panose="020F0502020204030204" pitchFamily="34" charset="0"/>
              </a:rPr>
              <a:t>: Upravena v § 4 odst. 2 správního řádu. Správní orgán poskytuje dotčené osobě poučení o jejích právech a povinnostech. Tato zásada vyplývá z toho, že nelze presumovat automatickou znalost a orientaci v právních předpisech (správního práva hmotného či procesního).</a:t>
            </a:r>
          </a:p>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veřejné správy jako služby:</a:t>
            </a:r>
            <a:r>
              <a:rPr lang="cs-CZ" dirty="0">
                <a:effectLst/>
                <a:ea typeface="Calibri" panose="020F0502020204030204" pitchFamily="34" charset="0"/>
              </a:rPr>
              <a:t> Upravena v § 4 odst. 3 správního řádu. Správní orgány jsou povinny uvědomit dotčené osoby o úkonu, který se chystají učinit.</a:t>
            </a:r>
          </a:p>
          <a:p>
            <a:pPr marL="342900" lvl="0" indent="-342900" algn="just">
              <a:spcAft>
                <a:spcPts val="600"/>
              </a:spcAft>
              <a:buFont typeface="Times New Roman" panose="02020603050405020304" pitchFamily="18" charset="0"/>
              <a:buChar char="-"/>
            </a:pPr>
            <a:r>
              <a:rPr lang="cs-CZ" b="1" dirty="0">
                <a:effectLst/>
                <a:ea typeface="Calibri" panose="020F0502020204030204" pitchFamily="34" charset="0"/>
              </a:rPr>
              <a:t>Zásada preference smírného řešení sporů: </a:t>
            </a:r>
            <a:r>
              <a:rPr lang="cs-CZ" dirty="0">
                <a:effectLst/>
                <a:ea typeface="Calibri" panose="020F0502020204030204" pitchFamily="34" charset="0"/>
              </a:rPr>
              <a:t>Upravena v § 5 správního řádu. V rámci správního řízení přirozeně dochází ke střetu vícero odlišných zájmů. V případě, kdy to povaha věci umožňuje, správní orgán se pokusí o smírné odstranění rozporů tehdy, když brání řádnému projednání a rozhodnutí v příslušné věci. Tímto způsobem se mohou střetávat jak zájmy veřejné, tak i zájmy soukromé.</a:t>
            </a:r>
          </a:p>
          <a:p>
            <a:pPr marL="342900" lvl="0" indent="-342900" algn="just">
              <a:spcAft>
                <a:spcPts val="600"/>
              </a:spcAft>
              <a:buFont typeface="Times New Roman" panose="02020603050405020304" pitchFamily="18" charset="0"/>
              <a:buChar char="-"/>
            </a:pPr>
            <a:endParaRPr lang="cs-CZ" sz="1800" dirty="0">
              <a:effectLst/>
              <a:latin typeface="Times New Roman" panose="02020603050405020304" pitchFamily="18" charset="0"/>
              <a:ea typeface="Calibri" panose="020F0502020204030204" pitchFamily="34" charset="0"/>
            </a:endParaRPr>
          </a:p>
          <a:p>
            <a:endParaRPr lang="cs-CZ" dirty="0"/>
          </a:p>
        </p:txBody>
      </p:sp>
    </p:spTree>
    <p:extLst>
      <p:ext uri="{BB962C8B-B14F-4D97-AF65-F5344CB8AC3E}">
        <p14:creationId xmlns:p14="http://schemas.microsoft.com/office/powerpoint/2010/main" val="16566351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CA5A588-0F2A-496C-938C-20F819F02FF0}"/>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24BDB34A-5635-46E2-9BB4-C0C98EA5853C}"/>
              </a:ext>
            </a:extLst>
          </p:cNvPr>
          <p:cNvSpPr>
            <a:spLocks noGrp="1"/>
          </p:cNvSpPr>
          <p:nvPr>
            <p:ph idx="1"/>
          </p:nvPr>
        </p:nvSpPr>
        <p:spPr/>
        <p:txBody>
          <a:bodyPr>
            <a:normAutofit fontScale="47500" lnSpcReduction="20000"/>
          </a:bodyPr>
          <a:lstStyle/>
          <a:p>
            <a:pPr marL="342900" lvl="0" indent="-342900" algn="just">
              <a:spcAft>
                <a:spcPts val="600"/>
              </a:spcAft>
              <a:buFont typeface="Times New Roman" panose="02020603050405020304" pitchFamily="18" charset="0"/>
              <a:buChar char="-"/>
            </a:pPr>
            <a:r>
              <a:rPr lang="cs-CZ" sz="3800" b="1" dirty="0">
                <a:effectLst/>
                <a:ea typeface="Calibri" panose="020F0502020204030204" pitchFamily="34" charset="0"/>
              </a:rPr>
              <a:t>Zásada rychlosti: </a:t>
            </a:r>
            <a:r>
              <a:rPr lang="cs-CZ" sz="3800" dirty="0">
                <a:effectLst/>
                <a:ea typeface="Calibri" panose="020F0502020204030204" pitchFamily="34" charset="0"/>
              </a:rPr>
              <a:t>Upravena v § 6 odst. 1 správního řádu. Správní orgány vyřizují věci bez zbytečných průtahů.</a:t>
            </a:r>
          </a:p>
          <a:p>
            <a:pPr marL="342900" lvl="0" indent="-342900" algn="just">
              <a:spcAft>
                <a:spcPts val="600"/>
              </a:spcAft>
              <a:buFont typeface="Times New Roman" panose="02020603050405020304" pitchFamily="18" charset="0"/>
              <a:buChar char="-"/>
            </a:pPr>
            <a:r>
              <a:rPr lang="cs-CZ" sz="3800" b="1" dirty="0">
                <a:effectLst/>
                <a:ea typeface="Calibri" panose="020F0502020204030204" pitchFamily="34" charset="0"/>
              </a:rPr>
              <a:t>Zásada hospodárnosti (procesní ekonomie): </a:t>
            </a:r>
            <a:r>
              <a:rPr lang="cs-CZ" sz="3800" dirty="0">
                <a:effectLst/>
                <a:ea typeface="Calibri" panose="020F0502020204030204" pitchFamily="34" charset="0"/>
              </a:rPr>
              <a:t>Upravena v § 6 odst. 2 správního řádu. Správní orgány postupují tak, aby nikomu nevznikaly zbytečné náklady. Tato zásada bere v potaz jak veřejné rozpočty, tzn. náklady veřejné správy, tak i zúčastněné osoby na řízení, tzn., aby tyto subjekty nebyly zbytečně finančně zatěžovány. Z toho důvodu správní orgány vyžadují podklady od dotčené osoby jen tehdy, pokud tak stanoví právní předpis. Současně platí, že když správní orgán může získat potřebné údaje z úřední evidence, kterou správní orgán sám vede, je povinen na dožádání takové podklady zajistit.</a:t>
            </a:r>
          </a:p>
          <a:p>
            <a:pPr marL="342900" lvl="0" indent="-342900" algn="just">
              <a:spcAft>
                <a:spcPts val="600"/>
              </a:spcAft>
              <a:buFont typeface="Times New Roman" panose="02020603050405020304" pitchFamily="18" charset="0"/>
              <a:buChar char="-"/>
            </a:pPr>
            <a:r>
              <a:rPr lang="cs-CZ" sz="3800" b="1" dirty="0">
                <a:effectLst/>
                <a:ea typeface="Calibri" panose="020F0502020204030204" pitchFamily="34" charset="0"/>
              </a:rPr>
              <a:t>Zásada procesní rovnosti a nestrannosti postupů správních orgánů:</a:t>
            </a:r>
            <a:r>
              <a:rPr lang="cs-CZ" sz="3800" dirty="0">
                <a:effectLst/>
                <a:ea typeface="Calibri" panose="020F0502020204030204" pitchFamily="34" charset="0"/>
              </a:rPr>
              <a:t> Upravena v § 7 odst. 1 správního řádu. Dotčené osoby mají při uplatňování svých procesních práv před správním orgánem rovné postavení a správní orgány postupují vůči dotčeným osobám nestranně. Správní orgán proto musí vyžadovat od těchto osob plnění jejich procesních povinností stejnou měrou. K zásadě rovnosti ve smyslu citovaného ustanovení se dříve vyjádřil Ústavní soud ČR tak, že je nutné vykládat právní normy tím způsobem, aby tyto plnily svou funkci spočívající v rozumném a spravedlivém vyřešení problému a podle fundovaných představ spravedlnosti panujících ve společnosti.</a:t>
            </a:r>
          </a:p>
          <a:p>
            <a:pPr marL="342900" lvl="0" indent="-342900" algn="just">
              <a:spcAft>
                <a:spcPts val="600"/>
              </a:spcAft>
              <a:buFont typeface="Times New Roman" panose="02020603050405020304" pitchFamily="18" charset="0"/>
              <a:buChar char="-"/>
            </a:pPr>
            <a:r>
              <a:rPr lang="cs-CZ" sz="3800" b="1" dirty="0">
                <a:effectLst/>
                <a:ea typeface="Calibri" panose="020F0502020204030204" pitchFamily="34" charset="0"/>
              </a:rPr>
              <a:t>Zásada spolupráce správních orgánů a souladnosti jejich postupů:</a:t>
            </a:r>
            <a:r>
              <a:rPr lang="cs-CZ" sz="3800" dirty="0">
                <a:effectLst/>
                <a:ea typeface="Calibri" panose="020F0502020204030204" pitchFamily="34" charset="0"/>
              </a:rPr>
              <a:t> Upravena v § 8 odst. 1 správního řádu. Pokud odlišná řízení probíhají současně a tato řízení spolu souvisí, správní orgány vzájemně vhodně spolupracují a zajišťují souladnost svých postupů. Předmětná zásada tak vhodně doplňuje zásadu rychlosti a hospodárnosti</a:t>
            </a:r>
          </a:p>
          <a:p>
            <a:pPr marL="342900" lvl="0" indent="-342900" algn="just">
              <a:spcAft>
                <a:spcPts val="600"/>
              </a:spcAft>
              <a:buFont typeface="Times New Roman" panose="02020603050405020304" pitchFamily="18" charset="0"/>
              <a:buChar char="-"/>
            </a:pPr>
            <a:endParaRPr lang="cs-CZ" dirty="0"/>
          </a:p>
        </p:txBody>
      </p:sp>
    </p:spTree>
    <p:extLst>
      <p:ext uri="{BB962C8B-B14F-4D97-AF65-F5344CB8AC3E}">
        <p14:creationId xmlns:p14="http://schemas.microsoft.com/office/powerpoint/2010/main" val="41602857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8B427C4-9DAC-4970-8296-F87EEB301585}"/>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62BE0E72-3429-4DC6-886E-2F3D89A3B43D}"/>
              </a:ext>
            </a:extLst>
          </p:cNvPr>
          <p:cNvSpPr>
            <a:spLocks noGrp="1"/>
          </p:cNvSpPr>
          <p:nvPr>
            <p:ph idx="1"/>
          </p:nvPr>
        </p:nvSpPr>
        <p:spPr/>
        <p:txBody>
          <a:bodyPr>
            <a:normAutofit/>
          </a:bodyPr>
          <a:lstStyle/>
          <a:p>
            <a:pPr algn="just"/>
            <a:r>
              <a:rPr lang="cs-CZ" b="1" dirty="0">
                <a:effectLst/>
                <a:latin typeface="Calibri" panose="020F0502020204030204" pitchFamily="34" charset="0"/>
                <a:ea typeface="Calibri" panose="020F0502020204030204" pitchFamily="34" charset="0"/>
              </a:rPr>
              <a:t>Legální definice</a:t>
            </a:r>
            <a:r>
              <a:rPr lang="cs-CZ" dirty="0">
                <a:effectLst/>
                <a:latin typeface="Calibri" panose="020F0502020204030204" pitchFamily="34" charset="0"/>
                <a:ea typeface="Calibri" panose="020F0502020204030204" pitchFamily="34" charset="0"/>
              </a:rPr>
              <a:t> správního řízení je obsažena v § 9 správního řádu, kdy správní řízení je vymezeno jako „</a:t>
            </a:r>
            <a:r>
              <a:rPr lang="cs-CZ" i="1" dirty="0">
                <a:effectLst/>
                <a:latin typeface="Calibri" panose="020F0502020204030204" pitchFamily="34" charset="0"/>
                <a:ea typeface="Calibri" panose="020F0502020204030204" pitchFamily="34" charset="0"/>
              </a:rPr>
              <a:t>postup správního orgánu, jehož účelem je vydání </a:t>
            </a:r>
            <a:r>
              <a:rPr lang="cs-CZ" b="1" i="1" dirty="0">
                <a:effectLst/>
                <a:latin typeface="Calibri" panose="020F0502020204030204" pitchFamily="34" charset="0"/>
                <a:ea typeface="Calibri" panose="020F0502020204030204" pitchFamily="34" charset="0"/>
              </a:rPr>
              <a:t>rozhodnutí</a:t>
            </a:r>
            <a:r>
              <a:rPr lang="cs-CZ" i="1" dirty="0">
                <a:effectLst/>
                <a:latin typeface="Calibri" panose="020F0502020204030204" pitchFamily="34" charset="0"/>
                <a:ea typeface="Calibri" panose="020F0502020204030204" pitchFamily="34" charset="0"/>
              </a:rPr>
              <a:t>, jímž se v určité věci </a:t>
            </a:r>
            <a:r>
              <a:rPr lang="cs-CZ" b="1" i="1" dirty="0">
                <a:effectLst/>
                <a:latin typeface="Calibri" panose="020F0502020204030204" pitchFamily="34" charset="0"/>
                <a:ea typeface="Calibri" panose="020F0502020204030204" pitchFamily="34" charset="0"/>
              </a:rPr>
              <a:t>zakládají, mění nebo ruší</a:t>
            </a:r>
            <a:r>
              <a:rPr lang="cs-CZ" i="1" dirty="0">
                <a:effectLst/>
                <a:latin typeface="Calibri" panose="020F0502020204030204" pitchFamily="34" charset="0"/>
                <a:ea typeface="Calibri" panose="020F0502020204030204" pitchFamily="34" charset="0"/>
              </a:rPr>
              <a:t> práva anebo povinnosti jmenovitě určené osoby nebo jímž se v určité věci </a:t>
            </a:r>
            <a:r>
              <a:rPr lang="cs-CZ" b="1" i="1" dirty="0">
                <a:effectLst/>
                <a:latin typeface="Calibri" panose="020F0502020204030204" pitchFamily="34" charset="0"/>
                <a:ea typeface="Calibri" panose="020F0502020204030204" pitchFamily="34" charset="0"/>
              </a:rPr>
              <a:t>prohlašuje, že taková osoba práva nebo povinnosti má anebo nemá</a:t>
            </a:r>
            <a:r>
              <a:rPr lang="cs-CZ" dirty="0">
                <a:effectLst/>
                <a:latin typeface="Calibri" panose="020F0502020204030204" pitchFamily="34" charset="0"/>
                <a:ea typeface="Calibri" panose="020F0502020204030204" pitchFamily="34" charset="0"/>
              </a:rPr>
              <a:t>.“ </a:t>
            </a:r>
          </a:p>
          <a:p>
            <a:pPr algn="just"/>
            <a:r>
              <a:rPr lang="cs-CZ" dirty="0">
                <a:effectLst/>
                <a:latin typeface="Calibri" panose="020F0502020204030204" pitchFamily="34" charset="0"/>
                <a:ea typeface="Calibri" panose="020F0502020204030204" pitchFamily="34" charset="0"/>
              </a:rPr>
              <a:t>Jinými slovy, cílem správního řízení je vydat správní akt, který bude s to způsobit účinky v něm obsažené a zamýšlené. Pokud rozhodnutí správního orgánu zakládá, mění nebo ruší práva nebo povinnosti, má takové rozhodnutí tzv. </a:t>
            </a:r>
            <a:r>
              <a:rPr lang="cs-CZ" b="1" dirty="0">
                <a:effectLst/>
                <a:latin typeface="Calibri" panose="020F0502020204030204" pitchFamily="34" charset="0"/>
                <a:ea typeface="Calibri" panose="020F0502020204030204" pitchFamily="34" charset="0"/>
              </a:rPr>
              <a:t>konstitutivní povahu</a:t>
            </a:r>
            <a:r>
              <a:rPr lang="cs-CZ" dirty="0">
                <a:effectLst/>
                <a:latin typeface="Calibri" panose="020F0502020204030204" pitchFamily="34" charset="0"/>
                <a:ea typeface="Calibri" panose="020F0502020204030204" pitchFamily="34" charset="0"/>
              </a:rPr>
              <a:t>. V případě, že rozhodnutí správního orgánu autoritativně prohlašuje, že dotčená osoba práva, resp. povinnosti má nebo nemá, jedná se o rozhodnutí </a:t>
            </a:r>
            <a:r>
              <a:rPr lang="cs-CZ" b="1" dirty="0">
                <a:effectLst/>
                <a:latin typeface="Calibri" panose="020F0502020204030204" pitchFamily="34" charset="0"/>
                <a:ea typeface="Calibri" panose="020F0502020204030204" pitchFamily="34" charset="0"/>
              </a:rPr>
              <a:t>povahy deklaratorní</a:t>
            </a:r>
            <a:r>
              <a:rPr lang="cs-CZ" dirty="0">
                <a:effectLst/>
                <a:latin typeface="Calibri" panose="020F0502020204030204" pitchFamily="34" charset="0"/>
                <a:ea typeface="Calibri" panose="020F0502020204030204" pitchFamily="34" charset="0"/>
              </a:rPr>
              <a:t>. </a:t>
            </a:r>
          </a:p>
          <a:p>
            <a:pPr algn="just"/>
            <a:r>
              <a:rPr lang="cs-CZ" dirty="0">
                <a:effectLst/>
                <a:latin typeface="Calibri" panose="020F0502020204030204" pitchFamily="34" charset="0"/>
                <a:ea typeface="Calibri" panose="020F0502020204030204" pitchFamily="34" charset="0"/>
              </a:rPr>
              <a:t>Rozhodnutí je nejčastější forma individuálního správního aktu. </a:t>
            </a:r>
            <a:r>
              <a:rPr lang="cs-CZ" b="1" dirty="0">
                <a:effectLst/>
                <a:latin typeface="Calibri" panose="020F0502020204030204" pitchFamily="34" charset="0"/>
                <a:ea typeface="Calibri" panose="020F0502020204030204" pitchFamily="34" charset="0"/>
              </a:rPr>
              <a:t>Předmětem správního řízení</a:t>
            </a:r>
            <a:r>
              <a:rPr lang="cs-CZ" dirty="0">
                <a:effectLst/>
                <a:latin typeface="Calibri" panose="020F0502020204030204" pitchFamily="34" charset="0"/>
                <a:ea typeface="Calibri" panose="020F0502020204030204" pitchFamily="34" charset="0"/>
              </a:rPr>
              <a:t> je tedy rozhodovací činnost orgánů veřejné správy, kdy je rozhodováno o právech a povinnostech dotčených fyzických, popř. právnických osob, resp. je autoritativně prohlášeno, že dotčené osoby práva nebo povinnosti mají nebo nemají.</a:t>
            </a:r>
            <a:endParaRPr lang="cs-CZ" sz="2400" dirty="0"/>
          </a:p>
        </p:txBody>
      </p:sp>
    </p:spTree>
    <p:extLst>
      <p:ext uri="{BB962C8B-B14F-4D97-AF65-F5344CB8AC3E}">
        <p14:creationId xmlns:p14="http://schemas.microsoft.com/office/powerpoint/2010/main" val="539824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1 Správní právo</a:t>
            </a:r>
          </a:p>
        </p:txBody>
      </p:sp>
      <p:sp>
        <p:nvSpPr>
          <p:cNvPr id="3" name="Zástupný symbol pro obsah 2"/>
          <p:cNvSpPr>
            <a:spLocks noGrp="1"/>
          </p:cNvSpPr>
          <p:nvPr>
            <p:ph idx="1"/>
          </p:nvPr>
        </p:nvSpPr>
        <p:spPr/>
        <p:txBody>
          <a:bodyPr/>
          <a:lstStyle/>
          <a:p>
            <a:pPr algn="just"/>
            <a:r>
              <a:rPr lang="cs-CZ" dirty="0"/>
              <a:t>Správní právo je stěžejním </a:t>
            </a:r>
            <a:r>
              <a:rPr lang="cs-CZ" b="1" dirty="0"/>
              <a:t>odvětvím veřejného práva</a:t>
            </a:r>
            <a:r>
              <a:rPr lang="cs-CZ" dirty="0"/>
              <a:t>. Jedná se o samostatné právní odvětví, neboť správní právo naplňuje všechny tzv. </a:t>
            </a:r>
            <a:r>
              <a:rPr lang="cs-CZ" dirty="0" err="1"/>
              <a:t>odvětvotvorná</a:t>
            </a:r>
            <a:r>
              <a:rPr lang="cs-CZ" dirty="0"/>
              <a:t> kritéria (tj. samostatný předmět právní úpravy; vlastní metoda právní regulace; systémová soudržnost odvětví; společenská akceptovatelnost odvětví ze strany odborné veřejnosti). Jeho </a:t>
            </a:r>
            <a:r>
              <a:rPr lang="cs-CZ" b="1" dirty="0"/>
              <a:t>účelem</a:t>
            </a:r>
            <a:r>
              <a:rPr lang="cs-CZ" dirty="0"/>
              <a:t> je regulace vztahů v rámci realizace správy veřejných záležitostí v dané společnosti.</a:t>
            </a:r>
          </a:p>
          <a:p>
            <a:pPr algn="just"/>
            <a:r>
              <a:rPr lang="cs-CZ" dirty="0"/>
              <a:t>Odvětví správního práva je definováno jako </a:t>
            </a:r>
            <a:r>
              <a:rPr lang="cs-CZ" b="1" dirty="0"/>
              <a:t>soubor právních norem regulujících postavení a chování subjektů práva ve vztazích, které vznikají a uskutečňují se v souvislosti s realizací výkonu moci ve státě</a:t>
            </a:r>
            <a:r>
              <a:rPr lang="cs-CZ" dirty="0"/>
              <a:t>.</a:t>
            </a:r>
          </a:p>
          <a:p>
            <a:pPr algn="just"/>
            <a:r>
              <a:rPr lang="cs-CZ" dirty="0"/>
              <a:t>Správní právo je značně objemným, resp. rozsáhlým právním odvětvím, a proto je nutné reflektovat jeho následující členění: </a:t>
            </a:r>
          </a:p>
          <a:p>
            <a:pPr algn="just"/>
            <a:r>
              <a:rPr lang="cs-CZ" dirty="0"/>
              <a:t>	- správní právo hmotné </a:t>
            </a:r>
          </a:p>
          <a:p>
            <a:pPr algn="just"/>
            <a:r>
              <a:rPr lang="cs-CZ" dirty="0"/>
              <a:t>	- správní právo procesní</a:t>
            </a:r>
          </a:p>
          <a:p>
            <a:pPr algn="just"/>
            <a:r>
              <a:rPr lang="cs-CZ" dirty="0"/>
              <a:t>	- správní právo organizační</a:t>
            </a:r>
          </a:p>
          <a:p>
            <a:pPr algn="just"/>
            <a:r>
              <a:rPr lang="cs-CZ" dirty="0"/>
              <a:t>	- správní právo trestní</a:t>
            </a:r>
          </a:p>
          <a:p>
            <a:endParaRPr lang="cs-CZ" dirty="0"/>
          </a:p>
        </p:txBody>
      </p:sp>
    </p:spTree>
    <p:extLst>
      <p:ext uri="{BB962C8B-B14F-4D97-AF65-F5344CB8AC3E}">
        <p14:creationId xmlns:p14="http://schemas.microsoft.com/office/powerpoint/2010/main" val="13125269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E055AC-769F-429E-B609-52FFC61DE872}"/>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55D64279-10D0-4B54-8616-116703923316}"/>
              </a:ext>
            </a:extLst>
          </p:cNvPr>
          <p:cNvSpPr>
            <a:spLocks noGrp="1"/>
          </p:cNvSpPr>
          <p:nvPr>
            <p:ph idx="1"/>
          </p:nvPr>
        </p:nvSpPr>
        <p:spPr/>
        <p:txBody>
          <a:bodyPr>
            <a:normAutofit/>
          </a:bodyPr>
          <a:lstStyle/>
          <a:p>
            <a:pPr algn="just"/>
            <a:r>
              <a:rPr lang="cs-CZ" dirty="0">
                <a:effectLst/>
                <a:ea typeface="Calibri" panose="020F0502020204030204" pitchFamily="34" charset="0"/>
              </a:rPr>
              <a:t>Jedná se o proces </a:t>
            </a:r>
            <a:r>
              <a:rPr lang="cs-CZ" b="1" dirty="0">
                <a:effectLst/>
                <a:ea typeface="Calibri" panose="020F0502020204030204" pitchFamily="34" charset="0"/>
              </a:rPr>
              <a:t>aplikace správního práva hmotného</a:t>
            </a:r>
            <a:r>
              <a:rPr lang="cs-CZ" dirty="0">
                <a:effectLst/>
                <a:ea typeface="Calibri" panose="020F0502020204030204" pitchFamily="34" charset="0"/>
              </a:rPr>
              <a:t>, jehož účelem je vydání individuálního správního aktu. V rámci správního řízení dochází k rozhodování v oblasti veřejné správy, které má dopad jak na právní postavení účastníků řízení, tak i na veřejné zájmy. Vyjma již uvedených základních zásad obsažených v úvodu správního řádu, je správní řízení ovládáno zásadou </a:t>
            </a:r>
            <a:r>
              <a:rPr lang="cs-CZ" b="1" dirty="0">
                <a:effectLst/>
                <a:ea typeface="Calibri" panose="020F0502020204030204" pitchFamily="34" charset="0"/>
              </a:rPr>
              <a:t>písemnosti</a:t>
            </a:r>
            <a:r>
              <a:rPr lang="cs-CZ" dirty="0">
                <a:effectLst/>
                <a:ea typeface="Calibri" panose="020F0502020204030204" pitchFamily="34" charset="0"/>
              </a:rPr>
              <a:t> (výjimečně zásadou ústnosti), zásadou </a:t>
            </a:r>
            <a:r>
              <a:rPr lang="cs-CZ" b="1" dirty="0">
                <a:effectLst/>
                <a:ea typeface="Calibri" panose="020F0502020204030204" pitchFamily="34" charset="0"/>
              </a:rPr>
              <a:t>neveřejnosti</a:t>
            </a:r>
            <a:r>
              <a:rPr lang="cs-CZ" dirty="0">
                <a:effectLst/>
                <a:ea typeface="Calibri" panose="020F0502020204030204" pitchFamily="34" charset="0"/>
              </a:rPr>
              <a:t> (výjimečně zásadou veřejnosti), zásadou </a:t>
            </a:r>
            <a:r>
              <a:rPr lang="cs-CZ" b="1" dirty="0">
                <a:effectLst/>
                <a:ea typeface="Calibri" panose="020F0502020204030204" pitchFamily="34" charset="0"/>
              </a:rPr>
              <a:t>oficiality</a:t>
            </a:r>
            <a:r>
              <a:rPr lang="cs-CZ" dirty="0">
                <a:effectLst/>
                <a:ea typeface="Calibri" panose="020F0502020204030204" pitchFamily="34" charset="0"/>
              </a:rPr>
              <a:t>, zásadou </a:t>
            </a:r>
            <a:r>
              <a:rPr lang="cs-CZ" b="1" dirty="0" err="1">
                <a:effectLst/>
                <a:ea typeface="Calibri" panose="020F0502020204030204" pitchFamily="34" charset="0"/>
              </a:rPr>
              <a:t>dvouinstančnosti</a:t>
            </a:r>
            <a:r>
              <a:rPr lang="cs-CZ" dirty="0">
                <a:effectLst/>
                <a:ea typeface="Calibri" panose="020F0502020204030204" pitchFamily="34" charset="0"/>
              </a:rPr>
              <a:t>, zásadou </a:t>
            </a:r>
            <a:r>
              <a:rPr lang="cs-CZ" b="1" dirty="0">
                <a:effectLst/>
                <a:ea typeface="Calibri" panose="020F0502020204030204" pitchFamily="34" charset="0"/>
              </a:rPr>
              <a:t>jednotnosti</a:t>
            </a:r>
            <a:r>
              <a:rPr lang="cs-CZ" dirty="0">
                <a:effectLst/>
                <a:ea typeface="Calibri" panose="020F0502020204030204" pitchFamily="34" charset="0"/>
              </a:rPr>
              <a:t>, zásadou </a:t>
            </a:r>
            <a:r>
              <a:rPr lang="cs-CZ" b="1" dirty="0">
                <a:effectLst/>
                <a:ea typeface="Calibri" panose="020F0502020204030204" pitchFamily="34" charset="0"/>
              </a:rPr>
              <a:t>vyšetřovací</a:t>
            </a:r>
            <a:r>
              <a:rPr lang="cs-CZ" dirty="0">
                <a:effectLst/>
                <a:ea typeface="Calibri" panose="020F0502020204030204" pitchFamily="34" charset="0"/>
              </a:rPr>
              <a:t> a projednací, zásadou </a:t>
            </a:r>
            <a:r>
              <a:rPr lang="cs-CZ" b="1" dirty="0">
                <a:effectLst/>
                <a:ea typeface="Calibri" panose="020F0502020204030204" pitchFamily="34" charset="0"/>
              </a:rPr>
              <a:t>volného hodnocení důkazů.</a:t>
            </a:r>
          </a:p>
          <a:p>
            <a:pPr algn="just"/>
            <a:r>
              <a:rPr lang="cs-CZ" b="1" dirty="0">
                <a:effectLst/>
                <a:ea typeface="Calibri" panose="020F0502020204030204" pitchFamily="34" charset="0"/>
              </a:rPr>
              <a:t>Subjekty správního řízení</a:t>
            </a:r>
            <a:r>
              <a:rPr lang="cs-CZ" dirty="0">
                <a:effectLst/>
                <a:ea typeface="Calibri" panose="020F0502020204030204" pitchFamily="34" charset="0"/>
              </a:rPr>
              <a:t> lze diferencovat jako subjekty základní (hlavní) a subjekty další. Mezi </a:t>
            </a:r>
            <a:r>
              <a:rPr lang="cs-CZ" b="1" dirty="0">
                <a:effectLst/>
                <a:ea typeface="Calibri" panose="020F0502020204030204" pitchFamily="34" charset="0"/>
              </a:rPr>
              <a:t>základní</a:t>
            </a:r>
            <a:r>
              <a:rPr lang="cs-CZ" dirty="0">
                <a:effectLst/>
                <a:ea typeface="Calibri" panose="020F0502020204030204" pitchFamily="34" charset="0"/>
              </a:rPr>
              <a:t> </a:t>
            </a:r>
            <a:r>
              <a:rPr lang="cs-CZ" b="1" dirty="0">
                <a:effectLst/>
                <a:ea typeface="Calibri" panose="020F0502020204030204" pitchFamily="34" charset="0"/>
              </a:rPr>
              <a:t>(hlavní)</a:t>
            </a:r>
            <a:r>
              <a:rPr lang="cs-CZ" dirty="0">
                <a:effectLst/>
                <a:ea typeface="Calibri" panose="020F0502020204030204" pitchFamily="34" charset="0"/>
              </a:rPr>
              <a:t> </a:t>
            </a:r>
            <a:r>
              <a:rPr lang="cs-CZ" b="1" dirty="0">
                <a:effectLst/>
                <a:ea typeface="Calibri" panose="020F0502020204030204" pitchFamily="34" charset="0"/>
              </a:rPr>
              <a:t>subjekty</a:t>
            </a:r>
            <a:r>
              <a:rPr lang="cs-CZ" dirty="0">
                <a:effectLst/>
                <a:ea typeface="Calibri" panose="020F0502020204030204" pitchFamily="34" charset="0"/>
              </a:rPr>
              <a:t> správního řízení jsou řazeny na jedné straně </a:t>
            </a:r>
            <a:r>
              <a:rPr lang="cs-CZ" b="1" dirty="0">
                <a:effectLst/>
                <a:ea typeface="Calibri" panose="020F0502020204030204" pitchFamily="34" charset="0"/>
              </a:rPr>
              <a:t>správní orgány</a:t>
            </a:r>
            <a:r>
              <a:rPr lang="cs-CZ" dirty="0">
                <a:effectLst/>
                <a:ea typeface="Calibri" panose="020F0502020204030204" pitchFamily="34" charset="0"/>
              </a:rPr>
              <a:t>, které správní řízení vedou a mají pravomoc vydávat v konkrétních věcech individuální správní akty. U </a:t>
            </a:r>
            <a:r>
              <a:rPr lang="cs-CZ" b="1" dirty="0">
                <a:effectLst/>
                <a:ea typeface="Calibri" panose="020F0502020204030204" pitchFamily="34" charset="0"/>
              </a:rPr>
              <a:t>správních orgánů</a:t>
            </a:r>
            <a:r>
              <a:rPr lang="cs-CZ" dirty="0">
                <a:effectLst/>
                <a:ea typeface="Calibri" panose="020F0502020204030204" pitchFamily="34" charset="0"/>
              </a:rPr>
              <a:t> je stěžejní otázkou určení jejich </a:t>
            </a:r>
            <a:r>
              <a:rPr lang="cs-CZ" b="1" dirty="0">
                <a:effectLst/>
                <a:ea typeface="Calibri" panose="020F0502020204030204" pitchFamily="34" charset="0"/>
              </a:rPr>
              <a:t>příslušnosti</a:t>
            </a:r>
            <a:r>
              <a:rPr lang="cs-CZ" dirty="0">
                <a:effectLst/>
                <a:ea typeface="Calibri" panose="020F0502020204030204" pitchFamily="34" charset="0"/>
              </a:rPr>
              <a:t>. Příslušnost se rozlišuje jednak jako příslušnost </a:t>
            </a:r>
            <a:r>
              <a:rPr lang="cs-CZ" b="1" dirty="0">
                <a:effectLst/>
                <a:ea typeface="Calibri" panose="020F0502020204030204" pitchFamily="34" charset="0"/>
              </a:rPr>
              <a:t>věcná</a:t>
            </a:r>
            <a:r>
              <a:rPr lang="cs-CZ" dirty="0">
                <a:effectLst/>
                <a:ea typeface="Calibri" panose="020F0502020204030204" pitchFamily="34" charset="0"/>
              </a:rPr>
              <a:t>, jednak jako příslušnost </a:t>
            </a:r>
            <a:r>
              <a:rPr lang="cs-CZ" b="1" dirty="0">
                <a:effectLst/>
                <a:ea typeface="Calibri" panose="020F0502020204030204" pitchFamily="34" charset="0"/>
              </a:rPr>
              <a:t>místní</a:t>
            </a:r>
            <a:r>
              <a:rPr lang="cs-CZ" dirty="0">
                <a:effectLst/>
                <a:ea typeface="Times New Roman" panose="02020603050405020304" pitchFamily="18" charset="0"/>
              </a:rPr>
              <a:t>.</a:t>
            </a:r>
          </a:p>
          <a:p>
            <a:pPr algn="just"/>
            <a:r>
              <a:rPr lang="cs-CZ" dirty="0">
                <a:effectLst/>
                <a:ea typeface="Calibri" panose="020F0502020204030204" pitchFamily="34" charset="0"/>
              </a:rPr>
              <a:t>Mezi </a:t>
            </a:r>
            <a:r>
              <a:rPr lang="cs-CZ" b="1" dirty="0">
                <a:effectLst/>
                <a:ea typeface="Calibri" panose="020F0502020204030204" pitchFamily="34" charset="0"/>
              </a:rPr>
              <a:t>základní (hlavní) subjekty</a:t>
            </a:r>
            <a:r>
              <a:rPr lang="cs-CZ" dirty="0">
                <a:effectLst/>
                <a:ea typeface="Calibri" panose="020F0502020204030204" pitchFamily="34" charset="0"/>
              </a:rPr>
              <a:t> správního řízení na straně druhé patří </a:t>
            </a:r>
            <a:r>
              <a:rPr lang="cs-CZ" b="1" dirty="0">
                <a:effectLst/>
                <a:ea typeface="Calibri" panose="020F0502020204030204" pitchFamily="34" charset="0"/>
              </a:rPr>
              <a:t>účastníci řízení</a:t>
            </a:r>
            <a:r>
              <a:rPr lang="cs-CZ" dirty="0">
                <a:effectLst/>
                <a:ea typeface="Calibri" panose="020F0502020204030204" pitchFamily="34" charset="0"/>
              </a:rPr>
              <a:t>, vůči kterým je správní řízení vedeno a o jejichž záležitostech (právech a povinnostech) je ve správním řízení rozhodováno. Stran účastníků řízení je zcela zásadní určit konkrétní subjekty (osoby), které podle zákona jsou účastníky řízení v dané věci. Řádné určení účastníků řízení následně zakládá jejich příslušné procesní postavení, oprávnění a povinnosti. </a:t>
            </a:r>
            <a:endParaRPr lang="cs-CZ" b="1" dirty="0">
              <a:effectLst/>
              <a:ea typeface="Calibri" panose="020F0502020204030204" pitchFamily="34" charset="0"/>
            </a:endParaRPr>
          </a:p>
          <a:p>
            <a:endParaRPr lang="cs-CZ" dirty="0"/>
          </a:p>
        </p:txBody>
      </p:sp>
    </p:spTree>
    <p:extLst>
      <p:ext uri="{BB962C8B-B14F-4D97-AF65-F5344CB8AC3E}">
        <p14:creationId xmlns:p14="http://schemas.microsoft.com/office/powerpoint/2010/main" val="1342113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6BB7512-30F2-454A-A6C5-ADBE38AB16F0}"/>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91FF02B8-9E58-4FF0-9B84-19FF7F9E8AEC}"/>
              </a:ext>
            </a:extLst>
          </p:cNvPr>
          <p:cNvSpPr>
            <a:spLocks noGrp="1"/>
          </p:cNvSpPr>
          <p:nvPr>
            <p:ph idx="1"/>
          </p:nvPr>
        </p:nvSpPr>
        <p:spPr/>
        <p:txBody>
          <a:bodyPr>
            <a:normAutofit lnSpcReduction="10000"/>
          </a:bodyPr>
          <a:lstStyle/>
          <a:p>
            <a:pPr algn="just"/>
            <a:r>
              <a:rPr lang="cs-CZ" dirty="0">
                <a:effectLst/>
                <a:latin typeface="Calibri" panose="020F0502020204030204" pitchFamily="34" charset="0"/>
                <a:ea typeface="Calibri" panose="020F0502020204030204" pitchFamily="34" charset="0"/>
              </a:rPr>
              <a:t>Účastníky řízení lze členit na účastníky řízení </a:t>
            </a:r>
            <a:r>
              <a:rPr lang="cs-CZ" b="1" dirty="0">
                <a:effectLst/>
                <a:latin typeface="Calibri" panose="020F0502020204030204" pitchFamily="34" charset="0"/>
                <a:ea typeface="Calibri" panose="020F0502020204030204" pitchFamily="34" charset="0"/>
              </a:rPr>
              <a:t>hlavní</a:t>
            </a:r>
            <a:r>
              <a:rPr lang="cs-CZ" dirty="0">
                <a:effectLst/>
                <a:latin typeface="Calibri" panose="020F0502020204030204" pitchFamily="34" charset="0"/>
                <a:ea typeface="Calibri" panose="020F0502020204030204" pitchFamily="34" charset="0"/>
              </a:rPr>
              <a:t> (neopomenutelní) a účastníky řízení </a:t>
            </a:r>
            <a:r>
              <a:rPr lang="cs-CZ" b="1" dirty="0">
                <a:effectLst/>
                <a:latin typeface="Calibri" panose="020F0502020204030204" pitchFamily="34" charset="0"/>
                <a:ea typeface="Calibri" panose="020F0502020204030204" pitchFamily="34" charset="0"/>
              </a:rPr>
              <a:t>vedlejší </a:t>
            </a:r>
            <a:r>
              <a:rPr lang="cs-CZ" dirty="0">
                <a:effectLst/>
                <a:latin typeface="Calibri" panose="020F0502020204030204" pitchFamily="34" charset="0"/>
                <a:ea typeface="Calibri" panose="020F0502020204030204" pitchFamily="34" charset="0"/>
              </a:rPr>
              <a:t>(dotčení). Mezi hlavní účastníky v případě správního řízení zahájeného z úřední povinnosti (</a:t>
            </a:r>
            <a:r>
              <a:rPr lang="cs-CZ" i="1" dirty="0">
                <a:effectLst/>
                <a:latin typeface="Calibri" panose="020F0502020204030204" pitchFamily="34" charset="0"/>
                <a:ea typeface="Calibri" panose="020F0502020204030204" pitchFamily="34" charset="0"/>
              </a:rPr>
              <a:t>ex officio</a:t>
            </a:r>
            <a:r>
              <a:rPr lang="cs-CZ" dirty="0">
                <a:effectLst/>
                <a:latin typeface="Calibri" panose="020F0502020204030204" pitchFamily="34" charset="0"/>
                <a:ea typeface="Calibri" panose="020F0502020204030204" pitchFamily="34" charset="0"/>
              </a:rPr>
              <a:t>) patří osoby, jimž má rozhodnutí založit, změnit nebo zrušit práva nebo povinnosti, resp. autoritativně prohlásit, zda práva nebo povinnosti mají či nemají. V případě správního řízení zahajovaného na žádost mezi hlavní účastníky patří žadatel a další dotčené osoby, na které se musí vztahovat rozhodnutí správního orgánu. Účastníky jsou rovněž osoby, o kterých to stanoví zvláštní zákon, přičemž pokud tento zvláštní zákon nestanoví jinak, mají tyto osoby postavení dle § 27 odst. 2 správního řádu. Jinými slovy, nad rámec § 27 odst. 1 a odst. 2 správního řádu se lze v rámci řízení setkat s tzv. dalšími subjekty řízení, které mohou mít postavení účastníků </a:t>
            </a:r>
            <a:r>
              <a:rPr lang="cs-CZ" sz="1800" dirty="0">
                <a:effectLst/>
                <a:latin typeface="Calibri" panose="020F0502020204030204" pitchFamily="34" charset="0"/>
                <a:ea typeface="Calibri" panose="020F0502020204030204" pitchFamily="34" charset="0"/>
              </a:rPr>
              <a:t>řízení. </a:t>
            </a:r>
            <a:r>
              <a:rPr lang="cs-CZ" dirty="0">
                <a:effectLst/>
                <a:latin typeface="Calibri" panose="020F0502020204030204" pitchFamily="34" charset="0"/>
                <a:ea typeface="Calibri" panose="020F0502020204030204" pitchFamily="34" charset="0"/>
              </a:rPr>
              <a:t>Jedná se například o subjekty, které v některých druzích řízení prosazují právem chráněné zájmy nebo vlastní práva, což vyplývá z jejich postavení anebo z úkolů, které jim zákon přiděluje. </a:t>
            </a:r>
          </a:p>
          <a:p>
            <a:pPr algn="just"/>
            <a:r>
              <a:rPr lang="cs-CZ" dirty="0">
                <a:effectLst/>
                <a:latin typeface="Calibri" panose="020F0502020204030204" pitchFamily="34" charset="0"/>
                <a:ea typeface="Calibri" panose="020F0502020204030204" pitchFamily="34" charset="0"/>
              </a:rPr>
              <a:t>V případě pochybností se za účastníka řízení považuje i ten, kdo tvrdí, že zákon mu takové postavení přiznává, a to dokud se neprokáže opak. Jedná se o zákonnou ochranu, resp. prevenci před možným opomenutím některých subjektů, resp. účastníků řízení ze strany správního orgánu. Mezi vedlejší účastníky patří některé dotčené osoby, pokud by mohly být rozhodnutím správního orgánu přímo dotčeny na svých právech a povinnostech. Správní orgán je povinen vyhledávat tyto osoby po celou dobu trvání správního řízení.</a:t>
            </a:r>
            <a:endParaRPr lang="cs-CZ" sz="2400" dirty="0"/>
          </a:p>
        </p:txBody>
      </p:sp>
    </p:spTree>
    <p:extLst>
      <p:ext uri="{BB962C8B-B14F-4D97-AF65-F5344CB8AC3E}">
        <p14:creationId xmlns:p14="http://schemas.microsoft.com/office/powerpoint/2010/main" val="907014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4DDD921-C941-4A59-8787-D81869B71CE3}"/>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066AC4B5-7055-4101-9D24-2CC1CE1853BE}"/>
              </a:ext>
            </a:extLst>
          </p:cNvPr>
          <p:cNvSpPr>
            <a:spLocks noGrp="1"/>
          </p:cNvSpPr>
          <p:nvPr>
            <p:ph idx="1"/>
          </p:nvPr>
        </p:nvSpPr>
        <p:spPr/>
        <p:txBody>
          <a:bodyPr>
            <a:noAutofit/>
          </a:bodyPr>
          <a:lstStyle/>
          <a:p>
            <a:pPr algn="just"/>
            <a:r>
              <a:rPr lang="cs-CZ" dirty="0">
                <a:effectLst/>
                <a:latin typeface="Calibri" panose="020F0502020204030204" pitchFamily="34" charset="0"/>
                <a:ea typeface="Calibri" panose="020F0502020204030204" pitchFamily="34" charset="0"/>
              </a:rPr>
              <a:t>Předpokladem řádného průběhu každého správního řízení jsou následující pojmy, resp. jejich řádné fungování. Z toho důvodu jsou níže objasněny:</a:t>
            </a:r>
          </a:p>
          <a:p>
            <a:pPr algn="just"/>
            <a:r>
              <a:rPr lang="cs-CZ" b="1" dirty="0">
                <a:effectLst/>
                <a:latin typeface="Calibri" panose="020F0502020204030204" pitchFamily="34" charset="0"/>
                <a:ea typeface="Calibri" panose="020F0502020204030204" pitchFamily="34" charset="0"/>
              </a:rPr>
              <a:t>Oprávněná úřední osoba</a:t>
            </a:r>
            <a:r>
              <a:rPr lang="cs-CZ" dirty="0">
                <a:effectLst/>
                <a:latin typeface="Calibri" panose="020F0502020204030204" pitchFamily="34" charset="0"/>
                <a:ea typeface="Calibri" panose="020F0502020204030204" pitchFamily="34" charset="0"/>
              </a:rPr>
              <a:t> – fyzická osoba pověřená prováděním konkrétních úkonů v souvislosti se správním řízením. Oprávněné úřední osoby mají </a:t>
            </a:r>
            <a:r>
              <a:rPr lang="cs-CZ" b="1" dirty="0">
                <a:effectLst/>
                <a:latin typeface="Calibri" panose="020F0502020204030204" pitchFamily="34" charset="0"/>
                <a:ea typeface="Calibri" panose="020F0502020204030204" pitchFamily="34" charset="0"/>
              </a:rPr>
              <a:t>povinnost mlčenlivosti</a:t>
            </a:r>
            <a:r>
              <a:rPr lang="cs-CZ" dirty="0">
                <a:effectLst/>
                <a:latin typeface="Calibri" panose="020F0502020204030204" pitchFamily="34" charset="0"/>
                <a:ea typeface="Calibri" panose="020F0502020204030204" pitchFamily="34" charset="0"/>
              </a:rPr>
              <a:t> ohledně všech věcí, které se v souvislosti se správním řízením dozvěděly a které vyžadují zachování diskrétnosti. </a:t>
            </a:r>
            <a:endParaRPr lang="cs-CZ" dirty="0">
              <a:latin typeface="Calibri" panose="020F0502020204030204" pitchFamily="34" charset="0"/>
              <a:ea typeface="Calibri" panose="020F0502020204030204" pitchFamily="34" charset="0"/>
            </a:endParaRPr>
          </a:p>
          <a:p>
            <a:pPr algn="just"/>
            <a:r>
              <a:rPr lang="cs-CZ" b="1" dirty="0">
                <a:effectLst/>
                <a:latin typeface="Calibri" panose="020F0502020204030204" pitchFamily="34" charset="0"/>
                <a:ea typeface="Calibri" panose="020F0502020204030204" pitchFamily="34" charset="0"/>
              </a:rPr>
              <a:t>Jednací jazyk</a:t>
            </a:r>
            <a:r>
              <a:rPr lang="cs-CZ" dirty="0">
                <a:effectLst/>
                <a:latin typeface="Calibri" panose="020F0502020204030204" pitchFamily="34" charset="0"/>
                <a:ea typeface="Calibri" panose="020F0502020204030204" pitchFamily="34" charset="0"/>
              </a:rPr>
              <a:t> – správní řízení je vedeno v </a:t>
            </a:r>
            <a:r>
              <a:rPr lang="cs-CZ" b="1" dirty="0">
                <a:effectLst/>
                <a:latin typeface="Calibri" panose="020F0502020204030204" pitchFamily="34" charset="0"/>
                <a:ea typeface="Calibri" panose="020F0502020204030204" pitchFamily="34" charset="0"/>
              </a:rPr>
              <a:t>českém jazyce</a:t>
            </a:r>
            <a:r>
              <a:rPr lang="cs-CZ" dirty="0">
                <a:effectLst/>
                <a:latin typeface="Calibri" panose="020F0502020204030204" pitchFamily="34" charset="0"/>
                <a:ea typeface="Calibri" panose="020F0502020204030204" pitchFamily="34" charset="0"/>
              </a:rPr>
              <a:t>, stejně tak v češtině jsou vyhotoveny veškeré písemnosti. Pokud je účastníkem správního řízení cizinec, pak tento je oprávněn si na své náklady obstarat tlumočníka. Náklady na tlumočníka hradí správní orgán jen tehdy, pokud správní řízení bylo zahájeno z iniciativy správního orgánu (tj. </a:t>
            </a:r>
            <a:r>
              <a:rPr lang="cs-CZ" i="1" dirty="0">
                <a:effectLst/>
                <a:latin typeface="Calibri" panose="020F0502020204030204" pitchFamily="34" charset="0"/>
                <a:ea typeface="Calibri" panose="020F0502020204030204" pitchFamily="34" charset="0"/>
              </a:rPr>
              <a:t>ex offo</a:t>
            </a:r>
            <a:r>
              <a:rPr lang="cs-CZ" dirty="0">
                <a:effectLst/>
                <a:latin typeface="Calibri" panose="020F0502020204030204" pitchFamily="34" charset="0"/>
                <a:ea typeface="Calibri" panose="020F0502020204030204" pitchFamily="34" charset="0"/>
              </a:rPr>
              <a:t>). </a:t>
            </a:r>
          </a:p>
          <a:p>
            <a:pPr algn="just"/>
            <a:r>
              <a:rPr lang="cs-CZ" b="1" dirty="0">
                <a:effectLst/>
                <a:latin typeface="Calibri" panose="020F0502020204030204" pitchFamily="34" charset="0"/>
                <a:ea typeface="Calibri" panose="020F0502020204030204" pitchFamily="34" charset="0"/>
              </a:rPr>
              <a:t>Správní spis, nahlížení do spisu, protokol</a:t>
            </a:r>
            <a:r>
              <a:rPr lang="cs-CZ" dirty="0">
                <a:effectLst/>
                <a:latin typeface="Calibri" panose="020F0502020204030204" pitchFamily="34" charset="0"/>
                <a:ea typeface="Calibri" panose="020F0502020204030204" pitchFamily="34" charset="0"/>
              </a:rPr>
              <a:t> – </a:t>
            </a:r>
            <a:r>
              <a:rPr lang="cs-CZ" b="1" dirty="0">
                <a:effectLst/>
                <a:latin typeface="Calibri" panose="020F0502020204030204" pitchFamily="34" charset="0"/>
                <a:ea typeface="Calibri" panose="020F0502020204030204" pitchFamily="34" charset="0"/>
              </a:rPr>
              <a:t>Spis</a:t>
            </a:r>
            <a:r>
              <a:rPr lang="cs-CZ" dirty="0">
                <a:effectLst/>
                <a:latin typeface="Calibri" panose="020F0502020204030204" pitchFamily="34" charset="0"/>
                <a:ea typeface="Calibri" panose="020F0502020204030204" pitchFamily="34" charset="0"/>
              </a:rPr>
              <a:t> se zakládá v každé věci a je označen </a:t>
            </a:r>
            <a:r>
              <a:rPr lang="cs-CZ" b="1" dirty="0">
                <a:effectLst/>
                <a:latin typeface="Calibri" panose="020F0502020204030204" pitchFamily="34" charset="0"/>
                <a:ea typeface="Calibri" panose="020F0502020204030204" pitchFamily="34" charset="0"/>
              </a:rPr>
              <a:t>spisovou značkou</a:t>
            </a:r>
            <a:r>
              <a:rPr lang="cs-CZ" dirty="0">
                <a:effectLst/>
                <a:latin typeface="Calibri" panose="020F0502020204030204" pitchFamily="34" charset="0"/>
                <a:ea typeface="Calibri" panose="020F0502020204030204" pitchFamily="34" charset="0"/>
              </a:rPr>
              <a:t>. Od spisové značky je nutné odlišovat </a:t>
            </a:r>
            <a:r>
              <a:rPr lang="cs-CZ" b="1" dirty="0">
                <a:effectLst/>
                <a:latin typeface="Calibri" panose="020F0502020204030204" pitchFamily="34" charset="0"/>
                <a:ea typeface="Calibri" panose="020F0502020204030204" pitchFamily="34" charset="0"/>
              </a:rPr>
              <a:t>číslo jednací</a:t>
            </a:r>
            <a:r>
              <a:rPr lang="cs-CZ" dirty="0">
                <a:effectLst/>
                <a:latin typeface="Calibri" panose="020F0502020204030204" pitchFamily="34" charset="0"/>
                <a:ea typeface="Calibri" panose="020F0502020204030204" pitchFamily="34" charset="0"/>
              </a:rPr>
              <a:t>, které je udělováno každé veřejné listině vydané správním orgánem. Spis obsahuje veškerá podání, protokoly, záznamy, písemná vyhotovení rozhodnutí a další písemnosti týkající se příslušné věci, a to v chronologickém pořadí. Po skončení správního řízení je správní orgán povinen příslušný spis uchovat. </a:t>
            </a:r>
            <a:endParaRPr lang="cs-CZ" dirty="0"/>
          </a:p>
        </p:txBody>
      </p:sp>
    </p:spTree>
    <p:extLst>
      <p:ext uri="{BB962C8B-B14F-4D97-AF65-F5344CB8AC3E}">
        <p14:creationId xmlns:p14="http://schemas.microsoft.com/office/powerpoint/2010/main" val="3831262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C728BA4-ABE2-E52B-58D3-1C5EEB9CA338}"/>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93BB63AC-A5E1-B199-A69E-5926FEFB97F3}"/>
              </a:ext>
            </a:extLst>
          </p:cNvPr>
          <p:cNvSpPr>
            <a:spLocks noGrp="1"/>
          </p:cNvSpPr>
          <p:nvPr>
            <p:ph idx="1"/>
          </p:nvPr>
        </p:nvSpPr>
        <p:spPr/>
        <p:txBody>
          <a:bodyPr/>
          <a:lstStyle/>
          <a:p>
            <a:pPr algn="just"/>
            <a:r>
              <a:rPr lang="cs-CZ" sz="1800" b="1" dirty="0">
                <a:effectLst/>
                <a:latin typeface="Calibri" panose="020F0502020204030204" pitchFamily="34" charset="0"/>
                <a:ea typeface="Calibri" panose="020F0502020204030204" pitchFamily="34" charset="0"/>
              </a:rPr>
              <a:t>Doručování</a:t>
            </a:r>
            <a:r>
              <a:rPr lang="cs-CZ" sz="1800" dirty="0">
                <a:effectLst/>
                <a:latin typeface="Calibri" panose="020F0502020204030204" pitchFamily="34" charset="0"/>
                <a:ea typeface="Calibri" panose="020F0502020204030204" pitchFamily="34" charset="0"/>
              </a:rPr>
              <a:t> – jeden z nejdůležitějších procesních institutů, bez kterých by správní řízení nebylo realizovatelné. Doručování je upraveno v § 19 a násl. správního řádu, přičemž se jedná o způsob komunikace mezi správním orgánem a subjekty správního řízení, které má závažné procesní důsledky. V rámci doručování jsou rozlišovány </a:t>
            </a:r>
            <a:r>
              <a:rPr lang="cs-CZ" sz="1800" b="1" dirty="0">
                <a:effectLst/>
                <a:latin typeface="Calibri" panose="020F0502020204030204" pitchFamily="34" charset="0"/>
                <a:ea typeface="Calibri" panose="020F0502020204030204" pitchFamily="34" charset="0"/>
              </a:rPr>
              <a:t>formy doručování</a:t>
            </a:r>
            <a:r>
              <a:rPr lang="cs-CZ" sz="1800" dirty="0">
                <a:effectLst/>
                <a:latin typeface="Calibri" panose="020F0502020204030204" pitchFamily="34" charset="0"/>
                <a:ea typeface="Calibri" panose="020F0502020204030204" pitchFamily="34" charset="0"/>
              </a:rPr>
              <a:t>. Primárně je doručováno prostřednictvím veřejné datové sítě do </a:t>
            </a:r>
            <a:r>
              <a:rPr lang="cs-CZ" sz="1800" b="1" dirty="0">
                <a:effectLst/>
                <a:latin typeface="Calibri" panose="020F0502020204030204" pitchFamily="34" charset="0"/>
                <a:ea typeface="Calibri" panose="020F0502020204030204" pitchFamily="34" charset="0"/>
              </a:rPr>
              <a:t>datové schránky (elektronicky)</a:t>
            </a:r>
            <a:r>
              <a:rPr lang="cs-CZ" sz="1800" dirty="0">
                <a:effectLst/>
                <a:latin typeface="Calibri" panose="020F0502020204030204" pitchFamily="34" charset="0"/>
                <a:ea typeface="Calibri" panose="020F0502020204030204" pitchFamily="34" charset="0"/>
              </a:rPr>
              <a:t>. Není-li datová schránka u účastníka řízení zřízena, doručuje se prostřednictvím provozovatele </a:t>
            </a:r>
            <a:r>
              <a:rPr lang="cs-CZ" sz="1800" b="1" dirty="0">
                <a:effectLst/>
                <a:latin typeface="Calibri" panose="020F0502020204030204" pitchFamily="34" charset="0"/>
                <a:ea typeface="Calibri" panose="020F0502020204030204" pitchFamily="34" charset="0"/>
              </a:rPr>
              <a:t>poštovních služeb</a:t>
            </a:r>
            <a:r>
              <a:rPr lang="cs-CZ" sz="1800" dirty="0">
                <a:effectLst/>
                <a:latin typeface="Calibri" panose="020F0502020204030204" pitchFamily="34" charset="0"/>
                <a:ea typeface="Calibri" panose="020F0502020204030204" pitchFamily="34" charset="0"/>
              </a:rPr>
              <a:t>. Doručování </a:t>
            </a:r>
            <a:r>
              <a:rPr lang="cs-CZ" sz="1800" b="1" dirty="0">
                <a:effectLst/>
                <a:latin typeface="Calibri" panose="020F0502020204030204" pitchFamily="34" charset="0"/>
                <a:ea typeface="Calibri" panose="020F0502020204030204" pitchFamily="34" charset="0"/>
              </a:rPr>
              <a:t>fyzickým osobám</a:t>
            </a:r>
            <a:r>
              <a:rPr lang="cs-CZ" sz="1800" dirty="0">
                <a:effectLst/>
                <a:latin typeface="Calibri" panose="020F0502020204030204" pitchFamily="34" charset="0"/>
                <a:ea typeface="Calibri" panose="020F0502020204030204" pitchFamily="34" charset="0"/>
              </a:rPr>
              <a:t> tudíž spočívá primárně v doručování písemností do datové schránky, popř. na adresu pro doručování, resp. adresu trvalého pobytu a ve věcech podnikání do místa podnikání. Obdobně je doručováno </a:t>
            </a:r>
            <a:r>
              <a:rPr lang="cs-CZ" sz="1800" b="1" dirty="0">
                <a:effectLst/>
                <a:latin typeface="Calibri" panose="020F0502020204030204" pitchFamily="34" charset="0"/>
                <a:ea typeface="Calibri" panose="020F0502020204030204" pitchFamily="34" charset="0"/>
              </a:rPr>
              <a:t>právnickým osobám</a:t>
            </a:r>
            <a:r>
              <a:rPr lang="cs-CZ" sz="1800" dirty="0">
                <a:effectLst/>
                <a:latin typeface="Calibri" panose="020F0502020204030204" pitchFamily="34" charset="0"/>
                <a:ea typeface="Calibri" panose="020F0502020204030204" pitchFamily="34" charset="0"/>
              </a:rPr>
              <a:t>, tj. primárně doručování písemností do datové schránky, resp. na adresu pro doručování (adresa sídla). </a:t>
            </a:r>
          </a:p>
          <a:p>
            <a:pPr algn="just"/>
            <a:r>
              <a:rPr lang="cs-CZ" sz="1800" dirty="0">
                <a:effectLst/>
                <a:latin typeface="Calibri" panose="020F0502020204030204" pitchFamily="34" charset="0"/>
                <a:ea typeface="Calibri" panose="020F0502020204030204" pitchFamily="34" charset="0"/>
              </a:rPr>
              <a:t>Dle § 24 odst. 1 správního řádu platí, že pokud si adresát uložené písemnosti ve lhůtě 10 dnů ode dne, kdy byla písemnost k vyzvednutí připravena, nevyzvedne, písemnost se považuje za doručenou posledním dnem této lhůty. V této souvislosti hovoříme o tzv. </a:t>
            </a:r>
            <a:r>
              <a:rPr lang="cs-CZ" sz="1800" b="1" dirty="0">
                <a:effectLst/>
                <a:latin typeface="Calibri" panose="020F0502020204030204" pitchFamily="34" charset="0"/>
                <a:ea typeface="Calibri" panose="020F0502020204030204" pitchFamily="34" charset="0"/>
              </a:rPr>
              <a:t>fikci doručení</a:t>
            </a:r>
            <a:r>
              <a:rPr lang="cs-CZ" sz="1800" dirty="0">
                <a:effectLst/>
                <a:latin typeface="Calibri" panose="020F0502020204030204" pitchFamily="34" charset="0"/>
                <a:ea typeface="Calibri" panose="020F0502020204030204" pitchFamily="34" charset="0"/>
              </a:rPr>
              <a:t> (lze uplatnit i v režimu doručování do datové schránky). Pokud osoba má neznámý pobyt nebo sídlo anebo se ji prokazatelně nedaří písemnosti doručovat, popř. u osob, které nejsou známy, doručuje se </a:t>
            </a:r>
            <a:r>
              <a:rPr lang="cs-CZ" sz="1800" b="1" dirty="0">
                <a:effectLst/>
                <a:latin typeface="Calibri" panose="020F0502020204030204" pitchFamily="34" charset="0"/>
                <a:ea typeface="Calibri" panose="020F0502020204030204" pitchFamily="34" charset="0"/>
              </a:rPr>
              <a:t>veřejnou vyhláškou</a:t>
            </a:r>
            <a:r>
              <a:rPr lang="cs-CZ" sz="1800" dirty="0">
                <a:effectLst/>
                <a:latin typeface="Calibri" panose="020F0502020204030204" pitchFamily="34" charset="0"/>
                <a:ea typeface="Calibri" panose="020F0502020204030204" pitchFamily="34" charset="0"/>
              </a:rPr>
              <a:t>. Uvedené spočívá v tom, že příslušná písemnost se vyvěsí na úřední desce správního orgánu, jakož i způsobem umožňujícím dálkový přístup (tj. internet). U písemnosti je označen den zveřejnění, přičemž patnáctým dnem vyvěšení se písemnost považuje za doručenou. Správní orgán je povinen zřizovat úřední desku (viz § 26 správního řádu), která musí být nepřetržitě přístupná, a to i způsobem umožňujícím dálkový přístup.</a:t>
            </a:r>
            <a:endParaRPr lang="cs-CZ" dirty="0"/>
          </a:p>
        </p:txBody>
      </p:sp>
    </p:spTree>
    <p:extLst>
      <p:ext uri="{BB962C8B-B14F-4D97-AF65-F5344CB8AC3E}">
        <p14:creationId xmlns:p14="http://schemas.microsoft.com/office/powerpoint/2010/main" val="7218338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4250C3D-DD42-C751-C950-D7C0C45AFCED}"/>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8B6CE752-F817-CCE8-4E96-1C3A5B12CC23}"/>
              </a:ext>
            </a:extLst>
          </p:cNvPr>
          <p:cNvSpPr>
            <a:spLocks noGrp="1"/>
          </p:cNvSpPr>
          <p:nvPr>
            <p:ph idx="1"/>
          </p:nvPr>
        </p:nvSpPr>
        <p:spPr/>
        <p:txBody>
          <a:bodyPr>
            <a:normAutofit/>
          </a:bodyPr>
          <a:lstStyle/>
          <a:p>
            <a:pPr algn="just"/>
            <a:r>
              <a:rPr lang="cs-CZ" b="1" dirty="0">
                <a:effectLst/>
                <a:latin typeface="Calibri" panose="020F0502020204030204" pitchFamily="34" charset="0"/>
                <a:ea typeface="Calibri" panose="020F0502020204030204" pitchFamily="34" charset="0"/>
              </a:rPr>
              <a:t>Počítání času</a:t>
            </a:r>
            <a:r>
              <a:rPr lang="cs-CZ" dirty="0">
                <a:effectLst/>
                <a:latin typeface="Calibri" panose="020F0502020204030204" pitchFamily="34" charset="0"/>
                <a:ea typeface="Calibri" panose="020F0502020204030204" pitchFamily="34" charset="0"/>
              </a:rPr>
              <a:t> – upraveno v § 40 správního řádu. Právní úprava počítání času je ve správním řádu upravena obdobně jako v jiných právních předpisech. Počítání času je zcela stěžejní především ve věci určení začátku a konce lhůt, jakož i jejich průběhu. Je nutné činit rozdíly mezi pojmem lhůta a pojmem doba. </a:t>
            </a:r>
            <a:r>
              <a:rPr lang="cs-CZ" b="1" dirty="0">
                <a:effectLst/>
                <a:latin typeface="Calibri" panose="020F0502020204030204" pitchFamily="34" charset="0"/>
                <a:ea typeface="Calibri" panose="020F0502020204030204" pitchFamily="34" charset="0"/>
              </a:rPr>
              <a:t>Lhůta</a:t>
            </a:r>
            <a:r>
              <a:rPr lang="cs-CZ" dirty="0">
                <a:effectLst/>
                <a:latin typeface="Calibri" panose="020F0502020204030204" pitchFamily="34" charset="0"/>
                <a:ea typeface="Calibri" panose="020F0502020204030204" pitchFamily="34" charset="0"/>
              </a:rPr>
              <a:t> je časový úsek určený k uplatnění práva u druhé strany (u jiné osoby, u soudu či správního orgánu). Příkladem lhůty je například odvolací lhůta. </a:t>
            </a:r>
            <a:r>
              <a:rPr lang="cs-CZ" b="1" dirty="0">
                <a:effectLst/>
                <a:latin typeface="Calibri" panose="020F0502020204030204" pitchFamily="34" charset="0"/>
                <a:ea typeface="Calibri" panose="020F0502020204030204" pitchFamily="34" charset="0"/>
              </a:rPr>
              <a:t>Doba</a:t>
            </a:r>
            <a:r>
              <a:rPr lang="cs-CZ" dirty="0">
                <a:effectLst/>
                <a:latin typeface="Calibri" panose="020F0502020204030204" pitchFamily="34" charset="0"/>
                <a:ea typeface="Calibri" panose="020F0502020204030204" pitchFamily="34" charset="0"/>
              </a:rPr>
              <a:t> je časový úsek, jehož marným uplynutím zaniká právo nebo povinnost bez dalšího. Příkladem doby může být uzavření veřejnoprávní smlouvy na dobu určitou. Správní řád zásadně operuje s pojmem lhůta. </a:t>
            </a:r>
          </a:p>
          <a:p>
            <a:pPr algn="just"/>
            <a:r>
              <a:rPr lang="cs-CZ" dirty="0">
                <a:effectLst/>
                <a:latin typeface="Calibri" panose="020F0502020204030204" pitchFamily="34" charset="0"/>
                <a:ea typeface="Calibri" panose="020F0502020204030204" pitchFamily="34" charset="0"/>
              </a:rPr>
              <a:t>Lhůty se člení na tzv. </a:t>
            </a:r>
            <a:r>
              <a:rPr lang="cs-CZ" b="1" dirty="0">
                <a:effectLst/>
                <a:latin typeface="Calibri" panose="020F0502020204030204" pitchFamily="34" charset="0"/>
                <a:ea typeface="Calibri" panose="020F0502020204030204" pitchFamily="34" charset="0"/>
              </a:rPr>
              <a:t>lhůty</a:t>
            </a:r>
            <a:r>
              <a:rPr lang="cs-CZ" dirty="0">
                <a:effectLst/>
                <a:latin typeface="Calibri" panose="020F0502020204030204" pitchFamily="34" charset="0"/>
                <a:ea typeface="Calibri" panose="020F0502020204030204" pitchFamily="34" charset="0"/>
              </a:rPr>
              <a:t> </a:t>
            </a:r>
            <a:r>
              <a:rPr lang="cs-CZ" b="1" dirty="0">
                <a:effectLst/>
                <a:latin typeface="Calibri" panose="020F0502020204030204" pitchFamily="34" charset="0"/>
                <a:ea typeface="Calibri" panose="020F0502020204030204" pitchFamily="34" charset="0"/>
              </a:rPr>
              <a:t>správcovské</a:t>
            </a:r>
            <a:r>
              <a:rPr lang="cs-CZ" dirty="0">
                <a:effectLst/>
                <a:latin typeface="Calibri" panose="020F0502020204030204" pitchFamily="34" charset="0"/>
                <a:ea typeface="Calibri" panose="020F0502020204030204" pitchFamily="34" charset="0"/>
              </a:rPr>
              <a:t> (tj. lhůty určené správním orgánem) nebo </a:t>
            </a:r>
            <a:r>
              <a:rPr lang="cs-CZ" b="1" dirty="0">
                <a:effectLst/>
                <a:latin typeface="Calibri" panose="020F0502020204030204" pitchFamily="34" charset="0"/>
                <a:ea typeface="Calibri" panose="020F0502020204030204" pitchFamily="34" charset="0"/>
              </a:rPr>
              <a:t>lhůty zákonné</a:t>
            </a:r>
            <a:r>
              <a:rPr lang="cs-CZ" dirty="0">
                <a:effectLst/>
                <a:latin typeface="Calibri" panose="020F0502020204030204" pitchFamily="34" charset="0"/>
                <a:ea typeface="Calibri" panose="020F0502020204030204" pitchFamily="34" charset="0"/>
              </a:rPr>
              <a:t> (tj. lhůty stanovené zákonem). Správcovskou lhůtu může správní orgán dle § 36 odst. 1 správního řádu stanovit usnesením a taková lhůta může být na žádost účastníka řízení dodatečně a přiměřeně prodloužena. Zákonné lhůty jsou určeny jak pro účastníky řízení, tak i pro správní orgány (např. lhůta 15 dnů pro podání odvolání dle § 83 </a:t>
            </a:r>
            <a:r>
              <a:rPr lang="cs-CZ" dirty="0" err="1">
                <a:effectLst/>
                <a:latin typeface="Calibri" panose="020F0502020204030204" pitchFamily="34" charset="0"/>
                <a:ea typeface="Calibri" panose="020F0502020204030204" pitchFamily="34" charset="0"/>
              </a:rPr>
              <a:t>spr</a:t>
            </a:r>
            <a:r>
              <a:rPr lang="cs-CZ" dirty="0">
                <a:effectLst/>
                <a:latin typeface="Calibri" panose="020F0502020204030204" pitchFamily="34" charset="0"/>
                <a:ea typeface="Calibri" panose="020F0502020204030204" pitchFamily="34" charset="0"/>
              </a:rPr>
              <a:t>. řádu, popř. lhůta 30 dnů pro správní orgán, aby sdělil, zda řízení zahájil či nikoli dle § 42 </a:t>
            </a:r>
            <a:r>
              <a:rPr lang="cs-CZ" dirty="0" err="1">
                <a:effectLst/>
                <a:latin typeface="Calibri" panose="020F0502020204030204" pitchFamily="34" charset="0"/>
                <a:ea typeface="Calibri" panose="020F0502020204030204" pitchFamily="34" charset="0"/>
              </a:rPr>
              <a:t>spr</a:t>
            </a:r>
            <a:r>
              <a:rPr lang="cs-CZ" dirty="0">
                <a:effectLst/>
                <a:latin typeface="Calibri" panose="020F0502020204030204" pitchFamily="34" charset="0"/>
                <a:ea typeface="Calibri" panose="020F0502020204030204" pitchFamily="34" charset="0"/>
              </a:rPr>
              <a:t>. řádu). Na rozdíl od správcovských lhůt nemohou být zákonné lhůty prodlouženy. V úvahu přichází pouze institut tzv. </a:t>
            </a:r>
            <a:r>
              <a:rPr lang="cs-CZ" b="1" dirty="0">
                <a:effectLst/>
                <a:latin typeface="Calibri" panose="020F0502020204030204" pitchFamily="34" charset="0"/>
                <a:ea typeface="Calibri" panose="020F0502020204030204" pitchFamily="34" charset="0"/>
              </a:rPr>
              <a:t>navrácení v předešlý stav</a:t>
            </a:r>
            <a:r>
              <a:rPr lang="cs-CZ" dirty="0">
                <a:effectLst/>
                <a:latin typeface="Calibri" panose="020F0502020204030204" pitchFamily="34" charset="0"/>
                <a:ea typeface="Calibri" panose="020F0502020204030204" pitchFamily="34" charset="0"/>
              </a:rPr>
              <a:t> (</a:t>
            </a:r>
            <a:r>
              <a:rPr lang="cs-CZ" i="1" dirty="0">
                <a:effectLst/>
                <a:latin typeface="Calibri" panose="020F0502020204030204" pitchFamily="34" charset="0"/>
                <a:ea typeface="Calibri" panose="020F0502020204030204" pitchFamily="34" charset="0"/>
              </a:rPr>
              <a:t>de facto</a:t>
            </a:r>
            <a:r>
              <a:rPr lang="cs-CZ" dirty="0">
                <a:effectLst/>
                <a:latin typeface="Calibri" panose="020F0502020204030204" pitchFamily="34" charset="0"/>
                <a:ea typeface="Calibri" panose="020F0502020204030204" pitchFamily="34" charset="0"/>
              </a:rPr>
              <a:t> prominutí zmeškání úkonu). </a:t>
            </a:r>
            <a:endParaRPr lang="cs-CZ" sz="2400" dirty="0"/>
          </a:p>
        </p:txBody>
      </p:sp>
    </p:spTree>
    <p:extLst>
      <p:ext uri="{BB962C8B-B14F-4D97-AF65-F5344CB8AC3E}">
        <p14:creationId xmlns:p14="http://schemas.microsoft.com/office/powerpoint/2010/main" val="18892888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4D1AFC0-25F6-04DC-31AB-05404801819E}"/>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FFE14155-E4A3-4B2C-3EE9-483DD6102679}"/>
              </a:ext>
            </a:extLst>
          </p:cNvPr>
          <p:cNvSpPr>
            <a:spLocks noGrp="1"/>
          </p:cNvSpPr>
          <p:nvPr>
            <p:ph idx="1"/>
          </p:nvPr>
        </p:nvSpPr>
        <p:spPr/>
        <p:txBody>
          <a:bodyPr>
            <a:normAutofit lnSpcReduction="10000"/>
          </a:bodyPr>
          <a:lstStyle/>
          <a:p>
            <a:pPr algn="just"/>
            <a:r>
              <a:rPr lang="cs-CZ" dirty="0"/>
              <a:t>Nyní budu představeny </a:t>
            </a:r>
            <a:r>
              <a:rPr lang="cs-CZ" dirty="0">
                <a:effectLst/>
                <a:ea typeface="Calibri" panose="020F0502020204030204" pitchFamily="34" charset="0"/>
              </a:rPr>
              <a:t>stěžejní právní instituty upravené správním řádem, které jsou rozhodné pro správní řízení před prvoinstančním orgánem, jakož i chronologický postup správního řízení.</a:t>
            </a:r>
          </a:p>
          <a:p>
            <a:pPr lvl="0" algn="just">
              <a:spcAft>
                <a:spcPts val="600"/>
              </a:spcAft>
            </a:pPr>
            <a:r>
              <a:rPr lang="cs-CZ" dirty="0"/>
              <a:t>1) </a:t>
            </a:r>
            <a:r>
              <a:rPr lang="cs-CZ" b="1" dirty="0">
                <a:effectLst/>
                <a:ea typeface="Calibri" panose="020F0502020204030204" pitchFamily="34" charset="0"/>
              </a:rPr>
              <a:t>Postup před zahájením správního řízení</a:t>
            </a:r>
            <a:r>
              <a:rPr lang="cs-CZ" dirty="0">
                <a:effectLst/>
                <a:ea typeface="Calibri" panose="020F0502020204030204" pitchFamily="34" charset="0"/>
              </a:rPr>
              <a:t> – Dle § 42 správního řádu je správní orgán povinen přijímat podněty tak, aby mohlo být zahájeno správní řízení z moci úřední (</a:t>
            </a:r>
            <a:r>
              <a:rPr lang="cs-CZ" i="1" dirty="0">
                <a:effectLst/>
                <a:ea typeface="Calibri" panose="020F0502020204030204" pitchFamily="34" charset="0"/>
              </a:rPr>
              <a:t>ex officio</a:t>
            </a:r>
            <a:r>
              <a:rPr lang="cs-CZ" dirty="0">
                <a:effectLst/>
                <a:ea typeface="Calibri" panose="020F0502020204030204" pitchFamily="34" charset="0"/>
              </a:rPr>
              <a:t>). Osoba, která podá příslušnému správnímu orgánu podnět, může požádat, aby jí správní orgán sdělil ve lhůtě do 30 dnů ode dne, kdy podnět obdržel, že řízení zahájil, popř. že neshledal důvody k jeho zahájení (popř., že podnět postoupil příslušnému správnímu orgánu). Uvedené lze označit jako fázi </a:t>
            </a:r>
            <a:r>
              <a:rPr lang="cs-CZ" b="1" dirty="0">
                <a:effectLst/>
                <a:ea typeface="Calibri" panose="020F0502020204030204" pitchFamily="34" charset="0"/>
              </a:rPr>
              <a:t>přijímání podnětů k zahájení správního řízení. </a:t>
            </a:r>
            <a:r>
              <a:rPr lang="cs-CZ" dirty="0">
                <a:effectLst/>
                <a:ea typeface="Calibri" panose="020F0502020204030204" pitchFamily="34" charset="0"/>
              </a:rPr>
              <a:t>Pokud jde o řízení, které lze zahájit na základě žádosti, správní orgán jej v případech stanovených zákonem může usnesením </a:t>
            </a:r>
            <a:r>
              <a:rPr lang="cs-CZ" b="1" dirty="0">
                <a:effectLst/>
                <a:ea typeface="Calibri" panose="020F0502020204030204" pitchFamily="34" charset="0"/>
              </a:rPr>
              <a:t>odložit</a:t>
            </a:r>
            <a:r>
              <a:rPr lang="cs-CZ" dirty="0">
                <a:effectLst/>
                <a:ea typeface="Calibri" panose="020F0502020204030204" pitchFamily="34" charset="0"/>
              </a:rPr>
              <a:t>. V případě, že správní orgán potřebuje získat další informace stran skutkových okolností daného případu, neboť existují důvody pro zahájení řízení </a:t>
            </a:r>
            <a:r>
              <a:rPr lang="cs-CZ" i="1" dirty="0">
                <a:effectLst/>
                <a:ea typeface="Calibri" panose="020F0502020204030204" pitchFamily="34" charset="0"/>
              </a:rPr>
              <a:t>ex offo</a:t>
            </a:r>
            <a:r>
              <a:rPr lang="cs-CZ" dirty="0">
                <a:effectLst/>
                <a:ea typeface="Calibri" panose="020F0502020204030204" pitchFamily="34" charset="0"/>
              </a:rPr>
              <a:t>, správní orgán si opatřuje nezbytná </a:t>
            </a:r>
            <a:r>
              <a:rPr lang="cs-CZ" b="1" dirty="0">
                <a:effectLst/>
                <a:ea typeface="Calibri" panose="020F0502020204030204" pitchFamily="34" charset="0"/>
              </a:rPr>
              <a:t>vysvětlení</a:t>
            </a:r>
            <a:r>
              <a:rPr lang="cs-CZ" dirty="0">
                <a:effectLst/>
                <a:ea typeface="Calibri" panose="020F0502020204030204" pitchFamily="34" charset="0"/>
              </a:rPr>
              <a:t>. Při opatřování vysvětlení správní orgán používá institutu </a:t>
            </a:r>
            <a:r>
              <a:rPr lang="cs-CZ" b="1" dirty="0">
                <a:effectLst/>
                <a:ea typeface="Calibri" panose="020F0502020204030204" pitchFamily="34" charset="0"/>
              </a:rPr>
              <a:t>předvolání</a:t>
            </a:r>
            <a:r>
              <a:rPr lang="cs-CZ" dirty="0">
                <a:effectLst/>
                <a:ea typeface="Calibri" panose="020F0502020204030204" pitchFamily="34" charset="0"/>
              </a:rPr>
              <a:t>, v krajním případě institutu </a:t>
            </a:r>
            <a:r>
              <a:rPr lang="cs-CZ" b="1" dirty="0">
                <a:effectLst/>
                <a:ea typeface="Calibri" panose="020F0502020204030204" pitchFamily="34" charset="0"/>
              </a:rPr>
              <a:t>předvedení</a:t>
            </a:r>
            <a:r>
              <a:rPr lang="cs-CZ" dirty="0">
                <a:effectLst/>
                <a:ea typeface="Calibri" panose="020F0502020204030204" pitchFamily="34" charset="0"/>
              </a:rPr>
              <a:t> příslušné osoby. V situaci, kdy se správní orgán dozví o důkazu rozhodném pro správní řízení a současně hrozí, že by tento důkaz bylo později těžké, popř. nemožné při správním řízení provést, je na základě § 138 </a:t>
            </a:r>
            <a:r>
              <a:rPr lang="cs-CZ" dirty="0" err="1">
                <a:effectLst/>
                <a:ea typeface="Calibri" panose="020F0502020204030204" pitchFamily="34" charset="0"/>
              </a:rPr>
              <a:t>spr</a:t>
            </a:r>
            <a:r>
              <a:rPr lang="cs-CZ" dirty="0">
                <a:effectLst/>
                <a:ea typeface="Calibri" panose="020F0502020204030204" pitchFamily="34" charset="0"/>
              </a:rPr>
              <a:t>. řádu oprávněn takový </a:t>
            </a:r>
            <a:r>
              <a:rPr lang="cs-CZ" b="1" dirty="0">
                <a:effectLst/>
                <a:ea typeface="Calibri" panose="020F0502020204030204" pitchFamily="34" charset="0"/>
              </a:rPr>
              <a:t>důkaz zajistit</a:t>
            </a:r>
            <a:r>
              <a:rPr lang="cs-CZ" dirty="0">
                <a:effectLst/>
                <a:ea typeface="Calibri" panose="020F0502020204030204" pitchFamily="34" charset="0"/>
              </a:rPr>
              <a:t>, a to buď z moci úřední, nebo na základě požádání osoby, která by se stala účastníkem správního řízení. O zajištění důkazu správní orgán rozhoduje usnesením.</a:t>
            </a:r>
          </a:p>
          <a:p>
            <a:pPr algn="just"/>
            <a:endParaRPr lang="cs-CZ" dirty="0"/>
          </a:p>
        </p:txBody>
      </p:sp>
    </p:spTree>
    <p:extLst>
      <p:ext uri="{BB962C8B-B14F-4D97-AF65-F5344CB8AC3E}">
        <p14:creationId xmlns:p14="http://schemas.microsoft.com/office/powerpoint/2010/main" val="4004182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77FB30-054E-8D8F-F7C5-1C21D797FBAE}"/>
              </a:ext>
            </a:extLst>
          </p:cNvPr>
          <p:cNvSpPr>
            <a:spLocks noGrp="1"/>
          </p:cNvSpPr>
          <p:nvPr>
            <p:ph type="title"/>
          </p:nvPr>
        </p:nvSpPr>
        <p:spPr/>
        <p:txBody>
          <a:bodyPr/>
          <a:lstStyle/>
          <a:p>
            <a:pPr algn="ctr"/>
            <a:r>
              <a:rPr lang="cs-CZ" dirty="0"/>
              <a:t>7 Správní právo procesní</a:t>
            </a:r>
          </a:p>
        </p:txBody>
      </p:sp>
      <p:sp>
        <p:nvSpPr>
          <p:cNvPr id="3" name="Zástupný obsah 2">
            <a:extLst>
              <a:ext uri="{FF2B5EF4-FFF2-40B4-BE49-F238E27FC236}">
                <a16:creationId xmlns:a16="http://schemas.microsoft.com/office/drawing/2014/main" id="{B00ECB75-B9B7-94FB-5169-6D934B0C5BFC}"/>
              </a:ext>
            </a:extLst>
          </p:cNvPr>
          <p:cNvSpPr>
            <a:spLocks noGrp="1"/>
          </p:cNvSpPr>
          <p:nvPr>
            <p:ph idx="1"/>
          </p:nvPr>
        </p:nvSpPr>
        <p:spPr/>
        <p:txBody>
          <a:bodyPr>
            <a:normAutofit/>
          </a:bodyPr>
          <a:lstStyle/>
          <a:p>
            <a:pPr algn="just"/>
            <a:r>
              <a:rPr lang="cs-CZ" dirty="0">
                <a:effectLst/>
                <a:latin typeface="Calibri" panose="020F0502020204030204" pitchFamily="34" charset="0"/>
                <a:ea typeface="Calibri" panose="020F0502020204030204" pitchFamily="34" charset="0"/>
              </a:rPr>
              <a:t>2) </a:t>
            </a:r>
            <a:r>
              <a:rPr lang="cs-CZ" b="1" dirty="0">
                <a:effectLst/>
                <a:latin typeface="Calibri" panose="020F0502020204030204" pitchFamily="34" charset="0"/>
                <a:ea typeface="Calibri" panose="020F0502020204030204" pitchFamily="34" charset="0"/>
              </a:rPr>
              <a:t>Zahájení správního řízení</a:t>
            </a:r>
            <a:r>
              <a:rPr lang="cs-CZ" dirty="0">
                <a:effectLst/>
                <a:latin typeface="Calibri" panose="020F0502020204030204" pitchFamily="34" charset="0"/>
                <a:ea typeface="Calibri" panose="020F0502020204030204" pitchFamily="34" charset="0"/>
              </a:rPr>
              <a:t> – Správní řád diferencuje, zda k zahájení správního řízení došlo na základě žádosti, nebo zda bylo řízení zahájeno z moci úřední. Pokud k </a:t>
            </a:r>
            <a:r>
              <a:rPr lang="cs-CZ" b="1" dirty="0">
                <a:effectLst/>
                <a:latin typeface="Calibri" panose="020F0502020204030204" pitchFamily="34" charset="0"/>
                <a:ea typeface="Calibri" panose="020F0502020204030204" pitchFamily="34" charset="0"/>
              </a:rPr>
              <a:t>zahájení řízení došlo z moci úřední</a:t>
            </a:r>
            <a:r>
              <a:rPr lang="cs-CZ" dirty="0">
                <a:effectLst/>
                <a:latin typeface="Calibri" panose="020F0502020204030204" pitchFamily="34" charset="0"/>
                <a:ea typeface="Calibri" panose="020F0502020204030204" pitchFamily="34" charset="0"/>
              </a:rPr>
              <a:t>, jedná se o projev zásady </a:t>
            </a:r>
            <a:r>
              <a:rPr lang="cs-CZ" b="1" dirty="0">
                <a:effectLst/>
                <a:latin typeface="Calibri" panose="020F0502020204030204" pitchFamily="34" charset="0"/>
                <a:ea typeface="Calibri" panose="020F0502020204030204" pitchFamily="34" charset="0"/>
              </a:rPr>
              <a:t>oficiality</a:t>
            </a:r>
            <a:r>
              <a:rPr lang="cs-CZ" dirty="0">
                <a:effectLst/>
                <a:latin typeface="Calibri" panose="020F0502020204030204" pitchFamily="34" charset="0"/>
                <a:ea typeface="Calibri" panose="020F0502020204030204" pitchFamily="34" charset="0"/>
              </a:rPr>
              <a:t> a za začátek řízení se má na mysli den, kdy správní orgán oznámil zahájení řízení účastníkovi (účastníkům) doručením oznámení nebo ústním prohlášením. V takovém případě je povinností správního orgánu dostatečně určitě vymezit předmět správního řízení v oznámení o zahájení řízení. Správní orgán má zákonnou povinnost sledovat a přijímat podněty k zahájení řízení </a:t>
            </a:r>
            <a:r>
              <a:rPr lang="cs-CZ" dirty="0"/>
              <a:t>z úřední </a:t>
            </a:r>
            <a:r>
              <a:rPr lang="cs-CZ" dirty="0" smtClean="0"/>
              <a:t>povinnosti.</a:t>
            </a:r>
          </a:p>
          <a:p>
            <a:pPr algn="just"/>
            <a:r>
              <a:rPr lang="cs-CZ" dirty="0"/>
              <a:t>Pokud je správní </a:t>
            </a:r>
            <a:r>
              <a:rPr lang="cs-CZ" b="1" dirty="0"/>
              <a:t>řízení zahájeno na žádost</a:t>
            </a:r>
            <a:r>
              <a:rPr lang="cs-CZ" dirty="0"/>
              <a:t>, jde o projev zásady </a:t>
            </a:r>
            <a:r>
              <a:rPr lang="cs-CZ" b="1" dirty="0"/>
              <a:t>dispoziční</a:t>
            </a:r>
            <a:r>
              <a:rPr lang="cs-CZ" dirty="0"/>
              <a:t> a správní řízení je zahájeno dnem, kdy žádost došla věcně a místně příslušnému správnímu orgánu. Pokud byla žádost doručena nepříslušnému orgánu, tento řízení sice nemůže zahájit, ale </a:t>
            </a:r>
            <a:r>
              <a:rPr lang="cs-CZ" dirty="0" smtClean="0"/>
              <a:t>je </a:t>
            </a:r>
            <a:r>
              <a:rPr lang="cs-CZ" dirty="0"/>
              <a:t>povinen žádost postoupit správnímu orgánu příslušnému. Žádost musí splňovat obsahové náležitosti dle § 45 </a:t>
            </a:r>
            <a:r>
              <a:rPr lang="cs-CZ" dirty="0" err="1"/>
              <a:t>spr</a:t>
            </a:r>
            <a:r>
              <a:rPr lang="cs-CZ" dirty="0"/>
              <a:t>. řádu, neboť je to žadatel, kdo vymezuje předmět řízení a nadále s ním </a:t>
            </a:r>
            <a:r>
              <a:rPr lang="cs-CZ" dirty="0" smtClean="0"/>
              <a:t>disponuje. Naopak </a:t>
            </a:r>
            <a:r>
              <a:rPr lang="cs-CZ" dirty="0"/>
              <a:t>k rozšíření řízení potřebuje žadatel přivolení správního orgánu, resp. správní orgán může takovému rozšíření vyhovět jen za podmínek stanovených v § 41 odst. 8 správního řádu. Určení momentu zahájení řízení je důležité s ohledem na počátek běhu lhůty, kterou správní řád stanoví pro </a:t>
            </a:r>
            <a:r>
              <a:rPr lang="cs-CZ" dirty="0" smtClean="0"/>
              <a:t>rozhodnutí.</a:t>
            </a:r>
            <a:endParaRPr lang="cs-CZ" sz="2400" dirty="0"/>
          </a:p>
        </p:txBody>
      </p:sp>
    </p:spTree>
    <p:extLst>
      <p:ext uri="{BB962C8B-B14F-4D97-AF65-F5344CB8AC3E}">
        <p14:creationId xmlns:p14="http://schemas.microsoft.com/office/powerpoint/2010/main" val="11716567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lstStyle/>
          <a:p>
            <a:pPr algn="just"/>
            <a:r>
              <a:rPr lang="cs-CZ" dirty="0" smtClean="0"/>
              <a:t>3) </a:t>
            </a:r>
            <a:r>
              <a:rPr lang="cs-CZ" b="1" dirty="0" smtClean="0"/>
              <a:t>Zajištění </a:t>
            </a:r>
            <a:r>
              <a:rPr lang="cs-CZ" b="1" dirty="0"/>
              <a:t>účelu a průběhu řízení</a:t>
            </a:r>
            <a:r>
              <a:rPr lang="cs-CZ" dirty="0"/>
              <a:t> – jedná se o tzv. </a:t>
            </a:r>
            <a:r>
              <a:rPr lang="cs-CZ" b="1" dirty="0"/>
              <a:t>zajišťovací instituty</a:t>
            </a:r>
            <a:r>
              <a:rPr lang="cs-CZ" dirty="0"/>
              <a:t> ve správním řízení, které přispívají k rychlosti a hospodárnosti řízení. Jedná se o tyto </a:t>
            </a:r>
            <a:r>
              <a:rPr lang="cs-CZ" dirty="0" smtClean="0"/>
              <a:t>instituty:</a:t>
            </a:r>
          </a:p>
          <a:p>
            <a:pPr lvl="0" algn="just"/>
            <a:r>
              <a:rPr lang="cs-CZ" b="1" dirty="0" smtClean="0"/>
              <a:t>	Předvolání </a:t>
            </a:r>
            <a:r>
              <a:rPr lang="cs-CZ" dirty="0" smtClean="0"/>
              <a:t>– </a:t>
            </a:r>
            <a:r>
              <a:rPr lang="cs-CZ" dirty="0"/>
              <a:t>správní orgán předvolá konkrétní osobu tehdy, když je k provedení určitého </a:t>
            </a:r>
            <a:r>
              <a:rPr lang="cs-CZ" dirty="0" smtClean="0"/>
              <a:t>	úkonu	nezbytná </a:t>
            </a:r>
            <a:r>
              <a:rPr lang="cs-CZ" dirty="0"/>
              <a:t>její účast. Takové osobě musí být předvolání doručeno minimálně </a:t>
            </a:r>
            <a:r>
              <a:rPr lang="cs-CZ" dirty="0" smtClean="0"/>
              <a:t>5 </a:t>
            </a:r>
            <a:r>
              <a:rPr lang="cs-CZ" dirty="0"/>
              <a:t>dní předem, a to </a:t>
            </a:r>
            <a:r>
              <a:rPr lang="cs-CZ" dirty="0" smtClean="0"/>
              <a:t>do 	vlastních </a:t>
            </a:r>
            <a:r>
              <a:rPr lang="cs-CZ" dirty="0"/>
              <a:t>rukou.</a:t>
            </a:r>
          </a:p>
          <a:p>
            <a:pPr lvl="0" algn="just"/>
            <a:r>
              <a:rPr lang="cs-CZ" b="1" dirty="0" smtClean="0"/>
              <a:t>	Předvedení </a:t>
            </a:r>
            <a:r>
              <a:rPr lang="cs-CZ" dirty="0" smtClean="0"/>
              <a:t>– </a:t>
            </a:r>
            <a:r>
              <a:rPr lang="cs-CZ" dirty="0"/>
              <a:t>správní orgán nechá předvést příslušnou osobu </a:t>
            </a:r>
            <a:r>
              <a:rPr lang="cs-CZ" dirty="0" smtClean="0"/>
              <a:t>tehdy</a:t>
            </a:r>
            <a:r>
              <a:rPr lang="cs-CZ" dirty="0"/>
              <a:t>, </a:t>
            </a:r>
            <a:r>
              <a:rPr lang="cs-CZ" dirty="0" smtClean="0"/>
              <a:t>pokud </a:t>
            </a:r>
            <a:r>
              <a:rPr lang="cs-CZ" dirty="0"/>
              <a:t>tato </a:t>
            </a:r>
            <a:r>
              <a:rPr lang="cs-CZ" dirty="0" smtClean="0"/>
              <a:t>	osoba </a:t>
            </a:r>
            <a:r>
              <a:rPr lang="cs-CZ" dirty="0"/>
              <a:t>byla předvolána, </a:t>
            </a:r>
            <a:r>
              <a:rPr lang="cs-CZ" dirty="0" smtClean="0"/>
              <a:t>	avšak </a:t>
            </a:r>
            <a:r>
              <a:rPr lang="cs-CZ" dirty="0"/>
              <a:t>bez omluvy nereagovala, resp. ke správnímu orgánu se </a:t>
            </a:r>
            <a:r>
              <a:rPr lang="cs-CZ" dirty="0" smtClean="0"/>
              <a:t>nedostavila</a:t>
            </a:r>
            <a:r>
              <a:rPr lang="cs-CZ" dirty="0"/>
              <a:t>. </a:t>
            </a:r>
            <a:r>
              <a:rPr lang="cs-CZ" dirty="0" smtClean="0"/>
              <a:t>Předvedení </a:t>
            </a:r>
            <a:r>
              <a:rPr lang="cs-CZ" dirty="0"/>
              <a:t>před správní </a:t>
            </a:r>
            <a:r>
              <a:rPr lang="cs-CZ" dirty="0" smtClean="0"/>
              <a:t>	orgán </a:t>
            </a:r>
            <a:r>
              <a:rPr lang="cs-CZ" dirty="0"/>
              <a:t>zajišťuje nejčastěji Policie ČR, popř. obecní policie.</a:t>
            </a:r>
          </a:p>
          <a:p>
            <a:pPr algn="just"/>
            <a:r>
              <a:rPr lang="cs-CZ" b="1" dirty="0" smtClean="0"/>
              <a:t>	Předběžné </a:t>
            </a:r>
            <a:r>
              <a:rPr lang="cs-CZ" b="1" dirty="0"/>
              <a:t>opatření</a:t>
            </a:r>
            <a:r>
              <a:rPr lang="cs-CZ" dirty="0"/>
              <a:t> </a:t>
            </a:r>
            <a:r>
              <a:rPr lang="cs-CZ" dirty="0" smtClean="0"/>
              <a:t>– </a:t>
            </a:r>
            <a:r>
              <a:rPr lang="cs-CZ" dirty="0"/>
              <a:t>typický zajišťovací instrument správního řízení, který napomáhá </a:t>
            </a:r>
            <a:r>
              <a:rPr lang="cs-CZ" dirty="0" smtClean="0"/>
              <a:t>k</a:t>
            </a:r>
            <a:r>
              <a:rPr lang="cs-CZ" dirty="0"/>
              <a:t> zajištění </a:t>
            </a:r>
            <a:r>
              <a:rPr lang="cs-CZ" dirty="0" smtClean="0"/>
              <a:t>	naplnění </a:t>
            </a:r>
            <a:r>
              <a:rPr lang="cs-CZ" dirty="0"/>
              <a:t>účelu řízení, resp. pomáhá k tomu, aby nedošlo ke zmaření účelu řízení. Předběžné </a:t>
            </a:r>
            <a:r>
              <a:rPr lang="cs-CZ" dirty="0" smtClean="0"/>
              <a:t>	opatření </a:t>
            </a:r>
            <a:r>
              <a:rPr lang="cs-CZ" dirty="0"/>
              <a:t>má dočasný charakter, kdy správní orgán může účastníkovi řízení přikázat, aby něco vykonal, </a:t>
            </a:r>
            <a:r>
              <a:rPr lang="cs-CZ" dirty="0" smtClean="0"/>
              <a:t>	resp</a:t>
            </a:r>
            <a:r>
              <a:rPr lang="cs-CZ" dirty="0"/>
              <a:t>. něčeho se zdržel, popř. něco strpěl. Předběžným opatřením lze rovněž zajistit věc, která může </a:t>
            </a:r>
            <a:r>
              <a:rPr lang="cs-CZ" dirty="0" smtClean="0"/>
              <a:t>	sloužit </a:t>
            </a:r>
            <a:r>
              <a:rPr lang="cs-CZ" dirty="0"/>
              <a:t>jako důkazní prostředek v řízení, resp. lze zajistit věc, která by mohla být předmětem </a:t>
            </a:r>
            <a:r>
              <a:rPr lang="cs-CZ" dirty="0" smtClean="0"/>
              <a:t>exekuce.</a:t>
            </a:r>
            <a:endParaRPr lang="cs-CZ" dirty="0"/>
          </a:p>
        </p:txBody>
      </p:sp>
    </p:spTree>
    <p:extLst>
      <p:ext uri="{BB962C8B-B14F-4D97-AF65-F5344CB8AC3E}">
        <p14:creationId xmlns:p14="http://schemas.microsoft.com/office/powerpoint/2010/main" val="17641541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lstStyle/>
          <a:p>
            <a:pPr algn="just"/>
            <a:r>
              <a:rPr lang="cs-CZ" dirty="0" smtClean="0"/>
              <a:t>4) </a:t>
            </a:r>
            <a:r>
              <a:rPr lang="cs-CZ" b="1" dirty="0"/>
              <a:t>Přerušení řízení, zastavení </a:t>
            </a:r>
            <a:r>
              <a:rPr lang="cs-CZ" b="1" dirty="0" smtClean="0"/>
              <a:t>řízení</a:t>
            </a:r>
            <a:r>
              <a:rPr lang="cs-CZ" dirty="0" smtClean="0"/>
              <a:t> </a:t>
            </a:r>
            <a:r>
              <a:rPr lang="cs-CZ" dirty="0"/>
              <a:t>– jde o procesní stav řízení, který může nastat pouze za zákonem předvídané situace. Správní orgán přeruší, resp. zastaví řízení vždy ve formě </a:t>
            </a:r>
            <a:r>
              <a:rPr lang="cs-CZ" b="1" dirty="0"/>
              <a:t>usnesení</a:t>
            </a:r>
            <a:r>
              <a:rPr lang="cs-CZ" dirty="0"/>
              <a:t>. </a:t>
            </a:r>
            <a:endParaRPr lang="cs-CZ" dirty="0" smtClean="0"/>
          </a:p>
          <a:p>
            <a:pPr algn="just"/>
            <a:r>
              <a:rPr lang="cs-CZ" dirty="0" smtClean="0"/>
              <a:t>Rozdíl </a:t>
            </a:r>
            <a:r>
              <a:rPr lang="cs-CZ" dirty="0"/>
              <a:t>mezi přerušením a zastavením řízení spočívá v tom, že v případě zastavení řízení jde o ukončení řízení (např. z důvodu překážky litispendence), aniž by došlo k rozhodnutí v dané věci. </a:t>
            </a:r>
            <a:endParaRPr lang="cs-CZ" dirty="0" smtClean="0"/>
          </a:p>
          <a:p>
            <a:pPr algn="just"/>
            <a:r>
              <a:rPr lang="cs-CZ" dirty="0" smtClean="0"/>
              <a:t>Naopak </a:t>
            </a:r>
            <a:r>
              <a:rPr lang="cs-CZ" dirty="0"/>
              <a:t>přerušení řízení znamená, že se příslušné řízení na dobu nezbytně nutnou přeruší (usnesení o přerušení řízení obsahuje dobu, na kterou je řízení přerušeno) a po uplynutí tohoto času se v řízení pokračuje. Například se může jednat o situaci, kdy nebyl zaplacen správní poplatek (jakožto nezbytná podmínka pro zahájení správního řízení na návrh) a správní orgán vyzve příslušnou osobu, aby zjednala nápravu. Pokud osoba neuhradí správní poplatek ani v rámci dodatečně stanovené lhůty, správní orgán řízení usnesením zastaví. Jinými slovy, po dobu přerušení řízení činí správní orgán, resp. účastníci řízení úkony, kterých je zapotřebí k odstranění důvodů (vad), jež zapříčinily přerušení řízení (jiné úkony v tuto chvíli činit nelze). V řízení lze pokračovat pouze tehdy, když důvody pro přerušení řízení pominuly. Přerušení řízení má právní následky stran procesních lhůt, kdy dochází k jejich </a:t>
            </a:r>
            <a:r>
              <a:rPr lang="cs-CZ" b="1" dirty="0" smtClean="0"/>
              <a:t>stavění.</a:t>
            </a:r>
            <a:endParaRPr lang="cs-CZ" dirty="0"/>
          </a:p>
        </p:txBody>
      </p:sp>
    </p:spTree>
    <p:extLst>
      <p:ext uri="{BB962C8B-B14F-4D97-AF65-F5344CB8AC3E}">
        <p14:creationId xmlns:p14="http://schemas.microsoft.com/office/powerpoint/2010/main" val="34908626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normAutofit lnSpcReduction="10000"/>
          </a:bodyPr>
          <a:lstStyle/>
          <a:p>
            <a:pPr algn="just"/>
            <a:r>
              <a:rPr lang="cs-CZ" dirty="0" smtClean="0"/>
              <a:t>5) </a:t>
            </a:r>
            <a:r>
              <a:rPr lang="cs-CZ" b="1" dirty="0"/>
              <a:t>Průběh řízení</a:t>
            </a:r>
            <a:r>
              <a:rPr lang="cs-CZ" dirty="0"/>
              <a:t> – Správní řízení je zásadně </a:t>
            </a:r>
            <a:r>
              <a:rPr lang="cs-CZ" b="1" dirty="0"/>
              <a:t>písemné</a:t>
            </a:r>
            <a:r>
              <a:rPr lang="cs-CZ" dirty="0"/>
              <a:t>. Správní orgán nařídí </a:t>
            </a:r>
            <a:r>
              <a:rPr lang="cs-CZ" b="1" dirty="0"/>
              <a:t>ústní</a:t>
            </a:r>
            <a:r>
              <a:rPr lang="cs-CZ" dirty="0"/>
              <a:t> jednání tehdy, když to předepisuje zákon, a dále tehdy, když je to ke splnění účelu řízení a uplatnění práv účastníků </a:t>
            </a:r>
            <a:r>
              <a:rPr lang="cs-CZ" dirty="0" smtClean="0"/>
              <a:t>nezbytné. </a:t>
            </a:r>
            <a:r>
              <a:rPr lang="cs-CZ" dirty="0"/>
              <a:t>V rámci každé věci je veden </a:t>
            </a:r>
            <a:r>
              <a:rPr lang="cs-CZ" dirty="0" smtClean="0"/>
              <a:t>spis, </a:t>
            </a:r>
            <a:r>
              <a:rPr lang="cs-CZ" dirty="0"/>
              <a:t>jenž je označen spisovou značkou a obsahuje chronologicky seřazené podání, protokoly, záznamy, písemná vyhotovení rozhodnutí a další písemnosti, resp. přílohy, které se vztahují k dané věci. Do spisu mohou nahlížet a pořizovat si z něj výpisky účastníci řízení a jejich zástupci. Jiné osoby mohou do spisu nahlížet tehdy, když prokáží právní zájem nebo jiný vážný důvod. Stěžejní částí každého správního řízení je proces dokazování, resp. proces provádění </a:t>
            </a:r>
            <a:r>
              <a:rPr lang="cs-CZ" dirty="0" smtClean="0"/>
              <a:t>důkazů.</a:t>
            </a:r>
          </a:p>
          <a:p>
            <a:pPr algn="just"/>
            <a:r>
              <a:rPr lang="cs-CZ" dirty="0" smtClean="0"/>
              <a:t>6) </a:t>
            </a:r>
            <a:r>
              <a:rPr lang="cs-CZ" b="1" dirty="0"/>
              <a:t>Správní rozhodnutí,</a:t>
            </a:r>
            <a:r>
              <a:rPr lang="cs-CZ" dirty="0"/>
              <a:t> </a:t>
            </a:r>
            <a:r>
              <a:rPr lang="cs-CZ" b="1" dirty="0"/>
              <a:t>usnesení, vlastnosti rozhodnutí</a:t>
            </a:r>
            <a:r>
              <a:rPr lang="cs-CZ" dirty="0"/>
              <a:t> – jedná se o závěrečnou fázi správního řízení. Správní rozhodnutí lze definovat jako individuální správní akt či individuální veřejný mocenský jednostranný akt, který je vydán vykonavatelem veřejné správy (příslušným správním orgánem) na základě zákona ve správním řízení. Coby individuální správní akt proto dopadá a řeší individuální (konkrétní) případy, a proto vyvolává právně závazné důsledky pro konkrétní fyzické, resp. právnické osoby. Jde o formu činnosti veřejné správy, prostřednictvím které jsou spravovány věci veřejné ve veřejném zájmu. Rozhodnutím jsou zakládána, měněna nebo rušena práva anebo povinnosti konkrétní osoby (</a:t>
            </a:r>
            <a:r>
              <a:rPr lang="cs-CZ" b="1" dirty="0"/>
              <a:t>konstitutivní povaha</a:t>
            </a:r>
            <a:r>
              <a:rPr lang="cs-CZ" dirty="0"/>
              <a:t> rozhodnutí), popř. v konkrétní věci je autoritativně prohlášeno, že příslušná osoba jistá práva nebo povinnosti má anebo nemá (</a:t>
            </a:r>
            <a:r>
              <a:rPr lang="cs-CZ" b="1" dirty="0"/>
              <a:t>deklaratorní povaha</a:t>
            </a:r>
            <a:r>
              <a:rPr lang="cs-CZ" dirty="0"/>
              <a:t> rozhodnutí). </a:t>
            </a:r>
            <a:endParaRPr lang="cs-CZ" dirty="0" smtClean="0"/>
          </a:p>
          <a:p>
            <a:pPr algn="just"/>
            <a:endParaRPr lang="cs-CZ" dirty="0"/>
          </a:p>
          <a:p>
            <a:pPr algn="just"/>
            <a:endParaRPr lang="cs-CZ" dirty="0"/>
          </a:p>
        </p:txBody>
      </p:sp>
    </p:spTree>
    <p:extLst>
      <p:ext uri="{BB962C8B-B14F-4D97-AF65-F5344CB8AC3E}">
        <p14:creationId xmlns:p14="http://schemas.microsoft.com/office/powerpoint/2010/main" val="729838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1 Správní právo</a:t>
            </a:r>
          </a:p>
        </p:txBody>
      </p:sp>
      <p:sp>
        <p:nvSpPr>
          <p:cNvPr id="3" name="Zástupný symbol pro obsah 2"/>
          <p:cNvSpPr>
            <a:spLocks noGrp="1"/>
          </p:cNvSpPr>
          <p:nvPr>
            <p:ph idx="1"/>
          </p:nvPr>
        </p:nvSpPr>
        <p:spPr/>
        <p:txBody>
          <a:bodyPr/>
          <a:lstStyle/>
          <a:p>
            <a:pPr algn="just"/>
            <a:r>
              <a:rPr lang="cs-CZ" dirty="0"/>
              <a:t>V rámci správního práva vystupují dvě základní kategorie subjektů – (1) subjekty vykonávající veřejnou správu a (2) subjekty, vůči kterým je veřejná správa vykonávána.</a:t>
            </a:r>
          </a:p>
          <a:p>
            <a:pPr algn="just"/>
            <a:endParaRPr lang="cs-CZ" dirty="0"/>
          </a:p>
          <a:p>
            <a:pPr algn="just"/>
            <a:r>
              <a:rPr lang="cs-CZ" dirty="0"/>
              <a:t>Ad 1) Tyto subjekty mají postavení buď jako tzv. nositelé pravomoci (stát, obec, kraj) nebo mají postavení konkrétního vykonavatele veřejné správy (správní orgán, který vede správní řízení).</a:t>
            </a:r>
          </a:p>
          <a:p>
            <a:pPr algn="just"/>
            <a:endParaRPr lang="cs-CZ" dirty="0"/>
          </a:p>
          <a:p>
            <a:pPr algn="just"/>
            <a:r>
              <a:rPr lang="cs-CZ" dirty="0"/>
              <a:t>Ad 2) Tyto subjekty jsou konkrétními adresáty veřejnosprávního působení ze strany veřejné správy. V praxi se jedná o fyzické, popř. právnické osoby.</a:t>
            </a:r>
          </a:p>
          <a:p>
            <a:pPr algn="just"/>
            <a:endParaRPr lang="cs-CZ" dirty="0"/>
          </a:p>
          <a:p>
            <a:pPr algn="just"/>
            <a:r>
              <a:rPr lang="cs-CZ" dirty="0"/>
              <a:t>Od subjektů správního práva se odlišují subjekty </a:t>
            </a:r>
            <a:r>
              <a:rPr lang="cs-CZ" dirty="0" err="1"/>
              <a:t>správněprávních</a:t>
            </a:r>
            <a:r>
              <a:rPr lang="cs-CZ" dirty="0"/>
              <a:t> vztahů, kterými máme na mysli subjekty s konkrétním postavením v konkrétních </a:t>
            </a:r>
            <a:r>
              <a:rPr lang="cs-CZ" dirty="0" err="1"/>
              <a:t>správněprávních</a:t>
            </a:r>
            <a:r>
              <a:rPr lang="cs-CZ" dirty="0"/>
              <a:t> vztazích, ve kterých figurují jako nositelé konkrétních práv a povinností.</a:t>
            </a:r>
          </a:p>
          <a:p>
            <a:pPr algn="just"/>
            <a:endParaRPr lang="cs-CZ" dirty="0"/>
          </a:p>
        </p:txBody>
      </p:sp>
    </p:spTree>
    <p:extLst>
      <p:ext uri="{BB962C8B-B14F-4D97-AF65-F5344CB8AC3E}">
        <p14:creationId xmlns:p14="http://schemas.microsoft.com/office/powerpoint/2010/main" val="39587954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normAutofit fontScale="92500" lnSpcReduction="20000"/>
          </a:bodyPr>
          <a:lstStyle/>
          <a:p>
            <a:pPr algn="just"/>
            <a:r>
              <a:rPr lang="cs-CZ" sz="2200" dirty="0" smtClean="0"/>
              <a:t>6) Rozhodnutí se zásadně vyhotovuje v písemné formě. Každé rozhodnutí je tvořeno částí výrokovou, odůvodněním a poučením účastníků řízení. </a:t>
            </a:r>
            <a:r>
              <a:rPr lang="cs-CZ" sz="2200" b="1" dirty="0" smtClean="0"/>
              <a:t>Výroková část</a:t>
            </a:r>
            <a:r>
              <a:rPr lang="cs-CZ" sz="2200" dirty="0" smtClean="0"/>
              <a:t> rozhodnutí obsahuje, vyjma označení hlavních účastníků řízení, dostatečně určitě vyjádřené autoritativní rozhodnutí v příslušné věci s odkazem na konkrétní ustanovení právního předpisu, podle kterého bylo rozhodnuto. Právě výrokovou částí rozhodnutí se zakládají, mění nebo ruší práva, resp. povinnosti jednotlivých osob, nebo se prostřednictvím výrokové části rozhodnutí autoritativně prohlašuje, že určité právo je, popř. není. Právní účinky příslušného rozhodnutí tedy vyplývají z výrokové části rozhodnutí. Výroková část může obsahovat vícero výroků, a to včetně rozhodnutí o nákladech řízení. V případě, kdy je uložena rozhodnutím povinnost, je ve výrokové části rozhodnutí stanovena lhůta pro její splnění. </a:t>
            </a:r>
            <a:r>
              <a:rPr lang="cs-CZ" sz="2200" b="1" dirty="0" smtClean="0"/>
              <a:t>Odůvodnění</a:t>
            </a:r>
            <a:r>
              <a:rPr lang="cs-CZ" sz="2200" dirty="0" smtClean="0"/>
              <a:t> obsahuje konkrétní důvody příslušného výroku, rovněž obsahuje podklady pro vydání příslušného rozhodnutí, jakož i úvahy, kterými se správní orgán řídil jak při hodnocení podkladů pro vydání rozhodnutí, tak i při výkladu příslušných právních předpisů. V rámci </a:t>
            </a:r>
            <a:r>
              <a:rPr lang="cs-CZ" sz="2200" b="1" dirty="0" smtClean="0"/>
              <a:t>poučení</a:t>
            </a:r>
            <a:r>
              <a:rPr lang="cs-CZ" sz="2200" dirty="0" smtClean="0"/>
              <a:t> je účastník řízení poučen o tom, zda je rozhodnutí ve věci konečné, popř. zda zákon proti rozhodnutí připouští odvolání, resp. rozklad (obecně řádný opravný prostředek) a v jaké zákonné lhůtě jej může podat. Součástí poučení je také informace, u kterého správního orgánu lze odvolání podat a který správní orgán o podaném odvolání bude rozhodovat. V případě, že poučení je nesprávné nebo chybí, lhůta pro odvolání se prodlužuje (místo 15 dnů má účastník řízení lhůtu 90 dnů od oznámení rozhodnutí). Zákon rovněž stanovuje (viz § 69 </a:t>
            </a:r>
            <a:r>
              <a:rPr lang="cs-CZ" sz="2200" dirty="0" err="1" smtClean="0"/>
              <a:t>spr</a:t>
            </a:r>
            <a:r>
              <a:rPr lang="cs-CZ" sz="2200" dirty="0" smtClean="0"/>
              <a:t>. řád), které </a:t>
            </a:r>
            <a:r>
              <a:rPr lang="cs-CZ" sz="2200" b="1" dirty="0" smtClean="0"/>
              <a:t>náležitosti</a:t>
            </a:r>
            <a:r>
              <a:rPr lang="cs-CZ" sz="2200" dirty="0" smtClean="0"/>
              <a:t> musí písemné vyhotovení rozhodnutí obsahovat Pokud je rozhodnutí vyhlášeno ústně, správní orgán na žádost účastníka řízení takové rozhodnutí potvrdí písemně.</a:t>
            </a:r>
          </a:p>
          <a:p>
            <a:endParaRPr lang="cs-CZ" dirty="0"/>
          </a:p>
        </p:txBody>
      </p:sp>
    </p:spTree>
    <p:extLst>
      <p:ext uri="{BB962C8B-B14F-4D97-AF65-F5344CB8AC3E}">
        <p14:creationId xmlns:p14="http://schemas.microsoft.com/office/powerpoint/2010/main" val="41396395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lstStyle/>
          <a:p>
            <a:pPr algn="just"/>
            <a:r>
              <a:rPr lang="cs-CZ" dirty="0"/>
              <a:t>Správní rozhodnutí vydaná v rámci správního řízení prvoinstančním správním orgánem mohou trpět vadami, a to jak vadami právními, tak i vadami skutkovými. Řádným opravným prostředkem se účastník řízení může bránit proti nezákonnosti nebo nesprávnosti napadeného </a:t>
            </a:r>
            <a:r>
              <a:rPr lang="cs-CZ" dirty="0" smtClean="0"/>
              <a:t>rozhodnutí.</a:t>
            </a:r>
          </a:p>
          <a:p>
            <a:pPr algn="just"/>
            <a:r>
              <a:rPr lang="cs-CZ" b="1" dirty="0"/>
              <a:t>Odvolání</a:t>
            </a:r>
            <a:r>
              <a:rPr lang="cs-CZ" dirty="0"/>
              <a:t> je </a:t>
            </a:r>
            <a:r>
              <a:rPr lang="cs-CZ" b="1" dirty="0"/>
              <a:t>řádný opravný prostředek</a:t>
            </a:r>
            <a:r>
              <a:rPr lang="cs-CZ" dirty="0"/>
              <a:t>, který lze podat u všech správních rozhodnutí, pokud to není zvláštním zákonem vyloučeno. Protože jde o řádný opraný prostředek, </a:t>
            </a:r>
            <a:r>
              <a:rPr lang="cs-CZ" b="1" dirty="0"/>
              <a:t>lze odvoláním napadnout</a:t>
            </a:r>
            <a:r>
              <a:rPr lang="cs-CZ" dirty="0"/>
              <a:t> </a:t>
            </a:r>
            <a:r>
              <a:rPr lang="cs-CZ" b="1" dirty="0"/>
              <a:t>pouze takové rozhodnutí, které ještě nenabylo právní </a:t>
            </a:r>
            <a:r>
              <a:rPr lang="cs-CZ" b="1" dirty="0" smtClean="0"/>
              <a:t>moci</a:t>
            </a:r>
            <a:r>
              <a:rPr lang="cs-CZ" dirty="0" smtClean="0"/>
              <a:t>. </a:t>
            </a:r>
            <a:r>
              <a:rPr lang="cs-CZ" dirty="0"/>
              <a:t>Odvolání lze podat jak proti meritorním rozhodnutím, tak i proti rozhodnutím procesním (tj. usnesení). Odvoláním lze napadnout pouze výrokovou část rozhodnutí (odvolání pouze proti odůvodnění rozhodnutí je nepřípustné), a to buď celou výrokovou část, nebo jednotlivý výrok (pokud v odvolání není rozsah takto určen, pak platí, že se účastník odvoláním domáhá zrušení celého </a:t>
            </a:r>
            <a:r>
              <a:rPr lang="cs-CZ" dirty="0" smtClean="0"/>
              <a:t>rozhodnutí. </a:t>
            </a:r>
            <a:r>
              <a:rPr lang="cs-CZ" dirty="0"/>
              <a:t>Odvolání musí mít obligatorní náležitosti uvedené v § 37 odst. 2 správního řádu. </a:t>
            </a:r>
            <a:endParaRPr lang="cs-CZ" dirty="0" smtClean="0"/>
          </a:p>
          <a:p>
            <a:pPr algn="just"/>
            <a:r>
              <a:rPr lang="cs-CZ" dirty="0" smtClean="0"/>
              <a:t>Odvolání </a:t>
            </a:r>
            <a:r>
              <a:rPr lang="cs-CZ" dirty="0"/>
              <a:t>má tzv. suspenzivní (odkladný) a devolutivní („odvalovací“ či přesunující) účinek (viz § 85 </a:t>
            </a:r>
            <a:r>
              <a:rPr lang="cs-CZ" dirty="0" err="1"/>
              <a:t>spr</a:t>
            </a:r>
            <a:r>
              <a:rPr lang="cs-CZ" dirty="0"/>
              <a:t>. řádu). </a:t>
            </a:r>
            <a:endParaRPr lang="cs-CZ" dirty="0" smtClean="0"/>
          </a:p>
        </p:txBody>
      </p:sp>
    </p:spTree>
    <p:extLst>
      <p:ext uri="{BB962C8B-B14F-4D97-AF65-F5344CB8AC3E}">
        <p14:creationId xmlns:p14="http://schemas.microsoft.com/office/powerpoint/2010/main" val="9096180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normAutofit lnSpcReduction="10000"/>
          </a:bodyPr>
          <a:lstStyle/>
          <a:p>
            <a:pPr algn="just"/>
            <a:r>
              <a:rPr lang="cs-CZ" b="1" dirty="0"/>
              <a:t>Suspenzivní účinek</a:t>
            </a:r>
            <a:r>
              <a:rPr lang="cs-CZ" dirty="0"/>
              <a:t> odvolání znamená, že podáním odvolání se odkládá právní moc a vykonatelnost napadeného prvostupňového rozhodnutí. Odkladný účinek však může být vyloučen přímo správním </a:t>
            </a:r>
            <a:r>
              <a:rPr lang="cs-CZ" dirty="0" smtClean="0"/>
              <a:t>řádem. </a:t>
            </a:r>
          </a:p>
          <a:p>
            <a:pPr algn="just"/>
            <a:r>
              <a:rPr lang="cs-CZ" b="1" dirty="0" smtClean="0"/>
              <a:t>Devolutivní </a:t>
            </a:r>
            <a:r>
              <a:rPr lang="cs-CZ" b="1" dirty="0"/>
              <a:t>účinek</a:t>
            </a:r>
            <a:r>
              <a:rPr lang="cs-CZ" dirty="0"/>
              <a:t> odvolání znamená, že podáním odvolání se další rozhodování o dané věci přesouvá k instančně nejblíže nadřízenému správnímu orgánu. </a:t>
            </a:r>
            <a:endParaRPr lang="cs-CZ" dirty="0" smtClean="0"/>
          </a:p>
          <a:p>
            <a:pPr algn="just"/>
            <a:r>
              <a:rPr lang="cs-CZ" dirty="0" smtClean="0"/>
              <a:t>Správní </a:t>
            </a:r>
            <a:r>
              <a:rPr lang="cs-CZ" dirty="0"/>
              <a:t>řád stanoví obecnou </a:t>
            </a:r>
            <a:r>
              <a:rPr lang="cs-CZ" b="1" dirty="0"/>
              <a:t>15denní lhůtu pro podání odvolání</a:t>
            </a:r>
            <a:r>
              <a:rPr lang="cs-CZ" dirty="0"/>
              <a:t> ode dne oznámení rozhodnutí (zvláštní zákon může stanovit lhůtu jinou). Odvolání je nutné podat vždy u správního orgánu, který vyhotovil napadené </a:t>
            </a:r>
            <a:r>
              <a:rPr lang="cs-CZ" dirty="0" smtClean="0"/>
              <a:t>rozhodnutí. </a:t>
            </a:r>
            <a:r>
              <a:rPr lang="cs-CZ" dirty="0"/>
              <a:t>Nové důkazy lze v odvolacím řízení uvést pouze tehdy, pokud je nemohl účastník uplatnit (bez své viny) v původním správním řízení. Prvoinstanční správní orgán se s podaným odvoláním seznámí, přezkoumá přípustnost odvolání (s ohledem na odvolací lhůtu a náležitosti odvolání), a pokud dá odvolacím důvodům v plném rozsahu za pravdu, může napadené rozhodnutí změnit, resp. zrušit (tj. tzv. </a:t>
            </a:r>
            <a:r>
              <a:rPr lang="cs-CZ" b="1" dirty="0" err="1"/>
              <a:t>autoremedura</a:t>
            </a:r>
            <a:r>
              <a:rPr lang="cs-CZ" dirty="0"/>
              <a:t>), jestliže tím není způsobena újma ostatním účastníkům řízení (§ 87 </a:t>
            </a:r>
            <a:r>
              <a:rPr lang="cs-CZ" dirty="0" err="1"/>
              <a:t>spr</a:t>
            </a:r>
            <a:r>
              <a:rPr lang="cs-CZ" dirty="0"/>
              <a:t>. řádu). V opačném případě správní orgán předá celý spis se svým stanoviskem odvolacímu správnímu orgánu do 30 dnů od doručení odvolání, a to včetně svého stanoviska. Odvolací správní orgán přezkoumá soulad napadeného rozhodnutí, jakož i provedeného správního řízení s právními předpisy. Správnost napadeného rozhodnutí odvolací správní orgán přezkoumá pouze v rozsahu námitek uvedených v </a:t>
            </a:r>
            <a:r>
              <a:rPr lang="cs-CZ" dirty="0" smtClean="0"/>
              <a:t>odvolání. </a:t>
            </a:r>
            <a:endParaRPr lang="cs-CZ" dirty="0"/>
          </a:p>
        </p:txBody>
      </p:sp>
    </p:spTree>
    <p:extLst>
      <p:ext uri="{BB962C8B-B14F-4D97-AF65-F5344CB8AC3E}">
        <p14:creationId xmlns:p14="http://schemas.microsoft.com/office/powerpoint/2010/main" val="40289508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normAutofit/>
          </a:bodyPr>
          <a:lstStyle/>
          <a:p>
            <a:pPr algn="just"/>
            <a:r>
              <a:rPr lang="cs-CZ" dirty="0"/>
              <a:t>Po provedeném odvolacím řízení odvolací orgán může rozhodnout takto:</a:t>
            </a:r>
          </a:p>
          <a:p>
            <a:pPr marL="342900" indent="-342900" algn="just">
              <a:buFontTx/>
              <a:buChar char="-"/>
            </a:pPr>
            <a:r>
              <a:rPr lang="cs-CZ" dirty="0" smtClean="0"/>
              <a:t>Napadené </a:t>
            </a:r>
            <a:r>
              <a:rPr lang="cs-CZ" dirty="0"/>
              <a:t>rozhodnutí (nebo jeho část) </a:t>
            </a:r>
            <a:r>
              <a:rPr lang="cs-CZ" b="1" dirty="0"/>
              <a:t>zruší a řízení </a:t>
            </a:r>
            <a:r>
              <a:rPr lang="cs-CZ" b="1" dirty="0" smtClean="0"/>
              <a:t>zastaví</a:t>
            </a:r>
            <a:r>
              <a:rPr lang="cs-CZ" dirty="0" smtClean="0"/>
              <a:t>.</a:t>
            </a:r>
          </a:p>
          <a:p>
            <a:pPr marL="342900" indent="-342900" algn="just">
              <a:buFontTx/>
              <a:buChar char="-"/>
            </a:pPr>
            <a:r>
              <a:rPr lang="cs-CZ" dirty="0"/>
              <a:t>Napadené rozhodnutí (nebo jeho část) </a:t>
            </a:r>
            <a:r>
              <a:rPr lang="cs-CZ" b="1" dirty="0"/>
              <a:t>zruší a věc vrátí k novému projednání</a:t>
            </a:r>
            <a:r>
              <a:rPr lang="cs-CZ" dirty="0"/>
              <a:t> správnímu orgánu, který rozhodnutí </a:t>
            </a:r>
            <a:r>
              <a:rPr lang="cs-CZ" dirty="0" smtClean="0"/>
              <a:t>vydal.</a:t>
            </a:r>
          </a:p>
          <a:p>
            <a:pPr marL="342900" indent="-342900" algn="just">
              <a:buFontTx/>
              <a:buChar char="-"/>
            </a:pPr>
            <a:r>
              <a:rPr lang="cs-CZ" dirty="0"/>
              <a:t>Napadené rozhodnutí (nebo jeho část) </a:t>
            </a:r>
            <a:r>
              <a:rPr lang="cs-CZ" b="1" dirty="0" smtClean="0"/>
              <a:t>změní</a:t>
            </a:r>
            <a:r>
              <a:rPr lang="cs-CZ" dirty="0" smtClean="0"/>
              <a:t>.</a:t>
            </a:r>
          </a:p>
          <a:p>
            <a:pPr marL="342900" indent="-342900" algn="just">
              <a:buFontTx/>
              <a:buChar char="-"/>
            </a:pPr>
            <a:r>
              <a:rPr lang="cs-CZ" dirty="0"/>
              <a:t>Odvolání </a:t>
            </a:r>
            <a:r>
              <a:rPr lang="cs-CZ" b="1" dirty="0" smtClean="0"/>
              <a:t>zamítne.</a:t>
            </a:r>
          </a:p>
          <a:p>
            <a:pPr marL="342900" indent="-342900" algn="just">
              <a:buFontTx/>
              <a:buChar char="-"/>
            </a:pPr>
            <a:r>
              <a:rPr lang="cs-CZ" b="1" dirty="0"/>
              <a:t>Řízení o odvolání </a:t>
            </a:r>
            <a:r>
              <a:rPr lang="cs-CZ" b="1" dirty="0" smtClean="0"/>
              <a:t>zastaví.</a:t>
            </a:r>
          </a:p>
          <a:p>
            <a:pPr algn="just"/>
            <a:r>
              <a:rPr lang="cs-CZ" dirty="0" smtClean="0"/>
              <a:t>Platí</a:t>
            </a:r>
            <a:r>
              <a:rPr lang="cs-CZ" dirty="0"/>
              <a:t>, že </a:t>
            </a:r>
            <a:r>
              <a:rPr lang="cs-CZ" b="1" dirty="0"/>
              <a:t>rozhodnutí odvolacího správního orgánu nelze napadnout odvoláním</a:t>
            </a:r>
            <a:r>
              <a:rPr lang="cs-CZ" dirty="0"/>
              <a:t> (tzn., že proti rozhodnutí o odvolání již odvolání podat nelze). Rozhodnutí odvolacího orgánu nabývá právní moci tehdy, když bylo oznámeno všem odvolatelům (popřípadě všem účastníkům, o jejichž právech a povinnostech bylo </a:t>
            </a:r>
            <a:r>
              <a:rPr lang="cs-CZ" dirty="0" smtClean="0"/>
              <a:t>rozhodnuto</a:t>
            </a:r>
            <a:r>
              <a:rPr lang="cs-CZ" dirty="0"/>
              <a:t>.</a:t>
            </a:r>
          </a:p>
        </p:txBody>
      </p:sp>
    </p:spTree>
    <p:extLst>
      <p:ext uri="{BB962C8B-B14F-4D97-AF65-F5344CB8AC3E}">
        <p14:creationId xmlns:p14="http://schemas.microsoft.com/office/powerpoint/2010/main" val="17475020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lstStyle/>
          <a:p>
            <a:pPr algn="just"/>
            <a:r>
              <a:rPr lang="cs-CZ" b="1" dirty="0" smtClean="0"/>
              <a:t>Rozklad</a:t>
            </a:r>
            <a:r>
              <a:rPr lang="cs-CZ" dirty="0" smtClean="0"/>
              <a:t> </a:t>
            </a:r>
            <a:r>
              <a:rPr lang="cs-CZ" dirty="0"/>
              <a:t>je řádným </a:t>
            </a:r>
            <a:r>
              <a:rPr lang="cs-CZ" b="1" dirty="0"/>
              <a:t>opravným prostředkem</a:t>
            </a:r>
            <a:r>
              <a:rPr lang="cs-CZ" dirty="0"/>
              <a:t> ve správním řízení, a to proti rozhodnutí, které bylo vydáno ústředním správním úřadem, ministrem, státním tajemníkem ministerstva nebo vedoucím jiného ústředního správního úřadu v prvním stupni. Lze jej podat u prvoinstančních rozhodnutí </a:t>
            </a:r>
            <a:r>
              <a:rPr lang="cs-CZ" b="1" dirty="0"/>
              <a:t>ústředních správních úřadů</a:t>
            </a:r>
            <a:r>
              <a:rPr lang="cs-CZ" dirty="0"/>
              <a:t> státní správy. Lhůta pro podání rozkladu je 15 dnů ode dne oznámení rozhodnutí. O rozkladu rozhoduje ministr nebo vedoucí jiného ústředního správního úřadu, a to na základě návrhu rozkladové komise (která je tvořena nejméně pěti členy z řad odborníků). Ministr však návrhem (doporučením) rozkladové komise není vázán. Rozklad má </a:t>
            </a:r>
            <a:r>
              <a:rPr lang="cs-CZ" b="1" dirty="0"/>
              <a:t>pouze suspenzivní účinek</a:t>
            </a:r>
            <a:r>
              <a:rPr lang="cs-CZ" dirty="0"/>
              <a:t>, nikoli devolutivní (neboť již neexistuje instančně vyšší, tedy nadřízený orgán, a proto o rozkladu rozhoduje stejný orgán, který vydal rozkladem napadené rozhodnutí), čímž se rozklad odlišuje od odvolání. Avšak v rámci rozkladu, stejně jako v rámci odvolání, dochází k přezkumu zákonnosti rozhodnutí i řízení, v rámci kterého bylo rozhodnutí vydáno. Pokud je shledána nezákonnost rozhodnutí nebo příslušného řízení, příslušný správní orgán postupuje jako odvolací </a:t>
            </a:r>
            <a:r>
              <a:rPr lang="cs-CZ" dirty="0" smtClean="0"/>
              <a:t>orgán.</a:t>
            </a:r>
            <a:endParaRPr lang="cs-CZ" dirty="0"/>
          </a:p>
        </p:txBody>
      </p:sp>
    </p:spTree>
    <p:extLst>
      <p:ext uri="{BB962C8B-B14F-4D97-AF65-F5344CB8AC3E}">
        <p14:creationId xmlns:p14="http://schemas.microsoft.com/office/powerpoint/2010/main" val="36487745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normAutofit fontScale="92500" lnSpcReduction="20000"/>
          </a:bodyPr>
          <a:lstStyle/>
          <a:p>
            <a:pPr algn="just"/>
            <a:r>
              <a:rPr lang="cs-CZ" dirty="0"/>
              <a:t>V případě přezkumného řízení a obnovy řízení, na rozdíl od odvolání a rozkladu, již nejde o řádné opravné prostředky, ale o mimořádné opravné prostředky. Avšak v souvislosti s </a:t>
            </a:r>
            <a:r>
              <a:rPr lang="cs-CZ" b="1" dirty="0"/>
              <a:t>přezkumným řízením</a:t>
            </a:r>
            <a:r>
              <a:rPr lang="cs-CZ" dirty="0"/>
              <a:t> </a:t>
            </a:r>
            <a:r>
              <a:rPr lang="cs-CZ" dirty="0" smtClean="0"/>
              <a:t>teorie </a:t>
            </a:r>
            <a:r>
              <a:rPr lang="cs-CZ" dirty="0"/>
              <a:t>správního práva hovoří spíše o </a:t>
            </a:r>
            <a:r>
              <a:rPr lang="cs-CZ" b="1" dirty="0"/>
              <a:t>dozorčím prostředku</a:t>
            </a:r>
            <a:r>
              <a:rPr lang="cs-CZ" dirty="0"/>
              <a:t> než o mimořádném opravném prostředku. To je dáno tím, že přezkumné řízení je </a:t>
            </a:r>
            <a:r>
              <a:rPr lang="cs-CZ" b="1" dirty="0"/>
              <a:t>zahajováno pouze z moci úřední</a:t>
            </a:r>
            <a:r>
              <a:rPr lang="cs-CZ" dirty="0"/>
              <a:t>, </a:t>
            </a:r>
            <a:r>
              <a:rPr lang="cs-CZ" b="1" dirty="0"/>
              <a:t>není nijak v dispozici účastníka řízení</a:t>
            </a:r>
            <a:r>
              <a:rPr lang="cs-CZ" dirty="0"/>
              <a:t> a na přezkumné řízení </a:t>
            </a:r>
            <a:r>
              <a:rPr lang="cs-CZ" b="1" dirty="0"/>
              <a:t>není právní nárok</a:t>
            </a:r>
            <a:r>
              <a:rPr lang="cs-CZ" dirty="0"/>
              <a:t>. Správní orgán nadřízený správnímu orgánu, který rozhodnutí vydal, může přezkumné řízení zahájit buď na základě vlastního </a:t>
            </a:r>
            <a:r>
              <a:rPr lang="cs-CZ" dirty="0" smtClean="0"/>
              <a:t>podnětu, </a:t>
            </a:r>
            <a:r>
              <a:rPr lang="cs-CZ" dirty="0"/>
              <a:t>nebo na základě jiného </a:t>
            </a:r>
            <a:r>
              <a:rPr lang="cs-CZ" dirty="0" smtClean="0"/>
              <a:t>podnětu. </a:t>
            </a:r>
            <a:r>
              <a:rPr lang="cs-CZ" dirty="0"/>
              <a:t>Přezkumným řízením lze přezkoumat pravomocná rozhodnutí </a:t>
            </a:r>
            <a:r>
              <a:rPr lang="cs-CZ" dirty="0" smtClean="0"/>
              <a:t>i usnesení. </a:t>
            </a:r>
          </a:p>
          <a:p>
            <a:pPr algn="just"/>
            <a:r>
              <a:rPr lang="cs-CZ" dirty="0" smtClean="0"/>
              <a:t>Účelem </a:t>
            </a:r>
            <a:r>
              <a:rPr lang="cs-CZ" dirty="0"/>
              <a:t>přezkumného řízení je přezkoumat ta pravomocná rozhodnutí, u kterých je důvodná pochybnost o jejich souladu s právními předpisy. Náprava takto nezákonných rozhodnutí spočívá v jejich změně, resp. v jejich zrušení. Účastníky přezkumného řízení jsou účastníci původního řízení, ve kterém bylo vydáno přezkoumávané rozhodnutí. Okamžik zahájení přezkumného řízení ponechává správní řád na příslušném správním orgánu, který nejprve musí příslušnou věc předběžně posoudit, a pokud se ukáže, že jsou zde pochyby o zákonnosti rozhodnutí, správní orgán usnesením zahájí přezkumné řízení. Usnesení o zahájení přezkumného řízení lze vydat nejpozději do jednoho roku od právní moci rozhodnutí ve věci. V rámci přezkumného řízení je možné vést dokazování ve věci. Pokud správní orgán nadřazený správnímu orgánu, který vydal přezkoumávané rozhodnutí, zjistí, že rozhodnutí bylo vydáno v rozporu s právními předpisy, toto rozhodnutí zruší nebo změní, popř. zruší a věc vrátí správnímu orgánu se závazným právním názorem, jak ve věci postupovat. Naopak, pokud správní orgán vedoucí přezkumné řízení zjistí, že rozhodnutí bylo vydáno v souladu s právními předpisy, řízení podle § 97 odst. 1 </a:t>
            </a:r>
            <a:r>
              <a:rPr lang="cs-CZ" dirty="0" err="1"/>
              <a:t>spr</a:t>
            </a:r>
            <a:r>
              <a:rPr lang="cs-CZ" dirty="0"/>
              <a:t>. řádu usnesením zastaví, přičemž proti takovému usnesení není přípustný řádný opravný </a:t>
            </a:r>
            <a:r>
              <a:rPr lang="cs-CZ" dirty="0" smtClean="0"/>
              <a:t>prostředek.</a:t>
            </a:r>
            <a:endParaRPr lang="cs-CZ" dirty="0"/>
          </a:p>
        </p:txBody>
      </p:sp>
    </p:spTree>
    <p:extLst>
      <p:ext uri="{BB962C8B-B14F-4D97-AF65-F5344CB8AC3E}">
        <p14:creationId xmlns:p14="http://schemas.microsoft.com/office/powerpoint/2010/main" val="34699510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lstStyle/>
          <a:p>
            <a:pPr algn="just"/>
            <a:r>
              <a:rPr lang="cs-CZ" dirty="0"/>
              <a:t>Alternativou k přezkumnému řízení je tzv. </a:t>
            </a:r>
            <a:r>
              <a:rPr lang="cs-CZ" b="1" dirty="0"/>
              <a:t>zkrácené přezkumné </a:t>
            </a:r>
            <a:r>
              <a:rPr lang="cs-CZ" b="1" dirty="0" smtClean="0"/>
              <a:t>řízení</a:t>
            </a:r>
            <a:r>
              <a:rPr lang="cs-CZ" dirty="0" smtClean="0"/>
              <a:t>, </a:t>
            </a:r>
            <a:r>
              <a:rPr lang="cs-CZ" dirty="0"/>
              <a:t>které připadá v úvahu tehdy, když porušení právního předpisu je zcela zjevné ze spisového materiálu, jsou splněny ostatní podmínky pro přezkumné řízení a není zapotřebí vysvětlení účastníků. V takovém případě je prvním úkonem správního orgánu ve věci vydání </a:t>
            </a:r>
            <a:r>
              <a:rPr lang="cs-CZ" dirty="0" smtClean="0"/>
              <a:t>rozhodnutí. </a:t>
            </a:r>
            <a:r>
              <a:rPr lang="cs-CZ" dirty="0"/>
              <a:t>Rozhodnutí v přezkumném řízení (jakož i ve zkráceném přezkumném řízení) má povahu prvoinstančního rozhodnutí, a proto se proti němu lze bránit řádným opravným </a:t>
            </a:r>
            <a:r>
              <a:rPr lang="cs-CZ" dirty="0" smtClean="0"/>
              <a:t>prostředkem.</a:t>
            </a:r>
            <a:endParaRPr lang="cs-CZ" dirty="0"/>
          </a:p>
        </p:txBody>
      </p:sp>
    </p:spTree>
    <p:extLst>
      <p:ext uri="{BB962C8B-B14F-4D97-AF65-F5344CB8AC3E}">
        <p14:creationId xmlns:p14="http://schemas.microsoft.com/office/powerpoint/2010/main" val="22805266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lstStyle/>
          <a:p>
            <a:pPr algn="just"/>
            <a:r>
              <a:rPr lang="cs-CZ" b="1" dirty="0"/>
              <a:t>Obnova řízení</a:t>
            </a:r>
            <a:r>
              <a:rPr lang="cs-CZ" dirty="0"/>
              <a:t> ve smyslu § 100 správního řádu je </a:t>
            </a:r>
            <a:r>
              <a:rPr lang="cs-CZ" b="1" dirty="0"/>
              <a:t>mimořádný opravný prostředek</a:t>
            </a:r>
            <a:r>
              <a:rPr lang="cs-CZ" dirty="0"/>
              <a:t>, který je namířen vůči pravomocnému rozhodnutí správního orgánu, které trpí nedostatky stran zjištění skutečného skutkového stavu věci. Obnova řízení proto překonává překážku </a:t>
            </a:r>
            <a:r>
              <a:rPr lang="cs-CZ" i="1" dirty="0" err="1"/>
              <a:t>rei</a:t>
            </a:r>
            <a:r>
              <a:rPr lang="cs-CZ" i="1" dirty="0"/>
              <a:t> </a:t>
            </a:r>
            <a:r>
              <a:rPr lang="cs-CZ" i="1" dirty="0" err="1"/>
              <a:t>iudicatae</a:t>
            </a:r>
            <a:r>
              <a:rPr lang="cs-CZ" dirty="0"/>
              <a:t> a umožňuje ve věci rozhodnout. Řízení může být obnoveno </a:t>
            </a:r>
            <a:r>
              <a:rPr lang="cs-CZ" b="1" dirty="0"/>
              <a:t>na základě žádosti účastníka</a:t>
            </a:r>
            <a:r>
              <a:rPr lang="cs-CZ" dirty="0"/>
              <a:t> nebo </a:t>
            </a:r>
            <a:r>
              <a:rPr lang="cs-CZ" b="1" dirty="0"/>
              <a:t>z moci úřední</a:t>
            </a:r>
            <a:r>
              <a:rPr lang="cs-CZ" dirty="0"/>
              <a:t> tehdy, </a:t>
            </a:r>
            <a:r>
              <a:rPr lang="cs-CZ" dirty="0" smtClean="0"/>
              <a:t>když:</a:t>
            </a:r>
          </a:p>
          <a:p>
            <a:pPr lvl="0" algn="just"/>
            <a:r>
              <a:rPr lang="cs-CZ" dirty="0" smtClean="0"/>
              <a:t>a) vyšly </a:t>
            </a:r>
            <a:r>
              <a:rPr lang="cs-CZ" dirty="0"/>
              <a:t>najevo </a:t>
            </a:r>
            <a:r>
              <a:rPr lang="cs-CZ" b="1" dirty="0"/>
              <a:t>nové, dříve neznámé skutečnosti nebo důkazy</a:t>
            </a:r>
            <a:r>
              <a:rPr lang="cs-CZ" dirty="0"/>
              <a:t>, které existovaly v době původního řízení a které </a:t>
            </a:r>
            <a:r>
              <a:rPr lang="cs-CZ" b="1" dirty="0"/>
              <a:t>účastník, jemuž jsou ku prospěchu, nemohl v původním řízení uplatnit</a:t>
            </a:r>
            <a:r>
              <a:rPr lang="cs-CZ" dirty="0"/>
              <a:t>, nebo se </a:t>
            </a:r>
            <a:r>
              <a:rPr lang="cs-CZ" b="1" dirty="0"/>
              <a:t>provedené důkazy ukázaly </a:t>
            </a:r>
            <a:r>
              <a:rPr lang="cs-CZ" b="1" dirty="0" smtClean="0"/>
              <a:t>nepravdivými</a:t>
            </a:r>
            <a:r>
              <a:rPr lang="cs-CZ" dirty="0" smtClean="0"/>
              <a:t>,</a:t>
            </a:r>
            <a:endParaRPr lang="cs-CZ" dirty="0"/>
          </a:p>
          <a:p>
            <a:pPr lvl="0" algn="just"/>
            <a:r>
              <a:rPr lang="cs-CZ" dirty="0" smtClean="0"/>
              <a:t>b) bylo </a:t>
            </a:r>
            <a:r>
              <a:rPr lang="cs-CZ" b="1" dirty="0"/>
              <a:t>zrušeno či změněno rozhodnutí, které bylo podkladem rozhodnutí vydaného v řízení</a:t>
            </a:r>
            <a:r>
              <a:rPr lang="cs-CZ" dirty="0"/>
              <a:t>, které má být </a:t>
            </a:r>
            <a:r>
              <a:rPr lang="cs-CZ" dirty="0" smtClean="0"/>
              <a:t>obnoveno,</a:t>
            </a:r>
            <a:endParaRPr lang="cs-CZ" dirty="0"/>
          </a:p>
          <a:p>
            <a:pPr algn="just"/>
            <a:r>
              <a:rPr lang="cs-CZ" dirty="0" smtClean="0"/>
              <a:t>c) rozhodnutí </a:t>
            </a:r>
            <a:r>
              <a:rPr lang="cs-CZ" dirty="0"/>
              <a:t>bylo </a:t>
            </a:r>
            <a:r>
              <a:rPr lang="cs-CZ" b="1" dirty="0"/>
              <a:t>dosaženo trestným </a:t>
            </a:r>
            <a:r>
              <a:rPr lang="cs-CZ" b="1" dirty="0" smtClean="0"/>
              <a:t>činem.</a:t>
            </a:r>
            <a:r>
              <a:rPr lang="cs-CZ" dirty="0" smtClean="0"/>
              <a:t> </a:t>
            </a:r>
          </a:p>
        </p:txBody>
      </p:sp>
    </p:spTree>
    <p:extLst>
      <p:ext uri="{BB962C8B-B14F-4D97-AF65-F5344CB8AC3E}">
        <p14:creationId xmlns:p14="http://schemas.microsoft.com/office/powerpoint/2010/main" val="30871276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2087" y="1068388"/>
            <a:ext cx="11807825" cy="719138"/>
          </a:xfrm>
        </p:spPr>
        <p:txBody>
          <a:bodyPr/>
          <a:lstStyle/>
          <a:p>
            <a:pPr algn="ctr"/>
            <a:r>
              <a:rPr lang="cs-CZ" dirty="0"/>
              <a:t>7 Správní právo procesní</a:t>
            </a:r>
          </a:p>
        </p:txBody>
      </p:sp>
      <p:sp>
        <p:nvSpPr>
          <p:cNvPr id="3" name="Zástupný symbol pro obsah 2"/>
          <p:cNvSpPr>
            <a:spLocks noGrp="1"/>
          </p:cNvSpPr>
          <p:nvPr>
            <p:ph idx="1"/>
          </p:nvPr>
        </p:nvSpPr>
        <p:spPr/>
        <p:txBody>
          <a:bodyPr>
            <a:normAutofit fontScale="85000" lnSpcReduction="10000"/>
          </a:bodyPr>
          <a:lstStyle/>
          <a:p>
            <a:pPr algn="just"/>
            <a:r>
              <a:rPr lang="cs-CZ" dirty="0"/>
              <a:t>Obecně může účastník podat žádost o obnovu řízení nejpozději do tří let ode dne právní moci rozhodnutí. Obnova řízení má </a:t>
            </a:r>
            <a:r>
              <a:rPr lang="cs-CZ" b="1" dirty="0"/>
              <a:t>dvě stadia</a:t>
            </a:r>
            <a:r>
              <a:rPr lang="cs-CZ" dirty="0"/>
              <a:t>, a to nejprve stadium (obligatorní stadium), kdy je rozhodováno o tom, zda řízení bude obnoveno či nikoli a dále stadium (fakultativní stadium), v rámci kterého probíhá nové (obnovené) řízení. O obnově řízení rozhoduje správní orgán, který ve věci rozhodl v posledním stupni a který zkoumá, zda jsou dány zákonné podmínky obnovy řízení. Žádost o obnovu řízení má suspenzivní účinek tehdy, když hrozí vážná újma účastníkovi nebo veřejnému zájmu. Proti rozhodnutí o povolení obnovy, resp. nařízení obnovy lze podat odvolání, neboť se jedná o prvoinstanční rozhodnutí. Rozhodnutí o povolení obnovy řízení, které nabyde právní moci, má ze zákona odkladný (suspenzivní) účinek tehdy, jestliže původní rozhodnutí ještě nebylo </a:t>
            </a:r>
            <a:r>
              <a:rPr lang="cs-CZ" dirty="0" smtClean="0"/>
              <a:t>vykonáno. </a:t>
            </a:r>
            <a:endParaRPr lang="cs-CZ" dirty="0" smtClean="0"/>
          </a:p>
          <a:p>
            <a:pPr algn="just"/>
            <a:r>
              <a:rPr lang="cs-CZ" dirty="0" smtClean="0"/>
              <a:t>K</a:t>
            </a:r>
            <a:r>
              <a:rPr lang="cs-CZ" dirty="0"/>
              <a:t> obnovenému řízení je věcně příslušný ten správní orgán, který byl příslušný k původnímu řízení v prvním stupni. Odvolací správní orgán je příslušný tehdy, když řízení bylo obnoveno z důvodů, které se týkaly výlučně řízení před tímto správním orgánem. K volbě této právní konstrukce věcné příslušnosti zákonodárce vedla především ta skutečnost, že původní správní orgán je již s předmětnou věcí seznámen. Správní orgán tedy nové (obnovené) řízení provede na základě právní moci rozhodnutí o povolení obnovy řízení, přičemž na jeho průběh jsou aplikovatelná ustanovení o rozhodování v řízení první instance. Obnovené řízení tvoří s původním řízením jeden celek, resp. obnovené řízení je pokračováním původního řízení. Proto správní orgán přihlíží ke všem okolnostem, které vyšly najevo v průběhu původního řízení (nicméně správní orgán není vázán původně zjištěným skutkovým stavem) a je povinností správního orgánu, aby tím, že bude reflektovat nové skutečnosti, resp. důkazy, vydal ve věci správné rozhodnutí. V případě vydání nového rozhodnutí ve věci se původní rozhodnutí </a:t>
            </a:r>
            <a:r>
              <a:rPr lang="cs-CZ" dirty="0" smtClean="0"/>
              <a:t>ruší, </a:t>
            </a:r>
            <a:r>
              <a:rPr lang="cs-CZ" dirty="0"/>
              <a:t>a to ke dni, kdy nové rozhodnutí nabylo právní moci. Takové rozhodnutí je prvoinstančním rozhodnutím, a proto proti němu lze podat v zákonné lhůtě odvolání (resp. obecně řádné opravné prostředky).</a:t>
            </a:r>
          </a:p>
        </p:txBody>
      </p:sp>
    </p:spTree>
    <p:extLst>
      <p:ext uri="{BB962C8B-B14F-4D97-AF65-F5344CB8AC3E}">
        <p14:creationId xmlns:p14="http://schemas.microsoft.com/office/powerpoint/2010/main" val="36132038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7 Správní právo procesní</a:t>
            </a:r>
          </a:p>
        </p:txBody>
      </p:sp>
      <p:sp>
        <p:nvSpPr>
          <p:cNvPr id="3" name="Zástupný symbol pro obsah 2"/>
          <p:cNvSpPr>
            <a:spLocks noGrp="1"/>
          </p:cNvSpPr>
          <p:nvPr>
            <p:ph idx="1"/>
          </p:nvPr>
        </p:nvSpPr>
        <p:spPr/>
        <p:txBody>
          <a:bodyPr>
            <a:normAutofit/>
          </a:bodyPr>
          <a:lstStyle/>
          <a:p>
            <a:pPr algn="just"/>
            <a:r>
              <a:rPr lang="cs-CZ" b="1" dirty="0"/>
              <a:t>Shrnutí</a:t>
            </a:r>
            <a:r>
              <a:rPr lang="cs-CZ" dirty="0"/>
              <a:t>:  </a:t>
            </a:r>
          </a:p>
          <a:p>
            <a:pPr algn="just"/>
            <a:r>
              <a:rPr lang="cs-CZ" dirty="0" smtClean="0"/>
              <a:t>Správní právo procesní je jedno ze stěžejních pododvětví správního práva.</a:t>
            </a:r>
            <a:r>
              <a:rPr lang="cs-CZ" dirty="0"/>
              <a:t> Stěžejním instrumentem správního práva procesního je správní </a:t>
            </a:r>
            <a:r>
              <a:rPr lang="cs-CZ" dirty="0" smtClean="0"/>
              <a:t>řízení jako dvouinstanční </a:t>
            </a:r>
            <a:r>
              <a:rPr lang="cs-CZ" dirty="0"/>
              <a:t>řízení, </a:t>
            </a:r>
            <a:r>
              <a:rPr lang="cs-CZ" dirty="0" smtClean="0"/>
              <a:t>ve kterém jde o vydání rozhodnutí. </a:t>
            </a:r>
            <a:r>
              <a:rPr lang="cs-CZ" dirty="0"/>
              <a:t>První fází je zahájení řízení, </a:t>
            </a:r>
            <a:r>
              <a:rPr lang="cs-CZ" dirty="0" smtClean="0"/>
              <a:t>dále </a:t>
            </a:r>
            <a:r>
              <a:rPr lang="cs-CZ" dirty="0"/>
              <a:t>probíhá </a:t>
            </a:r>
            <a:r>
              <a:rPr lang="cs-CZ" dirty="0" smtClean="0"/>
              <a:t>samotného  řízení dokazování. Následně </a:t>
            </a:r>
            <a:r>
              <a:rPr lang="cs-CZ" dirty="0"/>
              <a:t>dochází k vydání rozhodnutí ve věci samé. Fakultativní fází je odvolací řízení, resp. exekuční </a:t>
            </a:r>
            <a:r>
              <a:rPr lang="cs-CZ" dirty="0" smtClean="0"/>
              <a:t>řízení.</a:t>
            </a:r>
            <a:endParaRPr lang="cs-CZ" dirty="0"/>
          </a:p>
          <a:p>
            <a:pPr algn="just"/>
            <a:r>
              <a:rPr lang="cs-CZ" b="1" dirty="0"/>
              <a:t>Kontrolní otázky</a:t>
            </a:r>
            <a:r>
              <a:rPr lang="cs-CZ" dirty="0"/>
              <a:t>:  </a:t>
            </a:r>
          </a:p>
          <a:p>
            <a:pPr algn="just"/>
            <a:r>
              <a:rPr lang="cs-CZ" dirty="0"/>
              <a:t>1) Jak byste </a:t>
            </a:r>
            <a:r>
              <a:rPr lang="cs-CZ" dirty="0" smtClean="0"/>
              <a:t>definovali správní právo procesní? </a:t>
            </a:r>
            <a:endParaRPr lang="cs-CZ" dirty="0"/>
          </a:p>
          <a:p>
            <a:pPr algn="just"/>
            <a:r>
              <a:rPr lang="cs-CZ" dirty="0" smtClean="0"/>
              <a:t>2) Co to je správní řízení a ve kterém právním předpise je upraveno? </a:t>
            </a:r>
            <a:endParaRPr lang="cs-CZ" dirty="0"/>
          </a:p>
          <a:p>
            <a:pPr algn="just"/>
            <a:r>
              <a:rPr lang="cs-CZ" dirty="0"/>
              <a:t>3</a:t>
            </a:r>
            <a:r>
              <a:rPr lang="cs-CZ" dirty="0" smtClean="0"/>
              <a:t>) Jaké znáte opravné prostředky? </a:t>
            </a:r>
            <a:endParaRPr lang="cs-CZ" dirty="0"/>
          </a:p>
          <a:p>
            <a:pPr algn="just"/>
            <a:r>
              <a:rPr lang="cs-CZ" b="1" dirty="0"/>
              <a:t>Pojmy k zapamatování</a:t>
            </a:r>
            <a:r>
              <a:rPr lang="cs-CZ" dirty="0"/>
              <a:t>:  </a:t>
            </a:r>
          </a:p>
          <a:p>
            <a:r>
              <a:rPr lang="cs-CZ" dirty="0" smtClean="0"/>
              <a:t>Správní řízení, dokazování, opravné prostředky</a:t>
            </a:r>
            <a:endParaRPr lang="cs-CZ" dirty="0"/>
          </a:p>
        </p:txBody>
      </p:sp>
    </p:spTree>
    <p:extLst>
      <p:ext uri="{BB962C8B-B14F-4D97-AF65-F5344CB8AC3E}">
        <p14:creationId xmlns:p14="http://schemas.microsoft.com/office/powerpoint/2010/main" val="2024322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1 Správní právo</a:t>
            </a:r>
          </a:p>
        </p:txBody>
      </p:sp>
      <p:sp>
        <p:nvSpPr>
          <p:cNvPr id="3" name="Zástupný symbol pro obsah 2"/>
          <p:cNvSpPr>
            <a:spLocks noGrp="1"/>
          </p:cNvSpPr>
          <p:nvPr>
            <p:ph idx="1"/>
          </p:nvPr>
        </p:nvSpPr>
        <p:spPr/>
        <p:txBody>
          <a:bodyPr/>
          <a:lstStyle/>
          <a:p>
            <a:pPr algn="just"/>
            <a:r>
              <a:rPr lang="cs-CZ" dirty="0"/>
              <a:t>V rámci výkonu veřejné správy se realizují </a:t>
            </a:r>
            <a:r>
              <a:rPr lang="cs-CZ" dirty="0" err="1"/>
              <a:t>správněprávní</a:t>
            </a:r>
            <a:r>
              <a:rPr lang="cs-CZ" dirty="0"/>
              <a:t> vztahy, které jsou specifickým společenským vztahem minimálně dvou subjektů práva. Tyto vztahy vznikají buď z iniciativy orgánů veřejné správy nebo z iniciativy fyzických či právnických osob, o jejichž právech a povinnostech má být rozhodováno. Aby mohlo dojít ke vzniku jakéhokoliv právního vztahu, je nezbytným předpokladem existence právní normy a právní skutečnosti. Každý právní vztah je složen ze tří základních prvků, kterými jsou subjekty právního vztahu, obsah právního vztahu a objekt právního vztahu.</a:t>
            </a:r>
          </a:p>
          <a:p>
            <a:pPr algn="just"/>
            <a:r>
              <a:rPr lang="cs-CZ" b="1" dirty="0"/>
              <a:t>Shrnutí</a:t>
            </a:r>
            <a:r>
              <a:rPr lang="cs-CZ" dirty="0"/>
              <a:t>:</a:t>
            </a:r>
          </a:p>
          <a:p>
            <a:pPr algn="just"/>
            <a:r>
              <a:rPr lang="cs-CZ" dirty="0"/>
              <a:t>Správní právo naplňuje všechna </a:t>
            </a:r>
            <a:r>
              <a:rPr lang="cs-CZ" dirty="0" err="1"/>
              <a:t>odvětvotvorná</a:t>
            </a:r>
            <a:r>
              <a:rPr lang="cs-CZ" dirty="0"/>
              <a:t> kritéria, a je proto důležitým samostatným právním odvětvím veřejného práva. S hledem na rozsah a pestrost obsahu správního práva je nezbytné se zabývat jednotlivě správním právem hmotným, procesním, organizačním a trestním. Nezbytným prvkem správního práva jsou jeho subjekty mající obecné </a:t>
            </a:r>
            <a:r>
              <a:rPr lang="cs-CZ" dirty="0" err="1"/>
              <a:t>správněprávní</a:t>
            </a:r>
            <a:r>
              <a:rPr lang="cs-CZ" dirty="0"/>
              <a:t> postavení, a dále subjekty </a:t>
            </a:r>
            <a:r>
              <a:rPr lang="cs-CZ" dirty="0" err="1"/>
              <a:t>správněprávních</a:t>
            </a:r>
            <a:r>
              <a:rPr lang="cs-CZ" dirty="0"/>
              <a:t> vztahů, které mají v těchto vztazích již konkrétní postavení. </a:t>
            </a:r>
          </a:p>
          <a:p>
            <a:pPr algn="just"/>
            <a:endParaRPr lang="cs-CZ" dirty="0"/>
          </a:p>
        </p:txBody>
      </p:sp>
    </p:spTree>
    <p:extLst>
      <p:ext uri="{BB962C8B-B14F-4D97-AF65-F5344CB8AC3E}">
        <p14:creationId xmlns:p14="http://schemas.microsoft.com/office/powerpoint/2010/main" val="38735202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a:solidFill>
                  <a:srgbClr val="00A499"/>
                </a:solidFill>
                <a:effectLst/>
              </a:rPr>
              <a:t>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5648084" y="3429000"/>
            <a:ext cx="2265107" cy="646331"/>
          </a:xfrm>
          <a:prstGeom prst="rect">
            <a:avLst/>
          </a:prstGeom>
          <a:noFill/>
        </p:spPr>
        <p:txBody>
          <a:bodyPr wrap="none" rtlCol="0">
            <a:spAutoFit/>
          </a:bodyPr>
          <a:lstStyle/>
          <a:p>
            <a:r>
              <a:rPr lang="cs-CZ" dirty="0" smtClean="0"/>
              <a:t>richard.bartes@vsb.cz</a:t>
            </a:r>
            <a:endParaRPr lang="cs-CZ" dirty="0"/>
          </a:p>
          <a:p>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3"/>
          <a:stretch>
            <a:fillRect/>
          </a:stretch>
        </p:blipFill>
        <p:spPr>
          <a:xfrm>
            <a:off x="5044748" y="253114"/>
            <a:ext cx="2118832" cy="1228472"/>
          </a:xfrm>
          <a:prstGeom prst="rect">
            <a:avLst/>
          </a:prstGeom>
        </p:spPr>
      </p:pic>
      <p:sp>
        <p:nvSpPr>
          <p:cNvPr id="4" name="TextovéPole 3">
            <a:extLst>
              <a:ext uri="{FF2B5EF4-FFF2-40B4-BE49-F238E27FC236}">
                <a16:creationId xmlns:a16="http://schemas.microsoft.com/office/drawing/2014/main" id="{3222E02B-3BDC-8B61-7AF1-5F3782228757}"/>
              </a:ext>
            </a:extLst>
          </p:cNvPr>
          <p:cNvSpPr txBox="1"/>
          <p:nvPr/>
        </p:nvSpPr>
        <p:spPr>
          <a:xfrm>
            <a:off x="3976776" y="4145286"/>
            <a:ext cx="3381555" cy="338554"/>
          </a:xfrm>
          <a:prstGeom prst="rect">
            <a:avLst/>
          </a:prstGeom>
          <a:noFill/>
        </p:spPr>
        <p:txBody>
          <a:bodyPr wrap="square">
            <a:spAutoFit/>
          </a:bodyPr>
          <a:lstStyle/>
          <a:p>
            <a:pPr marL="0" indent="0">
              <a:buNone/>
            </a:pPr>
            <a:r>
              <a:rPr lang="pl-PL" sz="1600" dirty="0">
                <a:effectLst/>
              </a:rPr>
              <a:t>Toto dílo je licencováno pod</a:t>
            </a:r>
            <a:r>
              <a:rPr lang="pl-PL" sz="1600" dirty="0"/>
              <a:t> </a:t>
            </a:r>
            <a:r>
              <a:rPr lang="pl-PL" sz="1600" b="0" i="0" u="none" strike="noStrike" dirty="0">
                <a:solidFill>
                  <a:srgbClr val="D14500"/>
                </a:solidFill>
                <a:effectLst/>
                <a:hlinkClick r:id="rId4"/>
              </a:rPr>
              <a:t>CC BY 4.0  </a:t>
            </a:r>
            <a:endParaRPr lang="pl-PL" sz="1600" dirty="0">
              <a:solidFill>
                <a:srgbClr val="D14500"/>
              </a:solidFill>
            </a:endParaRPr>
          </a:p>
        </p:txBody>
      </p:sp>
      <p:grpSp>
        <p:nvGrpSpPr>
          <p:cNvPr id="5" name="Group 18">
            <a:extLst>
              <a:ext uri="{FF2B5EF4-FFF2-40B4-BE49-F238E27FC236}">
                <a16:creationId xmlns:a16="http://schemas.microsoft.com/office/drawing/2014/main" id="{4103FF0F-C1E4-04BE-E1C5-DDDFA5FF3401}"/>
              </a:ext>
            </a:extLst>
          </p:cNvPr>
          <p:cNvGrpSpPr/>
          <p:nvPr/>
        </p:nvGrpSpPr>
        <p:grpSpPr>
          <a:xfrm>
            <a:off x="7443575" y="4145286"/>
            <a:ext cx="745309" cy="338554"/>
            <a:chOff x="22136306" y="11964470"/>
            <a:chExt cx="1556425" cy="731982"/>
          </a:xfrm>
        </p:grpSpPr>
        <p:pic>
          <p:nvPicPr>
            <p:cNvPr id="10" name="Picture 6">
              <a:extLst>
                <a:ext uri="{FF2B5EF4-FFF2-40B4-BE49-F238E27FC236}">
                  <a16:creationId xmlns:a16="http://schemas.microsoft.com/office/drawing/2014/main" id="{7DE798F5-15F8-C115-9F49-088E773F3A50}"/>
                </a:ext>
              </a:extLst>
            </p:cNvPr>
            <p:cNvPicPr>
              <a:picLocks noChangeAspect="1"/>
            </p:cNvPicPr>
            <p:nvPr/>
          </p:nvPicPr>
          <p:blipFill>
            <a:blip r:embed="rId5"/>
            <a:stretch>
              <a:fillRect/>
            </a:stretch>
          </p:blipFill>
          <p:spPr>
            <a:xfrm>
              <a:off x="22136306" y="11964470"/>
              <a:ext cx="711200" cy="711200"/>
            </a:xfrm>
            <a:prstGeom prst="rect">
              <a:avLst/>
            </a:prstGeom>
          </p:spPr>
        </p:pic>
        <p:pic>
          <p:nvPicPr>
            <p:cNvPr id="11" name="Picture 14">
              <a:extLst>
                <a:ext uri="{FF2B5EF4-FFF2-40B4-BE49-F238E27FC236}">
                  <a16:creationId xmlns:a16="http://schemas.microsoft.com/office/drawing/2014/main" id="{D0F72B34-21F6-DD25-AA21-EBEDA36452D0}"/>
                </a:ext>
              </a:extLst>
            </p:cNvPr>
            <p:cNvPicPr>
              <a:picLocks noChangeAspect="1"/>
            </p:cNvPicPr>
            <p:nvPr/>
          </p:nvPicPr>
          <p:blipFill>
            <a:blip r:embed="rId6"/>
            <a:stretch>
              <a:fillRect/>
            </a:stretch>
          </p:blipFill>
          <p:spPr>
            <a:xfrm>
              <a:off x="22981531" y="11985252"/>
              <a:ext cx="711200" cy="711200"/>
            </a:xfrm>
            <a:prstGeom prst="rect">
              <a:avLst/>
            </a:prstGeom>
          </p:spPr>
        </p:pic>
      </p:grpSp>
      <p:pic>
        <p:nvPicPr>
          <p:cNvPr id="2" name="Obrázek 1" descr="Obsah obrázku Písmo, text, symbol, logo&#10;&#10;Popis byl vytvořen automaticky">
            <a:extLst>
              <a:ext uri="{FF2B5EF4-FFF2-40B4-BE49-F238E27FC236}">
                <a16:creationId xmlns:a16="http://schemas.microsoft.com/office/drawing/2014/main" id="{93E863FD-9683-A098-9FA6-6DBAC7485EF4}"/>
              </a:ext>
            </a:extLst>
          </p:cNvPr>
          <p:cNvPicPr>
            <a:picLocks noChangeAspect="1"/>
          </p:cNvPicPr>
          <p:nvPr/>
        </p:nvPicPr>
        <p:blipFill>
          <a:blip r:embed="rId7"/>
          <a:stretch>
            <a:fillRect/>
          </a:stretch>
        </p:blipFill>
        <p:spPr>
          <a:xfrm>
            <a:off x="4931958" y="4541896"/>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1FD21867-E39B-4844-ED6E-42C2CC075D9B}"/>
              </a:ext>
            </a:extLst>
          </p:cNvPr>
          <p:cNvPicPr>
            <a:picLocks noChangeAspect="1"/>
          </p:cNvPicPr>
          <p:nvPr/>
        </p:nvPicPr>
        <p:blipFill>
          <a:blip r:embed="rId8"/>
          <a:stretch>
            <a:fillRect/>
          </a:stretch>
        </p:blipFill>
        <p:spPr>
          <a:xfrm>
            <a:off x="2279488" y="5085497"/>
            <a:ext cx="2796646" cy="836941"/>
          </a:xfrm>
          <a:prstGeom prst="rect">
            <a:avLst/>
          </a:prstGeom>
        </p:spPr>
      </p:pic>
      <p:pic>
        <p:nvPicPr>
          <p:cNvPr id="13" name="Obrázek 12" descr="Foto / Photo: Logo MŠMT">
            <a:extLst>
              <a:ext uri="{FF2B5EF4-FFF2-40B4-BE49-F238E27FC236}">
                <a16:creationId xmlns:a16="http://schemas.microsoft.com/office/drawing/2014/main" id="{9535FC57-8931-BAC2-4260-ECF4B56DDDA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278586" y="5085497"/>
            <a:ext cx="1633926" cy="813148"/>
          </a:xfrm>
          <a:prstGeom prst="rect">
            <a:avLst/>
          </a:prstGeom>
          <a:noFill/>
          <a:ln>
            <a:noFill/>
          </a:ln>
        </p:spPr>
      </p:pic>
    </p:spTree>
    <p:extLst>
      <p:ext uri="{BB962C8B-B14F-4D97-AF65-F5344CB8AC3E}">
        <p14:creationId xmlns:p14="http://schemas.microsoft.com/office/powerpoint/2010/main" val="226417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1 Správní právo</a:t>
            </a:r>
          </a:p>
        </p:txBody>
      </p:sp>
      <p:sp>
        <p:nvSpPr>
          <p:cNvPr id="3" name="Zástupný symbol pro obsah 2"/>
          <p:cNvSpPr>
            <a:spLocks noGrp="1"/>
          </p:cNvSpPr>
          <p:nvPr>
            <p:ph idx="1"/>
          </p:nvPr>
        </p:nvSpPr>
        <p:spPr/>
        <p:txBody>
          <a:bodyPr/>
          <a:lstStyle/>
          <a:p>
            <a:pPr algn="just"/>
            <a:r>
              <a:rPr lang="cs-CZ" b="1" dirty="0"/>
              <a:t>Kontrolní otázky</a:t>
            </a:r>
            <a:r>
              <a:rPr lang="cs-CZ" dirty="0"/>
              <a:t>:      </a:t>
            </a:r>
          </a:p>
          <a:p>
            <a:pPr algn="just"/>
            <a:r>
              <a:rPr lang="cs-CZ" dirty="0"/>
              <a:t>1) Vysvětlete pojem správní právo a jeho zařazení v systému práva. </a:t>
            </a:r>
          </a:p>
          <a:p>
            <a:pPr algn="just"/>
            <a:r>
              <a:rPr lang="cs-CZ" dirty="0"/>
              <a:t>2) Jaké znáte subjekty správního práva a jaké subjekty </a:t>
            </a:r>
            <a:r>
              <a:rPr lang="cs-CZ" dirty="0" err="1"/>
              <a:t>správněprávního</a:t>
            </a:r>
            <a:r>
              <a:rPr lang="cs-CZ" dirty="0"/>
              <a:t> vztahu? </a:t>
            </a:r>
          </a:p>
          <a:p>
            <a:pPr algn="just"/>
            <a:r>
              <a:rPr lang="cs-CZ" dirty="0"/>
              <a:t>3) Co to je </a:t>
            </a:r>
            <a:r>
              <a:rPr lang="cs-CZ" dirty="0" err="1"/>
              <a:t>správněprávní</a:t>
            </a:r>
            <a:r>
              <a:rPr lang="cs-CZ" dirty="0"/>
              <a:t> vztah, jak vzniká a jaké jsou jeho prvky? </a:t>
            </a:r>
          </a:p>
          <a:p>
            <a:pPr algn="just"/>
            <a:endParaRPr lang="cs-CZ" dirty="0"/>
          </a:p>
          <a:p>
            <a:pPr algn="just"/>
            <a:r>
              <a:rPr lang="cs-CZ" b="1" dirty="0"/>
              <a:t>Pojmy k zapamatování</a:t>
            </a:r>
            <a:r>
              <a:rPr lang="cs-CZ" dirty="0"/>
              <a:t>: </a:t>
            </a:r>
          </a:p>
          <a:p>
            <a:pPr algn="just"/>
            <a:r>
              <a:rPr lang="cs-CZ" dirty="0"/>
              <a:t>Správní právo, subjekty správního práva, </a:t>
            </a:r>
            <a:r>
              <a:rPr lang="cs-CZ" dirty="0" err="1"/>
              <a:t>správněprávní</a:t>
            </a:r>
            <a:r>
              <a:rPr lang="cs-CZ" dirty="0"/>
              <a:t> vztah </a:t>
            </a:r>
          </a:p>
          <a:p>
            <a:pPr algn="just"/>
            <a:endParaRPr lang="cs-CZ" dirty="0"/>
          </a:p>
        </p:txBody>
      </p:sp>
    </p:spTree>
    <p:extLst>
      <p:ext uri="{BB962C8B-B14F-4D97-AF65-F5344CB8AC3E}">
        <p14:creationId xmlns:p14="http://schemas.microsoft.com/office/powerpoint/2010/main" val="1277425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2 Veřejná správa</a:t>
            </a:r>
          </a:p>
        </p:txBody>
      </p:sp>
      <p:sp>
        <p:nvSpPr>
          <p:cNvPr id="3" name="Zástupný symbol pro obsah 2"/>
          <p:cNvSpPr>
            <a:spLocks noGrp="1"/>
          </p:cNvSpPr>
          <p:nvPr>
            <p:ph idx="1"/>
          </p:nvPr>
        </p:nvSpPr>
        <p:spPr/>
        <p:txBody>
          <a:bodyPr/>
          <a:lstStyle/>
          <a:p>
            <a:pPr algn="just"/>
            <a:r>
              <a:rPr lang="cs-CZ" b="1" dirty="0"/>
              <a:t>Veřejná správa </a:t>
            </a:r>
            <a:r>
              <a:rPr lang="cs-CZ" dirty="0"/>
              <a:t>vyjadřuje správu věcí veřejných ve veřejném zájmu, jež je realizována jako projev výkonné moci ve státě. </a:t>
            </a:r>
          </a:p>
          <a:p>
            <a:pPr algn="just"/>
            <a:r>
              <a:rPr lang="cs-CZ" dirty="0"/>
              <a:t>Veřejná správa se dělí a zároveň se uskutečňuje jednak jako </a:t>
            </a:r>
            <a:r>
              <a:rPr lang="cs-CZ" b="1" dirty="0"/>
              <a:t>státní správa </a:t>
            </a:r>
            <a:r>
              <a:rPr lang="cs-CZ" dirty="0"/>
              <a:t>(tj. veřejná správa, která je vykonávána výhradně státem) a dále jako </a:t>
            </a:r>
            <a:r>
              <a:rPr lang="cs-CZ" b="1" dirty="0"/>
              <a:t>samospráva</a:t>
            </a:r>
            <a:r>
              <a:rPr lang="cs-CZ" dirty="0"/>
              <a:t> (tj. veřejná správa, která je vykonávána subjekty odlišnými od státu, např. obce nebo kraje; v této souvislosti obce, resp. kraje vykonávají tzv. samostatnou působnost, tj.  soubor činností, resp. záležitostí spadajících do výlučné kompetence příslušné územní veřejnoprávní korporace). </a:t>
            </a:r>
          </a:p>
          <a:p>
            <a:pPr algn="just"/>
            <a:r>
              <a:rPr lang="cs-CZ" dirty="0"/>
              <a:t>Samospráva však není pouze územní (tj. zmíněné obce a kraje), ale také zájmová (profesní). V této souvislosti hovoříme o tzv. stavovských komorách (např. Česká lékařská komora, Česká advokátní komora), ve kterých je povinné členství osob příslušné profese.</a:t>
            </a:r>
          </a:p>
          <a:p>
            <a:pPr algn="just"/>
            <a:r>
              <a:rPr lang="cs-CZ" dirty="0"/>
              <a:t>Tradičně se rozlišuje pojetí veřejné správy ve funkčním a v organizačním smyslu. Zatímco ve funkčním smyslu máme veřejnou správou na mysli její faktickou činnost, tak veřejnou správou v organizačním smyslu rozumíme systém správních úřadů a subjektů s postavením správního úřadu vykonávajícího veřejnou správu.</a:t>
            </a:r>
          </a:p>
          <a:p>
            <a:pPr algn="just"/>
            <a:endParaRPr lang="cs-CZ" dirty="0"/>
          </a:p>
        </p:txBody>
      </p:sp>
    </p:spTree>
    <p:extLst>
      <p:ext uri="{BB962C8B-B14F-4D97-AF65-F5344CB8AC3E}">
        <p14:creationId xmlns:p14="http://schemas.microsoft.com/office/powerpoint/2010/main" val="364874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2 Veřejná správa</a:t>
            </a:r>
          </a:p>
        </p:txBody>
      </p:sp>
      <p:sp>
        <p:nvSpPr>
          <p:cNvPr id="3" name="Zástupný symbol pro obsah 2"/>
          <p:cNvSpPr>
            <a:spLocks noGrp="1"/>
          </p:cNvSpPr>
          <p:nvPr>
            <p:ph idx="1"/>
          </p:nvPr>
        </p:nvSpPr>
        <p:spPr/>
        <p:txBody>
          <a:bodyPr/>
          <a:lstStyle/>
          <a:p>
            <a:pPr algn="just"/>
            <a:r>
              <a:rPr lang="cs-CZ" dirty="0"/>
              <a:t>Pokud obec, popř. kraj nevykonává samosprávnou činnost (tj. samospráva), pak hovoříme o tzv. </a:t>
            </a:r>
            <a:r>
              <a:rPr lang="cs-CZ" b="1" dirty="0"/>
              <a:t>přenesené působnosti</a:t>
            </a:r>
            <a:r>
              <a:rPr lang="cs-CZ" dirty="0"/>
              <a:t>. V takovém případě obec či kraj vykonává </a:t>
            </a:r>
            <a:r>
              <a:rPr lang="cs-CZ" i="1" dirty="0"/>
              <a:t>de facto</a:t>
            </a:r>
            <a:r>
              <a:rPr lang="cs-CZ" dirty="0"/>
              <a:t> státní správu, resp. dekoncentrovanou státní správu, jež je takovému subjektu (územní veřejnoprávní korporaci) svěřena na základě zákona. Jelikož je v České republice u obcí i krajů zřízena jak působnost přenesená, tak i samostatná, hovoříme v této souvislosti o tzv. </a:t>
            </a:r>
            <a:r>
              <a:rPr lang="cs-CZ" b="1" dirty="0"/>
              <a:t>smíšeném modelu </a:t>
            </a:r>
            <a:r>
              <a:rPr lang="cs-CZ" dirty="0"/>
              <a:t>konstrukce územních samosprávných (veřejnoprávních) korporací.</a:t>
            </a:r>
          </a:p>
          <a:p>
            <a:pPr algn="just"/>
            <a:r>
              <a:rPr lang="cs-CZ" dirty="0"/>
              <a:t>Veřejná správa je současně nutně spojena s pojmem </a:t>
            </a:r>
            <a:r>
              <a:rPr lang="cs-CZ" b="1" dirty="0"/>
              <a:t>veřejná moc</a:t>
            </a:r>
            <a:r>
              <a:rPr lang="cs-CZ" dirty="0"/>
              <a:t>. Veřejná moc je s to autoritativně rozhodovat o právech a povinnostech osob. Veřejná moc je nedílně spojena se státem, který disponuje monopolem na mocenské donucení. To se projevuje nerovností vztahů, kdy jeden subjekt (např. stát) má nadřazené postavení a druhý subjekt (např. občan) je povinen respektovat, resp. strpět vůli prvního subjektu, byť tato může být v rozporu s jeho zájmy.</a:t>
            </a:r>
          </a:p>
          <a:p>
            <a:endParaRPr lang="cs-CZ" dirty="0"/>
          </a:p>
        </p:txBody>
      </p:sp>
    </p:spTree>
    <p:extLst>
      <p:ext uri="{BB962C8B-B14F-4D97-AF65-F5344CB8AC3E}">
        <p14:creationId xmlns:p14="http://schemas.microsoft.com/office/powerpoint/2010/main" val="4292944628"/>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1_Custom Design</Template>
  <TotalTime>802</TotalTime>
  <Words>10402</Words>
  <Application>Microsoft Office PowerPoint</Application>
  <PresentationFormat>Širokoúhlá obrazovka</PresentationFormat>
  <Paragraphs>289</Paragraphs>
  <Slides>60</Slides>
  <Notes>1</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60</vt:i4>
      </vt:variant>
    </vt:vector>
  </HeadingPairs>
  <TitlesOfParts>
    <vt:vector size="64" baseType="lpstr">
      <vt:lpstr>Arial</vt:lpstr>
      <vt:lpstr>Calibri</vt:lpstr>
      <vt:lpstr>Times New Roman</vt:lpstr>
      <vt:lpstr>1_Custom Design</vt:lpstr>
      <vt:lpstr>Prezentace aplikace PowerPoint</vt:lpstr>
      <vt:lpstr>Předmluva</vt:lpstr>
      <vt:lpstr>Předmluva</vt:lpstr>
      <vt:lpstr>1 Správní právo</vt:lpstr>
      <vt:lpstr>1 Správní právo</vt:lpstr>
      <vt:lpstr>1 Správní právo</vt:lpstr>
      <vt:lpstr>1 Správní právo</vt:lpstr>
      <vt:lpstr>2 Veřejná správa</vt:lpstr>
      <vt:lpstr>2 Veřejná správa</vt:lpstr>
      <vt:lpstr>2 Veřejná správa</vt:lpstr>
      <vt:lpstr>2 Veřejná správa</vt:lpstr>
      <vt:lpstr>3 Uspořádání veřejné správy</vt:lpstr>
      <vt:lpstr>3 Uspořádání veřejné správy</vt:lpstr>
      <vt:lpstr>3 Uspořádání veřejné správy</vt:lpstr>
      <vt:lpstr>3 Uspořádání veřejné správy</vt:lpstr>
      <vt:lpstr>3 Uspořádání veřejné správy</vt:lpstr>
      <vt:lpstr>4 Územní samospráva</vt:lpstr>
      <vt:lpstr>4 Územní samospráva</vt:lpstr>
      <vt:lpstr>4 Územní samospráva</vt:lpstr>
      <vt:lpstr>4 Územní samospráva</vt:lpstr>
      <vt:lpstr>5 Činnost veřejné správy </vt:lpstr>
      <vt:lpstr>5 Činnost veřejné správy </vt:lpstr>
      <vt:lpstr>5 Činnost veřejné správy </vt:lpstr>
      <vt:lpstr>5 Činnost veřejné správy </vt:lpstr>
      <vt:lpstr>5 Činnost veřejné správy </vt:lpstr>
      <vt:lpstr>5 Činnost veřejné správy </vt:lpstr>
      <vt:lpstr>6 Kontrola ve veřejné správě </vt:lpstr>
      <vt:lpstr>6 Kontrola ve veřejné správě </vt:lpstr>
      <vt:lpstr>6 Kontrola ve veřejné správě </vt:lpstr>
      <vt:lpstr>6 Kontrola ve veřejné správě </vt:lpstr>
      <vt:lpstr>6 Kontrola ve veřejné správě </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7 Správní právo procesní</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Bartes Richard</cp:lastModifiedBy>
  <cp:revision>30</cp:revision>
  <dcterms:created xsi:type="dcterms:W3CDTF">2019-09-01T08:00:02Z</dcterms:created>
  <dcterms:modified xsi:type="dcterms:W3CDTF">2024-11-28T20:13:53Z</dcterms:modified>
</cp:coreProperties>
</file>