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Override1.xml" ContentType="application/vnd.openxmlformats-officedocument.themeOverr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theme/themeOverride2.xml" ContentType="application/vnd.openxmlformats-officedocument.themeOverrid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 autoCompressPictures="0">
  <p:sldMasterIdLst>
    <p:sldMasterId id="2147483667" r:id="rId1"/>
  </p:sldMasterIdLst>
  <p:notesMasterIdLst>
    <p:notesMasterId r:id="rId42"/>
  </p:notesMasterIdLst>
  <p:handoutMasterIdLst>
    <p:handoutMasterId r:id="rId43"/>
  </p:handoutMasterIdLst>
  <p:sldIdLst>
    <p:sldId id="358" r:id="rId2"/>
    <p:sldId id="278" r:id="rId3"/>
    <p:sldId id="328" r:id="rId4"/>
    <p:sldId id="310" r:id="rId5"/>
    <p:sldId id="329" r:id="rId6"/>
    <p:sldId id="311" r:id="rId7"/>
    <p:sldId id="313" r:id="rId8"/>
    <p:sldId id="314" r:id="rId9"/>
    <p:sldId id="330" r:id="rId10"/>
    <p:sldId id="319" r:id="rId11"/>
    <p:sldId id="320" r:id="rId12"/>
    <p:sldId id="332" r:id="rId13"/>
    <p:sldId id="331" r:id="rId14"/>
    <p:sldId id="323" r:id="rId15"/>
    <p:sldId id="325" r:id="rId16"/>
    <p:sldId id="326" r:id="rId17"/>
    <p:sldId id="349" r:id="rId18"/>
    <p:sldId id="327" r:id="rId19"/>
    <p:sldId id="333" r:id="rId20"/>
    <p:sldId id="334" r:id="rId21"/>
    <p:sldId id="337" r:id="rId22"/>
    <p:sldId id="338" r:id="rId23"/>
    <p:sldId id="280" r:id="rId24"/>
    <p:sldId id="342" r:id="rId25"/>
    <p:sldId id="353" r:id="rId26"/>
    <p:sldId id="343" r:id="rId27"/>
    <p:sldId id="345" r:id="rId28"/>
    <p:sldId id="346" r:id="rId29"/>
    <p:sldId id="355" r:id="rId30"/>
    <p:sldId id="356" r:id="rId31"/>
    <p:sldId id="348" r:id="rId32"/>
    <p:sldId id="387" r:id="rId33"/>
    <p:sldId id="341" r:id="rId34"/>
    <p:sldId id="344" r:id="rId35"/>
    <p:sldId id="347" r:id="rId36"/>
    <p:sldId id="354" r:id="rId37"/>
    <p:sldId id="307" r:id="rId38"/>
    <p:sldId id="308" r:id="rId39"/>
    <p:sldId id="279" r:id="rId40"/>
    <p:sldId id="259" r:id="rId41"/>
  </p:sldIdLst>
  <p:sldSz cx="12192000" cy="6858000"/>
  <p:notesSz cx="6858000" cy="9144000"/>
  <p:custShowLst>
    <p:custShow name="Vlastní prezentace 1" id="0">
      <p:sldLst>
        <p:sld r:id="rId2"/>
        <p:sld r:id="rId3"/>
        <p:sld r:id="rId4"/>
        <p:sld r:id="rId5"/>
        <p:sld r:id="rId6"/>
        <p:sld r:id="rId7"/>
        <p:sld r:id="rId8"/>
        <p:sld r:id="rId9"/>
        <p:sld r:id="rId10"/>
        <p:sld r:id="rId11"/>
        <p:sld r:id="rId12"/>
        <p:sld r:id="rId13"/>
        <p:sld r:id="rId14"/>
        <p:sld r:id="rId15"/>
        <p:sld r:id="rId16"/>
        <p:sld r:id="rId17"/>
        <p:sld r:id="rId18"/>
        <p:sld r:id="rId19"/>
        <p:sld r:id="rId20"/>
        <p:sld r:id="rId21"/>
        <p:sld r:id="rId22"/>
        <p:sld r:id="rId23"/>
        <p:sld r:id="rId24"/>
        <p:sld r:id="rId25"/>
        <p:sld r:id="rId26"/>
        <p:sld r:id="rId27"/>
        <p:sld r:id="rId28"/>
        <p:sld r:id="rId29"/>
        <p:sld r:id="rId30"/>
        <p:sld r:id="rId31"/>
        <p:sld r:id="rId32"/>
        <p:sld r:id="rId33"/>
        <p:sld r:id="rId34"/>
        <p:sld r:id="rId35"/>
        <p:sld r:id="rId36"/>
        <p:sld r:id="rId37"/>
        <p:sld r:id="rId38"/>
        <p:sld r:id="rId39"/>
        <p:sld r:id="rId40"/>
        <p:sld r:id="rId41"/>
      </p:sldLst>
    </p:custShow>
  </p:custShowLst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reaktoplasty" id="{E973E8FA-2FCA-492D-8C74-316314035789}">
          <p14:sldIdLst>
            <p14:sldId id="358"/>
            <p14:sldId id="278"/>
            <p14:sldId id="328"/>
            <p14:sldId id="310"/>
            <p14:sldId id="329"/>
            <p14:sldId id="311"/>
            <p14:sldId id="313"/>
            <p14:sldId id="314"/>
            <p14:sldId id="330"/>
            <p14:sldId id="319"/>
            <p14:sldId id="320"/>
            <p14:sldId id="332"/>
            <p14:sldId id="331"/>
            <p14:sldId id="323"/>
            <p14:sldId id="325"/>
            <p14:sldId id="326"/>
            <p14:sldId id="349"/>
            <p14:sldId id="327"/>
            <p14:sldId id="333"/>
            <p14:sldId id="334"/>
            <p14:sldId id="337"/>
            <p14:sldId id="338"/>
            <p14:sldId id="280"/>
            <p14:sldId id="342"/>
            <p14:sldId id="353"/>
            <p14:sldId id="343"/>
            <p14:sldId id="345"/>
            <p14:sldId id="346"/>
            <p14:sldId id="355"/>
            <p14:sldId id="356"/>
            <p14:sldId id="348"/>
            <p14:sldId id="387"/>
            <p14:sldId id="341"/>
            <p14:sldId id="344"/>
            <p14:sldId id="347"/>
            <p14:sldId id="354"/>
            <p14:sldId id="307"/>
            <p14:sldId id="308"/>
            <p14:sldId id="279"/>
            <p14:sldId id="259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37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orient="horz" pos="731" userDrawn="1">
          <p15:clr>
            <a:srgbClr val="A4A3A4"/>
          </p15:clr>
        </p15:guide>
        <p15:guide id="4" orient="horz" pos="391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Ziovsky Argir" initials="ZA" lastIdx="1" clrIdx="0">
    <p:extLst>
      <p:ext uri="{19B8F6BF-5375-455C-9EA6-DF929625EA0E}">
        <p15:presenceInfo xmlns:p15="http://schemas.microsoft.com/office/powerpoint/2012/main" userId="S::zio001@vsb.cz::1dc56a10-5d08-49ef-933a-90ca63c0e9b1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A499"/>
    <a:srgbClr val="A28E2A"/>
    <a:srgbClr val="43B02A"/>
    <a:srgbClr val="0047BB"/>
    <a:srgbClr val="FFB81C"/>
    <a:srgbClr val="E4002B"/>
    <a:srgbClr val="FF8200"/>
    <a:srgbClr val="8246AF"/>
    <a:srgbClr val="05C3DE"/>
    <a:srgbClr val="81838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070" autoAdjust="0"/>
    <p:restoredTop sz="86376"/>
  </p:normalViewPr>
  <p:slideViewPr>
    <p:cSldViewPr snapToGrid="0" snapToObjects="1" showGuides="1">
      <p:cViewPr varScale="1">
        <p:scale>
          <a:sx n="96" d="100"/>
          <a:sy n="96" d="100"/>
        </p:scale>
        <p:origin x="174" y="51"/>
      </p:cViewPr>
      <p:guideLst>
        <p:guide orient="horz" pos="2137"/>
        <p:guide pos="3840"/>
        <p:guide orient="horz" pos="731"/>
        <p:guide orient="horz" pos="391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97" d="100"/>
          <a:sy n="97" d="100"/>
        </p:scale>
        <p:origin x="4328" y="20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notesMaster" Target="notesMasters/notesMaster1.xml"/><Relationship Id="rId47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microsoft.com/office/2016/11/relationships/changesInfo" Target="changesInfos/changesInfo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handoutMaster" Target="handoutMasters/handoutMaster1.xml"/><Relationship Id="rId48" Type="http://schemas.openxmlformats.org/officeDocument/2006/relationships/tableStyles" Target="tableStyle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viewProps" Target="view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Kalova Martina" userId="db261bc4-57a3-49bd-be77-1b012cb9015f" providerId="ADAL" clId="{0C8CF3FD-DF65-4AF5-8CD9-EDE0759C50E6}"/>
    <pc:docChg chg="custSel delSld modSld delSection modSection">
      <pc:chgData name="Kalova Martina" userId="db261bc4-57a3-49bd-be77-1b012cb9015f" providerId="ADAL" clId="{0C8CF3FD-DF65-4AF5-8CD9-EDE0759C50E6}" dt="2025-01-07T18:58:53.114" v="37" actId="255"/>
      <pc:docMkLst>
        <pc:docMk/>
      </pc:docMkLst>
      <pc:sldChg chg="del">
        <pc:chgData name="Kalova Martina" userId="db261bc4-57a3-49bd-be77-1b012cb9015f" providerId="ADAL" clId="{0C8CF3FD-DF65-4AF5-8CD9-EDE0759C50E6}" dt="2025-01-07T18:57:09.847" v="0" actId="47"/>
        <pc:sldMkLst>
          <pc:docMk/>
          <pc:sldMk cId="3328650913" sldId="277"/>
        </pc:sldMkLst>
      </pc:sldChg>
      <pc:sldChg chg="modSp mod">
        <pc:chgData name="Kalova Martina" userId="db261bc4-57a3-49bd-be77-1b012cb9015f" providerId="ADAL" clId="{0C8CF3FD-DF65-4AF5-8CD9-EDE0759C50E6}" dt="2025-01-07T18:58:53.114" v="37" actId="255"/>
        <pc:sldMkLst>
          <pc:docMk/>
          <pc:sldMk cId="3143353499" sldId="279"/>
        </pc:sldMkLst>
        <pc:spChg chg="mod">
          <ac:chgData name="Kalova Martina" userId="db261bc4-57a3-49bd-be77-1b012cb9015f" providerId="ADAL" clId="{0C8CF3FD-DF65-4AF5-8CD9-EDE0759C50E6}" dt="2025-01-07T18:58:37.192" v="33" actId="207"/>
          <ac:spMkLst>
            <pc:docMk/>
            <pc:sldMk cId="3143353499" sldId="279"/>
            <ac:spMk id="3" creationId="{0C064CC8-865D-4872-9BF4-DA6D0FC5183F}"/>
          </ac:spMkLst>
        </pc:spChg>
        <pc:spChg chg="mod">
          <ac:chgData name="Kalova Martina" userId="db261bc4-57a3-49bd-be77-1b012cb9015f" providerId="ADAL" clId="{0C8CF3FD-DF65-4AF5-8CD9-EDE0759C50E6}" dt="2025-01-07T18:58:53.114" v="37" actId="255"/>
          <ac:spMkLst>
            <pc:docMk/>
            <pc:sldMk cId="3143353499" sldId="279"/>
            <ac:spMk id="5" creationId="{B87706DC-418C-4770-B911-AB5E4DB99681}"/>
          </ac:spMkLst>
        </pc:spChg>
      </pc:sldChg>
      <pc:sldChg chg="del">
        <pc:chgData name="Kalova Martina" userId="db261bc4-57a3-49bd-be77-1b012cb9015f" providerId="ADAL" clId="{0C8CF3FD-DF65-4AF5-8CD9-EDE0759C50E6}" dt="2025-01-07T18:57:12.124" v="2" actId="47"/>
        <pc:sldMkLst>
          <pc:docMk/>
          <pc:sldMk cId="846405256" sldId="359"/>
        </pc:sldMkLst>
      </pc:sldChg>
      <pc:sldChg chg="del">
        <pc:chgData name="Kalova Martina" userId="db261bc4-57a3-49bd-be77-1b012cb9015f" providerId="ADAL" clId="{0C8CF3FD-DF65-4AF5-8CD9-EDE0759C50E6}" dt="2025-01-07T18:57:12.647" v="3" actId="47"/>
        <pc:sldMkLst>
          <pc:docMk/>
          <pc:sldMk cId="2776105150" sldId="360"/>
        </pc:sldMkLst>
      </pc:sldChg>
      <pc:sldChg chg="del">
        <pc:chgData name="Kalova Martina" userId="db261bc4-57a3-49bd-be77-1b012cb9015f" providerId="ADAL" clId="{0C8CF3FD-DF65-4AF5-8CD9-EDE0759C50E6}" dt="2025-01-07T18:57:13.081" v="4" actId="47"/>
        <pc:sldMkLst>
          <pc:docMk/>
          <pc:sldMk cId="2183464654" sldId="362"/>
        </pc:sldMkLst>
      </pc:sldChg>
      <pc:sldChg chg="del">
        <pc:chgData name="Kalova Martina" userId="db261bc4-57a3-49bd-be77-1b012cb9015f" providerId="ADAL" clId="{0C8CF3FD-DF65-4AF5-8CD9-EDE0759C50E6}" dt="2025-01-07T18:57:14.881" v="12" actId="47"/>
        <pc:sldMkLst>
          <pc:docMk/>
          <pc:sldMk cId="175482407" sldId="363"/>
        </pc:sldMkLst>
      </pc:sldChg>
      <pc:sldChg chg="del">
        <pc:chgData name="Kalova Martina" userId="db261bc4-57a3-49bd-be77-1b012cb9015f" providerId="ADAL" clId="{0C8CF3FD-DF65-4AF5-8CD9-EDE0759C50E6}" dt="2025-01-07T18:57:14.116" v="8" actId="47"/>
        <pc:sldMkLst>
          <pc:docMk/>
          <pc:sldMk cId="3185319130" sldId="364"/>
        </pc:sldMkLst>
      </pc:sldChg>
      <pc:sldChg chg="del">
        <pc:chgData name="Kalova Martina" userId="db261bc4-57a3-49bd-be77-1b012cb9015f" providerId="ADAL" clId="{0C8CF3FD-DF65-4AF5-8CD9-EDE0759C50E6}" dt="2025-01-07T18:57:15.450" v="15" actId="47"/>
        <pc:sldMkLst>
          <pc:docMk/>
          <pc:sldMk cId="2624651089" sldId="365"/>
        </pc:sldMkLst>
      </pc:sldChg>
      <pc:sldChg chg="del">
        <pc:chgData name="Kalova Martina" userId="db261bc4-57a3-49bd-be77-1b012cb9015f" providerId="ADAL" clId="{0C8CF3FD-DF65-4AF5-8CD9-EDE0759C50E6}" dt="2025-01-07T18:57:16.463" v="20" actId="47"/>
        <pc:sldMkLst>
          <pc:docMk/>
          <pc:sldMk cId="3514927431" sldId="366"/>
        </pc:sldMkLst>
      </pc:sldChg>
      <pc:sldChg chg="del">
        <pc:chgData name="Kalova Martina" userId="db261bc4-57a3-49bd-be77-1b012cb9015f" providerId="ADAL" clId="{0C8CF3FD-DF65-4AF5-8CD9-EDE0759C50E6}" dt="2025-01-07T18:57:16.816" v="22" actId="47"/>
        <pc:sldMkLst>
          <pc:docMk/>
          <pc:sldMk cId="2229742874" sldId="367"/>
        </pc:sldMkLst>
      </pc:sldChg>
      <pc:sldChg chg="del">
        <pc:chgData name="Kalova Martina" userId="db261bc4-57a3-49bd-be77-1b012cb9015f" providerId="ADAL" clId="{0C8CF3FD-DF65-4AF5-8CD9-EDE0759C50E6}" dt="2025-01-07T18:57:17.444" v="23" actId="47"/>
        <pc:sldMkLst>
          <pc:docMk/>
          <pc:sldMk cId="1245562727" sldId="368"/>
        </pc:sldMkLst>
      </pc:sldChg>
      <pc:sldChg chg="del">
        <pc:chgData name="Kalova Martina" userId="db261bc4-57a3-49bd-be77-1b012cb9015f" providerId="ADAL" clId="{0C8CF3FD-DF65-4AF5-8CD9-EDE0759C50E6}" dt="2025-01-07T18:57:17.961" v="24" actId="47"/>
        <pc:sldMkLst>
          <pc:docMk/>
          <pc:sldMk cId="3886779034" sldId="369"/>
        </pc:sldMkLst>
      </pc:sldChg>
      <pc:sldChg chg="del">
        <pc:chgData name="Kalova Martina" userId="db261bc4-57a3-49bd-be77-1b012cb9015f" providerId="ADAL" clId="{0C8CF3FD-DF65-4AF5-8CD9-EDE0759C50E6}" dt="2025-01-07T18:57:18.949" v="25" actId="47"/>
        <pc:sldMkLst>
          <pc:docMk/>
          <pc:sldMk cId="4216509862" sldId="370"/>
        </pc:sldMkLst>
      </pc:sldChg>
      <pc:sldChg chg="del">
        <pc:chgData name="Kalova Martina" userId="db261bc4-57a3-49bd-be77-1b012cb9015f" providerId="ADAL" clId="{0C8CF3FD-DF65-4AF5-8CD9-EDE0759C50E6}" dt="2025-01-07T18:57:11.347" v="1" actId="47"/>
        <pc:sldMkLst>
          <pc:docMk/>
          <pc:sldMk cId="911878394" sldId="371"/>
        </pc:sldMkLst>
      </pc:sldChg>
      <pc:sldChg chg="del">
        <pc:chgData name="Kalova Martina" userId="db261bc4-57a3-49bd-be77-1b012cb9015f" providerId="ADAL" clId="{0C8CF3FD-DF65-4AF5-8CD9-EDE0759C50E6}" dt="2025-01-07T18:57:13.383" v="5" actId="47"/>
        <pc:sldMkLst>
          <pc:docMk/>
          <pc:sldMk cId="1933248340" sldId="373"/>
        </pc:sldMkLst>
      </pc:sldChg>
      <pc:sldChg chg="del">
        <pc:chgData name="Kalova Martina" userId="db261bc4-57a3-49bd-be77-1b012cb9015f" providerId="ADAL" clId="{0C8CF3FD-DF65-4AF5-8CD9-EDE0759C50E6}" dt="2025-01-07T18:57:15.081" v="13" actId="47"/>
        <pc:sldMkLst>
          <pc:docMk/>
          <pc:sldMk cId="4009633968" sldId="374"/>
        </pc:sldMkLst>
      </pc:sldChg>
      <pc:sldChg chg="del">
        <pc:chgData name="Kalova Martina" userId="db261bc4-57a3-49bd-be77-1b012cb9015f" providerId="ADAL" clId="{0C8CF3FD-DF65-4AF5-8CD9-EDE0759C50E6}" dt="2025-01-07T18:57:15.268" v="14" actId="47"/>
        <pc:sldMkLst>
          <pc:docMk/>
          <pc:sldMk cId="553014410" sldId="375"/>
        </pc:sldMkLst>
      </pc:sldChg>
      <pc:sldChg chg="del">
        <pc:chgData name="Kalova Martina" userId="db261bc4-57a3-49bd-be77-1b012cb9015f" providerId="ADAL" clId="{0C8CF3FD-DF65-4AF5-8CD9-EDE0759C50E6}" dt="2025-01-07T18:57:13.635" v="6" actId="47"/>
        <pc:sldMkLst>
          <pc:docMk/>
          <pc:sldMk cId="3203482763" sldId="376"/>
        </pc:sldMkLst>
      </pc:sldChg>
      <pc:sldChg chg="del">
        <pc:chgData name="Kalova Martina" userId="db261bc4-57a3-49bd-be77-1b012cb9015f" providerId="ADAL" clId="{0C8CF3FD-DF65-4AF5-8CD9-EDE0759C50E6}" dt="2025-01-07T18:57:13.914" v="7" actId="47"/>
        <pc:sldMkLst>
          <pc:docMk/>
          <pc:sldMk cId="3598880806" sldId="378"/>
        </pc:sldMkLst>
      </pc:sldChg>
      <pc:sldChg chg="del">
        <pc:chgData name="Kalova Martina" userId="db261bc4-57a3-49bd-be77-1b012cb9015f" providerId="ADAL" clId="{0C8CF3FD-DF65-4AF5-8CD9-EDE0759C50E6}" dt="2025-01-07T18:57:14.313" v="9" actId="47"/>
        <pc:sldMkLst>
          <pc:docMk/>
          <pc:sldMk cId="1161389125" sldId="379"/>
        </pc:sldMkLst>
      </pc:sldChg>
      <pc:sldChg chg="del">
        <pc:chgData name="Kalova Martina" userId="db261bc4-57a3-49bd-be77-1b012cb9015f" providerId="ADAL" clId="{0C8CF3FD-DF65-4AF5-8CD9-EDE0759C50E6}" dt="2025-01-07T18:57:15.831" v="17" actId="47"/>
        <pc:sldMkLst>
          <pc:docMk/>
          <pc:sldMk cId="3906765688" sldId="380"/>
        </pc:sldMkLst>
      </pc:sldChg>
      <pc:sldChg chg="del">
        <pc:chgData name="Kalova Martina" userId="db261bc4-57a3-49bd-be77-1b012cb9015f" providerId="ADAL" clId="{0C8CF3FD-DF65-4AF5-8CD9-EDE0759C50E6}" dt="2025-01-07T18:57:16.034" v="18" actId="47"/>
        <pc:sldMkLst>
          <pc:docMk/>
          <pc:sldMk cId="407023759" sldId="381"/>
        </pc:sldMkLst>
      </pc:sldChg>
      <pc:sldChg chg="del">
        <pc:chgData name="Kalova Martina" userId="db261bc4-57a3-49bd-be77-1b012cb9015f" providerId="ADAL" clId="{0C8CF3FD-DF65-4AF5-8CD9-EDE0759C50E6}" dt="2025-01-07T18:57:16.631" v="21" actId="47"/>
        <pc:sldMkLst>
          <pc:docMk/>
          <pc:sldMk cId="326832249" sldId="382"/>
        </pc:sldMkLst>
      </pc:sldChg>
      <pc:sldChg chg="del">
        <pc:chgData name="Kalova Martina" userId="db261bc4-57a3-49bd-be77-1b012cb9015f" providerId="ADAL" clId="{0C8CF3FD-DF65-4AF5-8CD9-EDE0759C50E6}" dt="2025-01-07T18:57:14.683" v="11" actId="47"/>
        <pc:sldMkLst>
          <pc:docMk/>
          <pc:sldMk cId="2419921230" sldId="383"/>
        </pc:sldMkLst>
      </pc:sldChg>
      <pc:sldChg chg="del">
        <pc:chgData name="Kalova Martina" userId="db261bc4-57a3-49bd-be77-1b012cb9015f" providerId="ADAL" clId="{0C8CF3FD-DF65-4AF5-8CD9-EDE0759C50E6}" dt="2025-01-07T18:57:14.519" v="10" actId="47"/>
        <pc:sldMkLst>
          <pc:docMk/>
          <pc:sldMk cId="1768513208" sldId="384"/>
        </pc:sldMkLst>
      </pc:sldChg>
      <pc:sldChg chg="del">
        <pc:chgData name="Kalova Martina" userId="db261bc4-57a3-49bd-be77-1b012cb9015f" providerId="ADAL" clId="{0C8CF3FD-DF65-4AF5-8CD9-EDE0759C50E6}" dt="2025-01-07T18:57:16.198" v="19" actId="47"/>
        <pc:sldMkLst>
          <pc:docMk/>
          <pc:sldMk cId="3602670526" sldId="385"/>
        </pc:sldMkLst>
      </pc:sldChg>
      <pc:sldChg chg="del">
        <pc:chgData name="Kalova Martina" userId="db261bc4-57a3-49bd-be77-1b012cb9015f" providerId="ADAL" clId="{0C8CF3FD-DF65-4AF5-8CD9-EDE0759C50E6}" dt="2025-01-07T18:57:15.632" v="16" actId="47"/>
        <pc:sldMkLst>
          <pc:docMk/>
          <pc:sldMk cId="2835925706" sldId="386"/>
        </pc:sldMkLst>
      </pc:sldChg>
      <pc:sldChg chg="del">
        <pc:chgData name="Kalova Martina" userId="db261bc4-57a3-49bd-be77-1b012cb9015f" providerId="ADAL" clId="{0C8CF3FD-DF65-4AF5-8CD9-EDE0759C50E6}" dt="2025-01-07T18:57:22.019" v="26" actId="47"/>
        <pc:sldMkLst>
          <pc:docMk/>
          <pc:sldMk cId="2175139134" sldId="388"/>
        </pc:sldMkLst>
      </pc:sld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D9C27CC-4FA1-4EAE-B2D8-1A8620EC66CD}" type="doc">
      <dgm:prSet loTypeId="urn:microsoft.com/office/officeart/2016/7/layout/HorizontalActionList" loCatId="List" qsTypeId="urn:microsoft.com/office/officeart/2005/8/quickstyle/simple2" qsCatId="simple" csTypeId="urn:microsoft.com/office/officeart/2005/8/colors/accent3_2" csCatId="accent3" phldr="1"/>
      <dgm:spPr/>
      <dgm:t>
        <a:bodyPr/>
        <a:lstStyle/>
        <a:p>
          <a:endParaRPr lang="en-US"/>
        </a:p>
      </dgm:t>
    </dgm:pt>
    <dgm:pt modelId="{9BE019CB-921A-403F-A26F-EDAA4BD05856}">
      <dgm:prSet/>
      <dgm:spPr/>
      <dgm:t>
        <a:bodyPr/>
        <a:lstStyle/>
        <a:p>
          <a:pPr>
            <a:defRPr b="1"/>
          </a:pPr>
          <a:r>
            <a:rPr lang="cs-CZ" i="1" u="sng" dirty="0"/>
            <a:t>Výhody </a:t>
          </a:r>
          <a:endParaRPr lang="en-US" dirty="0"/>
        </a:p>
      </dgm:t>
    </dgm:pt>
    <dgm:pt modelId="{4189A0B8-80A4-4072-8F60-8275FD3EF70A}" type="parTrans" cxnId="{F55BACC8-6A23-4403-866C-3CD41D0DCF28}">
      <dgm:prSet/>
      <dgm:spPr/>
      <dgm:t>
        <a:bodyPr/>
        <a:lstStyle/>
        <a:p>
          <a:endParaRPr lang="en-US"/>
        </a:p>
      </dgm:t>
    </dgm:pt>
    <dgm:pt modelId="{5B2B4905-5306-40EE-9B83-E4A17E03AD98}" type="sibTrans" cxnId="{F55BACC8-6A23-4403-866C-3CD41D0DCF28}">
      <dgm:prSet/>
      <dgm:spPr/>
      <dgm:t>
        <a:bodyPr/>
        <a:lstStyle/>
        <a:p>
          <a:endParaRPr lang="en-US"/>
        </a:p>
      </dgm:t>
    </dgm:pt>
    <dgm:pt modelId="{86E7C76B-210F-4C1C-8F1C-E600A097714D}">
      <dgm:prSet/>
      <dgm:spPr/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cs-CZ" dirty="0"/>
            <a:t>Recyklovatelnost a udržitelnost</a:t>
          </a:r>
          <a:endParaRPr lang="en-US" dirty="0"/>
        </a:p>
      </dgm:t>
    </dgm:pt>
    <dgm:pt modelId="{21308990-41D9-4463-9E56-EBD7B5A8E895}" type="parTrans" cxnId="{D9B6C5BB-FCA8-496A-9E08-BC762BB555DC}">
      <dgm:prSet/>
      <dgm:spPr/>
      <dgm:t>
        <a:bodyPr/>
        <a:lstStyle/>
        <a:p>
          <a:endParaRPr lang="en-US"/>
        </a:p>
      </dgm:t>
    </dgm:pt>
    <dgm:pt modelId="{537C20E6-D684-45B8-BF68-BDC5D895424F}" type="sibTrans" cxnId="{D9B6C5BB-FCA8-496A-9E08-BC762BB555DC}">
      <dgm:prSet/>
      <dgm:spPr/>
      <dgm:t>
        <a:bodyPr/>
        <a:lstStyle/>
        <a:p>
          <a:endParaRPr lang="en-US"/>
        </a:p>
      </dgm:t>
    </dgm:pt>
    <dgm:pt modelId="{E49AFA17-DC61-47D7-815C-744A2266A91E}">
      <dgm:prSet/>
      <dgm:spPr/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cs-CZ" dirty="0"/>
            <a:t>Možnost rychlé výroby</a:t>
          </a:r>
          <a:endParaRPr lang="en-US" dirty="0"/>
        </a:p>
      </dgm:t>
    </dgm:pt>
    <dgm:pt modelId="{11F3FE66-8840-4CAE-B464-ACB655837A52}" type="parTrans" cxnId="{087F2336-4A2C-461E-BEC5-17B569D10EB9}">
      <dgm:prSet/>
      <dgm:spPr/>
      <dgm:t>
        <a:bodyPr/>
        <a:lstStyle/>
        <a:p>
          <a:endParaRPr lang="en-US"/>
        </a:p>
      </dgm:t>
    </dgm:pt>
    <dgm:pt modelId="{59EE396C-D8D8-40C4-B309-BE09DB641116}" type="sibTrans" cxnId="{087F2336-4A2C-461E-BEC5-17B569D10EB9}">
      <dgm:prSet/>
      <dgm:spPr/>
      <dgm:t>
        <a:bodyPr/>
        <a:lstStyle/>
        <a:p>
          <a:endParaRPr lang="en-US"/>
        </a:p>
      </dgm:t>
    </dgm:pt>
    <dgm:pt modelId="{924BE6D7-E305-4016-99B6-B5A6450B2046}">
      <dgm:prSet/>
      <dgm:spPr/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cs-CZ" dirty="0"/>
            <a:t>Vysoká houževnatost a </a:t>
          </a:r>
          <a:r>
            <a:rPr lang="cs-CZ" dirty="0" err="1"/>
            <a:t>nárazuvzdornost</a:t>
          </a:r>
          <a:endParaRPr lang="en-US" dirty="0"/>
        </a:p>
      </dgm:t>
    </dgm:pt>
    <dgm:pt modelId="{757CBBC5-888E-4BA5-8654-8C7B4A9C0446}" type="parTrans" cxnId="{2AAF7BF4-4E34-427E-AC11-6EEC5A4F2905}">
      <dgm:prSet/>
      <dgm:spPr/>
      <dgm:t>
        <a:bodyPr/>
        <a:lstStyle/>
        <a:p>
          <a:endParaRPr lang="en-US"/>
        </a:p>
      </dgm:t>
    </dgm:pt>
    <dgm:pt modelId="{A5C2A5AD-250B-49CC-926B-EBC55E8DAEEE}" type="sibTrans" cxnId="{2AAF7BF4-4E34-427E-AC11-6EEC5A4F2905}">
      <dgm:prSet/>
      <dgm:spPr/>
      <dgm:t>
        <a:bodyPr/>
        <a:lstStyle/>
        <a:p>
          <a:endParaRPr lang="en-US"/>
        </a:p>
      </dgm:t>
    </dgm:pt>
    <dgm:pt modelId="{588175C7-2654-46B1-849B-F46B4A7D9F50}">
      <dgm:prSet/>
      <dgm:spPr/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cs-CZ" dirty="0"/>
            <a:t>Chemická odolnost a dlouhá životnost </a:t>
          </a:r>
          <a:endParaRPr lang="en-US" dirty="0"/>
        </a:p>
      </dgm:t>
    </dgm:pt>
    <dgm:pt modelId="{747E0B10-3105-44D9-A199-6D2BD330748A}" type="parTrans" cxnId="{7DC80166-313E-4D70-8E79-E717745229F5}">
      <dgm:prSet/>
      <dgm:spPr/>
      <dgm:t>
        <a:bodyPr/>
        <a:lstStyle/>
        <a:p>
          <a:endParaRPr lang="en-US"/>
        </a:p>
      </dgm:t>
    </dgm:pt>
    <dgm:pt modelId="{CE857695-A382-4CB1-B4D4-0D5A47CFA4F8}" type="sibTrans" cxnId="{7DC80166-313E-4D70-8E79-E717745229F5}">
      <dgm:prSet/>
      <dgm:spPr/>
      <dgm:t>
        <a:bodyPr/>
        <a:lstStyle/>
        <a:p>
          <a:endParaRPr lang="en-US"/>
        </a:p>
      </dgm:t>
    </dgm:pt>
    <dgm:pt modelId="{051A3B24-A347-4C5B-83EB-6795FFED91B6}">
      <dgm:prSet/>
      <dgm:spPr/>
      <dgm:t>
        <a:bodyPr/>
        <a:lstStyle/>
        <a:p>
          <a:pPr>
            <a:defRPr b="1"/>
          </a:pPr>
          <a:r>
            <a:rPr lang="cs-CZ" b="0" i="1" u="sng" baseline="0" dirty="0"/>
            <a:t>Nevýhody </a:t>
          </a:r>
          <a:endParaRPr lang="en-US" dirty="0"/>
        </a:p>
      </dgm:t>
    </dgm:pt>
    <dgm:pt modelId="{59BB1F82-5BC2-426C-A6EF-A050AFFF45CC}" type="parTrans" cxnId="{35C5C86C-11CA-4A57-B797-0480761BC87D}">
      <dgm:prSet/>
      <dgm:spPr/>
      <dgm:t>
        <a:bodyPr/>
        <a:lstStyle/>
        <a:p>
          <a:endParaRPr lang="en-US"/>
        </a:p>
      </dgm:t>
    </dgm:pt>
    <dgm:pt modelId="{A1DCE0CE-8632-48BB-B12B-8F6A24C002A6}" type="sibTrans" cxnId="{35C5C86C-11CA-4A57-B797-0480761BC87D}">
      <dgm:prSet/>
      <dgm:spPr/>
      <dgm:t>
        <a:bodyPr/>
        <a:lstStyle/>
        <a:p>
          <a:endParaRPr lang="en-US"/>
        </a:p>
      </dgm:t>
    </dgm:pt>
    <dgm:pt modelId="{4D8170D0-C37C-4D29-AC1C-FDD653CF1E24}">
      <dgm:prSet/>
      <dgm:spPr/>
      <dgm:t>
        <a:bodyPr/>
        <a:lstStyle/>
        <a:p>
          <a:r>
            <a:rPr lang="cs-CZ"/>
            <a:t>Vyšší náklady na high-performance termoplasty</a:t>
          </a:r>
          <a:endParaRPr lang="en-US"/>
        </a:p>
      </dgm:t>
    </dgm:pt>
    <dgm:pt modelId="{B3E64BB8-50B6-414F-B703-E2439CDEF5C0}" type="parTrans" cxnId="{C317A200-B0EE-49B7-B504-D41A4B4D9E3D}">
      <dgm:prSet/>
      <dgm:spPr/>
      <dgm:t>
        <a:bodyPr/>
        <a:lstStyle/>
        <a:p>
          <a:endParaRPr lang="en-US"/>
        </a:p>
      </dgm:t>
    </dgm:pt>
    <dgm:pt modelId="{E2108361-64BC-4995-9A6A-470DE2740A22}" type="sibTrans" cxnId="{C317A200-B0EE-49B7-B504-D41A4B4D9E3D}">
      <dgm:prSet/>
      <dgm:spPr/>
      <dgm:t>
        <a:bodyPr/>
        <a:lstStyle/>
        <a:p>
          <a:endParaRPr lang="en-US"/>
        </a:p>
      </dgm:t>
    </dgm:pt>
    <dgm:pt modelId="{C8E97A83-7AC3-435D-86C1-3B4A9126AA37}">
      <dgm:prSet/>
      <dgm:spPr/>
      <dgm:t>
        <a:bodyPr/>
        <a:lstStyle/>
        <a:p>
          <a:r>
            <a:rPr lang="cs-CZ"/>
            <a:t>Vyšší teploty zpracování</a:t>
          </a:r>
          <a:endParaRPr lang="en-US"/>
        </a:p>
      </dgm:t>
    </dgm:pt>
    <dgm:pt modelId="{683A386D-5555-4081-97AB-D6EC6EE31968}" type="parTrans" cxnId="{AEB6654A-F4E0-4A53-A9C2-6D45594C9B87}">
      <dgm:prSet/>
      <dgm:spPr/>
      <dgm:t>
        <a:bodyPr/>
        <a:lstStyle/>
        <a:p>
          <a:endParaRPr lang="en-US"/>
        </a:p>
      </dgm:t>
    </dgm:pt>
    <dgm:pt modelId="{509C20B4-7694-410B-8C8E-B14B214E86FF}" type="sibTrans" cxnId="{AEB6654A-F4E0-4A53-A9C2-6D45594C9B87}">
      <dgm:prSet/>
      <dgm:spPr/>
      <dgm:t>
        <a:bodyPr/>
        <a:lstStyle/>
        <a:p>
          <a:endParaRPr lang="en-US"/>
        </a:p>
      </dgm:t>
    </dgm:pt>
    <dgm:pt modelId="{2FC4A78C-6B69-42F1-8677-A96E33CC9606}">
      <dgm:prSet/>
      <dgm:spPr/>
      <dgm:t>
        <a:bodyPr/>
        <a:lstStyle/>
        <a:p>
          <a:r>
            <a:rPr lang="cs-CZ"/>
            <a:t>Omezená adheze k některým typům vláken</a:t>
          </a:r>
          <a:endParaRPr lang="en-US"/>
        </a:p>
      </dgm:t>
    </dgm:pt>
    <dgm:pt modelId="{5B36BD80-0AB2-4E02-A049-E68752B362F2}" type="parTrans" cxnId="{401D2BF7-283E-4B5E-83FF-DF6C3DC14A53}">
      <dgm:prSet/>
      <dgm:spPr/>
      <dgm:t>
        <a:bodyPr/>
        <a:lstStyle/>
        <a:p>
          <a:endParaRPr lang="en-US"/>
        </a:p>
      </dgm:t>
    </dgm:pt>
    <dgm:pt modelId="{B202F97D-145D-4B68-8430-4FAD37EA8DCA}" type="sibTrans" cxnId="{401D2BF7-283E-4B5E-83FF-DF6C3DC14A53}">
      <dgm:prSet/>
      <dgm:spPr/>
      <dgm:t>
        <a:bodyPr/>
        <a:lstStyle/>
        <a:p>
          <a:endParaRPr lang="en-US"/>
        </a:p>
      </dgm:t>
    </dgm:pt>
    <dgm:pt modelId="{2945BC5E-B9D0-4D7C-B18E-D2051C4F9DCF}" type="pres">
      <dgm:prSet presAssocID="{8D9C27CC-4FA1-4EAE-B2D8-1A8620EC66CD}" presName="Name0" presStyleCnt="0">
        <dgm:presLayoutVars>
          <dgm:dir/>
          <dgm:animLvl val="lvl"/>
          <dgm:resizeHandles val="exact"/>
        </dgm:presLayoutVars>
      </dgm:prSet>
      <dgm:spPr/>
    </dgm:pt>
    <dgm:pt modelId="{2404B9BF-F793-45E3-A9CF-6AA64C5BC437}" type="pres">
      <dgm:prSet presAssocID="{9BE019CB-921A-403F-A26F-EDAA4BD05856}" presName="composite" presStyleCnt="0"/>
      <dgm:spPr/>
    </dgm:pt>
    <dgm:pt modelId="{04A945C2-8D2E-4703-BBB4-5B41B316CE70}" type="pres">
      <dgm:prSet presAssocID="{9BE019CB-921A-403F-A26F-EDAA4BD05856}" presName="parTx" presStyleLbl="alignNode1" presStyleIdx="0" presStyleCnt="2">
        <dgm:presLayoutVars>
          <dgm:chMax val="0"/>
          <dgm:chPref val="0"/>
        </dgm:presLayoutVars>
      </dgm:prSet>
      <dgm:spPr/>
    </dgm:pt>
    <dgm:pt modelId="{51A03EF7-EABC-452B-A6E9-A33C1CA21F13}" type="pres">
      <dgm:prSet presAssocID="{9BE019CB-921A-403F-A26F-EDAA4BD05856}" presName="desTx" presStyleLbl="alignAccFollowNode1" presStyleIdx="0" presStyleCnt="2">
        <dgm:presLayoutVars/>
      </dgm:prSet>
      <dgm:spPr/>
    </dgm:pt>
    <dgm:pt modelId="{E601C93C-C310-4E07-B50F-90FD2DBB0DC7}" type="pres">
      <dgm:prSet presAssocID="{5B2B4905-5306-40EE-9B83-E4A17E03AD98}" presName="space" presStyleCnt="0"/>
      <dgm:spPr/>
    </dgm:pt>
    <dgm:pt modelId="{2714CD53-3442-467F-A25C-BA734DF8B4B8}" type="pres">
      <dgm:prSet presAssocID="{051A3B24-A347-4C5B-83EB-6795FFED91B6}" presName="composite" presStyleCnt="0"/>
      <dgm:spPr/>
    </dgm:pt>
    <dgm:pt modelId="{177CF227-E1BC-407F-BFCD-5853EB3BF275}" type="pres">
      <dgm:prSet presAssocID="{051A3B24-A347-4C5B-83EB-6795FFED91B6}" presName="parTx" presStyleLbl="alignNode1" presStyleIdx="1" presStyleCnt="2">
        <dgm:presLayoutVars>
          <dgm:chMax val="0"/>
          <dgm:chPref val="0"/>
        </dgm:presLayoutVars>
      </dgm:prSet>
      <dgm:spPr/>
    </dgm:pt>
    <dgm:pt modelId="{F5CA876B-961B-475E-9CD8-E27841C4544B}" type="pres">
      <dgm:prSet presAssocID="{051A3B24-A347-4C5B-83EB-6795FFED91B6}" presName="desTx" presStyleLbl="alignAccFollowNode1" presStyleIdx="1" presStyleCnt="2">
        <dgm:presLayoutVars/>
      </dgm:prSet>
      <dgm:spPr/>
    </dgm:pt>
  </dgm:ptLst>
  <dgm:cxnLst>
    <dgm:cxn modelId="{C317A200-B0EE-49B7-B504-D41A4B4D9E3D}" srcId="{051A3B24-A347-4C5B-83EB-6795FFED91B6}" destId="{4D8170D0-C37C-4D29-AC1C-FDD653CF1E24}" srcOrd="0" destOrd="0" parTransId="{B3E64BB8-50B6-414F-B703-E2439CDEF5C0}" sibTransId="{E2108361-64BC-4995-9A6A-470DE2740A22}"/>
    <dgm:cxn modelId="{B70F6415-1BAF-4173-B2F0-22714207198F}" type="presOf" srcId="{9BE019CB-921A-403F-A26F-EDAA4BD05856}" destId="{04A945C2-8D2E-4703-BBB4-5B41B316CE70}" srcOrd="0" destOrd="0" presId="urn:microsoft.com/office/officeart/2016/7/layout/HorizontalActionList"/>
    <dgm:cxn modelId="{4AA52F2D-FBF0-429E-846D-0A5D1026558E}" type="presOf" srcId="{86E7C76B-210F-4C1C-8F1C-E600A097714D}" destId="{51A03EF7-EABC-452B-A6E9-A33C1CA21F13}" srcOrd="0" destOrd="0" presId="urn:microsoft.com/office/officeart/2016/7/layout/HorizontalActionList"/>
    <dgm:cxn modelId="{087F2336-4A2C-461E-BEC5-17B569D10EB9}" srcId="{9BE019CB-921A-403F-A26F-EDAA4BD05856}" destId="{E49AFA17-DC61-47D7-815C-744A2266A91E}" srcOrd="1" destOrd="0" parTransId="{11F3FE66-8840-4CAE-B464-ACB655837A52}" sibTransId="{59EE396C-D8D8-40C4-B309-BE09DB641116}"/>
    <dgm:cxn modelId="{7DC80166-313E-4D70-8E79-E717745229F5}" srcId="{9BE019CB-921A-403F-A26F-EDAA4BD05856}" destId="{588175C7-2654-46B1-849B-F46B4A7D9F50}" srcOrd="3" destOrd="0" parTransId="{747E0B10-3105-44D9-A199-6D2BD330748A}" sibTransId="{CE857695-A382-4CB1-B4D4-0D5A47CFA4F8}"/>
    <dgm:cxn modelId="{AEB6654A-F4E0-4A53-A9C2-6D45594C9B87}" srcId="{051A3B24-A347-4C5B-83EB-6795FFED91B6}" destId="{C8E97A83-7AC3-435D-86C1-3B4A9126AA37}" srcOrd="1" destOrd="0" parTransId="{683A386D-5555-4081-97AB-D6EC6EE31968}" sibTransId="{509C20B4-7694-410B-8C8E-B14B214E86FF}"/>
    <dgm:cxn modelId="{35C5C86C-11CA-4A57-B797-0480761BC87D}" srcId="{8D9C27CC-4FA1-4EAE-B2D8-1A8620EC66CD}" destId="{051A3B24-A347-4C5B-83EB-6795FFED91B6}" srcOrd="1" destOrd="0" parTransId="{59BB1F82-5BC2-426C-A6EF-A050AFFF45CC}" sibTransId="{A1DCE0CE-8632-48BB-B12B-8F6A24C002A6}"/>
    <dgm:cxn modelId="{C49F3274-D406-4134-9423-EF7E7E2FB5D2}" type="presOf" srcId="{2FC4A78C-6B69-42F1-8677-A96E33CC9606}" destId="{F5CA876B-961B-475E-9CD8-E27841C4544B}" srcOrd="0" destOrd="2" presId="urn:microsoft.com/office/officeart/2016/7/layout/HorizontalActionList"/>
    <dgm:cxn modelId="{E311B576-7FF9-4F29-ACBF-9AE3F08379AC}" type="presOf" srcId="{051A3B24-A347-4C5B-83EB-6795FFED91B6}" destId="{177CF227-E1BC-407F-BFCD-5853EB3BF275}" srcOrd="0" destOrd="0" presId="urn:microsoft.com/office/officeart/2016/7/layout/HorizontalActionList"/>
    <dgm:cxn modelId="{483B257C-6370-48F1-A9BB-A4860DB3DC12}" type="presOf" srcId="{C8E97A83-7AC3-435D-86C1-3B4A9126AA37}" destId="{F5CA876B-961B-475E-9CD8-E27841C4544B}" srcOrd="0" destOrd="1" presId="urn:microsoft.com/office/officeart/2016/7/layout/HorizontalActionList"/>
    <dgm:cxn modelId="{24DDBD80-07D4-41C4-843C-E3292576042E}" type="presOf" srcId="{8D9C27CC-4FA1-4EAE-B2D8-1A8620EC66CD}" destId="{2945BC5E-B9D0-4D7C-B18E-D2051C4F9DCF}" srcOrd="0" destOrd="0" presId="urn:microsoft.com/office/officeart/2016/7/layout/HorizontalActionList"/>
    <dgm:cxn modelId="{D9B6C5BB-FCA8-496A-9E08-BC762BB555DC}" srcId="{9BE019CB-921A-403F-A26F-EDAA4BD05856}" destId="{86E7C76B-210F-4C1C-8F1C-E600A097714D}" srcOrd="0" destOrd="0" parTransId="{21308990-41D9-4463-9E56-EBD7B5A8E895}" sibTransId="{537C20E6-D684-45B8-BF68-BDC5D895424F}"/>
    <dgm:cxn modelId="{7670A2C2-0656-4EFE-BE9D-55D8D451DFB2}" type="presOf" srcId="{588175C7-2654-46B1-849B-F46B4A7D9F50}" destId="{51A03EF7-EABC-452B-A6E9-A33C1CA21F13}" srcOrd="0" destOrd="3" presId="urn:microsoft.com/office/officeart/2016/7/layout/HorizontalActionList"/>
    <dgm:cxn modelId="{5C4AEAC4-5874-4F38-82B3-BEBAD91E7AD7}" type="presOf" srcId="{E49AFA17-DC61-47D7-815C-744A2266A91E}" destId="{51A03EF7-EABC-452B-A6E9-A33C1CA21F13}" srcOrd="0" destOrd="1" presId="urn:microsoft.com/office/officeart/2016/7/layout/HorizontalActionList"/>
    <dgm:cxn modelId="{F55BACC8-6A23-4403-866C-3CD41D0DCF28}" srcId="{8D9C27CC-4FA1-4EAE-B2D8-1A8620EC66CD}" destId="{9BE019CB-921A-403F-A26F-EDAA4BD05856}" srcOrd="0" destOrd="0" parTransId="{4189A0B8-80A4-4072-8F60-8275FD3EF70A}" sibTransId="{5B2B4905-5306-40EE-9B83-E4A17E03AD98}"/>
    <dgm:cxn modelId="{0E24CBDA-BA6C-469C-98E6-3624C2843323}" type="presOf" srcId="{924BE6D7-E305-4016-99B6-B5A6450B2046}" destId="{51A03EF7-EABC-452B-A6E9-A33C1CA21F13}" srcOrd="0" destOrd="2" presId="urn:microsoft.com/office/officeart/2016/7/layout/HorizontalActionList"/>
    <dgm:cxn modelId="{2AAF7BF4-4E34-427E-AC11-6EEC5A4F2905}" srcId="{9BE019CB-921A-403F-A26F-EDAA4BD05856}" destId="{924BE6D7-E305-4016-99B6-B5A6450B2046}" srcOrd="2" destOrd="0" parTransId="{757CBBC5-888E-4BA5-8654-8C7B4A9C0446}" sibTransId="{A5C2A5AD-250B-49CC-926B-EBC55E8DAEEE}"/>
    <dgm:cxn modelId="{401D2BF7-283E-4B5E-83FF-DF6C3DC14A53}" srcId="{051A3B24-A347-4C5B-83EB-6795FFED91B6}" destId="{2FC4A78C-6B69-42F1-8677-A96E33CC9606}" srcOrd="2" destOrd="0" parTransId="{5B36BD80-0AB2-4E02-A049-E68752B362F2}" sibTransId="{B202F97D-145D-4B68-8430-4FAD37EA8DCA}"/>
    <dgm:cxn modelId="{57D879F9-F817-4E84-AB96-E8C7BF2C2190}" type="presOf" srcId="{4D8170D0-C37C-4D29-AC1C-FDD653CF1E24}" destId="{F5CA876B-961B-475E-9CD8-E27841C4544B}" srcOrd="0" destOrd="0" presId="urn:microsoft.com/office/officeart/2016/7/layout/HorizontalActionList"/>
    <dgm:cxn modelId="{2B5D2430-CCAC-443B-9230-8181BBBC49EA}" type="presParOf" srcId="{2945BC5E-B9D0-4D7C-B18E-D2051C4F9DCF}" destId="{2404B9BF-F793-45E3-A9CF-6AA64C5BC437}" srcOrd="0" destOrd="0" presId="urn:microsoft.com/office/officeart/2016/7/layout/HorizontalActionList"/>
    <dgm:cxn modelId="{78856725-6909-4F81-8BB0-751E6C3CEB82}" type="presParOf" srcId="{2404B9BF-F793-45E3-A9CF-6AA64C5BC437}" destId="{04A945C2-8D2E-4703-BBB4-5B41B316CE70}" srcOrd="0" destOrd="0" presId="urn:microsoft.com/office/officeart/2016/7/layout/HorizontalActionList"/>
    <dgm:cxn modelId="{FB3F9C6F-96E7-48A1-BFBF-38D625AE3C5C}" type="presParOf" srcId="{2404B9BF-F793-45E3-A9CF-6AA64C5BC437}" destId="{51A03EF7-EABC-452B-A6E9-A33C1CA21F13}" srcOrd="1" destOrd="0" presId="urn:microsoft.com/office/officeart/2016/7/layout/HorizontalActionList"/>
    <dgm:cxn modelId="{BFBAA386-C7E7-4FE9-94FD-17D4BB165145}" type="presParOf" srcId="{2945BC5E-B9D0-4D7C-B18E-D2051C4F9DCF}" destId="{E601C93C-C310-4E07-B50F-90FD2DBB0DC7}" srcOrd="1" destOrd="0" presId="urn:microsoft.com/office/officeart/2016/7/layout/HorizontalActionList"/>
    <dgm:cxn modelId="{C4280EF2-B2E3-4E9E-AF9E-94DE70020AE6}" type="presParOf" srcId="{2945BC5E-B9D0-4D7C-B18E-D2051C4F9DCF}" destId="{2714CD53-3442-467F-A25C-BA734DF8B4B8}" srcOrd="2" destOrd="0" presId="urn:microsoft.com/office/officeart/2016/7/layout/HorizontalActionList"/>
    <dgm:cxn modelId="{333CC8D5-7A3A-4677-ADCD-9B6C0A1849E6}" type="presParOf" srcId="{2714CD53-3442-467F-A25C-BA734DF8B4B8}" destId="{177CF227-E1BC-407F-BFCD-5853EB3BF275}" srcOrd="0" destOrd="0" presId="urn:microsoft.com/office/officeart/2016/7/layout/HorizontalActionList"/>
    <dgm:cxn modelId="{71BFC10C-8A91-48F8-B205-F9BBFE801C87}" type="presParOf" srcId="{2714CD53-3442-467F-A25C-BA734DF8B4B8}" destId="{F5CA876B-961B-475E-9CD8-E27841C4544B}" srcOrd="1" destOrd="0" presId="urn:microsoft.com/office/officeart/2016/7/layout/HorizontalAction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4A945C2-8D2E-4703-BBB4-5B41B316CE70}">
      <dsp:nvSpPr>
        <dsp:cNvPr id="0" name=""/>
        <dsp:cNvSpPr/>
      </dsp:nvSpPr>
      <dsp:spPr>
        <a:xfrm>
          <a:off x="2911" y="211548"/>
          <a:ext cx="2856998" cy="857099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25766" tIns="225766" rIns="225766" bIns="225766" numCol="1" spcCol="1270" anchor="ctr" anchorCtr="0">
          <a:noAutofit/>
        </a:bodyPr>
        <a:lstStyle/>
        <a:p>
          <a:pPr marL="0" lvl="0" indent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b="1"/>
          </a:pPr>
          <a:r>
            <a:rPr lang="cs-CZ" sz="2900" i="1" u="sng" kern="1200" dirty="0"/>
            <a:t>Výhody </a:t>
          </a:r>
          <a:endParaRPr lang="en-US" sz="2900" kern="1200" dirty="0"/>
        </a:p>
      </dsp:txBody>
      <dsp:txXfrm>
        <a:off x="2911" y="211548"/>
        <a:ext cx="2856998" cy="857099"/>
      </dsp:txXfrm>
    </dsp:sp>
    <dsp:sp modelId="{51A03EF7-EABC-452B-A6E9-A33C1CA21F13}">
      <dsp:nvSpPr>
        <dsp:cNvPr id="0" name=""/>
        <dsp:cNvSpPr/>
      </dsp:nvSpPr>
      <dsp:spPr>
        <a:xfrm>
          <a:off x="2911" y="1068647"/>
          <a:ext cx="2856998" cy="2909216"/>
        </a:xfrm>
        <a:prstGeom prst="rect">
          <a:avLst/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82208" tIns="282208" rIns="282208" bIns="282208" numCol="1" spcCol="1270" anchor="t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cs-CZ" sz="1900" kern="1200" dirty="0"/>
            <a:t>Recyklovatelnost a udržitelnost</a:t>
          </a:r>
          <a:endParaRPr lang="en-US" sz="1900" kern="1200" dirty="0"/>
        </a:p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cs-CZ" sz="1900" kern="1200" dirty="0"/>
            <a:t>Možnost rychlé výroby</a:t>
          </a:r>
          <a:endParaRPr lang="en-US" sz="1900" kern="1200" dirty="0"/>
        </a:p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cs-CZ" sz="1900" kern="1200" dirty="0"/>
            <a:t>Vysoká houževnatost a </a:t>
          </a:r>
          <a:r>
            <a:rPr lang="cs-CZ" sz="1900" kern="1200" dirty="0" err="1"/>
            <a:t>nárazuvzdornost</a:t>
          </a:r>
          <a:endParaRPr lang="en-US" sz="1900" kern="1200" dirty="0"/>
        </a:p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cs-CZ" sz="1900" kern="1200" dirty="0"/>
            <a:t>Chemická odolnost a dlouhá životnost </a:t>
          </a:r>
          <a:endParaRPr lang="en-US" sz="1900" kern="1200" dirty="0"/>
        </a:p>
      </dsp:txBody>
      <dsp:txXfrm>
        <a:off x="2911" y="1068647"/>
        <a:ext cx="2856998" cy="2909216"/>
      </dsp:txXfrm>
    </dsp:sp>
    <dsp:sp modelId="{177CF227-E1BC-407F-BFCD-5853EB3BF275}">
      <dsp:nvSpPr>
        <dsp:cNvPr id="0" name=""/>
        <dsp:cNvSpPr/>
      </dsp:nvSpPr>
      <dsp:spPr>
        <a:xfrm>
          <a:off x="2967803" y="211548"/>
          <a:ext cx="2856998" cy="857099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25766" tIns="225766" rIns="225766" bIns="225766" numCol="1" spcCol="1270" anchor="ctr" anchorCtr="0">
          <a:noAutofit/>
        </a:bodyPr>
        <a:lstStyle/>
        <a:p>
          <a:pPr marL="0" lvl="0" indent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b="1"/>
          </a:pPr>
          <a:r>
            <a:rPr lang="cs-CZ" sz="2900" b="0" i="1" u="sng" kern="1200" baseline="0" dirty="0"/>
            <a:t>Nevýhody </a:t>
          </a:r>
          <a:endParaRPr lang="en-US" sz="2900" kern="1200" dirty="0"/>
        </a:p>
      </dsp:txBody>
      <dsp:txXfrm>
        <a:off x="2967803" y="211548"/>
        <a:ext cx="2856998" cy="857099"/>
      </dsp:txXfrm>
    </dsp:sp>
    <dsp:sp modelId="{F5CA876B-961B-475E-9CD8-E27841C4544B}">
      <dsp:nvSpPr>
        <dsp:cNvPr id="0" name=""/>
        <dsp:cNvSpPr/>
      </dsp:nvSpPr>
      <dsp:spPr>
        <a:xfrm>
          <a:off x="2967803" y="1068647"/>
          <a:ext cx="2856998" cy="2909216"/>
        </a:xfrm>
        <a:prstGeom prst="rect">
          <a:avLst/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82208" tIns="282208" rIns="282208" bIns="282208" numCol="1" spcCol="1270" anchor="t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900" kern="1200"/>
            <a:t>Vyšší náklady na high-performance termoplasty</a:t>
          </a:r>
          <a:endParaRPr lang="en-US" sz="1900" kern="1200"/>
        </a:p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900" kern="1200"/>
            <a:t>Vyšší teploty zpracování</a:t>
          </a:r>
          <a:endParaRPr lang="en-US" sz="1900" kern="1200"/>
        </a:p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900" kern="1200"/>
            <a:t>Omezená adheze k některým typům vláken</a:t>
          </a:r>
          <a:endParaRPr lang="en-US" sz="1900" kern="1200"/>
        </a:p>
      </dsp:txBody>
      <dsp:txXfrm>
        <a:off x="2967803" y="1068647"/>
        <a:ext cx="2856998" cy="290921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6/7/layout/HorizontalActionList">
  <dgm:title val="Horizontal Action List"/>
  <dgm:desc val="Used to show non-sequential or grouped lists of information. Works well with large amounts of text. All text has the same level of emphasis, and direction is not implied."/>
  <dgm:catLst>
    <dgm:cat type="list" pri="5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 fact="0.6"/>
      <dgm:constr type="h" for="des" forName="composite" op="equ"/>
      <dgm:constr type="w" for="ch" forName="composite" refType="w"/>
      <dgm:constr type="w" for="des" forName="parTx"/>
      <dgm:constr type="h" for="des" forName="parTx" op="equ"/>
      <dgm:constr type="w" for="des" forName="desTx"/>
      <dgm:constr type="primFontSz" for="des" forName="parTx" val="54"/>
      <dgm:constr type="primFontSz" for="des" forName="desTx" refType="primFontSz" refFor="des" refForName="parTx" op="lte" fact="0.75"/>
      <dgm:constr type="h" for="des" forName="desTx" op="equ"/>
      <dgm:constr type="w" for="ch" forName="space" op="equ" val="3"/>
    </dgm:constrLst>
    <dgm:ruleLst>
      <dgm:rule type="w" for="ch" forName="composite" val="0" fact="NaN" max="NaN"/>
    </dgm:ruleLst>
    <dgm:forEach name="Name6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3"/>
            <dgm:constr type="h"/>
            <dgm:constr type="tMarg" refType="w" fact="0.224"/>
            <dgm:constr type="bMarg" refType="w" fact="0.224"/>
            <dgm:constr type="lMarg" refType="w" fact="0.224"/>
            <dgm:constr type="rMarg" refType="w" fact="0.224"/>
          </dgm:constrLst>
          <dgm:ruleLst>
            <dgm:rule type="h" val="INF" fact="NaN" max="NaN"/>
            <dgm:rule type="primFontSz" val="14" fact="NaN" max="NaN"/>
          </dgm:ruleLst>
        </dgm:layoutNode>
        <dgm:layoutNode name="desTx" styleLbl="alignAccFollowNode1">
          <dgm:varLst/>
          <dgm:alg type="tx">
            <dgm:param type="stBulletLvl" val="0"/>
            <dgm:param type="txAnchorVert" val="t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primFontSz" val="28"/>
            <dgm:constr type="tMarg" refType="w" fact="0.28"/>
            <dgm:constr type="bMarg" refType="w" fact="0.28"/>
            <dgm:constr type="lMarg" refType="w" fact="0.28"/>
            <dgm:constr type="rMarg" refType="w" fact="0.28"/>
          </dgm:constrLst>
          <dgm:ruleLst>
            <dgm:rule type="h" val="INF" fact="NaN" max="NaN"/>
            <dgm:rule type="primFontSz" val="11" fact="NaN" max="NaN"/>
          </dgm:ruleLst>
        </dgm:layoutNode>
      </dgm:layoutNode>
      <dgm:forEach name="Name19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>
            <a:extLst>
              <a:ext uri="{FF2B5EF4-FFF2-40B4-BE49-F238E27FC236}">
                <a16:creationId xmlns:a16="http://schemas.microsoft.com/office/drawing/2014/main" id="{A7E84B11-8086-A046-B6B7-F7A9DB5EAD8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>
            <a:extLst>
              <a:ext uri="{FF2B5EF4-FFF2-40B4-BE49-F238E27FC236}">
                <a16:creationId xmlns:a16="http://schemas.microsoft.com/office/drawing/2014/main" id="{AE5F8304-EF8E-7A48-A3EC-256BB4EB244F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70746FA-9F78-5A43-BFD1-03D27A7F3C92}" type="datetimeFigureOut">
              <a:rPr lang="cs-CZ" smtClean="0"/>
              <a:t>07.01.2025</a:t>
            </a:fld>
            <a:endParaRPr lang="cs-CZ"/>
          </a:p>
        </p:txBody>
      </p:sp>
      <p:sp>
        <p:nvSpPr>
          <p:cNvPr id="4" name="Zástupný symbol pro zápatí 3">
            <a:extLst>
              <a:ext uri="{FF2B5EF4-FFF2-40B4-BE49-F238E27FC236}">
                <a16:creationId xmlns:a16="http://schemas.microsoft.com/office/drawing/2014/main" id="{FCE85A97-9D2F-A74D-874B-B462CB8C6364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CB02496D-CD03-4446-AD06-43B91E168840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ECC9C5-FF55-F544-A6D3-2B14C7549CF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3421827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092D10F-BC7E-0545-A8D3-D708044527A6}" type="datetimeFigureOut">
              <a:rPr lang="cs-CZ" smtClean="0"/>
              <a:t>07.01.2025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cs-CZ"/>
              <a:t>Upravte styly předlohy textu.
Druhá úroveň
Třetí úroveň
Čtvrtá úroveň
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4477E90-4C3A-1A40-BB34-28A95E688A1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5024213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4477E90-4C3A-1A40-BB34-28A95E688A19}" type="slidenum">
              <a:rPr lang="cs-CZ" smtClean="0"/>
              <a:t>39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960246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613F77-2CE9-7D49-9458-1ACF72B588E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92088" y="1989138"/>
            <a:ext cx="11798620" cy="1172352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4000"/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481DA3B-0F22-3848-B468-C8422D799B0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92087" y="3602038"/>
            <a:ext cx="11798619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/>
              <a:t>Kliknutím můžete upravit styl předlohy.</a:t>
            </a:r>
            <a:endParaRPr lang="cs-CZ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2B2D269-4D51-D242-8BC5-F310E732E2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7EA1BE-92D9-9E4F-B3B9-F1A717F8567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727569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FC4CAD3-2491-3045-91F4-95BA2887984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16468" y="6356349"/>
            <a:ext cx="947170" cy="302347"/>
          </a:xfrm>
          <a:prstGeom prst="rect">
            <a:avLst/>
          </a:prstGeom>
        </p:spPr>
        <p:txBody>
          <a:bodyPr/>
          <a:lstStyle/>
          <a:p>
            <a:r>
              <a:rPr lang="cs-CZ"/>
              <a:t>11/04/2019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78D3671-8D78-AB47-8428-FB2C74A753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303505" y="6356351"/>
            <a:ext cx="10145949" cy="312738"/>
          </a:xfrm>
          <a:prstGeom prst="rect">
            <a:avLst/>
          </a:prstGeom>
        </p:spPr>
        <p:txBody>
          <a:bodyPr/>
          <a:lstStyle/>
          <a:p>
            <a:r>
              <a:rPr lang="cs-CZ"/>
              <a:t>Název prezentace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7253978-B0A2-9346-AEA0-9BBC0215B6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7EA1BE-92D9-9E4F-B3B9-F1A717F8567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030076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C3B380-B0ED-AA4C-9846-18497E75DA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0181" y="1089025"/>
            <a:ext cx="4563908" cy="719138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2800"/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5C539D-BE42-5E44-9649-A43967320D0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24243" y="1089025"/>
            <a:ext cx="7075670" cy="5111749"/>
          </a:xfrm>
        </p:spPr>
        <p:txBody>
          <a:bodyPr/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2709BA3-2099-E943-B907-9054F9DEA63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200181" y="1989137"/>
            <a:ext cx="4563908" cy="4211637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93F984A-10C0-FA4B-993D-0030D8FC2D8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16468" y="6356349"/>
            <a:ext cx="947170" cy="302347"/>
          </a:xfrm>
          <a:prstGeom prst="rect">
            <a:avLst/>
          </a:prstGeom>
        </p:spPr>
        <p:txBody>
          <a:bodyPr/>
          <a:lstStyle/>
          <a:p>
            <a:r>
              <a:rPr lang="cs-CZ"/>
              <a:t>11/04/2019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11D101-3D6C-364A-81B6-1FCFE8703A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303505" y="6356351"/>
            <a:ext cx="10145949" cy="312738"/>
          </a:xfrm>
          <a:prstGeom prst="rect">
            <a:avLst/>
          </a:prstGeom>
        </p:spPr>
        <p:txBody>
          <a:bodyPr/>
          <a:lstStyle/>
          <a:p>
            <a:r>
              <a:rPr lang="cs-CZ"/>
              <a:t>Název prezentace 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F8CA1EE-A952-AB4C-AD12-9C7801BE42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7EA1BE-92D9-9E4F-B3B9-F1A717F8567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4576233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4D38C2-A537-A048-9C5D-EC1FA9710D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0555" y="1089025"/>
            <a:ext cx="4563533" cy="719138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2800"/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4F60598-20E7-F042-89BA-C6678DD94E04}"/>
              </a:ext>
            </a:extLst>
          </p:cNvPr>
          <p:cNvSpPr>
            <a:spLocks noGrp="1"/>
          </p:cNvSpPr>
          <p:nvPr>
            <p:ph type="pic" idx="1" hasCustomPrompt="1"/>
          </p:nvPr>
        </p:nvSpPr>
        <p:spPr>
          <a:xfrm>
            <a:off x="4908549" y="1089025"/>
            <a:ext cx="7091363" cy="511175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sz="1600" dirty="0"/>
              <a:t>Picture</a:t>
            </a:r>
            <a:endParaRPr lang="cs-CZ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4BA6C57-B059-7548-8C2E-30FE726D9B2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200555" y="1989137"/>
            <a:ext cx="4563533" cy="4211637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A1513B4-C6DE-674E-99C4-2B60E0B3CF9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16468" y="6356349"/>
            <a:ext cx="947170" cy="302347"/>
          </a:xfrm>
          <a:prstGeom prst="rect">
            <a:avLst/>
          </a:prstGeom>
        </p:spPr>
        <p:txBody>
          <a:bodyPr/>
          <a:lstStyle/>
          <a:p>
            <a:r>
              <a:rPr lang="cs-CZ"/>
              <a:t>11/04/2019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D8753AB-B7F1-204E-AFB9-F65DEBC66B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303505" y="6356351"/>
            <a:ext cx="10145949" cy="312738"/>
          </a:xfrm>
          <a:prstGeom prst="rect">
            <a:avLst/>
          </a:prstGeom>
        </p:spPr>
        <p:txBody>
          <a:bodyPr/>
          <a:lstStyle/>
          <a:p>
            <a:r>
              <a:rPr lang="cs-CZ"/>
              <a:t>Název prezentace 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B5C4982-79FD-9346-AC3D-B384016DEA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7EA1BE-92D9-9E4F-B3B9-F1A717F8567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4046757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>
            <a:extLst>
              <a:ext uri="{FF2B5EF4-FFF2-40B4-BE49-F238E27FC236}">
                <a16:creationId xmlns:a16="http://schemas.microsoft.com/office/drawing/2014/main" id="{7414C914-950A-7942-B0E9-3FEB6F7F39C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16468" y="6356349"/>
            <a:ext cx="947170" cy="302347"/>
          </a:xfrm>
          <a:prstGeom prst="rect">
            <a:avLst/>
          </a:prstGeom>
        </p:spPr>
        <p:txBody>
          <a:bodyPr/>
          <a:lstStyle/>
          <a:p>
            <a:r>
              <a:rPr lang="cs-CZ"/>
              <a:t>11/04/2019</a:t>
            </a:r>
            <a:endParaRPr lang="cs-CZ" dirty="0"/>
          </a:p>
        </p:txBody>
      </p:sp>
      <p:sp>
        <p:nvSpPr>
          <p:cNvPr id="3" name="Zástupný symbol pro zápatí 2">
            <a:extLst>
              <a:ext uri="{FF2B5EF4-FFF2-40B4-BE49-F238E27FC236}">
                <a16:creationId xmlns:a16="http://schemas.microsoft.com/office/drawing/2014/main" id="{0DCF0096-0579-6045-8D0F-A71D64397B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235075" y="6356349"/>
            <a:ext cx="9937749" cy="309266"/>
          </a:xfrm>
          <a:prstGeom prst="rect">
            <a:avLst/>
          </a:prstGeom>
        </p:spPr>
        <p:txBody>
          <a:bodyPr/>
          <a:lstStyle/>
          <a:p>
            <a:r>
              <a:rPr lang="cs-CZ" dirty="0"/>
              <a:t>Název prezentace </a:t>
            </a:r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0E670FDF-F365-974E-B39A-0DEC9CD46A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52213" y="6356349"/>
            <a:ext cx="612775" cy="312739"/>
          </a:xfrm>
          <a:prstGeom prst="rect">
            <a:avLst/>
          </a:prstGeom>
        </p:spPr>
        <p:txBody>
          <a:bodyPr/>
          <a:lstStyle/>
          <a:p>
            <a:fld id="{1EA44BAA-1A06-B141-8215-9D88CF6A7203}" type="slidenum">
              <a:rPr lang="cs-CZ" smtClean="0"/>
              <a:t>‹#›</a:t>
            </a:fld>
            <a:endParaRPr lang="cs-CZ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0FFD4CE4-1DDE-1747-9474-B500B04E5D3D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203497" y="1089025"/>
            <a:ext cx="11796415" cy="5111749"/>
          </a:xfrm>
        </p:spPr>
        <p:txBody>
          <a:bodyPr/>
          <a:lstStyle>
            <a:lvl1pPr>
              <a:defRPr sz="2000"/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4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6357994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613F77-2CE9-7D49-9458-1ACF72B588E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92088" y="1989138"/>
            <a:ext cx="11798620" cy="1172352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4000"/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481DA3B-0F22-3848-B468-C8422D799B0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92087" y="3602038"/>
            <a:ext cx="11798619" cy="1655762"/>
          </a:xfrm>
        </p:spPr>
        <p:txBody>
          <a:bodyPr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/>
              <a:t>Kliknutím můžete upravit styl předlohy.</a:t>
            </a:r>
            <a:endParaRPr lang="cs-CZ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2B2D269-4D51-D242-8BC5-F310E732E2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7EA1BE-92D9-9E4F-B3B9-F1A717F8567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955489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118AEB-B644-5942-AD1E-621B53CF16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0179" y="1089025"/>
            <a:ext cx="11807825" cy="719138"/>
          </a:xfrm>
          <a:prstGeom prst="rect">
            <a:avLst/>
          </a:prstGeom>
        </p:spPr>
        <p:txBody>
          <a:bodyPr anchor="b"/>
          <a:lstStyle>
            <a:lvl1pPr>
              <a:defRPr>
                <a:solidFill>
                  <a:srgbClr val="00A499"/>
                </a:solidFill>
              </a:defRPr>
            </a:lvl1pPr>
          </a:lstStyle>
          <a:p>
            <a:r>
              <a:rPr lang="cs-CZ" dirty="0"/>
              <a:t>Kliknutím lze upravit styl.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A300131-EA4E-F247-BD08-565629F59BA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2087" y="1989138"/>
            <a:ext cx="11807825" cy="4211637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cs-CZ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F0B98FB-D470-F24C-9040-6BA593DF79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00A499"/>
                </a:solidFill>
              </a:defRPr>
            </a:lvl1pPr>
          </a:lstStyle>
          <a:p>
            <a:fld id="{E57EA1BE-92D9-9E4F-B3B9-F1A717F85676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535143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oddí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0FECE6-7A7D-664C-A646-0577ABD54F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0179" y="1102836"/>
            <a:ext cx="11799733" cy="705327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0D8159-490F-9D44-8DE1-C95E4198218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92087" y="1989138"/>
            <a:ext cx="11807825" cy="4211637"/>
          </a:xfrm>
        </p:spPr>
        <p:txBody>
          <a:bodyPr>
            <a:normAutofit/>
          </a:bodyPr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3F4EA89-1BE2-0F40-B054-7AB8ACBF8F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7EA1BE-92D9-9E4F-B3B9-F1A717F8567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410423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D16C57-B154-3447-8B55-54316475EA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0180" y="1089026"/>
            <a:ext cx="11798620" cy="719138"/>
          </a:xfrm>
          <a:prstGeom prst="rect">
            <a:avLst/>
          </a:prstGeom>
        </p:spPr>
        <p:txBody>
          <a:bodyPr anchor="b"/>
          <a:lstStyle>
            <a:lvl1pPr algn="l">
              <a:defRPr/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878488A-550B-FD44-870D-6B5F0CA0C2C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00180" y="1987551"/>
            <a:ext cx="5819620" cy="4213687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cs-CZ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D3EBD61-1D0E-8247-8181-00E7B3992FD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199" y="1987551"/>
            <a:ext cx="5827713" cy="4189412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cs-CZ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EE8AC9C-BE73-C946-A793-2A1ADEE0ED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7EA1BE-92D9-9E4F-B3B9-F1A717F8567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448095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92AD35-4396-B543-B0B1-246F45FE70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0179" y="1089025"/>
            <a:ext cx="11807825" cy="719138"/>
          </a:xfrm>
          <a:prstGeom prst="rect">
            <a:avLst/>
          </a:prstGeom>
        </p:spPr>
        <p:txBody>
          <a:bodyPr anchor="b"/>
          <a:lstStyle/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D630D54-B0DF-0349-A08A-AB9BE6DB564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92087" y="1989137"/>
            <a:ext cx="5832475" cy="236173"/>
          </a:xfrm>
        </p:spPr>
        <p:txBody>
          <a:bodyPr anchor="ctr">
            <a:noAutofit/>
          </a:bodyPr>
          <a:lstStyle>
            <a:lvl1pPr marL="0" indent="0">
              <a:buNone/>
              <a:defRPr sz="2000" b="0" i="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7AD8BE5-6CB3-8345-924C-A1DD2DD0ADF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92088" y="2314322"/>
            <a:ext cx="5832476" cy="3875341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cs-CZ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AE5EA90-3B54-D74E-BE42-B5E34C21720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199" y="1989137"/>
            <a:ext cx="5827713" cy="236173"/>
          </a:xfrm>
        </p:spPr>
        <p:txBody>
          <a:bodyPr anchor="ctr">
            <a:noAutofit/>
          </a:bodyPr>
          <a:lstStyle>
            <a:lvl1pPr marL="0" indent="0">
              <a:buNone/>
              <a:defRPr sz="2000" b="0" i="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C4D7D3D-11B1-CB4C-A33F-C8BC62E3758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199" y="2314322"/>
            <a:ext cx="5827713" cy="3875341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cs-CZ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7BD582F-44EF-524C-AC03-6D30051AC9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7EA1BE-92D9-9E4F-B3B9-F1A717F8567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350965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92AD35-4396-B543-B0B1-246F45FE70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0179" y="1089025"/>
            <a:ext cx="11807825" cy="719138"/>
          </a:xfrm>
          <a:prstGeom prst="rect">
            <a:avLst/>
          </a:prstGeom>
        </p:spPr>
        <p:txBody>
          <a:bodyPr anchor="b"/>
          <a:lstStyle/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D630D54-B0DF-0349-A08A-AB9BE6DB564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92087" y="1989137"/>
            <a:ext cx="5832475" cy="236173"/>
          </a:xfrm>
        </p:spPr>
        <p:txBody>
          <a:bodyPr anchor="ctr">
            <a:noAutofit/>
          </a:bodyPr>
          <a:lstStyle>
            <a:lvl1pPr marL="0" indent="0">
              <a:buNone/>
              <a:defRPr sz="2000" b="0" i="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7AD8BE5-6CB3-8345-924C-A1DD2DD0ADF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92088" y="2314322"/>
            <a:ext cx="5832476" cy="2031101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cs-CZ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AE5EA90-3B54-D74E-BE42-B5E34C21720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199" y="1989137"/>
            <a:ext cx="5827713" cy="236173"/>
          </a:xfrm>
        </p:spPr>
        <p:txBody>
          <a:bodyPr anchor="ctr">
            <a:noAutofit/>
          </a:bodyPr>
          <a:lstStyle>
            <a:lvl1pPr marL="0" indent="0">
              <a:buNone/>
              <a:defRPr sz="2000" b="0" i="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C4D7D3D-11B1-CB4C-A33F-C8BC62E3758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199" y="2314322"/>
            <a:ext cx="5827713" cy="2031101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cs-CZ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7BD582F-44EF-524C-AC03-6D30051AC9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7EA1BE-92D9-9E4F-B3B9-F1A717F85676}" type="slidenum">
              <a:rPr lang="cs-CZ" smtClean="0"/>
              <a:t>‹#›</a:t>
            </a:fld>
            <a:endParaRPr lang="cs-CZ"/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CBAF2A61-8083-714B-B6EA-A2C9374A767B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200179" y="4418252"/>
            <a:ext cx="5832475" cy="159668"/>
          </a:xfrm>
        </p:spPr>
        <p:txBody>
          <a:bodyPr anchor="ctr">
            <a:noAutofit/>
          </a:bodyPr>
          <a:lstStyle>
            <a:lvl1pPr marL="0" indent="0">
              <a:buNone/>
              <a:defRPr sz="1200" b="0" i="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A9A49810-6CDC-1940-ABA4-D189C0035A0C}"/>
              </a:ext>
            </a:extLst>
          </p:cNvPr>
          <p:cNvSpPr>
            <a:spLocks noGrp="1"/>
          </p:cNvSpPr>
          <p:nvPr>
            <p:ph type="body" idx="14"/>
          </p:nvPr>
        </p:nvSpPr>
        <p:spPr>
          <a:xfrm>
            <a:off x="200178" y="4650749"/>
            <a:ext cx="5832475" cy="1550026"/>
          </a:xfrm>
        </p:spPr>
        <p:txBody>
          <a:bodyPr anchor="t">
            <a:noAutofit/>
          </a:bodyPr>
          <a:lstStyle>
            <a:lvl1pPr marL="0" indent="0">
              <a:buNone/>
              <a:defRPr sz="1400" b="0" i="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13" name="Text Placeholder 2">
            <a:extLst>
              <a:ext uri="{FF2B5EF4-FFF2-40B4-BE49-F238E27FC236}">
                <a16:creationId xmlns:a16="http://schemas.microsoft.com/office/drawing/2014/main" id="{D3E3FB61-C1CC-E949-B02F-C230B61EC8C8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6172101" y="4410160"/>
            <a:ext cx="5832475" cy="159668"/>
          </a:xfrm>
        </p:spPr>
        <p:txBody>
          <a:bodyPr anchor="ctr">
            <a:noAutofit/>
          </a:bodyPr>
          <a:lstStyle>
            <a:lvl1pPr marL="0" indent="0">
              <a:buNone/>
              <a:defRPr sz="1200" b="0" i="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EEC9536-D82E-1D48-A1FD-3B14AAF76BEA}"/>
              </a:ext>
            </a:extLst>
          </p:cNvPr>
          <p:cNvSpPr>
            <a:spLocks noGrp="1"/>
          </p:cNvSpPr>
          <p:nvPr>
            <p:ph type="body" idx="16"/>
          </p:nvPr>
        </p:nvSpPr>
        <p:spPr>
          <a:xfrm>
            <a:off x="6172100" y="4642657"/>
            <a:ext cx="5832475" cy="1550026"/>
          </a:xfrm>
        </p:spPr>
        <p:txBody>
          <a:bodyPr anchor="t">
            <a:noAutofit/>
          </a:bodyPr>
          <a:lstStyle>
            <a:lvl1pPr marL="0" indent="0">
              <a:buNone/>
              <a:defRPr sz="1400" b="0" i="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</p:spTree>
    <p:extLst>
      <p:ext uri="{BB962C8B-B14F-4D97-AF65-F5344CB8AC3E}">
        <p14:creationId xmlns:p14="http://schemas.microsoft.com/office/powerpoint/2010/main" val="35703977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92AD35-4396-B543-B0B1-246F45FE70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0179" y="1089025"/>
            <a:ext cx="11807825" cy="719138"/>
          </a:xfrm>
          <a:prstGeom prst="rect">
            <a:avLst/>
          </a:prstGeom>
        </p:spPr>
        <p:txBody>
          <a:bodyPr anchor="b"/>
          <a:lstStyle/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D630D54-B0DF-0349-A08A-AB9BE6DB564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00177" y="1989137"/>
            <a:ext cx="3735319" cy="236173"/>
          </a:xfrm>
        </p:spPr>
        <p:txBody>
          <a:bodyPr anchor="ctr">
            <a:noAutofit/>
          </a:bodyPr>
          <a:lstStyle>
            <a:lvl1pPr marL="0" indent="0">
              <a:buNone/>
              <a:defRPr sz="2000" b="0" i="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7AD8BE5-6CB3-8345-924C-A1DD2DD0ADF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200554" y="2314322"/>
            <a:ext cx="3734137" cy="2031101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E13094F-F128-7744-9134-944E79FE846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16468" y="6356349"/>
            <a:ext cx="947170" cy="302347"/>
          </a:xfrm>
          <a:prstGeom prst="rect">
            <a:avLst/>
          </a:prstGeom>
        </p:spPr>
        <p:txBody>
          <a:bodyPr/>
          <a:lstStyle/>
          <a:p>
            <a:r>
              <a:rPr lang="cs-CZ"/>
              <a:t>11/04/2019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3F60339-0274-CD47-9C2C-2DBB6A0BCF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303505" y="6356351"/>
            <a:ext cx="10145949" cy="312738"/>
          </a:xfrm>
          <a:prstGeom prst="rect">
            <a:avLst/>
          </a:prstGeom>
        </p:spPr>
        <p:txBody>
          <a:bodyPr/>
          <a:lstStyle/>
          <a:p>
            <a:r>
              <a:rPr lang="cs-CZ"/>
              <a:t>Název prezentace 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7BD582F-44EF-524C-AC03-6D30051AC9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7EA1BE-92D9-9E4F-B3B9-F1A717F85676}" type="slidenum">
              <a:rPr lang="cs-CZ" smtClean="0"/>
              <a:t>‹#›</a:t>
            </a:fld>
            <a:endParaRPr lang="cs-CZ"/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CBAF2A61-8083-714B-B6EA-A2C9374A767B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200178" y="4418252"/>
            <a:ext cx="3734137" cy="159668"/>
          </a:xfrm>
        </p:spPr>
        <p:txBody>
          <a:bodyPr anchor="ctr">
            <a:noAutofit/>
          </a:bodyPr>
          <a:lstStyle>
            <a:lvl1pPr marL="0" indent="0">
              <a:buNone/>
              <a:defRPr sz="1200" b="0" i="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A9A49810-6CDC-1940-ABA4-D189C0035A0C}"/>
              </a:ext>
            </a:extLst>
          </p:cNvPr>
          <p:cNvSpPr>
            <a:spLocks noGrp="1"/>
          </p:cNvSpPr>
          <p:nvPr>
            <p:ph type="body" idx="14"/>
          </p:nvPr>
        </p:nvSpPr>
        <p:spPr>
          <a:xfrm>
            <a:off x="200178" y="4650749"/>
            <a:ext cx="3734562" cy="1550026"/>
          </a:xfrm>
        </p:spPr>
        <p:txBody>
          <a:bodyPr anchor="t">
            <a:noAutofit/>
          </a:bodyPr>
          <a:lstStyle>
            <a:lvl1pPr marL="0" indent="0">
              <a:buNone/>
              <a:defRPr sz="1400" b="0" i="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35" name="Text Placeholder 2">
            <a:extLst>
              <a:ext uri="{FF2B5EF4-FFF2-40B4-BE49-F238E27FC236}">
                <a16:creationId xmlns:a16="http://schemas.microsoft.com/office/drawing/2014/main" id="{3D705129-1E26-D543-92A1-EFAF8E911FC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36469" y="1989138"/>
            <a:ext cx="3734137" cy="236173"/>
          </a:xfrm>
        </p:spPr>
        <p:txBody>
          <a:bodyPr anchor="ctr">
            <a:noAutofit/>
          </a:bodyPr>
          <a:lstStyle>
            <a:lvl1pPr marL="0" indent="0">
              <a:buNone/>
              <a:defRPr sz="2000" b="0" i="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36" name="Content Placeholder 3">
            <a:extLst>
              <a:ext uri="{FF2B5EF4-FFF2-40B4-BE49-F238E27FC236}">
                <a16:creationId xmlns:a16="http://schemas.microsoft.com/office/drawing/2014/main" id="{0CA5CD9C-5511-DA4E-8F95-0917EC4C4D02}"/>
              </a:ext>
            </a:extLst>
          </p:cNvPr>
          <p:cNvSpPr>
            <a:spLocks noGrp="1"/>
          </p:cNvSpPr>
          <p:nvPr>
            <p:ph sz="half" idx="16"/>
          </p:nvPr>
        </p:nvSpPr>
        <p:spPr>
          <a:xfrm>
            <a:off x="4236846" y="2314323"/>
            <a:ext cx="3734137" cy="2031101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</p:txBody>
      </p:sp>
      <p:sp>
        <p:nvSpPr>
          <p:cNvPr id="37" name="Text Placeholder 2">
            <a:extLst>
              <a:ext uri="{FF2B5EF4-FFF2-40B4-BE49-F238E27FC236}">
                <a16:creationId xmlns:a16="http://schemas.microsoft.com/office/drawing/2014/main" id="{52D26FB4-A694-EA42-9284-28128210565B}"/>
              </a:ext>
            </a:extLst>
          </p:cNvPr>
          <p:cNvSpPr>
            <a:spLocks noGrp="1"/>
          </p:cNvSpPr>
          <p:nvPr>
            <p:ph type="body" idx="17"/>
          </p:nvPr>
        </p:nvSpPr>
        <p:spPr>
          <a:xfrm>
            <a:off x="4236470" y="4418253"/>
            <a:ext cx="3734137" cy="159668"/>
          </a:xfrm>
        </p:spPr>
        <p:txBody>
          <a:bodyPr anchor="ctr">
            <a:noAutofit/>
          </a:bodyPr>
          <a:lstStyle>
            <a:lvl1pPr marL="0" indent="0">
              <a:buNone/>
              <a:defRPr sz="1200" b="0" i="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38" name="Text Placeholder 2">
            <a:extLst>
              <a:ext uri="{FF2B5EF4-FFF2-40B4-BE49-F238E27FC236}">
                <a16:creationId xmlns:a16="http://schemas.microsoft.com/office/drawing/2014/main" id="{82F72328-61B5-6F45-A95F-1C82C2078F29}"/>
              </a:ext>
            </a:extLst>
          </p:cNvPr>
          <p:cNvSpPr>
            <a:spLocks noGrp="1"/>
          </p:cNvSpPr>
          <p:nvPr>
            <p:ph type="body" idx="18"/>
          </p:nvPr>
        </p:nvSpPr>
        <p:spPr>
          <a:xfrm>
            <a:off x="4236470" y="4650750"/>
            <a:ext cx="3734136" cy="1550026"/>
          </a:xfrm>
        </p:spPr>
        <p:txBody>
          <a:bodyPr anchor="t">
            <a:noAutofit/>
          </a:bodyPr>
          <a:lstStyle>
            <a:lvl1pPr marL="0" indent="0">
              <a:buNone/>
              <a:defRPr sz="1400" b="0" i="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39" name="Text Placeholder 2">
            <a:extLst>
              <a:ext uri="{FF2B5EF4-FFF2-40B4-BE49-F238E27FC236}">
                <a16:creationId xmlns:a16="http://schemas.microsoft.com/office/drawing/2014/main" id="{0F990E76-7FE9-CE42-A7A1-42B9EA1875D7}"/>
              </a:ext>
            </a:extLst>
          </p:cNvPr>
          <p:cNvSpPr>
            <a:spLocks noGrp="1"/>
          </p:cNvSpPr>
          <p:nvPr>
            <p:ph type="body" idx="19"/>
          </p:nvPr>
        </p:nvSpPr>
        <p:spPr>
          <a:xfrm>
            <a:off x="8263521" y="1989139"/>
            <a:ext cx="3734137" cy="236173"/>
          </a:xfrm>
        </p:spPr>
        <p:txBody>
          <a:bodyPr anchor="ctr">
            <a:noAutofit/>
          </a:bodyPr>
          <a:lstStyle>
            <a:lvl1pPr marL="0" indent="0">
              <a:buNone/>
              <a:defRPr sz="2000" b="0" i="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0" name="Content Placeholder 3">
            <a:extLst>
              <a:ext uri="{FF2B5EF4-FFF2-40B4-BE49-F238E27FC236}">
                <a16:creationId xmlns:a16="http://schemas.microsoft.com/office/drawing/2014/main" id="{70A49019-5474-AF4C-8165-4F90E84BC2B0}"/>
              </a:ext>
            </a:extLst>
          </p:cNvPr>
          <p:cNvSpPr>
            <a:spLocks noGrp="1"/>
          </p:cNvSpPr>
          <p:nvPr>
            <p:ph sz="half" idx="20"/>
          </p:nvPr>
        </p:nvSpPr>
        <p:spPr>
          <a:xfrm>
            <a:off x="8263898" y="2314324"/>
            <a:ext cx="3734137" cy="2031101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</p:txBody>
      </p:sp>
      <p:sp>
        <p:nvSpPr>
          <p:cNvPr id="41" name="Text Placeholder 2">
            <a:extLst>
              <a:ext uri="{FF2B5EF4-FFF2-40B4-BE49-F238E27FC236}">
                <a16:creationId xmlns:a16="http://schemas.microsoft.com/office/drawing/2014/main" id="{C29B511B-4BFB-E44D-B631-01E01AC67196}"/>
              </a:ext>
            </a:extLst>
          </p:cNvPr>
          <p:cNvSpPr>
            <a:spLocks noGrp="1"/>
          </p:cNvSpPr>
          <p:nvPr>
            <p:ph type="body" idx="21"/>
          </p:nvPr>
        </p:nvSpPr>
        <p:spPr>
          <a:xfrm>
            <a:off x="8263522" y="4418254"/>
            <a:ext cx="3734137" cy="159668"/>
          </a:xfrm>
        </p:spPr>
        <p:txBody>
          <a:bodyPr anchor="ctr">
            <a:noAutofit/>
          </a:bodyPr>
          <a:lstStyle>
            <a:lvl1pPr marL="0" indent="0">
              <a:buNone/>
              <a:defRPr sz="1200" b="0" i="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2" name="Text Placeholder 2">
            <a:extLst>
              <a:ext uri="{FF2B5EF4-FFF2-40B4-BE49-F238E27FC236}">
                <a16:creationId xmlns:a16="http://schemas.microsoft.com/office/drawing/2014/main" id="{C2B29021-5CC6-F44B-BEBD-C14F14FA8A1C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63522" y="4650751"/>
            <a:ext cx="3734136" cy="1550026"/>
          </a:xfrm>
        </p:spPr>
        <p:txBody>
          <a:bodyPr anchor="t">
            <a:noAutofit/>
          </a:bodyPr>
          <a:lstStyle>
            <a:lvl1pPr marL="0" indent="0">
              <a:buNone/>
              <a:defRPr sz="1400" b="0" i="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</p:spTree>
    <p:extLst>
      <p:ext uri="{BB962C8B-B14F-4D97-AF65-F5344CB8AC3E}">
        <p14:creationId xmlns:p14="http://schemas.microsoft.com/office/powerpoint/2010/main" val="9495013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A38144-9A3F-AC4B-ACA3-2C05BA3FB4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1293" y="1089025"/>
            <a:ext cx="11798620" cy="719138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4D583CD-F360-AA49-A6B4-38560C665EF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16468" y="6356349"/>
            <a:ext cx="947170" cy="302347"/>
          </a:xfrm>
          <a:prstGeom prst="rect">
            <a:avLst/>
          </a:prstGeom>
        </p:spPr>
        <p:txBody>
          <a:bodyPr/>
          <a:lstStyle/>
          <a:p>
            <a:r>
              <a:rPr lang="cs-CZ"/>
              <a:t>11/04/2019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8AC4A53-7C48-3846-9C4E-47C297C7A5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303505" y="6356351"/>
            <a:ext cx="10145949" cy="312738"/>
          </a:xfrm>
          <a:prstGeom prst="rect">
            <a:avLst/>
          </a:prstGeom>
        </p:spPr>
        <p:txBody>
          <a:bodyPr/>
          <a:lstStyle/>
          <a:p>
            <a:r>
              <a:rPr lang="cs-CZ"/>
              <a:t>Název prezentace 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7345C61-F597-874B-8F86-E60219628C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7EA1BE-92D9-9E4F-B3B9-F1A717F8567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39061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38E16DB-0F0F-994D-A403-C9AB95C3DF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2088" y="1104756"/>
            <a:ext cx="11798620" cy="70340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marL="0" indent="0">
              <a:tabLst>
                <a:tab pos="525463" algn="l"/>
              </a:tabLst>
            </a:pPr>
            <a:r>
              <a:rPr lang="cs-CZ" dirty="0"/>
              <a:t>Kliknutím lze upravit styl.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D309CB4-F383-0740-80DE-33C5455CE3F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92088" y="1994170"/>
            <a:ext cx="11798620" cy="418279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lang="en-US" dirty="0"/>
              <a:t>Click to edit Master subtitle style</a:t>
            </a:r>
            <a:endParaRPr lang="cs-CZ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E14753-7DC6-624B-84C7-488F2ABE617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588926" y="6356350"/>
            <a:ext cx="401782" cy="3127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00A499"/>
                </a:solidFill>
              </a:defRPr>
            </a:lvl1pPr>
          </a:lstStyle>
          <a:p>
            <a:fld id="{E57EA1BE-92D9-9E4F-B3B9-F1A717F85676}" type="slidenum">
              <a:rPr lang="cs-CZ" smtClean="0"/>
              <a:pPr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7622672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79" r:id="rId2"/>
    <p:sldLayoutId id="2147483669" r:id="rId3"/>
    <p:sldLayoutId id="2147483670" r:id="rId4"/>
    <p:sldLayoutId id="2147483671" r:id="rId5"/>
    <p:sldLayoutId id="2147483672" r:id="rId6"/>
    <p:sldLayoutId id="2147483683" r:id="rId7"/>
    <p:sldLayoutId id="2147483685" r:id="rId8"/>
    <p:sldLayoutId id="2147483673" r:id="rId9"/>
    <p:sldLayoutId id="2147483674" r:id="rId10"/>
    <p:sldLayoutId id="2147483675" r:id="rId11"/>
    <p:sldLayoutId id="2147483676" r:id="rId12"/>
    <p:sldLayoutId id="2147483681" r:id="rId13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b="1" i="0" kern="1200">
          <a:solidFill>
            <a:srgbClr val="00A499"/>
          </a:solidFill>
          <a:latin typeface="Calibri" panose="020F0502020204030204" pitchFamily="34" charset="0"/>
          <a:ea typeface="+mj-ea"/>
          <a:cs typeface="Calibri" panose="020F0502020204030204" pitchFamily="34" charset="0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Tx/>
        <a:buNone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pos="121" userDrawn="1">
          <p15:clr>
            <a:srgbClr val="F26B43"/>
          </p15:clr>
        </p15:guide>
        <p15:guide id="3" pos="7559" userDrawn="1">
          <p15:clr>
            <a:srgbClr val="F26B43"/>
          </p15:clr>
        </p15:guide>
        <p15:guide id="11" orient="horz" pos="4201" userDrawn="1">
          <p15:clr>
            <a:srgbClr val="F26B43"/>
          </p15:clr>
        </p15:guide>
        <p15:guide id="12" orient="horz" pos="119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4.png"/><Relationship Id="rId4" Type="http://schemas.openxmlformats.org/officeDocument/2006/relationships/image" Target="../media/image3.jp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hyperlink" Target="https://youtu.be/O_-rINqV3JY" TargetMode="Externa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4.jpeg"/><Relationship Id="rId4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slideLayout" Target="../slideLayouts/slideLayout5.xml"/><Relationship Id="rId1" Type="http://schemas.openxmlformats.org/officeDocument/2006/relationships/themeOverride" Target="../theme/themeOverride1.xml"/><Relationship Id="rId5" Type="http://schemas.openxmlformats.org/officeDocument/2006/relationships/image" Target="../media/image23.svg"/><Relationship Id="rId4" Type="http://schemas.openxmlformats.org/officeDocument/2006/relationships/image" Target="../media/image22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hyperlink" Target="https://youtu.be/t0OlKJvk03Y" TargetMode="External"/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8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1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3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3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slideLayout" Target="../slideLayouts/slideLayout5.xml"/><Relationship Id="rId1" Type="http://schemas.openxmlformats.org/officeDocument/2006/relationships/themeOverride" Target="../theme/themeOverride2.xml"/><Relationship Id="rId5" Type="http://schemas.openxmlformats.org/officeDocument/2006/relationships/image" Target="../media/image42.png"/><Relationship Id="rId4" Type="http://schemas.openxmlformats.org/officeDocument/2006/relationships/image" Target="../media/image23.svg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9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strojirenstvi.cz/termoplasticky-kompozit-tepex-je-pouzivan-k-vyrobe-ultratenkych-a-lehkych-elektrickych-skateboardu/" TargetMode="External"/><Relationship Id="rId13" Type="http://schemas.openxmlformats.org/officeDocument/2006/relationships/hyperlink" Target="https://www.polyplasty.cz/clanky-polyamid-pa6.html" TargetMode="External"/><Relationship Id="rId3" Type="http://schemas.openxmlformats.org/officeDocument/2006/relationships/hyperlink" Target="https://www.thoughtco.com/thermoplastic-vs-thermoset-resins-820405" TargetMode="External"/><Relationship Id="rId7" Type="http://schemas.openxmlformats.org/officeDocument/2006/relationships/hyperlink" Target="https://www.havel-composites.com/cs/produkty/polyesterova-pryskyrice-havelpol-5-pevnostni-orto-1975-7620" TargetMode="External"/><Relationship Id="rId12" Type="http://schemas.openxmlformats.org/officeDocument/2006/relationships/hyperlink" Target="https://www.victrex.com/en/industries/automotive" TargetMode="External"/><Relationship Id="rId2" Type="http://schemas.openxmlformats.org/officeDocument/2006/relationships/hyperlink" Target="https://www.epodex.com/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5m.cz/cz/epoxidove-pryskyrice-1/" TargetMode="External"/><Relationship Id="rId11" Type="http://schemas.openxmlformats.org/officeDocument/2006/relationships/hyperlink" Target="https://www.roechling.com/cz/industrial/ptfe" TargetMode="External"/><Relationship Id="rId5" Type="http://schemas.openxmlformats.org/officeDocument/2006/relationships/hyperlink" Target="http://www.gurit.com/" TargetMode="External"/><Relationship Id="rId10" Type="http://schemas.openxmlformats.org/officeDocument/2006/relationships/hyperlink" Target="https://www.multiplast.cz/eshop/dutinkove-polykarbonatove-desky-16/polykarbonatove-desky-dutinkove-43" TargetMode="External"/><Relationship Id="rId4" Type="http://schemas.openxmlformats.org/officeDocument/2006/relationships/hyperlink" Target="https://vesmir.cz/cz/casopis/archiv-casopisu/2009/cislo-3/quo-vaditis-polymery.html" TargetMode="External"/><Relationship Id="rId9" Type="http://schemas.openxmlformats.org/officeDocument/2006/relationships/hyperlink" Target="https://www.semanticscholar.org/paper/3-D-PRINTING-OF-CONTINUOUS-FIBRE-REINFORCED-Zhuo-Li/02abdbe6d442579cd29a19a3a1e77767e75011c2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jpg"/><Relationship Id="rId3" Type="http://schemas.openxmlformats.org/officeDocument/2006/relationships/hyperlink" Target="mailto:martina.kalova@vsb.cz" TargetMode="External"/><Relationship Id="rId7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44.emf"/><Relationship Id="rId5" Type="http://schemas.openxmlformats.org/officeDocument/2006/relationships/image" Target="../media/image43.emf"/><Relationship Id="rId10" Type="http://schemas.openxmlformats.org/officeDocument/2006/relationships/image" Target="../media/image4.png"/><Relationship Id="rId4" Type="http://schemas.openxmlformats.org/officeDocument/2006/relationships/hyperlink" Target="https://creativecommons.org/licenses/by/4.0/deed.cs" TargetMode="External"/><Relationship Id="rId9" Type="http://schemas.openxmlformats.org/officeDocument/2006/relationships/image" Target="../media/image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81CBE805-5438-3B16-91D4-539B82F397DC}"/>
              </a:ext>
            </a:extLst>
          </p:cNvPr>
          <p:cNvSpPr txBox="1"/>
          <p:nvPr/>
        </p:nvSpPr>
        <p:spPr>
          <a:xfrm>
            <a:off x="2122715" y="2259044"/>
            <a:ext cx="795201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800" b="1" i="0" u="none" strike="noStrike" dirty="0">
                <a:solidFill>
                  <a:srgbClr val="00A499"/>
                </a:solidFill>
                <a:effectLst/>
                <a:latin typeface="Calibri" panose="020F0502020204030204" pitchFamily="34" charset="0"/>
              </a:rPr>
              <a:t>KOMPOZITNÍ MATERIÁLY</a:t>
            </a:r>
          </a:p>
          <a:p>
            <a:pPr algn="ctr"/>
            <a:r>
              <a:rPr lang="cs-CZ" sz="2800" b="1" i="0" u="none" strike="noStrike" dirty="0">
                <a:solidFill>
                  <a:srgbClr val="00A499"/>
                </a:solidFill>
                <a:effectLst/>
                <a:latin typeface="Calibri" panose="020F0502020204030204" pitchFamily="34" charset="0"/>
              </a:rPr>
              <a:t> Polymerní matrice – </a:t>
            </a:r>
            <a:r>
              <a:rPr lang="cs-CZ" sz="2800" b="1" i="0" u="none" strike="noStrike" dirty="0" err="1">
                <a:solidFill>
                  <a:srgbClr val="00A499"/>
                </a:solidFill>
                <a:effectLst/>
                <a:latin typeface="Calibri" panose="020F0502020204030204" pitchFamily="34" charset="0"/>
              </a:rPr>
              <a:t>Reaktoplasty</a:t>
            </a:r>
            <a:r>
              <a:rPr lang="cs-CZ" sz="2800" b="1" i="0" u="none" strike="noStrike" dirty="0">
                <a:solidFill>
                  <a:srgbClr val="00A499"/>
                </a:solidFill>
                <a:effectLst/>
                <a:latin typeface="Calibri" panose="020F0502020204030204" pitchFamily="34" charset="0"/>
              </a:rPr>
              <a:t>, termoplasty</a:t>
            </a:r>
            <a:endParaRPr lang="en-GB" sz="2800" b="1" i="0" u="none" strike="noStrike" dirty="0">
              <a:solidFill>
                <a:srgbClr val="00A499"/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1D4C76D-A2F4-254C-288D-AA077E86A0FC}"/>
              </a:ext>
            </a:extLst>
          </p:cNvPr>
          <p:cNvSpPr txBox="1"/>
          <p:nvPr/>
        </p:nvSpPr>
        <p:spPr>
          <a:xfrm>
            <a:off x="5156127" y="3725469"/>
            <a:ext cx="187974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cs-CZ" dirty="0"/>
              <a:t>Martina Kalová</a:t>
            </a:r>
          </a:p>
          <a:p>
            <a:r>
              <a:rPr lang="cs-CZ" dirty="0"/>
              <a:t>Klára Sklenaříková</a:t>
            </a:r>
            <a:endParaRPr lang="en-CZ" dirty="0"/>
          </a:p>
        </p:txBody>
      </p:sp>
      <p:pic>
        <p:nvPicPr>
          <p:cNvPr id="8" name="Obrázek 7" descr="Foto / Photo: Logo MŠMT">
            <a:extLst>
              <a:ext uri="{FF2B5EF4-FFF2-40B4-BE49-F238E27FC236}">
                <a16:creationId xmlns:a16="http://schemas.microsoft.com/office/drawing/2014/main" id="{E8F9254B-BEA2-0063-79A3-9E9BEF115EF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49738" y="5099956"/>
            <a:ext cx="1643145" cy="817736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Obrázek 9" descr="Obsah obrázku Písmo, text, symbol, logo&#10;&#10;Popis byl vytvořen automaticky">
            <a:extLst>
              <a:ext uri="{FF2B5EF4-FFF2-40B4-BE49-F238E27FC236}">
                <a16:creationId xmlns:a16="http://schemas.microsoft.com/office/drawing/2014/main" id="{FB83B169-366F-DE62-7866-CC51005DE36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29045" y="4546754"/>
            <a:ext cx="3420693" cy="1924141"/>
          </a:xfrm>
          <a:prstGeom prst="rect">
            <a:avLst/>
          </a:prstGeom>
        </p:spPr>
      </p:pic>
      <p:pic>
        <p:nvPicPr>
          <p:cNvPr id="12" name="Obrázek 11" descr="Obsah obrázku text, Písmo, logo, Elektricky modrá&#10;&#10;Popis byl vytvořen automaticky">
            <a:extLst>
              <a:ext uri="{FF2B5EF4-FFF2-40B4-BE49-F238E27FC236}">
                <a16:creationId xmlns:a16="http://schemas.microsoft.com/office/drawing/2014/main" id="{84D7C1B4-A0E6-B581-7C5E-A499F63017D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62220" y="5099957"/>
            <a:ext cx="2732472" cy="817736"/>
          </a:xfrm>
          <a:prstGeom prst="rect">
            <a:avLst/>
          </a:prstGeom>
        </p:spPr>
      </p:pic>
      <p:pic>
        <p:nvPicPr>
          <p:cNvPr id="9" name="Obrázek 8">
            <a:extLst>
              <a:ext uri="{FF2B5EF4-FFF2-40B4-BE49-F238E27FC236}">
                <a16:creationId xmlns:a16="http://schemas.microsoft.com/office/drawing/2014/main" id="{7E3C6EB9-175B-40AC-B10F-F1DAA7B32F0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95801" y="655323"/>
            <a:ext cx="3000397" cy="7239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231022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D9B227B8-634A-4BA4-9971-E5805D2CAE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0180" y="1089026"/>
            <a:ext cx="11798620" cy="719138"/>
          </a:xfrm>
        </p:spPr>
        <p:txBody>
          <a:bodyPr anchor="b">
            <a:normAutofit/>
          </a:bodyPr>
          <a:lstStyle/>
          <a:p>
            <a:r>
              <a:rPr lang="cs-CZ" dirty="0"/>
              <a:t>Nenasycená polyesterová pryskyřice (UP-R)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9E4A5B67-4B2B-44A3-A729-8E57733F89F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00180" y="1958009"/>
            <a:ext cx="11577690" cy="4243229"/>
          </a:xfrm>
        </p:spPr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dirty="0"/>
              <a:t>Mnohostranně využitelná pryskyřice (přes 70 % zpracováno formou </a:t>
            </a:r>
            <a:r>
              <a:rPr lang="cs-CZ" dirty="0" err="1"/>
              <a:t>kompozitů</a:t>
            </a:r>
            <a:r>
              <a:rPr lang="cs-CZ" dirty="0"/>
              <a:t>)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i="1" u="sng" dirty="0"/>
              <a:t>Výhody</a:t>
            </a:r>
            <a:r>
              <a:rPr lang="cs-CZ" dirty="0"/>
              <a:t> - nízká viskozita, dobrá smáčivost vláken, vysoká rychlost vytvrzování, levné, odolné proti povětrnostním podmínkám, variabilní zpracování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i="1" u="sng" dirty="0"/>
              <a:t>Nevýhody</a:t>
            </a:r>
            <a:r>
              <a:rPr lang="cs-CZ" dirty="0"/>
              <a:t> – hořlavost (lze ji pouze omezit pomocí retardéru hoření nebo chemickou modifikací, případně </a:t>
            </a:r>
            <a:r>
              <a:rPr lang="cs-CZ" dirty="0" err="1"/>
              <a:t>samozhášivost</a:t>
            </a:r>
            <a:r>
              <a:rPr lang="cs-CZ" dirty="0"/>
              <a:t>, nelze dosáhnout nehořlavosti), smrštění, tvarová stálost, nemá </a:t>
            </a:r>
            <a:r>
              <a:rPr lang="cs-CZ" dirty="0" err="1"/>
              <a:t>univerzílní</a:t>
            </a:r>
            <a:r>
              <a:rPr lang="cs-CZ" dirty="0"/>
              <a:t> chemickou stálost, obsahuje </a:t>
            </a:r>
            <a:r>
              <a:rPr lang="cs-CZ" u="sng" dirty="0"/>
              <a:t>styren</a:t>
            </a:r>
            <a:r>
              <a:rPr lang="cs-CZ" dirty="0"/>
              <a:t> (</a:t>
            </a:r>
            <a:r>
              <a:rPr lang="cs-CZ" dirty="0" err="1"/>
              <a:t>nepříznívé</a:t>
            </a:r>
            <a:r>
              <a:rPr lang="cs-CZ" dirty="0"/>
              <a:t> pro životní prostředí, s obsahem styrenu klesá viskozita)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i="1" u="sng" dirty="0"/>
              <a:t>Aplikace</a:t>
            </a:r>
            <a:r>
              <a:rPr lang="cs-CZ" dirty="0"/>
              <a:t> - lepidla, nátěrové hmoty, k výrobě knoflíků i podlah; </a:t>
            </a:r>
            <a:r>
              <a:rPr lang="cs-CZ" dirty="0">
                <a:hlinkClick r:id="rId2"/>
              </a:rPr>
              <a:t>https://youtu.be/O_-rINqV3JY</a:t>
            </a:r>
            <a:endParaRPr lang="cs-CZ" dirty="0"/>
          </a:p>
        </p:txBody>
      </p:sp>
      <p:pic>
        <p:nvPicPr>
          <p:cNvPr id="19458" name="Picture 2">
            <a:extLst>
              <a:ext uri="{FF2B5EF4-FFF2-40B4-BE49-F238E27FC236}">
                <a16:creationId xmlns:a16="http://schemas.microsoft.com/office/drawing/2014/main" id="{8A48A46A-31A1-4729-82A0-3D5CB8221D5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44556" y="4752905"/>
            <a:ext cx="4059692" cy="178626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Obrázek 4">
            <a:extLst>
              <a:ext uri="{FF2B5EF4-FFF2-40B4-BE49-F238E27FC236}">
                <a16:creationId xmlns:a16="http://schemas.microsoft.com/office/drawing/2014/main" id="{A6382803-ECA1-4B22-B876-1F141A602B5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11640" y="4381963"/>
            <a:ext cx="2023027" cy="2023027"/>
          </a:xfrm>
          <a:prstGeom prst="rect">
            <a:avLst/>
          </a:prstGeom>
        </p:spPr>
      </p:pic>
      <p:pic>
        <p:nvPicPr>
          <p:cNvPr id="19464" name="Picture 8">
            <a:extLst>
              <a:ext uri="{FF2B5EF4-FFF2-40B4-BE49-F238E27FC236}">
                <a16:creationId xmlns:a16="http://schemas.microsoft.com/office/drawing/2014/main" id="{78D87F4E-7041-4D28-B993-BA32E776464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3015" y="4641563"/>
            <a:ext cx="2410736" cy="200894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9129047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D9B227B8-634A-4BA4-9971-E5805D2CAE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0179" y="1089025"/>
            <a:ext cx="11807825" cy="719138"/>
          </a:xfrm>
        </p:spPr>
        <p:txBody>
          <a:bodyPr anchor="b">
            <a:normAutofit/>
          </a:bodyPr>
          <a:lstStyle/>
          <a:p>
            <a:r>
              <a:rPr lang="cs-CZ" dirty="0"/>
              <a:t>Nenasycená polyesterová pryskyřice (UP-R)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9E4A5B67-4B2B-44A3-A729-8E57733F89F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92087" y="1948071"/>
            <a:ext cx="11640448" cy="2828442"/>
          </a:xfrm>
        </p:spPr>
        <p:txBody>
          <a:bodyPr>
            <a:no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dirty="0"/>
              <a:t>Typy polyesterových pryskyřic se liší druhem základní molekuly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dirty="0"/>
              <a:t>Vytvrzování probíhá radikálovou kopolymerací dvojných vazeb obou hlavních složek, dvojných vazeb pryskyřice s dvojnými vazbami molekul styrenu. Konkrétně reakcí </a:t>
            </a:r>
            <a:r>
              <a:rPr lang="cs-CZ" u="sng" dirty="0" err="1"/>
              <a:t>dikarbonových</a:t>
            </a:r>
            <a:r>
              <a:rPr lang="cs-CZ" u="sng" dirty="0"/>
              <a:t> kyselin </a:t>
            </a:r>
            <a:r>
              <a:rPr lang="cs-CZ" dirty="0"/>
              <a:t>(např. kyselina maleinová nebo </a:t>
            </a:r>
            <a:r>
              <a:rPr lang="cs-CZ" dirty="0" err="1"/>
              <a:t>fumarová</a:t>
            </a:r>
            <a:r>
              <a:rPr lang="cs-CZ" dirty="0"/>
              <a:t>) s </a:t>
            </a:r>
            <a:r>
              <a:rPr lang="cs-CZ" u="sng" dirty="0"/>
              <a:t>glykoly </a:t>
            </a:r>
            <a:r>
              <a:rPr lang="cs-CZ" dirty="0"/>
              <a:t>(alkoholové složky), které jsou poté rozpuštěny v monomerním rozpouštědle (styren).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dirty="0"/>
              <a:t>Jako tvrdidlo se používají organické peroxidy, které se rozpadají na radikály působením urychlovače a tepla. Tento radikál otevírá dvojnou vazbu, která může dále reagovat.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dirty="0"/>
              <a:t>Radikálů přibývá řetězovou reakcí, která má tři děje</a:t>
            </a:r>
            <a:r>
              <a:rPr lang="cs-CZ" i="1" u="sng" dirty="0"/>
              <a:t>: iniciaci, propagaci a terminaci</a:t>
            </a:r>
            <a:r>
              <a:rPr lang="cs-CZ" dirty="0"/>
              <a:t>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dirty="0"/>
          </a:p>
        </p:txBody>
      </p:sp>
      <p:sp>
        <p:nvSpPr>
          <p:cNvPr id="8" name="TextovéPole 7">
            <a:extLst>
              <a:ext uri="{FF2B5EF4-FFF2-40B4-BE49-F238E27FC236}">
                <a16:creationId xmlns:a16="http://schemas.microsoft.com/office/drawing/2014/main" id="{5AFB06AF-D204-4A73-A9E4-8F26A4A304B6}"/>
              </a:ext>
            </a:extLst>
          </p:cNvPr>
          <p:cNvSpPr txBox="1"/>
          <p:nvPr/>
        </p:nvSpPr>
        <p:spPr>
          <a:xfrm>
            <a:off x="4554734" y="6445476"/>
            <a:ext cx="2842592" cy="2832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</a:bodyPr>
          <a:lstStyle/>
          <a:p>
            <a:pPr>
              <a:lnSpc>
                <a:spcPct val="90000"/>
              </a:lnSpc>
              <a:spcBef>
                <a:spcPts val="1000"/>
              </a:spcBef>
            </a:pPr>
            <a:r>
              <a:rPr lang="en-US" sz="1000" b="0" i="0" kern="1200" dirty="0"/>
              <a:t> </a:t>
            </a:r>
            <a:r>
              <a:rPr lang="en-US" sz="1600" b="0" i="0" kern="1200" dirty="0" err="1"/>
              <a:t>Ideální</a:t>
            </a:r>
            <a:r>
              <a:rPr lang="en-US" sz="1600" b="0" i="0" kern="1200" dirty="0"/>
              <a:t> </a:t>
            </a:r>
            <a:r>
              <a:rPr lang="en-US" sz="1600" b="0" i="0" kern="1200" dirty="0" err="1"/>
              <a:t>chemická</a:t>
            </a:r>
            <a:r>
              <a:rPr lang="en-US" sz="1600" b="0" i="0" kern="1200" dirty="0"/>
              <a:t> </a:t>
            </a:r>
            <a:r>
              <a:rPr lang="en-US" sz="1600" b="0" i="0" kern="1200" dirty="0" err="1"/>
              <a:t>struktura</a:t>
            </a:r>
            <a:r>
              <a:rPr lang="en-US" sz="1600" b="0" i="0" kern="1200" dirty="0"/>
              <a:t> UP-R</a:t>
            </a:r>
          </a:p>
        </p:txBody>
      </p:sp>
      <p:pic>
        <p:nvPicPr>
          <p:cNvPr id="5" name="Obrázek 4">
            <a:extLst>
              <a:ext uri="{FF2B5EF4-FFF2-40B4-BE49-F238E27FC236}">
                <a16:creationId xmlns:a16="http://schemas.microsoft.com/office/drawing/2014/main" id="{925D969F-8585-4C37-9BAC-631F106AE0F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93270" y="4606634"/>
            <a:ext cx="4965521" cy="1800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29016632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D9B227B8-634A-4BA4-9971-E5805D2CAE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0179" y="1089025"/>
            <a:ext cx="11807825" cy="719138"/>
          </a:xfrm>
        </p:spPr>
        <p:txBody>
          <a:bodyPr anchor="b">
            <a:normAutofit/>
          </a:bodyPr>
          <a:lstStyle/>
          <a:p>
            <a:r>
              <a:rPr lang="cs-CZ" dirty="0"/>
              <a:t>Nenasycená polyesterová pryskyřice (UP-R)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9E4A5B67-4B2B-44A3-A729-8E57733F89F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92087" y="1948071"/>
            <a:ext cx="11640448" cy="2828442"/>
          </a:xfrm>
        </p:spPr>
        <p:txBody>
          <a:bodyPr>
            <a:no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dirty="0"/>
              <a:t>Stavba makromolekuly je dána délkou polyesterového řetězce nebo obsahem dvojných vazeb (vlivem velkého množství dvojných vazeb v molekule polyesteru přechází pryskyřice do stavu gelu a tzn., že při nízkém stupni vytvrzení není schopna pryskyřice téci a je obtížně zpracovatelná).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dirty="0"/>
              <a:t>Čím vyšší je obsah </a:t>
            </a:r>
            <a:r>
              <a:rPr lang="cs-CZ" u="sng" dirty="0"/>
              <a:t>dvojných vazeb</a:t>
            </a:r>
            <a:r>
              <a:rPr lang="cs-CZ" dirty="0"/>
              <a:t> ve výchozích surovinách, tím je polyesterová pryskyřice </a:t>
            </a:r>
            <a:r>
              <a:rPr lang="cs-CZ" u="sng" dirty="0"/>
              <a:t>reaktivnější</a:t>
            </a:r>
            <a:r>
              <a:rPr lang="cs-CZ" dirty="0"/>
              <a:t>. Zvyšuje se hustota sítě kopolymeru, dochází k velkému uvolňování reakčního tepla a smrštění polymeru.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dirty="0"/>
              <a:t>Kvůli vysokému počtu síťovacích míst je třeba vytvrzovat při vysoké teplotě, kdy mají molekuly dostatečnou volnost. </a:t>
            </a:r>
          </a:p>
          <a:p>
            <a:endParaRPr lang="cs-CZ" dirty="0"/>
          </a:p>
        </p:txBody>
      </p:sp>
      <p:sp>
        <p:nvSpPr>
          <p:cNvPr id="8" name="TextovéPole 7">
            <a:extLst>
              <a:ext uri="{FF2B5EF4-FFF2-40B4-BE49-F238E27FC236}">
                <a16:creationId xmlns:a16="http://schemas.microsoft.com/office/drawing/2014/main" id="{5AFB06AF-D204-4A73-A9E4-8F26A4A304B6}"/>
              </a:ext>
            </a:extLst>
          </p:cNvPr>
          <p:cNvSpPr txBox="1"/>
          <p:nvPr/>
        </p:nvSpPr>
        <p:spPr>
          <a:xfrm>
            <a:off x="4554734" y="6445476"/>
            <a:ext cx="2842592" cy="2832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</a:bodyPr>
          <a:lstStyle/>
          <a:p>
            <a:pPr>
              <a:lnSpc>
                <a:spcPct val="90000"/>
              </a:lnSpc>
              <a:spcBef>
                <a:spcPts val="1000"/>
              </a:spcBef>
            </a:pPr>
            <a:r>
              <a:rPr lang="en-US" sz="1000" b="0" i="0" kern="1200" dirty="0"/>
              <a:t> </a:t>
            </a:r>
            <a:r>
              <a:rPr lang="en-US" sz="1600" b="0" i="0" kern="1200" dirty="0" err="1"/>
              <a:t>Ideální</a:t>
            </a:r>
            <a:r>
              <a:rPr lang="en-US" sz="1600" b="0" i="0" kern="1200" dirty="0"/>
              <a:t> </a:t>
            </a:r>
            <a:r>
              <a:rPr lang="en-US" sz="1600" b="0" i="0" kern="1200" dirty="0" err="1"/>
              <a:t>chemická</a:t>
            </a:r>
            <a:r>
              <a:rPr lang="en-US" sz="1600" b="0" i="0" kern="1200" dirty="0"/>
              <a:t> </a:t>
            </a:r>
            <a:r>
              <a:rPr lang="en-US" sz="1600" b="0" i="0" kern="1200" dirty="0" err="1"/>
              <a:t>struktura</a:t>
            </a:r>
            <a:r>
              <a:rPr lang="en-US" sz="1600" b="0" i="0" kern="1200" dirty="0"/>
              <a:t> UP-R</a:t>
            </a:r>
          </a:p>
        </p:txBody>
      </p:sp>
      <p:pic>
        <p:nvPicPr>
          <p:cNvPr id="5" name="Obrázek 4">
            <a:extLst>
              <a:ext uri="{FF2B5EF4-FFF2-40B4-BE49-F238E27FC236}">
                <a16:creationId xmlns:a16="http://schemas.microsoft.com/office/drawing/2014/main" id="{925D969F-8585-4C37-9BAC-631F106AE0F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93270" y="4606634"/>
            <a:ext cx="4965521" cy="1800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17261274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D9B227B8-634A-4BA4-9971-E5805D2CAE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0179" y="1089025"/>
            <a:ext cx="11807825" cy="719138"/>
          </a:xfrm>
        </p:spPr>
        <p:txBody>
          <a:bodyPr anchor="b">
            <a:normAutofit/>
          </a:bodyPr>
          <a:lstStyle/>
          <a:p>
            <a:r>
              <a:rPr lang="cs-CZ" dirty="0"/>
              <a:t>Nenasycená polyesterová pryskyřice - vytvrzování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9E4A5B67-4B2B-44A3-A729-8E57733F89F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92086" y="1948070"/>
            <a:ext cx="11815917" cy="4571999"/>
          </a:xfrm>
        </p:spPr>
        <p:txBody>
          <a:bodyPr>
            <a:no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u="sng" dirty="0"/>
              <a:t>Rychlost vytvrzování</a:t>
            </a:r>
            <a:r>
              <a:rPr lang="cs-CZ" dirty="0"/>
              <a:t> je ovlivněna teplotou a množstvím urychlovače; </a:t>
            </a:r>
            <a:r>
              <a:rPr lang="cs-CZ" dirty="0" err="1"/>
              <a:t>délkavy</a:t>
            </a:r>
            <a:r>
              <a:rPr lang="cs-CZ" dirty="0"/>
              <a:t> </a:t>
            </a:r>
            <a:r>
              <a:rPr lang="cs-CZ" dirty="0" err="1"/>
              <a:t>tvrzování</a:t>
            </a:r>
            <a:r>
              <a:rPr lang="cs-CZ" dirty="0"/>
              <a:t> stejného systému může probíhat několik minut nebo několik dnů.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u="sng" dirty="0"/>
              <a:t>Teplota vytvrzování</a:t>
            </a:r>
            <a:r>
              <a:rPr lang="cs-CZ" dirty="0"/>
              <a:t> je dána množstvím použitého iniciátoru (nikdy se nemíchá urychlovač a katalyzátor spolu! Je důležité, aby se iniciátor a urychlovač přidávaly do pryskyřice postupně. Nejprve se smísí s pryskyřicí urychlovač, poté se přidává iniciátor)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u="sng" dirty="0"/>
              <a:t>Inhibitory</a:t>
            </a:r>
            <a:r>
              <a:rPr lang="cs-CZ" dirty="0"/>
              <a:t> - zpomalují vytvrzovací reakci tím, že pohlcují vznikající radikály.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dirty="0"/>
              <a:t>UP-R  jsou bezbarvé až slabě nažloutlé roztoky lineárních nenasycených polyesterů v reaktivním rozpouštědle, nejčastěji ve styrenu. Tyto roztoky je pak možné vytvrzovat za normální nebo zvýšené teploty bez uvolňování výparů.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dirty="0"/>
              <a:t>Chemické a mechanické vlastnosti lze ovlivnit pomocí obsahu styrenu a urychlovače.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dirty="0"/>
              <a:t>Při vytvrzování se uvolňuje teplo a dochází k objemovému smrštění až 9 %.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45239913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D9B227B8-634A-4BA4-9971-E5805D2CAE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err="1"/>
              <a:t>Vinylesterová</a:t>
            </a:r>
            <a:r>
              <a:rPr lang="cs-CZ" dirty="0"/>
              <a:t> pryskyřice (VE-R)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9E4A5B67-4B2B-44A3-A729-8E57733F89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dirty="0" err="1"/>
              <a:t>Zesíťování</a:t>
            </a:r>
            <a:r>
              <a:rPr lang="cs-CZ" dirty="0"/>
              <a:t> probíhá pomocí koncových </a:t>
            </a:r>
            <a:r>
              <a:rPr lang="cs-CZ" dirty="0" err="1"/>
              <a:t>metakrylátových</a:t>
            </a:r>
            <a:r>
              <a:rPr lang="cs-CZ" dirty="0"/>
              <a:t> skupin, kde jsou také esterové vazby.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dirty="0"/>
              <a:t>Výroba na bázi </a:t>
            </a:r>
            <a:r>
              <a:rPr lang="cs-CZ" dirty="0" err="1"/>
              <a:t>bisfenolu</a:t>
            </a:r>
            <a:r>
              <a:rPr lang="cs-CZ" dirty="0"/>
              <a:t> A </a:t>
            </a:r>
            <a:r>
              <a:rPr lang="cs-CZ" dirty="0" err="1"/>
              <a:t>a</a:t>
            </a:r>
            <a:r>
              <a:rPr lang="cs-CZ" dirty="0"/>
              <a:t> </a:t>
            </a:r>
            <a:r>
              <a:rPr lang="cs-CZ" dirty="0" err="1"/>
              <a:t>novolaku</a:t>
            </a:r>
            <a:r>
              <a:rPr lang="cs-CZ" dirty="0"/>
              <a:t>. </a:t>
            </a:r>
          </a:p>
          <a:p>
            <a:endParaRPr lang="cs-CZ" dirty="0"/>
          </a:p>
        </p:txBody>
      </p:sp>
      <p:pic>
        <p:nvPicPr>
          <p:cNvPr id="5" name="Obrázek 4">
            <a:extLst>
              <a:ext uri="{FF2B5EF4-FFF2-40B4-BE49-F238E27FC236}">
                <a16:creationId xmlns:a16="http://schemas.microsoft.com/office/drawing/2014/main" id="{094455A9-97A1-4CC0-89DB-6A4262BD05B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55006" y="3200598"/>
            <a:ext cx="5934118" cy="2524143"/>
          </a:xfrm>
          <a:prstGeom prst="rect">
            <a:avLst/>
          </a:prstGeom>
        </p:spPr>
      </p:pic>
      <p:sp>
        <p:nvSpPr>
          <p:cNvPr id="7" name="TextovéPole 6">
            <a:extLst>
              <a:ext uri="{FF2B5EF4-FFF2-40B4-BE49-F238E27FC236}">
                <a16:creationId xmlns:a16="http://schemas.microsoft.com/office/drawing/2014/main" id="{871730DE-2D0C-4D7E-8180-CE956E247F61}"/>
              </a:ext>
            </a:extLst>
          </p:cNvPr>
          <p:cNvSpPr txBox="1"/>
          <p:nvPr/>
        </p:nvSpPr>
        <p:spPr>
          <a:xfrm>
            <a:off x="3617843" y="5831443"/>
            <a:ext cx="610262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cs-CZ" dirty="0"/>
              <a:t>Ideální chemickou strukturu </a:t>
            </a:r>
            <a:r>
              <a:rPr lang="cs-CZ" dirty="0" err="1"/>
              <a:t>vinylesterové</a:t>
            </a:r>
            <a:r>
              <a:rPr lang="cs-CZ" dirty="0"/>
              <a:t> pryskyřice</a:t>
            </a:r>
          </a:p>
        </p:txBody>
      </p:sp>
    </p:spTree>
    <p:extLst>
      <p:ext uri="{BB962C8B-B14F-4D97-AF65-F5344CB8AC3E}">
        <p14:creationId xmlns:p14="http://schemas.microsoft.com/office/powerpoint/2010/main" val="16546475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D9B227B8-634A-4BA4-9971-E5805D2CAE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err="1"/>
              <a:t>Vinylesterová</a:t>
            </a:r>
            <a:r>
              <a:rPr lang="cs-CZ" dirty="0"/>
              <a:t> pryskyřice (VE-R)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9E4A5B67-4B2B-44A3-A729-8E57733F89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dirty="0"/>
              <a:t>Známé také jako </a:t>
            </a:r>
            <a:r>
              <a:rPr lang="cs-CZ" u="sng" dirty="0" err="1"/>
              <a:t>fenakrylátové</a:t>
            </a:r>
            <a:r>
              <a:rPr lang="cs-CZ" u="sng" dirty="0"/>
              <a:t> pryskyřice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u="sng" dirty="0"/>
              <a:t>Zpracování</a:t>
            </a:r>
            <a:r>
              <a:rPr lang="cs-CZ" dirty="0"/>
              <a:t> stejné jako nenasycené polyesterové pryskyřice (rozpouštění ve styrenu, obsahují reaktivní dvojné vazby a vytvrzují pomocí přídavku peroxidu)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u="sng" dirty="0"/>
              <a:t>Složení</a:t>
            </a:r>
            <a:r>
              <a:rPr lang="cs-CZ" dirty="0"/>
              <a:t> mají oproti UP-R odlišné. Jsou směsí </a:t>
            </a:r>
            <a:r>
              <a:rPr lang="cs-CZ" u="sng" dirty="0"/>
              <a:t>epoxidové pryskyřice</a:t>
            </a:r>
            <a:r>
              <a:rPr lang="cs-CZ" dirty="0"/>
              <a:t> a </a:t>
            </a:r>
            <a:r>
              <a:rPr lang="cs-CZ" u="sng" dirty="0"/>
              <a:t>kyseliny akrylové</a:t>
            </a:r>
            <a:r>
              <a:rPr lang="cs-CZ" dirty="0"/>
              <a:t> nebo </a:t>
            </a:r>
            <a:r>
              <a:rPr lang="cs-CZ" u="sng" dirty="0" err="1"/>
              <a:t>metakrylátové</a:t>
            </a:r>
            <a:r>
              <a:rPr lang="cs-CZ" dirty="0"/>
              <a:t>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i="1" u="sng" dirty="0"/>
              <a:t>Výhody</a:t>
            </a:r>
            <a:r>
              <a:rPr lang="cs-CZ" i="1" dirty="0"/>
              <a:t> </a:t>
            </a:r>
            <a:r>
              <a:rPr lang="cs-CZ" dirty="0"/>
              <a:t>-  tažnost nad 6 % (dvojné vazby a esterové skupiny leží až na konci molekulového řetězce, a tak se mohou molekuly natahovat), houževnatější a chemicky odolnější než UP-R, tvarová stálost za tepla (důsledek přítomnosti epoxidové složky), méně viskóznější a lépe zpracovatelné (řízeného vytvrzování), variabilita zpracování (dávkování styrenu a urychlovače v různém poměru), chemicky odolné proti korozi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i="1" u="sng" dirty="0"/>
              <a:t>Nevýhody</a:t>
            </a:r>
            <a:r>
              <a:rPr lang="cs-CZ" dirty="0"/>
              <a:t> - vysoká cena, zátěž na životní prostředí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i="1" u="sng" dirty="0"/>
              <a:t>Aplikace</a:t>
            </a:r>
            <a:r>
              <a:rPr lang="cs-CZ" dirty="0"/>
              <a:t> -  odsiřovací zařízení, chemicky odolné rošty, pračky, komíny, různá potrubí, chladicí zařízení, čističky odpadních vod nebo také při stavbě lodí, mostní stavitelství na stavbu pilířů z tažených profilů, nosníky nárazníků</a:t>
            </a:r>
          </a:p>
        </p:txBody>
      </p:sp>
    </p:spTree>
    <p:extLst>
      <p:ext uri="{BB962C8B-B14F-4D97-AF65-F5344CB8AC3E}">
        <p14:creationId xmlns:p14="http://schemas.microsoft.com/office/powerpoint/2010/main" val="407854938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D9B227B8-634A-4BA4-9971-E5805D2CAE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Fenolické pryskyřice (PF)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9E4A5B67-4B2B-44A3-A729-8E57733F89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cs-CZ" dirty="0"/>
              <a:t>Reaktivní pryskyřice 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cs-CZ" u="sng" dirty="0"/>
              <a:t>Výroba</a:t>
            </a:r>
            <a:r>
              <a:rPr lang="cs-CZ" dirty="0"/>
              <a:t> kondenzací fenolů a vodných roztoků aldehydů</a:t>
            </a:r>
          </a:p>
          <a:p>
            <a:pPr marL="1028700" lvl="1" indent="-342900" algn="just"/>
            <a:r>
              <a:rPr lang="cs-CZ" i="1" dirty="0"/>
              <a:t>Fenol</a:t>
            </a:r>
            <a:r>
              <a:rPr lang="cs-CZ" dirty="0"/>
              <a:t> - aromatický uhlovodík (šest atomů uhlíku uspořádaných do kruhu), který umožňuje molekulu propojit s jinými molekulami na vybraných místech po celém kruhu. </a:t>
            </a:r>
          </a:p>
          <a:p>
            <a:pPr marL="1028700" lvl="1" indent="-342900" algn="just"/>
            <a:r>
              <a:rPr lang="cs-CZ" i="1" dirty="0"/>
              <a:t>Aldehyd</a:t>
            </a:r>
            <a:r>
              <a:rPr lang="cs-CZ" dirty="0"/>
              <a:t> - propojuje molekuly, které tvoří pravidelný vzor nebo mřížku z fenolových skupin. 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cs-CZ" u="sng" dirty="0"/>
              <a:t>Variabilita</a:t>
            </a:r>
            <a:r>
              <a:rPr lang="cs-CZ" dirty="0"/>
              <a:t> - podle druhů použitých fenolických surovin a jejich poměru s formaldehydem.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cs-CZ" u="sng" dirty="0"/>
              <a:t>Zpracování</a:t>
            </a:r>
            <a:r>
              <a:rPr lang="cs-CZ" dirty="0"/>
              <a:t> - spolu s plnivy a vlákny jako lisovací hmoty lisováním a vstřikováním. 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cs-CZ" i="1" u="sng" dirty="0"/>
              <a:t>Výhody</a:t>
            </a:r>
            <a:r>
              <a:rPr lang="cs-CZ" i="1" dirty="0"/>
              <a:t> </a:t>
            </a:r>
            <a:r>
              <a:rPr lang="cs-CZ" dirty="0"/>
              <a:t>- chemicky a tepelně odolné, tvarově stálé, výborná požární odolnost.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cs-CZ" i="1" u="sng" dirty="0"/>
              <a:t>Nevýhody</a:t>
            </a:r>
            <a:r>
              <a:rPr lang="cs-CZ" dirty="0"/>
              <a:t> – křehké, nejsou vhodné pro výrobu </a:t>
            </a:r>
            <a:r>
              <a:rPr lang="cs-CZ" dirty="0" err="1"/>
              <a:t>kompozitů</a:t>
            </a:r>
            <a:r>
              <a:rPr lang="cs-CZ" dirty="0"/>
              <a:t> nebo velkorozměrových dílů.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cs-CZ" i="1" u="sng" dirty="0"/>
              <a:t>Aplikace</a:t>
            </a:r>
            <a:r>
              <a:rPr lang="cs-CZ" dirty="0"/>
              <a:t> - konstrukce elektrospotřebičů, v dopravních prostředcích (vnitřní vybavení letadel, železniční vagóny nebo vozy metra), lepidlo pro laminátové nebo vrstvené stavební desky, dekorativní a interiérové povrchy v dopravních zařízeních, vodovzdorné dřevařské výrobky (lamináty do kuchyně, koupelny).</a:t>
            </a:r>
          </a:p>
        </p:txBody>
      </p:sp>
    </p:spTree>
    <p:extLst>
      <p:ext uri="{BB962C8B-B14F-4D97-AF65-F5344CB8AC3E}">
        <p14:creationId xmlns:p14="http://schemas.microsoft.com/office/powerpoint/2010/main" val="110830853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93138510-E5A8-480B-8512-18ED61AFD8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err="1"/>
              <a:t>Reaktoplasty</a:t>
            </a:r>
            <a:r>
              <a:rPr lang="cs-CZ" dirty="0"/>
              <a:t> - srovnání</a:t>
            </a:r>
          </a:p>
        </p:txBody>
      </p:sp>
      <p:pic>
        <p:nvPicPr>
          <p:cNvPr id="5" name="Zástupný obsah 4">
            <a:extLst>
              <a:ext uri="{FF2B5EF4-FFF2-40B4-BE49-F238E27FC236}">
                <a16:creationId xmlns:a16="http://schemas.microsoft.com/office/drawing/2014/main" id="{FB461348-78B5-4283-A41A-9E680475A27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29569" y="1808163"/>
            <a:ext cx="5386789" cy="4328961"/>
          </a:xfrm>
        </p:spPr>
      </p:pic>
      <p:pic>
        <p:nvPicPr>
          <p:cNvPr id="4" name="Obrázek 3">
            <a:extLst>
              <a:ext uri="{FF2B5EF4-FFF2-40B4-BE49-F238E27FC236}">
                <a16:creationId xmlns:a16="http://schemas.microsoft.com/office/drawing/2014/main" id="{C63E80BA-E38A-48E6-9CDF-9962128F330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04091" y="2282800"/>
            <a:ext cx="6000794" cy="3486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276634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74568D34-5D84-4039-B7F9-E7D3A81A15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Srovnání mechanických vlastností vybraných pryskyřic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25475A2C-3BDD-481A-9954-C48441367E0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dirty="0"/>
              <a:t>Nejdůležitější mechanické vlastnosti pryskyřic jakéhokoliv systému jsou jejich pevnost a tuhost.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dirty="0"/>
              <a:t>Porovnání mechanických vlastností pryskyřic (komerčně dostupných) po vytvrzení za pokojové teploty a za použití teploty</a:t>
            </a:r>
          </a:p>
        </p:txBody>
      </p:sp>
      <p:pic>
        <p:nvPicPr>
          <p:cNvPr id="5" name="Obrázek 4">
            <a:extLst>
              <a:ext uri="{FF2B5EF4-FFF2-40B4-BE49-F238E27FC236}">
                <a16:creationId xmlns:a16="http://schemas.microsoft.com/office/drawing/2014/main" id="{BBA36558-9BEB-4055-8C80-A2524DB553D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2210" y="3333711"/>
            <a:ext cx="6086520" cy="2486043"/>
          </a:xfrm>
          <a:prstGeom prst="rect">
            <a:avLst/>
          </a:prstGeom>
        </p:spPr>
      </p:pic>
      <p:pic>
        <p:nvPicPr>
          <p:cNvPr id="7" name="Obrázek 6">
            <a:extLst>
              <a:ext uri="{FF2B5EF4-FFF2-40B4-BE49-F238E27FC236}">
                <a16:creationId xmlns:a16="http://schemas.microsoft.com/office/drawing/2014/main" id="{D70411C6-DCBA-42FF-B7A9-33428A65F67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87708" y="3144866"/>
            <a:ext cx="3209948" cy="27146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184222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37B40999-EB49-4BC0-81AA-B65AC8A188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err="1"/>
              <a:t>Reaktoplasty</a:t>
            </a:r>
            <a:r>
              <a:rPr lang="cs-CZ" dirty="0"/>
              <a:t> - shrnutí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95AB9254-A874-40B4-B7C3-E16DAD79CAF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2087" y="1989138"/>
            <a:ext cx="11807825" cy="4471297"/>
          </a:xfrm>
        </p:spPr>
        <p:txBody>
          <a:bodyPr>
            <a:normAutofit lnSpcReduction="10000"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altLang="cs-CZ" i="1" u="sng" dirty="0" err="1"/>
              <a:t>Reaktoplasty</a:t>
            </a:r>
            <a:r>
              <a:rPr lang="cs-CZ" altLang="cs-CZ" i="1" u="sng" dirty="0"/>
              <a:t> hrají klíčovou roli v moderních kompozitech díky:</a:t>
            </a:r>
          </a:p>
          <a:p>
            <a:pPr marL="1028700" lvl="1" indent="-342900"/>
            <a:r>
              <a:rPr lang="cs-CZ" altLang="cs-CZ" sz="2000" dirty="0"/>
              <a:t>vysoké pevnosti a odolnosti</a:t>
            </a:r>
          </a:p>
          <a:p>
            <a:pPr marL="1028700" lvl="1" indent="-34290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r>
              <a:rPr lang="cs-CZ" altLang="cs-CZ" sz="2000" dirty="0"/>
              <a:t>chemická a tepelná odolnost</a:t>
            </a:r>
          </a:p>
          <a:p>
            <a:pPr marL="1028700" lvl="1" indent="-34290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r>
              <a:rPr lang="cs-CZ" altLang="cs-CZ" sz="2000" dirty="0"/>
              <a:t>možnost přesného přizpůsobení vlastností díky aditivům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lang="cs-CZ" altLang="cs-CZ" dirty="0"/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cs-CZ" altLang="cs-CZ" i="1" u="sng" dirty="0"/>
              <a:t>Slabým místem </a:t>
            </a:r>
            <a:r>
              <a:rPr lang="cs-CZ" altLang="cs-CZ" i="1" u="sng" dirty="0" err="1"/>
              <a:t>reaktoplastů</a:t>
            </a:r>
            <a:r>
              <a:rPr lang="cs-CZ" altLang="cs-CZ" i="1" u="sng" dirty="0"/>
              <a:t> je jejich:</a:t>
            </a:r>
          </a:p>
          <a:p>
            <a:pPr marL="1028700" lvl="1" indent="-34290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r>
              <a:rPr lang="cs-CZ" altLang="cs-CZ" sz="2000" dirty="0"/>
              <a:t>nerecyklovatelnost</a:t>
            </a:r>
          </a:p>
          <a:p>
            <a:pPr marL="1028700" lvl="1" indent="-34290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r>
              <a:rPr lang="cs-CZ" altLang="cs-CZ" sz="2000" dirty="0"/>
              <a:t>delší výrobní procesy (zahrnující vytvrzování)</a:t>
            </a:r>
          </a:p>
          <a:p>
            <a:pPr marL="1028700" lvl="1" indent="-34290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r>
              <a:rPr lang="cs-CZ" altLang="cs-CZ" sz="2000" dirty="0"/>
              <a:t>křehkost oproti termoplastům </a:t>
            </a:r>
          </a:p>
          <a:p>
            <a:pPr lvl="1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endParaRPr lang="cs-CZ" altLang="cs-CZ" sz="2000" dirty="0"/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cs-CZ" altLang="cs-CZ" i="1" u="sng" dirty="0"/>
              <a:t>Nejvýznamnější aplikace </a:t>
            </a:r>
            <a:r>
              <a:rPr lang="cs-CZ" altLang="cs-CZ" i="1" u="sng" dirty="0" err="1"/>
              <a:t>reaktoplastů</a:t>
            </a:r>
            <a:r>
              <a:rPr lang="cs-CZ" altLang="cs-CZ" i="1" u="sng" dirty="0"/>
              <a:t>:</a:t>
            </a:r>
          </a:p>
          <a:p>
            <a:pPr marL="971550" lvl="1" indent="-28575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r>
              <a:rPr lang="cs-CZ" altLang="cs-CZ" sz="2000" dirty="0"/>
              <a:t>Letecký a kosmický průmysl: Kryty, konstrukční díly, nádrže</a:t>
            </a:r>
          </a:p>
          <a:p>
            <a:pPr marL="971550" lvl="1" indent="-28575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r>
              <a:rPr lang="cs-CZ" altLang="cs-CZ" sz="2000" dirty="0"/>
              <a:t>Automobilový průmysl: Karoserie, konstrukční výztuhy</a:t>
            </a:r>
          </a:p>
          <a:p>
            <a:pPr marL="971550" lvl="1" indent="-28575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r>
              <a:rPr lang="cs-CZ" altLang="cs-CZ" sz="2000" dirty="0"/>
              <a:t>Lodní průmysl: Trupy, paluby, nástavby</a:t>
            </a:r>
          </a:p>
          <a:p>
            <a:pPr marL="971550" lvl="1" indent="-28575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r>
              <a:rPr lang="cs-CZ" altLang="cs-CZ" sz="2000" dirty="0"/>
              <a:t>Stavebnictví: Panely, trubky, výztuže</a:t>
            </a:r>
          </a:p>
          <a:p>
            <a:pPr lvl="1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endParaRPr lang="cs-CZ" altLang="cs-CZ" dirty="0"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cs-CZ" altLang="cs-CZ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lang="cs-CZ" altLang="cs-CZ" dirty="0"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cs-CZ" altLang="cs-CZ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2814231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689CC38F-8A54-4CDE-A194-48DFEFADB1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0180" y="1089026"/>
            <a:ext cx="11798620" cy="719138"/>
          </a:xfrm>
        </p:spPr>
        <p:txBody>
          <a:bodyPr anchor="b">
            <a:normAutofit/>
          </a:bodyPr>
          <a:lstStyle/>
          <a:p>
            <a:r>
              <a:rPr lang="cs-CZ" dirty="0" err="1"/>
              <a:t>Reaktoplasty</a:t>
            </a:r>
            <a:endParaRPr lang="cs-CZ" dirty="0"/>
          </a:p>
        </p:txBody>
      </p:sp>
      <p:sp>
        <p:nvSpPr>
          <p:cNvPr id="5" name="Rectangle 1">
            <a:extLst>
              <a:ext uri="{FF2B5EF4-FFF2-40B4-BE49-F238E27FC236}">
                <a16:creationId xmlns:a16="http://schemas.microsoft.com/office/drawing/2014/main" id="{47E61B9E-1092-4CF3-8C93-9053CD0DCD00}"/>
              </a:ext>
            </a:extLst>
          </p:cNvPr>
          <p:cNvSpPr>
            <a:spLocks noGrp="1" noChangeArrowheads="1"/>
          </p:cNvSpPr>
          <p:nvPr>
            <p:ph sz="half" idx="1"/>
          </p:nvPr>
        </p:nvSpPr>
        <p:spPr bwMode="auto">
          <a:xfrm>
            <a:off x="200179" y="2011826"/>
            <a:ext cx="6931147" cy="4189412"/>
          </a:xfr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lIns="91440" tIns="45720" rIns="91440" bIns="45720" numCol="1" anchorCtr="0" compatLnSpc="1">
            <a:prstTxWarp prst="textNoShape">
              <a:avLst/>
            </a:prstTxWarp>
            <a:normAutofit/>
          </a:bodyPr>
          <a:lstStyle/>
          <a:p>
            <a:pPr algn="just">
              <a:buFont typeface="Arial" panose="020B0604020202020204" pitchFamily="34" charset="0"/>
              <a:buChar char="•"/>
            </a:pPr>
            <a:r>
              <a:rPr lang="cs-CZ" u="sng" dirty="0"/>
              <a:t> Amorfní polymery</a:t>
            </a:r>
            <a:r>
              <a:rPr lang="cs-CZ" dirty="0"/>
              <a:t>, které po vytvrzení vytvoří pevnou </a:t>
            </a:r>
            <a:br>
              <a:rPr lang="cs-CZ" dirty="0"/>
            </a:br>
            <a:r>
              <a:rPr lang="cs-CZ" dirty="0"/>
              <a:t>a nerozpustnou síť díky chemické reakci = </a:t>
            </a:r>
            <a:r>
              <a:rPr lang="cs-CZ" sz="2100" b="1" u="sng" dirty="0"/>
              <a:t>nevratný proces </a:t>
            </a:r>
            <a:r>
              <a:rPr lang="cs-CZ" sz="2100" dirty="0"/>
              <a:t>(vytvrzený materiál nelze znovu tvarovat ani převést do taveniny)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cs-CZ" u="sng" dirty="0"/>
              <a:t> V kompozitech </a:t>
            </a:r>
            <a:r>
              <a:rPr lang="cs-CZ" dirty="0"/>
              <a:t>zajišťují pevnost, tuhost a tepelnou odolnost.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cs-CZ" dirty="0"/>
              <a:t> Mechanické vlastnosti:</a:t>
            </a:r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r>
              <a:rPr lang="cs-CZ" dirty="0"/>
              <a:t>Vysoká pevnost, tuhost, odolnost vůči </a:t>
            </a:r>
            <a:r>
              <a:rPr lang="cs-CZ" dirty="0" err="1"/>
              <a:t>creepingu</a:t>
            </a:r>
            <a:r>
              <a:rPr lang="cs-CZ" dirty="0"/>
              <a:t>.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cs-CZ" dirty="0"/>
              <a:t> Tepelné vlastnosti:</a:t>
            </a:r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r>
              <a:rPr lang="cs-CZ" dirty="0"/>
              <a:t>Stabilita při vysokých teplotách.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cs-CZ" dirty="0"/>
              <a:t> Chemická odolnost:</a:t>
            </a:r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r>
              <a:rPr lang="cs-CZ" dirty="0"/>
              <a:t>Vysoká odolnost vůči chemikáliím, UV záření a vlhkosti.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cs-CZ" dirty="0"/>
              <a:t> Nevýhoda: Nelze je po vytvrzení recyklovat.</a:t>
            </a:r>
          </a:p>
          <a:p>
            <a:pPr marL="0" marR="0" lvl="0" indent="0" algn="just" defTabSz="914400" rtl="0" eaLnBrk="0" fontAlgn="base" latinLnBrk="0" hangingPunct="0"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</a:pPr>
            <a:endParaRPr kumimoji="0" lang="cs-CZ" altLang="cs-CZ" b="0" i="0" u="none" strike="noStrike" cap="none" normalizeH="0" baseline="0" dirty="0">
              <a:ln>
                <a:noFill/>
              </a:ln>
              <a:effectLst/>
            </a:endParaRPr>
          </a:p>
        </p:txBody>
      </p:sp>
      <p:pic>
        <p:nvPicPr>
          <p:cNvPr id="1027" name="Picture 3">
            <a:extLst>
              <a:ext uri="{FF2B5EF4-FFF2-40B4-BE49-F238E27FC236}">
                <a16:creationId xmlns:a16="http://schemas.microsoft.com/office/drawing/2014/main" id="{B2ABC7AE-ABEB-46D4-91ED-FF0BB47B8F7E}"/>
              </a:ext>
            </a:extLst>
          </p:cNvPr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15" r="1533" b="2"/>
          <a:stretch/>
        </p:blipFill>
        <p:spPr bwMode="auto">
          <a:xfrm>
            <a:off x="7174959" y="2708413"/>
            <a:ext cx="4824953" cy="34685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9934159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37B40999-EB49-4BC0-81AA-B65AC8A188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0180" y="1089026"/>
            <a:ext cx="11798620" cy="719138"/>
          </a:xfrm>
        </p:spPr>
        <p:txBody>
          <a:bodyPr anchor="b">
            <a:normAutofit/>
          </a:bodyPr>
          <a:lstStyle/>
          <a:p>
            <a:r>
              <a:rPr lang="cs-CZ" dirty="0" err="1"/>
              <a:t>Reaktoplasty</a:t>
            </a:r>
            <a:r>
              <a:rPr lang="cs-CZ" dirty="0"/>
              <a:t> - shrnutí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95AB9254-A874-40B4-B7C3-E16DAD79CAF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00180" y="1987551"/>
            <a:ext cx="5819620" cy="4213687"/>
          </a:xfrm>
        </p:spPr>
        <p:txBody>
          <a:bodyPr>
            <a:normAutofit/>
          </a:bodyPr>
          <a:lstStyle/>
          <a:p>
            <a:pPr lvl="1" indent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kumimoji="0" lang="cs-CZ" altLang="cs-CZ" sz="3200" b="1" i="0" u="none" strike="noStrike" cap="none" normalizeH="0" baseline="0" dirty="0">
                <a:ln>
                  <a:noFill/>
                </a:ln>
                <a:effectLst/>
              </a:rPr>
              <a:t>"Jak by mohla být zlepšena udržitelnost </a:t>
            </a:r>
            <a:r>
              <a:rPr kumimoji="0" lang="cs-CZ" altLang="cs-CZ" sz="3200" b="1" i="0" u="none" strike="noStrike" cap="none" normalizeH="0" baseline="0" dirty="0" err="1">
                <a:ln>
                  <a:noFill/>
                </a:ln>
                <a:effectLst/>
              </a:rPr>
              <a:t>reaktoplastů</a:t>
            </a:r>
            <a:r>
              <a:rPr kumimoji="0" lang="cs-CZ" altLang="cs-CZ" sz="3200" b="1" i="0" u="none" strike="noStrike" cap="none" normalizeH="0" baseline="0" dirty="0">
                <a:ln>
                  <a:noFill/>
                </a:ln>
                <a:effectLst/>
              </a:rPr>
              <a:t>?"</a:t>
            </a:r>
          </a:p>
          <a:p>
            <a:pPr lvl="1" indent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endParaRPr lang="cs-CZ" altLang="cs-CZ" sz="2000" dirty="0"/>
          </a:p>
          <a:p>
            <a:pPr marL="0" marR="0" lvl="0" indent="0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cs-CZ" altLang="cs-CZ" b="0" i="0" u="none" strike="noStrike" cap="none" normalizeH="0" baseline="0" dirty="0">
              <a:ln>
                <a:noFill/>
              </a:ln>
              <a:effectLst/>
            </a:endParaRPr>
          </a:p>
          <a:p>
            <a:pPr marL="0" marR="0" lvl="0" indent="0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lang="cs-CZ" altLang="cs-CZ" dirty="0"/>
          </a:p>
          <a:p>
            <a:pPr marL="0" marR="0" lvl="0" indent="0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cs-CZ" altLang="cs-CZ" b="0" i="0" u="none" strike="noStrike" cap="none" normalizeH="0" baseline="0" dirty="0">
              <a:ln>
                <a:noFill/>
              </a:ln>
              <a:effectLst/>
            </a:endParaRPr>
          </a:p>
          <a:p>
            <a:endParaRPr lang="cs-CZ" dirty="0"/>
          </a:p>
        </p:txBody>
      </p:sp>
      <p:pic>
        <p:nvPicPr>
          <p:cNvPr id="21506" name="Picture 2" descr="Plastic Additives | Manufacturer &amp; Supplier | 3V Sigma USA">
            <a:extLst>
              <a:ext uri="{FF2B5EF4-FFF2-40B4-BE49-F238E27FC236}">
                <a16:creationId xmlns:a16="http://schemas.microsoft.com/office/drawing/2014/main" id="{F3893700-4314-49CF-9765-F5916BA3712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alphaModFix amt="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46" r="23156" b="-2"/>
          <a:stretch/>
        </p:blipFill>
        <p:spPr bwMode="auto">
          <a:xfrm>
            <a:off x="6172199" y="1987551"/>
            <a:ext cx="5827713" cy="4189412"/>
          </a:xfrm>
          <a:prstGeom prst="rect">
            <a:avLst/>
          </a:prstGeom>
          <a:solidFill>
            <a:srgbClr val="FFFFFF"/>
          </a:solidFill>
          <a:ln>
            <a:noFill/>
          </a:ln>
          <a:effectLst>
            <a:softEdge rad="112500"/>
          </a:effectLst>
        </p:spPr>
      </p:pic>
      <p:pic>
        <p:nvPicPr>
          <p:cNvPr id="5" name="Grafický objekt 4" descr="Otázky se souvislou výplní">
            <a:extLst>
              <a:ext uri="{FF2B5EF4-FFF2-40B4-BE49-F238E27FC236}">
                <a16:creationId xmlns:a16="http://schemas.microsoft.com/office/drawing/2014/main" id="{F97376C6-AE9B-4F9D-9B30-2FBE2E05F79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2244585" y="3760304"/>
            <a:ext cx="1760883" cy="17608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763704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E1312916-166D-4FF2-8AC3-6FAC985203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err="1"/>
              <a:t>Reaktoplasty</a:t>
            </a:r>
            <a:r>
              <a:rPr lang="cs-CZ" dirty="0"/>
              <a:t> - test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A35EA712-1C26-40EB-895B-C8C4C95AEAD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285750" marR="0" lvl="0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cs-CZ" altLang="cs-CZ" b="1" i="1" u="sng" dirty="0"/>
              <a:t>Co je </a:t>
            </a:r>
            <a:r>
              <a:rPr lang="cs-CZ" altLang="cs-CZ" b="1" i="1" u="sng" dirty="0" err="1"/>
              <a:t>reaktoplastická</a:t>
            </a:r>
            <a:r>
              <a:rPr lang="cs-CZ" altLang="cs-CZ" b="1" i="1" u="sng" dirty="0"/>
              <a:t> matrice a jaký je její hlavní princip vytvrzování?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cs-CZ" altLang="cs-CZ" dirty="0"/>
              <a:t>a) Opakovaně tvarovatelná a recyklovatelná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cs-CZ" altLang="cs-CZ" dirty="0"/>
              <a:t>b) Nelze ji po vytvrzení tvarovat a vytvrzuje chemickou reakcí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cs-CZ" altLang="cs-CZ" dirty="0"/>
              <a:t>c) Termoplastická a nerecyklovatelná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lang="cs-CZ" altLang="cs-CZ" dirty="0"/>
          </a:p>
          <a:p>
            <a:pPr marL="285750" marR="0" lvl="0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cs-CZ" altLang="cs-CZ" b="1" i="1" u="sng" dirty="0"/>
              <a:t>Která z následujících pryskyřic patří mezi </a:t>
            </a:r>
            <a:r>
              <a:rPr lang="cs-CZ" altLang="cs-CZ" b="1" i="1" u="sng" dirty="0" err="1"/>
              <a:t>reaktoplasty</a:t>
            </a:r>
            <a:r>
              <a:rPr lang="cs-CZ" altLang="cs-CZ" b="1" i="1" u="sng" dirty="0"/>
              <a:t>?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cs-CZ" altLang="cs-CZ" dirty="0"/>
              <a:t>a) Polyamid (PA)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cs-CZ" altLang="cs-CZ" dirty="0"/>
              <a:t>b) Epoxidová pryskyřice (EP)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cs-CZ" altLang="cs-CZ" dirty="0"/>
              <a:t>c) Polypropylen (PP)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lang="cs-CZ" altLang="cs-CZ" dirty="0"/>
          </a:p>
          <a:p>
            <a:pPr marL="285750" marR="0" lvl="0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cs-CZ" altLang="cs-CZ" b="1" i="1" u="sng" dirty="0"/>
              <a:t>Jaká je hlavní nevýhoda </a:t>
            </a:r>
            <a:r>
              <a:rPr lang="cs-CZ" altLang="cs-CZ" b="1" i="1" u="sng" dirty="0" err="1"/>
              <a:t>reaktoplastů</a:t>
            </a:r>
            <a:r>
              <a:rPr lang="cs-CZ" altLang="cs-CZ" b="1" i="1" u="sng" dirty="0"/>
              <a:t> ve srovnání s termoplasty?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cs-CZ" altLang="cs-CZ" dirty="0"/>
              <a:t>a) Vysoká odolnost vůči chemikáliím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cs-CZ" altLang="cs-CZ" dirty="0"/>
              <a:t>b) Delší doba zpracování a nerecyklovatelnost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cs-CZ" altLang="cs-CZ" dirty="0"/>
              <a:t>c) Nízká pevnost</a:t>
            </a:r>
          </a:p>
          <a:p>
            <a:endParaRPr lang="cs-CZ" dirty="0"/>
          </a:p>
        </p:txBody>
      </p:sp>
      <p:sp>
        <p:nvSpPr>
          <p:cNvPr id="6" name="Šipka: doprava 5">
            <a:extLst>
              <a:ext uri="{FF2B5EF4-FFF2-40B4-BE49-F238E27FC236}">
                <a16:creationId xmlns:a16="http://schemas.microsoft.com/office/drawing/2014/main" id="{E4D2072E-B48D-4DDE-B866-E897EEC09065}"/>
              </a:ext>
            </a:extLst>
          </p:cNvPr>
          <p:cNvSpPr/>
          <p:nvPr/>
        </p:nvSpPr>
        <p:spPr>
          <a:xfrm flipH="1">
            <a:off x="6770670" y="2666143"/>
            <a:ext cx="1417834" cy="205484"/>
          </a:xfrm>
          <a:prstGeom prst="right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7" name="Šipka: doprava 6">
            <a:extLst>
              <a:ext uri="{FF2B5EF4-FFF2-40B4-BE49-F238E27FC236}">
                <a16:creationId xmlns:a16="http://schemas.microsoft.com/office/drawing/2014/main" id="{50BDCBD9-A3D8-4944-9D69-1C662C08A62D}"/>
              </a:ext>
            </a:extLst>
          </p:cNvPr>
          <p:cNvSpPr/>
          <p:nvPr/>
        </p:nvSpPr>
        <p:spPr>
          <a:xfrm flipH="1">
            <a:off x="3337389" y="3992214"/>
            <a:ext cx="1417834" cy="205484"/>
          </a:xfrm>
          <a:prstGeom prst="right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8" name="Šipka: doprava 7">
            <a:extLst>
              <a:ext uri="{FF2B5EF4-FFF2-40B4-BE49-F238E27FC236}">
                <a16:creationId xmlns:a16="http://schemas.microsoft.com/office/drawing/2014/main" id="{9CD28BC1-7402-4DAA-925E-87AFB4FBBD44}"/>
              </a:ext>
            </a:extLst>
          </p:cNvPr>
          <p:cNvSpPr/>
          <p:nvPr/>
        </p:nvSpPr>
        <p:spPr>
          <a:xfrm flipH="1">
            <a:off x="5104544" y="5376808"/>
            <a:ext cx="1417834" cy="205484"/>
          </a:xfrm>
          <a:prstGeom prst="right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855547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E1312916-166D-4FF2-8AC3-6FAC985203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err="1"/>
              <a:t>Reaktoplasty</a:t>
            </a:r>
            <a:r>
              <a:rPr lang="cs-CZ" dirty="0"/>
              <a:t> - test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A35EA712-1C26-40EB-895B-C8C4C95AEAD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285750" indent="-28575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kumimoji="0" lang="cs-CZ" altLang="cs-CZ" sz="2000" b="1" i="1" u="sng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Uveďte příklad praktické aplikace </a:t>
            </a:r>
            <a:r>
              <a:rPr kumimoji="0" lang="cs-CZ" altLang="cs-CZ" sz="2000" b="1" i="1" u="sng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</a:rPr>
              <a:t>reaktoplastů</a:t>
            </a:r>
            <a:r>
              <a:rPr kumimoji="0" lang="cs-CZ" altLang="cs-CZ" sz="2000" b="1" i="1" u="sng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.</a:t>
            </a:r>
          </a:p>
          <a:p>
            <a:pPr marL="285750" indent="-28575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endParaRPr lang="cs-CZ" altLang="cs-CZ" b="1" i="1" u="sng" dirty="0"/>
          </a:p>
          <a:p>
            <a:pPr marL="971550" lvl="1" indent="-28575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r>
              <a:rPr lang="cs-CZ" altLang="cs-CZ" sz="1800" dirty="0"/>
              <a:t>Letecký a kosmický průmysl: Kryty, konstrukční díly, nádrže</a:t>
            </a:r>
          </a:p>
          <a:p>
            <a:pPr marL="971550" lvl="1" indent="-28575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r>
              <a:rPr lang="cs-CZ" altLang="cs-CZ" sz="1800" dirty="0"/>
              <a:t>Automobilový průmysl: Karoserie, konstrukční výztuhy</a:t>
            </a:r>
          </a:p>
          <a:p>
            <a:pPr marL="971550" lvl="1" indent="-28575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r>
              <a:rPr lang="cs-CZ" altLang="cs-CZ" sz="1800" dirty="0"/>
              <a:t>Lodní průmysl: Trupy, paluby, nástavby</a:t>
            </a:r>
          </a:p>
          <a:p>
            <a:pPr marL="971550" lvl="1" indent="-28575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r>
              <a:rPr lang="cs-CZ" altLang="cs-CZ" sz="1800" dirty="0"/>
              <a:t>Stavebnictví: Panely, trubky, výztuže</a:t>
            </a:r>
            <a:endParaRPr lang="cs-CZ" altLang="cs-CZ" b="1" i="1" u="sng" dirty="0"/>
          </a:p>
          <a:p>
            <a:pPr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endParaRPr kumimoji="0" lang="cs-CZ" altLang="cs-CZ" sz="2000" b="1" i="1" u="sng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285750" indent="-28575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cs-CZ" sz="2000" b="1" i="1" u="sng" dirty="0"/>
              <a:t>Co odlišuje </a:t>
            </a:r>
            <a:r>
              <a:rPr lang="cs-CZ" sz="2000" b="1" i="1" u="sng" dirty="0" err="1"/>
              <a:t>vinylesterové</a:t>
            </a:r>
            <a:r>
              <a:rPr lang="cs-CZ" sz="2000" b="1" i="1" u="sng" dirty="0"/>
              <a:t> pryskyřice od polyesterových pryskyřic?</a:t>
            </a:r>
          </a:p>
          <a:p>
            <a:pPr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endParaRPr lang="cs-CZ" sz="2000" b="1" i="1" u="sng" dirty="0"/>
          </a:p>
          <a:p>
            <a:pPr marL="971550" lvl="1" indent="-285750"/>
            <a:r>
              <a:rPr lang="cs-CZ" dirty="0" err="1"/>
              <a:t>Vinylesterové</a:t>
            </a:r>
            <a:r>
              <a:rPr lang="cs-CZ" dirty="0"/>
              <a:t> pryskyřice mají vyšší odolnost vůči chemikáliím a vlhkosti než polyesterové pryskyřice. Jsou také pružnější a mají lepší adhezi k vláknům.</a:t>
            </a:r>
          </a:p>
        </p:txBody>
      </p:sp>
    </p:spTree>
    <p:extLst>
      <p:ext uri="{BB962C8B-B14F-4D97-AF65-F5344CB8AC3E}">
        <p14:creationId xmlns:p14="http://schemas.microsoft.com/office/powerpoint/2010/main" val="33721496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689CC38F-8A54-4CDE-A194-48DFEFADB1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0180" y="1089026"/>
            <a:ext cx="11798620" cy="719138"/>
          </a:xfrm>
        </p:spPr>
        <p:txBody>
          <a:bodyPr anchor="b">
            <a:normAutofit/>
          </a:bodyPr>
          <a:lstStyle/>
          <a:p>
            <a:r>
              <a:rPr lang="cs-CZ" dirty="0"/>
              <a:t>Termoplasty</a:t>
            </a:r>
          </a:p>
        </p:txBody>
      </p:sp>
      <p:sp>
        <p:nvSpPr>
          <p:cNvPr id="5" name="Rectangle 1">
            <a:extLst>
              <a:ext uri="{FF2B5EF4-FFF2-40B4-BE49-F238E27FC236}">
                <a16:creationId xmlns:a16="http://schemas.microsoft.com/office/drawing/2014/main" id="{47E61B9E-1092-4CF3-8C93-9053CD0DCD00}"/>
              </a:ext>
            </a:extLst>
          </p:cNvPr>
          <p:cNvSpPr>
            <a:spLocks noGrp="1" noChangeArrowheads="1"/>
          </p:cNvSpPr>
          <p:nvPr>
            <p:ph sz="half" idx="1"/>
          </p:nvPr>
        </p:nvSpPr>
        <p:spPr bwMode="auto">
          <a:xfrm>
            <a:off x="200180" y="1987551"/>
            <a:ext cx="5819620" cy="4213687"/>
          </a:xfr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lIns="91440" tIns="45720" rIns="91440" bIns="45720" numCol="1" anchorCtr="0" compatLnSpc="1">
            <a:prstTxWarp prst="textNoShape">
              <a:avLst/>
            </a:prstTxWarp>
            <a:normAutofit lnSpcReduction="10000"/>
          </a:bodyPr>
          <a:lstStyle/>
          <a:p>
            <a:pPr marL="342900" indent="-342900" eaLnBrk="0" fontAlgn="base" hangingPunct="0"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u="sng" dirty="0"/>
              <a:t>Amorfní nebo </a:t>
            </a:r>
            <a:r>
              <a:rPr lang="cs-CZ" u="sng" dirty="0" err="1"/>
              <a:t>semikrystalické</a:t>
            </a:r>
            <a:r>
              <a:rPr lang="cs-CZ" u="sng" dirty="0"/>
              <a:t> polymery</a:t>
            </a:r>
            <a:r>
              <a:rPr lang="cs-CZ" dirty="0"/>
              <a:t>, které lze opakovaně zahřívat a tvarovat.</a:t>
            </a:r>
          </a:p>
          <a:p>
            <a:pPr marL="342900" indent="-342900" eaLnBrk="0" fontAlgn="base" hangingPunct="0"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u="sng" dirty="0"/>
              <a:t>V kompozitech </a:t>
            </a:r>
            <a:r>
              <a:rPr lang="cs-CZ" dirty="0"/>
              <a:t>fungují jako vazebný materiál, který drží vlákna pohromadě.</a:t>
            </a:r>
          </a:p>
          <a:p>
            <a:pPr marL="342900" indent="-342900" eaLnBrk="0" fontAlgn="base" hangingPunct="0"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dirty="0"/>
              <a:t>Na rozdíl od </a:t>
            </a:r>
            <a:r>
              <a:rPr lang="cs-CZ" dirty="0" err="1"/>
              <a:t>reaktoplastů</a:t>
            </a:r>
            <a:r>
              <a:rPr lang="cs-CZ" dirty="0"/>
              <a:t> nemají síťovanou strukturu, což umožňuje jejich recyklaci a široké využití.</a:t>
            </a:r>
          </a:p>
          <a:p>
            <a:pPr marL="342900" marR="0" lvl="0" indent="-342900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cs-CZ" dirty="0"/>
              <a:t>Při zahřívání měknou (přechází do plastického stavu, bez chemické reakce), </a:t>
            </a:r>
            <a:r>
              <a:rPr lang="cs-CZ" b="1" u="sng" dirty="0"/>
              <a:t>vratný proces </a:t>
            </a:r>
          </a:p>
          <a:p>
            <a:pPr marL="342900" marR="0" lvl="0" indent="-342900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cs-CZ" dirty="0"/>
              <a:t>Lze je tvářet </a:t>
            </a:r>
          </a:p>
          <a:p>
            <a:pPr marL="342900" marR="0" lvl="0" indent="-342900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cs-CZ" dirty="0"/>
              <a:t>Do oblasti taveniny přechází zahřátím nad teplotu tání přechází do taveniny, ochlazením pod teplotu tavení zpět do pevného stavu </a:t>
            </a:r>
          </a:p>
          <a:p>
            <a:pPr marL="342900" marR="0" lvl="0" indent="-342900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cs-CZ" dirty="0"/>
              <a:t>Změny při zpracování mají pouze fyzikální charakter </a:t>
            </a:r>
          </a:p>
          <a:p>
            <a:pPr marL="0" marR="0" lvl="0" indent="0" defTabSz="914400" rtl="0" eaLnBrk="0" fontAlgn="base" latinLnBrk="0" hangingPunct="0"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</a:pPr>
            <a:endParaRPr kumimoji="0" lang="cs-CZ" altLang="cs-CZ" b="0" i="0" u="none" strike="noStrike" cap="none" normalizeH="0" baseline="0" dirty="0">
              <a:ln>
                <a:noFill/>
              </a:ln>
              <a:effectLst/>
            </a:endParaRPr>
          </a:p>
        </p:txBody>
      </p:sp>
      <p:pic>
        <p:nvPicPr>
          <p:cNvPr id="9" name="Zástupný obsah 8">
            <a:extLst>
              <a:ext uri="{FF2B5EF4-FFF2-40B4-BE49-F238E27FC236}">
                <a16:creationId xmlns:a16="http://schemas.microsoft.com/office/drawing/2014/main" id="{1106A09B-02EF-4324-85A8-8C4331789D03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6172200" y="2143571"/>
            <a:ext cx="5827713" cy="387737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13560145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689CC38F-8A54-4CDE-A194-48DFEFADB1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0180" y="1089026"/>
            <a:ext cx="11798620" cy="719138"/>
          </a:xfrm>
        </p:spPr>
        <p:txBody>
          <a:bodyPr anchor="b">
            <a:normAutofit/>
          </a:bodyPr>
          <a:lstStyle/>
          <a:p>
            <a:r>
              <a:rPr lang="cs-CZ" dirty="0"/>
              <a:t>Termoplasty</a:t>
            </a:r>
          </a:p>
        </p:txBody>
      </p:sp>
      <p:sp>
        <p:nvSpPr>
          <p:cNvPr id="5" name="Rectangle 1">
            <a:extLst>
              <a:ext uri="{FF2B5EF4-FFF2-40B4-BE49-F238E27FC236}">
                <a16:creationId xmlns:a16="http://schemas.microsoft.com/office/drawing/2014/main" id="{47E61B9E-1092-4CF3-8C93-9053CD0DCD00}"/>
              </a:ext>
            </a:extLst>
          </p:cNvPr>
          <p:cNvSpPr>
            <a:spLocks noGrp="1" noChangeArrowheads="1"/>
          </p:cNvSpPr>
          <p:nvPr>
            <p:ph sz="half" idx="1"/>
          </p:nvPr>
        </p:nvSpPr>
        <p:spPr bwMode="auto">
          <a:xfrm>
            <a:off x="200180" y="1987551"/>
            <a:ext cx="5819620" cy="4213687"/>
          </a:xfr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lIns="91440" tIns="45720" rIns="91440" bIns="45720" numCol="1" anchorCtr="0" compatLnSpc="1">
            <a:prstTxWarp prst="textNoShape">
              <a:avLst/>
            </a:prstTxWarp>
            <a:normAutofit lnSpcReduction="10000"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dirty="0"/>
              <a:t>Termoplasty jsou tvořeny dlouhými řetězci polymerů, které nejsou chemicky propojeny. Jednotlivé polymery drží pohromadě díky van der </a:t>
            </a:r>
            <a:r>
              <a:rPr lang="cs-CZ" dirty="0" err="1"/>
              <a:t>Waalsovým</a:t>
            </a:r>
            <a:r>
              <a:rPr lang="cs-CZ" dirty="0"/>
              <a:t> silám nebo pomocí vodíkových vazeb.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i="1" u="sng" dirty="0"/>
              <a:t>Chemické složení</a:t>
            </a:r>
          </a:p>
          <a:p>
            <a:pPr marL="1028700" lvl="1" indent="-342900"/>
            <a:r>
              <a:rPr lang="cs-CZ" sz="1700" i="1" dirty="0"/>
              <a:t>Monomery: </a:t>
            </a:r>
            <a:r>
              <a:rPr lang="cs-CZ" sz="1700" dirty="0"/>
              <a:t>Ethylen, propylén, styren, </a:t>
            </a:r>
            <a:r>
              <a:rPr lang="cs-CZ" sz="1700" dirty="0" err="1"/>
              <a:t>tetrafluorethylen</a:t>
            </a:r>
            <a:endParaRPr lang="cs-CZ" sz="1700" dirty="0"/>
          </a:p>
          <a:p>
            <a:pPr marL="1028700" lvl="1" indent="-342900"/>
            <a:r>
              <a:rPr lang="cs-CZ" sz="1700" i="1" dirty="0"/>
              <a:t>Aditiva: </a:t>
            </a:r>
            <a:r>
              <a:rPr lang="cs-CZ" sz="1700" dirty="0"/>
              <a:t>Stabilizátory, plniva, pigmenty</a:t>
            </a:r>
          </a:p>
          <a:p>
            <a:pPr lvl="1" indent="0">
              <a:buNone/>
            </a:pPr>
            <a:endParaRPr lang="cs-CZ" sz="2000" i="1" dirty="0"/>
          </a:p>
          <a:p>
            <a:pPr lvl="1" indent="0">
              <a:buNone/>
            </a:pPr>
            <a:r>
              <a:rPr lang="cs-CZ" sz="2000" b="1" i="1" dirty="0"/>
              <a:t>Amorfní termoplasty</a:t>
            </a:r>
            <a:r>
              <a:rPr lang="cs-CZ" sz="2000" b="1" dirty="0"/>
              <a:t>: </a:t>
            </a:r>
            <a:r>
              <a:rPr lang="cs-CZ" sz="2000" dirty="0"/>
              <a:t>Neuspořádané molekulární struktury (např. ABS, PC).</a:t>
            </a:r>
          </a:p>
          <a:p>
            <a:pPr marL="1028700" lvl="1" indent="-342900"/>
            <a:endParaRPr lang="cs-CZ" sz="2000" dirty="0"/>
          </a:p>
          <a:p>
            <a:pPr lvl="1" indent="0">
              <a:buNone/>
            </a:pPr>
            <a:r>
              <a:rPr lang="cs-CZ" sz="2000" b="1" i="1" dirty="0" err="1"/>
              <a:t>Semikrystalické</a:t>
            </a:r>
            <a:r>
              <a:rPr lang="cs-CZ" sz="2000" b="1" i="1" dirty="0"/>
              <a:t> termoplasty</a:t>
            </a:r>
            <a:r>
              <a:rPr lang="cs-CZ" sz="2000" dirty="0"/>
              <a:t>: Částečně uspořádané molekulární struktury (např. PE, PP, PA).</a:t>
            </a:r>
          </a:p>
          <a:p>
            <a:pPr marL="342900" indent="-342900" eaLnBrk="0" fontAlgn="base" hangingPunct="0"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kumimoji="0" lang="cs-CZ" altLang="cs-CZ" b="0" i="0" u="none" strike="noStrike" cap="none" normalizeH="0" baseline="0" dirty="0">
              <a:ln>
                <a:noFill/>
              </a:ln>
              <a:effectLst/>
            </a:endParaRPr>
          </a:p>
        </p:txBody>
      </p:sp>
      <p:pic>
        <p:nvPicPr>
          <p:cNvPr id="34818" name="Picture 2" descr="Katedra tváření kovů a plastů - Skripta">
            <a:extLst>
              <a:ext uri="{FF2B5EF4-FFF2-40B4-BE49-F238E27FC236}">
                <a16:creationId xmlns:a16="http://schemas.microsoft.com/office/drawing/2014/main" id="{F6EE2859-D5C6-4262-8C25-BD3CAB80D19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206057" y="1987551"/>
            <a:ext cx="3759997" cy="4189412"/>
          </a:xfrm>
          <a:prstGeom prst="rect">
            <a:avLst/>
          </a:prstGeom>
          <a:solidFill>
            <a:srgbClr val="FFFFFF"/>
          </a:solidFill>
        </p:spPr>
      </p:pic>
    </p:spTree>
    <p:extLst>
      <p:ext uri="{BB962C8B-B14F-4D97-AF65-F5344CB8AC3E}">
        <p14:creationId xmlns:p14="http://schemas.microsoft.com/office/powerpoint/2010/main" val="365465457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689CC38F-8A54-4CDE-A194-48DFEFADB1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0180" y="1089026"/>
            <a:ext cx="11798620" cy="719138"/>
          </a:xfrm>
        </p:spPr>
        <p:txBody>
          <a:bodyPr anchor="b">
            <a:normAutofit/>
          </a:bodyPr>
          <a:lstStyle/>
          <a:p>
            <a:r>
              <a:rPr lang="cs-CZ" dirty="0"/>
              <a:t>Termoplasty</a:t>
            </a:r>
          </a:p>
        </p:txBody>
      </p:sp>
      <p:sp>
        <p:nvSpPr>
          <p:cNvPr id="9" name="Zástupný obsah 8">
            <a:extLst>
              <a:ext uri="{FF2B5EF4-FFF2-40B4-BE49-F238E27FC236}">
                <a16:creationId xmlns:a16="http://schemas.microsoft.com/office/drawing/2014/main" id="{31C8B2AE-A0EC-46B5-A97F-62D886869B8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00180" y="1987551"/>
            <a:ext cx="5819620" cy="4213687"/>
          </a:xfrm>
        </p:spPr>
        <p:txBody>
          <a:bodyPr>
            <a:normAutofit lnSpcReduction="10000"/>
          </a:bodyPr>
          <a:lstStyle/>
          <a:p>
            <a:pPr marL="1028700" lvl="1" indent="-342900"/>
            <a:endParaRPr lang="cs-CZ" sz="17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400" i="1" u="sng" dirty="0"/>
              <a:t>Mechanické vlastnosti:</a:t>
            </a:r>
          </a:p>
          <a:p>
            <a:pPr marL="1028700" lvl="1" indent="-342900"/>
            <a:r>
              <a:rPr lang="cs-CZ" sz="2400" dirty="0"/>
              <a:t>Pevnost, houževnatost, odolnost proti nárazu</a:t>
            </a:r>
          </a:p>
          <a:p>
            <a:pPr marL="1028700" lvl="1" indent="-342900"/>
            <a:endParaRPr lang="cs-CZ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400" i="1" u="sng" dirty="0"/>
              <a:t>Tepelné vlastnosti:</a:t>
            </a:r>
          </a:p>
          <a:p>
            <a:pPr marL="1028700" lvl="1" indent="-342900"/>
            <a:r>
              <a:rPr lang="cs-CZ" sz="2400" dirty="0"/>
              <a:t>Bod tavení (např. PEEK: 343 °C).</a:t>
            </a:r>
          </a:p>
          <a:p>
            <a:pPr marL="1028700" lvl="1" indent="-342900"/>
            <a:endParaRPr lang="cs-CZ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400" i="1" u="sng" dirty="0"/>
              <a:t>Chemická odolnost:</a:t>
            </a:r>
          </a:p>
          <a:p>
            <a:pPr marL="1028700" lvl="1" indent="-342900"/>
            <a:r>
              <a:rPr lang="cs-CZ" sz="2400" dirty="0"/>
              <a:t>Vysoká odolnost proti korozi a chemikáliím</a:t>
            </a:r>
          </a:p>
          <a:p>
            <a:pPr marL="342900" marR="0" lvl="0" indent="-342900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endParaRPr lang="cs-CZ" sz="1700" dirty="0"/>
          </a:p>
          <a:p>
            <a:endParaRPr lang="cs-CZ" sz="1700" dirty="0"/>
          </a:p>
        </p:txBody>
      </p:sp>
      <p:graphicFrame>
        <p:nvGraphicFramePr>
          <p:cNvPr id="11" name="Rectangle 1">
            <a:extLst>
              <a:ext uri="{FF2B5EF4-FFF2-40B4-BE49-F238E27FC236}">
                <a16:creationId xmlns:a16="http://schemas.microsoft.com/office/drawing/2014/main" id="{ECCB7F0B-DB9E-A635-4EE5-6DF8427A2461}"/>
              </a:ext>
            </a:extLst>
          </p:cNvPr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290558836"/>
              </p:ext>
            </p:extLst>
          </p:nvPr>
        </p:nvGraphicFramePr>
        <p:xfrm>
          <a:off x="6172199" y="1987551"/>
          <a:ext cx="5827713" cy="41894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74612438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6327FA8B-6EBE-421B-B06B-2E1E3FF589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Termoplasty - zpracování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A95D9524-62AB-4868-8933-1C8B7470CA4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endParaRPr lang="cs-CZ" sz="2400" b="1" i="1" u="sng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400" b="1" i="1" u="sng" dirty="0"/>
              <a:t>Vstřikování</a:t>
            </a:r>
            <a:r>
              <a:rPr lang="cs-CZ" sz="2400" dirty="0"/>
              <a:t> - Roztavený polymer se vstřikuje do formy (např. výroba plastových dílů).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400" b="1" i="1" u="sng" dirty="0"/>
              <a:t>Extruze</a:t>
            </a:r>
            <a:r>
              <a:rPr lang="cs-CZ" sz="2400" dirty="0"/>
              <a:t> - Polymer se tvaruje průchodem přes trysku (např. trubky, fólie).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400" b="1" i="1" u="sng" dirty="0"/>
              <a:t>Válcování</a:t>
            </a:r>
            <a:r>
              <a:rPr lang="cs-CZ" sz="2400" dirty="0"/>
              <a:t> - Výroba tenkých fólií nebo plechů.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400" b="1" i="1" u="sng" dirty="0"/>
              <a:t>3D</a:t>
            </a:r>
            <a:r>
              <a:rPr lang="cs-CZ" sz="2400" dirty="0"/>
              <a:t> </a:t>
            </a:r>
            <a:r>
              <a:rPr lang="cs-CZ" sz="2400" b="1" i="1" u="sng" dirty="0"/>
              <a:t>tisk</a:t>
            </a:r>
            <a:r>
              <a:rPr lang="cs-CZ" sz="2400" dirty="0"/>
              <a:t> - Zpracování termoplastů pomocí FDM technologie; </a:t>
            </a:r>
            <a:r>
              <a:rPr lang="cs-CZ" sz="2400" dirty="0">
                <a:hlinkClick r:id="rId2"/>
              </a:rPr>
              <a:t>https://youtu.be/t0OlKJvk03Y</a:t>
            </a:r>
            <a:endParaRPr lang="cs-CZ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400" b="1" i="1" u="sng" dirty="0"/>
              <a:t>Tepelné</a:t>
            </a:r>
            <a:r>
              <a:rPr lang="cs-CZ" sz="2400" dirty="0"/>
              <a:t> lisování - Polymer se tvaruje pod tlakem a teplem.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400" b="1" i="1" u="sng" dirty="0"/>
              <a:t>Laminace</a:t>
            </a:r>
            <a:r>
              <a:rPr lang="cs-CZ" sz="2400" dirty="0"/>
              <a:t> - Aplikace tenkých vrstev termoplastů na jiné materiály.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400" b="1" i="1" u="sng" dirty="0"/>
              <a:t>Vyfukování</a:t>
            </a:r>
            <a:r>
              <a:rPr lang="cs-CZ" sz="2400" dirty="0"/>
              <a:t> - Tvarování dutých předmětů rozfouknutím do formy stlačeným plynem (lahve).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dirty="0"/>
          </a:p>
          <a:p>
            <a:endParaRPr lang="cs-CZ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46931501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6327FA8B-6EBE-421B-B06B-2E1E3FF589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Termoplasty 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A95D9524-62AB-4868-8933-1C8B7470CA4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b="1" dirty="0"/>
              <a:t>Polyethylen</a:t>
            </a:r>
            <a:r>
              <a:rPr lang="cs-CZ" b="1" i="1" dirty="0"/>
              <a:t> (</a:t>
            </a:r>
            <a:r>
              <a:rPr lang="cs-CZ" b="1" dirty="0"/>
              <a:t>PE</a:t>
            </a:r>
            <a:r>
              <a:rPr lang="cs-CZ" b="1" i="1" dirty="0"/>
              <a:t>)</a:t>
            </a:r>
          </a:p>
          <a:p>
            <a:pPr marL="1028700" lvl="1" indent="-342900"/>
            <a:r>
              <a:rPr lang="cs-CZ" i="1" u="sng" dirty="0"/>
              <a:t>Druhy:</a:t>
            </a:r>
            <a:r>
              <a:rPr lang="cs-CZ" dirty="0"/>
              <a:t> </a:t>
            </a:r>
            <a:r>
              <a:rPr lang="cs-CZ" b="1" i="1" dirty="0"/>
              <a:t>LDPE</a:t>
            </a:r>
            <a:r>
              <a:rPr lang="cs-CZ" dirty="0"/>
              <a:t> (</a:t>
            </a:r>
            <a:r>
              <a:rPr lang="cs-CZ" dirty="0" err="1"/>
              <a:t>nízkohustotní</a:t>
            </a:r>
            <a:r>
              <a:rPr lang="cs-CZ" dirty="0"/>
              <a:t>), </a:t>
            </a:r>
            <a:r>
              <a:rPr lang="cs-CZ" b="1" i="1" dirty="0"/>
              <a:t>HDPE</a:t>
            </a:r>
            <a:r>
              <a:rPr lang="cs-CZ" dirty="0"/>
              <a:t> (</a:t>
            </a:r>
            <a:r>
              <a:rPr lang="cs-CZ" dirty="0" err="1"/>
              <a:t>vysokohustotní</a:t>
            </a:r>
            <a:r>
              <a:rPr lang="cs-CZ" dirty="0"/>
              <a:t>)</a:t>
            </a:r>
          </a:p>
          <a:p>
            <a:pPr marL="1028700" lvl="1" indent="-342900"/>
            <a:r>
              <a:rPr lang="cs-CZ" i="1" u="sng" dirty="0"/>
              <a:t>Vlastnosti:</a:t>
            </a:r>
            <a:r>
              <a:rPr lang="cs-CZ" dirty="0"/>
              <a:t> Chemická odolnost, flexibilita, nízká hustota</a:t>
            </a:r>
          </a:p>
          <a:p>
            <a:pPr marL="1028700" lvl="1" indent="-342900"/>
            <a:r>
              <a:rPr lang="cs-CZ" i="1" u="sng" dirty="0"/>
              <a:t>Aplikace:</a:t>
            </a:r>
            <a:r>
              <a:rPr lang="cs-CZ" dirty="0"/>
              <a:t> Fólie, trubky, nádrže, obaly, lahve</a:t>
            </a:r>
          </a:p>
          <a:p>
            <a:pPr marL="1028700" lvl="1" indent="-342900"/>
            <a:r>
              <a:rPr lang="cs-CZ" i="1" u="sng" dirty="0"/>
              <a:t>Kompozity:</a:t>
            </a:r>
            <a:r>
              <a:rPr lang="cs-CZ" dirty="0"/>
              <a:t> HDPE se skelnými vlákny pro lehké a pevné struktury.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b="1" dirty="0"/>
              <a:t>Polypropylen (PP)</a:t>
            </a:r>
          </a:p>
          <a:p>
            <a:pPr marL="1028700" lvl="1" indent="-342900"/>
            <a:r>
              <a:rPr lang="cs-CZ" i="1" u="sng" dirty="0"/>
              <a:t>Vlastnosti:</a:t>
            </a:r>
            <a:r>
              <a:rPr lang="cs-CZ" dirty="0"/>
              <a:t> Nízká hustota, chemická odolnost, dobrá zpracovatelnost</a:t>
            </a:r>
          </a:p>
          <a:p>
            <a:pPr marL="1028700" lvl="1" indent="-342900"/>
            <a:r>
              <a:rPr lang="cs-CZ" i="1" u="sng" dirty="0"/>
              <a:t>Aplikace</a:t>
            </a:r>
            <a:r>
              <a:rPr lang="cs-CZ" sz="1600" i="1" u="sng" dirty="0"/>
              <a:t>:</a:t>
            </a:r>
            <a:r>
              <a:rPr lang="cs-CZ" dirty="0"/>
              <a:t> Automobilový průmysl, textilie (netkané textilie), obaly</a:t>
            </a:r>
          </a:p>
          <a:p>
            <a:pPr marL="1028700" lvl="1" indent="-342900"/>
            <a:r>
              <a:rPr lang="cs-CZ" i="1" u="sng" dirty="0"/>
              <a:t>Kompozity</a:t>
            </a:r>
            <a:r>
              <a:rPr lang="cs-CZ" sz="1600" i="1" u="sng" dirty="0"/>
              <a:t>:</a:t>
            </a:r>
            <a:r>
              <a:rPr lang="cs-CZ" dirty="0"/>
              <a:t> Matrice v kombinaci s celulózovými nebo skelnými vlákny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b="1" dirty="0"/>
              <a:t>Polyvinylchlorid (PVC)</a:t>
            </a:r>
          </a:p>
          <a:p>
            <a:pPr marL="1028700" lvl="1" indent="-342900"/>
            <a:r>
              <a:rPr lang="cs-CZ" i="1" u="sng" dirty="0"/>
              <a:t>Vlastnosti:</a:t>
            </a:r>
            <a:r>
              <a:rPr lang="cs-CZ" dirty="0"/>
              <a:t> Odolnost vůči chemikáliím, dobré elektrické vlastnosti</a:t>
            </a:r>
          </a:p>
          <a:p>
            <a:pPr marL="1028700" lvl="1" indent="-342900"/>
            <a:r>
              <a:rPr lang="cs-CZ" i="1" u="sng" dirty="0"/>
              <a:t>Aplikace:</a:t>
            </a:r>
            <a:r>
              <a:rPr lang="cs-CZ" dirty="0"/>
              <a:t> Potrubí, kabely, podlahy, izolace, okna</a:t>
            </a:r>
          </a:p>
          <a:p>
            <a:pPr marL="1028700" lvl="1" indent="-342900"/>
            <a:r>
              <a:rPr lang="cs-CZ" i="1" u="sng" dirty="0"/>
              <a:t>Kompozity:</a:t>
            </a:r>
            <a:r>
              <a:rPr lang="cs-CZ" dirty="0"/>
              <a:t> </a:t>
            </a:r>
            <a:r>
              <a:rPr lang="cs-CZ" dirty="0" err="1"/>
              <a:t>Výztužené</a:t>
            </a:r>
            <a:r>
              <a:rPr lang="cs-CZ" dirty="0"/>
              <a:t> PVC lamináty pro stavební průmysl</a:t>
            </a:r>
          </a:p>
          <a:p>
            <a:endParaRPr lang="cs-CZ" dirty="0"/>
          </a:p>
        </p:txBody>
      </p:sp>
      <p:pic>
        <p:nvPicPr>
          <p:cNvPr id="5" name="Obrázek 4">
            <a:extLst>
              <a:ext uri="{FF2B5EF4-FFF2-40B4-BE49-F238E27FC236}">
                <a16:creationId xmlns:a16="http://schemas.microsoft.com/office/drawing/2014/main" id="{B1D826BE-52FC-4556-B43D-4AF4A1C47D6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78573" y="4678585"/>
            <a:ext cx="1731402" cy="1864587"/>
          </a:xfrm>
          <a:prstGeom prst="rect">
            <a:avLst/>
          </a:prstGeom>
        </p:spPr>
      </p:pic>
      <p:pic>
        <p:nvPicPr>
          <p:cNvPr id="6" name="Picture 4" descr="Motouz polypropylen, 2mm x 200m/160g Toptrade | DSK stavebniny">
            <a:extLst>
              <a:ext uri="{FF2B5EF4-FFF2-40B4-BE49-F238E27FC236}">
                <a16:creationId xmlns:a16="http://schemas.microsoft.com/office/drawing/2014/main" id="{2F4B738D-4478-43C7-9AA6-AAD17555FFB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0044" y="3142064"/>
            <a:ext cx="1756024" cy="15365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Encyklopedie plastů: nízkotlaký (vysokohustotní) polyethylen (HDPE) -  Samosebou.cz">
            <a:extLst>
              <a:ext uri="{FF2B5EF4-FFF2-40B4-BE49-F238E27FC236}">
                <a16:creationId xmlns:a16="http://schemas.microsoft.com/office/drawing/2014/main" id="{971A8377-64AC-4BB8-879F-0A11E9F5754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78573" y="1556590"/>
            <a:ext cx="1340014" cy="20210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6527917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6327FA8B-6EBE-421B-B06B-2E1E3FF589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Termoplasty 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A95D9524-62AB-4868-8933-1C8B7470CA4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200" b="1" dirty="0"/>
              <a:t>Polykarbonát (PC)</a:t>
            </a:r>
          </a:p>
          <a:p>
            <a:pPr marL="1028700" lvl="1" indent="-342900"/>
            <a:r>
              <a:rPr lang="cs-CZ" sz="2000" i="1" u="sng" dirty="0"/>
              <a:t>Vlastnosti</a:t>
            </a:r>
            <a:r>
              <a:rPr lang="cs-CZ" sz="2000" dirty="0"/>
              <a:t>: Vysoká pevnost, odolnost proti nárazu, průhlednost.</a:t>
            </a:r>
          </a:p>
          <a:p>
            <a:pPr marL="1028700" lvl="1" indent="-342900"/>
            <a:r>
              <a:rPr lang="cs-CZ" sz="2000" i="1" u="sng" dirty="0"/>
              <a:t>Aplikace</a:t>
            </a:r>
            <a:r>
              <a:rPr lang="cs-CZ" sz="2000" dirty="0"/>
              <a:t>: Bezpečnostní skla, optické čočky, elektronika</a:t>
            </a:r>
          </a:p>
          <a:p>
            <a:pPr marL="1028700" lvl="1" indent="-342900"/>
            <a:r>
              <a:rPr lang="cs-CZ" sz="2000" i="1" u="sng" dirty="0"/>
              <a:t>Kompozity</a:t>
            </a:r>
            <a:r>
              <a:rPr lang="cs-CZ" sz="2000" dirty="0"/>
              <a:t>: Matrice s uhlíkovými vlákny pro pevné a lehké struktury.</a:t>
            </a:r>
          </a:p>
          <a:p>
            <a:pPr marL="1028700" lvl="1" indent="-342900"/>
            <a:endParaRPr lang="cs-CZ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200" b="1" dirty="0" err="1"/>
              <a:t>Polymethylmethakrylát</a:t>
            </a:r>
            <a:r>
              <a:rPr lang="cs-CZ" sz="2200" b="1" dirty="0"/>
              <a:t> (PMMA)</a:t>
            </a:r>
          </a:p>
          <a:p>
            <a:pPr marL="1028700" lvl="1" indent="-342900"/>
            <a:r>
              <a:rPr lang="cs-CZ" sz="2000" i="1" u="sng" dirty="0"/>
              <a:t>Vlastnosti</a:t>
            </a:r>
            <a:r>
              <a:rPr lang="cs-CZ" sz="2000" dirty="0"/>
              <a:t>: Průhlednost, odolnost proti UV záření.</a:t>
            </a:r>
          </a:p>
          <a:p>
            <a:pPr marL="1028700" lvl="1" indent="-342900"/>
            <a:r>
              <a:rPr lang="cs-CZ" sz="2000" i="1" u="sng" dirty="0"/>
              <a:t>Aplikace</a:t>
            </a:r>
            <a:r>
              <a:rPr lang="cs-CZ" sz="2000" dirty="0"/>
              <a:t>: Displeje, zasklení, optické prvky (plexisklo)</a:t>
            </a:r>
          </a:p>
          <a:p>
            <a:pPr marL="1028700" lvl="1" indent="-342900"/>
            <a:r>
              <a:rPr lang="cs-CZ" sz="2000" i="1" u="sng" dirty="0"/>
              <a:t>Kompozity</a:t>
            </a:r>
            <a:r>
              <a:rPr lang="cs-CZ" sz="2000" dirty="0"/>
              <a:t>: PMMA s minerálními plnivy pro odolné povrchy.</a:t>
            </a:r>
          </a:p>
          <a:p>
            <a:pPr lvl="1" indent="0">
              <a:buNone/>
            </a:pPr>
            <a:endParaRPr lang="cs-CZ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200" b="1" dirty="0" err="1"/>
              <a:t>Polytetrafluorethylen</a:t>
            </a:r>
            <a:r>
              <a:rPr lang="cs-CZ" sz="2200" b="1" dirty="0"/>
              <a:t> (PTFE)</a:t>
            </a:r>
          </a:p>
          <a:p>
            <a:pPr marL="1028700" lvl="1" indent="-342900"/>
            <a:r>
              <a:rPr lang="cs-CZ" sz="2000" i="1" u="sng" dirty="0"/>
              <a:t>Vlastnosti</a:t>
            </a:r>
            <a:r>
              <a:rPr lang="cs-CZ" sz="2000" dirty="0"/>
              <a:t>: Vysoká chemická odolnost, nízký koeficient tření.</a:t>
            </a:r>
          </a:p>
          <a:p>
            <a:pPr marL="1028700" lvl="1" indent="-342900"/>
            <a:r>
              <a:rPr lang="cs-CZ" sz="2000" i="1" u="sng" dirty="0"/>
              <a:t>Aplikace</a:t>
            </a:r>
            <a:r>
              <a:rPr lang="cs-CZ" sz="2000" dirty="0"/>
              <a:t>: Povrchy pánví, těsnění, izolace.</a:t>
            </a:r>
          </a:p>
          <a:p>
            <a:pPr marL="1028700" lvl="1" indent="-342900"/>
            <a:r>
              <a:rPr lang="cs-CZ" sz="2000" i="1" u="sng" dirty="0"/>
              <a:t>Kompozity</a:t>
            </a:r>
            <a:r>
              <a:rPr lang="cs-CZ" sz="2000" dirty="0"/>
              <a:t>: Výztuž PTFE skelnými vlákny pro těsnící prvky.</a:t>
            </a:r>
          </a:p>
          <a:p>
            <a:endParaRPr lang="cs-CZ" dirty="0"/>
          </a:p>
        </p:txBody>
      </p:sp>
      <p:pic>
        <p:nvPicPr>
          <p:cNvPr id="35842" name="Picture 2" descr="Dutinková polykarbonátová deska čirá 16 mm ECO">
            <a:extLst>
              <a:ext uri="{FF2B5EF4-FFF2-40B4-BE49-F238E27FC236}">
                <a16:creationId xmlns:a16="http://schemas.microsoft.com/office/drawing/2014/main" id="{D0865511-A29B-4C49-9A3A-88749E644E5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11734" y="1294349"/>
            <a:ext cx="2619375" cy="17430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5844" name="Picture 4" descr="Application of PMMA in the automotive industry">
            <a:extLst>
              <a:ext uri="{FF2B5EF4-FFF2-40B4-BE49-F238E27FC236}">
                <a16:creationId xmlns:a16="http://schemas.microsoft.com/office/drawing/2014/main" id="{9A3797C4-8D83-4293-9EFE-C9C4D54B087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25059" y="3037424"/>
            <a:ext cx="2466975" cy="1847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5846" name="Picture 6" descr="PTFE - Polytetrafluoroethylene | Röchling CZ">
            <a:extLst>
              <a:ext uri="{FF2B5EF4-FFF2-40B4-BE49-F238E27FC236}">
                <a16:creationId xmlns:a16="http://schemas.microsoft.com/office/drawing/2014/main" id="{8CFF59B0-6EEA-4B86-BB5F-3C182BDE568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7861" y="4619100"/>
            <a:ext cx="2466975" cy="18478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520155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6327FA8B-6EBE-421B-B06B-2E1E3FF589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Termoplasty 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A95D9524-62AB-4868-8933-1C8B7470CA4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b="1" dirty="0"/>
              <a:t>Polystyren (PS)</a:t>
            </a:r>
          </a:p>
          <a:p>
            <a:pPr marL="1028700" lvl="1" indent="-342900"/>
            <a:r>
              <a:rPr lang="cs-CZ" sz="2000" i="1" u="sng" dirty="0"/>
              <a:t>Vlastnosti</a:t>
            </a:r>
            <a:r>
              <a:rPr lang="cs-CZ" sz="2000" dirty="0"/>
              <a:t>: Tvrdý, křehký, nízká tepelná a chemická odolnost</a:t>
            </a:r>
          </a:p>
          <a:p>
            <a:pPr marL="1028700" lvl="1" indent="-342900"/>
            <a:r>
              <a:rPr lang="cs-CZ" sz="2000" i="1" u="sng" dirty="0"/>
              <a:t>Aplikace</a:t>
            </a:r>
            <a:r>
              <a:rPr lang="cs-CZ" sz="2000" dirty="0"/>
              <a:t>: Obaly, jednorázové nádobí, pouzdra, hračky, EPS izolace</a:t>
            </a:r>
          </a:p>
          <a:p>
            <a:pPr marL="1028700" lvl="1" indent="-342900"/>
            <a:r>
              <a:rPr lang="cs-CZ" sz="2000" i="1" u="sng" dirty="0"/>
              <a:t>Kompozity</a:t>
            </a:r>
            <a:r>
              <a:rPr lang="cs-CZ" sz="2000" dirty="0"/>
              <a:t>: Matrice se skelnými a přírodními vlákny</a:t>
            </a:r>
          </a:p>
          <a:p>
            <a:pPr marL="1028700" lvl="1" indent="-342900"/>
            <a:endParaRPr lang="cs-CZ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b="1" dirty="0"/>
              <a:t>Polyamid (PA)</a:t>
            </a:r>
          </a:p>
          <a:p>
            <a:pPr marL="1028700" lvl="1" indent="-342900"/>
            <a:r>
              <a:rPr lang="cs-CZ" sz="2000" i="1" u="sng" dirty="0"/>
              <a:t>Vlastnosti</a:t>
            </a:r>
            <a:r>
              <a:rPr lang="cs-CZ" sz="2000" dirty="0"/>
              <a:t>: Vysoká pevnost, tuhost, chemická a tepelná odolnost, odolnost proti oděru, samomazné, hygroskopický</a:t>
            </a:r>
          </a:p>
          <a:p>
            <a:pPr marL="1028700" lvl="1" indent="-342900"/>
            <a:r>
              <a:rPr lang="cs-CZ" sz="2000" i="1" u="sng" dirty="0"/>
              <a:t>Aplikace</a:t>
            </a:r>
            <a:r>
              <a:rPr lang="cs-CZ" sz="2000" dirty="0"/>
              <a:t>: Kryty motorů, zubní kartáčky, textilie, konektory</a:t>
            </a:r>
          </a:p>
          <a:p>
            <a:pPr marL="1028700" lvl="1" indent="-342900"/>
            <a:r>
              <a:rPr lang="cs-CZ" sz="2000" i="1" u="sng" dirty="0"/>
              <a:t>Kompozity</a:t>
            </a:r>
            <a:r>
              <a:rPr lang="cs-CZ" sz="2000" dirty="0"/>
              <a:t>: Matrice pro skelná (konstrukce) a uhlíková vlákna (letectví, sport)</a:t>
            </a:r>
          </a:p>
        </p:txBody>
      </p:sp>
      <p:pic>
        <p:nvPicPr>
          <p:cNvPr id="38916" name="Picture 4" descr="Polyamid pa6 - Vývoj a výroba dílů a polotovarů z technických plastů">
            <a:extLst>
              <a:ext uri="{FF2B5EF4-FFF2-40B4-BE49-F238E27FC236}">
                <a16:creationId xmlns:a16="http://schemas.microsoft.com/office/drawing/2014/main" id="{D4122FE9-7744-4EEE-89B9-E7A2E79BB00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72625" y="4526508"/>
            <a:ext cx="2619375" cy="1743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Obrázek 6">
            <a:extLst>
              <a:ext uri="{FF2B5EF4-FFF2-40B4-BE49-F238E27FC236}">
                <a16:creationId xmlns:a16="http://schemas.microsoft.com/office/drawing/2014/main" id="{290DAAD0-C242-45CE-AD76-9A3E1AD6151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02516" y="1290905"/>
            <a:ext cx="2324100" cy="23241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7726498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689CC38F-8A54-4CDE-A194-48DFEFADB1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0180" y="1089026"/>
            <a:ext cx="11798620" cy="719138"/>
          </a:xfrm>
        </p:spPr>
        <p:txBody>
          <a:bodyPr anchor="b">
            <a:normAutofit/>
          </a:bodyPr>
          <a:lstStyle/>
          <a:p>
            <a:r>
              <a:rPr lang="cs-CZ" dirty="0" err="1"/>
              <a:t>Reaktoplasty</a:t>
            </a:r>
            <a:endParaRPr lang="cs-CZ" dirty="0"/>
          </a:p>
        </p:txBody>
      </p:sp>
      <p:sp>
        <p:nvSpPr>
          <p:cNvPr id="5" name="Rectangle 1">
            <a:extLst>
              <a:ext uri="{FF2B5EF4-FFF2-40B4-BE49-F238E27FC236}">
                <a16:creationId xmlns:a16="http://schemas.microsoft.com/office/drawing/2014/main" id="{47E61B9E-1092-4CF3-8C93-9053CD0DCD00}"/>
              </a:ext>
            </a:extLst>
          </p:cNvPr>
          <p:cNvSpPr>
            <a:spLocks noGrp="1" noChangeArrowheads="1"/>
          </p:cNvSpPr>
          <p:nvPr>
            <p:ph sz="half" idx="1"/>
          </p:nvPr>
        </p:nvSpPr>
        <p:spPr bwMode="auto">
          <a:xfrm>
            <a:off x="200180" y="1987551"/>
            <a:ext cx="5819620" cy="4213687"/>
          </a:xfr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lIns="91440" tIns="45720" rIns="91440" bIns="45720" numCol="1" anchorCtr="0" compatLnSpc="1">
            <a:prstTxWarp prst="textNoShape">
              <a:avLst/>
            </a:prstTxWarp>
            <a:normAutofit lnSpcReduction="10000"/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lang="cs-CZ" altLang="cs-CZ" i="1" u="sng" dirty="0"/>
              <a:t>Epoxidové pryskyřice (EP-R)</a:t>
            </a:r>
          </a:p>
          <a:p>
            <a:pPr lvl="1" indent="0" algn="just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cs-CZ" altLang="cs-CZ" sz="2000" dirty="0"/>
              <a:t>Vysoká pevnost, dobrá adheze k vláknům, použití v letectví a kosmonautice.</a:t>
            </a:r>
          </a:p>
          <a:p>
            <a:pPr lvl="1" indent="0" algn="just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Char char="•"/>
            </a:pPr>
            <a:endParaRPr lang="cs-CZ" altLang="cs-CZ" sz="2000" dirty="0"/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lang="cs-CZ" altLang="cs-CZ" i="1" u="sng" dirty="0"/>
              <a:t>Polyesterové pryskyřice (UP)</a:t>
            </a:r>
          </a:p>
          <a:p>
            <a:pPr lvl="1" indent="0" algn="just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cs-CZ" altLang="cs-CZ" sz="2000" dirty="0"/>
              <a:t>Cenově dostupné, použití v lodním </a:t>
            </a:r>
            <a:br>
              <a:rPr lang="cs-CZ" altLang="cs-CZ" sz="2000" dirty="0"/>
            </a:br>
            <a:r>
              <a:rPr lang="cs-CZ" altLang="cs-CZ" sz="2000" dirty="0"/>
              <a:t>a automobilovém průmyslu.</a:t>
            </a:r>
          </a:p>
          <a:p>
            <a:pPr lvl="1" indent="0" algn="just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Char char="•"/>
            </a:pPr>
            <a:endParaRPr lang="cs-CZ" altLang="cs-CZ" sz="2000" dirty="0"/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lang="cs-CZ" altLang="cs-CZ" i="1" u="sng" dirty="0" err="1"/>
              <a:t>Vinylesterové</a:t>
            </a:r>
            <a:r>
              <a:rPr lang="cs-CZ" altLang="cs-CZ" i="1" u="sng" dirty="0"/>
              <a:t> pryskyřice (VE-R)</a:t>
            </a:r>
          </a:p>
          <a:p>
            <a:pPr lvl="1" indent="0" algn="just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cs-CZ" altLang="cs-CZ" sz="2000" dirty="0"/>
              <a:t>Kombinace vlastností epoxidů a polyesterů, odolnost vůči chemikáliím.</a:t>
            </a:r>
          </a:p>
          <a:p>
            <a:pPr lvl="1" indent="0" algn="just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Char char="•"/>
            </a:pPr>
            <a:endParaRPr lang="cs-CZ" altLang="cs-CZ" sz="2000" dirty="0"/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lang="cs-CZ" altLang="cs-CZ" i="1" u="sng" dirty="0" err="1"/>
              <a:t>Fenolformaldehydové</a:t>
            </a:r>
            <a:r>
              <a:rPr lang="cs-CZ" altLang="cs-CZ" i="1" u="sng" dirty="0"/>
              <a:t> pryskyřice (PF)</a:t>
            </a:r>
          </a:p>
          <a:p>
            <a:pPr lvl="1" indent="0" algn="just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cs-CZ" altLang="cs-CZ" sz="2000" dirty="0"/>
              <a:t>Tepelná odolnost, použití v brzdových destičkách a izolačních materiálech.</a:t>
            </a:r>
          </a:p>
          <a:p>
            <a:pPr marL="0" marR="0" lvl="0" indent="0" defTabSz="914400" rtl="0" eaLnBrk="0" fontAlgn="base" latinLnBrk="0" hangingPunct="0"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</a:pPr>
            <a:endParaRPr kumimoji="0" lang="cs-CZ" altLang="cs-CZ" b="0" i="0" u="none" strike="noStrike" cap="none" normalizeH="0" baseline="0" dirty="0">
              <a:ln>
                <a:noFill/>
              </a:ln>
              <a:effectLst/>
            </a:endParaRPr>
          </a:p>
        </p:txBody>
      </p:sp>
      <p:pic>
        <p:nvPicPr>
          <p:cNvPr id="7" name="Picture 3">
            <a:extLst>
              <a:ext uri="{FF2B5EF4-FFF2-40B4-BE49-F238E27FC236}">
                <a16:creationId xmlns:a16="http://schemas.microsoft.com/office/drawing/2014/main" id="{AF0CE458-0D4F-459F-8B93-2A4942ABC8B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15" r="1533" b="2"/>
          <a:stretch/>
        </p:blipFill>
        <p:spPr bwMode="auto">
          <a:xfrm>
            <a:off x="7174959" y="2708413"/>
            <a:ext cx="4824953" cy="34685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0257697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6327FA8B-6EBE-421B-B06B-2E1E3FF589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Termoplasty - speciální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A95D9524-62AB-4868-8933-1C8B7470CA4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b="1" dirty="0" err="1"/>
              <a:t>Polyetheretherketon</a:t>
            </a:r>
            <a:r>
              <a:rPr lang="cs-CZ" b="1" dirty="0"/>
              <a:t> (PEEK)</a:t>
            </a:r>
          </a:p>
          <a:p>
            <a:pPr marL="1028700" lvl="1" indent="-342900"/>
            <a:r>
              <a:rPr lang="cs-CZ" sz="2000" i="1" u="sng" dirty="0"/>
              <a:t>Vlastnosti -</a:t>
            </a:r>
            <a:r>
              <a:rPr lang="cs-CZ" sz="2000" dirty="0"/>
              <a:t> Vysoká pevnost, tuhost, chemická odolnost, biokompatibilita, teplotní stabilita, recyklace </a:t>
            </a:r>
          </a:p>
          <a:p>
            <a:pPr marL="1028700" lvl="1" indent="-342900"/>
            <a:r>
              <a:rPr lang="cs-CZ" sz="2000" i="1" u="sng" dirty="0"/>
              <a:t>Aplikace -</a:t>
            </a:r>
            <a:r>
              <a:rPr lang="cs-CZ" sz="2000" dirty="0"/>
              <a:t> letecký průmysl, ložiska, implantáty, izolátory </a:t>
            </a:r>
          </a:p>
          <a:p>
            <a:pPr marL="1028700" lvl="1" indent="-342900" algn="just"/>
            <a:r>
              <a:rPr lang="cs-CZ" sz="2000" i="1" u="sng" dirty="0"/>
              <a:t>Kompozity -</a:t>
            </a:r>
            <a:r>
              <a:rPr lang="cs-CZ" sz="2000" dirty="0"/>
              <a:t> matrice pro uhlíková vlákna (velmi pevné a lehké struktury)</a:t>
            </a:r>
          </a:p>
          <a:p>
            <a:pPr marL="1028700" lvl="1" indent="-342900" algn="just"/>
            <a:r>
              <a:rPr lang="cs-CZ" sz="2000" i="1" u="sng" dirty="0"/>
              <a:t>Zpracování</a:t>
            </a:r>
            <a:r>
              <a:rPr lang="cs-CZ" sz="2000" dirty="0"/>
              <a:t> - při vysokých teplotách 350–400 °C (</a:t>
            </a:r>
            <a:r>
              <a:rPr lang="cs-CZ" sz="2000" dirty="0" err="1"/>
              <a:t>exktruze</a:t>
            </a:r>
            <a:r>
              <a:rPr lang="cs-CZ" sz="2000" dirty="0"/>
              <a:t>, vstřikování, lisování)</a:t>
            </a:r>
          </a:p>
          <a:p>
            <a:pPr marL="1028700" lvl="1" indent="-342900"/>
            <a:endParaRPr lang="cs-CZ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000" b="1" dirty="0" err="1"/>
              <a:t>Polyfenylensulfid</a:t>
            </a:r>
            <a:r>
              <a:rPr lang="cs-CZ" sz="2000" b="1" dirty="0"/>
              <a:t> (PPS)</a:t>
            </a:r>
            <a:endParaRPr lang="cs-CZ" sz="2000" dirty="0"/>
          </a:p>
          <a:p>
            <a:pPr marL="1028700" lvl="1" indent="-342900"/>
            <a:r>
              <a:rPr lang="cs-CZ" sz="2000" i="1" u="sng" dirty="0"/>
              <a:t>Vlastnosti</a:t>
            </a:r>
            <a:r>
              <a:rPr lang="cs-CZ" sz="2000" dirty="0"/>
              <a:t> – chemická odolnost, vysoká tepelná stabilita (do 240°C), odolnost proti vlhkosti i hoření</a:t>
            </a:r>
          </a:p>
          <a:p>
            <a:pPr marL="1028700" lvl="1" indent="-342900"/>
            <a:r>
              <a:rPr lang="cs-CZ" sz="2000" i="1" u="sng" dirty="0"/>
              <a:t>Aplikace</a:t>
            </a:r>
            <a:r>
              <a:rPr lang="cs-CZ" sz="2000" dirty="0"/>
              <a:t> – elektronika, motorové díly, izolace, čerpadla, těsnění, kryty transformátoru</a:t>
            </a:r>
          </a:p>
          <a:p>
            <a:pPr marL="1028700" lvl="1" indent="-342900"/>
            <a:r>
              <a:rPr lang="cs-CZ" sz="2000" i="1" u="sng" dirty="0"/>
              <a:t>Kompozity</a:t>
            </a:r>
            <a:r>
              <a:rPr lang="cs-CZ" sz="2000" dirty="0"/>
              <a:t> -  matrice v kombinaci se skleněnými nebo uhlíkovými vlákny </a:t>
            </a:r>
            <a:br>
              <a:rPr lang="cs-CZ" sz="2000" dirty="0"/>
            </a:br>
            <a:r>
              <a:rPr lang="cs-CZ" sz="2000" dirty="0"/>
              <a:t>(konstrukční díly vystavené vysokému zatížení)</a:t>
            </a:r>
          </a:p>
          <a:p>
            <a:pPr marL="1028700" lvl="1" indent="-342900"/>
            <a:r>
              <a:rPr lang="cs-CZ" sz="2000" i="1" u="sng" dirty="0"/>
              <a:t>Zpracování</a:t>
            </a:r>
            <a:r>
              <a:rPr lang="cs-CZ" sz="2000" dirty="0"/>
              <a:t> - při teplotách 300–330 °C (vstřikování, lisování, laminace)</a:t>
            </a:r>
          </a:p>
          <a:p>
            <a:pPr lvl="1" indent="0">
              <a:buNone/>
            </a:pPr>
            <a:endParaRPr lang="cs-CZ" dirty="0"/>
          </a:p>
        </p:txBody>
      </p:sp>
      <p:pic>
        <p:nvPicPr>
          <p:cNvPr id="6" name="Picture 2" descr="PEEK Polymers for Automotive Applications &amp; Components">
            <a:extLst>
              <a:ext uri="{FF2B5EF4-FFF2-40B4-BE49-F238E27FC236}">
                <a16:creationId xmlns:a16="http://schemas.microsoft.com/office/drawing/2014/main" id="{4628A27B-78CD-494A-9709-6F94A9E1E7A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90453" y="2671947"/>
            <a:ext cx="2231448" cy="167358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4">
            <a:extLst>
              <a:ext uri="{FF2B5EF4-FFF2-40B4-BE49-F238E27FC236}">
                <a16:creationId xmlns:a16="http://schemas.microsoft.com/office/drawing/2014/main" id="{D02AE2F3-81F9-43B1-9588-94027AFBCC4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77718" y="4845604"/>
            <a:ext cx="1471792" cy="147400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5651504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72EC4692-391F-4A0C-A7A3-CBB6988F46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0179" y="1089025"/>
            <a:ext cx="11807825" cy="719138"/>
          </a:xfrm>
        </p:spPr>
        <p:txBody>
          <a:bodyPr anchor="b">
            <a:normAutofit/>
          </a:bodyPr>
          <a:lstStyle/>
          <a:p>
            <a:r>
              <a:rPr lang="cs-CZ" dirty="0"/>
              <a:t>Termoplasty - srovnání</a:t>
            </a:r>
          </a:p>
        </p:txBody>
      </p:sp>
      <p:pic>
        <p:nvPicPr>
          <p:cNvPr id="9" name="Obrázek 8">
            <a:extLst>
              <a:ext uri="{FF2B5EF4-FFF2-40B4-BE49-F238E27FC236}">
                <a16:creationId xmlns:a16="http://schemas.microsoft.com/office/drawing/2014/main" id="{7B582EB6-EF43-473B-BFE9-E36897D9691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27058" y="1989138"/>
            <a:ext cx="9737883" cy="421163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09870117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72EC4692-391F-4A0C-A7A3-CBB6988F46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0179" y="1089025"/>
            <a:ext cx="11807825" cy="719138"/>
          </a:xfrm>
        </p:spPr>
        <p:txBody>
          <a:bodyPr anchor="b">
            <a:normAutofit/>
          </a:bodyPr>
          <a:lstStyle/>
          <a:p>
            <a:r>
              <a:rPr lang="cs-CZ" dirty="0"/>
              <a:t>Termoplasty - srovnání</a:t>
            </a:r>
          </a:p>
        </p:txBody>
      </p:sp>
      <p:pic>
        <p:nvPicPr>
          <p:cNvPr id="4" name="Obrázek 3">
            <a:extLst>
              <a:ext uri="{FF2B5EF4-FFF2-40B4-BE49-F238E27FC236}">
                <a16:creationId xmlns:a16="http://schemas.microsoft.com/office/drawing/2014/main" id="{95D7952D-8B68-49AF-88C9-E0CD1E2FE27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65278" y="1989138"/>
            <a:ext cx="7261443" cy="421163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66182753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Zástupný obsah 4">
            <a:extLst>
              <a:ext uri="{FF2B5EF4-FFF2-40B4-BE49-F238E27FC236}">
                <a16:creationId xmlns:a16="http://schemas.microsoft.com/office/drawing/2014/main" id="{D16A55F9-A6FE-4FA4-A7D1-1151B628D96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rcRect t="12791"/>
          <a:stretch/>
        </p:blipFill>
        <p:spPr>
          <a:xfrm>
            <a:off x="20" y="10"/>
            <a:ext cx="12191980" cy="6857990"/>
          </a:xfrm>
          <a:noFill/>
        </p:spPr>
      </p:pic>
    </p:spTree>
    <p:extLst>
      <p:ext uri="{BB962C8B-B14F-4D97-AF65-F5344CB8AC3E}">
        <p14:creationId xmlns:p14="http://schemas.microsoft.com/office/powerpoint/2010/main" val="4254523009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6327FA8B-6EBE-421B-B06B-2E1E3FF589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Termoplasty - aplikace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A95D9524-62AB-4868-8933-1C8B7470CA4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i="1" u="sng" dirty="0"/>
              <a:t>Obalový průmysl</a:t>
            </a:r>
            <a:r>
              <a:rPr lang="cs-CZ" i="1" dirty="0"/>
              <a:t>: </a:t>
            </a:r>
            <a:r>
              <a:rPr lang="cs-CZ" b="1" dirty="0"/>
              <a:t>PET</a:t>
            </a:r>
            <a:r>
              <a:rPr lang="cs-CZ" dirty="0"/>
              <a:t> (lahve),</a:t>
            </a:r>
            <a:r>
              <a:rPr lang="cs-CZ" b="1" dirty="0"/>
              <a:t> LDPE </a:t>
            </a:r>
            <a:r>
              <a:rPr lang="cs-CZ" dirty="0"/>
              <a:t>(sáčky).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i="1" u="sng" dirty="0"/>
              <a:t>Automobilový průmysl</a:t>
            </a:r>
            <a:r>
              <a:rPr lang="cs-CZ" i="1" dirty="0"/>
              <a:t>: </a:t>
            </a:r>
            <a:r>
              <a:rPr lang="cs-CZ" b="1" dirty="0"/>
              <a:t>PP</a:t>
            </a:r>
            <a:r>
              <a:rPr lang="cs-CZ" dirty="0"/>
              <a:t>, </a:t>
            </a:r>
            <a:r>
              <a:rPr lang="cs-CZ" b="1" dirty="0"/>
              <a:t>ABS</a:t>
            </a:r>
            <a:r>
              <a:rPr lang="cs-CZ" dirty="0"/>
              <a:t> (nárazníky, interiéry).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i="1" u="sng" dirty="0"/>
              <a:t>Elektrotechnika</a:t>
            </a:r>
            <a:r>
              <a:rPr lang="cs-CZ" dirty="0"/>
              <a:t>: </a:t>
            </a:r>
            <a:r>
              <a:rPr lang="cs-CZ" b="1" dirty="0"/>
              <a:t>PC</a:t>
            </a:r>
            <a:r>
              <a:rPr lang="cs-CZ" dirty="0"/>
              <a:t>, </a:t>
            </a:r>
            <a:r>
              <a:rPr lang="cs-CZ" b="1" dirty="0"/>
              <a:t>PVC</a:t>
            </a:r>
            <a:r>
              <a:rPr lang="cs-CZ" dirty="0"/>
              <a:t> (kabelové izolace, kryty).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i="1" u="sng" dirty="0"/>
              <a:t>Spotřební zboží</a:t>
            </a:r>
            <a:r>
              <a:rPr lang="cs-CZ" dirty="0"/>
              <a:t>: </a:t>
            </a:r>
            <a:r>
              <a:rPr lang="cs-CZ" b="1" dirty="0"/>
              <a:t>ABS</a:t>
            </a:r>
            <a:r>
              <a:rPr lang="cs-CZ" dirty="0"/>
              <a:t> (hračky), </a:t>
            </a:r>
            <a:r>
              <a:rPr lang="cs-CZ" b="1" dirty="0"/>
              <a:t>PMMA</a:t>
            </a:r>
            <a:r>
              <a:rPr lang="cs-CZ" dirty="0"/>
              <a:t> (optika, displeje).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i="1" u="sng" dirty="0"/>
              <a:t>Zdravotnictví</a:t>
            </a:r>
            <a:r>
              <a:rPr lang="cs-CZ" dirty="0"/>
              <a:t>: </a:t>
            </a:r>
            <a:r>
              <a:rPr lang="cs-CZ" b="1" dirty="0"/>
              <a:t>PE</a:t>
            </a:r>
            <a:r>
              <a:rPr lang="cs-CZ" dirty="0"/>
              <a:t>, </a:t>
            </a:r>
            <a:r>
              <a:rPr lang="cs-CZ" b="1" dirty="0"/>
              <a:t>PP</a:t>
            </a:r>
            <a:r>
              <a:rPr lang="cs-CZ" dirty="0"/>
              <a:t>, </a:t>
            </a:r>
            <a:r>
              <a:rPr lang="cs-CZ" b="1" dirty="0"/>
              <a:t>PVC</a:t>
            </a:r>
            <a:r>
              <a:rPr lang="cs-CZ" dirty="0"/>
              <a:t> (injekční stříkačky, obaly léků, pomůcky).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i="1" u="sng" dirty="0"/>
              <a:t>Stavebnictví:</a:t>
            </a:r>
            <a:r>
              <a:rPr lang="cs-CZ" dirty="0"/>
              <a:t> </a:t>
            </a:r>
            <a:r>
              <a:rPr lang="cs-CZ" b="1" dirty="0"/>
              <a:t>PVC</a:t>
            </a:r>
            <a:r>
              <a:rPr lang="cs-CZ" dirty="0"/>
              <a:t> (potrubí, okna).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i="1" u="sng" dirty="0"/>
              <a:t>Letecký průmysl</a:t>
            </a:r>
            <a:r>
              <a:rPr lang="cs-CZ" dirty="0"/>
              <a:t>: Lehké a pevné komponenty (např. </a:t>
            </a:r>
            <a:r>
              <a:rPr lang="cs-CZ" b="1" dirty="0"/>
              <a:t>PEEK</a:t>
            </a:r>
            <a:r>
              <a:rPr lang="cs-CZ" dirty="0"/>
              <a:t>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i="1" u="sng" dirty="0"/>
              <a:t>Sportovní vybavení</a:t>
            </a:r>
            <a:r>
              <a:rPr lang="cs-CZ" dirty="0"/>
              <a:t>: </a:t>
            </a:r>
            <a:r>
              <a:rPr lang="cs-CZ" b="1" dirty="0"/>
              <a:t>PU</a:t>
            </a:r>
            <a:r>
              <a:rPr lang="cs-CZ" dirty="0"/>
              <a:t>, </a:t>
            </a:r>
            <a:r>
              <a:rPr lang="cs-CZ" b="1" dirty="0"/>
              <a:t>PA</a:t>
            </a:r>
            <a:r>
              <a:rPr lang="cs-CZ" dirty="0"/>
              <a:t> (rakety), </a:t>
            </a:r>
            <a:r>
              <a:rPr lang="cs-CZ" b="1" dirty="0"/>
              <a:t>PA</a:t>
            </a:r>
            <a:r>
              <a:rPr lang="cs-CZ" dirty="0"/>
              <a:t>, </a:t>
            </a:r>
            <a:r>
              <a:rPr lang="cs-CZ" b="1" dirty="0"/>
              <a:t>HDPE</a:t>
            </a:r>
            <a:r>
              <a:rPr lang="cs-CZ" dirty="0"/>
              <a:t> (lyže), </a:t>
            </a:r>
            <a:r>
              <a:rPr lang="cs-CZ" b="1" dirty="0"/>
              <a:t>ABS</a:t>
            </a:r>
            <a:r>
              <a:rPr lang="cs-CZ" dirty="0"/>
              <a:t>, </a:t>
            </a:r>
            <a:r>
              <a:rPr lang="cs-CZ" b="1" dirty="0"/>
              <a:t>PC</a:t>
            </a:r>
            <a:r>
              <a:rPr lang="cs-CZ" dirty="0"/>
              <a:t> (helmy)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dirty="0"/>
          </a:p>
          <a:p>
            <a:endParaRPr lang="cs-CZ" dirty="0"/>
          </a:p>
        </p:txBody>
      </p:sp>
      <p:pic>
        <p:nvPicPr>
          <p:cNvPr id="5" name="Obrázek 4">
            <a:extLst>
              <a:ext uri="{FF2B5EF4-FFF2-40B4-BE49-F238E27FC236}">
                <a16:creationId xmlns:a16="http://schemas.microsoft.com/office/drawing/2014/main" id="{3F68CE1B-CB1F-462C-9243-158352F5D92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79100" y="1547542"/>
            <a:ext cx="4238231" cy="18814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5603" name="Picture 3" descr="Termoplasty – základní druhy">
            <a:extLst>
              <a:ext uri="{FF2B5EF4-FFF2-40B4-BE49-F238E27FC236}">
                <a16:creationId xmlns:a16="http://schemas.microsoft.com/office/drawing/2014/main" id="{53C0DA5C-470F-4CFF-9F79-FC18961A18D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03968" y="3887517"/>
            <a:ext cx="3990975" cy="1143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37302906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6327FA8B-6EBE-421B-B06B-2E1E3FF589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Termoplasty - aplikace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A95D9524-62AB-4868-8933-1C8B7470CA4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b="1" i="1" u="sng" dirty="0"/>
              <a:t>Termoplasty v kompozitních materiálech</a:t>
            </a:r>
          </a:p>
          <a:p>
            <a:r>
              <a:rPr lang="cs-CZ" dirty="0"/>
              <a:t>Termoplasty jako matrice v kombinaci se skelnými či uhlíkovými vlákny (např. PA 6, PPS)</a:t>
            </a:r>
            <a:endParaRPr lang="cs-CZ" b="1" i="1" u="sng" dirty="0"/>
          </a:p>
          <a:p>
            <a:pPr marL="1028700" lvl="1" indent="-342900"/>
            <a:r>
              <a:rPr lang="cs-CZ" b="1" dirty="0"/>
              <a:t>Vlastnosti:</a:t>
            </a:r>
            <a:r>
              <a:rPr lang="cs-CZ" dirty="0"/>
              <a:t> Termoplasty jako matrice jsou pružnější, </a:t>
            </a:r>
            <a:r>
              <a:rPr lang="cs-CZ" dirty="0" err="1"/>
              <a:t>nárazuvzdornější</a:t>
            </a:r>
            <a:r>
              <a:rPr lang="cs-CZ" dirty="0"/>
              <a:t> a recyklovatelné.</a:t>
            </a:r>
          </a:p>
          <a:p>
            <a:pPr marL="1028700" lvl="1" indent="-342900"/>
            <a:r>
              <a:rPr lang="cs-CZ" b="1" dirty="0"/>
              <a:t>Aplikace:</a:t>
            </a:r>
            <a:r>
              <a:rPr lang="cs-CZ" dirty="0"/>
              <a:t> Výroba lehkých a odolných komponent, např. v leteckém průmyslu, při konstrukci dopravních prostředků či sportovních potřeb.</a:t>
            </a:r>
          </a:p>
          <a:p>
            <a:pPr marL="1028700" lvl="1" indent="-342900"/>
            <a:r>
              <a:rPr lang="cs-CZ" b="1" dirty="0"/>
              <a:t>Výhody:</a:t>
            </a:r>
            <a:r>
              <a:rPr lang="cs-CZ" dirty="0"/>
              <a:t> Možnost tvarování za tepla, odolnost vůči chemikáliím, snížené riziko praskání.</a:t>
            </a:r>
          </a:p>
          <a:p>
            <a:pPr marL="1028700" lvl="1" indent="-342900"/>
            <a:r>
              <a:rPr lang="cs-CZ" b="1" dirty="0"/>
              <a:t>Nevýhody:</a:t>
            </a:r>
            <a:r>
              <a:rPr lang="cs-CZ" dirty="0"/>
              <a:t> Vyšší teploty zpracování, nižší tepelná odolnost než </a:t>
            </a:r>
            <a:r>
              <a:rPr lang="cs-CZ" dirty="0" err="1"/>
              <a:t>reaktoplasty</a:t>
            </a:r>
            <a:r>
              <a:rPr lang="cs-CZ" dirty="0"/>
              <a:t>.</a:t>
            </a:r>
          </a:p>
          <a:p>
            <a:endParaRPr lang="cs-CZ" dirty="0"/>
          </a:p>
        </p:txBody>
      </p:sp>
      <p:pic>
        <p:nvPicPr>
          <p:cNvPr id="26628" name="Picture 4">
            <a:extLst>
              <a:ext uri="{FF2B5EF4-FFF2-40B4-BE49-F238E27FC236}">
                <a16:creationId xmlns:a16="http://schemas.microsoft.com/office/drawing/2014/main" id="{BF8270A4-E20F-49AC-BEE6-73E06F624E1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5199" y="4423474"/>
            <a:ext cx="3749928" cy="214281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630" name="Picture 6" descr="Čína přizpůsobené sklolaminátové kompozitní sendvičové panely Dodavatelé a  výrobci - Holycore">
            <a:extLst>
              <a:ext uri="{FF2B5EF4-FFF2-40B4-BE49-F238E27FC236}">
                <a16:creationId xmlns:a16="http://schemas.microsoft.com/office/drawing/2014/main" id="{D13B7429-FF9B-4FD8-932A-9AED67EE374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0237" y="4423474"/>
            <a:ext cx="2860770" cy="214281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84717228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37B40999-EB49-4BC0-81AA-B65AC8A188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0180" y="1089026"/>
            <a:ext cx="11798620" cy="719138"/>
          </a:xfrm>
        </p:spPr>
        <p:txBody>
          <a:bodyPr anchor="b">
            <a:normAutofit/>
          </a:bodyPr>
          <a:lstStyle/>
          <a:p>
            <a:r>
              <a:rPr lang="cs-CZ" dirty="0"/>
              <a:t>Termoplasty - shrnutí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95AB9254-A874-40B4-B7C3-E16DAD79CAF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00179" y="1987551"/>
            <a:ext cx="7004025" cy="4213687"/>
          </a:xfrm>
        </p:spPr>
        <p:txBody>
          <a:bodyPr>
            <a:normAutofit/>
          </a:bodyPr>
          <a:lstStyle/>
          <a:p>
            <a:pPr lvl="1" indent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kumimoji="0" lang="cs-CZ" altLang="cs-CZ" sz="32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"Jsou termoplasty budoucností kompozitních materiálů?"</a:t>
            </a:r>
            <a:endParaRPr lang="cs-CZ" altLang="cs-CZ" sz="2000" b="1" dirty="0"/>
          </a:p>
          <a:p>
            <a:pPr marL="0" marR="0" lvl="0" indent="0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cs-CZ" altLang="cs-CZ" b="0" i="0" u="none" strike="noStrike" cap="none" normalizeH="0" baseline="0" dirty="0">
              <a:ln>
                <a:noFill/>
              </a:ln>
              <a:effectLst/>
            </a:endParaRPr>
          </a:p>
          <a:p>
            <a:pPr marL="0" marR="0" lvl="0" indent="0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lang="cs-CZ" altLang="cs-CZ" dirty="0"/>
          </a:p>
          <a:p>
            <a:pPr marL="0" marR="0" lvl="0" indent="0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cs-CZ" altLang="cs-CZ" b="0" i="0" u="none" strike="noStrike" cap="none" normalizeH="0" baseline="0" dirty="0">
              <a:ln>
                <a:noFill/>
              </a:ln>
              <a:effectLst/>
            </a:endParaRPr>
          </a:p>
          <a:p>
            <a:endParaRPr lang="cs-CZ" dirty="0"/>
          </a:p>
        </p:txBody>
      </p:sp>
      <p:pic>
        <p:nvPicPr>
          <p:cNvPr id="5" name="Grafický objekt 4" descr="Otázky se souvislou výplní">
            <a:extLst>
              <a:ext uri="{FF2B5EF4-FFF2-40B4-BE49-F238E27FC236}">
                <a16:creationId xmlns:a16="http://schemas.microsoft.com/office/drawing/2014/main" id="{F97376C6-AE9B-4F9D-9B30-2FBE2E05F79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2244585" y="3760304"/>
            <a:ext cx="1760883" cy="1760883"/>
          </a:xfrm>
          <a:prstGeom prst="rect">
            <a:avLst/>
          </a:prstGeom>
        </p:spPr>
      </p:pic>
      <p:pic>
        <p:nvPicPr>
          <p:cNvPr id="8" name="Obrázek 7">
            <a:extLst>
              <a:ext uri="{FF2B5EF4-FFF2-40B4-BE49-F238E27FC236}">
                <a16:creationId xmlns:a16="http://schemas.microsoft.com/office/drawing/2014/main" id="{3DE3DE6B-933D-4C8B-8222-A80641583FA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461058" y="2265079"/>
            <a:ext cx="4154178" cy="365862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53335899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AC4E8704-12F0-4D72-A805-62E8A82445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Termoplasty - test</a:t>
            </a:r>
          </a:p>
        </p:txBody>
      </p:sp>
      <p:sp>
        <p:nvSpPr>
          <p:cNvPr id="4" name="Rectangle 1">
            <a:extLst>
              <a:ext uri="{FF2B5EF4-FFF2-40B4-BE49-F238E27FC236}">
                <a16:creationId xmlns:a16="http://schemas.microsoft.com/office/drawing/2014/main" id="{AD7207BA-BA5B-44BC-838A-4C9CA377817D}"/>
              </a:ext>
            </a:extLst>
          </p:cNvPr>
          <p:cNvSpPr>
            <a:spLocks noGrp="1" noChangeArrowheads="1"/>
          </p:cNvSpPr>
          <p:nvPr>
            <p:ph idx="1"/>
          </p:nvPr>
        </p:nvSpPr>
        <p:spPr bwMode="auto">
          <a:xfrm>
            <a:off x="192087" y="1755855"/>
            <a:ext cx="7638758" cy="46782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cs-CZ" altLang="cs-CZ" b="1" i="1" u="sng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Co je hlavní charakteristickou vlastností termoplastů?</a:t>
            </a:r>
            <a:endParaRPr kumimoji="0" lang="cs-CZ" altLang="cs-CZ" b="0" i="1" u="sng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cs-CZ" altLang="cs-CZ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a) Nelze je po vytvrzení znovu tvarovat</a:t>
            </a:r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cs-CZ" altLang="cs-CZ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b) Jsou opakovaně tvarovatelné zahřátím</a:t>
            </a:r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cs-CZ" altLang="cs-CZ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c) Jsou vytvrzeny chemickou reakcí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endParaRPr kumimoji="0" lang="cs-CZ" altLang="cs-CZ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cs-CZ" altLang="cs-CZ" b="1" i="1" u="sng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Který z těchto materiálů patří mezi </a:t>
            </a:r>
            <a:r>
              <a:rPr kumimoji="0" lang="cs-CZ" altLang="cs-CZ" b="1" i="1" u="sng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</a:rPr>
              <a:t>high</a:t>
            </a:r>
            <a:r>
              <a:rPr kumimoji="0" lang="cs-CZ" altLang="cs-CZ" b="1" i="1" u="sng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-performance termoplasty?</a:t>
            </a:r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cs-CZ" altLang="cs-CZ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a) </a:t>
            </a:r>
            <a:r>
              <a:rPr kumimoji="0" lang="cs-CZ" altLang="cs-CZ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</a:rPr>
              <a:t>Polyetheretherketon</a:t>
            </a:r>
            <a:r>
              <a:rPr kumimoji="0" lang="cs-CZ" altLang="cs-CZ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 (PEEK)</a:t>
            </a:r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cs-CZ" altLang="cs-CZ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b) Polyesterová pryskyřice (UP)</a:t>
            </a:r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cs-CZ" altLang="cs-CZ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c) Polyvinylchlorid (PVC)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endParaRPr kumimoji="0" lang="cs-CZ" altLang="cs-CZ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cs-CZ" altLang="cs-CZ" b="1" i="1" u="sng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Jaká je hlavní výhoda termoplastů ve srovnání s </a:t>
            </a:r>
            <a:r>
              <a:rPr kumimoji="0" lang="cs-CZ" altLang="cs-CZ" b="1" i="1" u="sng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</a:rPr>
              <a:t>reaktoplasty</a:t>
            </a:r>
            <a:r>
              <a:rPr kumimoji="0" lang="cs-CZ" altLang="cs-CZ" b="1" i="1" u="sng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?</a:t>
            </a:r>
            <a:endParaRPr kumimoji="0" lang="cs-CZ" altLang="cs-CZ" b="0" i="1" u="sng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cs-CZ" altLang="cs-CZ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a) Chemická odolnost</a:t>
            </a:r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cs-CZ" altLang="cs-CZ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b) Možnost recyklace a opakované zpracování</a:t>
            </a:r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cs-CZ" altLang="cs-CZ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c) Nízká výrobní teplota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altLang="cs-CZ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" name="Šipka: doprava 4">
            <a:extLst>
              <a:ext uri="{FF2B5EF4-FFF2-40B4-BE49-F238E27FC236}">
                <a16:creationId xmlns:a16="http://schemas.microsoft.com/office/drawing/2014/main" id="{2F0FFD22-438F-484E-9A81-8D15A98C891D}"/>
              </a:ext>
            </a:extLst>
          </p:cNvPr>
          <p:cNvSpPr/>
          <p:nvPr/>
        </p:nvSpPr>
        <p:spPr>
          <a:xfrm flipH="1">
            <a:off x="4686257" y="2512735"/>
            <a:ext cx="1417834" cy="205484"/>
          </a:xfrm>
          <a:prstGeom prst="right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6" name="Šipka: doprava 5">
            <a:extLst>
              <a:ext uri="{FF2B5EF4-FFF2-40B4-BE49-F238E27FC236}">
                <a16:creationId xmlns:a16="http://schemas.microsoft.com/office/drawing/2014/main" id="{40B0295F-A6F5-4E5E-A639-78DC74FB7453}"/>
              </a:ext>
            </a:extLst>
          </p:cNvPr>
          <p:cNvSpPr/>
          <p:nvPr/>
        </p:nvSpPr>
        <p:spPr>
          <a:xfrm flipH="1">
            <a:off x="3640477" y="3714812"/>
            <a:ext cx="1417834" cy="205484"/>
          </a:xfrm>
          <a:prstGeom prst="right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7" name="Šipka: doprava 6">
            <a:extLst>
              <a:ext uri="{FF2B5EF4-FFF2-40B4-BE49-F238E27FC236}">
                <a16:creationId xmlns:a16="http://schemas.microsoft.com/office/drawing/2014/main" id="{AF23A095-C6A6-496F-AB6C-9284BC6AB853}"/>
              </a:ext>
            </a:extLst>
          </p:cNvPr>
          <p:cNvSpPr/>
          <p:nvPr/>
        </p:nvSpPr>
        <p:spPr>
          <a:xfrm flipH="1">
            <a:off x="5161052" y="5563491"/>
            <a:ext cx="1417834" cy="205484"/>
          </a:xfrm>
          <a:prstGeom prst="right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79448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B858D95A-7ABC-47EE-A8D9-3B8EF604B3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Termoplasty - shrnutí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E0C3FAF4-CE01-4862-9F2A-B6C4B4809E2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b="1" i="1" u="sng" dirty="0"/>
              <a:t>Uveďte příklad průmyslové aplikace termoplastů v kompozitních materiálech.</a:t>
            </a:r>
          </a:p>
          <a:p>
            <a:endParaRPr lang="cs-CZ" b="1" i="1" u="sng" dirty="0"/>
          </a:p>
          <a:p>
            <a:pPr marL="1028700" lvl="1" indent="-342900"/>
            <a:r>
              <a:rPr lang="cs-CZ" dirty="0" err="1"/>
              <a:t>Polyetheretherketon</a:t>
            </a:r>
            <a:r>
              <a:rPr lang="cs-CZ" dirty="0"/>
              <a:t> (PEEK) - Letecký průmysl (panely), zdravotnické implantáty</a:t>
            </a:r>
          </a:p>
          <a:p>
            <a:pPr marL="1028700" lvl="1" indent="-342900"/>
            <a:r>
              <a:rPr lang="cs-CZ" dirty="0"/>
              <a:t>Polypropylen (PP) - Výztuhy v automobilovém průmyslu, nádrže na tekutiny</a:t>
            </a:r>
          </a:p>
          <a:p>
            <a:pPr marL="1028700" lvl="1" indent="-342900"/>
            <a:r>
              <a:rPr lang="cs-CZ" dirty="0"/>
              <a:t>Polykarbonát (PC) - Ochranné přilby, okna odolná proti nárazu.</a:t>
            </a:r>
          </a:p>
          <a:p>
            <a:endParaRPr lang="cs-CZ" dirty="0"/>
          </a:p>
          <a:p>
            <a:endParaRPr lang="cs-CZ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b="1" i="1" u="sng" dirty="0"/>
              <a:t>Proč jsou technické termoplasty, jako polyamid (PA), oblíbené v automobilovém průmyslu?</a:t>
            </a:r>
          </a:p>
          <a:p>
            <a:endParaRPr lang="cs-CZ" b="1" i="1" u="sng" dirty="0"/>
          </a:p>
          <a:p>
            <a:pPr marL="1028700" lvl="1" indent="-342900"/>
            <a:r>
              <a:rPr lang="cs-CZ" dirty="0"/>
              <a:t>Polyamidy kombinují vysokou pevnost, odolnost vůči opotřebení, chemikáliím a teplotám. Jsou lehké, což pomáhá snižovat hmotnost vozidel, a jsou snadno zpracovatelné injekčním litím.</a:t>
            </a:r>
          </a:p>
          <a:p>
            <a:endParaRPr lang="cs-CZ" dirty="0"/>
          </a:p>
          <a:p>
            <a:endParaRPr lang="cs-CZ" dirty="0"/>
          </a:p>
          <a:p>
            <a:endParaRPr lang="cs-CZ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5297233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D66FC3EE-15B3-41AC-A677-12A09AB4FA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Polymerní matrice - reference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0C064CC8-865D-4872-9BF4-DA6D0FC5183F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 fontScale="32500" lnSpcReduction="2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cs-CZ" sz="2800" dirty="0"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https://www.epodex.com/</a:t>
            </a:r>
            <a:endParaRPr lang="cs-CZ" sz="2800" dirty="0"/>
          </a:p>
          <a:p>
            <a:pPr marL="514350" indent="-514350">
              <a:buFont typeface="+mj-lt"/>
              <a:buAutoNum type="arabicPeriod"/>
            </a:pPr>
            <a:r>
              <a:rPr lang="cs-CZ" sz="2800" dirty="0"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https://www.thoughtco.com/thermoplastic-vs-thermoset-resins-820405</a:t>
            </a:r>
            <a:endParaRPr lang="cs-CZ" sz="2800" dirty="0"/>
          </a:p>
          <a:p>
            <a:pPr marL="514350" indent="-514350">
              <a:buFont typeface="+mj-lt"/>
              <a:buAutoNum type="arabicPeriod"/>
            </a:pPr>
            <a:r>
              <a:rPr lang="cs-CZ" sz="2800" dirty="0"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https://vesmir.cz/cz/casopis/archiv-casopisu/2009/cislo-3/quo-vaditis-polymery.html</a:t>
            </a:r>
            <a:endParaRPr lang="cs-CZ" sz="2800" dirty="0"/>
          </a:p>
          <a:p>
            <a:pPr marL="514350" indent="-514350">
              <a:buFont typeface="+mj-lt"/>
              <a:buAutoNum type="arabicPeriod"/>
            </a:pPr>
            <a:r>
              <a:rPr lang="cs-CZ" sz="2800" dirty="0"/>
              <a:t>EHRENSTEIN, W. G.: Polymerní kompozitní materiály. 1.vyd. Praha: </a:t>
            </a:r>
            <a:r>
              <a:rPr lang="cs-CZ" sz="2800" dirty="0" err="1"/>
              <a:t>Scientia</a:t>
            </a:r>
            <a:r>
              <a:rPr lang="cs-CZ" sz="2800" dirty="0"/>
              <a:t>, 2005. 351 s. ISBN 978-80-86960-29-6. </a:t>
            </a:r>
          </a:p>
          <a:p>
            <a:pPr marL="514350" indent="-514350">
              <a:buFont typeface="+mj-lt"/>
              <a:buAutoNum type="arabicPeriod"/>
            </a:pPr>
            <a:r>
              <a:rPr lang="cs-CZ" sz="2800" dirty="0"/>
              <a:t>LIPTÁKOVÁ, T.: </a:t>
            </a:r>
            <a:r>
              <a:rPr lang="cs-CZ" sz="2800" dirty="0" err="1"/>
              <a:t>Polymérnekonštrukčné</a:t>
            </a:r>
            <a:r>
              <a:rPr lang="cs-CZ" sz="2800" dirty="0"/>
              <a:t> materiály. 1.vyd. </a:t>
            </a:r>
            <a:r>
              <a:rPr lang="cs-CZ" sz="2800" dirty="0" err="1"/>
              <a:t>Ţilina</a:t>
            </a:r>
            <a:r>
              <a:rPr lang="cs-CZ" sz="2800" dirty="0"/>
              <a:t>: </a:t>
            </a:r>
            <a:r>
              <a:rPr lang="cs-CZ" sz="2800" dirty="0" err="1"/>
              <a:t>Ţilinská</a:t>
            </a:r>
            <a:r>
              <a:rPr lang="cs-CZ" sz="2800" dirty="0"/>
              <a:t> univerzita v </a:t>
            </a:r>
            <a:r>
              <a:rPr lang="cs-CZ" sz="2800" dirty="0" err="1"/>
              <a:t>Ţiline</a:t>
            </a:r>
            <a:r>
              <a:rPr lang="cs-CZ" sz="2800" dirty="0"/>
              <a:t>, 2012. 189s. ISBN 978-80-554-0505-6.</a:t>
            </a:r>
          </a:p>
          <a:p>
            <a:pPr marL="514350" indent="-514350">
              <a:buFont typeface="+mj-lt"/>
              <a:buAutoNum type="arabicPeriod"/>
            </a:pPr>
            <a:r>
              <a:rPr lang="cs-CZ" sz="2800" dirty="0"/>
              <a:t>http://www.volny.cz/zkorinek/matrice.pdf. </a:t>
            </a:r>
          </a:p>
          <a:p>
            <a:pPr marL="514350" indent="-514350">
              <a:buFont typeface="+mj-lt"/>
              <a:buAutoNum type="arabicPeriod"/>
            </a:pPr>
            <a:r>
              <a:rPr lang="cs-CZ" sz="2800" dirty="0"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http://www.gurit.com</a:t>
            </a:r>
            <a:endParaRPr lang="cs-CZ" sz="2800" dirty="0"/>
          </a:p>
          <a:p>
            <a:pPr marL="514350" indent="-514350">
              <a:buFont typeface="+mj-lt"/>
              <a:buAutoNum type="arabicPeriod"/>
            </a:pPr>
            <a:r>
              <a:rPr lang="cs-CZ" sz="2800" dirty="0"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http://www.5m.cz/cz/epoxidove-pryskyrice-1/</a:t>
            </a:r>
            <a:endParaRPr lang="cs-CZ" sz="2800" dirty="0"/>
          </a:p>
          <a:p>
            <a:pPr marL="514350" indent="-514350">
              <a:buFont typeface="+mj-lt"/>
              <a:buAutoNum type="arabicPeriod"/>
            </a:pPr>
            <a:r>
              <a:rPr lang="en-US" sz="2800" dirty="0"/>
              <a:t>CALLISTER, W. D. a D. G. RETHWISCH. Materials science and engineering: an introduction. 8th ed. Hoboken: Wiley, 2010. ISBN 978-0-470-41997-7.</a:t>
            </a:r>
            <a:endParaRPr lang="cs-CZ" sz="2800" dirty="0"/>
          </a:p>
          <a:p>
            <a:pPr marL="514350" indent="-514350">
              <a:buFont typeface="+mj-lt"/>
              <a:buAutoNum type="arabicPeriod"/>
            </a:pPr>
            <a:r>
              <a:rPr lang="en-US" sz="2800" dirty="0"/>
              <a:t>STRONG, A. B. Fundamentals of composites manufacturing. Michigan: Society of Manufacturing Engineers, 620 p, 2008. ISBN 0-978-087263-854-5.</a:t>
            </a:r>
            <a:endParaRPr lang="cs-CZ" sz="2800" dirty="0"/>
          </a:p>
          <a:p>
            <a:pPr marL="514350" indent="-514350">
              <a:buFont typeface="+mj-lt"/>
              <a:buAutoNum type="arabicPeriod"/>
            </a:pPr>
            <a:r>
              <a:rPr lang="cs-CZ" sz="2800" dirty="0"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https://www.havel-composites.com/cs/produkty/polyesterova-pryskyrice-havelpol-5-pevnostni-orto-1975-7620</a:t>
            </a:r>
            <a:endParaRPr lang="cs-CZ" sz="2800" dirty="0"/>
          </a:p>
          <a:p>
            <a:pPr marL="514350" indent="-514350">
              <a:buFont typeface="+mj-lt"/>
              <a:buAutoNum type="arabicPeriod"/>
            </a:pPr>
            <a:r>
              <a:rPr lang="cs-CZ" sz="2800" dirty="0"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https://www.thoughtco.com/thermoplastic-vs-thermoset-resins-820405</a:t>
            </a:r>
            <a:endParaRPr lang="cs-CZ" sz="2800" dirty="0"/>
          </a:p>
          <a:p>
            <a:pPr marL="514350" indent="-514350">
              <a:buFont typeface="+mj-lt"/>
              <a:buAutoNum type="arabicPeriod"/>
            </a:pPr>
            <a:r>
              <a:rPr lang="en-US" sz="2800" dirty="0"/>
              <a:t>Callister, W. D., &amp; </a:t>
            </a:r>
            <a:r>
              <a:rPr lang="en-US" sz="2800" dirty="0" err="1"/>
              <a:t>Rethwisch</a:t>
            </a:r>
            <a:r>
              <a:rPr lang="en-US" sz="2800" dirty="0"/>
              <a:t>, D. G. </a:t>
            </a:r>
            <a:r>
              <a:rPr lang="en-US" sz="2800" i="1" dirty="0"/>
              <a:t>Materials Science and Engineering: An Introduction</a:t>
            </a:r>
            <a:r>
              <a:rPr lang="en-US" sz="2800" dirty="0"/>
              <a:t>. Wiley, 2018.</a:t>
            </a:r>
            <a:endParaRPr lang="cs-CZ" sz="2800" dirty="0"/>
          </a:p>
          <a:p>
            <a:pPr marL="514350" indent="-514350">
              <a:buFont typeface="+mj-lt"/>
              <a:buAutoNum type="arabicPeriod"/>
            </a:pPr>
            <a:r>
              <a:rPr lang="en-US" sz="2800" dirty="0" err="1"/>
              <a:t>Rosato</a:t>
            </a:r>
            <a:r>
              <a:rPr lang="en-US" sz="2800" dirty="0"/>
              <a:t>, D. V. </a:t>
            </a:r>
            <a:r>
              <a:rPr lang="en-US" sz="2800" i="1" dirty="0"/>
              <a:t>Plastics Engineered Product Design</a:t>
            </a:r>
            <a:r>
              <a:rPr lang="en-US" sz="2800" dirty="0"/>
              <a:t>. Elsevier, 2003.</a:t>
            </a:r>
            <a:endParaRPr lang="cs-CZ" sz="2800" dirty="0"/>
          </a:p>
          <a:p>
            <a:pPr marL="514350" indent="-514350">
              <a:buFont typeface="+mj-lt"/>
              <a:buAutoNum type="arabicPeriod"/>
            </a:pPr>
            <a:r>
              <a:rPr lang="cs-CZ" sz="2800" b="0" i="0" dirty="0">
                <a:effectLst/>
              </a:rPr>
              <a:t>KALOVÁ, Martina. </a:t>
            </a:r>
            <a:r>
              <a:rPr lang="cs-CZ" sz="2800" b="0" i="1" dirty="0">
                <a:effectLst/>
              </a:rPr>
              <a:t>Design a modelování kompozitních struktur pro medicínské aplikace</a:t>
            </a:r>
            <a:r>
              <a:rPr lang="cs-CZ" sz="2800" b="0" i="0" dirty="0">
                <a:effectLst/>
              </a:rPr>
              <a:t>. Online, Disertační práce. Ostrava: Vysoká škola báňská - Technická univerzita Ostrava, 2020.</a:t>
            </a:r>
          </a:p>
          <a:p>
            <a:pPr marL="514350" indent="-514350">
              <a:buFont typeface="+mj-lt"/>
              <a:buAutoNum type="arabicPeriod"/>
            </a:pPr>
            <a:r>
              <a:rPr lang="cs-CZ" sz="2800" b="0" i="0" dirty="0">
                <a:effectLst/>
              </a:rPr>
              <a:t>KALOVÁ, Martina. </a:t>
            </a:r>
            <a:r>
              <a:rPr lang="cs-CZ" sz="2800" b="0" i="1" dirty="0">
                <a:effectLst/>
              </a:rPr>
              <a:t>Srovnání mechanických vlastností </a:t>
            </a:r>
            <a:r>
              <a:rPr lang="cs-CZ" sz="2800" b="0" i="1" dirty="0" err="1">
                <a:effectLst/>
              </a:rPr>
              <a:t>jednodruhových</a:t>
            </a:r>
            <a:r>
              <a:rPr lang="cs-CZ" sz="2800" b="0" i="1" dirty="0">
                <a:effectLst/>
              </a:rPr>
              <a:t> vláknových a hybridních </a:t>
            </a:r>
            <a:r>
              <a:rPr lang="cs-CZ" sz="2800" b="0" i="1" dirty="0" err="1">
                <a:effectLst/>
              </a:rPr>
              <a:t>kompozitů</a:t>
            </a:r>
            <a:r>
              <a:rPr lang="cs-CZ" sz="2800" b="0" i="0" dirty="0">
                <a:effectLst/>
              </a:rPr>
              <a:t>. Online, Diplomová práce. Ostrava: Vysoká škola báňská - Technická univerzita Ostrava, 2015.</a:t>
            </a:r>
            <a:endParaRPr lang="cs-CZ" sz="2800" dirty="0"/>
          </a:p>
          <a:p>
            <a:endParaRPr lang="cs-CZ" dirty="0"/>
          </a:p>
          <a:p>
            <a:endParaRPr lang="cs-CZ" dirty="0"/>
          </a:p>
          <a:p>
            <a:endParaRPr lang="cs-CZ" dirty="0"/>
          </a:p>
          <a:p>
            <a:endParaRPr lang="cs-CZ" dirty="0"/>
          </a:p>
          <a:p>
            <a:endParaRPr lang="cs-CZ" dirty="0"/>
          </a:p>
          <a:p>
            <a:endParaRPr lang="cs-CZ" dirty="0"/>
          </a:p>
          <a:p>
            <a:endParaRPr lang="cs-CZ" dirty="0"/>
          </a:p>
        </p:txBody>
      </p:sp>
      <p:sp>
        <p:nvSpPr>
          <p:cNvPr id="5" name="Zástupný obsah 4">
            <a:extLst>
              <a:ext uri="{FF2B5EF4-FFF2-40B4-BE49-F238E27FC236}">
                <a16:creationId xmlns:a16="http://schemas.microsoft.com/office/drawing/2014/main" id="{B87706DC-418C-4770-B911-AB5E4DB99681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Autofit/>
          </a:bodyPr>
          <a:lstStyle/>
          <a:p>
            <a:pPr marL="457200" indent="-457200">
              <a:buFont typeface="+mj-lt"/>
              <a:buAutoNum type="arabicPeriod" startAt="17"/>
            </a:pPr>
            <a:r>
              <a:rPr lang="en-US" sz="900" dirty="0"/>
              <a:t>Mallick, P. K. </a:t>
            </a:r>
            <a:r>
              <a:rPr lang="en-US" sz="900" i="1" dirty="0"/>
              <a:t>Fiber-Reinforced Composites: Materials, Manufacturing, and Design</a:t>
            </a:r>
            <a:r>
              <a:rPr lang="en-US" sz="900" dirty="0"/>
              <a:t>. CRC Press, 2007.</a:t>
            </a:r>
            <a:endParaRPr lang="cs-CZ" sz="900" dirty="0"/>
          </a:p>
          <a:p>
            <a:pPr marL="457200" indent="-457200">
              <a:buFont typeface="+mj-lt"/>
              <a:buAutoNum type="arabicPeriod" startAt="17"/>
            </a:pPr>
            <a:r>
              <a:rPr lang="cs-CZ" sz="900" dirty="0" err="1"/>
              <a:t>Bajpai</a:t>
            </a:r>
            <a:r>
              <a:rPr lang="cs-CZ" sz="900" dirty="0"/>
              <a:t>, P. K., </a:t>
            </a:r>
            <a:r>
              <a:rPr lang="cs-CZ" sz="900" dirty="0" err="1"/>
              <a:t>Singh</a:t>
            </a:r>
            <a:r>
              <a:rPr lang="cs-CZ" sz="900" dirty="0"/>
              <a:t>, I., &amp; </a:t>
            </a:r>
            <a:r>
              <a:rPr lang="cs-CZ" sz="900" dirty="0" err="1"/>
              <a:t>Madaan</a:t>
            </a:r>
            <a:r>
              <a:rPr lang="cs-CZ" sz="900" dirty="0"/>
              <a:t>, J. </a:t>
            </a:r>
            <a:r>
              <a:rPr lang="cs-CZ" sz="900" i="1" dirty="0" err="1"/>
              <a:t>Materials</a:t>
            </a:r>
            <a:r>
              <a:rPr lang="cs-CZ" sz="900" i="1" dirty="0"/>
              <a:t> </a:t>
            </a:r>
            <a:r>
              <a:rPr lang="cs-CZ" sz="900" i="1" dirty="0" err="1"/>
              <a:t>Today</a:t>
            </a:r>
            <a:r>
              <a:rPr lang="cs-CZ" sz="900" i="1" dirty="0"/>
              <a:t>: Termoplastické kompozity</a:t>
            </a:r>
            <a:r>
              <a:rPr lang="cs-CZ" sz="900" dirty="0"/>
              <a:t>. </a:t>
            </a:r>
            <a:r>
              <a:rPr lang="cs-CZ" sz="900" dirty="0" err="1"/>
              <a:t>Elsevier</a:t>
            </a:r>
            <a:r>
              <a:rPr lang="cs-CZ" sz="900" dirty="0"/>
              <a:t>, 2014</a:t>
            </a:r>
          </a:p>
          <a:p>
            <a:pPr marL="457200" indent="-457200">
              <a:buFont typeface="+mj-lt"/>
              <a:buAutoNum type="arabicPeriod" startAt="17"/>
            </a:pPr>
            <a:r>
              <a:rPr lang="cs-CZ" sz="900" dirty="0" err="1"/>
              <a:t>Strong</a:t>
            </a:r>
            <a:r>
              <a:rPr lang="cs-CZ" sz="900" dirty="0"/>
              <a:t>, A. B. </a:t>
            </a:r>
            <a:r>
              <a:rPr lang="cs-CZ" sz="900" dirty="0" err="1"/>
              <a:t>Plastics</a:t>
            </a:r>
            <a:r>
              <a:rPr lang="cs-CZ" sz="900" dirty="0"/>
              <a:t>: </a:t>
            </a:r>
            <a:r>
              <a:rPr lang="cs-CZ" sz="900" dirty="0" err="1"/>
              <a:t>Materials</a:t>
            </a:r>
            <a:r>
              <a:rPr lang="cs-CZ" sz="900" dirty="0"/>
              <a:t> and </a:t>
            </a:r>
            <a:r>
              <a:rPr lang="cs-CZ" sz="900" dirty="0" err="1"/>
              <a:t>Processing</a:t>
            </a:r>
            <a:r>
              <a:rPr lang="cs-CZ" sz="900" dirty="0"/>
              <a:t>. </a:t>
            </a:r>
            <a:r>
              <a:rPr lang="cs-CZ" sz="900" dirty="0" err="1"/>
              <a:t>Pearson</a:t>
            </a:r>
            <a:r>
              <a:rPr lang="cs-CZ" sz="900" dirty="0"/>
              <a:t>, 2006.</a:t>
            </a:r>
          </a:p>
          <a:p>
            <a:pPr marL="457200" indent="-457200">
              <a:buFont typeface="+mj-lt"/>
              <a:buAutoNum type="arabicPeriod" startAt="17"/>
            </a:pPr>
            <a:r>
              <a:rPr lang="cs-CZ" sz="900" dirty="0"/>
              <a:t>Mark, J. E., et al. </a:t>
            </a:r>
            <a:r>
              <a:rPr lang="cs-CZ" sz="900" dirty="0" err="1"/>
              <a:t>Physical</a:t>
            </a:r>
            <a:r>
              <a:rPr lang="cs-CZ" sz="900" dirty="0"/>
              <a:t> </a:t>
            </a:r>
            <a:r>
              <a:rPr lang="cs-CZ" sz="900" dirty="0" err="1"/>
              <a:t>Properties</a:t>
            </a:r>
            <a:r>
              <a:rPr lang="cs-CZ" sz="900" dirty="0"/>
              <a:t> </a:t>
            </a:r>
            <a:r>
              <a:rPr lang="cs-CZ" sz="900" dirty="0" err="1"/>
              <a:t>of</a:t>
            </a:r>
            <a:r>
              <a:rPr lang="cs-CZ" sz="900" dirty="0"/>
              <a:t> </a:t>
            </a:r>
            <a:r>
              <a:rPr lang="cs-CZ" sz="900" dirty="0" err="1"/>
              <a:t>Polymers</a:t>
            </a:r>
            <a:r>
              <a:rPr lang="cs-CZ" sz="900" dirty="0"/>
              <a:t> Handbook. </a:t>
            </a:r>
            <a:r>
              <a:rPr lang="cs-CZ" sz="900" dirty="0" err="1"/>
              <a:t>Springer</a:t>
            </a:r>
            <a:r>
              <a:rPr lang="cs-CZ" sz="900" dirty="0"/>
              <a:t>, 2007.</a:t>
            </a:r>
          </a:p>
          <a:p>
            <a:pPr marL="457200" indent="-457200">
              <a:buFont typeface="+mj-lt"/>
              <a:buAutoNum type="arabicPeriod" startAt="17"/>
            </a:pPr>
            <a:r>
              <a:rPr lang="cs-CZ" sz="900" dirty="0" err="1"/>
              <a:t>Thomason</a:t>
            </a:r>
            <a:r>
              <a:rPr lang="cs-CZ" sz="900" dirty="0"/>
              <a:t>, J. L. </a:t>
            </a:r>
            <a:r>
              <a:rPr lang="cs-CZ" sz="900" dirty="0" err="1"/>
              <a:t>Glass</a:t>
            </a:r>
            <a:r>
              <a:rPr lang="cs-CZ" sz="900" dirty="0"/>
              <a:t> </a:t>
            </a:r>
            <a:r>
              <a:rPr lang="cs-CZ" sz="900" dirty="0" err="1"/>
              <a:t>Fibre</a:t>
            </a:r>
            <a:r>
              <a:rPr lang="cs-CZ" sz="900" dirty="0"/>
              <a:t> </a:t>
            </a:r>
            <a:r>
              <a:rPr lang="cs-CZ" sz="900" dirty="0" err="1"/>
              <a:t>Reinforced</a:t>
            </a:r>
            <a:r>
              <a:rPr lang="cs-CZ" sz="900" dirty="0"/>
              <a:t> </a:t>
            </a:r>
            <a:r>
              <a:rPr lang="cs-CZ" sz="900" dirty="0" err="1"/>
              <a:t>Plastics</a:t>
            </a:r>
            <a:r>
              <a:rPr lang="cs-CZ" sz="900" dirty="0"/>
              <a:t>. </a:t>
            </a:r>
            <a:r>
              <a:rPr lang="cs-CZ" sz="900" dirty="0" err="1"/>
              <a:t>Woodhead</a:t>
            </a:r>
            <a:r>
              <a:rPr lang="cs-CZ" sz="900" dirty="0"/>
              <a:t> </a:t>
            </a:r>
            <a:r>
              <a:rPr lang="cs-CZ" sz="900" dirty="0" err="1"/>
              <a:t>Publishing</a:t>
            </a:r>
            <a:r>
              <a:rPr lang="cs-CZ" sz="900" dirty="0"/>
              <a:t>, 2015.</a:t>
            </a:r>
          </a:p>
          <a:p>
            <a:pPr marL="457200" indent="-457200">
              <a:buFont typeface="+mj-lt"/>
              <a:buAutoNum type="arabicPeriod" startAt="17"/>
            </a:pPr>
            <a:r>
              <a:rPr lang="cs-CZ" sz="900" dirty="0" err="1"/>
              <a:t>Ullman</a:t>
            </a:r>
            <a:r>
              <a:rPr lang="cs-CZ" sz="900" dirty="0"/>
              <a:t>, R. </a:t>
            </a:r>
            <a:r>
              <a:rPr lang="cs-CZ" sz="900" dirty="0" err="1"/>
              <a:t>Thermoplastics</a:t>
            </a:r>
            <a:r>
              <a:rPr lang="cs-CZ" sz="900" dirty="0"/>
              <a:t> and </a:t>
            </a:r>
            <a:r>
              <a:rPr lang="cs-CZ" sz="900" dirty="0" err="1"/>
              <a:t>Thermosets</a:t>
            </a:r>
            <a:r>
              <a:rPr lang="cs-CZ" sz="900" dirty="0"/>
              <a:t> in </a:t>
            </a:r>
            <a:r>
              <a:rPr lang="cs-CZ" sz="900" dirty="0" err="1"/>
              <a:t>Engineering</a:t>
            </a:r>
            <a:r>
              <a:rPr lang="cs-CZ" sz="900" dirty="0"/>
              <a:t> </a:t>
            </a:r>
            <a:r>
              <a:rPr lang="cs-CZ" sz="900" dirty="0" err="1"/>
              <a:t>Applications</a:t>
            </a:r>
            <a:r>
              <a:rPr lang="cs-CZ" sz="900" dirty="0"/>
              <a:t>. ASM International, 2008.</a:t>
            </a:r>
          </a:p>
          <a:p>
            <a:pPr marL="457200" indent="-457200">
              <a:buFont typeface="+mj-lt"/>
              <a:buAutoNum type="arabicPeriod" startAt="17"/>
            </a:pPr>
            <a:r>
              <a:rPr lang="en-US" sz="900" dirty="0"/>
              <a:t>Hill, D. J. Thermoplastics: Properties and Applications. Elsevier, 2014.</a:t>
            </a:r>
            <a:endParaRPr lang="cs-CZ" sz="900" dirty="0"/>
          </a:p>
          <a:p>
            <a:pPr marL="457200" indent="-457200">
              <a:buFont typeface="+mj-lt"/>
              <a:buAutoNum type="arabicPeriod" startAt="17"/>
            </a:pPr>
            <a:r>
              <a:rPr lang="en-US" sz="900" dirty="0" err="1"/>
              <a:t>Boinard</a:t>
            </a:r>
            <a:r>
              <a:rPr lang="en-US" sz="900" dirty="0"/>
              <a:t>, E., et al. "The use of PEEK and PPS in high-performance composites." Composites Science and Technology, 2000.</a:t>
            </a:r>
            <a:endParaRPr lang="cs-CZ" sz="900" dirty="0"/>
          </a:p>
          <a:p>
            <a:pPr marL="457200" indent="-457200">
              <a:buFont typeface="+mj-lt"/>
              <a:buAutoNum type="arabicPeriod" startAt="17"/>
            </a:pPr>
            <a:r>
              <a:rPr lang="cs-CZ" sz="900" dirty="0">
                <a:hlinkClick r:id="rId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https://www.strojirenstvi.cz/termoplasticky-kompozit-tepex-je-pouzivan-k-vyrobe-ultratenkych-a-lehkych-elektrickych-skateboardu/</a:t>
            </a:r>
            <a:endParaRPr lang="cs-CZ" sz="900" dirty="0"/>
          </a:p>
          <a:p>
            <a:pPr marL="457200" indent="-457200">
              <a:buFont typeface="+mj-lt"/>
              <a:buAutoNum type="arabicPeriod" startAt="17"/>
            </a:pPr>
            <a:r>
              <a:rPr lang="cs-CZ" sz="900" dirty="0">
                <a:hlinkClick r:id="rId9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https://www.semanticscholar.org/paper/3-D-PRINTING-OF-CONTINUOUS-FIBRE-REINFORCED-Zhuo-Li/02abdbe6d442579cd29a19a3a1e77767e75011c2</a:t>
            </a:r>
            <a:endParaRPr lang="cs-CZ" sz="900" dirty="0"/>
          </a:p>
          <a:p>
            <a:pPr marL="457200" indent="-457200">
              <a:buFont typeface="+mj-lt"/>
              <a:buAutoNum type="arabicPeriod" startAt="17"/>
            </a:pPr>
            <a:r>
              <a:rPr lang="cs-CZ" sz="900" dirty="0"/>
              <a:t>https://cz.holycorematerial.com/sandwich-panel/composite-sandwich-panel/fiberglass-composite-sandwich-panels.html</a:t>
            </a:r>
          </a:p>
          <a:p>
            <a:pPr marL="457200" indent="-457200">
              <a:buFont typeface="+mj-lt"/>
              <a:buAutoNum type="arabicPeriod" startAt="17"/>
            </a:pPr>
            <a:r>
              <a:rPr lang="cs-CZ" sz="900" dirty="0">
                <a:hlinkClick r:id="rId10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https://www.multiplast.cz/eshop/dutinkove-polykarbonatove-desky-16/polykarbonatove-desky-dutinkove-43</a:t>
            </a:r>
            <a:endParaRPr lang="cs-CZ" sz="900" dirty="0"/>
          </a:p>
          <a:p>
            <a:pPr marL="457200" indent="-457200">
              <a:buFont typeface="+mj-lt"/>
              <a:buAutoNum type="arabicPeriod" startAt="17"/>
            </a:pPr>
            <a:r>
              <a:rPr lang="cs-CZ" sz="900" dirty="0">
                <a:hlinkClick r:id="rId11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https://www.roechling.com/cz/industrial/ptfe</a:t>
            </a:r>
            <a:endParaRPr lang="cs-CZ" sz="900" dirty="0"/>
          </a:p>
          <a:p>
            <a:pPr marL="457200" indent="-457200">
              <a:buFont typeface="+mj-lt"/>
              <a:buAutoNum type="arabicPeriod" startAt="17"/>
            </a:pPr>
            <a:r>
              <a:rPr lang="cs-CZ" sz="900" dirty="0">
                <a:hlinkClick r:id="rId1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https://www.victrex.com/en/industries/automotive</a:t>
            </a:r>
            <a:endParaRPr lang="cs-CZ" sz="900" dirty="0"/>
          </a:p>
          <a:p>
            <a:pPr marL="457200" indent="-457200">
              <a:buFont typeface="+mj-lt"/>
              <a:buAutoNum type="arabicPeriod" startAt="17"/>
            </a:pPr>
            <a:r>
              <a:rPr lang="cs-CZ" sz="900" dirty="0">
                <a:hlinkClick r:id="rId1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https://www.polyplasty.cz/clanky-polyamid-pa6.html</a:t>
            </a:r>
            <a:endParaRPr lang="cs-CZ" sz="900" dirty="0"/>
          </a:p>
          <a:p>
            <a:pPr marL="457200" indent="-457200">
              <a:buFont typeface="+mj-lt"/>
              <a:buAutoNum type="arabicPeriod" startAt="17"/>
            </a:pPr>
            <a:r>
              <a:rPr lang="cs-CZ" sz="900" dirty="0"/>
              <a:t>http://cz.ntecmono.com/news/pps-polyphenylene-sulfide-26455364.html</a:t>
            </a:r>
          </a:p>
        </p:txBody>
      </p:sp>
    </p:spTree>
    <p:extLst>
      <p:ext uri="{BB962C8B-B14F-4D97-AF65-F5344CB8AC3E}">
        <p14:creationId xmlns:p14="http://schemas.microsoft.com/office/powerpoint/2010/main" val="31433534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D9B227B8-634A-4BA4-9971-E5805D2CAE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Epoxidová pryskyřice (EP-R)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9E4A5B67-4B2B-44A3-A729-8E57733F89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dirty="0"/>
              <a:t>nejvšestrannější </a:t>
            </a:r>
            <a:r>
              <a:rPr lang="cs-CZ" dirty="0" err="1"/>
              <a:t>reaktoplast</a:t>
            </a:r>
            <a:r>
              <a:rPr lang="cs-CZ" dirty="0"/>
              <a:t> pro konstrukční použití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dirty="0"/>
              <a:t>vlastnosti epoxidu závisí na výběru pryskyřice, vytvrzovacích činidel a anorganických plniv</a:t>
            </a:r>
          </a:p>
          <a:p>
            <a:r>
              <a:rPr lang="cs-CZ" i="1" u="sng" dirty="0"/>
              <a:t>Výhody</a:t>
            </a:r>
            <a:r>
              <a:rPr lang="cs-CZ" dirty="0"/>
              <a:t> </a:t>
            </a:r>
          </a:p>
          <a:p>
            <a:pPr marL="1028700" lvl="1" indent="-342900"/>
            <a:r>
              <a:rPr lang="cs-CZ" dirty="0"/>
              <a:t>dobrá adheze k mnoha druhům podkladu (kov, sklo, dřevo, </a:t>
            </a:r>
            <a:r>
              <a:rPr lang="cs-CZ" dirty="0" err="1"/>
              <a:t>kermika</a:t>
            </a:r>
            <a:r>
              <a:rPr lang="cs-CZ" dirty="0"/>
              <a:t>) </a:t>
            </a:r>
          </a:p>
          <a:p>
            <a:pPr marL="1028700" lvl="1" indent="-342900" algn="just"/>
            <a:r>
              <a:rPr lang="cs-CZ" dirty="0"/>
              <a:t>tvarová stálost (malé smrštění při vytvrzování), houževnatost</a:t>
            </a:r>
          </a:p>
          <a:p>
            <a:pPr marL="1028700" lvl="1" indent="-342900"/>
            <a:r>
              <a:rPr lang="cs-CZ" dirty="0"/>
              <a:t>odolnost proti únavě a tečení</a:t>
            </a:r>
          </a:p>
          <a:p>
            <a:pPr marL="1028700" lvl="1" indent="-342900"/>
            <a:r>
              <a:rPr lang="cs-CZ" dirty="0"/>
              <a:t>elektroizolační vlastnosti </a:t>
            </a:r>
          </a:p>
          <a:p>
            <a:pPr marL="1028700" lvl="1" indent="-342900"/>
            <a:r>
              <a:rPr lang="cs-CZ" dirty="0"/>
              <a:t>chemická odolnost vůči vodě, alkáliím, kyselinám a některým rozpouštědlům (závisí na tvrdidle)</a:t>
            </a:r>
          </a:p>
          <a:p>
            <a:r>
              <a:rPr lang="cs-CZ" i="1" u="sng" dirty="0"/>
              <a:t>Nevýhody </a:t>
            </a:r>
            <a:endParaRPr lang="cs-CZ" dirty="0"/>
          </a:p>
          <a:p>
            <a:pPr marL="1028700" lvl="1" indent="-342900"/>
            <a:r>
              <a:rPr lang="cs-CZ" dirty="0"/>
              <a:t>horší zpracovatelnost (vysoká viskozita, pomalé vytvrzování) </a:t>
            </a:r>
          </a:p>
          <a:p>
            <a:pPr marL="1028700" lvl="1" indent="-342900"/>
            <a:r>
              <a:rPr lang="cs-CZ" dirty="0"/>
              <a:t>cenově náročné (3 až 4 krát více než nenasycené polyesterové pryskyřice)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268790714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1E4FD2B4-9D68-4776-65B5-88F9609A9F19}"/>
              </a:ext>
            </a:extLst>
          </p:cNvPr>
          <p:cNvSpPr txBox="1"/>
          <p:nvPr/>
        </p:nvSpPr>
        <p:spPr>
          <a:xfrm>
            <a:off x="3451226" y="6183976"/>
            <a:ext cx="5305875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0"/>
              </a:spcAft>
            </a:pPr>
            <a:r>
              <a:rPr lang="en-GB" sz="1400" b="0" i="0" u="none" strike="noStrike" dirty="0">
                <a:solidFill>
                  <a:srgbClr val="00A499"/>
                </a:solidFill>
                <a:effectLst/>
              </a:rPr>
              <a:t>O</a:t>
            </a:r>
          </a:p>
          <a:p>
            <a:pPr algn="ctr">
              <a:spcAft>
                <a:spcPts val="0"/>
              </a:spcAft>
            </a:pPr>
            <a:r>
              <a:rPr lang="en-GB" sz="1200" b="0" i="0" u="none" strike="noStrike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NPO_VŠB-TUO_MSMT-16605/2022</a:t>
            </a:r>
            <a:endParaRPr lang="en-CZ" sz="2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B2C36BC-2171-D0CE-214B-77FEB160F67D}"/>
              </a:ext>
            </a:extLst>
          </p:cNvPr>
          <p:cNvSpPr txBox="1"/>
          <p:nvPr/>
        </p:nvSpPr>
        <p:spPr>
          <a:xfrm>
            <a:off x="2122715" y="2259044"/>
            <a:ext cx="795201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b="1" dirty="0" err="1">
                <a:solidFill>
                  <a:srgbClr val="00A499"/>
                </a:solidFill>
                <a:latin typeface="Calibri" panose="020F0502020204030204" pitchFamily="34" charset="0"/>
              </a:rPr>
              <a:t>Děkuji</a:t>
            </a:r>
            <a:r>
              <a:rPr lang="en-GB" sz="2800" b="1" dirty="0">
                <a:solidFill>
                  <a:srgbClr val="00A499"/>
                </a:solidFill>
                <a:latin typeface="Calibri" panose="020F0502020204030204" pitchFamily="34" charset="0"/>
              </a:rPr>
              <a:t> za </a:t>
            </a:r>
            <a:r>
              <a:rPr lang="en-GB" sz="2800" b="1" dirty="0" err="1">
                <a:solidFill>
                  <a:srgbClr val="00A499"/>
                </a:solidFill>
                <a:latin typeface="Calibri" panose="020F0502020204030204" pitchFamily="34" charset="0"/>
              </a:rPr>
              <a:t>pozornost</a:t>
            </a:r>
            <a:endParaRPr lang="en-GB" sz="2800" b="1" i="0" u="none" strike="noStrike" dirty="0">
              <a:solidFill>
                <a:srgbClr val="00A499"/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EA4430B-5946-CA75-0549-E3178C6DB125}"/>
              </a:ext>
            </a:extLst>
          </p:cNvPr>
          <p:cNvSpPr txBox="1"/>
          <p:nvPr/>
        </p:nvSpPr>
        <p:spPr>
          <a:xfrm>
            <a:off x="4938370" y="3198126"/>
            <a:ext cx="234410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cs-CZ" dirty="0"/>
              <a:t>Martina Kalová</a:t>
            </a:r>
          </a:p>
          <a:p>
            <a:pPr algn="ctr"/>
            <a:r>
              <a:rPr lang="cs-CZ" dirty="0">
                <a:hlinkClick r:id="rId3"/>
              </a:rPr>
              <a:t>martina.kalova@vsb.cz</a:t>
            </a:r>
            <a:endParaRPr lang="cs-CZ" dirty="0"/>
          </a:p>
          <a:p>
            <a:pPr algn="ctr"/>
            <a:endParaRPr lang="en-CZ" dirty="0"/>
          </a:p>
        </p:txBody>
      </p:sp>
      <p:sp>
        <p:nvSpPr>
          <p:cNvPr id="4" name="TextovéPole 3">
            <a:extLst>
              <a:ext uri="{FF2B5EF4-FFF2-40B4-BE49-F238E27FC236}">
                <a16:creationId xmlns:a16="http://schemas.microsoft.com/office/drawing/2014/main" id="{3222E02B-3BDC-8B61-7AF1-5F3782228757}"/>
              </a:ext>
            </a:extLst>
          </p:cNvPr>
          <p:cNvSpPr txBox="1"/>
          <p:nvPr/>
        </p:nvSpPr>
        <p:spPr>
          <a:xfrm>
            <a:off x="3976776" y="4145286"/>
            <a:ext cx="3381555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pl-PL" sz="1600" dirty="0">
                <a:effectLst/>
              </a:rPr>
              <a:t>Toto dílo je licencováno pod</a:t>
            </a:r>
            <a:r>
              <a:rPr lang="pl-PL" sz="1600" dirty="0"/>
              <a:t> </a:t>
            </a:r>
            <a:r>
              <a:rPr lang="pl-PL" sz="1600" b="0" i="0" u="none" strike="noStrike" dirty="0">
                <a:solidFill>
                  <a:srgbClr val="D14500"/>
                </a:solidFill>
                <a:effectLst/>
                <a:hlinkClick r:id="rId4"/>
              </a:rPr>
              <a:t>CC BY 4.0  </a:t>
            </a:r>
            <a:endParaRPr lang="pl-PL" sz="1600" dirty="0">
              <a:solidFill>
                <a:srgbClr val="D14500"/>
              </a:solidFill>
            </a:endParaRPr>
          </a:p>
        </p:txBody>
      </p:sp>
      <p:grpSp>
        <p:nvGrpSpPr>
          <p:cNvPr id="5" name="Group 18">
            <a:extLst>
              <a:ext uri="{FF2B5EF4-FFF2-40B4-BE49-F238E27FC236}">
                <a16:creationId xmlns:a16="http://schemas.microsoft.com/office/drawing/2014/main" id="{4103FF0F-C1E4-04BE-E1C5-DDDFA5FF3401}"/>
              </a:ext>
            </a:extLst>
          </p:cNvPr>
          <p:cNvGrpSpPr/>
          <p:nvPr/>
        </p:nvGrpSpPr>
        <p:grpSpPr>
          <a:xfrm>
            <a:off x="7443575" y="4145286"/>
            <a:ext cx="745309" cy="338554"/>
            <a:chOff x="22136306" y="11964470"/>
            <a:chExt cx="1556425" cy="731982"/>
          </a:xfrm>
        </p:grpSpPr>
        <p:pic>
          <p:nvPicPr>
            <p:cNvPr id="10" name="Picture 6">
              <a:extLst>
                <a:ext uri="{FF2B5EF4-FFF2-40B4-BE49-F238E27FC236}">
                  <a16:creationId xmlns:a16="http://schemas.microsoft.com/office/drawing/2014/main" id="{7DE798F5-15F8-C115-9F49-088E773F3A50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2136306" y="11964470"/>
              <a:ext cx="711200" cy="711200"/>
            </a:xfrm>
            <a:prstGeom prst="rect">
              <a:avLst/>
            </a:prstGeom>
          </p:spPr>
        </p:pic>
        <p:pic>
          <p:nvPicPr>
            <p:cNvPr id="11" name="Picture 14">
              <a:extLst>
                <a:ext uri="{FF2B5EF4-FFF2-40B4-BE49-F238E27FC236}">
                  <a16:creationId xmlns:a16="http://schemas.microsoft.com/office/drawing/2014/main" id="{D0F72B34-21F6-DD25-AA21-EBEDA36452D0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22981531" y="11985252"/>
              <a:ext cx="711200" cy="711200"/>
            </a:xfrm>
            <a:prstGeom prst="rect">
              <a:avLst/>
            </a:prstGeom>
          </p:spPr>
        </p:pic>
      </p:grpSp>
      <p:pic>
        <p:nvPicPr>
          <p:cNvPr id="2" name="Obrázek 1" descr="Obsah obrázku Písmo, text, symbol, logo&#10;&#10;Popis byl vytvořen automaticky">
            <a:extLst>
              <a:ext uri="{FF2B5EF4-FFF2-40B4-BE49-F238E27FC236}">
                <a16:creationId xmlns:a16="http://schemas.microsoft.com/office/drawing/2014/main" id="{93E863FD-9683-A098-9FA6-6DBAC7485EF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931958" y="4541896"/>
            <a:ext cx="3420693" cy="1924141"/>
          </a:xfrm>
          <a:prstGeom prst="rect">
            <a:avLst/>
          </a:prstGeom>
        </p:spPr>
      </p:pic>
      <p:pic>
        <p:nvPicPr>
          <p:cNvPr id="12" name="Obrázek 11" descr="Obsah obrázku text, Písmo, logo, Elektricky modrá&#10;&#10;Popis byl vytvořen automaticky">
            <a:extLst>
              <a:ext uri="{FF2B5EF4-FFF2-40B4-BE49-F238E27FC236}">
                <a16:creationId xmlns:a16="http://schemas.microsoft.com/office/drawing/2014/main" id="{1FD21867-E39B-4844-ED6E-42C2CC075D9B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279488" y="5085497"/>
            <a:ext cx="2796646" cy="836941"/>
          </a:xfrm>
          <a:prstGeom prst="rect">
            <a:avLst/>
          </a:prstGeom>
        </p:spPr>
      </p:pic>
      <p:pic>
        <p:nvPicPr>
          <p:cNvPr id="13" name="Obrázek 12" descr="Foto / Photo: Logo MŠMT">
            <a:extLst>
              <a:ext uri="{FF2B5EF4-FFF2-40B4-BE49-F238E27FC236}">
                <a16:creationId xmlns:a16="http://schemas.microsoft.com/office/drawing/2014/main" id="{9535FC57-8931-BAC2-4260-ECF4B56DDDA6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8586" y="5085497"/>
            <a:ext cx="1633926" cy="813148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Obrázek 13">
            <a:extLst>
              <a:ext uri="{FF2B5EF4-FFF2-40B4-BE49-F238E27FC236}">
                <a16:creationId xmlns:a16="http://schemas.microsoft.com/office/drawing/2014/main" id="{972B1258-3B58-4F39-9AF4-DE6F2F234C3F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595801" y="655323"/>
            <a:ext cx="3000397" cy="7239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4172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D9B227B8-634A-4BA4-9971-E5805D2CAE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Epoxidová pryskyřice (EP-R)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9E4A5B67-4B2B-44A3-A729-8E57733F89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i="1" u="sng" dirty="0"/>
              <a:t>Aplikace</a:t>
            </a:r>
            <a:r>
              <a:rPr lang="cs-CZ" dirty="0"/>
              <a:t>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dirty="0"/>
              <a:t>nátěrové hmoty, lepidla, tmely, elektroizolační materiály,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dirty="0"/>
              <a:t>výroba </a:t>
            </a:r>
            <a:r>
              <a:rPr lang="cs-CZ" dirty="0" err="1"/>
              <a:t>kompozitů</a:t>
            </a:r>
            <a:r>
              <a:rPr lang="cs-CZ" dirty="0"/>
              <a:t> pro letecký a automobilový průmysl,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dirty="0"/>
              <a:t>výroba forem a nástrojů</a:t>
            </a:r>
          </a:p>
          <a:p>
            <a:endParaRPr lang="cs-CZ" dirty="0"/>
          </a:p>
        </p:txBody>
      </p:sp>
      <p:pic>
        <p:nvPicPr>
          <p:cNvPr id="18434" name="Picture 2" descr="Pryskyřice na podlahy">
            <a:extLst>
              <a:ext uri="{FF2B5EF4-FFF2-40B4-BE49-F238E27FC236}">
                <a16:creationId xmlns:a16="http://schemas.microsoft.com/office/drawing/2014/main" id="{36ECED50-FAE0-4613-ABB1-B8D578B9BCD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4935" y="3976998"/>
            <a:ext cx="3181765" cy="239553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436" name="Picture 4" descr="Objevte krásu detailů s epoxidovou pryskyřicí na odlévání - Den Braven">
            <a:extLst>
              <a:ext uri="{FF2B5EF4-FFF2-40B4-BE49-F238E27FC236}">
                <a16:creationId xmlns:a16="http://schemas.microsoft.com/office/drawing/2014/main" id="{AFC3F620-CAAB-4C14-B763-6C8BAFCDDEB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59548" y="4021726"/>
            <a:ext cx="4791074" cy="239553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438" name="Picture 6" descr="Laminát s vláknovou výztuží – Wikipedie">
            <a:extLst>
              <a:ext uri="{FF2B5EF4-FFF2-40B4-BE49-F238E27FC236}">
                <a16:creationId xmlns:a16="http://schemas.microsoft.com/office/drawing/2014/main" id="{81F8FAA2-5C21-418A-844C-EABD03650D1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43470" y="4021726"/>
            <a:ext cx="3344376" cy="250828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9591886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D9B227B8-634A-4BA4-9971-E5805D2CAE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Epoxidová pryskyřice (EP-R)</a:t>
            </a:r>
          </a:p>
        </p:txBody>
      </p:sp>
      <p:pic>
        <p:nvPicPr>
          <p:cNvPr id="5" name="Zástupný obsah 4">
            <a:extLst>
              <a:ext uri="{FF2B5EF4-FFF2-40B4-BE49-F238E27FC236}">
                <a16:creationId xmlns:a16="http://schemas.microsoft.com/office/drawing/2014/main" id="{41868679-8F80-49C2-AC42-33E10107655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06587" y="1989138"/>
            <a:ext cx="9778827" cy="421163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78796756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D9B227B8-634A-4BA4-9971-E5805D2CAE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Epoxidová pryskyřice (EP-R)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9E4A5B67-4B2B-44A3-A729-8E57733F89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cs-CZ" dirty="0"/>
              <a:t>Za normální teploty jsou epoxidové pryskyřice nažloutlé kapalné až pevné nelepivé látky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cs-CZ" dirty="0"/>
              <a:t>EP mohou obsahovat další látky ke změně užitných vlastností (např. rozpouštědla, modifikátory)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cs-CZ" dirty="0"/>
              <a:t>Molekula obsahuje většinou však dvě epoxidové skupiny, nutné jako funkční skupiny pro stavbu makromolekul. Ideální chemická struktura typického epoxidu</a:t>
            </a:r>
          </a:p>
        </p:txBody>
      </p:sp>
      <p:pic>
        <p:nvPicPr>
          <p:cNvPr id="5" name="Obrázek 4">
            <a:extLst>
              <a:ext uri="{FF2B5EF4-FFF2-40B4-BE49-F238E27FC236}">
                <a16:creationId xmlns:a16="http://schemas.microsoft.com/office/drawing/2014/main" id="{C22B04E5-ADF4-471C-96F1-BC90BF58CF6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70416" y="3654056"/>
            <a:ext cx="7783420" cy="1995097"/>
          </a:xfrm>
          <a:prstGeom prst="rect">
            <a:avLst/>
          </a:prstGeom>
        </p:spPr>
      </p:pic>
      <p:sp>
        <p:nvSpPr>
          <p:cNvPr id="7" name="TextovéPole 6">
            <a:extLst>
              <a:ext uri="{FF2B5EF4-FFF2-40B4-BE49-F238E27FC236}">
                <a16:creationId xmlns:a16="http://schemas.microsoft.com/office/drawing/2014/main" id="{DC6B57CF-456D-4B45-9540-D0110899F3E7}"/>
              </a:ext>
            </a:extLst>
          </p:cNvPr>
          <p:cNvSpPr txBox="1"/>
          <p:nvPr/>
        </p:nvSpPr>
        <p:spPr>
          <a:xfrm>
            <a:off x="3538330" y="5906887"/>
            <a:ext cx="610262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cs-CZ" dirty="0"/>
              <a:t>Ideální chemická struktura typického epoxidu</a:t>
            </a:r>
          </a:p>
        </p:txBody>
      </p:sp>
    </p:spTree>
    <p:extLst>
      <p:ext uri="{BB962C8B-B14F-4D97-AF65-F5344CB8AC3E}">
        <p14:creationId xmlns:p14="http://schemas.microsoft.com/office/powerpoint/2010/main" val="239097987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D9B227B8-634A-4BA4-9971-E5805D2CAE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Epoxidová pryskyřice - vytvrzování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9E4A5B67-4B2B-44A3-A729-8E57733F89F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2088" y="1863588"/>
            <a:ext cx="8557912" cy="4337188"/>
          </a:xfrm>
        </p:spPr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dirty="0"/>
              <a:t>Charakteristický znak nevytvrzené pryskyřice je </a:t>
            </a:r>
            <a:r>
              <a:rPr lang="cs-CZ" u="sng" dirty="0"/>
              <a:t>epoxidová (</a:t>
            </a:r>
            <a:r>
              <a:rPr lang="cs-CZ" u="sng" dirty="0" err="1"/>
              <a:t>oxiranová</a:t>
            </a:r>
            <a:r>
              <a:rPr lang="cs-CZ" u="sng" dirty="0"/>
              <a:t>) skupina </a:t>
            </a:r>
            <a:r>
              <a:rPr lang="cs-CZ" dirty="0"/>
              <a:t>= </a:t>
            </a:r>
            <a:r>
              <a:rPr lang="cs-CZ" u="sng" dirty="0"/>
              <a:t>trojčlenný kruh </a:t>
            </a:r>
            <a:r>
              <a:rPr lang="cs-CZ" dirty="0"/>
              <a:t>(dva uhlíkové a jeden kyslíkový atom), který je energeticky bohatý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u="sng" dirty="0"/>
              <a:t>Epoxidová skupina </a:t>
            </a:r>
            <a:r>
              <a:rPr lang="cs-CZ" dirty="0"/>
              <a:t>je tak velmi reaktivní</a:t>
            </a:r>
          </a:p>
          <a:p>
            <a:pPr marL="1028700" lvl="1" indent="-342900"/>
            <a:r>
              <a:rPr lang="cs-CZ" dirty="0"/>
              <a:t>aktivní vodíkové ionty tvrdidla přidávaného v kapalné nebo pevné formě, reagují s epoxidovými skupinami pryskyřice a vznikají tak epoxidové systémy trojrozměrných sítí. Vytvrzování u EP-R probíhá stupňovitě, pomalu (nevznikají tak zplodiny, nedochází ke smrštění), což je výhodné při výrobě přesných nebo velkorozměrových dílců.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dirty="0"/>
              <a:t>Základním vytvrzovacím mechanizmem je </a:t>
            </a:r>
            <a:r>
              <a:rPr lang="cs-CZ" u="sng" dirty="0"/>
              <a:t>polyadice </a:t>
            </a:r>
          </a:p>
          <a:p>
            <a:pPr marL="1028700" lvl="1" indent="-342900"/>
            <a:r>
              <a:rPr lang="cs-CZ" dirty="0"/>
              <a:t>vodíkový atom tvrdidla váže na kyslíkový atom epoxidové skupiny. Vznikají skupiny -OH, které jsou příčinou dobré přilnavosti epoxidových pryskyřic. Dochází k pozvolnému zasíťování. Reakční směs zůstává tekutá, geluje později.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u="sng" dirty="0"/>
              <a:t>Vlastnosti</a:t>
            </a:r>
            <a:r>
              <a:rPr lang="cs-CZ" dirty="0"/>
              <a:t> vytvrzených pryskyřic jsou ovlivněny  hlavně typem tvrdidla </a:t>
            </a:r>
          </a:p>
          <a:p>
            <a:pPr lvl="2" indent="0">
              <a:buNone/>
            </a:pPr>
            <a:endParaRPr lang="cs-CZ" dirty="0"/>
          </a:p>
          <a:p>
            <a:endParaRPr lang="cs-CZ" dirty="0"/>
          </a:p>
        </p:txBody>
      </p:sp>
      <p:pic>
        <p:nvPicPr>
          <p:cNvPr id="6" name="Obrázek 5">
            <a:extLst>
              <a:ext uri="{FF2B5EF4-FFF2-40B4-BE49-F238E27FC236}">
                <a16:creationId xmlns:a16="http://schemas.microsoft.com/office/drawing/2014/main" id="{3F02F54C-818D-4DC6-A7A6-7B7F3A2FE31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49999" y="2185814"/>
            <a:ext cx="3258005" cy="2486372"/>
          </a:xfrm>
          <a:prstGeom prst="rect">
            <a:avLst/>
          </a:prstGeom>
        </p:spPr>
      </p:pic>
      <p:sp>
        <p:nvSpPr>
          <p:cNvPr id="10" name="TextovéPole 9">
            <a:extLst>
              <a:ext uri="{FF2B5EF4-FFF2-40B4-BE49-F238E27FC236}">
                <a16:creationId xmlns:a16="http://schemas.microsoft.com/office/drawing/2014/main" id="{5D7DCB76-14A4-4B7D-9B6E-0AA61652CF3F}"/>
              </a:ext>
            </a:extLst>
          </p:cNvPr>
          <p:cNvSpPr txBox="1"/>
          <p:nvPr/>
        </p:nvSpPr>
        <p:spPr>
          <a:xfrm>
            <a:off x="9213573" y="4974534"/>
            <a:ext cx="194807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cs-CZ" dirty="0" err="1"/>
              <a:t>Oxiranová</a:t>
            </a:r>
            <a:r>
              <a:rPr lang="cs-CZ" dirty="0"/>
              <a:t> skupina</a:t>
            </a:r>
          </a:p>
        </p:txBody>
      </p:sp>
    </p:spTree>
    <p:extLst>
      <p:ext uri="{BB962C8B-B14F-4D97-AF65-F5344CB8AC3E}">
        <p14:creationId xmlns:p14="http://schemas.microsoft.com/office/powerpoint/2010/main" val="160507093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D9B227B8-634A-4BA4-9971-E5805D2CAE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Epoxidová pryskyřice - vytvrzování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9E4A5B67-4B2B-44A3-A729-8E57733F89F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2088" y="1987826"/>
            <a:ext cx="11807824" cy="4212950"/>
          </a:xfrm>
        </p:spPr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dirty="0"/>
              <a:t>Teplotní stálost EP-R do 200 °C,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dirty="0"/>
              <a:t>možnost vytvrzování za nižších teplot a tlaků – běžně do 125 °C, pro vyšší pracovní teploty 175 až 225 °C.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dirty="0"/>
              <a:t>Nutné dodržet stechiometrický poměr mísení </a:t>
            </a:r>
            <a:r>
              <a:rPr lang="cs-CZ" i="1" u="sng" dirty="0"/>
              <a:t>pryskyřice / tvrdidlo </a:t>
            </a:r>
          </a:p>
          <a:p>
            <a:r>
              <a:rPr lang="cs-CZ" sz="2000" dirty="0">
                <a:solidFill>
                  <a:srgbClr val="FF0000"/>
                </a:solidFill>
              </a:rPr>
              <a:t> 	epoxidové číslo = vodíkový ekvivalent = množství tvrdidla (g) na 100 g pryskyřice)</a:t>
            </a:r>
          </a:p>
          <a:p>
            <a:pPr lvl="1" indent="0">
              <a:buNone/>
            </a:pPr>
            <a:endParaRPr lang="cs-CZ" dirty="0">
              <a:solidFill>
                <a:srgbClr val="FF0000"/>
              </a:solidFill>
            </a:endParaRPr>
          </a:p>
          <a:p>
            <a:pPr marL="1028700" lvl="1" indent="-342900" algn="just"/>
            <a:r>
              <a:rPr lang="cs-CZ" i="1" u="sng" dirty="0"/>
              <a:t>Epoxidový ekvivalent</a:t>
            </a:r>
            <a:r>
              <a:rPr lang="cs-CZ" i="1" dirty="0"/>
              <a:t>: </a:t>
            </a:r>
            <a:r>
              <a:rPr lang="cs-CZ" dirty="0"/>
              <a:t>charakteristika EP-R, která udává počet epoxidových skupin na váhovou jednotku, tj. hmotnost pojiva (g), které obsahuje 1 mol epoxidové skupiny. Při vysokém ekvivalentu lze předpokládat i vysoké </a:t>
            </a:r>
            <a:r>
              <a:rPr lang="cs-CZ" dirty="0" err="1"/>
              <a:t>zesíťování</a:t>
            </a:r>
            <a:r>
              <a:rPr lang="cs-CZ" dirty="0"/>
              <a:t>. </a:t>
            </a:r>
          </a:p>
          <a:p>
            <a:pPr marL="1028700" lvl="1" indent="-342900" algn="just"/>
            <a:r>
              <a:rPr lang="cs-CZ" i="1" u="sng" dirty="0"/>
              <a:t>Epoxidové číslo:</a:t>
            </a:r>
            <a:r>
              <a:rPr lang="cs-CZ" i="1" dirty="0"/>
              <a:t> </a:t>
            </a:r>
            <a:r>
              <a:rPr lang="cs-CZ" dirty="0"/>
              <a:t>znamená počet molů epoxidových skupin ve 100 g pryskyřice.</a:t>
            </a:r>
          </a:p>
          <a:p>
            <a:pPr marL="1028700" lvl="1" indent="-342900" algn="just"/>
            <a:r>
              <a:rPr lang="cs-CZ" i="1" u="sng" dirty="0"/>
              <a:t>Vodíkový ekvivalent:</a:t>
            </a:r>
            <a:r>
              <a:rPr lang="cs-CZ" i="1" dirty="0"/>
              <a:t> </a:t>
            </a:r>
            <a:r>
              <a:rPr lang="cs-CZ" dirty="0"/>
              <a:t>je to hmotnost tvrdidla (g), které obsahuje 1 mol aktivního vodíku</a:t>
            </a:r>
          </a:p>
          <a:p>
            <a:pPr lvl="1" indent="0" algn="just">
              <a:buNone/>
            </a:pPr>
            <a:endParaRPr lang="cs-CZ" i="1" u="sng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dirty="0"/>
              <a:t>Základní druhy epoxidu - </a:t>
            </a:r>
            <a:r>
              <a:rPr lang="cs-CZ" dirty="0" err="1"/>
              <a:t>bisfenol</a:t>
            </a:r>
            <a:r>
              <a:rPr lang="cs-CZ" dirty="0"/>
              <a:t> A </a:t>
            </a:r>
            <a:r>
              <a:rPr lang="cs-CZ" dirty="0" err="1"/>
              <a:t>a</a:t>
            </a:r>
            <a:r>
              <a:rPr lang="cs-CZ" dirty="0"/>
              <a:t> </a:t>
            </a:r>
            <a:r>
              <a:rPr lang="cs-CZ" dirty="0" err="1"/>
              <a:t>novolakové</a:t>
            </a:r>
            <a:r>
              <a:rPr lang="cs-CZ" dirty="0"/>
              <a:t> pryskyřice</a:t>
            </a:r>
          </a:p>
          <a:p>
            <a:pPr lvl="2" indent="0">
              <a:buNone/>
            </a:pPr>
            <a:endParaRPr lang="cs-CZ" dirty="0">
              <a:solidFill>
                <a:srgbClr val="FF0000"/>
              </a:solidFill>
            </a:endParaRPr>
          </a:p>
          <a:p>
            <a:pPr lvl="2" indent="0">
              <a:buNone/>
            </a:pPr>
            <a:endParaRPr lang="cs-CZ" dirty="0">
              <a:solidFill>
                <a:srgbClr val="FF0000"/>
              </a:solidFill>
            </a:endParaRPr>
          </a:p>
          <a:p>
            <a:pPr lvl="2" indent="0">
              <a:buNone/>
            </a:pPr>
            <a:endParaRPr lang="cs-CZ" dirty="0">
              <a:solidFill>
                <a:srgbClr val="FF0000"/>
              </a:solidFill>
            </a:endParaRPr>
          </a:p>
          <a:p>
            <a:pPr lvl="2" indent="0">
              <a:buNone/>
            </a:pPr>
            <a:endParaRPr lang="cs-CZ" dirty="0">
              <a:solidFill>
                <a:srgbClr val="FF0000"/>
              </a:solidFill>
            </a:endParaRPr>
          </a:p>
          <a:p>
            <a:pPr lvl="2" indent="0">
              <a:buNone/>
            </a:pPr>
            <a:endParaRPr lang="cs-CZ" dirty="0">
              <a:solidFill>
                <a:srgbClr val="FF0000"/>
              </a:solidFill>
            </a:endParaRP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667029322"/>
      </p:ext>
    </p:extLst>
  </p:cSld>
  <p:clrMapOvr>
    <a:masterClrMapping/>
  </p:clrMapOvr>
</p:sld>
</file>

<file path=ppt/theme/theme1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S" id="{9D2C78AB-A455-E741-85CA-C11055A2E6DB}" vid="{95D3B5E3-3CBF-A545-94D4-D2BA6EC21C90}"/>
    </a:ext>
  </a:extLst>
</a:theme>
</file>

<file path=ppt/theme/theme2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9572</TotalTime>
  <Words>3447</Words>
  <Application>Microsoft Office PowerPoint</Application>
  <PresentationFormat>Širokoúhlá obrazovka</PresentationFormat>
  <Paragraphs>362</Paragraphs>
  <Slides>40</Slides>
  <Notes>1</Notes>
  <HiddenSlides>0</HiddenSlides>
  <MMClips>0</MMClips>
  <ScaleCrop>false</ScaleCrop>
  <HeadingPairs>
    <vt:vector size="8" baseType="variant">
      <vt:variant>
        <vt:lpstr>Použitá písma</vt:lpstr>
      </vt:variant>
      <vt:variant>
        <vt:i4>2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40</vt:i4>
      </vt:variant>
      <vt:variant>
        <vt:lpstr>Vlastní prezentace</vt:lpstr>
      </vt:variant>
      <vt:variant>
        <vt:i4>1</vt:i4>
      </vt:variant>
    </vt:vector>
  </HeadingPairs>
  <TitlesOfParts>
    <vt:vector size="44" baseType="lpstr">
      <vt:lpstr>Arial</vt:lpstr>
      <vt:lpstr>Calibri</vt:lpstr>
      <vt:lpstr>1_Custom Design</vt:lpstr>
      <vt:lpstr>Prezentace aplikace PowerPoint</vt:lpstr>
      <vt:lpstr>Reaktoplasty</vt:lpstr>
      <vt:lpstr>Reaktoplasty</vt:lpstr>
      <vt:lpstr>Epoxidová pryskyřice (EP-R)</vt:lpstr>
      <vt:lpstr>Epoxidová pryskyřice (EP-R)</vt:lpstr>
      <vt:lpstr>Epoxidová pryskyřice (EP-R)</vt:lpstr>
      <vt:lpstr>Epoxidová pryskyřice (EP-R)</vt:lpstr>
      <vt:lpstr>Epoxidová pryskyřice - vytvrzování</vt:lpstr>
      <vt:lpstr>Epoxidová pryskyřice - vytvrzování</vt:lpstr>
      <vt:lpstr>Nenasycená polyesterová pryskyřice (UP-R)</vt:lpstr>
      <vt:lpstr>Nenasycená polyesterová pryskyřice (UP-R)</vt:lpstr>
      <vt:lpstr>Nenasycená polyesterová pryskyřice (UP-R)</vt:lpstr>
      <vt:lpstr>Nenasycená polyesterová pryskyřice - vytvrzování</vt:lpstr>
      <vt:lpstr>Vinylesterová pryskyřice (VE-R)</vt:lpstr>
      <vt:lpstr>Vinylesterová pryskyřice (VE-R)</vt:lpstr>
      <vt:lpstr>Fenolické pryskyřice (PF)</vt:lpstr>
      <vt:lpstr>Reaktoplasty - srovnání</vt:lpstr>
      <vt:lpstr>Srovnání mechanických vlastností vybraných pryskyřic</vt:lpstr>
      <vt:lpstr>Reaktoplasty - shrnutí</vt:lpstr>
      <vt:lpstr>Reaktoplasty - shrnutí</vt:lpstr>
      <vt:lpstr>Reaktoplasty - test</vt:lpstr>
      <vt:lpstr>Reaktoplasty - test</vt:lpstr>
      <vt:lpstr>Termoplasty</vt:lpstr>
      <vt:lpstr>Termoplasty</vt:lpstr>
      <vt:lpstr>Termoplasty</vt:lpstr>
      <vt:lpstr>Termoplasty - zpracování</vt:lpstr>
      <vt:lpstr>Termoplasty </vt:lpstr>
      <vt:lpstr>Termoplasty </vt:lpstr>
      <vt:lpstr>Termoplasty </vt:lpstr>
      <vt:lpstr>Termoplasty - speciální</vt:lpstr>
      <vt:lpstr>Termoplasty - srovnání</vt:lpstr>
      <vt:lpstr>Termoplasty - srovnání</vt:lpstr>
      <vt:lpstr>Prezentace aplikace PowerPoint</vt:lpstr>
      <vt:lpstr>Termoplasty - aplikace</vt:lpstr>
      <vt:lpstr>Termoplasty - aplikace</vt:lpstr>
      <vt:lpstr>Termoplasty - shrnutí</vt:lpstr>
      <vt:lpstr>Termoplasty - test</vt:lpstr>
      <vt:lpstr>Termoplasty - shrnutí</vt:lpstr>
      <vt:lpstr>Polymerní matrice - reference</vt:lpstr>
      <vt:lpstr>Prezentace aplikace PowerPoint</vt:lpstr>
      <vt:lpstr>Vlastní prezentace 1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Ziovsky Argir</dc:creator>
  <cp:lastModifiedBy>Kalova Martina</cp:lastModifiedBy>
  <cp:revision>16</cp:revision>
  <dcterms:created xsi:type="dcterms:W3CDTF">2019-09-01T08:00:02Z</dcterms:created>
  <dcterms:modified xsi:type="dcterms:W3CDTF">2025-01-07T18:59:01Z</dcterms:modified>
</cp:coreProperties>
</file>