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57"/>
  </p:notesMasterIdLst>
  <p:handoutMasterIdLst>
    <p:handoutMasterId r:id="rId58"/>
  </p:handoutMasterIdLst>
  <p:sldIdLst>
    <p:sldId id="277" r:id="rId2"/>
    <p:sldId id="278" r:id="rId3"/>
    <p:sldId id="329" r:id="rId4"/>
    <p:sldId id="281" r:id="rId5"/>
    <p:sldId id="330" r:id="rId6"/>
    <p:sldId id="280" r:id="rId7"/>
    <p:sldId id="282" r:id="rId8"/>
    <p:sldId id="332" r:id="rId9"/>
    <p:sldId id="333" r:id="rId10"/>
    <p:sldId id="283" r:id="rId11"/>
    <p:sldId id="334" r:id="rId12"/>
    <p:sldId id="335" r:id="rId13"/>
    <p:sldId id="285" r:id="rId14"/>
    <p:sldId id="336" r:id="rId15"/>
    <p:sldId id="288" r:id="rId16"/>
    <p:sldId id="289" r:id="rId17"/>
    <p:sldId id="292" r:id="rId18"/>
    <p:sldId id="290" r:id="rId19"/>
    <p:sldId id="293" r:id="rId20"/>
    <p:sldId id="337" r:id="rId21"/>
    <p:sldId id="294" r:id="rId22"/>
    <p:sldId id="295" r:id="rId23"/>
    <p:sldId id="297" r:id="rId24"/>
    <p:sldId id="338" r:id="rId25"/>
    <p:sldId id="339" r:id="rId26"/>
    <p:sldId id="340" r:id="rId27"/>
    <p:sldId id="303" r:id="rId28"/>
    <p:sldId id="302" r:id="rId29"/>
    <p:sldId id="304" r:id="rId30"/>
    <p:sldId id="341" r:id="rId31"/>
    <p:sldId id="306" r:id="rId32"/>
    <p:sldId id="308" r:id="rId33"/>
    <p:sldId id="310" r:id="rId34"/>
    <p:sldId id="311" r:id="rId35"/>
    <p:sldId id="312" r:id="rId36"/>
    <p:sldId id="314" r:id="rId37"/>
    <p:sldId id="316" r:id="rId38"/>
    <p:sldId id="320" r:id="rId39"/>
    <p:sldId id="343" r:id="rId40"/>
    <p:sldId id="321" r:id="rId41"/>
    <p:sldId id="322" r:id="rId42"/>
    <p:sldId id="345" r:id="rId43"/>
    <p:sldId id="347" r:id="rId44"/>
    <p:sldId id="346" r:id="rId45"/>
    <p:sldId id="326" r:id="rId46"/>
    <p:sldId id="344" r:id="rId47"/>
    <p:sldId id="327" r:id="rId48"/>
    <p:sldId id="307" r:id="rId49"/>
    <p:sldId id="349" r:id="rId50"/>
    <p:sldId id="350" r:id="rId51"/>
    <p:sldId id="351" r:id="rId52"/>
    <p:sldId id="352" r:id="rId53"/>
    <p:sldId id="353" r:id="rId54"/>
    <p:sldId id="284" r:id="rId55"/>
    <p:sldId id="259" r:id="rId5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329"/>
            <p14:sldId id="281"/>
            <p14:sldId id="330"/>
            <p14:sldId id="280"/>
            <p14:sldId id="282"/>
            <p14:sldId id="332"/>
            <p14:sldId id="333"/>
            <p14:sldId id="283"/>
            <p14:sldId id="334"/>
            <p14:sldId id="335"/>
            <p14:sldId id="285"/>
            <p14:sldId id="336"/>
            <p14:sldId id="288"/>
            <p14:sldId id="289"/>
            <p14:sldId id="292"/>
            <p14:sldId id="290"/>
            <p14:sldId id="293"/>
            <p14:sldId id="337"/>
            <p14:sldId id="294"/>
            <p14:sldId id="295"/>
            <p14:sldId id="297"/>
            <p14:sldId id="338"/>
            <p14:sldId id="339"/>
            <p14:sldId id="340"/>
            <p14:sldId id="303"/>
            <p14:sldId id="302"/>
            <p14:sldId id="304"/>
            <p14:sldId id="341"/>
            <p14:sldId id="306"/>
            <p14:sldId id="308"/>
            <p14:sldId id="310"/>
            <p14:sldId id="311"/>
            <p14:sldId id="312"/>
            <p14:sldId id="314"/>
            <p14:sldId id="316"/>
            <p14:sldId id="320"/>
            <p14:sldId id="343"/>
            <p14:sldId id="321"/>
            <p14:sldId id="322"/>
            <p14:sldId id="345"/>
            <p14:sldId id="347"/>
            <p14:sldId id="346"/>
            <p14:sldId id="326"/>
            <p14:sldId id="344"/>
            <p14:sldId id="327"/>
            <p14:sldId id="307"/>
            <p14:sldId id="349"/>
            <p14:sldId id="350"/>
            <p14:sldId id="351"/>
            <p14:sldId id="352"/>
            <p14:sldId id="353"/>
            <p14:sldId id="28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96" d="100"/>
          <a:sy n="96" d="100"/>
        </p:scale>
        <p:origin x="201" y="51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lova Martina" userId="db261bc4-57a3-49bd-be77-1b012cb9015f" providerId="ADAL" clId="{89E52773-88A2-4A8F-97B0-BC1D20CE0A15}"/>
    <pc:docChg chg="undo custSel addSld delSld modSld modSection">
      <pc:chgData name="Kalova Martina" userId="db261bc4-57a3-49bd-be77-1b012cb9015f" providerId="ADAL" clId="{89E52773-88A2-4A8F-97B0-BC1D20CE0A15}" dt="2024-12-01T19:33:42.002" v="98" actId="47"/>
      <pc:docMkLst>
        <pc:docMk/>
      </pc:docMkLst>
      <pc:sldChg chg="modSp new del mod">
        <pc:chgData name="Kalova Martina" userId="db261bc4-57a3-49bd-be77-1b012cb9015f" providerId="ADAL" clId="{89E52773-88A2-4A8F-97B0-BC1D20CE0A15}" dt="2024-12-01T19:33:42.002" v="98" actId="47"/>
        <pc:sldMkLst>
          <pc:docMk/>
          <pc:sldMk cId="3019880315" sldId="348"/>
        </pc:sldMkLst>
        <pc:spChg chg="mod">
          <ac:chgData name="Kalova Martina" userId="db261bc4-57a3-49bd-be77-1b012cb9015f" providerId="ADAL" clId="{89E52773-88A2-4A8F-97B0-BC1D20CE0A15}" dt="2024-12-01T19:24:56.495" v="28" actId="20577"/>
          <ac:spMkLst>
            <pc:docMk/>
            <pc:sldMk cId="3019880315" sldId="348"/>
            <ac:spMk id="2" creationId="{2B8C4D13-1167-483F-86FB-6CAB9E4341C7}"/>
          </ac:spMkLst>
        </pc:spChg>
      </pc:sldChg>
      <pc:sldChg chg="addSp delSp modSp new mod">
        <pc:chgData name="Kalova Martina" userId="db261bc4-57a3-49bd-be77-1b012cb9015f" providerId="ADAL" clId="{89E52773-88A2-4A8F-97B0-BC1D20CE0A15}" dt="2024-12-01T19:26:47.996" v="62" actId="1076"/>
        <pc:sldMkLst>
          <pc:docMk/>
          <pc:sldMk cId="2350566583" sldId="349"/>
        </pc:sldMkLst>
        <pc:spChg chg="mod">
          <ac:chgData name="Kalova Martina" userId="db261bc4-57a3-49bd-be77-1b012cb9015f" providerId="ADAL" clId="{89E52773-88A2-4A8F-97B0-BC1D20CE0A15}" dt="2024-12-01T19:25:42.387" v="53" actId="20577"/>
          <ac:spMkLst>
            <pc:docMk/>
            <pc:sldMk cId="2350566583" sldId="349"/>
            <ac:spMk id="2" creationId="{E8263F64-48A7-4B4F-BDDD-7992B2ADC332}"/>
          </ac:spMkLst>
        </pc:spChg>
        <pc:spChg chg="del">
          <ac:chgData name="Kalova Martina" userId="db261bc4-57a3-49bd-be77-1b012cb9015f" providerId="ADAL" clId="{89E52773-88A2-4A8F-97B0-BC1D20CE0A15}" dt="2024-12-01T19:26:11.242" v="54"/>
          <ac:spMkLst>
            <pc:docMk/>
            <pc:sldMk cId="2350566583" sldId="349"/>
            <ac:spMk id="3" creationId="{1187916C-C2DA-4D7C-94CA-7DFFF8B8049C}"/>
          </ac:spMkLst>
        </pc:spChg>
        <pc:picChg chg="add mod">
          <ac:chgData name="Kalova Martina" userId="db261bc4-57a3-49bd-be77-1b012cb9015f" providerId="ADAL" clId="{89E52773-88A2-4A8F-97B0-BC1D20CE0A15}" dt="2024-12-01T19:26:14.410" v="55" actId="1076"/>
          <ac:picMkLst>
            <pc:docMk/>
            <pc:sldMk cId="2350566583" sldId="349"/>
            <ac:picMk id="4" creationId="{A70AD93E-8DA9-4712-8B68-1DDECB8F4400}"/>
          </ac:picMkLst>
        </pc:picChg>
        <pc:picChg chg="add mod">
          <ac:chgData name="Kalova Martina" userId="db261bc4-57a3-49bd-be77-1b012cb9015f" providerId="ADAL" clId="{89E52773-88A2-4A8F-97B0-BC1D20CE0A15}" dt="2024-12-01T19:26:22.470" v="57" actId="1076"/>
          <ac:picMkLst>
            <pc:docMk/>
            <pc:sldMk cId="2350566583" sldId="349"/>
            <ac:picMk id="5" creationId="{8DB10D31-A107-480A-84D4-24EB116F7D40}"/>
          </ac:picMkLst>
        </pc:picChg>
        <pc:picChg chg="add mod">
          <ac:chgData name="Kalova Martina" userId="db261bc4-57a3-49bd-be77-1b012cb9015f" providerId="ADAL" clId="{89E52773-88A2-4A8F-97B0-BC1D20CE0A15}" dt="2024-12-01T19:26:36.514" v="60" actId="1076"/>
          <ac:picMkLst>
            <pc:docMk/>
            <pc:sldMk cId="2350566583" sldId="349"/>
            <ac:picMk id="6" creationId="{CE179971-2F31-43FA-9819-833ADB5FC8D0}"/>
          </ac:picMkLst>
        </pc:picChg>
        <pc:picChg chg="add mod">
          <ac:chgData name="Kalova Martina" userId="db261bc4-57a3-49bd-be77-1b012cb9015f" providerId="ADAL" clId="{89E52773-88A2-4A8F-97B0-BC1D20CE0A15}" dt="2024-12-01T19:26:47.996" v="62" actId="1076"/>
          <ac:picMkLst>
            <pc:docMk/>
            <pc:sldMk cId="2350566583" sldId="349"/>
            <ac:picMk id="7" creationId="{85A7266F-48DA-42BC-8DB3-D70216E86439}"/>
          </ac:picMkLst>
        </pc:picChg>
      </pc:sldChg>
      <pc:sldChg chg="addSp delSp modSp new mod">
        <pc:chgData name="Kalova Martina" userId="db261bc4-57a3-49bd-be77-1b012cb9015f" providerId="ADAL" clId="{89E52773-88A2-4A8F-97B0-BC1D20CE0A15}" dt="2024-12-01T19:28:09.785" v="75" actId="1076"/>
        <pc:sldMkLst>
          <pc:docMk/>
          <pc:sldMk cId="1535015029" sldId="350"/>
        </pc:sldMkLst>
        <pc:spChg chg="add del">
          <ac:chgData name="Kalova Martina" userId="db261bc4-57a3-49bd-be77-1b012cb9015f" providerId="ADAL" clId="{89E52773-88A2-4A8F-97B0-BC1D20CE0A15}" dt="2024-12-01T19:27:20.492" v="69" actId="26606"/>
          <ac:spMkLst>
            <pc:docMk/>
            <pc:sldMk cId="1535015029" sldId="350"/>
            <ac:spMk id="2" creationId="{A8740145-7FB4-4C93-9E41-6D0D4C193446}"/>
          </ac:spMkLst>
        </pc:spChg>
        <pc:spChg chg="del">
          <ac:chgData name="Kalova Martina" userId="db261bc4-57a3-49bd-be77-1b012cb9015f" providerId="ADAL" clId="{89E52773-88A2-4A8F-97B0-BC1D20CE0A15}" dt="2024-12-01T19:27:10.883" v="64"/>
          <ac:spMkLst>
            <pc:docMk/>
            <pc:sldMk cId="1535015029" sldId="350"/>
            <ac:spMk id="3" creationId="{819882D0-A7CA-4139-9C0B-02E8A58D8937}"/>
          </ac:spMkLst>
        </pc:spChg>
        <pc:spChg chg="add mod">
          <ac:chgData name="Kalova Martina" userId="db261bc4-57a3-49bd-be77-1b012cb9015f" providerId="ADAL" clId="{89E52773-88A2-4A8F-97B0-BC1D20CE0A15}" dt="2024-12-01T19:28:09.785" v="75" actId="1076"/>
          <ac:spMkLst>
            <pc:docMk/>
            <pc:sldMk cId="1535015029" sldId="350"/>
            <ac:spMk id="7" creationId="{8F08BB79-78FE-4D18-ADD4-88C8788E1436}"/>
          </ac:spMkLst>
        </pc:spChg>
        <pc:spChg chg="add mod">
          <ac:chgData name="Kalova Martina" userId="db261bc4-57a3-49bd-be77-1b012cb9015f" providerId="ADAL" clId="{89E52773-88A2-4A8F-97B0-BC1D20CE0A15}" dt="2024-12-01T19:27:29.851" v="70"/>
          <ac:spMkLst>
            <pc:docMk/>
            <pc:sldMk cId="1535015029" sldId="350"/>
            <ac:spMk id="9" creationId="{6535FF22-513E-961F-EF6A-BAC07D42934A}"/>
          </ac:spMkLst>
        </pc:spChg>
        <pc:picChg chg="add mod">
          <ac:chgData name="Kalova Martina" userId="db261bc4-57a3-49bd-be77-1b012cb9015f" providerId="ADAL" clId="{89E52773-88A2-4A8F-97B0-BC1D20CE0A15}" dt="2024-12-01T19:27:20.492" v="69" actId="26606"/>
          <ac:picMkLst>
            <pc:docMk/>
            <pc:sldMk cId="1535015029" sldId="350"/>
            <ac:picMk id="4" creationId="{E4EF7FD4-8A54-4A96-B1F9-17AF826B9895}"/>
          </ac:picMkLst>
        </pc:picChg>
      </pc:sldChg>
      <pc:sldChg chg="addSp delSp modSp add mod">
        <pc:chgData name="Kalova Martina" userId="db261bc4-57a3-49bd-be77-1b012cb9015f" providerId="ADAL" clId="{89E52773-88A2-4A8F-97B0-BC1D20CE0A15}" dt="2024-12-01T19:28:51.630" v="80" actId="14100"/>
        <pc:sldMkLst>
          <pc:docMk/>
          <pc:sldMk cId="1845574056" sldId="351"/>
        </pc:sldMkLst>
        <pc:spChg chg="add del mod">
          <ac:chgData name="Kalova Martina" userId="db261bc4-57a3-49bd-be77-1b012cb9015f" providerId="ADAL" clId="{89E52773-88A2-4A8F-97B0-BC1D20CE0A15}" dt="2024-12-01T19:28:38.732" v="78" actId="26606"/>
          <ac:spMkLst>
            <pc:docMk/>
            <pc:sldMk cId="1845574056" sldId="351"/>
            <ac:spMk id="2" creationId="{C425A30F-34DC-4D72-BBC0-8C2E6905CB11}"/>
          </ac:spMkLst>
        </pc:spChg>
        <pc:spChg chg="add mod">
          <ac:chgData name="Kalova Martina" userId="db261bc4-57a3-49bd-be77-1b012cb9015f" providerId="ADAL" clId="{89E52773-88A2-4A8F-97B0-BC1D20CE0A15}" dt="2024-12-01T19:28:51.630" v="80" actId="14100"/>
          <ac:spMkLst>
            <pc:docMk/>
            <pc:sldMk cId="1845574056" sldId="351"/>
            <ac:spMk id="6" creationId="{F12825CC-E9F0-49CA-BBBC-B06F74EF9061}"/>
          </ac:spMkLst>
        </pc:spChg>
        <pc:spChg chg="mod">
          <ac:chgData name="Kalova Martina" userId="db261bc4-57a3-49bd-be77-1b012cb9015f" providerId="ADAL" clId="{89E52773-88A2-4A8F-97B0-BC1D20CE0A15}" dt="2024-12-01T19:28:38.732" v="78" actId="26606"/>
          <ac:spMkLst>
            <pc:docMk/>
            <pc:sldMk cId="1845574056" sldId="351"/>
            <ac:spMk id="9" creationId="{6535FF22-513E-961F-EF6A-BAC07D42934A}"/>
          </ac:spMkLst>
        </pc:spChg>
        <pc:picChg chg="del">
          <ac:chgData name="Kalova Martina" userId="db261bc4-57a3-49bd-be77-1b012cb9015f" providerId="ADAL" clId="{89E52773-88A2-4A8F-97B0-BC1D20CE0A15}" dt="2024-12-01T19:28:35.479" v="76" actId="478"/>
          <ac:picMkLst>
            <pc:docMk/>
            <pc:sldMk cId="1845574056" sldId="351"/>
            <ac:picMk id="4" creationId="{E4EF7FD4-8A54-4A96-B1F9-17AF826B9895}"/>
          </ac:picMkLst>
        </pc:picChg>
        <pc:picChg chg="add mod">
          <ac:chgData name="Kalova Martina" userId="db261bc4-57a3-49bd-be77-1b012cb9015f" providerId="ADAL" clId="{89E52773-88A2-4A8F-97B0-BC1D20CE0A15}" dt="2024-12-01T19:28:38.732" v="78" actId="26606"/>
          <ac:picMkLst>
            <pc:docMk/>
            <pc:sldMk cId="1845574056" sldId="351"/>
            <ac:picMk id="5" creationId="{AB6147B4-119F-4CA4-9BF6-7A7046396614}"/>
          </ac:picMkLst>
        </pc:picChg>
      </pc:sldChg>
      <pc:sldChg chg="addSp delSp modSp add mod">
        <pc:chgData name="Kalova Martina" userId="db261bc4-57a3-49bd-be77-1b012cb9015f" providerId="ADAL" clId="{89E52773-88A2-4A8F-97B0-BC1D20CE0A15}" dt="2024-12-01T19:29:34.694" v="90" actId="478"/>
        <pc:sldMkLst>
          <pc:docMk/>
          <pc:sldMk cId="1867233116" sldId="352"/>
        </pc:sldMkLst>
        <pc:spChg chg="add del mod">
          <ac:chgData name="Kalova Martina" userId="db261bc4-57a3-49bd-be77-1b012cb9015f" providerId="ADAL" clId="{89E52773-88A2-4A8F-97B0-BC1D20CE0A15}" dt="2024-12-01T19:29:34.694" v="90" actId="478"/>
          <ac:spMkLst>
            <pc:docMk/>
            <pc:sldMk cId="1867233116" sldId="352"/>
            <ac:spMk id="2" creationId="{30FEEF6C-BBDB-46B9-854D-C98A921C883E}"/>
          </ac:spMkLst>
        </pc:spChg>
        <pc:spChg chg="add mod">
          <ac:chgData name="Kalova Martina" userId="db261bc4-57a3-49bd-be77-1b012cb9015f" providerId="ADAL" clId="{89E52773-88A2-4A8F-97B0-BC1D20CE0A15}" dt="2024-12-01T19:29:00.466" v="83" actId="14100"/>
          <ac:spMkLst>
            <pc:docMk/>
            <pc:sldMk cId="1867233116" sldId="352"/>
            <ac:spMk id="5" creationId="{36E05908-97C4-4715-A09A-408D052D74C3}"/>
          </ac:spMkLst>
        </pc:spChg>
        <pc:picChg chg="del">
          <ac:chgData name="Kalova Martina" userId="db261bc4-57a3-49bd-be77-1b012cb9015f" providerId="ADAL" clId="{89E52773-88A2-4A8F-97B0-BC1D20CE0A15}" dt="2024-12-01T19:29:22.690" v="86" actId="478"/>
          <ac:picMkLst>
            <pc:docMk/>
            <pc:sldMk cId="1867233116" sldId="352"/>
            <ac:picMk id="4" creationId="{E4EF7FD4-8A54-4A96-B1F9-17AF826B9895}"/>
          </ac:picMkLst>
        </pc:picChg>
        <pc:picChg chg="add mod">
          <ac:chgData name="Kalova Martina" userId="db261bc4-57a3-49bd-be77-1b012cb9015f" providerId="ADAL" clId="{89E52773-88A2-4A8F-97B0-BC1D20CE0A15}" dt="2024-12-01T19:29:29.349" v="89" actId="1076"/>
          <ac:picMkLst>
            <pc:docMk/>
            <pc:sldMk cId="1867233116" sldId="352"/>
            <ac:picMk id="6" creationId="{74A4278D-C62B-4116-A51B-9CCDE415638E}"/>
          </ac:picMkLst>
        </pc:picChg>
      </pc:sldChg>
      <pc:sldChg chg="addSp delSp modSp add mod">
        <pc:chgData name="Kalova Martina" userId="db261bc4-57a3-49bd-be77-1b012cb9015f" providerId="ADAL" clId="{89E52773-88A2-4A8F-97B0-BC1D20CE0A15}" dt="2024-12-01T19:30:22.111" v="97" actId="14100"/>
        <pc:sldMkLst>
          <pc:docMk/>
          <pc:sldMk cId="2802122794" sldId="353"/>
        </pc:sldMkLst>
        <pc:spChg chg="add del mod">
          <ac:chgData name="Kalova Martina" userId="db261bc4-57a3-49bd-be77-1b012cb9015f" providerId="ADAL" clId="{89E52773-88A2-4A8F-97B0-BC1D20CE0A15}" dt="2024-12-01T19:30:13.464" v="94" actId="478"/>
          <ac:spMkLst>
            <pc:docMk/>
            <pc:sldMk cId="2802122794" sldId="353"/>
            <ac:spMk id="2" creationId="{497A92D8-0877-4C77-9F98-D9EFD952E12F}"/>
          </ac:spMkLst>
        </pc:spChg>
        <pc:spChg chg="add mod">
          <ac:chgData name="Kalova Martina" userId="db261bc4-57a3-49bd-be77-1b012cb9015f" providerId="ADAL" clId="{89E52773-88A2-4A8F-97B0-BC1D20CE0A15}" dt="2024-12-01T19:30:22.111" v="97" actId="14100"/>
          <ac:spMkLst>
            <pc:docMk/>
            <pc:sldMk cId="2802122794" sldId="353"/>
            <ac:spMk id="5" creationId="{43F37E28-E69E-4D72-8E93-7B69AD66655F}"/>
          </ac:spMkLst>
        </pc:spChg>
        <pc:picChg chg="del">
          <ac:chgData name="Kalova Martina" userId="db261bc4-57a3-49bd-be77-1b012cb9015f" providerId="ADAL" clId="{89E52773-88A2-4A8F-97B0-BC1D20CE0A15}" dt="2024-12-01T19:29:54.730" v="91" actId="478"/>
          <ac:picMkLst>
            <pc:docMk/>
            <pc:sldMk cId="2802122794" sldId="353"/>
            <ac:picMk id="4" creationId="{E4EF7FD4-8A54-4A96-B1F9-17AF826B9895}"/>
          </ac:picMkLst>
        </pc:picChg>
        <pc:picChg chg="add mod">
          <ac:chgData name="Kalova Martina" userId="db261bc4-57a3-49bd-be77-1b012cb9015f" providerId="ADAL" clId="{89E52773-88A2-4A8F-97B0-BC1D20CE0A15}" dt="2024-12-01T19:30:11.331" v="93" actId="1076"/>
          <ac:picMkLst>
            <pc:docMk/>
            <pc:sldMk cId="2802122794" sldId="353"/>
            <ac:picMk id="6" creationId="{92C18151-77F9-4B2D-9BAB-1800A0E660F0}"/>
          </ac:picMkLst>
        </pc:picChg>
      </pc:sldChg>
    </pc:docChg>
  </pc:docChgLst>
  <pc:docChgLst>
    <pc:chgData name="Kalova Martina" userId="db261bc4-57a3-49bd-be77-1b012cb9015f" providerId="ADAL" clId="{703BE460-D64B-4F9D-9A60-A52BE3C5B520}"/>
    <pc:docChg chg="custSel modSld">
      <pc:chgData name="Kalova Martina" userId="db261bc4-57a3-49bd-be77-1b012cb9015f" providerId="ADAL" clId="{703BE460-D64B-4F9D-9A60-A52BE3C5B520}" dt="2025-01-07T19:01:48.898" v="4" actId="12"/>
      <pc:docMkLst>
        <pc:docMk/>
      </pc:docMkLst>
      <pc:sldChg chg="modSp mod">
        <pc:chgData name="Kalova Martina" userId="db261bc4-57a3-49bd-be77-1b012cb9015f" providerId="ADAL" clId="{703BE460-D64B-4F9D-9A60-A52BE3C5B520}" dt="2025-01-07T19:01:48.898" v="4" actId="12"/>
        <pc:sldMkLst>
          <pc:docMk/>
          <pc:sldMk cId="1550913785" sldId="284"/>
        </pc:sldMkLst>
        <pc:spChg chg="mod">
          <ac:chgData name="Kalova Martina" userId="db261bc4-57a3-49bd-be77-1b012cb9015f" providerId="ADAL" clId="{703BE460-D64B-4F9D-9A60-A52BE3C5B520}" dt="2025-01-07T19:01:48.898" v="4" actId="12"/>
          <ac:spMkLst>
            <pc:docMk/>
            <pc:sldMk cId="1550913785" sldId="284"/>
            <ac:spMk id="3" creationId="{54224610-DB03-46E9-8EDE-AD3FD8A9414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czech.cnfuturecomposites.com/News/introduction-to-the-concepts-of-isotropy-quasi-isotropy-and-anisotropy-of-carbon-fiber-sheets" TargetMode="External"/><Relationship Id="rId7" Type="http://schemas.openxmlformats.org/officeDocument/2006/relationships/hyperlink" Target="https://europlas.com.vn/en-US/blog-1/glass-fiber-reinforced-plastic-definition-and-pros-cons" TargetMode="External"/><Relationship Id="rId2" Type="http://schemas.openxmlformats.org/officeDocument/2006/relationships/hyperlink" Target="http://www.volny.cz/zkorinek/vlakna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powersport.com/carbon-fiber-paddles/slalom/canoe/slalom-canoe-paddle-revolution-club/" TargetMode="External"/><Relationship Id="rId5" Type="http://schemas.openxmlformats.org/officeDocument/2006/relationships/hyperlink" Target="https://www.sparcousa.com/product/qrt-k" TargetMode="External"/><Relationship Id="rId4" Type="http://schemas.openxmlformats.org/officeDocument/2006/relationships/hyperlink" Target="https://creaindia.com/blogs/news/the-accidental-inventor-stephanie-kwolek-and-the-birth-of-kevlar%C2%AE" TargetMode="Externa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mailto:Martina.kalova@vsb.cz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10" Type="http://schemas.openxmlformats.org/officeDocument/2006/relationships/image" Target="../media/image4.png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KOMPOZITNÍ MATERIÁLY </a:t>
            </a:r>
          </a:p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Kompozity s vláknovou výztuží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156126" y="3731291"/>
            <a:ext cx="1879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pPr algn="ctr"/>
            <a:r>
              <a:rPr lang="cs-CZ" dirty="0"/>
              <a:t>Klára Sklenaříková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7DB280EF-629C-4638-9788-33CDFEC260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u="sng" dirty="0"/>
              <a:t>Anizotropie</a:t>
            </a:r>
            <a:r>
              <a:rPr lang="cs-CZ" sz="2400" u="sng" dirty="0"/>
              <a:t> 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Izotropie</a:t>
            </a:r>
            <a:r>
              <a:rPr lang="cs-CZ" sz="2400" dirty="0"/>
              <a:t> - struktura materiálu stejná ve všech směrech (keramika, kov, plast)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u="sng" dirty="0"/>
              <a:t>Anizotropie</a:t>
            </a:r>
            <a:r>
              <a:rPr lang="cs-CZ" sz="2400" dirty="0"/>
              <a:t> - směrovost, vlastnosti jsou v různých směrech různé (kompozity)</a:t>
            </a:r>
          </a:p>
          <a:p>
            <a:r>
              <a:rPr lang="cs-CZ" sz="2400" b="1" dirty="0"/>
              <a:t>Ale</a:t>
            </a:r>
            <a:r>
              <a:rPr lang="cs-CZ" sz="2400" dirty="0"/>
              <a:t> vhodným </a:t>
            </a:r>
            <a:r>
              <a:rPr lang="cs-CZ" sz="2400" u="sng" dirty="0"/>
              <a:t>uspořádáním</a:t>
            </a:r>
            <a:r>
              <a:rPr lang="cs-CZ" sz="2400" dirty="0"/>
              <a:t> se lze s anizotropií </a:t>
            </a:r>
            <a:r>
              <a:rPr lang="cs-CZ" sz="2400" u="sng" dirty="0"/>
              <a:t>vyrovnat</a:t>
            </a:r>
            <a:r>
              <a:rPr lang="cs-CZ" sz="2400" dirty="0"/>
              <a:t> (lamináty) nebo ji </a:t>
            </a:r>
            <a:r>
              <a:rPr lang="cs-CZ" sz="2400" u="sng" dirty="0"/>
              <a:t>využít</a:t>
            </a:r>
            <a:r>
              <a:rPr lang="cs-CZ" sz="2400" dirty="0"/>
              <a:t> (luky)!!!</a:t>
            </a:r>
          </a:p>
        </p:txBody>
      </p:sp>
      <p:pic>
        <p:nvPicPr>
          <p:cNvPr id="7" name="Picture 2" descr="各向同性、各向异性1">
            <a:extLst>
              <a:ext uri="{FF2B5EF4-FFF2-40B4-BE49-F238E27FC236}">
                <a16:creationId xmlns:a16="http://schemas.microsoft.com/office/drawing/2014/main" id="{9110F19A-A5BF-4895-AD8F-3C34B33B74C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4495" y="2678596"/>
            <a:ext cx="4125903" cy="292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337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u="sng" dirty="0"/>
              <a:t>Anizotropie</a:t>
            </a:r>
            <a:r>
              <a:rPr lang="cs-CZ" sz="2400" u="sng" dirty="0"/>
              <a:t> </a:t>
            </a:r>
          </a:p>
          <a:p>
            <a:endParaRPr lang="cs-CZ" sz="2400" dirty="0"/>
          </a:p>
          <a:p>
            <a:r>
              <a:rPr lang="cs-CZ" sz="2400" i="1" u="sng" dirty="0"/>
              <a:t>Orientace vláken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ovlivňuje vlastnosti </a:t>
            </a:r>
            <a:r>
              <a:rPr lang="cs-CZ" sz="2400" dirty="0" err="1"/>
              <a:t>kompozitů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optimalizace pevnosti a tuhosti, odolnosti proti únavě, teplotě a vlhkosti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rozhodující </a:t>
            </a:r>
          </a:p>
          <a:p>
            <a:pPr marL="1028700" lvl="1" indent="-342900"/>
            <a:r>
              <a:rPr lang="cs-CZ" sz="2000" dirty="0"/>
              <a:t>z hlediska </a:t>
            </a:r>
            <a:r>
              <a:rPr lang="cs-CZ" sz="2000" i="1" dirty="0"/>
              <a:t>aplikačních vlastnost</a:t>
            </a:r>
            <a:r>
              <a:rPr lang="cs-CZ" sz="2000" dirty="0"/>
              <a:t>í </a:t>
            </a:r>
          </a:p>
          <a:p>
            <a:pPr marL="1028700" lvl="1" indent="-342900"/>
            <a:r>
              <a:rPr lang="cs-CZ" sz="2000" dirty="0"/>
              <a:t>z hlediska </a:t>
            </a:r>
            <a:r>
              <a:rPr lang="cs-CZ" sz="2000" i="1" dirty="0"/>
              <a:t>výběru technologie zpracován (</a:t>
            </a:r>
            <a:r>
              <a:rPr lang="cs-CZ" sz="2000" dirty="0"/>
              <a:t>specifikace směru namáhání výrobku vzhledem k orientaci vláken)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63E0A884-9EB6-42E1-BDA4-5CCED726E6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02776" y="2137110"/>
            <a:ext cx="4814113" cy="1574919"/>
          </a:xfr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AF3C668B-312B-4522-BE30-0D0934FBB339}"/>
              </a:ext>
            </a:extLst>
          </p:cNvPr>
          <p:cNvSpPr txBox="1"/>
          <p:nvPr/>
        </p:nvSpPr>
        <p:spPr>
          <a:xfrm>
            <a:off x="6510248" y="4070281"/>
            <a:ext cx="53272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cs-CZ" dirty="0"/>
              <a:t>krátká vlákna uspořádaná v jednom směru, </a:t>
            </a:r>
          </a:p>
          <a:p>
            <a:pPr marL="342900" indent="-342900">
              <a:buAutoNum type="alphaLcParenR"/>
            </a:pPr>
            <a:r>
              <a:rPr lang="cs-CZ" dirty="0"/>
              <a:t>krátká vlákna uspořádaná náhodně, </a:t>
            </a:r>
          </a:p>
          <a:p>
            <a:pPr marL="342900" indent="-342900">
              <a:buAutoNum type="alphaLcParenR"/>
            </a:pPr>
            <a:r>
              <a:rPr lang="cs-CZ" dirty="0"/>
              <a:t>dlouhá vlákna uspořádaná v jednom směru, </a:t>
            </a:r>
          </a:p>
          <a:p>
            <a:pPr marL="342900" indent="-342900">
              <a:buAutoNum type="alphaLcParenR"/>
            </a:pPr>
            <a:r>
              <a:rPr lang="cs-CZ" dirty="0"/>
              <a:t>dlouhá vlákna uspořádaná ve vrstvách</a:t>
            </a:r>
          </a:p>
        </p:txBody>
      </p:sp>
    </p:spTree>
    <p:extLst>
      <p:ext uri="{BB962C8B-B14F-4D97-AF65-F5344CB8AC3E}">
        <p14:creationId xmlns:p14="http://schemas.microsoft.com/office/powerpoint/2010/main" val="401528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u="sng" dirty="0"/>
              <a:t>Anizotropie</a:t>
            </a:r>
            <a:r>
              <a:rPr lang="cs-CZ" sz="2400" u="sng" dirty="0"/>
              <a:t> 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nejvyšší</a:t>
            </a:r>
            <a:r>
              <a:rPr lang="cs-CZ" sz="2400" dirty="0"/>
              <a:t> pevnost - </a:t>
            </a:r>
            <a:r>
              <a:rPr lang="cs-CZ" sz="2400" b="1" dirty="0"/>
              <a:t>ve směru </a:t>
            </a:r>
            <a:r>
              <a:rPr lang="cs-CZ" sz="2400" dirty="0"/>
              <a:t>orientace vláken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nejmenší</a:t>
            </a:r>
            <a:r>
              <a:rPr lang="cs-CZ" sz="2400" dirty="0"/>
              <a:t> pevnost </a:t>
            </a:r>
            <a:r>
              <a:rPr lang="cs-CZ" sz="2400" b="1" dirty="0"/>
              <a:t>- kolmo </a:t>
            </a:r>
            <a:r>
              <a:rPr lang="cs-CZ" sz="2400" dirty="0"/>
              <a:t>na směr vláken</a:t>
            </a:r>
          </a:p>
          <a:p>
            <a:endParaRPr lang="cs-CZ" sz="2400" dirty="0"/>
          </a:p>
          <a:p>
            <a:r>
              <a:rPr lang="cs-CZ" sz="2400" dirty="0"/>
              <a:t>Anizotropní vlastnosti vláken je nutné </a:t>
            </a:r>
            <a:r>
              <a:rPr lang="cs-CZ" sz="2400" u="sng" dirty="0"/>
              <a:t>zohlednit</a:t>
            </a:r>
            <a:r>
              <a:rPr lang="cs-CZ" sz="2400" dirty="0"/>
              <a:t> už při návrhu kompozitního dílu!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31288A0-EBBE-485D-81D3-05D9DCC2A7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8562" y="2297553"/>
            <a:ext cx="5314989" cy="2486043"/>
          </a:xfr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2C41A4F-ACBC-45BD-B15C-C7308D58698C}"/>
              </a:ext>
            </a:extLst>
          </p:cNvPr>
          <p:cNvSpPr txBox="1"/>
          <p:nvPr/>
        </p:nvSpPr>
        <p:spPr>
          <a:xfrm>
            <a:off x="5763439" y="5445808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dirty="0"/>
              <a:t>Diagram pevnosti v tahu podle orientace vláken v polárních souřadnicích </a:t>
            </a:r>
          </a:p>
        </p:txBody>
      </p:sp>
    </p:spTree>
    <p:extLst>
      <p:ext uri="{BB962C8B-B14F-4D97-AF65-F5344CB8AC3E}">
        <p14:creationId xmlns:p14="http://schemas.microsoft.com/office/powerpoint/2010/main" val="1565917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DFFE8F-3C0E-425A-9A0A-FA5D3D75F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vláknová výztuž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859560-61D5-40FB-A470-FF9D4C8DE9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 lnSpcReduction="10000"/>
          </a:bodyPr>
          <a:lstStyle/>
          <a:p>
            <a:r>
              <a:rPr lang="cs-CZ" sz="2400" b="1" u="sng" dirty="0"/>
              <a:t>Vlákna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samostatně se v technické praxi téměř nepoužívají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Slouží hlavně jako výztuž pro polymerní matrice (zvyšují pevnost a tuhost vzniklého vláknového kompozitu)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pevnost v tahu ve směru osy je mnohokrát vyšší než pevnost stejného materiálu v kompaktní formě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dirty="0"/>
              <a:t>paradox vláknité struktury </a:t>
            </a:r>
            <a:r>
              <a:rPr lang="cs-CZ" sz="2400" dirty="0"/>
              <a:t>= čím je vlákno užší, tím vyšší je jeho síla</a:t>
            </a:r>
          </a:p>
          <a:p>
            <a:endParaRPr lang="cs-CZ" dirty="0"/>
          </a:p>
        </p:txBody>
      </p:sp>
      <p:pic>
        <p:nvPicPr>
          <p:cNvPr id="4" name="obrázek 44">
            <a:extLst>
              <a:ext uri="{FF2B5EF4-FFF2-40B4-BE49-F238E27FC236}">
                <a16:creationId xmlns:a16="http://schemas.microsoft.com/office/drawing/2014/main" id="{734E8393-649C-411B-A3A5-E0B86125C31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77492" y="1987551"/>
            <a:ext cx="4617126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7397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DFFE8F-3C0E-425A-9A0A-FA5D3D75F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vláknová výztuž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859560-61D5-40FB-A470-FF9D4C8DE9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539668" cy="4527549"/>
          </a:xfrm>
        </p:spPr>
        <p:txBody>
          <a:bodyPr>
            <a:normAutofit lnSpcReduction="10000"/>
          </a:bodyPr>
          <a:lstStyle/>
          <a:p>
            <a:r>
              <a:rPr lang="cs-CZ" sz="2400" b="1" u="sng" dirty="0"/>
              <a:t>Vlákna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vlákna uspořádána v jednom směru – </a:t>
            </a:r>
            <a:br>
              <a:rPr lang="cs-CZ" sz="2400" dirty="0"/>
            </a:br>
            <a:r>
              <a:rPr lang="cs-CZ" sz="2400" dirty="0"/>
              <a:t>v tomto směru má kompozit největší pevnost, v kolmém směru nízká pevnost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Kompromis = tkaniny – pevnost stejná ve všech směrech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pevnost a modul pružnosti vláken musí být výrazně vyšší než pevnost a pružnost matrice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matrice musí dosahovat většího protažení, než je protažení vyztužujících vláken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endParaRPr lang="cs-CZ" dirty="0"/>
          </a:p>
        </p:txBody>
      </p:sp>
      <p:pic>
        <p:nvPicPr>
          <p:cNvPr id="5" name="obrázek 16">
            <a:extLst>
              <a:ext uri="{FF2B5EF4-FFF2-40B4-BE49-F238E27FC236}">
                <a16:creationId xmlns:a16="http://schemas.microsoft.com/office/drawing/2014/main" id="{B0267FEC-4880-4A66-B04C-C01DADFADA1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19800" y="2388839"/>
            <a:ext cx="5827713" cy="2287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212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6DF479-B812-48E1-8919-0A3C25BED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vláknová výztuž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59B2A6F-CEDD-4289-A9AB-F4D61FFF0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031" y="1989138"/>
            <a:ext cx="8177937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2168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FC443D-E1CE-4105-B667-14B081967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uhlíková vlákna (CF)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313F22-11CA-4F3C-B08F-F56FC82349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dlouhé a tenké technické vlákno o průměru</a:t>
            </a:r>
            <a:r>
              <a:rPr lang="cs-CZ" sz="2400" b="1" dirty="0"/>
              <a:t> 5 – 10 </a:t>
            </a:r>
            <a:r>
              <a:rPr lang="el-GR" sz="2400" b="1" dirty="0"/>
              <a:t>μ</a:t>
            </a:r>
            <a:r>
              <a:rPr lang="cs-CZ" sz="2400" b="1" dirty="0"/>
              <a:t>m </a:t>
            </a:r>
            <a:r>
              <a:rPr lang="cs-CZ" sz="2400" dirty="0"/>
              <a:t>složené z atomů uhlíku v krystaly orientované ve směru osy vlákna.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vyznačuje specifickými vlastnostmi díky uhlíku (netaje, není tažný a je odolný proti rozpouštědlům)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uhlíkové vlákno má až 5x menší průměr než lidský vlas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pevnost je několikanásobně vyšší než pevnost nejlepších ocelí</a:t>
            </a:r>
          </a:p>
          <a:p>
            <a:endParaRPr lang="cs-CZ" sz="1900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0CB125D4-B252-4BBD-BBB8-300DF801D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834" y="2494169"/>
            <a:ext cx="4025481" cy="235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50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FC443D-E1CE-4105-B667-14B081967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uhlíková vlákna (CF)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313F22-11CA-4F3C-B08F-F56FC82349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1"/>
            <a:ext cx="7383377" cy="421368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vysoký modul pružnosti, výborná tepelná odolnost, nízká měrná hmotnost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mají negativní koeficient lineární tepelné roztažnosti (se zvyšující teplotou zkracují)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v normálním stavu jsou křehká a během výroby se mohou rozpadat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nejpevnější a nejdražší vlákna používaná při výrobě polymerních </a:t>
            </a:r>
            <a:r>
              <a:rPr lang="cs-CZ" sz="2600" dirty="0" err="1"/>
              <a:t>kompozitů</a:t>
            </a:r>
            <a:endParaRPr lang="cs-CZ" sz="2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dynamické vlastnosti kompozitu s uhlíkovými vlákny jsou lepší než u jiných materiálů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aplikace v automobilovém, sportovním a spotřebním průmyslu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endParaRPr lang="cs-CZ" sz="19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BC9DCAF-6E5D-485E-B366-C9B33BE6F0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92" r="2163" b="-1"/>
          <a:stretch/>
        </p:blipFill>
        <p:spPr>
          <a:xfrm>
            <a:off x="7429379" y="2231344"/>
            <a:ext cx="4025481" cy="2893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7380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AD1195-916B-4FAA-83F0-53AF8DC19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historie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517B5D-2D09-4710-B8B3-BABCD1B7C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1"/>
            <a:ext cx="7474249" cy="458197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1879</a:t>
            </a:r>
            <a:r>
              <a:rPr lang="cs-CZ" sz="2400" dirty="0"/>
              <a:t> – první oficiálně přiznaná uhlíková vlákna - karbonizované bambusové vlákno a bavlněné nitě, jako vlákna do žárovek (Edison)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1959 </a:t>
            </a:r>
            <a:r>
              <a:rPr lang="cs-CZ" sz="2400" dirty="0"/>
              <a:t>- pokusy o průmyslovou výrobu uhlíkových vláken ze syntetického hedvábí pyrolýzou, firma Union </a:t>
            </a:r>
            <a:r>
              <a:rPr lang="cs-CZ" sz="2400" dirty="0" err="1"/>
              <a:t>Carbide</a:t>
            </a:r>
            <a:r>
              <a:rPr lang="cs-CZ" sz="2400" dirty="0"/>
              <a:t> </a:t>
            </a:r>
            <a:r>
              <a:rPr lang="cs-CZ" sz="2400" dirty="0" err="1"/>
              <a:t>Corporation</a:t>
            </a:r>
            <a:r>
              <a:rPr lang="cs-CZ" sz="2400" dirty="0"/>
              <a:t> uvedla na trh první komerční podobu uhlíkových vláken, kontinuální vlákna </a:t>
            </a:r>
            <a:r>
              <a:rPr lang="cs-CZ" sz="2400" dirty="0" err="1"/>
              <a:t>Thornel</a:t>
            </a:r>
            <a:r>
              <a:rPr lang="cs-CZ" sz="2400" dirty="0"/>
              <a:t> 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1971</a:t>
            </a:r>
            <a:r>
              <a:rPr lang="cs-CZ" sz="2400" dirty="0"/>
              <a:t> se v Japonsku objevila nová metoda výroby uhlíkových vláken z PAN (polyakrylonitril), dnes touto metodou vyrobeno až 90 % uhlíkových vláken</a:t>
            </a:r>
          </a:p>
        </p:txBody>
      </p:sp>
      <p:pic>
        <p:nvPicPr>
          <p:cNvPr id="1026" name="Picture 2" descr="STO OBJEVŮ: Kdo je pravým otcem žárovky, když ne Edison - iDNES.cz">
            <a:extLst>
              <a:ext uri="{FF2B5EF4-FFF2-40B4-BE49-F238E27FC236}">
                <a16:creationId xmlns:a16="http://schemas.microsoft.com/office/drawing/2014/main" id="{E9672594-B593-46B2-8994-13F0D18B0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r="20233"/>
          <a:stretch/>
        </p:blipFill>
        <p:spPr bwMode="auto">
          <a:xfrm>
            <a:off x="7792749" y="2459717"/>
            <a:ext cx="3603006" cy="259012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364566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rozdělení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B46C71-411B-4440-8234-E7A82A64B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Klasifikace dle hodnot modulu pružnosti a pevnosti:</a:t>
            </a:r>
          </a:p>
          <a:p>
            <a:r>
              <a:rPr lang="cs-CZ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Uhlíková vlákna s nižšími mechanickými parametry </a:t>
            </a:r>
          </a:p>
          <a:p>
            <a:pPr marL="1028700" lvl="1" indent="-342900"/>
            <a:r>
              <a:rPr lang="cs-CZ" sz="2400" dirty="0"/>
              <a:t>často označována jako izotropní vlákna (prekurzory pro jejich výrobu jsou izotropní smoly) </a:t>
            </a:r>
          </a:p>
          <a:p>
            <a:pPr marL="1028700" lvl="1" indent="-342900"/>
            <a:r>
              <a:rPr lang="cs-CZ" sz="2400" u="sng" dirty="0"/>
              <a:t>nejsou vhodná</a:t>
            </a:r>
            <a:r>
              <a:rPr lang="cs-CZ" sz="2400" dirty="0"/>
              <a:t> pro výrobu </a:t>
            </a:r>
            <a:r>
              <a:rPr lang="cs-CZ" sz="2400" u="sng" dirty="0"/>
              <a:t>kompozitních materiálů</a:t>
            </a:r>
          </a:p>
          <a:p>
            <a:pPr marL="1028700" lvl="1" indent="-342900"/>
            <a:r>
              <a:rPr lang="cs-CZ" sz="2400" dirty="0"/>
              <a:t>využití ve formě plstí a textilií jako vysokoteplotní izolace, rozptýlená výztuž do betonových součástí </a:t>
            </a:r>
          </a:p>
          <a:p>
            <a:pPr marL="1028700" lvl="1" indent="-342900"/>
            <a:r>
              <a:rPr lang="cs-CZ" sz="2400" dirty="0"/>
              <a:t>Pevnost v tahu  &lt; 1000 </a:t>
            </a:r>
            <a:r>
              <a:rPr lang="cs-CZ" sz="2400" dirty="0" err="1"/>
              <a:t>MPa</a:t>
            </a:r>
            <a:r>
              <a:rPr lang="cs-CZ" sz="2400" dirty="0"/>
              <a:t>, modul pružnosti &lt; 100 </a:t>
            </a:r>
            <a:r>
              <a:rPr lang="cs-CZ" sz="2400" dirty="0" err="1"/>
              <a:t>GPa</a:t>
            </a:r>
            <a:r>
              <a:rPr lang="cs-CZ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4877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A88DFC-D5AE-4B87-AF9C-FCDD0A5D4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sz="3700"/>
              <a:t>Vlákny vyztužené plasty (FRP – </a:t>
            </a:r>
            <a:r>
              <a:rPr lang="cs-CZ" sz="3700" err="1"/>
              <a:t>Fiber</a:t>
            </a:r>
            <a:r>
              <a:rPr lang="cs-CZ" sz="3700"/>
              <a:t> </a:t>
            </a:r>
            <a:r>
              <a:rPr lang="cs-CZ" sz="3700" err="1"/>
              <a:t>Reinforced</a:t>
            </a:r>
            <a:r>
              <a:rPr lang="cs-CZ" sz="3700"/>
              <a:t> </a:t>
            </a:r>
            <a:r>
              <a:rPr lang="cs-CZ" sz="3700" err="1"/>
              <a:t>Plastics</a:t>
            </a:r>
            <a:r>
              <a:rPr lang="cs-CZ" sz="370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AEE012-7E24-4B2D-84A4-44A0E48D9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nejstarší a nejrozsáhlejší skupina kompozitních materiálů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průmyslová výroba začala ve 30. letech 20. století (letecký průmysl)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všestranné využití, od jednoduchých technických aplikací pro domácnost až po náročné konstrukce pro letectví a kosmonautiku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od jednoduché ruční výroby až po vysoce pokročilé technologické postupy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6A375EA-F592-45E0-ADA9-E81C1FE2D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199" y="3076977"/>
            <a:ext cx="5827713" cy="201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323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rozdělení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B46C71-411B-4440-8234-E7A82A64B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Klasifikace dle hodnot modulu pružnosti a pevnosti: 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uhlíková vlákna s vysokými mechanickými parametry </a:t>
            </a:r>
          </a:p>
          <a:p>
            <a:pPr marL="1028700" lvl="1" indent="-342900"/>
            <a:r>
              <a:rPr lang="cs-CZ" sz="2200" dirty="0"/>
              <a:t>standardní uhlíková vlákna </a:t>
            </a:r>
          </a:p>
          <a:p>
            <a:pPr marL="1028700" lvl="1" indent="-342900"/>
            <a:r>
              <a:rPr lang="cs-CZ" sz="2200" dirty="0"/>
              <a:t>pevnost v tahu dosahuje velikosti 3,5 - 7 </a:t>
            </a:r>
            <a:r>
              <a:rPr lang="cs-CZ" sz="2200" dirty="0" err="1"/>
              <a:t>GPa</a:t>
            </a:r>
            <a:r>
              <a:rPr lang="cs-CZ" sz="2200" dirty="0"/>
              <a:t>, modul pružnosti 230 - 930 </a:t>
            </a:r>
            <a:r>
              <a:rPr lang="cs-CZ" sz="2200" dirty="0" err="1"/>
              <a:t>GPa</a:t>
            </a: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1028700" lvl="1" indent="-342900"/>
            <a:r>
              <a:rPr lang="cs-CZ" sz="2400" b="1" dirty="0"/>
              <a:t>vysokopevnostní uhlíková vlákna (HS = ,,</a:t>
            </a:r>
            <a:r>
              <a:rPr lang="cs-CZ" sz="2400" b="1" dirty="0" err="1"/>
              <a:t>highstrength</a:t>
            </a:r>
            <a:r>
              <a:rPr lang="cs-CZ" sz="2400" b="1" dirty="0"/>
              <a:t>“)</a:t>
            </a:r>
          </a:p>
          <a:p>
            <a:pPr marL="1028700" lvl="1" indent="-342900"/>
            <a:r>
              <a:rPr lang="cs-CZ" sz="2400" b="1" dirty="0" err="1"/>
              <a:t>středněmodulová</a:t>
            </a:r>
            <a:r>
              <a:rPr lang="cs-CZ" sz="2400" b="1" dirty="0"/>
              <a:t> uhlíková vlákna (IM = ,,</a:t>
            </a:r>
            <a:r>
              <a:rPr lang="cs-CZ" sz="2400" b="1" dirty="0" err="1"/>
              <a:t>intermediatemodulus</a:t>
            </a:r>
            <a:r>
              <a:rPr lang="cs-CZ" sz="2400" b="1" dirty="0"/>
              <a:t>“)</a:t>
            </a:r>
          </a:p>
          <a:p>
            <a:pPr marL="1028700" lvl="1" indent="-342900"/>
            <a:r>
              <a:rPr lang="cs-CZ" sz="2400" b="1" dirty="0" err="1"/>
              <a:t>vysokomodulová</a:t>
            </a:r>
            <a:r>
              <a:rPr lang="cs-CZ" sz="2400" b="1" dirty="0"/>
              <a:t> uhlíková vlákna (HM = ,,</a:t>
            </a:r>
            <a:r>
              <a:rPr lang="cs-CZ" sz="2400" b="1" dirty="0" err="1"/>
              <a:t>highmodulus</a:t>
            </a:r>
            <a:r>
              <a:rPr lang="cs-CZ" sz="2400" b="1" dirty="0"/>
              <a:t>“)</a:t>
            </a:r>
          </a:p>
          <a:p>
            <a:pPr marL="1028700" lvl="1" indent="-342900"/>
            <a:r>
              <a:rPr lang="cs-CZ" sz="2400" b="1" dirty="0"/>
              <a:t>uhlíková vlákna se </a:t>
            </a:r>
            <a:r>
              <a:rPr lang="cs-CZ" sz="2400" b="1" dirty="0" err="1"/>
              <a:t>supervysokým</a:t>
            </a:r>
            <a:r>
              <a:rPr lang="cs-CZ" sz="2400" b="1" dirty="0"/>
              <a:t> modulem (UHM = ,,</a:t>
            </a:r>
            <a:r>
              <a:rPr lang="cs-CZ" sz="2400" b="1" dirty="0" err="1"/>
              <a:t>Ultrahighmodulus</a:t>
            </a:r>
            <a:r>
              <a:rPr lang="cs-CZ" sz="2400" b="1" dirty="0"/>
              <a:t>") </a:t>
            </a:r>
          </a:p>
        </p:txBody>
      </p:sp>
    </p:spTree>
    <p:extLst>
      <p:ext uri="{BB962C8B-B14F-4D97-AF65-F5344CB8AC3E}">
        <p14:creationId xmlns:p14="http://schemas.microsoft.com/office/powerpoint/2010/main" val="648313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rozdělení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B46C71-411B-4440-8234-E7A82A64B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r>
              <a:rPr lang="cs-CZ" sz="2400" dirty="0"/>
              <a:t>Z hlediska struktury: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dutá uhlíková vlákna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diskontinuální vlákna porušená tahem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mletá uhlíková vlákna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recyklovaná uhlíková vlákna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r>
              <a:rPr lang="cs-CZ" sz="2400" dirty="0"/>
              <a:t> dle prekurzoru vláken s vysokými parametry: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vlákna na bázi PAN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vlákna na bázi smol a </a:t>
            </a:r>
            <a:r>
              <a:rPr lang="cs-CZ" sz="2400" i="1" u="sng" dirty="0" err="1"/>
              <a:t>mezofáze</a:t>
            </a:r>
            <a:endParaRPr lang="cs-CZ" sz="2400" i="1" u="sng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6BB4B79-F7D0-4710-A86E-1599B7BF5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877" y="3314700"/>
            <a:ext cx="6658035" cy="13648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012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výroba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B46C71-411B-4440-8234-E7A82A64B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2088" y="1987551"/>
            <a:ext cx="5819620" cy="4213687"/>
          </a:xfrm>
        </p:spPr>
        <p:txBody>
          <a:bodyPr>
            <a:normAutofit/>
          </a:bodyPr>
          <a:lstStyle/>
          <a:p>
            <a:r>
              <a:rPr lang="cs-CZ" sz="2400" u="sng" dirty="0"/>
              <a:t>pyrolýzou polymerů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výroba z umělých polymerů - </a:t>
            </a:r>
            <a:r>
              <a:rPr lang="cs-CZ" sz="2400" dirty="0"/>
              <a:t>polyakrylonitrilu (PAN) jako výchozí suroviny (prekurzor) =&gt; </a:t>
            </a:r>
            <a:r>
              <a:rPr lang="cs-CZ" sz="2400" b="1" dirty="0"/>
              <a:t>PAN proces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výroba z přírodních polymerů </a:t>
            </a:r>
            <a:r>
              <a:rPr lang="cs-CZ" sz="2400" dirty="0"/>
              <a:t>- suroviny bohaté na uhlík (smoly, </a:t>
            </a:r>
            <a:r>
              <a:rPr lang="cs-CZ" sz="2400" dirty="0" err="1"/>
              <a:t>mezofáze</a:t>
            </a:r>
            <a:r>
              <a:rPr lang="cs-CZ" sz="2400" dirty="0"/>
              <a:t>) =&gt; </a:t>
            </a:r>
            <a:r>
              <a:rPr lang="cs-CZ" sz="2400" b="1" dirty="0"/>
              <a:t>PITCH proces</a:t>
            </a:r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51762DB9-0A34-4E01-96A3-A5D4A85DA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199" y="2027988"/>
            <a:ext cx="5827713" cy="4108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9445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výroba CF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7479E87-D686-4E64-B3BC-5E2ABF97F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u="sng"/>
              <a:t>Výroba vláken na bázi PAN </a:t>
            </a:r>
            <a:endParaRPr lang="cs-CZ" sz="2400" b="1" u="sng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2905220-EF29-4691-81B8-418119005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1" y="2387246"/>
            <a:ext cx="4581768" cy="3894502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C22A42FC-B616-48C0-8862-2C530DF34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07" y="2916680"/>
            <a:ext cx="6800900" cy="296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44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výroba CF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7479E87-D686-4E64-B3BC-5E2ABF97F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u="sng"/>
              <a:t>Výroba vláken na bázi PAN </a:t>
            </a:r>
            <a:endParaRPr lang="cs-CZ" sz="2400" b="1" u="sng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71BBA6E5-34C7-489F-B54A-FF21A56D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023" y="3429000"/>
            <a:ext cx="4257706" cy="2209816"/>
          </a:xfrm>
          <a:prstGeom prst="rect">
            <a:avLst/>
          </a:prstGeom>
        </p:spPr>
      </p:pic>
      <p:pic>
        <p:nvPicPr>
          <p:cNvPr id="8" name="Zástupný obsah 4">
            <a:extLst>
              <a:ext uri="{FF2B5EF4-FFF2-40B4-BE49-F238E27FC236}">
                <a16:creationId xmlns:a16="http://schemas.microsoft.com/office/drawing/2014/main" id="{05A36119-5393-4514-B921-5EADED872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660" y="2917134"/>
            <a:ext cx="5630998" cy="297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466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výroba CF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7479E87-D686-4E64-B3BC-5E2ABF97F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s-CZ" sz="2400" b="1" u="sng" dirty="0"/>
              <a:t>Výroba vláken na bázi smol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BB98C80-230D-4BB2-86B6-41ACA92B3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427" y="1512885"/>
            <a:ext cx="3543289" cy="4894169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40BC2C08-DB1A-451E-A424-6638DEFF0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161" y="2755186"/>
            <a:ext cx="4056822" cy="336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997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D6D3A-E39F-4145-AD6A-ABF99541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výroba CF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7479E87-D686-4E64-B3BC-5E2ABF97F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u="sng" dirty="0"/>
              <a:t>Porovnání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F963121-4DA1-4E25-BA1B-4A123AED4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897" y="2305041"/>
            <a:ext cx="7357261" cy="379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38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A36E6FD-049F-1A38-B55B-FE268A875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– vlastnosti CF</a:t>
            </a:r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33EB65D-02CF-4B53-AFB3-100065B51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617" y="1989138"/>
            <a:ext cx="7048764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8190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47635C-42D5-453C-A6BC-7F03746D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vlastnosti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8F2CC0-33D8-48AB-A6CB-927FACF6D7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pevnosti v tahu, tuhost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odolnost vůči únavě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tlumení vibrací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žáruvzdornost, nízký koeficient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tepelné roztažnosti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tepelná a elektrická vodivost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vysoká korozní odolnost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progresivní deformační chování stálé do teploty 500 °C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C7B55BF-15CB-4D2C-B270-ACD846D2C0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nízká hustota do 2000 kg·m</a:t>
            </a:r>
            <a:r>
              <a:rPr lang="cs-CZ" sz="2400" baseline="30000" dirty="0"/>
              <a:t>-3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biologická snášenlivost (implantáty)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silná anizotropie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výborná odolnost proti dlouhodobému dynamickému namáhání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odolnost vůči kyselinám, zásadám a rozpouštědlům, chemická inertnost do 1000 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nehořlavost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dobrá průchodnost pro záření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1181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A9612A-0E57-46FE-B9B1-E3828ABD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využití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FE04F3-788C-42CB-A0F0-4FF617154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700555" cy="281690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pro výrobu kompozitních materiálů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kosmonautika (výroba družic a orbitálních stanic)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díky nehořlavosti jako náhražka azbestu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součástí komponent v letadlech (součásti trupu, směrovky, nosné díly podlahy, letové listy vrtule nebo výztuhy sedadel) nebo ochranných hasičských pomůcek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surové formě jako součást filtru v plynových maskách nebo při čištění krve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62D19E1-4F9F-4B10-98D8-321C44E4E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939" y="4623429"/>
            <a:ext cx="6270189" cy="195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10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692076-331F-4A74-91BF-4AAAF182F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klasifikace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A0510F-277C-4EB5-BE4C-CB48E539AC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u="sng" dirty="0"/>
              <a:t>Dle typu matrice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Termoplasty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Reaktoplasty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Elastomery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endParaRPr lang="cs-CZ" dirty="0"/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D82F77C1-FE53-4516-A0F4-87620A914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0628" y="3999317"/>
            <a:ext cx="5110843" cy="2537554"/>
          </a:xfrm>
        </p:spPr>
        <p:txBody>
          <a:bodyPr>
            <a:normAutofit lnSpcReduction="10000"/>
          </a:bodyPr>
          <a:lstStyle/>
          <a:p>
            <a:r>
              <a:rPr lang="cs-CZ" sz="2400" u="sng" dirty="0"/>
              <a:t>Dle typu výztuže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kompozity s anorganickým plnivem (oxidy, hydroxidy, soli, silikáty, kovy, uhlíková a skleněná vlákna)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kompozity s organickými plnivy (celulosová, aromatická polyamidová a polyesterová vlákna)</a:t>
            </a:r>
          </a:p>
          <a:p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3604B401-6CC2-4FCD-A9EC-55D49F0A7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371" y="1959183"/>
            <a:ext cx="6864981" cy="389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6537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A9612A-0E57-46FE-B9B1-E3828ABD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využití CF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FE04F3-788C-42CB-A0F0-4FF617154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8" y="1933162"/>
            <a:ext cx="6154048" cy="4267614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díky své biokompatibilitě nahrazují části šlach a kostí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externí výztuž betonových konstrukcí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sportovní potřeby (rybářské pruty a navijáky, vyztužení rogal, sportovní rakety, lyže, vesla, golfové hole, hokejky, rámy cyklistických kol nebo trupy závodních lodí)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automotiv</a:t>
            </a:r>
            <a:r>
              <a:rPr lang="cs-CZ" sz="2400" dirty="0"/>
              <a:t> (přístrojová deska, dveřní opěrky nebo řadicí páka)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F5DD794-82D2-467F-9CD4-C4F074FD3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078" y="2350604"/>
            <a:ext cx="5280558" cy="264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15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0B154BB-D6EF-D64E-51E1-FC2127969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– využití CF</a:t>
            </a:r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CE32E79-9E65-47AE-BEA9-10B425F4F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632" y="1989138"/>
            <a:ext cx="6932735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21033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D839DB-26BF-4A29-817B-857D12B2B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</a:t>
            </a:r>
            <a:r>
              <a:rPr lang="cs-CZ" dirty="0" err="1"/>
              <a:t>aramidová</a:t>
            </a:r>
            <a:r>
              <a:rPr lang="cs-CZ" dirty="0"/>
              <a:t> vlákna (AF)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781EFA-46E6-4B12-9167-67CB6D3CC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1"/>
            <a:ext cx="6349707" cy="42741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Aramid</a:t>
            </a:r>
            <a:r>
              <a:rPr lang="cs-CZ" sz="2400" dirty="0"/>
              <a:t> (spojení slov aromatický polyamid)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vlákna na bázi lineárních organických polymerů (kovalentní vazby orientovány podle osy vlákna)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vysoká pevnost a tuhost (díky vnitřní struktuře)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zpracování se všemi druhy pryskyřic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průměr vláken  </a:t>
            </a:r>
            <a:r>
              <a:rPr lang="cs-CZ" sz="2400" b="1" dirty="0"/>
              <a:t>10 až 13 </a:t>
            </a:r>
            <a:r>
              <a:rPr lang="el-GR" sz="2400" b="1" dirty="0"/>
              <a:t>μ</a:t>
            </a:r>
            <a:r>
              <a:rPr lang="cs-CZ" sz="2400" b="1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použití se ve formě </a:t>
            </a:r>
            <a:r>
              <a:rPr lang="cs-CZ" sz="2400" dirty="0" err="1"/>
              <a:t>rovingu</a:t>
            </a:r>
            <a:r>
              <a:rPr lang="cs-CZ" sz="2400" dirty="0"/>
              <a:t> nebo tkanin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výroba spřádáním z </a:t>
            </a:r>
            <a:r>
              <a:rPr lang="cs-CZ" sz="2400" dirty="0" err="1"/>
              <a:t>vysokoviskozního</a:t>
            </a:r>
            <a:r>
              <a:rPr lang="cs-CZ" sz="2400" dirty="0"/>
              <a:t> 20% roztoku v koncentrované kyselině sírové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C611ED9-151C-4B0B-99B1-FA1577B33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125" y="1448595"/>
            <a:ext cx="4917388" cy="2409520"/>
          </a:xfrm>
          <a:prstGeom prst="rect">
            <a:avLst/>
          </a:prstGeom>
          <a:noFill/>
        </p:spPr>
      </p:pic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6F61218F-B97A-4C90-99A2-6713165F36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91569" y="4217684"/>
            <a:ext cx="4691339" cy="2125136"/>
          </a:xfrm>
        </p:spPr>
      </p:pic>
    </p:spTree>
    <p:extLst>
      <p:ext uri="{BB962C8B-B14F-4D97-AF65-F5344CB8AC3E}">
        <p14:creationId xmlns:p14="http://schemas.microsoft.com/office/powerpoint/2010/main" val="18171523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B25C69-EBF9-41B5-9DBF-294485EC2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historie AF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4219456-D19A-4DB6-927B-2137ABC56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13790" y="2052155"/>
            <a:ext cx="5827713" cy="41894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1965</a:t>
            </a:r>
            <a:r>
              <a:rPr lang="cs-CZ" sz="2400" dirty="0"/>
              <a:t> - první postup přípravy 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Stephanie Louise </a:t>
            </a:r>
            <a:r>
              <a:rPr lang="cs-CZ" sz="2400" b="1" dirty="0" err="1"/>
              <a:t>Kwolek</a:t>
            </a:r>
            <a:r>
              <a:rPr lang="cs-CZ" sz="2400" b="1" dirty="0"/>
              <a:t> </a:t>
            </a:r>
            <a:r>
              <a:rPr lang="cs-CZ" sz="2400" dirty="0"/>
              <a:t>- polsko-americká chemička pracující pro firmu </a:t>
            </a:r>
            <a:r>
              <a:rPr lang="cs-CZ" sz="2400" b="1" dirty="0"/>
              <a:t>DuPont </a:t>
            </a:r>
            <a:r>
              <a:rPr lang="cs-CZ" sz="2400" dirty="0"/>
              <a:t>(zakalená směs polymerů považovaná za chybu) – vlákna 9x pevnější než ostatní =&gt; potenciál pro DuPont =&gt;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1028700" lvl="1" indent="-342900"/>
            <a:r>
              <a:rPr lang="cs-CZ" sz="2200" dirty="0" err="1"/>
              <a:t>metaarmidová</a:t>
            </a:r>
            <a:r>
              <a:rPr lang="cs-CZ" sz="2200" dirty="0"/>
              <a:t> vlákna </a:t>
            </a:r>
            <a:r>
              <a:rPr lang="cs-CZ" sz="2200" b="1" dirty="0" err="1"/>
              <a:t>Nomex</a:t>
            </a:r>
            <a:r>
              <a:rPr lang="cs-CZ" sz="2200" b="1" dirty="0"/>
              <a:t> </a:t>
            </a:r>
          </a:p>
          <a:p>
            <a:pPr marL="1028700" lvl="1" indent="-342900"/>
            <a:r>
              <a:rPr lang="cs-CZ" sz="2200" dirty="0" err="1"/>
              <a:t>paraaramidová</a:t>
            </a:r>
            <a:r>
              <a:rPr lang="cs-CZ" sz="2200" dirty="0"/>
              <a:t> vlákna</a:t>
            </a:r>
            <a:r>
              <a:rPr lang="cs-CZ" sz="2200" b="1" dirty="0"/>
              <a:t> Kevlar</a:t>
            </a:r>
            <a:endParaRPr lang="cs-CZ" sz="2200" dirty="0"/>
          </a:p>
          <a:p>
            <a:pPr marL="1028700" lvl="1" indent="-342900"/>
            <a:r>
              <a:rPr lang="cs-CZ" sz="2200" b="1" dirty="0" err="1"/>
              <a:t>Twaron</a:t>
            </a:r>
            <a:r>
              <a:rPr lang="cs-CZ" sz="2200" b="1" dirty="0"/>
              <a:t> </a:t>
            </a:r>
          </a:p>
          <a:p>
            <a:pPr marL="1028700" lvl="1" indent="-342900"/>
            <a:r>
              <a:rPr lang="cs-CZ" sz="2200" dirty="0" err="1"/>
              <a:t>kopolyamid</a:t>
            </a:r>
            <a:r>
              <a:rPr lang="cs-CZ" sz="2200" dirty="0"/>
              <a:t> </a:t>
            </a:r>
            <a:r>
              <a:rPr lang="cs-CZ" sz="2200" b="1" dirty="0" err="1"/>
              <a:t>Technora</a:t>
            </a:r>
            <a:endParaRPr lang="cs-CZ" sz="2200" b="1" dirty="0"/>
          </a:p>
        </p:txBody>
      </p:sp>
      <p:pic>
        <p:nvPicPr>
          <p:cNvPr id="2050" name="Picture 2" descr="TIME for Kids | This is Stephanie: Read the Story of Stephanie Kwolek">
            <a:extLst>
              <a:ext uri="{FF2B5EF4-FFF2-40B4-BE49-F238E27FC236}">
                <a16:creationId xmlns:a16="http://schemas.microsoft.com/office/drawing/2014/main" id="{1DD3B118-D28D-487C-AB96-89DA231B08D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729" y="255746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4561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F0868E-BCC0-4DD6-AFEA-BF1365DE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klasifikace 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B0AE92-52A4-4303-88DA-7527457383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Meta-aramidy</a:t>
            </a:r>
            <a:r>
              <a:rPr lang="cs-CZ" sz="2400" dirty="0"/>
              <a:t> (MPIA; </a:t>
            </a:r>
            <a:r>
              <a:rPr lang="cs-CZ" sz="2400" dirty="0" err="1"/>
              <a:t>metafenylen</a:t>
            </a:r>
            <a:r>
              <a:rPr lang="cs-CZ" sz="2400" dirty="0"/>
              <a:t> – </a:t>
            </a:r>
            <a:r>
              <a:rPr lang="cs-CZ" sz="2400" dirty="0" err="1"/>
              <a:t>izoftalamidy</a:t>
            </a:r>
            <a:r>
              <a:rPr lang="cs-CZ" sz="24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Para-aramidy </a:t>
            </a:r>
            <a:r>
              <a:rPr lang="cs-CZ" sz="2400" dirty="0"/>
              <a:t>(PPTA; </a:t>
            </a:r>
            <a:r>
              <a:rPr lang="cs-CZ" sz="2400" dirty="0" err="1"/>
              <a:t>parafenylen</a:t>
            </a:r>
            <a:r>
              <a:rPr lang="cs-CZ" sz="2400" dirty="0"/>
              <a:t> – </a:t>
            </a:r>
            <a:r>
              <a:rPr lang="cs-CZ" sz="2400" dirty="0" err="1"/>
              <a:t>tereftalamidy</a:t>
            </a:r>
            <a:r>
              <a:rPr lang="cs-CZ" sz="2400" dirty="0"/>
              <a:t>)  </a:t>
            </a:r>
          </a:p>
          <a:p>
            <a:pPr marL="1028700" lvl="1" indent="-342900"/>
            <a:r>
              <a:rPr lang="cs-CZ" sz="2400" b="1" dirty="0" err="1"/>
              <a:t>Vysokomodulové</a:t>
            </a:r>
            <a:r>
              <a:rPr lang="cs-CZ" sz="2400" b="1" dirty="0"/>
              <a:t> PPTA </a:t>
            </a:r>
            <a:r>
              <a:rPr lang="cs-CZ" sz="2400" dirty="0"/>
              <a:t>– vlákna </a:t>
            </a:r>
            <a:r>
              <a:rPr lang="cs-CZ" sz="2400" b="1" dirty="0"/>
              <a:t>Kevlar 49</a:t>
            </a:r>
            <a:r>
              <a:rPr lang="cs-CZ" sz="2400" dirty="0"/>
              <a:t> nebo </a:t>
            </a:r>
            <a:r>
              <a:rPr lang="cs-CZ" sz="2400" b="1" dirty="0" err="1"/>
              <a:t>Twaron</a:t>
            </a:r>
            <a:r>
              <a:rPr lang="cs-CZ" sz="2400" b="1" dirty="0"/>
              <a:t> HM </a:t>
            </a:r>
            <a:r>
              <a:rPr lang="cs-CZ" sz="2400" dirty="0"/>
              <a:t>(určeno pro letecké aplikace)</a:t>
            </a:r>
          </a:p>
          <a:p>
            <a:pPr marL="1028700" lvl="1" indent="-342900"/>
            <a:r>
              <a:rPr lang="cs-CZ" sz="2400" b="1" dirty="0" err="1"/>
              <a:t>Nízkomodulové</a:t>
            </a:r>
            <a:r>
              <a:rPr lang="cs-CZ" sz="2400" b="1" dirty="0"/>
              <a:t> PPTA </a:t>
            </a:r>
            <a:r>
              <a:rPr lang="cs-CZ" sz="2400" dirty="0"/>
              <a:t>– vlákna </a:t>
            </a:r>
            <a:r>
              <a:rPr lang="cs-CZ" sz="2400" b="1" dirty="0"/>
              <a:t>Kevlar 29</a:t>
            </a:r>
            <a:r>
              <a:rPr lang="cs-CZ" sz="2400" dirty="0"/>
              <a:t> nebo </a:t>
            </a:r>
            <a:r>
              <a:rPr lang="cs-CZ" sz="2400" b="1" dirty="0" err="1"/>
              <a:t>Twaron</a:t>
            </a:r>
            <a:r>
              <a:rPr lang="cs-CZ" sz="2400" b="1" dirty="0"/>
              <a:t> LM </a:t>
            </a:r>
            <a:r>
              <a:rPr lang="cs-CZ" sz="2400" dirty="0"/>
              <a:t>(určeno pro ochranné prostředky, lana)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9BF8479-3799-4CCE-929A-881E0D516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8111"/>
          <a:stretch/>
        </p:blipFill>
        <p:spPr bwMode="auto">
          <a:xfrm>
            <a:off x="6172199" y="1987551"/>
            <a:ext cx="5827713" cy="418941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930020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ABC247-DD70-4A21-A4BA-3F21F76D3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</a:t>
            </a:r>
            <a:r>
              <a:rPr lang="cs-CZ" dirty="0" err="1"/>
              <a:t>Nomex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3DAE70E-8FED-44DC-8894-4D55DDE6D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2"/>
            <a:ext cx="7985878" cy="413022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obchodní název pro izomerní strukturu meta-aramidu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tepelné odolnosti a ohnivzdornosti, akustické vlastnosti, dobrá odolnost proti většině organickým rozpouštědlům, odolnost proti otěru, odolnost proti plísním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v porovnání s Kevlarem </a:t>
            </a:r>
            <a:r>
              <a:rPr lang="cs-CZ" sz="2400" dirty="0"/>
              <a:t>vyšší dlouhodobá tepelná odolnost, ale nízká pevnost (nelze molekulárně narovnat)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komponenty oděvů pro hasičské, vojenské a bezpečnostní složky, tepelné bariéry na horkovzdušných balónech, na ochranných prostředcích při svařování a na ochranu tepelně namáhaných pevnostních šňůr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3CB91F4-7EBA-42FB-AA51-F1F43B4C37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102" b="-2"/>
          <a:stretch/>
        </p:blipFill>
        <p:spPr>
          <a:xfrm>
            <a:off x="7965658" y="1987551"/>
            <a:ext cx="4034254" cy="29001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91141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882EA8-C0A4-4D7A-ABF9-CEE855B58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Kevlar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E758FF3-EB92-4DBC-8090-6E94544CD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5409957" cy="41134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obchodní název pro para-aramid (1971, náhrada ocelové výztuže do pneumatik)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kombinace vysoké pevnosti, nízké hmotnosti a vysoké teplotní 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nepodléhá korozi, ale navlhnutím ztrácí své mechanické vlastnosti, nákladná výroba (vysoká spotřeba kyseliny sírové)</a:t>
            </a:r>
          </a:p>
          <a:p>
            <a:endParaRPr lang="cs-CZ" sz="2400" dirty="0"/>
          </a:p>
        </p:txBody>
      </p:sp>
      <p:pic>
        <p:nvPicPr>
          <p:cNvPr id="6" name="Zástupný obsah 4">
            <a:extLst>
              <a:ext uri="{FF2B5EF4-FFF2-40B4-BE49-F238E27FC236}">
                <a16:creationId xmlns:a16="http://schemas.microsoft.com/office/drawing/2014/main" id="{99510942-9502-4E39-8BC5-D87511AC1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044" y="4509964"/>
            <a:ext cx="3129482" cy="2221838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E6994BFA-9984-4704-9B07-16817AEA3776}"/>
              </a:ext>
            </a:extLst>
          </p:cNvPr>
          <p:cNvSpPr txBox="1"/>
          <p:nvPr/>
        </p:nvSpPr>
        <p:spPr>
          <a:xfrm>
            <a:off x="5903840" y="1910723"/>
            <a:ext cx="610416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i="1" dirty="0"/>
              <a:t>tři základní typy Kevlaru: </a:t>
            </a:r>
          </a:p>
          <a:p>
            <a:pPr marL="1028700" lvl="1" indent="-342900"/>
            <a:r>
              <a:rPr lang="cs-CZ" sz="2400" b="1" dirty="0"/>
              <a:t>Kevlar</a:t>
            </a:r>
            <a:r>
              <a:rPr lang="cs-CZ" sz="2400" dirty="0"/>
              <a:t> (výztuž pneumatik)</a:t>
            </a:r>
          </a:p>
          <a:p>
            <a:pPr marL="1028700" lvl="1" indent="-342900"/>
            <a:r>
              <a:rPr lang="cs-CZ" sz="2400" b="1" dirty="0"/>
              <a:t>Kevlar 29 </a:t>
            </a:r>
            <a:r>
              <a:rPr lang="cs-CZ" sz="2400" dirty="0"/>
              <a:t>(brzdové obložení, ochranné prvky balistických a vojenských vest, helmy)</a:t>
            </a:r>
          </a:p>
          <a:p>
            <a:pPr marL="1028700" lvl="1" indent="-342900"/>
            <a:r>
              <a:rPr lang="cs-CZ" sz="2400" b="1" dirty="0"/>
              <a:t>Kevlar 49 </a:t>
            </a:r>
            <a:r>
              <a:rPr lang="cs-CZ" sz="2400" dirty="0"/>
              <a:t>(vyztužení trupů lodí nebo letadel, náročné aplikace)</a:t>
            </a:r>
          </a:p>
        </p:txBody>
      </p:sp>
    </p:spTree>
    <p:extLst>
      <p:ext uri="{BB962C8B-B14F-4D97-AF65-F5344CB8AC3E}">
        <p14:creationId xmlns:p14="http://schemas.microsoft.com/office/powerpoint/2010/main" val="41156510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E08428-C025-4B51-BECE-A84F10B22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</a:t>
            </a:r>
            <a:r>
              <a:rPr lang="cs-CZ" dirty="0" err="1"/>
              <a:t>Twaron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78C1B9-ACB5-41EC-864D-E6D8A34DF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7441165" cy="401409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obchodní značka pro velmi pevný materiál lehké para-</a:t>
            </a:r>
            <a:r>
              <a:rPr lang="cs-CZ" sz="2400" dirty="0" err="1"/>
              <a:t>aramidové</a:t>
            </a:r>
            <a:r>
              <a:rPr lang="cs-CZ" sz="2400" dirty="0"/>
              <a:t> příze (firma </a:t>
            </a:r>
            <a:r>
              <a:rPr lang="cs-CZ" sz="2400" b="1" dirty="0" err="1"/>
              <a:t>Teijin</a:t>
            </a:r>
            <a:r>
              <a:rPr lang="cs-CZ" sz="2400" b="1" dirty="0"/>
              <a:t> Aramid</a:t>
            </a:r>
            <a:r>
              <a:rPr lang="cs-CZ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vysoká pevnost, vysoký modul pružnosti, teplotní stabilita a odolnost proti únavě, lehký, pevný a má obrovský recyklační potenciál, prostorová stabilita, </a:t>
            </a:r>
            <a:r>
              <a:rPr lang="cs-CZ" sz="2400" b="1" dirty="0"/>
              <a:t>až 5x pevnější než ocel </a:t>
            </a:r>
            <a:r>
              <a:rPr lang="cs-CZ" sz="2400" dirty="0"/>
              <a:t>i při velmi nízkých teplotách (-196 °C)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citlivý na UV záření, vlhkost a salinitu. Při vysokých teplotách se jeho pevnost snižuje (při 450 °C sublimuje)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Aplikace </a:t>
            </a:r>
            <a:r>
              <a:rPr lang="cs-CZ" sz="2400" dirty="0"/>
              <a:t>- startovací kabely, tepelně odolné výrobky, kompozity, neprůstřelné vesty, hadice, pneumatiky</a:t>
            </a:r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AC182CD1-8F07-486F-9EDB-9C4641347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4056" y="2086458"/>
            <a:ext cx="3381400" cy="205741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91AA19A4-DDDD-4683-AE87-CB408D6FF708}"/>
              </a:ext>
            </a:extLst>
          </p:cNvPr>
          <p:cNvSpPr txBox="1"/>
          <p:nvPr/>
        </p:nvSpPr>
        <p:spPr>
          <a:xfrm>
            <a:off x="8491119" y="4730124"/>
            <a:ext cx="30034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1.  dvojitá běhounová vrstva</a:t>
            </a:r>
          </a:p>
          <a:p>
            <a:r>
              <a:rPr lang="cs-CZ" dirty="0"/>
              <a:t>2.  </a:t>
            </a:r>
            <a:r>
              <a:rPr lang="cs-CZ" dirty="0" err="1"/>
              <a:t>twaronový</a:t>
            </a:r>
            <a:r>
              <a:rPr lang="cs-CZ" dirty="0"/>
              <a:t> pás</a:t>
            </a:r>
          </a:p>
        </p:txBody>
      </p:sp>
    </p:spTree>
    <p:extLst>
      <p:ext uri="{BB962C8B-B14F-4D97-AF65-F5344CB8AC3E}">
        <p14:creationId xmlns:p14="http://schemas.microsoft.com/office/powerpoint/2010/main" val="2390394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F10890-FB34-402C-8CD0-1D86CD45A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vlastnosti 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631C75B-8E6F-49BE-8BE3-7967428E55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2090058"/>
            <a:ext cx="11637325" cy="446976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nejlehčí vyztužující vlákno s hustotou </a:t>
            </a:r>
            <a:r>
              <a:rPr lang="cs-CZ" sz="2400" b="1" dirty="0"/>
              <a:t>1440 kg·cm</a:t>
            </a:r>
            <a:r>
              <a:rPr lang="cs-CZ" sz="2400" b="1" baseline="30000" dirty="0"/>
              <a:t>-3</a:t>
            </a:r>
            <a:r>
              <a:rPr lang="cs-CZ" sz="2400" b="1" dirty="0"/>
              <a:t> </a:t>
            </a:r>
            <a:r>
              <a:rPr lang="cs-CZ" sz="2400" dirty="0"/>
              <a:t>s vysokou pevností v tahu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při zatížení kolmo na vlákna dochází k plastické deformaci, nízká mez kluzu v tlaku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silná anizotropie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výrazná rázová houževnatost, tlumení vibrací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mez pevnosti </a:t>
            </a:r>
            <a:r>
              <a:rPr lang="cs-CZ" sz="2400" dirty="0"/>
              <a:t>v tahu se pohybuje </a:t>
            </a:r>
            <a:r>
              <a:rPr lang="cs-CZ" sz="2400" b="1" dirty="0"/>
              <a:t>3000 - 3800 </a:t>
            </a:r>
            <a:r>
              <a:rPr lang="cs-CZ" sz="2400" b="1" dirty="0" err="1"/>
              <a:t>MPa</a:t>
            </a:r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modul pružnosti v tahu </a:t>
            </a:r>
            <a:r>
              <a:rPr lang="cs-CZ" sz="2400" dirty="0"/>
              <a:t>u </a:t>
            </a:r>
            <a:r>
              <a:rPr lang="cs-CZ" sz="2400" dirty="0" err="1"/>
              <a:t>nízkomodulových</a:t>
            </a:r>
            <a:r>
              <a:rPr lang="cs-CZ" sz="2400" dirty="0"/>
              <a:t> vláken se pohybuje v rozmezí </a:t>
            </a:r>
            <a:r>
              <a:rPr lang="cs-CZ" sz="2400" b="1" dirty="0"/>
              <a:t>60-160 </a:t>
            </a:r>
            <a:r>
              <a:rPr lang="cs-CZ" sz="2400" b="1" dirty="0" err="1"/>
              <a:t>GPa</a:t>
            </a:r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89309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F10890-FB34-402C-8CD0-1D86CD45A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vlastnosti 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631C75B-8E6F-49BE-8BE3-7967428E55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2090058"/>
            <a:ext cx="11741686" cy="440516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vysoká absorpce vlhkosti, citlivost na UV záření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malá odolnost proti vysokým teplotám; ve formě kompozitu odolnost až 300 °C, teplota skelného přechodu 300 °C, teplota rozkladu 480 °C, teplota použití do 250 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těžká obrobitelnost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řezání pomocí vodního paprsku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obtížná barvitelnost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adheze </a:t>
            </a:r>
            <a:r>
              <a:rPr lang="cs-CZ" sz="2400" dirty="0" err="1"/>
              <a:t>aramidových</a:t>
            </a:r>
            <a:r>
              <a:rPr lang="cs-CZ" sz="2400" dirty="0"/>
              <a:t> vláken k matrici je nižší než u ostatních vláken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záporný součinitel teplotní délkové roztažnosti ve směru vláken (oscilace a smrštění vláken je tím větší, čím je vyšší teplota)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142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FC5C7F-3FED-4039-9F92-34BC09134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6B7E63-FA30-4937-B441-84D24C367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u="sng" dirty="0"/>
              <a:t>Funkcí: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vlastností jednotlivých fází,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 relativních množství fází,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/>
              <a:t>geometrie dispergované fáze (tvar částic a velikost částic, jejich rozložení a orientace)</a:t>
            </a:r>
          </a:p>
          <a:p>
            <a:endParaRPr lang="cs-CZ" sz="2400" dirty="0"/>
          </a:p>
          <a:p>
            <a:r>
              <a:rPr lang="cs-CZ" sz="2400" b="1" dirty="0"/>
              <a:t>Technologicky nejdůležitější </a:t>
            </a:r>
            <a:r>
              <a:rPr lang="cs-CZ" sz="2400" dirty="0"/>
              <a:t>kompozity jsou ty, ve kterých je </a:t>
            </a:r>
            <a:r>
              <a:rPr lang="cs-CZ" sz="2400" b="1" dirty="0"/>
              <a:t>dispergovaná fáze ve formě vlákna (FRP)!!!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008981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75D1C9-4D0F-4B94-BDBA-2A26AC031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vlastnosti AF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1DA21A46-7810-4AD8-A673-7C85FE93E8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0371" y="2256114"/>
            <a:ext cx="9080441" cy="3754413"/>
          </a:xfrm>
        </p:spPr>
      </p:pic>
    </p:spTree>
    <p:extLst>
      <p:ext uri="{BB962C8B-B14F-4D97-AF65-F5344CB8AC3E}">
        <p14:creationId xmlns:p14="http://schemas.microsoft.com/office/powerpoint/2010/main" val="16247185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FE206B-9252-42A6-9FBA-F6D3E0C00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využití 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8689D2-175B-4F00-A2A7-C09E33309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28192"/>
            <a:ext cx="5642183" cy="446267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součást kompozitních materiálů - externí vyztužení betonových konstrukcí (betonové pilíře, mosty) vhodné do seizmicky aktivních oblastí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výroba ochranných pomůcek a oděvů</a:t>
            </a:r>
          </a:p>
          <a:p>
            <a:endParaRPr lang="cs-CZ" sz="24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DB537EF-3268-4968-B1DE-27538137F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914" y="3934491"/>
            <a:ext cx="3215309" cy="255462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9F4F9744-4E52-4952-B312-8EB6CC0C3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423" y="1885107"/>
            <a:ext cx="6524673" cy="213361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62D3D9B8-AAE7-436F-BA6A-94DC2082F2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255" y="4333447"/>
            <a:ext cx="6743749" cy="205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587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AD4B22-2BD6-4952-85D6-AC104BF34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skelná vlákna (GF)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B67EF1-5FDD-4C81-866C-7947FCD58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8196539" cy="421163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nejpoužívanější a finančně nejdostupnějším výztuž kompozitních materiálů =&gt; </a:t>
            </a:r>
            <a:r>
              <a:rPr lang="cs-CZ" sz="2400" b="1" dirty="0"/>
              <a:t>sklolaminát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průměr skleněných vláken mezi </a:t>
            </a:r>
            <a:r>
              <a:rPr lang="cs-CZ" sz="2400" b="1" dirty="0"/>
              <a:t>3 a 20 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vysoké hodnoty pevnosti v tahu a modulu pružnosti, nehořlavost, výborné izolační vlastnosti, snadné zpracování, odolnost proti korozi, variabilita designu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nižší tuhost, nižší, teplotní odolnost a odolnost proti únavě, křehkost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díly karoserií, nárazníky, kompozitní profily (mostní konstrukce, výztuž pro beton), konstrukce letadel, interiérové díly, tenisové rakety, lyže, lodě, desky plošných spojů</a:t>
            </a:r>
          </a:p>
        </p:txBody>
      </p:sp>
      <p:pic>
        <p:nvPicPr>
          <p:cNvPr id="5122" name="Picture 2" descr="Glass fiber reinforced plastic: definition and pros &amp; cons">
            <a:extLst>
              <a:ext uri="{FF2B5EF4-FFF2-40B4-BE49-F238E27FC236}">
                <a16:creationId xmlns:a16="http://schemas.microsoft.com/office/drawing/2014/main" id="{D3B9D241-86D0-4191-9A0B-DC4B40803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347" y="1989138"/>
            <a:ext cx="3584657" cy="238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7761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AD4B22-2BD6-4952-85D6-AC104BF34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skelná vlákna (GF)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B67EF1-5FDD-4C81-866C-7947FCD58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E-sklo (elektronické sklo)</a:t>
            </a:r>
            <a:endParaRPr kumimoji="0" lang="cs-CZ" altLang="cs-CZ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n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ejrozšířenější díky výbornému poměru výkon/cena.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i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deální pro obecné průmyslové a spotřební aplikace.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S-sklo</a:t>
            </a:r>
            <a:r>
              <a:rPr lang="cs-CZ" altLang="cs-CZ" sz="2600" dirty="0"/>
              <a:t> </a:t>
            </a:r>
            <a:r>
              <a:rPr lang="cs-CZ" altLang="cs-CZ" sz="2600" b="1" dirty="0"/>
              <a:t>(strukturní sklo)</a:t>
            </a:r>
            <a:endParaRPr kumimoji="0" lang="cs-CZ" altLang="cs-CZ" sz="2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lepší pevnost a modul pružnosti, vhodné pro high-tech aplikace </a:t>
            </a:r>
            <a:r>
              <a:rPr lang="cs-CZ" altLang="cs-CZ" sz="2200" dirty="0"/>
              <a:t>(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letectví, vojenský průmysl, sportovní vybavení)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v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yšší cena než E-sklo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C-sklo</a:t>
            </a:r>
            <a:r>
              <a:rPr lang="cs-CZ" altLang="cs-CZ" sz="2600" b="1" dirty="0"/>
              <a:t> (chemické sklo)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vysoce odolné proti chemické korozi, použití v chemickém průmyslu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R-sklo</a:t>
            </a:r>
            <a:r>
              <a:rPr lang="cs-CZ" altLang="cs-CZ" sz="2600" dirty="0"/>
              <a:t> </a:t>
            </a:r>
            <a:r>
              <a:rPr lang="cs-CZ" altLang="cs-CZ" sz="2600" b="1" dirty="0"/>
              <a:t>(resistentní)</a:t>
            </a:r>
            <a:endParaRPr kumimoji="0" lang="cs-CZ" altLang="cs-CZ" sz="2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v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yvinuto pro lepší pevnost a odolnost proti únavě, podobné S-sklu, ale méně nákladné</a:t>
            </a: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v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hodné pro stavebnictví nebo konstrukce vyžadující dlouhou životnost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AR-sklo </a:t>
            </a:r>
            <a:r>
              <a:rPr lang="cs-CZ" sz="24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cs-CZ" sz="24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alkaline</a:t>
            </a:r>
            <a:r>
              <a:rPr lang="cs-CZ" sz="24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24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resistant</a:t>
            </a:r>
            <a:r>
              <a:rPr lang="cs-CZ" sz="24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cs-CZ" altLang="cs-CZ" sz="2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0287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sz="2200" dirty="0"/>
              <a:t>p</a:t>
            </a: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oužívá se jako výztuž v betonu a dalších alkalicky agresivních prostředích</a:t>
            </a:r>
            <a:r>
              <a:rPr kumimoji="0" lang="cs-CZ" altLang="cs-CZ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odolné vůči alkáliím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79050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AD4B22-2BD6-4952-85D6-AC104BF34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– skelná vlákna (GF)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898A180-2332-4BBE-BCEC-175BF94EE1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2" b="4783"/>
          <a:stretch/>
        </p:blipFill>
        <p:spPr>
          <a:xfrm>
            <a:off x="2941982" y="1879513"/>
            <a:ext cx="6226866" cy="4476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19676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F3CF26-7100-49A8-9681-6FD479089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Hybridní kompozity (HC)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E95406-4183-4D7F-A6BD-1E2B9508F4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6053776" cy="4213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hybridy jsou systémy vytvořené ze tří a více složek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spojením dvou typů vláken dochází ke kompenzaci nevýhod jednoho vlákna výhodami druhého vlákna a naopak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dirty="0"/>
              <a:t>hybridizace</a:t>
            </a:r>
            <a:r>
              <a:rPr lang="cs-CZ" sz="2400" dirty="0"/>
              <a:t> - použitím dvou nebo více různých typů výztuží spojených stejnou matricí, výsledný produkt se nazývá hybridní kompozit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B2D88D25-9C42-4C6A-BFD6-70CA494E9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467" y="1037663"/>
            <a:ext cx="4510123" cy="3371317"/>
          </a:xfrm>
          <a:prstGeom prst="rect">
            <a:avLst/>
          </a:prstGeom>
          <a:noFill/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B6977864-99D0-4574-B924-FCDAFA1FC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4593" y="4408980"/>
            <a:ext cx="2739486" cy="227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771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F3CF26-7100-49A8-9681-6FD479089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Hybridní kompozity (HC)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E95406-4183-4D7F-A6BD-1E2B9508F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u="sng" dirty="0"/>
              <a:t>Tři základní konfigurace HC: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C3E3A1F-208D-40A2-92F7-E837DCBD4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043" y="1908060"/>
            <a:ext cx="4427837" cy="1879976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5DF590F4-BEFD-4D2B-8F86-87BF7EB05D89}"/>
              </a:ext>
            </a:extLst>
          </p:cNvPr>
          <p:cNvSpPr txBox="1"/>
          <p:nvPr/>
        </p:nvSpPr>
        <p:spPr>
          <a:xfrm>
            <a:off x="492483" y="2807552"/>
            <a:ext cx="61041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cs-CZ" sz="2400" dirty="0"/>
              <a:t>vrstvy ze dvou typů vláken naskládány na sobě</a:t>
            </a:r>
          </a:p>
          <a:p>
            <a:pPr marL="342900" indent="-342900">
              <a:buAutoNum type="alphaLcParenR"/>
            </a:pPr>
            <a:r>
              <a:rPr lang="cs-CZ" sz="2400" dirty="0"/>
              <a:t>smíchání obou typů vláken v rámci jedné laminy, kde se vlákna liší v osnově a útku</a:t>
            </a:r>
          </a:p>
          <a:p>
            <a:pPr marL="342900" indent="-342900">
              <a:buAutoNum type="alphaLcParenR"/>
            </a:pPr>
            <a:r>
              <a:rPr lang="cs-CZ" sz="2400" dirty="0"/>
              <a:t>propojení dvou typů vláken v rámci jednoho svazku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AC501D6-80E5-4E7A-9D67-00B6E3F7B9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325" r="1" b="26837"/>
          <a:stretch/>
        </p:blipFill>
        <p:spPr>
          <a:xfrm>
            <a:off x="7267092" y="4472610"/>
            <a:ext cx="3893046" cy="13885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93949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409B59-1CA2-4EB2-B4FC-B475DAED6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aplikace HC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26802F-C2D0-49B0-AD8E-02712589B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tzv. termostabilní struktury (při změně teploty rozměrově stálé)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ochranné přilby (kombinace nízké hmotnosti a vysoké odolnosti proti rázu)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pingpongové pálky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závodních kajaky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design</a:t>
            </a:r>
          </a:p>
        </p:txBody>
      </p:sp>
      <p:pic>
        <p:nvPicPr>
          <p:cNvPr id="4098" name="Picture 2" descr="QRT-K (Carbon Kevlar) | Sparco USA">
            <a:extLst>
              <a:ext uri="{FF2B5EF4-FFF2-40B4-BE49-F238E27FC236}">
                <a16:creationId xmlns:a16="http://schemas.microsoft.com/office/drawing/2014/main" id="{2C56CA3E-75C5-42DC-9E92-06EC03D38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41" y="3094719"/>
            <a:ext cx="2264672" cy="340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CCAD7CFF-2B98-4995-88D6-D56A38F42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451" y="4014611"/>
            <a:ext cx="3667589" cy="244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262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5D14BDF-A99D-1FA9-C135-4E694136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– srovnání vlastností</a:t>
            </a:r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E8B6C77-E783-4ED3-B009-867E12CAA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915" y="1989138"/>
            <a:ext cx="8022168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94226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263F64-48A7-4B4F-BDDD-7992B2AD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mikrostruktura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A70AD93E-8DA9-4712-8B68-1DDECB8F44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457" y="1846799"/>
            <a:ext cx="3665538" cy="211092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DB10D31-A107-480A-84D4-24EB116F7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992" y="2077740"/>
            <a:ext cx="6142252" cy="1806097"/>
          </a:xfrm>
          <a:prstGeom prst="rect">
            <a:avLst/>
          </a:prstGeom>
        </p:spPr>
      </p:pic>
      <p:pic>
        <p:nvPicPr>
          <p:cNvPr id="6" name="Zástupný obsah 4">
            <a:extLst>
              <a:ext uri="{FF2B5EF4-FFF2-40B4-BE49-F238E27FC236}">
                <a16:creationId xmlns:a16="http://schemas.microsoft.com/office/drawing/2014/main" id="{CE179971-2F31-43FA-9819-833ADB5FC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907" y="3883837"/>
            <a:ext cx="5121150" cy="2799385"/>
          </a:xfrm>
          <a:prstGeom prst="rect">
            <a:avLst/>
          </a:prstGeom>
        </p:spPr>
      </p:pic>
      <p:pic>
        <p:nvPicPr>
          <p:cNvPr id="7" name="Zástupný symbol pro obsah 3">
            <a:extLst>
              <a:ext uri="{FF2B5EF4-FFF2-40B4-BE49-F238E27FC236}">
                <a16:creationId xmlns:a16="http://schemas.microsoft.com/office/drawing/2014/main" id="{85A7266F-48DA-42BC-8DB3-D70216E86439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718" y="3957722"/>
            <a:ext cx="6048375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566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u="sng" dirty="0"/>
              <a:t>Synergismus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podstata tzv. </a:t>
            </a:r>
            <a:r>
              <a:rPr lang="cs-CZ" sz="2400" b="1" dirty="0"/>
              <a:t>synergetického efektu</a:t>
            </a:r>
            <a:r>
              <a:rPr lang="cs-CZ" sz="2400" dirty="0"/>
              <a:t> - vytváření „nového“ materiálu s významně lepšími vlastnostmi, než by došlo pouhým poměrným sečtením vlastností jednotlivých složek tvořících kompozit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matematicky „chybná“ rovnice </a:t>
            </a:r>
            <a:r>
              <a:rPr lang="cs-CZ" sz="2400" b="1" dirty="0"/>
              <a:t>1 + 2 &gt; 5 </a:t>
            </a:r>
          </a:p>
          <a:p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8BB02DB8-5807-4AFC-9D25-4EEE52D0F7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59465" y="1987551"/>
            <a:ext cx="5253180" cy="4189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7702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535FF22-513E-961F-EF6A-BAC07D429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- mikrostruktura</a:t>
            </a:r>
            <a:endParaRPr lang="en-US" dirty="0"/>
          </a:p>
        </p:txBody>
      </p:sp>
      <p:pic>
        <p:nvPicPr>
          <p:cNvPr id="4" name="Zástupný obsah 3" descr="Obsah obrázku voda, venku, příroda, pláž&#10;&#10;Popis byl vytvořen automaticky">
            <a:extLst>
              <a:ext uri="{FF2B5EF4-FFF2-40B4-BE49-F238E27FC236}">
                <a16:creationId xmlns:a16="http://schemas.microsoft.com/office/drawing/2014/main" id="{E4EF7FD4-8A54-4A96-B1F9-17AF826B98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8242" y="1989138"/>
            <a:ext cx="5615516" cy="4211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8F08BB79-78FE-4D18-ADD4-88C8788E1436}"/>
              </a:ext>
            </a:extLst>
          </p:cNvPr>
          <p:cNvSpPr txBox="1"/>
          <p:nvPr/>
        </p:nvSpPr>
        <p:spPr>
          <a:xfrm>
            <a:off x="740465" y="1968468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altLang="cs-CZ" dirty="0"/>
              <a:t>Mikrostruktura 50x</a:t>
            </a:r>
          </a:p>
        </p:txBody>
      </p:sp>
    </p:spTree>
    <p:extLst>
      <p:ext uri="{BB962C8B-B14F-4D97-AF65-F5344CB8AC3E}">
        <p14:creationId xmlns:p14="http://schemas.microsoft.com/office/powerpoint/2010/main" val="15350150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535FF22-513E-961F-EF6A-BAC07D429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mikrostruktura</a:t>
            </a:r>
            <a:endParaRPr lang="en-US" dirty="0"/>
          </a:p>
        </p:txBody>
      </p:sp>
      <p:pic>
        <p:nvPicPr>
          <p:cNvPr id="5" name="Obrázek 6" descr="Obsah obrázku území, lano, umění, látka&#10;&#10;Popis byl vytvořen automaticky">
            <a:extLst>
              <a:ext uri="{FF2B5EF4-FFF2-40B4-BE49-F238E27FC236}">
                <a16:creationId xmlns:a16="http://schemas.microsoft.com/office/drawing/2014/main" id="{AB6147B4-119F-4CA4-9BF6-7A7046396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8241" y="1989138"/>
            <a:ext cx="5615516" cy="4211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F12825CC-E9F0-49CA-BBBC-B06F74EF9061}"/>
              </a:ext>
            </a:extLst>
          </p:cNvPr>
          <p:cNvSpPr txBox="1"/>
          <p:nvPr/>
        </p:nvSpPr>
        <p:spPr>
          <a:xfrm>
            <a:off x="740465" y="2041070"/>
            <a:ext cx="2062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altLang="cs-CZ" dirty="0"/>
              <a:t>Mikrostruktura 50x</a:t>
            </a:r>
          </a:p>
        </p:txBody>
      </p:sp>
    </p:spTree>
    <p:extLst>
      <p:ext uri="{BB962C8B-B14F-4D97-AF65-F5344CB8AC3E}">
        <p14:creationId xmlns:p14="http://schemas.microsoft.com/office/powerpoint/2010/main" val="18455740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535FF22-513E-961F-EF6A-BAC07D429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- mikrostruktura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6E05908-97C4-4715-A09A-408D052D74C3}"/>
              </a:ext>
            </a:extLst>
          </p:cNvPr>
          <p:cNvSpPr txBox="1"/>
          <p:nvPr/>
        </p:nvSpPr>
        <p:spPr>
          <a:xfrm>
            <a:off x="740465" y="1968468"/>
            <a:ext cx="2171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altLang="cs-CZ" dirty="0"/>
              <a:t>Mikrostruktura 50x</a:t>
            </a:r>
          </a:p>
        </p:txBody>
      </p:sp>
      <p:pic>
        <p:nvPicPr>
          <p:cNvPr id="6" name="Obrázek 4" descr="Obsah obrázku snímek obrazovky, řada/pruh, území, černobílá&#10;&#10;Popis byl vytvořen automaticky">
            <a:extLst>
              <a:ext uri="{FF2B5EF4-FFF2-40B4-BE49-F238E27FC236}">
                <a16:creationId xmlns:a16="http://schemas.microsoft.com/office/drawing/2014/main" id="{74A4278D-C62B-4116-A51B-9CCDE4156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356" y="1878920"/>
            <a:ext cx="6242050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2331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535FF22-513E-961F-EF6A-BAC07D429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- mikrostruktura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3F37E28-E69E-4D72-8E93-7B69AD66655F}"/>
              </a:ext>
            </a:extLst>
          </p:cNvPr>
          <p:cNvSpPr txBox="1"/>
          <p:nvPr/>
        </p:nvSpPr>
        <p:spPr>
          <a:xfrm>
            <a:off x="462879" y="1989138"/>
            <a:ext cx="2291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altLang="cs-CZ" dirty="0"/>
              <a:t>Mikrostruktura 500x</a:t>
            </a:r>
          </a:p>
        </p:txBody>
      </p:sp>
      <p:pic>
        <p:nvPicPr>
          <p:cNvPr id="6" name="Obrázek 3" descr="Obsah obrázku snímek obrazovky, vzor, látka, umění&#10;&#10;Popis byl vytvořen automaticky">
            <a:extLst>
              <a:ext uri="{FF2B5EF4-FFF2-40B4-BE49-F238E27FC236}">
                <a16:creationId xmlns:a16="http://schemas.microsoft.com/office/drawing/2014/main" id="{92C18151-77F9-4B2D-9BAB-1800A0E66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718" y="1931081"/>
            <a:ext cx="6242050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1227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726E87-3495-476B-A6DC-692263800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Reference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4224610-DB03-46E9-8EDE-AD3FD8A941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1300" b="0" i="0" dirty="0">
                <a:effectLst/>
              </a:rPr>
              <a:t>KALOVÁ, Martina. </a:t>
            </a:r>
            <a:r>
              <a:rPr lang="cs-CZ" sz="1300" b="0" i="1" dirty="0">
                <a:effectLst/>
              </a:rPr>
              <a:t>Design a modelování kompozitních struktur pro medicínské aplikace</a:t>
            </a:r>
            <a:r>
              <a:rPr lang="cs-CZ" sz="1300" b="0" i="0" dirty="0">
                <a:effectLst/>
              </a:rPr>
              <a:t>. Online, Disertační práce. Ostrava: Vysoká škola báňská - Technická univerzita Ostrava, 2020.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300" b="0" i="0" dirty="0">
                <a:effectLst/>
              </a:rPr>
              <a:t>KALOVÁ, Martina. </a:t>
            </a:r>
            <a:r>
              <a:rPr lang="cs-CZ" sz="1300" b="0" i="1" dirty="0">
                <a:effectLst/>
              </a:rPr>
              <a:t>Srovnání mechanických vlastností </a:t>
            </a:r>
            <a:r>
              <a:rPr lang="cs-CZ" sz="1300" b="0" i="1" dirty="0" err="1">
                <a:effectLst/>
              </a:rPr>
              <a:t>jednodruhových</a:t>
            </a:r>
            <a:r>
              <a:rPr lang="cs-CZ" sz="1300" b="0" i="1" dirty="0">
                <a:effectLst/>
              </a:rPr>
              <a:t> vláknových a hybridních </a:t>
            </a:r>
            <a:r>
              <a:rPr lang="cs-CZ" sz="1300" b="0" i="1" dirty="0" err="1">
                <a:effectLst/>
              </a:rPr>
              <a:t>kompozitů</a:t>
            </a:r>
            <a:r>
              <a:rPr lang="cs-CZ" sz="1300" b="0" i="0" dirty="0">
                <a:effectLst/>
              </a:rPr>
              <a:t>. Online, Diplomová práce. Ostrava: Vysoká škola báňská - Technická univerzita Ostrava, 2015.</a:t>
            </a:r>
            <a:endParaRPr lang="cs-CZ" sz="1300" dirty="0"/>
          </a:p>
          <a:p>
            <a:pPr marL="342900" indent="-342900">
              <a:buFont typeface="+mj-lt"/>
              <a:buAutoNum type="arabicPeriod"/>
            </a:pPr>
            <a:r>
              <a:rPr lang="cs-CZ" sz="1300" dirty="0"/>
              <a:t>ČSN EN ISO PLASTY SLOVNÍK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300" b="0" i="0" u="none" strike="noStrike" baseline="0" dirty="0"/>
              <a:t>SCHWARTZ, Mel M. </a:t>
            </a:r>
            <a:r>
              <a:rPr lang="en-US" sz="1300" b="0" i="1" u="none" strike="noStrike" baseline="0" dirty="0"/>
              <a:t>Composite materials handbook</a:t>
            </a:r>
            <a:r>
              <a:rPr lang="en-US" sz="1300" b="0" i="0" u="none" strike="noStrike" baseline="0" dirty="0"/>
              <a:t>. 2nd ed. New York: McGraw-Hill, c1992. ISBN 0070558191.</a:t>
            </a:r>
            <a:endParaRPr lang="cs-CZ" sz="1300" b="0" i="0" u="none" strike="noStrike" baseline="0" dirty="0"/>
          </a:p>
          <a:p>
            <a:pPr marL="342900" indent="-342900">
              <a:buFont typeface="+mj-lt"/>
              <a:buAutoNum type="arabicPeriod"/>
            </a:pPr>
            <a:r>
              <a:rPr lang="cs-CZ" sz="1300" b="0" i="0" u="none" strike="noStrike" baseline="0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http://www.volny.cz/</a:t>
            </a:r>
            <a:r>
              <a:rPr lang="cs-CZ" sz="1300" b="0" i="0" u="none" strike="noStrike" baseline="0" dirty="0" err="1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zkorinek</a:t>
            </a:r>
            <a:r>
              <a:rPr lang="cs-CZ" sz="1300" b="0" i="0" u="none" strike="noStrike" baseline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/vlakna.pdf</a:t>
            </a:r>
            <a:r>
              <a:rPr lang="cs-CZ" sz="1300" b="0" i="0" u="none" strike="noStrike" baseline="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3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https://czech.cnfuturecomposites.com/News/introduction-to-the-concepts-of-isotropy-quasi-isotropy-and-anisotropy-of-carbon-fiber-sheets</a:t>
            </a:r>
            <a:endParaRPr lang="cs-CZ" sz="1300" dirty="0"/>
          </a:p>
          <a:p>
            <a:pPr marL="342900" indent="-342900">
              <a:buFont typeface="+mj-lt"/>
              <a:buAutoNum type="arabicPeriod"/>
            </a:pPr>
            <a:r>
              <a:rPr lang="cs-CZ" sz="1300" dirty="0"/>
              <a:t>https://www.idnes.cz/technet/veda/sto-objevu-sveta-souboj-o-svetlo-zarovka-heinrich-gobel-thomas-alva-edison.A190209_456453_kolem-sveta_taj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3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https://creaindia.com/blogs/news/the-accidental-inventor-stephanie-kwolek-and-the-birth-of-kevlar%C2%AE</a:t>
            </a:r>
            <a:endParaRPr lang="cs-CZ" sz="1300" dirty="0"/>
          </a:p>
          <a:p>
            <a:pPr marL="342900" indent="-342900">
              <a:buFont typeface="+mj-lt"/>
              <a:buAutoNum type="arabicPeriod"/>
            </a:pPr>
            <a:r>
              <a:rPr lang="cs-CZ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https://www.sparcousa.com/product/qrt-k</a:t>
            </a:r>
            <a:endParaRPr lang="cs-CZ" sz="1300" dirty="0"/>
          </a:p>
          <a:p>
            <a:pPr marL="342900" indent="-342900">
              <a:buFont typeface="+mj-lt"/>
              <a:buAutoNum type="arabicPeriod"/>
            </a:pPr>
            <a:r>
              <a:rPr lang="cs-CZ" sz="13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https://gpowersport.com/carbon-fiber-paddles/slalom/canoe/slalom-canoe-paddle-revolution-club/</a:t>
            </a:r>
            <a:endParaRPr lang="cs-CZ" sz="1300" dirty="0"/>
          </a:p>
          <a:p>
            <a:pPr marL="342900" indent="-342900">
              <a:buFont typeface="+mj-lt"/>
              <a:buAutoNum type="arabicPeriod"/>
            </a:pPr>
            <a:r>
              <a:rPr lang="cs-CZ" sz="13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https://europlas.com.vn/en-US/blog-1/glass-fiber-reinforced-plastic-definition-and-pros-cons</a:t>
            </a:r>
            <a:endParaRPr lang="cs-CZ" sz="1300" dirty="0"/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5509137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854478" y="3154235"/>
            <a:ext cx="2344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r>
              <a:rPr lang="cs-CZ" dirty="0">
                <a:hlinkClick r:id="rId3"/>
              </a:rPr>
              <a:t>martina.kalova@vsb.cz</a:t>
            </a:r>
            <a:endParaRPr lang="cs-CZ" dirty="0"/>
          </a:p>
          <a:p>
            <a:endParaRPr lang="cs-CZ" dirty="0"/>
          </a:p>
          <a:p>
            <a:endParaRPr lang="en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4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338582BF-5810-4889-AE8F-887083820F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u="sng" dirty="0"/>
              <a:t>Synergismus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důležité, aby u materiálových charakteristik, na které se klade největší důraz, fungoval synergetický efekt co </a:t>
            </a:r>
            <a:r>
              <a:rPr lang="cs-CZ" sz="2400" u="sng" dirty="0"/>
              <a:t>nejsilněji</a:t>
            </a:r>
            <a:r>
              <a:rPr lang="cs-CZ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spojením do kompozitu dosáhne materiál určité lomové houževnatosti, tj. </a:t>
            </a:r>
            <a:r>
              <a:rPr lang="cs-CZ" sz="2400" u="sng" dirty="0"/>
              <a:t>odolnosti proti náhlému křehkému porušení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Trhlina, která se šíří na směr vláken se zabrzdí na </a:t>
            </a:r>
            <a:r>
              <a:rPr lang="cs-CZ" sz="2400" b="1" dirty="0"/>
              <a:t>mezifázovém rozhraní </a:t>
            </a:r>
            <a:r>
              <a:rPr lang="cs-CZ" sz="2400" dirty="0"/>
              <a:t>matrice-vlákno a trhlina najednou změní směr podél tohoto rozhraní</a:t>
            </a:r>
          </a:p>
          <a:p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DE6E134-ED0A-4F16-B4D0-551DFCB73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199" y="2524700"/>
            <a:ext cx="5827713" cy="3115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1212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2042491"/>
            <a:ext cx="6523642" cy="415874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s-CZ" sz="2400" b="1" u="sng" dirty="0"/>
              <a:t>Mezifázové rozhraní</a:t>
            </a:r>
          </a:p>
          <a:p>
            <a:endParaRPr lang="cs-CZ" sz="2600" b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oblast materiálu mezi povrchem vlákna a matricí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složení, struktura a vlastnosti mezifáze mohou být odlišné od složení, struktury a vlastností obou složek kompozitu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přenos napětí z matrice na vlákna (závisí na síle mezifáze i na mechanických vlastnostech vlákna, matrice a mezifáze), také ochrana vláken před poškozením vlivem prostředí</a:t>
            </a:r>
          </a:p>
          <a:p>
            <a:r>
              <a:rPr lang="cs-CZ" sz="2800" dirty="0"/>
              <a:t>. </a:t>
            </a:r>
          </a:p>
          <a:p>
            <a:endParaRPr lang="cs-CZ" dirty="0"/>
          </a:p>
        </p:txBody>
      </p:sp>
      <p:pic>
        <p:nvPicPr>
          <p:cNvPr id="8" name="Zástupný obsah 7">
            <a:extLst>
              <a:ext uri="{FF2B5EF4-FFF2-40B4-BE49-F238E27FC236}">
                <a16:creationId xmlns:a16="http://schemas.microsoft.com/office/drawing/2014/main" id="{9A939A3D-FBDD-467B-B190-C83561CC47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23822" y="3153562"/>
            <a:ext cx="4991136" cy="1857389"/>
          </a:xfrm>
        </p:spPr>
      </p:pic>
    </p:spTree>
    <p:extLst>
      <p:ext uri="{BB962C8B-B14F-4D97-AF65-F5344CB8AC3E}">
        <p14:creationId xmlns:p14="http://schemas.microsoft.com/office/powerpoint/2010/main" val="2144114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2042491"/>
            <a:ext cx="6523642" cy="4158747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s-CZ" sz="3400" b="1" u="sng" dirty="0"/>
              <a:t>Mezifázové rozhraní</a:t>
            </a:r>
          </a:p>
          <a:p>
            <a:endParaRPr lang="cs-CZ" sz="2600" b="1" u="sng" dirty="0"/>
          </a:p>
          <a:p>
            <a:r>
              <a:rPr lang="cs-CZ" sz="3400" i="1" u="sng" dirty="0"/>
              <a:t>Řízená</a:t>
            </a:r>
          </a:p>
          <a:p>
            <a:pPr marL="1028700" lvl="1" indent="-342900"/>
            <a:r>
              <a:rPr lang="cs-CZ" sz="3100" dirty="0"/>
              <a:t>cílená povrchová úprava výztuže tenkými mezivrstvami (10–100 </a:t>
            </a:r>
            <a:r>
              <a:rPr lang="cs-CZ" sz="3100" dirty="0" err="1"/>
              <a:t>nm</a:t>
            </a:r>
            <a:r>
              <a:rPr lang="cs-CZ" sz="3100" dirty="0"/>
              <a:t>), které zajišťují lepší smáčení vláken </a:t>
            </a:r>
          </a:p>
          <a:p>
            <a:pPr marL="1028700" lvl="1" indent="-342900"/>
            <a:r>
              <a:rPr lang="cs-CZ" sz="3100" dirty="0"/>
              <a:t> vazby k výztuži i k matrici jsou tak pevnější </a:t>
            </a:r>
          </a:p>
          <a:p>
            <a:r>
              <a:rPr lang="cs-CZ" sz="3400" i="1" u="sng" dirty="0"/>
              <a:t>Neřízená</a:t>
            </a:r>
            <a:r>
              <a:rPr lang="cs-CZ" sz="3400" dirty="0"/>
              <a:t> </a:t>
            </a:r>
          </a:p>
          <a:p>
            <a:pPr marL="1028700" lvl="1" indent="-342900"/>
            <a:r>
              <a:rPr lang="cs-CZ" sz="3100" dirty="0"/>
              <a:t>kompozit vyztužen povrchově neupravenými vlákny (špatná adheze)</a:t>
            </a:r>
          </a:p>
          <a:p>
            <a:pPr marL="1028700" lvl="1" indent="-342900"/>
            <a:r>
              <a:rPr lang="cs-CZ" sz="3100" dirty="0"/>
              <a:t>vzniklá mezifáze má stejné složení jako polymerní matrice, ale má jinou fyzikální mikrostrukturu</a:t>
            </a:r>
          </a:p>
          <a:p>
            <a:r>
              <a:rPr lang="cs-CZ" sz="2800" dirty="0"/>
              <a:t>. </a:t>
            </a:r>
          </a:p>
          <a:p>
            <a:endParaRPr lang="cs-CZ" dirty="0"/>
          </a:p>
        </p:txBody>
      </p:sp>
      <p:pic>
        <p:nvPicPr>
          <p:cNvPr id="8" name="Zástupný obsah 7">
            <a:extLst>
              <a:ext uri="{FF2B5EF4-FFF2-40B4-BE49-F238E27FC236}">
                <a16:creationId xmlns:a16="http://schemas.microsoft.com/office/drawing/2014/main" id="{9A939A3D-FBDD-467B-B190-C83561CC47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23822" y="3153562"/>
            <a:ext cx="4991136" cy="1857389"/>
          </a:xfrm>
        </p:spPr>
      </p:pic>
    </p:spTree>
    <p:extLst>
      <p:ext uri="{BB962C8B-B14F-4D97-AF65-F5344CB8AC3E}">
        <p14:creationId xmlns:p14="http://schemas.microsoft.com/office/powerpoint/2010/main" val="1375348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1BD61-CD4E-486A-ADD3-270232A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vlastnosti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F9C950-200C-4FD5-8B1F-F6AE91BBF6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cs-CZ" sz="2400" b="1" u="sng" dirty="0"/>
              <a:t>Specifické vlastnosti </a:t>
            </a:r>
          </a:p>
          <a:p>
            <a:endParaRPr lang="cs-CZ" sz="2400" b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specifická pevnost </a:t>
            </a:r>
            <a:r>
              <a:rPr lang="cs-CZ" sz="2400" dirty="0"/>
              <a:t>- poměru pevnosti v tahu k měrné hmotnosti materiálu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specificky modul </a:t>
            </a:r>
            <a:r>
              <a:rPr lang="cs-CZ" sz="2400" dirty="0"/>
              <a:t>-  poměr modulu pružnosti k měrné hmotnosti materiálu</a:t>
            </a:r>
          </a:p>
          <a:p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35F59AF2-6483-4DB1-B3D3-483CFFB2D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735756"/>
            <a:ext cx="5340350" cy="215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40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13469</TotalTime>
  <Words>2539</Words>
  <Application>Microsoft Office PowerPoint</Application>
  <PresentationFormat>Širokoúhlá obrazovka</PresentationFormat>
  <Paragraphs>312</Paragraphs>
  <Slides>55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55</vt:i4>
      </vt:variant>
    </vt:vector>
  </HeadingPairs>
  <TitlesOfParts>
    <vt:vector size="58" baseType="lpstr">
      <vt:lpstr>Arial</vt:lpstr>
      <vt:lpstr>Calibri</vt:lpstr>
      <vt:lpstr>1_Custom Design</vt:lpstr>
      <vt:lpstr>Prezentace aplikace PowerPoint</vt:lpstr>
      <vt:lpstr>Vlákny vyztužené plasty (FRP – Fiber Reinforced Plastics)</vt:lpstr>
      <vt:lpstr>FRP - klasifikace</vt:lpstr>
      <vt:lpstr>FRP - vlastnosti</vt:lpstr>
      <vt:lpstr>FRP- vlastnosti</vt:lpstr>
      <vt:lpstr>FRP- vlastnosti</vt:lpstr>
      <vt:lpstr>FRP- vlastnosti</vt:lpstr>
      <vt:lpstr>FRP- vlastnosti</vt:lpstr>
      <vt:lpstr>FRP - vlastnosti</vt:lpstr>
      <vt:lpstr>FRP - vlastnosti</vt:lpstr>
      <vt:lpstr>FRP - vlastnosti</vt:lpstr>
      <vt:lpstr>FRP - vlastnosti</vt:lpstr>
      <vt:lpstr>FRP – vláknová výztuž</vt:lpstr>
      <vt:lpstr>FRP – vláknová výztuž</vt:lpstr>
      <vt:lpstr>FRP – vláknová výztuž</vt:lpstr>
      <vt:lpstr>FRP – uhlíková vlákna (CF)</vt:lpstr>
      <vt:lpstr>FRP – uhlíková vlákna (CF)</vt:lpstr>
      <vt:lpstr>FRP – historie CF</vt:lpstr>
      <vt:lpstr>FRP – rozdělení CF</vt:lpstr>
      <vt:lpstr>FRP – rozdělení CF</vt:lpstr>
      <vt:lpstr>FRP – rozdělení CF</vt:lpstr>
      <vt:lpstr>FRP – výroba CF</vt:lpstr>
      <vt:lpstr>FRP – výroba CF</vt:lpstr>
      <vt:lpstr>FRP – výroba CF</vt:lpstr>
      <vt:lpstr>FRP – výroba CF</vt:lpstr>
      <vt:lpstr>FRP – výroba CF</vt:lpstr>
      <vt:lpstr>FRP – vlastnosti CF</vt:lpstr>
      <vt:lpstr>FRP – vlastnosti CF</vt:lpstr>
      <vt:lpstr>FRP – využití CF</vt:lpstr>
      <vt:lpstr>FRP – využití CF</vt:lpstr>
      <vt:lpstr>FRP – využití CF</vt:lpstr>
      <vt:lpstr>FRP - aramidová vlákna (AF)</vt:lpstr>
      <vt:lpstr>FRP - historie AF</vt:lpstr>
      <vt:lpstr>FRP - klasifikace AF</vt:lpstr>
      <vt:lpstr>FRP - Nomex</vt:lpstr>
      <vt:lpstr>FRP - Kevlar</vt:lpstr>
      <vt:lpstr>FRP - Twaron</vt:lpstr>
      <vt:lpstr>FRP – vlastnosti AF</vt:lpstr>
      <vt:lpstr>FRP – vlastnosti AF</vt:lpstr>
      <vt:lpstr>FRP – vlastnosti AF</vt:lpstr>
      <vt:lpstr>FRP – využití AF</vt:lpstr>
      <vt:lpstr>FRP – skelná vlákna (GF)</vt:lpstr>
      <vt:lpstr>FRP – skelná vlákna (GF)</vt:lpstr>
      <vt:lpstr>FRP – skelná vlákna (GF)</vt:lpstr>
      <vt:lpstr>FRP - Hybridní kompozity (HC)</vt:lpstr>
      <vt:lpstr>FRP - Hybridní kompozity (HC)</vt:lpstr>
      <vt:lpstr>FRP – aplikace HC</vt:lpstr>
      <vt:lpstr>FRP – srovnání vlastností</vt:lpstr>
      <vt:lpstr>FRP - mikrostruktura</vt:lpstr>
      <vt:lpstr>FRP - mikrostruktura</vt:lpstr>
      <vt:lpstr>FRP - mikrostruktura</vt:lpstr>
      <vt:lpstr>FRP - mikrostruktura</vt:lpstr>
      <vt:lpstr>FRP - mikrostruktura</vt:lpstr>
      <vt:lpstr>Reference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Kalova Martina</cp:lastModifiedBy>
  <cp:revision>15</cp:revision>
  <dcterms:created xsi:type="dcterms:W3CDTF">2019-09-01T08:00:02Z</dcterms:created>
  <dcterms:modified xsi:type="dcterms:W3CDTF">2025-01-07T19:01:50Z</dcterms:modified>
</cp:coreProperties>
</file>