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  <p:sldMasterId id="2147483656" r:id="rId2"/>
  </p:sldMasterIdLst>
  <p:notesMasterIdLst>
    <p:notesMasterId r:id="rId23"/>
  </p:notesMasterIdLst>
  <p:handoutMasterIdLst>
    <p:handoutMasterId r:id="rId24"/>
  </p:handoutMasterIdLst>
  <p:sldIdLst>
    <p:sldId id="282" r:id="rId3"/>
    <p:sldId id="260" r:id="rId4"/>
    <p:sldId id="264" r:id="rId5"/>
    <p:sldId id="265" r:id="rId6"/>
    <p:sldId id="266" r:id="rId7"/>
    <p:sldId id="268" r:id="rId8"/>
    <p:sldId id="271" r:id="rId9"/>
    <p:sldId id="269" r:id="rId10"/>
    <p:sldId id="270" r:id="rId11"/>
    <p:sldId id="275" r:id="rId12"/>
    <p:sldId id="273" r:id="rId13"/>
    <p:sldId id="272" r:id="rId14"/>
    <p:sldId id="276" r:id="rId15"/>
    <p:sldId id="279" r:id="rId16"/>
    <p:sldId id="280" r:id="rId17"/>
    <p:sldId id="278" r:id="rId18"/>
    <p:sldId id="281" r:id="rId19"/>
    <p:sldId id="267" r:id="rId20"/>
    <p:sldId id="277" r:id="rId21"/>
    <p:sldId id="283" r:id="rId2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9D93CD-70B4-4204-AA0C-F17E5A389CFC}" v="4" dt="2023-10-26T08:19:45.8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48" autoAdjust="0"/>
    <p:restoredTop sz="94702" autoAdjust="0"/>
  </p:normalViewPr>
  <p:slideViewPr>
    <p:cSldViewPr snapToGrid="0" snapToObjects="1" showGuides="1">
      <p:cViewPr>
        <p:scale>
          <a:sx n="70" d="100"/>
          <a:sy n="70" d="100"/>
        </p:scale>
        <p:origin x="-730" y="-58"/>
      </p:cViewPr>
      <p:guideLst>
        <p:guide orient="horz" pos="213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vasnickova Zuzana" userId="d619ed73-810d-42e6-9ab5-a3b7d331022e" providerId="ADAL" clId="{D29D93CD-70B4-4204-AA0C-F17E5A389CFC}"/>
    <pc:docChg chg="custSel modSld">
      <pc:chgData name="Kvasnickova Zuzana" userId="d619ed73-810d-42e6-9ab5-a3b7d331022e" providerId="ADAL" clId="{D29D93CD-70B4-4204-AA0C-F17E5A389CFC}" dt="2023-10-26T08:20:58.702" v="21" actId="14100"/>
      <pc:docMkLst>
        <pc:docMk/>
      </pc:docMkLst>
      <pc:sldChg chg="addSp delSp modSp mod">
        <pc:chgData name="Kvasnickova Zuzana" userId="d619ed73-810d-42e6-9ab5-a3b7d331022e" providerId="ADAL" clId="{D29D93CD-70B4-4204-AA0C-F17E5A389CFC}" dt="2023-10-26T08:20:31.125" v="20" actId="1076"/>
        <pc:sldMkLst>
          <pc:docMk/>
          <pc:sldMk cId="3305459775" sldId="282"/>
        </pc:sldMkLst>
        <pc:picChg chg="del">
          <ac:chgData name="Kvasnickova Zuzana" userId="d619ed73-810d-42e6-9ab5-a3b7d331022e" providerId="ADAL" clId="{D29D93CD-70B4-4204-AA0C-F17E5A389CFC}" dt="2023-10-26T08:20:09.545" v="18" actId="478"/>
          <ac:picMkLst>
            <pc:docMk/>
            <pc:sldMk cId="3305459775" sldId="282"/>
            <ac:picMk id="4" creationId="{8E40FE10-322F-D8A5-A53D-E2C7CB3BA4DC}"/>
          </ac:picMkLst>
        </pc:picChg>
        <pc:picChg chg="add mod">
          <ac:chgData name="Kvasnickova Zuzana" userId="d619ed73-810d-42e6-9ab5-a3b7d331022e" providerId="ADAL" clId="{D29D93CD-70B4-4204-AA0C-F17E5A389CFC}" dt="2023-10-26T08:20:31.125" v="20" actId="1076"/>
          <ac:picMkLst>
            <pc:docMk/>
            <pc:sldMk cId="3305459775" sldId="282"/>
            <ac:picMk id="7" creationId="{96723DC0-C3CE-177E-8B6F-A897CA1A9645}"/>
          </ac:picMkLst>
        </pc:picChg>
      </pc:sldChg>
      <pc:sldChg chg="addSp delSp modSp mod">
        <pc:chgData name="Kvasnickova Zuzana" userId="d619ed73-810d-42e6-9ab5-a3b7d331022e" providerId="ADAL" clId="{D29D93CD-70B4-4204-AA0C-F17E5A389CFC}" dt="2023-10-26T08:20:58.702" v="21" actId="14100"/>
        <pc:sldMkLst>
          <pc:docMk/>
          <pc:sldMk cId="1045631184" sldId="283"/>
        </pc:sldMkLst>
        <pc:grpChg chg="add del mod">
          <ac:chgData name="Kvasnickova Zuzana" userId="d619ed73-810d-42e6-9ab5-a3b7d331022e" providerId="ADAL" clId="{D29D93CD-70B4-4204-AA0C-F17E5A389CFC}" dt="2023-10-26T08:09:43.552" v="7" actId="478"/>
          <ac:grpSpMkLst>
            <pc:docMk/>
            <pc:sldMk cId="1045631184" sldId="283"/>
            <ac:grpSpMk id="2" creationId="{4360EEFC-1F75-779C-8401-7FF1F463C17C}"/>
          </ac:grpSpMkLst>
        </pc:grpChg>
        <pc:grpChg chg="add mod">
          <ac:chgData name="Kvasnickova Zuzana" userId="d619ed73-810d-42e6-9ab5-a3b7d331022e" providerId="ADAL" clId="{D29D93CD-70B4-4204-AA0C-F17E5A389CFC}" dt="2023-10-26T08:20:58.702" v="21" actId="14100"/>
          <ac:grpSpMkLst>
            <pc:docMk/>
            <pc:sldMk cId="1045631184" sldId="283"/>
            <ac:grpSpMk id="9" creationId="{71EDFA7E-E967-8447-417C-CF9A5E41488B}"/>
          </ac:grpSpMkLst>
        </pc:grpChg>
        <pc:picChg chg="add mod">
          <ac:chgData name="Kvasnickova Zuzana" userId="d619ed73-810d-42e6-9ab5-a3b7d331022e" providerId="ADAL" clId="{D29D93CD-70B4-4204-AA0C-F17E5A389CFC}" dt="2023-10-24T13:44:31.588" v="0"/>
          <ac:picMkLst>
            <pc:docMk/>
            <pc:sldMk cId="1045631184" sldId="283"/>
            <ac:picMk id="4" creationId="{96705734-C1D3-F2BE-B2CE-A7A9313D0C19}"/>
          </ac:picMkLst>
        </pc:picChg>
        <pc:picChg chg="add mod">
          <ac:chgData name="Kvasnickova Zuzana" userId="d619ed73-810d-42e6-9ab5-a3b7d331022e" providerId="ADAL" clId="{D29D93CD-70B4-4204-AA0C-F17E5A389CFC}" dt="2023-10-24T13:44:31.588" v="0"/>
          <ac:picMkLst>
            <pc:docMk/>
            <pc:sldMk cId="1045631184" sldId="283"/>
            <ac:picMk id="5" creationId="{736C3805-F7A8-3B06-99B2-83754BF97EDE}"/>
          </ac:picMkLst>
        </pc:picChg>
        <pc:picChg chg="add mod">
          <ac:chgData name="Kvasnickova Zuzana" userId="d619ed73-810d-42e6-9ab5-a3b7d331022e" providerId="ADAL" clId="{D29D93CD-70B4-4204-AA0C-F17E5A389CFC}" dt="2023-10-26T08:09:44.585" v="8"/>
          <ac:picMkLst>
            <pc:docMk/>
            <pc:sldMk cId="1045631184" sldId="283"/>
            <ac:picMk id="10" creationId="{1375EB29-832F-D312-8B46-98A31A211D60}"/>
          </ac:picMkLst>
        </pc:picChg>
        <pc:picChg chg="add mod">
          <ac:chgData name="Kvasnickova Zuzana" userId="d619ed73-810d-42e6-9ab5-a3b7d331022e" providerId="ADAL" clId="{D29D93CD-70B4-4204-AA0C-F17E5A389CFC}" dt="2023-10-26T08:14:54.833" v="12"/>
          <ac:picMkLst>
            <pc:docMk/>
            <pc:sldMk cId="1045631184" sldId="283"/>
            <ac:picMk id="11" creationId="{9A35B845-83EF-B57D-8355-08481B12F91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xmlns="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14.05.2024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14.05.2024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763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174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9996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A62F60A5-AF07-B541-AE6A-88569EB7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5" y="1122363"/>
            <a:ext cx="11807825" cy="2054225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72AB18D6-A597-8B4E-A383-BD55E779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845" y="3602037"/>
            <a:ext cx="11797067" cy="25987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DEDE463D-611E-7641-BE67-E50FAADA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1AFFB-D433-B047-9BA8-E42A060EB3E7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B1BC9F34-E144-0247-B652-197C0707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6199" y="6356349"/>
            <a:ext cx="9896625" cy="320377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7C838B55-B834-7B40-AB95-C477904C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392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14.05.2024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072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14.05.2024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792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14.05.2024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2331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14.05.2024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8502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05C6A7C0-0649-6040-A91B-A51D8870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3A670A8E-FAF4-EB48-A95A-5A580126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A65CAB9C-0386-8B4F-99ED-91992F80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7733C643-BAC6-384B-8391-4C4A373E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4E1B1056-E9A4-E849-AFE0-99640ED4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812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79501A35-F9F4-C746-910A-0AB6C44A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1593868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FE501E6E-0516-434B-9AFD-79C0FAE7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497" y="2807746"/>
            <a:ext cx="11796416" cy="337790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81AAA1F3-AAB7-A046-B5C1-7E0FED0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37E67D82-BA89-E943-BE3E-6FD326C1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47011"/>
            <a:ext cx="9937749" cy="318604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D35E7D21-DA7F-BC4B-ADBF-66F03AA0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80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BFE10C0C-49DB-714B-8253-3919EEAB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9716" cy="1021977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FAE45FF5-CFF7-BC4B-BE44-7DE11320B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2846" y="2162287"/>
            <a:ext cx="5785204" cy="401467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FE0186BD-CCF8-814D-8F98-56078DF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49" y="2162285"/>
            <a:ext cx="5795963" cy="403849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40C9FC7B-3212-0C45-8BA4-BD25FC40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B60A-F8EB-A649-BA02-2207FB45044B}" type="datetime3">
              <a:rPr lang="cs-CZ" smtClean="0"/>
              <a:t>14/05/24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CB71C6E2-9DD7-8649-B049-1FBCF5CC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0AD2E780-8CA4-694B-B7E2-70742E38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043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99E3C6D-02AA-BD44-84A9-B919C331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3315A8E6-4C0A-AA4C-9079-37AC2872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160E-3D53-D847-9A74-1C37BCEA757F}" type="datetime3">
              <a:rPr lang="cs-CZ" smtClean="0"/>
              <a:t>14/05/24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98BB6F38-4D44-9840-89C1-FF42C22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203DEF9F-619E-514F-B49B-61758FC0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2448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xmlns="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BDC4E-A034-0F4F-963D-96AE1C40BED7}" type="datetime3">
              <a:rPr lang="cs-CZ" smtClean="0"/>
              <a:t>14/05/24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xmlns="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708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14.05.2024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9165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14.05.2024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410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14.05.2024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1223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xmlns="" id="{E6D6CC12-ACA0-634F-80C9-39820930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Nadpis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67F40DBE-8FC7-7448-B1A4-0F1683F3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 dirty="0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E6F516F3-F99B-5944-9236-CEAA1339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497" y="6356350"/>
            <a:ext cx="926054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D0002-C91F-8548-89A7-9BF65FF7DADF}" type="datetime3">
              <a:rPr lang="cs-CZ" smtClean="0"/>
              <a:t>14/05/24</a:t>
            </a:fld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36D98F16-2029-8D49-91DD-2C737D88D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:a16="http://schemas.microsoft.com/office/drawing/2014/main" xmlns="" id="{D62A909B-22CA-3945-A5C2-F5DBFE050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37129" y="6356351"/>
            <a:ext cx="9935695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</a:t>
            </a:r>
            <a:endParaRPr lang="cs-CZ" dirty="0"/>
          </a:p>
        </p:txBody>
      </p:sp>
      <p:pic>
        <p:nvPicPr>
          <p:cNvPr id="7" name="Picture 6" descr="A picture containing object, indoor, dark, clock&#10;&#10;Description automatically generated">
            <a:extLst>
              <a:ext uri="{FF2B5EF4-FFF2-40B4-BE49-F238E27FC236}">
                <a16:creationId xmlns:a16="http://schemas.microsoft.com/office/drawing/2014/main" xmlns="" id="{A4ABC160-2115-2942-A3E1-7FA9D48CEFE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196" y="188913"/>
            <a:ext cx="43942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273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19" userDrawn="1">
          <p15:clr>
            <a:srgbClr val="F26B43"/>
          </p15:clr>
        </p15:guide>
        <p15:guide id="4" orient="horz" pos="4201" userDrawn="1">
          <p15:clr>
            <a:srgbClr val="F26B43"/>
          </p15:clr>
        </p15:guide>
        <p15:guide id="5" pos="121" userDrawn="1">
          <p15:clr>
            <a:srgbClr val="F26B43"/>
          </p15:clr>
        </p15:guide>
        <p15:guide id="6" pos="7559" userDrawn="1">
          <p15:clr>
            <a:srgbClr val="F26B43"/>
          </p15:clr>
        </p15:guide>
        <p15:guide id="7" pos="3772" userDrawn="1">
          <p15:clr>
            <a:srgbClr val="F26B43"/>
          </p15:clr>
        </p15:guide>
        <p15:guide id="8" pos="3908" userDrawn="1">
          <p15:clr>
            <a:srgbClr val="F26B43"/>
          </p15:clr>
        </p15:guide>
        <p15:guide id="9" orient="horz" pos="2001" userDrawn="1">
          <p15:clr>
            <a:srgbClr val="F26B43"/>
          </p15:clr>
        </p15:guide>
        <p15:guide id="10" pos="7151" userDrawn="1">
          <p15:clr>
            <a:srgbClr val="F26B43"/>
          </p15:clr>
        </p15:guide>
        <p15:guide id="11" pos="7038" userDrawn="1">
          <p15:clr>
            <a:srgbClr val="F26B43"/>
          </p15:clr>
        </p15:guide>
        <p15:guide id="12" orient="horz" pos="3997" userDrawn="1">
          <p15:clr>
            <a:srgbClr val="F26B43"/>
          </p15:clr>
        </p15:guide>
        <p15:guide id="13" pos="3659" userDrawn="1">
          <p15:clr>
            <a:srgbClr val="F26B43"/>
          </p15:clr>
        </p15:guide>
        <p15:guide id="14" orient="horz" pos="2432" userDrawn="1">
          <p15:clr>
            <a:srgbClr val="F26B43"/>
          </p15:clr>
        </p15:guide>
        <p15:guide id="15" orient="horz" pos="3906" userDrawn="1">
          <p15:clr>
            <a:srgbClr val="F26B43"/>
          </p15:clr>
        </p15:guide>
        <p15:guide id="16" orient="horz" pos="527" userDrawn="1">
          <p15:clr>
            <a:srgbClr val="F26B43"/>
          </p15:clr>
        </p15:guide>
        <p15:guide id="17" orient="horz" pos="663" userDrawn="1">
          <p15:clr>
            <a:srgbClr val="F26B43"/>
          </p15:clr>
        </p15:guide>
        <p15:guide id="18" pos="710" userDrawn="1">
          <p15:clr>
            <a:srgbClr val="F26B43"/>
          </p15:clr>
        </p15:guide>
        <p15:guide id="19" pos="77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BC748-752E-9E47-952B-1B6B12A8FBCB}" type="datetimeFigureOut">
              <a:rPr lang="cs-CZ" smtClean="0"/>
              <a:t>14.05.2024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991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3" r:id="rId6"/>
    <p:sldLayoutId id="2147483666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s://cs.wikipedia.org/wiki/Soubor:Halt%C3%BD%C5%99_Bezd%C4%9Bkov_n.M._1.JP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emf"/><Relationship Id="rId5" Type="http://schemas.openxmlformats.org/officeDocument/2006/relationships/hyperlink" Target="https://creativecommons.org/licenses/by/4.0/deed.cs" TargetMode="External"/><Relationship Id="rId4" Type="http://schemas.openxmlformats.org/officeDocument/2006/relationships/image" Target="../media/image3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 smtClean="0">
                <a:solidFill>
                  <a:srgbClr val="00A499"/>
                </a:solidFill>
              </a:rPr>
              <a:t>Zámek Kravaře a jeho hospodářské zázemí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xmlns="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1D4C76D-A2F4-254C-288D-AA077E86A0FC}"/>
              </a:ext>
            </a:extLst>
          </p:cNvPr>
          <p:cNvSpPr txBox="1"/>
          <p:nvPr/>
        </p:nvSpPr>
        <p:spPr>
          <a:xfrm>
            <a:off x="4681975" y="3684457"/>
            <a:ext cx="305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Mgr. Lucie </a:t>
            </a:r>
            <a:r>
              <a:rPr lang="cs-CZ" dirty="0" err="1"/>
              <a:t>Augustinková</a:t>
            </a:r>
            <a:r>
              <a:rPr lang="cs-CZ" dirty="0"/>
              <a:t>, Ph.D.</a:t>
            </a:r>
          </a:p>
        </p:txBody>
      </p:sp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xmlns="" id="{96723DC0-C3CE-177E-8B6F-A897CA1A9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6444" y="335966"/>
            <a:ext cx="5135890" cy="138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459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835657" y="326573"/>
            <a:ext cx="3129332" cy="492134"/>
          </a:xfrm>
        </p:spPr>
        <p:txBody>
          <a:bodyPr/>
          <a:lstStyle/>
          <a:p>
            <a:r>
              <a:rPr lang="cs-CZ" dirty="0" smtClean="0"/>
              <a:t>Areál v baroku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3134" y="4603898"/>
            <a:ext cx="1926265" cy="1042381"/>
          </a:xfrm>
        </p:spPr>
        <p:txBody>
          <a:bodyPr>
            <a:normAutofit/>
          </a:bodyPr>
          <a:lstStyle/>
          <a:p>
            <a:endParaRPr lang="cs-CZ" sz="2000" dirty="0" smtClean="0"/>
          </a:p>
          <a:p>
            <a:endParaRPr lang="cs-CZ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9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203497" y="4603897"/>
            <a:ext cx="37411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Johann </a:t>
            </a:r>
            <a:r>
              <a:rPr lang="cs-CZ" dirty="0" err="1" smtClean="0"/>
              <a:t>Buryssein</a:t>
            </a:r>
            <a:r>
              <a:rPr lang="cs-CZ" dirty="0" smtClean="0"/>
              <a:t>, plán okolí zámku v Kravařích, 1782. </a:t>
            </a:r>
          </a:p>
          <a:p>
            <a:r>
              <a:rPr lang="cs-CZ" dirty="0"/>
              <a:t>Lucie AUGUSTINKOVÁ – Danuška KOUŘILOVÁ – Radka NOKKALA MILTOVÁ, </a:t>
            </a:r>
            <a:r>
              <a:rPr lang="cs-CZ" i="1" dirty="0"/>
              <a:t>Zámek Kravaře / Barokní klenot Horního Slezska.</a:t>
            </a:r>
            <a:r>
              <a:rPr lang="cs-CZ" dirty="0"/>
              <a:t> Ostrava 2019.</a:t>
            </a:r>
            <a:endParaRPr lang="en-GB" dirty="0"/>
          </a:p>
          <a:p>
            <a:endParaRPr lang="en-GB" dirty="0"/>
          </a:p>
        </p:txBody>
      </p:sp>
      <p:pic>
        <p:nvPicPr>
          <p:cNvPr id="6146" name="Picture 2" descr="E:\Documents\prezentováno\Kravaře 23 6 2023\13 Kravaře 1782 celá Velká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740" y="893134"/>
            <a:ext cx="7744992" cy="553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Documents\prezentováno\Kravaře 23 6 2023\14_léto_a_podzi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7" y="1020286"/>
            <a:ext cx="3742075" cy="215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203497" y="3289870"/>
            <a:ext cx="3741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Zámek Kravaře, severní průčelí, Léto a Podzim, štuková </a:t>
            </a:r>
            <a:r>
              <a:rPr lang="cs-CZ" dirty="0" smtClean="0"/>
              <a:t>výzdoba, foto,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4432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85008" y="355894"/>
            <a:ext cx="4172561" cy="698353"/>
          </a:xfrm>
        </p:spPr>
        <p:txBody>
          <a:bodyPr/>
          <a:lstStyle/>
          <a:p>
            <a:r>
              <a:rPr lang="cs-CZ" dirty="0" smtClean="0"/>
              <a:t>Zpracování potravin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63278" y="1491344"/>
            <a:ext cx="4773476" cy="4175559"/>
          </a:xfrm>
        </p:spPr>
        <p:txBody>
          <a:bodyPr>
            <a:normAutofit fontScale="92500" lnSpcReduction="10000"/>
          </a:bodyPr>
          <a:lstStyle/>
          <a:p>
            <a:r>
              <a:rPr lang="cs-CZ" sz="2400" dirty="0"/>
              <a:t>U zámku byly rozsáhlé hospodářské dvory, pivovar a další výrobny, vozily se jen potraviny, které nebylo možno vyrobit na </a:t>
            </a:r>
            <a:r>
              <a:rPr lang="cs-CZ" sz="2400" dirty="0" smtClean="0"/>
              <a:t>panství.</a:t>
            </a:r>
            <a:endParaRPr lang="cs-CZ" sz="2400" dirty="0"/>
          </a:p>
          <a:p>
            <a:r>
              <a:rPr lang="cs-CZ" sz="2400" dirty="0"/>
              <a:t>Kromě okrasných zahrad tu byly </a:t>
            </a:r>
            <a:r>
              <a:rPr lang="cs-CZ" sz="2400" b="1" dirty="0"/>
              <a:t>zahrady kuchyňské, ovocné, skleník, sušárny</a:t>
            </a:r>
            <a:r>
              <a:rPr lang="cs-CZ" sz="2400" dirty="0"/>
              <a:t> (ovoce, případně masa) </a:t>
            </a:r>
            <a:r>
              <a:rPr lang="cs-CZ" sz="2400" b="1" dirty="0"/>
              <a:t>kravín, ovčín, pivovar, </a:t>
            </a:r>
            <a:r>
              <a:rPr lang="cs-CZ" sz="2400" b="1" dirty="0" smtClean="0"/>
              <a:t>palírna.</a:t>
            </a:r>
            <a:endParaRPr lang="cs-CZ" sz="2400" dirty="0"/>
          </a:p>
          <a:p>
            <a:r>
              <a:rPr lang="cs-CZ" sz="2400" dirty="0"/>
              <a:t>Co se </a:t>
            </a:r>
            <a:r>
              <a:rPr lang="cs-CZ" sz="2400" dirty="0" smtClean="0"/>
              <a:t>urodilo, bylo zde zpracováváno, </a:t>
            </a:r>
            <a:r>
              <a:rPr lang="cs-CZ" sz="2400" dirty="0"/>
              <a:t>obilí šlo do sýpky, hrozny byly usušeny na hrozinky nebo zpracovány ještě zajímavějšími způsoby. </a:t>
            </a:r>
            <a:r>
              <a:rPr lang="cs-CZ" sz="2400" b="1" dirty="0"/>
              <a:t>Sušárny </a:t>
            </a:r>
            <a:r>
              <a:rPr lang="cs-CZ" sz="2400" dirty="0"/>
              <a:t>byly i v areálu v Kravařích. Pro představu – torzo sušárny ze Zlatých Hor 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10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5301343" y="5758543"/>
            <a:ext cx="5384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Zlaté Hory, torzo sušárny z areálu staré hájovny čp. 15 </a:t>
            </a:r>
            <a:endParaRPr lang="cs-CZ" dirty="0"/>
          </a:p>
        </p:txBody>
      </p:sp>
      <p:pic>
        <p:nvPicPr>
          <p:cNvPr id="8" name="Picture 2" descr="E:\Documents\prezentováno\Kravaře 23 6 2023\15 Zlaté Hory sušárna 68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31" y="1491344"/>
            <a:ext cx="6400801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430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13471" y="182377"/>
            <a:ext cx="2162966" cy="678860"/>
          </a:xfrm>
        </p:spPr>
        <p:txBody>
          <a:bodyPr/>
          <a:lstStyle/>
          <a:p>
            <a:r>
              <a:rPr lang="cs-CZ" dirty="0" smtClean="0"/>
              <a:t>Vaření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8264" y="5477023"/>
            <a:ext cx="4145001" cy="66223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2400" dirty="0" smtClean="0"/>
              <a:t>Vařilo se na otevřeném ohni v tzv. </a:t>
            </a:r>
            <a:r>
              <a:rPr lang="cs-CZ" sz="2400" dirty="0" err="1" smtClean="0"/>
              <a:t>dymníkových</a:t>
            </a:r>
            <a:r>
              <a:rPr lang="cs-CZ" sz="2400" dirty="0" smtClean="0"/>
              <a:t> (černých) kuchyních. </a:t>
            </a:r>
            <a:endParaRPr lang="cs-CZ" sz="2400" dirty="0"/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11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6283841" y="946297"/>
            <a:ext cx="16659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Josef Petráň (</a:t>
            </a:r>
            <a:r>
              <a:rPr lang="cs-CZ" dirty="0" err="1" smtClean="0"/>
              <a:t>ed</a:t>
            </a:r>
            <a:r>
              <a:rPr lang="cs-CZ" dirty="0" smtClean="0"/>
              <a:t>.), Dějiny hmotné kultury  II/2. Praha 1997.</a:t>
            </a:r>
            <a:endParaRPr lang="cs-CZ" dirty="0"/>
          </a:p>
        </p:txBody>
      </p:sp>
      <p:pic>
        <p:nvPicPr>
          <p:cNvPr id="8" name="Picture 2" descr="E:\Documents\prezentováno\Kravaře 23 6 2023\16 Komenský kuchyně 17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40" y="946297"/>
            <a:ext cx="5973801" cy="4549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E:\Documents\prezentováno\Kravaře 23 6 2023\16 Konyášová 17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747" y="309149"/>
            <a:ext cx="3860535" cy="6181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799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3497" y="894759"/>
            <a:ext cx="8156994" cy="668227"/>
          </a:xfrm>
        </p:spPr>
        <p:txBody>
          <a:bodyPr/>
          <a:lstStyle/>
          <a:p>
            <a:r>
              <a:rPr lang="cs-CZ" dirty="0" smtClean="0"/>
              <a:t>Černá kuchyně na zámku v Kravařích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6570" y="2076224"/>
            <a:ext cx="1034397" cy="922157"/>
          </a:xfrm>
        </p:spPr>
        <p:txBody>
          <a:bodyPr>
            <a:normAutofit/>
          </a:bodyPr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12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425302" y="4745184"/>
            <a:ext cx="3961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Kravaře, stopa po </a:t>
            </a:r>
            <a:r>
              <a:rPr lang="cs-CZ" dirty="0" err="1" smtClean="0"/>
              <a:t>dymníkové</a:t>
            </a:r>
            <a:r>
              <a:rPr lang="cs-CZ" dirty="0" smtClean="0"/>
              <a:t> </a:t>
            </a:r>
            <a:r>
              <a:rPr lang="cs-CZ" dirty="0" smtClean="0"/>
              <a:t>kuchyně, přízemí západního křídla, místnost 113, </a:t>
            </a:r>
          </a:p>
          <a:p>
            <a:r>
              <a:rPr lang="cs-CZ" dirty="0" smtClean="0"/>
              <a:t>Foto 2023</a:t>
            </a:r>
            <a:endParaRPr lang="cs-CZ" dirty="0"/>
          </a:p>
        </p:txBody>
      </p:sp>
      <p:pic>
        <p:nvPicPr>
          <p:cNvPr id="8" name="Picture 2" descr="E:\Documents\prezentováno\Kravaře 23 6 2023\21 Kravaře černá kuchyně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868" y="414670"/>
            <a:ext cx="3905788" cy="594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E:\Documents\prezentováno\Kravaře 23 6 2023\23 Kravaře 17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02" y="1562986"/>
            <a:ext cx="4921325" cy="295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E:\Documents\prezentováno\Kravaře 23 6 2023\24 Kravař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186" y="3512860"/>
            <a:ext cx="3318057" cy="221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903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02747" y="326569"/>
            <a:ext cx="4240912" cy="620487"/>
          </a:xfrm>
        </p:spPr>
        <p:txBody>
          <a:bodyPr/>
          <a:lstStyle/>
          <a:p>
            <a:r>
              <a:rPr lang="cs-CZ" dirty="0" smtClean="0"/>
              <a:t>Zdroj vody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6571" y="1567544"/>
            <a:ext cx="4060372" cy="2677885"/>
          </a:xfrm>
        </p:spPr>
        <p:txBody>
          <a:bodyPr>
            <a:noAutofit/>
          </a:bodyPr>
          <a:lstStyle/>
          <a:p>
            <a:r>
              <a:rPr lang="cs-CZ" sz="2200" dirty="0" smtClean="0"/>
              <a:t>Pitná voda byla brána nejčastěji ze </a:t>
            </a:r>
            <a:r>
              <a:rPr lang="cs-CZ" sz="2200" dirty="0" smtClean="0"/>
              <a:t>studní. </a:t>
            </a:r>
            <a:r>
              <a:rPr lang="cs-CZ" sz="2200" dirty="0" smtClean="0"/>
              <a:t>Jako zdroj užitkové vody byly využívány vodoteče u zámku. </a:t>
            </a:r>
            <a:endParaRPr lang="cs-CZ" sz="22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13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1572532" y="5316813"/>
            <a:ext cx="2737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Kravaře, studna při západním křídle</a:t>
            </a:r>
            <a:endParaRPr lang="cs-CZ" dirty="0"/>
          </a:p>
        </p:txBody>
      </p:sp>
      <p:pic>
        <p:nvPicPr>
          <p:cNvPr id="10242" name="Picture 2" descr="E:\Documents\prezentováno\Kravaře 23 6 2023\26 Kravaře studna 45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686" y="1262910"/>
            <a:ext cx="7236973" cy="4824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422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54226" y="256856"/>
            <a:ext cx="3530009" cy="646962"/>
          </a:xfrm>
        </p:spPr>
        <p:txBody>
          <a:bodyPr/>
          <a:lstStyle/>
          <a:p>
            <a:r>
              <a:rPr lang="cs-CZ" dirty="0" smtClean="0"/>
              <a:t>Chlazení potravin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1295" y="2229316"/>
            <a:ext cx="1925217" cy="120500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235075" y="6314324"/>
            <a:ext cx="9937749" cy="309266"/>
          </a:xfr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14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4806625" y="5575646"/>
            <a:ext cx="3530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Kravaře, zámek, zabudovaná ledovna v severozápadním nároží</a:t>
            </a:r>
            <a:endParaRPr lang="cs-CZ" dirty="0"/>
          </a:p>
        </p:txBody>
      </p:sp>
      <p:pic>
        <p:nvPicPr>
          <p:cNvPr id="11267" name="Picture 3" descr="E:\Documents\prezentováno\Kravaře 23 6 2023\31 Kravaře 1PP číslovan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683" y="654597"/>
            <a:ext cx="3888155" cy="546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E:\Documents\prezentováno\Kravaře 23 6 2023\32 Kravaře z 004 klenutá 49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95" y="1236692"/>
            <a:ext cx="6614576" cy="401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572195" y="5298647"/>
            <a:ext cx="3956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Před dobou využívání elektrospotřebičů bylo možné chladit potraviny v létě je v tzv. ledovnách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05056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99990" y="339083"/>
            <a:ext cx="3983579" cy="596582"/>
          </a:xfrm>
        </p:spPr>
        <p:txBody>
          <a:bodyPr/>
          <a:lstStyle/>
          <a:p>
            <a:r>
              <a:rPr lang="cs-CZ" dirty="0" smtClean="0"/>
              <a:t>Situace chladničky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6141" y="2382408"/>
            <a:ext cx="4513316" cy="384422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4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15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396140" y="5710017"/>
            <a:ext cx="10956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Zámek Kravaře, západní průčelí s otvorem v úrovni polozapuštěného </a:t>
            </a:r>
            <a:r>
              <a:rPr lang="cs-CZ" dirty="0" smtClean="0"/>
              <a:t>suterénu, foto 2020</a:t>
            </a:r>
            <a:endParaRPr lang="en-GB" dirty="0"/>
          </a:p>
        </p:txBody>
      </p:sp>
      <p:pic>
        <p:nvPicPr>
          <p:cNvPr id="13314" name="Picture 2" descr="E:\Documents\prezentováno\Kravaře 23 6 2023\33 z průčelí 99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41" y="1151919"/>
            <a:ext cx="9268854" cy="444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4853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83081" y="442980"/>
            <a:ext cx="7104118" cy="611267"/>
          </a:xfrm>
        </p:spPr>
        <p:txBody>
          <a:bodyPr/>
          <a:lstStyle/>
          <a:p>
            <a:r>
              <a:rPr lang="cs-CZ" dirty="0" smtClean="0"/>
              <a:t>Kravaře, zámek, chladnička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16</a:t>
            </a:fld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3104707" y="5379625"/>
            <a:ext cx="4652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Zámek Kravaře, západní křídlo, stopy </a:t>
            </a:r>
            <a:r>
              <a:rPr lang="cs-CZ" dirty="0" smtClean="0"/>
              <a:t>po zabudované  </a:t>
            </a:r>
            <a:r>
              <a:rPr lang="cs-CZ" dirty="0" smtClean="0"/>
              <a:t>průtokové chladničce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1628" y="5608132"/>
            <a:ext cx="2190307" cy="417824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14338" name="Picture 2" descr="E:\Documents\prezentováno\Kravaře 23 6 2023\34 Kravaře lednice 18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51" y="1308585"/>
            <a:ext cx="10600661" cy="4078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1159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60560" y="397092"/>
            <a:ext cx="2564776" cy="600381"/>
          </a:xfrm>
        </p:spPr>
        <p:txBody>
          <a:bodyPr/>
          <a:lstStyle/>
          <a:p>
            <a:r>
              <a:rPr lang="cs-CZ" dirty="0" smtClean="0"/>
              <a:t>Haltýř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5935" y="5093960"/>
            <a:ext cx="5311722" cy="7491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 smtClean="0"/>
              <a:t>Pro vysvětlení funkce průtokové chladničky lze využít haltýř, používaný rovněž k chlazení potravin a nápojů</a:t>
            </a:r>
            <a:r>
              <a:rPr lang="cs-CZ" sz="1800" dirty="0" smtClean="0"/>
              <a:t>.</a:t>
            </a:r>
            <a:endParaRPr lang="cs-CZ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17</a:t>
            </a:fld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6716486" y="4919789"/>
            <a:ext cx="4908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Haltýř Bezděkov nad Metují</a:t>
            </a:r>
          </a:p>
          <a:p>
            <a:r>
              <a:rPr lang="cs-CZ" dirty="0" err="1">
                <a:hlinkClick r:id="rId2"/>
              </a:rPr>
              <a:t>Soubor:Haltýř</a:t>
            </a:r>
            <a:r>
              <a:rPr lang="cs-CZ" dirty="0">
                <a:hlinkClick r:id="rId2"/>
              </a:rPr>
              <a:t> Bezděkov </a:t>
            </a:r>
            <a:r>
              <a:rPr lang="cs-CZ" dirty="0" err="1">
                <a:hlinkClick r:id="rId2"/>
              </a:rPr>
              <a:t>n.M.</a:t>
            </a:r>
            <a:r>
              <a:rPr lang="cs-CZ" dirty="0">
                <a:hlinkClick r:id="rId2"/>
              </a:rPr>
              <a:t> 1.JPG – Wikipedie (wikipedia.org)</a:t>
            </a:r>
            <a:endParaRPr lang="en-GB" dirty="0"/>
          </a:p>
        </p:txBody>
      </p:sp>
      <p:pic>
        <p:nvPicPr>
          <p:cNvPr id="15362" name="Picture 2" descr="E:\Documents\prezentováno\Kravaře 23 6 2023\36 Haltýř_Bezděkov_n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921" y="997473"/>
            <a:ext cx="9793879" cy="3712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3110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58816" y="267438"/>
            <a:ext cx="2340428" cy="687466"/>
          </a:xfrm>
        </p:spPr>
        <p:txBody>
          <a:bodyPr/>
          <a:lstStyle/>
          <a:p>
            <a:r>
              <a:rPr lang="cs-CZ" dirty="0"/>
              <a:t>Závěr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97712" y="1284515"/>
            <a:ext cx="3916831" cy="46453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Dokumentace </a:t>
            </a:r>
            <a:r>
              <a:rPr lang="cs-CZ" sz="2400" dirty="0"/>
              <a:t>zámku v Kravařích metodami </a:t>
            </a:r>
            <a:r>
              <a:rPr lang="cs-CZ" sz="2400" dirty="0" smtClean="0"/>
              <a:t>SHP a operativní dokumentace historických staveb při jeho obnově v letech 2017 – 2023 přinesla zajímavé výsledky ohledně týkající se provozního zázemí stavby. 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Největším objevem byla dokumentace a interpretace </a:t>
            </a:r>
            <a:r>
              <a:rPr lang="cs-CZ" sz="2400" b="1" dirty="0" smtClean="0"/>
              <a:t>zabudované průtokové chladničky</a:t>
            </a:r>
            <a:r>
              <a:rPr lang="cs-CZ" sz="2400" dirty="0" smtClean="0"/>
              <a:t>. </a:t>
            </a:r>
            <a:endParaRPr lang="cs-CZ" sz="24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18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4615543" y="5560517"/>
            <a:ext cx="709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Kravaře, zámek,  </a:t>
            </a:r>
            <a:r>
              <a:rPr lang="cs-CZ" dirty="0" err="1" smtClean="0"/>
              <a:t>Fama</a:t>
            </a:r>
            <a:r>
              <a:rPr lang="cs-CZ" dirty="0" smtClean="0"/>
              <a:t> a </a:t>
            </a:r>
            <a:r>
              <a:rPr lang="cs-CZ" dirty="0" err="1" smtClean="0"/>
              <a:t>Chronos</a:t>
            </a:r>
            <a:r>
              <a:rPr lang="cs-CZ" dirty="0" smtClean="0"/>
              <a:t>, severní průčelí</a:t>
            </a:r>
            <a:endParaRPr lang="cs-CZ" dirty="0"/>
          </a:p>
        </p:txBody>
      </p:sp>
      <p:pic>
        <p:nvPicPr>
          <p:cNvPr id="12290" name="Picture 2" descr="E:\Documents\prezentováno\Kravaře 23 6 2023\Nová složka\04 Fama a Chronos 10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183" y="1204627"/>
            <a:ext cx="7203548" cy="386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973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F16C7814-19D0-D044-AD35-ED9091139A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6131" y="1260181"/>
            <a:ext cx="5185582" cy="1946264"/>
          </a:xfrm>
        </p:spPr>
        <p:txBody>
          <a:bodyPr/>
          <a:lstStyle/>
          <a:p>
            <a:r>
              <a:rPr lang="cs-CZ" sz="4800" dirty="0" smtClean="0">
                <a:solidFill>
                  <a:srgbClr val="00A499"/>
                </a:solidFill>
              </a:rPr>
              <a:t>Zámek v Kravařích a jeho hospodářské zázemí</a:t>
            </a:r>
            <a:endParaRPr lang="cs-CZ" sz="4800" dirty="0">
              <a:solidFill>
                <a:srgbClr val="00A499"/>
              </a:solidFill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D3462E6A-BA43-6348-924A-E49976C562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7712" y="3402420"/>
            <a:ext cx="5401339" cy="2456120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Cílem </a:t>
            </a:r>
            <a:r>
              <a:rPr lang="cs-CZ" dirty="0" smtClean="0"/>
              <a:t>prezentace je představit stavební podobu a fungování hospodářského zázemí zámku v Kravařích.  </a:t>
            </a:r>
          </a:p>
          <a:p>
            <a:r>
              <a:rPr lang="cs-CZ" dirty="0" smtClean="0"/>
              <a:t>Dalším cílem je ukázat, jak mohou poznatky získané metodami </a:t>
            </a:r>
            <a:r>
              <a:rPr lang="cs-CZ" dirty="0" err="1" smtClean="0"/>
              <a:t>stavebněhistorického</a:t>
            </a:r>
            <a:r>
              <a:rPr lang="cs-CZ" dirty="0" smtClean="0"/>
              <a:t> průzkumu obohati</a:t>
            </a:r>
            <a:r>
              <a:rPr lang="cs-CZ" dirty="0" smtClean="0"/>
              <a:t>t znalosti o aristokratickém sídle. </a:t>
            </a:r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B98121F1-3D8E-594F-90DB-4F0B98C01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1AFFB-D433-B047-9BA8-E42A060EB3E7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CAECFA50-A063-9142-88B9-F0C90FFC9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D4A7925D-4BBE-3C40-9FF4-E30546487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</a:t>
            </a:fld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5861062" y="5124892"/>
            <a:ext cx="1526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G. </a:t>
            </a:r>
            <a:r>
              <a:rPr lang="cs-CZ" dirty="0" err="1" smtClean="0"/>
              <a:t>Arcimboldo</a:t>
            </a:r>
            <a:endParaRPr lang="en-GB" dirty="0"/>
          </a:p>
        </p:txBody>
      </p:sp>
      <p:pic>
        <p:nvPicPr>
          <p:cNvPr id="3074" name="Picture 2" descr="E:\Documents\prezentováno\Kravaře 23 6 2023\Nová složka\Arcimboldo.jf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062" y="1260181"/>
            <a:ext cx="5491151" cy="3864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6499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Transformace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formy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a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obsahu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vysokoškolského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vzdělávání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na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VŠB-TUO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x-none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xmlns="" id="{006FB6C5-D1D9-8FF3-E8A4-F06D6789DD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9193" y="5020028"/>
            <a:ext cx="5531085" cy="1019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B2C36BC-2171-D0CE-214B-77FEB160F67D}"/>
              </a:ext>
            </a:extLst>
          </p:cNvPr>
          <p:cNvSpPr txBox="1"/>
          <p:nvPr/>
        </p:nvSpPr>
        <p:spPr>
          <a:xfrm>
            <a:off x="2122714" y="1845387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EA4430B-5946-CA75-0549-E3178C6DB125}"/>
              </a:ext>
            </a:extLst>
          </p:cNvPr>
          <p:cNvSpPr txBox="1"/>
          <p:nvPr/>
        </p:nvSpPr>
        <p:spPr>
          <a:xfrm>
            <a:off x="4041458" y="2865592"/>
            <a:ext cx="4114524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Mgr.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Lucie </a:t>
            </a:r>
            <a:r>
              <a:rPr lang="cs-CZ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Augustinková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Ph.D.</a:t>
            </a:r>
          </a:p>
          <a:p>
            <a:pPr algn="ctr"/>
            <a:endParaRPr lang="cs-CZ" dirty="0"/>
          </a:p>
          <a:p>
            <a:pPr algn="ctr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+420 727 97 6884</a:t>
            </a:r>
          </a:p>
          <a:p>
            <a:pPr algn="ctr"/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Lucie.augustinkova@vsb.cz</a:t>
            </a:r>
          </a:p>
          <a:p>
            <a:pPr algn="ctr"/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www.vsb.cz</a:t>
            </a:r>
          </a:p>
        </p:txBody>
      </p:sp>
      <p:grpSp>
        <p:nvGrpSpPr>
          <p:cNvPr id="9" name="Group 18">
            <a:extLst>
              <a:ext uri="{FF2B5EF4-FFF2-40B4-BE49-F238E27FC236}">
                <a16:creationId xmlns:a16="http://schemas.microsoft.com/office/drawing/2014/main" xmlns="" id="{71EDFA7E-E967-8447-417C-CF9A5E41488B}"/>
              </a:ext>
            </a:extLst>
          </p:cNvPr>
          <p:cNvGrpSpPr/>
          <p:nvPr/>
        </p:nvGrpSpPr>
        <p:grpSpPr>
          <a:xfrm>
            <a:off x="9674352" y="6117336"/>
            <a:ext cx="904628" cy="389889"/>
            <a:chOff x="0" y="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xmlns="" id="{1375EB29-832F-D312-8B46-98A31A211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hlinkClick r:id="rId5"/>
              <a:extLst>
                <a:ext uri="{FF2B5EF4-FFF2-40B4-BE49-F238E27FC236}">
                  <a16:creationId xmlns:a16="http://schemas.microsoft.com/office/drawing/2014/main" xmlns="" id="{9A35B845-83EF-B57D-8355-08481B12F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5225" y="20782"/>
              <a:ext cx="711200" cy="71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5631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86529" y="363131"/>
            <a:ext cx="3826243" cy="545953"/>
          </a:xfrm>
        </p:spPr>
        <p:txBody>
          <a:bodyPr/>
          <a:lstStyle/>
          <a:p>
            <a:r>
              <a:rPr lang="cs-CZ" dirty="0" smtClean="0"/>
              <a:t>Literatura k zámku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908504" y="6454323"/>
            <a:ext cx="9937749" cy="309266"/>
          </a:xfr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</a:t>
            </a:fld>
            <a:endParaRPr lang="cs-CZ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61366" y="4983337"/>
            <a:ext cx="2955853" cy="14709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/>
              <a:t>Lucie AUGUSTINKOVÁ, Zámecká kaple archanděla Michaela v Kravařích. </a:t>
            </a:r>
            <a:r>
              <a:rPr lang="cs-CZ" sz="1800" i="1" dirty="0"/>
              <a:t>Vlastivědné listy Slezska</a:t>
            </a:r>
            <a:r>
              <a:rPr lang="cs-CZ" sz="1800" dirty="0"/>
              <a:t> XLVI, 2020, č. 1 – 2, s. 39-40. </a:t>
            </a:r>
          </a:p>
        </p:txBody>
      </p:sp>
      <p:pic>
        <p:nvPicPr>
          <p:cNvPr id="4098" name="Picture 2" descr="E:\Documents\prezentováno\Kravaře 23 6 2023\02_Kravaře_vyš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005" y="999460"/>
            <a:ext cx="8523950" cy="3983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419406" y="4983337"/>
            <a:ext cx="41419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Lucie AUGUSTINKOVÁ – Danuška KOUŘILOVÁ – Radka NOKKALA MILTOVÁ, </a:t>
            </a:r>
            <a:r>
              <a:rPr lang="cs-CZ" i="1" dirty="0"/>
              <a:t>Zámek Kravaře / Barokní klenot Horního Slezska.</a:t>
            </a:r>
            <a:r>
              <a:rPr lang="cs-CZ" dirty="0"/>
              <a:t> Ostrava 2019.</a:t>
            </a:r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7517219" y="4981635"/>
            <a:ext cx="4189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Lucie AUGUSTINKOVÁ, </a:t>
            </a:r>
            <a:r>
              <a:rPr lang="cs-CZ" dirty="0" smtClean="0"/>
              <a:t>Macákové z </a:t>
            </a:r>
            <a:r>
              <a:rPr lang="cs-CZ" dirty="0" err="1" smtClean="0"/>
              <a:t>Ottenburku</a:t>
            </a:r>
            <a:r>
              <a:rPr lang="cs-CZ" dirty="0" smtClean="0"/>
              <a:t>. </a:t>
            </a:r>
            <a:r>
              <a:rPr lang="cs-CZ" i="1" dirty="0"/>
              <a:t>Vlastivědné listy Slezska</a:t>
            </a:r>
            <a:r>
              <a:rPr lang="cs-CZ" dirty="0"/>
              <a:t> </a:t>
            </a:r>
            <a:r>
              <a:rPr lang="cs-CZ" dirty="0" smtClean="0"/>
              <a:t>XLV, 2019, </a:t>
            </a:r>
            <a:r>
              <a:rPr lang="cs-CZ" dirty="0"/>
              <a:t>č. 1 – 2, s. </a:t>
            </a:r>
            <a:r>
              <a:rPr lang="cs-CZ" dirty="0" smtClean="0"/>
              <a:t>27-28.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5938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2874" y="186446"/>
            <a:ext cx="7042114" cy="620487"/>
          </a:xfrm>
        </p:spPr>
        <p:txBody>
          <a:bodyPr/>
          <a:lstStyle/>
          <a:p>
            <a:r>
              <a:rPr lang="cs-CZ" dirty="0" smtClean="0"/>
              <a:t>Dějiny sídla – alchymista </a:t>
            </a:r>
            <a:r>
              <a:rPr lang="cs-CZ" dirty="0" err="1" smtClean="0"/>
              <a:t>Sendivoj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26242" y="1174498"/>
            <a:ext cx="3750336" cy="3259279"/>
          </a:xfrm>
        </p:spPr>
        <p:txBody>
          <a:bodyPr>
            <a:normAutofit/>
          </a:bodyPr>
          <a:lstStyle/>
          <a:p>
            <a:r>
              <a:rPr lang="cs-CZ" sz="2000" dirty="0" smtClean="0"/>
              <a:t>Už </a:t>
            </a:r>
            <a:r>
              <a:rPr lang="cs-CZ" sz="2000" dirty="0"/>
              <a:t>podle </a:t>
            </a:r>
            <a:r>
              <a:rPr lang="cs-CZ" sz="2000" b="1" dirty="0"/>
              <a:t>dílčí cedule</a:t>
            </a:r>
            <a:r>
              <a:rPr lang="cs-CZ" sz="2000" dirty="0"/>
              <a:t> z roku </a:t>
            </a:r>
            <a:r>
              <a:rPr lang="cs-CZ" sz="2000" b="1" dirty="0"/>
              <a:t>1550</a:t>
            </a:r>
            <a:r>
              <a:rPr lang="cs-CZ" sz="2000" dirty="0"/>
              <a:t>, jíž si dělili majetek dědicové z roku Kravařští ze </a:t>
            </a:r>
            <a:r>
              <a:rPr lang="cs-CZ" sz="2000" dirty="0" err="1"/>
              <a:t>Šlevic</a:t>
            </a:r>
            <a:r>
              <a:rPr lang="cs-CZ" sz="2000" dirty="0"/>
              <a:t>,</a:t>
            </a:r>
            <a:r>
              <a:rPr lang="cs-CZ" sz="2000" b="1" dirty="0"/>
              <a:t> </a:t>
            </a:r>
            <a:r>
              <a:rPr lang="cs-CZ" sz="2000" dirty="0"/>
              <a:t>tu byl tvrz Kravař a dvůr… pivovar…</a:t>
            </a:r>
          </a:p>
          <a:p>
            <a:r>
              <a:rPr lang="cs-CZ" sz="2000" dirty="0"/>
              <a:t>Roku </a:t>
            </a:r>
            <a:r>
              <a:rPr lang="cs-CZ" sz="2000" b="1" dirty="0"/>
              <a:t>1581 </a:t>
            </a:r>
            <a:r>
              <a:rPr lang="cs-CZ" sz="2000" dirty="0"/>
              <a:t>koupil Kravaře </a:t>
            </a:r>
            <a:r>
              <a:rPr lang="cs-CZ" sz="2000" b="1" dirty="0"/>
              <a:t>Daniel Macák</a:t>
            </a:r>
            <a:r>
              <a:rPr lang="cs-CZ" sz="2000" dirty="0"/>
              <a:t>, homo </a:t>
            </a:r>
            <a:r>
              <a:rPr lang="cs-CZ" sz="2000" dirty="0" err="1"/>
              <a:t>novus</a:t>
            </a:r>
            <a:r>
              <a:rPr lang="cs-CZ" sz="2000" dirty="0"/>
              <a:t> z Opavy, 1630 byly Macákům Kravaře zkonfiskovány a prodány </a:t>
            </a:r>
            <a:r>
              <a:rPr lang="cs-CZ" sz="2000" b="1" dirty="0"/>
              <a:t>Michaelu </a:t>
            </a:r>
            <a:r>
              <a:rPr lang="cs-CZ" sz="2000" b="1" dirty="0" err="1"/>
              <a:t>Sendivojovi</a:t>
            </a:r>
            <a:r>
              <a:rPr lang="cs-CZ" sz="2000" b="1" dirty="0"/>
              <a:t> ze </a:t>
            </a:r>
            <a:r>
              <a:rPr lang="cs-CZ" sz="2000" b="1" dirty="0" err="1"/>
              <a:t>Skorska</a:t>
            </a:r>
            <a:r>
              <a:rPr lang="cs-CZ" sz="2000" dirty="0"/>
              <a:t> (portréty)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3</a:t>
            </a:fld>
            <a:endParaRPr lang="cs-CZ"/>
          </a:p>
        </p:txBody>
      </p:sp>
      <p:pic>
        <p:nvPicPr>
          <p:cNvPr id="5122" name="Picture 2" descr="E:\Documents\prezentováno\Kravaře 23 6 2023\03_Sendivo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236" y="934524"/>
            <a:ext cx="8066752" cy="5270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490796" y="4631813"/>
            <a:ext cx="32943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Lucie AUGUSTINKOVÁ – Danuška KOUŘILOVÁ – Radka NOKKALA MILTOVÁ, </a:t>
            </a:r>
            <a:r>
              <a:rPr lang="cs-CZ" i="1" dirty="0"/>
              <a:t>Zámek Kravaře / Barokní klenot Horního Slezska.</a:t>
            </a:r>
            <a:r>
              <a:rPr lang="cs-CZ" dirty="0"/>
              <a:t> Ostrava 2019.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076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4886" y="283027"/>
            <a:ext cx="6444343" cy="614411"/>
          </a:xfrm>
        </p:spPr>
        <p:txBody>
          <a:bodyPr/>
          <a:lstStyle/>
          <a:p>
            <a:r>
              <a:rPr lang="cs-CZ" dirty="0" err="1" smtClean="0"/>
              <a:t>Sendivojové</a:t>
            </a:r>
            <a:r>
              <a:rPr lang="cs-CZ" dirty="0" smtClean="0"/>
              <a:t> a </a:t>
            </a:r>
            <a:r>
              <a:rPr lang="cs-CZ" dirty="0" err="1" smtClean="0"/>
              <a:t>Eichendorffové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087" y="3223744"/>
            <a:ext cx="4800600" cy="385354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800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4</a:t>
            </a:fld>
            <a:endParaRPr lang="cs-CZ"/>
          </a:p>
        </p:txBody>
      </p:sp>
      <p:pic>
        <p:nvPicPr>
          <p:cNvPr id="3074" name="Picture 2" descr="E:\Documents\prezentováno\Kravaře 23 6 2023\04_zv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87" y="1224202"/>
            <a:ext cx="9151705" cy="343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9664995" y="1541719"/>
            <a:ext cx="21242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Dceru </a:t>
            </a:r>
            <a:r>
              <a:rPr lang="cs-CZ" dirty="0" err="1"/>
              <a:t>Sendivoje</a:t>
            </a:r>
            <a:r>
              <a:rPr lang="cs-CZ" dirty="0"/>
              <a:t> ze </a:t>
            </a:r>
            <a:r>
              <a:rPr lang="cs-CZ" dirty="0" err="1"/>
              <a:t>Skorska</a:t>
            </a:r>
            <a:r>
              <a:rPr lang="cs-CZ" dirty="0"/>
              <a:t> Veroniku Marii si vzal </a:t>
            </a:r>
            <a:r>
              <a:rPr lang="cs-CZ" b="1" dirty="0"/>
              <a:t>Jakub z </a:t>
            </a:r>
            <a:r>
              <a:rPr lang="cs-CZ" b="1" dirty="0" err="1"/>
              <a:t>Eichendorffu</a:t>
            </a:r>
            <a:r>
              <a:rPr lang="cs-CZ" dirty="0"/>
              <a:t>, panství převzal </a:t>
            </a:r>
            <a:r>
              <a:rPr lang="cs-CZ" b="1" dirty="0"/>
              <a:t>1636 </a:t>
            </a:r>
            <a:r>
              <a:rPr lang="cs-CZ" dirty="0"/>
              <a:t>(1641 zvon s erby </a:t>
            </a:r>
            <a:r>
              <a:rPr lang="cs-CZ" dirty="0" err="1"/>
              <a:t>Sendivojové</a:t>
            </a:r>
            <a:r>
              <a:rPr lang="cs-CZ" dirty="0"/>
              <a:t> ze </a:t>
            </a:r>
            <a:r>
              <a:rPr lang="cs-CZ" dirty="0" err="1"/>
              <a:t>Skorska</a:t>
            </a:r>
            <a:r>
              <a:rPr lang="cs-CZ" dirty="0"/>
              <a:t> a </a:t>
            </a:r>
            <a:r>
              <a:rPr lang="cs-CZ" dirty="0" err="1"/>
              <a:t>Eichendorffů</a:t>
            </a:r>
            <a:r>
              <a:rPr lang="cs-CZ" dirty="0"/>
              <a:t> a ze </a:t>
            </a:r>
            <a:r>
              <a:rPr lang="cs-CZ" dirty="0" err="1"/>
              <a:t>Skorska</a:t>
            </a:r>
            <a:r>
              <a:rPr lang="cs-CZ" dirty="0"/>
              <a:t>)</a:t>
            </a:r>
          </a:p>
        </p:txBody>
      </p:sp>
      <p:sp>
        <p:nvSpPr>
          <p:cNvPr id="9" name="Obdélník 8"/>
          <p:cNvSpPr/>
          <p:nvPr/>
        </p:nvSpPr>
        <p:spPr>
          <a:xfrm>
            <a:off x="591880" y="4870563"/>
            <a:ext cx="8860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Zvon s erby Jakuba von </a:t>
            </a:r>
            <a:r>
              <a:rPr lang="cs-CZ" dirty="0" err="1" smtClean="0"/>
              <a:t>Eichendorff</a:t>
            </a:r>
            <a:r>
              <a:rPr lang="cs-CZ" dirty="0" smtClean="0"/>
              <a:t> a Veroniky Marie </a:t>
            </a:r>
            <a:r>
              <a:rPr lang="cs-CZ" dirty="0" err="1" smtClean="0"/>
              <a:t>Sendivojové</a:t>
            </a:r>
            <a:r>
              <a:rPr lang="cs-CZ" dirty="0" smtClean="0"/>
              <a:t>, 1641. </a:t>
            </a:r>
          </a:p>
          <a:p>
            <a:r>
              <a:rPr lang="cs-CZ" dirty="0" smtClean="0"/>
              <a:t>Lucie </a:t>
            </a:r>
            <a:r>
              <a:rPr lang="cs-CZ" dirty="0"/>
              <a:t>AUGUSTINKOVÁ – Danuška KOUŘILOVÁ – Radka NOKKALA MILTOVÁ, </a:t>
            </a:r>
            <a:r>
              <a:rPr lang="cs-CZ" i="1" dirty="0"/>
              <a:t>Zámek Kravaře / Barokní klenot Horního Slezska.</a:t>
            </a:r>
            <a:r>
              <a:rPr lang="cs-CZ" dirty="0"/>
              <a:t> Ostrava 2019.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823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00061" y="330369"/>
            <a:ext cx="5929276" cy="626562"/>
          </a:xfrm>
        </p:spPr>
        <p:txBody>
          <a:bodyPr/>
          <a:lstStyle/>
          <a:p>
            <a:r>
              <a:rPr lang="cs-CZ" dirty="0" smtClean="0"/>
              <a:t>Stavebníci barokní přestavby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2514" y="2569029"/>
            <a:ext cx="3254829" cy="16872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/>
              <a:t>Velký stavebník </a:t>
            </a:r>
            <a:r>
              <a:rPr lang="cs-CZ" sz="2000" b="1" dirty="0"/>
              <a:t>Jan Rudolf František z </a:t>
            </a:r>
            <a:r>
              <a:rPr lang="cs-CZ" sz="2000" b="1" dirty="0" err="1"/>
              <a:t>Eichendorffu</a:t>
            </a:r>
            <a:r>
              <a:rPr lang="cs-CZ" sz="2000" b="1" dirty="0"/>
              <a:t> (1687 - 1750)</a:t>
            </a:r>
            <a:r>
              <a:rPr lang="cs-CZ" sz="2000" dirty="0"/>
              <a:t>, manželka Anna Margareta </a:t>
            </a:r>
            <a:r>
              <a:rPr lang="cs-CZ" sz="2000" dirty="0" err="1"/>
              <a:t>Šmerhovská</a:t>
            </a:r>
            <a:r>
              <a:rPr lang="cs-CZ" sz="2000" dirty="0"/>
              <a:t> z </a:t>
            </a:r>
            <a:r>
              <a:rPr lang="cs-CZ" sz="2000" dirty="0" err="1"/>
              <a:t>LIdkovic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5</a:t>
            </a:fld>
            <a:endParaRPr lang="cs-CZ"/>
          </a:p>
        </p:txBody>
      </p:sp>
      <p:pic>
        <p:nvPicPr>
          <p:cNvPr id="1030" name="Picture 6" descr="E:\Documents\prezentováno\Kravaře 23 6 2023\05_Eichendorff_a_Smerhovská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848" y="1054247"/>
            <a:ext cx="7158366" cy="446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440417" y="5518491"/>
            <a:ext cx="111855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Lucie AUGUSTINKOVÁ – Danuška KOUŘILOVÁ – Radka NOKKALA MILTOVÁ, </a:t>
            </a:r>
            <a:r>
              <a:rPr lang="cs-CZ" i="1" dirty="0"/>
              <a:t>Zámek Kravaře / Barokní klenot Horního Slezska.</a:t>
            </a:r>
            <a:r>
              <a:rPr lang="cs-CZ" dirty="0"/>
              <a:t> Ostrava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8874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93266" y="264154"/>
            <a:ext cx="7293934" cy="709239"/>
          </a:xfrm>
        </p:spPr>
        <p:txBody>
          <a:bodyPr/>
          <a:lstStyle/>
          <a:p>
            <a:r>
              <a:rPr lang="cs-CZ" dirty="0" smtClean="0"/>
              <a:t>Podoba zámku v polovině 18. století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3497" y="1861457"/>
            <a:ext cx="4901903" cy="4341801"/>
          </a:xfrm>
        </p:spPr>
        <p:txBody>
          <a:bodyPr/>
          <a:lstStyle/>
          <a:p>
            <a:pPr marL="0" indent="0">
              <a:buNone/>
            </a:pPr>
            <a:endParaRPr lang="cs-CZ" sz="24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6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420165" y="5176136"/>
            <a:ext cx="112118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F. B. Werner,  zámek Kravaře, kresba, patrně před 1711, překresleno 1763 jako součást prvního dílu 4. redakce </a:t>
            </a:r>
            <a:r>
              <a:rPr lang="cs-CZ" dirty="0" err="1" smtClean="0"/>
              <a:t>Topographie</a:t>
            </a:r>
            <a:r>
              <a:rPr lang="cs-CZ" dirty="0" smtClean="0"/>
              <a:t> . Lucie </a:t>
            </a:r>
            <a:r>
              <a:rPr lang="cs-CZ" dirty="0"/>
              <a:t>AUGUSTINKOVÁ – Danuška KOUŘILOVÁ – Radka NOKKALA MILTOVÁ, </a:t>
            </a:r>
            <a:r>
              <a:rPr lang="cs-CZ" i="1" dirty="0"/>
              <a:t>Zámek Kravaře / Barokní klenot Horního Slezska.</a:t>
            </a:r>
            <a:r>
              <a:rPr lang="cs-CZ" dirty="0"/>
              <a:t> Ostrava 2019.</a:t>
            </a:r>
            <a:endParaRPr lang="en-GB" dirty="0"/>
          </a:p>
          <a:p>
            <a:endParaRPr lang="cs-CZ" dirty="0"/>
          </a:p>
        </p:txBody>
      </p:sp>
      <p:pic>
        <p:nvPicPr>
          <p:cNvPr id="4098" name="Picture 2" descr="E:\Documents\prezentováno\Kravaře 23 6 2023\06 Kravaře Wern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65" y="1095616"/>
            <a:ext cx="6581266" cy="40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Documents\prezentováno\Kravaře 23 6 2023\07 Kravaře 1998 MUK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926" y="1095616"/>
            <a:ext cx="4634573" cy="3221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7147926" y="4277096"/>
            <a:ext cx="3460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Zámek Kravaře, letecké foto, 2019.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753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31546" y="382772"/>
            <a:ext cx="2734390" cy="631119"/>
          </a:xfrm>
        </p:spPr>
        <p:txBody>
          <a:bodyPr/>
          <a:lstStyle/>
          <a:p>
            <a:r>
              <a:rPr lang="cs-CZ" dirty="0" smtClean="0"/>
              <a:t>Piano nobile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1295" y="4996543"/>
            <a:ext cx="4604621" cy="10885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/>
              <a:t>Lucie AUGUSTINKOVÁ – Danuška KOUŘILOVÁ – Radka NOKKALA MILTOVÁ, </a:t>
            </a:r>
            <a:r>
              <a:rPr lang="cs-CZ" sz="1800" i="1" dirty="0"/>
              <a:t>Zámek Kravaře / Barokní klenot Horního Slezska.</a:t>
            </a:r>
            <a:r>
              <a:rPr lang="cs-CZ" sz="1800" dirty="0"/>
              <a:t> Ostrava 2019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7</a:t>
            </a:fld>
            <a:endParaRPr lang="cs-CZ"/>
          </a:p>
        </p:txBody>
      </p:sp>
      <p:pic>
        <p:nvPicPr>
          <p:cNvPr id="2054" name="Picture 6" descr="E:\Documents\prezentováno\Kravaře 23 6 2023\08 Kravaře 2NP číslovan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037" y="280245"/>
            <a:ext cx="4155509" cy="607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E:\Documents\prezentováno\Kravaře 23 6 2023\09 202 sál 4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11" y="1127200"/>
            <a:ext cx="4313079" cy="287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9292857" y="1360967"/>
            <a:ext cx="257307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Hostiny mohli pořádat v prvním patře ve velkém sále </a:t>
            </a:r>
            <a:r>
              <a:rPr lang="cs-CZ" dirty="0" smtClean="0"/>
              <a:t>(202) piana nobile. </a:t>
            </a:r>
            <a:endParaRPr lang="cs-CZ" dirty="0"/>
          </a:p>
          <a:p>
            <a:r>
              <a:rPr lang="cs-CZ" dirty="0" smtClean="0"/>
              <a:t>K </a:t>
            </a:r>
            <a:r>
              <a:rPr lang="cs-CZ" dirty="0" smtClean="0"/>
              <a:t>výzdobě sálu patřila n</a:t>
            </a:r>
            <a:r>
              <a:rPr lang="cs-CZ" dirty="0" smtClean="0"/>
              <a:t>edochovaná </a:t>
            </a:r>
            <a:r>
              <a:rPr lang="cs-CZ" dirty="0"/>
              <a:t>š</a:t>
            </a:r>
            <a:r>
              <a:rPr lang="cs-CZ" dirty="0" smtClean="0"/>
              <a:t>tuková </a:t>
            </a:r>
            <a:r>
              <a:rPr lang="cs-CZ" dirty="0"/>
              <a:t>výzdoba </a:t>
            </a:r>
            <a:r>
              <a:rPr lang="cs-CZ" dirty="0" smtClean="0"/>
              <a:t>stropu. Reliéfy jsou dnes doloženy fotografiemi. Význam rozluštila R. </a:t>
            </a:r>
            <a:r>
              <a:rPr lang="cs-CZ" dirty="0" err="1" smtClean="0"/>
              <a:t>Nokkala</a:t>
            </a:r>
            <a:r>
              <a:rPr lang="cs-CZ" dirty="0" smtClean="0"/>
              <a:t> </a:t>
            </a:r>
            <a:r>
              <a:rPr lang="cs-CZ" dirty="0" err="1" smtClean="0"/>
              <a:t>Miltová</a:t>
            </a:r>
            <a:r>
              <a:rPr lang="cs-CZ" dirty="0" smtClean="0"/>
              <a:t>. Velký sál zdobil výjev </a:t>
            </a:r>
            <a:r>
              <a:rPr lang="cs-CZ" dirty="0" err="1" smtClean="0"/>
              <a:t>Teiresiův</a:t>
            </a:r>
            <a:r>
              <a:rPr lang="cs-CZ" dirty="0" smtClean="0"/>
              <a:t> soud.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386511" y="4012690"/>
            <a:ext cx="3636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Zámek Kravaře, velký sál, foto, 2020.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5332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14263" y="312353"/>
            <a:ext cx="6960286" cy="516988"/>
          </a:xfrm>
        </p:spPr>
        <p:txBody>
          <a:bodyPr/>
          <a:lstStyle/>
          <a:p>
            <a:r>
              <a:rPr lang="cs-CZ" dirty="0" smtClean="0"/>
              <a:t>Provozní zázemí pro přípravu hostin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2353" y="2413591"/>
            <a:ext cx="4510766" cy="19563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400" dirty="0"/>
              <a:t>Aby bylo možné v patře pořádat hostiny (jako ta od </a:t>
            </a:r>
            <a:r>
              <a:rPr lang="cs-CZ" sz="2400" dirty="0" err="1"/>
              <a:t>Valckenborcha</a:t>
            </a:r>
            <a:r>
              <a:rPr lang="cs-CZ" sz="2400" dirty="0"/>
              <a:t>), bylo zapotřebí někde ty potraviny vyrobit, skladovat a </a:t>
            </a:r>
            <a:r>
              <a:rPr lang="cs-CZ" sz="2400" dirty="0" smtClean="0"/>
              <a:t>připravit.</a:t>
            </a:r>
            <a:endParaRPr lang="cs-CZ" sz="24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14/05/24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err="1"/>
              <a:t>te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8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2105247" y="5348176"/>
            <a:ext cx="9466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Lucas van </a:t>
            </a:r>
            <a:r>
              <a:rPr lang="cs-CZ" dirty="0" err="1" smtClean="0"/>
              <a:t>Valckenborch</a:t>
            </a:r>
            <a:r>
              <a:rPr lang="cs-CZ" dirty="0" smtClean="0"/>
              <a:t>, Hostina, malba, 80. léta 16. století</a:t>
            </a:r>
          </a:p>
          <a:p>
            <a:r>
              <a:rPr lang="cs-CZ" dirty="0" smtClean="0"/>
              <a:t>https</a:t>
            </a:r>
            <a:r>
              <a:rPr lang="cs-CZ" dirty="0"/>
              <a:t>://upload.wikimedia.org/wikipedia/commons/e/ea/Lucas_van_Valckenborch_-_Feast.jpg</a:t>
            </a:r>
          </a:p>
        </p:txBody>
      </p:sp>
      <p:pic>
        <p:nvPicPr>
          <p:cNvPr id="5122" name="Picture 2" descr="E:\Documents\prezentováno\Kravaře 23 6 2023\12 Valckenborch_Hostina_15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567" y="1010092"/>
            <a:ext cx="6552947" cy="433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064231"/>
      </p:ext>
    </p:extLst>
  </p:cSld>
  <p:clrMapOvr>
    <a:masterClrMapping/>
  </p:clrMapOvr>
</p:sld>
</file>

<file path=ppt/theme/theme1.xml><?xml version="1.0" encoding="utf-8"?>
<a:theme xmlns:a="http://schemas.openxmlformats.org/drawingml/2006/main" name="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54" id="{ACFB0F28-2E34-2040-B019-4AD8FA32AECA}" vid="{51C3CF0A-8124-C243-81E8-9D04DF8F7B1B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54" id="{ACFB0F28-2E34-2040-B019-4AD8FA32AECA}" vid="{67B385A0-05D4-BA45-AFB2-BE7E54CB51B7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222</Template>
  <TotalTime>2816</TotalTime>
  <Words>720</Words>
  <Application>Microsoft Office PowerPoint</Application>
  <PresentationFormat>Vlastní</PresentationFormat>
  <Paragraphs>136</Paragraphs>
  <Slides>20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20</vt:i4>
      </vt:variant>
    </vt:vector>
  </HeadingPairs>
  <TitlesOfParts>
    <vt:vector size="22" baseType="lpstr">
      <vt:lpstr>222</vt:lpstr>
      <vt:lpstr>Custom Design</vt:lpstr>
      <vt:lpstr>Prezentace aplikace PowerPoint</vt:lpstr>
      <vt:lpstr>Zámek v Kravařích a jeho hospodářské zázemí</vt:lpstr>
      <vt:lpstr>Literatura k zámku</vt:lpstr>
      <vt:lpstr>Dějiny sídla – alchymista Sendivoj</vt:lpstr>
      <vt:lpstr>Sendivojové a Eichendorffové</vt:lpstr>
      <vt:lpstr>Stavebníci barokní přestavby</vt:lpstr>
      <vt:lpstr>Podoba zámku v polovině 18. století</vt:lpstr>
      <vt:lpstr>Piano nobile</vt:lpstr>
      <vt:lpstr>Provozní zázemí pro přípravu hostin</vt:lpstr>
      <vt:lpstr>Areál v baroku</vt:lpstr>
      <vt:lpstr>Zpracování potravin</vt:lpstr>
      <vt:lpstr>Vaření</vt:lpstr>
      <vt:lpstr>Černá kuchyně na zámku v Kravařích</vt:lpstr>
      <vt:lpstr>Zdroj vody</vt:lpstr>
      <vt:lpstr>Chlazení potravin</vt:lpstr>
      <vt:lpstr>Situace chladničky</vt:lpstr>
      <vt:lpstr>Kravaře, zámek, chladnička</vt:lpstr>
      <vt:lpstr>Haltýř</vt:lpstr>
      <vt:lpstr>Závěr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Lucie Augustinková</dc:creator>
  <cp:lastModifiedBy>Lucie Augustinková</cp:lastModifiedBy>
  <cp:revision>229</cp:revision>
  <dcterms:created xsi:type="dcterms:W3CDTF">2021-03-20T09:48:17Z</dcterms:created>
  <dcterms:modified xsi:type="dcterms:W3CDTF">2024-05-14T04:46:46Z</dcterms:modified>
</cp:coreProperties>
</file>