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1"/>
  </p:sldMasterIdLst>
  <p:notesMasterIdLst>
    <p:notesMasterId r:id="rId30"/>
  </p:notesMasterIdLst>
  <p:handoutMasterIdLst>
    <p:handoutMasterId r:id="rId31"/>
  </p:handoutMasterIdLst>
  <p:sldIdLst>
    <p:sldId id="277" r:id="rId2"/>
    <p:sldId id="278" r:id="rId3"/>
    <p:sldId id="296" r:id="rId4"/>
    <p:sldId id="297" r:id="rId5"/>
    <p:sldId id="298" r:id="rId6"/>
    <p:sldId id="299" r:id="rId7"/>
    <p:sldId id="300"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 id="317" r:id="rId25"/>
    <p:sldId id="318" r:id="rId26"/>
    <p:sldId id="319" r:id="rId27"/>
    <p:sldId id="320" r:id="rId28"/>
    <p:sldId id="259" r:id="rId2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278"/>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00"/>
    <a:srgbClr val="00A499"/>
    <a:srgbClr val="A28E2A"/>
    <a:srgbClr val="43B02A"/>
    <a:srgbClr val="0047BB"/>
    <a:srgbClr val="FFB81C"/>
    <a:srgbClr val="E4002B"/>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01BCA1-2D92-4B14-8D1A-2C856E74B7B8}" v="16" dt="2024-12-04T11:51:05.833"/>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33"/>
    <p:restoredTop sz="86376"/>
  </p:normalViewPr>
  <p:slideViewPr>
    <p:cSldViewPr snapToGrid="0" snapToObjects="1" showGuides="1">
      <p:cViewPr varScale="1">
        <p:scale>
          <a:sx n="115" d="100"/>
          <a:sy n="115" d="100"/>
        </p:scale>
        <p:origin x="924" y="114"/>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ILECEK Jakub (HELLA)" userId="9b3b3962-6331-4b33-b985-eb69d2ea4bc4" providerId="ADAL" clId="{7F01BCA1-2D92-4B14-8D1A-2C856E74B7B8}"/>
    <pc:docChg chg="modSld">
      <pc:chgData name="CILECEK Jakub (HELLA)" userId="9b3b3962-6331-4b33-b985-eb69d2ea4bc4" providerId="ADAL" clId="{7F01BCA1-2D92-4B14-8D1A-2C856E74B7B8}" dt="2024-12-04T11:51:05.833" v="15"/>
      <pc:docMkLst>
        <pc:docMk/>
      </pc:docMkLst>
      <pc:sldChg chg="modSp">
        <pc:chgData name="CILECEK Jakub (HELLA)" userId="9b3b3962-6331-4b33-b985-eb69d2ea4bc4" providerId="ADAL" clId="{7F01BCA1-2D92-4B14-8D1A-2C856E74B7B8}" dt="2024-12-04T11:39:08.570" v="0"/>
        <pc:sldMkLst>
          <pc:docMk/>
          <pc:sldMk cId="3578833768" sldId="296"/>
        </pc:sldMkLst>
        <pc:picChg chg="mod">
          <ac:chgData name="CILECEK Jakub (HELLA)" userId="9b3b3962-6331-4b33-b985-eb69d2ea4bc4" providerId="ADAL" clId="{7F01BCA1-2D92-4B14-8D1A-2C856E74B7B8}" dt="2024-12-04T11:39:08.570" v="0"/>
          <ac:picMkLst>
            <pc:docMk/>
            <pc:sldMk cId="3578833768" sldId="296"/>
            <ac:picMk id="1026" creationId="{3A8D2625-4634-5A9B-CE5D-2EECE9FFC428}"/>
          </ac:picMkLst>
        </pc:picChg>
      </pc:sldChg>
      <pc:sldChg chg="modSp">
        <pc:chgData name="CILECEK Jakub (HELLA)" userId="9b3b3962-6331-4b33-b985-eb69d2ea4bc4" providerId="ADAL" clId="{7F01BCA1-2D92-4B14-8D1A-2C856E74B7B8}" dt="2024-12-04T11:39:45.371" v="1"/>
        <pc:sldMkLst>
          <pc:docMk/>
          <pc:sldMk cId="589250606" sldId="302"/>
        </pc:sldMkLst>
        <pc:picChg chg="mod">
          <ac:chgData name="CILECEK Jakub (HELLA)" userId="9b3b3962-6331-4b33-b985-eb69d2ea4bc4" providerId="ADAL" clId="{7F01BCA1-2D92-4B14-8D1A-2C856E74B7B8}" dt="2024-12-04T11:39:45.371" v="1"/>
          <ac:picMkLst>
            <pc:docMk/>
            <pc:sldMk cId="589250606" sldId="302"/>
            <ac:picMk id="3074" creationId="{50A1C209-8DBE-C5F8-439E-BD68A405F18A}"/>
          </ac:picMkLst>
        </pc:picChg>
      </pc:sldChg>
      <pc:sldChg chg="modSp">
        <pc:chgData name="CILECEK Jakub (HELLA)" userId="9b3b3962-6331-4b33-b985-eb69d2ea4bc4" providerId="ADAL" clId="{7F01BCA1-2D92-4B14-8D1A-2C856E74B7B8}" dt="2024-12-04T11:41:07.575" v="3"/>
        <pc:sldMkLst>
          <pc:docMk/>
          <pc:sldMk cId="2726728883" sldId="305"/>
        </pc:sldMkLst>
        <pc:picChg chg="mod">
          <ac:chgData name="CILECEK Jakub (HELLA)" userId="9b3b3962-6331-4b33-b985-eb69d2ea4bc4" providerId="ADAL" clId="{7F01BCA1-2D92-4B14-8D1A-2C856E74B7B8}" dt="2024-12-04T11:40:54.221" v="2"/>
          <ac:picMkLst>
            <pc:docMk/>
            <pc:sldMk cId="2726728883" sldId="305"/>
            <ac:picMk id="8" creationId="{F04B7999-8200-0655-F012-BAE0DF9E6DBB}"/>
          </ac:picMkLst>
        </pc:picChg>
        <pc:picChg chg="mod">
          <ac:chgData name="CILECEK Jakub (HELLA)" userId="9b3b3962-6331-4b33-b985-eb69d2ea4bc4" providerId="ADAL" clId="{7F01BCA1-2D92-4B14-8D1A-2C856E74B7B8}" dt="2024-12-04T11:41:07.575" v="3"/>
          <ac:picMkLst>
            <pc:docMk/>
            <pc:sldMk cId="2726728883" sldId="305"/>
            <ac:picMk id="4098" creationId="{CD45E54C-6FB4-CF21-772B-8C08F08579F4}"/>
          </ac:picMkLst>
        </pc:picChg>
      </pc:sldChg>
      <pc:sldChg chg="modSp">
        <pc:chgData name="CILECEK Jakub (HELLA)" userId="9b3b3962-6331-4b33-b985-eb69d2ea4bc4" providerId="ADAL" clId="{7F01BCA1-2D92-4B14-8D1A-2C856E74B7B8}" dt="2024-12-04T11:41:54.432" v="4"/>
        <pc:sldMkLst>
          <pc:docMk/>
          <pc:sldMk cId="3493075740" sldId="306"/>
        </pc:sldMkLst>
        <pc:picChg chg="mod">
          <ac:chgData name="CILECEK Jakub (HELLA)" userId="9b3b3962-6331-4b33-b985-eb69d2ea4bc4" providerId="ADAL" clId="{7F01BCA1-2D92-4B14-8D1A-2C856E74B7B8}" dt="2024-12-04T11:41:54.432" v="4"/>
          <ac:picMkLst>
            <pc:docMk/>
            <pc:sldMk cId="3493075740" sldId="306"/>
            <ac:picMk id="5124" creationId="{6D9D2059-51F9-D43D-830E-D01A6E6D0B4E}"/>
          </ac:picMkLst>
        </pc:picChg>
      </pc:sldChg>
      <pc:sldChg chg="addSp delSp modSp">
        <pc:chgData name="CILECEK Jakub (HELLA)" userId="9b3b3962-6331-4b33-b985-eb69d2ea4bc4" providerId="ADAL" clId="{7F01BCA1-2D92-4B14-8D1A-2C856E74B7B8}" dt="2024-12-04T11:42:54.769" v="8"/>
        <pc:sldMkLst>
          <pc:docMk/>
          <pc:sldMk cId="840701660" sldId="307"/>
        </pc:sldMkLst>
        <pc:picChg chg="add mod">
          <ac:chgData name="CILECEK Jakub (HELLA)" userId="9b3b3962-6331-4b33-b985-eb69d2ea4bc4" providerId="ADAL" clId="{7F01BCA1-2D92-4B14-8D1A-2C856E74B7B8}" dt="2024-12-04T11:42:54.769" v="8"/>
          <ac:picMkLst>
            <pc:docMk/>
            <pc:sldMk cId="840701660" sldId="307"/>
            <ac:picMk id="1026" creationId="{CADD9BEB-4A57-2AC5-6A6A-1E65A95A6F06}"/>
          </ac:picMkLst>
        </pc:picChg>
        <pc:picChg chg="del">
          <ac:chgData name="CILECEK Jakub (HELLA)" userId="9b3b3962-6331-4b33-b985-eb69d2ea4bc4" providerId="ADAL" clId="{7F01BCA1-2D92-4B14-8D1A-2C856E74B7B8}" dt="2024-12-04T11:42:33.965" v="5" actId="478"/>
          <ac:picMkLst>
            <pc:docMk/>
            <pc:sldMk cId="840701660" sldId="307"/>
            <ac:picMk id="6146" creationId="{A48D1F7D-C9C1-A9C1-53A1-7B35D286C3A7}"/>
          </ac:picMkLst>
        </pc:picChg>
      </pc:sldChg>
      <pc:sldChg chg="modSp">
        <pc:chgData name="CILECEK Jakub (HELLA)" userId="9b3b3962-6331-4b33-b985-eb69d2ea4bc4" providerId="ADAL" clId="{7F01BCA1-2D92-4B14-8D1A-2C856E74B7B8}" dt="2024-12-04T11:44:55.437" v="9"/>
        <pc:sldMkLst>
          <pc:docMk/>
          <pc:sldMk cId="887931327" sldId="308"/>
        </pc:sldMkLst>
        <pc:picChg chg="mod">
          <ac:chgData name="CILECEK Jakub (HELLA)" userId="9b3b3962-6331-4b33-b985-eb69d2ea4bc4" providerId="ADAL" clId="{7F01BCA1-2D92-4B14-8D1A-2C856E74B7B8}" dt="2024-12-04T11:44:55.437" v="9"/>
          <ac:picMkLst>
            <pc:docMk/>
            <pc:sldMk cId="887931327" sldId="308"/>
            <ac:picMk id="1026" creationId="{473ABC67-C8EC-617F-7FCB-3B8D88835DF3}"/>
          </ac:picMkLst>
        </pc:picChg>
      </pc:sldChg>
      <pc:sldChg chg="modSp">
        <pc:chgData name="CILECEK Jakub (HELLA)" userId="9b3b3962-6331-4b33-b985-eb69d2ea4bc4" providerId="ADAL" clId="{7F01BCA1-2D92-4B14-8D1A-2C856E74B7B8}" dt="2024-12-04T11:45:39.191" v="10"/>
        <pc:sldMkLst>
          <pc:docMk/>
          <pc:sldMk cId="1074600536" sldId="309"/>
        </pc:sldMkLst>
        <pc:picChg chg="mod">
          <ac:chgData name="CILECEK Jakub (HELLA)" userId="9b3b3962-6331-4b33-b985-eb69d2ea4bc4" providerId="ADAL" clId="{7F01BCA1-2D92-4B14-8D1A-2C856E74B7B8}" dt="2024-12-04T11:45:39.191" v="10"/>
          <ac:picMkLst>
            <pc:docMk/>
            <pc:sldMk cId="1074600536" sldId="309"/>
            <ac:picMk id="2054" creationId="{D36E96BB-5C88-ADD7-62FE-D85F09528A3F}"/>
          </ac:picMkLst>
        </pc:picChg>
      </pc:sldChg>
      <pc:sldChg chg="modSp">
        <pc:chgData name="CILECEK Jakub (HELLA)" userId="9b3b3962-6331-4b33-b985-eb69d2ea4bc4" providerId="ADAL" clId="{7F01BCA1-2D92-4B14-8D1A-2C856E74B7B8}" dt="2024-12-04T11:46:41.099" v="11"/>
        <pc:sldMkLst>
          <pc:docMk/>
          <pc:sldMk cId="3867749912" sldId="310"/>
        </pc:sldMkLst>
        <pc:picChg chg="mod">
          <ac:chgData name="CILECEK Jakub (HELLA)" userId="9b3b3962-6331-4b33-b985-eb69d2ea4bc4" providerId="ADAL" clId="{7F01BCA1-2D92-4B14-8D1A-2C856E74B7B8}" dt="2024-12-04T11:46:41.099" v="11"/>
          <ac:picMkLst>
            <pc:docMk/>
            <pc:sldMk cId="3867749912" sldId="310"/>
            <ac:picMk id="3074" creationId="{3A673672-E2F9-2054-F74B-5DAD33B8FD4C}"/>
          </ac:picMkLst>
        </pc:picChg>
      </pc:sldChg>
      <pc:sldChg chg="modSp">
        <pc:chgData name="CILECEK Jakub (HELLA)" userId="9b3b3962-6331-4b33-b985-eb69d2ea4bc4" providerId="ADAL" clId="{7F01BCA1-2D92-4B14-8D1A-2C856E74B7B8}" dt="2024-12-04T11:49:53.560" v="13"/>
        <pc:sldMkLst>
          <pc:docMk/>
          <pc:sldMk cId="974098769" sldId="311"/>
        </pc:sldMkLst>
        <pc:picChg chg="mod">
          <ac:chgData name="CILECEK Jakub (HELLA)" userId="9b3b3962-6331-4b33-b985-eb69d2ea4bc4" providerId="ADAL" clId="{7F01BCA1-2D92-4B14-8D1A-2C856E74B7B8}" dt="2024-12-04T11:49:02.585" v="12"/>
          <ac:picMkLst>
            <pc:docMk/>
            <pc:sldMk cId="974098769" sldId="311"/>
            <ac:picMk id="5" creationId="{18223AD7-279A-A183-3054-80BE39CDC477}"/>
          </ac:picMkLst>
        </pc:picChg>
        <pc:picChg chg="mod">
          <ac:chgData name="CILECEK Jakub (HELLA)" userId="9b3b3962-6331-4b33-b985-eb69d2ea4bc4" providerId="ADAL" clId="{7F01BCA1-2D92-4B14-8D1A-2C856E74B7B8}" dt="2024-12-04T11:49:53.560" v="13"/>
          <ac:picMkLst>
            <pc:docMk/>
            <pc:sldMk cId="974098769" sldId="311"/>
            <ac:picMk id="4098" creationId="{1E2C0ABB-0003-3B6B-2568-79BB2CD50FF5}"/>
          </ac:picMkLst>
        </pc:picChg>
      </pc:sldChg>
      <pc:sldChg chg="modSp">
        <pc:chgData name="CILECEK Jakub (HELLA)" userId="9b3b3962-6331-4b33-b985-eb69d2ea4bc4" providerId="ADAL" clId="{7F01BCA1-2D92-4B14-8D1A-2C856E74B7B8}" dt="2024-12-04T11:50:25.837" v="14"/>
        <pc:sldMkLst>
          <pc:docMk/>
          <pc:sldMk cId="1924952760" sldId="312"/>
        </pc:sldMkLst>
        <pc:picChg chg="mod">
          <ac:chgData name="CILECEK Jakub (HELLA)" userId="9b3b3962-6331-4b33-b985-eb69d2ea4bc4" providerId="ADAL" clId="{7F01BCA1-2D92-4B14-8D1A-2C856E74B7B8}" dt="2024-12-04T11:50:25.837" v="14"/>
          <ac:picMkLst>
            <pc:docMk/>
            <pc:sldMk cId="1924952760" sldId="312"/>
            <ac:picMk id="5122" creationId="{8BB935EA-2814-EEA7-E3EE-240397BBE908}"/>
          </ac:picMkLst>
        </pc:picChg>
      </pc:sldChg>
      <pc:sldChg chg="modSp">
        <pc:chgData name="CILECEK Jakub (HELLA)" userId="9b3b3962-6331-4b33-b985-eb69d2ea4bc4" providerId="ADAL" clId="{7F01BCA1-2D92-4B14-8D1A-2C856E74B7B8}" dt="2024-12-04T11:51:05.833" v="15"/>
        <pc:sldMkLst>
          <pc:docMk/>
          <pc:sldMk cId="2789274699" sldId="313"/>
        </pc:sldMkLst>
        <pc:picChg chg="mod">
          <ac:chgData name="CILECEK Jakub (HELLA)" userId="9b3b3962-6331-4b33-b985-eb69d2ea4bc4" providerId="ADAL" clId="{7F01BCA1-2D92-4B14-8D1A-2C856E74B7B8}" dt="2024-12-04T11:51:05.833" v="15"/>
          <ac:picMkLst>
            <pc:docMk/>
            <pc:sldMk cId="2789274699" sldId="313"/>
            <ac:picMk id="6146" creationId="{C4337613-AF18-2A9C-4101-2C5EB62A40C1}"/>
          </ac:picMkLst>
        </pc:picChg>
      </pc:sldChg>
    </pc:docChg>
  </pc:docChgLst>
  <pc:docChgLst>
    <pc:chgData name="Kvasnickova Zuzana" userId="d619ed73-810d-42e6-9ab5-a3b7d331022e" providerId="ADAL" clId="{A2E0B0A2-43B4-45EC-84A6-67D79B128AD4}"/>
    <pc:docChg chg="undo custSel modSld">
      <pc:chgData name="Kvasnickova Zuzana" userId="d619ed73-810d-42e6-9ab5-a3b7d331022e" providerId="ADAL" clId="{A2E0B0A2-43B4-45EC-84A6-67D79B128AD4}" dt="2024-10-18T08:44:30.767" v="121" actId="1076"/>
      <pc:docMkLst>
        <pc:docMk/>
      </pc:docMkLst>
      <pc:sldChg chg="addSp delSp modSp mod">
        <pc:chgData name="Kvasnickova Zuzana" userId="d619ed73-810d-42e6-9ab5-a3b7d331022e" providerId="ADAL" clId="{A2E0B0A2-43B4-45EC-84A6-67D79B128AD4}" dt="2024-10-18T08:44:30.767" v="121" actId="1076"/>
        <pc:sldMkLst>
          <pc:docMk/>
          <pc:sldMk cId="226417236" sldId="259"/>
        </pc:sldMkLst>
        <pc:spChg chg="add del mod">
          <ac:chgData name="Kvasnickova Zuzana" userId="d619ed73-810d-42e6-9ab5-a3b7d331022e" providerId="ADAL" clId="{A2E0B0A2-43B4-45EC-84A6-67D79B128AD4}" dt="2024-10-10T08:26:21.773" v="81" actId="20577"/>
          <ac:spMkLst>
            <pc:docMk/>
            <pc:sldMk cId="226417236" sldId="259"/>
            <ac:spMk id="3" creationId="{1E4FD2B4-9D68-4776-65B5-88F9609A9F19}"/>
          </ac:spMkLst>
        </pc:spChg>
        <pc:spChg chg="mod">
          <ac:chgData name="Kvasnickova Zuzana" userId="d619ed73-810d-42e6-9ab5-a3b7d331022e" providerId="ADAL" clId="{A2E0B0A2-43B4-45EC-84A6-67D79B128AD4}" dt="2024-10-10T08:10:09.378" v="21" actId="20577"/>
          <ac:spMkLst>
            <pc:docMk/>
            <pc:sldMk cId="226417236" sldId="259"/>
            <ac:spMk id="8" creationId="{0EA4430B-5946-CA75-0549-E3178C6DB125}"/>
          </ac:spMkLst>
        </pc:spChg>
        <pc:grpChg chg="mod">
          <ac:chgData name="Kvasnickova Zuzana" userId="d619ed73-810d-42e6-9ab5-a3b7d331022e" providerId="ADAL" clId="{A2E0B0A2-43B4-45EC-84A6-67D79B128AD4}" dt="2024-10-18T08:44:30.767" v="121" actId="1076"/>
          <ac:grpSpMkLst>
            <pc:docMk/>
            <pc:sldMk cId="226417236" sldId="259"/>
            <ac:grpSpMk id="5" creationId="{4103FF0F-C1E4-04BE-E1C5-DDDFA5FF3401}"/>
          </ac:grpSpMkLst>
        </pc:grpChg>
        <pc:picChg chg="add mod">
          <ac:chgData name="Kvasnickova Zuzana" userId="d619ed73-810d-42e6-9ab5-a3b7d331022e" providerId="ADAL" clId="{A2E0B0A2-43B4-45EC-84A6-67D79B128AD4}" dt="2024-10-18T08:44:02.692" v="119" actId="1076"/>
          <ac:picMkLst>
            <pc:docMk/>
            <pc:sldMk cId="226417236" sldId="259"/>
            <ac:picMk id="2" creationId="{93E863FD-9683-A098-9FA6-6DBAC7485EF4}"/>
          </ac:picMkLst>
        </pc:picChg>
        <pc:picChg chg="del">
          <ac:chgData name="Kvasnickova Zuzana" userId="d619ed73-810d-42e6-9ab5-a3b7d331022e" providerId="ADAL" clId="{A2E0B0A2-43B4-45EC-84A6-67D79B128AD4}" dt="2024-10-10T08:00:27.447" v="7" actId="478"/>
          <ac:picMkLst>
            <pc:docMk/>
            <pc:sldMk cId="226417236" sldId="259"/>
            <ac:picMk id="6" creationId="{006FB6C5-D1D9-8FF3-E8A4-F06D6789DD3B}"/>
          </ac:picMkLst>
        </pc:picChg>
        <pc:picChg chg="add mod">
          <ac:chgData name="Kvasnickova Zuzana" userId="d619ed73-810d-42e6-9ab5-a3b7d331022e" providerId="ADAL" clId="{A2E0B0A2-43B4-45EC-84A6-67D79B128AD4}" dt="2024-10-10T14:22:44.594" v="116" actId="1076"/>
          <ac:picMkLst>
            <pc:docMk/>
            <pc:sldMk cId="226417236" sldId="259"/>
            <ac:picMk id="12" creationId="{1FD21867-E39B-4844-ED6E-42C2CC075D9B}"/>
          </ac:picMkLst>
        </pc:picChg>
        <pc:picChg chg="add mod">
          <ac:chgData name="Kvasnickova Zuzana" userId="d619ed73-810d-42e6-9ab5-a3b7d331022e" providerId="ADAL" clId="{A2E0B0A2-43B4-45EC-84A6-67D79B128AD4}" dt="2024-10-18T08:44:11.859" v="120" actId="1076"/>
          <ac:picMkLst>
            <pc:docMk/>
            <pc:sldMk cId="226417236" sldId="259"/>
            <ac:picMk id="13" creationId="{9535FC57-8931-BAC2-4260-ECF4B56DDDA6}"/>
          </ac:picMkLst>
        </pc:picChg>
      </pc:sldChg>
      <pc:sldChg chg="modSp mod">
        <pc:chgData name="Kvasnickova Zuzana" userId="d619ed73-810d-42e6-9ab5-a3b7d331022e" providerId="ADAL" clId="{A2E0B0A2-43B4-45EC-84A6-67D79B128AD4}" dt="2024-10-18T08:43:00.133" v="118" actId="1076"/>
        <pc:sldMkLst>
          <pc:docMk/>
          <pc:sldMk cId="3328650913" sldId="277"/>
        </pc:sldMkLst>
        <pc:picChg chg="mod">
          <ac:chgData name="Kvasnickova Zuzana" userId="d619ed73-810d-42e6-9ab5-a3b7d331022e" providerId="ADAL" clId="{A2E0B0A2-43B4-45EC-84A6-67D79B128AD4}" dt="2024-10-18T08:43:00.133" v="118" actId="1076"/>
          <ac:picMkLst>
            <pc:docMk/>
            <pc:sldMk cId="3328650913" sldId="277"/>
            <ac:picMk id="8" creationId="{E8F9254B-BEA2-0063-79A3-9E9BEF115EFD}"/>
          </ac:picMkLst>
        </pc:picChg>
        <pc:picChg chg="mod">
          <ac:chgData name="Kvasnickova Zuzana" userId="d619ed73-810d-42e6-9ab5-a3b7d331022e" providerId="ADAL" clId="{A2E0B0A2-43B4-45EC-84A6-67D79B128AD4}" dt="2024-10-18T08:42:46.692" v="117" actId="1076"/>
          <ac:picMkLst>
            <pc:docMk/>
            <pc:sldMk cId="3328650913" sldId="277"/>
            <ac:picMk id="10" creationId="{FB83B169-366F-DE62-7866-CC51005DE367}"/>
          </ac:picMkLst>
        </pc:picChg>
        <pc:picChg chg="mod">
          <ac:chgData name="Kvasnickova Zuzana" userId="d619ed73-810d-42e6-9ab5-a3b7d331022e" providerId="ADAL" clId="{A2E0B0A2-43B4-45EC-84A6-67D79B128AD4}" dt="2024-10-10T14:19:13.919" v="103" actId="14100"/>
          <ac:picMkLst>
            <pc:docMk/>
            <pc:sldMk cId="3328650913" sldId="277"/>
            <ac:picMk id="12" creationId="{84D7C1B4-A0E6-B581-7C5E-A499F63017D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06.01.2025</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06.01.2025</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27</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3.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leghorngroup.cz/wp-content/uploads/2014/12/imo_class1.jpg" TargetMode="Externa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hyperlink" Target="https://www.hibiscus-plc.co.uk/wp-content/uploads/2017/07/Screen-Shot-2017-07-11-at-11.14.39-1024x210.pn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as2.ftcdn.net/jpg/03/46/24/47/1000_F_346244723_8gZxVHr3Ol2rzoNxIt88eaRJNB447WN6.jpg"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hipac.net.au/hazchem-labels/"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shutterstock.com/search/class-4-flammable-solids?image_type=illustration"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as2.ftcdn.net/v2/jpg/03/46/24/47/1000_F_346244735_sfSoPTK7UiXGGtsGhLQHvtdnAmd4Lgs3.jpg"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media.istockphoto.com/id/1223273892/cs/vektor/v%C3%BDstra%C5%BEn%C3%BD-znak-toxick%C3%A9-infikuj%C3%ADc%C3%AD-l%C3%A1tky-v%C3%BDstra%C5%BEn%C3%BD-symbol-diamantov%C3%A1-cedule-t%C5%99%C3%ADdy-6-pro.jpg?s=2048x2048&amp;w=is&amp;k=20&amp;c=Iks5SnQo2zIE6eA5piEo92m5SsmNk4dijTnOfyDFA0I="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insis.vse.cz/zp/23319" TargetMode="Externa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hyperlink" Target="https://demo.mitter-safety.com/TO_DGbyRoad/data/html/en/3/p_3_18.html"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labelmaster.com/shop/labels/hazmat-labels/hazard-class-8/blank-and-pre-printed-shipping-name-corrosive-labels/"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labelsonline.co.uk/class-9-labels"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image" Target="../media/image1.emf"/><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hyperlink" Target="https://creativecommons.org/licenses/by/4.0/deed.cs" TargetMode="External"/><Relationship Id="rId9"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tema-ihs.cz/wp-content/uploads/2019/02/IATA-DGR.jpg"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strompropagace.cz/media/2023/09/BZ20.png"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523220"/>
          </a:xfrm>
          <a:prstGeom prst="rect">
            <a:avLst/>
          </a:prstGeom>
          <a:noFill/>
        </p:spPr>
        <p:txBody>
          <a:bodyPr wrap="square" rtlCol="0">
            <a:spAutoFit/>
          </a:bodyPr>
          <a:lstStyle/>
          <a:p>
            <a:pPr algn="ctr"/>
            <a:r>
              <a:rPr lang="cs-CZ" sz="2800" b="1" dirty="0">
                <a:solidFill>
                  <a:srgbClr val="00A499"/>
                </a:solidFill>
                <a:latin typeface="Calibri" panose="020F0502020204030204" pitchFamily="34" charset="0"/>
              </a:rPr>
              <a:t>Nebezpečné zboží a speciální náklad</a:t>
            </a:r>
            <a:endParaRPr lang="en-GB" sz="2800" b="1" i="0" u="none" strike="noStrike" dirty="0">
              <a:solidFill>
                <a:srgbClr val="00A499"/>
              </a:solidFill>
              <a:effectLst/>
              <a:latin typeface="Calibri" panose="020F0502020204030204" pitchFamily="34" charset="0"/>
            </a:endParaRP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5155550" y="3698980"/>
            <a:ext cx="1880900" cy="369332"/>
          </a:xfrm>
          <a:prstGeom prst="rect">
            <a:avLst/>
          </a:prstGeom>
          <a:noFill/>
        </p:spPr>
        <p:txBody>
          <a:bodyPr wrap="none" rtlCol="0">
            <a:spAutoFit/>
          </a:bodyPr>
          <a:lstStyle/>
          <a:p>
            <a:r>
              <a:rPr lang="cs-CZ" dirty="0"/>
              <a:t>Ing. Jakub </a:t>
            </a:r>
            <a:r>
              <a:rPr lang="cs-CZ" dirty="0" err="1"/>
              <a:t>Cíleček</a:t>
            </a:r>
            <a:r>
              <a:rPr lang="cs-CZ" dirty="0"/>
              <a:t> </a:t>
            </a:r>
            <a:endParaRPr lang="en-CZ" dirty="0"/>
          </a:p>
        </p:txBody>
      </p:sp>
      <p:pic>
        <p:nvPicPr>
          <p:cNvPr id="8" name="Obrázek 7" descr="Foto / Photo: Logo MŠMT">
            <a:extLst>
              <a:ext uri="{FF2B5EF4-FFF2-40B4-BE49-F238E27FC236}">
                <a16:creationId xmlns:a16="http://schemas.microsoft.com/office/drawing/2014/main" id="{E8F9254B-BEA2-0063-79A3-9E9BEF115EF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49738" y="5099956"/>
            <a:ext cx="1643145" cy="817736"/>
          </a:xfrm>
          <a:prstGeom prst="rect">
            <a:avLst/>
          </a:prstGeom>
          <a:noFill/>
          <a:ln>
            <a:noFill/>
          </a:ln>
        </p:spPr>
      </p:pic>
      <p:pic>
        <p:nvPicPr>
          <p:cNvPr id="10" name="Obrázek 9" descr="Obsah obrázku Písmo, text, symbol, logo&#10;&#10;Popis byl vytvořen automaticky">
            <a:extLst>
              <a:ext uri="{FF2B5EF4-FFF2-40B4-BE49-F238E27FC236}">
                <a16:creationId xmlns:a16="http://schemas.microsoft.com/office/drawing/2014/main" id="{FB83B169-366F-DE62-7866-CC51005DE367}"/>
              </a:ext>
            </a:extLst>
          </p:cNvPr>
          <p:cNvPicPr>
            <a:picLocks noChangeAspect="1"/>
          </p:cNvPicPr>
          <p:nvPr/>
        </p:nvPicPr>
        <p:blipFill>
          <a:blip r:embed="rId4"/>
          <a:stretch>
            <a:fillRect/>
          </a:stretch>
        </p:blipFill>
        <p:spPr>
          <a:xfrm>
            <a:off x="4929045" y="4546754"/>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84D7C1B4-A0E6-B581-7C5E-A499F63017D8}"/>
              </a:ext>
            </a:extLst>
          </p:cNvPr>
          <p:cNvPicPr>
            <a:picLocks noChangeAspect="1"/>
          </p:cNvPicPr>
          <p:nvPr/>
        </p:nvPicPr>
        <p:blipFill>
          <a:blip r:embed="rId5"/>
          <a:stretch>
            <a:fillRect/>
          </a:stretch>
        </p:blipFill>
        <p:spPr>
          <a:xfrm>
            <a:off x="2262220" y="5099957"/>
            <a:ext cx="2732472" cy="817736"/>
          </a:xfrm>
          <a:prstGeom prst="rect">
            <a:avLst/>
          </a:prstGeom>
        </p:spPr>
      </p:pic>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DD6C28E-99EA-8B0D-CF92-D9A56E4E7B7F}"/>
              </a:ext>
            </a:extLst>
          </p:cNvPr>
          <p:cNvSpPr>
            <a:spLocks noGrp="1"/>
          </p:cNvSpPr>
          <p:nvPr>
            <p:ph type="title"/>
          </p:nvPr>
        </p:nvSpPr>
        <p:spPr/>
        <p:txBody>
          <a:bodyPr/>
          <a:lstStyle/>
          <a:p>
            <a:r>
              <a:rPr lang="cs-CZ" dirty="0"/>
              <a:t>Nebezpečné zboží</a:t>
            </a:r>
          </a:p>
        </p:txBody>
      </p:sp>
      <p:sp>
        <p:nvSpPr>
          <p:cNvPr id="3" name="Zástupný obsah 2">
            <a:extLst>
              <a:ext uri="{FF2B5EF4-FFF2-40B4-BE49-F238E27FC236}">
                <a16:creationId xmlns:a16="http://schemas.microsoft.com/office/drawing/2014/main" id="{51745486-5CD0-7E9D-CE60-B8D2C74C4D08}"/>
              </a:ext>
            </a:extLst>
          </p:cNvPr>
          <p:cNvSpPr>
            <a:spLocks noGrp="1"/>
          </p:cNvSpPr>
          <p:nvPr>
            <p:ph idx="1"/>
          </p:nvPr>
        </p:nvSpPr>
        <p:spPr/>
        <p:txBody>
          <a:bodyPr/>
          <a:lstStyle/>
          <a:p>
            <a:r>
              <a:rPr lang="cs-CZ" dirty="0"/>
              <a:t>Některé látky do kategorie nebezpečného zboží nespadají a je na ně uvedena výjimka. Výjimku splňuje například plynová lahvička s nehořlavým plynem, která nafukuje záchrannou vestu, tuhý oxid uhličitý, suchý led, medicínské a toaletní potřeby. Převážet lze také bezpečnostní zápalky nebo cigaretové zapalovače, alkoholické nápoje.</a:t>
            </a:r>
          </a:p>
          <a:p>
            <a:r>
              <a:rPr lang="cs-CZ" dirty="0"/>
              <a:t>Nebezpečné zboží v malém množství (</a:t>
            </a:r>
            <a:r>
              <a:rPr lang="cs-CZ" dirty="0" err="1"/>
              <a:t>excepted</a:t>
            </a:r>
            <a:r>
              <a:rPr lang="cs-CZ" dirty="0"/>
              <a:t> </a:t>
            </a:r>
            <a:r>
              <a:rPr lang="cs-CZ" dirty="0" err="1"/>
              <a:t>quantities</a:t>
            </a:r>
            <a:r>
              <a:rPr lang="cs-CZ" dirty="0"/>
              <a:t>) – je možné přepravovat nebezpečné zboží v malém množství, aniž by nutně muselo splňovat podmínky na dokumentaci, značení a </a:t>
            </a:r>
            <a:r>
              <a:rPr lang="cs-CZ" dirty="0" err="1"/>
              <a:t>handling</a:t>
            </a:r>
            <a:r>
              <a:rPr lang="cs-CZ" dirty="0"/>
              <a:t> jako běžné nebezpečné zboží. Takovéto nebezpečné zboží musí splňovat množstevní limity pro vnější a vnitřní obal a musí být řádně označeno. Příkladem je štěpný radioaktivní materiál. </a:t>
            </a:r>
          </a:p>
          <a:p>
            <a:r>
              <a:rPr lang="cs-CZ" dirty="0"/>
              <a:t>Nebezpečné zboží v omezeném množství (limited </a:t>
            </a:r>
            <a:r>
              <a:rPr lang="cs-CZ" dirty="0" err="1"/>
              <a:t>quantities</a:t>
            </a:r>
            <a:r>
              <a:rPr lang="cs-CZ" dirty="0"/>
              <a:t>) – lze přepravovat v omezeném množství v případě, že toto množství nepředstavuje žádnou hrozbu a riziko může být přepraveno bezpečně v obalech, které jsou definovány v IATA DGR manuálu. Zásilka musí být řádně označena odesílatelem, musí mít dokumentaci jako ostatní nebezpečné zboží. Obal musí být označen nápisem „</a:t>
            </a:r>
            <a:r>
              <a:rPr lang="cs-CZ" i="1" dirty="0"/>
              <a:t>limited </a:t>
            </a:r>
            <a:r>
              <a:rPr lang="cs-CZ" i="1" dirty="0" err="1"/>
              <a:t>quantity</a:t>
            </a:r>
            <a:r>
              <a:rPr lang="cs-CZ" dirty="0"/>
              <a:t>“, případně zkratkou „</a:t>
            </a:r>
            <a:r>
              <a:rPr lang="cs-CZ" i="1" dirty="0"/>
              <a:t>LTD QTY</a:t>
            </a:r>
            <a:r>
              <a:rPr lang="cs-CZ" dirty="0"/>
              <a:t>“</a:t>
            </a:r>
          </a:p>
        </p:txBody>
      </p:sp>
    </p:spTree>
    <p:extLst>
      <p:ext uri="{BB962C8B-B14F-4D97-AF65-F5344CB8AC3E}">
        <p14:creationId xmlns:p14="http://schemas.microsoft.com/office/powerpoint/2010/main" val="3351849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603B5D-D4A2-3013-36F0-84EB196835A7}"/>
              </a:ext>
            </a:extLst>
          </p:cNvPr>
          <p:cNvSpPr>
            <a:spLocks noGrp="1"/>
          </p:cNvSpPr>
          <p:nvPr>
            <p:ph type="title"/>
          </p:nvPr>
        </p:nvSpPr>
        <p:spPr/>
        <p:txBody>
          <a:bodyPr/>
          <a:lstStyle/>
          <a:p>
            <a:r>
              <a:rPr lang="cs-CZ" dirty="0"/>
              <a:t>Nebezpečné zboží</a:t>
            </a:r>
          </a:p>
        </p:txBody>
      </p:sp>
      <p:sp>
        <p:nvSpPr>
          <p:cNvPr id="3" name="Zástupný obsah 2">
            <a:extLst>
              <a:ext uri="{FF2B5EF4-FFF2-40B4-BE49-F238E27FC236}">
                <a16:creationId xmlns:a16="http://schemas.microsoft.com/office/drawing/2014/main" id="{D0967367-113B-E3E2-46D1-7BCA0725A067}"/>
              </a:ext>
            </a:extLst>
          </p:cNvPr>
          <p:cNvSpPr>
            <a:spLocks noGrp="1"/>
          </p:cNvSpPr>
          <p:nvPr>
            <p:ph idx="1"/>
          </p:nvPr>
        </p:nvSpPr>
        <p:spPr/>
        <p:txBody>
          <a:bodyPr>
            <a:normAutofit fontScale="70000" lnSpcReduction="20000"/>
          </a:bodyPr>
          <a:lstStyle/>
          <a:p>
            <a:r>
              <a:rPr lang="cs-CZ" dirty="0"/>
              <a:t>Přeprava nebezpečného zboží v letecké poště – je to zakázáno, ale existují výjimky v podobě biologických vzorků kategorie B (UN 3373), suchý led, který chladí biologické vzorky.</a:t>
            </a:r>
          </a:p>
          <a:p>
            <a:r>
              <a:rPr lang="cs-CZ" dirty="0"/>
              <a:t>Klasifikace nebezpečného zboží – v manuálu IATA DGR je nebezpečné zboží rozčleněno do devíti tříd. Každý třída je dále členěna do dalších podtříd. Každému typu nebezpečného zboží je přiřazeno unikátní číslo, které je pro dané nebezpečné zboží jednoznačné a nezaměnitelné. </a:t>
            </a:r>
          </a:p>
          <a:p>
            <a:r>
              <a:rPr lang="cs-CZ" dirty="0"/>
              <a:t>Základní dělení nebezpečného zboží na devět tříd je následující:</a:t>
            </a:r>
          </a:p>
          <a:p>
            <a:pPr marL="457200" indent="-457200">
              <a:buAutoNum type="arabicPeriod"/>
            </a:pPr>
            <a:r>
              <a:rPr lang="cs-CZ" dirty="0"/>
              <a:t>Výbušniny,</a:t>
            </a:r>
          </a:p>
          <a:p>
            <a:pPr marL="457200" indent="-457200">
              <a:buAutoNum type="arabicPeriod"/>
            </a:pPr>
            <a:r>
              <a:rPr lang="cs-CZ" dirty="0"/>
              <a:t>Plyny,</a:t>
            </a:r>
          </a:p>
          <a:p>
            <a:pPr marL="457200" indent="-457200">
              <a:buAutoNum type="arabicPeriod"/>
            </a:pPr>
            <a:r>
              <a:rPr lang="cs-CZ" dirty="0"/>
              <a:t>Hořlavé kapaliny,</a:t>
            </a:r>
          </a:p>
          <a:p>
            <a:pPr marL="457200" indent="-457200">
              <a:buAutoNum type="arabicPeriod"/>
            </a:pPr>
            <a:r>
              <a:rPr lang="cs-CZ" dirty="0"/>
              <a:t>Hořlavé pevné látky, </a:t>
            </a:r>
          </a:p>
          <a:p>
            <a:pPr marL="457200" indent="-457200">
              <a:buAutoNum type="arabicPeriod"/>
            </a:pPr>
            <a:r>
              <a:rPr lang="cs-CZ" dirty="0"/>
              <a:t>Oxidující látky a organické peroxidy, </a:t>
            </a:r>
          </a:p>
          <a:p>
            <a:pPr marL="457200" indent="-457200">
              <a:buAutoNum type="arabicPeriod"/>
            </a:pPr>
            <a:r>
              <a:rPr lang="cs-CZ" dirty="0"/>
              <a:t>Toxické a infekční látky, </a:t>
            </a:r>
          </a:p>
          <a:p>
            <a:pPr marL="457200" indent="-457200">
              <a:buAutoNum type="arabicPeriod"/>
            </a:pPr>
            <a:r>
              <a:rPr lang="cs-CZ" dirty="0"/>
              <a:t>Radioaktivní látky, </a:t>
            </a:r>
          </a:p>
          <a:p>
            <a:pPr marL="457200" indent="-457200">
              <a:buAutoNum type="arabicPeriod"/>
            </a:pPr>
            <a:r>
              <a:rPr lang="cs-CZ" dirty="0"/>
              <a:t>Žíraviny, </a:t>
            </a:r>
          </a:p>
          <a:p>
            <a:pPr marL="457200" indent="-457200">
              <a:buAutoNum type="arabicPeriod"/>
            </a:pPr>
            <a:r>
              <a:rPr lang="cs-CZ" dirty="0"/>
              <a:t>Jiné nebezpečné látky.</a:t>
            </a:r>
          </a:p>
          <a:p>
            <a:r>
              <a:rPr lang="cs-CZ" dirty="0"/>
              <a:t>V následujících kapitolách budou tyto třídy obecně popsány, detailní popis je pro obecný koncept vyvažování letadel zanedbatelný. V teoretické rovině stačí mít obecný přehled o třídách nebezpečnosti a potřeby jejich segregace v nákladovém prostoru letadla.  </a:t>
            </a:r>
          </a:p>
        </p:txBody>
      </p:sp>
    </p:spTree>
    <p:extLst>
      <p:ext uri="{BB962C8B-B14F-4D97-AF65-F5344CB8AC3E}">
        <p14:creationId xmlns:p14="http://schemas.microsoft.com/office/powerpoint/2010/main" val="1012416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30FC588-7A65-3899-8BDD-2EB3275B39CD}"/>
              </a:ext>
            </a:extLst>
          </p:cNvPr>
          <p:cNvSpPr>
            <a:spLocks noGrp="1"/>
          </p:cNvSpPr>
          <p:nvPr>
            <p:ph type="title"/>
          </p:nvPr>
        </p:nvSpPr>
        <p:spPr/>
        <p:txBody>
          <a:bodyPr/>
          <a:lstStyle/>
          <a:p>
            <a:r>
              <a:rPr lang="cs-CZ" dirty="0"/>
              <a:t>Nebezpečné zboží – Třída 1 – Výbušniny</a:t>
            </a:r>
          </a:p>
        </p:txBody>
      </p:sp>
      <p:sp>
        <p:nvSpPr>
          <p:cNvPr id="3" name="Zástupný obsah 2">
            <a:extLst>
              <a:ext uri="{FF2B5EF4-FFF2-40B4-BE49-F238E27FC236}">
                <a16:creationId xmlns:a16="http://schemas.microsoft.com/office/drawing/2014/main" id="{11F41C5D-F25D-3F50-70C0-4CA174559A70}"/>
              </a:ext>
            </a:extLst>
          </p:cNvPr>
          <p:cNvSpPr>
            <a:spLocks noGrp="1"/>
          </p:cNvSpPr>
          <p:nvPr>
            <p:ph idx="1"/>
          </p:nvPr>
        </p:nvSpPr>
        <p:spPr/>
        <p:txBody>
          <a:bodyPr/>
          <a:lstStyle/>
          <a:p>
            <a:r>
              <a:rPr lang="cs-CZ" dirty="0"/>
              <a:t>Můžeme definovat následujícím způsobem:</a:t>
            </a:r>
          </a:p>
          <a:p>
            <a:r>
              <a:rPr lang="cs-CZ" dirty="0"/>
              <a:t>-výbušné látky, které nejsou svým způsobem výbušné, ale mohou uvolňovat výbušné plyny, páry nebo výbušný prach, mohou existovat v tuhé nebo kapalné formě,</a:t>
            </a:r>
          </a:p>
          <a:p>
            <a:r>
              <a:rPr lang="cs-CZ" dirty="0"/>
              <a:t>-výbušné předměty, které obsahují výbušné látky v takovém množství, které by mohly během přepravy svým charakterem vyvolat tepelný efekt, případně oheň, světlo, zvuk, kouř, mlha spod., tím by bylo dosaženo nezvratného stavu v průběhu chemických reakcí. </a:t>
            </a:r>
          </a:p>
          <a:p>
            <a:r>
              <a:rPr lang="cs-CZ" dirty="0"/>
              <a:t>Třída 1 je rozčleněna do šesti podtříd (1.1-1.6) a dále do 13 skupin snášenlivosti (A-S) výbušných látek.</a:t>
            </a:r>
          </a:p>
          <a:p>
            <a:r>
              <a:rPr lang="cs-CZ" dirty="0"/>
              <a:t>Příkladem z Třídy 1 jsou například – zábavní pyrotechnika, rozbušky, střelivo do menších zbraní, zápalnice.</a:t>
            </a:r>
          </a:p>
          <a:p>
            <a:endParaRPr lang="cs-CZ" dirty="0"/>
          </a:p>
        </p:txBody>
      </p:sp>
      <p:pic>
        <p:nvPicPr>
          <p:cNvPr id="4098" name="Picture 2" descr="Dangerous Goods Guide – Voltrans Logistics">
            <a:hlinkClick r:id="rId2"/>
            <a:extLst>
              <a:ext uri="{FF2B5EF4-FFF2-40B4-BE49-F238E27FC236}">
                <a16:creationId xmlns:a16="http://schemas.microsoft.com/office/drawing/2014/main" id="{CD45E54C-6FB4-CF21-772B-8C08F08579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2744" y="4930788"/>
            <a:ext cx="2310888" cy="1676373"/>
          </a:xfrm>
          <a:prstGeom prst="rect">
            <a:avLst/>
          </a:prstGeom>
          <a:noFill/>
          <a:extLst>
            <a:ext uri="{909E8E84-426E-40DD-AFC4-6F175D3DCCD1}">
              <a14:hiddenFill xmlns:a14="http://schemas.microsoft.com/office/drawing/2010/main">
                <a:solidFill>
                  <a:srgbClr val="FFFFFF"/>
                </a:solidFill>
              </a14:hiddenFill>
            </a:ext>
          </a:extLst>
        </p:spPr>
      </p:pic>
      <p:pic>
        <p:nvPicPr>
          <p:cNvPr id="8" name="Obrázek 7">
            <a:hlinkClick r:id="rId4"/>
            <a:extLst>
              <a:ext uri="{FF2B5EF4-FFF2-40B4-BE49-F238E27FC236}">
                <a16:creationId xmlns:a16="http://schemas.microsoft.com/office/drawing/2014/main" id="{F04B7999-8200-0655-F012-BAE0DF9E6DBB}"/>
              </a:ext>
            </a:extLst>
          </p:cNvPr>
          <p:cNvPicPr>
            <a:picLocks noChangeAspect="1"/>
          </p:cNvPicPr>
          <p:nvPr/>
        </p:nvPicPr>
        <p:blipFill>
          <a:blip r:embed="rId5"/>
          <a:stretch>
            <a:fillRect/>
          </a:stretch>
        </p:blipFill>
        <p:spPr>
          <a:xfrm>
            <a:off x="539698" y="5006961"/>
            <a:ext cx="7705725" cy="1600200"/>
          </a:xfrm>
          <a:prstGeom prst="rect">
            <a:avLst/>
          </a:prstGeom>
        </p:spPr>
      </p:pic>
    </p:spTree>
    <p:extLst>
      <p:ext uri="{BB962C8B-B14F-4D97-AF65-F5344CB8AC3E}">
        <p14:creationId xmlns:p14="http://schemas.microsoft.com/office/powerpoint/2010/main" val="2726728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FD706DB-A7D2-1B98-1424-D0FFFFB52BA7}"/>
              </a:ext>
            </a:extLst>
          </p:cNvPr>
          <p:cNvSpPr>
            <a:spLocks noGrp="1"/>
          </p:cNvSpPr>
          <p:nvPr>
            <p:ph type="title"/>
          </p:nvPr>
        </p:nvSpPr>
        <p:spPr/>
        <p:txBody>
          <a:bodyPr/>
          <a:lstStyle/>
          <a:p>
            <a:r>
              <a:rPr lang="cs-CZ" dirty="0"/>
              <a:t>Nebezpečné zboží – Třída 2 - Plyny</a:t>
            </a:r>
          </a:p>
        </p:txBody>
      </p:sp>
      <p:sp>
        <p:nvSpPr>
          <p:cNvPr id="3" name="Zástupný obsah 2">
            <a:extLst>
              <a:ext uri="{FF2B5EF4-FFF2-40B4-BE49-F238E27FC236}">
                <a16:creationId xmlns:a16="http://schemas.microsoft.com/office/drawing/2014/main" id="{8208BFFC-FB20-578F-1989-3F2DFEE9A0EE}"/>
              </a:ext>
            </a:extLst>
          </p:cNvPr>
          <p:cNvSpPr>
            <a:spLocks noGrp="1"/>
          </p:cNvSpPr>
          <p:nvPr>
            <p:ph idx="1"/>
          </p:nvPr>
        </p:nvSpPr>
        <p:spPr/>
        <p:txBody>
          <a:bodyPr/>
          <a:lstStyle/>
          <a:p>
            <a:r>
              <a:rPr lang="cs-CZ" dirty="0"/>
              <a:t>Můžeme definovat následujícím způsobem:</a:t>
            </a:r>
          </a:p>
          <a:p>
            <a:r>
              <a:rPr lang="cs-CZ" dirty="0"/>
              <a:t>-jedná se o látku, která se nachází za jinak běžných podmínek v plynném skupenství. Tato substance má při teplotě 50°C tlak větší, než 300kPa nebo je v plynném skupenství při teplotě 20°C při běžném atmosférickém tlaku 101,325kPa. </a:t>
            </a:r>
          </a:p>
          <a:p>
            <a:r>
              <a:rPr lang="cs-CZ" dirty="0"/>
              <a:t>Vzhledem k fyzikálním vlastnostem rozlišujeme: stlačeném plyny, zkapalněné plyny, zchlazené zkapalněné plyny, rozpuštěné plyny, aerosoly, dávkovače s aerosolem, jiné nádoby s plynem, hořlavé aerosoly, toxické aerosoly. </a:t>
            </a:r>
          </a:p>
          <a:p>
            <a:r>
              <a:rPr lang="cs-CZ" dirty="0"/>
              <a:t>Třída plynů je rozčleněna do tří podtříd: </a:t>
            </a:r>
          </a:p>
          <a:p>
            <a:r>
              <a:rPr lang="cs-CZ" dirty="0"/>
              <a:t>2.1 Hořlavé plyny,</a:t>
            </a:r>
          </a:p>
          <a:p>
            <a:r>
              <a:rPr lang="cs-CZ" dirty="0"/>
              <a:t>2.2 Nehořlavé, netoxické plyny, </a:t>
            </a:r>
          </a:p>
          <a:p>
            <a:r>
              <a:rPr lang="cs-CZ" dirty="0"/>
              <a:t>2.3 Toxické plyny.</a:t>
            </a:r>
          </a:p>
          <a:p>
            <a:r>
              <a:rPr lang="cs-CZ" dirty="0"/>
              <a:t>Příkladem je propan, kyslík, chlor apod.</a:t>
            </a:r>
          </a:p>
        </p:txBody>
      </p:sp>
      <p:pic>
        <p:nvPicPr>
          <p:cNvPr id="5124" name="Picture 4" descr="class 2 gas placard specs">
            <a:hlinkClick r:id="rId2"/>
            <a:extLst>
              <a:ext uri="{FF2B5EF4-FFF2-40B4-BE49-F238E27FC236}">
                <a16:creationId xmlns:a16="http://schemas.microsoft.com/office/drawing/2014/main" id="{6D9D2059-51F9-D43D-830E-D01A6E6D0B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0205" y="4183031"/>
            <a:ext cx="6363929" cy="2137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075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BD0D22-840C-F728-8A66-085A7703BC44}"/>
              </a:ext>
            </a:extLst>
          </p:cNvPr>
          <p:cNvSpPr>
            <a:spLocks noGrp="1"/>
          </p:cNvSpPr>
          <p:nvPr>
            <p:ph type="title"/>
          </p:nvPr>
        </p:nvSpPr>
        <p:spPr/>
        <p:txBody>
          <a:bodyPr/>
          <a:lstStyle/>
          <a:p>
            <a:r>
              <a:rPr lang="cs-CZ" dirty="0"/>
              <a:t>Nebezpečné zboží – Třída 3 – Hořlavé kapaliny </a:t>
            </a:r>
          </a:p>
        </p:txBody>
      </p:sp>
      <p:sp>
        <p:nvSpPr>
          <p:cNvPr id="3" name="Zástupný obsah 2">
            <a:extLst>
              <a:ext uri="{FF2B5EF4-FFF2-40B4-BE49-F238E27FC236}">
                <a16:creationId xmlns:a16="http://schemas.microsoft.com/office/drawing/2014/main" id="{67FBCEA7-30A1-580E-C03A-D259CA984AB2}"/>
              </a:ext>
            </a:extLst>
          </p:cNvPr>
          <p:cNvSpPr>
            <a:spLocks noGrp="1"/>
          </p:cNvSpPr>
          <p:nvPr>
            <p:ph idx="1"/>
          </p:nvPr>
        </p:nvSpPr>
        <p:spPr/>
        <p:txBody>
          <a:bodyPr/>
          <a:lstStyle/>
          <a:p>
            <a:r>
              <a:rPr lang="cs-CZ" dirty="0"/>
              <a:t>Můžeme definovat následujícím způsobem:</a:t>
            </a:r>
          </a:p>
          <a:p>
            <a:r>
              <a:rPr lang="cs-CZ" dirty="0"/>
              <a:t>-jedná se o všechny kapaliny, jejichž bod vzplanutí je do 100°C. Bod vzplanutí je kritériem jejich bezpečnosti. Nejvíce kritické jsou látky s bodem vzplanutí do 35°C. hořlavé kapaliny mohou být ve speciálních případech toxické, žíravé, mohou představovat nebezpečí pro zdroje pitné vody. </a:t>
            </a:r>
          </a:p>
          <a:p>
            <a:r>
              <a:rPr lang="cs-CZ" dirty="0"/>
              <a:t>-tato třída nemá žádné dílčí podtřídy.</a:t>
            </a:r>
          </a:p>
          <a:p>
            <a:r>
              <a:rPr lang="cs-CZ" dirty="0"/>
              <a:t>-příkladem jsou lepidla, barvy, laky, benzín, nafta, aceton, pesticidy, alkoholy, letecký kerosin. </a:t>
            </a:r>
          </a:p>
          <a:p>
            <a:pPr marL="342900" indent="-342900">
              <a:buFontTx/>
              <a:buChar char="-"/>
            </a:pPr>
            <a:endParaRPr lang="cs-CZ" dirty="0"/>
          </a:p>
        </p:txBody>
      </p:sp>
      <p:pic>
        <p:nvPicPr>
          <p:cNvPr id="1026" name="Picture 2" descr="Hazchem Labels">
            <a:hlinkClick r:id="rId2"/>
            <a:extLst>
              <a:ext uri="{FF2B5EF4-FFF2-40B4-BE49-F238E27FC236}">
                <a16:creationId xmlns:a16="http://schemas.microsoft.com/office/drawing/2014/main" id="{CADD9BEB-4A57-2AC5-6A6A-1E65A95A6F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0160" y="4249379"/>
            <a:ext cx="2400300" cy="240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0701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lass 4 Dangerous Goods Labels | Labels Online">
            <a:hlinkClick r:id="rId2"/>
            <a:extLst>
              <a:ext uri="{FF2B5EF4-FFF2-40B4-BE49-F238E27FC236}">
                <a16:creationId xmlns:a16="http://schemas.microsoft.com/office/drawing/2014/main" id="{473ABC67-C8EC-617F-7FCB-3B8D88835D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7264" y="3394296"/>
            <a:ext cx="2905555" cy="2905555"/>
          </a:xfrm>
          <a:prstGeom prst="rect">
            <a:avLst/>
          </a:prstGeom>
          <a:noFill/>
          <a:extLst>
            <a:ext uri="{909E8E84-426E-40DD-AFC4-6F175D3DCCD1}">
              <a14:hiddenFill xmlns:a14="http://schemas.microsoft.com/office/drawing/2010/main">
                <a:solidFill>
                  <a:srgbClr val="FFFFFF"/>
                </a:solidFill>
              </a14:hiddenFill>
            </a:ext>
          </a:extLst>
        </p:spPr>
      </p:pic>
      <p:sp>
        <p:nvSpPr>
          <p:cNvPr id="2" name="Nadpis 1">
            <a:extLst>
              <a:ext uri="{FF2B5EF4-FFF2-40B4-BE49-F238E27FC236}">
                <a16:creationId xmlns:a16="http://schemas.microsoft.com/office/drawing/2014/main" id="{FF4341DD-D917-41B1-1848-D22D22990394}"/>
              </a:ext>
            </a:extLst>
          </p:cNvPr>
          <p:cNvSpPr>
            <a:spLocks noGrp="1"/>
          </p:cNvSpPr>
          <p:nvPr>
            <p:ph type="title"/>
          </p:nvPr>
        </p:nvSpPr>
        <p:spPr/>
        <p:txBody>
          <a:bodyPr/>
          <a:lstStyle/>
          <a:p>
            <a:r>
              <a:rPr lang="cs-CZ" dirty="0"/>
              <a:t>Nebezpečné zboží – Třída 4 – Hořlavé pevné látky</a:t>
            </a:r>
            <a:endParaRPr lang="en-GB" dirty="0"/>
          </a:p>
        </p:txBody>
      </p:sp>
      <p:sp>
        <p:nvSpPr>
          <p:cNvPr id="3" name="Zástupný obsah 2">
            <a:extLst>
              <a:ext uri="{FF2B5EF4-FFF2-40B4-BE49-F238E27FC236}">
                <a16:creationId xmlns:a16="http://schemas.microsoft.com/office/drawing/2014/main" id="{104C4F72-1235-1088-3A42-7BD7DF55C6C1}"/>
              </a:ext>
            </a:extLst>
          </p:cNvPr>
          <p:cNvSpPr>
            <a:spLocks noGrp="1"/>
          </p:cNvSpPr>
          <p:nvPr>
            <p:ph idx="1"/>
          </p:nvPr>
        </p:nvSpPr>
        <p:spPr/>
        <p:txBody>
          <a:bodyPr/>
          <a:lstStyle/>
          <a:p>
            <a:r>
              <a:rPr lang="cs-CZ" dirty="0"/>
              <a:t>Můžeme definovat následujícím způsobem: </a:t>
            </a:r>
          </a:p>
          <a:p>
            <a:r>
              <a:rPr lang="cs-CZ" dirty="0"/>
              <a:t>-jedná se o takové hořlavé pevné látky, které jsou při běžné přepravě samozápalné nebo mohou být při krátkém působení zápalného zdroje snadno zapáleny. Existují látky, které mohou být klasifikovány jako výbušné, další mohou při zapálení uvolňovat jedovaté či hořlavé plyny, při kontaktu s vodou nebo vlhkým vzduchem se mohou samovolně vznítit.</a:t>
            </a:r>
          </a:p>
          <a:p>
            <a:r>
              <a:rPr lang="cs-CZ" dirty="0"/>
              <a:t>-tato třída je rozdělena do tří podtříd:</a:t>
            </a:r>
          </a:p>
          <a:p>
            <a:r>
              <a:rPr lang="cs-CZ" dirty="0"/>
              <a:t>4.1 hořlavé pevné látky, </a:t>
            </a:r>
          </a:p>
          <a:p>
            <a:r>
              <a:rPr lang="cs-CZ" dirty="0"/>
              <a:t>4.2 pevné látky podléhající samovolnému vznícení,</a:t>
            </a:r>
          </a:p>
          <a:p>
            <a:r>
              <a:rPr lang="cs-CZ" dirty="0"/>
              <a:t>4.3 pevné látky, které při kontaktu s vodou uvolňují hořlavé plyny.</a:t>
            </a:r>
          </a:p>
          <a:p>
            <a:r>
              <a:rPr lang="cs-CZ" dirty="0"/>
              <a:t>Příkladem jsou: síra, hořčík, žlutý fosfor, bílý fosfor, sodík, draslík, lithium.</a:t>
            </a:r>
            <a:endParaRPr lang="en-GB" dirty="0"/>
          </a:p>
        </p:txBody>
      </p:sp>
    </p:spTree>
    <p:extLst>
      <p:ext uri="{BB962C8B-B14F-4D97-AF65-F5344CB8AC3E}">
        <p14:creationId xmlns:p14="http://schemas.microsoft.com/office/powerpoint/2010/main" val="887931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2760301-1DE7-B090-6D71-381F85838E38}"/>
              </a:ext>
            </a:extLst>
          </p:cNvPr>
          <p:cNvSpPr>
            <a:spLocks noGrp="1"/>
          </p:cNvSpPr>
          <p:nvPr>
            <p:ph type="title"/>
          </p:nvPr>
        </p:nvSpPr>
        <p:spPr/>
        <p:txBody>
          <a:bodyPr>
            <a:normAutofit fontScale="90000"/>
          </a:bodyPr>
          <a:lstStyle/>
          <a:p>
            <a:r>
              <a:rPr lang="cs-CZ" dirty="0"/>
              <a:t>Nebezpečné zboží – Třída 5 – Oxidující látky a organické peroxidy	 </a:t>
            </a:r>
            <a:endParaRPr lang="en-GB" dirty="0"/>
          </a:p>
        </p:txBody>
      </p:sp>
      <p:sp>
        <p:nvSpPr>
          <p:cNvPr id="3" name="Zástupný obsah 2">
            <a:extLst>
              <a:ext uri="{FF2B5EF4-FFF2-40B4-BE49-F238E27FC236}">
                <a16:creationId xmlns:a16="http://schemas.microsoft.com/office/drawing/2014/main" id="{1405173B-FD4D-C214-A801-C1D88D8413EB}"/>
              </a:ext>
            </a:extLst>
          </p:cNvPr>
          <p:cNvSpPr>
            <a:spLocks noGrp="1"/>
          </p:cNvSpPr>
          <p:nvPr>
            <p:ph idx="1"/>
          </p:nvPr>
        </p:nvSpPr>
        <p:spPr/>
        <p:txBody>
          <a:bodyPr/>
          <a:lstStyle/>
          <a:p>
            <a:r>
              <a:rPr lang="cs-CZ" dirty="0"/>
              <a:t>Můžeme definovat následujícím způsobem: </a:t>
            </a:r>
          </a:p>
          <a:p>
            <a:r>
              <a:rPr lang="cs-CZ" dirty="0"/>
              <a:t>-oxidující látky jsou takové látky, které svým charakterem sami o sobě nehoří, mohou však za přítomnosti kyslíku přispívat ke zvýšení nebezpečí ohně, mohou být akcelerátorem vzplanutí jiných látek, se kterými se dostanou do styku. Existují v pevném či kapalném skupenství. Příkladem je manganistan draselný, kyselina chloristá.</a:t>
            </a:r>
          </a:p>
          <a:p>
            <a:r>
              <a:rPr lang="cs-CZ" dirty="0"/>
              <a:t>-organické peroxidy definujeme jako látky, které jsou charakteristické tím, že jejich molekula obsahuje dva atomy kyslíku. Jsou teplotně nestabilní, mohou spustit exotermickou, samovolnou reakci. Příkladem je peroxid vodíku.</a:t>
            </a:r>
          </a:p>
          <a:p>
            <a:r>
              <a:rPr lang="cs-CZ" dirty="0"/>
              <a:t>Třída 5 se dělí na dvě podtřídy:</a:t>
            </a:r>
          </a:p>
          <a:p>
            <a:r>
              <a:rPr lang="cs-CZ" dirty="0"/>
              <a:t>5.1 oxidující látky, </a:t>
            </a:r>
          </a:p>
          <a:p>
            <a:r>
              <a:rPr lang="cs-CZ" dirty="0"/>
              <a:t>5.2 organické peroxidy.</a:t>
            </a:r>
          </a:p>
          <a:p>
            <a:endParaRPr lang="cs-CZ" dirty="0"/>
          </a:p>
        </p:txBody>
      </p:sp>
      <p:pic>
        <p:nvPicPr>
          <p:cNvPr id="2054" name="Picture 6">
            <a:hlinkClick r:id="rId2"/>
            <a:extLst>
              <a:ext uri="{FF2B5EF4-FFF2-40B4-BE49-F238E27FC236}">
                <a16:creationId xmlns:a16="http://schemas.microsoft.com/office/drawing/2014/main" id="{D36E96BB-5C88-ADD7-62FE-D85F09528A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5434" y="4243908"/>
            <a:ext cx="3882729" cy="1846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4600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56A39A2-E4A8-EBB1-B920-E33398288F45}"/>
              </a:ext>
            </a:extLst>
          </p:cNvPr>
          <p:cNvSpPr>
            <a:spLocks noGrp="1"/>
          </p:cNvSpPr>
          <p:nvPr>
            <p:ph type="title"/>
          </p:nvPr>
        </p:nvSpPr>
        <p:spPr/>
        <p:txBody>
          <a:bodyPr>
            <a:normAutofit fontScale="90000"/>
          </a:bodyPr>
          <a:lstStyle/>
          <a:p>
            <a:r>
              <a:rPr lang="cs-CZ" dirty="0"/>
              <a:t>Nebezpečné zboží – Třída 6 – Toxické látky a infekční látky	</a:t>
            </a:r>
            <a:endParaRPr lang="en-GB" dirty="0"/>
          </a:p>
        </p:txBody>
      </p:sp>
      <p:sp>
        <p:nvSpPr>
          <p:cNvPr id="3" name="Zástupný obsah 2">
            <a:extLst>
              <a:ext uri="{FF2B5EF4-FFF2-40B4-BE49-F238E27FC236}">
                <a16:creationId xmlns:a16="http://schemas.microsoft.com/office/drawing/2014/main" id="{6E281934-1BD9-7BFF-8654-09D0C7BDDFE9}"/>
              </a:ext>
            </a:extLst>
          </p:cNvPr>
          <p:cNvSpPr>
            <a:spLocks noGrp="1"/>
          </p:cNvSpPr>
          <p:nvPr>
            <p:ph idx="1"/>
          </p:nvPr>
        </p:nvSpPr>
        <p:spPr/>
        <p:txBody>
          <a:bodyPr/>
          <a:lstStyle/>
          <a:p>
            <a:r>
              <a:rPr lang="cs-CZ" dirty="0"/>
              <a:t>Můžeme definovat následujícím způsobem:</a:t>
            </a:r>
          </a:p>
          <a:p>
            <a:r>
              <a:rPr lang="cs-CZ" dirty="0"/>
              <a:t>-toxické látky jsou takové substance, které jsou schopné i při malé koncentraci nebo množství způsobit smrt, zranění nebo poškodit lidi či zvířata. Příkladem je rtuť, fenol, chloroform, nikotin v tekutém skupenství, organické sloučeniny fosforu. </a:t>
            </a:r>
          </a:p>
          <a:p>
            <a:r>
              <a:rPr lang="cs-CZ" dirty="0"/>
              <a:t>-infekční látky se vyznačují tím, že mají patogeny, což jsou mikroorganismy jako bakterie, viry, parazité, plísně. Patří zde i infekční bílkoviny reprodukující se v živém systému. Dokáží způsobit nákazu nebo onemocnění u lidí či zvířat. Příkladem jsou odpady z lékáren a nemocnic. </a:t>
            </a:r>
          </a:p>
          <a:p>
            <a:r>
              <a:rPr lang="cs-CZ" dirty="0"/>
              <a:t>Třída 6 se dělí do dvou kategorií:</a:t>
            </a:r>
          </a:p>
          <a:p>
            <a:r>
              <a:rPr lang="cs-CZ" dirty="0"/>
              <a:t>Kategorie A -  infekční látky, které při expozici s člověkem</a:t>
            </a:r>
            <a:br>
              <a:rPr lang="cs-CZ" dirty="0"/>
            </a:br>
            <a:r>
              <a:rPr lang="cs-CZ" dirty="0"/>
              <a:t>či zvířetem, jsou schopny způsobit újmu na zdraví,</a:t>
            </a:r>
          </a:p>
          <a:p>
            <a:r>
              <a:rPr lang="cs-CZ" dirty="0"/>
              <a:t>Kategorie B – nesplňují podmínky Kategorie A např. laboratorní vzorky.</a:t>
            </a:r>
            <a:endParaRPr lang="en-GB" dirty="0"/>
          </a:p>
        </p:txBody>
      </p:sp>
      <p:pic>
        <p:nvPicPr>
          <p:cNvPr id="3074" name="Picture 2">
            <a:hlinkClick r:id="rId2"/>
            <a:extLst>
              <a:ext uri="{FF2B5EF4-FFF2-40B4-BE49-F238E27FC236}">
                <a16:creationId xmlns:a16="http://schemas.microsoft.com/office/drawing/2014/main" id="{3A673672-E2F9-2054-F74B-5DAD33B8FD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7137" y="4094956"/>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7749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082277-338A-C4CB-7F11-D49A1BEA1F59}"/>
              </a:ext>
            </a:extLst>
          </p:cNvPr>
          <p:cNvSpPr>
            <a:spLocks noGrp="1"/>
          </p:cNvSpPr>
          <p:nvPr>
            <p:ph type="title"/>
          </p:nvPr>
        </p:nvSpPr>
        <p:spPr/>
        <p:txBody>
          <a:bodyPr/>
          <a:lstStyle/>
          <a:p>
            <a:r>
              <a:rPr lang="cs-CZ" dirty="0"/>
              <a:t>Nebezpečné zboží – Třída 7 – Radioaktivní látky</a:t>
            </a:r>
            <a:endParaRPr lang="en-GB" dirty="0"/>
          </a:p>
        </p:txBody>
      </p:sp>
      <p:sp>
        <p:nvSpPr>
          <p:cNvPr id="3" name="Zástupný obsah 2">
            <a:extLst>
              <a:ext uri="{FF2B5EF4-FFF2-40B4-BE49-F238E27FC236}">
                <a16:creationId xmlns:a16="http://schemas.microsoft.com/office/drawing/2014/main" id="{C1694069-DC36-63AE-2598-93609F0906DB}"/>
              </a:ext>
            </a:extLst>
          </p:cNvPr>
          <p:cNvSpPr>
            <a:spLocks noGrp="1"/>
          </p:cNvSpPr>
          <p:nvPr>
            <p:ph idx="1"/>
          </p:nvPr>
        </p:nvSpPr>
        <p:spPr/>
        <p:txBody>
          <a:bodyPr/>
          <a:lstStyle/>
          <a:p>
            <a:r>
              <a:rPr lang="cs-CZ" dirty="0"/>
              <a:t>Můžeme definovat následujícím způsobem:</a:t>
            </a:r>
          </a:p>
          <a:p>
            <a:r>
              <a:rPr lang="cs-CZ" dirty="0"/>
              <a:t>-radioaktivní látky jsou značně nestabilní, obsahují radionuklidy, které podléhají samovolnému rozkladu na jednodušší atomová jádra jiných prvků. Tento proces je charakteristický uvolněním značného množství ionizujícího záření. Toto záření zachytí přístroj dozimetr. </a:t>
            </a:r>
          </a:p>
          <a:p>
            <a:r>
              <a:rPr lang="cs-CZ" dirty="0"/>
              <a:t>-při přepravě radioaktivních látek je důležitá ochrana osob, majetku a okolního prostředí před radiací. Při přepravě radioaktivní látky by mělo být zajištěno, aby byla minimalizovaná doba nezbytná k naložení nebo vyložení zásilky, musí být užité takové obaly, které minimalizují nebezpečí radiace. </a:t>
            </a:r>
          </a:p>
          <a:p>
            <a:r>
              <a:rPr lang="cs-CZ" dirty="0"/>
              <a:t>-pro přepravu radioaktivních látek je definován Transportní Index (T.I.), který udává dávku radioaktivního záření ve vzdálenosti 1m od povrchu zásilky. Hodnoty T.I. Jsou udávány v </a:t>
            </a:r>
            <a:r>
              <a:rPr lang="cs-CZ" dirty="0" err="1"/>
              <a:t>mSv</a:t>
            </a:r>
            <a:r>
              <a:rPr lang="cs-CZ" dirty="0"/>
              <a:t>/h.</a:t>
            </a:r>
          </a:p>
          <a:p>
            <a:r>
              <a:rPr lang="cs-CZ" dirty="0"/>
              <a:t>Dělíme do 3 kategorií:</a:t>
            </a:r>
          </a:p>
          <a:p>
            <a:endParaRPr lang="en-GB" dirty="0"/>
          </a:p>
        </p:txBody>
      </p:sp>
      <p:pic>
        <p:nvPicPr>
          <p:cNvPr id="5" name="Obrázek 4">
            <a:hlinkClick r:id="rId2"/>
            <a:extLst>
              <a:ext uri="{FF2B5EF4-FFF2-40B4-BE49-F238E27FC236}">
                <a16:creationId xmlns:a16="http://schemas.microsoft.com/office/drawing/2014/main" id="{18223AD7-279A-A183-3054-80BE39CDC477}"/>
              </a:ext>
            </a:extLst>
          </p:cNvPr>
          <p:cNvPicPr>
            <a:picLocks noChangeAspect="1"/>
          </p:cNvPicPr>
          <p:nvPr/>
        </p:nvPicPr>
        <p:blipFill>
          <a:blip r:embed="rId3"/>
          <a:stretch>
            <a:fillRect/>
          </a:stretch>
        </p:blipFill>
        <p:spPr>
          <a:xfrm>
            <a:off x="297100" y="5373687"/>
            <a:ext cx="2505075" cy="790575"/>
          </a:xfrm>
          <a:prstGeom prst="rect">
            <a:avLst/>
          </a:prstGeom>
        </p:spPr>
      </p:pic>
      <p:pic>
        <p:nvPicPr>
          <p:cNvPr id="4098" name="Picture 2">
            <a:hlinkClick r:id="rId4"/>
            <a:extLst>
              <a:ext uri="{FF2B5EF4-FFF2-40B4-BE49-F238E27FC236}">
                <a16:creationId xmlns:a16="http://schemas.microsoft.com/office/drawing/2014/main" id="{1E2C0ABB-0003-3B6B-2568-79BB2CD50F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643" y="5038725"/>
            <a:ext cx="3400425" cy="1343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4098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26FEF3B-2858-9369-A080-AA5289A0359F}"/>
              </a:ext>
            </a:extLst>
          </p:cNvPr>
          <p:cNvSpPr>
            <a:spLocks noGrp="1"/>
          </p:cNvSpPr>
          <p:nvPr>
            <p:ph type="title"/>
          </p:nvPr>
        </p:nvSpPr>
        <p:spPr/>
        <p:txBody>
          <a:bodyPr/>
          <a:lstStyle/>
          <a:p>
            <a:r>
              <a:rPr lang="cs-CZ" dirty="0"/>
              <a:t>Nebezpečné zboží – Třída 8 - Žíraviny</a:t>
            </a:r>
            <a:endParaRPr lang="en-GB" dirty="0"/>
          </a:p>
        </p:txBody>
      </p:sp>
      <p:sp>
        <p:nvSpPr>
          <p:cNvPr id="3" name="Zástupný obsah 2">
            <a:extLst>
              <a:ext uri="{FF2B5EF4-FFF2-40B4-BE49-F238E27FC236}">
                <a16:creationId xmlns:a16="http://schemas.microsoft.com/office/drawing/2014/main" id="{C447895B-38DE-259B-44C2-991D728A1354}"/>
              </a:ext>
            </a:extLst>
          </p:cNvPr>
          <p:cNvSpPr>
            <a:spLocks noGrp="1"/>
          </p:cNvSpPr>
          <p:nvPr>
            <p:ph idx="1"/>
          </p:nvPr>
        </p:nvSpPr>
        <p:spPr/>
        <p:txBody>
          <a:bodyPr/>
          <a:lstStyle/>
          <a:p>
            <a:r>
              <a:rPr lang="cs-CZ" dirty="0"/>
              <a:t>Můžeme definovat následujícím způsobem:</a:t>
            </a:r>
          </a:p>
          <a:p>
            <a:r>
              <a:rPr lang="cs-CZ" dirty="0"/>
              <a:t>-žíraviny jsou charakteristické tím, že během chemické reakce, nepříznivě působí na zdraví a život organismů. Během přepravy jsou schopny způsobit materiální poškození dalších přepravovaných předmětů a  zásilek. Žíraviny jsou velice agresivní, při jejich vytečení může dojít velice snadno dokonce k destrukci letadla.</a:t>
            </a:r>
          </a:p>
          <a:p>
            <a:r>
              <a:rPr lang="cs-CZ" dirty="0"/>
              <a:t>Tato třída se nedělí na podskupiny, ale pro přepravu žíravin existují tři obalové skupiny v závislosti na povaze žíravin. </a:t>
            </a:r>
          </a:p>
          <a:p>
            <a:r>
              <a:rPr lang="cs-CZ" dirty="0"/>
              <a:t>Příkladem jsou kyselina sírová, kyselina dusičná, kyselina chlorovodíková, hydroxid sodný, hydroxid draselný.</a:t>
            </a:r>
          </a:p>
          <a:p>
            <a:endParaRPr lang="en-GB" dirty="0"/>
          </a:p>
        </p:txBody>
      </p:sp>
      <p:pic>
        <p:nvPicPr>
          <p:cNvPr id="5122" name="Picture 2">
            <a:hlinkClick r:id="rId2"/>
            <a:extLst>
              <a:ext uri="{FF2B5EF4-FFF2-40B4-BE49-F238E27FC236}">
                <a16:creationId xmlns:a16="http://schemas.microsoft.com/office/drawing/2014/main" id="{8BB935EA-2814-EEA7-E3EE-240397BBE9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3523" y="4500563"/>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952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2C52A21-A9D9-4935-BCB3-CCB371E2A634}"/>
              </a:ext>
            </a:extLst>
          </p:cNvPr>
          <p:cNvSpPr>
            <a:spLocks noGrp="1"/>
          </p:cNvSpPr>
          <p:nvPr>
            <p:ph type="title"/>
          </p:nvPr>
        </p:nvSpPr>
        <p:spPr/>
        <p:txBody>
          <a:bodyPr/>
          <a:lstStyle/>
          <a:p>
            <a:r>
              <a:rPr lang="cs-CZ" dirty="0"/>
              <a:t>Obsah</a:t>
            </a:r>
          </a:p>
        </p:txBody>
      </p:sp>
      <p:sp>
        <p:nvSpPr>
          <p:cNvPr id="3" name="Zástupný obsah 2">
            <a:extLst>
              <a:ext uri="{FF2B5EF4-FFF2-40B4-BE49-F238E27FC236}">
                <a16:creationId xmlns:a16="http://schemas.microsoft.com/office/drawing/2014/main" id="{FA5237AE-F879-44D2-6CAD-BE3AA6589F82}"/>
              </a:ext>
            </a:extLst>
          </p:cNvPr>
          <p:cNvSpPr>
            <a:spLocks noGrp="1"/>
          </p:cNvSpPr>
          <p:nvPr>
            <p:ph idx="1"/>
          </p:nvPr>
        </p:nvSpPr>
        <p:spPr/>
        <p:txBody>
          <a:bodyPr/>
          <a:lstStyle/>
          <a:p>
            <a:pPr marL="457200" indent="-457200">
              <a:buAutoNum type="arabicPeriod"/>
            </a:pPr>
            <a:r>
              <a:rPr lang="cs-CZ" dirty="0"/>
              <a:t>Základní informace a pojmy</a:t>
            </a:r>
          </a:p>
          <a:p>
            <a:pPr marL="457200" indent="-457200">
              <a:buAutoNum type="arabicPeriod"/>
            </a:pPr>
            <a:r>
              <a:rPr lang="cs-CZ" dirty="0"/>
              <a:t>Nebezpečné zboží</a:t>
            </a:r>
          </a:p>
          <a:p>
            <a:pPr marL="457200" indent="-457200">
              <a:buAutoNum type="arabicPeriod"/>
            </a:pPr>
            <a:r>
              <a:rPr lang="cs-CZ" dirty="0"/>
              <a:t>Speciální náklad</a:t>
            </a:r>
          </a:p>
          <a:p>
            <a:pPr marL="457200" indent="-457200">
              <a:buAutoNum type="arabicPeriod"/>
            </a:pPr>
            <a:r>
              <a:rPr lang="cs-CZ" dirty="0"/>
              <a:t>Segregační tabulka</a:t>
            </a:r>
          </a:p>
          <a:p>
            <a:pPr marL="457200" indent="-457200">
              <a:buAutoNum type="arabicPeriod"/>
            </a:pPr>
            <a:r>
              <a:rPr lang="cs-CZ" dirty="0"/>
              <a:t>Bezpečnostní postupy s nebezpečným zbožím na zemi</a:t>
            </a:r>
          </a:p>
        </p:txBody>
      </p:sp>
    </p:spTree>
    <p:extLst>
      <p:ext uri="{BB962C8B-B14F-4D97-AF65-F5344CB8AC3E}">
        <p14:creationId xmlns:p14="http://schemas.microsoft.com/office/powerpoint/2010/main" val="12927595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24C85A9-301A-6957-7825-BE9518728D09}"/>
              </a:ext>
            </a:extLst>
          </p:cNvPr>
          <p:cNvSpPr>
            <a:spLocks noGrp="1"/>
          </p:cNvSpPr>
          <p:nvPr>
            <p:ph type="title"/>
          </p:nvPr>
        </p:nvSpPr>
        <p:spPr/>
        <p:txBody>
          <a:bodyPr>
            <a:normAutofit fontScale="90000"/>
          </a:bodyPr>
          <a:lstStyle/>
          <a:p>
            <a:r>
              <a:rPr lang="cs-CZ" dirty="0"/>
              <a:t>Nebezpečné zboží – Třída 9 – Jiné nebezpečné látky a předměty</a:t>
            </a:r>
            <a:endParaRPr lang="en-GB" dirty="0"/>
          </a:p>
        </p:txBody>
      </p:sp>
      <p:sp>
        <p:nvSpPr>
          <p:cNvPr id="3" name="Zástupný obsah 2">
            <a:extLst>
              <a:ext uri="{FF2B5EF4-FFF2-40B4-BE49-F238E27FC236}">
                <a16:creationId xmlns:a16="http://schemas.microsoft.com/office/drawing/2014/main" id="{9C4C3AF7-CB83-3C68-D6B4-34F1C27370C5}"/>
              </a:ext>
            </a:extLst>
          </p:cNvPr>
          <p:cNvSpPr>
            <a:spLocks noGrp="1"/>
          </p:cNvSpPr>
          <p:nvPr>
            <p:ph idx="1"/>
          </p:nvPr>
        </p:nvSpPr>
        <p:spPr/>
        <p:txBody>
          <a:bodyPr/>
          <a:lstStyle/>
          <a:p>
            <a:r>
              <a:rPr lang="cs-CZ" dirty="0"/>
              <a:t>Můžeme definovat následujícím způsobem:</a:t>
            </a:r>
          </a:p>
          <a:p>
            <a:r>
              <a:rPr lang="cs-CZ" dirty="0"/>
              <a:t>-spadají zde všechny látky, které nebyly definovány v rámci ostatních osmi třídách, avšak stále při jejich přepravě hrozí nebezpečí. Příkladem je geneticky modifikovaný organismus, magnetický materiál, lithiové baterie, prostředky první pomoci, airbagy, zážehové motory, záchranné skluzy, narkotika, škodlivé nebo dráždivé substance. Řadí se zde kapaliny, které vyžadují teploty nad 100°C. </a:t>
            </a:r>
          </a:p>
          <a:p>
            <a:r>
              <a:rPr lang="cs-CZ" dirty="0"/>
              <a:t>-zvláštní látkou je suchý led – oxid uhličitý v pevném skupenství. </a:t>
            </a:r>
            <a:endParaRPr lang="en-GB" dirty="0"/>
          </a:p>
        </p:txBody>
      </p:sp>
      <p:pic>
        <p:nvPicPr>
          <p:cNvPr id="6146" name="Picture 2">
            <a:hlinkClick r:id="rId2"/>
            <a:extLst>
              <a:ext uri="{FF2B5EF4-FFF2-40B4-BE49-F238E27FC236}">
                <a16:creationId xmlns:a16="http://schemas.microsoft.com/office/drawing/2014/main" id="{C4337613-AF18-2A9C-4101-2C5EB62A40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4436" y="4169146"/>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92746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91A4588-6B64-6D59-2350-D225EAFA3073}"/>
              </a:ext>
            </a:extLst>
          </p:cNvPr>
          <p:cNvSpPr>
            <a:spLocks noGrp="1"/>
          </p:cNvSpPr>
          <p:nvPr>
            <p:ph type="title"/>
          </p:nvPr>
        </p:nvSpPr>
        <p:spPr/>
        <p:txBody>
          <a:bodyPr/>
          <a:lstStyle/>
          <a:p>
            <a:r>
              <a:rPr lang="cs-CZ" dirty="0"/>
              <a:t>Speciální náklad</a:t>
            </a:r>
            <a:endParaRPr lang="en-GB" dirty="0"/>
          </a:p>
        </p:txBody>
      </p:sp>
      <p:sp>
        <p:nvSpPr>
          <p:cNvPr id="3" name="Zástupný obsah 2">
            <a:extLst>
              <a:ext uri="{FF2B5EF4-FFF2-40B4-BE49-F238E27FC236}">
                <a16:creationId xmlns:a16="http://schemas.microsoft.com/office/drawing/2014/main" id="{05807737-7BDA-AF1B-22A8-770302E0C893}"/>
              </a:ext>
            </a:extLst>
          </p:cNvPr>
          <p:cNvSpPr>
            <a:spLocks noGrp="1"/>
          </p:cNvSpPr>
          <p:nvPr>
            <p:ph idx="1"/>
          </p:nvPr>
        </p:nvSpPr>
        <p:spPr/>
        <p:txBody>
          <a:bodyPr/>
          <a:lstStyle/>
          <a:p>
            <a:r>
              <a:rPr lang="cs-CZ" dirty="0"/>
              <a:t>Speciální náklad v letecké dopravě označuje náklad, který vyžaduje zvláštní zacházení, manipulaci, nebo přepravu kvůli své velikosti, hmotnosti, charakteristikám nebo specifickým požadavkům. Tento náklad nemůže být standartně přepraven, protože je vyžadováno například: speciálně vybavené letadlo, manipulace nebo procedura. </a:t>
            </a:r>
          </a:p>
          <a:p>
            <a:r>
              <a:rPr lang="cs-CZ" dirty="0"/>
              <a:t>Mezi typické příklady speciálního nákladu patří:</a:t>
            </a:r>
          </a:p>
          <a:p>
            <a:pPr marL="457200" indent="-457200">
              <a:buAutoNum type="arabicPeriod"/>
            </a:pPr>
            <a:r>
              <a:rPr lang="cs-CZ" dirty="0"/>
              <a:t>Nadrozměrný náklad – předměty, které jsou příliš velké nebo těžké pro standartní nákladové prostory,</a:t>
            </a:r>
          </a:p>
          <a:p>
            <a:pPr marL="457200" indent="-457200">
              <a:buAutoNum type="arabicPeriod"/>
            </a:pPr>
            <a:r>
              <a:rPr lang="cs-CZ" dirty="0"/>
              <a:t>Těžký náklad – předměty, které překračují limity standardního nákladu,</a:t>
            </a:r>
          </a:p>
          <a:p>
            <a:pPr marL="457200" indent="-457200">
              <a:buAutoNum type="arabicPeriod"/>
            </a:pPr>
            <a:r>
              <a:rPr lang="cs-CZ" dirty="0"/>
              <a:t>Křehký nebo hodnotný náklad – náklad, který je vysoce cenný nebo křehký – umělecké předměty, elektronika apod,</a:t>
            </a:r>
          </a:p>
          <a:p>
            <a:pPr marL="457200" indent="-457200">
              <a:buAutoNum type="arabicPeriod"/>
            </a:pPr>
            <a:r>
              <a:rPr lang="cs-CZ" dirty="0"/>
              <a:t>Živý náklad – například zvířata</a:t>
            </a:r>
          </a:p>
        </p:txBody>
      </p:sp>
    </p:spTree>
    <p:extLst>
      <p:ext uri="{BB962C8B-B14F-4D97-AF65-F5344CB8AC3E}">
        <p14:creationId xmlns:p14="http://schemas.microsoft.com/office/powerpoint/2010/main" val="37029916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C1B9732-7973-B641-728A-6E6B957AD528}"/>
              </a:ext>
            </a:extLst>
          </p:cNvPr>
          <p:cNvSpPr>
            <a:spLocks noGrp="1"/>
          </p:cNvSpPr>
          <p:nvPr>
            <p:ph type="title"/>
          </p:nvPr>
        </p:nvSpPr>
        <p:spPr/>
        <p:txBody>
          <a:bodyPr/>
          <a:lstStyle/>
          <a:p>
            <a:r>
              <a:rPr lang="cs-CZ" dirty="0"/>
              <a:t>Speciální náklad</a:t>
            </a:r>
            <a:endParaRPr lang="en-GB" dirty="0"/>
          </a:p>
        </p:txBody>
      </p:sp>
      <p:sp>
        <p:nvSpPr>
          <p:cNvPr id="3" name="Zástupný obsah 2">
            <a:extLst>
              <a:ext uri="{FF2B5EF4-FFF2-40B4-BE49-F238E27FC236}">
                <a16:creationId xmlns:a16="http://schemas.microsoft.com/office/drawing/2014/main" id="{E84362F8-AA07-F0D8-7722-7796D1B8D6E1}"/>
              </a:ext>
            </a:extLst>
          </p:cNvPr>
          <p:cNvSpPr>
            <a:spLocks noGrp="1"/>
          </p:cNvSpPr>
          <p:nvPr>
            <p:ph idx="1"/>
          </p:nvPr>
        </p:nvSpPr>
        <p:spPr>
          <a:xfrm>
            <a:off x="192088" y="1989138"/>
            <a:ext cx="4995210" cy="4211637"/>
          </a:xfrm>
        </p:spPr>
        <p:txBody>
          <a:bodyPr>
            <a:normAutofit fontScale="92500" lnSpcReduction="20000"/>
          </a:bodyPr>
          <a:lstStyle/>
          <a:p>
            <a:r>
              <a:rPr lang="cs-CZ" dirty="0"/>
              <a:t>Obecný příklad možného speciálního nákladu:</a:t>
            </a:r>
          </a:p>
          <a:p>
            <a:r>
              <a:rPr lang="cs-CZ" dirty="0"/>
              <a:t>AVI – živá zvířata,</a:t>
            </a:r>
          </a:p>
          <a:p>
            <a:r>
              <a:rPr lang="cs-CZ" dirty="0"/>
              <a:t>AVI/SPF – laboratorní zvířata,</a:t>
            </a:r>
          </a:p>
          <a:p>
            <a:r>
              <a:rPr lang="cs-CZ" dirty="0"/>
              <a:t>EAT – potraviny,</a:t>
            </a:r>
          </a:p>
          <a:p>
            <a:r>
              <a:rPr lang="cs-CZ" dirty="0"/>
              <a:t>FIL – nevyvolané filmy, </a:t>
            </a:r>
          </a:p>
          <a:p>
            <a:r>
              <a:rPr lang="cs-CZ" dirty="0"/>
              <a:t>HEG – násadová vejce, </a:t>
            </a:r>
          </a:p>
          <a:p>
            <a:r>
              <a:rPr lang="cs-CZ" dirty="0"/>
              <a:t>HUM – lidské ostatky, </a:t>
            </a:r>
          </a:p>
          <a:p>
            <a:r>
              <a:rPr lang="cs-CZ" dirty="0"/>
              <a:t>LHO – živé lidské orgány, </a:t>
            </a:r>
          </a:p>
          <a:p>
            <a:r>
              <a:rPr lang="cs-CZ" dirty="0"/>
              <a:t>PEF – řezané květiny,</a:t>
            </a:r>
          </a:p>
          <a:p>
            <a:r>
              <a:rPr lang="cs-CZ" dirty="0"/>
              <a:t>PEM – rychle se kazící maso, </a:t>
            </a:r>
          </a:p>
          <a:p>
            <a:r>
              <a:rPr lang="cs-CZ" dirty="0"/>
              <a:t>PEP – zelenina, ovoce,</a:t>
            </a:r>
          </a:p>
          <a:p>
            <a:r>
              <a:rPr lang="cs-CZ" dirty="0"/>
              <a:t>PER – rychle se kazící různé zboží,</a:t>
            </a:r>
          </a:p>
          <a:p>
            <a:endParaRPr lang="en-GB" dirty="0"/>
          </a:p>
        </p:txBody>
      </p:sp>
      <p:sp>
        <p:nvSpPr>
          <p:cNvPr id="4" name="Zástupný obsah 2">
            <a:extLst>
              <a:ext uri="{FF2B5EF4-FFF2-40B4-BE49-F238E27FC236}">
                <a16:creationId xmlns:a16="http://schemas.microsoft.com/office/drawing/2014/main" id="{A1F98FEF-797B-DAC6-77B6-6F25381E2E4E}"/>
              </a:ext>
            </a:extLst>
          </p:cNvPr>
          <p:cNvSpPr txBox="1">
            <a:spLocks/>
          </p:cNvSpPr>
          <p:nvPr/>
        </p:nvSpPr>
        <p:spPr>
          <a:xfrm>
            <a:off x="5187298" y="1989137"/>
            <a:ext cx="4995210" cy="421163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Tx/>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s-CZ" dirty="0"/>
              <a:t>PES – rychle se kazící mořské plody, čerstvé ryby,</a:t>
            </a:r>
          </a:p>
          <a:p>
            <a:r>
              <a:rPr lang="cs-CZ" dirty="0"/>
              <a:t>WAM – zbraně, střelivo,</a:t>
            </a:r>
          </a:p>
          <a:p>
            <a:r>
              <a:rPr lang="cs-CZ" dirty="0"/>
              <a:t>RLI – plně regulované lithium-iontové baterie(třída 9, UN 3491) podle sekce I PI969 a 970,</a:t>
            </a:r>
          </a:p>
          <a:p>
            <a:r>
              <a:rPr lang="cs-CZ" dirty="0"/>
              <a:t>RBI – plně regulované lithium-iontové baterie(třída 9, UN 3480) podle sekce IA a IB PI 965,</a:t>
            </a:r>
          </a:p>
          <a:p>
            <a:r>
              <a:rPr lang="cs-CZ" dirty="0"/>
              <a:t>RBM – plně regulované lithium-iontové baterie(třída 9, UN 3090) podle sekce IA a IB PI968.</a:t>
            </a:r>
          </a:p>
          <a:p>
            <a:endParaRPr lang="en-GB" dirty="0"/>
          </a:p>
        </p:txBody>
      </p:sp>
    </p:spTree>
    <p:extLst>
      <p:ext uri="{BB962C8B-B14F-4D97-AF65-F5344CB8AC3E}">
        <p14:creationId xmlns:p14="http://schemas.microsoft.com/office/powerpoint/2010/main" val="2643157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17890F3-185B-1219-21EA-6C776A32A120}"/>
              </a:ext>
            </a:extLst>
          </p:cNvPr>
          <p:cNvSpPr>
            <a:spLocks noGrp="1"/>
          </p:cNvSpPr>
          <p:nvPr>
            <p:ph type="title"/>
          </p:nvPr>
        </p:nvSpPr>
        <p:spPr/>
        <p:txBody>
          <a:bodyPr/>
          <a:lstStyle/>
          <a:p>
            <a:r>
              <a:rPr lang="cs-CZ" dirty="0"/>
              <a:t>Segregační tabulka</a:t>
            </a:r>
            <a:endParaRPr lang="en-GB" dirty="0"/>
          </a:p>
        </p:txBody>
      </p:sp>
      <p:sp>
        <p:nvSpPr>
          <p:cNvPr id="3" name="Zástupný obsah 2">
            <a:extLst>
              <a:ext uri="{FF2B5EF4-FFF2-40B4-BE49-F238E27FC236}">
                <a16:creationId xmlns:a16="http://schemas.microsoft.com/office/drawing/2014/main" id="{4A0222A6-BB78-286C-8356-D8BE56A9D2B3}"/>
              </a:ext>
            </a:extLst>
          </p:cNvPr>
          <p:cNvSpPr>
            <a:spLocks noGrp="1"/>
          </p:cNvSpPr>
          <p:nvPr>
            <p:ph idx="1"/>
          </p:nvPr>
        </p:nvSpPr>
        <p:spPr/>
        <p:txBody>
          <a:bodyPr/>
          <a:lstStyle/>
          <a:p>
            <a:r>
              <a:rPr lang="cs-CZ" dirty="0"/>
              <a:t>Pro potřeby procesu vyvažování letadel bude v následujícím snímku vyobrazena segregační tabulka. </a:t>
            </a:r>
          </a:p>
          <a:p>
            <a:r>
              <a:rPr lang="cs-CZ" dirty="0"/>
              <a:t>Tato tabulka slouží k rozeznání, které nebezpečné zboží, nebo speciální náklad nemohou být spolu naloženy, případně za jakých podmínek spolu naloženy být mohou. </a:t>
            </a:r>
          </a:p>
          <a:p>
            <a:r>
              <a:rPr lang="cs-CZ" dirty="0"/>
              <a:t>Rozeznáváme dva typy ložení letadel:</a:t>
            </a:r>
          </a:p>
          <a:p>
            <a:r>
              <a:rPr lang="cs-CZ" dirty="0"/>
              <a:t>-volně ložené letadlo – zboží, zavazadla a pošta jsou v nákladovém prostoru loženy volně, </a:t>
            </a:r>
            <a:r>
              <a:rPr lang="cs-CZ" dirty="0" err="1"/>
              <a:t>kompartmenty</a:t>
            </a:r>
            <a:r>
              <a:rPr lang="cs-CZ" dirty="0"/>
              <a:t> nákladového prostoru jsou od sebe odděleny sítí, </a:t>
            </a:r>
          </a:p>
          <a:p>
            <a:r>
              <a:rPr lang="cs-CZ" dirty="0"/>
              <a:t>-kontejnerově ložené letadlo – zboží, zavazadla a pošta jsou v první naloženy do leteckých kontejnerů (ULD) a kontejnery jsou poté naloženy do nákladového prostoru na danou pozici a na podlaze zajištěny zámky proti pohybu. </a:t>
            </a:r>
          </a:p>
          <a:p>
            <a:r>
              <a:rPr lang="cs-CZ" dirty="0"/>
              <a:t> </a:t>
            </a:r>
            <a:endParaRPr lang="en-GB" dirty="0"/>
          </a:p>
        </p:txBody>
      </p:sp>
    </p:spTree>
    <p:extLst>
      <p:ext uri="{BB962C8B-B14F-4D97-AF65-F5344CB8AC3E}">
        <p14:creationId xmlns:p14="http://schemas.microsoft.com/office/powerpoint/2010/main" val="20517006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A448889-124B-4B66-6975-2E925518F75C}"/>
              </a:ext>
            </a:extLst>
          </p:cNvPr>
          <p:cNvSpPr>
            <a:spLocks noGrp="1"/>
          </p:cNvSpPr>
          <p:nvPr>
            <p:ph type="title"/>
          </p:nvPr>
        </p:nvSpPr>
        <p:spPr/>
        <p:txBody>
          <a:bodyPr/>
          <a:lstStyle/>
          <a:p>
            <a:r>
              <a:rPr lang="cs-CZ" dirty="0"/>
              <a:t>Segregační tabulka</a:t>
            </a:r>
            <a:endParaRPr lang="en-GB" dirty="0"/>
          </a:p>
        </p:txBody>
      </p:sp>
      <p:graphicFrame>
        <p:nvGraphicFramePr>
          <p:cNvPr id="5" name="Zástupný obsah 4">
            <a:extLst>
              <a:ext uri="{FF2B5EF4-FFF2-40B4-BE49-F238E27FC236}">
                <a16:creationId xmlns:a16="http://schemas.microsoft.com/office/drawing/2014/main" id="{E48E9D62-788D-8F3A-D759-90B4223D9025}"/>
              </a:ext>
            </a:extLst>
          </p:cNvPr>
          <p:cNvGraphicFramePr>
            <a:graphicFrameLocks noGrp="1"/>
          </p:cNvGraphicFramePr>
          <p:nvPr>
            <p:ph idx="1"/>
            <p:extLst>
              <p:ext uri="{D42A27DB-BD31-4B8C-83A1-F6EECF244321}">
                <p14:modId xmlns:p14="http://schemas.microsoft.com/office/powerpoint/2010/main" val="4248375274"/>
              </p:ext>
            </p:extLst>
          </p:nvPr>
        </p:nvGraphicFramePr>
        <p:xfrm>
          <a:off x="183997" y="1808163"/>
          <a:ext cx="11807838" cy="4392605"/>
        </p:xfrm>
        <a:graphic>
          <a:graphicData uri="http://schemas.openxmlformats.org/drawingml/2006/table">
            <a:tbl>
              <a:tblPr/>
              <a:tblGrid>
                <a:gridCol w="1103481">
                  <a:extLst>
                    <a:ext uri="{9D8B030D-6E8A-4147-A177-3AD203B41FA5}">
                      <a16:colId xmlns:a16="http://schemas.microsoft.com/office/drawing/2014/main" val="3877611424"/>
                    </a:ext>
                  </a:extLst>
                </a:gridCol>
                <a:gridCol w="1439697">
                  <a:extLst>
                    <a:ext uri="{9D8B030D-6E8A-4147-A177-3AD203B41FA5}">
                      <a16:colId xmlns:a16="http://schemas.microsoft.com/office/drawing/2014/main" val="644376362"/>
                    </a:ext>
                  </a:extLst>
                </a:gridCol>
                <a:gridCol w="298860">
                  <a:extLst>
                    <a:ext uri="{9D8B030D-6E8A-4147-A177-3AD203B41FA5}">
                      <a16:colId xmlns:a16="http://schemas.microsoft.com/office/drawing/2014/main" val="1720167821"/>
                    </a:ext>
                  </a:extLst>
                </a:gridCol>
                <a:gridCol w="298860">
                  <a:extLst>
                    <a:ext uri="{9D8B030D-6E8A-4147-A177-3AD203B41FA5}">
                      <a16:colId xmlns:a16="http://schemas.microsoft.com/office/drawing/2014/main" val="2693059891"/>
                    </a:ext>
                  </a:extLst>
                </a:gridCol>
                <a:gridCol w="298860">
                  <a:extLst>
                    <a:ext uri="{9D8B030D-6E8A-4147-A177-3AD203B41FA5}">
                      <a16:colId xmlns:a16="http://schemas.microsoft.com/office/drawing/2014/main" val="1126478444"/>
                    </a:ext>
                  </a:extLst>
                </a:gridCol>
                <a:gridCol w="298860">
                  <a:extLst>
                    <a:ext uri="{9D8B030D-6E8A-4147-A177-3AD203B41FA5}">
                      <a16:colId xmlns:a16="http://schemas.microsoft.com/office/drawing/2014/main" val="3041159550"/>
                    </a:ext>
                  </a:extLst>
                </a:gridCol>
                <a:gridCol w="298860">
                  <a:extLst>
                    <a:ext uri="{9D8B030D-6E8A-4147-A177-3AD203B41FA5}">
                      <a16:colId xmlns:a16="http://schemas.microsoft.com/office/drawing/2014/main" val="2514423407"/>
                    </a:ext>
                  </a:extLst>
                </a:gridCol>
                <a:gridCol w="298860">
                  <a:extLst>
                    <a:ext uri="{9D8B030D-6E8A-4147-A177-3AD203B41FA5}">
                      <a16:colId xmlns:a16="http://schemas.microsoft.com/office/drawing/2014/main" val="1237969892"/>
                    </a:ext>
                  </a:extLst>
                </a:gridCol>
                <a:gridCol w="298860">
                  <a:extLst>
                    <a:ext uri="{9D8B030D-6E8A-4147-A177-3AD203B41FA5}">
                      <a16:colId xmlns:a16="http://schemas.microsoft.com/office/drawing/2014/main" val="1885546126"/>
                    </a:ext>
                  </a:extLst>
                </a:gridCol>
                <a:gridCol w="298860">
                  <a:extLst>
                    <a:ext uri="{9D8B030D-6E8A-4147-A177-3AD203B41FA5}">
                      <a16:colId xmlns:a16="http://schemas.microsoft.com/office/drawing/2014/main" val="1923367846"/>
                    </a:ext>
                  </a:extLst>
                </a:gridCol>
                <a:gridCol w="298860">
                  <a:extLst>
                    <a:ext uri="{9D8B030D-6E8A-4147-A177-3AD203B41FA5}">
                      <a16:colId xmlns:a16="http://schemas.microsoft.com/office/drawing/2014/main" val="2324517414"/>
                    </a:ext>
                  </a:extLst>
                </a:gridCol>
                <a:gridCol w="298860">
                  <a:extLst>
                    <a:ext uri="{9D8B030D-6E8A-4147-A177-3AD203B41FA5}">
                      <a16:colId xmlns:a16="http://schemas.microsoft.com/office/drawing/2014/main" val="1808785089"/>
                    </a:ext>
                  </a:extLst>
                </a:gridCol>
                <a:gridCol w="298860">
                  <a:extLst>
                    <a:ext uri="{9D8B030D-6E8A-4147-A177-3AD203B41FA5}">
                      <a16:colId xmlns:a16="http://schemas.microsoft.com/office/drawing/2014/main" val="2510945664"/>
                    </a:ext>
                  </a:extLst>
                </a:gridCol>
                <a:gridCol w="298860">
                  <a:extLst>
                    <a:ext uri="{9D8B030D-6E8A-4147-A177-3AD203B41FA5}">
                      <a16:colId xmlns:a16="http://schemas.microsoft.com/office/drawing/2014/main" val="2203946474"/>
                    </a:ext>
                  </a:extLst>
                </a:gridCol>
                <a:gridCol w="298860">
                  <a:extLst>
                    <a:ext uri="{9D8B030D-6E8A-4147-A177-3AD203B41FA5}">
                      <a16:colId xmlns:a16="http://schemas.microsoft.com/office/drawing/2014/main" val="2489006003"/>
                    </a:ext>
                  </a:extLst>
                </a:gridCol>
                <a:gridCol w="298860">
                  <a:extLst>
                    <a:ext uri="{9D8B030D-6E8A-4147-A177-3AD203B41FA5}">
                      <a16:colId xmlns:a16="http://schemas.microsoft.com/office/drawing/2014/main" val="688813659"/>
                    </a:ext>
                  </a:extLst>
                </a:gridCol>
                <a:gridCol w="298860">
                  <a:extLst>
                    <a:ext uri="{9D8B030D-6E8A-4147-A177-3AD203B41FA5}">
                      <a16:colId xmlns:a16="http://schemas.microsoft.com/office/drawing/2014/main" val="4167938774"/>
                    </a:ext>
                  </a:extLst>
                </a:gridCol>
                <a:gridCol w="298860">
                  <a:extLst>
                    <a:ext uri="{9D8B030D-6E8A-4147-A177-3AD203B41FA5}">
                      <a16:colId xmlns:a16="http://schemas.microsoft.com/office/drawing/2014/main" val="523753025"/>
                    </a:ext>
                  </a:extLst>
                </a:gridCol>
                <a:gridCol w="298860">
                  <a:extLst>
                    <a:ext uri="{9D8B030D-6E8A-4147-A177-3AD203B41FA5}">
                      <a16:colId xmlns:a16="http://schemas.microsoft.com/office/drawing/2014/main" val="1782762952"/>
                    </a:ext>
                  </a:extLst>
                </a:gridCol>
                <a:gridCol w="298860">
                  <a:extLst>
                    <a:ext uri="{9D8B030D-6E8A-4147-A177-3AD203B41FA5}">
                      <a16:colId xmlns:a16="http://schemas.microsoft.com/office/drawing/2014/main" val="1014651545"/>
                    </a:ext>
                  </a:extLst>
                </a:gridCol>
                <a:gridCol w="298860">
                  <a:extLst>
                    <a:ext uri="{9D8B030D-6E8A-4147-A177-3AD203B41FA5}">
                      <a16:colId xmlns:a16="http://schemas.microsoft.com/office/drawing/2014/main" val="792685235"/>
                    </a:ext>
                  </a:extLst>
                </a:gridCol>
                <a:gridCol w="298860">
                  <a:extLst>
                    <a:ext uri="{9D8B030D-6E8A-4147-A177-3AD203B41FA5}">
                      <a16:colId xmlns:a16="http://schemas.microsoft.com/office/drawing/2014/main" val="1857375419"/>
                    </a:ext>
                  </a:extLst>
                </a:gridCol>
                <a:gridCol w="298860">
                  <a:extLst>
                    <a:ext uri="{9D8B030D-6E8A-4147-A177-3AD203B41FA5}">
                      <a16:colId xmlns:a16="http://schemas.microsoft.com/office/drawing/2014/main" val="337039725"/>
                    </a:ext>
                  </a:extLst>
                </a:gridCol>
                <a:gridCol w="298860">
                  <a:extLst>
                    <a:ext uri="{9D8B030D-6E8A-4147-A177-3AD203B41FA5}">
                      <a16:colId xmlns:a16="http://schemas.microsoft.com/office/drawing/2014/main" val="1260025750"/>
                    </a:ext>
                  </a:extLst>
                </a:gridCol>
                <a:gridCol w="298860">
                  <a:extLst>
                    <a:ext uri="{9D8B030D-6E8A-4147-A177-3AD203B41FA5}">
                      <a16:colId xmlns:a16="http://schemas.microsoft.com/office/drawing/2014/main" val="4046656589"/>
                    </a:ext>
                  </a:extLst>
                </a:gridCol>
                <a:gridCol w="298860">
                  <a:extLst>
                    <a:ext uri="{9D8B030D-6E8A-4147-A177-3AD203B41FA5}">
                      <a16:colId xmlns:a16="http://schemas.microsoft.com/office/drawing/2014/main" val="4085098430"/>
                    </a:ext>
                  </a:extLst>
                </a:gridCol>
                <a:gridCol w="298860">
                  <a:extLst>
                    <a:ext uri="{9D8B030D-6E8A-4147-A177-3AD203B41FA5}">
                      <a16:colId xmlns:a16="http://schemas.microsoft.com/office/drawing/2014/main" val="3682461231"/>
                    </a:ext>
                  </a:extLst>
                </a:gridCol>
                <a:gridCol w="298860">
                  <a:extLst>
                    <a:ext uri="{9D8B030D-6E8A-4147-A177-3AD203B41FA5}">
                      <a16:colId xmlns:a16="http://schemas.microsoft.com/office/drawing/2014/main" val="1865956025"/>
                    </a:ext>
                  </a:extLst>
                </a:gridCol>
                <a:gridCol w="298860">
                  <a:extLst>
                    <a:ext uri="{9D8B030D-6E8A-4147-A177-3AD203B41FA5}">
                      <a16:colId xmlns:a16="http://schemas.microsoft.com/office/drawing/2014/main" val="2878971145"/>
                    </a:ext>
                  </a:extLst>
                </a:gridCol>
                <a:gridCol w="298860">
                  <a:extLst>
                    <a:ext uri="{9D8B030D-6E8A-4147-A177-3AD203B41FA5}">
                      <a16:colId xmlns:a16="http://schemas.microsoft.com/office/drawing/2014/main" val="3172308940"/>
                    </a:ext>
                  </a:extLst>
                </a:gridCol>
                <a:gridCol w="298860">
                  <a:extLst>
                    <a:ext uri="{9D8B030D-6E8A-4147-A177-3AD203B41FA5}">
                      <a16:colId xmlns:a16="http://schemas.microsoft.com/office/drawing/2014/main" val="1616106073"/>
                    </a:ext>
                  </a:extLst>
                </a:gridCol>
                <a:gridCol w="298860">
                  <a:extLst>
                    <a:ext uri="{9D8B030D-6E8A-4147-A177-3AD203B41FA5}">
                      <a16:colId xmlns:a16="http://schemas.microsoft.com/office/drawing/2014/main" val="3437964693"/>
                    </a:ext>
                  </a:extLst>
                </a:gridCol>
                <a:gridCol w="298860">
                  <a:extLst>
                    <a:ext uri="{9D8B030D-6E8A-4147-A177-3AD203B41FA5}">
                      <a16:colId xmlns:a16="http://schemas.microsoft.com/office/drawing/2014/main" val="4182031279"/>
                    </a:ext>
                  </a:extLst>
                </a:gridCol>
              </a:tblGrid>
              <a:tr h="350732">
                <a:tc>
                  <a:txBody>
                    <a:bodyPr/>
                    <a:lstStyle/>
                    <a:p>
                      <a:pPr algn="ctr" fontAlgn="ctr"/>
                      <a:r>
                        <a:rPr lang="cs-CZ" sz="700" b="0" i="0" u="none" strike="noStrike">
                          <a:solidFill>
                            <a:srgbClr val="000000"/>
                          </a:solidFill>
                          <a:effectLst/>
                          <a:latin typeface="Aptos Narrow" panose="020B0004020202020204" pitchFamily="34" charset="0"/>
                        </a:rPr>
                        <a:t>Cargo IMP kód</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Třída nebo divize, slučitelnost skupin</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RXB*</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RXG</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RGX*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RXC</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RCX*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RXD*</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RXE*</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RXS</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RNG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RFG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RPG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RCL</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RFL</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RFS</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RSC</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RFW</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ROX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ROP</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RPB</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RIS</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RRY</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RCM</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RBI</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RBM</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ICE</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RMD</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MAG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FIL</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HUM</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EAT</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HEG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AVI</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AVI/SPF</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LHO</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extLst>
                  <a:ext uri="{0D108BD9-81ED-4DB2-BD59-A6C34878D82A}">
                    <a16:rowId xmlns:a16="http://schemas.microsoft.com/office/drawing/2014/main" val="4127892794"/>
                  </a:ext>
                </a:extLst>
              </a:tr>
              <a:tr h="130383">
                <a:tc>
                  <a:txBody>
                    <a:bodyPr/>
                    <a:lstStyle/>
                    <a:p>
                      <a:pPr algn="ctr" fontAlgn="ctr"/>
                      <a:r>
                        <a:rPr lang="cs-CZ" sz="700" b="0" i="0" u="none" strike="noStrike">
                          <a:solidFill>
                            <a:srgbClr val="000000"/>
                          </a:solidFill>
                          <a:effectLst/>
                          <a:latin typeface="Aptos Narrow" panose="020B0004020202020204" pitchFamily="34" charset="0"/>
                        </a:rPr>
                        <a:t>RXB</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1.4B*</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63773838"/>
                  </a:ext>
                </a:extLst>
              </a:tr>
              <a:tr h="130383">
                <a:tc>
                  <a:txBody>
                    <a:bodyPr/>
                    <a:lstStyle/>
                    <a:p>
                      <a:pPr algn="ctr" fontAlgn="ctr"/>
                      <a:r>
                        <a:rPr lang="cs-CZ" sz="700" b="0" i="0" u="none" strike="noStrike">
                          <a:solidFill>
                            <a:srgbClr val="000000"/>
                          </a:solidFill>
                          <a:effectLst/>
                          <a:latin typeface="Aptos Narrow" panose="020B0004020202020204" pitchFamily="34" charset="0"/>
                        </a:rPr>
                        <a:t>RXG,RGX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1.4G/1.3G*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05327745"/>
                  </a:ext>
                </a:extLst>
              </a:tr>
              <a:tr h="130383">
                <a:tc>
                  <a:txBody>
                    <a:bodyPr/>
                    <a:lstStyle/>
                    <a:p>
                      <a:pPr algn="ctr" fontAlgn="ctr"/>
                      <a:r>
                        <a:rPr lang="cs-CZ" sz="700" b="0" i="0" u="none" strike="noStrike">
                          <a:solidFill>
                            <a:srgbClr val="000000"/>
                          </a:solidFill>
                          <a:effectLst/>
                          <a:latin typeface="Aptos Narrow" panose="020B0004020202020204" pitchFamily="34" charset="0"/>
                        </a:rPr>
                        <a:t>RXC,RCX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1.4C/1.3C*</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2284770"/>
                  </a:ext>
                </a:extLst>
              </a:tr>
              <a:tr h="130383">
                <a:tc>
                  <a:txBody>
                    <a:bodyPr/>
                    <a:lstStyle/>
                    <a:p>
                      <a:pPr algn="ctr" fontAlgn="ctr"/>
                      <a:r>
                        <a:rPr lang="cs-CZ" sz="700" b="0" i="0" u="none" strike="noStrike">
                          <a:solidFill>
                            <a:srgbClr val="000000"/>
                          </a:solidFill>
                          <a:effectLst/>
                          <a:latin typeface="Aptos Narrow" panose="020B0004020202020204" pitchFamily="34" charset="0"/>
                        </a:rPr>
                        <a:t>RXD</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1.4D*</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2631449"/>
                  </a:ext>
                </a:extLst>
              </a:tr>
              <a:tr h="130383">
                <a:tc>
                  <a:txBody>
                    <a:bodyPr/>
                    <a:lstStyle/>
                    <a:p>
                      <a:pPr algn="ctr" fontAlgn="ctr"/>
                      <a:r>
                        <a:rPr lang="cs-CZ" sz="700" b="0" i="0" u="none" strike="noStrike">
                          <a:solidFill>
                            <a:srgbClr val="000000"/>
                          </a:solidFill>
                          <a:effectLst/>
                          <a:latin typeface="Aptos Narrow" panose="020B0004020202020204" pitchFamily="34" charset="0"/>
                        </a:rPr>
                        <a:t>RXE</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1.4E*</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02844747"/>
                  </a:ext>
                </a:extLst>
              </a:tr>
              <a:tr h="130383">
                <a:tc>
                  <a:txBody>
                    <a:bodyPr/>
                    <a:lstStyle/>
                    <a:p>
                      <a:pPr algn="ctr" fontAlgn="ctr"/>
                      <a:r>
                        <a:rPr lang="cs-CZ" sz="700" b="0" i="0" u="none" strike="noStrike">
                          <a:solidFill>
                            <a:srgbClr val="000000"/>
                          </a:solidFill>
                          <a:effectLst/>
                          <a:latin typeface="Aptos Narrow" panose="020B0004020202020204" pitchFamily="34" charset="0"/>
                        </a:rPr>
                        <a:t>RXS</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1.4S</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4100251"/>
                  </a:ext>
                </a:extLst>
              </a:tr>
              <a:tr h="130383">
                <a:tc>
                  <a:txBody>
                    <a:bodyPr/>
                    <a:lstStyle/>
                    <a:p>
                      <a:pPr algn="ctr" fontAlgn="ctr"/>
                      <a:r>
                        <a:rPr lang="cs-CZ" sz="700" b="0" i="0" u="none" strike="noStrike">
                          <a:solidFill>
                            <a:srgbClr val="000000"/>
                          </a:solidFill>
                          <a:effectLst/>
                          <a:latin typeface="Aptos Narrow" panose="020B0004020202020204" pitchFamily="34" charset="0"/>
                        </a:rPr>
                        <a:t>RFG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2.1</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50189991"/>
                  </a:ext>
                </a:extLst>
              </a:tr>
              <a:tr h="130383">
                <a:tc>
                  <a:txBody>
                    <a:bodyPr/>
                    <a:lstStyle/>
                    <a:p>
                      <a:pPr algn="ctr" fontAlgn="ctr"/>
                      <a:r>
                        <a:rPr lang="cs-CZ" sz="700" b="0" i="0" u="none" strike="noStrike">
                          <a:solidFill>
                            <a:srgbClr val="000000"/>
                          </a:solidFill>
                          <a:effectLst/>
                          <a:latin typeface="Aptos Narrow" panose="020B0004020202020204" pitchFamily="34" charset="0"/>
                        </a:rPr>
                        <a:t>RNG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2.2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8575016"/>
                  </a:ext>
                </a:extLst>
              </a:tr>
              <a:tr h="130383">
                <a:tc>
                  <a:txBody>
                    <a:bodyPr/>
                    <a:lstStyle/>
                    <a:p>
                      <a:pPr algn="ctr" fontAlgn="ctr"/>
                      <a:r>
                        <a:rPr lang="cs-CZ" sz="700" b="0" i="0" u="none" strike="noStrike">
                          <a:solidFill>
                            <a:srgbClr val="000000"/>
                          </a:solidFill>
                          <a:effectLst/>
                          <a:latin typeface="Aptos Narrow" panose="020B0004020202020204" pitchFamily="34" charset="0"/>
                        </a:rPr>
                        <a:t>RCL</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2.2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1</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69484733"/>
                  </a:ext>
                </a:extLst>
              </a:tr>
              <a:tr h="130383">
                <a:tc>
                  <a:txBody>
                    <a:bodyPr/>
                    <a:lstStyle/>
                    <a:p>
                      <a:pPr algn="ctr" fontAlgn="ctr"/>
                      <a:r>
                        <a:rPr lang="cs-CZ" sz="700" b="0" i="0" u="none" strike="noStrike">
                          <a:solidFill>
                            <a:srgbClr val="000000"/>
                          </a:solidFill>
                          <a:effectLst/>
                          <a:latin typeface="Aptos Narrow" panose="020B0004020202020204" pitchFamily="34" charset="0"/>
                        </a:rPr>
                        <a:t>RPG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2.3**</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00608853"/>
                  </a:ext>
                </a:extLst>
              </a:tr>
              <a:tr h="130383">
                <a:tc>
                  <a:txBody>
                    <a:bodyPr/>
                    <a:lstStyle/>
                    <a:p>
                      <a:pPr algn="ctr" fontAlgn="ctr"/>
                      <a:r>
                        <a:rPr lang="cs-CZ" sz="700" b="0" i="0" u="none" strike="noStrike">
                          <a:solidFill>
                            <a:srgbClr val="000000"/>
                          </a:solidFill>
                          <a:effectLst/>
                          <a:latin typeface="Aptos Narrow" panose="020B0004020202020204" pitchFamily="34" charset="0"/>
                        </a:rPr>
                        <a:t>RFL</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3</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8393911"/>
                  </a:ext>
                </a:extLst>
              </a:tr>
              <a:tr h="130383">
                <a:tc>
                  <a:txBody>
                    <a:bodyPr/>
                    <a:lstStyle/>
                    <a:p>
                      <a:pPr algn="ctr" fontAlgn="ctr"/>
                      <a:r>
                        <a:rPr lang="cs-CZ" sz="700" b="0" i="0" u="none" strike="noStrike">
                          <a:solidFill>
                            <a:srgbClr val="000000"/>
                          </a:solidFill>
                          <a:effectLst/>
                          <a:latin typeface="Aptos Narrow" panose="020B0004020202020204" pitchFamily="34" charset="0"/>
                        </a:rPr>
                        <a:t>RFS</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4.1</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249450"/>
                  </a:ext>
                </a:extLst>
              </a:tr>
              <a:tr h="130383">
                <a:tc>
                  <a:txBody>
                    <a:bodyPr/>
                    <a:lstStyle/>
                    <a:p>
                      <a:pPr algn="ctr" fontAlgn="ctr"/>
                      <a:r>
                        <a:rPr lang="cs-CZ" sz="700" b="0" i="0" u="none" strike="noStrike">
                          <a:solidFill>
                            <a:srgbClr val="000000"/>
                          </a:solidFill>
                          <a:effectLst/>
                          <a:latin typeface="Aptos Narrow" panose="020B0004020202020204" pitchFamily="34" charset="0"/>
                        </a:rPr>
                        <a:t>RSC</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4.2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96105445"/>
                  </a:ext>
                </a:extLst>
              </a:tr>
              <a:tr h="130383">
                <a:tc>
                  <a:txBody>
                    <a:bodyPr/>
                    <a:lstStyle/>
                    <a:p>
                      <a:pPr algn="ctr" fontAlgn="ctr"/>
                      <a:r>
                        <a:rPr lang="cs-CZ" sz="700" b="0" i="0" u="none" strike="noStrike">
                          <a:solidFill>
                            <a:srgbClr val="000000"/>
                          </a:solidFill>
                          <a:effectLst/>
                          <a:latin typeface="Aptos Narrow" panose="020B0004020202020204" pitchFamily="34" charset="0"/>
                        </a:rPr>
                        <a:t>RFW</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4.3</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80554373"/>
                  </a:ext>
                </a:extLst>
              </a:tr>
              <a:tr h="130383">
                <a:tc>
                  <a:txBody>
                    <a:bodyPr/>
                    <a:lstStyle/>
                    <a:p>
                      <a:pPr algn="ctr" fontAlgn="ctr"/>
                      <a:r>
                        <a:rPr lang="cs-CZ" sz="700" b="0" i="0" u="none" strike="noStrike">
                          <a:solidFill>
                            <a:srgbClr val="000000"/>
                          </a:solidFill>
                          <a:effectLst/>
                          <a:latin typeface="Aptos Narrow" panose="020B0004020202020204" pitchFamily="34" charset="0"/>
                        </a:rPr>
                        <a:t>ROX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5.1</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9016146"/>
                  </a:ext>
                </a:extLst>
              </a:tr>
              <a:tr h="130383">
                <a:tc>
                  <a:txBody>
                    <a:bodyPr/>
                    <a:lstStyle/>
                    <a:p>
                      <a:pPr algn="ctr" fontAlgn="ctr"/>
                      <a:r>
                        <a:rPr lang="cs-CZ" sz="700" b="0" i="0" u="none" strike="noStrike">
                          <a:solidFill>
                            <a:srgbClr val="000000"/>
                          </a:solidFill>
                          <a:effectLst/>
                          <a:latin typeface="Aptos Narrow" panose="020B0004020202020204" pitchFamily="34" charset="0"/>
                        </a:rPr>
                        <a:t>ROP</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5.2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16936051"/>
                  </a:ext>
                </a:extLst>
              </a:tr>
              <a:tr h="130383">
                <a:tc>
                  <a:txBody>
                    <a:bodyPr/>
                    <a:lstStyle/>
                    <a:p>
                      <a:pPr algn="ctr" fontAlgn="ctr"/>
                      <a:r>
                        <a:rPr lang="cs-CZ" sz="700" b="0" i="0" u="none" strike="noStrike">
                          <a:solidFill>
                            <a:srgbClr val="000000"/>
                          </a:solidFill>
                          <a:effectLst/>
                          <a:latin typeface="Aptos Narrow" panose="020B0004020202020204" pitchFamily="34" charset="0"/>
                        </a:rPr>
                        <a:t>RPB</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6.1</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49954021"/>
                  </a:ext>
                </a:extLst>
              </a:tr>
              <a:tr h="130383">
                <a:tc>
                  <a:txBody>
                    <a:bodyPr/>
                    <a:lstStyle/>
                    <a:p>
                      <a:pPr algn="ctr" fontAlgn="ctr"/>
                      <a:r>
                        <a:rPr lang="cs-CZ" sz="700" b="0" i="0" u="none" strike="noStrike">
                          <a:solidFill>
                            <a:srgbClr val="000000"/>
                          </a:solidFill>
                          <a:effectLst/>
                          <a:latin typeface="Aptos Narrow" panose="020B0004020202020204" pitchFamily="34" charset="0"/>
                        </a:rPr>
                        <a:t>RIS</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6.2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88460122"/>
                  </a:ext>
                </a:extLst>
              </a:tr>
              <a:tr h="130383">
                <a:tc>
                  <a:txBody>
                    <a:bodyPr/>
                    <a:lstStyle/>
                    <a:p>
                      <a:pPr algn="ctr" fontAlgn="ctr"/>
                      <a:r>
                        <a:rPr lang="cs-CZ" sz="700" b="0" i="0" u="none" strike="noStrike">
                          <a:solidFill>
                            <a:srgbClr val="000000"/>
                          </a:solidFill>
                          <a:effectLst/>
                          <a:latin typeface="Aptos Narrow" panose="020B0004020202020204" pitchFamily="34" charset="0"/>
                        </a:rPr>
                        <a:t>RRY</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7</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4</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3</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3</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7</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45171744"/>
                  </a:ext>
                </a:extLst>
              </a:tr>
              <a:tr h="130383">
                <a:tc>
                  <a:txBody>
                    <a:bodyPr/>
                    <a:lstStyle/>
                    <a:p>
                      <a:pPr algn="ctr" fontAlgn="ctr"/>
                      <a:r>
                        <a:rPr lang="cs-CZ" sz="700" b="0" i="0" u="none" strike="noStrike">
                          <a:solidFill>
                            <a:srgbClr val="000000"/>
                          </a:solidFill>
                          <a:effectLst/>
                          <a:latin typeface="Aptos Narrow" panose="020B0004020202020204" pitchFamily="34" charset="0"/>
                        </a:rPr>
                        <a:t>RCM</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8</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60765831"/>
                  </a:ext>
                </a:extLst>
              </a:tr>
              <a:tr h="130383">
                <a:tc>
                  <a:txBody>
                    <a:bodyPr/>
                    <a:lstStyle/>
                    <a:p>
                      <a:pPr algn="ctr" fontAlgn="ctr"/>
                      <a:r>
                        <a:rPr lang="cs-CZ" sz="700" b="0" i="0" u="none" strike="noStrike">
                          <a:solidFill>
                            <a:srgbClr val="000000"/>
                          </a:solidFill>
                          <a:effectLst/>
                          <a:latin typeface="Aptos Narrow" panose="020B0004020202020204" pitchFamily="34" charset="0"/>
                        </a:rPr>
                        <a:t>RBI</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9</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3267128"/>
                  </a:ext>
                </a:extLst>
              </a:tr>
              <a:tr h="130383">
                <a:tc>
                  <a:txBody>
                    <a:bodyPr/>
                    <a:lstStyle/>
                    <a:p>
                      <a:pPr algn="ctr" fontAlgn="ctr"/>
                      <a:r>
                        <a:rPr lang="cs-CZ" sz="700" b="0" i="0" u="none" strike="noStrike">
                          <a:solidFill>
                            <a:srgbClr val="000000"/>
                          </a:solidFill>
                          <a:effectLst/>
                          <a:latin typeface="Aptos Narrow" panose="020B0004020202020204" pitchFamily="34" charset="0"/>
                        </a:rPr>
                        <a:t>RBM</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9</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15902530"/>
                  </a:ext>
                </a:extLst>
              </a:tr>
              <a:tr h="130383">
                <a:tc>
                  <a:txBody>
                    <a:bodyPr/>
                    <a:lstStyle/>
                    <a:p>
                      <a:pPr algn="ctr" fontAlgn="ctr"/>
                      <a:r>
                        <a:rPr lang="cs-CZ" sz="700" b="0" i="0" u="none" strike="noStrike">
                          <a:solidFill>
                            <a:srgbClr val="000000"/>
                          </a:solidFill>
                          <a:effectLst/>
                          <a:latin typeface="Aptos Narrow" panose="020B0004020202020204" pitchFamily="34" charset="0"/>
                        </a:rPr>
                        <a:t>ICE</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9</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1</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38487088"/>
                  </a:ext>
                </a:extLst>
              </a:tr>
              <a:tr h="130383">
                <a:tc>
                  <a:txBody>
                    <a:bodyPr/>
                    <a:lstStyle/>
                    <a:p>
                      <a:pPr algn="ctr" fontAlgn="ctr"/>
                      <a:r>
                        <a:rPr lang="cs-CZ" sz="700" b="0" i="0" u="none" strike="noStrike">
                          <a:solidFill>
                            <a:srgbClr val="000000"/>
                          </a:solidFill>
                          <a:effectLst/>
                          <a:latin typeface="Aptos Narrow" panose="020B0004020202020204" pitchFamily="34" charset="0"/>
                        </a:rPr>
                        <a:t>RMD</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9</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gridSpan="31">
                  <a:txBody>
                    <a:bodyPr/>
                    <a:lstStyle/>
                    <a:p>
                      <a:pPr algn="ctr" fontAlgn="ctr"/>
                      <a:r>
                        <a:rPr lang="cs-CZ" sz="700" b="0" i="0" u="none" strike="noStrike">
                          <a:solidFill>
                            <a:srgbClr val="000000"/>
                          </a:solidFill>
                          <a:effectLst/>
                          <a:latin typeface="Aptos Narrow" panose="020B0004020202020204" pitchFamily="34" charset="0"/>
                        </a:rPr>
                        <a:t>Segregace těchto látek není potřebná</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extLst>
                  <a:ext uri="{0D108BD9-81ED-4DB2-BD59-A6C34878D82A}">
                    <a16:rowId xmlns:a16="http://schemas.microsoft.com/office/drawing/2014/main" val="795313754"/>
                  </a:ext>
                </a:extLst>
              </a:tr>
              <a:tr h="130383">
                <a:tc>
                  <a:txBody>
                    <a:bodyPr/>
                    <a:lstStyle/>
                    <a:p>
                      <a:pPr algn="ctr" fontAlgn="ctr"/>
                      <a:r>
                        <a:rPr lang="cs-CZ" sz="700" b="0" i="0" u="none" strike="noStrike">
                          <a:solidFill>
                            <a:srgbClr val="000000"/>
                          </a:solidFill>
                          <a:effectLst/>
                          <a:latin typeface="Aptos Narrow" panose="020B0004020202020204" pitchFamily="34" charset="0"/>
                        </a:rPr>
                        <a:t>MAG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9</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3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extLst>
                  <a:ext uri="{0D108BD9-81ED-4DB2-BD59-A6C34878D82A}">
                    <a16:rowId xmlns:a16="http://schemas.microsoft.com/office/drawing/2014/main" val="3271520912"/>
                  </a:ext>
                </a:extLst>
              </a:tr>
              <a:tr h="130383">
                <a:tc>
                  <a:txBody>
                    <a:bodyPr/>
                    <a:lstStyle/>
                    <a:p>
                      <a:pPr algn="ctr" fontAlgn="ctr"/>
                      <a:r>
                        <a:rPr lang="cs-CZ" sz="700" b="0" i="0" u="none" strike="noStrike">
                          <a:solidFill>
                            <a:srgbClr val="000000"/>
                          </a:solidFill>
                          <a:effectLst/>
                          <a:latin typeface="Aptos Narrow" panose="020B0004020202020204" pitchFamily="34" charset="0"/>
                        </a:rPr>
                        <a:t>FIL</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4</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50946095"/>
                  </a:ext>
                </a:extLst>
              </a:tr>
              <a:tr h="130383">
                <a:tc>
                  <a:txBody>
                    <a:bodyPr/>
                    <a:lstStyle/>
                    <a:p>
                      <a:pPr algn="ctr" fontAlgn="ctr"/>
                      <a:r>
                        <a:rPr lang="cs-CZ" sz="700" b="0" i="0" u="none" strike="noStrike">
                          <a:solidFill>
                            <a:srgbClr val="000000"/>
                          </a:solidFill>
                          <a:effectLst/>
                          <a:latin typeface="Aptos Narrow" panose="020B0004020202020204" pitchFamily="34" charset="0"/>
                        </a:rPr>
                        <a:t>HUM</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64486762"/>
                  </a:ext>
                </a:extLst>
              </a:tr>
              <a:tr h="130383">
                <a:tc>
                  <a:txBody>
                    <a:bodyPr/>
                    <a:lstStyle/>
                    <a:p>
                      <a:pPr algn="ctr" fontAlgn="ctr"/>
                      <a:r>
                        <a:rPr lang="cs-CZ" sz="700" b="0" i="0" u="none" strike="noStrike">
                          <a:solidFill>
                            <a:srgbClr val="000000"/>
                          </a:solidFill>
                          <a:effectLst/>
                          <a:latin typeface="Aptos Narrow" panose="020B0004020202020204" pitchFamily="34" charset="0"/>
                        </a:rPr>
                        <a:t>EAT,PEM,PES,PEP</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6</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10334205"/>
                  </a:ext>
                </a:extLst>
              </a:tr>
              <a:tr h="130383">
                <a:tc>
                  <a:txBody>
                    <a:bodyPr/>
                    <a:lstStyle/>
                    <a:p>
                      <a:pPr algn="ctr" fontAlgn="ctr"/>
                      <a:r>
                        <a:rPr lang="cs-CZ" sz="700" b="0" i="0" u="none" strike="noStrike">
                          <a:solidFill>
                            <a:srgbClr val="000000"/>
                          </a:solidFill>
                          <a:effectLst/>
                          <a:latin typeface="Aptos Narrow" panose="020B0004020202020204" pitchFamily="34" charset="0"/>
                        </a:rPr>
                        <a:t>HEG</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3</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92651872"/>
                  </a:ext>
                </a:extLst>
              </a:tr>
              <a:tr h="130383">
                <a:tc>
                  <a:txBody>
                    <a:bodyPr/>
                    <a:lstStyle/>
                    <a:p>
                      <a:pPr algn="ctr" fontAlgn="ctr"/>
                      <a:r>
                        <a:rPr lang="cs-CZ" sz="700" b="0" i="0" u="none" strike="noStrike">
                          <a:solidFill>
                            <a:srgbClr val="000000"/>
                          </a:solidFill>
                          <a:effectLst/>
                          <a:latin typeface="Aptos Narrow" panose="020B0004020202020204" pitchFamily="34" charset="0"/>
                        </a:rPr>
                        <a:t>AVI, AVI/SPF</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1</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2</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3</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1</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6</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5</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80661769"/>
                  </a:ext>
                </a:extLst>
              </a:tr>
              <a:tr h="130383">
                <a:tc>
                  <a:txBody>
                    <a:bodyPr/>
                    <a:lstStyle/>
                    <a:p>
                      <a:pPr algn="ctr" fontAlgn="ctr"/>
                      <a:r>
                        <a:rPr lang="cs-CZ" sz="700" b="0" i="0" u="none" strike="noStrike">
                          <a:solidFill>
                            <a:srgbClr val="000000"/>
                          </a:solidFill>
                          <a:effectLst/>
                          <a:latin typeface="Aptos Narrow" panose="020B0004020202020204" pitchFamily="34" charset="0"/>
                        </a:rPr>
                        <a:t>LHO</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7</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X</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dirty="0">
                          <a:solidFill>
                            <a:srgbClr val="000000"/>
                          </a:solidFill>
                          <a:effectLst/>
                          <a:latin typeface="Aptos Narrow" panose="020B0004020202020204" pitchFamily="34" charset="0"/>
                        </a:rPr>
                        <a:t> </a:t>
                      </a:r>
                    </a:p>
                  </a:txBody>
                  <a:tcPr marL="6251" marR="6251" marT="6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5096687"/>
                  </a:ext>
                </a:extLst>
              </a:tr>
            </a:tbl>
          </a:graphicData>
        </a:graphic>
      </p:graphicFrame>
    </p:spTree>
    <p:extLst>
      <p:ext uri="{BB962C8B-B14F-4D97-AF65-F5344CB8AC3E}">
        <p14:creationId xmlns:p14="http://schemas.microsoft.com/office/powerpoint/2010/main" val="25693169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2037E94-D4FA-B368-A51B-EC51EBF4229D}"/>
              </a:ext>
            </a:extLst>
          </p:cNvPr>
          <p:cNvSpPr>
            <a:spLocks noGrp="1"/>
          </p:cNvSpPr>
          <p:nvPr>
            <p:ph type="title"/>
          </p:nvPr>
        </p:nvSpPr>
        <p:spPr/>
        <p:txBody>
          <a:bodyPr/>
          <a:lstStyle/>
          <a:p>
            <a:r>
              <a:rPr lang="cs-CZ" dirty="0"/>
              <a:t>Segregační tabulka</a:t>
            </a:r>
            <a:endParaRPr lang="en-GB" dirty="0"/>
          </a:p>
        </p:txBody>
      </p:sp>
      <p:sp>
        <p:nvSpPr>
          <p:cNvPr id="3" name="Zástupný obsah 2">
            <a:extLst>
              <a:ext uri="{FF2B5EF4-FFF2-40B4-BE49-F238E27FC236}">
                <a16:creationId xmlns:a16="http://schemas.microsoft.com/office/drawing/2014/main" id="{39E69880-060A-6FE8-3AEF-0B615068AE19}"/>
              </a:ext>
            </a:extLst>
          </p:cNvPr>
          <p:cNvSpPr>
            <a:spLocks noGrp="1"/>
          </p:cNvSpPr>
          <p:nvPr>
            <p:ph idx="1"/>
          </p:nvPr>
        </p:nvSpPr>
        <p:spPr/>
        <p:txBody>
          <a:bodyPr>
            <a:normAutofit fontScale="85000" lnSpcReduction="10000"/>
          </a:bodyPr>
          <a:lstStyle/>
          <a:p>
            <a:r>
              <a:rPr lang="cs-CZ" dirty="0"/>
              <a:t>Legenda ke čtení segregační tabulky:</a:t>
            </a:r>
          </a:p>
          <a:p>
            <a:r>
              <a:rPr lang="cs-CZ" dirty="0"/>
              <a:t>X – musí být od sebe dostatečně odděleny (minimálně 1m). Oddělení může být dosaženo umístěním normálního nákladu mezi dvě neslučitelné zásilky nebo oddělením a uvázáním,</a:t>
            </a:r>
          </a:p>
          <a:p>
            <a:r>
              <a:rPr lang="cs-CZ" dirty="0"/>
              <a:t>1 – živá zvířata (AVI), suchý led(ICE) a zkapalněný dusík(RCL) nesmí být naloženy do stejného neventilovaného nákladového prostoru,</a:t>
            </a:r>
          </a:p>
          <a:p>
            <a:r>
              <a:rPr lang="cs-CZ" dirty="0"/>
              <a:t>2 – AVI, EAT, PEM, PEP, PES nesmí být naloženy ve stejném nákladovém prostoru spolu s jedovatými a infekčními substancemi (RPB, RIS), pokud nejsou naloženy v uzavřených ULD kontejnerech (nebo otevřených ULD, které spolu přímo nesousedí),</a:t>
            </a:r>
          </a:p>
          <a:p>
            <a:r>
              <a:rPr lang="cs-CZ" dirty="0"/>
              <a:t>3 – separace mezi AVI/HEG a radioaktivitou (RRY) musí být dodržena na minimální vzdálenost 0,5m na 24h transportu, 1m nad 24h transportu, </a:t>
            </a:r>
          </a:p>
          <a:p>
            <a:r>
              <a:rPr lang="cs-CZ" dirty="0"/>
              <a:t>4 – minimální separace nevyvolaných filmů (FIL) a radioaktivity (RRY) podle manuálu IATA DGR,</a:t>
            </a:r>
          </a:p>
          <a:p>
            <a:r>
              <a:rPr lang="cs-CZ" dirty="0"/>
              <a:t>5 – laboratorní zvířata (AVI/SPF) musí být oddělena od ostatních (AVI) z důvodu zabránění přenosu nákazy,</a:t>
            </a:r>
          </a:p>
          <a:p>
            <a:r>
              <a:rPr lang="cs-CZ" dirty="0"/>
              <a:t>6 – silně zapáchající zvířata (AVI) nesmí být naložena do stejného nákladového prostoru jako potraviny (EAT) a/nebo zavazadla. Je vyžadovaná dostatečná </a:t>
            </a:r>
            <a:r>
              <a:rPr lang="cs-CZ" dirty="0" err="1"/>
              <a:t>dostatečná</a:t>
            </a:r>
            <a:r>
              <a:rPr lang="cs-CZ" dirty="0"/>
              <a:t> separace mezi živými zvířaty (AVI) a potravinami (EAT) masem (PEM), zeleninou a ovocem (PEP) a rybami (PES),</a:t>
            </a:r>
          </a:p>
          <a:p>
            <a:r>
              <a:rPr lang="cs-CZ" dirty="0"/>
              <a:t>7 – separace mezi LHO a radioaktivitou (RRY) nesmí být menší, než je povolená minimální separace RRY od osob. </a:t>
            </a:r>
            <a:endParaRPr lang="en-GB" dirty="0"/>
          </a:p>
        </p:txBody>
      </p:sp>
    </p:spTree>
    <p:extLst>
      <p:ext uri="{BB962C8B-B14F-4D97-AF65-F5344CB8AC3E}">
        <p14:creationId xmlns:p14="http://schemas.microsoft.com/office/powerpoint/2010/main" val="3318528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12F0B44-7606-D341-A2F1-AA5CD73534AC}"/>
              </a:ext>
            </a:extLst>
          </p:cNvPr>
          <p:cNvSpPr>
            <a:spLocks noGrp="1"/>
          </p:cNvSpPr>
          <p:nvPr>
            <p:ph type="title"/>
          </p:nvPr>
        </p:nvSpPr>
        <p:spPr/>
        <p:txBody>
          <a:bodyPr/>
          <a:lstStyle/>
          <a:p>
            <a:r>
              <a:rPr lang="cs-CZ" dirty="0"/>
              <a:t>Bezpečnostní postupy s nebezpečným zbožím na zemi</a:t>
            </a:r>
            <a:endParaRPr lang="en-GB" dirty="0"/>
          </a:p>
        </p:txBody>
      </p:sp>
      <p:graphicFrame>
        <p:nvGraphicFramePr>
          <p:cNvPr id="5" name="Zástupný obsah 4">
            <a:extLst>
              <a:ext uri="{FF2B5EF4-FFF2-40B4-BE49-F238E27FC236}">
                <a16:creationId xmlns:a16="http://schemas.microsoft.com/office/drawing/2014/main" id="{0D106509-7508-5312-0EB8-9AFC5BB0879A}"/>
              </a:ext>
            </a:extLst>
          </p:cNvPr>
          <p:cNvGraphicFramePr>
            <a:graphicFrameLocks noGrp="1"/>
          </p:cNvGraphicFramePr>
          <p:nvPr>
            <p:ph idx="1"/>
            <p:extLst>
              <p:ext uri="{D42A27DB-BD31-4B8C-83A1-F6EECF244321}">
                <p14:modId xmlns:p14="http://schemas.microsoft.com/office/powerpoint/2010/main" val="3901399279"/>
              </p:ext>
            </p:extLst>
          </p:nvPr>
        </p:nvGraphicFramePr>
        <p:xfrm>
          <a:off x="336398" y="1808163"/>
          <a:ext cx="10492286" cy="4816994"/>
        </p:xfrm>
        <a:graphic>
          <a:graphicData uri="http://schemas.openxmlformats.org/drawingml/2006/table">
            <a:tbl>
              <a:tblPr/>
              <a:tblGrid>
                <a:gridCol w="1284212">
                  <a:extLst>
                    <a:ext uri="{9D8B030D-6E8A-4147-A177-3AD203B41FA5}">
                      <a16:colId xmlns:a16="http://schemas.microsoft.com/office/drawing/2014/main" val="3583681807"/>
                    </a:ext>
                  </a:extLst>
                </a:gridCol>
                <a:gridCol w="437178">
                  <a:extLst>
                    <a:ext uri="{9D8B030D-6E8A-4147-A177-3AD203B41FA5}">
                      <a16:colId xmlns:a16="http://schemas.microsoft.com/office/drawing/2014/main" val="1779134827"/>
                    </a:ext>
                  </a:extLst>
                </a:gridCol>
                <a:gridCol w="2185893">
                  <a:extLst>
                    <a:ext uri="{9D8B030D-6E8A-4147-A177-3AD203B41FA5}">
                      <a16:colId xmlns:a16="http://schemas.microsoft.com/office/drawing/2014/main" val="650565344"/>
                    </a:ext>
                  </a:extLst>
                </a:gridCol>
                <a:gridCol w="3934607">
                  <a:extLst>
                    <a:ext uri="{9D8B030D-6E8A-4147-A177-3AD203B41FA5}">
                      <a16:colId xmlns:a16="http://schemas.microsoft.com/office/drawing/2014/main" val="2751484383"/>
                    </a:ext>
                  </a:extLst>
                </a:gridCol>
                <a:gridCol w="1776039">
                  <a:extLst>
                    <a:ext uri="{9D8B030D-6E8A-4147-A177-3AD203B41FA5}">
                      <a16:colId xmlns:a16="http://schemas.microsoft.com/office/drawing/2014/main" val="313441760"/>
                    </a:ext>
                  </a:extLst>
                </a:gridCol>
                <a:gridCol w="874357">
                  <a:extLst>
                    <a:ext uri="{9D8B030D-6E8A-4147-A177-3AD203B41FA5}">
                      <a16:colId xmlns:a16="http://schemas.microsoft.com/office/drawing/2014/main" val="2920490998"/>
                    </a:ext>
                  </a:extLst>
                </a:gridCol>
              </a:tblGrid>
              <a:tr h="248393">
                <a:tc>
                  <a:txBody>
                    <a:bodyPr/>
                    <a:lstStyle/>
                    <a:p>
                      <a:pPr algn="ctr" fontAlgn="ctr"/>
                      <a:r>
                        <a:rPr lang="cs-CZ" sz="700" b="0" i="0" u="none" strike="noStrike">
                          <a:solidFill>
                            <a:srgbClr val="000000"/>
                          </a:solidFill>
                          <a:effectLst/>
                          <a:latin typeface="Aptos Narrow" panose="020B0004020202020204" pitchFamily="34" charset="0"/>
                        </a:rPr>
                        <a:t>Třídy, divize a skupiny slučitelnosti</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Kódy</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Třídy nebezpečného zboží</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Popis nebezpečí</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Bezprostřední zákrok v případě nehody</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Nouzová čísla</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extLst>
                  <a:ext uri="{0D108BD9-81ED-4DB2-BD59-A6C34878D82A}">
                    <a16:rowId xmlns:a16="http://schemas.microsoft.com/office/drawing/2014/main" val="1266732984"/>
                  </a:ext>
                </a:extLst>
              </a:tr>
              <a:tr h="248393">
                <a:tc>
                  <a:txBody>
                    <a:bodyPr/>
                    <a:lstStyle/>
                    <a:p>
                      <a:pPr algn="ctr" fontAlgn="ctr"/>
                      <a:r>
                        <a:rPr lang="cs-CZ" sz="700" b="0" i="0" u="none" strike="noStrike">
                          <a:solidFill>
                            <a:srgbClr val="000000"/>
                          </a:solidFill>
                          <a:effectLst/>
                          <a:latin typeface="Aptos Narrow" panose="020B0004020202020204" pitchFamily="34" charset="0"/>
                        </a:rPr>
                        <a:t>1.3C</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1.3G</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RXC</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RGX</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cs-CZ" sz="700" b="0" i="0" u="none" strike="noStrike">
                          <a:solidFill>
                            <a:srgbClr val="000000"/>
                          </a:solidFill>
                          <a:effectLst/>
                          <a:latin typeface="Aptos Narrow" panose="020B0004020202020204" pitchFamily="34" charset="0"/>
                        </a:rPr>
                        <a:t>Výbušniny akceptované pouze v nákladním letadle „Cargo aircraft only"</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Nebezpečí požáru, menší nebezpečí exploze, představují nebezpečí reaktivního hoření</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3">
                  <a:txBody>
                    <a:bodyPr/>
                    <a:lstStyle/>
                    <a:p>
                      <a:pPr algn="ctr" fontAlgn="ctr"/>
                      <a:r>
                        <a:rPr lang="cs-CZ" sz="700" b="0" i="0" u="none" strike="noStrike">
                          <a:solidFill>
                            <a:srgbClr val="000000"/>
                          </a:solidFill>
                          <a:effectLst/>
                          <a:latin typeface="Aptos Narrow" panose="020B0004020202020204" pitchFamily="34" charset="0"/>
                        </a:rPr>
                        <a:t>Oznámit hasičskému sboru</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Chranit před ohněm</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12">
                  <a:txBody>
                    <a:bodyPr/>
                    <a:lstStyle/>
                    <a:p>
                      <a:pPr algn="ctr" fontAlgn="ctr"/>
                      <a:r>
                        <a:rPr lang="cs-CZ" sz="700" b="0" i="0" u="none" strike="noStrike">
                          <a:solidFill>
                            <a:srgbClr val="000000"/>
                          </a:solidFill>
                          <a:effectLst/>
                          <a:latin typeface="Aptos Narrow" panose="020B0004020202020204" pitchFamily="34" charset="0"/>
                        </a:rPr>
                        <a:t>Evropské číslo tísňového volání 112</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Hasiči 150</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Záchranná služba 155</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Policie 158</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0575852"/>
                  </a:ext>
                </a:extLst>
              </a:tr>
              <a:tr h="610858">
                <a:tc>
                  <a:txBody>
                    <a:bodyPr/>
                    <a:lstStyle/>
                    <a:p>
                      <a:pPr algn="ctr" fontAlgn="ctr"/>
                      <a:r>
                        <a:rPr lang="cs-CZ" sz="700" b="0" i="0" u="none" strike="noStrike">
                          <a:solidFill>
                            <a:srgbClr val="000000"/>
                          </a:solidFill>
                          <a:effectLst/>
                          <a:latin typeface="Aptos Narrow" panose="020B0004020202020204" pitchFamily="34" charset="0"/>
                        </a:rPr>
                        <a:t>1.4B</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1.4C</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1.4D</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1.4E</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1.4G</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RXB</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RXC</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RXD</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RXE</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RXG</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tc>
                  <a:txBody>
                    <a:bodyPr/>
                    <a:lstStyle/>
                    <a:p>
                      <a:pPr algn="ctr" fontAlgn="ctr"/>
                      <a:r>
                        <a:rPr lang="cs-CZ" sz="700" b="0" i="0" u="none" strike="noStrike">
                          <a:solidFill>
                            <a:srgbClr val="000000"/>
                          </a:solidFill>
                          <a:effectLst/>
                          <a:latin typeface="Aptos Narrow" panose="020B0004020202020204" pitchFamily="34" charset="0"/>
                        </a:rPr>
                        <a:t>Požár, ale žádné jiné nebezpečí</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288523725"/>
                  </a:ext>
                </a:extLst>
              </a:tr>
              <a:tr h="134973">
                <a:tc>
                  <a:txBody>
                    <a:bodyPr/>
                    <a:lstStyle/>
                    <a:p>
                      <a:pPr algn="ctr" fontAlgn="ctr"/>
                      <a:r>
                        <a:rPr lang="cs-CZ" sz="700" b="0" i="0" u="none" strike="noStrike">
                          <a:solidFill>
                            <a:srgbClr val="000000"/>
                          </a:solidFill>
                          <a:effectLst/>
                          <a:latin typeface="Aptos Narrow" panose="020B0004020202020204" pitchFamily="34" charset="0"/>
                        </a:rPr>
                        <a:t>1.4S</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RXS</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Výbušniny povolené v letadle s cestujícími</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Výbušniny představující malé nebezpečí požáru</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408784533"/>
                  </a:ext>
                </a:extLst>
              </a:tr>
              <a:tr h="369214">
                <a:tc>
                  <a:txBody>
                    <a:bodyPr/>
                    <a:lstStyle/>
                    <a:p>
                      <a:pPr algn="ctr" fontAlgn="ctr"/>
                      <a:r>
                        <a:rPr lang="cs-CZ" sz="700" b="0" i="0" u="none" strike="noStrike">
                          <a:solidFill>
                            <a:srgbClr val="000000"/>
                          </a:solidFill>
                          <a:effectLst/>
                          <a:latin typeface="Aptos Narrow" panose="020B0004020202020204" pitchFamily="34" charset="0"/>
                        </a:rPr>
                        <a:t>2.1</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2.2</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2.2</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RFG</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RNG</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RCL</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Hořlavý plyn</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nehořlavý plyn</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Zkalapněný podchlazený plyn</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Hoří při úniku plynu</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Možnost výbuchu vysokotlaké nádoby</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Podchlazuje (zkapalněný dusík má -192°C)</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cs-CZ" sz="700" b="0" i="0" u="none" strike="noStrike">
                          <a:solidFill>
                            <a:srgbClr val="000000"/>
                          </a:solidFill>
                          <a:effectLst/>
                          <a:latin typeface="Aptos Narrow" panose="020B0004020202020204" pitchFamily="34" charset="0"/>
                        </a:rPr>
                        <a:t>Oznámit hasičskému sboru</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Vyklidit zboží</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Ventilovat oblasti</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Chránit před ohněm</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Nepřibližovat se</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Minimální odstup  25m</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2704201263"/>
                  </a:ext>
                </a:extLst>
              </a:tr>
              <a:tr h="445411">
                <a:tc>
                  <a:txBody>
                    <a:bodyPr/>
                    <a:lstStyle/>
                    <a:p>
                      <a:pPr algn="ctr" fontAlgn="ctr"/>
                      <a:r>
                        <a:rPr lang="cs-CZ" sz="700" b="0" i="0" u="none" strike="noStrike">
                          <a:solidFill>
                            <a:srgbClr val="000000"/>
                          </a:solidFill>
                          <a:effectLst/>
                          <a:latin typeface="Aptos Narrow" panose="020B0004020202020204" pitchFamily="34" charset="0"/>
                        </a:rPr>
                        <a:t>2.3</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RPG</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Toxický plyn akceptován pouze v nákladním letadle</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dirty="0">
                          <a:solidFill>
                            <a:srgbClr val="000000"/>
                          </a:solidFill>
                          <a:effectLst/>
                          <a:latin typeface="Aptos Narrow" panose="020B0004020202020204" pitchFamily="34" charset="0"/>
                        </a:rPr>
                        <a:t>Možnost výbuchu vysokotlaké nádoby a uvolnění toxických výparů</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461317899"/>
                  </a:ext>
                </a:extLst>
              </a:tr>
              <a:tr h="134973">
                <a:tc>
                  <a:txBody>
                    <a:bodyPr/>
                    <a:lstStyle/>
                    <a:p>
                      <a:pPr algn="ctr" fontAlgn="ctr"/>
                      <a:r>
                        <a:rPr lang="cs-CZ" sz="700" b="0" i="0" u="none" strike="noStrike">
                          <a:solidFill>
                            <a:srgbClr val="000000"/>
                          </a:solidFill>
                          <a:effectLst/>
                          <a:latin typeface="Aptos Narrow" panose="020B0004020202020204" pitchFamily="34" charset="0"/>
                        </a:rPr>
                        <a:t>3</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RFL</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Hořlavé tekutiny</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Při úniku hoří</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ctr"/>
                      <a:r>
                        <a:rPr lang="cs-CZ" sz="700" b="0" i="0" u="none" strike="noStrike">
                          <a:solidFill>
                            <a:srgbClr val="000000"/>
                          </a:solidFill>
                          <a:effectLst/>
                          <a:latin typeface="Aptos Narrow" panose="020B0004020202020204" pitchFamily="34" charset="0"/>
                        </a:rPr>
                        <a:t>Oznámit hasičskému sboru</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Chránit před ohněm</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Nepoužívat k hašení vodu</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2634702875"/>
                  </a:ext>
                </a:extLst>
              </a:tr>
              <a:tr h="369214">
                <a:tc>
                  <a:txBody>
                    <a:bodyPr/>
                    <a:lstStyle/>
                    <a:p>
                      <a:pPr algn="ctr" fontAlgn="ctr"/>
                      <a:r>
                        <a:rPr lang="cs-CZ" sz="700" b="0" i="0" u="none" strike="noStrike">
                          <a:solidFill>
                            <a:srgbClr val="000000"/>
                          </a:solidFill>
                          <a:effectLst/>
                          <a:latin typeface="Aptos Narrow" panose="020B0004020202020204" pitchFamily="34" charset="0"/>
                        </a:rPr>
                        <a:t>4.1</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4.2</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4.3</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RFS</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RSC</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RFW</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Hořlaviny pevné</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Látky náchylné k samovznícení</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Látky nebezpečné za vlhka</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Hoří nebo podporují hoření</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Hoří při styku se vzduchem</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Při styku s vodou vyvíjejí hořlavý plyn</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594320085"/>
                  </a:ext>
                </a:extLst>
              </a:tr>
              <a:tr h="248393">
                <a:tc>
                  <a:txBody>
                    <a:bodyPr/>
                    <a:lstStyle/>
                    <a:p>
                      <a:pPr algn="ctr" fontAlgn="ctr"/>
                      <a:r>
                        <a:rPr lang="cs-CZ" sz="700" b="0" i="0" u="none" strike="noStrike">
                          <a:solidFill>
                            <a:srgbClr val="000000"/>
                          </a:solidFill>
                          <a:effectLst/>
                          <a:latin typeface="Aptos Narrow" panose="020B0004020202020204" pitchFamily="34" charset="0"/>
                        </a:rPr>
                        <a:t>5.1</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5.2</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ROX</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ROP</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Oxidační látky</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Organické peroxidy</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Při kontaktu s ohněm podporují hoření</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Reagují nebezpečně s ostatními látkami</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Oznámit hasičskému sboru</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Chránit před ohněm</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2002057209"/>
                  </a:ext>
                </a:extLst>
              </a:tr>
              <a:tr h="369214">
                <a:tc>
                  <a:txBody>
                    <a:bodyPr/>
                    <a:lstStyle/>
                    <a:p>
                      <a:pPr algn="ctr" fontAlgn="ctr"/>
                      <a:r>
                        <a:rPr lang="cs-CZ" sz="700" b="0" i="0" u="none" strike="noStrike">
                          <a:solidFill>
                            <a:srgbClr val="000000"/>
                          </a:solidFill>
                          <a:effectLst/>
                          <a:latin typeface="Aptos Narrow" panose="020B0004020202020204" pitchFamily="34" charset="0"/>
                        </a:rPr>
                        <a:t>6.1</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6.2</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RPB</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RIS</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Toxické látky</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Infekční substance</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Škodlivé při spolknutí, vdechnutí nebo kontaktu s pokožkou</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Způsobují nakažlivé nemoci lidem a zvířatům</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Izolovat zasaženou oblast</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Zajistit kvalifikovanou pomoc</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Nedotýkat se</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752389135"/>
                  </a:ext>
                </a:extLst>
              </a:tr>
              <a:tr h="369214">
                <a:tc>
                  <a:txBody>
                    <a:bodyPr/>
                    <a:lstStyle/>
                    <a:p>
                      <a:pPr algn="ctr" fontAlgn="ctr"/>
                      <a:r>
                        <a:rPr lang="it-IT" sz="700" b="0" i="0" u="none" strike="noStrike">
                          <a:solidFill>
                            <a:srgbClr val="000000"/>
                          </a:solidFill>
                          <a:effectLst/>
                          <a:latin typeface="Aptos Narrow" panose="020B0004020202020204" pitchFamily="34" charset="0"/>
                        </a:rPr>
                        <a:t>7 CAT I</a:t>
                      </a:r>
                      <a:br>
                        <a:rPr lang="it-IT" sz="700" b="0" i="0" u="none" strike="noStrike">
                          <a:solidFill>
                            <a:srgbClr val="000000"/>
                          </a:solidFill>
                          <a:effectLst/>
                          <a:latin typeface="Aptos Narrow" panose="020B0004020202020204" pitchFamily="34" charset="0"/>
                        </a:rPr>
                      </a:br>
                      <a:r>
                        <a:rPr lang="it-IT" sz="700" b="0" i="0" u="none" strike="noStrike">
                          <a:solidFill>
                            <a:srgbClr val="000000"/>
                          </a:solidFill>
                          <a:effectLst/>
                          <a:latin typeface="Aptos Narrow" panose="020B0004020202020204" pitchFamily="34" charset="0"/>
                        </a:rPr>
                        <a:t>7 CAT II/III</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RRW</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RRY</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Radioaktivní materiál kategorie I</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Radioaktivní materiál kategorie II a III</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Nebezpečí ozáření a poškození zdraví</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Oznámit hasičskému sboru</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Nepřibližovat se</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Minimální odstup 25m</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2690079480"/>
                  </a:ext>
                </a:extLst>
              </a:tr>
              <a:tr h="479153">
                <a:tc>
                  <a:txBody>
                    <a:bodyPr/>
                    <a:lstStyle/>
                    <a:p>
                      <a:pPr algn="ctr" fontAlgn="ctr"/>
                      <a:r>
                        <a:rPr lang="cs-CZ" sz="700" b="0" i="0" u="none" strike="noStrike">
                          <a:solidFill>
                            <a:srgbClr val="000000"/>
                          </a:solidFill>
                          <a:effectLst/>
                          <a:latin typeface="Aptos Narrow" panose="020B0004020202020204" pitchFamily="34" charset="0"/>
                        </a:rPr>
                        <a:t>8</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RCM</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Žíraviny</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Nebezpečí poleptání pokožky nebo kovů</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Oznámit hasičskému sboru</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Chránit před ohněm</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Zabránit kontaktu s pokožkou</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2953300462"/>
                  </a:ext>
                </a:extLst>
              </a:tr>
              <a:tr h="789591">
                <a:tc>
                  <a:txBody>
                    <a:bodyPr/>
                    <a:lstStyle/>
                    <a:p>
                      <a:pPr algn="ctr" fontAlgn="ctr"/>
                      <a:r>
                        <a:rPr lang="cs-CZ" sz="700" b="0" i="0" u="none" strike="noStrike">
                          <a:solidFill>
                            <a:srgbClr val="000000"/>
                          </a:solidFill>
                          <a:effectLst/>
                          <a:latin typeface="Aptos Narrow" panose="020B0004020202020204" pitchFamily="34" charset="0"/>
                        </a:rPr>
                        <a:t>9</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AEDFB"/>
                    </a:solidFill>
                  </a:tcPr>
                </a:tc>
                <a:tc>
                  <a:txBody>
                    <a:bodyPr/>
                    <a:lstStyle/>
                    <a:p>
                      <a:pPr algn="ctr" fontAlgn="ctr"/>
                      <a:r>
                        <a:rPr lang="cs-CZ" sz="700" b="0" i="0" u="none" strike="noStrike">
                          <a:solidFill>
                            <a:srgbClr val="000000"/>
                          </a:solidFill>
                          <a:effectLst/>
                          <a:latin typeface="Aptos Narrow" panose="020B0004020202020204" pitchFamily="34" charset="0"/>
                        </a:rPr>
                        <a:t>ICE</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MAG</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RMD</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RSB</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RLI</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RLM</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Suchý led</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Magnetický materiál</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Různorodé nebezpečné zboží</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Polymerické/polystyrenové kuličky</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Lithium-ion baterie</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Lithum-metal baterie</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a:solidFill>
                            <a:srgbClr val="000000"/>
                          </a:solidFill>
                          <a:effectLst/>
                          <a:latin typeface="Aptos Narrow" panose="020B0004020202020204" pitchFamily="34" charset="0"/>
                        </a:rPr>
                        <a:t>Způsobuje podchlazení nebo dušení</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Ovlivňují elektroniku letadla</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Nebezpečí, které není zahrnuto v jíné třídě</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Vyvíjí malé množství hořlavého plynu</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
                      </a:r>
                      <a:br>
                        <a:rPr lang="cs-CZ" sz="700" b="0" i="0" u="none" strike="noStrike">
                          <a:solidFill>
                            <a:srgbClr val="000000"/>
                          </a:solidFill>
                          <a:effectLst/>
                          <a:latin typeface="Aptos Narrow" panose="020B0004020202020204" pitchFamily="34" charset="0"/>
                        </a:rPr>
                      </a:br>
                      <a:r>
                        <a:rPr lang="cs-CZ" sz="700" b="0" i="0" u="none" strike="noStrike">
                          <a:solidFill>
                            <a:srgbClr val="000000"/>
                          </a:solidFill>
                          <a:effectLst/>
                          <a:latin typeface="Aptos Narrow" panose="020B0004020202020204" pitchFamily="34" charset="0"/>
                        </a:rPr>
                        <a:t>V případě zkratu hrozí riziko požáru</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cs-CZ" sz="700" b="0" i="0" u="none" strike="noStrike" dirty="0">
                          <a:solidFill>
                            <a:srgbClr val="000000"/>
                          </a:solidFill>
                          <a:effectLst/>
                          <a:latin typeface="Aptos Narrow" panose="020B0004020202020204" pitchFamily="34" charset="0"/>
                        </a:rPr>
                        <a:t>Zabránit kontaktu s pokožkou</a:t>
                      </a:r>
                      <a:br>
                        <a:rPr lang="cs-CZ" sz="700" b="0" i="0" u="none" strike="noStrike" dirty="0">
                          <a:solidFill>
                            <a:srgbClr val="000000"/>
                          </a:solidFill>
                          <a:effectLst/>
                          <a:latin typeface="Aptos Narrow" panose="020B0004020202020204" pitchFamily="34" charset="0"/>
                        </a:rPr>
                      </a:br>
                      <a:r>
                        <a:rPr lang="cs-CZ" sz="700" b="0" i="0" u="none" strike="noStrike" dirty="0">
                          <a:solidFill>
                            <a:srgbClr val="000000"/>
                          </a:solidFill>
                          <a:effectLst/>
                          <a:latin typeface="Aptos Narrow" panose="020B0004020202020204" pitchFamily="34" charset="0"/>
                        </a:rPr>
                        <a:t>Nevyžaduje žádná okamžitá opatření</a:t>
                      </a:r>
                    </a:p>
                  </a:txBody>
                  <a:tcPr marL="5959" marR="5959" marT="59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endParaRPr lang="en-GB"/>
                    </a:p>
                  </a:txBody>
                  <a:tcPr/>
                </a:tc>
                <a:extLst>
                  <a:ext uri="{0D108BD9-81ED-4DB2-BD59-A6C34878D82A}">
                    <a16:rowId xmlns:a16="http://schemas.microsoft.com/office/drawing/2014/main" val="3081556848"/>
                  </a:ext>
                </a:extLst>
              </a:tr>
            </a:tbl>
          </a:graphicData>
        </a:graphic>
      </p:graphicFrame>
    </p:spTree>
    <p:extLst>
      <p:ext uri="{BB962C8B-B14F-4D97-AF65-F5344CB8AC3E}">
        <p14:creationId xmlns:p14="http://schemas.microsoft.com/office/powerpoint/2010/main" val="22248369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ADDDB9-D53B-B61C-7BC6-1B2E4EB6A9C4}"/>
              </a:ext>
            </a:extLst>
          </p:cNvPr>
          <p:cNvSpPr>
            <a:spLocks noGrp="1"/>
          </p:cNvSpPr>
          <p:nvPr>
            <p:ph type="title"/>
          </p:nvPr>
        </p:nvSpPr>
        <p:spPr/>
        <p:txBody>
          <a:bodyPr/>
          <a:lstStyle/>
          <a:p>
            <a:r>
              <a:rPr lang="cs-CZ" dirty="0"/>
              <a:t>Zdroje</a:t>
            </a:r>
            <a:endParaRPr lang="en-GB" dirty="0"/>
          </a:p>
        </p:txBody>
      </p:sp>
      <p:sp>
        <p:nvSpPr>
          <p:cNvPr id="3" name="Zástupný obsah 2">
            <a:extLst>
              <a:ext uri="{FF2B5EF4-FFF2-40B4-BE49-F238E27FC236}">
                <a16:creationId xmlns:a16="http://schemas.microsoft.com/office/drawing/2014/main" id="{F8A47424-E319-EE56-B00A-C0364200CBE3}"/>
              </a:ext>
            </a:extLst>
          </p:cNvPr>
          <p:cNvSpPr>
            <a:spLocks noGrp="1"/>
          </p:cNvSpPr>
          <p:nvPr>
            <p:ph idx="1"/>
          </p:nvPr>
        </p:nvSpPr>
        <p:spPr/>
        <p:txBody>
          <a:bodyPr>
            <a:normAutofit/>
          </a:bodyPr>
          <a:lstStyle/>
          <a:p>
            <a:r>
              <a:rPr lang="cs-CZ" dirty="0"/>
              <a:t>[1] IATA. </a:t>
            </a:r>
            <a:r>
              <a:rPr lang="cs-CZ" dirty="0" err="1"/>
              <a:t>Airport</a:t>
            </a:r>
            <a:r>
              <a:rPr lang="cs-CZ" dirty="0"/>
              <a:t> Handling </a:t>
            </a:r>
            <a:r>
              <a:rPr lang="cs-CZ" dirty="0" err="1"/>
              <a:t>Manual</a:t>
            </a:r>
            <a:r>
              <a:rPr lang="cs-CZ" dirty="0"/>
              <a:t>. Montreal, 2016a. ISBN 978-92-9252-954-3.</a:t>
            </a:r>
          </a:p>
          <a:p>
            <a:r>
              <a:rPr lang="cs-CZ" dirty="0"/>
              <a:t>[2]</a:t>
            </a:r>
            <a:r>
              <a:rPr lang="en-US" dirty="0"/>
              <a:t> IATA. Dangerous Goods Regulations (DGR). Montreal, 2016b. ISBN 978-92-9252- 917-8. </a:t>
            </a:r>
            <a:endParaRPr lang="cs-CZ" dirty="0"/>
          </a:p>
          <a:p>
            <a:r>
              <a:rPr lang="cs-CZ" dirty="0"/>
              <a:t>[3] KOCIÁN, Marek. Letecká přeprava nebezpečného zboží. Praha, 2010</a:t>
            </a:r>
          </a:p>
          <a:p>
            <a:r>
              <a:rPr lang="cs-CZ" dirty="0"/>
              <a:t>[4] KOZEL, Lukáš. Přeprava nebezpečných materiálů v letecké dopravě. Online. Bakalářská práce. Přerov: Vysoká škola logistiky o.p.s. 2018. Dostupné z: https://theses.cz/id/c4wb61/.</a:t>
            </a:r>
          </a:p>
          <a:p>
            <a:r>
              <a:rPr lang="cs-CZ" dirty="0"/>
              <a:t>[5] Ministerstvo dopravy: Letecký předpis bezpečná letecká doprava nebezpečného zboží L-18 [online]</a:t>
            </a:r>
          </a:p>
          <a:p>
            <a:r>
              <a:rPr lang="cs-CZ" dirty="0"/>
              <a:t>[6] JUNKOVÁ, Veronika. Přeprava nebezpečného zboží leteckou dopravou. Praha, 2017</a:t>
            </a:r>
          </a:p>
        </p:txBody>
      </p:sp>
    </p:spTree>
    <p:extLst>
      <p:ext uri="{BB962C8B-B14F-4D97-AF65-F5344CB8AC3E}">
        <p14:creationId xmlns:p14="http://schemas.microsoft.com/office/powerpoint/2010/main" val="17651248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a:solidFill>
                  <a:srgbClr val="00A499"/>
                </a:solidFill>
                <a:effectLst/>
              </a:rPr>
              <a:t>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5025566" y="3325865"/>
            <a:ext cx="2157194" cy="646331"/>
          </a:xfrm>
          <a:prstGeom prst="rect">
            <a:avLst/>
          </a:prstGeom>
          <a:noFill/>
        </p:spPr>
        <p:txBody>
          <a:bodyPr wrap="none" rtlCol="0">
            <a:spAutoFit/>
          </a:bodyPr>
          <a:lstStyle/>
          <a:p>
            <a:r>
              <a:rPr lang="cs-CZ" dirty="0"/>
              <a:t>Ing. Jakub Cíleček</a:t>
            </a:r>
          </a:p>
          <a:p>
            <a:r>
              <a:rPr lang="cs-CZ" dirty="0"/>
              <a:t>jakub.cilecek@vsb.cz</a:t>
            </a:r>
            <a:endParaRPr lang="en-CZ" dirty="0"/>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3"/>
          <a:stretch>
            <a:fillRect/>
          </a:stretch>
        </p:blipFill>
        <p:spPr>
          <a:xfrm>
            <a:off x="5044748" y="253114"/>
            <a:ext cx="2118832" cy="1228472"/>
          </a:xfrm>
          <a:prstGeom prst="rect">
            <a:avLst/>
          </a:prstGeom>
        </p:spPr>
      </p:pic>
      <p:sp>
        <p:nvSpPr>
          <p:cNvPr id="4" name="TextovéPole 3">
            <a:extLst>
              <a:ext uri="{FF2B5EF4-FFF2-40B4-BE49-F238E27FC236}">
                <a16:creationId xmlns:a16="http://schemas.microsoft.com/office/drawing/2014/main" id="{3222E02B-3BDC-8B61-7AF1-5F3782228757}"/>
              </a:ext>
            </a:extLst>
          </p:cNvPr>
          <p:cNvSpPr txBox="1"/>
          <p:nvPr/>
        </p:nvSpPr>
        <p:spPr>
          <a:xfrm>
            <a:off x="3976776" y="4145286"/>
            <a:ext cx="3381555" cy="338554"/>
          </a:xfrm>
          <a:prstGeom prst="rect">
            <a:avLst/>
          </a:prstGeom>
          <a:noFill/>
        </p:spPr>
        <p:txBody>
          <a:bodyPr wrap="square">
            <a:spAutoFit/>
          </a:bodyPr>
          <a:lstStyle/>
          <a:p>
            <a:pPr marL="0" indent="0">
              <a:buNone/>
            </a:pPr>
            <a:r>
              <a:rPr lang="pl-PL" sz="1600" dirty="0">
                <a:effectLst/>
              </a:rPr>
              <a:t>Toto dílo je licencováno pod</a:t>
            </a:r>
            <a:r>
              <a:rPr lang="pl-PL" sz="1600" dirty="0"/>
              <a:t> </a:t>
            </a:r>
            <a:r>
              <a:rPr lang="pl-PL" sz="1600" b="0" i="0" u="none" strike="noStrike" dirty="0">
                <a:solidFill>
                  <a:srgbClr val="D14500"/>
                </a:solidFill>
                <a:effectLst/>
                <a:hlinkClick r:id="rId4"/>
              </a:rPr>
              <a:t>CC BY 4.0  </a:t>
            </a:r>
            <a:endParaRPr lang="pl-PL" sz="1600" dirty="0">
              <a:solidFill>
                <a:srgbClr val="D14500"/>
              </a:solidFill>
            </a:endParaRPr>
          </a:p>
        </p:txBody>
      </p:sp>
      <p:grpSp>
        <p:nvGrpSpPr>
          <p:cNvPr id="5" name="Group 18">
            <a:extLst>
              <a:ext uri="{FF2B5EF4-FFF2-40B4-BE49-F238E27FC236}">
                <a16:creationId xmlns:a16="http://schemas.microsoft.com/office/drawing/2014/main" id="{4103FF0F-C1E4-04BE-E1C5-DDDFA5FF3401}"/>
              </a:ext>
            </a:extLst>
          </p:cNvPr>
          <p:cNvGrpSpPr/>
          <p:nvPr/>
        </p:nvGrpSpPr>
        <p:grpSpPr>
          <a:xfrm>
            <a:off x="7443575" y="4145286"/>
            <a:ext cx="745309" cy="338554"/>
            <a:chOff x="22136306" y="11964470"/>
            <a:chExt cx="1556425" cy="731982"/>
          </a:xfrm>
        </p:grpSpPr>
        <p:pic>
          <p:nvPicPr>
            <p:cNvPr id="10" name="Picture 6">
              <a:extLst>
                <a:ext uri="{FF2B5EF4-FFF2-40B4-BE49-F238E27FC236}">
                  <a16:creationId xmlns:a16="http://schemas.microsoft.com/office/drawing/2014/main" id="{7DE798F5-15F8-C115-9F49-088E773F3A50}"/>
                </a:ext>
              </a:extLst>
            </p:cNvPr>
            <p:cNvPicPr>
              <a:picLocks noChangeAspect="1"/>
            </p:cNvPicPr>
            <p:nvPr/>
          </p:nvPicPr>
          <p:blipFill>
            <a:blip r:embed="rId5"/>
            <a:stretch>
              <a:fillRect/>
            </a:stretch>
          </p:blipFill>
          <p:spPr>
            <a:xfrm>
              <a:off x="22136306" y="11964470"/>
              <a:ext cx="711200" cy="711200"/>
            </a:xfrm>
            <a:prstGeom prst="rect">
              <a:avLst/>
            </a:prstGeom>
          </p:spPr>
        </p:pic>
        <p:pic>
          <p:nvPicPr>
            <p:cNvPr id="11" name="Picture 14">
              <a:extLst>
                <a:ext uri="{FF2B5EF4-FFF2-40B4-BE49-F238E27FC236}">
                  <a16:creationId xmlns:a16="http://schemas.microsoft.com/office/drawing/2014/main" id="{D0F72B34-21F6-DD25-AA21-EBEDA36452D0}"/>
                </a:ext>
              </a:extLst>
            </p:cNvPr>
            <p:cNvPicPr>
              <a:picLocks noChangeAspect="1"/>
            </p:cNvPicPr>
            <p:nvPr/>
          </p:nvPicPr>
          <p:blipFill>
            <a:blip r:embed="rId6"/>
            <a:stretch>
              <a:fillRect/>
            </a:stretch>
          </p:blipFill>
          <p:spPr>
            <a:xfrm>
              <a:off x="22981531" y="11985252"/>
              <a:ext cx="711200" cy="711200"/>
            </a:xfrm>
            <a:prstGeom prst="rect">
              <a:avLst/>
            </a:prstGeom>
          </p:spPr>
        </p:pic>
      </p:grpSp>
      <p:pic>
        <p:nvPicPr>
          <p:cNvPr id="2" name="Obrázek 1" descr="Obsah obrázku Písmo, text, symbol, logo&#10;&#10;Popis byl vytvořen automaticky">
            <a:extLst>
              <a:ext uri="{FF2B5EF4-FFF2-40B4-BE49-F238E27FC236}">
                <a16:creationId xmlns:a16="http://schemas.microsoft.com/office/drawing/2014/main" id="{93E863FD-9683-A098-9FA6-6DBAC7485EF4}"/>
              </a:ext>
            </a:extLst>
          </p:cNvPr>
          <p:cNvPicPr>
            <a:picLocks noChangeAspect="1"/>
          </p:cNvPicPr>
          <p:nvPr/>
        </p:nvPicPr>
        <p:blipFill>
          <a:blip r:embed="rId7"/>
          <a:stretch>
            <a:fillRect/>
          </a:stretch>
        </p:blipFill>
        <p:spPr>
          <a:xfrm>
            <a:off x="4931958" y="4541896"/>
            <a:ext cx="3420693" cy="1924141"/>
          </a:xfrm>
          <a:prstGeom prst="rect">
            <a:avLst/>
          </a:prstGeom>
        </p:spPr>
      </p:pic>
      <p:pic>
        <p:nvPicPr>
          <p:cNvPr id="12" name="Obrázek 11" descr="Obsah obrázku text, Písmo, logo, Elektricky modrá&#10;&#10;Popis byl vytvořen automaticky">
            <a:extLst>
              <a:ext uri="{FF2B5EF4-FFF2-40B4-BE49-F238E27FC236}">
                <a16:creationId xmlns:a16="http://schemas.microsoft.com/office/drawing/2014/main" id="{1FD21867-E39B-4844-ED6E-42C2CC075D9B}"/>
              </a:ext>
            </a:extLst>
          </p:cNvPr>
          <p:cNvPicPr>
            <a:picLocks noChangeAspect="1"/>
          </p:cNvPicPr>
          <p:nvPr/>
        </p:nvPicPr>
        <p:blipFill>
          <a:blip r:embed="rId8"/>
          <a:stretch>
            <a:fillRect/>
          </a:stretch>
        </p:blipFill>
        <p:spPr>
          <a:xfrm>
            <a:off x="2279488" y="5085497"/>
            <a:ext cx="2796646" cy="836941"/>
          </a:xfrm>
          <a:prstGeom prst="rect">
            <a:avLst/>
          </a:prstGeom>
        </p:spPr>
      </p:pic>
      <p:pic>
        <p:nvPicPr>
          <p:cNvPr id="13" name="Obrázek 12" descr="Foto / Photo: Logo MŠMT">
            <a:extLst>
              <a:ext uri="{FF2B5EF4-FFF2-40B4-BE49-F238E27FC236}">
                <a16:creationId xmlns:a16="http://schemas.microsoft.com/office/drawing/2014/main" id="{9535FC57-8931-BAC2-4260-ECF4B56DDDA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278586" y="5085497"/>
            <a:ext cx="1633926" cy="813148"/>
          </a:xfrm>
          <a:prstGeom prst="rect">
            <a:avLst/>
          </a:prstGeom>
          <a:noFill/>
          <a:ln>
            <a:noFill/>
          </a:ln>
        </p:spPr>
      </p:pic>
    </p:spTree>
    <p:extLst>
      <p:ext uri="{BB962C8B-B14F-4D97-AF65-F5344CB8AC3E}">
        <p14:creationId xmlns:p14="http://schemas.microsoft.com/office/powerpoint/2010/main" val="226417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C094D26-81B5-C640-BFEC-59C1DD5EFF69}"/>
              </a:ext>
            </a:extLst>
          </p:cNvPr>
          <p:cNvSpPr>
            <a:spLocks noGrp="1"/>
          </p:cNvSpPr>
          <p:nvPr>
            <p:ph type="title"/>
          </p:nvPr>
        </p:nvSpPr>
        <p:spPr/>
        <p:txBody>
          <a:bodyPr/>
          <a:lstStyle/>
          <a:p>
            <a:r>
              <a:rPr lang="cs-CZ" dirty="0"/>
              <a:t>Základní informace a pojmy</a:t>
            </a:r>
          </a:p>
        </p:txBody>
      </p:sp>
      <p:sp>
        <p:nvSpPr>
          <p:cNvPr id="3" name="Zástupný obsah 2">
            <a:extLst>
              <a:ext uri="{FF2B5EF4-FFF2-40B4-BE49-F238E27FC236}">
                <a16:creationId xmlns:a16="http://schemas.microsoft.com/office/drawing/2014/main" id="{31D8DDD9-4F16-874F-6F1E-F6587E290FE8}"/>
              </a:ext>
            </a:extLst>
          </p:cNvPr>
          <p:cNvSpPr>
            <a:spLocks noGrp="1"/>
          </p:cNvSpPr>
          <p:nvPr>
            <p:ph idx="1"/>
          </p:nvPr>
        </p:nvSpPr>
        <p:spPr/>
        <p:txBody>
          <a:bodyPr/>
          <a:lstStyle/>
          <a:p>
            <a:r>
              <a:rPr lang="cs-CZ" dirty="0"/>
              <a:t>International Air Transport </a:t>
            </a:r>
            <a:r>
              <a:rPr lang="cs-CZ" dirty="0" err="1"/>
              <a:t>Association</a:t>
            </a:r>
            <a:r>
              <a:rPr lang="cs-CZ" dirty="0"/>
              <a:t> (AITA) – mezinárodní sdružení leteckých dopravců je nevládní organizace, která sdružuje letecké dopravce. Filozofií a cílem této organizace je především vytváření rovných obchodních podmínek pro mezinárodní leteckou dopravu, snaží se o její usnadnění a zpřístupnění, usiluje o zvyšování bezpečnosti, spolehlivosti. </a:t>
            </a:r>
          </a:p>
          <a:p>
            <a:r>
              <a:rPr lang="cs-CZ" dirty="0"/>
              <a:t>Nebezpečné zboží a látky – jsou to látky a předměty, pro jejichž povahu, vlastnosti nebo stav může být v souvislosti s jejich přepravou a následném nekontrolovatelném úniku, ohrožena bezpečnost osob, zvířat, věcí a životního prostředí. </a:t>
            </a:r>
          </a:p>
          <a:p>
            <a:r>
              <a:rPr lang="cs-CZ" dirty="0"/>
              <a:t>Speciální náklad – náklad,  který vyžaduje specifické podmínky nebo zvláštní zacházení během přepravy.</a:t>
            </a:r>
          </a:p>
          <a:p>
            <a:r>
              <a:rPr lang="cs-CZ" dirty="0"/>
              <a:t>International Air Transport </a:t>
            </a:r>
            <a:r>
              <a:rPr lang="cs-CZ" dirty="0" err="1"/>
              <a:t>Association</a:t>
            </a:r>
            <a:r>
              <a:rPr lang="cs-CZ" dirty="0"/>
              <a:t> </a:t>
            </a:r>
            <a:r>
              <a:rPr lang="cs-CZ" dirty="0" err="1"/>
              <a:t>Dangerous</a:t>
            </a:r>
            <a:r>
              <a:rPr lang="cs-CZ" dirty="0"/>
              <a:t> </a:t>
            </a:r>
            <a:r>
              <a:rPr lang="cs-CZ" dirty="0" err="1"/>
              <a:t>Goods</a:t>
            </a:r>
            <a:r>
              <a:rPr lang="cs-CZ" dirty="0"/>
              <a:t> </a:t>
            </a:r>
            <a:r>
              <a:rPr lang="cs-CZ" dirty="0" err="1"/>
              <a:t>Regualtions</a:t>
            </a:r>
            <a:r>
              <a:rPr lang="cs-CZ" dirty="0"/>
              <a:t> (IATA DGR)</a:t>
            </a:r>
            <a:br>
              <a:rPr lang="cs-CZ" dirty="0"/>
            </a:br>
            <a:r>
              <a:rPr lang="cs-CZ" dirty="0"/>
              <a:t> – mezinárodní předpisy, které definují pravidla pro nebezpečnou přepravu</a:t>
            </a:r>
            <a:br>
              <a:rPr lang="cs-CZ" dirty="0"/>
            </a:br>
            <a:r>
              <a:rPr lang="cs-CZ" dirty="0"/>
              <a:t> nebezpečného zboží v letecké dopravě. </a:t>
            </a:r>
          </a:p>
        </p:txBody>
      </p:sp>
      <p:pic>
        <p:nvPicPr>
          <p:cNvPr id="1026" name="Picture 2" descr="IATA DGR">
            <a:hlinkClick r:id="rId2"/>
            <a:extLst>
              <a:ext uri="{FF2B5EF4-FFF2-40B4-BE49-F238E27FC236}">
                <a16:creationId xmlns:a16="http://schemas.microsoft.com/office/drawing/2014/main" id="{3A8D2625-4634-5A9B-CE5D-2EECE9FFC4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4607" y="4624400"/>
            <a:ext cx="1506794" cy="2063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883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E4B0A73-032A-A5B8-D9FC-77F8077C689C}"/>
              </a:ext>
            </a:extLst>
          </p:cNvPr>
          <p:cNvSpPr>
            <a:spLocks noGrp="1"/>
          </p:cNvSpPr>
          <p:nvPr>
            <p:ph type="title"/>
          </p:nvPr>
        </p:nvSpPr>
        <p:spPr/>
        <p:txBody>
          <a:bodyPr/>
          <a:lstStyle/>
          <a:p>
            <a:r>
              <a:rPr lang="cs-CZ" dirty="0"/>
              <a:t>Základní informace a pojmy</a:t>
            </a:r>
          </a:p>
        </p:txBody>
      </p:sp>
      <p:sp>
        <p:nvSpPr>
          <p:cNvPr id="3" name="Zástupný obsah 2">
            <a:extLst>
              <a:ext uri="{FF2B5EF4-FFF2-40B4-BE49-F238E27FC236}">
                <a16:creationId xmlns:a16="http://schemas.microsoft.com/office/drawing/2014/main" id="{E9C8EAC7-DEFD-2CE9-9377-2E284A3D63C0}"/>
              </a:ext>
            </a:extLst>
          </p:cNvPr>
          <p:cNvSpPr>
            <a:spLocks noGrp="1"/>
          </p:cNvSpPr>
          <p:nvPr>
            <p:ph idx="1"/>
          </p:nvPr>
        </p:nvSpPr>
        <p:spPr/>
        <p:txBody>
          <a:bodyPr/>
          <a:lstStyle/>
          <a:p>
            <a:r>
              <a:rPr lang="cs-CZ" dirty="0"/>
              <a:t>Nebezpečné zboží lze převážet při respektování pravidel DGR vydávaného organizací IATA. Ve srovnání s klasickým zbožím a zásilkami, kde klíčovými doklady jsou faktura, letecký nákladní list a další. U nebezpečného zboží musí zásilku doprovázet „Prohlášení odesílatele pro přepravu nebezpečných věcí.“ Zodpovědnost za správné vyplnění tohoto dokladu nese odesílatel.“</a:t>
            </a:r>
          </a:p>
          <a:p>
            <a:r>
              <a:rPr lang="cs-CZ" dirty="0"/>
              <a:t>Obecná pravidla se mohou v každém členském státě pravidel IATA lišit, protože každý stát si může definovat další zpřísňující opatření. </a:t>
            </a:r>
          </a:p>
          <a:p>
            <a:r>
              <a:rPr lang="cs-CZ" dirty="0"/>
              <a:t>Kapitán letadla na dané přepravní relaci má právo veta a může v konečné fázi rozhodovat o naložení nebezpečného zboží. Kapitán má k dispozici dokument „NOTOC“ (</a:t>
            </a:r>
            <a:r>
              <a:rPr lang="cs-CZ" dirty="0" err="1"/>
              <a:t>NOtification</a:t>
            </a:r>
            <a:r>
              <a:rPr lang="cs-CZ" dirty="0"/>
              <a:t> TO </a:t>
            </a:r>
            <a:r>
              <a:rPr lang="cs-CZ" dirty="0" err="1"/>
              <a:t>Captain</a:t>
            </a:r>
            <a:r>
              <a:rPr lang="cs-CZ" dirty="0"/>
              <a:t>), kde jsou k dispozici informace o přepravovaném nebezpečném zboží. Pokud se kapitán rozhodne nepřijmout nebezpečné zboží do přepravy, tak musí své rozhodnutí deklarovat v reportu. </a:t>
            </a:r>
          </a:p>
          <a:p>
            <a:endParaRPr lang="cs-CZ" dirty="0"/>
          </a:p>
        </p:txBody>
      </p:sp>
    </p:spTree>
    <p:extLst>
      <p:ext uri="{BB962C8B-B14F-4D97-AF65-F5344CB8AC3E}">
        <p14:creationId xmlns:p14="http://schemas.microsoft.com/office/powerpoint/2010/main" val="2284281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C02F65-2489-8A99-5439-7E325F5F7EBF}"/>
              </a:ext>
            </a:extLst>
          </p:cNvPr>
          <p:cNvSpPr>
            <a:spLocks noGrp="1"/>
          </p:cNvSpPr>
          <p:nvPr>
            <p:ph type="title"/>
          </p:nvPr>
        </p:nvSpPr>
        <p:spPr/>
        <p:txBody>
          <a:bodyPr/>
          <a:lstStyle/>
          <a:p>
            <a:r>
              <a:rPr lang="cs-CZ" dirty="0"/>
              <a:t>Základní informace a pojmy</a:t>
            </a:r>
          </a:p>
        </p:txBody>
      </p:sp>
      <p:sp>
        <p:nvSpPr>
          <p:cNvPr id="3" name="Zástupný obsah 2">
            <a:extLst>
              <a:ext uri="{FF2B5EF4-FFF2-40B4-BE49-F238E27FC236}">
                <a16:creationId xmlns:a16="http://schemas.microsoft.com/office/drawing/2014/main" id="{140D8A27-4F86-78BA-E362-8F396C756A84}"/>
              </a:ext>
            </a:extLst>
          </p:cNvPr>
          <p:cNvSpPr>
            <a:spLocks noGrp="1"/>
          </p:cNvSpPr>
          <p:nvPr>
            <p:ph idx="1"/>
          </p:nvPr>
        </p:nvSpPr>
        <p:spPr/>
        <p:txBody>
          <a:bodyPr/>
          <a:lstStyle/>
          <a:p>
            <a:r>
              <a:rPr lang="cs-CZ" dirty="0"/>
              <a:t>IATA </a:t>
            </a:r>
            <a:r>
              <a:rPr lang="cs-CZ" dirty="0" err="1"/>
              <a:t>Dangerous</a:t>
            </a:r>
            <a:r>
              <a:rPr lang="cs-CZ" dirty="0"/>
              <a:t> </a:t>
            </a:r>
            <a:r>
              <a:rPr lang="cs-CZ" dirty="0" err="1"/>
              <a:t>Goods</a:t>
            </a:r>
            <a:r>
              <a:rPr lang="cs-CZ" dirty="0"/>
              <a:t> </a:t>
            </a:r>
            <a:r>
              <a:rPr lang="cs-CZ" dirty="0" err="1"/>
              <a:t>Manual</a:t>
            </a:r>
            <a:r>
              <a:rPr lang="cs-CZ" dirty="0"/>
              <a:t> zahrnuje: </a:t>
            </a:r>
          </a:p>
          <a:p>
            <a:r>
              <a:rPr lang="cs-CZ" dirty="0"/>
              <a:t>1. Klasifikace nebezpečného zboží:</a:t>
            </a:r>
          </a:p>
          <a:p>
            <a:pPr lvl="1" indent="0">
              <a:buNone/>
            </a:pPr>
            <a:r>
              <a:rPr lang="cs-CZ" dirty="0"/>
              <a:t>Manuál poskytuje seznam různých druhů nebezpečných materiálů, které mohou být přepravovány letecky, jako jsou chemikálie, radioaktivní materiály, hořlavé látky, výbušniny, toxické látky a další. Každý materiál je klasifikován do konkrétní třídy podle jeho povahy a nebezpečnosti. </a:t>
            </a:r>
          </a:p>
          <a:p>
            <a:r>
              <a:rPr lang="cs-CZ" dirty="0"/>
              <a:t>2. Požadavky na balení:</a:t>
            </a:r>
          </a:p>
          <a:p>
            <a:pPr lvl="1" indent="0">
              <a:buNone/>
            </a:pPr>
            <a:r>
              <a:rPr lang="cs-CZ" dirty="0"/>
              <a:t>Stanoví specifikace pro správné balení a označení nebezpečného zboží, aby se minimalizovalo riziko během přepravy. To zahrnuje požadavky na označení obalů, identifikace nebezpečných vlastností materiálů, a použití speciálních obalů pro určité typy zboží. </a:t>
            </a:r>
          </a:p>
          <a:p>
            <a:r>
              <a:rPr lang="cs-CZ" dirty="0"/>
              <a:t>3. Požadavky na dokumentaci:</a:t>
            </a:r>
          </a:p>
          <a:p>
            <a:pPr lvl="1" indent="0">
              <a:buNone/>
            </a:pPr>
            <a:r>
              <a:rPr lang="cs-CZ" dirty="0"/>
              <a:t>Manuál uvádí, jaké dokumenty jsou </a:t>
            </a:r>
            <a:r>
              <a:rPr lang="cs-CZ" dirty="0" err="1"/>
              <a:t>nezbyté</a:t>
            </a:r>
            <a:r>
              <a:rPr lang="cs-CZ" dirty="0"/>
              <a:t> pro legální a bezpečnou přepravu nebezpečných věcí, včetně prohlášení o nebezpečných věcech (</a:t>
            </a:r>
            <a:r>
              <a:rPr lang="cs-CZ" dirty="0" err="1"/>
              <a:t>Dangerous</a:t>
            </a:r>
            <a:r>
              <a:rPr lang="cs-CZ" dirty="0"/>
              <a:t> </a:t>
            </a:r>
            <a:r>
              <a:rPr lang="cs-CZ" dirty="0" err="1"/>
              <a:t>Goods</a:t>
            </a:r>
            <a:r>
              <a:rPr lang="cs-CZ" dirty="0"/>
              <a:t> </a:t>
            </a:r>
            <a:r>
              <a:rPr lang="cs-CZ" dirty="0" err="1"/>
              <a:t>Declaration</a:t>
            </a:r>
            <a:r>
              <a:rPr lang="cs-CZ" dirty="0"/>
              <a:t>) a dalších příslušných dokumentů, které musí být k zásilce přiloženy.</a:t>
            </a:r>
          </a:p>
        </p:txBody>
      </p:sp>
    </p:spTree>
    <p:extLst>
      <p:ext uri="{BB962C8B-B14F-4D97-AF65-F5344CB8AC3E}">
        <p14:creationId xmlns:p14="http://schemas.microsoft.com/office/powerpoint/2010/main" val="701880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5BE3EC7-4592-FB6C-8D5B-487B97738C1E}"/>
              </a:ext>
            </a:extLst>
          </p:cNvPr>
          <p:cNvSpPr>
            <a:spLocks noGrp="1"/>
          </p:cNvSpPr>
          <p:nvPr>
            <p:ph type="title"/>
          </p:nvPr>
        </p:nvSpPr>
        <p:spPr/>
        <p:txBody>
          <a:bodyPr/>
          <a:lstStyle/>
          <a:p>
            <a:r>
              <a:rPr lang="cs-CZ" dirty="0"/>
              <a:t>Základní informace a pojmy</a:t>
            </a:r>
          </a:p>
        </p:txBody>
      </p:sp>
      <p:sp>
        <p:nvSpPr>
          <p:cNvPr id="3" name="Zástupný obsah 2">
            <a:extLst>
              <a:ext uri="{FF2B5EF4-FFF2-40B4-BE49-F238E27FC236}">
                <a16:creationId xmlns:a16="http://schemas.microsoft.com/office/drawing/2014/main" id="{9D99F91A-B3F0-292D-CEAB-1B10AFCCB2F9}"/>
              </a:ext>
            </a:extLst>
          </p:cNvPr>
          <p:cNvSpPr>
            <a:spLocks noGrp="1"/>
          </p:cNvSpPr>
          <p:nvPr>
            <p:ph idx="1"/>
          </p:nvPr>
        </p:nvSpPr>
        <p:spPr/>
        <p:txBody>
          <a:bodyPr>
            <a:normAutofit fontScale="92500" lnSpcReduction="10000"/>
          </a:bodyPr>
          <a:lstStyle/>
          <a:p>
            <a:r>
              <a:rPr lang="cs-CZ" dirty="0"/>
              <a:t>4. Bezpečnostní pokyny a opatření:</a:t>
            </a:r>
          </a:p>
          <a:p>
            <a:r>
              <a:rPr lang="cs-CZ" dirty="0"/>
              <a:t>	Vysvětluje, jak se vypořádat s nebezpečnými situacemi, jako jsou úniky, požáry nebo jiné nehody spojené s 	přepravou nebezpečných věcí. Také popisuje preventivní opatření, která mají zajistit bezpečnost během 	manipulace a přepravy. </a:t>
            </a:r>
          </a:p>
          <a:p>
            <a:r>
              <a:rPr lang="cs-CZ" dirty="0"/>
              <a:t>5. Označení a etikety:</a:t>
            </a:r>
          </a:p>
          <a:p>
            <a:r>
              <a:rPr lang="cs-CZ" dirty="0"/>
              <a:t>	Uvádí pravidla pro správné označení nebezpečných zásilek na letištích, včetně etiket a symbolů, které označují 	různé druhy nebezpečí, např. hořlavost, toxické látky nebo radioaktivitu. </a:t>
            </a:r>
          </a:p>
          <a:p>
            <a:r>
              <a:rPr lang="cs-CZ" dirty="0"/>
              <a:t>6. Specifické předpisy pro různé druhy letecké přepravy:</a:t>
            </a:r>
          </a:p>
          <a:p>
            <a:r>
              <a:rPr lang="cs-CZ" dirty="0"/>
              <a:t>	Manuál také obsahuje </a:t>
            </a:r>
            <a:r>
              <a:rPr lang="cs-CZ" dirty="0" err="1"/>
              <a:t>spefikace</a:t>
            </a:r>
            <a:r>
              <a:rPr lang="cs-CZ" dirty="0"/>
              <a:t> pro různé druhy letecké dopravy, jako je nákladní přeprava a 	pasažérská 	doprava, a uvádí, jaké materiály mohou být přepravovány v každém případě a jaká jsou omezení. </a:t>
            </a:r>
          </a:p>
          <a:p>
            <a:r>
              <a:rPr lang="cs-CZ" dirty="0"/>
              <a:t>7. Výjimky a speciální předpisy:</a:t>
            </a:r>
          </a:p>
          <a:p>
            <a:r>
              <a:rPr lang="cs-CZ" dirty="0"/>
              <a:t>	Manuál obsahuje také pokyny pro zvláštní případy, například pro přepravu nebezpečných věcí v pozemní 	dopravě v rámci mezinárodní letecké přepravy nebo pro zásilky s výjimkami z některých pravidel. </a:t>
            </a:r>
          </a:p>
        </p:txBody>
      </p:sp>
    </p:spTree>
    <p:extLst>
      <p:ext uri="{BB962C8B-B14F-4D97-AF65-F5344CB8AC3E}">
        <p14:creationId xmlns:p14="http://schemas.microsoft.com/office/powerpoint/2010/main" val="2649275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B52B6F7-80DB-EB00-C721-3CBB3CA2A28F}"/>
              </a:ext>
            </a:extLst>
          </p:cNvPr>
          <p:cNvSpPr>
            <a:spLocks noGrp="1"/>
          </p:cNvSpPr>
          <p:nvPr>
            <p:ph type="title"/>
          </p:nvPr>
        </p:nvSpPr>
        <p:spPr/>
        <p:txBody>
          <a:bodyPr/>
          <a:lstStyle/>
          <a:p>
            <a:r>
              <a:rPr lang="cs-CZ" dirty="0"/>
              <a:t>Základní informace a pojmy</a:t>
            </a:r>
          </a:p>
        </p:txBody>
      </p:sp>
      <p:sp>
        <p:nvSpPr>
          <p:cNvPr id="3" name="Zástupný obsah 2">
            <a:extLst>
              <a:ext uri="{FF2B5EF4-FFF2-40B4-BE49-F238E27FC236}">
                <a16:creationId xmlns:a16="http://schemas.microsoft.com/office/drawing/2014/main" id="{D35C6AD2-13AC-31C3-AFD0-85224969BE2E}"/>
              </a:ext>
            </a:extLst>
          </p:cNvPr>
          <p:cNvSpPr>
            <a:spLocks noGrp="1"/>
          </p:cNvSpPr>
          <p:nvPr>
            <p:ph idx="1"/>
          </p:nvPr>
        </p:nvSpPr>
        <p:spPr/>
        <p:txBody>
          <a:bodyPr/>
          <a:lstStyle/>
          <a:p>
            <a:r>
              <a:rPr lang="cs-CZ" dirty="0"/>
              <a:t>Důležitost IATA </a:t>
            </a:r>
            <a:r>
              <a:rPr lang="cs-CZ" dirty="0" err="1"/>
              <a:t>Dangerous</a:t>
            </a:r>
            <a:r>
              <a:rPr lang="cs-CZ" dirty="0"/>
              <a:t> </a:t>
            </a:r>
            <a:r>
              <a:rPr lang="cs-CZ" dirty="0" err="1"/>
              <a:t>Goods</a:t>
            </a:r>
            <a:r>
              <a:rPr lang="cs-CZ" dirty="0"/>
              <a:t> Manuálu:</a:t>
            </a:r>
          </a:p>
          <a:p>
            <a:r>
              <a:rPr lang="cs-CZ" dirty="0"/>
              <a:t>Bezpečnost – hlavním cílem je zajistit bezpečnou leteckou přepravu nebezpečných materiálů a minimalizovat rizika pro cestující, posádku a majetek. </a:t>
            </a:r>
          </a:p>
          <a:p>
            <a:r>
              <a:rPr lang="cs-CZ" dirty="0"/>
              <a:t>Soulad s předpisy – manuál pomáhá zajistit, že všechny strany zapojené do přepravy nebezpečného zboží dodržují mezinárodní normy a právní předpisy.</a:t>
            </a:r>
          </a:p>
          <a:p>
            <a:r>
              <a:rPr lang="cs-CZ" dirty="0"/>
              <a:t>Školení a standardy – tento manuál je základem pro školení pracovníků v leteckém a logistickém průmyslu, kteří se podílejí na přepravě nebezpečného zboží, aby byli schopní správně aplikovat pravidla a dodržovali postupy.</a:t>
            </a:r>
          </a:p>
          <a:p>
            <a:r>
              <a:rPr lang="cs-CZ" dirty="0"/>
              <a:t> </a:t>
            </a:r>
          </a:p>
        </p:txBody>
      </p:sp>
    </p:spTree>
    <p:extLst>
      <p:ext uri="{BB962C8B-B14F-4D97-AF65-F5344CB8AC3E}">
        <p14:creationId xmlns:p14="http://schemas.microsoft.com/office/powerpoint/2010/main" val="97143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A6AF431-0254-F905-6442-6619AC8C77E4}"/>
              </a:ext>
            </a:extLst>
          </p:cNvPr>
          <p:cNvSpPr>
            <a:spLocks noGrp="1"/>
          </p:cNvSpPr>
          <p:nvPr>
            <p:ph type="title"/>
          </p:nvPr>
        </p:nvSpPr>
        <p:spPr/>
        <p:txBody>
          <a:bodyPr/>
          <a:lstStyle/>
          <a:p>
            <a:r>
              <a:rPr lang="cs-CZ" dirty="0"/>
              <a:t>Základní informace a pojmy</a:t>
            </a:r>
          </a:p>
        </p:txBody>
      </p:sp>
      <p:sp>
        <p:nvSpPr>
          <p:cNvPr id="3" name="Zástupný obsah 2">
            <a:extLst>
              <a:ext uri="{FF2B5EF4-FFF2-40B4-BE49-F238E27FC236}">
                <a16:creationId xmlns:a16="http://schemas.microsoft.com/office/drawing/2014/main" id="{2F66033B-489A-D320-312E-EA70A76F6B2B}"/>
              </a:ext>
            </a:extLst>
          </p:cNvPr>
          <p:cNvSpPr>
            <a:spLocks noGrp="1"/>
          </p:cNvSpPr>
          <p:nvPr>
            <p:ph idx="1"/>
          </p:nvPr>
        </p:nvSpPr>
        <p:spPr/>
        <p:txBody>
          <a:bodyPr/>
          <a:lstStyle/>
          <a:p>
            <a:r>
              <a:rPr lang="cs-CZ" dirty="0"/>
              <a:t>IATA </a:t>
            </a:r>
            <a:r>
              <a:rPr lang="cs-CZ" dirty="0" err="1"/>
              <a:t>Dangerous</a:t>
            </a:r>
            <a:r>
              <a:rPr lang="cs-CZ" dirty="0"/>
              <a:t> </a:t>
            </a:r>
            <a:r>
              <a:rPr lang="cs-CZ" dirty="0" err="1"/>
              <a:t>Goods</a:t>
            </a:r>
            <a:r>
              <a:rPr lang="cs-CZ" dirty="0"/>
              <a:t> Manuál je určený zejména pro:</a:t>
            </a:r>
          </a:p>
          <a:p>
            <a:r>
              <a:rPr lang="cs-CZ" dirty="0"/>
              <a:t>Letecké dopravce zajišťující přepravu nebezpečného zboží,</a:t>
            </a:r>
          </a:p>
          <a:p>
            <a:r>
              <a:rPr lang="cs-CZ" dirty="0"/>
              <a:t>Školitele a specialisty na bezpečnost v letectví a logistice,</a:t>
            </a:r>
          </a:p>
          <a:p>
            <a:r>
              <a:rPr lang="cs-CZ" dirty="0"/>
              <a:t>Výrobce a distributory nebezpečného zboží, kteří chtějí přepravovat své produkty letecky, </a:t>
            </a:r>
          </a:p>
          <a:p>
            <a:r>
              <a:rPr lang="cs-CZ" dirty="0"/>
              <a:t>Regulační orgány a kontrolní úřady zabývající se leteckou dopravou a bezpečností. </a:t>
            </a:r>
          </a:p>
        </p:txBody>
      </p:sp>
    </p:spTree>
    <p:extLst>
      <p:ext uri="{BB962C8B-B14F-4D97-AF65-F5344CB8AC3E}">
        <p14:creationId xmlns:p14="http://schemas.microsoft.com/office/powerpoint/2010/main" val="2690293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5CF39B0-74EA-4B4E-9AAD-88D083276B72}"/>
              </a:ext>
            </a:extLst>
          </p:cNvPr>
          <p:cNvSpPr>
            <a:spLocks noGrp="1"/>
          </p:cNvSpPr>
          <p:nvPr>
            <p:ph type="title"/>
          </p:nvPr>
        </p:nvSpPr>
        <p:spPr/>
        <p:txBody>
          <a:bodyPr/>
          <a:lstStyle/>
          <a:p>
            <a:r>
              <a:rPr lang="cs-CZ" dirty="0"/>
              <a:t>Nebezpečné zboží</a:t>
            </a:r>
          </a:p>
        </p:txBody>
      </p:sp>
      <p:sp>
        <p:nvSpPr>
          <p:cNvPr id="3" name="Zástupný obsah 2">
            <a:extLst>
              <a:ext uri="{FF2B5EF4-FFF2-40B4-BE49-F238E27FC236}">
                <a16:creationId xmlns:a16="http://schemas.microsoft.com/office/drawing/2014/main" id="{DEBB5391-556F-836A-38CB-7D607A3FB278}"/>
              </a:ext>
            </a:extLst>
          </p:cNvPr>
          <p:cNvSpPr>
            <a:spLocks noGrp="1"/>
          </p:cNvSpPr>
          <p:nvPr>
            <p:ph idx="1"/>
          </p:nvPr>
        </p:nvSpPr>
        <p:spPr/>
        <p:txBody>
          <a:bodyPr/>
          <a:lstStyle/>
          <a:p>
            <a:r>
              <a:rPr lang="cs-CZ" dirty="0"/>
              <a:t>Existuje nebezpečné zboží, které představuje příliš velké riziko pro leteckou přepravu, proto je zcela vyloučeno z letecké přepravy. Není možné přepravovat předměty a látky, které by mohly explodovat, nebezpečně spolu reagovat, nekontrolovatelně hořet nebo produkovat nadměrné množství tepla. Není možné převážet látky, které nekontrolovatelně uvolňují velké množství toxických korozních, hořlavých plynů nebo par. </a:t>
            </a:r>
          </a:p>
          <a:p>
            <a:r>
              <a:rPr lang="cs-CZ" dirty="0"/>
              <a:t>Existuje nebezpečné zboží, které lze přepravovat pouze v </a:t>
            </a:r>
            <a:r>
              <a:rPr lang="cs-CZ" dirty="0" err="1"/>
              <a:t>cargo</a:t>
            </a:r>
            <a:r>
              <a:rPr lang="cs-CZ" dirty="0"/>
              <a:t> letadle (letadlo užívané pouze pro přepravu nákladu), nesmí být přepravovány v nákladním prostoru dopravního letadla. Toto nebezpečné zboží je označeno zkratkou CAO – </a:t>
            </a:r>
            <a:r>
              <a:rPr lang="cs-CZ" dirty="0" err="1"/>
              <a:t>Cargo</a:t>
            </a:r>
            <a:r>
              <a:rPr lang="cs-CZ" dirty="0"/>
              <a:t> Aircraft </a:t>
            </a:r>
            <a:r>
              <a:rPr lang="cs-CZ" dirty="0" err="1"/>
              <a:t>Only</a:t>
            </a:r>
            <a:r>
              <a:rPr lang="cs-CZ" dirty="0"/>
              <a:t>. </a:t>
            </a:r>
          </a:p>
          <a:p>
            <a:r>
              <a:rPr lang="cs-CZ" dirty="0"/>
              <a:t>Důležité je identifikovat skryté nebezpečné zboží a látky, které představují hrozbu</a:t>
            </a:r>
            <a:br>
              <a:rPr lang="cs-CZ" dirty="0"/>
            </a:br>
            <a:r>
              <a:rPr lang="cs-CZ" dirty="0"/>
              <a:t>při letecké přepravě. Tyto látky mohou být také ukryty v zapsaných zavazadlech.</a:t>
            </a:r>
            <a:br>
              <a:rPr lang="cs-CZ" dirty="0"/>
            </a:br>
            <a:r>
              <a:rPr lang="cs-CZ" dirty="0"/>
              <a:t>Jedná se například o dýchací přístroje, vybavení na kempování nebo potápění,</a:t>
            </a:r>
            <a:br>
              <a:rPr lang="cs-CZ" dirty="0"/>
            </a:br>
            <a:r>
              <a:rPr lang="cs-CZ" dirty="0"/>
              <a:t>baterie, lékárničky, dopravní prostředky jako elektrické koloběžky, segway, </a:t>
            </a:r>
            <a:br>
              <a:rPr lang="cs-CZ" dirty="0"/>
            </a:br>
            <a:r>
              <a:rPr lang="cs-CZ" dirty="0"/>
              <a:t>elektrické vozíky pro tělesně handicapované. </a:t>
            </a:r>
            <a:br>
              <a:rPr lang="cs-CZ" dirty="0"/>
            </a:br>
            <a:r>
              <a:rPr lang="cs-CZ" dirty="0"/>
              <a:t>Skrytému nebezpečnému zboží se věnuje kapitolo 2.2 IATA DGR Manuálu.</a:t>
            </a:r>
          </a:p>
          <a:p>
            <a:endParaRPr lang="cs-CZ" dirty="0"/>
          </a:p>
        </p:txBody>
      </p:sp>
      <p:pic>
        <p:nvPicPr>
          <p:cNvPr id="3074" name="Picture 2" descr="Cargo Aircraft Only Handling Labels 120x110mm | Labels Online">
            <a:hlinkClick r:id="rId2"/>
            <a:extLst>
              <a:ext uri="{FF2B5EF4-FFF2-40B4-BE49-F238E27FC236}">
                <a16:creationId xmlns:a16="http://schemas.microsoft.com/office/drawing/2014/main" id="{50A1C209-8DBE-C5F8-439E-BD68A405F1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7359" y="3797710"/>
            <a:ext cx="2965040" cy="2965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250606"/>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1_Custom Design</Template>
  <TotalTime>1198</TotalTime>
  <Words>3357</Words>
  <Application>Microsoft Office PowerPoint</Application>
  <PresentationFormat>Širokoúhlá obrazovka</PresentationFormat>
  <Paragraphs>1240</Paragraphs>
  <Slides>28</Slides>
  <Notes>1</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28</vt:i4>
      </vt:variant>
    </vt:vector>
  </HeadingPairs>
  <TitlesOfParts>
    <vt:vector size="32" baseType="lpstr">
      <vt:lpstr>Aptos Narrow</vt:lpstr>
      <vt:lpstr>Arial</vt:lpstr>
      <vt:lpstr>Calibri</vt:lpstr>
      <vt:lpstr>1_Custom Design</vt:lpstr>
      <vt:lpstr>Prezentace aplikace PowerPoint</vt:lpstr>
      <vt:lpstr>Obsah</vt:lpstr>
      <vt:lpstr>Základní informace a pojmy</vt:lpstr>
      <vt:lpstr>Základní informace a pojmy</vt:lpstr>
      <vt:lpstr>Základní informace a pojmy</vt:lpstr>
      <vt:lpstr>Základní informace a pojmy</vt:lpstr>
      <vt:lpstr>Základní informace a pojmy</vt:lpstr>
      <vt:lpstr>Základní informace a pojmy</vt:lpstr>
      <vt:lpstr>Nebezpečné zboží</vt:lpstr>
      <vt:lpstr>Nebezpečné zboží</vt:lpstr>
      <vt:lpstr>Nebezpečné zboží</vt:lpstr>
      <vt:lpstr>Nebezpečné zboží – Třída 1 – Výbušniny</vt:lpstr>
      <vt:lpstr>Nebezpečné zboží – Třída 2 - Plyny</vt:lpstr>
      <vt:lpstr>Nebezpečné zboží – Třída 3 – Hořlavé kapaliny </vt:lpstr>
      <vt:lpstr>Nebezpečné zboží – Třída 4 – Hořlavé pevné látky</vt:lpstr>
      <vt:lpstr>Nebezpečné zboží – Třída 5 – Oxidující látky a organické peroxidy  </vt:lpstr>
      <vt:lpstr>Nebezpečné zboží – Třída 6 – Toxické látky a infekční látky </vt:lpstr>
      <vt:lpstr>Nebezpečné zboží – Třída 7 – Radioaktivní látky</vt:lpstr>
      <vt:lpstr>Nebezpečné zboží – Třída 8 - Žíraviny</vt:lpstr>
      <vt:lpstr>Nebezpečné zboží – Třída 9 – Jiné nebezpečné látky a předměty</vt:lpstr>
      <vt:lpstr>Speciální náklad</vt:lpstr>
      <vt:lpstr>Speciální náklad</vt:lpstr>
      <vt:lpstr>Segregační tabulka</vt:lpstr>
      <vt:lpstr>Segregační tabulka</vt:lpstr>
      <vt:lpstr>Segregační tabulka</vt:lpstr>
      <vt:lpstr>Bezpečnostní postupy s nebezpečným zbožím na zemi</vt:lpstr>
      <vt:lpstr>Zdroje</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Admin</cp:lastModifiedBy>
  <cp:revision>100</cp:revision>
  <dcterms:created xsi:type="dcterms:W3CDTF">2019-09-01T08:00:02Z</dcterms:created>
  <dcterms:modified xsi:type="dcterms:W3CDTF">2025-01-06T14:36:10Z</dcterms:modified>
</cp:coreProperties>
</file>