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56" r:id="rId1"/>
  </p:sldMasterIdLst>
  <p:notesMasterIdLst>
    <p:notesMasterId r:id="rId51"/>
  </p:notesMasterIdLst>
  <p:handoutMasterIdLst>
    <p:handoutMasterId r:id="rId52"/>
  </p:handoutMasterIdLst>
  <p:sldIdLst>
    <p:sldId id="277" r:id="rId2"/>
    <p:sldId id="742" r:id="rId3"/>
    <p:sldId id="743" r:id="rId4"/>
    <p:sldId id="745" r:id="rId5"/>
    <p:sldId id="744" r:id="rId6"/>
    <p:sldId id="750" r:id="rId7"/>
    <p:sldId id="746" r:id="rId8"/>
    <p:sldId id="753" r:id="rId9"/>
    <p:sldId id="754" r:id="rId10"/>
    <p:sldId id="748" r:id="rId11"/>
    <p:sldId id="758" r:id="rId12"/>
    <p:sldId id="749" r:id="rId13"/>
    <p:sldId id="755" r:id="rId14"/>
    <p:sldId id="756" r:id="rId15"/>
    <p:sldId id="757" r:id="rId16"/>
    <p:sldId id="759" r:id="rId17"/>
    <p:sldId id="764" r:id="rId18"/>
    <p:sldId id="760" r:id="rId19"/>
    <p:sldId id="761" r:id="rId20"/>
    <p:sldId id="762" r:id="rId21"/>
    <p:sldId id="763" r:id="rId22"/>
    <p:sldId id="765" r:id="rId23"/>
    <p:sldId id="766" r:id="rId24"/>
    <p:sldId id="767" r:id="rId25"/>
    <p:sldId id="768" r:id="rId26"/>
    <p:sldId id="770" r:id="rId27"/>
    <p:sldId id="771" r:id="rId28"/>
    <p:sldId id="772" r:id="rId29"/>
    <p:sldId id="773" r:id="rId30"/>
    <p:sldId id="774" r:id="rId31"/>
    <p:sldId id="775" r:id="rId32"/>
    <p:sldId id="776" r:id="rId33"/>
    <p:sldId id="779" r:id="rId34"/>
    <p:sldId id="777" r:id="rId35"/>
    <p:sldId id="778" r:id="rId36"/>
    <p:sldId id="780" r:id="rId37"/>
    <p:sldId id="782" r:id="rId38"/>
    <p:sldId id="783" r:id="rId39"/>
    <p:sldId id="784" r:id="rId40"/>
    <p:sldId id="785" r:id="rId41"/>
    <p:sldId id="786" r:id="rId42"/>
    <p:sldId id="797" r:id="rId43"/>
    <p:sldId id="802" r:id="rId44"/>
    <p:sldId id="801" r:id="rId45"/>
    <p:sldId id="800" r:id="rId46"/>
    <p:sldId id="799" r:id="rId47"/>
    <p:sldId id="747" r:id="rId48"/>
    <p:sldId id="769" r:id="rId49"/>
    <p:sldId id="712" r:id="rId50"/>
  </p:sldIdLst>
  <p:sldSz cx="12192000" cy="6858000"/>
  <p:notesSz cx="6858000" cy="9144000"/>
  <p:custDataLst>
    <p:tags r:id="rId53"/>
  </p:custDataLst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krizovska Michaela" initials="SM" lastIdx="0" clrIdx="0">
    <p:extLst>
      <p:ext uri="{19B8F6BF-5375-455C-9EA6-DF929625EA0E}">
        <p15:presenceInfo xmlns:p15="http://schemas.microsoft.com/office/powerpoint/2012/main" userId="S-1-5-21-1604325680-104340716-2253946375-19899" providerId="AD"/>
      </p:ext>
    </p:extLst>
  </p:cmAuthor>
  <p:cmAuthor id="2" name="Jakub Skřížovský" initials="JS" lastIdx="1" clrIdx="1">
    <p:extLst>
      <p:ext uri="{19B8F6BF-5375-455C-9EA6-DF929625EA0E}">
        <p15:presenceInfo xmlns:p15="http://schemas.microsoft.com/office/powerpoint/2012/main" userId="112a98dd2689910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2B95"/>
    <a:srgbClr val="00A4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83825" autoAdjust="0"/>
  </p:normalViewPr>
  <p:slideViewPr>
    <p:cSldViewPr snapToGrid="0" snapToObjects="1" showGuides="1">
      <p:cViewPr varScale="1">
        <p:scale>
          <a:sx n="91" d="100"/>
          <a:sy n="91" d="100"/>
        </p:scale>
        <p:origin x="1296" y="66"/>
      </p:cViewPr>
      <p:guideLst>
        <p:guide orient="horz" pos="2137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 showGuide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gs" Target="tags/tag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A7E84B11-8086-A046-B6B7-F7A9DB5EAD8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AE5F8304-EF8E-7A48-A3EC-256BB4EB244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746FA-9F78-5A43-BFD1-03D27A7F3C92}" type="datetimeFigureOut">
              <a:rPr lang="cs-CZ" smtClean="0"/>
              <a:t>15.01.2025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CE85A97-9D2F-A74D-874B-B462CB8C636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B02496D-CD03-4446-AD06-43B91E1688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ECC9C5-FF55-F544-A6D3-2B14C7549C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421827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92D10F-BC7E-0545-A8D3-D708044527A6}" type="datetimeFigureOut">
              <a:rPr lang="cs-CZ" smtClean="0"/>
              <a:t>15.01.2025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cs-CZ"/>
              <a:t>Upravte styly předlohy textu.
Druhá úroveň
Třetí úroveň
Čtvrtá úroveň
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77E90-4C3A-1A40-BB34-28A95E688A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024213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zakonyprolidi.cz/cs/1994-111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unece.org/transport/publications/un-model-regulations-rev-23-2023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unece.org/sites/default/files/2023-11/ST_SG_AC.10_11_Rev.8e_WEB.pdf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FG1LGKieTxY" TargetMode="External"/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tcLaogBviIA" TargetMode="External"/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tcLaogBviIA" TargetMode="External"/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tcLaogBviIA" TargetMode="External"/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837518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http://</a:t>
            </a:r>
            <a:r>
              <a:rPr lang="cs-CZ" dirty="0" err="1"/>
              <a:t>www.cspsd.cz</a:t>
            </a:r>
            <a:r>
              <a:rPr lang="cs-CZ" dirty="0"/>
              <a:t>/</a:t>
            </a:r>
            <a:r>
              <a:rPr lang="cs-CZ" dirty="0" err="1"/>
              <a:t>storage</a:t>
            </a:r>
            <a:r>
              <a:rPr lang="cs-CZ" dirty="0"/>
              <a:t>/</a:t>
            </a:r>
            <a:r>
              <a:rPr lang="cs-CZ" dirty="0" err="1"/>
              <a:t>files</a:t>
            </a:r>
            <a:r>
              <a:rPr lang="cs-CZ" dirty="0"/>
              <a:t>/</a:t>
            </a:r>
            <a:r>
              <a:rPr lang="cs-CZ" dirty="0" err="1"/>
              <a:t>typologie_ridice.pdf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32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39979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err="1"/>
              <a:t>ŠUCHA</a:t>
            </a:r>
            <a:r>
              <a:rPr lang="cs-CZ" dirty="0"/>
              <a:t>, M., </a:t>
            </a:r>
            <a:r>
              <a:rPr lang="cs-CZ" dirty="0" err="1"/>
              <a:t>REHNOVÁ</a:t>
            </a:r>
            <a:r>
              <a:rPr lang="cs-CZ" dirty="0"/>
              <a:t>, V., KOŘÁN, M., ČERNOCHOVÁ, D.: Dopravní psychologie pro praxi. Praha: Grada, 2013. ISBN 978-80-247-4113-0.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33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905696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https://www.cspsd.cz/1035-nezapominejme-na-znaceni-kontejneru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41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21853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https://www.dlprofi.cz/33/klasifikace-nebezpecnych-veci-uniqueidmRRWSbk196FNf8-jVUh4EgmnzzrFFSskCD41vX2V34Q/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42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97814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Miletín Jiří a Konečný Pavel. ADR 2023, Přeprava nebezpečných věcí po silnici dle Dohody o mezinárodní silniční přepravě nebezpečných věcí. Praha: M. KONZULT, 2023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43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6898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/>
              <a:t>Miletín Jiří a Konečný Pavel. ADR 2023, Přeprava nebezpečných věcí po silnici dle Dohody o mezinárodní silniční přepravě nebezpečných věcí. Praha: M. KONZULT, 2023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44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84351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/>
              <a:t>Miletín Jiří a Konečný Pavel. ADR 2023, Přeprava nebezpečných věcí po silnici dle Dohody o mezinárodní silniční přepravě nebezpečných věcí. Praha: M. KONZULT, 2023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45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48193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https://</a:t>
            </a:r>
            <a:r>
              <a:rPr lang="cs-CZ" dirty="0" err="1"/>
              <a:t>www.praktickalogistika.cz</a:t>
            </a:r>
            <a:r>
              <a:rPr lang="cs-CZ" dirty="0"/>
              <a:t>/</a:t>
            </a:r>
            <a:r>
              <a:rPr lang="cs-CZ" dirty="0" err="1"/>
              <a:t>nebezpecny</a:t>
            </a:r>
            <a:r>
              <a:rPr lang="cs-CZ" dirty="0"/>
              <a:t>-naklad/diskuze-o-budoucnosti-</a:t>
            </a:r>
            <a:r>
              <a:rPr lang="cs-CZ" dirty="0" err="1"/>
              <a:t>kombinovanych</a:t>
            </a:r>
            <a:r>
              <a:rPr lang="cs-CZ" dirty="0"/>
              <a:t>-</a:t>
            </a:r>
            <a:r>
              <a:rPr lang="cs-CZ" dirty="0" err="1"/>
              <a:t>preprav</a:t>
            </a:r>
            <a:r>
              <a:rPr lang="cs-CZ" dirty="0"/>
              <a:t>/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47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7084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https://</a:t>
            </a:r>
            <a:r>
              <a:rPr lang="cs-CZ" dirty="0" err="1"/>
              <a:t>video.aktualne.cz</a:t>
            </a:r>
            <a:r>
              <a:rPr lang="cs-CZ" dirty="0"/>
              <a:t>/ze-</a:t>
            </a:r>
            <a:r>
              <a:rPr lang="cs-CZ" dirty="0" err="1"/>
              <a:t>sveta</a:t>
            </a:r>
            <a:r>
              <a:rPr lang="cs-CZ" dirty="0"/>
              <a:t>/</a:t>
            </a:r>
            <a:r>
              <a:rPr lang="cs-CZ" dirty="0" err="1"/>
              <a:t>srazku</a:t>
            </a:r>
            <a:r>
              <a:rPr lang="cs-CZ" dirty="0"/>
              <a:t>-a-</a:t>
            </a:r>
            <a:r>
              <a:rPr lang="cs-CZ" dirty="0" err="1"/>
              <a:t>vybuch</a:t>
            </a:r>
            <a:r>
              <a:rPr lang="cs-CZ" dirty="0"/>
              <a:t>-cisterny-v-</a:t>
            </a:r>
            <a:r>
              <a:rPr lang="cs-CZ" dirty="0" err="1"/>
              <a:t>bologni</a:t>
            </a:r>
            <a:r>
              <a:rPr lang="cs-CZ" dirty="0"/>
              <a:t>-zachytila-</a:t>
            </a:r>
            <a:r>
              <a:rPr lang="cs-CZ" dirty="0" err="1"/>
              <a:t>dopravni</a:t>
            </a:r>
            <a:r>
              <a:rPr lang="cs-CZ" dirty="0"/>
              <a:t>-kamera/</a:t>
            </a:r>
            <a:r>
              <a:rPr lang="cs-CZ" dirty="0" err="1"/>
              <a:t>r~209a4da29a1211e88782ac1f6b220ee8</a:t>
            </a:r>
            <a:r>
              <a:rPr lang="cs-CZ" dirty="0"/>
              <a:t>/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33201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="0" i="0" dirty="0">
                <a:solidFill>
                  <a:srgbClr val="43494D"/>
                </a:solidFill>
                <a:effectLst/>
                <a:highlight>
                  <a:srgbClr val="FFFFFF"/>
                </a:highlight>
                <a:latin typeface="Slabo 27px"/>
              </a:rPr>
              <a:t>Zákon č. 111/1994 Sb., </a:t>
            </a:r>
            <a:r>
              <a:rPr lang="pl-PL" sz="1200" dirty="0">
                <a:solidFill>
                  <a:srgbClr val="43494D"/>
                </a:solidFill>
                <a:highlight>
                  <a:srgbClr val="FFFFFF"/>
                </a:highlight>
                <a:latin typeface="Slabo 27px"/>
              </a:rPr>
              <a:t>ze </a:t>
            </a:r>
            <a:r>
              <a:rPr lang="pl-PL" sz="1200" dirty="0" err="1">
                <a:solidFill>
                  <a:srgbClr val="43494D"/>
                </a:solidFill>
                <a:highlight>
                  <a:srgbClr val="FFFFFF"/>
                </a:highlight>
                <a:latin typeface="Slabo 27px"/>
              </a:rPr>
              <a:t>dne</a:t>
            </a:r>
            <a:r>
              <a:rPr lang="pl-PL" sz="1200" dirty="0">
                <a:solidFill>
                  <a:srgbClr val="43494D"/>
                </a:solidFill>
                <a:highlight>
                  <a:srgbClr val="FFFFFF"/>
                </a:highlight>
                <a:latin typeface="Slabo 27px"/>
              </a:rPr>
              <a:t> 26. </a:t>
            </a:r>
            <a:r>
              <a:rPr lang="pl-PL" sz="1200" dirty="0" err="1">
                <a:solidFill>
                  <a:srgbClr val="43494D"/>
                </a:solidFill>
                <a:highlight>
                  <a:srgbClr val="FFFFFF"/>
                </a:highlight>
                <a:latin typeface="Slabo 27px"/>
              </a:rPr>
              <a:t>dubna</a:t>
            </a:r>
            <a:r>
              <a:rPr lang="pl-PL" sz="1200" dirty="0">
                <a:solidFill>
                  <a:srgbClr val="43494D"/>
                </a:solidFill>
                <a:highlight>
                  <a:srgbClr val="FFFFFF"/>
                </a:highlight>
                <a:latin typeface="Slabo 27px"/>
              </a:rPr>
              <a:t> 1994</a:t>
            </a:r>
            <a:r>
              <a:rPr lang="pl-PL" sz="10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, </a:t>
            </a:r>
            <a:r>
              <a:rPr lang="cs-CZ" sz="1200" b="0" i="1" dirty="0">
                <a:solidFill>
                  <a:srgbClr val="43494D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Zákon o silniční dopravě, částka 37/1994, aktuální znění online</a:t>
            </a:r>
            <a:r>
              <a:rPr lang="cs-CZ" sz="1200" dirty="0">
                <a:solidFill>
                  <a:srgbClr val="43494D"/>
                </a:solidFill>
                <a:highlight>
                  <a:srgbClr val="FFFFFF"/>
                </a:highlight>
                <a:latin typeface="Slabo 27px"/>
              </a:rPr>
              <a:t>:  </a:t>
            </a:r>
            <a:r>
              <a:rPr lang="cs-CZ" sz="1200" dirty="0">
                <a:solidFill>
                  <a:srgbClr val="43494D"/>
                </a:solidFill>
                <a:highlight>
                  <a:srgbClr val="FFFFFF"/>
                </a:highlight>
                <a:latin typeface="Slabo 27px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111/1994 Sb. Zákon o silniční dopravě (</a:t>
            </a:r>
            <a:r>
              <a:rPr lang="cs-CZ" sz="1200" dirty="0" err="1">
                <a:solidFill>
                  <a:srgbClr val="43494D"/>
                </a:solidFill>
                <a:highlight>
                  <a:srgbClr val="FFFFFF"/>
                </a:highlight>
                <a:latin typeface="Slabo 27px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zakonyprolidi.cz</a:t>
            </a:r>
            <a:r>
              <a:rPr lang="cs-CZ" sz="1200" dirty="0">
                <a:solidFill>
                  <a:srgbClr val="43494D"/>
                </a:solidFill>
                <a:highlight>
                  <a:srgbClr val="FFFFFF"/>
                </a:highlight>
                <a:latin typeface="Slabo 27px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)</a:t>
            </a:r>
            <a:endParaRPr lang="cs-CZ" sz="1200" dirty="0">
              <a:solidFill>
                <a:srgbClr val="43494D"/>
              </a:solidFill>
              <a:highlight>
                <a:srgbClr val="FFFFFF"/>
              </a:highlight>
              <a:latin typeface="Slabo 27px"/>
            </a:endParaRPr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05058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>
                <a:hlinkClick r:id="rId3"/>
              </a:rPr>
              <a:t>UN Model </a:t>
            </a:r>
            <a:r>
              <a:rPr lang="cs-CZ" dirty="0" err="1">
                <a:hlinkClick r:id="rId3"/>
              </a:rPr>
              <a:t>Regulations</a:t>
            </a:r>
            <a:r>
              <a:rPr lang="cs-CZ" dirty="0">
                <a:hlinkClick r:id="rId3"/>
              </a:rPr>
              <a:t> </a:t>
            </a:r>
            <a:r>
              <a:rPr lang="cs-CZ" dirty="0" err="1">
                <a:hlinkClick r:id="rId3"/>
              </a:rPr>
              <a:t>Rev</a:t>
            </a:r>
            <a:r>
              <a:rPr lang="cs-CZ" dirty="0">
                <a:hlinkClick r:id="rId3"/>
              </a:rPr>
              <a:t>. 23 (2023) | </a:t>
            </a:r>
            <a:r>
              <a:rPr lang="cs-CZ" dirty="0" err="1">
                <a:hlinkClick r:id="rId3"/>
              </a:rPr>
              <a:t>UNECE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24530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Manual of Tests and Criteria, Revision 8, English (</a:t>
            </a:r>
            <a:r>
              <a:rPr lang="en-US" dirty="0" err="1">
                <a:hlinkClick r:id="rId3"/>
              </a:rPr>
              <a:t>unece.org</a:t>
            </a:r>
            <a:r>
              <a:rPr lang="en-US" dirty="0">
                <a:hlinkClick r:id="rId3"/>
              </a:rPr>
              <a:t>)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97922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>
                <a:hlinkClick r:id="rId3"/>
              </a:rPr>
              <a:t>https://</a:t>
            </a:r>
            <a:r>
              <a:rPr lang="cs-CZ" dirty="0" err="1">
                <a:hlinkClick r:id="rId3"/>
              </a:rPr>
              <a:t>www.youtube.com</a:t>
            </a:r>
            <a:r>
              <a:rPr lang="cs-CZ" dirty="0">
                <a:hlinkClick r:id="rId3"/>
              </a:rPr>
              <a:t>/</a:t>
            </a:r>
            <a:r>
              <a:rPr lang="cs-CZ" dirty="0" err="1">
                <a:hlinkClick r:id="rId3"/>
              </a:rPr>
              <a:t>watch?v</a:t>
            </a:r>
            <a:r>
              <a:rPr lang="cs-CZ" dirty="0">
                <a:hlinkClick r:id="rId3"/>
              </a:rPr>
              <a:t>=</a:t>
            </a:r>
            <a:r>
              <a:rPr lang="cs-CZ" dirty="0" err="1">
                <a:hlinkClick r:id="rId3"/>
              </a:rPr>
              <a:t>FG1LGKieTxY</a:t>
            </a:r>
            <a:endParaRPr lang="cs-CZ" dirty="0"/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35832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>
                <a:hlinkClick r:id="rId3"/>
              </a:rPr>
              <a:t>https://</a:t>
            </a:r>
            <a:r>
              <a:rPr lang="cs-CZ" dirty="0" err="1">
                <a:hlinkClick r:id="rId3"/>
              </a:rPr>
              <a:t>www.youtube.com</a:t>
            </a:r>
            <a:r>
              <a:rPr lang="cs-CZ" dirty="0">
                <a:hlinkClick r:id="rId3"/>
              </a:rPr>
              <a:t>/</a:t>
            </a:r>
            <a:r>
              <a:rPr lang="cs-CZ" dirty="0" err="1">
                <a:hlinkClick r:id="rId3"/>
              </a:rPr>
              <a:t>watch?v</a:t>
            </a:r>
            <a:r>
              <a:rPr lang="cs-CZ" dirty="0">
                <a:hlinkClick r:id="rId3"/>
              </a:rPr>
              <a:t>=</a:t>
            </a:r>
            <a:r>
              <a:rPr lang="cs-CZ" dirty="0" err="1">
                <a:hlinkClick r:id="rId3"/>
              </a:rPr>
              <a:t>tcLaogBviIA</a:t>
            </a:r>
            <a:endParaRPr lang="cs-CZ" dirty="0"/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76540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>
                <a:hlinkClick r:id="rId3"/>
              </a:rPr>
              <a:t>https://www.youtube.com/watch?v=tcLaogBviIA</a:t>
            </a:r>
            <a:endParaRPr lang="cs-CZ" dirty="0"/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97214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>
                <a:hlinkClick r:id="rId3"/>
              </a:rPr>
              <a:t>https://www.youtube.com/watch?v=tcLaogBviIA</a:t>
            </a:r>
            <a:endParaRPr lang="cs-CZ" dirty="0"/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2002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B8A41D-18F5-2B4E-BE99-D6457D846C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00582C-01B7-3F42-AD28-9B7DF4DD5F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0C3A37-4F77-534E-9AF3-D82BFE154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38155-80D9-412C-99A5-31B9553C24A2}" type="datetime3">
              <a:rPr lang="cs-CZ" smtClean="0"/>
              <a:t>15/01/25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CDCCB8-70AD-574C-9AA9-B02DA9D9D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B3117F-487E-494C-9FA1-CB037C2CB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9165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56EA4-94EE-9E4C-9451-0C053C350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60C682-265E-EE41-A540-118A3A3903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DCE98-8002-BC4F-85CF-80F1678C4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85BE3-E685-4971-91C4-15F0F3CD615C}" type="datetime3">
              <a:rPr lang="cs-CZ" smtClean="0"/>
              <a:t>15/01/25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100820-F6DD-5A4F-80F7-CAC42703D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E03D53-E799-BF42-83F0-6B6D5E020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4107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2D3AB-3AE5-6C49-B89B-0B3333B9A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A51D72-6450-1245-B950-D14EEE9BCD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A13D4-2C24-4B4C-A527-271234776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94147-BB39-4437-BA5B-467D66484711}" type="datetime3">
              <a:rPr lang="cs-CZ" smtClean="0"/>
              <a:t>15/01/25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86D41A-5F70-D542-B768-4CA673DBA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84A22-3709-7E43-ADD3-04B31F1D2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1223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85BBB-390C-8746-8F6D-62B6435F2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A52AC7-CCB6-7743-BA17-958390688A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7134D6-2490-5248-8BDE-DBC857FAD5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B26196-17B1-8245-A58A-F8CFE526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E3F08-208F-4141-A245-3E5AF2DE876D}" type="datetime3">
              <a:rPr lang="cs-CZ" smtClean="0"/>
              <a:t>15/01/25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F613EA-3698-4344-847F-E2367A8ED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666FBF-FFBF-9746-9924-D6ECC8F22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0720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015BE-E091-174E-9BC7-1C1BCA6DC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37750E-8FBE-E846-AB80-9F86414BC9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21511B-D22A-1245-A98E-3D2AFE55B5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A5B39B-BFEB-134C-AB6F-4AB601CEDC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17821D6-D3D4-CF41-A511-5A5AC1081B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5C7EB4-86D6-B743-9954-71FAD9D04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1DA46-2E01-4031-B9F4-BF820D963274}" type="datetime3">
              <a:rPr lang="cs-CZ" smtClean="0"/>
              <a:t>15/01/25</a:t>
            </a:fld>
            <a:endParaRPr lang="cs-C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C364A0-F572-C149-849B-B307CD8BE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FF28744-8951-9A4F-A3AA-DD575AE0E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792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672057-05C0-D143-BA44-BD676CD9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F4DC9-44C6-4AE6-8806-1A35451507D6}" type="datetime3">
              <a:rPr lang="cs-CZ" smtClean="0"/>
              <a:t>15/01/25</a:t>
            </a:fld>
            <a:endParaRPr lang="cs-C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3BE2FB-8405-5C4E-A05E-0DC323AF6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FD6ECD-2072-7649-8717-F6947C571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2331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499B7-157B-F045-9923-D12EED65E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647F9E-6176-9946-A28B-E20C2D5155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DD7A46-18AB-7B43-B05D-7EC3E7A08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0021F-708A-4DC5-A720-F93D49DFE517}" type="datetime3">
              <a:rPr lang="cs-CZ" smtClean="0"/>
              <a:t>15/01/25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9A48DC-3CD9-9542-B18D-D6CC3077A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EFA9E0-9FA1-6145-9530-79E7D73F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8502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2">
                <a:lumMod val="20000"/>
                <a:lumOff val="80000"/>
                <a:alpha val="71000"/>
              </a:schemeClr>
            </a:gs>
            <a:gs pos="76000">
              <a:schemeClr val="accent1">
                <a:lumMod val="45000"/>
                <a:lumOff val="55000"/>
                <a:alpha val="65000"/>
              </a:schemeClr>
            </a:gs>
            <a:gs pos="91000">
              <a:schemeClr val="accent1">
                <a:lumMod val="41000"/>
                <a:lumOff val="59000"/>
                <a:alpha val="77000"/>
              </a:schemeClr>
            </a:gs>
            <a:gs pos="100000">
              <a:schemeClr val="accent1">
                <a:lumMod val="30000"/>
                <a:lumOff val="70000"/>
                <a:alpha val="84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622C198-AF9F-0A41-9A82-28EC7DDD7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45F5F5-E124-A54B-9981-D7FA5E3DED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2942D7-B669-9940-B52D-60CF522EFE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7A41A-3410-46B9-B6DB-C2EA64AFA360}" type="datetime3">
              <a:rPr lang="cs-CZ" smtClean="0"/>
              <a:t>15/01/25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62DEF7-65E0-8647-8D41-57980F1E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7E33C7-0C21-634B-9232-89AED66921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9919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3" r:id="rId6"/>
    <p:sldLayoutId id="2147483666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cs.wikipedia.org/wiki/1954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s.wikipedia.org/wiki/Vozovka" TargetMode="External"/><Relationship Id="rId4" Type="http://schemas.openxmlformats.org/officeDocument/2006/relationships/hyperlink" Target="https://cs.wikipedia.org/wiki/1967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cs.wikipedia.org/wiki/Montblansk%C3%BD_tunel#cite_note-1" TargetMode="External"/><Relationship Id="rId2" Type="http://schemas.openxmlformats.org/officeDocument/2006/relationships/hyperlink" Target="https://cs.wikipedia.org/wiki/Kysl%C3%ADk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s.wikipedia.org/w/index.php?title=D%C3%BDchac%C3%AD_p%C5%99%C3%ADstroj&amp;action=edit&amp;redlink=1" TargetMode="External"/><Relationship Id="rId5" Type="http://schemas.openxmlformats.org/officeDocument/2006/relationships/hyperlink" Target="https://cs.wikipedia.org/wiki/Motor" TargetMode="External"/><Relationship Id="rId4" Type="http://schemas.openxmlformats.org/officeDocument/2006/relationships/hyperlink" Target="https://cs.wikipedia.org/wiki/Hasi%C4%8D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video.aktualne.cz/ze-sveta/srazku-a-vybuch-cisterny-v-bologni-zachytila-dopravni-kamera/r~209a4da29a1211e88782ac1f6b220ee8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CC9F0gN4kzE" TargetMode="Externa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image" Target="../media/image2.png"/><Relationship Id="rId7" Type="http://schemas.openxmlformats.org/officeDocument/2006/relationships/image" Target="../media/image14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reativecommons.org/licenses/by/4.0/deed.cs" TargetMode="External"/><Relationship Id="rId5" Type="http://schemas.openxmlformats.org/officeDocument/2006/relationships/hyperlink" Target="mailto:michaela.skrizovska@vsb.cz" TargetMode="External"/><Relationship Id="rId4" Type="http://schemas.openxmlformats.org/officeDocument/2006/relationships/hyperlink" Target="mailto:hana.veznikova@vsb.cz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1CBE805-5438-3B16-91D4-539B82F397DC}"/>
              </a:ext>
            </a:extLst>
          </p:cNvPr>
          <p:cNvSpPr txBox="1"/>
          <p:nvPr/>
        </p:nvSpPr>
        <p:spPr>
          <a:xfrm>
            <a:off x="2122715" y="2259044"/>
            <a:ext cx="7952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cap="all" dirty="0">
                <a:solidFill>
                  <a:srgbClr val="00A499"/>
                </a:solidFill>
                <a:latin typeface="Calibri" panose="020F0502020204030204" pitchFamily="34" charset="0"/>
              </a:rPr>
              <a:t>Transport nebezpečných věcí</a:t>
            </a:r>
            <a:endParaRPr lang="en-GB" sz="2800" b="1" i="0" u="none" strike="noStrike" cap="all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40FE10-322F-D8A5-A53D-E2C7CB3BA4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  <p:pic>
        <p:nvPicPr>
          <p:cNvPr id="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DD49E10A-9549-6FED-EC4A-956886A72E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1D4C76D-A2F4-254C-288D-AA077E86A0FC}"/>
              </a:ext>
            </a:extLst>
          </p:cNvPr>
          <p:cNvSpPr txBox="1"/>
          <p:nvPr/>
        </p:nvSpPr>
        <p:spPr>
          <a:xfrm>
            <a:off x="5196023" y="3728782"/>
            <a:ext cx="20506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dirty="0"/>
              <a:t>Hana Věžníková</a:t>
            </a:r>
          </a:p>
          <a:p>
            <a:pPr algn="ctr"/>
            <a:r>
              <a:rPr lang="cs-CZ" dirty="0"/>
              <a:t>Michaela Skřížovská</a:t>
            </a:r>
          </a:p>
          <a:p>
            <a:pPr algn="ctr"/>
            <a:endParaRPr lang="en-CZ" dirty="0"/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05C7B34F-B932-DD09-627B-5C3E19956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8650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3A57A8C-2A26-2461-68B9-6CBD9FA4D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Organizace a předpisy pro jednotlivé druhy přepravy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16F8214-D1A5-50F0-C63F-FBB7B26301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cs-CZ" sz="3000" dirty="0"/>
              <a:t>Ze Vzorových předpisů OSN (tzv. Oranžová kniha) vychází všechny předpisy pro jednotlivé druhy přepravy. Níže jsou uvedeny základní mezinárodní předpisy pro silniční, železniční, leteckou a lodní dopravu: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cs-CZ" sz="3000" dirty="0"/>
              <a:t>Pro silniční přepravu nebezpečných věcí: </a:t>
            </a:r>
            <a:r>
              <a:rPr lang="cs-CZ" sz="3000" dirty="0" err="1"/>
              <a:t>ADR</a:t>
            </a:r>
            <a:r>
              <a:rPr lang="cs-CZ" sz="3000" dirty="0"/>
              <a:t> - Evropská dohoda o mezinárodní silniční přepravě nebezpečných věcí (</a:t>
            </a:r>
            <a:r>
              <a:rPr lang="cs-CZ" sz="3000" dirty="0" err="1"/>
              <a:t>European</a:t>
            </a:r>
            <a:r>
              <a:rPr lang="cs-CZ" sz="3000" dirty="0"/>
              <a:t> </a:t>
            </a:r>
            <a:r>
              <a:rPr lang="cs-CZ" sz="3000" dirty="0" err="1"/>
              <a:t>Agreement</a:t>
            </a:r>
            <a:r>
              <a:rPr lang="cs-CZ" sz="3000" dirty="0"/>
              <a:t> </a:t>
            </a:r>
            <a:r>
              <a:rPr lang="cs-CZ" sz="3000" dirty="0" err="1"/>
              <a:t>concerning</a:t>
            </a:r>
            <a:r>
              <a:rPr lang="cs-CZ" sz="3000" dirty="0"/>
              <a:t> </a:t>
            </a:r>
            <a:r>
              <a:rPr lang="cs-CZ" sz="3000" dirty="0" err="1"/>
              <a:t>the</a:t>
            </a:r>
            <a:r>
              <a:rPr lang="cs-CZ" sz="3000" dirty="0"/>
              <a:t> International </a:t>
            </a:r>
            <a:r>
              <a:rPr lang="cs-CZ" sz="3000" dirty="0" err="1"/>
              <a:t>Carriage</a:t>
            </a:r>
            <a:r>
              <a:rPr lang="cs-CZ" sz="3000" dirty="0"/>
              <a:t> </a:t>
            </a:r>
            <a:r>
              <a:rPr lang="cs-CZ" sz="3000" dirty="0" err="1"/>
              <a:t>of</a:t>
            </a:r>
            <a:r>
              <a:rPr lang="cs-CZ" sz="3000" dirty="0"/>
              <a:t> </a:t>
            </a:r>
            <a:r>
              <a:rPr lang="cs-CZ" sz="3000" dirty="0" err="1"/>
              <a:t>Dangerous</a:t>
            </a:r>
            <a:r>
              <a:rPr lang="cs-CZ" sz="3000" dirty="0"/>
              <a:t> </a:t>
            </a:r>
            <a:r>
              <a:rPr lang="cs-CZ" sz="3000" dirty="0" err="1"/>
              <a:t>Goods</a:t>
            </a:r>
            <a:r>
              <a:rPr lang="cs-CZ" sz="3000" dirty="0"/>
              <a:t> by </a:t>
            </a:r>
            <a:r>
              <a:rPr lang="cs-CZ" sz="3000" dirty="0" err="1"/>
              <a:t>Road</a:t>
            </a:r>
            <a:r>
              <a:rPr lang="cs-CZ" sz="3000" dirty="0"/>
              <a:t>).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cs-CZ" sz="3000" dirty="0"/>
              <a:t>Pro železniční přepravu nebezpečných věcí: RID - Řád pro mezinárodní železniční přepravu nebezpečných věcí (Reglement </a:t>
            </a:r>
            <a:r>
              <a:rPr lang="cs-CZ" sz="3000" dirty="0" err="1"/>
              <a:t>international</a:t>
            </a:r>
            <a:r>
              <a:rPr lang="cs-CZ" sz="3000" dirty="0"/>
              <a:t> </a:t>
            </a:r>
            <a:r>
              <a:rPr lang="cs-CZ" sz="3000" dirty="0" err="1"/>
              <a:t>concernant</a:t>
            </a:r>
            <a:r>
              <a:rPr lang="cs-CZ" sz="3000" dirty="0"/>
              <a:t> </a:t>
            </a:r>
            <a:r>
              <a:rPr lang="cs-CZ" sz="3000" dirty="0" err="1"/>
              <a:t>le</a:t>
            </a:r>
            <a:r>
              <a:rPr lang="cs-CZ" sz="3000" dirty="0"/>
              <a:t> transport des </a:t>
            </a:r>
            <a:r>
              <a:rPr lang="cs-CZ" sz="3000" dirty="0" err="1"/>
              <a:t>marchandies</a:t>
            </a:r>
            <a:r>
              <a:rPr lang="cs-CZ" sz="3000" dirty="0"/>
              <a:t> </a:t>
            </a:r>
            <a:r>
              <a:rPr lang="cs-CZ" sz="3000" dirty="0" err="1"/>
              <a:t>dangereuses</a:t>
            </a:r>
            <a:r>
              <a:rPr lang="cs-CZ" sz="3000" dirty="0"/>
              <a:t> par </a:t>
            </a:r>
            <a:r>
              <a:rPr lang="cs-CZ" sz="3000" dirty="0" err="1"/>
              <a:t>chemins</a:t>
            </a:r>
            <a:r>
              <a:rPr lang="cs-CZ" sz="3000" dirty="0"/>
              <a:t> de </a:t>
            </a:r>
            <a:r>
              <a:rPr lang="cs-CZ" sz="3000" dirty="0" err="1"/>
              <a:t>fer</a:t>
            </a:r>
            <a:r>
              <a:rPr lang="cs-CZ" sz="3000" dirty="0"/>
              <a:t>).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9E0F4559-6132-203E-4FD8-E0882DDBE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146942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C536AFB-40D3-7806-685D-89072EB57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Organizace a předpisy pro jednotlivé druhy přepravy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484A58D-3FFF-82A4-E416-001AB8128B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cs-CZ" sz="2800" dirty="0"/>
              <a:t>Pro leteckou přepravu nebezpečných věcí: </a:t>
            </a:r>
            <a:r>
              <a:rPr lang="cs-CZ" sz="2800" dirty="0" err="1"/>
              <a:t>DGR</a:t>
            </a:r>
            <a:r>
              <a:rPr lang="cs-CZ" sz="2800" dirty="0"/>
              <a:t> </a:t>
            </a:r>
            <a:r>
              <a:rPr lang="cs-CZ" sz="2800" dirty="0" err="1"/>
              <a:t>IATA</a:t>
            </a:r>
            <a:r>
              <a:rPr lang="cs-CZ" sz="2800" dirty="0"/>
              <a:t> – letecká přeprava nebezpečného zboží (</a:t>
            </a:r>
            <a:r>
              <a:rPr lang="cs-CZ" sz="2800" dirty="0" err="1"/>
              <a:t>Dangerous</a:t>
            </a:r>
            <a:r>
              <a:rPr lang="cs-CZ" sz="2800" dirty="0"/>
              <a:t> </a:t>
            </a:r>
            <a:r>
              <a:rPr lang="cs-CZ" sz="2800" dirty="0" err="1"/>
              <a:t>Goods</a:t>
            </a:r>
            <a:r>
              <a:rPr lang="cs-CZ" sz="2800" dirty="0"/>
              <a:t> </a:t>
            </a:r>
            <a:r>
              <a:rPr lang="cs-CZ" sz="2800" dirty="0" err="1"/>
              <a:t>Regulations</a:t>
            </a:r>
            <a:r>
              <a:rPr lang="cs-CZ" sz="2800" dirty="0"/>
              <a:t> </a:t>
            </a:r>
            <a:r>
              <a:rPr lang="cs-CZ" sz="2800" dirty="0" err="1"/>
              <a:t>of</a:t>
            </a:r>
            <a:r>
              <a:rPr lang="cs-CZ" sz="2800" dirty="0"/>
              <a:t> International Air Transport </a:t>
            </a:r>
            <a:r>
              <a:rPr lang="cs-CZ" sz="2800" dirty="0" err="1"/>
              <a:t>Association</a:t>
            </a:r>
            <a:r>
              <a:rPr lang="cs-CZ" sz="2800" dirty="0"/>
              <a:t>).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cs-CZ" sz="2800" dirty="0"/>
              <a:t>Pro námořní přepravu: </a:t>
            </a:r>
            <a:r>
              <a:rPr lang="cs-CZ" sz="2800" dirty="0" err="1"/>
              <a:t>IMDG</a:t>
            </a:r>
            <a:r>
              <a:rPr lang="cs-CZ" sz="2800" dirty="0"/>
              <a:t> – námořní přeprava nebezpečného zboží (International </a:t>
            </a:r>
            <a:r>
              <a:rPr lang="cs-CZ" sz="2800" dirty="0" err="1"/>
              <a:t>Maritime</a:t>
            </a:r>
            <a:r>
              <a:rPr lang="cs-CZ" sz="2800" dirty="0"/>
              <a:t> </a:t>
            </a:r>
            <a:r>
              <a:rPr lang="cs-CZ" sz="2800" dirty="0" err="1"/>
              <a:t>Organization</a:t>
            </a:r>
            <a:r>
              <a:rPr lang="cs-CZ" sz="2800" dirty="0"/>
              <a:t> – </a:t>
            </a:r>
            <a:r>
              <a:rPr lang="cs-CZ" sz="2800" dirty="0" err="1"/>
              <a:t>Danerous</a:t>
            </a:r>
            <a:r>
              <a:rPr lang="cs-CZ" sz="2800" dirty="0"/>
              <a:t> </a:t>
            </a:r>
            <a:r>
              <a:rPr lang="cs-CZ" sz="2800" dirty="0" err="1"/>
              <a:t>goods</a:t>
            </a:r>
            <a:r>
              <a:rPr lang="cs-CZ" sz="2800" dirty="0"/>
              <a:t>).</a:t>
            </a:r>
          </a:p>
          <a:p>
            <a:pPr marL="342900" lvl="0" indent="-342900" algn="just">
              <a:spcAft>
                <a:spcPts val="500"/>
              </a:spcAft>
              <a:buFont typeface="Symbol" panose="05050102010706020507" pitchFamily="18" charset="2"/>
              <a:buChar char=""/>
            </a:pPr>
            <a:r>
              <a:rPr lang="cs-CZ" sz="2800" dirty="0"/>
              <a:t>Pro říční přepravu: </a:t>
            </a:r>
            <a:r>
              <a:rPr lang="cs-CZ" sz="2800" dirty="0" err="1"/>
              <a:t>ADN</a:t>
            </a:r>
            <a:r>
              <a:rPr lang="cs-CZ" sz="2800" dirty="0"/>
              <a:t> – Evropská dohoda o mezinárodní přepravě nebezpečných věcí po vnitrozemských vodních cestách (</a:t>
            </a:r>
            <a:r>
              <a:rPr lang="cs-CZ" sz="2800" dirty="0" err="1"/>
              <a:t>European</a:t>
            </a:r>
            <a:r>
              <a:rPr lang="cs-CZ" sz="2800" dirty="0"/>
              <a:t> </a:t>
            </a:r>
            <a:r>
              <a:rPr lang="cs-CZ" sz="2800" dirty="0" err="1"/>
              <a:t>Agreement</a:t>
            </a:r>
            <a:r>
              <a:rPr lang="cs-CZ" sz="2800" dirty="0"/>
              <a:t> </a:t>
            </a:r>
            <a:r>
              <a:rPr lang="cs-CZ" sz="2800" dirty="0" err="1"/>
              <a:t>concerning</a:t>
            </a:r>
            <a:r>
              <a:rPr lang="cs-CZ" sz="2800" dirty="0"/>
              <a:t> </a:t>
            </a:r>
            <a:r>
              <a:rPr lang="cs-CZ" sz="2800" dirty="0" err="1"/>
              <a:t>the</a:t>
            </a:r>
            <a:r>
              <a:rPr lang="cs-CZ" sz="2800" dirty="0"/>
              <a:t> International </a:t>
            </a:r>
            <a:r>
              <a:rPr lang="cs-CZ" sz="2800" dirty="0" err="1"/>
              <a:t>Carriage</a:t>
            </a:r>
            <a:r>
              <a:rPr lang="cs-CZ" sz="2800" dirty="0"/>
              <a:t> </a:t>
            </a:r>
            <a:r>
              <a:rPr lang="cs-CZ" sz="2800" dirty="0" err="1"/>
              <a:t>of</a:t>
            </a:r>
            <a:r>
              <a:rPr lang="cs-CZ" sz="2800" dirty="0"/>
              <a:t> </a:t>
            </a:r>
            <a:r>
              <a:rPr lang="cs-CZ" sz="2800" dirty="0" err="1"/>
              <a:t>Dangerous</a:t>
            </a:r>
            <a:r>
              <a:rPr lang="cs-CZ" sz="2800" dirty="0"/>
              <a:t> </a:t>
            </a:r>
            <a:r>
              <a:rPr lang="cs-CZ" sz="2800" dirty="0" err="1"/>
              <a:t>Goods</a:t>
            </a:r>
            <a:r>
              <a:rPr lang="cs-CZ" sz="2800" dirty="0"/>
              <a:t> by </a:t>
            </a:r>
            <a:r>
              <a:rPr lang="cs-CZ" sz="2800" dirty="0" err="1"/>
              <a:t>Inland</a:t>
            </a:r>
            <a:r>
              <a:rPr lang="cs-CZ" sz="2800" dirty="0"/>
              <a:t> </a:t>
            </a:r>
            <a:r>
              <a:rPr lang="cs-CZ" sz="2800" dirty="0" err="1"/>
              <a:t>Waterways</a:t>
            </a:r>
            <a:r>
              <a:rPr lang="cs-CZ" sz="2800" dirty="0"/>
              <a:t>). 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6C2E120D-CD7A-B0AD-A9DC-934814387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60313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66E316F-43D8-1B05-2EB4-7DDCF507D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Legislativa EU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012C608-D53F-7341-E59A-7145032441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70000"/>
              </a:lnSpc>
            </a:pPr>
            <a:r>
              <a:rPr lang="cs-CZ" dirty="0"/>
              <a:t>Za účelem sjednocení předpisů uplatňovaných v Evropské unii pro přepravu nebezpečných věcí byla vydána Směrnice Evropského Parlamentu a Rady 2008/68/ES, která je věnována </a:t>
            </a:r>
            <a:r>
              <a:rPr lang="cs-CZ" b="1" dirty="0"/>
              <a:t>pozemní přepravě nebezpečných věcí. </a:t>
            </a:r>
            <a:r>
              <a:rPr lang="cs-CZ" dirty="0"/>
              <a:t>Protože přeprava nebezpečných věcí po silnici, železnici nebo vnitrozemských vodních cestách představuje značné riziko nehod, byla vydána tato směrnice s cílem vytvořit opatření, která zajistí, že tato přeprava bude uskutečňována za podmínek co nejvyšší bezpečnosti.</a:t>
            </a:r>
          </a:p>
          <a:p>
            <a:pPr algn="just">
              <a:lnSpc>
                <a:spcPct val="70000"/>
              </a:lnSpc>
            </a:pPr>
            <a:r>
              <a:rPr lang="cs-CZ" dirty="0"/>
              <a:t>Směrnice Evropského parlamentu a Rady (EU) 2022/1999 ze dne 19. října 2022 o jednotných postupech kontroly při silniční přepravě nebezpečných věcí (kodifikované znění)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E8A050F-01B0-46C5-611D-593776057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63762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93F47A1-F7DC-2C0A-D194-967D4A167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Předpisy se vztahem k silniční přepravě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06DB0C3-DE2C-C378-F593-C9B25D4351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b="1" dirty="0">
                <a:solidFill>
                  <a:schemeClr val="tx1"/>
                </a:solidFill>
              </a:rPr>
              <a:t>Dohoda o mezinárodní silniční přepravě nebezpečných věcí (dále jen Dohoda </a:t>
            </a:r>
            <a:r>
              <a:rPr lang="cs-CZ" sz="2800" b="1" dirty="0" err="1">
                <a:solidFill>
                  <a:schemeClr val="tx1"/>
                </a:solidFill>
              </a:rPr>
              <a:t>ADR</a:t>
            </a:r>
            <a:r>
              <a:rPr lang="cs-CZ" sz="2800" b="1" dirty="0">
                <a:solidFill>
                  <a:schemeClr val="tx1"/>
                </a:solidFill>
              </a:rPr>
              <a:t>) </a:t>
            </a:r>
            <a:r>
              <a:rPr lang="cs-CZ" sz="2800" dirty="0">
                <a:solidFill>
                  <a:schemeClr val="tx1"/>
                </a:solidFill>
              </a:rPr>
              <a:t>byla sjednána v Ženevě dne 30. září 1957 pod patronací </a:t>
            </a:r>
            <a:r>
              <a:rPr lang="cs-CZ" sz="2800" dirty="0" err="1">
                <a:solidFill>
                  <a:schemeClr val="tx1"/>
                </a:solidFill>
              </a:rPr>
              <a:t>EHK</a:t>
            </a:r>
            <a:r>
              <a:rPr lang="cs-CZ" sz="2800" dirty="0">
                <a:solidFill>
                  <a:schemeClr val="tx1"/>
                </a:solidFill>
              </a:rPr>
              <a:t> OSN (</a:t>
            </a:r>
            <a:r>
              <a:rPr lang="cs-CZ" sz="2800" dirty="0" err="1">
                <a:solidFill>
                  <a:schemeClr val="tx1"/>
                </a:solidFill>
              </a:rPr>
              <a:t>The</a:t>
            </a:r>
            <a:r>
              <a:rPr lang="cs-CZ" sz="2800" dirty="0">
                <a:solidFill>
                  <a:schemeClr val="tx1"/>
                </a:solidFill>
              </a:rPr>
              <a:t> United </a:t>
            </a:r>
            <a:r>
              <a:rPr lang="cs-CZ" sz="2800" dirty="0" err="1">
                <a:solidFill>
                  <a:schemeClr val="tx1"/>
                </a:solidFill>
              </a:rPr>
              <a:t>Nations</a:t>
            </a:r>
            <a:r>
              <a:rPr lang="cs-CZ" sz="2800" dirty="0">
                <a:solidFill>
                  <a:schemeClr val="tx1"/>
                </a:solidFill>
              </a:rPr>
              <a:t> </a:t>
            </a:r>
            <a:r>
              <a:rPr lang="cs-CZ" sz="2800" dirty="0" err="1">
                <a:solidFill>
                  <a:schemeClr val="tx1"/>
                </a:solidFill>
              </a:rPr>
              <a:t>Economic</a:t>
            </a:r>
            <a:r>
              <a:rPr lang="cs-CZ" sz="2800" dirty="0">
                <a:solidFill>
                  <a:schemeClr val="tx1"/>
                </a:solidFill>
              </a:rPr>
              <a:t> </a:t>
            </a:r>
            <a:r>
              <a:rPr lang="cs-CZ" sz="2800" dirty="0" err="1">
                <a:solidFill>
                  <a:schemeClr val="tx1"/>
                </a:solidFill>
              </a:rPr>
              <a:t>Commission</a:t>
            </a:r>
            <a:r>
              <a:rPr lang="cs-CZ" sz="2800" dirty="0">
                <a:solidFill>
                  <a:schemeClr val="tx1"/>
                </a:solidFill>
              </a:rPr>
              <a:t> </a:t>
            </a:r>
            <a:r>
              <a:rPr lang="cs-CZ" sz="2800" dirty="0" err="1">
                <a:solidFill>
                  <a:schemeClr val="tx1"/>
                </a:solidFill>
              </a:rPr>
              <a:t>for</a:t>
            </a:r>
            <a:r>
              <a:rPr lang="cs-CZ" sz="2800" dirty="0">
                <a:solidFill>
                  <a:schemeClr val="tx1"/>
                </a:solidFill>
              </a:rPr>
              <a:t> </a:t>
            </a:r>
            <a:r>
              <a:rPr lang="cs-CZ" sz="2800" dirty="0" err="1">
                <a:solidFill>
                  <a:schemeClr val="tx1"/>
                </a:solidFill>
              </a:rPr>
              <a:t>Europe</a:t>
            </a:r>
            <a:r>
              <a:rPr lang="cs-CZ" sz="2800" dirty="0">
                <a:solidFill>
                  <a:schemeClr val="tx1"/>
                </a:solidFill>
              </a:rPr>
              <a:t> - </a:t>
            </a:r>
            <a:r>
              <a:rPr lang="cs-CZ" sz="2800" dirty="0" err="1">
                <a:solidFill>
                  <a:schemeClr val="tx1"/>
                </a:solidFill>
              </a:rPr>
              <a:t>UNECE</a:t>
            </a:r>
            <a:r>
              <a:rPr lang="cs-CZ" sz="2800" dirty="0">
                <a:solidFill>
                  <a:schemeClr val="tx1"/>
                </a:solidFill>
              </a:rPr>
              <a:t>) a vstoupila v platnost dne 29. ledna 1968.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altLang="cs-CZ" sz="2800" dirty="0">
                <a:solidFill>
                  <a:schemeClr val="tx1"/>
                </a:solidFill>
              </a:rPr>
              <a:t>Přílohy A a B jsou od vstupu v platnost </a:t>
            </a:r>
            <a:r>
              <a:rPr lang="cs-CZ" altLang="cs-CZ" sz="2800" dirty="0" err="1">
                <a:solidFill>
                  <a:schemeClr val="tx1"/>
                </a:solidFill>
              </a:rPr>
              <a:t>ADR</a:t>
            </a:r>
            <a:r>
              <a:rPr lang="cs-CZ" altLang="cs-CZ" sz="2800" dirty="0">
                <a:solidFill>
                  <a:schemeClr val="tx1"/>
                </a:solidFill>
              </a:rPr>
              <a:t> pravidelně pozměňovány a novelizovány co dva roky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dirty="0">
                <a:solidFill>
                  <a:schemeClr val="tx1"/>
                </a:solidFill>
              </a:rPr>
              <a:t>Dohoda </a:t>
            </a:r>
            <a:r>
              <a:rPr lang="cs-CZ" sz="2800" dirty="0" err="1">
                <a:solidFill>
                  <a:schemeClr val="tx1"/>
                </a:solidFill>
              </a:rPr>
              <a:t>ADR</a:t>
            </a:r>
            <a:r>
              <a:rPr lang="cs-CZ" sz="2800" dirty="0">
                <a:solidFill>
                  <a:schemeClr val="tx1"/>
                </a:solidFill>
              </a:rPr>
              <a:t> je dohoda, která stanoví podmínky pro mezinárodní dopravu nebezpečného nákladu automobilovou dopravou. 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62A107E9-9448-7585-DF82-3DFDDFD75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60201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0FCD0D5-ACC3-355E-A12B-7D3E0D495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Vyhláška MZV č. 64/1987 Sb.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3CC430D-149D-83A3-FBB5-F7C8C94CCD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sz="2800" dirty="0"/>
              <a:t>Česká republika přistoupila  k Dohodě </a:t>
            </a:r>
            <a:r>
              <a:rPr lang="cs-CZ" sz="2800" dirty="0" err="1"/>
              <a:t>ADR</a:t>
            </a:r>
            <a:r>
              <a:rPr lang="cs-CZ" sz="2800" dirty="0"/>
              <a:t> v roce 1987 a tato dohoda byla vyhlášena ve Sbírce zákonů ČR jako Vyhláška MZV č. 64/1987 Sb.</a:t>
            </a:r>
          </a:p>
          <a:p>
            <a:pPr algn="just"/>
            <a:r>
              <a:rPr lang="cs-CZ" dirty="0"/>
              <a:t>Aktualizované přílohy A </a:t>
            </a:r>
            <a:r>
              <a:rPr lang="cs-CZ" dirty="0" err="1"/>
              <a:t>a</a:t>
            </a:r>
            <a:r>
              <a:rPr lang="cs-CZ" dirty="0"/>
              <a:t> B jsou uveřejňovány v každém lichém roce  ve Sbírce mezinárodních smluv.</a:t>
            </a:r>
            <a:endParaRPr lang="cs-CZ" sz="2800" dirty="0"/>
          </a:p>
          <a:p>
            <a:pPr algn="just"/>
            <a:r>
              <a:rPr lang="cs-CZ" sz="2800" dirty="0"/>
              <a:t>Nebezpečné věci jsou touto vyhláškou definovány jako:</a:t>
            </a:r>
          </a:p>
          <a:p>
            <a:pPr algn="just"/>
            <a:r>
              <a:rPr lang="cs-CZ" sz="2800" b="1" dirty="0"/>
              <a:t>„látky a předměty, jejichž mezinárodní silniční přepravu přílohy A a B zakazují nebo dovolují pouze za určitých podmínek“.</a:t>
            </a:r>
          </a:p>
          <a:p>
            <a:endParaRPr lang="cs-CZ" b="1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C55DB8B8-8B53-B26B-E090-2FE66524D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65991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4A8A778-B297-74F5-440A-14E51906A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Podmínky přijetí Dohody </a:t>
            </a:r>
            <a:r>
              <a:rPr lang="cs-CZ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ADR</a:t>
            </a:r>
            <a:endParaRPr lang="cs-CZ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9B53725-05FB-DC30-760F-08F50A9130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sz="2800" dirty="0"/>
              <a:t>Státy, které přistoupily k Dohodě </a:t>
            </a:r>
            <a:r>
              <a:rPr lang="cs-CZ" sz="2800" dirty="0" err="1"/>
              <a:t>ADR</a:t>
            </a:r>
            <a:r>
              <a:rPr lang="cs-CZ" sz="2800" dirty="0"/>
              <a:t> se zavázaly k jejímu dodržování i v rámci vnitrostátní přepravy. </a:t>
            </a:r>
          </a:p>
          <a:p>
            <a:pPr algn="just"/>
            <a:r>
              <a:rPr lang="cs-CZ" sz="2800" dirty="0"/>
              <a:t>Dohoda </a:t>
            </a:r>
            <a:r>
              <a:rPr lang="cs-CZ" sz="2800" dirty="0" err="1"/>
              <a:t>ADR</a:t>
            </a:r>
            <a:r>
              <a:rPr lang="cs-CZ" sz="2800" dirty="0"/>
              <a:t> je dohodou mezi státy, a proto neexistuje žádný mezinárodní nebo nadnárodní orgán, který by mohl dodržování této dohody prosazovat. </a:t>
            </a:r>
          </a:p>
          <a:p>
            <a:pPr algn="just"/>
            <a:r>
              <a:rPr lang="cs-CZ" sz="2800" dirty="0"/>
              <a:t>V praxi jsou silniční kontroly prováděny smluvními stranami </a:t>
            </a:r>
            <a:r>
              <a:rPr lang="cs-CZ" sz="2800" dirty="0" err="1"/>
              <a:t>ADR</a:t>
            </a:r>
            <a:r>
              <a:rPr lang="cs-CZ" sz="2800" dirty="0"/>
              <a:t> a při nedodržení jejích ustanovení může být uložena sankce národními orgány podle jejich vnitrostátních právních předpisů. Vlastní Dohoda </a:t>
            </a:r>
            <a:r>
              <a:rPr lang="cs-CZ" sz="2800" dirty="0" err="1"/>
              <a:t>ADR</a:t>
            </a:r>
            <a:r>
              <a:rPr lang="cs-CZ" sz="2800" dirty="0"/>
              <a:t> žádné sankce nestanoví. 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50B3D8E5-C313-BE36-97FC-354FF6BA7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740141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E3B4DBE-1F3F-8F03-4EAF-A244FAAAE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Zákon 111/1994 Sb., Část III - PŘEPRAVA NEBEZPEČNÝCH VĚCÍ V SILNIČNÍ DOPRAVĚ (§§22 a 23)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A9A8B7C-972F-957C-C5E6-5E40A3D073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cs-CZ" sz="2800" b="1" i="0" dirty="0">
                <a:solidFill>
                  <a:srgbClr val="000000"/>
                </a:solidFill>
                <a:effectLst/>
              </a:rPr>
              <a:t>(1)</a:t>
            </a:r>
            <a:r>
              <a:rPr lang="cs-CZ" sz="2800" b="0" i="0" dirty="0">
                <a:solidFill>
                  <a:srgbClr val="000000"/>
                </a:solidFill>
                <a:effectLst/>
              </a:rPr>
              <a:t> Nebezpečné věci jsou látky a předměty, pro jejichž povahu, vlastnosti nebo stav může být v souvislosti s jejich přepravou ohrožena bezpečnost osob, zvířat a věcí nebo ohroženo životní prostředí.</a:t>
            </a:r>
          </a:p>
          <a:p>
            <a:pPr marL="0" indent="0" algn="just">
              <a:buNone/>
            </a:pPr>
            <a:r>
              <a:rPr lang="cs-CZ" sz="2800" b="1" i="0" dirty="0">
                <a:solidFill>
                  <a:srgbClr val="000000"/>
                </a:solidFill>
                <a:effectLst/>
              </a:rPr>
              <a:t>(2)</a:t>
            </a:r>
            <a:r>
              <a:rPr lang="cs-CZ" sz="2800" b="0" i="0" dirty="0">
                <a:solidFill>
                  <a:srgbClr val="000000"/>
                </a:solidFill>
                <a:effectLst/>
              </a:rPr>
              <a:t> Silniční dopravou je dovoleno přepravovat pouze nebezpečné věci vymezené Evropskou dohodou o mezinárodní silniční přepravě nebezpečných věcí (</a:t>
            </a:r>
            <a:r>
              <a:rPr lang="cs-CZ" sz="2800" b="0" i="0" dirty="0" err="1">
                <a:solidFill>
                  <a:srgbClr val="000000"/>
                </a:solidFill>
                <a:effectLst/>
              </a:rPr>
              <a:t>ADR</a:t>
            </a:r>
            <a:r>
              <a:rPr lang="cs-CZ" sz="2800" b="0" i="0" dirty="0">
                <a:solidFill>
                  <a:srgbClr val="000000"/>
                </a:solidFill>
                <a:effectLst/>
              </a:rPr>
              <a:t>) (dále jen „Dohoda </a:t>
            </a:r>
            <a:r>
              <a:rPr lang="cs-CZ" sz="2800" b="0" i="0" dirty="0" err="1">
                <a:solidFill>
                  <a:srgbClr val="000000"/>
                </a:solidFill>
                <a:effectLst/>
              </a:rPr>
              <a:t>ADR</a:t>
            </a:r>
            <a:r>
              <a:rPr lang="cs-CZ" sz="2800" b="0" i="0" dirty="0">
                <a:solidFill>
                  <a:srgbClr val="000000"/>
                </a:solidFill>
                <a:effectLst/>
              </a:rPr>
              <a:t>“), a to za podmínek v ní uvedených.</a:t>
            </a:r>
          </a:p>
          <a:p>
            <a:pPr marL="0" indent="0" algn="just">
              <a:buNone/>
            </a:pPr>
            <a:r>
              <a:rPr lang="cs-CZ" sz="2800" b="1" i="0" dirty="0">
                <a:solidFill>
                  <a:srgbClr val="000000"/>
                </a:solidFill>
                <a:effectLst/>
              </a:rPr>
              <a:t>(3)</a:t>
            </a:r>
            <a:r>
              <a:rPr lang="cs-CZ" sz="2800" b="0" i="0" dirty="0">
                <a:solidFill>
                  <a:srgbClr val="000000"/>
                </a:solidFill>
                <a:effectLst/>
              </a:rPr>
              <a:t> Přeprava jaderných materiálů a radionuklidových zářičů se řídí zvláštními právními předpisy.</a:t>
            </a:r>
          </a:p>
          <a:p>
            <a:pPr marL="0" indent="0" algn="just">
              <a:buNone/>
            </a:pPr>
            <a:r>
              <a:rPr lang="cs-CZ" sz="2800" b="1" i="0" dirty="0">
                <a:solidFill>
                  <a:srgbClr val="000000"/>
                </a:solidFill>
                <a:effectLst/>
              </a:rPr>
              <a:t>(4)</a:t>
            </a:r>
            <a:r>
              <a:rPr lang="cs-CZ" sz="2800" b="0" i="0" dirty="0">
                <a:solidFill>
                  <a:srgbClr val="000000"/>
                </a:solidFill>
                <a:effectLst/>
              </a:rPr>
              <a:t> Ministerstvo dopravy může v souladu s Dohodou </a:t>
            </a:r>
            <a:r>
              <a:rPr lang="cs-CZ" sz="2800" b="0" i="0" dirty="0" err="1">
                <a:solidFill>
                  <a:srgbClr val="000000"/>
                </a:solidFill>
                <a:effectLst/>
              </a:rPr>
              <a:t>ADR</a:t>
            </a:r>
            <a:r>
              <a:rPr lang="cs-CZ" sz="2800" b="0" i="0" dirty="0">
                <a:solidFill>
                  <a:srgbClr val="000000"/>
                </a:solidFill>
                <a:effectLst/>
              </a:rPr>
              <a:t> povolit na omezenou dobu, nejvýše však na pět let, provádění silniční přepravy nebezpečných věcí za odchylných podmínek od Dohody </a:t>
            </a:r>
            <a:r>
              <a:rPr lang="cs-CZ" sz="2800" b="0" i="0" dirty="0" err="1">
                <a:solidFill>
                  <a:srgbClr val="000000"/>
                </a:solidFill>
                <a:effectLst/>
              </a:rPr>
              <a:t>ADR</a:t>
            </a:r>
            <a:r>
              <a:rPr lang="cs-CZ" sz="2800" b="0" i="0" dirty="0">
                <a:solidFill>
                  <a:srgbClr val="000000"/>
                </a:solidFill>
                <a:effectLst/>
              </a:rPr>
              <a:t>. Toto povolení nelze vydat pro přepravu jaderných materiálů a radionuklidových zářičů stanovených zvláštními právními předpisy: </a:t>
            </a:r>
            <a:r>
              <a:rPr lang="cs-CZ" b="0" i="0" dirty="0">
                <a:solidFill>
                  <a:srgbClr val="000000"/>
                </a:solidFill>
                <a:effectLst/>
              </a:rPr>
              <a:t>Vyhláška č. 143/1997 Sb., o přepravě a dopravě určených jaderných materiálů a určených radionuklidových zářičů. Zákon č. 18/1997 Sb., o mírovém využívání jaderné energie a ionizujícího záření (atomový zákon) a o změně a doplnění některých zákonů.</a:t>
            </a:r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7EDE47B2-EE75-974A-B606-22988338C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396026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1D1D841-9BBE-C98B-D125-D4F4E80E8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Osoby zainteresované při přepravě v souladu s </a:t>
            </a:r>
            <a:r>
              <a:rPr lang="cs-CZ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ADR</a:t>
            </a:r>
            <a:endParaRPr lang="cs-CZ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5BCDC79-E118-0F2B-5A2E-DC6BBC9CF3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cs-CZ" dirty="0"/>
              <a:t>Odesílatel: Osoba předávající nebezpečné věci k přepravě - podnik, který odesílá nebezpečné věci buď pro sebe, nebo pro třetí stranu. Pokud je přeprava prováděna na základě přepravní smlouvy, odesilatelem je odesilatel uvedený v této smlouvě.  </a:t>
            </a:r>
          </a:p>
          <a:p>
            <a:pPr algn="just"/>
            <a:r>
              <a:rPr lang="cs-CZ" dirty="0"/>
              <a:t>Dopravce: podnik, který provádí přepravu podle nebo bez přepravní smlouvy.  </a:t>
            </a:r>
          </a:p>
          <a:p>
            <a:pPr algn="just"/>
            <a:r>
              <a:rPr lang="cs-CZ" dirty="0"/>
              <a:t>Příjemce: příjemce uvedený v přepravní smlouvě. Jestliže příjemce určí třetí osobu v souladu s ustanoveními platnými pro přepravní smlouvu, je tato osoba považována za příjemce ve smyslu </a:t>
            </a:r>
            <a:r>
              <a:rPr lang="cs-CZ" dirty="0" err="1"/>
              <a:t>ADR</a:t>
            </a:r>
            <a:r>
              <a:rPr lang="cs-CZ" dirty="0"/>
              <a:t>. Pokud je přeprava prováděna bez přepravní smlouvy, podnik, který přebírá nebezpečné věci po příjezdu, se považuje za příjemce.</a:t>
            </a:r>
          </a:p>
          <a:p>
            <a:pPr algn="just"/>
            <a:r>
              <a:rPr lang="cs-CZ" dirty="0"/>
              <a:t>Člen osádky vozidla: řidič nebo jakákoli jiná osoba doprovázející řidiče z bezpečnostních, zabezpečovacích, výcvikových nebo provozních důvodů. 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566B90C1-052E-95DF-E533-20264363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59958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4D06B21-3F0C-B918-9DD6-B213C9732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Povinnosti odesílatele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F073016-CD7D-C7E0-EF07-CD64A28D99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1398"/>
            <a:ext cx="10515600" cy="4625565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cs-CZ" b="0" i="0" dirty="0">
                <a:solidFill>
                  <a:srgbClr val="000000"/>
                </a:solidFill>
                <a:effectLst/>
              </a:rPr>
              <a:t>Osoba předávající nebezpečné věci k přepravě je při přepravě nebezpečných věcí povinna v souladu s Dohodou </a:t>
            </a:r>
            <a:r>
              <a:rPr lang="cs-CZ" b="0" i="0" dirty="0" err="1">
                <a:solidFill>
                  <a:srgbClr val="000000"/>
                </a:solidFill>
                <a:effectLst/>
              </a:rPr>
              <a:t>ADR</a:t>
            </a:r>
            <a:r>
              <a:rPr lang="cs-CZ" b="0" i="0" dirty="0">
                <a:solidFill>
                  <a:srgbClr val="000000"/>
                </a:solidFill>
                <a:effectLst/>
              </a:rPr>
              <a:t>:</a:t>
            </a:r>
          </a:p>
          <a:p>
            <a:pPr marL="0" indent="0" algn="just">
              <a:buNone/>
            </a:pPr>
            <a:r>
              <a:rPr lang="cs-CZ" b="1" i="0" dirty="0">
                <a:solidFill>
                  <a:srgbClr val="000000"/>
                </a:solidFill>
                <a:effectLst/>
              </a:rPr>
              <a:t>a)</a:t>
            </a:r>
            <a:r>
              <a:rPr lang="cs-CZ" b="0" i="0" dirty="0">
                <a:solidFill>
                  <a:srgbClr val="000000"/>
                </a:solidFill>
                <a:effectLst/>
              </a:rPr>
              <a:t> předat dopravci řádně a úplně vyplněné průvodní doklady,</a:t>
            </a:r>
          </a:p>
          <a:p>
            <a:pPr marL="0" indent="0" algn="just">
              <a:buNone/>
            </a:pPr>
            <a:r>
              <a:rPr lang="cs-CZ" b="1" i="0" dirty="0">
                <a:solidFill>
                  <a:srgbClr val="000000"/>
                </a:solidFill>
                <a:effectLst/>
              </a:rPr>
              <a:t>b)</a:t>
            </a:r>
            <a:r>
              <a:rPr lang="cs-CZ" b="0" i="0" dirty="0">
                <a:solidFill>
                  <a:srgbClr val="000000"/>
                </a:solidFill>
                <a:effectLst/>
              </a:rPr>
              <a:t> zatřídit a předat k přepravě pouze nebezpečné věci, jejichž přeprava je dovolena,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cs-CZ" b="1" i="0" dirty="0">
                <a:solidFill>
                  <a:srgbClr val="000000"/>
                </a:solidFill>
                <a:effectLst/>
              </a:rPr>
              <a:t>c) </a:t>
            </a:r>
            <a:r>
              <a:rPr lang="cs-CZ" b="0" i="0" dirty="0">
                <a:solidFill>
                  <a:srgbClr val="000000"/>
                </a:solidFill>
                <a:effectLst/>
              </a:rPr>
              <a:t>předat nebezpečné věci k přepravě pouze, jsou-li dodržena ustanovení o způsobu přepravy nebezpečných věcí,</a:t>
            </a:r>
          </a:p>
          <a:p>
            <a:pPr marL="0" indent="0" algn="just">
              <a:buNone/>
            </a:pPr>
            <a:r>
              <a:rPr lang="cs-CZ" b="1" i="0" dirty="0">
                <a:solidFill>
                  <a:srgbClr val="000000"/>
                </a:solidFill>
                <a:effectLst/>
              </a:rPr>
              <a:t>d)</a:t>
            </a:r>
            <a:r>
              <a:rPr lang="cs-CZ" b="0" i="0" dirty="0">
                <a:solidFill>
                  <a:srgbClr val="000000"/>
                </a:solidFill>
                <a:effectLst/>
              </a:rPr>
              <a:t> dodržet ustanovení o zákazu společné nakládky,</a:t>
            </a:r>
          </a:p>
          <a:p>
            <a:pPr marL="0" indent="0" algn="just">
              <a:buNone/>
            </a:pPr>
            <a:r>
              <a:rPr lang="cs-CZ" b="1" i="0" dirty="0">
                <a:solidFill>
                  <a:srgbClr val="000000"/>
                </a:solidFill>
                <a:effectLst/>
              </a:rPr>
              <a:t>e)</a:t>
            </a:r>
            <a:r>
              <a:rPr lang="cs-CZ" b="0" i="0" dirty="0">
                <a:solidFill>
                  <a:srgbClr val="000000"/>
                </a:solidFill>
                <a:effectLst/>
              </a:rPr>
              <a:t> použít k balení nebezpečných věcí pouze schválené a předepsané obaly,</a:t>
            </a:r>
          </a:p>
          <a:p>
            <a:pPr marL="0" indent="0" algn="just">
              <a:buNone/>
            </a:pPr>
            <a:r>
              <a:rPr lang="cs-CZ" b="1" i="0" dirty="0">
                <a:solidFill>
                  <a:srgbClr val="000000"/>
                </a:solidFill>
                <a:effectLst/>
              </a:rPr>
              <a:t>f)</a:t>
            </a:r>
            <a:r>
              <a:rPr lang="cs-CZ" b="0" i="0" dirty="0">
                <a:solidFill>
                  <a:srgbClr val="000000"/>
                </a:solidFill>
                <a:effectLst/>
              </a:rPr>
              <a:t> zatřídit, zabalit a označit kusy nebezpečných věcí nápisy a bezpečnostními značkami,</a:t>
            </a:r>
          </a:p>
          <a:p>
            <a:pPr marL="0" indent="0" algn="just">
              <a:buNone/>
            </a:pPr>
            <a:r>
              <a:rPr lang="cs-CZ" b="1" i="0" dirty="0">
                <a:solidFill>
                  <a:srgbClr val="000000"/>
                </a:solidFill>
                <a:effectLst/>
              </a:rPr>
              <a:t>g)</a:t>
            </a:r>
            <a:r>
              <a:rPr lang="cs-CZ" b="0" i="0" dirty="0">
                <a:solidFill>
                  <a:srgbClr val="000000"/>
                </a:solidFill>
                <a:effectLst/>
              </a:rPr>
              <a:t> označit kontejner bezpečnostními značkami a označením vztahujícím se k nákladu,</a:t>
            </a:r>
          </a:p>
          <a:p>
            <a:pPr marL="0" indent="0" algn="just">
              <a:buNone/>
            </a:pPr>
            <a:r>
              <a:rPr lang="cs-CZ" b="1" i="0" dirty="0">
                <a:solidFill>
                  <a:srgbClr val="000000"/>
                </a:solidFill>
                <a:effectLst/>
              </a:rPr>
              <a:t>h)</a:t>
            </a:r>
            <a:r>
              <a:rPr lang="cs-CZ" b="0" i="0" dirty="0">
                <a:solidFill>
                  <a:srgbClr val="000000"/>
                </a:solidFill>
                <a:effectLst/>
              </a:rPr>
              <a:t> </a:t>
            </a:r>
            <a:r>
              <a:rPr lang="cs-CZ" b="0" i="0" u="sng" dirty="0">
                <a:solidFill>
                  <a:srgbClr val="000000"/>
                </a:solidFill>
                <a:effectLst/>
              </a:rPr>
              <a:t>ustanovit bezpečnostního poradce pro přepravu nebezpečných věcí,</a:t>
            </a:r>
          </a:p>
          <a:p>
            <a:pPr marL="0" indent="0" algn="just">
              <a:buNone/>
            </a:pPr>
            <a:r>
              <a:rPr lang="cs-CZ" b="1" i="0" dirty="0">
                <a:solidFill>
                  <a:srgbClr val="000000"/>
                </a:solidFill>
                <a:effectLst/>
              </a:rPr>
              <a:t>i)</a:t>
            </a:r>
            <a:r>
              <a:rPr lang="cs-CZ" b="0" i="0" dirty="0">
                <a:solidFill>
                  <a:srgbClr val="000000"/>
                </a:solidFill>
                <a:effectLst/>
              </a:rPr>
              <a:t> zabezpečit školení ostatních osob podílejících se na přepravě a</a:t>
            </a:r>
          </a:p>
          <a:p>
            <a:pPr marL="0" indent="0" algn="just">
              <a:buNone/>
            </a:pPr>
            <a:r>
              <a:rPr lang="cs-CZ" b="1" i="0" dirty="0">
                <a:solidFill>
                  <a:srgbClr val="000000"/>
                </a:solidFill>
                <a:effectLst/>
              </a:rPr>
              <a:t>j)</a:t>
            </a:r>
            <a:r>
              <a:rPr lang="cs-CZ" b="0" i="0" dirty="0">
                <a:solidFill>
                  <a:srgbClr val="000000"/>
                </a:solidFill>
                <a:effectLst/>
              </a:rPr>
              <a:t> uchovávat po dobu 1 roku předepsané doklady.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E0AFA95D-8454-90CA-CB0F-CDDB8AF71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90424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199D291-C3F8-95B8-797F-052930059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Povinnosti dopravce 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44FCAFD-24F0-A166-A58E-E8580F5753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cs-CZ" b="1" i="0" dirty="0">
                <a:solidFill>
                  <a:srgbClr val="000000"/>
                </a:solidFill>
                <a:effectLst/>
              </a:rPr>
              <a:t>a)</a:t>
            </a:r>
            <a:r>
              <a:rPr lang="cs-CZ" b="0" i="0" dirty="0">
                <a:solidFill>
                  <a:srgbClr val="000000"/>
                </a:solidFill>
                <a:effectLst/>
              </a:rPr>
              <a:t> </a:t>
            </a:r>
            <a:r>
              <a:rPr lang="cs-CZ" sz="2800" b="0" i="0" dirty="0">
                <a:solidFill>
                  <a:srgbClr val="000000"/>
                </a:solidFill>
                <a:effectLst/>
              </a:rPr>
              <a:t>zajistit, aby v dopravní jednotce byly při přepravě řádně a úplně vyplněné průvodní doklady,</a:t>
            </a:r>
          </a:p>
          <a:p>
            <a:pPr marL="0" indent="0" algn="just">
              <a:buNone/>
            </a:pPr>
            <a:r>
              <a:rPr lang="cs-CZ" sz="2800" b="1" i="0" dirty="0">
                <a:solidFill>
                  <a:srgbClr val="000000"/>
                </a:solidFill>
                <a:effectLst/>
              </a:rPr>
              <a:t>b)</a:t>
            </a:r>
            <a:r>
              <a:rPr lang="cs-CZ" sz="2800" b="0" i="0" dirty="0">
                <a:solidFill>
                  <a:srgbClr val="000000"/>
                </a:solidFill>
                <a:effectLst/>
              </a:rPr>
              <a:t> zajistit, aby pro přepravu nebezpečných věcí byla použita dopravní jednotka k tomu způsobilá a vybavená předepsanými doklady,</a:t>
            </a:r>
          </a:p>
          <a:p>
            <a:pPr marL="0" indent="0" algn="just">
              <a:buNone/>
            </a:pPr>
            <a:r>
              <a:rPr lang="cs-CZ" sz="2800" b="1" i="0" dirty="0">
                <a:solidFill>
                  <a:srgbClr val="000000"/>
                </a:solidFill>
                <a:effectLst/>
              </a:rPr>
              <a:t>c)</a:t>
            </a:r>
            <a:r>
              <a:rPr lang="cs-CZ" sz="2800" b="0" i="0" dirty="0">
                <a:solidFill>
                  <a:srgbClr val="000000"/>
                </a:solidFill>
                <a:effectLst/>
              </a:rPr>
              <a:t> zajistit, aby přepravu prováděla pouze osádka dopravní jednotky složená z držitelů odpovídajících osvědčení,</a:t>
            </a:r>
          </a:p>
          <a:p>
            <a:pPr marL="0" indent="0" algn="just">
              <a:buNone/>
            </a:pPr>
            <a:r>
              <a:rPr lang="cs-CZ" sz="2800" b="1" i="0" dirty="0">
                <a:solidFill>
                  <a:srgbClr val="000000"/>
                </a:solidFill>
                <a:effectLst/>
              </a:rPr>
              <a:t>d)</a:t>
            </a:r>
            <a:r>
              <a:rPr lang="cs-CZ" sz="2800" b="0" i="0" dirty="0">
                <a:solidFill>
                  <a:srgbClr val="000000"/>
                </a:solidFill>
                <a:effectLst/>
              </a:rPr>
              <a:t> převzít k přepravě a přepravovat pouze nebezpečné věci, jejichž přeprava je dovolena,</a:t>
            </a:r>
          </a:p>
          <a:p>
            <a:pPr marL="0" indent="0" algn="just">
              <a:buNone/>
            </a:pPr>
            <a:r>
              <a:rPr lang="cs-CZ" sz="2800" b="1" i="0" dirty="0">
                <a:solidFill>
                  <a:srgbClr val="000000"/>
                </a:solidFill>
                <a:effectLst/>
              </a:rPr>
              <a:t>e)</a:t>
            </a:r>
            <a:r>
              <a:rPr lang="cs-CZ" sz="2800" b="0" i="0" dirty="0">
                <a:solidFill>
                  <a:srgbClr val="000000"/>
                </a:solidFill>
                <a:effectLst/>
              </a:rPr>
              <a:t> zajistit dodržení ustanovení o nakládce, včetně zákazu společné nakládky, vykládce, manipulaci, zajištění nákladu, provozu dopravní jednotky a dozoru nad ní,</a:t>
            </a:r>
          </a:p>
          <a:p>
            <a:pPr marL="0" indent="0" algn="just">
              <a:buNone/>
            </a:pPr>
            <a:r>
              <a:rPr lang="cs-CZ" sz="2800" b="1" i="0" dirty="0">
                <a:solidFill>
                  <a:srgbClr val="000000"/>
                </a:solidFill>
                <a:effectLst/>
              </a:rPr>
              <a:t>f)</a:t>
            </a:r>
            <a:r>
              <a:rPr lang="cs-CZ" sz="2800" b="0" i="0" dirty="0">
                <a:solidFill>
                  <a:srgbClr val="000000"/>
                </a:solidFill>
                <a:effectLst/>
              </a:rPr>
              <a:t> zabránit úniku látek nebo poškození přepravovaných věcí a nepřevzít k přepravě nebezpečné věci, u nichž je jejich obal poškozený nebo netěsný,</a:t>
            </a:r>
          </a:p>
          <a:p>
            <a:pPr marL="0" indent="0" algn="just">
              <a:buNone/>
            </a:pPr>
            <a:r>
              <a:rPr lang="cs-CZ" sz="2800" b="1" i="0" dirty="0">
                <a:solidFill>
                  <a:srgbClr val="000000"/>
                </a:solidFill>
                <a:effectLst/>
              </a:rPr>
              <a:t>g)</a:t>
            </a:r>
            <a:r>
              <a:rPr lang="cs-CZ" sz="2800" b="0" i="0" dirty="0">
                <a:solidFill>
                  <a:srgbClr val="000000"/>
                </a:solidFill>
                <a:effectLst/>
              </a:rPr>
              <a:t> zajistit, aby v případě nehody nebo mimořádné události členové osádky vozidla provedli opatření uvedená v písemných pokynech pro řidiče vozidla.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674E4440-F3E4-43A2-B241-DDFD3048D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46883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3492578-C8A1-01B4-0966-D119B2ABE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Cíle přednášky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EF03BAC-48AF-3772-C7F3-8CD0B69774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cs-CZ" dirty="0"/>
              <a:t>Získat přehled  v předpisech souvisejících s problematikou transportu  nebezpečných věcí.</a:t>
            </a:r>
          </a:p>
          <a:p>
            <a:pPr marL="514350" indent="-514350">
              <a:buFont typeface="+mj-lt"/>
              <a:buAutoNum type="arabicPeriod"/>
            </a:pPr>
            <a:endParaRPr lang="cs-CZ" dirty="0"/>
          </a:p>
          <a:p>
            <a:pPr marL="514350" indent="-514350">
              <a:buFont typeface="+mj-lt"/>
              <a:buAutoNum type="arabicPeriod"/>
            </a:pPr>
            <a:r>
              <a:rPr lang="cs-CZ" dirty="0"/>
              <a:t>Informovanost o opatřeních pro snížení četnosti nehod   a jejich následků.</a:t>
            </a:r>
          </a:p>
          <a:p>
            <a:pPr marL="514350" indent="-514350">
              <a:buFont typeface="+mj-lt"/>
              <a:buAutoNum type="arabicPeriod"/>
            </a:pPr>
            <a:endParaRPr lang="cs-CZ" dirty="0"/>
          </a:p>
          <a:p>
            <a:pPr marL="514350" indent="-514350">
              <a:buFont typeface="+mj-lt"/>
              <a:buAutoNum type="arabicPeriod"/>
            </a:pPr>
            <a:r>
              <a:rPr lang="cs-CZ" dirty="0"/>
              <a:t>Orientace v systému klasifikace nebezpečných věcí.</a:t>
            </a:r>
          </a:p>
          <a:p>
            <a:pPr marL="514350" indent="-514350">
              <a:buFont typeface="+mj-lt"/>
              <a:buAutoNum type="arabicPeriod"/>
            </a:pPr>
            <a:endParaRPr lang="cs-CZ" dirty="0"/>
          </a:p>
          <a:p>
            <a:pPr marL="514350" indent="-514350">
              <a:buFont typeface="+mj-lt"/>
              <a:buAutoNum type="arabicPeriod"/>
            </a:pPr>
            <a:endParaRPr lang="cs-CZ" dirty="0"/>
          </a:p>
          <a:p>
            <a:pPr marL="514350" indent="-514350">
              <a:buFont typeface="+mj-lt"/>
              <a:buAutoNum type="arabicPeriod"/>
            </a:pPr>
            <a:endParaRPr lang="cs-CZ" dirty="0"/>
          </a:p>
          <a:p>
            <a:pPr marL="514350" indent="-514350">
              <a:buFont typeface="+mj-lt"/>
              <a:buAutoNum type="arabicPeriod"/>
            </a:pPr>
            <a:endParaRPr lang="cs-CZ" dirty="0"/>
          </a:p>
          <a:p>
            <a:pPr marL="514350" indent="-514350">
              <a:buFont typeface="+mj-lt"/>
              <a:buAutoNum type="arabicPeriod"/>
            </a:pPr>
            <a:endParaRPr lang="cs-CZ" dirty="0"/>
          </a:p>
          <a:p>
            <a:pPr marL="514350" indent="-514350">
              <a:buFont typeface="+mj-lt"/>
              <a:buAutoNum type="arabicPeriod"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7172734C-E561-9EA3-F0EB-19CBCFF10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6735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B4029D6-9B67-D36F-5F65-9CB8E9632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Povinnosti příjemce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9219424-F08F-EFA3-6EAD-35A80D1A00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2886" y="1527046"/>
            <a:ext cx="10515600" cy="4351338"/>
          </a:xfrm>
        </p:spPr>
        <p:txBody>
          <a:bodyPr/>
          <a:lstStyle/>
          <a:p>
            <a:pPr algn="just"/>
            <a:r>
              <a:rPr lang="cs-CZ" b="0" i="0" dirty="0">
                <a:solidFill>
                  <a:srgbClr val="000000"/>
                </a:solidFill>
                <a:effectLst/>
              </a:rPr>
              <a:t>Osoba zajišťující vykládku nebezpečných věcí  je při přepravě nebezpečných věcí povinna v souladu s Dohodou </a:t>
            </a:r>
            <a:r>
              <a:rPr lang="cs-CZ" b="0" i="0" dirty="0" err="1">
                <a:solidFill>
                  <a:srgbClr val="000000"/>
                </a:solidFill>
                <a:effectLst/>
              </a:rPr>
              <a:t>ADR</a:t>
            </a:r>
            <a:r>
              <a:rPr lang="cs-CZ" b="0" i="0" dirty="0">
                <a:solidFill>
                  <a:srgbClr val="000000"/>
                </a:solidFill>
                <a:effectLst/>
              </a:rPr>
              <a:t>: </a:t>
            </a:r>
          </a:p>
          <a:p>
            <a:pPr algn="just"/>
            <a:r>
              <a:rPr lang="cs-CZ" b="1" i="0" dirty="0">
                <a:solidFill>
                  <a:srgbClr val="000000"/>
                </a:solidFill>
                <a:effectLst/>
              </a:rPr>
              <a:t>a)</a:t>
            </a:r>
            <a:r>
              <a:rPr lang="cs-CZ" b="0" i="0" dirty="0">
                <a:solidFill>
                  <a:srgbClr val="000000"/>
                </a:solidFill>
                <a:effectLst/>
              </a:rPr>
              <a:t> </a:t>
            </a:r>
            <a:r>
              <a:rPr lang="cs-CZ" b="0" i="0" u="sng" dirty="0">
                <a:solidFill>
                  <a:srgbClr val="000000"/>
                </a:solidFill>
                <a:effectLst/>
              </a:rPr>
              <a:t>ustanovit bezpečnostního poradce pro přepravu nebezpečných věcí</a:t>
            </a:r>
            <a:r>
              <a:rPr lang="cs-CZ" b="0" i="0" dirty="0">
                <a:solidFill>
                  <a:srgbClr val="000000"/>
                </a:solidFill>
                <a:effectLst/>
              </a:rPr>
              <a:t>,</a:t>
            </a:r>
          </a:p>
          <a:p>
            <a:pPr algn="just"/>
            <a:r>
              <a:rPr lang="cs-CZ" b="1" i="0" dirty="0">
                <a:solidFill>
                  <a:srgbClr val="000000"/>
                </a:solidFill>
                <a:effectLst/>
              </a:rPr>
              <a:t>b)</a:t>
            </a:r>
            <a:r>
              <a:rPr lang="cs-CZ" b="0" i="0" dirty="0">
                <a:solidFill>
                  <a:srgbClr val="000000"/>
                </a:solidFill>
                <a:effectLst/>
              </a:rPr>
              <a:t> dodržet ustanovení o vykládce, čištění a dekontaminaci vozidla a</a:t>
            </a:r>
          </a:p>
          <a:p>
            <a:pPr algn="just"/>
            <a:r>
              <a:rPr lang="cs-CZ" b="1" i="0" dirty="0">
                <a:solidFill>
                  <a:srgbClr val="000000"/>
                </a:solidFill>
                <a:effectLst/>
              </a:rPr>
              <a:t>c)</a:t>
            </a:r>
            <a:r>
              <a:rPr lang="cs-CZ" b="0" i="0" dirty="0">
                <a:solidFill>
                  <a:srgbClr val="000000"/>
                </a:solidFill>
                <a:effectLst/>
              </a:rPr>
              <a:t> zabezpečit školení ostatních osob podílejících se na přepravě.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41E521B-1BAB-1A1D-2D5C-5A1C4EA45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57053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76B702-D4D4-F324-91CC-F7E4D1525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Povinnosti řidiče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B6A10DF-3A1E-3180-204C-BC23BE9020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cs-CZ" sz="2800" b="0" i="0" dirty="0">
                <a:solidFill>
                  <a:srgbClr val="000000"/>
                </a:solidFill>
                <a:effectLst/>
              </a:rPr>
              <a:t>Řidič vozidla je při přepravě nebezpečných věcí v souladu s Dohodou </a:t>
            </a:r>
            <a:r>
              <a:rPr lang="cs-CZ" sz="2800" b="0" i="0" dirty="0" err="1">
                <a:solidFill>
                  <a:srgbClr val="000000"/>
                </a:solidFill>
                <a:effectLst/>
              </a:rPr>
              <a:t>ADR</a:t>
            </a:r>
            <a:r>
              <a:rPr lang="cs-CZ" sz="2800" b="0" i="0" dirty="0">
                <a:solidFill>
                  <a:srgbClr val="000000"/>
                </a:solidFill>
                <a:effectLst/>
              </a:rPr>
              <a:t> povinen</a:t>
            </a:r>
            <a:r>
              <a:rPr lang="cs-CZ" b="0" i="0" dirty="0">
                <a:solidFill>
                  <a:srgbClr val="000000"/>
                </a:solidFill>
                <a:effectLst/>
              </a:rPr>
              <a:t>:</a:t>
            </a:r>
          </a:p>
          <a:p>
            <a:pPr marL="0" indent="0" algn="just">
              <a:buNone/>
            </a:pPr>
            <a:r>
              <a:rPr lang="cs-CZ" sz="2800" b="1" i="0" dirty="0">
                <a:solidFill>
                  <a:srgbClr val="000000"/>
                </a:solidFill>
                <a:effectLst/>
              </a:rPr>
              <a:t>a)</a:t>
            </a:r>
            <a:r>
              <a:rPr lang="cs-CZ" sz="2800" b="0" i="0" dirty="0">
                <a:solidFill>
                  <a:srgbClr val="000000"/>
                </a:solidFill>
                <a:effectLst/>
              </a:rPr>
              <a:t> provádět přepravu dopravní jednotkou vybavenou písemnými pokyny, osvědčením o školení řidiče přepravujícího nebezpečné věci a osvědčením o schválení vozidel pro přepravu některých nebezpečných věcí a řádně a úplně vyplněnými průvodními doklady,</a:t>
            </a:r>
          </a:p>
          <a:p>
            <a:pPr marL="0" indent="0" algn="just">
              <a:buNone/>
            </a:pPr>
            <a:r>
              <a:rPr lang="cs-CZ" sz="2800" b="1" i="0" dirty="0">
                <a:solidFill>
                  <a:srgbClr val="000000"/>
                </a:solidFill>
                <a:effectLst/>
              </a:rPr>
              <a:t>b)</a:t>
            </a:r>
            <a:r>
              <a:rPr lang="cs-CZ" sz="2800" b="0" i="0" dirty="0">
                <a:solidFill>
                  <a:srgbClr val="000000"/>
                </a:solidFill>
                <a:effectLst/>
              </a:rPr>
              <a:t> provádět přepravu dopravní jednotkou označenou bezpečnostními značkami a označením vztahujícím se k nákladu,</a:t>
            </a:r>
          </a:p>
          <a:p>
            <a:pPr marL="0" indent="0" algn="just">
              <a:buNone/>
            </a:pPr>
            <a:r>
              <a:rPr lang="cs-CZ" sz="2800" b="1" i="0" dirty="0">
                <a:solidFill>
                  <a:srgbClr val="000000"/>
                </a:solidFill>
                <a:effectLst/>
              </a:rPr>
              <a:t>c)</a:t>
            </a:r>
            <a:r>
              <a:rPr lang="cs-CZ" sz="2800" b="0" i="0" dirty="0">
                <a:solidFill>
                  <a:srgbClr val="000000"/>
                </a:solidFill>
                <a:effectLst/>
              </a:rPr>
              <a:t> převzít k přepravě pouze kontejner označený bezpečnostními značkami a označením vztahujícím se k nákladu,</a:t>
            </a:r>
          </a:p>
          <a:p>
            <a:pPr marL="0" indent="0" algn="just">
              <a:buNone/>
            </a:pPr>
            <a:r>
              <a:rPr lang="cs-CZ" sz="2800" b="1" i="0" dirty="0">
                <a:solidFill>
                  <a:srgbClr val="000000"/>
                </a:solidFill>
                <a:effectLst/>
              </a:rPr>
              <a:t>d)</a:t>
            </a:r>
            <a:r>
              <a:rPr lang="cs-CZ" sz="2800" b="0" i="0" dirty="0">
                <a:solidFill>
                  <a:srgbClr val="000000"/>
                </a:solidFill>
                <a:effectLst/>
              </a:rPr>
              <a:t> používat dopravní jednotku vybavenou předepsanou výbavou pro obecnou a osobní ochranu a další dodatečnou výbavou,</a:t>
            </a:r>
          </a:p>
          <a:p>
            <a:pPr marL="0" indent="0" algn="just">
              <a:buNone/>
            </a:pPr>
            <a:r>
              <a:rPr lang="cs-CZ" sz="2800" b="1" i="0" dirty="0">
                <a:solidFill>
                  <a:srgbClr val="000000"/>
                </a:solidFill>
                <a:effectLst/>
              </a:rPr>
              <a:t>e)</a:t>
            </a:r>
            <a:r>
              <a:rPr lang="cs-CZ" sz="2800" b="0" i="0" dirty="0">
                <a:solidFill>
                  <a:srgbClr val="000000"/>
                </a:solidFill>
                <a:effectLst/>
              </a:rPr>
              <a:t> používat dopravní jednotku vybavenou hasicími přístroji,</a:t>
            </a:r>
          </a:p>
          <a:p>
            <a:pPr marL="0" indent="0" algn="just">
              <a:buNone/>
            </a:pPr>
            <a:r>
              <a:rPr lang="cs-CZ" sz="2800" b="1" i="0" dirty="0">
                <a:solidFill>
                  <a:srgbClr val="000000"/>
                </a:solidFill>
                <a:effectLst/>
              </a:rPr>
              <a:t>f)</a:t>
            </a:r>
            <a:r>
              <a:rPr lang="cs-CZ" sz="2800" b="0" i="0" dirty="0">
                <a:solidFill>
                  <a:srgbClr val="000000"/>
                </a:solidFill>
                <a:effectLst/>
              </a:rPr>
              <a:t> dodržet ustanovení o zákazu společné nakládky, manipulaci, zajištění nákladu a dozoru nad vozidly a</a:t>
            </a:r>
          </a:p>
          <a:p>
            <a:pPr marL="0" indent="0" algn="just">
              <a:buNone/>
            </a:pPr>
            <a:r>
              <a:rPr lang="cs-CZ" sz="2800" b="1" i="0" dirty="0">
                <a:solidFill>
                  <a:srgbClr val="000000"/>
                </a:solidFill>
                <a:effectLst/>
              </a:rPr>
              <a:t>g)</a:t>
            </a:r>
            <a:r>
              <a:rPr lang="cs-CZ" sz="2800" b="0" i="0" dirty="0">
                <a:solidFill>
                  <a:srgbClr val="000000"/>
                </a:solidFill>
                <a:effectLst/>
              </a:rPr>
              <a:t> dodržet ustanovení pro omezení průjezdu tunely.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C172ECCB-7B1C-C7C2-EAE6-94C017539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45839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02DAEF4-EA4F-0C07-82D8-4D708E53D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PŘÍČINY NEHOD PŘI PŘEPRAVĚ NEBEZPEČNÝCH VĚCÍ PO SILNICI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44348A5-3777-D3A2-A7F8-218871D66F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cs-CZ" sz="2800" dirty="0"/>
              <a:t>S narůstajícím množstvím vyráběných, užívaných a přepravovaných nebezpečných chemických látek roste i riziko vzniku nehod dopravních prostředků. Dopravní prostředky určené pro přepravu nebezpečného zboží představují závažný druh nebezpečí ohrožující životy, zdraví lidí, majetek a životní prostředí. </a:t>
            </a:r>
          </a:p>
          <a:p>
            <a:pPr algn="just"/>
            <a:r>
              <a:rPr lang="cs-CZ" sz="2800" dirty="0"/>
              <a:t>K ohrožení dochází v důsledků výbuchu, požáru nebo úniku nebezpečných věcí.</a:t>
            </a:r>
          </a:p>
          <a:p>
            <a:pPr algn="just"/>
            <a:r>
              <a:rPr lang="cs-CZ" sz="2800" dirty="0"/>
              <a:t>Vliv terénu - k nehodám může dojít kdekoliv na trase, a proto většinou nelze předem na místě připravit odpovídající preventivní nebo represivní opatření proti následkům nehody. </a:t>
            </a:r>
          </a:p>
          <a:p>
            <a:pPr algn="just"/>
            <a:r>
              <a:rPr lang="cs-CZ" sz="2800" dirty="0"/>
              <a:t>Místa nehod jsou často nedostupná pro vhodné technické prostředky používané při likvidaci následků nehody.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03830F8-D868-37E7-AA18-E2D3D25A3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31032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53A21F3-AA87-6D88-7598-F73417022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Nejčastěji přepravované nebezpečné látky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B15C6D4-F7CE-46C5-8AF7-43B45FDF8C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cs-CZ" sz="2800" dirty="0"/>
              <a:t>Nejvyšší nehodovost spojená s přepravou nebezpečných látek je v ČR zaznamenána v silniční dopravě. Vysoká nehodovost dopravních prostředků je zřejmě dána tím, že se jedná o nejčastější způsob přepravy nebezpečných věcí. </a:t>
            </a:r>
          </a:p>
          <a:p>
            <a:pPr algn="just"/>
            <a:r>
              <a:rPr lang="cs-CZ" sz="2800" dirty="0"/>
              <a:t>Nejčastěji přepravované a používané nebezpečné látky na našem území  -  ropné produkty, amoniak a chlor. </a:t>
            </a:r>
          </a:p>
          <a:p>
            <a:pPr algn="just"/>
            <a:r>
              <a:rPr lang="cs-CZ" sz="2800" dirty="0"/>
              <a:t>Na celkovém počtu dopravních nehod dopravních jednotek přepravujících nebezpečné věci mají nejvyšší podíl dopravní nehody cisteren s benzínem a poté cisteren s naftou. </a:t>
            </a:r>
          </a:p>
          <a:p>
            <a:r>
              <a:rPr lang="cs-CZ" dirty="0"/>
              <a:t>Specifickým nebezpečím se vyznačují tlakové lahve, zejména pokud obsahují  zkapalněný plyn pod tlakem (</a:t>
            </a:r>
            <a:r>
              <a:rPr lang="cs-CZ" dirty="0" err="1"/>
              <a:t>LPG</a:t>
            </a:r>
            <a:r>
              <a:rPr lang="cs-CZ" dirty="0"/>
              <a:t>)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C21E16C-2C8D-E114-750E-AB6182947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257325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4662C4F-9ACE-C257-18B4-BF33BE953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Synergický účinek místa a vlastností nebezpečné věci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978003D-42E1-1B3A-BE4D-CFDAEE7ED0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z="2800" b="0" i="0" u="none" strike="noStrike" baseline="0" dirty="0">
                <a:solidFill>
                  <a:srgbClr val="000000"/>
                </a:solidFill>
              </a:rPr>
              <a:t>Při transportu nákladů dochází k dopravním nehodám, jejichž následky jsou ovlivněny nejen vlastnostmi přepravovaných nebezpečných věcí, ale také jejich množstvím a parametry místa, na kterém k nehodě došlo.</a:t>
            </a:r>
          </a:p>
          <a:p>
            <a:r>
              <a:rPr lang="cs-CZ" sz="2800" b="0" i="0" u="none" strike="noStrike" baseline="0" dirty="0">
                <a:solidFill>
                  <a:srgbClr val="000000"/>
                </a:solidFill>
              </a:rPr>
              <a:t> Šíření plynných látek a par kapalných látek je významně ovlivněna atmosférickými podmínkami, zejména teplotou a prouděním v atmosféře. </a:t>
            </a:r>
          </a:p>
          <a:p>
            <a:r>
              <a:rPr lang="cs-CZ" sz="2800" b="0" i="0" u="none" strike="noStrike" baseline="0" dirty="0">
                <a:solidFill>
                  <a:srgbClr val="000000"/>
                </a:solidFill>
              </a:rPr>
              <a:t>Společné působení těchto vlivů zvyšuje negativní dopady nehod s účastí nebezpečných věcí a komplikuje činnost zasahujících jednotek, která klade zvýšené nároky na kvalifikovanou volbu postupů likvidace havárie při zachování maximální ochrany zdraví a životů</a:t>
            </a: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92212721-C1E4-37F8-A023-E75BC63C4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588021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015697B-0836-086B-24A0-C14C2CAC7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Dopravní nehoda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A6D35AB-1DA2-7194-9118-89C7E39D2E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-CZ" sz="2800" b="0" i="0" u="none" strike="noStrike" baseline="0" dirty="0">
                <a:solidFill>
                  <a:srgbClr val="000000"/>
                </a:solidFill>
              </a:rPr>
              <a:t>Pojem dopravní nehody je podle odst. 1 § 47 zákona č. 361/2000 Sb., ve znění pozdějších předpisů, definován jako událost v provozu na pozemních komunikacích, například havárie nebo srážka, která se stala nebo byla započata na pozemní komunikaci, při níž dojde k usmrcení nebo zranění osoby nebo ke škodě na majetku v přímé souvislosti s provozem vozidla v pohybu. </a:t>
            </a:r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ACBA9D4-9DE6-365B-BC5B-9E8ACDF2B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592513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1E26998-AD75-4960-ADBA-7C5442277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Hlavní příčiny dopravní nehody při transportu nebezpečných věcí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EB6E251-2F2F-201A-8C22-2117F854E4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sz="2800" b="0" i="0" u="none" strike="noStrike" baseline="0" dirty="0">
                <a:solidFill>
                  <a:srgbClr val="000000"/>
                </a:solidFill>
              </a:rPr>
              <a:t>Silniční dopravní nehoda je nebezpečná i tím, že k ní dochází </a:t>
            </a:r>
            <a:r>
              <a:rPr lang="cs-CZ" sz="2800" b="1" i="0" u="none" strike="noStrike" baseline="0" dirty="0">
                <a:solidFill>
                  <a:srgbClr val="000000"/>
                </a:solidFill>
              </a:rPr>
              <a:t>neočekávaně</a:t>
            </a:r>
            <a:r>
              <a:rPr lang="cs-CZ" sz="2800" b="0" i="0" u="none" strike="noStrike" baseline="0" dirty="0">
                <a:solidFill>
                  <a:srgbClr val="000000"/>
                </a:solidFill>
              </a:rPr>
              <a:t> a představuje pro ostatní účastníky dopravy moment překvapení. Jestliže se dopravní nehody účastní nebo je jejími následky zasaženo také vozidlo převážející </a:t>
            </a:r>
            <a:r>
              <a:rPr lang="cs-CZ" sz="2800" b="1" i="0" u="none" strike="noStrike" baseline="0" dirty="0">
                <a:solidFill>
                  <a:srgbClr val="000000"/>
                </a:solidFill>
              </a:rPr>
              <a:t>nebezpečnou látku </a:t>
            </a:r>
            <a:r>
              <a:rPr lang="cs-CZ" sz="2800" b="0" i="0" u="none" strike="noStrike" baseline="0" dirty="0">
                <a:solidFill>
                  <a:srgbClr val="000000"/>
                </a:solidFill>
              </a:rPr>
              <a:t>natolik, že dojde k úniku této látky, vzniká nebezpečná situace, s níž většina účastníků provozu na silnici nepočítá. </a:t>
            </a:r>
          </a:p>
          <a:p>
            <a:pPr algn="just"/>
            <a:r>
              <a:rPr lang="cs-CZ" sz="2800" dirty="0">
                <a:solidFill>
                  <a:srgbClr val="000000"/>
                </a:solidFill>
              </a:rPr>
              <a:t>Hlavními příčinami při přepravě nebezpečných látek jsou nepřiměřená rychlost, nesprávné předjíždění, nedání přednosti v jízdě, nesprávný způsob jízdy a technická závada. Z toho vyplývá, že příčiny jsou v podstatě shodné, jako při běžné nákladní přepravě. 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C12EB3C-96ED-FD5C-8FEE-6F28926EC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273804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FA43F1A-604E-E435-E9EE-0008E143B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TUNELY a jejich specifické nebezpečí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D96086E-4DCB-415C-AAD5-6666D3F863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sz="2800" b="0" i="0" u="none" strike="noStrike" baseline="0" dirty="0">
                <a:solidFill>
                  <a:srgbClr val="000000"/>
                </a:solidFill>
                <a:latin typeface="+mn-lt"/>
              </a:rPr>
              <a:t>Specifickým místem na dopravních komunikacích, železničních i silničních, jsou tunely. Tato místa se vyznačují zvýšeným nebezpečím a v případě nehod mohou nastat velmi závažné následky ohrožující zdraví i životy osob. </a:t>
            </a:r>
          </a:p>
          <a:p>
            <a:pPr algn="just"/>
            <a:r>
              <a:rPr lang="cs-CZ" sz="2800" dirty="0">
                <a:solidFill>
                  <a:srgbClr val="000000"/>
                </a:solidFill>
                <a:latin typeface="+mn-lt"/>
              </a:rPr>
              <a:t>Tunel je definován jako dopravní stavba, která vede většinou pod zemí a je součástí dopravního systému v daném území. Jsou určeny jako prostory se zvýšeným požárním rizikem. 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931D9A6-309B-A507-E1C0-FA9B4D227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61245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53F160E-FF18-F75D-D69D-2054F9E7C9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Tunel </a:t>
            </a:r>
            <a:r>
              <a:rPr lang="cs-CZ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Mont</a:t>
            </a:r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Blanc</a:t>
            </a:r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1999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240DC2A-E74F-DA38-C2A7-3D3407D570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cs-CZ" dirty="0"/>
              <a:t>Stavba byla zahájena v roce </a:t>
            </a:r>
            <a:r>
              <a:rPr lang="cs-CZ" dirty="0">
                <a:hlinkClick r:id="rId3" tooltip="1954"/>
              </a:rPr>
              <a:t>1954</a:t>
            </a:r>
            <a:r>
              <a:rPr lang="cs-CZ" dirty="0"/>
              <a:t> a dokončena v roce </a:t>
            </a:r>
            <a:r>
              <a:rPr lang="cs-CZ" dirty="0">
                <a:hlinkClick r:id="rId4" tooltip="1967"/>
              </a:rPr>
              <a:t>1967</a:t>
            </a:r>
            <a:r>
              <a:rPr lang="cs-CZ" dirty="0"/>
              <a:t>. Tunel je dlouhý 11 600 metrů, šířka </a:t>
            </a:r>
            <a:r>
              <a:rPr lang="cs-CZ" dirty="0">
                <a:hlinkClick r:id="rId5" tooltip="Vozovka"/>
              </a:rPr>
              <a:t>vozovky</a:t>
            </a:r>
            <a:r>
              <a:rPr lang="cs-CZ" dirty="0"/>
              <a:t> činí 7 metrů. První auta jednotubusovým tunelem s dvěma protisměrnými jízdními pruhy projela po šesti letech. Stavba, jež umožnila celoroční provoz vozidel přes Alpy zkrátila překonání horského masivu autem na 12 minut. </a:t>
            </a:r>
          </a:p>
          <a:p>
            <a:pPr algn="just"/>
            <a:r>
              <a:rPr lang="cs-CZ" dirty="0"/>
              <a:t>V polovině tunelu před jedenáctou hodinou vzplanul margarínem a moukou naložený belgický kamion. Řidič, který jel z Francie, zabrzdil a rychle těžké vozidlo opustil. Zastavily se také další nákladní i osobní automobily. Tah vzduchu pak způsobil, že se požár přenesl na více než tři desítky aut. V nich uhořelo nebo se udusilo 39 lidí. Vlastní příčina vznícení nákladu nebyla dodnes soudně ani expertně prokázána.</a:t>
            </a:r>
          </a:p>
          <a:p>
            <a:pPr algn="just"/>
            <a:r>
              <a:rPr lang="cs-CZ" dirty="0"/>
              <a:t>Kombinace požáru paliva s vysokou výhřevností a přepravovaných produktů, mezi nimiž byly pneumatiky, papír, pryskyřice a suroviny pro kosmetický a chemický průmysl, vedla k tomu, že v ohnisku požáru vystoupila teplota na téměř tisíc stupňů, což znemožnilo jakýkoliv zásah. Hořelo 53 hodin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9D90E4AE-D490-5D42-E74A-532D9ACC5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28177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D8A40C0-EEEA-D8F4-6060-381688527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Záchranné akce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3C661A0-FA60-4646-164C-D6FEF1C1C0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9501"/>
            <a:ext cx="10515600" cy="4737462"/>
          </a:xfrm>
        </p:spPr>
        <p:txBody>
          <a:bodyPr>
            <a:normAutofit fontScale="77500" lnSpcReduction="20000"/>
          </a:bodyPr>
          <a:lstStyle/>
          <a:p>
            <a:r>
              <a:rPr lang="cs-CZ" dirty="0"/>
              <a:t>Tunel měl dvě odloučená záchranná a řídicí pracoviště a jedním ze zabezpečovacích zařízení byla také ventilace tunelu. Zde došlo k prvním dvěma chybám: </a:t>
            </a:r>
          </a:p>
          <a:p>
            <a:r>
              <a:rPr lang="cs-CZ" dirty="0"/>
              <a:t>Zásah prováděly pouze francouzské záchranné sbory, italské o neštěstí nevěděly.</a:t>
            </a:r>
          </a:p>
          <a:p>
            <a:r>
              <a:rPr lang="cs-CZ" dirty="0"/>
              <a:t>Došlo k pochybení pracovníka obsluhy ventilace. Zatímco měl zapnout odsávání, aby se z tunelu dostal kouř pryč, začal do tunelu tlačit čerstvý vzduch, čímž došlo k šíření kouře po celé délce tunelu.</a:t>
            </a:r>
          </a:p>
          <a:p>
            <a:r>
              <a:rPr lang="cs-CZ" dirty="0"/>
              <a:t>Ačkoli nebyl náklad vozidla považován za hořlavý, ukázalo se, že jde naopak o velmi nebezpečnou hořlavinu. Tunelem se začal šířit hustý kouř. Řidiči jedoucí z italské strany z tunelu vycouvali. Řidiči jedoucí z francouzské strany již nemohli nastartovat vozidla, vzhledem k nedostatku </a:t>
            </a:r>
            <a:r>
              <a:rPr lang="cs-CZ" dirty="0">
                <a:hlinkClick r:id="rId2" tooltip="Kyslík"/>
              </a:rPr>
              <a:t>kyslíku</a:t>
            </a:r>
            <a:r>
              <a:rPr lang="cs-CZ" dirty="0"/>
              <a:t>.</a:t>
            </a:r>
            <a:r>
              <a:rPr lang="cs-CZ" baseline="30000" dirty="0">
                <a:hlinkClick r:id="rId3"/>
              </a:rPr>
              <a:t>[</a:t>
            </a:r>
            <a:endParaRPr lang="cs-CZ" dirty="0"/>
          </a:p>
          <a:p>
            <a:r>
              <a:rPr lang="cs-CZ" dirty="0">
                <a:hlinkClick r:id="rId4" tooltip="Hasič"/>
              </a:rPr>
              <a:t>Hasiči</a:t>
            </a:r>
            <a:r>
              <a:rPr lang="cs-CZ" dirty="0"/>
              <a:t> neměli možnost vjet do tunelu vozidly, protože jim vzhledem k nedostatku kyslíku zhasínaly </a:t>
            </a:r>
            <a:r>
              <a:rPr lang="cs-CZ" dirty="0">
                <a:hlinkClick r:id="rId5" tooltip="Motor"/>
              </a:rPr>
              <a:t>motory</a:t>
            </a:r>
            <a:r>
              <a:rPr lang="cs-CZ" dirty="0"/>
              <a:t>. Hasiči tedy postupovali do tunelu pěšky, vybaveni </a:t>
            </a:r>
            <a:r>
              <a:rPr lang="cs-CZ" dirty="0">
                <a:hlinkClick r:id="rId6" tooltip="Dýchací přístroj (stránka neexistuje)"/>
              </a:rPr>
              <a:t>dýchacími přístroji</a:t>
            </a:r>
            <a:r>
              <a:rPr lang="cs-CZ" dirty="0"/>
              <a:t>, avšak vzhledem k nulové viditelnosti museli postupovat pouze podél zdí, aby neztratili orientaci. Mnoho hasičů zachránily také bezpečnostní výklenky ve stěnách tunelu, které jsou odděleny požární přepážkou a do kterých je vháněn čerstvý vzduch. 6 hasičů se zachránilo ve výklenku číslo 17, kde zůstali uvězněni cca 7 hodin. 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FEEF4E8-E06E-7B67-9E78-7560ECBAC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207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80092F4-C2F5-6A18-A647-7A5CC80E3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49967"/>
          </a:xfrm>
        </p:spPr>
        <p:txBody>
          <a:bodyPr/>
          <a:lstStyle/>
          <a:p>
            <a:r>
              <a:rPr lang="cs-CZ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ÚVOD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E3A749E-3433-8AF6-A210-F822032361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1398"/>
            <a:ext cx="10515600" cy="4625565"/>
          </a:xfrm>
        </p:spPr>
        <p:txBody>
          <a:bodyPr/>
          <a:lstStyle/>
          <a:p>
            <a:pPr marL="0" indent="0" algn="just">
              <a:buNone/>
            </a:pPr>
            <a:r>
              <a:rPr lang="cs-CZ" dirty="0"/>
              <a:t>Globalizace a rozšiřování EU znamenají nové výzvy pro evropskou dopravu. Rychlý nárůst nákladní dopravy podporuje hospodářství, ale také způsobuje dopravní neprůjezdnost, hluk, znečištění a nehody.</a:t>
            </a:r>
          </a:p>
          <a:p>
            <a:pPr marL="0" indent="0" algn="just">
              <a:buNone/>
            </a:pPr>
            <a:r>
              <a:rPr lang="cs-CZ" dirty="0"/>
              <a:t>S narůstajícím množstvím vyráběných, užívaných a přepravovaných nebezpečných chemických látek roste i nebezpečí vzniku nehod dopravních prostředků. </a:t>
            </a:r>
          </a:p>
          <a:p>
            <a:pPr marL="0" indent="0" algn="just">
              <a:buNone/>
            </a:pPr>
            <a:r>
              <a:rPr lang="cs-CZ" dirty="0"/>
              <a:t>Dopravní prostředky určené pro přepravu nebezpečného zboží představují závažný druh nebezpečí ohrožující životy, zdraví lidí, majetek a životní prostředí. 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EA2C50F9-2BA0-BF5F-0781-3FF6B4532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36343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>
            <a:extLst>
              <a:ext uri="{FF2B5EF4-FFF2-40B4-BE49-F238E27FC236}">
                <a16:creationId xmlns:a16="http://schemas.microsoft.com/office/drawing/2014/main" id="{777BC8B5-279B-B23B-F6DF-828AB9DDC06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435" r="10009" b="-1"/>
          <a:stretch/>
        </p:blipFill>
        <p:spPr>
          <a:xfrm>
            <a:off x="20" y="10"/>
            <a:ext cx="12191980" cy="6857990"/>
          </a:xfrm>
          <a:prstGeom prst="rect">
            <a:avLst/>
          </a:prstGeom>
          <a:noFill/>
        </p:spPr>
      </p:pic>
      <p:sp>
        <p:nvSpPr>
          <p:cNvPr id="4" name="Zástupný symbol pro číslo snímku 3" hidden="1">
            <a:extLst>
              <a:ext uri="{FF2B5EF4-FFF2-40B4-BE49-F238E27FC236}">
                <a16:creationId xmlns:a16="http://schemas.microsoft.com/office/drawing/2014/main" id="{347A3F6D-67C9-EB82-53D7-81A2020C6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F00BBC17-8541-E34F-8869-9598F72269DC}" type="slidenum">
              <a:rPr lang="cs-CZ" smtClean="0"/>
              <a:pPr>
                <a:spcAft>
                  <a:spcPts val="600"/>
                </a:spcAft>
              </a:pPr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8962400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84D3BFD-7F4B-15D5-1867-1FAA54334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Místo iniciace požáru</a:t>
            </a:r>
          </a:p>
        </p:txBody>
      </p:sp>
      <p:pic>
        <p:nvPicPr>
          <p:cNvPr id="6" name="Zástupný obsah 5">
            <a:extLst>
              <a:ext uri="{FF2B5EF4-FFF2-40B4-BE49-F238E27FC236}">
                <a16:creationId xmlns:a16="http://schemas.microsoft.com/office/drawing/2014/main" id="{0B77C41D-3BF4-287B-1E29-409691B175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23203" y="2019817"/>
            <a:ext cx="10345594" cy="3962953"/>
          </a:xfrm>
        </p:spPr>
      </p:pic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A81D97E-6FA9-3369-CB54-981A089B6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25769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716D4B-A652-09BE-A529-3F49A888D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Příčiny nehod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0D929D4-9ECB-AC84-A362-981CDF9F4B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2800" dirty="0"/>
              <a:t>1. </a:t>
            </a:r>
            <a:r>
              <a:rPr lang="cs-CZ" sz="2800" b="1" dirty="0"/>
              <a:t>chyba lidského faktoru </a:t>
            </a:r>
            <a:r>
              <a:rPr lang="cs-CZ" sz="2800" dirty="0"/>
              <a:t>- konkrétně se jedná o nepřiměřenou rychlost, nesprávné předjíždění, nedání přednosti v jízdě, nesprávný způsob jízdy, řízení pod vlivem alkoholu. </a:t>
            </a:r>
          </a:p>
          <a:p>
            <a:pPr marL="0" indent="0">
              <a:buNone/>
            </a:pPr>
            <a:r>
              <a:rPr lang="cs-CZ" sz="2800" dirty="0"/>
              <a:t>2. technické závady</a:t>
            </a:r>
          </a:p>
          <a:p>
            <a:pPr marL="0" indent="0">
              <a:buNone/>
            </a:pPr>
            <a:r>
              <a:rPr lang="cs-CZ" sz="2800" dirty="0"/>
              <a:t>3. přírodními vlivy, ke kterým řadíme např. náledí, déšť, povětrnostní podmínky, pád předmětů na vozovku apod.</a:t>
            </a:r>
          </a:p>
          <a:p>
            <a:pPr marL="0" indent="0">
              <a:buNone/>
            </a:pPr>
            <a:r>
              <a:rPr lang="cs-CZ" b="1" dirty="0"/>
              <a:t>Z uvedeného vyplývá, že vzdělávání osádek, pravidelná školení a kontroly vozového parku jsou hlavními metodami pro prevenci nehod.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6F5F20FA-2832-A33F-65CA-4D83A31B2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31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72701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10C22EE-3DD8-996A-494B-90A90854D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Typologie řidiče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FBCA61E-F7A1-749F-32B8-AF8FBDCA4C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sz="2800" b="1" dirty="0"/>
              <a:t>Pět typů  agresivních řidičů</a:t>
            </a:r>
            <a:r>
              <a:rPr lang="cs-CZ" sz="2800" dirty="0"/>
              <a:t>:</a:t>
            </a:r>
          </a:p>
          <a:p>
            <a:r>
              <a:rPr lang="cs-CZ" sz="2800" dirty="0"/>
              <a:t>závodník – snaží se dosáhnout místa určení v co nejkratším čase, když je mu  bráněno, rychle se rozzlobí;</a:t>
            </a:r>
          </a:p>
          <a:p>
            <a:r>
              <a:rPr lang="cs-CZ" sz="2800" dirty="0"/>
              <a:t>soutěžící agresor – pokouší se trumfovat ostatní řidiče, soutěžit s nimi v dopravě;</a:t>
            </a:r>
          </a:p>
          <a:p>
            <a:r>
              <a:rPr lang="cs-CZ" sz="2800" dirty="0"/>
              <a:t>pasivní agresor – maří pokusy řidičů o předjíždění, rychlou jízdu, připojování se  do jízdního pruhu, útočí na sebevědomí ostatních;</a:t>
            </a:r>
          </a:p>
          <a:p>
            <a:r>
              <a:rPr lang="cs-CZ" sz="2800" dirty="0"/>
              <a:t>narcista – řídí rigidním způsobem jízdního chování, je zlostný, když ostatní neřídí stejně;</a:t>
            </a:r>
          </a:p>
          <a:p>
            <a:r>
              <a:rPr lang="cs-CZ" sz="2800" dirty="0"/>
              <a:t>strážce – cítí se nadřazeným soudcem ostatních řidičů při trestání za jakýkoliv přestupek.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1872EEA1-9A81-A6A0-A001-30D156A04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32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897413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1032BA0-F3EC-667B-6A99-97DE1952D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Koncept </a:t>
            </a:r>
            <a:r>
              <a:rPr lang="cs-CZ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sensation</a:t>
            </a:r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seeking</a:t>
            </a:r>
            <a:endParaRPr lang="cs-CZ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52FBA68-E3FF-5D45-3536-3EBB481A24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/>
              <a:t>Jedná se o potřebu vyhledávat nové, neobvyklé zážitky. </a:t>
            </a:r>
            <a:r>
              <a:rPr lang="cs-CZ" dirty="0" err="1"/>
              <a:t>Sensation</a:t>
            </a:r>
            <a:r>
              <a:rPr lang="cs-CZ" dirty="0"/>
              <a:t> </a:t>
            </a:r>
            <a:r>
              <a:rPr lang="cs-CZ" dirty="0" err="1"/>
              <a:t>seeking</a:t>
            </a:r>
            <a:r>
              <a:rPr lang="cs-CZ" dirty="0"/>
              <a:t> lze charakterizovat pomocí čtyř bodů: </a:t>
            </a:r>
          </a:p>
          <a:p>
            <a:pPr marL="0" indent="0">
              <a:buNone/>
            </a:pPr>
            <a:r>
              <a:rPr lang="cs-CZ" dirty="0"/>
              <a:t>1. Vyhledávání vzrušení a dobrodružství (přitažlivost k napětí a strachu). </a:t>
            </a:r>
          </a:p>
          <a:p>
            <a:pPr marL="0" indent="0">
              <a:buNone/>
            </a:pPr>
            <a:r>
              <a:rPr lang="cs-CZ" dirty="0"/>
              <a:t>2. Vyhledávání zkušeností (snaha podstoupit nové a netradiční zážitky). </a:t>
            </a:r>
          </a:p>
          <a:p>
            <a:pPr marL="0" indent="0">
              <a:buNone/>
            </a:pPr>
            <a:r>
              <a:rPr lang="cs-CZ" dirty="0"/>
              <a:t>3. Ztráta zábran (ztráta samostatného řízení).</a:t>
            </a:r>
          </a:p>
          <a:p>
            <a:pPr marL="0" indent="0">
              <a:buNone/>
            </a:pPr>
            <a:r>
              <a:rPr lang="cs-CZ" dirty="0"/>
              <a:t>4. Choulostivost na nudu (netolerance vůči monotónním a opakujícím se událostem a lidem).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4B6AE18A-2ADF-1AA5-0BF3-BCDB011EB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33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889714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E96BAD8-F0C4-36D5-BC5D-2E301F77F7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Struktura předpisu </a:t>
            </a:r>
            <a:r>
              <a:rPr lang="cs-CZ" sz="3600" b="1" cap="al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ADR</a:t>
            </a:r>
            <a:endParaRPr lang="cs-CZ" sz="3600" b="1" cap="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C3936BD-C473-8D5F-C060-3CA88FC8D2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cs-CZ" altLang="cs-CZ" dirty="0"/>
              <a:t>Struktura je konsistentní s:</a:t>
            </a:r>
          </a:p>
          <a:p>
            <a:pPr algn="just" eaLnBrk="1" hangingPunct="1"/>
            <a:r>
              <a:rPr lang="cs-CZ" altLang="cs-CZ" dirty="0"/>
              <a:t>Doporučeními OSN pro přepravu nebezpečných věcí (Vzorovými předpisy), </a:t>
            </a:r>
          </a:p>
          <a:p>
            <a:pPr algn="just" eaLnBrk="1" hangingPunct="1"/>
            <a:r>
              <a:rPr lang="cs-CZ" altLang="cs-CZ" dirty="0"/>
              <a:t>Mezinárodním námořním řádem pro nebezpečné věci (</a:t>
            </a:r>
            <a:r>
              <a:rPr lang="cs-CZ" altLang="cs-CZ" dirty="0" err="1"/>
              <a:t>IMDG</a:t>
            </a:r>
            <a:r>
              <a:rPr lang="cs-CZ" altLang="cs-CZ" dirty="0"/>
              <a:t> </a:t>
            </a:r>
            <a:r>
              <a:rPr lang="cs-CZ" altLang="cs-CZ" dirty="0" err="1"/>
              <a:t>Code</a:t>
            </a:r>
            <a:r>
              <a:rPr lang="cs-CZ" altLang="cs-CZ" dirty="0"/>
              <a:t>) a</a:t>
            </a:r>
          </a:p>
          <a:p>
            <a:pPr algn="just" eaLnBrk="1" hangingPunct="1"/>
            <a:r>
              <a:rPr lang="cs-CZ" altLang="cs-CZ" dirty="0"/>
              <a:t>Řádem pro mezinárodní železniční přepravu nebezpečných věcí (</a:t>
            </a:r>
            <a:r>
              <a:rPr lang="cs-CZ" altLang="cs-CZ" dirty="0" err="1"/>
              <a:t>RID</a:t>
            </a:r>
            <a:r>
              <a:rPr lang="cs-CZ" altLang="cs-CZ" dirty="0"/>
              <a:t>). </a:t>
            </a:r>
          </a:p>
          <a:p>
            <a:pPr algn="just" eaLnBrk="1" hangingPunct="1"/>
            <a:r>
              <a:rPr lang="cs-CZ" altLang="cs-CZ" dirty="0"/>
              <a:t>Je členěna do 9 částí a 2 příloh, aby se dodrželo ustanovení článku 2 vlastní Dohody. 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A674FCB-46FC-AC81-345E-D0B8F653B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34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692709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6F6D4C2-53AA-77AE-73FE-D38448B815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Příloha A - </a:t>
            </a:r>
            <a:r>
              <a:rPr lang="cs-CZ" alt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Všeobecná ustanovení a ustanovení týkající se nebezpečných látek a předmětů</a:t>
            </a:r>
            <a:endParaRPr lang="cs-CZ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222F31F-D953-94DD-984E-EAF4832CFD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cs-CZ" altLang="cs-CZ" dirty="0"/>
              <a:t>Část 1  Všeobecná ustanovení</a:t>
            </a:r>
          </a:p>
          <a:p>
            <a:pPr eaLnBrk="1" hangingPunct="1"/>
            <a:r>
              <a:rPr lang="cs-CZ" altLang="cs-CZ" dirty="0"/>
              <a:t>Část 2  Klasifikace</a:t>
            </a:r>
          </a:p>
          <a:p>
            <a:pPr eaLnBrk="1" hangingPunct="1"/>
            <a:r>
              <a:rPr lang="cs-CZ" altLang="cs-CZ" dirty="0"/>
              <a:t>Část 3  Vyjmenování nebezpečných věcí, zvláštní ustanovení a vynětí z platnosti pro omezená množství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cs-CZ" altLang="cs-CZ" dirty="0"/>
              <a:t>Část 4  Ustanovení o používání obalů a cisteren 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cs-CZ" altLang="cs-CZ" dirty="0"/>
              <a:t>Část 5  Postupy při odesílání 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cs-CZ" altLang="cs-CZ" dirty="0"/>
              <a:t>Část 6  Požadavky na konstrukci a zkoušení obalů, velkých nádob pro volně ložené látky (</a:t>
            </a:r>
            <a:r>
              <a:rPr lang="cs-CZ" altLang="cs-CZ" dirty="0" err="1"/>
              <a:t>IBC</a:t>
            </a:r>
            <a:r>
              <a:rPr lang="cs-CZ" altLang="cs-CZ" dirty="0"/>
              <a:t>), cisteren a  kontejnerů pro volně ložené látky 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cs-CZ" altLang="cs-CZ" dirty="0"/>
              <a:t>Část 7  Ustanovení o podmínkách přepravy, nakládky, vykládky a manipulace </a:t>
            </a:r>
          </a:p>
          <a:p>
            <a:pPr eaLnBrk="1" hangingPunct="1"/>
            <a:endParaRPr lang="cs-CZ" altLang="cs-CZ" dirty="0"/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22723BC-578B-2015-41EB-E80EAD229F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35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48280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AD574CF-1060-47AE-902D-4748F91C4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780546"/>
          </a:xfrm>
        </p:spPr>
        <p:txBody>
          <a:bodyPr/>
          <a:lstStyle/>
          <a:p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Příloha B - </a:t>
            </a:r>
            <a:r>
              <a:rPr lang="cs-CZ" alt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Ustanovení o dopravních prostředcích a o přepravě</a:t>
            </a:r>
            <a:endParaRPr lang="cs-CZ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7EEFABD-D1A0-6EE5-CC97-C65A4F8AD0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52665"/>
            <a:ext cx="10515600" cy="3524298"/>
          </a:xfrm>
        </p:spPr>
        <p:txBody>
          <a:bodyPr/>
          <a:lstStyle/>
          <a:p>
            <a:pPr eaLnBrk="1" hangingPunct="1"/>
            <a:r>
              <a:rPr lang="cs-CZ" altLang="cs-CZ" dirty="0"/>
              <a:t>Část 8   Požadavky na osádky vozidel, jejich výbavu, provoz a průvodní doklady  </a:t>
            </a:r>
          </a:p>
          <a:p>
            <a:pPr eaLnBrk="1" hangingPunct="1"/>
            <a:endParaRPr lang="cs-CZ" altLang="cs-CZ" dirty="0"/>
          </a:p>
          <a:p>
            <a:pPr eaLnBrk="1" hangingPunct="1"/>
            <a:r>
              <a:rPr lang="cs-CZ" altLang="cs-CZ" dirty="0"/>
              <a:t>Část 9   Požadavky na konstrukci a schvalování vozidel.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E5C2F8B-C6B7-E30E-FF7F-E28499BC1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36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6023830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FD31C33-1932-9861-5BA5-7C94D6617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Klasifikace nebezpečných věcí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B9657D3-88A2-D282-7486-EF39F4A8F1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/>
              <a:t>Nebezpečné látky a předměty jsou klasifikovány podle svých vlastnosti do 9 tříd. Sledovány jsou vlastnosti ohrožující oprávněné zájmy při dopravě a zejména při dopravní nehodě spojené s únikem nebezpečných látek.</a:t>
            </a:r>
          </a:p>
          <a:p>
            <a:pPr algn="just"/>
            <a:r>
              <a:rPr lang="cs-CZ" dirty="0"/>
              <a:t>Parametry pro klasifikaci jsou uvedeny u každé třídy a jsou stanovovány normovanými metodami nebo metodami podle „Příručky pro </a:t>
            </a:r>
            <a:r>
              <a:rPr lang="cs-CZ" dirty="0" err="1"/>
              <a:t>kriteria</a:t>
            </a:r>
            <a:r>
              <a:rPr lang="cs-CZ" dirty="0"/>
              <a:t>  a zkoušky.“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C9C38D13-45D4-D2E2-2136-58633F542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37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258033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FADE5A2-ACEC-E6B8-BAA5-C7C6E1D37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TŘÍDY NEBEZPEČNÝCH VĚCÍ  PODLE </a:t>
            </a:r>
            <a:r>
              <a:rPr lang="cs-CZ" sz="3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ADR</a:t>
            </a:r>
            <a:endParaRPr lang="cs-CZ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6B5F791-BC27-73D4-0B49-57E853E25E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cs-CZ" altLang="cs-CZ" sz="2800" dirty="0"/>
              <a:t>Třída 1 Výbušné látky a předměty</a:t>
            </a:r>
          </a:p>
          <a:p>
            <a:pPr algn="just" eaLnBrk="1" hangingPunct="1"/>
            <a:r>
              <a:rPr lang="cs-CZ" altLang="cs-CZ" sz="2800" dirty="0"/>
              <a:t>Třída 2 Plyny	</a:t>
            </a:r>
          </a:p>
          <a:p>
            <a:pPr algn="just" eaLnBrk="1" hangingPunct="1"/>
            <a:r>
              <a:rPr lang="cs-CZ" altLang="cs-CZ" sz="2800" dirty="0"/>
              <a:t>Třída 3 Hořlavé kapaliny</a:t>
            </a:r>
          </a:p>
          <a:p>
            <a:pPr algn="just" eaLnBrk="1" hangingPunct="1"/>
            <a:r>
              <a:rPr lang="cs-CZ" altLang="cs-CZ" sz="2800" dirty="0"/>
              <a:t>Třída 4.1 Hořlavé tuhé látky, samovolně se rozkládající látky a znecitlivěné tuhé výbušné látky</a:t>
            </a:r>
          </a:p>
          <a:p>
            <a:pPr algn="just" eaLnBrk="1" hangingPunct="1"/>
            <a:r>
              <a:rPr lang="cs-CZ" altLang="cs-CZ" sz="2800" dirty="0"/>
              <a:t>Třída 4.2 Samozápalné látky</a:t>
            </a:r>
          </a:p>
          <a:p>
            <a:pPr algn="just" eaLnBrk="1" hangingPunct="1"/>
            <a:r>
              <a:rPr lang="cs-CZ" altLang="cs-CZ" sz="2800" dirty="0"/>
              <a:t>Třída 4.3 Látky, které ve styku s vodou vyvíjejí hořlavé plyny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15FB79E9-20F3-15DE-6427-FA3EA3007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38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8938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AAA65A3-8357-7ED1-E13D-B00542455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72565"/>
          </a:xfrm>
        </p:spPr>
        <p:txBody>
          <a:bodyPr>
            <a:normAutofit fontScale="90000"/>
          </a:bodyPr>
          <a:lstStyle/>
          <a:p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EB0F99C-8C58-3219-D9DE-54D210C450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02076"/>
            <a:ext cx="10515600" cy="4974887"/>
          </a:xfrm>
        </p:spPr>
        <p:txBody>
          <a:bodyPr>
            <a:normAutofit/>
          </a:bodyPr>
          <a:lstStyle/>
          <a:p>
            <a:pPr algn="just"/>
            <a:r>
              <a:rPr lang="cs-CZ" sz="2800" dirty="0">
                <a:effectLst/>
                <a:ea typeface="Times New Roman" panose="02020603050405020304" pitchFamily="18" charset="0"/>
              </a:rPr>
              <a:t>K ohrožení dochází v důsledků výbuchu, požáru nebo úniku nebezpečných věcí. </a:t>
            </a:r>
          </a:p>
          <a:p>
            <a:pPr algn="just"/>
            <a:r>
              <a:rPr lang="cs-CZ" sz="2800" b="1" dirty="0">
                <a:effectLst/>
                <a:ea typeface="Times New Roman" panose="02020603050405020304" pitchFamily="18" charset="0"/>
              </a:rPr>
              <a:t>Jejich specifickým rysem je skutečnost, že k nehodám může dojít kdekoliv na trase, a proto většinou nelze předem na místě připravit preventivní nebo represivní opatření proti následkům nehody.</a:t>
            </a:r>
          </a:p>
          <a:p>
            <a:pPr algn="just"/>
            <a:r>
              <a:rPr lang="cs-CZ" sz="2800" dirty="0">
                <a:effectLst/>
                <a:ea typeface="Times New Roman" panose="02020603050405020304" pitchFamily="18" charset="0"/>
              </a:rPr>
              <a:t> Místa nehod jsou často nedostupná pro vhodné technické prostředky používané při likvidaci následků nehody.</a:t>
            </a:r>
          </a:p>
          <a:p>
            <a:pPr algn="just"/>
            <a:endParaRPr lang="cs-CZ" sz="2800" dirty="0"/>
          </a:p>
          <a:p>
            <a:endParaRPr lang="cs-CZ" dirty="0"/>
          </a:p>
          <a:p>
            <a:r>
              <a:rPr lang="cs-CZ" sz="1200" dirty="0">
                <a:hlinkClick r:id="rId3"/>
              </a:rPr>
              <a:t>https://video.aktualne.cz/ze-sveta/srazku-a-vybuch-cisterny-v-bologni-zachytila-dopravni-kamera/r~209a4da29a1211e88782ac1f6b220ee8</a:t>
            </a:r>
            <a:endParaRPr lang="cs-CZ" sz="1200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3FF71A0D-6653-5FDD-AAFB-84094A5CA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49817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2000">
        <p159:morph option="byObject"/>
      </p:transition>
    </mc:Choice>
    <mc:Fallback xmlns="">
      <p:transition spd="slow" advClick="0" advTm="2000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04EB051-F5AE-D161-2FF6-43191084D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TŘÍDY NEBEZPEČNÝCH VĚCÍ PODLE </a:t>
            </a:r>
            <a:r>
              <a:rPr lang="cs-CZ" sz="3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ADR</a:t>
            </a:r>
            <a:endParaRPr lang="cs-CZ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B164C1B-64D2-0D98-4C07-2C174730F1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Aft>
                <a:spcPts val="600"/>
              </a:spcAft>
              <a:buFontTx/>
              <a:buChar char="•"/>
            </a:pPr>
            <a:r>
              <a:rPr lang="cs-CZ" altLang="cs-CZ" sz="2800" dirty="0"/>
              <a:t>Třída 5.1 -  Látky podporující hoření</a:t>
            </a:r>
          </a:p>
          <a:p>
            <a:pPr eaLnBrk="1" hangingPunct="1">
              <a:lnSpc>
                <a:spcPct val="80000"/>
              </a:lnSpc>
              <a:spcAft>
                <a:spcPts val="600"/>
              </a:spcAft>
              <a:buFontTx/>
              <a:buChar char="•"/>
            </a:pPr>
            <a:r>
              <a:rPr lang="cs-CZ" altLang="cs-CZ" sz="2800" dirty="0"/>
              <a:t>Třída 5.2 - Organické peroxidy</a:t>
            </a:r>
          </a:p>
          <a:p>
            <a:pPr eaLnBrk="1" hangingPunct="1">
              <a:lnSpc>
                <a:spcPct val="80000"/>
              </a:lnSpc>
              <a:spcAft>
                <a:spcPts val="600"/>
              </a:spcAft>
              <a:buFontTx/>
              <a:buChar char="•"/>
            </a:pPr>
            <a:r>
              <a:rPr lang="cs-CZ" altLang="cs-CZ" sz="2800" dirty="0"/>
              <a:t>Třída 6.1 - Toxické látky</a:t>
            </a:r>
          </a:p>
          <a:p>
            <a:pPr eaLnBrk="1" hangingPunct="1">
              <a:lnSpc>
                <a:spcPct val="80000"/>
              </a:lnSpc>
              <a:spcAft>
                <a:spcPts val="600"/>
              </a:spcAft>
              <a:buFontTx/>
              <a:buChar char="•"/>
            </a:pPr>
            <a:r>
              <a:rPr lang="cs-CZ" altLang="cs-CZ" sz="2800" dirty="0"/>
              <a:t>Třída 6.2 – Infekční látky</a:t>
            </a:r>
          </a:p>
          <a:p>
            <a:pPr eaLnBrk="1" hangingPunct="1">
              <a:lnSpc>
                <a:spcPct val="80000"/>
              </a:lnSpc>
              <a:spcAft>
                <a:spcPts val="600"/>
              </a:spcAft>
              <a:buFontTx/>
              <a:buChar char="•"/>
            </a:pPr>
            <a:r>
              <a:rPr lang="cs-CZ" altLang="cs-CZ" sz="2800" dirty="0"/>
              <a:t>Třída 7 – Radioaktivní látky</a:t>
            </a:r>
          </a:p>
          <a:p>
            <a:pPr eaLnBrk="1" hangingPunct="1">
              <a:lnSpc>
                <a:spcPct val="80000"/>
              </a:lnSpc>
              <a:spcAft>
                <a:spcPts val="600"/>
              </a:spcAft>
              <a:buFontTx/>
              <a:buChar char="•"/>
            </a:pPr>
            <a:r>
              <a:rPr lang="cs-CZ" altLang="cs-CZ" sz="2800" dirty="0"/>
              <a:t>Třída 8 – Žíravé látky</a:t>
            </a:r>
          </a:p>
          <a:p>
            <a:pPr eaLnBrk="1" hangingPunct="1">
              <a:lnSpc>
                <a:spcPct val="80000"/>
              </a:lnSpc>
              <a:spcAft>
                <a:spcPts val="600"/>
              </a:spcAft>
              <a:buFontTx/>
              <a:buChar char="•"/>
            </a:pPr>
            <a:r>
              <a:rPr lang="cs-CZ" altLang="cs-CZ" sz="2800" dirty="0"/>
              <a:t>Třída 9 -  Jiné nebezpečné látky</a:t>
            </a: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2C445251-07E6-DE39-D214-C4FABD0BB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39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403865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92F41B-BD15-D104-A347-932D7900B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Základní identifikační údaje pro přepravu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4BF13F8-862E-F367-881F-00880C4433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566928" indent="-457200" eaLnBrk="1" fontAlgn="auto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cs-CZ" sz="5900" dirty="0"/>
              <a:t>UN číslo: čtyřmístná číslice jako označení látek nebo předmětů dle Vzorových předpisů OSN</a:t>
            </a:r>
          </a:p>
          <a:p>
            <a:pPr marL="566928" indent="-457200" eaLnBrk="1" fontAlgn="auto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defRPr/>
            </a:pPr>
            <a:endParaRPr lang="cs-CZ" sz="5900" dirty="0"/>
          </a:p>
          <a:p>
            <a:pPr marL="566928" indent="-457200" eaLnBrk="1" fontAlgn="auto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cs-CZ" sz="5900" dirty="0"/>
              <a:t>Třída: zatřídění látky nebo předmětu na základě klasifikace</a:t>
            </a:r>
          </a:p>
          <a:p>
            <a:pPr marL="566928" indent="-457200" eaLnBrk="1" fontAlgn="auto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defRPr/>
            </a:pPr>
            <a:endParaRPr lang="cs-CZ" sz="5900" dirty="0"/>
          </a:p>
          <a:p>
            <a:pPr marL="566928" indent="-457200" eaLnBrk="1" fontAlgn="auto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cs-CZ" sz="5900" dirty="0"/>
              <a:t>Bezpečnostní značky/značení: přiřazeny na základě třídy/klasifikace</a:t>
            </a:r>
          </a:p>
          <a:p>
            <a:pPr marL="566928" indent="-457200" eaLnBrk="1" fontAlgn="auto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defRPr/>
            </a:pPr>
            <a:endParaRPr lang="cs-CZ" sz="5900" dirty="0"/>
          </a:p>
          <a:p>
            <a:pPr marL="566928" indent="-457200" eaLnBrk="1" fontAlgn="auto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cs-CZ" sz="5900" dirty="0"/>
              <a:t>Identifikační číslo nebezpečnosti: 2-3 číslice, někdy předřazeno X, musí být v horní části oranžové tabule</a:t>
            </a:r>
          </a:p>
          <a:p>
            <a:pPr marL="566928" indent="-457200" eaLnBrk="1" fontAlgn="auto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defRPr/>
            </a:pPr>
            <a:endParaRPr lang="cs-CZ" sz="5900" dirty="0"/>
          </a:p>
          <a:p>
            <a:pPr marL="566928" indent="-457200" eaLnBrk="1" fontAlgn="auto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cs-CZ" sz="5900" dirty="0"/>
              <a:t>Obalová skupina: I, II, III</a:t>
            </a:r>
          </a:p>
          <a:p>
            <a:pPr marL="566928" indent="-457200" eaLnBrk="1" fontAlgn="auto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defRPr/>
            </a:pPr>
            <a:endParaRPr lang="cs-CZ" sz="5900" dirty="0"/>
          </a:p>
          <a:p>
            <a:pPr marL="566928" indent="-457200" eaLnBrk="1" fontAlgn="auto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cs-CZ" sz="5900" dirty="0"/>
              <a:t>Klasifikační kód 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2C171417-FEDD-A5A9-6EED-EE309A38B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40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656340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Příklad označení kontejneru, ve kterém jsou přepravovány toxické látky třídy 6.1, které jsou zároveň látkami ohrožujícími životní prostředí</a:t>
            </a:r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37916" y="2658081"/>
            <a:ext cx="7116168" cy="2686425"/>
          </a:xfrm>
          <a:prstGeom prst="rect">
            <a:avLst/>
          </a:prstGeo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41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649570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Příklad označení cisterny převážející hořlavou látku nebezpečnou pro životní prostředí</a:t>
            </a:r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88063" y="2453489"/>
            <a:ext cx="9747809" cy="2860895"/>
          </a:xfrm>
          <a:prstGeom prst="rect">
            <a:avLst/>
          </a:prstGeo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42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647533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Příklad označení dopravní jednotky pro přepravu volně ložených nebezpečných látek</a:t>
            </a:r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790362" y="3015319"/>
            <a:ext cx="7483134" cy="2232000"/>
          </a:xfrm>
          <a:prstGeom prst="rect">
            <a:avLst/>
          </a:prstGeo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43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551264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Příklad označení kontejneru a dopravní jednotky pro přepravu volně ložených nebezpečných věcí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44</a:t>
            </a:fld>
            <a:endParaRPr lang="cs-CZ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5480" y="2576568"/>
            <a:ext cx="7308000" cy="2594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96037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Příklad označení cisternového kontejneru</a:t>
            </a:r>
          </a:p>
        </p:txBody>
      </p:sp>
      <p:pic>
        <p:nvPicPr>
          <p:cNvPr id="5" name="Zástupný symbol pro obsah 4"/>
          <p:cNvPicPr preferRelativeResize="0"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5400000">
            <a:off x="4764000" y="229437"/>
            <a:ext cx="2664000" cy="7308000"/>
          </a:xfrm>
          <a:prstGeom prst="rect">
            <a:avLst/>
          </a:prstGeo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45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9424204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D6BD70B-E57E-4E91-2CA0-C325609D1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kontrola před vyjetím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2947E11-0180-F578-2BB4-1AAD15F4A3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>
                <a:hlinkClick r:id="rId2"/>
              </a:rPr>
              <a:t>https://</a:t>
            </a:r>
            <a:r>
              <a:rPr lang="cs-CZ" dirty="0" err="1">
                <a:hlinkClick r:id="rId2"/>
              </a:rPr>
              <a:t>www.youtube.com</a:t>
            </a:r>
            <a:r>
              <a:rPr lang="cs-CZ" dirty="0">
                <a:hlinkClick r:id="rId2"/>
              </a:rPr>
              <a:t>/</a:t>
            </a:r>
            <a:r>
              <a:rPr lang="cs-CZ" dirty="0" err="1">
                <a:hlinkClick r:id="rId2"/>
              </a:rPr>
              <a:t>watch?v</a:t>
            </a:r>
            <a:r>
              <a:rPr lang="cs-CZ" dirty="0">
                <a:hlinkClick r:id="rId2"/>
              </a:rPr>
              <a:t>=</a:t>
            </a:r>
            <a:r>
              <a:rPr lang="cs-CZ" dirty="0" err="1">
                <a:hlinkClick r:id="rId2"/>
              </a:rPr>
              <a:t>CC9F0gN4kzE</a:t>
            </a: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7618067E-D998-AC52-22F3-1A678B4FC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46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6302377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Title 1">
            <a:extLst>
              <a:ext uri="{FF2B5EF4-FFF2-40B4-BE49-F238E27FC236}">
                <a16:creationId xmlns:a16="http://schemas.microsoft.com/office/drawing/2014/main" id="{F1BEBE32-5740-FFCD-86F5-E395182C2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Kombinovaná přeprava – příspěvek k ochraně </a:t>
            </a:r>
            <a:r>
              <a:rPr lang="cs-CZ" sz="3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životního prostředí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4FF3A78-6F0C-5715-52B3-76C6B100B6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97" b="2324"/>
          <a:stretch/>
        </p:blipFill>
        <p:spPr bwMode="auto">
          <a:xfrm>
            <a:off x="838200" y="1825625"/>
            <a:ext cx="10515600" cy="4351338"/>
          </a:xfrm>
          <a:prstGeom prst="rect">
            <a:avLst/>
          </a:prstGeom>
          <a:solidFill>
            <a:srgbClr val="FFFFFF"/>
          </a:solidFill>
          <a:extLst/>
        </p:spPr>
      </p:pic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F98BC45C-7AE6-32F7-13AF-3FA7CE6D3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00BBC17-8541-E34F-8869-9598F72269DC}" type="slidenum">
              <a:rPr lang="cs-CZ" smtClean="0"/>
              <a:pPr>
                <a:spcAft>
                  <a:spcPts val="600"/>
                </a:spcAft>
              </a:pPr>
              <a:t>47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280084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1CBE805-5438-3B16-91D4-539B82F397DC}"/>
              </a:ext>
            </a:extLst>
          </p:cNvPr>
          <p:cNvSpPr txBox="1"/>
          <p:nvPr/>
        </p:nvSpPr>
        <p:spPr>
          <a:xfrm>
            <a:off x="2122715" y="2259044"/>
            <a:ext cx="7952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en-GB" sz="2800" b="1" dirty="0">
                <a:solidFill>
                  <a:srgbClr val="00A499"/>
                </a:solidFill>
                <a:latin typeface="Calibri Bold" panose="020F0702030404030204" pitchFamily="34" charset="0"/>
                <a:cs typeface="Calibri Bold" panose="020F0702030404030204" pitchFamily="34" charset="0"/>
              </a:rPr>
              <a:t>Děkuji za pozornost</a:t>
            </a:r>
            <a:r>
              <a:rPr lang="en-GB" dirty="0"/>
              <a:t>​</a:t>
            </a:r>
            <a:endParaRPr lang="en-GB" sz="2800" b="0" i="0" dirty="0">
              <a:effectLst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40FE10-322F-D8A5-A53D-E2C7CB3BA4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  <p:pic>
        <p:nvPicPr>
          <p:cNvPr id="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DD49E10A-9549-6FED-EC4A-956886A72E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006" y="5011926"/>
            <a:ext cx="5905988" cy="10880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1D4C76D-A2F4-254C-288D-AA077E86A0FC}"/>
              </a:ext>
            </a:extLst>
          </p:cNvPr>
          <p:cNvSpPr txBox="1"/>
          <p:nvPr/>
        </p:nvSpPr>
        <p:spPr>
          <a:xfrm>
            <a:off x="4302541" y="3503067"/>
            <a:ext cx="383765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dirty="0">
                <a:hlinkClick r:id="rId4"/>
              </a:rPr>
              <a:t>hana.veznikova@vsb.cz</a:t>
            </a:r>
            <a:endParaRPr lang="cs-CZ" dirty="0"/>
          </a:p>
          <a:p>
            <a:pPr algn="ctr"/>
            <a:r>
              <a:rPr lang="cs-CZ" dirty="0">
                <a:hlinkClick r:id="rId5"/>
              </a:rPr>
              <a:t>michaela.skrizovska@vsb.cz</a:t>
            </a:r>
            <a:endParaRPr lang="cs-CZ" dirty="0"/>
          </a:p>
          <a:p>
            <a:pPr algn="ctr"/>
            <a:endParaRPr lang="cs-CZ" dirty="0"/>
          </a:p>
          <a:p>
            <a:pPr algn="ctr"/>
            <a:r>
              <a:rPr lang="pl-PL" dirty="0">
                <a:solidFill>
                  <a:prstClr val="black"/>
                </a:solidFill>
              </a:rPr>
              <a:t>Toto dílo je licencováno pod </a:t>
            </a:r>
            <a:r>
              <a:rPr lang="pl-PL" dirty="0">
                <a:solidFill>
                  <a:srgbClr val="D14500"/>
                </a:solidFill>
                <a:hlinkClick r:id="rId6"/>
              </a:rPr>
              <a:t>CC BY 4.0  </a:t>
            </a:r>
            <a:endParaRPr lang="pl-PL" dirty="0">
              <a:solidFill>
                <a:srgbClr val="D14500"/>
              </a:solidFill>
            </a:endParaRPr>
          </a:p>
          <a:p>
            <a:pPr algn="ctr"/>
            <a:endParaRPr lang="cs-CZ" dirty="0"/>
          </a:p>
          <a:p>
            <a:pPr algn="ctr"/>
            <a:endParaRPr lang="en-CZ" dirty="0"/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D45DE812-4AFE-4237-896B-F8958AF0DE7E}"/>
              </a:ext>
            </a:extLst>
          </p:cNvPr>
          <p:cNvSpPr txBox="1"/>
          <p:nvPr/>
        </p:nvSpPr>
        <p:spPr>
          <a:xfrm>
            <a:off x="3428999" y="6173888"/>
            <a:ext cx="527538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GB" sz="1400" dirty="0" err="1">
                <a:solidFill>
                  <a:srgbClr val="00A499"/>
                </a:solidFill>
              </a:rPr>
              <a:t>Transformace</a:t>
            </a:r>
            <a:r>
              <a:rPr lang="en-GB" sz="1400" dirty="0">
                <a:solidFill>
                  <a:srgbClr val="00A499"/>
                </a:solidFill>
              </a:rPr>
              <a:t> </a:t>
            </a:r>
            <a:r>
              <a:rPr lang="en-GB" sz="1400" dirty="0" err="1">
                <a:solidFill>
                  <a:srgbClr val="00A499"/>
                </a:solidFill>
              </a:rPr>
              <a:t>formy</a:t>
            </a:r>
            <a:r>
              <a:rPr lang="en-GB" sz="1400" dirty="0">
                <a:solidFill>
                  <a:srgbClr val="00A499"/>
                </a:solidFill>
              </a:rPr>
              <a:t> a </a:t>
            </a:r>
            <a:r>
              <a:rPr lang="en-GB" sz="1400" dirty="0" err="1">
                <a:solidFill>
                  <a:srgbClr val="00A499"/>
                </a:solidFill>
              </a:rPr>
              <a:t>obsahu</a:t>
            </a:r>
            <a:r>
              <a:rPr lang="en-GB" sz="1400" dirty="0">
                <a:solidFill>
                  <a:srgbClr val="00A499"/>
                </a:solidFill>
              </a:rPr>
              <a:t> </a:t>
            </a:r>
            <a:r>
              <a:rPr lang="en-GB" sz="1400" dirty="0" err="1">
                <a:solidFill>
                  <a:srgbClr val="00A499"/>
                </a:solidFill>
              </a:rPr>
              <a:t>vysokoškolského</a:t>
            </a:r>
            <a:r>
              <a:rPr lang="en-GB" sz="1400" dirty="0">
                <a:solidFill>
                  <a:srgbClr val="00A499"/>
                </a:solidFill>
              </a:rPr>
              <a:t> </a:t>
            </a:r>
            <a:r>
              <a:rPr lang="en-GB" sz="1400" dirty="0" err="1">
                <a:solidFill>
                  <a:srgbClr val="00A499"/>
                </a:solidFill>
              </a:rPr>
              <a:t>vzdělávání</a:t>
            </a:r>
            <a:r>
              <a:rPr lang="en-GB" sz="1400" dirty="0">
                <a:solidFill>
                  <a:srgbClr val="00A499"/>
                </a:solidFill>
              </a:rPr>
              <a:t> </a:t>
            </a:r>
            <a:r>
              <a:rPr lang="en-GB" sz="1400" dirty="0" err="1">
                <a:solidFill>
                  <a:srgbClr val="00A499"/>
                </a:solidFill>
              </a:rPr>
              <a:t>na</a:t>
            </a:r>
            <a:r>
              <a:rPr lang="en-GB" sz="1400" dirty="0">
                <a:solidFill>
                  <a:srgbClr val="00A499"/>
                </a:solidFill>
              </a:rPr>
              <a:t> VŠB-TUO</a:t>
            </a:r>
            <a:r>
              <a:rPr lang="en-US" sz="1400" dirty="0">
                <a:solidFill>
                  <a:srgbClr val="00A499"/>
                </a:solidFill>
              </a:rPr>
              <a:t>​</a:t>
            </a:r>
          </a:p>
          <a:p>
            <a:pPr algn="ctr" fontAlgn="base"/>
            <a:r>
              <a:rPr lang="en-GB" sz="1200" dirty="0"/>
              <a:t>NPO_VŠB-TUO_MSMT-16605/2022</a:t>
            </a:r>
            <a:r>
              <a:rPr lang="en-US" dirty="0"/>
              <a:t>​</a:t>
            </a:r>
          </a:p>
          <a:p>
            <a:pPr algn="ctr"/>
            <a:endParaRPr lang="en-US" dirty="0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68A2DE1C-24FA-AD72-9FDD-5FBA9E293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48</a:t>
            </a:fld>
            <a:endParaRPr lang="cs-CZ"/>
          </a:p>
        </p:txBody>
      </p:sp>
      <p:grpSp>
        <p:nvGrpSpPr>
          <p:cNvPr id="8" name="Group 18">
            <a:extLst>
              <a:ext uri="{FF2B5EF4-FFF2-40B4-BE49-F238E27FC236}">
                <a16:creationId xmlns:a16="http://schemas.microsoft.com/office/drawing/2014/main" id="{F7E6C01C-33F3-44DD-9365-B343D2BA4C4D}"/>
              </a:ext>
            </a:extLst>
          </p:cNvPr>
          <p:cNvGrpSpPr/>
          <p:nvPr/>
        </p:nvGrpSpPr>
        <p:grpSpPr>
          <a:xfrm>
            <a:off x="8208445" y="4291123"/>
            <a:ext cx="745309" cy="338554"/>
            <a:chOff x="22136306" y="11964470"/>
            <a:chExt cx="1556425" cy="731982"/>
          </a:xfrm>
        </p:grpSpPr>
        <p:pic>
          <p:nvPicPr>
            <p:cNvPr id="9" name="Picture 6">
              <a:extLst>
                <a:ext uri="{FF2B5EF4-FFF2-40B4-BE49-F238E27FC236}">
                  <a16:creationId xmlns:a16="http://schemas.microsoft.com/office/drawing/2014/main" id="{3ABF1C82-D7D9-4FF3-AE77-88A940EDAEC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2136306" y="11964470"/>
              <a:ext cx="711200" cy="711200"/>
            </a:xfrm>
            <a:prstGeom prst="rect">
              <a:avLst/>
            </a:prstGeom>
          </p:spPr>
        </p:pic>
        <p:pic>
          <p:nvPicPr>
            <p:cNvPr id="10" name="Picture 14">
              <a:extLst>
                <a:ext uri="{FF2B5EF4-FFF2-40B4-BE49-F238E27FC236}">
                  <a16:creationId xmlns:a16="http://schemas.microsoft.com/office/drawing/2014/main" id="{1791AB3E-79E3-4323-ABD3-A722B9E3383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2981531" y="11985252"/>
              <a:ext cx="711200" cy="711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283196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4000">
        <p15:prstTrans prst="curtains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80ED512-7F94-4C98-C432-40DE27D2A8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96547"/>
          </a:xfrm>
        </p:spPr>
        <p:txBody>
          <a:bodyPr>
            <a:normAutofit fontScale="90000"/>
          </a:bodyPr>
          <a:lstStyle/>
          <a:p>
            <a:r>
              <a:rPr lang="cs-CZ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Základní pojmy :  PŘEPRAVA NEBEZPEČNÝCH VĚCÍ V SILNIČNÍ DOPRAVĚ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83E59D0-68BA-2CC2-CC63-FC7FFC6438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cs-CZ" dirty="0"/>
              <a:t>Nebezpečné věci jsou látky a předměty, pro jejichž povahu, vlastnosti nebo stav může být v souvislosti s jejich přepravou ohrožena bezpečnost osob, zvířat a věcí nebo ohroženo životní prostředí.</a:t>
            </a:r>
          </a:p>
          <a:p>
            <a:endParaRPr lang="cs-CZ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  <a:p>
            <a:endParaRPr lang="cs-CZ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  <a:p>
            <a:pPr algn="just"/>
            <a:r>
              <a:rPr lang="cs-CZ" dirty="0"/>
              <a:t>Silniční dopravou je dovoleno přepravovat pouze nebezpečné věci vymezené Evropskou dohodou o mezinárodní silniční přepravě nebezpečných věcí (</a:t>
            </a:r>
            <a:r>
              <a:rPr lang="cs-CZ" dirty="0" err="1"/>
              <a:t>ADR</a:t>
            </a:r>
            <a:r>
              <a:rPr lang="cs-CZ" dirty="0"/>
              <a:t>) (dále jen „Dohoda </a:t>
            </a:r>
            <a:r>
              <a:rPr lang="cs-CZ" dirty="0" err="1"/>
              <a:t>ADR</a:t>
            </a:r>
            <a:r>
              <a:rPr lang="cs-CZ" dirty="0"/>
              <a:t>“), a to za podmínek v ní uvedených.</a:t>
            </a:r>
          </a:p>
          <a:p>
            <a:endParaRPr lang="cs-CZ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  <a:p>
            <a:endParaRPr lang="cs-CZ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  <a:p>
            <a:endParaRPr lang="cs-CZ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9ED00984-7511-75B2-D2D7-A110011F1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9869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F2BA312-105B-6B4F-7111-9A2808489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Legislativa ČR pro dopravu nebezpečného zboží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C428398-5FE9-74DB-0A09-27E4CA9EF8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250" y="1847850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cs-CZ" sz="2800" dirty="0"/>
              <a:t>V rámci České republiky se přepravou nebezpečných věcí po silnici zabývají především tyto předpisy:</a:t>
            </a:r>
          </a:p>
          <a:p>
            <a:pPr lvl="0"/>
            <a:r>
              <a:rPr lang="cs-CZ" sz="2800" dirty="0"/>
              <a:t>Zákon č. 111/1994 Sb., o silniční dopravě, </a:t>
            </a:r>
          </a:p>
          <a:p>
            <a:pPr lvl="0"/>
            <a:r>
              <a:rPr lang="cs-CZ" sz="2800" dirty="0"/>
              <a:t>Vyhláška Ministerstva dopravy a spojů č. 478/2000 Sb., kterou se provádí zákon o silniční dopravě.</a:t>
            </a:r>
          </a:p>
          <a:p>
            <a:pPr lvl="0"/>
            <a:r>
              <a:rPr lang="cs-CZ" b="1" dirty="0"/>
              <a:t>Legislativa ČR je v souladu s mezinárodními smlouvami pro transport nebezpečných věcí a </a:t>
            </a:r>
            <a:r>
              <a:rPr lang="cs-CZ" sz="2800" b="1" dirty="0"/>
              <a:t> s legislativou EU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604A7C3D-366F-0A12-8B8E-D701F0F84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4597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CBC2CCD-A8CB-DA8A-A6B8-6E1B08F84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cs-CZ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Mezinárodní předpisy pro dopravu nebezpečného zboží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2F9487D-7E11-C0E3-8560-96C334235D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7627706" cy="435133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cs-CZ" sz="2400" dirty="0"/>
              <a:t>Pro přepravu nebezpečných látek platily v každém státě jiné předpisy, včetně zásad pro jejich klasifikaci a způsobu balení. Tato skutečnost vedla k tomu, že bylo Evropskou hospodářskou komisí OSN pro Evropu (EHK OSN) zpracováno </a:t>
            </a:r>
            <a:r>
              <a:rPr lang="cs-CZ" sz="2400" b="1" dirty="0"/>
              <a:t>Doporučení pro přepravu nebezpečného zboží (UN </a:t>
            </a:r>
            <a:r>
              <a:rPr lang="cs-CZ" sz="2400" b="1" dirty="0" err="1"/>
              <a:t>Recommendations</a:t>
            </a:r>
            <a:r>
              <a:rPr lang="cs-CZ" sz="2400" b="1" dirty="0"/>
              <a:t> on </a:t>
            </a:r>
            <a:r>
              <a:rPr lang="cs-CZ" sz="2400" b="1" dirty="0" err="1"/>
              <a:t>the</a:t>
            </a:r>
            <a:r>
              <a:rPr lang="cs-CZ" sz="2400" b="1" dirty="0"/>
              <a:t> Transport </a:t>
            </a:r>
            <a:r>
              <a:rPr lang="cs-CZ" sz="2400" b="1" dirty="0" err="1"/>
              <a:t>of</a:t>
            </a:r>
            <a:r>
              <a:rPr lang="cs-CZ" sz="2400" b="1" dirty="0"/>
              <a:t> </a:t>
            </a:r>
            <a:r>
              <a:rPr lang="cs-CZ" sz="2400" b="1" dirty="0" err="1"/>
              <a:t>Dangerous</a:t>
            </a:r>
            <a:r>
              <a:rPr lang="cs-CZ" sz="2400" b="1" dirty="0"/>
              <a:t> </a:t>
            </a:r>
            <a:r>
              <a:rPr lang="cs-CZ" sz="2400" b="1" dirty="0" err="1"/>
              <a:t>Goods</a:t>
            </a:r>
            <a:r>
              <a:rPr lang="cs-CZ" sz="2400" b="1" dirty="0"/>
              <a:t>), které se skládá ze Vzorových předpisů OSN (UN Model </a:t>
            </a:r>
            <a:r>
              <a:rPr lang="cs-CZ" sz="2400" b="1" dirty="0" err="1"/>
              <a:t>Regulations</a:t>
            </a:r>
            <a:r>
              <a:rPr lang="cs-CZ" sz="2400" b="1" dirty="0"/>
              <a:t>) a z Příručky zkoušek a kritérií (UN </a:t>
            </a:r>
            <a:r>
              <a:rPr lang="cs-CZ" sz="2400" b="1" dirty="0" err="1"/>
              <a:t>Manual</a:t>
            </a:r>
            <a:r>
              <a:rPr lang="cs-CZ" sz="2400" b="1" dirty="0"/>
              <a:t> </a:t>
            </a:r>
            <a:r>
              <a:rPr lang="cs-CZ" sz="2400" b="1" dirty="0" err="1"/>
              <a:t>of</a:t>
            </a:r>
            <a:r>
              <a:rPr lang="cs-CZ" sz="2400" b="1" dirty="0"/>
              <a:t> </a:t>
            </a:r>
            <a:r>
              <a:rPr lang="cs-CZ" sz="2400" b="1" dirty="0" err="1"/>
              <a:t>Tests</a:t>
            </a:r>
            <a:r>
              <a:rPr lang="cs-CZ" sz="2400" b="1" dirty="0"/>
              <a:t> and </a:t>
            </a:r>
            <a:r>
              <a:rPr lang="cs-CZ" sz="2400" b="1" dirty="0" err="1"/>
              <a:t>Criteria</a:t>
            </a:r>
            <a:r>
              <a:rPr lang="cs-CZ" sz="2400" b="1" dirty="0"/>
              <a:t>).</a:t>
            </a:r>
          </a:p>
          <a:p>
            <a:pPr algn="just"/>
            <a:r>
              <a:rPr lang="cs-CZ" sz="2400" dirty="0"/>
              <a:t>Požadavky uvedené v předpisech pro přepravu jsou v souladu s požadavky na klasifikaci, označování a balení nebezpečných chemických látek a směsí v nařízení č. 1278/2008, tzv. Nařízení </a:t>
            </a:r>
            <a:r>
              <a:rPr lang="cs-CZ" sz="2400" dirty="0" err="1"/>
              <a:t>CLP</a:t>
            </a:r>
            <a:r>
              <a:rPr lang="cs-CZ" sz="2400" dirty="0"/>
              <a:t>. Způsob označování nebezpečných chemických látek a jejich směsí vychází z Globálně harmonizovaného systému klasifikace chemikálií, vytvořeného OSN.</a:t>
            </a:r>
          </a:p>
          <a:p>
            <a:endParaRPr lang="cs-CZ" sz="1500" dirty="0"/>
          </a:p>
        </p:txBody>
      </p:sp>
      <p:pic>
        <p:nvPicPr>
          <p:cNvPr id="5" name="Obrázek 3">
            <a:extLst>
              <a:ext uri="{FF2B5EF4-FFF2-40B4-BE49-F238E27FC236}">
                <a16:creationId xmlns:a16="http://schemas.microsoft.com/office/drawing/2014/main" id="{ABAD306D-F456-B315-9E9E-BF55E7495B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33033" y="1825625"/>
            <a:ext cx="3339957" cy="2650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26ABE3A1-4E4C-B776-E835-F910A227A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00BBC17-8541-E34F-8869-9598F72269DC}" type="slidenum">
              <a:rPr lang="cs-CZ" smtClean="0"/>
              <a:pPr>
                <a:spcAft>
                  <a:spcPts val="600"/>
                </a:spcAft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96746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Obsah obrázku text, snímek obrazovky, Písmo, plakát&#10;&#10;Popis byl vytvořen automaticky">
            <a:extLst>
              <a:ext uri="{FF2B5EF4-FFF2-40B4-BE49-F238E27FC236}">
                <a16:creationId xmlns:a16="http://schemas.microsoft.com/office/drawing/2014/main" id="{07EED06F-2C84-D251-03E3-0F8EC4668A4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777" b="3345"/>
          <a:stretch/>
        </p:blipFill>
        <p:spPr>
          <a:xfrm>
            <a:off x="20" y="10"/>
            <a:ext cx="12191980" cy="6857990"/>
          </a:xfrm>
          <a:prstGeom prst="rect">
            <a:avLst/>
          </a:prstGeom>
          <a:noFill/>
        </p:spPr>
      </p:pic>
      <p:sp>
        <p:nvSpPr>
          <p:cNvPr id="2" name="Zástupný symbol pro číslo snímku 1" hidden="1">
            <a:extLst>
              <a:ext uri="{FF2B5EF4-FFF2-40B4-BE49-F238E27FC236}">
                <a16:creationId xmlns:a16="http://schemas.microsoft.com/office/drawing/2014/main" id="{A060A0CD-F022-FF7D-E2C9-A94BC6E71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F00BBC17-8541-E34F-8869-9598F72269DC}" type="slidenum">
              <a:rPr lang="cs-CZ" smtClean="0"/>
              <a:pPr>
                <a:spcAft>
                  <a:spcPts val="600"/>
                </a:spcAft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6332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F790114-07A9-BE83-AD7A-911F72FFC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Příručka zkoušek a kritérií</a:t>
            </a:r>
            <a:endParaRPr lang="cs-CZ" dirty="0"/>
          </a:p>
        </p:txBody>
      </p:sp>
      <p:pic>
        <p:nvPicPr>
          <p:cNvPr id="6" name="Zástupný obsah 5">
            <a:extLst>
              <a:ext uri="{FF2B5EF4-FFF2-40B4-BE49-F238E27FC236}">
                <a16:creationId xmlns:a16="http://schemas.microsoft.com/office/drawing/2014/main" id="{5156C022-BA88-B0BD-B83A-7F9953BD8B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356555" y="1825625"/>
            <a:ext cx="3478889" cy="4351338"/>
          </a:xfrm>
        </p:spPr>
      </p:pic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52615AA-AD07-841C-D1E8-F7375771B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092348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APP_VERSION" val="1.6.1.4122"/>
  <p:tag name="SLIDO_PRESENTATION_ID" val="00000000-0000-0000-0000-000000000000"/>
  <p:tag name="SLIDO_EVENT_UUID" val="a252e593-cee0-4d56-8b27-e0fcccac7b74"/>
  <p:tag name="SLIDO_EVENT_SECTION_UUID" val="f96a3825-5750-4e21-a20d-3b0aa5110d10"/>
</p:tagLst>
</file>

<file path=ppt/theme/theme1.xml><?xml version="1.0" encoding="utf-8"?>
<a:theme xmlns:a="http://schemas.openxmlformats.org/drawingml/2006/main" name="Custom Design">
  <a:themeElements>
    <a:clrScheme name="Vlastní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057E7"/>
      </a:accent1>
      <a:accent2>
        <a:srgbClr val="26F3F8"/>
      </a:accent2>
      <a:accent3>
        <a:srgbClr val="FA50C9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0 FBI CZ verze" id="{2249C147-6CB3-B248-945D-F5595111A717}" vid="{2D14CBE9-4E72-0E47-B7E5-F174ED36DC2C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16126</TotalTime>
  <Words>3962</Words>
  <Application>Microsoft Office PowerPoint</Application>
  <PresentationFormat>Širokoúhlá obrazovka</PresentationFormat>
  <Paragraphs>303</Paragraphs>
  <Slides>49</Slides>
  <Notes>17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49</vt:i4>
      </vt:variant>
    </vt:vector>
  </HeadingPairs>
  <TitlesOfParts>
    <vt:vector size="57" baseType="lpstr">
      <vt:lpstr>Arial</vt:lpstr>
      <vt:lpstr>Calibri</vt:lpstr>
      <vt:lpstr>Calibri Bold</vt:lpstr>
      <vt:lpstr>Calibri Light</vt:lpstr>
      <vt:lpstr>Slabo 27px</vt:lpstr>
      <vt:lpstr>Symbol</vt:lpstr>
      <vt:lpstr>Times New Roman</vt:lpstr>
      <vt:lpstr>Custom Design</vt:lpstr>
      <vt:lpstr>Prezentace aplikace PowerPoint</vt:lpstr>
      <vt:lpstr>Cíle přednášky</vt:lpstr>
      <vt:lpstr>ÚVOD</vt:lpstr>
      <vt:lpstr>Prezentace aplikace PowerPoint</vt:lpstr>
      <vt:lpstr>Základní pojmy :  PŘEPRAVA NEBEZPEČNÝCH VĚCÍ V SILNIČNÍ DOPRAVĚ</vt:lpstr>
      <vt:lpstr>Legislativa ČR pro dopravu nebezpečného zboží</vt:lpstr>
      <vt:lpstr>Mezinárodní předpisy pro dopravu nebezpečného zboží</vt:lpstr>
      <vt:lpstr>Prezentace aplikace PowerPoint</vt:lpstr>
      <vt:lpstr>Příručka zkoušek a kritérií</vt:lpstr>
      <vt:lpstr>Organizace a předpisy pro jednotlivé druhy přepravy</vt:lpstr>
      <vt:lpstr>Organizace a předpisy pro jednotlivé druhy přepravy</vt:lpstr>
      <vt:lpstr>Legislativa EU</vt:lpstr>
      <vt:lpstr>Předpisy se vztahem k silniční přepravě</vt:lpstr>
      <vt:lpstr>Vyhláška MZV č. 64/1987 Sb.</vt:lpstr>
      <vt:lpstr>Podmínky přijetí Dohody ADR</vt:lpstr>
      <vt:lpstr>Zákon 111/1994 Sb., Část III - PŘEPRAVA NEBEZPEČNÝCH VĚCÍ V SILNIČNÍ DOPRAVĚ (§§22 a 23)</vt:lpstr>
      <vt:lpstr>Osoby zainteresované při přepravě v souladu s ADR</vt:lpstr>
      <vt:lpstr>Povinnosti odesílatele</vt:lpstr>
      <vt:lpstr>Povinnosti dopravce </vt:lpstr>
      <vt:lpstr>Povinnosti příjemce</vt:lpstr>
      <vt:lpstr>Povinnosti řidiče</vt:lpstr>
      <vt:lpstr>PŘÍČINY NEHOD PŘI PŘEPRAVĚ NEBEZPEČNÝCH VĚCÍ PO SILNICI</vt:lpstr>
      <vt:lpstr>Nejčastěji přepravované nebezpečné látky</vt:lpstr>
      <vt:lpstr>Synergický účinek místa a vlastností nebezpečné věci </vt:lpstr>
      <vt:lpstr>Dopravní nehoda</vt:lpstr>
      <vt:lpstr>Hlavní příčiny dopravní nehody při transportu nebezpečných věcí</vt:lpstr>
      <vt:lpstr>TUNELY a jejich specifické nebezpečí</vt:lpstr>
      <vt:lpstr>Tunel Mont Blanc 1999</vt:lpstr>
      <vt:lpstr>Záchranné akce</vt:lpstr>
      <vt:lpstr>Prezentace aplikace PowerPoint</vt:lpstr>
      <vt:lpstr>Místo iniciace požáru</vt:lpstr>
      <vt:lpstr>Příčiny nehod</vt:lpstr>
      <vt:lpstr>Typologie řidiče</vt:lpstr>
      <vt:lpstr>Koncept sensation seeking</vt:lpstr>
      <vt:lpstr>Struktura předpisu ADR</vt:lpstr>
      <vt:lpstr>Příloha A - Všeobecná ustanovení a ustanovení týkající se nebezpečných látek a předmětů</vt:lpstr>
      <vt:lpstr>Příloha B - Ustanovení o dopravních prostředcích a o přepravě</vt:lpstr>
      <vt:lpstr>Klasifikace nebezpečných věcí</vt:lpstr>
      <vt:lpstr>TŘÍDY NEBEZPEČNÝCH VĚCÍ  PODLE ADR</vt:lpstr>
      <vt:lpstr>TŘÍDY NEBEZPEČNÝCH VĚCÍ PODLE ADR</vt:lpstr>
      <vt:lpstr>Základní identifikační údaje pro přepravu</vt:lpstr>
      <vt:lpstr>Příklad označení kontejneru, ve kterém jsou přepravovány toxické látky třídy 6.1, které jsou zároveň látkami ohrožujícími životní prostředí</vt:lpstr>
      <vt:lpstr>Příklad označení cisterny převážející hořlavou látku nebezpečnou pro životní prostředí</vt:lpstr>
      <vt:lpstr>Příklad označení dopravní jednotky pro přepravu volně ložených nebezpečných látek</vt:lpstr>
      <vt:lpstr>Příklad označení kontejneru a dopravní jednotky pro přepravu volně ložených nebezpečných věcí</vt:lpstr>
      <vt:lpstr>Příklad označení cisternového kontejneru</vt:lpstr>
      <vt:lpstr>kontrola před vyjetím</vt:lpstr>
      <vt:lpstr>Kombinovaná přeprava – příspěvek k ochraně životního prostředí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Věžníková Hana</dc:creator>
  <cp:lastModifiedBy>Skrizovska Michaela</cp:lastModifiedBy>
  <cp:revision>455</cp:revision>
  <dcterms:created xsi:type="dcterms:W3CDTF">2023-09-05T19:58:46Z</dcterms:created>
  <dcterms:modified xsi:type="dcterms:W3CDTF">2025-01-15T09:08:17Z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lidoAppVersion">
    <vt:lpwstr>1.6.1.4122</vt:lpwstr>
  </property>
</Properties>
</file>