
<file path=[Content_Types].xml><?xml version="1.0" encoding="utf-8"?>
<Types xmlns="http://schemas.openxmlformats.org/package/2006/content-types">
  <Default Extension="png" ContentType="image/png"/>
  <Default Extension="m4a" ContentType="audio/mp4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24"/>
  </p:notesMasterIdLst>
  <p:handoutMasterIdLst>
    <p:handoutMasterId r:id="rId25"/>
  </p:handoutMasterIdLst>
  <p:sldIdLst>
    <p:sldId id="277" r:id="rId2"/>
    <p:sldId id="278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5" r:id="rId18"/>
    <p:sldId id="296" r:id="rId19"/>
    <p:sldId id="297" r:id="rId20"/>
    <p:sldId id="298" r:id="rId21"/>
    <p:sldId id="299" r:id="rId22"/>
    <p:sldId id="259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5"/>
            <p14:sldId id="296"/>
            <p14:sldId id="297"/>
            <p14:sldId id="298"/>
            <p14:sldId id="299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E0B0A2-43B4-45EC-84A6-67D79B128AD4}" v="3" dt="2024-10-10T08:00:03.8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115" d="100"/>
          <a:sy n="115" d="100"/>
        </p:scale>
        <p:origin x="924" y="108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vasnickova Zuzana" userId="d619ed73-810d-42e6-9ab5-a3b7d331022e" providerId="ADAL" clId="{A2E0B0A2-43B4-45EC-84A6-67D79B128AD4}"/>
    <pc:docChg chg="undo custSel modSld">
      <pc:chgData name="Kvasnickova Zuzana" userId="d619ed73-810d-42e6-9ab5-a3b7d331022e" providerId="ADAL" clId="{A2E0B0A2-43B4-45EC-84A6-67D79B128AD4}" dt="2024-10-18T08:44:30.767" v="121" actId="1076"/>
      <pc:docMkLst>
        <pc:docMk/>
      </pc:docMkLst>
      <pc:sldChg chg="addSp delSp modSp mod">
        <pc:chgData name="Kvasnickova Zuzana" userId="d619ed73-810d-42e6-9ab5-a3b7d331022e" providerId="ADAL" clId="{A2E0B0A2-43B4-45EC-84A6-67D79B128AD4}" dt="2024-10-18T08:44:30.767" v="121" actId="1076"/>
        <pc:sldMkLst>
          <pc:docMk/>
          <pc:sldMk cId="226417236" sldId="259"/>
        </pc:sldMkLst>
        <pc:spChg chg="add del mod">
          <ac:chgData name="Kvasnickova Zuzana" userId="d619ed73-810d-42e6-9ab5-a3b7d331022e" providerId="ADAL" clId="{A2E0B0A2-43B4-45EC-84A6-67D79B128AD4}" dt="2024-10-10T08:26:21.773" v="81" actId="20577"/>
          <ac:spMkLst>
            <pc:docMk/>
            <pc:sldMk cId="226417236" sldId="259"/>
            <ac:spMk id="3" creationId="{1E4FD2B4-9D68-4776-65B5-88F9609A9F19}"/>
          </ac:spMkLst>
        </pc:spChg>
        <pc:spChg chg="mod">
          <ac:chgData name="Kvasnickova Zuzana" userId="d619ed73-810d-42e6-9ab5-a3b7d331022e" providerId="ADAL" clId="{A2E0B0A2-43B4-45EC-84A6-67D79B128AD4}" dt="2024-10-10T08:10:09.378" v="21" actId="20577"/>
          <ac:spMkLst>
            <pc:docMk/>
            <pc:sldMk cId="226417236" sldId="259"/>
            <ac:spMk id="8" creationId="{0EA4430B-5946-CA75-0549-E3178C6DB125}"/>
          </ac:spMkLst>
        </pc:spChg>
        <pc:grpChg chg="mod">
          <ac:chgData name="Kvasnickova Zuzana" userId="d619ed73-810d-42e6-9ab5-a3b7d331022e" providerId="ADAL" clId="{A2E0B0A2-43B4-45EC-84A6-67D79B128AD4}" dt="2024-10-18T08:44:30.767" v="121" actId="1076"/>
          <ac:grpSpMkLst>
            <pc:docMk/>
            <pc:sldMk cId="226417236" sldId="259"/>
            <ac:grpSpMk id="5" creationId="{4103FF0F-C1E4-04BE-E1C5-DDDFA5FF3401}"/>
          </ac:grpSpMkLst>
        </pc:grpChg>
        <pc:picChg chg="add mod">
          <ac:chgData name="Kvasnickova Zuzana" userId="d619ed73-810d-42e6-9ab5-a3b7d331022e" providerId="ADAL" clId="{A2E0B0A2-43B4-45EC-84A6-67D79B128AD4}" dt="2024-10-18T08:44:02.692" v="119" actId="1076"/>
          <ac:picMkLst>
            <pc:docMk/>
            <pc:sldMk cId="226417236" sldId="259"/>
            <ac:picMk id="2" creationId="{93E863FD-9683-A098-9FA6-6DBAC7485EF4}"/>
          </ac:picMkLst>
        </pc:picChg>
        <pc:picChg chg="del">
          <ac:chgData name="Kvasnickova Zuzana" userId="d619ed73-810d-42e6-9ab5-a3b7d331022e" providerId="ADAL" clId="{A2E0B0A2-43B4-45EC-84A6-67D79B128AD4}" dt="2024-10-10T08:00:27.447" v="7" actId="478"/>
          <ac:picMkLst>
            <pc:docMk/>
            <pc:sldMk cId="226417236" sldId="259"/>
            <ac:picMk id="6" creationId="{006FB6C5-D1D9-8FF3-E8A4-F06D6789DD3B}"/>
          </ac:picMkLst>
        </pc:picChg>
        <pc:picChg chg="add mod">
          <ac:chgData name="Kvasnickova Zuzana" userId="d619ed73-810d-42e6-9ab5-a3b7d331022e" providerId="ADAL" clId="{A2E0B0A2-43B4-45EC-84A6-67D79B128AD4}" dt="2024-10-10T14:22:44.594" v="116" actId="1076"/>
          <ac:picMkLst>
            <pc:docMk/>
            <pc:sldMk cId="226417236" sldId="259"/>
            <ac:picMk id="12" creationId="{1FD21867-E39B-4844-ED6E-42C2CC075D9B}"/>
          </ac:picMkLst>
        </pc:picChg>
        <pc:picChg chg="add mod">
          <ac:chgData name="Kvasnickova Zuzana" userId="d619ed73-810d-42e6-9ab5-a3b7d331022e" providerId="ADAL" clId="{A2E0B0A2-43B4-45EC-84A6-67D79B128AD4}" dt="2024-10-18T08:44:11.859" v="120" actId="1076"/>
          <ac:picMkLst>
            <pc:docMk/>
            <pc:sldMk cId="226417236" sldId="259"/>
            <ac:picMk id="13" creationId="{9535FC57-8931-BAC2-4260-ECF4B56DDDA6}"/>
          </ac:picMkLst>
        </pc:picChg>
      </pc:sldChg>
      <pc:sldChg chg="modSp mod">
        <pc:chgData name="Kvasnickova Zuzana" userId="d619ed73-810d-42e6-9ab5-a3b7d331022e" providerId="ADAL" clId="{A2E0B0A2-43B4-45EC-84A6-67D79B128AD4}" dt="2024-10-18T08:43:00.133" v="118" actId="1076"/>
        <pc:sldMkLst>
          <pc:docMk/>
          <pc:sldMk cId="3328650913" sldId="277"/>
        </pc:sldMkLst>
        <pc:picChg chg="mod">
          <ac:chgData name="Kvasnickova Zuzana" userId="d619ed73-810d-42e6-9ab5-a3b7d331022e" providerId="ADAL" clId="{A2E0B0A2-43B4-45EC-84A6-67D79B128AD4}" dt="2024-10-18T08:43:00.133" v="118" actId="1076"/>
          <ac:picMkLst>
            <pc:docMk/>
            <pc:sldMk cId="3328650913" sldId="277"/>
            <ac:picMk id="8" creationId="{E8F9254B-BEA2-0063-79A3-9E9BEF115EFD}"/>
          </ac:picMkLst>
        </pc:picChg>
        <pc:picChg chg="mod">
          <ac:chgData name="Kvasnickova Zuzana" userId="d619ed73-810d-42e6-9ab5-a3b7d331022e" providerId="ADAL" clId="{A2E0B0A2-43B4-45EC-84A6-67D79B128AD4}" dt="2024-10-18T08:42:46.692" v="117" actId="1076"/>
          <ac:picMkLst>
            <pc:docMk/>
            <pc:sldMk cId="3328650913" sldId="277"/>
            <ac:picMk id="10" creationId="{FB83B169-366F-DE62-7866-CC51005DE367}"/>
          </ac:picMkLst>
        </pc:picChg>
        <pc:picChg chg="mod">
          <ac:chgData name="Kvasnickova Zuzana" userId="d619ed73-810d-42e6-9ab5-a3b7d331022e" providerId="ADAL" clId="{A2E0B0A2-43B4-45EC-84A6-67D79B128AD4}" dt="2024-10-10T14:19:13.919" v="103" actId="14100"/>
          <ac:picMkLst>
            <pc:docMk/>
            <pc:sldMk cId="3328650913" sldId="277"/>
            <ac:picMk id="12" creationId="{84D7C1B4-A0E6-B581-7C5E-A499F63017D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16. 11. 2024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16. 11. 2024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jp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emf"/><Relationship Id="rId12" Type="http://schemas.openxmlformats.org/officeDocument/2006/relationships/image" Target="../media/image5.png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6" Type="http://schemas.openxmlformats.org/officeDocument/2006/relationships/hyperlink" Target="https://creativecommons.org/licenses/by/4.0/deed.cs" TargetMode="External"/><Relationship Id="rId11" Type="http://schemas.openxmlformats.org/officeDocument/2006/relationships/image" Target="../media/image2.jpeg"/><Relationship Id="rId5" Type="http://schemas.openxmlformats.org/officeDocument/2006/relationships/image" Target="../media/image1.emf"/><Relationship Id="rId10" Type="http://schemas.openxmlformats.org/officeDocument/2006/relationships/image" Target="../media/image4.jp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 smtClean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ORGANIZACE VEŘEJNÉ SPRÁVY A JEJÍ ČINNOST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737889" y="3731291"/>
            <a:ext cx="1539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Richa</a:t>
            </a:r>
            <a:r>
              <a:rPr lang="en-CZ" dirty="0" smtClean="0"/>
              <a:t>r</a:t>
            </a:r>
            <a:r>
              <a:rPr lang="cs-CZ" dirty="0" smtClean="0"/>
              <a:t>d Bartes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  <p:pic>
        <p:nvPicPr>
          <p:cNvPr id="2" name="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8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Pravomoci obce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u="sng" dirty="0"/>
              <a:t>Souhrn oprávnění, jimiž je obec vybavena</a:t>
            </a:r>
            <a:r>
              <a:rPr lang="cs-CZ" dirty="0"/>
              <a:t> pro potřeby plnění úkolů </a:t>
            </a:r>
            <a:r>
              <a:rPr lang="cs-CZ" dirty="0" smtClean="0"/>
              <a:t>obce</a:t>
            </a:r>
          </a:p>
          <a:p>
            <a:pPr algn="just"/>
            <a:endParaRPr lang="cs-CZ" sz="1400" dirty="0"/>
          </a:p>
          <a:p>
            <a:pPr algn="just"/>
            <a:r>
              <a:rPr lang="cs-CZ" u="sng" dirty="0"/>
              <a:t>Vydávat právní předpisy </a:t>
            </a:r>
            <a:r>
              <a:rPr lang="cs-CZ" u="sng" dirty="0" smtClean="0"/>
              <a:t>obce:</a:t>
            </a:r>
          </a:p>
          <a:p>
            <a:pPr algn="just"/>
            <a:r>
              <a:rPr lang="cs-CZ" dirty="0" smtClean="0"/>
              <a:t>	v</a:t>
            </a:r>
            <a:r>
              <a:rPr lang="cs-CZ" dirty="0"/>
              <a:t> samostatné působnosti (obecně závazné vyhlášky – </a:t>
            </a:r>
            <a:r>
              <a:rPr lang="cs-CZ" dirty="0" smtClean="0"/>
              <a:t>zastupitelstvo)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v </a:t>
            </a:r>
            <a:r>
              <a:rPr lang="cs-CZ" dirty="0"/>
              <a:t>přenesené působnosti (nařízení – </a:t>
            </a:r>
            <a:r>
              <a:rPr lang="cs-CZ" dirty="0" smtClean="0"/>
              <a:t>rada)</a:t>
            </a:r>
          </a:p>
          <a:p>
            <a:pPr algn="just"/>
            <a:endParaRPr lang="cs-CZ" sz="1400" dirty="0"/>
          </a:p>
          <a:p>
            <a:pPr algn="just"/>
            <a:r>
              <a:rPr lang="cs-CZ" u="sng" dirty="0"/>
              <a:t>Rozhodovat ve správním řízení</a:t>
            </a:r>
            <a:r>
              <a:rPr lang="cs-CZ" dirty="0"/>
              <a:t> jak v samostatné, tak i v přenesené </a:t>
            </a:r>
            <a:r>
              <a:rPr lang="cs-CZ" dirty="0" smtClean="0"/>
              <a:t>působnosti</a:t>
            </a:r>
          </a:p>
          <a:p>
            <a:pPr algn="just"/>
            <a:endParaRPr lang="cs-CZ" sz="1400" dirty="0"/>
          </a:p>
          <a:p>
            <a:pPr algn="just"/>
            <a:r>
              <a:rPr lang="cs-CZ" dirty="0"/>
              <a:t>Mohou vytvářet dobrovolné svazky obcí</a:t>
            </a:r>
          </a:p>
          <a:p>
            <a:pPr algn="just"/>
            <a:endParaRPr lang="cs-CZ" dirty="0"/>
          </a:p>
        </p:txBody>
      </p:sp>
      <p:pic>
        <p:nvPicPr>
          <p:cNvPr id="4" name="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42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9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Orgány obcí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Zastupitelstvo obce - </a:t>
            </a:r>
            <a:r>
              <a:rPr lang="cs-CZ" dirty="0"/>
              <a:t>veř. zasedání, hlasuje o klíčových otázkách obce, voleno na 4 </a:t>
            </a:r>
            <a:r>
              <a:rPr lang="cs-CZ" dirty="0" smtClean="0"/>
              <a:t>roky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Rada obce </a:t>
            </a:r>
            <a:r>
              <a:rPr lang="cs-CZ" dirty="0"/>
              <a:t>- výkonný orgán, složena ze starosty, místostarosty a dalších radních, neveřejná zasedání, samostatná </a:t>
            </a:r>
            <a:r>
              <a:rPr lang="cs-CZ" dirty="0" smtClean="0"/>
              <a:t>působnost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Starosta (primátor)</a:t>
            </a:r>
            <a:r>
              <a:rPr lang="cs-CZ" dirty="0"/>
              <a:t> - reprezentuje obec navenek, odpovědný zastupitelstvu, některé jeho úkony vyžadují schválení </a:t>
            </a:r>
            <a:r>
              <a:rPr lang="cs-CZ" dirty="0" smtClean="0"/>
              <a:t>zastupitelstvem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Obecní úřad - </a:t>
            </a:r>
            <a:r>
              <a:rPr lang="cs-CZ" dirty="0"/>
              <a:t>člení se na odbory, zřizuje </a:t>
            </a:r>
            <a:r>
              <a:rPr lang="cs-CZ" dirty="0" err="1"/>
              <a:t>úř</a:t>
            </a:r>
            <a:r>
              <a:rPr lang="cs-CZ" dirty="0"/>
              <a:t>. </a:t>
            </a:r>
            <a:r>
              <a:rPr lang="cs-CZ" dirty="0" smtClean="0"/>
              <a:t>desku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Obecní policie - </a:t>
            </a:r>
            <a:r>
              <a:rPr lang="cs-CZ" dirty="0"/>
              <a:t>fakultativně, zák. č. 553/1991 Sb., o obecní </a:t>
            </a:r>
            <a:r>
              <a:rPr lang="cs-CZ" dirty="0" smtClean="0"/>
              <a:t>policii, ve znění pozdějších předpisů</a:t>
            </a:r>
            <a:endParaRPr lang="cs-CZ" dirty="0"/>
          </a:p>
        </p:txBody>
      </p:sp>
      <p:pic>
        <p:nvPicPr>
          <p:cNvPr id="4" name="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53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Právní postavení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</a:t>
            </a:r>
            <a:r>
              <a:rPr lang="cs-CZ" dirty="0"/>
              <a:t>. č. 129/2000 Sb., o </a:t>
            </a:r>
            <a:r>
              <a:rPr lang="cs-CZ" dirty="0" smtClean="0"/>
              <a:t>krajích, </a:t>
            </a:r>
            <a:r>
              <a:rPr lang="cs-CZ" dirty="0"/>
              <a:t>ve znění pozdějších </a:t>
            </a:r>
            <a:r>
              <a:rPr lang="cs-CZ" dirty="0" smtClean="0"/>
              <a:t>předpisů</a:t>
            </a:r>
          </a:p>
          <a:p>
            <a:endParaRPr lang="cs-CZ" dirty="0"/>
          </a:p>
          <a:p>
            <a:r>
              <a:rPr lang="cs-CZ" dirty="0"/>
              <a:t>Kraj vystupuje v právních vztazích </a:t>
            </a:r>
            <a:r>
              <a:rPr lang="cs-CZ" u="sng" dirty="0"/>
              <a:t>svým jménem</a:t>
            </a:r>
            <a:r>
              <a:rPr lang="cs-CZ" dirty="0"/>
              <a:t> a </a:t>
            </a:r>
            <a:r>
              <a:rPr lang="cs-CZ" u="sng" dirty="0"/>
              <a:t>nese odpovědnost </a:t>
            </a:r>
            <a:r>
              <a:rPr lang="cs-CZ" dirty="0"/>
              <a:t>z těchto vztahů </a:t>
            </a:r>
            <a:r>
              <a:rPr lang="cs-CZ" dirty="0" smtClean="0"/>
              <a:t>vyplývající</a:t>
            </a:r>
          </a:p>
          <a:p>
            <a:endParaRPr lang="cs-CZ" dirty="0"/>
          </a:p>
          <a:p>
            <a:r>
              <a:rPr lang="cs-CZ" dirty="0" smtClean="0"/>
              <a:t>Kraj </a:t>
            </a:r>
            <a:r>
              <a:rPr lang="cs-CZ" u="sng" dirty="0"/>
              <a:t>pečuje o všestranný rozvoj svého území a o potřeby svých občanů</a:t>
            </a:r>
            <a:r>
              <a:rPr lang="cs-CZ" dirty="0"/>
              <a:t>. Při výkonu své působnosti </a:t>
            </a:r>
            <a:r>
              <a:rPr lang="cs-CZ" u="sng" dirty="0"/>
              <a:t>chrání veřejný zájem</a:t>
            </a:r>
            <a:endParaRPr lang="cs-CZ" dirty="0" smtClean="0"/>
          </a:p>
          <a:p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4" name="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1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4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Samostatná a přenesená působnost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Samostatnou působností</a:t>
            </a:r>
            <a:r>
              <a:rPr lang="cs-CZ" dirty="0"/>
              <a:t> je působnost samosprávná (stát do ní zásadně </a:t>
            </a:r>
            <a:r>
              <a:rPr lang="cs-CZ" dirty="0" smtClean="0"/>
              <a:t>nezasahuje)</a:t>
            </a:r>
          </a:p>
          <a:p>
            <a:pPr algn="just"/>
            <a:r>
              <a:rPr lang="cs-CZ" dirty="0" smtClean="0"/>
              <a:t>	obecně </a:t>
            </a:r>
            <a:r>
              <a:rPr lang="cs-CZ" dirty="0"/>
              <a:t>závazné </a:t>
            </a:r>
            <a:r>
              <a:rPr lang="cs-CZ" dirty="0" smtClean="0"/>
              <a:t>vyhlášky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Přenesená působnost</a:t>
            </a:r>
            <a:r>
              <a:rPr lang="cs-CZ" dirty="0"/>
              <a:t> je dekoncentrovaná státní správa svěřená krajům (distribuce výkonu činnosti mezi více </a:t>
            </a:r>
            <a:r>
              <a:rPr lang="cs-CZ" dirty="0" smtClean="0"/>
              <a:t>subjektů)</a:t>
            </a:r>
            <a:endParaRPr lang="cs-CZ" dirty="0"/>
          </a:p>
          <a:p>
            <a:pPr algn="just"/>
            <a:r>
              <a:rPr lang="cs-CZ" dirty="0" smtClean="0"/>
              <a:t>	jde </a:t>
            </a:r>
            <a:r>
              <a:rPr lang="cs-CZ" dirty="0"/>
              <a:t>o </a:t>
            </a:r>
            <a:r>
              <a:rPr lang="cs-CZ" u="sng" dirty="0"/>
              <a:t>činnosti, které přísluší zabezpečit státu</a:t>
            </a:r>
            <a:r>
              <a:rPr lang="cs-CZ" dirty="0"/>
              <a:t>, ale kraje je realizují proto, že je stát na ně zákonem </a:t>
            </a:r>
            <a:r>
              <a:rPr lang="cs-CZ" dirty="0" smtClean="0"/>
              <a:t>	delegoval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na </a:t>
            </a:r>
            <a:r>
              <a:rPr lang="cs-CZ" dirty="0"/>
              <a:t>výkon přenesené působnosti obdrží příspěvek ze státního </a:t>
            </a:r>
            <a:r>
              <a:rPr lang="cs-CZ" dirty="0" smtClean="0"/>
              <a:t>rozpočtu</a:t>
            </a:r>
            <a:endParaRPr lang="cs-CZ" dirty="0"/>
          </a:p>
        </p:txBody>
      </p:sp>
      <p:pic>
        <p:nvPicPr>
          <p:cNvPr id="4" name="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49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Základ samosprávy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u="sng" dirty="0"/>
              <a:t>Osobní</a:t>
            </a:r>
            <a:r>
              <a:rPr lang="cs-CZ" b="1" dirty="0"/>
              <a:t> aspekt kraje </a:t>
            </a:r>
            <a:r>
              <a:rPr lang="cs-CZ" dirty="0"/>
              <a:t>– občan kraje (tj. trvalý pobyt v obvodu kraje) </a:t>
            </a:r>
            <a:r>
              <a:rPr lang="cs-CZ" u="sng" dirty="0"/>
              <a:t>má právo volit a být volen do zastupitelstva </a:t>
            </a:r>
            <a:r>
              <a:rPr lang="cs-CZ" u="sng" dirty="0" smtClean="0"/>
              <a:t>kraje</a:t>
            </a:r>
          </a:p>
          <a:p>
            <a:pPr algn="just"/>
            <a:endParaRPr lang="cs-CZ" dirty="0"/>
          </a:p>
          <a:p>
            <a:pPr algn="just"/>
            <a:r>
              <a:rPr lang="cs-CZ" b="1" u="sng" dirty="0"/>
              <a:t>Územní</a:t>
            </a:r>
            <a:r>
              <a:rPr lang="cs-CZ" b="1" dirty="0"/>
              <a:t> aspekt kraje </a:t>
            </a:r>
            <a:r>
              <a:rPr lang="cs-CZ" dirty="0"/>
              <a:t>– kraj má své území, na kterém vykonává svou působnost, </a:t>
            </a:r>
            <a:r>
              <a:rPr lang="cs-CZ" u="sng" dirty="0"/>
              <a:t>hranice krajů lze měnit pouze </a:t>
            </a:r>
            <a:r>
              <a:rPr lang="cs-CZ" u="sng" dirty="0" smtClean="0"/>
              <a:t>zákonem</a:t>
            </a:r>
          </a:p>
          <a:p>
            <a:pPr algn="just"/>
            <a:endParaRPr lang="cs-CZ" dirty="0"/>
          </a:p>
          <a:p>
            <a:pPr algn="just"/>
            <a:r>
              <a:rPr lang="cs-CZ" b="1" u="sng" dirty="0"/>
              <a:t>Ekonomický</a:t>
            </a:r>
            <a:r>
              <a:rPr lang="cs-CZ" b="1" dirty="0"/>
              <a:t> aspekt kraje </a:t>
            </a:r>
            <a:r>
              <a:rPr lang="cs-CZ" dirty="0"/>
              <a:t>– kraj </a:t>
            </a:r>
            <a:r>
              <a:rPr lang="cs-CZ" u="sng" dirty="0"/>
              <a:t>samostatně hospodaří</a:t>
            </a:r>
            <a:r>
              <a:rPr lang="cs-CZ" dirty="0"/>
              <a:t>, disponuje </a:t>
            </a:r>
            <a:r>
              <a:rPr lang="cs-CZ" u="sng" dirty="0"/>
              <a:t>vlastním majetkem a finančními </a:t>
            </a:r>
            <a:r>
              <a:rPr lang="cs-CZ" u="sng" dirty="0" smtClean="0"/>
              <a:t>zdroji</a:t>
            </a:r>
          </a:p>
          <a:p>
            <a:pPr algn="just"/>
            <a:endParaRPr lang="cs-CZ" u="sng" dirty="0"/>
          </a:p>
          <a:p>
            <a:pPr algn="just"/>
            <a:r>
              <a:rPr lang="cs-CZ" b="1" u="sng" dirty="0"/>
              <a:t>Mocenský</a:t>
            </a:r>
            <a:r>
              <a:rPr lang="cs-CZ" b="1" dirty="0"/>
              <a:t> aspekt kraje </a:t>
            </a:r>
            <a:r>
              <a:rPr lang="cs-CZ" dirty="0"/>
              <a:t>– pravomoc k tvorbě normativních aktů</a:t>
            </a:r>
          </a:p>
          <a:p>
            <a:pPr algn="just"/>
            <a:endParaRPr lang="cs-CZ" dirty="0"/>
          </a:p>
        </p:txBody>
      </p:sp>
      <p:pic>
        <p:nvPicPr>
          <p:cNvPr id="4" name="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71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3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Pravomoci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u="sng" dirty="0"/>
              <a:t>Souhrn oprávnění, jimiž je kraj vybaven</a:t>
            </a:r>
            <a:r>
              <a:rPr lang="cs-CZ" dirty="0"/>
              <a:t> pro potřeby plnění úkolů </a:t>
            </a:r>
            <a:r>
              <a:rPr lang="cs-CZ" dirty="0" smtClean="0"/>
              <a:t>kraje</a:t>
            </a:r>
          </a:p>
          <a:p>
            <a:pPr algn="just"/>
            <a:endParaRPr lang="cs-CZ" dirty="0" smtClean="0"/>
          </a:p>
          <a:p>
            <a:pPr algn="just"/>
            <a:r>
              <a:rPr lang="cs-CZ" u="sng" dirty="0"/>
              <a:t>Vydávat právní předpisy </a:t>
            </a:r>
            <a:r>
              <a:rPr lang="cs-CZ" u="sng" dirty="0" smtClean="0"/>
              <a:t>kraje:</a:t>
            </a:r>
            <a:endParaRPr lang="cs-CZ" dirty="0" smtClean="0"/>
          </a:p>
          <a:p>
            <a:pPr algn="just"/>
            <a:r>
              <a:rPr lang="cs-CZ" dirty="0" smtClean="0"/>
              <a:t>	v </a:t>
            </a:r>
            <a:r>
              <a:rPr lang="cs-CZ" dirty="0"/>
              <a:t> samostatné působnosti (obecně závazné vyhlášky kraje – </a:t>
            </a:r>
            <a:r>
              <a:rPr lang="cs-CZ" dirty="0" smtClean="0"/>
              <a:t>zastupitelstvo kraje)</a:t>
            </a:r>
          </a:p>
          <a:p>
            <a:pPr algn="just"/>
            <a:r>
              <a:rPr lang="cs-CZ" dirty="0" smtClean="0"/>
              <a:t>	v přenesené </a:t>
            </a:r>
            <a:r>
              <a:rPr lang="cs-CZ" dirty="0"/>
              <a:t>působnosti (nařízení – </a:t>
            </a:r>
            <a:r>
              <a:rPr lang="cs-CZ" dirty="0" smtClean="0"/>
              <a:t>rada kraje)</a:t>
            </a:r>
          </a:p>
          <a:p>
            <a:pPr algn="just"/>
            <a:endParaRPr lang="cs-CZ" dirty="0"/>
          </a:p>
          <a:p>
            <a:pPr algn="just"/>
            <a:r>
              <a:rPr lang="cs-CZ" u="sng" dirty="0"/>
              <a:t>Rozhodovat ve správním řízení</a:t>
            </a:r>
            <a:r>
              <a:rPr lang="cs-CZ" dirty="0"/>
              <a:t> jak v samostatné, tak i přenesené </a:t>
            </a:r>
            <a:r>
              <a:rPr lang="cs-CZ" dirty="0" smtClean="0"/>
              <a:t>působnosti</a:t>
            </a:r>
            <a:endParaRPr lang="cs-CZ" dirty="0"/>
          </a:p>
        </p:txBody>
      </p:sp>
      <p:pic>
        <p:nvPicPr>
          <p:cNvPr id="4" name="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2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Orgány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Zastupitelstvo</a:t>
            </a:r>
            <a:r>
              <a:rPr lang="cs-CZ" dirty="0"/>
              <a:t> kraje (volené, hlasovací </a:t>
            </a:r>
            <a:r>
              <a:rPr lang="cs-CZ" dirty="0" smtClean="0"/>
              <a:t>kompetence)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Rada </a:t>
            </a:r>
            <a:r>
              <a:rPr lang="cs-CZ" dirty="0"/>
              <a:t>kraje</a:t>
            </a:r>
            <a:r>
              <a:rPr lang="cs-CZ" b="1" dirty="0"/>
              <a:t> </a:t>
            </a:r>
            <a:r>
              <a:rPr lang="cs-CZ" dirty="0"/>
              <a:t>(výkonný orgán odpovědný zastupitelstvu, tvořená </a:t>
            </a:r>
            <a:r>
              <a:rPr lang="cs-CZ" dirty="0" smtClean="0"/>
              <a:t>hejtmanem)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Hejtman</a:t>
            </a:r>
            <a:r>
              <a:rPr lang="cs-CZ" dirty="0"/>
              <a:t> kraje (zastupuje navenek, volen zastupitelstvem z řad zastupitelů, odpovídá </a:t>
            </a:r>
            <a:r>
              <a:rPr lang="cs-CZ" dirty="0" smtClean="0"/>
              <a:t>zastupitelstvu)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Krajský úřad </a:t>
            </a:r>
            <a:r>
              <a:rPr lang="cs-CZ" dirty="0"/>
              <a:t>(člení se na odbory, zabezpečuje veškerou úřední </a:t>
            </a:r>
            <a:r>
              <a:rPr lang="cs-CZ" dirty="0" smtClean="0"/>
              <a:t>agendu)</a:t>
            </a:r>
            <a:endParaRPr lang="cs-CZ" dirty="0"/>
          </a:p>
        </p:txBody>
      </p:sp>
      <p:pic>
        <p:nvPicPr>
          <p:cNvPr id="4" name="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6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1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Zájmová/profesní samospráva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u="sng" dirty="0"/>
              <a:t>Většinou komory a společenstva</a:t>
            </a:r>
            <a:r>
              <a:rPr lang="cs-CZ" dirty="0"/>
              <a:t> s vlastními samosprávnými </a:t>
            </a:r>
            <a:r>
              <a:rPr lang="cs-CZ" dirty="0" smtClean="0"/>
              <a:t>orgány</a:t>
            </a:r>
          </a:p>
          <a:p>
            <a:pPr algn="just"/>
            <a:r>
              <a:rPr lang="cs-CZ" dirty="0" smtClean="0"/>
              <a:t>	</a:t>
            </a:r>
            <a:r>
              <a:rPr lang="cs-CZ" dirty="0"/>
              <a:t>Česká advokátní komora, Česká lékařská komora, Česká stomatologická </a:t>
            </a:r>
            <a:r>
              <a:rPr lang="cs-CZ" dirty="0" smtClean="0"/>
              <a:t>komora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Specifické rysy odlišné od územní samosprávy</a:t>
            </a:r>
            <a:endParaRPr lang="cs-CZ" dirty="0"/>
          </a:p>
          <a:p>
            <a:pPr algn="just"/>
            <a:r>
              <a:rPr lang="cs-CZ" dirty="0" smtClean="0"/>
              <a:t>	</a:t>
            </a:r>
            <a:r>
              <a:rPr lang="cs-CZ" u="sng" dirty="0" smtClean="0"/>
              <a:t>exkluzivita </a:t>
            </a:r>
            <a:r>
              <a:rPr lang="cs-CZ" u="sng" dirty="0"/>
              <a:t>osobního substrátu</a:t>
            </a:r>
            <a:r>
              <a:rPr lang="cs-CZ" dirty="0"/>
              <a:t> = členství není automatické, ale nejprve je nutné volní jednání zájemce o </a:t>
            </a:r>
            <a:r>
              <a:rPr lang="cs-CZ" dirty="0" smtClean="0"/>
              <a:t>	členství</a:t>
            </a:r>
            <a:r>
              <a:rPr lang="cs-CZ" dirty="0"/>
              <a:t>, následně až uznání členství orgánem zájmové </a:t>
            </a:r>
            <a:r>
              <a:rPr lang="cs-CZ" dirty="0" smtClean="0"/>
              <a:t>samosprávy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další </a:t>
            </a:r>
            <a:r>
              <a:rPr lang="cs-CZ" u="sng" dirty="0"/>
              <a:t>podmínky pro členství</a:t>
            </a:r>
            <a:r>
              <a:rPr lang="cs-CZ" dirty="0"/>
              <a:t> – vzdělání, praxe, </a:t>
            </a:r>
            <a:r>
              <a:rPr lang="cs-CZ" dirty="0" smtClean="0"/>
              <a:t>zkouška</a:t>
            </a:r>
          </a:p>
          <a:p>
            <a:pPr algn="just"/>
            <a:r>
              <a:rPr lang="cs-CZ" dirty="0" smtClean="0"/>
              <a:t>	</a:t>
            </a:r>
            <a:r>
              <a:rPr lang="cs-CZ" u="sng" dirty="0" smtClean="0"/>
              <a:t>členové </a:t>
            </a:r>
            <a:r>
              <a:rPr lang="cs-CZ" u="sng" dirty="0"/>
              <a:t>jsou vázáni</a:t>
            </a:r>
            <a:r>
              <a:rPr lang="cs-CZ" dirty="0"/>
              <a:t> nejenom zákony, ale také </a:t>
            </a:r>
            <a:r>
              <a:rPr lang="cs-CZ" u="sng" dirty="0"/>
              <a:t>stavovskými předpisy</a:t>
            </a:r>
            <a:r>
              <a:rPr lang="cs-CZ" dirty="0"/>
              <a:t> -&gt; porušení se kárně </a:t>
            </a:r>
            <a:r>
              <a:rPr lang="cs-CZ" dirty="0" smtClean="0"/>
              <a:t>trestá</a:t>
            </a:r>
            <a:endParaRPr lang="cs-CZ" dirty="0"/>
          </a:p>
          <a:p>
            <a:pPr algn="just"/>
            <a:endParaRPr lang="cs-CZ" dirty="0" smtClean="0"/>
          </a:p>
          <a:p>
            <a:pPr algn="just"/>
            <a:endParaRPr lang="cs-CZ" dirty="0" smtClean="0"/>
          </a:p>
          <a:p>
            <a:pPr algn="just"/>
            <a:endParaRPr lang="cs-CZ" dirty="0"/>
          </a:p>
        </p:txBody>
      </p:sp>
      <p:pic>
        <p:nvPicPr>
          <p:cNvPr id="4" name="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4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3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Zájmová/profesní samospráva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Smyslem je koncentrovat všechny příslušníky určitého stavu v rámci jedné organizace, a to za účelem dohledu nad nimi –&gt; přispívá ke </a:t>
            </a:r>
            <a:r>
              <a:rPr lang="cs-CZ" u="sng" dirty="0"/>
              <a:t>zvýšení profesního a etického výkonu </a:t>
            </a:r>
            <a:r>
              <a:rPr lang="cs-CZ" u="sng" dirty="0" smtClean="0"/>
              <a:t>profese</a:t>
            </a:r>
          </a:p>
          <a:p>
            <a:pPr algn="just"/>
            <a:r>
              <a:rPr lang="cs-CZ" dirty="0"/>
              <a:t>	</a:t>
            </a:r>
          </a:p>
          <a:p>
            <a:pPr algn="just"/>
            <a:r>
              <a:rPr lang="cs-CZ" dirty="0"/>
              <a:t>Nepolitické </a:t>
            </a:r>
            <a:r>
              <a:rPr lang="cs-CZ" dirty="0" smtClean="0"/>
              <a:t>organizace</a:t>
            </a:r>
          </a:p>
          <a:p>
            <a:pPr algn="just"/>
            <a:endParaRPr lang="cs-CZ" dirty="0"/>
          </a:p>
          <a:p>
            <a:pPr algn="just"/>
            <a:r>
              <a:rPr lang="cs-CZ" dirty="0"/>
              <a:t>Vnitřní organizační uspořádání se liší, ale lze sledovat </a:t>
            </a:r>
            <a:r>
              <a:rPr lang="cs-CZ" u="sng" dirty="0"/>
              <a:t>podobné </a:t>
            </a:r>
            <a:r>
              <a:rPr lang="cs-CZ" u="sng" dirty="0" smtClean="0"/>
              <a:t>znaky:</a:t>
            </a:r>
            <a:endParaRPr lang="cs-CZ" dirty="0" smtClean="0"/>
          </a:p>
          <a:p>
            <a:pPr algn="just"/>
            <a:r>
              <a:rPr lang="cs-CZ" dirty="0"/>
              <a:t>	</a:t>
            </a:r>
            <a:r>
              <a:rPr lang="cs-CZ" dirty="0" smtClean="0"/>
              <a:t>nejvyšším </a:t>
            </a:r>
            <a:r>
              <a:rPr lang="cs-CZ" dirty="0"/>
              <a:t>orgánem bývá </a:t>
            </a:r>
            <a:r>
              <a:rPr lang="cs-CZ" b="1" dirty="0"/>
              <a:t>sjezd členů či delegátů</a:t>
            </a:r>
          </a:p>
          <a:p>
            <a:pPr algn="just"/>
            <a:r>
              <a:rPr lang="cs-CZ" dirty="0" smtClean="0"/>
              <a:t>	dále </a:t>
            </a:r>
            <a:r>
              <a:rPr lang="cs-CZ" dirty="0"/>
              <a:t>zde působí </a:t>
            </a:r>
            <a:r>
              <a:rPr lang="cs-CZ" b="1" dirty="0"/>
              <a:t>kolektivní exekutivní orgán</a:t>
            </a:r>
            <a:r>
              <a:rPr lang="cs-CZ" dirty="0"/>
              <a:t>, v čele bývá představitel, obvykle označovaný jako </a:t>
            </a:r>
            <a:r>
              <a:rPr lang="cs-CZ" dirty="0" smtClean="0"/>
              <a:t>	</a:t>
            </a:r>
            <a:r>
              <a:rPr lang="cs-CZ" b="1" dirty="0" smtClean="0"/>
              <a:t>prezident</a:t>
            </a:r>
            <a:r>
              <a:rPr lang="cs-CZ" dirty="0"/>
              <a:t>, která má jednoho zástupce (</a:t>
            </a:r>
            <a:r>
              <a:rPr lang="cs-CZ" dirty="0" smtClean="0"/>
              <a:t>viceprezidenta)</a:t>
            </a:r>
            <a:endParaRPr lang="cs-CZ" dirty="0"/>
          </a:p>
          <a:p>
            <a:pPr algn="just"/>
            <a:endParaRPr lang="cs-CZ" dirty="0"/>
          </a:p>
          <a:p>
            <a:pPr algn="just"/>
            <a:endParaRPr lang="cs-CZ" dirty="0"/>
          </a:p>
        </p:txBody>
      </p:sp>
      <p:pic>
        <p:nvPicPr>
          <p:cNvPr id="4" name="1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25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5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Činnost veřejné správy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Podstatou činnosti veřejné správy je </a:t>
            </a:r>
            <a:r>
              <a:rPr lang="cs-CZ" altLang="cs-CZ" dirty="0"/>
              <a:t>spravování </a:t>
            </a:r>
            <a:r>
              <a:rPr lang="cs-CZ" altLang="cs-CZ" b="1" dirty="0"/>
              <a:t>veřejných záležitostí</a:t>
            </a:r>
            <a:r>
              <a:rPr lang="cs-CZ" altLang="cs-CZ" dirty="0"/>
              <a:t>, </a:t>
            </a:r>
            <a:r>
              <a:rPr lang="cs-CZ" altLang="cs-CZ" dirty="0" smtClean="0"/>
              <a:t>a to ve </a:t>
            </a:r>
            <a:r>
              <a:rPr lang="cs-CZ" altLang="cs-CZ" b="1" dirty="0"/>
              <a:t>veřejném </a:t>
            </a:r>
            <a:r>
              <a:rPr lang="cs-CZ" altLang="cs-CZ" b="1" dirty="0" smtClean="0"/>
              <a:t>zájmu</a:t>
            </a:r>
            <a:r>
              <a:rPr lang="cs-CZ" altLang="cs-CZ" dirty="0" smtClean="0"/>
              <a:t>, </a:t>
            </a:r>
            <a:r>
              <a:rPr lang="cs-CZ" altLang="cs-CZ" b="1" dirty="0"/>
              <a:t>veřejnoprávními subjekty </a:t>
            </a:r>
            <a:r>
              <a:rPr lang="cs-CZ" altLang="cs-CZ" dirty="0" smtClean="0"/>
              <a:t>a </a:t>
            </a:r>
            <a:r>
              <a:rPr lang="cs-CZ" altLang="cs-CZ" dirty="0"/>
              <a:t>za použití </a:t>
            </a:r>
            <a:r>
              <a:rPr lang="cs-CZ" altLang="cs-CZ" b="1" dirty="0"/>
              <a:t>veřejně mocenských </a:t>
            </a:r>
            <a:r>
              <a:rPr lang="cs-CZ" altLang="cs-CZ" b="1" dirty="0" smtClean="0"/>
              <a:t>prostředků</a:t>
            </a:r>
          </a:p>
          <a:p>
            <a:pPr algn="just"/>
            <a:endParaRPr lang="cs-CZ" altLang="cs-CZ" b="1" dirty="0"/>
          </a:p>
          <a:p>
            <a:pPr algn="just"/>
            <a:r>
              <a:rPr lang="cs-CZ" altLang="cs-CZ" dirty="0" smtClean="0"/>
              <a:t>Navenek </a:t>
            </a:r>
            <a:r>
              <a:rPr lang="cs-CZ" altLang="cs-CZ" dirty="0"/>
              <a:t>se </a:t>
            </a:r>
            <a:r>
              <a:rPr lang="cs-CZ" altLang="cs-CZ" dirty="0" smtClean="0"/>
              <a:t>tato činnost objektivizuje </a:t>
            </a:r>
            <a:r>
              <a:rPr lang="cs-CZ" altLang="cs-CZ" dirty="0"/>
              <a:t>v určitých </a:t>
            </a:r>
            <a:r>
              <a:rPr lang="cs-CZ" altLang="cs-CZ" u="sng" dirty="0"/>
              <a:t>formách</a:t>
            </a:r>
            <a:r>
              <a:rPr lang="cs-CZ" altLang="cs-CZ" dirty="0"/>
              <a:t> (</a:t>
            </a:r>
            <a:r>
              <a:rPr lang="cs-CZ" altLang="cs-CZ" dirty="0" smtClean="0"/>
              <a:t>výsledky činnosti)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právní 			X 		neprávní (</a:t>
            </a:r>
            <a:r>
              <a:rPr lang="cs-CZ" dirty="0"/>
              <a:t>organizační)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/>
              <a:t>	</a:t>
            </a:r>
            <a:r>
              <a:rPr lang="cs-CZ" dirty="0" smtClean="0"/>
              <a:t>externí</a:t>
            </a:r>
            <a:r>
              <a:rPr lang="cs-CZ" dirty="0"/>
              <a:t> (</a:t>
            </a:r>
            <a:r>
              <a:rPr lang="cs-CZ" dirty="0" smtClean="0"/>
              <a:t>vnější)		X 		interní </a:t>
            </a:r>
            <a:r>
              <a:rPr lang="cs-CZ" dirty="0"/>
              <a:t>(vnitřní)</a:t>
            </a:r>
          </a:p>
        </p:txBody>
      </p:sp>
      <p:pic>
        <p:nvPicPr>
          <p:cNvPr id="4" name="1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45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1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Organizace </a:t>
            </a:r>
            <a:r>
              <a:rPr lang="cs-CZ" dirty="0" smtClean="0"/>
              <a:t>veřejné </a:t>
            </a:r>
            <a:r>
              <a:rPr lang="cs-CZ" dirty="0"/>
              <a:t>správy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Organizaci chápeme jako </a:t>
            </a:r>
            <a:r>
              <a:rPr lang="cs-CZ" u="sng" dirty="0"/>
              <a:t>strukturu</a:t>
            </a:r>
            <a:r>
              <a:rPr lang="cs-CZ" dirty="0"/>
              <a:t>, resp. </a:t>
            </a:r>
            <a:r>
              <a:rPr lang="cs-CZ" u="sng" dirty="0"/>
              <a:t>uspořádání </a:t>
            </a:r>
            <a:r>
              <a:rPr lang="cs-CZ" u="sng" dirty="0" smtClean="0"/>
              <a:t>veřejné </a:t>
            </a:r>
            <a:r>
              <a:rPr lang="cs-CZ" u="sng" dirty="0" smtClean="0"/>
              <a:t>správy</a:t>
            </a:r>
          </a:p>
          <a:p>
            <a:r>
              <a:rPr lang="cs-CZ" dirty="0"/>
              <a:t>Je představována jak </a:t>
            </a:r>
            <a:r>
              <a:rPr lang="cs-CZ" u="sng" dirty="0"/>
              <a:t>orgány státní správy</a:t>
            </a:r>
            <a:r>
              <a:rPr lang="cs-CZ" dirty="0"/>
              <a:t>, tak také </a:t>
            </a:r>
            <a:r>
              <a:rPr lang="cs-CZ" u="sng" dirty="0"/>
              <a:t>veřejnoprávními </a:t>
            </a:r>
            <a:r>
              <a:rPr lang="cs-CZ" u="sng" dirty="0" smtClean="0"/>
              <a:t>korporacemi</a:t>
            </a:r>
          </a:p>
          <a:p>
            <a:r>
              <a:rPr lang="cs-CZ" b="1" dirty="0"/>
              <a:t>Pojetí veřejné správy:</a:t>
            </a:r>
          </a:p>
          <a:p>
            <a:r>
              <a:rPr lang="cs-CZ" b="1" dirty="0"/>
              <a:t>	</a:t>
            </a:r>
            <a:r>
              <a:rPr lang="cs-CZ" u="sng" dirty="0"/>
              <a:t>organizační</a:t>
            </a:r>
            <a:r>
              <a:rPr lang="cs-CZ" b="1" dirty="0"/>
              <a:t> </a:t>
            </a:r>
            <a:r>
              <a:rPr lang="cs-CZ" dirty="0"/>
              <a:t>(materiální) pojetí</a:t>
            </a:r>
          </a:p>
          <a:p>
            <a:r>
              <a:rPr lang="cs-CZ" b="1" dirty="0"/>
              <a:t>	</a:t>
            </a:r>
            <a:r>
              <a:rPr lang="cs-CZ" u="sng" dirty="0"/>
              <a:t>funkční</a:t>
            </a:r>
            <a:r>
              <a:rPr lang="cs-CZ" b="1" dirty="0"/>
              <a:t> </a:t>
            </a:r>
            <a:r>
              <a:rPr lang="cs-CZ" dirty="0"/>
              <a:t>(materiální) pojetí</a:t>
            </a:r>
          </a:p>
          <a:p>
            <a:r>
              <a:rPr lang="cs-CZ" b="1" dirty="0" smtClean="0"/>
              <a:t>Členění</a:t>
            </a:r>
            <a:r>
              <a:rPr lang="cs-CZ" b="1" dirty="0" smtClean="0"/>
              <a:t>:</a:t>
            </a:r>
          </a:p>
          <a:p>
            <a:r>
              <a:rPr lang="cs-CZ" b="1" dirty="0"/>
              <a:t>	</a:t>
            </a:r>
            <a:r>
              <a:rPr lang="cs-CZ" u="sng" dirty="0" smtClean="0"/>
              <a:t>ústřední orgány státní správy </a:t>
            </a:r>
          </a:p>
          <a:p>
            <a:r>
              <a:rPr lang="cs-CZ" dirty="0"/>
              <a:t>	</a:t>
            </a:r>
            <a:r>
              <a:rPr lang="cs-CZ" dirty="0" smtClean="0"/>
              <a:t>	vláda</a:t>
            </a:r>
          </a:p>
          <a:p>
            <a:r>
              <a:rPr lang="cs-CZ" dirty="0" smtClean="0"/>
              <a:t>		ministerstva</a:t>
            </a:r>
          </a:p>
          <a:p>
            <a:r>
              <a:rPr lang="cs-CZ" dirty="0"/>
              <a:t>	</a:t>
            </a:r>
            <a:r>
              <a:rPr lang="cs-CZ" dirty="0" smtClean="0"/>
              <a:t>	další ústřední orgány státní správy (např. Český statistický úřad)</a:t>
            </a:r>
          </a:p>
          <a:p>
            <a:r>
              <a:rPr lang="cs-CZ" dirty="0"/>
              <a:t>	</a:t>
            </a:r>
            <a:r>
              <a:rPr lang="cs-CZ" u="sng" dirty="0" smtClean="0"/>
              <a:t>územní orgány veřejné správy</a:t>
            </a:r>
            <a:r>
              <a:rPr lang="cs-CZ" dirty="0" smtClean="0"/>
              <a:t> (např. krajské nebo obecní úřady)</a:t>
            </a:r>
          </a:p>
          <a:p>
            <a:r>
              <a:rPr lang="cs-CZ" dirty="0"/>
              <a:t>	</a:t>
            </a:r>
            <a:r>
              <a:rPr lang="cs-CZ" u="sng" dirty="0" smtClean="0"/>
              <a:t>územně dekoncentrované orgány státní správy</a:t>
            </a:r>
            <a:r>
              <a:rPr lang="cs-CZ" dirty="0" smtClean="0"/>
              <a:t> (např. finanční úřady</a:t>
            </a:r>
            <a:r>
              <a:rPr lang="cs-CZ" dirty="0" smtClean="0"/>
              <a:t>)</a:t>
            </a:r>
          </a:p>
          <a:p>
            <a:r>
              <a:rPr lang="cs-CZ" dirty="0" smtClean="0"/>
              <a:t>	</a:t>
            </a:r>
            <a:r>
              <a:rPr lang="cs-CZ" u="sng" dirty="0" smtClean="0"/>
              <a:t>subjekty </a:t>
            </a:r>
            <a:r>
              <a:rPr lang="cs-CZ" u="sng" dirty="0"/>
              <a:t>zájmové samosprávy</a:t>
            </a:r>
            <a:endParaRPr lang="cs-CZ" u="sng" dirty="0"/>
          </a:p>
        </p:txBody>
      </p:sp>
      <p:pic>
        <p:nvPicPr>
          <p:cNvPr id="4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43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2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Právní formy činnosti (realizace) veřejné správy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b="1" dirty="0" smtClean="0">
                <a:latin typeface="Arial" charset="0"/>
              </a:rPr>
              <a:t>Normativní </a:t>
            </a:r>
            <a:r>
              <a:rPr lang="cs-CZ" b="1" dirty="0">
                <a:latin typeface="Arial" charset="0"/>
              </a:rPr>
              <a:t>správní </a:t>
            </a:r>
            <a:r>
              <a:rPr lang="cs-CZ" b="1" dirty="0" smtClean="0">
                <a:latin typeface="Arial" charset="0"/>
              </a:rPr>
              <a:t>akty</a:t>
            </a:r>
          </a:p>
          <a:p>
            <a:pPr algn="just"/>
            <a:r>
              <a:rPr lang="cs-CZ" b="1" dirty="0" smtClean="0">
                <a:latin typeface="Arial" charset="0"/>
              </a:rPr>
              <a:t>	</a:t>
            </a:r>
            <a:r>
              <a:rPr lang="cs-CZ" dirty="0">
                <a:latin typeface="Arial" charset="0"/>
              </a:rPr>
              <a:t> normativní správní akty orgánů státní </a:t>
            </a:r>
            <a:r>
              <a:rPr lang="cs-CZ" dirty="0" smtClean="0">
                <a:latin typeface="Arial" charset="0"/>
              </a:rPr>
              <a:t>správy</a:t>
            </a:r>
          </a:p>
          <a:p>
            <a:pPr algn="just"/>
            <a:r>
              <a:rPr lang="cs-CZ" b="1" dirty="0">
                <a:latin typeface="Arial" charset="0"/>
              </a:rPr>
              <a:t>	</a:t>
            </a:r>
            <a:r>
              <a:rPr lang="cs-CZ" dirty="0">
                <a:latin typeface="Arial" charset="0"/>
              </a:rPr>
              <a:t> obecně závazné vyhlášky obcí a </a:t>
            </a:r>
            <a:r>
              <a:rPr lang="cs-CZ" dirty="0" smtClean="0">
                <a:latin typeface="Arial" charset="0"/>
              </a:rPr>
              <a:t>krajů</a:t>
            </a:r>
          </a:p>
          <a:p>
            <a:pPr algn="just"/>
            <a:r>
              <a:rPr lang="cs-CZ" b="1" dirty="0" smtClean="0">
                <a:latin typeface="Arial" charset="0"/>
              </a:rPr>
              <a:t>	</a:t>
            </a:r>
            <a:r>
              <a:rPr lang="cs-CZ" dirty="0">
                <a:latin typeface="Arial" charset="0"/>
              </a:rPr>
              <a:t> nařízení obcí a </a:t>
            </a:r>
            <a:r>
              <a:rPr lang="cs-CZ" dirty="0" smtClean="0">
                <a:latin typeface="Arial" charset="0"/>
              </a:rPr>
              <a:t>krajů</a:t>
            </a:r>
          </a:p>
          <a:p>
            <a:pPr algn="just"/>
            <a:endParaRPr lang="cs-CZ" b="1" dirty="0" smtClean="0">
              <a:latin typeface="Arial" charset="0"/>
            </a:endParaRPr>
          </a:p>
          <a:p>
            <a:pPr algn="just"/>
            <a:r>
              <a:rPr lang="cs-CZ" b="1" dirty="0" smtClean="0">
                <a:latin typeface="Arial" charset="0"/>
              </a:rPr>
              <a:t>Individuální správní akty</a:t>
            </a:r>
          </a:p>
          <a:p>
            <a:pPr algn="just"/>
            <a:r>
              <a:rPr lang="cs-CZ" b="1" dirty="0" smtClean="0">
                <a:latin typeface="Arial" charset="0"/>
              </a:rPr>
              <a:t>	</a:t>
            </a:r>
            <a:r>
              <a:rPr lang="cs-CZ" dirty="0">
                <a:latin typeface="Arial" charset="0"/>
              </a:rPr>
              <a:t> rozhodnutí správních orgánů </a:t>
            </a:r>
            <a:r>
              <a:rPr lang="cs-CZ" dirty="0" smtClean="0">
                <a:latin typeface="Arial" charset="0"/>
              </a:rPr>
              <a:t>(usnesení)</a:t>
            </a:r>
          </a:p>
          <a:p>
            <a:pPr algn="just"/>
            <a:r>
              <a:rPr lang="cs-CZ" b="1" dirty="0">
                <a:latin typeface="Arial" charset="0"/>
              </a:rPr>
              <a:t>	</a:t>
            </a:r>
            <a:r>
              <a:rPr lang="cs-CZ" dirty="0">
                <a:latin typeface="Arial" charset="0"/>
              </a:rPr>
              <a:t> souhlasy, stanoviska, </a:t>
            </a:r>
            <a:r>
              <a:rPr lang="cs-CZ" dirty="0" smtClean="0">
                <a:latin typeface="Arial" charset="0"/>
              </a:rPr>
              <a:t>apod.</a:t>
            </a:r>
            <a:endParaRPr lang="cs-CZ" b="1" dirty="0">
              <a:latin typeface="Arial" charset="0"/>
            </a:endParaRPr>
          </a:p>
        </p:txBody>
      </p:sp>
      <p:pic>
        <p:nvPicPr>
          <p:cNvPr id="4" name="1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48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4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Právní formy činnosti (realizace) veřejné správy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>
                <a:latin typeface="Arial" charset="0"/>
              </a:rPr>
              <a:t>Správní akty smíšené povahy</a:t>
            </a:r>
          </a:p>
          <a:p>
            <a:pPr algn="just"/>
            <a:r>
              <a:rPr lang="cs-CZ" b="1" dirty="0">
                <a:latin typeface="Arial" charset="0"/>
              </a:rPr>
              <a:t>	</a:t>
            </a:r>
            <a:r>
              <a:rPr lang="cs-CZ" dirty="0">
                <a:latin typeface="Arial" charset="0"/>
              </a:rPr>
              <a:t>opatření obecné </a:t>
            </a:r>
            <a:r>
              <a:rPr lang="cs-CZ" dirty="0" smtClean="0">
                <a:latin typeface="Arial" charset="0"/>
              </a:rPr>
              <a:t>povahy</a:t>
            </a:r>
          </a:p>
          <a:p>
            <a:pPr algn="just"/>
            <a:r>
              <a:rPr lang="cs-CZ" dirty="0" smtClean="0">
                <a:latin typeface="Arial" charset="0"/>
              </a:rPr>
              <a:t>		např. územní plán, dopravní značka</a:t>
            </a:r>
          </a:p>
          <a:p>
            <a:pPr algn="just"/>
            <a:endParaRPr lang="cs-CZ" dirty="0">
              <a:latin typeface="Arial" charset="0"/>
            </a:endParaRPr>
          </a:p>
          <a:p>
            <a:pPr algn="just"/>
            <a:r>
              <a:rPr lang="cs-CZ" b="1" dirty="0">
                <a:latin typeface="Arial" charset="0"/>
              </a:rPr>
              <a:t>Veřejnoprávní smlouvy	</a:t>
            </a:r>
          </a:p>
          <a:p>
            <a:pPr algn="just"/>
            <a:r>
              <a:rPr lang="cs-CZ" b="1" dirty="0">
                <a:latin typeface="Arial" charset="0"/>
              </a:rPr>
              <a:t>	</a:t>
            </a:r>
            <a:r>
              <a:rPr lang="cs-CZ" dirty="0">
                <a:latin typeface="Arial" charset="0"/>
              </a:rPr>
              <a:t>dvoustranné právní </a:t>
            </a:r>
            <a:r>
              <a:rPr lang="cs-CZ" dirty="0" smtClean="0">
                <a:latin typeface="Arial" charset="0"/>
              </a:rPr>
              <a:t>jednání; </a:t>
            </a:r>
            <a:r>
              <a:rPr lang="cs-CZ" dirty="0">
                <a:latin typeface="Arial" charset="0"/>
              </a:rPr>
              <a:t>dle druhu:</a:t>
            </a:r>
          </a:p>
          <a:p>
            <a:pPr algn="just"/>
            <a:r>
              <a:rPr lang="cs-CZ" dirty="0">
                <a:latin typeface="Arial" charset="0"/>
              </a:rPr>
              <a:t>		koordinační</a:t>
            </a:r>
          </a:p>
          <a:p>
            <a:pPr algn="just"/>
            <a:r>
              <a:rPr lang="cs-CZ" dirty="0">
                <a:latin typeface="Arial" charset="0"/>
              </a:rPr>
              <a:t>		subordinační</a:t>
            </a:r>
          </a:p>
          <a:p>
            <a:pPr algn="just"/>
            <a:r>
              <a:rPr lang="cs-CZ" dirty="0">
                <a:latin typeface="Arial" charset="0"/>
              </a:rPr>
              <a:t>		ostatní</a:t>
            </a:r>
            <a:endParaRPr lang="cs-CZ" dirty="0"/>
          </a:p>
          <a:p>
            <a:endParaRPr lang="cs-CZ" dirty="0"/>
          </a:p>
        </p:txBody>
      </p:sp>
      <p:pic>
        <p:nvPicPr>
          <p:cNvPr id="4" name="2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27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5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5648084" y="3429000"/>
            <a:ext cx="2265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richard.bartes@vsb.cz</a:t>
            </a:r>
          </a:p>
          <a:p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6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2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Principy organizace veř. správy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b="1" dirty="0"/>
              <a:t>Princip centralizace a </a:t>
            </a:r>
            <a:r>
              <a:rPr lang="cs-CZ" b="1" dirty="0" smtClean="0"/>
              <a:t>decentralizace</a:t>
            </a:r>
          </a:p>
          <a:p>
            <a:r>
              <a:rPr lang="cs-CZ" b="1" dirty="0" smtClean="0"/>
              <a:t>	</a:t>
            </a:r>
            <a:r>
              <a:rPr lang="cs-CZ" u="sng" dirty="0" smtClean="0"/>
              <a:t>centralizace</a:t>
            </a:r>
            <a:r>
              <a:rPr lang="cs-CZ" dirty="0" smtClean="0"/>
              <a:t>: </a:t>
            </a:r>
            <a:r>
              <a:rPr lang="cs-CZ" dirty="0"/>
              <a:t>soustředění moci u 1 subjektu (</a:t>
            </a:r>
            <a:r>
              <a:rPr lang="cs-CZ" dirty="0" smtClean="0"/>
              <a:t>stát)</a:t>
            </a:r>
          </a:p>
          <a:p>
            <a:r>
              <a:rPr lang="cs-CZ" b="1" dirty="0"/>
              <a:t>	</a:t>
            </a:r>
            <a:r>
              <a:rPr lang="cs-CZ" u="sng" dirty="0" smtClean="0"/>
              <a:t>decentralizace</a:t>
            </a:r>
            <a:r>
              <a:rPr lang="cs-CZ" dirty="0" smtClean="0"/>
              <a:t>: </a:t>
            </a:r>
            <a:r>
              <a:rPr lang="cs-CZ" dirty="0"/>
              <a:t>přenesení moci z 1 subjektu na jiné (veřejnoprávní </a:t>
            </a:r>
            <a:r>
              <a:rPr lang="cs-CZ" dirty="0" smtClean="0"/>
              <a:t>korporace)</a:t>
            </a:r>
            <a:endParaRPr lang="cs-CZ" dirty="0"/>
          </a:p>
          <a:p>
            <a:r>
              <a:rPr lang="cs-CZ" b="1" dirty="0"/>
              <a:t>Princip koncentrace a dekoncentrace </a:t>
            </a:r>
            <a:endParaRPr lang="cs-CZ" b="1" dirty="0" smtClean="0"/>
          </a:p>
          <a:p>
            <a:r>
              <a:rPr lang="cs-CZ" b="1" dirty="0" smtClean="0"/>
              <a:t>	</a:t>
            </a:r>
            <a:r>
              <a:rPr lang="cs-CZ" u="sng" dirty="0" smtClean="0"/>
              <a:t>koncentrace</a:t>
            </a:r>
            <a:r>
              <a:rPr lang="cs-CZ" dirty="0"/>
              <a:t>: soustředění výkonu činnosti do 1 </a:t>
            </a:r>
            <a:r>
              <a:rPr lang="cs-CZ" dirty="0" smtClean="0"/>
              <a:t>subjektu</a:t>
            </a:r>
          </a:p>
          <a:p>
            <a:r>
              <a:rPr lang="cs-CZ" b="1" dirty="0"/>
              <a:t>	</a:t>
            </a:r>
            <a:r>
              <a:rPr lang="cs-CZ" u="sng" dirty="0" smtClean="0"/>
              <a:t>dekoncentrace</a:t>
            </a:r>
            <a:r>
              <a:rPr lang="cs-CZ" dirty="0"/>
              <a:t>: distribuce výkonu činnosti mezi více </a:t>
            </a:r>
            <a:r>
              <a:rPr lang="cs-CZ" dirty="0" smtClean="0"/>
              <a:t>subjektů</a:t>
            </a:r>
            <a:endParaRPr lang="cs-CZ" b="1" dirty="0"/>
          </a:p>
          <a:p>
            <a:r>
              <a:rPr lang="cs-CZ" b="1" dirty="0"/>
              <a:t>Princip územní a </a:t>
            </a:r>
            <a:r>
              <a:rPr lang="cs-CZ" b="1" dirty="0" smtClean="0"/>
              <a:t>rezortní</a:t>
            </a:r>
          </a:p>
          <a:p>
            <a:r>
              <a:rPr lang="cs-CZ" b="1" dirty="0" smtClean="0"/>
              <a:t>	</a:t>
            </a:r>
            <a:r>
              <a:rPr lang="cs-CZ" u="sng" dirty="0" smtClean="0"/>
              <a:t>územní</a:t>
            </a:r>
            <a:r>
              <a:rPr lang="cs-CZ" dirty="0"/>
              <a:t>: vymezuje působnost veřejné správy vzhledem k </a:t>
            </a:r>
            <a:r>
              <a:rPr lang="cs-CZ" dirty="0" smtClean="0"/>
              <a:t>teritoriu</a:t>
            </a:r>
          </a:p>
          <a:p>
            <a:r>
              <a:rPr lang="cs-CZ" b="1" dirty="0"/>
              <a:t>	</a:t>
            </a:r>
            <a:r>
              <a:rPr lang="cs-CZ" u="sng" dirty="0" smtClean="0"/>
              <a:t>rezortní</a:t>
            </a:r>
            <a:r>
              <a:rPr lang="cs-CZ" dirty="0"/>
              <a:t>: vymezuje působnost podle záležitosti, která je </a:t>
            </a:r>
            <a:r>
              <a:rPr lang="cs-CZ" dirty="0" smtClean="0"/>
              <a:t>spravována</a:t>
            </a:r>
            <a:endParaRPr lang="cs-CZ" b="1" dirty="0"/>
          </a:p>
          <a:p>
            <a:r>
              <a:rPr lang="cs-CZ" b="1" dirty="0"/>
              <a:t>Princip monokratický a </a:t>
            </a:r>
            <a:r>
              <a:rPr lang="cs-CZ" b="1" dirty="0" smtClean="0"/>
              <a:t>kolegiální</a:t>
            </a:r>
          </a:p>
          <a:p>
            <a:r>
              <a:rPr lang="cs-CZ" b="1" dirty="0" smtClean="0"/>
              <a:t>	</a:t>
            </a:r>
            <a:r>
              <a:rPr lang="cs-CZ" u="sng" dirty="0" smtClean="0"/>
              <a:t>monokratický</a:t>
            </a:r>
            <a:r>
              <a:rPr lang="cs-CZ" dirty="0"/>
              <a:t>: orgán reprezentován jednou </a:t>
            </a:r>
            <a:r>
              <a:rPr lang="cs-CZ" dirty="0" smtClean="0"/>
              <a:t>osobou</a:t>
            </a:r>
          </a:p>
          <a:p>
            <a:r>
              <a:rPr lang="cs-CZ" b="1" dirty="0"/>
              <a:t>	</a:t>
            </a:r>
            <a:r>
              <a:rPr lang="cs-CZ" u="sng" dirty="0"/>
              <a:t>Kolegiální</a:t>
            </a:r>
            <a:r>
              <a:rPr lang="cs-CZ" dirty="0"/>
              <a:t>: orgán je tvořen větším počtem </a:t>
            </a:r>
            <a:r>
              <a:rPr lang="cs-CZ" dirty="0" smtClean="0"/>
              <a:t>osob</a:t>
            </a:r>
            <a:endParaRPr lang="cs-CZ" b="1" dirty="0"/>
          </a:p>
          <a:p>
            <a:r>
              <a:rPr lang="cs-CZ" b="1" dirty="0"/>
              <a:t>Princip volební a jmenovací</a:t>
            </a:r>
          </a:p>
          <a:p>
            <a:r>
              <a:rPr lang="cs-CZ" dirty="0" smtClean="0"/>
              <a:t>	</a:t>
            </a:r>
            <a:r>
              <a:rPr lang="cs-CZ" u="sng" dirty="0" smtClean="0"/>
              <a:t>jmenovací</a:t>
            </a:r>
            <a:r>
              <a:rPr lang="cs-CZ" dirty="0"/>
              <a:t>: uplatňován </a:t>
            </a:r>
            <a:r>
              <a:rPr lang="cs-CZ" dirty="0" smtClean="0"/>
              <a:t>většinou</a:t>
            </a:r>
          </a:p>
          <a:p>
            <a:r>
              <a:rPr lang="cs-CZ" dirty="0"/>
              <a:t>	</a:t>
            </a:r>
            <a:r>
              <a:rPr lang="cs-CZ" u="sng" dirty="0" smtClean="0"/>
              <a:t>volební</a:t>
            </a:r>
            <a:r>
              <a:rPr lang="cs-CZ" dirty="0"/>
              <a:t>: uplatňován zejména v </a:t>
            </a:r>
            <a:r>
              <a:rPr lang="cs-CZ" dirty="0" smtClean="0"/>
              <a:t>samosprávě</a:t>
            </a:r>
            <a:endParaRPr lang="cs-CZ" dirty="0"/>
          </a:p>
        </p:txBody>
      </p:sp>
      <p:pic>
        <p:nvPicPr>
          <p:cNvPr id="4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65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9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Ústřední orgány státní správy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Správní úřad, který stojí na vrcholu správní hierarchie a jemuž není nadřízen žádný jiný úřad, ale zpravidla vláda </a:t>
            </a:r>
            <a:r>
              <a:rPr lang="cs-CZ" dirty="0" smtClean="0"/>
              <a:t>-&gt; </a:t>
            </a:r>
            <a:r>
              <a:rPr lang="cs-CZ" b="1" u="sng" dirty="0"/>
              <a:t>ministerstva</a:t>
            </a:r>
            <a:r>
              <a:rPr lang="cs-CZ" dirty="0"/>
              <a:t> (v čele stojí člen </a:t>
            </a:r>
            <a:r>
              <a:rPr lang="cs-CZ" dirty="0" smtClean="0"/>
              <a:t>vlády)</a:t>
            </a:r>
          </a:p>
          <a:p>
            <a:pPr algn="just"/>
            <a:r>
              <a:rPr lang="cs-CZ" dirty="0"/>
              <a:t>	</a:t>
            </a:r>
            <a:r>
              <a:rPr lang="cs-CZ" dirty="0" err="1" smtClean="0"/>
              <a:t>pr</a:t>
            </a:r>
            <a:r>
              <a:rPr lang="cs-CZ" dirty="0"/>
              <a:t>. úprava: zák. č. 2/1969 Sb., o zřízení ministerstev a jiných ústředních orgánů státní správy České </a:t>
            </a:r>
            <a:r>
              <a:rPr lang="cs-CZ" dirty="0" smtClean="0"/>
              <a:t>	republik</a:t>
            </a:r>
          </a:p>
          <a:p>
            <a:pPr algn="just"/>
            <a:r>
              <a:rPr lang="cs-CZ" b="1" u="sng" dirty="0"/>
              <a:t>Další ústřední orgány státní správy</a:t>
            </a:r>
            <a:r>
              <a:rPr lang="cs-CZ" dirty="0"/>
              <a:t> </a:t>
            </a:r>
            <a:r>
              <a:rPr lang="cs-CZ" dirty="0" smtClean="0"/>
              <a:t>– </a:t>
            </a:r>
            <a:r>
              <a:rPr lang="cs-CZ" dirty="0"/>
              <a:t>Český statistický úřad, Český báňský úřad, Úřad pro ochranu hospodářské soutěže, Národní bezpečnostní úřad, Bezpečnostní informační služba (BIS), Úřad pro ochranu osobních </a:t>
            </a:r>
            <a:r>
              <a:rPr lang="cs-CZ" dirty="0" smtClean="0"/>
              <a:t>údajů</a:t>
            </a:r>
          </a:p>
          <a:p>
            <a:pPr algn="just"/>
            <a:endParaRPr lang="cs-CZ" sz="1050" dirty="0"/>
          </a:p>
          <a:p>
            <a:pPr algn="just"/>
            <a:r>
              <a:rPr lang="cs-CZ" b="1" u="sng" dirty="0"/>
              <a:t>Zásady činnosti ústředních orgánů státní </a:t>
            </a:r>
            <a:r>
              <a:rPr lang="cs-CZ" b="1" u="sng" dirty="0" smtClean="0"/>
              <a:t>správy:</a:t>
            </a:r>
            <a:endParaRPr lang="cs-CZ" dirty="0" smtClean="0"/>
          </a:p>
          <a:p>
            <a:pPr algn="just"/>
            <a:r>
              <a:rPr lang="cs-CZ" dirty="0"/>
              <a:t>	</a:t>
            </a:r>
            <a:r>
              <a:rPr lang="cs-CZ" dirty="0" smtClean="0"/>
              <a:t>při </a:t>
            </a:r>
            <a:r>
              <a:rPr lang="cs-CZ" dirty="0"/>
              <a:t>své činnosti se </a:t>
            </a:r>
            <a:r>
              <a:rPr lang="cs-CZ" u="sng" dirty="0"/>
              <a:t>řídí </a:t>
            </a:r>
            <a:r>
              <a:rPr lang="cs-CZ" u="sng" dirty="0" smtClean="0"/>
              <a:t>zákony</a:t>
            </a:r>
            <a:endParaRPr lang="cs-CZ" dirty="0" smtClean="0"/>
          </a:p>
          <a:p>
            <a:pPr algn="just"/>
            <a:r>
              <a:rPr lang="cs-CZ" dirty="0" smtClean="0"/>
              <a:t>	plní </a:t>
            </a:r>
            <a:r>
              <a:rPr lang="cs-CZ" dirty="0"/>
              <a:t>v okruhu své působnosti úkoly stanovené v </a:t>
            </a:r>
            <a:r>
              <a:rPr lang="cs-CZ" dirty="0" smtClean="0"/>
              <a:t>zákonech</a:t>
            </a:r>
          </a:p>
          <a:p>
            <a:pPr algn="just"/>
            <a:r>
              <a:rPr lang="cs-CZ" dirty="0" smtClean="0"/>
              <a:t>	pod </a:t>
            </a:r>
            <a:r>
              <a:rPr lang="cs-CZ" dirty="0"/>
              <a:t>kontrolou </a:t>
            </a:r>
            <a:r>
              <a:rPr lang="cs-CZ" dirty="0" smtClean="0"/>
              <a:t>vlády</a:t>
            </a:r>
            <a:endParaRPr lang="cs-CZ" dirty="0"/>
          </a:p>
        </p:txBody>
      </p:sp>
      <p:pic>
        <p:nvPicPr>
          <p:cNvPr id="4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49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9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Organizace územní správy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Územní správa souvisí s územním členěním státu a zahrnuje veškeré nižší úrovně </a:t>
            </a:r>
            <a:r>
              <a:rPr lang="cs-CZ" dirty="0" smtClean="0"/>
              <a:t>správy</a:t>
            </a:r>
          </a:p>
          <a:p>
            <a:pPr algn="just"/>
            <a:endParaRPr lang="cs-CZ" dirty="0"/>
          </a:p>
          <a:p>
            <a:pPr algn="just"/>
            <a:r>
              <a:rPr lang="cs-CZ" u="sng" dirty="0"/>
              <a:t>Územní správa</a:t>
            </a:r>
            <a:r>
              <a:rPr lang="cs-CZ" dirty="0"/>
              <a:t> </a:t>
            </a:r>
            <a:r>
              <a:rPr lang="cs-CZ" b="1" dirty="0"/>
              <a:t>	</a:t>
            </a:r>
            <a:r>
              <a:rPr lang="cs-CZ" b="1" dirty="0" smtClean="0"/>
              <a:t>		X</a:t>
            </a:r>
            <a:r>
              <a:rPr lang="cs-CZ" b="1" dirty="0"/>
              <a:t>	</a:t>
            </a:r>
            <a:r>
              <a:rPr lang="cs-CZ" u="sng" dirty="0"/>
              <a:t>Místní správa</a:t>
            </a:r>
            <a:r>
              <a:rPr lang="cs-CZ" dirty="0"/>
              <a:t> (</a:t>
            </a:r>
            <a:r>
              <a:rPr lang="cs-CZ" dirty="0" smtClean="0"/>
              <a:t>obce)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obce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kraje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okresy</a:t>
            </a:r>
            <a:endParaRPr lang="cs-CZ" dirty="0"/>
          </a:p>
        </p:txBody>
      </p:sp>
      <p:pic>
        <p:nvPicPr>
          <p:cNvPr id="4" name="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0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1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Právní postavení obcí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Zák. č. 128/2000 Sb., o </a:t>
            </a:r>
            <a:r>
              <a:rPr lang="cs-CZ" dirty="0" smtClean="0"/>
              <a:t>obcích, ve znění pozdějších předpisů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/>
              <a:t>Obec vystupuje v právních vztazích </a:t>
            </a:r>
            <a:r>
              <a:rPr lang="cs-CZ" u="sng" dirty="0"/>
              <a:t>svým jménem</a:t>
            </a:r>
            <a:r>
              <a:rPr lang="cs-CZ" dirty="0"/>
              <a:t> a </a:t>
            </a:r>
            <a:r>
              <a:rPr lang="cs-CZ" u="sng" dirty="0"/>
              <a:t>nese odpovědnost</a:t>
            </a:r>
            <a:r>
              <a:rPr lang="cs-CZ" dirty="0"/>
              <a:t> z těchto vztahů </a:t>
            </a:r>
            <a:r>
              <a:rPr lang="cs-CZ" dirty="0" smtClean="0"/>
              <a:t>vyplývající</a:t>
            </a:r>
          </a:p>
          <a:p>
            <a:pPr algn="just"/>
            <a:r>
              <a:rPr lang="cs-CZ" dirty="0"/>
              <a:t>Obec </a:t>
            </a:r>
            <a:r>
              <a:rPr lang="cs-CZ" u="sng" dirty="0"/>
              <a:t>pečuje o všestranný rozvoj svého území </a:t>
            </a:r>
            <a:r>
              <a:rPr lang="cs-CZ" dirty="0"/>
              <a:t>a </a:t>
            </a:r>
            <a:r>
              <a:rPr lang="cs-CZ" u="sng" dirty="0"/>
              <a:t>o potřeby svých občanů</a:t>
            </a:r>
            <a:r>
              <a:rPr lang="cs-CZ" dirty="0"/>
              <a:t>; při plnění svých úkolů </a:t>
            </a:r>
            <a:r>
              <a:rPr lang="cs-CZ" u="sng" dirty="0"/>
              <a:t>chrání též veřejný </a:t>
            </a:r>
            <a:r>
              <a:rPr lang="cs-CZ" u="sng" dirty="0" smtClean="0"/>
              <a:t>zájem</a:t>
            </a:r>
            <a:endParaRPr lang="cs-CZ" dirty="0"/>
          </a:p>
          <a:p>
            <a:pPr algn="just"/>
            <a:endParaRPr lang="cs-CZ" dirty="0" smtClean="0"/>
          </a:p>
          <a:p>
            <a:pPr algn="just"/>
            <a:r>
              <a:rPr lang="cs-CZ" dirty="0"/>
              <a:t>Specifické postavení Prahy (zákonem č. 131/2000 Sb., o hlavním městě </a:t>
            </a:r>
            <a:r>
              <a:rPr lang="cs-CZ" dirty="0" smtClean="0"/>
              <a:t>Praze, ve znění pozdějších předpisů)</a:t>
            </a:r>
            <a:endParaRPr lang="cs-CZ" dirty="0"/>
          </a:p>
        </p:txBody>
      </p:sp>
      <p:pic>
        <p:nvPicPr>
          <p:cNvPr id="4" name="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9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8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Druhy obcí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u="sng" dirty="0"/>
              <a:t>Městem</a:t>
            </a:r>
            <a:r>
              <a:rPr lang="cs-CZ" dirty="0"/>
              <a:t> je obec, která má alespoň </a:t>
            </a:r>
            <a:r>
              <a:rPr lang="cs-CZ" u="sng" dirty="0"/>
              <a:t>3 000 </a:t>
            </a:r>
            <a:r>
              <a:rPr lang="cs-CZ" u="sng" dirty="0" smtClean="0"/>
              <a:t>obyvatel</a:t>
            </a:r>
          </a:p>
          <a:p>
            <a:pPr algn="just"/>
            <a:r>
              <a:rPr lang="cs-CZ" b="1" u="sng" dirty="0"/>
              <a:t>Statutárními městy</a:t>
            </a:r>
            <a:r>
              <a:rPr lang="cs-CZ" dirty="0"/>
              <a:t> jsou města zákonem </a:t>
            </a:r>
            <a:r>
              <a:rPr lang="cs-CZ" u="sng" dirty="0"/>
              <a:t>výslovně určená</a:t>
            </a:r>
            <a:r>
              <a:rPr lang="cs-CZ" dirty="0"/>
              <a:t> a jejich území se může členit na městské obvody nebo městské části (ty mají </a:t>
            </a:r>
            <a:r>
              <a:rPr lang="cs-CZ" dirty="0" smtClean="0"/>
              <a:t>samosprávu)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Tři typy </a:t>
            </a:r>
            <a:r>
              <a:rPr lang="cs-CZ" b="1" dirty="0" smtClean="0"/>
              <a:t>obcí:</a:t>
            </a:r>
            <a:endParaRPr lang="cs-CZ" dirty="0" smtClean="0"/>
          </a:p>
          <a:p>
            <a:pPr algn="just"/>
            <a:r>
              <a:rPr lang="cs-CZ" b="1" dirty="0"/>
              <a:t>	</a:t>
            </a:r>
            <a:r>
              <a:rPr lang="cs-CZ" dirty="0"/>
              <a:t> I. </a:t>
            </a:r>
            <a:r>
              <a:rPr lang="cs-CZ" u="sng" dirty="0"/>
              <a:t>základní</a:t>
            </a:r>
            <a:r>
              <a:rPr lang="cs-CZ" dirty="0"/>
              <a:t> (cca </a:t>
            </a:r>
            <a:r>
              <a:rPr lang="cs-CZ" dirty="0" smtClean="0"/>
              <a:t>6250)</a:t>
            </a:r>
          </a:p>
          <a:p>
            <a:pPr algn="just"/>
            <a:r>
              <a:rPr lang="cs-CZ" b="1" dirty="0"/>
              <a:t>	</a:t>
            </a:r>
            <a:r>
              <a:rPr lang="cs-CZ" dirty="0" smtClean="0"/>
              <a:t>II. </a:t>
            </a:r>
            <a:r>
              <a:rPr lang="cs-CZ" u="sng" dirty="0"/>
              <a:t>s pověřeným obecním </a:t>
            </a:r>
            <a:r>
              <a:rPr lang="cs-CZ" u="sng" dirty="0" smtClean="0"/>
              <a:t>úřadem</a:t>
            </a:r>
            <a:endParaRPr lang="cs-CZ" dirty="0" smtClean="0"/>
          </a:p>
          <a:p>
            <a:pPr algn="just"/>
            <a:r>
              <a:rPr lang="cs-CZ" dirty="0"/>
              <a:t>	</a:t>
            </a:r>
            <a:r>
              <a:rPr lang="cs-CZ" dirty="0" smtClean="0"/>
              <a:t>III. </a:t>
            </a:r>
            <a:r>
              <a:rPr lang="cs-CZ" u="sng" dirty="0"/>
              <a:t>s rozšířenou působností</a:t>
            </a:r>
            <a:r>
              <a:rPr lang="cs-CZ" dirty="0"/>
              <a:t> (cca 250, současně jsou obcemi I a </a:t>
            </a:r>
            <a:r>
              <a:rPr lang="cs-CZ" dirty="0" smtClean="0"/>
              <a:t>II)</a:t>
            </a:r>
            <a:endParaRPr lang="cs-CZ" dirty="0"/>
          </a:p>
          <a:p>
            <a:endParaRPr lang="cs-CZ" dirty="0"/>
          </a:p>
        </p:txBody>
      </p:sp>
      <p:pic>
        <p:nvPicPr>
          <p:cNvPr id="4" name="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7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4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Samostatná a přenesená působnost </a:t>
            </a:r>
            <a:r>
              <a:rPr lang="cs-CZ" dirty="0" smtClean="0"/>
              <a:t>obce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Samostatnou působností</a:t>
            </a:r>
            <a:r>
              <a:rPr lang="cs-CZ" dirty="0"/>
              <a:t> je působnost samosprávná (stát do ní zásadně </a:t>
            </a:r>
            <a:r>
              <a:rPr lang="cs-CZ" dirty="0" smtClean="0"/>
              <a:t>nezasahuje)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Přenesená působnost</a:t>
            </a:r>
            <a:r>
              <a:rPr lang="cs-CZ" dirty="0"/>
              <a:t> je dekoncentrovaná státní správa svěřená obcím (distribuce výkonu činnosti mezi více </a:t>
            </a:r>
            <a:r>
              <a:rPr lang="cs-CZ" dirty="0" smtClean="0"/>
              <a:t>subjektů)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jde </a:t>
            </a:r>
            <a:r>
              <a:rPr lang="cs-CZ" dirty="0"/>
              <a:t>o </a:t>
            </a:r>
            <a:r>
              <a:rPr lang="cs-CZ" u="sng" dirty="0"/>
              <a:t>činnosti, které přísluší zabezpečit státu</a:t>
            </a:r>
            <a:r>
              <a:rPr lang="cs-CZ" dirty="0"/>
              <a:t>, ale obce je realizují proto, že je stát na ně zákonem </a:t>
            </a:r>
            <a:r>
              <a:rPr lang="cs-CZ" dirty="0" smtClean="0"/>
              <a:t>delegoval</a:t>
            </a:r>
          </a:p>
          <a:p>
            <a:pPr algn="just"/>
            <a:endParaRPr lang="cs-CZ" dirty="0"/>
          </a:p>
        </p:txBody>
      </p:sp>
      <p:pic>
        <p:nvPicPr>
          <p:cNvPr id="4" name="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33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0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Základ samosprávy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u="sng" dirty="0"/>
              <a:t>Osobní</a:t>
            </a:r>
            <a:r>
              <a:rPr lang="cs-CZ" b="1" dirty="0"/>
              <a:t> aspekt obce</a:t>
            </a:r>
            <a:r>
              <a:rPr lang="cs-CZ" dirty="0"/>
              <a:t> – společenství občanů, občané obce (mající trvalý pobyt) mají od 18 let právo volit, rozhodovat v místním referendu, být členy </a:t>
            </a:r>
            <a:r>
              <a:rPr lang="cs-CZ" dirty="0" smtClean="0"/>
              <a:t>zastupitelstva</a:t>
            </a:r>
          </a:p>
          <a:p>
            <a:pPr algn="just"/>
            <a:endParaRPr lang="cs-CZ" dirty="0" smtClean="0"/>
          </a:p>
          <a:p>
            <a:pPr algn="just"/>
            <a:r>
              <a:rPr lang="cs-CZ" b="1" u="sng" dirty="0"/>
              <a:t>Územní</a:t>
            </a:r>
            <a:r>
              <a:rPr lang="cs-CZ" dirty="0"/>
              <a:t> </a:t>
            </a:r>
            <a:r>
              <a:rPr lang="cs-CZ" b="1" dirty="0"/>
              <a:t>aspekt obce</a:t>
            </a:r>
            <a:r>
              <a:rPr lang="cs-CZ" dirty="0"/>
              <a:t> – území obce musí respektovat katastrální území; obce je možné </a:t>
            </a:r>
            <a:r>
              <a:rPr lang="cs-CZ" dirty="0" smtClean="0"/>
              <a:t>slučovat</a:t>
            </a:r>
          </a:p>
          <a:p>
            <a:pPr algn="just"/>
            <a:endParaRPr lang="cs-CZ" dirty="0"/>
          </a:p>
          <a:p>
            <a:pPr algn="just"/>
            <a:r>
              <a:rPr lang="cs-CZ" b="1" u="sng" dirty="0"/>
              <a:t>Ekonomický</a:t>
            </a:r>
            <a:r>
              <a:rPr lang="cs-CZ" dirty="0"/>
              <a:t> </a:t>
            </a:r>
            <a:r>
              <a:rPr lang="cs-CZ" b="1" dirty="0"/>
              <a:t>aspekt obce</a:t>
            </a:r>
            <a:r>
              <a:rPr lang="cs-CZ" dirty="0"/>
              <a:t> – obec má postavení PO a disponuje vlastním majetkem a </a:t>
            </a:r>
            <a:r>
              <a:rPr lang="cs-CZ" dirty="0" smtClean="0"/>
              <a:t>finančními </a:t>
            </a:r>
            <a:r>
              <a:rPr lang="cs-CZ" dirty="0"/>
              <a:t>zdroji. Rozpočet je každý rok přezkoumán krajským </a:t>
            </a:r>
            <a:r>
              <a:rPr lang="cs-CZ" dirty="0" smtClean="0"/>
              <a:t>úřadem</a:t>
            </a:r>
          </a:p>
          <a:p>
            <a:pPr algn="just"/>
            <a:endParaRPr lang="cs-CZ" dirty="0"/>
          </a:p>
          <a:p>
            <a:pPr algn="just"/>
            <a:r>
              <a:rPr lang="cs-CZ" b="1" u="sng" dirty="0"/>
              <a:t>Mocenský</a:t>
            </a:r>
            <a:r>
              <a:rPr lang="cs-CZ" dirty="0"/>
              <a:t> </a:t>
            </a:r>
            <a:r>
              <a:rPr lang="cs-CZ" b="1" dirty="0"/>
              <a:t>aspekt obce</a:t>
            </a:r>
            <a:r>
              <a:rPr lang="cs-CZ" dirty="0"/>
              <a:t> – obec může vydávat vlastní mocenské akty (</a:t>
            </a:r>
            <a:r>
              <a:rPr lang="cs-CZ" dirty="0" smtClean="0"/>
              <a:t>vyhlášky/nařízení)</a:t>
            </a:r>
            <a:endParaRPr lang="cs-CZ" dirty="0"/>
          </a:p>
        </p:txBody>
      </p:sp>
      <p:pic>
        <p:nvPicPr>
          <p:cNvPr id="4" name="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3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1980</TotalTime>
  <Words>1454</Words>
  <Application>Microsoft Office PowerPoint</Application>
  <PresentationFormat>Širokoúhlá obrazovka</PresentationFormat>
  <Paragraphs>183</Paragraphs>
  <Slides>22</Slides>
  <Notes>1</Notes>
  <HiddenSlides>0</HiddenSlides>
  <MMClips>22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5" baseType="lpstr">
      <vt:lpstr>Arial</vt:lpstr>
      <vt:lpstr>Calibri</vt:lpstr>
      <vt:lpstr>1_Custom Design</vt:lpstr>
      <vt:lpstr>Prezentace aplikace PowerPoint</vt:lpstr>
      <vt:lpstr>Organizace veřejné správy</vt:lpstr>
      <vt:lpstr>Principy organizace veř. správy</vt:lpstr>
      <vt:lpstr>Ústřední orgány státní správy</vt:lpstr>
      <vt:lpstr>Organizace územní správy</vt:lpstr>
      <vt:lpstr>Právní postavení obcí</vt:lpstr>
      <vt:lpstr>Druhy obcí</vt:lpstr>
      <vt:lpstr>Samostatná a přenesená působnost obce</vt:lpstr>
      <vt:lpstr>Základ samosprávy</vt:lpstr>
      <vt:lpstr>Pravomoci obce</vt:lpstr>
      <vt:lpstr>Orgány obcí</vt:lpstr>
      <vt:lpstr>Právní postavení kraje</vt:lpstr>
      <vt:lpstr>Samostatná a přenesená působnost kraje</vt:lpstr>
      <vt:lpstr>Základ samosprávy kraje</vt:lpstr>
      <vt:lpstr>Pravomoci kraje</vt:lpstr>
      <vt:lpstr>Orgány kraje</vt:lpstr>
      <vt:lpstr>Zájmová/profesní samospráva</vt:lpstr>
      <vt:lpstr>Zájmová/profesní samospráva</vt:lpstr>
      <vt:lpstr>Činnost veřejné správy</vt:lpstr>
      <vt:lpstr>Právní formy činnosti (realizace) veřejné správy</vt:lpstr>
      <vt:lpstr>Právní formy činnosti (realizace) veřejné správy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Bartes Richard</cp:lastModifiedBy>
  <cp:revision>46</cp:revision>
  <dcterms:created xsi:type="dcterms:W3CDTF">2019-09-01T08:00:02Z</dcterms:created>
  <dcterms:modified xsi:type="dcterms:W3CDTF">2024-11-17T18:50:32Z</dcterms:modified>
</cp:coreProperties>
</file>