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  <p:sldMasterId id="2147483656" r:id="rId2"/>
  </p:sldMasterIdLst>
  <p:notesMasterIdLst>
    <p:notesMasterId r:id="rId24"/>
  </p:notesMasterIdLst>
  <p:handoutMasterIdLst>
    <p:handoutMasterId r:id="rId25"/>
  </p:handoutMasterIdLst>
  <p:sldIdLst>
    <p:sldId id="282" r:id="rId3"/>
    <p:sldId id="260" r:id="rId4"/>
    <p:sldId id="264" r:id="rId5"/>
    <p:sldId id="265" r:id="rId6"/>
    <p:sldId id="266" r:id="rId7"/>
    <p:sldId id="268" r:id="rId8"/>
    <p:sldId id="271" r:id="rId9"/>
    <p:sldId id="269" r:id="rId10"/>
    <p:sldId id="270" r:id="rId11"/>
    <p:sldId id="274" r:id="rId12"/>
    <p:sldId id="275" r:id="rId13"/>
    <p:sldId id="273" r:id="rId14"/>
    <p:sldId id="272" r:id="rId15"/>
    <p:sldId id="276" r:id="rId16"/>
    <p:sldId id="279" r:id="rId17"/>
    <p:sldId id="280" r:id="rId18"/>
    <p:sldId id="278" r:id="rId19"/>
    <p:sldId id="281" r:id="rId20"/>
    <p:sldId id="267" r:id="rId21"/>
    <p:sldId id="277" r:id="rId22"/>
    <p:sldId id="283" r:id="rId23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4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29D93CD-70B4-4204-AA0C-F17E5A389CFC}" v="4" dt="2023-10-26T08:19:45.87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348" autoAdjust="0"/>
    <p:restoredTop sz="94702" autoAdjust="0"/>
  </p:normalViewPr>
  <p:slideViewPr>
    <p:cSldViewPr snapToGrid="0" snapToObjects="1" showGuides="1">
      <p:cViewPr varScale="1">
        <p:scale>
          <a:sx n="65" d="100"/>
          <a:sy n="65" d="100"/>
        </p:scale>
        <p:origin x="-922" y="-67"/>
      </p:cViewPr>
      <p:guideLst>
        <p:guide orient="horz" pos="2137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vasnickova Zuzana" userId="d619ed73-810d-42e6-9ab5-a3b7d331022e" providerId="ADAL" clId="{D29D93CD-70B4-4204-AA0C-F17E5A389CFC}"/>
    <pc:docChg chg="custSel modSld">
      <pc:chgData name="Kvasnickova Zuzana" userId="d619ed73-810d-42e6-9ab5-a3b7d331022e" providerId="ADAL" clId="{D29D93CD-70B4-4204-AA0C-F17E5A389CFC}" dt="2023-10-26T08:20:58.702" v="21" actId="14100"/>
      <pc:docMkLst>
        <pc:docMk/>
      </pc:docMkLst>
      <pc:sldChg chg="addSp delSp modSp mod">
        <pc:chgData name="Kvasnickova Zuzana" userId="d619ed73-810d-42e6-9ab5-a3b7d331022e" providerId="ADAL" clId="{D29D93CD-70B4-4204-AA0C-F17E5A389CFC}" dt="2023-10-26T08:20:31.125" v="20" actId="1076"/>
        <pc:sldMkLst>
          <pc:docMk/>
          <pc:sldMk cId="3305459775" sldId="282"/>
        </pc:sldMkLst>
        <pc:picChg chg="del">
          <ac:chgData name="Kvasnickova Zuzana" userId="d619ed73-810d-42e6-9ab5-a3b7d331022e" providerId="ADAL" clId="{D29D93CD-70B4-4204-AA0C-F17E5A389CFC}" dt="2023-10-26T08:20:09.545" v="18" actId="478"/>
          <ac:picMkLst>
            <pc:docMk/>
            <pc:sldMk cId="3305459775" sldId="282"/>
            <ac:picMk id="4" creationId="{8E40FE10-322F-D8A5-A53D-E2C7CB3BA4DC}"/>
          </ac:picMkLst>
        </pc:picChg>
        <pc:picChg chg="add mod">
          <ac:chgData name="Kvasnickova Zuzana" userId="d619ed73-810d-42e6-9ab5-a3b7d331022e" providerId="ADAL" clId="{D29D93CD-70B4-4204-AA0C-F17E5A389CFC}" dt="2023-10-26T08:20:31.125" v="20" actId="1076"/>
          <ac:picMkLst>
            <pc:docMk/>
            <pc:sldMk cId="3305459775" sldId="282"/>
            <ac:picMk id="7" creationId="{96723DC0-C3CE-177E-8B6F-A897CA1A9645}"/>
          </ac:picMkLst>
        </pc:picChg>
      </pc:sldChg>
      <pc:sldChg chg="addSp delSp modSp mod">
        <pc:chgData name="Kvasnickova Zuzana" userId="d619ed73-810d-42e6-9ab5-a3b7d331022e" providerId="ADAL" clId="{D29D93CD-70B4-4204-AA0C-F17E5A389CFC}" dt="2023-10-26T08:20:58.702" v="21" actId="14100"/>
        <pc:sldMkLst>
          <pc:docMk/>
          <pc:sldMk cId="1045631184" sldId="283"/>
        </pc:sldMkLst>
        <pc:grpChg chg="add del mod">
          <ac:chgData name="Kvasnickova Zuzana" userId="d619ed73-810d-42e6-9ab5-a3b7d331022e" providerId="ADAL" clId="{D29D93CD-70B4-4204-AA0C-F17E5A389CFC}" dt="2023-10-26T08:09:43.552" v="7" actId="478"/>
          <ac:grpSpMkLst>
            <pc:docMk/>
            <pc:sldMk cId="1045631184" sldId="283"/>
            <ac:grpSpMk id="2" creationId="{4360EEFC-1F75-779C-8401-7FF1F463C17C}"/>
          </ac:grpSpMkLst>
        </pc:grpChg>
        <pc:grpChg chg="add mod">
          <ac:chgData name="Kvasnickova Zuzana" userId="d619ed73-810d-42e6-9ab5-a3b7d331022e" providerId="ADAL" clId="{D29D93CD-70B4-4204-AA0C-F17E5A389CFC}" dt="2023-10-26T08:20:58.702" v="21" actId="14100"/>
          <ac:grpSpMkLst>
            <pc:docMk/>
            <pc:sldMk cId="1045631184" sldId="283"/>
            <ac:grpSpMk id="9" creationId="{71EDFA7E-E967-8447-417C-CF9A5E41488B}"/>
          </ac:grpSpMkLst>
        </pc:grpChg>
        <pc:picChg chg="add mod">
          <ac:chgData name="Kvasnickova Zuzana" userId="d619ed73-810d-42e6-9ab5-a3b7d331022e" providerId="ADAL" clId="{D29D93CD-70B4-4204-AA0C-F17E5A389CFC}" dt="2023-10-24T13:44:31.588" v="0"/>
          <ac:picMkLst>
            <pc:docMk/>
            <pc:sldMk cId="1045631184" sldId="283"/>
            <ac:picMk id="4" creationId="{96705734-C1D3-F2BE-B2CE-A7A9313D0C19}"/>
          </ac:picMkLst>
        </pc:picChg>
        <pc:picChg chg="add mod">
          <ac:chgData name="Kvasnickova Zuzana" userId="d619ed73-810d-42e6-9ab5-a3b7d331022e" providerId="ADAL" clId="{D29D93CD-70B4-4204-AA0C-F17E5A389CFC}" dt="2023-10-24T13:44:31.588" v="0"/>
          <ac:picMkLst>
            <pc:docMk/>
            <pc:sldMk cId="1045631184" sldId="283"/>
            <ac:picMk id="5" creationId="{736C3805-F7A8-3B06-99B2-83754BF97EDE}"/>
          </ac:picMkLst>
        </pc:picChg>
        <pc:picChg chg="add mod">
          <ac:chgData name="Kvasnickova Zuzana" userId="d619ed73-810d-42e6-9ab5-a3b7d331022e" providerId="ADAL" clId="{D29D93CD-70B4-4204-AA0C-F17E5A389CFC}" dt="2023-10-26T08:09:44.585" v="8"/>
          <ac:picMkLst>
            <pc:docMk/>
            <pc:sldMk cId="1045631184" sldId="283"/>
            <ac:picMk id="10" creationId="{1375EB29-832F-D312-8B46-98A31A211D60}"/>
          </ac:picMkLst>
        </pc:picChg>
        <pc:picChg chg="add mod">
          <ac:chgData name="Kvasnickova Zuzana" userId="d619ed73-810d-42e6-9ab5-a3b7d331022e" providerId="ADAL" clId="{D29D93CD-70B4-4204-AA0C-F17E5A389CFC}" dt="2023-10-26T08:14:54.833" v="12"/>
          <ac:picMkLst>
            <pc:docMk/>
            <pc:sldMk cId="1045631184" sldId="283"/>
            <ac:picMk id="11" creationId="{9A35B845-83EF-B57D-8355-08481B12F918}"/>
          </ac:picMkLst>
        </pc:pic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xmlns="" id="{A7E84B11-8086-A046-B6B7-F7A9DB5EAD8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xmlns="" id="{AE5F8304-EF8E-7A48-A3EC-256BB4EB244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0746FA-9F78-5A43-BFD1-03D27A7F3C92}" type="datetimeFigureOut">
              <a:rPr lang="cs-CZ" smtClean="0"/>
              <a:t>30.04.2024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xmlns="" id="{FCE85A97-9D2F-A74D-874B-B462CB8C636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xmlns="" id="{CB02496D-CD03-4446-AD06-43B91E16884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ECC9C5-FF55-F544-A6D3-2B14C7549CF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4218279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92D10F-BC7E-0545-A8D3-D708044527A6}" type="datetimeFigureOut">
              <a:rPr lang="cs-CZ" smtClean="0"/>
              <a:t>30.04.2024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cs-CZ"/>
              <a:t>Upravte styly předlohy textu.
Druhá úroveň
Třetí úroveň
Čtvrtá úroveň
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477E90-4C3A-1A40-BB34-28A95E688A1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0242133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37630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51746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799968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96024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A62F60A5-AF07-B541-AE6A-88569EB764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2845" y="1122363"/>
            <a:ext cx="11807825" cy="2054225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xmlns="" id="{72AB18D6-A597-8B4E-A383-BD55E7799B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2845" y="3602037"/>
            <a:ext cx="11797067" cy="259873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DEDE463D-611E-7641-BE67-E50FAADA5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1AFFB-D433-B047-9BA8-E42A060EB3E7}" type="datetime3">
              <a:rPr lang="cs-CZ" smtClean="0"/>
              <a:t>30/04/24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B1BC9F34-E144-0247-B652-197C07073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76199" y="6356349"/>
            <a:ext cx="9896625" cy="320377"/>
          </a:xfrm>
          <a:prstGeom prst="rect">
            <a:avLst/>
          </a:prstGeom>
        </p:spPr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7C838B55-B834-7B40-AB95-C477904CC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3927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D085BBB-390C-8746-8F6D-62B6435F2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3A52AC7-CCB6-7743-BA17-958390688A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027134D6-2490-5248-8BDE-DBC857FAD5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3B26196-17B1-8245-A58A-F8CFE526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30.04.2024</a:t>
            </a:fld>
            <a:endParaRPr lang="cs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EDF613EA-3698-4344-847F-E2367A8ED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3C666FBF-FFBF-9746-9924-D6ECC8F224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00720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46015BE-E091-174E-9BC7-1C1BCA6DC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337750E-8FBE-E846-AB80-9F86414BC9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0621511B-D22A-1245-A98E-3D2AFE55B5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58A5B39B-BFEB-134C-AB6F-4AB601CEDC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B17821D6-D3D4-CF41-A511-5A5AC1081B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985C7EB4-86D6-B743-9954-71FAD9D04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30.04.2024</a:t>
            </a:fld>
            <a:endParaRPr lang="cs-CZ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0DC364A0-F572-C149-849B-B307CD8BE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8FF28744-8951-9A4F-A3AA-DD575AE0E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77922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B6672057-05C0-D143-BA44-BD676CD9C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30.04.2024</a:t>
            </a:fld>
            <a:endParaRPr lang="cs-CZ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A33BE2FB-8405-5C4E-A05E-0DC323AF6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6BFD6ECD-2072-7649-8717-F6947C571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123319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9D499B7-157B-F045-9923-D12EED65E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17647F9E-6176-9946-A28B-E20C2D5155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EDD7A46-18AB-7B43-B05D-7EC3E7A08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30.04.2024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69A48DC-3CD9-9542-B18D-D6CC3077A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5EFA9E0-9FA1-6145-9530-79E7D73F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8502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05C6A7C0-0649-6040-A91B-A51D8870E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xmlns="" id="{3A670A8E-FAF4-EB48-A95A-5A580126D6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600"/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A65CAB9C-0386-8B4F-99ED-91992F801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30/04/24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7733C643-BAC6-384B-8391-4C4A373E6E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</p:spPr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4E1B1056-E9A4-E849-AFE0-99640ED4F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8123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79501A35-F9F4-C746-910A-0AB6C44A2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496" y="1052514"/>
            <a:ext cx="11796416" cy="1593868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xmlns="" id="{FE501E6E-0516-434B-9AFD-79C0FAE7DC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3497" y="2807746"/>
            <a:ext cx="11796416" cy="337790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81AAA1F3-AAB7-A046-B5C1-7E0FED02F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486-B92A-5D40-B65E-EA3DE825AE5B}" type="datetime3">
              <a:rPr lang="cs-CZ" smtClean="0"/>
              <a:t>30/04/24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37E67D82-BA89-E943-BE3E-6FD326C11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47011"/>
            <a:ext cx="9937749" cy="318604"/>
          </a:xfrm>
          <a:prstGeom prst="rect">
            <a:avLst/>
          </a:prstGeom>
        </p:spPr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D35E7D21-DA7F-BC4B-ADBF-66F03AA08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0380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BFE10C0C-49DB-714B-8253-3919EEAB25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96" y="1054247"/>
            <a:ext cx="11799716" cy="1021977"/>
          </a:xfrm>
        </p:spPr>
        <p:txBody>
          <a:bodyPr/>
          <a:lstStyle>
            <a:lvl1pPr>
              <a:defRPr sz="36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xmlns="" id="{FAE45FF5-CFF7-BC4B-BE44-7DE11320BA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2846" y="2162287"/>
            <a:ext cx="5785204" cy="4014676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xmlns="" id="{FE0186BD-CCF8-814D-8F98-56078DF4C9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3949" y="2162285"/>
            <a:ext cx="5795963" cy="4038490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xmlns="" id="{40C9FC7B-3212-0C45-8BA4-BD25FC408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B60A-F8EB-A649-BA02-2207FB45044B}" type="datetime3">
              <a:rPr lang="cs-CZ" smtClean="0"/>
              <a:t>30/04/24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xmlns="" id="{CB71C6E2-9DD7-8649-B049-1FBCF5CC8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2876"/>
            <a:ext cx="9937749" cy="312739"/>
          </a:xfrm>
          <a:prstGeom prst="rect">
            <a:avLst/>
          </a:prstGeom>
        </p:spPr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xmlns="" id="{0AD2E780-8CA4-694B-B7E2-70742E384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20434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399E3C6D-02AA-BD44-84A9-B919C331D8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xmlns="" id="{3315A8E6-4C0A-AA4C-9079-37AC28721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6160E-3D53-D847-9A74-1C37BCEA757F}" type="datetime3">
              <a:rPr lang="cs-CZ" smtClean="0"/>
              <a:t>30/04/24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xmlns="" id="{98BB6F38-4D44-9840-89C1-FF42C22B0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2876"/>
            <a:ext cx="9937749" cy="312739"/>
          </a:xfrm>
          <a:prstGeom prst="rect">
            <a:avLst/>
          </a:prstGeom>
        </p:spPr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xmlns="" id="{203DEF9F-619E-514F-B49B-61758FC00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52448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xmlns="" id="{7414C914-950A-7942-B0E9-3FEB6F7F3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BDC4E-A034-0F4F-963D-96AE1C40BED7}" type="datetime3">
              <a:rPr lang="cs-CZ" smtClean="0"/>
              <a:t>30/04/24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xmlns="" id="{0DCF0096-0579-6045-8D0F-A71D64397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</p:spPr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xmlns="" id="{0E670FDF-F365-974E-B39A-0DEC9CD46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7089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AB8A41D-18F5-2B4E-BE99-D6457D846C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0400582C-01B7-3F42-AD28-9B7DF4DD5F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B0C3A37-4F77-534E-9AF3-D82BFE154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30.04.2024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BCDCCB8-70AD-574C-9AA9-B02DA9D9D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7B3117F-487E-494C-9FA1-CB037C2CB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9165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C956EA4-94EE-9E4C-9451-0C053C350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060C682-265E-EE41-A540-118A3A3903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04DCE98-8002-BC4F-85CF-80F1678C4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30.04.2024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C100820-F6DD-5A4F-80F7-CAC42703D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1E03D53-E799-BF42-83F0-6B6D5E020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04107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3E2D3AB-3AE5-6C49-B89B-0B3333B9A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5A51D72-6450-1245-B950-D14EEE9BCD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5BA13D4-2C24-4B4C-A527-271234776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30.04.2024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B86D41A-5F70-D542-B768-4CA673DBA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D784A22-3709-7E43-ADD3-04B31F1D2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91223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xmlns="" id="{E6D6CC12-ACA0-634F-80C9-398209300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96" y="1054247"/>
            <a:ext cx="11798620" cy="102197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cs-CZ" dirty="0"/>
              <a:t>Nadpis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xmlns="" id="{67F40DBE-8FC7-7448-B1A4-0F1683F3C4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1294" y="2229316"/>
            <a:ext cx="11798619" cy="3973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cs-CZ" dirty="0"/>
              <a:t>Upravte styly předlohy textu.
Druhá úroveň
Třetí úroveň
Čtvrtá úroveň
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E6F516F3-F99B-5944-9236-CEAA133959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03497" y="6356350"/>
            <a:ext cx="926054" cy="312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CD0002-C91F-8548-89A7-9BF65FF7DADF}" type="datetime3">
              <a:rPr lang="cs-CZ" smtClean="0"/>
              <a:t>30/04/24</a:t>
            </a:fld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36D98F16-2029-8D49-91DD-2C737D88DD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2213" y="6356349"/>
            <a:ext cx="612775" cy="3127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A44BAA-1A06-B141-8215-9D88CF6A7203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0" name="Zástupný symbol pro zápatí 9">
            <a:extLst>
              <a:ext uri="{FF2B5EF4-FFF2-40B4-BE49-F238E27FC236}">
                <a16:creationId xmlns:a16="http://schemas.microsoft.com/office/drawing/2014/main" xmlns="" id="{D62A909B-22CA-3945-A5C2-F5DBFE050F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37129" y="6356351"/>
            <a:ext cx="9935695" cy="312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</a:t>
            </a:r>
            <a:endParaRPr lang="cs-CZ" dirty="0"/>
          </a:p>
        </p:txBody>
      </p:sp>
      <p:pic>
        <p:nvPicPr>
          <p:cNvPr id="7" name="Picture 6" descr="A picture containing object, indoor, dark, clock&#10;&#10;Description automatically generated">
            <a:extLst>
              <a:ext uri="{FF2B5EF4-FFF2-40B4-BE49-F238E27FC236}">
                <a16:creationId xmlns:a16="http://schemas.microsoft.com/office/drawing/2014/main" xmlns="" id="{A4ABC160-2115-2942-A3E1-7FA9D48CEFE8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196" y="188913"/>
            <a:ext cx="4394200" cy="64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05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>
        <p15:guide id="1" orient="horz" pos="2273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orient="horz" pos="119" userDrawn="1">
          <p15:clr>
            <a:srgbClr val="F26B43"/>
          </p15:clr>
        </p15:guide>
        <p15:guide id="4" orient="horz" pos="4201" userDrawn="1">
          <p15:clr>
            <a:srgbClr val="F26B43"/>
          </p15:clr>
        </p15:guide>
        <p15:guide id="5" pos="121" userDrawn="1">
          <p15:clr>
            <a:srgbClr val="F26B43"/>
          </p15:clr>
        </p15:guide>
        <p15:guide id="6" pos="7559" userDrawn="1">
          <p15:clr>
            <a:srgbClr val="F26B43"/>
          </p15:clr>
        </p15:guide>
        <p15:guide id="7" pos="3772" userDrawn="1">
          <p15:clr>
            <a:srgbClr val="F26B43"/>
          </p15:clr>
        </p15:guide>
        <p15:guide id="8" pos="3908" userDrawn="1">
          <p15:clr>
            <a:srgbClr val="F26B43"/>
          </p15:clr>
        </p15:guide>
        <p15:guide id="9" orient="horz" pos="2001" userDrawn="1">
          <p15:clr>
            <a:srgbClr val="F26B43"/>
          </p15:clr>
        </p15:guide>
        <p15:guide id="10" pos="7151" userDrawn="1">
          <p15:clr>
            <a:srgbClr val="F26B43"/>
          </p15:clr>
        </p15:guide>
        <p15:guide id="11" pos="7038" userDrawn="1">
          <p15:clr>
            <a:srgbClr val="F26B43"/>
          </p15:clr>
        </p15:guide>
        <p15:guide id="12" orient="horz" pos="3997" userDrawn="1">
          <p15:clr>
            <a:srgbClr val="F26B43"/>
          </p15:clr>
        </p15:guide>
        <p15:guide id="13" pos="3659" userDrawn="1">
          <p15:clr>
            <a:srgbClr val="F26B43"/>
          </p15:clr>
        </p15:guide>
        <p15:guide id="14" orient="horz" pos="2432" userDrawn="1">
          <p15:clr>
            <a:srgbClr val="F26B43"/>
          </p15:clr>
        </p15:guide>
        <p15:guide id="15" orient="horz" pos="3906" userDrawn="1">
          <p15:clr>
            <a:srgbClr val="F26B43"/>
          </p15:clr>
        </p15:guide>
        <p15:guide id="16" orient="horz" pos="527" userDrawn="1">
          <p15:clr>
            <a:srgbClr val="F26B43"/>
          </p15:clr>
        </p15:guide>
        <p15:guide id="17" orient="horz" pos="663" userDrawn="1">
          <p15:clr>
            <a:srgbClr val="F26B43"/>
          </p15:clr>
        </p15:guide>
        <p15:guide id="18" pos="710" userDrawn="1">
          <p15:clr>
            <a:srgbClr val="F26B43"/>
          </p15:clr>
        </p15:guide>
        <p15:guide id="19" pos="77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D622C198-AF9F-0A41-9A82-28EC7DDD7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C45F5F5-E124-A54B-9981-D7FA5E3DED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02942D7-B669-9940-B52D-60CF522EFE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7BC748-752E-9E47-952B-1B6B12A8FBCB}" type="datetimeFigureOut">
              <a:rPr lang="cs-CZ" smtClean="0"/>
              <a:t>30.04.2024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762DEF7-65E0-8647-8D41-57980F1E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77E33C7-0C21-634B-9232-89AED66921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09919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3" r:id="rId6"/>
    <p:sldLayoutId id="2147483666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emf"/><Relationship Id="rId5" Type="http://schemas.openxmlformats.org/officeDocument/2006/relationships/hyperlink" Target="https://creativecommons.org/licenses/by/4.0/deed.cs" TargetMode="External"/><Relationship Id="rId4" Type="http://schemas.openxmlformats.org/officeDocument/2006/relationships/image" Target="../media/image25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81CBE805-5438-3B16-91D4-539B82F397DC}"/>
              </a:ext>
            </a:extLst>
          </p:cNvPr>
          <p:cNvSpPr txBox="1"/>
          <p:nvPr/>
        </p:nvSpPr>
        <p:spPr>
          <a:xfrm>
            <a:off x="2122715" y="2259044"/>
            <a:ext cx="7952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dirty="0" err="1">
                <a:solidFill>
                  <a:srgbClr val="00A499"/>
                </a:solidFill>
              </a:rPr>
              <a:t>Stavebněhistorický</a:t>
            </a:r>
            <a:r>
              <a:rPr lang="cs-CZ" sz="2800" dirty="0">
                <a:solidFill>
                  <a:srgbClr val="00A499"/>
                </a:solidFill>
              </a:rPr>
              <a:t> průzkum</a:t>
            </a:r>
            <a:endParaRPr lang="en-GB" sz="2800" b="1" i="0" u="none" strike="noStrike" dirty="0">
              <a:solidFill>
                <a:srgbClr val="00A499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5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xmlns="" id="{DD49E10A-9549-6FED-EC4A-956886A72E0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E1D4C76D-A2F4-254C-288D-AA077E86A0FC}"/>
              </a:ext>
            </a:extLst>
          </p:cNvPr>
          <p:cNvSpPr txBox="1"/>
          <p:nvPr/>
        </p:nvSpPr>
        <p:spPr>
          <a:xfrm>
            <a:off x="4681975" y="3684457"/>
            <a:ext cx="3053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Mgr. Lucie </a:t>
            </a:r>
            <a:r>
              <a:rPr lang="cs-CZ" dirty="0" err="1"/>
              <a:t>Augustinková</a:t>
            </a:r>
            <a:r>
              <a:rPr lang="cs-CZ" dirty="0"/>
              <a:t>, Ph.D.</a:t>
            </a:r>
          </a:p>
        </p:txBody>
      </p:sp>
      <p:pic>
        <p:nvPicPr>
          <p:cNvPr id="7" name="Obrázek 6" descr="Obsah obrázku text, Písmo, snímek obrazovky, Grafika&#10;&#10;Popis byl vytvořen automaticky">
            <a:extLst>
              <a:ext uri="{FF2B5EF4-FFF2-40B4-BE49-F238E27FC236}">
                <a16:creationId xmlns:a16="http://schemas.microsoft.com/office/drawing/2014/main" xmlns="" id="{96723DC0-C3CE-177E-8B6F-A897CA1A96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6444" y="335966"/>
            <a:ext cx="5135890" cy="138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4597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66657" y="290572"/>
            <a:ext cx="2079172" cy="598712"/>
          </a:xfrm>
        </p:spPr>
        <p:txBody>
          <a:bodyPr/>
          <a:lstStyle/>
          <a:p>
            <a:r>
              <a:rPr lang="cs-CZ" dirty="0"/>
              <a:t>IV. Popis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9228" y="1371600"/>
            <a:ext cx="7086601" cy="4441371"/>
          </a:xfrm>
        </p:spPr>
        <p:txBody>
          <a:bodyPr>
            <a:noAutofit/>
          </a:bodyPr>
          <a:lstStyle/>
          <a:p>
            <a:r>
              <a:rPr lang="cs-CZ" sz="2200" dirty="0"/>
              <a:t>Urbanistická situace – vztah objektu k okolí</a:t>
            </a:r>
          </a:p>
          <a:p>
            <a:r>
              <a:rPr lang="cs-CZ" sz="2200" dirty="0"/>
              <a:t>Základní charakteristika  -  hmotová a půdorysná dispozice</a:t>
            </a:r>
          </a:p>
          <a:p>
            <a:pPr algn="r">
              <a:buFontTx/>
              <a:buChar char="-"/>
            </a:pPr>
            <a:r>
              <a:rPr lang="cs-CZ" sz="2200" dirty="0"/>
              <a:t>hlavní konstrukce</a:t>
            </a:r>
          </a:p>
          <a:p>
            <a:pPr algn="r">
              <a:buFontTx/>
              <a:buChar char="-"/>
            </a:pPr>
            <a:r>
              <a:rPr lang="cs-CZ" sz="2200" dirty="0"/>
              <a:t>konstrukce jednotlivých podlaží</a:t>
            </a:r>
          </a:p>
          <a:p>
            <a:pPr marL="0" indent="0" algn="r">
              <a:buNone/>
            </a:pPr>
            <a:r>
              <a:rPr lang="cs-CZ" sz="2200" dirty="0"/>
              <a:t>- Architektonická kompozice</a:t>
            </a:r>
          </a:p>
          <a:p>
            <a:pPr marL="0" indent="0" algn="r">
              <a:buNone/>
            </a:pPr>
            <a:r>
              <a:rPr lang="cs-CZ" sz="2200" dirty="0"/>
              <a:t>- Základní komunikační schéma</a:t>
            </a:r>
          </a:p>
          <a:p>
            <a:pPr marL="0" indent="0" algn="r">
              <a:buNone/>
            </a:pPr>
            <a:r>
              <a:rPr lang="cs-CZ" sz="2200" dirty="0"/>
              <a:t>- Technologická zařízení</a:t>
            </a:r>
          </a:p>
          <a:p>
            <a:r>
              <a:rPr lang="cs-CZ" sz="2200" dirty="0"/>
              <a:t>Exteriér -  průčelí vnější a vnitřní, hlavní průčelí a ostatní</a:t>
            </a:r>
          </a:p>
          <a:p>
            <a:pPr marL="0" indent="0" algn="r">
              <a:buNone/>
            </a:pPr>
            <a:r>
              <a:rPr lang="cs-CZ" sz="2200" dirty="0"/>
              <a:t>- střechy</a:t>
            </a:r>
          </a:p>
          <a:p>
            <a:r>
              <a:rPr lang="cs-CZ" sz="2200" dirty="0"/>
              <a:t>Interiér – 1. NP, 1. PP., 2. NP a vyšší patra, půdy, krovy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30/04/24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755572" y="6019801"/>
            <a:ext cx="3690258" cy="555170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9</a:t>
            </a:fld>
            <a:endParaRPr lang="cs-CZ"/>
          </a:p>
        </p:txBody>
      </p:sp>
      <p:pic>
        <p:nvPicPr>
          <p:cNvPr id="4098" name="Picture 2" descr="E:\Documents\06 celé hotové\monografie Kravaře 2019\a Kravaře 2019 přílohy\3 historie\3 7 MU Kravaře\1 DJI_0031 201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10822" y="475630"/>
            <a:ext cx="4065467" cy="5990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4595446" y="5710019"/>
            <a:ext cx="29174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Kravaře, zámek, letecké foto, </a:t>
            </a:r>
            <a:endParaRPr lang="cs-CZ" dirty="0" smtClean="0"/>
          </a:p>
          <a:p>
            <a:r>
              <a:rPr lang="cs-CZ" dirty="0" smtClean="0"/>
              <a:t>2017</a:t>
            </a:r>
            <a:r>
              <a:rPr lang="cs-CZ" dirty="0"/>
              <a:t>, </a:t>
            </a:r>
            <a:r>
              <a:rPr lang="cs-CZ" dirty="0" smtClean="0"/>
              <a:t>Město </a:t>
            </a:r>
            <a:r>
              <a:rPr lang="cs-CZ" dirty="0"/>
              <a:t>Kravaře</a:t>
            </a:r>
          </a:p>
        </p:txBody>
      </p:sp>
    </p:spTree>
    <p:extLst>
      <p:ext uri="{BB962C8B-B14F-4D97-AF65-F5344CB8AC3E}">
        <p14:creationId xmlns:p14="http://schemas.microsoft.com/office/powerpoint/2010/main" val="32371490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147773" y="326572"/>
            <a:ext cx="6817215" cy="696685"/>
          </a:xfrm>
        </p:spPr>
        <p:txBody>
          <a:bodyPr/>
          <a:lstStyle/>
          <a:p>
            <a:r>
              <a:rPr lang="cs-CZ" dirty="0"/>
              <a:t>V. Doplňující průzkumy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1000" y="1621970"/>
            <a:ext cx="2438400" cy="4024309"/>
          </a:xfrm>
        </p:spPr>
        <p:txBody>
          <a:bodyPr>
            <a:normAutofit/>
          </a:bodyPr>
          <a:lstStyle/>
          <a:p>
            <a:r>
              <a:rPr lang="cs-CZ" sz="2000" dirty="0"/>
              <a:t>Objektivní informace doplňující poznání objektu</a:t>
            </a:r>
          </a:p>
          <a:p>
            <a:r>
              <a:rPr lang="cs-CZ" sz="2000" dirty="0"/>
              <a:t>Výčet uvedených průzkumů a jejich výsledky</a:t>
            </a:r>
          </a:p>
          <a:p>
            <a:r>
              <a:rPr lang="cs-CZ" sz="2000" dirty="0"/>
              <a:t>Hlavně průzkumy archeologické stavebně technické, restaurátorské a dendrochronologie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30/04/24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10</a:t>
            </a:fld>
            <a:endParaRPr lang="cs-CZ"/>
          </a:p>
        </p:txBody>
      </p:sp>
      <p:pic>
        <p:nvPicPr>
          <p:cNvPr id="7170" name="Picture 2" descr="C:\Users\Lucie\Desktop\SHP pro PP na MU\přípravy\dendr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93214" y="1524000"/>
            <a:ext cx="9171774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3962401" y="5316302"/>
            <a:ext cx="7812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Kyncl, T.: Výzkumná zpráva č. 152c-15. Dendrochronologické datování lešeňových </a:t>
            </a:r>
          </a:p>
          <a:p>
            <a:r>
              <a:rPr lang="cs-CZ" dirty="0"/>
              <a:t>nosníků z budovy bývalého augustiniánského kláštera ve Fulneku. Brno 2015.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44321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03496" y="1054247"/>
            <a:ext cx="4172561" cy="698353"/>
          </a:xfrm>
        </p:spPr>
        <p:txBody>
          <a:bodyPr/>
          <a:lstStyle/>
          <a:p>
            <a:r>
              <a:rPr lang="cs-CZ" dirty="0"/>
              <a:t>VI. Stavební historie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01295" y="2229315"/>
            <a:ext cx="4773476" cy="4175559"/>
          </a:xfrm>
        </p:spPr>
        <p:txBody>
          <a:bodyPr>
            <a:normAutofit/>
          </a:bodyPr>
          <a:lstStyle/>
          <a:p>
            <a:r>
              <a:rPr lang="cs-CZ" sz="2400" b="1" dirty="0"/>
              <a:t>Chronologicky seřazené </a:t>
            </a:r>
            <a:r>
              <a:rPr lang="cs-CZ" sz="2400" dirty="0"/>
              <a:t>a popsané stavební etapy zkoumané stavby</a:t>
            </a:r>
          </a:p>
          <a:p>
            <a:r>
              <a:rPr lang="cs-CZ" sz="2400" dirty="0"/>
              <a:t>Syntetické pojetí, obsahuje i spekulativní závěry, hypotézu jasně odlišit od faktů</a:t>
            </a:r>
          </a:p>
          <a:p>
            <a:r>
              <a:rPr lang="cs-CZ" sz="2400" dirty="0"/>
              <a:t>Je třeba odlišit vlastní poznatky od závěrů předchozích autorů</a:t>
            </a:r>
          </a:p>
          <a:p>
            <a:r>
              <a:rPr lang="cs-CZ" sz="2400" dirty="0"/>
              <a:t>Sleduje i zaniklé fáze stavby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30/04/24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11</a:t>
            </a:fld>
            <a:endParaRPr lang="cs-CZ"/>
          </a:p>
        </p:txBody>
      </p:sp>
      <p:pic>
        <p:nvPicPr>
          <p:cNvPr id="7170" name="Picture 2" descr="C:\Users\Lucie\Desktop\SHP pro PP na MU\přípravy\Karviná Fryštít 34 867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8720" y="534762"/>
            <a:ext cx="4118295" cy="5953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5301343" y="5758543"/>
            <a:ext cx="21553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Karviná – Fryštát, městský dům čp. 34</a:t>
            </a:r>
          </a:p>
        </p:txBody>
      </p:sp>
    </p:spTree>
    <p:extLst>
      <p:ext uri="{BB962C8B-B14F-4D97-AF65-F5344CB8AC3E}">
        <p14:creationId xmlns:p14="http://schemas.microsoft.com/office/powerpoint/2010/main" val="15444300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00196" y="1054247"/>
            <a:ext cx="3196147" cy="1175068"/>
          </a:xfrm>
        </p:spPr>
        <p:txBody>
          <a:bodyPr/>
          <a:lstStyle/>
          <a:p>
            <a:r>
              <a:rPr lang="cs-CZ" dirty="0"/>
              <a:t>VII. Hodnocení objektu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03497" y="2481943"/>
            <a:ext cx="3073103" cy="3690257"/>
          </a:xfrm>
        </p:spPr>
        <p:txBody>
          <a:bodyPr/>
          <a:lstStyle/>
          <a:p>
            <a:r>
              <a:rPr lang="cs-CZ" sz="2400" dirty="0"/>
              <a:t>Definuje hodnotovou stránku objektu</a:t>
            </a:r>
          </a:p>
          <a:p>
            <a:r>
              <a:rPr lang="cs-CZ" sz="2400" dirty="0"/>
              <a:t>Hlediska hodnocení – památkové, </a:t>
            </a:r>
          </a:p>
          <a:p>
            <a:pPr marL="0" indent="0">
              <a:buNone/>
            </a:pPr>
            <a:r>
              <a:rPr lang="cs-CZ" sz="2400" dirty="0"/>
              <a:t>kulturně – historické, uměleckohistorické, </a:t>
            </a:r>
          </a:p>
          <a:p>
            <a:pPr marL="0" indent="0">
              <a:buNone/>
            </a:pPr>
            <a:r>
              <a:rPr lang="cs-CZ" sz="2400" dirty="0"/>
              <a:t>estetické, </a:t>
            </a:r>
          </a:p>
          <a:p>
            <a:pPr marL="0" indent="0">
              <a:buNone/>
            </a:pPr>
            <a:r>
              <a:rPr lang="cs-CZ" sz="2400" dirty="0"/>
              <a:t>typologické, urbanistické</a:t>
            </a:r>
          </a:p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30/04/24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12</a:t>
            </a:fld>
            <a:endParaRPr lang="cs-CZ"/>
          </a:p>
        </p:txBody>
      </p:sp>
      <p:pic>
        <p:nvPicPr>
          <p:cNvPr id="8194" name="Picture 2" descr="C:\Users\Lucie\Desktop\SHP Bolatice kostel a kaple\Bolatice kostel a kaple zmenšeniny\kaple\souč\IMG_410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9352" y="1325125"/>
            <a:ext cx="8003048" cy="4716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3579353" y="6041570"/>
            <a:ext cx="4773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Bolatice, kaple sv. Mikuláše, 20. léta 18. století</a:t>
            </a:r>
          </a:p>
        </p:txBody>
      </p:sp>
    </p:spTree>
    <p:extLst>
      <p:ext uri="{BB962C8B-B14F-4D97-AF65-F5344CB8AC3E}">
        <p14:creationId xmlns:p14="http://schemas.microsoft.com/office/powerpoint/2010/main" val="24827998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00196" y="1054247"/>
            <a:ext cx="5329747" cy="1021977"/>
          </a:xfrm>
        </p:spPr>
        <p:txBody>
          <a:bodyPr/>
          <a:lstStyle/>
          <a:p>
            <a:r>
              <a:rPr lang="cs-CZ" dirty="0"/>
              <a:t>VIII. Náměty pro potřeby památkové péče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6570" y="2076224"/>
            <a:ext cx="5388429" cy="4466090"/>
          </a:xfrm>
        </p:spPr>
        <p:txBody>
          <a:bodyPr>
            <a:normAutofit fontScale="92500" lnSpcReduction="20000"/>
          </a:bodyPr>
          <a:lstStyle/>
          <a:p>
            <a:r>
              <a:rPr lang="cs-CZ" sz="2400" b="1" dirty="0"/>
              <a:t>hodnotné prvky a detaily </a:t>
            </a:r>
            <a:r>
              <a:rPr lang="cs-CZ" sz="2400" dirty="0"/>
              <a:t>– výčet</a:t>
            </a:r>
          </a:p>
          <a:p>
            <a:r>
              <a:rPr lang="cs-CZ" sz="2400" b="1" dirty="0"/>
              <a:t>závady</a:t>
            </a:r>
            <a:r>
              <a:rPr lang="cs-CZ" sz="2400" dirty="0"/>
              <a:t> – urbanistické</a:t>
            </a:r>
          </a:p>
          <a:p>
            <a:pPr marL="0" indent="0">
              <a:buNone/>
            </a:pPr>
            <a:r>
              <a:rPr lang="cs-CZ" sz="2400" dirty="0"/>
              <a:t>	z hlediska narušení celkového výrazu</a:t>
            </a:r>
          </a:p>
          <a:p>
            <a:pPr marL="0" indent="0">
              <a:buNone/>
            </a:pPr>
            <a:r>
              <a:rPr lang="cs-CZ" sz="2400" dirty="0"/>
              <a:t>	z hlediska narušení dispozičních a komunikačních schémat</a:t>
            </a:r>
          </a:p>
          <a:p>
            <a:pPr marL="0" indent="0">
              <a:buNone/>
            </a:pPr>
            <a:r>
              <a:rPr lang="cs-CZ" sz="2400" dirty="0"/>
              <a:t>	z hlediska funkčnosti daného využití</a:t>
            </a:r>
          </a:p>
          <a:p>
            <a:pPr marL="0" indent="0">
              <a:buNone/>
            </a:pPr>
            <a:r>
              <a:rPr lang="cs-CZ" sz="2400" dirty="0"/>
              <a:t>	závady </a:t>
            </a:r>
            <a:r>
              <a:rPr lang="cs-CZ" sz="2400" dirty="0" err="1"/>
              <a:t>umělecko</a:t>
            </a:r>
            <a:r>
              <a:rPr lang="cs-CZ" sz="2400" dirty="0"/>
              <a:t> – estetické</a:t>
            </a:r>
          </a:p>
          <a:p>
            <a:pPr marL="0" indent="0">
              <a:buNone/>
            </a:pPr>
            <a:r>
              <a:rPr lang="cs-CZ" sz="2400" dirty="0"/>
              <a:t>	závady stavebně- technického charakteru</a:t>
            </a:r>
          </a:p>
          <a:p>
            <a:pPr marL="0" indent="0">
              <a:buNone/>
            </a:pPr>
            <a:r>
              <a:rPr lang="cs-CZ" sz="2400" dirty="0"/>
              <a:t>	závady z hlediska památkových hodnot</a:t>
            </a:r>
          </a:p>
          <a:p>
            <a:pPr marL="0" indent="0">
              <a:buNone/>
            </a:pPr>
            <a:r>
              <a:rPr lang="cs-CZ" sz="2400" b="1" dirty="0"/>
              <a:t>Náměty k péči o objekt </a:t>
            </a:r>
            <a:r>
              <a:rPr lang="cs-CZ" sz="2400" dirty="0"/>
              <a:t>– formulovány z hlediska zpracovatele SHP</a:t>
            </a:r>
          </a:p>
          <a:p>
            <a:endParaRPr lang="cs-CZ" dirty="0"/>
          </a:p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30/04/24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text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13</a:t>
            </a:fld>
            <a:endParaRPr lang="cs-CZ"/>
          </a:p>
        </p:txBody>
      </p:sp>
      <p:pic>
        <p:nvPicPr>
          <p:cNvPr id="9218" name="Picture 2" descr="C:\Users\Lucie\Desktop\SHP pro PP na MU\přípravy\Kelč 102 hala 927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91099" y="230415"/>
            <a:ext cx="5063442" cy="6125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5823857" y="5156020"/>
            <a:ext cx="8801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Kelč, dům čp. 31, chodba </a:t>
            </a:r>
          </a:p>
        </p:txBody>
      </p:sp>
    </p:spTree>
    <p:extLst>
      <p:ext uri="{BB962C8B-B14F-4D97-AF65-F5344CB8AC3E}">
        <p14:creationId xmlns:p14="http://schemas.microsoft.com/office/powerpoint/2010/main" val="14109039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03497" y="947056"/>
            <a:ext cx="6436789" cy="620487"/>
          </a:xfrm>
        </p:spPr>
        <p:txBody>
          <a:bodyPr/>
          <a:lstStyle/>
          <a:p>
            <a:r>
              <a:rPr lang="cs-CZ" dirty="0"/>
              <a:t>IX. Náměty pro další průzkumy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6571" y="1567543"/>
            <a:ext cx="6400801" cy="4608919"/>
          </a:xfrm>
        </p:spPr>
        <p:txBody>
          <a:bodyPr>
            <a:noAutofit/>
          </a:bodyPr>
          <a:lstStyle/>
          <a:p>
            <a:r>
              <a:rPr lang="cs-CZ" sz="2200" dirty="0"/>
              <a:t>S vědeckým i památkovým aspektem</a:t>
            </a:r>
          </a:p>
          <a:p>
            <a:r>
              <a:rPr lang="cs-CZ" sz="2200" dirty="0"/>
              <a:t>Zpracovatel má poznat své možnosti a limity a navrhnout  další specialisty</a:t>
            </a:r>
          </a:p>
          <a:p>
            <a:r>
              <a:rPr lang="cs-CZ" sz="2200" dirty="0"/>
              <a:t>Průzkumy- plošný </a:t>
            </a:r>
          </a:p>
          <a:p>
            <a:pPr marL="457200" lvl="1" indent="0">
              <a:buNone/>
            </a:pPr>
            <a:r>
              <a:rPr lang="cs-CZ" sz="2200" dirty="0"/>
              <a:t>	OPD</a:t>
            </a:r>
          </a:p>
          <a:p>
            <a:pPr marL="457200" lvl="1" indent="0">
              <a:buNone/>
            </a:pPr>
            <a:r>
              <a:rPr lang="cs-CZ" sz="2200" dirty="0"/>
              <a:t>	archeologický</a:t>
            </a:r>
          </a:p>
          <a:p>
            <a:pPr marL="457200" lvl="1" indent="0">
              <a:buNone/>
            </a:pPr>
            <a:r>
              <a:rPr lang="cs-CZ" sz="2200" dirty="0"/>
              <a:t>	restaurátorský</a:t>
            </a:r>
          </a:p>
          <a:p>
            <a:pPr marL="457200" lvl="1" indent="0">
              <a:buNone/>
            </a:pPr>
            <a:r>
              <a:rPr lang="cs-CZ" sz="2200" dirty="0"/>
              <a:t>	STP</a:t>
            </a:r>
          </a:p>
          <a:p>
            <a:pPr marL="457200" lvl="1" indent="0">
              <a:buNone/>
            </a:pPr>
            <a:r>
              <a:rPr lang="cs-CZ" sz="2200" dirty="0"/>
              <a:t>Inventarizace</a:t>
            </a:r>
          </a:p>
          <a:p>
            <a:pPr marL="457200" lvl="1" indent="0">
              <a:buNone/>
            </a:pPr>
            <a:r>
              <a:rPr lang="cs-CZ" sz="2200" dirty="0"/>
              <a:t>Pasportizace</a:t>
            </a:r>
          </a:p>
          <a:p>
            <a:pPr marL="457200" lvl="1" indent="0">
              <a:buNone/>
            </a:pPr>
            <a:r>
              <a:rPr lang="cs-CZ" sz="2200" dirty="0"/>
              <a:t>Dendrochronologie</a:t>
            </a:r>
          </a:p>
          <a:p>
            <a:pPr marL="457200" lvl="1" indent="0">
              <a:buNone/>
            </a:pPr>
            <a:r>
              <a:rPr lang="cs-CZ" sz="2200" dirty="0"/>
              <a:t>Materiálové průzkumy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30/04/24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14</a:t>
            </a:fld>
            <a:endParaRPr lang="cs-CZ"/>
          </a:p>
        </p:txBody>
      </p:sp>
      <p:pic>
        <p:nvPicPr>
          <p:cNvPr id="8194" name="Picture 2" descr="C:\Users\Lucie\Desktop\SHP pro PP na MU\přípravy\Neuhübel RZ 202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7088" y="566057"/>
            <a:ext cx="4018781" cy="5651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4909457" y="4770843"/>
            <a:ext cx="27378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Studénka - Nová Horka, restaurátorská sonda, 2020</a:t>
            </a:r>
          </a:p>
          <a:p>
            <a:r>
              <a:rPr lang="cs-CZ" dirty="0"/>
              <a:t>Restaurátorský průzkum R. Svobodové</a:t>
            </a:r>
          </a:p>
        </p:txBody>
      </p:sp>
    </p:spTree>
    <p:extLst>
      <p:ext uri="{BB962C8B-B14F-4D97-AF65-F5344CB8AC3E}">
        <p14:creationId xmlns:p14="http://schemas.microsoft.com/office/powerpoint/2010/main" val="23554223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9054" y="1054247"/>
            <a:ext cx="3087290" cy="1021977"/>
          </a:xfrm>
        </p:spPr>
        <p:txBody>
          <a:bodyPr/>
          <a:lstStyle/>
          <a:p>
            <a:r>
              <a:rPr lang="cs-CZ" dirty="0"/>
              <a:t>X. Historická dokumentace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01295" y="2229316"/>
            <a:ext cx="4838792" cy="2952284"/>
          </a:xfrm>
        </p:spPr>
        <p:txBody>
          <a:bodyPr/>
          <a:lstStyle/>
          <a:p>
            <a:r>
              <a:rPr lang="cs-CZ" sz="2400" dirty="0"/>
              <a:t>Písemné prameny</a:t>
            </a:r>
          </a:p>
          <a:p>
            <a:r>
              <a:rPr lang="cs-CZ" sz="2400" dirty="0"/>
              <a:t>Historické mapy</a:t>
            </a:r>
          </a:p>
          <a:p>
            <a:r>
              <a:rPr lang="cs-CZ" sz="2400" dirty="0"/>
              <a:t>Historické plány</a:t>
            </a:r>
          </a:p>
          <a:p>
            <a:r>
              <a:rPr lang="cs-CZ" sz="2400" dirty="0"/>
              <a:t>Ikonografie – veduty</a:t>
            </a:r>
          </a:p>
          <a:p>
            <a:pPr marL="914400" lvl="2" indent="0">
              <a:buNone/>
            </a:pPr>
            <a:r>
              <a:rPr lang="cs-CZ" sz="2400" dirty="0"/>
              <a:t>	Historické pohlednice a fotografie</a:t>
            </a:r>
          </a:p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30/04/24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1235075" y="6314324"/>
            <a:ext cx="9937749" cy="309266"/>
          </a:xfrm>
        </p:spPr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15</a:t>
            </a:fld>
            <a:endParaRPr lang="cs-CZ"/>
          </a:p>
        </p:txBody>
      </p:sp>
      <p:pic>
        <p:nvPicPr>
          <p:cNvPr id="10242" name="Picture 2" descr="E:\Documents\06 celé hotové\Fulnek vodní režim pro Jáchymov 2008\výběr obrázků pro referát\12 přízemí 175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79560" y="367166"/>
            <a:ext cx="6785427" cy="5859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309054" y="5580296"/>
            <a:ext cx="48705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Fulnek, kapucínský klášter,  Půdorys přízemí, 1756</a:t>
            </a:r>
          </a:p>
          <a:p>
            <a:r>
              <a:rPr lang="cs-CZ" dirty="0"/>
              <a:t>Národní archiv</a:t>
            </a:r>
          </a:p>
        </p:txBody>
      </p:sp>
    </p:spTree>
    <p:extLst>
      <p:ext uri="{BB962C8B-B14F-4D97-AF65-F5344CB8AC3E}">
        <p14:creationId xmlns:p14="http://schemas.microsoft.com/office/powerpoint/2010/main" val="18505056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41715" y="934505"/>
            <a:ext cx="4001686" cy="1166439"/>
          </a:xfrm>
        </p:spPr>
        <p:txBody>
          <a:bodyPr/>
          <a:lstStyle/>
          <a:p>
            <a:r>
              <a:rPr lang="cs-CZ" dirty="0"/>
              <a:t>XI. Dokumentace současného stavu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6141" y="2382408"/>
            <a:ext cx="4513316" cy="3844221"/>
          </a:xfrm>
        </p:spPr>
        <p:txBody>
          <a:bodyPr>
            <a:normAutofit/>
          </a:bodyPr>
          <a:lstStyle/>
          <a:p>
            <a:r>
              <a:rPr lang="cs-CZ" sz="2400" dirty="0"/>
              <a:t>Současné fotografie</a:t>
            </a:r>
          </a:p>
          <a:p>
            <a:r>
              <a:rPr lang="cs-CZ" sz="2400" dirty="0"/>
              <a:t>Zaměření současného stavu kótované</a:t>
            </a:r>
          </a:p>
          <a:p>
            <a:r>
              <a:rPr lang="cs-CZ" sz="2400" dirty="0"/>
              <a:t>Případně další materiály (např. pro srovnání)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30/04/24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16</a:t>
            </a:fld>
            <a:endParaRPr lang="cs-CZ"/>
          </a:p>
        </p:txBody>
      </p:sp>
      <p:pic>
        <p:nvPicPr>
          <p:cNvPr id="7170" name="Picture 2" descr="C:\Users\Lucie\Desktop\SHP pro PP na MU\přípravy\Bolatice Patouš krov 2001 řez  OU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1578" y="350268"/>
            <a:ext cx="5503410" cy="5914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1850570" y="5540829"/>
            <a:ext cx="42477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K. </a:t>
            </a:r>
            <a:r>
              <a:rPr lang="cs-CZ" dirty="0" err="1"/>
              <a:t>Patouš</a:t>
            </a:r>
            <a:r>
              <a:rPr lang="cs-CZ" dirty="0"/>
              <a:t>,  kostel sv. Stanislava v Bolaticích, </a:t>
            </a:r>
          </a:p>
          <a:p>
            <a:r>
              <a:rPr lang="cs-CZ" dirty="0"/>
              <a:t>Příčný řez, 2001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74853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783081" y="442980"/>
            <a:ext cx="7104118" cy="611267"/>
          </a:xfrm>
        </p:spPr>
        <p:txBody>
          <a:bodyPr/>
          <a:lstStyle/>
          <a:p>
            <a:r>
              <a:rPr lang="cs-CZ" dirty="0"/>
              <a:t>XII. Grafické vyhodnocení průzkumu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30/04/24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17</a:t>
            </a:fld>
            <a:endParaRPr lang="cs-CZ"/>
          </a:p>
        </p:txBody>
      </p:sp>
      <p:pic>
        <p:nvPicPr>
          <p:cNvPr id="8194" name="Picture 2" descr="C:\Users\Lucie\Desktop\SHP pro PP na MU\přípravy\Zlaté Hory 213 1NP vyhodnocení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180" y="1465828"/>
            <a:ext cx="4224820" cy="4470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Lucie\Desktop\SHP pro PP na MU\přípravy\Zlaté Hory 216 1NP hodnocení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63461" y="1465828"/>
            <a:ext cx="4073809" cy="4542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4909457" y="2013857"/>
            <a:ext cx="29346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Barevné vyhodnocení SHP</a:t>
            </a:r>
          </a:p>
          <a:p>
            <a:r>
              <a:rPr lang="cs-CZ" b="1" dirty="0"/>
              <a:t>Barevné hodnocení objektu</a:t>
            </a:r>
          </a:p>
        </p:txBody>
      </p:sp>
      <p:sp>
        <p:nvSpPr>
          <p:cNvPr id="8" name="TextovéPole 7"/>
          <p:cNvSpPr txBox="1"/>
          <p:nvPr/>
        </p:nvSpPr>
        <p:spPr>
          <a:xfrm>
            <a:off x="4572000" y="3701143"/>
            <a:ext cx="2046514" cy="957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Zlaté Hory, hájovna čp. 15, barevné vyhodnocení </a:t>
            </a:r>
          </a:p>
        </p:txBody>
      </p:sp>
      <p:sp>
        <p:nvSpPr>
          <p:cNvPr id="9" name="TextovéPole 8"/>
          <p:cNvSpPr txBox="1"/>
          <p:nvPr/>
        </p:nvSpPr>
        <p:spPr>
          <a:xfrm>
            <a:off x="4909457" y="5493879"/>
            <a:ext cx="2741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Zlaté Hory hájovna čp. 15. </a:t>
            </a:r>
          </a:p>
          <a:p>
            <a:r>
              <a:rPr lang="cs-CZ" dirty="0"/>
              <a:t>Barevné hodnocení</a:t>
            </a:r>
          </a:p>
        </p:txBody>
      </p:sp>
    </p:spTree>
    <p:extLst>
      <p:ext uri="{BB962C8B-B14F-4D97-AF65-F5344CB8AC3E}">
        <p14:creationId xmlns:p14="http://schemas.microsoft.com/office/powerpoint/2010/main" val="21711159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9555" y="301399"/>
            <a:ext cx="2564776" cy="600381"/>
          </a:xfrm>
        </p:spPr>
        <p:txBody>
          <a:bodyPr/>
          <a:lstStyle/>
          <a:p>
            <a:r>
              <a:rPr lang="cs-CZ" dirty="0"/>
              <a:t>Druhy SHP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04800" y="1116765"/>
            <a:ext cx="5159829" cy="5548850"/>
          </a:xfrm>
        </p:spPr>
        <p:txBody>
          <a:bodyPr>
            <a:normAutofit/>
          </a:bodyPr>
          <a:lstStyle/>
          <a:p>
            <a:r>
              <a:rPr lang="cs-CZ" sz="2400" b="1" dirty="0"/>
              <a:t>Standardní SHP</a:t>
            </a:r>
          </a:p>
          <a:p>
            <a:r>
              <a:rPr lang="cs-CZ" sz="2400" b="1" dirty="0"/>
              <a:t>Zkrácený SHP  </a:t>
            </a:r>
            <a:r>
              <a:rPr lang="cs-CZ" sz="2400" dirty="0"/>
              <a:t>(např. bez archivní rešerše, nebo třeba jen archivní rešerše k zaniklé stavbě)</a:t>
            </a:r>
          </a:p>
          <a:p>
            <a:r>
              <a:rPr lang="cs-CZ" sz="2400" b="1" dirty="0"/>
              <a:t>Dílčí</a:t>
            </a:r>
            <a:r>
              <a:rPr lang="cs-CZ" sz="2400" dirty="0"/>
              <a:t> (například krovu, přízemí…)</a:t>
            </a:r>
          </a:p>
          <a:p>
            <a:r>
              <a:rPr lang="cs-CZ" sz="2400" b="1" dirty="0"/>
              <a:t>operativní dokumentace </a:t>
            </a:r>
            <a:r>
              <a:rPr lang="cs-CZ" sz="2400" dirty="0"/>
              <a:t>– pro záznam nálezových situací při obnově , výsledkem jsou </a:t>
            </a:r>
            <a:r>
              <a:rPr lang="cs-CZ" sz="2400" b="1" dirty="0"/>
              <a:t>nálezové zprávy</a:t>
            </a:r>
          </a:p>
          <a:p>
            <a:r>
              <a:rPr lang="cs-CZ" sz="2400" b="1" dirty="0"/>
              <a:t>Plošné průzkumy </a:t>
            </a:r>
            <a:r>
              <a:rPr lang="cs-CZ" sz="2400" dirty="0"/>
              <a:t>– pro rozsáhlejší území (MPZ, VPZ, vyhledávací…)</a:t>
            </a:r>
          </a:p>
          <a:p>
            <a:r>
              <a:rPr lang="cs-CZ" sz="2400" b="1" dirty="0" err="1"/>
              <a:t>Předrestaurátorské</a:t>
            </a:r>
            <a:r>
              <a:rPr lang="cs-CZ" sz="2400" dirty="0"/>
              <a:t>  - u rozsáhlejších staveb, pro vytipování  pravděpodobných míst nálezů</a:t>
            </a:r>
          </a:p>
          <a:p>
            <a:r>
              <a:rPr lang="cs-CZ" sz="2400" b="1" dirty="0"/>
              <a:t>Inventarizace </a:t>
            </a:r>
            <a:r>
              <a:rPr lang="cs-CZ" sz="2400" dirty="0"/>
              <a:t>a </a:t>
            </a:r>
            <a:r>
              <a:rPr lang="cs-CZ" sz="2400" b="1" dirty="0"/>
              <a:t>pasportizace</a:t>
            </a:r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30/04/24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text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18</a:t>
            </a:fld>
            <a:endParaRPr lang="cs-CZ"/>
          </a:p>
        </p:txBody>
      </p:sp>
      <p:pic>
        <p:nvPicPr>
          <p:cNvPr id="7" name="Obrázek 6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7714" y="301399"/>
            <a:ext cx="4127274" cy="2866344"/>
          </a:xfrm>
          <a:prstGeom prst="rect">
            <a:avLst/>
          </a:prstGeom>
        </p:spPr>
      </p:pic>
      <p:pic>
        <p:nvPicPr>
          <p:cNvPr id="8" name="Obrázek 7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7714" y="3309257"/>
            <a:ext cx="4048080" cy="3220571"/>
          </a:xfrm>
          <a:prstGeom prst="rect">
            <a:avLst/>
          </a:prstGeom>
        </p:spPr>
      </p:pic>
      <p:sp>
        <p:nvSpPr>
          <p:cNvPr id="9" name="Obdélník 8"/>
          <p:cNvSpPr/>
          <p:nvPr/>
        </p:nvSpPr>
        <p:spPr>
          <a:xfrm>
            <a:off x="5736771" y="1136418"/>
            <a:ext cx="210094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err="1"/>
              <a:t>Převzato</a:t>
            </a:r>
            <a:r>
              <a:rPr lang="en-GB" dirty="0"/>
              <a:t> z p</a:t>
            </a:r>
            <a:r>
              <a:rPr lang="cs-CZ" dirty="0"/>
              <a:t>u</a:t>
            </a:r>
            <a:r>
              <a:rPr lang="en-GB" dirty="0" err="1"/>
              <a:t>blikace</a:t>
            </a:r>
            <a:r>
              <a:rPr lang="cs-CZ" dirty="0"/>
              <a:t> </a:t>
            </a:r>
            <a:r>
              <a:rPr lang="en-GB" dirty="0"/>
              <a:t>M. NOVÁKOVÁ – E</a:t>
            </a:r>
            <a:r>
              <a:rPr lang="cs-CZ" dirty="0"/>
              <a:t>.</a:t>
            </a:r>
            <a:r>
              <a:rPr lang="en-GB" dirty="0"/>
              <a:t> ŠAMÁNKOVÁ: </a:t>
            </a:r>
            <a:r>
              <a:rPr lang="en-GB" dirty="0" err="1"/>
              <a:t>Štramberk</a:t>
            </a:r>
            <a:r>
              <a:rPr lang="en-GB" dirty="0"/>
              <a:t>. </a:t>
            </a:r>
            <a:r>
              <a:rPr lang="en-GB" dirty="0" err="1"/>
              <a:t>Městská</a:t>
            </a:r>
            <a:r>
              <a:rPr lang="en-GB" dirty="0"/>
              <a:t> </a:t>
            </a:r>
            <a:r>
              <a:rPr lang="en-GB" dirty="0" err="1"/>
              <a:t>rezervace</a:t>
            </a:r>
            <a:r>
              <a:rPr lang="en-GB" dirty="0"/>
              <a:t> </a:t>
            </a:r>
            <a:r>
              <a:rPr lang="en-GB" dirty="0" err="1"/>
              <a:t>státní</a:t>
            </a:r>
            <a:r>
              <a:rPr lang="en-GB" dirty="0"/>
              <a:t> </a:t>
            </a:r>
            <a:r>
              <a:rPr lang="en-GB" dirty="0" err="1"/>
              <a:t>památkové</a:t>
            </a:r>
            <a:r>
              <a:rPr lang="en-GB" dirty="0"/>
              <a:t> </a:t>
            </a:r>
            <a:r>
              <a:rPr lang="en-GB" dirty="0" err="1"/>
              <a:t>správy</a:t>
            </a:r>
            <a:r>
              <a:rPr lang="en-GB" dirty="0"/>
              <a:t> Praha. Praha 1956 </a:t>
            </a:r>
          </a:p>
        </p:txBody>
      </p:sp>
      <p:sp>
        <p:nvSpPr>
          <p:cNvPr id="10" name="TextovéPole 9"/>
          <p:cNvSpPr txBox="1"/>
          <p:nvPr/>
        </p:nvSpPr>
        <p:spPr>
          <a:xfrm>
            <a:off x="5666013" y="4498503"/>
            <a:ext cx="210094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Ostrava – Moravská Ostrava, kostel sv. Václava, půdorys se zákresem prostor a nálezových situací jako základní pasportizace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23110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F16C7814-19D0-D044-AD35-ED9091139A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2847" y="1349829"/>
            <a:ext cx="5185582" cy="1447800"/>
          </a:xfrm>
        </p:spPr>
        <p:txBody>
          <a:bodyPr/>
          <a:lstStyle/>
          <a:p>
            <a:r>
              <a:rPr lang="cs-CZ" sz="4800" dirty="0" err="1">
                <a:solidFill>
                  <a:srgbClr val="00A499"/>
                </a:solidFill>
              </a:rPr>
              <a:t>Stavebněhistorický</a:t>
            </a:r>
            <a:r>
              <a:rPr lang="cs-CZ" sz="4800" dirty="0">
                <a:solidFill>
                  <a:srgbClr val="00A499"/>
                </a:solidFill>
              </a:rPr>
              <a:t> průzkum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xmlns="" id="{D3462E6A-BA43-6348-924A-E49976C562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6571" y="3962399"/>
            <a:ext cx="4572000" cy="2144485"/>
          </a:xfrm>
        </p:spPr>
        <p:txBody>
          <a:bodyPr>
            <a:normAutofit/>
          </a:bodyPr>
          <a:lstStyle/>
          <a:p>
            <a:r>
              <a:rPr lang="cs-CZ" dirty="0"/>
              <a:t>Co je </a:t>
            </a:r>
            <a:r>
              <a:rPr lang="cs-CZ" dirty="0" err="1"/>
              <a:t>stavebněhistorický</a:t>
            </a:r>
            <a:r>
              <a:rPr lang="cs-CZ" dirty="0"/>
              <a:t> průzkum?</a:t>
            </a:r>
          </a:p>
          <a:p>
            <a:r>
              <a:rPr lang="cs-CZ" dirty="0"/>
              <a:t>V jakých souvztažnostech jsou k SHP další disciplíny?</a:t>
            </a:r>
          </a:p>
          <a:p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B98121F1-3D8E-594F-90DB-4F0B98C01E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1AFFB-D433-B047-9BA8-E42A060EB3E7}" type="datetime3">
              <a:rPr lang="cs-CZ" smtClean="0"/>
              <a:t>30/04/24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CAECFA50-A063-9142-88B9-F0C90FFC9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text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D4A7925D-4BBE-3C40-9FF4-E30546487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</a:t>
            </a:fld>
            <a:endParaRPr lang="cs-CZ"/>
          </a:p>
        </p:txBody>
      </p:sp>
      <p:pic>
        <p:nvPicPr>
          <p:cNvPr id="7" name="Picture 2" descr="C:\Users\Lucie\Desktop\SHP pro PP na MU\přípravy\DSC_079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88429" y="1844799"/>
            <a:ext cx="6200547" cy="3886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ovéPole 7"/>
          <p:cNvSpPr txBox="1"/>
          <p:nvPr/>
        </p:nvSpPr>
        <p:spPr>
          <a:xfrm>
            <a:off x="5388429" y="5737552"/>
            <a:ext cx="212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Foto Z. Poruba,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16499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44286" y="1054248"/>
            <a:ext cx="2340428" cy="687466"/>
          </a:xfrm>
        </p:spPr>
        <p:txBody>
          <a:bodyPr/>
          <a:lstStyle/>
          <a:p>
            <a:r>
              <a:rPr lang="cs-CZ" dirty="0"/>
              <a:t>Závěr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01294" y="2229315"/>
            <a:ext cx="4087677" cy="3409485"/>
          </a:xfrm>
        </p:spPr>
        <p:txBody>
          <a:bodyPr>
            <a:normAutofit/>
          </a:bodyPr>
          <a:lstStyle/>
          <a:p>
            <a:r>
              <a:rPr lang="cs-CZ" sz="2400" dirty="0"/>
              <a:t>SHP je komplexním nástrojem k poznávání historických staveb.</a:t>
            </a:r>
          </a:p>
          <a:p>
            <a:r>
              <a:rPr lang="cs-CZ" sz="2400" dirty="0"/>
              <a:t>Jeho výsledky – </a:t>
            </a:r>
            <a:r>
              <a:rPr lang="cs-CZ" sz="2400" dirty="0" err="1"/>
              <a:t>stavebněhistorické</a:t>
            </a:r>
            <a:r>
              <a:rPr lang="cs-CZ" sz="2400" dirty="0"/>
              <a:t> průzkumy a nálezové zprávy významně rozšiřují vědění o jednotlivých stavbách  či areálech.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30/04/24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19</a:t>
            </a:fld>
            <a:endParaRPr lang="cs-CZ"/>
          </a:p>
        </p:txBody>
      </p:sp>
      <p:pic>
        <p:nvPicPr>
          <p:cNvPr id="7170" name="Picture 2" descr="C:\Users\Lucie\Desktop\SHP pro PP na MU\přípravy\Kravaře z průčelí 34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5542" y="1502228"/>
            <a:ext cx="7056209" cy="4058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4615543" y="5560517"/>
            <a:ext cx="7094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Kravaře, zámek, západní průčelí, dekorativně zdůrazněný závěrový klenák</a:t>
            </a:r>
          </a:p>
        </p:txBody>
      </p:sp>
    </p:spTree>
    <p:extLst>
      <p:ext uri="{BB962C8B-B14F-4D97-AF65-F5344CB8AC3E}">
        <p14:creationId xmlns:p14="http://schemas.microsoft.com/office/powerpoint/2010/main" val="30319734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1E4FD2B4-9D68-4776-65B5-88F9609A9F19}"/>
              </a:ext>
            </a:extLst>
          </p:cNvPr>
          <p:cNvSpPr txBox="1"/>
          <p:nvPr/>
        </p:nvSpPr>
        <p:spPr>
          <a:xfrm>
            <a:off x="3451226" y="6183976"/>
            <a:ext cx="530587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Transformace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</a:t>
            </a: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formy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a </a:t>
            </a: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obsahu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</a:t>
            </a: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vysokoškolského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</a:t>
            </a: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vzdělávání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</a:t>
            </a: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na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VŠB-TUO</a:t>
            </a:r>
          </a:p>
          <a:p>
            <a:pPr algn="ctr">
              <a:spcAft>
                <a:spcPts val="0"/>
              </a:spcAft>
            </a:pPr>
            <a:r>
              <a:rPr lang="en-GB" sz="1200" b="0" i="0" u="none" strike="noStrike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NPO_VŠB-TUO_MSMT-16605/2022</a:t>
            </a:r>
            <a:endParaRPr lang="x-none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Picture 5" descr="Text&#10;&#10;Description automatically generated with low confidence">
            <a:extLst>
              <a:ext uri="{FF2B5EF4-FFF2-40B4-BE49-F238E27FC236}">
                <a16:creationId xmlns:a16="http://schemas.microsoft.com/office/drawing/2014/main" xmlns="" id="{006FB6C5-D1D9-8FF3-E8A4-F06D6789DD3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9193" y="5020028"/>
            <a:ext cx="5531085" cy="101900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9B2C36BC-2171-D0CE-214B-77FEB160F67D}"/>
              </a:ext>
            </a:extLst>
          </p:cNvPr>
          <p:cNvSpPr txBox="1"/>
          <p:nvPr/>
        </p:nvSpPr>
        <p:spPr>
          <a:xfrm>
            <a:off x="2122714" y="1845387"/>
            <a:ext cx="7952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err="1">
                <a:solidFill>
                  <a:srgbClr val="00A499"/>
                </a:solidFill>
                <a:latin typeface="Calibri" panose="020F0502020204030204" pitchFamily="34" charset="0"/>
              </a:rPr>
              <a:t>Děkuji</a:t>
            </a:r>
            <a:r>
              <a:rPr lang="en-GB" sz="2800" b="1" dirty="0">
                <a:solidFill>
                  <a:srgbClr val="00A499"/>
                </a:solidFill>
                <a:latin typeface="Calibri" panose="020F0502020204030204" pitchFamily="34" charset="0"/>
              </a:rPr>
              <a:t> za </a:t>
            </a:r>
            <a:r>
              <a:rPr lang="en-GB" sz="2800" b="1" dirty="0" err="1">
                <a:solidFill>
                  <a:srgbClr val="00A499"/>
                </a:solidFill>
                <a:latin typeface="Calibri" panose="020F0502020204030204" pitchFamily="34" charset="0"/>
              </a:rPr>
              <a:t>pozornost</a:t>
            </a:r>
            <a:endParaRPr lang="en-GB" sz="2800" b="1" i="0" u="none" strike="noStrike" dirty="0">
              <a:solidFill>
                <a:srgbClr val="00A499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EA4430B-5946-CA75-0549-E3178C6DB125}"/>
              </a:ext>
            </a:extLst>
          </p:cNvPr>
          <p:cNvSpPr txBox="1"/>
          <p:nvPr/>
        </p:nvSpPr>
        <p:spPr>
          <a:xfrm>
            <a:off x="4041458" y="2865592"/>
            <a:ext cx="4114524" cy="21544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Mgr. </a:t>
            </a:r>
            <a:r>
              <a:rPr lang="cs-CZ" sz="2600" b="1" dirty="0">
                <a:latin typeface="Calibri" panose="020F0502020204030204" pitchFamily="34" charset="0"/>
                <a:cs typeface="Calibri" panose="020F0502020204030204" pitchFamily="34" charset="0"/>
              </a:rPr>
              <a:t>Lucie </a:t>
            </a:r>
            <a:r>
              <a:rPr lang="cs-CZ" sz="2600" b="1" dirty="0" err="1">
                <a:latin typeface="Calibri" panose="020F0502020204030204" pitchFamily="34" charset="0"/>
                <a:cs typeface="Calibri" panose="020F0502020204030204" pitchFamily="34" charset="0"/>
              </a:rPr>
              <a:t>Augustinková</a:t>
            </a:r>
            <a:r>
              <a:rPr lang="cs-CZ" sz="26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Ph.D.</a:t>
            </a:r>
          </a:p>
          <a:p>
            <a:pPr algn="ctr"/>
            <a:endParaRPr lang="cs-CZ" dirty="0"/>
          </a:p>
          <a:p>
            <a:pPr algn="ctr"/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+420 727 97 6884</a:t>
            </a:r>
          </a:p>
          <a:p>
            <a:pPr algn="ctr"/>
            <a:endParaRPr lang="cs-CZ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Lucie.augustinkova@vsb.cz</a:t>
            </a:r>
          </a:p>
          <a:p>
            <a:pPr algn="ctr"/>
            <a:endParaRPr lang="cs-CZ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www.vsb.cz</a:t>
            </a:r>
          </a:p>
        </p:txBody>
      </p:sp>
      <p:grpSp>
        <p:nvGrpSpPr>
          <p:cNvPr id="9" name="Group 18">
            <a:extLst>
              <a:ext uri="{FF2B5EF4-FFF2-40B4-BE49-F238E27FC236}">
                <a16:creationId xmlns:a16="http://schemas.microsoft.com/office/drawing/2014/main" xmlns="" id="{71EDFA7E-E967-8447-417C-CF9A5E41488B}"/>
              </a:ext>
            </a:extLst>
          </p:cNvPr>
          <p:cNvGrpSpPr/>
          <p:nvPr/>
        </p:nvGrpSpPr>
        <p:grpSpPr>
          <a:xfrm>
            <a:off x="9674352" y="6117336"/>
            <a:ext cx="904628" cy="389889"/>
            <a:chOff x="0" y="0"/>
            <a:chExt cx="1556425" cy="731982"/>
          </a:xfrm>
        </p:grpSpPr>
        <p:pic>
          <p:nvPicPr>
            <p:cNvPr id="10" name="Picture 6">
              <a:extLst>
                <a:ext uri="{FF2B5EF4-FFF2-40B4-BE49-F238E27FC236}">
                  <a16:creationId xmlns:a16="http://schemas.microsoft.com/office/drawing/2014/main" xmlns="" id="{1375EB29-832F-D312-8B46-98A31A211D6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711200" cy="711200"/>
            </a:xfrm>
            <a:prstGeom prst="rect">
              <a:avLst/>
            </a:prstGeom>
          </p:spPr>
        </p:pic>
        <p:pic>
          <p:nvPicPr>
            <p:cNvPr id="11" name="Picture 14">
              <a:hlinkClick r:id="rId5"/>
              <a:extLst>
                <a:ext uri="{FF2B5EF4-FFF2-40B4-BE49-F238E27FC236}">
                  <a16:creationId xmlns:a16="http://schemas.microsoft.com/office/drawing/2014/main" xmlns="" id="{9A35B845-83EF-B57D-8355-08481B12F91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45225" y="20782"/>
              <a:ext cx="711200" cy="711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456311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03496" y="1054247"/>
            <a:ext cx="3399675" cy="545953"/>
          </a:xfrm>
        </p:spPr>
        <p:txBody>
          <a:bodyPr/>
          <a:lstStyle/>
          <a:p>
            <a:r>
              <a:rPr lang="cs-CZ" dirty="0"/>
              <a:t>Literatura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30/04/24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908504" y="6454323"/>
            <a:ext cx="9937749" cy="309266"/>
          </a:xfrm>
        </p:spPr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2</a:t>
            </a:fld>
            <a:endParaRPr lang="cs-CZ"/>
          </a:p>
        </p:txBody>
      </p:sp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304800" y="1600201"/>
            <a:ext cx="6487886" cy="47561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/>
              <a:t>BERÁNEK, J. – MACEK, P. (</a:t>
            </a:r>
            <a:r>
              <a:rPr lang="cs-CZ" sz="2400" dirty="0" err="1"/>
              <a:t>edd</a:t>
            </a:r>
            <a:r>
              <a:rPr lang="cs-CZ" sz="2400" dirty="0"/>
              <a:t>.), </a:t>
            </a:r>
            <a:r>
              <a:rPr lang="cs-CZ" sz="2400" i="1" dirty="0"/>
              <a:t>Metodika </a:t>
            </a:r>
            <a:r>
              <a:rPr lang="cs-CZ" sz="2400" i="1" dirty="0" err="1"/>
              <a:t>stavebněhistorického</a:t>
            </a:r>
            <a:r>
              <a:rPr lang="cs-CZ" sz="2400" i="1" dirty="0"/>
              <a:t> průzkumu</a:t>
            </a:r>
            <a:r>
              <a:rPr lang="cs-CZ" sz="2400" dirty="0"/>
              <a:t>, Praha 2015.</a:t>
            </a:r>
          </a:p>
          <a:p>
            <a:pPr marL="0" indent="0">
              <a:buNone/>
            </a:pPr>
            <a:r>
              <a:rPr lang="cs-CZ" sz="2400" dirty="0"/>
              <a:t>BLÁHA, J. – JESENSKÝ, V. – MACEK, P. – RAZÍM, V. – SOMMER, J. – VESELÝ, J., </a:t>
            </a:r>
            <a:r>
              <a:rPr lang="cs-CZ" sz="2400" i="1" dirty="0"/>
              <a:t>Operativní průzkum a dokumentace historických staveb</a:t>
            </a:r>
            <a:r>
              <a:rPr lang="cs-CZ" sz="2400" dirty="0"/>
              <a:t>, Praha 2005.</a:t>
            </a:r>
          </a:p>
          <a:p>
            <a:pPr marL="0" indent="0">
              <a:buNone/>
            </a:pPr>
            <a:r>
              <a:rPr lang="cs-CZ" sz="2400" dirty="0"/>
              <a:t>RAZÍM, V. – MACEK, P. (</a:t>
            </a:r>
            <a:r>
              <a:rPr lang="cs-CZ" sz="2400" dirty="0" err="1"/>
              <a:t>edd</a:t>
            </a:r>
            <a:r>
              <a:rPr lang="cs-CZ" sz="2400" dirty="0"/>
              <a:t>.), </a:t>
            </a:r>
            <a:r>
              <a:rPr lang="cs-CZ" sz="2400" i="1" dirty="0"/>
              <a:t>Zkoumání historických staveb</a:t>
            </a:r>
            <a:r>
              <a:rPr lang="cs-CZ" sz="2400" dirty="0"/>
              <a:t>. Praha 2011. </a:t>
            </a:r>
          </a:p>
          <a:p>
            <a:pPr marL="0" indent="0">
              <a:buNone/>
            </a:pPr>
            <a:r>
              <a:rPr lang="cs-CZ" sz="2400" dirty="0"/>
              <a:t>BLÁHA, J. – EBEL M. –  MACEK, P. – RAZÍM, V.  – ŠKABRADA, J. – VARHANÍK, J., (</a:t>
            </a:r>
            <a:r>
              <a:rPr lang="cs-CZ" sz="2400" dirty="0" err="1"/>
              <a:t>edd</a:t>
            </a:r>
            <a:r>
              <a:rPr lang="cs-CZ" sz="2400" dirty="0"/>
              <a:t>.), </a:t>
            </a:r>
            <a:r>
              <a:rPr lang="cs-CZ" sz="2400" i="1" dirty="0"/>
              <a:t>Poznávání a dokumentace historických staveb</a:t>
            </a:r>
            <a:r>
              <a:rPr lang="cs-CZ" sz="2400" dirty="0"/>
              <a:t>. Praha 2006. Sborník příspěvků ze 4. specializované konference </a:t>
            </a:r>
            <a:r>
              <a:rPr lang="cs-CZ" sz="2400" dirty="0" err="1"/>
              <a:t>stavebněhistorického</a:t>
            </a:r>
            <a:r>
              <a:rPr lang="cs-CZ" sz="2400" dirty="0"/>
              <a:t> průzkumu uspořádané 31.5. – 3. 6. 2005 v Poděbradech.</a:t>
            </a:r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/>
          </a:p>
        </p:txBody>
      </p:sp>
      <p:pic>
        <p:nvPicPr>
          <p:cNvPr id="1026" name="Picture 2" descr="C:\Users\Lucie\Desktop\SHP pro PP na MU\obal metodiky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5495" y="866436"/>
            <a:ext cx="4643386" cy="5489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59387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00196" y="930726"/>
            <a:ext cx="5993775" cy="620487"/>
          </a:xfrm>
        </p:spPr>
        <p:txBody>
          <a:bodyPr/>
          <a:lstStyle/>
          <a:p>
            <a:r>
              <a:rPr lang="cs-CZ" dirty="0" err="1"/>
              <a:t>Stavebněhistorický</a:t>
            </a:r>
            <a:r>
              <a:rPr lang="cs-CZ" dirty="0"/>
              <a:t> průzkum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03497" y="2078264"/>
            <a:ext cx="7253218" cy="4256313"/>
          </a:xfrm>
        </p:spPr>
        <p:txBody>
          <a:bodyPr>
            <a:normAutofit/>
          </a:bodyPr>
          <a:lstStyle/>
          <a:p>
            <a:r>
              <a:rPr lang="cs-CZ" sz="2200" dirty="0"/>
              <a:t>SHP je vědeckou metodou, jejímž cílem je komplexní poznání historické stavby (souboru staveb)</a:t>
            </a:r>
          </a:p>
          <a:p>
            <a:r>
              <a:rPr lang="cs-CZ" sz="2200" dirty="0"/>
              <a:t>Výsledků SHP využívá památková péče, dále jsou využitelné v řadě vědních oborů a velmi užitečné pro popularizaci historických staveb</a:t>
            </a:r>
          </a:p>
          <a:p>
            <a:r>
              <a:rPr lang="cs-CZ" sz="2200" dirty="0"/>
              <a:t>Kdy se provádí a z jakých důvodů? – obvykle před obnovou, případně před demolicí budovy, ale i z důvodu potřeby hlubšího poznání historické stavby, kterou pak majitel hodlá popularizovat</a:t>
            </a:r>
          </a:p>
          <a:p>
            <a:r>
              <a:rPr lang="cs-CZ" sz="2200" dirty="0"/>
              <a:t>SHP je jmenován ve vyhlášce ke stavebnímu zákonu MMR č. 489/ 2006 Sb. O dokumentaci staveb – zmíněn mezi průzkumy souhrnné technické zprávy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30/04/24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3</a:t>
            </a:fld>
            <a:endParaRPr lang="cs-CZ"/>
          </a:p>
        </p:txBody>
      </p:sp>
      <p:pic>
        <p:nvPicPr>
          <p:cNvPr id="1026" name="Picture 2" descr="C:\Users\Lucie\Desktop\SHP pro PP na MU\přípravy\obal SHp Gambrinu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74872" y="464685"/>
            <a:ext cx="4247821" cy="589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60764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791201" y="348344"/>
            <a:ext cx="5998028" cy="751114"/>
          </a:xfrm>
        </p:spPr>
        <p:txBody>
          <a:bodyPr/>
          <a:lstStyle/>
          <a:p>
            <a:r>
              <a:rPr lang="cs-CZ" dirty="0"/>
              <a:t>Struktura standardního SHP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8087" y="1611086"/>
            <a:ext cx="4800600" cy="3853543"/>
          </a:xfrm>
        </p:spPr>
        <p:txBody>
          <a:bodyPr>
            <a:normAutofit lnSpcReduction="10000"/>
          </a:bodyPr>
          <a:lstStyle/>
          <a:p>
            <a:pPr marL="0" indent="0" algn="r">
              <a:buNone/>
            </a:pPr>
            <a:r>
              <a:rPr lang="cs-CZ" sz="2800" dirty="0"/>
              <a:t>textová část</a:t>
            </a:r>
          </a:p>
          <a:p>
            <a:pPr marL="0" indent="0">
              <a:buNone/>
            </a:pPr>
            <a:r>
              <a:rPr lang="cs-CZ" sz="2800" dirty="0"/>
              <a:t>titulní list s identifikačními údaji</a:t>
            </a:r>
          </a:p>
          <a:p>
            <a:pPr marL="0" indent="0">
              <a:buNone/>
            </a:pPr>
            <a:r>
              <a:rPr lang="cs-CZ" sz="2800" dirty="0"/>
              <a:t>I Úvod</a:t>
            </a:r>
          </a:p>
          <a:p>
            <a:pPr marL="0" indent="0">
              <a:buNone/>
            </a:pPr>
            <a:r>
              <a:rPr lang="cs-CZ" sz="2800" dirty="0"/>
              <a:t>II  Anotace</a:t>
            </a:r>
          </a:p>
          <a:p>
            <a:pPr marL="0" indent="0">
              <a:buNone/>
            </a:pPr>
            <a:r>
              <a:rPr lang="cs-CZ" sz="2800" dirty="0"/>
              <a:t>III  Historický/archivní průzkum</a:t>
            </a:r>
          </a:p>
          <a:p>
            <a:pPr marL="0" indent="0">
              <a:buNone/>
            </a:pPr>
            <a:r>
              <a:rPr lang="cs-CZ" sz="2800" dirty="0"/>
              <a:t>IV Popis</a:t>
            </a:r>
          </a:p>
          <a:p>
            <a:pPr marL="0" indent="0">
              <a:buNone/>
            </a:pPr>
            <a:r>
              <a:rPr lang="cs-CZ" sz="2800" dirty="0"/>
              <a:t>V Doplňující průzkumy</a:t>
            </a:r>
          </a:p>
          <a:p>
            <a:pPr marL="0" indent="0">
              <a:buNone/>
            </a:pPr>
            <a:r>
              <a:rPr lang="cs-CZ" sz="2800" dirty="0"/>
              <a:t>VI  Stavební historie</a:t>
            </a:r>
          </a:p>
          <a:p>
            <a:endParaRPr lang="cs-CZ" sz="2800" dirty="0"/>
          </a:p>
          <a:p>
            <a:endParaRPr lang="cs-CZ" dirty="0"/>
          </a:p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30/04/24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text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4</a:t>
            </a:fld>
            <a:endParaRPr lang="cs-CZ"/>
          </a:p>
        </p:txBody>
      </p:sp>
      <p:sp>
        <p:nvSpPr>
          <p:cNvPr id="8" name="TextovéPole 7"/>
          <p:cNvSpPr txBox="1"/>
          <p:nvPr/>
        </p:nvSpPr>
        <p:spPr>
          <a:xfrm>
            <a:off x="5693229" y="1611086"/>
            <a:ext cx="583474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/>
              <a:t>VII Hodnocení objektu</a:t>
            </a:r>
          </a:p>
          <a:p>
            <a:r>
              <a:rPr lang="cs-CZ" sz="2800" dirty="0"/>
              <a:t>VIII Náměty pro potřeby památkové péče</a:t>
            </a:r>
          </a:p>
          <a:p>
            <a:r>
              <a:rPr lang="cs-CZ" sz="2800" dirty="0"/>
              <a:t>IX Náměty na další průzkumy</a:t>
            </a:r>
          </a:p>
          <a:p>
            <a:pPr algn="r"/>
            <a:r>
              <a:rPr lang="cs-CZ" sz="2800" dirty="0"/>
              <a:t>přílohy</a:t>
            </a:r>
          </a:p>
          <a:p>
            <a:r>
              <a:rPr lang="cs-CZ" sz="2800" dirty="0"/>
              <a:t>X Historická dokumentace</a:t>
            </a:r>
          </a:p>
          <a:p>
            <a:r>
              <a:rPr lang="cs-CZ" sz="2800" dirty="0"/>
              <a:t>XI Dokumentace současného stavu</a:t>
            </a:r>
          </a:p>
          <a:p>
            <a:r>
              <a:rPr lang="cs-CZ" sz="2800" dirty="0"/>
              <a:t>XII Grafické vyhodnocení průzkumu</a:t>
            </a:r>
          </a:p>
        </p:txBody>
      </p:sp>
    </p:spTree>
    <p:extLst>
      <p:ext uri="{BB962C8B-B14F-4D97-AF65-F5344CB8AC3E}">
        <p14:creationId xmlns:p14="http://schemas.microsoft.com/office/powerpoint/2010/main" val="21438233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1054247"/>
            <a:ext cx="5192486" cy="1656296"/>
          </a:xfrm>
        </p:spPr>
        <p:txBody>
          <a:bodyPr/>
          <a:lstStyle/>
          <a:p>
            <a:r>
              <a:rPr lang="cs-CZ" dirty="0"/>
              <a:t>Titulní list s identifikačními údaji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22514" y="2383970"/>
            <a:ext cx="5453743" cy="3788229"/>
          </a:xfrm>
        </p:spPr>
        <p:txBody>
          <a:bodyPr/>
          <a:lstStyle/>
          <a:p>
            <a:r>
              <a:rPr lang="cs-CZ" sz="2400" dirty="0"/>
              <a:t>Identifikace stavby v prostoru  -  určení podle katastru nemovitostí, adresa, případně souřadnice</a:t>
            </a:r>
          </a:p>
          <a:p>
            <a:r>
              <a:rPr lang="cs-CZ" sz="2400" dirty="0"/>
              <a:t>Stupeň ochrany</a:t>
            </a:r>
          </a:p>
          <a:p>
            <a:r>
              <a:rPr lang="cs-CZ" sz="2400" dirty="0"/>
              <a:t>Objednatel</a:t>
            </a:r>
          </a:p>
          <a:p>
            <a:r>
              <a:rPr lang="cs-CZ" sz="2400" dirty="0"/>
              <a:t>Zhotovitel</a:t>
            </a:r>
          </a:p>
          <a:p>
            <a:r>
              <a:rPr lang="cs-CZ" sz="2400" dirty="0"/>
              <a:t>Časové údaje o zhotovení</a:t>
            </a:r>
          </a:p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30/04/24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5</a:t>
            </a:fld>
            <a:endParaRPr lang="cs-CZ"/>
          </a:p>
        </p:txBody>
      </p:sp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0009302"/>
              </p:ext>
            </p:extLst>
          </p:nvPr>
        </p:nvGraphicFramePr>
        <p:xfrm>
          <a:off x="6600601" y="0"/>
          <a:ext cx="5364387" cy="75901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Acrobat Document" r:id="rId3" imgW="4533851" imgH="6415777" progId="AcroExch.Document.DC">
                  <p:embed/>
                </p:oleObj>
              </mc:Choice>
              <mc:Fallback>
                <p:oleObj name="Acrobat Document" r:id="rId3" imgW="4533851" imgH="6415777" progId="AcroExch.Document.DC">
                  <p:embed/>
                  <p:pic>
                    <p:nvPicPr>
                      <p:cNvPr id="8" name="Objekt 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600601" y="0"/>
                        <a:ext cx="5364387" cy="75901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688747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00196" y="1054247"/>
            <a:ext cx="4404461" cy="709239"/>
          </a:xfrm>
        </p:spPr>
        <p:txBody>
          <a:bodyPr/>
          <a:lstStyle/>
          <a:p>
            <a:r>
              <a:rPr lang="cs-CZ" dirty="0"/>
              <a:t>I úvod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03497" y="1861457"/>
            <a:ext cx="4901903" cy="4341801"/>
          </a:xfrm>
        </p:spPr>
        <p:txBody>
          <a:bodyPr/>
          <a:lstStyle/>
          <a:p>
            <a:endParaRPr lang="cs-CZ" sz="2400" dirty="0"/>
          </a:p>
          <a:p>
            <a:r>
              <a:rPr lang="cs-CZ" sz="2400" dirty="0"/>
              <a:t>Vstupní informace</a:t>
            </a:r>
          </a:p>
          <a:p>
            <a:r>
              <a:rPr lang="cs-CZ" sz="2400" dirty="0"/>
              <a:t>Přesné zadání </a:t>
            </a:r>
          </a:p>
          <a:p>
            <a:r>
              <a:rPr lang="cs-CZ" sz="2400" dirty="0"/>
              <a:t>Stav objektu v době průzkumu </a:t>
            </a:r>
          </a:p>
          <a:p>
            <a:r>
              <a:rPr lang="cs-CZ" sz="2400" dirty="0"/>
              <a:t>Přístupnost objektu v době průzkumu</a:t>
            </a:r>
          </a:p>
          <a:p>
            <a:r>
              <a:rPr lang="cs-CZ" sz="2400" dirty="0"/>
              <a:t>Poznámky k podobě konkrétního elaborátu SHP</a:t>
            </a:r>
          </a:p>
          <a:p>
            <a:r>
              <a:rPr lang="cs-CZ" sz="2400" dirty="0"/>
              <a:t>použité plánové podklady</a:t>
            </a:r>
          </a:p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30/04/24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6</a:t>
            </a:fld>
            <a:endParaRPr lang="cs-CZ"/>
          </a:p>
        </p:txBody>
      </p:sp>
      <p:pic>
        <p:nvPicPr>
          <p:cNvPr id="3074" name="Picture 2" descr="E:\Documents\03 rozpracováno\Kelč pro časopis MZM\přípravy\09 ext 862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45098" y="641349"/>
            <a:ext cx="3627726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5921829" y="5766022"/>
            <a:ext cx="15131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Kelč, dům čp. 31,  vstup</a:t>
            </a:r>
          </a:p>
        </p:txBody>
      </p:sp>
    </p:spTree>
    <p:extLst>
      <p:ext uri="{BB962C8B-B14F-4D97-AF65-F5344CB8AC3E}">
        <p14:creationId xmlns:p14="http://schemas.microsoft.com/office/powerpoint/2010/main" val="23317530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00196" y="1054247"/>
            <a:ext cx="4654833" cy="937839"/>
          </a:xfrm>
        </p:spPr>
        <p:txBody>
          <a:bodyPr/>
          <a:lstStyle/>
          <a:p>
            <a:r>
              <a:rPr lang="cs-CZ" dirty="0"/>
              <a:t>II. Anotace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01295" y="2229316"/>
            <a:ext cx="3597819" cy="3855798"/>
          </a:xfrm>
        </p:spPr>
        <p:txBody>
          <a:bodyPr>
            <a:normAutofit/>
          </a:bodyPr>
          <a:lstStyle/>
          <a:p>
            <a:r>
              <a:rPr lang="cs-CZ" sz="2400" dirty="0"/>
              <a:t>Stručná informace o SHP</a:t>
            </a:r>
          </a:p>
          <a:p>
            <a:r>
              <a:rPr lang="cs-CZ" sz="2400" dirty="0"/>
              <a:t>Základní údaje o SHP a získaných poznatcích</a:t>
            </a:r>
          </a:p>
          <a:p>
            <a:endParaRPr lang="cs-CZ" sz="24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30/04/24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7</a:t>
            </a:fld>
            <a:endParaRPr lang="cs-CZ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9261401"/>
              </p:ext>
            </p:extLst>
          </p:nvPr>
        </p:nvGraphicFramePr>
        <p:xfrm>
          <a:off x="3886199" y="978047"/>
          <a:ext cx="8198530" cy="116002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Acrobat Document" r:id="rId3" imgW="4533851" imgH="6415777" progId="AcroExch.Document.DC">
                  <p:embed/>
                </p:oleObj>
              </mc:Choice>
              <mc:Fallback>
                <p:oleObj name="Acrobat Document" r:id="rId3" imgW="4533851" imgH="6415777" progId="AcroExch.Document.DC">
                  <p:embed/>
                  <p:pic>
                    <p:nvPicPr>
                      <p:cNvPr id="7" name="Objekt 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886199" y="978047"/>
                        <a:ext cx="8198530" cy="1160023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953327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03496" y="923619"/>
            <a:ext cx="6458561" cy="611267"/>
          </a:xfrm>
        </p:spPr>
        <p:txBody>
          <a:bodyPr/>
          <a:lstStyle/>
          <a:p>
            <a:r>
              <a:rPr lang="cs-CZ" dirty="0"/>
              <a:t>III Historický / archivní průzkum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03497" y="1783000"/>
            <a:ext cx="7353393" cy="4436301"/>
          </a:xfrm>
        </p:spPr>
        <p:txBody>
          <a:bodyPr>
            <a:noAutofit/>
          </a:bodyPr>
          <a:lstStyle/>
          <a:p>
            <a:r>
              <a:rPr lang="cs-CZ" sz="2400" dirty="0"/>
              <a:t>Archivní průzkum  - může být strukturovaný – nejdříve dějiny lokality, poté chronologicky historie objektu</a:t>
            </a:r>
          </a:p>
          <a:p>
            <a:r>
              <a:rPr lang="cs-CZ" sz="2400" dirty="0"/>
              <a:t>Sledovány jsou historické souvislosti, majetkoprávní změny, válečné události a živelné pohromy (požáry, povodně)</a:t>
            </a:r>
          </a:p>
          <a:p>
            <a:r>
              <a:rPr lang="cs-CZ" sz="2400" dirty="0"/>
              <a:t>Text nemusí být v určitých pasážích souvislá narace, ale soupis chronologicky uspořádaných přepisů archivních zpráv)</a:t>
            </a:r>
          </a:p>
          <a:p>
            <a:r>
              <a:rPr lang="cs-CZ" sz="2400" dirty="0"/>
              <a:t>Seznam pramenů a literatury</a:t>
            </a:r>
          </a:p>
          <a:p>
            <a:r>
              <a:rPr lang="cs-CZ" sz="2400" dirty="0"/>
              <a:t>Soupis historických map a plánů a ikonografie objektu (veduty, pohlednice, historické fotografie)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30/04/24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err="1"/>
              <a:t>te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8</a:t>
            </a:fld>
            <a:endParaRPr lang="cs-CZ"/>
          </a:p>
        </p:txBody>
      </p:sp>
      <p:pic>
        <p:nvPicPr>
          <p:cNvPr id="3074" name="Picture 2" descr="C:\Users\Lucie\Desktop\SHP pro PP na MU\přípravy\Prostějov Paprocki 159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890" y="1389970"/>
            <a:ext cx="4300285" cy="3421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7556890" y="5000100"/>
            <a:ext cx="40146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J. </a:t>
            </a:r>
            <a:r>
              <a:rPr lang="cs-CZ" dirty="0" err="1"/>
              <a:t>Willenberg</a:t>
            </a:r>
            <a:r>
              <a:rPr lang="cs-CZ" dirty="0"/>
              <a:t>, Prostějov, 1593. Převzato z publikace B. </a:t>
            </a:r>
            <a:r>
              <a:rPr lang="cs-CZ" dirty="0" err="1"/>
              <a:t>Paprocki</a:t>
            </a:r>
            <a:r>
              <a:rPr lang="cs-CZ" dirty="0"/>
              <a:t> z </a:t>
            </a:r>
            <a:r>
              <a:rPr lang="cs-CZ" dirty="0" err="1"/>
              <a:t>Glogol</a:t>
            </a:r>
            <a:r>
              <a:rPr lang="cs-CZ" dirty="0"/>
              <a:t>, Zrcadlo slavného Markrabství Moravského. Olomouc 1593- </a:t>
            </a:r>
          </a:p>
        </p:txBody>
      </p:sp>
    </p:spTree>
    <p:extLst>
      <p:ext uri="{BB962C8B-B14F-4D97-AF65-F5344CB8AC3E}">
        <p14:creationId xmlns:p14="http://schemas.microsoft.com/office/powerpoint/2010/main" val="1067064231"/>
      </p:ext>
    </p:extLst>
  </p:cSld>
  <p:clrMapOvr>
    <a:masterClrMapping/>
  </p:clrMapOvr>
</p:sld>
</file>

<file path=ppt/theme/theme1.xml><?xml version="1.0" encoding="utf-8"?>
<a:theme xmlns:a="http://schemas.openxmlformats.org/drawingml/2006/main" name="2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54" id="{ACFB0F28-2E34-2040-B019-4AD8FA32AECA}" vid="{51C3CF0A-8124-C243-81E8-9D04DF8F7B1B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54" id="{ACFB0F28-2E34-2040-B019-4AD8FA32AECA}" vid="{67B385A0-05D4-BA45-AFB2-BE7E54CB51B7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222</Template>
  <TotalTime>2614</TotalTime>
  <Words>1078</Words>
  <Application>Microsoft Office PowerPoint</Application>
  <PresentationFormat>Vlastní</PresentationFormat>
  <Paragraphs>219</Paragraphs>
  <Slides>21</Slides>
  <Notes>4</Notes>
  <HiddenSlides>0</HiddenSlides>
  <MMClips>0</MMClips>
  <ScaleCrop>false</ScaleCrop>
  <HeadingPairs>
    <vt:vector size="6" baseType="variant">
      <vt:variant>
        <vt:lpstr>Motiv</vt:lpstr>
      </vt:variant>
      <vt:variant>
        <vt:i4>2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21</vt:i4>
      </vt:variant>
    </vt:vector>
  </HeadingPairs>
  <TitlesOfParts>
    <vt:vector size="24" baseType="lpstr">
      <vt:lpstr>222</vt:lpstr>
      <vt:lpstr>Custom Design</vt:lpstr>
      <vt:lpstr>Acrobat Document</vt:lpstr>
      <vt:lpstr>Prezentace aplikace PowerPoint</vt:lpstr>
      <vt:lpstr>Stavebněhistorický průzkum</vt:lpstr>
      <vt:lpstr>Literatura</vt:lpstr>
      <vt:lpstr>Stavebněhistorický průzkum</vt:lpstr>
      <vt:lpstr>Struktura standardního SHP</vt:lpstr>
      <vt:lpstr>Titulní list s identifikačními údaji </vt:lpstr>
      <vt:lpstr>I úvod</vt:lpstr>
      <vt:lpstr>II. Anotace</vt:lpstr>
      <vt:lpstr>III Historický / archivní průzkum</vt:lpstr>
      <vt:lpstr>IV. Popis</vt:lpstr>
      <vt:lpstr>V. Doplňující průzkumy</vt:lpstr>
      <vt:lpstr>VI. Stavební historie</vt:lpstr>
      <vt:lpstr>VII. Hodnocení objektu</vt:lpstr>
      <vt:lpstr>VIII. Náměty pro potřeby památkové péče</vt:lpstr>
      <vt:lpstr>IX. Náměty pro další průzkumy</vt:lpstr>
      <vt:lpstr>X. Historická dokumentace</vt:lpstr>
      <vt:lpstr>XI. Dokumentace současného stavu </vt:lpstr>
      <vt:lpstr>XII. Grafické vyhodnocení průzkumu</vt:lpstr>
      <vt:lpstr>Druhy SHP</vt:lpstr>
      <vt:lpstr>Závěr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Lucie Augustinková</dc:creator>
  <cp:lastModifiedBy>Lucie Augustinková</cp:lastModifiedBy>
  <cp:revision>211</cp:revision>
  <dcterms:created xsi:type="dcterms:W3CDTF">2021-03-20T09:48:17Z</dcterms:created>
  <dcterms:modified xsi:type="dcterms:W3CDTF">2024-04-30T13:41:58Z</dcterms:modified>
</cp:coreProperties>
</file>