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4"/>
  </p:sldMasterIdLst>
  <p:notesMasterIdLst>
    <p:notesMasterId r:id="rId30"/>
  </p:notesMasterIdLst>
  <p:handoutMasterIdLst>
    <p:handoutMasterId r:id="rId31"/>
  </p:handoutMasterIdLst>
  <p:sldIdLst>
    <p:sldId id="277" r:id="rId5"/>
    <p:sldId id="257" r:id="rId6"/>
    <p:sldId id="258" r:id="rId7"/>
    <p:sldId id="314" r:id="rId8"/>
    <p:sldId id="260" r:id="rId9"/>
    <p:sldId id="261" r:id="rId10"/>
    <p:sldId id="278" r:id="rId11"/>
    <p:sldId id="315" r:id="rId12"/>
    <p:sldId id="262" r:id="rId13"/>
    <p:sldId id="263" r:id="rId14"/>
    <p:sldId id="316" r:id="rId15"/>
    <p:sldId id="317" r:id="rId16"/>
    <p:sldId id="318" r:id="rId17"/>
    <p:sldId id="319" r:id="rId18"/>
    <p:sldId id="264" r:id="rId19"/>
    <p:sldId id="265" r:id="rId20"/>
    <p:sldId id="266" r:id="rId21"/>
    <p:sldId id="271" r:id="rId22"/>
    <p:sldId id="272" r:id="rId23"/>
    <p:sldId id="273" r:id="rId24"/>
    <p:sldId id="269" r:id="rId25"/>
    <p:sldId id="268" r:id="rId26"/>
    <p:sldId id="270" r:id="rId27"/>
    <p:sldId id="281" r:id="rId28"/>
    <p:sldId id="259" r:id="rId2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257"/>
            <p14:sldId id="258"/>
            <p14:sldId id="314"/>
            <p14:sldId id="260"/>
            <p14:sldId id="261"/>
            <p14:sldId id="278"/>
            <p14:sldId id="315"/>
            <p14:sldId id="262"/>
            <p14:sldId id="263"/>
            <p14:sldId id="316"/>
            <p14:sldId id="317"/>
            <p14:sldId id="318"/>
            <p14:sldId id="319"/>
            <p14:sldId id="264"/>
            <p14:sldId id="265"/>
            <p14:sldId id="266"/>
            <p14:sldId id="271"/>
            <p14:sldId id="272"/>
            <p14:sldId id="273"/>
            <p14:sldId id="269"/>
            <p14:sldId id="268"/>
            <p14:sldId id="270"/>
            <p14:sldId id="281"/>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99"/>
    <a:srgbClr val="A28E2A"/>
    <a:srgbClr val="43B02A"/>
    <a:srgbClr val="0047BB"/>
    <a:srgbClr val="FFB81C"/>
    <a:srgbClr val="E4002B"/>
    <a:srgbClr val="FF8200"/>
    <a:srgbClr val="8246AF"/>
    <a:srgbClr val="05C3DE"/>
    <a:srgbClr val="818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433"/>
    <p:restoredTop sz="86376"/>
  </p:normalViewPr>
  <p:slideViewPr>
    <p:cSldViewPr snapToGrid="0" snapToObjects="1" showGuides="1">
      <p:cViewPr varScale="1">
        <p:scale>
          <a:sx n="132" d="100"/>
          <a:sy n="132" d="100"/>
        </p:scale>
        <p:origin x="282" y="120"/>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14.04.2024</a:t>
            </a:fld>
            <a:endParaRPr lang="cs-CZ"/>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14.04.2024</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24</a:t>
            </a:fld>
            <a:endParaRPr lang="cs-CZ"/>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a:t>11/04/2019</a:t>
            </a:r>
            <a:endParaRPr lang="cs-CZ" dirty="0"/>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038/srep45849" TargetMode="External"/><Relationship Id="rId2" Type="http://schemas.openxmlformats.org/officeDocument/2006/relationships/hyperlink" Target="https://doi.org/10.3390/min7120238" TargetMode="Externa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emf"/><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s://creativecommons.org/licenses/by/4.0/deed.cs" TargetMode="External"/><Relationship Id="rId5" Type="http://schemas.openxmlformats.org/officeDocument/2006/relationships/image" Target="../media/image8.emf"/><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523220"/>
          </a:xfrm>
          <a:prstGeom prst="rect">
            <a:avLst/>
          </a:prstGeom>
          <a:noFill/>
        </p:spPr>
        <p:txBody>
          <a:bodyPr wrap="square" rtlCol="0">
            <a:spAutoFit/>
          </a:bodyPr>
          <a:lstStyle/>
          <a:p>
            <a:pPr algn="ctr"/>
            <a:r>
              <a:rPr lang="cs-CZ" sz="2800" b="1" dirty="0">
                <a:solidFill>
                  <a:srgbClr val="00A499"/>
                </a:solidFill>
                <a:latin typeface="Calibri" panose="020F0502020204030204" pitchFamily="34" charset="0"/>
              </a:rPr>
              <a:t>Analýza trendu</a:t>
            </a:r>
          </a:p>
        </p:txBody>
      </p:sp>
      <p:pic>
        <p:nvPicPr>
          <p:cNvPr id="4" name="Picture 3">
            <a:extLst>
              <a:ext uri="{FF2B5EF4-FFF2-40B4-BE49-F238E27FC236}">
                <a16:creationId xmlns:a16="http://schemas.microsoft.com/office/drawing/2014/main" id="{8E40FE10-322F-D8A5-A53D-E2C7CB3BA4DC}"/>
              </a:ext>
            </a:extLst>
          </p:cNvPr>
          <p:cNvPicPr>
            <a:picLocks noChangeAspect="1"/>
          </p:cNvPicPr>
          <p:nvPr/>
        </p:nvPicPr>
        <p:blipFill>
          <a:blip r:embed="rId2"/>
          <a:stretch>
            <a:fillRect/>
          </a:stretch>
        </p:blipFill>
        <p:spPr>
          <a:xfrm>
            <a:off x="5036584" y="253114"/>
            <a:ext cx="2118832" cy="1228472"/>
          </a:xfrm>
          <a:prstGeom prst="rect">
            <a:avLst/>
          </a:prstGeom>
        </p:spPr>
      </p:pic>
      <p:pic>
        <p:nvPicPr>
          <p:cNvPr id="5" name="Picture 4" descr="Text&#10;&#10;Description automatically generated with low confidence">
            <a:extLst>
              <a:ext uri="{FF2B5EF4-FFF2-40B4-BE49-F238E27FC236}">
                <a16:creationId xmlns:a16="http://schemas.microsoft.com/office/drawing/2014/main" id="{DD49E10A-9549-6FED-EC4A-956886A72E0F}"/>
              </a:ext>
            </a:extLst>
          </p:cNvPr>
          <p:cNvPicPr>
            <a:picLocks noChangeAspect="1"/>
          </p:cNvPicPr>
          <p:nvPr/>
        </p:nvPicPr>
        <p:blipFill>
          <a:blip r:embed="rId3"/>
          <a:stretch>
            <a:fillRect/>
          </a:stretch>
        </p:blipFill>
        <p:spPr>
          <a:xfrm>
            <a:off x="3151395" y="5433957"/>
            <a:ext cx="5905988" cy="1088077"/>
          </a:xfrm>
          <a:prstGeom prst="rect">
            <a:avLst/>
          </a:prstGeom>
        </p:spPr>
      </p:pic>
      <p:sp>
        <p:nvSpPr>
          <p:cNvPr id="6" name="TextBox 5">
            <a:extLst>
              <a:ext uri="{FF2B5EF4-FFF2-40B4-BE49-F238E27FC236}">
                <a16:creationId xmlns:a16="http://schemas.microsoft.com/office/drawing/2014/main" id="{E1D4C76D-A2F4-254C-288D-AA077E86A0FC}"/>
              </a:ext>
            </a:extLst>
          </p:cNvPr>
          <p:cNvSpPr txBox="1"/>
          <p:nvPr/>
        </p:nvSpPr>
        <p:spPr>
          <a:xfrm>
            <a:off x="4857861" y="3706405"/>
            <a:ext cx="2493055" cy="369332"/>
          </a:xfrm>
          <a:prstGeom prst="rect">
            <a:avLst/>
          </a:prstGeom>
          <a:noFill/>
        </p:spPr>
        <p:txBody>
          <a:bodyPr wrap="none" rtlCol="0">
            <a:spAutoFit/>
          </a:bodyPr>
          <a:lstStyle/>
          <a:p>
            <a:pPr algn="ctr"/>
            <a:r>
              <a:rPr lang="cs-CZ" dirty="0"/>
              <a:t>Ing. Lucie Orlíková, Ph.D.</a:t>
            </a:r>
            <a:endParaRPr lang="en-CZ" dirty="0"/>
          </a:p>
        </p:txBody>
      </p:sp>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A3BF53EE-0463-8571-5A68-5FA76AAD80DA}"/>
              </a:ext>
            </a:extLst>
          </p:cNvPr>
          <p:cNvPicPr>
            <a:picLocks noChangeAspect="1"/>
          </p:cNvPicPr>
          <p:nvPr/>
        </p:nvPicPr>
        <p:blipFill>
          <a:blip r:embed="rId2"/>
          <a:stretch>
            <a:fillRect/>
          </a:stretch>
        </p:blipFill>
        <p:spPr>
          <a:xfrm>
            <a:off x="2310080" y="316454"/>
            <a:ext cx="7816247" cy="5480841"/>
          </a:xfrm>
          <a:prstGeom prst="rect">
            <a:avLst/>
          </a:prstGeom>
        </p:spPr>
      </p:pic>
    </p:spTree>
    <p:extLst>
      <p:ext uri="{BB962C8B-B14F-4D97-AF65-F5344CB8AC3E}">
        <p14:creationId xmlns:p14="http://schemas.microsoft.com/office/powerpoint/2010/main" val="2136096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30996E-B41B-0E30-9CB0-0A3A023C9707}"/>
              </a:ext>
            </a:extLst>
          </p:cNvPr>
          <p:cNvSpPr>
            <a:spLocks noGrp="1"/>
          </p:cNvSpPr>
          <p:nvPr>
            <p:ph type="title"/>
          </p:nvPr>
        </p:nvSpPr>
        <p:spPr/>
        <p:txBody>
          <a:bodyPr/>
          <a:lstStyle/>
          <a:p>
            <a:r>
              <a:rPr lang="cs-CZ" dirty="0" err="1"/>
              <a:t>Semivariační</a:t>
            </a:r>
            <a:r>
              <a:rPr lang="cs-CZ" dirty="0"/>
              <a:t> mrak</a:t>
            </a:r>
          </a:p>
        </p:txBody>
      </p:sp>
      <p:sp>
        <p:nvSpPr>
          <p:cNvPr id="3" name="Zástupný obsah 2">
            <a:extLst>
              <a:ext uri="{FF2B5EF4-FFF2-40B4-BE49-F238E27FC236}">
                <a16:creationId xmlns:a16="http://schemas.microsoft.com/office/drawing/2014/main" id="{E2F6AC68-B9D4-CF64-2ADA-6030D36ABC98}"/>
              </a:ext>
            </a:extLst>
          </p:cNvPr>
          <p:cNvSpPr>
            <a:spLocks noGrp="1"/>
          </p:cNvSpPr>
          <p:nvPr>
            <p:ph idx="1"/>
          </p:nvPr>
        </p:nvSpPr>
        <p:spPr>
          <a:xfrm>
            <a:off x="673070" y="1684830"/>
            <a:ext cx="9603275" cy="3534087"/>
          </a:xfrm>
        </p:spPr>
        <p:txBody>
          <a:bodyPr>
            <a:normAutofit/>
          </a:bodyPr>
          <a:lstStyle/>
          <a:p>
            <a:pPr algn="l"/>
            <a:r>
              <a:rPr lang="cs-CZ" sz="2400" b="0" i="0" dirty="0" err="1">
                <a:solidFill>
                  <a:srgbClr val="374151"/>
                </a:solidFill>
                <a:effectLst/>
                <a:latin typeface="Söhne"/>
              </a:rPr>
              <a:t>Semivariační</a:t>
            </a:r>
            <a:r>
              <a:rPr lang="cs-CZ" sz="2400" b="0" i="0" dirty="0">
                <a:solidFill>
                  <a:srgbClr val="374151"/>
                </a:solidFill>
                <a:effectLst/>
                <a:latin typeface="Söhne"/>
              </a:rPr>
              <a:t> mrak je grafická reprezentace </a:t>
            </a:r>
            <a:r>
              <a:rPr lang="cs-CZ" sz="2400" b="0" i="0" dirty="0" err="1">
                <a:solidFill>
                  <a:srgbClr val="374151"/>
                </a:solidFill>
                <a:effectLst/>
                <a:latin typeface="Söhne"/>
              </a:rPr>
              <a:t>semivariogramu</a:t>
            </a:r>
            <a:r>
              <a:rPr lang="cs-CZ" sz="2400" b="0" i="0" dirty="0">
                <a:solidFill>
                  <a:srgbClr val="374151"/>
                </a:solidFill>
                <a:effectLst/>
                <a:latin typeface="Söhne"/>
              </a:rPr>
              <a:t>, který se používá v </a:t>
            </a:r>
            <a:r>
              <a:rPr lang="cs-CZ" sz="2400" b="0" i="0" dirty="0" err="1">
                <a:solidFill>
                  <a:srgbClr val="374151"/>
                </a:solidFill>
                <a:effectLst/>
                <a:latin typeface="Söhne"/>
              </a:rPr>
              <a:t>geostatistice</a:t>
            </a:r>
            <a:r>
              <a:rPr lang="cs-CZ" sz="2400" b="0" i="0" dirty="0">
                <a:solidFill>
                  <a:srgbClr val="374151"/>
                </a:solidFill>
                <a:effectLst/>
                <a:latin typeface="Söhne"/>
              </a:rPr>
              <a:t> pro analýzu prostorové korelace mezi pozorovanými daty.</a:t>
            </a:r>
          </a:p>
          <a:p>
            <a:pPr algn="l"/>
            <a:endParaRPr lang="cs-CZ" sz="1400" b="0" i="0" dirty="0">
              <a:solidFill>
                <a:srgbClr val="374151"/>
              </a:solidFill>
              <a:effectLst/>
              <a:latin typeface="Söhne"/>
            </a:endParaRPr>
          </a:p>
          <a:p>
            <a:pPr algn="l"/>
            <a:endParaRPr lang="cs-CZ" sz="1400" b="0" i="0" dirty="0">
              <a:solidFill>
                <a:srgbClr val="374151"/>
              </a:solidFill>
              <a:effectLst/>
              <a:latin typeface="Söhne"/>
            </a:endParaRPr>
          </a:p>
          <a:p>
            <a:pPr algn="l"/>
            <a:endParaRPr lang="cs-CZ" sz="1400" b="0" i="0" dirty="0">
              <a:solidFill>
                <a:srgbClr val="374151"/>
              </a:solidFill>
              <a:effectLst/>
              <a:latin typeface="Söhne"/>
            </a:endParaRPr>
          </a:p>
          <a:p>
            <a:pPr marL="0" indent="0">
              <a:buNone/>
            </a:pPr>
            <a:br>
              <a:rPr lang="cs-CZ" sz="1400" dirty="0"/>
            </a:br>
            <a:endParaRPr lang="cs-CZ" sz="1400" dirty="0"/>
          </a:p>
        </p:txBody>
      </p:sp>
      <p:pic>
        <p:nvPicPr>
          <p:cNvPr id="1026" name="Picture 2" descr="semivariogram-modeling.utf8">
            <a:extLst>
              <a:ext uri="{FF2B5EF4-FFF2-40B4-BE49-F238E27FC236}">
                <a16:creationId xmlns:a16="http://schemas.microsoft.com/office/drawing/2014/main" id="{CE88E2B4-5FDA-28BE-5745-D3F53B3414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09824" y="2942063"/>
            <a:ext cx="3079595" cy="307959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Semivariogram/Covariance Cloud tool—ArcMap | Documentation">
            <a:extLst>
              <a:ext uri="{FF2B5EF4-FFF2-40B4-BE49-F238E27FC236}">
                <a16:creationId xmlns:a16="http://schemas.microsoft.com/office/drawing/2014/main" id="{47998421-4313-0D8F-3D7C-9A5EECD197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8182" y="3229555"/>
            <a:ext cx="5353050" cy="2257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82051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45A283A-FF3E-1864-275C-EDF70C376CAB}"/>
              </a:ext>
            </a:extLst>
          </p:cNvPr>
          <p:cNvSpPr>
            <a:spLocks noGrp="1"/>
          </p:cNvSpPr>
          <p:nvPr>
            <p:ph type="title"/>
          </p:nvPr>
        </p:nvSpPr>
        <p:spPr/>
        <p:txBody>
          <a:bodyPr/>
          <a:lstStyle/>
          <a:p>
            <a:r>
              <a:rPr lang="cs-CZ" dirty="0" err="1"/>
              <a:t>Semivariační</a:t>
            </a:r>
            <a:r>
              <a:rPr lang="cs-CZ" dirty="0"/>
              <a:t> mrak</a:t>
            </a:r>
          </a:p>
        </p:txBody>
      </p:sp>
      <p:sp>
        <p:nvSpPr>
          <p:cNvPr id="3" name="Zástupný obsah 2">
            <a:extLst>
              <a:ext uri="{FF2B5EF4-FFF2-40B4-BE49-F238E27FC236}">
                <a16:creationId xmlns:a16="http://schemas.microsoft.com/office/drawing/2014/main" id="{512883AA-65E2-6327-E5B9-B265190D6642}"/>
              </a:ext>
            </a:extLst>
          </p:cNvPr>
          <p:cNvSpPr>
            <a:spLocks noGrp="1"/>
          </p:cNvSpPr>
          <p:nvPr>
            <p:ph idx="1"/>
          </p:nvPr>
        </p:nvSpPr>
        <p:spPr/>
        <p:txBody>
          <a:bodyPr>
            <a:normAutofit/>
          </a:bodyPr>
          <a:lstStyle/>
          <a:p>
            <a:r>
              <a:rPr lang="cs-CZ" sz="2800" dirty="0" err="1"/>
              <a:t>Semivariogram</a:t>
            </a:r>
            <a:r>
              <a:rPr lang="cs-CZ" sz="2800" dirty="0"/>
              <a:t> popisuje, jak se mění rozdíly mezi hodnotami v různých místech v závislosti na vzdálenosti mezi těmito místy. </a:t>
            </a:r>
            <a:r>
              <a:rPr lang="cs-CZ" sz="2800" dirty="0" err="1"/>
              <a:t>Semivariační</a:t>
            </a:r>
            <a:r>
              <a:rPr lang="cs-CZ" sz="2800" dirty="0"/>
              <a:t> mrak je graf, který zobrazuje vztah mezi </a:t>
            </a:r>
            <a:r>
              <a:rPr lang="cs-CZ" sz="2800" dirty="0" err="1"/>
              <a:t>semivariací</a:t>
            </a:r>
            <a:r>
              <a:rPr lang="cs-CZ" sz="2800" dirty="0"/>
              <a:t> a vzdáleností pro různé vzdálenostní intervaly.</a:t>
            </a:r>
          </a:p>
          <a:p>
            <a:endParaRPr lang="cs-CZ" sz="2800" dirty="0"/>
          </a:p>
          <a:p>
            <a:endParaRPr lang="cs-CZ" sz="2800" dirty="0"/>
          </a:p>
          <a:p>
            <a:endParaRPr lang="cs-CZ" sz="2800" dirty="0"/>
          </a:p>
        </p:txBody>
      </p:sp>
    </p:spTree>
    <p:extLst>
      <p:ext uri="{BB962C8B-B14F-4D97-AF65-F5344CB8AC3E}">
        <p14:creationId xmlns:p14="http://schemas.microsoft.com/office/powerpoint/2010/main" val="944743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A5DC63C-1AF2-78C3-3E64-0CCA4F2E8E57}"/>
              </a:ext>
            </a:extLst>
          </p:cNvPr>
          <p:cNvSpPr>
            <a:spLocks noGrp="1"/>
          </p:cNvSpPr>
          <p:nvPr>
            <p:ph type="title"/>
          </p:nvPr>
        </p:nvSpPr>
        <p:spPr/>
        <p:txBody>
          <a:bodyPr/>
          <a:lstStyle/>
          <a:p>
            <a:r>
              <a:rPr lang="cs-CZ" dirty="0" err="1"/>
              <a:t>Semivariační</a:t>
            </a:r>
            <a:r>
              <a:rPr lang="cs-CZ" dirty="0"/>
              <a:t> mrak</a:t>
            </a:r>
          </a:p>
        </p:txBody>
      </p:sp>
      <p:sp>
        <p:nvSpPr>
          <p:cNvPr id="3" name="Zástupný obsah 2">
            <a:extLst>
              <a:ext uri="{FF2B5EF4-FFF2-40B4-BE49-F238E27FC236}">
                <a16:creationId xmlns:a16="http://schemas.microsoft.com/office/drawing/2014/main" id="{229A44F2-C2AC-B298-B0C6-06AC9BA6DB95}"/>
              </a:ext>
            </a:extLst>
          </p:cNvPr>
          <p:cNvSpPr>
            <a:spLocks noGrp="1"/>
          </p:cNvSpPr>
          <p:nvPr>
            <p:ph idx="1"/>
          </p:nvPr>
        </p:nvSpPr>
        <p:spPr/>
        <p:txBody>
          <a:bodyPr>
            <a:normAutofit/>
          </a:bodyPr>
          <a:lstStyle/>
          <a:p>
            <a:r>
              <a:rPr lang="cs-CZ" sz="2800" dirty="0"/>
              <a:t>Na ose x </a:t>
            </a:r>
            <a:r>
              <a:rPr lang="cs-CZ" sz="2800" dirty="0" err="1"/>
              <a:t>semivariačního</a:t>
            </a:r>
            <a:r>
              <a:rPr lang="cs-CZ" sz="2800" dirty="0"/>
              <a:t> mraku je zobrazena vzdálenost mezi pozorovacími body, zatímco na ose y je zobrazena </a:t>
            </a:r>
            <a:r>
              <a:rPr lang="cs-CZ" sz="2800" dirty="0" err="1"/>
              <a:t>semivariace</a:t>
            </a:r>
            <a:r>
              <a:rPr lang="cs-CZ" sz="2800" dirty="0"/>
              <a:t> mezi těmito body. Každý bod na </a:t>
            </a:r>
            <a:r>
              <a:rPr lang="cs-CZ" sz="2800" dirty="0" err="1"/>
              <a:t>semivariačním</a:t>
            </a:r>
            <a:r>
              <a:rPr lang="cs-CZ" sz="2800" dirty="0"/>
              <a:t> mraku reprezentuje průměrnou </a:t>
            </a:r>
            <a:r>
              <a:rPr lang="cs-CZ" sz="2800" dirty="0" err="1"/>
              <a:t>semivariaci</a:t>
            </a:r>
            <a:r>
              <a:rPr lang="cs-CZ" sz="2800" dirty="0"/>
              <a:t> pro vzdálenost mezi pozorovacími body odpovídající danému intervalu vzdálenosti.</a:t>
            </a:r>
          </a:p>
          <a:p>
            <a:endParaRPr lang="cs-CZ" sz="2800" dirty="0"/>
          </a:p>
          <a:p>
            <a:endParaRPr lang="cs-CZ" sz="2800" dirty="0"/>
          </a:p>
          <a:p>
            <a:endParaRPr lang="cs-CZ" sz="2800" dirty="0"/>
          </a:p>
          <a:p>
            <a:endParaRPr lang="cs-CZ" sz="2800" dirty="0"/>
          </a:p>
          <a:p>
            <a:endParaRPr lang="cs-CZ" sz="2800" dirty="0"/>
          </a:p>
        </p:txBody>
      </p:sp>
    </p:spTree>
    <p:extLst>
      <p:ext uri="{BB962C8B-B14F-4D97-AF65-F5344CB8AC3E}">
        <p14:creationId xmlns:p14="http://schemas.microsoft.com/office/powerpoint/2010/main" val="380495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A5DC63C-1AF2-78C3-3E64-0CCA4F2E8E57}"/>
              </a:ext>
            </a:extLst>
          </p:cNvPr>
          <p:cNvSpPr>
            <a:spLocks noGrp="1"/>
          </p:cNvSpPr>
          <p:nvPr>
            <p:ph type="title"/>
          </p:nvPr>
        </p:nvSpPr>
        <p:spPr/>
        <p:txBody>
          <a:bodyPr/>
          <a:lstStyle/>
          <a:p>
            <a:r>
              <a:rPr lang="cs-CZ" dirty="0" err="1"/>
              <a:t>Semivariační</a:t>
            </a:r>
            <a:r>
              <a:rPr lang="cs-CZ" dirty="0"/>
              <a:t> mrak</a:t>
            </a:r>
          </a:p>
        </p:txBody>
      </p:sp>
      <p:sp>
        <p:nvSpPr>
          <p:cNvPr id="3" name="Zástupný obsah 2">
            <a:extLst>
              <a:ext uri="{FF2B5EF4-FFF2-40B4-BE49-F238E27FC236}">
                <a16:creationId xmlns:a16="http://schemas.microsoft.com/office/drawing/2014/main" id="{229A44F2-C2AC-B298-B0C6-06AC9BA6DB95}"/>
              </a:ext>
            </a:extLst>
          </p:cNvPr>
          <p:cNvSpPr>
            <a:spLocks noGrp="1"/>
          </p:cNvSpPr>
          <p:nvPr>
            <p:ph idx="1"/>
          </p:nvPr>
        </p:nvSpPr>
        <p:spPr/>
        <p:txBody>
          <a:bodyPr>
            <a:normAutofit/>
          </a:bodyPr>
          <a:lstStyle/>
          <a:p>
            <a:r>
              <a:rPr lang="cs-CZ" dirty="0" err="1"/>
              <a:t>Semivariační</a:t>
            </a:r>
            <a:r>
              <a:rPr lang="cs-CZ" dirty="0"/>
              <a:t> mrak se používá k určení optimálního modelu korelace pro interpolaci, </a:t>
            </a:r>
            <a:r>
              <a:rPr lang="cs-CZ" dirty="0" err="1"/>
              <a:t>kriging</a:t>
            </a:r>
            <a:r>
              <a:rPr lang="cs-CZ" dirty="0"/>
              <a:t> a další </a:t>
            </a:r>
            <a:r>
              <a:rPr lang="cs-CZ" dirty="0" err="1"/>
              <a:t>geostatistické</a:t>
            </a:r>
            <a:r>
              <a:rPr lang="cs-CZ" dirty="0"/>
              <a:t> analýzy. Při interpretaci </a:t>
            </a:r>
            <a:r>
              <a:rPr lang="cs-CZ" dirty="0" err="1"/>
              <a:t>semivariačního</a:t>
            </a:r>
            <a:r>
              <a:rPr lang="cs-CZ" dirty="0"/>
              <a:t> mraku se hledá takový matematický model, který nejlépe popisuje vztah mezi </a:t>
            </a:r>
            <a:r>
              <a:rPr lang="cs-CZ" dirty="0" err="1"/>
              <a:t>semivariací</a:t>
            </a:r>
            <a:r>
              <a:rPr lang="cs-CZ" dirty="0"/>
              <a:t> a vzdáleností, což umožňuje odhadovat hodnoty v neznámých místech s co nejmenší chybou.</a:t>
            </a:r>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p:txBody>
      </p:sp>
    </p:spTree>
    <p:extLst>
      <p:ext uri="{BB962C8B-B14F-4D97-AF65-F5344CB8AC3E}">
        <p14:creationId xmlns:p14="http://schemas.microsoft.com/office/powerpoint/2010/main" val="193243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5125640-8C5C-4D98-F672-F5E7C9A2FE89}"/>
              </a:ext>
            </a:extLst>
          </p:cNvPr>
          <p:cNvSpPr>
            <a:spLocks noGrp="1"/>
          </p:cNvSpPr>
          <p:nvPr>
            <p:ph type="title"/>
          </p:nvPr>
        </p:nvSpPr>
        <p:spPr/>
        <p:txBody>
          <a:bodyPr/>
          <a:lstStyle/>
          <a:p>
            <a:r>
              <a:rPr lang="cs-CZ" dirty="0"/>
              <a:t>Všesměrný </a:t>
            </a:r>
            <a:r>
              <a:rPr lang="cs-CZ" dirty="0" err="1"/>
              <a:t>semivariogram</a:t>
            </a:r>
            <a:endParaRPr lang="cs-CZ" dirty="0"/>
          </a:p>
        </p:txBody>
      </p:sp>
      <p:sp>
        <p:nvSpPr>
          <p:cNvPr id="3" name="Zástupný obsah 2">
            <a:extLst>
              <a:ext uri="{FF2B5EF4-FFF2-40B4-BE49-F238E27FC236}">
                <a16:creationId xmlns:a16="http://schemas.microsoft.com/office/drawing/2014/main" id="{479A4373-1D9C-399B-CE4C-419B120EB596}"/>
              </a:ext>
            </a:extLst>
          </p:cNvPr>
          <p:cNvSpPr>
            <a:spLocks noGrp="1"/>
          </p:cNvSpPr>
          <p:nvPr>
            <p:ph idx="1"/>
          </p:nvPr>
        </p:nvSpPr>
        <p:spPr/>
        <p:txBody>
          <a:bodyPr>
            <a:normAutofit/>
          </a:bodyPr>
          <a:lstStyle/>
          <a:p>
            <a:r>
              <a:rPr lang="cs-CZ" sz="2800" dirty="0"/>
              <a:t>Všesměrný </a:t>
            </a:r>
            <a:r>
              <a:rPr lang="cs-CZ" sz="2800" dirty="0" err="1"/>
              <a:t>semivariogram</a:t>
            </a:r>
            <a:r>
              <a:rPr lang="cs-CZ" sz="2800" dirty="0"/>
              <a:t> (anglicky </a:t>
            </a:r>
            <a:r>
              <a:rPr lang="cs-CZ" sz="2800" dirty="0" err="1"/>
              <a:t>omnidirectional</a:t>
            </a:r>
            <a:r>
              <a:rPr lang="cs-CZ" sz="2800" dirty="0"/>
              <a:t> </a:t>
            </a:r>
            <a:r>
              <a:rPr lang="cs-CZ" sz="2800" dirty="0" err="1"/>
              <a:t>semivariogram</a:t>
            </a:r>
            <a:r>
              <a:rPr lang="cs-CZ" sz="2800" dirty="0"/>
              <a:t>) je typ </a:t>
            </a:r>
            <a:r>
              <a:rPr lang="cs-CZ" sz="2800" dirty="0" err="1"/>
              <a:t>semivariogramu</a:t>
            </a:r>
            <a:r>
              <a:rPr lang="cs-CZ" sz="2800" dirty="0"/>
              <a:t> používaný v </a:t>
            </a:r>
            <a:r>
              <a:rPr lang="cs-CZ" sz="2800" dirty="0" err="1"/>
              <a:t>geostatistice</a:t>
            </a:r>
            <a:r>
              <a:rPr lang="cs-CZ" sz="2800" dirty="0"/>
              <a:t> pro analýzu prostorové korelace mezi pozorovanými daty, který se vztahuje k celkovému rozptylu dat.</a:t>
            </a:r>
          </a:p>
          <a:p>
            <a:r>
              <a:rPr lang="cs-CZ" sz="2800" dirty="0"/>
              <a:t>Všesměrný </a:t>
            </a:r>
            <a:r>
              <a:rPr lang="cs-CZ" sz="2800" dirty="0" err="1"/>
              <a:t>semivariogram</a:t>
            </a:r>
            <a:r>
              <a:rPr lang="cs-CZ" sz="2800" dirty="0"/>
              <a:t> se používá k určení velikosti prostorové korelace mezi pozorovanými daty v celé oblasti zájmu a umožňuje identifikovat prostorové závislosti v datech, které by mohly být použity pro interpolaci, </a:t>
            </a:r>
            <a:r>
              <a:rPr lang="cs-CZ" sz="2800" dirty="0" err="1"/>
              <a:t>kriging</a:t>
            </a:r>
            <a:r>
              <a:rPr lang="cs-CZ" sz="2800" dirty="0"/>
              <a:t> a další </a:t>
            </a:r>
            <a:r>
              <a:rPr lang="cs-CZ" sz="2800" dirty="0" err="1"/>
              <a:t>geostatistické</a:t>
            </a:r>
            <a:r>
              <a:rPr lang="cs-CZ" sz="2800" dirty="0"/>
              <a:t> analýzy.</a:t>
            </a:r>
          </a:p>
          <a:p>
            <a:endParaRPr lang="cs-CZ" sz="2800" dirty="0"/>
          </a:p>
          <a:p>
            <a:endParaRPr lang="cs-CZ" sz="2800" dirty="0"/>
          </a:p>
          <a:p>
            <a:endParaRPr lang="cs-CZ" sz="2800" dirty="0"/>
          </a:p>
          <a:p>
            <a:endParaRPr lang="cs-CZ" sz="2800" dirty="0"/>
          </a:p>
          <a:p>
            <a:endParaRPr lang="cs-CZ" sz="2800" dirty="0"/>
          </a:p>
        </p:txBody>
      </p:sp>
    </p:spTree>
    <p:extLst>
      <p:ext uri="{BB962C8B-B14F-4D97-AF65-F5344CB8AC3E}">
        <p14:creationId xmlns:p14="http://schemas.microsoft.com/office/powerpoint/2010/main" val="923557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5125640-8C5C-4D98-F672-F5E7C9A2FE89}"/>
              </a:ext>
            </a:extLst>
          </p:cNvPr>
          <p:cNvSpPr>
            <a:spLocks noGrp="1"/>
          </p:cNvSpPr>
          <p:nvPr>
            <p:ph type="title"/>
          </p:nvPr>
        </p:nvSpPr>
        <p:spPr/>
        <p:txBody>
          <a:bodyPr/>
          <a:lstStyle/>
          <a:p>
            <a:r>
              <a:rPr lang="cs-CZ" dirty="0"/>
              <a:t>Všesměrný </a:t>
            </a:r>
            <a:r>
              <a:rPr lang="cs-CZ" dirty="0" err="1"/>
              <a:t>semivariogram</a:t>
            </a:r>
            <a:endParaRPr lang="cs-CZ" dirty="0"/>
          </a:p>
        </p:txBody>
      </p:sp>
      <p:sp>
        <p:nvSpPr>
          <p:cNvPr id="3" name="Zástupný obsah 2">
            <a:extLst>
              <a:ext uri="{FF2B5EF4-FFF2-40B4-BE49-F238E27FC236}">
                <a16:creationId xmlns:a16="http://schemas.microsoft.com/office/drawing/2014/main" id="{479A4373-1D9C-399B-CE4C-419B120EB596}"/>
              </a:ext>
            </a:extLst>
          </p:cNvPr>
          <p:cNvSpPr>
            <a:spLocks noGrp="1"/>
          </p:cNvSpPr>
          <p:nvPr>
            <p:ph idx="1"/>
          </p:nvPr>
        </p:nvSpPr>
        <p:spPr/>
        <p:txBody>
          <a:bodyPr>
            <a:normAutofit/>
          </a:bodyPr>
          <a:lstStyle/>
          <a:p>
            <a:r>
              <a:rPr lang="cs-CZ" sz="2800" dirty="0"/>
              <a:t>Všesměrný </a:t>
            </a:r>
            <a:r>
              <a:rPr lang="cs-CZ" sz="2800" dirty="0" err="1"/>
              <a:t>semivariogram</a:t>
            </a:r>
            <a:r>
              <a:rPr lang="cs-CZ" sz="2800" dirty="0"/>
              <a:t> se vypočítává tak, že se vezmou všechny možné páry pozorovacích bodů v daném vzdálenostním intervalu a vypočítají se rozdíly mezi jejich hodnotami. Tyto rozdíly se umocní a zprůměrují, čímž získáme hodnotu </a:t>
            </a:r>
            <a:r>
              <a:rPr lang="cs-CZ" sz="2800" dirty="0" err="1"/>
              <a:t>semivariance</a:t>
            </a:r>
            <a:r>
              <a:rPr lang="cs-CZ" sz="2800" dirty="0"/>
              <a:t> pro daný vzdálenostní interval. Na rozdíl od direkčního </a:t>
            </a:r>
            <a:r>
              <a:rPr lang="cs-CZ" sz="2800" dirty="0" err="1"/>
              <a:t>semivariogramu</a:t>
            </a:r>
            <a:r>
              <a:rPr lang="cs-CZ" sz="2800" dirty="0"/>
              <a:t>, který zohledňuje korelaci pouze v určité směrové orientaci, všesměrný </a:t>
            </a:r>
            <a:r>
              <a:rPr lang="cs-CZ" sz="2800" dirty="0" err="1"/>
              <a:t>semivariogram</a:t>
            </a:r>
            <a:r>
              <a:rPr lang="cs-CZ" sz="2800" dirty="0"/>
              <a:t> bere v úvahu celkovou korelaci mezi daty bez ohledu na směr.</a:t>
            </a:r>
          </a:p>
          <a:p>
            <a:endParaRPr lang="cs-CZ" sz="2800" dirty="0"/>
          </a:p>
          <a:p>
            <a:endParaRPr lang="cs-CZ" sz="2800" dirty="0"/>
          </a:p>
          <a:p>
            <a:endParaRPr lang="cs-CZ" sz="2800" dirty="0"/>
          </a:p>
          <a:p>
            <a:endParaRPr lang="cs-CZ" sz="2800" dirty="0"/>
          </a:p>
          <a:p>
            <a:endParaRPr lang="cs-CZ" sz="2800" dirty="0"/>
          </a:p>
          <a:p>
            <a:endParaRPr lang="cs-CZ" sz="2800" dirty="0"/>
          </a:p>
        </p:txBody>
      </p:sp>
    </p:spTree>
    <p:extLst>
      <p:ext uri="{BB962C8B-B14F-4D97-AF65-F5344CB8AC3E}">
        <p14:creationId xmlns:p14="http://schemas.microsoft.com/office/powerpoint/2010/main" val="3423564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AF2931F8-3518-463B-5109-7F7563BBDE82}"/>
              </a:ext>
            </a:extLst>
          </p:cNvPr>
          <p:cNvPicPr>
            <a:picLocks noChangeAspect="1"/>
          </p:cNvPicPr>
          <p:nvPr/>
        </p:nvPicPr>
        <p:blipFill>
          <a:blip r:embed="rId2"/>
          <a:stretch>
            <a:fillRect/>
          </a:stretch>
        </p:blipFill>
        <p:spPr>
          <a:xfrm>
            <a:off x="2319454" y="682121"/>
            <a:ext cx="8095494" cy="5166678"/>
          </a:xfrm>
          <a:prstGeom prst="rect">
            <a:avLst/>
          </a:prstGeom>
        </p:spPr>
      </p:pic>
    </p:spTree>
    <p:extLst>
      <p:ext uri="{BB962C8B-B14F-4D97-AF65-F5344CB8AC3E}">
        <p14:creationId xmlns:p14="http://schemas.microsoft.com/office/powerpoint/2010/main" val="1896040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46077A6-A710-E28A-1CD8-860BC8AC88D0}"/>
              </a:ext>
            </a:extLst>
          </p:cNvPr>
          <p:cNvSpPr>
            <a:spLocks noGrp="1"/>
          </p:cNvSpPr>
          <p:nvPr>
            <p:ph type="title"/>
          </p:nvPr>
        </p:nvSpPr>
        <p:spPr/>
        <p:txBody>
          <a:bodyPr/>
          <a:lstStyle/>
          <a:p>
            <a:r>
              <a:rPr lang="cs-CZ" dirty="0"/>
              <a:t>Směrový </a:t>
            </a:r>
            <a:r>
              <a:rPr lang="cs-CZ" dirty="0" err="1"/>
              <a:t>semivariogram</a:t>
            </a:r>
            <a:endParaRPr lang="cs-CZ" dirty="0"/>
          </a:p>
        </p:txBody>
      </p:sp>
      <p:sp>
        <p:nvSpPr>
          <p:cNvPr id="3" name="Zástupný obsah 2">
            <a:extLst>
              <a:ext uri="{FF2B5EF4-FFF2-40B4-BE49-F238E27FC236}">
                <a16:creationId xmlns:a16="http://schemas.microsoft.com/office/drawing/2014/main" id="{4C0CC2A9-82ED-BBB9-CB7A-75B0AB3A8383}"/>
              </a:ext>
            </a:extLst>
          </p:cNvPr>
          <p:cNvSpPr>
            <a:spLocks noGrp="1"/>
          </p:cNvSpPr>
          <p:nvPr>
            <p:ph idx="1"/>
          </p:nvPr>
        </p:nvSpPr>
        <p:spPr/>
        <p:txBody>
          <a:bodyPr>
            <a:normAutofit/>
          </a:bodyPr>
          <a:lstStyle/>
          <a:p>
            <a:r>
              <a:rPr lang="cs-CZ" sz="2800" dirty="0"/>
              <a:t>Směrový </a:t>
            </a:r>
            <a:r>
              <a:rPr lang="cs-CZ" sz="2800" dirty="0" err="1"/>
              <a:t>semivariogram</a:t>
            </a:r>
            <a:r>
              <a:rPr lang="cs-CZ" sz="2800" dirty="0"/>
              <a:t> (anglicky "</a:t>
            </a:r>
            <a:r>
              <a:rPr lang="cs-CZ" sz="2800" dirty="0" err="1"/>
              <a:t>directional</a:t>
            </a:r>
            <a:r>
              <a:rPr lang="cs-CZ" sz="2800" dirty="0"/>
              <a:t> </a:t>
            </a:r>
            <a:r>
              <a:rPr lang="cs-CZ" sz="2800" dirty="0" err="1"/>
              <a:t>semivariogram</a:t>
            </a:r>
            <a:r>
              <a:rPr lang="cs-CZ" sz="2800" dirty="0"/>
              <a:t>") je speciální typ </a:t>
            </a:r>
            <a:r>
              <a:rPr lang="cs-CZ" sz="2800" dirty="0" err="1"/>
              <a:t>semivariogramu</a:t>
            </a:r>
            <a:r>
              <a:rPr lang="cs-CZ" sz="2800" dirty="0"/>
              <a:t>, který umožňuje </a:t>
            </a:r>
            <a:r>
              <a:rPr lang="cs-CZ" sz="3600" dirty="0"/>
              <a:t>analýzu</a:t>
            </a:r>
            <a:r>
              <a:rPr lang="cs-CZ" sz="2800" dirty="0"/>
              <a:t> prostorové korelace geografické proměnné v určitém směru nebo úhlu. To znamená, že směrový </a:t>
            </a:r>
            <a:r>
              <a:rPr lang="cs-CZ" sz="2800" dirty="0" err="1"/>
              <a:t>semivariogram</a:t>
            </a:r>
            <a:r>
              <a:rPr lang="cs-CZ" sz="2800" dirty="0"/>
              <a:t> může ukázat, jak moc jsou hodnoty geografické proměnné korelované v různých směrech od konkrétního bodu.</a:t>
            </a:r>
          </a:p>
          <a:p>
            <a:endParaRPr lang="cs-CZ" sz="2800" dirty="0"/>
          </a:p>
          <a:p>
            <a:endParaRPr lang="cs-CZ" sz="2800" dirty="0"/>
          </a:p>
        </p:txBody>
      </p:sp>
    </p:spTree>
    <p:extLst>
      <p:ext uri="{BB962C8B-B14F-4D97-AF65-F5344CB8AC3E}">
        <p14:creationId xmlns:p14="http://schemas.microsoft.com/office/powerpoint/2010/main" val="1641934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38D2A52-F498-931B-55D6-AEA76D092B1E}"/>
              </a:ext>
            </a:extLst>
          </p:cNvPr>
          <p:cNvSpPr>
            <a:spLocks noGrp="1"/>
          </p:cNvSpPr>
          <p:nvPr>
            <p:ph type="title"/>
          </p:nvPr>
        </p:nvSpPr>
        <p:spPr/>
        <p:txBody>
          <a:bodyPr/>
          <a:lstStyle/>
          <a:p>
            <a:r>
              <a:rPr lang="cs-CZ" dirty="0"/>
              <a:t>Směrový </a:t>
            </a:r>
            <a:r>
              <a:rPr lang="cs-CZ" dirty="0" err="1"/>
              <a:t>semivariogram</a:t>
            </a:r>
            <a:endParaRPr lang="cs-CZ" dirty="0"/>
          </a:p>
        </p:txBody>
      </p:sp>
      <p:sp>
        <p:nvSpPr>
          <p:cNvPr id="3" name="Zástupný obsah 2">
            <a:extLst>
              <a:ext uri="{FF2B5EF4-FFF2-40B4-BE49-F238E27FC236}">
                <a16:creationId xmlns:a16="http://schemas.microsoft.com/office/drawing/2014/main" id="{1E459357-3A6D-676C-49D7-44C994E708BD}"/>
              </a:ext>
            </a:extLst>
          </p:cNvPr>
          <p:cNvSpPr>
            <a:spLocks noGrp="1"/>
          </p:cNvSpPr>
          <p:nvPr>
            <p:ph idx="1"/>
          </p:nvPr>
        </p:nvSpPr>
        <p:spPr/>
        <p:txBody>
          <a:bodyPr>
            <a:normAutofit/>
          </a:bodyPr>
          <a:lstStyle/>
          <a:p>
            <a:r>
              <a:rPr lang="cs-CZ" sz="2800" dirty="0"/>
              <a:t>V praxi se směrový </a:t>
            </a:r>
            <a:r>
              <a:rPr lang="cs-CZ" sz="2800" dirty="0" err="1"/>
              <a:t>semivariogram</a:t>
            </a:r>
            <a:r>
              <a:rPr lang="cs-CZ" sz="2800" dirty="0"/>
              <a:t> používá k analýze vlivu různých směrů na prostorovou korelaci geografické proměnné, což může být užitečné pro různé aplikace, jako je například analýza vlivu orientace terénu na rozložení vodních toků, vliv směru větru na rozptyl polutantů v ovzduší nebo analýza vlivu směru říčního proudu na rozšíření znečištění vodního toku.</a:t>
            </a:r>
          </a:p>
          <a:p>
            <a:endParaRPr lang="cs-CZ" sz="2800" dirty="0"/>
          </a:p>
          <a:p>
            <a:endParaRPr lang="cs-CZ" sz="2800" dirty="0"/>
          </a:p>
        </p:txBody>
      </p:sp>
    </p:spTree>
    <p:extLst>
      <p:ext uri="{BB962C8B-B14F-4D97-AF65-F5344CB8AC3E}">
        <p14:creationId xmlns:p14="http://schemas.microsoft.com/office/powerpoint/2010/main" val="3323836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30996E-B41B-0E30-9CB0-0A3A023C9707}"/>
              </a:ext>
            </a:extLst>
          </p:cNvPr>
          <p:cNvSpPr>
            <a:spLocks noGrp="1"/>
          </p:cNvSpPr>
          <p:nvPr>
            <p:ph type="title"/>
          </p:nvPr>
        </p:nvSpPr>
        <p:spPr/>
        <p:txBody>
          <a:bodyPr/>
          <a:lstStyle/>
          <a:p>
            <a:r>
              <a:rPr lang="cs-CZ" dirty="0"/>
              <a:t>Trend</a:t>
            </a:r>
          </a:p>
        </p:txBody>
      </p:sp>
      <p:sp>
        <p:nvSpPr>
          <p:cNvPr id="3" name="Zástupný obsah 2">
            <a:extLst>
              <a:ext uri="{FF2B5EF4-FFF2-40B4-BE49-F238E27FC236}">
                <a16:creationId xmlns:a16="http://schemas.microsoft.com/office/drawing/2014/main" id="{E2F6AC68-B9D4-CF64-2ADA-6030D36ABC98}"/>
              </a:ext>
            </a:extLst>
          </p:cNvPr>
          <p:cNvSpPr>
            <a:spLocks noGrp="1"/>
          </p:cNvSpPr>
          <p:nvPr>
            <p:ph idx="1"/>
          </p:nvPr>
        </p:nvSpPr>
        <p:spPr>
          <a:xfrm>
            <a:off x="1130270" y="2171768"/>
            <a:ext cx="9603275" cy="3534087"/>
          </a:xfrm>
        </p:spPr>
        <p:txBody>
          <a:bodyPr>
            <a:normAutofit/>
          </a:bodyPr>
          <a:lstStyle/>
          <a:p>
            <a:pPr algn="l"/>
            <a:r>
              <a:rPr lang="cs-CZ" sz="2400" b="0" i="0" dirty="0">
                <a:solidFill>
                  <a:srgbClr val="374151"/>
                </a:solidFill>
                <a:effectLst/>
                <a:latin typeface="Söhne"/>
              </a:rPr>
              <a:t>Analýza trendu se používá k identifikaci a kvantifikaci změn v čase nebo v prostoru. Tato metoda umožňuje identifikovat trend nebo směr, kterým se data vyvíjejí a určit, zda se tento trend liší od náhodné fluktuace. </a:t>
            </a:r>
          </a:p>
          <a:p>
            <a:pPr algn="l"/>
            <a:r>
              <a:rPr lang="cs-CZ" sz="2400" b="0" i="0" dirty="0">
                <a:solidFill>
                  <a:srgbClr val="374151"/>
                </a:solidFill>
                <a:effectLst/>
                <a:latin typeface="Söhne"/>
              </a:rPr>
              <a:t>Analýza trendu může být provedena pomocí různých metod, jako jsou lineární regrese, exponenciální modely nebo jiné regresní metody.</a:t>
            </a:r>
          </a:p>
          <a:p>
            <a:pPr algn="l"/>
            <a:endParaRPr lang="cs-CZ" sz="1400" b="0" i="0" dirty="0">
              <a:solidFill>
                <a:srgbClr val="374151"/>
              </a:solidFill>
              <a:effectLst/>
              <a:latin typeface="Söhne"/>
            </a:endParaRPr>
          </a:p>
          <a:p>
            <a:pPr algn="l"/>
            <a:endParaRPr lang="cs-CZ" sz="1400" b="0" i="0" dirty="0">
              <a:solidFill>
                <a:srgbClr val="374151"/>
              </a:solidFill>
              <a:effectLst/>
              <a:latin typeface="Söhne"/>
            </a:endParaRPr>
          </a:p>
          <a:p>
            <a:pPr marL="0" indent="0">
              <a:buNone/>
            </a:pPr>
            <a:br>
              <a:rPr lang="cs-CZ" sz="1400" dirty="0"/>
            </a:br>
            <a:endParaRPr lang="cs-CZ" sz="1400" dirty="0"/>
          </a:p>
        </p:txBody>
      </p:sp>
    </p:spTree>
    <p:extLst>
      <p:ext uri="{BB962C8B-B14F-4D97-AF65-F5344CB8AC3E}">
        <p14:creationId xmlns:p14="http://schemas.microsoft.com/office/powerpoint/2010/main" val="16115416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B7B6F99-0809-7CE0-DDB9-624D54C4820C}"/>
              </a:ext>
            </a:extLst>
          </p:cNvPr>
          <p:cNvSpPr>
            <a:spLocks noGrp="1"/>
          </p:cNvSpPr>
          <p:nvPr>
            <p:ph type="title"/>
          </p:nvPr>
        </p:nvSpPr>
        <p:spPr/>
        <p:txBody>
          <a:bodyPr/>
          <a:lstStyle/>
          <a:p>
            <a:r>
              <a:rPr lang="cs-CZ" dirty="0"/>
              <a:t>Směrový </a:t>
            </a:r>
            <a:r>
              <a:rPr lang="cs-CZ" dirty="0" err="1"/>
              <a:t>semivariogram</a:t>
            </a:r>
            <a:endParaRPr lang="cs-CZ" dirty="0"/>
          </a:p>
        </p:txBody>
      </p:sp>
      <p:sp>
        <p:nvSpPr>
          <p:cNvPr id="3" name="Zástupný obsah 2">
            <a:extLst>
              <a:ext uri="{FF2B5EF4-FFF2-40B4-BE49-F238E27FC236}">
                <a16:creationId xmlns:a16="http://schemas.microsoft.com/office/drawing/2014/main" id="{E43DE877-4F78-D103-ECAF-3D9F9816E6FD}"/>
              </a:ext>
            </a:extLst>
          </p:cNvPr>
          <p:cNvSpPr>
            <a:spLocks noGrp="1"/>
          </p:cNvSpPr>
          <p:nvPr>
            <p:ph idx="1"/>
          </p:nvPr>
        </p:nvSpPr>
        <p:spPr/>
        <p:txBody>
          <a:bodyPr>
            <a:normAutofit/>
          </a:bodyPr>
          <a:lstStyle/>
          <a:p>
            <a:r>
              <a:rPr lang="cs-CZ" sz="2800" dirty="0"/>
              <a:t>Pro výpočet směrového </a:t>
            </a:r>
            <a:r>
              <a:rPr lang="cs-CZ" sz="2800" dirty="0" err="1"/>
              <a:t>semivariogramu</a:t>
            </a:r>
            <a:r>
              <a:rPr lang="cs-CZ" sz="2800" dirty="0"/>
              <a:t> je třeba určit směr a vzdálenost od zvoleného bodu. Směr se obvykle vyjadřuje jako úhel vůči zvolenému směru, například severu. Poté se vypočítávají hodnoty </a:t>
            </a:r>
            <a:r>
              <a:rPr lang="cs-CZ" sz="2800" dirty="0" err="1"/>
              <a:t>semivariogramu</a:t>
            </a:r>
            <a:r>
              <a:rPr lang="cs-CZ" sz="2800" dirty="0"/>
              <a:t> pro jednotlivé směry a vzdálenosti a vytváří se směrový </a:t>
            </a:r>
            <a:r>
              <a:rPr lang="cs-CZ" sz="2800" dirty="0" err="1"/>
              <a:t>semivariogramový</a:t>
            </a:r>
            <a:r>
              <a:rPr lang="cs-CZ" sz="2800" dirty="0"/>
              <a:t> graf, který ukazuje, jak se prostorová korelace geografické proměnné mění s různými směry.</a:t>
            </a:r>
          </a:p>
          <a:p>
            <a:endParaRPr lang="cs-CZ" sz="2800" dirty="0"/>
          </a:p>
          <a:p>
            <a:endParaRPr lang="cs-CZ" sz="2800" dirty="0"/>
          </a:p>
          <a:p>
            <a:endParaRPr lang="cs-CZ" sz="2800" dirty="0"/>
          </a:p>
          <a:p>
            <a:endParaRPr lang="cs-CZ" sz="2800" dirty="0"/>
          </a:p>
        </p:txBody>
      </p:sp>
    </p:spTree>
    <p:extLst>
      <p:ext uri="{BB962C8B-B14F-4D97-AF65-F5344CB8AC3E}">
        <p14:creationId xmlns:p14="http://schemas.microsoft.com/office/powerpoint/2010/main" val="37767061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2BCD765C-9034-BC90-C2EA-E302F7C17959}"/>
              </a:ext>
            </a:extLst>
          </p:cNvPr>
          <p:cNvPicPr>
            <a:picLocks noChangeAspect="1"/>
          </p:cNvPicPr>
          <p:nvPr/>
        </p:nvPicPr>
        <p:blipFill>
          <a:blip r:embed="rId2"/>
          <a:stretch>
            <a:fillRect/>
          </a:stretch>
        </p:blipFill>
        <p:spPr>
          <a:xfrm>
            <a:off x="3250728" y="757134"/>
            <a:ext cx="5703701" cy="5331431"/>
          </a:xfrm>
          <a:prstGeom prst="rect">
            <a:avLst/>
          </a:prstGeom>
        </p:spPr>
      </p:pic>
    </p:spTree>
    <p:extLst>
      <p:ext uri="{BB962C8B-B14F-4D97-AF65-F5344CB8AC3E}">
        <p14:creationId xmlns:p14="http://schemas.microsoft.com/office/powerpoint/2010/main" val="6926267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F63591B-A431-5F2B-B39B-5BB65D4D3C12}"/>
              </a:ext>
            </a:extLst>
          </p:cNvPr>
          <p:cNvSpPr>
            <a:spLocks noGrp="1"/>
          </p:cNvSpPr>
          <p:nvPr>
            <p:ph type="title"/>
          </p:nvPr>
        </p:nvSpPr>
        <p:spPr/>
        <p:txBody>
          <a:bodyPr/>
          <a:lstStyle/>
          <a:p>
            <a:r>
              <a:rPr lang="cs-CZ" dirty="0"/>
              <a:t>Práh </a:t>
            </a:r>
            <a:r>
              <a:rPr lang="cs-CZ" dirty="0" err="1"/>
              <a:t>semivariogramu</a:t>
            </a:r>
            <a:endParaRPr lang="cs-CZ" dirty="0"/>
          </a:p>
        </p:txBody>
      </p:sp>
      <p:sp>
        <p:nvSpPr>
          <p:cNvPr id="3" name="Zástupný obsah 2">
            <a:extLst>
              <a:ext uri="{FF2B5EF4-FFF2-40B4-BE49-F238E27FC236}">
                <a16:creationId xmlns:a16="http://schemas.microsoft.com/office/drawing/2014/main" id="{2C6B8D74-FEB2-3BF5-DAC2-57F89BAD8FC7}"/>
              </a:ext>
            </a:extLst>
          </p:cNvPr>
          <p:cNvSpPr>
            <a:spLocks noGrp="1"/>
          </p:cNvSpPr>
          <p:nvPr>
            <p:ph idx="1"/>
          </p:nvPr>
        </p:nvSpPr>
        <p:spPr/>
        <p:txBody>
          <a:bodyPr>
            <a:normAutofit/>
          </a:bodyPr>
          <a:lstStyle/>
          <a:p>
            <a:r>
              <a:rPr lang="cs-CZ" sz="2800" dirty="0"/>
              <a:t>Rozptyl (anglicky "</a:t>
            </a:r>
            <a:r>
              <a:rPr lang="cs-CZ" sz="2800" dirty="0" err="1"/>
              <a:t>sill</a:t>
            </a:r>
            <a:r>
              <a:rPr lang="cs-CZ" sz="2800" dirty="0"/>
              <a:t>") je maximální hodnota, které </a:t>
            </a:r>
            <a:r>
              <a:rPr lang="cs-CZ" sz="2800" dirty="0" err="1"/>
              <a:t>semivariogram</a:t>
            </a:r>
            <a:r>
              <a:rPr lang="cs-CZ" sz="2800" dirty="0"/>
              <a:t> dosáhne, a zahrnuje jak prostorovou korelaci, tak náhodnou chybu. Pokud se vzdálenost mezi body zvětšuje, </a:t>
            </a:r>
            <a:r>
              <a:rPr lang="cs-CZ" sz="2800" dirty="0" err="1"/>
              <a:t>semivariogram</a:t>
            </a:r>
            <a:r>
              <a:rPr lang="cs-CZ" sz="2800" dirty="0"/>
              <a:t> se pohybuje od hodnoty </a:t>
            </a:r>
            <a:r>
              <a:rPr lang="cs-CZ" sz="2800" dirty="0" err="1"/>
              <a:t>práhu</a:t>
            </a:r>
            <a:r>
              <a:rPr lang="cs-CZ" sz="2800" dirty="0"/>
              <a:t> k hodnotě rozptylu.</a:t>
            </a:r>
          </a:p>
          <a:p>
            <a:endParaRPr lang="cs-CZ" sz="2800" dirty="0"/>
          </a:p>
          <a:p>
            <a:endParaRPr lang="cs-CZ" sz="2800" dirty="0"/>
          </a:p>
        </p:txBody>
      </p:sp>
    </p:spTree>
    <p:extLst>
      <p:ext uri="{BB962C8B-B14F-4D97-AF65-F5344CB8AC3E}">
        <p14:creationId xmlns:p14="http://schemas.microsoft.com/office/powerpoint/2010/main" val="2469575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EA9811A-1176-1AD2-FD2E-AE405B41E154}"/>
              </a:ext>
            </a:extLst>
          </p:cNvPr>
          <p:cNvSpPr>
            <a:spLocks noGrp="1"/>
          </p:cNvSpPr>
          <p:nvPr>
            <p:ph type="title"/>
          </p:nvPr>
        </p:nvSpPr>
        <p:spPr/>
        <p:txBody>
          <a:bodyPr/>
          <a:lstStyle/>
          <a:p>
            <a:r>
              <a:rPr lang="cs-CZ" dirty="0"/>
              <a:t>Dosah </a:t>
            </a:r>
            <a:r>
              <a:rPr lang="cs-CZ" dirty="0" err="1"/>
              <a:t>semivariogramu</a:t>
            </a:r>
            <a:endParaRPr lang="cs-CZ" dirty="0"/>
          </a:p>
        </p:txBody>
      </p:sp>
      <p:sp>
        <p:nvSpPr>
          <p:cNvPr id="3" name="Zástupný obsah 2">
            <a:extLst>
              <a:ext uri="{FF2B5EF4-FFF2-40B4-BE49-F238E27FC236}">
                <a16:creationId xmlns:a16="http://schemas.microsoft.com/office/drawing/2014/main" id="{6DA0E952-67D9-D0CF-2EF8-34B24447A176}"/>
              </a:ext>
            </a:extLst>
          </p:cNvPr>
          <p:cNvSpPr>
            <a:spLocks noGrp="1"/>
          </p:cNvSpPr>
          <p:nvPr>
            <p:ph idx="1"/>
          </p:nvPr>
        </p:nvSpPr>
        <p:spPr/>
        <p:txBody>
          <a:bodyPr>
            <a:normAutofit/>
          </a:bodyPr>
          <a:lstStyle/>
          <a:p>
            <a:r>
              <a:rPr lang="cs-CZ" sz="2800" dirty="0"/>
              <a:t>Dosah </a:t>
            </a:r>
            <a:r>
              <a:rPr lang="cs-CZ" sz="2800" dirty="0" err="1"/>
              <a:t>semivariogramu</a:t>
            </a:r>
            <a:r>
              <a:rPr lang="cs-CZ" sz="2800" dirty="0"/>
              <a:t> (anglicky "</a:t>
            </a:r>
            <a:r>
              <a:rPr lang="cs-CZ" sz="2800" dirty="0" err="1"/>
              <a:t>range</a:t>
            </a:r>
            <a:r>
              <a:rPr lang="cs-CZ" sz="2800" dirty="0"/>
              <a:t>") je vzdálenost, po které se </a:t>
            </a:r>
            <a:r>
              <a:rPr lang="cs-CZ" sz="2800" dirty="0" err="1"/>
              <a:t>semivariogram</a:t>
            </a:r>
            <a:r>
              <a:rPr lang="cs-CZ" sz="2800" dirty="0"/>
              <a:t> ustálí na hodnotě rozptylu. Dosah může být chápán jako maximální vzdálenost, na které jsou body stále prostorově korelované.</a:t>
            </a:r>
          </a:p>
          <a:p>
            <a:r>
              <a:rPr lang="cs-CZ" sz="2800" dirty="0"/>
              <a:t>V praxi to znamená, že pokud máme měřené hodnoty geografické proměnné v různých bodech, dosah </a:t>
            </a:r>
            <a:r>
              <a:rPr lang="cs-CZ" sz="2800" dirty="0" err="1"/>
              <a:t>semivariogramu</a:t>
            </a:r>
            <a:r>
              <a:rPr lang="cs-CZ" sz="2800" dirty="0"/>
              <a:t> nám ukazuje, jak daleko od sebe musí být body, aby se jejich hodnoty staly nezávislými. Po dosažení dosahu se </a:t>
            </a:r>
            <a:r>
              <a:rPr lang="cs-CZ" sz="2800" dirty="0" err="1"/>
              <a:t>semivariogram</a:t>
            </a:r>
            <a:r>
              <a:rPr lang="cs-CZ" sz="2800" dirty="0"/>
              <a:t> již nezávisí na vzdálenostech mezi body a může být použit k interpolaci hodnot v neznámých bodech.</a:t>
            </a:r>
          </a:p>
          <a:p>
            <a:endParaRPr lang="cs-CZ" sz="2800" dirty="0"/>
          </a:p>
          <a:p>
            <a:endParaRPr lang="cs-CZ" sz="2800" dirty="0"/>
          </a:p>
          <a:p>
            <a:endParaRPr lang="cs-CZ" sz="2800" dirty="0"/>
          </a:p>
          <a:p>
            <a:endParaRPr lang="cs-CZ" sz="2800" dirty="0"/>
          </a:p>
        </p:txBody>
      </p:sp>
    </p:spTree>
    <p:extLst>
      <p:ext uri="{BB962C8B-B14F-4D97-AF65-F5344CB8AC3E}">
        <p14:creationId xmlns:p14="http://schemas.microsoft.com/office/powerpoint/2010/main" val="25722259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A9CF1DF-CCB5-51F0-3275-9001A56A97D6}"/>
              </a:ext>
            </a:extLst>
          </p:cNvPr>
          <p:cNvSpPr>
            <a:spLocks noGrp="1"/>
          </p:cNvSpPr>
          <p:nvPr>
            <p:ph type="title"/>
          </p:nvPr>
        </p:nvSpPr>
        <p:spPr/>
        <p:txBody>
          <a:bodyPr/>
          <a:lstStyle/>
          <a:p>
            <a:r>
              <a:rPr lang="cs-CZ" dirty="0"/>
              <a:t>Zdroje literatury</a:t>
            </a:r>
          </a:p>
        </p:txBody>
      </p:sp>
      <p:sp>
        <p:nvSpPr>
          <p:cNvPr id="6" name="Zástupný obsah 2">
            <a:extLst>
              <a:ext uri="{FF2B5EF4-FFF2-40B4-BE49-F238E27FC236}">
                <a16:creationId xmlns:a16="http://schemas.microsoft.com/office/drawing/2014/main" id="{D98CA30B-D696-E693-6DDA-8DAB8A9BEAEA}"/>
              </a:ext>
            </a:extLst>
          </p:cNvPr>
          <p:cNvSpPr>
            <a:spLocks noGrp="1"/>
          </p:cNvSpPr>
          <p:nvPr>
            <p:ph idx="1"/>
          </p:nvPr>
        </p:nvSpPr>
        <p:spPr>
          <a:xfrm>
            <a:off x="192088" y="1989138"/>
            <a:ext cx="11807825" cy="4447876"/>
          </a:xfrm>
        </p:spPr>
        <p:txBody>
          <a:bodyPr>
            <a:normAutofit fontScale="85000" lnSpcReduction="10000"/>
          </a:bodyPr>
          <a:lstStyle/>
          <a:p>
            <a:pPr algn="just"/>
            <a:r>
              <a:rPr lang="en-US" sz="1900" dirty="0">
                <a:latin typeface="+mj-lt"/>
              </a:rPr>
              <a:t>Al-</a:t>
            </a:r>
            <a:r>
              <a:rPr lang="en-US" sz="1900" dirty="0" err="1">
                <a:latin typeface="+mj-lt"/>
              </a:rPr>
              <a:t>Mudhafar</a:t>
            </a:r>
            <a:r>
              <a:rPr lang="en-US" sz="1900" dirty="0">
                <a:latin typeface="+mj-lt"/>
              </a:rPr>
              <a:t>, </a:t>
            </a:r>
            <a:r>
              <a:rPr lang="en-US" sz="1900" dirty="0" err="1">
                <a:latin typeface="+mj-lt"/>
              </a:rPr>
              <a:t>Watheq</a:t>
            </a:r>
            <a:r>
              <a:rPr lang="en-US" sz="1900" dirty="0">
                <a:latin typeface="+mj-lt"/>
              </a:rPr>
              <a:t>. (2017). Multiple-Point Geostatistical Lithofacies Simulation of Fluvial Sand-Rich Depositional Environment: A Case Study From Zubair Formation/South Rumaila Oil Field. SPE Reservoir Evaluation &amp; Engineering. 21. 39-53. 10.2118/187949-PA.</a:t>
            </a:r>
            <a:endParaRPr lang="cs-CZ" sz="1900" dirty="0">
              <a:latin typeface="+mj-lt"/>
            </a:endParaRPr>
          </a:p>
          <a:p>
            <a:pPr algn="just"/>
            <a:r>
              <a:rPr lang="en-US" sz="1900" dirty="0" err="1">
                <a:latin typeface="+mj-lt"/>
              </a:rPr>
              <a:t>Dassou</a:t>
            </a:r>
            <a:r>
              <a:rPr lang="en-US" sz="1900" dirty="0">
                <a:latin typeface="+mj-lt"/>
              </a:rPr>
              <a:t>, E. , </a:t>
            </a:r>
            <a:r>
              <a:rPr lang="en-US" sz="1900" dirty="0" err="1">
                <a:latin typeface="+mj-lt"/>
              </a:rPr>
              <a:t>Ombolo</a:t>
            </a:r>
            <a:r>
              <a:rPr lang="en-US" sz="1900" dirty="0">
                <a:latin typeface="+mj-lt"/>
              </a:rPr>
              <a:t>, A. , </a:t>
            </a:r>
            <a:r>
              <a:rPr lang="en-US" sz="1900" dirty="0" err="1">
                <a:latin typeface="+mj-lt"/>
              </a:rPr>
              <a:t>Chouto</a:t>
            </a:r>
            <a:r>
              <a:rPr lang="en-US" sz="1900" dirty="0">
                <a:latin typeface="+mj-lt"/>
              </a:rPr>
              <a:t>, S. , </a:t>
            </a:r>
            <a:r>
              <a:rPr lang="en-US" sz="1900" dirty="0" err="1">
                <a:latin typeface="+mj-lt"/>
              </a:rPr>
              <a:t>Mboudou</a:t>
            </a:r>
            <a:r>
              <a:rPr lang="en-US" sz="1900" dirty="0">
                <a:latin typeface="+mj-lt"/>
              </a:rPr>
              <a:t>, G. , </a:t>
            </a:r>
            <a:r>
              <a:rPr lang="en-US" sz="1900" dirty="0" err="1">
                <a:latin typeface="+mj-lt"/>
              </a:rPr>
              <a:t>Essi</a:t>
            </a:r>
            <a:r>
              <a:rPr lang="en-US" sz="1900" dirty="0">
                <a:latin typeface="+mj-lt"/>
              </a:rPr>
              <a:t>, J. and </a:t>
            </a:r>
            <a:r>
              <a:rPr lang="en-US" sz="1900" dirty="0" err="1">
                <a:latin typeface="+mj-lt"/>
              </a:rPr>
              <a:t>Bineli</a:t>
            </a:r>
            <a:r>
              <a:rPr lang="en-US" sz="1900" dirty="0">
                <a:latin typeface="+mj-lt"/>
              </a:rPr>
              <a:t>, E. (2016) Trends and Geostatistical Interpolation of </a:t>
            </a:r>
            <a:r>
              <a:rPr lang="en-US" sz="1900" dirty="0" err="1">
                <a:latin typeface="+mj-lt"/>
              </a:rPr>
              <a:t>Spatio</a:t>
            </a:r>
            <a:r>
              <a:rPr lang="en-US" sz="1900" dirty="0">
                <a:latin typeface="+mj-lt"/>
              </a:rPr>
              <a:t>-Temporal Variability of Precipitation in Northern Cameroon. American Journal of Climate Change, 5, 229-244. </a:t>
            </a:r>
            <a:r>
              <a:rPr lang="en-US" sz="1900" dirty="0" err="1">
                <a:latin typeface="+mj-lt"/>
              </a:rPr>
              <a:t>doi</a:t>
            </a:r>
            <a:r>
              <a:rPr lang="en-US" sz="1900" dirty="0">
                <a:latin typeface="+mj-lt"/>
              </a:rPr>
              <a:t>: 10.4236/ajcc.2016.52020.</a:t>
            </a:r>
            <a:endParaRPr lang="cs-CZ" sz="1900" dirty="0">
              <a:latin typeface="+mj-lt"/>
            </a:endParaRPr>
          </a:p>
          <a:p>
            <a:pPr algn="just"/>
            <a:r>
              <a:rPr lang="en-US" sz="1900" dirty="0">
                <a:latin typeface="+mj-lt"/>
              </a:rPr>
              <a:t>H</a:t>
            </a:r>
            <a:r>
              <a:rPr lang="cs-CZ" sz="1900" dirty="0" err="1">
                <a:latin typeface="+mj-lt"/>
              </a:rPr>
              <a:t>endl</a:t>
            </a:r>
            <a:r>
              <a:rPr lang="en-US" sz="1900" dirty="0">
                <a:latin typeface="+mj-lt"/>
              </a:rPr>
              <a:t>, J. </a:t>
            </a:r>
            <a:r>
              <a:rPr lang="en-US" sz="1900" dirty="0" err="1">
                <a:latin typeface="+mj-lt"/>
              </a:rPr>
              <a:t>Kvalitativní</a:t>
            </a:r>
            <a:r>
              <a:rPr lang="en-US" sz="1900" dirty="0">
                <a:latin typeface="+mj-lt"/>
              </a:rPr>
              <a:t> </a:t>
            </a:r>
            <a:r>
              <a:rPr lang="en-US" sz="1900" dirty="0" err="1">
                <a:latin typeface="+mj-lt"/>
              </a:rPr>
              <a:t>výzkum</a:t>
            </a:r>
            <a:r>
              <a:rPr lang="en-US" sz="1900" dirty="0">
                <a:latin typeface="+mj-lt"/>
              </a:rPr>
              <a:t>: </a:t>
            </a:r>
            <a:r>
              <a:rPr lang="en-US" sz="1900" dirty="0" err="1">
                <a:latin typeface="+mj-lt"/>
              </a:rPr>
              <a:t>základní</a:t>
            </a:r>
            <a:r>
              <a:rPr lang="en-US" sz="1900" dirty="0">
                <a:latin typeface="+mj-lt"/>
              </a:rPr>
              <a:t> </a:t>
            </a:r>
            <a:r>
              <a:rPr lang="en-US" sz="1900" dirty="0" err="1">
                <a:latin typeface="+mj-lt"/>
              </a:rPr>
              <a:t>teorie</a:t>
            </a:r>
            <a:r>
              <a:rPr lang="en-US" sz="1900" dirty="0">
                <a:latin typeface="+mj-lt"/>
              </a:rPr>
              <a:t>, </a:t>
            </a:r>
            <a:r>
              <a:rPr lang="en-US" sz="1900" dirty="0" err="1">
                <a:latin typeface="+mj-lt"/>
              </a:rPr>
              <a:t>metody</a:t>
            </a:r>
            <a:r>
              <a:rPr lang="en-US" sz="1900" dirty="0">
                <a:latin typeface="+mj-lt"/>
              </a:rPr>
              <a:t> a </a:t>
            </a:r>
            <a:r>
              <a:rPr lang="en-US" sz="1900" dirty="0" err="1">
                <a:latin typeface="+mj-lt"/>
              </a:rPr>
              <a:t>aplikace</a:t>
            </a:r>
            <a:r>
              <a:rPr lang="en-US" sz="1900" dirty="0">
                <a:latin typeface="+mj-lt"/>
              </a:rPr>
              <a:t>. </a:t>
            </a:r>
            <a:r>
              <a:rPr lang="en-US" sz="1900" dirty="0" err="1">
                <a:latin typeface="+mj-lt"/>
              </a:rPr>
              <a:t>Čtvrté</a:t>
            </a:r>
            <a:r>
              <a:rPr lang="en-US" sz="1900" dirty="0">
                <a:latin typeface="+mj-lt"/>
              </a:rPr>
              <a:t>, </a:t>
            </a:r>
            <a:r>
              <a:rPr lang="en-US" sz="1900" dirty="0" err="1">
                <a:latin typeface="+mj-lt"/>
              </a:rPr>
              <a:t>přepracované</a:t>
            </a:r>
            <a:r>
              <a:rPr lang="en-US" sz="1900" dirty="0">
                <a:latin typeface="+mj-lt"/>
              </a:rPr>
              <a:t> a </a:t>
            </a:r>
            <a:r>
              <a:rPr lang="en-US" sz="1900" dirty="0" err="1">
                <a:latin typeface="+mj-lt"/>
              </a:rPr>
              <a:t>rozšířené</a:t>
            </a:r>
            <a:r>
              <a:rPr lang="en-US" sz="1900" dirty="0">
                <a:latin typeface="+mj-lt"/>
              </a:rPr>
              <a:t> </a:t>
            </a:r>
            <a:r>
              <a:rPr lang="en-US" sz="1900" dirty="0" err="1">
                <a:latin typeface="+mj-lt"/>
              </a:rPr>
              <a:t>vydání</a:t>
            </a:r>
            <a:r>
              <a:rPr lang="en-US" sz="1900" dirty="0">
                <a:latin typeface="+mj-lt"/>
              </a:rPr>
              <a:t>. Praha: </a:t>
            </a:r>
            <a:r>
              <a:rPr lang="en-US" sz="1900" dirty="0" err="1">
                <a:latin typeface="+mj-lt"/>
              </a:rPr>
              <a:t>Portál</a:t>
            </a:r>
            <a:r>
              <a:rPr lang="en-US" sz="1900" dirty="0">
                <a:latin typeface="+mj-lt"/>
              </a:rPr>
              <a:t>, 2016. ISBN 978-80-262-0982-9.</a:t>
            </a:r>
            <a:endParaRPr lang="cs-CZ" sz="1900" dirty="0">
              <a:latin typeface="+mj-lt"/>
            </a:endParaRPr>
          </a:p>
          <a:p>
            <a:pPr algn="just"/>
            <a:r>
              <a:rPr lang="cs-CZ" sz="1900" b="0" i="0" dirty="0" err="1">
                <a:solidFill>
                  <a:srgbClr val="222222"/>
                </a:solidFill>
                <a:effectLst/>
                <a:latin typeface="+mj-lt"/>
              </a:rPr>
              <a:t>Hernandez</a:t>
            </a:r>
            <a:r>
              <a:rPr lang="cs-CZ" sz="1900" b="0" i="0" dirty="0">
                <a:solidFill>
                  <a:srgbClr val="222222"/>
                </a:solidFill>
                <a:effectLst/>
                <a:latin typeface="+mj-lt"/>
              </a:rPr>
              <a:t>, </a:t>
            </a:r>
            <a:r>
              <a:rPr lang="cs-CZ" sz="1900" b="0" i="0" dirty="0" err="1">
                <a:solidFill>
                  <a:srgbClr val="222222"/>
                </a:solidFill>
                <a:effectLst/>
                <a:latin typeface="+mj-lt"/>
              </a:rPr>
              <a:t>Alvaro</a:t>
            </a:r>
            <a:r>
              <a:rPr lang="cs-CZ" sz="1900" b="0" i="0" dirty="0">
                <a:solidFill>
                  <a:srgbClr val="222222"/>
                </a:solidFill>
                <a:effectLst/>
                <a:latin typeface="+mj-lt"/>
              </a:rPr>
              <a:t> &amp; </a:t>
            </a:r>
            <a:r>
              <a:rPr lang="cs-CZ" sz="1900" b="0" i="0" dirty="0" err="1">
                <a:solidFill>
                  <a:srgbClr val="222222"/>
                </a:solidFill>
                <a:effectLst/>
                <a:latin typeface="+mj-lt"/>
              </a:rPr>
              <a:t>Condal</a:t>
            </a:r>
            <a:r>
              <a:rPr lang="cs-CZ" sz="1900" b="0" i="0" dirty="0">
                <a:solidFill>
                  <a:srgbClr val="222222"/>
                </a:solidFill>
                <a:effectLst/>
                <a:latin typeface="+mj-lt"/>
              </a:rPr>
              <a:t>, Alfonso &amp; </a:t>
            </a:r>
            <a:r>
              <a:rPr lang="cs-CZ" sz="1900" b="0" i="0" dirty="0" err="1">
                <a:solidFill>
                  <a:srgbClr val="222222"/>
                </a:solidFill>
                <a:effectLst/>
                <a:latin typeface="+mj-lt"/>
              </a:rPr>
              <a:t>Poot-Salazar</a:t>
            </a:r>
            <a:r>
              <a:rPr lang="cs-CZ" sz="1900" b="0" i="0" dirty="0">
                <a:solidFill>
                  <a:srgbClr val="222222"/>
                </a:solidFill>
                <a:effectLst/>
                <a:latin typeface="+mj-lt"/>
              </a:rPr>
              <a:t>, A. &amp; </a:t>
            </a:r>
            <a:r>
              <a:rPr lang="cs-CZ" sz="1900" b="0" i="0" dirty="0" err="1">
                <a:solidFill>
                  <a:srgbClr val="222222"/>
                </a:solidFill>
                <a:effectLst/>
                <a:latin typeface="+mj-lt"/>
              </a:rPr>
              <a:t>Espinoza-Méndez</a:t>
            </a:r>
            <a:r>
              <a:rPr lang="cs-CZ" sz="1900" b="0" i="0" dirty="0">
                <a:solidFill>
                  <a:srgbClr val="222222"/>
                </a:solidFill>
                <a:effectLst/>
                <a:latin typeface="+mj-lt"/>
              </a:rPr>
              <a:t>, J.C.. (2015). </a:t>
            </a:r>
            <a:r>
              <a:rPr lang="cs-CZ" sz="1900" b="0" i="0" dirty="0" err="1">
                <a:solidFill>
                  <a:srgbClr val="222222"/>
                </a:solidFill>
                <a:effectLst/>
                <a:latin typeface="+mj-lt"/>
              </a:rPr>
              <a:t>Geostatistical</a:t>
            </a:r>
            <a:r>
              <a:rPr lang="cs-CZ" sz="1900" b="0" i="0" dirty="0">
                <a:solidFill>
                  <a:srgbClr val="222222"/>
                </a:solidFill>
                <a:effectLst/>
                <a:latin typeface="+mj-lt"/>
              </a:rPr>
              <a:t> </a:t>
            </a:r>
            <a:r>
              <a:rPr lang="cs-CZ" sz="1900" b="0" i="0" dirty="0" err="1">
                <a:solidFill>
                  <a:srgbClr val="222222"/>
                </a:solidFill>
                <a:effectLst/>
                <a:latin typeface="+mj-lt"/>
              </a:rPr>
              <a:t>analysis</a:t>
            </a:r>
            <a:r>
              <a:rPr lang="cs-CZ" sz="1900" b="0" i="0" dirty="0">
                <a:solidFill>
                  <a:srgbClr val="222222"/>
                </a:solidFill>
                <a:effectLst/>
                <a:latin typeface="+mj-lt"/>
              </a:rPr>
              <a:t> and </a:t>
            </a:r>
            <a:r>
              <a:rPr lang="cs-CZ" sz="1900" b="0" i="0" dirty="0" err="1">
                <a:solidFill>
                  <a:srgbClr val="222222"/>
                </a:solidFill>
                <a:effectLst/>
                <a:latin typeface="+mj-lt"/>
              </a:rPr>
              <a:t>spatial</a:t>
            </a:r>
            <a:r>
              <a:rPr lang="cs-CZ" sz="1900" b="0" i="0" dirty="0">
                <a:solidFill>
                  <a:srgbClr val="222222"/>
                </a:solidFill>
                <a:effectLst/>
                <a:latin typeface="+mj-lt"/>
              </a:rPr>
              <a:t> modeling </a:t>
            </a:r>
            <a:r>
              <a:rPr lang="cs-CZ" sz="1900" b="0" i="0" dirty="0" err="1">
                <a:solidFill>
                  <a:srgbClr val="222222"/>
                </a:solidFill>
                <a:effectLst/>
                <a:latin typeface="+mj-lt"/>
              </a:rPr>
              <a:t>of</a:t>
            </a:r>
            <a:r>
              <a:rPr lang="cs-CZ" sz="1900" b="0" i="0" dirty="0">
                <a:solidFill>
                  <a:srgbClr val="222222"/>
                </a:solidFill>
                <a:effectLst/>
                <a:latin typeface="+mj-lt"/>
              </a:rPr>
              <a:t> </a:t>
            </a:r>
            <a:r>
              <a:rPr lang="cs-CZ" sz="1900" b="0" i="0" dirty="0" err="1">
                <a:solidFill>
                  <a:srgbClr val="222222"/>
                </a:solidFill>
                <a:effectLst/>
                <a:latin typeface="+mj-lt"/>
              </a:rPr>
              <a:t>population</a:t>
            </a:r>
            <a:r>
              <a:rPr lang="cs-CZ" sz="1900" b="0" i="0" dirty="0">
                <a:solidFill>
                  <a:srgbClr val="222222"/>
                </a:solidFill>
                <a:effectLst/>
                <a:latin typeface="+mj-lt"/>
              </a:rPr>
              <a:t> </a:t>
            </a:r>
            <a:r>
              <a:rPr lang="cs-CZ" sz="1900" b="0" i="0" dirty="0" err="1">
                <a:solidFill>
                  <a:srgbClr val="222222"/>
                </a:solidFill>
                <a:effectLst/>
                <a:latin typeface="+mj-lt"/>
              </a:rPr>
              <a:t>density</a:t>
            </a:r>
            <a:r>
              <a:rPr lang="cs-CZ" sz="1900" b="0" i="0" dirty="0">
                <a:solidFill>
                  <a:srgbClr val="222222"/>
                </a:solidFill>
                <a:effectLst/>
                <a:latin typeface="+mj-lt"/>
              </a:rPr>
              <a:t> </a:t>
            </a:r>
            <a:r>
              <a:rPr lang="cs-CZ" sz="1900" b="0" i="0" dirty="0" err="1">
                <a:solidFill>
                  <a:srgbClr val="222222"/>
                </a:solidFill>
                <a:effectLst/>
                <a:latin typeface="+mj-lt"/>
              </a:rPr>
              <a:t>forthe</a:t>
            </a:r>
            <a:r>
              <a:rPr lang="cs-CZ" sz="1900" b="0" i="0" dirty="0">
                <a:solidFill>
                  <a:srgbClr val="222222"/>
                </a:solidFill>
                <a:effectLst/>
                <a:latin typeface="+mj-lt"/>
              </a:rPr>
              <a:t> </a:t>
            </a:r>
            <a:r>
              <a:rPr lang="cs-CZ" sz="1900" b="0" i="0" dirty="0" err="1">
                <a:solidFill>
                  <a:srgbClr val="222222"/>
                </a:solidFill>
                <a:effectLst/>
                <a:latin typeface="+mj-lt"/>
              </a:rPr>
              <a:t>sea</a:t>
            </a:r>
            <a:r>
              <a:rPr lang="cs-CZ" sz="1900" b="0" i="0" dirty="0">
                <a:solidFill>
                  <a:srgbClr val="222222"/>
                </a:solidFill>
                <a:effectLst/>
                <a:latin typeface="+mj-lt"/>
              </a:rPr>
              <a:t> </a:t>
            </a:r>
            <a:r>
              <a:rPr lang="cs-CZ" sz="1900" b="0" i="0" dirty="0" err="1">
                <a:solidFill>
                  <a:srgbClr val="222222"/>
                </a:solidFill>
                <a:effectLst/>
                <a:latin typeface="+mj-lt"/>
              </a:rPr>
              <a:t>cucumbers</a:t>
            </a:r>
            <a:r>
              <a:rPr lang="cs-CZ" sz="1900" b="0" i="0" dirty="0">
                <a:solidFill>
                  <a:srgbClr val="222222"/>
                </a:solidFill>
                <a:effectLst/>
                <a:latin typeface="+mj-lt"/>
              </a:rPr>
              <a:t> </a:t>
            </a:r>
            <a:r>
              <a:rPr lang="cs-CZ" sz="1900" b="0" i="0" dirty="0" err="1">
                <a:solidFill>
                  <a:srgbClr val="222222"/>
                </a:solidFill>
                <a:effectLst/>
                <a:latin typeface="+mj-lt"/>
              </a:rPr>
              <a:t>Isostichopus</a:t>
            </a:r>
            <a:r>
              <a:rPr lang="cs-CZ" sz="1900" b="0" i="0" dirty="0">
                <a:solidFill>
                  <a:srgbClr val="222222"/>
                </a:solidFill>
                <a:effectLst/>
                <a:latin typeface="+mj-lt"/>
              </a:rPr>
              <a:t> </a:t>
            </a:r>
            <a:r>
              <a:rPr lang="cs-CZ" sz="1900" b="0" i="0" dirty="0" err="1">
                <a:solidFill>
                  <a:srgbClr val="222222"/>
                </a:solidFill>
                <a:effectLst/>
                <a:latin typeface="+mj-lt"/>
              </a:rPr>
              <a:t>badionotus</a:t>
            </a:r>
            <a:r>
              <a:rPr lang="cs-CZ" sz="1900" b="0" i="0" dirty="0">
                <a:solidFill>
                  <a:srgbClr val="222222"/>
                </a:solidFill>
                <a:effectLst/>
                <a:latin typeface="+mj-lt"/>
              </a:rPr>
              <a:t> and </a:t>
            </a:r>
            <a:r>
              <a:rPr lang="cs-CZ" sz="1900" b="0" i="0" dirty="0" err="1">
                <a:solidFill>
                  <a:srgbClr val="222222"/>
                </a:solidFill>
                <a:effectLst/>
                <a:latin typeface="+mj-lt"/>
              </a:rPr>
              <a:t>Holothuria</a:t>
            </a:r>
            <a:r>
              <a:rPr lang="cs-CZ" sz="1900" b="0" i="0" dirty="0">
                <a:solidFill>
                  <a:srgbClr val="222222"/>
                </a:solidFill>
                <a:effectLst/>
                <a:latin typeface="+mj-lt"/>
              </a:rPr>
              <a:t> </a:t>
            </a:r>
            <a:r>
              <a:rPr lang="cs-CZ" sz="1900" b="0" i="0" dirty="0" err="1">
                <a:solidFill>
                  <a:srgbClr val="222222"/>
                </a:solidFill>
                <a:effectLst/>
                <a:latin typeface="+mj-lt"/>
              </a:rPr>
              <a:t>floridana</a:t>
            </a:r>
            <a:r>
              <a:rPr lang="cs-CZ" sz="1900" b="0" i="0" dirty="0">
                <a:solidFill>
                  <a:srgbClr val="222222"/>
                </a:solidFill>
                <a:effectLst/>
                <a:latin typeface="+mj-lt"/>
              </a:rPr>
              <a:t> </a:t>
            </a:r>
            <a:r>
              <a:rPr lang="cs-CZ" sz="1900" b="0" i="0" dirty="0" err="1">
                <a:solidFill>
                  <a:srgbClr val="222222"/>
                </a:solidFill>
                <a:effectLst/>
                <a:latin typeface="+mj-lt"/>
              </a:rPr>
              <a:t>onthe</a:t>
            </a:r>
            <a:r>
              <a:rPr lang="cs-CZ" sz="1900" b="0" i="0" dirty="0">
                <a:solidFill>
                  <a:srgbClr val="222222"/>
                </a:solidFill>
                <a:effectLst/>
                <a:latin typeface="+mj-lt"/>
              </a:rPr>
              <a:t> Yucatan </a:t>
            </a:r>
            <a:r>
              <a:rPr lang="cs-CZ" sz="1900" b="0" i="0" dirty="0" err="1">
                <a:solidFill>
                  <a:srgbClr val="222222"/>
                </a:solidFill>
                <a:effectLst/>
                <a:latin typeface="+mj-lt"/>
              </a:rPr>
              <a:t>Peninsula</a:t>
            </a:r>
            <a:r>
              <a:rPr lang="cs-CZ" sz="1900" b="0" i="0" dirty="0">
                <a:solidFill>
                  <a:srgbClr val="222222"/>
                </a:solidFill>
                <a:effectLst/>
                <a:latin typeface="+mj-lt"/>
              </a:rPr>
              <a:t>, </a:t>
            </a:r>
            <a:r>
              <a:rPr lang="cs-CZ" sz="1900" b="0" i="0" dirty="0" err="1">
                <a:solidFill>
                  <a:srgbClr val="222222"/>
                </a:solidFill>
                <a:effectLst/>
                <a:latin typeface="+mj-lt"/>
              </a:rPr>
              <a:t>Mexico</a:t>
            </a:r>
            <a:r>
              <a:rPr lang="cs-CZ" sz="1900" b="0" i="0" dirty="0">
                <a:solidFill>
                  <a:srgbClr val="222222"/>
                </a:solidFill>
                <a:effectLst/>
                <a:latin typeface="+mj-lt"/>
              </a:rPr>
              <a:t>. </a:t>
            </a:r>
            <a:r>
              <a:rPr lang="cs-CZ" sz="1900" b="0" i="0" dirty="0" err="1">
                <a:solidFill>
                  <a:srgbClr val="222222"/>
                </a:solidFill>
                <a:effectLst/>
                <a:latin typeface="+mj-lt"/>
              </a:rPr>
              <a:t>Fisheries</a:t>
            </a:r>
            <a:r>
              <a:rPr lang="cs-CZ" sz="1900" b="0" i="0" dirty="0">
                <a:solidFill>
                  <a:srgbClr val="222222"/>
                </a:solidFill>
                <a:effectLst/>
                <a:latin typeface="+mj-lt"/>
              </a:rPr>
              <a:t> </a:t>
            </a:r>
            <a:r>
              <a:rPr lang="cs-CZ" sz="1900" b="0" i="0" dirty="0" err="1">
                <a:solidFill>
                  <a:srgbClr val="222222"/>
                </a:solidFill>
                <a:effectLst/>
                <a:latin typeface="+mj-lt"/>
              </a:rPr>
              <a:t>Research</a:t>
            </a:r>
            <a:r>
              <a:rPr lang="cs-CZ" sz="1900" b="0" i="0" dirty="0">
                <a:solidFill>
                  <a:srgbClr val="222222"/>
                </a:solidFill>
                <a:effectLst/>
                <a:latin typeface="+mj-lt"/>
              </a:rPr>
              <a:t>. 172. 114-124. 10.1016/j.fishres.2015.07.005. </a:t>
            </a:r>
          </a:p>
          <a:p>
            <a:pPr algn="just"/>
            <a:r>
              <a:rPr lang="en-US" sz="1900" dirty="0" err="1">
                <a:latin typeface="+mj-lt"/>
              </a:rPr>
              <a:t>Isaaks</a:t>
            </a:r>
            <a:r>
              <a:rPr lang="en-US" sz="1900" dirty="0">
                <a:latin typeface="+mj-lt"/>
              </a:rPr>
              <a:t>, E.H. and Srivastava, R.M. (1989) An Introduction to Applied </a:t>
            </a:r>
            <a:r>
              <a:rPr lang="en-US" sz="1900" dirty="0" err="1">
                <a:latin typeface="+mj-lt"/>
              </a:rPr>
              <a:t>Geostatistics</a:t>
            </a:r>
            <a:r>
              <a:rPr lang="en-US" sz="1900" dirty="0">
                <a:latin typeface="+mj-lt"/>
              </a:rPr>
              <a:t>. Oxford University Press, Oxford, 561.</a:t>
            </a:r>
            <a:endParaRPr lang="cs-CZ" sz="1900" dirty="0">
              <a:latin typeface="+mj-lt"/>
            </a:endParaRPr>
          </a:p>
          <a:p>
            <a:pPr algn="just"/>
            <a:r>
              <a:rPr lang="fr-FR" sz="1900" dirty="0">
                <a:latin typeface="+mj-lt"/>
              </a:rPr>
              <a:t>Matheron, G. (1962) “Traité de Géostatistique Appliquée”, Editions Technip-Paris, Tome 1, 333 p., Tome 2, 171 p.</a:t>
            </a:r>
            <a:endParaRPr lang="cs-CZ" sz="1900" dirty="0">
              <a:latin typeface="+mj-lt"/>
            </a:endParaRPr>
          </a:p>
          <a:p>
            <a:pPr algn="just"/>
            <a:r>
              <a:rPr lang="cs-CZ" sz="1900" b="0" dirty="0">
                <a:solidFill>
                  <a:srgbClr val="222222"/>
                </a:solidFill>
                <a:effectLst/>
                <a:latin typeface="+mj-lt"/>
              </a:rPr>
              <a:t>Silva, D.; </a:t>
            </a:r>
            <a:r>
              <a:rPr lang="cs-CZ" sz="1900" b="0" dirty="0" err="1">
                <a:solidFill>
                  <a:srgbClr val="222222"/>
                </a:solidFill>
                <a:effectLst/>
                <a:latin typeface="+mj-lt"/>
              </a:rPr>
              <a:t>Almeida</a:t>
            </a:r>
            <a:r>
              <a:rPr lang="cs-CZ" sz="1900" b="0" dirty="0">
                <a:solidFill>
                  <a:srgbClr val="222222"/>
                </a:solidFill>
                <a:effectLst/>
                <a:latin typeface="+mj-lt"/>
              </a:rPr>
              <a:t>, J. </a:t>
            </a:r>
            <a:r>
              <a:rPr lang="cs-CZ" sz="1900" b="0" dirty="0" err="1">
                <a:solidFill>
                  <a:srgbClr val="222222"/>
                </a:solidFill>
                <a:effectLst/>
                <a:latin typeface="+mj-lt"/>
              </a:rPr>
              <a:t>Geostatistical</a:t>
            </a:r>
            <a:r>
              <a:rPr lang="cs-CZ" sz="1900" b="0" dirty="0">
                <a:solidFill>
                  <a:srgbClr val="222222"/>
                </a:solidFill>
                <a:effectLst/>
                <a:latin typeface="+mj-lt"/>
              </a:rPr>
              <a:t> </a:t>
            </a:r>
            <a:r>
              <a:rPr lang="cs-CZ" sz="1900" b="0" dirty="0" err="1">
                <a:solidFill>
                  <a:srgbClr val="222222"/>
                </a:solidFill>
                <a:effectLst/>
                <a:latin typeface="+mj-lt"/>
              </a:rPr>
              <a:t>Methodology</a:t>
            </a:r>
            <a:r>
              <a:rPr lang="cs-CZ" sz="1900" b="0" dirty="0">
                <a:solidFill>
                  <a:srgbClr val="222222"/>
                </a:solidFill>
                <a:effectLst/>
                <a:latin typeface="+mj-lt"/>
              </a:rPr>
              <a:t> to </a:t>
            </a:r>
            <a:r>
              <a:rPr lang="cs-CZ" sz="1900" b="0" dirty="0" err="1">
                <a:solidFill>
                  <a:srgbClr val="222222"/>
                </a:solidFill>
                <a:effectLst/>
                <a:latin typeface="+mj-lt"/>
              </a:rPr>
              <a:t>Characterize</a:t>
            </a:r>
            <a:r>
              <a:rPr lang="cs-CZ" sz="1900" b="0" dirty="0">
                <a:solidFill>
                  <a:srgbClr val="222222"/>
                </a:solidFill>
                <a:effectLst/>
                <a:latin typeface="+mj-lt"/>
              </a:rPr>
              <a:t> </a:t>
            </a:r>
            <a:r>
              <a:rPr lang="cs-CZ" sz="1900" b="0" dirty="0" err="1">
                <a:solidFill>
                  <a:srgbClr val="222222"/>
                </a:solidFill>
                <a:effectLst/>
                <a:latin typeface="+mj-lt"/>
              </a:rPr>
              <a:t>Volcanogenic</a:t>
            </a:r>
            <a:r>
              <a:rPr lang="cs-CZ" sz="1900" b="0" dirty="0">
                <a:solidFill>
                  <a:srgbClr val="222222"/>
                </a:solidFill>
                <a:effectLst/>
                <a:latin typeface="+mj-lt"/>
              </a:rPr>
              <a:t> </a:t>
            </a:r>
            <a:r>
              <a:rPr lang="cs-CZ" sz="1900" b="0" dirty="0" err="1">
                <a:solidFill>
                  <a:srgbClr val="222222"/>
                </a:solidFill>
                <a:effectLst/>
                <a:latin typeface="+mj-lt"/>
              </a:rPr>
              <a:t>Massive</a:t>
            </a:r>
            <a:r>
              <a:rPr lang="cs-CZ" sz="1900" b="0" dirty="0">
                <a:solidFill>
                  <a:srgbClr val="222222"/>
                </a:solidFill>
                <a:effectLst/>
                <a:latin typeface="+mj-lt"/>
              </a:rPr>
              <a:t> and </a:t>
            </a:r>
            <a:r>
              <a:rPr lang="cs-CZ" sz="1900" b="0" dirty="0" err="1">
                <a:solidFill>
                  <a:srgbClr val="222222"/>
                </a:solidFill>
                <a:effectLst/>
                <a:latin typeface="+mj-lt"/>
              </a:rPr>
              <a:t>Stockwork</a:t>
            </a:r>
            <a:r>
              <a:rPr lang="cs-CZ" sz="1900" b="0" dirty="0">
                <a:solidFill>
                  <a:srgbClr val="222222"/>
                </a:solidFill>
                <a:effectLst/>
                <a:latin typeface="+mj-lt"/>
              </a:rPr>
              <a:t> Ore </a:t>
            </a:r>
            <a:r>
              <a:rPr lang="cs-CZ" sz="1900" b="0" dirty="0" err="1">
                <a:solidFill>
                  <a:srgbClr val="222222"/>
                </a:solidFill>
                <a:effectLst/>
                <a:latin typeface="+mj-lt"/>
              </a:rPr>
              <a:t>Deposits</a:t>
            </a:r>
            <a:r>
              <a:rPr lang="cs-CZ" sz="1900" b="0" dirty="0">
                <a:solidFill>
                  <a:srgbClr val="222222"/>
                </a:solidFill>
                <a:effectLst/>
                <a:latin typeface="+mj-lt"/>
              </a:rPr>
              <a:t>. </a:t>
            </a:r>
            <a:r>
              <a:rPr lang="cs-CZ" sz="1900" b="0" dirty="0" err="1">
                <a:solidFill>
                  <a:srgbClr val="222222"/>
                </a:solidFill>
                <a:effectLst/>
                <a:latin typeface="+mj-lt"/>
              </a:rPr>
              <a:t>Minerals</a:t>
            </a:r>
            <a:r>
              <a:rPr lang="cs-CZ" sz="1900" b="0" dirty="0">
                <a:solidFill>
                  <a:srgbClr val="222222"/>
                </a:solidFill>
                <a:effectLst/>
                <a:latin typeface="+mj-lt"/>
              </a:rPr>
              <a:t> </a:t>
            </a:r>
            <a:r>
              <a:rPr lang="cs-CZ" sz="1900" dirty="0">
                <a:solidFill>
                  <a:srgbClr val="222222"/>
                </a:solidFill>
                <a:effectLst/>
                <a:latin typeface="+mj-lt"/>
              </a:rPr>
              <a:t>2017</a:t>
            </a:r>
            <a:r>
              <a:rPr lang="cs-CZ" sz="1900" b="0" dirty="0">
                <a:solidFill>
                  <a:srgbClr val="222222"/>
                </a:solidFill>
                <a:effectLst/>
                <a:latin typeface="+mj-lt"/>
              </a:rPr>
              <a:t>, 7, 238. </a:t>
            </a:r>
            <a:r>
              <a:rPr lang="cs-CZ" sz="1900" b="0" dirty="0">
                <a:solidFill>
                  <a:srgbClr val="222222"/>
                </a:solidFill>
                <a:effectLst/>
                <a:latin typeface="+mj-lt"/>
                <a:hlinkClick r:id="rId2"/>
              </a:rPr>
              <a:t>https://doi.org/10.3390/min7120238</a:t>
            </a:r>
            <a:endParaRPr lang="cs-CZ" sz="1900" dirty="0">
              <a:latin typeface="+mj-lt"/>
            </a:endParaRPr>
          </a:p>
          <a:p>
            <a:pPr algn="just"/>
            <a:r>
              <a:rPr lang="en-US" sz="1900" dirty="0" err="1">
                <a:latin typeface="+mj-lt"/>
              </a:rPr>
              <a:t>Stresman</a:t>
            </a:r>
            <a:r>
              <a:rPr lang="en-US" sz="1900" dirty="0">
                <a:latin typeface="+mj-lt"/>
              </a:rPr>
              <a:t>, G., Giorgi, E., </a:t>
            </a:r>
            <a:r>
              <a:rPr lang="en-US" sz="1900" dirty="0" err="1">
                <a:latin typeface="+mj-lt"/>
              </a:rPr>
              <a:t>Baidjoe</a:t>
            </a:r>
            <a:r>
              <a:rPr lang="en-US" sz="1900" dirty="0">
                <a:latin typeface="+mj-lt"/>
              </a:rPr>
              <a:t>, A. et al. Impact of metric and sample size on determining malaria hotspot boundaries. Sci Rep 7, 45849 (2017). </a:t>
            </a:r>
            <a:r>
              <a:rPr lang="en-US" sz="1900" dirty="0">
                <a:latin typeface="+mj-lt"/>
                <a:hlinkClick r:id="rId3"/>
              </a:rPr>
              <a:t>https://doi.org/10.1038/srep45849</a:t>
            </a:r>
            <a:endParaRPr lang="cs-CZ" sz="1900" dirty="0">
              <a:latin typeface="+mj-lt"/>
            </a:endParaRPr>
          </a:p>
          <a:p>
            <a:pPr algn="just"/>
            <a:r>
              <a:rPr lang="en-US" sz="1900" dirty="0">
                <a:latin typeface="+mj-lt"/>
              </a:rPr>
              <a:t>W</a:t>
            </a:r>
            <a:r>
              <a:rPr lang="cs-CZ" sz="1900" dirty="0" err="1">
                <a:latin typeface="+mj-lt"/>
              </a:rPr>
              <a:t>ebster</a:t>
            </a:r>
            <a:r>
              <a:rPr lang="en-US" sz="1900" dirty="0">
                <a:latin typeface="+mj-lt"/>
              </a:rPr>
              <a:t>, R. a</a:t>
            </a:r>
            <a:r>
              <a:rPr lang="cs-CZ" sz="1900" dirty="0" err="1">
                <a:latin typeface="+mj-lt"/>
              </a:rPr>
              <a:t>nd</a:t>
            </a:r>
            <a:r>
              <a:rPr lang="en-US" sz="1900" dirty="0">
                <a:latin typeface="+mj-lt"/>
              </a:rPr>
              <a:t> M. A. </a:t>
            </a:r>
            <a:r>
              <a:rPr lang="cs-CZ" sz="1900" dirty="0">
                <a:latin typeface="+mj-lt"/>
              </a:rPr>
              <a:t>Oliver</a:t>
            </a:r>
            <a:r>
              <a:rPr lang="en-US" sz="1900" dirty="0">
                <a:latin typeface="+mj-lt"/>
              </a:rPr>
              <a:t>. </a:t>
            </a:r>
            <a:r>
              <a:rPr lang="en-US" sz="1900" dirty="0" err="1">
                <a:latin typeface="+mj-lt"/>
              </a:rPr>
              <a:t>Geostatistics</a:t>
            </a:r>
            <a:r>
              <a:rPr lang="en-US" sz="1900" dirty="0">
                <a:latin typeface="+mj-lt"/>
              </a:rPr>
              <a:t> for environmental scientists. 2nd ed. Chichester: John Wiley &amp; Sons, 2007. xii, 315. ISBN 9780470028582.</a:t>
            </a:r>
          </a:p>
          <a:p>
            <a:pPr algn="just"/>
            <a:endParaRPr lang="en-US" sz="1600" dirty="0"/>
          </a:p>
          <a:p>
            <a:pPr algn="just"/>
            <a:endParaRPr lang="en-US" sz="1600" dirty="0"/>
          </a:p>
          <a:p>
            <a:pPr algn="just"/>
            <a:endParaRPr lang="cs-CZ" sz="1600" dirty="0"/>
          </a:p>
          <a:p>
            <a:pPr algn="just"/>
            <a:endParaRPr lang="cs-CZ" sz="1600" dirty="0"/>
          </a:p>
          <a:p>
            <a:pPr algn="just"/>
            <a:endParaRPr lang="cs-CZ" sz="1600" dirty="0"/>
          </a:p>
        </p:txBody>
      </p:sp>
    </p:spTree>
    <p:extLst>
      <p:ext uri="{BB962C8B-B14F-4D97-AF65-F5344CB8AC3E}">
        <p14:creationId xmlns:p14="http://schemas.microsoft.com/office/powerpoint/2010/main" val="1066631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FD2B4-9D68-4776-65B5-88F9609A9F19}"/>
              </a:ext>
            </a:extLst>
          </p:cNvPr>
          <p:cNvSpPr txBox="1"/>
          <p:nvPr/>
        </p:nvSpPr>
        <p:spPr>
          <a:xfrm>
            <a:off x="3451226" y="6183976"/>
            <a:ext cx="5305875" cy="492443"/>
          </a:xfrm>
          <a:prstGeom prst="rect">
            <a:avLst/>
          </a:prstGeom>
          <a:noFill/>
        </p:spPr>
        <p:txBody>
          <a:bodyPr wrap="square" rtlCol="0">
            <a:spAutoFit/>
          </a:bodyPr>
          <a:lstStyle/>
          <a:p>
            <a:pPr algn="ctr">
              <a:spcAft>
                <a:spcPts val="0"/>
              </a:spcAft>
            </a:pPr>
            <a:r>
              <a:rPr lang="en-GB" sz="1400" b="0" i="0" u="none" strike="noStrike" dirty="0" err="1">
                <a:solidFill>
                  <a:srgbClr val="00A499"/>
                </a:solidFill>
                <a:effectLst/>
              </a:rPr>
              <a:t>Transformace</a:t>
            </a:r>
            <a:r>
              <a:rPr lang="en-GB" sz="1400" b="0" i="0" u="none" strike="noStrike" dirty="0">
                <a:solidFill>
                  <a:srgbClr val="00A499"/>
                </a:solidFill>
                <a:effectLst/>
              </a:rPr>
              <a:t> </a:t>
            </a:r>
            <a:r>
              <a:rPr lang="en-GB" sz="1400" b="0" i="0" u="none" strike="noStrike" dirty="0" err="1">
                <a:solidFill>
                  <a:srgbClr val="00A499"/>
                </a:solidFill>
                <a:effectLst/>
              </a:rPr>
              <a:t>formy</a:t>
            </a:r>
            <a:r>
              <a:rPr lang="en-GB" sz="1400" b="0" i="0" u="none" strike="noStrike" dirty="0">
                <a:solidFill>
                  <a:srgbClr val="00A499"/>
                </a:solidFill>
                <a:effectLst/>
              </a:rPr>
              <a:t> a </a:t>
            </a:r>
            <a:r>
              <a:rPr lang="en-GB" sz="1400" b="0" i="0" u="none" strike="noStrike" dirty="0" err="1">
                <a:solidFill>
                  <a:srgbClr val="00A499"/>
                </a:solidFill>
                <a:effectLst/>
              </a:rPr>
              <a:t>obsahu</a:t>
            </a:r>
            <a:r>
              <a:rPr lang="en-GB" sz="1400" b="0" i="0" u="none" strike="noStrike" dirty="0">
                <a:solidFill>
                  <a:srgbClr val="00A499"/>
                </a:solidFill>
                <a:effectLst/>
              </a:rPr>
              <a:t> </a:t>
            </a:r>
            <a:r>
              <a:rPr lang="en-GB" sz="1400" b="0" i="0" u="none" strike="noStrike" dirty="0" err="1">
                <a:solidFill>
                  <a:srgbClr val="00A499"/>
                </a:solidFill>
                <a:effectLst/>
              </a:rPr>
              <a:t>vysokoškolského</a:t>
            </a:r>
            <a:r>
              <a:rPr lang="en-GB" sz="1400" b="0" i="0" u="none" strike="noStrike" dirty="0">
                <a:solidFill>
                  <a:srgbClr val="00A499"/>
                </a:solidFill>
                <a:effectLst/>
              </a:rPr>
              <a:t> </a:t>
            </a:r>
            <a:r>
              <a:rPr lang="en-GB" sz="1400" b="0" i="0" u="none" strike="noStrike" dirty="0" err="1">
                <a:solidFill>
                  <a:srgbClr val="00A499"/>
                </a:solidFill>
                <a:effectLst/>
              </a:rPr>
              <a:t>vzdělávání</a:t>
            </a:r>
            <a:r>
              <a:rPr lang="en-GB" sz="1400" b="0" i="0" u="none" strike="noStrike" dirty="0">
                <a:solidFill>
                  <a:srgbClr val="00A499"/>
                </a:solidFill>
                <a:effectLst/>
              </a:rPr>
              <a:t> </a:t>
            </a:r>
            <a:r>
              <a:rPr lang="en-GB" sz="1400" b="0" i="0" u="none" strike="noStrike" dirty="0" err="1">
                <a:solidFill>
                  <a:srgbClr val="00A499"/>
                </a:solidFill>
                <a:effectLst/>
              </a:rPr>
              <a:t>na</a:t>
            </a:r>
            <a:r>
              <a:rPr lang="en-GB" sz="1400" b="0" i="0" u="none" strike="noStrike" dirty="0">
                <a:solidFill>
                  <a:srgbClr val="00A499"/>
                </a:solidFill>
                <a:effectLst/>
              </a:rPr>
              <a:t> VŠB-TUO</a:t>
            </a:r>
          </a:p>
          <a:p>
            <a:pPr algn="ctr">
              <a:spcAft>
                <a:spcPts val="0"/>
              </a:spcAft>
            </a:pPr>
            <a:r>
              <a:rPr lang="en-GB" sz="1200" b="0" i="0" u="none" strike="noStrike" dirty="0">
                <a:solidFill>
                  <a:schemeClr val="tx1">
                    <a:lumMod val="65000"/>
                    <a:lumOff val="35000"/>
                  </a:schemeClr>
                </a:solidFill>
                <a:effectLst/>
              </a:rPr>
              <a:t>NPO_VŠB-TUO_MSMT-16605/2022</a:t>
            </a:r>
            <a:endParaRPr lang="en-CZ" sz="2400" dirty="0">
              <a:solidFill>
                <a:schemeClr val="tx1">
                  <a:lumMod val="65000"/>
                  <a:lumOff val="35000"/>
                </a:schemeClr>
              </a:solidFill>
            </a:endParaRPr>
          </a:p>
        </p:txBody>
      </p:sp>
      <p:pic>
        <p:nvPicPr>
          <p:cNvPr id="6" name="Picture 5" descr="Text&#10;&#10;Description automatically generated with low confidence">
            <a:extLst>
              <a:ext uri="{FF2B5EF4-FFF2-40B4-BE49-F238E27FC236}">
                <a16:creationId xmlns:a16="http://schemas.microsoft.com/office/drawing/2014/main" id="{006FB6C5-D1D9-8FF3-E8A4-F06D6789DD3B}"/>
              </a:ext>
            </a:extLst>
          </p:cNvPr>
          <p:cNvPicPr>
            <a:picLocks noChangeAspect="1"/>
          </p:cNvPicPr>
          <p:nvPr/>
        </p:nvPicPr>
        <p:blipFill>
          <a:blip r:embed="rId3"/>
          <a:stretch>
            <a:fillRect/>
          </a:stretch>
        </p:blipFill>
        <p:spPr>
          <a:xfrm>
            <a:off x="3339193" y="5020028"/>
            <a:ext cx="5531085" cy="1019007"/>
          </a:xfrm>
          <a:prstGeom prst="rect">
            <a:avLst/>
          </a:prstGeom>
        </p:spPr>
      </p:pic>
      <p:sp>
        <p:nvSpPr>
          <p:cNvPr id="7" name="TextBox 6">
            <a:extLst>
              <a:ext uri="{FF2B5EF4-FFF2-40B4-BE49-F238E27FC236}">
                <a16:creationId xmlns:a16="http://schemas.microsoft.com/office/drawing/2014/main" id="{9B2C36BC-2171-D0CE-214B-77FEB160F67D}"/>
              </a:ext>
            </a:extLst>
          </p:cNvPr>
          <p:cNvSpPr txBox="1"/>
          <p:nvPr/>
        </p:nvSpPr>
        <p:spPr>
          <a:xfrm>
            <a:off x="2122715" y="2259044"/>
            <a:ext cx="7952013" cy="523220"/>
          </a:xfrm>
          <a:prstGeom prst="rect">
            <a:avLst/>
          </a:prstGeom>
          <a:noFill/>
        </p:spPr>
        <p:txBody>
          <a:bodyPr wrap="square" rtlCol="0">
            <a:spAutoFit/>
          </a:bodyPr>
          <a:lstStyle/>
          <a:p>
            <a:pPr algn="ctr"/>
            <a:r>
              <a:rPr lang="en-GB" sz="2800" b="1" dirty="0" err="1">
                <a:solidFill>
                  <a:srgbClr val="00A499"/>
                </a:solidFill>
                <a:latin typeface="Calibri" panose="020F0502020204030204" pitchFamily="34" charset="0"/>
              </a:rPr>
              <a:t>Děkuji</a:t>
            </a:r>
            <a:r>
              <a:rPr lang="en-GB" sz="2800" b="1" dirty="0">
                <a:solidFill>
                  <a:srgbClr val="00A499"/>
                </a:solidFill>
                <a:latin typeface="Calibri" panose="020F0502020204030204" pitchFamily="34" charset="0"/>
              </a:rPr>
              <a:t> za </a:t>
            </a:r>
            <a:r>
              <a:rPr lang="en-GB" sz="2800" b="1" dirty="0" err="1">
                <a:solidFill>
                  <a:srgbClr val="00A499"/>
                </a:solidFill>
                <a:latin typeface="Calibri" panose="020F0502020204030204" pitchFamily="34" charset="0"/>
              </a:rPr>
              <a:t>pozornost</a:t>
            </a:r>
            <a:endParaRPr lang="en-GB" sz="2800" b="1" i="0" u="none" strike="noStrike" dirty="0">
              <a:solidFill>
                <a:srgbClr val="00A499"/>
              </a:solidFill>
              <a:effectLst/>
              <a:latin typeface="Calibri" panose="020F0502020204030204" pitchFamily="34" charset="0"/>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4975545" y="3559722"/>
            <a:ext cx="2188035" cy="369332"/>
          </a:xfrm>
          <a:prstGeom prst="rect">
            <a:avLst/>
          </a:prstGeom>
          <a:noFill/>
        </p:spPr>
        <p:txBody>
          <a:bodyPr wrap="none" rtlCol="0">
            <a:spAutoFit/>
          </a:bodyPr>
          <a:lstStyle/>
          <a:p>
            <a:r>
              <a:rPr lang="cs-CZ" dirty="0"/>
              <a:t>lucie.orlikova@vsb.cz</a:t>
            </a:r>
            <a:endParaRPr lang="en-CZ" dirty="0"/>
          </a:p>
        </p:txBody>
      </p:sp>
      <p:pic>
        <p:nvPicPr>
          <p:cNvPr id="9" name="Picture 8">
            <a:extLst>
              <a:ext uri="{FF2B5EF4-FFF2-40B4-BE49-F238E27FC236}">
                <a16:creationId xmlns:a16="http://schemas.microsoft.com/office/drawing/2014/main" id="{F0F1CEB1-E24B-0D60-19F6-080AA664018F}"/>
              </a:ext>
            </a:extLst>
          </p:cNvPr>
          <p:cNvPicPr>
            <a:picLocks noChangeAspect="1"/>
          </p:cNvPicPr>
          <p:nvPr/>
        </p:nvPicPr>
        <p:blipFill>
          <a:blip r:embed="rId4"/>
          <a:stretch>
            <a:fillRect/>
          </a:stretch>
        </p:blipFill>
        <p:spPr>
          <a:xfrm>
            <a:off x="5044748" y="253114"/>
            <a:ext cx="2118832" cy="1228472"/>
          </a:xfrm>
          <a:prstGeom prst="rect">
            <a:avLst/>
          </a:prstGeom>
        </p:spPr>
      </p:pic>
      <p:grpSp>
        <p:nvGrpSpPr>
          <p:cNvPr id="2" name="Group 18">
            <a:extLst>
              <a:ext uri="{FF2B5EF4-FFF2-40B4-BE49-F238E27FC236}">
                <a16:creationId xmlns:a16="http://schemas.microsoft.com/office/drawing/2014/main" id="{68D9F161-13CD-81BC-8E92-BAB1FAD61916}"/>
              </a:ext>
            </a:extLst>
          </p:cNvPr>
          <p:cNvGrpSpPr/>
          <p:nvPr/>
        </p:nvGrpSpPr>
        <p:grpSpPr>
          <a:xfrm>
            <a:off x="9808248" y="6183976"/>
            <a:ext cx="904628" cy="389890"/>
            <a:chOff x="0" y="0"/>
            <a:chExt cx="1556425" cy="731982"/>
          </a:xfrm>
        </p:grpSpPr>
        <p:pic>
          <p:nvPicPr>
            <p:cNvPr id="4" name="Picture 6">
              <a:extLst>
                <a:ext uri="{FF2B5EF4-FFF2-40B4-BE49-F238E27FC236}">
                  <a16:creationId xmlns:a16="http://schemas.microsoft.com/office/drawing/2014/main" id="{D82EC0E2-65CB-8085-447E-C83AB4A1159A}"/>
                </a:ext>
              </a:extLst>
            </p:cNvPr>
            <p:cNvPicPr>
              <a:picLocks noChangeAspect="1"/>
            </p:cNvPicPr>
            <p:nvPr/>
          </p:nvPicPr>
          <p:blipFill>
            <a:blip r:embed="rId5"/>
            <a:stretch>
              <a:fillRect/>
            </a:stretch>
          </p:blipFill>
          <p:spPr>
            <a:xfrm>
              <a:off x="0" y="0"/>
              <a:ext cx="711200" cy="711200"/>
            </a:xfrm>
            <a:prstGeom prst="rect">
              <a:avLst/>
            </a:prstGeom>
          </p:spPr>
        </p:pic>
        <p:pic>
          <p:nvPicPr>
            <p:cNvPr id="5" name="Picture 14">
              <a:hlinkClick r:id="rId6"/>
              <a:extLst>
                <a:ext uri="{FF2B5EF4-FFF2-40B4-BE49-F238E27FC236}">
                  <a16:creationId xmlns:a16="http://schemas.microsoft.com/office/drawing/2014/main" id="{0B3F2DE6-17C3-7521-9B4F-4478F5ADE583}"/>
                </a:ext>
              </a:extLst>
            </p:cNvPr>
            <p:cNvPicPr>
              <a:picLocks noChangeAspect="1"/>
            </p:cNvPicPr>
            <p:nvPr/>
          </p:nvPicPr>
          <p:blipFill>
            <a:blip r:embed="rId7"/>
            <a:stretch>
              <a:fillRect/>
            </a:stretch>
          </p:blipFill>
          <p:spPr>
            <a:xfrm>
              <a:off x="845225" y="20782"/>
              <a:ext cx="711200" cy="711200"/>
            </a:xfrm>
            <a:prstGeom prst="rect">
              <a:avLst/>
            </a:prstGeom>
          </p:spPr>
        </p:pic>
      </p:grpSp>
    </p:spTree>
    <p:extLst>
      <p:ext uri="{BB962C8B-B14F-4D97-AF65-F5344CB8AC3E}">
        <p14:creationId xmlns:p14="http://schemas.microsoft.com/office/powerpoint/2010/main" val="226417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45A283A-FF3E-1864-275C-EDF70C376CAB}"/>
              </a:ext>
            </a:extLst>
          </p:cNvPr>
          <p:cNvSpPr>
            <a:spLocks noGrp="1"/>
          </p:cNvSpPr>
          <p:nvPr>
            <p:ph type="title"/>
          </p:nvPr>
        </p:nvSpPr>
        <p:spPr/>
        <p:txBody>
          <a:bodyPr/>
          <a:lstStyle/>
          <a:p>
            <a:r>
              <a:rPr lang="cs-CZ" dirty="0"/>
              <a:t>Analýza trendu</a:t>
            </a:r>
          </a:p>
        </p:txBody>
      </p:sp>
      <p:sp>
        <p:nvSpPr>
          <p:cNvPr id="3" name="Zástupný obsah 2">
            <a:extLst>
              <a:ext uri="{FF2B5EF4-FFF2-40B4-BE49-F238E27FC236}">
                <a16:creationId xmlns:a16="http://schemas.microsoft.com/office/drawing/2014/main" id="{512883AA-65E2-6327-E5B9-B265190D6642}"/>
              </a:ext>
            </a:extLst>
          </p:cNvPr>
          <p:cNvSpPr>
            <a:spLocks noGrp="1"/>
          </p:cNvSpPr>
          <p:nvPr>
            <p:ph idx="1"/>
          </p:nvPr>
        </p:nvSpPr>
        <p:spPr/>
        <p:txBody>
          <a:bodyPr/>
          <a:lstStyle/>
          <a:p>
            <a:r>
              <a:rPr lang="cs-CZ" sz="2800" dirty="0"/>
              <a:t>Analýza trendu v </a:t>
            </a:r>
            <a:r>
              <a:rPr lang="cs-CZ" sz="2800" dirty="0" err="1"/>
              <a:t>geostatistice</a:t>
            </a:r>
            <a:r>
              <a:rPr lang="cs-CZ" sz="2800" dirty="0"/>
              <a:t> se provádí k identifikaci a odstranění systematického trendu v datové sadě, aby bylo možné získat více informací o náhodné části dat a vytvořit model prostorové korelace.</a:t>
            </a:r>
          </a:p>
          <a:p>
            <a:endParaRPr lang="cs-CZ" dirty="0"/>
          </a:p>
          <a:p>
            <a:endParaRPr lang="cs-CZ" dirty="0"/>
          </a:p>
        </p:txBody>
      </p:sp>
    </p:spTree>
    <p:extLst>
      <p:ext uri="{BB962C8B-B14F-4D97-AF65-F5344CB8AC3E}">
        <p14:creationId xmlns:p14="http://schemas.microsoft.com/office/powerpoint/2010/main" val="1851417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A5DC63C-1AF2-78C3-3E64-0CCA4F2E8E57}"/>
              </a:ext>
            </a:extLst>
          </p:cNvPr>
          <p:cNvSpPr>
            <a:spLocks noGrp="1"/>
          </p:cNvSpPr>
          <p:nvPr>
            <p:ph type="title"/>
          </p:nvPr>
        </p:nvSpPr>
        <p:spPr/>
        <p:txBody>
          <a:bodyPr/>
          <a:lstStyle/>
          <a:p>
            <a:r>
              <a:rPr lang="cs-CZ" dirty="0"/>
              <a:t>Postup identifikace a odstranění</a:t>
            </a:r>
          </a:p>
        </p:txBody>
      </p:sp>
      <p:sp>
        <p:nvSpPr>
          <p:cNvPr id="3" name="Zástupný obsah 2">
            <a:extLst>
              <a:ext uri="{FF2B5EF4-FFF2-40B4-BE49-F238E27FC236}">
                <a16:creationId xmlns:a16="http://schemas.microsoft.com/office/drawing/2014/main" id="{229A44F2-C2AC-B298-B0C6-06AC9BA6DB95}"/>
              </a:ext>
            </a:extLst>
          </p:cNvPr>
          <p:cNvSpPr>
            <a:spLocks noGrp="1"/>
          </p:cNvSpPr>
          <p:nvPr>
            <p:ph idx="1"/>
          </p:nvPr>
        </p:nvSpPr>
        <p:spPr/>
        <p:txBody>
          <a:bodyPr>
            <a:normAutofit/>
          </a:bodyPr>
          <a:lstStyle/>
          <a:p>
            <a:r>
              <a:rPr lang="cs-CZ" sz="2800" dirty="0"/>
              <a:t>Výběr dat: Zvolte vhodné množství dat, které obsahuje prostorovou korelaci a není zatíženo systematickým trendem.</a:t>
            </a:r>
          </a:p>
          <a:p>
            <a:r>
              <a:rPr lang="cs-CZ" sz="2800" dirty="0"/>
              <a:t>Vizuální analýza: Vytvořte </a:t>
            </a:r>
            <a:r>
              <a:rPr lang="cs-CZ" sz="2800" dirty="0" err="1"/>
              <a:t>scatter</a:t>
            </a:r>
            <a:r>
              <a:rPr lang="cs-CZ" sz="2800" dirty="0"/>
              <a:t> plot a mapu dat, abyste vizuálně zkontrolovali přítomnost trendu. Pokud jsou data ovlivněna trendem, je třeba identifikovat a odstranit tento trend.</a:t>
            </a:r>
          </a:p>
          <a:p>
            <a:r>
              <a:rPr lang="cs-CZ" sz="2800" dirty="0"/>
              <a:t>Odstranění trendu: Vytvořte matematický model trendu, který zahrnuje systematickou část dat. K tomu můžete použít lineární regresi, polynomiální regresi nebo jiné metody. Pomocí modelu odstraňte systematickou část dat a získáte tak náhodnou složku dat.</a:t>
            </a:r>
          </a:p>
          <a:p>
            <a:endParaRPr lang="cs-CZ" sz="2800" dirty="0"/>
          </a:p>
          <a:p>
            <a:endParaRPr lang="cs-CZ" sz="2800" dirty="0"/>
          </a:p>
          <a:p>
            <a:endParaRPr lang="cs-CZ" sz="2800" dirty="0"/>
          </a:p>
          <a:p>
            <a:endParaRPr lang="cs-CZ" sz="2800" dirty="0"/>
          </a:p>
        </p:txBody>
      </p:sp>
    </p:spTree>
    <p:extLst>
      <p:ext uri="{BB962C8B-B14F-4D97-AF65-F5344CB8AC3E}">
        <p14:creationId xmlns:p14="http://schemas.microsoft.com/office/powerpoint/2010/main" val="2313823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A5DC63C-1AF2-78C3-3E64-0CCA4F2E8E57}"/>
              </a:ext>
            </a:extLst>
          </p:cNvPr>
          <p:cNvSpPr>
            <a:spLocks noGrp="1"/>
          </p:cNvSpPr>
          <p:nvPr>
            <p:ph type="title"/>
          </p:nvPr>
        </p:nvSpPr>
        <p:spPr/>
        <p:txBody>
          <a:bodyPr/>
          <a:lstStyle/>
          <a:p>
            <a:r>
              <a:rPr lang="cs-CZ" dirty="0"/>
              <a:t>Postup identifikace a odstranění</a:t>
            </a:r>
          </a:p>
        </p:txBody>
      </p:sp>
      <p:sp>
        <p:nvSpPr>
          <p:cNvPr id="3" name="Zástupný obsah 2">
            <a:extLst>
              <a:ext uri="{FF2B5EF4-FFF2-40B4-BE49-F238E27FC236}">
                <a16:creationId xmlns:a16="http://schemas.microsoft.com/office/drawing/2014/main" id="{229A44F2-C2AC-B298-B0C6-06AC9BA6DB95}"/>
              </a:ext>
            </a:extLst>
          </p:cNvPr>
          <p:cNvSpPr>
            <a:spLocks noGrp="1"/>
          </p:cNvSpPr>
          <p:nvPr>
            <p:ph idx="1"/>
          </p:nvPr>
        </p:nvSpPr>
        <p:spPr/>
        <p:txBody>
          <a:bodyPr>
            <a:normAutofit/>
          </a:bodyPr>
          <a:lstStyle/>
          <a:p>
            <a:r>
              <a:rPr lang="cs-CZ" sz="2800" dirty="0"/>
              <a:t>Vizuální kontrola: Vytvořte </a:t>
            </a:r>
            <a:r>
              <a:rPr lang="cs-CZ" sz="2800" dirty="0" err="1"/>
              <a:t>scatter</a:t>
            </a:r>
            <a:r>
              <a:rPr lang="cs-CZ" sz="2800" dirty="0"/>
              <a:t> plot a mapu náhodné složky dat a zkontrolujte, zda neobsahuje žádný trend. Pokud neobsahuje trend, můžete přistoupit k dalšímu kroku.</a:t>
            </a:r>
          </a:p>
          <a:p>
            <a:r>
              <a:rPr lang="cs-CZ" sz="2800" dirty="0" err="1"/>
              <a:t>Geostatistická</a:t>
            </a:r>
            <a:r>
              <a:rPr lang="cs-CZ" sz="2800" dirty="0"/>
              <a:t> analýza: Zvolte a aplikujte vhodnou </a:t>
            </a:r>
            <a:r>
              <a:rPr lang="cs-CZ" sz="2800" dirty="0" err="1"/>
              <a:t>geostatistickou</a:t>
            </a:r>
            <a:r>
              <a:rPr lang="cs-CZ" sz="2800" dirty="0"/>
              <a:t> metodu na náhodnou složku dat. Mezi nejčastěji používané metody patří </a:t>
            </a:r>
            <a:r>
              <a:rPr lang="cs-CZ" sz="2800" dirty="0" err="1"/>
              <a:t>kriging</a:t>
            </a:r>
            <a:r>
              <a:rPr lang="cs-CZ" sz="2800" dirty="0"/>
              <a:t>, co-</a:t>
            </a:r>
            <a:r>
              <a:rPr lang="cs-CZ" sz="2800" dirty="0" err="1"/>
              <a:t>kriging</a:t>
            </a:r>
            <a:r>
              <a:rPr lang="cs-CZ" sz="2800" dirty="0"/>
              <a:t>, simulace a další.</a:t>
            </a:r>
          </a:p>
          <a:p>
            <a:r>
              <a:rPr lang="cs-CZ" sz="2800" dirty="0"/>
              <a:t>Vizualizace výsledků: Vytvořte mapy odhadovaných hodnot a příslušných variabilních polí.</a:t>
            </a:r>
          </a:p>
          <a:p>
            <a:endParaRPr lang="cs-CZ" sz="2800" dirty="0"/>
          </a:p>
          <a:p>
            <a:endParaRPr lang="cs-CZ" sz="2800" dirty="0"/>
          </a:p>
          <a:p>
            <a:endParaRPr lang="cs-CZ" sz="2800" dirty="0"/>
          </a:p>
          <a:p>
            <a:endParaRPr lang="cs-CZ" sz="2800" dirty="0"/>
          </a:p>
          <a:p>
            <a:endParaRPr lang="cs-CZ" sz="2800" dirty="0"/>
          </a:p>
          <a:p>
            <a:endParaRPr lang="cs-CZ" sz="2800" dirty="0"/>
          </a:p>
          <a:p>
            <a:endParaRPr lang="cs-CZ" sz="2800" dirty="0"/>
          </a:p>
        </p:txBody>
      </p:sp>
    </p:spTree>
    <p:extLst>
      <p:ext uri="{BB962C8B-B14F-4D97-AF65-F5344CB8AC3E}">
        <p14:creationId xmlns:p14="http://schemas.microsoft.com/office/powerpoint/2010/main" val="3619286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BB28091-B555-1B6D-4549-704669A521CE}"/>
              </a:ext>
            </a:extLst>
          </p:cNvPr>
          <p:cNvSpPr>
            <a:spLocks noGrp="1"/>
          </p:cNvSpPr>
          <p:nvPr>
            <p:ph type="title"/>
          </p:nvPr>
        </p:nvSpPr>
        <p:spPr/>
        <p:txBody>
          <a:bodyPr/>
          <a:lstStyle/>
          <a:p>
            <a:r>
              <a:rPr lang="cs-CZ" dirty="0"/>
              <a:t>Odstranění trendu</a:t>
            </a:r>
          </a:p>
        </p:txBody>
      </p:sp>
      <p:sp>
        <p:nvSpPr>
          <p:cNvPr id="3" name="Zástupný obsah 2">
            <a:extLst>
              <a:ext uri="{FF2B5EF4-FFF2-40B4-BE49-F238E27FC236}">
                <a16:creationId xmlns:a16="http://schemas.microsoft.com/office/drawing/2014/main" id="{CF1E1E69-5E05-614F-9B66-D234ACC662CD}"/>
              </a:ext>
            </a:extLst>
          </p:cNvPr>
          <p:cNvSpPr>
            <a:spLocks noGrp="1"/>
          </p:cNvSpPr>
          <p:nvPr>
            <p:ph idx="1"/>
          </p:nvPr>
        </p:nvSpPr>
        <p:spPr/>
        <p:txBody>
          <a:bodyPr>
            <a:normAutofit/>
          </a:bodyPr>
          <a:lstStyle/>
          <a:p>
            <a:r>
              <a:rPr lang="cs-CZ" sz="2800" dirty="0"/>
              <a:t>Pokud jsou data ovlivněna systematickým trendem, může to vést k nepřesnostem při interpolaci, protože model bude zahrnovat trendovou složku, která může být velmi odlišná od skutečného prostorového rozložení dat. Pokud se v datech vyskytuje trend, je tedy nutné tento trend identifikovat a odstranit.</a:t>
            </a:r>
          </a:p>
          <a:p>
            <a:r>
              <a:rPr lang="cs-CZ" sz="2800" dirty="0"/>
              <a:t>Je důležité si uvědomit, že odstranění trendu může vést k ztrátě některých informací obsažených v datech, a proto by mělo být provedeno s opatrností a s ohledem na specifické podmínky daného problému.</a:t>
            </a:r>
          </a:p>
          <a:p>
            <a:endParaRPr lang="cs-CZ" sz="2800" dirty="0"/>
          </a:p>
          <a:p>
            <a:endParaRPr lang="cs-CZ" sz="2800" dirty="0"/>
          </a:p>
          <a:p>
            <a:endParaRPr lang="cs-CZ" sz="2800" dirty="0"/>
          </a:p>
          <a:p>
            <a:endParaRPr lang="cs-CZ" sz="2800" dirty="0"/>
          </a:p>
        </p:txBody>
      </p:sp>
    </p:spTree>
    <p:extLst>
      <p:ext uri="{BB962C8B-B14F-4D97-AF65-F5344CB8AC3E}">
        <p14:creationId xmlns:p14="http://schemas.microsoft.com/office/powerpoint/2010/main" val="3629365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976A85-789A-AE17-ED38-469884CABD3A}"/>
              </a:ext>
            </a:extLst>
          </p:cNvPr>
          <p:cNvSpPr>
            <a:spLocks noGrp="1"/>
          </p:cNvSpPr>
          <p:nvPr>
            <p:ph type="title"/>
          </p:nvPr>
        </p:nvSpPr>
        <p:spPr/>
        <p:txBody>
          <a:bodyPr/>
          <a:lstStyle/>
          <a:p>
            <a:r>
              <a:rPr lang="cs-CZ" dirty="0"/>
              <a:t>Vymezení pojmu </a:t>
            </a:r>
            <a:r>
              <a:rPr lang="cs-CZ" dirty="0" err="1"/>
              <a:t>geostatistika</a:t>
            </a:r>
            <a:endParaRPr lang="cs-CZ" dirty="0"/>
          </a:p>
        </p:txBody>
      </p:sp>
      <p:sp>
        <p:nvSpPr>
          <p:cNvPr id="3" name="Zástupný obsah 2">
            <a:extLst>
              <a:ext uri="{FF2B5EF4-FFF2-40B4-BE49-F238E27FC236}">
                <a16:creationId xmlns:a16="http://schemas.microsoft.com/office/drawing/2014/main" id="{C43BE2CD-4C48-194E-599E-D347C8C56EE6}"/>
              </a:ext>
            </a:extLst>
          </p:cNvPr>
          <p:cNvSpPr>
            <a:spLocks noGrp="1"/>
          </p:cNvSpPr>
          <p:nvPr>
            <p:ph idx="1"/>
          </p:nvPr>
        </p:nvSpPr>
        <p:spPr/>
        <p:txBody>
          <a:bodyPr/>
          <a:lstStyle/>
          <a:p>
            <a:pPr marL="342900" indent="-342900" algn="just">
              <a:buFont typeface="Arial" panose="020B0604020202020204" pitchFamily="34" charset="0"/>
              <a:buChar char="•"/>
            </a:pPr>
            <a:r>
              <a:rPr lang="cs-CZ" sz="2400" b="1" dirty="0" err="1"/>
              <a:t>Geostatistika</a:t>
            </a:r>
            <a:r>
              <a:rPr lang="cs-CZ" sz="2400" dirty="0"/>
              <a:t> je vědní disciplína, která se zabývá kvantitativní analýzou prostorových dat. Tato disciplína se používá k modelování a analýze vztahů mezi různými místy v prostoru, kde data byla získána, jako jsou například geologické a hydrologické údaje, zemědělské údaje, environmentální údaje a další.</a:t>
            </a:r>
          </a:p>
          <a:p>
            <a:endParaRPr lang="cs-CZ" dirty="0"/>
          </a:p>
          <a:p>
            <a:pPr marL="342900" indent="-342900" algn="just">
              <a:buFont typeface="Arial" panose="020B0604020202020204" pitchFamily="34" charset="0"/>
              <a:buChar char="•"/>
            </a:pPr>
            <a:r>
              <a:rPr lang="cs-CZ" sz="2400" dirty="0"/>
              <a:t>Zkoumá statistické vlastnosti prostorových jevů a vyvíjí metody pro predikci a interpolaci hodnot v neznámých lokalitách na základě dostupných pozorování. </a:t>
            </a:r>
            <a:r>
              <a:rPr lang="cs-CZ" sz="2400" dirty="0" err="1"/>
              <a:t>Geostatistika</a:t>
            </a:r>
            <a:r>
              <a:rPr lang="cs-CZ" sz="2400" dirty="0"/>
              <a:t> se využívá v různých oborech, jako je geologie, geografie, hydrologie, environmentální vědy a další.</a:t>
            </a:r>
          </a:p>
          <a:p>
            <a:endParaRPr lang="cs-CZ" dirty="0"/>
          </a:p>
        </p:txBody>
      </p:sp>
    </p:spTree>
    <p:extLst>
      <p:ext uri="{BB962C8B-B14F-4D97-AF65-F5344CB8AC3E}">
        <p14:creationId xmlns:p14="http://schemas.microsoft.com/office/powerpoint/2010/main" val="2489073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740FC63-028D-4723-799C-AFCEF49FABF4}"/>
              </a:ext>
            </a:extLst>
          </p:cNvPr>
          <p:cNvSpPr>
            <a:spLocks noGrp="1"/>
          </p:cNvSpPr>
          <p:nvPr>
            <p:ph type="title"/>
          </p:nvPr>
        </p:nvSpPr>
        <p:spPr/>
        <p:txBody>
          <a:bodyPr/>
          <a:lstStyle/>
          <a:p>
            <a:r>
              <a:rPr lang="cs-CZ" dirty="0" err="1"/>
              <a:t>Semivariance</a:t>
            </a:r>
            <a:endParaRPr lang="cs-CZ" dirty="0"/>
          </a:p>
        </p:txBody>
      </p:sp>
      <p:sp>
        <p:nvSpPr>
          <p:cNvPr id="3" name="Zástupný obsah 2">
            <a:extLst>
              <a:ext uri="{FF2B5EF4-FFF2-40B4-BE49-F238E27FC236}">
                <a16:creationId xmlns:a16="http://schemas.microsoft.com/office/drawing/2014/main" id="{0B376288-0063-46B0-C916-9412515463BB}"/>
              </a:ext>
            </a:extLst>
          </p:cNvPr>
          <p:cNvSpPr>
            <a:spLocks noGrp="1"/>
          </p:cNvSpPr>
          <p:nvPr>
            <p:ph idx="1"/>
          </p:nvPr>
        </p:nvSpPr>
        <p:spPr/>
        <p:txBody>
          <a:bodyPr>
            <a:normAutofit/>
          </a:bodyPr>
          <a:lstStyle/>
          <a:p>
            <a:r>
              <a:rPr lang="cs-CZ" sz="2800" dirty="0" err="1"/>
              <a:t>Semivariance</a:t>
            </a:r>
            <a:r>
              <a:rPr lang="cs-CZ" sz="2800" dirty="0"/>
              <a:t> je míra variability dat, která se používá v </a:t>
            </a:r>
            <a:r>
              <a:rPr lang="cs-CZ" sz="2800" dirty="0" err="1"/>
              <a:t>geostatistice</a:t>
            </a:r>
            <a:r>
              <a:rPr lang="cs-CZ" sz="2800" dirty="0"/>
              <a:t> pro analýzu prostorové korelace mezi pozorovanými daty.</a:t>
            </a:r>
          </a:p>
          <a:p>
            <a:r>
              <a:rPr lang="cs-CZ" sz="2800" dirty="0" err="1"/>
              <a:t>Semivariance</a:t>
            </a:r>
            <a:r>
              <a:rPr lang="cs-CZ" sz="2800" dirty="0"/>
              <a:t> měří průměrnou polovinu rozdílů mezi hodnotami vzdálených pozorovacích bodů, které jsou vzdálené od sebe o danou vzdálenost. </a:t>
            </a:r>
            <a:r>
              <a:rPr lang="cs-CZ" sz="2800" dirty="0" err="1"/>
              <a:t>Semivariance</a:t>
            </a:r>
            <a:r>
              <a:rPr lang="cs-CZ" sz="2800" dirty="0"/>
              <a:t> se vypočítá tak, že se vezmou všechny možné páry pozorovacích bodů, které jsou v daném vzdálenostním intervalu od sebe a vypočítají se rozdíly mezi jejich hodnotami. Tyto rozdíly se umocní a zprůměrují, čímž získáme hodnotu </a:t>
            </a:r>
            <a:r>
              <a:rPr lang="cs-CZ" sz="2800" dirty="0" err="1"/>
              <a:t>semivariance</a:t>
            </a:r>
            <a:r>
              <a:rPr lang="cs-CZ" sz="2800" dirty="0"/>
              <a:t> pro daný vzdálenostní interval.</a:t>
            </a:r>
          </a:p>
          <a:p>
            <a:endParaRPr lang="cs-CZ" sz="2800" dirty="0"/>
          </a:p>
          <a:p>
            <a:endParaRPr lang="cs-CZ" sz="2800" dirty="0"/>
          </a:p>
          <a:p>
            <a:endParaRPr lang="cs-CZ" sz="2800" dirty="0"/>
          </a:p>
        </p:txBody>
      </p:sp>
    </p:spTree>
    <p:extLst>
      <p:ext uri="{BB962C8B-B14F-4D97-AF65-F5344CB8AC3E}">
        <p14:creationId xmlns:p14="http://schemas.microsoft.com/office/powerpoint/2010/main" val="3845695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E6B7FE8-EE1E-D026-67F5-EB347E6F1126}"/>
              </a:ext>
            </a:extLst>
          </p:cNvPr>
          <p:cNvSpPr>
            <a:spLocks noGrp="1"/>
          </p:cNvSpPr>
          <p:nvPr>
            <p:ph type="title"/>
          </p:nvPr>
        </p:nvSpPr>
        <p:spPr/>
        <p:txBody>
          <a:bodyPr/>
          <a:lstStyle/>
          <a:p>
            <a:r>
              <a:rPr lang="cs-CZ" dirty="0" err="1"/>
              <a:t>Semivariance</a:t>
            </a:r>
            <a:endParaRPr lang="cs-CZ" dirty="0"/>
          </a:p>
        </p:txBody>
      </p:sp>
      <p:sp>
        <p:nvSpPr>
          <p:cNvPr id="3" name="Zástupný obsah 2">
            <a:extLst>
              <a:ext uri="{FF2B5EF4-FFF2-40B4-BE49-F238E27FC236}">
                <a16:creationId xmlns:a16="http://schemas.microsoft.com/office/drawing/2014/main" id="{04B02489-684A-E167-BA9A-88646D6EB015}"/>
              </a:ext>
            </a:extLst>
          </p:cNvPr>
          <p:cNvSpPr>
            <a:spLocks noGrp="1"/>
          </p:cNvSpPr>
          <p:nvPr>
            <p:ph idx="1"/>
          </p:nvPr>
        </p:nvSpPr>
        <p:spPr/>
        <p:txBody>
          <a:bodyPr>
            <a:normAutofit/>
          </a:bodyPr>
          <a:lstStyle/>
          <a:p>
            <a:r>
              <a:rPr lang="cs-CZ" sz="2800" dirty="0" err="1"/>
              <a:t>Semivariance</a:t>
            </a:r>
            <a:r>
              <a:rPr lang="cs-CZ" sz="2800" dirty="0"/>
              <a:t> se často používá v kombinaci s </a:t>
            </a:r>
            <a:r>
              <a:rPr lang="cs-CZ" sz="2800" dirty="0" err="1"/>
              <a:t>semivariogramem</a:t>
            </a:r>
            <a:r>
              <a:rPr lang="cs-CZ" sz="2800" dirty="0"/>
              <a:t>, což je grafická reprezentace </a:t>
            </a:r>
            <a:r>
              <a:rPr lang="cs-CZ" sz="2800" dirty="0" err="1"/>
              <a:t>semivariance</a:t>
            </a:r>
            <a:r>
              <a:rPr lang="cs-CZ" sz="2800" dirty="0"/>
              <a:t> v závislosti na vzdálenosti mezi pozorovacími body. </a:t>
            </a:r>
            <a:r>
              <a:rPr lang="cs-CZ" sz="2800" dirty="0" err="1"/>
              <a:t>Semivariogram</a:t>
            </a:r>
            <a:r>
              <a:rPr lang="cs-CZ" sz="2800" dirty="0"/>
              <a:t> umožňuje vizualizovat, jak se mění </a:t>
            </a:r>
            <a:r>
              <a:rPr lang="cs-CZ" sz="2800" dirty="0" err="1"/>
              <a:t>semivariance</a:t>
            </a:r>
            <a:r>
              <a:rPr lang="cs-CZ" sz="2800" dirty="0"/>
              <a:t> s vzdáleností a pomáhá identifikovat prostorové korelace mezi daty.</a:t>
            </a:r>
          </a:p>
          <a:p>
            <a:endParaRPr lang="cs-CZ" sz="2800" dirty="0"/>
          </a:p>
          <a:p>
            <a:endParaRPr lang="cs-CZ" sz="2800" dirty="0"/>
          </a:p>
        </p:txBody>
      </p:sp>
    </p:spTree>
    <p:extLst>
      <p:ext uri="{BB962C8B-B14F-4D97-AF65-F5344CB8AC3E}">
        <p14:creationId xmlns:p14="http://schemas.microsoft.com/office/powerpoint/2010/main" val="3346868122"/>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5508FBAA05F3674495BFBA8471B768A4" ma:contentTypeVersion="7" ma:contentTypeDescription="Vytvoří nový dokument" ma:contentTypeScope="" ma:versionID="13a971e9edbfde8d057c81166e21e392">
  <xsd:schema xmlns:xsd="http://www.w3.org/2001/XMLSchema" xmlns:xs="http://www.w3.org/2001/XMLSchema" xmlns:p="http://schemas.microsoft.com/office/2006/metadata/properties" xmlns:ns2="56709458-fa06-4716-8646-b4bd4b0c5641" xmlns:ns3="c08bf69d-7a6f-4f42-9f2c-6f19ccd53b82" targetNamespace="http://schemas.microsoft.com/office/2006/metadata/properties" ma:root="true" ma:fieldsID="94c497f59ba1ed3c5b0eee07e6611493" ns2:_="" ns3:_="">
    <xsd:import namespace="56709458-fa06-4716-8646-b4bd4b0c5641"/>
    <xsd:import namespace="c08bf69d-7a6f-4f42-9f2c-6f19ccd53b8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709458-fa06-4716-8646-b4bd4b0c56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08bf69d-7a6f-4f42-9f2c-6f19ccd53b82" elementFormDefault="qualified">
    <xsd:import namespace="http://schemas.microsoft.com/office/2006/documentManagement/types"/>
    <xsd:import namespace="http://schemas.microsoft.com/office/infopath/2007/PartnerControls"/>
    <xsd:element name="SharedWithUsers" ma:index="13"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55F49F-0BF0-4729-9916-60906D52C285}">
  <ds:schemaRefs>
    <ds:schemaRef ds:uri="http://schemas.microsoft.com/sharepoint/v3/contenttype/forms"/>
  </ds:schemaRefs>
</ds:datastoreItem>
</file>

<file path=customXml/itemProps2.xml><?xml version="1.0" encoding="utf-8"?>
<ds:datastoreItem xmlns:ds="http://schemas.openxmlformats.org/officeDocument/2006/customXml" ds:itemID="{6B46D367-FCBD-48AF-9D2A-C675897C95AB}">
  <ds:schemaRefs>
    <ds:schemaRef ds:uri="c08bf69d-7a6f-4f42-9f2c-6f19ccd53b82"/>
    <ds:schemaRef ds:uri="http://schemas.microsoft.com/office/2006/documentManagement/types"/>
    <ds:schemaRef ds:uri="http://purl.org/dc/elements/1.1/"/>
    <ds:schemaRef ds:uri="http://purl.org/dc/dcmitype/"/>
    <ds:schemaRef ds:uri="http://schemas.openxmlformats.org/package/2006/metadata/core-properties"/>
    <ds:schemaRef ds:uri="56709458-fa06-4716-8646-b4bd4b0c5641"/>
    <ds:schemaRef ds:uri="http://schemas.microsoft.com/office/2006/metadata/properties"/>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B0741F7C-C704-42AE-868A-5FB35F9E85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709458-fa06-4716-8646-b4bd4b0c5641"/>
    <ds:schemaRef ds:uri="c08bf69d-7a6f-4f42-9f2c-6f19ccd53b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1_Custom Design</Template>
  <TotalTime>1654</TotalTime>
  <Words>1580</Words>
  <Application>Microsoft Office PowerPoint</Application>
  <PresentationFormat>Širokoúhlá obrazovka</PresentationFormat>
  <Paragraphs>109</Paragraphs>
  <Slides>25</Slides>
  <Notes>1</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25</vt:i4>
      </vt:variant>
    </vt:vector>
  </HeadingPairs>
  <TitlesOfParts>
    <vt:vector size="29" baseType="lpstr">
      <vt:lpstr>Arial</vt:lpstr>
      <vt:lpstr>Calibri</vt:lpstr>
      <vt:lpstr>Söhne</vt:lpstr>
      <vt:lpstr>1_Custom Design</vt:lpstr>
      <vt:lpstr>Prezentace aplikace PowerPoint</vt:lpstr>
      <vt:lpstr>Trend</vt:lpstr>
      <vt:lpstr>Analýza trendu</vt:lpstr>
      <vt:lpstr>Postup identifikace a odstranění</vt:lpstr>
      <vt:lpstr>Postup identifikace a odstranění</vt:lpstr>
      <vt:lpstr>Odstranění trendu</vt:lpstr>
      <vt:lpstr>Vymezení pojmu geostatistika</vt:lpstr>
      <vt:lpstr>Semivariance</vt:lpstr>
      <vt:lpstr>Semivariance</vt:lpstr>
      <vt:lpstr>Prezentace aplikace PowerPoint</vt:lpstr>
      <vt:lpstr>Semivariační mrak</vt:lpstr>
      <vt:lpstr>Semivariační mrak</vt:lpstr>
      <vt:lpstr>Semivariační mrak</vt:lpstr>
      <vt:lpstr>Semivariační mrak</vt:lpstr>
      <vt:lpstr>Všesměrný semivariogram</vt:lpstr>
      <vt:lpstr>Všesměrný semivariogram</vt:lpstr>
      <vt:lpstr>Prezentace aplikace PowerPoint</vt:lpstr>
      <vt:lpstr>Směrový semivariogram</vt:lpstr>
      <vt:lpstr>Směrový semivariogram</vt:lpstr>
      <vt:lpstr>Směrový semivariogram</vt:lpstr>
      <vt:lpstr>Prezentace aplikace PowerPoint</vt:lpstr>
      <vt:lpstr>Práh semivariogramu</vt:lpstr>
      <vt:lpstr>Dosah semivariogramu</vt:lpstr>
      <vt:lpstr>Zdroje literatury</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Lucie Orlíková</cp:lastModifiedBy>
  <cp:revision>47</cp:revision>
  <dcterms:created xsi:type="dcterms:W3CDTF">2019-09-01T08:00:02Z</dcterms:created>
  <dcterms:modified xsi:type="dcterms:W3CDTF">2024-04-14T09:13:05Z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0x0101005508FBAA05F3674495BFBA8471B768A4</vt:lpwstr>
  </property>
</Properties>
</file>