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7" r:id="rId4"/>
  </p:sldMasterIdLst>
  <p:notesMasterIdLst>
    <p:notesMasterId r:id="rId45"/>
  </p:notesMasterIdLst>
  <p:handoutMasterIdLst>
    <p:handoutMasterId r:id="rId46"/>
  </p:handoutMasterIdLst>
  <p:sldIdLst>
    <p:sldId id="277" r:id="rId5"/>
    <p:sldId id="278" r:id="rId6"/>
    <p:sldId id="282" r:id="rId7"/>
    <p:sldId id="283" r:id="rId8"/>
    <p:sldId id="284" r:id="rId9"/>
    <p:sldId id="285" r:id="rId10"/>
    <p:sldId id="286" r:id="rId11"/>
    <p:sldId id="287" r:id="rId12"/>
    <p:sldId id="288" r:id="rId13"/>
    <p:sldId id="289" r:id="rId14"/>
    <p:sldId id="290" r:id="rId15"/>
    <p:sldId id="291" r:id="rId16"/>
    <p:sldId id="292" r:id="rId17"/>
    <p:sldId id="293" r:id="rId18"/>
    <p:sldId id="294" r:id="rId19"/>
    <p:sldId id="295" r:id="rId20"/>
    <p:sldId id="296" r:id="rId21"/>
    <p:sldId id="297" r:id="rId22"/>
    <p:sldId id="298" r:id="rId23"/>
    <p:sldId id="299" r:id="rId24"/>
    <p:sldId id="300" r:id="rId25"/>
    <p:sldId id="301" r:id="rId26"/>
    <p:sldId id="302" r:id="rId27"/>
    <p:sldId id="303" r:id="rId28"/>
    <p:sldId id="304" r:id="rId29"/>
    <p:sldId id="305" r:id="rId30"/>
    <p:sldId id="306" r:id="rId31"/>
    <p:sldId id="307" r:id="rId32"/>
    <p:sldId id="308" r:id="rId33"/>
    <p:sldId id="309" r:id="rId34"/>
    <p:sldId id="310" r:id="rId35"/>
    <p:sldId id="311" r:id="rId36"/>
    <p:sldId id="312" r:id="rId37"/>
    <p:sldId id="313" r:id="rId38"/>
    <p:sldId id="314" r:id="rId39"/>
    <p:sldId id="315" r:id="rId40"/>
    <p:sldId id="316" r:id="rId41"/>
    <p:sldId id="317" r:id="rId42"/>
    <p:sldId id="281" r:id="rId43"/>
    <p:sldId id="259" r:id="rId44"/>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87D422B-8C06-DE41-A42C-78D05BF8630A}">
          <p14:sldIdLst>
            <p14:sldId id="277"/>
            <p14:sldId id="278"/>
            <p14:sldId id="282"/>
            <p14:sldId id="283"/>
            <p14:sldId id="284"/>
            <p14:sldId id="285"/>
            <p14:sldId id="286"/>
            <p14:sldId id="287"/>
            <p14:sldId id="288"/>
            <p14:sldId id="289"/>
            <p14:sldId id="290"/>
            <p14:sldId id="291"/>
            <p14:sldId id="292"/>
            <p14:sldId id="293"/>
            <p14:sldId id="294"/>
            <p14:sldId id="295"/>
            <p14:sldId id="296"/>
            <p14:sldId id="297"/>
            <p14:sldId id="298"/>
            <p14:sldId id="299"/>
            <p14:sldId id="300"/>
            <p14:sldId id="301"/>
            <p14:sldId id="302"/>
            <p14:sldId id="303"/>
            <p14:sldId id="304"/>
            <p14:sldId id="305"/>
            <p14:sldId id="306"/>
            <p14:sldId id="307"/>
            <p14:sldId id="308"/>
            <p14:sldId id="309"/>
            <p14:sldId id="310"/>
            <p14:sldId id="311"/>
            <p14:sldId id="312"/>
            <p14:sldId id="313"/>
            <p14:sldId id="314"/>
            <p14:sldId id="315"/>
            <p14:sldId id="316"/>
            <p14:sldId id="317"/>
            <p14:sldId id="281"/>
            <p14:sldId id="259"/>
          </p14:sldIdLst>
        </p14:section>
      </p14:sectionLst>
    </p:ext>
    <p:ext uri="{EFAFB233-063F-42B5-8137-9DF3F51BA10A}">
      <p15:sldGuideLst xmlns:p15="http://schemas.microsoft.com/office/powerpoint/2012/main">
        <p15:guide id="1" orient="horz" pos="2137" userDrawn="1">
          <p15:clr>
            <a:srgbClr val="A4A3A4"/>
          </p15:clr>
        </p15:guide>
        <p15:guide id="2" pos="3840" userDrawn="1">
          <p15:clr>
            <a:srgbClr val="A4A3A4"/>
          </p15:clr>
        </p15:guide>
        <p15:guide id="3" orient="horz" pos="731" userDrawn="1">
          <p15:clr>
            <a:srgbClr val="A4A3A4"/>
          </p15:clr>
        </p15:guide>
        <p15:guide id="4" orient="horz" pos="39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iovsky Argir" initials="ZA" lastIdx="1" clrIdx="0">
    <p:extLst>
      <p:ext uri="{19B8F6BF-5375-455C-9EA6-DF929625EA0E}">
        <p15:presenceInfo xmlns:p15="http://schemas.microsoft.com/office/powerpoint/2012/main" userId="S::zio001@vsb.cz::1dc56a10-5d08-49ef-933a-90ca63c0e9b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499"/>
    <a:srgbClr val="A28E2A"/>
    <a:srgbClr val="43B02A"/>
    <a:srgbClr val="0047BB"/>
    <a:srgbClr val="FFB81C"/>
    <a:srgbClr val="E4002B"/>
    <a:srgbClr val="FF8200"/>
    <a:srgbClr val="8246AF"/>
    <a:srgbClr val="05C3DE"/>
    <a:srgbClr val="8183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433"/>
    <p:restoredTop sz="86376"/>
  </p:normalViewPr>
  <p:slideViewPr>
    <p:cSldViewPr snapToGrid="0" snapToObjects="1" showGuides="1">
      <p:cViewPr varScale="1">
        <p:scale>
          <a:sx n="106" d="100"/>
          <a:sy n="106" d="100"/>
        </p:scale>
        <p:origin x="606" y="102"/>
      </p:cViewPr>
      <p:guideLst>
        <p:guide orient="horz" pos="2137"/>
        <p:guide pos="3840"/>
        <p:guide orient="horz" pos="731"/>
        <p:guide orient="horz" pos="391"/>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A7E84B11-8086-A046-B6B7-F7A9DB5EAD8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a:extLst>
              <a:ext uri="{FF2B5EF4-FFF2-40B4-BE49-F238E27FC236}">
                <a16:creationId xmlns:a16="http://schemas.microsoft.com/office/drawing/2014/main" id="{AE5F8304-EF8E-7A48-A3EC-256BB4EB244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0746FA-9F78-5A43-BFD1-03D27A7F3C92}" type="datetimeFigureOut">
              <a:rPr lang="cs-CZ" smtClean="0"/>
              <a:t>26.03.2024</a:t>
            </a:fld>
            <a:endParaRPr lang="cs-CZ"/>
          </a:p>
        </p:txBody>
      </p:sp>
      <p:sp>
        <p:nvSpPr>
          <p:cNvPr id="4" name="Zástupný symbol pro zápatí 3">
            <a:extLst>
              <a:ext uri="{FF2B5EF4-FFF2-40B4-BE49-F238E27FC236}">
                <a16:creationId xmlns:a16="http://schemas.microsoft.com/office/drawing/2014/main" id="{FCE85A97-9D2F-A74D-874B-B462CB8C636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a:extLst>
              <a:ext uri="{FF2B5EF4-FFF2-40B4-BE49-F238E27FC236}">
                <a16:creationId xmlns:a16="http://schemas.microsoft.com/office/drawing/2014/main" id="{CB02496D-CD03-4446-AD06-43B91E1688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ECC9C5-FF55-F544-A6D3-2B14C7549CF4}" type="slidenum">
              <a:rPr lang="cs-CZ" smtClean="0"/>
              <a:t>‹#›</a:t>
            </a:fld>
            <a:endParaRPr lang="cs-CZ"/>
          </a:p>
        </p:txBody>
      </p:sp>
    </p:spTree>
    <p:extLst>
      <p:ext uri="{BB962C8B-B14F-4D97-AF65-F5344CB8AC3E}">
        <p14:creationId xmlns:p14="http://schemas.microsoft.com/office/powerpoint/2010/main" val="43421827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92D10F-BC7E-0545-A8D3-D708044527A6}" type="datetimeFigureOut">
              <a:rPr lang="cs-CZ" smtClean="0"/>
              <a:t>26.03.2024</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cs-CZ"/>
              <a:t>Upravte styly předlohy textu.
Druhá úroveň
Třetí úroveň
Čtvrtá úroveň
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477E90-4C3A-1A40-BB34-28A95E688A19}" type="slidenum">
              <a:rPr lang="cs-CZ" smtClean="0"/>
              <a:t>‹#›</a:t>
            </a:fld>
            <a:endParaRPr lang="cs-CZ"/>
          </a:p>
        </p:txBody>
      </p:sp>
    </p:spTree>
    <p:extLst>
      <p:ext uri="{BB962C8B-B14F-4D97-AF65-F5344CB8AC3E}">
        <p14:creationId xmlns:p14="http://schemas.microsoft.com/office/powerpoint/2010/main" val="135024213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74477E90-4C3A-1A40-BB34-28A95E688A19}" type="slidenum">
              <a:rPr lang="cs-CZ" smtClean="0"/>
              <a:t>39</a:t>
            </a:fld>
            <a:endParaRPr lang="cs-CZ"/>
          </a:p>
        </p:txBody>
      </p:sp>
    </p:spTree>
    <p:extLst>
      <p:ext uri="{BB962C8B-B14F-4D97-AF65-F5344CB8AC3E}">
        <p14:creationId xmlns:p14="http://schemas.microsoft.com/office/powerpoint/2010/main" val="1096024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ctr">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872756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C4CAD3-2491-3045-91F4-95BA28879846}"/>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3" name="Footer Placeholder 2">
            <a:extLst>
              <a:ext uri="{FF2B5EF4-FFF2-40B4-BE49-F238E27FC236}">
                <a16:creationId xmlns:a16="http://schemas.microsoft.com/office/drawing/2014/main" id="{E78D3671-8D78-AB47-8428-FB2C74A753D0}"/>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4" name="Slide Number Placeholder 3">
            <a:extLst>
              <a:ext uri="{FF2B5EF4-FFF2-40B4-BE49-F238E27FC236}">
                <a16:creationId xmlns:a16="http://schemas.microsoft.com/office/drawing/2014/main" id="{27253978-B0A2-9346-AEA0-9BBC0215B6FE}"/>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1303007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3B380-B0ED-AA4C-9846-18497E75DABA}"/>
              </a:ext>
            </a:extLst>
          </p:cNvPr>
          <p:cNvSpPr>
            <a:spLocks noGrp="1"/>
          </p:cNvSpPr>
          <p:nvPr>
            <p:ph type="title"/>
          </p:nvPr>
        </p:nvSpPr>
        <p:spPr>
          <a:xfrm>
            <a:off x="200181" y="1089025"/>
            <a:ext cx="4563908"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95C539D-BE42-5E44-9649-A43967320D0F}"/>
              </a:ext>
            </a:extLst>
          </p:cNvPr>
          <p:cNvSpPr>
            <a:spLocks noGrp="1"/>
          </p:cNvSpPr>
          <p:nvPr>
            <p:ph idx="1"/>
          </p:nvPr>
        </p:nvSpPr>
        <p:spPr>
          <a:xfrm>
            <a:off x="4924243" y="1089025"/>
            <a:ext cx="7075670" cy="5111749"/>
          </a:xfrm>
        </p:spPr>
        <p:txBody>
          <a:bodyPr/>
          <a:lstStyle>
            <a:lvl1pPr>
              <a:defRPr sz="2200"/>
            </a:lvl1pPr>
            <a:lvl2pPr>
              <a:defRPr sz="1800"/>
            </a:lvl2pPr>
            <a:lvl3pPr>
              <a:defRPr sz="1600"/>
            </a:lvl3pPr>
            <a:lvl4pPr>
              <a:defRPr sz="14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 name="Text Placeholder 3">
            <a:extLst>
              <a:ext uri="{FF2B5EF4-FFF2-40B4-BE49-F238E27FC236}">
                <a16:creationId xmlns:a16="http://schemas.microsoft.com/office/drawing/2014/main" id="{F2709BA3-2099-E943-B907-9054F9DEA636}"/>
              </a:ext>
            </a:extLst>
          </p:cNvPr>
          <p:cNvSpPr>
            <a:spLocks noGrp="1"/>
          </p:cNvSpPr>
          <p:nvPr>
            <p:ph type="body" sz="half" idx="2"/>
          </p:nvPr>
        </p:nvSpPr>
        <p:spPr>
          <a:xfrm>
            <a:off x="200181" y="1989137"/>
            <a:ext cx="4563908"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A93F984A-10C0-FA4B-993D-0030D8FC2D8C}"/>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6" name="Footer Placeholder 5">
            <a:extLst>
              <a:ext uri="{FF2B5EF4-FFF2-40B4-BE49-F238E27FC236}">
                <a16:creationId xmlns:a16="http://schemas.microsoft.com/office/drawing/2014/main" id="{6E11D101-3D6C-364A-81B6-1FCFE8703A1D}"/>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7" name="Slide Number Placeholder 6">
            <a:extLst>
              <a:ext uri="{FF2B5EF4-FFF2-40B4-BE49-F238E27FC236}">
                <a16:creationId xmlns:a16="http://schemas.microsoft.com/office/drawing/2014/main" id="{5F8CA1EE-A952-AB4C-AD12-9C7801BE42D8}"/>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445762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D38C2-A537-A048-9C5D-EC1FA9710DDA}"/>
              </a:ext>
            </a:extLst>
          </p:cNvPr>
          <p:cNvSpPr>
            <a:spLocks noGrp="1"/>
          </p:cNvSpPr>
          <p:nvPr>
            <p:ph type="title"/>
          </p:nvPr>
        </p:nvSpPr>
        <p:spPr>
          <a:xfrm>
            <a:off x="200555" y="1089025"/>
            <a:ext cx="4563533"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Picture Placeholder 2">
            <a:extLst>
              <a:ext uri="{FF2B5EF4-FFF2-40B4-BE49-F238E27FC236}">
                <a16:creationId xmlns:a16="http://schemas.microsoft.com/office/drawing/2014/main" id="{44F60598-20E7-F042-89BA-C6678DD94E04}"/>
              </a:ext>
            </a:extLst>
          </p:cNvPr>
          <p:cNvSpPr>
            <a:spLocks noGrp="1"/>
          </p:cNvSpPr>
          <p:nvPr>
            <p:ph type="pic" idx="1" hasCustomPrompt="1"/>
          </p:nvPr>
        </p:nvSpPr>
        <p:spPr>
          <a:xfrm>
            <a:off x="4908549" y="1089025"/>
            <a:ext cx="7091363" cy="5111750"/>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z="1600" dirty="0"/>
              <a:t>Picture</a:t>
            </a:r>
            <a:endParaRPr lang="cs-CZ" dirty="0"/>
          </a:p>
        </p:txBody>
      </p:sp>
      <p:sp>
        <p:nvSpPr>
          <p:cNvPr id="4" name="Text Placeholder 3">
            <a:extLst>
              <a:ext uri="{FF2B5EF4-FFF2-40B4-BE49-F238E27FC236}">
                <a16:creationId xmlns:a16="http://schemas.microsoft.com/office/drawing/2014/main" id="{84BA6C57-B059-7548-8C2E-30FE726D9B20}"/>
              </a:ext>
            </a:extLst>
          </p:cNvPr>
          <p:cNvSpPr>
            <a:spLocks noGrp="1"/>
          </p:cNvSpPr>
          <p:nvPr>
            <p:ph type="body" sz="half" idx="2"/>
          </p:nvPr>
        </p:nvSpPr>
        <p:spPr>
          <a:xfrm>
            <a:off x="200555" y="1989137"/>
            <a:ext cx="4563533"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5A1513B4-C6DE-674E-99C4-2B60E0B3CF92}"/>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6" name="Footer Placeholder 5">
            <a:extLst>
              <a:ext uri="{FF2B5EF4-FFF2-40B4-BE49-F238E27FC236}">
                <a16:creationId xmlns:a16="http://schemas.microsoft.com/office/drawing/2014/main" id="{1D8753AB-B7F1-204E-AFB9-F65DEBC66B13}"/>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7" name="Slide Number Placeholder 6">
            <a:extLst>
              <a:ext uri="{FF2B5EF4-FFF2-40B4-BE49-F238E27FC236}">
                <a16:creationId xmlns:a16="http://schemas.microsoft.com/office/drawing/2014/main" id="{9B5C4982-79FD-9346-AC3D-B384016DEA74}"/>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5404675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a:xfrm>
            <a:off x="216468" y="6356349"/>
            <a:ext cx="947170" cy="302347"/>
          </a:xfrm>
          <a:prstGeom prst="rect">
            <a:avLst/>
          </a:prstGeom>
        </p:spPr>
        <p:txBody>
          <a:bodyPr/>
          <a:lstStyle/>
          <a:p>
            <a:r>
              <a:rPr lang="cs-CZ"/>
              <a:t>11/04/2019</a:t>
            </a:r>
            <a:endParaRPr lang="cs-CZ" dirty="0"/>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r>
              <a:rPr lang="cs-CZ" dirty="0"/>
              <a:t>Název prezentace </a:t>
            </a:r>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a:xfrm>
            <a:off x="11352213" y="6356349"/>
            <a:ext cx="612775" cy="312739"/>
          </a:xfrm>
          <a:prstGeom prst="rect">
            <a:avLst/>
          </a:prstGeom>
        </p:spPr>
        <p:txBody>
          <a:bodyPr/>
          <a:lstStyle/>
          <a:p>
            <a:fld id="{1EA44BAA-1A06-B141-8215-9D88CF6A7203}" type="slidenum">
              <a:rPr lang="cs-CZ" smtClean="0"/>
              <a:t>‹#›</a:t>
            </a:fld>
            <a:endParaRPr lang="cs-CZ"/>
          </a:p>
        </p:txBody>
      </p:sp>
      <p:sp>
        <p:nvSpPr>
          <p:cNvPr id="6" name="Text Placeholder 5">
            <a:extLst>
              <a:ext uri="{FF2B5EF4-FFF2-40B4-BE49-F238E27FC236}">
                <a16:creationId xmlns:a16="http://schemas.microsoft.com/office/drawing/2014/main" id="{0FFD4CE4-1DDE-1747-9474-B500B04E5D3D}"/>
              </a:ext>
            </a:extLst>
          </p:cNvPr>
          <p:cNvSpPr>
            <a:spLocks noGrp="1"/>
          </p:cNvSpPr>
          <p:nvPr>
            <p:ph type="body" idx="13"/>
          </p:nvPr>
        </p:nvSpPr>
        <p:spPr>
          <a:xfrm>
            <a:off x="203497" y="1089025"/>
            <a:ext cx="11796415" cy="5111749"/>
          </a:xfrm>
        </p:spPr>
        <p:txBody>
          <a:bodyPr/>
          <a:lstStyle>
            <a:lvl1pPr>
              <a:defRPr sz="2000"/>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Tree>
    <p:extLst>
      <p:ext uri="{BB962C8B-B14F-4D97-AF65-F5344CB8AC3E}">
        <p14:creationId xmlns:p14="http://schemas.microsoft.com/office/powerpoint/2010/main" val="1635799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l">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2295548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18AEB-B644-5942-AD1E-621B53CF1684}"/>
              </a:ext>
            </a:extLst>
          </p:cNvPr>
          <p:cNvSpPr>
            <a:spLocks noGrp="1"/>
          </p:cNvSpPr>
          <p:nvPr>
            <p:ph type="title"/>
          </p:nvPr>
        </p:nvSpPr>
        <p:spPr>
          <a:xfrm>
            <a:off x="200179" y="1089025"/>
            <a:ext cx="11807825" cy="719138"/>
          </a:xfrm>
          <a:prstGeom prst="rect">
            <a:avLst/>
          </a:prstGeom>
        </p:spPr>
        <p:txBody>
          <a:bodyPr anchor="b"/>
          <a:lstStyle>
            <a:lvl1pPr>
              <a:defRPr>
                <a:solidFill>
                  <a:srgbClr val="00A499"/>
                </a:solidFill>
              </a:defRPr>
            </a:lvl1pPr>
          </a:lstStyle>
          <a:p>
            <a:r>
              <a:rPr lang="cs-CZ" dirty="0"/>
              <a:t>Kliknutím lze upravit styl.</a:t>
            </a:r>
          </a:p>
        </p:txBody>
      </p:sp>
      <p:sp>
        <p:nvSpPr>
          <p:cNvPr id="3" name="Content Placeholder 2">
            <a:extLst>
              <a:ext uri="{FF2B5EF4-FFF2-40B4-BE49-F238E27FC236}">
                <a16:creationId xmlns:a16="http://schemas.microsoft.com/office/drawing/2014/main" id="{AA300131-EA4E-F247-BD08-565629F59BAD}"/>
              </a:ext>
            </a:extLst>
          </p:cNvPr>
          <p:cNvSpPr>
            <a:spLocks noGrp="1"/>
          </p:cNvSpPr>
          <p:nvPr>
            <p:ph idx="1"/>
          </p:nvPr>
        </p:nvSpPr>
        <p:spPr>
          <a:xfrm>
            <a:off x="192087" y="1989138"/>
            <a:ext cx="11807825" cy="4211637"/>
          </a:xfrm>
        </p:spPr>
        <p:txBody>
          <a:bodyPr/>
          <a:lstStyle>
            <a:lvl1pPr>
              <a:defRPr sz="2000"/>
            </a:lvl1pPr>
            <a:lvl2pPr>
              <a:defRPr sz="1800"/>
            </a:lvl2pPr>
            <a:lvl3pPr>
              <a:defRPr sz="1600"/>
            </a:lvl3pPr>
            <a:lvl4pPr>
              <a:defRPr sz="1400"/>
            </a:lvl4pPr>
            <a:lvl5pPr>
              <a:defRPr sz="14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Slide Number Placeholder 5">
            <a:extLst>
              <a:ext uri="{FF2B5EF4-FFF2-40B4-BE49-F238E27FC236}">
                <a16:creationId xmlns:a16="http://schemas.microsoft.com/office/drawing/2014/main" id="{AF0B98FB-D470-F24C-9040-6BA593DF795C}"/>
              </a:ext>
            </a:extLst>
          </p:cNvPr>
          <p:cNvSpPr>
            <a:spLocks noGrp="1"/>
          </p:cNvSpPr>
          <p:nvPr>
            <p:ph type="sldNum" sz="quarter" idx="12"/>
          </p:nvPr>
        </p:nvSpPr>
        <p:spPr/>
        <p:txBody>
          <a:bodyPr/>
          <a:lstStyle>
            <a:lvl1pPr>
              <a:defRPr>
                <a:solidFill>
                  <a:srgbClr val="00A499"/>
                </a:solidFill>
              </a:defRPr>
            </a:lvl1pPr>
          </a:lstStyle>
          <a:p>
            <a:fld id="{E57EA1BE-92D9-9E4F-B3B9-F1A717F85676}" type="slidenum">
              <a:rPr lang="cs-CZ" smtClean="0"/>
              <a:pPr/>
              <a:t>‹#›</a:t>
            </a:fld>
            <a:endParaRPr lang="cs-CZ"/>
          </a:p>
        </p:txBody>
      </p:sp>
    </p:spTree>
    <p:extLst>
      <p:ext uri="{BB962C8B-B14F-4D97-AF65-F5344CB8AC3E}">
        <p14:creationId xmlns:p14="http://schemas.microsoft.com/office/powerpoint/2010/main" val="2853514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FECE6-7A7D-664C-A646-0577ABD54F7F}"/>
              </a:ext>
            </a:extLst>
          </p:cNvPr>
          <p:cNvSpPr>
            <a:spLocks noGrp="1"/>
          </p:cNvSpPr>
          <p:nvPr>
            <p:ph type="title"/>
          </p:nvPr>
        </p:nvSpPr>
        <p:spPr>
          <a:xfrm>
            <a:off x="200179" y="1102836"/>
            <a:ext cx="11799733" cy="705327"/>
          </a:xfrm>
          <a:prstGeom prst="rect">
            <a:avLst/>
          </a:prstGeom>
        </p:spPr>
        <p:txBody>
          <a:bodyPr anchor="b">
            <a:normAutofit/>
          </a:bodyPr>
          <a:lstStyle>
            <a:lvl1pPr>
              <a:defRPr sz="4000"/>
            </a:lvl1pPr>
          </a:lstStyle>
          <a:p>
            <a:r>
              <a:rPr lang="cs-CZ"/>
              <a:t>Kliknutím lze upravit styl.</a:t>
            </a:r>
            <a:endParaRPr lang="cs-CZ" dirty="0"/>
          </a:p>
        </p:txBody>
      </p:sp>
      <p:sp>
        <p:nvSpPr>
          <p:cNvPr id="3" name="Text Placeholder 2">
            <a:extLst>
              <a:ext uri="{FF2B5EF4-FFF2-40B4-BE49-F238E27FC236}">
                <a16:creationId xmlns:a16="http://schemas.microsoft.com/office/drawing/2014/main" id="{480D8159-490F-9D44-8DE1-C95E4198218C}"/>
              </a:ext>
            </a:extLst>
          </p:cNvPr>
          <p:cNvSpPr>
            <a:spLocks noGrp="1"/>
          </p:cNvSpPr>
          <p:nvPr>
            <p:ph type="body" idx="1"/>
          </p:nvPr>
        </p:nvSpPr>
        <p:spPr>
          <a:xfrm>
            <a:off x="192087" y="1989138"/>
            <a:ext cx="11807825" cy="4211637"/>
          </a:xfrm>
        </p:spPr>
        <p:txBody>
          <a:bodyPr>
            <a:normAutofit/>
          </a:bodyPr>
          <a:lstStyle>
            <a:lvl1pPr marL="0" indent="0">
              <a:buNone/>
              <a:defRPr sz="22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6" name="Slide Number Placeholder 5">
            <a:extLst>
              <a:ext uri="{FF2B5EF4-FFF2-40B4-BE49-F238E27FC236}">
                <a16:creationId xmlns:a16="http://schemas.microsoft.com/office/drawing/2014/main" id="{93F4EA89-1BE2-0F40-B054-7AB8ACBF8F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141042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16C57-B154-3447-8B55-54316475EA13}"/>
              </a:ext>
            </a:extLst>
          </p:cNvPr>
          <p:cNvSpPr>
            <a:spLocks noGrp="1"/>
          </p:cNvSpPr>
          <p:nvPr>
            <p:ph type="title"/>
          </p:nvPr>
        </p:nvSpPr>
        <p:spPr>
          <a:xfrm>
            <a:off x="200180" y="1089026"/>
            <a:ext cx="11798620" cy="719138"/>
          </a:xfrm>
          <a:prstGeom prst="rect">
            <a:avLst/>
          </a:prstGeom>
        </p:spPr>
        <p:txBody>
          <a:bodyPr anchor="b"/>
          <a:lstStyle>
            <a:lvl1pPr algn="l">
              <a:defRPr/>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878488A-550B-FD44-870D-6B5F0CA0C2CF}"/>
              </a:ext>
            </a:extLst>
          </p:cNvPr>
          <p:cNvSpPr>
            <a:spLocks noGrp="1"/>
          </p:cNvSpPr>
          <p:nvPr>
            <p:ph sz="half" idx="1"/>
          </p:nvPr>
        </p:nvSpPr>
        <p:spPr>
          <a:xfrm>
            <a:off x="200180" y="1987551"/>
            <a:ext cx="5819620" cy="4213687"/>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Content Placeholder 3">
            <a:extLst>
              <a:ext uri="{FF2B5EF4-FFF2-40B4-BE49-F238E27FC236}">
                <a16:creationId xmlns:a16="http://schemas.microsoft.com/office/drawing/2014/main" id="{7D3EBD61-1D0E-8247-8181-00E7B3992FDF}"/>
              </a:ext>
            </a:extLst>
          </p:cNvPr>
          <p:cNvSpPr>
            <a:spLocks noGrp="1"/>
          </p:cNvSpPr>
          <p:nvPr>
            <p:ph sz="half" idx="2"/>
          </p:nvPr>
        </p:nvSpPr>
        <p:spPr>
          <a:xfrm>
            <a:off x="6172199" y="1987551"/>
            <a:ext cx="5827713" cy="4189412"/>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7" name="Slide Number Placeholder 6">
            <a:extLst>
              <a:ext uri="{FF2B5EF4-FFF2-40B4-BE49-F238E27FC236}">
                <a16:creationId xmlns:a16="http://schemas.microsoft.com/office/drawing/2014/main" id="{EEE8AC9C-BE73-C946-A793-2A1ADEE0ED67}"/>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1144809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135096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9" y="4418252"/>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3" name="Text Placeholder 2">
            <a:extLst>
              <a:ext uri="{FF2B5EF4-FFF2-40B4-BE49-F238E27FC236}">
                <a16:creationId xmlns:a16="http://schemas.microsoft.com/office/drawing/2014/main" id="{D3E3FB61-C1CC-E949-B02F-C230B61EC8C8}"/>
              </a:ext>
            </a:extLst>
          </p:cNvPr>
          <p:cNvSpPr>
            <a:spLocks noGrp="1"/>
          </p:cNvSpPr>
          <p:nvPr>
            <p:ph type="body" idx="15"/>
          </p:nvPr>
        </p:nvSpPr>
        <p:spPr>
          <a:xfrm>
            <a:off x="6172101" y="4410160"/>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4" name="Text Placeholder 2">
            <a:extLst>
              <a:ext uri="{FF2B5EF4-FFF2-40B4-BE49-F238E27FC236}">
                <a16:creationId xmlns:a16="http://schemas.microsoft.com/office/drawing/2014/main" id="{DEEC9536-D82E-1D48-A1FD-3B14AAF76BEA}"/>
              </a:ext>
            </a:extLst>
          </p:cNvPr>
          <p:cNvSpPr>
            <a:spLocks noGrp="1"/>
          </p:cNvSpPr>
          <p:nvPr>
            <p:ph type="body" idx="16"/>
          </p:nvPr>
        </p:nvSpPr>
        <p:spPr>
          <a:xfrm>
            <a:off x="6172100" y="4642657"/>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3570397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200177" y="1989137"/>
            <a:ext cx="3735319"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200554" y="2314322"/>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7" name="Date Placeholder 6">
            <a:extLst>
              <a:ext uri="{FF2B5EF4-FFF2-40B4-BE49-F238E27FC236}">
                <a16:creationId xmlns:a16="http://schemas.microsoft.com/office/drawing/2014/main" id="{1E13094F-F128-7744-9134-944E79FE8460}"/>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8" name="Footer Placeholder 7">
            <a:extLst>
              <a:ext uri="{FF2B5EF4-FFF2-40B4-BE49-F238E27FC236}">
                <a16:creationId xmlns:a16="http://schemas.microsoft.com/office/drawing/2014/main" id="{F3F60339-0274-CD47-9C2C-2DBB6A0BCF12}"/>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8" y="4418252"/>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3734562"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5" name="Text Placeholder 2">
            <a:extLst>
              <a:ext uri="{FF2B5EF4-FFF2-40B4-BE49-F238E27FC236}">
                <a16:creationId xmlns:a16="http://schemas.microsoft.com/office/drawing/2014/main" id="{3D705129-1E26-D543-92A1-EFAF8E911FCC}"/>
              </a:ext>
            </a:extLst>
          </p:cNvPr>
          <p:cNvSpPr>
            <a:spLocks noGrp="1"/>
          </p:cNvSpPr>
          <p:nvPr>
            <p:ph type="body" idx="15"/>
          </p:nvPr>
        </p:nvSpPr>
        <p:spPr>
          <a:xfrm>
            <a:off x="4236469" y="1989138"/>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6" name="Content Placeholder 3">
            <a:extLst>
              <a:ext uri="{FF2B5EF4-FFF2-40B4-BE49-F238E27FC236}">
                <a16:creationId xmlns:a16="http://schemas.microsoft.com/office/drawing/2014/main" id="{0CA5CD9C-5511-DA4E-8F95-0917EC4C4D02}"/>
              </a:ext>
            </a:extLst>
          </p:cNvPr>
          <p:cNvSpPr>
            <a:spLocks noGrp="1"/>
          </p:cNvSpPr>
          <p:nvPr>
            <p:ph sz="half" idx="16"/>
          </p:nvPr>
        </p:nvSpPr>
        <p:spPr>
          <a:xfrm>
            <a:off x="4236846" y="2314323"/>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37" name="Text Placeholder 2">
            <a:extLst>
              <a:ext uri="{FF2B5EF4-FFF2-40B4-BE49-F238E27FC236}">
                <a16:creationId xmlns:a16="http://schemas.microsoft.com/office/drawing/2014/main" id="{52D26FB4-A694-EA42-9284-28128210565B}"/>
              </a:ext>
            </a:extLst>
          </p:cNvPr>
          <p:cNvSpPr>
            <a:spLocks noGrp="1"/>
          </p:cNvSpPr>
          <p:nvPr>
            <p:ph type="body" idx="17"/>
          </p:nvPr>
        </p:nvSpPr>
        <p:spPr>
          <a:xfrm>
            <a:off x="4236470" y="4418253"/>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8" name="Text Placeholder 2">
            <a:extLst>
              <a:ext uri="{FF2B5EF4-FFF2-40B4-BE49-F238E27FC236}">
                <a16:creationId xmlns:a16="http://schemas.microsoft.com/office/drawing/2014/main" id="{82F72328-61B5-6F45-A95F-1C82C2078F29}"/>
              </a:ext>
            </a:extLst>
          </p:cNvPr>
          <p:cNvSpPr>
            <a:spLocks noGrp="1"/>
          </p:cNvSpPr>
          <p:nvPr>
            <p:ph type="body" idx="18"/>
          </p:nvPr>
        </p:nvSpPr>
        <p:spPr>
          <a:xfrm>
            <a:off x="4236470" y="4650750"/>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9" name="Text Placeholder 2">
            <a:extLst>
              <a:ext uri="{FF2B5EF4-FFF2-40B4-BE49-F238E27FC236}">
                <a16:creationId xmlns:a16="http://schemas.microsoft.com/office/drawing/2014/main" id="{0F990E76-7FE9-CE42-A7A1-42B9EA1875D7}"/>
              </a:ext>
            </a:extLst>
          </p:cNvPr>
          <p:cNvSpPr>
            <a:spLocks noGrp="1"/>
          </p:cNvSpPr>
          <p:nvPr>
            <p:ph type="body" idx="19"/>
          </p:nvPr>
        </p:nvSpPr>
        <p:spPr>
          <a:xfrm>
            <a:off x="8263521" y="1989139"/>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0" name="Content Placeholder 3">
            <a:extLst>
              <a:ext uri="{FF2B5EF4-FFF2-40B4-BE49-F238E27FC236}">
                <a16:creationId xmlns:a16="http://schemas.microsoft.com/office/drawing/2014/main" id="{70A49019-5474-AF4C-8165-4F90E84BC2B0}"/>
              </a:ext>
            </a:extLst>
          </p:cNvPr>
          <p:cNvSpPr>
            <a:spLocks noGrp="1"/>
          </p:cNvSpPr>
          <p:nvPr>
            <p:ph sz="half" idx="20"/>
          </p:nvPr>
        </p:nvSpPr>
        <p:spPr>
          <a:xfrm>
            <a:off x="8263898" y="2314324"/>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1" name="Text Placeholder 2">
            <a:extLst>
              <a:ext uri="{FF2B5EF4-FFF2-40B4-BE49-F238E27FC236}">
                <a16:creationId xmlns:a16="http://schemas.microsoft.com/office/drawing/2014/main" id="{C29B511B-4BFB-E44D-B631-01E01AC67196}"/>
              </a:ext>
            </a:extLst>
          </p:cNvPr>
          <p:cNvSpPr>
            <a:spLocks noGrp="1"/>
          </p:cNvSpPr>
          <p:nvPr>
            <p:ph type="body" idx="21"/>
          </p:nvPr>
        </p:nvSpPr>
        <p:spPr>
          <a:xfrm>
            <a:off x="8263522" y="4418254"/>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2" name="Text Placeholder 2">
            <a:extLst>
              <a:ext uri="{FF2B5EF4-FFF2-40B4-BE49-F238E27FC236}">
                <a16:creationId xmlns:a16="http://schemas.microsoft.com/office/drawing/2014/main" id="{C2B29021-5CC6-F44B-BEBD-C14F14FA8A1C}"/>
              </a:ext>
            </a:extLst>
          </p:cNvPr>
          <p:cNvSpPr>
            <a:spLocks noGrp="1"/>
          </p:cNvSpPr>
          <p:nvPr>
            <p:ph type="body" idx="22"/>
          </p:nvPr>
        </p:nvSpPr>
        <p:spPr>
          <a:xfrm>
            <a:off x="8263522" y="4650751"/>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949501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38144-9A3F-AC4B-ACA3-2C05BA3FB460}"/>
              </a:ext>
            </a:extLst>
          </p:cNvPr>
          <p:cNvSpPr>
            <a:spLocks noGrp="1"/>
          </p:cNvSpPr>
          <p:nvPr>
            <p:ph type="title"/>
          </p:nvPr>
        </p:nvSpPr>
        <p:spPr>
          <a:xfrm>
            <a:off x="201293" y="1089025"/>
            <a:ext cx="11798620" cy="719138"/>
          </a:xfrm>
          <a:prstGeom prst="rect">
            <a:avLst/>
          </a:prstGeom>
        </p:spPr>
        <p:txBody>
          <a:bodyPr anchor="b">
            <a:normAutofit/>
          </a:bodyPr>
          <a:lstStyle>
            <a:lvl1pPr>
              <a:defRPr sz="3200"/>
            </a:lvl1pPr>
          </a:lstStyle>
          <a:p>
            <a:r>
              <a:rPr lang="cs-CZ"/>
              <a:t>Kliknutím lze upravit styl.</a:t>
            </a:r>
            <a:endParaRPr lang="cs-CZ" dirty="0"/>
          </a:p>
        </p:txBody>
      </p:sp>
      <p:sp>
        <p:nvSpPr>
          <p:cNvPr id="3" name="Date Placeholder 2">
            <a:extLst>
              <a:ext uri="{FF2B5EF4-FFF2-40B4-BE49-F238E27FC236}">
                <a16:creationId xmlns:a16="http://schemas.microsoft.com/office/drawing/2014/main" id="{34D583CD-F360-AA49-A6B4-38560C665EF3}"/>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4" name="Footer Placeholder 3">
            <a:extLst>
              <a:ext uri="{FF2B5EF4-FFF2-40B4-BE49-F238E27FC236}">
                <a16:creationId xmlns:a16="http://schemas.microsoft.com/office/drawing/2014/main" id="{68AC4A53-7C48-3846-9C4E-47C297C7A5EB}"/>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5" name="Slide Number Placeholder 4">
            <a:extLst>
              <a:ext uri="{FF2B5EF4-FFF2-40B4-BE49-F238E27FC236}">
                <a16:creationId xmlns:a16="http://schemas.microsoft.com/office/drawing/2014/main" id="{37345C61-F597-874B-8F86-E60219628CA1}"/>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253906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8E16DB-0F0F-994D-A403-C9AB95C3DFC4}"/>
              </a:ext>
            </a:extLst>
          </p:cNvPr>
          <p:cNvSpPr>
            <a:spLocks noGrp="1"/>
          </p:cNvSpPr>
          <p:nvPr>
            <p:ph type="title"/>
          </p:nvPr>
        </p:nvSpPr>
        <p:spPr>
          <a:xfrm>
            <a:off x="192088" y="1104756"/>
            <a:ext cx="11798620" cy="703407"/>
          </a:xfrm>
          <a:prstGeom prst="rect">
            <a:avLst/>
          </a:prstGeom>
        </p:spPr>
        <p:txBody>
          <a:bodyPr vert="horz" lIns="91440" tIns="45720" rIns="91440" bIns="45720" rtlCol="0" anchor="b">
            <a:normAutofit/>
          </a:bodyPr>
          <a:lstStyle/>
          <a:p>
            <a:pPr marL="0" indent="0">
              <a:tabLst>
                <a:tab pos="525463" algn="l"/>
              </a:tabLst>
            </a:pPr>
            <a:r>
              <a:rPr lang="cs-CZ" dirty="0"/>
              <a:t>Kliknutím lze upravit styl.</a:t>
            </a:r>
          </a:p>
        </p:txBody>
      </p:sp>
      <p:sp>
        <p:nvSpPr>
          <p:cNvPr id="3" name="Text Placeholder 2">
            <a:extLst>
              <a:ext uri="{FF2B5EF4-FFF2-40B4-BE49-F238E27FC236}">
                <a16:creationId xmlns:a16="http://schemas.microsoft.com/office/drawing/2014/main" id="{1D309CB4-F383-0740-80DE-33C5455CE3FB}"/>
              </a:ext>
            </a:extLst>
          </p:cNvPr>
          <p:cNvSpPr>
            <a:spLocks noGrp="1"/>
          </p:cNvSpPr>
          <p:nvPr>
            <p:ph type="body" idx="1"/>
          </p:nvPr>
        </p:nvSpPr>
        <p:spPr>
          <a:xfrm>
            <a:off x="192088" y="1994170"/>
            <a:ext cx="11798620" cy="4182793"/>
          </a:xfrm>
          <a:prstGeom prst="rect">
            <a:avLst/>
          </a:prstGeom>
        </p:spPr>
        <p:txBody>
          <a:bodyPr vert="horz" lIns="91440" tIns="45720" rIns="91440" bIns="45720" rtlCol="0">
            <a:normAutofit/>
          </a:bodyPr>
          <a:lstStyle/>
          <a:p>
            <a:r>
              <a:rPr lang="en-US" dirty="0"/>
              <a:t>Click to edit Master subtitle style</a:t>
            </a:r>
            <a:endParaRPr lang="cs-CZ" dirty="0"/>
          </a:p>
        </p:txBody>
      </p:sp>
      <p:sp>
        <p:nvSpPr>
          <p:cNvPr id="6" name="Slide Number Placeholder 5">
            <a:extLst>
              <a:ext uri="{FF2B5EF4-FFF2-40B4-BE49-F238E27FC236}">
                <a16:creationId xmlns:a16="http://schemas.microsoft.com/office/drawing/2014/main" id="{13E14753-7DC6-624B-84C7-488F2ABE6176}"/>
              </a:ext>
            </a:extLst>
          </p:cNvPr>
          <p:cNvSpPr>
            <a:spLocks noGrp="1"/>
          </p:cNvSpPr>
          <p:nvPr>
            <p:ph type="sldNum" sz="quarter" idx="4"/>
          </p:nvPr>
        </p:nvSpPr>
        <p:spPr>
          <a:xfrm>
            <a:off x="11588926" y="6356350"/>
            <a:ext cx="401782" cy="312740"/>
          </a:xfrm>
          <a:prstGeom prst="rect">
            <a:avLst/>
          </a:prstGeom>
        </p:spPr>
        <p:txBody>
          <a:bodyPr vert="horz" lIns="91440" tIns="45720" rIns="91440" bIns="45720" rtlCol="0" anchor="ctr"/>
          <a:lstStyle>
            <a:lvl1pPr algn="r">
              <a:defRPr sz="1200">
                <a:solidFill>
                  <a:srgbClr val="00A499"/>
                </a:solidFill>
              </a:defRPr>
            </a:lvl1pPr>
          </a:lstStyle>
          <a:p>
            <a:fld id="{E57EA1BE-92D9-9E4F-B3B9-F1A717F85676}" type="slidenum">
              <a:rPr lang="cs-CZ" smtClean="0"/>
              <a:pPr/>
              <a:t>‹#›</a:t>
            </a:fld>
            <a:endParaRPr lang="cs-CZ" dirty="0"/>
          </a:p>
        </p:txBody>
      </p:sp>
    </p:spTree>
    <p:extLst>
      <p:ext uri="{BB962C8B-B14F-4D97-AF65-F5344CB8AC3E}">
        <p14:creationId xmlns:p14="http://schemas.microsoft.com/office/powerpoint/2010/main" val="762267253"/>
      </p:ext>
    </p:extLst>
  </p:cSld>
  <p:clrMap bg1="lt1" tx1="dk1" bg2="lt2" tx2="dk2" accent1="accent1" accent2="accent2" accent3="accent3" accent4="accent4" accent5="accent5" accent6="accent6" hlink="hlink" folHlink="folHlink"/>
  <p:sldLayoutIdLst>
    <p:sldLayoutId id="2147483668" r:id="rId1"/>
    <p:sldLayoutId id="2147483679" r:id="rId2"/>
    <p:sldLayoutId id="2147483669" r:id="rId3"/>
    <p:sldLayoutId id="2147483670" r:id="rId4"/>
    <p:sldLayoutId id="2147483671" r:id="rId5"/>
    <p:sldLayoutId id="2147483672" r:id="rId6"/>
    <p:sldLayoutId id="2147483683" r:id="rId7"/>
    <p:sldLayoutId id="2147483685" r:id="rId8"/>
    <p:sldLayoutId id="2147483673" r:id="rId9"/>
    <p:sldLayoutId id="2147483674" r:id="rId10"/>
    <p:sldLayoutId id="2147483675" r:id="rId11"/>
    <p:sldLayoutId id="2147483676" r:id="rId12"/>
    <p:sldLayoutId id="2147483681" r:id="rId13"/>
  </p:sldLayoutIdLst>
  <p:hf sldNum="0" hdr="0" ftr="0" dt="0"/>
  <p:txStyles>
    <p:title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p:titleStyle>
    <p:bodyStyle>
      <a:lvl1pPr marL="0" indent="0" algn="l" defTabSz="914400" rtl="0" eaLnBrk="1" latinLnBrk="0" hangingPunct="1">
        <a:lnSpc>
          <a:spcPct val="90000"/>
        </a:lnSpc>
        <a:spcBef>
          <a:spcPts val="1000"/>
        </a:spcBef>
        <a:buFontTx/>
        <a:buNone/>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21" userDrawn="1">
          <p15:clr>
            <a:srgbClr val="F26B43"/>
          </p15:clr>
        </p15:guide>
        <p15:guide id="3" pos="7559" userDrawn="1">
          <p15:clr>
            <a:srgbClr val="F26B43"/>
          </p15:clr>
        </p15:guide>
        <p15:guide id="11" orient="horz" pos="4201" userDrawn="1">
          <p15:clr>
            <a:srgbClr val="F26B43"/>
          </p15:clr>
        </p15:guide>
        <p15:guide id="12" orient="horz" pos="11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3.emf"/><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hyperlink" Target="https://creativecommons.org/licenses/by/4.0/deed.cs" TargetMode="External"/><Relationship Id="rId5" Type="http://schemas.openxmlformats.org/officeDocument/2006/relationships/image" Target="../media/image22.emf"/><Relationship Id="rId4" Type="http://schemas.openxmlformats.org/officeDocument/2006/relationships/image" Target="../media/image1.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1CBE805-5438-3B16-91D4-539B82F397DC}"/>
              </a:ext>
            </a:extLst>
          </p:cNvPr>
          <p:cNvSpPr txBox="1"/>
          <p:nvPr/>
        </p:nvSpPr>
        <p:spPr>
          <a:xfrm>
            <a:off x="2122715" y="2259044"/>
            <a:ext cx="7952013" cy="1384995"/>
          </a:xfrm>
          <a:prstGeom prst="rect">
            <a:avLst/>
          </a:prstGeom>
          <a:noFill/>
        </p:spPr>
        <p:txBody>
          <a:bodyPr wrap="square" rtlCol="0">
            <a:spAutoFit/>
          </a:bodyPr>
          <a:lstStyle/>
          <a:p>
            <a:pPr algn="ctr"/>
            <a:r>
              <a:rPr lang="cs-CZ" sz="2800" b="1" dirty="0">
                <a:solidFill>
                  <a:srgbClr val="00A499"/>
                </a:solidFill>
                <a:latin typeface="Calibri" panose="020F0502020204030204" pitchFamily="34" charset="0"/>
              </a:rPr>
              <a:t>GEOSTATISTIKA</a:t>
            </a:r>
          </a:p>
          <a:p>
            <a:pPr algn="ctr"/>
            <a:r>
              <a:rPr lang="cs-CZ" sz="2800" b="1" dirty="0">
                <a:solidFill>
                  <a:srgbClr val="00A499"/>
                </a:solidFill>
                <a:latin typeface="Calibri" panose="020F0502020204030204" pitchFamily="34" charset="0"/>
              </a:rPr>
              <a:t>Statistický popis bodů a modelování prostorového uspořádaní bodů</a:t>
            </a:r>
            <a:endParaRPr lang="en-GB" sz="2800" b="1" i="0" u="none" strike="noStrike" dirty="0">
              <a:solidFill>
                <a:srgbClr val="00A499"/>
              </a:solidFill>
              <a:effectLst/>
              <a:latin typeface="Calibri" panose="020F0502020204030204" pitchFamily="34" charset="0"/>
            </a:endParaRPr>
          </a:p>
        </p:txBody>
      </p:sp>
      <p:pic>
        <p:nvPicPr>
          <p:cNvPr id="4" name="Picture 3">
            <a:extLst>
              <a:ext uri="{FF2B5EF4-FFF2-40B4-BE49-F238E27FC236}">
                <a16:creationId xmlns:a16="http://schemas.microsoft.com/office/drawing/2014/main" id="{8E40FE10-322F-D8A5-A53D-E2C7CB3BA4DC}"/>
              </a:ext>
            </a:extLst>
          </p:cNvPr>
          <p:cNvPicPr>
            <a:picLocks noChangeAspect="1"/>
          </p:cNvPicPr>
          <p:nvPr/>
        </p:nvPicPr>
        <p:blipFill>
          <a:blip r:embed="rId2"/>
          <a:stretch>
            <a:fillRect/>
          </a:stretch>
        </p:blipFill>
        <p:spPr>
          <a:xfrm>
            <a:off x="5036584" y="253114"/>
            <a:ext cx="2118832" cy="1228472"/>
          </a:xfrm>
          <a:prstGeom prst="rect">
            <a:avLst/>
          </a:prstGeom>
        </p:spPr>
      </p:pic>
      <p:pic>
        <p:nvPicPr>
          <p:cNvPr id="5" name="Picture 4" descr="Text&#10;&#10;Description automatically generated with low confidence">
            <a:extLst>
              <a:ext uri="{FF2B5EF4-FFF2-40B4-BE49-F238E27FC236}">
                <a16:creationId xmlns:a16="http://schemas.microsoft.com/office/drawing/2014/main" id="{DD49E10A-9549-6FED-EC4A-956886A72E0F}"/>
              </a:ext>
            </a:extLst>
          </p:cNvPr>
          <p:cNvPicPr>
            <a:picLocks noChangeAspect="1"/>
          </p:cNvPicPr>
          <p:nvPr/>
        </p:nvPicPr>
        <p:blipFill>
          <a:blip r:embed="rId3"/>
          <a:stretch>
            <a:fillRect/>
          </a:stretch>
        </p:blipFill>
        <p:spPr>
          <a:xfrm>
            <a:off x="3151395" y="5433957"/>
            <a:ext cx="5905988" cy="1088077"/>
          </a:xfrm>
          <a:prstGeom prst="rect">
            <a:avLst/>
          </a:prstGeom>
        </p:spPr>
      </p:pic>
      <p:sp>
        <p:nvSpPr>
          <p:cNvPr id="6" name="TextBox 5">
            <a:extLst>
              <a:ext uri="{FF2B5EF4-FFF2-40B4-BE49-F238E27FC236}">
                <a16:creationId xmlns:a16="http://schemas.microsoft.com/office/drawing/2014/main" id="{E1D4C76D-A2F4-254C-288D-AA077E86A0FC}"/>
              </a:ext>
            </a:extLst>
          </p:cNvPr>
          <p:cNvSpPr txBox="1"/>
          <p:nvPr/>
        </p:nvSpPr>
        <p:spPr>
          <a:xfrm>
            <a:off x="4857861" y="3706405"/>
            <a:ext cx="2493055" cy="369332"/>
          </a:xfrm>
          <a:prstGeom prst="rect">
            <a:avLst/>
          </a:prstGeom>
          <a:noFill/>
        </p:spPr>
        <p:txBody>
          <a:bodyPr wrap="none" rtlCol="0">
            <a:spAutoFit/>
          </a:bodyPr>
          <a:lstStyle/>
          <a:p>
            <a:pPr algn="ctr"/>
            <a:r>
              <a:rPr lang="cs-CZ" dirty="0"/>
              <a:t>Ing. Lucie Orlíková, Ph.D.</a:t>
            </a:r>
            <a:endParaRPr lang="en-CZ" dirty="0"/>
          </a:p>
        </p:txBody>
      </p:sp>
    </p:spTree>
    <p:extLst>
      <p:ext uri="{BB962C8B-B14F-4D97-AF65-F5344CB8AC3E}">
        <p14:creationId xmlns:p14="http://schemas.microsoft.com/office/powerpoint/2010/main" val="3328650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lstStyle/>
          <a:p>
            <a:r>
              <a:rPr lang="cs-CZ" dirty="0"/>
              <a:t>Agregovaný průměrný střed</a:t>
            </a:r>
          </a:p>
        </p:txBody>
      </p:sp>
      <p:sp>
        <p:nvSpPr>
          <p:cNvPr id="3" name="Zástupný obsah 2">
            <a:extLst>
              <a:ext uri="{FF2B5EF4-FFF2-40B4-BE49-F238E27FC236}">
                <a16:creationId xmlns:a16="http://schemas.microsoft.com/office/drawing/2014/main" id="{00F83C1F-A7A0-06CE-0523-4ACFE10DD6A8}"/>
              </a:ext>
            </a:extLst>
          </p:cNvPr>
          <p:cNvSpPr>
            <a:spLocks noGrp="1"/>
          </p:cNvSpPr>
          <p:nvPr>
            <p:ph idx="1"/>
          </p:nvPr>
        </p:nvSpPr>
        <p:spPr/>
        <p:txBody>
          <a:bodyPr>
            <a:normAutofit fontScale="92500" lnSpcReduction="10000"/>
          </a:bodyPr>
          <a:lstStyle/>
          <a:p>
            <a:pPr marL="342900" indent="-342900">
              <a:buFont typeface="Arial" panose="020B0604020202020204" pitchFamily="34" charset="0"/>
              <a:buChar char="•"/>
            </a:pPr>
            <a:r>
              <a:rPr lang="cs-CZ" sz="2400" b="1" dirty="0"/>
              <a:t>Agregovaný průměrný střed </a:t>
            </a:r>
            <a:r>
              <a:rPr lang="cs-CZ" sz="2400" dirty="0"/>
              <a:t>je statistická charakteristika, která se používá k určení středového umístění vícerozměrných dat, která jsou rozdělena do skupin nebo kategorií. Oproti průměrnému středu, který vypočítává průměr všech bodů, agregovaný průměrný střed kombinuje průměry jednotlivých skupin nebo kategorií na základě jejich vah.</a:t>
            </a:r>
          </a:p>
          <a:p>
            <a:pPr marL="342900" indent="-342900">
              <a:buFont typeface="Arial" panose="020B0604020202020204" pitchFamily="34" charset="0"/>
              <a:buChar char="•"/>
            </a:pPr>
            <a:r>
              <a:rPr lang="cs-CZ" sz="2400" dirty="0"/>
              <a:t>Pro výpočet agregovaného průměrného středu se postupuje následovně:</a:t>
            </a:r>
          </a:p>
          <a:p>
            <a:pPr marL="1028700" lvl="1" indent="-342900"/>
            <a:r>
              <a:rPr lang="cs-CZ" sz="2200" dirty="0"/>
              <a:t>Rozdělte data do skupin nebo kategorií podle určitého kritéria. Například můžete rozdělit oblasti podle geografických regionů nebo produkty podle kategorií.</a:t>
            </a:r>
          </a:p>
          <a:p>
            <a:pPr marL="1028700" lvl="1" indent="-342900"/>
            <a:r>
              <a:rPr lang="cs-CZ" sz="2200" dirty="0"/>
              <a:t>V každé skupině vypočítejte průměr hodnot v této skupině.</a:t>
            </a:r>
          </a:p>
          <a:p>
            <a:pPr marL="1028700" lvl="1" indent="-342900"/>
            <a:r>
              <a:rPr lang="cs-CZ" sz="2200" dirty="0"/>
              <a:t>Přiřaďte váhy jednotlivým skupinám na základě jejich důležitosti nebo velikosti.</a:t>
            </a:r>
          </a:p>
          <a:p>
            <a:pPr marL="1028700" lvl="1" indent="-342900"/>
            <a:r>
              <a:rPr lang="cs-CZ" sz="2200" dirty="0"/>
              <a:t>Vynásobte průměr každé skupiny její váhou.</a:t>
            </a:r>
          </a:p>
          <a:p>
            <a:pPr marL="1028700" lvl="1" indent="-342900"/>
            <a:r>
              <a:rPr lang="cs-CZ" sz="2200" dirty="0"/>
              <a:t>Sečtěte všechny vážené průměry.</a:t>
            </a:r>
          </a:p>
          <a:p>
            <a:pPr marL="1028700" lvl="1" indent="-342900"/>
            <a:r>
              <a:rPr lang="cs-CZ" sz="2200" dirty="0"/>
              <a:t>Sečtěte všechny váhy.</a:t>
            </a:r>
          </a:p>
          <a:p>
            <a:pPr marL="1028700" lvl="1" indent="-342900"/>
            <a:r>
              <a:rPr lang="cs-CZ" sz="2200" dirty="0"/>
              <a:t>Podělte součet vážených průměrů součtem vah. Výsledkem je agregovaný průměrný střed.</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16191572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lstStyle/>
          <a:p>
            <a:r>
              <a:rPr lang="cs-CZ" dirty="0"/>
              <a:t>Agregovaný průměrný střed</a:t>
            </a:r>
          </a:p>
        </p:txBody>
      </p:sp>
      <p:sp>
        <p:nvSpPr>
          <p:cNvPr id="3" name="Zástupný obsah 2">
            <a:extLst>
              <a:ext uri="{FF2B5EF4-FFF2-40B4-BE49-F238E27FC236}">
                <a16:creationId xmlns:a16="http://schemas.microsoft.com/office/drawing/2014/main" id="{00F83C1F-A7A0-06CE-0523-4ACFE10DD6A8}"/>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Agregovaný průměrný střed je užitečným ukazatelem pro získání přehledu o středovém umístění v různých skupinách nebo kategoriích. Používá se v různých oborech, například ve finanční analýze, marketingu, sociálních vědách nebo geografii. Tento přístup umožňuje porovnání středového umístění mezi různými skupinami a identifikaci vzorců nebo rozdílů mezi nimi.</a:t>
            </a:r>
          </a:p>
          <a:p>
            <a:pPr marL="342900" indent="-342900">
              <a:buFont typeface="Arial" panose="020B0604020202020204" pitchFamily="34" charset="0"/>
              <a:buChar char="•"/>
            </a:pPr>
            <a:r>
              <a:rPr lang="cs-CZ" sz="2400" dirty="0"/>
              <a:t>Je důležité správně vybrat kritérium pro rozdělení dat do skupin a zvážit přiřazení vah, aby bylo dosaženo reprezentativních a významných výsledků.</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28195820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lstStyle/>
          <a:p>
            <a:r>
              <a:rPr lang="cs-CZ" dirty="0" err="1"/>
              <a:t>Medianový</a:t>
            </a:r>
            <a:r>
              <a:rPr lang="cs-CZ" dirty="0"/>
              <a:t> střed (</a:t>
            </a:r>
            <a:r>
              <a:rPr lang="cs-CZ" dirty="0" err="1"/>
              <a:t>median</a:t>
            </a:r>
            <a:r>
              <a:rPr lang="cs-CZ" dirty="0"/>
              <a:t> center)</a:t>
            </a:r>
          </a:p>
        </p:txBody>
      </p:sp>
      <p:sp>
        <p:nvSpPr>
          <p:cNvPr id="3" name="Zástupný obsah 2">
            <a:extLst>
              <a:ext uri="{FF2B5EF4-FFF2-40B4-BE49-F238E27FC236}">
                <a16:creationId xmlns:a16="http://schemas.microsoft.com/office/drawing/2014/main" id="{00F83C1F-A7A0-06CE-0523-4ACFE10DD6A8}"/>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b="1" dirty="0" err="1"/>
              <a:t>Medianový</a:t>
            </a:r>
            <a:r>
              <a:rPr lang="cs-CZ" sz="2400" b="1" dirty="0"/>
              <a:t> střed </a:t>
            </a:r>
            <a:r>
              <a:rPr lang="cs-CZ" sz="2400" dirty="0"/>
              <a:t>je statistický pojem, který se používá při analýze prostorového rozložení bodů nebo událostí. Reprezentuje geografický bod, který je umístěn v místě, kde je od ostatních bodů nejkratší průměrná vzdálenost.</a:t>
            </a:r>
          </a:p>
          <a:p>
            <a:pPr marL="342900" indent="-342900">
              <a:buFont typeface="Arial" panose="020B0604020202020204" pitchFamily="34" charset="0"/>
              <a:buChar char="•"/>
            </a:pPr>
            <a:r>
              <a:rPr lang="cs-CZ" sz="2400" dirty="0"/>
              <a:t>Pro výpočet </a:t>
            </a:r>
            <a:r>
              <a:rPr lang="cs-CZ" sz="2400" dirty="0" err="1"/>
              <a:t>medianového</a:t>
            </a:r>
            <a:r>
              <a:rPr lang="cs-CZ" sz="2400" dirty="0"/>
              <a:t> středu se postupuje následovně:</a:t>
            </a:r>
          </a:p>
          <a:p>
            <a:pPr marL="1028700" lvl="1" indent="-342900"/>
            <a:r>
              <a:rPr lang="cs-CZ" sz="2200" dirty="0"/>
              <a:t>Načtěte data obsahující polohy bodů nebo událostí.</a:t>
            </a:r>
          </a:p>
          <a:p>
            <a:pPr marL="1028700" lvl="1" indent="-342900"/>
            <a:r>
              <a:rPr lang="cs-CZ" sz="2200" dirty="0"/>
              <a:t>Vypočítejte vzdálenosti mezi každým bodem a všemi ostatními body.</a:t>
            </a:r>
          </a:p>
          <a:p>
            <a:pPr marL="1028700" lvl="1" indent="-342900"/>
            <a:r>
              <a:rPr lang="cs-CZ" sz="2200" dirty="0"/>
              <a:t>Pro každý bod spočítejte součet vzdáleností ke všem ostatním bodům.</a:t>
            </a:r>
          </a:p>
          <a:p>
            <a:pPr marL="1028700" lvl="1" indent="-342900"/>
            <a:r>
              <a:rPr lang="cs-CZ" sz="2200" dirty="0"/>
              <a:t>Najděte bod, který minimalizuje součet vzdáleností (tj. bod s nejkratším součtem vzdáleností). Tento bod je </a:t>
            </a:r>
            <a:r>
              <a:rPr lang="cs-CZ" sz="2200" dirty="0" err="1"/>
              <a:t>medianovým</a:t>
            </a:r>
            <a:r>
              <a:rPr lang="cs-CZ" sz="2200" dirty="0"/>
              <a:t> středem.</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15395077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lstStyle/>
          <a:p>
            <a:r>
              <a:rPr lang="cs-CZ" dirty="0" err="1"/>
              <a:t>Medianový</a:t>
            </a:r>
            <a:r>
              <a:rPr lang="cs-CZ" dirty="0"/>
              <a:t> střed (</a:t>
            </a:r>
            <a:r>
              <a:rPr lang="cs-CZ" dirty="0" err="1"/>
              <a:t>median</a:t>
            </a:r>
            <a:r>
              <a:rPr lang="cs-CZ" dirty="0"/>
              <a:t> center)</a:t>
            </a:r>
          </a:p>
        </p:txBody>
      </p:sp>
      <p:sp>
        <p:nvSpPr>
          <p:cNvPr id="3" name="Zástupný obsah 2">
            <a:extLst>
              <a:ext uri="{FF2B5EF4-FFF2-40B4-BE49-F238E27FC236}">
                <a16:creationId xmlns:a16="http://schemas.microsoft.com/office/drawing/2014/main" id="{00F83C1F-A7A0-06CE-0523-4ACFE10DD6A8}"/>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b="1" dirty="0" err="1"/>
              <a:t>Medianový</a:t>
            </a:r>
            <a:r>
              <a:rPr lang="cs-CZ" sz="2400" b="1" dirty="0"/>
              <a:t> střed </a:t>
            </a:r>
            <a:r>
              <a:rPr lang="cs-CZ" sz="2400" dirty="0"/>
              <a:t>je užitečným ukazatelem pro identifikaci geografického místa, které je nejvíce vyvážené vzhledem k ostatním bodům. Používá se ve studiích prostorové analýzy, demografie, epidemiologie, dopravy a dalších oborech.</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pic>
        <p:nvPicPr>
          <p:cNvPr id="5" name="Obrázek 4">
            <a:extLst>
              <a:ext uri="{FF2B5EF4-FFF2-40B4-BE49-F238E27FC236}">
                <a16:creationId xmlns:a16="http://schemas.microsoft.com/office/drawing/2014/main" id="{0AC87A32-70E7-06D3-97AC-028E38F6C669}"/>
              </a:ext>
            </a:extLst>
          </p:cNvPr>
          <p:cNvPicPr>
            <a:picLocks noChangeAspect="1"/>
          </p:cNvPicPr>
          <p:nvPr/>
        </p:nvPicPr>
        <p:blipFill>
          <a:blip r:embed="rId2"/>
          <a:stretch>
            <a:fillRect/>
          </a:stretch>
        </p:blipFill>
        <p:spPr>
          <a:xfrm>
            <a:off x="1096238" y="3866324"/>
            <a:ext cx="3683992" cy="527856"/>
          </a:xfrm>
          <a:prstGeom prst="rect">
            <a:avLst/>
          </a:prstGeom>
        </p:spPr>
      </p:pic>
      <p:sp>
        <p:nvSpPr>
          <p:cNvPr id="6" name="TextovéPole 5">
            <a:extLst>
              <a:ext uri="{FF2B5EF4-FFF2-40B4-BE49-F238E27FC236}">
                <a16:creationId xmlns:a16="http://schemas.microsoft.com/office/drawing/2014/main" id="{B8F0D0F3-1564-CAD3-7750-C9AEA4786D3C}"/>
              </a:ext>
            </a:extLst>
          </p:cNvPr>
          <p:cNvSpPr txBox="1"/>
          <p:nvPr/>
        </p:nvSpPr>
        <p:spPr>
          <a:xfrm>
            <a:off x="5508578" y="3708800"/>
            <a:ext cx="4354717" cy="707886"/>
          </a:xfrm>
          <a:prstGeom prst="rect">
            <a:avLst/>
          </a:prstGeom>
          <a:noFill/>
        </p:spPr>
        <p:txBody>
          <a:bodyPr wrap="square" rtlCol="0">
            <a:spAutoFit/>
          </a:bodyPr>
          <a:lstStyle/>
          <a:p>
            <a:r>
              <a:rPr lang="cs-CZ" sz="2000" dirty="0"/>
              <a:t>kde </a:t>
            </a:r>
            <a:r>
              <a:rPr lang="cs-CZ" sz="2000" dirty="0" err="1"/>
              <a:t>x</a:t>
            </a:r>
            <a:r>
              <a:rPr lang="cs-CZ" sz="2000" baseline="-25000" dirty="0" err="1"/>
              <a:t>i</a:t>
            </a:r>
            <a:r>
              <a:rPr lang="cs-CZ" sz="2000" dirty="0"/>
              <a:t> a </a:t>
            </a:r>
            <a:r>
              <a:rPr lang="cs-CZ" sz="2000" dirty="0" err="1"/>
              <a:t>y</a:t>
            </a:r>
            <a:r>
              <a:rPr lang="cs-CZ" sz="2000" baseline="-25000" dirty="0" err="1"/>
              <a:t>i</a:t>
            </a:r>
            <a:r>
              <a:rPr lang="cs-CZ" sz="2000" baseline="-25000" dirty="0"/>
              <a:t> </a:t>
            </a:r>
            <a:r>
              <a:rPr lang="cs-CZ" sz="2000" dirty="0"/>
              <a:t> popř. i </a:t>
            </a:r>
            <a:r>
              <a:rPr lang="cs-CZ" sz="2000" dirty="0" err="1"/>
              <a:t>z</a:t>
            </a:r>
            <a:r>
              <a:rPr lang="cs-CZ" sz="2000" baseline="-25000" dirty="0" err="1"/>
              <a:t>i</a:t>
            </a:r>
            <a:r>
              <a:rPr lang="cs-CZ" sz="2000" baseline="-25000" dirty="0"/>
              <a:t> </a:t>
            </a:r>
            <a:r>
              <a:rPr lang="cs-CZ" sz="2000" dirty="0"/>
              <a:t>jsou souřadnice bodu </a:t>
            </a:r>
            <a:r>
              <a:rPr lang="cs-CZ" sz="2000" i="1" dirty="0"/>
              <a:t>i, n</a:t>
            </a:r>
            <a:r>
              <a:rPr lang="cs-CZ" sz="2000" dirty="0"/>
              <a:t> je počet bodů</a:t>
            </a:r>
          </a:p>
        </p:txBody>
      </p:sp>
    </p:spTree>
    <p:extLst>
      <p:ext uri="{BB962C8B-B14F-4D97-AF65-F5344CB8AC3E}">
        <p14:creationId xmlns:p14="http://schemas.microsoft.com/office/powerpoint/2010/main" val="17915815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FDA22B7-622F-6F37-778C-8245BDFA4106}"/>
              </a:ext>
            </a:extLst>
          </p:cNvPr>
          <p:cNvSpPr>
            <a:spLocks noGrp="1"/>
          </p:cNvSpPr>
          <p:nvPr>
            <p:ph type="title"/>
          </p:nvPr>
        </p:nvSpPr>
        <p:spPr/>
        <p:txBody>
          <a:bodyPr/>
          <a:lstStyle/>
          <a:p>
            <a:r>
              <a:rPr lang="cs-CZ" dirty="0" err="1"/>
              <a:t>Medianový</a:t>
            </a:r>
            <a:r>
              <a:rPr lang="cs-CZ" dirty="0"/>
              <a:t> střed</a:t>
            </a:r>
          </a:p>
        </p:txBody>
      </p:sp>
      <p:pic>
        <p:nvPicPr>
          <p:cNvPr id="2050" name="Picture 2">
            <a:extLst>
              <a:ext uri="{FF2B5EF4-FFF2-40B4-BE49-F238E27FC236}">
                <a16:creationId xmlns:a16="http://schemas.microsoft.com/office/drawing/2014/main" id="{76E94669-ABB4-C018-7F90-E62184A0F0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924" y="2052605"/>
            <a:ext cx="6096000" cy="4572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2313E0AC-7729-5AB8-14FD-6E1326F46F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1336" y="284819"/>
            <a:ext cx="5374740" cy="3535571"/>
          </a:xfrm>
          <a:prstGeom prst="rect">
            <a:avLst/>
          </a:prstGeom>
          <a:noFill/>
          <a:extLst>
            <a:ext uri="{909E8E84-426E-40DD-AFC4-6F175D3DCCD1}">
              <a14:hiddenFill xmlns:a14="http://schemas.microsoft.com/office/drawing/2010/main">
                <a:solidFill>
                  <a:srgbClr val="FFFFFF"/>
                </a:solidFill>
              </a14:hiddenFill>
            </a:ext>
          </a:extLst>
        </p:spPr>
      </p:pic>
      <p:sp>
        <p:nvSpPr>
          <p:cNvPr id="3" name="TextovéPole 2">
            <a:extLst>
              <a:ext uri="{FF2B5EF4-FFF2-40B4-BE49-F238E27FC236}">
                <a16:creationId xmlns:a16="http://schemas.microsoft.com/office/drawing/2014/main" id="{A2BE3F1C-4E97-DCCF-F85F-B6344DF0FE3D}"/>
              </a:ext>
            </a:extLst>
          </p:cNvPr>
          <p:cNvSpPr txBox="1"/>
          <p:nvPr/>
        </p:nvSpPr>
        <p:spPr>
          <a:xfrm>
            <a:off x="6631208" y="4797298"/>
            <a:ext cx="5368705" cy="738664"/>
          </a:xfrm>
          <a:prstGeom prst="rect">
            <a:avLst/>
          </a:prstGeom>
          <a:noFill/>
        </p:spPr>
        <p:txBody>
          <a:bodyPr wrap="square" rtlCol="0">
            <a:spAutoFit/>
          </a:bodyPr>
          <a:lstStyle/>
          <a:p>
            <a:r>
              <a:rPr lang="en-US" sz="1400" dirty="0"/>
              <a:t>Plane, David &amp; Rogerson, Peter. (2015). On Tracking and Disaggregating Center Points of Population. Annals of the Association of American Geographers. 105. 968-986. 10.1080/00045608.2015.1066742. </a:t>
            </a:r>
            <a:endParaRPr lang="cs-CZ" sz="1400" dirty="0"/>
          </a:p>
        </p:txBody>
      </p:sp>
    </p:spTree>
    <p:extLst>
      <p:ext uri="{BB962C8B-B14F-4D97-AF65-F5344CB8AC3E}">
        <p14:creationId xmlns:p14="http://schemas.microsoft.com/office/powerpoint/2010/main" val="31503659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lstStyle/>
          <a:p>
            <a:r>
              <a:rPr lang="cs-CZ" dirty="0"/>
              <a:t>Charakteristiky rozptylu</a:t>
            </a:r>
          </a:p>
        </p:txBody>
      </p:sp>
      <p:sp>
        <p:nvSpPr>
          <p:cNvPr id="3" name="Zástupný obsah 2">
            <a:extLst>
              <a:ext uri="{FF2B5EF4-FFF2-40B4-BE49-F238E27FC236}">
                <a16:creationId xmlns:a16="http://schemas.microsoft.com/office/drawing/2014/main" id="{00F83C1F-A7A0-06CE-0523-4ACFE10DD6A8}"/>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Charakteristiky rozptylu jsou metody, které se používají k měření variability nebo rozptylu hodnot v souboru dat. Dvě často používané charakteristiky rozptylu jsou </a:t>
            </a:r>
            <a:r>
              <a:rPr lang="cs-CZ" sz="2400" b="1" dirty="0"/>
              <a:t>směrodatná vzdálenost a vážená směrodatná vzdálenost.</a:t>
            </a:r>
          </a:p>
          <a:p>
            <a:pPr marL="342900" indent="-342900">
              <a:buFont typeface="Arial" panose="020B0604020202020204" pitchFamily="34" charset="0"/>
              <a:buChar char="•"/>
            </a:pPr>
            <a:r>
              <a:rPr lang="cs-CZ" sz="2400" b="1" dirty="0"/>
              <a:t>Směrodatná vzdálenost (standard distance) </a:t>
            </a:r>
            <a:r>
              <a:rPr lang="pl-PL" sz="2400" dirty="0"/>
              <a:t>vyjadřuje, jak moc jsou body v prostoru rozmístěny od sebe.</a:t>
            </a:r>
          </a:p>
          <a:p>
            <a:pPr marL="1028700" lvl="1" indent="-342900"/>
            <a:r>
              <a:rPr lang="cs-CZ" sz="2200" dirty="0"/>
              <a:t>Standardní vzdálenost je užitečná statistika, protože poskytuje jedinou souhrnnou míru rozložení prvků kolem jejich středu (podobně jako směrodatná vzdálenost měří rozložení hodnot dat kolem statistického průměru).</a:t>
            </a:r>
          </a:p>
          <a:p>
            <a:pPr marL="1028700" lvl="1" indent="-342900"/>
            <a:r>
              <a:rPr lang="cs-CZ" sz="2200" dirty="0"/>
              <a:t>Směrodatná vzdálenost je nejčastěji používána ve formě kružnice kolem průměrného středu (standard distance </a:t>
            </a:r>
            <a:r>
              <a:rPr lang="cs-CZ" sz="2200" dirty="0" err="1"/>
              <a:t>circle</a:t>
            </a:r>
            <a:r>
              <a:rPr lang="cs-CZ" sz="2200" dirty="0"/>
              <a:t>), jejíž poloměr je právě hodnota směrodatné vzdálenosti.</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10347862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465FE2A-A701-08D4-60E8-243F724C8FEB}"/>
              </a:ext>
            </a:extLst>
          </p:cNvPr>
          <p:cNvSpPr>
            <a:spLocks noGrp="1"/>
          </p:cNvSpPr>
          <p:nvPr>
            <p:ph type="title"/>
          </p:nvPr>
        </p:nvSpPr>
        <p:spPr/>
        <p:txBody>
          <a:bodyPr/>
          <a:lstStyle/>
          <a:p>
            <a:r>
              <a:rPr lang="cs-CZ" dirty="0"/>
              <a:t>Směrodatná vzdálenost</a:t>
            </a:r>
          </a:p>
        </p:txBody>
      </p:sp>
      <p:pic>
        <p:nvPicPr>
          <p:cNvPr id="4" name="Obrázek 3">
            <a:extLst>
              <a:ext uri="{FF2B5EF4-FFF2-40B4-BE49-F238E27FC236}">
                <a16:creationId xmlns:a16="http://schemas.microsoft.com/office/drawing/2014/main" id="{690966F4-3C89-CDD2-74B3-D4FFCCCA2D20}"/>
              </a:ext>
            </a:extLst>
          </p:cNvPr>
          <p:cNvPicPr>
            <a:picLocks noChangeAspect="1"/>
          </p:cNvPicPr>
          <p:nvPr/>
        </p:nvPicPr>
        <p:blipFill>
          <a:blip r:embed="rId2"/>
          <a:stretch>
            <a:fillRect/>
          </a:stretch>
        </p:blipFill>
        <p:spPr>
          <a:xfrm>
            <a:off x="6508214" y="231397"/>
            <a:ext cx="4789896" cy="2434394"/>
          </a:xfrm>
          <a:prstGeom prst="rect">
            <a:avLst/>
          </a:prstGeom>
        </p:spPr>
      </p:pic>
      <p:pic>
        <p:nvPicPr>
          <p:cNvPr id="6" name="Obrázek 5">
            <a:extLst>
              <a:ext uri="{FF2B5EF4-FFF2-40B4-BE49-F238E27FC236}">
                <a16:creationId xmlns:a16="http://schemas.microsoft.com/office/drawing/2014/main" id="{F90654EF-CC08-B21E-E838-15369A526BCA}"/>
              </a:ext>
            </a:extLst>
          </p:cNvPr>
          <p:cNvPicPr>
            <a:picLocks noChangeAspect="1"/>
          </p:cNvPicPr>
          <p:nvPr/>
        </p:nvPicPr>
        <p:blipFill>
          <a:blip r:embed="rId3"/>
          <a:stretch>
            <a:fillRect/>
          </a:stretch>
        </p:blipFill>
        <p:spPr>
          <a:xfrm>
            <a:off x="405208" y="1857959"/>
            <a:ext cx="5134692" cy="1448002"/>
          </a:xfrm>
          <a:prstGeom prst="rect">
            <a:avLst/>
          </a:prstGeom>
        </p:spPr>
      </p:pic>
      <p:sp>
        <p:nvSpPr>
          <p:cNvPr id="7" name="TextovéPole 6">
            <a:extLst>
              <a:ext uri="{FF2B5EF4-FFF2-40B4-BE49-F238E27FC236}">
                <a16:creationId xmlns:a16="http://schemas.microsoft.com/office/drawing/2014/main" id="{99E43A13-D4BF-C55C-84D5-5D657B5E8C1E}"/>
              </a:ext>
            </a:extLst>
          </p:cNvPr>
          <p:cNvSpPr txBox="1"/>
          <p:nvPr/>
        </p:nvSpPr>
        <p:spPr>
          <a:xfrm>
            <a:off x="1072380" y="3429000"/>
            <a:ext cx="4354717" cy="1015663"/>
          </a:xfrm>
          <a:prstGeom prst="rect">
            <a:avLst/>
          </a:prstGeom>
          <a:noFill/>
        </p:spPr>
        <p:txBody>
          <a:bodyPr wrap="square" rtlCol="0">
            <a:spAutoFit/>
          </a:bodyPr>
          <a:lstStyle/>
          <a:p>
            <a:r>
              <a:rPr lang="cs-CZ" sz="2000" dirty="0"/>
              <a:t>kde </a:t>
            </a:r>
            <a:r>
              <a:rPr lang="cs-CZ" sz="2000" dirty="0" err="1"/>
              <a:t>x</a:t>
            </a:r>
            <a:r>
              <a:rPr lang="cs-CZ" sz="2000" baseline="-25000" dirty="0" err="1"/>
              <a:t>i</a:t>
            </a:r>
            <a:r>
              <a:rPr lang="cs-CZ" sz="2000" dirty="0"/>
              <a:t> a </a:t>
            </a:r>
            <a:r>
              <a:rPr lang="cs-CZ" sz="2000" dirty="0" err="1"/>
              <a:t>y</a:t>
            </a:r>
            <a:r>
              <a:rPr lang="cs-CZ" sz="2000" baseline="-25000" dirty="0" err="1"/>
              <a:t>i</a:t>
            </a:r>
            <a:r>
              <a:rPr lang="cs-CZ" sz="2000" baseline="-25000" dirty="0"/>
              <a:t> </a:t>
            </a:r>
            <a:r>
              <a:rPr lang="cs-CZ" sz="2000" dirty="0"/>
              <a:t> popř. i </a:t>
            </a:r>
            <a:r>
              <a:rPr lang="cs-CZ" sz="2000" dirty="0" err="1"/>
              <a:t>z</a:t>
            </a:r>
            <a:r>
              <a:rPr lang="cs-CZ" sz="2000" baseline="-25000" dirty="0" err="1"/>
              <a:t>i</a:t>
            </a:r>
            <a:r>
              <a:rPr lang="cs-CZ" sz="2000" baseline="-25000" dirty="0"/>
              <a:t> </a:t>
            </a:r>
            <a:r>
              <a:rPr lang="cs-CZ" sz="2000" dirty="0"/>
              <a:t>jsou souřadnice bodu </a:t>
            </a:r>
            <a:r>
              <a:rPr lang="cs-CZ" sz="2000" i="1" dirty="0"/>
              <a:t>i, n</a:t>
            </a:r>
            <a:r>
              <a:rPr lang="cs-CZ" sz="2000" dirty="0"/>
              <a:t> je počet bodů a {x̄, ȳ, z̄} je průměrný střed</a:t>
            </a:r>
          </a:p>
        </p:txBody>
      </p:sp>
      <p:pic>
        <p:nvPicPr>
          <p:cNvPr id="9218" name="Picture 2" descr="How Standard Distance works—ArcMap | Documentation">
            <a:extLst>
              <a:ext uri="{FF2B5EF4-FFF2-40B4-BE49-F238E27FC236}">
                <a16:creationId xmlns:a16="http://schemas.microsoft.com/office/drawing/2014/main" id="{CF9EF3CE-35A1-60C5-169D-782E9C141D4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84834" y="2871757"/>
            <a:ext cx="5019675" cy="3848100"/>
          </a:xfrm>
          <a:prstGeom prst="rect">
            <a:avLst/>
          </a:prstGeom>
          <a:noFill/>
          <a:extLst>
            <a:ext uri="{909E8E84-426E-40DD-AFC4-6F175D3DCCD1}">
              <a14:hiddenFill xmlns:a14="http://schemas.microsoft.com/office/drawing/2010/main">
                <a:solidFill>
                  <a:srgbClr val="FFFFFF"/>
                </a:solidFill>
              </a14:hiddenFill>
            </a:ext>
          </a:extLst>
        </p:spPr>
      </p:pic>
      <p:sp>
        <p:nvSpPr>
          <p:cNvPr id="8" name="TextovéPole 7">
            <a:extLst>
              <a:ext uri="{FF2B5EF4-FFF2-40B4-BE49-F238E27FC236}">
                <a16:creationId xmlns:a16="http://schemas.microsoft.com/office/drawing/2014/main" id="{B138DA72-D83F-C8EC-0B02-6CFED0A31FAD}"/>
              </a:ext>
            </a:extLst>
          </p:cNvPr>
          <p:cNvSpPr txBox="1"/>
          <p:nvPr/>
        </p:nvSpPr>
        <p:spPr>
          <a:xfrm>
            <a:off x="999953" y="6196637"/>
            <a:ext cx="5368705" cy="523220"/>
          </a:xfrm>
          <a:prstGeom prst="rect">
            <a:avLst/>
          </a:prstGeom>
          <a:noFill/>
        </p:spPr>
        <p:txBody>
          <a:bodyPr wrap="square" rtlCol="0">
            <a:spAutoFit/>
          </a:bodyPr>
          <a:lstStyle/>
          <a:p>
            <a:r>
              <a:rPr lang="cs-CZ" sz="1400" dirty="0"/>
              <a:t>Zdroj: https://desktop.arcgis.com/en/arcmap/latest/tools/spatial-statistics-toolbox/h-how-standard-distance-spatial-statistic-works.htm</a:t>
            </a:r>
          </a:p>
        </p:txBody>
      </p:sp>
    </p:spTree>
    <p:extLst>
      <p:ext uri="{BB962C8B-B14F-4D97-AF65-F5344CB8AC3E}">
        <p14:creationId xmlns:p14="http://schemas.microsoft.com/office/powerpoint/2010/main" val="26527010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normAutofit fontScale="90000"/>
          </a:bodyPr>
          <a:lstStyle/>
          <a:p>
            <a:r>
              <a:rPr lang="cs-CZ" dirty="0"/>
              <a:t>Směrodatná elipsa odchylek (standard </a:t>
            </a:r>
            <a:r>
              <a:rPr lang="cs-CZ" dirty="0" err="1"/>
              <a:t>deviational</a:t>
            </a:r>
            <a:r>
              <a:rPr lang="cs-CZ" dirty="0"/>
              <a:t> </a:t>
            </a:r>
            <a:r>
              <a:rPr lang="cs-CZ" dirty="0" err="1"/>
              <a:t>ellipse</a:t>
            </a:r>
            <a:r>
              <a:rPr lang="cs-CZ" dirty="0"/>
              <a:t>)</a:t>
            </a:r>
          </a:p>
        </p:txBody>
      </p:sp>
      <p:sp>
        <p:nvSpPr>
          <p:cNvPr id="3" name="Zástupný obsah 2">
            <a:extLst>
              <a:ext uri="{FF2B5EF4-FFF2-40B4-BE49-F238E27FC236}">
                <a16:creationId xmlns:a16="http://schemas.microsoft.com/office/drawing/2014/main" id="{00F83C1F-A7A0-06CE-0523-4ACFE10DD6A8}"/>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b="1" dirty="0"/>
              <a:t>Směrodatná elipsa odchylek </a:t>
            </a:r>
            <a:r>
              <a:rPr lang="cs-CZ" sz="2400" dirty="0"/>
              <a:t>(SDE) je statistický nástroj používaný v prostorové analýze a geografických informačních systémech (GIS) k popisu a vizualizaci variability a směru rozptylu bodů v prostoru. Jedná se o eliptický tvar, který představuje oblast, ve které se nachází většina bodů s ohledem na jejich prostorovou distribuci.</a:t>
            </a:r>
          </a:p>
          <a:p>
            <a:pPr marL="342900" indent="-342900">
              <a:buFont typeface="Arial" panose="020B0604020202020204" pitchFamily="34" charset="0"/>
              <a:buChar char="•"/>
            </a:pPr>
            <a:r>
              <a:rPr lang="cs-CZ" sz="2400" dirty="0"/>
              <a:t>SDE se vytváří kolem středového bodu, který může být průměrem souřadnic všech bodů nebo jiným vhodným bodem v prostoru. Jeho tvar a velikost jsou určeny na základě směrodatné odchylky (standard </a:t>
            </a:r>
            <a:r>
              <a:rPr lang="cs-CZ" sz="2400" dirty="0" err="1"/>
              <a:t>deviation</a:t>
            </a:r>
            <a:r>
              <a:rPr lang="cs-CZ" sz="2400" dirty="0"/>
              <a:t>) bodů v různých směrech od středového bodu.</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10275370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normAutofit fontScale="90000"/>
          </a:bodyPr>
          <a:lstStyle/>
          <a:p>
            <a:r>
              <a:rPr lang="cs-CZ" dirty="0"/>
              <a:t>Směrodatná elipsa odchylek (standard </a:t>
            </a:r>
            <a:r>
              <a:rPr lang="cs-CZ" dirty="0" err="1"/>
              <a:t>deviational</a:t>
            </a:r>
            <a:r>
              <a:rPr lang="cs-CZ" dirty="0"/>
              <a:t> </a:t>
            </a:r>
            <a:r>
              <a:rPr lang="cs-CZ" dirty="0" err="1"/>
              <a:t>ellipse</a:t>
            </a:r>
            <a:r>
              <a:rPr lang="cs-CZ" dirty="0"/>
              <a:t>)</a:t>
            </a:r>
          </a:p>
        </p:txBody>
      </p:sp>
      <p:sp>
        <p:nvSpPr>
          <p:cNvPr id="3" name="Zástupný obsah 2">
            <a:extLst>
              <a:ext uri="{FF2B5EF4-FFF2-40B4-BE49-F238E27FC236}">
                <a16:creationId xmlns:a16="http://schemas.microsoft.com/office/drawing/2014/main" id="{00F83C1F-A7A0-06CE-0523-4ACFE10DD6A8}"/>
              </a:ext>
            </a:extLst>
          </p:cNvPr>
          <p:cNvSpPr>
            <a:spLocks noGrp="1"/>
          </p:cNvSpPr>
          <p:nvPr>
            <p:ph idx="1"/>
          </p:nvPr>
        </p:nvSpPr>
        <p:spPr/>
        <p:txBody>
          <a:bodyPr>
            <a:normAutofit lnSpcReduction="10000"/>
          </a:bodyPr>
          <a:lstStyle/>
          <a:p>
            <a:pPr marL="342900" indent="-342900">
              <a:buFont typeface="Arial" panose="020B0604020202020204" pitchFamily="34" charset="0"/>
              <a:buChar char="•"/>
            </a:pPr>
            <a:r>
              <a:rPr lang="cs-CZ" sz="2400" dirty="0"/>
              <a:t>Pomocí SDE je možné získat informace o tvaru, směru a rozložení prostorové variability bodů. Základní významné prvky SDE zahrnují:</a:t>
            </a:r>
          </a:p>
          <a:p>
            <a:pPr marL="1028700" lvl="1" indent="-342900"/>
            <a:r>
              <a:rPr lang="cs-CZ" sz="2200" dirty="0"/>
              <a:t>Osy: SDE má dvě hlavní osy, které představují hlavní směry variability bodů. Tyto osy jsou obvykle nazývány hlavní a vedlejší osa (major a minor axis).</a:t>
            </a:r>
          </a:p>
          <a:p>
            <a:pPr marL="1028700" lvl="1" indent="-342900"/>
            <a:r>
              <a:rPr lang="cs-CZ" sz="2200" dirty="0"/>
              <a:t>Směr: Směr hlavní osy určuje dominantní směr rozptylu bodů z jejich středového bodu.</a:t>
            </a:r>
          </a:p>
          <a:p>
            <a:pPr marL="1028700" lvl="1" indent="-342900"/>
            <a:r>
              <a:rPr lang="cs-CZ" sz="2200" dirty="0"/>
              <a:t>Rozměry: Délka hlavní a vedlejší osy určují velikost SDE a udávají míru rozptylu bodů v různých směrech.</a:t>
            </a:r>
          </a:p>
          <a:p>
            <a:pPr marL="342900" indent="-342900">
              <a:buFont typeface="Arial" panose="020B0604020202020204" pitchFamily="34" charset="0"/>
              <a:buChar char="•"/>
            </a:pPr>
            <a:r>
              <a:rPr lang="cs-CZ" sz="2400" dirty="0"/>
              <a:t>SDE se často používá v geografické analýze k posouzení koncentrace nebo rozptylu bodů, identifikaci shluků nebo nehomogenit v datovém souboru, a také k porovnávání distribuce bodů mezi různými oblastmi nebo kategoriemi.</a:t>
            </a:r>
          </a:p>
          <a:p>
            <a:pPr marL="342900" indent="-342900">
              <a:buFont typeface="Arial" panose="020B0604020202020204" pitchFamily="34" charset="0"/>
              <a:buChar char="•"/>
            </a:pPr>
            <a:r>
              <a:rPr lang="cs-CZ" sz="2400" dirty="0"/>
              <a:t>Vizualizace SDE může pomoci při pochopení prostorových vzorců, analýze směru a velikosti variability a poskytuje nástroj pro zkoumání geografických dat a jejich prostorové struktury.</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33748523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9965BA2-49A0-1CCC-2713-A626ABAB7985}"/>
              </a:ext>
            </a:extLst>
          </p:cNvPr>
          <p:cNvSpPr>
            <a:spLocks noGrp="1"/>
          </p:cNvSpPr>
          <p:nvPr>
            <p:ph type="title"/>
          </p:nvPr>
        </p:nvSpPr>
        <p:spPr/>
        <p:txBody>
          <a:bodyPr/>
          <a:lstStyle/>
          <a:p>
            <a:r>
              <a:rPr lang="cs-CZ" dirty="0"/>
              <a:t>Směrodatná elipsa odchylek</a:t>
            </a:r>
          </a:p>
        </p:txBody>
      </p:sp>
      <p:pic>
        <p:nvPicPr>
          <p:cNvPr id="11266" name="Picture 2" descr="Directional Distribution (Standard Deviational Ellipse) graphic">
            <a:extLst>
              <a:ext uri="{FF2B5EF4-FFF2-40B4-BE49-F238E27FC236}">
                <a16:creationId xmlns:a16="http://schemas.microsoft.com/office/drawing/2014/main" id="{B32C5513-F3DA-A23C-62B7-E78CFD4629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004" y="2358805"/>
            <a:ext cx="38100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descr="AM-07 - Point Pattern Analysis | GIS&amp;T Body of Knowledge">
            <a:extLst>
              <a:ext uri="{FF2B5EF4-FFF2-40B4-BE49-F238E27FC236}">
                <a16:creationId xmlns:a16="http://schemas.microsoft.com/office/drawing/2014/main" id="{EF985E4C-1D0E-FE5B-0EE0-DCE2A8CC2F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9072" y="729747"/>
            <a:ext cx="5324961" cy="4510213"/>
          </a:xfrm>
          <a:prstGeom prst="rect">
            <a:avLst/>
          </a:prstGeom>
          <a:noFill/>
          <a:extLst>
            <a:ext uri="{909E8E84-426E-40DD-AFC4-6F175D3DCCD1}">
              <a14:hiddenFill xmlns:a14="http://schemas.microsoft.com/office/drawing/2010/main">
                <a:solidFill>
                  <a:srgbClr val="FFFFFF"/>
                </a:solidFill>
              </a14:hiddenFill>
            </a:ext>
          </a:extLst>
        </p:spPr>
      </p:pic>
      <p:sp>
        <p:nvSpPr>
          <p:cNvPr id="4" name="TextovéPole 3">
            <a:extLst>
              <a:ext uri="{FF2B5EF4-FFF2-40B4-BE49-F238E27FC236}">
                <a16:creationId xmlns:a16="http://schemas.microsoft.com/office/drawing/2014/main" id="{62BA9891-647E-9B6C-DA67-FB3C01CFCD89}"/>
              </a:ext>
            </a:extLst>
          </p:cNvPr>
          <p:cNvSpPr txBox="1"/>
          <p:nvPr/>
        </p:nvSpPr>
        <p:spPr>
          <a:xfrm>
            <a:off x="331191" y="4552837"/>
            <a:ext cx="5368705" cy="523220"/>
          </a:xfrm>
          <a:prstGeom prst="rect">
            <a:avLst/>
          </a:prstGeom>
          <a:noFill/>
        </p:spPr>
        <p:txBody>
          <a:bodyPr wrap="square" rtlCol="0">
            <a:spAutoFit/>
          </a:bodyPr>
          <a:lstStyle/>
          <a:p>
            <a:r>
              <a:rPr lang="cs-CZ" sz="1400" dirty="0"/>
              <a:t>Zdroj: https://pro.arcgis.com/en/pro-app/2.8/tool-reference/spatial-statistics/h-how-directional-distribution-standard-deviationa.htm</a:t>
            </a:r>
          </a:p>
        </p:txBody>
      </p:sp>
      <p:sp>
        <p:nvSpPr>
          <p:cNvPr id="5" name="TextovéPole 4">
            <a:extLst>
              <a:ext uri="{FF2B5EF4-FFF2-40B4-BE49-F238E27FC236}">
                <a16:creationId xmlns:a16="http://schemas.microsoft.com/office/drawing/2014/main" id="{DF6EB1A5-A8B0-4052-CD97-376FAD69226C}"/>
              </a:ext>
            </a:extLst>
          </p:cNvPr>
          <p:cNvSpPr txBox="1"/>
          <p:nvPr/>
        </p:nvSpPr>
        <p:spPr>
          <a:xfrm>
            <a:off x="6268756" y="5768975"/>
            <a:ext cx="5368705" cy="523220"/>
          </a:xfrm>
          <a:prstGeom prst="rect">
            <a:avLst/>
          </a:prstGeom>
          <a:noFill/>
        </p:spPr>
        <p:txBody>
          <a:bodyPr wrap="square" rtlCol="0">
            <a:spAutoFit/>
          </a:bodyPr>
          <a:lstStyle/>
          <a:p>
            <a:r>
              <a:rPr lang="cs-CZ" sz="1400" dirty="0"/>
              <a:t>Zdroj: https://gistbok.ucgis.org/bok-topics/2023-quarter-01/point-pattern-analysis</a:t>
            </a:r>
          </a:p>
        </p:txBody>
      </p:sp>
    </p:spTree>
    <p:extLst>
      <p:ext uri="{BB962C8B-B14F-4D97-AF65-F5344CB8AC3E}">
        <p14:creationId xmlns:p14="http://schemas.microsoft.com/office/powerpoint/2010/main" val="2616831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Statistický popis bodů</a:t>
            </a:r>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Prezentace geografických objektů pomocí bodů je běžným způsobem vizualizace prostorových dat.</a:t>
            </a:r>
          </a:p>
          <a:p>
            <a:pPr marL="342900" indent="-342900">
              <a:buFont typeface="Arial" panose="020B0604020202020204" pitchFamily="34" charset="0"/>
              <a:buChar char="•"/>
            </a:pPr>
            <a:r>
              <a:rPr lang="cs-CZ" sz="2400" dirty="0"/>
              <a:t>Body představují nejčastější způsob prezentace geografických jevů. Jsou zpravidla umísťovány v těžišti objektů.</a:t>
            </a:r>
          </a:p>
          <a:p>
            <a:pPr marL="342900" indent="-342900">
              <a:buFont typeface="Arial" panose="020B0604020202020204" pitchFamily="34" charset="0"/>
              <a:buChar char="•"/>
            </a:pPr>
            <a:r>
              <a:rPr lang="cs-CZ" sz="2400" dirty="0"/>
              <a:t>Pro statistický popis bodů se obvykle využívá soubor statistických charakteristik, které poskytují informace o distribuci dat a jejich vlastnostech.</a:t>
            </a:r>
          </a:p>
          <a:p>
            <a:pPr marL="342900" indent="-342900">
              <a:buFont typeface="Arial" panose="020B0604020202020204" pitchFamily="34" charset="0"/>
              <a:buChar char="•"/>
            </a:pPr>
            <a:r>
              <a:rPr lang="cs-CZ" sz="2400" dirty="0"/>
              <a:t>Umožňují totiž ověřit některé vlastnosti studovaných souborů, které jsou pro aplikaci metod </a:t>
            </a:r>
            <a:r>
              <a:rPr lang="cs-CZ" sz="2400" dirty="0" err="1"/>
              <a:t>geostatistiky</a:t>
            </a:r>
            <a:r>
              <a:rPr lang="cs-CZ" sz="2400" dirty="0"/>
              <a:t> nezbytné.</a:t>
            </a:r>
          </a:p>
        </p:txBody>
      </p:sp>
    </p:spTree>
    <p:extLst>
      <p:ext uri="{BB962C8B-B14F-4D97-AF65-F5344CB8AC3E}">
        <p14:creationId xmlns:p14="http://schemas.microsoft.com/office/powerpoint/2010/main" val="24890736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normAutofit/>
          </a:bodyPr>
          <a:lstStyle/>
          <a:p>
            <a:r>
              <a:rPr lang="cs-CZ" dirty="0"/>
              <a:t>Lineární směrový průměr (</a:t>
            </a:r>
            <a:r>
              <a:rPr lang="cs-CZ" dirty="0" err="1"/>
              <a:t>Linear</a:t>
            </a:r>
            <a:r>
              <a:rPr lang="cs-CZ" dirty="0"/>
              <a:t> </a:t>
            </a:r>
            <a:r>
              <a:rPr lang="cs-CZ" dirty="0" err="1"/>
              <a:t>Directional</a:t>
            </a:r>
            <a:r>
              <a:rPr lang="cs-CZ" dirty="0"/>
              <a:t> </a:t>
            </a:r>
            <a:r>
              <a:rPr lang="cs-CZ" dirty="0" err="1"/>
              <a:t>Mean</a:t>
            </a:r>
            <a:r>
              <a:rPr lang="cs-CZ" dirty="0"/>
              <a:t>)</a:t>
            </a:r>
          </a:p>
        </p:txBody>
      </p:sp>
      <p:sp>
        <p:nvSpPr>
          <p:cNvPr id="3" name="Zástupný obsah 2">
            <a:extLst>
              <a:ext uri="{FF2B5EF4-FFF2-40B4-BE49-F238E27FC236}">
                <a16:creationId xmlns:a16="http://schemas.microsoft.com/office/drawing/2014/main" id="{00F83C1F-A7A0-06CE-0523-4ACFE10DD6A8}"/>
              </a:ext>
            </a:extLst>
          </p:cNvPr>
          <p:cNvSpPr>
            <a:spLocks noGrp="1"/>
          </p:cNvSpPr>
          <p:nvPr>
            <p:ph idx="1"/>
          </p:nvPr>
        </p:nvSpPr>
        <p:spPr/>
        <p:txBody>
          <a:bodyPr>
            <a:normAutofit fontScale="92500"/>
          </a:bodyPr>
          <a:lstStyle/>
          <a:p>
            <a:pPr marL="342900" indent="-342900">
              <a:buFont typeface="Arial" panose="020B0604020202020204" pitchFamily="34" charset="0"/>
              <a:buChar char="•"/>
            </a:pPr>
            <a:r>
              <a:rPr lang="cs-CZ" sz="2400" b="1" dirty="0"/>
              <a:t>Lineární směrový průměr </a:t>
            </a:r>
            <a:r>
              <a:rPr lang="cs-CZ" sz="2400" dirty="0"/>
              <a:t>(LDM) je statistická metoda používaná k výpočtu průměrného směru či orientace vektorů v rámci prostorové analýzy a geografických informačních systémů (GIS). </a:t>
            </a:r>
          </a:p>
          <a:p>
            <a:pPr marL="342900" indent="-342900">
              <a:buFont typeface="Arial" panose="020B0604020202020204" pitchFamily="34" charset="0"/>
              <a:buChar char="•"/>
            </a:pPr>
            <a:r>
              <a:rPr lang="cs-CZ" sz="2400" dirty="0"/>
              <a:t>LDM se používá v případech, kdy máme soubor vektorů, například směrové nebo orientační údaje, a chceme získat jejich průměrný směr. Tato metoda je často aplikována na data, která mají cyklickou nebo kruhovou povahu, například směry větru, proudy vody, orientace linií nebo pohybové směry.</a:t>
            </a:r>
          </a:p>
          <a:p>
            <a:pPr marL="342900" indent="-342900">
              <a:buFont typeface="Arial" panose="020B0604020202020204" pitchFamily="34" charset="0"/>
              <a:buChar char="•"/>
            </a:pPr>
            <a:r>
              <a:rPr lang="cs-CZ" sz="2400" dirty="0"/>
              <a:t>LDM je užitečný při analýze směrových dat, jako je orientace linií, proudy, migrace, pohybové vzorce a další. Pomáhá identifikovat dominantní směr, sledovat změny směru v rámci datového souboru a poskytuje kvantitativní míru orientace vektorů.</a:t>
            </a:r>
          </a:p>
          <a:p>
            <a:pPr marL="342900" indent="-342900">
              <a:buFont typeface="Arial" panose="020B0604020202020204" pitchFamily="34" charset="0"/>
              <a:buChar char="•"/>
            </a:pPr>
            <a:r>
              <a:rPr lang="cs-CZ" sz="2400" dirty="0"/>
              <a:t>Je však třeba mít na paměti, že LDM je citlivý na distribuci vektorů a může být ovlivněn extrémními hodnotami. Při interpretaci výsledků je vhodné zohlednit celkovou distribuci dat a případně další statistické charakteristiky.</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24253451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B6DDCF0-8EB0-B760-3E3F-7FCC7E45CD6D}"/>
              </a:ext>
            </a:extLst>
          </p:cNvPr>
          <p:cNvSpPr>
            <a:spLocks noGrp="1"/>
          </p:cNvSpPr>
          <p:nvPr>
            <p:ph type="title"/>
          </p:nvPr>
        </p:nvSpPr>
        <p:spPr/>
        <p:txBody>
          <a:bodyPr/>
          <a:lstStyle/>
          <a:p>
            <a:r>
              <a:rPr lang="cs-CZ" dirty="0"/>
              <a:t>Lineární směrový průměr</a:t>
            </a:r>
          </a:p>
        </p:txBody>
      </p:sp>
      <p:pic>
        <p:nvPicPr>
          <p:cNvPr id="14338" name="Picture 2">
            <a:extLst>
              <a:ext uri="{FF2B5EF4-FFF2-40B4-BE49-F238E27FC236}">
                <a16:creationId xmlns:a16="http://schemas.microsoft.com/office/drawing/2014/main" id="{5A5B4A54-0A28-5409-7AF8-EDAAB8F9B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6367" y="2273361"/>
            <a:ext cx="5338180" cy="3495613"/>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a:extLst>
              <a:ext uri="{FF2B5EF4-FFF2-40B4-BE49-F238E27FC236}">
                <a16:creationId xmlns:a16="http://schemas.microsoft.com/office/drawing/2014/main" id="{5E88FF08-C244-B7E9-A807-AEE1B2BC94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9620" y="488415"/>
            <a:ext cx="4819650" cy="3219450"/>
          </a:xfrm>
          <a:prstGeom prst="rect">
            <a:avLst/>
          </a:prstGeom>
          <a:noFill/>
          <a:extLst>
            <a:ext uri="{909E8E84-426E-40DD-AFC4-6F175D3DCCD1}">
              <a14:hiddenFill xmlns:a14="http://schemas.microsoft.com/office/drawing/2010/main">
                <a:solidFill>
                  <a:srgbClr val="FFFFFF"/>
                </a:solidFill>
              </a14:hiddenFill>
            </a:ext>
          </a:extLst>
        </p:spPr>
      </p:pic>
      <p:sp>
        <p:nvSpPr>
          <p:cNvPr id="3" name="TextovéPole 2">
            <a:extLst>
              <a:ext uri="{FF2B5EF4-FFF2-40B4-BE49-F238E27FC236}">
                <a16:creationId xmlns:a16="http://schemas.microsoft.com/office/drawing/2014/main" id="{72D304F2-BB83-3AA1-B375-3EFA7C1AA333}"/>
              </a:ext>
            </a:extLst>
          </p:cNvPr>
          <p:cNvSpPr txBox="1"/>
          <p:nvPr/>
        </p:nvSpPr>
        <p:spPr>
          <a:xfrm>
            <a:off x="6631208" y="4797298"/>
            <a:ext cx="5368705" cy="738664"/>
          </a:xfrm>
          <a:prstGeom prst="rect">
            <a:avLst/>
          </a:prstGeom>
          <a:noFill/>
        </p:spPr>
        <p:txBody>
          <a:bodyPr wrap="square" rtlCol="0">
            <a:spAutoFit/>
          </a:bodyPr>
          <a:lstStyle/>
          <a:p>
            <a:r>
              <a:rPr lang="en-US" sz="1400" dirty="0"/>
              <a:t>Emerson, David &amp; Parolin, Bruno. (2011). Time Cost Measurement of Travel in Sydney and Implications for Public Transport Patronage Potential. ATRF 2011 - 34th Australasian Transport Research Forum. </a:t>
            </a:r>
            <a:endParaRPr lang="cs-CZ" sz="1400" dirty="0"/>
          </a:p>
        </p:txBody>
      </p:sp>
    </p:spTree>
    <p:extLst>
      <p:ext uri="{BB962C8B-B14F-4D97-AF65-F5344CB8AC3E}">
        <p14:creationId xmlns:p14="http://schemas.microsoft.com/office/powerpoint/2010/main" val="4032927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normAutofit fontScale="90000"/>
          </a:bodyPr>
          <a:lstStyle/>
          <a:p>
            <a:r>
              <a:rPr lang="cs-CZ" dirty="0"/>
              <a:t>Souhrnné statistiky okolí (</a:t>
            </a:r>
            <a:r>
              <a:rPr lang="cs-CZ" dirty="0" err="1"/>
              <a:t>Neighborhood</a:t>
            </a:r>
            <a:r>
              <a:rPr lang="cs-CZ" dirty="0"/>
              <a:t> </a:t>
            </a:r>
            <a:r>
              <a:rPr lang="cs-CZ" dirty="0" err="1"/>
              <a:t>Summary</a:t>
            </a:r>
            <a:r>
              <a:rPr lang="cs-CZ" dirty="0"/>
              <a:t> </a:t>
            </a:r>
            <a:r>
              <a:rPr lang="cs-CZ" dirty="0" err="1"/>
              <a:t>Statistics</a:t>
            </a:r>
            <a:r>
              <a:rPr lang="cs-CZ" dirty="0"/>
              <a:t>)</a:t>
            </a:r>
          </a:p>
        </p:txBody>
      </p:sp>
      <p:sp>
        <p:nvSpPr>
          <p:cNvPr id="3" name="Zástupný obsah 2">
            <a:extLst>
              <a:ext uri="{FF2B5EF4-FFF2-40B4-BE49-F238E27FC236}">
                <a16:creationId xmlns:a16="http://schemas.microsoft.com/office/drawing/2014/main" id="{00F83C1F-A7A0-06CE-0523-4ACFE10DD6A8}"/>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Souhrnné statistiky okolí (NSS) jsou statistické metody v rámci geografické analýzy a geografických informačních systémů (GIS), která se používá k výpočtu souhrnných statistik pro určitou oblast (okolí) každého prvku v prostoru. Tato metoda umožňuje získat statistické informace o vlastnostech nebo hodnotách prvků v daném okolí.</a:t>
            </a:r>
          </a:p>
          <a:p>
            <a:pPr marL="342900" indent="-342900">
              <a:buFont typeface="Arial" panose="020B0604020202020204" pitchFamily="34" charset="0"/>
              <a:buChar char="•"/>
            </a:pPr>
            <a:r>
              <a:rPr lang="cs-CZ" sz="2400" dirty="0"/>
              <a:t>Fungování NSS je založeno na definování geografického okolí nebo sousedství pro každý prvek v datové sadě. Toto sousedství může být definováno různými způsoby, například pomocí vzdálenosti od daného prvku, počtu nejbližších sousedů nebo jiných geografických kritérií.</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18861393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normAutofit fontScale="90000"/>
          </a:bodyPr>
          <a:lstStyle/>
          <a:p>
            <a:r>
              <a:rPr lang="cs-CZ" dirty="0"/>
              <a:t>Souhrnné statistiky okolí (</a:t>
            </a:r>
            <a:r>
              <a:rPr lang="cs-CZ" dirty="0" err="1"/>
              <a:t>Neighborhood</a:t>
            </a:r>
            <a:r>
              <a:rPr lang="cs-CZ" dirty="0"/>
              <a:t> </a:t>
            </a:r>
            <a:r>
              <a:rPr lang="cs-CZ" dirty="0" err="1"/>
              <a:t>Summary</a:t>
            </a:r>
            <a:r>
              <a:rPr lang="cs-CZ" dirty="0"/>
              <a:t> </a:t>
            </a:r>
            <a:r>
              <a:rPr lang="cs-CZ" dirty="0" err="1"/>
              <a:t>Statistics</a:t>
            </a:r>
            <a:r>
              <a:rPr lang="cs-CZ" dirty="0"/>
              <a:t>)</a:t>
            </a:r>
          </a:p>
        </p:txBody>
      </p:sp>
      <p:sp>
        <p:nvSpPr>
          <p:cNvPr id="3" name="Zástupný obsah 2">
            <a:extLst>
              <a:ext uri="{FF2B5EF4-FFF2-40B4-BE49-F238E27FC236}">
                <a16:creationId xmlns:a16="http://schemas.microsoft.com/office/drawing/2014/main" id="{00F83C1F-A7A0-06CE-0523-4ACFE10DD6A8}"/>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Pro každý prvek se poté vypočítá statistika pro hodnoty prvků v jeho okolí. Tyto statistiky mohou zahrnovat průměr, medián, směrodatnou odchylku, rozsah, maximální a minimální hodnoty, kvantily nebo jiné relevantní míry variability a souhrnné charakteristiky.</a:t>
            </a:r>
          </a:p>
          <a:p>
            <a:pPr marL="342900" indent="-342900">
              <a:buFont typeface="Arial" panose="020B0604020202020204" pitchFamily="34" charset="0"/>
              <a:buChar char="•"/>
            </a:pPr>
            <a:r>
              <a:rPr lang="cs-CZ" sz="2400" dirty="0"/>
              <a:t>Souhrnné statistiky okolí poskytují informace o distribuci a vztazích mezi prvky v prostoru. Pomáhají porozumět prostorovým vzorcům, identifikovat shluky, zjišťovat prostorové změny a poskytovat kvantitativní analýzu souhrnných charakteristik v rámci geografických dat.</a:t>
            </a:r>
          </a:p>
          <a:p>
            <a:pPr marL="342900" indent="-342900">
              <a:buFont typeface="Arial" panose="020B0604020202020204" pitchFamily="34" charset="0"/>
              <a:buChar char="•"/>
            </a:pPr>
            <a:r>
              <a:rPr lang="cs-CZ" sz="2400" dirty="0"/>
              <a:t>Použití NSS je rozšířené v mnoha aplikacích, včetně analýzy vlivu, environmentálního modelování, </a:t>
            </a:r>
            <a:r>
              <a:rPr lang="cs-CZ" sz="2400" dirty="0" err="1"/>
              <a:t>geodemografie</a:t>
            </a:r>
            <a:r>
              <a:rPr lang="cs-CZ" sz="2400" dirty="0"/>
              <a:t>, urbanistického plánování, epidemiologie a dalších oborů, kde je důležité zkoumat vlastnosti prostorových objektů ve vztahu k jejich okolí.</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5827357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9137C43-D976-E47B-F2D8-B4D8F22B04F2}"/>
              </a:ext>
            </a:extLst>
          </p:cNvPr>
          <p:cNvSpPr>
            <a:spLocks noGrp="1"/>
          </p:cNvSpPr>
          <p:nvPr>
            <p:ph type="title"/>
          </p:nvPr>
        </p:nvSpPr>
        <p:spPr/>
        <p:txBody>
          <a:bodyPr/>
          <a:lstStyle/>
          <a:p>
            <a:r>
              <a:rPr lang="cs-CZ" dirty="0"/>
              <a:t>Souhrnné statistiky okolí (</a:t>
            </a:r>
            <a:r>
              <a:rPr lang="cs-CZ" dirty="0" err="1"/>
              <a:t>Neighborhood</a:t>
            </a:r>
            <a:r>
              <a:rPr lang="cs-CZ" dirty="0"/>
              <a:t> </a:t>
            </a:r>
            <a:r>
              <a:rPr lang="cs-CZ" dirty="0" err="1"/>
              <a:t>Summary</a:t>
            </a:r>
            <a:r>
              <a:rPr lang="cs-CZ" dirty="0"/>
              <a:t> </a:t>
            </a:r>
            <a:r>
              <a:rPr lang="cs-CZ" dirty="0" err="1"/>
              <a:t>Statistics</a:t>
            </a:r>
            <a:r>
              <a:rPr lang="cs-CZ" dirty="0"/>
              <a:t>)</a:t>
            </a:r>
          </a:p>
        </p:txBody>
      </p:sp>
      <p:pic>
        <p:nvPicPr>
          <p:cNvPr id="16386" name="Picture 2" descr="Neighborhood Summary Statistics tool illustration">
            <a:extLst>
              <a:ext uri="{FF2B5EF4-FFF2-40B4-BE49-F238E27FC236}">
                <a16:creationId xmlns:a16="http://schemas.microsoft.com/office/drawing/2014/main" id="{329F6F04-96C7-F468-CB78-7975CC7EC6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7273" y="2118511"/>
            <a:ext cx="4280073" cy="4051802"/>
          </a:xfrm>
          <a:prstGeom prst="rect">
            <a:avLst/>
          </a:prstGeom>
          <a:noFill/>
          <a:extLst>
            <a:ext uri="{909E8E84-426E-40DD-AFC4-6F175D3DCCD1}">
              <a14:hiddenFill xmlns:a14="http://schemas.microsoft.com/office/drawing/2010/main">
                <a:solidFill>
                  <a:srgbClr val="FFFFFF"/>
                </a:solidFill>
              </a14:hiddenFill>
            </a:ext>
          </a:extLst>
        </p:spPr>
      </p:pic>
      <p:sp>
        <p:nvSpPr>
          <p:cNvPr id="3" name="TextovéPole 2">
            <a:extLst>
              <a:ext uri="{FF2B5EF4-FFF2-40B4-BE49-F238E27FC236}">
                <a16:creationId xmlns:a16="http://schemas.microsoft.com/office/drawing/2014/main" id="{D8A19970-F76C-5ABD-54E4-123AC3A1AFA4}"/>
              </a:ext>
            </a:extLst>
          </p:cNvPr>
          <p:cNvSpPr txBox="1"/>
          <p:nvPr/>
        </p:nvSpPr>
        <p:spPr>
          <a:xfrm>
            <a:off x="6268756" y="5647093"/>
            <a:ext cx="5368705" cy="523220"/>
          </a:xfrm>
          <a:prstGeom prst="rect">
            <a:avLst/>
          </a:prstGeom>
          <a:noFill/>
        </p:spPr>
        <p:txBody>
          <a:bodyPr wrap="square" rtlCol="0">
            <a:spAutoFit/>
          </a:bodyPr>
          <a:lstStyle/>
          <a:p>
            <a:r>
              <a:rPr lang="cs-CZ" sz="1400" dirty="0"/>
              <a:t>Zdroj: https://pro.arcgis.com/en/pro-app/latest/tool-reference/spatial-statistics/how-neighborhood-summary-statistics-works.htm</a:t>
            </a:r>
          </a:p>
        </p:txBody>
      </p:sp>
    </p:spTree>
    <p:extLst>
      <p:ext uri="{BB962C8B-B14F-4D97-AF65-F5344CB8AC3E}">
        <p14:creationId xmlns:p14="http://schemas.microsoft.com/office/powerpoint/2010/main" val="13809214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normAutofit/>
          </a:bodyPr>
          <a:lstStyle/>
          <a:p>
            <a:r>
              <a:rPr lang="cs-CZ" dirty="0"/>
              <a:t>Modelování prostorového uspořádání bodů</a:t>
            </a:r>
          </a:p>
        </p:txBody>
      </p:sp>
      <p:sp>
        <p:nvSpPr>
          <p:cNvPr id="3" name="Zástupný obsah 2">
            <a:extLst>
              <a:ext uri="{FF2B5EF4-FFF2-40B4-BE49-F238E27FC236}">
                <a16:creationId xmlns:a16="http://schemas.microsoft.com/office/drawing/2014/main" id="{00F83C1F-A7A0-06CE-0523-4ACFE10DD6A8}"/>
              </a:ext>
            </a:extLst>
          </p:cNvPr>
          <p:cNvSpPr>
            <a:spLocks noGrp="1"/>
          </p:cNvSpPr>
          <p:nvPr>
            <p:ph idx="1"/>
          </p:nvPr>
        </p:nvSpPr>
        <p:spPr/>
        <p:txBody>
          <a:bodyPr>
            <a:normAutofit lnSpcReduction="10000"/>
          </a:bodyPr>
          <a:lstStyle/>
          <a:p>
            <a:pPr marL="342900" indent="-342900">
              <a:buFont typeface="Arial" panose="020B0604020202020204" pitchFamily="34" charset="0"/>
              <a:buChar char="•"/>
            </a:pPr>
            <a:r>
              <a:rPr lang="cs-CZ" sz="2400" dirty="0"/>
              <a:t>Identifikace geografických vzorců je důležitá pro pochopení chování geografických jevů.</a:t>
            </a:r>
          </a:p>
          <a:p>
            <a:pPr marL="342900" indent="-342900">
              <a:buFont typeface="Arial" panose="020B0604020202020204" pitchFamily="34" charset="0"/>
              <a:buChar char="•"/>
            </a:pPr>
            <a:r>
              <a:rPr lang="cs-CZ" sz="2400" dirty="0"/>
              <a:t>Analyzování vzorců (</a:t>
            </a:r>
            <a:r>
              <a:rPr lang="cs-CZ" sz="2400" dirty="0" err="1"/>
              <a:t>Analyzing</a:t>
            </a:r>
            <a:r>
              <a:rPr lang="cs-CZ" sz="2400" dirty="0"/>
              <a:t> </a:t>
            </a:r>
            <a:r>
              <a:rPr lang="cs-CZ" sz="2400" dirty="0" err="1"/>
              <a:t>Patterns</a:t>
            </a:r>
            <a:r>
              <a:rPr lang="cs-CZ" sz="2400" dirty="0"/>
              <a:t>) v geografických informačních systémech (GIS) je soubor metod a technik, které se používají k identifikaci a zkoumání prostorových vzorců, shluků, </a:t>
            </a:r>
            <a:r>
              <a:rPr lang="cs-CZ" sz="2400" dirty="0" err="1"/>
              <a:t>korrelací</a:t>
            </a:r>
            <a:r>
              <a:rPr lang="cs-CZ" sz="2400" dirty="0"/>
              <a:t> a trendů v geografických datech. Tyto metody umožňují odhalit skryté vztahy mezi geografickými prvky a porozumět jejich prostorovému uspořádání.</a:t>
            </a:r>
          </a:p>
          <a:p>
            <a:pPr marL="342900" indent="-342900">
              <a:buFont typeface="Arial" panose="020B0604020202020204" pitchFamily="34" charset="0"/>
              <a:buChar char="•"/>
            </a:pPr>
            <a:r>
              <a:rPr lang="cs-CZ" sz="2400" dirty="0"/>
              <a:t>Zde je přehled několika běžně používaných metod pro analyzování vzorců v GIS:</a:t>
            </a:r>
          </a:p>
          <a:p>
            <a:pPr marL="1028700" lvl="1" indent="-342900"/>
            <a:r>
              <a:rPr lang="cs-CZ" sz="2200" b="1" dirty="0" err="1"/>
              <a:t>Clustering</a:t>
            </a:r>
            <a:r>
              <a:rPr lang="cs-CZ" sz="2200" b="1" dirty="0"/>
              <a:t> </a:t>
            </a:r>
            <a:r>
              <a:rPr lang="cs-CZ" sz="2200" b="1" dirty="0" err="1"/>
              <a:t>Analysis</a:t>
            </a:r>
            <a:r>
              <a:rPr lang="cs-CZ" sz="2200" b="1" dirty="0"/>
              <a:t> </a:t>
            </a:r>
            <a:r>
              <a:rPr lang="cs-CZ" sz="2200" dirty="0"/>
              <a:t>(Analýza shluků): Tato metoda se používá k identifikaci shluků nebo skupin bodů, které mají podobné vlastnosti nebo hodnoty. Příklady zahrnují analýzu shluků obyvatelstva, obchodních center nebo přírodních jevů.</a:t>
            </a:r>
          </a:p>
          <a:p>
            <a:pPr marL="1028700" lvl="1" indent="-342900"/>
            <a:r>
              <a:rPr lang="cs-CZ" sz="2200" b="1" dirty="0"/>
              <a:t>Hotspot </a:t>
            </a:r>
            <a:r>
              <a:rPr lang="cs-CZ" sz="2200" b="1" dirty="0" err="1"/>
              <a:t>Analysis</a:t>
            </a:r>
            <a:r>
              <a:rPr lang="cs-CZ" sz="2200" b="1" dirty="0"/>
              <a:t> </a:t>
            </a:r>
            <a:r>
              <a:rPr lang="cs-CZ" sz="2200" dirty="0"/>
              <a:t>(Analýza horkých skvrn): Tato metoda slouží k identifikaci oblastí s vysokým stupněm prostorové koncentrace nebo vzoru. Pomocí statistických ukazatelů, jako je index Morana nebo </a:t>
            </a:r>
            <a:r>
              <a:rPr lang="cs-CZ" sz="2200" dirty="0" err="1"/>
              <a:t>Getis-Ord</a:t>
            </a:r>
            <a:r>
              <a:rPr lang="cs-CZ" sz="2200" dirty="0"/>
              <a:t> </a:t>
            </a:r>
            <a:r>
              <a:rPr lang="cs-CZ" sz="2200" dirty="0" err="1"/>
              <a:t>Gi</a:t>
            </a:r>
            <a:r>
              <a:rPr lang="cs-CZ" sz="2200" dirty="0"/>
              <a:t>*, lze nalézt oblasti s významným shlukem hodnot.</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6091321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normAutofit/>
          </a:bodyPr>
          <a:lstStyle/>
          <a:p>
            <a:r>
              <a:rPr lang="cs-CZ" dirty="0"/>
              <a:t>Modelování prostorového uspořádání bodů</a:t>
            </a:r>
          </a:p>
        </p:txBody>
      </p:sp>
      <p:sp>
        <p:nvSpPr>
          <p:cNvPr id="3" name="Zástupný obsah 2">
            <a:extLst>
              <a:ext uri="{FF2B5EF4-FFF2-40B4-BE49-F238E27FC236}">
                <a16:creationId xmlns:a16="http://schemas.microsoft.com/office/drawing/2014/main" id="{00F83C1F-A7A0-06CE-0523-4ACFE10DD6A8}"/>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Zde je přehled několika běžně používaných metod pro analyzování vzorců v GIS:</a:t>
            </a:r>
          </a:p>
          <a:p>
            <a:pPr marL="1028700" lvl="1" indent="-342900"/>
            <a:r>
              <a:rPr lang="cs-CZ" sz="2200" b="1" dirty="0" err="1"/>
              <a:t>Spatial</a:t>
            </a:r>
            <a:r>
              <a:rPr lang="cs-CZ" sz="2200" b="1" dirty="0"/>
              <a:t> </a:t>
            </a:r>
            <a:r>
              <a:rPr lang="cs-CZ" sz="2200" b="1" dirty="0" err="1"/>
              <a:t>Autocorrelation</a:t>
            </a:r>
            <a:r>
              <a:rPr lang="cs-CZ" sz="2200" b="1" dirty="0"/>
              <a:t> </a:t>
            </a:r>
            <a:r>
              <a:rPr lang="cs-CZ" sz="2200" b="1" dirty="0" err="1"/>
              <a:t>Analysis</a:t>
            </a:r>
            <a:r>
              <a:rPr lang="cs-CZ" sz="2200" b="1" dirty="0"/>
              <a:t> </a:t>
            </a:r>
            <a:r>
              <a:rPr lang="cs-CZ" sz="2200" dirty="0"/>
              <a:t>(Analýza prostorové autokorelace): Tato metoda zkoumá míru prostorové závislosti mezi prvky. Posuzuje, zda jsou hodnoty geografických prvků vzájemně podobné nebo se od sebe liší v rámci prostoru. Pomocí indexu Morana nebo </a:t>
            </a:r>
            <a:r>
              <a:rPr lang="cs-CZ" sz="2200" dirty="0" err="1"/>
              <a:t>Gearyho</a:t>
            </a:r>
            <a:r>
              <a:rPr lang="cs-CZ" sz="2200" dirty="0"/>
              <a:t> C se vyhodnocuje míra prostorové autokorelace.</a:t>
            </a:r>
          </a:p>
          <a:p>
            <a:pPr marL="1028700" lvl="1" indent="-342900"/>
            <a:r>
              <a:rPr lang="cs-CZ" sz="2200" b="1" dirty="0"/>
              <a:t>Trend </a:t>
            </a:r>
            <a:r>
              <a:rPr lang="cs-CZ" sz="2200" b="1" dirty="0" err="1"/>
              <a:t>Analysis</a:t>
            </a:r>
            <a:r>
              <a:rPr lang="cs-CZ" sz="2200" b="1" dirty="0"/>
              <a:t> </a:t>
            </a:r>
            <a:r>
              <a:rPr lang="cs-CZ" sz="2200" dirty="0"/>
              <a:t>(Analýza trendů): Tato metoda se používá k identifikaci a vyhodnocení prostorových trendů nebo změn v čase. Pomocí regrese, časových řad nebo analýzy hustoty se zjišťuje směr a intenzita trendu v rámci prostoru.</a:t>
            </a:r>
          </a:p>
          <a:p>
            <a:pPr marL="1028700" lvl="1" indent="-342900"/>
            <a:r>
              <a:rPr lang="cs-CZ" sz="2200" b="1" dirty="0" err="1"/>
              <a:t>Correlation</a:t>
            </a:r>
            <a:r>
              <a:rPr lang="cs-CZ" sz="2200" b="1" dirty="0"/>
              <a:t> </a:t>
            </a:r>
            <a:r>
              <a:rPr lang="cs-CZ" sz="2200" b="1" dirty="0" err="1"/>
              <a:t>Analysis</a:t>
            </a:r>
            <a:r>
              <a:rPr lang="cs-CZ" sz="2200" b="1" dirty="0"/>
              <a:t> </a:t>
            </a:r>
            <a:r>
              <a:rPr lang="cs-CZ" sz="2200" dirty="0"/>
              <a:t>(Korelační analýza): Tato metoda se zaměřuje na zjištění korelace mezi dvěma nebo více geografickými proměnnými. Pomocí korelační matice, </a:t>
            </a:r>
            <a:r>
              <a:rPr lang="cs-CZ" sz="2200" dirty="0" err="1"/>
              <a:t>Pearsonova</a:t>
            </a:r>
            <a:r>
              <a:rPr lang="cs-CZ" sz="2200" dirty="0"/>
              <a:t> korelačního koeficientu nebo jiných statistických metod se zkoumají vzájemné vztahy mezi těmito proměnnými</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31279424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normAutofit/>
          </a:bodyPr>
          <a:lstStyle/>
          <a:p>
            <a:r>
              <a:rPr lang="cs-CZ" dirty="0"/>
              <a:t>Modelování prostorového uspořádání bodů</a:t>
            </a:r>
          </a:p>
        </p:txBody>
      </p:sp>
      <p:sp>
        <p:nvSpPr>
          <p:cNvPr id="3" name="Zástupný obsah 2">
            <a:extLst>
              <a:ext uri="{FF2B5EF4-FFF2-40B4-BE49-F238E27FC236}">
                <a16:creationId xmlns:a16="http://schemas.microsoft.com/office/drawing/2014/main" id="{00F83C1F-A7A0-06CE-0523-4ACFE10DD6A8}"/>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Zde je přehled několika běžně používaných metod pro analyzování vzorců v GIS:</a:t>
            </a:r>
          </a:p>
          <a:p>
            <a:pPr marL="1028700" lvl="1" indent="-342900"/>
            <a:r>
              <a:rPr lang="cs-CZ" sz="2200" b="1" dirty="0" err="1"/>
              <a:t>Density</a:t>
            </a:r>
            <a:r>
              <a:rPr lang="cs-CZ" sz="2200" b="1" dirty="0"/>
              <a:t> </a:t>
            </a:r>
            <a:r>
              <a:rPr lang="cs-CZ" sz="2200" b="1" dirty="0" err="1"/>
              <a:t>Analysis</a:t>
            </a:r>
            <a:r>
              <a:rPr lang="cs-CZ" sz="2200" b="1" dirty="0"/>
              <a:t> </a:t>
            </a:r>
            <a:r>
              <a:rPr lang="cs-CZ" sz="2200" dirty="0"/>
              <a:t>(Analýza hustoty): Tato metoda se používá k vyhodnocení hustoty výskytu nebo distribuce geografických prvků v rámci prostoru. Pomocí Kernel </a:t>
            </a:r>
            <a:r>
              <a:rPr lang="cs-CZ" sz="2200" dirty="0" err="1"/>
              <a:t>Density</a:t>
            </a:r>
            <a:r>
              <a:rPr lang="cs-CZ" sz="2200" dirty="0"/>
              <a:t> </a:t>
            </a:r>
            <a:r>
              <a:rPr lang="cs-CZ" sz="2200" dirty="0" err="1"/>
              <a:t>Estimation</a:t>
            </a:r>
            <a:r>
              <a:rPr lang="cs-CZ" sz="2200" dirty="0"/>
              <a:t> (KDE) nebo analýzy bodových hustot se vytvářejí teplotní mapy nebo izolinie, které</a:t>
            </a:r>
          </a:p>
          <a:p>
            <a:pPr marL="1028700" lvl="1" indent="-342900"/>
            <a:endParaRPr lang="cs-CZ" sz="2200" dirty="0"/>
          </a:p>
          <a:p>
            <a:pPr marL="1028700" lvl="1" indent="-342900"/>
            <a:endParaRPr lang="cs-CZ" sz="2200" dirty="0"/>
          </a:p>
          <a:p>
            <a:pPr marL="1028700" lvl="1" indent="-342900"/>
            <a:endParaRPr lang="cs-CZ" sz="2200" dirty="0"/>
          </a:p>
          <a:p>
            <a:pPr marL="1028700" lvl="1" indent="-342900"/>
            <a:endParaRPr lang="cs-CZ" sz="2200" dirty="0"/>
          </a:p>
          <a:p>
            <a:pPr marL="1028700" lvl="1" indent="-342900"/>
            <a:endParaRPr lang="cs-CZ" sz="22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41118468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normAutofit/>
          </a:bodyPr>
          <a:lstStyle/>
          <a:p>
            <a:r>
              <a:rPr lang="cs-CZ" dirty="0" err="1"/>
              <a:t>Average</a:t>
            </a:r>
            <a:r>
              <a:rPr lang="cs-CZ" dirty="0"/>
              <a:t> </a:t>
            </a:r>
            <a:r>
              <a:rPr lang="cs-CZ" dirty="0" err="1"/>
              <a:t>Nearest</a:t>
            </a:r>
            <a:r>
              <a:rPr lang="cs-CZ" dirty="0"/>
              <a:t> </a:t>
            </a:r>
            <a:r>
              <a:rPr lang="cs-CZ" dirty="0" err="1"/>
              <a:t>Neighbor</a:t>
            </a:r>
            <a:endParaRPr lang="cs-CZ" dirty="0"/>
          </a:p>
        </p:txBody>
      </p:sp>
      <p:sp>
        <p:nvSpPr>
          <p:cNvPr id="3" name="Zástupný obsah 2">
            <a:extLst>
              <a:ext uri="{FF2B5EF4-FFF2-40B4-BE49-F238E27FC236}">
                <a16:creationId xmlns:a16="http://schemas.microsoft.com/office/drawing/2014/main" id="{00F83C1F-A7A0-06CE-0523-4ACFE10DD6A8}"/>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b="1" dirty="0" err="1"/>
              <a:t>Average</a:t>
            </a:r>
            <a:r>
              <a:rPr lang="cs-CZ" sz="2400" b="1" dirty="0"/>
              <a:t> </a:t>
            </a:r>
            <a:r>
              <a:rPr lang="cs-CZ" sz="2400" b="1" dirty="0" err="1"/>
              <a:t>Nearest</a:t>
            </a:r>
            <a:r>
              <a:rPr lang="cs-CZ" sz="2400" b="1" dirty="0"/>
              <a:t> </a:t>
            </a:r>
            <a:r>
              <a:rPr lang="cs-CZ" sz="2400" b="1" dirty="0" err="1"/>
              <a:t>Neighbor</a:t>
            </a:r>
            <a:r>
              <a:rPr lang="cs-CZ" sz="2400" b="1" dirty="0"/>
              <a:t> </a:t>
            </a:r>
            <a:r>
              <a:rPr lang="cs-CZ" sz="2400" dirty="0"/>
              <a:t>(Průměrný nejbližší soused) je metoda v rámci geografické analýzy a prostorové statistiky, která slouží k posouzení míry prostorového shlukování nebo rozmístění geografických prvků v prostoru. Tato metoda porovnává skutečnou vzdálenost mezi prvky s vzdáleností, která by byla očekávána v případě náhodného rozmístění.</a:t>
            </a:r>
          </a:p>
          <a:p>
            <a:pPr marL="342900" indent="-342900">
              <a:buFont typeface="Arial" panose="020B0604020202020204" pitchFamily="34" charset="0"/>
              <a:buChar char="•"/>
            </a:pPr>
            <a:r>
              <a:rPr lang="cs-CZ" sz="2400" dirty="0"/>
              <a:t>Princip fungování </a:t>
            </a:r>
            <a:r>
              <a:rPr lang="cs-CZ" sz="2400" dirty="0" err="1"/>
              <a:t>Average</a:t>
            </a:r>
            <a:r>
              <a:rPr lang="cs-CZ" sz="2400" dirty="0"/>
              <a:t> </a:t>
            </a:r>
            <a:r>
              <a:rPr lang="cs-CZ" sz="2400" dirty="0" err="1"/>
              <a:t>Nearest</a:t>
            </a:r>
            <a:r>
              <a:rPr lang="cs-CZ" sz="2400" dirty="0"/>
              <a:t> </a:t>
            </a:r>
            <a:r>
              <a:rPr lang="cs-CZ" sz="2400" dirty="0" err="1"/>
              <a:t>Neighbor</a:t>
            </a:r>
            <a:r>
              <a:rPr lang="cs-CZ" sz="2400" dirty="0"/>
              <a:t> spočívá v následujících krocích:</a:t>
            </a:r>
          </a:p>
          <a:p>
            <a:pPr marL="1143000" lvl="1" indent="-457200">
              <a:buFont typeface="+mj-lt"/>
              <a:buAutoNum type="arabicPeriod"/>
            </a:pPr>
            <a:r>
              <a:rPr lang="cs-CZ" sz="2200" dirty="0"/>
              <a:t>Výpočet nejbližšího souseda: Pro každý prvek v </a:t>
            </a:r>
            <a:r>
              <a:rPr lang="cs-CZ" sz="2200" dirty="0" err="1"/>
              <a:t>datasetu</a:t>
            </a:r>
            <a:r>
              <a:rPr lang="cs-CZ" sz="2200" dirty="0"/>
              <a:t> se vypočítá vzdálenost k jeho nejbližšímu sousedovi.</a:t>
            </a:r>
          </a:p>
          <a:p>
            <a:pPr marL="1143000" lvl="1" indent="-457200">
              <a:buFont typeface="+mj-lt"/>
              <a:buAutoNum type="arabicPeriod"/>
            </a:pPr>
            <a:r>
              <a:rPr lang="cs-CZ" sz="2200" dirty="0"/>
              <a:t>Výpočet očekávané vzdálenosti: Pro daný počet prvků se vypočítá průměrná vzdálenost mezi prvky v případě, že by byly rozmístěny náhodně. Tato očekávaná vzdálenost se vypočítá na základě charakteristik prostoru, jako je celková plocha nebo počet prvků.</a:t>
            </a:r>
          </a:p>
          <a:p>
            <a:pPr marL="1028700" lvl="1" indent="-342900"/>
            <a:endParaRPr lang="cs-CZ" sz="2200" dirty="0"/>
          </a:p>
          <a:p>
            <a:pPr marL="1028700" lvl="1" indent="-342900"/>
            <a:endParaRPr lang="cs-CZ" sz="2200" dirty="0"/>
          </a:p>
          <a:p>
            <a:pPr marL="1028700" lvl="1" indent="-342900"/>
            <a:endParaRPr lang="cs-CZ" sz="2200" dirty="0"/>
          </a:p>
          <a:p>
            <a:pPr marL="1028700" lvl="1" indent="-342900"/>
            <a:endParaRPr lang="cs-CZ" sz="22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250302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normAutofit/>
          </a:bodyPr>
          <a:lstStyle/>
          <a:p>
            <a:r>
              <a:rPr lang="cs-CZ" dirty="0" err="1"/>
              <a:t>Average</a:t>
            </a:r>
            <a:r>
              <a:rPr lang="cs-CZ" dirty="0"/>
              <a:t> </a:t>
            </a:r>
            <a:r>
              <a:rPr lang="cs-CZ" dirty="0" err="1"/>
              <a:t>Nearest</a:t>
            </a:r>
            <a:r>
              <a:rPr lang="cs-CZ" dirty="0"/>
              <a:t> </a:t>
            </a:r>
            <a:r>
              <a:rPr lang="cs-CZ" dirty="0" err="1"/>
              <a:t>Neighbor</a:t>
            </a:r>
            <a:endParaRPr lang="cs-CZ" dirty="0"/>
          </a:p>
        </p:txBody>
      </p:sp>
      <p:sp>
        <p:nvSpPr>
          <p:cNvPr id="3" name="Zástupný obsah 2">
            <a:extLst>
              <a:ext uri="{FF2B5EF4-FFF2-40B4-BE49-F238E27FC236}">
                <a16:creationId xmlns:a16="http://schemas.microsoft.com/office/drawing/2014/main" id="{00F83C1F-A7A0-06CE-0523-4ACFE10DD6A8}"/>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Princip fungování </a:t>
            </a:r>
            <a:r>
              <a:rPr lang="cs-CZ" sz="2400" dirty="0" err="1"/>
              <a:t>Average</a:t>
            </a:r>
            <a:r>
              <a:rPr lang="cs-CZ" sz="2400" dirty="0"/>
              <a:t> </a:t>
            </a:r>
            <a:r>
              <a:rPr lang="cs-CZ" sz="2400" dirty="0" err="1"/>
              <a:t>Nearest</a:t>
            </a:r>
            <a:r>
              <a:rPr lang="cs-CZ" sz="2400" dirty="0"/>
              <a:t> </a:t>
            </a:r>
            <a:r>
              <a:rPr lang="cs-CZ" sz="2400" dirty="0" err="1"/>
              <a:t>Neighbor</a:t>
            </a:r>
            <a:r>
              <a:rPr lang="cs-CZ" sz="2400" dirty="0"/>
              <a:t> spočívá v následujících krocích:</a:t>
            </a:r>
          </a:p>
          <a:p>
            <a:pPr marL="1143000" lvl="1" indent="-457200">
              <a:buFont typeface="+mj-lt"/>
              <a:buAutoNum type="arabicPeriod" startAt="3"/>
            </a:pPr>
            <a:r>
              <a:rPr lang="cs-CZ" sz="2200" dirty="0"/>
              <a:t>Výpočet indexu </a:t>
            </a:r>
            <a:r>
              <a:rPr lang="cs-CZ" sz="2200" dirty="0" err="1"/>
              <a:t>Nearest</a:t>
            </a:r>
            <a:r>
              <a:rPr lang="cs-CZ" sz="2200" dirty="0"/>
              <a:t> </a:t>
            </a:r>
            <a:r>
              <a:rPr lang="cs-CZ" sz="2200" dirty="0" err="1"/>
              <a:t>Neighbor</a:t>
            </a:r>
            <a:r>
              <a:rPr lang="cs-CZ" sz="2200" dirty="0"/>
              <a:t> Ratio (NNR): Index NNR je poměr mezi průměrnou vzdáleností nejbližšího souseda a očekávanou vzdáleností. Hodnota NNR blízká 1 indikuje náhodné rozmístění, zatímco hodnota menší než 1 naznačuje shlukování nebo aglomeraci, a hodnota větší než 1 naznačuje rovnoměrné rozptýlení.</a:t>
            </a:r>
          </a:p>
          <a:p>
            <a:pPr marL="1143000" lvl="1" indent="-457200">
              <a:buFont typeface="+mj-lt"/>
              <a:buAutoNum type="arabicPeriod" startAt="3"/>
            </a:pPr>
            <a:r>
              <a:rPr lang="cs-CZ" sz="2200" dirty="0"/>
              <a:t>Vyhodnocení výsledků: Výsledky </a:t>
            </a:r>
            <a:r>
              <a:rPr lang="cs-CZ" sz="2200" dirty="0" err="1"/>
              <a:t>Average</a:t>
            </a:r>
            <a:r>
              <a:rPr lang="cs-CZ" sz="2200" dirty="0"/>
              <a:t> </a:t>
            </a:r>
            <a:r>
              <a:rPr lang="cs-CZ" sz="2200" dirty="0" err="1"/>
              <a:t>Nearest</a:t>
            </a:r>
            <a:r>
              <a:rPr lang="cs-CZ" sz="2200" dirty="0"/>
              <a:t> </a:t>
            </a:r>
            <a:r>
              <a:rPr lang="cs-CZ" sz="2200" dirty="0" err="1"/>
              <a:t>Neighbor</a:t>
            </a:r>
            <a:r>
              <a:rPr lang="cs-CZ" sz="2200" dirty="0"/>
              <a:t> se vyhodnocují porovnáním indexu NNR s hodnotou 1 pomocí statistických testů, jako je Monte Carlo simulace. Pokud je hodnota NNR signifikantně menší nebo větší než 1, naznačuje to statisticky významné shlukování nebo rozmístění.</a:t>
            </a:r>
          </a:p>
          <a:p>
            <a:pPr marL="1028700" lvl="1" indent="-342900"/>
            <a:endParaRPr lang="cs-CZ" sz="2200" dirty="0"/>
          </a:p>
          <a:p>
            <a:pPr marL="1028700" lvl="1" indent="-342900"/>
            <a:endParaRPr lang="cs-CZ" sz="2200" dirty="0"/>
          </a:p>
          <a:p>
            <a:pPr marL="1028700" lvl="1" indent="-342900"/>
            <a:endParaRPr lang="cs-CZ" sz="22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554354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Statistické charakteristiky</a:t>
            </a:r>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Některé z nejčastěji používaných statistických charakteristik jsou:</a:t>
            </a:r>
          </a:p>
          <a:p>
            <a:pPr marL="1028700" lvl="1" indent="-342900"/>
            <a:r>
              <a:rPr lang="cs-CZ" sz="2200" b="1" dirty="0"/>
              <a:t>Průměr</a:t>
            </a:r>
            <a:r>
              <a:rPr lang="cs-CZ" sz="2200" dirty="0"/>
              <a:t> (aritmetický průměr): Je to součet hodnot všech bodů v souboru dělený počtem bodů. Průměr poskytuje střední hodnotu souboru dat.</a:t>
            </a:r>
          </a:p>
          <a:p>
            <a:pPr marL="1028700" lvl="1" indent="-342900"/>
            <a:r>
              <a:rPr lang="cs-CZ" sz="2200" b="1" dirty="0"/>
              <a:t>Medián</a:t>
            </a:r>
            <a:r>
              <a:rPr lang="cs-CZ" sz="2200" dirty="0"/>
              <a:t>: Je to prostřední hodnota souboru dat, když jsou seřazeny vzestupně nebo sestupně. Pokud máte lichý počet bodů, medián je hodnota uprostřed. Při sudém počtu bodů je medián průměrem dvou hodnot uprostřed.</a:t>
            </a:r>
          </a:p>
          <a:p>
            <a:pPr marL="1028700" lvl="1" indent="-342900"/>
            <a:r>
              <a:rPr lang="cs-CZ" sz="2200" b="1" dirty="0"/>
              <a:t>Modus</a:t>
            </a:r>
            <a:r>
              <a:rPr lang="cs-CZ" sz="2200" dirty="0"/>
              <a:t>: Je to hodnota, která se ve souboru dat vyskytuje nejčastěji. Soubor může mít jednu modální hodnotu (</a:t>
            </a:r>
            <a:r>
              <a:rPr lang="cs-CZ" sz="2200" dirty="0" err="1"/>
              <a:t>unimodální</a:t>
            </a:r>
            <a:r>
              <a:rPr lang="cs-CZ" sz="2200" dirty="0"/>
              <a:t>) nebo více než jednu modální hodnotu (multimodální).</a:t>
            </a:r>
          </a:p>
          <a:p>
            <a:pPr marL="1028700" lvl="1" indent="-342900"/>
            <a:r>
              <a:rPr lang="cs-CZ" sz="2200" b="1" dirty="0"/>
              <a:t>Rozptyl</a:t>
            </a:r>
            <a:r>
              <a:rPr lang="cs-CZ" sz="2200" dirty="0"/>
              <a:t>: Měří, jak rozptýlené jsou body od průměru. Vyjadřuje se jako průměr čtverců odchylek bodů od průměru. Vyšší hodnota rozptylu naznačuje větší rozptýlení dat.</a:t>
            </a:r>
          </a:p>
        </p:txBody>
      </p:sp>
    </p:spTree>
    <p:extLst>
      <p:ext uri="{BB962C8B-B14F-4D97-AF65-F5344CB8AC3E}">
        <p14:creationId xmlns:p14="http://schemas.microsoft.com/office/powerpoint/2010/main" val="15664375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normAutofit/>
          </a:bodyPr>
          <a:lstStyle/>
          <a:p>
            <a:r>
              <a:rPr lang="cs-CZ" dirty="0" err="1"/>
              <a:t>Average</a:t>
            </a:r>
            <a:r>
              <a:rPr lang="cs-CZ" dirty="0"/>
              <a:t> </a:t>
            </a:r>
            <a:r>
              <a:rPr lang="cs-CZ" dirty="0" err="1"/>
              <a:t>Nearest</a:t>
            </a:r>
            <a:r>
              <a:rPr lang="cs-CZ" dirty="0"/>
              <a:t> </a:t>
            </a:r>
            <a:r>
              <a:rPr lang="cs-CZ" dirty="0" err="1"/>
              <a:t>Neighbor</a:t>
            </a:r>
            <a:endParaRPr lang="cs-CZ" dirty="0"/>
          </a:p>
        </p:txBody>
      </p:sp>
      <p:pic>
        <p:nvPicPr>
          <p:cNvPr id="19458" name="Picture 2">
            <a:extLst>
              <a:ext uri="{FF2B5EF4-FFF2-40B4-BE49-F238E27FC236}">
                <a16:creationId xmlns:a16="http://schemas.microsoft.com/office/drawing/2014/main" id="{3D899F22-8F9E-D965-C1DE-AC722F2D9A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295" y="1963896"/>
            <a:ext cx="6096000" cy="4143375"/>
          </a:xfrm>
          <a:prstGeom prst="rect">
            <a:avLst/>
          </a:prstGeom>
          <a:noFill/>
          <a:extLst>
            <a:ext uri="{909E8E84-426E-40DD-AFC4-6F175D3DCCD1}">
              <a14:hiddenFill xmlns:a14="http://schemas.microsoft.com/office/drawing/2010/main">
                <a:solidFill>
                  <a:srgbClr val="FFFFFF"/>
                </a:solidFill>
              </a14:hiddenFill>
            </a:ext>
          </a:extLst>
        </p:spPr>
      </p:pic>
      <p:sp>
        <p:nvSpPr>
          <p:cNvPr id="6" name="TextovéPole 5">
            <a:extLst>
              <a:ext uri="{FF2B5EF4-FFF2-40B4-BE49-F238E27FC236}">
                <a16:creationId xmlns:a16="http://schemas.microsoft.com/office/drawing/2014/main" id="{8B2390A1-5614-6374-1863-AE76B9834FA6}"/>
              </a:ext>
            </a:extLst>
          </p:cNvPr>
          <p:cNvSpPr txBox="1"/>
          <p:nvPr/>
        </p:nvSpPr>
        <p:spPr>
          <a:xfrm>
            <a:off x="6723707" y="3776329"/>
            <a:ext cx="5368705" cy="954107"/>
          </a:xfrm>
          <a:prstGeom prst="rect">
            <a:avLst/>
          </a:prstGeom>
          <a:noFill/>
        </p:spPr>
        <p:txBody>
          <a:bodyPr wrap="square" rtlCol="0">
            <a:spAutoFit/>
          </a:bodyPr>
          <a:lstStyle/>
          <a:p>
            <a:r>
              <a:rPr lang="en-US" sz="1400" dirty="0"/>
              <a:t>Tu, </a:t>
            </a:r>
            <a:r>
              <a:rPr lang="en-US" sz="1400" dirty="0" err="1"/>
              <a:t>Jingzhi</a:t>
            </a:r>
            <a:r>
              <a:rPr lang="en-US" sz="1400" dirty="0"/>
              <a:t> &amp; Yang, </a:t>
            </a:r>
            <a:r>
              <a:rPr lang="en-US" sz="1400" dirty="0" err="1"/>
              <a:t>Guoxiang</a:t>
            </a:r>
            <a:r>
              <a:rPr lang="en-US" sz="1400" dirty="0"/>
              <a:t> &amp; Qi, Pian &amp; Ding, </a:t>
            </a:r>
            <a:r>
              <a:rPr lang="en-US" sz="1400" dirty="0" err="1"/>
              <a:t>Zengyu</a:t>
            </a:r>
            <a:r>
              <a:rPr lang="en-US" sz="1400" dirty="0"/>
              <a:t> &amp; Mei, Gang. (2020). Comparative investigation of parallel spatial interpolation algorithms for building large-scale digital elevation models. </a:t>
            </a:r>
            <a:r>
              <a:rPr lang="en-US" sz="1400" dirty="0" err="1"/>
              <a:t>PeerJ</a:t>
            </a:r>
            <a:r>
              <a:rPr lang="en-US" sz="1400" dirty="0"/>
              <a:t> Computer Science. 6. 1-30. 10.7717/peerj-cs.263. </a:t>
            </a:r>
            <a:endParaRPr lang="cs-CZ" sz="1400" dirty="0"/>
          </a:p>
        </p:txBody>
      </p:sp>
    </p:spTree>
    <p:extLst>
      <p:ext uri="{BB962C8B-B14F-4D97-AF65-F5344CB8AC3E}">
        <p14:creationId xmlns:p14="http://schemas.microsoft.com/office/powerpoint/2010/main" val="27094000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normAutofit/>
          </a:bodyPr>
          <a:lstStyle/>
          <a:p>
            <a:r>
              <a:rPr lang="en-US" dirty="0"/>
              <a:t>High/Low Clustering (</a:t>
            </a:r>
            <a:r>
              <a:rPr lang="en-US" dirty="0" err="1"/>
              <a:t>Getis</a:t>
            </a:r>
            <a:r>
              <a:rPr lang="en-US" dirty="0"/>
              <a:t>-Ord General G) </a:t>
            </a:r>
            <a:endParaRPr lang="cs-CZ" dirty="0"/>
          </a:p>
        </p:txBody>
      </p:sp>
      <p:sp>
        <p:nvSpPr>
          <p:cNvPr id="3" name="Zástupný obsah 2">
            <a:extLst>
              <a:ext uri="{FF2B5EF4-FFF2-40B4-BE49-F238E27FC236}">
                <a16:creationId xmlns:a16="http://schemas.microsoft.com/office/drawing/2014/main" id="{00F83C1F-A7A0-06CE-0523-4ACFE10DD6A8}"/>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b="1" dirty="0" err="1"/>
              <a:t>High</a:t>
            </a:r>
            <a:r>
              <a:rPr lang="cs-CZ" sz="2400" b="1" dirty="0"/>
              <a:t>/</a:t>
            </a:r>
            <a:r>
              <a:rPr lang="cs-CZ" sz="2400" b="1" dirty="0" err="1"/>
              <a:t>Low</a:t>
            </a:r>
            <a:r>
              <a:rPr lang="cs-CZ" sz="2400" b="1" dirty="0"/>
              <a:t> </a:t>
            </a:r>
            <a:r>
              <a:rPr lang="cs-CZ" sz="2400" b="1" dirty="0" err="1"/>
              <a:t>Clustering</a:t>
            </a:r>
            <a:r>
              <a:rPr lang="cs-CZ" sz="2400" dirty="0"/>
              <a:t>, známý také jako </a:t>
            </a:r>
            <a:r>
              <a:rPr lang="cs-CZ" sz="2400" dirty="0" err="1"/>
              <a:t>Getis-Ord</a:t>
            </a:r>
            <a:r>
              <a:rPr lang="cs-CZ" sz="2400" dirty="0"/>
              <a:t> General G nebo </a:t>
            </a:r>
            <a:r>
              <a:rPr lang="cs-CZ" sz="2400" dirty="0" err="1"/>
              <a:t>Getis-Ord</a:t>
            </a:r>
            <a:r>
              <a:rPr lang="cs-CZ" sz="2400" dirty="0"/>
              <a:t> G, je metoda prostorové analýzy, která slouží k identifikaci prostorových shluků s vysokými nebo nízkými hodnotami dané proměnné v rámci geografických dat.</a:t>
            </a:r>
          </a:p>
          <a:p>
            <a:pPr marL="342900" indent="-342900">
              <a:buFont typeface="Arial" panose="020B0604020202020204" pitchFamily="34" charset="0"/>
              <a:buChar char="•"/>
            </a:pPr>
            <a:r>
              <a:rPr lang="cs-CZ" sz="2400" dirty="0"/>
              <a:t>Princip </a:t>
            </a:r>
            <a:r>
              <a:rPr lang="cs-CZ" sz="2400" dirty="0" err="1"/>
              <a:t>High</a:t>
            </a:r>
            <a:r>
              <a:rPr lang="cs-CZ" sz="2400" dirty="0"/>
              <a:t>/</a:t>
            </a:r>
            <a:r>
              <a:rPr lang="cs-CZ" sz="2400" dirty="0" err="1"/>
              <a:t>Low</a:t>
            </a:r>
            <a:r>
              <a:rPr lang="cs-CZ" sz="2400" dirty="0"/>
              <a:t> </a:t>
            </a:r>
            <a:r>
              <a:rPr lang="cs-CZ" sz="2400" dirty="0" err="1"/>
              <a:t>Clustering</a:t>
            </a:r>
            <a:r>
              <a:rPr lang="cs-CZ" sz="2400" dirty="0"/>
              <a:t> (</a:t>
            </a:r>
            <a:r>
              <a:rPr lang="cs-CZ" sz="2400" dirty="0" err="1"/>
              <a:t>Getis-Ord</a:t>
            </a:r>
            <a:r>
              <a:rPr lang="cs-CZ" sz="2400" dirty="0"/>
              <a:t> General G) je založen na výpočtu lokálních G statistik pro každý prvek v datové sadě. Tyto statistiky měří, zda je hodnota daného prvku vysoká nebo nízká ve srovnání s okolními prvky. Výsledkem je mapa shluků, která ukazuje oblasti se statisticky významným prostorovým shlukováním vysokých nebo nízkých hodnot.</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1028700" lvl="1" indent="-342900"/>
            <a:endParaRPr lang="cs-CZ" sz="2200" dirty="0"/>
          </a:p>
          <a:p>
            <a:pPr marL="1028700" lvl="1" indent="-342900"/>
            <a:endParaRPr lang="cs-CZ" sz="22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21793217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normAutofit/>
          </a:bodyPr>
          <a:lstStyle/>
          <a:p>
            <a:r>
              <a:rPr lang="en-US" dirty="0"/>
              <a:t>High/Low Clustering (</a:t>
            </a:r>
            <a:r>
              <a:rPr lang="en-US" dirty="0" err="1"/>
              <a:t>Getis</a:t>
            </a:r>
            <a:r>
              <a:rPr lang="en-US" dirty="0"/>
              <a:t>-Ord General G) </a:t>
            </a:r>
            <a:endParaRPr lang="cs-CZ" dirty="0"/>
          </a:p>
        </p:txBody>
      </p:sp>
      <p:sp>
        <p:nvSpPr>
          <p:cNvPr id="3" name="Zástupný obsah 2">
            <a:extLst>
              <a:ext uri="{FF2B5EF4-FFF2-40B4-BE49-F238E27FC236}">
                <a16:creationId xmlns:a16="http://schemas.microsoft.com/office/drawing/2014/main" id="{00F83C1F-A7A0-06CE-0523-4ACFE10DD6A8}"/>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Konkrétně se v metodě </a:t>
            </a:r>
            <a:r>
              <a:rPr lang="cs-CZ" sz="2400" dirty="0" err="1"/>
              <a:t>High</a:t>
            </a:r>
            <a:r>
              <a:rPr lang="cs-CZ" sz="2400" dirty="0"/>
              <a:t>/</a:t>
            </a:r>
            <a:r>
              <a:rPr lang="cs-CZ" sz="2400" dirty="0" err="1"/>
              <a:t>Low</a:t>
            </a:r>
            <a:r>
              <a:rPr lang="cs-CZ" sz="2400" dirty="0"/>
              <a:t> </a:t>
            </a:r>
            <a:r>
              <a:rPr lang="cs-CZ" sz="2400" dirty="0" err="1"/>
              <a:t>Clustering</a:t>
            </a:r>
            <a:r>
              <a:rPr lang="cs-CZ" sz="2400" dirty="0"/>
              <a:t> vypočítá G statistika pro každý prvek ve studované oblasti. G statistika je měřítkem prostorového shlukování a je vypočítána na základě hodnot dané proměnné a jejich vztahu k okolním hodnotám. Výsledná G statistika je standardizována a přiděluje se záporná hodnota pro oblasti s vysokými hodnotami (</a:t>
            </a:r>
            <a:r>
              <a:rPr lang="cs-CZ" sz="2400" dirty="0" err="1"/>
              <a:t>High</a:t>
            </a:r>
            <a:r>
              <a:rPr lang="cs-CZ" sz="2400" dirty="0"/>
              <a:t> </a:t>
            </a:r>
            <a:r>
              <a:rPr lang="cs-CZ" sz="2400" dirty="0" err="1"/>
              <a:t>Clustering</a:t>
            </a:r>
            <a:r>
              <a:rPr lang="cs-CZ" sz="2400" dirty="0"/>
              <a:t>) a kladná hodnota pro oblasti s nízkými hodnotami (</a:t>
            </a:r>
            <a:r>
              <a:rPr lang="cs-CZ" sz="2400" dirty="0" err="1"/>
              <a:t>Low</a:t>
            </a:r>
            <a:r>
              <a:rPr lang="cs-CZ" sz="2400" dirty="0"/>
              <a:t> </a:t>
            </a:r>
            <a:r>
              <a:rPr lang="cs-CZ" sz="2400" dirty="0" err="1"/>
              <a:t>Clustering</a:t>
            </a:r>
            <a:r>
              <a:rPr lang="cs-CZ" sz="2400" dirty="0"/>
              <a:t>). Větší absolutní hodnota G statistiky indikuje silnější shlukování.</a:t>
            </a:r>
          </a:p>
          <a:p>
            <a:pPr marL="342900" indent="-342900">
              <a:buFont typeface="Arial" panose="020B0604020202020204" pitchFamily="34" charset="0"/>
              <a:buChar char="•"/>
            </a:pPr>
            <a:r>
              <a:rPr lang="cs-CZ" sz="2400" dirty="0"/>
              <a:t>Výsledkem analýzy </a:t>
            </a:r>
            <a:r>
              <a:rPr lang="cs-CZ" sz="2400" dirty="0" err="1"/>
              <a:t>High</a:t>
            </a:r>
            <a:r>
              <a:rPr lang="cs-CZ" sz="2400" dirty="0"/>
              <a:t>/</a:t>
            </a:r>
            <a:r>
              <a:rPr lang="cs-CZ" sz="2400" dirty="0" err="1"/>
              <a:t>Low</a:t>
            </a:r>
            <a:r>
              <a:rPr lang="cs-CZ" sz="2400" dirty="0"/>
              <a:t> </a:t>
            </a:r>
            <a:r>
              <a:rPr lang="cs-CZ" sz="2400" dirty="0" err="1"/>
              <a:t>Clustering</a:t>
            </a:r>
            <a:r>
              <a:rPr lang="cs-CZ" sz="2400" dirty="0"/>
              <a:t> je shluková mapa, která vizualizuje oblasti s významným prostorovým shlukováním vysokých nebo nízkých hodnot. Tyto oblasti mohou poskytnout důležité informace o prostorových trendech, vzorcích a rozložení hodnot v datech.</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1028700" lvl="1" indent="-342900"/>
            <a:endParaRPr lang="cs-CZ" sz="2200" dirty="0"/>
          </a:p>
          <a:p>
            <a:pPr marL="1028700" lvl="1" indent="-342900"/>
            <a:endParaRPr lang="cs-CZ" sz="22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34313630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normAutofit/>
          </a:bodyPr>
          <a:lstStyle/>
          <a:p>
            <a:r>
              <a:rPr lang="en-US" dirty="0"/>
              <a:t>High/Low Clustering (</a:t>
            </a:r>
            <a:r>
              <a:rPr lang="en-US" dirty="0" err="1"/>
              <a:t>Getis</a:t>
            </a:r>
            <a:r>
              <a:rPr lang="en-US" dirty="0"/>
              <a:t>-Ord General G) </a:t>
            </a:r>
            <a:endParaRPr lang="cs-CZ" dirty="0"/>
          </a:p>
        </p:txBody>
      </p:sp>
      <p:pic>
        <p:nvPicPr>
          <p:cNvPr id="25602" name="Picture 2">
            <a:extLst>
              <a:ext uri="{FF2B5EF4-FFF2-40B4-BE49-F238E27FC236}">
                <a16:creationId xmlns:a16="http://schemas.microsoft.com/office/drawing/2014/main" id="{BE194DD2-DCD7-22BA-CF0A-2B1A3BEE72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3521" y="1909780"/>
            <a:ext cx="5072958" cy="4486397"/>
          </a:xfrm>
          <a:prstGeom prst="rect">
            <a:avLst/>
          </a:prstGeom>
          <a:noFill/>
          <a:extLst>
            <a:ext uri="{909E8E84-426E-40DD-AFC4-6F175D3DCCD1}">
              <a14:hiddenFill xmlns:a14="http://schemas.microsoft.com/office/drawing/2010/main">
                <a:solidFill>
                  <a:srgbClr val="FFFFFF"/>
                </a:solidFill>
              </a14:hiddenFill>
            </a:ext>
          </a:extLst>
        </p:spPr>
      </p:pic>
      <p:sp>
        <p:nvSpPr>
          <p:cNvPr id="6" name="TextovéPole 5">
            <a:extLst>
              <a:ext uri="{FF2B5EF4-FFF2-40B4-BE49-F238E27FC236}">
                <a16:creationId xmlns:a16="http://schemas.microsoft.com/office/drawing/2014/main" id="{4501B987-7EFA-51F6-9BD7-5331CCC64E30}"/>
              </a:ext>
            </a:extLst>
          </p:cNvPr>
          <p:cNvSpPr txBox="1"/>
          <p:nvPr/>
        </p:nvSpPr>
        <p:spPr>
          <a:xfrm>
            <a:off x="5890789" y="4572784"/>
            <a:ext cx="5368705" cy="738664"/>
          </a:xfrm>
          <a:prstGeom prst="rect">
            <a:avLst/>
          </a:prstGeom>
          <a:noFill/>
        </p:spPr>
        <p:txBody>
          <a:bodyPr wrap="square" rtlCol="0">
            <a:spAutoFit/>
          </a:bodyPr>
          <a:lstStyle/>
          <a:p>
            <a:r>
              <a:rPr lang="en-US" sz="1400" dirty="0"/>
              <a:t>Osei, Frank &amp; Stein, Alfred. (2017). </a:t>
            </a:r>
            <a:r>
              <a:rPr lang="en-US" sz="1400" dirty="0" err="1"/>
              <a:t>Spatio</a:t>
            </a:r>
            <a:r>
              <a:rPr lang="en-US" sz="1400" dirty="0"/>
              <a:t>-temporal analysis of small-area intestinal parasites infections in Ghana. Scientific Reports. 7. 10.1038/s41598-017-12397-1. </a:t>
            </a:r>
            <a:endParaRPr lang="cs-CZ" sz="1400" dirty="0"/>
          </a:p>
        </p:txBody>
      </p:sp>
    </p:spTree>
    <p:extLst>
      <p:ext uri="{BB962C8B-B14F-4D97-AF65-F5344CB8AC3E}">
        <p14:creationId xmlns:p14="http://schemas.microsoft.com/office/powerpoint/2010/main" val="18497938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normAutofit/>
          </a:bodyPr>
          <a:lstStyle/>
          <a:p>
            <a:r>
              <a:rPr lang="cs-CZ" dirty="0" err="1"/>
              <a:t>Incremental</a:t>
            </a:r>
            <a:r>
              <a:rPr lang="cs-CZ" dirty="0"/>
              <a:t> </a:t>
            </a:r>
            <a:r>
              <a:rPr lang="cs-CZ" dirty="0" err="1"/>
              <a:t>Spatial</a:t>
            </a:r>
            <a:r>
              <a:rPr lang="cs-CZ" dirty="0"/>
              <a:t> </a:t>
            </a:r>
            <a:r>
              <a:rPr lang="cs-CZ" dirty="0" err="1"/>
              <a:t>Autocorrelation</a:t>
            </a:r>
            <a:endParaRPr lang="cs-CZ" dirty="0"/>
          </a:p>
        </p:txBody>
      </p:sp>
      <p:sp>
        <p:nvSpPr>
          <p:cNvPr id="3" name="Zástupný obsah 2">
            <a:extLst>
              <a:ext uri="{FF2B5EF4-FFF2-40B4-BE49-F238E27FC236}">
                <a16:creationId xmlns:a16="http://schemas.microsoft.com/office/drawing/2014/main" id="{00F83C1F-A7A0-06CE-0523-4ACFE10DD6A8}"/>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b="1" dirty="0" err="1"/>
              <a:t>Incremental</a:t>
            </a:r>
            <a:r>
              <a:rPr lang="cs-CZ" sz="2400" b="1" dirty="0"/>
              <a:t> </a:t>
            </a:r>
            <a:r>
              <a:rPr lang="cs-CZ" sz="2400" b="1" dirty="0" err="1"/>
              <a:t>Spatial</a:t>
            </a:r>
            <a:r>
              <a:rPr lang="cs-CZ" sz="2400" b="1" dirty="0"/>
              <a:t> </a:t>
            </a:r>
            <a:r>
              <a:rPr lang="cs-CZ" sz="2400" b="1" dirty="0" err="1"/>
              <a:t>Autocorrelation</a:t>
            </a:r>
            <a:r>
              <a:rPr lang="cs-CZ" sz="2400" b="1" dirty="0"/>
              <a:t> </a:t>
            </a:r>
            <a:r>
              <a:rPr lang="cs-CZ" sz="2400" dirty="0"/>
              <a:t>(ISAR) je metoda v geografických informačních systémech (GIS), která slouží k analýze prostorové autokorelace postupným zvyšováním velikosti okolního prostoru. Tato metoda se používá k identifikaci vzorců shlukování nebo disperze mezi geografickými prvky.</a:t>
            </a:r>
          </a:p>
          <a:p>
            <a:pPr marL="342900" indent="-342900">
              <a:buFont typeface="Arial" panose="020B0604020202020204" pitchFamily="34" charset="0"/>
              <a:buChar char="•"/>
            </a:pPr>
            <a:r>
              <a:rPr lang="cs-CZ" sz="2400" dirty="0"/>
              <a:t>Princip fungování </a:t>
            </a:r>
            <a:r>
              <a:rPr lang="cs-CZ" sz="2400" dirty="0" err="1"/>
              <a:t>Incremental</a:t>
            </a:r>
            <a:r>
              <a:rPr lang="cs-CZ" sz="2400" dirty="0"/>
              <a:t> </a:t>
            </a:r>
            <a:r>
              <a:rPr lang="cs-CZ" sz="2400" dirty="0" err="1"/>
              <a:t>Spatial</a:t>
            </a:r>
            <a:r>
              <a:rPr lang="cs-CZ" sz="2400" dirty="0"/>
              <a:t> </a:t>
            </a:r>
            <a:r>
              <a:rPr lang="cs-CZ" sz="2400" dirty="0" err="1"/>
              <a:t>Autocorrelation</a:t>
            </a:r>
            <a:r>
              <a:rPr lang="cs-CZ" sz="2400" dirty="0"/>
              <a:t> je následující:</a:t>
            </a:r>
          </a:p>
          <a:p>
            <a:pPr marL="1143000" lvl="1" indent="-457200">
              <a:buFont typeface="+mj-lt"/>
              <a:buAutoNum type="arabicPeriod"/>
            </a:pPr>
            <a:r>
              <a:rPr lang="cs-CZ" sz="2200" dirty="0"/>
              <a:t>Definice okolního prostoru: Začíná se s malým okolím nebo sousedstvím okolo každého prvku v datové sadě. Okolí může být definováno například pomocí vzdálenosti (např. kilometrů) nebo počtu nejbližších sousedů.</a:t>
            </a:r>
          </a:p>
          <a:p>
            <a:pPr marL="1143000" lvl="1" indent="-457200">
              <a:buFont typeface="+mj-lt"/>
              <a:buAutoNum type="arabicPeriod"/>
            </a:pPr>
            <a:r>
              <a:rPr lang="cs-CZ" sz="2200" dirty="0"/>
              <a:t>Výpočet prostorové autokorelace: Pro každou velikost okolního prostoru se vypočítá míra prostorové autokorelace, jako je například index Morana nebo </a:t>
            </a:r>
            <a:r>
              <a:rPr lang="cs-CZ" sz="2200" dirty="0" err="1"/>
              <a:t>Gearyho</a:t>
            </a:r>
            <a:r>
              <a:rPr lang="cs-CZ" sz="2200" dirty="0"/>
              <a:t> C. Tyto statistiky měří míru podobnosti mezi hodnotami geografických prvků v rámci daného okolí.</a:t>
            </a:r>
          </a:p>
          <a:p>
            <a:pPr marL="1143000" lvl="1" indent="-457200">
              <a:buFont typeface="+mj-lt"/>
              <a:buAutoNum type="arabicPeriod"/>
            </a:pPr>
            <a:endParaRPr lang="cs-CZ" sz="2200" dirty="0"/>
          </a:p>
          <a:p>
            <a:pPr marL="1143000" lvl="1" indent="-457200">
              <a:buFont typeface="+mj-lt"/>
              <a:buAutoNum type="arabicPeriod"/>
            </a:pPr>
            <a:endParaRPr lang="cs-CZ" sz="22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1028700" lvl="1" indent="-342900"/>
            <a:endParaRPr lang="cs-CZ" sz="2200" dirty="0"/>
          </a:p>
          <a:p>
            <a:pPr marL="1028700" lvl="1" indent="-342900"/>
            <a:endParaRPr lang="cs-CZ" sz="22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41381810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normAutofit/>
          </a:bodyPr>
          <a:lstStyle/>
          <a:p>
            <a:r>
              <a:rPr lang="cs-CZ" dirty="0" err="1"/>
              <a:t>Incremental</a:t>
            </a:r>
            <a:r>
              <a:rPr lang="cs-CZ" dirty="0"/>
              <a:t> </a:t>
            </a:r>
            <a:r>
              <a:rPr lang="cs-CZ" dirty="0" err="1"/>
              <a:t>Spatial</a:t>
            </a:r>
            <a:r>
              <a:rPr lang="cs-CZ" dirty="0"/>
              <a:t> </a:t>
            </a:r>
            <a:r>
              <a:rPr lang="cs-CZ" dirty="0" err="1"/>
              <a:t>Autocorrelation</a:t>
            </a:r>
            <a:endParaRPr lang="cs-CZ" dirty="0"/>
          </a:p>
        </p:txBody>
      </p:sp>
      <p:sp>
        <p:nvSpPr>
          <p:cNvPr id="3" name="Zástupný obsah 2">
            <a:extLst>
              <a:ext uri="{FF2B5EF4-FFF2-40B4-BE49-F238E27FC236}">
                <a16:creationId xmlns:a16="http://schemas.microsoft.com/office/drawing/2014/main" id="{00F83C1F-A7A0-06CE-0523-4ACFE10DD6A8}"/>
              </a:ext>
            </a:extLst>
          </p:cNvPr>
          <p:cNvSpPr>
            <a:spLocks noGrp="1"/>
          </p:cNvSpPr>
          <p:nvPr>
            <p:ph idx="1"/>
          </p:nvPr>
        </p:nvSpPr>
        <p:spPr/>
        <p:txBody>
          <a:bodyPr>
            <a:normAutofit lnSpcReduction="10000"/>
          </a:bodyPr>
          <a:lstStyle/>
          <a:p>
            <a:pPr marL="342900" indent="-342900">
              <a:buFont typeface="Arial" panose="020B0604020202020204" pitchFamily="34" charset="0"/>
              <a:buChar char="•"/>
            </a:pPr>
            <a:r>
              <a:rPr lang="cs-CZ" sz="2400" dirty="0"/>
              <a:t>Princip fungování </a:t>
            </a:r>
            <a:r>
              <a:rPr lang="cs-CZ" sz="2400" dirty="0" err="1"/>
              <a:t>Incremental</a:t>
            </a:r>
            <a:r>
              <a:rPr lang="cs-CZ" sz="2400" dirty="0"/>
              <a:t> </a:t>
            </a:r>
            <a:r>
              <a:rPr lang="cs-CZ" sz="2400" dirty="0" err="1"/>
              <a:t>Spatial</a:t>
            </a:r>
            <a:r>
              <a:rPr lang="cs-CZ" sz="2400" dirty="0"/>
              <a:t> </a:t>
            </a:r>
            <a:r>
              <a:rPr lang="cs-CZ" sz="2400" dirty="0" err="1"/>
              <a:t>Autocorrelation</a:t>
            </a:r>
            <a:r>
              <a:rPr lang="cs-CZ" sz="2400" dirty="0"/>
              <a:t> je následující:</a:t>
            </a:r>
          </a:p>
          <a:p>
            <a:pPr marL="1143000" lvl="1" indent="-457200">
              <a:buFont typeface="+mj-lt"/>
              <a:buAutoNum type="arabicPeriod" startAt="3"/>
            </a:pPr>
            <a:r>
              <a:rPr lang="cs-CZ" sz="2200" dirty="0"/>
              <a:t>Postupné zvyšování velikosti okolního prostoru: Velikost okolního prostoru se postupně zvyšuje a pro každou novou velikost se opakuje výpočet prostorové autokorelace. To umožňuje identifikovat změny ve vzorcích shlukování nebo disperze s rostoucím okolím.</a:t>
            </a:r>
          </a:p>
          <a:p>
            <a:pPr marL="1143000" lvl="1" indent="-457200">
              <a:buFont typeface="+mj-lt"/>
              <a:buAutoNum type="arabicPeriod" startAt="3"/>
            </a:pPr>
            <a:r>
              <a:rPr lang="cs-CZ" sz="2200" dirty="0"/>
              <a:t>Vyhodnocení výsledků: Výsledky </a:t>
            </a:r>
            <a:r>
              <a:rPr lang="cs-CZ" sz="2200" dirty="0" err="1"/>
              <a:t>Incremental</a:t>
            </a:r>
            <a:r>
              <a:rPr lang="cs-CZ" sz="2200" dirty="0"/>
              <a:t> </a:t>
            </a:r>
            <a:r>
              <a:rPr lang="cs-CZ" sz="2200" dirty="0" err="1"/>
              <a:t>Spatial</a:t>
            </a:r>
            <a:r>
              <a:rPr lang="cs-CZ" sz="2200" dirty="0"/>
              <a:t> </a:t>
            </a:r>
            <a:r>
              <a:rPr lang="cs-CZ" sz="2200" dirty="0" err="1"/>
              <a:t>Autocorrelation</a:t>
            </a:r>
            <a:r>
              <a:rPr lang="cs-CZ" sz="2200" dirty="0"/>
              <a:t> se vyhodnocují na základě statistické signifikance prostorové autokorelace pro jednotlivé velikosti okolního prostoru. Identifikují se kritické hodnoty, které naznačují statisticky významné shlukování nebo disperzi.</a:t>
            </a:r>
          </a:p>
          <a:p>
            <a:pPr marL="457200" indent="-457200">
              <a:buFont typeface="Arial" panose="020B0604020202020204" pitchFamily="34" charset="0"/>
              <a:buChar char="•"/>
            </a:pPr>
            <a:r>
              <a:rPr lang="cs-CZ" sz="2400" dirty="0"/>
              <a:t>Identifikace vzorců shlukování nebo disperze: Pomocí ISAR lze identifikovat oblasti s vysokou mírou prostorového shlukování (shluky) nebo nízkou mírou prostorové autokorelace (disperze) mezi geografickými prvky. To může poskytnout důležité informace o vzorcích rozložení, například při analýze kriminality, výskytu nemocí nebo vzdálenosti mezi objekty.</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1028700" lvl="1" indent="-342900"/>
            <a:endParaRPr lang="cs-CZ" sz="2200" dirty="0"/>
          </a:p>
          <a:p>
            <a:pPr marL="1028700" lvl="1" indent="-342900"/>
            <a:endParaRPr lang="cs-CZ" sz="22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24233618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normAutofit/>
          </a:bodyPr>
          <a:lstStyle/>
          <a:p>
            <a:r>
              <a:rPr lang="cs-CZ" dirty="0"/>
              <a:t>Prostorová autokorelace</a:t>
            </a:r>
          </a:p>
        </p:txBody>
      </p:sp>
      <p:sp>
        <p:nvSpPr>
          <p:cNvPr id="3" name="Zástupný obsah 2">
            <a:extLst>
              <a:ext uri="{FF2B5EF4-FFF2-40B4-BE49-F238E27FC236}">
                <a16:creationId xmlns:a16="http://schemas.microsoft.com/office/drawing/2014/main" id="{00F83C1F-A7A0-06CE-0523-4ACFE10DD6A8}"/>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V GIS je prostorová autokorelace často vypočítávána pomocí různých metod a statistických ukazatelů. Některé z nejběžnějších metod prostorové autokorelace v GIS zahrnují:</a:t>
            </a:r>
          </a:p>
          <a:p>
            <a:pPr marL="1028700" lvl="1" indent="-342900"/>
            <a:r>
              <a:rPr lang="cs-CZ" sz="2200" b="1" dirty="0" err="1"/>
              <a:t>Moranův</a:t>
            </a:r>
            <a:r>
              <a:rPr lang="cs-CZ" sz="2200" b="1" dirty="0"/>
              <a:t> I index</a:t>
            </a:r>
            <a:r>
              <a:rPr lang="cs-CZ" sz="2200" dirty="0"/>
              <a:t>: Jedná se o ukazatel prostorové autokorelace, který byl popsán v předchozí odpovědi. V GIS lze vypočítat </a:t>
            </a:r>
            <a:r>
              <a:rPr lang="cs-CZ" sz="2200" dirty="0" err="1"/>
              <a:t>Moranův</a:t>
            </a:r>
            <a:r>
              <a:rPr lang="cs-CZ" sz="2200" dirty="0"/>
              <a:t> I index pro celou datovou sadu nebo pro jednotlivé geografické prvky, a to s použitím vah sousedství mezi prvky.</a:t>
            </a:r>
          </a:p>
          <a:p>
            <a:pPr marL="1028700" lvl="1" indent="-342900"/>
            <a:r>
              <a:rPr lang="cs-CZ" sz="2200" b="1" dirty="0" err="1"/>
              <a:t>Gearyho</a:t>
            </a:r>
            <a:r>
              <a:rPr lang="cs-CZ" sz="2200" b="1" dirty="0"/>
              <a:t> C index</a:t>
            </a:r>
            <a:r>
              <a:rPr lang="cs-CZ" sz="2200" dirty="0"/>
              <a:t>: Je dalším statistickým ukazatelem prostorové autokorelace, který měří podobnost hodnot mezi prvky ve vztahu k jejich vzdálenosti. </a:t>
            </a:r>
            <a:r>
              <a:rPr lang="cs-CZ" sz="2200" dirty="0" err="1"/>
              <a:t>Gearyho</a:t>
            </a:r>
            <a:r>
              <a:rPr lang="cs-CZ" sz="2200" dirty="0"/>
              <a:t> C index se používá k určení, zda jsou hodnoty v jedné oblasti podobné nebo se liší od hodnot v jejím okolí.</a:t>
            </a:r>
          </a:p>
          <a:p>
            <a:pPr marL="1028700" lvl="1" indent="-342900"/>
            <a:r>
              <a:rPr lang="cs-CZ" sz="2200" b="1" dirty="0" err="1"/>
              <a:t>Local</a:t>
            </a:r>
            <a:r>
              <a:rPr lang="cs-CZ" sz="2200" b="1" dirty="0"/>
              <a:t> </a:t>
            </a:r>
            <a:r>
              <a:rPr lang="cs-CZ" sz="2200" b="1" dirty="0" err="1"/>
              <a:t>Indicators</a:t>
            </a:r>
            <a:r>
              <a:rPr lang="cs-CZ" sz="2200" b="1" dirty="0"/>
              <a:t> </a:t>
            </a:r>
            <a:r>
              <a:rPr lang="cs-CZ" sz="2200" b="1" dirty="0" err="1"/>
              <a:t>of</a:t>
            </a:r>
            <a:r>
              <a:rPr lang="cs-CZ" sz="2200" b="1" dirty="0"/>
              <a:t> </a:t>
            </a:r>
            <a:r>
              <a:rPr lang="cs-CZ" sz="2200" b="1" dirty="0" err="1"/>
              <a:t>Spatial</a:t>
            </a:r>
            <a:r>
              <a:rPr lang="cs-CZ" sz="2200" b="1" dirty="0"/>
              <a:t> </a:t>
            </a:r>
            <a:r>
              <a:rPr lang="cs-CZ" sz="2200" b="1" dirty="0" err="1"/>
              <a:t>Association</a:t>
            </a:r>
            <a:r>
              <a:rPr lang="cs-CZ" sz="2200" b="1" dirty="0"/>
              <a:t> </a:t>
            </a:r>
            <a:r>
              <a:rPr lang="cs-CZ" sz="2200" dirty="0"/>
              <a:t>(LISA): LISA analýza se zaměřuje na identifikaci lokálních shluků nebo disperzí v datové sadě. Pomocí této analýzy lze získat mapu, která ukazuje míru prostorové autokorelace pro jednotlivé prvky v rámci okolí.</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1028700" lvl="1" indent="-342900"/>
            <a:endParaRPr lang="cs-CZ" sz="2200" dirty="0"/>
          </a:p>
          <a:p>
            <a:pPr marL="1028700" lvl="1" indent="-342900"/>
            <a:endParaRPr lang="cs-CZ" sz="22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12886444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normAutofit/>
          </a:bodyPr>
          <a:lstStyle/>
          <a:p>
            <a:r>
              <a:rPr lang="cs-CZ" dirty="0"/>
              <a:t>Prostorová autokorelace</a:t>
            </a:r>
          </a:p>
        </p:txBody>
      </p:sp>
      <p:sp>
        <p:nvSpPr>
          <p:cNvPr id="3" name="Zástupný obsah 2">
            <a:extLst>
              <a:ext uri="{FF2B5EF4-FFF2-40B4-BE49-F238E27FC236}">
                <a16:creationId xmlns:a16="http://schemas.microsoft.com/office/drawing/2014/main" id="{00F83C1F-A7A0-06CE-0523-4ACFE10DD6A8}"/>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Použití prostorové autokorelace v GIS je rozmanité. Některé příklady zahrnují:</a:t>
            </a:r>
          </a:p>
          <a:p>
            <a:pPr marL="1028700" lvl="1" indent="-342900"/>
            <a:r>
              <a:rPr lang="cs-CZ" sz="2200" dirty="0"/>
              <a:t>Analýza kriminality: Prostorová autokorelace se využívá k identifikaci oblastí se zvýšenou kriminalitou a zjištění, zda se zločiny shlukují nebo jsou náhodně rozmístěny.</a:t>
            </a:r>
          </a:p>
          <a:p>
            <a:pPr marL="1028700" lvl="1" indent="-342900"/>
            <a:r>
              <a:rPr lang="cs-CZ" sz="2200" dirty="0"/>
              <a:t>Plánování území: Prostorová autokorelace může poskytnout informace o shlucích určitých prvků, jako jsou obchody, školy nebo zdravotnická zařízení, což může být užitečné pro plánování infrastruktury a služeb.</a:t>
            </a:r>
          </a:p>
          <a:p>
            <a:pPr marL="1028700" lvl="1" indent="-342900"/>
            <a:r>
              <a:rPr lang="cs-CZ" sz="2200" dirty="0"/>
              <a:t>Studium životního prostředí: Analýza prostorové autokorelace může pomoci identifikovat oblasti s vysokou biodiverzitou, ekologickými vzory nebo výskytem druhů a poskytnout důležité informace pro ochranu přírody</a:t>
            </a:r>
          </a:p>
          <a:p>
            <a:pPr marL="342900" indent="-342900">
              <a:buFont typeface="Arial" panose="020B0604020202020204" pitchFamily="34" charset="0"/>
              <a:buChar char="•"/>
            </a:pPr>
            <a:endParaRPr lang="cs-CZ" sz="2400" dirty="0"/>
          </a:p>
          <a:p>
            <a:pPr marL="1028700" lvl="1" indent="-342900"/>
            <a:endParaRPr lang="cs-CZ" sz="2200" dirty="0"/>
          </a:p>
          <a:p>
            <a:pPr marL="1028700" lvl="1" indent="-342900"/>
            <a:endParaRPr lang="cs-CZ" sz="22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5872108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97D8059-33FA-7BF0-2BE6-CB12B8BEE958}"/>
              </a:ext>
            </a:extLst>
          </p:cNvPr>
          <p:cNvSpPr>
            <a:spLocks noGrp="1"/>
          </p:cNvSpPr>
          <p:nvPr>
            <p:ph type="title"/>
          </p:nvPr>
        </p:nvSpPr>
        <p:spPr>
          <a:xfrm>
            <a:off x="201293" y="936595"/>
            <a:ext cx="11798620" cy="719138"/>
          </a:xfrm>
        </p:spPr>
        <p:txBody>
          <a:bodyPr>
            <a:normAutofit/>
          </a:bodyPr>
          <a:lstStyle/>
          <a:p>
            <a:r>
              <a:rPr lang="cs-CZ" sz="4000" dirty="0"/>
              <a:t>Prostorová autokorelace</a:t>
            </a:r>
          </a:p>
        </p:txBody>
      </p:sp>
      <p:pic>
        <p:nvPicPr>
          <p:cNvPr id="28674" name="Picture 2">
            <a:extLst>
              <a:ext uri="{FF2B5EF4-FFF2-40B4-BE49-F238E27FC236}">
                <a16:creationId xmlns:a16="http://schemas.microsoft.com/office/drawing/2014/main" id="{0FE93F8C-1B71-CA8B-2709-2951630535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9901" y="2220693"/>
            <a:ext cx="6096000" cy="4010025"/>
          </a:xfrm>
          <a:prstGeom prst="rect">
            <a:avLst/>
          </a:prstGeom>
          <a:noFill/>
          <a:extLst>
            <a:ext uri="{909E8E84-426E-40DD-AFC4-6F175D3DCCD1}">
              <a14:hiddenFill xmlns:a14="http://schemas.microsoft.com/office/drawing/2010/main">
                <a:solidFill>
                  <a:srgbClr val="FFFFFF"/>
                </a:solidFill>
              </a14:hiddenFill>
            </a:ext>
          </a:extLst>
        </p:spPr>
      </p:pic>
      <p:pic>
        <p:nvPicPr>
          <p:cNvPr id="4" name="Obrázek 3">
            <a:extLst>
              <a:ext uri="{FF2B5EF4-FFF2-40B4-BE49-F238E27FC236}">
                <a16:creationId xmlns:a16="http://schemas.microsoft.com/office/drawing/2014/main" id="{FFB600AC-FEF6-DBB6-BA3C-22F4D03D8E37}"/>
              </a:ext>
            </a:extLst>
          </p:cNvPr>
          <p:cNvPicPr>
            <a:picLocks noChangeAspect="1"/>
          </p:cNvPicPr>
          <p:nvPr/>
        </p:nvPicPr>
        <p:blipFill>
          <a:blip r:embed="rId3"/>
          <a:stretch>
            <a:fillRect/>
          </a:stretch>
        </p:blipFill>
        <p:spPr>
          <a:xfrm>
            <a:off x="7710713" y="1644070"/>
            <a:ext cx="3229426" cy="2581635"/>
          </a:xfrm>
          <a:prstGeom prst="rect">
            <a:avLst/>
          </a:prstGeom>
        </p:spPr>
      </p:pic>
      <p:sp>
        <p:nvSpPr>
          <p:cNvPr id="5" name="TextovéPole 4">
            <a:extLst>
              <a:ext uri="{FF2B5EF4-FFF2-40B4-BE49-F238E27FC236}">
                <a16:creationId xmlns:a16="http://schemas.microsoft.com/office/drawing/2014/main" id="{93D1451C-6851-CFCD-D721-0A68758A4CE9}"/>
              </a:ext>
            </a:extLst>
          </p:cNvPr>
          <p:cNvSpPr txBox="1"/>
          <p:nvPr/>
        </p:nvSpPr>
        <p:spPr>
          <a:xfrm>
            <a:off x="7004365" y="5861386"/>
            <a:ext cx="5368705" cy="738664"/>
          </a:xfrm>
          <a:prstGeom prst="rect">
            <a:avLst/>
          </a:prstGeom>
          <a:noFill/>
        </p:spPr>
        <p:txBody>
          <a:bodyPr wrap="square" rtlCol="0">
            <a:spAutoFit/>
          </a:bodyPr>
          <a:lstStyle/>
          <a:p>
            <a:r>
              <a:rPr lang="en-US" sz="1400" dirty="0"/>
              <a:t>Wang, </a:t>
            </a:r>
            <a:r>
              <a:rPr lang="en-US" sz="1400" dirty="0" err="1"/>
              <a:t>Shaobin</a:t>
            </a:r>
            <a:r>
              <a:rPr lang="en-US" sz="1400" dirty="0"/>
              <a:t> &amp; Luo, </a:t>
            </a:r>
            <a:r>
              <a:rPr lang="en-US" sz="1400" dirty="0" err="1"/>
              <a:t>Kunli</a:t>
            </a:r>
            <a:r>
              <a:rPr lang="en-US" sz="1400" dirty="0"/>
              <a:t> &amp; Liu, </a:t>
            </a:r>
            <a:r>
              <a:rPr lang="en-US" sz="1400" dirty="0" err="1"/>
              <a:t>Yonglin</a:t>
            </a:r>
            <a:r>
              <a:rPr lang="en-US" sz="1400" dirty="0"/>
              <a:t>. (2015). </a:t>
            </a:r>
            <a:r>
              <a:rPr lang="en-US" sz="1400" dirty="0" err="1"/>
              <a:t>Spatio</a:t>
            </a:r>
            <a:r>
              <a:rPr lang="en-US" sz="1400" dirty="0"/>
              <a:t>-temporal distribution of human lifespan in China. Scientific Reports. 5. 10.1038/srep13844. </a:t>
            </a:r>
            <a:endParaRPr lang="cs-CZ" sz="1400" dirty="0"/>
          </a:p>
        </p:txBody>
      </p:sp>
    </p:spTree>
    <p:extLst>
      <p:ext uri="{BB962C8B-B14F-4D97-AF65-F5344CB8AC3E}">
        <p14:creationId xmlns:p14="http://schemas.microsoft.com/office/powerpoint/2010/main" val="19586115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A9CF1DF-CCB5-51F0-3275-9001A56A97D6}"/>
              </a:ext>
            </a:extLst>
          </p:cNvPr>
          <p:cNvSpPr>
            <a:spLocks noGrp="1"/>
          </p:cNvSpPr>
          <p:nvPr>
            <p:ph type="title"/>
          </p:nvPr>
        </p:nvSpPr>
        <p:spPr/>
        <p:txBody>
          <a:bodyPr/>
          <a:lstStyle/>
          <a:p>
            <a:r>
              <a:rPr lang="cs-CZ" dirty="0"/>
              <a:t>Zdroje literatury</a:t>
            </a:r>
          </a:p>
        </p:txBody>
      </p:sp>
      <p:sp>
        <p:nvSpPr>
          <p:cNvPr id="3" name="Zástupný obsah 2">
            <a:extLst>
              <a:ext uri="{FF2B5EF4-FFF2-40B4-BE49-F238E27FC236}">
                <a16:creationId xmlns:a16="http://schemas.microsoft.com/office/drawing/2014/main" id="{0D8D2698-A6D4-39DD-A846-EB96F3A7D862}"/>
              </a:ext>
            </a:extLst>
          </p:cNvPr>
          <p:cNvSpPr>
            <a:spLocks noGrp="1"/>
          </p:cNvSpPr>
          <p:nvPr>
            <p:ph idx="1"/>
          </p:nvPr>
        </p:nvSpPr>
        <p:spPr>
          <a:xfrm>
            <a:off x="192087" y="1989138"/>
            <a:ext cx="11807825" cy="4587153"/>
          </a:xfrm>
        </p:spPr>
        <p:txBody>
          <a:bodyPr>
            <a:normAutofit lnSpcReduction="10000"/>
          </a:bodyPr>
          <a:lstStyle/>
          <a:p>
            <a:r>
              <a:rPr lang="en-US" sz="2000" dirty="0"/>
              <a:t>Emerson, David &amp; Parolin, Bruno. (2011). Time Cost Measurement of Travel in Sydney and Implications for Public Transport Patronage Potential. ATRF 2011 - 34th Australasian Transport Research Forum. </a:t>
            </a:r>
            <a:endParaRPr lang="cs-CZ" sz="2000" dirty="0"/>
          </a:p>
          <a:p>
            <a:r>
              <a:rPr lang="en-US" sz="2000" dirty="0"/>
              <a:t>Lwin, Ko. (2010). Online micro-spatial analysis based on GIS estimated building population : a case of Tsukuba City. </a:t>
            </a:r>
            <a:endParaRPr lang="cs-CZ" sz="2000" dirty="0"/>
          </a:p>
          <a:p>
            <a:r>
              <a:rPr lang="en-US" sz="2000" dirty="0"/>
              <a:t>Osei, Frank &amp; Stein, Alfred. (2017). </a:t>
            </a:r>
            <a:r>
              <a:rPr lang="en-US" sz="2000" dirty="0" err="1"/>
              <a:t>Spatio</a:t>
            </a:r>
            <a:r>
              <a:rPr lang="en-US" sz="2000" dirty="0"/>
              <a:t>-temporal analysis of small-area intestinal parasites infections in Ghana. Scientific Reports. 7. 10.1038/s41598-017-12397-1. </a:t>
            </a:r>
            <a:endParaRPr lang="cs-CZ" sz="2000" dirty="0"/>
          </a:p>
          <a:p>
            <a:r>
              <a:rPr lang="en-US" sz="2000" dirty="0"/>
              <a:t>Plane, David &amp; Rogerson, Peter. (2015). On Tracking and Disaggregating Center Points of Population. Annals of the Association of American Geographers. 105. 968-986. 10.1080/00045608.2015.1066742. </a:t>
            </a:r>
            <a:endParaRPr lang="cs-CZ" sz="2000" dirty="0"/>
          </a:p>
          <a:p>
            <a:r>
              <a:rPr lang="en-US" sz="2000" dirty="0"/>
              <a:t>Tu, </a:t>
            </a:r>
            <a:r>
              <a:rPr lang="en-US" sz="2000" dirty="0" err="1"/>
              <a:t>Jingzhi</a:t>
            </a:r>
            <a:r>
              <a:rPr lang="en-US" sz="2000" dirty="0"/>
              <a:t> &amp; Yang, </a:t>
            </a:r>
            <a:r>
              <a:rPr lang="en-US" sz="2000" dirty="0" err="1"/>
              <a:t>Guoxiang</a:t>
            </a:r>
            <a:r>
              <a:rPr lang="en-US" sz="2000" dirty="0"/>
              <a:t> &amp; Qi, Pian &amp; Ding, </a:t>
            </a:r>
            <a:r>
              <a:rPr lang="en-US" sz="2000" dirty="0" err="1"/>
              <a:t>Zengyu</a:t>
            </a:r>
            <a:r>
              <a:rPr lang="en-US" sz="2000" dirty="0"/>
              <a:t> &amp; Mei, Gang. (2020). Comparative investigation of parallel spatial interpolation algorithms for building large-scale digital elevation models. </a:t>
            </a:r>
            <a:r>
              <a:rPr lang="en-US" sz="2000" dirty="0" err="1"/>
              <a:t>PeerJ</a:t>
            </a:r>
            <a:r>
              <a:rPr lang="en-US" sz="2000" dirty="0"/>
              <a:t> Computer Science. 6. 1-30. 10.7717/peerj-cs.263. </a:t>
            </a:r>
            <a:endParaRPr lang="cs-CZ" sz="2000" dirty="0"/>
          </a:p>
          <a:p>
            <a:r>
              <a:rPr lang="en-US" sz="2000" dirty="0"/>
              <a:t>Wang, </a:t>
            </a:r>
            <a:r>
              <a:rPr lang="en-US" sz="2000" dirty="0" err="1"/>
              <a:t>Shaobin</a:t>
            </a:r>
            <a:r>
              <a:rPr lang="en-US" sz="2000" dirty="0"/>
              <a:t> &amp; Luo, </a:t>
            </a:r>
            <a:r>
              <a:rPr lang="en-US" sz="2000" dirty="0" err="1"/>
              <a:t>Kunli</a:t>
            </a:r>
            <a:r>
              <a:rPr lang="en-US" sz="2000" dirty="0"/>
              <a:t> &amp; Liu, </a:t>
            </a:r>
            <a:r>
              <a:rPr lang="en-US" sz="2000" dirty="0" err="1"/>
              <a:t>Yonglin</a:t>
            </a:r>
            <a:r>
              <a:rPr lang="en-US" sz="2000" dirty="0"/>
              <a:t>. (2015). </a:t>
            </a:r>
            <a:r>
              <a:rPr lang="en-US" sz="2000" dirty="0" err="1"/>
              <a:t>Spatio</a:t>
            </a:r>
            <a:r>
              <a:rPr lang="en-US" sz="2000" dirty="0"/>
              <a:t>-temporal distribution of human lifespan in China. Scientific Reports. 5. 10.1038/srep13844. </a:t>
            </a:r>
            <a:endParaRPr lang="cs-CZ" sz="2000" dirty="0"/>
          </a:p>
          <a:p>
            <a:br>
              <a:rPr lang="cs-CZ" dirty="0"/>
            </a:br>
            <a:endParaRPr lang="en-US" dirty="0"/>
          </a:p>
          <a:p>
            <a:endParaRPr lang="en-US" dirty="0"/>
          </a:p>
          <a:p>
            <a:endParaRPr lang="en-US" dirty="0"/>
          </a:p>
          <a:p>
            <a:endParaRPr lang="en-US" dirty="0"/>
          </a:p>
          <a:p>
            <a:endParaRPr lang="cs-CZ" dirty="0"/>
          </a:p>
          <a:p>
            <a:endParaRPr lang="cs-CZ" dirty="0"/>
          </a:p>
          <a:p>
            <a:endParaRPr lang="cs-CZ" dirty="0"/>
          </a:p>
        </p:txBody>
      </p:sp>
    </p:spTree>
    <p:extLst>
      <p:ext uri="{BB962C8B-B14F-4D97-AF65-F5344CB8AC3E}">
        <p14:creationId xmlns:p14="http://schemas.microsoft.com/office/powerpoint/2010/main" val="1066631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Statistické charakteristiky</a:t>
            </a:r>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1028700" lvl="1" indent="-342900"/>
            <a:r>
              <a:rPr lang="cs-CZ" sz="2200" b="1" dirty="0"/>
              <a:t>Směrodatná odchylka</a:t>
            </a:r>
            <a:r>
              <a:rPr lang="cs-CZ" sz="2200" dirty="0"/>
              <a:t>: Je to druhá odmocnina z rozptylu a udává míru variability nebo rozptýlení dat. Směrodatná odchylka se často používá jako míra rizika nebo nejistoty v datech.</a:t>
            </a:r>
          </a:p>
          <a:p>
            <a:pPr marL="1028700" lvl="1" indent="-342900"/>
            <a:r>
              <a:rPr lang="cs-CZ" sz="2200" b="1" dirty="0"/>
              <a:t>Minimální a maximální hodnota</a:t>
            </a:r>
            <a:r>
              <a:rPr lang="cs-CZ" sz="2200" dirty="0"/>
              <a:t>: Jsou to nejnižší a nejvyšší hodnota v souboru dat. Poskytují informaci o rozsahu hodnot, které data zahrnují.</a:t>
            </a:r>
          </a:p>
          <a:p>
            <a:pPr marL="1028700" lvl="1" indent="-342900"/>
            <a:r>
              <a:rPr lang="cs-CZ" sz="2200" b="1" dirty="0" err="1"/>
              <a:t>Quartily</a:t>
            </a:r>
            <a:r>
              <a:rPr lang="cs-CZ" sz="2200" dirty="0"/>
              <a:t>: Jsou to tři body, které rozdělují data na čtyři stejně velké části. První </a:t>
            </a:r>
            <a:r>
              <a:rPr lang="cs-CZ" sz="2200" dirty="0" err="1"/>
              <a:t>quartil</a:t>
            </a:r>
            <a:r>
              <a:rPr lang="cs-CZ" sz="2200" dirty="0"/>
              <a:t> (Q1) je medián nižší poloviny dat, druhý </a:t>
            </a:r>
            <a:r>
              <a:rPr lang="cs-CZ" sz="2200" dirty="0" err="1"/>
              <a:t>quartil</a:t>
            </a:r>
            <a:r>
              <a:rPr lang="cs-CZ" sz="2200" dirty="0"/>
              <a:t> (Q2) je medián celého souboru dat a třetí </a:t>
            </a:r>
            <a:r>
              <a:rPr lang="cs-CZ" sz="2200" dirty="0" err="1"/>
              <a:t>quartil</a:t>
            </a:r>
            <a:r>
              <a:rPr lang="cs-CZ" sz="2200" dirty="0"/>
              <a:t> (Q3) je medián vyšší poloviny dat. </a:t>
            </a:r>
            <a:r>
              <a:rPr lang="cs-CZ" sz="2200" dirty="0" err="1"/>
              <a:t>Quartily</a:t>
            </a:r>
            <a:r>
              <a:rPr lang="cs-CZ" sz="2200" dirty="0"/>
              <a:t> se často používají k identifikaci odlehlých hodnot.</a:t>
            </a:r>
          </a:p>
        </p:txBody>
      </p:sp>
    </p:spTree>
    <p:extLst>
      <p:ext uri="{BB962C8B-B14F-4D97-AF65-F5344CB8AC3E}">
        <p14:creationId xmlns:p14="http://schemas.microsoft.com/office/powerpoint/2010/main" val="10816887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4FD2B4-9D68-4776-65B5-88F9609A9F19}"/>
              </a:ext>
            </a:extLst>
          </p:cNvPr>
          <p:cNvSpPr txBox="1"/>
          <p:nvPr/>
        </p:nvSpPr>
        <p:spPr>
          <a:xfrm>
            <a:off x="3451226" y="6183976"/>
            <a:ext cx="5305875" cy="492443"/>
          </a:xfrm>
          <a:prstGeom prst="rect">
            <a:avLst/>
          </a:prstGeom>
          <a:noFill/>
        </p:spPr>
        <p:txBody>
          <a:bodyPr wrap="square" rtlCol="0">
            <a:spAutoFit/>
          </a:bodyPr>
          <a:lstStyle/>
          <a:p>
            <a:pPr algn="ctr">
              <a:spcAft>
                <a:spcPts val="0"/>
              </a:spcAft>
            </a:pPr>
            <a:r>
              <a:rPr lang="en-GB" sz="1400" b="0" i="0" u="none" strike="noStrike" dirty="0" err="1">
                <a:solidFill>
                  <a:srgbClr val="00A499"/>
                </a:solidFill>
                <a:effectLst/>
              </a:rPr>
              <a:t>Transformace</a:t>
            </a:r>
            <a:r>
              <a:rPr lang="en-GB" sz="1400" b="0" i="0" u="none" strike="noStrike" dirty="0">
                <a:solidFill>
                  <a:srgbClr val="00A499"/>
                </a:solidFill>
                <a:effectLst/>
              </a:rPr>
              <a:t> </a:t>
            </a:r>
            <a:r>
              <a:rPr lang="en-GB" sz="1400" b="0" i="0" u="none" strike="noStrike" dirty="0" err="1">
                <a:solidFill>
                  <a:srgbClr val="00A499"/>
                </a:solidFill>
                <a:effectLst/>
              </a:rPr>
              <a:t>formy</a:t>
            </a:r>
            <a:r>
              <a:rPr lang="en-GB" sz="1400" b="0" i="0" u="none" strike="noStrike" dirty="0">
                <a:solidFill>
                  <a:srgbClr val="00A499"/>
                </a:solidFill>
                <a:effectLst/>
              </a:rPr>
              <a:t> a </a:t>
            </a:r>
            <a:r>
              <a:rPr lang="en-GB" sz="1400" b="0" i="0" u="none" strike="noStrike" dirty="0" err="1">
                <a:solidFill>
                  <a:srgbClr val="00A499"/>
                </a:solidFill>
                <a:effectLst/>
              </a:rPr>
              <a:t>obsahu</a:t>
            </a:r>
            <a:r>
              <a:rPr lang="en-GB" sz="1400" b="0" i="0" u="none" strike="noStrike" dirty="0">
                <a:solidFill>
                  <a:srgbClr val="00A499"/>
                </a:solidFill>
                <a:effectLst/>
              </a:rPr>
              <a:t> </a:t>
            </a:r>
            <a:r>
              <a:rPr lang="en-GB" sz="1400" b="0" i="0" u="none" strike="noStrike" dirty="0" err="1">
                <a:solidFill>
                  <a:srgbClr val="00A499"/>
                </a:solidFill>
                <a:effectLst/>
              </a:rPr>
              <a:t>vysokoškolského</a:t>
            </a:r>
            <a:r>
              <a:rPr lang="en-GB" sz="1400" b="0" i="0" u="none" strike="noStrike" dirty="0">
                <a:solidFill>
                  <a:srgbClr val="00A499"/>
                </a:solidFill>
                <a:effectLst/>
              </a:rPr>
              <a:t> </a:t>
            </a:r>
            <a:r>
              <a:rPr lang="en-GB" sz="1400" b="0" i="0" u="none" strike="noStrike" dirty="0" err="1">
                <a:solidFill>
                  <a:srgbClr val="00A499"/>
                </a:solidFill>
                <a:effectLst/>
              </a:rPr>
              <a:t>vzdělávání</a:t>
            </a:r>
            <a:r>
              <a:rPr lang="en-GB" sz="1400" b="0" i="0" u="none" strike="noStrike" dirty="0">
                <a:solidFill>
                  <a:srgbClr val="00A499"/>
                </a:solidFill>
                <a:effectLst/>
              </a:rPr>
              <a:t> </a:t>
            </a:r>
            <a:r>
              <a:rPr lang="en-GB" sz="1400" b="0" i="0" u="none" strike="noStrike" dirty="0" err="1">
                <a:solidFill>
                  <a:srgbClr val="00A499"/>
                </a:solidFill>
                <a:effectLst/>
              </a:rPr>
              <a:t>na</a:t>
            </a:r>
            <a:r>
              <a:rPr lang="en-GB" sz="1400" b="0" i="0" u="none" strike="noStrike" dirty="0">
                <a:solidFill>
                  <a:srgbClr val="00A499"/>
                </a:solidFill>
                <a:effectLst/>
              </a:rPr>
              <a:t> VŠB-TUO</a:t>
            </a:r>
          </a:p>
          <a:p>
            <a:pPr algn="ctr">
              <a:spcAft>
                <a:spcPts val="0"/>
              </a:spcAft>
            </a:pPr>
            <a:r>
              <a:rPr lang="en-GB" sz="1200" b="0" i="0" u="none" strike="noStrike" dirty="0">
                <a:solidFill>
                  <a:schemeClr val="tx1">
                    <a:lumMod val="65000"/>
                    <a:lumOff val="35000"/>
                  </a:schemeClr>
                </a:solidFill>
                <a:effectLst/>
              </a:rPr>
              <a:t>NPO_VŠB-TUO_MSMT-16605/2022</a:t>
            </a:r>
            <a:endParaRPr lang="en-CZ" sz="2400" dirty="0">
              <a:solidFill>
                <a:schemeClr val="tx1">
                  <a:lumMod val="65000"/>
                  <a:lumOff val="35000"/>
                </a:schemeClr>
              </a:solidFill>
            </a:endParaRPr>
          </a:p>
        </p:txBody>
      </p:sp>
      <p:pic>
        <p:nvPicPr>
          <p:cNvPr id="6" name="Picture 5" descr="Text&#10;&#10;Description automatically generated with low confidence">
            <a:extLst>
              <a:ext uri="{FF2B5EF4-FFF2-40B4-BE49-F238E27FC236}">
                <a16:creationId xmlns:a16="http://schemas.microsoft.com/office/drawing/2014/main" id="{006FB6C5-D1D9-8FF3-E8A4-F06D6789DD3B}"/>
              </a:ext>
            </a:extLst>
          </p:cNvPr>
          <p:cNvPicPr>
            <a:picLocks noChangeAspect="1"/>
          </p:cNvPicPr>
          <p:nvPr/>
        </p:nvPicPr>
        <p:blipFill>
          <a:blip r:embed="rId3"/>
          <a:stretch>
            <a:fillRect/>
          </a:stretch>
        </p:blipFill>
        <p:spPr>
          <a:xfrm>
            <a:off x="3339193" y="5020028"/>
            <a:ext cx="5531085" cy="1019007"/>
          </a:xfrm>
          <a:prstGeom prst="rect">
            <a:avLst/>
          </a:prstGeom>
        </p:spPr>
      </p:pic>
      <p:sp>
        <p:nvSpPr>
          <p:cNvPr id="7" name="TextBox 6">
            <a:extLst>
              <a:ext uri="{FF2B5EF4-FFF2-40B4-BE49-F238E27FC236}">
                <a16:creationId xmlns:a16="http://schemas.microsoft.com/office/drawing/2014/main" id="{9B2C36BC-2171-D0CE-214B-77FEB160F67D}"/>
              </a:ext>
            </a:extLst>
          </p:cNvPr>
          <p:cNvSpPr txBox="1"/>
          <p:nvPr/>
        </p:nvSpPr>
        <p:spPr>
          <a:xfrm>
            <a:off x="2122715" y="2259044"/>
            <a:ext cx="7952013" cy="523220"/>
          </a:xfrm>
          <a:prstGeom prst="rect">
            <a:avLst/>
          </a:prstGeom>
          <a:noFill/>
        </p:spPr>
        <p:txBody>
          <a:bodyPr wrap="square" rtlCol="0">
            <a:spAutoFit/>
          </a:bodyPr>
          <a:lstStyle/>
          <a:p>
            <a:pPr algn="ctr"/>
            <a:r>
              <a:rPr lang="en-GB" sz="2800" b="1" dirty="0" err="1">
                <a:solidFill>
                  <a:srgbClr val="00A499"/>
                </a:solidFill>
                <a:latin typeface="Calibri" panose="020F0502020204030204" pitchFamily="34" charset="0"/>
              </a:rPr>
              <a:t>Děkuji</a:t>
            </a:r>
            <a:r>
              <a:rPr lang="en-GB" sz="2800" b="1" dirty="0">
                <a:solidFill>
                  <a:srgbClr val="00A499"/>
                </a:solidFill>
                <a:latin typeface="Calibri" panose="020F0502020204030204" pitchFamily="34" charset="0"/>
              </a:rPr>
              <a:t> za </a:t>
            </a:r>
            <a:r>
              <a:rPr lang="en-GB" sz="2800" b="1" dirty="0" err="1">
                <a:solidFill>
                  <a:srgbClr val="00A499"/>
                </a:solidFill>
                <a:latin typeface="Calibri" panose="020F0502020204030204" pitchFamily="34" charset="0"/>
              </a:rPr>
              <a:t>pozornost</a:t>
            </a:r>
            <a:endParaRPr lang="en-GB" sz="2800" b="1" i="0" u="none" strike="noStrike" dirty="0">
              <a:solidFill>
                <a:srgbClr val="00A499"/>
              </a:solidFill>
              <a:effectLst/>
              <a:latin typeface="Calibri" panose="020F0502020204030204" pitchFamily="34" charset="0"/>
            </a:endParaRPr>
          </a:p>
        </p:txBody>
      </p:sp>
      <p:sp>
        <p:nvSpPr>
          <p:cNvPr id="8" name="TextBox 7">
            <a:extLst>
              <a:ext uri="{FF2B5EF4-FFF2-40B4-BE49-F238E27FC236}">
                <a16:creationId xmlns:a16="http://schemas.microsoft.com/office/drawing/2014/main" id="{0EA4430B-5946-CA75-0549-E3178C6DB125}"/>
              </a:ext>
            </a:extLst>
          </p:cNvPr>
          <p:cNvSpPr txBox="1"/>
          <p:nvPr/>
        </p:nvSpPr>
        <p:spPr>
          <a:xfrm>
            <a:off x="4975545" y="3559722"/>
            <a:ext cx="2188035" cy="369332"/>
          </a:xfrm>
          <a:prstGeom prst="rect">
            <a:avLst/>
          </a:prstGeom>
          <a:noFill/>
        </p:spPr>
        <p:txBody>
          <a:bodyPr wrap="none" rtlCol="0">
            <a:spAutoFit/>
          </a:bodyPr>
          <a:lstStyle/>
          <a:p>
            <a:r>
              <a:rPr lang="cs-CZ" dirty="0"/>
              <a:t>lucie.orlikova@vsb.cz</a:t>
            </a:r>
            <a:endParaRPr lang="en-CZ" dirty="0"/>
          </a:p>
        </p:txBody>
      </p:sp>
      <p:pic>
        <p:nvPicPr>
          <p:cNvPr id="9" name="Picture 8">
            <a:extLst>
              <a:ext uri="{FF2B5EF4-FFF2-40B4-BE49-F238E27FC236}">
                <a16:creationId xmlns:a16="http://schemas.microsoft.com/office/drawing/2014/main" id="{F0F1CEB1-E24B-0D60-19F6-080AA664018F}"/>
              </a:ext>
            </a:extLst>
          </p:cNvPr>
          <p:cNvPicPr>
            <a:picLocks noChangeAspect="1"/>
          </p:cNvPicPr>
          <p:nvPr/>
        </p:nvPicPr>
        <p:blipFill>
          <a:blip r:embed="rId4"/>
          <a:stretch>
            <a:fillRect/>
          </a:stretch>
        </p:blipFill>
        <p:spPr>
          <a:xfrm>
            <a:off x="5044748" y="253114"/>
            <a:ext cx="2118832" cy="1228472"/>
          </a:xfrm>
          <a:prstGeom prst="rect">
            <a:avLst/>
          </a:prstGeom>
        </p:spPr>
      </p:pic>
      <p:grpSp>
        <p:nvGrpSpPr>
          <p:cNvPr id="2" name="Group 18">
            <a:extLst>
              <a:ext uri="{FF2B5EF4-FFF2-40B4-BE49-F238E27FC236}">
                <a16:creationId xmlns:a16="http://schemas.microsoft.com/office/drawing/2014/main" id="{68D9F161-13CD-81BC-8E92-BAB1FAD61916}"/>
              </a:ext>
            </a:extLst>
          </p:cNvPr>
          <p:cNvGrpSpPr/>
          <p:nvPr/>
        </p:nvGrpSpPr>
        <p:grpSpPr>
          <a:xfrm>
            <a:off x="10496344" y="6284266"/>
            <a:ext cx="904628" cy="389890"/>
            <a:chOff x="0" y="0"/>
            <a:chExt cx="1556425" cy="731982"/>
          </a:xfrm>
        </p:grpSpPr>
        <p:pic>
          <p:nvPicPr>
            <p:cNvPr id="4" name="Picture 6">
              <a:extLst>
                <a:ext uri="{FF2B5EF4-FFF2-40B4-BE49-F238E27FC236}">
                  <a16:creationId xmlns:a16="http://schemas.microsoft.com/office/drawing/2014/main" id="{D82EC0E2-65CB-8085-447E-C83AB4A1159A}"/>
                </a:ext>
              </a:extLst>
            </p:cNvPr>
            <p:cNvPicPr>
              <a:picLocks noChangeAspect="1"/>
            </p:cNvPicPr>
            <p:nvPr/>
          </p:nvPicPr>
          <p:blipFill>
            <a:blip r:embed="rId5"/>
            <a:stretch>
              <a:fillRect/>
            </a:stretch>
          </p:blipFill>
          <p:spPr>
            <a:xfrm>
              <a:off x="0" y="0"/>
              <a:ext cx="711200" cy="711200"/>
            </a:xfrm>
            <a:prstGeom prst="rect">
              <a:avLst/>
            </a:prstGeom>
          </p:spPr>
        </p:pic>
        <p:pic>
          <p:nvPicPr>
            <p:cNvPr id="5" name="Picture 14">
              <a:hlinkClick r:id="rId6"/>
              <a:extLst>
                <a:ext uri="{FF2B5EF4-FFF2-40B4-BE49-F238E27FC236}">
                  <a16:creationId xmlns:a16="http://schemas.microsoft.com/office/drawing/2014/main" id="{0B3F2DE6-17C3-7521-9B4F-4478F5ADE583}"/>
                </a:ext>
              </a:extLst>
            </p:cNvPr>
            <p:cNvPicPr>
              <a:picLocks noChangeAspect="1"/>
            </p:cNvPicPr>
            <p:nvPr/>
          </p:nvPicPr>
          <p:blipFill>
            <a:blip r:embed="rId7"/>
            <a:stretch>
              <a:fillRect/>
            </a:stretch>
          </p:blipFill>
          <p:spPr>
            <a:xfrm>
              <a:off x="845225" y="20782"/>
              <a:ext cx="711200" cy="711200"/>
            </a:xfrm>
            <a:prstGeom prst="rect">
              <a:avLst/>
            </a:prstGeom>
          </p:spPr>
        </p:pic>
      </p:grpSp>
    </p:spTree>
    <p:extLst>
      <p:ext uri="{BB962C8B-B14F-4D97-AF65-F5344CB8AC3E}">
        <p14:creationId xmlns:p14="http://schemas.microsoft.com/office/powerpoint/2010/main" val="226417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4ADEFCB-AAF5-C28A-AA1F-ABCCD028A0DF}"/>
              </a:ext>
            </a:extLst>
          </p:cNvPr>
          <p:cNvSpPr>
            <a:spLocks noGrp="1"/>
          </p:cNvSpPr>
          <p:nvPr>
            <p:ph type="title"/>
          </p:nvPr>
        </p:nvSpPr>
        <p:spPr/>
        <p:txBody>
          <a:bodyPr/>
          <a:lstStyle/>
          <a:p>
            <a:r>
              <a:rPr lang="cs-CZ" dirty="0"/>
              <a:t>Charakteristiky polohy</a:t>
            </a:r>
          </a:p>
        </p:txBody>
      </p:sp>
      <p:sp>
        <p:nvSpPr>
          <p:cNvPr id="3" name="Zástupný obsah 2">
            <a:extLst>
              <a:ext uri="{FF2B5EF4-FFF2-40B4-BE49-F238E27FC236}">
                <a16:creationId xmlns:a16="http://schemas.microsoft.com/office/drawing/2014/main" id="{2F79183B-77CB-AF52-68FD-59D7151257B7}"/>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Charakteristiky polohy se používají k určení typického umístění nebo středu souboru dat. </a:t>
            </a:r>
          </a:p>
          <a:p>
            <a:pPr marL="342900" indent="-342900">
              <a:buFont typeface="Arial" panose="020B0604020202020204" pitchFamily="34" charset="0"/>
              <a:buChar char="•"/>
            </a:pPr>
            <a:r>
              <a:rPr lang="cs-CZ" sz="2400" b="1" dirty="0"/>
              <a:t>Průměrný střed (</a:t>
            </a:r>
            <a:r>
              <a:rPr lang="cs-CZ" sz="2400" b="1" dirty="0" err="1"/>
              <a:t>mean</a:t>
            </a:r>
            <a:r>
              <a:rPr lang="cs-CZ" sz="2400" b="1" dirty="0"/>
              <a:t> center)</a:t>
            </a:r>
          </a:p>
          <a:p>
            <a:pPr marL="1028700" lvl="1" indent="-342900"/>
            <a:r>
              <a:rPr lang="cs-CZ" sz="2200" dirty="0"/>
              <a:t>Průměrný střed je výsledkem výpočtu aritmetického průměru souřadnic bodů ve souboru dat. V případě dvourozměrného prostoru (například na mapě) se vypočítá průměr x-ových souřadnic bodů a průměr y-</a:t>
            </a:r>
            <a:r>
              <a:rPr lang="cs-CZ" sz="2200" dirty="0" err="1"/>
              <a:t>ových</a:t>
            </a:r>
            <a:r>
              <a:rPr lang="cs-CZ" sz="2200" dirty="0"/>
              <a:t> souřadnic bodů. V případě trojrozměrného prostoru se vypočítá průměr x, y a z souřadnic.</a:t>
            </a:r>
          </a:p>
          <a:p>
            <a:pPr marL="1028700" lvl="1" indent="-342900"/>
            <a:r>
              <a:rPr lang="cs-CZ" sz="2200" dirty="0"/>
              <a:t>Průměrný střed je užitečným ukazatelem pro získání představy o oblasti, kde se nachází nejvíce bodů. Například při analýze geografických dat může průměrný střed poskytnout informace o centru populace, středu koncentrace bodů nebo geografickém středu určitého jevu.</a:t>
            </a:r>
          </a:p>
          <a:p>
            <a:pPr marL="1028700" lvl="1" indent="-342900"/>
            <a:r>
              <a:rPr lang="cs-CZ" sz="2200" dirty="0"/>
              <a:t>Je důležité si uvědomit, že průměrný střed může být ovlivněn extrémními hodnotami a nereprezentuje vždy fyzicky nebo geograficky významný bod. </a:t>
            </a:r>
          </a:p>
          <a:p>
            <a:pPr marL="1028700" lvl="1" indent="-342900"/>
            <a:endParaRPr lang="cs-CZ" sz="2200" dirty="0"/>
          </a:p>
        </p:txBody>
      </p:sp>
    </p:spTree>
    <p:extLst>
      <p:ext uri="{BB962C8B-B14F-4D97-AF65-F5344CB8AC3E}">
        <p14:creationId xmlns:p14="http://schemas.microsoft.com/office/powerpoint/2010/main" val="29252475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AF2FC86-C16E-3497-D17E-A6130682C631}"/>
              </a:ext>
            </a:extLst>
          </p:cNvPr>
          <p:cNvSpPr>
            <a:spLocks noGrp="1"/>
          </p:cNvSpPr>
          <p:nvPr>
            <p:ph type="title"/>
          </p:nvPr>
        </p:nvSpPr>
        <p:spPr/>
        <p:txBody>
          <a:bodyPr/>
          <a:lstStyle/>
          <a:p>
            <a:r>
              <a:rPr lang="cs-CZ" dirty="0"/>
              <a:t>Průměrný střed</a:t>
            </a:r>
          </a:p>
        </p:txBody>
      </p:sp>
      <p:pic>
        <p:nvPicPr>
          <p:cNvPr id="4" name="Obrázek 3">
            <a:extLst>
              <a:ext uri="{FF2B5EF4-FFF2-40B4-BE49-F238E27FC236}">
                <a16:creationId xmlns:a16="http://schemas.microsoft.com/office/drawing/2014/main" id="{A398AD4D-5F54-C8BF-670B-4B990F0A0EB9}"/>
              </a:ext>
            </a:extLst>
          </p:cNvPr>
          <p:cNvPicPr>
            <a:picLocks noChangeAspect="1"/>
          </p:cNvPicPr>
          <p:nvPr/>
        </p:nvPicPr>
        <p:blipFill>
          <a:blip r:embed="rId2"/>
          <a:stretch>
            <a:fillRect/>
          </a:stretch>
        </p:blipFill>
        <p:spPr>
          <a:xfrm>
            <a:off x="772676" y="2163818"/>
            <a:ext cx="4433821" cy="1241470"/>
          </a:xfrm>
          <a:prstGeom prst="rect">
            <a:avLst/>
          </a:prstGeom>
        </p:spPr>
      </p:pic>
      <p:sp>
        <p:nvSpPr>
          <p:cNvPr id="5" name="TextovéPole 4">
            <a:extLst>
              <a:ext uri="{FF2B5EF4-FFF2-40B4-BE49-F238E27FC236}">
                <a16:creationId xmlns:a16="http://schemas.microsoft.com/office/drawing/2014/main" id="{A747E970-C605-1857-812D-2D39C3F91A8B}"/>
              </a:ext>
            </a:extLst>
          </p:cNvPr>
          <p:cNvSpPr txBox="1"/>
          <p:nvPr/>
        </p:nvSpPr>
        <p:spPr>
          <a:xfrm>
            <a:off x="5477347" y="2308634"/>
            <a:ext cx="4354717" cy="707886"/>
          </a:xfrm>
          <a:prstGeom prst="rect">
            <a:avLst/>
          </a:prstGeom>
          <a:noFill/>
        </p:spPr>
        <p:txBody>
          <a:bodyPr wrap="square" rtlCol="0">
            <a:spAutoFit/>
          </a:bodyPr>
          <a:lstStyle/>
          <a:p>
            <a:r>
              <a:rPr lang="cs-CZ" sz="2000" dirty="0"/>
              <a:t>kde </a:t>
            </a:r>
            <a:r>
              <a:rPr lang="cs-CZ" sz="2000" dirty="0" err="1"/>
              <a:t>x</a:t>
            </a:r>
            <a:r>
              <a:rPr lang="cs-CZ" sz="2000" baseline="-25000" dirty="0" err="1"/>
              <a:t>i</a:t>
            </a:r>
            <a:r>
              <a:rPr lang="cs-CZ" sz="2000" dirty="0"/>
              <a:t> a </a:t>
            </a:r>
            <a:r>
              <a:rPr lang="cs-CZ" sz="2000" dirty="0" err="1"/>
              <a:t>y</a:t>
            </a:r>
            <a:r>
              <a:rPr lang="cs-CZ" sz="2000" baseline="-25000" dirty="0" err="1"/>
              <a:t>i</a:t>
            </a:r>
            <a:r>
              <a:rPr lang="cs-CZ" sz="2000" baseline="-25000" dirty="0"/>
              <a:t> </a:t>
            </a:r>
            <a:r>
              <a:rPr lang="cs-CZ" sz="2000" dirty="0"/>
              <a:t> jsou souřadnice bodu </a:t>
            </a:r>
            <a:r>
              <a:rPr lang="cs-CZ" sz="2000" i="1" dirty="0"/>
              <a:t>i </a:t>
            </a:r>
            <a:r>
              <a:rPr lang="cs-CZ" sz="2000" dirty="0"/>
              <a:t>a </a:t>
            </a:r>
            <a:r>
              <a:rPr lang="cs-CZ" sz="2000" i="1" dirty="0"/>
              <a:t>n</a:t>
            </a:r>
            <a:r>
              <a:rPr lang="cs-CZ" sz="2000" dirty="0"/>
              <a:t> je počet bodů </a:t>
            </a:r>
          </a:p>
        </p:txBody>
      </p:sp>
      <p:sp>
        <p:nvSpPr>
          <p:cNvPr id="6" name="TextovéPole 5">
            <a:extLst>
              <a:ext uri="{FF2B5EF4-FFF2-40B4-BE49-F238E27FC236}">
                <a16:creationId xmlns:a16="http://schemas.microsoft.com/office/drawing/2014/main" id="{6E2A130D-8A33-68AF-833D-F766306F6F5E}"/>
              </a:ext>
            </a:extLst>
          </p:cNvPr>
          <p:cNvSpPr txBox="1"/>
          <p:nvPr/>
        </p:nvSpPr>
        <p:spPr>
          <a:xfrm>
            <a:off x="3494638" y="6291120"/>
            <a:ext cx="5368705" cy="523220"/>
          </a:xfrm>
          <a:prstGeom prst="rect">
            <a:avLst/>
          </a:prstGeom>
          <a:noFill/>
        </p:spPr>
        <p:txBody>
          <a:bodyPr wrap="square" rtlCol="0">
            <a:spAutoFit/>
          </a:bodyPr>
          <a:lstStyle/>
          <a:p>
            <a:r>
              <a:rPr lang="cs-CZ" sz="1400" dirty="0" err="1"/>
              <a:t>Zdroj:https</a:t>
            </a:r>
            <a:r>
              <a:rPr lang="cs-CZ" sz="1400" dirty="0"/>
              <a:t>://pro.arcgis.com/en/pro-</a:t>
            </a:r>
            <a:r>
              <a:rPr lang="cs-CZ" sz="1400" dirty="0" err="1"/>
              <a:t>app</a:t>
            </a:r>
            <a:r>
              <a:rPr lang="cs-CZ" sz="1400" dirty="0"/>
              <a:t>/</a:t>
            </a:r>
            <a:r>
              <a:rPr lang="cs-CZ" sz="1400" dirty="0" err="1"/>
              <a:t>latest</a:t>
            </a:r>
            <a:r>
              <a:rPr lang="cs-CZ" sz="1400" dirty="0"/>
              <a:t>/</a:t>
            </a:r>
            <a:r>
              <a:rPr lang="cs-CZ" sz="1400" dirty="0" err="1"/>
              <a:t>tool</a:t>
            </a:r>
            <a:r>
              <a:rPr lang="cs-CZ" sz="1400" dirty="0"/>
              <a:t>-reference/</a:t>
            </a:r>
            <a:r>
              <a:rPr lang="cs-CZ" sz="1400" dirty="0" err="1"/>
              <a:t>spatial-statistics</a:t>
            </a:r>
            <a:r>
              <a:rPr lang="cs-CZ" sz="1400" dirty="0"/>
              <a:t>/h-how-mean-center-spatial-statistics-works.htm</a:t>
            </a:r>
          </a:p>
        </p:txBody>
      </p:sp>
      <p:pic>
        <p:nvPicPr>
          <p:cNvPr id="1026" name="Picture 2" descr="Mean Center tool illustration">
            <a:extLst>
              <a:ext uri="{FF2B5EF4-FFF2-40B4-BE49-F238E27FC236}">
                <a16:creationId xmlns:a16="http://schemas.microsoft.com/office/drawing/2014/main" id="{1CA534AA-D05C-4E94-1B73-8AE661E8B9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08576" y="3355875"/>
            <a:ext cx="38481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1917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4ADEFCB-AAF5-C28A-AA1F-ABCCD028A0DF}"/>
              </a:ext>
            </a:extLst>
          </p:cNvPr>
          <p:cNvSpPr>
            <a:spLocks noGrp="1"/>
          </p:cNvSpPr>
          <p:nvPr>
            <p:ph type="title"/>
          </p:nvPr>
        </p:nvSpPr>
        <p:spPr/>
        <p:txBody>
          <a:bodyPr/>
          <a:lstStyle/>
          <a:p>
            <a:r>
              <a:rPr lang="cs-CZ" dirty="0"/>
              <a:t>Vážený průměrný střed (</a:t>
            </a:r>
            <a:r>
              <a:rPr lang="cs-CZ" dirty="0" err="1"/>
              <a:t>weighted</a:t>
            </a:r>
            <a:r>
              <a:rPr lang="cs-CZ" dirty="0"/>
              <a:t> </a:t>
            </a:r>
            <a:r>
              <a:rPr lang="cs-CZ" dirty="0" err="1"/>
              <a:t>mean</a:t>
            </a:r>
            <a:r>
              <a:rPr lang="cs-CZ" dirty="0"/>
              <a:t> center)</a:t>
            </a:r>
          </a:p>
        </p:txBody>
      </p:sp>
      <p:sp>
        <p:nvSpPr>
          <p:cNvPr id="3" name="Zástupný obsah 2">
            <a:extLst>
              <a:ext uri="{FF2B5EF4-FFF2-40B4-BE49-F238E27FC236}">
                <a16:creationId xmlns:a16="http://schemas.microsoft.com/office/drawing/2014/main" id="{2F79183B-77CB-AF52-68FD-59D7151257B7}"/>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b="1" dirty="0"/>
              <a:t>Vážený průměrný střed </a:t>
            </a:r>
            <a:r>
              <a:rPr lang="cs-CZ" sz="2400" dirty="0"/>
              <a:t>je statistická charakteristika, která se používá k určení typického umístění souboru dat s ohledem na váhy jednotlivých hodnot. Oproti běžnému aritmetickému průměru, který bere v potaz všechny hodnoty stejně, vážený průměrný střed přiřazuje váhy různým hodnotám na základě jejich důležitosti.</a:t>
            </a:r>
          </a:p>
          <a:p>
            <a:pPr marL="342900" indent="-342900">
              <a:buFont typeface="Arial" panose="020B0604020202020204" pitchFamily="34" charset="0"/>
              <a:buChar char="•"/>
            </a:pPr>
            <a:r>
              <a:rPr lang="cs-CZ" sz="2400" dirty="0"/>
              <a:t>Vypočítání váženého průměrného středu zahrnuje následující kroky:</a:t>
            </a:r>
          </a:p>
          <a:p>
            <a:pPr marL="1028700" lvl="1" indent="-342900"/>
            <a:r>
              <a:rPr lang="cs-CZ" sz="2200" dirty="0"/>
              <a:t>Přiřaďte váhy jednotlivým hodnotám v souboru dat. Váhy mohou být předem známy nebo mohou být odvozeny z jiných faktorů.</a:t>
            </a:r>
          </a:p>
          <a:p>
            <a:pPr marL="1028700" lvl="1" indent="-342900"/>
            <a:r>
              <a:rPr lang="cs-CZ" sz="2200" dirty="0"/>
              <a:t>Vynásobte každou hodnotu její vahou.</a:t>
            </a:r>
          </a:p>
          <a:p>
            <a:pPr marL="1028700" lvl="1" indent="-342900"/>
            <a:r>
              <a:rPr lang="cs-CZ" sz="2200" dirty="0"/>
              <a:t>Sečtěte všechny vážené hodnoty.</a:t>
            </a:r>
          </a:p>
          <a:p>
            <a:pPr marL="1028700" lvl="1" indent="-342900"/>
            <a:r>
              <a:rPr lang="cs-CZ" sz="2200" dirty="0"/>
              <a:t>Sečtěte všechny váhy.</a:t>
            </a:r>
          </a:p>
          <a:p>
            <a:pPr marL="1028700" lvl="1" indent="-342900"/>
            <a:r>
              <a:rPr lang="cs-CZ" sz="2200" dirty="0"/>
              <a:t>Podělte součet vážených hodnot součtem vah. Výsledkem je vážený průměrný střed.</a:t>
            </a:r>
          </a:p>
        </p:txBody>
      </p:sp>
    </p:spTree>
    <p:extLst>
      <p:ext uri="{BB962C8B-B14F-4D97-AF65-F5344CB8AC3E}">
        <p14:creationId xmlns:p14="http://schemas.microsoft.com/office/powerpoint/2010/main" val="7222283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4A6F3D-6F8F-C927-19DC-692A7E90D217}"/>
              </a:ext>
            </a:extLst>
          </p:cNvPr>
          <p:cNvSpPr>
            <a:spLocks noGrp="1"/>
          </p:cNvSpPr>
          <p:nvPr>
            <p:ph type="title"/>
          </p:nvPr>
        </p:nvSpPr>
        <p:spPr/>
        <p:txBody>
          <a:bodyPr/>
          <a:lstStyle/>
          <a:p>
            <a:r>
              <a:rPr lang="cs-CZ" dirty="0"/>
              <a:t>Vážený průměrný střed</a:t>
            </a:r>
          </a:p>
        </p:txBody>
      </p:sp>
      <p:sp>
        <p:nvSpPr>
          <p:cNvPr id="3" name="Zástupný obsah 2">
            <a:extLst>
              <a:ext uri="{FF2B5EF4-FFF2-40B4-BE49-F238E27FC236}">
                <a16:creationId xmlns:a16="http://schemas.microsoft.com/office/drawing/2014/main" id="{00F83C1F-A7A0-06CE-0523-4ACFE10DD6A8}"/>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Je důležité si uvědomit, že vážený průměrný střed je citlivý na volbu vah a může být ovlivněn extrémními hodnotami. Při použití váženého průměrného středu je tedy důležité pečlivě zvážit výběr a přiřazení vah jednotlivým hodnotám, aby bylo dosaženo správných a reprezentativních výsledků.</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pic>
        <p:nvPicPr>
          <p:cNvPr id="5" name="Obrázek 4">
            <a:extLst>
              <a:ext uri="{FF2B5EF4-FFF2-40B4-BE49-F238E27FC236}">
                <a16:creationId xmlns:a16="http://schemas.microsoft.com/office/drawing/2014/main" id="{8C59D0B2-C831-869B-D562-D7583A009051}"/>
              </a:ext>
            </a:extLst>
          </p:cNvPr>
          <p:cNvPicPr>
            <a:picLocks noChangeAspect="1"/>
          </p:cNvPicPr>
          <p:nvPr/>
        </p:nvPicPr>
        <p:blipFill>
          <a:blip r:embed="rId2"/>
          <a:stretch>
            <a:fillRect/>
          </a:stretch>
        </p:blipFill>
        <p:spPr>
          <a:xfrm>
            <a:off x="918108" y="3855666"/>
            <a:ext cx="3620005" cy="1047896"/>
          </a:xfrm>
          <a:prstGeom prst="rect">
            <a:avLst/>
          </a:prstGeom>
        </p:spPr>
      </p:pic>
      <p:sp>
        <p:nvSpPr>
          <p:cNvPr id="6" name="TextovéPole 5">
            <a:extLst>
              <a:ext uri="{FF2B5EF4-FFF2-40B4-BE49-F238E27FC236}">
                <a16:creationId xmlns:a16="http://schemas.microsoft.com/office/drawing/2014/main" id="{666801F1-DCDA-AC82-EC46-A87421F7EE47}"/>
              </a:ext>
            </a:extLst>
          </p:cNvPr>
          <p:cNvSpPr txBox="1"/>
          <p:nvPr/>
        </p:nvSpPr>
        <p:spPr>
          <a:xfrm>
            <a:off x="5264134" y="4025671"/>
            <a:ext cx="4354717" cy="1015663"/>
          </a:xfrm>
          <a:prstGeom prst="rect">
            <a:avLst/>
          </a:prstGeom>
          <a:noFill/>
        </p:spPr>
        <p:txBody>
          <a:bodyPr wrap="square" rtlCol="0">
            <a:spAutoFit/>
          </a:bodyPr>
          <a:lstStyle/>
          <a:p>
            <a:r>
              <a:rPr lang="cs-CZ" sz="2000" dirty="0"/>
              <a:t>kde </a:t>
            </a:r>
            <a:r>
              <a:rPr lang="cs-CZ" sz="2000" dirty="0" err="1"/>
              <a:t>x</a:t>
            </a:r>
            <a:r>
              <a:rPr lang="cs-CZ" sz="2000" baseline="-25000" dirty="0" err="1"/>
              <a:t>i</a:t>
            </a:r>
            <a:r>
              <a:rPr lang="cs-CZ" sz="2000" dirty="0"/>
              <a:t> a </a:t>
            </a:r>
            <a:r>
              <a:rPr lang="cs-CZ" sz="2000" dirty="0" err="1"/>
              <a:t>y</a:t>
            </a:r>
            <a:r>
              <a:rPr lang="cs-CZ" sz="2000" baseline="-25000" dirty="0" err="1"/>
              <a:t>i</a:t>
            </a:r>
            <a:r>
              <a:rPr lang="cs-CZ" sz="2000" baseline="-25000" dirty="0"/>
              <a:t> </a:t>
            </a:r>
            <a:r>
              <a:rPr lang="cs-CZ" sz="2000" dirty="0"/>
              <a:t> jsou souřadnice bodu </a:t>
            </a:r>
            <a:r>
              <a:rPr lang="cs-CZ" sz="2000" i="1" dirty="0"/>
              <a:t>i, n</a:t>
            </a:r>
            <a:r>
              <a:rPr lang="cs-CZ" sz="2000" dirty="0"/>
              <a:t> je počet bodů a </a:t>
            </a:r>
            <a:r>
              <a:rPr lang="cs-CZ" sz="2000" i="1" dirty="0" err="1"/>
              <a:t>w</a:t>
            </a:r>
            <a:r>
              <a:rPr lang="cs-CZ" sz="2000" i="1" baseline="-25000" dirty="0" err="1"/>
              <a:t>i</a:t>
            </a:r>
            <a:r>
              <a:rPr lang="cs-CZ" sz="2000" i="1" dirty="0"/>
              <a:t> </a:t>
            </a:r>
            <a:r>
              <a:rPr lang="cs-CZ" sz="2000" dirty="0"/>
              <a:t>jsou váhy jednotlivých bodů</a:t>
            </a:r>
          </a:p>
        </p:txBody>
      </p:sp>
    </p:spTree>
    <p:extLst>
      <p:ext uri="{BB962C8B-B14F-4D97-AF65-F5344CB8AC3E}">
        <p14:creationId xmlns:p14="http://schemas.microsoft.com/office/powerpoint/2010/main" val="12609276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0B685B9-0A9F-6862-6826-C5F1773F4E37}"/>
              </a:ext>
            </a:extLst>
          </p:cNvPr>
          <p:cNvSpPr>
            <a:spLocks noGrp="1"/>
          </p:cNvSpPr>
          <p:nvPr>
            <p:ph type="title"/>
          </p:nvPr>
        </p:nvSpPr>
        <p:spPr/>
        <p:txBody>
          <a:bodyPr/>
          <a:lstStyle/>
          <a:p>
            <a:r>
              <a:rPr lang="cs-CZ" dirty="0"/>
              <a:t>Vážený průměrný střed</a:t>
            </a:r>
          </a:p>
        </p:txBody>
      </p:sp>
      <p:pic>
        <p:nvPicPr>
          <p:cNvPr id="4" name="Obrázek 3">
            <a:extLst>
              <a:ext uri="{FF2B5EF4-FFF2-40B4-BE49-F238E27FC236}">
                <a16:creationId xmlns:a16="http://schemas.microsoft.com/office/drawing/2014/main" id="{F785D4D0-BC29-6ED2-0468-F4E870A061E3}"/>
              </a:ext>
            </a:extLst>
          </p:cNvPr>
          <p:cNvPicPr>
            <a:picLocks noChangeAspect="1"/>
          </p:cNvPicPr>
          <p:nvPr/>
        </p:nvPicPr>
        <p:blipFill>
          <a:blip r:embed="rId2"/>
          <a:stretch>
            <a:fillRect/>
          </a:stretch>
        </p:blipFill>
        <p:spPr>
          <a:xfrm>
            <a:off x="2786269" y="2237701"/>
            <a:ext cx="6949757" cy="3004255"/>
          </a:xfrm>
          <a:prstGeom prst="rect">
            <a:avLst/>
          </a:prstGeom>
        </p:spPr>
      </p:pic>
      <p:sp>
        <p:nvSpPr>
          <p:cNvPr id="5" name="TextovéPole 4">
            <a:extLst>
              <a:ext uri="{FF2B5EF4-FFF2-40B4-BE49-F238E27FC236}">
                <a16:creationId xmlns:a16="http://schemas.microsoft.com/office/drawing/2014/main" id="{AFBDF860-0515-11EC-B71C-930E0278C9C9}"/>
              </a:ext>
            </a:extLst>
          </p:cNvPr>
          <p:cNvSpPr txBox="1"/>
          <p:nvPr/>
        </p:nvSpPr>
        <p:spPr>
          <a:xfrm>
            <a:off x="3494638" y="6291120"/>
            <a:ext cx="5368705" cy="523220"/>
          </a:xfrm>
          <a:prstGeom prst="rect">
            <a:avLst/>
          </a:prstGeom>
          <a:noFill/>
        </p:spPr>
        <p:txBody>
          <a:bodyPr wrap="square" rtlCol="0">
            <a:spAutoFit/>
          </a:bodyPr>
          <a:lstStyle/>
          <a:p>
            <a:r>
              <a:rPr lang="en-US" sz="1400" dirty="0"/>
              <a:t>Lwin, Ko. (2010). Online micro-spatial analysis based on GIS estimated building population : a case of Tsukuba City. </a:t>
            </a:r>
            <a:endParaRPr lang="cs-CZ" sz="1400" dirty="0"/>
          </a:p>
        </p:txBody>
      </p:sp>
    </p:spTree>
    <p:extLst>
      <p:ext uri="{BB962C8B-B14F-4D97-AF65-F5344CB8AC3E}">
        <p14:creationId xmlns:p14="http://schemas.microsoft.com/office/powerpoint/2010/main" val="1240642127"/>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S" id="{9D2C78AB-A455-E741-85CA-C11055A2E6DB}" vid="{95D3B5E3-3CBF-A545-94D4-D2BA6EC21C90}"/>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5508FBAA05F3674495BFBA8471B768A4" ma:contentTypeVersion="7" ma:contentTypeDescription="Vytvoří nový dokument" ma:contentTypeScope="" ma:versionID="13a971e9edbfde8d057c81166e21e392">
  <xsd:schema xmlns:xsd="http://www.w3.org/2001/XMLSchema" xmlns:xs="http://www.w3.org/2001/XMLSchema" xmlns:p="http://schemas.microsoft.com/office/2006/metadata/properties" xmlns:ns2="56709458-fa06-4716-8646-b4bd4b0c5641" xmlns:ns3="c08bf69d-7a6f-4f42-9f2c-6f19ccd53b82" targetNamespace="http://schemas.microsoft.com/office/2006/metadata/properties" ma:root="true" ma:fieldsID="94c497f59ba1ed3c5b0eee07e6611493" ns2:_="" ns3:_="">
    <xsd:import namespace="56709458-fa06-4716-8646-b4bd4b0c5641"/>
    <xsd:import namespace="c08bf69d-7a6f-4f42-9f2c-6f19ccd53b82"/>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709458-fa06-4716-8646-b4bd4b0c56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08bf69d-7a6f-4f42-9f2c-6f19ccd53b82" elementFormDefault="qualified">
    <xsd:import namespace="http://schemas.microsoft.com/office/2006/documentManagement/types"/>
    <xsd:import namespace="http://schemas.microsoft.com/office/infopath/2007/PartnerControls"/>
    <xsd:element name="SharedWithUsers" ma:index="13"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dílené s podrobnostm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0741F7C-C704-42AE-868A-5FB35F9E85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6709458-fa06-4716-8646-b4bd4b0c5641"/>
    <ds:schemaRef ds:uri="c08bf69d-7a6f-4f42-9f2c-6f19ccd53b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E55F49F-0BF0-4729-9916-60906D52C285}">
  <ds:schemaRefs>
    <ds:schemaRef ds:uri="http://schemas.microsoft.com/sharepoint/v3/contenttype/forms"/>
  </ds:schemaRefs>
</ds:datastoreItem>
</file>

<file path=customXml/itemProps3.xml><?xml version="1.0" encoding="utf-8"?>
<ds:datastoreItem xmlns:ds="http://schemas.openxmlformats.org/officeDocument/2006/customXml" ds:itemID="{6B46D367-FCBD-48AF-9D2A-C675897C95AB}">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1_Custom Design</Template>
  <TotalTime>1778</TotalTime>
  <Words>3727</Words>
  <Application>Microsoft Office PowerPoint</Application>
  <PresentationFormat>Širokoúhlá obrazovka</PresentationFormat>
  <Paragraphs>244</Paragraphs>
  <Slides>40</Slides>
  <Notes>1</Notes>
  <HiddenSlides>0</HiddenSlides>
  <MMClips>0</MMClips>
  <ScaleCrop>false</ScaleCrop>
  <HeadingPairs>
    <vt:vector size="6" baseType="variant">
      <vt:variant>
        <vt:lpstr>Použitá písma</vt:lpstr>
      </vt:variant>
      <vt:variant>
        <vt:i4>2</vt:i4>
      </vt:variant>
      <vt:variant>
        <vt:lpstr>Motiv</vt:lpstr>
      </vt:variant>
      <vt:variant>
        <vt:i4>1</vt:i4>
      </vt:variant>
      <vt:variant>
        <vt:lpstr>Nadpisy snímků</vt:lpstr>
      </vt:variant>
      <vt:variant>
        <vt:i4>40</vt:i4>
      </vt:variant>
    </vt:vector>
  </HeadingPairs>
  <TitlesOfParts>
    <vt:vector size="43" baseType="lpstr">
      <vt:lpstr>Arial</vt:lpstr>
      <vt:lpstr>Calibri</vt:lpstr>
      <vt:lpstr>1_Custom Design</vt:lpstr>
      <vt:lpstr>Prezentace aplikace PowerPoint</vt:lpstr>
      <vt:lpstr>Statistický popis bodů</vt:lpstr>
      <vt:lpstr>Statistické charakteristiky</vt:lpstr>
      <vt:lpstr>Statistické charakteristiky</vt:lpstr>
      <vt:lpstr>Charakteristiky polohy</vt:lpstr>
      <vt:lpstr>Průměrný střed</vt:lpstr>
      <vt:lpstr>Vážený průměrný střed (weighted mean center)</vt:lpstr>
      <vt:lpstr>Vážený průměrný střed</vt:lpstr>
      <vt:lpstr>Vážený průměrný střed</vt:lpstr>
      <vt:lpstr>Agregovaný průměrný střed</vt:lpstr>
      <vt:lpstr>Agregovaný průměrný střed</vt:lpstr>
      <vt:lpstr>Medianový střed (median center)</vt:lpstr>
      <vt:lpstr>Medianový střed (median center)</vt:lpstr>
      <vt:lpstr>Medianový střed</vt:lpstr>
      <vt:lpstr>Charakteristiky rozptylu</vt:lpstr>
      <vt:lpstr>Směrodatná vzdálenost</vt:lpstr>
      <vt:lpstr>Směrodatná elipsa odchylek (standard deviational ellipse)</vt:lpstr>
      <vt:lpstr>Směrodatná elipsa odchylek (standard deviational ellipse)</vt:lpstr>
      <vt:lpstr>Směrodatná elipsa odchylek</vt:lpstr>
      <vt:lpstr>Lineární směrový průměr (Linear Directional Mean)</vt:lpstr>
      <vt:lpstr>Lineární směrový průměr</vt:lpstr>
      <vt:lpstr>Souhrnné statistiky okolí (Neighborhood Summary Statistics)</vt:lpstr>
      <vt:lpstr>Souhrnné statistiky okolí (Neighborhood Summary Statistics)</vt:lpstr>
      <vt:lpstr>Souhrnné statistiky okolí (Neighborhood Summary Statistics)</vt:lpstr>
      <vt:lpstr>Modelování prostorového uspořádání bodů</vt:lpstr>
      <vt:lpstr>Modelování prostorového uspořádání bodů</vt:lpstr>
      <vt:lpstr>Modelování prostorového uspořádání bodů</vt:lpstr>
      <vt:lpstr>Average Nearest Neighbor</vt:lpstr>
      <vt:lpstr>Average Nearest Neighbor</vt:lpstr>
      <vt:lpstr>Average Nearest Neighbor</vt:lpstr>
      <vt:lpstr>High/Low Clustering (Getis-Ord General G) </vt:lpstr>
      <vt:lpstr>High/Low Clustering (Getis-Ord General G) </vt:lpstr>
      <vt:lpstr>High/Low Clustering (Getis-Ord General G) </vt:lpstr>
      <vt:lpstr>Incremental Spatial Autocorrelation</vt:lpstr>
      <vt:lpstr>Incremental Spatial Autocorrelation</vt:lpstr>
      <vt:lpstr>Prostorová autokorelace</vt:lpstr>
      <vt:lpstr>Prostorová autokorelace</vt:lpstr>
      <vt:lpstr>Prostorová autokorelace</vt:lpstr>
      <vt:lpstr>Zdroje literatury</vt:lpstr>
      <vt:lpstr>Prezentace aplikace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Ziovsky Argir</dc:creator>
  <cp:lastModifiedBy>Orlikova Lucie</cp:lastModifiedBy>
  <cp:revision>79</cp:revision>
  <dcterms:created xsi:type="dcterms:W3CDTF">2019-09-01T08:00:02Z</dcterms:created>
  <dcterms:modified xsi:type="dcterms:W3CDTF">2024-03-26T08:28:21Z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0x0101005508FBAA05F3674495BFBA8471B768A4</vt:lpwstr>
  </property>
</Properties>
</file>