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20"/>
  </p:notesMasterIdLst>
  <p:handoutMasterIdLst>
    <p:handoutMasterId r:id="rId21"/>
  </p:handoutMasterIdLst>
  <p:sldIdLst>
    <p:sldId id="303" r:id="rId3"/>
    <p:sldId id="264" r:id="rId4"/>
    <p:sldId id="305" r:id="rId5"/>
    <p:sldId id="284" r:id="rId6"/>
    <p:sldId id="294" r:id="rId7"/>
    <p:sldId id="285" r:id="rId8"/>
    <p:sldId id="280" r:id="rId9"/>
    <p:sldId id="295" r:id="rId10"/>
    <p:sldId id="301" r:id="rId11"/>
    <p:sldId id="296" r:id="rId12"/>
    <p:sldId id="297" r:id="rId13"/>
    <p:sldId id="302" r:id="rId14"/>
    <p:sldId id="298" r:id="rId15"/>
    <p:sldId id="300" r:id="rId16"/>
    <p:sldId id="299" r:id="rId17"/>
    <p:sldId id="282" r:id="rId18"/>
    <p:sldId id="304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6" autoAdjust="0"/>
    <p:restoredTop sz="94702" autoAdjust="0"/>
  </p:normalViewPr>
  <p:slideViewPr>
    <p:cSldViewPr snapToGrid="0" snapToObjects="1" showGuides="1">
      <p:cViewPr>
        <p:scale>
          <a:sx n="70" d="100"/>
          <a:sy n="70" d="100"/>
        </p:scale>
        <p:origin x="-696" y="43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=""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=""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03/05/24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03/05/24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=""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03/05/24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=""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03/05/24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="" xmlns:a16="http://schemas.microsoft.com/office/drawing/2014/main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="" xmlns:a16="http://schemas.microsoft.com/office/drawing/2014/main" id="{A4ABC160-2115-2942-A3E1-7FA9D48CEF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96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8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0" userDrawn="1">
          <p15:clr>
            <a:srgbClr val="F26B43"/>
          </p15:clr>
        </p15:guide>
        <p15:guide id="19" pos="77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03.05.2024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esco-czech.cz/kutna-hora/predstaveni/" TargetMode="External"/><Relationship Id="rId13" Type="http://schemas.openxmlformats.org/officeDocument/2006/relationships/hyperlink" Target="https://www.unesco-czech.cz/praha/predstaveni/" TargetMode="External"/><Relationship Id="rId3" Type="http://schemas.openxmlformats.org/officeDocument/2006/relationships/hyperlink" Target="https://www.unesco-czech.cz/cesky-krumlov/predstaveni/" TargetMode="External"/><Relationship Id="rId7" Type="http://schemas.openxmlformats.org/officeDocument/2006/relationships/hyperlink" Target="https://www.unesco-czech.cz/kromeriz/predstaveni/" TargetMode="External"/><Relationship Id="rId12" Type="http://schemas.openxmlformats.org/officeDocument/2006/relationships/hyperlink" Target="https://www.unesco-czech.cz/olomouc/predstaveni/" TargetMode="External"/><Relationship Id="rId17" Type="http://schemas.openxmlformats.org/officeDocument/2006/relationships/image" Target="../media/image26.jpeg"/><Relationship Id="rId2" Type="http://schemas.openxmlformats.org/officeDocument/2006/relationships/hyperlink" Target="https://www.unesco-czech.cz/brno/predstaveni/" TargetMode="External"/><Relationship Id="rId16" Type="http://schemas.openxmlformats.org/officeDocument/2006/relationships/hyperlink" Target="https://www.unesco-czech.cz/zatec-krajina-zateckeho-chmele/predstaveni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unesco-czech.cz/kladruby-nad-labem/predstaveni/" TargetMode="External"/><Relationship Id="rId11" Type="http://schemas.openxmlformats.org/officeDocument/2006/relationships/hyperlink" Target="https://www.unesco-czech.cz/litomysl/predstaveni/" TargetMode="External"/><Relationship Id="rId5" Type="http://schemas.openxmlformats.org/officeDocument/2006/relationships/hyperlink" Target="https://www.unesco-czech.cz/jizerskohorske-buciny/predstaveni/" TargetMode="External"/><Relationship Id="rId15" Type="http://schemas.openxmlformats.org/officeDocument/2006/relationships/hyperlink" Target="https://www.unesco-czech.cz/trebic/predstaveni/" TargetMode="External"/><Relationship Id="rId10" Type="http://schemas.openxmlformats.org/officeDocument/2006/relationships/hyperlink" Target="https://www.unesco-czech.cz/lednicko-valticky-areal/predstaveni/" TargetMode="External"/><Relationship Id="rId4" Type="http://schemas.openxmlformats.org/officeDocument/2006/relationships/hyperlink" Target="https://www.unesco-czech.cz/holasovice/predstaveni/" TargetMode="External"/><Relationship Id="rId9" Type="http://schemas.openxmlformats.org/officeDocument/2006/relationships/hyperlink" Target="https://www.unesco-czech.cz/lazensky-trojuhelnik/predstaveni/" TargetMode="External"/><Relationship Id="rId14" Type="http://schemas.openxmlformats.org/officeDocument/2006/relationships/hyperlink" Target="https://www.unesco-czech.cz/telc/predstaveni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CBE805-5438-3B16-91D4-539B82F397DC}"/>
              </a:ext>
            </a:extLst>
          </p:cNvPr>
          <p:cNvSpPr txBox="1"/>
          <p:nvPr/>
        </p:nvSpPr>
        <p:spPr>
          <a:xfrm>
            <a:off x="2119993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rgbClr val="00A499"/>
                </a:solidFill>
              </a:rPr>
              <a:t>Plošná ochrana území s kulturními hodnotami v ČR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D4C76D-A2F4-254C-288D-AA077E86A0FC}"/>
              </a:ext>
            </a:extLst>
          </p:cNvPr>
          <p:cNvSpPr txBox="1"/>
          <p:nvPr/>
        </p:nvSpPr>
        <p:spPr>
          <a:xfrm>
            <a:off x="4475146" y="3706228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</p:spTree>
    <p:extLst>
      <p:ext uri="{BB962C8B-B14F-4D97-AF65-F5344CB8AC3E}">
        <p14:creationId xmlns:p14="http://schemas.microsoft.com/office/powerpoint/2010/main" val="216059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1212" y="968833"/>
            <a:ext cx="4237874" cy="659258"/>
          </a:xfrm>
        </p:spPr>
        <p:txBody>
          <a:bodyPr>
            <a:noAutofit/>
          </a:bodyPr>
          <a:lstStyle/>
          <a:p>
            <a:r>
              <a:rPr lang="cs-CZ" sz="2200" b="1" dirty="0" smtClean="0"/>
              <a:t>Městská památková rezervace</a:t>
            </a:r>
          </a:p>
          <a:p>
            <a:r>
              <a:rPr lang="cs-CZ" sz="2200" dirty="0" smtClean="0"/>
              <a:t>MPR Štramberk</a:t>
            </a:r>
            <a:endParaRPr lang="cs-CZ" sz="22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443237" y="291643"/>
            <a:ext cx="627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/>
              <a:t>Plošná ochrana území jako památek</a:t>
            </a:r>
          </a:p>
        </p:txBody>
      </p:sp>
      <p:pic>
        <p:nvPicPr>
          <p:cNvPr id="11266" name="Picture 2" descr="E:\Documents\FAST VŠB 2019 až 2023\a přednášky 09 2016\Územní rozvoj\UR Možnosti a meze\52 Štramb plán KP okresu NJ 19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9557" y="780371"/>
            <a:ext cx="5383213" cy="539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ucie\Desktop\Štramberk_(CZE)_-_general_view_of_the_tow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213" y="1744651"/>
            <a:ext cx="5435302" cy="35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03497" y="5256128"/>
            <a:ext cx="2436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Štramberk, foto, 2006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://cs.wikipedia.org/wiki/%C5%A0tramberk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640080" y="5227330"/>
            <a:ext cx="4076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Štramberk, mapa MPR. Převzato z publikace Gavendová, M. – Koubová, M. – Levá, P., Kulturní památky okresu Nový Jičín. Ostrava Nový Jičín 1996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8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3028" y="1110344"/>
            <a:ext cx="3939427" cy="979713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tx1"/>
                </a:solidFill>
              </a:rPr>
              <a:t>Vesnická  památková  rezervace </a:t>
            </a:r>
            <a:r>
              <a:rPr lang="cs-CZ" sz="2200" dirty="0" smtClean="0">
                <a:solidFill>
                  <a:schemeClr val="tx1"/>
                </a:solidFill>
              </a:rPr>
              <a:t>např. VPR Zubrnice</a:t>
            </a:r>
            <a:endParaRPr lang="cs-CZ" sz="22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5101351" y="359619"/>
            <a:ext cx="7047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/>
              <a:t>Plošná ochrana území jako památek</a:t>
            </a:r>
          </a:p>
        </p:txBody>
      </p:sp>
      <p:pic>
        <p:nvPicPr>
          <p:cNvPr id="12290" name="Picture 2" descr="E:\Documents\FAST VŠB 2019 až 2023\a přednášky 09 2016\Územní rozvoj\UR Možnosti a meze\53 VPR Zubrnice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4988" y="1005950"/>
            <a:ext cx="7620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ucie\Desktop\Zubrnice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88" y="4016830"/>
            <a:ext cx="3976668" cy="220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308539" y="1925989"/>
            <a:ext cx="4036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https://pamatkovykatalog.cz/zubrnice-vesnicka-pamatkova-rezervace-7663862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83028" y="3370499"/>
            <a:ext cx="3786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Zubrnice, vodní mlýn, 2008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://cs.wikipedia.org/wiki/Zubrnice</a:t>
            </a:r>
          </a:p>
        </p:txBody>
      </p:sp>
    </p:spTree>
    <p:extLst>
      <p:ext uri="{BB962C8B-B14F-4D97-AF65-F5344CB8AC3E}">
        <p14:creationId xmlns:p14="http://schemas.microsoft.com/office/powerpoint/2010/main" val="4615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89714" y="185058"/>
            <a:ext cx="7175274" cy="783771"/>
          </a:xfrm>
        </p:spPr>
        <p:txBody>
          <a:bodyPr/>
          <a:lstStyle/>
          <a:p>
            <a:r>
              <a:rPr lang="cs-CZ" sz="3600" dirty="0"/>
              <a:t>Plošná ochrana území jako </a:t>
            </a:r>
            <a:r>
              <a:rPr lang="cs-CZ" sz="3600" dirty="0" smtClean="0"/>
              <a:t>památek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pic>
        <p:nvPicPr>
          <p:cNvPr id="1026" name="Picture 2" descr="C:\Users\Lucie\Desktop\MPR Lipník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96" y="1555191"/>
            <a:ext cx="5763222" cy="463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ie\Desktop\OP MPR LIpník.jf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086" y="968828"/>
            <a:ext cx="5529943" cy="522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386582" y="6205640"/>
            <a:ext cx="133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www.npu.cz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359229" y="1012763"/>
            <a:ext cx="521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Ochranné pásmo</a:t>
            </a:r>
            <a:r>
              <a:rPr lang="cs-CZ" dirty="0" smtClean="0"/>
              <a:t> okolo městské památkové rezervace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08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317172"/>
            <a:ext cx="3395786" cy="2318742"/>
          </a:xfrm>
        </p:spPr>
        <p:txBody>
          <a:bodyPr/>
          <a:lstStyle/>
          <a:p>
            <a:r>
              <a:rPr lang="cs-CZ" sz="2000" b="1" dirty="0">
                <a:solidFill>
                  <a:schemeClr val="tx1"/>
                </a:solidFill>
              </a:rPr>
              <a:t>Památka UNESCO</a:t>
            </a:r>
            <a:r>
              <a:rPr lang="cs-CZ" sz="2000" dirty="0">
                <a:solidFill>
                  <a:schemeClr val="tx1"/>
                </a:solidFill>
              </a:rPr>
              <a:t> – Historické centrum Prahy </a:t>
            </a:r>
          </a:p>
          <a:p>
            <a:r>
              <a:rPr lang="cs-CZ" sz="2000" dirty="0">
                <a:solidFill>
                  <a:schemeClr val="tx1"/>
                </a:solidFill>
              </a:rPr>
              <a:t>Okolo vyjmenovaného může být </a:t>
            </a:r>
            <a:r>
              <a:rPr lang="cs-CZ" sz="2000" b="1" dirty="0">
                <a:solidFill>
                  <a:schemeClr val="tx1"/>
                </a:solidFill>
              </a:rPr>
              <a:t>ochranné pásmo</a:t>
            </a:r>
            <a:r>
              <a:rPr lang="cs-CZ" sz="2000" dirty="0">
                <a:solidFill>
                  <a:schemeClr val="tx1"/>
                </a:solidFill>
              </a:rPr>
              <a:t> – např. ochranné pásmo má MPR Nový Jičín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13314" name="Picture 2" descr="E:\Documents\FAST VŠB 2019 až 2023\a přednášky 09 2016\Územní rozvoj\UR Možnosti a meze\54 Praha Unesco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890" y="934159"/>
            <a:ext cx="8400629" cy="542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818322" y="388877"/>
            <a:ext cx="7047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/>
              <a:t>Plošná ochrana území jako památek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22101" y="5257800"/>
            <a:ext cx="3640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https://pamatkovykatalog.cz/pravni-ochrana/historicke-centrum-prahy-84022</a:t>
            </a:r>
          </a:p>
        </p:txBody>
      </p:sp>
    </p:spTree>
    <p:extLst>
      <p:ext uri="{BB962C8B-B14F-4D97-AF65-F5344CB8AC3E}">
        <p14:creationId xmlns:p14="http://schemas.microsoft.com/office/powerpoint/2010/main" val="381261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5934" y="192544"/>
            <a:ext cx="7319054" cy="852486"/>
          </a:xfrm>
        </p:spPr>
        <p:txBody>
          <a:bodyPr/>
          <a:lstStyle/>
          <a:p>
            <a:r>
              <a:rPr lang="cs-CZ" dirty="0" smtClean="0"/>
              <a:t>Památky UNESCO V ČR 2023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045030"/>
            <a:ext cx="4442437" cy="5311320"/>
          </a:xfrm>
        </p:spPr>
        <p:txBody>
          <a:bodyPr>
            <a:normAutofit fontScale="92500" lnSpcReduction="20000"/>
          </a:bodyPr>
          <a:lstStyle/>
          <a:p>
            <a:r>
              <a:rPr lang="cs-CZ" dirty="0">
                <a:hlinkClick r:id="rId2"/>
              </a:rPr>
              <a:t>BRNO</a:t>
            </a:r>
            <a:endParaRPr lang="cs-CZ" dirty="0"/>
          </a:p>
          <a:p>
            <a:r>
              <a:rPr lang="cs-CZ" dirty="0">
                <a:hlinkClick r:id="rId3"/>
              </a:rPr>
              <a:t>ČESKÝ KRUMLOV</a:t>
            </a:r>
            <a:endParaRPr lang="cs-CZ" dirty="0"/>
          </a:p>
          <a:p>
            <a:r>
              <a:rPr lang="cs-CZ" dirty="0">
                <a:hlinkClick r:id="rId4"/>
              </a:rPr>
              <a:t>HOLAŠOVICE</a:t>
            </a:r>
            <a:endParaRPr lang="cs-CZ" dirty="0"/>
          </a:p>
          <a:p>
            <a:r>
              <a:rPr lang="cs-CZ" dirty="0">
                <a:hlinkClick r:id="rId5"/>
              </a:rPr>
              <a:t>JIZERSKOHORSKÉ BUČINY</a:t>
            </a:r>
            <a:endParaRPr lang="cs-CZ" dirty="0"/>
          </a:p>
          <a:p>
            <a:r>
              <a:rPr lang="cs-CZ" dirty="0">
                <a:hlinkClick r:id="rId6"/>
              </a:rPr>
              <a:t>KLADRUBY NAD LABEM</a:t>
            </a:r>
            <a:endParaRPr lang="cs-CZ" dirty="0"/>
          </a:p>
          <a:p>
            <a:r>
              <a:rPr lang="cs-CZ" dirty="0">
                <a:hlinkClick r:id="rId7"/>
              </a:rPr>
              <a:t>KROMĚŘÍŽ</a:t>
            </a:r>
            <a:endParaRPr lang="cs-CZ" dirty="0"/>
          </a:p>
          <a:p>
            <a:r>
              <a:rPr lang="cs-CZ" dirty="0"/>
              <a:t>KRUŠNOHOŘÍ</a:t>
            </a:r>
          </a:p>
          <a:p>
            <a:r>
              <a:rPr lang="cs-CZ" dirty="0">
                <a:hlinkClick r:id="rId8"/>
              </a:rPr>
              <a:t>KUTNÁ HORA</a:t>
            </a:r>
            <a:endParaRPr lang="cs-CZ" dirty="0"/>
          </a:p>
          <a:p>
            <a:r>
              <a:rPr lang="cs-CZ" dirty="0">
                <a:hlinkClick r:id="rId9"/>
              </a:rPr>
              <a:t>LÁZEŇSKÝ TROJÚHELNÍK</a:t>
            </a:r>
            <a:r>
              <a:rPr lang="cs-CZ" dirty="0"/>
              <a:t> (Karlovy Vary, Mariánské Lázně a Františkovy Lázně)</a:t>
            </a:r>
          </a:p>
          <a:p>
            <a:r>
              <a:rPr lang="cs-CZ" dirty="0">
                <a:hlinkClick r:id="rId10"/>
              </a:rPr>
              <a:t>LEDNICKO-VALTICKÝ AREÁL</a:t>
            </a:r>
            <a:endParaRPr lang="cs-CZ" dirty="0"/>
          </a:p>
          <a:p>
            <a:r>
              <a:rPr lang="cs-CZ" dirty="0">
                <a:hlinkClick r:id="rId11"/>
              </a:rPr>
              <a:t>LITOMYŠL</a:t>
            </a:r>
            <a:endParaRPr lang="cs-CZ" dirty="0"/>
          </a:p>
          <a:p>
            <a:r>
              <a:rPr lang="cs-CZ" dirty="0">
                <a:hlinkClick r:id="rId12"/>
              </a:rPr>
              <a:t>OLOMOUC</a:t>
            </a:r>
            <a:endParaRPr lang="cs-CZ" dirty="0"/>
          </a:p>
          <a:p>
            <a:r>
              <a:rPr lang="cs-CZ" dirty="0">
                <a:hlinkClick r:id="rId13"/>
              </a:rPr>
              <a:t>PRAHA</a:t>
            </a:r>
            <a:endParaRPr lang="cs-CZ" dirty="0"/>
          </a:p>
          <a:p>
            <a:r>
              <a:rPr lang="cs-CZ" dirty="0">
                <a:hlinkClick r:id="rId14"/>
              </a:rPr>
              <a:t>TELČ</a:t>
            </a:r>
            <a:endParaRPr lang="cs-CZ" dirty="0"/>
          </a:p>
          <a:p>
            <a:r>
              <a:rPr lang="cs-CZ" dirty="0">
                <a:hlinkClick r:id="rId15"/>
              </a:rPr>
              <a:t>TŘEBÍČ</a:t>
            </a:r>
            <a:endParaRPr lang="cs-CZ" dirty="0"/>
          </a:p>
          <a:p>
            <a:r>
              <a:rPr lang="cs-CZ" dirty="0">
                <a:hlinkClick r:id="rId16"/>
              </a:rPr>
              <a:t>ŽATEC A KRAJINA ŽATECKÉHO CHMELE</a:t>
            </a:r>
            <a:endParaRPr lang="cs-CZ" dirty="0"/>
          </a:p>
          <a:p>
            <a:r>
              <a:rPr lang="cs-CZ" dirty="0"/>
              <a:t>ŽĎÁR NAD SÁZAVOU</a:t>
            </a:r>
          </a:p>
          <a:p>
            <a:endParaRPr lang="en-GB" u="sng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1026" name="Picture 2" descr="C:\Users\Lucie\Desktop\Kutná HOra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714" y="1164462"/>
            <a:ext cx="7026274" cy="466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789714" y="5857297"/>
            <a:ext cx="7026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Kutná Hora, foto, 2009</a:t>
            </a:r>
          </a:p>
          <a:p>
            <a:r>
              <a:rPr lang="en-GB" dirty="0"/>
              <a:t>https://cs.wikipedia.org/wiki/Kutn%C3%A1_Hora</a:t>
            </a:r>
          </a:p>
        </p:txBody>
      </p:sp>
    </p:spTree>
    <p:extLst>
      <p:ext uri="{BB962C8B-B14F-4D97-AF65-F5344CB8AC3E}">
        <p14:creationId xmlns:p14="http://schemas.microsoft.com/office/powerpoint/2010/main" val="100691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1953" y="203427"/>
            <a:ext cx="7233036" cy="1549171"/>
          </a:xfrm>
        </p:spPr>
        <p:txBody>
          <a:bodyPr/>
          <a:lstStyle/>
          <a:p>
            <a:r>
              <a:rPr lang="cs-CZ" dirty="0" smtClean="0"/>
              <a:t>Plošná ochrana v ČR v roce 2022 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0740" y="1761945"/>
            <a:ext cx="4476298" cy="3883404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</a:rPr>
              <a:t>V ČR </a:t>
            </a:r>
            <a:r>
              <a:rPr lang="cs-CZ" sz="2000" dirty="0" smtClean="0">
                <a:solidFill>
                  <a:schemeClr val="tx1"/>
                </a:solidFill>
              </a:rPr>
              <a:t>bylo v roce 2022 přes </a:t>
            </a:r>
            <a:r>
              <a:rPr lang="cs-CZ" sz="2000" dirty="0">
                <a:solidFill>
                  <a:schemeClr val="tx1"/>
                </a:solidFill>
              </a:rPr>
              <a:t>600 plošně chráněných urbanistických celků, z toho </a:t>
            </a:r>
            <a:r>
              <a:rPr lang="cs-CZ" sz="2000" b="1" dirty="0">
                <a:solidFill>
                  <a:schemeClr val="tx1"/>
                </a:solidFill>
              </a:rPr>
              <a:t>294 měst </a:t>
            </a:r>
            <a:r>
              <a:rPr lang="cs-CZ" sz="2000" dirty="0">
                <a:solidFill>
                  <a:schemeClr val="tx1"/>
                </a:solidFill>
              </a:rPr>
              <a:t>(39 MPR, 255 MPZ) a </a:t>
            </a:r>
            <a:r>
              <a:rPr lang="cs-CZ" sz="2000" b="1" dirty="0" smtClean="0">
                <a:solidFill>
                  <a:schemeClr val="tx1"/>
                </a:solidFill>
              </a:rPr>
              <a:t>276 </a:t>
            </a:r>
            <a:r>
              <a:rPr lang="cs-CZ" sz="2000" b="1" dirty="0">
                <a:solidFill>
                  <a:schemeClr val="tx1"/>
                </a:solidFill>
              </a:rPr>
              <a:t>vesnic </a:t>
            </a:r>
            <a:r>
              <a:rPr lang="cs-CZ" sz="2000" dirty="0">
                <a:solidFill>
                  <a:schemeClr val="tx1"/>
                </a:solidFill>
              </a:rPr>
              <a:t>(61 </a:t>
            </a:r>
            <a:r>
              <a:rPr lang="cs-CZ" sz="2000" dirty="0" smtClean="0">
                <a:solidFill>
                  <a:schemeClr val="tx1"/>
                </a:solidFill>
              </a:rPr>
              <a:t>VPR, 215 </a:t>
            </a:r>
            <a:r>
              <a:rPr lang="cs-CZ" sz="2000" dirty="0">
                <a:solidFill>
                  <a:schemeClr val="tx1"/>
                </a:solidFill>
              </a:rPr>
              <a:t>VPZ), dále </a:t>
            </a:r>
            <a:r>
              <a:rPr lang="cs-CZ" sz="2000" b="1" dirty="0">
                <a:solidFill>
                  <a:schemeClr val="tx1"/>
                </a:solidFill>
              </a:rPr>
              <a:t>památková rezervace komponovaný areál na Kuksu</a:t>
            </a:r>
            <a:r>
              <a:rPr lang="cs-CZ" sz="2000" dirty="0">
                <a:solidFill>
                  <a:schemeClr val="tx1"/>
                </a:solidFill>
              </a:rPr>
              <a:t>, </a:t>
            </a:r>
            <a:r>
              <a:rPr lang="cs-CZ" sz="2000" b="1" dirty="0">
                <a:solidFill>
                  <a:schemeClr val="tx1"/>
                </a:solidFill>
              </a:rPr>
              <a:t>technická památková rezervace</a:t>
            </a:r>
            <a:r>
              <a:rPr lang="cs-CZ" sz="2000" dirty="0">
                <a:solidFill>
                  <a:schemeClr val="tx1"/>
                </a:solidFill>
              </a:rPr>
              <a:t> v Josefovském údolí u Olomučan, památkové rezervace vybraných částí měst Františkovy Lázně, Cheb, Karlovy Vary a Mariánské Lázně a obce Valeč s lázeňskou kulturní krajinou, 25 krajinných památkových zón a 8 archeologických rezervací.</a:t>
            </a:r>
          </a:p>
          <a:p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pic>
        <p:nvPicPr>
          <p:cNvPr id="1026" name="Picture 2" descr="C:\Users\Lucie\Desktop\Karlovy_Vary_Cze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086" y="1807028"/>
            <a:ext cx="6934298" cy="460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58076" y="5770654"/>
            <a:ext cx="4187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Karlovy Vary, foto, 1997</a:t>
            </a:r>
          </a:p>
          <a:p>
            <a:r>
              <a:rPr lang="en-GB" dirty="0"/>
              <a:t>https://cs.wikipedia.org/wiki/Karlovy_Vary</a:t>
            </a:r>
          </a:p>
        </p:txBody>
      </p:sp>
    </p:spTree>
    <p:extLst>
      <p:ext uri="{BB962C8B-B14F-4D97-AF65-F5344CB8AC3E}">
        <p14:creationId xmlns:p14="http://schemas.microsoft.com/office/powerpoint/2010/main" val="19215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52514"/>
            <a:ext cx="6030686" cy="819829"/>
          </a:xfrm>
        </p:spPr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ávěr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4286" y="2079171"/>
            <a:ext cx="5334000" cy="2405743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Podstatná </a:t>
            </a:r>
            <a:r>
              <a:rPr lang="cs-CZ" sz="2400" dirty="0">
                <a:solidFill>
                  <a:schemeClr val="tx1"/>
                </a:solidFill>
              </a:rPr>
              <a:t>část zástavby našeho území má historické </a:t>
            </a:r>
            <a:r>
              <a:rPr lang="cs-CZ" sz="2400" dirty="0" smtClean="0">
                <a:solidFill>
                  <a:schemeClr val="tx1"/>
                </a:solidFill>
              </a:rPr>
              <a:t>kořeny. </a:t>
            </a:r>
            <a:r>
              <a:rPr lang="cs-CZ" sz="2400" dirty="0">
                <a:solidFill>
                  <a:schemeClr val="tx1"/>
                </a:solidFill>
              </a:rPr>
              <a:t>J</a:t>
            </a:r>
            <a:r>
              <a:rPr lang="cs-CZ" sz="2400" dirty="0" smtClean="0">
                <a:solidFill>
                  <a:schemeClr val="tx1"/>
                </a:solidFill>
              </a:rPr>
              <a:t>e </a:t>
            </a:r>
            <a:r>
              <a:rPr lang="cs-CZ" sz="2400" dirty="0">
                <a:solidFill>
                  <a:schemeClr val="tx1"/>
                </a:solidFill>
              </a:rPr>
              <a:t>třeba mít alespoň základní orientaci v různých typech staré zástavby a znát způsob a stupně její institucionální </a:t>
            </a:r>
            <a:r>
              <a:rPr lang="cs-CZ" sz="2400" dirty="0" smtClean="0">
                <a:solidFill>
                  <a:schemeClr val="tx1"/>
                </a:solidFill>
              </a:rPr>
              <a:t>ochrany v ČR.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957133" y="5507857"/>
            <a:ext cx="4530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Ostrava – Moravská Ostrava, Masarykovo náměstí, Mariánský sloup </a:t>
            </a:r>
            <a:endParaRPr lang="cs-CZ" sz="2000" dirty="0"/>
          </a:p>
        </p:txBody>
      </p:sp>
      <p:pic>
        <p:nvPicPr>
          <p:cNvPr id="22530" name="Picture 2" descr="C:\Users\Lucie\Desktop\městské prostory\Ostrava MO Mariasäule 66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5360" y="620484"/>
            <a:ext cx="4837482" cy="559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xmlns="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B2C36BC-2171-D0CE-214B-77FEB160F67D}"/>
              </a:ext>
            </a:extLst>
          </p:cNvPr>
          <p:cNvSpPr txBox="1"/>
          <p:nvPr/>
        </p:nvSpPr>
        <p:spPr>
          <a:xfrm>
            <a:off x="2122715" y="199743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4430B-5946-CA75-0549-E3178C6DB125}"/>
              </a:ext>
            </a:extLst>
          </p:cNvPr>
          <p:cNvSpPr txBox="1"/>
          <p:nvPr/>
        </p:nvSpPr>
        <p:spPr>
          <a:xfrm>
            <a:off x="4047473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="" xmlns:a16="http://schemas.microsoft.com/office/drawing/2014/main" id="{71EDFA7E-E967-8447-417C-CF9A5E41488B}"/>
              </a:ext>
            </a:extLst>
          </p:cNvPr>
          <p:cNvGrpSpPr/>
          <p:nvPr/>
        </p:nvGrpSpPr>
        <p:grpSpPr>
          <a:xfrm>
            <a:off x="9674352" y="6117336"/>
            <a:ext cx="904628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="" xmlns:a16="http://schemas.microsoft.com/office/drawing/2014/main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="" xmlns:a16="http://schemas.microsoft.com/office/drawing/2014/main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24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79753" y="411993"/>
            <a:ext cx="5489732" cy="752780"/>
          </a:xfrm>
        </p:spPr>
        <p:txBody>
          <a:bodyPr/>
          <a:lstStyle/>
          <a:p>
            <a:r>
              <a:rPr lang="cs-CZ" dirty="0" smtClean="0"/>
              <a:t>Zdroje aktuálních informací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257754" y="6201717"/>
            <a:ext cx="9937749" cy="309266"/>
          </a:xfrm>
        </p:spPr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203497" y="1807029"/>
            <a:ext cx="3149303" cy="4016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Stránky Národního památkového ústavu</a:t>
            </a:r>
          </a:p>
          <a:p>
            <a:pPr marL="0" indent="0">
              <a:buNone/>
            </a:pPr>
            <a:r>
              <a:rPr lang="cs-CZ" sz="2400" dirty="0" smtClean="0"/>
              <a:t>www.npu.cz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Stránky UNESCO</a:t>
            </a:r>
          </a:p>
          <a:p>
            <a:pPr marL="0" indent="0">
              <a:buNone/>
            </a:pPr>
            <a:r>
              <a:rPr lang="cs-CZ" sz="2400" dirty="0"/>
              <a:t>https://www.unesco-czech.cz/unesco-pamatky/</a:t>
            </a:r>
            <a:endParaRPr lang="cs-CZ" sz="2400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3590822" y="5722231"/>
            <a:ext cx="5532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Praha      </a:t>
            </a:r>
            <a:r>
              <a:rPr lang="cs-CZ" dirty="0"/>
              <a:t>https://www.unesco-czech.cz/unesco-pamatky/</a:t>
            </a:r>
          </a:p>
          <a:p>
            <a:endParaRPr lang="cs-CZ" dirty="0"/>
          </a:p>
        </p:txBody>
      </p:sp>
      <p:pic>
        <p:nvPicPr>
          <p:cNvPr id="1026" name="Picture 2" descr="C:\Users\Lucie\Desktop\Praha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823" y="2449286"/>
            <a:ext cx="8078662" cy="319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7486" y="355896"/>
            <a:ext cx="5837502" cy="731010"/>
          </a:xfrm>
        </p:spPr>
        <p:txBody>
          <a:bodyPr/>
          <a:lstStyle/>
          <a:p>
            <a:r>
              <a:rPr lang="cs-CZ" dirty="0" smtClean="0"/>
              <a:t>Nástroje plošné ochrany v ČR 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1" y="1492036"/>
            <a:ext cx="3690256" cy="4593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/>
              <a:t>Jaké typy plošné ochrany území z hlediska péče o památky v ČR existují?</a:t>
            </a:r>
          </a:p>
          <a:p>
            <a:pPr marL="0" indent="0">
              <a:buNone/>
            </a:pPr>
            <a:r>
              <a:rPr lang="cs-CZ" sz="2000" dirty="0" smtClean="0"/>
              <a:t>Jaké jsou vazby mezi ochranou jednotlivých staveb jako památek a plošnou ochranou?</a:t>
            </a:r>
            <a:endParaRPr lang="en-GB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pic>
        <p:nvPicPr>
          <p:cNvPr id="1026" name="Picture 2" descr="E:\Documents\FAST VŠB 2019 až 2024\a přednášky 09 2016\plošná ochrana v ČR 2023\Vánoční_Olomou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3" y="1272027"/>
            <a:ext cx="6793610" cy="509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914400" y="5214257"/>
            <a:ext cx="4005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Olomouc, Horní náměstí s radnicí </a:t>
            </a:r>
          </a:p>
          <a:p>
            <a:r>
              <a:rPr lang="cs-CZ" dirty="0" smtClean="0"/>
              <a:t> v MPR </a:t>
            </a:r>
            <a:r>
              <a:rPr lang="cs-CZ" dirty="0" smtClean="0"/>
              <a:t>Olomouc</a:t>
            </a:r>
            <a:endParaRPr lang="cs-CZ" dirty="0"/>
          </a:p>
          <a:p>
            <a:r>
              <a:rPr lang="en-GB" dirty="0"/>
              <a:t>https://cs.wikipedia.org/wiki/Olomouck%C3%A1_radnice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2743" y="348344"/>
            <a:ext cx="6596744" cy="620485"/>
          </a:xfrm>
        </p:spPr>
        <p:txBody>
          <a:bodyPr/>
          <a:lstStyle/>
          <a:p>
            <a:r>
              <a:rPr lang="cs-CZ" sz="3200" dirty="0" smtClean="0"/>
              <a:t>Plošná ochrana území jako památek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753600" y="1197428"/>
            <a:ext cx="2211388" cy="495300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pic>
        <p:nvPicPr>
          <p:cNvPr id="6146" name="Picture 2" descr="E:\Documents\FAST VŠB 2019 až 2023\a přednášky 09 2016\Územní rozvoj\UR Možnosti a meze\46  Neuhübel katastr 2007 NPU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0089" y="968829"/>
            <a:ext cx="3876902" cy="55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71759" y="1125415"/>
            <a:ext cx="42961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Areál</a:t>
            </a:r>
            <a:r>
              <a:rPr lang="cs-CZ" sz="2200" dirty="0"/>
              <a:t> </a:t>
            </a:r>
            <a:endParaRPr lang="cs-CZ" sz="2200" dirty="0" smtClean="0"/>
          </a:p>
          <a:p>
            <a:r>
              <a:rPr lang="cs-CZ" sz="2200" dirty="0" smtClean="0"/>
              <a:t>např</a:t>
            </a:r>
            <a:r>
              <a:rPr lang="cs-CZ" sz="2200" dirty="0"/>
              <a:t>. zámek Studénka – Nová Horka</a:t>
            </a:r>
          </a:p>
        </p:txBody>
      </p:sp>
      <p:pic>
        <p:nvPicPr>
          <p:cNvPr id="2050" name="Picture 2" descr="E:\Documents\06 celé hotové\článek Neuhübel pro CEE\Neuhübel pro MDPI 2022\06 horka_let_1 2022 MNJ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171" y="2063578"/>
            <a:ext cx="5552995" cy="370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55171" y="5810187"/>
            <a:ext cx="592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Studénka – Nová Horka, areál zámku, letecké foto, 2022, MNJ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98570" y="239486"/>
            <a:ext cx="7101343" cy="751114"/>
          </a:xfrm>
        </p:spPr>
        <p:txBody>
          <a:bodyPr/>
          <a:lstStyle/>
          <a:p>
            <a:r>
              <a:rPr lang="cs-CZ" sz="3600" dirty="0" smtClean="0"/>
              <a:t>Plošná ochrana území jako památek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pic>
        <p:nvPicPr>
          <p:cNvPr id="7170" name="Picture 2" descr="E:\Documents\FAST VŠB 2019 až 2023\a přednášky 09 2016\Územní rozvoj\UR Možnosti a meze\47 Edelštejn archeologická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86" y="1850180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23239" y="1012371"/>
            <a:ext cx="3758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Archeologická lokalita</a:t>
            </a:r>
          </a:p>
          <a:p>
            <a:r>
              <a:rPr lang="cs-CZ" sz="2000" dirty="0" err="1" smtClean="0"/>
              <a:t>Edelštejn</a:t>
            </a:r>
            <a:endParaRPr lang="cs-CZ" sz="2000" dirty="0"/>
          </a:p>
        </p:txBody>
      </p:sp>
      <p:pic>
        <p:nvPicPr>
          <p:cNvPr id="1026" name="Picture 2" descr="C:\Users\Lucie\Desktop\Edelštejn HČS 2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143" y="1212426"/>
            <a:ext cx="5233534" cy="436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42686" y="5660180"/>
            <a:ext cx="314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Edelštejn</a:t>
            </a:r>
            <a:r>
              <a:rPr lang="cs-CZ" dirty="0" smtClean="0"/>
              <a:t>                  www.npu.cz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6368144" y="5627914"/>
            <a:ext cx="4984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Edelštejn</a:t>
            </a:r>
            <a:r>
              <a:rPr lang="cs-CZ" dirty="0" smtClean="0"/>
              <a:t>, půdorys. Převzato z publikace Kouřil, P – </a:t>
            </a:r>
          </a:p>
          <a:p>
            <a:r>
              <a:rPr lang="cs-CZ" dirty="0" smtClean="0"/>
              <a:t>Prix, D. – </a:t>
            </a:r>
            <a:r>
              <a:rPr lang="cs-CZ" dirty="0" err="1" smtClean="0"/>
              <a:t>Wihoda</a:t>
            </a:r>
            <a:r>
              <a:rPr lang="cs-CZ" dirty="0" smtClean="0"/>
              <a:t>, M.,  Hrady českého Slezska.  Brno Opava 2000.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33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18761" y="326571"/>
            <a:ext cx="6945085" cy="653143"/>
          </a:xfrm>
        </p:spPr>
        <p:txBody>
          <a:bodyPr/>
          <a:lstStyle/>
          <a:p>
            <a:r>
              <a:rPr lang="cs-CZ" sz="3400" dirty="0" smtClean="0"/>
              <a:t>Plošná ochrana území jako památek</a:t>
            </a:r>
            <a:endParaRPr lang="cs-CZ" sz="3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97829" y="5606142"/>
            <a:ext cx="6226627" cy="750207"/>
          </a:xfrm>
        </p:spPr>
        <p:txBody>
          <a:bodyPr>
            <a:normAutofit fontScale="925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 Ostravě je např. MPZ Moravská Ostrava nebo MPZ Poruba                                                        www.npu.cz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pic>
        <p:nvPicPr>
          <p:cNvPr id="8194" name="Picture 2" descr="E:\Documents\FAST VŠB 2019 až 2023\a přednášky 09 2016\Územní rozvoj\UR Možnosti a meze\48 MPZ Moravská Ostrava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97" y="979714"/>
            <a:ext cx="3768583" cy="532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Documents\FAST VŠB 2019 až 2023\a přednášky 09 2016\Územní rozvoj\UR Možnosti a meze\49 MPZ Poruba.jf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6847" y="1175657"/>
            <a:ext cx="6368141" cy="424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972080" y="1164771"/>
            <a:ext cx="140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Městské památkové </a:t>
            </a:r>
            <a:r>
              <a:rPr lang="cs-CZ" sz="2000" b="1" dirty="0" smtClean="0"/>
              <a:t>zóny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4658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42113" y="108857"/>
            <a:ext cx="6814457" cy="762000"/>
          </a:xfrm>
        </p:spPr>
        <p:txBody>
          <a:bodyPr/>
          <a:lstStyle/>
          <a:p>
            <a:r>
              <a:rPr lang="cs-CZ" sz="3200" dirty="0"/>
              <a:t>Plošná ochrana území jako památek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9703" y="1087932"/>
            <a:ext cx="5630353" cy="806182"/>
          </a:xfrm>
        </p:spPr>
        <p:txBody>
          <a:bodyPr>
            <a:normAutofit lnSpcReduction="10000"/>
          </a:bodyPr>
          <a:lstStyle/>
          <a:p>
            <a:r>
              <a:rPr lang="cs-CZ" sz="2300" b="1" dirty="0" smtClean="0">
                <a:solidFill>
                  <a:schemeClr val="tx1"/>
                </a:solidFill>
              </a:rPr>
              <a:t>Vesnická památková zóna</a:t>
            </a:r>
          </a:p>
          <a:p>
            <a:r>
              <a:rPr lang="cs-CZ" sz="2300" dirty="0" smtClean="0">
                <a:solidFill>
                  <a:schemeClr val="tx1"/>
                </a:solidFill>
              </a:rPr>
              <a:t>VPZ Uhřičice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pic>
        <p:nvPicPr>
          <p:cNvPr id="9218" name="Picture 2" descr="E:\Documents\FAST VŠB 2019 až 2023\a přednášky 09 2016\Územní rozvoj\UR Možnosti a meze\50 VPZ Uhřičice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830" y="870856"/>
            <a:ext cx="3906384" cy="552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ucie\Desktop\Uhřičice,_ulice_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884" y="1894114"/>
            <a:ext cx="6822996" cy="388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91884" y="5780705"/>
            <a:ext cx="3646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https://cs.wikipedia.org/wiki/Uh%C5%99i%C4%8Dice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4708667" y="5780705"/>
            <a:ext cx="285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https://www.pamatkovykatalog.cz/uhricice-11960946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2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17061" y="381000"/>
            <a:ext cx="6378278" cy="593272"/>
          </a:xfrm>
        </p:spPr>
        <p:txBody>
          <a:bodyPr/>
          <a:lstStyle/>
          <a:p>
            <a:r>
              <a:rPr lang="cs-CZ" sz="3200" dirty="0"/>
              <a:t>Plošná ochrana území jako památek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9022" y="1126673"/>
            <a:ext cx="3446549" cy="854528"/>
          </a:xfrm>
        </p:spPr>
        <p:txBody>
          <a:bodyPr>
            <a:normAutofit lnSpcReduction="10000"/>
          </a:bodyPr>
          <a:lstStyle/>
          <a:p>
            <a:r>
              <a:rPr lang="cs-CZ" sz="2400" b="1" dirty="0">
                <a:solidFill>
                  <a:schemeClr val="tx1"/>
                </a:solidFill>
              </a:rPr>
              <a:t>Krajinná památková </a:t>
            </a:r>
            <a:r>
              <a:rPr lang="cs-CZ" sz="2400" b="1" dirty="0" smtClean="0">
                <a:solidFill>
                  <a:schemeClr val="tx1"/>
                </a:solidFill>
              </a:rPr>
              <a:t>zóna</a:t>
            </a:r>
          </a:p>
          <a:p>
            <a:r>
              <a:rPr lang="cs-CZ" sz="2400" dirty="0" err="1" smtClean="0">
                <a:solidFill>
                  <a:schemeClr val="tx1"/>
                </a:solidFill>
              </a:rPr>
              <a:t>Lednicko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– valtický </a:t>
            </a:r>
            <a:r>
              <a:rPr lang="cs-CZ" sz="2400" dirty="0" smtClean="0">
                <a:solidFill>
                  <a:schemeClr val="tx1"/>
                </a:solidFill>
              </a:rPr>
              <a:t>areál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25102" y="5016749"/>
            <a:ext cx="3915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Zámek Lednice, foto, 2014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://cs.wikipedia.org/wiki/Lednicko-valtick%C3%BD_are%C3%A1l</a:t>
            </a:r>
          </a:p>
        </p:txBody>
      </p:sp>
      <p:pic>
        <p:nvPicPr>
          <p:cNvPr id="2050" name="Picture 2" descr="C:\Users\Lucie\Desktop\Lednice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102" y="2971801"/>
            <a:ext cx="4763897" cy="188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8225448" y="4393364"/>
            <a:ext cx="3650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Krajina s minaretem, foto, 2020</a:t>
            </a:r>
          </a:p>
          <a:p>
            <a:r>
              <a:rPr lang="en-GB" dirty="0" smtClean="0"/>
              <a:t>https</a:t>
            </a:r>
            <a:r>
              <a:rPr lang="en-GB" dirty="0"/>
              <a:t>://cs.wikipedia.org/wiki/Lednicko-valtick%C3%BD_are%C3%A1l</a:t>
            </a:r>
          </a:p>
        </p:txBody>
      </p:sp>
      <p:pic>
        <p:nvPicPr>
          <p:cNvPr id="2051" name="Picture 3" descr="C:\Users\Lucie\Desktop\Lednice–Valtice_Cultural_Landscape_Montage_I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446" y="1698173"/>
            <a:ext cx="6409868" cy="254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99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6" y="925286"/>
            <a:ext cx="6610961" cy="729343"/>
          </a:xfrm>
        </p:spPr>
        <p:txBody>
          <a:bodyPr>
            <a:normAutofit fontScale="92500" lnSpcReduction="20000"/>
          </a:bodyPr>
          <a:lstStyle/>
          <a:p>
            <a:r>
              <a:rPr lang="cs-CZ" sz="2400" b="1" dirty="0"/>
              <a:t>Krajinná památková </a:t>
            </a:r>
            <a:r>
              <a:rPr lang="cs-CZ" sz="2400" b="1" dirty="0" smtClean="0"/>
              <a:t>zóna</a:t>
            </a:r>
          </a:p>
          <a:p>
            <a:r>
              <a:rPr lang="cs-CZ" sz="2400" dirty="0" smtClean="0"/>
              <a:t>bojiště </a:t>
            </a:r>
            <a:r>
              <a:rPr lang="cs-CZ" sz="2400" dirty="0"/>
              <a:t>bitvy u Slavkova</a:t>
            </a:r>
          </a:p>
          <a:p>
            <a:endParaRPr lang="en-GB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03/05/24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558551" y="207220"/>
            <a:ext cx="627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/>
              <a:t>Plošná ochrana území jako památek</a:t>
            </a:r>
            <a:endParaRPr lang="en-GB" sz="3200" b="1" dirty="0"/>
          </a:p>
        </p:txBody>
      </p:sp>
      <p:pic>
        <p:nvPicPr>
          <p:cNvPr id="1027" name="Picture 3" descr="C:\Users\Lucie\Desktop\Battlefield_of_Austerlitz_-_conservation_are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914" y="791995"/>
            <a:ext cx="4537756" cy="443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\Desktop\Panorama_Austerlitz 2007 wi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032" y="5170714"/>
            <a:ext cx="11568622" cy="118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ucie\Desktop\IMG_44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79" y="1678573"/>
            <a:ext cx="6526936" cy="308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79032" y="4768334"/>
            <a:ext cx="458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https://cs.wikipedia.org/wiki/Bitva_u_Slavkova</a:t>
            </a:r>
          </a:p>
        </p:txBody>
      </p:sp>
    </p:spTree>
    <p:extLst>
      <p:ext uri="{BB962C8B-B14F-4D97-AF65-F5344CB8AC3E}">
        <p14:creationId xmlns:p14="http://schemas.microsoft.com/office/powerpoint/2010/main" val="392670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54" id="{ACFB0F28-2E34-2040-B019-4AD8FA32AECA}" vid="{51C3CF0A-8124-C243-81E8-9D04DF8F7B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54" id="{ACFB0F28-2E34-2040-B019-4AD8FA32AECA}" vid="{67B385A0-05D4-BA45-AFB2-BE7E54CB51B7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222</Template>
  <TotalTime>2229</TotalTime>
  <Words>513</Words>
  <Application>Microsoft Office PowerPoint</Application>
  <PresentationFormat>Vlastní</PresentationFormat>
  <Paragraphs>145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222</vt:lpstr>
      <vt:lpstr>Custom Design</vt:lpstr>
      <vt:lpstr>Prezentace aplikace PowerPoint</vt:lpstr>
      <vt:lpstr>Zdroje aktuálních informací</vt:lpstr>
      <vt:lpstr>Nástroje plošné ochrany v ČR </vt:lpstr>
      <vt:lpstr>Plošná ochrana území jako památek</vt:lpstr>
      <vt:lpstr>Plošná ochrana území jako památek</vt:lpstr>
      <vt:lpstr>Plošná ochrana území jako památek</vt:lpstr>
      <vt:lpstr>Plošná ochrana území jako památek</vt:lpstr>
      <vt:lpstr>Plošná ochrana území jako památek</vt:lpstr>
      <vt:lpstr>Prezentace aplikace PowerPoint</vt:lpstr>
      <vt:lpstr>Prezentace aplikace PowerPoint</vt:lpstr>
      <vt:lpstr>Prezentace aplikace PowerPoint</vt:lpstr>
      <vt:lpstr>Plošná ochrana území jako památek</vt:lpstr>
      <vt:lpstr>Prezentace aplikace PowerPoint</vt:lpstr>
      <vt:lpstr>Památky UNESCO V ČR 2023</vt:lpstr>
      <vt:lpstr>Plošná ochrana v ČR v roce 2022 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196</cp:revision>
  <dcterms:created xsi:type="dcterms:W3CDTF">2021-03-20T09:48:17Z</dcterms:created>
  <dcterms:modified xsi:type="dcterms:W3CDTF">2024-05-03T06:24:22Z</dcterms:modified>
</cp:coreProperties>
</file>