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4"/>
  </p:sldMasterIdLst>
  <p:notesMasterIdLst>
    <p:notesMasterId r:id="rId35"/>
  </p:notesMasterIdLst>
  <p:handoutMasterIdLst>
    <p:handoutMasterId r:id="rId36"/>
  </p:handoutMasterIdLst>
  <p:sldIdLst>
    <p:sldId id="277" r:id="rId5"/>
    <p:sldId id="278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9" r:id="rId16"/>
    <p:sldId id="337" r:id="rId17"/>
    <p:sldId id="338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53" r:id="rId32"/>
    <p:sldId id="281" r:id="rId33"/>
    <p:sldId id="259" r:id="rId3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9"/>
            <p14:sldId id="337"/>
            <p14:sldId id="338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281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4" autoAdjust="0"/>
    <p:restoredTop sz="86376"/>
  </p:normalViewPr>
  <p:slideViewPr>
    <p:cSldViewPr snapToGrid="0" snapToObjects="1" showGuides="1">
      <p:cViewPr varScale="1">
        <p:scale>
          <a:sx n="106" d="100"/>
          <a:sy n="106" d="100"/>
        </p:scale>
        <p:origin x="174" y="114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26.03.2024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26.03.2024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8-022-18757-w" TargetMode="External"/><Relationship Id="rId2" Type="http://schemas.openxmlformats.org/officeDocument/2006/relationships/hyperlink" Target="https://doi.org/10.1038/s41598-023-27447-0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reativecommons.org/licenses/by/4.0/deed.cs" TargetMode="External"/><Relationship Id="rId5" Type="http://schemas.openxmlformats.org/officeDocument/2006/relationships/image" Target="../media/image7.emf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49NFtgEuNs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GEOSTATISTIKA</a:t>
            </a:r>
          </a:p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Metody prostorové interpolace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857861" y="3706405"/>
            <a:ext cx="249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Ing. Lucie Orlíková, Ph.D.</a:t>
            </a:r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Bézierova</a:t>
            </a:r>
            <a:r>
              <a:rPr lang="cs-CZ" dirty="0"/>
              <a:t> interpolace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Bézierova</a:t>
            </a:r>
            <a:r>
              <a:rPr lang="cs-CZ" sz="2400" dirty="0"/>
              <a:t> interpolace je technika používaná k aproximaci mezi dvěma body pomocí </a:t>
            </a:r>
            <a:r>
              <a:rPr lang="cs-CZ" sz="2400" dirty="0" err="1"/>
              <a:t>Bézierových</a:t>
            </a:r>
            <a:r>
              <a:rPr lang="cs-CZ" sz="2400" dirty="0"/>
              <a:t> křivek. Princip spočívá v tom, že se definují dva koncové body (počáteční a koncový bod) a řídící body, které určují tvar křivky. Tato interpolace se pak používá k vytvoření plynulého přechodu mezi dvěma body.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Proces vytváření </a:t>
            </a:r>
            <a:r>
              <a:rPr lang="cs-CZ" sz="2400" dirty="0" err="1"/>
              <a:t>Bézierovy</a:t>
            </a:r>
            <a:r>
              <a:rPr lang="cs-CZ" sz="2400" dirty="0"/>
              <a:t> interpolace je následující:</a:t>
            </a:r>
          </a:p>
          <a:p>
            <a:pPr marL="1028700" lvl="1" indent="-342900"/>
            <a:r>
              <a:rPr lang="cs-CZ" sz="2200" dirty="0"/>
              <a:t>Definujte počáteční a koncový bod, mezi kterými chcete provést interpolaci.</a:t>
            </a:r>
          </a:p>
          <a:p>
            <a:pPr marL="1028700" lvl="1" indent="-342900"/>
            <a:r>
              <a:rPr lang="cs-CZ" sz="2200" dirty="0"/>
              <a:t>Vyberte řídící body, které určí tvar křivky. Umístění těchto bodů je klíčové pro dosažení požadovaného tvaru.</a:t>
            </a:r>
          </a:p>
          <a:p>
            <a:pPr marL="1028700" lvl="1" indent="-342900"/>
            <a:r>
              <a:rPr lang="cs-CZ" sz="2200" dirty="0"/>
              <a:t>Použijte algoritmus </a:t>
            </a:r>
            <a:r>
              <a:rPr lang="cs-CZ" sz="2200" dirty="0" err="1"/>
              <a:t>Bézierovy</a:t>
            </a:r>
            <a:r>
              <a:rPr lang="cs-CZ" sz="2200" dirty="0"/>
              <a:t> interpolace (například De </a:t>
            </a:r>
            <a:r>
              <a:rPr lang="cs-CZ" sz="2200" dirty="0" err="1"/>
              <a:t>Casteljauův</a:t>
            </a:r>
            <a:r>
              <a:rPr lang="cs-CZ" sz="2200" dirty="0"/>
              <a:t> algoritmus), který využívá polynomiální kombinace bodů a řídících bodů pro vytvoření </a:t>
            </a:r>
            <a:r>
              <a:rPr lang="cs-CZ" sz="2200" dirty="0" err="1"/>
              <a:t>Bézierovy</a:t>
            </a:r>
            <a:r>
              <a:rPr lang="cs-CZ" sz="2200" dirty="0"/>
              <a:t> křivky mezi počátečním a koncovým bodem.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760777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IDW interpolace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Metoda Inverzní vážené vzdálenosti (Inverse Distance </a:t>
            </a:r>
            <a:r>
              <a:rPr lang="cs-CZ" sz="2400" dirty="0" err="1"/>
              <a:t>Weighting</a:t>
            </a:r>
            <a:r>
              <a:rPr lang="cs-CZ" sz="2400" dirty="0"/>
              <a:t>, IDW) je interpolační metoda používaná k odhadu hodnot v místech mezi známými datovými body na základě jejich vzdálenosti. Tato metoda předpokládá, že hodnota v neznámém bodě je přímo úměrná hodnotám známých bodů a jejich vzdálenosti k neznámému bodu.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55F3F8A-4F2C-E95F-3701-F5713CDF1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540" y="3342938"/>
            <a:ext cx="2553056" cy="3267531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8A8B98C9-A361-052D-1CF0-FED741D2C685}"/>
              </a:ext>
            </a:extLst>
          </p:cNvPr>
          <p:cNvSpPr txBox="1"/>
          <p:nvPr/>
        </p:nvSpPr>
        <p:spPr>
          <a:xfrm>
            <a:off x="5185186" y="3926541"/>
            <a:ext cx="5432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/>
              <a:t>Z</a:t>
            </a:r>
            <a:r>
              <a:rPr lang="cs-CZ" baseline="-25000" dirty="0" err="1"/>
              <a:t>i</a:t>
            </a:r>
            <a:r>
              <a:rPr lang="cs-CZ" baseline="-25000" dirty="0"/>
              <a:t>    </a:t>
            </a:r>
            <a:r>
              <a:rPr lang="cs-CZ" dirty="0"/>
              <a:t>hodnota ve známém bodě</a:t>
            </a:r>
          </a:p>
          <a:p>
            <a:r>
              <a:rPr lang="cs-CZ" dirty="0" err="1"/>
              <a:t>d</a:t>
            </a:r>
            <a:r>
              <a:rPr lang="cs-CZ" baseline="-25000" dirty="0" err="1"/>
              <a:t>ij</a:t>
            </a:r>
            <a:r>
              <a:rPr lang="cs-CZ" dirty="0"/>
              <a:t> vzdálenost od známého bodu</a:t>
            </a:r>
          </a:p>
          <a:p>
            <a:r>
              <a:rPr lang="cs-CZ" dirty="0" err="1"/>
              <a:t>Z</a:t>
            </a:r>
            <a:r>
              <a:rPr lang="cs-CZ" baseline="-25000" dirty="0" err="1"/>
              <a:t>j</a:t>
            </a:r>
            <a:r>
              <a:rPr lang="cs-CZ" baseline="-25000" dirty="0"/>
              <a:t>    </a:t>
            </a:r>
            <a:r>
              <a:rPr lang="cs-CZ" dirty="0"/>
              <a:t>neznámá hodnota v určovaném bodu</a:t>
            </a:r>
          </a:p>
          <a:p>
            <a:r>
              <a:rPr lang="cs-CZ" dirty="0"/>
              <a:t>n   parametr mocniny (obvykle se volí 1, 2 nebo 3)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6939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7537647D-28BB-D760-24E6-163314367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579" y="464073"/>
            <a:ext cx="4729817" cy="4359554"/>
          </a:xfrm>
          <a:prstGeom prst="rect">
            <a:avLst/>
          </a:prstGeom>
        </p:spPr>
      </p:pic>
      <p:pic>
        <p:nvPicPr>
          <p:cNvPr id="1026" name="Picture 2" descr="11. Prostorová analýza (interpolace) — Dokumentace pro QGIS Documentation">
            <a:extLst>
              <a:ext uri="{FF2B5EF4-FFF2-40B4-BE49-F238E27FC236}">
                <a16:creationId xmlns:a16="http://schemas.microsoft.com/office/drawing/2014/main" id="{86D4BC8F-15FB-ACB4-3745-EDBD5E907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540" y="1345760"/>
            <a:ext cx="6812460" cy="296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1BCAF389-8890-FCFC-D3AA-1B0E771367EB}"/>
              </a:ext>
            </a:extLst>
          </p:cNvPr>
          <p:cNvSpPr txBox="1"/>
          <p:nvPr/>
        </p:nvSpPr>
        <p:spPr>
          <a:xfrm>
            <a:off x="5644613" y="4714858"/>
            <a:ext cx="5744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Zdroj:https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://docs.qgis.org/3.16/cs/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docs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/</a:t>
            </a:r>
            <a:r>
              <a:rPr lang="cs-CZ" sz="1400" dirty="0" err="1">
                <a:solidFill>
                  <a:srgbClr val="222222"/>
                </a:solidFill>
                <a:effectLst/>
                <a:latin typeface="-apple-system"/>
              </a:rPr>
              <a:t>gentle_gis_introduction</a:t>
            </a:r>
            <a:r>
              <a:rPr lang="cs-CZ" sz="1400" dirty="0">
                <a:solidFill>
                  <a:srgbClr val="222222"/>
                </a:solidFill>
                <a:effectLst/>
                <a:latin typeface="-apple-system"/>
              </a:rPr>
              <a:t>/spatial_analysis_interpolation.html</a:t>
            </a:r>
          </a:p>
          <a:p>
            <a:br>
              <a:rPr lang="cs-CZ" sz="1400" dirty="0"/>
            </a:br>
            <a:br>
              <a:rPr lang="cs-CZ" sz="1400" dirty="0"/>
            </a:br>
            <a:br>
              <a:rPr lang="en-US" sz="1400" dirty="0"/>
            </a:b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987785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IDW interpolace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Princip fungování metody IDW je následující:</a:t>
            </a:r>
          </a:p>
          <a:p>
            <a:pPr marL="1028700" lvl="1" indent="-342900"/>
            <a:r>
              <a:rPr lang="cs-CZ" sz="2200" dirty="0"/>
              <a:t>Zvolte parametr mocniny (</a:t>
            </a:r>
            <a:r>
              <a:rPr lang="cs-CZ" sz="2200" dirty="0" err="1"/>
              <a:t>power</a:t>
            </a:r>
            <a:r>
              <a:rPr lang="cs-CZ" sz="2200" dirty="0"/>
              <a:t> </a:t>
            </a:r>
            <a:r>
              <a:rPr lang="cs-CZ" sz="2200" dirty="0" err="1"/>
              <a:t>parameter</a:t>
            </a:r>
            <a:r>
              <a:rPr lang="cs-CZ" sz="2200" dirty="0"/>
              <a:t>), který určuje, jak rychle se hodnota změní v závislosti na vzdálenosti. Vyšší hodnota mocniny způsobí, že vzdálenější body budou mít menší vliv na interpolovanou hodnotu.</a:t>
            </a:r>
          </a:p>
          <a:p>
            <a:pPr marL="1028700" lvl="1" indent="-342900"/>
            <a:r>
              <a:rPr lang="cs-CZ" sz="2200" dirty="0"/>
              <a:t>Spočítejte váhové faktory pro známé body pomocí inverzní hodnoty mocniny vzdálenosti. Čím bližší je známý bod k neznámému bodu, tím vyšší váhový faktor obdrží.</a:t>
            </a:r>
          </a:p>
          <a:p>
            <a:pPr marL="1028700" lvl="1" indent="-342900"/>
            <a:r>
              <a:rPr lang="cs-CZ" sz="2200" dirty="0"/>
              <a:t>Vynásobte hodnoty známých bodů jejich váhovými faktory.</a:t>
            </a:r>
          </a:p>
          <a:p>
            <a:pPr marL="1028700" lvl="1" indent="-342900"/>
            <a:r>
              <a:rPr lang="cs-CZ" sz="2200" dirty="0"/>
              <a:t>Sečtěte vynásobené hodnoty a vydělte součtem všech váhových faktorů. Tím získáte interpolovanou hodnotu pro neznámý bod.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008016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IDW interpolace – efekt koncentrických izolinií	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případě, že se o </a:t>
            </a:r>
            <a:r>
              <a:rPr lang="cs-CZ" sz="2400" dirty="0" err="1"/>
              <a:t>metode</a:t>
            </a:r>
            <a:r>
              <a:rPr lang="cs-CZ" sz="2400" dirty="0"/>
              <a:t> IDW "</a:t>
            </a:r>
            <a:r>
              <a:rPr lang="cs-CZ" sz="2400" dirty="0" err="1"/>
              <a:t>bullseye</a:t>
            </a:r>
            <a:r>
              <a:rPr lang="cs-CZ" sz="2400" dirty="0"/>
              <a:t>" mluví v kontextu vytváření efektu, mohlo by jít o zdůraznění vzorů, které se objevují při použití metody IDW v kombinaci s vytvářením vrstevnicových křivek. Tento efekt může být vizuálně podobný terči nebo terčovému diagramu (</a:t>
            </a:r>
            <a:r>
              <a:rPr lang="cs-CZ" sz="2400" dirty="0" err="1"/>
              <a:t>bulls</a:t>
            </a:r>
            <a:r>
              <a:rPr lang="cs-CZ" sz="2400" dirty="0"/>
              <a:t> </a:t>
            </a:r>
            <a:r>
              <a:rPr lang="cs-CZ" sz="2400" dirty="0" err="1"/>
              <a:t>eye</a:t>
            </a:r>
            <a:r>
              <a:rPr lang="cs-CZ" sz="2400" dirty="0"/>
              <a:t>), odkud pochází i název.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Vzhledem k tomu, že terčové diagramy mají koncentrický charakter, může efekt "</a:t>
            </a:r>
            <a:r>
              <a:rPr lang="cs-CZ" sz="2400" dirty="0" err="1"/>
              <a:t>bulls</a:t>
            </a:r>
            <a:r>
              <a:rPr lang="cs-CZ" sz="2400" dirty="0"/>
              <a:t> </a:t>
            </a:r>
            <a:r>
              <a:rPr lang="cs-CZ" sz="2400" dirty="0" err="1"/>
              <a:t>eye</a:t>
            </a:r>
            <a:r>
              <a:rPr lang="cs-CZ" sz="2400" dirty="0"/>
              <a:t>" vzniknout v situacích, kdy dochází k prostorovému uspořádání hodnot tak, že se vytvářejí koncentrické kruhové zóny se zvýšenou nebo sníženou hodnotou. Tento efekt může nastat například při použití IDW v oblastech s hustou nebo rozptýlenou sítí dat nebo při přítomnosti různých zón s vysokou nebo nízkou hodnotou v okolí centrálního bodu.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030229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IDW interpolace – použití	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Použití metody IDW je závislé na charakteristikách dat a jejich prostorovém uspořádání. Je vhodná zejména v situacích, kdy jsou dostupné dostatečné množství bodových dat, předpokládá se, že hodnoty se šíří postupně od známých bodů a kdy je vhodné zohlednit vzdálenost mezi body při interpolaci.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IDW je často využívána v geografických informačních systémech (GIS) pro interpolaci prostorových dat, jako je například povrchová teplota, srážky, nadmořská výška, koncentrace polutantů a další geografické charakteristiky.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601233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RBF interpolace 	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RBF (</a:t>
            </a:r>
            <a:r>
              <a:rPr lang="cs-CZ" sz="2400" dirty="0" err="1"/>
              <a:t>Radial</a:t>
            </a:r>
            <a:r>
              <a:rPr lang="cs-CZ" sz="2400" dirty="0"/>
              <a:t> </a:t>
            </a:r>
            <a:r>
              <a:rPr lang="cs-CZ" sz="2400" dirty="0" err="1"/>
              <a:t>Basis</a:t>
            </a:r>
            <a:r>
              <a:rPr lang="cs-CZ" sz="2400" dirty="0"/>
              <a:t> </a:t>
            </a:r>
            <a:r>
              <a:rPr lang="cs-CZ" sz="2400" dirty="0" err="1"/>
              <a:t>Function</a:t>
            </a:r>
            <a:r>
              <a:rPr lang="cs-CZ" sz="2400" dirty="0"/>
              <a:t>) interpolace je metoda interpolace, která se zakládá na použití radikálních bázových funkcí. Tato metoda se často využívá pro aproximaci a odhad hodnot mezi známými body na základě jejich vzdálenosti a váhových faktorů.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RBF se používají k vytváření hladkých povrchů z velkého počtu vstupních bodů. Tyto funkce poskytují dobré výsledky pro jemně se měnící povrchy, jako je například nadmořská výška.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E9A5C1D-BBFE-3065-409A-5270EBEE3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372" y="3914364"/>
            <a:ext cx="5591955" cy="2943636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409C4621-3B02-C9D4-FAF1-F54915F7C478}"/>
              </a:ext>
            </a:extLst>
          </p:cNvPr>
          <p:cNvSpPr txBox="1"/>
          <p:nvPr/>
        </p:nvSpPr>
        <p:spPr>
          <a:xfrm>
            <a:off x="6333297" y="4355641"/>
            <a:ext cx="5744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/>
              <a:t>Benaouali, Abdelkader &amp; Kachel, Stanisław. (2017). A surrogate-based integrated framework for the aerodynamic design optimization of a subsonic wing planform shape. Proceedings of the Institution of Mechanical Engineers Part G Journal of Aerospace Engineering. 232. 10.1177/0954410017699007. 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198582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RBF interpolace - princip	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Princip fungování RBF interpolace je následující: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Definice bázové funkce: Nejprve je potřeba zvolit vhodnou bázovou funkci, která bude použita pro interpolaci. Typické bázové funkce používané v RBF interpolaci jsou například Gaussova funkce, </a:t>
            </a:r>
            <a:r>
              <a:rPr lang="cs-CZ" sz="2200" dirty="0" err="1"/>
              <a:t>Mátriová</a:t>
            </a:r>
            <a:r>
              <a:rPr lang="cs-CZ" sz="2200" dirty="0"/>
              <a:t> funkce nebo Kvantová funkce. Tyto funkce mají významné vlastnosti, jako je například nulová hodnota na nulové vzdálenosti a exponenciálně klesající charakter s rostoucí vzdáleností.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Výpočet váhových faktorů: Pro každý známý bod je spočítán váhový faktor, který určuje příspěvek tohoto bodu k interpolované hodnotě v neznámém bodě. Váhové faktory se často vypočítávají na základě vzdálenosti mezi známými body a neznámým bodem.</a:t>
            </a:r>
          </a:p>
          <a:p>
            <a:pPr marL="1143000" lvl="1" indent="-457200">
              <a:buFont typeface="+mj-lt"/>
              <a:buAutoNum type="arabicPeriod"/>
            </a:pPr>
            <a:r>
              <a:rPr lang="cs-CZ" sz="2200" dirty="0"/>
              <a:t>Interpolace hodnot: Pro neznámý bod se vypočítá interpolovaná hodnota jako vážený součet hodnot známých bodů s ohledem na jejich váhové faktory. Bázová funkce se používá k určení příspěvku každého známého bodu.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55158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RBF interpolace - princip	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Princip fungování RBF interpolace je následující:</a:t>
            </a:r>
          </a:p>
          <a:p>
            <a:pPr marL="1143000" lvl="1" indent="-457200">
              <a:buFont typeface="+mj-lt"/>
              <a:buAutoNum type="arabicPeriod" startAt="4"/>
            </a:pPr>
            <a:r>
              <a:rPr lang="cs-CZ" sz="2200" dirty="0"/>
              <a:t>Nastavení parametrů: Některé metody RBF interpolace vyžadují volbu dalších parametrů, jako je například poloměr vlivu nebo hodnota „hladkosti", které ovlivňují tvar a kvalitu interpolované funkce. Tyto parametry musí být nastaveny tak, aby odpovídaly charakteru dat a požadované přesnosti interpolace.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RBF interpolace je účinná pro interpolaci hodnot v případech, kdy jsou známé body nesouvisle rozmístěny v prostoru a formují nepravidelný vzorec. Tím je možné aproximovat hodnoty na neznámých místech mezi těmito body.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RBF interpolace je flexibilní metoda, která je schopna modelovat různé typy dat. Je však důležité vhodně zvolit parametry metody, jako je typ bázové funkce, poloměr vlivu a další, aby bylo dosaženo přesných výsledků a vyhovující interpolace.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215989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Prostorová (</a:t>
            </a:r>
            <a:r>
              <a:rPr lang="cs-CZ" sz="2400" b="1" dirty="0" err="1"/>
              <a:t>regionalizovaná</a:t>
            </a:r>
            <a:r>
              <a:rPr lang="cs-CZ" sz="2400" b="1" dirty="0"/>
              <a:t>) proměnná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Je proměnná, která je měřena nebo zaznamenávána v různých prostorových umístěních. Tato proměnná může být například fyzikální, chemická, biologická, ekonomická nebo sociální charakteristika, která se mění v prostoru.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Každé umístění nebo bod, kde je proměnná naměřena, je nazýváno vzorkový bod nebo pozorovací bod. Prostorová proměnná je tedy sada hodnot naměřených nebo pozorovaných v různých geografických lokalitách.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případě prostorových proměnných může být důležitým faktorem jejich prostorová korelace nebo prostorový vzorec. To znamená, že hodnoty prostorové proměnné ve vzorkových bodech nejsou nezávislé, ale jsou prostorově závislé na hodnotách v okolních bodech. Tato prostorová závislost může být kvantifikována pomocí </a:t>
            </a:r>
            <a:r>
              <a:rPr lang="cs-CZ" sz="2400" dirty="0" err="1"/>
              <a:t>geostatistických</a:t>
            </a:r>
            <a:r>
              <a:rPr lang="cs-CZ" sz="2400" dirty="0"/>
              <a:t> metod, jako je </a:t>
            </a:r>
            <a:r>
              <a:rPr lang="cs-CZ" sz="2400" dirty="0" err="1"/>
              <a:t>semivariogram</a:t>
            </a:r>
            <a:r>
              <a:rPr lang="cs-CZ" sz="2400" dirty="0"/>
              <a:t>, kde se zkoumá variabilita a korelace mezi vzorkovými body.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729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Interpolace</a:t>
            </a:r>
            <a:r>
              <a:rPr lang="cs-CZ" sz="2400" dirty="0"/>
              <a:t> je proces, který se používá k odhadu neznámých hodnot prostorových dat na základě dostupných měření nebo vzorků.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Extrapolace</a:t>
            </a:r>
            <a:r>
              <a:rPr lang="cs-CZ" sz="2400" dirty="0"/>
              <a:t> hodnot je proces, kterým se odhadují hodnoty mimo rozsah dostupných dat na základě známých hodnot a předpokládaných trendů.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Při extrapolaci se předpokládá, že trend nebo vzor pozorovaný ve známých datech bude pokračovat i za jejich hranice. To však představuje určitá rizika, protože extrapolace předpokládá, že stejný trend bude platit i mimo známou oblast, což nemusí vždy platit. Extrapolace může vést k nepřesným výsledkům, zejména pokud jsou data ovlivněna náhodnými nebo nepredikovatelnými faktory.</a:t>
            </a:r>
          </a:p>
        </p:txBody>
      </p:sp>
    </p:spTree>
    <p:extLst>
      <p:ext uri="{BB962C8B-B14F-4D97-AF65-F5344CB8AC3E}">
        <p14:creationId xmlns:p14="http://schemas.microsoft.com/office/powerpoint/2010/main" val="2489073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Prostorová (</a:t>
            </a:r>
            <a:r>
              <a:rPr lang="cs-CZ" sz="2400" b="1" dirty="0" err="1"/>
              <a:t>regionalizovaná</a:t>
            </a:r>
            <a:r>
              <a:rPr lang="cs-CZ" sz="2400" b="1" dirty="0"/>
              <a:t>) proměnná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Je proměnná, která je měřena nebo zaznamenávána v různých prostorových umístěních. Tato proměnná může být například fyzikální, chemická, biologická, ekonomická nebo sociální charakteristika, která se mění v prostoru.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Každé umístění nebo bod, kde je proměnná naměřena, je nazýváno vzorkový bod nebo pozorovací bod. Prostorová proměnná je tedy sada hodnot naměřených nebo pozorovaných v různých geografických lokalitách.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případě prostorových proměnných může být důležitým faktorem jejich prostorová korelace nebo prostorový vzorec. To znamená, že hodnoty prostorové proměnné ve vzorkových bodech nejsou nezávislé, ale jsou prostorově závislé na hodnotách v okolních bodech. Tato prostorová závislost může být kvantifikována pomocí </a:t>
            </a:r>
            <a:r>
              <a:rPr lang="cs-CZ" sz="2400" dirty="0" err="1"/>
              <a:t>geostatistických</a:t>
            </a:r>
            <a:r>
              <a:rPr lang="cs-CZ" sz="2400" dirty="0"/>
              <a:t> metod, jako je </a:t>
            </a:r>
            <a:r>
              <a:rPr lang="cs-CZ" sz="2400" dirty="0" err="1"/>
              <a:t>semivariogram</a:t>
            </a:r>
            <a:r>
              <a:rPr lang="cs-CZ" sz="2400" dirty="0"/>
              <a:t>, kde se zkoumá variabilita a korelace mezi vzorkovými body.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50554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Náhodná funkce (</a:t>
            </a:r>
            <a:r>
              <a:rPr lang="cs-CZ" sz="2400" b="1" dirty="0" err="1"/>
              <a:t>Random</a:t>
            </a:r>
            <a:r>
              <a:rPr lang="cs-CZ" sz="2400" b="1" dirty="0"/>
              <a:t> </a:t>
            </a:r>
            <a:r>
              <a:rPr lang="cs-CZ" sz="2400" b="1" dirty="0" err="1"/>
              <a:t>Function</a:t>
            </a:r>
            <a:r>
              <a:rPr lang="cs-CZ" sz="2400" b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</a:t>
            </a:r>
            <a:r>
              <a:rPr lang="cs-CZ" sz="2400" dirty="0" err="1"/>
              <a:t>geostatistice</a:t>
            </a:r>
            <a:r>
              <a:rPr lang="cs-CZ" sz="2400" dirty="0"/>
              <a:t> se náhodná funkce (</a:t>
            </a:r>
            <a:r>
              <a:rPr lang="cs-CZ" sz="2400" dirty="0" err="1"/>
              <a:t>random</a:t>
            </a:r>
            <a:r>
              <a:rPr lang="cs-CZ" sz="2400" dirty="0"/>
              <a:t> </a:t>
            </a:r>
            <a:r>
              <a:rPr lang="cs-CZ" sz="2400" dirty="0" err="1"/>
              <a:t>function</a:t>
            </a:r>
            <a:r>
              <a:rPr lang="cs-CZ" sz="2400" dirty="0"/>
              <a:t>) obvykle používá k modelování a popisu prostorové variability proměnné založené na náhodných procesech. Náhodná funkce představuje náhodnou hodnotu, která je přiřazena každému bodu v prostoru.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Náhodná funkce v </a:t>
            </a:r>
            <a:r>
              <a:rPr lang="cs-CZ" sz="2400" dirty="0" err="1"/>
              <a:t>geostatistice</a:t>
            </a:r>
            <a:r>
              <a:rPr lang="cs-CZ" sz="2400" dirty="0"/>
              <a:t> je založena na předpokladu, že hodnoty prostorové proměnné jsou reprezentovány jako realizace náhodného procesu. Tento proces je charakterizován pravděpodobnostními vlastnostmi, jako je střední hodnota, rozptyl a kovariance.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Náhodná funkce umožňuje generování hodnot prostorové proměnné v neznámých bodech pomocí interpolace nebo simulace. Tím lze získat odhady neznámých hodnot a také se zkoumají prostorové charakteristiky a predikce hodnot v různých částech prostoru.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9884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Náhodná funkce (</a:t>
            </a:r>
            <a:r>
              <a:rPr lang="cs-CZ" sz="2400" b="1" dirty="0" err="1"/>
              <a:t>Random</a:t>
            </a:r>
            <a:r>
              <a:rPr lang="cs-CZ" sz="2400" b="1" dirty="0"/>
              <a:t> </a:t>
            </a:r>
            <a:r>
              <a:rPr lang="cs-CZ" sz="2400" b="1" dirty="0" err="1"/>
              <a:t>Function</a:t>
            </a:r>
            <a:r>
              <a:rPr lang="cs-CZ" sz="2400" b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Náhodná funkce je klíčovým prvkem </a:t>
            </a:r>
            <a:r>
              <a:rPr lang="cs-CZ" sz="2400" dirty="0" err="1"/>
              <a:t>geostatistické</a:t>
            </a:r>
            <a:r>
              <a:rPr lang="cs-CZ" sz="2400" dirty="0"/>
              <a:t> analýzy, který pomáhá porozumět a modelovat prostorovou variabilitu proměnných, což má široké uplatnění v různých oblastech, jako jsou geologie, hydrologie, meteorologie, environmentální vědy a další disciplíny zabývající se prostorovými daty.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1870095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err="1"/>
              <a:t>Stacionarita</a:t>
            </a:r>
            <a:endParaRPr lang="cs-CZ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</a:t>
            </a:r>
            <a:r>
              <a:rPr lang="cs-CZ" sz="2400" dirty="0" err="1"/>
              <a:t>geostatistice</a:t>
            </a:r>
            <a:r>
              <a:rPr lang="cs-CZ" sz="2400" dirty="0"/>
              <a:t> se </a:t>
            </a:r>
            <a:r>
              <a:rPr lang="cs-CZ" sz="2400" dirty="0" err="1"/>
              <a:t>stacionarita</a:t>
            </a:r>
            <a:r>
              <a:rPr lang="cs-CZ" sz="2400" dirty="0"/>
              <a:t> (</a:t>
            </a:r>
            <a:r>
              <a:rPr lang="cs-CZ" sz="2400" dirty="0" err="1"/>
              <a:t>stationarity</a:t>
            </a:r>
            <a:r>
              <a:rPr lang="cs-CZ" sz="2400" dirty="0"/>
              <a:t>) vztahuje k vlastnostem prostorové proměnné a je jedním z klíčových předpokladů pro použití </a:t>
            </a:r>
            <a:r>
              <a:rPr lang="cs-CZ" sz="2400" dirty="0" err="1"/>
              <a:t>geostatistických</a:t>
            </a:r>
            <a:r>
              <a:rPr lang="cs-CZ" sz="2400" dirty="0"/>
              <a:t> metod. </a:t>
            </a:r>
            <a:r>
              <a:rPr lang="cs-CZ" sz="2400" dirty="0" err="1"/>
              <a:t>Stacionarita</a:t>
            </a:r>
            <a:r>
              <a:rPr lang="cs-CZ" sz="2400" dirty="0"/>
              <a:t> se týká statistických charakteristik proměnné a znamená, že tyto charakteristiky se nemění v závislosti na poloze v prostoru.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Stacionarita</a:t>
            </a:r>
            <a:r>
              <a:rPr lang="cs-CZ" sz="2400" dirty="0"/>
              <a:t> v širším smyslu (</a:t>
            </a:r>
            <a:r>
              <a:rPr lang="cs-CZ" sz="2400" dirty="0" err="1"/>
              <a:t>weak</a:t>
            </a:r>
            <a:r>
              <a:rPr lang="cs-CZ" sz="2400" dirty="0"/>
              <a:t> </a:t>
            </a:r>
            <a:r>
              <a:rPr lang="cs-CZ" sz="2400" dirty="0" err="1"/>
              <a:t>stationarity</a:t>
            </a:r>
            <a:r>
              <a:rPr lang="cs-CZ" sz="2400" dirty="0"/>
              <a:t>): Tato forma </a:t>
            </a:r>
            <a:r>
              <a:rPr lang="cs-CZ" sz="2400" dirty="0" err="1"/>
              <a:t>stacionarity</a:t>
            </a:r>
            <a:r>
              <a:rPr lang="cs-CZ" sz="2400" dirty="0"/>
              <a:t> vyžaduje, aby střední hodnota proměnné byla konstantní v celém prostoru. To znamená, že očekávaná hodnota proměnné je stejná pro všechny body v prostoru. Současně je vyžadována konstantní </a:t>
            </a:r>
            <a:r>
              <a:rPr lang="cs-CZ" sz="2400" dirty="0" err="1"/>
              <a:t>autokovariance</a:t>
            </a:r>
            <a:r>
              <a:rPr lang="cs-CZ" sz="2400" dirty="0"/>
              <a:t>, což znamená, že kovariance mezi dvěma body závisí pouze na jejich vzájemné vzdálenosti a ne na konkrétních umístěních.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019478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err="1"/>
              <a:t>Stacionarita</a:t>
            </a:r>
            <a:endParaRPr lang="cs-CZ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Stacionarita</a:t>
            </a:r>
            <a:r>
              <a:rPr lang="cs-CZ" sz="2400" dirty="0"/>
              <a:t> v užším smyslu (</a:t>
            </a:r>
            <a:r>
              <a:rPr lang="cs-CZ" sz="2400" dirty="0" err="1"/>
              <a:t>strong</a:t>
            </a:r>
            <a:r>
              <a:rPr lang="cs-CZ" sz="2400" dirty="0"/>
              <a:t> </a:t>
            </a:r>
            <a:r>
              <a:rPr lang="cs-CZ" sz="2400" dirty="0" err="1"/>
              <a:t>stationarity</a:t>
            </a:r>
            <a:r>
              <a:rPr lang="cs-CZ" sz="2400" dirty="0"/>
              <a:t>): Tato forma </a:t>
            </a:r>
            <a:r>
              <a:rPr lang="cs-CZ" sz="2400" dirty="0" err="1"/>
              <a:t>stacionarity</a:t>
            </a:r>
            <a:r>
              <a:rPr lang="cs-CZ" sz="2400" dirty="0"/>
              <a:t> předpokládá, že statistické charakteristiky proměnné jsou invariantní vůči posunu v prostoru. To znamená, že distribuce a kovariance proměnné zůstávají stejné, i když jsou pozorování posunuta nebo transformována v prostoru.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Stacionarita</a:t>
            </a:r>
            <a:r>
              <a:rPr lang="cs-CZ" sz="2400" dirty="0"/>
              <a:t> je důležitým předpokladem pro použití </a:t>
            </a:r>
            <a:r>
              <a:rPr lang="cs-CZ" sz="2400" dirty="0" err="1"/>
              <a:t>geostatistických</a:t>
            </a:r>
            <a:r>
              <a:rPr lang="cs-CZ" sz="2400" dirty="0"/>
              <a:t> metod, jako je </a:t>
            </a:r>
            <a:r>
              <a:rPr lang="cs-CZ" sz="2400" dirty="0" err="1"/>
              <a:t>kriging</a:t>
            </a:r>
            <a:r>
              <a:rPr lang="cs-CZ" sz="2400" dirty="0"/>
              <a:t>, které předpokládají určitou míru prostorové konzistence dat. Při nedodržení </a:t>
            </a:r>
            <a:r>
              <a:rPr lang="cs-CZ" sz="2400" dirty="0" err="1"/>
              <a:t>stacionarity</a:t>
            </a:r>
            <a:r>
              <a:rPr lang="cs-CZ" sz="2400" dirty="0"/>
              <a:t> by mohly být výsledky </a:t>
            </a:r>
            <a:r>
              <a:rPr lang="cs-CZ" sz="2400" dirty="0" err="1"/>
              <a:t>geostatistické</a:t>
            </a:r>
            <a:r>
              <a:rPr lang="cs-CZ" sz="2400" dirty="0"/>
              <a:t> analýzy nepřesné nebo neplatné.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759563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err="1"/>
              <a:t>Stacionarita</a:t>
            </a:r>
            <a:endParaRPr lang="cs-CZ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 praxi se </a:t>
            </a:r>
            <a:r>
              <a:rPr lang="cs-CZ" sz="2400" dirty="0" err="1"/>
              <a:t>stacionarita</a:t>
            </a:r>
            <a:r>
              <a:rPr lang="cs-CZ" sz="2400" dirty="0"/>
              <a:t> často testuje prostřednictvím grafických analýz, jako je </a:t>
            </a:r>
            <a:r>
              <a:rPr lang="cs-CZ" sz="2400" dirty="0" err="1"/>
              <a:t>variogramová</a:t>
            </a:r>
            <a:r>
              <a:rPr lang="cs-CZ" sz="2400" dirty="0"/>
              <a:t> analýza, která zkoumá změnu variability proměnné v závislosti na vzdálenosti. Pokud jsou hodnoty </a:t>
            </a:r>
            <a:r>
              <a:rPr lang="cs-CZ" sz="2400" dirty="0" err="1"/>
              <a:t>variogramu</a:t>
            </a:r>
            <a:r>
              <a:rPr lang="cs-CZ" sz="2400" dirty="0"/>
              <a:t> (míra prostorové variability) konstantní nebo se </a:t>
            </a:r>
            <a:r>
              <a:rPr lang="cs-CZ" sz="2400" dirty="0" err="1"/>
              <a:t>nezměňují</a:t>
            </a:r>
            <a:r>
              <a:rPr lang="cs-CZ" sz="2400" dirty="0"/>
              <a:t> v závislosti na poloze, může to naznačovat </a:t>
            </a:r>
            <a:r>
              <a:rPr lang="cs-CZ" sz="2400" dirty="0" err="1"/>
              <a:t>stacionaritu</a:t>
            </a:r>
            <a:r>
              <a:rPr lang="cs-CZ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Je však důležité si uvědomit, že </a:t>
            </a:r>
            <a:r>
              <a:rPr lang="cs-CZ" sz="2400" dirty="0" err="1"/>
              <a:t>stacionarita</a:t>
            </a:r>
            <a:r>
              <a:rPr lang="cs-CZ" sz="2400" dirty="0"/>
              <a:t> je idealizovaný předpoklad a ve skutečných prostorových datech může být obtížné dosáhnout úplné </a:t>
            </a:r>
            <a:r>
              <a:rPr lang="cs-CZ" sz="2400" dirty="0" err="1"/>
              <a:t>stacionarity</a:t>
            </a:r>
            <a:r>
              <a:rPr lang="cs-CZ" sz="2400" dirty="0"/>
              <a:t>. V takových případech se mohou používat metody, které zohledňují </a:t>
            </a:r>
            <a:r>
              <a:rPr lang="cs-CZ" sz="2400" dirty="0" err="1"/>
              <a:t>nestacionaritu</a:t>
            </a:r>
            <a:r>
              <a:rPr lang="cs-CZ" sz="2400" dirty="0"/>
              <a:t>, jako je universální </a:t>
            </a:r>
            <a:r>
              <a:rPr lang="cs-CZ" sz="2400" dirty="0" err="1"/>
              <a:t>kriging</a:t>
            </a:r>
            <a:r>
              <a:rPr lang="cs-CZ" sz="2400" dirty="0"/>
              <a:t>, který umožňuje modelování prostorového trendu v datech.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062413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Statistická inference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Statistická inference v </a:t>
            </a:r>
            <a:r>
              <a:rPr lang="cs-CZ" sz="2400" dirty="0" err="1"/>
              <a:t>geostatistice</a:t>
            </a:r>
            <a:r>
              <a:rPr lang="cs-CZ" sz="2400" dirty="0"/>
              <a:t> se týká procesu odvozování statistických vlastností a parametrů prostorových proměnných na základě vzorkování a analýzy dat. Cílem je získat statistické informace o neznámých charakteristikách prostorové proměnné na základě omezeného množství vzorků.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Existuje několik klíčových aspektů statistické inference v </a:t>
            </a:r>
            <a:r>
              <a:rPr lang="cs-CZ" sz="2400" dirty="0" err="1"/>
              <a:t>geostatistice</a:t>
            </a:r>
            <a:r>
              <a:rPr lang="cs-CZ" sz="2400" dirty="0"/>
              <a:t>:</a:t>
            </a:r>
          </a:p>
          <a:p>
            <a:pPr marL="1028700" lvl="1" indent="-342900"/>
            <a:r>
              <a:rPr lang="cs-CZ" sz="2200" dirty="0"/>
              <a:t>Odhad parametrů: Statistická inference se snaží odhadnout parametry prostorové proměnné na základě dostupných vzorků. Parametry mohou zahrnovat střední hodnotu, rozptyl, korelaci, </a:t>
            </a:r>
            <a:r>
              <a:rPr lang="cs-CZ" sz="2200" dirty="0" err="1"/>
              <a:t>semivariogram</a:t>
            </a:r>
            <a:r>
              <a:rPr lang="cs-CZ" sz="2200" dirty="0"/>
              <a:t> nebo jiné charakteristiky proměnné. Metody odhadu zahrnují metodu nejmenších čtverců, metodu maximální věrohodnosti nebo metody založené na </a:t>
            </a:r>
            <a:r>
              <a:rPr lang="cs-CZ" sz="2200" dirty="0" err="1"/>
              <a:t>geostatistických</a:t>
            </a:r>
            <a:r>
              <a:rPr lang="cs-CZ" sz="2200" dirty="0"/>
              <a:t> technikách, jako je </a:t>
            </a:r>
            <a:r>
              <a:rPr lang="cs-CZ" sz="2200" dirty="0" err="1"/>
              <a:t>kriging</a:t>
            </a:r>
            <a:r>
              <a:rPr lang="cs-CZ" sz="22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1662119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Statistická inference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Existuje několik klíčových aspektů statistické inference v </a:t>
            </a:r>
            <a:r>
              <a:rPr lang="cs-CZ" sz="2400" dirty="0" err="1"/>
              <a:t>geostatistice</a:t>
            </a:r>
            <a:r>
              <a:rPr lang="cs-CZ" sz="2400" dirty="0"/>
              <a:t>:</a:t>
            </a:r>
          </a:p>
          <a:p>
            <a:pPr marL="1028700" lvl="1" indent="-342900"/>
            <a:r>
              <a:rPr lang="cs-CZ" sz="2200" dirty="0"/>
              <a:t>Intervalové odhady: Kromě bodových odhadů statistická inference umožňuje také vytvoření intervalových odhadů, které poskytují intervaly, ve kterých s určitou pravděpodobností leží skutečné hodnoty parametrů. Intervalové odhady jsou užitečné pro vyjádření nejistoty odhadů a měření spolehlivosti odhadů parametrů.</a:t>
            </a:r>
          </a:p>
          <a:p>
            <a:pPr marL="1028700" lvl="1" indent="-342900"/>
            <a:r>
              <a:rPr lang="cs-CZ" sz="2200" dirty="0"/>
              <a:t>Testování hypotéz: Statistická inference v </a:t>
            </a:r>
            <a:r>
              <a:rPr lang="cs-CZ" sz="2200" dirty="0" err="1"/>
              <a:t>geostatistice</a:t>
            </a:r>
            <a:r>
              <a:rPr lang="cs-CZ" sz="2200" dirty="0"/>
              <a:t> také zahrnuje testování hypotéz o vlastnostech prostorové proměnné. Testování hypotéz může zahrnovat testování homogenity, </a:t>
            </a:r>
            <a:r>
              <a:rPr lang="cs-CZ" sz="2200" dirty="0" err="1"/>
              <a:t>stacionarity</a:t>
            </a:r>
            <a:r>
              <a:rPr lang="cs-CZ" sz="2200" dirty="0"/>
              <a:t>, normality, prostorového trendu nebo existence prostorové korelace. Na základě testování hypotéz lze přijmout rozhodnutí o platnosti předpokladů a charakteristikách prostorové proměnné.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41067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Geostatistika</a:t>
            </a:r>
            <a:r>
              <a:rPr lang="cs-CZ" dirty="0"/>
              <a:t> základní pojmy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Statistická inference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Existuje několik klíčových aspektů statistické inference v </a:t>
            </a:r>
            <a:r>
              <a:rPr lang="cs-CZ" sz="2400" dirty="0" err="1"/>
              <a:t>geostatistice</a:t>
            </a:r>
            <a:r>
              <a:rPr lang="cs-CZ" sz="2400" dirty="0"/>
              <a:t>:</a:t>
            </a:r>
          </a:p>
          <a:p>
            <a:pPr marL="1028700" lvl="1" indent="-342900"/>
            <a:r>
              <a:rPr lang="cs-CZ" sz="2200" dirty="0"/>
              <a:t>Predikce a interpolace: Statistická inference v </a:t>
            </a:r>
            <a:r>
              <a:rPr lang="cs-CZ" sz="2200" dirty="0" err="1"/>
              <a:t>geostatistice</a:t>
            </a:r>
            <a:r>
              <a:rPr lang="cs-CZ" sz="2200" dirty="0"/>
              <a:t> je také důležitá pro predikci a interpolaci hodnot prostorové proměnné v neznámých bodech. Metody, jako je </a:t>
            </a:r>
            <a:r>
              <a:rPr lang="cs-CZ" sz="2200" dirty="0" err="1"/>
              <a:t>kriging</a:t>
            </a:r>
            <a:r>
              <a:rPr lang="cs-CZ" sz="2200" dirty="0"/>
              <a:t>, umožňují přesnější odhady hodnot v neznámých bodech na základě statistických charakteristik vzorkovaných bodů.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Statistická inference v </a:t>
            </a:r>
            <a:r>
              <a:rPr lang="cs-CZ" sz="2400" dirty="0" err="1"/>
              <a:t>geostatistice</a:t>
            </a:r>
            <a:r>
              <a:rPr lang="cs-CZ" sz="2400" dirty="0"/>
              <a:t> je důležitá pro porozumění, modelování a analýzu prostorových dat. Poskytuje nástroje pro kvantifikaci nejistoty a měření spolehlivosti odhadů parametrů a umožňuje provádění statisticky validních závěrů na základě omezených datových vzorků.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8757330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9CF1DF-CCB5-51F0-3275-9001A56A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 literatury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8D2698-A6D4-39DD-A846-EB96F3A7D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587153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Cahill, Meagan &amp; Mulligan, Gordon. (2007). Using Geographically Weighted Regression to Explore Local Crime Patterns. Social Science Computer Review. 25. 10.1177/0894439307298925.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Fenglin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W., Ahmad, I.,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Zelenakova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M. et al. 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Exploratory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regression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modeling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for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flood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susceptibility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mapping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in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the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GIS environment. 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Sci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Rep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 13, 247 (2023). 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  <a:hlinkClick r:id="rId2"/>
              </a:rPr>
              <a:t>https://doi.org/10.1038/s41598-023-27447-0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Fotheringham, Alexander &amp;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Brunsdon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, Chris &amp; Charlton, Martin. (2002). Geographically Weighted Regression: The Analysis of Spatially Varying Relationships. John Wiley &amp; Sons. 13. 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	</a:t>
            </a:r>
          </a:p>
          <a:p>
            <a:pPr algn="l"/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Kariminejad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N.,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Pourghasemi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H.R. &amp;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Hosseinalizadeh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M.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Analytical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techniques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for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mapping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multi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-hazard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with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geo-environmental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modeling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approaches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and UAV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images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. 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Sci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Rep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 12, 14946 (2022). 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  <a:hlinkClick r:id="rId3"/>
              </a:rPr>
              <a:t>https://doi.org/10.1038/s41598-022-18757-w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MacFadyen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Sandra &amp;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Hui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Cang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&amp;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Verburg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Peter &amp; van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Teeffelen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, Astrid. (2016).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Quantifying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spatiotemporal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drivers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of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environmental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heterogeneity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in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Kruger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National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Park,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South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Africa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.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Landscape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r>
              <a:rPr lang="cs-CZ" sz="2000" dirty="0" err="1">
                <a:solidFill>
                  <a:srgbClr val="222222"/>
                </a:solidFill>
                <a:effectLst/>
                <a:latin typeface="helvetica neue"/>
              </a:rPr>
              <a:t>Ecology</a:t>
            </a:r>
            <a:r>
              <a:rPr lang="cs-CZ" sz="2000" dirty="0">
                <a:solidFill>
                  <a:srgbClr val="222222"/>
                </a:solidFill>
                <a:effectLst/>
                <a:latin typeface="helvetica neue"/>
              </a:rPr>
              <a:t>. 31. 10.1007/s10980-016-0378-6. </a:t>
            </a: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Nakaya, Tomoki. (2012). Local Spatial Interaction Modelling Based on the Geographically Weighted Regression Approach.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GeoJournal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. 53. 347-358. 10.1023/A:1020149315435.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Rowden, Kyle &amp; Aly, Mohamed. (2018). GIS-based regression modeling of the extreme weather patterns in Arkansas, USA.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Geoenvironmental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 Disasters. 5. 6. 10.1186/s40677-018-0098-0.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Wang, Ku &amp; Zhang,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Chuanrong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 &amp; Li,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Weidong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. (2012). Comparison of Geographically Weighted Regression and Regression Kriging for Estimating the Spatial Distribution of Soil Organic Matter.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GIScience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 &amp; Remote Sensing. 49. 915-932. 10.2747/1548-1603.49.6.915.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Wheeler, David &amp;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Tiefelsdorf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, Michael. (2005). Multicollinearity and Correlation Among Local Regression Coefficients in Geographically Weighted Regression. Journal of Geographical Systems. 7. 161-187. 10.1007/s10109-005-0155-6.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Ye, Cheng-Ming &amp; Chen, </a:t>
            </a:r>
            <a:r>
              <a:rPr lang="en-US" sz="2000" dirty="0" err="1">
                <a:solidFill>
                  <a:srgbClr val="222222"/>
                </a:solidFill>
                <a:effectLst/>
                <a:latin typeface="helvetica neue"/>
              </a:rPr>
              <a:t>Yifei</a:t>
            </a:r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 &amp; Li, Jonathan. (2018). Investigating the Influences of Tree Coverage and Road Density on Property Crime. ISPRS International Journal of Geo-Information. 7. 101. 10.3390/ijgi7030101. </a:t>
            </a:r>
            <a:endParaRPr lang="cs-CZ" sz="2000" dirty="0">
              <a:solidFill>
                <a:srgbClr val="222222"/>
              </a:solidFill>
              <a:effectLst/>
              <a:latin typeface="helvetica neue"/>
            </a:endParaRPr>
          </a:p>
          <a:p>
            <a:pPr algn="l"/>
            <a:r>
              <a:rPr lang="en-US" sz="2000" dirty="0">
                <a:solidFill>
                  <a:srgbClr val="222222"/>
                </a:solidFill>
                <a:effectLst/>
                <a:latin typeface="helvetica neue"/>
              </a:rPr>
              <a:t>Yue, H.; Zhu, X.; Ye, X.; Guo, W. The Local Colocation Patterns of Crime and Land-Use Features in Wuhan, China. ISPRS Int. J. Geo-Inf. 2017, 6, 307. https://doi.org/10.3390/ijgi6100307</a:t>
            </a:r>
          </a:p>
          <a:p>
            <a:br>
              <a:rPr lang="cs-CZ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6631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Dělení interpolačních metod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Deterministické metody </a:t>
            </a:r>
            <a:r>
              <a:rPr lang="cs-CZ" sz="2400" dirty="0"/>
              <a:t>vycházejí z předpokladu, že hodnoty mezi známými body jsou deterministické a lze je přesně vyjádřit pomocí matematických funkcí nebo vzorců. Tyto metody se snaží najít přesnou analytickou funkci, která popisuje vztah mezi známými body a umožňuje přesný odhad hodnot mezi nimi. Příklady deterministických metod zahrnují lineární interpolaci, polynomiální interpolaci (</a:t>
            </a:r>
            <a:r>
              <a:rPr lang="cs-CZ" sz="2400" dirty="0" err="1"/>
              <a:t>Lagrangeova</a:t>
            </a:r>
            <a:r>
              <a:rPr lang="cs-CZ" sz="2400" dirty="0"/>
              <a:t> interpolace, Newtonova interpolace) a spline interpolaci.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 err="1"/>
              <a:t>Geostatistické</a:t>
            </a:r>
            <a:r>
              <a:rPr lang="cs-CZ" sz="2400" b="1" dirty="0"/>
              <a:t> metody </a:t>
            </a:r>
            <a:r>
              <a:rPr lang="cs-CZ" sz="2400" dirty="0"/>
              <a:t>se liší od deterministických metod tím, že zohledňují statistickou povahu dat a prostorovou závislost mezi body. Tyto metody předpokládají, že hodnoty dat jsou náhodné a vykazují prostorovou korelaci. </a:t>
            </a:r>
            <a:r>
              <a:rPr lang="cs-CZ" sz="2400" dirty="0" err="1"/>
              <a:t>Geostatistické</a:t>
            </a:r>
            <a:r>
              <a:rPr lang="cs-CZ" sz="2400" dirty="0"/>
              <a:t> metody se zaměřují na modelování a odhadování prostorového rozložení hodnot pomocí statistických technik. Příkladem </a:t>
            </a:r>
            <a:r>
              <a:rPr lang="cs-CZ" sz="2400" dirty="0" err="1"/>
              <a:t>geostatistických</a:t>
            </a:r>
            <a:r>
              <a:rPr lang="cs-CZ" sz="2400" dirty="0"/>
              <a:t> metod je </a:t>
            </a:r>
            <a:r>
              <a:rPr lang="cs-CZ" sz="2400" dirty="0" err="1"/>
              <a:t>kriging</a:t>
            </a:r>
            <a:r>
              <a:rPr lang="cs-CZ" sz="2400" dirty="0"/>
              <a:t>, který vytváří stochastický model na základě známých dat a odhaduje neznámé hodnoty pomocí kombinace známých dat a jejich prostorové korelace.</a:t>
            </a:r>
          </a:p>
        </p:txBody>
      </p:sp>
    </p:spTree>
    <p:extLst>
      <p:ext uri="{BB962C8B-B14F-4D97-AF65-F5344CB8AC3E}">
        <p14:creationId xmlns:p14="http://schemas.microsoft.com/office/powerpoint/2010/main" val="26650152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975545" y="3559722"/>
            <a:ext cx="2188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lucie.orlikova@vsb.cz</a:t>
            </a:r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grpSp>
        <p:nvGrpSpPr>
          <p:cNvPr id="2" name="Group 18">
            <a:extLst>
              <a:ext uri="{FF2B5EF4-FFF2-40B4-BE49-F238E27FC236}">
                <a16:creationId xmlns:a16="http://schemas.microsoft.com/office/drawing/2014/main" id="{68D9F161-13CD-81BC-8E92-BAB1FAD61916}"/>
              </a:ext>
            </a:extLst>
          </p:cNvPr>
          <p:cNvGrpSpPr/>
          <p:nvPr/>
        </p:nvGrpSpPr>
        <p:grpSpPr>
          <a:xfrm>
            <a:off x="10369595" y="6235252"/>
            <a:ext cx="904628" cy="389890"/>
            <a:chOff x="0" y="0"/>
            <a:chExt cx="1556425" cy="731982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D82EC0E2-65CB-8085-447E-C83AB4A11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5" name="Picture 14">
              <a:hlinkClick r:id="rId6"/>
              <a:extLst>
                <a:ext uri="{FF2B5EF4-FFF2-40B4-BE49-F238E27FC236}">
                  <a16:creationId xmlns:a16="http://schemas.microsoft.com/office/drawing/2014/main" id="{0B3F2DE6-17C3-7521-9B4F-4478F5ADE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Dělení interpolačních metod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Deterministické metody </a:t>
            </a:r>
            <a:r>
              <a:rPr lang="cs-CZ" sz="2400" dirty="0"/>
              <a:t>jsou vhodné pro situace, kdy je předpokládáno, že hodnoty mezi známými body mají přesné matematické vztahy, zatímco </a:t>
            </a:r>
            <a:r>
              <a:rPr lang="cs-CZ" sz="2400" dirty="0" err="1"/>
              <a:t>geostatistické</a:t>
            </a:r>
            <a:r>
              <a:rPr lang="cs-CZ" sz="2400" dirty="0"/>
              <a:t> metody jsou užitečné pro modelování a odhadování hodnot v prostorově korelovaných datech, kde jsou hodnoty ovlivněny náhodnými vlivy. V praxi se často kombinují oba přístupy pro získání co nejlepšího výsledku při interpolaci prostorových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Deterministické metody jsou vhodné, pokud se předpokládá, že hodnoty mezi známými body mají kontinuální a hladkou změnu. Polynomiální interpolace nebo spline interpolace jsou často používané deterministické metody pro vytváření plynulých a přirozených interpolací.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534959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Dělení interpolačních metod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Geostatistické</a:t>
            </a:r>
            <a:r>
              <a:rPr lang="cs-CZ" sz="2400" dirty="0"/>
              <a:t> metody mají výhodu nad deterministickými metodami v případech, kdy se hodnoty mezi známými body nechovají deterministicky a mají vysokou míru variabilnosti nebo náhodnosti. Tyto metody dokáží zachytit a modelovat tuto variabilitu a poskytnout pravděpodobnostní odhady hodnot mezi známými body.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164623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Deterministické interpolační metody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Lineární interpolace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Polynomická interpolace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Kubická spline interpolace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Hermitova</a:t>
            </a:r>
            <a:r>
              <a:rPr lang="cs-CZ" sz="2400" dirty="0"/>
              <a:t> interpolace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Beziérova</a:t>
            </a:r>
            <a:r>
              <a:rPr lang="cs-CZ" sz="2400" dirty="0"/>
              <a:t> interpolace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Metoda inverzních vzdálenosti*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RBF interpolace*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844158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Hermitova</a:t>
            </a:r>
            <a:r>
              <a:rPr lang="cs-CZ" dirty="0"/>
              <a:t> interpolace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Kubická </a:t>
            </a:r>
            <a:r>
              <a:rPr lang="cs-CZ" sz="2400" dirty="0" err="1"/>
              <a:t>Hermitova</a:t>
            </a:r>
            <a:r>
              <a:rPr lang="cs-CZ" sz="2400" dirty="0"/>
              <a:t> interpolace je v numerické analýze spline křivka třetího řádu.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Hermitova</a:t>
            </a:r>
            <a:r>
              <a:rPr lang="cs-CZ" sz="2400" dirty="0"/>
              <a:t> interpolace je matematická metoda používaná k odhadování hodnot mezi známými datovými body. Slouží k vytvoření hladké funkce nebo křivky, která prochází přes známé body a umožňuje odhadovat hodnoty mezi nimi.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Tato metoda je založena na </a:t>
            </a:r>
            <a:r>
              <a:rPr lang="cs-CZ" sz="2400" dirty="0" err="1"/>
              <a:t>Hermitově</a:t>
            </a:r>
            <a:r>
              <a:rPr lang="cs-CZ" sz="2400" dirty="0"/>
              <a:t> interpolačním polynomu, který je vyjádřen pomocí známých hodnot bodů a jejich derivací (různice mezi hodnotami sousedních bodů). </a:t>
            </a:r>
            <a:r>
              <a:rPr lang="cs-CZ" sz="2400" dirty="0" err="1"/>
              <a:t>Hermitova</a:t>
            </a:r>
            <a:r>
              <a:rPr lang="cs-CZ" sz="2400" dirty="0"/>
              <a:t> interpolace umožňuje vytvořit polynom vyššího stupně, který lépe aproximuje skutečnou funkci než lineární interpolace.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Detailnější informace lze nalézt zde: </a:t>
            </a:r>
            <a:r>
              <a:rPr lang="cs-CZ" sz="2400" dirty="0">
                <a:hlinkClick r:id="rId2"/>
              </a:rPr>
              <a:t>https://www.youtube.com/watch?v=p49NFtgEuNs</a:t>
            </a: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32706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Hermitova</a:t>
            </a:r>
            <a:r>
              <a:rPr lang="cs-CZ" dirty="0"/>
              <a:t> interpolace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Hermitova</a:t>
            </a:r>
            <a:r>
              <a:rPr lang="cs-CZ" sz="2400" dirty="0"/>
              <a:t> interpolace se často používá v následujících situacích:</a:t>
            </a:r>
          </a:p>
          <a:p>
            <a:pPr marL="1028700" lvl="1" indent="-342900"/>
            <a:r>
              <a:rPr lang="cs-CZ" sz="2200" dirty="0"/>
              <a:t>Křivkové interpolace: </a:t>
            </a:r>
            <a:r>
              <a:rPr lang="cs-CZ" sz="2200" dirty="0" err="1"/>
              <a:t>Hermitova</a:t>
            </a:r>
            <a:r>
              <a:rPr lang="cs-CZ" sz="2200" dirty="0"/>
              <a:t> interpolace je efektivní pro vytvoření hladkých křivek mezi body, které mají známé hodnoty a derivace. Používá se například při vytváření křivek pro počítačovou grafiku, CAD systémy, animace apod.</a:t>
            </a:r>
          </a:p>
          <a:p>
            <a:pPr marL="1028700" lvl="1" indent="-342900"/>
            <a:r>
              <a:rPr lang="cs-CZ" sz="2200" dirty="0"/>
              <a:t>Vyhlazování dat: </a:t>
            </a:r>
            <a:r>
              <a:rPr lang="cs-CZ" sz="2200" dirty="0" err="1"/>
              <a:t>Hermitova</a:t>
            </a:r>
            <a:r>
              <a:rPr lang="cs-CZ" sz="2200" dirty="0"/>
              <a:t> interpolace může být použita k vyhlazení zašuměných nebo nepřesných dat. Pomocí známých bodů a jejich derivací lze vytvořit interpolující funkci, která snižuje vliv náhodných fluktuací dat.</a:t>
            </a:r>
          </a:p>
          <a:p>
            <a:pPr marL="1028700" lvl="1" indent="-342900"/>
            <a:r>
              <a:rPr lang="cs-CZ" sz="2200" dirty="0"/>
              <a:t>Chybějící hodnoty: Pokud existují chybějící hodnoty mezi známými body, </a:t>
            </a:r>
            <a:r>
              <a:rPr lang="cs-CZ" sz="2200" dirty="0" err="1"/>
              <a:t>Hermitova</a:t>
            </a:r>
            <a:r>
              <a:rPr lang="cs-CZ" sz="2200" dirty="0"/>
              <a:t> interpolace umožňuje odhadnout tyto chybějící hodnoty na základě známých hodnot a derivací v okolí.</a:t>
            </a:r>
          </a:p>
          <a:p>
            <a:pPr marL="1028700" lvl="1" indent="-342900"/>
            <a:r>
              <a:rPr lang="cs-CZ" sz="2200" dirty="0"/>
              <a:t>Numerická analýza: </a:t>
            </a:r>
            <a:r>
              <a:rPr lang="cs-CZ" sz="2200" dirty="0" err="1"/>
              <a:t>Hermitova</a:t>
            </a:r>
            <a:r>
              <a:rPr lang="cs-CZ" sz="2200" dirty="0"/>
              <a:t> interpolace se používá při numerické analýze, kde je potřeba aproximovat neznámou funkci na základě omezeného počtu známých bodů a derivací.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32921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Bézierova</a:t>
            </a:r>
            <a:r>
              <a:rPr lang="cs-CZ" dirty="0"/>
              <a:t> křivka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Tato křivka je pojmenována po francouzském matematikovi Pierrovi </a:t>
            </a:r>
            <a:r>
              <a:rPr lang="cs-CZ" sz="2400" dirty="0" err="1"/>
              <a:t>Bézierovi</a:t>
            </a:r>
            <a:r>
              <a:rPr lang="cs-CZ" sz="2400" dirty="0"/>
              <a:t>, který ji popsal v 60. letech 20. století. </a:t>
            </a:r>
            <a:r>
              <a:rPr lang="cs-CZ" sz="2400" dirty="0" err="1"/>
              <a:t>Bézierovy</a:t>
            </a:r>
            <a:r>
              <a:rPr lang="cs-CZ" sz="2400" dirty="0"/>
              <a:t> křivky jsou široce používány v počítačové grafice, CAD systémech, návrhářském softwaru a dalších oblastech.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Bézierova</a:t>
            </a:r>
            <a:r>
              <a:rPr lang="cs-CZ" sz="2400" dirty="0"/>
              <a:t> křivka je ovlivňována kontrolními body, které určují tvar křivky. Obecně platí, že čím více kontrolních bodů je použito, tím složitější a detailnější křivku lze vytvořit. Základní </a:t>
            </a:r>
            <a:r>
              <a:rPr lang="cs-CZ" sz="2400" dirty="0" err="1"/>
              <a:t>Bézierova</a:t>
            </a:r>
            <a:r>
              <a:rPr lang="cs-CZ" sz="2400" dirty="0"/>
              <a:t> křivka je určena třemi body - počátečním bodem, koncovým bodem a jedním bodem nazývaným řídící bod. Tato křivka se nazývá kvadratická </a:t>
            </a:r>
            <a:r>
              <a:rPr lang="cs-CZ" sz="2400" dirty="0" err="1"/>
              <a:t>Bézierova</a:t>
            </a:r>
            <a:r>
              <a:rPr lang="cs-CZ" sz="2400" dirty="0"/>
              <a:t> křivka.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Pro vytvoření </a:t>
            </a:r>
            <a:r>
              <a:rPr lang="cs-CZ" sz="2400" dirty="0" err="1"/>
              <a:t>Bézierovy</a:t>
            </a:r>
            <a:r>
              <a:rPr lang="cs-CZ" sz="2400" dirty="0"/>
              <a:t> křivky vyššího řádu se používá více kontrolních bodů. Například kubická </a:t>
            </a:r>
            <a:r>
              <a:rPr lang="cs-CZ" sz="2400" dirty="0" err="1"/>
              <a:t>Bézierova</a:t>
            </a:r>
            <a:r>
              <a:rPr lang="cs-CZ" sz="2400" dirty="0"/>
              <a:t> křivka je definována čtyřmi body - dvěma koncovými body a dvěma řídícími body. Tyto křivky mají vyšší flexibilitu a umožňují vytvářet komplexnější tvary.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8990662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08FBAA05F3674495BFBA8471B768A4" ma:contentTypeVersion="7" ma:contentTypeDescription="Vytvoří nový dokument" ma:contentTypeScope="" ma:versionID="13a971e9edbfde8d057c81166e21e392">
  <xsd:schema xmlns:xsd="http://www.w3.org/2001/XMLSchema" xmlns:xs="http://www.w3.org/2001/XMLSchema" xmlns:p="http://schemas.microsoft.com/office/2006/metadata/properties" xmlns:ns2="56709458-fa06-4716-8646-b4bd4b0c5641" xmlns:ns3="c08bf69d-7a6f-4f42-9f2c-6f19ccd53b82" targetNamespace="http://schemas.microsoft.com/office/2006/metadata/properties" ma:root="true" ma:fieldsID="94c497f59ba1ed3c5b0eee07e6611493" ns2:_="" ns3:_="">
    <xsd:import namespace="56709458-fa06-4716-8646-b4bd4b0c5641"/>
    <xsd:import namespace="c08bf69d-7a6f-4f42-9f2c-6f19ccd5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09458-fa06-4716-8646-b4bd4b0c56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8bf69d-7a6f-4f42-9f2c-6f19ccd53b8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46D367-FCBD-48AF-9D2A-C675897C95A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E55F49F-0BF0-4729-9916-60906D52C2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741F7C-C704-42AE-868A-5FB35F9E8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709458-fa06-4716-8646-b4bd4b0c5641"/>
    <ds:schemaRef ds:uri="c08bf69d-7a6f-4f42-9f2c-6f19ccd53b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2666</TotalTime>
  <Words>3273</Words>
  <Application>Microsoft Office PowerPoint</Application>
  <PresentationFormat>Širokoúhlá obrazovka</PresentationFormat>
  <Paragraphs>240</Paragraphs>
  <Slides>30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5" baseType="lpstr">
      <vt:lpstr>-apple-system</vt:lpstr>
      <vt:lpstr>Arial</vt:lpstr>
      <vt:lpstr>Calibri</vt:lpstr>
      <vt:lpstr>helvetica neue</vt:lpstr>
      <vt:lpstr>1_Custom Design</vt:lpstr>
      <vt:lpstr>Prezentace aplikace PowerPoint</vt:lpstr>
      <vt:lpstr>Základní pojmy</vt:lpstr>
      <vt:lpstr>Dělení interpolačních metod</vt:lpstr>
      <vt:lpstr>Dělení interpolačních metod</vt:lpstr>
      <vt:lpstr>Dělení interpolačních metod</vt:lpstr>
      <vt:lpstr>Deterministické interpolační metody</vt:lpstr>
      <vt:lpstr>Hermitova interpolace</vt:lpstr>
      <vt:lpstr>Hermitova interpolace</vt:lpstr>
      <vt:lpstr>Bézierova křivka</vt:lpstr>
      <vt:lpstr>Bézierova interpolace</vt:lpstr>
      <vt:lpstr>IDW interpolace</vt:lpstr>
      <vt:lpstr>Prezentace aplikace PowerPoint</vt:lpstr>
      <vt:lpstr>IDW interpolace</vt:lpstr>
      <vt:lpstr>IDW interpolace – efekt koncentrických izolinií </vt:lpstr>
      <vt:lpstr>IDW interpolace – použití </vt:lpstr>
      <vt:lpstr>RBF interpolace  </vt:lpstr>
      <vt:lpstr>RBF interpolace - princip </vt:lpstr>
      <vt:lpstr>RBF interpolace - princip </vt:lpstr>
      <vt:lpstr>Geostatistika základní pojmy</vt:lpstr>
      <vt:lpstr>Geostatistika základní pojmy</vt:lpstr>
      <vt:lpstr>Geostatistika základní pojmy</vt:lpstr>
      <vt:lpstr>Geostatistika základní pojmy</vt:lpstr>
      <vt:lpstr>Geostatistika základní pojmy</vt:lpstr>
      <vt:lpstr>Geostatistika základní pojmy</vt:lpstr>
      <vt:lpstr>Geostatistika základní pojmy</vt:lpstr>
      <vt:lpstr>Geostatistika základní pojmy</vt:lpstr>
      <vt:lpstr>Geostatistika základní pojmy</vt:lpstr>
      <vt:lpstr>Geostatistika základní pojmy</vt:lpstr>
      <vt:lpstr>Zdroje literatury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Orlikova Lucie</cp:lastModifiedBy>
  <cp:revision>115</cp:revision>
  <dcterms:created xsi:type="dcterms:W3CDTF">2019-09-01T08:00:02Z</dcterms:created>
  <dcterms:modified xsi:type="dcterms:W3CDTF">2024-03-26T08:28:33Z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0x0101005508FBAA05F3674495BFBA8471B768A4</vt:lpwstr>
  </property>
</Properties>
</file>