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50"/>
  </p:notesMasterIdLst>
  <p:handoutMasterIdLst>
    <p:handoutMasterId r:id="rId51"/>
  </p:handoutMasterIdLst>
  <p:sldIdLst>
    <p:sldId id="256" r:id="rId3"/>
    <p:sldId id="344" r:id="rId4"/>
    <p:sldId id="345" r:id="rId5"/>
    <p:sldId id="412" r:id="rId6"/>
    <p:sldId id="388" r:id="rId7"/>
    <p:sldId id="389" r:id="rId8"/>
    <p:sldId id="390" r:id="rId9"/>
    <p:sldId id="391" r:id="rId10"/>
    <p:sldId id="392" r:id="rId11"/>
    <p:sldId id="393" r:id="rId12"/>
    <p:sldId id="394" r:id="rId13"/>
    <p:sldId id="395" r:id="rId14"/>
    <p:sldId id="396" r:id="rId15"/>
    <p:sldId id="397" r:id="rId16"/>
    <p:sldId id="398" r:id="rId17"/>
    <p:sldId id="399" r:id="rId18"/>
    <p:sldId id="400" r:id="rId19"/>
    <p:sldId id="401" r:id="rId20"/>
    <p:sldId id="402" r:id="rId21"/>
    <p:sldId id="403" r:id="rId22"/>
    <p:sldId id="404" r:id="rId23"/>
    <p:sldId id="405" r:id="rId24"/>
    <p:sldId id="406" r:id="rId25"/>
    <p:sldId id="407" r:id="rId26"/>
    <p:sldId id="408" r:id="rId27"/>
    <p:sldId id="409" r:id="rId28"/>
    <p:sldId id="410" r:id="rId29"/>
    <p:sldId id="411" r:id="rId30"/>
    <p:sldId id="346" r:id="rId31"/>
    <p:sldId id="347" r:id="rId32"/>
    <p:sldId id="348" r:id="rId33"/>
    <p:sldId id="349" r:id="rId34"/>
    <p:sldId id="350" r:id="rId35"/>
    <p:sldId id="351" r:id="rId36"/>
    <p:sldId id="352" r:id="rId37"/>
    <p:sldId id="353" r:id="rId38"/>
    <p:sldId id="413" r:id="rId39"/>
    <p:sldId id="355" r:id="rId40"/>
    <p:sldId id="356" r:id="rId41"/>
    <p:sldId id="357" r:id="rId42"/>
    <p:sldId id="358" r:id="rId43"/>
    <p:sldId id="359" r:id="rId44"/>
    <p:sldId id="414" r:id="rId45"/>
    <p:sldId id="385" r:id="rId46"/>
    <p:sldId id="386" r:id="rId47"/>
    <p:sldId id="387" r:id="rId48"/>
    <p:sldId id="343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99CCFF"/>
    <a:srgbClr val="66CCFF"/>
    <a:srgbClr val="008000"/>
    <a:srgbClr val="FF9900"/>
    <a:srgbClr val="FFFFCC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58" y="24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124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EAAF3-9831-450B-8D59-2C09DB96C8FC}" type="datetimeFigureOut">
              <a:rPr lang="cs-CZ" smtClean="0"/>
              <a:t>17.3.2016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4459-7356-44BF-850D-8B30C4FB3B6B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0CD79-FC16-4410-AB61-17F26E6D3BC8}" type="datetimeFigureOut">
              <a:rPr lang="cs-CZ" smtClean="0"/>
              <a:t>17.3.2016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C37BE-C303-496D-B5CD-85F2937540FC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8" name="Obdélník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cs-CZ" smtClean="0"/>
              <a:t>17.3.2016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cs-CZ" smtClean="0"/>
              <a:t>‹#›</a:t>
            </a:fld>
            <a:endParaRPr lang="cs-CZ" dirty="0"/>
          </a:p>
        </p:txBody>
      </p:sp>
      <p:pic>
        <p:nvPicPr>
          <p:cNvPr id="11" name="Obrázek 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iál 1Zástupný symbol pro obrázek 2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cs-CZ" smtClean="0"/>
              <a:t>17.3.2016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cs-CZ" smtClean="0"/>
              <a:t>17.3.2016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cs-CZ" smtClean="0"/>
              <a:t>17.3.2016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cs-CZ" smtClean="0"/>
              <a:t>‹#›</a:t>
            </a:fld>
            <a:endParaRPr lang="cs-CZ" dirty="0"/>
          </a:p>
        </p:txBody>
      </p:sp>
      <p:grpSp>
        <p:nvGrpSpPr>
          <p:cNvPr id="7" name="Skupina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Přímá spojnice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Přímá spojnice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cs-CZ" smtClean="0"/>
              <a:t>17.3.2016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Úvodní snímek s obráz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Skupina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Přímá spojnice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Přímá spojnice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Skupina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Přímá spojnice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Přímá spojnice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bdélník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8" name="Obdélník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 dirty="0"/>
          </a:p>
        </p:txBody>
      </p:sp>
      <p:pic>
        <p:nvPicPr>
          <p:cNvPr id="10" name="Obrázek 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sp>
        <p:nvSpPr>
          <p:cNvPr id="11" name="Piál 1Zástupný symbol pro obrázek 10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19" name="Pokyny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14400">
              <a:buNone/>
            </a:pPr>
            <a:r>
              <a:rPr lang="cs-CZ" sz="1200" b="1" i="1" dirty="0" smtClean="0">
                <a:latin typeface="Arial"/>
                <a:ea typeface="+mn-ea"/>
                <a:cs typeface="Arial"/>
              </a:rPr>
              <a:t>POZNÁMKA:</a:t>
            </a:r>
          </a:p>
          <a:p>
            <a:pPr algn="l" defTabSz="914400">
              <a:buNone/>
            </a:pPr>
            <a:r>
              <a:rPr lang="cs-CZ" sz="1200" b="0" i="1" dirty="0" smtClean="0">
                <a:latin typeface="Arial"/>
                <a:ea typeface="+mn-ea"/>
                <a:cs typeface="Arial"/>
              </a:rPr>
              <a:t>Pokud chcete změnit obrázek na tomto snímku, vyberte obrázek a odstraňte ho. Potom klikněte na ikonu Obrázek v zástupném textu a vložte vlastní obrázek.</a:t>
            </a:r>
            <a:endParaRPr lang="cs-CZ" sz="1200" b="0" i="1" dirty="0"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Skupina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Skupina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Přímá spojnice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Přímá spojnice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Obdélník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grpSp>
          <p:nvGrpSpPr>
            <p:cNvPr id="11" name="Skupina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Přímá spojnice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Přímá spojnice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cs-CZ" smtClean="0"/>
              <a:t>17.3.2016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cs-CZ" smtClean="0"/>
              <a:t>‹#›</a:t>
            </a:fld>
            <a:endParaRPr lang="cs-CZ" dirty="0"/>
          </a:p>
        </p:txBody>
      </p:sp>
      <p:pic>
        <p:nvPicPr>
          <p:cNvPr id="7" name="Obrázek 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cs-CZ" smtClean="0"/>
              <a:t>17.3.2016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cs-CZ" smtClean="0"/>
              <a:t>17.3.2016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cs-CZ" smtClean="0"/>
              <a:t>17.3.2016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cs-CZ" smtClean="0"/>
              <a:t>17.3.2016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cs-CZ" smtClean="0"/>
              <a:t>17.3.2016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</a:p>
          <a:p>
            <a:pPr lvl="5"/>
            <a:r>
              <a:rPr lang="cs-CZ" dirty="0" smtClean="0"/>
              <a:t>Šestá úroveň</a:t>
            </a:r>
          </a:p>
          <a:p>
            <a:pPr lvl="6"/>
            <a:r>
              <a:rPr lang="cs-CZ" dirty="0" smtClean="0"/>
              <a:t>Sedmá úroveň</a:t>
            </a:r>
          </a:p>
          <a:p>
            <a:pPr lvl="7"/>
            <a:r>
              <a:rPr lang="cs-CZ" dirty="0" smtClean="0"/>
              <a:t>Osmá úroveň</a:t>
            </a:r>
          </a:p>
          <a:p>
            <a:pPr lvl="8"/>
            <a:r>
              <a:rPr lang="cs-CZ" dirty="0" smtClean="0"/>
              <a:t>Devátá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402B9795-92DC-40DC-A1CA-9A4B349D7824}" type="datetimeFigureOut">
              <a:rPr lang="cs-CZ" smtClean="0"/>
              <a:pPr/>
              <a:t>17.3.2016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FF54DE5-C571-48E8-A5BC-B369434E2F44}" type="slidenum">
              <a:rPr lang="cs-CZ" smtClean="0"/>
              <a:pPr/>
              <a:t>‹#›</a:t>
            </a:fld>
            <a:endParaRPr lang="cs-CZ" dirty="0"/>
          </a:p>
        </p:txBody>
      </p:sp>
      <p:grpSp>
        <p:nvGrpSpPr>
          <p:cNvPr id="15" name="Skupina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Přímá spojnice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Přímá spojnice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homen.vsb.cz/am/lit40/DATA/exploracni.xlsx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://homen.vsb.cz/am/lit40/DATA/exploracni.xlsx" TargetMode="Externa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homen.vsb.cz/am/lit40/DATA/exploracni_kontingencni_tabulky.xlsx" TargetMode="External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http://homen.vsb.cz/am/lit40/DATA/exploracni.xlsx" TargetMode="External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taspectrum.cz/excelmag/download/eam0303.pdf&#8206;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ffice4you.cz/rady-a-navody-ms-excel/275-excel-seznam-funkci.html" TargetMode="External"/><Relationship Id="rId2" Type="http://schemas.openxmlformats.org/officeDocument/2006/relationships/hyperlink" Target="http://wall.cz/excel-navod/klavesove-zkratky-pro-ms-exce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ataspectrum.cz/" TargetMode="External"/><Relationship Id="rId5" Type="http://schemas.openxmlformats.org/officeDocument/2006/relationships/hyperlink" Target="http://www.office4you.cz/rady-a-navody-ms-excel.html" TargetMode="External"/><Relationship Id="rId4" Type="http://schemas.openxmlformats.org/officeDocument/2006/relationships/hyperlink" Target="http://office.lasakovi.com/excel/" TargetMode="Externa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lasakovi.com/excel/kontingencni-tabulka/serial-kontingencni-tabulky-grafy-excel/" TargetMode="External"/><Relationship Id="rId2" Type="http://schemas.openxmlformats.org/officeDocument/2006/relationships/hyperlink" Target="http://office.lasakovi.com/excel/vlozit/excel-2010-kontingencni-tabulka-uvod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dnadpis 6"/>
          <p:cNvSpPr>
            <a:spLocks noGrp="1"/>
          </p:cNvSpPr>
          <p:nvPr>
            <p:ph type="subTitle" idx="1"/>
          </p:nvPr>
        </p:nvSpPr>
        <p:spPr>
          <a:xfrm>
            <a:off x="653142" y="3662698"/>
            <a:ext cx="5734050" cy="955565"/>
          </a:xfrm>
        </p:spPr>
        <p:txBody>
          <a:bodyPr/>
          <a:lstStyle/>
          <a:p>
            <a:pPr marL="0" indent="0" algn="l">
              <a:spcBef>
                <a:spcPts val="0"/>
              </a:spcBef>
              <a:buNone/>
            </a:pPr>
            <a:r>
              <a:rPr lang="en-US" sz="1800" b="0" i="0" dirty="0" smtClean="0"/>
              <a:t>Martina </a:t>
            </a:r>
            <a:r>
              <a:rPr lang="en-US" sz="1800" b="0" i="0" dirty="0" err="1" smtClean="0"/>
              <a:t>Litschmannov</a:t>
            </a:r>
            <a:r>
              <a:rPr lang="cs-CZ" sz="1800" b="0" i="0" dirty="0" smtClean="0"/>
              <a:t>á</a:t>
            </a:r>
            <a:endParaRPr lang="cs-CZ" sz="1800" b="0" i="0" dirty="0"/>
          </a:p>
        </p:txBody>
      </p:sp>
      <p:pic>
        <p:nvPicPr>
          <p:cNvPr id="1026" name="Picture 2" descr="http://www.ush.sd/ar/_imgs/go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8327" y="1346008"/>
            <a:ext cx="4247269" cy="4077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Nadpis 5"/>
          <p:cNvSpPr>
            <a:spLocks noGrp="1"/>
          </p:cNvSpPr>
          <p:nvPr>
            <p:ph type="ctrTitle"/>
          </p:nvPr>
        </p:nvSpPr>
        <p:spPr>
          <a:xfrm>
            <a:off x="591595" y="1920789"/>
            <a:ext cx="7409404" cy="2219691"/>
          </a:xfrm>
        </p:spPr>
        <p:txBody>
          <a:bodyPr anchor="ctr"/>
          <a:lstStyle/>
          <a:p>
            <a:pPr>
              <a:spcBef>
                <a:spcPts val="0"/>
              </a:spcBef>
            </a:pPr>
            <a:r>
              <a:rPr lang="cs-CZ" dirty="0" smtClean="0">
                <a:solidFill>
                  <a:srgbClr val="514843"/>
                </a:solidFill>
              </a:rPr>
              <a:t>Excel</a:t>
            </a:r>
            <a:r>
              <a:rPr lang="cs-CZ" cap="none" dirty="0" smtClean="0">
                <a:solidFill>
                  <a:srgbClr val="514843"/>
                </a:solidFill>
              </a:rPr>
              <a:t>entní</a:t>
            </a:r>
            <a:r>
              <a:rPr lang="cs-CZ" dirty="0" smtClean="0">
                <a:solidFill>
                  <a:srgbClr val="514843"/>
                </a:solidFill>
              </a:rPr>
              <a:t> tipy a triky pro mírně pokročilé</a:t>
            </a:r>
            <a:endParaRPr lang="cs-CZ" sz="2800" b="0" i="0" baseline="0" dirty="0">
              <a:solidFill>
                <a:srgbClr val="514843"/>
              </a:solidFill>
              <a:latin typeface="Plantagenet Cherokee"/>
            </a:endParaRPr>
          </a:p>
        </p:txBody>
      </p:sp>
    </p:spTree>
    <p:extLst>
      <p:ext uri="{BB962C8B-B14F-4D97-AF65-F5344CB8AC3E}">
        <p14:creationId xmlns:p14="http://schemas.microsoft.com/office/powerpoint/2010/main" val="16521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>
                <a:solidFill>
                  <a:schemeClr val="accent3">
                    <a:lumMod val="50000"/>
                  </a:schemeClr>
                </a:solidFill>
              </a:rPr>
              <a:t>Průvodce</a:t>
            </a: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3">
                    <a:lumMod val="50000"/>
                  </a:schemeClr>
                </a:solidFill>
              </a:rPr>
              <a:t>kontingenční</a:t>
            </a: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3">
                    <a:lumMod val="50000"/>
                  </a:schemeClr>
                </a:solidFill>
              </a:rPr>
              <a:t>tabulkou</a:t>
            </a: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 a </a:t>
            </a:r>
            <a:r>
              <a:rPr lang="en-US" sz="3200" dirty="0" err="1">
                <a:solidFill>
                  <a:schemeClr val="accent3">
                    <a:lumMod val="50000"/>
                  </a:schemeClr>
                </a:solidFill>
              </a:rPr>
              <a:t>grafem</a:t>
            </a:r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 (PKT)</a:t>
            </a:r>
          </a:p>
        </p:txBody>
      </p:sp>
      <p:sp>
        <p:nvSpPr>
          <p:cNvPr id="5" name="Zástupný symbol pro obsah 2"/>
          <p:cNvSpPr>
            <a:spLocks noGrp="1"/>
          </p:cNvSpPr>
          <p:nvPr>
            <p:ph idx="1"/>
          </p:nvPr>
        </p:nvSpPr>
        <p:spPr>
          <a:xfrm>
            <a:off x="1104900" y="1600201"/>
            <a:ext cx="998068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/>
              <a:t>se používá například p</a:t>
            </a:r>
            <a:r>
              <a:rPr lang="en-US" sz="2400" dirty="0" err="1"/>
              <a:t>ro</a:t>
            </a:r>
            <a:r>
              <a:rPr lang="en-US" sz="2400" dirty="0"/>
              <a:t> </a:t>
            </a:r>
            <a:r>
              <a:rPr lang="en-US" sz="2400" dirty="0" err="1"/>
              <a:t>spojení</a:t>
            </a:r>
            <a:r>
              <a:rPr lang="en-US" sz="2400" dirty="0"/>
              <a:t> </a:t>
            </a:r>
            <a:r>
              <a:rPr lang="en-US" sz="2400" dirty="0" err="1"/>
              <a:t>několika</a:t>
            </a:r>
            <a:r>
              <a:rPr lang="en-US" sz="2400" dirty="0"/>
              <a:t> </a:t>
            </a:r>
            <a:r>
              <a:rPr lang="en-US" sz="2400" dirty="0" err="1"/>
              <a:t>tabulek</a:t>
            </a:r>
            <a:r>
              <a:rPr lang="en-US" sz="2400" dirty="0"/>
              <a:t> do </a:t>
            </a:r>
            <a:r>
              <a:rPr lang="en-US" sz="2400" dirty="0" err="1"/>
              <a:t>jedné</a:t>
            </a:r>
            <a:r>
              <a:rPr lang="en-US" sz="2400" dirty="0"/>
              <a:t> </a:t>
            </a:r>
            <a:r>
              <a:rPr lang="en-US" sz="2400" dirty="0" err="1"/>
              <a:t>kontingenční</a:t>
            </a:r>
            <a:r>
              <a:rPr lang="cs-CZ" sz="2400" dirty="0"/>
              <a:t> tabulky nebo k převedení datové matice do standardního datového formátu.</a:t>
            </a:r>
          </a:p>
          <a:p>
            <a:pPr marL="0" indent="0">
              <a:buNone/>
            </a:pPr>
            <a:endParaRPr lang="cs-CZ" sz="2400" dirty="0"/>
          </a:p>
          <a:p>
            <a:pPr marL="0" indent="0" algn="ctr">
              <a:buNone/>
            </a:pPr>
            <a:r>
              <a:rPr lang="cs-CZ" sz="2400" b="1" dirty="0"/>
              <a:t>POZOR!</a:t>
            </a:r>
          </a:p>
          <a:p>
            <a:pPr marL="0" indent="0" algn="ctr">
              <a:buNone/>
            </a:pPr>
            <a:r>
              <a:rPr lang="cs-CZ" sz="2400" dirty="0"/>
              <a:t>V MS</a:t>
            </a:r>
            <a:r>
              <a:rPr lang="en-US" sz="2400" dirty="0"/>
              <a:t> Excel 2010 (2007) </a:t>
            </a:r>
            <a:r>
              <a:rPr lang="cs-CZ" sz="2400" dirty="0"/>
              <a:t>PKT</a:t>
            </a:r>
            <a:r>
              <a:rPr lang="en-US" sz="2400" dirty="0"/>
              <a:t> </a:t>
            </a:r>
            <a:r>
              <a:rPr lang="cs-CZ" sz="2400" dirty="0"/>
              <a:t>není </a:t>
            </a:r>
            <a:r>
              <a:rPr lang="en-US" sz="2400" dirty="0"/>
              <a:t>v </a:t>
            </a:r>
            <a:r>
              <a:rPr lang="en-US" sz="2400" dirty="0" err="1"/>
              <a:t>pásu</a:t>
            </a:r>
            <a:r>
              <a:rPr lang="en-US" sz="2400" dirty="0"/>
              <a:t> </a:t>
            </a:r>
            <a:r>
              <a:rPr lang="en-US" sz="2400" dirty="0" err="1"/>
              <a:t>karet</a:t>
            </a:r>
            <a:r>
              <a:rPr lang="en-US" sz="2400" dirty="0"/>
              <a:t> (menu)</a:t>
            </a:r>
            <a:r>
              <a:rPr lang="cs-CZ" sz="24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370330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Skupina 23"/>
          <p:cNvGrpSpPr/>
          <p:nvPr/>
        </p:nvGrpSpPr>
        <p:grpSpPr>
          <a:xfrm>
            <a:off x="5087888" y="2533301"/>
            <a:ext cx="5352258" cy="4257195"/>
            <a:chOff x="3253985" y="2472106"/>
            <a:chExt cx="5785239" cy="4432371"/>
          </a:xfrm>
        </p:grpSpPr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3985" y="2472106"/>
              <a:ext cx="5785239" cy="4200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6" name="Skupina 25"/>
            <p:cNvGrpSpPr/>
            <p:nvPr/>
          </p:nvGrpSpPr>
          <p:grpSpPr>
            <a:xfrm>
              <a:off x="3254666" y="3717032"/>
              <a:ext cx="1613750" cy="416574"/>
              <a:chOff x="3563888" y="3516977"/>
              <a:chExt cx="1152128" cy="416574"/>
            </a:xfrm>
          </p:grpSpPr>
          <p:sp>
            <p:nvSpPr>
              <p:cNvPr id="39" name="Obdélník 38"/>
              <p:cNvSpPr/>
              <p:nvPr/>
            </p:nvSpPr>
            <p:spPr>
              <a:xfrm>
                <a:off x="3563888" y="3645024"/>
                <a:ext cx="1152128" cy="144016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TextovéPole 39"/>
              <p:cNvSpPr txBox="1"/>
              <p:nvPr/>
            </p:nvSpPr>
            <p:spPr>
              <a:xfrm>
                <a:off x="4385730" y="3516977"/>
                <a:ext cx="330286" cy="41657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>
                    <a:solidFill>
                      <a:srgbClr val="FF0000"/>
                    </a:solidFill>
                  </a:rPr>
                  <a:t>3</a:t>
                </a:r>
                <a:endParaRPr lang="en-US" sz="20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27" name="Skupina 26"/>
            <p:cNvGrpSpPr/>
            <p:nvPr/>
          </p:nvGrpSpPr>
          <p:grpSpPr>
            <a:xfrm>
              <a:off x="4637105" y="2950353"/>
              <a:ext cx="1551565" cy="416574"/>
              <a:chOff x="4868416" y="2950353"/>
              <a:chExt cx="1551565" cy="416574"/>
            </a:xfrm>
          </p:grpSpPr>
          <p:sp>
            <p:nvSpPr>
              <p:cNvPr id="37" name="Obdélník 36"/>
              <p:cNvSpPr/>
              <p:nvPr/>
            </p:nvSpPr>
            <p:spPr>
              <a:xfrm>
                <a:off x="4868416" y="3078400"/>
                <a:ext cx="1152128" cy="144016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TextovéPole 37"/>
              <p:cNvSpPr txBox="1"/>
              <p:nvPr/>
            </p:nvSpPr>
            <p:spPr>
              <a:xfrm>
                <a:off x="6089695" y="2950353"/>
                <a:ext cx="330286" cy="41657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>
                    <a:solidFill>
                      <a:srgbClr val="FF0000"/>
                    </a:solidFill>
                  </a:rPr>
                  <a:t>4</a:t>
                </a:r>
                <a:endParaRPr lang="en-US" sz="20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28" name="Skupina 27"/>
            <p:cNvGrpSpPr/>
            <p:nvPr/>
          </p:nvGrpSpPr>
          <p:grpSpPr>
            <a:xfrm>
              <a:off x="4790158" y="5558658"/>
              <a:ext cx="1740935" cy="488582"/>
              <a:chOff x="4868416" y="4797152"/>
              <a:chExt cx="1740935" cy="488582"/>
            </a:xfrm>
          </p:grpSpPr>
          <p:sp>
            <p:nvSpPr>
              <p:cNvPr id="35" name="Obdélník 34"/>
              <p:cNvSpPr/>
              <p:nvPr/>
            </p:nvSpPr>
            <p:spPr>
              <a:xfrm>
                <a:off x="4868416" y="4797152"/>
                <a:ext cx="1386422" cy="144016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extovéPole 35"/>
              <p:cNvSpPr txBox="1"/>
              <p:nvPr/>
            </p:nvSpPr>
            <p:spPr>
              <a:xfrm>
                <a:off x="6279065" y="4869160"/>
                <a:ext cx="330286" cy="41657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>
                    <a:solidFill>
                      <a:srgbClr val="FF0000"/>
                    </a:solidFill>
                  </a:rPr>
                  <a:t>5</a:t>
                </a:r>
                <a:endParaRPr lang="en-US" sz="20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29" name="Skupina 28"/>
            <p:cNvGrpSpPr/>
            <p:nvPr/>
          </p:nvGrpSpPr>
          <p:grpSpPr>
            <a:xfrm>
              <a:off x="6531093" y="4176233"/>
              <a:ext cx="504056" cy="562545"/>
              <a:chOff x="6444208" y="4103948"/>
              <a:chExt cx="504056" cy="562545"/>
            </a:xfrm>
          </p:grpSpPr>
          <p:sp>
            <p:nvSpPr>
              <p:cNvPr id="33" name="Obdélník 32"/>
              <p:cNvSpPr/>
              <p:nvPr/>
            </p:nvSpPr>
            <p:spPr>
              <a:xfrm>
                <a:off x="6444208" y="4522477"/>
                <a:ext cx="504056" cy="144016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TextovéPole 33"/>
              <p:cNvSpPr txBox="1"/>
              <p:nvPr/>
            </p:nvSpPr>
            <p:spPr>
              <a:xfrm>
                <a:off x="6531093" y="4103948"/>
                <a:ext cx="330286" cy="41657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>
                    <a:solidFill>
                      <a:srgbClr val="FF0000"/>
                    </a:solidFill>
                  </a:rPr>
                  <a:t>6</a:t>
                </a:r>
                <a:endParaRPr lang="en-US" sz="20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30" name="Skupina 29"/>
            <p:cNvGrpSpPr/>
            <p:nvPr/>
          </p:nvGrpSpPr>
          <p:grpSpPr>
            <a:xfrm>
              <a:off x="7626090" y="6445219"/>
              <a:ext cx="834342" cy="459258"/>
              <a:chOff x="7626090" y="6237312"/>
              <a:chExt cx="834342" cy="459258"/>
            </a:xfrm>
          </p:grpSpPr>
          <p:sp>
            <p:nvSpPr>
              <p:cNvPr id="31" name="Obdélník 30"/>
              <p:cNvSpPr/>
              <p:nvPr/>
            </p:nvSpPr>
            <p:spPr>
              <a:xfrm>
                <a:off x="7956376" y="6237312"/>
                <a:ext cx="504056" cy="144016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TextovéPole 31"/>
              <p:cNvSpPr txBox="1"/>
              <p:nvPr/>
            </p:nvSpPr>
            <p:spPr>
              <a:xfrm>
                <a:off x="7626090" y="6279996"/>
                <a:ext cx="330286" cy="41657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>
                    <a:solidFill>
                      <a:srgbClr val="FF0000"/>
                    </a:solidFill>
                  </a:rPr>
                  <a:t>7</a:t>
                </a:r>
                <a:endParaRPr lang="en-US" sz="2000" b="1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Jak zobrazit PKT v pásu karet?</a:t>
            </a:r>
            <a:br>
              <a:rPr lang="cs-CZ" sz="32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(Excel 2010)</a:t>
            </a:r>
          </a:p>
        </p:txBody>
      </p:sp>
      <p:sp>
        <p:nvSpPr>
          <p:cNvPr id="5" name="Zástupný symbol pro obsah 2"/>
          <p:cNvSpPr>
            <a:spLocks noGrp="1"/>
          </p:cNvSpPr>
          <p:nvPr>
            <p:ph idx="1"/>
          </p:nvPr>
        </p:nvSpPr>
        <p:spPr>
          <a:xfrm>
            <a:off x="1104900" y="1600201"/>
            <a:ext cx="998068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dirty="0"/>
              <a:t>1. možnost</a:t>
            </a:r>
            <a:r>
              <a:rPr lang="cs-CZ" sz="2400" dirty="0"/>
              <a:t>: </a:t>
            </a:r>
            <a:r>
              <a:rPr lang="en-US" sz="2400" dirty="0"/>
              <a:t>Na </a:t>
            </a:r>
            <a:r>
              <a:rPr lang="en-US" sz="2400" dirty="0" err="1"/>
              <a:t>konci</a:t>
            </a:r>
            <a:r>
              <a:rPr lang="en-US" sz="2400" dirty="0"/>
              <a:t> </a:t>
            </a:r>
            <a:r>
              <a:rPr lang="en-US" sz="2400" dirty="0" err="1"/>
              <a:t>panelu</a:t>
            </a:r>
            <a:r>
              <a:rPr lang="en-US" sz="2400" dirty="0"/>
              <a:t> </a:t>
            </a:r>
            <a:r>
              <a:rPr lang="en-US" sz="2400" dirty="0" err="1"/>
              <a:t>nástrojů</a:t>
            </a:r>
            <a:r>
              <a:rPr lang="en-US" sz="2400" dirty="0"/>
              <a:t> </a:t>
            </a:r>
            <a:r>
              <a:rPr lang="en-US" sz="2400" dirty="0" err="1"/>
              <a:t>Rychlý</a:t>
            </a:r>
            <a:r>
              <a:rPr lang="en-US" sz="2400" dirty="0"/>
              <a:t> </a:t>
            </a:r>
            <a:r>
              <a:rPr lang="en-US" sz="2400" dirty="0" err="1"/>
              <a:t>přístup</a:t>
            </a:r>
            <a:r>
              <a:rPr lang="en-US" sz="2400" dirty="0"/>
              <a:t> </a:t>
            </a:r>
            <a:r>
              <a:rPr lang="en-US" sz="2400" dirty="0" err="1"/>
              <a:t>rozviňte</a:t>
            </a:r>
            <a:r>
              <a:rPr lang="en-US" sz="2400" dirty="0"/>
              <a:t> </a:t>
            </a:r>
            <a:r>
              <a:rPr lang="en-US" sz="2400" dirty="0" err="1"/>
              <a:t>seznam</a:t>
            </a:r>
            <a:r>
              <a:rPr lang="en-US" sz="2400" dirty="0"/>
              <a:t> </a:t>
            </a:r>
            <a:r>
              <a:rPr lang="en-US" sz="2400" dirty="0" err="1"/>
              <a:t>příkazů</a:t>
            </a:r>
            <a:r>
              <a:rPr lang="en-US" sz="2400" dirty="0"/>
              <a:t> a </a:t>
            </a:r>
            <a:r>
              <a:rPr lang="en-US" sz="2400" dirty="0" err="1"/>
              <a:t>vyberte</a:t>
            </a:r>
            <a:r>
              <a:rPr lang="en-US" sz="2400" dirty="0"/>
              <a:t> „</a:t>
            </a:r>
            <a:r>
              <a:rPr lang="en-US" sz="2400" dirty="0" err="1"/>
              <a:t>Další</a:t>
            </a:r>
            <a:r>
              <a:rPr lang="en-US" sz="2400" dirty="0"/>
              <a:t> </a:t>
            </a:r>
            <a:r>
              <a:rPr lang="en-US" sz="2400" dirty="0" err="1"/>
              <a:t>příkazy</a:t>
            </a:r>
            <a:r>
              <a:rPr lang="en-US" sz="2400" dirty="0"/>
              <a:t>…“.</a:t>
            </a:r>
            <a:endParaRPr lang="cs-CZ" sz="2400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133" b="59393"/>
          <a:stretch/>
        </p:blipFill>
        <p:spPr bwMode="auto">
          <a:xfrm>
            <a:off x="1805274" y="3150408"/>
            <a:ext cx="2905058" cy="274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2783632" y="3068960"/>
            <a:ext cx="216024" cy="2880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bdélník 8"/>
          <p:cNvSpPr/>
          <p:nvPr/>
        </p:nvSpPr>
        <p:spPr>
          <a:xfrm>
            <a:off x="2860787" y="5517232"/>
            <a:ext cx="1755812" cy="14401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Šipka doprava 3"/>
          <p:cNvSpPr/>
          <p:nvPr/>
        </p:nvSpPr>
        <p:spPr>
          <a:xfrm>
            <a:off x="4288781" y="4457506"/>
            <a:ext cx="978408" cy="4846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ovéPole 5"/>
          <p:cNvSpPr txBox="1"/>
          <p:nvPr/>
        </p:nvSpPr>
        <p:spPr>
          <a:xfrm>
            <a:off x="3012083" y="2969598"/>
            <a:ext cx="33028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1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4304808" y="5317177"/>
            <a:ext cx="33028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2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0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Jak zobrazit PKT v pásu karet?</a:t>
            </a:r>
            <a:br>
              <a:rPr lang="cs-CZ" sz="32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(Excel 2010)</a:t>
            </a:r>
          </a:p>
        </p:txBody>
      </p:sp>
      <p:sp>
        <p:nvSpPr>
          <p:cNvPr id="5" name="Zástupný symbol pro obsah 2"/>
          <p:cNvSpPr>
            <a:spLocks noGrp="1"/>
          </p:cNvSpPr>
          <p:nvPr>
            <p:ph idx="1"/>
          </p:nvPr>
        </p:nvSpPr>
        <p:spPr>
          <a:xfrm>
            <a:off x="1104900" y="1600201"/>
            <a:ext cx="998068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dirty="0"/>
              <a:t>2. možnost</a:t>
            </a:r>
            <a:r>
              <a:rPr lang="cs-CZ" sz="2400" dirty="0"/>
              <a:t>: </a:t>
            </a:r>
            <a:r>
              <a:rPr lang="en-US" sz="2400" dirty="0"/>
              <a:t>V </a:t>
            </a:r>
            <a:r>
              <a:rPr lang="en-US" sz="2400" dirty="0" err="1"/>
              <a:t>seznamu</a:t>
            </a:r>
            <a:r>
              <a:rPr lang="en-US" sz="2400" dirty="0"/>
              <a:t> </a:t>
            </a:r>
            <a:r>
              <a:rPr lang="en-US" sz="2400" dirty="0" err="1"/>
              <a:t>všech</a:t>
            </a:r>
            <a:r>
              <a:rPr lang="en-US" sz="2400" dirty="0"/>
              <a:t> </a:t>
            </a:r>
            <a:r>
              <a:rPr lang="en-US" sz="2400" dirty="0" err="1"/>
              <a:t>příkazů</a:t>
            </a:r>
            <a:r>
              <a:rPr lang="en-US" sz="2400" dirty="0"/>
              <a:t> </a:t>
            </a:r>
            <a:r>
              <a:rPr lang="en-US" sz="2400" dirty="0" err="1"/>
              <a:t>najděte</a:t>
            </a:r>
            <a:r>
              <a:rPr lang="en-US" sz="2400" dirty="0"/>
              <a:t> „</a:t>
            </a:r>
            <a:r>
              <a:rPr lang="cs-CZ" sz="2400" dirty="0"/>
              <a:t>PKT</a:t>
            </a:r>
            <a:r>
              <a:rPr lang="en-US" sz="2400" dirty="0"/>
              <a:t>“ a </a:t>
            </a:r>
            <a:r>
              <a:rPr lang="en-US" sz="2400" dirty="0" err="1"/>
              <a:t>přidejte</a:t>
            </a:r>
            <a:r>
              <a:rPr lang="en-US" sz="2400" dirty="0"/>
              <a:t> </a:t>
            </a:r>
            <a:r>
              <a:rPr lang="en-US" sz="2400" dirty="0" err="1"/>
              <a:t>jej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panel </a:t>
            </a:r>
            <a:r>
              <a:rPr lang="en-US" sz="2400" dirty="0" err="1"/>
              <a:t>nástrojů</a:t>
            </a:r>
            <a:r>
              <a:rPr lang="en-US" sz="2400" dirty="0"/>
              <a:t> </a:t>
            </a:r>
            <a:r>
              <a:rPr lang="en-US" sz="2400" dirty="0" err="1"/>
              <a:t>Rychlý</a:t>
            </a:r>
            <a:r>
              <a:rPr lang="en-US" sz="2400" dirty="0"/>
              <a:t> </a:t>
            </a:r>
            <a:r>
              <a:rPr lang="en-US" sz="2400" dirty="0" err="1"/>
              <a:t>přístup</a:t>
            </a:r>
            <a:r>
              <a:rPr lang="en-US" sz="2400" dirty="0"/>
              <a:t>.</a:t>
            </a:r>
            <a:endParaRPr lang="cs-CZ" sz="2400" dirty="0"/>
          </a:p>
        </p:txBody>
      </p:sp>
      <p:sp>
        <p:nvSpPr>
          <p:cNvPr id="4" name="Šipka doprava 3"/>
          <p:cNvSpPr/>
          <p:nvPr/>
        </p:nvSpPr>
        <p:spPr>
          <a:xfrm>
            <a:off x="3420679" y="4486743"/>
            <a:ext cx="978408" cy="4846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Skupina 29"/>
          <p:cNvGrpSpPr/>
          <p:nvPr/>
        </p:nvGrpSpPr>
        <p:grpSpPr>
          <a:xfrm>
            <a:off x="2215487" y="2484211"/>
            <a:ext cx="1205193" cy="4201665"/>
            <a:chOff x="317020" y="2436301"/>
            <a:chExt cx="1205193" cy="4201665"/>
          </a:xfrm>
        </p:grpSpPr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020" y="2436301"/>
              <a:ext cx="1205193" cy="420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8" name="Skupina 27"/>
            <p:cNvGrpSpPr/>
            <p:nvPr/>
          </p:nvGrpSpPr>
          <p:grpSpPr>
            <a:xfrm>
              <a:off x="317020" y="2550243"/>
              <a:ext cx="932883" cy="400110"/>
              <a:chOff x="317020" y="2550243"/>
              <a:chExt cx="932883" cy="400110"/>
            </a:xfrm>
          </p:grpSpPr>
          <p:sp>
            <p:nvSpPr>
              <p:cNvPr id="3" name="Obdélník 2"/>
              <p:cNvSpPr/>
              <p:nvPr/>
            </p:nvSpPr>
            <p:spPr>
              <a:xfrm>
                <a:off x="317020" y="2550293"/>
                <a:ext cx="510563" cy="288032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TextovéPole 5"/>
              <p:cNvSpPr txBox="1"/>
              <p:nvPr/>
            </p:nvSpPr>
            <p:spPr>
              <a:xfrm>
                <a:off x="919617" y="2550243"/>
                <a:ext cx="330286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>
                    <a:solidFill>
                      <a:srgbClr val="FF0000"/>
                    </a:solidFill>
                  </a:rPr>
                  <a:t>1</a:t>
                </a:r>
                <a:endParaRPr lang="en-US" sz="20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29" name="Skupina 28"/>
            <p:cNvGrpSpPr/>
            <p:nvPr/>
          </p:nvGrpSpPr>
          <p:grpSpPr>
            <a:xfrm>
              <a:off x="416177" y="5929245"/>
              <a:ext cx="1053021" cy="400110"/>
              <a:chOff x="416177" y="5929245"/>
              <a:chExt cx="1053021" cy="400110"/>
            </a:xfrm>
          </p:grpSpPr>
          <p:sp>
            <p:nvSpPr>
              <p:cNvPr id="9" name="Obdélník 8"/>
              <p:cNvSpPr/>
              <p:nvPr/>
            </p:nvSpPr>
            <p:spPr>
              <a:xfrm>
                <a:off x="416177" y="6021288"/>
                <a:ext cx="877906" cy="216024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TextovéPole 17"/>
              <p:cNvSpPr txBox="1"/>
              <p:nvPr/>
            </p:nvSpPr>
            <p:spPr>
              <a:xfrm>
                <a:off x="1138912" y="5929245"/>
                <a:ext cx="330286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>
                    <a:solidFill>
                      <a:srgbClr val="FF0000"/>
                    </a:solidFill>
                  </a:rPr>
                  <a:t>2</a:t>
                </a:r>
                <a:endParaRPr lang="en-US" sz="2000" b="1" dirty="0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27" name="Skupina 26"/>
          <p:cNvGrpSpPr/>
          <p:nvPr/>
        </p:nvGrpSpPr>
        <p:grpSpPr>
          <a:xfrm>
            <a:off x="4531830" y="2474488"/>
            <a:ext cx="5785239" cy="4415907"/>
            <a:chOff x="3253985" y="2472106"/>
            <a:chExt cx="5785239" cy="4415907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3985" y="2472106"/>
              <a:ext cx="5785239" cy="4200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" name="Skupina 6"/>
            <p:cNvGrpSpPr/>
            <p:nvPr/>
          </p:nvGrpSpPr>
          <p:grpSpPr>
            <a:xfrm>
              <a:off x="3254666" y="3717032"/>
              <a:ext cx="1613750" cy="400110"/>
              <a:chOff x="3563888" y="3516977"/>
              <a:chExt cx="1152128" cy="400110"/>
            </a:xfrm>
          </p:grpSpPr>
          <p:sp>
            <p:nvSpPr>
              <p:cNvPr id="10" name="Obdélník 9"/>
              <p:cNvSpPr/>
              <p:nvPr/>
            </p:nvSpPr>
            <p:spPr>
              <a:xfrm>
                <a:off x="3563888" y="3645024"/>
                <a:ext cx="1152128" cy="144016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ovéPole 18"/>
              <p:cNvSpPr txBox="1"/>
              <p:nvPr/>
            </p:nvSpPr>
            <p:spPr>
              <a:xfrm>
                <a:off x="4385730" y="3516977"/>
                <a:ext cx="330286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>
                    <a:solidFill>
                      <a:srgbClr val="FF0000"/>
                    </a:solidFill>
                  </a:rPr>
                  <a:t>3</a:t>
                </a:r>
                <a:endParaRPr lang="en-US" sz="20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8" name="Skupina 7"/>
            <p:cNvGrpSpPr/>
            <p:nvPr/>
          </p:nvGrpSpPr>
          <p:grpSpPr>
            <a:xfrm>
              <a:off x="4637105" y="2950353"/>
              <a:ext cx="1551565" cy="400110"/>
              <a:chOff x="4868416" y="2950353"/>
              <a:chExt cx="1551565" cy="400110"/>
            </a:xfrm>
          </p:grpSpPr>
          <p:sp>
            <p:nvSpPr>
              <p:cNvPr id="11" name="Obdélník 10"/>
              <p:cNvSpPr/>
              <p:nvPr/>
            </p:nvSpPr>
            <p:spPr>
              <a:xfrm>
                <a:off x="4868416" y="3078400"/>
                <a:ext cx="1152128" cy="144016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TextovéPole 19"/>
              <p:cNvSpPr txBox="1"/>
              <p:nvPr/>
            </p:nvSpPr>
            <p:spPr>
              <a:xfrm>
                <a:off x="6089695" y="2950353"/>
                <a:ext cx="330286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>
                    <a:solidFill>
                      <a:srgbClr val="FF0000"/>
                    </a:solidFill>
                  </a:rPr>
                  <a:t>4</a:t>
                </a:r>
                <a:endParaRPr lang="en-US" sz="20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3" name="Skupina 12"/>
            <p:cNvGrpSpPr/>
            <p:nvPr/>
          </p:nvGrpSpPr>
          <p:grpSpPr>
            <a:xfrm>
              <a:off x="4790158" y="5558658"/>
              <a:ext cx="1740935" cy="472118"/>
              <a:chOff x="4868416" y="4797152"/>
              <a:chExt cx="1740935" cy="472118"/>
            </a:xfrm>
          </p:grpSpPr>
          <p:sp>
            <p:nvSpPr>
              <p:cNvPr id="12" name="Obdélník 11"/>
              <p:cNvSpPr/>
              <p:nvPr/>
            </p:nvSpPr>
            <p:spPr>
              <a:xfrm>
                <a:off x="4868416" y="4797152"/>
                <a:ext cx="1386422" cy="144016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TextovéPole 20"/>
              <p:cNvSpPr txBox="1"/>
              <p:nvPr/>
            </p:nvSpPr>
            <p:spPr>
              <a:xfrm>
                <a:off x="6279065" y="4869160"/>
                <a:ext cx="330286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>
                    <a:solidFill>
                      <a:srgbClr val="FF0000"/>
                    </a:solidFill>
                  </a:rPr>
                  <a:t>5</a:t>
                </a:r>
                <a:endParaRPr lang="en-US" sz="20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6" name="Skupina 15"/>
            <p:cNvGrpSpPr/>
            <p:nvPr/>
          </p:nvGrpSpPr>
          <p:grpSpPr>
            <a:xfrm>
              <a:off x="6531093" y="4176233"/>
              <a:ext cx="504056" cy="562545"/>
              <a:chOff x="6444208" y="4103948"/>
              <a:chExt cx="504056" cy="562545"/>
            </a:xfrm>
          </p:grpSpPr>
          <p:sp>
            <p:nvSpPr>
              <p:cNvPr id="14" name="Obdélník 13"/>
              <p:cNvSpPr/>
              <p:nvPr/>
            </p:nvSpPr>
            <p:spPr>
              <a:xfrm>
                <a:off x="6444208" y="4522477"/>
                <a:ext cx="504056" cy="144016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TextovéPole 21"/>
              <p:cNvSpPr txBox="1"/>
              <p:nvPr/>
            </p:nvSpPr>
            <p:spPr>
              <a:xfrm>
                <a:off x="6531093" y="4103948"/>
                <a:ext cx="330286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>
                    <a:solidFill>
                      <a:srgbClr val="FF0000"/>
                    </a:solidFill>
                  </a:rPr>
                  <a:t>6</a:t>
                </a:r>
                <a:endParaRPr lang="en-US" sz="20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7" name="Skupina 16"/>
            <p:cNvGrpSpPr/>
            <p:nvPr/>
          </p:nvGrpSpPr>
          <p:grpSpPr>
            <a:xfrm>
              <a:off x="7626090" y="6445219"/>
              <a:ext cx="834342" cy="442794"/>
              <a:chOff x="7626090" y="6237312"/>
              <a:chExt cx="834342" cy="442794"/>
            </a:xfrm>
          </p:grpSpPr>
          <p:sp>
            <p:nvSpPr>
              <p:cNvPr id="15" name="Obdélník 14"/>
              <p:cNvSpPr/>
              <p:nvPr/>
            </p:nvSpPr>
            <p:spPr>
              <a:xfrm>
                <a:off x="7956376" y="6237312"/>
                <a:ext cx="504056" cy="144016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TextovéPole 22"/>
              <p:cNvSpPr txBox="1"/>
              <p:nvPr/>
            </p:nvSpPr>
            <p:spPr>
              <a:xfrm>
                <a:off x="7626090" y="6279996"/>
                <a:ext cx="330286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cs-CZ" sz="2000" b="1" dirty="0">
                    <a:solidFill>
                      <a:srgbClr val="FF0000"/>
                    </a:solidFill>
                  </a:rPr>
                  <a:t>7</a:t>
                </a:r>
                <a:endParaRPr lang="en-US" sz="2000" b="1" dirty="0">
                  <a:solidFill>
                    <a:srgbClr val="FF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55805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Jak převést dat. matici do </a:t>
            </a:r>
            <a:r>
              <a:rPr lang="cs-CZ" sz="3200" dirty="0" err="1">
                <a:solidFill>
                  <a:schemeClr val="accent3">
                    <a:lumMod val="50000"/>
                  </a:schemeClr>
                </a:solidFill>
              </a:rPr>
              <a:t>stand</a:t>
            </a:r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. dat. formátu?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491223"/>
              </p:ext>
            </p:extLst>
          </p:nvPr>
        </p:nvGraphicFramePr>
        <p:xfrm>
          <a:off x="3359696" y="1556792"/>
          <a:ext cx="5029200" cy="35471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err="1">
                          <a:effectLst/>
                        </a:rPr>
                        <a:t>Rok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C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F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9,1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142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11,1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118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4,8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166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6,1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226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2400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5,8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80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2500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3,2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340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72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2550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1,5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320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80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2750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2,7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340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122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3,2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138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2900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3,3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156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80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3200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2,8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2800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144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2400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11,6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180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198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2277834" y="5229201"/>
            <a:ext cx="77065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/>
              <a:t>Datová matice musí mít </a:t>
            </a:r>
          </a:p>
          <a:p>
            <a:pPr algn="ctr"/>
            <a:r>
              <a:rPr lang="cs-CZ" sz="2400" dirty="0"/>
              <a:t>pouze </a:t>
            </a:r>
            <a:r>
              <a:rPr lang="cs-CZ" sz="2400" dirty="0">
                <a:solidFill>
                  <a:srgbClr val="FF0000"/>
                </a:solidFill>
              </a:rPr>
              <a:t>jeden identifikátor ve sloupci a jeden v řádku</a:t>
            </a:r>
            <a:r>
              <a:rPr lang="cs-CZ" sz="2400" dirty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48555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Jak převést dat. matici do </a:t>
            </a:r>
            <a:r>
              <a:rPr lang="cs-CZ" sz="3200" dirty="0" err="1">
                <a:solidFill>
                  <a:schemeClr val="accent3">
                    <a:lumMod val="50000"/>
                  </a:schemeClr>
                </a:solidFill>
              </a:rPr>
              <a:t>stand</a:t>
            </a:r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. dat. formátu?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2277834" y="5229201"/>
            <a:ext cx="77065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/>
              <a:t>Datová matice musí mít </a:t>
            </a:r>
          </a:p>
          <a:p>
            <a:pPr algn="ctr"/>
            <a:r>
              <a:rPr lang="cs-CZ" sz="2400" dirty="0"/>
              <a:t>pouze </a:t>
            </a:r>
            <a:r>
              <a:rPr lang="cs-CZ" sz="2400" dirty="0">
                <a:solidFill>
                  <a:srgbClr val="FF0000"/>
                </a:solidFill>
              </a:rPr>
              <a:t>jeden identifikátor ve sloupci a jeden v řádku</a:t>
            </a:r>
            <a:r>
              <a:rPr lang="cs-CZ" sz="2400" dirty="0"/>
              <a:t>.</a:t>
            </a:r>
            <a:endParaRPr lang="en-US" sz="2400" dirty="0"/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/>
          </p:nvPr>
        </p:nvGraphicFramePr>
        <p:xfrm>
          <a:off x="3038524" y="1412776"/>
          <a:ext cx="6185218" cy="37909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4641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ID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Měsíc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Rok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Test A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Test B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Test C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Test D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Test E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Test F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9,1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142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11,1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118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4,8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166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6,1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226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2400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5,8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80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2500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3,2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340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72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2550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1,5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320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80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2750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2,7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340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122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3,2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138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2900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3,3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156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80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3200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2,8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360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2800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144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2400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11,6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180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198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cxnSp>
        <p:nvCxnSpPr>
          <p:cNvPr id="7" name="Přímá spojnice 6"/>
          <p:cNvCxnSpPr/>
          <p:nvPr/>
        </p:nvCxnSpPr>
        <p:spPr>
          <a:xfrm flipV="1">
            <a:off x="2495600" y="1556792"/>
            <a:ext cx="7344816" cy="316835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 flipH="1" flipV="1">
            <a:off x="2648000" y="1709192"/>
            <a:ext cx="7344816" cy="316835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0355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Jak převést dat. matici do </a:t>
            </a:r>
            <a:r>
              <a:rPr lang="cs-CZ" sz="3200" dirty="0" err="1">
                <a:solidFill>
                  <a:schemeClr val="accent3">
                    <a:lumMod val="50000"/>
                  </a:schemeClr>
                </a:solidFill>
              </a:rPr>
              <a:t>stand</a:t>
            </a:r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. dat. formátu?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22" t="40867" r="13815" b="22892"/>
          <a:stretch/>
        </p:blipFill>
        <p:spPr bwMode="auto">
          <a:xfrm>
            <a:off x="3071665" y="1700808"/>
            <a:ext cx="6235587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7248128" y="5229200"/>
            <a:ext cx="864096" cy="2880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795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Jak převést dat. matici do </a:t>
            </a:r>
            <a:r>
              <a:rPr lang="cs-CZ" sz="3200" dirty="0" err="1">
                <a:solidFill>
                  <a:schemeClr val="accent3">
                    <a:lumMod val="50000"/>
                  </a:schemeClr>
                </a:solidFill>
              </a:rPr>
              <a:t>stand</a:t>
            </a:r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. dat. formátu?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16" t="45494" r="17189" b="27253"/>
          <a:stretch/>
        </p:blipFill>
        <p:spPr bwMode="auto">
          <a:xfrm>
            <a:off x="3215681" y="1868439"/>
            <a:ext cx="5910571" cy="34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6672064" y="4797152"/>
            <a:ext cx="1152128" cy="3600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85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Jak převést dat. matici do </a:t>
            </a:r>
            <a:r>
              <a:rPr lang="cs-CZ" sz="3200" dirty="0" err="1">
                <a:solidFill>
                  <a:schemeClr val="accent3">
                    <a:lumMod val="50000"/>
                  </a:schemeClr>
                </a:solidFill>
              </a:rPr>
              <a:t>stand</a:t>
            </a:r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. dat. formátu?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86" t="43052" r="19759" b="25205"/>
          <a:stretch/>
        </p:blipFill>
        <p:spPr bwMode="auto">
          <a:xfrm>
            <a:off x="3719736" y="1585011"/>
            <a:ext cx="4752528" cy="395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4871864" y="2852936"/>
            <a:ext cx="1152128" cy="3600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bdélník 5"/>
          <p:cNvSpPr/>
          <p:nvPr/>
        </p:nvSpPr>
        <p:spPr>
          <a:xfrm>
            <a:off x="6096000" y="5085184"/>
            <a:ext cx="1152128" cy="3600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396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Jak převést dat. matici do </a:t>
            </a:r>
            <a:r>
              <a:rPr lang="cs-CZ" sz="3200" dirty="0" err="1">
                <a:solidFill>
                  <a:schemeClr val="accent3">
                    <a:lumMod val="50000"/>
                  </a:schemeClr>
                </a:solidFill>
              </a:rPr>
              <a:t>stand</a:t>
            </a:r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. dat. formátu?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02" t="46136" r="13815" b="27904"/>
          <a:stretch/>
        </p:blipFill>
        <p:spPr bwMode="auto">
          <a:xfrm>
            <a:off x="3071665" y="1901454"/>
            <a:ext cx="6474657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/>
          <p:nvPr/>
        </p:nvSpPr>
        <p:spPr>
          <a:xfrm>
            <a:off x="8394193" y="4365104"/>
            <a:ext cx="1152128" cy="3600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227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Jak převést dat. matici do </a:t>
            </a:r>
            <a:r>
              <a:rPr lang="cs-CZ" sz="3200" dirty="0" err="1">
                <a:solidFill>
                  <a:schemeClr val="accent3">
                    <a:lumMod val="50000"/>
                  </a:schemeClr>
                </a:solidFill>
              </a:rPr>
              <a:t>stand</a:t>
            </a:r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. dat. formátu?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79" b="5912"/>
          <a:stretch/>
        </p:blipFill>
        <p:spPr bwMode="auto">
          <a:xfrm>
            <a:off x="1991544" y="1628801"/>
            <a:ext cx="8207896" cy="3668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/>
          <p:nvPr/>
        </p:nvSpPr>
        <p:spPr>
          <a:xfrm>
            <a:off x="8832304" y="3861049"/>
            <a:ext cx="576064" cy="26622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bdélník 6"/>
          <p:cNvSpPr/>
          <p:nvPr/>
        </p:nvSpPr>
        <p:spPr>
          <a:xfrm>
            <a:off x="9560768" y="3851137"/>
            <a:ext cx="576064" cy="26622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bdélník 7"/>
          <p:cNvSpPr/>
          <p:nvPr/>
        </p:nvSpPr>
        <p:spPr>
          <a:xfrm>
            <a:off x="8799044" y="4509121"/>
            <a:ext cx="576064" cy="26622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ovéPole 2"/>
          <p:cNvSpPr txBox="1"/>
          <p:nvPr/>
        </p:nvSpPr>
        <p:spPr>
          <a:xfrm>
            <a:off x="8720531" y="5445225"/>
            <a:ext cx="1657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>
                <a:solidFill>
                  <a:srgbClr val="FF0000"/>
                </a:solidFill>
              </a:rPr>
              <a:t>VYMAZAT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03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>
                <a:solidFill>
                  <a:schemeClr val="accent3">
                    <a:lumMod val="50000"/>
                  </a:schemeClr>
                </a:solidFill>
              </a:rPr>
              <a:t>Obsah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400" dirty="0" err="1"/>
              <a:t>kontingen</a:t>
            </a:r>
            <a:r>
              <a:rPr lang="cs-CZ" sz="2400" dirty="0"/>
              <a:t>č</a:t>
            </a:r>
            <a:r>
              <a:rPr lang="en-US" sz="2400" dirty="0" err="1"/>
              <a:t>ní</a:t>
            </a:r>
            <a:r>
              <a:rPr lang="en-US" sz="2400" dirty="0"/>
              <a:t> </a:t>
            </a:r>
            <a:r>
              <a:rPr lang="en-US" sz="2400" dirty="0" err="1"/>
              <a:t>tabulky</a:t>
            </a:r>
            <a:r>
              <a:rPr lang="en-US" sz="2400" dirty="0"/>
              <a:t> – </a:t>
            </a:r>
            <a:r>
              <a:rPr lang="en-US" sz="2400" dirty="0" err="1"/>
              <a:t>úvod</a:t>
            </a:r>
            <a:r>
              <a:rPr lang="en-US" sz="2400" dirty="0"/>
              <a:t>,</a:t>
            </a:r>
          </a:p>
          <a:p>
            <a:pPr>
              <a:spcAft>
                <a:spcPts val="1200"/>
              </a:spcAft>
            </a:pPr>
            <a:r>
              <a:rPr lang="cs-CZ" sz="2400" dirty="0"/>
              <a:t>kontingenční tabulky – násobné oblasti sloučení,</a:t>
            </a:r>
          </a:p>
          <a:p>
            <a:pPr>
              <a:spcAft>
                <a:spcPts val="1200"/>
              </a:spcAft>
            </a:pPr>
            <a:r>
              <a:rPr lang="en-US" sz="2400" dirty="0"/>
              <a:t>p</a:t>
            </a:r>
            <a:r>
              <a:rPr lang="cs-CZ" sz="2400" dirty="0"/>
              <a:t>ř</a:t>
            </a:r>
            <a:r>
              <a:rPr lang="en-US" sz="2400" dirty="0" err="1"/>
              <a:t>evod</a:t>
            </a:r>
            <a:r>
              <a:rPr lang="en-US" sz="2400" dirty="0"/>
              <a:t> </a:t>
            </a:r>
            <a:r>
              <a:rPr lang="en-US" sz="2400" dirty="0" err="1"/>
              <a:t>dat</a:t>
            </a:r>
            <a:r>
              <a:rPr lang="en-US" sz="2400" dirty="0"/>
              <a:t> z </a:t>
            </a:r>
            <a:r>
              <a:rPr lang="en-US" sz="2400" dirty="0" err="1"/>
              <a:t>datové</a:t>
            </a:r>
            <a:r>
              <a:rPr lang="en-US" sz="2400" dirty="0"/>
              <a:t> </a:t>
            </a:r>
            <a:r>
              <a:rPr lang="en-US" sz="2400" dirty="0" err="1"/>
              <a:t>matice</a:t>
            </a:r>
            <a:r>
              <a:rPr lang="en-US" sz="2400" dirty="0"/>
              <a:t> do stand</a:t>
            </a:r>
            <a:r>
              <a:rPr lang="cs-CZ" sz="2400" dirty="0"/>
              <a:t>.</a:t>
            </a:r>
            <a:r>
              <a:rPr lang="en-US" sz="2400" dirty="0"/>
              <a:t> </a:t>
            </a:r>
            <a:r>
              <a:rPr lang="en-US" sz="2400" dirty="0" err="1"/>
              <a:t>datového</a:t>
            </a:r>
            <a:r>
              <a:rPr lang="en-US" sz="2400" dirty="0"/>
              <a:t> </a:t>
            </a:r>
            <a:r>
              <a:rPr lang="en-US" sz="2400" dirty="0" err="1"/>
              <a:t>formátu</a:t>
            </a:r>
            <a:r>
              <a:rPr lang="en-US" sz="2400" dirty="0"/>
              <a:t>,</a:t>
            </a:r>
          </a:p>
          <a:p>
            <a:pPr>
              <a:spcAft>
                <a:spcPts val="1200"/>
              </a:spcAft>
            </a:pPr>
            <a:r>
              <a:rPr lang="en-US" sz="2400" dirty="0" err="1" smtClean="0"/>
              <a:t>definování</a:t>
            </a:r>
            <a:r>
              <a:rPr lang="en-US" sz="2400" dirty="0" smtClean="0"/>
              <a:t> </a:t>
            </a:r>
            <a:r>
              <a:rPr lang="en-US" sz="2400" dirty="0" err="1"/>
              <a:t>názvu</a:t>
            </a:r>
            <a:r>
              <a:rPr lang="en-US" sz="2400" dirty="0"/>
              <a:t> </a:t>
            </a:r>
            <a:r>
              <a:rPr lang="en-US" sz="2400" dirty="0" err="1"/>
              <a:t>dynamicky</a:t>
            </a:r>
            <a:r>
              <a:rPr lang="en-US" sz="2400" dirty="0"/>
              <a:t> </a:t>
            </a:r>
            <a:r>
              <a:rPr lang="cs-CZ" sz="2400" dirty="0"/>
              <a:t>měněné </a:t>
            </a:r>
            <a:r>
              <a:rPr lang="en-US" sz="2400" dirty="0" err="1"/>
              <a:t>oblasti</a:t>
            </a:r>
            <a:r>
              <a:rPr lang="en-US" sz="2400" dirty="0"/>
              <a:t>,</a:t>
            </a:r>
          </a:p>
          <a:p>
            <a:pPr>
              <a:spcAft>
                <a:spcPts val="1200"/>
              </a:spcAft>
            </a:pPr>
            <a:r>
              <a:rPr lang="en-US" sz="2400" dirty="0" err="1" smtClean="0"/>
              <a:t>maticové</a:t>
            </a:r>
            <a:r>
              <a:rPr lang="en-US" sz="2400" dirty="0" smtClean="0"/>
              <a:t> </a:t>
            </a:r>
            <a:r>
              <a:rPr lang="en-US" sz="2400" dirty="0" err="1"/>
              <a:t>vzorce</a:t>
            </a:r>
            <a:r>
              <a:rPr lang="en-US" sz="2400" dirty="0"/>
              <a:t>.</a:t>
            </a:r>
          </a:p>
        </p:txBody>
      </p:sp>
      <p:pic>
        <p:nvPicPr>
          <p:cNvPr id="4" name="Picture 2" descr="https://datanitro.com/assets/img/exce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7302" y="4669330"/>
            <a:ext cx="1358280" cy="1358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246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Jak převést dat. matici do </a:t>
            </a:r>
            <a:r>
              <a:rPr lang="cs-CZ" sz="3200" dirty="0" err="1">
                <a:solidFill>
                  <a:schemeClr val="accent3">
                    <a:lumMod val="50000"/>
                  </a:schemeClr>
                </a:solidFill>
              </a:rPr>
              <a:t>stand</a:t>
            </a:r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. dat. formátu?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9" r="62008" b="35486"/>
          <a:stretch/>
        </p:blipFill>
        <p:spPr bwMode="auto">
          <a:xfrm>
            <a:off x="3287688" y="1521728"/>
            <a:ext cx="6027598" cy="4154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3719736" y="3180590"/>
            <a:ext cx="160276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2400" dirty="0">
                <a:solidFill>
                  <a:srgbClr val="FF0000"/>
                </a:solidFill>
              </a:rPr>
              <a:t>DVOJKLIK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5" name="Přímá spojnice se šipkou 4"/>
          <p:cNvCxnSpPr/>
          <p:nvPr/>
        </p:nvCxnSpPr>
        <p:spPr>
          <a:xfrm flipV="1">
            <a:off x="4459190" y="2564904"/>
            <a:ext cx="0" cy="57606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9419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Jak převést dat. matici do </a:t>
            </a:r>
            <a:r>
              <a:rPr lang="cs-CZ" sz="3200" dirty="0" err="1">
                <a:solidFill>
                  <a:schemeClr val="accent3">
                    <a:lumMod val="50000"/>
                  </a:schemeClr>
                </a:solidFill>
              </a:rPr>
              <a:t>stand</a:t>
            </a:r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. dat. formátu?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5563598"/>
              </p:ext>
            </p:extLst>
          </p:nvPr>
        </p:nvGraphicFramePr>
        <p:xfrm>
          <a:off x="2279576" y="1916832"/>
          <a:ext cx="3572098" cy="4053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35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2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29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93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>
                          <a:effectLst/>
                        </a:rPr>
                        <a:t>Řádek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>
                          <a:effectLst/>
                        </a:rPr>
                        <a:t>Sloupec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>
                          <a:effectLst/>
                        </a:rPr>
                        <a:t>hodnota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stránka1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Test 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9,1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položka1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54,2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C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F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142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11,1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44,2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C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F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118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Test 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4,8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položka1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7040682"/>
              </p:ext>
            </p:extLst>
          </p:nvPr>
        </p:nvGraphicFramePr>
        <p:xfrm>
          <a:off x="7176120" y="1916832"/>
          <a:ext cx="2662768" cy="4053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35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2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29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Rok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 dirty="0" smtClean="0">
                          <a:effectLst/>
                        </a:rPr>
                        <a:t>Test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 dirty="0" smtClean="0">
                          <a:effectLst/>
                        </a:rPr>
                        <a:t>Body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Test 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9,1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54,2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C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F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142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11,1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44,2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C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F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118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Test 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4,8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6" name="Šipka doprava 5"/>
          <p:cNvSpPr/>
          <p:nvPr/>
        </p:nvSpPr>
        <p:spPr>
          <a:xfrm>
            <a:off x="6096000" y="3789040"/>
            <a:ext cx="864096" cy="504056"/>
          </a:xfrm>
          <a:prstGeom prst="rightArrow">
            <a:avLst/>
          </a:prstGeom>
          <a:solidFill>
            <a:srgbClr val="00B0F0"/>
          </a:solidFill>
          <a:ln w="1905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402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Jak převést obecnou dat. matici </a:t>
            </a:r>
            <a:br>
              <a:rPr lang="cs-CZ" sz="32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do </a:t>
            </a:r>
            <a:r>
              <a:rPr lang="cs-CZ" sz="3200" dirty="0" err="1">
                <a:solidFill>
                  <a:schemeClr val="accent3">
                    <a:lumMod val="50000"/>
                  </a:schemeClr>
                </a:solidFill>
              </a:rPr>
              <a:t>stand</a:t>
            </a:r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. dat. formátu?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1777702"/>
              </p:ext>
            </p:extLst>
          </p:nvPr>
        </p:nvGraphicFramePr>
        <p:xfrm>
          <a:off x="3071664" y="1700808"/>
          <a:ext cx="6185218" cy="37909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4641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3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ID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Měsíc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Rok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Test A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Test B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Test C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F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9,1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142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11,1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118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4,8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166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6,1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226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2400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5,8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80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2500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3,2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340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72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2550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1,5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320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80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2750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2,7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340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122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3,2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138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2900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3,3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156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80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3200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2,8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360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2800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144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2400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11,6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180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198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10" name="TextovéPole 9"/>
          <p:cNvSpPr txBox="1"/>
          <p:nvPr/>
        </p:nvSpPr>
        <p:spPr>
          <a:xfrm>
            <a:off x="1104900" y="5603905"/>
            <a:ext cx="99806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/>
              <a:t>Všechny sloupcové (řádkové) identifikátory sloučit pomocí funkce CONCATENATE do jednoho a použít postup z příkladu </a:t>
            </a:r>
            <a:r>
              <a:rPr lang="en-US" sz="2400" dirty="0"/>
              <a:t>2</a:t>
            </a:r>
            <a:r>
              <a:rPr lang="cs-CZ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91550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Jak převést obecnou dat. matici </a:t>
            </a:r>
            <a:br>
              <a:rPr lang="cs-CZ" sz="32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do </a:t>
            </a:r>
            <a:r>
              <a:rPr lang="cs-CZ" sz="3200" dirty="0" err="1">
                <a:solidFill>
                  <a:schemeClr val="accent3">
                    <a:lumMod val="50000"/>
                  </a:schemeClr>
                </a:solidFill>
              </a:rPr>
              <a:t>stand</a:t>
            </a:r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. dat. formátu?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3766453"/>
              </p:ext>
            </p:extLst>
          </p:nvPr>
        </p:nvGraphicFramePr>
        <p:xfrm>
          <a:off x="2063552" y="1700808"/>
          <a:ext cx="8352930" cy="35471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99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23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23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238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238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3238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5647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3238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73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ID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err="1">
                          <a:effectLst/>
                        </a:rPr>
                        <a:t>Měsíc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err="1">
                          <a:effectLst/>
                        </a:rPr>
                        <a:t>Rok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pom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C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F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1;11;2005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9,1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142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2;12;2005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11,1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118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3;1;2006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4,8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166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4;2;2006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6,1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226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2400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5;3;2006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5,8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80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2500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6;4;2006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3,2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340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72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2550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7;5;2006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1,5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320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80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2750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8;6;2006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2,7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340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122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9;7;2006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3,2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138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2900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10;8;2006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3,3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156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80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3200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11;9;2006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2,8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360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2800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12;10;2006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144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2400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13;11;2006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11,6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180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198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9" name="TextovéPole 8"/>
          <p:cNvSpPr txBox="1"/>
          <p:nvPr/>
        </p:nvSpPr>
        <p:spPr>
          <a:xfrm>
            <a:off x="1104900" y="5477904"/>
            <a:ext cx="99806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/>
              <a:t>Všechny sloupcové (řádkové) identifikátory sloučit pomocí funkce CONCATENATE do jednoho a použít postup z příkladu </a:t>
            </a:r>
            <a:r>
              <a:rPr lang="en-US" sz="2400" dirty="0"/>
              <a:t>2</a:t>
            </a:r>
            <a:r>
              <a:rPr lang="cs-CZ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74400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Jak převést dat. matici do </a:t>
            </a:r>
            <a:r>
              <a:rPr lang="cs-CZ" sz="3200" dirty="0" err="1">
                <a:solidFill>
                  <a:schemeClr val="accent3">
                    <a:lumMod val="50000"/>
                  </a:schemeClr>
                </a:solidFill>
              </a:rPr>
              <a:t>stand</a:t>
            </a:r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. dat. formátu?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318904"/>
              </p:ext>
            </p:extLst>
          </p:nvPr>
        </p:nvGraphicFramePr>
        <p:xfrm>
          <a:off x="3791745" y="1700809"/>
          <a:ext cx="4580211" cy="32937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419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04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38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38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>
                          <a:effectLst/>
                        </a:rPr>
                        <a:t>Řádek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>
                          <a:effectLst/>
                        </a:rPr>
                        <a:t>Sloupec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>
                          <a:effectLst/>
                        </a:rPr>
                        <a:t>hodnota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stránka1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1;11;2005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9,1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1;11;2005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54,2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1;11;2005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C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1;11;2005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Test 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1;11;2005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Test 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1;11;2005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Test F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142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1;11;2005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Test 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2;12;2005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Test 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11,1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2;12;2005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44,2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2;12;2005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C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2;12;2005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2;12;2005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položka1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8" name="TextovéPole 7"/>
          <p:cNvSpPr txBox="1"/>
          <p:nvPr/>
        </p:nvSpPr>
        <p:spPr>
          <a:xfrm>
            <a:off x="1104900" y="5517233"/>
            <a:ext cx="99806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/>
              <a:t>Pro převedení sloupce sdružených identifikátorů zpět na tři identifikátory lze použít nástroj </a:t>
            </a:r>
            <a:r>
              <a:rPr lang="cs-CZ" sz="2400" dirty="0">
                <a:solidFill>
                  <a:srgbClr val="FF0000"/>
                </a:solidFill>
              </a:rPr>
              <a:t>Data</a:t>
            </a:r>
            <a:r>
              <a:rPr lang="en-US" sz="2400" dirty="0">
                <a:solidFill>
                  <a:srgbClr val="FF0000"/>
                </a:solidFill>
              </a:rPr>
              <a:t>/Text do </a:t>
            </a:r>
            <a:r>
              <a:rPr lang="en-US" sz="2400" dirty="0" err="1">
                <a:solidFill>
                  <a:srgbClr val="FF0000"/>
                </a:solidFill>
              </a:rPr>
              <a:t>sloupc</a:t>
            </a:r>
            <a:r>
              <a:rPr lang="cs-CZ" sz="2400" dirty="0">
                <a:solidFill>
                  <a:srgbClr val="FF0000"/>
                </a:solidFill>
              </a:rPr>
              <a:t>ů</a:t>
            </a:r>
            <a:r>
              <a:rPr lang="cs-CZ" sz="2400" dirty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193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Jak převést dat. matici do </a:t>
            </a:r>
            <a:r>
              <a:rPr lang="cs-CZ" sz="3200" dirty="0" err="1">
                <a:solidFill>
                  <a:schemeClr val="accent3">
                    <a:lumMod val="50000"/>
                  </a:schemeClr>
                </a:solidFill>
              </a:rPr>
              <a:t>stand</a:t>
            </a:r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. dat. formátu?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573281"/>
              </p:ext>
            </p:extLst>
          </p:nvPr>
        </p:nvGraphicFramePr>
        <p:xfrm>
          <a:off x="2726279" y="1698325"/>
          <a:ext cx="6737923" cy="32937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02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65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65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65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690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90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>
                          <a:effectLst/>
                        </a:rPr>
                        <a:t>Řádek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>
                          <a:effectLst/>
                        </a:rPr>
                        <a:t>Sloupec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>
                          <a:effectLst/>
                        </a:rPr>
                        <a:t>hodnota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stránka1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1;11;2005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9,1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položka1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1;11;2005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54,2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1;11;2005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C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1;11;2005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Test 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1;11;2005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Test 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1;11;2005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Test F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142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1;11;2005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Test 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2;12;2005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Test 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11,1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2;12;2005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44,2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2;12;2005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C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2;12;2005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2;12;2005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Test 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položka1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8" name="TextovéPole 7"/>
          <p:cNvSpPr txBox="1"/>
          <p:nvPr/>
        </p:nvSpPr>
        <p:spPr>
          <a:xfrm>
            <a:off x="2070520" y="5517233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/>
              <a:t>Před převodem je nutné </a:t>
            </a:r>
          </a:p>
          <a:p>
            <a:pPr algn="ctr"/>
            <a:r>
              <a:rPr lang="cs-CZ" sz="2400" b="1" dirty="0"/>
              <a:t>vložit</a:t>
            </a:r>
            <a:r>
              <a:rPr lang="cs-CZ" sz="2400" dirty="0"/>
              <a:t> do tabulky </a:t>
            </a:r>
            <a:r>
              <a:rPr lang="cs-CZ" sz="2400" dirty="0">
                <a:solidFill>
                  <a:srgbClr val="FF0000"/>
                </a:solidFill>
              </a:rPr>
              <a:t>potřebný počet prázdných sloupců</a:t>
            </a:r>
            <a:r>
              <a:rPr lang="cs-CZ" sz="2400" dirty="0"/>
              <a:t>!!!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9020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Jak převést dat. matici do </a:t>
            </a:r>
            <a:r>
              <a:rPr lang="cs-CZ" sz="3200" dirty="0" err="1">
                <a:solidFill>
                  <a:schemeClr val="accent3">
                    <a:lumMod val="50000"/>
                  </a:schemeClr>
                </a:solidFill>
              </a:rPr>
              <a:t>stand</a:t>
            </a:r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. dat. formátu?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996" b="16594"/>
          <a:stretch/>
        </p:blipFill>
        <p:spPr bwMode="auto">
          <a:xfrm>
            <a:off x="3575720" y="1268760"/>
            <a:ext cx="5186852" cy="530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/>
          <p:nvPr/>
        </p:nvSpPr>
        <p:spPr>
          <a:xfrm>
            <a:off x="6169146" y="1412777"/>
            <a:ext cx="358902" cy="26622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bdélník 6"/>
          <p:cNvSpPr/>
          <p:nvPr/>
        </p:nvSpPr>
        <p:spPr>
          <a:xfrm>
            <a:off x="8112224" y="1578534"/>
            <a:ext cx="504056" cy="55432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bdélník 8"/>
          <p:cNvSpPr/>
          <p:nvPr/>
        </p:nvSpPr>
        <p:spPr>
          <a:xfrm>
            <a:off x="7104112" y="6309125"/>
            <a:ext cx="576064" cy="26622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053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Jak převést dat. matici do </a:t>
            </a:r>
            <a:r>
              <a:rPr lang="cs-CZ" sz="3200" dirty="0" err="1">
                <a:solidFill>
                  <a:schemeClr val="accent3">
                    <a:lumMod val="50000"/>
                  </a:schemeClr>
                </a:solidFill>
              </a:rPr>
              <a:t>stand</a:t>
            </a:r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. dat. formátu?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3" t="38297" r="28273" b="20000"/>
          <a:stretch/>
        </p:blipFill>
        <p:spPr bwMode="auto">
          <a:xfrm>
            <a:off x="3215681" y="1556793"/>
            <a:ext cx="5698111" cy="4214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bdélník 8"/>
          <p:cNvSpPr/>
          <p:nvPr/>
        </p:nvSpPr>
        <p:spPr>
          <a:xfrm>
            <a:off x="7968208" y="5477451"/>
            <a:ext cx="945583" cy="26622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bdélník 5"/>
          <p:cNvSpPr/>
          <p:nvPr/>
        </p:nvSpPr>
        <p:spPr>
          <a:xfrm>
            <a:off x="3215680" y="2658722"/>
            <a:ext cx="869816" cy="26622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80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Jak převést dat. matici do </a:t>
            </a:r>
            <a:r>
              <a:rPr lang="cs-CZ" sz="3200" dirty="0" err="1">
                <a:solidFill>
                  <a:schemeClr val="accent3">
                    <a:lumMod val="50000"/>
                  </a:schemeClr>
                </a:solidFill>
              </a:rPr>
              <a:t>stand</a:t>
            </a:r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. dat. formátu?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497495"/>
              </p:ext>
            </p:extLst>
          </p:nvPr>
        </p:nvGraphicFramePr>
        <p:xfrm>
          <a:off x="1622323" y="1412777"/>
          <a:ext cx="6057857" cy="32937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47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71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71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58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52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52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>
                          <a:effectLst/>
                        </a:rPr>
                        <a:t>Řádek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Sloupec1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Sloupec2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>
                          <a:effectLst/>
                        </a:rPr>
                        <a:t>Sloupec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>
                          <a:effectLst/>
                        </a:rPr>
                        <a:t>hodnota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stránka1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9,1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položka1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54,2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C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F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142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11,1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44,2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C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položka1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položka1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181449"/>
              </p:ext>
            </p:extLst>
          </p:nvPr>
        </p:nvGraphicFramePr>
        <p:xfrm>
          <a:off x="5591945" y="3212977"/>
          <a:ext cx="4610391" cy="32937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81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81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81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96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62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 dirty="0" smtClean="0">
                          <a:effectLst/>
                        </a:rPr>
                        <a:t>ID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 dirty="0" smtClean="0">
                          <a:effectLst/>
                        </a:rPr>
                        <a:t>Měsíc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 dirty="0" smtClean="0">
                          <a:effectLst/>
                        </a:rPr>
                        <a:t>Rok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 dirty="0" smtClean="0">
                          <a:effectLst/>
                        </a:rPr>
                        <a:t>Test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 dirty="0" smtClean="0">
                          <a:effectLst/>
                        </a:rPr>
                        <a:t>Body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9,1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54,2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C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F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142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11,1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44,2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C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4" name="Zahnutá šipka dolů 3"/>
          <p:cNvSpPr/>
          <p:nvPr/>
        </p:nvSpPr>
        <p:spPr>
          <a:xfrm rot="2947300">
            <a:off x="7974052" y="1951953"/>
            <a:ext cx="1440160" cy="864096"/>
          </a:xfrm>
          <a:prstGeom prst="curvedDownArrow">
            <a:avLst>
              <a:gd name="adj1" fmla="val 25000"/>
              <a:gd name="adj2" fmla="val 50000"/>
              <a:gd name="adj3" fmla="val 26245"/>
            </a:avLst>
          </a:prstGeom>
          <a:solidFill>
            <a:srgbClr val="00B0F0"/>
          </a:solidFill>
          <a:ln w="1905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585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4368833" y="2424023"/>
            <a:ext cx="391389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err="1" smtClean="0"/>
              <a:t>Definovan</a:t>
            </a:r>
            <a:r>
              <a:rPr lang="cs-CZ" sz="3600" b="1" dirty="0" smtClean="0"/>
              <a:t>é názvy</a:t>
            </a:r>
            <a:endParaRPr lang="cs-CZ" sz="3600" b="1" dirty="0" smtClean="0"/>
          </a:p>
          <a:p>
            <a:pPr algn="ctr"/>
            <a:endParaRPr lang="cs-CZ" sz="2800" dirty="0" smtClean="0"/>
          </a:p>
          <a:p>
            <a:pPr algn="ctr"/>
            <a:r>
              <a:rPr lang="cs-CZ" sz="2800" dirty="0" smtClean="0"/>
              <a:t>Soubor: </a:t>
            </a:r>
            <a:r>
              <a:rPr lang="cs-CZ" sz="2800" dirty="0" smtClean="0">
                <a:hlinkClick r:id="rId2"/>
              </a:rPr>
              <a:t>exploracni.xlsx</a:t>
            </a:r>
            <a:endParaRPr lang="cs-CZ" sz="2800" dirty="0" smtClean="0"/>
          </a:p>
          <a:p>
            <a:pPr algn="ctr"/>
            <a:r>
              <a:rPr lang="cs-CZ" sz="2800" dirty="0" smtClean="0"/>
              <a:t>Příklad </a:t>
            </a:r>
            <a:r>
              <a:rPr lang="cs-CZ" sz="2800" dirty="0" smtClean="0"/>
              <a:t>1a, Příklad 1b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83249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Několik „fíglů“ na úvod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cs-CZ" sz="2400" b="1" dirty="0"/>
              <a:t>Absolutní vs. relativní adresování </a:t>
            </a:r>
            <a:r>
              <a:rPr lang="cs-CZ" sz="2400" dirty="0"/>
              <a:t>– změna pomocí F4</a:t>
            </a:r>
          </a:p>
          <a:p>
            <a:pPr marL="0" indent="0" algn="ctr">
              <a:buClr>
                <a:srgbClr val="FF0000"/>
              </a:buClr>
              <a:buNone/>
            </a:pPr>
            <a:r>
              <a:rPr lang="cs-CZ" sz="2400" dirty="0"/>
              <a:t>=$H$20    =H$20     =$H20      =H20</a:t>
            </a:r>
          </a:p>
          <a:p>
            <a:pPr marL="0" indent="0" algn="ctr">
              <a:buClr>
                <a:srgbClr val="FF0000"/>
              </a:buClr>
              <a:buNone/>
            </a:pPr>
            <a:endParaRPr lang="cs-CZ" sz="2400" dirty="0"/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cs-CZ" sz="2400" b="1" dirty="0"/>
              <a:t>Posun po souvislé oblasti </a:t>
            </a:r>
            <a:r>
              <a:rPr lang="cs-CZ" sz="2400" dirty="0"/>
              <a:t>– CTRL + šipky</a:t>
            </a:r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endParaRPr lang="cs-CZ" sz="2400" dirty="0"/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cs-CZ" sz="2400" b="1" dirty="0"/>
              <a:t>Výběr souvislé oblasti </a:t>
            </a:r>
            <a:r>
              <a:rPr lang="cs-CZ" sz="2400" dirty="0"/>
              <a:t>– </a:t>
            </a:r>
            <a:r>
              <a:rPr lang="cs-CZ" sz="2400" dirty="0" err="1"/>
              <a:t>CTRL+SHIFT+šipky</a:t>
            </a:r>
            <a:endParaRPr lang="cs-CZ" sz="2400" dirty="0"/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endParaRPr lang="cs-CZ" sz="2400" dirty="0"/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cs-CZ" sz="2400" b="1" dirty="0"/>
              <a:t>Ukotvení příčky</a:t>
            </a:r>
            <a:r>
              <a:rPr lang="cs-CZ" sz="2400" dirty="0"/>
              <a:t> – Zobrazení </a:t>
            </a:r>
            <a:r>
              <a:rPr lang="cs-CZ" sz="2400" dirty="0">
                <a:sym typeface="Wingdings" pitchFamily="2" charset="2"/>
              </a:rPr>
              <a:t></a:t>
            </a:r>
            <a:r>
              <a:rPr lang="en-US" sz="2400" dirty="0">
                <a:sym typeface="Wingdings" pitchFamily="2" charset="2"/>
              </a:rPr>
              <a:t> </a:t>
            </a:r>
            <a:r>
              <a:rPr lang="en-US" sz="2400" dirty="0" err="1">
                <a:sym typeface="Wingdings" pitchFamily="2" charset="2"/>
              </a:rPr>
              <a:t>Ukotvit</a:t>
            </a:r>
            <a:r>
              <a:rPr lang="en-US" sz="2400" dirty="0">
                <a:sym typeface="Wingdings" pitchFamily="2" charset="2"/>
              </a:rPr>
              <a:t> p</a:t>
            </a:r>
            <a:r>
              <a:rPr lang="cs-CZ" sz="2400" dirty="0">
                <a:sym typeface="Wingdings" pitchFamily="2" charset="2"/>
              </a:rPr>
              <a:t>říčky</a:t>
            </a:r>
            <a:endParaRPr lang="cs-CZ" sz="2400" dirty="0"/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68815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Definované názvy</a:t>
            </a:r>
          </a:p>
        </p:txBody>
      </p:sp>
      <p:sp>
        <p:nvSpPr>
          <p:cNvPr id="5" name="Zástupný symbol pro obsah 2"/>
          <p:cNvSpPr>
            <a:spLocks noGrp="1"/>
          </p:cNvSpPr>
          <p:nvPr>
            <p:ph idx="1"/>
          </p:nvPr>
        </p:nvSpPr>
        <p:spPr>
          <a:xfrm>
            <a:off x="1104900" y="1600201"/>
            <a:ext cx="998068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/>
              <a:t>MS Excel umožňuje pojmenovávat jednotlivé buňky nebo oblasti.</a:t>
            </a:r>
          </a:p>
          <a:p>
            <a:endParaRPr lang="cs-CZ" sz="24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83" r="61125" b="30987"/>
          <a:stretch/>
        </p:blipFill>
        <p:spPr bwMode="auto">
          <a:xfrm>
            <a:off x="3863752" y="2348880"/>
            <a:ext cx="4536504" cy="39624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4947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Jak definovat název buňky (oblasti)?</a:t>
            </a:r>
          </a:p>
        </p:txBody>
      </p:sp>
      <p:grpSp>
        <p:nvGrpSpPr>
          <p:cNvPr id="7" name="Skupina 6"/>
          <p:cNvGrpSpPr/>
          <p:nvPr/>
        </p:nvGrpSpPr>
        <p:grpSpPr>
          <a:xfrm>
            <a:off x="3503712" y="1781944"/>
            <a:ext cx="5107342" cy="4517655"/>
            <a:chOff x="1691680" y="1329820"/>
            <a:chExt cx="5544616" cy="4996655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2049" b="30859"/>
            <a:stretch/>
          </p:blipFill>
          <p:spPr bwMode="auto">
            <a:xfrm>
              <a:off x="1691680" y="1329820"/>
              <a:ext cx="5544616" cy="49966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9" name="Obdélník 8"/>
            <p:cNvSpPr/>
            <p:nvPr/>
          </p:nvSpPr>
          <p:spPr>
            <a:xfrm>
              <a:off x="4139952" y="1484784"/>
              <a:ext cx="504056" cy="216024"/>
            </a:xfrm>
            <a:prstGeom prst="rect">
              <a:avLst/>
            </a:prstGeom>
            <a:noFill/>
            <a:ln w="444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bdélník 9"/>
            <p:cNvSpPr/>
            <p:nvPr/>
          </p:nvSpPr>
          <p:spPr>
            <a:xfrm>
              <a:off x="6084168" y="1700808"/>
              <a:ext cx="936104" cy="216024"/>
            </a:xfrm>
            <a:prstGeom prst="rect">
              <a:avLst/>
            </a:prstGeom>
            <a:noFill/>
            <a:ln w="444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61317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Jak definovat název buňky (oblasti)?</a:t>
            </a:r>
          </a:p>
        </p:txBody>
      </p:sp>
      <p:grpSp>
        <p:nvGrpSpPr>
          <p:cNvPr id="5" name="Skupina 4"/>
          <p:cNvGrpSpPr/>
          <p:nvPr/>
        </p:nvGrpSpPr>
        <p:grpSpPr>
          <a:xfrm>
            <a:off x="5447929" y="1484784"/>
            <a:ext cx="3127243" cy="5007304"/>
            <a:chOff x="2896890" y="1484784"/>
            <a:chExt cx="3127243" cy="5007304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6667" b="14603"/>
            <a:stretch/>
          </p:blipFill>
          <p:spPr bwMode="auto">
            <a:xfrm>
              <a:off x="2896890" y="1484784"/>
              <a:ext cx="3127243" cy="500730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" name="Obdélník 2"/>
            <p:cNvSpPr/>
            <p:nvPr/>
          </p:nvSpPr>
          <p:spPr>
            <a:xfrm>
              <a:off x="3059832" y="3861048"/>
              <a:ext cx="504056" cy="237626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bdélník 10"/>
            <p:cNvSpPr/>
            <p:nvPr/>
          </p:nvSpPr>
          <p:spPr>
            <a:xfrm>
              <a:off x="2896890" y="2348880"/>
              <a:ext cx="1027038" cy="21602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ovéPole 3"/>
          <p:cNvSpPr txBox="1"/>
          <p:nvPr/>
        </p:nvSpPr>
        <p:spPr>
          <a:xfrm>
            <a:off x="1919536" y="4581129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1. Označte příslušnou buňku nebo oblast.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2071936" y="2241739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2. Zadejte název oblasti </a:t>
            </a:r>
          </a:p>
          <a:p>
            <a:r>
              <a:rPr lang="cs-CZ" b="1" dirty="0">
                <a:solidFill>
                  <a:srgbClr val="FF0000"/>
                </a:solidFill>
              </a:rPr>
              <a:t>v Poli názvů.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3" name="Přímá spojnice se šipkou 12"/>
          <p:cNvCxnSpPr/>
          <p:nvPr/>
        </p:nvCxnSpPr>
        <p:spPr>
          <a:xfrm>
            <a:off x="4799856" y="5049180"/>
            <a:ext cx="495672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/>
          <p:nvPr/>
        </p:nvCxnSpPr>
        <p:spPr>
          <a:xfrm>
            <a:off x="4776700" y="2516751"/>
            <a:ext cx="495672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ovéPole 13"/>
          <p:cNvSpPr txBox="1"/>
          <p:nvPr/>
        </p:nvSpPr>
        <p:spPr>
          <a:xfrm>
            <a:off x="7007837" y="5661248"/>
            <a:ext cx="3188907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Tento postup lze použít pouze při definování názvu statické oblasti.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219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Existují nějaká omezení při volbě názvu?</a:t>
            </a:r>
          </a:p>
        </p:txBody>
      </p:sp>
      <p:sp>
        <p:nvSpPr>
          <p:cNvPr id="5" name="Zástupný symbol pro obsah 2"/>
          <p:cNvSpPr>
            <a:spLocks noGrp="1"/>
          </p:cNvSpPr>
          <p:nvPr>
            <p:ph idx="1"/>
          </p:nvPr>
        </p:nvSpPr>
        <p:spPr>
          <a:xfrm>
            <a:off x="1104900" y="1600201"/>
            <a:ext cx="9105900" cy="4525963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1200"/>
              </a:spcAft>
            </a:pPr>
            <a:r>
              <a:rPr lang="cs-CZ" sz="2400" dirty="0"/>
              <a:t>n</a:t>
            </a:r>
            <a:r>
              <a:rPr lang="en-US" sz="2400" dirty="0" err="1"/>
              <a:t>ázev</a:t>
            </a:r>
            <a:r>
              <a:rPr lang="en-US" sz="2400" dirty="0"/>
              <a:t> </a:t>
            </a:r>
            <a:r>
              <a:rPr lang="en-US" sz="2400" dirty="0" err="1"/>
              <a:t>musí</a:t>
            </a:r>
            <a:r>
              <a:rPr lang="en-US" sz="2400" dirty="0"/>
              <a:t> </a:t>
            </a:r>
            <a:r>
              <a:rPr lang="en-US" sz="2400" dirty="0" err="1"/>
              <a:t>začínat</a:t>
            </a:r>
            <a:r>
              <a:rPr lang="en-US" sz="2400" dirty="0"/>
              <a:t> </a:t>
            </a:r>
            <a:r>
              <a:rPr lang="en-US" sz="2400" dirty="0" err="1"/>
              <a:t>písmenem</a:t>
            </a:r>
            <a:r>
              <a:rPr lang="en-US" sz="2400" dirty="0"/>
              <a:t> </a:t>
            </a:r>
            <a:r>
              <a:rPr lang="en-US" sz="2400" dirty="0" err="1"/>
              <a:t>nebo</a:t>
            </a:r>
            <a:r>
              <a:rPr lang="en-US" sz="2400" dirty="0"/>
              <a:t> </a:t>
            </a:r>
            <a:r>
              <a:rPr lang="en-US" sz="2400" dirty="0" err="1"/>
              <a:t>podtržítkem</a:t>
            </a:r>
            <a:endParaRPr lang="cs-CZ" sz="2400" dirty="0"/>
          </a:p>
          <a:p>
            <a:pPr>
              <a:spcAft>
                <a:spcPts val="1200"/>
              </a:spcAft>
            </a:pPr>
            <a:r>
              <a:rPr lang="cs-CZ" sz="2400" dirty="0"/>
              <a:t>pro název l</a:t>
            </a:r>
            <a:r>
              <a:rPr lang="en-US" sz="2400" dirty="0" err="1"/>
              <a:t>ze</a:t>
            </a:r>
            <a:r>
              <a:rPr lang="en-US" sz="2400" dirty="0"/>
              <a:t> </a:t>
            </a:r>
            <a:r>
              <a:rPr lang="en-US" sz="2400" dirty="0" err="1"/>
              <a:t>použít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jedno</a:t>
            </a:r>
            <a:r>
              <a:rPr lang="en-US" sz="2400" dirty="0"/>
              <a:t> </a:t>
            </a:r>
            <a:r>
              <a:rPr lang="en-US" sz="2400" dirty="0" err="1"/>
              <a:t>písmeno</a:t>
            </a:r>
            <a:r>
              <a:rPr lang="en-US" sz="2400" dirty="0"/>
              <a:t> (</a:t>
            </a:r>
            <a:r>
              <a:rPr lang="en-US" sz="2400" dirty="0" err="1"/>
              <a:t>mimo</a:t>
            </a:r>
            <a:r>
              <a:rPr lang="en-US" sz="2400" dirty="0"/>
              <a:t> C a R)</a:t>
            </a:r>
          </a:p>
          <a:p>
            <a:pPr>
              <a:spcAft>
                <a:spcPts val="1200"/>
              </a:spcAft>
            </a:pPr>
            <a:r>
              <a:rPr lang="cs-CZ" sz="2400" dirty="0"/>
              <a:t>velikost písmen nerozhoduje</a:t>
            </a:r>
          </a:p>
          <a:p>
            <a:pPr>
              <a:spcAft>
                <a:spcPts val="1200"/>
              </a:spcAft>
            </a:pPr>
            <a:r>
              <a:rPr lang="cs-CZ" sz="2400" dirty="0"/>
              <a:t>n</a:t>
            </a:r>
            <a:r>
              <a:rPr lang="en-US" sz="2400" dirty="0" err="1"/>
              <a:t>ázev</a:t>
            </a:r>
            <a:r>
              <a:rPr lang="en-US" sz="2400" dirty="0"/>
              <a:t> </a:t>
            </a:r>
            <a:r>
              <a:rPr lang="en-US" sz="2400" dirty="0" err="1"/>
              <a:t>nesmí</a:t>
            </a:r>
            <a:r>
              <a:rPr lang="en-US" sz="2400" dirty="0"/>
              <a:t> </a:t>
            </a:r>
            <a:r>
              <a:rPr lang="en-US" sz="2400" dirty="0" err="1"/>
              <a:t>obsahovat</a:t>
            </a:r>
            <a:r>
              <a:rPr lang="en-US" sz="2400" dirty="0"/>
              <a:t> </a:t>
            </a:r>
            <a:r>
              <a:rPr lang="en-US" sz="2400" dirty="0" err="1"/>
              <a:t>mezeru</a:t>
            </a:r>
            <a:endParaRPr lang="en-US" sz="2400" dirty="0"/>
          </a:p>
          <a:p>
            <a:pPr>
              <a:spcAft>
                <a:spcPts val="1200"/>
              </a:spcAft>
            </a:pPr>
            <a:r>
              <a:rPr lang="cs-CZ" sz="2400" dirty="0"/>
              <a:t>n</a:t>
            </a:r>
            <a:r>
              <a:rPr lang="en-US" sz="2400" dirty="0" err="1"/>
              <a:t>elze</a:t>
            </a:r>
            <a:r>
              <a:rPr lang="en-US" sz="2400" dirty="0"/>
              <a:t> </a:t>
            </a:r>
            <a:r>
              <a:rPr lang="en-US" sz="2400" dirty="0" err="1"/>
              <a:t>používat</a:t>
            </a:r>
            <a:r>
              <a:rPr lang="en-US" sz="2400" dirty="0"/>
              <a:t> </a:t>
            </a:r>
            <a:r>
              <a:rPr lang="en-US" sz="2400" dirty="0" err="1"/>
              <a:t>symboly</a:t>
            </a:r>
            <a:r>
              <a:rPr lang="en-US" sz="2400" dirty="0"/>
              <a:t> (</a:t>
            </a:r>
            <a:r>
              <a:rPr lang="en-US" sz="2400" dirty="0" err="1"/>
              <a:t>kromě</a:t>
            </a:r>
            <a:r>
              <a:rPr lang="en-US" sz="2400" dirty="0"/>
              <a:t> </a:t>
            </a:r>
            <a:r>
              <a:rPr lang="en-US" sz="2400" dirty="0" err="1"/>
              <a:t>podtržítka</a:t>
            </a:r>
            <a:r>
              <a:rPr lang="en-US" sz="2400" dirty="0"/>
              <a:t>)</a:t>
            </a:r>
          </a:p>
          <a:p>
            <a:pPr>
              <a:spcAft>
                <a:spcPts val="1200"/>
              </a:spcAft>
            </a:pPr>
            <a:r>
              <a:rPr lang="cs-CZ" sz="2400" dirty="0"/>
              <a:t>m</a:t>
            </a:r>
            <a:r>
              <a:rPr lang="en-US" sz="2400" dirty="0"/>
              <a:t>ax</a:t>
            </a:r>
            <a:r>
              <a:rPr lang="cs-CZ" sz="2400" dirty="0" err="1"/>
              <a:t>imální</a:t>
            </a:r>
            <a:r>
              <a:rPr lang="cs-CZ" sz="2400" dirty="0"/>
              <a:t> </a:t>
            </a:r>
            <a:r>
              <a:rPr lang="en-US" sz="2400" dirty="0" err="1"/>
              <a:t>délka</a:t>
            </a:r>
            <a:r>
              <a:rPr lang="cs-CZ" sz="2400" dirty="0"/>
              <a:t> názvu je</a:t>
            </a:r>
            <a:r>
              <a:rPr lang="en-US" sz="2400" dirty="0"/>
              <a:t> 255 </a:t>
            </a:r>
            <a:r>
              <a:rPr lang="en-US" sz="2400" dirty="0" err="1"/>
              <a:t>znaků</a:t>
            </a:r>
            <a:endParaRPr lang="en-US" sz="2400" dirty="0"/>
          </a:p>
          <a:p>
            <a:pPr>
              <a:spcAft>
                <a:spcPts val="1200"/>
              </a:spcAft>
            </a:pPr>
            <a:r>
              <a:rPr lang="cs-CZ" sz="2400" dirty="0"/>
              <a:t>název n</a:t>
            </a:r>
            <a:r>
              <a:rPr lang="en-US" sz="2400" dirty="0" err="1"/>
              <a:t>esmí</a:t>
            </a:r>
            <a:r>
              <a:rPr lang="en-US" sz="2400" dirty="0"/>
              <a:t> </a:t>
            </a:r>
            <a:r>
              <a:rPr lang="en-US" sz="2400" dirty="0" err="1"/>
              <a:t>být</a:t>
            </a:r>
            <a:r>
              <a:rPr lang="en-US" sz="2400" dirty="0"/>
              <a:t> </a:t>
            </a:r>
            <a:r>
              <a:rPr lang="en-US" sz="2400" dirty="0" err="1"/>
              <a:t>shodný</a:t>
            </a:r>
            <a:r>
              <a:rPr lang="en-US" sz="2400" dirty="0"/>
              <a:t> s </a:t>
            </a:r>
            <a:r>
              <a:rPr lang="en-US" sz="2400" dirty="0" err="1"/>
              <a:t>názvem</a:t>
            </a:r>
            <a:r>
              <a:rPr lang="en-US" sz="2400" dirty="0"/>
              <a:t> </a:t>
            </a:r>
            <a:r>
              <a:rPr lang="en-US" sz="2400" dirty="0" err="1"/>
              <a:t>funkce</a:t>
            </a:r>
            <a:endParaRPr lang="en-US" sz="2400" dirty="0"/>
          </a:p>
          <a:p>
            <a:pPr marL="0" indent="0">
              <a:buNone/>
            </a:pPr>
            <a:endParaRPr lang="cs-CZ" sz="2400" dirty="0"/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99219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Jak upravit (odstranit) definovaný název?</a:t>
            </a:r>
          </a:p>
        </p:txBody>
      </p:sp>
      <p:grpSp>
        <p:nvGrpSpPr>
          <p:cNvPr id="12" name="Skupina 11"/>
          <p:cNvGrpSpPr/>
          <p:nvPr/>
        </p:nvGrpSpPr>
        <p:grpSpPr>
          <a:xfrm>
            <a:off x="3695707" y="1485069"/>
            <a:ext cx="4564307" cy="5019653"/>
            <a:chOff x="2220867" y="1268759"/>
            <a:chExt cx="4564307" cy="5019653"/>
          </a:xfrm>
        </p:grpSpPr>
        <p:grpSp>
          <p:nvGrpSpPr>
            <p:cNvPr id="4" name="Skupina 3"/>
            <p:cNvGrpSpPr/>
            <p:nvPr/>
          </p:nvGrpSpPr>
          <p:grpSpPr>
            <a:xfrm>
              <a:off x="2220867" y="1268759"/>
              <a:ext cx="4564307" cy="5019653"/>
              <a:chOff x="2220867" y="1268759"/>
              <a:chExt cx="4564307" cy="5019653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2289" b="16047"/>
              <a:stretch/>
            </p:blipFill>
            <p:spPr bwMode="auto">
              <a:xfrm>
                <a:off x="2220867" y="1268759"/>
                <a:ext cx="4564307" cy="50196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" name="Obdélník 9"/>
              <p:cNvSpPr/>
              <p:nvPr/>
            </p:nvSpPr>
            <p:spPr>
              <a:xfrm>
                <a:off x="4211960" y="1412776"/>
                <a:ext cx="431139" cy="195315"/>
              </a:xfrm>
              <a:prstGeom prst="rect">
                <a:avLst/>
              </a:prstGeom>
              <a:noFill/>
              <a:ln w="444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Obdélník 10"/>
            <p:cNvSpPr/>
            <p:nvPr/>
          </p:nvSpPr>
          <p:spPr>
            <a:xfrm>
              <a:off x="5508105" y="1624166"/>
              <a:ext cx="360040" cy="436682"/>
            </a:xfrm>
            <a:prstGeom prst="rect">
              <a:avLst/>
            </a:prstGeom>
            <a:noFill/>
            <a:ln w="444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75609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Jak použít název ve vzorcích, resp. při ověř. dat?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231922" y="1961335"/>
            <a:ext cx="2237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/>
              <a:t>=Průměr(Data)</a:t>
            </a:r>
            <a:endParaRPr lang="en-US" sz="24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2699791" y="2992521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/>
              <a:t>=MIN(Data)</a:t>
            </a:r>
            <a:endParaRPr lang="en-US" sz="2400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2110184" y="4005064"/>
            <a:ext cx="26540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/>
              <a:t>=</a:t>
            </a:r>
            <a:r>
              <a:rPr lang="cs-CZ" sz="2400" dirty="0" err="1"/>
              <a:t>Median</a:t>
            </a:r>
            <a:r>
              <a:rPr lang="cs-CZ" sz="2400" dirty="0"/>
              <a:t>(Data)…</a:t>
            </a:r>
            <a:endParaRPr lang="en-U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73" t="40345" r="24338" b="25719"/>
          <a:stretch/>
        </p:blipFill>
        <p:spPr bwMode="auto">
          <a:xfrm>
            <a:off x="4822039" y="1961335"/>
            <a:ext cx="5157817" cy="399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1617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Jak použít definovaný název při tvorbě grafu?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04" r="6907" b="18265"/>
          <a:stretch/>
        </p:blipFill>
        <p:spPr bwMode="auto">
          <a:xfrm>
            <a:off x="1847529" y="1484785"/>
            <a:ext cx="8388423" cy="3307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569" y="4771476"/>
            <a:ext cx="3618649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492" y="4293097"/>
            <a:ext cx="3808154" cy="1210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6168009" y="5805265"/>
            <a:ext cx="1206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>
                <a:solidFill>
                  <a:srgbClr val="FF0000"/>
                </a:solidFill>
              </a:rPr>
              <a:t>název souboru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7374398" y="5822635"/>
            <a:ext cx="1206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>
                <a:solidFill>
                  <a:srgbClr val="FF0000"/>
                </a:solidFill>
              </a:rPr>
              <a:t>název oblasti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6" name="Přímá spojnice se šipkou 5"/>
          <p:cNvCxnSpPr>
            <a:stCxn id="3" idx="0"/>
          </p:cNvCxnSpPr>
          <p:nvPr/>
        </p:nvCxnSpPr>
        <p:spPr>
          <a:xfrm flipH="1" flipV="1">
            <a:off x="6771203" y="5013176"/>
            <a:ext cx="1" cy="79208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nice se šipkou 16"/>
          <p:cNvCxnSpPr/>
          <p:nvPr/>
        </p:nvCxnSpPr>
        <p:spPr>
          <a:xfrm flipH="1" flipV="1">
            <a:off x="7536160" y="5013177"/>
            <a:ext cx="397666" cy="886581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ovéPole 18"/>
          <p:cNvSpPr txBox="1"/>
          <p:nvPr/>
        </p:nvSpPr>
        <p:spPr>
          <a:xfrm>
            <a:off x="6756299" y="6404072"/>
            <a:ext cx="1206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>
                <a:solidFill>
                  <a:srgbClr val="FF0000"/>
                </a:solidFill>
              </a:rPr>
              <a:t>vykřičník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0" name="Přímá spojnice se šipkou 19"/>
          <p:cNvCxnSpPr/>
          <p:nvPr/>
        </p:nvCxnSpPr>
        <p:spPr>
          <a:xfrm flipV="1">
            <a:off x="7248129" y="5107670"/>
            <a:ext cx="1" cy="1296403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9037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2048492" y="2424023"/>
            <a:ext cx="855458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3600" b="1" dirty="0" smtClean="0"/>
              <a:t>Pojmenování dynamicky měněné oblasti</a:t>
            </a:r>
            <a:endParaRPr lang="cs-CZ" sz="3600" b="1" dirty="0" smtClean="0"/>
          </a:p>
          <a:p>
            <a:pPr algn="ctr"/>
            <a:endParaRPr lang="cs-CZ" sz="2800" dirty="0" smtClean="0"/>
          </a:p>
          <a:p>
            <a:pPr algn="ctr"/>
            <a:r>
              <a:rPr lang="cs-CZ" sz="2800" dirty="0" smtClean="0"/>
              <a:t>Soubor: </a:t>
            </a:r>
            <a:r>
              <a:rPr lang="cs-CZ" sz="2800" dirty="0" smtClean="0">
                <a:hlinkClick r:id="rId2"/>
              </a:rPr>
              <a:t>exploracni.xlsx</a:t>
            </a:r>
            <a:endParaRPr lang="cs-CZ" sz="2800" dirty="0" smtClean="0"/>
          </a:p>
          <a:p>
            <a:pPr algn="ctr"/>
            <a:r>
              <a:rPr lang="cs-CZ" sz="2800" dirty="0" smtClean="0"/>
              <a:t>Příklad </a:t>
            </a:r>
            <a:r>
              <a:rPr lang="cs-CZ" sz="2800" dirty="0" smtClean="0"/>
              <a:t>2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056886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Funkce POSUN</a:t>
            </a:r>
          </a:p>
        </p:txBody>
      </p:sp>
      <p:sp>
        <p:nvSpPr>
          <p:cNvPr id="5" name="Zástupný symbol pro obsah 2"/>
          <p:cNvSpPr>
            <a:spLocks noGrp="1"/>
          </p:cNvSpPr>
          <p:nvPr>
            <p:ph idx="1"/>
          </p:nvPr>
        </p:nvSpPr>
        <p:spPr>
          <a:xfrm>
            <a:off x="1104900" y="1600201"/>
            <a:ext cx="9980682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400" dirty="0" err="1"/>
              <a:t>slouží</a:t>
            </a:r>
            <a:r>
              <a:rPr lang="en-US" sz="2400" dirty="0"/>
              <a:t> k </a:t>
            </a:r>
            <a:r>
              <a:rPr lang="en-US" sz="2400" dirty="0" err="1"/>
              <a:t>adresování</a:t>
            </a:r>
            <a:r>
              <a:rPr lang="en-US" sz="2400" dirty="0"/>
              <a:t> </a:t>
            </a:r>
            <a:r>
              <a:rPr lang="en-US" sz="2400" dirty="0" err="1"/>
              <a:t>buněk</a:t>
            </a:r>
            <a:r>
              <a:rPr lang="en-US" sz="2400" dirty="0"/>
              <a:t> </a:t>
            </a:r>
            <a:r>
              <a:rPr lang="en-US" sz="2400" dirty="0" err="1"/>
              <a:t>nebo</a:t>
            </a:r>
            <a:r>
              <a:rPr lang="en-US" sz="2400" dirty="0"/>
              <a:t> </a:t>
            </a:r>
            <a:r>
              <a:rPr lang="en-US" sz="2400" dirty="0" err="1"/>
              <a:t>oblastí</a:t>
            </a:r>
            <a:r>
              <a:rPr lang="en-US" sz="2400" dirty="0"/>
              <a:t>. </a:t>
            </a:r>
            <a:endParaRPr lang="cs-CZ" sz="2400" dirty="0"/>
          </a:p>
          <a:p>
            <a:pPr marL="0" indent="0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/>
              <a:t>=</a:t>
            </a:r>
            <a:r>
              <a:rPr lang="en-US" sz="2400" b="1" dirty="0"/>
              <a:t>POSUN(</a:t>
            </a:r>
            <a:r>
              <a:rPr lang="en-US" sz="2400" b="1" dirty="0" err="1"/>
              <a:t>odkaz;řádky;sloupce;výška;šířka</a:t>
            </a:r>
            <a:r>
              <a:rPr lang="en-US" sz="2400" b="1" dirty="0"/>
              <a:t>)</a:t>
            </a:r>
            <a:endParaRPr lang="cs-CZ" sz="2400" b="1" dirty="0"/>
          </a:p>
          <a:p>
            <a:pPr marL="0" indent="0" algn="ctr">
              <a:buNone/>
            </a:pPr>
            <a:endParaRPr lang="en-US" sz="2400" dirty="0"/>
          </a:p>
          <a:p>
            <a:pPr>
              <a:spcAft>
                <a:spcPts val="600"/>
              </a:spcAft>
            </a:pPr>
            <a:r>
              <a:rPr lang="en-US" sz="2200" b="1" dirty="0" err="1"/>
              <a:t>Odkaz</a:t>
            </a:r>
            <a:r>
              <a:rPr lang="en-US" sz="2200" dirty="0"/>
              <a:t> je </a:t>
            </a:r>
            <a:r>
              <a:rPr lang="en-US" sz="2200" dirty="0" err="1"/>
              <a:t>odkaz</a:t>
            </a:r>
            <a:r>
              <a:rPr lang="en-US" sz="2200" dirty="0"/>
              <a:t> </a:t>
            </a:r>
            <a:r>
              <a:rPr lang="en-US" sz="2200" dirty="0" err="1"/>
              <a:t>na</a:t>
            </a:r>
            <a:r>
              <a:rPr lang="en-US" sz="2200" dirty="0"/>
              <a:t> </a:t>
            </a:r>
            <a:r>
              <a:rPr lang="en-US" sz="2200" dirty="0" err="1"/>
              <a:t>buňku</a:t>
            </a:r>
            <a:r>
              <a:rPr lang="en-US" sz="2200" dirty="0"/>
              <a:t> </a:t>
            </a:r>
            <a:r>
              <a:rPr lang="en-US" sz="2200" dirty="0" err="1"/>
              <a:t>nebo</a:t>
            </a:r>
            <a:r>
              <a:rPr lang="en-US" sz="2200" dirty="0"/>
              <a:t> oblast, </a:t>
            </a:r>
            <a:r>
              <a:rPr lang="en-US" sz="2200" dirty="0" err="1"/>
              <a:t>vůči</a:t>
            </a:r>
            <a:r>
              <a:rPr lang="en-US" sz="2200" dirty="0"/>
              <a:t> </a:t>
            </a:r>
            <a:r>
              <a:rPr lang="en-US" sz="2200" dirty="0" err="1"/>
              <a:t>které</a:t>
            </a:r>
            <a:r>
              <a:rPr lang="en-US" sz="2200" dirty="0"/>
              <a:t> </a:t>
            </a:r>
            <a:r>
              <a:rPr lang="en-US" sz="2200" dirty="0" err="1"/>
              <a:t>provádíme</a:t>
            </a:r>
            <a:r>
              <a:rPr lang="en-US" sz="2200" dirty="0"/>
              <a:t> </a:t>
            </a:r>
            <a:r>
              <a:rPr lang="en-US" sz="2200" dirty="0" err="1"/>
              <a:t>posun</a:t>
            </a:r>
            <a:r>
              <a:rPr lang="en-US" sz="2200" dirty="0"/>
              <a:t> </a:t>
            </a:r>
            <a:r>
              <a:rPr lang="en-US" sz="2200" dirty="0" err="1"/>
              <a:t>adresy</a:t>
            </a:r>
            <a:r>
              <a:rPr lang="en-US" sz="2200" dirty="0"/>
              <a:t> </a:t>
            </a:r>
            <a:endParaRPr lang="cs-CZ" sz="2200" dirty="0"/>
          </a:p>
          <a:p>
            <a:pPr>
              <a:spcAft>
                <a:spcPts val="600"/>
              </a:spcAft>
            </a:pPr>
            <a:r>
              <a:rPr lang="en-US" sz="2200" b="1" dirty="0" err="1"/>
              <a:t>Řádky</a:t>
            </a:r>
            <a:r>
              <a:rPr lang="en-US" sz="2200" dirty="0"/>
              <a:t> je </a:t>
            </a:r>
            <a:r>
              <a:rPr lang="en-US" sz="2200" dirty="0" err="1"/>
              <a:t>číslo</a:t>
            </a:r>
            <a:r>
              <a:rPr lang="en-US" sz="2200" dirty="0"/>
              <a:t> </a:t>
            </a:r>
            <a:r>
              <a:rPr lang="cs-CZ" sz="2200" dirty="0"/>
              <a:t>udávající </a:t>
            </a:r>
            <a:r>
              <a:rPr lang="en-US" sz="2200" dirty="0"/>
              <a:t>o k</a:t>
            </a:r>
            <a:r>
              <a:rPr lang="cs-CZ" sz="2200" dirty="0" err="1"/>
              <a:t>olik</a:t>
            </a:r>
            <a:r>
              <a:rPr lang="cs-CZ" sz="2200" dirty="0"/>
              <a:t> řádků</a:t>
            </a:r>
            <a:r>
              <a:rPr lang="en-US" sz="2200" dirty="0"/>
              <a:t> se </a:t>
            </a:r>
            <a:r>
              <a:rPr lang="en-US" sz="2200" dirty="0" err="1"/>
              <a:t>má</a:t>
            </a:r>
            <a:r>
              <a:rPr lang="en-US" sz="2200" dirty="0"/>
              <a:t> </a:t>
            </a:r>
            <a:r>
              <a:rPr lang="en-US" sz="2200" dirty="0" err="1"/>
              <a:t>provést</a:t>
            </a:r>
            <a:r>
              <a:rPr lang="en-US" sz="2200" dirty="0"/>
              <a:t> </a:t>
            </a:r>
            <a:r>
              <a:rPr lang="en-US" sz="2200" dirty="0" err="1"/>
              <a:t>posun</a:t>
            </a:r>
            <a:r>
              <a:rPr lang="en-US" sz="2200" dirty="0"/>
              <a:t> </a:t>
            </a:r>
            <a:r>
              <a:rPr lang="en-US" sz="2200" dirty="0" err="1"/>
              <a:t>odkazu</a:t>
            </a:r>
            <a:r>
              <a:rPr lang="en-US" sz="2200" dirty="0"/>
              <a:t>. </a:t>
            </a:r>
            <a:r>
              <a:rPr lang="en-US" sz="2200" dirty="0" err="1"/>
              <a:t>Kladné</a:t>
            </a:r>
            <a:r>
              <a:rPr lang="en-US" sz="2200" dirty="0"/>
              <a:t> </a:t>
            </a:r>
            <a:r>
              <a:rPr lang="en-US" sz="2200" dirty="0" err="1"/>
              <a:t>číslo</a:t>
            </a:r>
            <a:r>
              <a:rPr lang="en-US" sz="2200" dirty="0"/>
              <a:t> </a:t>
            </a:r>
            <a:r>
              <a:rPr lang="en-US" sz="2200" dirty="0" err="1"/>
              <a:t>posouvá</a:t>
            </a:r>
            <a:r>
              <a:rPr lang="en-US" sz="2200" dirty="0"/>
              <a:t> </a:t>
            </a:r>
            <a:r>
              <a:rPr lang="en-US" sz="2200" dirty="0" err="1"/>
              <a:t>odkaz</a:t>
            </a:r>
            <a:r>
              <a:rPr lang="en-US" sz="2200" dirty="0"/>
              <a:t> </a:t>
            </a:r>
            <a:r>
              <a:rPr lang="en-US" sz="2200" dirty="0" err="1"/>
              <a:t>dolů</a:t>
            </a:r>
            <a:r>
              <a:rPr lang="en-US" sz="2200" dirty="0"/>
              <a:t>, </a:t>
            </a:r>
            <a:r>
              <a:rPr lang="en-US" sz="2200" dirty="0" err="1"/>
              <a:t>záporné</a:t>
            </a:r>
            <a:r>
              <a:rPr lang="en-US" sz="2200" dirty="0"/>
              <a:t> </a:t>
            </a:r>
            <a:r>
              <a:rPr lang="en-US" sz="2200" dirty="0" err="1"/>
              <a:t>nahoru</a:t>
            </a:r>
            <a:r>
              <a:rPr lang="en-US" sz="2200" dirty="0"/>
              <a:t>.</a:t>
            </a:r>
          </a:p>
          <a:p>
            <a:pPr>
              <a:spcAft>
                <a:spcPts val="600"/>
              </a:spcAft>
            </a:pPr>
            <a:r>
              <a:rPr lang="en-US" sz="2200" b="1" dirty="0" err="1"/>
              <a:t>Sloupce</a:t>
            </a:r>
            <a:r>
              <a:rPr lang="en-US" sz="2200" dirty="0"/>
              <a:t> je </a:t>
            </a:r>
            <a:r>
              <a:rPr lang="en-US" sz="2200" dirty="0" err="1"/>
              <a:t>číslo</a:t>
            </a:r>
            <a:r>
              <a:rPr lang="en-US" sz="2200" dirty="0"/>
              <a:t> </a:t>
            </a:r>
            <a:r>
              <a:rPr lang="cs-CZ" sz="2200" dirty="0"/>
              <a:t>udávající o kolik sloupců </a:t>
            </a:r>
            <a:r>
              <a:rPr lang="en-US" sz="2200" dirty="0"/>
              <a:t>se </a:t>
            </a:r>
            <a:r>
              <a:rPr lang="en-US" sz="2200" dirty="0" err="1"/>
              <a:t>má</a:t>
            </a:r>
            <a:r>
              <a:rPr lang="en-US" sz="2200" dirty="0"/>
              <a:t> </a:t>
            </a:r>
            <a:r>
              <a:rPr lang="en-US" sz="2200" dirty="0" err="1"/>
              <a:t>provést</a:t>
            </a:r>
            <a:r>
              <a:rPr lang="en-US" sz="2200" dirty="0"/>
              <a:t> </a:t>
            </a:r>
            <a:r>
              <a:rPr lang="en-US" sz="2200" dirty="0" err="1"/>
              <a:t>posun</a:t>
            </a:r>
            <a:r>
              <a:rPr lang="en-US" sz="2200" dirty="0"/>
              <a:t> </a:t>
            </a:r>
            <a:r>
              <a:rPr lang="en-US" sz="2200" dirty="0" err="1"/>
              <a:t>odkazu</a:t>
            </a:r>
            <a:r>
              <a:rPr lang="en-US" sz="2200" dirty="0"/>
              <a:t>. </a:t>
            </a:r>
            <a:r>
              <a:rPr lang="en-US" sz="2200" dirty="0" err="1"/>
              <a:t>Kladné</a:t>
            </a:r>
            <a:r>
              <a:rPr lang="en-US" sz="2200" dirty="0"/>
              <a:t> </a:t>
            </a:r>
            <a:r>
              <a:rPr lang="en-US" sz="2200" dirty="0" err="1"/>
              <a:t>číslo</a:t>
            </a:r>
            <a:r>
              <a:rPr lang="en-US" sz="2200" dirty="0"/>
              <a:t> </a:t>
            </a:r>
            <a:r>
              <a:rPr lang="en-US" sz="2200" dirty="0" err="1"/>
              <a:t>posouvá</a:t>
            </a:r>
            <a:r>
              <a:rPr lang="en-US" sz="2200" dirty="0"/>
              <a:t> </a:t>
            </a:r>
            <a:r>
              <a:rPr lang="en-US" sz="2200" dirty="0" err="1"/>
              <a:t>odkaz</a:t>
            </a:r>
            <a:r>
              <a:rPr lang="en-US" sz="2200" dirty="0"/>
              <a:t> </a:t>
            </a:r>
            <a:r>
              <a:rPr lang="en-US" sz="2200" dirty="0" err="1"/>
              <a:t>doprava</a:t>
            </a:r>
            <a:r>
              <a:rPr lang="en-US" sz="2200" dirty="0"/>
              <a:t>, </a:t>
            </a:r>
            <a:r>
              <a:rPr lang="en-US" sz="2200" dirty="0" err="1"/>
              <a:t>záporné</a:t>
            </a:r>
            <a:r>
              <a:rPr lang="en-US" sz="2200" dirty="0"/>
              <a:t> </a:t>
            </a:r>
            <a:r>
              <a:rPr lang="en-US" sz="2200" dirty="0" err="1"/>
              <a:t>doleva</a:t>
            </a:r>
            <a:r>
              <a:rPr lang="en-US" sz="2200" dirty="0"/>
              <a:t>.</a:t>
            </a:r>
          </a:p>
          <a:p>
            <a:pPr>
              <a:spcAft>
                <a:spcPts val="600"/>
              </a:spcAft>
            </a:pPr>
            <a:r>
              <a:rPr lang="en-US" sz="2200" b="1" dirty="0" err="1"/>
              <a:t>Výška</a:t>
            </a:r>
            <a:r>
              <a:rPr lang="en-US" sz="2200" dirty="0"/>
              <a:t> je </a:t>
            </a:r>
            <a:r>
              <a:rPr lang="en-US" sz="2200" dirty="0" err="1"/>
              <a:t>požadovaný</a:t>
            </a:r>
            <a:r>
              <a:rPr lang="en-US" sz="2200" dirty="0"/>
              <a:t> </a:t>
            </a:r>
            <a:r>
              <a:rPr lang="en-US" sz="2200" dirty="0" err="1"/>
              <a:t>počet</a:t>
            </a:r>
            <a:r>
              <a:rPr lang="en-US" sz="2200" dirty="0"/>
              <a:t> </a:t>
            </a:r>
            <a:r>
              <a:rPr lang="en-US" sz="2200" dirty="0" err="1"/>
              <a:t>řádků</a:t>
            </a:r>
            <a:r>
              <a:rPr lang="en-US" sz="2200" dirty="0"/>
              <a:t> </a:t>
            </a:r>
            <a:r>
              <a:rPr lang="en-US" sz="2200" dirty="0" err="1"/>
              <a:t>výsledného</a:t>
            </a:r>
            <a:r>
              <a:rPr lang="en-US" sz="2200" dirty="0"/>
              <a:t> </a:t>
            </a:r>
            <a:r>
              <a:rPr lang="en-US" sz="2200" dirty="0" err="1"/>
              <a:t>odkazu</a:t>
            </a:r>
            <a:r>
              <a:rPr lang="en-US" sz="2200" dirty="0"/>
              <a:t>.</a:t>
            </a:r>
          </a:p>
          <a:p>
            <a:pPr>
              <a:spcAft>
                <a:spcPts val="600"/>
              </a:spcAft>
            </a:pPr>
            <a:r>
              <a:rPr lang="en-US" sz="2200" b="1" dirty="0" err="1"/>
              <a:t>Šířka</a:t>
            </a:r>
            <a:r>
              <a:rPr lang="en-US" sz="2200" dirty="0"/>
              <a:t> je </a:t>
            </a:r>
            <a:r>
              <a:rPr lang="en-US" sz="2200" dirty="0" err="1"/>
              <a:t>požadovaný</a:t>
            </a:r>
            <a:r>
              <a:rPr lang="en-US" sz="2200" dirty="0"/>
              <a:t> </a:t>
            </a:r>
            <a:r>
              <a:rPr lang="en-US" sz="2200" dirty="0" err="1"/>
              <a:t>počet</a:t>
            </a:r>
            <a:r>
              <a:rPr lang="en-US" sz="2200" dirty="0"/>
              <a:t> </a:t>
            </a:r>
            <a:r>
              <a:rPr lang="en-US" sz="2200" dirty="0" err="1"/>
              <a:t>sloupců</a:t>
            </a:r>
            <a:r>
              <a:rPr lang="en-US" sz="2200" dirty="0"/>
              <a:t> </a:t>
            </a:r>
            <a:r>
              <a:rPr lang="en-US" sz="2200" dirty="0" err="1"/>
              <a:t>výsledného</a:t>
            </a:r>
            <a:r>
              <a:rPr lang="en-US" sz="2200" dirty="0"/>
              <a:t> </a:t>
            </a:r>
            <a:r>
              <a:rPr lang="en-US" sz="2200" dirty="0" err="1"/>
              <a:t>odkazu</a:t>
            </a:r>
            <a:r>
              <a:rPr lang="en-US" sz="2200" dirty="0"/>
              <a:t>.</a:t>
            </a:r>
          </a:p>
          <a:p>
            <a:pPr marL="0" indent="0">
              <a:buNone/>
            </a:pPr>
            <a:endParaRPr lang="cs-CZ" sz="2400" dirty="0"/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766422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Funkce POSUN</a:t>
            </a:r>
          </a:p>
        </p:txBody>
      </p:sp>
      <p:sp>
        <p:nvSpPr>
          <p:cNvPr id="5" name="Zástupný symbol pro obsah 2"/>
          <p:cNvSpPr>
            <a:spLocks noGrp="1"/>
          </p:cNvSpPr>
          <p:nvPr>
            <p:ph idx="1"/>
          </p:nvPr>
        </p:nvSpPr>
        <p:spPr>
          <a:xfrm>
            <a:off x="1104900" y="1600201"/>
            <a:ext cx="998068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err="1"/>
              <a:t>slouží</a:t>
            </a:r>
            <a:r>
              <a:rPr lang="en-US" sz="2400" dirty="0"/>
              <a:t> k </a:t>
            </a:r>
            <a:r>
              <a:rPr lang="en-US" sz="2400" dirty="0" err="1"/>
              <a:t>adresování</a:t>
            </a:r>
            <a:r>
              <a:rPr lang="en-US" sz="2400" dirty="0"/>
              <a:t> </a:t>
            </a:r>
            <a:r>
              <a:rPr lang="en-US" sz="2400" dirty="0" err="1"/>
              <a:t>buněk</a:t>
            </a:r>
            <a:r>
              <a:rPr lang="en-US" sz="2400" dirty="0"/>
              <a:t> </a:t>
            </a:r>
            <a:r>
              <a:rPr lang="en-US" sz="2400" dirty="0" err="1"/>
              <a:t>nebo</a:t>
            </a:r>
            <a:r>
              <a:rPr lang="en-US" sz="2400" dirty="0"/>
              <a:t> </a:t>
            </a:r>
            <a:r>
              <a:rPr lang="en-US" sz="2400" dirty="0" err="1"/>
              <a:t>oblastí</a:t>
            </a:r>
            <a:r>
              <a:rPr lang="en-US" sz="2400" dirty="0"/>
              <a:t>. </a:t>
            </a:r>
            <a:endParaRPr lang="cs-CZ" sz="2400" dirty="0"/>
          </a:p>
          <a:p>
            <a:pPr marL="0" indent="0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/>
              <a:t>=</a:t>
            </a:r>
            <a:r>
              <a:rPr lang="en-US" sz="2400" b="1" dirty="0"/>
              <a:t>POSUN(</a:t>
            </a:r>
            <a:r>
              <a:rPr lang="en-US" sz="2400" b="1" dirty="0" err="1"/>
              <a:t>odkaz;řádky;sloupce;výška;šířka</a:t>
            </a:r>
            <a:r>
              <a:rPr lang="en-US" sz="2400" b="1" dirty="0"/>
              <a:t>)</a:t>
            </a:r>
            <a:endParaRPr lang="cs-CZ" sz="2400" b="1" dirty="0"/>
          </a:p>
          <a:p>
            <a:pPr marL="0" indent="0" algn="ctr">
              <a:buNone/>
            </a:pPr>
            <a:endParaRPr lang="en-US" sz="2400" dirty="0"/>
          </a:p>
          <a:p>
            <a:pPr marL="0" indent="0">
              <a:buNone/>
            </a:pPr>
            <a:endParaRPr lang="cs-CZ" sz="2400" dirty="0"/>
          </a:p>
          <a:p>
            <a:endParaRPr lang="cs-CZ" sz="24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90" r="69156" b="40883"/>
          <a:stretch/>
        </p:blipFill>
        <p:spPr bwMode="auto">
          <a:xfrm>
            <a:off x="4069945" y="3288453"/>
            <a:ext cx="4230477" cy="31398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7177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49713" y="2424023"/>
            <a:ext cx="755213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3600" b="1" dirty="0" smtClean="0"/>
              <a:t>Kontingenční tabulky</a:t>
            </a:r>
          </a:p>
          <a:p>
            <a:pPr algn="ctr"/>
            <a:endParaRPr lang="cs-CZ" sz="2800" dirty="0" smtClean="0"/>
          </a:p>
          <a:p>
            <a:pPr algn="ctr"/>
            <a:r>
              <a:rPr lang="cs-CZ" sz="2800" dirty="0" smtClean="0"/>
              <a:t>Soubor: </a:t>
            </a:r>
            <a:r>
              <a:rPr lang="cs-CZ" sz="2800" dirty="0" smtClean="0">
                <a:hlinkClick r:id="rId2"/>
              </a:rPr>
              <a:t>exploracni_kontingencni_tabulky.xlsx</a:t>
            </a:r>
            <a:endParaRPr lang="cs-CZ" sz="2800" dirty="0" smtClean="0"/>
          </a:p>
          <a:p>
            <a:pPr algn="ctr"/>
            <a:r>
              <a:rPr lang="cs-CZ" sz="2800" dirty="0" smtClean="0"/>
              <a:t>Příklad 1 – Příklad 3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863818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Funkce POSUN</a:t>
            </a:r>
          </a:p>
        </p:txBody>
      </p:sp>
      <p:sp>
        <p:nvSpPr>
          <p:cNvPr id="5" name="Zástupný symbol pro obsah 2"/>
          <p:cNvSpPr>
            <a:spLocks noGrp="1"/>
          </p:cNvSpPr>
          <p:nvPr>
            <p:ph idx="1"/>
          </p:nvPr>
        </p:nvSpPr>
        <p:spPr>
          <a:xfrm>
            <a:off x="1104900" y="1600201"/>
            <a:ext cx="998068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dirty="0"/>
              <a:t>K čemu se hodí?</a:t>
            </a:r>
          </a:p>
          <a:p>
            <a:pPr marL="0" indent="0">
              <a:buNone/>
            </a:pPr>
            <a:endParaRPr lang="cs-CZ" sz="2400" dirty="0"/>
          </a:p>
          <a:p>
            <a:pPr>
              <a:spcAft>
                <a:spcPts val="1200"/>
              </a:spcAft>
            </a:pPr>
            <a:r>
              <a:rPr lang="en-US" sz="2400" dirty="0" err="1"/>
              <a:t>Zpracování</a:t>
            </a:r>
            <a:r>
              <a:rPr lang="en-US" sz="2400" dirty="0"/>
              <a:t> </a:t>
            </a:r>
            <a:r>
              <a:rPr lang="en-US" sz="2400" dirty="0" err="1"/>
              <a:t>informací</a:t>
            </a:r>
            <a:r>
              <a:rPr lang="en-US" sz="2400" dirty="0"/>
              <a:t>, </a:t>
            </a:r>
            <a:r>
              <a:rPr lang="en-US" sz="2400" dirty="0" err="1"/>
              <a:t>které</a:t>
            </a:r>
            <a:r>
              <a:rPr lang="en-US" sz="2400" dirty="0"/>
              <a:t> se </a:t>
            </a:r>
            <a:r>
              <a:rPr lang="en-US" sz="2400" dirty="0" err="1"/>
              <a:t>načítají</a:t>
            </a:r>
            <a:r>
              <a:rPr lang="en-US" sz="2400" dirty="0"/>
              <a:t> z </a:t>
            </a:r>
            <a:r>
              <a:rPr lang="en-US" sz="2400" dirty="0" err="1"/>
              <a:t>databází</a:t>
            </a:r>
            <a:r>
              <a:rPr lang="en-US" sz="2400" dirty="0"/>
              <a:t> </a:t>
            </a:r>
          </a:p>
          <a:p>
            <a:pPr>
              <a:spcAft>
                <a:spcPts val="1200"/>
              </a:spcAft>
            </a:pPr>
            <a:r>
              <a:rPr lang="en-US" sz="2400" dirty="0" err="1"/>
              <a:t>Adresování</a:t>
            </a:r>
            <a:r>
              <a:rPr lang="en-US" sz="2400" dirty="0"/>
              <a:t> </a:t>
            </a:r>
            <a:r>
              <a:rPr lang="en-US" sz="2400" dirty="0" err="1"/>
              <a:t>dynamických</a:t>
            </a:r>
            <a:r>
              <a:rPr lang="en-US" sz="2400" dirty="0"/>
              <a:t> </a:t>
            </a:r>
            <a:r>
              <a:rPr lang="en-US" sz="2400" dirty="0" err="1"/>
              <a:t>oblastí</a:t>
            </a:r>
            <a:endParaRPr lang="en-US" sz="2400" dirty="0"/>
          </a:p>
          <a:p>
            <a:pPr>
              <a:spcAft>
                <a:spcPts val="1200"/>
              </a:spcAft>
            </a:pPr>
            <a:r>
              <a:rPr lang="en-US" sz="2400" dirty="0" err="1"/>
              <a:t>Pojmenování</a:t>
            </a:r>
            <a:r>
              <a:rPr lang="en-US" sz="2400" dirty="0"/>
              <a:t> </a:t>
            </a:r>
            <a:r>
              <a:rPr lang="en-US" sz="2400" dirty="0" err="1"/>
              <a:t>oblasti</a:t>
            </a:r>
            <a:r>
              <a:rPr lang="en-US" sz="2400" dirty="0"/>
              <a:t> pro </a:t>
            </a:r>
            <a:r>
              <a:rPr lang="en-US" sz="2400" dirty="0" err="1"/>
              <a:t>použití</a:t>
            </a:r>
            <a:r>
              <a:rPr lang="en-US" sz="2400" dirty="0"/>
              <a:t> s </a:t>
            </a:r>
            <a:r>
              <a:rPr lang="en-US" sz="2400" dirty="0" err="1"/>
              <a:t>kontingenční</a:t>
            </a:r>
            <a:r>
              <a:rPr lang="en-US" sz="2400" dirty="0"/>
              <a:t> </a:t>
            </a:r>
            <a:r>
              <a:rPr lang="en-US" sz="2400" dirty="0" err="1"/>
              <a:t>tabulkou</a:t>
            </a:r>
            <a:r>
              <a:rPr lang="en-US" sz="2400" dirty="0"/>
              <a:t> </a:t>
            </a:r>
            <a:r>
              <a:rPr lang="en-US" sz="2400" dirty="0" err="1"/>
              <a:t>nebo</a:t>
            </a:r>
            <a:r>
              <a:rPr lang="en-US" sz="2400" dirty="0"/>
              <a:t> </a:t>
            </a:r>
            <a:r>
              <a:rPr lang="en-US" sz="2400" dirty="0" err="1"/>
              <a:t>grafem</a:t>
            </a:r>
            <a:endParaRPr lang="en-US" sz="2400" dirty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en-US" sz="2400" dirty="0"/>
          </a:p>
          <a:p>
            <a:pPr marL="0" indent="0" algn="ctr">
              <a:buNone/>
            </a:pPr>
            <a:endParaRPr lang="en-US" sz="2400" dirty="0"/>
          </a:p>
          <a:p>
            <a:pPr marL="0" indent="0">
              <a:buNone/>
            </a:pPr>
            <a:endParaRPr lang="cs-CZ" sz="2400" dirty="0"/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83517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2495600" y="1600201"/>
            <a:ext cx="7344816" cy="427382"/>
          </a:xfrm>
          <a:prstGeom prst="rect">
            <a:avLst/>
          </a:prstGeom>
          <a:solidFill>
            <a:srgbClr val="FFCC99"/>
          </a:solidFill>
          <a:ln w="1905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Jak pomocí funkce POSUN </a:t>
            </a:r>
            <a:r>
              <a:rPr lang="cs-CZ" sz="32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cs-CZ" sz="32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cs-CZ" sz="3200" dirty="0" smtClean="0">
                <a:solidFill>
                  <a:schemeClr val="accent3">
                    <a:lumMod val="50000"/>
                  </a:schemeClr>
                </a:solidFill>
              </a:rPr>
              <a:t>definovat </a:t>
            </a:r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dynamickou oblast?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47" r="85221" b="31231"/>
          <a:stretch/>
        </p:blipFill>
        <p:spPr bwMode="auto">
          <a:xfrm>
            <a:off x="5015880" y="2780929"/>
            <a:ext cx="2027104" cy="39452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Obdélník 3"/>
          <p:cNvSpPr/>
          <p:nvPr/>
        </p:nvSpPr>
        <p:spPr>
          <a:xfrm>
            <a:off x="6029432" y="3356993"/>
            <a:ext cx="570624" cy="336914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bdélník 6"/>
          <p:cNvSpPr/>
          <p:nvPr/>
        </p:nvSpPr>
        <p:spPr>
          <a:xfrm>
            <a:off x="5231904" y="3356993"/>
            <a:ext cx="797528" cy="3369141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bdélník 8"/>
          <p:cNvSpPr/>
          <p:nvPr/>
        </p:nvSpPr>
        <p:spPr>
          <a:xfrm>
            <a:off x="2495600" y="2155098"/>
            <a:ext cx="7344816" cy="427382"/>
          </a:xfrm>
          <a:prstGeom prst="rect">
            <a:avLst/>
          </a:prstGeom>
          <a:solidFill>
            <a:srgbClr val="FFCC99"/>
          </a:solidFill>
          <a:ln w="1905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Zástupný symbol pro obsah 2"/>
          <p:cNvSpPr>
            <a:spLocks noGrp="1"/>
          </p:cNvSpPr>
          <p:nvPr>
            <p:ph idx="1"/>
          </p:nvPr>
        </p:nvSpPr>
        <p:spPr>
          <a:xfrm>
            <a:off x="1104900" y="1600201"/>
            <a:ext cx="9980682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2400" dirty="0"/>
              <a:t>=POSUN(Priklad2!$B$7;0;0;pocet</a:t>
            </a:r>
            <a:r>
              <a:rPr lang="en-US" sz="2400" dirty="0"/>
              <a:t>;</a:t>
            </a:r>
            <a:r>
              <a:rPr lang="cs-CZ" sz="2400" dirty="0"/>
              <a:t>1)</a:t>
            </a:r>
          </a:p>
          <a:p>
            <a:pPr marL="0" indent="0" algn="ctr">
              <a:buNone/>
            </a:pPr>
            <a:r>
              <a:rPr lang="cs-CZ" sz="2400" dirty="0"/>
              <a:t>=POSUN(Priklad2!$A$7;0;0;</a:t>
            </a:r>
            <a:r>
              <a:rPr lang="en-US" sz="2400" dirty="0" err="1"/>
              <a:t>pocet</a:t>
            </a:r>
            <a:r>
              <a:rPr lang="en-US" sz="2400" dirty="0"/>
              <a:t>;</a:t>
            </a:r>
            <a:r>
              <a:rPr lang="cs-CZ" sz="2400" dirty="0"/>
              <a:t>1)</a:t>
            </a:r>
          </a:p>
          <a:p>
            <a:pPr marL="0" indent="0">
              <a:buNone/>
            </a:pPr>
            <a:endParaRPr lang="en-US" sz="2400" dirty="0"/>
          </a:p>
          <a:p>
            <a:pPr marL="0" indent="0" algn="ctr">
              <a:buNone/>
            </a:pPr>
            <a:endParaRPr lang="en-US" sz="2400" dirty="0"/>
          </a:p>
          <a:p>
            <a:pPr marL="0" indent="0">
              <a:buNone/>
            </a:pPr>
            <a:endParaRPr lang="cs-CZ" sz="2400" dirty="0"/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827421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Funkce CONCATENATE</a:t>
            </a:r>
          </a:p>
        </p:txBody>
      </p:sp>
      <p:sp>
        <p:nvSpPr>
          <p:cNvPr id="5" name="Zástupný symbol pro obsah 2"/>
          <p:cNvSpPr>
            <a:spLocks noGrp="1"/>
          </p:cNvSpPr>
          <p:nvPr>
            <p:ph idx="1"/>
          </p:nvPr>
        </p:nvSpPr>
        <p:spPr>
          <a:xfrm>
            <a:off x="1104900" y="1600201"/>
            <a:ext cx="9980682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2400" dirty="0"/>
              <a:t>sloučí několik textových řetězců do jednoho. </a:t>
            </a:r>
          </a:p>
          <a:p>
            <a:pPr marL="0" indent="0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b="1" dirty="0"/>
              <a:t>=CONCATENATE(text1;text2;...)</a:t>
            </a:r>
            <a:endParaRPr lang="cs-CZ" sz="2400" b="1" dirty="0"/>
          </a:p>
          <a:p>
            <a:pPr marL="0" indent="0" algn="ctr">
              <a:buNone/>
            </a:pPr>
            <a:endParaRPr lang="en-US" sz="2400" b="1" dirty="0"/>
          </a:p>
          <a:p>
            <a:pPr marL="0" indent="0">
              <a:spcAft>
                <a:spcPts val="600"/>
              </a:spcAft>
              <a:buNone/>
            </a:pPr>
            <a:r>
              <a:rPr lang="cs-CZ" sz="2400" dirty="0"/>
              <a:t>Například: </a:t>
            </a:r>
          </a:p>
          <a:p>
            <a:pPr marL="0" indent="0" algn="ctr">
              <a:spcAft>
                <a:spcPts val="600"/>
              </a:spcAft>
              <a:buNone/>
            </a:pPr>
            <a:r>
              <a:rPr lang="cs-CZ" sz="2400" dirty="0"/>
              <a:t>=CONCATENATE(“A“</a:t>
            </a:r>
            <a:r>
              <a:rPr lang="en-US" sz="2400" dirty="0"/>
              <a:t>;</a:t>
            </a:r>
            <a:r>
              <a:rPr lang="cs-CZ" sz="2400" dirty="0"/>
              <a:t>“hoj“) … Ahoj</a:t>
            </a:r>
            <a:endParaRPr lang="en-US" sz="2400" dirty="0"/>
          </a:p>
          <a:p>
            <a:pPr marL="0" indent="0" algn="ctr"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2400" dirty="0"/>
              <a:t>V</a:t>
            </a:r>
            <a:r>
              <a:rPr lang="cs-CZ" sz="2400" dirty="0" err="1"/>
              <a:t>yužití</a:t>
            </a:r>
            <a:r>
              <a:rPr lang="cs-CZ" sz="2400" dirty="0"/>
              <a:t>: Například pro dynamickou tvorbu popisků a názvů grafů.</a:t>
            </a:r>
          </a:p>
          <a:p>
            <a:pPr marL="0" indent="0">
              <a:buNone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094427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4368839" y="2424023"/>
            <a:ext cx="391389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3600" b="1" dirty="0" smtClean="0"/>
              <a:t>Maticové vzorce</a:t>
            </a:r>
            <a:endParaRPr lang="cs-CZ" sz="3600" b="1" dirty="0" smtClean="0"/>
          </a:p>
          <a:p>
            <a:pPr algn="ctr"/>
            <a:endParaRPr lang="cs-CZ" sz="2800" dirty="0" smtClean="0"/>
          </a:p>
          <a:p>
            <a:pPr algn="ctr"/>
            <a:r>
              <a:rPr lang="cs-CZ" sz="2800" dirty="0" smtClean="0"/>
              <a:t>Soubor: </a:t>
            </a:r>
            <a:r>
              <a:rPr lang="cs-CZ" sz="2800" dirty="0" smtClean="0">
                <a:hlinkClick r:id="rId2"/>
              </a:rPr>
              <a:t>exploracni.xlsx</a:t>
            </a:r>
            <a:endParaRPr lang="cs-CZ" sz="2800" dirty="0" smtClean="0"/>
          </a:p>
          <a:p>
            <a:pPr algn="ctr"/>
            <a:r>
              <a:rPr lang="cs-CZ" sz="2800" dirty="0" smtClean="0"/>
              <a:t>Příklad </a:t>
            </a:r>
            <a:r>
              <a:rPr lang="cs-CZ" sz="2800" dirty="0" smtClean="0"/>
              <a:t>4, Příklad 5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095741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Maticové vzorce</a:t>
            </a:r>
          </a:p>
        </p:txBody>
      </p:sp>
      <p:sp>
        <p:nvSpPr>
          <p:cNvPr id="5" name="Zástupný symbol pro obsah 2"/>
          <p:cNvSpPr>
            <a:spLocks noGrp="1"/>
          </p:cNvSpPr>
          <p:nvPr>
            <p:ph idx="1"/>
          </p:nvPr>
        </p:nvSpPr>
        <p:spPr>
          <a:xfrm>
            <a:off x="1104900" y="1600201"/>
            <a:ext cx="9980682" cy="4525963"/>
          </a:xfrm>
        </p:spPr>
        <p:txBody>
          <a:bodyPr>
            <a:normAutofit lnSpcReduction="10000"/>
          </a:bodyPr>
          <a:lstStyle/>
          <a:p>
            <a:pPr>
              <a:spcAft>
                <a:spcPts val="1200"/>
              </a:spcAft>
            </a:pPr>
            <a:r>
              <a:rPr lang="en-US" sz="2400" dirty="0" err="1"/>
              <a:t>Maticový</a:t>
            </a:r>
            <a:r>
              <a:rPr lang="en-US" sz="2400" dirty="0"/>
              <a:t> </a:t>
            </a:r>
            <a:r>
              <a:rPr lang="en-US" sz="2400" dirty="0" err="1"/>
              <a:t>vzorec</a:t>
            </a:r>
            <a:r>
              <a:rPr lang="en-US" sz="2400" dirty="0"/>
              <a:t> m</a:t>
            </a:r>
            <a:r>
              <a:rPr lang="cs-CZ" sz="2400" dirty="0"/>
              <a:t>ů</a:t>
            </a:r>
            <a:r>
              <a:rPr lang="en-US" sz="2400" dirty="0" err="1"/>
              <a:t>že</a:t>
            </a:r>
            <a:r>
              <a:rPr lang="en-US" sz="2400" dirty="0"/>
              <a:t> </a:t>
            </a:r>
            <a:r>
              <a:rPr lang="en-US" sz="2400" dirty="0" err="1"/>
              <a:t>provést</a:t>
            </a:r>
            <a:r>
              <a:rPr lang="en-US" sz="2400" dirty="0"/>
              <a:t> n</a:t>
            </a:r>
            <a:r>
              <a:rPr lang="cs-CZ" sz="2400" dirty="0"/>
              <a:t>ě</a:t>
            </a:r>
            <a:r>
              <a:rPr lang="en-US" sz="2400" dirty="0" err="1"/>
              <a:t>kolik</a:t>
            </a:r>
            <a:r>
              <a:rPr lang="en-US" sz="2400" dirty="0"/>
              <a:t> </a:t>
            </a:r>
            <a:r>
              <a:rPr lang="en-US" sz="2400" dirty="0" err="1"/>
              <a:t>výpo</a:t>
            </a:r>
            <a:r>
              <a:rPr lang="cs-CZ" sz="2400" dirty="0" err="1"/>
              <a:t>čtů</a:t>
            </a:r>
            <a:r>
              <a:rPr lang="en-US" sz="2400" dirty="0"/>
              <a:t> a </a:t>
            </a:r>
            <a:r>
              <a:rPr lang="en-US" sz="2400" dirty="0" err="1"/>
              <a:t>potom</a:t>
            </a:r>
            <a:r>
              <a:rPr lang="en-US" sz="2400" dirty="0"/>
              <a:t> </a:t>
            </a:r>
            <a:r>
              <a:rPr lang="en-US" sz="2400" dirty="0" err="1"/>
              <a:t>vrátit</a:t>
            </a:r>
            <a:r>
              <a:rPr lang="en-US" sz="2400" dirty="0"/>
              <a:t> </a:t>
            </a:r>
            <a:r>
              <a:rPr lang="en-US" sz="2400" dirty="0" err="1"/>
              <a:t>jeden</a:t>
            </a:r>
            <a:r>
              <a:rPr lang="en-US" sz="2400" dirty="0"/>
              <a:t> </a:t>
            </a:r>
            <a:r>
              <a:rPr lang="en-US" sz="2400" dirty="0" err="1"/>
              <a:t>nebo</a:t>
            </a:r>
            <a:r>
              <a:rPr lang="en-US" sz="2400" dirty="0"/>
              <a:t> n</a:t>
            </a:r>
            <a:r>
              <a:rPr lang="cs-CZ" sz="2400" dirty="0"/>
              <a:t>ě</a:t>
            </a:r>
            <a:r>
              <a:rPr lang="en-US" sz="2400" dirty="0" err="1"/>
              <a:t>kolik</a:t>
            </a:r>
            <a:r>
              <a:rPr lang="en-US" sz="2400" dirty="0"/>
              <a:t> </a:t>
            </a:r>
            <a:r>
              <a:rPr lang="en-US" sz="2400" dirty="0" err="1"/>
              <a:t>výsledk</a:t>
            </a:r>
            <a:r>
              <a:rPr lang="cs-CZ" sz="2400" dirty="0"/>
              <a:t>ů</a:t>
            </a:r>
            <a:r>
              <a:rPr lang="en-US" sz="2400" dirty="0"/>
              <a:t>.</a:t>
            </a:r>
          </a:p>
          <a:p>
            <a:pPr>
              <a:spcAft>
                <a:spcPts val="1200"/>
              </a:spcAft>
            </a:pPr>
            <a:r>
              <a:rPr lang="en-US" sz="2400" dirty="0" err="1"/>
              <a:t>Maticové</a:t>
            </a:r>
            <a:r>
              <a:rPr lang="en-US" sz="2400" dirty="0"/>
              <a:t> </a:t>
            </a:r>
            <a:r>
              <a:rPr lang="en-US" sz="2400" dirty="0" err="1"/>
              <a:t>vzorce</a:t>
            </a:r>
            <a:r>
              <a:rPr lang="en-US" sz="2400" dirty="0"/>
              <a:t> </a:t>
            </a:r>
            <a:r>
              <a:rPr lang="en-US" sz="2400" dirty="0" err="1"/>
              <a:t>po</a:t>
            </a:r>
            <a:r>
              <a:rPr lang="cs-CZ" sz="2400" dirty="0"/>
              <a:t>č</a:t>
            </a:r>
            <a:r>
              <a:rPr lang="en-US" sz="2400" dirty="0" err="1"/>
              <a:t>ítají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/>
              <a:t>základ</a:t>
            </a:r>
            <a:r>
              <a:rPr lang="cs-CZ" sz="2400" dirty="0"/>
              <a:t>ě</a:t>
            </a:r>
            <a:r>
              <a:rPr lang="en-US" sz="2400" dirty="0"/>
              <a:t> </a:t>
            </a:r>
            <a:r>
              <a:rPr lang="en-US" sz="2400" dirty="0" err="1"/>
              <a:t>dvou</a:t>
            </a:r>
            <a:r>
              <a:rPr lang="en-US" sz="2400" dirty="0"/>
              <a:t> </a:t>
            </a:r>
            <a:r>
              <a:rPr lang="en-US" sz="2400" dirty="0" err="1"/>
              <a:t>nebo</a:t>
            </a:r>
            <a:r>
              <a:rPr lang="en-US" sz="2400" dirty="0"/>
              <a:t> </a:t>
            </a:r>
            <a:r>
              <a:rPr lang="en-US" sz="2400" dirty="0" err="1"/>
              <a:t>více</a:t>
            </a:r>
            <a:r>
              <a:rPr lang="en-US" sz="2400" dirty="0"/>
              <a:t> </a:t>
            </a:r>
            <a:r>
              <a:rPr lang="en-US" sz="2400" dirty="0" err="1"/>
              <a:t>množin</a:t>
            </a:r>
            <a:r>
              <a:rPr lang="en-US" sz="2400" dirty="0"/>
              <a:t> </a:t>
            </a:r>
            <a:r>
              <a:rPr lang="en-US" sz="2400" dirty="0" err="1"/>
              <a:t>hodnot</a:t>
            </a:r>
            <a:r>
              <a:rPr lang="en-US" sz="2400" dirty="0"/>
              <a:t>, </a:t>
            </a:r>
            <a:r>
              <a:rPr lang="en-US" sz="2400" dirty="0" err="1"/>
              <a:t>neboli</a:t>
            </a:r>
            <a:r>
              <a:rPr lang="en-US" sz="2400" dirty="0"/>
              <a:t> </a:t>
            </a:r>
            <a:r>
              <a:rPr lang="en-US" sz="2400" dirty="0" err="1"/>
              <a:t>maticových</a:t>
            </a:r>
            <a:r>
              <a:rPr lang="cs-CZ" sz="2400" dirty="0"/>
              <a:t> </a:t>
            </a:r>
            <a:r>
              <a:rPr lang="en-US" sz="2400" dirty="0"/>
              <a:t>argument</a:t>
            </a:r>
            <a:r>
              <a:rPr lang="cs-CZ" sz="2400" dirty="0"/>
              <a:t>ů</a:t>
            </a:r>
            <a:r>
              <a:rPr lang="en-US" sz="2400" dirty="0"/>
              <a:t>. </a:t>
            </a:r>
            <a:endParaRPr lang="cs-CZ" sz="2400" dirty="0"/>
          </a:p>
          <a:p>
            <a:pPr>
              <a:spcAft>
                <a:spcPts val="1200"/>
              </a:spcAft>
            </a:pPr>
            <a:r>
              <a:rPr lang="en-US" sz="2400" dirty="0" err="1"/>
              <a:t>Každý</a:t>
            </a:r>
            <a:r>
              <a:rPr lang="en-US" sz="2400" dirty="0"/>
              <a:t> </a:t>
            </a:r>
            <a:r>
              <a:rPr lang="en-US" sz="2400" dirty="0" err="1"/>
              <a:t>maticový</a:t>
            </a:r>
            <a:r>
              <a:rPr lang="en-US" sz="2400" dirty="0"/>
              <a:t> argument </a:t>
            </a:r>
            <a:r>
              <a:rPr lang="en-US" sz="2400" dirty="0" err="1"/>
              <a:t>musí</a:t>
            </a:r>
            <a:r>
              <a:rPr lang="en-US" sz="2400" dirty="0"/>
              <a:t> </a:t>
            </a:r>
            <a:r>
              <a:rPr lang="en-US" sz="2400" dirty="0" err="1"/>
              <a:t>obsahovat</a:t>
            </a:r>
            <a:r>
              <a:rPr lang="en-US" sz="2400" dirty="0"/>
              <a:t> </a:t>
            </a:r>
            <a:r>
              <a:rPr lang="en-US" sz="2400" dirty="0" err="1"/>
              <a:t>st</a:t>
            </a:r>
            <a:r>
              <a:rPr lang="cs-CZ" sz="2400" dirty="0"/>
              <a:t>e</a:t>
            </a:r>
            <a:r>
              <a:rPr lang="en-US" sz="2400" dirty="0" err="1"/>
              <a:t>jný</a:t>
            </a:r>
            <a:r>
              <a:rPr lang="en-US" sz="2400" dirty="0"/>
              <a:t> </a:t>
            </a:r>
            <a:r>
              <a:rPr lang="en-US" sz="2400" dirty="0" err="1"/>
              <a:t>po</a:t>
            </a:r>
            <a:r>
              <a:rPr lang="cs-CZ" sz="2400" dirty="0"/>
              <a:t>č</a:t>
            </a:r>
            <a:r>
              <a:rPr lang="en-US" sz="2400" dirty="0"/>
              <a:t>et </a:t>
            </a:r>
            <a:r>
              <a:rPr lang="cs-CZ" sz="2400" dirty="0"/>
              <a:t>ř</a:t>
            </a:r>
            <a:r>
              <a:rPr lang="en-US" sz="2400" dirty="0" err="1"/>
              <a:t>ádk</a:t>
            </a:r>
            <a:r>
              <a:rPr lang="cs-CZ" sz="2400" dirty="0"/>
              <a:t>ů</a:t>
            </a:r>
            <a:r>
              <a:rPr lang="en-US" sz="2400" dirty="0"/>
              <a:t> a </a:t>
            </a:r>
            <a:r>
              <a:rPr lang="en-US" sz="2400" dirty="0" err="1"/>
              <a:t>sloupc</a:t>
            </a:r>
            <a:r>
              <a:rPr lang="cs-CZ" sz="2400" dirty="0"/>
              <a:t>ů</a:t>
            </a:r>
            <a:r>
              <a:rPr lang="en-US" sz="2400" dirty="0"/>
              <a:t>. </a:t>
            </a:r>
            <a:endParaRPr lang="cs-CZ" sz="2400" dirty="0"/>
          </a:p>
          <a:p>
            <a:pPr>
              <a:spcAft>
                <a:spcPts val="1200"/>
              </a:spcAft>
            </a:pPr>
            <a:r>
              <a:rPr lang="en-US" sz="2400" dirty="0" err="1"/>
              <a:t>Maticové</a:t>
            </a:r>
            <a:r>
              <a:rPr lang="cs-CZ" sz="2400" dirty="0"/>
              <a:t> </a:t>
            </a:r>
            <a:r>
              <a:rPr lang="en-US" sz="2400" dirty="0" err="1"/>
              <a:t>vzorce</a:t>
            </a:r>
            <a:r>
              <a:rPr lang="en-US" sz="2400" dirty="0"/>
              <a:t> </a:t>
            </a:r>
            <a:r>
              <a:rPr lang="en-US" sz="2400" dirty="0" err="1"/>
              <a:t>vytvo</a:t>
            </a:r>
            <a:r>
              <a:rPr lang="cs-CZ" sz="2400" dirty="0"/>
              <a:t>ř</a:t>
            </a:r>
            <a:r>
              <a:rPr lang="en-US" sz="2400" dirty="0" err="1"/>
              <a:t>íte</a:t>
            </a:r>
            <a:r>
              <a:rPr lang="en-US" sz="2400" dirty="0"/>
              <a:t> </a:t>
            </a:r>
            <a:r>
              <a:rPr lang="en-US" sz="2400" dirty="0" err="1"/>
              <a:t>stejn</a:t>
            </a:r>
            <a:r>
              <a:rPr lang="cs-CZ" sz="2400" dirty="0"/>
              <a:t>ě</a:t>
            </a:r>
            <a:r>
              <a:rPr lang="en-US" sz="2400" dirty="0"/>
              <a:t> </a:t>
            </a:r>
            <a:r>
              <a:rPr lang="en-US" sz="2400" dirty="0" err="1"/>
              <a:t>jako</a:t>
            </a:r>
            <a:r>
              <a:rPr lang="en-US" sz="2400" dirty="0"/>
              <a:t> </a:t>
            </a:r>
            <a:r>
              <a:rPr lang="en-US" sz="2400" dirty="0" err="1"/>
              <a:t>jiné</a:t>
            </a:r>
            <a:r>
              <a:rPr lang="en-US" sz="2400" dirty="0"/>
              <a:t> </a:t>
            </a:r>
            <a:r>
              <a:rPr lang="en-US" sz="2400" dirty="0" err="1"/>
              <a:t>vzorce</a:t>
            </a:r>
            <a:r>
              <a:rPr lang="en-US" sz="2400" dirty="0"/>
              <a:t>. </a:t>
            </a:r>
            <a:r>
              <a:rPr lang="en-US" sz="2400" dirty="0" err="1"/>
              <a:t>Jediný</a:t>
            </a:r>
            <a:r>
              <a:rPr lang="en-US" sz="2400" dirty="0"/>
              <a:t> </a:t>
            </a:r>
            <a:r>
              <a:rPr lang="en-US" sz="2400" dirty="0" err="1"/>
              <a:t>rozdíl</a:t>
            </a:r>
            <a:r>
              <a:rPr lang="en-US" sz="2400" dirty="0"/>
              <a:t> </a:t>
            </a:r>
            <a:r>
              <a:rPr lang="en-US" sz="2400" dirty="0" err="1"/>
              <a:t>spo</a:t>
            </a:r>
            <a:r>
              <a:rPr lang="cs-CZ" sz="2400" dirty="0"/>
              <a:t>č</a:t>
            </a:r>
            <a:r>
              <a:rPr lang="en-US" sz="2400" dirty="0" err="1"/>
              <a:t>ívá</a:t>
            </a:r>
            <a:r>
              <a:rPr lang="en-US" sz="2400" dirty="0"/>
              <a:t> v tom, </a:t>
            </a:r>
            <a:r>
              <a:rPr lang="en-US" sz="2400" dirty="0" err="1"/>
              <a:t>že</a:t>
            </a:r>
            <a:r>
              <a:rPr lang="en-US" sz="2400" dirty="0"/>
              <a:t> se </a:t>
            </a:r>
            <a:r>
              <a:rPr lang="en-US" sz="2400" dirty="0" err="1"/>
              <a:t>vzorec</a:t>
            </a:r>
            <a:r>
              <a:rPr lang="en-US" sz="2400" dirty="0"/>
              <a:t> </a:t>
            </a:r>
            <a:r>
              <a:rPr lang="en-US" sz="2400" dirty="0" err="1"/>
              <a:t>zadává</a:t>
            </a:r>
            <a:r>
              <a:rPr lang="cs-CZ" sz="2400" dirty="0"/>
              <a:t> </a:t>
            </a:r>
            <a:r>
              <a:rPr lang="en-US" sz="2400" dirty="0" err="1"/>
              <a:t>stisknutím</a:t>
            </a:r>
            <a:r>
              <a:rPr lang="en-US" sz="2400" dirty="0"/>
              <a:t> </a:t>
            </a:r>
            <a:r>
              <a:rPr lang="en-US" sz="2400" dirty="0" err="1"/>
              <a:t>kláves</a:t>
            </a:r>
            <a:r>
              <a:rPr lang="en-US" sz="2400" dirty="0"/>
              <a:t> </a:t>
            </a:r>
            <a:endParaRPr lang="cs-CZ" sz="2400" dirty="0"/>
          </a:p>
          <a:p>
            <a:pPr marL="0" indent="0" algn="ctr">
              <a:spcAft>
                <a:spcPts val="1200"/>
              </a:spcAft>
              <a:buNone/>
            </a:pPr>
            <a:r>
              <a:rPr lang="en-US" sz="2400" b="1" dirty="0"/>
              <a:t>CTRL+SHIFT+ENTER</a:t>
            </a:r>
            <a:r>
              <a:rPr lang="en-US" sz="2400" dirty="0"/>
              <a:t>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772240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Maticové vzorce – příklady využití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2266122" y="3046649"/>
            <a:ext cx="7398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hlinkClick r:id="rId2"/>
              </a:rPr>
              <a:t>Excel </a:t>
            </a:r>
            <a:r>
              <a:rPr lang="cs-CZ" sz="2400" dirty="0" err="1">
                <a:hlinkClick r:id="rId2"/>
              </a:rPr>
              <a:t>Assistent</a:t>
            </a:r>
            <a:r>
              <a:rPr lang="cs-CZ" sz="2400" dirty="0">
                <a:hlinkClick r:id="rId2"/>
              </a:rPr>
              <a:t> Magazín 03/2003 - </a:t>
            </a:r>
            <a:r>
              <a:rPr lang="cs-CZ" sz="2400" dirty="0" err="1">
                <a:hlinkClick r:id="rId2"/>
              </a:rPr>
              <a:t>Dataspectrum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60940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Užitečné odkazy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Clr>
                <a:srgbClr val="FF0000"/>
              </a:buClr>
              <a:buNone/>
            </a:pPr>
            <a:r>
              <a:rPr lang="cs-CZ" sz="2200" b="1" dirty="0"/>
              <a:t>Klávesové zkratky</a:t>
            </a:r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cs-CZ" sz="2200" dirty="0">
                <a:hlinkClick r:id="rId2"/>
              </a:rPr>
              <a:t>http://wall.cz/excel-navod/klavesove-zkratky-pro-ms-excel</a:t>
            </a:r>
            <a:endParaRPr lang="cs-CZ" sz="2200" dirty="0"/>
          </a:p>
          <a:p>
            <a:pPr marL="0" indent="0">
              <a:buClr>
                <a:srgbClr val="FF0000"/>
              </a:buClr>
              <a:buNone/>
            </a:pPr>
            <a:endParaRPr lang="cs-CZ" sz="2200" b="1" dirty="0"/>
          </a:p>
          <a:p>
            <a:pPr marL="0" indent="0">
              <a:buClr>
                <a:srgbClr val="FF0000"/>
              </a:buClr>
              <a:buNone/>
            </a:pPr>
            <a:r>
              <a:rPr lang="cs-CZ" sz="2200" b="1" dirty="0"/>
              <a:t>Seznam funkcí</a:t>
            </a:r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cs-CZ" sz="2200" dirty="0">
                <a:hlinkClick r:id="rId3"/>
              </a:rPr>
              <a:t>http://www.office4you.cz/rady-a-navody-ms-excel/275-excel-seznam-funkci.html</a:t>
            </a:r>
            <a:endParaRPr lang="cs-CZ" sz="2200" dirty="0"/>
          </a:p>
          <a:p>
            <a:pPr marL="0" indent="0">
              <a:buClr>
                <a:srgbClr val="FF0000"/>
              </a:buClr>
              <a:buNone/>
            </a:pPr>
            <a:endParaRPr lang="cs-CZ" sz="2200" b="1" dirty="0"/>
          </a:p>
          <a:p>
            <a:pPr marL="0" indent="0">
              <a:buClr>
                <a:srgbClr val="FF0000"/>
              </a:buClr>
              <a:buNone/>
            </a:pPr>
            <a:r>
              <a:rPr lang="cs-CZ" sz="2200" b="1" dirty="0"/>
              <a:t>Tipy a triky</a:t>
            </a:r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cs-CZ" sz="2200" dirty="0">
                <a:hlinkClick r:id="rId4"/>
              </a:rPr>
              <a:t>http://office.lasakovi.com/excel/</a:t>
            </a:r>
            <a:endParaRPr lang="cs-CZ" sz="2200" dirty="0"/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cs-CZ" sz="2200" dirty="0">
                <a:hlinkClick r:id="rId5"/>
              </a:rPr>
              <a:t>http://www.office4you.cz/rady-a-navody-ms-excel.html</a:t>
            </a:r>
            <a:r>
              <a:rPr lang="cs-CZ" sz="2200" dirty="0"/>
              <a:t> </a:t>
            </a:r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cs-CZ" sz="2200" dirty="0">
                <a:hlinkClick r:id="rId6"/>
              </a:rPr>
              <a:t>http://www.dataspectrum.cz/</a:t>
            </a:r>
            <a:r>
              <a:rPr lang="cs-CZ" sz="2200" dirty="0"/>
              <a:t> </a:t>
            </a:r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3342841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Děkuji za pozornost!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Picture 2" descr="http://www.ush.sd/ar/_imgs/gols.jpg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30" b="7930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5783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Kontingenční tabulky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Obdélník 2">
            <a:hlinkClick r:id="rId2"/>
          </p:cNvPr>
          <p:cNvSpPr/>
          <p:nvPr/>
        </p:nvSpPr>
        <p:spPr>
          <a:xfrm>
            <a:off x="2264652" y="2636912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400" b="1" dirty="0"/>
              <a:t>Pavel Lasák</a:t>
            </a:r>
          </a:p>
          <a:p>
            <a:pPr algn="ctr"/>
            <a:endParaRPr lang="cs-CZ" sz="2400" b="1" dirty="0">
              <a:hlinkClick r:id="rId3"/>
            </a:endParaRPr>
          </a:p>
          <a:p>
            <a:pPr algn="ctr"/>
            <a:r>
              <a:rPr lang="en-US" sz="2400" dirty="0">
                <a:hlinkClick r:id="rId3"/>
              </a:rPr>
              <a:t>http://office.lasakovi.com/excel/kontingencni-tabulka/serial-kontingencni-tabulky-grafy-excel/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56250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2090468" y="23322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cs-CZ" dirty="0" smtClean="0">
                <a:solidFill>
                  <a:schemeClr val="accent3">
                    <a:lumMod val="50000"/>
                  </a:schemeClr>
                </a:solidFill>
              </a:rPr>
              <a:t>Převod datové matice </a:t>
            </a:r>
            <a:br>
              <a:rPr lang="cs-CZ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cs-CZ" dirty="0" smtClean="0">
                <a:solidFill>
                  <a:schemeClr val="accent3">
                    <a:lumMod val="50000"/>
                  </a:schemeClr>
                </a:solidFill>
              </a:rPr>
              <a:t>do standardního datového formátu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71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Datová matice vs. standardní dat. formát</a:t>
            </a: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935907"/>
              </p:ext>
            </p:extLst>
          </p:nvPr>
        </p:nvGraphicFramePr>
        <p:xfrm>
          <a:off x="1991544" y="1556792"/>
          <a:ext cx="5029200" cy="35471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err="1">
                          <a:effectLst/>
                        </a:rPr>
                        <a:t>Rok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C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F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9,1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142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11,1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118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4,8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166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6,1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226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2400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5,8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80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2500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3,2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340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72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2550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1,5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320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80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2750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2,7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340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122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3,2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138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2900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3,3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156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80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3200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2,8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2800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144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2400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11,6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180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198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6714748"/>
              </p:ext>
            </p:extLst>
          </p:nvPr>
        </p:nvGraphicFramePr>
        <p:xfrm>
          <a:off x="7985720" y="1556793"/>
          <a:ext cx="1981200" cy="32937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3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>
                          <a:effectLst/>
                        </a:rPr>
                        <a:t>Rok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Test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Body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9,1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54,2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C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F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142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11,1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44,2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C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Test 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7" name="TextovéPole 6"/>
          <p:cNvSpPr txBox="1"/>
          <p:nvPr/>
        </p:nvSpPr>
        <p:spPr>
          <a:xfrm>
            <a:off x="2277834" y="5229201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rgbClr val="FF0000"/>
                </a:solidFill>
              </a:rPr>
              <a:t>Datová matice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7570552" y="5229501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 err="1">
                <a:solidFill>
                  <a:srgbClr val="FF0000"/>
                </a:solidFill>
              </a:rPr>
              <a:t>Stand</a:t>
            </a:r>
            <a:r>
              <a:rPr lang="cs-CZ" sz="2400" dirty="0">
                <a:solidFill>
                  <a:srgbClr val="FF0000"/>
                </a:solidFill>
              </a:rPr>
              <a:t>. datový formát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9" name="Obousměrná vodorovná šipka 8"/>
          <p:cNvSpPr/>
          <p:nvPr/>
        </p:nvSpPr>
        <p:spPr>
          <a:xfrm>
            <a:off x="7176120" y="3129263"/>
            <a:ext cx="648072" cy="360040"/>
          </a:xfrm>
          <a:prstGeom prst="leftRightArrow">
            <a:avLst/>
          </a:prstGeom>
          <a:solidFill>
            <a:srgbClr val="00B0F0"/>
          </a:solidFill>
          <a:ln w="1905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56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Datová matice vs. standardní dat. formát</a:t>
            </a: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4433934"/>
              </p:ext>
            </p:extLst>
          </p:nvPr>
        </p:nvGraphicFramePr>
        <p:xfrm>
          <a:off x="1991544" y="1556792"/>
          <a:ext cx="5029200" cy="35471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err="1">
                          <a:effectLst/>
                        </a:rPr>
                        <a:t>Rok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C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F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9,1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142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11,1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118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4,8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166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6,1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226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2400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5,8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80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2500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3,2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340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72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2550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1,5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320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80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2750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2,7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340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122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3,2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138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2900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3,3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156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80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3200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2,8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2800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144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2400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11,6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180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198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034159"/>
              </p:ext>
            </p:extLst>
          </p:nvPr>
        </p:nvGraphicFramePr>
        <p:xfrm>
          <a:off x="7985720" y="1556793"/>
          <a:ext cx="1981200" cy="32937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3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>
                          <a:effectLst/>
                        </a:rPr>
                        <a:t>Rok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Test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Body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9,1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54,2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C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F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142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11,1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44,2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C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Test 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7" name="TextovéPole 6"/>
          <p:cNvSpPr txBox="1"/>
          <p:nvPr/>
        </p:nvSpPr>
        <p:spPr>
          <a:xfrm>
            <a:off x="2277834" y="5229201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rgbClr val="FF0000"/>
                </a:solidFill>
              </a:rPr>
              <a:t>Datová matice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7570552" y="5229501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 err="1">
                <a:solidFill>
                  <a:srgbClr val="FF0000"/>
                </a:solidFill>
              </a:rPr>
              <a:t>Stand</a:t>
            </a:r>
            <a:r>
              <a:rPr lang="cs-CZ" sz="2400" dirty="0">
                <a:solidFill>
                  <a:srgbClr val="FF0000"/>
                </a:solidFill>
              </a:rPr>
              <a:t>. datový formát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" name="Šipka doleva 2"/>
          <p:cNvSpPr/>
          <p:nvPr/>
        </p:nvSpPr>
        <p:spPr>
          <a:xfrm>
            <a:off x="7176120" y="3212976"/>
            <a:ext cx="648072" cy="432048"/>
          </a:xfrm>
          <a:prstGeom prst="leftArrow">
            <a:avLst/>
          </a:prstGeom>
          <a:solidFill>
            <a:srgbClr val="00B0F0"/>
          </a:solidFill>
          <a:ln w="1905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ovéPole 4"/>
          <p:cNvSpPr txBox="1"/>
          <p:nvPr/>
        </p:nvSpPr>
        <p:spPr>
          <a:xfrm>
            <a:off x="5831226" y="6021289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chemeClr val="accent1"/>
                </a:solidFill>
              </a:rPr>
              <a:t>Kontingenční tabulka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055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chemeClr val="accent3">
                    <a:lumMod val="50000"/>
                  </a:schemeClr>
                </a:solidFill>
              </a:rPr>
              <a:t>Datová matice vs. standardní dat. formát</a:t>
            </a: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3247904"/>
              </p:ext>
            </p:extLst>
          </p:nvPr>
        </p:nvGraphicFramePr>
        <p:xfrm>
          <a:off x="1991544" y="1556792"/>
          <a:ext cx="5029200" cy="35471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err="1">
                          <a:effectLst/>
                        </a:rPr>
                        <a:t>Rok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C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F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Test 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9,1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142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11,1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118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4,8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166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6,1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226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2400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5,8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80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2500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3,2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340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72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2550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1,5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320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80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2750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2,7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340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122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3,2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138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2900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3,3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156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80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3200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2,8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2800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144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2400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11,6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180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198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8265879"/>
              </p:ext>
            </p:extLst>
          </p:nvPr>
        </p:nvGraphicFramePr>
        <p:xfrm>
          <a:off x="7985720" y="1556793"/>
          <a:ext cx="1981200" cy="32937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3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>
                          <a:effectLst/>
                        </a:rPr>
                        <a:t>Rok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Test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Body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9,1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54,2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C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F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142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11,1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44,2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C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Test 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2005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Test 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7" name="TextovéPole 6"/>
          <p:cNvSpPr txBox="1"/>
          <p:nvPr/>
        </p:nvSpPr>
        <p:spPr>
          <a:xfrm>
            <a:off x="2277834" y="5229201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rgbClr val="FF0000"/>
                </a:solidFill>
              </a:rPr>
              <a:t>Datová matice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7570552" y="5229501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 err="1">
                <a:solidFill>
                  <a:srgbClr val="FF0000"/>
                </a:solidFill>
              </a:rPr>
              <a:t>Stand</a:t>
            </a:r>
            <a:r>
              <a:rPr lang="cs-CZ" sz="2400" dirty="0">
                <a:solidFill>
                  <a:srgbClr val="FF0000"/>
                </a:solidFill>
              </a:rPr>
              <a:t>. datový formát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" name="Šipka doleva 2"/>
          <p:cNvSpPr/>
          <p:nvPr/>
        </p:nvSpPr>
        <p:spPr>
          <a:xfrm flipH="1">
            <a:off x="7176120" y="3212976"/>
            <a:ext cx="648072" cy="432048"/>
          </a:xfrm>
          <a:prstGeom prst="leftArrow">
            <a:avLst/>
          </a:prstGeom>
          <a:solidFill>
            <a:srgbClr val="00B0F0"/>
          </a:solidFill>
          <a:ln w="1905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ovéPole 4"/>
          <p:cNvSpPr txBox="1"/>
          <p:nvPr/>
        </p:nvSpPr>
        <p:spPr>
          <a:xfrm>
            <a:off x="2135560" y="5805264"/>
            <a:ext cx="82089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chemeClr val="accent1"/>
                </a:solidFill>
              </a:rPr>
              <a:t>Průvodce kontingenční tabulkou</a:t>
            </a:r>
            <a:r>
              <a:rPr lang="en-US" sz="2400" b="1" dirty="0">
                <a:solidFill>
                  <a:schemeClr val="accent1"/>
                </a:solidFill>
              </a:rPr>
              <a:t>/N</a:t>
            </a:r>
            <a:r>
              <a:rPr lang="cs-CZ" sz="2400" b="1" dirty="0" err="1">
                <a:solidFill>
                  <a:schemeClr val="accent1"/>
                </a:solidFill>
              </a:rPr>
              <a:t>ásobné</a:t>
            </a:r>
            <a:r>
              <a:rPr lang="cs-CZ" sz="2400" b="1" dirty="0">
                <a:solidFill>
                  <a:schemeClr val="accent1"/>
                </a:solidFill>
              </a:rPr>
              <a:t> oblasti sloučení</a:t>
            </a:r>
          </a:p>
          <a:p>
            <a:pPr algn="ctr"/>
            <a:r>
              <a:rPr lang="cs-CZ" sz="1600" b="1" dirty="0">
                <a:solidFill>
                  <a:schemeClr val="accent1"/>
                </a:solidFill>
              </a:rPr>
              <a:t>Pivot Table and Pivot Chart </a:t>
            </a:r>
            <a:r>
              <a:rPr lang="cs-CZ" sz="1600" b="1" dirty="0" err="1">
                <a:solidFill>
                  <a:schemeClr val="accent1"/>
                </a:solidFill>
              </a:rPr>
              <a:t>Wizard</a:t>
            </a:r>
            <a:r>
              <a:rPr lang="en-US" sz="1600" b="1" dirty="0">
                <a:solidFill>
                  <a:schemeClr val="accent1"/>
                </a:solidFill>
              </a:rPr>
              <a:t>/</a:t>
            </a:r>
            <a:r>
              <a:rPr lang="cs-CZ" sz="1600" b="1" dirty="0" err="1">
                <a:solidFill>
                  <a:schemeClr val="accent1"/>
                </a:solidFill>
              </a:rPr>
              <a:t>Multiple</a:t>
            </a:r>
            <a:r>
              <a:rPr lang="cs-CZ" sz="1600" b="1" dirty="0">
                <a:solidFill>
                  <a:schemeClr val="accent1"/>
                </a:solidFill>
              </a:rPr>
              <a:t> </a:t>
            </a:r>
            <a:r>
              <a:rPr lang="cs-CZ" sz="1600" b="1" dirty="0" err="1">
                <a:solidFill>
                  <a:schemeClr val="accent1"/>
                </a:solidFill>
              </a:rPr>
              <a:t>consolidation</a:t>
            </a:r>
            <a:r>
              <a:rPr lang="cs-CZ" sz="1600" b="1" dirty="0">
                <a:solidFill>
                  <a:schemeClr val="accent1"/>
                </a:solidFill>
              </a:rPr>
              <a:t> </a:t>
            </a:r>
            <a:r>
              <a:rPr lang="cs-CZ" sz="1600" b="1" dirty="0" err="1">
                <a:solidFill>
                  <a:schemeClr val="accent1"/>
                </a:solidFill>
              </a:rPr>
              <a:t>ranges</a:t>
            </a:r>
            <a:endParaRPr lang="en-US" sz="1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597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ademic Literature 16x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cademicLiterature_16x9_TP103431361.potx" id="{B63B9D51-0F65-46BB-82D2-92FBCC18E236}" vid="{56FB8BD4-7269-439C-89E5-1BB255CD3724}"/>
    </a:ext>
  </a:extLst>
</a:theme>
</file>

<file path=ppt/theme/theme2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Školní prezentace, návrh s proužky a stuhou (širokoúhlá)</Template>
  <TotalTime>0</TotalTime>
  <Words>2583</Words>
  <Application>Microsoft Office PowerPoint</Application>
  <PresentationFormat>Širokoúhlá obrazovka</PresentationFormat>
  <Paragraphs>1541</Paragraphs>
  <Slides>47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47</vt:i4>
      </vt:variant>
    </vt:vector>
  </HeadingPairs>
  <TitlesOfParts>
    <vt:vector size="54" baseType="lpstr">
      <vt:lpstr>Arial</vt:lpstr>
      <vt:lpstr>Calibri</vt:lpstr>
      <vt:lpstr>Euphemia</vt:lpstr>
      <vt:lpstr>Plantagenet Cherokee</vt:lpstr>
      <vt:lpstr>Tahoma</vt:lpstr>
      <vt:lpstr>Wingdings</vt:lpstr>
      <vt:lpstr>Academic Literature 16x9</vt:lpstr>
      <vt:lpstr>Excelentní tipy a triky pro mírně pokročilé</vt:lpstr>
      <vt:lpstr>Obsah</vt:lpstr>
      <vt:lpstr>Několik „fíglů“ na úvod</vt:lpstr>
      <vt:lpstr>Prezentace aplikace PowerPoint</vt:lpstr>
      <vt:lpstr>Kontingenční tabulky</vt:lpstr>
      <vt:lpstr>Převod datové matice  do standardního datového formátu</vt:lpstr>
      <vt:lpstr>Datová matice vs. standardní dat. formát</vt:lpstr>
      <vt:lpstr>Datová matice vs. standardní dat. formát</vt:lpstr>
      <vt:lpstr>Datová matice vs. standardní dat. formát</vt:lpstr>
      <vt:lpstr>Průvodce kontingenční tabulkou a grafem (PKT)</vt:lpstr>
      <vt:lpstr>Jak zobrazit PKT v pásu karet? (Excel 2010)</vt:lpstr>
      <vt:lpstr>Jak zobrazit PKT v pásu karet? (Excel 2010)</vt:lpstr>
      <vt:lpstr>Jak převést dat. matici do stand. dat. formátu?</vt:lpstr>
      <vt:lpstr>Jak převést dat. matici do stand. dat. formátu?</vt:lpstr>
      <vt:lpstr>Jak převést dat. matici do stand. dat. formátu?</vt:lpstr>
      <vt:lpstr>Jak převést dat. matici do stand. dat. formátu?</vt:lpstr>
      <vt:lpstr>Jak převést dat. matici do stand. dat. formátu?</vt:lpstr>
      <vt:lpstr>Jak převést dat. matici do stand. dat. formátu?</vt:lpstr>
      <vt:lpstr>Jak převést dat. matici do stand. dat. formátu?</vt:lpstr>
      <vt:lpstr>Jak převést dat. matici do stand. dat. formátu?</vt:lpstr>
      <vt:lpstr>Jak převést dat. matici do stand. dat. formátu?</vt:lpstr>
      <vt:lpstr>Jak převést obecnou dat. matici  do stand. dat. formátu?</vt:lpstr>
      <vt:lpstr>Jak převést obecnou dat. matici  do stand. dat. formátu?</vt:lpstr>
      <vt:lpstr>Jak převést dat. matici do stand. dat. formátu?</vt:lpstr>
      <vt:lpstr>Jak převést dat. matici do stand. dat. formátu?</vt:lpstr>
      <vt:lpstr>Jak převést dat. matici do stand. dat. formátu?</vt:lpstr>
      <vt:lpstr>Jak převést dat. matici do stand. dat. formátu?</vt:lpstr>
      <vt:lpstr>Jak převést dat. matici do stand. dat. formátu?</vt:lpstr>
      <vt:lpstr>Prezentace aplikace PowerPoint</vt:lpstr>
      <vt:lpstr>Definované názvy</vt:lpstr>
      <vt:lpstr>Jak definovat název buňky (oblasti)?</vt:lpstr>
      <vt:lpstr>Jak definovat název buňky (oblasti)?</vt:lpstr>
      <vt:lpstr>Existují nějaká omezení při volbě názvu?</vt:lpstr>
      <vt:lpstr>Jak upravit (odstranit) definovaný název?</vt:lpstr>
      <vt:lpstr>Jak použít název ve vzorcích, resp. při ověř. dat?</vt:lpstr>
      <vt:lpstr>Jak použít definovaný název při tvorbě grafu?</vt:lpstr>
      <vt:lpstr>Prezentace aplikace PowerPoint</vt:lpstr>
      <vt:lpstr>Funkce POSUN</vt:lpstr>
      <vt:lpstr>Funkce POSUN</vt:lpstr>
      <vt:lpstr>Funkce POSUN</vt:lpstr>
      <vt:lpstr>Jak pomocí funkce POSUN  definovat dynamickou oblast?</vt:lpstr>
      <vt:lpstr>Funkce CONCATENATE</vt:lpstr>
      <vt:lpstr>Prezentace aplikace PowerPoint</vt:lpstr>
      <vt:lpstr>Maticové vzorce</vt:lpstr>
      <vt:lpstr>Maticové vzorce – příklady využití</vt:lpstr>
      <vt:lpstr>Užitečné odkazy</vt:lpstr>
      <vt:lpstr>Děkuji za pozornost!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2015-10-14T13:56:50Z</dcterms:created>
  <dcterms:modified xsi:type="dcterms:W3CDTF">2016-03-17T08:47:27Z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TC034313809991</vt:lpwstr>
  </property>
</Properties>
</file>