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  <p:sldMasterId id="2147483656" r:id="rId2"/>
    <p:sldMasterId id="2147483663" r:id="rId3"/>
  </p:sldMasterIdLst>
  <p:notesMasterIdLst>
    <p:notesMasterId r:id="rId41"/>
  </p:notesMasterIdLst>
  <p:sldIdLst>
    <p:sldId id="744" r:id="rId4"/>
    <p:sldId id="257" r:id="rId5"/>
    <p:sldId id="258" r:id="rId6"/>
    <p:sldId id="259" r:id="rId7"/>
    <p:sldId id="27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7" r:id="rId24"/>
    <p:sldId id="278" r:id="rId25"/>
    <p:sldId id="279" r:id="rId26"/>
    <p:sldId id="286" r:id="rId27"/>
    <p:sldId id="284" r:id="rId28"/>
    <p:sldId id="743" r:id="rId29"/>
    <p:sldId id="742" r:id="rId30"/>
    <p:sldId id="739" r:id="rId31"/>
    <p:sldId id="651" r:id="rId32"/>
    <p:sldId id="701" r:id="rId33"/>
    <p:sldId id="702" r:id="rId34"/>
    <p:sldId id="703" r:id="rId35"/>
    <p:sldId id="704" r:id="rId36"/>
    <p:sldId id="275" r:id="rId37"/>
    <p:sldId id="281" r:id="rId38"/>
    <p:sldId id="282" r:id="rId39"/>
    <p:sldId id="746" r:id="rId4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2" roundtripDataSignature="AMtx7mgmeLQEiRD76nt3YmkSRgcrYMIE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986" autoAdjust="0"/>
  </p:normalViewPr>
  <p:slideViewPr>
    <p:cSldViewPr snapToGrid="0">
      <p:cViewPr varScale="1">
        <p:scale>
          <a:sx n="107" d="100"/>
          <a:sy n="107" d="100"/>
        </p:scale>
        <p:origin x="612" y="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customschemas.google.com/relationships/presentationmetadata" Target="meta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3248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" name="Google Shape;229;p9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9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endParaRPr dirty="0"/>
          </a:p>
        </p:txBody>
      </p:sp>
      <p:sp>
        <p:nvSpPr>
          <p:cNvPr id="244" name="Google Shape;244;p10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10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9" name="Google Shape;259;p11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11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p12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12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3" name="Google Shape;31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4" name="Google Shape;314;p13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13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5" name="Google Shape;335;p14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14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4" name="Google Shape;354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55" name="Google Shape;355;p15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15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2" name="Google Shape;39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93" name="Google Shape;393;p16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16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8" name="Google Shape;40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09" name="Google Shape;409;p17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17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111" name="Google Shape;111;p2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8" name="Google Shape;43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39" name="Google Shape;439;p19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19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6" name="Google Shape;47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7" name="Google Shape;477;p22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20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Google Shape;49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1" name="Google Shape;501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cs-CZ" dirty="0"/>
          </a:p>
        </p:txBody>
      </p:sp>
      <p:sp>
        <p:nvSpPr>
          <p:cNvPr id="502" name="Google Shape;502;p24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22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38101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32499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28229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Font typeface="Wingdings" panose="05000000000000000000" pitchFamily="2" charset="2"/>
              <a:buNone/>
            </a:pP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42854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53192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7" name="Google Shape;44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8" name="Google Shape;448;p20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33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29" name="Google Shape;129;p3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2" name="Google Shape;55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477E90-4C3A-1A40-BB34-28A95E688A19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1" name="Google Shape;461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2" name="Google Shape;462;p21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4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0" name="Google Shape;150;p5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5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4" name="Google Shape;164;p6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6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7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7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6" name="Google Shape;216;p8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4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4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4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5"/>
          <p:cNvSpPr txBox="1"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5"/>
          <p:cNvSpPr txBox="1"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4" name="Google Shape;84;p35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35"/>
          <p:cNvSpPr txBox="1">
            <a:spLocks noGrp="1"/>
          </p:cNvSpPr>
          <p:nvPr>
            <p:ph type="ft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5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oddílu" type="secHead">
  <p:cSld name="SECTION_HEADER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6"/>
          <p:cNvSpPr txBox="1"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6"/>
          <p:cNvSpPr txBox="1"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36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6"/>
          <p:cNvSpPr txBox="1">
            <a:spLocks noGrp="1"/>
          </p:cNvSpPr>
          <p:nvPr>
            <p:ph type="ft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6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7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7"/>
          <p:cNvSpPr txBox="1">
            <a:spLocks noGrp="1"/>
          </p:cNvSpPr>
          <p:nvPr>
            <p:ph type="body" idx="1"/>
          </p:nvPr>
        </p:nvSpPr>
        <p:spPr>
          <a:xfrm>
            <a:off x="202846" y="2162287"/>
            <a:ext cx="5785204" cy="4014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37"/>
          <p:cNvSpPr txBox="1">
            <a:spLocks noGrp="1"/>
          </p:cNvSpPr>
          <p:nvPr>
            <p:ph type="body" idx="2"/>
          </p:nvPr>
        </p:nvSpPr>
        <p:spPr>
          <a:xfrm>
            <a:off x="6203949" y="2162285"/>
            <a:ext cx="5795963" cy="4038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37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7"/>
          <p:cNvSpPr txBox="1">
            <a:spLocks noGrp="1"/>
          </p:cNvSpPr>
          <p:nvPr>
            <p:ph type="ft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37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4152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7158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2343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1272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76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521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2402438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2329154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9640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1236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7160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65308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2806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4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4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4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2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2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32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2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2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enom nadpis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3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3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3"/>
          <p:cNvSpPr txBox="1">
            <a:spLocks noGrp="1"/>
          </p:cNvSpPr>
          <p:nvPr>
            <p:ph type="ft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3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1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31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31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31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64" name="Google Shape;64;p31"/>
          <p:cNvSpPr txBox="1">
            <a:spLocks noGrp="1"/>
          </p:cNvSpPr>
          <p:nvPr>
            <p:ph type="ftr" idx="11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5" name="Google Shape;65;p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07963" y="207734"/>
            <a:ext cx="5600700" cy="647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201">
          <p15:clr>
            <a:srgbClr val="F26B43"/>
          </p15:clr>
        </p15:guide>
        <p15:guide id="5" pos="121">
          <p15:clr>
            <a:srgbClr val="F26B43"/>
          </p15:clr>
        </p15:guide>
        <p15:guide id="6" pos="7559">
          <p15:clr>
            <a:srgbClr val="F26B43"/>
          </p15:clr>
        </p15:guide>
        <p15:guide id="7" pos="3772">
          <p15:clr>
            <a:srgbClr val="F26B43"/>
          </p15:clr>
        </p15:guide>
        <p15:guide id="8" pos="3908">
          <p15:clr>
            <a:srgbClr val="F26B43"/>
          </p15:clr>
        </p15:guide>
        <p15:guide id="9" orient="horz" pos="2001">
          <p15:clr>
            <a:srgbClr val="F26B43"/>
          </p15:clr>
        </p15:guide>
        <p15:guide id="10" pos="7151">
          <p15:clr>
            <a:srgbClr val="F26B43"/>
          </p15:clr>
        </p15:guide>
        <p15:guide id="11" pos="7038">
          <p15:clr>
            <a:srgbClr val="F26B43"/>
          </p15:clr>
        </p15:guide>
        <p15:guide id="12" orient="horz" pos="3997">
          <p15:clr>
            <a:srgbClr val="F26B43"/>
          </p15:clr>
        </p15:guide>
        <p15:guide id="13" pos="3659">
          <p15:clr>
            <a:srgbClr val="F26B43"/>
          </p15:clr>
        </p15:guide>
        <p15:guide id="14" orient="horz" pos="2432">
          <p15:clr>
            <a:srgbClr val="F26B43"/>
          </p15:clr>
        </p15:guide>
        <p15:guide id="15" orient="horz" pos="3906">
          <p15:clr>
            <a:srgbClr val="F26B43"/>
          </p15:clr>
        </p15:guide>
        <p15:guide id="16" orient="horz" pos="527">
          <p15:clr>
            <a:srgbClr val="F26B43"/>
          </p15:clr>
        </p15:guide>
        <p15:guide id="17" orient="horz" pos="663">
          <p15:clr>
            <a:srgbClr val="F26B43"/>
          </p15:clr>
        </p15:guide>
        <p15:guide id="18" pos="710">
          <p15:clr>
            <a:srgbClr val="F26B43"/>
          </p15:clr>
        </p15:guide>
        <p15:guide id="19" pos="77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12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>
          <p15:clr>
            <a:srgbClr val="F26B43"/>
          </p15:clr>
        </p15:guide>
        <p15:guide id="3" pos="7559">
          <p15:clr>
            <a:srgbClr val="F26B43"/>
          </p15:clr>
        </p15:guide>
        <p15:guide id="11" orient="horz" pos="4201">
          <p15:clr>
            <a:srgbClr val="F26B43"/>
          </p15:clr>
        </p15:guide>
        <p15:guide id="12" orient="horz" pos="11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sk.cz/assets/temata/zivotni_prostredi/borsodchem-mchz--s-r-o-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png"/><Relationship Id="rId7" Type="http://schemas.openxmlformats.org/officeDocument/2006/relationships/hyperlink" Target="https://www.msk.cz/cs/temata/zivotni_prostredi/informace-o-vzniku-a-dopadech-zavaznych-havarii-5297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mapis.vubp.cz/Portal/" TargetMode="External"/><Relationship Id="rId5" Type="http://schemas.openxmlformats.org/officeDocument/2006/relationships/hyperlink" Target="https://www.csb.gov/" TargetMode="External"/><Relationship Id="rId4" Type="http://schemas.openxmlformats.org/officeDocument/2006/relationships/hyperlink" Target="https://emars.jrc.ec.europa.eu/EN/emars/content" TargetMode="External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hyperlink" Target="https://knihovna.vsb.cz/cs" TargetMode="External"/><Relationship Id="rId3" Type="http://schemas.openxmlformats.org/officeDocument/2006/relationships/hyperlink" Target="https://minerva.jrc.ec.europa.eu/en/minerva" TargetMode="External"/><Relationship Id="rId7" Type="http://schemas.openxmlformats.org/officeDocument/2006/relationships/hyperlink" Target="https://www.mzp.cz/" TargetMode="External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jpg"/><Relationship Id="rId11" Type="http://schemas.openxmlformats.org/officeDocument/2006/relationships/hyperlink" Target="https://www.msk.cz/" TargetMode="External"/><Relationship Id="rId5" Type="http://schemas.openxmlformats.org/officeDocument/2006/relationships/hyperlink" Target="https://www.oecd.org/" TargetMode="External"/><Relationship Id="rId15" Type="http://schemas.openxmlformats.org/officeDocument/2006/relationships/hyperlink" Target="https://www.bozpinfo.cz/josra/vzdelavaci-materialy-pro-oblast-prevence-zavaznych-havarii" TargetMode="External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openxmlformats.org/officeDocument/2006/relationships/hyperlink" Target="https://vubp.cz/" TargetMode="External"/><Relationship Id="rId1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g"/><Relationship Id="rId5" Type="http://schemas.openxmlformats.org/officeDocument/2006/relationships/hyperlink" Target="https://www.youtube.com/watch?v=oU1U8fdF85I" TargetMode="External"/><Relationship Id="rId4" Type="http://schemas.openxmlformats.org/officeDocument/2006/relationships/hyperlink" Target="https://www.youtube.com/watch?v=Sk88kkuIo6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espirs.jrc.ec.europa.eu/en/espirs/content" TargetMode="External"/><Relationship Id="rId3" Type="http://schemas.openxmlformats.org/officeDocument/2006/relationships/image" Target="../media/image31.png"/><Relationship Id="rId7" Type="http://schemas.openxmlformats.org/officeDocument/2006/relationships/hyperlink" Target="https://www.msk.cz/cs/temata/zivotni_prostredi/prevence-zavaznych-havarii-5274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mapis.vubp.cz/PBD/ClanekDetail.aspx?guidso=10f396b9-c57b-408b-a4b0-0f01acbf4792" TargetMode="External"/><Relationship Id="rId5" Type="http://schemas.openxmlformats.org/officeDocument/2006/relationships/hyperlink" Target="https://www.mzp.cz/cz/seznam_objektu" TargetMode="External"/><Relationship Id="rId4" Type="http://schemas.openxmlformats.org/officeDocument/2006/relationships/image" Target="../media/image32.png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microsoft.com/office/2007/relationships/hdphoto" Target="../media/hdphoto1.wdp"/><Relationship Id="rId7" Type="http://schemas.openxmlformats.org/officeDocument/2006/relationships/slide" Target="slide32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6" Type="http://schemas.openxmlformats.org/officeDocument/2006/relationships/slide" Target="slide27.xml"/><Relationship Id="rId5" Type="http://schemas.openxmlformats.org/officeDocument/2006/relationships/slide" Target="slide30.xml"/><Relationship Id="rId4" Type="http://schemas.openxmlformats.org/officeDocument/2006/relationships/slide" Target="slide3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40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0.png"/><Relationship Id="rId11" Type="http://schemas.openxmlformats.org/officeDocument/2006/relationships/image" Target="../media/image45.svg"/><Relationship Id="rId5" Type="http://schemas.openxmlformats.org/officeDocument/2006/relationships/slide" Target="slide28.xml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openxmlformats.org/officeDocument/2006/relationships/slide" Target="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5.svg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gif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https://www.linde-gas.cz/cs/images/Amoniak_tcm79-632304.pdf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slide" Target="slide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echa.europa.eu/home" TargetMode="External"/><Relationship Id="rId7" Type="http://schemas.openxmlformats.org/officeDocument/2006/relationships/image" Target="../media/image45.sv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png"/><Relationship Id="rId5" Type="http://schemas.openxmlformats.org/officeDocument/2006/relationships/slide" Target="slide26.xml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styl.cz/chemie/databaze/medis-alarm/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slide" Target="slid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hyperlink" Target="https://www.tis-cz.cz/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slide" Target="slide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2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bi.vsb.cz/export/sites/fbi/cs/.content/galerie-souboru/U3V/studijni-materialy/U3V_Analyza_nebezpeci_a_rizik.pdf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vubp.cz/soubory/vyzkum/projekty/VI3VS-702/Priloha-2-Projevy-zavaznych-havarii.pdf" TargetMode="External"/><Relationship Id="rId4" Type="http://schemas.openxmlformats.org/officeDocument/2006/relationships/hyperlink" Target="https://mapis.vubp.cz/Public/ShowDokument.aspx?guid=c31c3f43-4167-48a2-a5f0-011e3edd0ed8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2.em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hyperlink" Target="https://creativecommons.org/licenses/by/4.0/deed.cs" TargetMode="External"/><Relationship Id="rId9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sciencedirect.com/science/article/pii/S209379111500053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dyBy2s9I5c&amp;t=617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1512337" y="2152120"/>
            <a:ext cx="9167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cs-CZ" sz="2800" b="1" dirty="0">
                <a:solidFill>
                  <a:srgbClr val="00A499"/>
                </a:solidFill>
                <a:latin typeface="Calibri"/>
                <a:ea typeface="Calibri"/>
                <a:cs typeface="Calibri"/>
                <a:sym typeface="Calibri"/>
              </a:rPr>
              <a:t>Problematika prevence </a:t>
            </a:r>
            <a:r>
              <a:rPr lang="cs-CZ" sz="2800" b="1">
                <a:solidFill>
                  <a:srgbClr val="00A499"/>
                </a:solidFill>
                <a:latin typeface="Calibri"/>
                <a:ea typeface="Calibri"/>
                <a:cs typeface="Calibri"/>
                <a:sym typeface="Calibri"/>
              </a:rPr>
              <a:t>závažných havárií</a:t>
            </a:r>
            <a:endParaRPr lang="cs-CZ" sz="2800" b="1" dirty="0">
              <a:solidFill>
                <a:srgbClr val="00A4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560965" y="3766354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cs-CZ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Ing. Michaela Skřížovská, Ph.D.</a:t>
            </a:r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Stěžejní legislativa v oblasti PZH</a:t>
            </a:r>
            <a:endParaRPr dirty="0"/>
          </a:p>
        </p:txBody>
      </p:sp>
      <p:sp>
        <p:nvSpPr>
          <p:cNvPr id="233" name="Google Shape;233;p9"/>
          <p:cNvSpPr txBox="1">
            <a:spLocks noGrp="1"/>
          </p:cNvSpPr>
          <p:nvPr>
            <p:ph type="body" idx="1"/>
          </p:nvPr>
        </p:nvSpPr>
        <p:spPr>
          <a:xfrm>
            <a:off x="843655" y="2515806"/>
            <a:ext cx="5252345" cy="2169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b="1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900" b="1" dirty="0"/>
              <a:t>Směrnice SEVESO III (směrnice 2012/18/EU) </a:t>
            </a:r>
          </a:p>
          <a:p>
            <a:pPr marL="742950" lvl="1" indent="-285750"/>
            <a:r>
              <a:rPr lang="cs-CZ" sz="1800" dirty="0"/>
              <a:t>důvody přijetí: nařízení CLP, informování veřejnosti</a:t>
            </a:r>
          </a:p>
          <a:p>
            <a:pPr marL="742950" lvl="1" indent="-285750"/>
            <a:r>
              <a:rPr lang="cs-CZ" sz="1800" dirty="0"/>
              <a:t>ukázka informace veřejnosti v ZHP: </a:t>
            </a:r>
            <a:r>
              <a:rPr lang="cs-CZ" sz="1800" dirty="0">
                <a:hlinkClick r:id="rId3"/>
              </a:rPr>
              <a:t>https://www.msk.cz/assets/temata/zivotni_prostredi/borsodchem-mchz--s-r-o-.pdf</a:t>
            </a:r>
            <a:endParaRPr sz="18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900" b="1" dirty="0"/>
              <a:t>Zákon 224/2015 Sb. a související vyhlášky 225-229/2015 Sb.</a:t>
            </a:r>
            <a:endParaRPr sz="19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900" b="1" dirty="0"/>
              <a:t>Nařízení CLP (ES č.1272/2008)</a:t>
            </a:r>
            <a:endParaRPr sz="1900" dirty="0"/>
          </a:p>
        </p:txBody>
      </p:sp>
      <p:sp>
        <p:nvSpPr>
          <p:cNvPr id="234" name="Google Shape;234;p9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5" name="Google Shape;235;p9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236" name="Google Shape;236;p9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9</a:t>
            </a:fld>
            <a:endParaRPr/>
          </a:p>
        </p:txBody>
      </p:sp>
      <p:sp>
        <p:nvSpPr>
          <p:cNvPr id="237" name="Google Shape;237;p9"/>
          <p:cNvSpPr txBox="1"/>
          <p:nvPr/>
        </p:nvSpPr>
        <p:spPr>
          <a:xfrm>
            <a:off x="6618016" y="5574858"/>
            <a:ext cx="42514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Víte, kde jednotlivé předpisy naleznete?</a:t>
            </a:r>
            <a:endParaRPr dirty="0"/>
          </a:p>
        </p:txBody>
      </p:sp>
      <p:pic>
        <p:nvPicPr>
          <p:cNvPr id="238" name="Google Shape;23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66186" y="5355641"/>
            <a:ext cx="606638" cy="602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9" descr="Legislativa | MĚSTSKÁ POLICIE Nové Město nad Metují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99806" y="2974224"/>
            <a:ext cx="2847975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9"/>
          <p:cNvSpPr/>
          <p:nvPr/>
        </p:nvSpPr>
        <p:spPr>
          <a:xfrm>
            <a:off x="666524" y="2652651"/>
            <a:ext cx="5455920" cy="2032261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7082" y="102603"/>
            <a:ext cx="4560108" cy="2405978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0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/>
              <a:t>Databáze havárií</a:t>
            </a:r>
            <a:endParaRPr/>
          </a:p>
        </p:txBody>
      </p:sp>
      <p:sp>
        <p:nvSpPr>
          <p:cNvPr id="249" name="Google Shape;249;p10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b="1" dirty="0" err="1"/>
              <a:t>eMARS</a:t>
            </a:r>
            <a:r>
              <a:rPr lang="cs-CZ" b="1" dirty="0"/>
              <a:t> (Major </a:t>
            </a:r>
            <a:r>
              <a:rPr lang="cs-CZ" b="1" dirty="0" err="1"/>
              <a:t>Accident</a:t>
            </a:r>
            <a:r>
              <a:rPr lang="cs-CZ" b="1" dirty="0"/>
              <a:t> Reporting </a:t>
            </a:r>
            <a:r>
              <a:rPr lang="cs-CZ" b="1" dirty="0" err="1"/>
              <a:t>System</a:t>
            </a:r>
            <a:r>
              <a:rPr lang="cs-CZ" b="1" dirty="0"/>
              <a:t>): </a:t>
            </a:r>
            <a:r>
              <a:rPr lang="cs-CZ" u="sng" dirty="0">
                <a:solidFill>
                  <a:schemeClr val="hlink"/>
                </a:solidFill>
                <a:hlinkClick r:id="rId4"/>
              </a:rPr>
              <a:t>https://emars.jrc.ec.europa.eu/EN/emars/content</a:t>
            </a:r>
            <a:endParaRPr dirty="0"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600" dirty="0"/>
              <a:t>	Poskytování informací o vzniku a dopadech ZH – hlášení a konečná zpráva o vzniku a dopadech ZH 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600" dirty="0"/>
              <a:t>	Podmínky hlášení ZH EK: příloha č. 3 </a:t>
            </a:r>
            <a:r>
              <a:rPr lang="cs-CZ" sz="1600" dirty="0" err="1"/>
              <a:t>z.č</a:t>
            </a:r>
            <a:r>
              <a:rPr lang="cs-CZ" sz="1600" dirty="0"/>
              <a:t>. 224/2015 Sb.</a:t>
            </a:r>
            <a:endParaRPr dirty="0"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dirty="0"/>
              <a:t>ZEMA (Německo), ARIA (Francie), </a:t>
            </a:r>
            <a:r>
              <a:rPr lang="cs-CZ" dirty="0" err="1"/>
              <a:t>Japanese</a:t>
            </a:r>
            <a:r>
              <a:rPr lang="cs-CZ" dirty="0"/>
              <a:t> </a:t>
            </a:r>
            <a:r>
              <a:rPr lang="cs-CZ" dirty="0" err="1"/>
              <a:t>Failure</a:t>
            </a:r>
            <a:r>
              <a:rPr lang="cs-CZ" dirty="0"/>
              <a:t> </a:t>
            </a:r>
            <a:r>
              <a:rPr lang="cs-CZ" dirty="0" err="1"/>
              <a:t>Knowledge</a:t>
            </a:r>
            <a:r>
              <a:rPr lang="cs-CZ" dirty="0"/>
              <a:t> Database (Japonsko), </a:t>
            </a:r>
            <a:r>
              <a:rPr lang="cs-CZ" dirty="0" err="1"/>
              <a:t>Tukes</a:t>
            </a:r>
            <a:r>
              <a:rPr lang="cs-CZ" dirty="0"/>
              <a:t> VARO (Finsko) atd.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dirty="0"/>
              <a:t>CSB (</a:t>
            </a:r>
            <a:r>
              <a:rPr lang="cs-CZ" dirty="0" err="1"/>
              <a:t>The</a:t>
            </a:r>
            <a:r>
              <a:rPr lang="cs-CZ" dirty="0"/>
              <a:t> U.S. </a:t>
            </a:r>
            <a:r>
              <a:rPr lang="cs-CZ" dirty="0" err="1"/>
              <a:t>Chemical</a:t>
            </a:r>
            <a:r>
              <a:rPr lang="cs-CZ" dirty="0"/>
              <a:t> Safety </a:t>
            </a:r>
            <a:r>
              <a:rPr lang="cs-CZ" dirty="0" err="1"/>
              <a:t>Board</a:t>
            </a:r>
            <a:r>
              <a:rPr lang="cs-CZ" dirty="0"/>
              <a:t>): </a:t>
            </a:r>
            <a:r>
              <a:rPr lang="cs-CZ" u="sng" dirty="0">
                <a:solidFill>
                  <a:schemeClr val="hlink"/>
                </a:solidFill>
                <a:hlinkClick r:id="rId5"/>
              </a:rPr>
              <a:t>https://www.csb.gov/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b="1" dirty="0" err="1"/>
              <a:t>Mapis</a:t>
            </a:r>
            <a:r>
              <a:rPr lang="cs-CZ" dirty="0"/>
              <a:t> (ČR) - </a:t>
            </a:r>
            <a:r>
              <a:rPr lang="cs-CZ" u="sng" dirty="0">
                <a:solidFill>
                  <a:schemeClr val="hlink"/>
                </a:solidFill>
                <a:hlinkClick r:id="rId6"/>
              </a:rPr>
              <a:t>https://mapis.vubp.cz/Portal/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dirty="0"/>
              <a:t>Přehled havárií  v MSK: </a:t>
            </a:r>
            <a:r>
              <a:rPr lang="cs-CZ" u="sng" dirty="0">
                <a:solidFill>
                  <a:schemeClr val="hlink"/>
                </a:solidFill>
                <a:hlinkClick r:id="rId7"/>
              </a:rPr>
              <a:t>https://www.msk.cz/cs/temata/zivotni_prostredi/informace-o-vzniku-a-dopadech-zavaznych-havarii-5297</a:t>
            </a:r>
            <a:r>
              <a:rPr lang="cs-CZ" dirty="0"/>
              <a:t>/</a:t>
            </a:r>
            <a:endParaRPr dirty="0"/>
          </a:p>
        </p:txBody>
      </p:sp>
      <p:sp>
        <p:nvSpPr>
          <p:cNvPr id="250" name="Google Shape;250;p10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1" name="Google Shape;251;p10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252" name="Google Shape;252;p10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10</a:t>
            </a:fld>
            <a:endParaRPr/>
          </a:p>
        </p:txBody>
      </p:sp>
      <p:pic>
        <p:nvPicPr>
          <p:cNvPr id="253" name="Google Shape;253;p10" descr="U.S. Chemical Safety and Hazard Investigation Board | CSB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73853" y="5412929"/>
            <a:ext cx="2113631" cy="91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10" descr="Mapis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717203" y="5348747"/>
            <a:ext cx="2119867" cy="965072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10"/>
          <p:cNvSpPr/>
          <p:nvPr/>
        </p:nvSpPr>
        <p:spPr>
          <a:xfrm>
            <a:off x="1129551" y="2752819"/>
            <a:ext cx="8325948" cy="794249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1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/>
              <a:t>Kompetentní orgány pro oblast PZH v EU</a:t>
            </a:r>
            <a:endParaRPr/>
          </a:p>
        </p:txBody>
      </p:sp>
      <p:sp>
        <p:nvSpPr>
          <p:cNvPr id="263" name="Google Shape;263;p11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  <p:sp>
        <p:nvSpPr>
          <p:cNvPr id="264" name="Google Shape;264;p11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11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266" name="Google Shape;266;p11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11</a:t>
            </a:fld>
            <a:endParaRPr/>
          </a:p>
        </p:txBody>
      </p:sp>
      <p:grpSp>
        <p:nvGrpSpPr>
          <p:cNvPr id="267" name="Google Shape;267;p11"/>
          <p:cNvGrpSpPr/>
          <p:nvPr/>
        </p:nvGrpSpPr>
        <p:grpSpPr>
          <a:xfrm>
            <a:off x="3991703" y="2254872"/>
            <a:ext cx="4222768" cy="4239438"/>
            <a:chOff x="961425" y="0"/>
            <a:chExt cx="4222768" cy="4239438"/>
          </a:xfrm>
        </p:grpSpPr>
        <p:sp>
          <p:nvSpPr>
            <p:cNvPr id="268" name="Google Shape;268;p11"/>
            <p:cNvSpPr/>
            <p:nvPr/>
          </p:nvSpPr>
          <p:spPr>
            <a:xfrm>
              <a:off x="2487016" y="1542261"/>
              <a:ext cx="1171586" cy="1171586"/>
            </a:xfrm>
            <a:prstGeom prst="ellipse">
              <a:avLst/>
            </a:prstGeom>
            <a:solidFill>
              <a:srgbClr val="00A4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1"/>
            <p:cNvSpPr txBox="1"/>
            <p:nvPr/>
          </p:nvSpPr>
          <p:spPr>
            <a:xfrm>
              <a:off x="2658591" y="1713836"/>
              <a:ext cx="828436" cy="828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r>
                <a:rPr lang="cs-CZ" sz="15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Orgány pro oblast PZH v EU</a:t>
              </a:r>
              <a:endParaRPr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11"/>
            <p:cNvSpPr/>
            <p:nvPr/>
          </p:nvSpPr>
          <p:spPr>
            <a:xfrm rot="-5415810">
              <a:off x="2883917" y="1339766"/>
              <a:ext cx="370692" cy="3431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1"/>
            <p:cNvSpPr txBox="1"/>
            <p:nvPr/>
          </p:nvSpPr>
          <p:spPr>
            <a:xfrm rot="5384190">
              <a:off x="3059996" y="1347656"/>
              <a:ext cx="18534" cy="185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11"/>
            <p:cNvSpPr/>
            <p:nvPr/>
          </p:nvSpPr>
          <p:spPr>
            <a:xfrm>
              <a:off x="2479924" y="0"/>
              <a:ext cx="1171586" cy="1171586"/>
            </a:xfrm>
            <a:prstGeom prst="ellipse">
              <a:avLst/>
            </a:prstGeom>
            <a:solidFill>
              <a:srgbClr val="00A499">
                <a:alpha val="40000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1"/>
            <p:cNvSpPr txBox="1"/>
            <p:nvPr/>
          </p:nvSpPr>
          <p:spPr>
            <a:xfrm>
              <a:off x="2651499" y="171575"/>
              <a:ext cx="828436" cy="828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75" tIns="8875" rIns="8875" bIns="8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cs-CZ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Rada EÚ</a:t>
              </a:r>
              <a:endParaRPr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11"/>
            <p:cNvSpPr/>
            <p:nvPr/>
          </p:nvSpPr>
          <p:spPr>
            <a:xfrm>
              <a:off x="3658603" y="2110897"/>
              <a:ext cx="354004" cy="3431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1"/>
            <p:cNvSpPr txBox="1"/>
            <p:nvPr/>
          </p:nvSpPr>
          <p:spPr>
            <a:xfrm>
              <a:off x="3826755" y="2119204"/>
              <a:ext cx="17700" cy="1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11"/>
            <p:cNvSpPr/>
            <p:nvPr/>
          </p:nvSpPr>
          <p:spPr>
            <a:xfrm>
              <a:off x="4012607" y="1542261"/>
              <a:ext cx="1171586" cy="1171586"/>
            </a:xfrm>
            <a:prstGeom prst="ellipse">
              <a:avLst/>
            </a:prstGeom>
            <a:solidFill>
              <a:srgbClr val="00A499">
                <a:alpha val="40000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1"/>
            <p:cNvSpPr txBox="1"/>
            <p:nvPr/>
          </p:nvSpPr>
          <p:spPr>
            <a:xfrm>
              <a:off x="4184182" y="1713836"/>
              <a:ext cx="828436" cy="828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75" tIns="8875" rIns="8875" bIns="8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cs-CZ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MAHB</a:t>
              </a:r>
              <a:endParaRPr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11"/>
            <p:cNvSpPr/>
            <p:nvPr/>
          </p:nvSpPr>
          <p:spPr>
            <a:xfrm rot="5400000">
              <a:off x="2895807" y="2873693"/>
              <a:ext cx="354004" cy="3431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1"/>
            <p:cNvSpPr txBox="1"/>
            <p:nvPr/>
          </p:nvSpPr>
          <p:spPr>
            <a:xfrm rot="5400000">
              <a:off x="3063959" y="2882000"/>
              <a:ext cx="17700" cy="1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Google Shape;280;p11"/>
            <p:cNvSpPr/>
            <p:nvPr/>
          </p:nvSpPr>
          <p:spPr>
            <a:xfrm>
              <a:off x="2487016" y="3067852"/>
              <a:ext cx="1171586" cy="1171586"/>
            </a:xfrm>
            <a:prstGeom prst="ellipse">
              <a:avLst/>
            </a:prstGeom>
            <a:solidFill>
              <a:srgbClr val="00A499">
                <a:alpha val="40000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1"/>
            <p:cNvSpPr txBox="1"/>
            <p:nvPr/>
          </p:nvSpPr>
          <p:spPr>
            <a:xfrm>
              <a:off x="2658591" y="3239427"/>
              <a:ext cx="828436" cy="828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75" tIns="8875" rIns="8875" bIns="8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cs-CZ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CCA</a:t>
              </a:r>
              <a:endParaRPr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11"/>
            <p:cNvSpPr/>
            <p:nvPr/>
          </p:nvSpPr>
          <p:spPr>
            <a:xfrm rot="10800000">
              <a:off x="2133012" y="2110897"/>
              <a:ext cx="354004" cy="3431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1"/>
            <p:cNvSpPr txBox="1"/>
            <p:nvPr/>
          </p:nvSpPr>
          <p:spPr>
            <a:xfrm>
              <a:off x="2301164" y="2119204"/>
              <a:ext cx="17700" cy="1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Google Shape;284;p11"/>
            <p:cNvSpPr/>
            <p:nvPr/>
          </p:nvSpPr>
          <p:spPr>
            <a:xfrm>
              <a:off x="961425" y="1542261"/>
              <a:ext cx="1171586" cy="1171586"/>
            </a:xfrm>
            <a:prstGeom prst="ellipse">
              <a:avLst/>
            </a:prstGeom>
            <a:solidFill>
              <a:srgbClr val="00A499">
                <a:alpha val="40000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1"/>
            <p:cNvSpPr txBox="1"/>
            <p:nvPr/>
          </p:nvSpPr>
          <p:spPr>
            <a:xfrm>
              <a:off x="1133000" y="1713836"/>
              <a:ext cx="828436" cy="8284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75" tIns="8875" rIns="8875" bIns="8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cs-CZ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Evropský parlament</a:t>
              </a:r>
              <a:endParaRPr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TextovéPole 1">
            <a:extLst>
              <a:ext uri="{FF2B5EF4-FFF2-40B4-BE49-F238E27FC236}">
                <a16:creationId xmlns:a16="http://schemas.microsoft.com/office/drawing/2014/main" id="{3CBF6BFE-E5F4-49A6-A35E-428A602FC56F}"/>
              </a:ext>
            </a:extLst>
          </p:cNvPr>
          <p:cNvSpPr txBox="1"/>
          <p:nvPr/>
        </p:nvSpPr>
        <p:spPr>
          <a:xfrm>
            <a:off x="8082334" y="6239480"/>
            <a:ext cx="1876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800" dirty="0" err="1">
                <a:latin typeface="Calibri" panose="020F0502020204030204" pitchFamily="34" charset="0"/>
                <a:cs typeface="Calibri" panose="020F0502020204030204" pitchFamily="34" charset="0"/>
              </a:rPr>
              <a:t>Hollá</a:t>
            </a:r>
            <a:r>
              <a:rPr lang="cs-CZ" sz="800" dirty="0">
                <a:latin typeface="Calibri" panose="020F0502020204030204" pitchFamily="34" charset="0"/>
                <a:cs typeface="Calibri" panose="020F0502020204030204" pitchFamily="34" charset="0"/>
              </a:rPr>
              <a:t> et al., 2022)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2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/>
              <a:t>Zúčastněné strany v PZH v ČR</a:t>
            </a:r>
            <a:endParaRPr/>
          </a:p>
        </p:txBody>
      </p:sp>
      <p:grpSp>
        <p:nvGrpSpPr>
          <p:cNvPr id="293" name="Google Shape;293;p12"/>
          <p:cNvGrpSpPr/>
          <p:nvPr/>
        </p:nvGrpSpPr>
        <p:grpSpPr>
          <a:xfrm>
            <a:off x="3912268" y="2230999"/>
            <a:ext cx="4376988" cy="3970801"/>
            <a:chOff x="3710655" y="2149"/>
            <a:chExt cx="4376988" cy="3970801"/>
          </a:xfrm>
        </p:grpSpPr>
        <p:sp>
          <p:nvSpPr>
            <p:cNvPr id="294" name="Google Shape;294;p12"/>
            <p:cNvSpPr/>
            <p:nvPr/>
          </p:nvSpPr>
          <p:spPr>
            <a:xfrm>
              <a:off x="5226566" y="1752571"/>
              <a:ext cx="1345167" cy="1345167"/>
            </a:xfrm>
            <a:prstGeom prst="ellipse">
              <a:avLst/>
            </a:prstGeom>
            <a:solidFill>
              <a:srgbClr val="00A4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2"/>
            <p:cNvSpPr txBox="1"/>
            <p:nvPr/>
          </p:nvSpPr>
          <p:spPr>
            <a:xfrm>
              <a:off x="5423561" y="1949566"/>
              <a:ext cx="951177" cy="9511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" tIns="9525" rIns="9525" bIns="9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r>
                <a:rPr lang="cs-CZ" sz="15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Zúčastněné strany v PZH v ČR</a:t>
              </a:r>
              <a:endParaRPr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12"/>
            <p:cNvSpPr/>
            <p:nvPr/>
          </p:nvSpPr>
          <p:spPr>
            <a:xfrm rot="-5400000">
              <a:off x="5696522" y="1539683"/>
              <a:ext cx="405255" cy="2052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2"/>
            <p:cNvSpPr txBox="1"/>
            <p:nvPr/>
          </p:nvSpPr>
          <p:spPr>
            <a:xfrm rot="-5400000">
              <a:off x="5889018" y="1539812"/>
              <a:ext cx="20262" cy="202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12"/>
            <p:cNvSpPr/>
            <p:nvPr/>
          </p:nvSpPr>
          <p:spPr>
            <a:xfrm>
              <a:off x="5226566" y="2149"/>
              <a:ext cx="1345167" cy="1345167"/>
            </a:xfrm>
            <a:prstGeom prst="ellipse">
              <a:avLst/>
            </a:prstGeom>
            <a:solidFill>
              <a:srgbClr val="00A499">
                <a:alpha val="40000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2"/>
            <p:cNvSpPr txBox="1"/>
            <p:nvPr/>
          </p:nvSpPr>
          <p:spPr>
            <a:xfrm>
              <a:off x="5423561" y="199144"/>
              <a:ext cx="951177" cy="9511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50" tIns="8250" rIns="8250" bIns="82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None/>
              </a:pPr>
              <a:r>
                <a:rPr lang="cs-CZ" sz="13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Orgány veřejné správy</a:t>
              </a:r>
              <a:endParaRPr sz="1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12"/>
            <p:cNvSpPr/>
            <p:nvPr/>
          </p:nvSpPr>
          <p:spPr>
            <a:xfrm rot="1800000">
              <a:off x="6454477" y="2852500"/>
              <a:ext cx="405255" cy="2052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2"/>
            <p:cNvSpPr txBox="1"/>
            <p:nvPr/>
          </p:nvSpPr>
          <p:spPr>
            <a:xfrm rot="1800000">
              <a:off x="6646973" y="2852629"/>
              <a:ext cx="20262" cy="202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6742476" y="2627783"/>
              <a:ext cx="1345167" cy="1345167"/>
            </a:xfrm>
            <a:prstGeom prst="ellipse">
              <a:avLst/>
            </a:prstGeom>
            <a:solidFill>
              <a:srgbClr val="00A499">
                <a:alpha val="40000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2"/>
            <p:cNvSpPr txBox="1"/>
            <p:nvPr/>
          </p:nvSpPr>
          <p:spPr>
            <a:xfrm>
              <a:off x="6939471" y="2824778"/>
              <a:ext cx="951177" cy="9511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50" tIns="8250" rIns="8250" bIns="82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None/>
              </a:pPr>
              <a:r>
                <a:rPr lang="cs-CZ" sz="13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Seveso podniky </a:t>
              </a:r>
              <a:endParaRPr sz="1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12"/>
            <p:cNvSpPr/>
            <p:nvPr/>
          </p:nvSpPr>
          <p:spPr>
            <a:xfrm rot="9000000">
              <a:off x="4938567" y="2852500"/>
              <a:ext cx="405255" cy="2052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2"/>
            <p:cNvSpPr txBox="1"/>
            <p:nvPr/>
          </p:nvSpPr>
          <p:spPr>
            <a:xfrm rot="-1800000">
              <a:off x="5131063" y="2852629"/>
              <a:ext cx="20262" cy="202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12"/>
            <p:cNvSpPr/>
            <p:nvPr/>
          </p:nvSpPr>
          <p:spPr>
            <a:xfrm>
              <a:off x="3710655" y="2627783"/>
              <a:ext cx="1345167" cy="1345167"/>
            </a:xfrm>
            <a:prstGeom prst="ellipse">
              <a:avLst/>
            </a:prstGeom>
            <a:solidFill>
              <a:srgbClr val="00A499">
                <a:alpha val="40000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2"/>
            <p:cNvSpPr txBox="1"/>
            <p:nvPr/>
          </p:nvSpPr>
          <p:spPr>
            <a:xfrm>
              <a:off x="3907650" y="2824778"/>
              <a:ext cx="951177" cy="9511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50" tIns="8250" rIns="8250" bIns="82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None/>
              </a:pPr>
              <a:r>
                <a:rPr lang="cs-CZ" sz="13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Zpracovatelé a posuzovatelé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alibri"/>
                <a:buNone/>
              </a:pPr>
              <a:r>
                <a:rPr lang="cs-CZ" sz="13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BD</a:t>
              </a:r>
              <a:endParaRPr sz="1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8" name="Google Shape;308;p12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9" name="Google Shape;309;p12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310" name="Google Shape;310;p12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12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3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/>
              <a:t>Orgány veřejné správy na úseku PZH</a:t>
            </a:r>
            <a:endParaRPr/>
          </a:p>
        </p:txBody>
      </p:sp>
      <p:sp>
        <p:nvSpPr>
          <p:cNvPr id="318" name="Google Shape;318;p13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  <p:sp>
        <p:nvSpPr>
          <p:cNvPr id="319" name="Google Shape;319;p13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0" name="Google Shape;320;p13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321" name="Google Shape;321;p13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13</a:t>
            </a:fld>
            <a:endParaRPr/>
          </a:p>
        </p:txBody>
      </p:sp>
      <p:grpSp>
        <p:nvGrpSpPr>
          <p:cNvPr id="322" name="Google Shape;322;p13"/>
          <p:cNvGrpSpPr/>
          <p:nvPr/>
        </p:nvGrpSpPr>
        <p:grpSpPr>
          <a:xfrm>
            <a:off x="2562478" y="2335954"/>
            <a:ext cx="6598027" cy="3561037"/>
            <a:chOff x="32" y="7424"/>
            <a:chExt cx="6598027" cy="3561037"/>
          </a:xfrm>
        </p:grpSpPr>
        <p:sp>
          <p:nvSpPr>
            <p:cNvPr id="323" name="Google Shape;323;p13"/>
            <p:cNvSpPr/>
            <p:nvPr/>
          </p:nvSpPr>
          <p:spPr>
            <a:xfrm>
              <a:off x="32" y="7424"/>
              <a:ext cx="3083190" cy="1233276"/>
            </a:xfrm>
            <a:prstGeom prst="rect">
              <a:avLst/>
            </a:prstGeom>
            <a:solidFill>
              <a:srgbClr val="00A499"/>
            </a:solidFill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 txBox="1"/>
            <p:nvPr/>
          </p:nvSpPr>
          <p:spPr>
            <a:xfrm>
              <a:off x="32" y="7424"/>
              <a:ext cx="3083190" cy="12332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73150" rIns="128000" bIns="73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cs-CZ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Orgány VS na úseku PZH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2" y="1240701"/>
              <a:ext cx="3083190" cy="2327760"/>
            </a:xfrm>
            <a:prstGeom prst="rect">
              <a:avLst/>
            </a:prstGeom>
            <a:solidFill>
              <a:srgbClr val="00A499">
                <a:alpha val="40000"/>
              </a:srgbClr>
            </a:solidFill>
            <a:ln w="12700" cap="flat" cmpd="sng">
              <a:solidFill>
                <a:srgbClr val="CCD3EA">
                  <a:alpha val="89803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 txBox="1"/>
            <p:nvPr/>
          </p:nvSpPr>
          <p:spPr>
            <a:xfrm>
              <a:off x="32" y="1240701"/>
              <a:ext cx="3083190" cy="23277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4675" tIns="74675" rIns="99550" bIns="112000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Ministerstvo ŽP,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Ministerstvo vnitra,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Český báňský úřad a obvodní báňské úřady,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Česká inspekce životního prostředí,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Krajské úřady,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KHS.</a:t>
              </a: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14869" y="7424"/>
              <a:ext cx="3083190" cy="1233276"/>
            </a:xfrm>
            <a:prstGeom prst="rect">
              <a:avLst/>
            </a:prstGeom>
            <a:solidFill>
              <a:srgbClr val="00A499"/>
            </a:solidFill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 txBox="1"/>
            <p:nvPr/>
          </p:nvSpPr>
          <p:spPr>
            <a:xfrm>
              <a:off x="3514869" y="7424"/>
              <a:ext cx="3083190" cy="12332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8000" tIns="73150" rIns="128000" bIns="73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cs-CZ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Orgány integrované inspekce</a:t>
              </a: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14869" y="1240701"/>
              <a:ext cx="3083190" cy="2327760"/>
            </a:xfrm>
            <a:prstGeom prst="rect">
              <a:avLst/>
            </a:prstGeom>
            <a:solidFill>
              <a:srgbClr val="00A499">
                <a:alpha val="40000"/>
              </a:srgbClr>
            </a:solidFill>
            <a:ln w="12700" cap="flat" cmpd="sng">
              <a:solidFill>
                <a:srgbClr val="CCD3EA">
                  <a:alpha val="89803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 txBox="1"/>
            <p:nvPr/>
          </p:nvSpPr>
          <p:spPr>
            <a:xfrm>
              <a:off x="3514869" y="1240701"/>
              <a:ext cx="3083190" cy="23277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4675" tIns="74675" rIns="99550" bIns="112000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Státní úřad inspekce práce a oblastní inspektoráty práce,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Český báňský úřad a obvodní báňské úřady,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krajské hygienické stanice a hasičské záchranné sbory krajů,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cs-CZ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krajské úřady a Česká inspekce životního prostředí.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1" name="Google Shape;331;p13"/>
          <p:cNvSpPr txBox="1"/>
          <p:nvPr/>
        </p:nvSpPr>
        <p:spPr>
          <a:xfrm>
            <a:off x="8715818" y="6085984"/>
            <a:ext cx="2012286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(Z. č. 224/2015 Sb., 2015)</a:t>
            </a:r>
            <a:endParaRPr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4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/>
              <a:t>Významné zdroje informací z oblasti PZH</a:t>
            </a:r>
            <a:endParaRPr/>
          </a:p>
        </p:txBody>
      </p:sp>
      <p:sp>
        <p:nvSpPr>
          <p:cNvPr id="339" name="Google Shape;339;p14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0" name="Google Shape;340;p14"/>
          <p:cNvSpPr txBox="1">
            <a:spLocks noGrp="1"/>
          </p:cNvSpPr>
          <p:nvPr>
            <p:ph type="ft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341" name="Google Shape;341;p14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14</a:t>
            </a:fld>
            <a:endParaRPr/>
          </a:p>
        </p:txBody>
      </p:sp>
      <p:sp>
        <p:nvSpPr>
          <p:cNvPr id="342" name="Google Shape;342;p14"/>
          <p:cNvSpPr txBox="1"/>
          <p:nvPr/>
        </p:nvSpPr>
        <p:spPr>
          <a:xfrm>
            <a:off x="530647" y="3573548"/>
            <a:ext cx="313344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Minerva Portal of the MAHB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3" name="Google Shape;343;p14" descr="EUROPA - MINERVA Home Page - European Commission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787" y="2644066"/>
            <a:ext cx="1257584" cy="870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14" descr="Pozitivní vysvědčení od OECD: Česko nepodceňuje riziko korupce zahraničních  autorit - Soustava státního zastupitelství ČR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66519" y="2619854"/>
            <a:ext cx="1836996" cy="918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14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82415" y="2810348"/>
            <a:ext cx="2699941" cy="7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14" descr="Logo VÚBP, v. v. i. - Výzkumný ústav bezpečnosti práce, v. v. i.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019264" y="2563178"/>
            <a:ext cx="2332949" cy="1044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14">
            <a:hlinkClick r:id="rId11"/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71200" y="4558181"/>
            <a:ext cx="2449023" cy="724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14">
            <a:hlinkClick r:id="rId13"/>
          </p:cNvPr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678489" y="4532521"/>
            <a:ext cx="2781300" cy="8763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14"/>
          <p:cNvSpPr/>
          <p:nvPr/>
        </p:nvSpPr>
        <p:spPr>
          <a:xfrm>
            <a:off x="499571" y="5862600"/>
            <a:ext cx="11159029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Více o vzdělávacích materiálech pro oblast PZH: </a:t>
            </a:r>
            <a:r>
              <a:rPr lang="cs-CZ" sz="1400" b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https://www.bozpinfo.cz/josra/vzdelavaci-materialy-pro-oblast-prevence-zavaznych-havarii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14"/>
          <p:cNvSpPr txBox="1"/>
          <p:nvPr/>
        </p:nvSpPr>
        <p:spPr>
          <a:xfrm>
            <a:off x="8122184" y="4588322"/>
            <a:ext cx="27813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Kde vyhledáváte zdroje informaci?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1" name="Google Shape;351;p14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0638657" y="4532521"/>
            <a:ext cx="713556" cy="7091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15" descr="BorsodChe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26160" y="1361661"/>
            <a:ext cx="4921957" cy="3273101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15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Základní pojmy z oblasti PZH</a:t>
            </a:r>
            <a:endParaRPr dirty="0"/>
          </a:p>
        </p:txBody>
      </p:sp>
      <p:grpSp>
        <p:nvGrpSpPr>
          <p:cNvPr id="360" name="Google Shape;360;p15"/>
          <p:cNvGrpSpPr/>
          <p:nvPr/>
        </p:nvGrpSpPr>
        <p:grpSpPr>
          <a:xfrm>
            <a:off x="-4659399" y="1315401"/>
            <a:ext cx="9409160" cy="5781370"/>
            <a:chOff x="-4852583" y="-743895"/>
            <a:chExt cx="9409160" cy="5781370"/>
          </a:xfrm>
        </p:grpSpPr>
        <p:sp>
          <p:nvSpPr>
            <p:cNvPr id="361" name="Google Shape;361;p15"/>
            <p:cNvSpPr/>
            <p:nvPr/>
          </p:nvSpPr>
          <p:spPr>
            <a:xfrm>
              <a:off x="-4852583" y="-743895"/>
              <a:ext cx="5781370" cy="5781370"/>
            </a:xfrm>
            <a:prstGeom prst="blockArc">
              <a:avLst>
                <a:gd name="adj1" fmla="val 18900000"/>
                <a:gd name="adj2" fmla="val 2700000"/>
                <a:gd name="adj3" fmla="val 374"/>
              </a:avLst>
            </a:pr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5"/>
            <p:cNvSpPr/>
            <p:nvPr/>
          </p:nvSpPr>
          <p:spPr>
            <a:xfrm>
              <a:off x="301194" y="195186"/>
              <a:ext cx="4255383" cy="390200"/>
            </a:xfrm>
            <a:prstGeom prst="rect">
              <a:avLst/>
            </a:prstGeom>
            <a:solidFill>
              <a:srgbClr val="00A4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5"/>
            <p:cNvSpPr txBox="1"/>
            <p:nvPr/>
          </p:nvSpPr>
          <p:spPr>
            <a:xfrm>
              <a:off x="301194" y="195186"/>
              <a:ext cx="4255383" cy="39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9700" tIns="50800" rIns="50800" bIns="50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cs-CZ" sz="20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Objekt/zařízení </a:t>
              </a:r>
              <a:endPara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15"/>
            <p:cNvSpPr/>
            <p:nvPr/>
          </p:nvSpPr>
          <p:spPr>
            <a:xfrm>
              <a:off x="57319" y="146411"/>
              <a:ext cx="487750" cy="48775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5"/>
            <p:cNvSpPr/>
            <p:nvPr/>
          </p:nvSpPr>
          <p:spPr>
            <a:xfrm>
              <a:off x="654556" y="780830"/>
              <a:ext cx="3902021" cy="390200"/>
            </a:xfrm>
            <a:prstGeom prst="rect">
              <a:avLst/>
            </a:prstGeom>
            <a:solidFill>
              <a:srgbClr val="00A4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5"/>
            <p:cNvSpPr txBox="1"/>
            <p:nvPr/>
          </p:nvSpPr>
          <p:spPr>
            <a:xfrm>
              <a:off x="654556" y="780830"/>
              <a:ext cx="3902021" cy="39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9700" tIns="50800" rIns="50800" bIns="50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cs-CZ" sz="20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Provozovatel/uživatel objektu</a:t>
              </a:r>
              <a:endPara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5"/>
            <p:cNvSpPr/>
            <p:nvPr/>
          </p:nvSpPr>
          <p:spPr>
            <a:xfrm>
              <a:off x="410680" y="732055"/>
              <a:ext cx="487750" cy="48775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5"/>
            <p:cNvSpPr/>
            <p:nvPr/>
          </p:nvSpPr>
          <p:spPr>
            <a:xfrm>
              <a:off x="848196" y="1366045"/>
              <a:ext cx="3708381" cy="390200"/>
            </a:xfrm>
            <a:prstGeom prst="rect">
              <a:avLst/>
            </a:prstGeom>
            <a:solidFill>
              <a:srgbClr val="00A4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5"/>
            <p:cNvSpPr txBox="1"/>
            <p:nvPr/>
          </p:nvSpPr>
          <p:spPr>
            <a:xfrm>
              <a:off x="848196" y="1366045"/>
              <a:ext cx="3708381" cy="39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9700" tIns="50800" rIns="50800" bIns="50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cs-CZ" sz="20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Nebezpečná látka</a:t>
              </a:r>
              <a:endPara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15"/>
            <p:cNvSpPr/>
            <p:nvPr/>
          </p:nvSpPr>
          <p:spPr>
            <a:xfrm>
              <a:off x="629181" y="1296179"/>
              <a:ext cx="487750" cy="48775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5"/>
            <p:cNvSpPr/>
            <p:nvPr/>
          </p:nvSpPr>
          <p:spPr>
            <a:xfrm>
              <a:off x="910024" y="1951689"/>
              <a:ext cx="3646553" cy="390200"/>
            </a:xfrm>
            <a:prstGeom prst="rect">
              <a:avLst/>
            </a:prstGeom>
            <a:solidFill>
              <a:srgbClr val="00A4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5"/>
            <p:cNvSpPr txBox="1"/>
            <p:nvPr/>
          </p:nvSpPr>
          <p:spPr>
            <a:xfrm>
              <a:off x="910024" y="1951689"/>
              <a:ext cx="3646553" cy="39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9700" tIns="50800" rIns="50800" bIns="50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cs-CZ" sz="20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Závažná havárie</a:t>
              </a:r>
              <a:endPara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15"/>
            <p:cNvSpPr/>
            <p:nvPr/>
          </p:nvSpPr>
          <p:spPr>
            <a:xfrm>
              <a:off x="691009" y="1881823"/>
              <a:ext cx="487750" cy="48775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5"/>
            <p:cNvSpPr/>
            <p:nvPr/>
          </p:nvSpPr>
          <p:spPr>
            <a:xfrm>
              <a:off x="848196" y="2537333"/>
              <a:ext cx="3708381" cy="390200"/>
            </a:xfrm>
            <a:prstGeom prst="rect">
              <a:avLst/>
            </a:prstGeom>
            <a:solidFill>
              <a:srgbClr val="00A4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5"/>
            <p:cNvSpPr txBox="1"/>
            <p:nvPr/>
          </p:nvSpPr>
          <p:spPr>
            <a:xfrm>
              <a:off x="848196" y="2537333"/>
              <a:ext cx="3708381" cy="39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9700" tIns="50800" rIns="50800" bIns="50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cs-CZ" sz="2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Zdroj rizika/riziko</a:t>
              </a:r>
              <a:endParaRPr/>
            </a:p>
          </p:txBody>
        </p:sp>
        <p:sp>
          <p:nvSpPr>
            <p:cNvPr id="376" name="Google Shape;376;p15"/>
            <p:cNvSpPr/>
            <p:nvPr/>
          </p:nvSpPr>
          <p:spPr>
            <a:xfrm>
              <a:off x="629181" y="2467468"/>
              <a:ext cx="487750" cy="48775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5"/>
            <p:cNvSpPr/>
            <p:nvPr/>
          </p:nvSpPr>
          <p:spPr>
            <a:xfrm>
              <a:off x="654556" y="3122548"/>
              <a:ext cx="3902021" cy="390200"/>
            </a:xfrm>
            <a:prstGeom prst="rect">
              <a:avLst/>
            </a:prstGeom>
            <a:solidFill>
              <a:srgbClr val="00A4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5"/>
            <p:cNvSpPr txBox="1"/>
            <p:nvPr/>
          </p:nvSpPr>
          <p:spPr>
            <a:xfrm>
              <a:off x="654556" y="3122548"/>
              <a:ext cx="3902021" cy="39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9700" tIns="50800" rIns="50800" bIns="50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cs-CZ" sz="20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Zóna havarijního plánování</a:t>
              </a:r>
              <a:endPara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15"/>
            <p:cNvSpPr/>
            <p:nvPr/>
          </p:nvSpPr>
          <p:spPr>
            <a:xfrm>
              <a:off x="410680" y="3073773"/>
              <a:ext cx="487750" cy="48775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5"/>
            <p:cNvSpPr/>
            <p:nvPr/>
          </p:nvSpPr>
          <p:spPr>
            <a:xfrm>
              <a:off x="301194" y="3708192"/>
              <a:ext cx="4255383" cy="390200"/>
            </a:xfrm>
            <a:prstGeom prst="rect">
              <a:avLst/>
            </a:prstGeom>
            <a:solidFill>
              <a:srgbClr val="00A499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5"/>
            <p:cNvSpPr txBox="1"/>
            <p:nvPr/>
          </p:nvSpPr>
          <p:spPr>
            <a:xfrm>
              <a:off x="301194" y="3708192"/>
              <a:ext cx="4255383" cy="39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9700" tIns="50800" rIns="50800" bIns="50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alibri"/>
                <a:buNone/>
              </a:pPr>
              <a:r>
                <a:rPr lang="cs-CZ" sz="2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Scénář</a:t>
              </a:r>
              <a:endParaRPr/>
            </a:p>
          </p:txBody>
        </p:sp>
        <p:sp>
          <p:nvSpPr>
            <p:cNvPr id="382" name="Google Shape;382;p15"/>
            <p:cNvSpPr/>
            <p:nvPr/>
          </p:nvSpPr>
          <p:spPr>
            <a:xfrm>
              <a:off x="57319" y="3659417"/>
              <a:ext cx="487750" cy="48775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3" name="Google Shape;383;p15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4" name="Google Shape;384;p15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text</a:t>
            </a:r>
            <a:endParaRPr dirty="0"/>
          </a:p>
        </p:txBody>
      </p:sp>
      <p:sp>
        <p:nvSpPr>
          <p:cNvPr id="385" name="Google Shape;385;p15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15</a:t>
            </a:fld>
            <a:endParaRPr/>
          </a:p>
        </p:txBody>
      </p:sp>
      <p:sp>
        <p:nvSpPr>
          <p:cNvPr id="386" name="Google Shape;386;p15"/>
          <p:cNvSpPr txBox="1"/>
          <p:nvPr/>
        </p:nvSpPr>
        <p:spPr>
          <a:xfrm>
            <a:off x="7193717" y="5103674"/>
            <a:ext cx="3547385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Rozdíl</a:t>
            </a:r>
            <a:b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>
                <a:solidFill>
                  <a:srgbClr val="FF3399"/>
                </a:solidFill>
                <a:latin typeface="Calibri"/>
                <a:ea typeface="Calibri"/>
                <a:cs typeface="Calibri"/>
                <a:sym typeface="Calibri"/>
              </a:rPr>
              <a:t>nebezpečí (hazard) x riziko (risk)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https://www.youtube.com/watch?v=Sk88kkuIo6g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https://www.youtube.com/watch?v=oU1U8fdF85I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7" name="Google Shape;387;p15" descr="http://www.fitnessural.cz/wp-content/uploads/2015/02/vykricnik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595540" y="5261816"/>
            <a:ext cx="809721" cy="809722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15"/>
          <p:cNvSpPr/>
          <p:nvPr/>
        </p:nvSpPr>
        <p:spPr>
          <a:xfrm>
            <a:off x="7411077" y="5069330"/>
            <a:ext cx="4105107" cy="1094533"/>
          </a:xfrm>
          <a:prstGeom prst="roundRect">
            <a:avLst>
              <a:gd name="adj" fmla="val 16667"/>
            </a:avLst>
          </a:prstGeom>
          <a:solidFill>
            <a:schemeClr val="lt1">
              <a:alpha val="26666"/>
            </a:scheme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15"/>
          <p:cNvSpPr txBox="1"/>
          <p:nvPr/>
        </p:nvSpPr>
        <p:spPr>
          <a:xfrm>
            <a:off x="6007363" y="4719546"/>
            <a:ext cx="4588177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Zdroj: https://borsodchem.com/uploads/widget/timeline/small-31-15877171150454.JPG</a:t>
            </a:r>
            <a:endParaRPr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6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cs-CZ" sz="3200"/>
              <a:t>Objekty skupiny A nebo B, nezařazené objekty dle 224/2015 Sb.</a:t>
            </a:r>
            <a:endParaRPr/>
          </a:p>
        </p:txBody>
      </p:sp>
      <p:sp>
        <p:nvSpPr>
          <p:cNvPr id="397" name="Google Shape;397;p16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98" name="Google Shape;398;p16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399" name="Google Shape;399;p16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16</a:t>
            </a:fld>
            <a:endParaRPr/>
          </a:p>
        </p:txBody>
      </p:sp>
      <p:pic>
        <p:nvPicPr>
          <p:cNvPr id="400" name="Google Shape;400;p16" descr="224/2015 Sb. Zákon o prevenci závažných havárií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84462" y="3080782"/>
            <a:ext cx="6017143" cy="2271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16" descr="224/2015 Sb. Zákon o prevenci závažných havárií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3804081"/>
            <a:ext cx="6017144" cy="2327386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16"/>
          <p:cNvSpPr txBox="1"/>
          <p:nvPr/>
        </p:nvSpPr>
        <p:spPr>
          <a:xfrm>
            <a:off x="666524" y="2168165"/>
            <a:ext cx="108589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Objekt, v němž je/jsou umístěna/y NL se na základě množství NL umístěných v něm zařadí do </a:t>
            </a:r>
            <a:r>
              <a:rPr lang="cs-CZ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skupiny A nebo B </a:t>
            </a:r>
            <a:r>
              <a:rPr lang="cs-CZ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(návrh na zařazení) nebo bude </a:t>
            </a:r>
            <a:r>
              <a:rPr lang="cs-CZ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nezařazen</a:t>
            </a:r>
            <a:r>
              <a:rPr lang="cs-CZ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(protokol o nezařazení).</a:t>
            </a:r>
            <a:endParaRPr/>
          </a:p>
        </p:txBody>
      </p:sp>
      <p:sp>
        <p:nvSpPr>
          <p:cNvPr id="403" name="Google Shape;403;p16"/>
          <p:cNvSpPr/>
          <p:nvPr/>
        </p:nvSpPr>
        <p:spPr>
          <a:xfrm>
            <a:off x="584462" y="2147462"/>
            <a:ext cx="10858952" cy="68773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50800" dir="54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16"/>
          <p:cNvSpPr txBox="1"/>
          <p:nvPr/>
        </p:nvSpPr>
        <p:spPr>
          <a:xfrm>
            <a:off x="751191" y="5751280"/>
            <a:ext cx="340594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Příklady nezařazených objektů?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5" name="Google Shape;405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72467" y="5687588"/>
            <a:ext cx="606638" cy="6028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C877ED9A-819A-4F5C-B0D1-7BD2E0BE3F60}"/>
              </a:ext>
            </a:extLst>
          </p:cNvPr>
          <p:cNvSpPr/>
          <p:nvPr/>
        </p:nvSpPr>
        <p:spPr>
          <a:xfrm>
            <a:off x="10214353" y="6134124"/>
            <a:ext cx="123463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(Z. č. 224/2015 Sb., 2015)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750" y="2731874"/>
            <a:ext cx="3262647" cy="211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16487" y="435295"/>
            <a:ext cx="4762739" cy="3046588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17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/>
              <a:t>Zařazené subjekty </a:t>
            </a:r>
            <a:endParaRPr/>
          </a:p>
        </p:txBody>
      </p:sp>
      <p:sp>
        <p:nvSpPr>
          <p:cNvPr id="415" name="Google Shape;415;p17"/>
          <p:cNvSpPr txBox="1">
            <a:spLocks noGrp="1"/>
          </p:cNvSpPr>
          <p:nvPr>
            <p:ph type="body" idx="1"/>
          </p:nvPr>
        </p:nvSpPr>
        <p:spPr>
          <a:xfrm>
            <a:off x="166369" y="2229315"/>
            <a:ext cx="11798619" cy="2690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  <p:sp>
        <p:nvSpPr>
          <p:cNvPr id="416" name="Google Shape;416;p17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7" name="Google Shape;417;p17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418" name="Google Shape;418;p17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17</a:t>
            </a:fld>
            <a:endParaRPr/>
          </a:p>
        </p:txBody>
      </p:sp>
      <p:sp>
        <p:nvSpPr>
          <p:cNvPr id="419" name="Google Shape;419;p17"/>
          <p:cNvSpPr txBox="1"/>
          <p:nvPr/>
        </p:nvSpPr>
        <p:spPr>
          <a:xfrm>
            <a:off x="435109" y="2139654"/>
            <a:ext cx="3293261" cy="815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lang="cs-CZ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Rafinérie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Litvínov a Kralupy nad Vltavou</a:t>
            </a:r>
            <a:endParaRPr sz="1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17"/>
          <p:cNvSpPr txBox="1"/>
          <p:nvPr/>
        </p:nvSpPr>
        <p:spPr>
          <a:xfrm>
            <a:off x="3743947" y="2122438"/>
            <a:ext cx="3486778" cy="189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lang="cs-CZ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Další chemické podniky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Spolana (Neratovice)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Synthesia (Pardubice)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Spolchemie (Ústí nad Labem)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DEZA (Valašské Meziříčí)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Precheza (Přerov)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Borsodchem (Ostrava)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17"/>
          <p:cNvSpPr txBox="1"/>
          <p:nvPr/>
        </p:nvSpPr>
        <p:spPr>
          <a:xfrm>
            <a:off x="282042" y="4962776"/>
            <a:ext cx="11917680" cy="1538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•"/>
            </a:pPr>
            <a:r>
              <a:rPr lang="cs-CZ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Cca 220 objektů zařazených do skupiny A </a:t>
            </a:r>
            <a:r>
              <a:rPr lang="cs-CZ" sz="1600" b="1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cs-CZ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B dle z. č. 224/2015 Sb.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cs-CZ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Seznam zařazených podniků v ČR – MŽP: </a:t>
            </a:r>
            <a:r>
              <a:rPr lang="cs-CZ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https://www.mzp.cz/cz/seznam_objektu</a:t>
            </a:r>
            <a:r>
              <a:rPr lang="cs-CZ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nebo </a:t>
            </a:r>
            <a:r>
              <a:rPr lang="cs-CZ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MAPIS: </a:t>
            </a:r>
            <a:r>
              <a:rPr lang="cs-CZ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https://mapis.vubp.cz/PBD/ClanekDetail.aspx?guidso=10f396b9-c57b-408b-a4b0-0f01acbf4792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cs-CZ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Seznam zařazených podniků pro MSK: </a:t>
            </a:r>
            <a:r>
              <a:rPr lang="cs-CZ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https://www.msk.cz/cs/temata/zivotni_prostredi/prevence-zavaznych-havarii-5274/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cs-CZ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Databáze </a:t>
            </a:r>
            <a:r>
              <a:rPr lang="cs-CZ" sz="16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eSPIRS</a:t>
            </a:r>
            <a:r>
              <a:rPr lang="cs-CZ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cs-CZ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https://espirs.jrc.ec.europa.eu/en/espirs/content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p17"/>
          <p:cNvSpPr txBox="1"/>
          <p:nvPr/>
        </p:nvSpPr>
        <p:spPr>
          <a:xfrm>
            <a:off x="9272201" y="3198290"/>
            <a:ext cx="459209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Zdroj: Seznam zařazených subjektů v mapovém systému MSK</a:t>
            </a:r>
            <a:endParaRPr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(https://geoportal.msk.cz/Html5Viewer/?</a:t>
            </a:r>
            <a:r>
              <a:rPr lang="cs-CZ" sz="8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viewer</a:t>
            </a:r>
            <a:r>
              <a:rPr lang="cs-CZ" sz="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=</a:t>
            </a:r>
            <a:r>
              <a:rPr lang="cs-CZ" sz="8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pzh</a:t>
            </a:r>
            <a:r>
              <a:rPr lang="cs-CZ" sz="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)</a:t>
            </a:r>
            <a:endParaRPr sz="8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423" name="Google Shape;423;p17"/>
          <p:cNvSpPr txBox="1"/>
          <p:nvPr/>
        </p:nvSpPr>
        <p:spPr>
          <a:xfrm>
            <a:off x="6540112" y="4058568"/>
            <a:ext cx="496257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Jaké další průmyslové podniky s NL v ČR znáte?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4" name="Google Shape;424;p1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1145907" y="3930239"/>
            <a:ext cx="713556" cy="709158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17"/>
          <p:cNvSpPr txBox="1"/>
          <p:nvPr/>
        </p:nvSpPr>
        <p:spPr>
          <a:xfrm>
            <a:off x="2255073" y="4474087"/>
            <a:ext cx="21341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(Zdroj: https://www.cappo.cz/</a:t>
            </a:r>
            <a:r>
              <a:rPr lang="cs-CZ" sz="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cisla</a:t>
            </a: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-a-fakta/mapa-ropovodu-a-produktovodu-</a:t>
            </a:r>
            <a:r>
              <a:rPr lang="cs-CZ" sz="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vnbspcr</a:t>
            </a: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8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31" name="Google Shape;431;p18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432" name="Google Shape;432;p18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18</a:t>
            </a:fld>
            <a:endParaRPr/>
          </a:p>
        </p:txBody>
      </p:sp>
      <p:pic>
        <p:nvPicPr>
          <p:cNvPr id="433" name="Google Shape;43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46613" y="1764803"/>
            <a:ext cx="6803923" cy="3834581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18"/>
          <p:cNvSpPr txBox="1"/>
          <p:nvPr/>
        </p:nvSpPr>
        <p:spPr>
          <a:xfrm>
            <a:off x="10368295" y="5762463"/>
            <a:ext cx="2254102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(Zdroj: </a:t>
            </a:r>
            <a:r>
              <a:rPr lang="cs-CZ" sz="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Mapis</a:t>
            </a: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18"/>
          <p:cNvSpPr txBox="1"/>
          <p:nvPr/>
        </p:nvSpPr>
        <p:spPr>
          <a:xfrm>
            <a:off x="359291" y="3235734"/>
            <a:ext cx="3164959" cy="1661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Přehled objektů v ČR aktuálně zařazených do skupiny A </a:t>
            </a:r>
            <a:r>
              <a:rPr lang="cs-CZ" sz="1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cs-CZ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Žlutě – podnik A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Červeně – podnik B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/>
              <a:t>Průmyslové havárie</a:t>
            </a:r>
            <a:endParaRPr/>
          </a:p>
        </p:txBody>
      </p:sp>
      <p:sp>
        <p:nvSpPr>
          <p:cNvPr id="115" name="Google Shape;115;p2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990706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cs-CZ" sz="2400" b="1" dirty="0"/>
              <a:t>Závažná havárie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dirty="0"/>
              <a:t>M</a:t>
            </a:r>
            <a:r>
              <a:rPr lang="cs-CZ" sz="1600" dirty="0"/>
              <a:t>imořádná, částečně nebo zcela neovladatelná, časově a prostorově ohraničená událost, zejména závažný únik nebezpečné látky, požár nebo výbuch, která vznikla nebo jejíž vznik bezprostředně hrozí v souvislosti s užíváním objektu, vedoucí k vážnému ohrožení nebo k vážným následkům na životech a zdraví lidí a zvířat, životním prostředí nebo majetku a zahrnující jednu nebo více nebezpečných látek.</a:t>
            </a:r>
            <a:endParaRPr sz="1400" dirty="0"/>
          </a:p>
        </p:txBody>
      </p:sp>
      <p:sp>
        <p:nvSpPr>
          <p:cNvPr id="116" name="Google Shape;116;p2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7" name="Google Shape;117;p2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8" name="Google Shape;118;p2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</a:t>
            </a:fld>
            <a:endParaRPr/>
          </a:p>
        </p:txBody>
      </p:sp>
      <p:pic>
        <p:nvPicPr>
          <p:cNvPr id="119" name="Google Shape;11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63123" y="3892055"/>
            <a:ext cx="3224450" cy="2007667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"/>
          <p:cNvSpPr/>
          <p:nvPr/>
        </p:nvSpPr>
        <p:spPr>
          <a:xfrm>
            <a:off x="222574" y="2187621"/>
            <a:ext cx="11832644" cy="1316076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2" descr="Metodika pro zařazení objektu podle zákona č. 224/2015 Sb. o prevenci závažných  havárií | Envigroup s.r.o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74831" y="3952946"/>
            <a:ext cx="3675016" cy="1932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" descr="Prevence závažných havárií | Zlínský kraj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3186" y="4070618"/>
            <a:ext cx="2422684" cy="181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"/>
          <p:cNvSpPr txBox="1"/>
          <p:nvPr/>
        </p:nvSpPr>
        <p:spPr>
          <a:xfrm>
            <a:off x="8384441" y="5987018"/>
            <a:ext cx="45578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Kdy se jedná o ZH?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409849" y="5892327"/>
            <a:ext cx="713556" cy="709158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"/>
          <p:cNvSpPr txBox="1"/>
          <p:nvPr/>
        </p:nvSpPr>
        <p:spPr>
          <a:xfrm>
            <a:off x="10663359" y="3503698"/>
            <a:ext cx="1818463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(Z. č. 224/2015 Sb., 2015)</a:t>
            </a:r>
            <a:endParaRPr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C2E7B50-2965-4CDC-9E32-CAB01B10E9C4}"/>
              </a:ext>
            </a:extLst>
          </p:cNvPr>
          <p:cNvSpPr txBox="1"/>
          <p:nvPr/>
        </p:nvSpPr>
        <p:spPr>
          <a:xfrm>
            <a:off x="3806885" y="6002407"/>
            <a:ext cx="3675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Zdroj: 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https://www.tyden.cz/rubriky/byznys/svet/bp-ztrati-miliardy-soud-ji-ma-za-hlavniho-vinika-ropne-havarie_317372.html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A65FB37-E156-4345-B1DD-5477D98570DE}"/>
              </a:ext>
            </a:extLst>
          </p:cNvPr>
          <p:cNvSpPr txBox="1"/>
          <p:nvPr/>
        </p:nvSpPr>
        <p:spPr>
          <a:xfrm>
            <a:off x="726504" y="5987018"/>
            <a:ext cx="30964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Zdroj: 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https://www.ub.cz/pages.aspx?rp=200&amp;id=6&amp;page=ipage00019</a:t>
            </a:r>
          </a:p>
          <a:p>
            <a:endParaRPr lang="en-US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B704BFD-4D22-48BC-AFC7-D5F07059D29B}"/>
              </a:ext>
            </a:extLst>
          </p:cNvPr>
          <p:cNvSpPr txBox="1"/>
          <p:nvPr/>
        </p:nvSpPr>
        <p:spPr>
          <a:xfrm>
            <a:off x="11282241" y="5171410"/>
            <a:ext cx="750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Zdroj: 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https://giaccentre.org/programme-project-owners/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Google Shape;44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03223" y="0"/>
            <a:ext cx="676716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19"/>
          <p:cNvSpPr txBox="1"/>
          <p:nvPr/>
        </p:nvSpPr>
        <p:spPr>
          <a:xfrm>
            <a:off x="1664468" y="6366212"/>
            <a:ext cx="342188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(Zdroj: https://www.msk.cz/</a:t>
            </a:r>
            <a:r>
              <a:rPr lang="cs-CZ" sz="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assets</a:t>
            </a: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cs-CZ" sz="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temata</a:t>
            </a: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cs-CZ" sz="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zivotni_prostredi</a:t>
            </a: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/seznam-</a:t>
            </a:r>
            <a:r>
              <a:rPr lang="cs-CZ" sz="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zarazenych</a:t>
            </a: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-subjektu---tabulka-provozovatelu.pdf)</a:t>
            </a:r>
            <a:endParaRPr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p19"/>
          <p:cNvSpPr txBox="1"/>
          <p:nvPr/>
        </p:nvSpPr>
        <p:spPr>
          <a:xfrm>
            <a:off x="421612" y="3336262"/>
            <a:ext cx="258828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Zařazené podniky v MSK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22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/>
              <a:t>Nebezpečné látky podle CLP</a:t>
            </a:r>
            <a:endParaRPr/>
          </a:p>
        </p:txBody>
      </p:sp>
      <p:sp>
        <p:nvSpPr>
          <p:cNvPr id="482" name="Google Shape;482;p22"/>
          <p:cNvSpPr txBox="1">
            <a:spLocks noGrp="1"/>
          </p:cNvSpPr>
          <p:nvPr>
            <p:ph type="body" idx="1"/>
          </p:nvPr>
        </p:nvSpPr>
        <p:spPr>
          <a:xfrm>
            <a:off x="257301" y="2242762"/>
            <a:ext cx="11893296" cy="4303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cs-CZ" sz="2400" b="1" dirty="0"/>
              <a:t>Nebezpečná látka /směs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dirty="0"/>
              <a:t>Látka nebo směs, která splňuje kritéria týkající se fyzikální nebezpečnosti, nebezpečnosti pro zdraví nebo nebezpečnosti pro ŽP stanovená nařízením CLP (Nařízení CLP, 2008).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</a:pPr>
            <a:endParaRPr sz="3400" dirty="0"/>
          </a:p>
          <a:p>
            <a:pPr marL="0" lvl="0" indent="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cs-CZ" sz="1800" b="1" dirty="0">
                <a:solidFill>
                  <a:schemeClr val="accent2"/>
                </a:solidFill>
              </a:rPr>
              <a:t>Skupiny nebezpečnosti dle CLP, 2008: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sz="1600" b="1" i="1" dirty="0"/>
              <a:t>Fyzikální nebezpečnost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sz="1600" b="1" i="1" dirty="0"/>
              <a:t>Nebezpečnost pro zdraví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sz="1600" b="1" i="1" dirty="0"/>
              <a:t>Nebezpečnost pro ŽP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sz="1600" b="1" i="1" dirty="0"/>
              <a:t>Nebezpečnost pro ozonovou vrstvu</a:t>
            </a:r>
            <a:endParaRPr sz="1600" b="1" i="1" dirty="0"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22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4" name="Google Shape;484;p22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485" name="Google Shape;485;p22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20</a:t>
            </a:fld>
            <a:endParaRPr/>
          </a:p>
        </p:txBody>
      </p:sp>
      <p:sp>
        <p:nvSpPr>
          <p:cNvPr id="486" name="Google Shape;486;p22"/>
          <p:cNvSpPr/>
          <p:nvPr/>
        </p:nvSpPr>
        <p:spPr>
          <a:xfrm>
            <a:off x="190136" y="2185186"/>
            <a:ext cx="11660488" cy="1021977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p22"/>
          <p:cNvSpPr/>
          <p:nvPr/>
        </p:nvSpPr>
        <p:spPr>
          <a:xfrm>
            <a:off x="193184" y="3816084"/>
            <a:ext cx="3994176" cy="1773042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50800" dir="54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EAD3A86-B269-499C-A075-452A8003A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264" y="3329338"/>
            <a:ext cx="4180653" cy="2969435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5EC7BDAB-F424-47E1-B4AF-8DBF3E698943}"/>
              </a:ext>
            </a:extLst>
          </p:cNvPr>
          <p:cNvSpPr txBox="1"/>
          <p:nvPr/>
        </p:nvSpPr>
        <p:spPr>
          <a:xfrm>
            <a:off x="7292054" y="6265244"/>
            <a:ext cx="3298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/>
              <a:t>Zdroj: https://www.regartis.com/cz/menu/akce/182/ufi-kody-a-zaklady-pcn-webinar.html</a:t>
            </a:r>
            <a:endParaRPr lang="en-US" sz="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23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93" name="Google Shape;493;p23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494" name="Google Shape;494;p23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21</a:t>
            </a:fld>
            <a:endParaRPr/>
          </a:p>
        </p:txBody>
      </p:sp>
      <p:pic>
        <p:nvPicPr>
          <p:cNvPr id="495" name="Google Shape;495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01670" y="508000"/>
            <a:ext cx="1219200" cy="510126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23"/>
          <p:cNvSpPr/>
          <p:nvPr/>
        </p:nvSpPr>
        <p:spPr>
          <a:xfrm>
            <a:off x="3481388" y="2611976"/>
            <a:ext cx="8483600" cy="1714500"/>
          </a:xfrm>
          <a:prstGeom prst="rect">
            <a:avLst/>
          </a:prstGeom>
          <a:noFill/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>
                <a:solidFill>
                  <a:srgbClr val="5B5B5B"/>
                </a:solidFill>
                <a:latin typeface="Calibri"/>
                <a:ea typeface="Calibri"/>
                <a:cs typeface="Calibri"/>
                <a:sym typeface="Calibri"/>
              </a:rPr>
              <a:t>Jaké nebezpečné vlastnosti látek znáte?</a:t>
            </a:r>
            <a:endParaRPr/>
          </a:p>
        </p:txBody>
      </p:sp>
      <p:sp>
        <p:nvSpPr>
          <p:cNvPr id="497" name="Google Shape;497;p23"/>
          <p:cNvSpPr/>
          <p:nvPr/>
        </p:nvSpPr>
        <p:spPr>
          <a:xfrm>
            <a:off x="3200400" y="6096000"/>
            <a:ext cx="8737600" cy="51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300" b="1">
                <a:solidFill>
                  <a:srgbClr val="5B5B5B"/>
                </a:solidFill>
                <a:latin typeface="Calibri"/>
                <a:ea typeface="Calibri"/>
                <a:cs typeface="Calibri"/>
                <a:sym typeface="Calibri"/>
              </a:rPr>
              <a:t>ⓘ</a:t>
            </a:r>
            <a:r>
              <a:rPr lang="cs-CZ" sz="1400">
                <a:solidFill>
                  <a:srgbClr val="5B5B5B"/>
                </a:solidFill>
                <a:latin typeface="Calibri"/>
                <a:ea typeface="Calibri"/>
                <a:cs typeface="Calibri"/>
                <a:sym typeface="Calibri"/>
              </a:rPr>
              <a:t> Start presenting to display the poll results on this slide.</a:t>
            </a:r>
            <a:endParaRPr/>
          </a:p>
        </p:txBody>
      </p:sp>
      <p:pic>
        <p:nvPicPr>
          <p:cNvPr id="498" name="Google Shape;49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4512" y="2095500"/>
            <a:ext cx="2473435" cy="266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24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Klasifikace NL podle CLP</a:t>
            </a:r>
            <a:endParaRPr dirty="0"/>
          </a:p>
        </p:txBody>
      </p:sp>
      <p:sp>
        <p:nvSpPr>
          <p:cNvPr id="507" name="Google Shape;507;p24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08" name="Google Shape;508;p24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509" name="Google Shape;509;p24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22</a:t>
            </a:fld>
            <a:endParaRPr/>
          </a:p>
        </p:txBody>
      </p:sp>
      <p:grpSp>
        <p:nvGrpSpPr>
          <p:cNvPr id="511" name="Google Shape;511;p24"/>
          <p:cNvGrpSpPr/>
          <p:nvPr/>
        </p:nvGrpSpPr>
        <p:grpSpPr>
          <a:xfrm>
            <a:off x="6816818" y="2758726"/>
            <a:ext cx="4535395" cy="2392585"/>
            <a:chOff x="0" y="272582"/>
            <a:chExt cx="4933567" cy="2790025"/>
          </a:xfrm>
        </p:grpSpPr>
        <p:sp>
          <p:nvSpPr>
            <p:cNvPr id="512" name="Google Shape;512;p24"/>
            <p:cNvSpPr/>
            <p:nvPr/>
          </p:nvSpPr>
          <p:spPr>
            <a:xfrm>
              <a:off x="1765978" y="1250298"/>
              <a:ext cx="1454736" cy="1335386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4"/>
            <p:cNvSpPr txBox="1"/>
            <p:nvPr/>
          </p:nvSpPr>
          <p:spPr>
            <a:xfrm>
              <a:off x="1836449" y="1336318"/>
              <a:ext cx="1358975" cy="12038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25" tIns="11425" rIns="11425" bIns="1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cs-CZ" sz="15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Příklady klasifikace</a:t>
              </a:r>
              <a:endParaRPr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Google Shape;514;p24"/>
            <p:cNvSpPr/>
            <p:nvPr/>
          </p:nvSpPr>
          <p:spPr>
            <a:xfrm rot="-9629847">
              <a:off x="1592524" y="1620014"/>
              <a:ext cx="228773" cy="3889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4"/>
            <p:cNvSpPr txBox="1"/>
            <p:nvPr/>
          </p:nvSpPr>
          <p:spPr>
            <a:xfrm rot="1170153">
              <a:off x="1701192" y="1633741"/>
              <a:ext cx="11438" cy="114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" name="Google Shape;516;p24"/>
            <p:cNvSpPr/>
            <p:nvPr/>
          </p:nvSpPr>
          <p:spPr>
            <a:xfrm>
              <a:off x="0" y="1032584"/>
              <a:ext cx="1870723" cy="667234"/>
            </a:xfrm>
            <a:prstGeom prst="ellipse">
              <a:avLst/>
            </a:prstGeom>
            <a:solidFill>
              <a:srgbClr val="00A499">
                <a:alpha val="26666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4"/>
            <p:cNvSpPr txBox="1"/>
            <p:nvPr/>
          </p:nvSpPr>
          <p:spPr>
            <a:xfrm>
              <a:off x="273961" y="1130298"/>
              <a:ext cx="1322801" cy="4718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lang="cs-CZ" sz="12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Carc. 1A, H350</a:t>
              </a:r>
              <a:endParaRPr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Google Shape;518;p24"/>
            <p:cNvSpPr/>
            <p:nvPr/>
          </p:nvSpPr>
          <p:spPr>
            <a:xfrm rot="-1510214">
              <a:off x="3122656" y="1512992"/>
              <a:ext cx="382273" cy="3889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4"/>
            <p:cNvSpPr txBox="1"/>
            <p:nvPr/>
          </p:nvSpPr>
          <p:spPr>
            <a:xfrm rot="-1510214">
              <a:off x="3304236" y="1522882"/>
              <a:ext cx="19113" cy="191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" name="Google Shape;520;p24"/>
            <p:cNvSpPr/>
            <p:nvPr/>
          </p:nvSpPr>
          <p:spPr>
            <a:xfrm>
              <a:off x="3058271" y="926965"/>
              <a:ext cx="1875296" cy="569844"/>
            </a:xfrm>
            <a:prstGeom prst="ellipse">
              <a:avLst/>
            </a:prstGeom>
            <a:solidFill>
              <a:srgbClr val="00A499">
                <a:alpha val="26666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4"/>
            <p:cNvSpPr txBox="1"/>
            <p:nvPr/>
          </p:nvSpPr>
          <p:spPr>
            <a:xfrm>
              <a:off x="3332902" y="1010417"/>
              <a:ext cx="1326034" cy="4029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lang="cs-CZ" sz="12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Acute Tox. 1, H300 </a:t>
              </a:r>
              <a:endParaRPr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Google Shape;522;p24"/>
            <p:cNvSpPr/>
            <p:nvPr/>
          </p:nvSpPr>
          <p:spPr>
            <a:xfrm rot="1862070">
              <a:off x="3078118" y="2349439"/>
              <a:ext cx="329240" cy="3889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4"/>
            <p:cNvSpPr txBox="1"/>
            <p:nvPr/>
          </p:nvSpPr>
          <p:spPr>
            <a:xfrm rot="1862070">
              <a:off x="3234507" y="2360655"/>
              <a:ext cx="16462" cy="164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24"/>
            <p:cNvSpPr/>
            <p:nvPr/>
          </p:nvSpPr>
          <p:spPr>
            <a:xfrm>
              <a:off x="2894487" y="2411917"/>
              <a:ext cx="1920996" cy="650690"/>
            </a:xfrm>
            <a:prstGeom prst="ellipse">
              <a:avLst/>
            </a:prstGeom>
            <a:solidFill>
              <a:srgbClr val="00A499">
                <a:alpha val="26666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4"/>
            <p:cNvSpPr txBox="1"/>
            <p:nvPr/>
          </p:nvSpPr>
          <p:spPr>
            <a:xfrm>
              <a:off x="3175810" y="2507208"/>
              <a:ext cx="1358350" cy="4601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lang="cs-CZ" sz="12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Flam. Lig. 1, H224</a:t>
              </a:r>
              <a:endParaRPr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24"/>
            <p:cNvSpPr/>
            <p:nvPr/>
          </p:nvSpPr>
          <p:spPr>
            <a:xfrm rot="9201153">
              <a:off x="1494110" y="2304304"/>
              <a:ext cx="381250" cy="3889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4"/>
            <p:cNvSpPr txBox="1"/>
            <p:nvPr/>
          </p:nvSpPr>
          <p:spPr>
            <a:xfrm rot="-1598847">
              <a:off x="1675204" y="2314220"/>
              <a:ext cx="19062" cy="190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24"/>
            <p:cNvSpPr/>
            <p:nvPr/>
          </p:nvSpPr>
          <p:spPr>
            <a:xfrm>
              <a:off x="91019" y="2368043"/>
              <a:ext cx="1875296" cy="569844"/>
            </a:xfrm>
            <a:prstGeom prst="ellipse">
              <a:avLst/>
            </a:prstGeom>
            <a:solidFill>
              <a:srgbClr val="00A499">
                <a:alpha val="26666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4"/>
            <p:cNvSpPr txBox="1"/>
            <p:nvPr/>
          </p:nvSpPr>
          <p:spPr>
            <a:xfrm>
              <a:off x="365650" y="2451495"/>
              <a:ext cx="1326034" cy="4029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lang="cs-CZ" sz="12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Pyr. Sol. 1, H250</a:t>
              </a:r>
              <a:endParaRPr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24"/>
            <p:cNvSpPr/>
            <p:nvPr/>
          </p:nvSpPr>
          <p:spPr>
            <a:xfrm rot="-5388759">
              <a:off x="2340794" y="1075612"/>
              <a:ext cx="310485" cy="3889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4"/>
            <p:cNvSpPr txBox="1"/>
            <p:nvPr/>
          </p:nvSpPr>
          <p:spPr>
            <a:xfrm rot="-5388759">
              <a:off x="2488274" y="1087297"/>
              <a:ext cx="15524" cy="155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Calibri"/>
                <a:buNone/>
              </a:pP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24"/>
            <p:cNvSpPr/>
            <p:nvPr/>
          </p:nvSpPr>
          <p:spPr>
            <a:xfrm>
              <a:off x="1487274" y="272582"/>
              <a:ext cx="2020721" cy="667234"/>
            </a:xfrm>
            <a:prstGeom prst="ellipse">
              <a:avLst/>
            </a:prstGeom>
            <a:solidFill>
              <a:srgbClr val="00A499">
                <a:alpha val="26666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4"/>
            <p:cNvSpPr txBox="1"/>
            <p:nvPr/>
          </p:nvSpPr>
          <p:spPr>
            <a:xfrm>
              <a:off x="1783202" y="370296"/>
              <a:ext cx="1428865" cy="4718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lang="cs-CZ" sz="12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Aquatic Chronic 1, H410</a:t>
              </a:r>
              <a:endParaRPr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" name="Google Shape;240;p9">
            <a:extLst>
              <a:ext uri="{FF2B5EF4-FFF2-40B4-BE49-F238E27FC236}">
                <a16:creationId xmlns:a16="http://schemas.microsoft.com/office/drawing/2014/main" id="{9B0C6DDF-FCA5-4F09-B97C-0608845F81C4}"/>
              </a:ext>
            </a:extLst>
          </p:cNvPr>
          <p:cNvSpPr/>
          <p:nvPr/>
        </p:nvSpPr>
        <p:spPr>
          <a:xfrm>
            <a:off x="538838" y="2526439"/>
            <a:ext cx="4351800" cy="1006429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240;p9">
            <a:extLst>
              <a:ext uri="{FF2B5EF4-FFF2-40B4-BE49-F238E27FC236}">
                <a16:creationId xmlns:a16="http://schemas.microsoft.com/office/drawing/2014/main" id="{26311605-4989-48D8-8E51-4EDB62B8C210}"/>
              </a:ext>
            </a:extLst>
          </p:cNvPr>
          <p:cNvSpPr/>
          <p:nvPr/>
        </p:nvSpPr>
        <p:spPr>
          <a:xfrm>
            <a:off x="535440" y="4065121"/>
            <a:ext cx="4351800" cy="1145161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9A79BF1-0FE3-4CBC-BA95-C980816B0800}"/>
              </a:ext>
            </a:extLst>
          </p:cNvPr>
          <p:cNvSpPr txBox="1"/>
          <p:nvPr/>
        </p:nvSpPr>
        <p:spPr>
          <a:xfrm>
            <a:off x="576235" y="2608477"/>
            <a:ext cx="5341262" cy="77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600"/>
            </a:pP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Možnosti klasifikace NL/S: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vlastní nebo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harmonizovaná (příloha VI Nařízení CLP).</a:t>
            </a:r>
            <a:endParaRPr lang="en-US" sz="15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5FDD3B0-8ACA-4E31-9387-D292390CFC07}"/>
              </a:ext>
            </a:extLst>
          </p:cNvPr>
          <p:cNvSpPr txBox="1"/>
          <p:nvPr/>
        </p:nvSpPr>
        <p:spPr>
          <a:xfrm>
            <a:off x="609569" y="4085897"/>
            <a:ext cx="4621861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600"/>
            </a:pP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Systém klasifikace NL/S: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kód třídy nebezpečnosti,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kategorie nebezpečnosti,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H-věta.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0383C7D3-4D41-4A88-B205-DEF88D9F677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89" y="1628775"/>
            <a:ext cx="9099803" cy="4789146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E71F69C6-0A18-4CE5-82B5-75DC6202E5CD}"/>
              </a:ext>
            </a:extLst>
          </p:cNvPr>
          <p:cNvSpPr/>
          <p:nvPr/>
        </p:nvSpPr>
        <p:spPr>
          <a:xfrm>
            <a:off x="136061" y="103307"/>
            <a:ext cx="2156044" cy="1082985"/>
          </a:xfrm>
          <a:prstGeom prst="rect">
            <a:avLst/>
          </a:prstGeom>
          <a:solidFill>
            <a:srgbClr val="00A499">
              <a:alpha val="25882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Číslo ve tvaru ABC-RST-VW-Y charakterizující vlastnosti látky (např. atomové číslo, forma látky)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1C8D9CDD-7774-40C7-BAFC-C1451184624D}"/>
              </a:ext>
            </a:extLst>
          </p:cNvPr>
          <p:cNvSpPr/>
          <p:nvPr/>
        </p:nvSpPr>
        <p:spPr>
          <a:xfrm>
            <a:off x="5073314" y="336382"/>
            <a:ext cx="2045370" cy="826851"/>
          </a:xfrm>
          <a:prstGeom prst="rect">
            <a:avLst/>
          </a:prstGeom>
          <a:solidFill>
            <a:srgbClr val="00A499">
              <a:alpha val="2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Číslo ES, tj. EINECS, ELINCS nebo NLP, je úřední číslo látky v Evropské unii.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414F746B-8C97-48D1-83AA-166DFBEAB7AF}"/>
              </a:ext>
            </a:extLst>
          </p:cNvPr>
          <p:cNvSpPr/>
          <p:nvPr/>
        </p:nvSpPr>
        <p:spPr>
          <a:xfrm>
            <a:off x="7545794" y="327375"/>
            <a:ext cx="2045370" cy="826851"/>
          </a:xfrm>
          <a:prstGeom prst="rect">
            <a:avLst/>
          </a:prstGeom>
          <a:solidFill>
            <a:srgbClr val="00A499">
              <a:alpha val="2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Mezinárodní číslo látky podle </a:t>
            </a:r>
            <a:r>
              <a:rPr lang="cs-CZ" sz="1200" b="1" dirty="0" err="1">
                <a:solidFill>
                  <a:schemeClr val="tx1"/>
                </a:solidFill>
              </a:rPr>
              <a:t>Chemical</a:t>
            </a:r>
            <a:r>
              <a:rPr lang="cs-CZ" sz="1200" b="1" dirty="0">
                <a:solidFill>
                  <a:schemeClr val="tx1"/>
                </a:solidFill>
              </a:rPr>
              <a:t> </a:t>
            </a:r>
            <a:r>
              <a:rPr lang="cs-CZ" sz="1200" b="1" dirty="0" err="1">
                <a:solidFill>
                  <a:schemeClr val="tx1"/>
                </a:solidFill>
              </a:rPr>
              <a:t>Abstracts</a:t>
            </a:r>
            <a:r>
              <a:rPr lang="cs-CZ" sz="1200" b="1" dirty="0">
                <a:solidFill>
                  <a:schemeClr val="tx1"/>
                </a:solidFill>
              </a:rPr>
              <a:t> </a:t>
            </a:r>
            <a:r>
              <a:rPr lang="cs-CZ" sz="1200" b="1" dirty="0" err="1">
                <a:solidFill>
                  <a:schemeClr val="tx1"/>
                </a:solidFill>
              </a:rPr>
              <a:t>Service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EE82703B-D80C-42DE-9877-48C79571EAB8}"/>
              </a:ext>
            </a:extLst>
          </p:cNvPr>
          <p:cNvSpPr/>
          <p:nvPr/>
        </p:nvSpPr>
        <p:spPr>
          <a:xfrm>
            <a:off x="2361939" y="0"/>
            <a:ext cx="2317701" cy="1536330"/>
          </a:xfrm>
          <a:prstGeom prst="rect">
            <a:avLst/>
          </a:prstGeom>
          <a:solidFill>
            <a:srgbClr val="00A499">
              <a:alpha val="2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Název látky podle IUPAC, látky uvedené pod názvy v seznamech EINECS, ELINCS, nebo v seznamu „látek nadále nepovažovaných za polymery“, obvyklé nebo obecné názvy)</a:t>
            </a:r>
          </a:p>
        </p:txBody>
      </p:sp>
      <p:cxnSp>
        <p:nvCxnSpPr>
          <p:cNvPr id="7" name="Přímá spojnice se šipkou 6">
            <a:extLst>
              <a:ext uri="{FF2B5EF4-FFF2-40B4-BE49-F238E27FC236}">
                <a16:creationId xmlns:a16="http://schemas.microsoft.com/office/drawing/2014/main" id="{33EA2AA4-2426-4286-9832-26569FBED738}"/>
              </a:ext>
            </a:extLst>
          </p:cNvPr>
          <p:cNvCxnSpPr/>
          <p:nvPr/>
        </p:nvCxnSpPr>
        <p:spPr>
          <a:xfrm>
            <a:off x="1295612" y="1178683"/>
            <a:ext cx="555286" cy="13505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se šipkou 7">
            <a:extLst>
              <a:ext uri="{FF2B5EF4-FFF2-40B4-BE49-F238E27FC236}">
                <a16:creationId xmlns:a16="http://schemas.microsoft.com/office/drawing/2014/main" id="{89AE3080-62E9-4562-A5FE-76EF0A5CADC1}"/>
              </a:ext>
            </a:extLst>
          </p:cNvPr>
          <p:cNvCxnSpPr>
            <a:cxnSpLocks/>
          </p:cNvCxnSpPr>
          <p:nvPr/>
        </p:nvCxnSpPr>
        <p:spPr>
          <a:xfrm flipH="1">
            <a:off x="4835164" y="1178683"/>
            <a:ext cx="1163803" cy="12629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C081998C-F2D6-4E0B-8BBD-1A9E366046FB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3520790" y="1536330"/>
            <a:ext cx="175721" cy="9928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3B962535-BB78-4024-9C78-E40E7FEC9D3E}"/>
              </a:ext>
            </a:extLst>
          </p:cNvPr>
          <p:cNvCxnSpPr>
            <a:cxnSpLocks/>
          </p:cNvCxnSpPr>
          <p:nvPr/>
        </p:nvCxnSpPr>
        <p:spPr>
          <a:xfrm flipH="1">
            <a:off x="5554494" y="1178683"/>
            <a:ext cx="2917698" cy="13505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2DCA3D3F-DFF8-423D-898C-5C8F89544103}"/>
              </a:ext>
            </a:extLst>
          </p:cNvPr>
          <p:cNvCxnSpPr>
            <a:cxnSpLocks/>
          </p:cNvCxnSpPr>
          <p:nvPr/>
        </p:nvCxnSpPr>
        <p:spPr>
          <a:xfrm flipV="1">
            <a:off x="3696511" y="2572662"/>
            <a:ext cx="2692414" cy="272298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5AD246C6-33AA-48DF-9C2A-DEFF2ED1CF0D}"/>
              </a:ext>
            </a:extLst>
          </p:cNvPr>
          <p:cNvSpPr/>
          <p:nvPr/>
        </p:nvSpPr>
        <p:spPr>
          <a:xfrm>
            <a:off x="-43241" y="5383196"/>
            <a:ext cx="7869500" cy="592242"/>
          </a:xfrm>
          <a:prstGeom prst="roundRect">
            <a:avLst/>
          </a:prstGeom>
          <a:solidFill>
            <a:srgbClr val="00A499"/>
          </a:solidFill>
          <a:ln>
            <a:solidFill>
              <a:srgbClr val="00A499">
                <a:alpha val="26000"/>
              </a:srgb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b="1" dirty="0"/>
              <a:t>  </a:t>
            </a:r>
          </a:p>
          <a:p>
            <a:r>
              <a:rPr lang="cs-CZ" b="1" dirty="0">
                <a:solidFill>
                  <a:schemeClr val="tx1"/>
                </a:solidFill>
              </a:rPr>
              <a:t> Harmonizovaná klasifikace </a:t>
            </a:r>
            <a:r>
              <a:rPr lang="cs-CZ" dirty="0">
                <a:solidFill>
                  <a:schemeClr val="tx1"/>
                </a:solidFill>
              </a:rPr>
              <a:t>- klasifikace dohodnutá odborníky na evropské úrovni </a:t>
            </a:r>
            <a:endParaRPr lang="cs-CZ" b="1" dirty="0">
              <a:solidFill>
                <a:schemeClr val="tx1"/>
              </a:solidFill>
            </a:endParaRPr>
          </a:p>
          <a:p>
            <a:pPr algn="ctr"/>
            <a:endParaRPr lang="cs-CZ" b="1" dirty="0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CC7C9EA8-7B84-4A6B-8788-57CE73BED16B}"/>
              </a:ext>
            </a:extLst>
          </p:cNvPr>
          <p:cNvSpPr/>
          <p:nvPr/>
        </p:nvSpPr>
        <p:spPr>
          <a:xfrm>
            <a:off x="6128395" y="2107120"/>
            <a:ext cx="752475" cy="2794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18FE4190-F93B-4405-AB5D-C75EC4EB5C1B}"/>
              </a:ext>
            </a:extLst>
          </p:cNvPr>
          <p:cNvSpPr/>
          <p:nvPr/>
        </p:nvSpPr>
        <p:spPr>
          <a:xfrm>
            <a:off x="10356643" y="6402644"/>
            <a:ext cx="10166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cs typeface="Calibri" panose="020F0502020204030204" pitchFamily="34" charset="0"/>
              </a:rPr>
              <a:t>(Nařízení CLP, 2008)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924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E71CC0-0170-4117-A410-CE5160A42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Struktura H-vět podle nařízení CLP</a:t>
            </a:r>
            <a:endParaRPr lang="en-US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A102043-63B2-42FD-BD43-EB8FC1EC61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24</a:t>
            </a:fld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6E715651-AC44-4AEF-B1B0-DB196451364B}"/>
              </a:ext>
            </a:extLst>
          </p:cNvPr>
          <p:cNvSpPr/>
          <p:nvPr/>
        </p:nvSpPr>
        <p:spPr>
          <a:xfrm>
            <a:off x="1351128" y="2374710"/>
            <a:ext cx="29021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H x y z</a:t>
            </a:r>
          </a:p>
        </p:txBody>
      </p:sp>
      <p:sp>
        <p:nvSpPr>
          <p:cNvPr id="5" name="Šipka: ohnutá nahoru 4">
            <a:extLst>
              <a:ext uri="{FF2B5EF4-FFF2-40B4-BE49-F238E27FC236}">
                <a16:creationId xmlns:a16="http://schemas.microsoft.com/office/drawing/2014/main" id="{A6C0E8E2-0351-4F41-8D66-D181F5EE3D42}"/>
              </a:ext>
            </a:extLst>
          </p:cNvPr>
          <p:cNvSpPr/>
          <p:nvPr/>
        </p:nvSpPr>
        <p:spPr>
          <a:xfrm rot="5400000">
            <a:off x="2112253" y="3427981"/>
            <a:ext cx="1948902" cy="2113349"/>
          </a:xfrm>
          <a:prstGeom prst="bentUpArrow">
            <a:avLst>
              <a:gd name="adj1" fmla="val 4109"/>
              <a:gd name="adj2" fmla="val 6164"/>
              <a:gd name="adj3" fmla="val 11972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: ohnutá nahoru 5">
            <a:extLst>
              <a:ext uri="{FF2B5EF4-FFF2-40B4-BE49-F238E27FC236}">
                <a16:creationId xmlns:a16="http://schemas.microsoft.com/office/drawing/2014/main" id="{38379EC2-D6DA-4B08-AB7C-0AEE2C7A4982}"/>
              </a:ext>
            </a:extLst>
          </p:cNvPr>
          <p:cNvSpPr/>
          <p:nvPr/>
        </p:nvSpPr>
        <p:spPr>
          <a:xfrm rot="5400000">
            <a:off x="2697208" y="3328732"/>
            <a:ext cx="1320097" cy="1572244"/>
          </a:xfrm>
          <a:prstGeom prst="bentUpArrow">
            <a:avLst>
              <a:gd name="adj1" fmla="val 5618"/>
              <a:gd name="adj2" fmla="val 8154"/>
              <a:gd name="adj3" fmla="val 1650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: ohnutá nahoru 6">
            <a:extLst>
              <a:ext uri="{FF2B5EF4-FFF2-40B4-BE49-F238E27FC236}">
                <a16:creationId xmlns:a16="http://schemas.microsoft.com/office/drawing/2014/main" id="{B0E12762-3FFB-450D-9397-B138E7DC6AC0}"/>
              </a:ext>
            </a:extLst>
          </p:cNvPr>
          <p:cNvSpPr/>
          <p:nvPr/>
        </p:nvSpPr>
        <p:spPr>
          <a:xfrm rot="5400000">
            <a:off x="3129109" y="3294182"/>
            <a:ext cx="923330" cy="1105211"/>
          </a:xfrm>
          <a:prstGeom prst="bentUpArrow">
            <a:avLst>
              <a:gd name="adj1" fmla="val 6347"/>
              <a:gd name="adj2" fmla="val 11437"/>
              <a:gd name="adj3" fmla="val 2233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93BD152A-47AD-4429-9A3A-73C33EEC8F9C}"/>
              </a:ext>
            </a:extLst>
          </p:cNvPr>
          <p:cNvSpPr txBox="1"/>
          <p:nvPr/>
        </p:nvSpPr>
        <p:spPr>
          <a:xfrm>
            <a:off x="4684483" y="5209376"/>
            <a:ext cx="2035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Označení H-věty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445ABB85-FFF5-4FEA-AB5E-B33D2A346D24}"/>
              </a:ext>
            </a:extLst>
          </p:cNvPr>
          <p:cNvSpPr txBox="1"/>
          <p:nvPr/>
        </p:nvSpPr>
        <p:spPr>
          <a:xfrm>
            <a:off x="4684483" y="4405571"/>
            <a:ext cx="43242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Skupina: 	</a:t>
            </a:r>
            <a:r>
              <a:rPr lang="cs-CZ" dirty="0">
                <a:solidFill>
                  <a:srgbClr val="FF0000"/>
                </a:solidFill>
              </a:rPr>
              <a:t>2 = fyzikální nebezpečnost</a:t>
            </a:r>
          </a:p>
          <a:p>
            <a:r>
              <a:rPr lang="cs-CZ" dirty="0"/>
              <a:t>	</a:t>
            </a:r>
            <a:r>
              <a:rPr lang="cs-CZ" dirty="0">
                <a:solidFill>
                  <a:srgbClr val="00B0F0"/>
                </a:solidFill>
              </a:rPr>
              <a:t>3 = nebezpečnost pro zdraví</a:t>
            </a:r>
          </a:p>
          <a:p>
            <a:r>
              <a:rPr lang="cs-CZ" dirty="0"/>
              <a:t>	</a:t>
            </a:r>
            <a:r>
              <a:rPr lang="cs-CZ" dirty="0">
                <a:solidFill>
                  <a:srgbClr val="92D050"/>
                </a:solidFill>
              </a:rPr>
              <a:t>4 = nebezpečnost pro životní prostředí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0772BDF2-BF95-4FBF-921F-F2A39BD43130}"/>
              </a:ext>
            </a:extLst>
          </p:cNvPr>
          <p:cNvSpPr txBox="1"/>
          <p:nvPr/>
        </p:nvSpPr>
        <p:spPr>
          <a:xfrm>
            <a:off x="4673487" y="4000676"/>
            <a:ext cx="2368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Pořadové číslo (01, 02, …)</a:t>
            </a:r>
          </a:p>
        </p:txBody>
      </p:sp>
    </p:spTree>
    <p:extLst>
      <p:ext uri="{BB962C8B-B14F-4D97-AF65-F5344CB8AC3E}">
        <p14:creationId xmlns:p14="http://schemas.microsoft.com/office/powerpoint/2010/main" val="31979116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6D3BC5-2BC1-40E1-A076-1B2E3A092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9" y="1287512"/>
            <a:ext cx="11798620" cy="1021977"/>
          </a:xfrm>
        </p:spPr>
        <p:txBody>
          <a:bodyPr/>
          <a:lstStyle/>
          <a:p>
            <a:pPr algn="ctr"/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Kde hledat informace o </a:t>
            </a:r>
            <a:r>
              <a:rPr lang="cs-CZ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nebez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vlastnostech látky?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F9C1D732-D53E-4FDB-9819-93D2AD340D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25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0C19F8F-4754-4EC5-89EC-DE0FB2F3F0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667" b="93833" l="51000" r="94500">
                        <a14:foregroundMark x1="51667" y1="36667" x2="62333" y2="46833"/>
                        <a14:foregroundMark x1="62333" y1="46833" x2="77167" y2="46167"/>
                        <a14:foregroundMark x1="77167" y1="46167" x2="92167" y2="50333"/>
                        <a14:foregroundMark x1="92167" y1="50333" x2="85333" y2="49000"/>
                        <a14:foregroundMark x1="72833" y1="46500" x2="72333" y2="46500"/>
                        <a14:foregroundMark x1="70833" y1="47667" x2="68000" y2="52500"/>
                        <a14:foregroundMark x1="65667" y1="42000" x2="80167" y2="45333"/>
                        <a14:foregroundMark x1="80167" y1="45333" x2="82167" y2="30167"/>
                        <a14:foregroundMark x1="82167" y1="30167" x2="66500" y2="31667"/>
                        <a14:foregroundMark x1="66500" y1="31667" x2="64000" y2="41667"/>
                        <a14:foregroundMark x1="67167" y1="29833" x2="80500" y2="23833"/>
                        <a14:foregroundMark x1="80500" y1="23833" x2="82333" y2="28167"/>
                        <a14:foregroundMark x1="73667" y1="32333" x2="75000" y2="41667"/>
                        <a14:foregroundMark x1="69833" y1="31000" x2="66500" y2="40500"/>
                        <a14:foregroundMark x1="78500" y1="30833" x2="76167" y2="38500"/>
                        <a14:foregroundMark x1="68167" y1="64333" x2="78333" y2="66500"/>
                        <a14:foregroundMark x1="61333" y1="90667" x2="76333" y2="87500"/>
                        <a14:foregroundMark x1="76333" y1="87500" x2="83333" y2="88333"/>
                        <a14:foregroundMark x1="67167" y1="85167" x2="70833" y2="69000"/>
                        <a14:foregroundMark x1="70833" y1="69000" x2="67500" y2="81667"/>
                        <a14:foregroundMark x1="76000" y1="64500" x2="79333" y2="79833"/>
                        <a14:foregroundMark x1="79333" y1="79833" x2="78333" y2="88167"/>
                        <a14:foregroundMark x1="60167" y1="90500" x2="86333" y2="91333"/>
                        <a14:foregroundMark x1="68000" y1="89500" x2="83667" y2="91833"/>
                        <a14:foregroundMark x1="83667" y1="91833" x2="84000" y2="89833"/>
                        <a14:foregroundMark x1="70833" y1="90500" x2="60333" y2="90333"/>
                        <a14:foregroundMark x1="56500" y1="91000" x2="67667" y2="92667"/>
                        <a14:foregroundMark x1="89167" y1="89333" x2="86000" y2="93833"/>
                        <a14:foregroundMark x1="67833" y1="29333" x2="64833" y2="35667"/>
                        <a14:foregroundMark x1="66667" y1="29833" x2="65833" y2="37833"/>
                        <a14:foregroundMark x1="66667" y1="40667" x2="65500" y2="42667"/>
                        <a14:foregroundMark x1="66167" y1="38333" x2="65500" y2="41667"/>
                        <a14:foregroundMark x1="65833" y1="31167" x2="67167" y2="29833"/>
                        <a14:foregroundMark x1="65500" y1="30333" x2="64333" y2="35667"/>
                      </a14:backgroundRemoval>
                    </a14:imgEffect>
                  </a14:imgLayer>
                </a14:imgProps>
              </a:ext>
            </a:extLst>
          </a:blip>
          <a:srcRect l="45729" t="19917"/>
          <a:stretch/>
        </p:blipFill>
        <p:spPr>
          <a:xfrm>
            <a:off x="4608545" y="3830167"/>
            <a:ext cx="1817914" cy="2682551"/>
          </a:xfrm>
          <a:prstGeom prst="rect">
            <a:avLst/>
          </a:prstGeom>
        </p:spPr>
      </p:pic>
      <p:sp>
        <p:nvSpPr>
          <p:cNvPr id="7" name="Myšlenková bublina: obláček 6">
            <a:hlinkClick r:id="rId4" action="ppaction://hlinksldjump"/>
            <a:extLst>
              <a:ext uri="{FF2B5EF4-FFF2-40B4-BE49-F238E27FC236}">
                <a16:creationId xmlns:a16="http://schemas.microsoft.com/office/drawing/2014/main" id="{ECD7E37B-DF4B-499D-9768-EF6F8268A0D0}"/>
              </a:ext>
            </a:extLst>
          </p:cNvPr>
          <p:cNvSpPr/>
          <p:nvPr/>
        </p:nvSpPr>
        <p:spPr>
          <a:xfrm>
            <a:off x="4516187" y="1936294"/>
            <a:ext cx="1554480" cy="1203960"/>
          </a:xfrm>
          <a:prstGeom prst="cloudCallout">
            <a:avLst>
              <a:gd name="adj1" fmla="val 18137"/>
              <a:gd name="adj2" fmla="val 93512"/>
            </a:avLst>
          </a:prstGeom>
          <a:solidFill>
            <a:srgbClr val="00A499">
              <a:alpha val="27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200" dirty="0"/>
              <a:t>Databáze ECHA</a:t>
            </a:r>
            <a:endParaRPr lang="en-US" sz="1200" dirty="0"/>
          </a:p>
        </p:txBody>
      </p:sp>
      <p:sp>
        <p:nvSpPr>
          <p:cNvPr id="8" name="Myšlenková bublina: obláček 7">
            <a:hlinkClick r:id="rId5" action="ppaction://hlinksldjump"/>
            <a:extLst>
              <a:ext uri="{FF2B5EF4-FFF2-40B4-BE49-F238E27FC236}">
                <a16:creationId xmlns:a16="http://schemas.microsoft.com/office/drawing/2014/main" id="{BBDFE2C9-EB6E-4B2F-B8F3-327316688ABC}"/>
              </a:ext>
            </a:extLst>
          </p:cNvPr>
          <p:cNvSpPr/>
          <p:nvPr/>
        </p:nvSpPr>
        <p:spPr>
          <a:xfrm>
            <a:off x="1543050" y="2491472"/>
            <a:ext cx="1809750" cy="1250762"/>
          </a:xfrm>
          <a:prstGeom prst="cloudCallout">
            <a:avLst>
              <a:gd name="adj1" fmla="val 113971"/>
              <a:gd name="adj2" fmla="val 72626"/>
            </a:avLst>
          </a:prstGeom>
          <a:solidFill>
            <a:srgbClr val="00A499">
              <a:alpha val="27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200" dirty="0"/>
              <a:t>Bezpečnostní list</a:t>
            </a:r>
            <a:endParaRPr lang="en-US" sz="1200" dirty="0"/>
          </a:p>
        </p:txBody>
      </p:sp>
      <p:sp>
        <p:nvSpPr>
          <p:cNvPr id="9" name="Myšlenková bublina: obláček 8">
            <a:hlinkClick r:id="rId6" action="ppaction://hlinksldjump"/>
            <a:extLst>
              <a:ext uri="{FF2B5EF4-FFF2-40B4-BE49-F238E27FC236}">
                <a16:creationId xmlns:a16="http://schemas.microsoft.com/office/drawing/2014/main" id="{7868F7FC-A162-4AEA-91D9-B05FE409EBAE}"/>
              </a:ext>
            </a:extLst>
          </p:cNvPr>
          <p:cNvSpPr/>
          <p:nvPr/>
        </p:nvSpPr>
        <p:spPr>
          <a:xfrm>
            <a:off x="1718310" y="4366528"/>
            <a:ext cx="1554480" cy="1203960"/>
          </a:xfrm>
          <a:prstGeom prst="cloudCallout">
            <a:avLst>
              <a:gd name="adj1" fmla="val 111888"/>
              <a:gd name="adj2" fmla="val -16456"/>
            </a:avLst>
          </a:prstGeom>
          <a:solidFill>
            <a:srgbClr val="00A499">
              <a:alpha val="27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200" dirty="0"/>
              <a:t>Štítek</a:t>
            </a:r>
            <a:endParaRPr lang="en-US" sz="1200" dirty="0"/>
          </a:p>
        </p:txBody>
      </p:sp>
      <p:sp>
        <p:nvSpPr>
          <p:cNvPr id="10" name="Myšlenková bublina: obláček 9">
            <a:hlinkClick r:id="rId7" action="ppaction://hlinksldjump"/>
            <a:extLst>
              <a:ext uri="{FF2B5EF4-FFF2-40B4-BE49-F238E27FC236}">
                <a16:creationId xmlns:a16="http://schemas.microsoft.com/office/drawing/2014/main" id="{53040F0F-16E6-427A-BC26-24FA1587FC85}"/>
              </a:ext>
            </a:extLst>
          </p:cNvPr>
          <p:cNvSpPr/>
          <p:nvPr/>
        </p:nvSpPr>
        <p:spPr>
          <a:xfrm>
            <a:off x="7152800" y="2225040"/>
            <a:ext cx="1809749" cy="1203960"/>
          </a:xfrm>
          <a:prstGeom prst="cloudCallout">
            <a:avLst>
              <a:gd name="adj1" fmla="val -81740"/>
              <a:gd name="adj2" fmla="val 84018"/>
            </a:avLst>
          </a:prstGeom>
          <a:solidFill>
            <a:srgbClr val="00A499">
              <a:alpha val="27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200" dirty="0"/>
              <a:t>Databáze</a:t>
            </a:r>
          </a:p>
          <a:p>
            <a:pPr algn="ctr"/>
            <a:r>
              <a:rPr lang="cs-CZ" sz="1200" dirty="0" err="1"/>
              <a:t>Medis</a:t>
            </a:r>
            <a:r>
              <a:rPr lang="cs-CZ" sz="1200" dirty="0"/>
              <a:t>-Alarm</a:t>
            </a:r>
            <a:endParaRPr lang="en-US" sz="1200" dirty="0"/>
          </a:p>
        </p:txBody>
      </p:sp>
      <p:sp>
        <p:nvSpPr>
          <p:cNvPr id="12" name="Myšlenková bublina: obláček 11">
            <a:hlinkClick r:id="rId8" action="ppaction://hlinksldjump"/>
            <a:extLst>
              <a:ext uri="{FF2B5EF4-FFF2-40B4-BE49-F238E27FC236}">
                <a16:creationId xmlns:a16="http://schemas.microsoft.com/office/drawing/2014/main" id="{C98A2E79-5650-416A-A6FE-B6AD41F5B613}"/>
              </a:ext>
            </a:extLst>
          </p:cNvPr>
          <p:cNvSpPr/>
          <p:nvPr/>
        </p:nvSpPr>
        <p:spPr>
          <a:xfrm>
            <a:off x="7663341" y="4256887"/>
            <a:ext cx="1554480" cy="1203960"/>
          </a:xfrm>
          <a:prstGeom prst="cloudCallout">
            <a:avLst>
              <a:gd name="adj1" fmla="val -110540"/>
              <a:gd name="adj2" fmla="val -14082"/>
            </a:avLst>
          </a:prstGeom>
          <a:solidFill>
            <a:srgbClr val="00A499">
              <a:alpha val="27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200" dirty="0"/>
              <a:t>TIS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505020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élník: se zakulacenými rohy 22">
            <a:extLst>
              <a:ext uri="{FF2B5EF4-FFF2-40B4-BE49-F238E27FC236}">
                <a16:creationId xmlns:a16="http://schemas.microsoft.com/office/drawing/2014/main" id="{F7D055C4-1AEA-4143-A547-2FCFAC093667}"/>
              </a:ext>
            </a:extLst>
          </p:cNvPr>
          <p:cNvSpPr/>
          <p:nvPr/>
        </p:nvSpPr>
        <p:spPr>
          <a:xfrm>
            <a:off x="161268" y="2124150"/>
            <a:ext cx="4689671" cy="600954"/>
          </a:xfrm>
          <a:prstGeom prst="roundRect">
            <a:avLst/>
          </a:prstGeom>
          <a:solidFill>
            <a:srgbClr val="00A499">
              <a:alpha val="26000"/>
            </a:srgb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b="1" dirty="0"/>
              <a:t>Štítek - nástroj k informování o nebezpečnosti látky        prostřednictvím označení.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0A6786D-5B32-4F3E-BDE9-430789B03E4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11" y="2370584"/>
            <a:ext cx="4088817" cy="3822386"/>
          </a:xfrm>
          <a:prstGeom prst="rect">
            <a:avLst/>
          </a:prstGeom>
        </p:spPr>
      </p:pic>
      <p:sp>
        <p:nvSpPr>
          <p:cNvPr id="14" name="Nadpis 1">
            <a:extLst>
              <a:ext uri="{FF2B5EF4-FFF2-40B4-BE49-F238E27FC236}">
                <a16:creationId xmlns:a16="http://schemas.microsoft.com/office/drawing/2014/main" id="{220CF30D-BDAF-420D-AFEE-F0170644EF02}"/>
              </a:ext>
            </a:extLst>
          </p:cNvPr>
          <p:cNvSpPr txBox="1">
            <a:spLocks/>
          </p:cNvSpPr>
          <p:nvPr/>
        </p:nvSpPr>
        <p:spPr>
          <a:xfrm>
            <a:off x="341817" y="980933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Štítek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603C5551-49FD-46D7-B4D5-884A67DC298B}"/>
              </a:ext>
            </a:extLst>
          </p:cNvPr>
          <p:cNvSpPr/>
          <p:nvPr/>
        </p:nvSpPr>
        <p:spPr>
          <a:xfrm>
            <a:off x="7929101" y="1666006"/>
            <a:ext cx="2403835" cy="344537"/>
          </a:xfrm>
          <a:prstGeom prst="rect">
            <a:avLst/>
          </a:prstGeom>
          <a:solidFill>
            <a:srgbClr val="00A499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Identifikátory výrobku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028" name="Náhled snímku 1027">
                <a:extLst>
                  <a:ext uri="{FF2B5EF4-FFF2-40B4-BE49-F238E27FC236}">
                    <a16:creationId xmlns:a16="http://schemas.microsoft.com/office/drawing/2014/main" id="{93883364-90C4-44CD-A857-EA0F4B44E64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24311437"/>
                  </p:ext>
                </p:extLst>
              </p:nvPr>
            </p:nvGraphicFramePr>
            <p:xfrm>
              <a:off x="3870324" y="3985689"/>
              <a:ext cx="3265056" cy="1836595"/>
            </p:xfrm>
            <a:graphic>
              <a:graphicData uri="http://schemas.microsoft.com/office/powerpoint/2016/slidezoom">
                <pslz:sldZm>
                  <pslz:sldZmObj sldId="739" cId="2951187340">
                    <pslz:zmPr id="{48A73B7B-539A-48DE-8CAB-9C7022DC559D}" returnToParent="0" transitionDur="1000" showBg="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265056" cy="1836595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028" name="Náhled snímku 1027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93883364-90C4-44CD-A857-EA0F4B44E64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70324" y="3985689"/>
                <a:ext cx="3265056" cy="1836595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extovéPole 18">
            <a:extLst>
              <a:ext uri="{FF2B5EF4-FFF2-40B4-BE49-F238E27FC236}">
                <a16:creationId xmlns:a16="http://schemas.microsoft.com/office/drawing/2014/main" id="{4C4C59BD-65A7-40E1-A06E-6EEE1B844CA8}"/>
              </a:ext>
            </a:extLst>
          </p:cNvPr>
          <p:cNvSpPr txBox="1"/>
          <p:nvPr/>
        </p:nvSpPr>
        <p:spPr>
          <a:xfrm>
            <a:off x="1196370" y="5900582"/>
            <a:ext cx="4586416" cy="584775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Informace na štítku musí být v souladu s informacemi v bezpečnostních listu !</a:t>
            </a:r>
            <a:endParaRPr lang="en-US" sz="1600" b="1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09382572-3363-4EEF-92B6-4EE1C25BC667}"/>
              </a:ext>
            </a:extLst>
          </p:cNvPr>
          <p:cNvSpPr txBox="1"/>
          <p:nvPr/>
        </p:nvSpPr>
        <p:spPr>
          <a:xfrm>
            <a:off x="212853" y="3064730"/>
            <a:ext cx="43820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Obsah štítku stanoví článek 17 nařízení CLP.</a:t>
            </a:r>
          </a:p>
          <a:p>
            <a:endParaRPr lang="cs-CZ" b="1" dirty="0">
              <a:latin typeface="PT Sans"/>
            </a:endParaRPr>
          </a:p>
          <a:p>
            <a:pPr algn="just"/>
            <a:r>
              <a:rPr lang="cs-CZ" dirty="0"/>
              <a:t>Povinnost uvádět </a:t>
            </a:r>
            <a:r>
              <a:rPr lang="cs-CZ" b="1" dirty="0"/>
              <a:t>UFI kódy </a:t>
            </a:r>
            <a:r>
              <a:rPr lang="cs-CZ" dirty="0"/>
              <a:t>(jednoznačný identifikátor složení) na štítku nebezpečných směsí pro spotřebitelské a profesionální použití od 1. ledna 2021.</a:t>
            </a:r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19A44208-EBA5-47E2-9279-0A9A9E9C7C49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9570319" y="3257335"/>
            <a:ext cx="1595262" cy="1627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bdélník 9">
            <a:extLst>
              <a:ext uri="{FF2B5EF4-FFF2-40B4-BE49-F238E27FC236}">
                <a16:creationId xmlns:a16="http://schemas.microsoft.com/office/drawing/2014/main" id="{E1624A44-B366-45DF-95DD-A08FABC41F24}"/>
              </a:ext>
            </a:extLst>
          </p:cNvPr>
          <p:cNvSpPr/>
          <p:nvPr/>
        </p:nvSpPr>
        <p:spPr>
          <a:xfrm>
            <a:off x="5430282" y="3007985"/>
            <a:ext cx="1753446" cy="359924"/>
          </a:xfrm>
          <a:prstGeom prst="rect">
            <a:avLst/>
          </a:prstGeom>
          <a:solidFill>
            <a:srgbClr val="00A499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Signální slovo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8FA3176C-8A6F-4E38-8A3E-AB7760C8B9EE}"/>
              </a:ext>
            </a:extLst>
          </p:cNvPr>
          <p:cNvSpPr/>
          <p:nvPr/>
        </p:nvSpPr>
        <p:spPr>
          <a:xfrm>
            <a:off x="5502852" y="2261236"/>
            <a:ext cx="1680876" cy="369332"/>
          </a:xfrm>
          <a:prstGeom prst="rect">
            <a:avLst/>
          </a:prstGeom>
          <a:solidFill>
            <a:srgbClr val="00A499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Identifikace dodavatele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CCDB1854-9ED5-4BD4-B50D-BED72597AD02}"/>
              </a:ext>
            </a:extLst>
          </p:cNvPr>
          <p:cNvSpPr/>
          <p:nvPr/>
        </p:nvSpPr>
        <p:spPr>
          <a:xfrm>
            <a:off x="10705776" y="4303651"/>
            <a:ext cx="1424492" cy="594942"/>
          </a:xfrm>
          <a:prstGeom prst="rect">
            <a:avLst/>
          </a:prstGeom>
          <a:solidFill>
            <a:srgbClr val="00A499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Výstražné symboly nebezpečnosti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52B41AD3-7BDD-4030-9075-316E08168123}"/>
              </a:ext>
            </a:extLst>
          </p:cNvPr>
          <p:cNvSpPr/>
          <p:nvPr/>
        </p:nvSpPr>
        <p:spPr>
          <a:xfrm>
            <a:off x="11165581" y="3247418"/>
            <a:ext cx="964687" cy="345421"/>
          </a:xfrm>
          <a:prstGeom prst="rect">
            <a:avLst/>
          </a:prstGeom>
          <a:solidFill>
            <a:srgbClr val="00A499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P-věty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id="{2AB5D204-D186-4597-9703-401818B9769C}"/>
              </a:ext>
            </a:extLst>
          </p:cNvPr>
          <p:cNvSpPr/>
          <p:nvPr/>
        </p:nvSpPr>
        <p:spPr>
          <a:xfrm>
            <a:off x="11173621" y="2803120"/>
            <a:ext cx="966496" cy="261610"/>
          </a:xfrm>
          <a:prstGeom prst="rect">
            <a:avLst/>
          </a:prstGeom>
          <a:solidFill>
            <a:srgbClr val="00A499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H-věty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38" name="Přímá spojnice se šipkou 37">
            <a:extLst>
              <a:ext uri="{FF2B5EF4-FFF2-40B4-BE49-F238E27FC236}">
                <a16:creationId xmlns:a16="http://schemas.microsoft.com/office/drawing/2014/main" id="{601388A0-9351-4936-AE49-AF2508325135}"/>
              </a:ext>
            </a:extLst>
          </p:cNvPr>
          <p:cNvCxnSpPr>
            <a:cxnSpLocks/>
          </p:cNvCxnSpPr>
          <p:nvPr/>
        </p:nvCxnSpPr>
        <p:spPr>
          <a:xfrm flipH="1">
            <a:off x="9004331" y="2068451"/>
            <a:ext cx="2" cy="5790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se šipkou 39">
            <a:extLst>
              <a:ext uri="{FF2B5EF4-FFF2-40B4-BE49-F238E27FC236}">
                <a16:creationId xmlns:a16="http://schemas.microsoft.com/office/drawing/2014/main" id="{E479EF21-A91D-4FC1-B48E-A3573C86998E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9619450" y="4601122"/>
            <a:ext cx="1086326" cy="1089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se šipkou 40">
            <a:extLst>
              <a:ext uri="{FF2B5EF4-FFF2-40B4-BE49-F238E27FC236}">
                <a16:creationId xmlns:a16="http://schemas.microsoft.com/office/drawing/2014/main" id="{6089113E-CE6B-4E5A-82A6-C22FA82924CB}"/>
              </a:ext>
            </a:extLst>
          </p:cNvPr>
          <p:cNvCxnSpPr>
            <a:cxnSpLocks/>
          </p:cNvCxnSpPr>
          <p:nvPr/>
        </p:nvCxnSpPr>
        <p:spPr>
          <a:xfrm flipH="1">
            <a:off x="9722502" y="2942427"/>
            <a:ext cx="144752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se šipkou 41">
            <a:extLst>
              <a:ext uri="{FF2B5EF4-FFF2-40B4-BE49-F238E27FC236}">
                <a16:creationId xmlns:a16="http://schemas.microsoft.com/office/drawing/2014/main" id="{8D3ED86A-F968-4644-9C48-29B1901C09FA}"/>
              </a:ext>
            </a:extLst>
          </p:cNvPr>
          <p:cNvCxnSpPr>
            <a:cxnSpLocks/>
          </p:cNvCxnSpPr>
          <p:nvPr/>
        </p:nvCxnSpPr>
        <p:spPr>
          <a:xfrm flipH="1">
            <a:off x="7525078" y="2080093"/>
            <a:ext cx="442559" cy="5558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se šipkou 47">
            <a:extLst>
              <a:ext uri="{FF2B5EF4-FFF2-40B4-BE49-F238E27FC236}">
                <a16:creationId xmlns:a16="http://schemas.microsoft.com/office/drawing/2014/main" id="{53DC6185-1A0C-4728-9F37-10A5DF158665}"/>
              </a:ext>
            </a:extLst>
          </p:cNvPr>
          <p:cNvCxnSpPr>
            <a:cxnSpLocks/>
          </p:cNvCxnSpPr>
          <p:nvPr/>
        </p:nvCxnSpPr>
        <p:spPr>
          <a:xfrm>
            <a:off x="10185484" y="2076342"/>
            <a:ext cx="364931" cy="4334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Přímá spojnice se šipkou 51">
            <a:extLst>
              <a:ext uri="{FF2B5EF4-FFF2-40B4-BE49-F238E27FC236}">
                <a16:creationId xmlns:a16="http://schemas.microsoft.com/office/drawing/2014/main" id="{6AC5DB33-D346-4517-A6C9-B69D5A5EABD2}"/>
              </a:ext>
            </a:extLst>
          </p:cNvPr>
          <p:cNvCxnSpPr>
            <a:cxnSpLocks/>
          </p:cNvCxnSpPr>
          <p:nvPr/>
        </p:nvCxnSpPr>
        <p:spPr>
          <a:xfrm>
            <a:off x="7240214" y="2485296"/>
            <a:ext cx="103903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se šipkou 55">
            <a:extLst>
              <a:ext uri="{FF2B5EF4-FFF2-40B4-BE49-F238E27FC236}">
                <a16:creationId xmlns:a16="http://schemas.microsoft.com/office/drawing/2014/main" id="{1E795808-6171-46BD-B2C9-85BCA84B4D26}"/>
              </a:ext>
            </a:extLst>
          </p:cNvPr>
          <p:cNvCxnSpPr>
            <a:cxnSpLocks/>
          </p:cNvCxnSpPr>
          <p:nvPr/>
        </p:nvCxnSpPr>
        <p:spPr>
          <a:xfrm flipV="1">
            <a:off x="7261844" y="2955414"/>
            <a:ext cx="1438332" cy="1601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Grafický objekt 65" descr="Žárovka a ozubené kolečko se souvislou výplní">
            <a:extLst>
              <a:ext uri="{FF2B5EF4-FFF2-40B4-BE49-F238E27FC236}">
                <a16:creationId xmlns:a16="http://schemas.microsoft.com/office/drawing/2014/main" id="{AB1F4376-7861-4B09-B530-B8685C912D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2605" y="5843283"/>
            <a:ext cx="699374" cy="69937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813CEAB4-4839-42E9-A97C-EEDC827EA06F}"/>
              </a:ext>
            </a:extLst>
          </p:cNvPr>
          <p:cNvSpPr txBox="1"/>
          <p:nvPr/>
        </p:nvSpPr>
        <p:spPr>
          <a:xfrm>
            <a:off x="9570319" y="6228536"/>
            <a:ext cx="2261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Zdroj: (Skřížovská, Svobodová, 2021)</a:t>
            </a:r>
            <a:endParaRPr lang="en-US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Grafický objekt 23" descr="Domov">
            <a:hlinkClick r:id="rId9" action="ppaction://hlinksldjump"/>
            <a:extLst>
              <a:ext uri="{FF2B5EF4-FFF2-40B4-BE49-F238E27FC236}">
                <a16:creationId xmlns:a16="http://schemas.microsoft.com/office/drawing/2014/main" id="{C3CD79E7-F969-423D-8A5E-00CCC76325F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79777" y="207016"/>
            <a:ext cx="585652" cy="58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140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urope: UFI module and EU declaration available">
            <a:extLst>
              <a:ext uri="{FF2B5EF4-FFF2-40B4-BE49-F238E27FC236}">
                <a16:creationId xmlns:a16="http://schemas.microsoft.com/office/drawing/2014/main" id="{5BCE2E74-5C65-497E-90B5-7BD5977B8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457" y="1495306"/>
            <a:ext cx="8225085" cy="4700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F45F427E-34A0-4ABD-B910-C4DE35093881}"/>
              </a:ext>
            </a:extLst>
          </p:cNvPr>
          <p:cNvSpPr/>
          <p:nvPr/>
        </p:nvSpPr>
        <p:spPr>
          <a:xfrm>
            <a:off x="4057649" y="6326780"/>
            <a:ext cx="802957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(Zdroj: 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https://6850012.fs1.hubspotusercontent-na1.net/hub/6850012/hubfs/selerant-migration/EHS/Blog_EN/ufi-module_EN.png#keepProtocol</a:t>
            </a:r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cký objekt 4" descr="Domov">
            <a:hlinkClick r:id="rId3" action="ppaction://hlinksldjump"/>
            <a:extLst>
              <a:ext uri="{FF2B5EF4-FFF2-40B4-BE49-F238E27FC236}">
                <a16:creationId xmlns:a16="http://schemas.microsoft.com/office/drawing/2014/main" id="{883439B6-8187-4029-9600-10E4C5BE2D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9777" y="207016"/>
            <a:ext cx="585652" cy="585652"/>
          </a:xfrm>
          <a:prstGeom prst="rect">
            <a:avLst/>
          </a:prstGeom>
        </p:spPr>
      </p:pic>
      <p:sp>
        <p:nvSpPr>
          <p:cNvPr id="6" name="Šipka: doleva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D057141-58CF-4A14-94EC-C3202C5A5052}"/>
              </a:ext>
            </a:extLst>
          </p:cNvPr>
          <p:cNvSpPr/>
          <p:nvPr/>
        </p:nvSpPr>
        <p:spPr>
          <a:xfrm>
            <a:off x="10659291" y="268971"/>
            <a:ext cx="418012" cy="461742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187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D4F747D-9322-4044-A608-CC841E61966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724025"/>
            <a:ext cx="11798300" cy="397351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endParaRPr lang="cs-CZ" dirty="0">
              <a:solidFill>
                <a:schemeClr val="accent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cs-CZ" dirty="0">
              <a:solidFill>
                <a:schemeClr val="accent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cs-CZ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cs-CZ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6" name="Kosočtverec 5">
            <a:hlinkClick r:id="" action="ppaction://noaction"/>
            <a:extLst>
              <a:ext uri="{FF2B5EF4-FFF2-40B4-BE49-F238E27FC236}">
                <a16:creationId xmlns:a16="http://schemas.microsoft.com/office/drawing/2014/main" id="{ECD76BBB-CE7C-40E5-B535-63E11BA4562B}"/>
              </a:ext>
            </a:extLst>
          </p:cNvPr>
          <p:cNvSpPr/>
          <p:nvPr/>
        </p:nvSpPr>
        <p:spPr>
          <a:xfrm>
            <a:off x="5630546" y="2937602"/>
            <a:ext cx="1659353" cy="1663663"/>
          </a:xfrm>
          <a:prstGeom prst="diamond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Kosočtverec 17">
            <a:hlinkClick r:id="" action="ppaction://noaction"/>
            <a:extLst>
              <a:ext uri="{FF2B5EF4-FFF2-40B4-BE49-F238E27FC236}">
                <a16:creationId xmlns:a16="http://schemas.microsoft.com/office/drawing/2014/main" id="{F48BA584-9CC2-466E-A75C-990BC76EE122}"/>
              </a:ext>
            </a:extLst>
          </p:cNvPr>
          <p:cNvSpPr/>
          <p:nvPr/>
        </p:nvSpPr>
        <p:spPr>
          <a:xfrm>
            <a:off x="6519522" y="2081152"/>
            <a:ext cx="1659353" cy="1663663"/>
          </a:xfrm>
          <a:prstGeom prst="diamond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Kosočtverec 18">
            <a:hlinkClick r:id="" action="ppaction://noaction"/>
            <a:extLst>
              <a:ext uri="{FF2B5EF4-FFF2-40B4-BE49-F238E27FC236}">
                <a16:creationId xmlns:a16="http://schemas.microsoft.com/office/drawing/2014/main" id="{71C0C809-922B-4A5B-B7F5-64C5A5DA6460}"/>
              </a:ext>
            </a:extLst>
          </p:cNvPr>
          <p:cNvSpPr/>
          <p:nvPr/>
        </p:nvSpPr>
        <p:spPr>
          <a:xfrm>
            <a:off x="7460227" y="1239802"/>
            <a:ext cx="1659353" cy="1649485"/>
          </a:xfrm>
          <a:prstGeom prst="diamond">
            <a:avLst/>
          </a:prstGeom>
          <a:blipFill>
            <a:blip r:embed="rId5"/>
            <a:srcRect/>
            <a:stretch>
              <a:fillRect l="-2412" t="-24143" r="-2581" b="-2389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Kosočtverec 20">
            <a:hlinkClick r:id="" action="ppaction://noaction"/>
            <a:extLst>
              <a:ext uri="{FF2B5EF4-FFF2-40B4-BE49-F238E27FC236}">
                <a16:creationId xmlns:a16="http://schemas.microsoft.com/office/drawing/2014/main" id="{D62ACA00-B9A8-4157-91BB-94A52573A3A1}"/>
              </a:ext>
            </a:extLst>
          </p:cNvPr>
          <p:cNvSpPr/>
          <p:nvPr/>
        </p:nvSpPr>
        <p:spPr>
          <a:xfrm>
            <a:off x="6488014" y="3849602"/>
            <a:ext cx="1659353" cy="1663663"/>
          </a:xfrm>
          <a:prstGeom prst="diamond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Kosočtverec 21">
            <a:hlinkClick r:id="" action="ppaction://noaction"/>
            <a:extLst>
              <a:ext uri="{FF2B5EF4-FFF2-40B4-BE49-F238E27FC236}">
                <a16:creationId xmlns:a16="http://schemas.microsoft.com/office/drawing/2014/main" id="{76F72ED5-ACE4-4512-A213-74BADC0D6F63}"/>
              </a:ext>
            </a:extLst>
          </p:cNvPr>
          <p:cNvSpPr/>
          <p:nvPr/>
        </p:nvSpPr>
        <p:spPr>
          <a:xfrm>
            <a:off x="7434579" y="2976713"/>
            <a:ext cx="1659353" cy="1663663"/>
          </a:xfrm>
          <a:prstGeom prst="diamond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Kosočtverec 22">
            <a:hlinkClick r:id="" action="ppaction://noaction"/>
            <a:extLst>
              <a:ext uri="{FF2B5EF4-FFF2-40B4-BE49-F238E27FC236}">
                <a16:creationId xmlns:a16="http://schemas.microsoft.com/office/drawing/2014/main" id="{E1EFDAB9-369F-45B2-B2BC-8F9E7C3703BB}"/>
              </a:ext>
            </a:extLst>
          </p:cNvPr>
          <p:cNvSpPr/>
          <p:nvPr/>
        </p:nvSpPr>
        <p:spPr>
          <a:xfrm>
            <a:off x="8371764" y="2105771"/>
            <a:ext cx="1659353" cy="1663663"/>
          </a:xfrm>
          <a:prstGeom prst="diamond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Kosočtverec 23">
            <a:hlinkClick r:id="" action="ppaction://noaction"/>
            <a:extLst>
              <a:ext uri="{FF2B5EF4-FFF2-40B4-BE49-F238E27FC236}">
                <a16:creationId xmlns:a16="http://schemas.microsoft.com/office/drawing/2014/main" id="{CB18DE10-3286-4F80-A6DE-ED02C2AB73BA}"/>
              </a:ext>
            </a:extLst>
          </p:cNvPr>
          <p:cNvSpPr/>
          <p:nvPr/>
        </p:nvSpPr>
        <p:spPr>
          <a:xfrm>
            <a:off x="7412451" y="4706121"/>
            <a:ext cx="1659353" cy="1663663"/>
          </a:xfrm>
          <a:prstGeom prst="diamond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5" name="Kosočtverec 24">
            <a:hlinkClick r:id="" action="ppaction://noaction"/>
            <a:extLst>
              <a:ext uri="{FF2B5EF4-FFF2-40B4-BE49-F238E27FC236}">
                <a16:creationId xmlns:a16="http://schemas.microsoft.com/office/drawing/2014/main" id="{39E9899D-B9CF-41D8-A08C-8F700CAD7DD4}"/>
              </a:ext>
            </a:extLst>
          </p:cNvPr>
          <p:cNvSpPr/>
          <p:nvPr/>
        </p:nvSpPr>
        <p:spPr>
          <a:xfrm>
            <a:off x="8318136" y="3840202"/>
            <a:ext cx="1659353" cy="1663663"/>
          </a:xfrm>
          <a:prstGeom prst="diamond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Kosočtverec 25">
            <a:hlinkClick r:id="" action="ppaction://noaction"/>
            <a:extLst>
              <a:ext uri="{FF2B5EF4-FFF2-40B4-BE49-F238E27FC236}">
                <a16:creationId xmlns:a16="http://schemas.microsoft.com/office/drawing/2014/main" id="{1F3AC8B1-3228-4446-8803-0A11EBC7D3EC}"/>
              </a:ext>
            </a:extLst>
          </p:cNvPr>
          <p:cNvSpPr/>
          <p:nvPr/>
        </p:nvSpPr>
        <p:spPr>
          <a:xfrm>
            <a:off x="9238612" y="2976713"/>
            <a:ext cx="1659353" cy="1663663"/>
          </a:xfrm>
          <a:prstGeom prst="diamond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Nadpis 1">
            <a:extLst>
              <a:ext uri="{FF2B5EF4-FFF2-40B4-BE49-F238E27FC236}">
                <a16:creationId xmlns:a16="http://schemas.microsoft.com/office/drawing/2014/main" id="{B0819AC1-28D7-42BA-8BAC-32D1E026ECAA}"/>
              </a:ext>
            </a:extLst>
          </p:cNvPr>
          <p:cNvSpPr txBox="1">
            <a:spLocks/>
          </p:cNvSpPr>
          <p:nvPr/>
        </p:nvSpPr>
        <p:spPr>
          <a:xfrm>
            <a:off x="693015" y="1514427"/>
            <a:ext cx="5133493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Znáte významy všech výstražných symbolů?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874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Závažná havárie – kritéria dle z. o PZH – </a:t>
            </a:r>
            <a:r>
              <a:rPr lang="cs-CZ" dirty="0" err="1"/>
              <a:t>příl</a:t>
            </a:r>
            <a:r>
              <a:rPr lang="cs-CZ" dirty="0"/>
              <a:t>. 3</a:t>
            </a:r>
            <a:endParaRPr dirty="0"/>
          </a:p>
        </p:txBody>
      </p:sp>
      <p:sp>
        <p:nvSpPr>
          <p:cNvPr id="133" name="Google Shape;133;p3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solidFill>
            <a:schemeClr val="lt1">
              <a:alpha val="27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cs-CZ" sz="1800" dirty="0">
                <a:highlight>
                  <a:srgbClr val="00A499"/>
                </a:highlight>
              </a:rPr>
              <a:t>1. </a:t>
            </a:r>
            <a:r>
              <a:rPr lang="cs-CZ" dirty="0">
                <a:highlight>
                  <a:srgbClr val="00A499"/>
                </a:highlight>
              </a:rPr>
              <a:t> </a:t>
            </a:r>
            <a:r>
              <a:rPr lang="cs-CZ" sz="1800" dirty="0">
                <a:highlight>
                  <a:srgbClr val="00A499"/>
                </a:highlight>
              </a:rPr>
              <a:t>Přítomné nebezpečné látky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600" dirty="0"/>
              <a:t>Jakýkoli požár nebo výbuch nebo havarijní únik nebezpečné látky v množství minimálně 5 % kvalifikačního množství stanoveného ve sloupci 3 tabulky I nebo ve sloupci 3 tabulky II přílohy č. 1.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cs-CZ" sz="1800" dirty="0">
                <a:highlight>
                  <a:srgbClr val="00A499"/>
                </a:highlight>
              </a:rPr>
              <a:t>2. Zranění osob a poškození nemovitostí mající za následek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600" b="1" dirty="0"/>
              <a:t>a)</a:t>
            </a:r>
            <a:r>
              <a:rPr lang="cs-CZ" sz="1600" dirty="0"/>
              <a:t> úmrtí,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600" b="1" dirty="0"/>
              <a:t>b)</a:t>
            </a:r>
            <a:r>
              <a:rPr lang="cs-CZ" sz="1600" dirty="0"/>
              <a:t> zranění minimálně 6 zaměstnanců nebo ostatních fyzických osob zdržujících se v objektu, pokud jejich hospitalizace přesáhla dobu 24 hodin,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600" b="1" dirty="0"/>
              <a:t>c)</a:t>
            </a:r>
            <a:r>
              <a:rPr lang="cs-CZ" sz="1600" dirty="0"/>
              <a:t> zranění minimálně jedné osoby mimo objekt, pokud její hospitalizace přesáhla dobu 24 hodin,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600" b="1" dirty="0"/>
              <a:t>d)</a:t>
            </a:r>
            <a:r>
              <a:rPr lang="cs-CZ" sz="1600" dirty="0"/>
              <a:t> poškození jednoho nebo více obydlí mimo objekt, které se v důsledku havárie stalo neobyvatelné,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600" b="1" dirty="0"/>
              <a:t>e)</a:t>
            </a:r>
            <a:r>
              <a:rPr lang="cs-CZ" sz="1600" dirty="0"/>
              <a:t> nutnost provedení evakuace nebo ukrytí osob v budovách po dobu delší než 2 hodiny, pokud celková přepočtená doba evakuace nebo ukrytí osob (počet osob násobený dobou) přesáhla 500 hodin,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sz="1600" b="1" dirty="0"/>
              <a:t>f)</a:t>
            </a:r>
            <a:r>
              <a:rPr lang="cs-CZ" sz="1600" dirty="0"/>
              <a:t> přerušení dodávky pitné vody, elektrické a tepelné energie, plynu nebo telefonního spojení po dobu delší než 2 hodiny, pokud celková přepočtená doba přerušení dodávky (počet osob násobený dobou) přesáhla 1000 hodin.</a:t>
            </a:r>
            <a:endParaRPr dirty="0"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34" name="Google Shape;134;p3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5" name="Google Shape;135;p3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136" name="Google Shape;136;p3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79DD0F36-DA49-4263-994D-8A2D402B8574}"/>
              </a:ext>
            </a:extLst>
          </p:cNvPr>
          <p:cNvSpPr/>
          <p:nvPr/>
        </p:nvSpPr>
        <p:spPr>
          <a:xfrm>
            <a:off x="233543" y="1959192"/>
            <a:ext cx="5770382" cy="1022351"/>
          </a:xfrm>
          <a:prstGeom prst="roundRect">
            <a:avLst/>
          </a:prstGeom>
          <a:solidFill>
            <a:srgbClr val="00A499">
              <a:alpha val="26000"/>
            </a:srgb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A499"/>
              </a:solidFill>
              <a:highlight>
                <a:srgbClr val="00A499"/>
              </a:highlight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C315A82F-8368-4FCA-BDE9-B3E97AC4B12A}"/>
              </a:ext>
            </a:extLst>
          </p:cNvPr>
          <p:cNvSpPr txBox="1"/>
          <p:nvPr/>
        </p:nvSpPr>
        <p:spPr>
          <a:xfrm>
            <a:off x="233543" y="2096435"/>
            <a:ext cx="55767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dirty="0"/>
              <a:t>Hlavním dokument používaný </a:t>
            </a:r>
            <a:r>
              <a:rPr lang="en-US" b="1" dirty="0"/>
              <a:t>v </a:t>
            </a:r>
            <a:r>
              <a:rPr lang="cs-CZ" b="1" dirty="0"/>
              <a:t>průmyslu</a:t>
            </a:r>
            <a:r>
              <a:rPr lang="en-US" b="1" dirty="0"/>
              <a:t> k </a:t>
            </a:r>
            <a:r>
              <a:rPr lang="cs-CZ" b="1" dirty="0"/>
              <a:t>předávání informací </a:t>
            </a:r>
            <a:r>
              <a:rPr lang="en-US" b="1" dirty="0"/>
              <a:t>o </a:t>
            </a:r>
            <a:r>
              <a:rPr lang="cs-CZ" b="1" dirty="0"/>
              <a:t>nebezpečí spojeném </a:t>
            </a:r>
            <a:r>
              <a:rPr lang="en-US" b="1" dirty="0"/>
              <a:t>s </a:t>
            </a:r>
            <a:r>
              <a:rPr lang="cs-CZ" b="1" dirty="0"/>
              <a:t>používáním nebezpečných látek</a:t>
            </a:r>
            <a:r>
              <a:rPr lang="en-US" b="1" dirty="0"/>
              <a:t> a </a:t>
            </a:r>
            <a:r>
              <a:rPr lang="cs-CZ" b="1" dirty="0"/>
              <a:t>směsí</a:t>
            </a:r>
            <a:r>
              <a:rPr lang="en-US" b="1" dirty="0"/>
              <a:t> v </a:t>
            </a:r>
            <a:r>
              <a:rPr lang="cs-CZ" b="1" dirty="0"/>
              <a:t>dodavatelském řetězci.</a:t>
            </a:r>
          </a:p>
          <a:p>
            <a:endParaRPr lang="en-US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C2088CAE-2DCD-4C17-A4F2-E753462EF57A}"/>
              </a:ext>
            </a:extLst>
          </p:cNvPr>
          <p:cNvSpPr txBox="1"/>
          <p:nvPr/>
        </p:nvSpPr>
        <p:spPr>
          <a:xfrm>
            <a:off x="6566170" y="2138014"/>
            <a:ext cx="54462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Bezpečnostní</a:t>
            </a:r>
            <a:r>
              <a:rPr lang="en-US" sz="1600" b="1" dirty="0"/>
              <a:t> list je </a:t>
            </a:r>
            <a:r>
              <a:rPr lang="cs-CZ" sz="1600" b="1" dirty="0"/>
              <a:t>rozdělen</a:t>
            </a:r>
            <a:r>
              <a:rPr lang="en-US" sz="1600" b="1" dirty="0"/>
              <a:t> </a:t>
            </a:r>
            <a:r>
              <a:rPr lang="cs-CZ" sz="1600" b="1" dirty="0"/>
              <a:t>do </a:t>
            </a:r>
            <a:r>
              <a:rPr lang="en-US" sz="1600" b="1" dirty="0"/>
              <a:t>16 </a:t>
            </a:r>
            <a:r>
              <a:rPr lang="cs-CZ" sz="1600" b="1" dirty="0"/>
              <a:t>oddílů: </a:t>
            </a:r>
          </a:p>
          <a:p>
            <a:endParaRPr lang="cs-CZ" sz="1600" dirty="0"/>
          </a:p>
          <a:p>
            <a:r>
              <a:rPr lang="en-US" sz="1600" b="1" dirty="0"/>
              <a:t>ODDÍL 1: </a:t>
            </a:r>
            <a:r>
              <a:rPr lang="cs-CZ" sz="1600" b="1" dirty="0"/>
              <a:t>	</a:t>
            </a:r>
            <a:r>
              <a:rPr lang="cs-CZ" sz="1600" dirty="0"/>
              <a:t>Identifikace látky/směsi </a:t>
            </a:r>
            <a:r>
              <a:rPr lang="en-US" sz="1600" dirty="0"/>
              <a:t>a </a:t>
            </a:r>
            <a:r>
              <a:rPr lang="cs-CZ" sz="1600" dirty="0"/>
              <a:t>společnosti       </a:t>
            </a:r>
            <a:r>
              <a:rPr lang="it-IT" sz="1600" b="1" dirty="0"/>
              <a:t>ODDÍL 2: </a:t>
            </a:r>
            <a:r>
              <a:rPr lang="cs-CZ" sz="1600" b="1" dirty="0"/>
              <a:t>	</a:t>
            </a:r>
            <a:r>
              <a:rPr lang="it-IT" sz="1600" dirty="0"/>
              <a:t>Identifikace nebezpečnosti </a:t>
            </a:r>
          </a:p>
          <a:p>
            <a:r>
              <a:rPr lang="pt-BR" sz="1600" b="1" dirty="0"/>
              <a:t>ODDÍL 3: </a:t>
            </a:r>
            <a:r>
              <a:rPr lang="cs-CZ" sz="1600" b="1" dirty="0"/>
              <a:t>	</a:t>
            </a:r>
            <a:r>
              <a:rPr lang="pt-BR" sz="1600" dirty="0"/>
              <a:t>Složení / informace o složkách </a:t>
            </a:r>
          </a:p>
          <a:p>
            <a:r>
              <a:rPr lang="pl-PL" sz="1600" b="1" dirty="0"/>
              <a:t>ODDÍL 4: 	</a:t>
            </a:r>
            <a:r>
              <a:rPr lang="pl-PL" sz="1600" dirty="0"/>
              <a:t>Pokyny pro první pomoc </a:t>
            </a:r>
          </a:p>
          <a:p>
            <a:r>
              <a:rPr lang="en-US" sz="1600" b="1" dirty="0"/>
              <a:t>ODDÍL 5: </a:t>
            </a:r>
            <a:r>
              <a:rPr lang="cs-CZ" sz="1600" b="1" dirty="0"/>
              <a:t>	</a:t>
            </a:r>
            <a:r>
              <a:rPr lang="cs-CZ" sz="1600" dirty="0"/>
              <a:t>Opatření</a:t>
            </a:r>
            <a:r>
              <a:rPr lang="en-US" sz="1600" dirty="0"/>
              <a:t> pro </a:t>
            </a:r>
            <a:r>
              <a:rPr lang="cs-CZ" sz="1600" dirty="0"/>
              <a:t>hašení požáru </a:t>
            </a:r>
          </a:p>
          <a:p>
            <a:r>
              <a:rPr lang="en-US" sz="1600" b="1" dirty="0"/>
              <a:t>ODDÍL 6: </a:t>
            </a:r>
            <a:r>
              <a:rPr lang="cs-CZ" sz="1600" b="1" dirty="0"/>
              <a:t>	</a:t>
            </a:r>
            <a:r>
              <a:rPr lang="cs-CZ" sz="1600" dirty="0"/>
              <a:t>Opatření</a:t>
            </a:r>
            <a:r>
              <a:rPr lang="en-US" sz="1600" dirty="0"/>
              <a:t> </a:t>
            </a:r>
            <a:r>
              <a:rPr lang="cs-CZ" sz="1600" dirty="0"/>
              <a:t>v případě náhodného úniku </a:t>
            </a:r>
          </a:p>
          <a:p>
            <a:r>
              <a:rPr lang="en-US" sz="1600" b="1" dirty="0"/>
              <a:t>ODDÍL 7: </a:t>
            </a:r>
            <a:r>
              <a:rPr lang="cs-CZ" sz="1600" b="1" dirty="0"/>
              <a:t>	</a:t>
            </a:r>
            <a:r>
              <a:rPr lang="cs-CZ" sz="1600" dirty="0"/>
              <a:t>Zacházení</a:t>
            </a:r>
            <a:r>
              <a:rPr lang="en-US" sz="1600" dirty="0"/>
              <a:t> a </a:t>
            </a:r>
            <a:r>
              <a:rPr lang="cs-CZ" sz="1600" dirty="0"/>
              <a:t>skladování</a:t>
            </a:r>
            <a:r>
              <a:rPr lang="en-US" sz="1600" dirty="0"/>
              <a:t> </a:t>
            </a:r>
          </a:p>
          <a:p>
            <a:r>
              <a:rPr lang="en-US" sz="1600" b="1" dirty="0"/>
              <a:t>ODDÍL 8: </a:t>
            </a:r>
            <a:r>
              <a:rPr lang="cs-CZ" sz="1600" b="1" dirty="0"/>
              <a:t>	</a:t>
            </a:r>
            <a:r>
              <a:rPr lang="cs-CZ" sz="1600" dirty="0"/>
              <a:t>Omezování expozice</a:t>
            </a:r>
            <a:r>
              <a:rPr lang="en-US" sz="1600" dirty="0"/>
              <a:t> / </a:t>
            </a:r>
            <a:r>
              <a:rPr lang="cs-CZ" sz="1600" dirty="0"/>
              <a:t>OOPP</a:t>
            </a:r>
          </a:p>
          <a:p>
            <a:r>
              <a:rPr lang="en-US" sz="1600" b="1" dirty="0"/>
              <a:t>ODDÍL 9: </a:t>
            </a:r>
            <a:r>
              <a:rPr lang="cs-CZ" sz="1600" b="1" dirty="0"/>
              <a:t>	</a:t>
            </a:r>
            <a:r>
              <a:rPr lang="cs-CZ" sz="1600" dirty="0"/>
              <a:t>Fyzikální </a:t>
            </a:r>
            <a:r>
              <a:rPr lang="en-US" sz="1600" dirty="0"/>
              <a:t>a </a:t>
            </a:r>
            <a:r>
              <a:rPr lang="cs-CZ" sz="1600" dirty="0"/>
              <a:t>chemické vlastnosti </a:t>
            </a:r>
          </a:p>
          <a:p>
            <a:r>
              <a:rPr lang="pt-BR" sz="1600" b="1" dirty="0"/>
              <a:t>ODDÍL 10:</a:t>
            </a:r>
            <a:r>
              <a:rPr lang="cs-CZ" sz="1600" b="1" dirty="0"/>
              <a:t>	</a:t>
            </a:r>
            <a:r>
              <a:rPr lang="pt-BR" sz="1600" dirty="0"/>
              <a:t>Stálost a reaktivita </a:t>
            </a:r>
          </a:p>
          <a:p>
            <a:r>
              <a:rPr lang="en-US" sz="1600" b="1" dirty="0"/>
              <a:t>ODDÍL 11: </a:t>
            </a:r>
            <a:r>
              <a:rPr lang="cs-CZ" sz="1600" b="1" dirty="0"/>
              <a:t>	</a:t>
            </a:r>
            <a:r>
              <a:rPr lang="cs-CZ" sz="1600" dirty="0"/>
              <a:t>Toxikologické informace </a:t>
            </a:r>
          </a:p>
          <a:p>
            <a:r>
              <a:rPr lang="pl-PL" sz="1600" b="1" dirty="0"/>
              <a:t>ODDÍL 12: 	</a:t>
            </a:r>
            <a:r>
              <a:rPr lang="pl-PL" sz="1600" dirty="0"/>
              <a:t>Ekologické informace </a:t>
            </a:r>
          </a:p>
          <a:p>
            <a:r>
              <a:rPr lang="pl-PL" sz="1600" b="1" dirty="0"/>
              <a:t>ODDÍL 13: 	</a:t>
            </a:r>
            <a:r>
              <a:rPr lang="pl-PL" sz="1600" dirty="0"/>
              <a:t>Pokyny pro odstraňování </a:t>
            </a:r>
          </a:p>
          <a:p>
            <a:r>
              <a:rPr lang="it-IT" sz="1600" b="1" dirty="0"/>
              <a:t>ODDÍL 14: </a:t>
            </a:r>
            <a:r>
              <a:rPr lang="cs-CZ" sz="1600" b="1" dirty="0"/>
              <a:t>	</a:t>
            </a:r>
            <a:r>
              <a:rPr lang="it-IT" sz="1600" dirty="0"/>
              <a:t>Informace pro přepravu </a:t>
            </a:r>
          </a:p>
          <a:p>
            <a:r>
              <a:rPr lang="pl-PL" sz="1600" b="1" dirty="0"/>
              <a:t>ODDÍL 15: 	</a:t>
            </a:r>
            <a:r>
              <a:rPr lang="pl-PL" sz="1600" dirty="0"/>
              <a:t>Informace o předpisech </a:t>
            </a:r>
          </a:p>
          <a:p>
            <a:r>
              <a:rPr lang="en-US" sz="1600" b="1" dirty="0"/>
              <a:t>ODDÍL 16: </a:t>
            </a:r>
            <a:r>
              <a:rPr lang="cs-CZ" sz="1600" b="1" dirty="0"/>
              <a:t>	</a:t>
            </a:r>
            <a:r>
              <a:rPr lang="cs-CZ" sz="1600" dirty="0"/>
              <a:t>Další informace </a:t>
            </a:r>
            <a:endParaRPr lang="cs-CZ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FD10C889-37B5-4ED5-96B1-E060DF69877E}"/>
              </a:ext>
            </a:extLst>
          </p:cNvPr>
          <p:cNvSpPr txBox="1">
            <a:spLocks/>
          </p:cNvSpPr>
          <p:nvPr/>
        </p:nvSpPr>
        <p:spPr>
          <a:xfrm>
            <a:off x="233543" y="1020486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Bezpečnostní list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A23C4AD-BB7B-47A9-9EDF-D5EF97DEA54A}"/>
              </a:ext>
            </a:extLst>
          </p:cNvPr>
          <p:cNvSpPr txBox="1"/>
          <p:nvPr/>
        </p:nvSpPr>
        <p:spPr>
          <a:xfrm>
            <a:off x="233543" y="3106683"/>
            <a:ext cx="63801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Formát</a:t>
            </a:r>
            <a:r>
              <a:rPr lang="en-US" dirty="0"/>
              <a:t> a </a:t>
            </a:r>
            <a:r>
              <a:rPr lang="cs-CZ" dirty="0"/>
              <a:t>obsah</a:t>
            </a:r>
            <a:r>
              <a:rPr lang="en-US" dirty="0"/>
              <a:t> </a:t>
            </a:r>
            <a:r>
              <a:rPr lang="cs-CZ" dirty="0"/>
              <a:t>bezpečnostních listů jsou</a:t>
            </a:r>
            <a:r>
              <a:rPr lang="en-US" dirty="0"/>
              <a:t> </a:t>
            </a:r>
            <a:r>
              <a:rPr lang="cs-CZ" dirty="0"/>
              <a:t>stanoveny přílohou č. II</a:t>
            </a:r>
            <a:r>
              <a:rPr lang="en-US" dirty="0"/>
              <a:t> Nařízení REACH</a:t>
            </a:r>
            <a:r>
              <a:rPr lang="cs-CZ" dirty="0"/>
              <a:t>.</a:t>
            </a:r>
          </a:p>
          <a:p>
            <a:endParaRPr lang="cs-CZ" dirty="0"/>
          </a:p>
          <a:p>
            <a:r>
              <a:rPr lang="cs-CZ" dirty="0"/>
              <a:t>Ukázka bezpečnostního listu pro bezvodý amoniak:</a:t>
            </a:r>
          </a:p>
          <a:p>
            <a:r>
              <a:rPr lang="cs-CZ" sz="1200" dirty="0">
                <a:hlinkClick r:id="rId2"/>
              </a:rPr>
              <a:t>https://www.linde-gas.cz/cs/images/Amoniak_tcm79-632304.pdf</a:t>
            </a:r>
            <a:endParaRPr lang="cs-CZ" sz="1200" dirty="0"/>
          </a:p>
          <a:p>
            <a:endParaRPr lang="en-US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2032B6AB-33CC-4174-BDDA-C74838EB6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986" y="4400550"/>
            <a:ext cx="3548653" cy="2261779"/>
          </a:xfrm>
          <a:prstGeom prst="rect">
            <a:avLst/>
          </a:prstGeom>
        </p:spPr>
      </p:pic>
      <p:pic>
        <p:nvPicPr>
          <p:cNvPr id="10" name="Grafický objekt 9" descr="Domov">
            <a:hlinkClick r:id="rId4" action="ppaction://hlinksldjump"/>
            <a:extLst>
              <a:ext uri="{FF2B5EF4-FFF2-40B4-BE49-F238E27FC236}">
                <a16:creationId xmlns:a16="http://schemas.microsoft.com/office/drawing/2014/main" id="{C887BFF1-F63F-4A24-A2A3-993199C8E6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9777" y="207016"/>
            <a:ext cx="585652" cy="58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9237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4E7FA6FB-1903-408F-B92B-F1E352170779}"/>
              </a:ext>
            </a:extLst>
          </p:cNvPr>
          <p:cNvSpPr/>
          <p:nvPr/>
        </p:nvSpPr>
        <p:spPr>
          <a:xfrm>
            <a:off x="304248" y="2406650"/>
            <a:ext cx="4730345" cy="1022350"/>
          </a:xfrm>
          <a:prstGeom prst="roundRect">
            <a:avLst/>
          </a:prstGeom>
          <a:solidFill>
            <a:srgbClr val="00A499">
              <a:alpha val="26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AC85B03-C034-4213-9347-060B8C2ABF7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248" y="2387817"/>
            <a:ext cx="4730345" cy="102235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1800" b="1" dirty="0"/>
              <a:t>Databáze ECHA - veřejně přístupná databáze obsahující informace o registrovaných látek pocházející z registračních dokumentací látek.</a:t>
            </a:r>
          </a:p>
          <a:p>
            <a:endParaRPr lang="cs-CZ" sz="160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en-US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FA62EB7-FF8A-4B1B-ADCA-23CE87E35219}"/>
              </a:ext>
            </a:extLst>
          </p:cNvPr>
          <p:cNvSpPr txBox="1"/>
          <p:nvPr/>
        </p:nvSpPr>
        <p:spPr>
          <a:xfrm>
            <a:off x="1129551" y="33147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38D2D4C5-5ADA-4673-A157-CC033EF6A6D6}"/>
              </a:ext>
            </a:extLst>
          </p:cNvPr>
          <p:cNvSpPr txBox="1">
            <a:spLocks/>
          </p:cNvSpPr>
          <p:nvPr/>
        </p:nvSpPr>
        <p:spPr>
          <a:xfrm>
            <a:off x="393700" y="1070105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Databáze Evropské agentury pro chemické látky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2848804-5829-46E9-9254-A5F9E2D2224B}"/>
              </a:ext>
            </a:extLst>
          </p:cNvPr>
          <p:cNvSpPr txBox="1"/>
          <p:nvPr/>
        </p:nvSpPr>
        <p:spPr>
          <a:xfrm>
            <a:off x="304248" y="3744713"/>
            <a:ext cx="4219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Dostupná z:</a:t>
            </a:r>
            <a:r>
              <a:rPr lang="cs-CZ" dirty="0">
                <a:hlinkClick r:id="rId3"/>
              </a:rPr>
              <a:t> https://echa.europa.eu/home</a:t>
            </a:r>
            <a:endParaRPr lang="cs-CZ" dirty="0"/>
          </a:p>
          <a:p>
            <a:endParaRPr lang="en-US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4C34EDB-FBB3-44A3-AADC-E1837E4CD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6701" y="2163376"/>
            <a:ext cx="5883213" cy="4455336"/>
          </a:xfrm>
          <a:prstGeom prst="rect">
            <a:avLst/>
          </a:prstGeom>
        </p:spPr>
      </p:pic>
      <p:pic>
        <p:nvPicPr>
          <p:cNvPr id="9" name="Grafický objekt 8" descr="Domov">
            <a:hlinkClick r:id="rId5" action="ppaction://hlinksldjump"/>
            <a:extLst>
              <a:ext uri="{FF2B5EF4-FFF2-40B4-BE49-F238E27FC236}">
                <a16:creationId xmlns:a16="http://schemas.microsoft.com/office/drawing/2014/main" id="{52D6D5A8-1473-4971-B53C-A4FF71D35E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79777" y="207016"/>
            <a:ext cx="585652" cy="58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805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A82EB899-18DB-4F59-A840-4C9391A38D23}"/>
              </a:ext>
            </a:extLst>
          </p:cNvPr>
          <p:cNvSpPr/>
          <p:nvPr/>
        </p:nvSpPr>
        <p:spPr>
          <a:xfrm>
            <a:off x="111067" y="2149347"/>
            <a:ext cx="6421811" cy="1151390"/>
          </a:xfrm>
          <a:prstGeom prst="roundRect">
            <a:avLst/>
          </a:prstGeom>
          <a:solidFill>
            <a:srgbClr val="00A499">
              <a:alpha val="26000"/>
            </a:srgb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270F41A-A301-4737-86A1-CACDAF470AA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241" y="2132076"/>
            <a:ext cx="4632382" cy="4027594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7BF7C603-FB89-43DD-B001-8701B81B4579}"/>
              </a:ext>
            </a:extLst>
          </p:cNvPr>
          <p:cNvSpPr txBox="1"/>
          <p:nvPr/>
        </p:nvSpPr>
        <p:spPr>
          <a:xfrm>
            <a:off x="182189" y="3962497"/>
            <a:ext cx="50984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79388">
              <a:tabLst>
                <a:tab pos="447675" algn="l"/>
              </a:tabLst>
            </a:pPr>
            <a:r>
              <a:rPr lang="en-US" sz="1400" b="1" dirty="0"/>
              <a:t>F1</a:t>
            </a:r>
            <a:r>
              <a:rPr lang="en-US" sz="1400" dirty="0"/>
              <a:t> </a:t>
            </a:r>
            <a:r>
              <a:rPr lang="cs-CZ" sz="1400" dirty="0"/>
              <a:t>	</a:t>
            </a:r>
            <a:r>
              <a:rPr lang="en-US" sz="1400" dirty="0" err="1"/>
              <a:t>Identifikační</a:t>
            </a:r>
            <a:r>
              <a:rPr lang="en-US" sz="1400" dirty="0"/>
              <a:t> a </a:t>
            </a:r>
            <a:r>
              <a:rPr lang="cs-CZ" sz="1400" dirty="0"/>
              <a:t>klasifikační údaje látky podle chemické 	legislativy</a:t>
            </a:r>
            <a:r>
              <a:rPr lang="en-US" sz="1400" dirty="0"/>
              <a:t>, </a:t>
            </a:r>
            <a:r>
              <a:rPr lang="cs-CZ" sz="1400" dirty="0"/>
              <a:t>podle předpisů </a:t>
            </a:r>
            <a:r>
              <a:rPr lang="en-US" sz="1400" dirty="0"/>
              <a:t>pro </a:t>
            </a:r>
            <a:r>
              <a:rPr lang="cs-CZ" sz="1400" dirty="0"/>
              <a:t>dopravu, chemické</a:t>
            </a:r>
          </a:p>
          <a:p>
            <a:pPr algn="just" defTabSz="179388">
              <a:tabLst>
                <a:tab pos="447675" algn="l"/>
              </a:tabLst>
            </a:pPr>
            <a:r>
              <a:rPr lang="cs-CZ" dirty="0"/>
              <a:t>         vzorce, synonyma a další</a:t>
            </a:r>
            <a:endParaRPr lang="cs-CZ" sz="1400" dirty="0"/>
          </a:p>
          <a:p>
            <a:pPr algn="just" defTabSz="447675"/>
            <a:r>
              <a:rPr lang="en-US" sz="1400" b="1" dirty="0"/>
              <a:t>F2</a:t>
            </a:r>
            <a:r>
              <a:rPr lang="en-US" sz="1400" dirty="0"/>
              <a:t> </a:t>
            </a:r>
            <a:r>
              <a:rPr lang="cs-CZ" sz="1400" dirty="0"/>
              <a:t>	Základní vlastnosti </a:t>
            </a:r>
            <a:r>
              <a:rPr lang="en-US" sz="1400" dirty="0"/>
              <a:t>a </a:t>
            </a:r>
            <a:r>
              <a:rPr lang="cs-CZ" sz="1400" dirty="0"/>
              <a:t>způsoby hašení, opatření </a:t>
            </a:r>
            <a:r>
              <a:rPr lang="en-US" sz="1400" dirty="0"/>
              <a:t>v </a:t>
            </a:r>
            <a:r>
              <a:rPr lang="cs-CZ" sz="1400" dirty="0"/>
              <a:t>místě</a:t>
            </a:r>
            <a:r>
              <a:rPr lang="en-US" sz="1400" dirty="0"/>
              <a:t> </a:t>
            </a:r>
            <a:r>
              <a:rPr lang="cs-CZ" sz="1400" dirty="0"/>
              <a:t>	havárie</a:t>
            </a:r>
            <a:r>
              <a:rPr lang="en-US" sz="1400" dirty="0"/>
              <a:t> a </a:t>
            </a:r>
            <a:r>
              <a:rPr lang="cs-CZ" sz="1400" dirty="0"/>
              <a:t>způsoby likvidace, pokyny </a:t>
            </a:r>
            <a:r>
              <a:rPr lang="en-US" sz="1400" dirty="0"/>
              <a:t>pro </a:t>
            </a:r>
            <a:r>
              <a:rPr lang="cs-CZ" sz="1400" dirty="0"/>
              <a:t>bezpečné</a:t>
            </a:r>
          </a:p>
          <a:p>
            <a:pPr algn="just" defTabSz="447675"/>
            <a:r>
              <a:rPr lang="cs-CZ" dirty="0"/>
              <a:t>     </a:t>
            </a:r>
            <a:r>
              <a:rPr lang="cs-CZ" sz="1400" dirty="0"/>
              <a:t>    zacházení</a:t>
            </a:r>
          </a:p>
          <a:p>
            <a:pPr algn="just" defTabSz="447675"/>
            <a:r>
              <a:rPr lang="en-US" sz="1400" b="1" dirty="0"/>
              <a:t>F3</a:t>
            </a:r>
            <a:r>
              <a:rPr lang="en-US" sz="1400" dirty="0"/>
              <a:t> </a:t>
            </a:r>
            <a:r>
              <a:rPr lang="cs-CZ" sz="1400" dirty="0"/>
              <a:t>	Fyzikální</a:t>
            </a:r>
            <a:r>
              <a:rPr lang="en-US" sz="1400" dirty="0"/>
              <a:t> a </a:t>
            </a:r>
            <a:r>
              <a:rPr lang="cs-CZ" sz="1400" dirty="0"/>
              <a:t>chemické vlastnosti </a:t>
            </a:r>
          </a:p>
          <a:p>
            <a:pPr algn="just" defTabSz="447675"/>
            <a:r>
              <a:rPr lang="en-US" sz="1400" b="1" dirty="0"/>
              <a:t>F4</a:t>
            </a:r>
            <a:r>
              <a:rPr lang="en-US" sz="1400" dirty="0"/>
              <a:t> </a:t>
            </a:r>
            <a:r>
              <a:rPr lang="cs-CZ" sz="1400" dirty="0"/>
              <a:t>	Přeprava</a:t>
            </a:r>
            <a:r>
              <a:rPr lang="en-US" sz="1400" dirty="0"/>
              <a:t> a </a:t>
            </a:r>
            <a:r>
              <a:rPr lang="cs-CZ" sz="1400" dirty="0"/>
              <a:t>skladování</a:t>
            </a:r>
            <a:r>
              <a:rPr lang="en-US" sz="1400" dirty="0"/>
              <a:t> </a:t>
            </a:r>
          </a:p>
          <a:p>
            <a:pPr algn="just">
              <a:tabLst>
                <a:tab pos="447675" algn="l"/>
              </a:tabLst>
            </a:pPr>
            <a:r>
              <a:rPr lang="en-US" sz="1400" b="1" dirty="0"/>
              <a:t>F5</a:t>
            </a:r>
            <a:r>
              <a:rPr lang="en-US" sz="1400" dirty="0"/>
              <a:t> </a:t>
            </a:r>
            <a:r>
              <a:rPr lang="cs-CZ" sz="1400" dirty="0"/>
              <a:t>	První pomoc a zdravotní ošetření </a:t>
            </a:r>
          </a:p>
          <a:p>
            <a:pPr algn="just">
              <a:tabLst>
                <a:tab pos="447675" algn="l"/>
              </a:tabLst>
            </a:pPr>
            <a:r>
              <a:rPr lang="en-US" sz="1400" b="1" dirty="0"/>
              <a:t>F6</a:t>
            </a:r>
            <a:r>
              <a:rPr lang="en-US" sz="1400" dirty="0"/>
              <a:t> </a:t>
            </a:r>
            <a:r>
              <a:rPr lang="cs-CZ" sz="1400" dirty="0"/>
              <a:t>	Toxicita</a:t>
            </a:r>
          </a:p>
          <a:p>
            <a:pPr algn="just" defTabSz="447675"/>
            <a:r>
              <a:rPr lang="pl-PL" sz="1400" b="1" dirty="0"/>
              <a:t>F7</a:t>
            </a:r>
            <a:r>
              <a:rPr lang="pl-PL" sz="1400" dirty="0"/>
              <a:t> 	Údaje z legislativy, limity a kategorie</a:t>
            </a:r>
            <a:endParaRPr lang="cs-CZ" sz="1400" dirty="0"/>
          </a:p>
          <a:p>
            <a:pPr algn="just" defTabSz="447675"/>
            <a:r>
              <a:rPr lang="en-US" sz="1400" b="1" dirty="0"/>
              <a:t>F8</a:t>
            </a:r>
            <a:r>
              <a:rPr lang="en-US" sz="1400" dirty="0"/>
              <a:t> </a:t>
            </a:r>
            <a:r>
              <a:rPr lang="cs-CZ" sz="1400" dirty="0"/>
              <a:t>	Přehled předpisů, které se látky týkají 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B3E303CE-4BFA-4B47-A1D1-EB42E5336A0A}"/>
              </a:ext>
            </a:extLst>
          </p:cNvPr>
          <p:cNvSpPr txBox="1">
            <a:spLocks/>
          </p:cNvSpPr>
          <p:nvPr/>
        </p:nvSpPr>
        <p:spPr>
          <a:xfrm>
            <a:off x="393700" y="1109726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Databáze </a:t>
            </a:r>
            <a:r>
              <a:rPr lang="cs-CZ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Medis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-Alarm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ástupný symbol pro obsah 2">
            <a:extLst>
              <a:ext uri="{FF2B5EF4-FFF2-40B4-BE49-F238E27FC236}">
                <a16:creationId xmlns:a16="http://schemas.microsoft.com/office/drawing/2014/main" id="{2F092933-D20D-4248-B384-7CB7517E952F}"/>
              </a:ext>
            </a:extLst>
          </p:cNvPr>
          <p:cNvSpPr txBox="1">
            <a:spLocks/>
          </p:cNvSpPr>
          <p:nvPr/>
        </p:nvSpPr>
        <p:spPr>
          <a:xfrm>
            <a:off x="232064" y="2246857"/>
            <a:ext cx="6179819" cy="956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1800" b="1" dirty="0"/>
              <a:t>Databáze MA - placená databáze společnosti MEDISTYL obsahující údaje o vlastnostech a legislativním kontextu k téměř 10 000 NCHL.</a:t>
            </a:r>
          </a:p>
          <a:p>
            <a:endParaRPr lang="cs-CZ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cs-CZ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cs-CZ" sz="1800" b="1" dirty="0"/>
          </a:p>
          <a:p>
            <a:endParaRPr lang="cs-CZ" sz="1800" b="1" dirty="0"/>
          </a:p>
          <a:p>
            <a:pPr marL="0" indent="0">
              <a:buNone/>
            </a:pPr>
            <a:endParaRPr lang="en-US" sz="1800" b="1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58A7EE4-883C-459E-925C-BB33EF2F3709}"/>
              </a:ext>
            </a:extLst>
          </p:cNvPr>
          <p:cNvSpPr txBox="1"/>
          <p:nvPr/>
        </p:nvSpPr>
        <p:spPr>
          <a:xfrm>
            <a:off x="196723" y="3329013"/>
            <a:ext cx="4786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Dostupná z: </a:t>
            </a:r>
            <a:r>
              <a:rPr lang="cs-CZ" dirty="0">
                <a:hlinkClick r:id="rId3"/>
              </a:rPr>
              <a:t>https://www.medistyl.cz/chemie/databaze/medis-alarm/</a:t>
            </a:r>
            <a:endParaRPr lang="cs-CZ" dirty="0"/>
          </a:p>
          <a:p>
            <a:endParaRPr lang="en-US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849B48C-9C78-499E-8DEF-7425E5C6FB8D}"/>
              </a:ext>
            </a:extLst>
          </p:cNvPr>
          <p:cNvSpPr txBox="1"/>
          <p:nvPr/>
        </p:nvSpPr>
        <p:spPr>
          <a:xfrm>
            <a:off x="10176147" y="6242077"/>
            <a:ext cx="3667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Zdroj: Databáze </a:t>
            </a:r>
            <a:r>
              <a:rPr lang="cs-CZ" sz="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Medis</a:t>
            </a:r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-Alarm</a:t>
            </a:r>
            <a:endParaRPr lang="en-US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Grafický objekt 9" descr="Domov">
            <a:hlinkClick r:id="rId4" action="ppaction://hlinksldjump"/>
            <a:extLst>
              <a:ext uri="{FF2B5EF4-FFF2-40B4-BE49-F238E27FC236}">
                <a16:creationId xmlns:a16="http://schemas.microsoft.com/office/drawing/2014/main" id="{459F3573-004E-45C0-8321-BE57C1CC93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9777" y="207016"/>
            <a:ext cx="585652" cy="58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568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470C111D-764F-4C22-A043-77ECC719327E}"/>
              </a:ext>
            </a:extLst>
          </p:cNvPr>
          <p:cNvSpPr/>
          <p:nvPr/>
        </p:nvSpPr>
        <p:spPr>
          <a:xfrm>
            <a:off x="331968" y="2323825"/>
            <a:ext cx="5154432" cy="1631949"/>
          </a:xfrm>
          <a:prstGeom prst="roundRect">
            <a:avLst/>
          </a:prstGeom>
          <a:solidFill>
            <a:srgbClr val="00A499">
              <a:alpha val="26000"/>
            </a:srgb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09217C8-926D-4BBF-8569-929C2F2BC4F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31968" y="2351949"/>
            <a:ext cx="4922196" cy="160382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cs-CZ" sz="1800" b="1" dirty="0"/>
              <a:t>Celorepublikové pracoviště </a:t>
            </a:r>
            <a:r>
              <a:rPr lang="en-US" sz="1800" b="1" dirty="0" err="1"/>
              <a:t>poskytuj</a:t>
            </a:r>
            <a:r>
              <a:rPr lang="cs-CZ" sz="1800" b="1" dirty="0" err="1"/>
              <a:t>ící</a:t>
            </a:r>
            <a:r>
              <a:rPr lang="en-US" sz="1800" b="1" dirty="0"/>
              <a:t> </a:t>
            </a:r>
            <a:r>
              <a:rPr lang="cs-CZ" sz="1800" b="1" dirty="0"/>
              <a:t>komplex</a:t>
            </a:r>
            <a:r>
              <a:rPr lang="en-US" sz="1800" b="1" dirty="0"/>
              <a:t> </a:t>
            </a:r>
            <a:r>
              <a:rPr lang="cs-CZ" sz="1800" b="1" dirty="0"/>
              <a:t>zdravotnických konzultačních</a:t>
            </a:r>
            <a:r>
              <a:rPr lang="en-US" sz="1800" b="1" dirty="0"/>
              <a:t>, </a:t>
            </a:r>
            <a:r>
              <a:rPr lang="cs-CZ" sz="1800" b="1" dirty="0"/>
              <a:t>expertních</a:t>
            </a:r>
            <a:r>
              <a:rPr lang="en-US" sz="1800" b="1" dirty="0"/>
              <a:t> a </a:t>
            </a:r>
            <a:r>
              <a:rPr lang="cs-CZ" sz="1800" b="1" dirty="0"/>
              <a:t>jiných</a:t>
            </a:r>
            <a:r>
              <a:rPr lang="en-US" sz="1800" b="1" dirty="0"/>
              <a:t> </a:t>
            </a:r>
            <a:r>
              <a:rPr lang="cs-CZ" sz="1800" b="1" dirty="0"/>
              <a:t>služeb, spojených </a:t>
            </a:r>
            <a:r>
              <a:rPr lang="en-US" sz="1800" b="1" dirty="0"/>
              <a:t>s </a:t>
            </a:r>
            <a:r>
              <a:rPr lang="cs-CZ" sz="1800" b="1" dirty="0"/>
              <a:t>akutním nebo chronickým toxickým působením přírodních </a:t>
            </a:r>
            <a:r>
              <a:rPr lang="en-US" sz="1800" b="1" dirty="0"/>
              <a:t>a </a:t>
            </a:r>
            <a:r>
              <a:rPr lang="cs-CZ" sz="1800" b="1" dirty="0"/>
              <a:t>syntetických</a:t>
            </a:r>
            <a:r>
              <a:rPr lang="en-US" sz="1800" b="1" dirty="0"/>
              <a:t> </a:t>
            </a:r>
            <a:r>
              <a:rPr lang="cs-CZ" sz="1800" b="1" dirty="0" err="1"/>
              <a:t>chemickýc</a:t>
            </a:r>
            <a:r>
              <a:rPr lang="en-US" sz="1800" b="1" dirty="0"/>
              <a:t>h </a:t>
            </a:r>
            <a:r>
              <a:rPr lang="cs-CZ" sz="1800" b="1" dirty="0"/>
              <a:t>látek na člověka</a:t>
            </a:r>
            <a:r>
              <a:rPr lang="en-US" sz="1800" b="1" dirty="0"/>
              <a:t>, </a:t>
            </a:r>
            <a:r>
              <a:rPr lang="cs-CZ" sz="1800" b="1" dirty="0"/>
              <a:t>jiné živé organismy </a:t>
            </a:r>
            <a:r>
              <a:rPr lang="en-US" sz="1800" b="1" dirty="0"/>
              <a:t>a </a:t>
            </a:r>
            <a:r>
              <a:rPr lang="cs-CZ" sz="1800" b="1" dirty="0"/>
              <a:t>životní prostředí</a:t>
            </a:r>
            <a:r>
              <a:rPr lang="en-US" sz="1800" b="1" dirty="0"/>
              <a:t>. </a:t>
            </a:r>
            <a:endParaRPr lang="cs-CZ" sz="1800" b="1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7" name="Obrázek 6">
            <a:hlinkClick r:id="rId2"/>
            <a:extLst>
              <a:ext uri="{FF2B5EF4-FFF2-40B4-BE49-F238E27FC236}">
                <a16:creationId xmlns:a16="http://schemas.microsoft.com/office/drawing/2014/main" id="{B39380FA-939A-4F5A-9762-0A161ECE2BF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2" y="2276060"/>
            <a:ext cx="4708711" cy="39339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CB7A2E97-5ED5-411B-9C7E-DFA2FE6B7BB5}"/>
              </a:ext>
            </a:extLst>
          </p:cNvPr>
          <p:cNvSpPr txBox="1">
            <a:spLocks/>
          </p:cNvSpPr>
          <p:nvPr/>
        </p:nvSpPr>
        <p:spPr>
          <a:xfrm>
            <a:off x="196850" y="1110087"/>
            <a:ext cx="117983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Toxikologické informační středisko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629B8BD8-DF02-44AC-BD2A-94F8931C7990}"/>
              </a:ext>
            </a:extLst>
          </p:cNvPr>
          <p:cNvSpPr txBox="1"/>
          <p:nvPr/>
        </p:nvSpPr>
        <p:spPr>
          <a:xfrm>
            <a:off x="331968" y="4147162"/>
            <a:ext cx="4400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Webové stránky: </a:t>
            </a:r>
            <a:r>
              <a:rPr lang="cs-CZ" dirty="0">
                <a:hlinkClick r:id="rId2"/>
              </a:rPr>
              <a:t>https://www.tis-cz.cz/</a:t>
            </a:r>
            <a:endParaRPr lang="cs-CZ" dirty="0"/>
          </a:p>
          <a:p>
            <a:endParaRPr lang="en-US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9E0AD86-19E9-45CE-9AB5-57BD59799D61}"/>
              </a:ext>
            </a:extLst>
          </p:cNvPr>
          <p:cNvSpPr txBox="1"/>
          <p:nvPr/>
        </p:nvSpPr>
        <p:spPr>
          <a:xfrm>
            <a:off x="10318375" y="6245882"/>
            <a:ext cx="18736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Zdroj: https://www.tis-cz.cz/</a:t>
            </a:r>
            <a:endParaRPr lang="en-US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fický objekt 8" descr="Domov">
            <a:hlinkClick r:id="rId4" action="ppaction://hlinksldjump"/>
            <a:extLst>
              <a:ext uri="{FF2B5EF4-FFF2-40B4-BE49-F238E27FC236}">
                <a16:creationId xmlns:a16="http://schemas.microsoft.com/office/drawing/2014/main" id="{EDC4A7E5-785A-4D15-BE60-7A16B84F24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9777" y="207016"/>
            <a:ext cx="585652" cy="58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710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20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Nebezpečné vlastnosti chemických látek z pohledu PZH</a:t>
            </a:r>
            <a:endParaRPr dirty="0"/>
          </a:p>
        </p:txBody>
      </p:sp>
      <p:sp>
        <p:nvSpPr>
          <p:cNvPr id="452" name="Google Shape;452;p20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cs-CZ" sz="2400" b="1" dirty="0"/>
              <a:t>Nebezpečná látka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dirty="0"/>
              <a:t>Vybraná nebezpečná chemická látka nebo chemická směs podle přímo použitelného předpisu Evropské unie upravujícího klasifikaci, označování a balení látek a směsí, splňující kritéria stanovená v příloze č. 1 k tomuto zákonu v tabulce I nebo uvedená v příloze č. 1 k tomuto zákonu v tabulce II a přítomná v objektu jako surovina, výrobek, vedlejší produkt, meziprodukt nebo zbytek, včetně těch látek, u kterých se dá důvodně předpokládat, že mohou vzniknout v případě závažné havárie (z. č. 224/2015 Sb.).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cs-CZ" sz="1800" b="1" dirty="0">
                <a:solidFill>
                  <a:schemeClr val="accent2"/>
                </a:solidFill>
              </a:rPr>
              <a:t>Kategorie nebezpečnosti (v souladu s nařízením CLP) dle </a:t>
            </a:r>
            <a:r>
              <a:rPr lang="cs-CZ" sz="1800" b="1" dirty="0" err="1">
                <a:solidFill>
                  <a:schemeClr val="accent2"/>
                </a:solidFill>
              </a:rPr>
              <a:t>z.č</a:t>
            </a:r>
            <a:r>
              <a:rPr lang="cs-CZ" sz="1800" b="1" dirty="0">
                <a:solidFill>
                  <a:schemeClr val="accent2"/>
                </a:solidFill>
              </a:rPr>
              <a:t>. 224/2015 Sb.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sz="1600" b="1" i="1" dirty="0"/>
              <a:t>Nebezpečnost pro zdraví – toxicita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sz="1600" b="1" i="1" dirty="0"/>
              <a:t>Fyzikální nebezpečnost – hořlavost a výbušnost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sz="1600" b="1" i="1" dirty="0"/>
              <a:t>Nebezpečnost pro životní prostředí – </a:t>
            </a:r>
            <a:r>
              <a:rPr lang="cs-CZ" sz="1600" b="1" i="1" dirty="0" err="1"/>
              <a:t>ekotoxicita</a:t>
            </a:r>
            <a:endParaRPr sz="1600" b="1" i="1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sz="1600" b="1" i="1" dirty="0"/>
              <a:t>Jiná nebezpečnost</a:t>
            </a:r>
            <a:endParaRPr dirty="0"/>
          </a:p>
          <a:p>
            <a:pPr marL="68580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453" name="Google Shape;453;p20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4" name="Google Shape;454;p20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455" name="Google Shape;455;p20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33</a:t>
            </a:fld>
            <a:endParaRPr/>
          </a:p>
        </p:txBody>
      </p:sp>
      <p:sp>
        <p:nvSpPr>
          <p:cNvPr id="456" name="Google Shape;456;p20"/>
          <p:cNvSpPr/>
          <p:nvPr/>
        </p:nvSpPr>
        <p:spPr>
          <a:xfrm>
            <a:off x="166368" y="2229315"/>
            <a:ext cx="11798620" cy="1447261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7" name="Google Shape;457;p20" descr="Toxicita – Wikipedi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04256" y="4234682"/>
            <a:ext cx="1653913" cy="1653913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20"/>
          <p:cNvSpPr/>
          <p:nvPr/>
        </p:nvSpPr>
        <p:spPr>
          <a:xfrm>
            <a:off x="192086" y="3922393"/>
            <a:ext cx="7196685" cy="1653913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50800" dir="54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26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cs-CZ" sz="3200" dirty="0"/>
              <a:t>ÚKOL</a:t>
            </a:r>
            <a:endParaRPr dirty="0"/>
          </a:p>
        </p:txBody>
      </p:sp>
      <p:sp>
        <p:nvSpPr>
          <p:cNvPr id="555" name="Google Shape;555;p26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2050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Zadání: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dirty="0"/>
              <a:t>U níže uvedených látek uveďte klasifikaci podle nařízení CLP. K vyhledávání použijte databázi seznam klasifikací a označení ECHA.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dirty="0"/>
              <a:t>S využitím tabulek I a II přílohy I z. č. 224/2015 Sb. dále zjistěte, zda se jedná o jmenovitou látku (tab. II) nebo látku spadající do tab. I – Kategorie NL a uveďte její limitní množství pro zařazení objektu do skupiny A </a:t>
            </a:r>
            <a:r>
              <a:rPr lang="cs-CZ" dirty="0" err="1"/>
              <a:t>a</a:t>
            </a:r>
            <a:r>
              <a:rPr lang="cs-CZ" dirty="0"/>
              <a:t> B.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b="1" dirty="0"/>
          </a:p>
        </p:txBody>
      </p:sp>
      <p:sp>
        <p:nvSpPr>
          <p:cNvPr id="556" name="Google Shape;556;p26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7" name="Google Shape;557;p26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558" name="Google Shape;558;p26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34</a:t>
            </a:fld>
            <a:endParaRPr/>
          </a:p>
        </p:txBody>
      </p:sp>
      <p:sp>
        <p:nvSpPr>
          <p:cNvPr id="559" name="Google Shape;559;p26"/>
          <p:cNvSpPr/>
          <p:nvPr/>
        </p:nvSpPr>
        <p:spPr>
          <a:xfrm>
            <a:off x="122549" y="2147725"/>
            <a:ext cx="11550468" cy="1551064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50800" dir="54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Grafický objekt 8" descr="Skupinový brainstorming">
            <a:extLst>
              <a:ext uri="{FF2B5EF4-FFF2-40B4-BE49-F238E27FC236}">
                <a16:creationId xmlns:a16="http://schemas.microsoft.com/office/drawing/2014/main" id="{D073098A-DC8B-411E-B26F-FC2FCE047F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12804" y="1351785"/>
            <a:ext cx="719394" cy="719394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F483892-9243-4CEC-B9CF-89B63C326721}"/>
              </a:ext>
            </a:extLst>
          </p:cNvPr>
          <p:cNvSpPr txBox="1"/>
          <p:nvPr/>
        </p:nvSpPr>
        <p:spPr>
          <a:xfrm>
            <a:off x="383458" y="4279769"/>
            <a:ext cx="10176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Motorová nafta (CAS: 68334-30-5) – nejčastěji oznámená klasifikace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Automobilový benzín (CAS: 86290-81-5) - nejčastěji oznámená klasifikace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Bezvodý amoniak (CAS: 7664-41-7) – harmonizovaná klasifikace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Vodík, stlačený (CAS: 1333-74-0) - harmonizovaná klasifikace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Anilin (CAS: 62-53-3) - harmonizovaná klasifikace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27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Použité zdroje</a:t>
            </a:r>
            <a:endParaRPr dirty="0"/>
          </a:p>
        </p:txBody>
      </p:sp>
      <p:sp>
        <p:nvSpPr>
          <p:cNvPr id="566" name="Google Shape;566;p27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cs-CZ" dirty="0"/>
              <a:t>BARTLOVÁ, Ivana a BALOG, Karol, 2007. </a:t>
            </a:r>
            <a:r>
              <a:rPr lang="cs-CZ" i="1" dirty="0"/>
              <a:t>Analýza nebezpečí a prevence průmyslových havárií I</a:t>
            </a:r>
            <a:r>
              <a:rPr lang="cs-CZ" dirty="0"/>
              <a:t>. 2. vydání. Spektrum (Sdružení požárního a bezpečnostního inženýrství). V Ostravě: Sdružení požárního a bezpečnostního inženýrství. ISBN 978-80-7385-005-0.</a:t>
            </a:r>
          </a:p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cs-CZ" dirty="0"/>
              <a:t>BERNATÍK, Aleš, 2016. </a:t>
            </a:r>
            <a:r>
              <a:rPr lang="cs-CZ" i="1" dirty="0"/>
              <a:t>Analýza nebezpečí a rizik</a:t>
            </a:r>
            <a:r>
              <a:rPr lang="cs-CZ" dirty="0"/>
              <a:t>. Online. Ostrava. Dostupné z: </a:t>
            </a:r>
            <a:r>
              <a:rPr lang="cs-CZ" u="sng" dirty="0">
                <a:solidFill>
                  <a:schemeClr val="hlink"/>
                </a:solidFill>
                <a:hlinkClick r:id="rId3"/>
              </a:rPr>
              <a:t>https://www.fbi.vsb.cz/export/</a:t>
            </a:r>
            <a:r>
              <a:rPr lang="cs-CZ" u="sng" dirty="0" err="1">
                <a:solidFill>
                  <a:schemeClr val="hlink"/>
                </a:solidFill>
                <a:hlinkClick r:id="rId3"/>
              </a:rPr>
              <a:t>sites</a:t>
            </a:r>
            <a:r>
              <a:rPr lang="cs-CZ" u="sng" dirty="0">
                <a:solidFill>
                  <a:schemeClr val="hlink"/>
                </a:solidFill>
                <a:hlinkClick r:id="rId3"/>
              </a:rPr>
              <a:t>/</a:t>
            </a:r>
            <a:r>
              <a:rPr lang="cs-CZ" u="sng" dirty="0" err="1">
                <a:solidFill>
                  <a:schemeClr val="hlink"/>
                </a:solidFill>
                <a:hlinkClick r:id="rId3"/>
              </a:rPr>
              <a:t>fbi</a:t>
            </a:r>
            <a:r>
              <a:rPr lang="cs-CZ" u="sng" dirty="0">
                <a:solidFill>
                  <a:schemeClr val="hlink"/>
                </a:solidFill>
                <a:hlinkClick r:id="rId3"/>
              </a:rPr>
              <a:t>/</a:t>
            </a:r>
            <a:r>
              <a:rPr lang="cs-CZ" u="sng" dirty="0" err="1">
                <a:solidFill>
                  <a:schemeClr val="hlink"/>
                </a:solidFill>
                <a:hlinkClick r:id="rId3"/>
              </a:rPr>
              <a:t>cs</a:t>
            </a:r>
            <a:r>
              <a:rPr lang="cs-CZ" u="sng" dirty="0">
                <a:solidFill>
                  <a:schemeClr val="hlink"/>
                </a:solidFill>
                <a:hlinkClick r:id="rId3"/>
              </a:rPr>
              <a:t>/.</a:t>
            </a:r>
            <a:r>
              <a:rPr lang="cs-CZ" u="sng" dirty="0" err="1">
                <a:solidFill>
                  <a:schemeClr val="hlink"/>
                </a:solidFill>
                <a:hlinkClick r:id="rId3"/>
              </a:rPr>
              <a:t>content</a:t>
            </a:r>
            <a:r>
              <a:rPr lang="cs-CZ" u="sng" dirty="0">
                <a:solidFill>
                  <a:schemeClr val="hlink"/>
                </a:solidFill>
                <a:hlinkClick r:id="rId3"/>
              </a:rPr>
              <a:t>/galerie-souboru/U3V/</a:t>
            </a:r>
            <a:r>
              <a:rPr lang="cs-CZ" u="sng" dirty="0" err="1">
                <a:solidFill>
                  <a:schemeClr val="hlink"/>
                </a:solidFill>
                <a:hlinkClick r:id="rId3"/>
              </a:rPr>
              <a:t>studijni-materialy</a:t>
            </a:r>
            <a:r>
              <a:rPr lang="cs-CZ" u="sng" dirty="0">
                <a:solidFill>
                  <a:schemeClr val="hlink"/>
                </a:solidFill>
                <a:hlinkClick r:id="rId3"/>
              </a:rPr>
              <a:t>/U3V_Analyza_nebezpeci_a_rizik.pdf</a:t>
            </a:r>
            <a:r>
              <a:rPr lang="cs-CZ" dirty="0"/>
              <a:t>. [cit. 2024-09-17].</a:t>
            </a:r>
          </a:p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cs-CZ" dirty="0"/>
              <a:t>ČESKO, 2015a. Zákon č. 224/2015 Sb. o prevenci závažných havárií způsobených vybranými nebezpečnými chemickými látkami nebo chemickými směsmi a o změně zákona č. 634/2004 Sb., o správních poplatcích, ve znění pozdějších předpisů, (zákon o prevenci závažných havárií). In: </a:t>
            </a:r>
            <a:r>
              <a:rPr lang="cs-CZ" i="1" dirty="0"/>
              <a:t>Sbírka zákonů ČR</a:t>
            </a:r>
            <a:r>
              <a:rPr lang="cs-CZ" dirty="0"/>
              <a:t>. Částka 93.</a:t>
            </a:r>
          </a:p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cs-CZ" dirty="0"/>
              <a:t>DANIHELKA, Pavel, </a:t>
            </a:r>
            <a:r>
              <a:rPr lang="cs-CZ" dirty="0" err="1"/>
              <a:t>b.d</a:t>
            </a:r>
            <a:r>
              <a:rPr lang="cs-CZ" dirty="0"/>
              <a:t>.</a:t>
            </a:r>
            <a:r>
              <a:rPr lang="cs-CZ" i="1" dirty="0"/>
              <a:t> Nebezpečné vlastnosti chemických látek</a:t>
            </a:r>
            <a:r>
              <a:rPr lang="cs-CZ" dirty="0"/>
              <a:t>. </a:t>
            </a:r>
            <a:r>
              <a:rPr lang="cs-CZ" altLang="cs-CZ" dirty="0"/>
              <a:t>Laboratoř pro výzkum a management rizik, VŠB-TUO, Fakulta bezpečnostního inženýrství. </a:t>
            </a:r>
            <a:r>
              <a:rPr lang="cs-CZ" dirty="0"/>
              <a:t>Studijní materiál (prezentace). </a:t>
            </a:r>
          </a:p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cs-CZ" dirty="0"/>
              <a:t>HOLLÁ, Katarína; VANDLÍČKOVÁ, Miroslava; KOČKÁR, Samuel a ĎAĎOVÁ, Alena, 2022. </a:t>
            </a:r>
            <a:r>
              <a:rPr lang="cs-CZ" i="1" dirty="0"/>
              <a:t>Nebezpečné látky v </a:t>
            </a:r>
            <a:r>
              <a:rPr lang="cs-CZ" i="1" dirty="0" err="1"/>
              <a:t>priemyselných</a:t>
            </a:r>
            <a:r>
              <a:rPr lang="cs-CZ" i="1" dirty="0"/>
              <a:t> </a:t>
            </a:r>
            <a:r>
              <a:rPr lang="cs-CZ" i="1" dirty="0" err="1"/>
              <a:t>procesoch</a:t>
            </a:r>
            <a:r>
              <a:rPr lang="cs-CZ" dirty="0"/>
              <a:t>. EDIS - vydavatelstvo UNIZA. ISBN 978-80-554-1936-7.</a:t>
            </a:r>
            <a:endParaRPr lang="cs-CZ" i="1" dirty="0"/>
          </a:p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cs-CZ" i="1" dirty="0"/>
              <a:t>METODIKA PRO ZJIŠŤOVÁNÍ PŘÍČIN PRŮMYSLOVÝCH HAVÁRIÍ S ÚČASTÍ NEBEZPEČNÝCH LÁTEK</a:t>
            </a:r>
            <a:r>
              <a:rPr lang="cs-CZ" dirty="0"/>
              <a:t>, 2022. (Metodika, 2022) Online. Dostupné z: </a:t>
            </a:r>
            <a:r>
              <a:rPr lang="cs-CZ" u="sng" dirty="0">
                <a:solidFill>
                  <a:schemeClr val="hlink"/>
                </a:solidFill>
                <a:hlinkClick r:id="rId4"/>
              </a:rPr>
              <a:t>https://mapis.vubp.cz/Public/</a:t>
            </a:r>
            <a:r>
              <a:rPr lang="cs-CZ" u="sng" dirty="0" err="1">
                <a:solidFill>
                  <a:schemeClr val="hlink"/>
                </a:solidFill>
                <a:hlinkClick r:id="rId4"/>
              </a:rPr>
              <a:t>ShowDokument.aspx?guid</a:t>
            </a:r>
            <a:r>
              <a:rPr lang="cs-CZ" u="sng" dirty="0">
                <a:solidFill>
                  <a:schemeClr val="hlink"/>
                </a:solidFill>
                <a:hlinkClick r:id="rId4"/>
              </a:rPr>
              <a:t>=c31c3f43-4167-48a2-a5f0-011e3edd0ed8</a:t>
            </a:r>
            <a:r>
              <a:rPr lang="cs-CZ" dirty="0"/>
              <a:t>. [cit. 2024-09-17].</a:t>
            </a:r>
          </a:p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en-US" dirty="0"/>
              <a:t>Nařízení </a:t>
            </a:r>
            <a:r>
              <a:rPr lang="en-US" dirty="0" err="1"/>
              <a:t>Evropského</a:t>
            </a:r>
            <a:r>
              <a:rPr lang="en-US" dirty="0"/>
              <a:t> </a:t>
            </a:r>
            <a:r>
              <a:rPr lang="en-US" dirty="0" err="1"/>
              <a:t>parlamentu</a:t>
            </a:r>
            <a:r>
              <a:rPr lang="en-US" dirty="0"/>
              <a:t> a Rady (ES) č. 1272/2008 ze </a:t>
            </a:r>
            <a:r>
              <a:rPr lang="en-US" dirty="0" err="1"/>
              <a:t>dne</a:t>
            </a:r>
            <a:r>
              <a:rPr lang="en-US" dirty="0"/>
              <a:t> 16. </a:t>
            </a:r>
            <a:r>
              <a:rPr lang="en-US" dirty="0" err="1"/>
              <a:t>prosince</a:t>
            </a:r>
            <a:r>
              <a:rPr lang="en-US" dirty="0"/>
              <a:t> 2008 o </a:t>
            </a:r>
            <a:r>
              <a:rPr lang="en-US" dirty="0" err="1"/>
              <a:t>klasifikaci</a:t>
            </a:r>
            <a:r>
              <a:rPr lang="en-US" dirty="0"/>
              <a:t>, </a:t>
            </a:r>
            <a:r>
              <a:rPr lang="en-US" dirty="0" err="1"/>
              <a:t>označování</a:t>
            </a:r>
            <a:r>
              <a:rPr lang="en-US" dirty="0"/>
              <a:t> a </a:t>
            </a:r>
            <a:r>
              <a:rPr lang="en-US" dirty="0" err="1"/>
              <a:t>balení</a:t>
            </a:r>
            <a:r>
              <a:rPr lang="en-US" dirty="0"/>
              <a:t> </a:t>
            </a:r>
            <a:r>
              <a:rPr lang="en-US" dirty="0" err="1"/>
              <a:t>látek</a:t>
            </a:r>
            <a:r>
              <a:rPr lang="en-US" dirty="0"/>
              <a:t> a </a:t>
            </a:r>
            <a:r>
              <a:rPr lang="en-US" dirty="0" err="1"/>
              <a:t>směsí</a:t>
            </a:r>
            <a:r>
              <a:rPr lang="en-US" dirty="0"/>
              <a:t> a o </a:t>
            </a:r>
            <a:r>
              <a:rPr lang="en-US" dirty="0" err="1"/>
              <a:t>změně</a:t>
            </a:r>
            <a:r>
              <a:rPr lang="en-US" dirty="0"/>
              <a:t> a </a:t>
            </a:r>
            <a:r>
              <a:rPr lang="en-US" dirty="0" err="1"/>
              <a:t>zrušení</a:t>
            </a:r>
            <a:r>
              <a:rPr lang="en-US" dirty="0"/>
              <a:t> </a:t>
            </a:r>
            <a:r>
              <a:rPr lang="en-US" dirty="0" err="1"/>
              <a:t>směrnic</a:t>
            </a:r>
            <a:r>
              <a:rPr lang="en-US" dirty="0"/>
              <a:t> č. 67/548/EHS, č. 1999/45/ES a o </a:t>
            </a:r>
            <a:r>
              <a:rPr lang="en-US" dirty="0" err="1"/>
              <a:t>změně</a:t>
            </a:r>
            <a:r>
              <a:rPr lang="en-US" dirty="0"/>
              <a:t> </a:t>
            </a:r>
            <a:r>
              <a:rPr lang="en-US" dirty="0" err="1"/>
              <a:t>nařízení</a:t>
            </a:r>
            <a:r>
              <a:rPr lang="en-US" dirty="0"/>
              <a:t> ES č. 1907/2006 (CLP)</a:t>
            </a:r>
            <a:r>
              <a:rPr lang="cs-CZ" dirty="0"/>
              <a:t>, 2008. In: </a:t>
            </a:r>
            <a:r>
              <a:rPr lang="en-US" i="1" dirty="0" err="1"/>
              <a:t>Úřední</a:t>
            </a:r>
            <a:r>
              <a:rPr lang="en-US" i="1" dirty="0"/>
              <a:t> </a:t>
            </a:r>
            <a:r>
              <a:rPr lang="en-US" i="1" dirty="0" err="1"/>
              <a:t>věstník</a:t>
            </a:r>
            <a:r>
              <a:rPr lang="en-US" i="1" dirty="0"/>
              <a:t> </a:t>
            </a:r>
            <a:r>
              <a:rPr lang="en-US" i="1" dirty="0" err="1"/>
              <a:t>Evropské</a:t>
            </a:r>
            <a:r>
              <a:rPr lang="en-US" i="1" dirty="0"/>
              <a:t> </a:t>
            </a:r>
            <a:r>
              <a:rPr lang="en-US" i="1" dirty="0" err="1"/>
              <a:t>unie</a:t>
            </a:r>
            <a:r>
              <a:rPr lang="en-US" dirty="0"/>
              <a:t>. 353/1. </a:t>
            </a:r>
            <a:endParaRPr lang="cs-CZ" dirty="0"/>
          </a:p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cs-CZ" i="1" dirty="0"/>
              <a:t>Příloha č.2 k metodice ISAAC Projevy závažných havárií</a:t>
            </a:r>
            <a:r>
              <a:rPr lang="cs-CZ" dirty="0"/>
              <a:t>, [2022]. Online. Dostupné z: </a:t>
            </a:r>
            <a:r>
              <a:rPr lang="cs-CZ" dirty="0">
                <a:hlinkClick r:id="rId5"/>
              </a:rPr>
              <a:t>https://vubp.cz/soubory/</a:t>
            </a:r>
            <a:r>
              <a:rPr lang="cs-CZ" dirty="0" err="1">
                <a:hlinkClick r:id="rId5"/>
              </a:rPr>
              <a:t>vyzkum</a:t>
            </a:r>
            <a:r>
              <a:rPr lang="cs-CZ" dirty="0">
                <a:hlinkClick r:id="rId5"/>
              </a:rPr>
              <a:t>/projekty/VI3VS-702/Priloha-2-Projevy-zavaznych-havarii.pdf</a:t>
            </a:r>
            <a:r>
              <a:rPr lang="cs-CZ" dirty="0"/>
              <a:t>. [cit. 2024-10-13].</a:t>
            </a:r>
          </a:p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cs-CZ" dirty="0"/>
              <a:t>SIKOROVÁ, Kateřina a BLAŽKOVÁ, Kateřina, 2018. </a:t>
            </a:r>
            <a:r>
              <a:rPr lang="cs-CZ" i="1" dirty="0"/>
              <a:t>Analýza dopadů havárií s účastí nebezpečné látky na životní prostředí</a:t>
            </a:r>
            <a:r>
              <a:rPr lang="cs-CZ" dirty="0"/>
              <a:t>. Spektrum (Sdružení požárního a bezpečnostního inženýrství). V Ostravě: Sdružení požárního a bezpečnostního inženýrství. ISBN 978-80-7385-211-5.</a:t>
            </a:r>
          </a:p>
          <a:p>
            <a:pPr marL="228600" indent="-228600">
              <a:spcBef>
                <a:spcPts val="0"/>
              </a:spcBef>
              <a:spcAft>
                <a:spcPts val="500"/>
              </a:spcAft>
            </a:pPr>
            <a:r>
              <a:rPr lang="cs-CZ" dirty="0"/>
              <a:t>SKŘÍŽOVSKÁ, Michaela a SVOBODOVÁ, Zuzana, 2021. </a:t>
            </a:r>
            <a:r>
              <a:rPr lang="cs-CZ" i="1" dirty="0"/>
              <a:t>Nebezpečné látky a materiály</a:t>
            </a:r>
            <a:r>
              <a:rPr lang="cs-CZ" dirty="0"/>
              <a:t>. Učební text. Ostrava: VŠB - Technická univerzita Ostrava, Fakulta bezpečnostního inženýrství.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567" name="Google Shape;567;p27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8" name="Google Shape;568;p27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569" name="Google Shape;569;p27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35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A4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NPO_VŠB-TUO_MSMT-16605/2022</a:t>
            </a:r>
            <a:endParaRPr kumimoji="0" lang="en-CZ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A4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Děkuji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A4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za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A4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pozornost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A4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697985" y="3429000"/>
            <a:ext cx="2807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cs-CZ" sz="1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michaela.skrizovska@vsb.cz</a:t>
            </a:r>
            <a:endParaRPr lang="cs-CZ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Toto dílo je licencováno pod 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D145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CC BY 4.0  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rgbClr val="D145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1249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Závažná havárie – kritéria dle z. o PZH</a:t>
            </a:r>
            <a:endParaRPr dirty="0"/>
          </a:p>
        </p:txBody>
      </p:sp>
      <p:sp>
        <p:nvSpPr>
          <p:cNvPr id="142" name="Google Shape;142;p4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4127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cs-CZ" sz="1800" dirty="0">
                <a:highlight>
                  <a:srgbClr val="00A499"/>
                </a:highlight>
              </a:rPr>
              <a:t>3. Závažná havárie způsobená nebezpečnou látkou, pokud má za následek ekologickou újmu na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a)</a:t>
            </a:r>
            <a:r>
              <a:rPr lang="cs-CZ" dirty="0"/>
              <a:t> území chráněném podle jiných předpisů, tj. zvláště chráněných územích a územích soustavy NATURA 2000, vyhlášených pásmech ochrany vodních zdrojů a pásmech ochrany zdrojů minerálních vod o rozloze stejné nebo větší než 0,5 ha,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b)</a:t>
            </a:r>
            <a:r>
              <a:rPr lang="cs-CZ" dirty="0"/>
              <a:t> ostatním území o rozloze stejné nebo větší než 10 ha,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c)</a:t>
            </a:r>
            <a:r>
              <a:rPr lang="cs-CZ" dirty="0"/>
              <a:t> vodním toku o délce stejné nebo větší než 10 km,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d)</a:t>
            </a:r>
            <a:r>
              <a:rPr lang="cs-CZ" dirty="0"/>
              <a:t> umělém nebo přirozeném útvaru povrchové vody, které nemají statut vodárenské nádrže podle jiného právního předpisu, o rozloze dosahující nebo přesahující 1 ha.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dirty="0">
                <a:highlight>
                  <a:srgbClr val="00A499"/>
                </a:highlight>
              </a:rPr>
              <a:t>4</a:t>
            </a:r>
            <a:r>
              <a:rPr lang="cs-CZ" sz="1800" dirty="0">
                <a:highlight>
                  <a:srgbClr val="00A499"/>
                </a:highlight>
              </a:rPr>
              <a:t>. Závažná havárie způsobená nebezpečnou látkou, pokud má za následek ekologickou újmu kolektoru, tj. horninového prostředí v pásmu nasycení i mimo ně v místě jímání nebo akumulace podzemních vod nebo znečištění podzemních vod o rozloze stejné nebo větší než 1 ha.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dirty="0">
                <a:highlight>
                  <a:srgbClr val="00A499"/>
                </a:highlight>
              </a:rPr>
              <a:t>5. </a:t>
            </a:r>
            <a:r>
              <a:rPr lang="cs-CZ" sz="1800" dirty="0">
                <a:highlight>
                  <a:srgbClr val="00A499"/>
                </a:highlight>
              </a:rPr>
              <a:t>Závažná havárie způsobená nebezpečnou látkou uvedenou v příloze č. 1 k tomuto zákonu, pokud má za následek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a)</a:t>
            </a:r>
            <a:r>
              <a:rPr lang="cs-CZ" dirty="0"/>
              <a:t> poškození objektu původce závažné havárie ve výši stejné nebo převyšující 70 mil. Kč,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b)</a:t>
            </a:r>
            <a:r>
              <a:rPr lang="cs-CZ" dirty="0"/>
              <a:t> poškození majetku mimo objekt původce havárie ve výši stejné nebo převyšující 7 mil. Kč.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cs-CZ" sz="1800" dirty="0">
                <a:highlight>
                  <a:srgbClr val="00A499"/>
                </a:highlight>
              </a:rPr>
              <a:t>6. Závažná havárie způsobená nebezpečnou látkou vedoucí k následkům mimo území České republiky.</a:t>
            </a:r>
            <a:endParaRPr dirty="0"/>
          </a:p>
          <a:p>
            <a:pPr marL="228600" lvl="0" indent="-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43" name="Google Shape;143;p4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4" name="Google Shape;144;p4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text</a:t>
            </a:r>
            <a:endParaRPr dirty="0"/>
          </a:p>
        </p:txBody>
      </p:sp>
      <p:sp>
        <p:nvSpPr>
          <p:cNvPr id="145" name="Google Shape;145;p4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3</a:t>
            </a:fld>
            <a:endParaRPr/>
          </a:p>
        </p:txBody>
      </p:sp>
      <p:sp>
        <p:nvSpPr>
          <p:cNvPr id="146" name="Google Shape;146;p4"/>
          <p:cNvSpPr/>
          <p:nvPr/>
        </p:nvSpPr>
        <p:spPr>
          <a:xfrm>
            <a:off x="9712211" y="6359522"/>
            <a:ext cx="1784463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(Z. č. 224/2015 Sb., 2015)</a:t>
            </a:r>
            <a:endParaRPr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1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Projevy nebezpečných vlastností látek při havárii</a:t>
            </a:r>
            <a:endParaRPr dirty="0"/>
          </a:p>
        </p:txBody>
      </p:sp>
      <p:sp>
        <p:nvSpPr>
          <p:cNvPr id="467" name="Google Shape;467;p21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Požár </a:t>
            </a:r>
            <a:r>
              <a:rPr lang="cs-CZ" dirty="0"/>
              <a:t>– Pool </a:t>
            </a:r>
            <a:r>
              <a:rPr lang="cs-CZ" dirty="0" err="1"/>
              <a:t>Fire</a:t>
            </a:r>
            <a:r>
              <a:rPr lang="cs-CZ" dirty="0"/>
              <a:t>, </a:t>
            </a:r>
            <a:r>
              <a:rPr lang="cs-CZ" dirty="0" err="1"/>
              <a:t>Fireball</a:t>
            </a:r>
            <a:r>
              <a:rPr lang="cs-CZ" dirty="0"/>
              <a:t>, </a:t>
            </a:r>
            <a:r>
              <a:rPr lang="cs-CZ" dirty="0" err="1"/>
              <a:t>Flash</a:t>
            </a:r>
            <a:r>
              <a:rPr lang="cs-CZ" dirty="0"/>
              <a:t> </a:t>
            </a:r>
            <a:r>
              <a:rPr lang="cs-CZ" dirty="0" err="1"/>
              <a:t>Fire</a:t>
            </a:r>
            <a:r>
              <a:rPr lang="cs-CZ" dirty="0"/>
              <a:t>, Jet </a:t>
            </a:r>
            <a:r>
              <a:rPr lang="cs-CZ" dirty="0" err="1"/>
              <a:t>Fire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Výbuch</a:t>
            </a:r>
            <a:r>
              <a:rPr lang="cs-CZ" dirty="0"/>
              <a:t> – BLEVE, UVCE, letící trosky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Únik toxického plynu </a:t>
            </a:r>
            <a:r>
              <a:rPr lang="cs-CZ" dirty="0"/>
              <a:t>(</a:t>
            </a:r>
            <a:r>
              <a:rPr lang="cs-CZ" dirty="0" err="1"/>
              <a:t>tox</a:t>
            </a:r>
            <a:r>
              <a:rPr lang="cs-CZ" dirty="0"/>
              <a:t>. par)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cs-CZ" b="1" dirty="0"/>
              <a:t>Kontaminace ŽP</a:t>
            </a:r>
            <a:endParaRPr dirty="0"/>
          </a:p>
        </p:txBody>
      </p:sp>
      <p:sp>
        <p:nvSpPr>
          <p:cNvPr id="468" name="Google Shape;468;p21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9" name="Google Shape;469;p21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470" name="Google Shape;470;p21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4</a:t>
            </a:fld>
            <a:endParaRPr/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1925C964-B241-435E-9056-33DFE232C241}"/>
              </a:ext>
            </a:extLst>
          </p:cNvPr>
          <p:cNvSpPr/>
          <p:nvPr/>
        </p:nvSpPr>
        <p:spPr>
          <a:xfrm>
            <a:off x="4332847" y="3085610"/>
            <a:ext cx="312169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dirty="0">
                <a:solidFill>
                  <a:srgbClr val="2125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(Příloha č.2 k metodice ISAAC Projevy závažných havárií, 2022)</a:t>
            </a:r>
            <a:endParaRPr lang="en-US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Dangerous Chemical Preservatives Sprayed on Fish After Death – Joseph's  Organic Bakery">
            <a:extLst>
              <a:ext uri="{FF2B5EF4-FFF2-40B4-BE49-F238E27FC236}">
                <a16:creationId xmlns:a16="http://schemas.microsoft.com/office/drawing/2014/main" id="{B66D734C-D1D5-4B37-8699-BEBF1EA81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180" y="2310638"/>
            <a:ext cx="3752943" cy="281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3CE4B89-8B9E-4D56-8C68-02C51E574D90}"/>
              </a:ext>
            </a:extLst>
          </p:cNvPr>
          <p:cNvSpPr txBox="1"/>
          <p:nvPr/>
        </p:nvSpPr>
        <p:spPr>
          <a:xfrm>
            <a:off x="7911180" y="5225228"/>
            <a:ext cx="4198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Zdroj: https://www.veganbakerymiami.com/blogs/news/toxic-preservative-chemicals-sprayed-on-fish</a:t>
            </a:r>
            <a:endParaRPr lang="en-US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B69F343-C892-4787-8CF7-BCA0481E4F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62" y="3838041"/>
            <a:ext cx="3246066" cy="2197725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455E47E0-0956-4898-840E-1EA0C38910BB}"/>
              </a:ext>
            </a:extLst>
          </p:cNvPr>
          <p:cNvSpPr txBox="1"/>
          <p:nvPr/>
        </p:nvSpPr>
        <p:spPr>
          <a:xfrm>
            <a:off x="545563" y="6065450"/>
            <a:ext cx="3969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Zdroj: https://www.linkedin.com/pulse/selection-process-streams-liquid-jet-fire-modelling-banjare</a:t>
            </a:r>
            <a:endParaRPr lang="en-US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E408E30-BBC1-4F67-B860-0913F7FD1351}"/>
              </a:ext>
            </a:extLst>
          </p:cNvPr>
          <p:cNvSpPr txBox="1"/>
          <p:nvPr/>
        </p:nvSpPr>
        <p:spPr>
          <a:xfrm>
            <a:off x="4613593" y="6095536"/>
            <a:ext cx="29648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Zdroj: https://simple.wikipedia.org/wiki/Explosion</a:t>
            </a:r>
            <a:endParaRPr lang="en-US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oogle Shape;240;p9">
            <a:extLst>
              <a:ext uri="{FF2B5EF4-FFF2-40B4-BE49-F238E27FC236}">
                <a16:creationId xmlns:a16="http://schemas.microsoft.com/office/drawing/2014/main" id="{BBB9F132-F128-4447-ADD3-72A6D58C895E}"/>
              </a:ext>
            </a:extLst>
          </p:cNvPr>
          <p:cNvSpPr/>
          <p:nvPr/>
        </p:nvSpPr>
        <p:spPr>
          <a:xfrm>
            <a:off x="200196" y="2076224"/>
            <a:ext cx="7133666" cy="1547463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32DDD76-9C96-4245-A5E5-719F4E350F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2096" y="3469131"/>
            <a:ext cx="3493195" cy="251977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Dopady průmyslových havárií</a:t>
            </a:r>
            <a:endParaRPr dirty="0"/>
          </a:p>
        </p:txBody>
      </p:sp>
      <p:sp>
        <p:nvSpPr>
          <p:cNvPr id="154" name="Google Shape;154;p5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5" name="Google Shape;155;p5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text</a:t>
            </a:r>
            <a:endParaRPr dirty="0"/>
          </a:p>
        </p:txBody>
      </p:sp>
      <p:sp>
        <p:nvSpPr>
          <p:cNvPr id="156" name="Google Shape;156;p5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5</a:t>
            </a:fld>
            <a:endParaRPr/>
          </a:p>
        </p:txBody>
      </p:sp>
      <p:pic>
        <p:nvPicPr>
          <p:cNvPr id="157" name="Google Shape;157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40199" y="2228736"/>
            <a:ext cx="5570942" cy="397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5"/>
          <p:cNvSpPr txBox="1"/>
          <p:nvPr/>
        </p:nvSpPr>
        <p:spPr>
          <a:xfrm>
            <a:off x="7578090" y="4955441"/>
            <a:ext cx="270891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Které parametry ovlivňují průběh havárie?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38245" y="5039948"/>
            <a:ext cx="713556" cy="709158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5"/>
          <p:cNvSpPr txBox="1"/>
          <p:nvPr/>
        </p:nvSpPr>
        <p:spPr>
          <a:xfrm>
            <a:off x="5610225" y="6110147"/>
            <a:ext cx="165898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(Bernatík, 2016)</a:t>
            </a:r>
            <a:endParaRPr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/>
              <a:t>Parametry ovlivňující průběh havárie</a:t>
            </a:r>
            <a:endParaRPr/>
          </a:p>
        </p:txBody>
      </p:sp>
      <p:grpSp>
        <p:nvGrpSpPr>
          <p:cNvPr id="168" name="Google Shape;168;p6"/>
          <p:cNvGrpSpPr/>
          <p:nvPr/>
        </p:nvGrpSpPr>
        <p:grpSpPr>
          <a:xfrm>
            <a:off x="-3955170" y="1723198"/>
            <a:ext cx="8787707" cy="5119642"/>
            <a:chOff x="-4296743" y="-659210"/>
            <a:chExt cx="8787707" cy="5119642"/>
          </a:xfrm>
          <a:solidFill>
            <a:srgbClr val="00A499"/>
          </a:solidFill>
        </p:grpSpPr>
        <p:sp>
          <p:nvSpPr>
            <p:cNvPr id="169" name="Google Shape;169;p6"/>
            <p:cNvSpPr/>
            <p:nvPr/>
          </p:nvSpPr>
          <p:spPr>
            <a:xfrm>
              <a:off x="-4296743" y="-659210"/>
              <a:ext cx="5119642" cy="5119642"/>
            </a:xfrm>
            <a:prstGeom prst="blockArc">
              <a:avLst>
                <a:gd name="adj1" fmla="val 18900000"/>
                <a:gd name="adj2" fmla="val 2700000"/>
                <a:gd name="adj3" fmla="val 422"/>
              </a:avLst>
            </a:prstGeom>
            <a:grpFill/>
            <a:ln w="12700" cap="flat" cmpd="sng">
              <a:solidFill>
                <a:srgbClr val="345A9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6"/>
            <p:cNvSpPr/>
            <p:nvPr/>
          </p:nvSpPr>
          <p:spPr>
            <a:xfrm>
              <a:off x="266655" y="172803"/>
              <a:ext cx="4224308" cy="345455"/>
            </a:xfrm>
            <a:prstGeom prst="rect">
              <a:avLst/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6"/>
            <p:cNvSpPr txBox="1"/>
            <p:nvPr/>
          </p:nvSpPr>
          <p:spPr>
            <a:xfrm>
              <a:off x="266655" y="172803"/>
              <a:ext cx="4224308" cy="345455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2742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cs-CZ" sz="1800" b="0" i="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Vlastnosti nebezpečné látky</a:t>
              </a: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6"/>
            <p:cNvSpPr/>
            <p:nvPr/>
          </p:nvSpPr>
          <p:spPr>
            <a:xfrm>
              <a:off x="50746" y="129621"/>
              <a:ext cx="431818" cy="431818"/>
            </a:xfrm>
            <a:prstGeom prst="ellipse">
              <a:avLst/>
            </a:prstGeom>
            <a:grpFill/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6"/>
            <p:cNvSpPr/>
            <p:nvPr/>
          </p:nvSpPr>
          <p:spPr>
            <a:xfrm>
              <a:off x="579496" y="691290"/>
              <a:ext cx="3911468" cy="345455"/>
            </a:xfrm>
            <a:prstGeom prst="rect">
              <a:avLst/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6"/>
            <p:cNvSpPr txBox="1"/>
            <p:nvPr/>
          </p:nvSpPr>
          <p:spPr>
            <a:xfrm>
              <a:off x="579496" y="691290"/>
              <a:ext cx="3911468" cy="345455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2742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cs-CZ" sz="18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Množství uniklé látky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6"/>
            <p:cNvSpPr/>
            <p:nvPr/>
          </p:nvSpPr>
          <p:spPr>
            <a:xfrm>
              <a:off x="363586" y="648108"/>
              <a:ext cx="431818" cy="431818"/>
            </a:xfrm>
            <a:prstGeom prst="ellipse">
              <a:avLst/>
            </a:prstGeom>
            <a:grpFill/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6"/>
            <p:cNvSpPr/>
            <p:nvPr/>
          </p:nvSpPr>
          <p:spPr>
            <a:xfrm>
              <a:off x="750931" y="1209396"/>
              <a:ext cx="3740033" cy="345455"/>
            </a:xfrm>
            <a:prstGeom prst="rect">
              <a:avLst/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6"/>
            <p:cNvSpPr txBox="1"/>
            <p:nvPr/>
          </p:nvSpPr>
          <p:spPr>
            <a:xfrm>
              <a:off x="750931" y="1209396"/>
              <a:ext cx="3740033" cy="345455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2742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cs-CZ" sz="18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Umístění zdroje rizika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6"/>
            <p:cNvSpPr/>
            <p:nvPr/>
          </p:nvSpPr>
          <p:spPr>
            <a:xfrm>
              <a:off x="535021" y="1166214"/>
              <a:ext cx="431818" cy="431818"/>
            </a:xfrm>
            <a:prstGeom prst="ellipse">
              <a:avLst/>
            </a:prstGeom>
            <a:grpFill/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6"/>
            <p:cNvSpPr/>
            <p:nvPr/>
          </p:nvSpPr>
          <p:spPr>
            <a:xfrm>
              <a:off x="805669" y="1727883"/>
              <a:ext cx="3685295" cy="345455"/>
            </a:xfrm>
            <a:prstGeom prst="rect">
              <a:avLst/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6"/>
            <p:cNvSpPr txBox="1"/>
            <p:nvPr/>
          </p:nvSpPr>
          <p:spPr>
            <a:xfrm>
              <a:off x="805669" y="1727883"/>
              <a:ext cx="3685295" cy="345455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2742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cs-CZ" sz="18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Geografické podmínky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6"/>
            <p:cNvSpPr/>
            <p:nvPr/>
          </p:nvSpPr>
          <p:spPr>
            <a:xfrm>
              <a:off x="589759" y="1684701"/>
              <a:ext cx="431818" cy="431818"/>
            </a:xfrm>
            <a:prstGeom prst="ellipse">
              <a:avLst/>
            </a:prstGeom>
            <a:grpFill/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750931" y="2246370"/>
              <a:ext cx="3740033" cy="345455"/>
            </a:xfrm>
            <a:prstGeom prst="rect">
              <a:avLst/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6"/>
            <p:cNvSpPr txBox="1"/>
            <p:nvPr/>
          </p:nvSpPr>
          <p:spPr>
            <a:xfrm>
              <a:off x="750931" y="2246370"/>
              <a:ext cx="3740033" cy="345455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2742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cs-CZ" sz="18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Meteorologické podmínky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6"/>
            <p:cNvSpPr/>
            <p:nvPr/>
          </p:nvSpPr>
          <p:spPr>
            <a:xfrm>
              <a:off x="535021" y="2203188"/>
              <a:ext cx="431818" cy="431818"/>
            </a:xfrm>
            <a:prstGeom prst="ellipse">
              <a:avLst/>
            </a:prstGeom>
            <a:grpFill/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6"/>
            <p:cNvSpPr/>
            <p:nvPr/>
          </p:nvSpPr>
          <p:spPr>
            <a:xfrm>
              <a:off x="579496" y="2764476"/>
              <a:ext cx="3911468" cy="345455"/>
            </a:xfrm>
            <a:prstGeom prst="rect">
              <a:avLst/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6"/>
            <p:cNvSpPr txBox="1"/>
            <p:nvPr/>
          </p:nvSpPr>
          <p:spPr>
            <a:xfrm>
              <a:off x="579496" y="2764476"/>
              <a:ext cx="3911468" cy="345455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2742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cs-CZ" sz="18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Sezónní podmínky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6"/>
            <p:cNvSpPr/>
            <p:nvPr/>
          </p:nvSpPr>
          <p:spPr>
            <a:xfrm>
              <a:off x="363586" y="2721294"/>
              <a:ext cx="431818" cy="431818"/>
            </a:xfrm>
            <a:prstGeom prst="ellipse">
              <a:avLst/>
            </a:prstGeom>
            <a:grpFill/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6"/>
            <p:cNvSpPr/>
            <p:nvPr/>
          </p:nvSpPr>
          <p:spPr>
            <a:xfrm>
              <a:off x="266655" y="3282963"/>
              <a:ext cx="4224308" cy="345455"/>
            </a:xfrm>
            <a:prstGeom prst="rect">
              <a:avLst/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6"/>
            <p:cNvSpPr txBox="1"/>
            <p:nvPr/>
          </p:nvSpPr>
          <p:spPr>
            <a:xfrm>
              <a:off x="266655" y="3282963"/>
              <a:ext cx="4224308" cy="345455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2742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cs-CZ" sz="1800" b="0" i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Zranitelnost ŽP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50746" y="3239781"/>
              <a:ext cx="431818" cy="431818"/>
            </a:xfrm>
            <a:prstGeom prst="ellipse">
              <a:avLst/>
            </a:prstGeom>
            <a:grpFill/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1" name="Google Shape;191;p6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2" name="Google Shape;192;p6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193" name="Google Shape;193;p6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6</a:t>
            </a:fld>
            <a:endParaRPr/>
          </a:p>
        </p:txBody>
      </p:sp>
      <p:pic>
        <p:nvPicPr>
          <p:cNvPr id="194" name="Google Shape;194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03949" y="2339193"/>
            <a:ext cx="4472940" cy="346456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6"/>
          <p:cNvSpPr txBox="1"/>
          <p:nvPr/>
        </p:nvSpPr>
        <p:spPr>
          <a:xfrm>
            <a:off x="9692003" y="5916715"/>
            <a:ext cx="296164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(Danihelka, Pavel, </a:t>
            </a:r>
            <a:r>
              <a:rPr lang="cs-CZ" sz="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b.d</a:t>
            </a: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.)</a:t>
            </a:r>
            <a:endParaRPr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195;p6">
            <a:extLst>
              <a:ext uri="{FF2B5EF4-FFF2-40B4-BE49-F238E27FC236}">
                <a16:creationId xmlns:a16="http://schemas.microsoft.com/office/drawing/2014/main" id="{B29ABFF1-5892-4B32-BF3A-516CC0F08CB1}"/>
              </a:ext>
            </a:extLst>
          </p:cNvPr>
          <p:cNvSpPr txBox="1"/>
          <p:nvPr/>
        </p:nvSpPr>
        <p:spPr>
          <a:xfrm>
            <a:off x="3637783" y="6142220"/>
            <a:ext cx="2389506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cs-CZ" sz="800" dirty="0">
                <a:latin typeface="Calibri" panose="020F0502020204030204" pitchFamily="34" charset="0"/>
                <a:cs typeface="Calibri" panose="020F0502020204030204" pitchFamily="34" charset="0"/>
              </a:rPr>
              <a:t>(Sikorová a Blažková, 2018)</a:t>
            </a:r>
            <a:endParaRPr sz="8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7"/>
          <p:cNvPicPr preferRelativeResize="0"/>
          <p:nvPr/>
        </p:nvPicPr>
        <p:blipFill rotWithShape="1">
          <a:blip r:embed="rId3">
            <a:alphaModFix/>
          </a:blip>
          <a:srcRect b="15495"/>
          <a:stretch/>
        </p:blipFill>
        <p:spPr>
          <a:xfrm flipH="1">
            <a:off x="7052756" y="2116288"/>
            <a:ext cx="3956765" cy="4781776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7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Nejčastější příčiny průmyslových havárií</a:t>
            </a:r>
            <a:endParaRPr dirty="0"/>
          </a:p>
        </p:txBody>
      </p:sp>
      <p:sp>
        <p:nvSpPr>
          <p:cNvPr id="204" name="Google Shape;204;p7"/>
          <p:cNvSpPr txBox="1">
            <a:spLocks noGrp="1"/>
          </p:cNvSpPr>
          <p:nvPr>
            <p:ph type="body" idx="1"/>
          </p:nvPr>
        </p:nvSpPr>
        <p:spPr>
          <a:xfrm>
            <a:off x="1129551" y="2229316"/>
            <a:ext cx="10874223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27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cs-CZ" sz="2400" b="1" dirty="0"/>
              <a:t>Příčiny chemických havárií jsou: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dirty="0"/>
              <a:t>technické příčiny,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dirty="0"/>
              <a:t>technologické příčiny,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dirty="0"/>
              <a:t>lidský faktor,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dirty="0"/>
              <a:t>přírodní katastrofy,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dirty="0"/>
              <a:t>vnější antropogenní vlivy bez záměrného úmyslu,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cs-CZ" dirty="0"/>
              <a:t>úmyslné činy vedoucí k vyvolání havárie.</a:t>
            </a:r>
            <a:endParaRPr dirty="0"/>
          </a:p>
        </p:txBody>
      </p:sp>
      <p:sp>
        <p:nvSpPr>
          <p:cNvPr id="205" name="Google Shape;205;p7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6" name="Google Shape;206;p7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207" name="Google Shape;207;p7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7</a:t>
            </a:fld>
            <a:endParaRPr/>
          </a:p>
        </p:txBody>
      </p:sp>
      <p:pic>
        <p:nvPicPr>
          <p:cNvPr id="208" name="Google Shape;20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0"/>
            <a:ext cx="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7"/>
          <p:cNvSpPr txBox="1"/>
          <p:nvPr/>
        </p:nvSpPr>
        <p:spPr>
          <a:xfrm>
            <a:off x="8418523" y="3098201"/>
            <a:ext cx="1605516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80 %</a:t>
            </a:r>
            <a:r>
              <a:rPr lang="cs-CZ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chemických havárií je způsobeno lidskou chybou.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7"/>
          <p:cNvSpPr txBox="1"/>
          <p:nvPr/>
        </p:nvSpPr>
        <p:spPr>
          <a:xfrm>
            <a:off x="10024039" y="5803753"/>
            <a:ext cx="1940949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Zdroj: </a:t>
            </a:r>
            <a:endParaRPr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https://www.sciencedirect.com/science/article/pii/S2093791115000530</a:t>
            </a:r>
            <a:endParaRPr sz="8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7"/>
          <p:cNvSpPr txBox="1"/>
          <p:nvPr/>
        </p:nvSpPr>
        <p:spPr>
          <a:xfrm>
            <a:off x="4019880" y="5285078"/>
            <a:ext cx="1404025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(METODIKA, 2022)</a:t>
            </a:r>
            <a:endParaRPr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7"/>
          <p:cNvSpPr/>
          <p:nvPr/>
        </p:nvSpPr>
        <p:spPr>
          <a:xfrm>
            <a:off x="897066" y="2460662"/>
            <a:ext cx="4908290" cy="2694014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8"/>
          <p:cNvSpPr txBox="1"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cs-CZ" dirty="0"/>
              <a:t>Závažné havárie v minulosti</a:t>
            </a:r>
            <a:endParaRPr dirty="0"/>
          </a:p>
        </p:txBody>
      </p:sp>
      <p:sp>
        <p:nvSpPr>
          <p:cNvPr id="220" name="Google Shape;220;p8"/>
          <p:cNvSpPr txBox="1"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cs-CZ" b="1" dirty="0"/>
              <a:t>FLIXBOROUGH (VB) 1974 </a:t>
            </a:r>
            <a:r>
              <a:rPr lang="cs-CZ" dirty="0"/>
              <a:t>– únik cyklohexanu z důvodu nevhodného konstrukčního a materiálového řešení potrubní spojky, která nahrazovala 		             netěsnící reaktor, po iniciaci došlo k výbuchu.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cs-CZ" b="1" dirty="0"/>
              <a:t>SEVESO (IT) 1976 </a:t>
            </a:r>
            <a:r>
              <a:rPr lang="cs-CZ" dirty="0"/>
              <a:t>– únik dioxinu z důvodu nekontrolovatelně probíhajícího exotermní reakce v reaktoru na výrobu </a:t>
            </a:r>
            <a:r>
              <a:rPr lang="cs-CZ" dirty="0" err="1"/>
              <a:t>trichlorfenolu</a:t>
            </a:r>
            <a:r>
              <a:rPr lang="cs-CZ" dirty="0"/>
              <a:t>.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000" b="1" dirty="0">
              <a:solidFill>
                <a:srgbClr val="FF0000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cs-CZ" sz="2000" b="1" dirty="0"/>
              <a:t>REAKCE NA ZH – SEVESO direktiva (směrnice 82/501/EHS)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cs-CZ" b="1" dirty="0"/>
              <a:t>BHOPAL (IN) 1984 </a:t>
            </a:r>
            <a:r>
              <a:rPr lang="cs-CZ" dirty="0"/>
              <a:t>– největší havárie s tragickými následky pro obyvatelstvo, únik </a:t>
            </a:r>
            <a:r>
              <a:rPr lang="cs-CZ" dirty="0" err="1"/>
              <a:t>methylisokyanátu</a:t>
            </a:r>
            <a:r>
              <a:rPr lang="cs-CZ" dirty="0"/>
              <a:t> z důvodu vniknutí vody do nádrže obsahujícího 	                     </a:t>
            </a:r>
            <a:r>
              <a:rPr lang="cs-CZ" dirty="0" err="1"/>
              <a:t>methylisokyanát</a:t>
            </a:r>
            <a:r>
              <a:rPr lang="cs-CZ" dirty="0"/>
              <a:t>, který byl stabilizován fosgenem.</a:t>
            </a:r>
            <a:endParaRPr dirty="0"/>
          </a:p>
          <a:p>
            <a:pPr marL="137160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cs-CZ" dirty="0"/>
              <a:t>       - </a:t>
            </a:r>
            <a:r>
              <a:rPr lang="cs-CZ" sz="1600" dirty="0">
                <a:latin typeface="Calibri"/>
                <a:ea typeface="Calibri"/>
                <a:cs typeface="Calibri"/>
                <a:sym typeface="Calibri"/>
              </a:rPr>
              <a:t>video: </a:t>
            </a:r>
            <a:r>
              <a:rPr lang="cs-CZ" sz="16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https://www.youtube.com/watch?v=FdyBy2s9I5c&amp;t=617s</a:t>
            </a:r>
            <a:r>
              <a:rPr lang="cs-CZ" sz="1600" dirty="0">
                <a:latin typeface="Calibri"/>
                <a:ea typeface="Calibri"/>
                <a:cs typeface="Calibri"/>
                <a:sym typeface="Calibri"/>
              </a:rPr>
              <a:t> (12:18)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cs-CZ" b="1" dirty="0"/>
              <a:t>BAI MARE (RUMUNSKO) 1999 </a:t>
            </a:r>
            <a:r>
              <a:rPr lang="cs-CZ" dirty="0"/>
              <a:t>– únik kyanidu z důvodu protržení hráze.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cs-CZ" b="1" dirty="0"/>
              <a:t>ENSCHEDE (NIZOZEMÍ) 2000 </a:t>
            </a:r>
            <a:r>
              <a:rPr lang="cs-CZ" dirty="0"/>
              <a:t>– série výbuchů z důvodu přítomnosti většího množství látek, které byly navíc v místech, kde neměly být.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cs-CZ" b="1" dirty="0"/>
              <a:t>TOULOUSE (FR) 2001 </a:t>
            </a:r>
            <a:r>
              <a:rPr lang="cs-CZ" dirty="0"/>
              <a:t>– výbuch dusičnanu amonného, příčina neznámá.</a:t>
            </a:r>
            <a:endParaRPr dirty="0"/>
          </a:p>
          <a:p>
            <a:pPr marL="228600" lvl="0" indent="-13462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cs-CZ" sz="2100" b="1" dirty="0"/>
              <a:t>REAKCE NA ZH – SEVESO II direktiva (směrnice 96/82/ES)</a:t>
            </a:r>
            <a:endParaRPr dirty="0"/>
          </a:p>
        </p:txBody>
      </p:sp>
      <p:sp>
        <p:nvSpPr>
          <p:cNvPr id="221" name="Google Shape;221;p8"/>
          <p:cNvSpPr txBox="1">
            <a:spLocks noGrp="1"/>
          </p:cNvSpPr>
          <p:nvPr>
            <p:ph type="dt" idx="10"/>
          </p:nvPr>
        </p:nvSpPr>
        <p:spPr>
          <a:xfrm>
            <a:off x="203497" y="6356350"/>
            <a:ext cx="926054" cy="312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8"/>
          <p:cNvSpPr txBox="1">
            <a:spLocks noGrp="1"/>
          </p:cNvSpPr>
          <p:nvPr>
            <p:ph type="ft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text</a:t>
            </a:r>
            <a:endParaRPr/>
          </a:p>
        </p:txBody>
      </p:sp>
      <p:sp>
        <p:nvSpPr>
          <p:cNvPr id="223" name="Google Shape;223;p8"/>
          <p:cNvSpPr txBox="1">
            <a:spLocks noGrp="1"/>
          </p:cNvSpPr>
          <p:nvPr>
            <p:ph type="sldNum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8</a:t>
            </a:fld>
            <a:endParaRPr/>
          </a:p>
        </p:txBody>
      </p:sp>
      <p:sp>
        <p:nvSpPr>
          <p:cNvPr id="224" name="Google Shape;224;p8"/>
          <p:cNvSpPr/>
          <p:nvPr/>
        </p:nvSpPr>
        <p:spPr>
          <a:xfrm>
            <a:off x="3074796" y="3110764"/>
            <a:ext cx="6129494" cy="636471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8"/>
          <p:cNvSpPr/>
          <p:nvPr/>
        </p:nvSpPr>
        <p:spPr>
          <a:xfrm>
            <a:off x="3074796" y="5566787"/>
            <a:ext cx="6018962" cy="636471"/>
          </a:xfrm>
          <a:prstGeom prst="roundRect">
            <a:avLst>
              <a:gd name="adj" fmla="val 16667"/>
            </a:avLst>
          </a:prstGeom>
          <a:solidFill>
            <a:srgbClr val="00A499">
              <a:alpha val="26666"/>
            </a:srgbClr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C403C3EE-B817-44DB-8969-CC8022CBF809}"/>
              </a:ext>
            </a:extLst>
          </p:cNvPr>
          <p:cNvSpPr txBox="1"/>
          <p:nvPr/>
        </p:nvSpPr>
        <p:spPr>
          <a:xfrm>
            <a:off x="9618148" y="6203258"/>
            <a:ext cx="1857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latin typeface="Calibri" panose="020F0502020204030204" pitchFamily="34" charset="0"/>
                <a:cs typeface="Calibri" panose="020F0502020204030204" pitchFamily="34" charset="0"/>
              </a:rPr>
              <a:t>(Bartlová a Balog, 2007)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3443</Words>
  <Application>Microsoft Office PowerPoint</Application>
  <PresentationFormat>Širokoúhlá obrazovka</PresentationFormat>
  <Paragraphs>420</Paragraphs>
  <Slides>37</Slides>
  <Notes>32</Notes>
  <HiddenSlides>6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37</vt:i4>
      </vt:variant>
    </vt:vector>
  </HeadingPairs>
  <TitlesOfParts>
    <vt:vector size="45" baseType="lpstr">
      <vt:lpstr>Arial</vt:lpstr>
      <vt:lpstr>Calibri</vt:lpstr>
      <vt:lpstr>PT Sans</vt:lpstr>
      <vt:lpstr>Times New Roman</vt:lpstr>
      <vt:lpstr>Wingdings</vt:lpstr>
      <vt:lpstr>Custom Design</vt:lpstr>
      <vt:lpstr>Motiv Office</vt:lpstr>
      <vt:lpstr>1_Custom Design</vt:lpstr>
      <vt:lpstr>Prezentace aplikace PowerPoint</vt:lpstr>
      <vt:lpstr>Průmyslové havárie</vt:lpstr>
      <vt:lpstr>Závažná havárie – kritéria dle z. o PZH – příl. 3</vt:lpstr>
      <vt:lpstr>Závažná havárie – kritéria dle z. o PZH</vt:lpstr>
      <vt:lpstr>Projevy nebezpečných vlastností látek při havárii</vt:lpstr>
      <vt:lpstr>Dopady průmyslových havárií</vt:lpstr>
      <vt:lpstr>Parametry ovlivňující průběh havárie</vt:lpstr>
      <vt:lpstr>Nejčastější příčiny průmyslových havárií</vt:lpstr>
      <vt:lpstr>Závažné havárie v minulosti</vt:lpstr>
      <vt:lpstr>Stěžejní legislativa v oblasti PZH</vt:lpstr>
      <vt:lpstr>Databáze havárií</vt:lpstr>
      <vt:lpstr>Kompetentní orgány pro oblast PZH v EU</vt:lpstr>
      <vt:lpstr>Zúčastněné strany v PZH v ČR</vt:lpstr>
      <vt:lpstr>Orgány veřejné správy na úseku PZH</vt:lpstr>
      <vt:lpstr>Významné zdroje informací z oblasti PZH</vt:lpstr>
      <vt:lpstr>Základní pojmy z oblasti PZH</vt:lpstr>
      <vt:lpstr>Objekty skupiny A nebo B, nezařazené objekty dle 224/2015 Sb.</vt:lpstr>
      <vt:lpstr>Zařazené subjekty </vt:lpstr>
      <vt:lpstr>Prezentace aplikace PowerPoint</vt:lpstr>
      <vt:lpstr>Prezentace aplikace PowerPoint</vt:lpstr>
      <vt:lpstr>Nebezpečné látky podle CLP</vt:lpstr>
      <vt:lpstr>Prezentace aplikace PowerPoint</vt:lpstr>
      <vt:lpstr>Klasifikace NL podle CLP</vt:lpstr>
      <vt:lpstr>Prezentace aplikace PowerPoint</vt:lpstr>
      <vt:lpstr>Struktura H-vět podle nařízení CLP</vt:lpstr>
      <vt:lpstr>Kde hledat informace o nebez. vlastnostech látky?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Nebezpečné vlastnosti chemických látek z pohledu PZH</vt:lpstr>
      <vt:lpstr>ÚKOL</vt:lpstr>
      <vt:lpstr>Použité zdroje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Veznikova Hana</dc:creator>
  <cp:lastModifiedBy>Skrizovska Michaela</cp:lastModifiedBy>
  <cp:revision>66</cp:revision>
  <dcterms:created xsi:type="dcterms:W3CDTF">2019-09-23T06:50:05Z</dcterms:created>
  <dcterms:modified xsi:type="dcterms:W3CDTF">2024-11-18T20:30:54Z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oAppVersion">
    <vt:lpwstr>1.6.1.4122</vt:lpwstr>
  </property>
</Properties>
</file>