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4"/>
  </p:sldMasterIdLst>
  <p:notesMasterIdLst>
    <p:notesMasterId r:id="rId29"/>
  </p:notesMasterIdLst>
  <p:handoutMasterIdLst>
    <p:handoutMasterId r:id="rId30"/>
  </p:handoutMasterIdLst>
  <p:sldIdLst>
    <p:sldId id="277" r:id="rId5"/>
    <p:sldId id="278" r:id="rId6"/>
    <p:sldId id="318" r:id="rId7"/>
    <p:sldId id="319" r:id="rId8"/>
    <p:sldId id="320" r:id="rId9"/>
    <p:sldId id="317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35" r:id="rId25"/>
    <p:sldId id="336" r:id="rId26"/>
    <p:sldId id="281" r:id="rId27"/>
    <p:sldId id="259" r:id="rId2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78"/>
            <p14:sldId id="318"/>
            <p14:sldId id="319"/>
            <p14:sldId id="320"/>
            <p14:sldId id="317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281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106" d="100"/>
          <a:sy n="106" d="100"/>
        </p:scale>
        <p:origin x="606" y="114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26.03.2024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26.03.2024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98-022-18757-w" TargetMode="External"/><Relationship Id="rId2" Type="http://schemas.openxmlformats.org/officeDocument/2006/relationships/hyperlink" Target="https://doi.org/10.1038/s41598-023-27447-0" TargetMode="Externa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creativecommons.org/licenses/by/4.0/deed.cs" TargetMode="External"/><Relationship Id="rId5" Type="http://schemas.openxmlformats.org/officeDocument/2006/relationships/image" Target="../media/image18.emf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GEOSTATISTIKA</a:t>
            </a:r>
          </a:p>
          <a:p>
            <a:pPr algn="ctr"/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Modelování prostorových vztahů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4857861" y="3706405"/>
            <a:ext cx="249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Ing. Lucie Orlíková, Ph.D.</a:t>
            </a:r>
            <a:endParaRPr lang="en-CZ" dirty="0"/>
          </a:p>
        </p:txBody>
      </p:sp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Průzkumná regrese (</a:t>
            </a:r>
            <a:r>
              <a:rPr lang="cs-CZ" dirty="0" err="1"/>
              <a:t>Exploratory</a:t>
            </a:r>
            <a:r>
              <a:rPr lang="cs-CZ" dirty="0"/>
              <a:t> </a:t>
            </a:r>
            <a:r>
              <a:rPr lang="cs-CZ" dirty="0" err="1"/>
              <a:t>Regression</a:t>
            </a:r>
            <a:r>
              <a:rPr lang="cs-CZ" dirty="0"/>
              <a:t>)</a:t>
            </a:r>
          </a:p>
        </p:txBody>
      </p:sp>
      <p:pic>
        <p:nvPicPr>
          <p:cNvPr id="33794" name="Picture 2" descr="Figure 7">
            <a:extLst>
              <a:ext uri="{FF2B5EF4-FFF2-40B4-BE49-F238E27FC236}">
                <a16:creationId xmlns:a16="http://schemas.microsoft.com/office/drawing/2014/main" id="{25ACCDA0-BF6E-9C1E-EDFA-A8AEB5E1C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35" y="1910281"/>
            <a:ext cx="3739914" cy="483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figure 2">
            <a:extLst>
              <a:ext uri="{FF2B5EF4-FFF2-40B4-BE49-F238E27FC236}">
                <a16:creationId xmlns:a16="http://schemas.microsoft.com/office/drawing/2014/main" id="{71365763-6FBF-C50C-4D26-B8E1A3B81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763" y="2014396"/>
            <a:ext cx="3564773" cy="462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820C2636-3287-4308-0F0E-07D39472AC26}"/>
              </a:ext>
            </a:extLst>
          </p:cNvPr>
          <p:cNvSpPr txBox="1"/>
          <p:nvPr/>
        </p:nvSpPr>
        <p:spPr>
          <a:xfrm>
            <a:off x="4101849" y="3492641"/>
            <a:ext cx="36610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Fenglin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, W., Ahmad, I.,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Zelenakova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, M. et al. 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Exploratory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regression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modeling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for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flood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susceptibility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mapping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in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the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GIS environment. 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Sci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Rep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 13, 247 (2023). https://doi.org/10.1038/s41598-023-27447-0</a:t>
            </a:r>
          </a:p>
          <a:p>
            <a:br>
              <a:rPr lang="cs-CZ" sz="1400" dirty="0"/>
            </a:br>
            <a:br>
              <a:rPr lang="en-US" sz="1400" dirty="0"/>
            </a:b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598973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Generalizovaná lineární regrese (</a:t>
            </a:r>
            <a:r>
              <a:rPr lang="cs-CZ" dirty="0" err="1"/>
              <a:t>Generalized</a:t>
            </a:r>
            <a:r>
              <a:rPr lang="cs-CZ" dirty="0"/>
              <a:t> </a:t>
            </a:r>
            <a:r>
              <a:rPr lang="cs-CZ" dirty="0" err="1"/>
              <a:t>Linear</a:t>
            </a:r>
            <a:r>
              <a:rPr lang="cs-CZ" dirty="0"/>
              <a:t> </a:t>
            </a:r>
            <a:r>
              <a:rPr lang="cs-CZ" dirty="0" err="1"/>
              <a:t>Regression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err="1"/>
              <a:t>Generalized</a:t>
            </a:r>
            <a:r>
              <a:rPr lang="cs-CZ" sz="2400" b="1" dirty="0"/>
              <a:t> </a:t>
            </a:r>
            <a:r>
              <a:rPr lang="cs-CZ" sz="2400" b="1" dirty="0" err="1"/>
              <a:t>Linear</a:t>
            </a:r>
            <a:r>
              <a:rPr lang="cs-CZ" sz="2400" b="1" dirty="0"/>
              <a:t> </a:t>
            </a:r>
            <a:r>
              <a:rPr lang="cs-CZ" sz="2400" b="1" dirty="0" err="1"/>
              <a:t>Regression</a:t>
            </a:r>
            <a:r>
              <a:rPr lang="cs-CZ" sz="2400" b="1" dirty="0"/>
              <a:t> </a:t>
            </a:r>
            <a:r>
              <a:rPr lang="cs-CZ" sz="2400" dirty="0"/>
              <a:t>(GLR) je statistická metoda analýzy, která se používá k modelování vztahů mezi závislou proměnnou a sadou nezávislých proměnných v geografickém prostoru. GLR je rozšířením tradiční lineární regrese, která umožňuje modelovat nejen lineární vztahy, ale také nelineární vztahy mezi proměnnými.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 geoinformatice se GLR často využívá k modelování prostorových vztahů a analýze prostorových dat. Pomocí GLR je možné zahrnout prostorovou strukturu a prostorové efekty do modelu, což umožňuje zohlednit prostorovou autokorelaci a prostorové interakce mezi proměnnými. GLR může být použita pro predikci a mapování prostorových jevů, analýzu vlivu faktorů na prostorovou změnu nebo modelování rizikových faktorů v geografickém prostoru.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967319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Generalizovaná lineární regrese (</a:t>
            </a:r>
            <a:r>
              <a:rPr lang="cs-CZ" dirty="0" err="1"/>
              <a:t>Generalized</a:t>
            </a:r>
            <a:r>
              <a:rPr lang="cs-CZ" dirty="0"/>
              <a:t> </a:t>
            </a:r>
            <a:r>
              <a:rPr lang="cs-CZ" dirty="0" err="1"/>
              <a:t>Linear</a:t>
            </a:r>
            <a:r>
              <a:rPr lang="cs-CZ" dirty="0"/>
              <a:t> </a:t>
            </a:r>
            <a:r>
              <a:rPr lang="cs-CZ" dirty="0" err="1"/>
              <a:t>Regression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err="1"/>
              <a:t>Generalized</a:t>
            </a:r>
            <a:r>
              <a:rPr lang="cs-CZ" sz="2400" b="1" dirty="0"/>
              <a:t> </a:t>
            </a:r>
            <a:r>
              <a:rPr lang="cs-CZ" sz="2400" b="1" dirty="0" err="1"/>
              <a:t>Linear</a:t>
            </a:r>
            <a:r>
              <a:rPr lang="cs-CZ" sz="2400" b="1" dirty="0"/>
              <a:t> </a:t>
            </a:r>
            <a:r>
              <a:rPr lang="cs-CZ" sz="2400" b="1" dirty="0" err="1"/>
              <a:t>Regression</a:t>
            </a:r>
            <a:r>
              <a:rPr lang="cs-CZ" sz="2400" b="1" dirty="0"/>
              <a:t> </a:t>
            </a:r>
            <a:r>
              <a:rPr lang="cs-CZ" sz="2400" dirty="0"/>
              <a:t>(GLR) je statistická metoda analýzy, která se používá k modelování vztahů mezi závislou proměnnou a sadou nezávislých proměnných v geografickém prostoru. GLR je rozšířením tradiční lineární regrese, která umožňuje modelovat nejen lineární vztahy, ale také nelineární vztahy mezi proměnnými.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 geoinformatice se GLR často využívá k modelování prostorových vztahů a analýze prostorových dat. Pomocí GLR je možné zahrnout prostorovou strukturu a prostorové efekty do modelu, což umožňuje zohlednit prostorovou autokorelaci a prostorové interakce mezi proměnnými. GLR může být použita pro predikci a mapování prostorových jevů, analýzu vlivu faktorů na prostorovou změnu nebo modelování rizikových faktorů v geografickém prostoru.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800612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7" y="390603"/>
            <a:ext cx="11807825" cy="719138"/>
          </a:xfrm>
        </p:spPr>
        <p:txBody>
          <a:bodyPr>
            <a:normAutofit/>
          </a:bodyPr>
          <a:lstStyle/>
          <a:p>
            <a:r>
              <a:rPr lang="cs-CZ" dirty="0"/>
              <a:t>Generalizovaná lineární regrese 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820C2636-3287-4308-0F0E-07D39472AC26}"/>
              </a:ext>
            </a:extLst>
          </p:cNvPr>
          <p:cNvSpPr txBox="1"/>
          <p:nvPr/>
        </p:nvSpPr>
        <p:spPr>
          <a:xfrm>
            <a:off x="5644613" y="5158478"/>
            <a:ext cx="57446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Kariminejad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, N.,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Pourghasemi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, H.R. &amp;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Hosseinalizadeh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, M.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Analytical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techniques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for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mapping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multi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-hazard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with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geo-environmental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modeling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approaches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and UAV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images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. 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Sci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 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Rep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 12, 14946 (2022). https://doi.org/10.1038/s41598-022-18757-w</a:t>
            </a:r>
          </a:p>
          <a:p>
            <a:br>
              <a:rPr lang="cs-CZ" sz="1400" dirty="0"/>
            </a:br>
            <a:br>
              <a:rPr lang="cs-CZ" sz="1400" dirty="0"/>
            </a:br>
            <a:br>
              <a:rPr lang="en-US" sz="1400" dirty="0"/>
            </a:br>
            <a:endParaRPr lang="cs-CZ" sz="1400" dirty="0"/>
          </a:p>
        </p:txBody>
      </p:sp>
      <p:pic>
        <p:nvPicPr>
          <p:cNvPr id="34818" name="Picture 2" descr="Figure 1">
            <a:extLst>
              <a:ext uri="{FF2B5EF4-FFF2-40B4-BE49-F238E27FC236}">
                <a16:creationId xmlns:a16="http://schemas.microsoft.com/office/drawing/2014/main" id="{F823B220-E815-A144-3886-CCE618C98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37" y="1037314"/>
            <a:ext cx="4604550" cy="569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Figure 3">
            <a:extLst>
              <a:ext uri="{FF2B5EF4-FFF2-40B4-BE49-F238E27FC236}">
                <a16:creationId xmlns:a16="http://schemas.microsoft.com/office/drawing/2014/main" id="{6056BE53-D292-D86B-BE53-705751F43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868" y="1156313"/>
            <a:ext cx="5347046" cy="367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841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Geograficky vážená regrese (</a:t>
            </a:r>
            <a:r>
              <a:rPr lang="cs-CZ" dirty="0" err="1"/>
              <a:t>Geographically</a:t>
            </a:r>
            <a:r>
              <a:rPr lang="cs-CZ" dirty="0"/>
              <a:t> </a:t>
            </a:r>
            <a:r>
              <a:rPr lang="cs-CZ" dirty="0" err="1"/>
              <a:t>Weighted</a:t>
            </a:r>
            <a:r>
              <a:rPr lang="cs-CZ" dirty="0"/>
              <a:t> </a:t>
            </a:r>
            <a:r>
              <a:rPr lang="cs-CZ" dirty="0" err="1"/>
              <a:t>Regression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Geograficky vážená regrese </a:t>
            </a:r>
            <a:r>
              <a:rPr lang="cs-CZ" sz="2400" dirty="0"/>
              <a:t>(GWR) je metoda regrese v geoinformatice, která se používá k modelování prostorově proměnných vztahů mezi závislou proměnnou a sadou nezávislých proměnných. GWR je rozšířením tradiční lineární regrese, která bere v úvahu prostorovou heterogenitu a prostorovou autokorelaci dat.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Princip GWR spočívá v tom, že se pro každý bod nebo oblast v prostoru vytváří lokální regresní model. Tím se bere v úvahu prostorově proměnné koeficienty, které mohou mít odlišné hodnoty v různých částech prostoru. Pro každý bod se používají pouze data z jeho okolí (prostorově vážené body), a váhy jsou přiděleny podle vzdálenosti mezi body a jejich prostorového vztahu.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11883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Geograficky vážená regrese (</a:t>
            </a:r>
            <a:r>
              <a:rPr lang="cs-CZ" dirty="0" err="1"/>
              <a:t>Geographically</a:t>
            </a:r>
            <a:r>
              <a:rPr lang="cs-CZ" dirty="0"/>
              <a:t> </a:t>
            </a:r>
            <a:r>
              <a:rPr lang="cs-CZ" dirty="0" err="1"/>
              <a:t>Weighted</a:t>
            </a:r>
            <a:r>
              <a:rPr lang="cs-CZ" dirty="0"/>
              <a:t> </a:t>
            </a:r>
            <a:r>
              <a:rPr lang="cs-CZ" dirty="0" err="1"/>
              <a:t>Regression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Postup GWR zahrnuje následující kroky: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Specifikace modelu: Definují se závislá proměnná a sada nezávislých proměnných, které se použijí pro vytvoření regresního modelu.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Určení okolí bodů: Pro každý bod nebo oblast v prostoru se určí okolí, ze kterého se budou získávat data pro vytvoření lokálního regresního modelu. Toto okolí může být definováno pomocí geografické vzdálenosti, počtu nejbližších sousedů nebo jiných kritérií.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Stanovení vah: Pro každý bod se stanoví váhy pro příslušné body v okolí, které odrážejí jejich význam při modelování. Váhy se často vypočítávají na základě vzdálenosti mezi body a používají se různé váhové funkce.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Odhad parametrů: Pro každý bod se provede regresní analýza, při které se odhadují parametry regresního modelu. To zahrnuje výpočet koeficientů regrese a jejich standardních chyb.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Validace a interpretace výsledků: Výsledky GWR se validují a interpretují. To zahrnuje hodnocení statistické významnosti koeficientů, míru přizpůsobení modelu, prostorovou autokorelaci reziduí a další diagnostické testy.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400743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FE5354-4457-562D-AF7D-41F7364A1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545817"/>
            <a:ext cx="11798620" cy="719138"/>
          </a:xfrm>
        </p:spPr>
        <p:txBody>
          <a:bodyPr/>
          <a:lstStyle/>
          <a:p>
            <a:r>
              <a:rPr lang="cs-CZ" dirty="0"/>
              <a:t>Geograficky vážená regrese</a:t>
            </a:r>
          </a:p>
        </p:txBody>
      </p:sp>
      <p:pic>
        <p:nvPicPr>
          <p:cNvPr id="35842" name="Picture 2">
            <a:extLst>
              <a:ext uri="{FF2B5EF4-FFF2-40B4-BE49-F238E27FC236}">
                <a16:creationId xmlns:a16="http://schemas.microsoft.com/office/drawing/2014/main" id="{B7324E83-5FF6-400D-A3B3-750D73BD9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57" y="1264955"/>
            <a:ext cx="4303224" cy="549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>
            <a:extLst>
              <a:ext uri="{FF2B5EF4-FFF2-40B4-BE49-F238E27FC236}">
                <a16:creationId xmlns:a16="http://schemas.microsoft.com/office/drawing/2014/main" id="{9D4F65F4-66DF-C2B0-173B-C841FD21A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671" y="1514632"/>
            <a:ext cx="60960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9BB06B1B-82AA-164E-9D18-D9A2BFD706D1}"/>
              </a:ext>
            </a:extLst>
          </p:cNvPr>
          <p:cNvSpPr txBox="1"/>
          <p:nvPr/>
        </p:nvSpPr>
        <p:spPr>
          <a:xfrm>
            <a:off x="5644613" y="4153544"/>
            <a:ext cx="57446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222222"/>
                </a:solidFill>
                <a:effectLst/>
                <a:latin typeface="-apple-system"/>
              </a:rPr>
              <a:t>Ye, Cheng-Ming &amp; Chen, </a:t>
            </a:r>
            <a:r>
              <a:rPr lang="en-US" sz="1400" dirty="0" err="1">
                <a:solidFill>
                  <a:srgbClr val="222222"/>
                </a:solidFill>
                <a:effectLst/>
                <a:latin typeface="-apple-system"/>
              </a:rPr>
              <a:t>Yifei</a:t>
            </a:r>
            <a:r>
              <a:rPr lang="en-US" sz="1400" dirty="0">
                <a:solidFill>
                  <a:srgbClr val="222222"/>
                </a:solidFill>
                <a:effectLst/>
                <a:latin typeface="-apple-system"/>
              </a:rPr>
              <a:t> &amp; Li, Jonathan. (2018). Investigating the Influences of Tree Coverage and Road Density on Property Crime. ISPRS International Journal of Geo-Information. 7. 101. 10.3390/ijgi7030101. </a:t>
            </a:r>
            <a:br>
              <a:rPr lang="cs-CZ" sz="1400" dirty="0"/>
            </a:br>
            <a:br>
              <a:rPr lang="cs-CZ" sz="1400" dirty="0"/>
            </a:br>
            <a:br>
              <a:rPr lang="en-US" sz="1400" dirty="0"/>
            </a:b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443215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FE5354-4457-562D-AF7D-41F7364A1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545817"/>
            <a:ext cx="11798620" cy="719138"/>
          </a:xfrm>
        </p:spPr>
        <p:txBody>
          <a:bodyPr/>
          <a:lstStyle/>
          <a:p>
            <a:r>
              <a:rPr lang="cs-CZ" dirty="0"/>
              <a:t>Geograficky vážená regrese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BB06B1B-82AA-164E-9D18-D9A2BFD706D1}"/>
              </a:ext>
            </a:extLst>
          </p:cNvPr>
          <p:cNvSpPr txBox="1"/>
          <p:nvPr/>
        </p:nvSpPr>
        <p:spPr>
          <a:xfrm>
            <a:off x="6023572" y="3918461"/>
            <a:ext cx="30106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222222"/>
                </a:solidFill>
                <a:effectLst/>
                <a:latin typeface="-apple-system"/>
              </a:rPr>
              <a:t>MacFadyen, Sandra &amp; Hui, Cang &amp; </a:t>
            </a:r>
            <a:r>
              <a:rPr lang="en-US" sz="1400" dirty="0" err="1">
                <a:solidFill>
                  <a:srgbClr val="222222"/>
                </a:solidFill>
                <a:effectLst/>
                <a:latin typeface="-apple-system"/>
              </a:rPr>
              <a:t>Verburg</a:t>
            </a:r>
            <a:r>
              <a:rPr lang="en-US" sz="1400" dirty="0">
                <a:solidFill>
                  <a:srgbClr val="222222"/>
                </a:solidFill>
                <a:effectLst/>
                <a:latin typeface="-apple-system"/>
              </a:rPr>
              <a:t>, Peter &amp; van </a:t>
            </a:r>
            <a:r>
              <a:rPr lang="en-US" sz="1400" dirty="0" err="1">
                <a:solidFill>
                  <a:srgbClr val="222222"/>
                </a:solidFill>
                <a:effectLst/>
                <a:latin typeface="-apple-system"/>
              </a:rPr>
              <a:t>Teeffelen</a:t>
            </a:r>
            <a:r>
              <a:rPr lang="en-US" sz="1400" dirty="0">
                <a:solidFill>
                  <a:srgbClr val="222222"/>
                </a:solidFill>
                <a:effectLst/>
                <a:latin typeface="-apple-system"/>
              </a:rPr>
              <a:t>, Astrid. (2016). Quantifying spatiotemporal drivers of environmental heterogeneity in Kruger National Park, South Africa. Landscape Ecology. 31. 10.1007/s10980-016-0378-6. </a:t>
            </a:r>
            <a:endParaRPr lang="cs-CZ" sz="1400" dirty="0"/>
          </a:p>
        </p:txBody>
      </p:sp>
      <p:pic>
        <p:nvPicPr>
          <p:cNvPr id="36866" name="Picture 2">
            <a:extLst>
              <a:ext uri="{FF2B5EF4-FFF2-40B4-BE49-F238E27FC236}">
                <a16:creationId xmlns:a16="http://schemas.microsoft.com/office/drawing/2014/main" id="{D08CF775-58DC-0451-9CA2-09E56EC7A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08" y="1264955"/>
            <a:ext cx="5696026" cy="533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>
            <a:extLst>
              <a:ext uri="{FF2B5EF4-FFF2-40B4-BE49-F238E27FC236}">
                <a16:creationId xmlns:a16="http://schemas.microsoft.com/office/drawing/2014/main" id="{FA53B4C9-AF5A-F0AC-ADBA-8A7290CD4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534" y="0"/>
            <a:ext cx="31369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812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Metoda nejmenších čtverců (</a:t>
            </a:r>
            <a:r>
              <a:rPr lang="cs-CZ" dirty="0" err="1"/>
              <a:t>Ordinary</a:t>
            </a:r>
            <a:r>
              <a:rPr lang="cs-CZ" dirty="0"/>
              <a:t> Least Square)	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err="1"/>
              <a:t>Ordinary</a:t>
            </a:r>
            <a:r>
              <a:rPr lang="cs-CZ" sz="2400" b="1" dirty="0"/>
              <a:t> Least </a:t>
            </a:r>
            <a:r>
              <a:rPr lang="cs-CZ" sz="2400" b="1" dirty="0" err="1"/>
              <a:t>Squares</a:t>
            </a:r>
            <a:r>
              <a:rPr lang="cs-CZ" sz="2400" b="1" dirty="0"/>
              <a:t> </a:t>
            </a:r>
            <a:r>
              <a:rPr lang="cs-CZ" sz="2400" dirty="0"/>
              <a:t>(OLS) je statistická metoda, která se často používá k odhadování parametrů lineárního regresního modelu. Tato metoda je základním přístupem k analýze a modelování vztahů mezi závislou proměnnou a nezávislými proměnnými.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Princip fungování OLS spočívá v minimalizaci součtu čtverců reziduí mezi skutečnými hodnotami závislé proměnné a předpovězenými hodnotami na základě regresního modelu. Při OLS se předpokládá, že chyby (rezidua) mají normální rozdělení a nezávislé a identicky rozdělené (IID) vlastnosti.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170914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D5FD1E2-EC14-BBBF-8505-8CCCAE3AF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Metoda nejmenších čtverců</a:t>
            </a:r>
          </a:p>
        </p:txBody>
      </p:sp>
      <p:pic>
        <p:nvPicPr>
          <p:cNvPr id="7" name="Obrázek 6" descr="Obsah obrázku text, mapa, diagram&#10;&#10;Popis byl vytvořen automaticky">
            <a:extLst>
              <a:ext uri="{FF2B5EF4-FFF2-40B4-BE49-F238E27FC236}">
                <a16:creationId xmlns:a16="http://schemas.microsoft.com/office/drawing/2014/main" id="{0164C8A0-F122-792C-1C3C-5B602870E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379" y="2326981"/>
            <a:ext cx="4686971" cy="3441994"/>
          </a:xfrm>
          <a:prstGeom prst="rect">
            <a:avLst/>
          </a:prstGeom>
        </p:spPr>
      </p:pic>
      <p:pic>
        <p:nvPicPr>
          <p:cNvPr id="37896" name="Picture 8">
            <a:extLst>
              <a:ext uri="{FF2B5EF4-FFF2-40B4-BE49-F238E27FC236}">
                <a16:creationId xmlns:a16="http://schemas.microsoft.com/office/drawing/2014/main" id="{6C5A457E-DE48-85FF-833F-31D557284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864" y="305272"/>
            <a:ext cx="6096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8" name="Picture 10">
            <a:extLst>
              <a:ext uri="{FF2B5EF4-FFF2-40B4-BE49-F238E27FC236}">
                <a16:creationId xmlns:a16="http://schemas.microsoft.com/office/drawing/2014/main" id="{001704F2-2A75-0D36-A934-31E7AA471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146" y="4720816"/>
            <a:ext cx="60960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E66E1973-CF51-E5B6-024D-F20BBEC10CE1}"/>
              </a:ext>
            </a:extLst>
          </p:cNvPr>
          <p:cNvSpPr txBox="1"/>
          <p:nvPr/>
        </p:nvSpPr>
        <p:spPr>
          <a:xfrm>
            <a:off x="6367603" y="3340771"/>
            <a:ext cx="49582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222222"/>
                </a:solidFill>
                <a:effectLst/>
                <a:latin typeface="-apple-system"/>
              </a:rPr>
              <a:t>Rowden, Kyle &amp; Aly, Mohamed. (2018). GIS-based regression modeling of the extreme weather patterns in Arkansas, USA. </a:t>
            </a:r>
            <a:r>
              <a:rPr lang="en-US" sz="1400" dirty="0" err="1">
                <a:solidFill>
                  <a:srgbClr val="222222"/>
                </a:solidFill>
                <a:effectLst/>
                <a:latin typeface="-apple-system"/>
              </a:rPr>
              <a:t>Geoenvironmental</a:t>
            </a:r>
            <a:r>
              <a:rPr lang="en-US" sz="1400" dirty="0">
                <a:solidFill>
                  <a:srgbClr val="222222"/>
                </a:solidFill>
                <a:effectLst/>
                <a:latin typeface="-apple-system"/>
              </a:rPr>
              <a:t> Disasters. 5. 6. 10.1186/s40677-018-0098-0. 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311196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Modelování prostorových vztahů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 geoinformatice se modelování prostorových vztahů využívá k analýze a porozumění prostorovým vzorcům, vztahům a interakcím mezi geografickými objekty. Pomáhá nám lépe porozumět prostorové struktuře a dynamice prostředí.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489073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Prostorová asociace mezi zónami (</a:t>
            </a:r>
            <a:r>
              <a:rPr lang="cs-CZ" dirty="0" err="1"/>
              <a:t>Spatial</a:t>
            </a:r>
            <a:r>
              <a:rPr lang="cs-CZ" dirty="0"/>
              <a:t> </a:t>
            </a:r>
            <a:r>
              <a:rPr lang="cs-CZ" dirty="0" err="1"/>
              <a:t>Association</a:t>
            </a:r>
            <a:r>
              <a:rPr lang="cs-CZ" dirty="0"/>
              <a:t> </a:t>
            </a:r>
            <a:r>
              <a:rPr lang="cs-CZ" dirty="0" err="1"/>
              <a:t>Between</a:t>
            </a:r>
            <a:r>
              <a:rPr lang="cs-CZ" dirty="0"/>
              <a:t> </a:t>
            </a:r>
            <a:r>
              <a:rPr lang="cs-CZ" dirty="0" err="1"/>
              <a:t>Zones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Tato analýza se zaměřuje na prostorovou distribuci a vzájemné interakce mezi zónami na základě jejich umístění a charakteristik.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Nejběžnější metodou pro měření prostorové asociace je použití statistických ukazatelů, jako je </a:t>
            </a:r>
            <a:r>
              <a:rPr lang="cs-CZ" sz="2400" dirty="0" err="1"/>
              <a:t>Pearsonův</a:t>
            </a:r>
            <a:r>
              <a:rPr lang="cs-CZ" sz="2400" dirty="0"/>
              <a:t> korelační koeficient, </a:t>
            </a:r>
            <a:r>
              <a:rPr lang="cs-CZ" sz="2400" dirty="0" err="1"/>
              <a:t>Moranův</a:t>
            </a:r>
            <a:r>
              <a:rPr lang="cs-CZ" sz="2400" dirty="0"/>
              <a:t> I nebo </a:t>
            </a:r>
            <a:r>
              <a:rPr lang="cs-CZ" sz="2400" dirty="0" err="1"/>
              <a:t>Gearyho</a:t>
            </a:r>
            <a:r>
              <a:rPr lang="cs-CZ" sz="2400" dirty="0"/>
              <a:t> C. Tyto ukazatele poskytují kvantitativní míru síly a směru prostorové asociace mezi zónami.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925139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Prostorová asociace mezi zónami (</a:t>
            </a:r>
            <a:r>
              <a:rPr lang="cs-CZ" dirty="0" err="1"/>
              <a:t>Spatial</a:t>
            </a:r>
            <a:r>
              <a:rPr lang="cs-CZ" dirty="0"/>
              <a:t> </a:t>
            </a:r>
            <a:r>
              <a:rPr lang="cs-CZ" dirty="0" err="1"/>
              <a:t>Association</a:t>
            </a:r>
            <a:r>
              <a:rPr lang="cs-CZ" dirty="0"/>
              <a:t> </a:t>
            </a:r>
            <a:r>
              <a:rPr lang="cs-CZ" dirty="0" err="1"/>
              <a:t>Between</a:t>
            </a:r>
            <a:r>
              <a:rPr lang="cs-CZ" dirty="0"/>
              <a:t> </a:t>
            </a:r>
            <a:r>
              <a:rPr lang="cs-CZ" dirty="0" err="1"/>
              <a:t>Zones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Proces analýzy SABZ obvykle zahrnuje následující kroky: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b="1" dirty="0"/>
              <a:t>Definice geografických zón: </a:t>
            </a:r>
            <a:r>
              <a:rPr lang="cs-CZ" sz="2200" dirty="0"/>
              <a:t>Nejprve je třeba definovat geografické zóny, které budou analyzovány. Tyto zóny mohou představovat oblasti, územní jednotky nebo různé geografické prvky, jako jsou parcely, města nebo regiony.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b="1" dirty="0"/>
              <a:t>Získání dat: </a:t>
            </a:r>
            <a:r>
              <a:rPr lang="cs-CZ" sz="2200" dirty="0"/>
              <a:t>Pro analýzu je třeba získat relevantní geografická data, která obsahují informace o vlastnostech zón. To může zahrnovat demografická data, environmentální údaje, ekonomické ukazatele nebo jiné specifické informace o studovaných zónách.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b="1" dirty="0"/>
              <a:t>Vytvoření prostorových vztahů: </a:t>
            </a:r>
            <a:r>
              <a:rPr lang="cs-CZ" sz="2200" dirty="0"/>
              <a:t>Poté se vytvoří prostorová matice, která zachycuje vztahy mezi zónami. To se obvykle dělá na základě vzdálenosti mezi zónami nebo prostorového překrývání.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b="1" dirty="0"/>
              <a:t>Výpočet statistických ukazatelů: </a:t>
            </a:r>
            <a:r>
              <a:rPr lang="cs-CZ" sz="2200" dirty="0"/>
              <a:t>Na základě prostorové matice se vypočítají statistické ukazatele, které měří prostorovou asociaci mezi zónami. Tyto ukazatele poskytují informace o tom, zda jsou zóny prostorově nezávislé, náhodné nebo mají tendenci se shlukovat nebo rozptylovat.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b="1" dirty="0"/>
              <a:t>Interpretace výsledků: </a:t>
            </a:r>
            <a:r>
              <a:rPr lang="cs-CZ" sz="2200" dirty="0"/>
              <a:t>Výsledky analýzy SABZ se interpretují s ohledem na konkrétní kontext a cíle studie. Mohou poskytnout informace o prostorových vzorcích, trendech a interakcích mezi zónami.</a:t>
            </a:r>
          </a:p>
          <a:p>
            <a:pPr marL="457200" indent="-457200">
              <a:buFont typeface="+mj-lt"/>
              <a:buAutoNum type="arabicPeriod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89967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85B45F-AFFC-ACE1-FC03-2D97C3782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Prostorová asociace mezi zónami (</a:t>
            </a:r>
            <a:r>
              <a:rPr lang="cs-CZ" dirty="0" err="1"/>
              <a:t>Spatial</a:t>
            </a:r>
            <a:r>
              <a:rPr lang="cs-CZ" dirty="0"/>
              <a:t> </a:t>
            </a:r>
            <a:r>
              <a:rPr lang="cs-CZ" dirty="0" err="1"/>
              <a:t>Association</a:t>
            </a:r>
            <a:r>
              <a:rPr lang="cs-CZ" dirty="0"/>
              <a:t> </a:t>
            </a:r>
            <a:r>
              <a:rPr lang="cs-CZ" dirty="0" err="1"/>
              <a:t>Between</a:t>
            </a:r>
            <a:r>
              <a:rPr lang="cs-CZ" dirty="0"/>
              <a:t> </a:t>
            </a:r>
            <a:r>
              <a:rPr lang="cs-CZ" dirty="0" err="1"/>
              <a:t>Zones</a:t>
            </a:r>
            <a:r>
              <a:rPr lang="cs-CZ" dirty="0"/>
              <a:t>)</a:t>
            </a:r>
          </a:p>
        </p:txBody>
      </p:sp>
      <p:pic>
        <p:nvPicPr>
          <p:cNvPr id="38914" name="Picture 2" descr="Spatial Association Between Zones illustration">
            <a:extLst>
              <a:ext uri="{FF2B5EF4-FFF2-40B4-BE49-F238E27FC236}">
                <a16:creationId xmlns:a16="http://schemas.microsoft.com/office/drawing/2014/main" id="{BDA8647D-038F-F0F3-5C31-85EF66A8C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31" y="1888166"/>
            <a:ext cx="571500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Intersections of climate and temperature zones">
            <a:extLst>
              <a:ext uri="{FF2B5EF4-FFF2-40B4-BE49-F238E27FC236}">
                <a16:creationId xmlns:a16="http://schemas.microsoft.com/office/drawing/2014/main" id="{B5F8C935-1B6F-A097-75B7-0100E8E47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1888166"/>
            <a:ext cx="5715000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Bivariate color scheme">
            <a:extLst>
              <a:ext uri="{FF2B5EF4-FFF2-40B4-BE49-F238E27FC236}">
                <a16:creationId xmlns:a16="http://schemas.microsoft.com/office/drawing/2014/main" id="{BBA43E8B-0785-2A14-DB1E-E485568C2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759" y="4553847"/>
            <a:ext cx="287655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E1596EA3-7AC8-7D51-9362-2925152B6A05}"/>
              </a:ext>
            </a:extLst>
          </p:cNvPr>
          <p:cNvSpPr txBox="1"/>
          <p:nvPr/>
        </p:nvSpPr>
        <p:spPr>
          <a:xfrm>
            <a:off x="6284913" y="5552977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Zdroj: https://pro.arcgis.com/en/pro-app/latest/tool-reference/spatial-statistics/how-spatial-association-between-zones-works.htm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430820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9CF1DF-CCB5-51F0-3275-9001A56A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 literatury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8D2698-A6D4-39DD-A846-EB96F3A7D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587153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Cahill, Meagan &amp; Mulligan, Gordon. (2007). Using Geographically Weighted Regression to Explore Local Crime Patterns. Social Science Computer Review. 25. 10.1177/0894439307298925.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Fenglin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W., Ahmad, I.,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Zelenakova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M. et al. 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Exploratory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regression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modeling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for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flood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susceptibility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mapping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in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the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GIS environment. 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Sci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Rep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 13, 247 (2023). 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  <a:hlinkClick r:id="rId2"/>
              </a:rPr>
              <a:t>https://doi.org/10.1038/s41598-023-27447-0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Fotheringham, Alexander &amp;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Brunsdon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, Chris &amp; Charlton, Martin. (2002). Geographically Weighted Regression: The Analysis of Spatially Varying Relationships. John Wiley &amp; Sons. 13. 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	</a:t>
            </a:r>
          </a:p>
          <a:p>
            <a:pPr algn="l"/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Kariminejad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N.,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Pourghasemi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H.R. &amp;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Hosseinalizadeh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M.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Analytical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techniques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for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mapping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multi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-hazard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with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geo-environmental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modeling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approaches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and UAV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images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. 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Sci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Rep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 12, 14946 (2022). 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  <a:hlinkClick r:id="rId3"/>
              </a:rPr>
              <a:t>https://doi.org/10.1038/s41598-022-18757-w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MacFadyen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Sandra &amp;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Hui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Cang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&amp;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Verburg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Peter &amp; van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Teeffelen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Astrid. (2016).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Quantifying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spatiotemporal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drivers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of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environmental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heterogeneity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in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Kruger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National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Park,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South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Africa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.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Landscape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Ecology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. 31. 10.1007/s10980-016-0378-6. </a:t>
            </a: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Nakaya, Tomoki. (2012). Local Spatial Interaction Modelling Based on the Geographically Weighted Regression Approach.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GeoJournal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. 53. 347-358. 10.1023/A:1020149315435.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Rowden, Kyle &amp; Aly, Mohamed. (2018). GIS-based regression modeling of the extreme weather patterns in Arkansas, USA.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Geoenvironmental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 Disasters. 5. 6. 10.1186/s40677-018-0098-0.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Wang, Ku &amp; Zhang,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Chuanrong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 &amp; Li,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Weidong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. (2012). Comparison of Geographically Weighted Regression and Regression Kriging for Estimating the Spatial Distribution of Soil Organic Matter.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GIScience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 &amp; Remote Sensing. 49. 915-932. 10.2747/1548-1603.49.6.915.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Wheeler, David &amp;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Tiefelsdorf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, Michael. (2005). Multicollinearity and Correlation Among Local Regression Coefficients in Geographically Weighted Regression. Journal of Geographical Systems. 7. 161-187. 10.1007/s10109-005-0155-6.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Ye, Cheng-Ming &amp; Chen,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Yifei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 &amp; Li, Jonathan. (2018). Investigating the Influences of Tree Coverage and Road Density on Property Crime. ISPRS International Journal of Geo-Information. 7. 101. 10.3390/ijgi7030101.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Yue, H.; Zhu, X.; Ye, X.; Guo, W. The Local Colocation Patterns of Crime and Land-Use Features in Wuhan, China. ISPRS Int. J. Geo-Inf. 2017, 6, 307. https://doi.org/10.3390/ijgi6100307</a:t>
            </a:r>
          </a:p>
          <a:p>
            <a:br>
              <a:rPr lang="cs-CZ" dirty="0"/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66319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975545" y="3559722"/>
            <a:ext cx="2188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lucie.orlikova@vsb.cz</a:t>
            </a:r>
            <a:endParaRPr lang="en-C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1CEB1-E24B-0D60-19F6-080AA6640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4748" y="253114"/>
            <a:ext cx="2118832" cy="1228472"/>
          </a:xfrm>
          <a:prstGeom prst="rect">
            <a:avLst/>
          </a:prstGeom>
        </p:spPr>
      </p:pic>
      <p:grpSp>
        <p:nvGrpSpPr>
          <p:cNvPr id="2" name="Group 18">
            <a:extLst>
              <a:ext uri="{FF2B5EF4-FFF2-40B4-BE49-F238E27FC236}">
                <a16:creationId xmlns:a16="http://schemas.microsoft.com/office/drawing/2014/main" id="{68D9F161-13CD-81BC-8E92-BAB1FAD61916}"/>
              </a:ext>
            </a:extLst>
          </p:cNvPr>
          <p:cNvGrpSpPr/>
          <p:nvPr/>
        </p:nvGrpSpPr>
        <p:grpSpPr>
          <a:xfrm>
            <a:off x="10206632" y="6181713"/>
            <a:ext cx="904628" cy="389890"/>
            <a:chOff x="0" y="0"/>
            <a:chExt cx="1556425" cy="731982"/>
          </a:xfrm>
        </p:grpSpPr>
        <p:pic>
          <p:nvPicPr>
            <p:cNvPr id="4" name="Picture 6">
              <a:extLst>
                <a:ext uri="{FF2B5EF4-FFF2-40B4-BE49-F238E27FC236}">
                  <a16:creationId xmlns:a16="http://schemas.microsoft.com/office/drawing/2014/main" id="{D82EC0E2-65CB-8085-447E-C83AB4A11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5" name="Picture 14">
              <a:hlinkClick r:id="rId6"/>
              <a:extLst>
                <a:ext uri="{FF2B5EF4-FFF2-40B4-BE49-F238E27FC236}">
                  <a16:creationId xmlns:a16="http://schemas.microsoft.com/office/drawing/2014/main" id="{0B3F2DE6-17C3-7521-9B4F-4478F5ADE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Colocation</a:t>
            </a:r>
            <a:r>
              <a:rPr lang="cs-CZ" dirty="0"/>
              <a:t> </a:t>
            </a:r>
            <a:r>
              <a:rPr lang="cs-CZ" dirty="0" err="1"/>
              <a:t>Analysis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err="1"/>
              <a:t>Colocation</a:t>
            </a:r>
            <a:r>
              <a:rPr lang="cs-CZ" sz="2400" b="1" dirty="0"/>
              <a:t> </a:t>
            </a:r>
            <a:r>
              <a:rPr lang="cs-CZ" sz="2400" b="1" dirty="0" err="1"/>
              <a:t>Analysis</a:t>
            </a:r>
            <a:r>
              <a:rPr lang="cs-CZ" sz="2400" b="1" dirty="0"/>
              <a:t> </a:t>
            </a:r>
            <a:r>
              <a:rPr lang="cs-CZ" sz="2400" dirty="0"/>
              <a:t>(analýza kolidujících objektů) je metoda v geografických informačních systémech (GIS), která se používá k identifikaci a analýze vzorců prostorového sdílení mezi různými geografickými objekty. Cílem je zjistit, zda se určité objekty vyskytují společně častěji, než by se dalo očekávat náhodně.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Tato analýza se často využívá k porozumění prostorové interakce mezi různými prvky v geografickém prostoru. Pomocí ní lze zjistit, zda existuje statisticky významná korelace mezi dvěma nebo více objekty nebo zda se objekty vyskytují v blízkosti sebe větší míře než je běžné.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205230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Příklady použití </a:t>
            </a:r>
            <a:r>
              <a:rPr lang="cs-CZ" dirty="0" err="1"/>
              <a:t>Colocation</a:t>
            </a:r>
            <a:r>
              <a:rPr lang="cs-CZ" dirty="0"/>
              <a:t> </a:t>
            </a:r>
            <a:r>
              <a:rPr lang="cs-CZ" dirty="0" err="1"/>
              <a:t>Analysis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Příklady využití analýzy kolidujících objektů zahrnují:</a:t>
            </a:r>
          </a:p>
          <a:p>
            <a:pPr marL="1028700" lvl="1" indent="-342900"/>
            <a:r>
              <a:rPr lang="cs-CZ" sz="2200" b="1" dirty="0"/>
              <a:t>Obchodní plánování</a:t>
            </a:r>
            <a:r>
              <a:rPr lang="cs-CZ" sz="2200" dirty="0"/>
              <a:t>: </a:t>
            </a:r>
            <a:r>
              <a:rPr lang="cs-CZ" sz="2200" dirty="0" err="1"/>
              <a:t>Colocation</a:t>
            </a:r>
            <a:r>
              <a:rPr lang="cs-CZ" sz="2200" dirty="0"/>
              <a:t> </a:t>
            </a:r>
            <a:r>
              <a:rPr lang="cs-CZ" sz="2200" dirty="0" err="1"/>
              <a:t>Analysis</a:t>
            </a:r>
            <a:r>
              <a:rPr lang="cs-CZ" sz="2200" dirty="0"/>
              <a:t> se používá k identifikaci ideálních lokalit pro otevření nového obchodu nebo služby. Analýza zjišťuje, zda se určité typy podniků často vyskytují v blízkosti sebe, což může ukazovat na vzorce chování spotřebitelů a potenciál pro synergii mezi různými obchody.</a:t>
            </a:r>
          </a:p>
          <a:p>
            <a:pPr marL="1028700" lvl="1" indent="-342900"/>
            <a:r>
              <a:rPr lang="cs-CZ" sz="2200" b="1" dirty="0"/>
              <a:t>Městské plánování</a:t>
            </a:r>
            <a:r>
              <a:rPr lang="cs-CZ" sz="2200" dirty="0"/>
              <a:t>: V urbanistice se analýza kolidujících objektů využívá k identifikaci oblastí s vysokou koncentrací určitých funkcí, například parků, škol nebo nemocnic. To pomáhá plánovačům a urbanistům optimalizovat rozložení a dostupnost různých zařízení ve městě.</a:t>
            </a:r>
          </a:p>
          <a:p>
            <a:pPr marL="1028700" lvl="1" indent="-342900"/>
            <a:r>
              <a:rPr lang="cs-CZ" sz="2200" b="1" dirty="0"/>
              <a:t>Analýza kriminality</a:t>
            </a:r>
            <a:r>
              <a:rPr lang="cs-CZ" sz="2200" dirty="0"/>
              <a:t>: V analýze kriminality se </a:t>
            </a:r>
            <a:r>
              <a:rPr lang="cs-CZ" sz="2200" dirty="0" err="1"/>
              <a:t>colocation</a:t>
            </a:r>
            <a:r>
              <a:rPr lang="cs-CZ" sz="2200" dirty="0"/>
              <a:t> analýza používá k identifikaci oblastí s vysokým výskytem různých trestných činů. Tímto způsobem mohou orgány činné v trestním řízení určit předměty zájmu pro další vyšetřování nebo navrhnout strategie prevence kriminality.</a:t>
            </a:r>
          </a:p>
          <a:p>
            <a:pPr marL="1028700" lvl="1" indent="-342900"/>
            <a:r>
              <a:rPr lang="cs-CZ" sz="2200" b="1" dirty="0"/>
              <a:t>Zdravotnická analýza</a:t>
            </a:r>
            <a:r>
              <a:rPr lang="cs-CZ" sz="2200" dirty="0"/>
              <a:t>: V oblasti zdravotního plánování se </a:t>
            </a:r>
            <a:r>
              <a:rPr lang="cs-CZ" sz="2200" dirty="0" err="1"/>
              <a:t>colocation</a:t>
            </a:r>
            <a:r>
              <a:rPr lang="cs-CZ" sz="2200" dirty="0"/>
              <a:t> analýza využívá k identifikaci oblastí s vysokým výskytem určitých onemocnění nebo potřebou zdravotnické péče. To pomáhá vytvořit efektivní zdravotnické služby a plánovat intervence na základě prostorových vzorců.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455575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Postup </a:t>
            </a:r>
            <a:r>
              <a:rPr lang="cs-CZ" dirty="0" err="1"/>
              <a:t>Colocation</a:t>
            </a:r>
            <a:r>
              <a:rPr lang="cs-CZ" dirty="0"/>
              <a:t> </a:t>
            </a:r>
            <a:r>
              <a:rPr lang="cs-CZ" dirty="0" err="1"/>
              <a:t>Analysis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68326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err="1"/>
              <a:t>Colocation</a:t>
            </a:r>
            <a:r>
              <a:rPr lang="cs-CZ" sz="2400" b="1" dirty="0"/>
              <a:t> </a:t>
            </a:r>
            <a:r>
              <a:rPr lang="cs-CZ" sz="2400" b="1" dirty="0" err="1"/>
              <a:t>Analysis</a:t>
            </a:r>
            <a:r>
              <a:rPr lang="cs-CZ" sz="2400" b="1" dirty="0"/>
              <a:t> v GIS </a:t>
            </a:r>
            <a:r>
              <a:rPr lang="cs-CZ" sz="2400" dirty="0"/>
              <a:t>zahrnuje výpočet prostorových vztahů mezi objekty na základě definovaných parametrů. Zde je obecný postup pro výpočet </a:t>
            </a:r>
            <a:r>
              <a:rPr lang="cs-CZ" sz="2400" dirty="0" err="1"/>
              <a:t>Colocation</a:t>
            </a:r>
            <a:r>
              <a:rPr lang="cs-CZ" sz="2400" dirty="0"/>
              <a:t> </a:t>
            </a:r>
            <a:r>
              <a:rPr lang="cs-CZ" sz="2400" dirty="0" err="1"/>
              <a:t>Analysis</a:t>
            </a:r>
            <a:r>
              <a:rPr lang="cs-CZ" sz="2400" dirty="0"/>
              <a:t> v GIS: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Příprava dat: Nejprve musíte mít připravená geografická data, která chcete analyzovat. Data by měla obsahovat atributy, které umožní identifikaci jednotlivých objektů a popis jejich prostorového umístění.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Definice prostorového okolí: Musíte definovat parametry pro prostorové okolí, ve kterém budou analyzovány prostorové vztahy. Například můžete specifikovat vzdálenost nebo zóny okolí, které budou brány v úvahu při analýze.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Výběr </a:t>
            </a:r>
            <a:r>
              <a:rPr lang="cs-CZ" sz="2200" dirty="0" err="1"/>
              <a:t>analýzovaných</a:t>
            </a:r>
            <a:r>
              <a:rPr lang="cs-CZ" sz="2200" dirty="0"/>
              <a:t> objektů: Vyberte sadu objektů, které chcete analyzovat pomocí </a:t>
            </a:r>
            <a:r>
              <a:rPr lang="cs-CZ" sz="2200" dirty="0" err="1"/>
              <a:t>Colocation</a:t>
            </a:r>
            <a:r>
              <a:rPr lang="cs-CZ" sz="2200" dirty="0"/>
              <a:t> </a:t>
            </a:r>
            <a:r>
              <a:rPr lang="cs-CZ" sz="2200" dirty="0" err="1"/>
              <a:t>Analysis</a:t>
            </a:r>
            <a:r>
              <a:rPr lang="cs-CZ" sz="2200" dirty="0"/>
              <a:t>. To může být například skupina bodových, liniových nebo polygonových objektů.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Výpočet prostorových vztahů: Na základě definovaných parametrů provede GIS výpočet prostorových vztahů mezi objekty. To zahrnuje analýzu, zda se objekty vyskytují společně v definovaném okolí.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Výstupní analýza: Výsledkem analýzy je obvykle prostorová tabulka nebo vrstva, která obsahuje informace o kolidujících objektech. Tabulka může obsahovat atributy identifikující objekty a informace o jejich prostorových vztazích nebo statistické údaje o sdílení.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Vizualizace výsledků: Výsledky analýzy můžete vizualizovat v mapě pomocí symboliky, grafů nebo histogramů. To vám umožní lépe porozumět vzorcům prostorového sdílení mezi objekty.</a:t>
            </a:r>
          </a:p>
          <a:p>
            <a:pPr marL="1143000" lvl="1" indent="-457200">
              <a:buFont typeface="+mj-lt"/>
              <a:buAutoNum type="arabicPeriod"/>
            </a:pP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844168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7D8059-33FA-7BF0-2BE6-CB12B8BEE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936595"/>
            <a:ext cx="11798620" cy="719138"/>
          </a:xfrm>
        </p:spPr>
        <p:txBody>
          <a:bodyPr>
            <a:normAutofit/>
          </a:bodyPr>
          <a:lstStyle/>
          <a:p>
            <a:r>
              <a:rPr lang="cs-CZ" sz="4000" dirty="0" err="1"/>
              <a:t>Colocation</a:t>
            </a:r>
            <a:r>
              <a:rPr lang="cs-CZ" sz="4000" dirty="0"/>
              <a:t> </a:t>
            </a:r>
            <a:r>
              <a:rPr lang="cs-CZ" sz="4000" dirty="0" err="1"/>
              <a:t>Analysis</a:t>
            </a:r>
            <a:endParaRPr lang="cs-CZ" sz="40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93D1451C-6851-CFCD-D721-0A68758A4CE9}"/>
              </a:ext>
            </a:extLst>
          </p:cNvPr>
          <p:cNvSpPr txBox="1"/>
          <p:nvPr/>
        </p:nvSpPr>
        <p:spPr>
          <a:xfrm>
            <a:off x="521633" y="3031412"/>
            <a:ext cx="536870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222222"/>
                </a:solidFill>
                <a:effectLst/>
                <a:latin typeface="helvetica neue"/>
              </a:rPr>
              <a:t>Yue, H.; Zhu, X.; Ye, X.; Guo, W. The Local Colocation Patterns of Crime and Land-Use Features in Wuhan, China. ISPRS Int. J. Geo-Inf. 2017, 6, 307. https://doi.org/10.3390/ijgi6100307</a:t>
            </a:r>
          </a:p>
          <a:p>
            <a:br>
              <a:rPr lang="en-US" sz="1400" dirty="0"/>
            </a:br>
            <a:endParaRPr lang="cs-CZ" sz="1400" dirty="0"/>
          </a:p>
        </p:txBody>
      </p:sp>
      <p:pic>
        <p:nvPicPr>
          <p:cNvPr id="28676" name="Picture 4" descr="Ijgi 06 00307 g005">
            <a:extLst>
              <a:ext uri="{FF2B5EF4-FFF2-40B4-BE49-F238E27FC236}">
                <a16:creationId xmlns:a16="http://schemas.microsoft.com/office/drawing/2014/main" id="{CC86145A-36E5-CEA8-A38C-D4F7082AA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677" y="111804"/>
            <a:ext cx="4651752" cy="663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611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Průzkumná regrese (</a:t>
            </a:r>
            <a:r>
              <a:rPr lang="cs-CZ" dirty="0" err="1"/>
              <a:t>Exploratory</a:t>
            </a:r>
            <a:r>
              <a:rPr lang="cs-CZ" dirty="0"/>
              <a:t> </a:t>
            </a:r>
            <a:r>
              <a:rPr lang="cs-CZ" dirty="0" err="1"/>
              <a:t>Regression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Tato metoda umožňuje identifikovat a vizualizovat prostorové vzorce a vztahy mezi proměnnými.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Průzkumná regrese </a:t>
            </a:r>
            <a:r>
              <a:rPr lang="cs-CZ" sz="2400" dirty="0"/>
              <a:t>je založena na regresní analýze, která se snaží vysvětlit variabilitu závislé proměnné pomocí nezávislých proměnných. Avšak v případě geoinformatiky, se tato analýza zaměřuje na prostorové aspekty a bere v úvahu geografické polohy jednotlivých datových bodů nebo oblastí.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31996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Průzkumná regrese (</a:t>
            </a:r>
            <a:r>
              <a:rPr lang="cs-CZ" dirty="0" err="1"/>
              <a:t>Exploratory</a:t>
            </a:r>
            <a:r>
              <a:rPr lang="cs-CZ" dirty="0"/>
              <a:t> </a:t>
            </a:r>
            <a:r>
              <a:rPr lang="cs-CZ" dirty="0" err="1"/>
              <a:t>Regression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Princip </a:t>
            </a:r>
            <a:r>
              <a:rPr lang="cs-CZ" sz="2400" dirty="0" err="1"/>
              <a:t>Exploratory</a:t>
            </a:r>
            <a:r>
              <a:rPr lang="cs-CZ" sz="2400" dirty="0"/>
              <a:t> </a:t>
            </a:r>
            <a:r>
              <a:rPr lang="cs-CZ" sz="2400" dirty="0" err="1"/>
              <a:t>Regression</a:t>
            </a:r>
            <a:r>
              <a:rPr lang="cs-CZ" sz="2400" dirty="0"/>
              <a:t> v geoinformatice zahrnuje následující kroky: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b="1" dirty="0"/>
              <a:t>Příprava dat: </a:t>
            </a:r>
            <a:r>
              <a:rPr lang="cs-CZ" sz="2200" dirty="0"/>
              <a:t>Připravíte geografická data obsahující závislou proměnnou (např. míru kriminality, teplotu, demografické údaje) a sadu nezávislých proměnných (např. socioekonomické faktory, geografické atributy, ekologické ukazatele).</a:t>
            </a:r>
          </a:p>
          <a:p>
            <a:pPr marL="1143000" lvl="1" indent="-457200">
              <a:buFont typeface="+mj-lt"/>
              <a:buAutoNum type="arabicPeriod"/>
            </a:pPr>
            <a:endParaRPr lang="cs-CZ" sz="2200" dirty="0"/>
          </a:p>
          <a:p>
            <a:pPr marL="1143000" lvl="1" indent="-457200">
              <a:buFont typeface="+mj-lt"/>
              <a:buAutoNum type="arabicPeriod"/>
            </a:pPr>
            <a:r>
              <a:rPr lang="cs-CZ" sz="2200" b="1" dirty="0"/>
              <a:t>Analýza prostorové autokorelace: </a:t>
            </a:r>
            <a:r>
              <a:rPr lang="cs-CZ" sz="2200" dirty="0"/>
              <a:t>Zkoumáte, zda existuje prostorová </a:t>
            </a:r>
            <a:r>
              <a:rPr lang="cs-CZ" sz="2200" dirty="0" err="1"/>
              <a:t>autocorelace</a:t>
            </a:r>
            <a:r>
              <a:rPr lang="cs-CZ" sz="2200" dirty="0"/>
              <a:t> mezi závislou proměnnou a jednotlivými nezávislými proměnnými. Tedy jestli existuje tendence k prostorové koncentraci podobných hodnot nebo vzorců mezi datovými body.</a:t>
            </a:r>
          </a:p>
          <a:p>
            <a:pPr marL="1143000" lvl="1" indent="-457200">
              <a:buFont typeface="+mj-lt"/>
              <a:buAutoNum type="arabicPeriod"/>
            </a:pPr>
            <a:endParaRPr lang="cs-CZ" sz="2200" dirty="0"/>
          </a:p>
          <a:p>
            <a:pPr marL="1143000" lvl="1" indent="-457200">
              <a:buFont typeface="+mj-lt"/>
              <a:buAutoNum type="arabicPeriod"/>
            </a:pPr>
            <a:r>
              <a:rPr lang="cs-CZ" sz="2200" b="1" dirty="0"/>
              <a:t>Výběr regresního modelu: </a:t>
            </a:r>
            <a:r>
              <a:rPr lang="cs-CZ" sz="2200" dirty="0"/>
              <a:t>Vyberete vhodný regresní model, který bude použit pro analýzu. Může to být klasický lineární regresní model nebo pokročilejší metody, jako je Geograficky Vážená Regrese (GWR) nebo </a:t>
            </a:r>
            <a:r>
              <a:rPr lang="cs-CZ" sz="2200" dirty="0" err="1"/>
              <a:t>Spatial</a:t>
            </a:r>
            <a:r>
              <a:rPr lang="cs-CZ" sz="2200" dirty="0"/>
              <a:t> </a:t>
            </a:r>
            <a:r>
              <a:rPr lang="cs-CZ" sz="2200" dirty="0" err="1"/>
              <a:t>Durbin</a:t>
            </a:r>
            <a:r>
              <a:rPr lang="cs-CZ" sz="2200" dirty="0"/>
              <a:t> Model (SDM), které zohledňují prostorovou závislost.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934851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Průzkumná regrese (</a:t>
            </a:r>
            <a:r>
              <a:rPr lang="cs-CZ" dirty="0" err="1"/>
              <a:t>Exploratory</a:t>
            </a:r>
            <a:r>
              <a:rPr lang="cs-CZ" dirty="0"/>
              <a:t> </a:t>
            </a:r>
            <a:r>
              <a:rPr lang="cs-CZ" dirty="0" err="1"/>
              <a:t>Regression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Princip </a:t>
            </a:r>
            <a:r>
              <a:rPr lang="cs-CZ" sz="2400" dirty="0" err="1"/>
              <a:t>Exploratory</a:t>
            </a:r>
            <a:r>
              <a:rPr lang="cs-CZ" sz="2400" dirty="0"/>
              <a:t> </a:t>
            </a:r>
            <a:r>
              <a:rPr lang="cs-CZ" sz="2400" dirty="0" err="1"/>
              <a:t>Regression</a:t>
            </a:r>
            <a:r>
              <a:rPr lang="cs-CZ" sz="2400" dirty="0"/>
              <a:t> v geoinformatice zahrnuje následující kroky:</a:t>
            </a:r>
          </a:p>
          <a:p>
            <a:pPr marL="1143000" lvl="1" indent="-457200">
              <a:buFont typeface="+mj-lt"/>
              <a:buAutoNum type="arabicPeriod" startAt="4"/>
            </a:pPr>
            <a:r>
              <a:rPr lang="cs-CZ" sz="2200" b="1" dirty="0"/>
              <a:t>Vytvoření regresního modelu</a:t>
            </a:r>
            <a:r>
              <a:rPr lang="cs-CZ" sz="2200" dirty="0"/>
              <a:t>: Pomocí vybrané metody regrese vytvořte regresní model, který předpovídá hodnoty závislé proměnné na základě hodnot nezávislých proměnných. Model může být specifikován prostorovými váhami, které zohledňují vzdálenost nebo prostorovou strukturu dat.</a:t>
            </a:r>
          </a:p>
          <a:p>
            <a:pPr marL="1143000" lvl="1" indent="-457200">
              <a:buFont typeface="+mj-lt"/>
              <a:buAutoNum type="arabicPeriod" startAt="4"/>
            </a:pPr>
            <a:endParaRPr lang="cs-CZ" sz="2200" dirty="0"/>
          </a:p>
          <a:p>
            <a:pPr marL="1143000" lvl="1" indent="-457200">
              <a:buFont typeface="+mj-lt"/>
              <a:buAutoNum type="arabicPeriod" startAt="4"/>
            </a:pPr>
            <a:r>
              <a:rPr lang="cs-CZ" sz="2200" b="1" dirty="0"/>
              <a:t>Validace a interpretace výsledků</a:t>
            </a:r>
            <a:r>
              <a:rPr lang="cs-CZ" sz="2200" dirty="0"/>
              <a:t>: Zhodnoťte statistickou významnost regresních koeficientů, míru přizpůsobení modelu a prostorové efekty.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07401693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08FBAA05F3674495BFBA8471B768A4" ma:contentTypeVersion="7" ma:contentTypeDescription="Vytvoří nový dokument" ma:contentTypeScope="" ma:versionID="13a971e9edbfde8d057c81166e21e392">
  <xsd:schema xmlns:xsd="http://www.w3.org/2001/XMLSchema" xmlns:xs="http://www.w3.org/2001/XMLSchema" xmlns:p="http://schemas.microsoft.com/office/2006/metadata/properties" xmlns:ns2="56709458-fa06-4716-8646-b4bd4b0c5641" xmlns:ns3="c08bf69d-7a6f-4f42-9f2c-6f19ccd53b82" targetNamespace="http://schemas.microsoft.com/office/2006/metadata/properties" ma:root="true" ma:fieldsID="94c497f59ba1ed3c5b0eee07e6611493" ns2:_="" ns3:_="">
    <xsd:import namespace="56709458-fa06-4716-8646-b4bd4b0c5641"/>
    <xsd:import namespace="c08bf69d-7a6f-4f42-9f2c-6f19ccd53b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709458-fa06-4716-8646-b4bd4b0c56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8bf69d-7a6f-4f42-9f2c-6f19ccd53b8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741F7C-C704-42AE-868A-5FB35F9E8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709458-fa06-4716-8646-b4bd4b0c5641"/>
    <ds:schemaRef ds:uri="c08bf69d-7a6f-4f42-9f2c-6f19ccd53b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46D367-FCBD-48AF-9D2A-C675897C95A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E55F49F-0BF0-4729-9916-60906D52C2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1982</TotalTime>
  <Words>2471</Words>
  <Application>Microsoft Office PowerPoint</Application>
  <PresentationFormat>Širokoúhlá obrazovka</PresentationFormat>
  <Paragraphs>152</Paragraphs>
  <Slides>24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9" baseType="lpstr">
      <vt:lpstr>-apple-system</vt:lpstr>
      <vt:lpstr>Arial</vt:lpstr>
      <vt:lpstr>Calibri</vt:lpstr>
      <vt:lpstr>helvetica neue</vt:lpstr>
      <vt:lpstr>1_Custom Design</vt:lpstr>
      <vt:lpstr>Prezentace aplikace PowerPoint</vt:lpstr>
      <vt:lpstr>Modelování prostorových vztahů</vt:lpstr>
      <vt:lpstr>Colocation Analysis</vt:lpstr>
      <vt:lpstr>Příklady použití Colocation Analysis</vt:lpstr>
      <vt:lpstr>Postup Colocation Analysis</vt:lpstr>
      <vt:lpstr>Colocation Analysis</vt:lpstr>
      <vt:lpstr>Průzkumná regrese (Exploratory Regression)</vt:lpstr>
      <vt:lpstr>Průzkumná regrese (Exploratory Regression)</vt:lpstr>
      <vt:lpstr>Průzkumná regrese (Exploratory Regression)</vt:lpstr>
      <vt:lpstr>Průzkumná regrese (Exploratory Regression)</vt:lpstr>
      <vt:lpstr>Generalizovaná lineární regrese (Generalized Linear Regression)</vt:lpstr>
      <vt:lpstr>Generalizovaná lineární regrese (Generalized Linear Regression)</vt:lpstr>
      <vt:lpstr>Generalizovaná lineární regrese </vt:lpstr>
      <vt:lpstr>Geograficky vážená regrese (Geographically Weighted Regression)</vt:lpstr>
      <vt:lpstr>Geograficky vážená regrese (Geographically Weighted Regression)</vt:lpstr>
      <vt:lpstr>Geograficky vážená regrese</vt:lpstr>
      <vt:lpstr>Geograficky vážená regrese</vt:lpstr>
      <vt:lpstr>Metoda nejmenších čtverců (Ordinary Least Square) </vt:lpstr>
      <vt:lpstr>Metoda nejmenších čtverců</vt:lpstr>
      <vt:lpstr>Prostorová asociace mezi zónami (Spatial Association Between Zones)</vt:lpstr>
      <vt:lpstr>Prostorová asociace mezi zónami (Spatial Association Between Zones)</vt:lpstr>
      <vt:lpstr>Prostorová asociace mezi zónami (Spatial Association Between Zones)</vt:lpstr>
      <vt:lpstr>Zdroje literatury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Orlikova Lucie</cp:lastModifiedBy>
  <cp:revision>99</cp:revision>
  <dcterms:created xsi:type="dcterms:W3CDTF">2019-09-01T08:00:02Z</dcterms:created>
  <dcterms:modified xsi:type="dcterms:W3CDTF">2024-03-26T08:28:03Z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0x0101005508FBAA05F3674495BFBA8471B768A4</vt:lpwstr>
  </property>
</Properties>
</file>