
<file path=[Content_Types].xml><?xml version="1.0" encoding="utf-8"?>
<Types xmlns="http://schemas.openxmlformats.org/package/2006/content-types">
  <Default Extension="png" ContentType="image/png"/>
  <Default Extension="aac" ContentType="audio/aac"/>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9" r:id="rId2"/>
  </p:sldMasterIdLst>
  <p:notesMasterIdLst>
    <p:notesMasterId r:id="rId147"/>
  </p:notesMasterIdLst>
  <p:sldIdLst>
    <p:sldId id="314" r:id="rId3"/>
    <p:sldId id="256" r:id="rId4"/>
    <p:sldId id="257" r:id="rId5"/>
    <p:sldId id="266" r:id="rId6"/>
    <p:sldId id="267" r:id="rId7"/>
    <p:sldId id="782" r:id="rId8"/>
    <p:sldId id="780" r:id="rId9"/>
    <p:sldId id="781" r:id="rId10"/>
    <p:sldId id="785" r:id="rId11"/>
    <p:sldId id="786" r:id="rId12"/>
    <p:sldId id="787" r:id="rId13"/>
    <p:sldId id="788" r:id="rId14"/>
    <p:sldId id="789" r:id="rId15"/>
    <p:sldId id="790" r:id="rId16"/>
    <p:sldId id="817" r:id="rId17"/>
    <p:sldId id="804" r:id="rId18"/>
    <p:sldId id="805" r:id="rId19"/>
    <p:sldId id="806" r:id="rId20"/>
    <p:sldId id="807" r:id="rId21"/>
    <p:sldId id="808" r:id="rId22"/>
    <p:sldId id="287" r:id="rId23"/>
    <p:sldId id="270" r:id="rId24"/>
    <p:sldId id="286" r:id="rId25"/>
    <p:sldId id="829" r:id="rId26"/>
    <p:sldId id="830" r:id="rId27"/>
    <p:sldId id="831" r:id="rId28"/>
    <p:sldId id="832" r:id="rId29"/>
    <p:sldId id="828" r:id="rId30"/>
    <p:sldId id="288" r:id="rId31"/>
    <p:sldId id="294" r:id="rId32"/>
    <p:sldId id="272" r:id="rId33"/>
    <p:sldId id="295" r:id="rId34"/>
    <p:sldId id="791" r:id="rId35"/>
    <p:sldId id="792" r:id="rId36"/>
    <p:sldId id="813" r:id="rId37"/>
    <p:sldId id="822" r:id="rId38"/>
    <p:sldId id="823" r:id="rId39"/>
    <p:sldId id="826" r:id="rId40"/>
    <p:sldId id="825" r:id="rId41"/>
    <p:sldId id="824" r:id="rId42"/>
    <p:sldId id="793" r:id="rId43"/>
    <p:sldId id="794" r:id="rId44"/>
    <p:sldId id="810" r:id="rId45"/>
    <p:sldId id="811" r:id="rId46"/>
    <p:sldId id="812" r:id="rId47"/>
    <p:sldId id="814" r:id="rId48"/>
    <p:sldId id="815" r:id="rId49"/>
    <p:sldId id="827" r:id="rId50"/>
    <p:sldId id="795" r:id="rId51"/>
    <p:sldId id="796" r:id="rId52"/>
    <p:sldId id="797" r:id="rId53"/>
    <p:sldId id="799" r:id="rId54"/>
    <p:sldId id="798" r:id="rId55"/>
    <p:sldId id="800" r:id="rId56"/>
    <p:sldId id="296" r:id="rId57"/>
    <p:sldId id="290" r:id="rId58"/>
    <p:sldId id="271" r:id="rId59"/>
    <p:sldId id="292" r:id="rId60"/>
    <p:sldId id="291" r:id="rId61"/>
    <p:sldId id="293" r:id="rId62"/>
    <p:sldId id="279" r:id="rId63"/>
    <p:sldId id="297" r:id="rId64"/>
    <p:sldId id="298" r:id="rId65"/>
    <p:sldId id="274" r:id="rId66"/>
    <p:sldId id="299" r:id="rId67"/>
    <p:sldId id="300" r:id="rId68"/>
    <p:sldId id="301" r:id="rId69"/>
    <p:sldId id="820" r:id="rId70"/>
    <p:sldId id="818" r:id="rId71"/>
    <p:sldId id="819" r:id="rId72"/>
    <p:sldId id="273" r:id="rId73"/>
    <p:sldId id="275" r:id="rId74"/>
    <p:sldId id="809" r:id="rId75"/>
    <p:sldId id="302" r:id="rId76"/>
    <p:sldId id="276" r:id="rId77"/>
    <p:sldId id="304" r:id="rId78"/>
    <p:sldId id="313" r:id="rId79"/>
    <p:sldId id="816" r:id="rId80"/>
    <p:sldId id="821" r:id="rId81"/>
    <p:sldId id="801" r:id="rId82"/>
    <p:sldId id="802" r:id="rId83"/>
    <p:sldId id="803" r:id="rId84"/>
    <p:sldId id="303" r:id="rId85"/>
    <p:sldId id="305" r:id="rId86"/>
    <p:sldId id="306" r:id="rId87"/>
    <p:sldId id="277" r:id="rId88"/>
    <p:sldId id="307" r:id="rId89"/>
    <p:sldId id="729" r:id="rId90"/>
    <p:sldId id="735" r:id="rId91"/>
    <p:sldId id="736" r:id="rId92"/>
    <p:sldId id="737" r:id="rId93"/>
    <p:sldId id="738" r:id="rId94"/>
    <p:sldId id="739" r:id="rId95"/>
    <p:sldId id="742" r:id="rId96"/>
    <p:sldId id="741" r:id="rId97"/>
    <p:sldId id="743" r:id="rId98"/>
    <p:sldId id="744" r:id="rId99"/>
    <p:sldId id="745" r:id="rId100"/>
    <p:sldId id="746" r:id="rId101"/>
    <p:sldId id="747" r:id="rId102"/>
    <p:sldId id="748" r:id="rId103"/>
    <p:sldId id="749" r:id="rId104"/>
    <p:sldId id="750" r:id="rId105"/>
    <p:sldId id="751" r:id="rId106"/>
    <p:sldId id="752" r:id="rId107"/>
    <p:sldId id="753" r:id="rId108"/>
    <p:sldId id="754" r:id="rId109"/>
    <p:sldId id="755" r:id="rId110"/>
    <p:sldId id="756" r:id="rId111"/>
    <p:sldId id="757" r:id="rId112"/>
    <p:sldId id="758" r:id="rId113"/>
    <p:sldId id="759" r:id="rId114"/>
    <p:sldId id="760" r:id="rId115"/>
    <p:sldId id="761" r:id="rId116"/>
    <p:sldId id="762" r:id="rId117"/>
    <p:sldId id="763" r:id="rId118"/>
    <p:sldId id="764" r:id="rId119"/>
    <p:sldId id="765" r:id="rId120"/>
    <p:sldId id="766" r:id="rId121"/>
    <p:sldId id="768" r:id="rId122"/>
    <p:sldId id="769" r:id="rId123"/>
    <p:sldId id="770" r:id="rId124"/>
    <p:sldId id="771" r:id="rId125"/>
    <p:sldId id="772" r:id="rId126"/>
    <p:sldId id="773" r:id="rId127"/>
    <p:sldId id="774" r:id="rId128"/>
    <p:sldId id="775" r:id="rId129"/>
    <p:sldId id="777" r:id="rId130"/>
    <p:sldId id="778" r:id="rId131"/>
    <p:sldId id="779" r:id="rId132"/>
    <p:sldId id="278" r:id="rId133"/>
    <p:sldId id="280" r:id="rId134"/>
    <p:sldId id="281" r:id="rId135"/>
    <p:sldId id="282" r:id="rId136"/>
    <p:sldId id="308" r:id="rId137"/>
    <p:sldId id="309" r:id="rId138"/>
    <p:sldId id="284" r:id="rId139"/>
    <p:sldId id="285" r:id="rId140"/>
    <p:sldId id="783" r:id="rId141"/>
    <p:sldId id="784" r:id="rId142"/>
    <p:sldId id="310" r:id="rId143"/>
    <p:sldId id="311" r:id="rId144"/>
    <p:sldId id="312" r:id="rId145"/>
    <p:sldId id="259" r:id="rId146"/>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009" autoAdjust="0"/>
    <p:restoredTop sz="94660"/>
  </p:normalViewPr>
  <p:slideViewPr>
    <p:cSldViewPr snapToGrid="0">
      <p:cViewPr varScale="1">
        <p:scale>
          <a:sx n="111" d="100"/>
          <a:sy n="111" d="100"/>
        </p:scale>
        <p:origin x="132"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38" Type="http://schemas.openxmlformats.org/officeDocument/2006/relationships/slide" Target="slides/slide136.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144" Type="http://schemas.openxmlformats.org/officeDocument/2006/relationships/slide" Target="slides/slide142.xml"/><Relationship Id="rId149" Type="http://schemas.openxmlformats.org/officeDocument/2006/relationships/viewProps" Target="viewProps.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slide" Target="slides/slide137.xml"/><Relationship Id="rId80" Type="http://schemas.openxmlformats.org/officeDocument/2006/relationships/slide" Target="slides/slide78.xml"/><Relationship Id="rId85" Type="http://schemas.openxmlformats.org/officeDocument/2006/relationships/slide" Target="slides/slide83.xml"/><Relationship Id="rId150" Type="http://schemas.openxmlformats.org/officeDocument/2006/relationships/theme" Target="theme/them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slide" Target="slides/slide114.xml"/><Relationship Id="rId124" Type="http://schemas.openxmlformats.org/officeDocument/2006/relationships/slide" Target="slides/slide122.xml"/><Relationship Id="rId129" Type="http://schemas.openxmlformats.org/officeDocument/2006/relationships/slide" Target="slides/slide127.xml"/><Relationship Id="rId137" Type="http://schemas.openxmlformats.org/officeDocument/2006/relationships/slide" Target="slides/slide13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32" Type="http://schemas.openxmlformats.org/officeDocument/2006/relationships/slide" Target="slides/slide130.xml"/><Relationship Id="rId140" Type="http://schemas.openxmlformats.org/officeDocument/2006/relationships/slide" Target="slides/slide138.xml"/><Relationship Id="rId145" Type="http://schemas.openxmlformats.org/officeDocument/2006/relationships/slide" Target="slides/slide143.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30" Type="http://schemas.openxmlformats.org/officeDocument/2006/relationships/slide" Target="slides/slide128.xml"/><Relationship Id="rId135" Type="http://schemas.openxmlformats.org/officeDocument/2006/relationships/slide" Target="slides/slide133.xml"/><Relationship Id="rId143" Type="http://schemas.openxmlformats.org/officeDocument/2006/relationships/slide" Target="slides/slide141.xml"/><Relationship Id="rId148" Type="http://schemas.openxmlformats.org/officeDocument/2006/relationships/presProps" Target="presProps.xml"/><Relationship Id="rId15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9C7DA37-FEAD-4114-98B4-DAE9A5F29826}" type="doc">
      <dgm:prSet loTypeId="urn:microsoft.com/office/officeart/2005/8/layout/hierarchy5" loCatId="hierarchy" qsTypeId="urn:microsoft.com/office/officeart/2005/8/quickstyle/simple1" qsCatId="simple" csTypeId="urn:microsoft.com/office/officeart/2005/8/colors/accent5_2" csCatId="accent5" phldr="1"/>
      <dgm:spPr/>
      <dgm:t>
        <a:bodyPr/>
        <a:lstStyle/>
        <a:p>
          <a:endParaRPr lang="cs-CZ"/>
        </a:p>
      </dgm:t>
    </dgm:pt>
    <dgm:pt modelId="{9DA4BDF7-E65B-47D1-954F-5E2035B08415}">
      <dgm:prSet phldrT="[Text]"/>
      <dgm:spPr/>
      <dgm:t>
        <a:bodyPr/>
        <a:lstStyle/>
        <a:p>
          <a:r>
            <a:rPr lang="cs-CZ" dirty="0"/>
            <a:t>Iniciace požáru</a:t>
          </a:r>
        </a:p>
      </dgm:t>
    </dgm:pt>
    <dgm:pt modelId="{0E5C8DE6-F2E2-4CD5-9576-2B04E013C144}" type="parTrans" cxnId="{F48CF24B-A560-4EFC-BFC2-13127A72BC43}">
      <dgm:prSet/>
      <dgm:spPr/>
      <dgm:t>
        <a:bodyPr/>
        <a:lstStyle/>
        <a:p>
          <a:endParaRPr lang="cs-CZ"/>
        </a:p>
      </dgm:t>
    </dgm:pt>
    <dgm:pt modelId="{5789EA34-3947-447F-8D90-F2563EB2C2ED}" type="sibTrans" cxnId="{F48CF24B-A560-4EFC-BFC2-13127A72BC43}">
      <dgm:prSet/>
      <dgm:spPr/>
      <dgm:t>
        <a:bodyPr/>
        <a:lstStyle/>
        <a:p>
          <a:endParaRPr lang="cs-CZ"/>
        </a:p>
      </dgm:t>
    </dgm:pt>
    <dgm:pt modelId="{BFB92918-C7E4-4C88-AA52-BD5B87AF299A}">
      <dgm:prSet phldrT="[Text]"/>
      <dgm:spPr/>
      <dgm:t>
        <a:bodyPr/>
        <a:lstStyle/>
        <a:p>
          <a:r>
            <a:rPr lang="cs-CZ" dirty="0"/>
            <a:t>Dostatečný tepelný výkon</a:t>
          </a:r>
        </a:p>
      </dgm:t>
    </dgm:pt>
    <dgm:pt modelId="{D9A234A4-05B1-4C48-A7E5-DE4AE3082283}" type="parTrans" cxnId="{8C719338-2A6B-4A41-835D-A454D40C0832}">
      <dgm:prSet/>
      <dgm:spPr/>
      <dgm:t>
        <a:bodyPr/>
        <a:lstStyle/>
        <a:p>
          <a:endParaRPr lang="cs-CZ"/>
        </a:p>
      </dgm:t>
    </dgm:pt>
    <dgm:pt modelId="{65FAAD19-3674-43D8-BA0D-572C92AAD991}" type="sibTrans" cxnId="{8C719338-2A6B-4A41-835D-A454D40C0832}">
      <dgm:prSet/>
      <dgm:spPr/>
      <dgm:t>
        <a:bodyPr/>
        <a:lstStyle/>
        <a:p>
          <a:endParaRPr lang="cs-CZ"/>
        </a:p>
      </dgm:t>
    </dgm:pt>
    <dgm:pt modelId="{83999C3C-78FC-4A86-B96A-B43655C8B773}">
      <dgm:prSet phldrT="[Text]"/>
      <dgm:spPr/>
      <dgm:t>
        <a:bodyPr/>
        <a:lstStyle/>
        <a:p>
          <a:r>
            <a:rPr lang="cs-CZ" dirty="0" err="1"/>
            <a:t>Flashover</a:t>
          </a:r>
          <a:endParaRPr lang="cs-CZ" dirty="0"/>
        </a:p>
      </dgm:t>
    </dgm:pt>
    <dgm:pt modelId="{A270F507-FA80-40F3-B7DF-BE28E54D1327}" type="parTrans" cxnId="{F0CF6528-F273-4B51-81DE-49E334C66343}">
      <dgm:prSet/>
      <dgm:spPr/>
      <dgm:t>
        <a:bodyPr/>
        <a:lstStyle/>
        <a:p>
          <a:endParaRPr lang="cs-CZ"/>
        </a:p>
      </dgm:t>
    </dgm:pt>
    <dgm:pt modelId="{401FB717-531B-4C1A-A673-9754199F304B}" type="sibTrans" cxnId="{F0CF6528-F273-4B51-81DE-49E334C66343}">
      <dgm:prSet/>
      <dgm:spPr/>
      <dgm:t>
        <a:bodyPr/>
        <a:lstStyle/>
        <a:p>
          <a:endParaRPr lang="cs-CZ"/>
        </a:p>
      </dgm:t>
    </dgm:pt>
    <dgm:pt modelId="{68F94392-AB0F-4B25-AA79-EC6DB6AEB37B}">
      <dgm:prSet phldrT="[Text]"/>
      <dgm:spPr/>
      <dgm:t>
        <a:bodyPr/>
        <a:lstStyle/>
        <a:p>
          <a:r>
            <a:rPr lang="cs-CZ" dirty="0"/>
            <a:t>Lineární šíření požáru</a:t>
          </a:r>
        </a:p>
      </dgm:t>
    </dgm:pt>
    <dgm:pt modelId="{973F3D75-287F-483A-AD3D-21B5B3CDD824}" type="parTrans" cxnId="{4A30CB42-677E-4C9F-B466-B1B7D803B829}">
      <dgm:prSet/>
      <dgm:spPr/>
      <dgm:t>
        <a:bodyPr/>
        <a:lstStyle/>
        <a:p>
          <a:endParaRPr lang="cs-CZ"/>
        </a:p>
      </dgm:t>
    </dgm:pt>
    <dgm:pt modelId="{2C1FA576-202A-42E7-A5DF-B77A1F58FEC9}" type="sibTrans" cxnId="{4A30CB42-677E-4C9F-B466-B1B7D803B829}">
      <dgm:prSet/>
      <dgm:spPr/>
      <dgm:t>
        <a:bodyPr/>
        <a:lstStyle/>
        <a:p>
          <a:endParaRPr lang="cs-CZ"/>
        </a:p>
      </dgm:t>
    </dgm:pt>
    <dgm:pt modelId="{1BA824D1-B08E-4557-A2B6-BAA0623DC3AB}">
      <dgm:prSet phldrT="[Text]"/>
      <dgm:spPr/>
      <dgm:t>
        <a:bodyPr/>
        <a:lstStyle/>
        <a:p>
          <a:r>
            <a:rPr lang="cs-CZ" dirty="0"/>
            <a:t>Pohlcení celé místnosti</a:t>
          </a:r>
        </a:p>
      </dgm:t>
    </dgm:pt>
    <dgm:pt modelId="{AD29D656-29D0-4052-8D11-30823DF21D9C}" type="parTrans" cxnId="{BBE58D33-8B27-4D94-8859-A08ACB92C0B8}">
      <dgm:prSet/>
      <dgm:spPr/>
      <dgm:t>
        <a:bodyPr/>
        <a:lstStyle/>
        <a:p>
          <a:endParaRPr lang="cs-CZ"/>
        </a:p>
      </dgm:t>
    </dgm:pt>
    <dgm:pt modelId="{ACB383F9-B9C1-4615-85E5-1D44CF566A7D}" type="sibTrans" cxnId="{BBE58D33-8B27-4D94-8859-A08ACB92C0B8}">
      <dgm:prSet/>
      <dgm:spPr/>
      <dgm:t>
        <a:bodyPr/>
        <a:lstStyle/>
        <a:p>
          <a:endParaRPr lang="cs-CZ"/>
        </a:p>
      </dgm:t>
    </dgm:pt>
    <dgm:pt modelId="{A16B1844-3B54-44D1-AA23-8E2FE74F16DF}">
      <dgm:prSet phldrT="[Text]"/>
      <dgm:spPr/>
      <dgm:t>
        <a:bodyPr/>
        <a:lstStyle/>
        <a:p>
          <a:r>
            <a:rPr lang="cs-CZ" dirty="0"/>
            <a:t>Požár řízený větráním</a:t>
          </a:r>
        </a:p>
      </dgm:t>
    </dgm:pt>
    <dgm:pt modelId="{7D0DFE7D-5F44-4D5F-8447-B06554203A07}" type="parTrans" cxnId="{434875D2-77F5-49E8-A9F1-413388B0832B}">
      <dgm:prSet/>
      <dgm:spPr/>
      <dgm:t>
        <a:bodyPr/>
        <a:lstStyle/>
        <a:p>
          <a:endParaRPr lang="cs-CZ"/>
        </a:p>
      </dgm:t>
    </dgm:pt>
    <dgm:pt modelId="{03C8EFBB-7095-446C-9B10-919EF3667D25}" type="sibTrans" cxnId="{434875D2-77F5-49E8-A9F1-413388B0832B}">
      <dgm:prSet/>
      <dgm:spPr/>
      <dgm:t>
        <a:bodyPr/>
        <a:lstStyle/>
        <a:p>
          <a:endParaRPr lang="cs-CZ"/>
        </a:p>
      </dgm:t>
    </dgm:pt>
    <dgm:pt modelId="{7D594FB3-9D65-4328-844E-F1084D9CC539}">
      <dgm:prSet phldrT="[Text]"/>
      <dgm:spPr/>
      <dgm:t>
        <a:bodyPr/>
        <a:lstStyle/>
        <a:p>
          <a:r>
            <a:rPr lang="cs-CZ" dirty="0"/>
            <a:t>Nedostatečný tepelný výkon</a:t>
          </a:r>
        </a:p>
      </dgm:t>
    </dgm:pt>
    <dgm:pt modelId="{FD531667-26C4-478F-97AA-1CA60E725E4C}" type="sibTrans" cxnId="{F26D45F7-7AB2-40FE-854C-892ADACE952B}">
      <dgm:prSet/>
      <dgm:spPr/>
      <dgm:t>
        <a:bodyPr/>
        <a:lstStyle/>
        <a:p>
          <a:endParaRPr lang="cs-CZ"/>
        </a:p>
      </dgm:t>
    </dgm:pt>
    <dgm:pt modelId="{F068A456-8974-40AB-830E-D23999140195}" type="parTrans" cxnId="{F26D45F7-7AB2-40FE-854C-892ADACE952B}">
      <dgm:prSet/>
      <dgm:spPr/>
      <dgm:t>
        <a:bodyPr/>
        <a:lstStyle/>
        <a:p>
          <a:endParaRPr lang="cs-CZ"/>
        </a:p>
      </dgm:t>
    </dgm:pt>
    <dgm:pt modelId="{1F396423-15A4-4001-B8C0-E75A11E0C183}">
      <dgm:prSet phldrT="[Text]"/>
      <dgm:spPr/>
      <dgm:t>
        <a:bodyPr/>
        <a:lstStyle/>
        <a:p>
          <a:r>
            <a:rPr lang="cs-CZ" dirty="0"/>
            <a:t>Požár řízený větráním</a:t>
          </a:r>
        </a:p>
      </dgm:t>
    </dgm:pt>
    <dgm:pt modelId="{F73B1273-3217-4F76-A4B2-E17A92C12A4C}" type="parTrans" cxnId="{7EBB4C7E-E07F-4821-BF1F-64B723CAE859}">
      <dgm:prSet/>
      <dgm:spPr/>
      <dgm:t>
        <a:bodyPr/>
        <a:lstStyle/>
        <a:p>
          <a:endParaRPr lang="cs-CZ"/>
        </a:p>
      </dgm:t>
    </dgm:pt>
    <dgm:pt modelId="{DE6E41D2-F5BB-4B2D-8888-FAD0C08EC2CB}" type="sibTrans" cxnId="{7EBB4C7E-E07F-4821-BF1F-64B723CAE859}">
      <dgm:prSet/>
      <dgm:spPr/>
      <dgm:t>
        <a:bodyPr/>
        <a:lstStyle/>
        <a:p>
          <a:endParaRPr lang="cs-CZ"/>
        </a:p>
      </dgm:t>
    </dgm:pt>
    <dgm:pt modelId="{715BE922-3566-4CA5-B8B7-177BE65CB0DA}">
      <dgm:prSet phldrT="[Text]"/>
      <dgm:spPr/>
      <dgm:t>
        <a:bodyPr/>
        <a:lstStyle/>
        <a:p>
          <a:r>
            <a:rPr lang="cs-CZ" dirty="0"/>
            <a:t>Požár se nešíří</a:t>
          </a:r>
        </a:p>
      </dgm:t>
    </dgm:pt>
    <dgm:pt modelId="{7EC67823-3FB8-4B91-8629-7A8421C7A90A}" type="parTrans" cxnId="{1E6E9C1C-70EB-4231-A9D3-37DD12A0D7E2}">
      <dgm:prSet/>
      <dgm:spPr/>
      <dgm:t>
        <a:bodyPr/>
        <a:lstStyle/>
        <a:p>
          <a:endParaRPr lang="cs-CZ"/>
        </a:p>
      </dgm:t>
    </dgm:pt>
    <dgm:pt modelId="{7299F81B-D578-4AA7-BEA8-F66BC96173F0}" type="sibTrans" cxnId="{1E6E9C1C-70EB-4231-A9D3-37DD12A0D7E2}">
      <dgm:prSet/>
      <dgm:spPr/>
      <dgm:t>
        <a:bodyPr/>
        <a:lstStyle/>
        <a:p>
          <a:endParaRPr lang="cs-CZ"/>
        </a:p>
      </dgm:t>
    </dgm:pt>
    <dgm:pt modelId="{959AC258-E797-4A04-A861-E43DCF1ED046}">
      <dgm:prSet phldrT="[Text]"/>
      <dgm:spPr/>
      <dgm:t>
        <a:bodyPr/>
        <a:lstStyle/>
        <a:p>
          <a:r>
            <a:rPr lang="cs-CZ" dirty="0"/>
            <a:t>Po vyhoření ohniska požár uhasíná</a:t>
          </a:r>
        </a:p>
      </dgm:t>
    </dgm:pt>
    <dgm:pt modelId="{00F5FFB9-6251-416D-840D-57839346EBE9}" type="parTrans" cxnId="{4BC2210A-93D8-4DF3-BE20-CC23F7A73026}">
      <dgm:prSet/>
      <dgm:spPr/>
      <dgm:t>
        <a:bodyPr/>
        <a:lstStyle/>
        <a:p>
          <a:endParaRPr lang="cs-CZ"/>
        </a:p>
      </dgm:t>
    </dgm:pt>
    <dgm:pt modelId="{698E1555-FCEB-4468-A722-000399376497}" type="sibTrans" cxnId="{4BC2210A-93D8-4DF3-BE20-CC23F7A73026}">
      <dgm:prSet/>
      <dgm:spPr/>
      <dgm:t>
        <a:bodyPr/>
        <a:lstStyle/>
        <a:p>
          <a:endParaRPr lang="cs-CZ"/>
        </a:p>
      </dgm:t>
    </dgm:pt>
    <dgm:pt modelId="{2156F5D8-4018-E344-A039-0926F11B7EC1}" type="pres">
      <dgm:prSet presAssocID="{19C7DA37-FEAD-4114-98B4-DAE9A5F29826}" presName="mainComposite" presStyleCnt="0">
        <dgm:presLayoutVars>
          <dgm:chPref val="1"/>
          <dgm:dir/>
          <dgm:animOne val="branch"/>
          <dgm:animLvl val="lvl"/>
          <dgm:resizeHandles val="exact"/>
        </dgm:presLayoutVars>
      </dgm:prSet>
      <dgm:spPr/>
    </dgm:pt>
    <dgm:pt modelId="{FB10D788-8A98-984B-A57E-B021915340D1}" type="pres">
      <dgm:prSet presAssocID="{19C7DA37-FEAD-4114-98B4-DAE9A5F29826}" presName="hierFlow" presStyleCnt="0"/>
      <dgm:spPr/>
    </dgm:pt>
    <dgm:pt modelId="{162132E9-9CE0-E345-9C1A-BD5F651FCD61}" type="pres">
      <dgm:prSet presAssocID="{19C7DA37-FEAD-4114-98B4-DAE9A5F29826}" presName="hierChild1" presStyleCnt="0">
        <dgm:presLayoutVars>
          <dgm:chPref val="1"/>
          <dgm:animOne val="branch"/>
          <dgm:animLvl val="lvl"/>
        </dgm:presLayoutVars>
      </dgm:prSet>
      <dgm:spPr/>
    </dgm:pt>
    <dgm:pt modelId="{D7770CEC-7049-CD4C-B8FD-DDF0808215AA}" type="pres">
      <dgm:prSet presAssocID="{9DA4BDF7-E65B-47D1-954F-5E2035B08415}" presName="Name17" presStyleCnt="0"/>
      <dgm:spPr/>
    </dgm:pt>
    <dgm:pt modelId="{5DB18864-A9D2-F94B-B92E-F8A46F91293F}" type="pres">
      <dgm:prSet presAssocID="{9DA4BDF7-E65B-47D1-954F-5E2035B08415}" presName="level1Shape" presStyleLbl="node0" presStyleIdx="0" presStyleCnt="1">
        <dgm:presLayoutVars>
          <dgm:chPref val="3"/>
        </dgm:presLayoutVars>
      </dgm:prSet>
      <dgm:spPr/>
    </dgm:pt>
    <dgm:pt modelId="{1D2C172D-3276-D941-8969-3B7604864CE1}" type="pres">
      <dgm:prSet presAssocID="{9DA4BDF7-E65B-47D1-954F-5E2035B08415}" presName="hierChild2" presStyleCnt="0"/>
      <dgm:spPr/>
    </dgm:pt>
    <dgm:pt modelId="{0D63EE3E-7D06-4F4E-B799-49941D50FFCF}" type="pres">
      <dgm:prSet presAssocID="{D9A234A4-05B1-4C48-A7E5-DE4AE3082283}" presName="Name25" presStyleLbl="parChTrans1D2" presStyleIdx="0" presStyleCnt="2"/>
      <dgm:spPr/>
    </dgm:pt>
    <dgm:pt modelId="{EDABEFC2-BAC2-474A-96C8-7098CE5686C3}" type="pres">
      <dgm:prSet presAssocID="{D9A234A4-05B1-4C48-A7E5-DE4AE3082283}" presName="connTx" presStyleLbl="parChTrans1D2" presStyleIdx="0" presStyleCnt="2"/>
      <dgm:spPr/>
    </dgm:pt>
    <dgm:pt modelId="{F689FF12-5AA9-6B4B-A875-4CDDCEB723F2}" type="pres">
      <dgm:prSet presAssocID="{BFB92918-C7E4-4C88-AA52-BD5B87AF299A}" presName="Name30" presStyleCnt="0"/>
      <dgm:spPr/>
    </dgm:pt>
    <dgm:pt modelId="{5028A592-C483-0845-9773-997011EC4CFF}" type="pres">
      <dgm:prSet presAssocID="{BFB92918-C7E4-4C88-AA52-BD5B87AF299A}" presName="level2Shape" presStyleLbl="node2" presStyleIdx="0" presStyleCnt="2"/>
      <dgm:spPr/>
    </dgm:pt>
    <dgm:pt modelId="{9691135B-20BA-0D4C-A1E3-20524E4F7BC9}" type="pres">
      <dgm:prSet presAssocID="{BFB92918-C7E4-4C88-AA52-BD5B87AF299A}" presName="hierChild3" presStyleCnt="0"/>
      <dgm:spPr/>
    </dgm:pt>
    <dgm:pt modelId="{2D95D19C-C58C-8547-96B8-32D2D3A26CF9}" type="pres">
      <dgm:prSet presAssocID="{A270F507-FA80-40F3-B7DF-BE28E54D1327}" presName="Name25" presStyleLbl="parChTrans1D3" presStyleIdx="0" presStyleCnt="3"/>
      <dgm:spPr/>
    </dgm:pt>
    <dgm:pt modelId="{A30900E0-771C-E740-9846-055344825892}" type="pres">
      <dgm:prSet presAssocID="{A270F507-FA80-40F3-B7DF-BE28E54D1327}" presName="connTx" presStyleLbl="parChTrans1D3" presStyleIdx="0" presStyleCnt="3"/>
      <dgm:spPr/>
    </dgm:pt>
    <dgm:pt modelId="{B41BBAE1-4D0C-6945-9BCC-79706F0CB16A}" type="pres">
      <dgm:prSet presAssocID="{83999C3C-78FC-4A86-B96A-B43655C8B773}" presName="Name30" presStyleCnt="0"/>
      <dgm:spPr/>
    </dgm:pt>
    <dgm:pt modelId="{B54FEBB3-268B-F64A-A770-EC27631AB211}" type="pres">
      <dgm:prSet presAssocID="{83999C3C-78FC-4A86-B96A-B43655C8B773}" presName="level2Shape" presStyleLbl="node3" presStyleIdx="0" presStyleCnt="3"/>
      <dgm:spPr/>
    </dgm:pt>
    <dgm:pt modelId="{725748FA-8617-6B4A-A424-AA8771334609}" type="pres">
      <dgm:prSet presAssocID="{83999C3C-78FC-4A86-B96A-B43655C8B773}" presName="hierChild3" presStyleCnt="0"/>
      <dgm:spPr/>
    </dgm:pt>
    <dgm:pt modelId="{506E4595-CF47-8045-9B43-42AB867E5B88}" type="pres">
      <dgm:prSet presAssocID="{F73B1273-3217-4F76-A4B2-E17A92C12A4C}" presName="Name25" presStyleLbl="parChTrans1D4" presStyleIdx="0" presStyleCnt="4"/>
      <dgm:spPr/>
    </dgm:pt>
    <dgm:pt modelId="{060F41E2-3DD1-2E41-B17B-1C72694E523E}" type="pres">
      <dgm:prSet presAssocID="{F73B1273-3217-4F76-A4B2-E17A92C12A4C}" presName="connTx" presStyleLbl="parChTrans1D4" presStyleIdx="0" presStyleCnt="4"/>
      <dgm:spPr/>
    </dgm:pt>
    <dgm:pt modelId="{5A8A0570-074A-2546-89FD-CD1B8D0E85CB}" type="pres">
      <dgm:prSet presAssocID="{1F396423-15A4-4001-B8C0-E75A11E0C183}" presName="Name30" presStyleCnt="0"/>
      <dgm:spPr/>
    </dgm:pt>
    <dgm:pt modelId="{AD1B749D-8B46-324A-905B-FBC7D4089AB9}" type="pres">
      <dgm:prSet presAssocID="{1F396423-15A4-4001-B8C0-E75A11E0C183}" presName="level2Shape" presStyleLbl="node4" presStyleIdx="0" presStyleCnt="4"/>
      <dgm:spPr/>
    </dgm:pt>
    <dgm:pt modelId="{2F219CB9-47AB-CF41-9C06-8337933827B5}" type="pres">
      <dgm:prSet presAssocID="{1F396423-15A4-4001-B8C0-E75A11E0C183}" presName="hierChild3" presStyleCnt="0"/>
      <dgm:spPr/>
    </dgm:pt>
    <dgm:pt modelId="{F75B5EB9-1FFD-0B4A-AF4C-38294CE8DAD9}" type="pres">
      <dgm:prSet presAssocID="{F068A456-8974-40AB-830E-D23999140195}" presName="Name25" presStyleLbl="parChTrans1D2" presStyleIdx="1" presStyleCnt="2"/>
      <dgm:spPr/>
    </dgm:pt>
    <dgm:pt modelId="{26D78E95-D411-DB44-A9A9-A9AA35E021C2}" type="pres">
      <dgm:prSet presAssocID="{F068A456-8974-40AB-830E-D23999140195}" presName="connTx" presStyleLbl="parChTrans1D2" presStyleIdx="1" presStyleCnt="2"/>
      <dgm:spPr/>
    </dgm:pt>
    <dgm:pt modelId="{A7BC7286-56C0-FB4C-92A9-7A82C0D5DED6}" type="pres">
      <dgm:prSet presAssocID="{7D594FB3-9D65-4328-844E-F1084D9CC539}" presName="Name30" presStyleCnt="0"/>
      <dgm:spPr/>
    </dgm:pt>
    <dgm:pt modelId="{C0FD6C4A-37B5-A047-8E27-B180B83FA4AF}" type="pres">
      <dgm:prSet presAssocID="{7D594FB3-9D65-4328-844E-F1084D9CC539}" presName="level2Shape" presStyleLbl="node2" presStyleIdx="1" presStyleCnt="2"/>
      <dgm:spPr/>
    </dgm:pt>
    <dgm:pt modelId="{AE4B46A4-1AE0-CB42-BE9C-BADB5E5D0084}" type="pres">
      <dgm:prSet presAssocID="{7D594FB3-9D65-4328-844E-F1084D9CC539}" presName="hierChild3" presStyleCnt="0"/>
      <dgm:spPr/>
    </dgm:pt>
    <dgm:pt modelId="{02145BE9-DC1B-0C46-8A69-FEDB3A5FADBA}" type="pres">
      <dgm:prSet presAssocID="{973F3D75-287F-483A-AD3D-21B5B3CDD824}" presName="Name25" presStyleLbl="parChTrans1D3" presStyleIdx="1" presStyleCnt="3"/>
      <dgm:spPr/>
    </dgm:pt>
    <dgm:pt modelId="{1F5605C3-202F-974D-A1A7-DFFBD0FA17A9}" type="pres">
      <dgm:prSet presAssocID="{973F3D75-287F-483A-AD3D-21B5B3CDD824}" presName="connTx" presStyleLbl="parChTrans1D3" presStyleIdx="1" presStyleCnt="3"/>
      <dgm:spPr/>
    </dgm:pt>
    <dgm:pt modelId="{A34502FE-6D3F-E641-8ABB-0805C0D71D89}" type="pres">
      <dgm:prSet presAssocID="{68F94392-AB0F-4B25-AA79-EC6DB6AEB37B}" presName="Name30" presStyleCnt="0"/>
      <dgm:spPr/>
    </dgm:pt>
    <dgm:pt modelId="{25396FCB-130F-814E-AA38-631550D231D9}" type="pres">
      <dgm:prSet presAssocID="{68F94392-AB0F-4B25-AA79-EC6DB6AEB37B}" presName="level2Shape" presStyleLbl="node3" presStyleIdx="1" presStyleCnt="3"/>
      <dgm:spPr/>
    </dgm:pt>
    <dgm:pt modelId="{B08C0A2E-A7E6-2F46-A438-B27C66E3D718}" type="pres">
      <dgm:prSet presAssocID="{68F94392-AB0F-4B25-AA79-EC6DB6AEB37B}" presName="hierChild3" presStyleCnt="0"/>
      <dgm:spPr/>
    </dgm:pt>
    <dgm:pt modelId="{202307B9-F142-284C-95F3-F409D25F8B37}" type="pres">
      <dgm:prSet presAssocID="{AD29D656-29D0-4052-8D11-30823DF21D9C}" presName="Name25" presStyleLbl="parChTrans1D4" presStyleIdx="1" presStyleCnt="4"/>
      <dgm:spPr/>
    </dgm:pt>
    <dgm:pt modelId="{734B2E09-6F86-3746-87E2-60824738E898}" type="pres">
      <dgm:prSet presAssocID="{AD29D656-29D0-4052-8D11-30823DF21D9C}" presName="connTx" presStyleLbl="parChTrans1D4" presStyleIdx="1" presStyleCnt="4"/>
      <dgm:spPr/>
    </dgm:pt>
    <dgm:pt modelId="{03AE82CE-E18C-1F4F-B380-FA44522DA4AF}" type="pres">
      <dgm:prSet presAssocID="{1BA824D1-B08E-4557-A2B6-BAA0623DC3AB}" presName="Name30" presStyleCnt="0"/>
      <dgm:spPr/>
    </dgm:pt>
    <dgm:pt modelId="{42372B04-D1AB-5645-AA5F-E6B1B5BF9D33}" type="pres">
      <dgm:prSet presAssocID="{1BA824D1-B08E-4557-A2B6-BAA0623DC3AB}" presName="level2Shape" presStyleLbl="node4" presStyleIdx="1" presStyleCnt="4"/>
      <dgm:spPr/>
    </dgm:pt>
    <dgm:pt modelId="{1C2F51D6-116D-AC41-97DD-F216E6E76313}" type="pres">
      <dgm:prSet presAssocID="{1BA824D1-B08E-4557-A2B6-BAA0623DC3AB}" presName="hierChild3" presStyleCnt="0"/>
      <dgm:spPr/>
    </dgm:pt>
    <dgm:pt modelId="{2C314764-39B5-4943-8782-180BF76099D3}" type="pres">
      <dgm:prSet presAssocID="{7D0DFE7D-5F44-4D5F-8447-B06554203A07}" presName="Name25" presStyleLbl="parChTrans1D4" presStyleIdx="2" presStyleCnt="4"/>
      <dgm:spPr/>
    </dgm:pt>
    <dgm:pt modelId="{9DD7287D-C2A4-A24C-847E-7780C0D3ECC2}" type="pres">
      <dgm:prSet presAssocID="{7D0DFE7D-5F44-4D5F-8447-B06554203A07}" presName="connTx" presStyleLbl="parChTrans1D4" presStyleIdx="2" presStyleCnt="4"/>
      <dgm:spPr/>
    </dgm:pt>
    <dgm:pt modelId="{45BE1473-2B9A-D54E-8350-5553C8D6C615}" type="pres">
      <dgm:prSet presAssocID="{A16B1844-3B54-44D1-AA23-8E2FE74F16DF}" presName="Name30" presStyleCnt="0"/>
      <dgm:spPr/>
    </dgm:pt>
    <dgm:pt modelId="{3C288B46-2118-8A4D-9CDB-4B9913206174}" type="pres">
      <dgm:prSet presAssocID="{A16B1844-3B54-44D1-AA23-8E2FE74F16DF}" presName="level2Shape" presStyleLbl="node4" presStyleIdx="2" presStyleCnt="4"/>
      <dgm:spPr/>
    </dgm:pt>
    <dgm:pt modelId="{9AADB908-6CDA-9E42-952E-D7EB01162449}" type="pres">
      <dgm:prSet presAssocID="{A16B1844-3B54-44D1-AA23-8E2FE74F16DF}" presName="hierChild3" presStyleCnt="0"/>
      <dgm:spPr/>
    </dgm:pt>
    <dgm:pt modelId="{DE85BA1E-DA62-144B-B4F2-267FE40DCD56}" type="pres">
      <dgm:prSet presAssocID="{7EC67823-3FB8-4B91-8629-7A8421C7A90A}" presName="Name25" presStyleLbl="parChTrans1D3" presStyleIdx="2" presStyleCnt="3"/>
      <dgm:spPr/>
    </dgm:pt>
    <dgm:pt modelId="{9CC50F02-1EFF-6B4D-B0A6-8514FE35EA6F}" type="pres">
      <dgm:prSet presAssocID="{7EC67823-3FB8-4B91-8629-7A8421C7A90A}" presName="connTx" presStyleLbl="parChTrans1D3" presStyleIdx="2" presStyleCnt="3"/>
      <dgm:spPr/>
    </dgm:pt>
    <dgm:pt modelId="{F12BBD8C-BEBB-8449-B4C5-C19EE935648E}" type="pres">
      <dgm:prSet presAssocID="{715BE922-3566-4CA5-B8B7-177BE65CB0DA}" presName="Name30" presStyleCnt="0"/>
      <dgm:spPr/>
    </dgm:pt>
    <dgm:pt modelId="{0FF136F3-09FD-B748-99C4-D2FE909DA9AB}" type="pres">
      <dgm:prSet presAssocID="{715BE922-3566-4CA5-B8B7-177BE65CB0DA}" presName="level2Shape" presStyleLbl="node3" presStyleIdx="2" presStyleCnt="3"/>
      <dgm:spPr/>
    </dgm:pt>
    <dgm:pt modelId="{4A21F724-86C8-A443-B00C-1A1A338F71B7}" type="pres">
      <dgm:prSet presAssocID="{715BE922-3566-4CA5-B8B7-177BE65CB0DA}" presName="hierChild3" presStyleCnt="0"/>
      <dgm:spPr/>
    </dgm:pt>
    <dgm:pt modelId="{F11BB901-99AC-164A-8885-99503F90F02F}" type="pres">
      <dgm:prSet presAssocID="{00F5FFB9-6251-416D-840D-57839346EBE9}" presName="Name25" presStyleLbl="parChTrans1D4" presStyleIdx="3" presStyleCnt="4"/>
      <dgm:spPr/>
    </dgm:pt>
    <dgm:pt modelId="{42F95545-E519-1B4A-B076-4F6D8A0BF31A}" type="pres">
      <dgm:prSet presAssocID="{00F5FFB9-6251-416D-840D-57839346EBE9}" presName="connTx" presStyleLbl="parChTrans1D4" presStyleIdx="3" presStyleCnt="4"/>
      <dgm:spPr/>
    </dgm:pt>
    <dgm:pt modelId="{B075C0F2-654D-E541-A791-CF69D9B8FDBE}" type="pres">
      <dgm:prSet presAssocID="{959AC258-E797-4A04-A861-E43DCF1ED046}" presName="Name30" presStyleCnt="0"/>
      <dgm:spPr/>
    </dgm:pt>
    <dgm:pt modelId="{D3A90836-D380-8942-9E7F-7BFE5E6A4BA9}" type="pres">
      <dgm:prSet presAssocID="{959AC258-E797-4A04-A861-E43DCF1ED046}" presName="level2Shape" presStyleLbl="node4" presStyleIdx="3" presStyleCnt="4"/>
      <dgm:spPr/>
    </dgm:pt>
    <dgm:pt modelId="{A4B5ECF5-A590-7547-9FCF-859D6654F088}" type="pres">
      <dgm:prSet presAssocID="{959AC258-E797-4A04-A861-E43DCF1ED046}" presName="hierChild3" presStyleCnt="0"/>
      <dgm:spPr/>
    </dgm:pt>
    <dgm:pt modelId="{63F24E00-300A-5F42-AD7E-F8EE109B3D14}" type="pres">
      <dgm:prSet presAssocID="{19C7DA37-FEAD-4114-98B4-DAE9A5F29826}" presName="bgShapesFlow" presStyleCnt="0"/>
      <dgm:spPr/>
    </dgm:pt>
  </dgm:ptLst>
  <dgm:cxnLst>
    <dgm:cxn modelId="{4BC2210A-93D8-4DF3-BE20-CC23F7A73026}" srcId="{715BE922-3566-4CA5-B8B7-177BE65CB0DA}" destId="{959AC258-E797-4A04-A861-E43DCF1ED046}" srcOrd="0" destOrd="0" parTransId="{00F5FFB9-6251-416D-840D-57839346EBE9}" sibTransId="{698E1555-FCEB-4468-A722-000399376497}"/>
    <dgm:cxn modelId="{06137E15-C63D-7B4F-B435-A44B8D3F5D5B}" type="presOf" srcId="{00F5FFB9-6251-416D-840D-57839346EBE9}" destId="{42F95545-E519-1B4A-B076-4F6D8A0BF31A}" srcOrd="1" destOrd="0" presId="urn:microsoft.com/office/officeart/2005/8/layout/hierarchy5"/>
    <dgm:cxn modelId="{BA27CD18-8653-AD4B-9574-7F1B9242618F}" type="presOf" srcId="{715BE922-3566-4CA5-B8B7-177BE65CB0DA}" destId="{0FF136F3-09FD-B748-99C4-D2FE909DA9AB}" srcOrd="0" destOrd="0" presId="urn:microsoft.com/office/officeart/2005/8/layout/hierarchy5"/>
    <dgm:cxn modelId="{1E6E9C1C-70EB-4231-A9D3-37DD12A0D7E2}" srcId="{7D594FB3-9D65-4328-844E-F1084D9CC539}" destId="{715BE922-3566-4CA5-B8B7-177BE65CB0DA}" srcOrd="1" destOrd="0" parTransId="{7EC67823-3FB8-4B91-8629-7A8421C7A90A}" sibTransId="{7299F81B-D578-4AA7-BEA8-F66BC96173F0}"/>
    <dgm:cxn modelId="{F0CF6528-F273-4B51-81DE-49E334C66343}" srcId="{BFB92918-C7E4-4C88-AA52-BD5B87AF299A}" destId="{83999C3C-78FC-4A86-B96A-B43655C8B773}" srcOrd="0" destOrd="0" parTransId="{A270F507-FA80-40F3-B7DF-BE28E54D1327}" sibTransId="{401FB717-531B-4C1A-A673-9754199F304B}"/>
    <dgm:cxn modelId="{BBE58D33-8B27-4D94-8859-A08ACB92C0B8}" srcId="{68F94392-AB0F-4B25-AA79-EC6DB6AEB37B}" destId="{1BA824D1-B08E-4557-A2B6-BAA0623DC3AB}" srcOrd="0" destOrd="0" parTransId="{AD29D656-29D0-4052-8D11-30823DF21D9C}" sibTransId="{ACB383F9-B9C1-4615-85E5-1D44CF566A7D}"/>
    <dgm:cxn modelId="{518D4038-CB95-474C-B2A6-9D62F0187AE2}" type="presOf" srcId="{A270F507-FA80-40F3-B7DF-BE28E54D1327}" destId="{2D95D19C-C58C-8547-96B8-32D2D3A26CF9}" srcOrd="0" destOrd="0" presId="urn:microsoft.com/office/officeart/2005/8/layout/hierarchy5"/>
    <dgm:cxn modelId="{8C719338-2A6B-4A41-835D-A454D40C0832}" srcId="{9DA4BDF7-E65B-47D1-954F-5E2035B08415}" destId="{BFB92918-C7E4-4C88-AA52-BD5B87AF299A}" srcOrd="0" destOrd="0" parTransId="{D9A234A4-05B1-4C48-A7E5-DE4AE3082283}" sibTransId="{65FAAD19-3674-43D8-BA0D-572C92AAD991}"/>
    <dgm:cxn modelId="{A8AAA65F-9E9F-7645-8895-FDDC0A6ED54F}" type="presOf" srcId="{9DA4BDF7-E65B-47D1-954F-5E2035B08415}" destId="{5DB18864-A9D2-F94B-B92E-F8A46F91293F}" srcOrd="0" destOrd="0" presId="urn:microsoft.com/office/officeart/2005/8/layout/hierarchy5"/>
    <dgm:cxn modelId="{96E6F560-0A8B-3B4A-A826-828CBE2ECC12}" type="presOf" srcId="{F73B1273-3217-4F76-A4B2-E17A92C12A4C}" destId="{060F41E2-3DD1-2E41-B17B-1C72694E523E}" srcOrd="1" destOrd="0" presId="urn:microsoft.com/office/officeart/2005/8/layout/hierarchy5"/>
    <dgm:cxn modelId="{4A30CB42-677E-4C9F-B466-B1B7D803B829}" srcId="{7D594FB3-9D65-4328-844E-F1084D9CC539}" destId="{68F94392-AB0F-4B25-AA79-EC6DB6AEB37B}" srcOrd="0" destOrd="0" parTransId="{973F3D75-287F-483A-AD3D-21B5B3CDD824}" sibTransId="{2C1FA576-202A-42E7-A5DF-B77A1F58FEC9}"/>
    <dgm:cxn modelId="{F179AD49-BC9A-674B-A4B9-DD3ADBF151DE}" type="presOf" srcId="{1F396423-15A4-4001-B8C0-E75A11E0C183}" destId="{AD1B749D-8B46-324A-905B-FBC7D4089AB9}" srcOrd="0" destOrd="0" presId="urn:microsoft.com/office/officeart/2005/8/layout/hierarchy5"/>
    <dgm:cxn modelId="{C8B0126B-72C7-7943-A726-F14F14AF628E}" type="presOf" srcId="{D9A234A4-05B1-4C48-A7E5-DE4AE3082283}" destId="{0D63EE3E-7D06-4F4E-B799-49941D50FFCF}" srcOrd="0" destOrd="0" presId="urn:microsoft.com/office/officeart/2005/8/layout/hierarchy5"/>
    <dgm:cxn modelId="{285F174B-123D-0B46-80E4-14F4EBD246D7}" type="presOf" srcId="{A16B1844-3B54-44D1-AA23-8E2FE74F16DF}" destId="{3C288B46-2118-8A4D-9CDB-4B9913206174}" srcOrd="0" destOrd="0" presId="urn:microsoft.com/office/officeart/2005/8/layout/hierarchy5"/>
    <dgm:cxn modelId="{F48CF24B-A560-4EFC-BFC2-13127A72BC43}" srcId="{19C7DA37-FEAD-4114-98B4-DAE9A5F29826}" destId="{9DA4BDF7-E65B-47D1-954F-5E2035B08415}" srcOrd="0" destOrd="0" parTransId="{0E5C8DE6-F2E2-4CD5-9576-2B04E013C144}" sibTransId="{5789EA34-3947-447F-8D90-F2563EB2C2ED}"/>
    <dgm:cxn modelId="{63F34B4F-1909-6D47-8B7C-C9402F5A5026}" type="presOf" srcId="{A270F507-FA80-40F3-B7DF-BE28E54D1327}" destId="{A30900E0-771C-E740-9846-055344825892}" srcOrd="1" destOrd="0" presId="urn:microsoft.com/office/officeart/2005/8/layout/hierarchy5"/>
    <dgm:cxn modelId="{16A18A78-A3D5-E14C-9EFE-C5E58C8E7FFD}" type="presOf" srcId="{973F3D75-287F-483A-AD3D-21B5B3CDD824}" destId="{1F5605C3-202F-974D-A1A7-DFFBD0FA17A9}" srcOrd="1" destOrd="0" presId="urn:microsoft.com/office/officeart/2005/8/layout/hierarchy5"/>
    <dgm:cxn modelId="{21899E7C-66D3-EF47-9EC1-537F26CDA98D}" type="presOf" srcId="{F068A456-8974-40AB-830E-D23999140195}" destId="{F75B5EB9-1FFD-0B4A-AF4C-38294CE8DAD9}" srcOrd="0" destOrd="0" presId="urn:microsoft.com/office/officeart/2005/8/layout/hierarchy5"/>
    <dgm:cxn modelId="{7EBB4C7E-E07F-4821-BF1F-64B723CAE859}" srcId="{83999C3C-78FC-4A86-B96A-B43655C8B773}" destId="{1F396423-15A4-4001-B8C0-E75A11E0C183}" srcOrd="0" destOrd="0" parTransId="{F73B1273-3217-4F76-A4B2-E17A92C12A4C}" sibTransId="{DE6E41D2-F5BB-4B2D-8888-FAD0C08EC2CB}"/>
    <dgm:cxn modelId="{29184684-EE6A-5149-B647-DEDA7324EA2F}" type="presOf" srcId="{7D0DFE7D-5F44-4D5F-8447-B06554203A07}" destId="{9DD7287D-C2A4-A24C-847E-7780C0D3ECC2}" srcOrd="1" destOrd="0" presId="urn:microsoft.com/office/officeart/2005/8/layout/hierarchy5"/>
    <dgm:cxn modelId="{C9733993-1D52-3B46-A452-7D2CCC1A10F8}" type="presOf" srcId="{BFB92918-C7E4-4C88-AA52-BD5B87AF299A}" destId="{5028A592-C483-0845-9773-997011EC4CFF}" srcOrd="0" destOrd="0" presId="urn:microsoft.com/office/officeart/2005/8/layout/hierarchy5"/>
    <dgm:cxn modelId="{43E3E593-0CB5-B040-B297-02AC891A905A}" type="presOf" srcId="{1BA824D1-B08E-4557-A2B6-BAA0623DC3AB}" destId="{42372B04-D1AB-5645-AA5F-E6B1B5BF9D33}" srcOrd="0" destOrd="0" presId="urn:microsoft.com/office/officeart/2005/8/layout/hierarchy5"/>
    <dgm:cxn modelId="{5F581EA3-185D-D749-87D6-FC226A978768}" type="presOf" srcId="{19C7DA37-FEAD-4114-98B4-DAE9A5F29826}" destId="{2156F5D8-4018-E344-A039-0926F11B7EC1}" srcOrd="0" destOrd="0" presId="urn:microsoft.com/office/officeart/2005/8/layout/hierarchy5"/>
    <dgm:cxn modelId="{6B3F4BA4-2C97-1A46-9D7B-DC03A8B52B69}" type="presOf" srcId="{68F94392-AB0F-4B25-AA79-EC6DB6AEB37B}" destId="{25396FCB-130F-814E-AA38-631550D231D9}" srcOrd="0" destOrd="0" presId="urn:microsoft.com/office/officeart/2005/8/layout/hierarchy5"/>
    <dgm:cxn modelId="{74875AA9-D8A3-5B42-A497-05E2CE037FB2}" type="presOf" srcId="{AD29D656-29D0-4052-8D11-30823DF21D9C}" destId="{202307B9-F142-284C-95F3-F409D25F8B37}" srcOrd="0" destOrd="0" presId="urn:microsoft.com/office/officeart/2005/8/layout/hierarchy5"/>
    <dgm:cxn modelId="{AF3B8FAB-5299-F14E-BE9D-3AC89A5D34EE}" type="presOf" srcId="{F068A456-8974-40AB-830E-D23999140195}" destId="{26D78E95-D411-DB44-A9A9-A9AA35E021C2}" srcOrd="1" destOrd="0" presId="urn:microsoft.com/office/officeart/2005/8/layout/hierarchy5"/>
    <dgm:cxn modelId="{790C5DB5-7271-4C41-B7B1-161F142C4C0D}" type="presOf" srcId="{7D594FB3-9D65-4328-844E-F1084D9CC539}" destId="{C0FD6C4A-37B5-A047-8E27-B180B83FA4AF}" srcOrd="0" destOrd="0" presId="urn:microsoft.com/office/officeart/2005/8/layout/hierarchy5"/>
    <dgm:cxn modelId="{F2810BC1-D96F-CF43-BD06-43BF699D6197}" type="presOf" srcId="{83999C3C-78FC-4A86-B96A-B43655C8B773}" destId="{B54FEBB3-268B-F64A-A770-EC27631AB211}" srcOrd="0" destOrd="0" presId="urn:microsoft.com/office/officeart/2005/8/layout/hierarchy5"/>
    <dgm:cxn modelId="{21E64AC9-7F83-184B-9AF6-D69F2E2D70EB}" type="presOf" srcId="{7D0DFE7D-5F44-4D5F-8447-B06554203A07}" destId="{2C314764-39B5-4943-8782-180BF76099D3}" srcOrd="0" destOrd="0" presId="urn:microsoft.com/office/officeart/2005/8/layout/hierarchy5"/>
    <dgm:cxn modelId="{384CB6C9-FE32-C94D-B6AC-508446A90472}" type="presOf" srcId="{F73B1273-3217-4F76-A4B2-E17A92C12A4C}" destId="{506E4595-CF47-8045-9B43-42AB867E5B88}" srcOrd="0" destOrd="0" presId="urn:microsoft.com/office/officeart/2005/8/layout/hierarchy5"/>
    <dgm:cxn modelId="{9BA722CB-6B5C-3D4C-B3A5-4D7DEE1D1CD7}" type="presOf" srcId="{7EC67823-3FB8-4B91-8629-7A8421C7A90A}" destId="{DE85BA1E-DA62-144B-B4F2-267FE40DCD56}" srcOrd="0" destOrd="0" presId="urn:microsoft.com/office/officeart/2005/8/layout/hierarchy5"/>
    <dgm:cxn modelId="{6A1876D0-4BBE-8444-858F-D71989939AB6}" type="presOf" srcId="{D9A234A4-05B1-4C48-A7E5-DE4AE3082283}" destId="{EDABEFC2-BAC2-474A-96C8-7098CE5686C3}" srcOrd="1" destOrd="0" presId="urn:microsoft.com/office/officeart/2005/8/layout/hierarchy5"/>
    <dgm:cxn modelId="{434875D2-77F5-49E8-A9F1-413388B0832B}" srcId="{1BA824D1-B08E-4557-A2B6-BAA0623DC3AB}" destId="{A16B1844-3B54-44D1-AA23-8E2FE74F16DF}" srcOrd="0" destOrd="0" parTransId="{7D0DFE7D-5F44-4D5F-8447-B06554203A07}" sibTransId="{03C8EFBB-7095-446C-9B10-919EF3667D25}"/>
    <dgm:cxn modelId="{9A512BDC-01A9-5340-BA7A-6DE68661C5ED}" type="presOf" srcId="{00F5FFB9-6251-416D-840D-57839346EBE9}" destId="{F11BB901-99AC-164A-8885-99503F90F02F}" srcOrd="0" destOrd="0" presId="urn:microsoft.com/office/officeart/2005/8/layout/hierarchy5"/>
    <dgm:cxn modelId="{A81A74E8-9645-104D-B486-F2163B303AFA}" type="presOf" srcId="{AD29D656-29D0-4052-8D11-30823DF21D9C}" destId="{734B2E09-6F86-3746-87E2-60824738E898}" srcOrd="1" destOrd="0" presId="urn:microsoft.com/office/officeart/2005/8/layout/hierarchy5"/>
    <dgm:cxn modelId="{C0F514EC-2095-FE45-A5EA-00540664DD80}" type="presOf" srcId="{7EC67823-3FB8-4B91-8629-7A8421C7A90A}" destId="{9CC50F02-1EFF-6B4D-B0A6-8514FE35EA6F}" srcOrd="1" destOrd="0" presId="urn:microsoft.com/office/officeart/2005/8/layout/hierarchy5"/>
    <dgm:cxn modelId="{F26D45F7-7AB2-40FE-854C-892ADACE952B}" srcId="{9DA4BDF7-E65B-47D1-954F-5E2035B08415}" destId="{7D594FB3-9D65-4328-844E-F1084D9CC539}" srcOrd="1" destOrd="0" parTransId="{F068A456-8974-40AB-830E-D23999140195}" sibTransId="{FD531667-26C4-478F-97AA-1CA60E725E4C}"/>
    <dgm:cxn modelId="{208EDFF7-5C8B-E745-981D-38E23788E1BA}" type="presOf" srcId="{959AC258-E797-4A04-A861-E43DCF1ED046}" destId="{D3A90836-D380-8942-9E7F-7BFE5E6A4BA9}" srcOrd="0" destOrd="0" presId="urn:microsoft.com/office/officeart/2005/8/layout/hierarchy5"/>
    <dgm:cxn modelId="{A6B050FB-390E-4A4D-BEE9-EE48334BE70A}" type="presOf" srcId="{973F3D75-287F-483A-AD3D-21B5B3CDD824}" destId="{02145BE9-DC1B-0C46-8A69-FEDB3A5FADBA}" srcOrd="0" destOrd="0" presId="urn:microsoft.com/office/officeart/2005/8/layout/hierarchy5"/>
    <dgm:cxn modelId="{09D40118-F040-2542-88DD-A5BB991647D6}" type="presParOf" srcId="{2156F5D8-4018-E344-A039-0926F11B7EC1}" destId="{FB10D788-8A98-984B-A57E-B021915340D1}" srcOrd="0" destOrd="0" presId="urn:microsoft.com/office/officeart/2005/8/layout/hierarchy5"/>
    <dgm:cxn modelId="{9B2023A5-2E5D-0B40-97F7-C0F2F3C6C9CA}" type="presParOf" srcId="{FB10D788-8A98-984B-A57E-B021915340D1}" destId="{162132E9-9CE0-E345-9C1A-BD5F651FCD61}" srcOrd="0" destOrd="0" presId="urn:microsoft.com/office/officeart/2005/8/layout/hierarchy5"/>
    <dgm:cxn modelId="{7D64049E-D878-D648-B1C8-17B4492EB8F8}" type="presParOf" srcId="{162132E9-9CE0-E345-9C1A-BD5F651FCD61}" destId="{D7770CEC-7049-CD4C-B8FD-DDF0808215AA}" srcOrd="0" destOrd="0" presId="urn:microsoft.com/office/officeart/2005/8/layout/hierarchy5"/>
    <dgm:cxn modelId="{F615D70F-D1BC-914E-8F73-574D3FEC0855}" type="presParOf" srcId="{D7770CEC-7049-CD4C-B8FD-DDF0808215AA}" destId="{5DB18864-A9D2-F94B-B92E-F8A46F91293F}" srcOrd="0" destOrd="0" presId="urn:microsoft.com/office/officeart/2005/8/layout/hierarchy5"/>
    <dgm:cxn modelId="{E6574BC9-34CC-D448-96E6-FD26E52489E9}" type="presParOf" srcId="{D7770CEC-7049-CD4C-B8FD-DDF0808215AA}" destId="{1D2C172D-3276-D941-8969-3B7604864CE1}" srcOrd="1" destOrd="0" presId="urn:microsoft.com/office/officeart/2005/8/layout/hierarchy5"/>
    <dgm:cxn modelId="{6D9CCD3B-2E2A-E74D-A906-6B464DD1E8B6}" type="presParOf" srcId="{1D2C172D-3276-D941-8969-3B7604864CE1}" destId="{0D63EE3E-7D06-4F4E-B799-49941D50FFCF}" srcOrd="0" destOrd="0" presId="urn:microsoft.com/office/officeart/2005/8/layout/hierarchy5"/>
    <dgm:cxn modelId="{8A17A0FD-A411-844B-A2E0-802EADF608D9}" type="presParOf" srcId="{0D63EE3E-7D06-4F4E-B799-49941D50FFCF}" destId="{EDABEFC2-BAC2-474A-96C8-7098CE5686C3}" srcOrd="0" destOrd="0" presId="urn:microsoft.com/office/officeart/2005/8/layout/hierarchy5"/>
    <dgm:cxn modelId="{32772062-3129-384D-BD46-B1D2D5BC7017}" type="presParOf" srcId="{1D2C172D-3276-D941-8969-3B7604864CE1}" destId="{F689FF12-5AA9-6B4B-A875-4CDDCEB723F2}" srcOrd="1" destOrd="0" presId="urn:microsoft.com/office/officeart/2005/8/layout/hierarchy5"/>
    <dgm:cxn modelId="{A4BE97D4-0A49-9443-AFD8-0257267E5368}" type="presParOf" srcId="{F689FF12-5AA9-6B4B-A875-4CDDCEB723F2}" destId="{5028A592-C483-0845-9773-997011EC4CFF}" srcOrd="0" destOrd="0" presId="urn:microsoft.com/office/officeart/2005/8/layout/hierarchy5"/>
    <dgm:cxn modelId="{12958C08-4C89-F34D-8A00-6A318720A17D}" type="presParOf" srcId="{F689FF12-5AA9-6B4B-A875-4CDDCEB723F2}" destId="{9691135B-20BA-0D4C-A1E3-20524E4F7BC9}" srcOrd="1" destOrd="0" presId="urn:microsoft.com/office/officeart/2005/8/layout/hierarchy5"/>
    <dgm:cxn modelId="{24B39F02-FAD8-6246-9DD8-A078D750904A}" type="presParOf" srcId="{9691135B-20BA-0D4C-A1E3-20524E4F7BC9}" destId="{2D95D19C-C58C-8547-96B8-32D2D3A26CF9}" srcOrd="0" destOrd="0" presId="urn:microsoft.com/office/officeart/2005/8/layout/hierarchy5"/>
    <dgm:cxn modelId="{4B0C8AB3-2EA6-874C-837D-1A9FD2FE1FDF}" type="presParOf" srcId="{2D95D19C-C58C-8547-96B8-32D2D3A26CF9}" destId="{A30900E0-771C-E740-9846-055344825892}" srcOrd="0" destOrd="0" presId="urn:microsoft.com/office/officeart/2005/8/layout/hierarchy5"/>
    <dgm:cxn modelId="{4E4FF680-BB80-9543-9F3D-1B40F68F8F92}" type="presParOf" srcId="{9691135B-20BA-0D4C-A1E3-20524E4F7BC9}" destId="{B41BBAE1-4D0C-6945-9BCC-79706F0CB16A}" srcOrd="1" destOrd="0" presId="urn:microsoft.com/office/officeart/2005/8/layout/hierarchy5"/>
    <dgm:cxn modelId="{F554C0CB-A857-0444-BA94-91CCAF28CBE5}" type="presParOf" srcId="{B41BBAE1-4D0C-6945-9BCC-79706F0CB16A}" destId="{B54FEBB3-268B-F64A-A770-EC27631AB211}" srcOrd="0" destOrd="0" presId="urn:microsoft.com/office/officeart/2005/8/layout/hierarchy5"/>
    <dgm:cxn modelId="{F74A5B45-5D54-3C47-99B8-7F99A38AF41F}" type="presParOf" srcId="{B41BBAE1-4D0C-6945-9BCC-79706F0CB16A}" destId="{725748FA-8617-6B4A-A424-AA8771334609}" srcOrd="1" destOrd="0" presId="urn:microsoft.com/office/officeart/2005/8/layout/hierarchy5"/>
    <dgm:cxn modelId="{8B330C40-A62D-F243-8E52-B9C2956A2511}" type="presParOf" srcId="{725748FA-8617-6B4A-A424-AA8771334609}" destId="{506E4595-CF47-8045-9B43-42AB867E5B88}" srcOrd="0" destOrd="0" presId="urn:microsoft.com/office/officeart/2005/8/layout/hierarchy5"/>
    <dgm:cxn modelId="{2739FF8E-0AAA-6F4E-AAA0-325249141A9B}" type="presParOf" srcId="{506E4595-CF47-8045-9B43-42AB867E5B88}" destId="{060F41E2-3DD1-2E41-B17B-1C72694E523E}" srcOrd="0" destOrd="0" presId="urn:microsoft.com/office/officeart/2005/8/layout/hierarchy5"/>
    <dgm:cxn modelId="{0359C9DF-9940-FB48-A325-B2BBDE5A3447}" type="presParOf" srcId="{725748FA-8617-6B4A-A424-AA8771334609}" destId="{5A8A0570-074A-2546-89FD-CD1B8D0E85CB}" srcOrd="1" destOrd="0" presId="urn:microsoft.com/office/officeart/2005/8/layout/hierarchy5"/>
    <dgm:cxn modelId="{F5D7CD8D-1F75-6F47-A68D-987B15E46128}" type="presParOf" srcId="{5A8A0570-074A-2546-89FD-CD1B8D0E85CB}" destId="{AD1B749D-8B46-324A-905B-FBC7D4089AB9}" srcOrd="0" destOrd="0" presId="urn:microsoft.com/office/officeart/2005/8/layout/hierarchy5"/>
    <dgm:cxn modelId="{1C798129-57F4-DF44-BFEE-57F1BB40E415}" type="presParOf" srcId="{5A8A0570-074A-2546-89FD-CD1B8D0E85CB}" destId="{2F219CB9-47AB-CF41-9C06-8337933827B5}" srcOrd="1" destOrd="0" presId="urn:microsoft.com/office/officeart/2005/8/layout/hierarchy5"/>
    <dgm:cxn modelId="{BB853CAB-7A9B-564B-8E85-107145B1CCD0}" type="presParOf" srcId="{1D2C172D-3276-D941-8969-3B7604864CE1}" destId="{F75B5EB9-1FFD-0B4A-AF4C-38294CE8DAD9}" srcOrd="2" destOrd="0" presId="urn:microsoft.com/office/officeart/2005/8/layout/hierarchy5"/>
    <dgm:cxn modelId="{48D7E016-D0A3-A947-9A31-CE7D470DEBC2}" type="presParOf" srcId="{F75B5EB9-1FFD-0B4A-AF4C-38294CE8DAD9}" destId="{26D78E95-D411-DB44-A9A9-A9AA35E021C2}" srcOrd="0" destOrd="0" presId="urn:microsoft.com/office/officeart/2005/8/layout/hierarchy5"/>
    <dgm:cxn modelId="{5A1BE599-75DC-2942-A849-5945CFBEAAC6}" type="presParOf" srcId="{1D2C172D-3276-D941-8969-3B7604864CE1}" destId="{A7BC7286-56C0-FB4C-92A9-7A82C0D5DED6}" srcOrd="3" destOrd="0" presId="urn:microsoft.com/office/officeart/2005/8/layout/hierarchy5"/>
    <dgm:cxn modelId="{6E4FC7B7-38E3-714F-9128-5BD35DC7EFC3}" type="presParOf" srcId="{A7BC7286-56C0-FB4C-92A9-7A82C0D5DED6}" destId="{C0FD6C4A-37B5-A047-8E27-B180B83FA4AF}" srcOrd="0" destOrd="0" presId="urn:microsoft.com/office/officeart/2005/8/layout/hierarchy5"/>
    <dgm:cxn modelId="{4F36C00A-189D-FD4D-91F5-81B23EE6573C}" type="presParOf" srcId="{A7BC7286-56C0-FB4C-92A9-7A82C0D5DED6}" destId="{AE4B46A4-1AE0-CB42-BE9C-BADB5E5D0084}" srcOrd="1" destOrd="0" presId="urn:microsoft.com/office/officeart/2005/8/layout/hierarchy5"/>
    <dgm:cxn modelId="{2B8AB0F2-9045-CD48-9BD2-196419725E33}" type="presParOf" srcId="{AE4B46A4-1AE0-CB42-BE9C-BADB5E5D0084}" destId="{02145BE9-DC1B-0C46-8A69-FEDB3A5FADBA}" srcOrd="0" destOrd="0" presId="urn:microsoft.com/office/officeart/2005/8/layout/hierarchy5"/>
    <dgm:cxn modelId="{618D297B-7569-4A47-A742-53546D06C9D4}" type="presParOf" srcId="{02145BE9-DC1B-0C46-8A69-FEDB3A5FADBA}" destId="{1F5605C3-202F-974D-A1A7-DFFBD0FA17A9}" srcOrd="0" destOrd="0" presId="urn:microsoft.com/office/officeart/2005/8/layout/hierarchy5"/>
    <dgm:cxn modelId="{BE152379-1680-E046-AC8E-8A68D97F3DC4}" type="presParOf" srcId="{AE4B46A4-1AE0-CB42-BE9C-BADB5E5D0084}" destId="{A34502FE-6D3F-E641-8ABB-0805C0D71D89}" srcOrd="1" destOrd="0" presId="urn:microsoft.com/office/officeart/2005/8/layout/hierarchy5"/>
    <dgm:cxn modelId="{7B5AE006-7CEF-BF4D-AE3C-2B782A18781D}" type="presParOf" srcId="{A34502FE-6D3F-E641-8ABB-0805C0D71D89}" destId="{25396FCB-130F-814E-AA38-631550D231D9}" srcOrd="0" destOrd="0" presId="urn:microsoft.com/office/officeart/2005/8/layout/hierarchy5"/>
    <dgm:cxn modelId="{3C49BA01-DA4D-8A4B-B555-23D6683CD8C1}" type="presParOf" srcId="{A34502FE-6D3F-E641-8ABB-0805C0D71D89}" destId="{B08C0A2E-A7E6-2F46-A438-B27C66E3D718}" srcOrd="1" destOrd="0" presId="urn:microsoft.com/office/officeart/2005/8/layout/hierarchy5"/>
    <dgm:cxn modelId="{97A38E99-47A5-1A4E-8085-A3254C6F67AC}" type="presParOf" srcId="{B08C0A2E-A7E6-2F46-A438-B27C66E3D718}" destId="{202307B9-F142-284C-95F3-F409D25F8B37}" srcOrd="0" destOrd="0" presId="urn:microsoft.com/office/officeart/2005/8/layout/hierarchy5"/>
    <dgm:cxn modelId="{F5B1E971-1E21-7E45-986F-749E604224CA}" type="presParOf" srcId="{202307B9-F142-284C-95F3-F409D25F8B37}" destId="{734B2E09-6F86-3746-87E2-60824738E898}" srcOrd="0" destOrd="0" presId="urn:microsoft.com/office/officeart/2005/8/layout/hierarchy5"/>
    <dgm:cxn modelId="{08E08161-F1D9-FD4A-9A78-1CA851E8792F}" type="presParOf" srcId="{B08C0A2E-A7E6-2F46-A438-B27C66E3D718}" destId="{03AE82CE-E18C-1F4F-B380-FA44522DA4AF}" srcOrd="1" destOrd="0" presId="urn:microsoft.com/office/officeart/2005/8/layout/hierarchy5"/>
    <dgm:cxn modelId="{9FA4C40B-67B6-F24C-B71F-3BEE0AC3A4CC}" type="presParOf" srcId="{03AE82CE-E18C-1F4F-B380-FA44522DA4AF}" destId="{42372B04-D1AB-5645-AA5F-E6B1B5BF9D33}" srcOrd="0" destOrd="0" presId="urn:microsoft.com/office/officeart/2005/8/layout/hierarchy5"/>
    <dgm:cxn modelId="{ABCD8943-E3E9-E241-99C3-FB703E9B970D}" type="presParOf" srcId="{03AE82CE-E18C-1F4F-B380-FA44522DA4AF}" destId="{1C2F51D6-116D-AC41-97DD-F216E6E76313}" srcOrd="1" destOrd="0" presId="urn:microsoft.com/office/officeart/2005/8/layout/hierarchy5"/>
    <dgm:cxn modelId="{8DDBE9DD-F703-1442-8A90-8C591AC84D0C}" type="presParOf" srcId="{1C2F51D6-116D-AC41-97DD-F216E6E76313}" destId="{2C314764-39B5-4943-8782-180BF76099D3}" srcOrd="0" destOrd="0" presId="urn:microsoft.com/office/officeart/2005/8/layout/hierarchy5"/>
    <dgm:cxn modelId="{A787C83A-CB6F-2747-A9B6-BF1D1E8E510C}" type="presParOf" srcId="{2C314764-39B5-4943-8782-180BF76099D3}" destId="{9DD7287D-C2A4-A24C-847E-7780C0D3ECC2}" srcOrd="0" destOrd="0" presId="urn:microsoft.com/office/officeart/2005/8/layout/hierarchy5"/>
    <dgm:cxn modelId="{C83B5152-1D88-0840-8542-7C71C9F93413}" type="presParOf" srcId="{1C2F51D6-116D-AC41-97DD-F216E6E76313}" destId="{45BE1473-2B9A-D54E-8350-5553C8D6C615}" srcOrd="1" destOrd="0" presId="urn:microsoft.com/office/officeart/2005/8/layout/hierarchy5"/>
    <dgm:cxn modelId="{3D3A16CF-4B47-B54A-8C3B-BBA8285468B6}" type="presParOf" srcId="{45BE1473-2B9A-D54E-8350-5553C8D6C615}" destId="{3C288B46-2118-8A4D-9CDB-4B9913206174}" srcOrd="0" destOrd="0" presId="urn:microsoft.com/office/officeart/2005/8/layout/hierarchy5"/>
    <dgm:cxn modelId="{C4184A43-2988-2C48-B9EA-C1C97CE003E7}" type="presParOf" srcId="{45BE1473-2B9A-D54E-8350-5553C8D6C615}" destId="{9AADB908-6CDA-9E42-952E-D7EB01162449}" srcOrd="1" destOrd="0" presId="urn:microsoft.com/office/officeart/2005/8/layout/hierarchy5"/>
    <dgm:cxn modelId="{D011BC82-A40E-DF42-9FFD-B1155BCD4AF0}" type="presParOf" srcId="{AE4B46A4-1AE0-CB42-BE9C-BADB5E5D0084}" destId="{DE85BA1E-DA62-144B-B4F2-267FE40DCD56}" srcOrd="2" destOrd="0" presId="urn:microsoft.com/office/officeart/2005/8/layout/hierarchy5"/>
    <dgm:cxn modelId="{F2A1E17C-0DD4-0745-905D-C1728386C205}" type="presParOf" srcId="{DE85BA1E-DA62-144B-B4F2-267FE40DCD56}" destId="{9CC50F02-1EFF-6B4D-B0A6-8514FE35EA6F}" srcOrd="0" destOrd="0" presId="urn:microsoft.com/office/officeart/2005/8/layout/hierarchy5"/>
    <dgm:cxn modelId="{DD8AB55F-4379-2C4E-8A87-7FA02E34AD13}" type="presParOf" srcId="{AE4B46A4-1AE0-CB42-BE9C-BADB5E5D0084}" destId="{F12BBD8C-BEBB-8449-B4C5-C19EE935648E}" srcOrd="3" destOrd="0" presId="urn:microsoft.com/office/officeart/2005/8/layout/hierarchy5"/>
    <dgm:cxn modelId="{1AE6A37E-4214-4A40-AB40-2AF81374128E}" type="presParOf" srcId="{F12BBD8C-BEBB-8449-B4C5-C19EE935648E}" destId="{0FF136F3-09FD-B748-99C4-D2FE909DA9AB}" srcOrd="0" destOrd="0" presId="urn:microsoft.com/office/officeart/2005/8/layout/hierarchy5"/>
    <dgm:cxn modelId="{AB969693-DD68-ED4B-B9D1-651189C67538}" type="presParOf" srcId="{F12BBD8C-BEBB-8449-B4C5-C19EE935648E}" destId="{4A21F724-86C8-A443-B00C-1A1A338F71B7}" srcOrd="1" destOrd="0" presId="urn:microsoft.com/office/officeart/2005/8/layout/hierarchy5"/>
    <dgm:cxn modelId="{71C8581D-9EC1-7E4C-A8EF-CAB3C39627DB}" type="presParOf" srcId="{4A21F724-86C8-A443-B00C-1A1A338F71B7}" destId="{F11BB901-99AC-164A-8885-99503F90F02F}" srcOrd="0" destOrd="0" presId="urn:microsoft.com/office/officeart/2005/8/layout/hierarchy5"/>
    <dgm:cxn modelId="{5B0EA78D-6057-FF4F-8174-4A366CA21321}" type="presParOf" srcId="{F11BB901-99AC-164A-8885-99503F90F02F}" destId="{42F95545-E519-1B4A-B076-4F6D8A0BF31A}" srcOrd="0" destOrd="0" presId="urn:microsoft.com/office/officeart/2005/8/layout/hierarchy5"/>
    <dgm:cxn modelId="{DB2E9DB0-67DD-8447-B569-08D4763C8896}" type="presParOf" srcId="{4A21F724-86C8-A443-B00C-1A1A338F71B7}" destId="{B075C0F2-654D-E541-A791-CF69D9B8FDBE}" srcOrd="1" destOrd="0" presId="urn:microsoft.com/office/officeart/2005/8/layout/hierarchy5"/>
    <dgm:cxn modelId="{C8DD808D-F3F9-1349-9CE4-0ADDE3952CF2}" type="presParOf" srcId="{B075C0F2-654D-E541-A791-CF69D9B8FDBE}" destId="{D3A90836-D380-8942-9E7F-7BFE5E6A4BA9}" srcOrd="0" destOrd="0" presId="urn:microsoft.com/office/officeart/2005/8/layout/hierarchy5"/>
    <dgm:cxn modelId="{8F4B5A02-E3A4-C941-8FAA-D569DD682AC3}" type="presParOf" srcId="{B075C0F2-654D-E541-A791-CF69D9B8FDBE}" destId="{A4B5ECF5-A590-7547-9FCF-859D6654F088}" srcOrd="1" destOrd="0" presId="urn:microsoft.com/office/officeart/2005/8/layout/hierarchy5"/>
    <dgm:cxn modelId="{6A0E7AE6-ABBF-314F-AFE5-ECD344CE3BA1}" type="presParOf" srcId="{2156F5D8-4018-E344-A039-0926F11B7EC1}" destId="{63F24E00-300A-5F42-AD7E-F8EE109B3D14}" srcOrd="1" destOrd="0" presId="urn:microsoft.com/office/officeart/2005/8/layout/hierarchy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B18864-A9D2-F94B-B92E-F8A46F91293F}">
      <dsp:nvSpPr>
        <dsp:cNvPr id="0" name=""/>
        <dsp:cNvSpPr/>
      </dsp:nvSpPr>
      <dsp:spPr>
        <a:xfrm>
          <a:off x="3639" y="1218238"/>
          <a:ext cx="1272745" cy="636372"/>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cs-CZ" sz="1500" kern="1200" dirty="0"/>
            <a:t>Iniciace požáru</a:t>
          </a:r>
        </a:p>
      </dsp:txBody>
      <dsp:txXfrm>
        <a:off x="22278" y="1236877"/>
        <a:ext cx="1235467" cy="599094"/>
      </dsp:txXfrm>
    </dsp:sp>
    <dsp:sp modelId="{0D63EE3E-7D06-4F4E-B799-49941D50FFCF}">
      <dsp:nvSpPr>
        <dsp:cNvPr id="0" name=""/>
        <dsp:cNvSpPr/>
      </dsp:nvSpPr>
      <dsp:spPr>
        <a:xfrm rot="18770822">
          <a:off x="1156621" y="1245333"/>
          <a:ext cx="748626" cy="33310"/>
        </a:xfrm>
        <a:custGeom>
          <a:avLst/>
          <a:gdLst/>
          <a:ahLst/>
          <a:cxnLst/>
          <a:rect l="0" t="0" r="0" b="0"/>
          <a:pathLst>
            <a:path>
              <a:moveTo>
                <a:pt x="0" y="16655"/>
              </a:moveTo>
              <a:lnTo>
                <a:pt x="748626" y="16655"/>
              </a:lnTo>
            </a:path>
          </a:pathLst>
        </a:custGeom>
        <a:noFill/>
        <a:ln w="15875"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cs-CZ" sz="500" kern="1200"/>
        </a:p>
      </dsp:txBody>
      <dsp:txXfrm>
        <a:off x="1512218" y="1243273"/>
        <a:ext cx="37431" cy="37431"/>
      </dsp:txXfrm>
    </dsp:sp>
    <dsp:sp modelId="{5028A592-C483-0845-9773-997011EC4CFF}">
      <dsp:nvSpPr>
        <dsp:cNvPr id="0" name=""/>
        <dsp:cNvSpPr/>
      </dsp:nvSpPr>
      <dsp:spPr>
        <a:xfrm>
          <a:off x="1785483" y="669366"/>
          <a:ext cx="1272745" cy="636372"/>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cs-CZ" sz="1500" kern="1200" dirty="0"/>
            <a:t>Dostatečný tepelný výkon</a:t>
          </a:r>
        </a:p>
      </dsp:txBody>
      <dsp:txXfrm>
        <a:off x="1804122" y="688005"/>
        <a:ext cx="1235467" cy="599094"/>
      </dsp:txXfrm>
    </dsp:sp>
    <dsp:sp modelId="{2D95D19C-C58C-8547-96B8-32D2D3A26CF9}">
      <dsp:nvSpPr>
        <dsp:cNvPr id="0" name=""/>
        <dsp:cNvSpPr/>
      </dsp:nvSpPr>
      <dsp:spPr>
        <a:xfrm>
          <a:off x="3058228" y="970897"/>
          <a:ext cx="509098" cy="33310"/>
        </a:xfrm>
        <a:custGeom>
          <a:avLst/>
          <a:gdLst/>
          <a:ahLst/>
          <a:cxnLst/>
          <a:rect l="0" t="0" r="0" b="0"/>
          <a:pathLst>
            <a:path>
              <a:moveTo>
                <a:pt x="0" y="16655"/>
              </a:moveTo>
              <a:lnTo>
                <a:pt x="509098" y="16655"/>
              </a:lnTo>
            </a:path>
          </a:pathLst>
        </a:custGeom>
        <a:noFill/>
        <a:ln w="15875"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cs-CZ" sz="500" kern="1200"/>
        </a:p>
      </dsp:txBody>
      <dsp:txXfrm>
        <a:off x="3300050" y="974825"/>
        <a:ext cx="25454" cy="25454"/>
      </dsp:txXfrm>
    </dsp:sp>
    <dsp:sp modelId="{B54FEBB3-268B-F64A-A770-EC27631AB211}">
      <dsp:nvSpPr>
        <dsp:cNvPr id="0" name=""/>
        <dsp:cNvSpPr/>
      </dsp:nvSpPr>
      <dsp:spPr>
        <a:xfrm>
          <a:off x="3567327" y="669366"/>
          <a:ext cx="1272745" cy="636372"/>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cs-CZ" sz="1500" kern="1200" dirty="0" err="1"/>
            <a:t>Flashover</a:t>
          </a:r>
          <a:endParaRPr lang="cs-CZ" sz="1500" kern="1200" dirty="0"/>
        </a:p>
      </dsp:txBody>
      <dsp:txXfrm>
        <a:off x="3585966" y="688005"/>
        <a:ext cx="1235467" cy="599094"/>
      </dsp:txXfrm>
    </dsp:sp>
    <dsp:sp modelId="{506E4595-CF47-8045-9B43-42AB867E5B88}">
      <dsp:nvSpPr>
        <dsp:cNvPr id="0" name=""/>
        <dsp:cNvSpPr/>
      </dsp:nvSpPr>
      <dsp:spPr>
        <a:xfrm>
          <a:off x="4840072" y="970897"/>
          <a:ext cx="509098" cy="33310"/>
        </a:xfrm>
        <a:custGeom>
          <a:avLst/>
          <a:gdLst/>
          <a:ahLst/>
          <a:cxnLst/>
          <a:rect l="0" t="0" r="0" b="0"/>
          <a:pathLst>
            <a:path>
              <a:moveTo>
                <a:pt x="0" y="16655"/>
              </a:moveTo>
              <a:lnTo>
                <a:pt x="509098" y="16655"/>
              </a:lnTo>
            </a:path>
          </a:pathLst>
        </a:custGeom>
        <a:noFill/>
        <a:ln w="15875"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cs-CZ" sz="500" kern="1200"/>
        </a:p>
      </dsp:txBody>
      <dsp:txXfrm>
        <a:off x="5081894" y="974825"/>
        <a:ext cx="25454" cy="25454"/>
      </dsp:txXfrm>
    </dsp:sp>
    <dsp:sp modelId="{AD1B749D-8B46-324A-905B-FBC7D4089AB9}">
      <dsp:nvSpPr>
        <dsp:cNvPr id="0" name=""/>
        <dsp:cNvSpPr/>
      </dsp:nvSpPr>
      <dsp:spPr>
        <a:xfrm>
          <a:off x="5349171" y="669366"/>
          <a:ext cx="1272745" cy="636372"/>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cs-CZ" sz="1500" kern="1200" dirty="0"/>
            <a:t>Požár řízený větráním</a:t>
          </a:r>
        </a:p>
      </dsp:txBody>
      <dsp:txXfrm>
        <a:off x="5367810" y="688005"/>
        <a:ext cx="1235467" cy="599094"/>
      </dsp:txXfrm>
    </dsp:sp>
    <dsp:sp modelId="{F75B5EB9-1FFD-0B4A-AF4C-38294CE8DAD9}">
      <dsp:nvSpPr>
        <dsp:cNvPr id="0" name=""/>
        <dsp:cNvSpPr/>
      </dsp:nvSpPr>
      <dsp:spPr>
        <a:xfrm rot="2829178">
          <a:off x="1156621" y="1794205"/>
          <a:ext cx="748626" cy="33310"/>
        </a:xfrm>
        <a:custGeom>
          <a:avLst/>
          <a:gdLst/>
          <a:ahLst/>
          <a:cxnLst/>
          <a:rect l="0" t="0" r="0" b="0"/>
          <a:pathLst>
            <a:path>
              <a:moveTo>
                <a:pt x="0" y="16655"/>
              </a:moveTo>
              <a:lnTo>
                <a:pt x="748626" y="16655"/>
              </a:lnTo>
            </a:path>
          </a:pathLst>
        </a:custGeom>
        <a:noFill/>
        <a:ln w="15875"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cs-CZ" sz="500" kern="1200"/>
        </a:p>
      </dsp:txBody>
      <dsp:txXfrm>
        <a:off x="1512218" y="1792144"/>
        <a:ext cx="37431" cy="37431"/>
      </dsp:txXfrm>
    </dsp:sp>
    <dsp:sp modelId="{C0FD6C4A-37B5-A047-8E27-B180B83FA4AF}">
      <dsp:nvSpPr>
        <dsp:cNvPr id="0" name=""/>
        <dsp:cNvSpPr/>
      </dsp:nvSpPr>
      <dsp:spPr>
        <a:xfrm>
          <a:off x="1785483" y="1767109"/>
          <a:ext cx="1272745" cy="636372"/>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cs-CZ" sz="1500" kern="1200" dirty="0"/>
            <a:t>Nedostatečný tepelný výkon</a:t>
          </a:r>
        </a:p>
      </dsp:txBody>
      <dsp:txXfrm>
        <a:off x="1804122" y="1785748"/>
        <a:ext cx="1235467" cy="599094"/>
      </dsp:txXfrm>
    </dsp:sp>
    <dsp:sp modelId="{02145BE9-DC1B-0C46-8A69-FEDB3A5FADBA}">
      <dsp:nvSpPr>
        <dsp:cNvPr id="0" name=""/>
        <dsp:cNvSpPr/>
      </dsp:nvSpPr>
      <dsp:spPr>
        <a:xfrm rot="19457599">
          <a:off x="2999299" y="1885683"/>
          <a:ext cx="626956" cy="33310"/>
        </a:xfrm>
        <a:custGeom>
          <a:avLst/>
          <a:gdLst/>
          <a:ahLst/>
          <a:cxnLst/>
          <a:rect l="0" t="0" r="0" b="0"/>
          <a:pathLst>
            <a:path>
              <a:moveTo>
                <a:pt x="0" y="16655"/>
              </a:moveTo>
              <a:lnTo>
                <a:pt x="626956" y="16655"/>
              </a:lnTo>
            </a:path>
          </a:pathLst>
        </a:custGeom>
        <a:noFill/>
        <a:ln w="15875"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cs-CZ" sz="500" kern="1200"/>
        </a:p>
      </dsp:txBody>
      <dsp:txXfrm>
        <a:off x="3297104" y="1886665"/>
        <a:ext cx="31347" cy="31347"/>
      </dsp:txXfrm>
    </dsp:sp>
    <dsp:sp modelId="{25396FCB-130F-814E-AA38-631550D231D9}">
      <dsp:nvSpPr>
        <dsp:cNvPr id="0" name=""/>
        <dsp:cNvSpPr/>
      </dsp:nvSpPr>
      <dsp:spPr>
        <a:xfrm>
          <a:off x="3567327" y="1401195"/>
          <a:ext cx="1272745" cy="636372"/>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cs-CZ" sz="1500" kern="1200" dirty="0"/>
            <a:t>Lineární šíření požáru</a:t>
          </a:r>
        </a:p>
      </dsp:txBody>
      <dsp:txXfrm>
        <a:off x="3585966" y="1419834"/>
        <a:ext cx="1235467" cy="599094"/>
      </dsp:txXfrm>
    </dsp:sp>
    <dsp:sp modelId="{202307B9-F142-284C-95F3-F409D25F8B37}">
      <dsp:nvSpPr>
        <dsp:cNvPr id="0" name=""/>
        <dsp:cNvSpPr/>
      </dsp:nvSpPr>
      <dsp:spPr>
        <a:xfrm>
          <a:off x="4840072" y="1702726"/>
          <a:ext cx="509098" cy="33310"/>
        </a:xfrm>
        <a:custGeom>
          <a:avLst/>
          <a:gdLst/>
          <a:ahLst/>
          <a:cxnLst/>
          <a:rect l="0" t="0" r="0" b="0"/>
          <a:pathLst>
            <a:path>
              <a:moveTo>
                <a:pt x="0" y="16655"/>
              </a:moveTo>
              <a:lnTo>
                <a:pt x="509098" y="16655"/>
              </a:lnTo>
            </a:path>
          </a:pathLst>
        </a:custGeom>
        <a:noFill/>
        <a:ln w="15875"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cs-CZ" sz="500" kern="1200"/>
        </a:p>
      </dsp:txBody>
      <dsp:txXfrm>
        <a:off x="5081894" y="1706654"/>
        <a:ext cx="25454" cy="25454"/>
      </dsp:txXfrm>
    </dsp:sp>
    <dsp:sp modelId="{42372B04-D1AB-5645-AA5F-E6B1B5BF9D33}">
      <dsp:nvSpPr>
        <dsp:cNvPr id="0" name=""/>
        <dsp:cNvSpPr/>
      </dsp:nvSpPr>
      <dsp:spPr>
        <a:xfrm>
          <a:off x="5349171" y="1401195"/>
          <a:ext cx="1272745" cy="636372"/>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cs-CZ" sz="1500" kern="1200" dirty="0"/>
            <a:t>Pohlcení celé místnosti</a:t>
          </a:r>
        </a:p>
      </dsp:txBody>
      <dsp:txXfrm>
        <a:off x="5367810" y="1419834"/>
        <a:ext cx="1235467" cy="599094"/>
      </dsp:txXfrm>
    </dsp:sp>
    <dsp:sp modelId="{2C314764-39B5-4943-8782-180BF76099D3}">
      <dsp:nvSpPr>
        <dsp:cNvPr id="0" name=""/>
        <dsp:cNvSpPr/>
      </dsp:nvSpPr>
      <dsp:spPr>
        <a:xfrm>
          <a:off x="6621916" y="1702726"/>
          <a:ext cx="509098" cy="33310"/>
        </a:xfrm>
        <a:custGeom>
          <a:avLst/>
          <a:gdLst/>
          <a:ahLst/>
          <a:cxnLst/>
          <a:rect l="0" t="0" r="0" b="0"/>
          <a:pathLst>
            <a:path>
              <a:moveTo>
                <a:pt x="0" y="16655"/>
              </a:moveTo>
              <a:lnTo>
                <a:pt x="509098" y="16655"/>
              </a:lnTo>
            </a:path>
          </a:pathLst>
        </a:custGeom>
        <a:noFill/>
        <a:ln w="15875"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cs-CZ" sz="500" kern="1200"/>
        </a:p>
      </dsp:txBody>
      <dsp:txXfrm>
        <a:off x="6863738" y="1706654"/>
        <a:ext cx="25454" cy="25454"/>
      </dsp:txXfrm>
    </dsp:sp>
    <dsp:sp modelId="{3C288B46-2118-8A4D-9CDB-4B9913206174}">
      <dsp:nvSpPr>
        <dsp:cNvPr id="0" name=""/>
        <dsp:cNvSpPr/>
      </dsp:nvSpPr>
      <dsp:spPr>
        <a:xfrm>
          <a:off x="7131015" y="1401195"/>
          <a:ext cx="1272745" cy="636372"/>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cs-CZ" sz="1500" kern="1200" dirty="0"/>
            <a:t>Požár řízený větráním</a:t>
          </a:r>
        </a:p>
      </dsp:txBody>
      <dsp:txXfrm>
        <a:off x="7149654" y="1419834"/>
        <a:ext cx="1235467" cy="599094"/>
      </dsp:txXfrm>
    </dsp:sp>
    <dsp:sp modelId="{DE85BA1E-DA62-144B-B4F2-267FE40DCD56}">
      <dsp:nvSpPr>
        <dsp:cNvPr id="0" name=""/>
        <dsp:cNvSpPr/>
      </dsp:nvSpPr>
      <dsp:spPr>
        <a:xfrm rot="2142401">
          <a:off x="2999299" y="2251598"/>
          <a:ext cx="626956" cy="33310"/>
        </a:xfrm>
        <a:custGeom>
          <a:avLst/>
          <a:gdLst/>
          <a:ahLst/>
          <a:cxnLst/>
          <a:rect l="0" t="0" r="0" b="0"/>
          <a:pathLst>
            <a:path>
              <a:moveTo>
                <a:pt x="0" y="16655"/>
              </a:moveTo>
              <a:lnTo>
                <a:pt x="626956" y="16655"/>
              </a:lnTo>
            </a:path>
          </a:pathLst>
        </a:custGeom>
        <a:noFill/>
        <a:ln w="15875"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cs-CZ" sz="500" kern="1200"/>
        </a:p>
      </dsp:txBody>
      <dsp:txXfrm>
        <a:off x="3297104" y="2252579"/>
        <a:ext cx="31347" cy="31347"/>
      </dsp:txXfrm>
    </dsp:sp>
    <dsp:sp modelId="{0FF136F3-09FD-B748-99C4-D2FE909DA9AB}">
      <dsp:nvSpPr>
        <dsp:cNvPr id="0" name=""/>
        <dsp:cNvSpPr/>
      </dsp:nvSpPr>
      <dsp:spPr>
        <a:xfrm>
          <a:off x="3567327" y="2133024"/>
          <a:ext cx="1272745" cy="636372"/>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cs-CZ" sz="1500" kern="1200" dirty="0"/>
            <a:t>Požár se nešíří</a:t>
          </a:r>
        </a:p>
      </dsp:txBody>
      <dsp:txXfrm>
        <a:off x="3585966" y="2151663"/>
        <a:ext cx="1235467" cy="599094"/>
      </dsp:txXfrm>
    </dsp:sp>
    <dsp:sp modelId="{F11BB901-99AC-164A-8885-99503F90F02F}">
      <dsp:nvSpPr>
        <dsp:cNvPr id="0" name=""/>
        <dsp:cNvSpPr/>
      </dsp:nvSpPr>
      <dsp:spPr>
        <a:xfrm>
          <a:off x="4840072" y="2434555"/>
          <a:ext cx="509098" cy="33310"/>
        </a:xfrm>
        <a:custGeom>
          <a:avLst/>
          <a:gdLst/>
          <a:ahLst/>
          <a:cxnLst/>
          <a:rect l="0" t="0" r="0" b="0"/>
          <a:pathLst>
            <a:path>
              <a:moveTo>
                <a:pt x="0" y="16655"/>
              </a:moveTo>
              <a:lnTo>
                <a:pt x="509098" y="16655"/>
              </a:lnTo>
            </a:path>
          </a:pathLst>
        </a:custGeom>
        <a:noFill/>
        <a:ln w="15875"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cs-CZ" sz="500" kern="1200"/>
        </a:p>
      </dsp:txBody>
      <dsp:txXfrm>
        <a:off x="5081894" y="2438483"/>
        <a:ext cx="25454" cy="25454"/>
      </dsp:txXfrm>
    </dsp:sp>
    <dsp:sp modelId="{D3A90836-D380-8942-9E7F-7BFE5E6A4BA9}">
      <dsp:nvSpPr>
        <dsp:cNvPr id="0" name=""/>
        <dsp:cNvSpPr/>
      </dsp:nvSpPr>
      <dsp:spPr>
        <a:xfrm>
          <a:off x="5349171" y="2133024"/>
          <a:ext cx="1272745" cy="636372"/>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cs-CZ" sz="1500" kern="1200" dirty="0"/>
            <a:t>Po vyhoření ohniska požár uhasíná</a:t>
          </a:r>
        </a:p>
      </dsp:txBody>
      <dsp:txXfrm>
        <a:off x="5367810" y="2151663"/>
        <a:ext cx="1235467" cy="59909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F51CDF7E-BF28-41A5-B610-8CF81F5F58AC}" type="datetimeFigureOut">
              <a:rPr lang="cs-CZ" smtClean="0"/>
              <a:t>05.12.2024</a:t>
            </a:fld>
            <a:endParaRPr lang="cs-CZ"/>
          </a:p>
        </p:txBody>
      </p:sp>
      <p:sp>
        <p:nvSpPr>
          <p:cNvPr id="4" name="Zástupný symbol pro obrázek snímku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8DB6F860-4445-4537-AE74-4190A661DC7D}" type="slidenum">
              <a:rPr lang="cs-CZ" smtClean="0"/>
              <a:t>‹#›</a:t>
            </a:fld>
            <a:endParaRPr lang="cs-CZ"/>
          </a:p>
        </p:txBody>
      </p:sp>
    </p:spTree>
    <p:extLst>
      <p:ext uri="{BB962C8B-B14F-4D97-AF65-F5344CB8AC3E}">
        <p14:creationId xmlns:p14="http://schemas.microsoft.com/office/powerpoint/2010/main" val="30142176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4477E90-4C3A-1A40-BB34-28A95E688A19}"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144</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60246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cs-CZ"/>
              <a:t>Kliknutím lze upravit styl.</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12/5/2024</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tický obrázek s popiskem">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cs-CZ"/>
              <a:t>Kliknutím lze upravit styl.</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cs-CZ"/>
              <a:t>Kliknutím na ikonu přidáte obrázek.</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p:cNvSpPr>
            <a:spLocks noGrp="1"/>
          </p:cNvSpPr>
          <p:nvPr>
            <p:ph type="dt" sz="half" idx="10"/>
          </p:nvPr>
        </p:nvSpPr>
        <p:spPr/>
        <p:txBody>
          <a:bodyPr/>
          <a:lstStyle/>
          <a:p>
            <a:fld id="{48A87A34-81AB-432B-8DAE-1953F412C126}" type="datetimeFigureOut">
              <a:rPr lang="en-US" dirty="0"/>
              <a:t>12/5/2024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Název a popisek">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cs-CZ"/>
              <a:t>Kliknutím lze upravit styl.</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p:cNvSpPr>
            <a:spLocks noGrp="1"/>
          </p:cNvSpPr>
          <p:nvPr>
            <p:ph type="dt" sz="half" idx="10"/>
          </p:nvPr>
        </p:nvSpPr>
        <p:spPr/>
        <p:txBody>
          <a:bodyPr/>
          <a:lstStyle/>
          <a:p>
            <a:fld id="{48A87A34-81AB-432B-8DAE-1953F412C126}" type="datetimeFigureOut">
              <a:rPr lang="en-US" dirty="0"/>
              <a:t>12/5/2024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ce s popiskem">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cs-CZ"/>
              <a:t>Kliknutím lze upravit styl.</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p:cNvSpPr>
            <a:spLocks noGrp="1"/>
          </p:cNvSpPr>
          <p:nvPr>
            <p:ph type="dt" sz="half" idx="10"/>
          </p:nvPr>
        </p:nvSpPr>
        <p:spPr/>
        <p:txBody>
          <a:bodyPr/>
          <a:lstStyle/>
          <a:p>
            <a:fld id="{48A87A34-81AB-432B-8DAE-1953F412C126}" type="datetimeFigureOut">
              <a:rPr lang="en-US" dirty="0"/>
              <a:t>12/5/2024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Jmenovka">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cs-CZ"/>
              <a:t>Kliknutím lze upravit styl.</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p:cNvSpPr>
            <a:spLocks noGrp="1"/>
          </p:cNvSpPr>
          <p:nvPr>
            <p:ph type="dt" sz="half" idx="10"/>
          </p:nvPr>
        </p:nvSpPr>
        <p:spPr/>
        <p:txBody>
          <a:bodyPr/>
          <a:lstStyle/>
          <a:p>
            <a:fld id="{48A87A34-81AB-432B-8DAE-1953F412C126}" type="datetimeFigureOut">
              <a:rPr lang="en-US" dirty="0"/>
              <a:t>12/5/2024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loupce">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cs-CZ"/>
              <a:t>Kliknutím lze upravit styl.</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Po kliknutí můžete upravovat styly textu v předloze.</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Po kliknutí můžete upravovat styly textu v předloze.</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Po kliknutí můžete upravovat styly textu v předloze.</a:t>
            </a:r>
          </a:p>
        </p:txBody>
      </p:sp>
      <p:sp>
        <p:nvSpPr>
          <p:cNvPr id="3" name="Date Placeholder 2"/>
          <p:cNvSpPr>
            <a:spLocks noGrp="1"/>
          </p:cNvSpPr>
          <p:nvPr>
            <p:ph type="dt" sz="half" idx="10"/>
          </p:nvPr>
        </p:nvSpPr>
        <p:spPr/>
        <p:txBody>
          <a:bodyPr/>
          <a:lstStyle/>
          <a:p>
            <a:fld id="{48A87A34-81AB-432B-8DAE-1953F412C126}" type="datetimeFigureOut">
              <a:rPr lang="en-US" dirty="0"/>
              <a:t>12/5/2024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sloupce s obrázky">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cs-CZ"/>
              <a:t>Kliknutím lze upravit styl.</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cs-CZ"/>
              <a:t>Kliknutím na ikonu přidáte obrázek.</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Po kliknutí můžete upravovat styly textu v předloze.</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cs-CZ"/>
              <a:t>Kliknutím na ikonu přidáte obrázek.</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Po kliknutí můžete upravovat styly textu v předloze.</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cs-CZ"/>
              <a:t>Kliknutím na ikonu přidáte obrázek.</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Po kliknutí můžete upravovat styly textu v předloze.</a:t>
            </a:r>
          </a:p>
        </p:txBody>
      </p:sp>
      <p:sp>
        <p:nvSpPr>
          <p:cNvPr id="3" name="Date Placeholder 2"/>
          <p:cNvSpPr>
            <a:spLocks noGrp="1"/>
          </p:cNvSpPr>
          <p:nvPr>
            <p:ph type="dt" sz="half" idx="10"/>
          </p:nvPr>
        </p:nvSpPr>
        <p:spPr/>
        <p:txBody>
          <a:bodyPr/>
          <a:lstStyle/>
          <a:p>
            <a:fld id="{48A87A34-81AB-432B-8DAE-1953F412C126}" type="datetimeFigureOut">
              <a:rPr lang="en-US" dirty="0"/>
              <a:t>12/5/2024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ncho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ctr">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41795442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l">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4143532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18AEB-B644-5942-AD1E-621B53CF1684}"/>
              </a:ext>
            </a:extLst>
          </p:cNvPr>
          <p:cNvSpPr>
            <a:spLocks noGrp="1"/>
          </p:cNvSpPr>
          <p:nvPr>
            <p:ph type="title"/>
          </p:nvPr>
        </p:nvSpPr>
        <p:spPr>
          <a:xfrm>
            <a:off x="200179" y="1089025"/>
            <a:ext cx="11807825" cy="719138"/>
          </a:xfrm>
          <a:prstGeom prst="rect">
            <a:avLst/>
          </a:prstGeom>
        </p:spPr>
        <p:txBody>
          <a:bodyPr anchor="b"/>
          <a:lstStyle>
            <a:lvl1pPr>
              <a:defRPr>
                <a:solidFill>
                  <a:srgbClr val="00A499"/>
                </a:solidFill>
              </a:defRPr>
            </a:lvl1pPr>
          </a:lstStyle>
          <a:p>
            <a:r>
              <a:rPr lang="cs-CZ" dirty="0"/>
              <a:t>Kliknutím lze upravit styl.</a:t>
            </a:r>
          </a:p>
        </p:txBody>
      </p:sp>
      <p:sp>
        <p:nvSpPr>
          <p:cNvPr id="3" name="Content Placeholder 2">
            <a:extLst>
              <a:ext uri="{FF2B5EF4-FFF2-40B4-BE49-F238E27FC236}">
                <a16:creationId xmlns:a16="http://schemas.microsoft.com/office/drawing/2014/main" id="{AA300131-EA4E-F247-BD08-565629F59BAD}"/>
              </a:ext>
            </a:extLst>
          </p:cNvPr>
          <p:cNvSpPr>
            <a:spLocks noGrp="1"/>
          </p:cNvSpPr>
          <p:nvPr>
            <p:ph idx="1"/>
          </p:nvPr>
        </p:nvSpPr>
        <p:spPr>
          <a:xfrm>
            <a:off x="192087" y="1989138"/>
            <a:ext cx="11807825" cy="4211637"/>
          </a:xfrm>
        </p:spPr>
        <p:txBody>
          <a:bodyPr/>
          <a:lstStyle>
            <a:lvl1pPr>
              <a:defRPr sz="2000"/>
            </a:lvl1pPr>
            <a:lvl2pPr>
              <a:defRPr sz="1800"/>
            </a:lvl2pPr>
            <a:lvl3pPr>
              <a:defRPr sz="1600"/>
            </a:lvl3pPr>
            <a:lvl4pPr>
              <a:defRPr sz="1400"/>
            </a:lvl4pPr>
            <a:lvl5pPr>
              <a:defRPr sz="14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Slide Number Placeholder 5">
            <a:extLst>
              <a:ext uri="{FF2B5EF4-FFF2-40B4-BE49-F238E27FC236}">
                <a16:creationId xmlns:a16="http://schemas.microsoft.com/office/drawing/2014/main" id="{AF0B98FB-D470-F24C-9040-6BA593DF795C}"/>
              </a:ext>
            </a:extLst>
          </p:cNvPr>
          <p:cNvSpPr>
            <a:spLocks noGrp="1"/>
          </p:cNvSpPr>
          <p:nvPr>
            <p:ph type="sldNum" sz="quarter" idx="12"/>
          </p:nvPr>
        </p:nvSpPr>
        <p:spPr/>
        <p:txBody>
          <a:bodyPr/>
          <a:lstStyle>
            <a:lvl1pPr>
              <a:defRPr>
                <a:solidFill>
                  <a:srgbClr val="00A499"/>
                </a:solidFill>
              </a:defRPr>
            </a:lvl1pPr>
          </a:lstStyle>
          <a:p>
            <a:fld id="{E57EA1BE-92D9-9E4F-B3B9-F1A717F85676}" type="slidenum">
              <a:rPr lang="cs-CZ" smtClean="0"/>
              <a:pPr/>
              <a:t>‹#›</a:t>
            </a:fld>
            <a:endParaRPr lang="cs-CZ"/>
          </a:p>
        </p:txBody>
      </p:sp>
    </p:spTree>
    <p:extLst>
      <p:ext uri="{BB962C8B-B14F-4D97-AF65-F5344CB8AC3E}">
        <p14:creationId xmlns:p14="http://schemas.microsoft.com/office/powerpoint/2010/main" val="26901435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FECE6-7A7D-664C-A646-0577ABD54F7F}"/>
              </a:ext>
            </a:extLst>
          </p:cNvPr>
          <p:cNvSpPr>
            <a:spLocks noGrp="1"/>
          </p:cNvSpPr>
          <p:nvPr>
            <p:ph type="title"/>
          </p:nvPr>
        </p:nvSpPr>
        <p:spPr>
          <a:xfrm>
            <a:off x="200179" y="1102836"/>
            <a:ext cx="11799733" cy="705327"/>
          </a:xfrm>
          <a:prstGeom prst="rect">
            <a:avLst/>
          </a:prstGeom>
        </p:spPr>
        <p:txBody>
          <a:bodyPr anchor="b">
            <a:normAutofit/>
          </a:bodyPr>
          <a:lstStyle>
            <a:lvl1pPr>
              <a:defRPr sz="4000"/>
            </a:lvl1pPr>
          </a:lstStyle>
          <a:p>
            <a:r>
              <a:rPr lang="cs-CZ"/>
              <a:t>Kliknutím lze upravit styl.</a:t>
            </a:r>
            <a:endParaRPr lang="cs-CZ" dirty="0"/>
          </a:p>
        </p:txBody>
      </p:sp>
      <p:sp>
        <p:nvSpPr>
          <p:cNvPr id="3" name="Text Placeholder 2">
            <a:extLst>
              <a:ext uri="{FF2B5EF4-FFF2-40B4-BE49-F238E27FC236}">
                <a16:creationId xmlns:a16="http://schemas.microsoft.com/office/drawing/2014/main" id="{480D8159-490F-9D44-8DE1-C95E4198218C}"/>
              </a:ext>
            </a:extLst>
          </p:cNvPr>
          <p:cNvSpPr>
            <a:spLocks noGrp="1"/>
          </p:cNvSpPr>
          <p:nvPr>
            <p:ph type="body" idx="1"/>
          </p:nvPr>
        </p:nvSpPr>
        <p:spPr>
          <a:xfrm>
            <a:off x="192087" y="1989138"/>
            <a:ext cx="11807825" cy="4211637"/>
          </a:xfrm>
        </p:spPr>
        <p:txBody>
          <a:bodyPr>
            <a:normAutofit/>
          </a:bodyPr>
          <a:lstStyle>
            <a:lvl1pPr marL="0" indent="0">
              <a:buNone/>
              <a:defRPr sz="22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6" name="Slide Number Placeholder 5">
            <a:extLst>
              <a:ext uri="{FF2B5EF4-FFF2-40B4-BE49-F238E27FC236}">
                <a16:creationId xmlns:a16="http://schemas.microsoft.com/office/drawing/2014/main" id="{93F4EA89-1BE2-0F40-B054-7AB8ACBF8F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12211451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16C57-B154-3447-8B55-54316475EA13}"/>
              </a:ext>
            </a:extLst>
          </p:cNvPr>
          <p:cNvSpPr>
            <a:spLocks noGrp="1"/>
          </p:cNvSpPr>
          <p:nvPr>
            <p:ph type="title"/>
          </p:nvPr>
        </p:nvSpPr>
        <p:spPr>
          <a:xfrm>
            <a:off x="200180" y="1089026"/>
            <a:ext cx="11798620" cy="719138"/>
          </a:xfrm>
          <a:prstGeom prst="rect">
            <a:avLst/>
          </a:prstGeom>
        </p:spPr>
        <p:txBody>
          <a:bodyPr anchor="b"/>
          <a:lstStyle>
            <a:lvl1pPr algn="l">
              <a:defRPr/>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878488A-550B-FD44-870D-6B5F0CA0C2CF}"/>
              </a:ext>
            </a:extLst>
          </p:cNvPr>
          <p:cNvSpPr>
            <a:spLocks noGrp="1"/>
          </p:cNvSpPr>
          <p:nvPr>
            <p:ph sz="half" idx="1"/>
          </p:nvPr>
        </p:nvSpPr>
        <p:spPr>
          <a:xfrm>
            <a:off x="200180" y="1987551"/>
            <a:ext cx="5819620" cy="4213687"/>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Content Placeholder 3">
            <a:extLst>
              <a:ext uri="{FF2B5EF4-FFF2-40B4-BE49-F238E27FC236}">
                <a16:creationId xmlns:a16="http://schemas.microsoft.com/office/drawing/2014/main" id="{7D3EBD61-1D0E-8247-8181-00E7B3992FDF}"/>
              </a:ext>
            </a:extLst>
          </p:cNvPr>
          <p:cNvSpPr>
            <a:spLocks noGrp="1"/>
          </p:cNvSpPr>
          <p:nvPr>
            <p:ph sz="half" idx="2"/>
          </p:nvPr>
        </p:nvSpPr>
        <p:spPr>
          <a:xfrm>
            <a:off x="6172199" y="1987551"/>
            <a:ext cx="5827713" cy="4189412"/>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7" name="Slide Number Placeholder 6">
            <a:extLst>
              <a:ext uri="{FF2B5EF4-FFF2-40B4-BE49-F238E27FC236}">
                <a16:creationId xmlns:a16="http://schemas.microsoft.com/office/drawing/2014/main" id="{EEE8AC9C-BE73-C946-A793-2A1ADEE0ED67}"/>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8074597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26788345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9" y="4418252"/>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3" name="Text Placeholder 2">
            <a:extLst>
              <a:ext uri="{FF2B5EF4-FFF2-40B4-BE49-F238E27FC236}">
                <a16:creationId xmlns:a16="http://schemas.microsoft.com/office/drawing/2014/main" id="{D3E3FB61-C1CC-E949-B02F-C230B61EC8C8}"/>
              </a:ext>
            </a:extLst>
          </p:cNvPr>
          <p:cNvSpPr>
            <a:spLocks noGrp="1"/>
          </p:cNvSpPr>
          <p:nvPr>
            <p:ph type="body" idx="15"/>
          </p:nvPr>
        </p:nvSpPr>
        <p:spPr>
          <a:xfrm>
            <a:off x="6172101" y="4410160"/>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4" name="Text Placeholder 2">
            <a:extLst>
              <a:ext uri="{FF2B5EF4-FFF2-40B4-BE49-F238E27FC236}">
                <a16:creationId xmlns:a16="http://schemas.microsoft.com/office/drawing/2014/main" id="{DEEC9536-D82E-1D48-A1FD-3B14AAF76BEA}"/>
              </a:ext>
            </a:extLst>
          </p:cNvPr>
          <p:cNvSpPr>
            <a:spLocks noGrp="1"/>
          </p:cNvSpPr>
          <p:nvPr>
            <p:ph type="body" idx="16"/>
          </p:nvPr>
        </p:nvSpPr>
        <p:spPr>
          <a:xfrm>
            <a:off x="6172100" y="4642657"/>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21756120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200177" y="1989137"/>
            <a:ext cx="3735319"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200554" y="2314322"/>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7" name="Date Placeholder 6">
            <a:extLst>
              <a:ext uri="{FF2B5EF4-FFF2-40B4-BE49-F238E27FC236}">
                <a16:creationId xmlns:a16="http://schemas.microsoft.com/office/drawing/2014/main" id="{1E13094F-F128-7744-9134-944E79FE8460}"/>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8" name="Footer Placeholder 7">
            <a:extLst>
              <a:ext uri="{FF2B5EF4-FFF2-40B4-BE49-F238E27FC236}">
                <a16:creationId xmlns:a16="http://schemas.microsoft.com/office/drawing/2014/main" id="{F3F60339-0274-CD47-9C2C-2DBB6A0BCF12}"/>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8" y="4418252"/>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3734562"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5" name="Text Placeholder 2">
            <a:extLst>
              <a:ext uri="{FF2B5EF4-FFF2-40B4-BE49-F238E27FC236}">
                <a16:creationId xmlns:a16="http://schemas.microsoft.com/office/drawing/2014/main" id="{3D705129-1E26-D543-92A1-EFAF8E911FCC}"/>
              </a:ext>
            </a:extLst>
          </p:cNvPr>
          <p:cNvSpPr>
            <a:spLocks noGrp="1"/>
          </p:cNvSpPr>
          <p:nvPr>
            <p:ph type="body" idx="15"/>
          </p:nvPr>
        </p:nvSpPr>
        <p:spPr>
          <a:xfrm>
            <a:off x="4236469" y="1989138"/>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6" name="Content Placeholder 3">
            <a:extLst>
              <a:ext uri="{FF2B5EF4-FFF2-40B4-BE49-F238E27FC236}">
                <a16:creationId xmlns:a16="http://schemas.microsoft.com/office/drawing/2014/main" id="{0CA5CD9C-5511-DA4E-8F95-0917EC4C4D02}"/>
              </a:ext>
            </a:extLst>
          </p:cNvPr>
          <p:cNvSpPr>
            <a:spLocks noGrp="1"/>
          </p:cNvSpPr>
          <p:nvPr>
            <p:ph sz="half" idx="16"/>
          </p:nvPr>
        </p:nvSpPr>
        <p:spPr>
          <a:xfrm>
            <a:off x="4236846" y="2314323"/>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37" name="Text Placeholder 2">
            <a:extLst>
              <a:ext uri="{FF2B5EF4-FFF2-40B4-BE49-F238E27FC236}">
                <a16:creationId xmlns:a16="http://schemas.microsoft.com/office/drawing/2014/main" id="{52D26FB4-A694-EA42-9284-28128210565B}"/>
              </a:ext>
            </a:extLst>
          </p:cNvPr>
          <p:cNvSpPr>
            <a:spLocks noGrp="1"/>
          </p:cNvSpPr>
          <p:nvPr>
            <p:ph type="body" idx="17"/>
          </p:nvPr>
        </p:nvSpPr>
        <p:spPr>
          <a:xfrm>
            <a:off x="4236470" y="4418253"/>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8" name="Text Placeholder 2">
            <a:extLst>
              <a:ext uri="{FF2B5EF4-FFF2-40B4-BE49-F238E27FC236}">
                <a16:creationId xmlns:a16="http://schemas.microsoft.com/office/drawing/2014/main" id="{82F72328-61B5-6F45-A95F-1C82C2078F29}"/>
              </a:ext>
            </a:extLst>
          </p:cNvPr>
          <p:cNvSpPr>
            <a:spLocks noGrp="1"/>
          </p:cNvSpPr>
          <p:nvPr>
            <p:ph type="body" idx="18"/>
          </p:nvPr>
        </p:nvSpPr>
        <p:spPr>
          <a:xfrm>
            <a:off x="4236470" y="4650750"/>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9" name="Text Placeholder 2">
            <a:extLst>
              <a:ext uri="{FF2B5EF4-FFF2-40B4-BE49-F238E27FC236}">
                <a16:creationId xmlns:a16="http://schemas.microsoft.com/office/drawing/2014/main" id="{0F990E76-7FE9-CE42-A7A1-42B9EA1875D7}"/>
              </a:ext>
            </a:extLst>
          </p:cNvPr>
          <p:cNvSpPr>
            <a:spLocks noGrp="1"/>
          </p:cNvSpPr>
          <p:nvPr>
            <p:ph type="body" idx="19"/>
          </p:nvPr>
        </p:nvSpPr>
        <p:spPr>
          <a:xfrm>
            <a:off x="8263521" y="1989139"/>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0" name="Content Placeholder 3">
            <a:extLst>
              <a:ext uri="{FF2B5EF4-FFF2-40B4-BE49-F238E27FC236}">
                <a16:creationId xmlns:a16="http://schemas.microsoft.com/office/drawing/2014/main" id="{70A49019-5474-AF4C-8165-4F90E84BC2B0}"/>
              </a:ext>
            </a:extLst>
          </p:cNvPr>
          <p:cNvSpPr>
            <a:spLocks noGrp="1"/>
          </p:cNvSpPr>
          <p:nvPr>
            <p:ph sz="half" idx="20"/>
          </p:nvPr>
        </p:nvSpPr>
        <p:spPr>
          <a:xfrm>
            <a:off x="8263898" y="2314324"/>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1" name="Text Placeholder 2">
            <a:extLst>
              <a:ext uri="{FF2B5EF4-FFF2-40B4-BE49-F238E27FC236}">
                <a16:creationId xmlns:a16="http://schemas.microsoft.com/office/drawing/2014/main" id="{C29B511B-4BFB-E44D-B631-01E01AC67196}"/>
              </a:ext>
            </a:extLst>
          </p:cNvPr>
          <p:cNvSpPr>
            <a:spLocks noGrp="1"/>
          </p:cNvSpPr>
          <p:nvPr>
            <p:ph type="body" idx="21"/>
          </p:nvPr>
        </p:nvSpPr>
        <p:spPr>
          <a:xfrm>
            <a:off x="8263522" y="4418254"/>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2" name="Text Placeholder 2">
            <a:extLst>
              <a:ext uri="{FF2B5EF4-FFF2-40B4-BE49-F238E27FC236}">
                <a16:creationId xmlns:a16="http://schemas.microsoft.com/office/drawing/2014/main" id="{C2B29021-5CC6-F44B-BEBD-C14F14FA8A1C}"/>
              </a:ext>
            </a:extLst>
          </p:cNvPr>
          <p:cNvSpPr>
            <a:spLocks noGrp="1"/>
          </p:cNvSpPr>
          <p:nvPr>
            <p:ph type="body" idx="22"/>
          </p:nvPr>
        </p:nvSpPr>
        <p:spPr>
          <a:xfrm>
            <a:off x="8263522" y="4650751"/>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30860150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38144-9A3F-AC4B-ACA3-2C05BA3FB460}"/>
              </a:ext>
            </a:extLst>
          </p:cNvPr>
          <p:cNvSpPr>
            <a:spLocks noGrp="1"/>
          </p:cNvSpPr>
          <p:nvPr>
            <p:ph type="title"/>
          </p:nvPr>
        </p:nvSpPr>
        <p:spPr>
          <a:xfrm>
            <a:off x="201293" y="1089025"/>
            <a:ext cx="11798620" cy="719138"/>
          </a:xfrm>
          <a:prstGeom prst="rect">
            <a:avLst/>
          </a:prstGeom>
        </p:spPr>
        <p:txBody>
          <a:bodyPr anchor="b">
            <a:normAutofit/>
          </a:bodyPr>
          <a:lstStyle>
            <a:lvl1pPr>
              <a:defRPr sz="3200"/>
            </a:lvl1pPr>
          </a:lstStyle>
          <a:p>
            <a:r>
              <a:rPr lang="cs-CZ"/>
              <a:t>Kliknutím lze upravit styl.</a:t>
            </a:r>
            <a:endParaRPr lang="cs-CZ" dirty="0"/>
          </a:p>
        </p:txBody>
      </p:sp>
      <p:sp>
        <p:nvSpPr>
          <p:cNvPr id="3" name="Date Placeholder 2">
            <a:extLst>
              <a:ext uri="{FF2B5EF4-FFF2-40B4-BE49-F238E27FC236}">
                <a16:creationId xmlns:a16="http://schemas.microsoft.com/office/drawing/2014/main" id="{34D583CD-F360-AA49-A6B4-38560C665EF3}"/>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4" name="Footer Placeholder 3">
            <a:extLst>
              <a:ext uri="{FF2B5EF4-FFF2-40B4-BE49-F238E27FC236}">
                <a16:creationId xmlns:a16="http://schemas.microsoft.com/office/drawing/2014/main" id="{68AC4A53-7C48-3846-9C4E-47C297C7A5EB}"/>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5" name="Slide Number Placeholder 4">
            <a:extLst>
              <a:ext uri="{FF2B5EF4-FFF2-40B4-BE49-F238E27FC236}">
                <a16:creationId xmlns:a16="http://schemas.microsoft.com/office/drawing/2014/main" id="{37345C61-F597-874B-8F86-E60219628CA1}"/>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1282536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C4CAD3-2491-3045-91F4-95BA28879846}"/>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3" name="Footer Placeholder 2">
            <a:extLst>
              <a:ext uri="{FF2B5EF4-FFF2-40B4-BE49-F238E27FC236}">
                <a16:creationId xmlns:a16="http://schemas.microsoft.com/office/drawing/2014/main" id="{E78D3671-8D78-AB47-8428-FB2C74A753D0}"/>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4" name="Slide Number Placeholder 3">
            <a:extLst>
              <a:ext uri="{FF2B5EF4-FFF2-40B4-BE49-F238E27FC236}">
                <a16:creationId xmlns:a16="http://schemas.microsoft.com/office/drawing/2014/main" id="{27253978-B0A2-9346-AEA0-9BBC0215B6FE}"/>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19680875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3B380-B0ED-AA4C-9846-18497E75DABA}"/>
              </a:ext>
            </a:extLst>
          </p:cNvPr>
          <p:cNvSpPr>
            <a:spLocks noGrp="1"/>
          </p:cNvSpPr>
          <p:nvPr>
            <p:ph type="title"/>
          </p:nvPr>
        </p:nvSpPr>
        <p:spPr>
          <a:xfrm>
            <a:off x="200181" y="1089025"/>
            <a:ext cx="4563908"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95C539D-BE42-5E44-9649-A43967320D0F}"/>
              </a:ext>
            </a:extLst>
          </p:cNvPr>
          <p:cNvSpPr>
            <a:spLocks noGrp="1"/>
          </p:cNvSpPr>
          <p:nvPr>
            <p:ph idx="1"/>
          </p:nvPr>
        </p:nvSpPr>
        <p:spPr>
          <a:xfrm>
            <a:off x="4924243" y="1089025"/>
            <a:ext cx="7075670" cy="5111749"/>
          </a:xfrm>
        </p:spPr>
        <p:txBody>
          <a:bodyPr/>
          <a:lstStyle>
            <a:lvl1pPr>
              <a:defRPr sz="2200"/>
            </a:lvl1pPr>
            <a:lvl2pPr>
              <a:defRPr sz="1800"/>
            </a:lvl2pPr>
            <a:lvl3pPr>
              <a:defRPr sz="1600"/>
            </a:lvl3pPr>
            <a:lvl4pPr>
              <a:defRPr sz="14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 name="Text Placeholder 3">
            <a:extLst>
              <a:ext uri="{FF2B5EF4-FFF2-40B4-BE49-F238E27FC236}">
                <a16:creationId xmlns:a16="http://schemas.microsoft.com/office/drawing/2014/main" id="{F2709BA3-2099-E943-B907-9054F9DEA636}"/>
              </a:ext>
            </a:extLst>
          </p:cNvPr>
          <p:cNvSpPr>
            <a:spLocks noGrp="1"/>
          </p:cNvSpPr>
          <p:nvPr>
            <p:ph type="body" sz="half" idx="2"/>
          </p:nvPr>
        </p:nvSpPr>
        <p:spPr>
          <a:xfrm>
            <a:off x="200181" y="1989137"/>
            <a:ext cx="4563908"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A93F984A-10C0-FA4B-993D-0030D8FC2D8C}"/>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6" name="Footer Placeholder 5">
            <a:extLst>
              <a:ext uri="{FF2B5EF4-FFF2-40B4-BE49-F238E27FC236}">
                <a16:creationId xmlns:a16="http://schemas.microsoft.com/office/drawing/2014/main" id="{6E11D101-3D6C-364A-81B6-1FCFE8703A1D}"/>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7" name="Slide Number Placeholder 6">
            <a:extLst>
              <a:ext uri="{FF2B5EF4-FFF2-40B4-BE49-F238E27FC236}">
                <a16:creationId xmlns:a16="http://schemas.microsoft.com/office/drawing/2014/main" id="{5F8CA1EE-A952-AB4C-AD12-9C7801BE42D8}"/>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1473119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D38C2-A537-A048-9C5D-EC1FA9710DDA}"/>
              </a:ext>
            </a:extLst>
          </p:cNvPr>
          <p:cNvSpPr>
            <a:spLocks noGrp="1"/>
          </p:cNvSpPr>
          <p:nvPr>
            <p:ph type="title"/>
          </p:nvPr>
        </p:nvSpPr>
        <p:spPr>
          <a:xfrm>
            <a:off x="200555" y="1089025"/>
            <a:ext cx="4563533"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Picture Placeholder 2">
            <a:extLst>
              <a:ext uri="{FF2B5EF4-FFF2-40B4-BE49-F238E27FC236}">
                <a16:creationId xmlns:a16="http://schemas.microsoft.com/office/drawing/2014/main" id="{44F60598-20E7-F042-89BA-C6678DD94E04}"/>
              </a:ext>
            </a:extLst>
          </p:cNvPr>
          <p:cNvSpPr>
            <a:spLocks noGrp="1"/>
          </p:cNvSpPr>
          <p:nvPr>
            <p:ph type="pic" idx="1" hasCustomPrompt="1"/>
          </p:nvPr>
        </p:nvSpPr>
        <p:spPr>
          <a:xfrm>
            <a:off x="4908549" y="1089025"/>
            <a:ext cx="7091363" cy="5111750"/>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z="1600" dirty="0"/>
              <a:t>Picture</a:t>
            </a:r>
            <a:endParaRPr lang="cs-CZ" dirty="0"/>
          </a:p>
        </p:txBody>
      </p:sp>
      <p:sp>
        <p:nvSpPr>
          <p:cNvPr id="4" name="Text Placeholder 3">
            <a:extLst>
              <a:ext uri="{FF2B5EF4-FFF2-40B4-BE49-F238E27FC236}">
                <a16:creationId xmlns:a16="http://schemas.microsoft.com/office/drawing/2014/main" id="{84BA6C57-B059-7548-8C2E-30FE726D9B20}"/>
              </a:ext>
            </a:extLst>
          </p:cNvPr>
          <p:cNvSpPr>
            <a:spLocks noGrp="1"/>
          </p:cNvSpPr>
          <p:nvPr>
            <p:ph type="body" sz="half" idx="2"/>
          </p:nvPr>
        </p:nvSpPr>
        <p:spPr>
          <a:xfrm>
            <a:off x="200555" y="1989137"/>
            <a:ext cx="4563533"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5A1513B4-C6DE-674E-99C4-2B60E0B3CF92}"/>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6" name="Footer Placeholder 5">
            <a:extLst>
              <a:ext uri="{FF2B5EF4-FFF2-40B4-BE49-F238E27FC236}">
                <a16:creationId xmlns:a16="http://schemas.microsoft.com/office/drawing/2014/main" id="{1D8753AB-B7F1-204E-AFB9-F65DEBC66B13}"/>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7" name="Slide Number Placeholder 6">
            <a:extLst>
              <a:ext uri="{FF2B5EF4-FFF2-40B4-BE49-F238E27FC236}">
                <a16:creationId xmlns:a16="http://schemas.microsoft.com/office/drawing/2014/main" id="{9B5C4982-79FD-9346-AC3D-B384016DEA74}"/>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20352043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cs-CZ"/>
              <a:t>Kliknutím lze upravit styl.</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48A87A34-81AB-432B-8DAE-1953F412C126}" type="datetimeFigureOut">
              <a:rPr lang="en-US" dirty="0"/>
              <a:t>12/5/2024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a:xfrm>
            <a:off x="216468" y="6356349"/>
            <a:ext cx="947170" cy="302347"/>
          </a:xfrm>
          <a:prstGeom prst="rect">
            <a:avLst/>
          </a:prstGeom>
        </p:spPr>
        <p:txBody>
          <a:bodyPr/>
          <a:lstStyle/>
          <a:p>
            <a:r>
              <a:rPr lang="cs-CZ"/>
              <a:t>11/04/2019</a:t>
            </a:r>
            <a:endParaRPr lang="cs-CZ" dirty="0"/>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r>
              <a:rPr lang="cs-CZ" dirty="0"/>
              <a:t>Název prezentace </a:t>
            </a:r>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a:xfrm>
            <a:off x="11352213" y="6356349"/>
            <a:ext cx="612775" cy="312739"/>
          </a:xfrm>
          <a:prstGeom prst="rect">
            <a:avLst/>
          </a:prstGeom>
        </p:spPr>
        <p:txBody>
          <a:bodyPr/>
          <a:lstStyle/>
          <a:p>
            <a:fld id="{1EA44BAA-1A06-B141-8215-9D88CF6A7203}" type="slidenum">
              <a:rPr lang="cs-CZ" smtClean="0"/>
              <a:t>‹#›</a:t>
            </a:fld>
            <a:endParaRPr lang="cs-CZ"/>
          </a:p>
        </p:txBody>
      </p:sp>
      <p:sp>
        <p:nvSpPr>
          <p:cNvPr id="6" name="Text Placeholder 5">
            <a:extLst>
              <a:ext uri="{FF2B5EF4-FFF2-40B4-BE49-F238E27FC236}">
                <a16:creationId xmlns:a16="http://schemas.microsoft.com/office/drawing/2014/main" id="{0FFD4CE4-1DDE-1747-9474-B500B04E5D3D}"/>
              </a:ext>
            </a:extLst>
          </p:cNvPr>
          <p:cNvSpPr>
            <a:spLocks noGrp="1"/>
          </p:cNvSpPr>
          <p:nvPr>
            <p:ph type="body" idx="13"/>
          </p:nvPr>
        </p:nvSpPr>
        <p:spPr>
          <a:xfrm>
            <a:off x="203497" y="1089025"/>
            <a:ext cx="11796415" cy="5111749"/>
          </a:xfrm>
        </p:spPr>
        <p:txBody>
          <a:bodyPr/>
          <a:lstStyle>
            <a:lvl1pPr>
              <a:defRPr sz="2000"/>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Tree>
    <p:extLst>
      <p:ext uri="{BB962C8B-B14F-4D97-AF65-F5344CB8AC3E}">
        <p14:creationId xmlns:p14="http://schemas.microsoft.com/office/powerpoint/2010/main" val="2089793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12/5/2024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cs-CZ"/>
              <a:t>Kliknutím lze upravit styl.</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p:cNvSpPr>
            <a:spLocks noGrp="1"/>
          </p:cNvSpPr>
          <p:nvPr>
            <p:ph sz="half" idx="2"/>
          </p:nvPr>
        </p:nvSpPr>
        <p:spPr>
          <a:xfrm>
            <a:off x="1141410" y="3073397"/>
            <a:ext cx="4878391" cy="2717801"/>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p:cNvSpPr>
            <a:spLocks noGrp="1"/>
          </p:cNvSpPr>
          <p:nvPr>
            <p:ph sz="quarter" idx="4"/>
          </p:nvPr>
        </p:nvSpPr>
        <p:spPr>
          <a:xfrm>
            <a:off x="6172200" y="3073397"/>
            <a:ext cx="4875210" cy="2717801"/>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12/5/2024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12/5/2024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12/5/2024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cs-CZ"/>
              <a:t>Kliknutím lze upravit styl.</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p:cNvSpPr>
            <a:spLocks noGrp="1"/>
          </p:cNvSpPr>
          <p:nvPr>
            <p:ph type="dt" sz="half" idx="10"/>
          </p:nvPr>
        </p:nvSpPr>
        <p:spPr/>
        <p:txBody>
          <a:bodyPr/>
          <a:lstStyle/>
          <a:p>
            <a:fld id="{48A87A34-81AB-432B-8DAE-1953F412C126}" type="datetimeFigureOut">
              <a:rPr lang="en-US" dirty="0"/>
              <a:t>12/5/2024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cs-CZ"/>
              <a:t>Kliknutím lze upravit styl.</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a:t>Kliknutím na ikonu přidáte obrázek.</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p:cNvSpPr>
            <a:spLocks noGrp="1"/>
          </p:cNvSpPr>
          <p:nvPr>
            <p:ph type="dt" sz="half" idx="10"/>
          </p:nvPr>
        </p:nvSpPr>
        <p:spPr/>
        <p:txBody>
          <a:bodyPr/>
          <a:lstStyle/>
          <a:p>
            <a:fld id="{48A87A34-81AB-432B-8DAE-1953F412C126}" type="datetimeFigureOut">
              <a:rPr lang="en-US" dirty="0"/>
              <a:t>12/5/2024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microsoft.com/office/2007/relationships/hdphoto" Target="../media/hdphoto1.wdp"/><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duotone>
              <a:prstClr val="black"/>
              <a:schemeClr val="accent5">
                <a:tint val="45000"/>
                <a:satMod val="400000"/>
              </a:schemeClr>
            </a:duotone>
            <a:extLst>
              <a:ext uri="{BEBA8EAE-BF5A-486C-A8C5-ECC9F3942E4B}">
                <a14:imgProps xmlns:a14="http://schemas.microsoft.com/office/drawing/2010/main">
                  <a14:imgLayer r:embed="rId20">
                    <a14:imgEffect>
                      <a14:sharpenSoften amount="61000"/>
                    </a14:imgEffect>
                    <a14:imgEffect>
                      <a14:colorTemperature colorTemp="8800"/>
                    </a14:imgEffect>
                    <a14:imgEffect>
                      <a14:saturation sat="200000"/>
                    </a14:imgEffect>
                    <a14:imgEffect>
                      <a14:brightnessContrast contrast="20000"/>
                    </a14:imgEffect>
                  </a14:imgLayer>
                </a14:imgProps>
              </a:ext>
            </a:extLst>
          </a:blip>
          <a:srcRect/>
          <a:stretch>
            <a:fillRect/>
          </a:stretch>
        </a:blipFill>
        <a:effectLst/>
      </p:bgPr>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21">
            <a:alphaModFix amt="30000"/>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12/5/2024</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8E16DB-0F0F-994D-A403-C9AB95C3DFC4}"/>
              </a:ext>
            </a:extLst>
          </p:cNvPr>
          <p:cNvSpPr>
            <a:spLocks noGrp="1"/>
          </p:cNvSpPr>
          <p:nvPr>
            <p:ph type="title"/>
          </p:nvPr>
        </p:nvSpPr>
        <p:spPr>
          <a:xfrm>
            <a:off x="192088" y="1104756"/>
            <a:ext cx="11798620" cy="703407"/>
          </a:xfrm>
          <a:prstGeom prst="rect">
            <a:avLst/>
          </a:prstGeom>
        </p:spPr>
        <p:txBody>
          <a:bodyPr vert="horz" lIns="91440" tIns="45720" rIns="91440" bIns="45720" rtlCol="0" anchor="b">
            <a:normAutofit/>
          </a:bodyPr>
          <a:lstStyle/>
          <a:p>
            <a:pPr marL="0" indent="0">
              <a:tabLst>
                <a:tab pos="525463" algn="l"/>
              </a:tabLst>
            </a:pPr>
            <a:r>
              <a:rPr lang="cs-CZ" dirty="0"/>
              <a:t>Kliknutím lze upravit styl.</a:t>
            </a:r>
          </a:p>
        </p:txBody>
      </p:sp>
      <p:sp>
        <p:nvSpPr>
          <p:cNvPr id="3" name="Text Placeholder 2">
            <a:extLst>
              <a:ext uri="{FF2B5EF4-FFF2-40B4-BE49-F238E27FC236}">
                <a16:creationId xmlns:a16="http://schemas.microsoft.com/office/drawing/2014/main" id="{1D309CB4-F383-0740-80DE-33C5455CE3FB}"/>
              </a:ext>
            </a:extLst>
          </p:cNvPr>
          <p:cNvSpPr>
            <a:spLocks noGrp="1"/>
          </p:cNvSpPr>
          <p:nvPr>
            <p:ph type="body" idx="1"/>
          </p:nvPr>
        </p:nvSpPr>
        <p:spPr>
          <a:xfrm>
            <a:off x="192088" y="1994170"/>
            <a:ext cx="11798620" cy="4182793"/>
          </a:xfrm>
          <a:prstGeom prst="rect">
            <a:avLst/>
          </a:prstGeom>
        </p:spPr>
        <p:txBody>
          <a:bodyPr vert="horz" lIns="91440" tIns="45720" rIns="91440" bIns="45720" rtlCol="0">
            <a:normAutofit/>
          </a:bodyPr>
          <a:lstStyle/>
          <a:p>
            <a:r>
              <a:rPr lang="en-US" dirty="0"/>
              <a:t>Click to edit Master subtitle style</a:t>
            </a:r>
            <a:endParaRPr lang="cs-CZ" dirty="0"/>
          </a:p>
        </p:txBody>
      </p:sp>
      <p:sp>
        <p:nvSpPr>
          <p:cNvPr id="6" name="Slide Number Placeholder 5">
            <a:extLst>
              <a:ext uri="{FF2B5EF4-FFF2-40B4-BE49-F238E27FC236}">
                <a16:creationId xmlns:a16="http://schemas.microsoft.com/office/drawing/2014/main" id="{13E14753-7DC6-624B-84C7-488F2ABE6176}"/>
              </a:ext>
            </a:extLst>
          </p:cNvPr>
          <p:cNvSpPr>
            <a:spLocks noGrp="1"/>
          </p:cNvSpPr>
          <p:nvPr>
            <p:ph type="sldNum" sz="quarter" idx="4"/>
          </p:nvPr>
        </p:nvSpPr>
        <p:spPr>
          <a:xfrm>
            <a:off x="11588926" y="6356350"/>
            <a:ext cx="401782" cy="312740"/>
          </a:xfrm>
          <a:prstGeom prst="rect">
            <a:avLst/>
          </a:prstGeom>
        </p:spPr>
        <p:txBody>
          <a:bodyPr vert="horz" lIns="91440" tIns="45720" rIns="91440" bIns="45720" rtlCol="0" anchor="ctr"/>
          <a:lstStyle>
            <a:lvl1pPr algn="r">
              <a:defRPr sz="1200">
                <a:solidFill>
                  <a:srgbClr val="00A499"/>
                </a:solidFill>
              </a:defRPr>
            </a:lvl1pPr>
          </a:lstStyle>
          <a:p>
            <a:fld id="{E57EA1BE-92D9-9E4F-B3B9-F1A717F85676}" type="slidenum">
              <a:rPr lang="cs-CZ" smtClean="0"/>
              <a:pPr/>
              <a:t>‹#›</a:t>
            </a:fld>
            <a:endParaRPr lang="cs-CZ" dirty="0"/>
          </a:p>
        </p:txBody>
      </p:sp>
    </p:spTree>
    <p:extLst>
      <p:ext uri="{BB962C8B-B14F-4D97-AF65-F5344CB8AC3E}">
        <p14:creationId xmlns:p14="http://schemas.microsoft.com/office/powerpoint/2010/main" val="3300266617"/>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Lst>
  <p:hf sldNum="0" hdr="0" ftr="0" dt="0"/>
  <p:txStyles>
    <p:title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p:titleStyle>
    <p:bodyStyle>
      <a:lvl1pPr marL="0" indent="0" algn="l" defTabSz="914400" rtl="0" eaLnBrk="1" latinLnBrk="0" hangingPunct="1">
        <a:lnSpc>
          <a:spcPct val="90000"/>
        </a:lnSpc>
        <a:spcBef>
          <a:spcPts val="1000"/>
        </a:spcBef>
        <a:buFontTx/>
        <a:buNone/>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21">
          <p15:clr>
            <a:srgbClr val="F26B43"/>
          </p15:clr>
        </p15:guide>
        <p15:guide id="3" pos="7559">
          <p15:clr>
            <a:srgbClr val="F26B43"/>
          </p15:clr>
        </p15:guide>
        <p15:guide id="11" orient="horz" pos="4201">
          <p15:clr>
            <a:srgbClr val="F26B43"/>
          </p15:clr>
        </p15:guide>
        <p15:guide id="12" orient="horz" pos="11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26.jpeg"/></Relationships>
</file>

<file path=ppt/slides/_rels/slide10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129.jpeg"/><Relationship Id="rId4" Type="http://schemas.openxmlformats.org/officeDocument/2006/relationships/image" Target="../media/image128.jpeg"/></Relationships>
</file>

<file path=ppt/slides/_rels/slide103.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31.png"/></Relationships>
</file>

<file path=ppt/slides/_rels/slide104.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133.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134.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35.jpeg"/></Relationships>
</file>

<file path=ppt/slides/_rels/slide10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33.xml"/><Relationship Id="rId7" Type="http://schemas.microsoft.com/office/2007/relationships/hdphoto" Target="../media/hdphoto6.wdp"/><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20.png"/><Relationship Id="rId5" Type="http://schemas.microsoft.com/office/2007/relationships/hdphoto" Target="../media/hdphoto5.wdp"/><Relationship Id="rId4" Type="http://schemas.openxmlformats.org/officeDocument/2006/relationships/image" Target="../media/image19.png"/></Relationships>
</file>

<file path=ppt/slides/_rels/slide110.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39.png"/></Relationships>
</file>

<file path=ppt/slides/_rels/slide1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141.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142.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slide" Target="slide120.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1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3" Type="http://schemas.openxmlformats.org/officeDocument/2006/relationships/image" Target="../media/image143.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image" Target="../media/image144.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image" Target="../media/image145.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image" Target="../media/image146.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48.pn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30.xml.rels><?xml version="1.0" encoding="UTF-8" standalone="yes"?>
<Relationships xmlns="http://schemas.openxmlformats.org/package/2006/relationships"><Relationship Id="rId3" Type="http://schemas.openxmlformats.org/officeDocument/2006/relationships/image" Target="../media/image149.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3" Type="http://schemas.openxmlformats.org/officeDocument/2006/relationships/image" Target="../media/image150.jpe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152.jpeg"/><Relationship Id="rId4" Type="http://schemas.openxmlformats.org/officeDocument/2006/relationships/image" Target="../media/image151.jpeg"/></Relationships>
</file>

<file path=ppt/slides/_rels/slide132.xml.rels><?xml version="1.0" encoding="UTF-8" standalone="yes"?>
<Relationships xmlns="http://schemas.openxmlformats.org/package/2006/relationships"><Relationship Id="rId3" Type="http://schemas.openxmlformats.org/officeDocument/2006/relationships/image" Target="../media/image153.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54.jpeg"/></Relationships>
</file>

<file path=ppt/slides/_rels/slide133.xml.rels><?xml version="1.0" encoding="UTF-8" standalone="yes"?>
<Relationships xmlns="http://schemas.openxmlformats.org/package/2006/relationships"><Relationship Id="rId3" Type="http://schemas.openxmlformats.org/officeDocument/2006/relationships/image" Target="../media/image155.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3" Type="http://schemas.openxmlformats.org/officeDocument/2006/relationships/image" Target="../media/image156.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image" Target="../media/image157.jpe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159.jpeg"/><Relationship Id="rId4" Type="http://schemas.openxmlformats.org/officeDocument/2006/relationships/image" Target="../media/image158.jpeg"/></Relationships>
</file>

<file path=ppt/slides/_rels/slide136.xml.rels><?xml version="1.0" encoding="UTF-8" standalone="yes"?>
<Relationships xmlns="http://schemas.openxmlformats.org/package/2006/relationships"><Relationship Id="rId3" Type="http://schemas.openxmlformats.org/officeDocument/2006/relationships/image" Target="../media/image160.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66.jpeg"/></Relationships>
</file>

<file path=ppt/slides/_rels/slide137.xml.rels><?xml version="1.0" encoding="UTF-8" standalone="yes"?>
<Relationships xmlns="http://schemas.openxmlformats.org/package/2006/relationships"><Relationship Id="rId3" Type="http://schemas.openxmlformats.org/officeDocument/2006/relationships/image" Target="../media/image161.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164.jpeg"/><Relationship Id="rId4" Type="http://schemas.openxmlformats.org/officeDocument/2006/relationships/image" Target="../media/image163.jpeg"/></Relationships>
</file>

<file path=ppt/slides/_rels/slide1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165.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slide" Target="slide15.xml"/></Relationships>
</file>

<file path=ppt/slides/_rels/slide1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3.mp4"/><Relationship Id="rId1" Type="http://schemas.microsoft.com/office/2007/relationships/media" Target="../media/media3.mp4"/><Relationship Id="rId5" Type="http://schemas.openxmlformats.org/officeDocument/2006/relationships/image" Target="../media/image166.png"/><Relationship Id="rId4" Type="http://schemas.openxmlformats.org/officeDocument/2006/relationships/image" Target="../media/image6.png"/></Relationships>
</file>

<file path=ppt/slides/_rels/slide141.xml.rels><?xml version="1.0" encoding="UTF-8" standalone="yes"?>
<Relationships xmlns="http://schemas.openxmlformats.org/package/2006/relationships"><Relationship Id="rId3" Type="http://schemas.openxmlformats.org/officeDocument/2006/relationships/image" Target="../media/image167.jpe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70.png"/><Relationship Id="rId5" Type="http://schemas.openxmlformats.org/officeDocument/2006/relationships/image" Target="../media/image169.jpeg"/><Relationship Id="rId4" Type="http://schemas.openxmlformats.org/officeDocument/2006/relationships/image" Target="../media/image168.jpeg"/></Relationships>
</file>

<file path=ppt/slides/_rels/slide142.xml.rels><?xml version="1.0" encoding="UTF-8" standalone="yes"?>
<Relationships xmlns="http://schemas.openxmlformats.org/package/2006/relationships"><Relationship Id="rId3" Type="http://schemas.openxmlformats.org/officeDocument/2006/relationships/image" Target="../media/image171.png"/><Relationship Id="rId7" Type="http://schemas.openxmlformats.org/officeDocument/2006/relationships/image" Target="../media/image175.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74.png"/><Relationship Id="rId5" Type="http://schemas.openxmlformats.org/officeDocument/2006/relationships/image" Target="../media/image173.png"/><Relationship Id="rId4" Type="http://schemas.openxmlformats.org/officeDocument/2006/relationships/image" Target="../media/image172.png"/></Relationships>
</file>

<file path=ppt/slides/_rels/slide143.xml.rels><?xml version="1.0" encoding="UTF-8" standalone="yes"?>
<Relationships xmlns="http://schemas.openxmlformats.org/package/2006/relationships"><Relationship Id="rId3" Type="http://schemas.openxmlformats.org/officeDocument/2006/relationships/image" Target="../media/image176.jpeg"/><Relationship Id="rId7" Type="http://schemas.openxmlformats.org/officeDocument/2006/relationships/image" Target="../media/image180.jpe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79.jpeg"/><Relationship Id="rId5" Type="http://schemas.openxmlformats.org/officeDocument/2006/relationships/image" Target="../media/image178.jpeg"/><Relationship Id="rId4" Type="http://schemas.openxmlformats.org/officeDocument/2006/relationships/image" Target="../media/image177.jpeg"/></Relationships>
</file>

<file path=ppt/slides/_rels/slide144.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notesSlide" Target="../notesSlides/notesSlide1.xml"/><Relationship Id="rId1" Type="http://schemas.openxmlformats.org/officeDocument/2006/relationships/slideLayout" Target="../slideLayouts/slideLayout27.xml"/><Relationship Id="rId4" Type="http://schemas.openxmlformats.org/officeDocument/2006/relationships/image" Target="../media/image4.emf"/></Relationships>
</file>

<file path=ppt/slides/_rels/slide15.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68.xml"/><Relationship Id="rId7" Type="http://schemas.openxmlformats.org/officeDocument/2006/relationships/image" Target="../media/image26.jpe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slide" Target="slide17.xml"/><Relationship Id="rId5" Type="http://schemas.openxmlformats.org/officeDocument/2006/relationships/slide" Target="slide18.xml"/><Relationship Id="rId4" Type="http://schemas.openxmlformats.org/officeDocument/2006/relationships/slide" Target="slide83.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slide" Target="slide21.xml"/></Relationships>
</file>

<file path=ppt/slides/_rels/slide19.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slide" Target="slide132.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57.xml"/><Relationship Id="rId18" Type="http://schemas.openxmlformats.org/officeDocument/2006/relationships/slide" Target="slide66.xml"/><Relationship Id="rId26" Type="http://schemas.openxmlformats.org/officeDocument/2006/relationships/slide" Target="slide131.xml"/><Relationship Id="rId3" Type="http://schemas.openxmlformats.org/officeDocument/2006/relationships/image" Target="../media/image32.jpeg"/><Relationship Id="rId21" Type="http://schemas.openxmlformats.org/officeDocument/2006/relationships/slide" Target="slide75.xml"/><Relationship Id="rId7" Type="http://schemas.openxmlformats.org/officeDocument/2006/relationships/slide" Target="slide28.xml"/><Relationship Id="rId12" Type="http://schemas.openxmlformats.org/officeDocument/2006/relationships/slide" Target="slide56.xml"/><Relationship Id="rId17" Type="http://schemas.openxmlformats.org/officeDocument/2006/relationships/slide" Target="slide64.xml"/><Relationship Id="rId25" Type="http://schemas.openxmlformats.org/officeDocument/2006/relationships/slide" Target="slide87.xml"/><Relationship Id="rId2" Type="http://schemas.openxmlformats.org/officeDocument/2006/relationships/image" Target="../media/image6.png"/><Relationship Id="rId16" Type="http://schemas.openxmlformats.org/officeDocument/2006/relationships/slide" Target="slide61.xml"/><Relationship Id="rId20" Type="http://schemas.openxmlformats.org/officeDocument/2006/relationships/slide" Target="slide72.xml"/><Relationship Id="rId1" Type="http://schemas.openxmlformats.org/officeDocument/2006/relationships/slideLayout" Target="../slideLayouts/slideLayout2.xml"/><Relationship Id="rId6" Type="http://schemas.openxmlformats.org/officeDocument/2006/relationships/slide" Target="slide62.xml"/><Relationship Id="rId11" Type="http://schemas.openxmlformats.org/officeDocument/2006/relationships/slide" Target="slide55.xml"/><Relationship Id="rId24" Type="http://schemas.openxmlformats.org/officeDocument/2006/relationships/slide" Target="slide86.xml"/><Relationship Id="rId5" Type="http://schemas.openxmlformats.org/officeDocument/2006/relationships/image" Target="../media/image34.jpeg"/><Relationship Id="rId15" Type="http://schemas.openxmlformats.org/officeDocument/2006/relationships/slide" Target="slide60.xml"/><Relationship Id="rId23" Type="http://schemas.openxmlformats.org/officeDocument/2006/relationships/slide" Target="slide83.xml"/><Relationship Id="rId10" Type="http://schemas.openxmlformats.org/officeDocument/2006/relationships/slide" Target="slide32.xml"/><Relationship Id="rId19" Type="http://schemas.openxmlformats.org/officeDocument/2006/relationships/slide" Target="slide71.xml"/><Relationship Id="rId4" Type="http://schemas.openxmlformats.org/officeDocument/2006/relationships/image" Target="../media/image33.jpeg"/><Relationship Id="rId9" Type="http://schemas.openxmlformats.org/officeDocument/2006/relationships/slide" Target="slide31.xml"/><Relationship Id="rId14" Type="http://schemas.openxmlformats.org/officeDocument/2006/relationships/slide" Target="slide59.xml"/><Relationship Id="rId22" Type="http://schemas.openxmlformats.org/officeDocument/2006/relationships/slide" Target="slide77.xml"/></Relationships>
</file>

<file path=ppt/slides/_rels/slide2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36.jpeg"/></Relationships>
</file>

<file path=ppt/slides/_rels/slide23.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slide" Target="slide31.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3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33.xml.rels><?xml version="1.0" encoding="UTF-8" standalone="yes"?>
<Relationships xmlns="http://schemas.openxmlformats.org/package/2006/relationships"><Relationship Id="rId3" Type="http://schemas.openxmlformats.org/officeDocument/2006/relationships/slide" Target="slide139.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slide" Target="slide39.xml"/><Relationship Id="rId3" Type="http://schemas.openxmlformats.org/officeDocument/2006/relationships/slide" Target="slide35.xml"/><Relationship Id="rId7" Type="http://schemas.openxmlformats.org/officeDocument/2006/relationships/slide" Target="slide139.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slide" Target="slide140.xml"/><Relationship Id="rId11" Type="http://schemas.openxmlformats.org/officeDocument/2006/relationships/image" Target="../media/image46.jpeg"/><Relationship Id="rId5" Type="http://schemas.openxmlformats.org/officeDocument/2006/relationships/slide" Target="slide37.xml"/><Relationship Id="rId10" Type="http://schemas.openxmlformats.org/officeDocument/2006/relationships/slide" Target="slide23.xml"/><Relationship Id="rId4" Type="http://schemas.openxmlformats.org/officeDocument/2006/relationships/slide" Target="slide36.xml"/><Relationship Id="rId9" Type="http://schemas.openxmlformats.org/officeDocument/2006/relationships/slide" Target="slide40.xml"/></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3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50.jpeg"/></Relationships>
</file>

<file path=ppt/slides/_rels/slide3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52.jpeg"/></Relationships>
</file>

<file path=ppt/slides/_rels/slide3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54.jpeg"/></Relationships>
</file>

<file path=ppt/slides/_rels/slide4.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slide" Target="slide48.xml"/><Relationship Id="rId3" Type="http://schemas.openxmlformats.org/officeDocument/2006/relationships/slide" Target="slide43.xml"/><Relationship Id="rId7" Type="http://schemas.openxmlformats.org/officeDocument/2006/relationships/slide" Target="slide47.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slide" Target="slide46.xml"/><Relationship Id="rId5" Type="http://schemas.openxmlformats.org/officeDocument/2006/relationships/slide" Target="slide45.xml"/><Relationship Id="rId4" Type="http://schemas.openxmlformats.org/officeDocument/2006/relationships/slide" Target="slide44.xml"/></Relationships>
</file>

<file path=ppt/slides/_rels/slide4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57.jpeg"/></Relationships>
</file>

<file path=ppt/slides/_rels/slide4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59.jpeg"/></Relationships>
</file>

<file path=ppt/slides/_rels/slide45.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61.jpeg"/></Relationships>
</file>

<file path=ppt/slides/_rels/slide46.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63.jpeg"/></Relationships>
</file>

<file path=ppt/slides/_rels/slide47.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65.jpeg"/></Relationships>
</file>

<file path=ppt/slides/_rels/slide48.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50.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52.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79.jpeg"/><Relationship Id="rId4" Type="http://schemas.openxmlformats.org/officeDocument/2006/relationships/image" Target="../media/image78.jpeg"/></Relationships>
</file>

<file path=ppt/slides/_rels/slide59.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2.jpeg"/></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85.jpeg"/><Relationship Id="rId2" Type="http://schemas.openxmlformats.org/officeDocument/2006/relationships/audio" Target="../media/media1.aac"/><Relationship Id="rId1" Type="http://schemas.microsoft.com/office/2007/relationships/media" Target="../media/media1.aac"/><Relationship Id="rId6" Type="http://schemas.openxmlformats.org/officeDocument/2006/relationships/image" Target="../media/image84.jpeg"/><Relationship Id="rId5" Type="http://schemas.openxmlformats.org/officeDocument/2006/relationships/image" Target="../media/image83.png"/><Relationship Id="rId4" Type="http://schemas.openxmlformats.org/officeDocument/2006/relationships/image" Target="../media/image6.png"/></Relationships>
</file>

<file path=ppt/slides/_rels/slide62.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slide" Target="slide69.xml"/><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91.jpeg"/></Relationships>
</file>

<file path=ppt/slides/_rels/slide68.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4.jpeg"/><Relationship Id="rId4" Type="http://schemas.openxmlformats.org/officeDocument/2006/relationships/image" Target="../media/image93.jpeg"/></Relationships>
</file>

<file path=ppt/slides/_rels/slide69.xml.rels><?xml version="1.0" encoding="UTF-8" standalone="yes"?>
<Relationships xmlns="http://schemas.openxmlformats.org/package/2006/relationships"><Relationship Id="rId3" Type="http://schemas.openxmlformats.org/officeDocument/2006/relationships/slide" Target="slide70.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97.jpeg"/><Relationship Id="rId5" Type="http://schemas.openxmlformats.org/officeDocument/2006/relationships/image" Target="../media/image96.jpeg"/><Relationship Id="rId4" Type="http://schemas.openxmlformats.org/officeDocument/2006/relationships/image" Target="../media/image95.jpe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99.jpeg"/></Relationships>
</file>

<file path=ppt/slides/_rels/slide71.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01.jpeg"/></Relationships>
</file>

<file path=ppt/slides/_rels/slide72.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04.jpeg"/></Relationships>
</file>

<file path=ppt/slides/_rels/slide74.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09.jpeg"/></Relationships>
</file>

<file path=ppt/slides/_rels/slide78.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11.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15.png"/><Relationship Id="rId4" Type="http://schemas.microsoft.com/office/2007/relationships/hdphoto" Target="../media/hdphoto2.wdp"/><Relationship Id="rId9" Type="http://schemas.openxmlformats.org/officeDocument/2006/relationships/image" Target="../media/image17.jpeg"/></Relationships>
</file>

<file path=ppt/slides/_rels/slide80.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13.jpeg"/></Relationships>
</file>

<file path=ppt/slides/_rels/slide81.xml.rels><?xml version="1.0" encoding="UTF-8" standalone="yes"?>
<Relationships xmlns="http://schemas.openxmlformats.org/package/2006/relationships"><Relationship Id="rId3" Type="http://schemas.openxmlformats.org/officeDocument/2006/relationships/image" Target="../media/image114.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15.jpeg"/></Relationships>
</file>

<file path=ppt/slides/_rels/slide82.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119.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120.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21.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slide" Target="slide93.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slide" Target="slide95.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22.jpeg"/><Relationship Id="rId5" Type="http://schemas.openxmlformats.org/officeDocument/2006/relationships/slide" Target="slide97.xml"/><Relationship Id="rId4" Type="http://schemas.openxmlformats.org/officeDocument/2006/relationships/slide" Target="slide96.xml"/></Relationships>
</file>

<file path=ppt/slides/_rels/slide9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23.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124.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1CBE805-5438-3B16-91D4-539B82F397DC}"/>
              </a:ext>
            </a:extLst>
          </p:cNvPr>
          <p:cNvSpPr txBox="1"/>
          <p:nvPr/>
        </p:nvSpPr>
        <p:spPr>
          <a:xfrm>
            <a:off x="2122715" y="2259044"/>
            <a:ext cx="7952013" cy="954107"/>
          </a:xfrm>
          <a:prstGeom prst="rect">
            <a:avLst/>
          </a:prstGeom>
          <a:noFill/>
        </p:spPr>
        <p:txBody>
          <a:bodyPr wrap="square" rtlCol="0">
            <a:spAutoFit/>
          </a:bodyPr>
          <a:lstStyle/>
          <a:p>
            <a:pPr lvl="0" algn="ctr" defTabSz="914400"/>
            <a:r>
              <a:rPr lang="en-GB" sz="2800" b="1" dirty="0">
                <a:solidFill>
                  <a:srgbClr val="00A499"/>
                </a:solidFill>
                <a:latin typeface="Calibri" panose="020F0502020204030204" pitchFamily="34" charset="0"/>
              </a:rPr>
              <a:t>LABORATOŘ SYSTÉMOVÉ INTEGRITY POŽÁRNĚ BEZPEČNOSTNÍCH ZAŘÍZENÍ</a:t>
            </a:r>
            <a:endParaRPr kumimoji="0" lang="en-GB" sz="2800" b="1" i="0" u="none" strike="noStrike" kern="1200" cap="none" spc="0" normalizeH="0" baseline="0" noProof="0" dirty="0">
              <a:ln>
                <a:noFill/>
              </a:ln>
              <a:solidFill>
                <a:srgbClr val="00A499"/>
              </a:solidFill>
              <a:effectLst/>
              <a:uLnTx/>
              <a:uFillTx/>
              <a:latin typeface="Calibri" panose="020F0502020204030204" pitchFamily="34" charset="0"/>
              <a:ea typeface="+mn-ea"/>
              <a:cs typeface="+mn-cs"/>
            </a:endParaRPr>
          </a:p>
        </p:txBody>
      </p:sp>
      <p:pic>
        <p:nvPicPr>
          <p:cNvPr id="4" name="Picture 3">
            <a:extLst>
              <a:ext uri="{FF2B5EF4-FFF2-40B4-BE49-F238E27FC236}">
                <a16:creationId xmlns:a16="http://schemas.microsoft.com/office/drawing/2014/main" id="{8E40FE10-322F-D8A5-A53D-E2C7CB3BA4DC}"/>
              </a:ext>
            </a:extLst>
          </p:cNvPr>
          <p:cNvPicPr>
            <a:picLocks noChangeAspect="1"/>
          </p:cNvPicPr>
          <p:nvPr/>
        </p:nvPicPr>
        <p:blipFill>
          <a:blip r:embed="rId2"/>
          <a:stretch>
            <a:fillRect/>
          </a:stretch>
        </p:blipFill>
        <p:spPr>
          <a:xfrm>
            <a:off x="5036584" y="253114"/>
            <a:ext cx="2118832" cy="1228472"/>
          </a:xfrm>
          <a:prstGeom prst="rect">
            <a:avLst/>
          </a:prstGeom>
        </p:spPr>
      </p:pic>
      <p:pic>
        <p:nvPicPr>
          <p:cNvPr id="5" name="Picture 4" descr="Text&#10;&#10;Description automatically generated with low confidence">
            <a:extLst>
              <a:ext uri="{FF2B5EF4-FFF2-40B4-BE49-F238E27FC236}">
                <a16:creationId xmlns:a16="http://schemas.microsoft.com/office/drawing/2014/main" id="{DD49E10A-9549-6FED-EC4A-956886A72E0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51395" y="5433957"/>
            <a:ext cx="5905988" cy="1088077"/>
          </a:xfrm>
          <a:prstGeom prst="rect">
            <a:avLst/>
          </a:prstGeom>
        </p:spPr>
      </p:pic>
      <p:sp>
        <p:nvSpPr>
          <p:cNvPr id="6" name="TextBox 5">
            <a:extLst>
              <a:ext uri="{FF2B5EF4-FFF2-40B4-BE49-F238E27FC236}">
                <a16:creationId xmlns:a16="http://schemas.microsoft.com/office/drawing/2014/main" id="{E1D4C76D-A2F4-254C-288D-AA077E86A0FC}"/>
              </a:ext>
            </a:extLst>
          </p:cNvPr>
          <p:cNvSpPr txBox="1"/>
          <p:nvPr/>
        </p:nvSpPr>
        <p:spPr>
          <a:xfrm>
            <a:off x="4199327" y="3689642"/>
            <a:ext cx="489166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s-CZ" sz="1800" b="0" i="0" u="none" strike="noStrike" kern="1200" cap="none" spc="0" normalizeH="0" baseline="0" noProof="0" dirty="0">
                <a:ln>
                  <a:noFill/>
                </a:ln>
                <a:solidFill>
                  <a:prstClr val="black"/>
                </a:solidFill>
                <a:effectLst/>
                <a:uLnTx/>
                <a:uFillTx/>
                <a:latin typeface="Calibri" panose="020F0502020204030204"/>
                <a:ea typeface="+mn-ea"/>
                <a:cs typeface="+mn-cs"/>
              </a:rPr>
              <a:t>Šárka Kročová, Martin </a:t>
            </a:r>
            <a:r>
              <a:rPr kumimoji="0" lang="cs-CZ" sz="1800" b="0" i="0" u="none" strike="noStrike" kern="1200" cap="none" spc="0" normalizeH="0" baseline="0" noProof="0" dirty="0" err="1">
                <a:ln>
                  <a:noFill/>
                </a:ln>
                <a:solidFill>
                  <a:prstClr val="black"/>
                </a:solidFill>
                <a:effectLst/>
                <a:uLnTx/>
                <a:uFillTx/>
                <a:latin typeface="Calibri" panose="020F0502020204030204"/>
                <a:ea typeface="+mn-ea"/>
                <a:cs typeface="+mn-cs"/>
              </a:rPr>
              <a:t>Florčinský</a:t>
            </a:r>
            <a:r>
              <a:rPr lang="cs-CZ">
                <a:solidFill>
                  <a:prstClr val="black"/>
                </a:solidFill>
                <a:latin typeface="Calibri" panose="020F0502020204030204"/>
              </a:rPr>
              <a:t>, Adam Thomitzek</a:t>
            </a:r>
            <a:endParaRPr kumimoji="0" lang="en-CZ"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8650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72433217-D1BE-9259-9FAF-AFCA329FA1A2}"/>
            </a:ext>
          </a:extLst>
        </p:cNvPr>
        <p:cNvGrpSpPr/>
        <p:nvPr/>
      </p:nvGrpSpPr>
      <p:grpSpPr>
        <a:xfrm>
          <a:off x="0" y="0"/>
          <a:ext cx="0" cy="0"/>
          <a:chOff x="0" y="0"/>
          <a:chExt cx="0" cy="0"/>
        </a:xfrm>
      </p:grpSpPr>
      <p:sp>
        <p:nvSpPr>
          <p:cNvPr id="9" name="TextovéPole 8">
            <a:extLst>
              <a:ext uri="{FF2B5EF4-FFF2-40B4-BE49-F238E27FC236}">
                <a16:creationId xmlns:a16="http://schemas.microsoft.com/office/drawing/2014/main" id="{AEAEF477-6EF6-418E-99BC-B9A89AD7CAAD}"/>
              </a:ext>
            </a:extLst>
          </p:cNvPr>
          <p:cNvSpPr txBox="1"/>
          <p:nvPr/>
        </p:nvSpPr>
        <p:spPr>
          <a:xfrm>
            <a:off x="1487491" y="982523"/>
            <a:ext cx="5367082" cy="5782545"/>
          </a:xfrm>
          <a:prstGeom prst="rect">
            <a:avLst/>
          </a:prstGeom>
          <a:noFill/>
        </p:spPr>
        <p:txBody>
          <a:bodyPr wrap="square" rtlCol="0">
            <a:spAutoFit/>
          </a:bodyPr>
          <a:lstStyle/>
          <a:p>
            <a:pPr marL="514350" indent="-514350">
              <a:buAutoNum type="romanUcPeriod"/>
            </a:pPr>
            <a:r>
              <a:rPr lang="cs-CZ" sz="2000" b="1" dirty="0">
                <a:solidFill>
                  <a:schemeClr val="bg1"/>
                </a:solidFill>
                <a:latin typeface="Times New Roman" panose="02020603050405020304" pitchFamily="18" charset="0"/>
                <a:cs typeface="Times New Roman" panose="02020603050405020304" pitchFamily="18" charset="0"/>
              </a:rPr>
              <a:t>fáze rozvoje požáru</a:t>
            </a:r>
          </a:p>
          <a:p>
            <a:pPr marL="400050" indent="-400050">
              <a:buAutoNum type="romanUcPeriod"/>
            </a:pPr>
            <a:endParaRPr lang="cs-CZ" sz="2000"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je časový úsek od vzniku požáru až do počátku intenzivního hoření</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tepelný výkon požáru a teploty pomalu rostou</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vzhledem k tomu, že intenzita hoření je ještě poměrně malá, protože požárem je zasažena pouze část hořlavých materiálů, je vliv požárně bezpečnostních zařízení zásadní</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elektrická požární signalizace umožňuje požár detekovat a provádí úkony pro omezení jeho rozsahu</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stabilní hasicí brání aby se intenzita požáru zvýšila a požár přešel do další fáze rozvoje</a:t>
            </a: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p:txBody>
      </p:sp>
      <p:sp>
        <p:nvSpPr>
          <p:cNvPr id="5" name="Nadpis 1">
            <a:extLst>
              <a:ext uri="{FF2B5EF4-FFF2-40B4-BE49-F238E27FC236}">
                <a16:creationId xmlns:a16="http://schemas.microsoft.com/office/drawing/2014/main" id="{9930F77D-F8F4-E46E-CB81-ACE195184C6D}"/>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8C3DF39A-7981-D596-0DBF-ABD7A0389210}"/>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Dopředu nebo Další 7">
            <a:hlinkClick r:id="" action="ppaction://hlinkshowjump?jump=nextslide" highlightClick="1"/>
            <a:extLst>
              <a:ext uri="{FF2B5EF4-FFF2-40B4-BE49-F238E27FC236}">
                <a16:creationId xmlns:a16="http://schemas.microsoft.com/office/drawing/2014/main" id="{A2AC6668-C428-FFC0-462E-C857EE6FD57E}"/>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D87BAD78-1A25-843A-BF2C-08E0347241A2}"/>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ACEE858F-825A-CE94-C851-E976037C5C1A}"/>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teplo, interiér, místnost, oheň&#10;&#10;Popis byl vytvořen automaticky">
            <a:extLst>
              <a:ext uri="{FF2B5EF4-FFF2-40B4-BE49-F238E27FC236}">
                <a16:creationId xmlns:a16="http://schemas.microsoft.com/office/drawing/2014/main" id="{7FD00E04-47BC-7553-357C-9C3B438C43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49327" y="2612655"/>
            <a:ext cx="2213848" cy="2947958"/>
          </a:xfrm>
          <a:prstGeom prst="rect">
            <a:avLst/>
          </a:prstGeom>
        </p:spPr>
      </p:pic>
    </p:spTree>
    <p:extLst>
      <p:ext uri="{BB962C8B-B14F-4D97-AF65-F5344CB8AC3E}">
        <p14:creationId xmlns:p14="http://schemas.microsoft.com/office/powerpoint/2010/main" val="1086688193"/>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6" y="982523"/>
            <a:ext cx="8533390" cy="646331"/>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Zařízení pro požární účely – podzemní hydranty</a:t>
            </a: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9" name="obrázek 3">
            <a:extLst>
              <a:ext uri="{FF2B5EF4-FFF2-40B4-BE49-F238E27FC236}">
                <a16:creationId xmlns:a16="http://schemas.microsoft.com/office/drawing/2014/main" id="{1F945F87-C51B-4A24-8750-E8E245C1B6D3}"/>
              </a:ext>
            </a:extLst>
          </p:cNvPr>
          <p:cNvPicPr>
            <a:picLocks noGrp="1" noChangeAspect="1"/>
          </p:cNvPicPr>
          <p:nvPr>
            <p:ph idx="1"/>
          </p:nvPr>
        </p:nvPicPr>
        <p:blipFill>
          <a:blip r:embed="rId3">
            <a:extLst>
              <a:ext uri="{28A0092B-C50C-407E-A947-70E740481C1C}">
                <a14:useLocalDpi xmlns:a14="http://schemas.microsoft.com/office/drawing/2010/main"/>
              </a:ext>
            </a:extLst>
          </a:blip>
          <a:srcRect/>
          <a:stretch>
            <a:fillRect/>
          </a:stretch>
        </p:blipFill>
        <p:spPr bwMode="auto">
          <a:xfrm>
            <a:off x="2108926" y="2647360"/>
            <a:ext cx="3933285" cy="3321636"/>
          </a:xfrm>
          <a:ln w="9528">
            <a:solidFill>
              <a:srgbClr val="000000"/>
            </a:solidFill>
            <a:miter lim="800000"/>
            <a:headEnd/>
            <a:tailEnd/>
          </a:ln>
        </p:spPr>
      </p:pic>
      <p:pic>
        <p:nvPicPr>
          <p:cNvPr id="3" name="Obrázek 2" descr="Obsah obrázku území, budova, okno, beton&#10;&#10;Popis byl vytvořen automaticky">
            <a:extLst>
              <a:ext uri="{FF2B5EF4-FFF2-40B4-BE49-F238E27FC236}">
                <a16:creationId xmlns:a16="http://schemas.microsoft.com/office/drawing/2014/main" id="{9383C3ED-F527-F612-82E4-9D73542AFD7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70061" y="1096682"/>
            <a:ext cx="3513042" cy="4684056"/>
          </a:xfrm>
          <a:prstGeom prst="rect">
            <a:avLst/>
          </a:prstGeom>
        </p:spPr>
      </p:pic>
    </p:spTree>
    <p:extLst>
      <p:ext uri="{BB962C8B-B14F-4D97-AF65-F5344CB8AC3E}">
        <p14:creationId xmlns:p14="http://schemas.microsoft.com/office/powerpoint/2010/main" val="85052158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6" y="982523"/>
            <a:ext cx="8533390" cy="4247317"/>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Zařízení pro požární účely – nadzemní hydranty</a:t>
            </a:r>
          </a:p>
          <a:p>
            <a:endParaRPr lang="cs-CZ"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Nadzemní hydrant je technická armatura na vodovodní síti určená pro odběr požární vody, popř. pro provozní účely spojené s provozováním vodovodních řadů, ale určený a vytypovaný pro integrované systémy požárního zabezpečení s rychlým zásahem.</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Nadzemní hydranty by se měly osazovat pokud možno vždy na vodovodních řadech okruhové sítě s min. dimenzí DN 100 mm. </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Ve výjimečných případech lze osazovat i na řadech DN 80 mm,  ale je nutno počítat, zvláště u větvených sítí a starších trubních řadech, s podstatným poklesem hydrodynamického tlaku a nižším objemem vytékající vody pro požární potřeby. Zlom tlakové čáry a menší objem bývá zpravidla způsobem vnitřní inkrustací stěn trubního systému. </a:t>
            </a: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96442659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1375718" y="1036311"/>
            <a:ext cx="8533390" cy="923330"/>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Zařízení pro požární účely – nadzemní hydranty</a:t>
            </a:r>
          </a:p>
          <a:p>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13" name="obrázek 1">
            <a:extLst>
              <a:ext uri="{FF2B5EF4-FFF2-40B4-BE49-F238E27FC236}">
                <a16:creationId xmlns:a16="http://schemas.microsoft.com/office/drawing/2014/main" id="{BA546ACD-87BA-4455-98FD-C80E724E2F9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92604" y="1962115"/>
            <a:ext cx="1185862" cy="248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Obrázek 5" descr="Obsah obrázku venku, požární hydrant, červená, tráva&#10;&#10;Popis byl vytvořen automaticky">
            <a:extLst>
              <a:ext uri="{FF2B5EF4-FFF2-40B4-BE49-F238E27FC236}">
                <a16:creationId xmlns:a16="http://schemas.microsoft.com/office/drawing/2014/main" id="{7523A85A-A40E-A1D6-E213-DFF88ADBA52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47004" y="2036342"/>
            <a:ext cx="2839010" cy="3785347"/>
          </a:xfrm>
          <a:prstGeom prst="rect">
            <a:avLst/>
          </a:prstGeom>
        </p:spPr>
      </p:pic>
      <p:pic>
        <p:nvPicPr>
          <p:cNvPr id="15" name="Obrázek 14" descr="Obsah obrázku požární hydrant, červená, budova, venku&#10;&#10;Popis byl vytvořen automaticky">
            <a:extLst>
              <a:ext uri="{FF2B5EF4-FFF2-40B4-BE49-F238E27FC236}">
                <a16:creationId xmlns:a16="http://schemas.microsoft.com/office/drawing/2014/main" id="{B8507D97-107E-94A6-AC92-CD1EDD84CA8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40756" y="2036341"/>
            <a:ext cx="2839011" cy="3785348"/>
          </a:xfrm>
          <a:prstGeom prst="rect">
            <a:avLst/>
          </a:prstGeom>
        </p:spPr>
      </p:pic>
    </p:spTree>
    <p:extLst>
      <p:ext uri="{BB962C8B-B14F-4D97-AF65-F5344CB8AC3E}">
        <p14:creationId xmlns:p14="http://schemas.microsoft.com/office/powerpoint/2010/main" val="1518109238"/>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6" y="982523"/>
            <a:ext cx="5938471" cy="4247317"/>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Požární výtokový stojan </a:t>
            </a:r>
          </a:p>
          <a:p>
            <a:endParaRPr lang="cs-CZ" b="1" dirty="0">
              <a:solidFill>
                <a:schemeClr val="bg1"/>
              </a:solidFill>
              <a:latin typeface="Times New Roman" panose="02020603050405020304" pitchFamily="18" charset="0"/>
              <a:cs typeface="Times New Roman" panose="02020603050405020304" pitchFamily="18" charset="0"/>
            </a:endParaRPr>
          </a:p>
          <a:p>
            <a:r>
              <a:rPr lang="cs-CZ" b="1" dirty="0">
                <a:solidFill>
                  <a:schemeClr val="bg1"/>
                </a:solidFill>
                <a:latin typeface="Times New Roman" panose="02020603050405020304" pitchFamily="18" charset="0"/>
                <a:cs typeface="Times New Roman" panose="02020603050405020304" pitchFamily="18" charset="0"/>
              </a:rPr>
              <a:t>nadzemní výtoková armatura na vodovodním potrubí ukončená sací hadicovou spojkou, která umožňuje přímé napojení sacích požárních hadic o průměru 110 mm nebo 125 mm </a:t>
            </a:r>
          </a:p>
          <a:p>
            <a:endParaRPr lang="cs-CZ" b="1" dirty="0">
              <a:solidFill>
                <a:schemeClr val="bg1"/>
              </a:solidFill>
              <a:latin typeface="Times New Roman" panose="02020603050405020304" pitchFamily="18" charset="0"/>
              <a:cs typeface="Times New Roman" panose="02020603050405020304" pitchFamily="18" charset="0"/>
            </a:endParaRPr>
          </a:p>
          <a:p>
            <a:r>
              <a:rPr lang="cs-CZ" b="1" dirty="0">
                <a:solidFill>
                  <a:schemeClr val="bg1"/>
                </a:solidFill>
                <a:latin typeface="Times New Roman" panose="02020603050405020304" pitchFamily="18" charset="0"/>
                <a:cs typeface="Times New Roman" panose="02020603050405020304" pitchFamily="18" charset="0"/>
              </a:rPr>
              <a:t>Tato armatura se umísťuje většinou v areálech podniků jako součást vnějších odběrních míst na vnitřních vodovodech. Kapacita odběru vody z výtokového stojanu je minimálně 35 l/s, a proto je vhodné umístění na vodovodní potrubí o jmenovité světlosti min. 250 mm.</a:t>
            </a:r>
          </a:p>
          <a:p>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14" name="Obrázek 13">
            <a:extLst>
              <a:ext uri="{FF2B5EF4-FFF2-40B4-BE49-F238E27FC236}">
                <a16:creationId xmlns:a16="http://schemas.microsoft.com/office/drawing/2014/main" id="{1239E013-E705-489F-8027-E2A050B9C24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36971" y="1180730"/>
            <a:ext cx="4828592" cy="4496540"/>
          </a:xfrm>
          <a:prstGeom prst="rect">
            <a:avLst/>
          </a:prstGeom>
        </p:spPr>
      </p:pic>
      <p:pic>
        <p:nvPicPr>
          <p:cNvPr id="15" name="Obrázek 3">
            <a:extLst>
              <a:ext uri="{FF2B5EF4-FFF2-40B4-BE49-F238E27FC236}">
                <a16:creationId xmlns:a16="http://schemas.microsoft.com/office/drawing/2014/main" id="{7C5DC8B5-DDB1-4D0D-BEBC-21FF9F80A558}"/>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39049" y="4522643"/>
            <a:ext cx="2179637" cy="123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758517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7" y="982523"/>
            <a:ext cx="4875790" cy="4524315"/>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Zařízení pro požární účely – plnicí místo</a:t>
            </a:r>
          </a:p>
          <a:p>
            <a:endParaRPr lang="cs-CZ" b="1" dirty="0">
              <a:solidFill>
                <a:schemeClr val="bg1"/>
              </a:solidFill>
              <a:latin typeface="Times New Roman" panose="02020603050405020304" pitchFamily="18" charset="0"/>
              <a:cs typeface="Times New Roman" panose="02020603050405020304" pitchFamily="18" charset="0"/>
            </a:endParaRPr>
          </a:p>
          <a:p>
            <a:r>
              <a:rPr lang="cs-CZ" b="1" dirty="0">
                <a:solidFill>
                  <a:schemeClr val="bg1"/>
                </a:solidFill>
                <a:latin typeface="Times New Roman" panose="02020603050405020304" pitchFamily="18" charset="0"/>
                <a:cs typeface="Times New Roman" panose="02020603050405020304" pitchFamily="18" charset="0"/>
              </a:rPr>
              <a:t>Nadzemní výtoková armatura na vnějším vodovodu, která umožňuje plnění nádrží mobilní požární techniky pomocí horního otvoru.</a:t>
            </a:r>
          </a:p>
          <a:p>
            <a:endParaRPr lang="cs-CZ" b="1" dirty="0">
              <a:solidFill>
                <a:schemeClr val="bg1"/>
              </a:solidFill>
              <a:latin typeface="Times New Roman" panose="02020603050405020304" pitchFamily="18" charset="0"/>
              <a:cs typeface="Times New Roman" panose="02020603050405020304" pitchFamily="18" charset="0"/>
            </a:endParaRPr>
          </a:p>
          <a:p>
            <a:r>
              <a:rPr lang="cs-CZ" b="1" dirty="0">
                <a:solidFill>
                  <a:schemeClr val="bg1"/>
                </a:solidFill>
                <a:latin typeface="Times New Roman" panose="02020603050405020304" pitchFamily="18" charset="0"/>
                <a:cs typeface="Times New Roman" panose="02020603050405020304" pitchFamily="18" charset="0"/>
              </a:rPr>
              <a:t>Kapacita této armatury je minimálně 60 l/s a buduje se v rozsáhlých areálech jako součást vnějších odběrních míst na vnitřních vodovodech. Z hlediska vysoké kapacity plnícího místa se doporučuje osazovat na potrubí alespoň s minimální světlostí 300 mm.</a:t>
            </a:r>
          </a:p>
          <a:p>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13" name="Obrázek 12">
            <a:extLst>
              <a:ext uri="{FF2B5EF4-FFF2-40B4-BE49-F238E27FC236}">
                <a16:creationId xmlns:a16="http://schemas.microsoft.com/office/drawing/2014/main" id="{93376B60-A964-4604-B859-DDE9AA33505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94214" y="2423989"/>
            <a:ext cx="4785260" cy="3451488"/>
          </a:xfrm>
          <a:prstGeom prst="rect">
            <a:avLst/>
          </a:prstGeom>
        </p:spPr>
      </p:pic>
    </p:spTree>
    <p:extLst>
      <p:ext uri="{BB962C8B-B14F-4D97-AF65-F5344CB8AC3E}">
        <p14:creationId xmlns:p14="http://schemas.microsoft.com/office/powerpoint/2010/main" val="243869250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6" y="982523"/>
            <a:ext cx="10312763" cy="6186309"/>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Vnější odběrní místa: </a:t>
            </a: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vodní toky </a:t>
            </a: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přirozené a umělé nádrže na vodu</a:t>
            </a:r>
          </a:p>
          <a:p>
            <a:r>
              <a:rPr lang="cs-CZ" dirty="0">
                <a:solidFill>
                  <a:schemeClr val="bg1"/>
                </a:solidFill>
                <a:latin typeface="Times New Roman" panose="02020603050405020304" pitchFamily="18" charset="0"/>
                <a:cs typeface="Times New Roman" panose="02020603050405020304" pitchFamily="18" charset="0"/>
              </a:rPr>
              <a:t>Pokud se projektově nebo plánovitě v Požárním poplachovém plánu kraje či jiném dokumentu zařazuje zdroj vody pro potřeby jednotek požární ochrany, musí být k takovému zdroji zajištěn příjezd a na místě samém čerpací stanoviště. </a:t>
            </a:r>
          </a:p>
          <a:p>
            <a:r>
              <a:rPr lang="cs-CZ" dirty="0">
                <a:solidFill>
                  <a:schemeClr val="bg1"/>
                </a:solidFill>
                <a:latin typeface="Times New Roman" panose="02020603050405020304" pitchFamily="18" charset="0"/>
                <a:cs typeface="Times New Roman" panose="02020603050405020304" pitchFamily="18" charset="0"/>
              </a:rPr>
              <a:t>U přírodních a umělých zdrojů vody, které jsou otevřené, je důležité zohlednit dvě období: </a:t>
            </a:r>
          </a:p>
          <a:p>
            <a:r>
              <a:rPr lang="cs-CZ" dirty="0">
                <a:solidFill>
                  <a:schemeClr val="bg1"/>
                </a:solidFill>
                <a:latin typeface="Times New Roman" panose="02020603050405020304" pitchFamily="18" charset="0"/>
                <a:cs typeface="Times New Roman" panose="02020603050405020304" pitchFamily="18" charset="0"/>
              </a:rPr>
              <a:t>období sucha</a:t>
            </a:r>
          </a:p>
          <a:p>
            <a:r>
              <a:rPr lang="cs-CZ" dirty="0">
                <a:solidFill>
                  <a:schemeClr val="bg1"/>
                </a:solidFill>
                <a:latin typeface="Times New Roman" panose="02020603050405020304" pitchFamily="18" charset="0"/>
                <a:cs typeface="Times New Roman" panose="02020603050405020304" pitchFamily="18" charset="0"/>
              </a:rPr>
              <a:t>zimní období. </a:t>
            </a:r>
          </a:p>
          <a:p>
            <a:r>
              <a:rPr lang="cs-CZ" dirty="0">
                <a:solidFill>
                  <a:schemeClr val="bg1"/>
                </a:solidFill>
                <a:latin typeface="Times New Roman" panose="02020603050405020304" pitchFamily="18" charset="0"/>
                <a:cs typeface="Times New Roman" panose="02020603050405020304" pitchFamily="18" charset="0"/>
              </a:rPr>
              <a:t>V období sucha může být ovlivněn objem zásoby vody. </a:t>
            </a:r>
          </a:p>
          <a:p>
            <a:r>
              <a:rPr lang="cs-CZ" dirty="0">
                <a:solidFill>
                  <a:schemeClr val="bg1"/>
                </a:solidFill>
                <a:latin typeface="Times New Roman" panose="02020603050405020304" pitchFamily="18" charset="0"/>
                <a:cs typeface="Times New Roman" panose="02020603050405020304" pitchFamily="18" charset="0"/>
              </a:rPr>
              <a:t>Zimní období může negativně ovlivnit příjezdové komunikace a možnost čerpání vody, například vysokou vrstvou sněhu nebo silnou vrstvou ledu. </a:t>
            </a:r>
          </a:p>
          <a:p>
            <a:r>
              <a:rPr lang="cs-CZ" dirty="0">
                <a:solidFill>
                  <a:schemeClr val="bg1"/>
                </a:solidFill>
                <a:latin typeface="Times New Roman" panose="02020603050405020304" pitchFamily="18" charset="0"/>
                <a:cs typeface="Times New Roman" panose="02020603050405020304" pitchFamily="18" charset="0"/>
              </a:rPr>
              <a:t>U otevřených požárních nádrží je nutné již v projektu řešit použitelnost za mrazu. </a:t>
            </a:r>
          </a:p>
          <a:p>
            <a:r>
              <a:rPr lang="cs-CZ" dirty="0">
                <a:solidFill>
                  <a:schemeClr val="bg1"/>
                </a:solidFill>
                <a:latin typeface="Times New Roman" panose="02020603050405020304" pitchFamily="18" charset="0"/>
                <a:cs typeface="Times New Roman" panose="02020603050405020304" pitchFamily="18" charset="0"/>
              </a:rPr>
              <a:t>Za vodu nepoužitelnou pro hašení je nutné považovat vodu chemicky nebo biologicky nečistou či jinak kontaminovanou (například radioaktivní a podobně). </a:t>
            </a:r>
          </a:p>
          <a:p>
            <a:r>
              <a:rPr lang="cs-CZ" dirty="0">
                <a:solidFill>
                  <a:schemeClr val="bg1"/>
                </a:solidFill>
                <a:latin typeface="Times New Roman" panose="02020603050405020304" pitchFamily="18" charset="0"/>
                <a:cs typeface="Times New Roman" panose="02020603050405020304" pitchFamily="18" charset="0"/>
              </a:rPr>
              <a:t>Jako zásobu vody pro jednotky požární ochrany lze využít i zásobu vody průmyslové za předpokladu, že nedojde k ohrožení výroby nebo provozu, pro který je zásoba vody určena. Tyto zdroje vody, například chladící vodu v elektrárnách nebo hutích, lze po předchozím projednání s provozovatelem použít v zimním období za mrazu.</a:t>
            </a:r>
          </a:p>
          <a:p>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362596850"/>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6" y="982523"/>
            <a:ext cx="10312763" cy="1477328"/>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Vnější odběrní místa: </a:t>
            </a:r>
          </a:p>
          <a:p>
            <a:r>
              <a:rPr lang="cs-CZ" b="1" dirty="0">
                <a:solidFill>
                  <a:schemeClr val="bg1"/>
                </a:solidFill>
                <a:latin typeface="Times New Roman" panose="02020603050405020304" pitchFamily="18" charset="0"/>
                <a:cs typeface="Times New Roman" panose="02020603050405020304" pitchFamily="18" charset="0"/>
              </a:rPr>
              <a:t>vodní toky (např. řeka, potok)</a:t>
            </a:r>
          </a:p>
          <a:p>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9" name="Obrázek 8">
            <a:extLst>
              <a:ext uri="{FF2B5EF4-FFF2-40B4-BE49-F238E27FC236}">
                <a16:creationId xmlns:a16="http://schemas.microsoft.com/office/drawing/2014/main" id="{21DFC9C1-3EDE-4BA9-A67B-4C9B3099C07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11351" y="2645546"/>
            <a:ext cx="5425554" cy="3733060"/>
          </a:xfrm>
          <a:prstGeom prst="rect">
            <a:avLst/>
          </a:prstGeom>
        </p:spPr>
      </p:pic>
    </p:spTree>
    <p:extLst>
      <p:ext uri="{BB962C8B-B14F-4D97-AF65-F5344CB8AC3E}">
        <p14:creationId xmlns:p14="http://schemas.microsoft.com/office/powerpoint/2010/main" val="74520580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6" y="982523"/>
            <a:ext cx="10312763" cy="2031325"/>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Vnější odběrní místa: </a:t>
            </a:r>
          </a:p>
          <a:p>
            <a:endParaRPr lang="cs-CZ" b="1" dirty="0">
              <a:solidFill>
                <a:schemeClr val="bg1"/>
              </a:solidFill>
              <a:latin typeface="Times New Roman" panose="02020603050405020304" pitchFamily="18" charset="0"/>
              <a:cs typeface="Times New Roman" panose="02020603050405020304" pitchFamily="18" charset="0"/>
            </a:endParaRPr>
          </a:p>
          <a:p>
            <a:r>
              <a:rPr lang="cs-CZ" b="1" dirty="0">
                <a:solidFill>
                  <a:schemeClr val="bg1"/>
                </a:solidFill>
                <a:latin typeface="Times New Roman" panose="02020603050405020304" pitchFamily="18" charset="0"/>
                <a:cs typeface="Times New Roman" panose="02020603050405020304" pitchFamily="18" charset="0"/>
              </a:rPr>
              <a:t>přirozené a umělé nádrže na vodu (např. studny, rybníky, jezera, přehrady, bazény, požární nádrže, reservoáry, nádrže s vhodnou technologickou vodou aj.); </a:t>
            </a:r>
          </a:p>
          <a:p>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13" name="Obrázek 12">
            <a:extLst>
              <a:ext uri="{FF2B5EF4-FFF2-40B4-BE49-F238E27FC236}">
                <a16:creationId xmlns:a16="http://schemas.microsoft.com/office/drawing/2014/main" id="{E4E848A7-DDEA-4816-8CF1-7B51BF60C7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18694" y="2905264"/>
            <a:ext cx="5393988" cy="3189302"/>
          </a:xfrm>
          <a:prstGeom prst="rect">
            <a:avLst/>
          </a:prstGeom>
        </p:spPr>
      </p:pic>
      <p:pic>
        <p:nvPicPr>
          <p:cNvPr id="14" name="Obrázek 13">
            <a:extLst>
              <a:ext uri="{FF2B5EF4-FFF2-40B4-BE49-F238E27FC236}">
                <a16:creationId xmlns:a16="http://schemas.microsoft.com/office/drawing/2014/main" id="{72683B70-EBF8-41D7-B461-AF8376C7362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71451" y="2201661"/>
            <a:ext cx="3826155" cy="4345619"/>
          </a:xfrm>
          <a:prstGeom prst="rect">
            <a:avLst/>
          </a:prstGeom>
        </p:spPr>
      </p:pic>
    </p:spTree>
    <p:extLst>
      <p:ext uri="{BB962C8B-B14F-4D97-AF65-F5344CB8AC3E}">
        <p14:creationId xmlns:p14="http://schemas.microsoft.com/office/powerpoint/2010/main" val="98014362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6" y="982523"/>
            <a:ext cx="10312763" cy="3139321"/>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Vodovodní řády</a:t>
            </a:r>
          </a:p>
          <a:p>
            <a:endParaRPr lang="cs-CZ" b="1" dirty="0">
              <a:solidFill>
                <a:schemeClr val="bg1"/>
              </a:solidFill>
              <a:latin typeface="Times New Roman" panose="02020603050405020304" pitchFamily="18" charset="0"/>
              <a:cs typeface="Times New Roman" panose="02020603050405020304" pitchFamily="18" charset="0"/>
            </a:endParaRPr>
          </a:p>
          <a:p>
            <a:r>
              <a:rPr lang="cs-CZ" b="1" dirty="0">
                <a:solidFill>
                  <a:schemeClr val="bg1"/>
                </a:solidFill>
                <a:latin typeface="Times New Roman" panose="02020603050405020304" pitchFamily="18" charset="0"/>
                <a:cs typeface="Times New Roman" panose="02020603050405020304" pitchFamily="18" charset="0"/>
              </a:rPr>
              <a:t>Slouží k rozvodům vod od přivaděče do spotřebiště až k přivedení vody k vodovodní přípojce, k požárním podzemním a nadzemním hydrantům, výtokovým stojanům a odběrním místům</a:t>
            </a:r>
          </a:p>
          <a:p>
            <a:endParaRPr lang="cs-CZ" b="1" dirty="0">
              <a:solidFill>
                <a:schemeClr val="bg1"/>
              </a:solidFill>
              <a:latin typeface="Times New Roman" panose="02020603050405020304" pitchFamily="18" charset="0"/>
              <a:cs typeface="Times New Roman" panose="02020603050405020304" pitchFamily="18" charset="0"/>
            </a:endParaRPr>
          </a:p>
          <a:p>
            <a:r>
              <a:rPr lang="cs-CZ" b="1" dirty="0">
                <a:solidFill>
                  <a:schemeClr val="bg1"/>
                </a:solidFill>
                <a:latin typeface="Times New Roman" panose="02020603050405020304" pitchFamily="18" charset="0"/>
                <a:cs typeface="Times New Roman" panose="02020603050405020304" pitchFamily="18" charset="0"/>
              </a:rPr>
              <a:t>Strategické zařízení pro umísťování vnějších odběrních míst požární vody </a:t>
            </a:r>
          </a:p>
          <a:p>
            <a:r>
              <a:rPr lang="cs-CZ" b="1" dirty="0">
                <a:solidFill>
                  <a:schemeClr val="bg1"/>
                </a:solidFill>
                <a:latin typeface="Times New Roman" panose="02020603050405020304" pitchFamily="18" charset="0"/>
                <a:cs typeface="Times New Roman" panose="02020603050405020304" pitchFamily="18" charset="0"/>
              </a:rPr>
              <a:t>ČSN 75 2411 Zdroje požární vody</a:t>
            </a:r>
          </a:p>
          <a:p>
            <a:r>
              <a:rPr lang="cs-CZ" b="1" dirty="0">
                <a:solidFill>
                  <a:schemeClr val="bg1"/>
                </a:solidFill>
                <a:latin typeface="Times New Roman" panose="02020603050405020304" pitchFamily="18" charset="0"/>
                <a:cs typeface="Times New Roman" panose="02020603050405020304" pitchFamily="18" charset="0"/>
              </a:rPr>
              <a:t>ČSN 75 5401 – Navrhování vodovodního potrubí</a:t>
            </a:r>
          </a:p>
          <a:p>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231139345"/>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6" y="982523"/>
            <a:ext cx="10312763" cy="923330"/>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Hydraulicky nevhodné ODBĚRNÍ MÍSTO POŽÁRNÍ VODY</a:t>
            </a:r>
          </a:p>
          <a:p>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9" name="Obrázek 1">
            <a:extLst>
              <a:ext uri="{FF2B5EF4-FFF2-40B4-BE49-F238E27FC236}">
                <a16:creationId xmlns:a16="http://schemas.microsoft.com/office/drawing/2014/main" id="{DB2CCD69-EECE-44A9-B7B0-794A36AEFD8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81200" y="1411288"/>
            <a:ext cx="7734300" cy="527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10281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66CE4D9B-8ECA-3603-9BAF-AE8B4BEE5009}"/>
            </a:ext>
          </a:extLst>
        </p:cNvPr>
        <p:cNvGrpSpPr/>
        <p:nvPr/>
      </p:nvGrpSpPr>
      <p:grpSpPr>
        <a:xfrm>
          <a:off x="0" y="0"/>
          <a:ext cx="0" cy="0"/>
          <a:chOff x="0" y="0"/>
          <a:chExt cx="0" cy="0"/>
        </a:xfrm>
      </p:grpSpPr>
      <p:sp>
        <p:nvSpPr>
          <p:cNvPr id="9" name="TextovéPole 8">
            <a:extLst>
              <a:ext uri="{FF2B5EF4-FFF2-40B4-BE49-F238E27FC236}">
                <a16:creationId xmlns:a16="http://schemas.microsoft.com/office/drawing/2014/main" id="{C63B2413-3805-1B20-2FB4-6DDC74E3A883}"/>
              </a:ext>
            </a:extLst>
          </p:cNvPr>
          <p:cNvSpPr txBox="1"/>
          <p:nvPr/>
        </p:nvSpPr>
        <p:spPr>
          <a:xfrm>
            <a:off x="1487491" y="982523"/>
            <a:ext cx="5367082" cy="5505546"/>
          </a:xfrm>
          <a:prstGeom prst="rect">
            <a:avLst/>
          </a:prstGeom>
          <a:noFill/>
        </p:spPr>
        <p:txBody>
          <a:bodyPr wrap="square" rtlCol="0">
            <a:spAutoFit/>
          </a:bodyPr>
          <a:lstStyle/>
          <a:p>
            <a:r>
              <a:rPr lang="cs-CZ" sz="2000" b="1" dirty="0">
                <a:solidFill>
                  <a:schemeClr val="bg1"/>
                </a:solidFill>
                <a:latin typeface="Times New Roman" panose="02020603050405020304" pitchFamily="18" charset="0"/>
                <a:cs typeface="Times New Roman" panose="02020603050405020304" pitchFamily="18" charset="0"/>
              </a:rPr>
              <a:t>II. fáze rozvoje požáru</a:t>
            </a:r>
          </a:p>
          <a:p>
            <a:pPr marL="400050" indent="-400050">
              <a:buAutoNum type="romanUcPeriod"/>
            </a:pPr>
            <a:endParaRPr lang="cs-CZ" sz="2000"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je časový úsek od počátku intenzivního hoření až do doby, kdy jsou požárem zasaženy všechny hořlavé materiály a konstrukce hořícího objektu</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dochází k intenzivnímu sdílení tepla z horní vrstvy horkých zplodin hoření do ostatních hořlavých hmot a konstrukcí</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tepelný výkon požáru a teplota prudce roste</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Na počátku II. fáze požáru také začíná působit </a:t>
            </a:r>
            <a:r>
              <a:rPr lang="cs-CZ" dirty="0">
                <a:solidFill>
                  <a:schemeClr val="bg1"/>
                </a:solidFill>
                <a:latin typeface="Times New Roman" panose="02020603050405020304" pitchFamily="18" charset="0"/>
                <a:cs typeface="Times New Roman" panose="02020603050405020304" pitchFamily="18" charset="0"/>
                <a:hlinkClick r:id="rId3" action="ppaction://hlinksldjump"/>
              </a:rPr>
              <a:t>stabilní hasicí zařízení</a:t>
            </a:r>
            <a:r>
              <a:rPr lang="cs-CZ" dirty="0">
                <a:solidFill>
                  <a:schemeClr val="bg1"/>
                </a:solidFill>
                <a:latin typeface="Times New Roman" panose="02020603050405020304" pitchFamily="18" charset="0"/>
                <a:cs typeface="Times New Roman" panose="02020603050405020304" pitchFamily="18" charset="0"/>
              </a:rPr>
              <a:t> a jeho smyslem, je další rozvoj požáru potlačit. </a:t>
            </a: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p:txBody>
      </p:sp>
      <p:sp>
        <p:nvSpPr>
          <p:cNvPr id="5" name="Nadpis 1">
            <a:extLst>
              <a:ext uri="{FF2B5EF4-FFF2-40B4-BE49-F238E27FC236}">
                <a16:creationId xmlns:a16="http://schemas.microsoft.com/office/drawing/2014/main" id="{74C1BEE3-201B-87FA-3AD8-8467A3DA09C3}"/>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7EEC7068-0469-05F1-8826-066215C54EDE}"/>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Dopředu nebo Další 7">
            <a:hlinkClick r:id="" action="ppaction://hlinkshowjump?jump=nextslide" highlightClick="1"/>
            <a:extLst>
              <a:ext uri="{FF2B5EF4-FFF2-40B4-BE49-F238E27FC236}">
                <a16:creationId xmlns:a16="http://schemas.microsoft.com/office/drawing/2014/main" id="{EAECCCB8-B214-C709-39DF-A49B6DC61058}"/>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DD027876-1ED2-FE88-8525-A2F3E97B7FE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FA2FDF4-8308-2F97-6EDD-C63E8D2D85F4}"/>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2" name="Obrázek 1">
            <a:extLst>
              <a:ext uri="{FF2B5EF4-FFF2-40B4-BE49-F238E27FC236}">
                <a16:creationId xmlns:a16="http://schemas.microsoft.com/office/drawing/2014/main" id="{B8248440-CC7C-18DF-A3B5-497802836FAE}"/>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a:ext>
            </a:extLst>
          </a:blip>
          <a:srcRect/>
          <a:stretch/>
        </p:blipFill>
        <p:spPr>
          <a:xfrm>
            <a:off x="7692008" y="1292293"/>
            <a:ext cx="2965167" cy="2197173"/>
          </a:xfrm>
          <a:prstGeom prst="rect">
            <a:avLst/>
          </a:prstGeom>
        </p:spPr>
      </p:pic>
      <p:pic>
        <p:nvPicPr>
          <p:cNvPr id="4" name="Obrázek 3">
            <a:extLst>
              <a:ext uri="{FF2B5EF4-FFF2-40B4-BE49-F238E27FC236}">
                <a16:creationId xmlns:a16="http://schemas.microsoft.com/office/drawing/2014/main" id="{41900757-EE74-6B4B-9C14-AE97C60FA624}"/>
              </a:ext>
            </a:extLst>
          </p:cNvPr>
          <p:cNvPicPr>
            <a:picLocks noChangeAspect="1"/>
          </p:cNvPicPr>
          <p:nvPr/>
        </p:nvPicPr>
        <p:blipFill>
          <a:blip r:embed="rId6" cstate="screen">
            <a:extLst>
              <a:ext uri="{BEBA8EAE-BF5A-486C-A8C5-ECC9F3942E4B}">
                <a14:imgProps xmlns:a14="http://schemas.microsoft.com/office/drawing/2010/main">
                  <a14:imgLayer r:embed="rId7">
                    <a14:imgEffect>
                      <a14:brightnessContrast bright="23000"/>
                    </a14:imgEffect>
                  </a14:imgLayer>
                </a14:imgProps>
              </a:ext>
              <a:ext uri="{28A0092B-C50C-407E-A947-70E740481C1C}">
                <a14:useLocalDpi xmlns:a14="http://schemas.microsoft.com/office/drawing/2010/main"/>
              </a:ext>
            </a:extLst>
          </a:blip>
          <a:stretch>
            <a:fillRect/>
          </a:stretch>
        </p:blipFill>
        <p:spPr>
          <a:xfrm>
            <a:off x="7704659" y="3736431"/>
            <a:ext cx="2999850" cy="2197173"/>
          </a:xfrm>
          <a:prstGeom prst="rect">
            <a:avLst/>
          </a:prstGeom>
        </p:spPr>
      </p:pic>
    </p:spTree>
    <p:extLst>
      <p:ext uri="{BB962C8B-B14F-4D97-AF65-F5344CB8AC3E}">
        <p14:creationId xmlns:p14="http://schemas.microsoft.com/office/powerpoint/2010/main" val="3670865730"/>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6" y="982523"/>
            <a:ext cx="10312763" cy="646331"/>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Hydraulicky nevhodné ODBĚRNÍ MÍSTO POŽÁRNÍ VODY</a:t>
            </a: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13" name="Obrázek 1">
            <a:extLst>
              <a:ext uri="{FF2B5EF4-FFF2-40B4-BE49-F238E27FC236}">
                <a16:creationId xmlns:a16="http://schemas.microsoft.com/office/drawing/2014/main" id="{6F978DB6-6872-4907-94F2-50C20B72C277}"/>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73643" y="1454318"/>
            <a:ext cx="7402314" cy="509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966135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6" y="982523"/>
            <a:ext cx="10312763" cy="646331"/>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Hydraulicky nevhodné ODBĚRNÍ MÍSTO POŽÁRNÍ VODY</a:t>
            </a: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9" name="Obrázek 3">
            <a:extLst>
              <a:ext uri="{FF2B5EF4-FFF2-40B4-BE49-F238E27FC236}">
                <a16:creationId xmlns:a16="http://schemas.microsoft.com/office/drawing/2014/main" id="{7070A9D7-426D-456B-B9BF-396821B46FA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88572" y="1332514"/>
            <a:ext cx="6824663" cy="432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Obrázek 5">
            <a:extLst>
              <a:ext uri="{FF2B5EF4-FFF2-40B4-BE49-F238E27FC236}">
                <a16:creationId xmlns:a16="http://schemas.microsoft.com/office/drawing/2014/main" id="{D84FC51B-7A45-4B42-A8BF-16DF338395FE}"/>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718623" y="3967363"/>
            <a:ext cx="5748337" cy="279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2538492"/>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6" y="982523"/>
            <a:ext cx="10312763" cy="2585323"/>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ČSN 73 0873</a:t>
            </a:r>
          </a:p>
          <a:p>
            <a:endParaRPr lang="cs-CZ" b="1" dirty="0">
              <a:solidFill>
                <a:schemeClr val="bg1"/>
              </a:solidFill>
              <a:latin typeface="Times New Roman" panose="02020603050405020304" pitchFamily="18" charset="0"/>
              <a:cs typeface="Times New Roman" panose="02020603050405020304" pitchFamily="18" charset="0"/>
            </a:endParaRPr>
          </a:p>
          <a:p>
            <a:r>
              <a:rPr lang="cs-CZ" altLang="cs-CZ" dirty="0">
                <a:solidFill>
                  <a:schemeClr val="bg1"/>
                </a:solidFill>
              </a:rPr>
              <a:t>„</a:t>
            </a:r>
            <a:r>
              <a:rPr lang="cs-CZ" altLang="cs-CZ" i="1" dirty="0">
                <a:solidFill>
                  <a:schemeClr val="bg1"/>
                </a:solidFill>
              </a:rPr>
              <a:t>u </a:t>
            </a:r>
            <a:r>
              <a:rPr lang="cs-CZ" altLang="cs-CZ" i="1" dirty="0" err="1">
                <a:solidFill>
                  <a:schemeClr val="bg1"/>
                </a:solidFill>
              </a:rPr>
              <a:t>nejnepříznivěji</a:t>
            </a:r>
            <a:r>
              <a:rPr lang="cs-CZ" altLang="cs-CZ" i="1" dirty="0">
                <a:solidFill>
                  <a:schemeClr val="bg1"/>
                </a:solidFill>
              </a:rPr>
              <a:t> položeného nadzemního (podzemního) hydrantu má být zajištěn </a:t>
            </a:r>
            <a:r>
              <a:rPr lang="cs-CZ" altLang="cs-CZ" b="1" i="1" dirty="0">
                <a:solidFill>
                  <a:schemeClr val="bg1"/>
                </a:solidFill>
              </a:rPr>
              <a:t>statický (zásobovací) přetlak </a:t>
            </a:r>
            <a:r>
              <a:rPr lang="cs-CZ" altLang="cs-CZ" i="1" dirty="0">
                <a:solidFill>
                  <a:schemeClr val="bg1"/>
                </a:solidFill>
              </a:rPr>
              <a:t>0,2 </a:t>
            </a:r>
            <a:r>
              <a:rPr lang="cs-CZ" altLang="cs-CZ" i="1" dirty="0" err="1">
                <a:solidFill>
                  <a:schemeClr val="bg1"/>
                </a:solidFill>
              </a:rPr>
              <a:t>MPa</a:t>
            </a:r>
            <a:r>
              <a:rPr lang="cs-CZ" altLang="cs-CZ" i="1" dirty="0">
                <a:solidFill>
                  <a:schemeClr val="bg1"/>
                </a:solidFill>
              </a:rPr>
              <a:t>“.</a:t>
            </a:r>
            <a:endParaRPr lang="cs-CZ" altLang="cs-CZ" dirty="0">
              <a:solidFill>
                <a:schemeClr val="bg1"/>
              </a:solidFill>
            </a:endParaRPr>
          </a:p>
          <a:p>
            <a:endParaRPr lang="cs-CZ" altLang="cs-CZ" dirty="0">
              <a:solidFill>
                <a:schemeClr val="bg1"/>
              </a:solidFill>
            </a:endParaRPr>
          </a:p>
          <a:p>
            <a:r>
              <a:rPr lang="cs-CZ" altLang="cs-CZ" dirty="0">
                <a:solidFill>
                  <a:schemeClr val="bg1"/>
                </a:solidFill>
              </a:rPr>
              <a:t>Hydrostatický tlak DOPLNIT ODSKOK NA DALŠÍ SNÍMEK Č. 68</a:t>
            </a:r>
          </a:p>
          <a:p>
            <a:r>
              <a:rPr lang="cs-CZ" altLang="cs-CZ" dirty="0">
                <a:solidFill>
                  <a:schemeClr val="bg1"/>
                </a:solidFill>
              </a:rPr>
              <a:t>Hydrodynamický tlak DOPLNIT ODSKOK NA DALŠÍ SNÍMKY Č. 69 AŽ 71</a:t>
            </a:r>
          </a:p>
          <a:p>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612623447"/>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6" y="982523"/>
            <a:ext cx="10312763" cy="2031325"/>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Hydrostatický tlak</a:t>
            </a:r>
          </a:p>
          <a:p>
            <a:endParaRPr lang="cs-CZ"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Hydrostatický tlak se v podstatě na vodovodní síti nevyskytuje. </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Pojmu hydrostatický tlak se na vodovodní síti může krátkodobě přibližovat hydrodynamický tlak v době hodinového minima v rozmezí cca 1 – 3 hodin (koncové větve, bez průmyslového odběru)</a:t>
            </a:r>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893069060"/>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6" y="982523"/>
            <a:ext cx="10312763" cy="3139321"/>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Hydrodynamický tlak</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Hydrodynamický tlak ovlivňuje v průběhu dne řada faktorů. K hlavním patří:</a:t>
            </a:r>
          </a:p>
          <a:p>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bodové odběry průmyslových závodů zvyšující rychlost proudění vody v trubní síti nad 1,2 m/s</a:t>
            </a:r>
          </a:p>
          <a:p>
            <a:pPr marL="285750" indent="-285750">
              <a:buFont typeface="Arial" panose="020B0604020202020204" pitchFamily="34" charset="0"/>
              <a:buChar char="•"/>
            </a:pPr>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požární odběry ve stejné alternativě</a:t>
            </a:r>
          </a:p>
          <a:p>
            <a:pPr marL="285750" indent="-285750">
              <a:buFont typeface="Arial" panose="020B0604020202020204" pitchFamily="34" charset="0"/>
              <a:buChar char="•"/>
            </a:pPr>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plošné hodinové maximum vytvářené soustavou malých odběrů, taktéž zvyšující rychlost proudění vody nad 1,2 m/s</a:t>
            </a:r>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415969116"/>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6" y="982523"/>
            <a:ext cx="10312763" cy="2031325"/>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Hydrodynamický tlak</a:t>
            </a:r>
          </a:p>
          <a:p>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a:p>
            <a:r>
              <a:rPr lang="cs-CZ" altLang="cs-CZ" dirty="0"/>
              <a:t>vznik zjevné nebo skryté velké poruchy </a:t>
            </a:r>
            <a:br>
              <a:rPr lang="cs-CZ" altLang="cs-CZ" dirty="0"/>
            </a:br>
            <a:r>
              <a:rPr lang="cs-CZ" altLang="cs-CZ" dirty="0"/>
              <a:t>na vodovodní síti </a:t>
            </a:r>
          </a:p>
          <a:p>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9" name="Obrázek 3" descr="Porucha Pohraniční">
            <a:extLst>
              <a:ext uri="{FF2B5EF4-FFF2-40B4-BE49-F238E27FC236}">
                <a16:creationId xmlns:a16="http://schemas.microsoft.com/office/drawing/2014/main" id="{474AFB64-F33C-4C3D-9993-5966655B501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99633" y="2773255"/>
            <a:ext cx="6985000" cy="35337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1385310"/>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6" y="982523"/>
            <a:ext cx="10312763" cy="1200329"/>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Hydrodynamický tlak</a:t>
            </a:r>
          </a:p>
          <a:p>
            <a:endParaRPr lang="cs-CZ"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snížená průtočnost vody v trubním systému způsobená značnou inkrustací vnitřních stěn potrubí </a:t>
            </a:r>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13" name="Obrázek 4" descr="obr">
            <a:extLst>
              <a:ext uri="{FF2B5EF4-FFF2-40B4-BE49-F238E27FC236}">
                <a16:creationId xmlns:a16="http://schemas.microsoft.com/office/drawing/2014/main" id="{E25D8E0B-AC8B-4144-AC7A-9F5E5FEF1D00}"/>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65793" y="2508765"/>
            <a:ext cx="5256213" cy="3455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8092098"/>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6" y="982523"/>
            <a:ext cx="10312763" cy="2031325"/>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Hydrodynamický tlak</a:t>
            </a:r>
          </a:p>
          <a:p>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a:p>
            <a:r>
              <a:rPr lang="cs-CZ" altLang="cs-CZ" dirty="0"/>
              <a:t>„statický (zásobovací) přetlak“ není statickým tlakem na vodovodní síti, ale hydrodynamickým reálným tlakem, který se vyskytuje u OM požární vody před zahájením požárního odběru. </a:t>
            </a:r>
          </a:p>
          <a:p>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50487080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6" y="982523"/>
            <a:ext cx="10312763" cy="923330"/>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Hydraulicky vhodné ODBĚRNÍ MÍSTO POŽÁRNÍ VODY</a:t>
            </a:r>
          </a:p>
          <a:p>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9" name="Zástupný symbol pro obsah 5" descr="obr">
            <a:extLst>
              <a:ext uri="{FF2B5EF4-FFF2-40B4-BE49-F238E27FC236}">
                <a16:creationId xmlns:a16="http://schemas.microsoft.com/office/drawing/2014/main" id="{05345C37-C7D6-48FE-A1A9-59D76106B806}"/>
              </a:ext>
            </a:extLst>
          </p:cNvPr>
          <p:cNvPicPr>
            <a:picLocks noGrp="1" noChangeArrowheads="1"/>
          </p:cNvPicPr>
          <p:nvPr>
            <p:ph idx="1"/>
          </p:nvPr>
        </p:nvPicPr>
        <p:blipFill>
          <a:blip r:embed="rId3">
            <a:extLst>
              <a:ext uri="{28A0092B-C50C-407E-A947-70E740481C1C}">
                <a14:useLocalDpi xmlns:a14="http://schemas.microsoft.com/office/drawing/2010/main"/>
              </a:ext>
            </a:extLst>
          </a:blip>
          <a:srcRect/>
          <a:stretch>
            <a:fillRect/>
          </a:stretch>
        </p:blipFill>
        <p:spPr>
          <a:xfrm>
            <a:off x="1992314" y="1700213"/>
            <a:ext cx="7704137" cy="4608512"/>
          </a:xfrm>
        </p:spPr>
      </p:pic>
    </p:spTree>
    <p:extLst>
      <p:ext uri="{BB962C8B-B14F-4D97-AF65-F5344CB8AC3E}">
        <p14:creationId xmlns:p14="http://schemas.microsoft.com/office/powerpoint/2010/main" val="973198699"/>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6" y="982523"/>
            <a:ext cx="6689144" cy="2585323"/>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Výběr vhodného ODBĚRNÍ MÍSTO POŽÁRNÍ VODY</a:t>
            </a:r>
            <a:br>
              <a:rPr lang="cs-CZ" b="1" dirty="0">
                <a:solidFill>
                  <a:schemeClr val="bg1"/>
                </a:solidFill>
                <a:latin typeface="Times New Roman" panose="02020603050405020304" pitchFamily="18" charset="0"/>
                <a:cs typeface="Times New Roman" panose="02020603050405020304" pitchFamily="18" charset="0"/>
              </a:rPr>
            </a:br>
            <a:r>
              <a:rPr lang="cs-CZ" b="1" dirty="0">
                <a:solidFill>
                  <a:schemeClr val="bg1"/>
                </a:solidFill>
                <a:latin typeface="Times New Roman" panose="02020603050405020304" pitchFamily="18" charset="0"/>
                <a:cs typeface="Times New Roman" panose="02020603050405020304" pitchFamily="18" charset="0"/>
                <a:hlinkClick r:id="rId3" action="ppaction://hlinksldjump"/>
              </a:rPr>
              <a:t>na vodovodní síti </a:t>
            </a:r>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při výběru optimálního požárního OM není absolutně nezbytné mít vyšší nebo vysoký, dle ČSN „Statický (zásobovací) přetlak“ -  správně hydrodynamický tlak na vodovodní síti v místě OM, ale průtokovou kapacitu vodovodní sítě při požadovaném požárním odběru vody. </a:t>
            </a:r>
          </a:p>
          <a:p>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9344074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06695D88-285C-FFA6-8773-E37D62BCB16F}"/>
            </a:ext>
          </a:extLst>
        </p:cNvPr>
        <p:cNvGrpSpPr/>
        <p:nvPr/>
      </p:nvGrpSpPr>
      <p:grpSpPr>
        <a:xfrm>
          <a:off x="0" y="0"/>
          <a:ext cx="0" cy="0"/>
          <a:chOff x="0" y="0"/>
          <a:chExt cx="0" cy="0"/>
        </a:xfrm>
      </p:grpSpPr>
      <p:sp>
        <p:nvSpPr>
          <p:cNvPr id="9" name="TextovéPole 8">
            <a:extLst>
              <a:ext uri="{FF2B5EF4-FFF2-40B4-BE49-F238E27FC236}">
                <a16:creationId xmlns:a16="http://schemas.microsoft.com/office/drawing/2014/main" id="{068D26A4-29D7-E469-8E45-C81EA8999787}"/>
              </a:ext>
            </a:extLst>
          </p:cNvPr>
          <p:cNvSpPr txBox="1"/>
          <p:nvPr/>
        </p:nvSpPr>
        <p:spPr>
          <a:xfrm>
            <a:off x="1487491" y="982523"/>
            <a:ext cx="5367082" cy="6059544"/>
          </a:xfrm>
          <a:prstGeom prst="rect">
            <a:avLst/>
          </a:prstGeom>
          <a:noFill/>
        </p:spPr>
        <p:txBody>
          <a:bodyPr wrap="square" rtlCol="0">
            <a:spAutoFit/>
          </a:bodyPr>
          <a:lstStyle/>
          <a:p>
            <a:r>
              <a:rPr lang="cs-CZ" sz="2000" b="1" dirty="0">
                <a:solidFill>
                  <a:schemeClr val="bg1"/>
                </a:solidFill>
                <a:latin typeface="Times New Roman" panose="02020603050405020304" pitchFamily="18" charset="0"/>
                <a:cs typeface="Times New Roman" panose="02020603050405020304" pitchFamily="18" charset="0"/>
              </a:rPr>
              <a:t>III. fáze rozvoje požáru</a:t>
            </a:r>
          </a:p>
          <a:p>
            <a:pPr marL="400050" indent="-400050">
              <a:buAutoNum type="romanUcPeriod"/>
            </a:pPr>
            <a:endParaRPr lang="cs-CZ" sz="2000"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je časový úsek od konce </a:t>
            </a:r>
            <a:r>
              <a:rPr lang="cs-CZ" dirty="0" err="1">
                <a:solidFill>
                  <a:schemeClr val="bg1"/>
                </a:solidFill>
                <a:latin typeface="Times New Roman" panose="02020603050405020304" pitchFamily="18" charset="0"/>
                <a:cs typeface="Times New Roman" panose="02020603050405020304" pitchFamily="18" charset="0"/>
              </a:rPr>
              <a:t>II.fáze</a:t>
            </a:r>
            <a:r>
              <a:rPr lang="cs-CZ" dirty="0">
                <a:solidFill>
                  <a:schemeClr val="bg1"/>
                </a:solidFill>
                <a:latin typeface="Times New Roman" panose="02020603050405020304" pitchFamily="18" charset="0"/>
                <a:cs typeface="Times New Roman" panose="02020603050405020304" pitchFamily="18" charset="0"/>
              </a:rPr>
              <a:t>, tj. v daném prostoru hoří všechny hořlavé látky a intenzita hoření dosahuje maxima, až do začátku poklesu intenzity hoření</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rychlost odhořívání je maximální a je limitována pouze podmínkami větrání v prostoru</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tepelný výkon požáru a teplota zůstávají přibližně konstantní </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v průběhu III. fáze požáru dochází k odhoření přibližně 80% hořlavých látek v zasaženém prostoru</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Maximální rozsah požáru ve III. fázi udává </a:t>
            </a:r>
            <a:r>
              <a:rPr lang="cs-CZ" dirty="0">
                <a:solidFill>
                  <a:schemeClr val="bg1"/>
                </a:solidFill>
                <a:latin typeface="Times New Roman" panose="02020603050405020304" pitchFamily="18" charset="0"/>
                <a:cs typeface="Times New Roman" panose="02020603050405020304" pitchFamily="18" charset="0"/>
                <a:hlinkClick r:id="rId3" action="ppaction://hlinksldjump"/>
              </a:rPr>
              <a:t>členění objektu na požární úseky</a:t>
            </a:r>
            <a:r>
              <a:rPr lang="cs-CZ" dirty="0">
                <a:solidFill>
                  <a:schemeClr val="bg1"/>
                </a:solidFill>
                <a:latin typeface="Times New Roman" panose="02020603050405020304" pitchFamily="18" charset="0"/>
                <a:cs typeface="Times New Roman" panose="02020603050405020304" pitchFamily="18" charset="0"/>
              </a:rPr>
              <a:t>. </a:t>
            </a: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p:txBody>
      </p:sp>
      <p:sp>
        <p:nvSpPr>
          <p:cNvPr id="5" name="Nadpis 1">
            <a:extLst>
              <a:ext uri="{FF2B5EF4-FFF2-40B4-BE49-F238E27FC236}">
                <a16:creationId xmlns:a16="http://schemas.microsoft.com/office/drawing/2014/main" id="{39976CB6-7C16-2481-7DD1-5532318987FA}"/>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B6D50365-3077-3C9D-9538-7ABF91DE856A}"/>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Dopředu nebo Další 7">
            <a:hlinkClick r:id="" action="ppaction://hlinkshowjump?jump=nextslide" highlightClick="1"/>
            <a:extLst>
              <a:ext uri="{FF2B5EF4-FFF2-40B4-BE49-F238E27FC236}">
                <a16:creationId xmlns:a16="http://schemas.microsoft.com/office/drawing/2014/main" id="{AF0AA596-478F-5709-9EAC-F3211F80D0F2}"/>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CAC9A357-2752-EE4E-204B-5EE1395A839E}"/>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8AC2808E-9E18-1909-D395-98E677E80760}"/>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venku, budova, oheň, znečištění&#10;&#10;Popis byl vytvořen automaticky">
            <a:extLst>
              <a:ext uri="{FF2B5EF4-FFF2-40B4-BE49-F238E27FC236}">
                <a16:creationId xmlns:a16="http://schemas.microsoft.com/office/drawing/2014/main" id="{CB73D7B0-FEEA-35D5-5B22-FA13FEA00C8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9003969" y="3578152"/>
            <a:ext cx="2325413" cy="1744060"/>
          </a:xfrm>
          <a:prstGeom prst="rect">
            <a:avLst/>
          </a:prstGeom>
        </p:spPr>
      </p:pic>
      <p:pic>
        <p:nvPicPr>
          <p:cNvPr id="7" name="Obrázek 6" descr="Obsah obrázku oheň, venku, kouř, teplo&#10;&#10;Popis byl vytvořen automaticky">
            <a:extLst>
              <a:ext uri="{FF2B5EF4-FFF2-40B4-BE49-F238E27FC236}">
                <a16:creationId xmlns:a16="http://schemas.microsoft.com/office/drawing/2014/main" id="{B7523170-70A8-4EEE-EFA7-C35E40A899C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39673" y="1131391"/>
            <a:ext cx="3399033" cy="1911956"/>
          </a:xfrm>
          <a:prstGeom prst="rect">
            <a:avLst/>
          </a:prstGeom>
        </p:spPr>
      </p:pic>
    </p:spTree>
    <p:extLst>
      <p:ext uri="{BB962C8B-B14F-4D97-AF65-F5344CB8AC3E}">
        <p14:creationId xmlns:p14="http://schemas.microsoft.com/office/powerpoint/2010/main" val="2050040602"/>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399B86F2-09F1-2CA8-8B67-D576CEC52FC5}"/>
            </a:ext>
          </a:extLst>
        </p:cNvPr>
        <p:cNvGrpSpPr/>
        <p:nvPr/>
      </p:nvGrpSpPr>
      <p:grpSpPr>
        <a:xfrm>
          <a:off x="0" y="0"/>
          <a:ext cx="0" cy="0"/>
          <a:chOff x="0" y="0"/>
          <a:chExt cx="0" cy="0"/>
        </a:xfrm>
      </p:grpSpPr>
      <p:sp>
        <p:nvSpPr>
          <p:cNvPr id="4" name="TextovéPole 3">
            <a:extLst>
              <a:ext uri="{FF2B5EF4-FFF2-40B4-BE49-F238E27FC236}">
                <a16:creationId xmlns:a16="http://schemas.microsoft.com/office/drawing/2014/main" id="{C69E3DD3-67E8-CA65-6FC0-C665280BF08A}"/>
              </a:ext>
            </a:extLst>
          </p:cNvPr>
          <p:cNvSpPr txBox="1"/>
          <p:nvPr/>
        </p:nvSpPr>
        <p:spPr>
          <a:xfrm>
            <a:off x="968956" y="982523"/>
            <a:ext cx="8780162" cy="5355312"/>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Místní vodovody měst a obcí</a:t>
            </a:r>
          </a:p>
          <a:p>
            <a:endParaRPr lang="cs-CZ"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Místní vodovody jsou nedílnou součástí infrastruktury všech měst a obcí v České republice. Jsou: </a:t>
            </a:r>
          </a:p>
          <a:p>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zdrojem pitné vody pro cca 9,8 mil. obyvatel, tj. 93,5 % z celkového počtu obyvatel</a:t>
            </a:r>
          </a:p>
          <a:p>
            <a:pPr marL="285750" indent="-285750">
              <a:buFont typeface="Arial" panose="020B0604020202020204" pitchFamily="34" charset="0"/>
              <a:buChar char="•"/>
            </a:pPr>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předpokladem fungování veřejné a soukromé infrastruktury zastavěných území.</a:t>
            </a:r>
          </a:p>
          <a:p>
            <a:pPr marL="285750" indent="-285750">
              <a:buFont typeface="Arial" panose="020B0604020202020204" pitchFamily="34" charset="0"/>
              <a:buChar char="•"/>
            </a:pPr>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Místní vodovody mají charakter lokálního spotřebiště města nebo obce s jedním nebo více zdroji povrchové nebo podzemní vody. Zdrojem vody pro místní vodovod může být i skupinový vodovod. </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Mimo uvedené základní poslání jsou současně i mimořádně </a:t>
            </a:r>
            <a:r>
              <a:rPr lang="cs-CZ" b="1" dirty="0">
                <a:solidFill>
                  <a:schemeClr val="bg1"/>
                </a:solidFill>
                <a:latin typeface="Times New Roman" panose="02020603050405020304" pitchFamily="18" charset="0"/>
                <a:cs typeface="Times New Roman" panose="02020603050405020304" pitchFamily="18" charset="0"/>
              </a:rPr>
              <a:t>důležitým zdrojem požární vody </a:t>
            </a:r>
            <a:r>
              <a:rPr lang="cs-CZ" dirty="0">
                <a:solidFill>
                  <a:schemeClr val="bg1"/>
                </a:solidFill>
                <a:latin typeface="Times New Roman" panose="02020603050405020304" pitchFamily="18" charset="0"/>
                <a:cs typeface="Times New Roman" panose="02020603050405020304" pitchFamily="18" charset="0"/>
              </a:rPr>
              <a:t>pro zabezpečení staveb.</a:t>
            </a:r>
          </a:p>
          <a:p>
            <a:endParaRPr lang="cs-CZ"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01D7FBA5-C0A8-1B41-0E01-FE992148B87B}"/>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18CBFD8A-9795-721F-702A-C604A1DABEF2}"/>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E6235A8D-E6DC-3FFB-B4D0-1DF5AE910501}"/>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C107BA9-8D95-0248-5F2D-7ADF66A76FDF}"/>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AC1C9451-CB3A-7045-1C2D-2D1F0B21841A}"/>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667922304"/>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91BB9A87-1073-6F70-D00B-C82D3D2D1C79}"/>
            </a:ext>
          </a:extLst>
        </p:cNvPr>
        <p:cNvGrpSpPr/>
        <p:nvPr/>
      </p:nvGrpSpPr>
      <p:grpSpPr>
        <a:xfrm>
          <a:off x="0" y="0"/>
          <a:ext cx="0" cy="0"/>
          <a:chOff x="0" y="0"/>
          <a:chExt cx="0" cy="0"/>
        </a:xfrm>
      </p:grpSpPr>
      <p:sp>
        <p:nvSpPr>
          <p:cNvPr id="4" name="TextovéPole 3">
            <a:extLst>
              <a:ext uri="{FF2B5EF4-FFF2-40B4-BE49-F238E27FC236}">
                <a16:creationId xmlns:a16="http://schemas.microsoft.com/office/drawing/2014/main" id="{9644D588-1DB7-AD06-2F44-1B0C73AFF937}"/>
              </a:ext>
            </a:extLst>
          </p:cNvPr>
          <p:cNvSpPr txBox="1"/>
          <p:nvPr/>
        </p:nvSpPr>
        <p:spPr>
          <a:xfrm>
            <a:off x="968956" y="982523"/>
            <a:ext cx="8780162" cy="4801314"/>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Místní vodovody měst a obcí</a:t>
            </a:r>
          </a:p>
          <a:p>
            <a:endParaRPr lang="cs-CZ"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Bezpečnost a plynulost dodávky pitné a požární vody pro spotřebiště je významně závislá na zdroji vody a jeho typu. V reálném prostředí se vyskytuje několik základních typů. Kapacita zdroje má vždy vliv na kapacitu hydrantové sítě, výtokových stojanů a současně i na odběrní místa požární vody umístěná na vnitřních vodovodech.</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Druhým základním předpokladem optimální funkce odběrního místa víceúčelového požárního vodního zdroje je druh distribuční sítě místního vodovodu. V teorii i praxi se můžeme setkat s třemi následujícími základními variantami:</a:t>
            </a: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okruhová vodovodní síť,</a:t>
            </a:r>
          </a:p>
          <a:p>
            <a:pPr marL="285750" indent="-285750">
              <a:buFont typeface="Arial" panose="020B0604020202020204" pitchFamily="34" charset="0"/>
              <a:buChar char="•"/>
            </a:pPr>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větvená vodovodní síť,</a:t>
            </a:r>
          </a:p>
          <a:p>
            <a:pPr marL="285750" indent="-285750">
              <a:buFont typeface="Arial" panose="020B0604020202020204" pitchFamily="34" charset="0"/>
              <a:buChar char="•"/>
            </a:pPr>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kombinovaná vodovodní síť.</a:t>
            </a:r>
          </a:p>
        </p:txBody>
      </p:sp>
      <p:sp>
        <p:nvSpPr>
          <p:cNvPr id="7" name="Nadpis 1">
            <a:extLst>
              <a:ext uri="{FF2B5EF4-FFF2-40B4-BE49-F238E27FC236}">
                <a16:creationId xmlns:a16="http://schemas.microsoft.com/office/drawing/2014/main" id="{4440912A-61E2-E3CD-B50A-A278AC343F35}"/>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713EDC3C-0971-C865-D8B0-82EE51D52B25}"/>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B4AB9472-649D-4A82-B350-F2CD0833D175}"/>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EAF68057-145F-863C-DD0D-12F9BD342675}"/>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401A3F56-6C6C-B871-7DA4-102416334795}"/>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623135959"/>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87F4AF2B-4438-BFC4-2549-1831CFA60FD1}"/>
            </a:ext>
          </a:extLst>
        </p:cNvPr>
        <p:cNvGrpSpPr/>
        <p:nvPr/>
      </p:nvGrpSpPr>
      <p:grpSpPr>
        <a:xfrm>
          <a:off x="0" y="0"/>
          <a:ext cx="0" cy="0"/>
          <a:chOff x="0" y="0"/>
          <a:chExt cx="0" cy="0"/>
        </a:xfrm>
      </p:grpSpPr>
      <p:sp>
        <p:nvSpPr>
          <p:cNvPr id="4" name="TextovéPole 3">
            <a:extLst>
              <a:ext uri="{FF2B5EF4-FFF2-40B4-BE49-F238E27FC236}">
                <a16:creationId xmlns:a16="http://schemas.microsoft.com/office/drawing/2014/main" id="{9FBC98D5-F39D-7823-9474-8F31FF114FA9}"/>
              </a:ext>
            </a:extLst>
          </p:cNvPr>
          <p:cNvSpPr txBox="1"/>
          <p:nvPr/>
        </p:nvSpPr>
        <p:spPr>
          <a:xfrm>
            <a:off x="968956" y="982523"/>
            <a:ext cx="8780162" cy="369332"/>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Místní vodovody měst a obcí</a:t>
            </a:r>
          </a:p>
        </p:txBody>
      </p:sp>
      <p:sp>
        <p:nvSpPr>
          <p:cNvPr id="7" name="Nadpis 1">
            <a:extLst>
              <a:ext uri="{FF2B5EF4-FFF2-40B4-BE49-F238E27FC236}">
                <a16:creationId xmlns:a16="http://schemas.microsoft.com/office/drawing/2014/main" id="{906B0D4A-F727-E364-C821-2477696ADD2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B4B132E1-2DEF-CD7D-9C2E-91B69479941C}"/>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5EE27C9C-6E6A-4456-5958-4CA36480F34E}"/>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F2A91D43-908D-B164-0B78-409F8CBE2EEB}"/>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1DAB8915-4307-4E0D-62C6-99D121F86DE3}"/>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2" name="Zástupný symbol pro obsah 3" descr="1.4.jpg">
            <a:extLst>
              <a:ext uri="{FF2B5EF4-FFF2-40B4-BE49-F238E27FC236}">
                <a16:creationId xmlns:a16="http://schemas.microsoft.com/office/drawing/2014/main" id="{7F9CC861-2148-45CE-C2AC-4CD93B799D8C}"/>
              </a:ext>
            </a:extLst>
          </p:cNvPr>
          <p:cNvPicPr>
            <a:picLocks noGrp="1"/>
          </p:cNvPicPr>
          <p:nvPr>
            <p:ph idx="1"/>
          </p:nvPr>
        </p:nvPicPr>
        <p:blipFill>
          <a:blip r:embed="rId3" cstate="screen">
            <a:extLst>
              <a:ext uri="{28A0092B-C50C-407E-A947-70E740481C1C}">
                <a14:useLocalDpi xmlns:a14="http://schemas.microsoft.com/office/drawing/2010/main"/>
              </a:ext>
            </a:extLst>
          </a:blip>
          <a:stretch>
            <a:fillRect/>
          </a:stretch>
        </p:blipFill>
        <p:spPr>
          <a:xfrm>
            <a:off x="2685535" y="1874748"/>
            <a:ext cx="6048672" cy="3888432"/>
          </a:xfrm>
          <a:prstGeom prst="rect">
            <a:avLst/>
          </a:prstGeom>
          <a:ln>
            <a:solidFill>
              <a:schemeClr val="tx1"/>
            </a:solidFill>
          </a:ln>
        </p:spPr>
      </p:pic>
      <p:sp>
        <p:nvSpPr>
          <p:cNvPr id="3" name="TextovéPole 2">
            <a:extLst>
              <a:ext uri="{FF2B5EF4-FFF2-40B4-BE49-F238E27FC236}">
                <a16:creationId xmlns:a16="http://schemas.microsoft.com/office/drawing/2014/main" id="{2C0790EC-5D56-E0F7-0E5F-BE7D5A8EA1FC}"/>
              </a:ext>
            </a:extLst>
          </p:cNvPr>
          <p:cNvSpPr txBox="1"/>
          <p:nvPr/>
        </p:nvSpPr>
        <p:spPr>
          <a:xfrm>
            <a:off x="2685535" y="6083553"/>
            <a:ext cx="5592172" cy="338554"/>
          </a:xfrm>
          <a:prstGeom prst="rect">
            <a:avLst/>
          </a:prstGeom>
          <a:noFill/>
        </p:spPr>
        <p:txBody>
          <a:bodyPr wrap="none" rtlCol="0">
            <a:spAutoFit/>
          </a:bodyPr>
          <a:lstStyle/>
          <a:p>
            <a:r>
              <a:rPr lang="cs-CZ" sz="1600" b="1" dirty="0">
                <a:solidFill>
                  <a:schemeClr val="bg2"/>
                </a:solidFill>
              </a:rPr>
              <a:t>Okruhová vodovodní síť </a:t>
            </a:r>
            <a:r>
              <a:rPr lang="cs-CZ" sz="1600" dirty="0">
                <a:solidFill>
                  <a:schemeClr val="bg2"/>
                </a:solidFill>
              </a:rPr>
              <a:t>pitné a požární vody místního vodovodu</a:t>
            </a:r>
          </a:p>
        </p:txBody>
      </p:sp>
    </p:spTree>
    <p:extLst>
      <p:ext uri="{BB962C8B-B14F-4D97-AF65-F5344CB8AC3E}">
        <p14:creationId xmlns:p14="http://schemas.microsoft.com/office/powerpoint/2010/main" val="426571062"/>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BF1B8E9A-86B1-2FF6-5BCB-61D25C34AFC4}"/>
            </a:ext>
          </a:extLst>
        </p:cNvPr>
        <p:cNvGrpSpPr/>
        <p:nvPr/>
      </p:nvGrpSpPr>
      <p:grpSpPr>
        <a:xfrm>
          <a:off x="0" y="0"/>
          <a:ext cx="0" cy="0"/>
          <a:chOff x="0" y="0"/>
          <a:chExt cx="0" cy="0"/>
        </a:xfrm>
      </p:grpSpPr>
      <p:sp>
        <p:nvSpPr>
          <p:cNvPr id="4" name="TextovéPole 3">
            <a:extLst>
              <a:ext uri="{FF2B5EF4-FFF2-40B4-BE49-F238E27FC236}">
                <a16:creationId xmlns:a16="http://schemas.microsoft.com/office/drawing/2014/main" id="{46132CBD-8ACA-30B1-9D03-638F6AD7A67E}"/>
              </a:ext>
            </a:extLst>
          </p:cNvPr>
          <p:cNvSpPr txBox="1"/>
          <p:nvPr/>
        </p:nvSpPr>
        <p:spPr>
          <a:xfrm>
            <a:off x="968956" y="982523"/>
            <a:ext cx="8780162" cy="5909310"/>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Místní vodovody měst a obcí</a:t>
            </a:r>
          </a:p>
          <a:p>
            <a:endParaRPr lang="cs-CZ"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Z hlediska plynulosti dodávek požární vody k jednotlivým odběrním místům je nejspolehlivější okruhová vodovodní síť.</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Silné stránky</a:t>
            </a:r>
          </a:p>
          <a:p>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přítok požární vody potrubím k odběrnímu místu ze dvou stran,</a:t>
            </a: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nižší riziko vyřazení většího počtu odběrních míst z provozu při haváriích na vodovodní síti,</a:t>
            </a: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možnost využití maximální kapacity odběrního místa požární vody,</a:t>
            </a: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nižší pokles hydrodynamické tlakové hladiny ve vodovodní síti při maximálních odběrech požární vody z odběrního místa,</a:t>
            </a: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nižší až zanedbatelné sekundární dopady na ostatní spotřebitele pitné vody při odběru vody z vodovodní sítě k požárním účelům.</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Slabé stránky </a:t>
            </a:r>
          </a:p>
          <a:p>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relativně vyšší investiční nároky na výstavbu okruhové sítě.</a:t>
            </a:r>
          </a:p>
          <a:p>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cs-CZ"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6846BD4D-E629-F976-149F-2FF245D0E0D3}"/>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96F27B1-AD7A-E428-180A-149EF40D7B89}"/>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C50C4795-C2C0-9B19-438D-2F5FB81938D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A61CAC3E-42D5-BCA9-3C66-61A99485792F}"/>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FF08FA3E-16A7-69A8-7825-1AFEADAC0648}"/>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004603496"/>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738006AE-C518-F38F-90CB-7C8F2C15B191}"/>
            </a:ext>
          </a:extLst>
        </p:cNvPr>
        <p:cNvGrpSpPr/>
        <p:nvPr/>
      </p:nvGrpSpPr>
      <p:grpSpPr>
        <a:xfrm>
          <a:off x="0" y="0"/>
          <a:ext cx="0" cy="0"/>
          <a:chOff x="0" y="0"/>
          <a:chExt cx="0" cy="0"/>
        </a:xfrm>
      </p:grpSpPr>
      <p:sp>
        <p:nvSpPr>
          <p:cNvPr id="4" name="TextovéPole 3">
            <a:extLst>
              <a:ext uri="{FF2B5EF4-FFF2-40B4-BE49-F238E27FC236}">
                <a16:creationId xmlns:a16="http://schemas.microsoft.com/office/drawing/2014/main" id="{A95F342C-9AF4-1E34-410F-8F18509831CE}"/>
              </a:ext>
            </a:extLst>
          </p:cNvPr>
          <p:cNvSpPr txBox="1"/>
          <p:nvPr/>
        </p:nvSpPr>
        <p:spPr>
          <a:xfrm>
            <a:off x="968956" y="982523"/>
            <a:ext cx="8780162" cy="646331"/>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Místní vodovody měst a obcí</a:t>
            </a:r>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cs-CZ"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2776AD00-6DF0-9C9C-48A9-0F3E3CAC08A6}"/>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73BB379C-D090-5992-6BB1-CE547D0C20B2}"/>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9FB3B937-25FA-D97A-5FCA-CDA4B1B92109}"/>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D5B666C1-DF34-865A-3BA2-69DD31E08EF8}"/>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567E9E9F-21C6-2787-7816-3A16517EB191}"/>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 name="TextovéPole 1">
            <a:extLst>
              <a:ext uri="{FF2B5EF4-FFF2-40B4-BE49-F238E27FC236}">
                <a16:creationId xmlns:a16="http://schemas.microsoft.com/office/drawing/2014/main" id="{71B47106-7E13-A26E-A296-FD23D00852C4}"/>
              </a:ext>
            </a:extLst>
          </p:cNvPr>
          <p:cNvSpPr txBox="1"/>
          <p:nvPr/>
        </p:nvSpPr>
        <p:spPr>
          <a:xfrm>
            <a:off x="2997706" y="6110448"/>
            <a:ext cx="5442387" cy="338554"/>
          </a:xfrm>
          <a:prstGeom prst="rect">
            <a:avLst/>
          </a:prstGeom>
          <a:noFill/>
        </p:spPr>
        <p:txBody>
          <a:bodyPr wrap="none" rtlCol="0">
            <a:spAutoFit/>
          </a:bodyPr>
          <a:lstStyle/>
          <a:p>
            <a:r>
              <a:rPr lang="cs-CZ" sz="1600" b="1" dirty="0">
                <a:solidFill>
                  <a:schemeClr val="bg2"/>
                </a:solidFill>
              </a:rPr>
              <a:t>Větvená vodovodní síť </a:t>
            </a:r>
            <a:r>
              <a:rPr lang="cs-CZ" sz="1600" dirty="0">
                <a:solidFill>
                  <a:schemeClr val="bg2"/>
                </a:solidFill>
              </a:rPr>
              <a:t>pitné a požární vody místního vodovodu</a:t>
            </a:r>
          </a:p>
        </p:txBody>
      </p:sp>
      <p:pic>
        <p:nvPicPr>
          <p:cNvPr id="3" name="Zástupný symbol pro obsah 5" descr="1.5.jpg">
            <a:extLst>
              <a:ext uri="{FF2B5EF4-FFF2-40B4-BE49-F238E27FC236}">
                <a16:creationId xmlns:a16="http://schemas.microsoft.com/office/drawing/2014/main" id="{D710F29E-AE37-74D5-B7CF-38ACAEEFA592}"/>
              </a:ext>
            </a:extLst>
          </p:cNvPr>
          <p:cNvPicPr>
            <a:picLocks noGrp="1"/>
          </p:cNvPicPr>
          <p:nvPr>
            <p:ph idx="1"/>
          </p:nvPr>
        </p:nvPicPr>
        <p:blipFill>
          <a:blip r:embed="rId3" cstate="screen">
            <a:extLst>
              <a:ext uri="{28A0092B-C50C-407E-A947-70E740481C1C}">
                <a14:useLocalDpi xmlns:a14="http://schemas.microsoft.com/office/drawing/2010/main"/>
              </a:ext>
            </a:extLst>
          </a:blip>
          <a:stretch>
            <a:fillRect/>
          </a:stretch>
        </p:blipFill>
        <p:spPr>
          <a:xfrm>
            <a:off x="2997705" y="1757627"/>
            <a:ext cx="5976664" cy="4176464"/>
          </a:xfrm>
          <a:prstGeom prst="rect">
            <a:avLst/>
          </a:prstGeom>
          <a:ln>
            <a:solidFill>
              <a:schemeClr val="tx1"/>
            </a:solidFill>
          </a:ln>
        </p:spPr>
      </p:pic>
    </p:spTree>
    <p:extLst>
      <p:ext uri="{BB962C8B-B14F-4D97-AF65-F5344CB8AC3E}">
        <p14:creationId xmlns:p14="http://schemas.microsoft.com/office/powerpoint/2010/main" val="694754069"/>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F5DBB510-2321-75AC-C16A-4035347ADE79}"/>
            </a:ext>
          </a:extLst>
        </p:cNvPr>
        <p:cNvGrpSpPr/>
        <p:nvPr/>
      </p:nvGrpSpPr>
      <p:grpSpPr>
        <a:xfrm>
          <a:off x="0" y="0"/>
          <a:ext cx="0" cy="0"/>
          <a:chOff x="0" y="0"/>
          <a:chExt cx="0" cy="0"/>
        </a:xfrm>
      </p:grpSpPr>
      <p:sp>
        <p:nvSpPr>
          <p:cNvPr id="4" name="TextovéPole 3">
            <a:extLst>
              <a:ext uri="{FF2B5EF4-FFF2-40B4-BE49-F238E27FC236}">
                <a16:creationId xmlns:a16="http://schemas.microsoft.com/office/drawing/2014/main" id="{19F8163B-7382-6B2A-18AF-090B6B667E8A}"/>
              </a:ext>
            </a:extLst>
          </p:cNvPr>
          <p:cNvSpPr txBox="1"/>
          <p:nvPr/>
        </p:nvSpPr>
        <p:spPr>
          <a:xfrm>
            <a:off x="968956" y="982523"/>
            <a:ext cx="8780162" cy="5632311"/>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Místní vodovody měst a obcí</a:t>
            </a:r>
          </a:p>
          <a:p>
            <a:endParaRPr lang="cs-CZ"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Větvená vodovodní síť je zpravidla charakteristickým znakem venkovské nebo rekreační zástavby. Z hlediska bezpečnosti a plynulosti dodávek vody tohoto typu víceúčelového zdroje požární vody je relativně rizikovým systémem. </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Silné stránky</a:t>
            </a:r>
          </a:p>
          <a:p>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nižší pořizovací náklady na výstavbu vodovodní sítě pro spotřební účely a současně jako víceúčelového vodního zdroje požární vody,</a:t>
            </a: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možnost výstavby vodovodní sítě i pro roztroušenou zástavbu a zajištění spotřebního a základního množství požární vody pro hydrantovou síť,</a:t>
            </a: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možnost napojení průmyslových a obchodních zón na dostatečný kapacitní zdroj spotřebního a požárního množství vody. </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Slabé stránky </a:t>
            </a:r>
          </a:p>
          <a:p>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minimální spolehlivost dodávky spotřebního a požárního množství vody při vzniku mimořádných nebo krizových situací.</a:t>
            </a:r>
          </a:p>
          <a:p>
            <a:pPr marL="285750" indent="-285750">
              <a:buFont typeface="Arial" panose="020B0604020202020204" pitchFamily="34" charset="0"/>
              <a:buChar char="•"/>
            </a:pPr>
            <a:endParaRPr lang="cs-CZ"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B2B8CBFC-5FE6-8C27-7A97-6F85DE4BD3E4}"/>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AE706A8-68CC-0717-1AEE-8778CF278B03}"/>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6126A78C-0F16-1015-1AC4-E0C539B34462}"/>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624C37B3-CE35-26CB-69EA-BCE58ADA0CC8}"/>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9EB64BCB-2D13-B09E-3A03-E00101C78CF2}"/>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725938711"/>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E8EA8492-C911-7697-A237-F37ED0A1D8C0}"/>
            </a:ext>
          </a:extLst>
        </p:cNvPr>
        <p:cNvGrpSpPr/>
        <p:nvPr/>
      </p:nvGrpSpPr>
      <p:grpSpPr>
        <a:xfrm>
          <a:off x="0" y="0"/>
          <a:ext cx="0" cy="0"/>
          <a:chOff x="0" y="0"/>
          <a:chExt cx="0" cy="0"/>
        </a:xfrm>
      </p:grpSpPr>
      <p:sp>
        <p:nvSpPr>
          <p:cNvPr id="4" name="TextovéPole 3">
            <a:extLst>
              <a:ext uri="{FF2B5EF4-FFF2-40B4-BE49-F238E27FC236}">
                <a16:creationId xmlns:a16="http://schemas.microsoft.com/office/drawing/2014/main" id="{8B7626B5-BAA9-AA65-63A6-876DFF53CAE3}"/>
              </a:ext>
            </a:extLst>
          </p:cNvPr>
          <p:cNvSpPr txBox="1"/>
          <p:nvPr/>
        </p:nvSpPr>
        <p:spPr>
          <a:xfrm>
            <a:off x="968956" y="982523"/>
            <a:ext cx="8780162" cy="369332"/>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Místní vodovody měst a obcí</a:t>
            </a:r>
          </a:p>
        </p:txBody>
      </p:sp>
      <p:sp>
        <p:nvSpPr>
          <p:cNvPr id="7" name="Nadpis 1">
            <a:extLst>
              <a:ext uri="{FF2B5EF4-FFF2-40B4-BE49-F238E27FC236}">
                <a16:creationId xmlns:a16="http://schemas.microsoft.com/office/drawing/2014/main" id="{C849D38D-7387-1BA6-3DB5-069AD21E4AAA}"/>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1B25BFBD-A31A-513C-E549-5979A4A4CD5B}"/>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A8E0EB6A-F29E-FFB9-4783-021F96F52C06}"/>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F792144B-F5C1-2CB6-57C0-3BB1D0428834}"/>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BB481B9-14A0-1CA9-D285-A760893F6260}"/>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 name="TextovéPole 1">
            <a:extLst>
              <a:ext uri="{FF2B5EF4-FFF2-40B4-BE49-F238E27FC236}">
                <a16:creationId xmlns:a16="http://schemas.microsoft.com/office/drawing/2014/main" id="{6C54AC4B-B20D-F020-2E60-AB279D069C49}"/>
              </a:ext>
            </a:extLst>
          </p:cNvPr>
          <p:cNvSpPr txBox="1"/>
          <p:nvPr/>
        </p:nvSpPr>
        <p:spPr>
          <a:xfrm>
            <a:off x="2855640" y="5675147"/>
            <a:ext cx="5939446" cy="338554"/>
          </a:xfrm>
          <a:prstGeom prst="rect">
            <a:avLst/>
          </a:prstGeom>
          <a:noFill/>
        </p:spPr>
        <p:txBody>
          <a:bodyPr wrap="none" rtlCol="0">
            <a:spAutoFit/>
          </a:bodyPr>
          <a:lstStyle/>
          <a:p>
            <a:r>
              <a:rPr lang="cs-CZ" sz="1600" b="1" dirty="0">
                <a:solidFill>
                  <a:schemeClr val="bg2"/>
                </a:solidFill>
              </a:rPr>
              <a:t>Kombinovaná vodovodní síť </a:t>
            </a:r>
            <a:r>
              <a:rPr lang="cs-CZ" sz="1600" dirty="0">
                <a:solidFill>
                  <a:schemeClr val="bg2"/>
                </a:solidFill>
              </a:rPr>
              <a:t>pitné a požární vody místního vodovodu</a:t>
            </a:r>
          </a:p>
        </p:txBody>
      </p:sp>
      <p:pic>
        <p:nvPicPr>
          <p:cNvPr id="3" name="Zástupný symbol pro obsah 6" descr="1.6.jpg">
            <a:extLst>
              <a:ext uri="{FF2B5EF4-FFF2-40B4-BE49-F238E27FC236}">
                <a16:creationId xmlns:a16="http://schemas.microsoft.com/office/drawing/2014/main" id="{5D60568F-9298-B97A-5046-A01FCD1C178D}"/>
              </a:ext>
            </a:extLst>
          </p:cNvPr>
          <p:cNvPicPr>
            <a:picLocks noGrp="1"/>
          </p:cNvPicPr>
          <p:nvPr>
            <p:ph idx="1"/>
          </p:nvPr>
        </p:nvPicPr>
        <p:blipFill>
          <a:blip r:embed="rId3" cstate="screen">
            <a:extLst>
              <a:ext uri="{28A0092B-C50C-407E-A947-70E740481C1C}">
                <a14:useLocalDpi xmlns:a14="http://schemas.microsoft.com/office/drawing/2010/main"/>
              </a:ext>
            </a:extLst>
          </a:blip>
          <a:stretch>
            <a:fillRect/>
          </a:stretch>
        </p:blipFill>
        <p:spPr>
          <a:xfrm>
            <a:off x="3071664" y="1700808"/>
            <a:ext cx="6048672" cy="3600400"/>
          </a:xfrm>
          <a:prstGeom prst="rect">
            <a:avLst/>
          </a:prstGeom>
          <a:ln>
            <a:solidFill>
              <a:schemeClr val="tx1"/>
            </a:solidFill>
          </a:ln>
        </p:spPr>
      </p:pic>
    </p:spTree>
    <p:extLst>
      <p:ext uri="{BB962C8B-B14F-4D97-AF65-F5344CB8AC3E}">
        <p14:creationId xmlns:p14="http://schemas.microsoft.com/office/powerpoint/2010/main" val="1537885823"/>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F2BCF80F-02AB-7826-DACE-9C317A7B2ACF}"/>
            </a:ext>
          </a:extLst>
        </p:cNvPr>
        <p:cNvGrpSpPr/>
        <p:nvPr/>
      </p:nvGrpSpPr>
      <p:grpSpPr>
        <a:xfrm>
          <a:off x="0" y="0"/>
          <a:ext cx="0" cy="0"/>
          <a:chOff x="0" y="0"/>
          <a:chExt cx="0" cy="0"/>
        </a:xfrm>
      </p:grpSpPr>
      <p:sp>
        <p:nvSpPr>
          <p:cNvPr id="4" name="TextovéPole 3">
            <a:extLst>
              <a:ext uri="{FF2B5EF4-FFF2-40B4-BE49-F238E27FC236}">
                <a16:creationId xmlns:a16="http://schemas.microsoft.com/office/drawing/2014/main" id="{5CCF77D9-6A8F-DB28-15C2-3C9A82839125}"/>
              </a:ext>
            </a:extLst>
          </p:cNvPr>
          <p:cNvSpPr txBox="1"/>
          <p:nvPr/>
        </p:nvSpPr>
        <p:spPr>
          <a:xfrm>
            <a:off x="1375718" y="982523"/>
            <a:ext cx="8780162" cy="5632311"/>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Místní vodovody měst a obcí</a:t>
            </a:r>
          </a:p>
          <a:p>
            <a:endParaRPr lang="cs-CZ"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Kombinovaná vodovodní síť bývá nejčastějším druhem vodárenských systémů pro veřejnou potřebu v zastavěných územích měst a obcí. Z požárního hlediska lze maximálně využít silných stránek okruhové a větvené sítě a současně minimalizovat slabé stránky obou systémů. </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Silné stránky</a:t>
            </a:r>
          </a:p>
          <a:p>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možnost nalezení vhodného úseku vodovodní sítě k vybudování odběrních míst požární vody splňujících kapacitní a další hydraulické podmínky a požadavky na vydatnost hydrantů nebo výtokových stojanů,</a:t>
            </a: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minimální riziko vyřazení většího počtu odběrních míst požární vody z provozu při vzniku standardních havárií na vodovodní síti,</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Slabé stránky  </a:t>
            </a:r>
          </a:p>
          <a:p>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nižší kapacitní vydatnost odběrních míst požární vody,</a:t>
            </a: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na větvených řadech nestabilní hydrodynamický tlak vody (u hydrantů DN 80 mm a DN 100 mm a u výtokových stojanů na řadech nižších než DN 200 mm.) </a:t>
            </a:r>
          </a:p>
        </p:txBody>
      </p:sp>
      <p:sp>
        <p:nvSpPr>
          <p:cNvPr id="7" name="Nadpis 1">
            <a:extLst>
              <a:ext uri="{FF2B5EF4-FFF2-40B4-BE49-F238E27FC236}">
                <a16:creationId xmlns:a16="http://schemas.microsoft.com/office/drawing/2014/main" id="{63F596DC-5248-F581-0F00-C0B7A535DB7E}"/>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D66E8B41-8986-9DE4-5A3D-E9B1AAED291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8E6AD0F2-73B4-1D2F-C4F8-2D8521853871}"/>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D7CDA2F8-492E-91CD-7329-1559C7702FE1}"/>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22361363-7071-48FF-6B07-1EF94036A62F}"/>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874079893"/>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E5D9932D-B62B-006B-DE3F-CFE88483E8FE}"/>
            </a:ext>
          </a:extLst>
        </p:cNvPr>
        <p:cNvGrpSpPr/>
        <p:nvPr/>
      </p:nvGrpSpPr>
      <p:grpSpPr>
        <a:xfrm>
          <a:off x="0" y="0"/>
          <a:ext cx="0" cy="0"/>
          <a:chOff x="0" y="0"/>
          <a:chExt cx="0" cy="0"/>
        </a:xfrm>
      </p:grpSpPr>
      <p:sp>
        <p:nvSpPr>
          <p:cNvPr id="4" name="TextovéPole 3">
            <a:extLst>
              <a:ext uri="{FF2B5EF4-FFF2-40B4-BE49-F238E27FC236}">
                <a16:creationId xmlns:a16="http://schemas.microsoft.com/office/drawing/2014/main" id="{111A8B8E-FF97-A328-BBF4-5E03A8B9436C}"/>
              </a:ext>
            </a:extLst>
          </p:cNvPr>
          <p:cNvSpPr txBox="1"/>
          <p:nvPr/>
        </p:nvSpPr>
        <p:spPr>
          <a:xfrm>
            <a:off x="1375718" y="982523"/>
            <a:ext cx="8780162" cy="646331"/>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Hydraulické zkoušky ODBĚRNÍCH MÍST požární vody</a:t>
            </a:r>
          </a:p>
          <a:p>
            <a:endParaRPr lang="cs-CZ"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92CD707A-667A-F7F2-C782-6F5151D6B3CE}"/>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7EC7B174-339A-969E-B4EF-B05958A6E192}"/>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3A95E94C-1839-52F5-8019-ACACCAB6F42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E1109CC-01D6-46F3-866D-7E5848A0CEA7}"/>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B67B22CA-44C8-3DAC-5D6D-A47BE05A419A}"/>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 name="Obdélník 4">
            <a:extLst>
              <a:ext uri="{FF2B5EF4-FFF2-40B4-BE49-F238E27FC236}">
                <a16:creationId xmlns:a16="http://schemas.microsoft.com/office/drawing/2014/main" id="{D57D37A2-9BDF-EAD0-7A01-CEF4FE2AEFA5}"/>
              </a:ext>
            </a:extLst>
          </p:cNvPr>
          <p:cNvSpPr>
            <a:spLocks noChangeArrowheads="1"/>
          </p:cNvSpPr>
          <p:nvPr/>
        </p:nvSpPr>
        <p:spPr bwMode="auto">
          <a:xfrm>
            <a:off x="2746375" y="6048515"/>
            <a:ext cx="69532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cs-CZ" altLang="cs-CZ" dirty="0">
                <a:solidFill>
                  <a:schemeClr val="bg1"/>
                </a:solidFill>
                <a:latin typeface="TimesNewRomanPSMT"/>
              </a:rPr>
              <a:t>Zařízení k ověřování hydraulické účinnosti odběrního místa požární vody</a:t>
            </a:r>
            <a:endParaRPr lang="cs-CZ" altLang="cs-CZ" dirty="0">
              <a:solidFill>
                <a:schemeClr val="bg1"/>
              </a:solidFill>
            </a:endParaRPr>
          </a:p>
        </p:txBody>
      </p:sp>
      <p:pic>
        <p:nvPicPr>
          <p:cNvPr id="3" name="Obrázek 5">
            <a:extLst>
              <a:ext uri="{FF2B5EF4-FFF2-40B4-BE49-F238E27FC236}">
                <a16:creationId xmlns:a16="http://schemas.microsoft.com/office/drawing/2014/main" id="{AF1D46B9-3195-AECC-E042-ADFB70C87C93}"/>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784600" y="1509852"/>
            <a:ext cx="4622800" cy="436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1253345"/>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C94D602A-E77F-0322-EE85-935F4BC8F5C1}"/>
            </a:ext>
          </a:extLst>
        </p:cNvPr>
        <p:cNvGrpSpPr/>
        <p:nvPr/>
      </p:nvGrpSpPr>
      <p:grpSpPr>
        <a:xfrm>
          <a:off x="0" y="0"/>
          <a:ext cx="0" cy="0"/>
          <a:chOff x="0" y="0"/>
          <a:chExt cx="0" cy="0"/>
        </a:xfrm>
      </p:grpSpPr>
      <p:sp>
        <p:nvSpPr>
          <p:cNvPr id="4" name="TextovéPole 3">
            <a:extLst>
              <a:ext uri="{FF2B5EF4-FFF2-40B4-BE49-F238E27FC236}">
                <a16:creationId xmlns:a16="http://schemas.microsoft.com/office/drawing/2014/main" id="{DC01931C-AB2E-053D-31EA-077439CD7124}"/>
              </a:ext>
            </a:extLst>
          </p:cNvPr>
          <p:cNvSpPr txBox="1"/>
          <p:nvPr/>
        </p:nvSpPr>
        <p:spPr>
          <a:xfrm>
            <a:off x="1375718" y="982523"/>
            <a:ext cx="8780162" cy="3139321"/>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Hydraulické zkoušky ODBĚRNÍCH MÍST požární vody</a:t>
            </a:r>
          </a:p>
          <a:p>
            <a:endParaRPr lang="cs-CZ"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Pro hydraulické zkoušky průtokové kapacity různých typů odběrních míst na požárních vodovodech je vhodné používat následující dimenze průtokoměrů:</a:t>
            </a:r>
          </a:p>
          <a:p>
            <a:r>
              <a:rPr lang="cs-CZ" dirty="0">
                <a:solidFill>
                  <a:schemeClr val="bg1"/>
                </a:solidFill>
                <a:latin typeface="Times New Roman" panose="02020603050405020304" pitchFamily="18" charset="0"/>
                <a:cs typeface="Times New Roman" panose="02020603050405020304" pitchFamily="18" charset="0"/>
              </a:rPr>
              <a:t>• DN 50 (max. průtok 50 m3/hod),</a:t>
            </a:r>
          </a:p>
          <a:p>
            <a:r>
              <a:rPr lang="cs-CZ" dirty="0">
                <a:solidFill>
                  <a:schemeClr val="bg1"/>
                </a:solidFill>
                <a:latin typeface="Times New Roman" panose="02020603050405020304" pitchFamily="18" charset="0"/>
                <a:cs typeface="Times New Roman" panose="02020603050405020304" pitchFamily="18" charset="0"/>
              </a:rPr>
              <a:t>• DN 80 (max. průtok 205 m3/hod).</a:t>
            </a:r>
          </a:p>
          <a:p>
            <a:r>
              <a:rPr lang="cs-CZ" dirty="0">
                <a:solidFill>
                  <a:schemeClr val="bg1"/>
                </a:solidFill>
                <a:latin typeface="Times New Roman" panose="02020603050405020304" pitchFamily="18" charset="0"/>
                <a:cs typeface="Times New Roman" panose="02020603050405020304" pitchFamily="18" charset="0"/>
              </a:rPr>
              <a:t>Jednotlivé fáze hydraulické zkoušky odběrního místa požární vody sestávající</a:t>
            </a:r>
          </a:p>
          <a:p>
            <a:r>
              <a:rPr lang="cs-CZ" dirty="0">
                <a:solidFill>
                  <a:schemeClr val="bg1"/>
                </a:solidFill>
                <a:latin typeface="Times New Roman" panose="02020603050405020304" pitchFamily="18" charset="0"/>
                <a:cs typeface="Times New Roman" panose="02020603050405020304" pitchFamily="18" charset="0"/>
              </a:rPr>
              <a:t>se z měření průtoku vody a současně jejího působení na tlakovou hladinu v místě odběru požární vody, je vhodné například znázorňovat pro dokumentaci na grafu, viz obr.:</a:t>
            </a: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D1EA300B-C08C-9B53-5926-FF81F8F8E234}"/>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2F0E70A1-03DC-C28E-86DD-73E1C97D33FE}"/>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06A95C48-58E9-7274-02EA-E3E969AC53F2}"/>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E7B9EA79-6693-BB39-4E02-472E2D2B5BF5}"/>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2FB81CFA-1743-2FAC-2CC5-00A26A4C8F11}"/>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9" name="Obrázek 5">
            <a:extLst>
              <a:ext uri="{FF2B5EF4-FFF2-40B4-BE49-F238E27FC236}">
                <a16:creationId xmlns:a16="http://schemas.microsoft.com/office/drawing/2014/main" id="{1D9F944D-C70F-961D-1166-E6219C23855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89902" y="3633694"/>
            <a:ext cx="4394200"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Obrázek 6">
            <a:extLst>
              <a:ext uri="{FF2B5EF4-FFF2-40B4-BE49-F238E27FC236}">
                <a16:creationId xmlns:a16="http://schemas.microsoft.com/office/drawing/2014/main" id="{D6F53DD0-CEDB-B090-AD85-6135BDC50FC4}"/>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330072" y="3633695"/>
            <a:ext cx="4043362"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61371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3D8E4170-8410-D84F-B1E5-1B602397F313}"/>
            </a:ext>
          </a:extLst>
        </p:cNvPr>
        <p:cNvGrpSpPr/>
        <p:nvPr/>
      </p:nvGrpSpPr>
      <p:grpSpPr>
        <a:xfrm>
          <a:off x="0" y="0"/>
          <a:ext cx="0" cy="0"/>
          <a:chOff x="0" y="0"/>
          <a:chExt cx="0" cy="0"/>
        </a:xfrm>
      </p:grpSpPr>
      <p:sp>
        <p:nvSpPr>
          <p:cNvPr id="9" name="TextovéPole 8">
            <a:extLst>
              <a:ext uri="{FF2B5EF4-FFF2-40B4-BE49-F238E27FC236}">
                <a16:creationId xmlns:a16="http://schemas.microsoft.com/office/drawing/2014/main" id="{BD3AC830-DBA5-01B6-FA02-69E3C07979EA}"/>
              </a:ext>
            </a:extLst>
          </p:cNvPr>
          <p:cNvSpPr txBox="1"/>
          <p:nvPr/>
        </p:nvSpPr>
        <p:spPr>
          <a:xfrm>
            <a:off x="1487491" y="982523"/>
            <a:ext cx="5367082" cy="5782545"/>
          </a:xfrm>
          <a:prstGeom prst="rect">
            <a:avLst/>
          </a:prstGeom>
          <a:noFill/>
        </p:spPr>
        <p:txBody>
          <a:bodyPr wrap="square" rtlCol="0">
            <a:spAutoFit/>
          </a:bodyPr>
          <a:lstStyle/>
          <a:p>
            <a:r>
              <a:rPr lang="cs-CZ" sz="2000" b="1" dirty="0">
                <a:solidFill>
                  <a:schemeClr val="bg1"/>
                </a:solidFill>
                <a:latin typeface="Times New Roman" panose="02020603050405020304" pitchFamily="18" charset="0"/>
                <a:cs typeface="Times New Roman" panose="02020603050405020304" pitchFamily="18" charset="0"/>
              </a:rPr>
              <a:t>IV. fáze rozvoje požáru</a:t>
            </a:r>
          </a:p>
          <a:p>
            <a:pPr marL="400050" indent="-400050">
              <a:buAutoNum type="romanUcPeriod"/>
            </a:pPr>
            <a:endParaRPr lang="cs-CZ" sz="2000"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je časový úsek od počátku snižování intenzity hoření až do úplného vyhoření hořlavých látek nebo hašení</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tepelný výkon požáru klesá</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klesá také teplota v zasaženém prostoru</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dochází ke zpětnému sdílení tepla akumulovaného ve stavebních konstrukcí</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v této fázi již hrozí zříceni vnitřního i obvodového zdiva, komínů, schodišť apod.</a:t>
            </a: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p:txBody>
      </p:sp>
      <p:sp>
        <p:nvSpPr>
          <p:cNvPr id="5" name="Nadpis 1">
            <a:extLst>
              <a:ext uri="{FF2B5EF4-FFF2-40B4-BE49-F238E27FC236}">
                <a16:creationId xmlns:a16="http://schemas.microsoft.com/office/drawing/2014/main" id="{AB0D81C8-3BC6-4AF1-04E8-67A15589CD55}"/>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736E9737-38AB-3D58-624A-8890334ED1A9}"/>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Dopředu nebo Další 7">
            <a:hlinkClick r:id="" action="ppaction://hlinkshowjump?jump=nextslide" highlightClick="1"/>
            <a:extLst>
              <a:ext uri="{FF2B5EF4-FFF2-40B4-BE49-F238E27FC236}">
                <a16:creationId xmlns:a16="http://schemas.microsoft.com/office/drawing/2014/main" id="{ABD8E1C1-89B3-DB7D-F405-744F6A6AFE64}"/>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AC2BBEDD-4B1C-B524-79A6-EC8DFE222CDF}"/>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5B6398E5-B18E-A31C-8AB9-97A6860EB915}"/>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2" name="Obrázek 1">
            <a:extLst>
              <a:ext uri="{FF2B5EF4-FFF2-40B4-BE49-F238E27FC236}">
                <a16:creationId xmlns:a16="http://schemas.microsoft.com/office/drawing/2014/main" id="{440CB7E4-34C8-D036-FD00-030348AF31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39923" y="1151042"/>
            <a:ext cx="2837579" cy="1891719"/>
          </a:xfrm>
          <a:prstGeom prst="rect">
            <a:avLst/>
          </a:prstGeom>
        </p:spPr>
      </p:pic>
      <p:pic>
        <p:nvPicPr>
          <p:cNvPr id="4" name="Obrázek 3">
            <a:extLst>
              <a:ext uri="{FF2B5EF4-FFF2-40B4-BE49-F238E27FC236}">
                <a16:creationId xmlns:a16="http://schemas.microsoft.com/office/drawing/2014/main" id="{9EBE4388-4007-F00B-C568-746BD1EE829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95273" y="3593917"/>
            <a:ext cx="3682229" cy="2454819"/>
          </a:xfrm>
          <a:prstGeom prst="rect">
            <a:avLst/>
          </a:prstGeom>
        </p:spPr>
      </p:pic>
    </p:spTree>
    <p:extLst>
      <p:ext uri="{BB962C8B-B14F-4D97-AF65-F5344CB8AC3E}">
        <p14:creationId xmlns:p14="http://schemas.microsoft.com/office/powerpoint/2010/main" val="872480394"/>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25FA79F1-4191-B638-0B0E-95297A337CB6}"/>
            </a:ext>
          </a:extLst>
        </p:cNvPr>
        <p:cNvGrpSpPr/>
        <p:nvPr/>
      </p:nvGrpSpPr>
      <p:grpSpPr>
        <a:xfrm>
          <a:off x="0" y="0"/>
          <a:ext cx="0" cy="0"/>
          <a:chOff x="0" y="0"/>
          <a:chExt cx="0" cy="0"/>
        </a:xfrm>
      </p:grpSpPr>
      <p:sp>
        <p:nvSpPr>
          <p:cNvPr id="4" name="TextovéPole 3">
            <a:extLst>
              <a:ext uri="{FF2B5EF4-FFF2-40B4-BE49-F238E27FC236}">
                <a16:creationId xmlns:a16="http://schemas.microsoft.com/office/drawing/2014/main" id="{28C4789D-FEE1-545B-0D75-1F342551FADD}"/>
              </a:ext>
            </a:extLst>
          </p:cNvPr>
          <p:cNvSpPr txBox="1"/>
          <p:nvPr/>
        </p:nvSpPr>
        <p:spPr>
          <a:xfrm>
            <a:off x="1375718" y="982523"/>
            <a:ext cx="8780162" cy="2862322"/>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Hydraulické zkoušky ODBĚRNÍCH MÍST požární vody</a:t>
            </a:r>
          </a:p>
          <a:p>
            <a:endParaRPr lang="cs-CZ"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Při hydraulických zkouškách jednotlivých odběrních míst na požárním vodovodu je nutné současně počítat i s dostatečným a vhodným odtokem vody </a:t>
            </a:r>
            <a:r>
              <a:rPr lang="cs-CZ" dirty="0" err="1">
                <a:solidFill>
                  <a:schemeClr val="bg1"/>
                </a:solidFill>
                <a:latin typeface="Times New Roman" panose="02020603050405020304" pitchFamily="18" charset="0"/>
                <a:cs typeface="Times New Roman" panose="02020603050405020304" pitchFamily="18" charset="0"/>
              </a:rPr>
              <a:t>dorecipientu</a:t>
            </a:r>
            <a:r>
              <a:rPr lang="cs-CZ" dirty="0">
                <a:solidFill>
                  <a:schemeClr val="bg1"/>
                </a:solidFill>
                <a:latin typeface="Times New Roman" panose="02020603050405020304" pitchFamily="18" charset="0"/>
                <a:cs typeface="Times New Roman" panose="02020603050405020304" pitchFamily="18" charset="0"/>
              </a:rPr>
              <a:t> nebo jejím zasakováním do půdního prostředí. Jedná se zejména o zkoušky na odběrních místech, u kterých je nutné periodicky prověřovat průtokovou kapacitu, kterou vyžadují výtokové stojany (min. 35 l.s-1).</a:t>
            </a: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CC9EDE64-11ED-C4B1-C146-2D77A4FEE732}"/>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C41F5485-7C64-15E0-516C-FA0D896C3231}"/>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C70CF6AF-B53E-F3F9-1A69-A784F01BD62B}"/>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FCBA5AD6-944F-7B31-725F-F6FFBD06199B}"/>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FCC822C5-4072-DCC8-A5AD-CE49D82E681F}"/>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2" name="Obrázek 1">
            <a:extLst>
              <a:ext uri="{FF2B5EF4-FFF2-40B4-BE49-F238E27FC236}">
                <a16:creationId xmlns:a16="http://schemas.microsoft.com/office/drawing/2014/main" id="{2A3D3EB2-EB32-7911-4523-9817A321FD16}"/>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274421" y="2909073"/>
            <a:ext cx="5761038" cy="329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3257626"/>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2021F9F5-1F32-6DC1-3BE7-539565B9B5F3}"/>
              </a:ext>
            </a:extLst>
          </p:cNvPr>
          <p:cNvSpPr txBox="1"/>
          <p:nvPr/>
        </p:nvSpPr>
        <p:spPr>
          <a:xfrm>
            <a:off x="2876132" y="780726"/>
            <a:ext cx="6101080" cy="923330"/>
          </a:xfrm>
          <a:prstGeom prst="rect">
            <a:avLst/>
          </a:prstGeom>
          <a:noFill/>
        </p:spPr>
        <p:txBody>
          <a:bodyPr wrap="square">
            <a:spAutoFit/>
          </a:bodyPr>
          <a:lstStyle/>
          <a:p>
            <a:pPr algn="ctr"/>
            <a:r>
              <a:rPr lang="cs-CZ" dirty="0">
                <a:solidFill>
                  <a:schemeClr val="bg1"/>
                </a:solidFill>
                <a:latin typeface="Times New Roman" panose="02020603050405020304" pitchFamily="18" charset="0"/>
                <a:cs typeface="Times New Roman" panose="02020603050405020304" pitchFamily="18" charset="0"/>
              </a:rPr>
              <a:t>21a KRASO horní panel</a:t>
            </a:r>
          </a:p>
          <a:p>
            <a:pPr algn="ctr"/>
            <a:r>
              <a:rPr lang="cs-CZ" dirty="0">
                <a:solidFill>
                  <a:schemeClr val="bg1"/>
                </a:solidFill>
                <a:latin typeface="Times New Roman" panose="02020603050405020304" pitchFamily="18" charset="0"/>
                <a:cs typeface="Times New Roman" panose="02020603050405020304" pitchFamily="18" charset="0"/>
              </a:rPr>
              <a:t>21b KRASO dolní panel</a:t>
            </a:r>
          </a:p>
          <a:p>
            <a:pPr algn="ctr"/>
            <a:r>
              <a:rPr lang="cs-CZ" dirty="0">
                <a:solidFill>
                  <a:schemeClr val="bg1"/>
                </a:solidFill>
                <a:latin typeface="Times New Roman" panose="02020603050405020304" pitchFamily="18" charset="0"/>
                <a:cs typeface="Times New Roman" panose="02020603050405020304" pitchFamily="18" charset="0"/>
              </a:rPr>
              <a:t>22 Koordinační F.Z.</a:t>
            </a:r>
          </a:p>
        </p:txBody>
      </p:sp>
      <p:pic>
        <p:nvPicPr>
          <p:cNvPr id="6" name="Obrázek 5">
            <a:extLst>
              <a:ext uri="{FF2B5EF4-FFF2-40B4-BE49-F238E27FC236}">
                <a16:creationId xmlns:a16="http://schemas.microsoft.com/office/drawing/2014/main" id="{E806C7D2-78AB-2C74-E362-8AB53D3AEA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28636" y="1769020"/>
            <a:ext cx="3092519" cy="3909689"/>
          </a:xfrm>
          <a:prstGeom prst="rect">
            <a:avLst/>
          </a:prstGeom>
        </p:spPr>
      </p:pic>
      <p:pic>
        <p:nvPicPr>
          <p:cNvPr id="10" name="Obrázek 9">
            <a:extLst>
              <a:ext uri="{FF2B5EF4-FFF2-40B4-BE49-F238E27FC236}">
                <a16:creationId xmlns:a16="http://schemas.microsoft.com/office/drawing/2014/main" id="{258719E6-63AB-91F5-6E5A-B87429A49AF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51754" y="1776043"/>
            <a:ext cx="3150566" cy="3909689"/>
          </a:xfrm>
          <a:prstGeom prst="rect">
            <a:avLst/>
          </a:prstGeom>
        </p:spPr>
      </p:pic>
      <p:pic>
        <p:nvPicPr>
          <p:cNvPr id="12" name="Obrázek 11">
            <a:extLst>
              <a:ext uri="{FF2B5EF4-FFF2-40B4-BE49-F238E27FC236}">
                <a16:creationId xmlns:a16="http://schemas.microsoft.com/office/drawing/2014/main" id="{6175CFA9-D43C-A0DF-37CA-2215BB690F3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92733" y="1776042"/>
            <a:ext cx="3032705" cy="3895647"/>
          </a:xfrm>
          <a:prstGeom prst="rect">
            <a:avLst/>
          </a:prstGeom>
        </p:spPr>
      </p:pic>
      <p:sp>
        <p:nvSpPr>
          <p:cNvPr id="7" name="Nadpis 1">
            <a:extLst>
              <a:ext uri="{FF2B5EF4-FFF2-40B4-BE49-F238E27FC236}">
                <a16:creationId xmlns:a16="http://schemas.microsoft.com/office/drawing/2014/main" id="{2D3DE531-A19D-F52C-25A6-DF1F48A09652}"/>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09AFAB7E-E49A-659F-BE0A-EA083F19BF45}"/>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lačítko akce: Dopředu nebo Další 8">
            <a:hlinkClick r:id="" action="ppaction://hlinkshowjump?jump=nextslide" highlightClick="1"/>
            <a:extLst>
              <a:ext uri="{FF2B5EF4-FFF2-40B4-BE49-F238E27FC236}">
                <a16:creationId xmlns:a16="http://schemas.microsoft.com/office/drawing/2014/main" id="{7F7E3D86-75B4-484A-E1F3-599A7690006B}"/>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934DE359-9FA5-DA85-DEF5-A994A1A97A4A}"/>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3" name="Tlačítko akce: Návrat 12">
            <a:hlinkClick r:id="" action="ppaction://hlinkshowjump?jump=lastslideviewed" highlightClick="1"/>
            <a:extLst>
              <a:ext uri="{FF2B5EF4-FFF2-40B4-BE49-F238E27FC236}">
                <a16:creationId xmlns:a16="http://schemas.microsoft.com/office/drawing/2014/main" id="{20A92DA0-0401-4C58-434A-71DF585A7890}"/>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490371914"/>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0" name="TextovéPole 9">
            <a:extLst>
              <a:ext uri="{FF2B5EF4-FFF2-40B4-BE49-F238E27FC236}">
                <a16:creationId xmlns:a16="http://schemas.microsoft.com/office/drawing/2014/main" id="{1C6B4B6D-2906-9049-4431-BA4699AEFACD}"/>
              </a:ext>
            </a:extLst>
          </p:cNvPr>
          <p:cNvSpPr txBox="1"/>
          <p:nvPr/>
        </p:nvSpPr>
        <p:spPr>
          <a:xfrm>
            <a:off x="1641151" y="885949"/>
            <a:ext cx="8906521" cy="700000"/>
          </a:xfrm>
          <a:prstGeom prst="rect">
            <a:avLst/>
          </a:prstGeom>
          <a:noFill/>
        </p:spPr>
        <p:txBody>
          <a:bodyPr wrap="square">
            <a:spAutoFit/>
          </a:bodyPr>
          <a:lstStyle/>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Laboratoř modelování – zkušebna vodních trysek Fakulty bezpečnostního inženýrství slouží k výzkumným a provozním pracím vědeckým, pedagogickým pracovníkům a posluchačům. Objekt laboratoří tvoří dva samostatné celky:</a:t>
            </a:r>
          </a:p>
        </p:txBody>
      </p:sp>
      <p:sp>
        <p:nvSpPr>
          <p:cNvPr id="14" name="TextovéPole 13">
            <a:extLst>
              <a:ext uri="{FF2B5EF4-FFF2-40B4-BE49-F238E27FC236}">
                <a16:creationId xmlns:a16="http://schemas.microsoft.com/office/drawing/2014/main" id="{A1BE0856-564D-AAFE-7C36-C8B571EDB143}"/>
              </a:ext>
            </a:extLst>
          </p:cNvPr>
          <p:cNvSpPr txBox="1"/>
          <p:nvPr/>
        </p:nvSpPr>
        <p:spPr>
          <a:xfrm>
            <a:off x="1641151" y="2188101"/>
            <a:ext cx="3639022" cy="700000"/>
          </a:xfrm>
          <a:prstGeom prst="rect">
            <a:avLst/>
          </a:prstGeom>
          <a:noFill/>
        </p:spPr>
        <p:txBody>
          <a:bodyPr wrap="square">
            <a:spAutoFit/>
          </a:bodyPr>
          <a:lstStyle/>
          <a:p>
            <a:pPr algn="ctr">
              <a:lnSpc>
                <a:spcPct val="150000"/>
              </a:lnSpc>
            </a:pPr>
            <a:r>
              <a:rPr lang="cs-CZ" sz="1400" dirty="0">
                <a:solidFill>
                  <a:schemeClr val="bg1"/>
                </a:solidFill>
                <a:latin typeface="Times New Roman" panose="02020603050405020304" pitchFamily="18" charset="0"/>
                <a:cs typeface="Times New Roman" panose="02020603050405020304" pitchFamily="18" charset="0"/>
              </a:rPr>
              <a:t>tlaková stanice (umístěná v Laboratoři stavebních hmot – LC 113)</a:t>
            </a:r>
          </a:p>
        </p:txBody>
      </p:sp>
      <p:sp>
        <p:nvSpPr>
          <p:cNvPr id="20" name="TextovéPole 19">
            <a:extLst>
              <a:ext uri="{FF2B5EF4-FFF2-40B4-BE49-F238E27FC236}">
                <a16:creationId xmlns:a16="http://schemas.microsoft.com/office/drawing/2014/main" id="{9FC82C44-2858-5E51-F453-5BBBB23F0EAB}"/>
              </a:ext>
            </a:extLst>
          </p:cNvPr>
          <p:cNvSpPr txBox="1"/>
          <p:nvPr/>
        </p:nvSpPr>
        <p:spPr>
          <a:xfrm>
            <a:off x="7129374" y="2188101"/>
            <a:ext cx="3418298" cy="700000"/>
          </a:xfrm>
          <a:prstGeom prst="rect">
            <a:avLst/>
          </a:prstGeom>
          <a:noFill/>
        </p:spPr>
        <p:txBody>
          <a:bodyPr wrap="square">
            <a:spAutoFit/>
          </a:bodyPr>
          <a:lstStyle/>
          <a:p>
            <a:pPr lvl="0" algn="ctr">
              <a:lnSpc>
                <a:spcPct val="150000"/>
              </a:lnSpc>
              <a:tabLst>
                <a:tab pos="457200" algn="l"/>
              </a:tabLst>
            </a:pPr>
            <a:r>
              <a:rPr lang="cs-CZ" sz="1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laboratoř modelování – zkušebna vodních trysek (LC 309)</a:t>
            </a:r>
          </a:p>
        </p:txBody>
      </p:sp>
      <p:pic>
        <p:nvPicPr>
          <p:cNvPr id="21" name="Picture 5" descr="Snímek 046-s popisky">
            <a:extLst>
              <a:ext uri="{FF2B5EF4-FFF2-40B4-BE49-F238E27FC236}">
                <a16:creationId xmlns:a16="http://schemas.microsoft.com/office/drawing/2014/main" id="{5F1C4EBF-2DA0-0B45-FC00-BBB94BE39660}"/>
              </a:ext>
            </a:extLst>
          </p:cNvPr>
          <p:cNvPicPr>
            <a:picLocks noChangeAspect="1"/>
          </p:cNvPicPr>
          <p:nvPr/>
        </p:nvPicPr>
        <p:blipFill>
          <a:blip r:embed="rId3" cstate="screen">
            <a:lum contrast="20000"/>
            <a:extLst>
              <a:ext uri="{28A0092B-C50C-407E-A947-70E740481C1C}">
                <a14:useLocalDpi xmlns:a14="http://schemas.microsoft.com/office/drawing/2010/main"/>
              </a:ext>
            </a:extLst>
          </a:blip>
          <a:srcRect/>
          <a:stretch>
            <a:fillRect/>
          </a:stretch>
        </p:blipFill>
        <p:spPr bwMode="auto">
          <a:xfrm>
            <a:off x="1641151" y="3167089"/>
            <a:ext cx="3639022" cy="2804962"/>
          </a:xfrm>
          <a:prstGeom prst="rect">
            <a:avLst/>
          </a:prstGeom>
          <a:noFill/>
          <a:ln>
            <a:noFill/>
          </a:ln>
        </p:spPr>
      </p:pic>
      <p:pic>
        <p:nvPicPr>
          <p:cNvPr id="22" name="Picture 18" descr="Laboratoř popisky - powerpoint">
            <a:extLst>
              <a:ext uri="{FF2B5EF4-FFF2-40B4-BE49-F238E27FC236}">
                <a16:creationId xmlns:a16="http://schemas.microsoft.com/office/drawing/2014/main" id="{E7A67A4F-750F-12FA-AA2D-655B22202C2F}"/>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129374" y="3167089"/>
            <a:ext cx="3418298" cy="2804962"/>
          </a:xfrm>
          <a:prstGeom prst="rect">
            <a:avLst/>
          </a:prstGeom>
          <a:noFill/>
          <a:extLst>
            <a:ext uri="{909E8E84-426E-40DD-AFC4-6F175D3DCCD1}">
              <a14:hiddenFill xmlns:a14="http://schemas.microsoft.com/office/drawing/2010/main">
                <a:solidFill>
                  <a:srgbClr val="FFFFFF"/>
                </a:solidFill>
              </a14:hiddenFill>
            </a:ext>
          </a:extLst>
        </p:spPr>
      </p:pic>
      <p:sp>
        <p:nvSpPr>
          <p:cNvPr id="5" name="Nadpis 1">
            <a:extLst>
              <a:ext uri="{FF2B5EF4-FFF2-40B4-BE49-F238E27FC236}">
                <a16:creationId xmlns:a16="http://schemas.microsoft.com/office/drawing/2014/main" id="{D60CC184-C5DE-5D3D-BFC7-AEF9C586603D}"/>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zkušebna vodních trysek</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4AECD6A0-D35A-9CF0-16D2-C2D797C5EB1B}"/>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7" name="Tlačítko akce: Dopředu nebo Další 6">
            <a:hlinkClick r:id="" action="ppaction://hlinkshowjump?jump=nextslide" highlightClick="1"/>
            <a:extLst>
              <a:ext uri="{FF2B5EF4-FFF2-40B4-BE49-F238E27FC236}">
                <a16:creationId xmlns:a16="http://schemas.microsoft.com/office/drawing/2014/main" id="{558BE456-2DE8-CE00-9C8F-847E0549360C}"/>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Zpět nebo Předchozí 7">
            <a:hlinkClick r:id="" action="ppaction://hlinkshowjump?jump=previousslide" highlightClick="1"/>
            <a:extLst>
              <a:ext uri="{FF2B5EF4-FFF2-40B4-BE49-F238E27FC236}">
                <a16:creationId xmlns:a16="http://schemas.microsoft.com/office/drawing/2014/main" id="{06C7C5D4-96C9-AEB8-07E9-0DCD38D09D38}"/>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lačítko akce: Návrat 8">
            <a:hlinkClick r:id="" action="ppaction://hlinkshowjump?jump=lastslideviewed" highlightClick="1"/>
            <a:extLst>
              <a:ext uri="{FF2B5EF4-FFF2-40B4-BE49-F238E27FC236}">
                <a16:creationId xmlns:a16="http://schemas.microsoft.com/office/drawing/2014/main" id="{75508DB6-AEA1-673A-15A2-091875D3AD23}"/>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133884294"/>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A20E21A9-54C8-08B1-B207-D45810A3FFA6}"/>
              </a:ext>
            </a:extLst>
          </p:cNvPr>
          <p:cNvSpPr>
            <a:spLocks noChangeArrowheads="1"/>
          </p:cNvSpPr>
          <p:nvPr/>
        </p:nvSpPr>
        <p:spPr bwMode="auto">
          <a:xfrm>
            <a:off x="2341693" y="749471"/>
            <a:ext cx="7505437" cy="7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50000"/>
              </a:lnSpc>
              <a:spcBef>
                <a:spcPct val="0"/>
              </a:spcBef>
              <a:spcAft>
                <a:spcPct val="0"/>
              </a:spcAft>
              <a:buClrTx/>
              <a:buSzTx/>
              <a:buFontTx/>
              <a:buNone/>
              <a:tabLst/>
            </a:pPr>
            <a:r>
              <a:rPr kumimoji="0" lang="cs-CZ" altLang="cs-CZ" sz="1400" b="0" i="0" u="none" strike="noStrike" cap="none" normalizeH="0" baseline="0" dirty="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Technologická část laboratoří zabezpečujících funkci zkušebny vodních trysek je umístěna v přízemí budovy v místnosti LC 113 a tvoří ji následující technologické zařízení: </a:t>
            </a:r>
            <a:endParaRPr kumimoji="0" lang="cs-CZ" altLang="cs-CZ" sz="14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endParaRPr>
          </a:p>
        </p:txBody>
      </p:sp>
      <p:sp>
        <p:nvSpPr>
          <p:cNvPr id="5" name="TextovéPole 4">
            <a:extLst>
              <a:ext uri="{FF2B5EF4-FFF2-40B4-BE49-F238E27FC236}">
                <a16:creationId xmlns:a16="http://schemas.microsoft.com/office/drawing/2014/main" id="{675A5F2B-B2A6-B750-D4A3-7FEFD0D6AB89}"/>
              </a:ext>
            </a:extLst>
          </p:cNvPr>
          <p:cNvSpPr txBox="1"/>
          <p:nvPr/>
        </p:nvSpPr>
        <p:spPr>
          <a:xfrm>
            <a:off x="1141413" y="2109504"/>
            <a:ext cx="5460354" cy="2638992"/>
          </a:xfrm>
          <a:prstGeom prst="rect">
            <a:avLst/>
          </a:prstGeom>
          <a:noFill/>
        </p:spPr>
        <p:txBody>
          <a:bodyPr wrap="square">
            <a:spAutoFit/>
          </a:bodyPr>
          <a:lstStyle/>
          <a:p>
            <a:pPr marL="342900" lvl="0" indent="-342900" algn="just">
              <a:lnSpc>
                <a:spcPct val="150000"/>
              </a:lnSpc>
              <a:buFont typeface="Arial" panose="020B0604020202020204" pitchFamily="34" charset="0"/>
              <a:buChar char="•"/>
              <a:tabLst>
                <a:tab pos="457200" algn="l"/>
              </a:tabLst>
            </a:pPr>
            <a:r>
              <a:rPr lang="cs-CZ" sz="1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přívod pitné vody z veřejné vodovodní sítě ukončený před vstupem do technologické části hlavním uzávěrem vody,</a:t>
            </a:r>
          </a:p>
          <a:p>
            <a:pPr marL="342900" lvl="0" indent="-342900" algn="just">
              <a:lnSpc>
                <a:spcPct val="150000"/>
              </a:lnSpc>
              <a:buFont typeface="Arial" panose="020B0604020202020204" pitchFamily="34" charset="0"/>
              <a:buChar char="•"/>
              <a:tabLst>
                <a:tab pos="457200" algn="l"/>
              </a:tabLst>
            </a:pPr>
            <a:r>
              <a:rPr lang="cs-CZ" sz="1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akumulační nádrž vody pro tlakovou stanici,</a:t>
            </a:r>
          </a:p>
          <a:p>
            <a:pPr marL="342900" lvl="0" indent="-342900" algn="just">
              <a:lnSpc>
                <a:spcPct val="150000"/>
              </a:lnSpc>
              <a:buFont typeface="Arial" panose="020B0604020202020204" pitchFamily="34" charset="0"/>
              <a:buChar char="•"/>
              <a:tabLst>
                <a:tab pos="457200" algn="l"/>
              </a:tabLst>
            </a:pPr>
            <a:r>
              <a:rPr lang="cs-CZ" sz="1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2 ks čerpadel tlakové stanice,</a:t>
            </a:r>
          </a:p>
          <a:p>
            <a:pPr marL="342900" lvl="0" indent="-342900" algn="just">
              <a:lnSpc>
                <a:spcPct val="150000"/>
              </a:lnSpc>
              <a:buFont typeface="Arial" panose="020B0604020202020204" pitchFamily="34" charset="0"/>
              <a:buChar char="•"/>
              <a:tabLst>
                <a:tab pos="457200" algn="l"/>
              </a:tabLst>
            </a:pPr>
            <a:r>
              <a:rPr lang="cs-CZ" sz="1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měřidla průtoku vody,</a:t>
            </a:r>
          </a:p>
          <a:p>
            <a:pPr marL="342900" lvl="0" indent="-342900" algn="just">
              <a:lnSpc>
                <a:spcPct val="150000"/>
              </a:lnSpc>
              <a:buFont typeface="Arial" panose="020B0604020202020204" pitchFamily="34" charset="0"/>
              <a:buChar char="•"/>
              <a:tabLst>
                <a:tab pos="457200" algn="l"/>
              </a:tabLst>
            </a:pPr>
            <a:r>
              <a:rPr lang="cs-CZ" sz="1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měřidla hydrostatických a hydrodynamických čar,</a:t>
            </a:r>
          </a:p>
          <a:p>
            <a:pPr marL="342900" lvl="0" indent="-342900" algn="just">
              <a:lnSpc>
                <a:spcPct val="150000"/>
              </a:lnSpc>
              <a:buFont typeface="Arial" panose="020B0604020202020204" pitchFamily="34" charset="0"/>
              <a:buChar char="•"/>
              <a:tabLst>
                <a:tab pos="457200" algn="l"/>
              </a:tabLst>
            </a:pPr>
            <a:r>
              <a:rPr lang="cs-CZ" sz="1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řídící jednotka automatické tlakové stanice (ATS),</a:t>
            </a:r>
          </a:p>
          <a:p>
            <a:pPr marL="342900" lvl="0" indent="-342900" algn="just">
              <a:lnSpc>
                <a:spcPct val="150000"/>
              </a:lnSpc>
              <a:buFont typeface="Arial" panose="020B0604020202020204" pitchFamily="34" charset="0"/>
              <a:buChar char="•"/>
              <a:tabLst>
                <a:tab pos="457200" algn="l"/>
              </a:tabLst>
            </a:pPr>
            <a:r>
              <a:rPr lang="cs-CZ" sz="1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expanzní nádrž.</a:t>
            </a:r>
          </a:p>
        </p:txBody>
      </p:sp>
      <p:pic>
        <p:nvPicPr>
          <p:cNvPr id="6" name="Picture 5" descr="Snímek 046-s popisky">
            <a:extLst>
              <a:ext uri="{FF2B5EF4-FFF2-40B4-BE49-F238E27FC236}">
                <a16:creationId xmlns:a16="http://schemas.microsoft.com/office/drawing/2014/main" id="{086D542D-F4E9-0260-40C4-D559286A8484}"/>
              </a:ext>
            </a:extLst>
          </p:cNvPr>
          <p:cNvPicPr>
            <a:picLocks noChangeAspect="1"/>
          </p:cNvPicPr>
          <p:nvPr/>
        </p:nvPicPr>
        <p:blipFill>
          <a:blip r:embed="rId3" cstate="screen">
            <a:lum contrast="20000"/>
            <a:extLst>
              <a:ext uri="{28A0092B-C50C-407E-A947-70E740481C1C}">
                <a14:useLocalDpi xmlns:a14="http://schemas.microsoft.com/office/drawing/2010/main"/>
              </a:ext>
            </a:extLst>
          </a:blip>
          <a:srcRect/>
          <a:stretch>
            <a:fillRect/>
          </a:stretch>
        </p:blipFill>
        <p:spPr bwMode="auto">
          <a:xfrm>
            <a:off x="7055870" y="1890658"/>
            <a:ext cx="3991541" cy="3076684"/>
          </a:xfrm>
          <a:prstGeom prst="rect">
            <a:avLst/>
          </a:prstGeom>
          <a:noFill/>
          <a:ln>
            <a:noFill/>
          </a:ln>
        </p:spPr>
      </p:pic>
      <p:sp>
        <p:nvSpPr>
          <p:cNvPr id="8" name="Nadpis 1">
            <a:extLst>
              <a:ext uri="{FF2B5EF4-FFF2-40B4-BE49-F238E27FC236}">
                <a16:creationId xmlns:a16="http://schemas.microsoft.com/office/drawing/2014/main" id="{0936989A-11AB-DDC6-BEEB-EAFB1B94D888}"/>
              </a:ext>
            </a:extLst>
          </p:cNvPr>
          <p:cNvSpPr txBox="1">
            <a:spLocks noGrp="1" noRot="1" noMove="1" noResize="1" noEditPoints="1" noAdjustHandles="1" noChangeArrowheads="1" noChangeShapeType="1"/>
          </p:cNvSpPr>
          <p:nvPr/>
        </p:nvSpPr>
        <p:spPr>
          <a:xfrm>
            <a:off x="4337222" y="121562"/>
            <a:ext cx="7340384" cy="67282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zkušebna vodních trysek</a:t>
            </a:r>
            <a:endParaRPr lang="cs-CZ" sz="2800" dirty="0">
              <a:latin typeface="Calibri" panose="020F0502020204030204" pitchFamily="34" charset="0"/>
              <a:cs typeface="Calibri" panose="020F0502020204030204" pitchFamily="34" charset="0"/>
            </a:endParaRPr>
          </a:p>
        </p:txBody>
      </p:sp>
      <p:sp>
        <p:nvSpPr>
          <p:cNvPr id="9" name="Tlačítko akce: Domů 8">
            <a:hlinkClick r:id="" action="ppaction://hlinkshowjump?jump=firstslide" highlightClick="1"/>
            <a:extLst>
              <a:ext uri="{FF2B5EF4-FFF2-40B4-BE49-F238E27FC236}">
                <a16:creationId xmlns:a16="http://schemas.microsoft.com/office/drawing/2014/main" id="{4E216260-F5DF-5573-56A3-AC7E5A775E53}"/>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60E48994-8CF3-05D7-D4FB-3D26A91377D1}"/>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0FAF7086-8D78-E27B-FD99-50A4D52CF00C}"/>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2C974B66-3FDE-DE50-5E65-4CF1943D9C99}"/>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295438178"/>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7" name="TextovéPole 6">
            <a:extLst>
              <a:ext uri="{FF2B5EF4-FFF2-40B4-BE49-F238E27FC236}">
                <a16:creationId xmlns:a16="http://schemas.microsoft.com/office/drawing/2014/main" id="{A66A0ED9-8D60-AEA1-E373-45F225782C4C}"/>
              </a:ext>
            </a:extLst>
          </p:cNvPr>
          <p:cNvSpPr txBox="1"/>
          <p:nvPr/>
        </p:nvSpPr>
        <p:spPr>
          <a:xfrm>
            <a:off x="1101656" y="1211113"/>
            <a:ext cx="5922577" cy="3539430"/>
          </a:xfrm>
          <a:prstGeom prst="rect">
            <a:avLst/>
          </a:prstGeom>
          <a:noFill/>
        </p:spPr>
        <p:txBody>
          <a:bodyPr wrap="square">
            <a:spAutoFit/>
          </a:bodyPr>
          <a:lstStyle/>
          <a:p>
            <a:pPr algn="just">
              <a:lnSpc>
                <a:spcPct val="150000"/>
              </a:lnSpc>
            </a:pPr>
            <a:r>
              <a:rPr lang="cs-CZ" sz="1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Ventily umožňují přívod vody do jednotlivých větví, na které se instalují zkoumané hlavice.</a:t>
            </a:r>
            <a:endParaRPr lang="cs-CZ" sz="1400" dirty="0">
              <a:solidFill>
                <a:schemeClr val="bg1"/>
              </a:solidFill>
              <a:effectLst/>
              <a:latin typeface="Times New Roman" panose="02020603050405020304" pitchFamily="18" charset="0"/>
              <a:ea typeface="Times New Roman" panose="02020603050405020304" pitchFamily="18" charset="0"/>
            </a:endParaRPr>
          </a:p>
          <a:p>
            <a:pPr algn="just">
              <a:lnSpc>
                <a:spcPct val="150000"/>
              </a:lnSpc>
            </a:pPr>
            <a:endParaRPr lang="cs-CZ" sz="1400" dirty="0">
              <a:solidFill>
                <a:schemeClr val="bg1"/>
              </a:solidFill>
              <a:effectLst/>
              <a:latin typeface="Times New Roman" panose="02020603050405020304" pitchFamily="18" charset="0"/>
              <a:ea typeface="Times New Roman" panose="02020603050405020304" pitchFamily="18" charset="0"/>
            </a:endParaRPr>
          </a:p>
          <a:p>
            <a:pPr algn="just">
              <a:lnSpc>
                <a:spcPct val="150000"/>
              </a:lnSpc>
            </a:pPr>
            <a:r>
              <a:rPr lang="cs-CZ" sz="1400" dirty="0">
                <a:solidFill>
                  <a:schemeClr val="bg1"/>
                </a:solidFill>
                <a:effectLst/>
                <a:latin typeface="Times New Roman" panose="02020603050405020304" pitchFamily="18" charset="0"/>
                <a:ea typeface="Times New Roman" panose="02020603050405020304" pitchFamily="18" charset="0"/>
              </a:rPr>
              <a:t>Hlavní ventil umožňuje rozvod vody do jednotlivých potrubí, která jsou uzavřena dalšími ventily.</a:t>
            </a:r>
            <a:r>
              <a:rPr lang="cs-CZ" sz="1400" dirty="0">
                <a:solidFill>
                  <a:schemeClr val="bg1"/>
                </a:solidFill>
                <a:latin typeface="Times New Roman" panose="02020603050405020304" pitchFamily="18" charset="0"/>
                <a:ea typeface="Times New Roman" panose="02020603050405020304" pitchFamily="18" charset="0"/>
              </a:rPr>
              <a:t> </a:t>
            </a:r>
          </a:p>
          <a:p>
            <a:pPr algn="just">
              <a:lnSpc>
                <a:spcPct val="150000"/>
              </a:lnSpc>
            </a:pPr>
            <a:endParaRPr lang="cs-CZ" sz="1400" u="sng" dirty="0">
              <a:solidFill>
                <a:schemeClr val="bg1"/>
              </a:solidFill>
              <a:effectLst/>
              <a:latin typeface="Times New Roman" panose="02020603050405020304" pitchFamily="18" charset="0"/>
              <a:ea typeface="Times New Roman" panose="02020603050405020304" pitchFamily="18" charset="0"/>
            </a:endParaRPr>
          </a:p>
          <a:p>
            <a:pPr algn="just">
              <a:lnSpc>
                <a:spcPct val="150000"/>
              </a:lnSpc>
            </a:pPr>
            <a:r>
              <a:rPr lang="cs-CZ" sz="1400" dirty="0">
                <a:solidFill>
                  <a:schemeClr val="bg1"/>
                </a:solidFill>
                <a:effectLst/>
                <a:latin typeface="Times New Roman" panose="02020603050405020304" pitchFamily="18" charset="0"/>
                <a:ea typeface="Times New Roman" panose="02020603050405020304" pitchFamily="18" charset="0"/>
              </a:rPr>
              <a:t>Ventily jednotlivých hlavic umožňují přívod vody do jednotlivých hlavic, ale aby došlo k rozvodu vody musí být otevřen i otevřený hlavní ventil. Na rozvodném potrubí je těsně za ventilem umístěn průtokoměr, který je stejně jako tlakoměr propojen s PC. </a:t>
            </a:r>
          </a:p>
          <a:p>
            <a:pPr algn="just"/>
            <a:endParaRPr lang="cs-CZ" sz="1400" u="sng" dirty="0">
              <a:solidFill>
                <a:schemeClr val="bg1"/>
              </a:solidFill>
              <a:latin typeface="Times New Roman" panose="02020603050405020304" pitchFamily="18" charset="0"/>
              <a:ea typeface="Times New Roman" panose="02020603050405020304" pitchFamily="18" charset="0"/>
            </a:endParaRPr>
          </a:p>
        </p:txBody>
      </p:sp>
      <p:sp>
        <p:nvSpPr>
          <p:cNvPr id="6" name="Nadpis 1">
            <a:extLst>
              <a:ext uri="{FF2B5EF4-FFF2-40B4-BE49-F238E27FC236}">
                <a16:creationId xmlns:a16="http://schemas.microsoft.com/office/drawing/2014/main" id="{371506EB-8678-2062-2CF4-640D5BCD4FB8}"/>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zkušebna vodních trysek</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36363F5E-378C-1A58-7F16-83C254C896CF}"/>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lačítko akce: Dopředu nebo Další 8">
            <a:hlinkClick r:id="" action="ppaction://hlinkshowjump?jump=nextslide" highlightClick="1"/>
            <a:extLst>
              <a:ext uri="{FF2B5EF4-FFF2-40B4-BE49-F238E27FC236}">
                <a16:creationId xmlns:a16="http://schemas.microsoft.com/office/drawing/2014/main" id="{017508D2-A1A6-A9AE-6F64-34F659D4788A}"/>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0B95A45F-8324-963C-C24E-7FAD22C95435}"/>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Návrat 10">
            <a:hlinkClick r:id="" action="ppaction://hlinkshowjump?jump=lastslideviewed" highlightClick="1"/>
            <a:extLst>
              <a:ext uri="{FF2B5EF4-FFF2-40B4-BE49-F238E27FC236}">
                <a16:creationId xmlns:a16="http://schemas.microsoft.com/office/drawing/2014/main" id="{017650DE-1AD5-7BA3-D06D-62BDDCBC05EA}"/>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4" name="Obrázek 3" descr="Obsah obrázku zeď, flétna/dudy, interiér, válec&#10;&#10;Popis byl vytvořen automaticky">
            <a:extLst>
              <a:ext uri="{FF2B5EF4-FFF2-40B4-BE49-F238E27FC236}">
                <a16:creationId xmlns:a16="http://schemas.microsoft.com/office/drawing/2014/main" id="{E0B49DF1-2E0B-8936-28AB-959116E5CC8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47844" y="1211113"/>
            <a:ext cx="4004080" cy="5338773"/>
          </a:xfrm>
          <a:prstGeom prst="rect">
            <a:avLst/>
          </a:prstGeom>
        </p:spPr>
      </p:pic>
    </p:spTree>
    <p:extLst>
      <p:ext uri="{BB962C8B-B14F-4D97-AF65-F5344CB8AC3E}">
        <p14:creationId xmlns:p14="http://schemas.microsoft.com/office/powerpoint/2010/main" val="89501720"/>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6" name="Nadpis 1">
            <a:extLst>
              <a:ext uri="{FF2B5EF4-FFF2-40B4-BE49-F238E27FC236}">
                <a16:creationId xmlns:a16="http://schemas.microsoft.com/office/drawing/2014/main" id="{371506EB-8678-2062-2CF4-640D5BCD4FB8}"/>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zkušebna vodních trysek</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36363F5E-378C-1A58-7F16-83C254C896CF}"/>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lačítko akce: Dopředu nebo Další 8">
            <a:hlinkClick r:id="" action="ppaction://hlinkshowjump?jump=nextslide" highlightClick="1"/>
            <a:extLst>
              <a:ext uri="{FF2B5EF4-FFF2-40B4-BE49-F238E27FC236}">
                <a16:creationId xmlns:a16="http://schemas.microsoft.com/office/drawing/2014/main" id="{017508D2-A1A6-A9AE-6F64-34F659D4788A}"/>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0B95A45F-8324-963C-C24E-7FAD22C95435}"/>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Návrat 10">
            <a:hlinkClick r:id="" action="ppaction://hlinkshowjump?jump=lastslideviewed" highlightClick="1"/>
            <a:extLst>
              <a:ext uri="{FF2B5EF4-FFF2-40B4-BE49-F238E27FC236}">
                <a16:creationId xmlns:a16="http://schemas.microsoft.com/office/drawing/2014/main" id="{017650DE-1AD5-7BA3-D06D-62BDDCBC05EA}"/>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území, venku, jízdní kolo&#10;&#10;Popis byl vytvořen automaticky">
            <a:extLst>
              <a:ext uri="{FF2B5EF4-FFF2-40B4-BE49-F238E27FC236}">
                <a16:creationId xmlns:a16="http://schemas.microsoft.com/office/drawing/2014/main" id="{621BC14F-B566-CC0E-7C68-7824ACF081E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15301" y="1902792"/>
            <a:ext cx="2782123" cy="3709496"/>
          </a:xfrm>
          <a:prstGeom prst="rect">
            <a:avLst/>
          </a:prstGeom>
        </p:spPr>
      </p:pic>
      <p:pic>
        <p:nvPicPr>
          <p:cNvPr id="12" name="Obrázek 11" descr="Obsah obrázku interiér&#10;&#10;Popis byl vytvořen automaticky">
            <a:extLst>
              <a:ext uri="{FF2B5EF4-FFF2-40B4-BE49-F238E27FC236}">
                <a16:creationId xmlns:a16="http://schemas.microsoft.com/office/drawing/2014/main" id="{41B265A6-3EF6-CAA5-E3DD-3762CE2D741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04938" y="1902792"/>
            <a:ext cx="2782123" cy="3709496"/>
          </a:xfrm>
          <a:prstGeom prst="rect">
            <a:avLst/>
          </a:prstGeom>
        </p:spPr>
      </p:pic>
      <p:pic>
        <p:nvPicPr>
          <p:cNvPr id="16" name="Obrázek 15" descr="Obsah obrázku venku, kohoutek&#10;&#10;Popis byl vytvořen automaticky se střední mírou spolehlivosti">
            <a:extLst>
              <a:ext uri="{FF2B5EF4-FFF2-40B4-BE49-F238E27FC236}">
                <a16:creationId xmlns:a16="http://schemas.microsoft.com/office/drawing/2014/main" id="{DADB9AC2-9868-6030-1402-9B5731CC3D1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68289" y="1902792"/>
            <a:ext cx="2782122" cy="3709496"/>
          </a:xfrm>
          <a:prstGeom prst="rect">
            <a:avLst/>
          </a:prstGeom>
        </p:spPr>
      </p:pic>
    </p:spTree>
    <p:extLst>
      <p:ext uri="{BB962C8B-B14F-4D97-AF65-F5344CB8AC3E}">
        <p14:creationId xmlns:p14="http://schemas.microsoft.com/office/powerpoint/2010/main" val="2823504278"/>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6" name="Nadpis 1">
            <a:extLst>
              <a:ext uri="{FF2B5EF4-FFF2-40B4-BE49-F238E27FC236}">
                <a16:creationId xmlns:a16="http://schemas.microsoft.com/office/drawing/2014/main" id="{371506EB-8678-2062-2CF4-640D5BCD4FB8}"/>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zkušebna vodních trysek</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36363F5E-378C-1A58-7F16-83C254C896CF}"/>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lačítko akce: Dopředu nebo Další 8">
            <a:hlinkClick r:id="" action="ppaction://hlinkshowjump?jump=nextslide" highlightClick="1"/>
            <a:extLst>
              <a:ext uri="{FF2B5EF4-FFF2-40B4-BE49-F238E27FC236}">
                <a16:creationId xmlns:a16="http://schemas.microsoft.com/office/drawing/2014/main" id="{017508D2-A1A6-A9AE-6F64-34F659D4788A}"/>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0B95A45F-8324-963C-C24E-7FAD22C95435}"/>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Návrat 10">
            <a:hlinkClick r:id="" action="ppaction://hlinkshowjump?jump=lastslideviewed" highlightClick="1"/>
            <a:extLst>
              <a:ext uri="{FF2B5EF4-FFF2-40B4-BE49-F238E27FC236}">
                <a16:creationId xmlns:a16="http://schemas.microsoft.com/office/drawing/2014/main" id="{017650DE-1AD5-7BA3-D06D-62BDDCBC05EA}"/>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4" name="Obrázek 3" descr="Obsah obrázku Vodovodní instalace, instalatérské práce, koupelna, kohoutek&#10;&#10;Popis byl vytvořen automaticky">
            <a:extLst>
              <a:ext uri="{FF2B5EF4-FFF2-40B4-BE49-F238E27FC236}">
                <a16:creationId xmlns:a16="http://schemas.microsoft.com/office/drawing/2014/main" id="{F9D8AD0D-06B6-8225-7DD0-C14BB12E69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53693" y="1259523"/>
            <a:ext cx="3699417" cy="4932555"/>
          </a:xfrm>
          <a:prstGeom prst="rect">
            <a:avLst/>
          </a:prstGeom>
        </p:spPr>
      </p:pic>
      <p:pic>
        <p:nvPicPr>
          <p:cNvPr id="7" name="Obrázek 6" descr="Obsah obrázku kohoutek, zástrčka, instalatérské práce, Vodovodní instalace&#10;&#10;Popis byl vytvořen automaticky">
            <a:extLst>
              <a:ext uri="{FF2B5EF4-FFF2-40B4-BE49-F238E27FC236}">
                <a16:creationId xmlns:a16="http://schemas.microsoft.com/office/drawing/2014/main" id="{8950732A-8A7C-FD25-C56D-F65964D4F97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16960" y="1259523"/>
            <a:ext cx="3699418" cy="4932557"/>
          </a:xfrm>
          <a:prstGeom prst="rect">
            <a:avLst/>
          </a:prstGeom>
        </p:spPr>
      </p:pic>
    </p:spTree>
    <p:extLst>
      <p:ext uri="{BB962C8B-B14F-4D97-AF65-F5344CB8AC3E}">
        <p14:creationId xmlns:p14="http://schemas.microsoft.com/office/powerpoint/2010/main" val="967662617"/>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74318136-C58E-32D9-A79D-56B316F01F3F}"/>
              </a:ext>
            </a:extLst>
          </p:cNvPr>
          <p:cNvSpPr>
            <a:spLocks noChangeArrowheads="1"/>
          </p:cNvSpPr>
          <p:nvPr/>
        </p:nvSpPr>
        <p:spPr bwMode="auto">
          <a:xfrm>
            <a:off x="1256217" y="879628"/>
            <a:ext cx="9791194" cy="10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algn="just" defTabSz="914400" rtl="0" eaLnBrk="0" fontAlgn="base" latinLnBrk="0" hangingPunct="0">
              <a:lnSpc>
                <a:spcPct val="150000"/>
              </a:lnSpc>
              <a:spcBef>
                <a:spcPct val="0"/>
              </a:spcBef>
              <a:spcAft>
                <a:spcPct val="0"/>
              </a:spcAft>
              <a:buClrTx/>
              <a:buSzTx/>
              <a:buFontTx/>
              <a:buNone/>
              <a:tabLst/>
            </a:pPr>
            <a:r>
              <a:rPr kumimoji="0" lang="cs-CZ" altLang="cs-CZ" sz="1400" b="0" i="0" strike="noStrike" cap="none" normalizeH="0" baseline="0" dirty="0">
                <a:ln>
                  <a:noFill/>
                </a:ln>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Zkušební komora má vydlážděnou podlahu se zvýšenými okraji, na které navazuje rám s plastovými skly sahajícími až ke stropu. Rozměry komory jsou následující: výška – 3 m, délka – 3,9 m a šířka 2,8 m. Tato konstrukce zabraňuje výstřiku vody mimo ohraničený prostor a zároveň umožňuje pozorovat výstřik vody z hlavic. Otvory ve dně odtéká voda zpět do nádrže v 1.NP. </a:t>
            </a:r>
            <a:endParaRPr kumimoji="0" lang="cs-CZ" altLang="cs-CZ" sz="1400" b="0" i="0"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endParaRPr>
          </a:p>
        </p:txBody>
      </p:sp>
      <p:sp>
        <p:nvSpPr>
          <p:cNvPr id="8" name="TextovéPole 7">
            <a:extLst>
              <a:ext uri="{FF2B5EF4-FFF2-40B4-BE49-F238E27FC236}">
                <a16:creationId xmlns:a16="http://schemas.microsoft.com/office/drawing/2014/main" id="{63683571-4F7C-B275-F3AE-C435707F679E}"/>
              </a:ext>
            </a:extLst>
          </p:cNvPr>
          <p:cNvSpPr txBox="1"/>
          <p:nvPr/>
        </p:nvSpPr>
        <p:spPr>
          <a:xfrm>
            <a:off x="1256217" y="2342675"/>
            <a:ext cx="5952723" cy="2638992"/>
          </a:xfrm>
          <a:prstGeom prst="rect">
            <a:avLst/>
          </a:prstGeom>
          <a:noFill/>
        </p:spPr>
        <p:txBody>
          <a:bodyPr wrap="square">
            <a:spAutoFit/>
          </a:bodyPr>
          <a:lstStyle/>
          <a:p>
            <a:pPr algn="just">
              <a:lnSpc>
                <a:spcPct val="150000"/>
              </a:lnSpc>
            </a:pPr>
            <a:r>
              <a:rPr lang="cs-CZ" sz="1400" dirty="0">
                <a:solidFill>
                  <a:schemeClr val="bg1"/>
                </a:solidFill>
                <a:effectLst/>
                <a:latin typeface="Times New Roman" panose="02020603050405020304" pitchFamily="18" charset="0"/>
                <a:ea typeface="Times New Roman" panose="02020603050405020304" pitchFamily="18" charset="0"/>
              </a:rPr>
              <a:t>Počítač umožňuje zkoumat získaná data z jednotlivých průtokoměrů a tlakoměrů. Veškeré vyhodnocení provádí nainstalovaný program ADT8, který automaticky data zapíše a vykreslí průběh změn tlaků a průtoků do grafu. V programu lze nastavit:</a:t>
            </a:r>
          </a:p>
          <a:p>
            <a:pPr marL="285750" lvl="0" indent="-285750" algn="just">
              <a:lnSpc>
                <a:spcPct val="150000"/>
              </a:lnSpc>
              <a:buFont typeface="Arial" panose="020B0604020202020204" pitchFamily="34" charset="0"/>
              <a:buChar char="•"/>
              <a:tabLst>
                <a:tab pos="455295" algn="l"/>
              </a:tabLst>
            </a:pPr>
            <a:r>
              <a:rPr lang="cs-CZ" sz="1400" dirty="0">
                <a:solidFill>
                  <a:schemeClr val="bg1"/>
                </a:solidFill>
                <a:effectLst/>
                <a:latin typeface="Times New Roman" panose="02020603050405020304" pitchFamily="18" charset="0"/>
                <a:ea typeface="Times New Roman" panose="02020603050405020304" pitchFamily="18" charset="0"/>
              </a:rPr>
              <a:t>barevné označení křivek,</a:t>
            </a:r>
          </a:p>
          <a:p>
            <a:pPr marL="285750" lvl="0" indent="-285750" algn="just">
              <a:lnSpc>
                <a:spcPct val="150000"/>
              </a:lnSpc>
              <a:buFont typeface="Arial" panose="020B0604020202020204" pitchFamily="34" charset="0"/>
              <a:buChar char="•"/>
              <a:tabLst>
                <a:tab pos="455295" algn="l"/>
              </a:tabLst>
            </a:pPr>
            <a:r>
              <a:rPr lang="cs-CZ" sz="1400" dirty="0">
                <a:solidFill>
                  <a:schemeClr val="bg1"/>
                </a:solidFill>
                <a:effectLst/>
                <a:latin typeface="Times New Roman" panose="02020603050405020304" pitchFamily="18" charset="0"/>
                <a:ea typeface="Times New Roman" panose="02020603050405020304" pitchFamily="18" charset="0"/>
              </a:rPr>
              <a:t>měření tlaku  a průtoku na jedné, dvou nebo všech hlavic najednou,</a:t>
            </a:r>
          </a:p>
          <a:p>
            <a:pPr marL="285750" lvl="0" indent="-285750" algn="just">
              <a:lnSpc>
                <a:spcPct val="150000"/>
              </a:lnSpc>
              <a:buFont typeface="Arial" panose="020B0604020202020204" pitchFamily="34" charset="0"/>
              <a:buChar char="•"/>
              <a:tabLst>
                <a:tab pos="455295" algn="l"/>
              </a:tabLst>
            </a:pPr>
            <a:r>
              <a:rPr lang="cs-CZ" sz="1400" dirty="0">
                <a:solidFill>
                  <a:schemeClr val="bg1"/>
                </a:solidFill>
                <a:effectLst/>
                <a:latin typeface="Times New Roman" panose="02020603050405020304" pitchFamily="18" charset="0"/>
                <a:ea typeface="Times New Roman" panose="02020603050405020304" pitchFamily="18" charset="0"/>
              </a:rPr>
              <a:t>měření hlavního tlaku a průtoku vytvořené čerpadlem,</a:t>
            </a:r>
          </a:p>
          <a:p>
            <a:pPr marL="285750" lvl="0" indent="-285750" algn="just">
              <a:lnSpc>
                <a:spcPct val="150000"/>
              </a:lnSpc>
              <a:buFont typeface="Arial" panose="020B0604020202020204" pitchFamily="34" charset="0"/>
              <a:buChar char="•"/>
              <a:tabLst>
                <a:tab pos="455295" algn="l"/>
              </a:tabLst>
            </a:pPr>
            <a:r>
              <a:rPr lang="cs-CZ" sz="1400" dirty="0">
                <a:solidFill>
                  <a:schemeClr val="bg1"/>
                </a:solidFill>
                <a:effectLst/>
                <a:latin typeface="Times New Roman" panose="02020603050405020304" pitchFamily="18" charset="0"/>
                <a:ea typeface="Times New Roman" panose="02020603050405020304" pitchFamily="18" charset="0"/>
              </a:rPr>
              <a:t>časový interval</a:t>
            </a:r>
            <a:r>
              <a:rPr lang="cs-CZ" sz="1400" dirty="0">
                <a:solidFill>
                  <a:schemeClr val="bg1"/>
                </a:solidFill>
                <a:latin typeface="Times New Roman" panose="02020603050405020304" pitchFamily="18" charset="0"/>
                <a:ea typeface="Times New Roman" panose="02020603050405020304" pitchFamily="18" charset="0"/>
              </a:rPr>
              <a:t>.</a:t>
            </a:r>
            <a:endParaRPr lang="cs-CZ" sz="1400" dirty="0">
              <a:solidFill>
                <a:schemeClr val="bg1"/>
              </a:solidFill>
              <a:effectLst/>
              <a:latin typeface="Times New Roman" panose="02020603050405020304" pitchFamily="18" charset="0"/>
              <a:ea typeface="Times New Roman" panose="02020603050405020304" pitchFamily="18" charset="0"/>
            </a:endParaRPr>
          </a:p>
        </p:txBody>
      </p:sp>
      <p:sp>
        <p:nvSpPr>
          <p:cNvPr id="7" name="Nadpis 1">
            <a:extLst>
              <a:ext uri="{FF2B5EF4-FFF2-40B4-BE49-F238E27FC236}">
                <a16:creationId xmlns:a16="http://schemas.microsoft.com/office/drawing/2014/main" id="{C1A2AA9B-FCAB-9B4C-0916-3C65FC98ABD2}"/>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zkušebna vodních trysek</a:t>
            </a:r>
            <a:endParaRPr lang="cs-CZ" sz="2800" dirty="0">
              <a:latin typeface="Calibri" panose="020F0502020204030204" pitchFamily="34" charset="0"/>
              <a:cs typeface="Calibri" panose="020F0502020204030204" pitchFamily="34" charset="0"/>
            </a:endParaRPr>
          </a:p>
        </p:txBody>
      </p:sp>
      <p:sp>
        <p:nvSpPr>
          <p:cNvPr id="9" name="Tlačítko akce: Domů 8">
            <a:hlinkClick r:id="" action="ppaction://hlinkshowjump?jump=firstslide" highlightClick="1"/>
            <a:extLst>
              <a:ext uri="{FF2B5EF4-FFF2-40B4-BE49-F238E27FC236}">
                <a16:creationId xmlns:a16="http://schemas.microsoft.com/office/drawing/2014/main" id="{8ABBA18C-7DD7-140D-E537-35BD551B7A78}"/>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D766F132-2E22-BFD8-3C5E-5924C2E28C3D}"/>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B480E506-083D-2B61-96AE-21CCEFBCC1F5}"/>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89F1CD1B-E493-2ECE-9E4B-519B8B2A3DF3}"/>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interiér, zeď, podlaha, interiérový design&#10;&#10;Popis byl vytvořen automaticky">
            <a:extLst>
              <a:ext uri="{FF2B5EF4-FFF2-40B4-BE49-F238E27FC236}">
                <a16:creationId xmlns:a16="http://schemas.microsoft.com/office/drawing/2014/main" id="{8A191B05-BCD6-31E6-5125-7FF29DB9057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5707" y="2524539"/>
            <a:ext cx="3783476" cy="2837607"/>
          </a:xfrm>
          <a:prstGeom prst="rect">
            <a:avLst/>
          </a:prstGeom>
        </p:spPr>
      </p:pic>
    </p:spTree>
    <p:extLst>
      <p:ext uri="{BB962C8B-B14F-4D97-AF65-F5344CB8AC3E}">
        <p14:creationId xmlns:p14="http://schemas.microsoft.com/office/powerpoint/2010/main" val="3922941866"/>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TextovéPole 4">
            <a:extLst>
              <a:ext uri="{FF2B5EF4-FFF2-40B4-BE49-F238E27FC236}">
                <a16:creationId xmlns:a16="http://schemas.microsoft.com/office/drawing/2014/main" id="{C15433A8-2E91-9A46-1E75-471D2CE7630D}"/>
              </a:ext>
            </a:extLst>
          </p:cNvPr>
          <p:cNvSpPr txBox="1"/>
          <p:nvPr/>
        </p:nvSpPr>
        <p:spPr>
          <a:xfrm>
            <a:off x="1467869" y="947403"/>
            <a:ext cx="6099348" cy="2315827"/>
          </a:xfrm>
          <a:prstGeom prst="rect">
            <a:avLst/>
          </a:prstGeom>
          <a:noFill/>
        </p:spPr>
        <p:txBody>
          <a:bodyPr wrap="square">
            <a:spAutoFit/>
          </a:bodyPr>
          <a:lstStyle/>
          <a:p>
            <a:pPr algn="just">
              <a:lnSpc>
                <a:spcPct val="150000"/>
              </a:lnSpc>
            </a:pPr>
            <a:r>
              <a:rPr lang="cs-CZ" sz="1400" dirty="0">
                <a:solidFill>
                  <a:schemeClr val="bg1"/>
                </a:solidFill>
                <a:effectLst/>
                <a:latin typeface="Times New Roman" panose="02020603050405020304" pitchFamily="18" charset="0"/>
                <a:ea typeface="Times New Roman" panose="02020603050405020304" pitchFamily="18" charset="0"/>
              </a:rPr>
              <a:t>V současné době se sprinklerové hasící zařízení řadí mezi nejspolehlivější a nejrozšířenější SHZ. </a:t>
            </a:r>
          </a:p>
          <a:p>
            <a:pPr algn="just">
              <a:lnSpc>
                <a:spcPct val="150000"/>
              </a:lnSpc>
            </a:pPr>
            <a:r>
              <a:rPr lang="cs-CZ" sz="1400" dirty="0">
                <a:solidFill>
                  <a:schemeClr val="bg1"/>
                </a:solidFill>
                <a:effectLst/>
                <a:latin typeface="Times New Roman" panose="02020603050405020304" pitchFamily="18" charset="0"/>
                <a:ea typeface="Times New Roman" panose="02020603050405020304" pitchFamily="18" charset="0"/>
              </a:rPr>
              <a:t>Tento druh zařízení se skládá z řady sprchových hlavic, které se umisťují na stropě nebo na střešní úrovni. Jednotlivé hlavice jsou mezi sebou propojeny potrubím, které zajišťuje zásobování vodou z vodního zdroje pomocí řídícího ventilu. V potrubí mezi hlavicemi a ventilovou stanicí je udržován konstantní tlak vody nebo vzduchu. Požadovaný tlak, při otevření hlavice, je v soustavě zajištěn čerpadly. </a:t>
            </a:r>
          </a:p>
        </p:txBody>
      </p:sp>
      <p:pic>
        <p:nvPicPr>
          <p:cNvPr id="7" name="Obrázek 6">
            <a:extLst>
              <a:ext uri="{FF2B5EF4-FFF2-40B4-BE49-F238E27FC236}">
                <a16:creationId xmlns:a16="http://schemas.microsoft.com/office/drawing/2014/main" id="{2FB811D9-15DA-6571-319E-E9453C62EA65}"/>
              </a:ext>
            </a:extLst>
          </p:cNvPr>
          <p:cNvPicPr>
            <a:picLocks noChangeAspect="1"/>
          </p:cNvPicPr>
          <p:nvPr/>
        </p:nvPicPr>
        <p:blipFill>
          <a:blip r:embed="rId3"/>
          <a:stretch>
            <a:fillRect/>
          </a:stretch>
        </p:blipFill>
        <p:spPr>
          <a:xfrm>
            <a:off x="8132407" y="1103416"/>
            <a:ext cx="2591724" cy="2158432"/>
          </a:xfrm>
          <a:prstGeom prst="rect">
            <a:avLst/>
          </a:prstGeom>
        </p:spPr>
      </p:pic>
      <p:sp>
        <p:nvSpPr>
          <p:cNvPr id="10" name="TextovéPole 9">
            <a:extLst>
              <a:ext uri="{FF2B5EF4-FFF2-40B4-BE49-F238E27FC236}">
                <a16:creationId xmlns:a16="http://schemas.microsoft.com/office/drawing/2014/main" id="{ECE91E81-A105-4364-48EC-0EC1135EE2D9}"/>
              </a:ext>
            </a:extLst>
          </p:cNvPr>
          <p:cNvSpPr txBox="1"/>
          <p:nvPr/>
        </p:nvSpPr>
        <p:spPr>
          <a:xfrm>
            <a:off x="1467869" y="3774281"/>
            <a:ext cx="6099348" cy="1346331"/>
          </a:xfrm>
          <a:prstGeom prst="rect">
            <a:avLst/>
          </a:prstGeom>
          <a:noFill/>
        </p:spPr>
        <p:txBody>
          <a:bodyPr wrap="square">
            <a:spAutoFit/>
          </a:bodyPr>
          <a:lstStyle/>
          <a:p>
            <a:pPr marL="0" marR="0" lvl="0" algn="l" defTabSz="914400" rtl="0" eaLnBrk="0" fontAlgn="base" latinLnBrk="0" hangingPunct="0">
              <a:lnSpc>
                <a:spcPct val="150000"/>
              </a:lnSpc>
              <a:spcBef>
                <a:spcPct val="0"/>
              </a:spcBef>
              <a:spcAft>
                <a:spcPct val="0"/>
              </a:spcAft>
              <a:buClrTx/>
              <a:buSzTx/>
              <a:buFontTx/>
              <a:buNone/>
              <a:tabLst/>
            </a:pPr>
            <a:r>
              <a:rPr kumimoji="0" lang="cs-CZ" altLang="cs-CZ" sz="1400" b="0" i="0" u="none" strike="noStrike" cap="none" normalizeH="0" baseline="0" dirty="0">
                <a:ln>
                  <a:noFill/>
                </a:ln>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Sprinklerové hlavice jsou opatřeny tepelnou pojistkou, která může být skleněná nebo tavná. Při požáru se otevírají pouze ty sprinklerové hlavice, u nichž na požár zareagovala tepelná pojistka. Tato událost vede k poklesu tlaku v rozvodném potrubí a následnému otevření řídícího ventilu ventilové stanice. </a:t>
            </a:r>
            <a:endParaRPr kumimoji="0" lang="cs-CZ" altLang="cs-CZ" sz="14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endParaRPr>
          </a:p>
        </p:txBody>
      </p:sp>
      <p:grpSp>
        <p:nvGrpSpPr>
          <p:cNvPr id="11" name="Group 1">
            <a:extLst>
              <a:ext uri="{FF2B5EF4-FFF2-40B4-BE49-F238E27FC236}">
                <a16:creationId xmlns:a16="http://schemas.microsoft.com/office/drawing/2014/main" id="{CCD44ACC-4283-A326-885E-7041AC9BA727}"/>
              </a:ext>
            </a:extLst>
          </p:cNvPr>
          <p:cNvGrpSpPr>
            <a:grpSpLocks/>
          </p:cNvGrpSpPr>
          <p:nvPr/>
        </p:nvGrpSpPr>
        <p:grpSpPr bwMode="auto">
          <a:xfrm>
            <a:off x="9548063" y="3752166"/>
            <a:ext cx="1784350" cy="1866900"/>
            <a:chOff x="6817" y="9157"/>
            <a:chExt cx="2809" cy="2940"/>
          </a:xfrm>
        </p:grpSpPr>
        <p:pic>
          <p:nvPicPr>
            <p:cNvPr id="12" name="Picture 3">
              <a:extLst>
                <a:ext uri="{FF2B5EF4-FFF2-40B4-BE49-F238E27FC236}">
                  <a16:creationId xmlns:a16="http://schemas.microsoft.com/office/drawing/2014/main" id="{0B21E897-9DCE-79DB-2DBA-B46366C1A3CA}"/>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17" y="9157"/>
              <a:ext cx="2809" cy="2271"/>
            </a:xfrm>
            <a:prstGeom prst="rect">
              <a:avLst/>
            </a:prstGeom>
            <a:noFill/>
            <a:extLst>
              <a:ext uri="{909E8E84-426E-40DD-AFC4-6F175D3DCCD1}">
                <a14:hiddenFill xmlns:a14="http://schemas.microsoft.com/office/drawing/2010/main">
                  <a:solidFill>
                    <a:srgbClr val="FFFFFF"/>
                  </a:solidFill>
                </a14:hiddenFill>
              </a:ext>
            </a:extLst>
          </p:spPr>
        </p:pic>
        <p:sp>
          <p:nvSpPr>
            <p:cNvPr id="13" name="Text Box 2">
              <a:extLst>
                <a:ext uri="{FF2B5EF4-FFF2-40B4-BE49-F238E27FC236}">
                  <a16:creationId xmlns:a16="http://schemas.microsoft.com/office/drawing/2014/main" id="{C77BB759-F36A-D165-4A2E-E817D0EDA242}"/>
                </a:ext>
              </a:extLst>
            </p:cNvPr>
            <p:cNvSpPr txBox="1">
              <a:spLocks noChangeArrowheads="1"/>
            </p:cNvSpPr>
            <p:nvPr/>
          </p:nvSpPr>
          <p:spPr bwMode="auto">
            <a:xfrm>
              <a:off x="6817" y="11497"/>
              <a:ext cx="2700" cy="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cs-CZ" altLang="cs-CZ" sz="1000" b="1" i="0" u="none" strike="noStrike" cap="none" normalizeH="0" baseline="0">
                  <a:ln>
                    <a:noFill/>
                  </a:ln>
                  <a:solidFill>
                    <a:schemeClr val="tx1"/>
                  </a:solidFill>
                  <a:effectLst/>
                  <a:latin typeface="Arial" panose="020B0604020202020204" pitchFamily="34" charset="0"/>
                  <a:ea typeface="Times New Roman" panose="02020603050405020304" pitchFamily="18" charset="0"/>
                </a:rPr>
                <a:t>Obr. 3 Sprinklerová hlavice – tavná pojistka [9]</a:t>
              </a:r>
              <a:endParaRPr kumimoji="0" lang="cs-CZ" altLang="cs-CZ" sz="1800" b="0" i="0" u="none" strike="noStrike" cap="none" normalizeH="0" baseline="0">
                <a:ln>
                  <a:noFill/>
                </a:ln>
                <a:solidFill>
                  <a:schemeClr val="tx1"/>
                </a:solidFill>
                <a:effectLst/>
                <a:latin typeface="Arial" panose="020B0604020202020204" pitchFamily="34" charset="0"/>
              </a:endParaRPr>
            </a:p>
          </p:txBody>
        </p:sp>
      </p:grpSp>
      <p:grpSp>
        <p:nvGrpSpPr>
          <p:cNvPr id="14" name="Group 4">
            <a:extLst>
              <a:ext uri="{FF2B5EF4-FFF2-40B4-BE49-F238E27FC236}">
                <a16:creationId xmlns:a16="http://schemas.microsoft.com/office/drawing/2014/main" id="{277F9FCB-948B-5E16-3188-4DD584E5789E}"/>
              </a:ext>
            </a:extLst>
          </p:cNvPr>
          <p:cNvGrpSpPr>
            <a:grpSpLocks/>
          </p:cNvGrpSpPr>
          <p:nvPr/>
        </p:nvGrpSpPr>
        <p:grpSpPr bwMode="auto">
          <a:xfrm>
            <a:off x="7567217" y="3752166"/>
            <a:ext cx="1773238" cy="1847850"/>
            <a:chOff x="7696" y="5917"/>
            <a:chExt cx="2793" cy="2910"/>
          </a:xfrm>
        </p:grpSpPr>
        <p:sp>
          <p:nvSpPr>
            <p:cNvPr id="15" name="Text Box 6">
              <a:extLst>
                <a:ext uri="{FF2B5EF4-FFF2-40B4-BE49-F238E27FC236}">
                  <a16:creationId xmlns:a16="http://schemas.microsoft.com/office/drawing/2014/main" id="{B5DBD7E5-6132-3AB6-9467-1565783B36BC}"/>
                </a:ext>
              </a:extLst>
            </p:cNvPr>
            <p:cNvSpPr txBox="1">
              <a:spLocks noChangeArrowheads="1"/>
            </p:cNvSpPr>
            <p:nvPr/>
          </p:nvSpPr>
          <p:spPr bwMode="auto">
            <a:xfrm>
              <a:off x="7717" y="8257"/>
              <a:ext cx="2771" cy="57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cs-CZ" altLang="cs-CZ" sz="1000" b="1" i="0" u="none" strike="noStrike" cap="none" normalizeH="0" baseline="0">
                  <a:ln>
                    <a:noFill/>
                  </a:ln>
                  <a:solidFill>
                    <a:schemeClr val="tx1"/>
                  </a:solidFill>
                  <a:effectLst/>
                  <a:latin typeface="Arial" panose="020B0604020202020204" pitchFamily="34" charset="0"/>
                  <a:ea typeface="Times New Roman" panose="02020603050405020304" pitchFamily="18" charset="0"/>
                </a:rPr>
                <a:t>Obr. 2 Sprinklerová hlavice – skleněná pojistka [9]</a:t>
              </a:r>
              <a:endParaRPr kumimoji="0" lang="cs-CZ" altLang="cs-CZ" sz="1800" b="0" i="0" u="none" strike="noStrike" cap="none" normalizeH="0" baseline="0">
                <a:ln>
                  <a:noFill/>
                </a:ln>
                <a:solidFill>
                  <a:schemeClr val="tx1"/>
                </a:solidFill>
                <a:effectLst/>
                <a:latin typeface="Arial" panose="020B0604020202020204" pitchFamily="34" charset="0"/>
              </a:endParaRPr>
            </a:p>
          </p:txBody>
        </p:sp>
        <p:pic>
          <p:nvPicPr>
            <p:cNvPr id="16" name="Picture 5">
              <a:extLst>
                <a:ext uri="{FF2B5EF4-FFF2-40B4-BE49-F238E27FC236}">
                  <a16:creationId xmlns:a16="http://schemas.microsoft.com/office/drawing/2014/main" id="{05E9565A-1D6A-719A-3AE6-B5D34485897B}"/>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696" y="5917"/>
              <a:ext cx="2793" cy="2281"/>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Nadpis 1">
            <a:extLst>
              <a:ext uri="{FF2B5EF4-FFF2-40B4-BE49-F238E27FC236}">
                <a16:creationId xmlns:a16="http://schemas.microsoft.com/office/drawing/2014/main" id="{EE0EC0D7-C0F3-E5CA-7ECC-889E6543C975}"/>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zkušebna vodních trysek</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1BB5D772-1682-880C-3A55-9A8E5B7FB8D4}"/>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lačítko akce: Dopředu nebo Další 8">
            <a:hlinkClick r:id="" action="ppaction://hlinkshowjump?jump=nextslide" highlightClick="1"/>
            <a:extLst>
              <a:ext uri="{FF2B5EF4-FFF2-40B4-BE49-F238E27FC236}">
                <a16:creationId xmlns:a16="http://schemas.microsoft.com/office/drawing/2014/main" id="{3C8A7AEC-2230-097D-9035-DEDD5F8DD529}"/>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7" name="Tlačítko akce: Zpět nebo Předchozí 16">
            <a:hlinkClick r:id="" action="ppaction://hlinkshowjump?jump=previousslide" highlightClick="1"/>
            <a:extLst>
              <a:ext uri="{FF2B5EF4-FFF2-40B4-BE49-F238E27FC236}">
                <a16:creationId xmlns:a16="http://schemas.microsoft.com/office/drawing/2014/main" id="{14E2B4AE-DAAF-477A-3556-8019CBFDB9D0}"/>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8" name="Tlačítko akce: Návrat 17">
            <a:hlinkClick r:id="" action="ppaction://hlinkshowjump?jump=lastslideviewed" highlightClick="1"/>
            <a:extLst>
              <a:ext uri="{FF2B5EF4-FFF2-40B4-BE49-F238E27FC236}">
                <a16:creationId xmlns:a16="http://schemas.microsoft.com/office/drawing/2014/main" id="{97C6A219-62DC-50A4-28DD-EA30149D0164}"/>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608350244"/>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bg>
      <p:bgPr>
        <a:blipFill>
          <a:blip r:embed="rId4"/>
          <a:tile tx="0" ty="0" sx="100000" sy="100000" flip="none" algn="tl"/>
        </a:blipFill>
        <a:effectLst/>
      </p:bgPr>
    </p:bg>
    <p:spTree>
      <p:nvGrpSpPr>
        <p:cNvPr id="1" name="">
          <a:extLst>
            <a:ext uri="{FF2B5EF4-FFF2-40B4-BE49-F238E27FC236}">
              <a16:creationId xmlns:a16="http://schemas.microsoft.com/office/drawing/2014/main" id="{4721208D-272F-D877-1098-408D93820D9E}"/>
            </a:ext>
          </a:extLst>
        </p:cNvPr>
        <p:cNvGrpSpPr/>
        <p:nvPr/>
      </p:nvGrpSpPr>
      <p:grpSpPr>
        <a:xfrm>
          <a:off x="0" y="0"/>
          <a:ext cx="0" cy="0"/>
          <a:chOff x="0" y="0"/>
          <a:chExt cx="0" cy="0"/>
        </a:xfrm>
      </p:grpSpPr>
      <p:sp>
        <p:nvSpPr>
          <p:cNvPr id="6" name="Nadpis 1">
            <a:extLst>
              <a:ext uri="{FF2B5EF4-FFF2-40B4-BE49-F238E27FC236}">
                <a16:creationId xmlns:a16="http://schemas.microsoft.com/office/drawing/2014/main" id="{7CD80233-3E26-99A8-E804-626FCD3048A0}"/>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zkušebna vodních trysek</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75A553C8-3FC7-A53B-E546-FD77DE3BE9F8}"/>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lačítko akce: Dopředu nebo Další 8">
            <a:hlinkClick r:id="" action="ppaction://hlinkshowjump?jump=nextslide" highlightClick="1"/>
            <a:extLst>
              <a:ext uri="{FF2B5EF4-FFF2-40B4-BE49-F238E27FC236}">
                <a16:creationId xmlns:a16="http://schemas.microsoft.com/office/drawing/2014/main" id="{CD8926D9-C10A-AEC2-A376-464B37C699A7}"/>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7" name="Tlačítko akce: Zpět nebo Předchozí 16">
            <a:hlinkClick r:id="" action="ppaction://hlinkshowjump?jump=previousslide" highlightClick="1"/>
            <a:extLst>
              <a:ext uri="{FF2B5EF4-FFF2-40B4-BE49-F238E27FC236}">
                <a16:creationId xmlns:a16="http://schemas.microsoft.com/office/drawing/2014/main" id="{BDB47657-E153-32B5-D888-EFA45CA868F5}"/>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8" name="Tlačítko akce: Návrat 17">
            <a:hlinkClick r:id="" action="ppaction://hlinkshowjump?jump=lastslideviewed" highlightClick="1"/>
            <a:extLst>
              <a:ext uri="{FF2B5EF4-FFF2-40B4-BE49-F238E27FC236}">
                <a16:creationId xmlns:a16="http://schemas.microsoft.com/office/drawing/2014/main" id="{82265101-D5D7-7A8D-E40A-1B5E0B3481B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Zavesena_hlavice.mp4">
            <a:hlinkClick r:id="" action="ppaction://media"/>
            <a:extLst>
              <a:ext uri="{FF2B5EF4-FFF2-40B4-BE49-F238E27FC236}">
                <a16:creationId xmlns:a16="http://schemas.microsoft.com/office/drawing/2014/main" id="{0050B417-2641-CA7C-B97E-AD8AFB927B7E}"/>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804086" y="1169893"/>
            <a:ext cx="8690290" cy="4888288"/>
          </a:xfrm>
          <a:prstGeom prst="rect">
            <a:avLst/>
          </a:prstGeom>
        </p:spPr>
      </p:pic>
    </p:spTree>
    <p:extLst>
      <p:ext uri="{BB962C8B-B14F-4D97-AF65-F5344CB8AC3E}">
        <p14:creationId xmlns:p14="http://schemas.microsoft.com/office/powerpoint/2010/main" val="2114015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898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B71E46C1-99A2-EF27-CB24-64990221C478}"/>
            </a:ext>
          </a:extLst>
        </p:cNvPr>
        <p:cNvGrpSpPr/>
        <p:nvPr/>
      </p:nvGrpSpPr>
      <p:grpSpPr>
        <a:xfrm>
          <a:off x="0" y="0"/>
          <a:ext cx="0" cy="0"/>
          <a:chOff x="0" y="0"/>
          <a:chExt cx="0" cy="0"/>
        </a:xfrm>
      </p:grpSpPr>
      <p:sp>
        <p:nvSpPr>
          <p:cNvPr id="9" name="TextovéPole 8">
            <a:extLst>
              <a:ext uri="{FF2B5EF4-FFF2-40B4-BE49-F238E27FC236}">
                <a16:creationId xmlns:a16="http://schemas.microsoft.com/office/drawing/2014/main" id="{1237332F-8D73-BB06-5F93-9541317DBBB0}"/>
              </a:ext>
            </a:extLst>
          </p:cNvPr>
          <p:cNvSpPr txBox="1"/>
          <p:nvPr/>
        </p:nvSpPr>
        <p:spPr>
          <a:xfrm>
            <a:off x="1487491" y="982523"/>
            <a:ext cx="5367082" cy="2458558"/>
          </a:xfrm>
          <a:prstGeom prst="rect">
            <a:avLst/>
          </a:prstGeom>
          <a:noFill/>
        </p:spPr>
        <p:txBody>
          <a:bodyPr wrap="square" rtlCol="0">
            <a:spAutoFit/>
          </a:bodyPr>
          <a:lstStyle/>
          <a:p>
            <a:r>
              <a:rPr lang="cs-CZ" sz="2000" b="1" dirty="0">
                <a:solidFill>
                  <a:schemeClr val="bg1"/>
                </a:solidFill>
                <a:latin typeface="Times New Roman" panose="02020603050405020304" pitchFamily="18" charset="0"/>
                <a:cs typeface="Times New Roman" panose="02020603050405020304" pitchFamily="18" charset="0"/>
              </a:rPr>
              <a:t>Šíření požáru v objektu</a:t>
            </a:r>
          </a:p>
          <a:p>
            <a:pPr marL="400050" indent="-400050">
              <a:buAutoNum type="romanUcPeriod"/>
            </a:pPr>
            <a:endParaRPr lang="cs-CZ" sz="2000" b="1"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p:txBody>
      </p:sp>
      <p:sp>
        <p:nvSpPr>
          <p:cNvPr id="5" name="Nadpis 1">
            <a:extLst>
              <a:ext uri="{FF2B5EF4-FFF2-40B4-BE49-F238E27FC236}">
                <a16:creationId xmlns:a16="http://schemas.microsoft.com/office/drawing/2014/main" id="{688DAF26-91BF-5942-2B35-2F259AE67F97}"/>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4EA95415-7F45-707D-6FFC-C4DEF36C474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Dopředu nebo Další 7">
            <a:hlinkClick r:id="" action="ppaction://hlinkshowjump?jump=nextslide" highlightClick="1"/>
            <a:extLst>
              <a:ext uri="{FF2B5EF4-FFF2-40B4-BE49-F238E27FC236}">
                <a16:creationId xmlns:a16="http://schemas.microsoft.com/office/drawing/2014/main" id="{89465A33-5701-0478-AF1E-CECB538A7F76}"/>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ADEC7A14-9822-54B5-2CED-918562F0851C}"/>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66D33056-A669-FAEA-EBAF-E12A2942089C}"/>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grpSp>
        <p:nvGrpSpPr>
          <p:cNvPr id="3" name="Skupina 2">
            <a:extLst>
              <a:ext uri="{FF2B5EF4-FFF2-40B4-BE49-F238E27FC236}">
                <a16:creationId xmlns:a16="http://schemas.microsoft.com/office/drawing/2014/main" id="{51803930-BB8B-EB4F-8D2E-F7A0A425D34B}"/>
              </a:ext>
            </a:extLst>
          </p:cNvPr>
          <p:cNvGrpSpPr/>
          <p:nvPr/>
        </p:nvGrpSpPr>
        <p:grpSpPr>
          <a:xfrm>
            <a:off x="1375718" y="1919938"/>
            <a:ext cx="1272604" cy="1407818"/>
            <a:chOff x="4105" y="1499540"/>
            <a:chExt cx="1272604" cy="1407818"/>
          </a:xfrm>
          <a:solidFill>
            <a:schemeClr val="accent5"/>
          </a:solidFill>
        </p:grpSpPr>
        <p:sp>
          <p:nvSpPr>
            <p:cNvPr id="7" name="Obdélník: se zakulacenými rohy 13">
              <a:extLst>
                <a:ext uri="{FF2B5EF4-FFF2-40B4-BE49-F238E27FC236}">
                  <a16:creationId xmlns:a16="http://schemas.microsoft.com/office/drawing/2014/main" id="{34393FB1-FA5A-4E6E-6688-A1BAEAB8A91E}"/>
                </a:ext>
              </a:extLst>
            </p:cNvPr>
            <p:cNvSpPr/>
            <p:nvPr/>
          </p:nvSpPr>
          <p:spPr>
            <a:xfrm>
              <a:off x="4105" y="1499540"/>
              <a:ext cx="1272604" cy="1407818"/>
            </a:xfrm>
            <a:prstGeom prst="roundRect">
              <a:avLst>
                <a:gd name="adj" fmla="val 10000"/>
              </a:avLst>
            </a:prstGeom>
            <a:grpFill/>
            <a:ln>
              <a:solidFill>
                <a:schemeClr val="accent5">
                  <a:lumMod val="75000"/>
                </a:schemeClr>
              </a:soli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cs-CZ"/>
            </a:p>
          </p:txBody>
        </p:sp>
        <p:sp>
          <p:nvSpPr>
            <p:cNvPr id="11" name="Obdélník: se zakulacenými rohy 4">
              <a:extLst>
                <a:ext uri="{FF2B5EF4-FFF2-40B4-BE49-F238E27FC236}">
                  <a16:creationId xmlns:a16="http://schemas.microsoft.com/office/drawing/2014/main" id="{2FED0CB6-C1BB-2B7D-90E9-D2339897A61A}"/>
                </a:ext>
              </a:extLst>
            </p:cNvPr>
            <p:cNvSpPr txBox="1"/>
            <p:nvPr/>
          </p:nvSpPr>
          <p:spPr>
            <a:xfrm>
              <a:off x="41378" y="1536813"/>
              <a:ext cx="1198058" cy="1333272"/>
            </a:xfrm>
            <a:prstGeom prst="rect">
              <a:avLst/>
            </a:prstGeom>
            <a:grpFill/>
            <a:ln>
              <a:solidFill>
                <a:schemeClr val="accent5">
                  <a:lumMod val="7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cs-CZ" sz="1800" kern="1200" dirty="0"/>
                <a:t>vznik požáru v místnosti</a:t>
              </a:r>
            </a:p>
          </p:txBody>
        </p:sp>
      </p:grpSp>
      <p:grpSp>
        <p:nvGrpSpPr>
          <p:cNvPr id="13" name="Skupina 12">
            <a:extLst>
              <a:ext uri="{FF2B5EF4-FFF2-40B4-BE49-F238E27FC236}">
                <a16:creationId xmlns:a16="http://schemas.microsoft.com/office/drawing/2014/main" id="{C3EE9FC2-6062-43E6-0D4B-07A3C3B8F9C3}"/>
              </a:ext>
            </a:extLst>
          </p:cNvPr>
          <p:cNvGrpSpPr/>
          <p:nvPr/>
        </p:nvGrpSpPr>
        <p:grpSpPr>
          <a:xfrm>
            <a:off x="2775583" y="2466045"/>
            <a:ext cx="269792" cy="315605"/>
            <a:chOff x="1403970" y="2045647"/>
            <a:chExt cx="269792" cy="315605"/>
          </a:xfrm>
          <a:solidFill>
            <a:schemeClr val="accent5"/>
          </a:solidFill>
        </p:grpSpPr>
        <p:sp>
          <p:nvSpPr>
            <p:cNvPr id="14" name="Šipka: doprava 16">
              <a:extLst>
                <a:ext uri="{FF2B5EF4-FFF2-40B4-BE49-F238E27FC236}">
                  <a16:creationId xmlns:a16="http://schemas.microsoft.com/office/drawing/2014/main" id="{79B4F749-473E-CE78-4375-E563AD74E06D}"/>
                </a:ext>
              </a:extLst>
            </p:cNvPr>
            <p:cNvSpPr/>
            <p:nvPr/>
          </p:nvSpPr>
          <p:spPr>
            <a:xfrm>
              <a:off x="1403970" y="2045647"/>
              <a:ext cx="269792" cy="315605"/>
            </a:xfrm>
            <a:prstGeom prst="rightArrow">
              <a:avLst>
                <a:gd name="adj1" fmla="val 60000"/>
                <a:gd name="adj2" fmla="val 50000"/>
              </a:avLst>
            </a:prstGeom>
            <a:grpFill/>
            <a:ln>
              <a:solidFill>
                <a:schemeClr val="accent5">
                  <a:lumMod val="75000"/>
                </a:schemeClr>
              </a:solidFill>
            </a:ln>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txBody>
            <a:bodyPr/>
            <a:lstStyle/>
            <a:p>
              <a:endParaRPr lang="cs-CZ"/>
            </a:p>
          </p:txBody>
        </p:sp>
        <p:sp>
          <p:nvSpPr>
            <p:cNvPr id="15" name="Šipka: doprava 6">
              <a:extLst>
                <a:ext uri="{FF2B5EF4-FFF2-40B4-BE49-F238E27FC236}">
                  <a16:creationId xmlns:a16="http://schemas.microsoft.com/office/drawing/2014/main" id="{FAA8C252-9B98-D868-7213-611E91F87E49}"/>
                </a:ext>
              </a:extLst>
            </p:cNvPr>
            <p:cNvSpPr txBox="1"/>
            <p:nvPr/>
          </p:nvSpPr>
          <p:spPr>
            <a:xfrm>
              <a:off x="1403970" y="2108768"/>
              <a:ext cx="188854" cy="189363"/>
            </a:xfrm>
            <a:prstGeom prst="rect">
              <a:avLst/>
            </a:prstGeom>
            <a:grpFill/>
            <a:ln>
              <a:solidFill>
                <a:schemeClr val="accent5">
                  <a:lumMod val="7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cs-CZ" sz="1400" kern="1200"/>
            </a:p>
          </p:txBody>
        </p:sp>
      </p:grpSp>
      <p:grpSp>
        <p:nvGrpSpPr>
          <p:cNvPr id="16" name="Skupina 15">
            <a:extLst>
              <a:ext uri="{FF2B5EF4-FFF2-40B4-BE49-F238E27FC236}">
                <a16:creationId xmlns:a16="http://schemas.microsoft.com/office/drawing/2014/main" id="{3B488894-C6E0-9506-53D9-CBF8D057DA04}"/>
              </a:ext>
            </a:extLst>
          </p:cNvPr>
          <p:cNvGrpSpPr/>
          <p:nvPr/>
        </p:nvGrpSpPr>
        <p:grpSpPr>
          <a:xfrm>
            <a:off x="3157364" y="1919938"/>
            <a:ext cx="1272604" cy="1407818"/>
            <a:chOff x="1785751" y="1499540"/>
            <a:chExt cx="1272604" cy="1407818"/>
          </a:xfrm>
          <a:solidFill>
            <a:schemeClr val="accent5"/>
          </a:solidFill>
        </p:grpSpPr>
        <p:sp>
          <p:nvSpPr>
            <p:cNvPr id="17" name="Obdélník: se zakulacenými rohy 19">
              <a:extLst>
                <a:ext uri="{FF2B5EF4-FFF2-40B4-BE49-F238E27FC236}">
                  <a16:creationId xmlns:a16="http://schemas.microsoft.com/office/drawing/2014/main" id="{F6CC964D-DEAF-9814-7CF5-D57F2BD75594}"/>
                </a:ext>
              </a:extLst>
            </p:cNvPr>
            <p:cNvSpPr/>
            <p:nvPr/>
          </p:nvSpPr>
          <p:spPr>
            <a:xfrm>
              <a:off x="1785751" y="1499540"/>
              <a:ext cx="1272604" cy="1407818"/>
            </a:xfrm>
            <a:prstGeom prst="roundRect">
              <a:avLst>
                <a:gd name="adj" fmla="val 10000"/>
              </a:avLst>
            </a:prstGeom>
            <a:grpFill/>
            <a:ln>
              <a:solidFill>
                <a:schemeClr val="accent5">
                  <a:lumMod val="75000"/>
                </a:schemeClr>
              </a:soli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cs-CZ"/>
            </a:p>
          </p:txBody>
        </p:sp>
        <p:sp>
          <p:nvSpPr>
            <p:cNvPr id="18" name="Obdélník: se zakulacenými rohy 8">
              <a:extLst>
                <a:ext uri="{FF2B5EF4-FFF2-40B4-BE49-F238E27FC236}">
                  <a16:creationId xmlns:a16="http://schemas.microsoft.com/office/drawing/2014/main" id="{65763B73-5917-D501-CA28-98E3F4619E3A}"/>
                </a:ext>
              </a:extLst>
            </p:cNvPr>
            <p:cNvSpPr txBox="1"/>
            <p:nvPr/>
          </p:nvSpPr>
          <p:spPr>
            <a:xfrm>
              <a:off x="1823024" y="1536813"/>
              <a:ext cx="1198058" cy="1333272"/>
            </a:xfrm>
            <a:prstGeom prst="rect">
              <a:avLst/>
            </a:prstGeom>
            <a:grpFill/>
            <a:ln>
              <a:solidFill>
                <a:schemeClr val="accent5">
                  <a:lumMod val="7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cs-CZ" sz="1800" kern="1200" dirty="0"/>
                <a:t>zasažení celé místností</a:t>
              </a:r>
            </a:p>
          </p:txBody>
        </p:sp>
      </p:grpSp>
      <p:grpSp>
        <p:nvGrpSpPr>
          <p:cNvPr id="19" name="Skupina 18">
            <a:extLst>
              <a:ext uri="{FF2B5EF4-FFF2-40B4-BE49-F238E27FC236}">
                <a16:creationId xmlns:a16="http://schemas.microsoft.com/office/drawing/2014/main" id="{1CF61855-B96D-FFBD-039B-19C6928FBDF1}"/>
              </a:ext>
            </a:extLst>
          </p:cNvPr>
          <p:cNvGrpSpPr/>
          <p:nvPr/>
        </p:nvGrpSpPr>
        <p:grpSpPr>
          <a:xfrm>
            <a:off x="4557229" y="2466045"/>
            <a:ext cx="269792" cy="315605"/>
            <a:chOff x="3185616" y="2045647"/>
            <a:chExt cx="269792" cy="315605"/>
          </a:xfrm>
          <a:solidFill>
            <a:schemeClr val="accent5"/>
          </a:solidFill>
        </p:grpSpPr>
        <p:sp>
          <p:nvSpPr>
            <p:cNvPr id="20" name="Šipka: doprava 23">
              <a:extLst>
                <a:ext uri="{FF2B5EF4-FFF2-40B4-BE49-F238E27FC236}">
                  <a16:creationId xmlns:a16="http://schemas.microsoft.com/office/drawing/2014/main" id="{C2040B0D-59F9-5E72-1F28-EA28240113E9}"/>
                </a:ext>
              </a:extLst>
            </p:cNvPr>
            <p:cNvSpPr/>
            <p:nvPr/>
          </p:nvSpPr>
          <p:spPr>
            <a:xfrm>
              <a:off x="3185616" y="2045647"/>
              <a:ext cx="269792" cy="315605"/>
            </a:xfrm>
            <a:prstGeom prst="rightArrow">
              <a:avLst>
                <a:gd name="adj1" fmla="val 60000"/>
                <a:gd name="adj2" fmla="val 50000"/>
              </a:avLst>
            </a:prstGeom>
            <a:grpFill/>
            <a:ln>
              <a:solidFill>
                <a:schemeClr val="accent5">
                  <a:lumMod val="75000"/>
                </a:schemeClr>
              </a:solidFill>
            </a:ln>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txBody>
            <a:bodyPr/>
            <a:lstStyle/>
            <a:p>
              <a:endParaRPr lang="cs-CZ"/>
            </a:p>
          </p:txBody>
        </p:sp>
        <p:sp>
          <p:nvSpPr>
            <p:cNvPr id="21" name="Šipka: doprava 10">
              <a:extLst>
                <a:ext uri="{FF2B5EF4-FFF2-40B4-BE49-F238E27FC236}">
                  <a16:creationId xmlns:a16="http://schemas.microsoft.com/office/drawing/2014/main" id="{E5A335C7-7F9F-9A5F-3136-6566718181D6}"/>
                </a:ext>
              </a:extLst>
            </p:cNvPr>
            <p:cNvSpPr txBox="1"/>
            <p:nvPr/>
          </p:nvSpPr>
          <p:spPr>
            <a:xfrm>
              <a:off x="3185616" y="2108768"/>
              <a:ext cx="188854" cy="189363"/>
            </a:xfrm>
            <a:prstGeom prst="rect">
              <a:avLst/>
            </a:prstGeom>
            <a:grpFill/>
            <a:ln>
              <a:solidFill>
                <a:schemeClr val="accent5">
                  <a:lumMod val="7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cs-CZ" sz="1400" kern="1200"/>
            </a:p>
          </p:txBody>
        </p:sp>
      </p:grpSp>
      <p:grpSp>
        <p:nvGrpSpPr>
          <p:cNvPr id="22" name="Skupina 21">
            <a:extLst>
              <a:ext uri="{FF2B5EF4-FFF2-40B4-BE49-F238E27FC236}">
                <a16:creationId xmlns:a16="http://schemas.microsoft.com/office/drawing/2014/main" id="{D711FDA3-AF1E-2A64-D4EB-05EDA38327A1}"/>
              </a:ext>
            </a:extLst>
          </p:cNvPr>
          <p:cNvGrpSpPr/>
          <p:nvPr/>
        </p:nvGrpSpPr>
        <p:grpSpPr>
          <a:xfrm>
            <a:off x="4939010" y="1919938"/>
            <a:ext cx="1272604" cy="1407818"/>
            <a:chOff x="3567397" y="1499540"/>
            <a:chExt cx="1272604" cy="1407818"/>
          </a:xfrm>
          <a:solidFill>
            <a:schemeClr val="accent5"/>
          </a:solidFill>
        </p:grpSpPr>
        <p:sp>
          <p:nvSpPr>
            <p:cNvPr id="23" name="Obdélník: se zakulacenými rohy 26">
              <a:extLst>
                <a:ext uri="{FF2B5EF4-FFF2-40B4-BE49-F238E27FC236}">
                  <a16:creationId xmlns:a16="http://schemas.microsoft.com/office/drawing/2014/main" id="{5CD567D3-705D-F67B-E091-EC8A88686BB5}"/>
                </a:ext>
              </a:extLst>
            </p:cNvPr>
            <p:cNvSpPr/>
            <p:nvPr/>
          </p:nvSpPr>
          <p:spPr>
            <a:xfrm>
              <a:off x="3567397" y="1499540"/>
              <a:ext cx="1272604" cy="1407818"/>
            </a:xfrm>
            <a:prstGeom prst="roundRect">
              <a:avLst>
                <a:gd name="adj" fmla="val 10000"/>
              </a:avLst>
            </a:prstGeom>
            <a:grpFill/>
            <a:ln>
              <a:solidFill>
                <a:schemeClr val="accent5">
                  <a:lumMod val="75000"/>
                </a:schemeClr>
              </a:soli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cs-CZ"/>
            </a:p>
          </p:txBody>
        </p:sp>
        <p:sp>
          <p:nvSpPr>
            <p:cNvPr id="24" name="Obdélník: se zakulacenými rohy 12">
              <a:extLst>
                <a:ext uri="{FF2B5EF4-FFF2-40B4-BE49-F238E27FC236}">
                  <a16:creationId xmlns:a16="http://schemas.microsoft.com/office/drawing/2014/main" id="{EF05FED5-C0B4-B253-5C75-0AF4CE42BC9D}"/>
                </a:ext>
              </a:extLst>
            </p:cNvPr>
            <p:cNvSpPr txBox="1"/>
            <p:nvPr/>
          </p:nvSpPr>
          <p:spPr>
            <a:xfrm>
              <a:off x="3604670" y="1536813"/>
              <a:ext cx="1198058" cy="1333272"/>
            </a:xfrm>
            <a:prstGeom prst="rect">
              <a:avLst/>
            </a:prstGeom>
            <a:grpFill/>
            <a:ln>
              <a:solidFill>
                <a:schemeClr val="accent5">
                  <a:lumMod val="7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cs-CZ" sz="1800" kern="1200" dirty="0"/>
                <a:t>šíření z místnosti do </a:t>
              </a:r>
              <a:r>
                <a:rPr lang="cs-CZ" sz="1800" kern="1200"/>
                <a:t>sousední místnosti</a:t>
              </a:r>
              <a:endParaRPr lang="cs-CZ" sz="1800" kern="1200" dirty="0"/>
            </a:p>
          </p:txBody>
        </p:sp>
      </p:grpSp>
      <p:grpSp>
        <p:nvGrpSpPr>
          <p:cNvPr id="25" name="Skupina 24">
            <a:extLst>
              <a:ext uri="{FF2B5EF4-FFF2-40B4-BE49-F238E27FC236}">
                <a16:creationId xmlns:a16="http://schemas.microsoft.com/office/drawing/2014/main" id="{8DFBDC49-C407-9CA4-5B41-B665CC780DFA}"/>
              </a:ext>
            </a:extLst>
          </p:cNvPr>
          <p:cNvGrpSpPr/>
          <p:nvPr/>
        </p:nvGrpSpPr>
        <p:grpSpPr>
          <a:xfrm>
            <a:off x="6338875" y="2466045"/>
            <a:ext cx="269792" cy="315605"/>
            <a:chOff x="4967262" y="2045647"/>
            <a:chExt cx="269792" cy="315605"/>
          </a:xfrm>
          <a:solidFill>
            <a:schemeClr val="accent5"/>
          </a:solidFill>
        </p:grpSpPr>
        <p:sp>
          <p:nvSpPr>
            <p:cNvPr id="26" name="Šipka: doprava 29">
              <a:extLst>
                <a:ext uri="{FF2B5EF4-FFF2-40B4-BE49-F238E27FC236}">
                  <a16:creationId xmlns:a16="http://schemas.microsoft.com/office/drawing/2014/main" id="{1AFB6FDD-00AD-D34A-6618-12F4AEDF8A40}"/>
                </a:ext>
              </a:extLst>
            </p:cNvPr>
            <p:cNvSpPr/>
            <p:nvPr/>
          </p:nvSpPr>
          <p:spPr>
            <a:xfrm>
              <a:off x="4967262" y="2045647"/>
              <a:ext cx="269792" cy="315605"/>
            </a:xfrm>
            <a:prstGeom prst="rightArrow">
              <a:avLst>
                <a:gd name="adj1" fmla="val 60000"/>
                <a:gd name="adj2" fmla="val 50000"/>
              </a:avLst>
            </a:prstGeom>
            <a:grpFill/>
            <a:ln>
              <a:solidFill>
                <a:schemeClr val="accent5">
                  <a:lumMod val="75000"/>
                </a:schemeClr>
              </a:solidFill>
            </a:ln>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txBody>
            <a:bodyPr/>
            <a:lstStyle/>
            <a:p>
              <a:endParaRPr lang="cs-CZ"/>
            </a:p>
          </p:txBody>
        </p:sp>
        <p:sp>
          <p:nvSpPr>
            <p:cNvPr id="27" name="Šipka: doprava 14">
              <a:extLst>
                <a:ext uri="{FF2B5EF4-FFF2-40B4-BE49-F238E27FC236}">
                  <a16:creationId xmlns:a16="http://schemas.microsoft.com/office/drawing/2014/main" id="{AA491489-2183-D33A-7D15-7305748F028F}"/>
                </a:ext>
              </a:extLst>
            </p:cNvPr>
            <p:cNvSpPr txBox="1"/>
            <p:nvPr/>
          </p:nvSpPr>
          <p:spPr>
            <a:xfrm>
              <a:off x="4967262" y="2108768"/>
              <a:ext cx="188854" cy="189363"/>
            </a:xfrm>
            <a:prstGeom prst="rect">
              <a:avLst/>
            </a:prstGeom>
            <a:grpFill/>
            <a:ln>
              <a:solidFill>
                <a:schemeClr val="accent5">
                  <a:lumMod val="7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cs-CZ" sz="1400" kern="1200"/>
            </a:p>
          </p:txBody>
        </p:sp>
      </p:grpSp>
      <p:grpSp>
        <p:nvGrpSpPr>
          <p:cNvPr id="28" name="Skupina 27">
            <a:extLst>
              <a:ext uri="{FF2B5EF4-FFF2-40B4-BE49-F238E27FC236}">
                <a16:creationId xmlns:a16="http://schemas.microsoft.com/office/drawing/2014/main" id="{BDD4EDA2-6A34-AA4B-9968-3DFE690613B1}"/>
              </a:ext>
            </a:extLst>
          </p:cNvPr>
          <p:cNvGrpSpPr/>
          <p:nvPr/>
        </p:nvGrpSpPr>
        <p:grpSpPr>
          <a:xfrm>
            <a:off x="6720657" y="1919938"/>
            <a:ext cx="1272604" cy="1407818"/>
            <a:chOff x="5349044" y="1499540"/>
            <a:chExt cx="1272604" cy="1407818"/>
          </a:xfrm>
          <a:solidFill>
            <a:schemeClr val="accent5"/>
          </a:solidFill>
        </p:grpSpPr>
        <p:sp>
          <p:nvSpPr>
            <p:cNvPr id="29" name="Obdélník: se zakulacenými rohy 32">
              <a:extLst>
                <a:ext uri="{FF2B5EF4-FFF2-40B4-BE49-F238E27FC236}">
                  <a16:creationId xmlns:a16="http://schemas.microsoft.com/office/drawing/2014/main" id="{9AE03334-EC40-977E-D42B-5A3B574EDEE4}"/>
                </a:ext>
              </a:extLst>
            </p:cNvPr>
            <p:cNvSpPr/>
            <p:nvPr/>
          </p:nvSpPr>
          <p:spPr>
            <a:xfrm>
              <a:off x="5349044" y="1499540"/>
              <a:ext cx="1272604" cy="1407818"/>
            </a:xfrm>
            <a:prstGeom prst="roundRect">
              <a:avLst>
                <a:gd name="adj" fmla="val 10000"/>
              </a:avLst>
            </a:prstGeom>
            <a:grpFill/>
            <a:ln>
              <a:solidFill>
                <a:schemeClr val="accent5">
                  <a:lumMod val="75000"/>
                </a:schemeClr>
              </a:soli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cs-CZ"/>
            </a:p>
          </p:txBody>
        </p:sp>
        <p:sp>
          <p:nvSpPr>
            <p:cNvPr id="30" name="Obdélník: se zakulacenými rohy 16">
              <a:extLst>
                <a:ext uri="{FF2B5EF4-FFF2-40B4-BE49-F238E27FC236}">
                  <a16:creationId xmlns:a16="http://schemas.microsoft.com/office/drawing/2014/main" id="{EF1DE395-F190-7FAE-803B-6B28148149D0}"/>
                </a:ext>
              </a:extLst>
            </p:cNvPr>
            <p:cNvSpPr txBox="1"/>
            <p:nvPr/>
          </p:nvSpPr>
          <p:spPr>
            <a:xfrm>
              <a:off x="5386317" y="1536813"/>
              <a:ext cx="1198058" cy="1333272"/>
            </a:xfrm>
            <a:prstGeom prst="rect">
              <a:avLst/>
            </a:prstGeom>
            <a:grpFill/>
            <a:ln>
              <a:solidFill>
                <a:schemeClr val="accent5">
                  <a:lumMod val="7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cs-CZ" sz="1800" kern="1200" dirty="0"/>
                <a:t>zasažení celého objektu</a:t>
              </a:r>
            </a:p>
          </p:txBody>
        </p:sp>
      </p:grpSp>
      <p:grpSp>
        <p:nvGrpSpPr>
          <p:cNvPr id="31" name="Skupina 30">
            <a:extLst>
              <a:ext uri="{FF2B5EF4-FFF2-40B4-BE49-F238E27FC236}">
                <a16:creationId xmlns:a16="http://schemas.microsoft.com/office/drawing/2014/main" id="{D8DF78EE-1911-9D9A-C829-A67E897CAA83}"/>
              </a:ext>
            </a:extLst>
          </p:cNvPr>
          <p:cNvGrpSpPr/>
          <p:nvPr/>
        </p:nvGrpSpPr>
        <p:grpSpPr>
          <a:xfrm>
            <a:off x="8120521" y="2466045"/>
            <a:ext cx="269792" cy="315605"/>
            <a:chOff x="6748908" y="2045647"/>
            <a:chExt cx="269792" cy="315605"/>
          </a:xfrm>
          <a:solidFill>
            <a:schemeClr val="accent5"/>
          </a:solidFill>
        </p:grpSpPr>
        <p:sp>
          <p:nvSpPr>
            <p:cNvPr id="32" name="Šipka: doprava 35">
              <a:extLst>
                <a:ext uri="{FF2B5EF4-FFF2-40B4-BE49-F238E27FC236}">
                  <a16:creationId xmlns:a16="http://schemas.microsoft.com/office/drawing/2014/main" id="{D26DC713-F5DF-D9FC-2500-3D5065848703}"/>
                </a:ext>
              </a:extLst>
            </p:cNvPr>
            <p:cNvSpPr/>
            <p:nvPr/>
          </p:nvSpPr>
          <p:spPr>
            <a:xfrm>
              <a:off x="6748908" y="2045647"/>
              <a:ext cx="269792" cy="315605"/>
            </a:xfrm>
            <a:prstGeom prst="rightArrow">
              <a:avLst>
                <a:gd name="adj1" fmla="val 60000"/>
                <a:gd name="adj2" fmla="val 50000"/>
              </a:avLst>
            </a:prstGeom>
            <a:grpFill/>
            <a:ln>
              <a:solidFill>
                <a:schemeClr val="accent5">
                  <a:lumMod val="75000"/>
                </a:schemeClr>
              </a:solidFill>
            </a:ln>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txBody>
            <a:bodyPr/>
            <a:lstStyle/>
            <a:p>
              <a:endParaRPr lang="cs-CZ"/>
            </a:p>
          </p:txBody>
        </p:sp>
        <p:sp>
          <p:nvSpPr>
            <p:cNvPr id="33" name="Šipka: doprava 18">
              <a:extLst>
                <a:ext uri="{FF2B5EF4-FFF2-40B4-BE49-F238E27FC236}">
                  <a16:creationId xmlns:a16="http://schemas.microsoft.com/office/drawing/2014/main" id="{BABA983F-D0AA-7FFB-533F-55EE954B1CBF}"/>
                </a:ext>
              </a:extLst>
            </p:cNvPr>
            <p:cNvSpPr txBox="1"/>
            <p:nvPr/>
          </p:nvSpPr>
          <p:spPr>
            <a:xfrm>
              <a:off x="6748908" y="2108768"/>
              <a:ext cx="188854" cy="189363"/>
            </a:xfrm>
            <a:prstGeom prst="rect">
              <a:avLst/>
            </a:prstGeom>
            <a:grpFill/>
            <a:ln>
              <a:solidFill>
                <a:schemeClr val="accent5">
                  <a:lumMod val="7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cs-CZ" sz="1400" kern="1200"/>
            </a:p>
          </p:txBody>
        </p:sp>
      </p:grpSp>
      <p:grpSp>
        <p:nvGrpSpPr>
          <p:cNvPr id="34" name="Skupina 33">
            <a:extLst>
              <a:ext uri="{FF2B5EF4-FFF2-40B4-BE49-F238E27FC236}">
                <a16:creationId xmlns:a16="http://schemas.microsoft.com/office/drawing/2014/main" id="{92743833-0750-071E-A7FC-B599A88BB80D}"/>
              </a:ext>
            </a:extLst>
          </p:cNvPr>
          <p:cNvGrpSpPr/>
          <p:nvPr/>
        </p:nvGrpSpPr>
        <p:grpSpPr>
          <a:xfrm>
            <a:off x="8502303" y="1919938"/>
            <a:ext cx="1272604" cy="1407818"/>
            <a:chOff x="7130690" y="1499540"/>
            <a:chExt cx="1272604" cy="1407818"/>
          </a:xfrm>
          <a:solidFill>
            <a:schemeClr val="accent5"/>
          </a:solidFill>
        </p:grpSpPr>
        <p:sp>
          <p:nvSpPr>
            <p:cNvPr id="35" name="Obdélník: se zakulacenými rohy 38">
              <a:extLst>
                <a:ext uri="{FF2B5EF4-FFF2-40B4-BE49-F238E27FC236}">
                  <a16:creationId xmlns:a16="http://schemas.microsoft.com/office/drawing/2014/main" id="{A78EE0F5-24EE-F5FB-F132-2EE09102E79E}"/>
                </a:ext>
              </a:extLst>
            </p:cNvPr>
            <p:cNvSpPr/>
            <p:nvPr/>
          </p:nvSpPr>
          <p:spPr>
            <a:xfrm>
              <a:off x="7130690" y="1499540"/>
              <a:ext cx="1272604" cy="1407818"/>
            </a:xfrm>
            <a:prstGeom prst="roundRect">
              <a:avLst>
                <a:gd name="adj" fmla="val 10000"/>
              </a:avLst>
            </a:prstGeom>
            <a:grpFill/>
            <a:ln>
              <a:solidFill>
                <a:schemeClr val="accent5">
                  <a:lumMod val="75000"/>
                </a:schemeClr>
              </a:soli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cs-CZ"/>
            </a:p>
          </p:txBody>
        </p:sp>
        <p:sp>
          <p:nvSpPr>
            <p:cNvPr id="36" name="Obdélník: se zakulacenými rohy 20">
              <a:extLst>
                <a:ext uri="{FF2B5EF4-FFF2-40B4-BE49-F238E27FC236}">
                  <a16:creationId xmlns:a16="http://schemas.microsoft.com/office/drawing/2014/main" id="{8B0E5272-87C2-1C98-E0F3-888D1572487D}"/>
                </a:ext>
              </a:extLst>
            </p:cNvPr>
            <p:cNvSpPr txBox="1"/>
            <p:nvPr/>
          </p:nvSpPr>
          <p:spPr>
            <a:xfrm>
              <a:off x="7167963" y="1536813"/>
              <a:ext cx="1198058" cy="1333272"/>
            </a:xfrm>
            <a:prstGeom prst="rect">
              <a:avLst/>
            </a:prstGeom>
            <a:grpFill/>
            <a:ln>
              <a:solidFill>
                <a:schemeClr val="accent5">
                  <a:lumMod val="7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cs-CZ" sz="1800" kern="1200" dirty="0"/>
                <a:t>šíření požáru na sousední objekty</a:t>
              </a:r>
            </a:p>
          </p:txBody>
        </p:sp>
      </p:grpSp>
      <p:pic>
        <p:nvPicPr>
          <p:cNvPr id="37" name="Obrázek 36">
            <a:extLst>
              <a:ext uri="{FF2B5EF4-FFF2-40B4-BE49-F238E27FC236}">
                <a16:creationId xmlns:a16="http://schemas.microsoft.com/office/drawing/2014/main" id="{174CAE69-971E-AD6E-0E2B-AC5276E9A39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52297" y="3711568"/>
            <a:ext cx="3736448" cy="2802335"/>
          </a:xfrm>
          <a:prstGeom prst="rect">
            <a:avLst/>
          </a:prstGeom>
        </p:spPr>
      </p:pic>
      <p:sp>
        <p:nvSpPr>
          <p:cNvPr id="38" name="TextovéPole 37">
            <a:extLst>
              <a:ext uri="{FF2B5EF4-FFF2-40B4-BE49-F238E27FC236}">
                <a16:creationId xmlns:a16="http://schemas.microsoft.com/office/drawing/2014/main" id="{39395001-414F-8FCB-4DE1-8BA4F9F0C043}"/>
              </a:ext>
            </a:extLst>
          </p:cNvPr>
          <p:cNvSpPr txBox="1"/>
          <p:nvPr/>
        </p:nvSpPr>
        <p:spPr>
          <a:xfrm>
            <a:off x="1304253" y="4265171"/>
            <a:ext cx="3032969" cy="2150782"/>
          </a:xfrm>
          <a:prstGeom prst="rect">
            <a:avLst/>
          </a:prstGeom>
          <a:noFill/>
        </p:spPr>
        <p:txBody>
          <a:bodyPr wrap="square" rtlCol="0">
            <a:spAutoFit/>
          </a:bodyPr>
          <a:lstStyle/>
          <a:p>
            <a:r>
              <a:rPr lang="cs-CZ" sz="2000" b="1" dirty="0">
                <a:solidFill>
                  <a:schemeClr val="bg1"/>
                </a:solidFill>
                <a:latin typeface="Times New Roman" panose="02020603050405020304" pitchFamily="18" charset="0"/>
                <a:cs typeface="Times New Roman" panose="02020603050405020304" pitchFamily="18" charset="0"/>
              </a:rPr>
              <a:t>Členění na </a:t>
            </a:r>
            <a:r>
              <a:rPr lang="cs-CZ" sz="2000" b="1" dirty="0">
                <a:solidFill>
                  <a:schemeClr val="bg1"/>
                </a:solidFill>
                <a:latin typeface="Times New Roman" panose="02020603050405020304" pitchFamily="18" charset="0"/>
                <a:cs typeface="Times New Roman" panose="02020603050405020304" pitchFamily="18" charset="0"/>
                <a:hlinkClick r:id="rId4" action="ppaction://hlinksldjump"/>
              </a:rPr>
              <a:t>požární úseky</a:t>
            </a:r>
            <a:endParaRPr lang="cs-CZ" sz="2000" b="1"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43672693"/>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bg>
      <p:bgPr>
        <a:blipFill>
          <a:blip r:embed="rId4"/>
          <a:tile tx="0" ty="0" sx="100000" sy="100000" flip="none" algn="tl"/>
        </a:blipFill>
        <a:effectLst/>
      </p:bgPr>
    </p:bg>
    <p:spTree>
      <p:nvGrpSpPr>
        <p:cNvPr id="1" name="">
          <a:extLst>
            <a:ext uri="{FF2B5EF4-FFF2-40B4-BE49-F238E27FC236}">
              <a16:creationId xmlns:a16="http://schemas.microsoft.com/office/drawing/2014/main" id="{4721208D-272F-D877-1098-408D93820D9E}"/>
            </a:ext>
          </a:extLst>
        </p:cNvPr>
        <p:cNvGrpSpPr/>
        <p:nvPr/>
      </p:nvGrpSpPr>
      <p:grpSpPr>
        <a:xfrm>
          <a:off x="0" y="0"/>
          <a:ext cx="0" cy="0"/>
          <a:chOff x="0" y="0"/>
          <a:chExt cx="0" cy="0"/>
        </a:xfrm>
      </p:grpSpPr>
      <p:pic>
        <p:nvPicPr>
          <p:cNvPr id="2" name="Stojata_hlavice.mp4">
            <a:hlinkClick r:id="" action="ppaction://media"/>
            <a:extLst>
              <a:ext uri="{FF2B5EF4-FFF2-40B4-BE49-F238E27FC236}">
                <a16:creationId xmlns:a16="http://schemas.microsoft.com/office/drawing/2014/main" id="{F0597D32-C6C7-F77E-0007-13F0A77BD06C}"/>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804087" y="1169893"/>
            <a:ext cx="8690290" cy="4888288"/>
          </a:xfrm>
          <a:prstGeom prst="rect">
            <a:avLst/>
          </a:prstGeom>
        </p:spPr>
      </p:pic>
      <p:sp>
        <p:nvSpPr>
          <p:cNvPr id="6" name="Nadpis 1">
            <a:extLst>
              <a:ext uri="{FF2B5EF4-FFF2-40B4-BE49-F238E27FC236}">
                <a16:creationId xmlns:a16="http://schemas.microsoft.com/office/drawing/2014/main" id="{7CD80233-3E26-99A8-E804-626FCD3048A0}"/>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zkušebna vodních trysek</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75A553C8-3FC7-A53B-E546-FD77DE3BE9F8}"/>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lačítko akce: Dopředu nebo Další 8">
            <a:hlinkClick r:id="" action="ppaction://hlinkshowjump?jump=nextslide" highlightClick="1"/>
            <a:extLst>
              <a:ext uri="{FF2B5EF4-FFF2-40B4-BE49-F238E27FC236}">
                <a16:creationId xmlns:a16="http://schemas.microsoft.com/office/drawing/2014/main" id="{CD8926D9-C10A-AEC2-A376-464B37C699A7}"/>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7" name="Tlačítko akce: Zpět nebo Předchozí 16">
            <a:hlinkClick r:id="" action="ppaction://hlinkshowjump?jump=previousslide" highlightClick="1"/>
            <a:extLst>
              <a:ext uri="{FF2B5EF4-FFF2-40B4-BE49-F238E27FC236}">
                <a16:creationId xmlns:a16="http://schemas.microsoft.com/office/drawing/2014/main" id="{BDB47657-E153-32B5-D888-EFA45CA868F5}"/>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8" name="Tlačítko akce: Návrat 17">
            <a:hlinkClick r:id="" action="ppaction://hlinkshowjump?jump=lastslideviewed" highlightClick="1"/>
            <a:extLst>
              <a:ext uri="{FF2B5EF4-FFF2-40B4-BE49-F238E27FC236}">
                <a16:creationId xmlns:a16="http://schemas.microsoft.com/office/drawing/2014/main" id="{82265101-D5D7-7A8D-E40A-1B5E0B3481B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413160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3570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4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6" name="Nadpis 1">
            <a:extLst>
              <a:ext uri="{FF2B5EF4-FFF2-40B4-BE49-F238E27FC236}">
                <a16:creationId xmlns:a16="http://schemas.microsoft.com/office/drawing/2014/main" id="{EE0EC0D7-C0F3-E5CA-7ECC-889E6543C975}"/>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zkušebna vodních trysek</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1BB5D772-1682-880C-3A55-9A8E5B7FB8D4}"/>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lačítko akce: Dopředu nebo Další 8">
            <a:hlinkClick r:id="" action="ppaction://hlinkshowjump?jump=nextslide" highlightClick="1"/>
            <a:extLst>
              <a:ext uri="{FF2B5EF4-FFF2-40B4-BE49-F238E27FC236}">
                <a16:creationId xmlns:a16="http://schemas.microsoft.com/office/drawing/2014/main" id="{3C8A7AEC-2230-097D-9035-DEDD5F8DD529}"/>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7" name="Tlačítko akce: Zpět nebo Předchozí 16">
            <a:hlinkClick r:id="" action="ppaction://hlinkshowjump?jump=previousslide" highlightClick="1"/>
            <a:extLst>
              <a:ext uri="{FF2B5EF4-FFF2-40B4-BE49-F238E27FC236}">
                <a16:creationId xmlns:a16="http://schemas.microsoft.com/office/drawing/2014/main" id="{14E2B4AE-DAAF-477A-3556-8019CBFDB9D0}"/>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8" name="Tlačítko akce: Návrat 17">
            <a:hlinkClick r:id="" action="ppaction://hlinkshowjump?jump=lastslideviewed" highlightClick="1"/>
            <a:extLst>
              <a:ext uri="{FF2B5EF4-FFF2-40B4-BE49-F238E27FC236}">
                <a16:creationId xmlns:a16="http://schemas.microsoft.com/office/drawing/2014/main" id="{97C6A219-62DC-50A4-28DD-EA30149D0164}"/>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4" name="Obrázek 3">
            <a:extLst>
              <a:ext uri="{FF2B5EF4-FFF2-40B4-BE49-F238E27FC236}">
                <a16:creationId xmlns:a16="http://schemas.microsoft.com/office/drawing/2014/main" id="{6CBDB475-558F-2328-8015-2D0E6A3E4C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17497" y="1662069"/>
            <a:ext cx="2620126" cy="4821245"/>
          </a:xfrm>
          <a:prstGeom prst="rect">
            <a:avLst/>
          </a:prstGeom>
        </p:spPr>
      </p:pic>
      <p:pic>
        <p:nvPicPr>
          <p:cNvPr id="19" name="Obrázek 18">
            <a:extLst>
              <a:ext uri="{FF2B5EF4-FFF2-40B4-BE49-F238E27FC236}">
                <a16:creationId xmlns:a16="http://schemas.microsoft.com/office/drawing/2014/main" id="{8E90E977-8084-413B-A703-5B28B659C50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94781" y="1662070"/>
            <a:ext cx="2340275" cy="2680512"/>
          </a:xfrm>
          <a:prstGeom prst="rect">
            <a:avLst/>
          </a:prstGeom>
        </p:spPr>
      </p:pic>
      <p:pic>
        <p:nvPicPr>
          <p:cNvPr id="20" name="Obrázek 19" descr="Obsah obrázku patro, interiér, budova, vykachlíkované&#10;&#10;Popis byl vytvořen automaticky">
            <a:extLst>
              <a:ext uri="{FF2B5EF4-FFF2-40B4-BE49-F238E27FC236}">
                <a16:creationId xmlns:a16="http://schemas.microsoft.com/office/drawing/2014/main" id="{57BF45EF-0D28-DF80-9E81-4594D42D3B3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11429" y="3427797"/>
            <a:ext cx="2340275" cy="3120508"/>
          </a:xfrm>
          <a:prstGeom prst="rect">
            <a:avLst/>
          </a:prstGeom>
          <a:ln w="12700">
            <a:noFill/>
          </a:ln>
        </p:spPr>
      </p:pic>
      <p:pic>
        <p:nvPicPr>
          <p:cNvPr id="21" name="Obrázek 20">
            <a:extLst>
              <a:ext uri="{FF2B5EF4-FFF2-40B4-BE49-F238E27FC236}">
                <a16:creationId xmlns:a16="http://schemas.microsoft.com/office/drawing/2014/main" id="{DAA04C5F-A4D2-5F05-A1FA-366328B81F89}"/>
              </a:ext>
            </a:extLst>
          </p:cNvPr>
          <p:cNvPicPr>
            <a:picLocks noChangeAspect="1"/>
          </p:cNvPicPr>
          <p:nvPr/>
        </p:nvPicPr>
        <p:blipFill>
          <a:blip r:embed="rId6"/>
          <a:stretch>
            <a:fillRect/>
          </a:stretch>
        </p:blipFill>
        <p:spPr>
          <a:xfrm>
            <a:off x="2101432" y="4519480"/>
            <a:ext cx="2333625" cy="2028825"/>
          </a:xfrm>
          <a:prstGeom prst="rect">
            <a:avLst/>
          </a:prstGeom>
          <a:ln w="12700">
            <a:solidFill>
              <a:schemeClr val="accent1">
                <a:lumMod val="50000"/>
              </a:schemeClr>
            </a:solidFill>
          </a:ln>
        </p:spPr>
      </p:pic>
      <p:sp>
        <p:nvSpPr>
          <p:cNvPr id="22" name="TextovéPole 21">
            <a:extLst>
              <a:ext uri="{FF2B5EF4-FFF2-40B4-BE49-F238E27FC236}">
                <a16:creationId xmlns:a16="http://schemas.microsoft.com/office/drawing/2014/main" id="{E27D4918-38A2-A3DE-7B24-BB1C626A2BD2}"/>
              </a:ext>
            </a:extLst>
          </p:cNvPr>
          <p:cNvSpPr txBox="1"/>
          <p:nvPr/>
        </p:nvSpPr>
        <p:spPr>
          <a:xfrm>
            <a:off x="2209084" y="1241998"/>
            <a:ext cx="5256504" cy="307777"/>
          </a:xfrm>
          <a:prstGeom prst="rect">
            <a:avLst/>
          </a:prstGeom>
          <a:noFill/>
        </p:spPr>
        <p:txBody>
          <a:bodyPr wrap="none" rtlCol="0">
            <a:spAutoFit/>
          </a:bodyPr>
          <a:lstStyle/>
          <a:p>
            <a:r>
              <a:rPr lang="cs-CZ" sz="1400" b="1" dirty="0">
                <a:solidFill>
                  <a:schemeClr val="bg1"/>
                </a:solidFill>
                <a:latin typeface="Times New Roman" panose="02020603050405020304" pitchFamily="18" charset="0"/>
                <a:cs typeface="Times New Roman" panose="02020603050405020304" pitchFamily="18" charset="0"/>
              </a:rPr>
              <a:t>Experimentální měření intenzity zkrápění ve sprinklerové komoře</a:t>
            </a:r>
          </a:p>
        </p:txBody>
      </p:sp>
      <p:sp>
        <p:nvSpPr>
          <p:cNvPr id="23" name="TextovéPole 22">
            <a:extLst>
              <a:ext uri="{FF2B5EF4-FFF2-40B4-BE49-F238E27FC236}">
                <a16:creationId xmlns:a16="http://schemas.microsoft.com/office/drawing/2014/main" id="{1CB6A18D-F238-9615-802C-FCABC4B57806}"/>
              </a:ext>
            </a:extLst>
          </p:cNvPr>
          <p:cNvSpPr txBox="1"/>
          <p:nvPr/>
        </p:nvSpPr>
        <p:spPr>
          <a:xfrm>
            <a:off x="7912511" y="1241998"/>
            <a:ext cx="2230098" cy="307777"/>
          </a:xfrm>
          <a:prstGeom prst="rect">
            <a:avLst/>
          </a:prstGeom>
          <a:noFill/>
        </p:spPr>
        <p:txBody>
          <a:bodyPr wrap="none" rtlCol="0">
            <a:spAutoFit/>
          </a:bodyPr>
          <a:lstStyle/>
          <a:p>
            <a:r>
              <a:rPr lang="cs-CZ" sz="1400" dirty="0">
                <a:solidFill>
                  <a:schemeClr val="bg1"/>
                </a:solidFill>
                <a:latin typeface="Times New Roman" panose="02020603050405020304" pitchFamily="18" charset="0"/>
                <a:cs typeface="Times New Roman" panose="02020603050405020304" pitchFamily="18" charset="0"/>
              </a:rPr>
              <a:t>Použité sprinklerové hlavice</a:t>
            </a:r>
          </a:p>
        </p:txBody>
      </p:sp>
      <p:sp>
        <p:nvSpPr>
          <p:cNvPr id="24" name="Zástupný text 2">
            <a:extLst>
              <a:ext uri="{FF2B5EF4-FFF2-40B4-BE49-F238E27FC236}">
                <a16:creationId xmlns:a16="http://schemas.microsoft.com/office/drawing/2014/main" id="{53C7944E-D62E-F99B-BB1F-BB8281A10D57}"/>
              </a:ext>
            </a:extLst>
          </p:cNvPr>
          <p:cNvSpPr txBox="1">
            <a:spLocks/>
          </p:cNvSpPr>
          <p:nvPr/>
        </p:nvSpPr>
        <p:spPr>
          <a:xfrm>
            <a:off x="4868582" y="1662069"/>
            <a:ext cx="2745698" cy="1982679"/>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200" b="0" i="0" kern="1200">
                <a:solidFill>
                  <a:schemeClr val="tx1"/>
                </a:solidFill>
                <a:latin typeface="Calibri" panose="020F0502020204030204" pitchFamily="34" charset="0"/>
                <a:ea typeface="+mn-ea"/>
                <a:cs typeface="Calibri" panose="020F050202020403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endParaRPr lang="cs-CZ" sz="1400" dirty="0">
              <a:solidFill>
                <a:schemeClr val="bg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cs-CZ" sz="1400" dirty="0">
                <a:solidFill>
                  <a:schemeClr val="bg1"/>
                </a:solidFill>
                <a:latin typeface="Times New Roman" panose="02020603050405020304" pitchFamily="18" charset="0"/>
                <a:cs typeface="Times New Roman" panose="02020603050405020304" pitchFamily="18" charset="0"/>
              </a:rPr>
              <a:t>Měření pomocí kelímků</a:t>
            </a:r>
          </a:p>
          <a:p>
            <a:pPr>
              <a:buFont typeface="Wingdings" panose="05000000000000000000" pitchFamily="2" charset="2"/>
              <a:buChar char="§"/>
            </a:pPr>
            <a:r>
              <a:rPr lang="cs-CZ" sz="1400" dirty="0">
                <a:solidFill>
                  <a:schemeClr val="bg1"/>
                </a:solidFill>
                <a:latin typeface="Times New Roman" panose="02020603050405020304" pitchFamily="18" charset="0"/>
                <a:cs typeface="Times New Roman" panose="02020603050405020304" pitchFamily="18" charset="0"/>
              </a:rPr>
              <a:t>Dvě řady do vzdálenosti 2,8 m od osy hlavice</a:t>
            </a:r>
          </a:p>
          <a:p>
            <a:pPr>
              <a:buFont typeface="Wingdings" panose="05000000000000000000" pitchFamily="2" charset="2"/>
              <a:buChar char="§"/>
            </a:pPr>
            <a:r>
              <a:rPr lang="cs-CZ" sz="1400" dirty="0">
                <a:solidFill>
                  <a:schemeClr val="bg1"/>
                </a:solidFill>
                <a:latin typeface="Times New Roman" panose="02020603050405020304" pitchFamily="18" charset="0"/>
                <a:cs typeface="Times New Roman" panose="02020603050405020304" pitchFamily="18" charset="0"/>
              </a:rPr>
              <a:t>Vybrány 4 druhy hlavic</a:t>
            </a:r>
          </a:p>
          <a:p>
            <a:pPr>
              <a:buFont typeface="Wingdings" panose="05000000000000000000" pitchFamily="2" charset="2"/>
              <a:buChar char="§"/>
            </a:pPr>
            <a:endParaRPr lang="cs-CZ" sz="1400" dirty="0">
              <a:solidFill>
                <a:schemeClr val="bg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
            </a:pPr>
            <a:endParaRPr lang="cs-CZ" sz="1400" i="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30579336"/>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6" name="Nadpis 1">
            <a:extLst>
              <a:ext uri="{FF2B5EF4-FFF2-40B4-BE49-F238E27FC236}">
                <a16:creationId xmlns:a16="http://schemas.microsoft.com/office/drawing/2014/main" id="{EE0EC0D7-C0F3-E5CA-7ECC-889E6543C975}"/>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zkušebna vodních trysek</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1BB5D772-1682-880C-3A55-9A8E5B7FB8D4}"/>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lačítko akce: Dopředu nebo Další 8">
            <a:hlinkClick r:id="" action="ppaction://hlinkshowjump?jump=nextslide" highlightClick="1"/>
            <a:extLst>
              <a:ext uri="{FF2B5EF4-FFF2-40B4-BE49-F238E27FC236}">
                <a16:creationId xmlns:a16="http://schemas.microsoft.com/office/drawing/2014/main" id="{3C8A7AEC-2230-097D-9035-DEDD5F8DD529}"/>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7" name="Tlačítko akce: Zpět nebo Předchozí 16">
            <a:hlinkClick r:id="" action="ppaction://hlinkshowjump?jump=previousslide" highlightClick="1"/>
            <a:extLst>
              <a:ext uri="{FF2B5EF4-FFF2-40B4-BE49-F238E27FC236}">
                <a16:creationId xmlns:a16="http://schemas.microsoft.com/office/drawing/2014/main" id="{14E2B4AE-DAAF-477A-3556-8019CBFDB9D0}"/>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8" name="Tlačítko akce: Návrat 17">
            <a:hlinkClick r:id="" action="ppaction://hlinkshowjump?jump=lastslideviewed" highlightClick="1"/>
            <a:extLst>
              <a:ext uri="{FF2B5EF4-FFF2-40B4-BE49-F238E27FC236}">
                <a16:creationId xmlns:a16="http://schemas.microsoft.com/office/drawing/2014/main" id="{97C6A219-62DC-50A4-28DD-EA30149D0164}"/>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2" name="TextovéPole 21">
            <a:extLst>
              <a:ext uri="{FF2B5EF4-FFF2-40B4-BE49-F238E27FC236}">
                <a16:creationId xmlns:a16="http://schemas.microsoft.com/office/drawing/2014/main" id="{E27D4918-38A2-A3DE-7B24-BB1C626A2BD2}"/>
              </a:ext>
            </a:extLst>
          </p:cNvPr>
          <p:cNvSpPr txBox="1"/>
          <p:nvPr/>
        </p:nvSpPr>
        <p:spPr>
          <a:xfrm>
            <a:off x="2209084" y="1241998"/>
            <a:ext cx="4200124" cy="307777"/>
          </a:xfrm>
          <a:prstGeom prst="rect">
            <a:avLst/>
          </a:prstGeom>
          <a:noFill/>
        </p:spPr>
        <p:txBody>
          <a:bodyPr wrap="none" rtlCol="0">
            <a:spAutoFit/>
          </a:bodyPr>
          <a:lstStyle/>
          <a:p>
            <a:r>
              <a:rPr lang="cs-CZ" sz="1400" b="1" dirty="0">
                <a:solidFill>
                  <a:schemeClr val="bg1"/>
                </a:solidFill>
                <a:latin typeface="Times New Roman" panose="02020603050405020304" pitchFamily="18" charset="0"/>
                <a:cs typeface="Times New Roman" panose="02020603050405020304" pitchFamily="18" charset="0"/>
              </a:rPr>
              <a:t>Modelování zkrápění pomocí sprinklerových hlavic</a:t>
            </a:r>
          </a:p>
        </p:txBody>
      </p:sp>
      <p:sp>
        <p:nvSpPr>
          <p:cNvPr id="23" name="TextovéPole 22">
            <a:extLst>
              <a:ext uri="{FF2B5EF4-FFF2-40B4-BE49-F238E27FC236}">
                <a16:creationId xmlns:a16="http://schemas.microsoft.com/office/drawing/2014/main" id="{1CB6A18D-F238-9615-802C-FCABC4B57806}"/>
              </a:ext>
            </a:extLst>
          </p:cNvPr>
          <p:cNvSpPr txBox="1"/>
          <p:nvPr/>
        </p:nvSpPr>
        <p:spPr>
          <a:xfrm>
            <a:off x="4655646" y="3699498"/>
            <a:ext cx="3174267" cy="307777"/>
          </a:xfrm>
          <a:prstGeom prst="rect">
            <a:avLst/>
          </a:prstGeom>
          <a:noFill/>
        </p:spPr>
        <p:txBody>
          <a:bodyPr wrap="none" rtlCol="0">
            <a:spAutoFit/>
          </a:bodyPr>
          <a:lstStyle/>
          <a:p>
            <a:r>
              <a:rPr lang="cs-CZ" sz="1400" dirty="0">
                <a:solidFill>
                  <a:schemeClr val="bg1"/>
                </a:solidFill>
                <a:latin typeface="Times New Roman" panose="02020603050405020304" pitchFamily="18" charset="0"/>
                <a:cs typeface="Times New Roman" panose="02020603050405020304" pitchFamily="18" charset="0"/>
              </a:rPr>
              <a:t>3D pohledy na vizualizaci množství vody</a:t>
            </a:r>
          </a:p>
        </p:txBody>
      </p:sp>
      <p:sp>
        <p:nvSpPr>
          <p:cNvPr id="24" name="Zástupný text 2">
            <a:extLst>
              <a:ext uri="{FF2B5EF4-FFF2-40B4-BE49-F238E27FC236}">
                <a16:creationId xmlns:a16="http://schemas.microsoft.com/office/drawing/2014/main" id="{53C7944E-D62E-F99B-BB1F-BB8281A10D57}"/>
              </a:ext>
            </a:extLst>
          </p:cNvPr>
          <p:cNvSpPr txBox="1">
            <a:spLocks/>
          </p:cNvSpPr>
          <p:nvPr/>
        </p:nvSpPr>
        <p:spPr>
          <a:xfrm>
            <a:off x="1928568" y="1665819"/>
            <a:ext cx="2745698" cy="1982679"/>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200" b="0" i="0" kern="1200">
                <a:solidFill>
                  <a:schemeClr val="tx1"/>
                </a:solidFill>
                <a:latin typeface="Calibri" panose="020F0502020204030204" pitchFamily="34" charset="0"/>
                <a:ea typeface="+mn-ea"/>
                <a:cs typeface="Calibri" panose="020F050202020403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endParaRPr lang="cs-CZ" sz="1400" dirty="0">
              <a:solidFill>
                <a:schemeClr val="bg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cs-CZ" sz="1400" dirty="0" err="1">
                <a:solidFill>
                  <a:schemeClr val="bg1"/>
                </a:solidFill>
                <a:latin typeface="Times New Roman" panose="02020603050405020304" pitchFamily="18" charset="0"/>
                <a:cs typeface="Times New Roman" panose="02020603050405020304" pitchFamily="18" charset="0"/>
              </a:rPr>
              <a:t>Fire</a:t>
            </a:r>
            <a:r>
              <a:rPr lang="cs-CZ" sz="1400" dirty="0">
                <a:solidFill>
                  <a:schemeClr val="bg1"/>
                </a:solidFill>
                <a:latin typeface="Times New Roman" panose="02020603050405020304" pitchFamily="18" charset="0"/>
                <a:cs typeface="Times New Roman" panose="02020603050405020304" pitchFamily="18" charset="0"/>
              </a:rPr>
              <a:t> Dynamics Simulator</a:t>
            </a:r>
          </a:p>
          <a:p>
            <a:pPr>
              <a:buFont typeface="Wingdings" panose="05000000000000000000" pitchFamily="2" charset="2"/>
              <a:buChar char="§"/>
            </a:pPr>
            <a:r>
              <a:rPr lang="cs-CZ" sz="1400" dirty="0">
                <a:solidFill>
                  <a:schemeClr val="bg1"/>
                </a:solidFill>
                <a:latin typeface="Times New Roman" panose="02020603050405020304" pitchFamily="18" charset="0"/>
                <a:cs typeface="Times New Roman" panose="02020603050405020304" pitchFamily="18" charset="0"/>
              </a:rPr>
              <a:t>Ověření výchozích hodnot</a:t>
            </a:r>
          </a:p>
          <a:p>
            <a:pPr>
              <a:buFont typeface="Wingdings" panose="05000000000000000000" pitchFamily="2" charset="2"/>
              <a:buChar char="§"/>
            </a:pPr>
            <a:r>
              <a:rPr lang="cs-CZ" sz="1400" dirty="0">
                <a:solidFill>
                  <a:schemeClr val="bg1"/>
                </a:solidFill>
                <a:latin typeface="Times New Roman" panose="02020603050405020304" pitchFamily="18" charset="0"/>
                <a:cs typeface="Times New Roman" panose="02020603050405020304" pitchFamily="18" charset="0"/>
              </a:rPr>
              <a:t>Proměnlivé parametry a jejich dopad na výsledek výpočtu</a:t>
            </a:r>
          </a:p>
          <a:p>
            <a:pPr>
              <a:buFont typeface="Wingdings" panose="05000000000000000000" pitchFamily="2" charset="2"/>
              <a:buChar char="§"/>
            </a:pPr>
            <a:endParaRPr lang="cs-CZ" sz="1400" dirty="0">
              <a:solidFill>
                <a:schemeClr val="bg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
            </a:pPr>
            <a:endParaRPr lang="cs-CZ" sz="1400" i="1" dirty="0">
              <a:solidFill>
                <a:schemeClr val="bg1"/>
              </a:solidFill>
              <a:latin typeface="Times New Roman" panose="02020603050405020304" pitchFamily="18" charset="0"/>
              <a:cs typeface="Times New Roman" panose="02020603050405020304" pitchFamily="18" charset="0"/>
            </a:endParaRPr>
          </a:p>
        </p:txBody>
      </p:sp>
      <p:pic>
        <p:nvPicPr>
          <p:cNvPr id="2" name="Obrázek 1">
            <a:extLst>
              <a:ext uri="{FF2B5EF4-FFF2-40B4-BE49-F238E27FC236}">
                <a16:creationId xmlns:a16="http://schemas.microsoft.com/office/drawing/2014/main" id="{0EA62420-BF15-3D9B-0368-91CFBCDA28E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71051" y="1703648"/>
            <a:ext cx="1932234" cy="1717267"/>
          </a:xfrm>
          <a:prstGeom prst="rect">
            <a:avLst/>
          </a:prstGeom>
        </p:spPr>
      </p:pic>
      <p:pic>
        <p:nvPicPr>
          <p:cNvPr id="3" name="Obrázek 2">
            <a:extLst>
              <a:ext uri="{FF2B5EF4-FFF2-40B4-BE49-F238E27FC236}">
                <a16:creationId xmlns:a16="http://schemas.microsoft.com/office/drawing/2014/main" id="{F04AC61E-71E8-D49D-6177-F4172D44A5E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07414" y="4159075"/>
            <a:ext cx="3080523" cy="2107417"/>
          </a:xfrm>
          <a:prstGeom prst="rect">
            <a:avLst/>
          </a:prstGeom>
        </p:spPr>
      </p:pic>
      <p:pic>
        <p:nvPicPr>
          <p:cNvPr id="5" name="Obrázek 4">
            <a:extLst>
              <a:ext uri="{FF2B5EF4-FFF2-40B4-BE49-F238E27FC236}">
                <a16:creationId xmlns:a16="http://schemas.microsoft.com/office/drawing/2014/main" id="{4D4CA629-BFDA-32EE-DCD6-C74D48E6AD1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89902" y="4117869"/>
            <a:ext cx="3080523" cy="2148623"/>
          </a:xfrm>
          <a:prstGeom prst="rect">
            <a:avLst/>
          </a:prstGeom>
        </p:spPr>
      </p:pic>
      <p:pic>
        <p:nvPicPr>
          <p:cNvPr id="7" name="Obrázek 6">
            <a:extLst>
              <a:ext uri="{FF2B5EF4-FFF2-40B4-BE49-F238E27FC236}">
                <a16:creationId xmlns:a16="http://schemas.microsoft.com/office/drawing/2014/main" id="{8B834DBF-E77A-E137-D1EB-8366726AE2C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822762" y="4138471"/>
            <a:ext cx="3080523" cy="2148623"/>
          </a:xfrm>
          <a:prstGeom prst="rect">
            <a:avLst/>
          </a:prstGeom>
        </p:spPr>
      </p:pic>
      <p:pic>
        <p:nvPicPr>
          <p:cNvPr id="10" name="Obrázek 9">
            <a:extLst>
              <a:ext uri="{FF2B5EF4-FFF2-40B4-BE49-F238E27FC236}">
                <a16:creationId xmlns:a16="http://schemas.microsoft.com/office/drawing/2014/main" id="{C13FEA6E-D3DE-CE0D-C0BA-31706D893B9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115061" y="1665819"/>
            <a:ext cx="2865228" cy="1792926"/>
          </a:xfrm>
          <a:prstGeom prst="rect">
            <a:avLst/>
          </a:prstGeom>
        </p:spPr>
      </p:pic>
    </p:spTree>
    <p:extLst>
      <p:ext uri="{BB962C8B-B14F-4D97-AF65-F5344CB8AC3E}">
        <p14:creationId xmlns:p14="http://schemas.microsoft.com/office/powerpoint/2010/main" val="1579090639"/>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6" name="Nadpis 1">
            <a:extLst>
              <a:ext uri="{FF2B5EF4-FFF2-40B4-BE49-F238E27FC236}">
                <a16:creationId xmlns:a16="http://schemas.microsoft.com/office/drawing/2014/main" id="{EE0EC0D7-C0F3-E5CA-7ECC-889E6543C975}"/>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zkušebna vodních trysek</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1BB5D772-1682-880C-3A55-9A8E5B7FB8D4}"/>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lačítko akce: Dopředu nebo Další 8">
            <a:hlinkClick r:id="" action="ppaction://hlinkshowjump?jump=nextslide" highlightClick="1"/>
            <a:extLst>
              <a:ext uri="{FF2B5EF4-FFF2-40B4-BE49-F238E27FC236}">
                <a16:creationId xmlns:a16="http://schemas.microsoft.com/office/drawing/2014/main" id="{3C8A7AEC-2230-097D-9035-DEDD5F8DD529}"/>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7" name="Tlačítko akce: Zpět nebo Předchozí 16">
            <a:hlinkClick r:id="" action="ppaction://hlinkshowjump?jump=previousslide" highlightClick="1"/>
            <a:extLst>
              <a:ext uri="{FF2B5EF4-FFF2-40B4-BE49-F238E27FC236}">
                <a16:creationId xmlns:a16="http://schemas.microsoft.com/office/drawing/2014/main" id="{14E2B4AE-DAAF-477A-3556-8019CBFDB9D0}"/>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8" name="Tlačítko akce: Návrat 17">
            <a:hlinkClick r:id="" action="ppaction://hlinkshowjump?jump=lastslideviewed" highlightClick="1"/>
            <a:extLst>
              <a:ext uri="{FF2B5EF4-FFF2-40B4-BE49-F238E27FC236}">
                <a16:creationId xmlns:a16="http://schemas.microsoft.com/office/drawing/2014/main" id="{97C6A219-62DC-50A4-28DD-EA30149D0164}"/>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2" name="TextovéPole 21">
            <a:extLst>
              <a:ext uri="{FF2B5EF4-FFF2-40B4-BE49-F238E27FC236}">
                <a16:creationId xmlns:a16="http://schemas.microsoft.com/office/drawing/2014/main" id="{E27D4918-38A2-A3DE-7B24-BB1C626A2BD2}"/>
              </a:ext>
            </a:extLst>
          </p:cNvPr>
          <p:cNvSpPr txBox="1"/>
          <p:nvPr/>
        </p:nvSpPr>
        <p:spPr>
          <a:xfrm>
            <a:off x="1567395" y="1165822"/>
            <a:ext cx="3405099" cy="307777"/>
          </a:xfrm>
          <a:prstGeom prst="rect">
            <a:avLst/>
          </a:prstGeom>
          <a:noFill/>
        </p:spPr>
        <p:txBody>
          <a:bodyPr wrap="none" rtlCol="0">
            <a:spAutoFit/>
          </a:bodyPr>
          <a:lstStyle/>
          <a:p>
            <a:r>
              <a:rPr lang="cs-CZ" sz="1400" b="1" dirty="0">
                <a:solidFill>
                  <a:schemeClr val="bg1"/>
                </a:solidFill>
                <a:latin typeface="Times New Roman" panose="02020603050405020304" pitchFamily="18" charset="0"/>
                <a:cs typeface="Times New Roman" panose="02020603050405020304" pitchFamily="18" charset="0"/>
              </a:rPr>
              <a:t>Měření distribuce velikosti vodních kapek</a:t>
            </a:r>
          </a:p>
        </p:txBody>
      </p:sp>
      <p:sp>
        <p:nvSpPr>
          <p:cNvPr id="24" name="Zástupný text 2">
            <a:extLst>
              <a:ext uri="{FF2B5EF4-FFF2-40B4-BE49-F238E27FC236}">
                <a16:creationId xmlns:a16="http://schemas.microsoft.com/office/drawing/2014/main" id="{53C7944E-D62E-F99B-BB1F-BB8281A10D57}"/>
              </a:ext>
            </a:extLst>
          </p:cNvPr>
          <p:cNvSpPr txBox="1">
            <a:spLocks/>
          </p:cNvSpPr>
          <p:nvPr/>
        </p:nvSpPr>
        <p:spPr>
          <a:xfrm>
            <a:off x="1567395" y="1665819"/>
            <a:ext cx="2745698" cy="1982679"/>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200" b="0" i="0" kern="1200">
                <a:solidFill>
                  <a:schemeClr val="tx1"/>
                </a:solidFill>
                <a:latin typeface="Calibri" panose="020F0502020204030204" pitchFamily="34" charset="0"/>
                <a:ea typeface="+mn-ea"/>
                <a:cs typeface="Calibri" panose="020F050202020403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cs-CZ" sz="1400" dirty="0">
                <a:solidFill>
                  <a:schemeClr val="bg1"/>
                </a:solidFill>
                <a:latin typeface="Times New Roman" panose="02020603050405020304" pitchFamily="18" charset="0"/>
                <a:cs typeface="Times New Roman" panose="02020603050405020304" pitchFamily="18" charset="0"/>
              </a:rPr>
              <a:t>AWK D je zařízení pro měření rozprášených kapek kapalin od polské společnosti KAMIKA Instruments. </a:t>
            </a:r>
          </a:p>
          <a:p>
            <a:r>
              <a:rPr lang="cs-CZ" sz="1400" dirty="0">
                <a:solidFill>
                  <a:schemeClr val="bg1"/>
                </a:solidFill>
                <a:latin typeface="Times New Roman" panose="02020603050405020304" pitchFamily="18" charset="0"/>
                <a:cs typeface="Times New Roman" panose="02020603050405020304" pitchFamily="18" charset="0"/>
              </a:rPr>
              <a:t>Analyzátor AWK slouží pro měření rozdělení rozprášených a volně padajících kapek kapaliny o velikosti v rozmezí 50 </a:t>
            </a:r>
            <a:r>
              <a:rPr lang="el-GR" sz="1400" dirty="0">
                <a:solidFill>
                  <a:schemeClr val="bg1"/>
                </a:solidFill>
                <a:latin typeface="Times New Roman" panose="02020603050405020304" pitchFamily="18" charset="0"/>
                <a:cs typeface="Times New Roman" panose="02020603050405020304" pitchFamily="18" charset="0"/>
              </a:rPr>
              <a:t>μ</a:t>
            </a:r>
            <a:r>
              <a:rPr lang="cs-CZ" sz="1400" dirty="0">
                <a:solidFill>
                  <a:schemeClr val="bg1"/>
                </a:solidFill>
                <a:latin typeface="Times New Roman" panose="02020603050405020304" pitchFamily="18" charset="0"/>
                <a:cs typeface="Times New Roman" panose="02020603050405020304" pitchFamily="18" charset="0"/>
              </a:rPr>
              <a:t>m až 4 mm ve vzduchu.</a:t>
            </a:r>
            <a:endParaRPr lang="cs-CZ" sz="1400" i="1" dirty="0">
              <a:solidFill>
                <a:schemeClr val="bg1"/>
              </a:solidFill>
              <a:latin typeface="Times New Roman" panose="02020603050405020304" pitchFamily="18" charset="0"/>
              <a:cs typeface="Times New Roman" panose="02020603050405020304" pitchFamily="18" charset="0"/>
            </a:endParaRPr>
          </a:p>
        </p:txBody>
      </p:sp>
      <p:pic>
        <p:nvPicPr>
          <p:cNvPr id="11" name="Obrázek 10" descr="Obsah obrázku Vykreslený graf, řada/pruh, diagram, svah&#10;&#10;Popis byl vytvořen automaticky">
            <a:extLst>
              <a:ext uri="{FF2B5EF4-FFF2-40B4-BE49-F238E27FC236}">
                <a16:creationId xmlns:a16="http://schemas.microsoft.com/office/drawing/2014/main" id="{C19DCE40-AE6B-604D-AD19-01D24027D2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89902" y="4060864"/>
            <a:ext cx="2845888" cy="1982680"/>
          </a:xfrm>
          <a:prstGeom prst="rect">
            <a:avLst/>
          </a:prstGeom>
        </p:spPr>
      </p:pic>
      <p:pic>
        <p:nvPicPr>
          <p:cNvPr id="13" name="Obrázek 12" descr="Obsah obrázku Vykreslený graf, řada/pruh, diagram, svah&#10;&#10;Popis byl vytvořen automaticky">
            <a:extLst>
              <a:ext uri="{FF2B5EF4-FFF2-40B4-BE49-F238E27FC236}">
                <a16:creationId xmlns:a16="http://schemas.microsoft.com/office/drawing/2014/main" id="{AFAD647A-D3B7-D07B-FD9B-AC4C7B8B71C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31304" y="4060864"/>
            <a:ext cx="2845889" cy="1982681"/>
          </a:xfrm>
          <a:prstGeom prst="rect">
            <a:avLst/>
          </a:prstGeom>
        </p:spPr>
      </p:pic>
      <p:pic>
        <p:nvPicPr>
          <p:cNvPr id="15" name="Obrázek 14" descr="Obsah obrázku Vykreslený graf, řada/pruh, diagram&#10;&#10;Popis byl vytvořen automaticky">
            <a:extLst>
              <a:ext uri="{FF2B5EF4-FFF2-40B4-BE49-F238E27FC236}">
                <a16:creationId xmlns:a16="http://schemas.microsoft.com/office/drawing/2014/main" id="{92A3B3C2-3370-77D6-3C37-CDEAAD93ACC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160902" y="4060864"/>
            <a:ext cx="2845888" cy="1982680"/>
          </a:xfrm>
          <a:prstGeom prst="rect">
            <a:avLst/>
          </a:prstGeom>
        </p:spPr>
      </p:pic>
      <p:pic>
        <p:nvPicPr>
          <p:cNvPr id="16" name="Obrázek 15">
            <a:extLst>
              <a:ext uri="{FF2B5EF4-FFF2-40B4-BE49-F238E27FC236}">
                <a16:creationId xmlns:a16="http://schemas.microsoft.com/office/drawing/2014/main" id="{F1A59107-BB94-43FA-009C-F5494A282F1A}"/>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bwMode="auto">
          <a:xfrm>
            <a:off x="4881625" y="1578033"/>
            <a:ext cx="2895568" cy="2070465"/>
          </a:xfrm>
          <a:prstGeom prst="rect">
            <a:avLst/>
          </a:prstGeom>
          <a:noFill/>
          <a:ln>
            <a:noFill/>
          </a:ln>
          <a:extLst>
            <a:ext uri="{53640926-AAD7-44D8-BBD7-CCE9431645EC}">
              <a14:shadowObscured xmlns:a14="http://schemas.microsoft.com/office/drawing/2010/main"/>
            </a:ext>
          </a:extLst>
        </p:spPr>
      </p:pic>
      <p:pic>
        <p:nvPicPr>
          <p:cNvPr id="19" name="Obrázek 18">
            <a:extLst>
              <a:ext uri="{FF2B5EF4-FFF2-40B4-BE49-F238E27FC236}">
                <a16:creationId xmlns:a16="http://schemas.microsoft.com/office/drawing/2014/main" id="{67204966-AE22-A7D8-7440-E1F9DED64514}"/>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bwMode="auto">
          <a:xfrm>
            <a:off x="8160902" y="1578033"/>
            <a:ext cx="2845888" cy="207467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86566450"/>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4FD2B4-9D68-4776-65B5-88F9609A9F19}"/>
              </a:ext>
            </a:extLst>
          </p:cNvPr>
          <p:cNvSpPr txBox="1"/>
          <p:nvPr/>
        </p:nvSpPr>
        <p:spPr>
          <a:xfrm>
            <a:off x="3451226" y="6183976"/>
            <a:ext cx="5305875" cy="49244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err="1">
                <a:ln>
                  <a:noFill/>
                </a:ln>
                <a:solidFill>
                  <a:srgbClr val="00A499"/>
                </a:solidFill>
                <a:effectLst/>
                <a:uLnTx/>
                <a:uFillTx/>
                <a:latin typeface="Calibri" panose="020F0502020204030204"/>
                <a:ea typeface="+mn-ea"/>
                <a:cs typeface="+mn-cs"/>
              </a:rPr>
              <a:t>Transformace</a:t>
            </a:r>
            <a:r>
              <a:rPr kumimoji="0" lang="en-GB" sz="1400" b="0" i="0" u="none" strike="noStrike" kern="1200" cap="none" spc="0" normalizeH="0" baseline="0" noProof="0" dirty="0">
                <a:ln>
                  <a:noFill/>
                </a:ln>
                <a:solidFill>
                  <a:srgbClr val="00A499"/>
                </a:solidFill>
                <a:effectLst/>
                <a:uLnTx/>
                <a:uFillTx/>
                <a:latin typeface="Calibri" panose="020F0502020204030204"/>
                <a:ea typeface="+mn-ea"/>
                <a:cs typeface="+mn-cs"/>
              </a:rPr>
              <a:t> </a:t>
            </a:r>
            <a:r>
              <a:rPr kumimoji="0" lang="en-GB" sz="1400" b="0" i="0" u="none" strike="noStrike" kern="1200" cap="none" spc="0" normalizeH="0" baseline="0" noProof="0" dirty="0" err="1">
                <a:ln>
                  <a:noFill/>
                </a:ln>
                <a:solidFill>
                  <a:srgbClr val="00A499"/>
                </a:solidFill>
                <a:effectLst/>
                <a:uLnTx/>
                <a:uFillTx/>
                <a:latin typeface="Calibri" panose="020F0502020204030204"/>
                <a:ea typeface="+mn-ea"/>
                <a:cs typeface="+mn-cs"/>
              </a:rPr>
              <a:t>formy</a:t>
            </a:r>
            <a:r>
              <a:rPr kumimoji="0" lang="en-GB" sz="1400" b="0" i="0" u="none" strike="noStrike" kern="1200" cap="none" spc="0" normalizeH="0" baseline="0" noProof="0" dirty="0">
                <a:ln>
                  <a:noFill/>
                </a:ln>
                <a:solidFill>
                  <a:srgbClr val="00A499"/>
                </a:solidFill>
                <a:effectLst/>
                <a:uLnTx/>
                <a:uFillTx/>
                <a:latin typeface="Calibri" panose="020F0502020204030204"/>
                <a:ea typeface="+mn-ea"/>
                <a:cs typeface="+mn-cs"/>
              </a:rPr>
              <a:t> a </a:t>
            </a:r>
            <a:r>
              <a:rPr kumimoji="0" lang="en-GB" sz="1400" b="0" i="0" u="none" strike="noStrike" kern="1200" cap="none" spc="0" normalizeH="0" baseline="0" noProof="0" dirty="0" err="1">
                <a:ln>
                  <a:noFill/>
                </a:ln>
                <a:solidFill>
                  <a:srgbClr val="00A499"/>
                </a:solidFill>
                <a:effectLst/>
                <a:uLnTx/>
                <a:uFillTx/>
                <a:latin typeface="Calibri" panose="020F0502020204030204"/>
                <a:ea typeface="+mn-ea"/>
                <a:cs typeface="+mn-cs"/>
              </a:rPr>
              <a:t>obsahu</a:t>
            </a:r>
            <a:r>
              <a:rPr kumimoji="0" lang="en-GB" sz="1400" b="0" i="0" u="none" strike="noStrike" kern="1200" cap="none" spc="0" normalizeH="0" baseline="0" noProof="0" dirty="0">
                <a:ln>
                  <a:noFill/>
                </a:ln>
                <a:solidFill>
                  <a:srgbClr val="00A499"/>
                </a:solidFill>
                <a:effectLst/>
                <a:uLnTx/>
                <a:uFillTx/>
                <a:latin typeface="Calibri" panose="020F0502020204030204"/>
                <a:ea typeface="+mn-ea"/>
                <a:cs typeface="+mn-cs"/>
              </a:rPr>
              <a:t> </a:t>
            </a:r>
            <a:r>
              <a:rPr kumimoji="0" lang="en-GB" sz="1400" b="0" i="0" u="none" strike="noStrike" kern="1200" cap="none" spc="0" normalizeH="0" baseline="0" noProof="0" dirty="0" err="1">
                <a:ln>
                  <a:noFill/>
                </a:ln>
                <a:solidFill>
                  <a:srgbClr val="00A499"/>
                </a:solidFill>
                <a:effectLst/>
                <a:uLnTx/>
                <a:uFillTx/>
                <a:latin typeface="Calibri" panose="020F0502020204030204"/>
                <a:ea typeface="+mn-ea"/>
                <a:cs typeface="+mn-cs"/>
              </a:rPr>
              <a:t>vysokoškolského</a:t>
            </a:r>
            <a:r>
              <a:rPr kumimoji="0" lang="en-GB" sz="1400" b="0" i="0" u="none" strike="noStrike" kern="1200" cap="none" spc="0" normalizeH="0" baseline="0" noProof="0" dirty="0">
                <a:ln>
                  <a:noFill/>
                </a:ln>
                <a:solidFill>
                  <a:srgbClr val="00A499"/>
                </a:solidFill>
                <a:effectLst/>
                <a:uLnTx/>
                <a:uFillTx/>
                <a:latin typeface="Calibri" panose="020F0502020204030204"/>
                <a:ea typeface="+mn-ea"/>
                <a:cs typeface="+mn-cs"/>
              </a:rPr>
              <a:t> </a:t>
            </a:r>
            <a:r>
              <a:rPr kumimoji="0" lang="en-GB" sz="1400" b="0" i="0" u="none" strike="noStrike" kern="1200" cap="none" spc="0" normalizeH="0" baseline="0" noProof="0" dirty="0" err="1">
                <a:ln>
                  <a:noFill/>
                </a:ln>
                <a:solidFill>
                  <a:srgbClr val="00A499"/>
                </a:solidFill>
                <a:effectLst/>
                <a:uLnTx/>
                <a:uFillTx/>
                <a:latin typeface="Calibri" panose="020F0502020204030204"/>
                <a:ea typeface="+mn-ea"/>
                <a:cs typeface="+mn-cs"/>
              </a:rPr>
              <a:t>vzdělávání</a:t>
            </a:r>
            <a:r>
              <a:rPr kumimoji="0" lang="en-GB" sz="1400" b="0" i="0" u="none" strike="noStrike" kern="1200" cap="none" spc="0" normalizeH="0" baseline="0" noProof="0" dirty="0">
                <a:ln>
                  <a:noFill/>
                </a:ln>
                <a:solidFill>
                  <a:srgbClr val="00A499"/>
                </a:solidFill>
                <a:effectLst/>
                <a:uLnTx/>
                <a:uFillTx/>
                <a:latin typeface="Calibri" panose="020F0502020204030204"/>
                <a:ea typeface="+mn-ea"/>
                <a:cs typeface="+mn-cs"/>
              </a:rPr>
              <a:t> </a:t>
            </a:r>
            <a:r>
              <a:rPr kumimoji="0" lang="en-GB" sz="1400" b="0" i="0" u="none" strike="noStrike" kern="1200" cap="none" spc="0" normalizeH="0" baseline="0" noProof="0" dirty="0" err="1">
                <a:ln>
                  <a:noFill/>
                </a:ln>
                <a:solidFill>
                  <a:srgbClr val="00A499"/>
                </a:solidFill>
                <a:effectLst/>
                <a:uLnTx/>
                <a:uFillTx/>
                <a:latin typeface="Calibri" panose="020F0502020204030204"/>
                <a:ea typeface="+mn-ea"/>
                <a:cs typeface="+mn-cs"/>
              </a:rPr>
              <a:t>na</a:t>
            </a:r>
            <a:r>
              <a:rPr kumimoji="0" lang="en-GB" sz="1400" b="0" i="0" u="none" strike="noStrike" kern="1200" cap="none" spc="0" normalizeH="0" baseline="0" noProof="0" dirty="0">
                <a:ln>
                  <a:noFill/>
                </a:ln>
                <a:solidFill>
                  <a:srgbClr val="00A499"/>
                </a:solidFill>
                <a:effectLst/>
                <a:uLnTx/>
                <a:uFillTx/>
                <a:latin typeface="Calibri" panose="020F0502020204030204"/>
                <a:ea typeface="+mn-ea"/>
                <a:cs typeface="+mn-cs"/>
              </a:rPr>
              <a:t> VŠB-TUO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NPO_VŠB-TUO_MSMT-16605/2022</a:t>
            </a:r>
            <a:endParaRPr kumimoji="0" lang="en-CZ" sz="24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endParaRPr>
          </a:p>
        </p:txBody>
      </p:sp>
      <p:pic>
        <p:nvPicPr>
          <p:cNvPr id="6" name="Picture 5" descr="Text&#10;&#10;Description automatically generated with low confidence">
            <a:extLst>
              <a:ext uri="{FF2B5EF4-FFF2-40B4-BE49-F238E27FC236}">
                <a16:creationId xmlns:a16="http://schemas.microsoft.com/office/drawing/2014/main" id="{006FB6C5-D1D9-8FF3-E8A4-F06D6789DD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39193" y="5020028"/>
            <a:ext cx="5531085" cy="1019007"/>
          </a:xfrm>
          <a:prstGeom prst="rect">
            <a:avLst/>
          </a:prstGeom>
        </p:spPr>
      </p:pic>
      <p:sp>
        <p:nvSpPr>
          <p:cNvPr id="7" name="TextBox 6">
            <a:extLst>
              <a:ext uri="{FF2B5EF4-FFF2-40B4-BE49-F238E27FC236}">
                <a16:creationId xmlns:a16="http://schemas.microsoft.com/office/drawing/2014/main" id="{9B2C36BC-2171-D0CE-214B-77FEB160F67D}"/>
              </a:ext>
            </a:extLst>
          </p:cNvPr>
          <p:cNvSpPr txBox="1"/>
          <p:nvPr/>
        </p:nvSpPr>
        <p:spPr>
          <a:xfrm>
            <a:off x="2122715" y="2259044"/>
            <a:ext cx="795201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err="1">
                <a:ln>
                  <a:noFill/>
                </a:ln>
                <a:solidFill>
                  <a:srgbClr val="00A499"/>
                </a:solidFill>
                <a:effectLst/>
                <a:uLnTx/>
                <a:uFillTx/>
                <a:latin typeface="Calibri" panose="020F0502020204030204" pitchFamily="34" charset="0"/>
                <a:ea typeface="+mn-ea"/>
                <a:cs typeface="+mn-cs"/>
              </a:rPr>
              <a:t>Děkuji</a:t>
            </a:r>
            <a:r>
              <a:rPr kumimoji="0" lang="en-GB" sz="2800" b="1" i="0" u="none" strike="noStrike" kern="1200" cap="none" spc="0" normalizeH="0" baseline="0" noProof="0" dirty="0">
                <a:ln>
                  <a:noFill/>
                </a:ln>
                <a:solidFill>
                  <a:srgbClr val="00A499"/>
                </a:solidFill>
                <a:effectLst/>
                <a:uLnTx/>
                <a:uFillTx/>
                <a:latin typeface="Calibri" panose="020F0502020204030204" pitchFamily="34" charset="0"/>
                <a:ea typeface="+mn-ea"/>
                <a:cs typeface="+mn-cs"/>
              </a:rPr>
              <a:t> za </a:t>
            </a:r>
            <a:r>
              <a:rPr kumimoji="0" lang="en-GB" sz="2800" b="1" i="0" u="none" strike="noStrike" kern="1200" cap="none" spc="0" normalizeH="0" baseline="0" noProof="0" dirty="0" err="1">
                <a:ln>
                  <a:noFill/>
                </a:ln>
                <a:solidFill>
                  <a:srgbClr val="00A499"/>
                </a:solidFill>
                <a:effectLst/>
                <a:uLnTx/>
                <a:uFillTx/>
                <a:latin typeface="Calibri" panose="020F0502020204030204" pitchFamily="34" charset="0"/>
                <a:ea typeface="+mn-ea"/>
                <a:cs typeface="+mn-cs"/>
              </a:rPr>
              <a:t>pozornost</a:t>
            </a:r>
            <a:endParaRPr kumimoji="0" lang="en-GB" sz="2800" b="1" i="0" u="none" strike="noStrike" kern="1200" cap="none" spc="0" normalizeH="0" baseline="0" noProof="0" dirty="0">
              <a:ln>
                <a:noFill/>
              </a:ln>
              <a:solidFill>
                <a:srgbClr val="00A499"/>
              </a:solidFill>
              <a:effectLst/>
              <a:uLnTx/>
              <a:uFillTx/>
              <a:latin typeface="Calibri" panose="020F0502020204030204" pitchFamily="34" charset="0"/>
              <a:ea typeface="+mn-ea"/>
              <a:cs typeface="+mn-cs"/>
            </a:endParaRPr>
          </a:p>
        </p:txBody>
      </p:sp>
      <p:sp>
        <p:nvSpPr>
          <p:cNvPr id="8" name="TextBox 7">
            <a:extLst>
              <a:ext uri="{FF2B5EF4-FFF2-40B4-BE49-F238E27FC236}">
                <a16:creationId xmlns:a16="http://schemas.microsoft.com/office/drawing/2014/main" id="{0EA4430B-5946-CA75-0549-E3178C6DB125}"/>
              </a:ext>
            </a:extLst>
          </p:cNvPr>
          <p:cNvSpPr txBox="1"/>
          <p:nvPr/>
        </p:nvSpPr>
        <p:spPr>
          <a:xfrm>
            <a:off x="4632734" y="3257685"/>
            <a:ext cx="2942857"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cs-CZ" dirty="0">
                <a:solidFill>
                  <a:prstClr val="black"/>
                </a:solidFill>
                <a:latin typeface="Calibri" panose="020F0502020204030204"/>
              </a:rPr>
              <a:t>doc. Ing. Šárka Kročová, Ph.D.</a:t>
            </a:r>
          </a:p>
          <a:p>
            <a:pPr marL="0" marR="0" lvl="0" indent="0" algn="ctr" defTabSz="914400" rtl="0" eaLnBrk="1" fontAlgn="auto" latinLnBrk="0" hangingPunct="1">
              <a:lnSpc>
                <a:spcPct val="100000"/>
              </a:lnSpc>
              <a:spcBef>
                <a:spcPts val="0"/>
              </a:spcBef>
              <a:spcAft>
                <a:spcPts val="0"/>
              </a:spcAft>
              <a:buClrTx/>
              <a:buSzTx/>
              <a:buFontTx/>
              <a:buNone/>
              <a:tabLst/>
              <a:defRPr/>
            </a:pPr>
            <a:r>
              <a:rPr lang="cs-CZ" dirty="0">
                <a:solidFill>
                  <a:prstClr val="black"/>
                </a:solidFill>
                <a:latin typeface="Calibri" panose="020F0502020204030204"/>
              </a:rPr>
              <a:t>Ing. Martin </a:t>
            </a:r>
            <a:r>
              <a:rPr lang="cs-CZ" dirty="0" err="1">
                <a:solidFill>
                  <a:prstClr val="black"/>
                </a:solidFill>
                <a:latin typeface="Calibri" panose="020F0502020204030204"/>
              </a:rPr>
              <a:t>Florčinský</a:t>
            </a:r>
            <a:endParaRPr lang="cs-CZ" dirty="0">
              <a:solidFill>
                <a:prstClr val="black"/>
              </a:solidFill>
              <a:latin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800" b="0" i="0" u="none" strike="noStrike" kern="1200" cap="none" spc="0" normalizeH="0" baseline="0" noProof="0" dirty="0">
                <a:ln>
                  <a:noFill/>
                </a:ln>
                <a:solidFill>
                  <a:prstClr val="black"/>
                </a:solidFill>
                <a:effectLst/>
                <a:uLnTx/>
                <a:uFillTx/>
                <a:latin typeface="Calibri" panose="020F0502020204030204"/>
                <a:ea typeface="+mn-ea"/>
                <a:cs typeface="+mn-cs"/>
              </a:rPr>
              <a:t>Ing. Adam Thomitzek</a:t>
            </a:r>
            <a:r>
              <a:rPr lang="cs-CZ" dirty="0">
                <a:solidFill>
                  <a:prstClr val="black"/>
                </a:solidFill>
                <a:latin typeface="Calibri" panose="020F0502020204030204"/>
              </a:rPr>
              <a:t>, Ph.D.</a:t>
            </a:r>
            <a:endParaRPr kumimoji="0" lang="en-CZ"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F0F1CEB1-E24B-0D60-19F6-080AA664018F}"/>
              </a:ext>
            </a:extLst>
          </p:cNvPr>
          <p:cNvPicPr>
            <a:picLocks noChangeAspect="1"/>
          </p:cNvPicPr>
          <p:nvPr/>
        </p:nvPicPr>
        <p:blipFill>
          <a:blip r:embed="rId4"/>
          <a:stretch>
            <a:fillRect/>
          </a:stretch>
        </p:blipFill>
        <p:spPr>
          <a:xfrm>
            <a:off x="5044748" y="253114"/>
            <a:ext cx="2118832" cy="1228472"/>
          </a:xfrm>
          <a:prstGeom prst="rect">
            <a:avLst/>
          </a:prstGeom>
        </p:spPr>
      </p:pic>
    </p:spTree>
    <p:extLst>
      <p:ext uri="{BB962C8B-B14F-4D97-AF65-F5344CB8AC3E}">
        <p14:creationId xmlns:p14="http://schemas.microsoft.com/office/powerpoint/2010/main" val="2264172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2CB7F2EA-F537-0550-E9D3-37C05993D514}"/>
            </a:ext>
          </a:extLst>
        </p:cNvPr>
        <p:cNvGrpSpPr/>
        <p:nvPr/>
      </p:nvGrpSpPr>
      <p:grpSpPr>
        <a:xfrm>
          <a:off x="0" y="0"/>
          <a:ext cx="0" cy="0"/>
          <a:chOff x="0" y="0"/>
          <a:chExt cx="0" cy="0"/>
        </a:xfrm>
      </p:grpSpPr>
      <p:sp>
        <p:nvSpPr>
          <p:cNvPr id="9" name="TextovéPole 8">
            <a:extLst>
              <a:ext uri="{FF2B5EF4-FFF2-40B4-BE49-F238E27FC236}">
                <a16:creationId xmlns:a16="http://schemas.microsoft.com/office/drawing/2014/main" id="{68C41D96-D61D-96B0-8E5C-FFF9B8C13A56}"/>
              </a:ext>
            </a:extLst>
          </p:cNvPr>
          <p:cNvSpPr txBox="1"/>
          <p:nvPr/>
        </p:nvSpPr>
        <p:spPr>
          <a:xfrm>
            <a:off x="1662302" y="1014788"/>
            <a:ext cx="7641717" cy="5324535"/>
          </a:xfrm>
          <a:prstGeom prst="rect">
            <a:avLst/>
          </a:prstGeom>
          <a:noFill/>
        </p:spPr>
        <p:txBody>
          <a:bodyPr wrap="square" rtlCol="0">
            <a:spAutoFit/>
          </a:bodyPr>
          <a:lstStyle/>
          <a:p>
            <a:r>
              <a:rPr lang="cs-CZ" sz="2000" b="1" dirty="0">
                <a:solidFill>
                  <a:schemeClr val="bg1"/>
                </a:solidFill>
                <a:latin typeface="Times New Roman" panose="02020603050405020304" pitchFamily="18" charset="0"/>
                <a:cs typeface="Times New Roman" panose="02020603050405020304" pitchFamily="18" charset="0"/>
              </a:rPr>
              <a:t>Členění na požární úseky</a:t>
            </a:r>
          </a:p>
          <a:p>
            <a:endParaRPr lang="cs-CZ" sz="2000" b="1" dirty="0">
              <a:solidFill>
                <a:schemeClr val="bg1"/>
              </a:solidFill>
              <a:latin typeface="Times New Roman" panose="02020603050405020304" pitchFamily="18" charset="0"/>
              <a:cs typeface="Times New Roman" panose="02020603050405020304" pitchFamily="18" charset="0"/>
            </a:endParaRPr>
          </a:p>
          <a:p>
            <a:r>
              <a:rPr lang="cs-CZ" sz="2000" dirty="0">
                <a:solidFill>
                  <a:schemeClr val="bg1"/>
                </a:solidFill>
                <a:latin typeface="Times New Roman" panose="02020603050405020304" pitchFamily="18" charset="0"/>
                <a:cs typeface="Times New Roman" panose="02020603050405020304" pitchFamily="18" charset="0"/>
              </a:rPr>
              <a:t>Cílem členění na požární úseky pomocí </a:t>
            </a:r>
            <a:r>
              <a:rPr lang="cs-CZ" sz="2000" dirty="0">
                <a:solidFill>
                  <a:schemeClr val="bg1"/>
                </a:solidFill>
                <a:latin typeface="Times New Roman" panose="02020603050405020304" pitchFamily="18" charset="0"/>
                <a:cs typeface="Times New Roman" panose="02020603050405020304" pitchFamily="18" charset="0"/>
                <a:hlinkClick r:id="rId3" action="ppaction://hlinksldjump"/>
              </a:rPr>
              <a:t>požárně dělících konstrukcí</a:t>
            </a:r>
            <a:r>
              <a:rPr lang="cs-CZ" sz="2000" dirty="0">
                <a:solidFill>
                  <a:schemeClr val="bg1"/>
                </a:solidFill>
                <a:latin typeface="Times New Roman" panose="02020603050405020304" pitchFamily="18" charset="0"/>
                <a:cs typeface="Times New Roman" panose="02020603050405020304" pitchFamily="18" charset="0"/>
              </a:rPr>
              <a:t> je:</a:t>
            </a:r>
          </a:p>
          <a:p>
            <a:pPr marL="342900" indent="-342900">
              <a:buFont typeface="Arial" panose="020B0604020202020204" pitchFamily="34" charset="0"/>
              <a:buChar char="•"/>
            </a:pPr>
            <a:r>
              <a:rPr lang="cs-CZ" sz="2000" dirty="0">
                <a:solidFill>
                  <a:schemeClr val="bg1"/>
                </a:solidFill>
                <a:latin typeface="Times New Roman" panose="02020603050405020304" pitchFamily="18" charset="0"/>
                <a:cs typeface="Times New Roman" panose="02020603050405020304" pitchFamily="18" charset="0"/>
              </a:rPr>
              <a:t>omezení max. rozsahu požáru (50 x 30 m, 62 x 40 m, </a:t>
            </a:r>
            <a:r>
              <a:rPr lang="cs-CZ" sz="2000" dirty="0" err="1">
                <a:solidFill>
                  <a:schemeClr val="bg1"/>
                </a:solidFill>
                <a:latin typeface="Times New Roman" panose="02020603050405020304" pitchFamily="18" charset="0"/>
                <a:cs typeface="Times New Roman" panose="02020603050405020304" pitchFamily="18" charset="0"/>
              </a:rPr>
              <a:t>Smax</a:t>
            </a:r>
            <a:r>
              <a:rPr lang="cs-CZ" sz="2000" dirty="0">
                <a:solidFill>
                  <a:schemeClr val="bg1"/>
                </a:solidFill>
                <a:latin typeface="Times New Roman" panose="02020603050405020304" pitchFamily="18" charset="0"/>
                <a:cs typeface="Times New Roman" panose="02020603050405020304" pitchFamily="18" charset="0"/>
              </a:rPr>
              <a:t>, sklady)</a:t>
            </a:r>
          </a:p>
          <a:p>
            <a:pPr marL="342900" indent="-342900">
              <a:buFont typeface="Arial" panose="020B0604020202020204" pitchFamily="34" charset="0"/>
              <a:buChar char="•"/>
            </a:pPr>
            <a:r>
              <a:rPr lang="cs-CZ" sz="2000" dirty="0">
                <a:solidFill>
                  <a:schemeClr val="bg1"/>
                </a:solidFill>
                <a:latin typeface="Times New Roman" panose="02020603050405020304" pitchFamily="18" charset="0"/>
                <a:cs typeface="Times New Roman" panose="02020603050405020304" pitchFamily="18" charset="0"/>
              </a:rPr>
              <a:t>zlepšit možnosti evakuace</a:t>
            </a:r>
          </a:p>
          <a:p>
            <a:pPr marL="800100" lvl="1" indent="-342900">
              <a:buFont typeface="Arial" panose="020B0604020202020204" pitchFamily="34" charset="0"/>
              <a:buChar char="•"/>
            </a:pPr>
            <a:r>
              <a:rPr lang="cs-CZ" sz="2000" dirty="0">
                <a:solidFill>
                  <a:schemeClr val="bg1"/>
                </a:solidFill>
                <a:latin typeface="Times New Roman" panose="02020603050405020304" pitchFamily="18" charset="0"/>
                <a:cs typeface="Times New Roman" panose="02020603050405020304" pitchFamily="18" charset="0"/>
              </a:rPr>
              <a:t>vytvořením prostorů bez požárního rizika</a:t>
            </a:r>
          </a:p>
          <a:p>
            <a:pPr marL="800100" lvl="1" indent="-342900">
              <a:buFont typeface="Arial" panose="020B0604020202020204" pitchFamily="34" charset="0"/>
              <a:buChar char="•"/>
            </a:pPr>
            <a:r>
              <a:rPr lang="cs-CZ" sz="2000" dirty="0">
                <a:solidFill>
                  <a:schemeClr val="bg1"/>
                </a:solidFill>
                <a:latin typeface="Times New Roman" panose="02020603050405020304" pitchFamily="18" charset="0"/>
                <a:cs typeface="Times New Roman" panose="02020603050405020304" pitchFamily="18" charset="0"/>
              </a:rPr>
              <a:t>vytvořením chráněných únikových cest</a:t>
            </a:r>
          </a:p>
          <a:p>
            <a:pPr marL="342900" indent="-342900">
              <a:buFont typeface="Arial" panose="020B0604020202020204" pitchFamily="34" charset="0"/>
              <a:buChar char="•"/>
            </a:pPr>
            <a:r>
              <a:rPr lang="cs-CZ" sz="2000" dirty="0">
                <a:solidFill>
                  <a:schemeClr val="bg1"/>
                </a:solidFill>
                <a:latin typeface="Times New Roman" panose="02020603050405020304" pitchFamily="18" charset="0"/>
                <a:cs typeface="Times New Roman" panose="02020603050405020304" pitchFamily="18" charset="0"/>
              </a:rPr>
              <a:t>ochrana specifických prostor</a:t>
            </a:r>
          </a:p>
          <a:p>
            <a:pPr marL="800100" lvl="1" indent="-342900">
              <a:buFont typeface="Arial" panose="020B0604020202020204" pitchFamily="34" charset="0"/>
              <a:buChar char="•"/>
            </a:pPr>
            <a:r>
              <a:rPr lang="cs-CZ" sz="2000" dirty="0">
                <a:solidFill>
                  <a:schemeClr val="bg1"/>
                </a:solidFill>
                <a:latin typeface="Times New Roman" panose="02020603050405020304" pitchFamily="18" charset="0"/>
                <a:cs typeface="Times New Roman" panose="02020603050405020304" pitchFamily="18" charset="0"/>
              </a:rPr>
              <a:t>shromažďovací prostory</a:t>
            </a:r>
          </a:p>
          <a:p>
            <a:pPr marL="800100" lvl="1" indent="-342900">
              <a:buFont typeface="Arial" panose="020B0604020202020204" pitchFamily="34" charset="0"/>
              <a:buChar char="•"/>
            </a:pPr>
            <a:r>
              <a:rPr lang="cs-CZ" sz="2000" dirty="0">
                <a:solidFill>
                  <a:schemeClr val="bg1"/>
                </a:solidFill>
                <a:latin typeface="Times New Roman" panose="02020603050405020304" pitchFamily="18" charset="0"/>
                <a:cs typeface="Times New Roman" panose="02020603050405020304" pitchFamily="18" charset="0"/>
              </a:rPr>
              <a:t>výškové budovy</a:t>
            </a:r>
          </a:p>
          <a:p>
            <a:pPr marL="800100" lvl="1" indent="-342900">
              <a:buFont typeface="Arial" panose="020B0604020202020204" pitchFamily="34" charset="0"/>
              <a:buChar char="•"/>
            </a:pPr>
            <a:r>
              <a:rPr lang="cs-CZ" sz="2000" dirty="0">
                <a:solidFill>
                  <a:schemeClr val="bg1"/>
                </a:solidFill>
                <a:latin typeface="Times New Roman" panose="02020603050405020304" pitchFamily="18" charset="0"/>
                <a:cs typeface="Times New Roman" panose="02020603050405020304" pitchFamily="18" charset="0"/>
              </a:rPr>
              <a:t>sklady cenných komodit, byty, ubytovací jednotky</a:t>
            </a:r>
          </a:p>
          <a:p>
            <a:pPr marL="800100" lvl="1" indent="-342900">
              <a:buFont typeface="Arial" panose="020B0604020202020204" pitchFamily="34" charset="0"/>
              <a:buChar char="•"/>
            </a:pPr>
            <a:r>
              <a:rPr lang="cs-CZ" sz="2000" dirty="0">
                <a:solidFill>
                  <a:schemeClr val="bg1"/>
                </a:solidFill>
                <a:latin typeface="Times New Roman" panose="02020603050405020304" pitchFamily="18" charset="0"/>
                <a:cs typeface="Times New Roman" panose="02020603050405020304" pitchFamily="18" charset="0"/>
              </a:rPr>
              <a:t>archívy, knihovny</a:t>
            </a:r>
          </a:p>
          <a:p>
            <a:pPr marL="800100" lvl="1" indent="-342900">
              <a:buFont typeface="Arial" panose="020B0604020202020204" pitchFamily="34" charset="0"/>
              <a:buChar char="•"/>
            </a:pPr>
            <a:r>
              <a:rPr lang="cs-CZ" sz="2000" dirty="0" err="1">
                <a:solidFill>
                  <a:schemeClr val="bg1"/>
                </a:solidFill>
                <a:latin typeface="Times New Roman" panose="02020603050405020304" pitchFamily="18" charset="0"/>
                <a:cs typeface="Times New Roman" panose="02020603050405020304" pitchFamily="18" charset="0"/>
              </a:rPr>
              <a:t>serverovny</a:t>
            </a:r>
            <a:endParaRPr lang="cs-CZ" sz="2000" dirty="0">
              <a:solidFill>
                <a:schemeClr val="bg1"/>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cs-CZ" sz="2000" dirty="0">
                <a:solidFill>
                  <a:schemeClr val="bg1"/>
                </a:solidFill>
                <a:latin typeface="Times New Roman" panose="02020603050405020304" pitchFamily="18" charset="0"/>
                <a:cs typeface="Times New Roman" panose="02020603050405020304" pitchFamily="18" charset="0"/>
              </a:rPr>
              <a:t>prostory pro zásobování el. proudem</a:t>
            </a:r>
          </a:p>
          <a:p>
            <a:pPr marL="800100" lvl="1" indent="-342900">
              <a:buFont typeface="Arial" panose="020B0604020202020204" pitchFamily="34" charset="0"/>
              <a:buChar char="•"/>
            </a:pPr>
            <a:r>
              <a:rPr lang="cs-CZ" sz="2000" dirty="0">
                <a:solidFill>
                  <a:schemeClr val="bg1"/>
                </a:solidFill>
                <a:latin typeface="Times New Roman" panose="02020603050405020304" pitchFamily="18" charset="0"/>
                <a:cs typeface="Times New Roman" panose="02020603050405020304" pitchFamily="18" charset="0"/>
              </a:rPr>
              <a:t>prostory pro požární zabezpečení – strojovny</a:t>
            </a:r>
          </a:p>
          <a:p>
            <a:pPr marL="800100" lvl="1" indent="-342900">
              <a:buFont typeface="Arial" panose="020B0604020202020204" pitchFamily="34" charset="0"/>
              <a:buChar char="•"/>
            </a:pPr>
            <a:r>
              <a:rPr lang="cs-CZ" sz="2000" dirty="0">
                <a:solidFill>
                  <a:schemeClr val="bg1"/>
                </a:solidFill>
                <a:latin typeface="Times New Roman" panose="02020603050405020304" pitchFamily="18" charset="0"/>
                <a:cs typeface="Times New Roman" panose="02020603050405020304" pitchFamily="18" charset="0"/>
              </a:rPr>
              <a:t>velíny, specifické technologie</a:t>
            </a:r>
          </a:p>
          <a:p>
            <a:pPr marL="800100" lvl="1" indent="-342900">
              <a:buFont typeface="Arial" panose="020B0604020202020204" pitchFamily="34" charset="0"/>
              <a:buChar char="•"/>
            </a:pPr>
            <a:r>
              <a:rPr lang="cs-CZ" sz="2000" dirty="0">
                <a:solidFill>
                  <a:schemeClr val="bg1"/>
                </a:solidFill>
                <a:latin typeface="Times New Roman" panose="02020603050405020304" pitchFamily="18" charset="0"/>
                <a:cs typeface="Times New Roman" panose="02020603050405020304" pitchFamily="18" charset="0"/>
              </a:rPr>
              <a:t>prostory zdravotnických zařízení lůžkové péče</a:t>
            </a:r>
          </a:p>
        </p:txBody>
      </p:sp>
      <p:sp>
        <p:nvSpPr>
          <p:cNvPr id="5" name="Nadpis 1">
            <a:extLst>
              <a:ext uri="{FF2B5EF4-FFF2-40B4-BE49-F238E27FC236}">
                <a16:creationId xmlns:a16="http://schemas.microsoft.com/office/drawing/2014/main" id="{0ADDDBF3-2FF9-0D63-7065-0913C8093CB4}"/>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E86C2966-9539-A2A2-3462-8559D7FE0B57}"/>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Dopředu nebo Další 7">
            <a:hlinkClick r:id="" action="ppaction://hlinkshowjump?jump=nextslide" highlightClick="1"/>
            <a:extLst>
              <a:ext uri="{FF2B5EF4-FFF2-40B4-BE49-F238E27FC236}">
                <a16:creationId xmlns:a16="http://schemas.microsoft.com/office/drawing/2014/main" id="{D0F68B1B-68B5-4202-0A23-0CDD6EBFE3AA}"/>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DC45D52A-82CB-6778-C128-D437F17EE2E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63D460A3-2C27-A999-3FAD-6763FF6776B4}"/>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3438613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2CB7F2EA-F537-0550-E9D3-37C05993D514}"/>
            </a:ext>
          </a:extLst>
        </p:cNvPr>
        <p:cNvGrpSpPr/>
        <p:nvPr/>
      </p:nvGrpSpPr>
      <p:grpSpPr>
        <a:xfrm>
          <a:off x="0" y="0"/>
          <a:ext cx="0" cy="0"/>
          <a:chOff x="0" y="0"/>
          <a:chExt cx="0" cy="0"/>
        </a:xfrm>
      </p:grpSpPr>
      <p:sp>
        <p:nvSpPr>
          <p:cNvPr id="9" name="TextovéPole 8">
            <a:extLst>
              <a:ext uri="{FF2B5EF4-FFF2-40B4-BE49-F238E27FC236}">
                <a16:creationId xmlns:a16="http://schemas.microsoft.com/office/drawing/2014/main" id="{68C41D96-D61D-96B0-8E5C-FFF9B8C13A56}"/>
              </a:ext>
            </a:extLst>
          </p:cNvPr>
          <p:cNvSpPr txBox="1"/>
          <p:nvPr/>
        </p:nvSpPr>
        <p:spPr>
          <a:xfrm>
            <a:off x="1662303" y="1014788"/>
            <a:ext cx="5531874" cy="4401205"/>
          </a:xfrm>
          <a:prstGeom prst="rect">
            <a:avLst/>
          </a:prstGeom>
          <a:noFill/>
        </p:spPr>
        <p:txBody>
          <a:bodyPr wrap="square" rtlCol="0">
            <a:spAutoFit/>
          </a:bodyPr>
          <a:lstStyle/>
          <a:p>
            <a:r>
              <a:rPr lang="cs-CZ" sz="2000" b="1" dirty="0">
                <a:solidFill>
                  <a:schemeClr val="bg1"/>
                </a:solidFill>
                <a:latin typeface="Times New Roman" panose="02020603050405020304" pitchFamily="18" charset="0"/>
                <a:cs typeface="Times New Roman" panose="02020603050405020304" pitchFamily="18" charset="0"/>
              </a:rPr>
              <a:t>Členění na požární úseky</a:t>
            </a:r>
          </a:p>
          <a:p>
            <a:endParaRPr lang="cs-CZ" sz="2000" b="1" dirty="0">
              <a:solidFill>
                <a:schemeClr val="bg1"/>
              </a:solidFill>
              <a:latin typeface="Times New Roman" panose="02020603050405020304" pitchFamily="18" charset="0"/>
              <a:cs typeface="Times New Roman" panose="02020603050405020304" pitchFamily="18" charset="0"/>
            </a:endParaRPr>
          </a:p>
          <a:p>
            <a:r>
              <a:rPr lang="cs-CZ" sz="2000" dirty="0">
                <a:solidFill>
                  <a:schemeClr val="bg1"/>
                </a:solidFill>
                <a:latin typeface="Times New Roman" panose="02020603050405020304" pitchFamily="18" charset="0"/>
                <a:cs typeface="Times New Roman" panose="02020603050405020304" pitchFamily="18" charset="0"/>
              </a:rPr>
              <a:t>Objekty se dle rozdělují pomocí požárně dělících konstrukcí na požární úseky. </a:t>
            </a:r>
          </a:p>
          <a:p>
            <a:r>
              <a:rPr lang="cs-CZ" sz="2000" dirty="0">
                <a:solidFill>
                  <a:schemeClr val="bg1"/>
                </a:solidFill>
                <a:latin typeface="Times New Roman" panose="02020603050405020304" pitchFamily="18" charset="0"/>
                <a:cs typeface="Times New Roman" panose="02020603050405020304" pitchFamily="18" charset="0"/>
              </a:rPr>
              <a:t>Požárně dělící konstrukce mohou být: </a:t>
            </a:r>
          </a:p>
          <a:p>
            <a:pPr marL="342900" indent="-342900">
              <a:buFont typeface="Arial" panose="020B0604020202020204" pitchFamily="34" charset="0"/>
              <a:buChar char="•"/>
            </a:pPr>
            <a:r>
              <a:rPr lang="cs-CZ" sz="2000" dirty="0">
                <a:solidFill>
                  <a:schemeClr val="bg1"/>
                </a:solidFill>
                <a:latin typeface="Times New Roman" panose="02020603050405020304" pitchFamily="18" charset="0"/>
                <a:cs typeface="Times New Roman" panose="02020603050405020304" pitchFamily="18" charset="0"/>
                <a:hlinkClick r:id="rId3" action="ppaction://hlinksldjump"/>
              </a:rPr>
              <a:t>Požární uzávěry</a:t>
            </a:r>
            <a:endParaRPr lang="cs-CZ" sz="2000" dirty="0">
              <a:solidFill>
                <a:schemeClr val="bg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cs-CZ" sz="2000" dirty="0">
                <a:solidFill>
                  <a:schemeClr val="bg1"/>
                </a:solidFill>
                <a:latin typeface="Times New Roman" panose="02020603050405020304" pitchFamily="18" charset="0"/>
                <a:cs typeface="Times New Roman" panose="02020603050405020304" pitchFamily="18" charset="0"/>
              </a:rPr>
              <a:t>Požární stěny</a:t>
            </a:r>
          </a:p>
          <a:p>
            <a:pPr marL="342900" indent="-342900">
              <a:buFont typeface="Arial" panose="020B0604020202020204" pitchFamily="34" charset="0"/>
              <a:buChar char="•"/>
            </a:pPr>
            <a:r>
              <a:rPr lang="cs-CZ" sz="2000" dirty="0">
                <a:solidFill>
                  <a:schemeClr val="bg1"/>
                </a:solidFill>
                <a:latin typeface="Times New Roman" panose="02020603050405020304" pitchFamily="18" charset="0"/>
                <a:cs typeface="Times New Roman" panose="02020603050405020304" pitchFamily="18" charset="0"/>
              </a:rPr>
              <a:t>Požární stropy</a:t>
            </a:r>
          </a:p>
          <a:p>
            <a:pPr marL="342900" indent="-342900">
              <a:buFont typeface="Arial" panose="020B0604020202020204" pitchFamily="34" charset="0"/>
              <a:buChar char="•"/>
            </a:pPr>
            <a:r>
              <a:rPr lang="cs-CZ" sz="2000" dirty="0">
                <a:solidFill>
                  <a:schemeClr val="bg1"/>
                </a:solidFill>
                <a:latin typeface="Times New Roman" panose="02020603050405020304" pitchFamily="18" charset="0"/>
                <a:cs typeface="Times New Roman" panose="02020603050405020304" pitchFamily="18" charset="0"/>
                <a:hlinkClick r:id="rId4" action="ppaction://hlinksldjump"/>
              </a:rPr>
              <a:t>Požární klapky ve vzduchotechnických potrubích</a:t>
            </a:r>
            <a:endParaRPr lang="cs-CZ" sz="2000" dirty="0">
              <a:solidFill>
                <a:schemeClr val="bg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cs-CZ" sz="2000" dirty="0">
                <a:solidFill>
                  <a:schemeClr val="bg1"/>
                </a:solidFill>
                <a:latin typeface="Times New Roman" panose="02020603050405020304" pitchFamily="18" charset="0"/>
                <a:cs typeface="Times New Roman" panose="02020603050405020304" pitchFamily="18" charset="0"/>
                <a:hlinkClick r:id="rId5" action="ppaction://hlinksldjump"/>
              </a:rPr>
              <a:t>Požární ucpávky rozvodů instalací</a:t>
            </a:r>
            <a:endParaRPr lang="cs-CZ" sz="2000" dirty="0">
              <a:solidFill>
                <a:schemeClr val="bg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cs-CZ" sz="2000" dirty="0">
              <a:solidFill>
                <a:schemeClr val="bg1"/>
              </a:solidFill>
              <a:latin typeface="Times New Roman" panose="02020603050405020304" pitchFamily="18" charset="0"/>
              <a:cs typeface="Times New Roman" panose="02020603050405020304" pitchFamily="18" charset="0"/>
            </a:endParaRPr>
          </a:p>
          <a:p>
            <a:r>
              <a:rPr lang="cs-CZ" sz="2000" dirty="0">
                <a:solidFill>
                  <a:schemeClr val="bg1"/>
                </a:solidFill>
                <a:latin typeface="Times New Roman" panose="02020603050405020304" pitchFamily="18" charset="0"/>
                <a:cs typeface="Times New Roman" panose="02020603050405020304" pitchFamily="18" charset="0"/>
              </a:rPr>
              <a:t>Dispozice požárních úseků se zakreslí do </a:t>
            </a:r>
            <a:r>
              <a:rPr lang="cs-CZ" sz="2000" dirty="0">
                <a:solidFill>
                  <a:schemeClr val="bg1"/>
                </a:solidFill>
                <a:latin typeface="Times New Roman" panose="02020603050405020304" pitchFamily="18" charset="0"/>
                <a:cs typeface="Times New Roman" panose="02020603050405020304" pitchFamily="18" charset="0"/>
                <a:hlinkClick r:id="rId6" action="ppaction://hlinksldjump"/>
              </a:rPr>
              <a:t>výkresů požárně bezpečnostního řešení</a:t>
            </a:r>
            <a:r>
              <a:rPr lang="cs-CZ" sz="2000" dirty="0">
                <a:solidFill>
                  <a:schemeClr val="bg1"/>
                </a:solidFill>
                <a:latin typeface="Times New Roman" panose="02020603050405020304" pitchFamily="18" charset="0"/>
                <a:cs typeface="Times New Roman" panose="02020603050405020304" pitchFamily="18" charset="0"/>
              </a:rPr>
              <a:t>. </a:t>
            </a:r>
          </a:p>
        </p:txBody>
      </p:sp>
      <p:sp>
        <p:nvSpPr>
          <p:cNvPr id="5" name="Nadpis 1">
            <a:extLst>
              <a:ext uri="{FF2B5EF4-FFF2-40B4-BE49-F238E27FC236}">
                <a16:creationId xmlns:a16="http://schemas.microsoft.com/office/drawing/2014/main" id="{0ADDDBF3-2FF9-0D63-7065-0913C8093CB4}"/>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E86C2966-9539-A2A2-3462-8559D7FE0B57}"/>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Dopředu nebo Další 7">
            <a:hlinkClick r:id="" action="ppaction://hlinkshowjump?jump=nextslide" highlightClick="1"/>
            <a:extLst>
              <a:ext uri="{FF2B5EF4-FFF2-40B4-BE49-F238E27FC236}">
                <a16:creationId xmlns:a16="http://schemas.microsoft.com/office/drawing/2014/main" id="{D0F68B1B-68B5-4202-0A23-0CDD6EBFE3AA}"/>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DC45D52A-82CB-6778-C128-D437F17EE2E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63D460A3-2C27-A999-3FAD-6763FF6776B4}"/>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11" name="Picture 2" descr="I:\11_TQM\P1080396.JPG">
            <a:extLst>
              <a:ext uri="{FF2B5EF4-FFF2-40B4-BE49-F238E27FC236}">
                <a16:creationId xmlns:a16="http://schemas.microsoft.com/office/drawing/2014/main" id="{E4E89250-75D3-4208-AB5D-B32162FD01CE}"/>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8074090" y="1566238"/>
            <a:ext cx="2383489" cy="42373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62593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963F933A-9345-88AC-9F29-502225D8B291}"/>
            </a:ext>
          </a:extLst>
        </p:cNvPr>
        <p:cNvGrpSpPr/>
        <p:nvPr/>
      </p:nvGrpSpPr>
      <p:grpSpPr>
        <a:xfrm>
          <a:off x="0" y="0"/>
          <a:ext cx="0" cy="0"/>
          <a:chOff x="0" y="0"/>
          <a:chExt cx="0" cy="0"/>
        </a:xfrm>
      </p:grpSpPr>
      <p:sp>
        <p:nvSpPr>
          <p:cNvPr id="9" name="TextovéPole 8">
            <a:extLst>
              <a:ext uri="{FF2B5EF4-FFF2-40B4-BE49-F238E27FC236}">
                <a16:creationId xmlns:a16="http://schemas.microsoft.com/office/drawing/2014/main" id="{6E679328-D4D5-F1F3-1D9F-5770362212BC}"/>
              </a:ext>
            </a:extLst>
          </p:cNvPr>
          <p:cNvSpPr txBox="1"/>
          <p:nvPr/>
        </p:nvSpPr>
        <p:spPr>
          <a:xfrm>
            <a:off x="1662303" y="1014788"/>
            <a:ext cx="5531874" cy="1873783"/>
          </a:xfrm>
          <a:prstGeom prst="rect">
            <a:avLst/>
          </a:prstGeom>
          <a:noFill/>
        </p:spPr>
        <p:txBody>
          <a:bodyPr wrap="square" rtlCol="0">
            <a:spAutoFit/>
          </a:bodyPr>
          <a:lstStyle/>
          <a:p>
            <a:r>
              <a:rPr lang="cs-CZ" sz="2000" b="1" dirty="0">
                <a:solidFill>
                  <a:schemeClr val="bg1"/>
                </a:solidFill>
                <a:latin typeface="Times New Roman" panose="02020603050405020304" pitchFamily="18" charset="0"/>
                <a:cs typeface="Times New Roman" panose="02020603050405020304" pitchFamily="18" charset="0"/>
              </a:rPr>
              <a:t>Členění na požární úseky</a:t>
            </a:r>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p:txBody>
      </p:sp>
      <p:sp>
        <p:nvSpPr>
          <p:cNvPr id="5" name="Nadpis 1">
            <a:extLst>
              <a:ext uri="{FF2B5EF4-FFF2-40B4-BE49-F238E27FC236}">
                <a16:creationId xmlns:a16="http://schemas.microsoft.com/office/drawing/2014/main" id="{517748A0-866A-BF49-C97B-8064E5E152E1}"/>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3F53188B-F95D-973F-3B11-F2D385E8358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Dopředu nebo Další 7">
            <a:hlinkClick r:id="" action="ppaction://hlinkshowjump?jump=nextslide" highlightClick="1"/>
            <a:extLst>
              <a:ext uri="{FF2B5EF4-FFF2-40B4-BE49-F238E27FC236}">
                <a16:creationId xmlns:a16="http://schemas.microsoft.com/office/drawing/2014/main" id="{200BFE0C-87DB-3A73-46E5-B781DF7C83AB}"/>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779C7076-881F-DCEE-0836-26C565ECF73E}"/>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7C538ADA-E460-14BD-AFD8-8B8D20669BD5}"/>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text, diagram, Plán, schématické&#10;&#10;Popis byl vytvořen automaticky">
            <a:extLst>
              <a:ext uri="{FF2B5EF4-FFF2-40B4-BE49-F238E27FC236}">
                <a16:creationId xmlns:a16="http://schemas.microsoft.com/office/drawing/2014/main" id="{3597ED7B-A0C4-9EB5-C486-64D1FB14F2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79589" y="1491893"/>
            <a:ext cx="7772400" cy="4955073"/>
          </a:xfrm>
          <a:prstGeom prst="rect">
            <a:avLst/>
          </a:prstGeom>
        </p:spPr>
      </p:pic>
    </p:spTree>
    <p:extLst>
      <p:ext uri="{BB962C8B-B14F-4D97-AF65-F5344CB8AC3E}">
        <p14:creationId xmlns:p14="http://schemas.microsoft.com/office/powerpoint/2010/main" val="3693943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19351D65-A06F-CC3D-57EF-70D04A592409}"/>
            </a:ext>
          </a:extLst>
        </p:cNvPr>
        <p:cNvGrpSpPr/>
        <p:nvPr/>
      </p:nvGrpSpPr>
      <p:grpSpPr>
        <a:xfrm>
          <a:off x="0" y="0"/>
          <a:ext cx="0" cy="0"/>
          <a:chOff x="0" y="0"/>
          <a:chExt cx="0" cy="0"/>
        </a:xfrm>
      </p:grpSpPr>
      <p:sp>
        <p:nvSpPr>
          <p:cNvPr id="9" name="TextovéPole 8">
            <a:extLst>
              <a:ext uri="{FF2B5EF4-FFF2-40B4-BE49-F238E27FC236}">
                <a16:creationId xmlns:a16="http://schemas.microsoft.com/office/drawing/2014/main" id="{B507CCCF-13D8-EEE3-C218-A1C66D8493E9}"/>
              </a:ext>
            </a:extLst>
          </p:cNvPr>
          <p:cNvSpPr txBox="1"/>
          <p:nvPr/>
        </p:nvSpPr>
        <p:spPr>
          <a:xfrm>
            <a:off x="1662303" y="1014788"/>
            <a:ext cx="5531874" cy="3997441"/>
          </a:xfrm>
          <a:prstGeom prst="rect">
            <a:avLst/>
          </a:prstGeom>
          <a:noFill/>
        </p:spPr>
        <p:txBody>
          <a:bodyPr wrap="square" rtlCol="0">
            <a:spAutoFit/>
          </a:bodyPr>
          <a:lstStyle/>
          <a:p>
            <a:r>
              <a:rPr lang="cs-CZ" sz="2000" b="1" dirty="0">
                <a:solidFill>
                  <a:schemeClr val="bg1"/>
                </a:solidFill>
                <a:latin typeface="Times New Roman" panose="02020603050405020304" pitchFamily="18" charset="0"/>
                <a:cs typeface="Times New Roman" panose="02020603050405020304" pitchFamily="18" charset="0"/>
              </a:rPr>
              <a:t>Požární ucpávky prostupů instalací</a:t>
            </a:r>
          </a:p>
          <a:p>
            <a:endParaRPr lang="cs-CZ" sz="2000" b="1" dirty="0">
              <a:solidFill>
                <a:schemeClr val="bg1"/>
              </a:solidFill>
              <a:latin typeface="Times New Roman" panose="02020603050405020304" pitchFamily="18" charset="0"/>
              <a:cs typeface="Times New Roman" panose="02020603050405020304" pitchFamily="18" charset="0"/>
            </a:endParaRPr>
          </a:p>
          <a:p>
            <a:r>
              <a:rPr lang="cs-CZ" sz="2000" dirty="0">
                <a:solidFill>
                  <a:schemeClr val="bg1"/>
                </a:solidFill>
                <a:latin typeface="Times New Roman" panose="02020603050405020304" pitchFamily="18" charset="0"/>
                <a:cs typeface="Times New Roman" panose="02020603050405020304" pitchFamily="18" charset="0"/>
              </a:rPr>
              <a:t>Jestliže dochází k prostupům instalací přes požárně dělící konstrukce je nutné zajistit aby nemohlo dojít k šíření požáru přes vzniklé otvory. K tomu slouží: </a:t>
            </a:r>
          </a:p>
          <a:p>
            <a:r>
              <a:rPr lang="cs-CZ" sz="2000" dirty="0">
                <a:solidFill>
                  <a:schemeClr val="bg1"/>
                </a:solidFill>
                <a:latin typeface="Times New Roman" panose="02020603050405020304" pitchFamily="18" charset="0"/>
                <a:cs typeface="Times New Roman" panose="02020603050405020304" pitchFamily="18" charset="0"/>
                <a:hlinkClick r:id="rId3" action="ppaction://hlinksldjump"/>
              </a:rPr>
              <a:t>Požární ucpávky</a:t>
            </a:r>
            <a:endParaRPr lang="cs-CZ" sz="2000" dirty="0">
              <a:solidFill>
                <a:schemeClr val="bg1"/>
              </a:solidFill>
              <a:latin typeface="Times New Roman" panose="02020603050405020304" pitchFamily="18" charset="0"/>
              <a:cs typeface="Times New Roman" panose="02020603050405020304" pitchFamily="18" charset="0"/>
            </a:endParaRPr>
          </a:p>
          <a:p>
            <a:r>
              <a:rPr lang="cs-CZ" sz="2000" dirty="0">
                <a:solidFill>
                  <a:schemeClr val="bg1"/>
                </a:solidFill>
                <a:latin typeface="Times New Roman" panose="02020603050405020304" pitchFamily="18" charset="0"/>
                <a:cs typeface="Times New Roman" panose="02020603050405020304" pitchFamily="18" charset="0"/>
                <a:hlinkClick r:id="rId4" action="ppaction://hlinksldjump"/>
              </a:rPr>
              <a:t>Požární manžety</a:t>
            </a:r>
            <a:endParaRPr lang="cs-CZ" sz="2000"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p:txBody>
      </p:sp>
      <p:sp>
        <p:nvSpPr>
          <p:cNvPr id="5" name="Nadpis 1">
            <a:extLst>
              <a:ext uri="{FF2B5EF4-FFF2-40B4-BE49-F238E27FC236}">
                <a16:creationId xmlns:a16="http://schemas.microsoft.com/office/drawing/2014/main" id="{876CEE32-93B9-5934-67B0-6AA3E13CE6D8}"/>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D778CB73-E0C1-B249-E4BB-F4F69503A657}"/>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Dopředu nebo Další 7">
            <a:hlinkClick r:id="" action="ppaction://hlinkshowjump?jump=nextslide" highlightClick="1"/>
            <a:extLst>
              <a:ext uri="{FF2B5EF4-FFF2-40B4-BE49-F238E27FC236}">
                <a16:creationId xmlns:a16="http://schemas.microsoft.com/office/drawing/2014/main" id="{DB55901B-160C-3B1A-5731-587996D89E4E}"/>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A1BA7EB3-E53B-1831-F859-8EA2FD7F7178}"/>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8FACB800-F17C-50A4-69EF-912D7704C247}"/>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4" name="Obrázek 3" descr="Obsah obrázku text, kruh, spotřebič, plotýnka&#10;&#10;Popis byl vytvořen automaticky">
            <a:extLst>
              <a:ext uri="{FF2B5EF4-FFF2-40B4-BE49-F238E27FC236}">
                <a16:creationId xmlns:a16="http://schemas.microsoft.com/office/drawing/2014/main" id="{C26573D3-E739-F48A-D6E6-166BE1713F9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18611" y="1014788"/>
            <a:ext cx="3321760" cy="5105944"/>
          </a:xfrm>
          <a:prstGeom prst="rect">
            <a:avLst/>
          </a:prstGeom>
        </p:spPr>
      </p:pic>
    </p:spTree>
    <p:extLst>
      <p:ext uri="{BB962C8B-B14F-4D97-AF65-F5344CB8AC3E}">
        <p14:creationId xmlns:p14="http://schemas.microsoft.com/office/powerpoint/2010/main" val="18597888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34BB7AAE-9631-C55D-F575-E43463FDC055}"/>
            </a:ext>
          </a:extLst>
        </p:cNvPr>
        <p:cNvGrpSpPr/>
        <p:nvPr/>
      </p:nvGrpSpPr>
      <p:grpSpPr>
        <a:xfrm>
          <a:off x="0" y="0"/>
          <a:ext cx="0" cy="0"/>
          <a:chOff x="0" y="0"/>
          <a:chExt cx="0" cy="0"/>
        </a:xfrm>
      </p:grpSpPr>
      <p:sp>
        <p:nvSpPr>
          <p:cNvPr id="9" name="TextovéPole 8">
            <a:extLst>
              <a:ext uri="{FF2B5EF4-FFF2-40B4-BE49-F238E27FC236}">
                <a16:creationId xmlns:a16="http://schemas.microsoft.com/office/drawing/2014/main" id="{088F6A26-27FD-6A16-7967-06BFDC3B3923}"/>
              </a:ext>
            </a:extLst>
          </p:cNvPr>
          <p:cNvSpPr txBox="1"/>
          <p:nvPr/>
        </p:nvSpPr>
        <p:spPr>
          <a:xfrm>
            <a:off x="1662303" y="1014788"/>
            <a:ext cx="5531874" cy="3074111"/>
          </a:xfrm>
          <a:prstGeom prst="rect">
            <a:avLst/>
          </a:prstGeom>
          <a:noFill/>
        </p:spPr>
        <p:txBody>
          <a:bodyPr wrap="square" rtlCol="0">
            <a:spAutoFit/>
          </a:bodyPr>
          <a:lstStyle/>
          <a:p>
            <a:r>
              <a:rPr lang="cs-CZ" sz="2000" b="1" dirty="0">
                <a:solidFill>
                  <a:schemeClr val="bg1"/>
                </a:solidFill>
                <a:latin typeface="Times New Roman" panose="02020603050405020304" pitchFamily="18" charset="0"/>
                <a:cs typeface="Times New Roman" panose="02020603050405020304" pitchFamily="18" charset="0"/>
              </a:rPr>
              <a:t>Požární ucpávky</a:t>
            </a:r>
          </a:p>
          <a:p>
            <a:endParaRPr lang="cs-CZ" sz="2000" b="1" dirty="0">
              <a:solidFill>
                <a:schemeClr val="bg1"/>
              </a:solidFill>
              <a:latin typeface="Times New Roman" panose="02020603050405020304" pitchFamily="18" charset="0"/>
              <a:cs typeface="Times New Roman" panose="02020603050405020304" pitchFamily="18" charset="0"/>
            </a:endParaRPr>
          </a:p>
          <a:p>
            <a:r>
              <a:rPr lang="cs-CZ" sz="2000" dirty="0">
                <a:solidFill>
                  <a:schemeClr val="bg1"/>
                </a:solidFill>
                <a:latin typeface="Times New Roman" panose="02020603050405020304" pitchFamily="18" charset="0"/>
                <a:cs typeface="Times New Roman" panose="02020603050405020304" pitchFamily="18" charset="0"/>
              </a:rPr>
              <a:t>Jestliže slouží k těsnění prostupů (zejména potrubí skrze </a:t>
            </a:r>
            <a:r>
              <a:rPr lang="cs-CZ" sz="2000" dirty="0">
                <a:solidFill>
                  <a:schemeClr val="bg1"/>
                </a:solidFill>
                <a:latin typeface="Times New Roman" panose="02020603050405020304" pitchFamily="18" charset="0"/>
                <a:cs typeface="Times New Roman" panose="02020603050405020304" pitchFamily="18" charset="0"/>
                <a:hlinkClick r:id="rId3" action="ppaction://hlinksldjump"/>
              </a:rPr>
              <a:t>požárně dělící konstrukce</a:t>
            </a:r>
            <a:r>
              <a:rPr lang="cs-CZ" sz="2000" dirty="0">
                <a:solidFill>
                  <a:schemeClr val="bg1"/>
                </a:solidFill>
                <a:latin typeface="Times New Roman" panose="02020603050405020304" pitchFamily="18" charset="0"/>
                <a:cs typeface="Times New Roman" panose="02020603050405020304" pitchFamily="18" charset="0"/>
              </a:rPr>
              <a:t>. </a:t>
            </a: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p:txBody>
      </p:sp>
      <p:sp>
        <p:nvSpPr>
          <p:cNvPr id="5" name="Nadpis 1">
            <a:extLst>
              <a:ext uri="{FF2B5EF4-FFF2-40B4-BE49-F238E27FC236}">
                <a16:creationId xmlns:a16="http://schemas.microsoft.com/office/drawing/2014/main" id="{5CC12008-A079-0EA4-0053-7B5DFC093996}"/>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A1C48469-E521-3DD3-5686-F593ABF6FE9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Dopředu nebo Další 7">
            <a:hlinkClick r:id="" action="ppaction://hlinkshowjump?jump=nextslide" highlightClick="1"/>
            <a:extLst>
              <a:ext uri="{FF2B5EF4-FFF2-40B4-BE49-F238E27FC236}">
                <a16:creationId xmlns:a16="http://schemas.microsoft.com/office/drawing/2014/main" id="{A0223C9D-3906-E416-C692-64C69D10988B}"/>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279C1AEF-0F22-B7D0-4C32-9EBFE200F58F}"/>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7CBCD628-ECD2-8578-B470-6566AAE61098}"/>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2" name="Picture 2" descr="I:\11_UMTM\P1080203.JPG">
            <a:extLst>
              <a:ext uri="{FF2B5EF4-FFF2-40B4-BE49-F238E27FC236}">
                <a16:creationId xmlns:a16="http://schemas.microsoft.com/office/drawing/2014/main" id="{9F0727B8-9E34-BBCE-F840-44B1864EE3EB}"/>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897880" y="3037350"/>
            <a:ext cx="5232278" cy="2943156"/>
          </a:xfrm>
          <a:prstGeom prst="rect">
            <a:avLst/>
          </a:prstGeom>
          <a:noFill/>
          <a:extLst>
            <a:ext uri="{909E8E84-426E-40DD-AFC4-6F175D3DCCD1}">
              <a14:hiddenFill xmlns:a14="http://schemas.microsoft.com/office/drawing/2010/main">
                <a:solidFill>
                  <a:srgbClr val="FFFFFF"/>
                </a:solidFill>
              </a14:hiddenFill>
            </a:ext>
          </a:extLst>
        </p:spPr>
      </p:pic>
      <p:pic>
        <p:nvPicPr>
          <p:cNvPr id="4" name="Obrázek 3">
            <a:extLst>
              <a:ext uri="{FF2B5EF4-FFF2-40B4-BE49-F238E27FC236}">
                <a16:creationId xmlns:a16="http://schemas.microsoft.com/office/drawing/2014/main" id="{95BDB957-FA09-4EE9-9ED9-6CF9F2DFA3E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729740" y="3025851"/>
            <a:ext cx="3939540" cy="2954655"/>
          </a:xfrm>
          <a:prstGeom prst="rect">
            <a:avLst/>
          </a:prstGeom>
        </p:spPr>
      </p:pic>
    </p:spTree>
    <p:extLst>
      <p:ext uri="{BB962C8B-B14F-4D97-AF65-F5344CB8AC3E}">
        <p14:creationId xmlns:p14="http://schemas.microsoft.com/office/powerpoint/2010/main" val="648940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Podnadpis 2">
            <a:extLst>
              <a:ext uri="{FF2B5EF4-FFF2-40B4-BE49-F238E27FC236}">
                <a16:creationId xmlns:a16="http://schemas.microsoft.com/office/drawing/2014/main" id="{130A6979-AC54-93F9-B9A9-B32F3E3AA84A}"/>
              </a:ext>
            </a:extLst>
          </p:cNvPr>
          <p:cNvSpPr>
            <a:spLocks noGrp="1"/>
          </p:cNvSpPr>
          <p:nvPr>
            <p:ph type="subTitle" idx="1"/>
          </p:nvPr>
        </p:nvSpPr>
        <p:spPr>
          <a:xfrm>
            <a:off x="1574147" y="2333372"/>
            <a:ext cx="4784691" cy="625790"/>
          </a:xfrm>
        </p:spPr>
        <p:txBody>
          <a:bodyPr>
            <a:normAutofit/>
          </a:bodyPr>
          <a:lstStyle/>
          <a:p>
            <a:pPr algn="ctr"/>
            <a:r>
              <a:rPr lang="cs-CZ" sz="2400" b="1" dirty="0">
                <a:solidFill>
                  <a:schemeClr val="accent5">
                    <a:lumMod val="75000"/>
                  </a:schemeClr>
                </a:solidFill>
                <a:latin typeface="Calibri" panose="020F0502020204030204" pitchFamily="34" charset="0"/>
                <a:cs typeface="Calibri" panose="020F0502020204030204" pitchFamily="34" charset="0"/>
                <a:hlinkClick r:id="rId3" action="ppaction://hlinksldjump">
                  <a:extLst>
                    <a:ext uri="{A12FA001-AC4F-418D-AE19-62706E023703}">
                      <ahyp:hlinkClr xmlns:ahyp="http://schemas.microsoft.com/office/drawing/2018/hyperlinkcolor" val="tx"/>
                    </a:ext>
                  </a:extLst>
                </a:hlinkClick>
              </a:rPr>
              <a:t>Požárně bezpečnostní zařízení</a:t>
            </a:r>
            <a:endParaRPr lang="cs-CZ" sz="2400" b="1" dirty="0">
              <a:solidFill>
                <a:schemeClr val="accent5">
                  <a:lumMod val="75000"/>
                </a:schemeClr>
              </a:solidFill>
              <a:effectLst/>
              <a:latin typeface="Calibri" panose="020F0502020204030204" pitchFamily="34" charset="0"/>
              <a:ea typeface="Times New Roman" panose="02020603050405020304" pitchFamily="18" charset="0"/>
              <a:cs typeface="Calibri" panose="020F0502020204030204" pitchFamily="34" charset="0"/>
            </a:endParaRPr>
          </a:p>
          <a:p>
            <a:pPr algn="ctr"/>
            <a:endParaRPr lang="cs-CZ" sz="2400" b="1" dirty="0">
              <a:solidFill>
                <a:schemeClr val="accent5">
                  <a:lumMod val="75000"/>
                </a:schemeClr>
              </a:solidFill>
              <a:latin typeface="Times New Roman" pitchFamily="18" charset="0"/>
              <a:cs typeface="Times New Roman" pitchFamily="18" charset="0"/>
            </a:endParaRPr>
          </a:p>
        </p:txBody>
      </p:sp>
      <p:sp>
        <p:nvSpPr>
          <p:cNvPr id="4" name="TextovéPole 3">
            <a:extLst>
              <a:ext uri="{FF2B5EF4-FFF2-40B4-BE49-F238E27FC236}">
                <a16:creationId xmlns:a16="http://schemas.microsoft.com/office/drawing/2014/main" id="{BB3790B5-3BBE-5454-F4A0-0DC59461B10E}"/>
              </a:ext>
            </a:extLst>
          </p:cNvPr>
          <p:cNvSpPr txBox="1"/>
          <p:nvPr/>
        </p:nvSpPr>
        <p:spPr>
          <a:xfrm>
            <a:off x="6589843" y="2333372"/>
            <a:ext cx="4589713" cy="738664"/>
          </a:xfrm>
          <a:prstGeom prst="rect">
            <a:avLst/>
          </a:prstGeom>
          <a:noFill/>
        </p:spPr>
        <p:txBody>
          <a:bodyPr wrap="square" rtlCol="0">
            <a:spAutoFit/>
          </a:bodyPr>
          <a:lstStyle/>
          <a:p>
            <a:pPr algn="ctr"/>
            <a:r>
              <a:rPr lang="cs-CZ" sz="2400" b="1" dirty="0">
                <a:solidFill>
                  <a:schemeClr val="accent5">
                    <a:lumMod val="75000"/>
                  </a:schemeClr>
                </a:solidFill>
                <a:latin typeface="Calibri" panose="020F0502020204030204" pitchFamily="34" charset="0"/>
                <a:cs typeface="Calibri" panose="020F0502020204030204" pitchFamily="34" charset="0"/>
                <a:hlinkClick r:id="rId4" action="ppaction://hlinksldjump">
                  <a:extLst>
                    <a:ext uri="{A12FA001-AC4F-418D-AE19-62706E023703}">
                      <ahyp:hlinkClr xmlns:ahyp="http://schemas.microsoft.com/office/drawing/2018/hyperlinkcolor" val="tx"/>
                    </a:ext>
                  </a:extLst>
                </a:hlinkClick>
              </a:rPr>
              <a:t>ZKUŠEBNA VODNÍCH TRYSEK</a:t>
            </a:r>
            <a:endParaRPr lang="cs-CZ" sz="2400" b="1" dirty="0">
              <a:solidFill>
                <a:schemeClr val="accent5">
                  <a:lumMod val="75000"/>
                </a:schemeClr>
              </a:solidFill>
              <a:latin typeface="Calibri" panose="020F0502020204030204" pitchFamily="34" charset="0"/>
              <a:cs typeface="Calibri" panose="020F0502020204030204" pitchFamily="34" charset="0"/>
            </a:endParaRPr>
          </a:p>
          <a:p>
            <a:endParaRPr lang="cs-CZ" dirty="0"/>
          </a:p>
        </p:txBody>
      </p:sp>
      <p:sp>
        <p:nvSpPr>
          <p:cNvPr id="6" name="TextovéPole 5">
            <a:extLst>
              <a:ext uri="{FF2B5EF4-FFF2-40B4-BE49-F238E27FC236}">
                <a16:creationId xmlns:a16="http://schemas.microsoft.com/office/drawing/2014/main" id="{F4985FD5-8C77-529B-B030-BFB1E2C4759A}"/>
              </a:ext>
            </a:extLst>
          </p:cNvPr>
          <p:cNvSpPr txBox="1"/>
          <p:nvPr/>
        </p:nvSpPr>
        <p:spPr>
          <a:xfrm>
            <a:off x="3221671" y="297687"/>
            <a:ext cx="6101080" cy="527324"/>
          </a:xfrm>
          <a:prstGeom prst="rect">
            <a:avLst/>
          </a:prstGeom>
          <a:noFill/>
        </p:spPr>
        <p:txBody>
          <a:bodyPr wrap="square">
            <a:spAutoFit/>
          </a:bodyPr>
          <a:lstStyle/>
          <a:p>
            <a:pPr algn="ctr">
              <a:lnSpc>
                <a:spcPct val="50000"/>
              </a:lnSpc>
              <a:spcBef>
                <a:spcPct val="50000"/>
              </a:spcBef>
            </a:pPr>
            <a:r>
              <a:rPr lang="cs-CZ" altLang="cs-CZ" dirty="0">
                <a:solidFill>
                  <a:schemeClr val="bg1"/>
                </a:solidFill>
                <a:latin typeface="Times New Roman" panose="02020603050405020304" pitchFamily="18" charset="0"/>
              </a:rPr>
              <a:t>Vysoká škola báňská – Technická universita Ostrava</a:t>
            </a:r>
          </a:p>
          <a:p>
            <a:pPr algn="ctr">
              <a:lnSpc>
                <a:spcPct val="50000"/>
              </a:lnSpc>
              <a:spcBef>
                <a:spcPct val="50000"/>
              </a:spcBef>
            </a:pPr>
            <a:r>
              <a:rPr lang="cs-CZ" altLang="cs-CZ" dirty="0">
                <a:solidFill>
                  <a:schemeClr val="bg1"/>
                </a:solidFill>
                <a:latin typeface="Times New Roman" panose="02020603050405020304" pitchFamily="18" charset="0"/>
              </a:rPr>
              <a:t>Fakulta bezpečnostního inženýrství</a:t>
            </a:r>
          </a:p>
        </p:txBody>
      </p:sp>
      <p:pic>
        <p:nvPicPr>
          <p:cNvPr id="8" name="Obrázek 7" descr="Obsah obrázku interiér, zeď, police, nábytek&#10;&#10;Popis byl vytvořen automaticky">
            <a:extLst>
              <a:ext uri="{FF2B5EF4-FFF2-40B4-BE49-F238E27FC236}">
                <a16:creationId xmlns:a16="http://schemas.microsoft.com/office/drawing/2014/main" id="{4655FB92-BF89-2C73-DBEF-B070D7C6F97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430914" y="3072036"/>
            <a:ext cx="3071155" cy="2306365"/>
          </a:xfrm>
          <a:prstGeom prst="rect">
            <a:avLst/>
          </a:prstGeom>
        </p:spPr>
      </p:pic>
      <p:pic>
        <p:nvPicPr>
          <p:cNvPr id="7" name="Obrázek 6" descr="Obsah obrázku interiér, zeď, podlaha, interiérový design&#10;&#10;Popis byl vytvořen automaticky">
            <a:extLst>
              <a:ext uri="{FF2B5EF4-FFF2-40B4-BE49-F238E27FC236}">
                <a16:creationId xmlns:a16="http://schemas.microsoft.com/office/drawing/2014/main" id="{C10E867C-B8FF-9C88-55BF-B8CEC1CE4D8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347121" y="3072036"/>
            <a:ext cx="3075155" cy="2306366"/>
          </a:xfrm>
          <a:prstGeom prst="rect">
            <a:avLst/>
          </a:prstGeom>
        </p:spPr>
      </p:pic>
    </p:spTree>
    <p:extLst>
      <p:ext uri="{BB962C8B-B14F-4D97-AF65-F5344CB8AC3E}">
        <p14:creationId xmlns:p14="http://schemas.microsoft.com/office/powerpoint/2010/main" val="29858320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DF76FEB4-4221-D89B-2565-1603F2E2E69E}"/>
            </a:ext>
          </a:extLst>
        </p:cNvPr>
        <p:cNvGrpSpPr/>
        <p:nvPr/>
      </p:nvGrpSpPr>
      <p:grpSpPr>
        <a:xfrm>
          <a:off x="0" y="0"/>
          <a:ext cx="0" cy="0"/>
          <a:chOff x="0" y="0"/>
          <a:chExt cx="0" cy="0"/>
        </a:xfrm>
      </p:grpSpPr>
      <p:sp>
        <p:nvSpPr>
          <p:cNvPr id="9" name="TextovéPole 8">
            <a:extLst>
              <a:ext uri="{FF2B5EF4-FFF2-40B4-BE49-F238E27FC236}">
                <a16:creationId xmlns:a16="http://schemas.microsoft.com/office/drawing/2014/main" id="{CEF92635-3197-1834-5451-B5F8577F44E6}"/>
              </a:ext>
            </a:extLst>
          </p:cNvPr>
          <p:cNvSpPr txBox="1"/>
          <p:nvPr/>
        </p:nvSpPr>
        <p:spPr>
          <a:xfrm>
            <a:off x="1662303" y="1014788"/>
            <a:ext cx="5531874" cy="3689664"/>
          </a:xfrm>
          <a:prstGeom prst="rect">
            <a:avLst/>
          </a:prstGeom>
          <a:noFill/>
        </p:spPr>
        <p:txBody>
          <a:bodyPr wrap="square" rtlCol="0">
            <a:spAutoFit/>
          </a:bodyPr>
          <a:lstStyle/>
          <a:p>
            <a:r>
              <a:rPr lang="cs-CZ" sz="2000" b="1" dirty="0">
                <a:solidFill>
                  <a:schemeClr val="bg1"/>
                </a:solidFill>
                <a:latin typeface="Times New Roman" panose="02020603050405020304" pitchFamily="18" charset="0"/>
                <a:cs typeface="Times New Roman" panose="02020603050405020304" pitchFamily="18" charset="0"/>
              </a:rPr>
              <a:t>Požární manžety</a:t>
            </a:r>
          </a:p>
          <a:p>
            <a:endParaRPr lang="cs-CZ" sz="2000" b="1" dirty="0">
              <a:solidFill>
                <a:schemeClr val="bg1"/>
              </a:solidFill>
              <a:latin typeface="Times New Roman" panose="02020603050405020304" pitchFamily="18" charset="0"/>
              <a:cs typeface="Times New Roman" panose="02020603050405020304" pitchFamily="18" charset="0"/>
            </a:endParaRPr>
          </a:p>
          <a:p>
            <a:r>
              <a:rPr lang="cs-CZ" sz="2000" dirty="0">
                <a:solidFill>
                  <a:schemeClr val="bg1"/>
                </a:solidFill>
                <a:latin typeface="Times New Roman" panose="02020603050405020304" pitchFamily="18" charset="0"/>
                <a:cs typeface="Times New Roman" panose="02020603050405020304" pitchFamily="18" charset="0"/>
              </a:rPr>
              <a:t>Slouží primárně k zajištění prostupů hořlavých rozvodů (potrubí) přes požárně dělící konstrukce. Po vyhoření potrubí zaplní vzniklý otvor </a:t>
            </a:r>
            <a:r>
              <a:rPr lang="cs-CZ" sz="2000" dirty="0" err="1">
                <a:solidFill>
                  <a:schemeClr val="bg1"/>
                </a:solidFill>
                <a:latin typeface="Times New Roman" panose="02020603050405020304" pitchFamily="18" charset="0"/>
                <a:cs typeface="Times New Roman" panose="02020603050405020304" pitchFamily="18" charset="0"/>
              </a:rPr>
              <a:t>zpěnitelnou</a:t>
            </a:r>
            <a:r>
              <a:rPr lang="cs-CZ" sz="2000" dirty="0">
                <a:solidFill>
                  <a:schemeClr val="bg1"/>
                </a:solidFill>
                <a:latin typeface="Times New Roman" panose="02020603050405020304" pitchFamily="18" charset="0"/>
                <a:cs typeface="Times New Roman" panose="02020603050405020304" pitchFamily="18" charset="0"/>
              </a:rPr>
              <a:t> hmotou. </a:t>
            </a: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p:txBody>
      </p:sp>
      <p:sp>
        <p:nvSpPr>
          <p:cNvPr id="5" name="Nadpis 1">
            <a:extLst>
              <a:ext uri="{FF2B5EF4-FFF2-40B4-BE49-F238E27FC236}">
                <a16:creationId xmlns:a16="http://schemas.microsoft.com/office/drawing/2014/main" id="{B852C3CA-FC89-7BAB-2E5C-C70AA4BBB6E8}"/>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CD96F518-DCF2-75F1-EDB6-99DB83A3AE79}"/>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Dopředu nebo Další 7">
            <a:hlinkClick r:id="" action="ppaction://hlinkshowjump?jump=nextslide" highlightClick="1"/>
            <a:extLst>
              <a:ext uri="{FF2B5EF4-FFF2-40B4-BE49-F238E27FC236}">
                <a16:creationId xmlns:a16="http://schemas.microsoft.com/office/drawing/2014/main" id="{B84361D9-DD6E-114C-A388-E288032FDC7A}"/>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3BF1BBB2-3A04-204C-91F8-8ECB33DC9002}"/>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B1F2B648-1CE0-4D0C-9B98-352998D7FBC8}"/>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Picture 4">
            <a:extLst>
              <a:ext uri="{FF2B5EF4-FFF2-40B4-BE49-F238E27FC236}">
                <a16:creationId xmlns:a16="http://schemas.microsoft.com/office/drawing/2014/main" id="{C0520843-C9D5-B505-F23A-366EEC63EB79}"/>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649297" y="2818942"/>
            <a:ext cx="4054562" cy="3111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9144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Obdélník 2">
            <a:extLst>
              <a:ext uri="{FF2B5EF4-FFF2-40B4-BE49-F238E27FC236}">
                <a16:creationId xmlns:a16="http://schemas.microsoft.com/office/drawing/2014/main" id="{4ABEDDE8-D9C6-F624-D970-3BD8759F095F}"/>
              </a:ext>
            </a:extLst>
          </p:cNvPr>
          <p:cNvSpPr/>
          <p:nvPr/>
        </p:nvSpPr>
        <p:spPr>
          <a:xfrm>
            <a:off x="3765176" y="4616824"/>
            <a:ext cx="806824" cy="58270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Nadpis 1">
            <a:extLst>
              <a:ext uri="{FF2B5EF4-FFF2-40B4-BE49-F238E27FC236}">
                <a16:creationId xmlns:a16="http://schemas.microsoft.com/office/drawing/2014/main" id="{B690D96E-C336-EE1E-8507-749CB75E9383}"/>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9" name="Tlačítko akce: Domů 8">
            <a:hlinkClick r:id="" action="ppaction://hlinkshowjump?jump=firstslide" highlightClick="1"/>
            <a:extLst>
              <a:ext uri="{FF2B5EF4-FFF2-40B4-BE49-F238E27FC236}">
                <a16:creationId xmlns:a16="http://schemas.microsoft.com/office/drawing/2014/main" id="{B3D9A65F-9E30-D063-9E6D-C0003E127C5B}"/>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6CEC2A2E-3377-CD6A-C984-D38E268879B8}"/>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9F2DB041-5269-190C-F406-0B4183F99C9C}"/>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032C7B85-EC7E-5C1D-0CB6-2364BB775BFE}"/>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 name="TextovéPole 1">
            <a:extLst>
              <a:ext uri="{FF2B5EF4-FFF2-40B4-BE49-F238E27FC236}">
                <a16:creationId xmlns:a16="http://schemas.microsoft.com/office/drawing/2014/main" id="{E5D4C472-8F1B-4E93-AECB-5359AF51003E}"/>
              </a:ext>
            </a:extLst>
          </p:cNvPr>
          <p:cNvSpPr txBox="1"/>
          <p:nvPr/>
        </p:nvSpPr>
        <p:spPr>
          <a:xfrm>
            <a:off x="2933103" y="1129204"/>
            <a:ext cx="3322654" cy="369332"/>
          </a:xfrm>
          <a:prstGeom prst="rect">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cs-CZ" dirty="0"/>
              <a:t>Klikni na panel na obrázku</a:t>
            </a:r>
          </a:p>
        </p:txBody>
      </p:sp>
      <p:pic>
        <p:nvPicPr>
          <p:cNvPr id="14" name="Obrázek 13" descr="Obsah obrázku interiér, zeď, police, Skříňky&#10;&#10;Popis byl vytvořen automaticky">
            <a:extLst>
              <a:ext uri="{FF2B5EF4-FFF2-40B4-BE49-F238E27FC236}">
                <a16:creationId xmlns:a16="http://schemas.microsoft.com/office/drawing/2014/main" id="{536DF008-9DCE-DA1B-C9A1-9C9805F4489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8245" y="1833350"/>
            <a:ext cx="3488977" cy="4574437"/>
          </a:xfrm>
          <a:prstGeom prst="rect">
            <a:avLst/>
          </a:prstGeom>
        </p:spPr>
      </p:pic>
      <p:pic>
        <p:nvPicPr>
          <p:cNvPr id="16" name="Obrázek 15" descr="Obsah obrázku interiér, stroj/přístroj, police, bankomat&#10;&#10;Popis byl vytvořen automaticky">
            <a:extLst>
              <a:ext uri="{FF2B5EF4-FFF2-40B4-BE49-F238E27FC236}">
                <a16:creationId xmlns:a16="http://schemas.microsoft.com/office/drawing/2014/main" id="{2F2FA349-CB59-EF1F-2033-D64FD64C4CC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38510" y="1831565"/>
            <a:ext cx="2838164" cy="4574437"/>
          </a:xfrm>
          <a:prstGeom prst="rect">
            <a:avLst/>
          </a:prstGeom>
        </p:spPr>
      </p:pic>
      <p:pic>
        <p:nvPicPr>
          <p:cNvPr id="18" name="Obrázek 17" descr="Obsah obrázku interiér, nábytek, zeď, police&#10;&#10;Popis byl vytvořen automaticky">
            <a:extLst>
              <a:ext uri="{FF2B5EF4-FFF2-40B4-BE49-F238E27FC236}">
                <a16:creationId xmlns:a16="http://schemas.microsoft.com/office/drawing/2014/main" id="{CBF79FD3-442E-F7F0-DB9E-D6712856297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77962" y="1831565"/>
            <a:ext cx="3910634" cy="4574437"/>
          </a:xfrm>
          <a:prstGeom prst="rect">
            <a:avLst/>
          </a:prstGeom>
        </p:spPr>
      </p:pic>
      <p:sp>
        <p:nvSpPr>
          <p:cNvPr id="5" name="Tlačítko akce: Vlastní 4">
            <a:hlinkClick r:id="rId6" action="ppaction://hlinksldjump" highlightClick="1"/>
            <a:extLst>
              <a:ext uri="{FF2B5EF4-FFF2-40B4-BE49-F238E27FC236}">
                <a16:creationId xmlns:a16="http://schemas.microsoft.com/office/drawing/2014/main" id="{1D4D5A16-CED7-0ED4-3415-B89BE0E31C0B}"/>
              </a:ext>
            </a:extLst>
          </p:cNvPr>
          <p:cNvSpPr/>
          <p:nvPr/>
        </p:nvSpPr>
        <p:spPr>
          <a:xfrm>
            <a:off x="7377962" y="2078965"/>
            <a:ext cx="1904061" cy="1350035"/>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6" name="Tlačítko akce: Vlastní 5">
            <a:hlinkClick r:id="rId7" action="ppaction://hlinksldjump" highlightClick="1"/>
            <a:extLst>
              <a:ext uri="{FF2B5EF4-FFF2-40B4-BE49-F238E27FC236}">
                <a16:creationId xmlns:a16="http://schemas.microsoft.com/office/drawing/2014/main" id="{84486DED-779B-76D6-7DFA-411B27A51504}"/>
              </a:ext>
            </a:extLst>
          </p:cNvPr>
          <p:cNvSpPr/>
          <p:nvPr/>
        </p:nvSpPr>
        <p:spPr>
          <a:xfrm>
            <a:off x="6096000" y="3640347"/>
            <a:ext cx="1158154" cy="1052424"/>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7" name="Tlačítko akce: Vlastní 6">
            <a:hlinkClick r:id="rId8" action="ppaction://hlinksldjump" highlightClick="1"/>
            <a:extLst>
              <a:ext uri="{FF2B5EF4-FFF2-40B4-BE49-F238E27FC236}">
                <a16:creationId xmlns:a16="http://schemas.microsoft.com/office/drawing/2014/main" id="{F3352BEC-562D-99CE-7B66-67E3CCA58125}"/>
              </a:ext>
            </a:extLst>
          </p:cNvPr>
          <p:cNvSpPr/>
          <p:nvPr/>
        </p:nvSpPr>
        <p:spPr>
          <a:xfrm>
            <a:off x="6095999" y="4727278"/>
            <a:ext cx="1158154" cy="707364"/>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3" name="Tlačítko akce: Vlastní 12">
            <a:hlinkClick r:id="rId9" action="ppaction://hlinksldjump" highlightClick="1"/>
            <a:extLst>
              <a:ext uri="{FF2B5EF4-FFF2-40B4-BE49-F238E27FC236}">
                <a16:creationId xmlns:a16="http://schemas.microsoft.com/office/drawing/2014/main" id="{B275B6E4-E9CE-843F-3149-2F4D59A0F964}"/>
              </a:ext>
            </a:extLst>
          </p:cNvPr>
          <p:cNvSpPr/>
          <p:nvPr/>
        </p:nvSpPr>
        <p:spPr>
          <a:xfrm>
            <a:off x="5287992" y="3501327"/>
            <a:ext cx="785488" cy="561715"/>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5" name="Tlačítko akce: Vlastní 14">
            <a:hlinkClick r:id="rId10" action="ppaction://hlinksldjump" highlightClick="1"/>
            <a:extLst>
              <a:ext uri="{FF2B5EF4-FFF2-40B4-BE49-F238E27FC236}">
                <a16:creationId xmlns:a16="http://schemas.microsoft.com/office/drawing/2014/main" id="{C4098189-CFC4-38AF-E057-6F5F62A3BE82}"/>
              </a:ext>
            </a:extLst>
          </p:cNvPr>
          <p:cNvSpPr/>
          <p:nvPr/>
        </p:nvSpPr>
        <p:spPr>
          <a:xfrm>
            <a:off x="3148642" y="2156604"/>
            <a:ext cx="1188579" cy="1421259"/>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7" name="Tlačítko akce: Vlastní 16">
            <a:hlinkClick r:id="rId10" action="ppaction://hlinksldjump" highlightClick="1"/>
            <a:extLst>
              <a:ext uri="{FF2B5EF4-FFF2-40B4-BE49-F238E27FC236}">
                <a16:creationId xmlns:a16="http://schemas.microsoft.com/office/drawing/2014/main" id="{C8EF121F-7303-3272-AC28-1307094AA3A5}"/>
              </a:ext>
            </a:extLst>
          </p:cNvPr>
          <p:cNvSpPr/>
          <p:nvPr/>
        </p:nvSpPr>
        <p:spPr>
          <a:xfrm>
            <a:off x="4415990" y="2174114"/>
            <a:ext cx="566165" cy="1327213"/>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9" name="Tlačítko akce: Vlastní 18">
            <a:hlinkClick r:id="rId11" action="ppaction://hlinksldjump" highlightClick="1"/>
            <a:extLst>
              <a:ext uri="{FF2B5EF4-FFF2-40B4-BE49-F238E27FC236}">
                <a16:creationId xmlns:a16="http://schemas.microsoft.com/office/drawing/2014/main" id="{3BF49E37-A7D9-925F-C347-96908D884253}"/>
              </a:ext>
            </a:extLst>
          </p:cNvPr>
          <p:cNvSpPr/>
          <p:nvPr/>
        </p:nvSpPr>
        <p:spPr>
          <a:xfrm>
            <a:off x="2592940" y="2156604"/>
            <a:ext cx="555701" cy="701743"/>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0" name="Tlačítko akce: Vlastní 19">
            <a:hlinkClick r:id="rId12" action="ppaction://hlinksldjump" highlightClick="1"/>
            <a:extLst>
              <a:ext uri="{FF2B5EF4-FFF2-40B4-BE49-F238E27FC236}">
                <a16:creationId xmlns:a16="http://schemas.microsoft.com/office/drawing/2014/main" id="{201C2C73-7BDA-8148-EED3-F58DA54AC0BB}"/>
              </a:ext>
            </a:extLst>
          </p:cNvPr>
          <p:cNvSpPr/>
          <p:nvPr/>
        </p:nvSpPr>
        <p:spPr>
          <a:xfrm>
            <a:off x="4539049" y="5240137"/>
            <a:ext cx="748943" cy="561715"/>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1" name="Tlačítko akce: Vlastní 20">
            <a:hlinkClick r:id="rId13" action="ppaction://hlinksldjump" highlightClick="1"/>
            <a:extLst>
              <a:ext uri="{FF2B5EF4-FFF2-40B4-BE49-F238E27FC236}">
                <a16:creationId xmlns:a16="http://schemas.microsoft.com/office/drawing/2014/main" id="{85CF600F-2DBF-5CAB-9141-3BE7C3883896}"/>
              </a:ext>
            </a:extLst>
          </p:cNvPr>
          <p:cNvSpPr/>
          <p:nvPr/>
        </p:nvSpPr>
        <p:spPr>
          <a:xfrm>
            <a:off x="5306264" y="4672806"/>
            <a:ext cx="748943" cy="561715"/>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2" name="Tlačítko akce: Vlastní 21">
            <a:hlinkClick r:id="rId14" action="ppaction://hlinksldjump" highlightClick="1"/>
            <a:extLst>
              <a:ext uri="{FF2B5EF4-FFF2-40B4-BE49-F238E27FC236}">
                <a16:creationId xmlns:a16="http://schemas.microsoft.com/office/drawing/2014/main" id="{E57192A5-A31E-0E14-E793-1D1509026B6D}"/>
              </a:ext>
            </a:extLst>
          </p:cNvPr>
          <p:cNvSpPr/>
          <p:nvPr/>
        </p:nvSpPr>
        <p:spPr>
          <a:xfrm>
            <a:off x="5322095" y="5258546"/>
            <a:ext cx="748943" cy="561715"/>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3" name="Tlačítko akce: Vlastní 22">
            <a:hlinkClick r:id="rId15" action="ppaction://hlinksldjump" highlightClick="1"/>
            <a:extLst>
              <a:ext uri="{FF2B5EF4-FFF2-40B4-BE49-F238E27FC236}">
                <a16:creationId xmlns:a16="http://schemas.microsoft.com/office/drawing/2014/main" id="{700BA214-078B-5C14-8708-A726AE37430B}"/>
              </a:ext>
            </a:extLst>
          </p:cNvPr>
          <p:cNvSpPr/>
          <p:nvPr/>
        </p:nvSpPr>
        <p:spPr>
          <a:xfrm>
            <a:off x="2052320" y="2937247"/>
            <a:ext cx="555701" cy="640616"/>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4" name="Tlačítko akce: Vlastní 23">
            <a:hlinkClick r:id="rId16" action="ppaction://hlinksldjump" highlightClick="1"/>
            <a:extLst>
              <a:ext uri="{FF2B5EF4-FFF2-40B4-BE49-F238E27FC236}">
                <a16:creationId xmlns:a16="http://schemas.microsoft.com/office/drawing/2014/main" id="{2ECE2E27-D3C2-C3D3-2087-317E39C63F4A}"/>
              </a:ext>
            </a:extLst>
          </p:cNvPr>
          <p:cNvSpPr/>
          <p:nvPr/>
        </p:nvSpPr>
        <p:spPr>
          <a:xfrm>
            <a:off x="5006000" y="2837720"/>
            <a:ext cx="1049207" cy="639582"/>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5" name="Tlačítko akce: Vlastní 24">
            <a:hlinkClick r:id="rId17" action="ppaction://hlinksldjump" highlightClick="1"/>
            <a:extLst>
              <a:ext uri="{FF2B5EF4-FFF2-40B4-BE49-F238E27FC236}">
                <a16:creationId xmlns:a16="http://schemas.microsoft.com/office/drawing/2014/main" id="{0C2275A0-B21E-5C28-3C77-B1C6640BC707}"/>
              </a:ext>
            </a:extLst>
          </p:cNvPr>
          <p:cNvSpPr/>
          <p:nvPr/>
        </p:nvSpPr>
        <p:spPr>
          <a:xfrm>
            <a:off x="7377213" y="4692770"/>
            <a:ext cx="1904061" cy="1464189"/>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6" name="Tlačítko akce: Vlastní 25">
            <a:hlinkClick r:id="rId18" action="ppaction://hlinksldjump" highlightClick="1"/>
            <a:extLst>
              <a:ext uri="{FF2B5EF4-FFF2-40B4-BE49-F238E27FC236}">
                <a16:creationId xmlns:a16="http://schemas.microsoft.com/office/drawing/2014/main" id="{392FB50D-BD5D-3A69-60F2-5A2E59EC78EE}"/>
              </a:ext>
            </a:extLst>
          </p:cNvPr>
          <p:cNvSpPr/>
          <p:nvPr/>
        </p:nvSpPr>
        <p:spPr>
          <a:xfrm>
            <a:off x="8309429" y="3501327"/>
            <a:ext cx="885371" cy="1171480"/>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7" name="Tlačítko akce: Vlastní 26">
            <a:hlinkClick r:id="rId19" action="ppaction://hlinksldjump" highlightClick="1"/>
            <a:extLst>
              <a:ext uri="{FF2B5EF4-FFF2-40B4-BE49-F238E27FC236}">
                <a16:creationId xmlns:a16="http://schemas.microsoft.com/office/drawing/2014/main" id="{4D45B2B3-FC40-F414-1F2D-C2C7B97B54D6}"/>
              </a:ext>
            </a:extLst>
          </p:cNvPr>
          <p:cNvSpPr/>
          <p:nvPr/>
        </p:nvSpPr>
        <p:spPr>
          <a:xfrm>
            <a:off x="6071038" y="2119592"/>
            <a:ext cx="1158154" cy="652637"/>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8" name="Tlačítko akce: Vlastní 27">
            <a:hlinkClick r:id="rId20" action="ppaction://hlinksldjump" highlightClick="1"/>
            <a:extLst>
              <a:ext uri="{FF2B5EF4-FFF2-40B4-BE49-F238E27FC236}">
                <a16:creationId xmlns:a16="http://schemas.microsoft.com/office/drawing/2014/main" id="{718000C2-59BB-89FE-E8F7-02635E432A5D}"/>
              </a:ext>
            </a:extLst>
          </p:cNvPr>
          <p:cNvSpPr/>
          <p:nvPr/>
        </p:nvSpPr>
        <p:spPr>
          <a:xfrm>
            <a:off x="2630541" y="2937247"/>
            <a:ext cx="494256" cy="628596"/>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9" name="Tlačítko akce: Vlastní 28">
            <a:hlinkClick r:id="rId8" action="ppaction://hlinksldjump" highlightClick="1"/>
            <a:extLst>
              <a:ext uri="{FF2B5EF4-FFF2-40B4-BE49-F238E27FC236}">
                <a16:creationId xmlns:a16="http://schemas.microsoft.com/office/drawing/2014/main" id="{D8D5733D-6059-2E2C-1243-8E13C55F22E4}"/>
              </a:ext>
            </a:extLst>
          </p:cNvPr>
          <p:cNvSpPr/>
          <p:nvPr/>
        </p:nvSpPr>
        <p:spPr>
          <a:xfrm>
            <a:off x="6113306" y="4727278"/>
            <a:ext cx="1115886" cy="707364"/>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0" name="Tlačítko akce: Vlastní 29">
            <a:hlinkClick r:id="rId8" action="ppaction://hlinksldjump" highlightClick="1"/>
            <a:extLst>
              <a:ext uri="{FF2B5EF4-FFF2-40B4-BE49-F238E27FC236}">
                <a16:creationId xmlns:a16="http://schemas.microsoft.com/office/drawing/2014/main" id="{F53C4141-CBBE-B88F-CA2C-C439560A96C9}"/>
              </a:ext>
            </a:extLst>
          </p:cNvPr>
          <p:cNvSpPr/>
          <p:nvPr/>
        </p:nvSpPr>
        <p:spPr>
          <a:xfrm>
            <a:off x="9792677" y="2159869"/>
            <a:ext cx="1441379" cy="1480478"/>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1" name="Tlačítko akce: Vlastní 30">
            <a:hlinkClick r:id="rId21" action="ppaction://hlinksldjump" highlightClick="1"/>
            <a:extLst>
              <a:ext uri="{FF2B5EF4-FFF2-40B4-BE49-F238E27FC236}">
                <a16:creationId xmlns:a16="http://schemas.microsoft.com/office/drawing/2014/main" id="{DBF81AC8-3FD5-10F3-F4E4-A32C14BA1BFC}"/>
              </a:ext>
            </a:extLst>
          </p:cNvPr>
          <p:cNvSpPr/>
          <p:nvPr/>
        </p:nvSpPr>
        <p:spPr>
          <a:xfrm>
            <a:off x="9819947" y="2159869"/>
            <a:ext cx="1441379" cy="1480478"/>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2" name="Tlačítko akce: Vlastní 31">
            <a:hlinkClick r:id="rId22" action="ppaction://hlinksldjump" highlightClick="1"/>
            <a:extLst>
              <a:ext uri="{FF2B5EF4-FFF2-40B4-BE49-F238E27FC236}">
                <a16:creationId xmlns:a16="http://schemas.microsoft.com/office/drawing/2014/main" id="{FF0EDD8C-00BB-DF7E-1808-D49278309D4A}"/>
              </a:ext>
            </a:extLst>
          </p:cNvPr>
          <p:cNvSpPr/>
          <p:nvPr/>
        </p:nvSpPr>
        <p:spPr>
          <a:xfrm>
            <a:off x="5060923" y="2146853"/>
            <a:ext cx="962633" cy="652637"/>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3" name="Tlačítko akce: Vlastní 32">
            <a:hlinkClick r:id="rId23" action="ppaction://hlinksldjump" highlightClick="1"/>
            <a:extLst>
              <a:ext uri="{FF2B5EF4-FFF2-40B4-BE49-F238E27FC236}">
                <a16:creationId xmlns:a16="http://schemas.microsoft.com/office/drawing/2014/main" id="{C009DEC4-A666-908F-BD14-64E944A58525}"/>
              </a:ext>
            </a:extLst>
          </p:cNvPr>
          <p:cNvSpPr/>
          <p:nvPr/>
        </p:nvSpPr>
        <p:spPr>
          <a:xfrm>
            <a:off x="6095999" y="2795441"/>
            <a:ext cx="1133193" cy="681861"/>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4" name="Tlačítko akce: Vlastní 33">
            <a:hlinkClick r:id="rId24" action="ppaction://hlinksldjump" highlightClick="1"/>
            <a:extLst>
              <a:ext uri="{FF2B5EF4-FFF2-40B4-BE49-F238E27FC236}">
                <a16:creationId xmlns:a16="http://schemas.microsoft.com/office/drawing/2014/main" id="{2BE6E82B-C3C4-22E7-F1CF-65A846E7D1BA}"/>
              </a:ext>
            </a:extLst>
          </p:cNvPr>
          <p:cNvSpPr/>
          <p:nvPr/>
        </p:nvSpPr>
        <p:spPr>
          <a:xfrm>
            <a:off x="2052609" y="2146853"/>
            <a:ext cx="555701" cy="701743"/>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5" name="Tlačítko akce: Vlastní 34">
            <a:hlinkClick r:id="rId25" action="ppaction://hlinksldjump" highlightClick="1"/>
            <a:extLst>
              <a:ext uri="{FF2B5EF4-FFF2-40B4-BE49-F238E27FC236}">
                <a16:creationId xmlns:a16="http://schemas.microsoft.com/office/drawing/2014/main" id="{0159F0DA-48B4-3C39-E745-526DDCB1D684}"/>
              </a:ext>
            </a:extLst>
          </p:cNvPr>
          <p:cNvSpPr/>
          <p:nvPr/>
        </p:nvSpPr>
        <p:spPr>
          <a:xfrm>
            <a:off x="919830" y="2892520"/>
            <a:ext cx="555701" cy="701743"/>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6" name="Tlačítko akce: Vlastní 35">
            <a:hlinkClick r:id="rId26" action="ppaction://hlinksldjump" highlightClick="1"/>
            <a:extLst>
              <a:ext uri="{FF2B5EF4-FFF2-40B4-BE49-F238E27FC236}">
                <a16:creationId xmlns:a16="http://schemas.microsoft.com/office/drawing/2014/main" id="{BBFDA0FD-E86F-A68B-69E6-989CC74EA487}"/>
              </a:ext>
            </a:extLst>
          </p:cNvPr>
          <p:cNvSpPr/>
          <p:nvPr/>
        </p:nvSpPr>
        <p:spPr>
          <a:xfrm>
            <a:off x="887040" y="2156604"/>
            <a:ext cx="555701" cy="701743"/>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7" name="Tlačítko akce: Vlastní 36">
            <a:hlinkClick r:id="rId26" action="ppaction://hlinksldjump" highlightClick="1"/>
            <a:extLst>
              <a:ext uri="{FF2B5EF4-FFF2-40B4-BE49-F238E27FC236}">
                <a16:creationId xmlns:a16="http://schemas.microsoft.com/office/drawing/2014/main" id="{41421F84-93E3-5400-88F6-05D12150E0E9}"/>
              </a:ext>
            </a:extLst>
          </p:cNvPr>
          <p:cNvSpPr/>
          <p:nvPr/>
        </p:nvSpPr>
        <p:spPr>
          <a:xfrm>
            <a:off x="1521509" y="2173004"/>
            <a:ext cx="524415" cy="1421259"/>
          </a:xfrm>
          <a:prstGeom prst="actionButtonBlank">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4198026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extovéPole 2">
            <a:extLst>
              <a:ext uri="{FF2B5EF4-FFF2-40B4-BE49-F238E27FC236}">
                <a16:creationId xmlns:a16="http://schemas.microsoft.com/office/drawing/2014/main" id="{D7288E4F-27DE-F0FE-A416-437BDC640436}"/>
              </a:ext>
            </a:extLst>
          </p:cNvPr>
          <p:cNvSpPr txBox="1"/>
          <p:nvPr/>
        </p:nvSpPr>
        <p:spPr>
          <a:xfrm>
            <a:off x="999173" y="869356"/>
            <a:ext cx="3941735" cy="5109091"/>
          </a:xfrm>
          <a:prstGeom prst="rect">
            <a:avLst/>
          </a:prstGeom>
          <a:noFill/>
        </p:spPr>
        <p:txBody>
          <a:bodyPr wrap="square" rtlCol="0">
            <a:spAutoFit/>
          </a:bodyPr>
          <a:lstStyle/>
          <a:p>
            <a:r>
              <a:rPr lang="cs-CZ" sz="2000" b="1" dirty="0">
                <a:solidFill>
                  <a:schemeClr val="bg1"/>
                </a:solidFill>
                <a:latin typeface="Times New Roman" panose="02020603050405020304" pitchFamily="18" charset="0"/>
                <a:cs typeface="Times New Roman" panose="02020603050405020304" pitchFamily="18" charset="0"/>
              </a:rPr>
              <a:t>Možnosti aktivace výukové stěny:</a:t>
            </a: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Aktivace plynovou detekcí</a:t>
            </a: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Aktivace SHZ</a:t>
            </a:r>
          </a:p>
          <a:p>
            <a:pPr marL="285750" indent="-285750">
              <a:buFont typeface="Arial" panose="020B0604020202020204" pitchFamily="34" charset="0"/>
              <a:buChar char="•"/>
            </a:pPr>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Standartní tlačítkový hlásič</a:t>
            </a:r>
          </a:p>
          <a:p>
            <a:pPr marL="285750" indent="-285750">
              <a:buFont typeface="Arial" panose="020B0604020202020204" pitchFamily="34" charset="0"/>
              <a:buChar char="•"/>
            </a:pPr>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Opticko-kouřový hlásič</a:t>
            </a:r>
          </a:p>
        </p:txBody>
      </p:sp>
      <p:sp>
        <p:nvSpPr>
          <p:cNvPr id="10" name="TextovéPole 9">
            <a:extLst>
              <a:ext uri="{FF2B5EF4-FFF2-40B4-BE49-F238E27FC236}">
                <a16:creationId xmlns:a16="http://schemas.microsoft.com/office/drawing/2014/main" id="{4F1DFB57-18CF-6E16-BA2A-7D0E75872FC5}"/>
              </a:ext>
            </a:extLst>
          </p:cNvPr>
          <p:cNvSpPr txBox="1"/>
          <p:nvPr/>
        </p:nvSpPr>
        <p:spPr>
          <a:xfrm>
            <a:off x="8163920" y="1141727"/>
            <a:ext cx="3092880" cy="923330"/>
          </a:xfrm>
          <a:prstGeom prst="rect">
            <a:avLst/>
          </a:prstGeom>
          <a:noFill/>
        </p:spPr>
        <p:txBody>
          <a:bodyPr wrap="square" rtlCol="0">
            <a:spAutoFit/>
          </a:bodyPr>
          <a:lstStyle/>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Možnosti simulace poruch jednotlivých fází výukového panelu</a:t>
            </a:r>
          </a:p>
        </p:txBody>
      </p:sp>
      <p:sp>
        <p:nvSpPr>
          <p:cNvPr id="9" name="Nadpis 1">
            <a:extLst>
              <a:ext uri="{FF2B5EF4-FFF2-40B4-BE49-F238E27FC236}">
                <a16:creationId xmlns:a16="http://schemas.microsoft.com/office/drawing/2014/main" id="{02A07EA0-DCC1-1381-9FB1-8EE396CE82ED}"/>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11" name="Tlačítko akce: Domů 10">
            <a:hlinkClick r:id="" action="ppaction://hlinkshowjump?jump=firstslide" highlightClick="1"/>
            <a:extLst>
              <a:ext uri="{FF2B5EF4-FFF2-40B4-BE49-F238E27FC236}">
                <a16:creationId xmlns:a16="http://schemas.microsoft.com/office/drawing/2014/main" id="{D6F858A2-83DA-2F9A-91AD-C4997ABF50EA}"/>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Dopředu nebo Další 11">
            <a:hlinkClick r:id="" action="ppaction://hlinkshowjump?jump=nextslide" highlightClick="1"/>
            <a:extLst>
              <a:ext uri="{FF2B5EF4-FFF2-40B4-BE49-F238E27FC236}">
                <a16:creationId xmlns:a16="http://schemas.microsoft.com/office/drawing/2014/main" id="{A62ABC5B-17C6-7914-3FDE-123B7C10F504}"/>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3" name="Tlačítko akce: Zpět nebo Předchozí 12">
            <a:hlinkClick r:id="" action="ppaction://hlinkshowjump?jump=previousslide" highlightClick="1"/>
            <a:extLst>
              <a:ext uri="{FF2B5EF4-FFF2-40B4-BE49-F238E27FC236}">
                <a16:creationId xmlns:a16="http://schemas.microsoft.com/office/drawing/2014/main" id="{A48360E8-86BE-FE68-5C94-F3DE829216C1}"/>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4" name="Tlačítko akce: Návrat 13">
            <a:hlinkClick r:id="" action="ppaction://hlinkshowjump?jump=lastslideviewed" highlightClick="1"/>
            <a:extLst>
              <a:ext uri="{FF2B5EF4-FFF2-40B4-BE49-F238E27FC236}">
                <a16:creationId xmlns:a16="http://schemas.microsoft.com/office/drawing/2014/main" id="{53F3B77B-A633-AE73-3C66-94B663FC9977}"/>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4" name="Obrázek 3" descr="Obsah obrázku text, snímek obrazovky, přístrojová deska, ovládání&#10;&#10;Popis byl vytvořen automaticky">
            <a:extLst>
              <a:ext uri="{FF2B5EF4-FFF2-40B4-BE49-F238E27FC236}">
                <a16:creationId xmlns:a16="http://schemas.microsoft.com/office/drawing/2014/main" id="{CC9B831E-76A1-4112-BA9C-9517E2C14F5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27350" y="794390"/>
            <a:ext cx="2640737" cy="2759628"/>
          </a:xfrm>
          <a:prstGeom prst="rect">
            <a:avLst/>
          </a:prstGeom>
        </p:spPr>
      </p:pic>
      <p:pic>
        <p:nvPicPr>
          <p:cNvPr id="15" name="Obrázek 14" descr="Obsah obrázku text, červená, cedule, krabice&#10;&#10;Popis byl vytvořen automaticky">
            <a:extLst>
              <a:ext uri="{FF2B5EF4-FFF2-40B4-BE49-F238E27FC236}">
                <a16:creationId xmlns:a16="http://schemas.microsoft.com/office/drawing/2014/main" id="{63A1F6B1-E821-8D7C-B4C9-7105681B38A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71338" y="3625370"/>
            <a:ext cx="1579756" cy="1642968"/>
          </a:xfrm>
          <a:prstGeom prst="rect">
            <a:avLst/>
          </a:prstGeom>
        </p:spPr>
      </p:pic>
      <p:pic>
        <p:nvPicPr>
          <p:cNvPr id="17" name="Obrázek 16" descr="Obsah obrázku interiér, ventilátor, kruh, Mechanický ventilátor&#10;&#10;Popis byl vytvořen automaticky">
            <a:extLst>
              <a:ext uri="{FF2B5EF4-FFF2-40B4-BE49-F238E27FC236}">
                <a16:creationId xmlns:a16="http://schemas.microsoft.com/office/drawing/2014/main" id="{80B44761-1579-2CD4-8CB9-6E8B551FB37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026596" y="5079058"/>
            <a:ext cx="1360159" cy="1468100"/>
          </a:xfrm>
          <a:prstGeom prst="rect">
            <a:avLst/>
          </a:prstGeom>
        </p:spPr>
      </p:pic>
    </p:spTree>
    <p:extLst>
      <p:ext uri="{BB962C8B-B14F-4D97-AF65-F5344CB8AC3E}">
        <p14:creationId xmlns:p14="http://schemas.microsoft.com/office/powerpoint/2010/main" val="20763817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9" name="TextovéPole 8">
            <a:extLst>
              <a:ext uri="{FF2B5EF4-FFF2-40B4-BE49-F238E27FC236}">
                <a16:creationId xmlns:a16="http://schemas.microsoft.com/office/drawing/2014/main" id="{E85E8C12-2051-CBF4-834A-5AC4A5EC7CC7}"/>
              </a:ext>
            </a:extLst>
          </p:cNvPr>
          <p:cNvSpPr txBox="1"/>
          <p:nvPr/>
        </p:nvSpPr>
        <p:spPr>
          <a:xfrm>
            <a:off x="1320925" y="1090366"/>
            <a:ext cx="6618742" cy="4813049"/>
          </a:xfrm>
          <a:prstGeom prst="rect">
            <a:avLst/>
          </a:prstGeom>
          <a:noFill/>
        </p:spPr>
        <p:txBody>
          <a:bodyPr wrap="square" rtlCol="0">
            <a:spAutoFit/>
          </a:bodyPr>
          <a:lstStyle/>
          <a:p>
            <a:r>
              <a:rPr lang="cs-CZ" sz="2000" b="1" dirty="0">
                <a:solidFill>
                  <a:schemeClr val="bg1"/>
                </a:solidFill>
                <a:latin typeface="Times New Roman" panose="02020603050405020304" pitchFamily="18" charset="0"/>
                <a:cs typeface="Times New Roman" panose="02020603050405020304" pitchFamily="18" charset="0"/>
              </a:rPr>
              <a:t>Systém elektrické požární signalizace</a:t>
            </a:r>
          </a:p>
          <a:p>
            <a:endParaRPr lang="cs-CZ" sz="2000" b="1" dirty="0">
              <a:solidFill>
                <a:schemeClr val="bg1"/>
              </a:solidFill>
              <a:latin typeface="Times New Roman" panose="02020603050405020304" pitchFamily="18" charset="0"/>
              <a:cs typeface="Times New Roman" panose="02020603050405020304" pitchFamily="18" charset="0"/>
            </a:endParaRPr>
          </a:p>
          <a:p>
            <a:pPr algn="just">
              <a:lnSpc>
                <a:spcPct val="150000"/>
              </a:lnSpc>
            </a:pPr>
            <a:r>
              <a:rPr lang="cs-CZ" dirty="0">
                <a:solidFill>
                  <a:schemeClr val="bg1"/>
                </a:solidFill>
                <a:latin typeface="Times New Roman" panose="02020603050405020304" pitchFamily="18" charset="0"/>
                <a:cs typeface="Times New Roman" panose="02020603050405020304" pitchFamily="18" charset="0"/>
              </a:rPr>
              <a:t>Elektrická požární signalizace (EPS) je vyhrazené požárně bezpečnostní zařízení, které zajišťuje pomocí hlásičů požáru včasnou signalizaci požáru. </a:t>
            </a:r>
          </a:p>
          <a:p>
            <a:pPr algn="just">
              <a:lnSpc>
                <a:spcPct val="150000"/>
              </a:lnSpc>
            </a:pPr>
            <a:r>
              <a:rPr lang="cs-CZ" dirty="0">
                <a:solidFill>
                  <a:schemeClr val="bg1"/>
                </a:solidFill>
                <a:latin typeface="Times New Roman" panose="02020603050405020304" pitchFamily="18" charset="0"/>
                <a:cs typeface="Times New Roman" panose="02020603050405020304" pitchFamily="18" charset="0"/>
              </a:rPr>
              <a:t>Signály z hlásičů požáru jsou přijímány </a:t>
            </a:r>
            <a:r>
              <a:rPr lang="cs-CZ" dirty="0">
                <a:solidFill>
                  <a:schemeClr val="bg1"/>
                </a:solidFill>
                <a:latin typeface="Times New Roman" panose="02020603050405020304" pitchFamily="18" charset="0"/>
                <a:cs typeface="Times New Roman" panose="02020603050405020304" pitchFamily="18" charset="0"/>
                <a:hlinkClick r:id="rId3" action="ppaction://hlinksldjump"/>
              </a:rPr>
              <a:t>ústřednou EPS</a:t>
            </a:r>
            <a:r>
              <a:rPr lang="cs-CZ" dirty="0">
                <a:solidFill>
                  <a:schemeClr val="bg1"/>
                </a:solidFill>
                <a:latin typeface="Times New Roman" panose="02020603050405020304" pitchFamily="18" charset="0"/>
                <a:cs typeface="Times New Roman" panose="02020603050405020304" pitchFamily="18" charset="0"/>
              </a:rPr>
              <a:t>. U ústředny (např. v recepci budovy) může být v </a:t>
            </a:r>
            <a:r>
              <a:rPr lang="cs-CZ" dirty="0">
                <a:solidFill>
                  <a:schemeClr val="bg1"/>
                </a:solidFill>
                <a:latin typeface="Times New Roman" panose="02020603050405020304" pitchFamily="18" charset="0"/>
                <a:cs typeface="Times New Roman" panose="02020603050405020304" pitchFamily="18" charset="0"/>
                <a:hlinkClick r:id="rId4" action="ppaction://hlinksldjump"/>
              </a:rPr>
              <a:t>režimu den</a:t>
            </a:r>
            <a:r>
              <a:rPr lang="cs-CZ" dirty="0">
                <a:solidFill>
                  <a:schemeClr val="bg1"/>
                </a:solidFill>
                <a:latin typeface="Times New Roman" panose="02020603050405020304" pitchFamily="18" charset="0"/>
                <a:cs typeface="Times New Roman" panose="02020603050405020304" pitchFamily="18" charset="0"/>
              </a:rPr>
              <a:t> zajištěna stálá obsluha (min. dvě osoby), která v případě signálu požáru má </a:t>
            </a:r>
            <a:r>
              <a:rPr lang="cs-CZ" dirty="0">
                <a:solidFill>
                  <a:schemeClr val="bg1"/>
                </a:solidFill>
                <a:latin typeface="Times New Roman" panose="02020603050405020304" pitchFamily="18" charset="0"/>
                <a:cs typeface="Times New Roman" panose="02020603050405020304" pitchFamily="18" charset="0"/>
                <a:hlinkClick r:id="rId4" action="ppaction://hlinksldjump"/>
              </a:rPr>
              <a:t>stanovenou dobu</a:t>
            </a:r>
            <a:r>
              <a:rPr lang="cs-CZ" dirty="0">
                <a:solidFill>
                  <a:schemeClr val="bg1"/>
                </a:solidFill>
                <a:latin typeface="Times New Roman" panose="02020603050405020304" pitchFamily="18" charset="0"/>
                <a:cs typeface="Times New Roman" panose="02020603050405020304" pitchFamily="18" charset="0"/>
              </a:rPr>
              <a:t> na prověření skutečného požáru a odvolání planého poplachu, jinak systém prostřednictvím zařízení dálkového přenosu (ZDP) přivolá jednotku požární ochrany (PO). </a:t>
            </a: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p:txBody>
      </p:sp>
      <p:sp>
        <p:nvSpPr>
          <p:cNvPr id="5" name="Nadpis 1">
            <a:extLst>
              <a:ext uri="{FF2B5EF4-FFF2-40B4-BE49-F238E27FC236}">
                <a16:creationId xmlns:a16="http://schemas.microsoft.com/office/drawing/2014/main" id="{7A6A4F97-1437-17D1-45E0-EF51B6711216}"/>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3D5B94CE-9269-4A41-ED31-D6D00538A282}"/>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Dopředu nebo Další 7">
            <a:hlinkClick r:id="" action="ppaction://hlinkshowjump?jump=nextslide" highlightClick="1"/>
            <a:extLst>
              <a:ext uri="{FF2B5EF4-FFF2-40B4-BE49-F238E27FC236}">
                <a16:creationId xmlns:a16="http://schemas.microsoft.com/office/drawing/2014/main" id="{33FE698D-B28D-1BB5-9A74-8B025D83500B}"/>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DD1CB9D9-3660-AFA5-1365-6C5C5E1C6C0A}"/>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C550C902-C064-5805-C025-46CD6D1612D3}"/>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4941616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05857DD9-0AC1-3E0C-8B24-A8B67B232D8C}"/>
            </a:ext>
          </a:extLst>
        </p:cNvPr>
        <p:cNvGrpSpPr/>
        <p:nvPr/>
      </p:nvGrpSpPr>
      <p:grpSpPr>
        <a:xfrm>
          <a:off x="0" y="0"/>
          <a:ext cx="0" cy="0"/>
          <a:chOff x="0" y="0"/>
          <a:chExt cx="0" cy="0"/>
        </a:xfrm>
      </p:grpSpPr>
      <p:sp>
        <p:nvSpPr>
          <p:cNvPr id="9" name="TextovéPole 8">
            <a:extLst>
              <a:ext uri="{FF2B5EF4-FFF2-40B4-BE49-F238E27FC236}">
                <a16:creationId xmlns:a16="http://schemas.microsoft.com/office/drawing/2014/main" id="{FAA11CF9-1390-910D-2920-A55F2C38715E}"/>
              </a:ext>
            </a:extLst>
          </p:cNvPr>
          <p:cNvSpPr txBox="1"/>
          <p:nvPr/>
        </p:nvSpPr>
        <p:spPr>
          <a:xfrm>
            <a:off x="1320925" y="1090366"/>
            <a:ext cx="6618742" cy="4813049"/>
          </a:xfrm>
          <a:prstGeom prst="rect">
            <a:avLst/>
          </a:prstGeom>
          <a:noFill/>
        </p:spPr>
        <p:txBody>
          <a:bodyPr wrap="square" rtlCol="0">
            <a:spAutoFit/>
          </a:bodyPr>
          <a:lstStyle/>
          <a:p>
            <a:r>
              <a:rPr lang="cs-CZ" sz="2000" b="1" dirty="0">
                <a:solidFill>
                  <a:schemeClr val="bg1"/>
                </a:solidFill>
                <a:latin typeface="Times New Roman" panose="02020603050405020304" pitchFamily="18" charset="0"/>
                <a:cs typeface="Times New Roman" panose="02020603050405020304" pitchFamily="18" charset="0"/>
              </a:rPr>
              <a:t>Systém elektrické požární signalizace</a:t>
            </a:r>
          </a:p>
          <a:p>
            <a:endParaRPr lang="cs-CZ" sz="2000" b="1" dirty="0">
              <a:solidFill>
                <a:schemeClr val="bg1"/>
              </a:solidFill>
              <a:latin typeface="Times New Roman" panose="02020603050405020304" pitchFamily="18" charset="0"/>
              <a:cs typeface="Times New Roman" panose="02020603050405020304" pitchFamily="18" charset="0"/>
            </a:endParaRPr>
          </a:p>
          <a:p>
            <a:pPr algn="just">
              <a:lnSpc>
                <a:spcPct val="150000"/>
              </a:lnSpc>
            </a:pPr>
            <a:r>
              <a:rPr lang="cs-CZ" dirty="0">
                <a:solidFill>
                  <a:schemeClr val="bg1"/>
                </a:solidFill>
                <a:latin typeface="Times New Roman" panose="02020603050405020304" pitchFamily="18" charset="0"/>
                <a:cs typeface="Times New Roman" panose="02020603050405020304" pitchFamily="18" charset="0"/>
              </a:rPr>
              <a:t>Jednostupňová EPS</a:t>
            </a:r>
          </a:p>
          <a:p>
            <a:pPr algn="just">
              <a:lnSpc>
                <a:spcPct val="150000"/>
              </a:lnSpc>
            </a:pPr>
            <a:r>
              <a:rPr lang="cs-CZ" dirty="0">
                <a:solidFill>
                  <a:schemeClr val="bg1"/>
                </a:solidFill>
                <a:latin typeface="Times New Roman" panose="02020603050405020304" pitchFamily="18" charset="0"/>
                <a:cs typeface="Times New Roman" panose="02020603050405020304" pitchFamily="18" charset="0"/>
              </a:rPr>
              <a:t>Jednostupňová EPS má jednu hlavní ústřednu, na které jsou připojeny samočinné a tlačítkové hlásiče požáru. Na ústřednu jsou zapojeny doplňující zařízení, nebo ovládací zařízení. Jednostupňová EPS nemá vedlejší ústřednu.</a:t>
            </a: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r>
              <a:rPr lang="cs-CZ" dirty="0">
                <a:solidFill>
                  <a:schemeClr val="bg1"/>
                </a:solidFill>
                <a:latin typeface="Times New Roman" panose="02020603050405020304" pitchFamily="18" charset="0"/>
                <a:cs typeface="Times New Roman" panose="02020603050405020304" pitchFamily="18" charset="0"/>
              </a:rPr>
              <a:t>Vícestupňová EPS</a:t>
            </a:r>
          </a:p>
          <a:p>
            <a:pPr algn="just">
              <a:lnSpc>
                <a:spcPct val="150000"/>
              </a:lnSpc>
            </a:pPr>
            <a:r>
              <a:rPr lang="cs-CZ" dirty="0">
                <a:solidFill>
                  <a:schemeClr val="bg1"/>
                </a:solidFill>
                <a:latin typeface="Times New Roman" panose="02020603050405020304" pitchFamily="18" charset="0"/>
                <a:cs typeface="Times New Roman" panose="02020603050405020304" pitchFamily="18" charset="0"/>
              </a:rPr>
              <a:t>Vícestupňová EPS má hlavní a vedlejší ústředny, na které jsou připojeny samočinné a tlačítkové hlásiče požáru a vedlejší ústředny nižšího stupně.</a:t>
            </a:r>
          </a:p>
        </p:txBody>
      </p:sp>
      <p:sp>
        <p:nvSpPr>
          <p:cNvPr id="5" name="Nadpis 1">
            <a:extLst>
              <a:ext uri="{FF2B5EF4-FFF2-40B4-BE49-F238E27FC236}">
                <a16:creationId xmlns:a16="http://schemas.microsoft.com/office/drawing/2014/main" id="{3B56B9BD-E892-DDB6-403D-9BDB789B1DD2}"/>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8053F164-1F9A-FEB3-F685-413070577B04}"/>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Dopředu nebo Další 7">
            <a:hlinkClick r:id="" action="ppaction://hlinkshowjump?jump=nextslide" highlightClick="1"/>
            <a:extLst>
              <a:ext uri="{FF2B5EF4-FFF2-40B4-BE49-F238E27FC236}">
                <a16:creationId xmlns:a16="http://schemas.microsoft.com/office/drawing/2014/main" id="{7106779C-24F5-F60A-D6C8-6F80ECEDC6C9}"/>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807F80AC-A8F4-11B3-C1F8-181A37FB1CB2}"/>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AA900392-D60D-E970-80F0-DF50833C9F7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7286033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362A08C0-7ACC-9EC5-34A2-B5C17EE416D6}"/>
            </a:ext>
          </a:extLst>
        </p:cNvPr>
        <p:cNvGrpSpPr/>
        <p:nvPr/>
      </p:nvGrpSpPr>
      <p:grpSpPr>
        <a:xfrm>
          <a:off x="0" y="0"/>
          <a:ext cx="0" cy="0"/>
          <a:chOff x="0" y="0"/>
          <a:chExt cx="0" cy="0"/>
        </a:xfrm>
      </p:grpSpPr>
      <p:sp>
        <p:nvSpPr>
          <p:cNvPr id="9" name="TextovéPole 8">
            <a:extLst>
              <a:ext uri="{FF2B5EF4-FFF2-40B4-BE49-F238E27FC236}">
                <a16:creationId xmlns:a16="http://schemas.microsoft.com/office/drawing/2014/main" id="{0C4115FF-C318-757E-5F3E-4A4C705AC08E}"/>
              </a:ext>
            </a:extLst>
          </p:cNvPr>
          <p:cNvSpPr txBox="1"/>
          <p:nvPr/>
        </p:nvSpPr>
        <p:spPr>
          <a:xfrm>
            <a:off x="1561171" y="1090366"/>
            <a:ext cx="9285248" cy="4920771"/>
          </a:xfrm>
          <a:prstGeom prst="rect">
            <a:avLst/>
          </a:prstGeom>
          <a:noFill/>
        </p:spPr>
        <p:txBody>
          <a:bodyPr wrap="square" rtlCol="0">
            <a:spAutoFit/>
          </a:bodyPr>
          <a:lstStyle/>
          <a:p>
            <a:r>
              <a:rPr lang="cs-CZ" sz="2000" b="1" dirty="0">
                <a:solidFill>
                  <a:schemeClr val="bg1"/>
                </a:solidFill>
                <a:latin typeface="Times New Roman" panose="02020603050405020304" pitchFamily="18" charset="0"/>
                <a:cs typeface="Times New Roman" panose="02020603050405020304" pitchFamily="18" charset="0"/>
              </a:rPr>
              <a:t>Systém elektrické požární signalizace</a:t>
            </a: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r>
              <a:rPr lang="cs-CZ" dirty="0">
                <a:solidFill>
                  <a:schemeClr val="bg1"/>
                </a:solidFill>
                <a:latin typeface="Times New Roman" panose="02020603050405020304" pitchFamily="18" charset="0"/>
                <a:cs typeface="Times New Roman" panose="02020603050405020304" pitchFamily="18" charset="0"/>
              </a:rPr>
              <a:t>Systémy EPS s kolektivní adresací</a:t>
            </a:r>
          </a:p>
          <a:p>
            <a:pPr algn="just">
              <a:lnSpc>
                <a:spcPct val="150000"/>
              </a:lnSpc>
            </a:pPr>
            <a:r>
              <a:rPr lang="cs-CZ" dirty="0">
                <a:solidFill>
                  <a:schemeClr val="bg1"/>
                </a:solidFill>
                <a:latin typeface="Times New Roman" panose="02020603050405020304" pitchFamily="18" charset="0"/>
                <a:cs typeface="Times New Roman" panose="02020603050405020304" pitchFamily="18" charset="0"/>
              </a:rPr>
              <a:t>Jsou vhodné pro objekty menšího rozsahu a stojí na vyhodnocování změn na smyčce. Smyčka obsahuje požární hlásiče a při vzniku požáru změní odpor a tím upozorní ústřednu, která signál vyhodnotí. Není možné vyhodnotit který hlásič konkrétně požáru detekoval. </a:t>
            </a: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r>
              <a:rPr lang="cs-CZ" dirty="0">
                <a:solidFill>
                  <a:schemeClr val="bg1"/>
                </a:solidFill>
                <a:latin typeface="Times New Roman" panose="02020603050405020304" pitchFamily="18" charset="0"/>
                <a:cs typeface="Times New Roman" panose="02020603050405020304" pitchFamily="18" charset="0"/>
              </a:rPr>
              <a:t>EPS s individuální adresací</a:t>
            </a:r>
          </a:p>
          <a:p>
            <a:pPr algn="just">
              <a:lnSpc>
                <a:spcPct val="150000"/>
              </a:lnSpc>
            </a:pPr>
            <a:r>
              <a:rPr lang="cs-CZ" dirty="0">
                <a:solidFill>
                  <a:schemeClr val="bg1"/>
                </a:solidFill>
                <a:latin typeface="Times New Roman" panose="02020603050405020304" pitchFamily="18" charset="0"/>
                <a:cs typeface="Times New Roman" panose="02020603050405020304" pitchFamily="18" charset="0"/>
              </a:rPr>
              <a:t>Tento systém umožňuje identifikaci stavu jednotlivých hlásičů na hlásící lince. Výhodou je, že lze identifikovat prvek (a tím i přesné umístění), který vysílá signál. Tyto prvky (hlásiče) komunikují s ústřednou individuálně. Pomocí software lze tyto prvky řadit do různých oddělených skupin.</a:t>
            </a: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p:txBody>
      </p:sp>
      <p:sp>
        <p:nvSpPr>
          <p:cNvPr id="5" name="Nadpis 1">
            <a:extLst>
              <a:ext uri="{FF2B5EF4-FFF2-40B4-BE49-F238E27FC236}">
                <a16:creationId xmlns:a16="http://schemas.microsoft.com/office/drawing/2014/main" id="{6A76BAD5-316E-6108-FF9E-9E40102052DC}"/>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E109FFE5-6A07-C143-3D7D-2F122D6F2870}"/>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Dopředu nebo Další 7">
            <a:hlinkClick r:id="" action="ppaction://hlinkshowjump?jump=nextslide" highlightClick="1"/>
            <a:extLst>
              <a:ext uri="{FF2B5EF4-FFF2-40B4-BE49-F238E27FC236}">
                <a16:creationId xmlns:a16="http://schemas.microsoft.com/office/drawing/2014/main" id="{997AF93C-F560-703E-616B-1761B7A5BAAF}"/>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52156ACE-4910-8AE4-CA09-34AAAE660AF0}"/>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AD940116-9A91-15A8-2EFF-7C04F17D3463}"/>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1002454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E1ED49F8-7CF8-EAD9-3929-661F8C5618D8}"/>
            </a:ext>
          </a:extLst>
        </p:cNvPr>
        <p:cNvGrpSpPr/>
        <p:nvPr/>
      </p:nvGrpSpPr>
      <p:grpSpPr>
        <a:xfrm>
          <a:off x="0" y="0"/>
          <a:ext cx="0" cy="0"/>
          <a:chOff x="0" y="0"/>
          <a:chExt cx="0" cy="0"/>
        </a:xfrm>
      </p:grpSpPr>
      <p:sp>
        <p:nvSpPr>
          <p:cNvPr id="9" name="TextovéPole 8">
            <a:extLst>
              <a:ext uri="{FF2B5EF4-FFF2-40B4-BE49-F238E27FC236}">
                <a16:creationId xmlns:a16="http://schemas.microsoft.com/office/drawing/2014/main" id="{91ADE692-26ED-A353-FB2B-EEC38BD34CC3}"/>
              </a:ext>
            </a:extLst>
          </p:cNvPr>
          <p:cNvSpPr txBox="1"/>
          <p:nvPr/>
        </p:nvSpPr>
        <p:spPr>
          <a:xfrm>
            <a:off x="1561172" y="1090365"/>
            <a:ext cx="6222380" cy="3987630"/>
          </a:xfrm>
          <a:prstGeom prst="rect">
            <a:avLst/>
          </a:prstGeom>
          <a:noFill/>
        </p:spPr>
        <p:txBody>
          <a:bodyPr wrap="square" rtlCol="0">
            <a:spAutoFit/>
          </a:bodyPr>
          <a:lstStyle/>
          <a:p>
            <a:r>
              <a:rPr lang="cs-CZ" sz="1600" b="1" dirty="0">
                <a:solidFill>
                  <a:schemeClr val="bg1"/>
                </a:solidFill>
                <a:latin typeface="Times New Roman" panose="02020603050405020304" pitchFamily="18" charset="0"/>
                <a:cs typeface="Times New Roman" panose="02020603050405020304" pitchFamily="18" charset="0"/>
              </a:rPr>
              <a:t>Hlásiče požáru</a:t>
            </a:r>
          </a:p>
          <a:p>
            <a:pPr algn="just">
              <a:lnSpc>
                <a:spcPct val="150000"/>
              </a:lnSpc>
            </a:pPr>
            <a:r>
              <a:rPr lang="cs-CZ" sz="1600" b="1" dirty="0">
                <a:solidFill>
                  <a:schemeClr val="bg1"/>
                </a:solidFill>
                <a:latin typeface="Times New Roman" panose="02020603050405020304" pitchFamily="18" charset="0"/>
                <a:cs typeface="Times New Roman" panose="02020603050405020304" pitchFamily="18" charset="0"/>
              </a:rPr>
              <a:t>Tlačítkové hlásiče</a:t>
            </a:r>
          </a:p>
          <a:p>
            <a:pPr algn="just">
              <a:lnSpc>
                <a:spcPct val="150000"/>
              </a:lnSpc>
            </a:pPr>
            <a:r>
              <a:rPr lang="cs-CZ" sz="1600" dirty="0">
                <a:solidFill>
                  <a:schemeClr val="bg1"/>
                </a:solidFill>
                <a:latin typeface="Times New Roman" panose="02020603050405020304" pitchFamily="18" charset="0"/>
                <a:cs typeface="Times New Roman" panose="02020603050405020304" pitchFamily="18" charset="0"/>
              </a:rPr>
              <a:t>Tyto hlásiče nevyhodnocují žádné vnější fyzikální parametry, ale jen stisk tlačítka, a pomocí lidského činitele, který musí tuto změnu vyhodnotit a stisknout tlačítko hlásiče, předají údaj do ústředny EPS.</a:t>
            </a:r>
          </a:p>
          <a:p>
            <a:pPr algn="just">
              <a:lnSpc>
                <a:spcPct val="150000"/>
              </a:lnSpc>
            </a:pPr>
            <a:r>
              <a:rPr lang="cs-CZ" sz="1600" b="1" dirty="0">
                <a:solidFill>
                  <a:schemeClr val="bg1"/>
                </a:solidFill>
                <a:latin typeface="Times New Roman" panose="02020603050405020304" pitchFamily="18" charset="0"/>
                <a:cs typeface="Times New Roman" panose="02020603050405020304" pitchFamily="18" charset="0"/>
              </a:rPr>
              <a:t>Samočinné hlásiče</a:t>
            </a:r>
          </a:p>
          <a:p>
            <a:pPr algn="just">
              <a:lnSpc>
                <a:spcPct val="150000"/>
              </a:lnSpc>
            </a:pPr>
            <a:r>
              <a:rPr lang="cs-CZ" sz="1600" dirty="0">
                <a:solidFill>
                  <a:schemeClr val="bg1"/>
                </a:solidFill>
                <a:latin typeface="Times New Roman" panose="02020603050405020304" pitchFamily="18" charset="0"/>
                <a:cs typeface="Times New Roman" panose="02020603050405020304" pitchFamily="18" charset="0"/>
              </a:rPr>
              <a:t>Samočinné hlásiče reagují na výskyt nebo změnu sledovaných projevů požáru bez nutnosti zásahu lidského činitele.</a:t>
            </a:r>
          </a:p>
          <a:p>
            <a:pPr marL="285750" indent="-285750" algn="just">
              <a:lnSpc>
                <a:spcPct val="150000"/>
              </a:lnSpc>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Bodové hlásiče sledují fyzikální parametry na jednom místě.</a:t>
            </a:r>
          </a:p>
          <a:p>
            <a:pPr marL="285750" indent="-285750" algn="just">
              <a:lnSpc>
                <a:spcPct val="150000"/>
              </a:lnSpc>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Lineární hlásiče sledují změnu fyzikálních parametrů na určitém úseku.</a:t>
            </a:r>
          </a:p>
        </p:txBody>
      </p:sp>
      <p:sp>
        <p:nvSpPr>
          <p:cNvPr id="5" name="Nadpis 1">
            <a:extLst>
              <a:ext uri="{FF2B5EF4-FFF2-40B4-BE49-F238E27FC236}">
                <a16:creationId xmlns:a16="http://schemas.microsoft.com/office/drawing/2014/main" id="{E3852652-A067-6258-0833-6BA057531706}"/>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A0A05B40-B7A0-81CD-9550-0213BD6F7FE3}"/>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Dopředu nebo Další 7">
            <a:hlinkClick r:id="" action="ppaction://hlinkshowjump?jump=nextslide" highlightClick="1"/>
            <a:extLst>
              <a:ext uri="{FF2B5EF4-FFF2-40B4-BE49-F238E27FC236}">
                <a16:creationId xmlns:a16="http://schemas.microsoft.com/office/drawing/2014/main" id="{445A5371-1FAA-C512-4C07-B332DBE6A336}"/>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FB9D5E4A-322A-21C8-93E4-519FCFF61586}"/>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0B73A9EC-EA4C-79BF-8B5A-02E81D61024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2" name="Obrázek 1" descr="Obsah obrázku text, červená, cedule, krabice&#10;&#10;Popis byl vytvořen automaticky">
            <a:extLst>
              <a:ext uri="{FF2B5EF4-FFF2-40B4-BE49-F238E27FC236}">
                <a16:creationId xmlns:a16="http://schemas.microsoft.com/office/drawing/2014/main" id="{42C63752-BF5E-EB69-CF46-6E35A7E8D4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26465" y="1167336"/>
            <a:ext cx="2616043" cy="2720721"/>
          </a:xfrm>
          <a:prstGeom prst="rect">
            <a:avLst/>
          </a:prstGeom>
        </p:spPr>
      </p:pic>
    </p:spTree>
    <p:extLst>
      <p:ext uri="{BB962C8B-B14F-4D97-AF65-F5344CB8AC3E}">
        <p14:creationId xmlns:p14="http://schemas.microsoft.com/office/powerpoint/2010/main" val="2004977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53412BA8-1539-4134-2D52-79430B27D14E}"/>
            </a:ext>
          </a:extLst>
        </p:cNvPr>
        <p:cNvGrpSpPr/>
        <p:nvPr/>
      </p:nvGrpSpPr>
      <p:grpSpPr>
        <a:xfrm>
          <a:off x="0" y="0"/>
          <a:ext cx="0" cy="0"/>
          <a:chOff x="0" y="0"/>
          <a:chExt cx="0" cy="0"/>
        </a:xfrm>
      </p:grpSpPr>
      <p:sp>
        <p:nvSpPr>
          <p:cNvPr id="9" name="TextovéPole 8">
            <a:extLst>
              <a:ext uri="{FF2B5EF4-FFF2-40B4-BE49-F238E27FC236}">
                <a16:creationId xmlns:a16="http://schemas.microsoft.com/office/drawing/2014/main" id="{0CD3B8C4-5F8F-B7C5-6CAB-B485B7543642}"/>
              </a:ext>
            </a:extLst>
          </p:cNvPr>
          <p:cNvSpPr txBox="1"/>
          <p:nvPr/>
        </p:nvSpPr>
        <p:spPr>
          <a:xfrm>
            <a:off x="1561171" y="1090366"/>
            <a:ext cx="5969619" cy="3987630"/>
          </a:xfrm>
          <a:prstGeom prst="rect">
            <a:avLst/>
          </a:prstGeom>
          <a:noFill/>
        </p:spPr>
        <p:txBody>
          <a:bodyPr wrap="square" rtlCol="0">
            <a:spAutoFit/>
          </a:bodyPr>
          <a:lstStyle/>
          <a:p>
            <a:r>
              <a:rPr lang="cs-CZ" sz="1600" b="1" dirty="0">
                <a:solidFill>
                  <a:schemeClr val="bg1"/>
                </a:solidFill>
                <a:latin typeface="Times New Roman" panose="02020603050405020304" pitchFamily="18" charset="0"/>
                <a:cs typeface="Times New Roman" panose="02020603050405020304" pitchFamily="18" charset="0"/>
              </a:rPr>
              <a:t>Hlásiče požáru</a:t>
            </a:r>
          </a:p>
          <a:p>
            <a:pPr algn="just">
              <a:lnSpc>
                <a:spcPct val="150000"/>
              </a:lnSpc>
            </a:pPr>
            <a:endParaRPr lang="cs-CZ" sz="1600" dirty="0">
              <a:solidFill>
                <a:schemeClr val="bg1"/>
              </a:solidFill>
              <a:latin typeface="Times New Roman" panose="02020603050405020304" pitchFamily="18" charset="0"/>
              <a:cs typeface="Times New Roman" panose="02020603050405020304" pitchFamily="18" charset="0"/>
            </a:endParaRPr>
          </a:p>
          <a:p>
            <a:pPr algn="just">
              <a:lnSpc>
                <a:spcPct val="150000"/>
              </a:lnSpc>
            </a:pPr>
            <a:r>
              <a:rPr lang="cs-CZ" sz="1600" dirty="0">
                <a:solidFill>
                  <a:schemeClr val="bg1"/>
                </a:solidFill>
                <a:latin typeface="Times New Roman" panose="02020603050405020304" pitchFamily="18" charset="0"/>
                <a:cs typeface="Times New Roman" panose="02020603050405020304" pitchFamily="18" charset="0"/>
              </a:rPr>
              <a:t>Rozdělení samočinných hlásičů podle sledovaných projevů požáru: </a:t>
            </a:r>
          </a:p>
          <a:p>
            <a:pPr marL="285750" indent="-285750" algn="just">
              <a:lnSpc>
                <a:spcPct val="150000"/>
              </a:lnSpc>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Teplotní hlásiče vyhodnocují jednak překročení určité teploty a jednak rychlost jejího zvyšování.</a:t>
            </a:r>
          </a:p>
          <a:p>
            <a:pPr marL="285750" indent="-285750" algn="just">
              <a:lnSpc>
                <a:spcPct val="150000"/>
              </a:lnSpc>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Kouřové hlásiče vyhodnocují vznik požáru na základě zjištění přítomnosti aerosolů</a:t>
            </a:r>
          </a:p>
          <a:p>
            <a:pPr marL="285750" indent="-285750" algn="just">
              <a:lnSpc>
                <a:spcPct val="150000"/>
              </a:lnSpc>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Kombinované hlásiče kombinují teplotní a kouřová čidla pro snížení výskytu planých poplachů</a:t>
            </a:r>
          </a:p>
          <a:p>
            <a:pPr marL="285750" indent="-285750" algn="just">
              <a:lnSpc>
                <a:spcPct val="150000"/>
              </a:lnSpc>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Hlásiče vyzařování plamene reagují na vyzařování plamene v určité části spektra</a:t>
            </a:r>
          </a:p>
        </p:txBody>
      </p:sp>
      <p:sp>
        <p:nvSpPr>
          <p:cNvPr id="5" name="Nadpis 1">
            <a:extLst>
              <a:ext uri="{FF2B5EF4-FFF2-40B4-BE49-F238E27FC236}">
                <a16:creationId xmlns:a16="http://schemas.microsoft.com/office/drawing/2014/main" id="{1B828C2B-EA41-AA73-7CC0-F8C84278B55C}"/>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02F14044-4F84-F6F5-3B2E-D5B4BF443B98}"/>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Dopředu nebo Další 7">
            <a:hlinkClick r:id="" action="ppaction://hlinkshowjump?jump=nextslide" highlightClick="1"/>
            <a:extLst>
              <a:ext uri="{FF2B5EF4-FFF2-40B4-BE49-F238E27FC236}">
                <a16:creationId xmlns:a16="http://schemas.microsoft.com/office/drawing/2014/main" id="{8FB12B95-A282-406B-2FA3-F6E78F9DCE4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06A15C66-E6FE-B661-457C-127BB1A4375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B2C5453F-9134-F7F6-9E38-2F26FA097D24}"/>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interiér, ventilátor, kruh, Mechanický ventilátor&#10;&#10;Popis byl vytvořen automaticky">
            <a:extLst>
              <a:ext uri="{FF2B5EF4-FFF2-40B4-BE49-F238E27FC236}">
                <a16:creationId xmlns:a16="http://schemas.microsoft.com/office/drawing/2014/main" id="{018D9318-172E-9BC4-8240-8C82AC9C442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69289" y="1090366"/>
            <a:ext cx="2470419" cy="2666469"/>
          </a:xfrm>
          <a:prstGeom prst="rect">
            <a:avLst/>
          </a:prstGeom>
        </p:spPr>
      </p:pic>
    </p:spTree>
    <p:extLst>
      <p:ext uri="{BB962C8B-B14F-4D97-AF65-F5344CB8AC3E}">
        <p14:creationId xmlns:p14="http://schemas.microsoft.com/office/powerpoint/2010/main" val="20335292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74ABDD27-1FE3-B97D-E57F-F018AEC03A30}"/>
            </a:ext>
          </a:extLst>
        </p:cNvPr>
        <p:cNvGrpSpPr/>
        <p:nvPr/>
      </p:nvGrpSpPr>
      <p:grpSpPr>
        <a:xfrm>
          <a:off x="0" y="0"/>
          <a:ext cx="0" cy="0"/>
          <a:chOff x="0" y="0"/>
          <a:chExt cx="0" cy="0"/>
        </a:xfrm>
      </p:grpSpPr>
      <p:sp>
        <p:nvSpPr>
          <p:cNvPr id="9" name="TextovéPole 8">
            <a:extLst>
              <a:ext uri="{FF2B5EF4-FFF2-40B4-BE49-F238E27FC236}">
                <a16:creationId xmlns:a16="http://schemas.microsoft.com/office/drawing/2014/main" id="{02F14D4F-8F43-AA78-A54F-2107F7A0FD0B}"/>
              </a:ext>
            </a:extLst>
          </p:cNvPr>
          <p:cNvSpPr txBox="1"/>
          <p:nvPr/>
        </p:nvSpPr>
        <p:spPr>
          <a:xfrm>
            <a:off x="1075599" y="1001156"/>
            <a:ext cx="3963540" cy="3258777"/>
          </a:xfrm>
          <a:prstGeom prst="rect">
            <a:avLst/>
          </a:prstGeom>
          <a:noFill/>
        </p:spPr>
        <p:txBody>
          <a:bodyPr wrap="square" rtlCol="0">
            <a:spAutoFit/>
          </a:bodyPr>
          <a:lstStyle/>
          <a:p>
            <a:r>
              <a:rPr lang="cs-CZ" sz="2000" b="1" dirty="0">
                <a:solidFill>
                  <a:schemeClr val="bg1"/>
                </a:solidFill>
                <a:latin typeface="Times New Roman" panose="02020603050405020304" pitchFamily="18" charset="0"/>
                <a:cs typeface="Times New Roman" panose="02020603050405020304" pitchFamily="18" charset="0"/>
              </a:rPr>
              <a:t>Panel č. 1 </a:t>
            </a:r>
          </a:p>
          <a:p>
            <a:pPr algn="just">
              <a:lnSpc>
                <a:spcPct val="150000"/>
              </a:lnSpc>
            </a:pPr>
            <a:r>
              <a:rPr lang="cs-CZ" dirty="0">
                <a:solidFill>
                  <a:schemeClr val="bg1"/>
                </a:solidFill>
                <a:latin typeface="Times New Roman" panose="02020603050405020304" pitchFamily="18" charset="0"/>
                <a:cs typeface="Times New Roman" panose="02020603050405020304" pitchFamily="18" charset="0"/>
              </a:rPr>
              <a:t>Ústředna EPS</a:t>
            </a:r>
          </a:p>
          <a:p>
            <a:pPr algn="just">
              <a:lnSpc>
                <a:spcPct val="150000"/>
              </a:lnSpc>
            </a:pPr>
            <a:r>
              <a:rPr lang="cs-CZ" dirty="0">
                <a:solidFill>
                  <a:schemeClr val="bg1"/>
                </a:solidFill>
                <a:latin typeface="Times New Roman" panose="02020603050405020304" pitchFamily="18" charset="0"/>
                <a:cs typeface="Times New Roman" panose="02020603050405020304" pitchFamily="18" charset="0"/>
              </a:rPr>
              <a:t>Obslužné pole požární ochrany (OPPO)</a:t>
            </a:r>
          </a:p>
          <a:p>
            <a:pPr algn="just">
              <a:lnSpc>
                <a:spcPct val="150000"/>
              </a:lnSpc>
            </a:pPr>
            <a:r>
              <a:rPr lang="cs-CZ" dirty="0">
                <a:solidFill>
                  <a:schemeClr val="bg1"/>
                </a:solidFill>
                <a:latin typeface="Times New Roman" panose="02020603050405020304" pitchFamily="18" charset="0"/>
                <a:cs typeface="Times New Roman" panose="02020603050405020304" pitchFamily="18" charset="0"/>
              </a:rPr>
              <a:t>Tlačítkový hlásič požáru</a:t>
            </a:r>
          </a:p>
          <a:p>
            <a:pPr algn="just">
              <a:lnSpc>
                <a:spcPct val="150000"/>
              </a:lnSpc>
            </a:pPr>
            <a:r>
              <a:rPr lang="cs-CZ" dirty="0">
                <a:solidFill>
                  <a:schemeClr val="bg1"/>
                </a:solidFill>
                <a:latin typeface="Times New Roman" panose="02020603050405020304" pitchFamily="18" charset="0"/>
                <a:cs typeface="Times New Roman" panose="02020603050405020304" pitchFamily="18" charset="0"/>
              </a:rPr>
              <a:t>Siréna EPS</a:t>
            </a: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p:txBody>
      </p:sp>
      <p:sp>
        <p:nvSpPr>
          <p:cNvPr id="5" name="Nadpis 1">
            <a:extLst>
              <a:ext uri="{FF2B5EF4-FFF2-40B4-BE49-F238E27FC236}">
                <a16:creationId xmlns:a16="http://schemas.microsoft.com/office/drawing/2014/main" id="{CC069DA0-09ED-0FB6-FFAA-7E12EBEAA5C3}"/>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A3E10548-1F5B-E182-0F5D-2C5020824BCC}"/>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Dopředu nebo Další 7">
            <a:hlinkClick r:id="" action="ppaction://hlinkshowjump?jump=nextslide" highlightClick="1"/>
            <a:extLst>
              <a:ext uri="{FF2B5EF4-FFF2-40B4-BE49-F238E27FC236}">
                <a16:creationId xmlns:a16="http://schemas.microsoft.com/office/drawing/2014/main" id="{7E84025F-A44B-03BF-407F-7D7A1FAC50C5}"/>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7F40C906-4D58-A61C-36C3-DF6E2C16D850}"/>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F7FB6026-2D14-D02E-80DE-41DBAFEDD8D2}"/>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text, Obdélník, interiér, červená&#10;&#10;Popis byl vytvořen automaticky">
            <a:extLst>
              <a:ext uri="{FF2B5EF4-FFF2-40B4-BE49-F238E27FC236}">
                <a16:creationId xmlns:a16="http://schemas.microsoft.com/office/drawing/2014/main" id="{66C5B59B-5004-A5E3-BF7A-09809385BD5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54575" y="913704"/>
            <a:ext cx="5705678" cy="5715695"/>
          </a:xfrm>
          <a:prstGeom prst="rect">
            <a:avLst/>
          </a:prstGeom>
        </p:spPr>
      </p:pic>
    </p:spTree>
    <p:extLst>
      <p:ext uri="{BB962C8B-B14F-4D97-AF65-F5344CB8AC3E}">
        <p14:creationId xmlns:p14="http://schemas.microsoft.com/office/powerpoint/2010/main" val="36766565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9" name="TextovéPole 8">
            <a:extLst>
              <a:ext uri="{FF2B5EF4-FFF2-40B4-BE49-F238E27FC236}">
                <a16:creationId xmlns:a16="http://schemas.microsoft.com/office/drawing/2014/main" id="{E85E8C12-2051-CBF4-834A-5AC4A5EC7CC7}"/>
              </a:ext>
            </a:extLst>
          </p:cNvPr>
          <p:cNvSpPr txBox="1"/>
          <p:nvPr/>
        </p:nvSpPr>
        <p:spPr>
          <a:xfrm>
            <a:off x="1075599" y="1001156"/>
            <a:ext cx="5440611" cy="3258777"/>
          </a:xfrm>
          <a:prstGeom prst="rect">
            <a:avLst/>
          </a:prstGeom>
          <a:noFill/>
        </p:spPr>
        <p:txBody>
          <a:bodyPr wrap="square" rtlCol="0">
            <a:spAutoFit/>
          </a:bodyPr>
          <a:lstStyle/>
          <a:p>
            <a:r>
              <a:rPr lang="cs-CZ" sz="2000" b="1" dirty="0">
                <a:solidFill>
                  <a:schemeClr val="bg1"/>
                </a:solidFill>
                <a:latin typeface="Times New Roman" panose="02020603050405020304" pitchFamily="18" charset="0"/>
                <a:cs typeface="Times New Roman" panose="02020603050405020304" pitchFamily="18" charset="0"/>
              </a:rPr>
              <a:t>Ústředna EPS</a:t>
            </a:r>
          </a:p>
          <a:p>
            <a:pPr algn="just">
              <a:lnSpc>
                <a:spcPct val="150000"/>
              </a:lnSpc>
            </a:pPr>
            <a:r>
              <a:rPr lang="cs-CZ" dirty="0">
                <a:solidFill>
                  <a:schemeClr val="bg1"/>
                </a:solidFill>
                <a:latin typeface="Times New Roman" panose="02020603050405020304" pitchFamily="18" charset="0"/>
                <a:cs typeface="Times New Roman" panose="02020603050405020304" pitchFamily="18" charset="0"/>
              </a:rPr>
              <a:t>Ústředna, která přejímá a vyhodnocuje výstupní signály vysílané hlásiči požáru, popř. přejímá a vyhodnocuje</a:t>
            </a:r>
          </a:p>
          <a:p>
            <a:pPr algn="just">
              <a:lnSpc>
                <a:spcPct val="150000"/>
              </a:lnSpc>
            </a:pPr>
            <a:r>
              <a:rPr lang="cs-CZ" dirty="0">
                <a:solidFill>
                  <a:schemeClr val="bg1"/>
                </a:solidFill>
                <a:latin typeface="Times New Roman" panose="02020603050405020304" pitchFamily="18" charset="0"/>
                <a:cs typeface="Times New Roman" panose="02020603050405020304" pitchFamily="18" charset="0"/>
              </a:rPr>
              <a:t>Informace ze všech vedlejších ústředen systému. </a:t>
            </a:r>
          </a:p>
          <a:p>
            <a:pPr algn="just">
              <a:lnSpc>
                <a:spcPct val="150000"/>
              </a:lnSpc>
            </a:pPr>
            <a:r>
              <a:rPr lang="cs-CZ" dirty="0">
                <a:solidFill>
                  <a:schemeClr val="bg1"/>
                </a:solidFill>
                <a:latin typeface="Times New Roman" panose="02020603050405020304" pitchFamily="18" charset="0"/>
                <a:cs typeface="Times New Roman" panose="02020603050405020304" pitchFamily="18" charset="0"/>
              </a:rPr>
              <a:t>Do hlavní ústředny musí být svedeny všechny informace ze všech ústředen v systému. </a:t>
            </a: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p:txBody>
      </p:sp>
      <p:sp>
        <p:nvSpPr>
          <p:cNvPr id="5" name="Nadpis 1">
            <a:extLst>
              <a:ext uri="{FF2B5EF4-FFF2-40B4-BE49-F238E27FC236}">
                <a16:creationId xmlns:a16="http://schemas.microsoft.com/office/drawing/2014/main" id="{7A6A4F97-1437-17D1-45E0-EF51B6711216}"/>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3D5B94CE-9269-4A41-ED31-D6D00538A282}"/>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Dopředu nebo Další 7">
            <a:hlinkClick r:id="" action="ppaction://hlinkshowjump?jump=nextslide" highlightClick="1"/>
            <a:extLst>
              <a:ext uri="{FF2B5EF4-FFF2-40B4-BE49-F238E27FC236}">
                <a16:creationId xmlns:a16="http://schemas.microsoft.com/office/drawing/2014/main" id="{33FE698D-B28D-1BB5-9A74-8B025D83500B}"/>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DD1CB9D9-3660-AFA5-1365-6C5C5E1C6C0A}"/>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C550C902-C064-5805-C025-46CD6D1612D3}"/>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Domácí spotřebič, mikrovlnná trouba, interiér, elektronika&#10;&#10;Popis byl vytvořen automaticky">
            <a:extLst>
              <a:ext uri="{FF2B5EF4-FFF2-40B4-BE49-F238E27FC236}">
                <a16:creationId xmlns:a16="http://schemas.microsoft.com/office/drawing/2014/main" id="{0FC19EA2-AF97-5D41-7614-E4B1E332F9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14280" y="938825"/>
            <a:ext cx="3733129" cy="2645006"/>
          </a:xfrm>
          <a:prstGeom prst="rect">
            <a:avLst/>
          </a:prstGeom>
        </p:spPr>
      </p:pic>
      <p:pic>
        <p:nvPicPr>
          <p:cNvPr id="4" name="Obrázek 3">
            <a:extLst>
              <a:ext uri="{FF2B5EF4-FFF2-40B4-BE49-F238E27FC236}">
                <a16:creationId xmlns:a16="http://schemas.microsoft.com/office/drawing/2014/main" id="{680DBCC7-9043-458B-86FC-1089A7820E7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127794" y="3583831"/>
            <a:ext cx="4640917" cy="2751401"/>
          </a:xfrm>
          <a:prstGeom prst="rect">
            <a:avLst/>
          </a:prstGeom>
        </p:spPr>
      </p:pic>
    </p:spTree>
    <p:extLst>
      <p:ext uri="{BB962C8B-B14F-4D97-AF65-F5344CB8AC3E}">
        <p14:creationId xmlns:p14="http://schemas.microsoft.com/office/powerpoint/2010/main" val="1331276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B9EF035-04E3-E767-EEF3-8E8676E063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3" name="Zástupný obsah 2">
            <a:extLst>
              <a:ext uri="{FF2B5EF4-FFF2-40B4-BE49-F238E27FC236}">
                <a16:creationId xmlns:a16="http://schemas.microsoft.com/office/drawing/2014/main" id="{05D24AA8-6A90-EDBF-AE4A-864852FD06C4}"/>
              </a:ext>
            </a:extLst>
          </p:cNvPr>
          <p:cNvSpPr>
            <a:spLocks noGrp="1"/>
          </p:cNvSpPr>
          <p:nvPr>
            <p:ph idx="1"/>
          </p:nvPr>
        </p:nvSpPr>
        <p:spPr>
          <a:xfrm>
            <a:off x="982387" y="1037968"/>
            <a:ext cx="3822943" cy="5413282"/>
          </a:xfrm>
        </p:spPr>
        <p:txBody>
          <a:bodyPr>
            <a:normAutofit fontScale="92500" lnSpcReduction="10000"/>
          </a:bodyPr>
          <a:lstStyle/>
          <a:p>
            <a:r>
              <a:rPr lang="cs-CZ"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Zařízení určené pro studenty všech forem studia VŠB TU Ostrava, Fakulty bezpečnostního inženýrství, je možné využití pro příslušníky HZS ČR a případně projektanty, či provozovatele objektů. </a:t>
            </a:r>
          </a:p>
          <a:p>
            <a:r>
              <a:rPr lang="cs-CZ"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Celá sestava začíná aktivací hlásičem zařízení elektrické požární signalizace (nebo stabilním hasicím zařízením či zařízením plynové detekce) a končí koordinační funkční zkouškou požárně bezpečnostních zařízení po požáru při zpětném uvedení objektu do provozu.</a:t>
            </a:r>
          </a:p>
          <a:p>
            <a:pPr>
              <a:spcBef>
                <a:spcPts val="600"/>
              </a:spcBef>
            </a:pPr>
            <a:r>
              <a:rPr lang="cs-CZ"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Základní algoritmus zařízení je nastaven tak aby byla zřejmá systémová integrita všech požárně bezpečnostních zařízení. </a:t>
            </a:r>
          </a:p>
          <a:p>
            <a:endParaRPr lang="cs-CZ" dirty="0"/>
          </a:p>
        </p:txBody>
      </p:sp>
      <p:sp>
        <p:nvSpPr>
          <p:cNvPr id="11" name="Tlačítko akce: Domů 10">
            <a:hlinkClick r:id="" action="ppaction://hlinkshowjump?jump=firstslide" highlightClick="1"/>
            <a:extLst>
              <a:ext uri="{FF2B5EF4-FFF2-40B4-BE49-F238E27FC236}">
                <a16:creationId xmlns:a16="http://schemas.microsoft.com/office/drawing/2014/main" id="{95F7BEF5-34A1-CD28-FFD0-9FF749B1C64F}"/>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Dopředu nebo Další 11">
            <a:hlinkClick r:id="" action="ppaction://hlinkshowjump?jump=nextslide" highlightClick="1"/>
            <a:extLst>
              <a:ext uri="{FF2B5EF4-FFF2-40B4-BE49-F238E27FC236}">
                <a16:creationId xmlns:a16="http://schemas.microsoft.com/office/drawing/2014/main" id="{310806C1-A60B-C130-5F00-95C0FC155296}"/>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3" name="Tlačítko akce: Zpět nebo Předchozí 12">
            <a:hlinkClick r:id="" action="ppaction://hlinkshowjump?jump=previousslide" highlightClick="1"/>
            <a:extLst>
              <a:ext uri="{FF2B5EF4-FFF2-40B4-BE49-F238E27FC236}">
                <a16:creationId xmlns:a16="http://schemas.microsoft.com/office/drawing/2014/main" id="{8BE95692-CB2F-30D9-4FEB-8C2DC30FA39D}"/>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4" name="Tlačítko akce: Návrat 13">
            <a:hlinkClick r:id="" action="ppaction://hlinkshowjump?jump=lastslideviewed" highlightClick="1"/>
            <a:extLst>
              <a:ext uri="{FF2B5EF4-FFF2-40B4-BE49-F238E27FC236}">
                <a16:creationId xmlns:a16="http://schemas.microsoft.com/office/drawing/2014/main" id="{67FF3CD8-FA82-3840-CBEF-E61AD932C900}"/>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5" name="Obrázek 4" descr="Obsah obrázku interiér, zeď, police, nábytek&#10;&#10;Popis byl vytvořen automaticky">
            <a:extLst>
              <a:ext uri="{FF2B5EF4-FFF2-40B4-BE49-F238E27FC236}">
                <a16:creationId xmlns:a16="http://schemas.microsoft.com/office/drawing/2014/main" id="{B0E5A844-949C-BEBC-F9B5-BD087A93441C}"/>
              </a:ext>
            </a:extLst>
          </p:cNvPr>
          <p:cNvPicPr>
            <a:picLocks noChangeAspect="1"/>
          </p:cNvPicPr>
          <p:nvPr/>
        </p:nvPicPr>
        <p:blipFill>
          <a:blip r:embed="rId3"/>
          <a:stretch>
            <a:fillRect/>
          </a:stretch>
        </p:blipFill>
        <p:spPr>
          <a:xfrm>
            <a:off x="4874775" y="1113642"/>
            <a:ext cx="6334838" cy="4751129"/>
          </a:xfrm>
          <a:prstGeom prst="rect">
            <a:avLst/>
          </a:prstGeom>
        </p:spPr>
      </p:pic>
    </p:spTree>
    <p:extLst>
      <p:ext uri="{BB962C8B-B14F-4D97-AF65-F5344CB8AC3E}">
        <p14:creationId xmlns:p14="http://schemas.microsoft.com/office/powerpoint/2010/main" val="39806343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9" name="TextovéPole 8">
            <a:extLst>
              <a:ext uri="{FF2B5EF4-FFF2-40B4-BE49-F238E27FC236}">
                <a16:creationId xmlns:a16="http://schemas.microsoft.com/office/drawing/2014/main" id="{E85E8C12-2051-CBF4-834A-5AC4A5EC7CC7}"/>
              </a:ext>
            </a:extLst>
          </p:cNvPr>
          <p:cNvSpPr txBox="1"/>
          <p:nvPr/>
        </p:nvSpPr>
        <p:spPr>
          <a:xfrm>
            <a:off x="1075599" y="1001156"/>
            <a:ext cx="5440611" cy="2427781"/>
          </a:xfrm>
          <a:prstGeom prst="rect">
            <a:avLst/>
          </a:prstGeom>
          <a:noFill/>
        </p:spPr>
        <p:txBody>
          <a:bodyPr wrap="square" rtlCol="0">
            <a:spAutoFit/>
          </a:bodyPr>
          <a:lstStyle/>
          <a:p>
            <a:r>
              <a:rPr lang="cs-CZ" sz="2000" b="1" dirty="0">
                <a:solidFill>
                  <a:schemeClr val="bg1"/>
                </a:solidFill>
                <a:latin typeface="Times New Roman" panose="02020603050405020304" pitchFamily="18" charset="0"/>
                <a:cs typeface="Times New Roman" panose="02020603050405020304" pitchFamily="18" charset="0"/>
              </a:rPr>
              <a:t>Obslužné pole požární ochrany (OPPO)</a:t>
            </a:r>
          </a:p>
          <a:p>
            <a:pPr algn="just">
              <a:lnSpc>
                <a:spcPct val="150000"/>
              </a:lnSpc>
            </a:pPr>
            <a:r>
              <a:rPr lang="cs-CZ" dirty="0">
                <a:solidFill>
                  <a:schemeClr val="bg1"/>
                </a:solidFill>
                <a:latin typeface="Times New Roman" panose="02020603050405020304" pitchFamily="18" charset="0"/>
                <a:cs typeface="Times New Roman" panose="02020603050405020304" pitchFamily="18" charset="0"/>
              </a:rPr>
              <a:t>Komponent nezávislý na provedení systému EPS, sloužící potřebě jednotek požární ochrany při zásahu. OPPO umožňuje jednotce požární ochrany v případě požáru objektu externí obsluhu ústředny EPS.</a:t>
            </a: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p:txBody>
      </p:sp>
      <p:pic>
        <p:nvPicPr>
          <p:cNvPr id="11" name="Obrázek 10">
            <a:extLst>
              <a:ext uri="{FF2B5EF4-FFF2-40B4-BE49-F238E27FC236}">
                <a16:creationId xmlns:a16="http://schemas.microsoft.com/office/drawing/2014/main" id="{5AE964CB-ACEB-E318-541A-CA36ED719B6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78227" y="3428937"/>
            <a:ext cx="3733129" cy="2739458"/>
          </a:xfrm>
          <a:prstGeom prst="rect">
            <a:avLst/>
          </a:prstGeom>
        </p:spPr>
      </p:pic>
      <p:sp>
        <p:nvSpPr>
          <p:cNvPr id="5" name="Nadpis 1">
            <a:extLst>
              <a:ext uri="{FF2B5EF4-FFF2-40B4-BE49-F238E27FC236}">
                <a16:creationId xmlns:a16="http://schemas.microsoft.com/office/drawing/2014/main" id="{7A6A4F97-1437-17D1-45E0-EF51B6711216}"/>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3D5B94CE-9269-4A41-ED31-D6D00538A282}"/>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Dopředu nebo Další 7">
            <a:hlinkClick r:id="" action="ppaction://hlinkshowjump?jump=nextslide" highlightClick="1"/>
            <a:extLst>
              <a:ext uri="{FF2B5EF4-FFF2-40B4-BE49-F238E27FC236}">
                <a16:creationId xmlns:a16="http://schemas.microsoft.com/office/drawing/2014/main" id="{33FE698D-B28D-1BB5-9A74-8B025D83500B}"/>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DD1CB9D9-3660-AFA5-1365-6C5C5E1C6C0A}"/>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C550C902-C064-5805-C025-46CD6D1612D3}"/>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4" name="Obrázek 3" descr="Obsah obrázku text, Obdélník, červená&#10;&#10;Popis byl vytvořen automaticky">
            <a:extLst>
              <a:ext uri="{FF2B5EF4-FFF2-40B4-BE49-F238E27FC236}">
                <a16:creationId xmlns:a16="http://schemas.microsoft.com/office/drawing/2014/main" id="{9AE474F0-DCE2-37CE-CCFE-CC7FFBEEBE8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98365" y="1001156"/>
            <a:ext cx="4149429" cy="5260144"/>
          </a:xfrm>
          <a:prstGeom prst="rect">
            <a:avLst/>
          </a:prstGeom>
        </p:spPr>
      </p:pic>
    </p:spTree>
    <p:extLst>
      <p:ext uri="{BB962C8B-B14F-4D97-AF65-F5344CB8AC3E}">
        <p14:creationId xmlns:p14="http://schemas.microsoft.com/office/powerpoint/2010/main" val="28385277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extovéPole 2">
            <a:extLst>
              <a:ext uri="{FF2B5EF4-FFF2-40B4-BE49-F238E27FC236}">
                <a16:creationId xmlns:a16="http://schemas.microsoft.com/office/drawing/2014/main" id="{856BD8AF-BE32-3047-69F9-60BED6C0420F}"/>
              </a:ext>
            </a:extLst>
          </p:cNvPr>
          <p:cNvSpPr txBox="1"/>
          <p:nvPr/>
        </p:nvSpPr>
        <p:spPr>
          <a:xfrm>
            <a:off x="719091" y="681976"/>
            <a:ext cx="4548648" cy="3801041"/>
          </a:xfrm>
          <a:prstGeom prst="rect">
            <a:avLst/>
          </a:prstGeom>
          <a:noFill/>
        </p:spPr>
        <p:txBody>
          <a:bodyPr wrap="square" rtlCol="0">
            <a:spAutoFit/>
          </a:bodyPr>
          <a:lstStyle/>
          <a:p>
            <a:r>
              <a:rPr lang="cs-CZ" b="1" dirty="0">
                <a:solidFill>
                  <a:schemeClr val="bg1"/>
                </a:solidFill>
                <a:latin typeface="Times New Roman" panose="02020603050405020304" pitchFamily="18" charset="0"/>
                <a:cs typeface="Times New Roman" panose="02020603050405020304" pitchFamily="18" charset="0"/>
              </a:rPr>
              <a:t>Panel č. 2</a:t>
            </a:r>
            <a:endParaRPr lang="cs-CZ" sz="14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Grafika/časy T1+T2</a:t>
            </a:r>
          </a:p>
          <a:p>
            <a:pPr marL="342900" indent="-342900" algn="just">
              <a:buAutoNum type="arabicPeriod"/>
            </a:pPr>
            <a:endParaRPr lang="cs-CZ" sz="1100" dirty="0">
              <a:solidFill>
                <a:schemeClr val="bg1"/>
              </a:solidFill>
              <a:latin typeface="Times New Roman" panose="02020603050405020304" pitchFamily="18" charset="0"/>
              <a:cs typeface="Times New Roman" panose="02020603050405020304" pitchFamily="18" charset="0"/>
            </a:endParaRPr>
          </a:p>
          <a:p>
            <a:pPr algn="just"/>
            <a:r>
              <a:rPr lang="cs-CZ" sz="1400" dirty="0">
                <a:solidFill>
                  <a:schemeClr val="bg1"/>
                </a:solidFill>
                <a:latin typeface="Times New Roman" panose="02020603050405020304" pitchFamily="18" charset="0"/>
                <a:cs typeface="Times New Roman" panose="02020603050405020304" pitchFamily="18" charset="0"/>
              </a:rPr>
              <a:t>Čas T</a:t>
            </a:r>
            <a:r>
              <a:rPr lang="cs-CZ" sz="1100" dirty="0">
                <a:solidFill>
                  <a:schemeClr val="bg1"/>
                </a:solidFill>
                <a:latin typeface="Times New Roman" panose="02020603050405020304" pitchFamily="18" charset="0"/>
                <a:cs typeface="Times New Roman" panose="02020603050405020304" pitchFamily="18" charset="0"/>
              </a:rPr>
              <a:t>1</a:t>
            </a:r>
            <a:r>
              <a:rPr lang="cs-CZ" sz="1400" dirty="0">
                <a:solidFill>
                  <a:schemeClr val="bg1"/>
                </a:solidFill>
                <a:latin typeface="Times New Roman" panose="02020603050405020304" pitchFamily="18" charset="0"/>
                <a:cs typeface="Times New Roman" panose="02020603050405020304" pitchFamily="18" charset="0"/>
              </a:rPr>
              <a:t> – je časový interval, ve kterém musí obsluha ústředny EPS potvrdit příjem informace předepsaným úkonem na ústředně. Při neprovedení úkonu, dojde k signalizaci všeobecného poplachu. Při provedení úkonu, spouští se samočinně časový interval T</a:t>
            </a:r>
            <a:r>
              <a:rPr lang="cs-CZ" sz="1100" dirty="0">
                <a:solidFill>
                  <a:schemeClr val="bg1"/>
                </a:solidFill>
                <a:latin typeface="Times New Roman" panose="02020603050405020304" pitchFamily="18" charset="0"/>
                <a:cs typeface="Times New Roman" panose="02020603050405020304" pitchFamily="18" charset="0"/>
              </a:rPr>
              <a:t>2</a:t>
            </a:r>
            <a:r>
              <a:rPr lang="cs-CZ" sz="1400" dirty="0">
                <a:solidFill>
                  <a:schemeClr val="bg1"/>
                </a:solidFill>
                <a:latin typeface="Times New Roman" panose="02020603050405020304" pitchFamily="18" charset="0"/>
                <a:cs typeface="Times New Roman" panose="02020603050405020304" pitchFamily="18" charset="0"/>
              </a:rPr>
              <a:t>.</a:t>
            </a:r>
          </a:p>
          <a:p>
            <a:pPr algn="just"/>
            <a:r>
              <a:rPr lang="cs-CZ" sz="1400" dirty="0">
                <a:solidFill>
                  <a:schemeClr val="bg1"/>
                </a:solidFill>
                <a:latin typeface="Times New Roman" panose="02020603050405020304" pitchFamily="18" charset="0"/>
                <a:cs typeface="Times New Roman" panose="02020603050405020304" pitchFamily="18" charset="0"/>
              </a:rPr>
              <a:t>Čas T</a:t>
            </a:r>
            <a:r>
              <a:rPr lang="cs-CZ" sz="1100" dirty="0">
                <a:solidFill>
                  <a:schemeClr val="bg1"/>
                </a:solidFill>
                <a:latin typeface="Times New Roman" panose="02020603050405020304" pitchFamily="18" charset="0"/>
                <a:cs typeface="Times New Roman" panose="02020603050405020304" pitchFamily="18" charset="0"/>
              </a:rPr>
              <a:t>1</a:t>
            </a:r>
            <a:r>
              <a:rPr lang="cs-CZ" sz="1400" dirty="0">
                <a:solidFill>
                  <a:schemeClr val="bg1"/>
                </a:solidFill>
                <a:latin typeface="Times New Roman" panose="02020603050405020304" pitchFamily="18" charset="0"/>
                <a:cs typeface="Times New Roman" panose="02020603050405020304" pitchFamily="18" charset="0"/>
              </a:rPr>
              <a:t> se nastavuje v rozmezí do 1 minuty.</a:t>
            </a:r>
          </a:p>
          <a:p>
            <a:pPr algn="just"/>
            <a:endParaRPr lang="cs-CZ" sz="1400" dirty="0">
              <a:solidFill>
                <a:schemeClr val="bg1"/>
              </a:solidFill>
              <a:latin typeface="Times New Roman" panose="02020603050405020304" pitchFamily="18" charset="0"/>
              <a:cs typeface="Times New Roman" panose="02020603050405020304" pitchFamily="18" charset="0"/>
            </a:endParaRPr>
          </a:p>
          <a:p>
            <a:pPr algn="just"/>
            <a:r>
              <a:rPr lang="cs-CZ" sz="1400" dirty="0">
                <a:solidFill>
                  <a:schemeClr val="bg1"/>
                </a:solidFill>
                <a:latin typeface="Times New Roman" panose="02020603050405020304" pitchFamily="18" charset="0"/>
                <a:cs typeface="Times New Roman" panose="02020603050405020304" pitchFamily="18" charset="0"/>
              </a:rPr>
              <a:t>Čas T</a:t>
            </a:r>
            <a:r>
              <a:rPr lang="cs-CZ" sz="1100" dirty="0">
                <a:solidFill>
                  <a:schemeClr val="bg1"/>
                </a:solidFill>
                <a:latin typeface="Times New Roman" panose="02020603050405020304" pitchFamily="18" charset="0"/>
                <a:cs typeface="Times New Roman" panose="02020603050405020304" pitchFamily="18" charset="0"/>
              </a:rPr>
              <a:t>2</a:t>
            </a:r>
            <a:r>
              <a:rPr lang="cs-CZ" sz="1400" dirty="0">
                <a:solidFill>
                  <a:schemeClr val="bg1"/>
                </a:solidFill>
                <a:latin typeface="Times New Roman" panose="02020603050405020304" pitchFamily="18" charset="0"/>
                <a:cs typeface="Times New Roman" panose="02020603050405020304" pitchFamily="18" charset="0"/>
              </a:rPr>
              <a:t> – je časový interval, ve kterém musí obsluha ústředny EPS zjistit místo signalizovaného požáru a po zjištění stavu na místě požáru provést předepsaný úkon na ústředně. Pokud úkon není proveden, dojde k signalizaci všeobecného poplachu, případně k aktivaci ZDP. Při planém poplachu zastaví čas T</a:t>
            </a:r>
            <a:r>
              <a:rPr lang="cs-CZ" sz="1100" dirty="0">
                <a:solidFill>
                  <a:schemeClr val="bg1"/>
                </a:solidFill>
                <a:latin typeface="Times New Roman" panose="02020603050405020304" pitchFamily="18" charset="0"/>
                <a:cs typeface="Times New Roman" panose="02020603050405020304" pitchFamily="18" charset="0"/>
              </a:rPr>
              <a:t>2</a:t>
            </a:r>
            <a:r>
              <a:rPr lang="cs-CZ" sz="1400" dirty="0">
                <a:solidFill>
                  <a:schemeClr val="bg1"/>
                </a:solidFill>
                <a:latin typeface="Times New Roman" panose="02020603050405020304" pitchFamily="18" charset="0"/>
                <a:cs typeface="Times New Roman" panose="02020603050405020304" pitchFamily="18" charset="0"/>
              </a:rPr>
              <a:t>.</a:t>
            </a:r>
          </a:p>
          <a:p>
            <a:pPr algn="just"/>
            <a:r>
              <a:rPr lang="cs-CZ" sz="1400" dirty="0">
                <a:solidFill>
                  <a:schemeClr val="bg1"/>
                </a:solidFill>
                <a:latin typeface="Times New Roman" panose="02020603050405020304" pitchFamily="18" charset="0"/>
                <a:cs typeface="Times New Roman" panose="02020603050405020304" pitchFamily="18" charset="0"/>
              </a:rPr>
              <a:t>Čas T</a:t>
            </a:r>
            <a:r>
              <a:rPr lang="cs-CZ" sz="1100" dirty="0">
                <a:solidFill>
                  <a:schemeClr val="bg1"/>
                </a:solidFill>
                <a:latin typeface="Times New Roman" panose="02020603050405020304" pitchFamily="18" charset="0"/>
                <a:cs typeface="Times New Roman" panose="02020603050405020304" pitchFamily="18" charset="0"/>
              </a:rPr>
              <a:t>2</a:t>
            </a:r>
            <a:r>
              <a:rPr lang="cs-CZ" sz="1400" dirty="0">
                <a:solidFill>
                  <a:schemeClr val="bg1"/>
                </a:solidFill>
                <a:latin typeface="Times New Roman" panose="02020603050405020304" pitchFamily="18" charset="0"/>
                <a:cs typeface="Times New Roman" panose="02020603050405020304" pitchFamily="18" charset="0"/>
              </a:rPr>
              <a:t> se nastavuje v rozmezí do 6 minut. </a:t>
            </a:r>
          </a:p>
        </p:txBody>
      </p:sp>
      <p:sp>
        <p:nvSpPr>
          <p:cNvPr id="7" name="Nadpis 1">
            <a:extLst>
              <a:ext uri="{FF2B5EF4-FFF2-40B4-BE49-F238E27FC236}">
                <a16:creationId xmlns:a16="http://schemas.microsoft.com/office/drawing/2014/main" id="{07A6EF60-4FF1-12B7-D498-EBA7EC23F76E}"/>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ED26EA1-6EC5-9020-AD42-2D207A7F633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0A0235EF-944B-A3BB-B5AF-07F1FD84CDF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4CB9E9-DBDC-9C83-4B14-CBF960E66426}"/>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9866DE9C-FFA0-8260-1949-87DD942B8CCF}"/>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4" name="Obrázek 3" descr="Obsah obrázku text, počítač, snímek obrazovky, Obdélník&#10;&#10;Popis byl vytvořen automaticky">
            <a:extLst>
              <a:ext uri="{FF2B5EF4-FFF2-40B4-BE49-F238E27FC236}">
                <a16:creationId xmlns:a16="http://schemas.microsoft.com/office/drawing/2014/main" id="{9BEB198F-E113-8388-9B54-28A79E6F330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5852" y="1367265"/>
            <a:ext cx="5471559" cy="4123470"/>
          </a:xfrm>
          <a:prstGeom prst="rect">
            <a:avLst/>
          </a:prstGeom>
        </p:spPr>
      </p:pic>
    </p:spTree>
    <p:extLst>
      <p:ext uri="{BB962C8B-B14F-4D97-AF65-F5344CB8AC3E}">
        <p14:creationId xmlns:p14="http://schemas.microsoft.com/office/powerpoint/2010/main" val="29522826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extovéPole 2">
            <a:extLst>
              <a:ext uri="{FF2B5EF4-FFF2-40B4-BE49-F238E27FC236}">
                <a16:creationId xmlns:a16="http://schemas.microsoft.com/office/drawing/2014/main" id="{856BD8AF-BE32-3047-69F9-60BED6C0420F}"/>
              </a:ext>
            </a:extLst>
          </p:cNvPr>
          <p:cNvSpPr txBox="1"/>
          <p:nvPr/>
        </p:nvSpPr>
        <p:spPr>
          <a:xfrm>
            <a:off x="719091" y="681976"/>
            <a:ext cx="8236066" cy="1354217"/>
          </a:xfrm>
          <a:prstGeom prst="rect">
            <a:avLst/>
          </a:prstGeom>
          <a:noFill/>
        </p:spPr>
        <p:txBody>
          <a:bodyPr wrap="square" rtlCol="0">
            <a:spAutoFit/>
          </a:bodyPr>
          <a:lstStyle/>
          <a:p>
            <a:r>
              <a:rPr lang="cs-CZ" b="1" dirty="0">
                <a:solidFill>
                  <a:schemeClr val="bg1"/>
                </a:solidFill>
                <a:latin typeface="Times New Roman" panose="02020603050405020304" pitchFamily="18" charset="0"/>
                <a:cs typeface="Times New Roman" panose="02020603050405020304" pitchFamily="18" charset="0"/>
              </a:rPr>
              <a:t>Panel č. 3</a:t>
            </a:r>
            <a:endParaRPr lang="cs-CZ" sz="14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Vodní samočinné stabilní hasicí zařízení SHZ</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Vodní SHZ je nejčastěji instalovaný typ aktivních SHZ. SHZ jsou zařízení která aktivně potlačují požár během jeho rozvoje. </a:t>
            </a:r>
          </a:p>
        </p:txBody>
      </p:sp>
      <p:sp>
        <p:nvSpPr>
          <p:cNvPr id="7" name="Nadpis 1">
            <a:extLst>
              <a:ext uri="{FF2B5EF4-FFF2-40B4-BE49-F238E27FC236}">
                <a16:creationId xmlns:a16="http://schemas.microsoft.com/office/drawing/2014/main" id="{07A6EF60-4FF1-12B7-D498-EBA7EC23F76E}"/>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ED26EA1-6EC5-9020-AD42-2D207A7F633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0A0235EF-944B-A3BB-B5AF-07F1FD84CDF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4CB9E9-DBDC-9C83-4B14-CBF960E66426}"/>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9866DE9C-FFA0-8260-1949-87DD942B8CCF}"/>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9" name="Obrázek 8" descr="Obsah obrázku text, snímek obrazovky, Obdélník, rám obrazu&#10;&#10;Popis byl vytvořen automaticky">
            <a:extLst>
              <a:ext uri="{FF2B5EF4-FFF2-40B4-BE49-F238E27FC236}">
                <a16:creationId xmlns:a16="http://schemas.microsoft.com/office/drawing/2014/main" id="{EEA3492A-2A10-E483-A570-0052B4622CC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59038" y="2332333"/>
            <a:ext cx="4702020" cy="2884749"/>
          </a:xfrm>
          <a:prstGeom prst="rect">
            <a:avLst/>
          </a:prstGeom>
        </p:spPr>
      </p:pic>
      <p:pic>
        <p:nvPicPr>
          <p:cNvPr id="14" name="Obrázek 13" descr="Obsah obrázku text, snímek obrazovky, interiér, design&#10;&#10;Popis byl vytvořen automaticky">
            <a:extLst>
              <a:ext uri="{FF2B5EF4-FFF2-40B4-BE49-F238E27FC236}">
                <a16:creationId xmlns:a16="http://schemas.microsoft.com/office/drawing/2014/main" id="{11F0343A-F8D9-41DE-DF28-B89B0268EAD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5693" y="2332333"/>
            <a:ext cx="4702019" cy="2820394"/>
          </a:xfrm>
          <a:prstGeom prst="rect">
            <a:avLst/>
          </a:prstGeom>
        </p:spPr>
      </p:pic>
    </p:spTree>
    <p:extLst>
      <p:ext uri="{BB962C8B-B14F-4D97-AF65-F5344CB8AC3E}">
        <p14:creationId xmlns:p14="http://schemas.microsoft.com/office/powerpoint/2010/main" val="15135676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extovéPole 2">
            <a:extLst>
              <a:ext uri="{FF2B5EF4-FFF2-40B4-BE49-F238E27FC236}">
                <a16:creationId xmlns:a16="http://schemas.microsoft.com/office/drawing/2014/main" id="{856BD8AF-BE32-3047-69F9-60BED6C0420F}"/>
              </a:ext>
            </a:extLst>
          </p:cNvPr>
          <p:cNvSpPr txBox="1"/>
          <p:nvPr/>
        </p:nvSpPr>
        <p:spPr>
          <a:xfrm>
            <a:off x="919388" y="885074"/>
            <a:ext cx="7928521" cy="2554545"/>
          </a:xfrm>
          <a:prstGeom prst="rect">
            <a:avLst/>
          </a:prstGeom>
          <a:noFill/>
        </p:spPr>
        <p:txBody>
          <a:bodyPr wrap="square" rtlCol="0">
            <a:spAutoFit/>
          </a:bodyPr>
          <a:lstStyle/>
          <a:p>
            <a:pPr algn="just"/>
            <a:r>
              <a:rPr lang="cs-CZ" sz="1600" b="1" dirty="0">
                <a:solidFill>
                  <a:schemeClr val="bg1"/>
                </a:solidFill>
                <a:latin typeface="Times New Roman" panose="02020603050405020304" pitchFamily="18" charset="0"/>
                <a:cs typeface="Times New Roman" panose="02020603050405020304" pitchFamily="18" charset="0"/>
              </a:rPr>
              <a:t>Vodní samočinné stabilní hasicí zařízení SHZ</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Sprinklerové hasicí zařízení se skládá ze sprinklerových hlavic, které jsou umístěny na stropě, nebo na úrovni střechy. Tyto hlavice jsou spojeny potrubím, zásobující je vodou z vodního zdroje, prostřednictvím řídícího ventilu. V potrubí od ventilových stanic, až po hlavice je udržován stálý tlak vody, popřípadě vzduchu (suchá soustava).  Sprinklerová hlavice </a:t>
            </a:r>
            <a:r>
              <a:rPr lang="cs-CZ" sz="1600" dirty="0">
                <a:solidFill>
                  <a:schemeClr val="bg1"/>
                </a:solidFill>
                <a:latin typeface="Times New Roman" panose="02020603050405020304" pitchFamily="18" charset="0"/>
                <a:cs typeface="Times New Roman" panose="02020603050405020304" pitchFamily="18" charset="0"/>
                <a:hlinkClick r:id="rId3" action="ppaction://hlinksldjump"/>
              </a:rPr>
              <a:t>se otevírá po reakci baňky na ohřátí teplem</a:t>
            </a:r>
            <a:r>
              <a:rPr lang="cs-CZ" sz="1600" dirty="0">
                <a:solidFill>
                  <a:schemeClr val="bg1"/>
                </a:solidFill>
                <a:latin typeface="Times New Roman" panose="02020603050405020304" pitchFamily="18" charset="0"/>
                <a:cs typeface="Times New Roman" panose="02020603050405020304" pitchFamily="18" charset="0"/>
              </a:rPr>
              <a:t>, jenž uvolňuje požár. Proto se otevírají zpravidla hlavice v bezprostřední blízkosti požáru.</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endParaRPr lang="cs-CZ" sz="1600"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07A6EF60-4FF1-12B7-D498-EBA7EC23F76E}"/>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ED26EA1-6EC5-9020-AD42-2D207A7F633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0A0235EF-944B-A3BB-B5AF-07F1FD84CDF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4CB9E9-DBDC-9C83-4B14-CBF960E66426}"/>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9866DE9C-FFA0-8260-1949-87DD942B8CCF}"/>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4009251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extovéPole 2">
            <a:extLst>
              <a:ext uri="{FF2B5EF4-FFF2-40B4-BE49-F238E27FC236}">
                <a16:creationId xmlns:a16="http://schemas.microsoft.com/office/drawing/2014/main" id="{856BD8AF-BE32-3047-69F9-60BED6C0420F}"/>
              </a:ext>
            </a:extLst>
          </p:cNvPr>
          <p:cNvSpPr txBox="1"/>
          <p:nvPr/>
        </p:nvSpPr>
        <p:spPr>
          <a:xfrm>
            <a:off x="1375717" y="681976"/>
            <a:ext cx="7579439" cy="5016758"/>
          </a:xfrm>
          <a:prstGeom prst="rect">
            <a:avLst/>
          </a:prstGeom>
          <a:noFill/>
        </p:spPr>
        <p:txBody>
          <a:bodyPr wrap="square" rtlCol="0">
            <a:spAutoFit/>
          </a:bodyPr>
          <a:lstStyle/>
          <a:p>
            <a:pPr algn="just"/>
            <a:r>
              <a:rPr lang="cs-CZ" sz="1600" b="1" dirty="0">
                <a:solidFill>
                  <a:schemeClr val="bg1"/>
                </a:solidFill>
                <a:latin typeface="Times New Roman" panose="02020603050405020304" pitchFamily="18" charset="0"/>
                <a:cs typeface="Times New Roman" panose="02020603050405020304" pitchFamily="18" charset="0"/>
              </a:rPr>
              <a:t>Vodní samočinné stabilní hasicí zařízení SHZ</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Sestává z těchto částí:</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hlinkClick r:id="rId3" action="ppaction://hlinksldjump"/>
              </a:rPr>
              <a:t>hlavní nádrž </a:t>
            </a:r>
            <a:endParaRPr lang="cs-CZ" sz="1600" dirty="0">
              <a:solidFill>
                <a:schemeClr val="bg1"/>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hlavní čerpadlo</a:t>
            </a:r>
          </a:p>
          <a:p>
            <a:pPr marL="742950" lvl="1"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hlinkClick r:id="rId4" action="ppaction://hlinksldjump"/>
              </a:rPr>
              <a:t>elektrické</a:t>
            </a:r>
            <a:endParaRPr lang="cs-CZ" sz="1600" dirty="0">
              <a:solidFill>
                <a:schemeClr val="bg1"/>
              </a:solidFill>
              <a:latin typeface="Times New Roman" panose="02020603050405020304" pitchFamily="18" charset="0"/>
              <a:cs typeface="Times New Roman" panose="02020603050405020304" pitchFamily="18" charset="0"/>
            </a:endParaRPr>
          </a:p>
          <a:p>
            <a:pPr marL="742950" lvl="1"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hlinkClick r:id="rId5" action="ppaction://hlinksldjump"/>
              </a:rPr>
              <a:t>dieselové</a:t>
            </a:r>
            <a:endParaRPr lang="cs-CZ" sz="1600" dirty="0">
              <a:solidFill>
                <a:schemeClr val="bg1"/>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elektrorozvaděč</a:t>
            </a: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řídící ventil – mokrý</a:t>
            </a: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řídící ventil – suchý</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sprinklerová hlavice - </a:t>
            </a:r>
            <a:r>
              <a:rPr lang="cs-CZ" sz="1600" dirty="0">
                <a:solidFill>
                  <a:schemeClr val="bg1"/>
                </a:solidFill>
                <a:latin typeface="Times New Roman" panose="02020603050405020304" pitchFamily="18" charset="0"/>
                <a:cs typeface="Times New Roman" panose="02020603050405020304" pitchFamily="18" charset="0"/>
                <a:hlinkClick r:id="rId6" action="ppaction://hlinksldjump"/>
              </a:rPr>
              <a:t>stojaté provedení</a:t>
            </a:r>
            <a:r>
              <a:rPr lang="cs-CZ" sz="1600" dirty="0">
                <a:solidFill>
                  <a:schemeClr val="bg1"/>
                </a:solidFill>
                <a:latin typeface="Times New Roman" panose="02020603050405020304" pitchFamily="18" charset="0"/>
                <a:cs typeface="Times New Roman" panose="02020603050405020304" pitchFamily="18" charset="0"/>
              </a:rPr>
              <a:t> </a:t>
            </a:r>
          </a:p>
          <a:p>
            <a:pPr algn="just"/>
            <a:r>
              <a:rPr lang="cs-CZ" sz="1600" dirty="0">
                <a:solidFill>
                  <a:schemeClr val="bg1"/>
                </a:solidFill>
                <a:latin typeface="Times New Roman" panose="02020603050405020304" pitchFamily="18" charset="0"/>
                <a:cs typeface="Times New Roman" panose="02020603050405020304" pitchFamily="18" charset="0"/>
              </a:rPr>
              <a:t>sprinklerová hlavice – </a:t>
            </a:r>
            <a:r>
              <a:rPr lang="cs-CZ" sz="1600" dirty="0">
                <a:solidFill>
                  <a:schemeClr val="bg1"/>
                </a:solidFill>
                <a:latin typeface="Times New Roman" panose="02020603050405020304" pitchFamily="18" charset="0"/>
                <a:cs typeface="Times New Roman" panose="02020603050405020304" pitchFamily="18" charset="0"/>
                <a:hlinkClick r:id="rId7" action="ppaction://hlinksldjump"/>
              </a:rPr>
              <a:t>zavěšené provedení</a:t>
            </a:r>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hlinkClick r:id="rId8" action="ppaction://hlinksldjump"/>
              </a:rPr>
              <a:t>plnící potrubí</a:t>
            </a:r>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kompresor </a:t>
            </a:r>
          </a:p>
          <a:p>
            <a:pPr algn="just"/>
            <a:r>
              <a:rPr lang="cs-CZ" sz="1600" dirty="0">
                <a:solidFill>
                  <a:schemeClr val="bg1"/>
                </a:solidFill>
                <a:latin typeface="Times New Roman" panose="02020603050405020304" pitchFamily="18" charset="0"/>
                <a:cs typeface="Times New Roman" panose="02020603050405020304" pitchFamily="18" charset="0"/>
                <a:hlinkClick r:id="rId9" action="ppaction://hlinksldjump"/>
              </a:rPr>
              <a:t>poplachový zvon</a:t>
            </a:r>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hlinkClick r:id="rId10" action="ppaction://hlinksldjump"/>
              </a:rPr>
              <a:t>požární ústředna</a:t>
            </a:r>
            <a:r>
              <a:rPr lang="cs-CZ" sz="1600" dirty="0">
                <a:solidFill>
                  <a:schemeClr val="bg1"/>
                </a:solidFill>
                <a:latin typeface="Times New Roman" panose="02020603050405020304" pitchFamily="18" charset="0"/>
                <a:cs typeface="Times New Roman" panose="02020603050405020304" pitchFamily="18" charset="0"/>
              </a:rPr>
              <a:t> </a:t>
            </a:r>
          </a:p>
          <a:p>
            <a:pPr algn="just"/>
            <a:endParaRPr lang="cs-CZ" sz="1600"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07A6EF60-4FF1-12B7-D498-EBA7EC23F76E}"/>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ED26EA1-6EC5-9020-AD42-2D207A7F633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0A0235EF-944B-A3BB-B5AF-07F1FD84CDF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4CB9E9-DBDC-9C83-4B14-CBF960E66426}"/>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9866DE9C-FFA0-8260-1949-87DD942B8CCF}"/>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4" name="Obrázek 3">
            <a:extLst>
              <a:ext uri="{FF2B5EF4-FFF2-40B4-BE49-F238E27FC236}">
                <a16:creationId xmlns:a16="http://schemas.microsoft.com/office/drawing/2014/main" id="{EEB86660-F4B8-45A1-8AEC-6B247DBAAA21}"/>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rot="5400000">
            <a:off x="8469343" y="1749583"/>
            <a:ext cx="2897639" cy="1629922"/>
          </a:xfrm>
          <a:prstGeom prst="rect">
            <a:avLst/>
          </a:prstGeom>
        </p:spPr>
      </p:pic>
    </p:spTree>
    <p:extLst>
      <p:ext uri="{BB962C8B-B14F-4D97-AF65-F5344CB8AC3E}">
        <p14:creationId xmlns:p14="http://schemas.microsoft.com/office/powerpoint/2010/main" val="25125625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593176BE-919A-7AEE-966E-9D0132B293D1}"/>
            </a:ext>
          </a:extLst>
        </p:cNvPr>
        <p:cNvGrpSpPr/>
        <p:nvPr/>
      </p:nvGrpSpPr>
      <p:grpSpPr>
        <a:xfrm>
          <a:off x="0" y="0"/>
          <a:ext cx="0" cy="0"/>
          <a:chOff x="0" y="0"/>
          <a:chExt cx="0" cy="0"/>
        </a:xfrm>
      </p:grpSpPr>
      <p:sp>
        <p:nvSpPr>
          <p:cNvPr id="3" name="TextovéPole 2">
            <a:extLst>
              <a:ext uri="{FF2B5EF4-FFF2-40B4-BE49-F238E27FC236}">
                <a16:creationId xmlns:a16="http://schemas.microsoft.com/office/drawing/2014/main" id="{B523559B-2B94-6CBF-571E-86ABA288092F}"/>
              </a:ext>
            </a:extLst>
          </p:cNvPr>
          <p:cNvSpPr txBox="1"/>
          <p:nvPr/>
        </p:nvSpPr>
        <p:spPr>
          <a:xfrm>
            <a:off x="1375717" y="681976"/>
            <a:ext cx="7579439" cy="5262979"/>
          </a:xfrm>
          <a:prstGeom prst="rect">
            <a:avLst/>
          </a:prstGeom>
          <a:noFill/>
        </p:spPr>
        <p:txBody>
          <a:bodyPr wrap="square" rtlCol="0">
            <a:spAutoFit/>
          </a:bodyPr>
          <a:lstStyle/>
          <a:p>
            <a:pPr algn="just"/>
            <a:r>
              <a:rPr lang="cs-CZ" sz="1600" b="1" dirty="0">
                <a:solidFill>
                  <a:schemeClr val="bg1"/>
                </a:solidFill>
                <a:latin typeface="Times New Roman" panose="02020603050405020304" pitchFamily="18" charset="0"/>
                <a:cs typeface="Times New Roman" panose="02020603050405020304" pitchFamily="18" charset="0"/>
              </a:rPr>
              <a:t>Vodní samočinné stabilní hasicí zařízení SHZ</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Zdrojem vody může být:</a:t>
            </a: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veřejná vodovodní síť,</a:t>
            </a: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tlaková nádrž;</a:t>
            </a: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podzemní nebo nadzemní nádrž;</a:t>
            </a:r>
          </a:p>
          <a:p>
            <a:pPr algn="just"/>
            <a:r>
              <a:rPr lang="cs-CZ" sz="1600" dirty="0">
                <a:solidFill>
                  <a:schemeClr val="bg1"/>
                </a:solidFill>
                <a:latin typeface="Times New Roman" panose="02020603050405020304" pitchFamily="18" charset="0"/>
                <a:cs typeface="Times New Roman" panose="02020603050405020304" pitchFamily="18" charset="0"/>
              </a:rPr>
              <a:t>přírodní zdroj jako je jezero, řeka a za zvláštních podmínek rybník.</a:t>
            </a:r>
          </a:p>
          <a:p>
            <a:pPr algn="just"/>
            <a:r>
              <a:rPr lang="cs-CZ" sz="1600" dirty="0">
                <a:solidFill>
                  <a:schemeClr val="bg1"/>
                </a:solidFill>
                <a:latin typeface="Times New Roman" panose="02020603050405020304" pitchFamily="18" charset="0"/>
                <a:cs typeface="Times New Roman" panose="02020603050405020304" pitchFamily="18" charset="0"/>
              </a:rPr>
              <a:t>Podle provedení je zásobování vodou:</a:t>
            </a: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jednoduché</a:t>
            </a: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jednoduché se zvýšenou spolehlivostí např. zásobní nádrž, která má plný objem vody stanovený hydraulickým výpočtem a dvě nebo více čerpadel. Obvykle je jedno čerpadlo poháněné elektrickým motorem a druhé diesel motorem. zdvojené zásobování vodou. Sestává ze dvou jednoduchých zásobování vodou, kde každé zásobování je na druhém nezávislé;</a:t>
            </a: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kombinované zásobování vodou. Je určené pro zásobování více než jednoho stabilního hasicího zařízení, např. když jde o kombinaci hydrantů, hadicových systémů a sprinklerových soustav. Toto zásobování tvoří jednoduchá zásobování vodou se zvýšenou spolehlivostí nebo zdvojená zásobování vodou.</a:t>
            </a:r>
          </a:p>
          <a:p>
            <a:pPr algn="just"/>
            <a:r>
              <a:rPr lang="cs-CZ" sz="1600" dirty="0">
                <a:solidFill>
                  <a:schemeClr val="bg1"/>
                </a:solidFill>
                <a:latin typeface="Times New Roman" panose="02020603050405020304" pitchFamily="18" charset="0"/>
                <a:cs typeface="Times New Roman" panose="02020603050405020304" pitchFamily="18" charset="0"/>
              </a:rPr>
              <a:t>Nádrže na vodu se navrhují na:</a:t>
            </a: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plný objem;</a:t>
            </a: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nebo redukovaný objem.</a:t>
            </a:r>
          </a:p>
        </p:txBody>
      </p:sp>
      <p:sp>
        <p:nvSpPr>
          <p:cNvPr id="7" name="Nadpis 1">
            <a:extLst>
              <a:ext uri="{FF2B5EF4-FFF2-40B4-BE49-F238E27FC236}">
                <a16:creationId xmlns:a16="http://schemas.microsoft.com/office/drawing/2014/main" id="{D9E0FD94-DE8F-89E0-BEA3-374558C9ECB2}"/>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25A4A713-98D6-465B-680A-8588ACF2FDAB}"/>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E0D09C77-F95D-BED5-ACCF-0AA3D3FA09C1}"/>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C6BB8F3B-F95F-FFC5-7956-B8ED4A5D543C}"/>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3B4FA087-1CAD-32E8-044E-1B92D27693C0}"/>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9615105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extovéPole 2">
            <a:extLst>
              <a:ext uri="{FF2B5EF4-FFF2-40B4-BE49-F238E27FC236}">
                <a16:creationId xmlns:a16="http://schemas.microsoft.com/office/drawing/2014/main" id="{856BD8AF-BE32-3047-69F9-60BED6C0420F}"/>
              </a:ext>
            </a:extLst>
          </p:cNvPr>
          <p:cNvSpPr txBox="1"/>
          <p:nvPr/>
        </p:nvSpPr>
        <p:spPr>
          <a:xfrm>
            <a:off x="1375717" y="681976"/>
            <a:ext cx="7579439" cy="1323439"/>
          </a:xfrm>
          <a:prstGeom prst="rect">
            <a:avLst/>
          </a:prstGeom>
          <a:noFill/>
        </p:spPr>
        <p:txBody>
          <a:bodyPr wrap="square" rtlCol="0">
            <a:spAutoFit/>
          </a:bodyPr>
          <a:lstStyle/>
          <a:p>
            <a:pPr algn="just"/>
            <a:r>
              <a:rPr lang="cs-CZ" sz="1600" b="1" dirty="0">
                <a:solidFill>
                  <a:schemeClr val="bg1"/>
                </a:solidFill>
                <a:latin typeface="Times New Roman" panose="02020603050405020304" pitchFamily="18" charset="0"/>
                <a:cs typeface="Times New Roman" panose="02020603050405020304" pitchFamily="18" charset="0"/>
              </a:rPr>
              <a:t>Vodní samočinné stabilní hasicí zařízení SHZ</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Čerpadlo elektrické: </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endParaRPr lang="cs-CZ" sz="1600"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07A6EF60-4FF1-12B7-D498-EBA7EC23F76E}"/>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ED26EA1-6EC5-9020-AD42-2D207A7F633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0A0235EF-944B-A3BB-B5AF-07F1FD84CDF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4CB9E9-DBDC-9C83-4B14-CBF960E66426}"/>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9866DE9C-FFA0-8260-1949-87DD942B8CCF}"/>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5" name="Obrázek 4">
            <a:extLst>
              <a:ext uri="{FF2B5EF4-FFF2-40B4-BE49-F238E27FC236}">
                <a16:creationId xmlns:a16="http://schemas.microsoft.com/office/drawing/2014/main" id="{20DDD95A-F7AE-4C78-8738-A9C54792CC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3886038" y="2321662"/>
            <a:ext cx="4419924" cy="2486208"/>
          </a:xfrm>
          <a:prstGeom prst="rect">
            <a:avLst/>
          </a:prstGeom>
        </p:spPr>
      </p:pic>
      <p:pic>
        <p:nvPicPr>
          <p:cNvPr id="13" name="Obrázek 12">
            <a:extLst>
              <a:ext uri="{FF2B5EF4-FFF2-40B4-BE49-F238E27FC236}">
                <a16:creationId xmlns:a16="http://schemas.microsoft.com/office/drawing/2014/main" id="{F6CF50BF-DDC9-4345-86AC-17B620ED8BC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6971142" y="2321663"/>
            <a:ext cx="4419923" cy="2486207"/>
          </a:xfrm>
          <a:prstGeom prst="rect">
            <a:avLst/>
          </a:prstGeom>
        </p:spPr>
      </p:pic>
    </p:spTree>
    <p:extLst>
      <p:ext uri="{BB962C8B-B14F-4D97-AF65-F5344CB8AC3E}">
        <p14:creationId xmlns:p14="http://schemas.microsoft.com/office/powerpoint/2010/main" val="23754120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extovéPole 2">
            <a:extLst>
              <a:ext uri="{FF2B5EF4-FFF2-40B4-BE49-F238E27FC236}">
                <a16:creationId xmlns:a16="http://schemas.microsoft.com/office/drawing/2014/main" id="{856BD8AF-BE32-3047-69F9-60BED6C0420F}"/>
              </a:ext>
            </a:extLst>
          </p:cNvPr>
          <p:cNvSpPr txBox="1"/>
          <p:nvPr/>
        </p:nvSpPr>
        <p:spPr>
          <a:xfrm>
            <a:off x="1375717" y="681976"/>
            <a:ext cx="7579439" cy="1323439"/>
          </a:xfrm>
          <a:prstGeom prst="rect">
            <a:avLst/>
          </a:prstGeom>
          <a:noFill/>
        </p:spPr>
        <p:txBody>
          <a:bodyPr wrap="square" rtlCol="0">
            <a:spAutoFit/>
          </a:bodyPr>
          <a:lstStyle/>
          <a:p>
            <a:pPr algn="just"/>
            <a:r>
              <a:rPr lang="cs-CZ" sz="1600" b="1" dirty="0">
                <a:solidFill>
                  <a:schemeClr val="bg1"/>
                </a:solidFill>
                <a:latin typeface="Times New Roman" panose="02020603050405020304" pitchFamily="18" charset="0"/>
                <a:cs typeface="Times New Roman" panose="02020603050405020304" pitchFamily="18" charset="0"/>
              </a:rPr>
              <a:t>Vodní samočinné stabilní hasicí zařízení SHZ</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Čerpadlo motorové: </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endParaRPr lang="cs-CZ" sz="1600"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07A6EF60-4FF1-12B7-D498-EBA7EC23F76E}"/>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ED26EA1-6EC5-9020-AD42-2D207A7F633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0A0235EF-944B-A3BB-B5AF-07F1FD84CDF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4CB9E9-DBDC-9C83-4B14-CBF960E66426}"/>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9866DE9C-FFA0-8260-1949-87DD942B8CCF}"/>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4" name="Obrázek 3">
            <a:extLst>
              <a:ext uri="{FF2B5EF4-FFF2-40B4-BE49-F238E27FC236}">
                <a16:creationId xmlns:a16="http://schemas.microsoft.com/office/drawing/2014/main" id="{870FF494-85E7-4AE2-ABCB-A1722D408E0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6508403" y="2043760"/>
            <a:ext cx="5519509" cy="3104724"/>
          </a:xfrm>
          <a:prstGeom prst="rect">
            <a:avLst/>
          </a:prstGeom>
        </p:spPr>
      </p:pic>
      <p:pic>
        <p:nvPicPr>
          <p:cNvPr id="9" name="Obrázek 8">
            <a:extLst>
              <a:ext uri="{FF2B5EF4-FFF2-40B4-BE49-F238E27FC236}">
                <a16:creationId xmlns:a16="http://schemas.microsoft.com/office/drawing/2014/main" id="{A99ED55A-FB3A-43EA-8305-D65676C6A9E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32454" y="2565829"/>
            <a:ext cx="5172892" cy="3879669"/>
          </a:xfrm>
          <a:prstGeom prst="rect">
            <a:avLst/>
          </a:prstGeom>
        </p:spPr>
      </p:pic>
    </p:spTree>
    <p:extLst>
      <p:ext uri="{BB962C8B-B14F-4D97-AF65-F5344CB8AC3E}">
        <p14:creationId xmlns:p14="http://schemas.microsoft.com/office/powerpoint/2010/main" val="14782931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extovéPole 2">
            <a:extLst>
              <a:ext uri="{FF2B5EF4-FFF2-40B4-BE49-F238E27FC236}">
                <a16:creationId xmlns:a16="http://schemas.microsoft.com/office/drawing/2014/main" id="{856BD8AF-BE32-3047-69F9-60BED6C0420F}"/>
              </a:ext>
            </a:extLst>
          </p:cNvPr>
          <p:cNvSpPr txBox="1"/>
          <p:nvPr/>
        </p:nvSpPr>
        <p:spPr>
          <a:xfrm>
            <a:off x="1375717" y="681976"/>
            <a:ext cx="7579439" cy="1323439"/>
          </a:xfrm>
          <a:prstGeom prst="rect">
            <a:avLst/>
          </a:prstGeom>
          <a:noFill/>
        </p:spPr>
        <p:txBody>
          <a:bodyPr wrap="square" rtlCol="0">
            <a:spAutoFit/>
          </a:bodyPr>
          <a:lstStyle/>
          <a:p>
            <a:pPr algn="just"/>
            <a:r>
              <a:rPr lang="cs-CZ" sz="1600" b="1" dirty="0">
                <a:solidFill>
                  <a:schemeClr val="bg1"/>
                </a:solidFill>
                <a:latin typeface="Times New Roman" panose="02020603050405020304" pitchFamily="18" charset="0"/>
                <a:cs typeface="Times New Roman" panose="02020603050405020304" pitchFamily="18" charset="0"/>
              </a:rPr>
              <a:t>Vodní samočinné stabilní hasicí zařízení SHZ</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Mokrý řídící ventil: </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endParaRPr lang="cs-CZ" sz="1600"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07A6EF60-4FF1-12B7-D498-EBA7EC23F76E}"/>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ED26EA1-6EC5-9020-AD42-2D207A7F633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0A0235EF-944B-A3BB-B5AF-07F1FD84CDF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4CB9E9-DBDC-9C83-4B14-CBF960E66426}"/>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9866DE9C-FFA0-8260-1949-87DD942B8CCF}"/>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5" name="Obrázek 4">
            <a:extLst>
              <a:ext uri="{FF2B5EF4-FFF2-40B4-BE49-F238E27FC236}">
                <a16:creationId xmlns:a16="http://schemas.microsoft.com/office/drawing/2014/main" id="{2088D4E6-5FC7-4219-AF7D-F997BBDE3E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6379570" y="2446002"/>
            <a:ext cx="5039118" cy="2834504"/>
          </a:xfrm>
          <a:prstGeom prst="rect">
            <a:avLst/>
          </a:prstGeom>
        </p:spPr>
      </p:pic>
      <p:pic>
        <p:nvPicPr>
          <p:cNvPr id="13" name="Obrázek 12">
            <a:extLst>
              <a:ext uri="{FF2B5EF4-FFF2-40B4-BE49-F238E27FC236}">
                <a16:creationId xmlns:a16="http://schemas.microsoft.com/office/drawing/2014/main" id="{BD23B181-B530-46AE-9C4D-4D59EF01078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4286795" y="3555932"/>
            <a:ext cx="3618408" cy="2035355"/>
          </a:xfrm>
          <a:prstGeom prst="rect">
            <a:avLst/>
          </a:prstGeom>
        </p:spPr>
      </p:pic>
    </p:spTree>
    <p:extLst>
      <p:ext uri="{BB962C8B-B14F-4D97-AF65-F5344CB8AC3E}">
        <p14:creationId xmlns:p14="http://schemas.microsoft.com/office/powerpoint/2010/main" val="9780317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extovéPole 2">
            <a:extLst>
              <a:ext uri="{FF2B5EF4-FFF2-40B4-BE49-F238E27FC236}">
                <a16:creationId xmlns:a16="http://schemas.microsoft.com/office/drawing/2014/main" id="{856BD8AF-BE32-3047-69F9-60BED6C0420F}"/>
              </a:ext>
            </a:extLst>
          </p:cNvPr>
          <p:cNvSpPr txBox="1"/>
          <p:nvPr/>
        </p:nvSpPr>
        <p:spPr>
          <a:xfrm>
            <a:off x="1375717" y="681976"/>
            <a:ext cx="7579439" cy="1323439"/>
          </a:xfrm>
          <a:prstGeom prst="rect">
            <a:avLst/>
          </a:prstGeom>
          <a:noFill/>
        </p:spPr>
        <p:txBody>
          <a:bodyPr wrap="square" rtlCol="0">
            <a:spAutoFit/>
          </a:bodyPr>
          <a:lstStyle/>
          <a:p>
            <a:pPr algn="just"/>
            <a:r>
              <a:rPr lang="cs-CZ" sz="1600" b="1" dirty="0">
                <a:solidFill>
                  <a:schemeClr val="bg1"/>
                </a:solidFill>
                <a:latin typeface="Times New Roman" panose="02020603050405020304" pitchFamily="18" charset="0"/>
                <a:cs typeface="Times New Roman" panose="02020603050405020304" pitchFamily="18" charset="0"/>
              </a:rPr>
              <a:t>Vodní samočinné stabilní hasicí zařízení SHZ</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Plnící potrubí: </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endParaRPr lang="cs-CZ" sz="1600"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07A6EF60-4FF1-12B7-D498-EBA7EC23F76E}"/>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ED26EA1-6EC5-9020-AD42-2D207A7F633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0A0235EF-944B-A3BB-B5AF-07F1FD84CDF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4CB9E9-DBDC-9C83-4B14-CBF960E66426}"/>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9866DE9C-FFA0-8260-1949-87DD942B8CCF}"/>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4" name="Obrázek 3">
            <a:extLst>
              <a:ext uri="{FF2B5EF4-FFF2-40B4-BE49-F238E27FC236}">
                <a16:creationId xmlns:a16="http://schemas.microsoft.com/office/drawing/2014/main" id="{A514A6CA-21AC-4DCC-B28D-994306DC6F6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39049" y="1560402"/>
            <a:ext cx="6355681" cy="4470283"/>
          </a:xfrm>
          <a:prstGeom prst="rect">
            <a:avLst/>
          </a:prstGeom>
        </p:spPr>
      </p:pic>
      <p:pic>
        <p:nvPicPr>
          <p:cNvPr id="9" name="Obrázek 8">
            <a:extLst>
              <a:ext uri="{FF2B5EF4-FFF2-40B4-BE49-F238E27FC236}">
                <a16:creationId xmlns:a16="http://schemas.microsoft.com/office/drawing/2014/main" id="{05FB0886-2735-4752-9691-C24AB1B589D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97270" y="2156740"/>
            <a:ext cx="2905459" cy="3873945"/>
          </a:xfrm>
          <a:prstGeom prst="rect">
            <a:avLst/>
          </a:prstGeom>
        </p:spPr>
      </p:pic>
    </p:spTree>
    <p:extLst>
      <p:ext uri="{BB962C8B-B14F-4D97-AF65-F5344CB8AC3E}">
        <p14:creationId xmlns:p14="http://schemas.microsoft.com/office/powerpoint/2010/main" val="1081611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05D24AA8-6A90-EDBF-AE4A-864852FD06C4}"/>
              </a:ext>
            </a:extLst>
          </p:cNvPr>
          <p:cNvSpPr>
            <a:spLocks noGrp="1"/>
          </p:cNvSpPr>
          <p:nvPr>
            <p:ph idx="1"/>
          </p:nvPr>
        </p:nvSpPr>
        <p:spPr>
          <a:xfrm>
            <a:off x="1061900" y="1518290"/>
            <a:ext cx="5127309" cy="2710810"/>
          </a:xfrm>
        </p:spPr>
        <p:txBody>
          <a:bodyPr>
            <a:normAutofit/>
          </a:bodyPr>
          <a:lstStyle/>
          <a:p>
            <a:r>
              <a:rPr lang="cs-CZ"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Zařízení umožňuje demonstrovat stavy, které vychází z přednastaveného algoritmu, který je v praxi obvyklý. </a:t>
            </a:r>
          </a:p>
          <a:p>
            <a:r>
              <a:rPr lang="cs-CZ"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Časové zpoždění jednotlivých funkcí je zavedeno pro názornost výuky.</a:t>
            </a:r>
            <a:endParaRPr lang="cs-CZ"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endParaRPr lang="cs-CZ" dirty="0"/>
          </a:p>
        </p:txBody>
      </p:sp>
      <p:pic>
        <p:nvPicPr>
          <p:cNvPr id="5" name="Obrázek 4">
            <a:extLst>
              <a:ext uri="{FF2B5EF4-FFF2-40B4-BE49-F238E27FC236}">
                <a16:creationId xmlns:a16="http://schemas.microsoft.com/office/drawing/2014/main" id="{C54F8667-EFE7-6E5B-688E-4772DB4253AF}"/>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27778" t="5096" r="32143" b="3166"/>
          <a:stretch/>
        </p:blipFill>
        <p:spPr bwMode="auto">
          <a:xfrm>
            <a:off x="6109696" y="755660"/>
            <a:ext cx="4937715" cy="5572466"/>
          </a:xfrm>
          <a:prstGeom prst="rect">
            <a:avLst/>
          </a:prstGeom>
          <a:ln>
            <a:noFill/>
          </a:ln>
          <a:extLst>
            <a:ext uri="{53640926-AAD7-44D8-BBD7-CCE9431645EC}">
              <a14:shadowObscured xmlns:a14="http://schemas.microsoft.com/office/drawing/2010/main"/>
            </a:ext>
          </a:extLst>
        </p:spPr>
      </p:pic>
      <p:sp>
        <p:nvSpPr>
          <p:cNvPr id="7" name="Nadpis 1">
            <a:extLst>
              <a:ext uri="{FF2B5EF4-FFF2-40B4-BE49-F238E27FC236}">
                <a16:creationId xmlns:a16="http://schemas.microsoft.com/office/drawing/2014/main" id="{FC4C1295-92F0-0875-842E-16272023F9BD}"/>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7DA194E1-5F4B-0AFA-8083-0E0A4D6ADD54}"/>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lačítko akce: Dopředu nebo Další 8">
            <a:hlinkClick r:id="" action="ppaction://hlinkshowjump?jump=nextslide" highlightClick="1"/>
            <a:extLst>
              <a:ext uri="{FF2B5EF4-FFF2-40B4-BE49-F238E27FC236}">
                <a16:creationId xmlns:a16="http://schemas.microsoft.com/office/drawing/2014/main" id="{47EE60D5-3C6F-F78C-7787-53D3FB1BBF5C}"/>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45128F43-85D4-AD03-D843-AFA50FBC000F}"/>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Návrat 10">
            <a:hlinkClick r:id="" action="ppaction://hlinkshowjump?jump=lastslideviewed" highlightClick="1"/>
            <a:extLst>
              <a:ext uri="{FF2B5EF4-FFF2-40B4-BE49-F238E27FC236}">
                <a16:creationId xmlns:a16="http://schemas.microsoft.com/office/drawing/2014/main" id="{07414CAD-98B6-E5E4-2CEC-C53D379C611C}"/>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5824625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extovéPole 2">
            <a:extLst>
              <a:ext uri="{FF2B5EF4-FFF2-40B4-BE49-F238E27FC236}">
                <a16:creationId xmlns:a16="http://schemas.microsoft.com/office/drawing/2014/main" id="{856BD8AF-BE32-3047-69F9-60BED6C0420F}"/>
              </a:ext>
            </a:extLst>
          </p:cNvPr>
          <p:cNvSpPr txBox="1"/>
          <p:nvPr/>
        </p:nvSpPr>
        <p:spPr>
          <a:xfrm>
            <a:off x="1375717" y="681976"/>
            <a:ext cx="7579439" cy="1323439"/>
          </a:xfrm>
          <a:prstGeom prst="rect">
            <a:avLst/>
          </a:prstGeom>
          <a:noFill/>
        </p:spPr>
        <p:txBody>
          <a:bodyPr wrap="square" rtlCol="0">
            <a:spAutoFit/>
          </a:bodyPr>
          <a:lstStyle/>
          <a:p>
            <a:pPr algn="just"/>
            <a:r>
              <a:rPr lang="cs-CZ" sz="1600" b="1" dirty="0">
                <a:solidFill>
                  <a:schemeClr val="bg1"/>
                </a:solidFill>
                <a:latin typeface="Times New Roman" panose="02020603050405020304" pitchFamily="18" charset="0"/>
                <a:cs typeface="Times New Roman" panose="02020603050405020304" pitchFamily="18" charset="0"/>
              </a:rPr>
              <a:t>Vodní samočinné stabilní hasicí zařízení SHZ</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Poplachový zvon: </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endParaRPr lang="cs-CZ" sz="1600"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07A6EF60-4FF1-12B7-D498-EBA7EC23F76E}"/>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ED26EA1-6EC5-9020-AD42-2D207A7F633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0A0235EF-944B-A3BB-B5AF-07F1FD84CDF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4CB9E9-DBDC-9C83-4B14-CBF960E66426}"/>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9866DE9C-FFA0-8260-1949-87DD942B8CCF}"/>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2" name="Obrázek 1">
            <a:extLst>
              <a:ext uri="{FF2B5EF4-FFF2-40B4-BE49-F238E27FC236}">
                <a16:creationId xmlns:a16="http://schemas.microsoft.com/office/drawing/2014/main" id="{3A976C60-1E04-43A2-8B2A-EA951BCED13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05469" y="2005415"/>
            <a:ext cx="6949224" cy="3837363"/>
          </a:xfrm>
          <a:prstGeom prst="rect">
            <a:avLst/>
          </a:prstGeom>
        </p:spPr>
      </p:pic>
    </p:spTree>
    <p:extLst>
      <p:ext uri="{BB962C8B-B14F-4D97-AF65-F5344CB8AC3E}">
        <p14:creationId xmlns:p14="http://schemas.microsoft.com/office/powerpoint/2010/main" val="31547168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extovéPole 2">
            <a:extLst>
              <a:ext uri="{FF2B5EF4-FFF2-40B4-BE49-F238E27FC236}">
                <a16:creationId xmlns:a16="http://schemas.microsoft.com/office/drawing/2014/main" id="{856BD8AF-BE32-3047-69F9-60BED6C0420F}"/>
              </a:ext>
            </a:extLst>
          </p:cNvPr>
          <p:cNvSpPr txBox="1"/>
          <p:nvPr/>
        </p:nvSpPr>
        <p:spPr>
          <a:xfrm>
            <a:off x="1375717" y="681976"/>
            <a:ext cx="7579439" cy="5755422"/>
          </a:xfrm>
          <a:prstGeom prst="rect">
            <a:avLst/>
          </a:prstGeom>
          <a:noFill/>
        </p:spPr>
        <p:txBody>
          <a:bodyPr wrap="square" rtlCol="0">
            <a:spAutoFit/>
          </a:bodyPr>
          <a:lstStyle/>
          <a:p>
            <a:pPr algn="just"/>
            <a:r>
              <a:rPr lang="cs-CZ" sz="1600" b="1" dirty="0">
                <a:solidFill>
                  <a:schemeClr val="bg1"/>
                </a:solidFill>
                <a:latin typeface="Times New Roman" panose="02020603050405020304" pitchFamily="18" charset="0"/>
                <a:cs typeface="Times New Roman" panose="02020603050405020304" pitchFamily="18" charset="0"/>
              </a:rPr>
              <a:t>Typy vodních sprinklerových SHZ</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b="1" dirty="0">
                <a:solidFill>
                  <a:schemeClr val="bg1"/>
                </a:solidFill>
                <a:latin typeface="Times New Roman" panose="02020603050405020304" pitchFamily="18" charset="0"/>
                <a:cs typeface="Times New Roman" panose="02020603050405020304" pitchFamily="18" charset="0"/>
              </a:rPr>
              <a:t>Mokrá sprinklerová soustava </a:t>
            </a:r>
          </a:p>
          <a:p>
            <a:pPr algn="just"/>
            <a:r>
              <a:rPr lang="cs-CZ" sz="1600" dirty="0">
                <a:solidFill>
                  <a:schemeClr val="bg1"/>
                </a:solidFill>
                <a:latin typeface="Times New Roman" panose="02020603050405020304" pitchFamily="18" charset="0"/>
                <a:cs typeface="Times New Roman" panose="02020603050405020304" pitchFamily="18" charset="0"/>
              </a:rPr>
              <a:t>Sprinklerové zařízení je trvale naplněno, a to jak před, tak i za poplachovou ventilovou stanicí. Jedná se o nejrozšířenější, nejdéle používanou a nejjednodušší soustavu. Hlavní výhodou je nízký reakční čas, jelikož ihned po otevření sprinklerové hlavice dojde k výstřiku vody. Naopak nevýhodou je nebezpečí zamrznutí vody v rozvodném potrubí. </a:t>
            </a:r>
          </a:p>
          <a:p>
            <a:pPr algn="just"/>
            <a:r>
              <a:rPr lang="cs-CZ" sz="1600" b="1" dirty="0">
                <a:solidFill>
                  <a:schemeClr val="bg1"/>
                </a:solidFill>
                <a:latin typeface="Times New Roman" panose="02020603050405020304" pitchFamily="18" charset="0"/>
                <a:cs typeface="Times New Roman" panose="02020603050405020304" pitchFamily="18" charset="0"/>
              </a:rPr>
              <a:t>Suchá sprinklerová soustava </a:t>
            </a:r>
          </a:p>
          <a:p>
            <a:pPr algn="just"/>
            <a:r>
              <a:rPr lang="cs-CZ" sz="1600" dirty="0">
                <a:solidFill>
                  <a:schemeClr val="bg1"/>
                </a:solidFill>
                <a:latin typeface="Times New Roman" panose="02020603050405020304" pitchFamily="18" charset="0"/>
                <a:cs typeface="Times New Roman" panose="02020603050405020304" pitchFamily="18" charset="0"/>
              </a:rPr>
              <a:t>Rozvodné potrubí je naplněno stlačeným vzduchem a v přívodním potrubí, tj. mezi vodním zdrojem a ventilovou stanicí, se nachází tlaková voda. Voda se dostává do potrubní sítě teprve po poklesu tlaku a aktivaci ventilové stanice. </a:t>
            </a:r>
          </a:p>
          <a:p>
            <a:pPr algn="just"/>
            <a:r>
              <a:rPr lang="cs-CZ" sz="1600" b="1" dirty="0">
                <a:solidFill>
                  <a:schemeClr val="bg1"/>
                </a:solidFill>
                <a:latin typeface="Times New Roman" panose="02020603050405020304" pitchFamily="18" charset="0"/>
                <a:cs typeface="Times New Roman" panose="02020603050405020304" pitchFamily="18" charset="0"/>
              </a:rPr>
              <a:t>Tandemová soustava (smíšená) </a:t>
            </a:r>
          </a:p>
          <a:p>
            <a:pPr algn="just"/>
            <a:r>
              <a:rPr lang="cs-CZ" sz="1600" dirty="0">
                <a:solidFill>
                  <a:schemeClr val="bg1"/>
                </a:solidFill>
                <a:latin typeface="Times New Roman" panose="02020603050405020304" pitchFamily="18" charset="0"/>
                <a:cs typeface="Times New Roman" panose="02020603050405020304" pitchFamily="18" charset="0"/>
              </a:rPr>
              <a:t>Skládá se z jednoho nebo více suchých soustav, které jsou napojeny na mokrou soustavu. Její hlavní využití je při ochraně oddělených požárních úseků s výskytem teplot pod 0 °C nebo nad 70 °C. </a:t>
            </a:r>
          </a:p>
          <a:p>
            <a:pPr algn="just"/>
            <a:r>
              <a:rPr lang="cs-CZ" sz="1600" b="1" dirty="0">
                <a:solidFill>
                  <a:schemeClr val="bg1"/>
                </a:solidFill>
                <a:latin typeface="Times New Roman" panose="02020603050405020304" pitchFamily="18" charset="0"/>
                <a:cs typeface="Times New Roman" panose="02020603050405020304" pitchFamily="18" charset="0"/>
              </a:rPr>
              <a:t>Suchá soustava s předstihovým řízením </a:t>
            </a:r>
          </a:p>
          <a:p>
            <a:pPr algn="just"/>
            <a:r>
              <a:rPr lang="cs-CZ" sz="1600" dirty="0">
                <a:solidFill>
                  <a:schemeClr val="bg1"/>
                </a:solidFill>
                <a:latin typeface="Times New Roman" panose="02020603050405020304" pitchFamily="18" charset="0"/>
                <a:cs typeface="Times New Roman" panose="02020603050405020304" pitchFamily="18" charset="0"/>
              </a:rPr>
              <a:t>typu A - rozvody jsou řešeny jako suchá soustava. Ventilová stanice se otevírá na základě signálu z </a:t>
            </a:r>
            <a:r>
              <a:rPr lang="cs-CZ" sz="1600" dirty="0">
                <a:solidFill>
                  <a:schemeClr val="bg1"/>
                </a:solidFill>
                <a:latin typeface="Times New Roman" panose="02020603050405020304" pitchFamily="18" charset="0"/>
                <a:cs typeface="Times New Roman" panose="02020603050405020304" pitchFamily="18" charset="0"/>
                <a:hlinkClick r:id="rId3" action="ppaction://hlinksldjump"/>
              </a:rPr>
              <a:t>ústředny EPS</a:t>
            </a:r>
            <a:r>
              <a:rPr lang="cs-CZ" sz="1600" dirty="0">
                <a:solidFill>
                  <a:schemeClr val="bg1"/>
                </a:solidFill>
                <a:latin typeface="Times New Roman" panose="02020603050405020304" pitchFamily="18" charset="0"/>
                <a:cs typeface="Times New Roman" panose="02020603050405020304" pitchFamily="18" charset="0"/>
              </a:rPr>
              <a:t>, avšak pro otevření hlavice je třeba prasknutí tepelné pojistky. Pouze při splnění obou podmínek je spuštěna voda. Jde o zařízení, které je instalováno v prostorách, kde jsou drahá zařízení a je proto nutné předejít škodám při poruše hašení. </a:t>
            </a:r>
          </a:p>
          <a:p>
            <a:pPr algn="just"/>
            <a:r>
              <a:rPr lang="cs-CZ" sz="1600" dirty="0">
                <a:solidFill>
                  <a:schemeClr val="bg1"/>
                </a:solidFill>
                <a:latin typeface="Times New Roman" panose="02020603050405020304" pitchFamily="18" charset="0"/>
                <a:cs typeface="Times New Roman" panose="02020603050405020304" pitchFamily="18" charset="0"/>
              </a:rPr>
              <a:t>typu B - rozvody jsou řešeny jako suchá soustava. Spuštění může být iniciováno z ústředny elektrické požární signalizace nebo otevřením hlavic. </a:t>
            </a:r>
          </a:p>
          <a:p>
            <a:pPr algn="just"/>
            <a:endParaRPr lang="cs-CZ" sz="1600"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07A6EF60-4FF1-12B7-D498-EBA7EC23F76E}"/>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ED26EA1-6EC5-9020-AD42-2D207A7F633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0A0235EF-944B-A3BB-B5AF-07F1FD84CDF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4CB9E9-DBDC-9C83-4B14-CBF960E66426}"/>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9866DE9C-FFA0-8260-1949-87DD942B8CCF}"/>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7283403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extovéPole 2">
            <a:extLst>
              <a:ext uri="{FF2B5EF4-FFF2-40B4-BE49-F238E27FC236}">
                <a16:creationId xmlns:a16="http://schemas.microsoft.com/office/drawing/2014/main" id="{856BD8AF-BE32-3047-69F9-60BED6C0420F}"/>
              </a:ext>
            </a:extLst>
          </p:cNvPr>
          <p:cNvSpPr txBox="1"/>
          <p:nvPr/>
        </p:nvSpPr>
        <p:spPr>
          <a:xfrm>
            <a:off x="1555920" y="902956"/>
            <a:ext cx="7579439" cy="5509200"/>
          </a:xfrm>
          <a:prstGeom prst="rect">
            <a:avLst/>
          </a:prstGeom>
          <a:noFill/>
        </p:spPr>
        <p:txBody>
          <a:bodyPr wrap="square" rtlCol="0">
            <a:spAutoFit/>
          </a:bodyPr>
          <a:lstStyle/>
          <a:p>
            <a:pPr algn="just"/>
            <a:r>
              <a:rPr lang="cs-CZ" sz="1600" b="1" dirty="0">
                <a:solidFill>
                  <a:schemeClr val="bg1"/>
                </a:solidFill>
                <a:latin typeface="Times New Roman" panose="02020603050405020304" pitchFamily="18" charset="0"/>
                <a:cs typeface="Times New Roman" panose="02020603050405020304" pitchFamily="18" charset="0"/>
              </a:rPr>
              <a:t>Druhy sprinklerových hlavic</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Sprinklerové hlavice se dělí na: </a:t>
            </a: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hlinkClick r:id="rId3" action="ppaction://hlinksldjump"/>
              </a:rPr>
              <a:t>normální zavěšené</a:t>
            </a:r>
            <a:endParaRPr lang="cs-CZ" sz="1600" dirty="0">
              <a:solidFill>
                <a:schemeClr val="bg1"/>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hlinkClick r:id="rId4" action="ppaction://hlinksldjump"/>
              </a:rPr>
              <a:t>normální stojaté </a:t>
            </a:r>
            <a:endParaRPr lang="cs-CZ" sz="1600" dirty="0">
              <a:solidFill>
                <a:schemeClr val="bg1"/>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sprejové </a:t>
            </a: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hlinkClick r:id="rId5" action="ppaction://hlinksldjump"/>
              </a:rPr>
              <a:t>zapuštěné stropní </a:t>
            </a:r>
            <a:endParaRPr lang="cs-CZ" sz="1600" dirty="0">
              <a:solidFill>
                <a:schemeClr val="bg1"/>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sprejové s plochým výstřikem </a:t>
            </a: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polozapuštěné </a:t>
            </a: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zakryté </a:t>
            </a: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hlinkClick r:id="rId6" action="ppaction://hlinksldjump"/>
              </a:rPr>
              <a:t>stranové</a:t>
            </a:r>
            <a:r>
              <a:rPr lang="cs-CZ" sz="1600" dirty="0">
                <a:solidFill>
                  <a:schemeClr val="bg1"/>
                </a:solidFill>
                <a:latin typeface="Times New Roman" panose="02020603050405020304" pitchFamily="18" charset="0"/>
                <a:cs typeface="Times New Roman" panose="02020603050405020304" pitchFamily="18" charset="0"/>
              </a:rPr>
              <a:t> </a:t>
            </a: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hlinkClick r:id="rId7" action="ppaction://hlinksldjump"/>
              </a:rPr>
              <a:t>ESFR</a:t>
            </a:r>
            <a:endParaRPr lang="cs-CZ" sz="1600" dirty="0">
              <a:solidFill>
                <a:schemeClr val="bg1"/>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endParaRPr lang="cs-CZ" sz="1600" dirty="0">
              <a:solidFill>
                <a:schemeClr val="bg1"/>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hlinkClick r:id="rId8" action="ppaction://hlinksldjump"/>
              </a:rPr>
              <a:t>vodní clony</a:t>
            </a:r>
            <a:endParaRPr lang="cs-CZ" sz="1600" dirty="0">
              <a:solidFill>
                <a:schemeClr val="bg1"/>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Průtok sprinklerovou hlavicí se stanoví jako: </a:t>
            </a:r>
          </a:p>
          <a:p>
            <a:pPr algn="just"/>
            <a:r>
              <a:rPr lang="cs-CZ" sz="1600" dirty="0">
                <a:solidFill>
                  <a:schemeClr val="bg1"/>
                </a:solidFill>
                <a:latin typeface="Times New Roman" panose="02020603050405020304" pitchFamily="18" charset="0"/>
                <a:cs typeface="Times New Roman" panose="02020603050405020304" pitchFamily="18" charset="0"/>
              </a:rPr>
              <a:t>Q = k . √ p </a:t>
            </a:r>
          </a:p>
          <a:p>
            <a:pPr algn="just"/>
            <a:r>
              <a:rPr lang="cs-CZ" sz="1600" dirty="0">
                <a:solidFill>
                  <a:schemeClr val="bg1"/>
                </a:solidFill>
                <a:latin typeface="Times New Roman" panose="02020603050405020304" pitchFamily="18" charset="0"/>
                <a:cs typeface="Times New Roman" panose="02020603050405020304" pitchFamily="18" charset="0"/>
              </a:rPr>
              <a:t>Q – průtok v l/min </a:t>
            </a:r>
          </a:p>
          <a:p>
            <a:pPr algn="just"/>
            <a:r>
              <a:rPr lang="cs-CZ" sz="1600" dirty="0">
                <a:solidFill>
                  <a:schemeClr val="bg1"/>
                </a:solidFill>
                <a:latin typeface="Times New Roman" panose="02020603050405020304" pitchFamily="18" charset="0"/>
                <a:cs typeface="Times New Roman" panose="02020603050405020304" pitchFamily="18" charset="0"/>
              </a:rPr>
              <a:t>k – faktor </a:t>
            </a:r>
          </a:p>
          <a:p>
            <a:pPr algn="just"/>
            <a:r>
              <a:rPr lang="cs-CZ" sz="1600" dirty="0">
                <a:solidFill>
                  <a:schemeClr val="bg1"/>
                </a:solidFill>
                <a:latin typeface="Times New Roman" panose="02020603050405020304" pitchFamily="18" charset="0"/>
                <a:cs typeface="Times New Roman" panose="02020603050405020304" pitchFamily="18" charset="0"/>
              </a:rPr>
              <a:t>p – tlak v bar. </a:t>
            </a:r>
          </a:p>
          <a:p>
            <a:pPr algn="just"/>
            <a:r>
              <a:rPr lang="cs-CZ" sz="1600" dirty="0">
                <a:solidFill>
                  <a:schemeClr val="bg1"/>
                </a:solidFill>
                <a:latin typeface="Times New Roman" panose="02020603050405020304" pitchFamily="18" charset="0"/>
                <a:cs typeface="Times New Roman" panose="02020603050405020304" pitchFamily="18" charset="0"/>
              </a:rPr>
              <a:t>Stanovovaný průtok je tady závislý na průměru trysky a tlaku před tryskou a k jeho vyjádření se používá tzv. K – faktor, který představuje průtok (l/min) při tlaku 0,1 </a:t>
            </a:r>
            <a:r>
              <a:rPr lang="cs-CZ" sz="1600" dirty="0" err="1">
                <a:solidFill>
                  <a:schemeClr val="bg1"/>
                </a:solidFill>
                <a:latin typeface="Times New Roman" panose="02020603050405020304" pitchFamily="18" charset="0"/>
                <a:cs typeface="Times New Roman" panose="02020603050405020304" pitchFamily="18" charset="0"/>
              </a:rPr>
              <a:t>Mpa</a:t>
            </a:r>
            <a:r>
              <a:rPr lang="cs-CZ" sz="1600" dirty="0">
                <a:solidFill>
                  <a:schemeClr val="bg1"/>
                </a:solidFill>
                <a:latin typeface="Times New Roman" panose="02020603050405020304" pitchFamily="18" charset="0"/>
                <a:cs typeface="Times New Roman" panose="02020603050405020304" pitchFamily="18" charset="0"/>
              </a:rPr>
              <a:t>. </a:t>
            </a:r>
          </a:p>
        </p:txBody>
      </p:sp>
      <p:sp>
        <p:nvSpPr>
          <p:cNvPr id="7" name="Nadpis 1">
            <a:extLst>
              <a:ext uri="{FF2B5EF4-FFF2-40B4-BE49-F238E27FC236}">
                <a16:creationId xmlns:a16="http://schemas.microsoft.com/office/drawing/2014/main" id="{07A6EF60-4FF1-12B7-D498-EBA7EC23F76E}"/>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ED26EA1-6EC5-9020-AD42-2D207A7F633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0A0235EF-944B-A3BB-B5AF-07F1FD84CDF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4CB9E9-DBDC-9C83-4B14-CBF960E66426}"/>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9866DE9C-FFA0-8260-1949-87DD942B8CCF}"/>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4751951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DC7DEE5F-9F3F-C2F5-5E2A-72A0DAB0DFDC}"/>
            </a:ext>
          </a:extLst>
        </p:cNvPr>
        <p:cNvGrpSpPr/>
        <p:nvPr/>
      </p:nvGrpSpPr>
      <p:grpSpPr>
        <a:xfrm>
          <a:off x="0" y="0"/>
          <a:ext cx="0" cy="0"/>
          <a:chOff x="0" y="0"/>
          <a:chExt cx="0" cy="0"/>
        </a:xfrm>
      </p:grpSpPr>
      <p:sp>
        <p:nvSpPr>
          <p:cNvPr id="3" name="TextovéPole 2">
            <a:extLst>
              <a:ext uri="{FF2B5EF4-FFF2-40B4-BE49-F238E27FC236}">
                <a16:creationId xmlns:a16="http://schemas.microsoft.com/office/drawing/2014/main" id="{33737805-A86E-37BD-7730-EE6A30670F2F}"/>
              </a:ext>
            </a:extLst>
          </p:cNvPr>
          <p:cNvSpPr txBox="1"/>
          <p:nvPr/>
        </p:nvSpPr>
        <p:spPr>
          <a:xfrm>
            <a:off x="1555920" y="902956"/>
            <a:ext cx="7579439" cy="584775"/>
          </a:xfrm>
          <a:prstGeom prst="rect">
            <a:avLst/>
          </a:prstGeom>
          <a:noFill/>
        </p:spPr>
        <p:txBody>
          <a:bodyPr wrap="square" rtlCol="0">
            <a:spAutoFit/>
          </a:bodyPr>
          <a:lstStyle/>
          <a:p>
            <a:pPr algn="just"/>
            <a:r>
              <a:rPr lang="cs-CZ" sz="1600" b="1" dirty="0">
                <a:solidFill>
                  <a:schemeClr val="bg1"/>
                </a:solidFill>
                <a:latin typeface="Times New Roman" panose="02020603050405020304" pitchFamily="18" charset="0"/>
                <a:cs typeface="Times New Roman" panose="02020603050405020304" pitchFamily="18" charset="0"/>
              </a:rPr>
              <a:t>Standardní sprinklerové hlavice zavěšené</a:t>
            </a:r>
          </a:p>
          <a:p>
            <a:pPr algn="just"/>
            <a:endParaRPr lang="cs-CZ" sz="1600"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2D254FDD-2A63-0309-8CDB-F985A99390D1}"/>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04521E9C-B7A8-B4AB-2F76-AE16A368D0D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C7A23BE0-0589-6095-FD5E-FB5586FCB0E0}"/>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3624AC66-9AA6-FCF4-6136-507FAEEE0598}"/>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9FDD0F5B-88C4-51C3-EC0A-484380576FA0}"/>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4" name="Obrázek 3" descr="Obsah obrázku kov, Železářské zboží pro domácnosti, mosaz, Fotka zátiší&#10;&#10;Popis byl vytvořen automaticky">
            <a:extLst>
              <a:ext uri="{FF2B5EF4-FFF2-40B4-BE49-F238E27FC236}">
                <a16:creationId xmlns:a16="http://schemas.microsoft.com/office/drawing/2014/main" id="{F38BDD7F-ABA8-2243-6C62-6CE6CA2DB1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39902" y="1603020"/>
            <a:ext cx="3099112" cy="4132150"/>
          </a:xfrm>
          <a:prstGeom prst="rect">
            <a:avLst/>
          </a:prstGeom>
        </p:spPr>
      </p:pic>
      <p:pic>
        <p:nvPicPr>
          <p:cNvPr id="6" name="Obrázek 5" descr="Obsah obrázku Fotka zátiší, stříbrné&#10;&#10;Popis byl vytvořen automaticky">
            <a:extLst>
              <a:ext uri="{FF2B5EF4-FFF2-40B4-BE49-F238E27FC236}">
                <a16:creationId xmlns:a16="http://schemas.microsoft.com/office/drawing/2014/main" id="{ECE48B8B-CA1B-E9DB-BEE3-BFA72C3D483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37001" y="1596297"/>
            <a:ext cx="3099113" cy="4132150"/>
          </a:xfrm>
          <a:prstGeom prst="rect">
            <a:avLst/>
          </a:prstGeom>
        </p:spPr>
      </p:pic>
    </p:spTree>
    <p:extLst>
      <p:ext uri="{BB962C8B-B14F-4D97-AF65-F5344CB8AC3E}">
        <p14:creationId xmlns:p14="http://schemas.microsoft.com/office/powerpoint/2010/main" val="16426535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7954E7F7-8B72-026B-E868-973982205556}"/>
            </a:ext>
          </a:extLst>
        </p:cNvPr>
        <p:cNvGrpSpPr/>
        <p:nvPr/>
      </p:nvGrpSpPr>
      <p:grpSpPr>
        <a:xfrm>
          <a:off x="0" y="0"/>
          <a:ext cx="0" cy="0"/>
          <a:chOff x="0" y="0"/>
          <a:chExt cx="0" cy="0"/>
        </a:xfrm>
      </p:grpSpPr>
      <p:sp>
        <p:nvSpPr>
          <p:cNvPr id="3" name="TextovéPole 2">
            <a:extLst>
              <a:ext uri="{FF2B5EF4-FFF2-40B4-BE49-F238E27FC236}">
                <a16:creationId xmlns:a16="http://schemas.microsoft.com/office/drawing/2014/main" id="{7C08D6DF-72FC-B33F-6138-64C06FCB289C}"/>
              </a:ext>
            </a:extLst>
          </p:cNvPr>
          <p:cNvSpPr txBox="1"/>
          <p:nvPr/>
        </p:nvSpPr>
        <p:spPr>
          <a:xfrm>
            <a:off x="1555920" y="902956"/>
            <a:ext cx="7579439" cy="584775"/>
          </a:xfrm>
          <a:prstGeom prst="rect">
            <a:avLst/>
          </a:prstGeom>
          <a:noFill/>
        </p:spPr>
        <p:txBody>
          <a:bodyPr wrap="square" rtlCol="0">
            <a:spAutoFit/>
          </a:bodyPr>
          <a:lstStyle/>
          <a:p>
            <a:pPr algn="just"/>
            <a:r>
              <a:rPr lang="cs-CZ" sz="1600" b="1" dirty="0">
                <a:solidFill>
                  <a:schemeClr val="bg1"/>
                </a:solidFill>
                <a:latin typeface="Times New Roman" panose="02020603050405020304" pitchFamily="18" charset="0"/>
                <a:cs typeface="Times New Roman" panose="02020603050405020304" pitchFamily="18" charset="0"/>
              </a:rPr>
              <a:t>Normální sprinklerové hlavice stojaté</a:t>
            </a:r>
          </a:p>
          <a:p>
            <a:pPr algn="just"/>
            <a:endParaRPr lang="cs-CZ" sz="1600"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4EDC72F6-3631-05E7-A27A-8EAFD9E75E02}"/>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CD28A4A1-18C8-6BAA-3548-ADE6B3C41AA9}"/>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753CDD1F-58C7-3001-0A50-AC992DB6441F}"/>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E1C4502A-9612-50BB-F757-730E0D25EFB2}"/>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7D1BFCBD-3777-9911-813D-76D4A15EB129}"/>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5" name="Obrázek 4" descr="Obsah obrázku území, podlaha&#10;&#10;Popis byl vytvořen automaticky">
            <a:extLst>
              <a:ext uri="{FF2B5EF4-FFF2-40B4-BE49-F238E27FC236}">
                <a16:creationId xmlns:a16="http://schemas.microsoft.com/office/drawing/2014/main" id="{962CCCB0-8877-DB01-6898-B77B3EF681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37222" y="1596297"/>
            <a:ext cx="2998354" cy="3997805"/>
          </a:xfrm>
          <a:prstGeom prst="rect">
            <a:avLst/>
          </a:prstGeom>
        </p:spPr>
      </p:pic>
      <p:pic>
        <p:nvPicPr>
          <p:cNvPr id="13" name="Obrázek 12" descr="Obsah obrázku Železářské zboží pro domácnosti, nářadí, spojovací materiál, kov&#10;&#10;Popis byl vytvořen automaticky">
            <a:extLst>
              <a:ext uri="{FF2B5EF4-FFF2-40B4-BE49-F238E27FC236}">
                <a16:creationId xmlns:a16="http://schemas.microsoft.com/office/drawing/2014/main" id="{28E4E61A-C967-B074-04F4-C26528799B4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7332965" y="2096023"/>
            <a:ext cx="3997806" cy="2998355"/>
          </a:xfrm>
          <a:prstGeom prst="rect">
            <a:avLst/>
          </a:prstGeom>
        </p:spPr>
      </p:pic>
    </p:spTree>
    <p:extLst>
      <p:ext uri="{BB962C8B-B14F-4D97-AF65-F5344CB8AC3E}">
        <p14:creationId xmlns:p14="http://schemas.microsoft.com/office/powerpoint/2010/main" val="27726311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68106141-17ED-7925-3586-998DCBAC652A}"/>
            </a:ext>
          </a:extLst>
        </p:cNvPr>
        <p:cNvGrpSpPr/>
        <p:nvPr/>
      </p:nvGrpSpPr>
      <p:grpSpPr>
        <a:xfrm>
          <a:off x="0" y="0"/>
          <a:ext cx="0" cy="0"/>
          <a:chOff x="0" y="0"/>
          <a:chExt cx="0" cy="0"/>
        </a:xfrm>
      </p:grpSpPr>
      <p:sp>
        <p:nvSpPr>
          <p:cNvPr id="3" name="TextovéPole 2">
            <a:extLst>
              <a:ext uri="{FF2B5EF4-FFF2-40B4-BE49-F238E27FC236}">
                <a16:creationId xmlns:a16="http://schemas.microsoft.com/office/drawing/2014/main" id="{1A4B4276-50D3-83CF-4C88-ADBE2372D3B9}"/>
              </a:ext>
            </a:extLst>
          </p:cNvPr>
          <p:cNvSpPr txBox="1"/>
          <p:nvPr/>
        </p:nvSpPr>
        <p:spPr>
          <a:xfrm>
            <a:off x="1555920" y="902956"/>
            <a:ext cx="7579439" cy="584775"/>
          </a:xfrm>
          <a:prstGeom prst="rect">
            <a:avLst/>
          </a:prstGeom>
          <a:noFill/>
        </p:spPr>
        <p:txBody>
          <a:bodyPr wrap="square" rtlCol="0">
            <a:spAutoFit/>
          </a:bodyPr>
          <a:lstStyle/>
          <a:p>
            <a:pPr algn="just"/>
            <a:r>
              <a:rPr lang="cs-CZ" sz="1600" b="1" dirty="0">
                <a:solidFill>
                  <a:schemeClr val="bg1"/>
                </a:solidFill>
                <a:latin typeface="Times New Roman" panose="02020603050405020304" pitchFamily="18" charset="0"/>
                <a:cs typeface="Times New Roman" panose="02020603050405020304" pitchFamily="18" charset="0"/>
              </a:rPr>
              <a:t>Zapuštěné stropní sprinklerové hlavice</a:t>
            </a:r>
          </a:p>
          <a:p>
            <a:pPr algn="just"/>
            <a:endParaRPr lang="cs-CZ" sz="1600"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27E1F7E8-5073-6B68-9088-3E37848320FC}"/>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FB5F7D4-EC0F-F9A6-F7FA-568F1EF29EF9}"/>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A9E8A98B-0A64-7704-7668-6FE9D77FFE2A}"/>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518CDC60-630D-000B-2788-8AFB621F113C}"/>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89945BEB-0A34-01E5-486F-F055C195A651}"/>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4" name="Obrázek 3">
            <a:extLst>
              <a:ext uri="{FF2B5EF4-FFF2-40B4-BE49-F238E27FC236}">
                <a16:creationId xmlns:a16="http://schemas.microsoft.com/office/drawing/2014/main" id="{C61F51E1-D2DC-E51D-26F6-2BE2F26B54E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6646398" y="2036633"/>
            <a:ext cx="4391212" cy="3293409"/>
          </a:xfrm>
          <a:prstGeom prst="rect">
            <a:avLst/>
          </a:prstGeom>
        </p:spPr>
      </p:pic>
      <p:pic>
        <p:nvPicPr>
          <p:cNvPr id="9" name="Obrázek 8" descr="Obsah obrázku kov, kruh, interiér, zámek&#10;&#10;Popis byl vytvořen automaticky">
            <a:extLst>
              <a:ext uri="{FF2B5EF4-FFF2-40B4-BE49-F238E27FC236}">
                <a16:creationId xmlns:a16="http://schemas.microsoft.com/office/drawing/2014/main" id="{DE783FBA-94E5-4CE4-5C83-9704726C66E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3149599" y="2036632"/>
            <a:ext cx="4391213" cy="3293410"/>
          </a:xfrm>
          <a:prstGeom prst="rect">
            <a:avLst/>
          </a:prstGeom>
        </p:spPr>
      </p:pic>
    </p:spTree>
    <p:extLst>
      <p:ext uri="{BB962C8B-B14F-4D97-AF65-F5344CB8AC3E}">
        <p14:creationId xmlns:p14="http://schemas.microsoft.com/office/powerpoint/2010/main" val="42380378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42E34D60-26D7-CB9D-0590-B3443C26FE28}"/>
            </a:ext>
          </a:extLst>
        </p:cNvPr>
        <p:cNvGrpSpPr/>
        <p:nvPr/>
      </p:nvGrpSpPr>
      <p:grpSpPr>
        <a:xfrm>
          <a:off x="0" y="0"/>
          <a:ext cx="0" cy="0"/>
          <a:chOff x="0" y="0"/>
          <a:chExt cx="0" cy="0"/>
        </a:xfrm>
      </p:grpSpPr>
      <p:sp>
        <p:nvSpPr>
          <p:cNvPr id="3" name="TextovéPole 2">
            <a:extLst>
              <a:ext uri="{FF2B5EF4-FFF2-40B4-BE49-F238E27FC236}">
                <a16:creationId xmlns:a16="http://schemas.microsoft.com/office/drawing/2014/main" id="{57F536C0-60A0-C63D-3DD0-20CA74E4CD83}"/>
              </a:ext>
            </a:extLst>
          </p:cNvPr>
          <p:cNvSpPr txBox="1"/>
          <p:nvPr/>
        </p:nvSpPr>
        <p:spPr>
          <a:xfrm>
            <a:off x="1555920" y="902956"/>
            <a:ext cx="7579439" cy="584775"/>
          </a:xfrm>
          <a:prstGeom prst="rect">
            <a:avLst/>
          </a:prstGeom>
          <a:noFill/>
        </p:spPr>
        <p:txBody>
          <a:bodyPr wrap="square" rtlCol="0">
            <a:spAutoFit/>
          </a:bodyPr>
          <a:lstStyle/>
          <a:p>
            <a:pPr algn="just"/>
            <a:r>
              <a:rPr lang="cs-CZ" sz="1600" b="1" dirty="0">
                <a:solidFill>
                  <a:schemeClr val="bg1"/>
                </a:solidFill>
                <a:latin typeface="Times New Roman" panose="02020603050405020304" pitchFamily="18" charset="0"/>
                <a:cs typeface="Times New Roman" panose="02020603050405020304" pitchFamily="18" charset="0"/>
              </a:rPr>
              <a:t>Stranové sprinklerové hlavice</a:t>
            </a:r>
          </a:p>
          <a:p>
            <a:pPr algn="just"/>
            <a:endParaRPr lang="cs-CZ" sz="1600"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89D4D98F-EF23-CF2A-A021-11754098ED91}"/>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E0FD3E80-4AD2-FD6C-BF64-7C250EA98DAA}"/>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1E7C5EA8-E8C2-3278-3D61-847201FD7054}"/>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859D4473-66D3-8C28-664C-E38BBE7F43B3}"/>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39A1225D-017F-A212-4A95-24944AC2D613}"/>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5" name="Obrázek 4" descr="Obsah obrázku stříbrné, interiér&#10;&#10;Popis byl vytvořen automaticky">
            <a:extLst>
              <a:ext uri="{FF2B5EF4-FFF2-40B4-BE49-F238E27FC236}">
                <a16:creationId xmlns:a16="http://schemas.microsoft.com/office/drawing/2014/main" id="{F07B6FC9-FFD7-02FC-67A9-573B81F7A52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3596672" y="2026453"/>
            <a:ext cx="4309783" cy="3232338"/>
          </a:xfrm>
          <a:prstGeom prst="rect">
            <a:avLst/>
          </a:prstGeom>
        </p:spPr>
      </p:pic>
      <p:pic>
        <p:nvPicPr>
          <p:cNvPr id="13" name="Obrázek 12" descr="Obsah obrázku interiér, stříbrné&#10;&#10;Popis byl vytvořen automaticky">
            <a:extLst>
              <a:ext uri="{FF2B5EF4-FFF2-40B4-BE49-F238E27FC236}">
                <a16:creationId xmlns:a16="http://schemas.microsoft.com/office/drawing/2014/main" id="{9C0EED17-8647-64C4-D31C-1CD160B0522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7154119" y="2026453"/>
            <a:ext cx="4309782" cy="3232337"/>
          </a:xfrm>
          <a:prstGeom prst="rect">
            <a:avLst/>
          </a:prstGeom>
        </p:spPr>
      </p:pic>
    </p:spTree>
    <p:extLst>
      <p:ext uri="{BB962C8B-B14F-4D97-AF65-F5344CB8AC3E}">
        <p14:creationId xmlns:p14="http://schemas.microsoft.com/office/powerpoint/2010/main" val="336535502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4A8B9102-FF39-82B1-7F53-20A0B81B5513}"/>
            </a:ext>
          </a:extLst>
        </p:cNvPr>
        <p:cNvGrpSpPr/>
        <p:nvPr/>
      </p:nvGrpSpPr>
      <p:grpSpPr>
        <a:xfrm>
          <a:off x="0" y="0"/>
          <a:ext cx="0" cy="0"/>
          <a:chOff x="0" y="0"/>
          <a:chExt cx="0" cy="0"/>
        </a:xfrm>
      </p:grpSpPr>
      <p:sp>
        <p:nvSpPr>
          <p:cNvPr id="3" name="TextovéPole 2">
            <a:extLst>
              <a:ext uri="{FF2B5EF4-FFF2-40B4-BE49-F238E27FC236}">
                <a16:creationId xmlns:a16="http://schemas.microsoft.com/office/drawing/2014/main" id="{E17074B6-5A31-4FAD-4C5C-2B72210AD8E9}"/>
              </a:ext>
            </a:extLst>
          </p:cNvPr>
          <p:cNvSpPr txBox="1"/>
          <p:nvPr/>
        </p:nvSpPr>
        <p:spPr>
          <a:xfrm>
            <a:off x="1555920" y="902956"/>
            <a:ext cx="7579439" cy="584775"/>
          </a:xfrm>
          <a:prstGeom prst="rect">
            <a:avLst/>
          </a:prstGeom>
          <a:noFill/>
        </p:spPr>
        <p:txBody>
          <a:bodyPr wrap="square" rtlCol="0">
            <a:spAutoFit/>
          </a:bodyPr>
          <a:lstStyle/>
          <a:p>
            <a:pPr algn="just"/>
            <a:r>
              <a:rPr lang="cs-CZ" sz="1600" b="1" dirty="0">
                <a:solidFill>
                  <a:schemeClr val="bg1"/>
                </a:solidFill>
                <a:latin typeface="Times New Roman" panose="02020603050405020304" pitchFamily="18" charset="0"/>
                <a:cs typeface="Times New Roman" panose="02020603050405020304" pitchFamily="18" charset="0"/>
              </a:rPr>
              <a:t>ESFR hlavice</a:t>
            </a:r>
          </a:p>
          <a:p>
            <a:pPr algn="just"/>
            <a:endParaRPr lang="cs-CZ" sz="1600"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5157B3ED-48F9-6F0E-9BA8-237449A4DB93}"/>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ED4BBD56-8037-AE1D-DE51-9B871C1B2BE5}"/>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77B23ECD-0732-A532-FD0E-A16D34969D8E}"/>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79C4ECBE-CC1C-C69B-4CA6-D464245BB970}"/>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8CE0F396-5AA6-2360-7FA6-A27CD378312B}"/>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4" name="Obrázek 3" descr="Obsah obrázku kruh, kov, Autodíly, kolo&#10;&#10;Popis byl vytvořen automaticky">
            <a:extLst>
              <a:ext uri="{FF2B5EF4-FFF2-40B4-BE49-F238E27FC236}">
                <a16:creationId xmlns:a16="http://schemas.microsoft.com/office/drawing/2014/main" id="{C13DB9BA-56E1-4A30-120D-ED95E51F230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6598574" y="1829539"/>
            <a:ext cx="5073570" cy="3805178"/>
          </a:xfrm>
          <a:prstGeom prst="rect">
            <a:avLst/>
          </a:prstGeom>
        </p:spPr>
      </p:pic>
      <p:pic>
        <p:nvPicPr>
          <p:cNvPr id="9" name="Obrázek 8" descr="Obsah obrázku Železářské zboží pro domácnosti, kov, nářadí&#10;&#10;Popis byl vytvořen automaticky">
            <a:extLst>
              <a:ext uri="{FF2B5EF4-FFF2-40B4-BE49-F238E27FC236}">
                <a16:creationId xmlns:a16="http://schemas.microsoft.com/office/drawing/2014/main" id="{B5284A4C-EA42-643F-5FBF-1D30568200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2630698" y="1829539"/>
            <a:ext cx="5073570" cy="3805178"/>
          </a:xfrm>
          <a:prstGeom prst="rect">
            <a:avLst/>
          </a:prstGeom>
        </p:spPr>
      </p:pic>
    </p:spTree>
    <p:extLst>
      <p:ext uri="{BB962C8B-B14F-4D97-AF65-F5344CB8AC3E}">
        <p14:creationId xmlns:p14="http://schemas.microsoft.com/office/powerpoint/2010/main" val="240310233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4A8B9102-FF39-82B1-7F53-20A0B81B5513}"/>
            </a:ext>
          </a:extLst>
        </p:cNvPr>
        <p:cNvGrpSpPr/>
        <p:nvPr/>
      </p:nvGrpSpPr>
      <p:grpSpPr>
        <a:xfrm>
          <a:off x="0" y="0"/>
          <a:ext cx="0" cy="0"/>
          <a:chOff x="0" y="0"/>
          <a:chExt cx="0" cy="0"/>
        </a:xfrm>
      </p:grpSpPr>
      <p:sp>
        <p:nvSpPr>
          <p:cNvPr id="3" name="TextovéPole 2">
            <a:extLst>
              <a:ext uri="{FF2B5EF4-FFF2-40B4-BE49-F238E27FC236}">
                <a16:creationId xmlns:a16="http://schemas.microsoft.com/office/drawing/2014/main" id="{E17074B6-5A31-4FAD-4C5C-2B72210AD8E9}"/>
              </a:ext>
            </a:extLst>
          </p:cNvPr>
          <p:cNvSpPr txBox="1"/>
          <p:nvPr/>
        </p:nvSpPr>
        <p:spPr>
          <a:xfrm>
            <a:off x="1555920" y="902956"/>
            <a:ext cx="4219121" cy="2800767"/>
          </a:xfrm>
          <a:prstGeom prst="rect">
            <a:avLst/>
          </a:prstGeom>
          <a:noFill/>
        </p:spPr>
        <p:txBody>
          <a:bodyPr wrap="square" rtlCol="0">
            <a:spAutoFit/>
          </a:bodyPr>
          <a:lstStyle/>
          <a:p>
            <a:pPr algn="just"/>
            <a:r>
              <a:rPr lang="cs-CZ" sz="1600" b="1" dirty="0">
                <a:solidFill>
                  <a:schemeClr val="bg1"/>
                </a:solidFill>
                <a:latin typeface="Times New Roman" panose="02020603050405020304" pitchFamily="18" charset="0"/>
                <a:cs typeface="Times New Roman" panose="02020603050405020304" pitchFamily="18" charset="0"/>
              </a:rPr>
              <a:t>Vodní clona</a:t>
            </a:r>
          </a:p>
          <a:p>
            <a:pPr algn="just"/>
            <a:endParaRPr lang="cs-CZ" sz="1600" b="1"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Vodní clony slouží ke zvýšení požární odolnosti požárně dělící konstrukce nebo jako náhrada požární uzávěru.</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Používají se například při ochraně prostupů dopravníkových pásů skrz požární stěny. </a:t>
            </a:r>
          </a:p>
          <a:p>
            <a:pPr algn="just"/>
            <a:endParaRPr lang="cs-CZ" sz="1600" b="1" dirty="0">
              <a:solidFill>
                <a:schemeClr val="bg1"/>
              </a:solidFill>
              <a:latin typeface="Times New Roman" panose="02020603050405020304" pitchFamily="18" charset="0"/>
              <a:cs typeface="Times New Roman" panose="02020603050405020304" pitchFamily="18" charset="0"/>
            </a:endParaRPr>
          </a:p>
          <a:p>
            <a:pPr algn="just"/>
            <a:endParaRPr lang="cs-CZ" sz="1600" b="1" dirty="0">
              <a:solidFill>
                <a:schemeClr val="bg1"/>
              </a:solidFill>
              <a:latin typeface="Times New Roman" panose="02020603050405020304" pitchFamily="18" charset="0"/>
              <a:cs typeface="Times New Roman" panose="02020603050405020304" pitchFamily="18" charset="0"/>
            </a:endParaRPr>
          </a:p>
          <a:p>
            <a:pPr algn="just"/>
            <a:endParaRPr lang="cs-CZ" sz="1600"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5157B3ED-48F9-6F0E-9BA8-237449A4DB93}"/>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ED4BBD56-8037-AE1D-DE51-9B871C1B2BE5}"/>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77B23ECD-0732-A532-FD0E-A16D34969D8E}"/>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79C4ECBE-CC1C-C69B-4CA6-D464245BB970}"/>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8CE0F396-5AA6-2360-7FA6-A27CD378312B}"/>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13" name="Obrázek 12" descr="Obsah obrázku kohoutek, zástrčka, instalatérské práce, Vodovodní instalace&#10;&#10;Popis byl vytvořen automaticky">
            <a:extLst>
              <a:ext uri="{FF2B5EF4-FFF2-40B4-BE49-F238E27FC236}">
                <a16:creationId xmlns:a16="http://schemas.microsoft.com/office/drawing/2014/main" id="{0FA46AC8-F73C-4480-B108-F8D8950A570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6960" y="1259523"/>
            <a:ext cx="3699418" cy="4932557"/>
          </a:xfrm>
          <a:prstGeom prst="rect">
            <a:avLst/>
          </a:prstGeom>
        </p:spPr>
      </p:pic>
    </p:spTree>
    <p:extLst>
      <p:ext uri="{BB962C8B-B14F-4D97-AF65-F5344CB8AC3E}">
        <p14:creationId xmlns:p14="http://schemas.microsoft.com/office/powerpoint/2010/main" val="10004737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extovéPole 2">
            <a:extLst>
              <a:ext uri="{FF2B5EF4-FFF2-40B4-BE49-F238E27FC236}">
                <a16:creationId xmlns:a16="http://schemas.microsoft.com/office/drawing/2014/main" id="{856BD8AF-BE32-3047-69F9-60BED6C0420F}"/>
              </a:ext>
            </a:extLst>
          </p:cNvPr>
          <p:cNvSpPr txBox="1"/>
          <p:nvPr/>
        </p:nvSpPr>
        <p:spPr>
          <a:xfrm>
            <a:off x="1555920" y="902956"/>
            <a:ext cx="7579439" cy="3293209"/>
          </a:xfrm>
          <a:prstGeom prst="rect">
            <a:avLst/>
          </a:prstGeom>
          <a:noFill/>
        </p:spPr>
        <p:txBody>
          <a:bodyPr wrap="square" rtlCol="0">
            <a:spAutoFit/>
          </a:bodyPr>
          <a:lstStyle/>
          <a:p>
            <a:pPr algn="just"/>
            <a:r>
              <a:rPr lang="cs-CZ" sz="1600" b="1" dirty="0">
                <a:solidFill>
                  <a:schemeClr val="bg1"/>
                </a:solidFill>
                <a:latin typeface="Times New Roman" panose="02020603050405020304" pitchFamily="18" charset="0"/>
                <a:cs typeface="Times New Roman" panose="02020603050405020304" pitchFamily="18" charset="0"/>
              </a:rPr>
              <a:t>Jmenovité otevírací teploty</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Sprinklerové hlavice mají skleněnou nebo tavnou pojistku a jmenovité otevírací teploty mají své barevné označení. </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Sprinklerové hlavice musí mít takovou otevírací teplotu, která leží blízko, ale ne méně než 30 °C nad očekávanou teplotou prostředí. </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Při normálních klimatických podmínkách se volí otevírací teplota 68 °C až 79 °C. </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V mezistropech, nevětraných prostorech a pod světlíky se volí otevírací teplota až do 100 °C. </a:t>
            </a:r>
          </a:p>
          <a:p>
            <a:pPr algn="just"/>
            <a:r>
              <a:rPr lang="cs-CZ" sz="1600" dirty="0">
                <a:solidFill>
                  <a:schemeClr val="bg1"/>
                </a:solidFill>
                <a:latin typeface="Times New Roman" panose="02020603050405020304" pitchFamily="18" charset="0"/>
                <a:cs typeface="Times New Roman" panose="02020603050405020304" pitchFamily="18" charset="0"/>
              </a:rPr>
              <a:t>U prostorů s výskytem sálajícího tepla se otevíracím teplotám věnuje zvláštní pozornost. </a:t>
            </a:r>
          </a:p>
        </p:txBody>
      </p:sp>
      <p:sp>
        <p:nvSpPr>
          <p:cNvPr id="7" name="Nadpis 1">
            <a:extLst>
              <a:ext uri="{FF2B5EF4-FFF2-40B4-BE49-F238E27FC236}">
                <a16:creationId xmlns:a16="http://schemas.microsoft.com/office/drawing/2014/main" id="{07A6EF60-4FF1-12B7-D498-EBA7EC23F76E}"/>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ED26EA1-6EC5-9020-AD42-2D207A7F633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0A0235EF-944B-A3BB-B5AF-07F1FD84CDF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4CB9E9-DBDC-9C83-4B14-CBF960E66426}"/>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9866DE9C-FFA0-8260-1949-87DD942B8CCF}"/>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4" name="Obrázek 3">
            <a:extLst>
              <a:ext uri="{FF2B5EF4-FFF2-40B4-BE49-F238E27FC236}">
                <a16:creationId xmlns:a16="http://schemas.microsoft.com/office/drawing/2014/main" id="{31C68995-C8F7-4F83-B5E6-5C41460032E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42469" y="4492864"/>
            <a:ext cx="5006340" cy="2236165"/>
          </a:xfrm>
          <a:prstGeom prst="rect">
            <a:avLst/>
          </a:prstGeom>
        </p:spPr>
      </p:pic>
    </p:spTree>
    <p:extLst>
      <p:ext uri="{BB962C8B-B14F-4D97-AF65-F5344CB8AC3E}">
        <p14:creationId xmlns:p14="http://schemas.microsoft.com/office/powerpoint/2010/main" val="12836028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7" name="Zástupný obsah 2">
            <a:extLst>
              <a:ext uri="{FF2B5EF4-FFF2-40B4-BE49-F238E27FC236}">
                <a16:creationId xmlns:a16="http://schemas.microsoft.com/office/drawing/2014/main" id="{77F64028-4140-E219-5421-18015D93E862}"/>
              </a:ext>
            </a:extLst>
          </p:cNvPr>
          <p:cNvSpPr>
            <a:spLocks noGrp="1"/>
          </p:cNvSpPr>
          <p:nvPr>
            <p:ph idx="1"/>
          </p:nvPr>
        </p:nvSpPr>
        <p:spPr>
          <a:xfrm>
            <a:off x="990600" y="1036320"/>
            <a:ext cx="4709159" cy="4216400"/>
          </a:xfrm>
        </p:spPr>
        <p:txBody>
          <a:bodyPr>
            <a:normAutofit/>
          </a:bodyPr>
          <a:lstStyle/>
          <a:p>
            <a:r>
              <a:rPr lang="cs-CZ" sz="18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Umožnění názorné ukázky</a:t>
            </a:r>
            <a:r>
              <a:rPr lang="cs-CZ"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při použití tlačítka TOTAL STOP a CENTRAL STOP. </a:t>
            </a:r>
          </a:p>
          <a:p>
            <a:endParaRPr lang="cs-CZ"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cs-CZ"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cs-CZ"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cs-CZ"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r>
              <a:rPr lang="cs-CZ"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Tato demonstrace je významná zejména pro velitele zásahu, který si může vyzkoušet dopad použití těchto tlačítek na stav objektu a tím i průběh zásahu.  </a:t>
            </a:r>
            <a:endParaRPr lang="cs-CZ"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endParaRPr lang="cs-CZ" dirty="0"/>
          </a:p>
        </p:txBody>
      </p:sp>
      <p:pic>
        <p:nvPicPr>
          <p:cNvPr id="8" name="Obrázek 7">
            <a:extLst>
              <a:ext uri="{FF2B5EF4-FFF2-40B4-BE49-F238E27FC236}">
                <a16:creationId xmlns:a16="http://schemas.microsoft.com/office/drawing/2014/main" id="{ED80AAE0-0BB5-CFED-169F-4051DB95B21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18352" t="3900" r="36874"/>
          <a:stretch/>
        </p:blipFill>
        <p:spPr bwMode="auto">
          <a:xfrm>
            <a:off x="5915025" y="792480"/>
            <a:ext cx="5132386" cy="5273436"/>
          </a:xfrm>
          <a:prstGeom prst="rect">
            <a:avLst/>
          </a:prstGeom>
          <a:ln w="9525" cap="flat" cmpd="sng" algn="ctr">
            <a:solidFill>
              <a:sysClr val="windowText" lastClr="000000"/>
            </a:solidFill>
            <a:prstDash val="solid"/>
            <a:round/>
            <a:headEnd type="none" w="med" len="med"/>
            <a:tailEnd type="none" w="med" len="med"/>
          </a:ln>
          <a:extLst>
            <a:ext uri="{53640926-AAD7-44D8-BBD7-CCE9431645EC}">
              <a14:shadowObscured xmlns:a14="http://schemas.microsoft.com/office/drawing/2010/main"/>
            </a:ext>
          </a:extLst>
        </p:spPr>
      </p:pic>
      <p:pic>
        <p:nvPicPr>
          <p:cNvPr id="4" name="Obrázek 3">
            <a:extLst>
              <a:ext uri="{FF2B5EF4-FFF2-40B4-BE49-F238E27FC236}">
                <a16:creationId xmlns:a16="http://schemas.microsoft.com/office/drawing/2014/main" id="{1327DF54-A04E-9C5F-7493-52A568E8315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14824" y="2142315"/>
            <a:ext cx="3660709" cy="1105240"/>
          </a:xfrm>
          <a:prstGeom prst="rect">
            <a:avLst/>
          </a:prstGeom>
        </p:spPr>
      </p:pic>
      <p:sp>
        <p:nvSpPr>
          <p:cNvPr id="3" name="Nadpis 1">
            <a:extLst>
              <a:ext uri="{FF2B5EF4-FFF2-40B4-BE49-F238E27FC236}">
                <a16:creationId xmlns:a16="http://schemas.microsoft.com/office/drawing/2014/main" id="{0A436A96-AC42-6B83-F860-095022738DAC}"/>
              </a:ext>
            </a:extLst>
          </p:cNvPr>
          <p:cNvSpPr txBox="1">
            <a:spLocks noGrp="1" noRot="1" noMove="1" noResize="1" noEditPoints="1" noAdjustHandles="1" noChangeArrowheads="1" noChangeShapeType="1"/>
          </p:cNvSpPr>
          <p:nvPr/>
        </p:nvSpPr>
        <p:spPr>
          <a:xfrm>
            <a:off x="4337222" y="121562"/>
            <a:ext cx="7340384" cy="67282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5" name="Tlačítko akce: Domů 4">
            <a:hlinkClick r:id="" action="ppaction://hlinkshowjump?jump=firstslide" highlightClick="1"/>
            <a:extLst>
              <a:ext uri="{FF2B5EF4-FFF2-40B4-BE49-F238E27FC236}">
                <a16:creationId xmlns:a16="http://schemas.microsoft.com/office/drawing/2014/main" id="{F7B440A7-D165-C2BE-3F39-800EDAB27CD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6" name="Tlačítko akce: Dopředu nebo Další 5">
            <a:hlinkClick r:id="" action="ppaction://hlinkshowjump?jump=nextslide" highlightClick="1"/>
            <a:extLst>
              <a:ext uri="{FF2B5EF4-FFF2-40B4-BE49-F238E27FC236}">
                <a16:creationId xmlns:a16="http://schemas.microsoft.com/office/drawing/2014/main" id="{C7718778-3D6E-4E04-D1AB-BE8FD1ABC9C9}"/>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lačítko akce: Zpět nebo Předchozí 8">
            <a:hlinkClick r:id="" action="ppaction://hlinkshowjump?jump=previousslide" highlightClick="1"/>
            <a:extLst>
              <a:ext uri="{FF2B5EF4-FFF2-40B4-BE49-F238E27FC236}">
                <a16:creationId xmlns:a16="http://schemas.microsoft.com/office/drawing/2014/main" id="{F10AC31C-2EB6-99E8-D76D-D64CCDA8BF51}"/>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Návrat 9">
            <a:hlinkClick r:id="" action="ppaction://hlinkshowjump?jump=lastslideviewed" highlightClick="1"/>
            <a:extLst>
              <a:ext uri="{FF2B5EF4-FFF2-40B4-BE49-F238E27FC236}">
                <a16:creationId xmlns:a16="http://schemas.microsoft.com/office/drawing/2014/main" id="{2E210B99-F43C-470E-B08E-6A7F3C07BE90}"/>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70456294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extovéPole 2">
            <a:extLst>
              <a:ext uri="{FF2B5EF4-FFF2-40B4-BE49-F238E27FC236}">
                <a16:creationId xmlns:a16="http://schemas.microsoft.com/office/drawing/2014/main" id="{856BD8AF-BE32-3047-69F9-60BED6C0420F}"/>
              </a:ext>
            </a:extLst>
          </p:cNvPr>
          <p:cNvSpPr txBox="1"/>
          <p:nvPr/>
        </p:nvSpPr>
        <p:spPr>
          <a:xfrm>
            <a:off x="1555920" y="902956"/>
            <a:ext cx="7579439" cy="3785652"/>
          </a:xfrm>
          <a:prstGeom prst="rect">
            <a:avLst/>
          </a:prstGeom>
          <a:noFill/>
        </p:spPr>
        <p:txBody>
          <a:bodyPr wrap="square" rtlCol="0">
            <a:spAutoFit/>
          </a:bodyPr>
          <a:lstStyle/>
          <a:p>
            <a:pPr algn="just"/>
            <a:r>
              <a:rPr lang="cs-CZ" sz="1600" b="1" dirty="0">
                <a:solidFill>
                  <a:schemeClr val="bg1"/>
                </a:solidFill>
                <a:latin typeface="Times New Roman" panose="02020603050405020304" pitchFamily="18" charset="0"/>
                <a:cs typeface="Times New Roman" panose="02020603050405020304" pitchFamily="18" charset="0"/>
              </a:rPr>
              <a:t>Teplotní odezva sprinklerové hlavice</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K otevření </a:t>
            </a:r>
            <a:r>
              <a:rPr lang="cs-CZ" sz="1600" dirty="0" err="1">
                <a:solidFill>
                  <a:schemeClr val="bg1"/>
                </a:solidFill>
                <a:latin typeface="Times New Roman" panose="02020603050405020304" pitchFamily="18" charset="0"/>
                <a:cs typeface="Times New Roman" panose="02020603050405020304" pitchFamily="18" charset="0"/>
              </a:rPr>
              <a:t>sprinkleru</a:t>
            </a:r>
            <a:r>
              <a:rPr lang="cs-CZ" sz="1600" dirty="0">
                <a:solidFill>
                  <a:schemeClr val="bg1"/>
                </a:solidFill>
                <a:latin typeface="Times New Roman" panose="02020603050405020304" pitchFamily="18" charset="0"/>
                <a:cs typeface="Times New Roman" panose="02020603050405020304" pitchFamily="18" charset="0"/>
              </a:rPr>
              <a:t> dojde v určitém reakčním čase, jenž je závislý na citlivosti hlavice. Je třeba brát v úvahu i další faktory (konstrukce hlavice, požární zatížení, rychlost uvolňováni tepla a další) ovlivňující reakční rychlost v konkrétních podmínkách požáru. </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Všechny typy rozdělují se rozdělují do tří skupin: </a:t>
            </a: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s rychlou tepelnou odezvou, </a:t>
            </a: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se speciální tepelnou odezvou, </a:t>
            </a:r>
          </a:p>
          <a:p>
            <a:pPr marL="285750" indent="-285750" algn="just">
              <a:buFont typeface="Arial" panose="020B0604020202020204" pitchFamily="34" charset="0"/>
              <a:buChar char="•"/>
            </a:pPr>
            <a:r>
              <a:rPr lang="cs-CZ" sz="1600" dirty="0">
                <a:solidFill>
                  <a:schemeClr val="bg1"/>
                </a:solidFill>
                <a:latin typeface="Times New Roman" panose="02020603050405020304" pitchFamily="18" charset="0"/>
                <a:cs typeface="Times New Roman" panose="02020603050405020304" pitchFamily="18" charset="0"/>
              </a:rPr>
              <a:t>se standardní tepelnou odezvou. </a:t>
            </a:r>
          </a:p>
          <a:p>
            <a:pPr marL="285750" indent="-285750" algn="just">
              <a:buFont typeface="Arial" panose="020B0604020202020204" pitchFamily="34" charset="0"/>
              <a:buChar char="•"/>
            </a:pPr>
            <a:endParaRPr lang="cs-CZ" sz="1600" dirty="0">
              <a:solidFill>
                <a:schemeClr val="bg1"/>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endParaRPr lang="cs-CZ" sz="1600" dirty="0">
              <a:solidFill>
                <a:schemeClr val="bg1"/>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Hlavice s rychlou odezvou je charakteristická</a:t>
            </a:r>
          </a:p>
          <a:p>
            <a:pPr algn="just"/>
            <a:r>
              <a:rPr lang="cs-CZ" sz="1600" dirty="0">
                <a:solidFill>
                  <a:schemeClr val="bg1"/>
                </a:solidFill>
                <a:latin typeface="Times New Roman" panose="02020603050405020304" pitchFamily="18" charset="0"/>
                <a:cs typeface="Times New Roman" panose="02020603050405020304" pitchFamily="18" charset="0"/>
              </a:rPr>
              <a:t>tenkou teplotní pojistkou: </a:t>
            </a:r>
          </a:p>
        </p:txBody>
      </p:sp>
      <p:sp>
        <p:nvSpPr>
          <p:cNvPr id="7" name="Nadpis 1">
            <a:extLst>
              <a:ext uri="{FF2B5EF4-FFF2-40B4-BE49-F238E27FC236}">
                <a16:creationId xmlns:a16="http://schemas.microsoft.com/office/drawing/2014/main" id="{07A6EF60-4FF1-12B7-D498-EBA7EC23F76E}"/>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ED26EA1-6EC5-9020-AD42-2D207A7F633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0A0235EF-944B-A3BB-B5AF-07F1FD84CDF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4CB9E9-DBDC-9C83-4B14-CBF960E66426}"/>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9866DE9C-FFA0-8260-1949-87DD942B8CCF}"/>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9" name="Obrázek 8" descr="Obsah obrázku kov, Železářské zboží pro domácnosti, mosaz, Fotka zátiší&#10;&#10;Popis byl vytvořen automaticky">
            <a:extLst>
              <a:ext uri="{FF2B5EF4-FFF2-40B4-BE49-F238E27FC236}">
                <a16:creationId xmlns:a16="http://schemas.microsoft.com/office/drawing/2014/main" id="{FBBF8849-D4FE-4BE2-A975-9FF4F158D1B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07414" y="3127853"/>
            <a:ext cx="2226832" cy="2969110"/>
          </a:xfrm>
          <a:prstGeom prst="rect">
            <a:avLst/>
          </a:prstGeom>
        </p:spPr>
      </p:pic>
    </p:spTree>
    <p:extLst>
      <p:ext uri="{BB962C8B-B14F-4D97-AF65-F5344CB8AC3E}">
        <p14:creationId xmlns:p14="http://schemas.microsoft.com/office/powerpoint/2010/main" val="77094673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extovéPole 2">
            <a:extLst>
              <a:ext uri="{FF2B5EF4-FFF2-40B4-BE49-F238E27FC236}">
                <a16:creationId xmlns:a16="http://schemas.microsoft.com/office/drawing/2014/main" id="{856BD8AF-BE32-3047-69F9-60BED6C0420F}"/>
              </a:ext>
            </a:extLst>
          </p:cNvPr>
          <p:cNvSpPr txBox="1"/>
          <p:nvPr/>
        </p:nvSpPr>
        <p:spPr>
          <a:xfrm>
            <a:off x="1555921" y="902956"/>
            <a:ext cx="4387680" cy="3785652"/>
          </a:xfrm>
          <a:prstGeom prst="rect">
            <a:avLst/>
          </a:prstGeom>
          <a:noFill/>
        </p:spPr>
        <p:txBody>
          <a:bodyPr wrap="square" rtlCol="0">
            <a:spAutoFit/>
          </a:bodyPr>
          <a:lstStyle/>
          <a:p>
            <a:pPr algn="just"/>
            <a:r>
              <a:rPr lang="cs-CZ" sz="1600" b="1" dirty="0">
                <a:solidFill>
                  <a:schemeClr val="bg1"/>
                </a:solidFill>
                <a:latin typeface="Times New Roman" panose="02020603050405020304" pitchFamily="18" charset="0"/>
                <a:cs typeface="Times New Roman" panose="02020603050405020304" pitchFamily="18" charset="0"/>
              </a:rPr>
              <a:t>Umísťování sprinklerových hlavic</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Montáž sprinklerových hlavic se provádí podle pokynů daných výrobcem. Montáž hlavic na suchých, smíšených a předstihových soustavách musí být provedena ve stojatém provedení. </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Pro rozmístění stropních hlavic se používá standardní a šachovnicové uspořádání. Minimální vzdálenost mezi hlavicemi je 2 m, kromě případů kdy jsou jištěny eskalátory a schodišťové šachty.</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Je tak zajištěno vzájemné nesmáčení hlavic nebo jsou sprinklerové hlavice použity v regálových úrovních. </a:t>
            </a:r>
          </a:p>
        </p:txBody>
      </p:sp>
      <p:sp>
        <p:nvSpPr>
          <p:cNvPr id="7" name="Nadpis 1">
            <a:extLst>
              <a:ext uri="{FF2B5EF4-FFF2-40B4-BE49-F238E27FC236}">
                <a16:creationId xmlns:a16="http://schemas.microsoft.com/office/drawing/2014/main" id="{07A6EF60-4FF1-12B7-D498-EBA7EC23F76E}"/>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ED26EA1-6EC5-9020-AD42-2D207A7F633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0A0235EF-944B-A3BB-B5AF-07F1FD84CDF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4CB9E9-DBDC-9C83-4B14-CBF960E66426}"/>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9866DE9C-FFA0-8260-1949-87DD942B8CCF}"/>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2" name="Obrázek 1">
            <a:extLst>
              <a:ext uri="{FF2B5EF4-FFF2-40B4-BE49-F238E27FC236}">
                <a16:creationId xmlns:a16="http://schemas.microsoft.com/office/drawing/2014/main" id="{02813898-D742-4CBF-8270-EB7DFC9D4F6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37222" y="4688608"/>
            <a:ext cx="2277261" cy="1834358"/>
          </a:xfrm>
          <a:prstGeom prst="rect">
            <a:avLst/>
          </a:prstGeom>
        </p:spPr>
      </p:pic>
      <p:pic>
        <p:nvPicPr>
          <p:cNvPr id="5" name="Obrázek 4">
            <a:extLst>
              <a:ext uri="{FF2B5EF4-FFF2-40B4-BE49-F238E27FC236}">
                <a16:creationId xmlns:a16="http://schemas.microsoft.com/office/drawing/2014/main" id="{07CBC165-F46E-4276-8759-F1944E866E1F}"/>
              </a:ext>
            </a:extLst>
          </p:cNvPr>
          <p:cNvPicPr>
            <a:picLocks noChangeAspect="1"/>
          </p:cNvPicPr>
          <p:nvPr/>
        </p:nvPicPr>
        <p:blipFill>
          <a:blip r:embed="rId4"/>
          <a:stretch>
            <a:fillRect/>
          </a:stretch>
        </p:blipFill>
        <p:spPr>
          <a:xfrm>
            <a:off x="7084664" y="902956"/>
            <a:ext cx="3543795" cy="5220429"/>
          </a:xfrm>
          <a:prstGeom prst="rect">
            <a:avLst/>
          </a:prstGeom>
        </p:spPr>
      </p:pic>
    </p:spTree>
    <p:extLst>
      <p:ext uri="{BB962C8B-B14F-4D97-AF65-F5344CB8AC3E}">
        <p14:creationId xmlns:p14="http://schemas.microsoft.com/office/powerpoint/2010/main" val="341206763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extovéPole 2">
            <a:extLst>
              <a:ext uri="{FF2B5EF4-FFF2-40B4-BE49-F238E27FC236}">
                <a16:creationId xmlns:a16="http://schemas.microsoft.com/office/drawing/2014/main" id="{856BD8AF-BE32-3047-69F9-60BED6C0420F}"/>
              </a:ext>
            </a:extLst>
          </p:cNvPr>
          <p:cNvSpPr txBox="1"/>
          <p:nvPr/>
        </p:nvSpPr>
        <p:spPr>
          <a:xfrm>
            <a:off x="1589902" y="982523"/>
            <a:ext cx="6020536" cy="4278094"/>
          </a:xfrm>
          <a:prstGeom prst="rect">
            <a:avLst/>
          </a:prstGeom>
          <a:noFill/>
        </p:spPr>
        <p:txBody>
          <a:bodyPr wrap="square" rtlCol="0">
            <a:spAutoFit/>
          </a:bodyPr>
          <a:lstStyle/>
          <a:p>
            <a:pPr algn="just"/>
            <a:r>
              <a:rPr lang="cs-CZ" sz="1600" b="1" dirty="0">
                <a:solidFill>
                  <a:schemeClr val="bg1"/>
                </a:solidFill>
                <a:latin typeface="Times New Roman" panose="02020603050405020304" pitchFamily="18" charset="0"/>
                <a:cs typeface="Times New Roman" panose="02020603050405020304" pitchFamily="18" charset="0"/>
              </a:rPr>
              <a:t>Systém ESFR</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Systém ESFR (early </a:t>
            </a:r>
            <a:r>
              <a:rPr lang="cs-CZ" sz="1600" dirty="0" err="1">
                <a:solidFill>
                  <a:schemeClr val="bg1"/>
                </a:solidFill>
                <a:latin typeface="Times New Roman" panose="02020603050405020304" pitchFamily="18" charset="0"/>
                <a:cs typeface="Times New Roman" panose="02020603050405020304" pitchFamily="18" charset="0"/>
              </a:rPr>
              <a:t>suppression</a:t>
            </a:r>
            <a:r>
              <a:rPr lang="cs-CZ" sz="1600" dirty="0">
                <a:solidFill>
                  <a:schemeClr val="bg1"/>
                </a:solidFill>
                <a:latin typeface="Times New Roman" panose="02020603050405020304" pitchFamily="18" charset="0"/>
                <a:cs typeface="Times New Roman" panose="02020603050405020304" pitchFamily="18" charset="0"/>
              </a:rPr>
              <a:t> fast response): hubice opatřená uzavíracím zařízením reagujícím na teplo, které spustí výstřik vody nad stanovenou plochou o specifické výstřikové charakteristice a dostatečné energii, aby se dosáhlo, pokud je tento </a:t>
            </a:r>
            <a:r>
              <a:rPr lang="cs-CZ" sz="1600" dirty="0" err="1">
                <a:solidFill>
                  <a:schemeClr val="bg1"/>
                </a:solidFill>
                <a:latin typeface="Times New Roman" panose="02020603050405020304" pitchFamily="18" charset="0"/>
                <a:cs typeface="Times New Roman" panose="02020603050405020304" pitchFamily="18" charset="0"/>
              </a:rPr>
              <a:t>sprinkler</a:t>
            </a:r>
            <a:r>
              <a:rPr lang="cs-CZ" sz="1600" dirty="0">
                <a:solidFill>
                  <a:schemeClr val="bg1"/>
                </a:solidFill>
                <a:latin typeface="Times New Roman" panose="02020603050405020304" pitchFamily="18" charset="0"/>
                <a:cs typeface="Times New Roman" panose="02020603050405020304" pitchFamily="18" charset="0"/>
              </a:rPr>
              <a:t> připojen na odpovídající potrubí a zásobování vodou, potlačení požáru nebo zamezilo jeho rozvoji. </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Sprinklerové hlavice systému ESFR musí mít rychlou tepelnou odezvu a následující otevírací teplotu: </a:t>
            </a:r>
          </a:p>
          <a:p>
            <a:pPr algn="just"/>
            <a:r>
              <a:rPr lang="cs-CZ" sz="1600" dirty="0">
                <a:solidFill>
                  <a:schemeClr val="bg1"/>
                </a:solidFill>
                <a:latin typeface="Times New Roman" panose="02020603050405020304" pitchFamily="18" charset="0"/>
                <a:cs typeface="Times New Roman" panose="02020603050405020304" pitchFamily="18" charset="0"/>
              </a:rPr>
              <a:t>•	skleněná tepelná· pojistka 68 °C nebo 93 °C</a:t>
            </a:r>
          </a:p>
          <a:p>
            <a:pPr algn="just"/>
            <a:r>
              <a:rPr lang="cs-CZ" sz="1600" dirty="0">
                <a:solidFill>
                  <a:schemeClr val="bg1"/>
                </a:solidFill>
                <a:latin typeface="Times New Roman" panose="02020603050405020304" pitchFamily="18" charset="0"/>
                <a:cs typeface="Times New Roman" panose="02020603050405020304" pitchFamily="18" charset="0"/>
              </a:rPr>
              <a:t>•	tavná tepelná pojistka 68 °C až 74 °C nebo 93 °C až 104 °C </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Vyšší otevírací teploty se smí použít pouze v případech kde je vysoká teplota prostředí. Jmenovitý K- faktor hlavice ESFR musí být 200 až 360.</a:t>
            </a:r>
          </a:p>
        </p:txBody>
      </p:sp>
      <p:sp>
        <p:nvSpPr>
          <p:cNvPr id="7" name="Nadpis 1">
            <a:extLst>
              <a:ext uri="{FF2B5EF4-FFF2-40B4-BE49-F238E27FC236}">
                <a16:creationId xmlns:a16="http://schemas.microsoft.com/office/drawing/2014/main" id="{07A6EF60-4FF1-12B7-D498-EBA7EC23F76E}"/>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ED26EA1-6EC5-9020-AD42-2D207A7F633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0A0235EF-944B-A3BB-B5AF-07F1FD84CDF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4CB9E9-DBDC-9C83-4B14-CBF960E66426}"/>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9866DE9C-FFA0-8260-1949-87DD942B8CCF}"/>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4" name="Obrázek 3">
            <a:extLst>
              <a:ext uri="{FF2B5EF4-FFF2-40B4-BE49-F238E27FC236}">
                <a16:creationId xmlns:a16="http://schemas.microsoft.com/office/drawing/2014/main" id="{9F93BF98-94C2-42F7-8392-CCE1E0D464D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7007984" y="2275354"/>
            <a:ext cx="4907764" cy="2760617"/>
          </a:xfrm>
          <a:prstGeom prst="rect">
            <a:avLst/>
          </a:prstGeom>
        </p:spPr>
      </p:pic>
    </p:spTree>
    <p:extLst>
      <p:ext uri="{BB962C8B-B14F-4D97-AF65-F5344CB8AC3E}">
        <p14:creationId xmlns:p14="http://schemas.microsoft.com/office/powerpoint/2010/main" val="154704476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extovéPole 2">
            <a:extLst>
              <a:ext uri="{FF2B5EF4-FFF2-40B4-BE49-F238E27FC236}">
                <a16:creationId xmlns:a16="http://schemas.microsoft.com/office/drawing/2014/main" id="{856BD8AF-BE32-3047-69F9-60BED6C0420F}"/>
              </a:ext>
            </a:extLst>
          </p:cNvPr>
          <p:cNvSpPr txBox="1"/>
          <p:nvPr/>
        </p:nvSpPr>
        <p:spPr>
          <a:xfrm>
            <a:off x="1555921" y="902956"/>
            <a:ext cx="5027760" cy="4031873"/>
          </a:xfrm>
          <a:prstGeom prst="rect">
            <a:avLst/>
          </a:prstGeom>
          <a:noFill/>
        </p:spPr>
        <p:txBody>
          <a:bodyPr wrap="square" rtlCol="0">
            <a:spAutoFit/>
          </a:bodyPr>
          <a:lstStyle/>
          <a:p>
            <a:pPr algn="just"/>
            <a:r>
              <a:rPr lang="cs-CZ" sz="1600" b="1" dirty="0">
                <a:solidFill>
                  <a:schemeClr val="bg1"/>
                </a:solidFill>
                <a:latin typeface="Times New Roman" panose="02020603050405020304" pitchFamily="18" charset="0"/>
                <a:cs typeface="Times New Roman" panose="02020603050405020304" pitchFamily="18" charset="0"/>
              </a:rPr>
              <a:t>Systém ESFR</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	</a:t>
            </a:r>
            <a:r>
              <a:rPr lang="cs-CZ" sz="1600" dirty="0" err="1">
                <a:solidFill>
                  <a:schemeClr val="bg1"/>
                </a:solidFill>
                <a:latin typeface="Times New Roman" panose="02020603050405020304" pitchFamily="18" charset="0"/>
                <a:cs typeface="Times New Roman" panose="02020603050405020304" pitchFamily="18" charset="0"/>
              </a:rPr>
              <a:t>Sprinklery</a:t>
            </a:r>
            <a:r>
              <a:rPr lang="cs-CZ" sz="1600" dirty="0">
                <a:solidFill>
                  <a:schemeClr val="bg1"/>
                </a:solidFill>
                <a:latin typeface="Times New Roman" panose="02020603050405020304" pitchFamily="18" charset="0"/>
                <a:cs typeface="Times New Roman" panose="02020603050405020304" pitchFamily="18" charset="0"/>
              </a:rPr>
              <a:t> ESFR se smí instalovat pouze v objektech, kde je sklon střechy nebo stropu maximálně 170 mm/m. Pokud je sklon střechy nebo stropu větší než 170 mm/m musí se strop nebo střecha upravit falešným stropem. Falešný strop musí mít nehořlavou konstrukci a povolený sklon. </a:t>
            </a:r>
            <a:r>
              <a:rPr lang="cs-CZ" sz="1600" dirty="0" err="1">
                <a:solidFill>
                  <a:schemeClr val="bg1"/>
                </a:solidFill>
                <a:latin typeface="Times New Roman" panose="02020603050405020304" pitchFamily="18" charset="0"/>
                <a:cs typeface="Times New Roman" panose="02020603050405020304" pitchFamily="18" charset="0"/>
              </a:rPr>
              <a:t>Sprinklery</a:t>
            </a:r>
            <a:r>
              <a:rPr lang="cs-CZ" sz="1600" dirty="0">
                <a:solidFill>
                  <a:schemeClr val="bg1"/>
                </a:solidFill>
                <a:latin typeface="Times New Roman" panose="02020603050405020304" pitchFamily="18" charset="0"/>
                <a:cs typeface="Times New Roman" panose="02020603050405020304" pitchFamily="18" charset="0"/>
              </a:rPr>
              <a:t> ESFR se musí umístit pod falešným stropem. Ve stropním nebo střešním prostoru musí být použita standardní sprinklerová ochrana.</a:t>
            </a:r>
          </a:p>
          <a:p>
            <a:pPr algn="just"/>
            <a:r>
              <a:rPr lang="cs-CZ" sz="1600" dirty="0">
                <a:solidFill>
                  <a:schemeClr val="bg1"/>
                </a:solidFill>
                <a:latin typeface="Times New Roman" panose="02020603050405020304" pitchFamily="18" charset="0"/>
                <a:cs typeface="Times New Roman" panose="02020603050405020304" pitchFamily="18" charset="0"/>
              </a:rPr>
              <a:t>•	Smí se použít jenom mokrá soustava. </a:t>
            </a:r>
          </a:p>
          <a:p>
            <a:pPr algn="just"/>
            <a:r>
              <a:rPr lang="cs-CZ" sz="1600" dirty="0">
                <a:solidFill>
                  <a:schemeClr val="bg1"/>
                </a:solidFill>
                <a:latin typeface="Times New Roman" panose="02020603050405020304" pitchFamily="18" charset="0"/>
                <a:cs typeface="Times New Roman" panose="02020603050405020304" pitchFamily="18" charset="0"/>
              </a:rPr>
              <a:t>•	Ochrana ESFR je možná jenom u objektů bez odvětrávacích klapek nebo jiných otvorů ve střeše. Pokud jsou odvětrávací klapky nebo jiné střešní otvory nutné, musí se uvádět do činnosti ručně. </a:t>
            </a:r>
          </a:p>
          <a:p>
            <a:pPr algn="just"/>
            <a:r>
              <a:rPr lang="cs-CZ" sz="1600" dirty="0">
                <a:solidFill>
                  <a:schemeClr val="bg1"/>
                </a:solidFill>
                <a:latin typeface="Times New Roman" panose="02020603050405020304" pitchFamily="18" charset="0"/>
                <a:cs typeface="Times New Roman" panose="02020603050405020304" pitchFamily="18" charset="0"/>
              </a:rPr>
              <a:t>•	Pod </a:t>
            </a:r>
            <a:r>
              <a:rPr lang="cs-CZ" sz="1600" dirty="0" err="1">
                <a:solidFill>
                  <a:schemeClr val="bg1"/>
                </a:solidFill>
                <a:latin typeface="Times New Roman" panose="02020603050405020304" pitchFamily="18" charset="0"/>
                <a:cs typeface="Times New Roman" panose="02020603050405020304" pitchFamily="18" charset="0"/>
              </a:rPr>
              <a:t>sprinklery</a:t>
            </a:r>
            <a:r>
              <a:rPr lang="cs-CZ" sz="1600" dirty="0">
                <a:solidFill>
                  <a:schemeClr val="bg1"/>
                </a:solidFill>
                <a:latin typeface="Times New Roman" panose="02020603050405020304" pitchFamily="18" charset="0"/>
                <a:cs typeface="Times New Roman" panose="02020603050405020304" pitchFamily="18" charset="0"/>
              </a:rPr>
              <a:t> musí být volný prostor alespoň 1 m.</a:t>
            </a:r>
          </a:p>
        </p:txBody>
      </p:sp>
      <p:sp>
        <p:nvSpPr>
          <p:cNvPr id="7" name="Nadpis 1">
            <a:extLst>
              <a:ext uri="{FF2B5EF4-FFF2-40B4-BE49-F238E27FC236}">
                <a16:creationId xmlns:a16="http://schemas.microsoft.com/office/drawing/2014/main" id="{07A6EF60-4FF1-12B7-D498-EBA7EC23F76E}"/>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ED26EA1-6EC5-9020-AD42-2D207A7F633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0A0235EF-944B-A3BB-B5AF-07F1FD84CDF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4CB9E9-DBDC-9C83-4B14-CBF960E66426}"/>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9866DE9C-FFA0-8260-1949-87DD942B8CCF}"/>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9" name="Obrázek 8">
            <a:extLst>
              <a:ext uri="{FF2B5EF4-FFF2-40B4-BE49-F238E27FC236}">
                <a16:creationId xmlns:a16="http://schemas.microsoft.com/office/drawing/2014/main" id="{EA52E0DD-830E-4A56-842F-DAAE7DE7247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6876267" y="2219715"/>
            <a:ext cx="5170958" cy="2908664"/>
          </a:xfrm>
          <a:prstGeom prst="rect">
            <a:avLst/>
          </a:prstGeom>
        </p:spPr>
      </p:pic>
    </p:spTree>
    <p:extLst>
      <p:ext uri="{BB962C8B-B14F-4D97-AF65-F5344CB8AC3E}">
        <p14:creationId xmlns:p14="http://schemas.microsoft.com/office/powerpoint/2010/main" val="200370735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extovéPole 2">
            <a:extLst>
              <a:ext uri="{FF2B5EF4-FFF2-40B4-BE49-F238E27FC236}">
                <a16:creationId xmlns:a16="http://schemas.microsoft.com/office/drawing/2014/main" id="{856BD8AF-BE32-3047-69F9-60BED6C0420F}"/>
              </a:ext>
            </a:extLst>
          </p:cNvPr>
          <p:cNvSpPr txBox="1"/>
          <p:nvPr/>
        </p:nvSpPr>
        <p:spPr>
          <a:xfrm>
            <a:off x="1555921" y="902956"/>
            <a:ext cx="5431620" cy="5509200"/>
          </a:xfrm>
          <a:prstGeom prst="rect">
            <a:avLst/>
          </a:prstGeom>
          <a:noFill/>
        </p:spPr>
        <p:txBody>
          <a:bodyPr wrap="square" rtlCol="0">
            <a:spAutoFit/>
          </a:bodyPr>
          <a:lstStyle/>
          <a:p>
            <a:pPr algn="just"/>
            <a:r>
              <a:rPr lang="cs-CZ" sz="1600" b="1" dirty="0">
                <a:solidFill>
                  <a:schemeClr val="bg1"/>
                </a:solidFill>
                <a:latin typeface="Times New Roman" panose="02020603050405020304" pitchFamily="18" charset="0"/>
                <a:cs typeface="Times New Roman" panose="02020603050405020304" pitchFamily="18" charset="0"/>
              </a:rPr>
              <a:t>Systém ESFR</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	Střešní okna musí být v jedné rovině se stropem nebo srovnány do úrovně stropu. Tato okna musí vydržet bez poškození teplotu 300°C po dobu nejméně 5 min. Pokud je použito nucené odvětrání, musí být objekt chráněn schválenou elektrickou požární signalizací. Po vyhlášení poplachu elektrickou požární signalizací se nucené větrání musí samočinně vypnout a všechny požární klapky ve vzduchotechnickém potrubí se musí automaticky uzavřít.</a:t>
            </a:r>
          </a:p>
          <a:p>
            <a:pPr algn="just"/>
            <a:r>
              <a:rPr lang="cs-CZ" sz="1600" dirty="0">
                <a:solidFill>
                  <a:schemeClr val="bg1"/>
                </a:solidFill>
                <a:latin typeface="Times New Roman" panose="02020603050405020304" pitchFamily="18" charset="0"/>
                <a:cs typeface="Times New Roman" panose="02020603050405020304" pitchFamily="18" charset="0"/>
              </a:rPr>
              <a:t>•	Průběžné překážky pod </a:t>
            </a:r>
            <a:r>
              <a:rPr lang="cs-CZ" sz="1600" dirty="0" err="1">
                <a:solidFill>
                  <a:schemeClr val="bg1"/>
                </a:solidFill>
                <a:latin typeface="Times New Roman" panose="02020603050405020304" pitchFamily="18" charset="0"/>
                <a:cs typeface="Times New Roman" panose="02020603050405020304" pitchFamily="18" charset="0"/>
              </a:rPr>
              <a:t>sprinklery</a:t>
            </a:r>
            <a:r>
              <a:rPr lang="cs-CZ" sz="1600" dirty="0">
                <a:solidFill>
                  <a:schemeClr val="bg1"/>
                </a:solidFill>
                <a:latin typeface="Times New Roman" panose="02020603050405020304" pitchFamily="18" charset="0"/>
                <a:cs typeface="Times New Roman" panose="02020603050405020304" pitchFamily="18" charset="0"/>
              </a:rPr>
              <a:t> jako sprinklerové nebo technologické potrubí, užší než 0,3 m a vedené ve vodorovné vzdálenosti větší než 0,6 m od svislé osy </a:t>
            </a:r>
            <a:r>
              <a:rPr lang="cs-CZ" sz="1600" dirty="0" err="1">
                <a:solidFill>
                  <a:schemeClr val="bg1"/>
                </a:solidFill>
                <a:latin typeface="Times New Roman" panose="02020603050405020304" pitchFamily="18" charset="0"/>
                <a:cs typeface="Times New Roman" panose="02020603050405020304" pitchFamily="18" charset="0"/>
              </a:rPr>
              <a:t>sprinklerů</a:t>
            </a:r>
            <a:r>
              <a:rPr lang="cs-CZ" sz="1600" dirty="0">
                <a:solidFill>
                  <a:schemeClr val="bg1"/>
                </a:solidFill>
                <a:latin typeface="Times New Roman" panose="02020603050405020304" pitchFamily="18" charset="0"/>
                <a:cs typeface="Times New Roman" panose="02020603050405020304" pitchFamily="18" charset="0"/>
              </a:rPr>
              <a:t> nevyžadují instalaci dodatečných </a:t>
            </a:r>
            <a:r>
              <a:rPr lang="cs-CZ" sz="1600" dirty="0" err="1">
                <a:solidFill>
                  <a:schemeClr val="bg1"/>
                </a:solidFill>
                <a:latin typeface="Times New Roman" panose="02020603050405020304" pitchFamily="18" charset="0"/>
                <a:cs typeface="Times New Roman" panose="02020603050405020304" pitchFamily="18" charset="0"/>
              </a:rPr>
              <a:t>sprinklerů</a:t>
            </a:r>
            <a:r>
              <a:rPr lang="cs-CZ" sz="1600" dirty="0">
                <a:solidFill>
                  <a:schemeClr val="bg1"/>
                </a:solidFill>
                <a:latin typeface="Times New Roman" panose="02020603050405020304" pitchFamily="18" charset="0"/>
                <a:cs typeface="Times New Roman" panose="02020603050405020304" pitchFamily="18" charset="0"/>
              </a:rPr>
              <a:t> pod úrovní těchto překážek. </a:t>
            </a:r>
          </a:p>
          <a:p>
            <a:pPr algn="just"/>
            <a:r>
              <a:rPr lang="cs-CZ" sz="1600" dirty="0">
                <a:solidFill>
                  <a:schemeClr val="bg1"/>
                </a:solidFill>
                <a:latin typeface="Times New Roman" panose="02020603050405020304" pitchFamily="18" charset="0"/>
                <a:cs typeface="Times New Roman" panose="02020603050405020304" pitchFamily="18" charset="0"/>
              </a:rPr>
              <a:t>•	Mezi úseky chráněné </a:t>
            </a:r>
            <a:r>
              <a:rPr lang="cs-CZ" sz="1600" dirty="0" err="1">
                <a:solidFill>
                  <a:schemeClr val="bg1"/>
                </a:solidFill>
                <a:latin typeface="Times New Roman" panose="02020603050405020304" pitchFamily="18" charset="0"/>
                <a:cs typeface="Times New Roman" panose="02020603050405020304" pitchFamily="18" charset="0"/>
              </a:rPr>
              <a:t>sprinklery</a:t>
            </a:r>
            <a:r>
              <a:rPr lang="cs-CZ" sz="1600" dirty="0">
                <a:solidFill>
                  <a:schemeClr val="bg1"/>
                </a:solidFill>
                <a:latin typeface="Times New Roman" panose="02020603050405020304" pitchFamily="18" charset="0"/>
                <a:cs typeface="Times New Roman" panose="02020603050405020304" pitchFamily="18" charset="0"/>
              </a:rPr>
              <a:t> ESFR a úseky chráněné jinými typy </a:t>
            </a:r>
            <a:r>
              <a:rPr lang="cs-CZ" sz="1600" dirty="0" err="1">
                <a:solidFill>
                  <a:schemeClr val="bg1"/>
                </a:solidFill>
                <a:latin typeface="Times New Roman" panose="02020603050405020304" pitchFamily="18" charset="0"/>
                <a:cs typeface="Times New Roman" panose="02020603050405020304" pitchFamily="18" charset="0"/>
              </a:rPr>
              <a:t>sprinklerů</a:t>
            </a:r>
            <a:r>
              <a:rPr lang="cs-CZ" sz="1600" dirty="0">
                <a:solidFill>
                  <a:schemeClr val="bg1"/>
                </a:solidFill>
                <a:latin typeface="Times New Roman" panose="02020603050405020304" pitchFamily="18" charset="0"/>
                <a:cs typeface="Times New Roman" panose="02020603050405020304" pitchFamily="18" charset="0"/>
              </a:rPr>
              <a:t> se musí instalovat svislé přepážky. To platí bez ohledu na to, zda má strop nad těmito dvěma úseky stejnou výšku, či nikoliv. Tyto přepážky musí zasahovat min. 1,2 m pod strop, musí být z nehořlavého materiálu a musí být těsně uchyceny do spodní části střechy. Pod přepážkou musí být na každou stranu od její osy do vzdálenosti 0,6 m udržována volná ulička. </a:t>
            </a:r>
          </a:p>
        </p:txBody>
      </p:sp>
      <p:sp>
        <p:nvSpPr>
          <p:cNvPr id="7" name="Nadpis 1">
            <a:extLst>
              <a:ext uri="{FF2B5EF4-FFF2-40B4-BE49-F238E27FC236}">
                <a16:creationId xmlns:a16="http://schemas.microsoft.com/office/drawing/2014/main" id="{07A6EF60-4FF1-12B7-D498-EBA7EC23F76E}"/>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ED26EA1-6EC5-9020-AD42-2D207A7F633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0A0235EF-944B-A3BB-B5AF-07F1FD84CDF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4CB9E9-DBDC-9C83-4B14-CBF960E66426}"/>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9866DE9C-FFA0-8260-1949-87DD942B8CCF}"/>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4" name="Obrázek 3">
            <a:extLst>
              <a:ext uri="{FF2B5EF4-FFF2-40B4-BE49-F238E27FC236}">
                <a16:creationId xmlns:a16="http://schemas.microsoft.com/office/drawing/2014/main" id="{DF39BAB5-B0DD-4B30-A66F-2B81AC4B858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6604203" y="2187730"/>
            <a:ext cx="5439878" cy="3059931"/>
          </a:xfrm>
          <a:prstGeom prst="rect">
            <a:avLst/>
          </a:prstGeom>
        </p:spPr>
      </p:pic>
    </p:spTree>
    <p:extLst>
      <p:ext uri="{BB962C8B-B14F-4D97-AF65-F5344CB8AC3E}">
        <p14:creationId xmlns:p14="http://schemas.microsoft.com/office/powerpoint/2010/main" val="174871054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extovéPole 2">
            <a:extLst>
              <a:ext uri="{FF2B5EF4-FFF2-40B4-BE49-F238E27FC236}">
                <a16:creationId xmlns:a16="http://schemas.microsoft.com/office/drawing/2014/main" id="{856BD8AF-BE32-3047-69F9-60BED6C0420F}"/>
              </a:ext>
            </a:extLst>
          </p:cNvPr>
          <p:cNvSpPr txBox="1"/>
          <p:nvPr/>
        </p:nvSpPr>
        <p:spPr>
          <a:xfrm>
            <a:off x="957631" y="900637"/>
            <a:ext cx="4459196" cy="1846659"/>
          </a:xfrm>
          <a:prstGeom prst="rect">
            <a:avLst/>
          </a:prstGeom>
          <a:noFill/>
        </p:spPr>
        <p:txBody>
          <a:bodyPr wrap="square" rtlCol="0">
            <a:spAutoFit/>
          </a:bodyPr>
          <a:lstStyle/>
          <a:p>
            <a:r>
              <a:rPr lang="cs-CZ" b="1" dirty="0">
                <a:solidFill>
                  <a:schemeClr val="bg1"/>
                </a:solidFill>
                <a:latin typeface="Times New Roman" panose="02020603050405020304" pitchFamily="18" charset="0"/>
                <a:cs typeface="Times New Roman" panose="02020603050405020304" pitchFamily="18" charset="0"/>
              </a:rPr>
              <a:t>Panel č. 4</a:t>
            </a:r>
            <a:endParaRPr lang="cs-CZ" sz="14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Plynová detekce</a:t>
            </a:r>
          </a:p>
          <a:p>
            <a:pPr algn="just"/>
            <a:endParaRPr lang="cs-CZ" sz="1600" dirty="0">
              <a:solidFill>
                <a:schemeClr val="bg1"/>
              </a:solidFill>
              <a:latin typeface="Times New Roman" panose="02020603050405020304" pitchFamily="18" charset="0"/>
              <a:cs typeface="Times New Roman" panose="02020603050405020304" pitchFamily="18" charset="0"/>
            </a:endParaRPr>
          </a:p>
          <a:p>
            <a:pPr algn="just"/>
            <a:r>
              <a:rPr lang="cs-CZ" sz="1600" dirty="0">
                <a:solidFill>
                  <a:schemeClr val="bg1"/>
                </a:solidFill>
                <a:latin typeface="Times New Roman" panose="02020603050405020304" pitchFamily="18" charset="0"/>
                <a:cs typeface="Times New Roman" panose="02020603050405020304" pitchFamily="18" charset="0"/>
              </a:rPr>
              <a:t>Plynová detekce může aktivovat režim “POŽÁR“ na ústředně EPS. Hlavním účelem je vypnutí přívodu plynu do objektu a zapnutí havarijního větrání v ohrožených prostorách. </a:t>
            </a:r>
          </a:p>
        </p:txBody>
      </p:sp>
      <p:sp>
        <p:nvSpPr>
          <p:cNvPr id="7" name="Nadpis 1">
            <a:extLst>
              <a:ext uri="{FF2B5EF4-FFF2-40B4-BE49-F238E27FC236}">
                <a16:creationId xmlns:a16="http://schemas.microsoft.com/office/drawing/2014/main" id="{07A6EF60-4FF1-12B7-D498-EBA7EC23F76E}"/>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ED26EA1-6EC5-9020-AD42-2D207A7F633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0A0235EF-944B-A3BB-B5AF-07F1FD84CDF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4CB9E9-DBDC-9C83-4B14-CBF960E66426}"/>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9866DE9C-FFA0-8260-1949-87DD942B8CCF}"/>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4" name="Obrázek 3" descr="Obsah obrázku text, Obdélník, snímek obrazovky, okno&#10;&#10;Popis byl vytvořen automaticky">
            <a:extLst>
              <a:ext uri="{FF2B5EF4-FFF2-40B4-BE49-F238E27FC236}">
                <a16:creationId xmlns:a16="http://schemas.microsoft.com/office/drawing/2014/main" id="{FEDAD075-8A2E-B9AA-000D-F03E6A8C3E3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96000" y="1052879"/>
            <a:ext cx="4176804" cy="5432840"/>
          </a:xfrm>
          <a:prstGeom prst="rect">
            <a:avLst/>
          </a:prstGeom>
        </p:spPr>
      </p:pic>
    </p:spTree>
    <p:extLst>
      <p:ext uri="{BB962C8B-B14F-4D97-AF65-F5344CB8AC3E}">
        <p14:creationId xmlns:p14="http://schemas.microsoft.com/office/powerpoint/2010/main" val="39783926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extovéPole 2">
            <a:extLst>
              <a:ext uri="{FF2B5EF4-FFF2-40B4-BE49-F238E27FC236}">
                <a16:creationId xmlns:a16="http://schemas.microsoft.com/office/drawing/2014/main" id="{856BD8AF-BE32-3047-69F9-60BED6C0420F}"/>
              </a:ext>
            </a:extLst>
          </p:cNvPr>
          <p:cNvSpPr txBox="1"/>
          <p:nvPr/>
        </p:nvSpPr>
        <p:spPr>
          <a:xfrm>
            <a:off x="733382" y="1248505"/>
            <a:ext cx="2998144" cy="2292935"/>
          </a:xfrm>
          <a:prstGeom prst="rect">
            <a:avLst/>
          </a:prstGeom>
          <a:noFill/>
        </p:spPr>
        <p:txBody>
          <a:bodyPr wrap="square" rtlCol="0">
            <a:spAutoFit/>
          </a:bodyPr>
          <a:lstStyle/>
          <a:p>
            <a:r>
              <a:rPr lang="cs-CZ" sz="1600" b="1" dirty="0">
                <a:solidFill>
                  <a:schemeClr val="bg1"/>
                </a:solidFill>
                <a:latin typeface="Times New Roman" panose="02020603050405020304" pitchFamily="18" charset="0"/>
                <a:cs typeface="Times New Roman" panose="02020603050405020304" pitchFamily="18" charset="0"/>
              </a:rPr>
              <a:t>Panel č. 5</a:t>
            </a:r>
          </a:p>
          <a:p>
            <a:endParaRPr lang="cs-CZ" sz="1600" dirty="0">
              <a:solidFill>
                <a:schemeClr val="bg1"/>
              </a:solidFill>
              <a:latin typeface="Times New Roman" panose="02020603050405020304" pitchFamily="18" charset="0"/>
              <a:cs typeface="Times New Roman" panose="02020603050405020304" pitchFamily="18" charset="0"/>
            </a:endParaRPr>
          </a:p>
          <a:p>
            <a:r>
              <a:rPr lang="cs-CZ" sz="1600" dirty="0">
                <a:solidFill>
                  <a:schemeClr val="bg1"/>
                </a:solidFill>
                <a:latin typeface="Times New Roman" panose="02020603050405020304" pitchFamily="18" charset="0"/>
                <a:cs typeface="Times New Roman" panose="02020603050405020304" pitchFamily="18" charset="0"/>
              </a:rPr>
              <a:t>HUP/HUV </a:t>
            </a:r>
          </a:p>
          <a:p>
            <a:pPr marL="342900" indent="-342900">
              <a:buAutoNum type="arabicPeriod" startAt="2"/>
            </a:pPr>
            <a:endParaRPr lang="cs-CZ" sz="1100" dirty="0"/>
          </a:p>
          <a:p>
            <a:pPr algn="just"/>
            <a:r>
              <a:rPr lang="cs-CZ" sz="1400" dirty="0">
                <a:solidFill>
                  <a:schemeClr val="bg1"/>
                </a:solidFill>
                <a:latin typeface="Times New Roman" panose="02020603050405020304" pitchFamily="18" charset="0"/>
                <a:cs typeface="Times New Roman" panose="02020603050405020304" pitchFamily="18" charset="0"/>
              </a:rPr>
              <a:t>Hlavní uzávěry zemního plynu s dálkovým ovládáním od EPS a nebo PD.</a:t>
            </a:r>
          </a:p>
          <a:p>
            <a:pPr algn="just"/>
            <a:endParaRPr lang="cs-CZ" sz="1400" dirty="0">
              <a:solidFill>
                <a:schemeClr val="bg1"/>
              </a:solidFill>
              <a:latin typeface="Times New Roman" panose="02020603050405020304" pitchFamily="18" charset="0"/>
              <a:cs typeface="Times New Roman" panose="02020603050405020304" pitchFamily="18" charset="0"/>
            </a:endParaRPr>
          </a:p>
          <a:p>
            <a:pPr algn="just"/>
            <a:r>
              <a:rPr lang="cs-CZ" sz="1400" dirty="0">
                <a:solidFill>
                  <a:schemeClr val="bg1"/>
                </a:solidFill>
                <a:latin typeface="Times New Roman" panose="02020603050405020304" pitchFamily="18" charset="0"/>
                <a:cs typeface="Times New Roman" panose="02020603050405020304" pitchFamily="18" charset="0"/>
              </a:rPr>
              <a:t>Dálkové ovládání uzávěru vody se v objektech obvykle neinstaluje. </a:t>
            </a:r>
          </a:p>
        </p:txBody>
      </p:sp>
      <p:sp>
        <p:nvSpPr>
          <p:cNvPr id="7" name="Nadpis 1">
            <a:extLst>
              <a:ext uri="{FF2B5EF4-FFF2-40B4-BE49-F238E27FC236}">
                <a16:creationId xmlns:a16="http://schemas.microsoft.com/office/drawing/2014/main" id="{07A6EF60-4FF1-12B7-D498-EBA7EC23F76E}"/>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ED26EA1-6EC5-9020-AD42-2D207A7F633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0A0235EF-944B-A3BB-B5AF-07F1FD84CDF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4CB9E9-DBDC-9C83-4B14-CBF960E66426}"/>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9866DE9C-FFA0-8260-1949-87DD942B8CCF}"/>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5" name="Obrázek 4" descr="Obsah obrázku text, hračka, Obdélník, interiér&#10;&#10;Popis byl vytvořen automaticky">
            <a:extLst>
              <a:ext uri="{FF2B5EF4-FFF2-40B4-BE49-F238E27FC236}">
                <a16:creationId xmlns:a16="http://schemas.microsoft.com/office/drawing/2014/main" id="{01ADC212-405B-5C3B-C5E7-204745FD17B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39049" y="1557842"/>
            <a:ext cx="6401609" cy="4705859"/>
          </a:xfrm>
          <a:prstGeom prst="rect">
            <a:avLst/>
          </a:prstGeom>
        </p:spPr>
      </p:pic>
    </p:spTree>
    <p:extLst>
      <p:ext uri="{BB962C8B-B14F-4D97-AF65-F5344CB8AC3E}">
        <p14:creationId xmlns:p14="http://schemas.microsoft.com/office/powerpoint/2010/main" val="208462504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8A00043-626D-9B0E-D254-94CECD1FF31F}"/>
              </a:ext>
            </a:extLst>
          </p:cNvPr>
          <p:cNvSpPr txBox="1"/>
          <p:nvPr/>
        </p:nvSpPr>
        <p:spPr>
          <a:xfrm>
            <a:off x="1186016" y="982523"/>
            <a:ext cx="3719832" cy="2154436"/>
          </a:xfrm>
          <a:prstGeom prst="rect">
            <a:avLst/>
          </a:prstGeom>
          <a:noFill/>
        </p:spPr>
        <p:txBody>
          <a:bodyPr wrap="square">
            <a:spAutoFit/>
          </a:bodyPr>
          <a:lstStyle/>
          <a:p>
            <a:r>
              <a:rPr lang="cs-CZ" sz="1600" b="1" dirty="0">
                <a:solidFill>
                  <a:schemeClr val="bg1"/>
                </a:solidFill>
                <a:latin typeface="Times New Roman" panose="02020603050405020304" pitchFamily="18" charset="0"/>
                <a:cs typeface="Times New Roman" panose="02020603050405020304" pitchFamily="18" charset="0"/>
              </a:rPr>
              <a:t>Panel č. 6</a:t>
            </a:r>
          </a:p>
          <a:p>
            <a:r>
              <a:rPr lang="cs-CZ" sz="1600" dirty="0">
                <a:solidFill>
                  <a:schemeClr val="bg1"/>
                </a:solidFill>
                <a:latin typeface="Times New Roman" panose="02020603050405020304" pitchFamily="18" charset="0"/>
                <a:cs typeface="Times New Roman" panose="02020603050405020304" pitchFamily="18" charset="0"/>
              </a:rPr>
              <a:t>KTPO</a:t>
            </a:r>
          </a:p>
          <a:p>
            <a:pPr algn="just"/>
            <a:endParaRPr lang="cs-CZ" dirty="0">
              <a:solidFill>
                <a:schemeClr val="bg1"/>
              </a:solidFill>
              <a:latin typeface="Times New Roman" panose="02020603050405020304" pitchFamily="18" charset="0"/>
              <a:cs typeface="Times New Roman" panose="02020603050405020304" pitchFamily="18" charset="0"/>
            </a:endParaRPr>
          </a:p>
          <a:p>
            <a:pPr algn="just"/>
            <a:r>
              <a:rPr lang="cs-CZ" sz="1400" dirty="0">
                <a:solidFill>
                  <a:schemeClr val="bg1"/>
                </a:solidFill>
                <a:latin typeface="Times New Roman" panose="02020603050405020304" pitchFamily="18" charset="0"/>
                <a:cs typeface="Times New Roman" panose="02020603050405020304" pitchFamily="18" charset="0"/>
              </a:rPr>
              <a:t>Klíčový trezor požární ochrany (KTPO) – komponent, ve kterém je uložen objektový klíč umožňující v propojení s ústřednou EPS nenásilný vstup jednotky požární ochrany do střeženého objektu. </a:t>
            </a:r>
          </a:p>
          <a:p>
            <a:pPr algn="just"/>
            <a:endParaRPr lang="cs-CZ" sz="1400" dirty="0">
              <a:solidFill>
                <a:schemeClr val="bg1"/>
              </a:solidFill>
              <a:latin typeface="Times New Roman" panose="02020603050405020304" pitchFamily="18" charset="0"/>
              <a:cs typeface="Times New Roman" panose="02020603050405020304" pitchFamily="18" charset="0"/>
            </a:endParaRPr>
          </a:p>
        </p:txBody>
      </p:sp>
      <p:sp>
        <p:nvSpPr>
          <p:cNvPr id="6" name="Nadpis 1">
            <a:extLst>
              <a:ext uri="{FF2B5EF4-FFF2-40B4-BE49-F238E27FC236}">
                <a16:creationId xmlns:a16="http://schemas.microsoft.com/office/drawing/2014/main" id="{87353D95-1301-CCB5-9ADA-C0690C2BF191}"/>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7" name="Tlačítko akce: Domů 6">
            <a:hlinkClick r:id="" action="ppaction://hlinkshowjump?jump=firstslide" highlightClick="1"/>
            <a:extLst>
              <a:ext uri="{FF2B5EF4-FFF2-40B4-BE49-F238E27FC236}">
                <a16:creationId xmlns:a16="http://schemas.microsoft.com/office/drawing/2014/main" id="{9A12BA44-89E0-CD73-538F-51F1EEA45CDC}"/>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D2BFF3DA-D090-B11B-C71F-2C5D821A19FE}"/>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38614741-7361-DC62-329E-8F1903F6F8D7}"/>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BE6DAF1A-8831-D5BB-0587-F42B94873E2E}"/>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text, červená, míč, Obdélník&#10;&#10;Popis byl vytvořen automaticky">
            <a:extLst>
              <a:ext uri="{FF2B5EF4-FFF2-40B4-BE49-F238E27FC236}">
                <a16:creationId xmlns:a16="http://schemas.microsoft.com/office/drawing/2014/main" id="{9CE4D23C-AE07-69FF-657E-B59842C3D7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87477" y="1103244"/>
            <a:ext cx="5218507" cy="4000904"/>
          </a:xfrm>
          <a:prstGeom prst="rect">
            <a:avLst/>
          </a:prstGeom>
        </p:spPr>
      </p:pic>
    </p:spTree>
    <p:extLst>
      <p:ext uri="{BB962C8B-B14F-4D97-AF65-F5344CB8AC3E}">
        <p14:creationId xmlns:p14="http://schemas.microsoft.com/office/powerpoint/2010/main" val="171852184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8A00043-626D-9B0E-D254-94CECD1FF31F}"/>
              </a:ext>
            </a:extLst>
          </p:cNvPr>
          <p:cNvSpPr txBox="1"/>
          <p:nvPr/>
        </p:nvSpPr>
        <p:spPr>
          <a:xfrm>
            <a:off x="1130465" y="897918"/>
            <a:ext cx="3719832" cy="584775"/>
          </a:xfrm>
          <a:prstGeom prst="rect">
            <a:avLst/>
          </a:prstGeom>
          <a:noFill/>
        </p:spPr>
        <p:txBody>
          <a:bodyPr wrap="square">
            <a:spAutoFit/>
          </a:bodyPr>
          <a:lstStyle/>
          <a:p>
            <a:r>
              <a:rPr lang="cs-CZ" sz="1600" b="1" dirty="0">
                <a:solidFill>
                  <a:schemeClr val="bg1"/>
                </a:solidFill>
                <a:latin typeface="Times New Roman" panose="02020603050405020304" pitchFamily="18" charset="0"/>
                <a:cs typeface="Times New Roman" panose="02020603050405020304" pitchFamily="18" charset="0"/>
              </a:rPr>
              <a:t>Panel č. 6</a:t>
            </a:r>
          </a:p>
          <a:p>
            <a:r>
              <a:rPr lang="cs-CZ" sz="1600" dirty="0">
                <a:solidFill>
                  <a:schemeClr val="bg1"/>
                </a:solidFill>
                <a:latin typeface="Times New Roman" panose="02020603050405020304" pitchFamily="18" charset="0"/>
                <a:cs typeface="Times New Roman" panose="02020603050405020304" pitchFamily="18" charset="0"/>
              </a:rPr>
              <a:t>KTPO</a:t>
            </a:r>
          </a:p>
        </p:txBody>
      </p:sp>
      <p:sp>
        <p:nvSpPr>
          <p:cNvPr id="6" name="Nadpis 1">
            <a:extLst>
              <a:ext uri="{FF2B5EF4-FFF2-40B4-BE49-F238E27FC236}">
                <a16:creationId xmlns:a16="http://schemas.microsoft.com/office/drawing/2014/main" id="{87353D95-1301-CCB5-9ADA-C0690C2BF191}"/>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7" name="Tlačítko akce: Domů 6">
            <a:hlinkClick r:id="" action="ppaction://hlinkshowjump?jump=firstslide" highlightClick="1"/>
            <a:extLst>
              <a:ext uri="{FF2B5EF4-FFF2-40B4-BE49-F238E27FC236}">
                <a16:creationId xmlns:a16="http://schemas.microsoft.com/office/drawing/2014/main" id="{9A12BA44-89E0-CD73-538F-51F1EEA45CDC}"/>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D2BFF3DA-D090-B11B-C71F-2C5D821A19FE}"/>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38614741-7361-DC62-329E-8F1903F6F8D7}"/>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BE6DAF1A-8831-D5BB-0587-F42B94873E2E}"/>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5" name="Obrázek 4" descr="Obsah obrázku červená, kruh, plyn, zeď&#10;&#10;Popis byl vytvořen automaticky">
            <a:extLst>
              <a:ext uri="{FF2B5EF4-FFF2-40B4-BE49-F238E27FC236}">
                <a16:creationId xmlns:a16="http://schemas.microsoft.com/office/drawing/2014/main" id="{D7BD9471-D01D-9016-AB74-228920113A4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30465" y="1586221"/>
            <a:ext cx="3800788" cy="3800788"/>
          </a:xfrm>
          <a:prstGeom prst="rect">
            <a:avLst/>
          </a:prstGeom>
        </p:spPr>
      </p:pic>
      <p:pic>
        <p:nvPicPr>
          <p:cNvPr id="9" name="Obrázek 8" descr="Obsah obrázku hodiny, kruh, červená, interiér&#10;&#10;Popis byl vytvořen automaticky">
            <a:extLst>
              <a:ext uri="{FF2B5EF4-FFF2-40B4-BE49-F238E27FC236}">
                <a16:creationId xmlns:a16="http://schemas.microsoft.com/office/drawing/2014/main" id="{34EBC686-6582-1074-2C96-200B0E5B471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23946" y="1586221"/>
            <a:ext cx="3652306" cy="5075579"/>
          </a:xfrm>
          <a:prstGeom prst="rect">
            <a:avLst/>
          </a:prstGeom>
        </p:spPr>
      </p:pic>
      <p:pic>
        <p:nvPicPr>
          <p:cNvPr id="14" name="Obrázek 13" descr="Obsah obrázku kruh, interiér&#10;&#10;Popis byl vytvořen automaticky">
            <a:extLst>
              <a:ext uri="{FF2B5EF4-FFF2-40B4-BE49-F238E27FC236}">
                <a16:creationId xmlns:a16="http://schemas.microsoft.com/office/drawing/2014/main" id="{AACF79A9-9332-017E-466B-C022288599C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968945" y="1586221"/>
            <a:ext cx="2540811" cy="3383344"/>
          </a:xfrm>
          <a:prstGeom prst="rect">
            <a:avLst/>
          </a:prstGeom>
        </p:spPr>
      </p:pic>
    </p:spTree>
    <p:extLst>
      <p:ext uri="{BB962C8B-B14F-4D97-AF65-F5344CB8AC3E}">
        <p14:creationId xmlns:p14="http://schemas.microsoft.com/office/powerpoint/2010/main" val="216144301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8A00043-626D-9B0E-D254-94CECD1FF31F}"/>
              </a:ext>
            </a:extLst>
          </p:cNvPr>
          <p:cNvSpPr txBox="1"/>
          <p:nvPr/>
        </p:nvSpPr>
        <p:spPr>
          <a:xfrm>
            <a:off x="742838" y="1593657"/>
            <a:ext cx="3949701" cy="4154984"/>
          </a:xfrm>
          <a:prstGeom prst="rect">
            <a:avLst/>
          </a:prstGeom>
          <a:noFill/>
        </p:spPr>
        <p:txBody>
          <a:bodyPr wrap="square">
            <a:spAutoFit/>
          </a:bodyPr>
          <a:lstStyle/>
          <a:p>
            <a:r>
              <a:rPr lang="cs-CZ" sz="1600" b="1" dirty="0">
                <a:solidFill>
                  <a:schemeClr val="bg1"/>
                </a:solidFill>
                <a:latin typeface="Times New Roman" panose="02020603050405020304" pitchFamily="18" charset="0"/>
                <a:cs typeface="Times New Roman" panose="02020603050405020304" pitchFamily="18" charset="0"/>
              </a:rPr>
              <a:t>Panel č. 7 </a:t>
            </a:r>
          </a:p>
          <a:p>
            <a:r>
              <a:rPr lang="cs-CZ" sz="1600" dirty="0">
                <a:solidFill>
                  <a:schemeClr val="bg1"/>
                </a:solidFill>
                <a:latin typeface="Times New Roman" panose="02020603050405020304" pitchFamily="18" charset="0"/>
                <a:cs typeface="Times New Roman" panose="02020603050405020304" pitchFamily="18" charset="0"/>
              </a:rPr>
              <a:t>PCO/KOPIS</a:t>
            </a:r>
          </a:p>
          <a:p>
            <a:pPr algn="just"/>
            <a:endParaRPr lang="cs-CZ" sz="1400" dirty="0">
              <a:solidFill>
                <a:schemeClr val="bg1"/>
              </a:solidFill>
              <a:latin typeface="Times New Roman" panose="02020603050405020304" pitchFamily="18" charset="0"/>
              <a:cs typeface="Times New Roman" panose="02020603050405020304" pitchFamily="18" charset="0"/>
            </a:endParaRPr>
          </a:p>
          <a:p>
            <a:pPr algn="just"/>
            <a:r>
              <a:rPr lang="cs-CZ" sz="1400" dirty="0">
                <a:solidFill>
                  <a:schemeClr val="bg1"/>
                </a:solidFill>
                <a:latin typeface="Times New Roman" panose="02020603050405020304" pitchFamily="18" charset="0"/>
                <a:cs typeface="Times New Roman" panose="02020603050405020304" pitchFamily="18" charset="0"/>
              </a:rPr>
              <a:t>Pult centralizované ochrany (PCO) – trvale obsluhované přijímací a vyhodnocovací nadstavbové poplachové zařízení umístěné na místní či vzdálené ohlašovně požárů, do kterého jsou předávány informace týkající se stavu jednoho nebo více zařízení nebo systémů EPS.</a:t>
            </a:r>
          </a:p>
          <a:p>
            <a:pPr algn="just"/>
            <a:endParaRPr lang="cs-CZ" sz="1400" dirty="0">
              <a:solidFill>
                <a:schemeClr val="bg1"/>
              </a:solidFill>
              <a:latin typeface="Times New Roman" panose="02020603050405020304" pitchFamily="18" charset="0"/>
              <a:cs typeface="Times New Roman" panose="02020603050405020304" pitchFamily="18" charset="0"/>
            </a:endParaRPr>
          </a:p>
          <a:p>
            <a:pPr algn="just"/>
            <a:r>
              <a:rPr lang="cs-CZ" sz="1400" dirty="0">
                <a:solidFill>
                  <a:schemeClr val="bg1"/>
                </a:solidFill>
                <a:latin typeface="Times New Roman" panose="02020603050405020304" pitchFamily="18" charset="0"/>
                <a:cs typeface="Times New Roman" panose="02020603050405020304" pitchFamily="18" charset="0"/>
              </a:rPr>
              <a:t>Krajské operační a informační středisko (KOPIS) zabezpečuje, v souladu s republikovou koncepcí a interními předpisy HZS ČR, stálé obsazení nejméně tří pracovišť TCTV 112. V případě potřeby je možné navýšení počtu operátorů, na pracovištích určených pro příjem tísňového volání, na devět osob.</a:t>
            </a:r>
          </a:p>
          <a:p>
            <a:pPr algn="just"/>
            <a:endParaRPr lang="cs-CZ" dirty="0">
              <a:solidFill>
                <a:schemeClr val="bg1"/>
              </a:solidFill>
              <a:latin typeface="Times New Roman" panose="02020603050405020304" pitchFamily="18" charset="0"/>
              <a:cs typeface="Times New Roman" panose="02020603050405020304" pitchFamily="18" charset="0"/>
            </a:endParaRPr>
          </a:p>
          <a:p>
            <a:pPr algn="just"/>
            <a:r>
              <a:rPr lang="cs-CZ" dirty="0">
                <a:solidFill>
                  <a:schemeClr val="bg1"/>
                </a:solidFill>
                <a:latin typeface="Times New Roman" panose="02020603050405020304" pitchFamily="18" charset="0"/>
                <a:cs typeface="Times New Roman" panose="02020603050405020304" pitchFamily="18" charset="0"/>
              </a:rPr>
              <a:t> </a:t>
            </a:r>
          </a:p>
        </p:txBody>
      </p:sp>
      <p:sp>
        <p:nvSpPr>
          <p:cNvPr id="6" name="Nadpis 1">
            <a:extLst>
              <a:ext uri="{FF2B5EF4-FFF2-40B4-BE49-F238E27FC236}">
                <a16:creationId xmlns:a16="http://schemas.microsoft.com/office/drawing/2014/main" id="{87353D95-1301-CCB5-9ADA-C0690C2BF191}"/>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7" name="Tlačítko akce: Domů 6">
            <a:hlinkClick r:id="" action="ppaction://hlinkshowjump?jump=firstslide" highlightClick="1"/>
            <a:extLst>
              <a:ext uri="{FF2B5EF4-FFF2-40B4-BE49-F238E27FC236}">
                <a16:creationId xmlns:a16="http://schemas.microsoft.com/office/drawing/2014/main" id="{9A12BA44-89E0-CD73-538F-51F1EEA45CDC}"/>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D2BFF3DA-D090-B11B-C71F-2C5D821A19FE}"/>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38614741-7361-DC62-329E-8F1903F6F8D7}"/>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BE6DAF1A-8831-D5BB-0587-F42B94873E2E}"/>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Obdélník, Fotografický papír, rám obrazu, umění&#10;&#10;Popis byl vytvořen automaticky">
            <a:extLst>
              <a:ext uri="{FF2B5EF4-FFF2-40B4-BE49-F238E27FC236}">
                <a16:creationId xmlns:a16="http://schemas.microsoft.com/office/drawing/2014/main" id="{BAD8FDD3-9B3D-3971-E3DB-D9CB41CEE78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76735" y="1593657"/>
            <a:ext cx="6096658" cy="4483889"/>
          </a:xfrm>
          <a:prstGeom prst="rect">
            <a:avLst/>
          </a:prstGeom>
        </p:spPr>
      </p:pic>
    </p:spTree>
    <p:extLst>
      <p:ext uri="{BB962C8B-B14F-4D97-AF65-F5344CB8AC3E}">
        <p14:creationId xmlns:p14="http://schemas.microsoft.com/office/powerpoint/2010/main" val="13667029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6A96D07C-5A48-9815-AE3B-8318F28ABA3A}"/>
            </a:ext>
          </a:extLst>
        </p:cNvPr>
        <p:cNvGrpSpPr/>
        <p:nvPr/>
      </p:nvGrpSpPr>
      <p:grpSpPr>
        <a:xfrm>
          <a:off x="0" y="0"/>
          <a:ext cx="0" cy="0"/>
          <a:chOff x="0" y="0"/>
          <a:chExt cx="0" cy="0"/>
        </a:xfrm>
      </p:grpSpPr>
      <p:sp>
        <p:nvSpPr>
          <p:cNvPr id="3" name="Zástupný obsah 2">
            <a:extLst>
              <a:ext uri="{FF2B5EF4-FFF2-40B4-BE49-F238E27FC236}">
                <a16:creationId xmlns:a16="http://schemas.microsoft.com/office/drawing/2014/main" id="{B895ED54-D049-1F3B-522D-2631D432374B}"/>
              </a:ext>
            </a:extLst>
          </p:cNvPr>
          <p:cNvSpPr>
            <a:spLocks noGrp="1"/>
          </p:cNvSpPr>
          <p:nvPr>
            <p:ph idx="1"/>
          </p:nvPr>
        </p:nvSpPr>
        <p:spPr>
          <a:xfrm>
            <a:off x="1164980" y="931956"/>
            <a:ext cx="9862039" cy="4826670"/>
          </a:xfrm>
        </p:spPr>
        <p:txBody>
          <a:bodyPr>
            <a:normAutofit fontScale="70000" lnSpcReduction="20000"/>
          </a:bodyPr>
          <a:lstStyle/>
          <a:p>
            <a:pPr marL="0" indent="0">
              <a:buNone/>
            </a:pPr>
            <a:r>
              <a:rPr lang="cs-CZ" sz="18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Druhy požárně bezpečnostních zařízení jsou:</a:t>
            </a:r>
          </a:p>
          <a:p>
            <a:pPr marL="0" indent="0">
              <a:buNone/>
            </a:pPr>
            <a:endParaRPr lang="cs-CZ"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Font typeface="+mj-lt"/>
              <a:buAutoNum type="alphaLcParenR"/>
            </a:pPr>
            <a:r>
              <a:rPr lang="cs-CZ"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zařízení pro požární signalizaci (např. elektrická požární signalizace, zařízení dálkového přenosu, zařízení pro detekci hořlavých plynů a par),</a:t>
            </a:r>
          </a:p>
          <a:p>
            <a:pPr marL="342900" indent="-342900">
              <a:buFont typeface="+mj-lt"/>
              <a:buAutoNum type="alphaLcParenR"/>
            </a:pPr>
            <a:r>
              <a:rPr lang="cs-CZ"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zařízení pro potlačení požáru nebo výbuchu (např. stabilní nebo </a:t>
            </a:r>
            <a:r>
              <a:rPr lang="cs-CZ" sz="1800" dirty="0" err="1">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polostabilní</a:t>
            </a:r>
            <a:r>
              <a:rPr lang="cs-CZ"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hasicí zařízení, samočinné hasicí systémy),</a:t>
            </a:r>
          </a:p>
          <a:p>
            <a:pPr marL="342900" indent="-342900">
              <a:buFont typeface="+mj-lt"/>
              <a:buAutoNum type="alphaLcParenR"/>
            </a:pPr>
            <a:r>
              <a:rPr lang="cs-CZ"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zařízení pro usměrňování pohybu kouře při požáru(např. zařízení pro odvod tepla a kouře, kouřová klapka včetně ovládacího mechanismu, kouřové dveře, zařízení přirozeného odvětrání kouře),</a:t>
            </a:r>
          </a:p>
          <a:p>
            <a:pPr marL="342900" indent="-342900">
              <a:buFont typeface="+mj-lt"/>
              <a:buAutoNum type="alphaLcParenR"/>
            </a:pPr>
            <a:r>
              <a:rPr lang="cs-CZ"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zařízení pro únik osob při požáru (např. požární nebo evakuační výtah, nouzové osvětlení, funkční vybavení dveří, bezpečnostní a výstražné zařízení),</a:t>
            </a:r>
          </a:p>
          <a:p>
            <a:pPr marL="342900" indent="-342900">
              <a:buFont typeface="+mj-lt"/>
              <a:buAutoNum type="alphaLcParenR"/>
            </a:pPr>
            <a:r>
              <a:rPr lang="cs-CZ"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zařízení pro zásobování požární vodou (např. vnější požární vodovod včetně nadzemních a podzemních hydrantů, plnicích míst a požárních výtokových stojanů, vnitřní požární vodovod včetně nástěnných hydrantů, hadicových a hydrantových systémů, nezavodněné požární potrubí),</a:t>
            </a:r>
          </a:p>
          <a:p>
            <a:pPr marL="342900" indent="-342900">
              <a:buFont typeface="+mj-lt"/>
              <a:buAutoNum type="alphaLcParenR"/>
            </a:pPr>
            <a:r>
              <a:rPr lang="cs-CZ"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zařízení pro omezení šíření požáru (např. požární klapka, požární dveře a požární uzávěry otvorů včetně jejich funkčního vybavení, systémy a prvky zajišťující zvýšení požární odolnosti stavebních konstrukcí nebo snížení hořlavosti stavebních hmot, vodní clony, požární přepážky a ucpávky),</a:t>
            </a:r>
          </a:p>
          <a:p>
            <a:pPr marL="342900" indent="-342900">
              <a:buFont typeface="+mj-lt"/>
              <a:buAutoNum type="alphaLcParenR"/>
            </a:pPr>
            <a:r>
              <a:rPr lang="cs-CZ"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náhradní zdroje a prostředky určené k zajištění provozuschopnosti požárně bezpečnostních zařízení, zdroje nebo zásoba hasebních látek u zařízení pro potlačení požáru nebo výbuchu a zařízení pro zásobování požární vodou, zdroje vody určené k hašení požáru,</a:t>
            </a:r>
          </a:p>
          <a:p>
            <a:pPr marL="342900" indent="-342900">
              <a:buFont typeface="+mj-lt"/>
              <a:buAutoNum type="alphaLcParenR"/>
            </a:pPr>
            <a:r>
              <a:rPr lang="cs-CZ"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zařízení zamezující iniciaci požáru nebo výbuchu.</a:t>
            </a:r>
            <a:endParaRPr lang="cs-CZ" dirty="0"/>
          </a:p>
        </p:txBody>
      </p:sp>
      <p:sp>
        <p:nvSpPr>
          <p:cNvPr id="7" name="Nadpis 1">
            <a:extLst>
              <a:ext uri="{FF2B5EF4-FFF2-40B4-BE49-F238E27FC236}">
                <a16:creationId xmlns:a16="http://schemas.microsoft.com/office/drawing/2014/main" id="{67893643-6700-C150-0494-691380CF1D2E}"/>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0140408D-E83F-60E1-DE8C-0329B94B0742}"/>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lačítko akce: Dopředu nebo Další 8">
            <a:hlinkClick r:id="" action="ppaction://hlinkshowjump?jump=nextslide" highlightClick="1"/>
            <a:extLst>
              <a:ext uri="{FF2B5EF4-FFF2-40B4-BE49-F238E27FC236}">
                <a16:creationId xmlns:a16="http://schemas.microsoft.com/office/drawing/2014/main" id="{5E2E6B93-5CAF-A5CD-4098-1AF42012E69A}"/>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4C7146D3-3DB4-2E5E-2F57-910941EAB0CC}"/>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Návrat 10">
            <a:hlinkClick r:id="" action="ppaction://hlinkshowjump?jump=lastslideviewed" highlightClick="1"/>
            <a:extLst>
              <a:ext uri="{FF2B5EF4-FFF2-40B4-BE49-F238E27FC236}">
                <a16:creationId xmlns:a16="http://schemas.microsoft.com/office/drawing/2014/main" id="{1672A70A-8688-D635-BE9F-8B28E9BDE96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07620006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8A00043-626D-9B0E-D254-94CECD1FF31F}"/>
              </a:ext>
            </a:extLst>
          </p:cNvPr>
          <p:cNvSpPr txBox="1"/>
          <p:nvPr/>
        </p:nvSpPr>
        <p:spPr>
          <a:xfrm>
            <a:off x="1171206" y="1056945"/>
            <a:ext cx="5414199" cy="2739211"/>
          </a:xfrm>
          <a:prstGeom prst="rect">
            <a:avLst/>
          </a:prstGeom>
          <a:noFill/>
        </p:spPr>
        <p:txBody>
          <a:bodyPr wrap="square">
            <a:spAutoFit/>
          </a:bodyPr>
          <a:lstStyle/>
          <a:p>
            <a:r>
              <a:rPr lang="cs-CZ" sz="1600" b="1" dirty="0">
                <a:solidFill>
                  <a:schemeClr val="bg1"/>
                </a:solidFill>
                <a:latin typeface="Times New Roman" panose="02020603050405020304" pitchFamily="18" charset="0"/>
                <a:cs typeface="Times New Roman" panose="02020603050405020304" pitchFamily="18" charset="0"/>
              </a:rPr>
              <a:t>Panel č. 8 </a:t>
            </a:r>
          </a:p>
          <a:p>
            <a:r>
              <a:rPr lang="cs-CZ" sz="1600" dirty="0">
                <a:solidFill>
                  <a:schemeClr val="bg1"/>
                </a:solidFill>
                <a:latin typeface="Times New Roman" panose="02020603050405020304" pitchFamily="18" charset="0"/>
                <a:cs typeface="Times New Roman" panose="02020603050405020304" pitchFamily="18" charset="0"/>
              </a:rPr>
              <a:t>Nouzové osvětlení</a:t>
            </a:r>
          </a:p>
          <a:p>
            <a:pPr algn="just"/>
            <a:endParaRPr lang="cs-CZ" sz="1400" dirty="0">
              <a:solidFill>
                <a:schemeClr val="bg1"/>
              </a:solidFill>
              <a:latin typeface="Times New Roman" panose="02020603050405020304" pitchFamily="18" charset="0"/>
              <a:cs typeface="Times New Roman" panose="02020603050405020304" pitchFamily="18" charset="0"/>
            </a:endParaRPr>
          </a:p>
          <a:p>
            <a:pPr algn="just"/>
            <a:r>
              <a:rPr lang="cs-CZ" dirty="0" err="1">
                <a:solidFill>
                  <a:schemeClr val="bg1"/>
                </a:solidFill>
                <a:latin typeface="Times New Roman" panose="02020603050405020304" pitchFamily="18" charset="0"/>
                <a:cs typeface="Times New Roman" panose="02020603050405020304" pitchFamily="18" charset="0"/>
              </a:rPr>
              <a:t>Protipanikové</a:t>
            </a:r>
            <a:r>
              <a:rPr lang="cs-CZ" dirty="0">
                <a:solidFill>
                  <a:schemeClr val="bg1"/>
                </a:solidFill>
                <a:latin typeface="Times New Roman" panose="02020603050405020304" pitchFamily="18" charset="0"/>
                <a:cs typeface="Times New Roman" panose="02020603050405020304" pitchFamily="18" charset="0"/>
              </a:rPr>
              <a:t> – slouží k zamezení vzniku paniky ve shromažďovacích prostorách při výpadku napájení a vypnutí provozního osvětlení. </a:t>
            </a:r>
          </a:p>
          <a:p>
            <a:pPr algn="just"/>
            <a:endParaRPr lang="cs-CZ" dirty="0">
              <a:solidFill>
                <a:schemeClr val="bg1"/>
              </a:solidFill>
              <a:latin typeface="Times New Roman" panose="02020603050405020304" pitchFamily="18" charset="0"/>
              <a:cs typeface="Times New Roman" panose="02020603050405020304" pitchFamily="18" charset="0"/>
            </a:endParaRPr>
          </a:p>
          <a:p>
            <a:pPr algn="just"/>
            <a:r>
              <a:rPr lang="cs-CZ" dirty="0">
                <a:solidFill>
                  <a:schemeClr val="bg1"/>
                </a:solidFill>
                <a:latin typeface="Times New Roman" panose="02020603050405020304" pitchFamily="18" charset="0"/>
                <a:cs typeface="Times New Roman" panose="02020603050405020304" pitchFamily="18" charset="0"/>
              </a:rPr>
              <a:t>Nouzové osvětlení únikových cest – slouží k nasvětlení úniků. </a:t>
            </a:r>
          </a:p>
          <a:p>
            <a:pPr algn="just"/>
            <a:r>
              <a:rPr lang="cs-CZ" dirty="0">
                <a:solidFill>
                  <a:schemeClr val="bg1"/>
                </a:solidFill>
                <a:latin typeface="Times New Roman" panose="02020603050405020304" pitchFamily="18" charset="0"/>
                <a:cs typeface="Times New Roman" panose="02020603050405020304" pitchFamily="18" charset="0"/>
              </a:rPr>
              <a:t> </a:t>
            </a:r>
          </a:p>
        </p:txBody>
      </p:sp>
      <p:sp>
        <p:nvSpPr>
          <p:cNvPr id="6" name="Nadpis 1">
            <a:extLst>
              <a:ext uri="{FF2B5EF4-FFF2-40B4-BE49-F238E27FC236}">
                <a16:creationId xmlns:a16="http://schemas.microsoft.com/office/drawing/2014/main" id="{87353D95-1301-CCB5-9ADA-C0690C2BF191}"/>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7" name="Tlačítko akce: Domů 6">
            <a:hlinkClick r:id="" action="ppaction://hlinkshowjump?jump=firstslide" highlightClick="1"/>
            <a:extLst>
              <a:ext uri="{FF2B5EF4-FFF2-40B4-BE49-F238E27FC236}">
                <a16:creationId xmlns:a16="http://schemas.microsoft.com/office/drawing/2014/main" id="{9A12BA44-89E0-CD73-538F-51F1EEA45CDC}"/>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D2BFF3DA-D090-B11B-C71F-2C5D821A19FE}"/>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38614741-7361-DC62-329E-8F1903F6F8D7}"/>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BE6DAF1A-8831-D5BB-0587-F42B94873E2E}"/>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5" name="Obrázek 4" descr="Obsah obrázku text, snímek obrazovky, oblečení&#10;&#10;Popis byl vytvořen automaticky">
            <a:extLst>
              <a:ext uri="{FF2B5EF4-FFF2-40B4-BE49-F238E27FC236}">
                <a16:creationId xmlns:a16="http://schemas.microsoft.com/office/drawing/2014/main" id="{87391499-BABD-B8E3-2582-E7922E6EFEB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44096" y="1053548"/>
            <a:ext cx="4074574" cy="5486399"/>
          </a:xfrm>
          <a:prstGeom prst="rect">
            <a:avLst/>
          </a:prstGeom>
        </p:spPr>
      </p:pic>
      <p:pic>
        <p:nvPicPr>
          <p:cNvPr id="3" name="Obrázek 2" descr="Obsah obrázku cedule, zelené, venku&#10;&#10;Popis byl vytvořen automaticky">
            <a:extLst>
              <a:ext uri="{FF2B5EF4-FFF2-40B4-BE49-F238E27FC236}">
                <a16:creationId xmlns:a16="http://schemas.microsoft.com/office/drawing/2014/main" id="{C8AA78E9-A55A-6A1C-71BC-DF713FFD635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69345" y="3667009"/>
            <a:ext cx="3416060" cy="2881296"/>
          </a:xfrm>
          <a:prstGeom prst="rect">
            <a:avLst/>
          </a:prstGeom>
        </p:spPr>
      </p:pic>
    </p:spTree>
    <p:extLst>
      <p:ext uri="{BB962C8B-B14F-4D97-AF65-F5344CB8AC3E}">
        <p14:creationId xmlns:p14="http://schemas.microsoft.com/office/powerpoint/2010/main" val="28984222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blipFill>
          <a:blip r:embed="rId4"/>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8A00043-626D-9B0E-D254-94CECD1FF31F}"/>
              </a:ext>
            </a:extLst>
          </p:cNvPr>
          <p:cNvSpPr txBox="1"/>
          <p:nvPr/>
        </p:nvSpPr>
        <p:spPr>
          <a:xfrm>
            <a:off x="953575" y="911422"/>
            <a:ext cx="7802799" cy="2646878"/>
          </a:xfrm>
          <a:prstGeom prst="rect">
            <a:avLst/>
          </a:prstGeom>
          <a:noFill/>
        </p:spPr>
        <p:txBody>
          <a:bodyPr wrap="square">
            <a:spAutoFit/>
          </a:bodyPr>
          <a:lstStyle/>
          <a:p>
            <a:r>
              <a:rPr lang="cs-CZ" sz="1600" b="1" dirty="0">
                <a:solidFill>
                  <a:schemeClr val="bg1"/>
                </a:solidFill>
                <a:latin typeface="Times New Roman" panose="02020603050405020304" pitchFamily="18" charset="0"/>
                <a:cs typeface="Times New Roman" panose="02020603050405020304" pitchFamily="18" charset="0"/>
              </a:rPr>
              <a:t>Panel č. 9</a:t>
            </a:r>
          </a:p>
          <a:p>
            <a:r>
              <a:rPr lang="cs-CZ" sz="1600" dirty="0">
                <a:solidFill>
                  <a:schemeClr val="bg1"/>
                </a:solidFill>
                <a:latin typeface="Times New Roman" panose="02020603050405020304" pitchFamily="18" charset="0"/>
                <a:cs typeface="Times New Roman" panose="02020603050405020304" pitchFamily="18" charset="0"/>
              </a:rPr>
              <a:t>Evakuační rozhlas</a:t>
            </a:r>
          </a:p>
          <a:p>
            <a:pPr marL="342900" indent="-342900" algn="just">
              <a:buFont typeface="+mj-lt"/>
              <a:buAutoNum type="arabicPeriod" startAt="4"/>
            </a:pPr>
            <a:endParaRPr lang="cs-CZ" sz="1100" dirty="0">
              <a:solidFill>
                <a:schemeClr val="bg1"/>
              </a:solidFill>
              <a:latin typeface="Times New Roman" panose="02020603050405020304" pitchFamily="18" charset="0"/>
              <a:cs typeface="Times New Roman" panose="02020603050405020304" pitchFamily="18" charset="0"/>
            </a:endParaRP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Činnost zvukové signalizace požárního poplachu v podlaží s aktivací hlásiče bez prodlevy:</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	- čas trvání 20 sekund – následuje hlášení domácím rozhlasem do dotčeného podlaží,</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	- následuje zvuková signalizace čas 20 sekund – takto se v dotčeném podlaží režim střídá až do 	vypnutí 	poplachu obsluhou ústředny zařízení EPS, tzn ukončením zvukové a mluvené signalizace vyhlášení požárního 	poplachu. </a:t>
            </a:r>
          </a:p>
          <a:p>
            <a:r>
              <a:rPr lang="cs-CZ" dirty="0">
                <a:solidFill>
                  <a:schemeClr val="bg1"/>
                </a:solidFill>
                <a:latin typeface="Times New Roman" panose="02020603050405020304" pitchFamily="18" charset="0"/>
                <a:cs typeface="Times New Roman" panose="02020603050405020304" pitchFamily="18" charset="0"/>
              </a:rPr>
              <a:t>  </a:t>
            </a:r>
          </a:p>
        </p:txBody>
      </p:sp>
      <p:pic>
        <p:nvPicPr>
          <p:cNvPr id="8" name="Evakuacni_rozhlas">
            <a:hlinkClick r:id="" action="ppaction://media"/>
            <a:extLst>
              <a:ext uri="{FF2B5EF4-FFF2-40B4-BE49-F238E27FC236}">
                <a16:creationId xmlns:a16="http://schemas.microsoft.com/office/drawing/2014/main" id="{D7598BC6-47BE-A885-4F55-622099D79BD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421090" y="1991179"/>
            <a:ext cx="487363" cy="487363"/>
          </a:xfrm>
          <a:prstGeom prst="rect">
            <a:avLst/>
          </a:prstGeom>
        </p:spPr>
      </p:pic>
      <p:sp>
        <p:nvSpPr>
          <p:cNvPr id="9" name="Nadpis 1">
            <a:extLst>
              <a:ext uri="{FF2B5EF4-FFF2-40B4-BE49-F238E27FC236}">
                <a16:creationId xmlns:a16="http://schemas.microsoft.com/office/drawing/2014/main" id="{D969FBAB-98B4-B0FA-CF7B-D69C05B267FF}"/>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10" name="Tlačítko akce: Domů 9">
            <a:hlinkClick r:id="" action="ppaction://hlinkshowjump?jump=firstslide" highlightClick="1"/>
            <a:extLst>
              <a:ext uri="{FF2B5EF4-FFF2-40B4-BE49-F238E27FC236}">
                <a16:creationId xmlns:a16="http://schemas.microsoft.com/office/drawing/2014/main" id="{A921C0DD-D567-5007-3D3C-DE2FA50303C2}"/>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Dopředu nebo Další 10">
            <a:hlinkClick r:id="" action="ppaction://hlinkshowjump?jump=nextslide" highlightClick="1"/>
            <a:extLst>
              <a:ext uri="{FF2B5EF4-FFF2-40B4-BE49-F238E27FC236}">
                <a16:creationId xmlns:a16="http://schemas.microsoft.com/office/drawing/2014/main" id="{D2011D21-E557-2C38-267F-44E459FBCDAD}"/>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Zpět nebo Předchozí 11">
            <a:hlinkClick r:id="" action="ppaction://hlinkshowjump?jump=previousslide" highlightClick="1"/>
            <a:extLst>
              <a:ext uri="{FF2B5EF4-FFF2-40B4-BE49-F238E27FC236}">
                <a16:creationId xmlns:a16="http://schemas.microsoft.com/office/drawing/2014/main" id="{9CBBD9C7-E3D8-97DB-28BA-D71D1253F585}"/>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3" name="Tlačítko akce: Návrat 12">
            <a:hlinkClick r:id="" action="ppaction://hlinkshowjump?jump=lastslideviewed" highlightClick="1"/>
            <a:extLst>
              <a:ext uri="{FF2B5EF4-FFF2-40B4-BE49-F238E27FC236}">
                <a16:creationId xmlns:a16="http://schemas.microsoft.com/office/drawing/2014/main" id="{D411F040-05ED-3AB2-BDAD-D81B102BD4C4}"/>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elektronika, stroj/přístroj, Elektronické inženýrství, přístrojová deska&#10;&#10;Popis byl vytvořen automaticky">
            <a:extLst>
              <a:ext uri="{FF2B5EF4-FFF2-40B4-BE49-F238E27FC236}">
                <a16:creationId xmlns:a16="http://schemas.microsoft.com/office/drawing/2014/main" id="{ABDBD301-8B56-8338-56C5-68E3D69274F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29972" y="3429000"/>
            <a:ext cx="6531309" cy="2941983"/>
          </a:xfrm>
          <a:prstGeom prst="rect">
            <a:avLst/>
          </a:prstGeom>
        </p:spPr>
      </p:pic>
      <p:pic>
        <p:nvPicPr>
          <p:cNvPr id="14" name="Obrázek 13" descr="Obsah obrázku text, snímek obrazovky, interiér, design&#10;&#10;Popis byl vytvořen automaticky">
            <a:extLst>
              <a:ext uri="{FF2B5EF4-FFF2-40B4-BE49-F238E27FC236}">
                <a16:creationId xmlns:a16="http://schemas.microsoft.com/office/drawing/2014/main" id="{2CAE21B0-F9CF-145A-D174-777B33EA4AF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700148" y="3429000"/>
            <a:ext cx="2207453" cy="2941983"/>
          </a:xfrm>
          <a:prstGeom prst="rect">
            <a:avLst/>
          </a:prstGeom>
        </p:spPr>
      </p:pic>
    </p:spTree>
    <p:extLst>
      <p:ext uri="{BB962C8B-B14F-4D97-AF65-F5344CB8AC3E}">
        <p14:creationId xmlns:p14="http://schemas.microsoft.com/office/powerpoint/2010/main" val="2530609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4144"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40909">
                <p:cTn id="7" fill="hold" display="0">
                  <p:stCondLst>
                    <p:cond delay="indefinite"/>
                  </p:stCondLst>
                  <p:endCondLst>
                    <p:cond evt="onStopAudio" delay="0">
                      <p:tgtEl>
                        <p:sldTgt/>
                      </p:tgtEl>
                    </p:cond>
                  </p:endCondLst>
                </p:cTn>
                <p:tgtEl>
                  <p:spTgt spid="8"/>
                </p:tgtEl>
              </p:cMediaNode>
            </p:audio>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6" name="Nadpis 1">
            <a:extLst>
              <a:ext uri="{FF2B5EF4-FFF2-40B4-BE49-F238E27FC236}">
                <a16:creationId xmlns:a16="http://schemas.microsoft.com/office/drawing/2014/main" id="{A22275B9-4FC3-725A-9A22-C03A80515143}"/>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7" name="Tlačítko akce: Domů 6">
            <a:hlinkClick r:id="" action="ppaction://hlinkshowjump?jump=firstslide" highlightClick="1"/>
            <a:extLst>
              <a:ext uri="{FF2B5EF4-FFF2-40B4-BE49-F238E27FC236}">
                <a16:creationId xmlns:a16="http://schemas.microsoft.com/office/drawing/2014/main" id="{C7572259-E774-F2A8-D8E9-8237E1A9C654}"/>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lačítko akce: Dopředu nebo Další 8">
            <a:hlinkClick r:id="" action="ppaction://hlinkshowjump?jump=nextslide" highlightClick="1"/>
            <a:extLst>
              <a:ext uri="{FF2B5EF4-FFF2-40B4-BE49-F238E27FC236}">
                <a16:creationId xmlns:a16="http://schemas.microsoft.com/office/drawing/2014/main" id="{F9648CC2-BF39-625E-2033-6B233F743A11}"/>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6A91EA8E-1CB3-0C15-E4CA-58915F4F56DA}"/>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20A2E4D2-6573-A03D-CCB2-B3D832BA5073}"/>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13" name="Obrázek 12" descr="Obsah obrázku text, menu, snímek obrazovky, spotřebič&#10;&#10;Popis byl vytvořen automaticky">
            <a:extLst>
              <a:ext uri="{FF2B5EF4-FFF2-40B4-BE49-F238E27FC236}">
                <a16:creationId xmlns:a16="http://schemas.microsoft.com/office/drawing/2014/main" id="{83121F85-3A2B-7B2F-76F8-D743B0B8381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54921" y="1145173"/>
            <a:ext cx="7016535" cy="5002640"/>
          </a:xfrm>
          <a:prstGeom prst="rect">
            <a:avLst/>
          </a:prstGeom>
        </p:spPr>
      </p:pic>
      <p:sp>
        <p:nvSpPr>
          <p:cNvPr id="15" name="TextovéPole 14">
            <a:extLst>
              <a:ext uri="{FF2B5EF4-FFF2-40B4-BE49-F238E27FC236}">
                <a16:creationId xmlns:a16="http://schemas.microsoft.com/office/drawing/2014/main" id="{78364B2E-FBE6-C79E-3443-0427403E7827}"/>
              </a:ext>
            </a:extLst>
          </p:cNvPr>
          <p:cNvSpPr txBox="1"/>
          <p:nvPr/>
        </p:nvSpPr>
        <p:spPr>
          <a:xfrm>
            <a:off x="1308101" y="1145173"/>
            <a:ext cx="2906090" cy="3647152"/>
          </a:xfrm>
          <a:prstGeom prst="rect">
            <a:avLst/>
          </a:prstGeom>
          <a:noFill/>
        </p:spPr>
        <p:txBody>
          <a:bodyPr wrap="square">
            <a:spAutoFit/>
          </a:bodyPr>
          <a:lstStyle/>
          <a:p>
            <a:r>
              <a:rPr lang="cs-CZ" sz="1600" b="1" dirty="0">
                <a:solidFill>
                  <a:schemeClr val="bg1"/>
                </a:solidFill>
                <a:latin typeface="Times New Roman" panose="02020603050405020304" pitchFamily="18" charset="0"/>
                <a:cs typeface="Times New Roman" panose="02020603050405020304" pitchFamily="18" charset="0"/>
              </a:rPr>
              <a:t>Panel č. 10 </a:t>
            </a:r>
          </a:p>
          <a:p>
            <a:r>
              <a:rPr lang="cs-CZ" sz="1600" dirty="0">
                <a:solidFill>
                  <a:schemeClr val="bg1"/>
                </a:solidFill>
                <a:latin typeface="Times New Roman" panose="02020603050405020304" pitchFamily="18" charset="0"/>
                <a:cs typeface="Times New Roman" panose="02020603050405020304" pitchFamily="18" charset="0"/>
              </a:rPr>
              <a:t>Kouřová zábrana - VYTAŽENÁ</a:t>
            </a:r>
          </a:p>
          <a:p>
            <a:endParaRPr lang="cs-CZ" sz="1600" dirty="0">
              <a:solidFill>
                <a:schemeClr val="bg1"/>
              </a:solidFill>
              <a:latin typeface="Times New Roman" panose="02020603050405020304" pitchFamily="18" charset="0"/>
              <a:cs typeface="Times New Roman" panose="02020603050405020304" pitchFamily="18" charset="0"/>
            </a:endParaRPr>
          </a:p>
          <a:p>
            <a:pPr marL="342900" indent="-342900">
              <a:buFont typeface="+mj-lt"/>
              <a:buAutoNum type="arabicPeriod" startAt="5"/>
            </a:pPr>
            <a:endParaRPr lang="cs-CZ" sz="1100" dirty="0">
              <a:solidFill>
                <a:schemeClr val="bg1"/>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cs-CZ" sz="1400" dirty="0">
                <a:solidFill>
                  <a:schemeClr val="bg1"/>
                </a:solidFill>
                <a:latin typeface="Times New Roman" panose="02020603050405020304" pitchFamily="18" charset="0"/>
                <a:cs typeface="Times New Roman" panose="02020603050405020304" pitchFamily="18" charset="0"/>
              </a:rPr>
              <a:t>textilní pevné kouřové zábrany</a:t>
            </a:r>
          </a:p>
          <a:p>
            <a:pPr marL="285750" indent="-285750" algn="just">
              <a:buFont typeface="Arial" panose="020B0604020202020204" pitchFamily="34" charset="0"/>
              <a:buChar char="•"/>
            </a:pPr>
            <a:r>
              <a:rPr lang="cs-CZ" sz="1400" dirty="0">
                <a:solidFill>
                  <a:schemeClr val="bg1"/>
                </a:solidFill>
                <a:latin typeface="Times New Roman" panose="02020603050405020304" pitchFamily="18" charset="0"/>
                <a:cs typeface="Times New Roman" panose="02020603050405020304" pitchFamily="18" charset="0"/>
              </a:rPr>
              <a:t>textilní roletové kouřové zábrany</a:t>
            </a:r>
          </a:p>
          <a:p>
            <a:pPr algn="just"/>
            <a:endParaRPr lang="cs-CZ" sz="1400" dirty="0">
              <a:solidFill>
                <a:schemeClr val="bg1"/>
              </a:solidFill>
              <a:latin typeface="Times New Roman" panose="02020603050405020304" pitchFamily="18" charset="0"/>
              <a:cs typeface="Times New Roman" panose="02020603050405020304" pitchFamily="18" charset="0"/>
            </a:endParaRPr>
          </a:p>
          <a:p>
            <a:pPr algn="just"/>
            <a:r>
              <a:rPr lang="cs-CZ" sz="1400" dirty="0">
                <a:solidFill>
                  <a:schemeClr val="bg1"/>
                </a:solidFill>
                <a:latin typeface="Times New Roman" panose="02020603050405020304" pitchFamily="18" charset="0"/>
                <a:cs typeface="Times New Roman" panose="02020603050405020304" pitchFamily="18" charset="0"/>
              </a:rPr>
              <a:t>Kouřové zábrany zabraňují šíření kouře z jednoho kouřového úseku do jiného prostoru. Pevné kouřové zábrany lze přizpůsobit tvarům okolí. Jsou stále visící. Roletové kouřové zábrany jsou skryty a jsou spuštěny v případě požárního poplachu (signál od EPS).</a:t>
            </a:r>
          </a:p>
          <a:p>
            <a:endParaRPr lang="cs-CZ" dirty="0">
              <a:solidFill>
                <a:schemeClr val="bg1"/>
              </a:solidFill>
              <a:latin typeface="Times New Roman" panose="02020603050405020304" pitchFamily="18" charset="0"/>
              <a:cs typeface="Times New Roman" panose="02020603050405020304" pitchFamily="18" charset="0"/>
            </a:endParaRPr>
          </a:p>
        </p:txBody>
      </p:sp>
      <p:sp>
        <p:nvSpPr>
          <p:cNvPr id="2" name="TextovéPole 1">
            <a:hlinkClick r:id="" action="ppaction://hlinkshowjump?jump=nextslide"/>
            <a:extLst>
              <a:ext uri="{FF2B5EF4-FFF2-40B4-BE49-F238E27FC236}">
                <a16:creationId xmlns:a16="http://schemas.microsoft.com/office/drawing/2014/main" id="{3AC5E2C8-BDDF-93D2-0FED-E7DE9CAC75C5}"/>
              </a:ext>
            </a:extLst>
          </p:cNvPr>
          <p:cNvSpPr txBox="1"/>
          <p:nvPr/>
        </p:nvSpPr>
        <p:spPr>
          <a:xfrm>
            <a:off x="6149268" y="6317397"/>
            <a:ext cx="3322654" cy="369332"/>
          </a:xfrm>
          <a:prstGeom prst="rect">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cs-CZ" dirty="0"/>
              <a:t>Spuštěné zařízení</a:t>
            </a:r>
          </a:p>
        </p:txBody>
      </p:sp>
    </p:spTree>
    <p:extLst>
      <p:ext uri="{BB962C8B-B14F-4D97-AF65-F5344CB8AC3E}">
        <p14:creationId xmlns:p14="http://schemas.microsoft.com/office/powerpoint/2010/main" val="403769512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770F84D7-4DD4-676C-5867-A1C54FC39595}"/>
              </a:ext>
            </a:extLst>
          </p:cNvPr>
          <p:cNvSpPr txBox="1"/>
          <p:nvPr/>
        </p:nvSpPr>
        <p:spPr>
          <a:xfrm>
            <a:off x="1308101" y="1145173"/>
            <a:ext cx="2906090" cy="3647152"/>
          </a:xfrm>
          <a:prstGeom prst="rect">
            <a:avLst/>
          </a:prstGeom>
          <a:noFill/>
        </p:spPr>
        <p:txBody>
          <a:bodyPr wrap="square">
            <a:spAutoFit/>
          </a:bodyPr>
          <a:lstStyle/>
          <a:p>
            <a:r>
              <a:rPr lang="cs-CZ" sz="1600" b="1" dirty="0">
                <a:solidFill>
                  <a:schemeClr val="bg1"/>
                </a:solidFill>
                <a:latin typeface="Times New Roman" panose="02020603050405020304" pitchFamily="18" charset="0"/>
                <a:cs typeface="Times New Roman" panose="02020603050405020304" pitchFamily="18" charset="0"/>
              </a:rPr>
              <a:t>Panel č. 10 </a:t>
            </a:r>
          </a:p>
          <a:p>
            <a:r>
              <a:rPr lang="cs-CZ" sz="1600" dirty="0">
                <a:solidFill>
                  <a:schemeClr val="bg1"/>
                </a:solidFill>
                <a:latin typeface="Times New Roman" panose="02020603050405020304" pitchFamily="18" charset="0"/>
                <a:cs typeface="Times New Roman" panose="02020603050405020304" pitchFamily="18" charset="0"/>
              </a:rPr>
              <a:t>Kouřová zábrana - SPUŠTĚNÁ</a:t>
            </a:r>
          </a:p>
          <a:p>
            <a:endParaRPr lang="cs-CZ" sz="1600" dirty="0">
              <a:solidFill>
                <a:schemeClr val="bg1"/>
              </a:solidFill>
              <a:latin typeface="Times New Roman" panose="02020603050405020304" pitchFamily="18" charset="0"/>
              <a:cs typeface="Times New Roman" panose="02020603050405020304" pitchFamily="18" charset="0"/>
            </a:endParaRPr>
          </a:p>
          <a:p>
            <a:pPr marL="342900" indent="-342900">
              <a:buFont typeface="+mj-lt"/>
              <a:buAutoNum type="arabicPeriod" startAt="5"/>
            </a:pPr>
            <a:endParaRPr lang="cs-CZ" sz="1100" dirty="0">
              <a:solidFill>
                <a:schemeClr val="bg1"/>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cs-CZ" sz="1400" dirty="0">
                <a:solidFill>
                  <a:schemeClr val="bg1"/>
                </a:solidFill>
                <a:latin typeface="Times New Roman" panose="02020603050405020304" pitchFamily="18" charset="0"/>
                <a:cs typeface="Times New Roman" panose="02020603050405020304" pitchFamily="18" charset="0"/>
              </a:rPr>
              <a:t>textilní pevné kouřové zábrany</a:t>
            </a:r>
          </a:p>
          <a:p>
            <a:pPr marL="285750" indent="-285750" algn="just">
              <a:buFont typeface="Arial" panose="020B0604020202020204" pitchFamily="34" charset="0"/>
              <a:buChar char="•"/>
            </a:pPr>
            <a:r>
              <a:rPr lang="cs-CZ" sz="1400" dirty="0">
                <a:solidFill>
                  <a:schemeClr val="bg1"/>
                </a:solidFill>
                <a:latin typeface="Times New Roman" panose="02020603050405020304" pitchFamily="18" charset="0"/>
                <a:cs typeface="Times New Roman" panose="02020603050405020304" pitchFamily="18" charset="0"/>
              </a:rPr>
              <a:t>textilní roletové kouřové zábrany</a:t>
            </a:r>
          </a:p>
          <a:p>
            <a:pPr algn="just"/>
            <a:endParaRPr lang="cs-CZ" sz="1400" dirty="0">
              <a:solidFill>
                <a:schemeClr val="bg1"/>
              </a:solidFill>
              <a:latin typeface="Times New Roman" panose="02020603050405020304" pitchFamily="18" charset="0"/>
              <a:cs typeface="Times New Roman" panose="02020603050405020304" pitchFamily="18" charset="0"/>
            </a:endParaRPr>
          </a:p>
          <a:p>
            <a:pPr algn="just"/>
            <a:r>
              <a:rPr lang="cs-CZ" sz="1400" dirty="0">
                <a:solidFill>
                  <a:schemeClr val="bg1"/>
                </a:solidFill>
                <a:latin typeface="Times New Roman" panose="02020603050405020304" pitchFamily="18" charset="0"/>
                <a:cs typeface="Times New Roman" panose="02020603050405020304" pitchFamily="18" charset="0"/>
              </a:rPr>
              <a:t>Kouřové zábrany zabraňují šíření kouře z jednoho kouřového úseku do jiného prostoru. Pevné kouřové zábrany lze přizpůsobit tvarům okolí. Jsou stále visící. Roletové kouřové zábrany jsou skryty a jsou spuštěny v případě požárního poplachu (signál od EPS).</a:t>
            </a:r>
          </a:p>
          <a:p>
            <a:endParaRPr lang="cs-CZ" dirty="0">
              <a:solidFill>
                <a:schemeClr val="bg1"/>
              </a:solidFill>
              <a:latin typeface="Times New Roman" panose="02020603050405020304" pitchFamily="18" charset="0"/>
              <a:cs typeface="Times New Roman" panose="02020603050405020304" pitchFamily="18" charset="0"/>
            </a:endParaRPr>
          </a:p>
        </p:txBody>
      </p:sp>
      <p:sp>
        <p:nvSpPr>
          <p:cNvPr id="6" name="Nadpis 1">
            <a:extLst>
              <a:ext uri="{FF2B5EF4-FFF2-40B4-BE49-F238E27FC236}">
                <a16:creationId xmlns:a16="http://schemas.microsoft.com/office/drawing/2014/main" id="{A22275B9-4FC3-725A-9A22-C03A80515143}"/>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7" name="Tlačítko akce: Domů 6">
            <a:hlinkClick r:id="" action="ppaction://hlinkshowjump?jump=firstslide" highlightClick="1"/>
            <a:extLst>
              <a:ext uri="{FF2B5EF4-FFF2-40B4-BE49-F238E27FC236}">
                <a16:creationId xmlns:a16="http://schemas.microsoft.com/office/drawing/2014/main" id="{C7572259-E774-F2A8-D8E9-8237E1A9C654}"/>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lačítko akce: Dopředu nebo Další 8">
            <a:hlinkClick r:id="" action="ppaction://hlinkshowjump?jump=nextslide" highlightClick="1"/>
            <a:extLst>
              <a:ext uri="{FF2B5EF4-FFF2-40B4-BE49-F238E27FC236}">
                <a16:creationId xmlns:a16="http://schemas.microsoft.com/office/drawing/2014/main" id="{F9648CC2-BF39-625E-2033-6B233F743A11}"/>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6A91EA8E-1CB3-0C15-E4CA-58915F4F56DA}"/>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20A2E4D2-6573-A03D-CCB2-B3D832BA5073}"/>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text, spotřebič, Domácí spotřebič, kuchyňský spotřebič&#10;&#10;Popis byl vytvořen automaticky">
            <a:extLst>
              <a:ext uri="{FF2B5EF4-FFF2-40B4-BE49-F238E27FC236}">
                <a16:creationId xmlns:a16="http://schemas.microsoft.com/office/drawing/2014/main" id="{3245E0BB-E2B4-97FB-937A-DA34372E07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37222" y="1145173"/>
            <a:ext cx="6934235" cy="5015633"/>
          </a:xfrm>
          <a:prstGeom prst="rect">
            <a:avLst/>
          </a:prstGeom>
        </p:spPr>
      </p:pic>
    </p:spTree>
    <p:extLst>
      <p:ext uri="{BB962C8B-B14F-4D97-AF65-F5344CB8AC3E}">
        <p14:creationId xmlns:p14="http://schemas.microsoft.com/office/powerpoint/2010/main" val="65577008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770F84D7-4DD4-676C-5867-A1C54FC39595}"/>
              </a:ext>
            </a:extLst>
          </p:cNvPr>
          <p:cNvSpPr txBox="1"/>
          <p:nvPr/>
        </p:nvSpPr>
        <p:spPr>
          <a:xfrm>
            <a:off x="1308101" y="1145174"/>
            <a:ext cx="3029121" cy="2800767"/>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Panel č. </a:t>
            </a:r>
            <a:r>
              <a:rPr lang="cs-CZ" sz="1600" b="1" dirty="0">
                <a:solidFill>
                  <a:schemeClr val="bg1"/>
                </a:solidFill>
                <a:latin typeface="Times New Roman" panose="02020603050405020304" pitchFamily="18" charset="0"/>
                <a:cs typeface="Times New Roman" panose="02020603050405020304" pitchFamily="18" charset="0"/>
              </a:rPr>
              <a:t>11 </a:t>
            </a:r>
          </a:p>
          <a:p>
            <a:r>
              <a:rPr lang="cs-CZ" sz="1600" dirty="0">
                <a:solidFill>
                  <a:schemeClr val="bg1"/>
                </a:solidFill>
                <a:latin typeface="Times New Roman" panose="02020603050405020304" pitchFamily="18" charset="0"/>
                <a:cs typeface="Times New Roman" panose="02020603050405020304" pitchFamily="18" charset="0"/>
              </a:rPr>
              <a:t>Požární roleta - OTEVŘENÁ</a:t>
            </a:r>
          </a:p>
          <a:p>
            <a:pPr marL="342900" indent="-342900">
              <a:buAutoNum type="arabicPeriod" startAt="6"/>
            </a:pPr>
            <a:endParaRPr lang="cs-CZ" sz="1600" dirty="0">
              <a:solidFill>
                <a:schemeClr val="bg1"/>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cs-CZ" sz="1400" dirty="0">
                <a:solidFill>
                  <a:schemeClr val="bg1"/>
                </a:solidFill>
                <a:latin typeface="Times New Roman" panose="02020603050405020304" pitchFamily="18" charset="0"/>
                <a:cs typeface="Times New Roman" panose="02020603050405020304" pitchFamily="18" charset="0"/>
              </a:rPr>
              <a:t>textilní roletové požární uzávěry</a:t>
            </a:r>
          </a:p>
          <a:p>
            <a:pPr marL="342900" indent="-342900" algn="just">
              <a:buAutoNum type="arabicPeriod" startAt="5"/>
            </a:pPr>
            <a:endParaRPr lang="cs-CZ" sz="1400" dirty="0">
              <a:solidFill>
                <a:schemeClr val="bg1"/>
              </a:solidFill>
              <a:latin typeface="Times New Roman" panose="02020603050405020304" pitchFamily="18" charset="0"/>
              <a:cs typeface="Times New Roman" panose="02020603050405020304" pitchFamily="18" charset="0"/>
            </a:endParaRPr>
          </a:p>
          <a:p>
            <a:pPr algn="just"/>
            <a:r>
              <a:rPr lang="cs-CZ" sz="1400" dirty="0">
                <a:solidFill>
                  <a:schemeClr val="bg1"/>
                </a:solidFill>
                <a:latin typeface="Times New Roman" panose="02020603050405020304" pitchFamily="18" charset="0"/>
                <a:cs typeface="Times New Roman" panose="02020603050405020304" pitchFamily="18" charset="0"/>
              </a:rPr>
              <a:t>Roletové požární uzávěry zabraňují šíření požáru z jednoho požárního úseku do jiného prostoru. Roletové požární uzávěry jsou skryty a jsou spuštěny v případě požárního poplachu (signál od EPS).</a:t>
            </a:r>
          </a:p>
          <a:p>
            <a:endParaRPr lang="cs-CZ" sz="1400" dirty="0">
              <a:solidFill>
                <a:schemeClr val="bg1"/>
              </a:solidFill>
              <a:latin typeface="Times New Roman" panose="02020603050405020304" pitchFamily="18" charset="0"/>
              <a:cs typeface="Times New Roman" panose="02020603050405020304" pitchFamily="18" charset="0"/>
            </a:endParaRPr>
          </a:p>
        </p:txBody>
      </p:sp>
      <p:sp>
        <p:nvSpPr>
          <p:cNvPr id="6" name="Nadpis 1">
            <a:extLst>
              <a:ext uri="{FF2B5EF4-FFF2-40B4-BE49-F238E27FC236}">
                <a16:creationId xmlns:a16="http://schemas.microsoft.com/office/drawing/2014/main" id="{A22275B9-4FC3-725A-9A22-C03A80515143}"/>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7" name="Tlačítko akce: Domů 6">
            <a:hlinkClick r:id="" action="ppaction://hlinkshowjump?jump=firstslide" highlightClick="1"/>
            <a:extLst>
              <a:ext uri="{FF2B5EF4-FFF2-40B4-BE49-F238E27FC236}">
                <a16:creationId xmlns:a16="http://schemas.microsoft.com/office/drawing/2014/main" id="{C7572259-E774-F2A8-D8E9-8237E1A9C654}"/>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lačítko akce: Dopředu nebo Další 8">
            <a:hlinkClick r:id="" action="ppaction://hlinkshowjump?jump=nextslide" highlightClick="1"/>
            <a:extLst>
              <a:ext uri="{FF2B5EF4-FFF2-40B4-BE49-F238E27FC236}">
                <a16:creationId xmlns:a16="http://schemas.microsoft.com/office/drawing/2014/main" id="{F9648CC2-BF39-625E-2033-6B233F743A11}"/>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6A91EA8E-1CB3-0C15-E4CA-58915F4F56DA}"/>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20A2E4D2-6573-A03D-CCB2-B3D832BA5073}"/>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text, budova, krb, venku&#10;&#10;Popis byl vytvořen automaticky">
            <a:extLst>
              <a:ext uri="{FF2B5EF4-FFF2-40B4-BE49-F238E27FC236}">
                <a16:creationId xmlns:a16="http://schemas.microsoft.com/office/drawing/2014/main" id="{8FCE8092-229B-1D7B-638F-85868057D39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67612" y="1145174"/>
            <a:ext cx="6736296" cy="5431920"/>
          </a:xfrm>
          <a:prstGeom prst="rect">
            <a:avLst/>
          </a:prstGeom>
        </p:spPr>
      </p:pic>
      <p:sp>
        <p:nvSpPr>
          <p:cNvPr id="2" name="TextovéPole 1">
            <a:hlinkClick r:id="" action="ppaction://hlinkshowjump?jump=nextslide"/>
            <a:extLst>
              <a:ext uri="{FF2B5EF4-FFF2-40B4-BE49-F238E27FC236}">
                <a16:creationId xmlns:a16="http://schemas.microsoft.com/office/drawing/2014/main" id="{4A8EB4F9-A790-B918-E9FB-B2CC814C46DE}"/>
              </a:ext>
            </a:extLst>
          </p:cNvPr>
          <p:cNvSpPr txBox="1"/>
          <p:nvPr/>
        </p:nvSpPr>
        <p:spPr>
          <a:xfrm>
            <a:off x="1375718" y="4604676"/>
            <a:ext cx="2687175" cy="369332"/>
          </a:xfrm>
          <a:prstGeom prst="rect">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cs-CZ" dirty="0"/>
              <a:t>Spuštěné zařízení</a:t>
            </a:r>
          </a:p>
        </p:txBody>
      </p:sp>
    </p:spTree>
    <p:extLst>
      <p:ext uri="{BB962C8B-B14F-4D97-AF65-F5344CB8AC3E}">
        <p14:creationId xmlns:p14="http://schemas.microsoft.com/office/powerpoint/2010/main" val="240123730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770F84D7-4DD4-676C-5867-A1C54FC39595}"/>
              </a:ext>
            </a:extLst>
          </p:cNvPr>
          <p:cNvSpPr txBox="1"/>
          <p:nvPr/>
        </p:nvSpPr>
        <p:spPr>
          <a:xfrm>
            <a:off x="1308101" y="1145174"/>
            <a:ext cx="3029121" cy="2800767"/>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Panel č. </a:t>
            </a:r>
            <a:r>
              <a:rPr lang="cs-CZ" sz="1600" b="1" dirty="0">
                <a:solidFill>
                  <a:schemeClr val="bg1"/>
                </a:solidFill>
                <a:latin typeface="Times New Roman" panose="02020603050405020304" pitchFamily="18" charset="0"/>
                <a:cs typeface="Times New Roman" panose="02020603050405020304" pitchFamily="18" charset="0"/>
              </a:rPr>
              <a:t>11 </a:t>
            </a:r>
          </a:p>
          <a:p>
            <a:r>
              <a:rPr lang="cs-CZ" sz="1600" dirty="0">
                <a:solidFill>
                  <a:schemeClr val="bg1"/>
                </a:solidFill>
                <a:latin typeface="Times New Roman" panose="02020603050405020304" pitchFamily="18" charset="0"/>
                <a:cs typeface="Times New Roman" panose="02020603050405020304" pitchFamily="18" charset="0"/>
              </a:rPr>
              <a:t>Požární roleta - SPUŠTĚNÁ</a:t>
            </a:r>
          </a:p>
          <a:p>
            <a:pPr marL="342900" indent="-342900">
              <a:buAutoNum type="arabicPeriod" startAt="6"/>
            </a:pPr>
            <a:endParaRPr lang="cs-CZ" sz="1600" dirty="0">
              <a:solidFill>
                <a:schemeClr val="bg1"/>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cs-CZ" sz="1400" dirty="0">
                <a:solidFill>
                  <a:schemeClr val="bg1"/>
                </a:solidFill>
                <a:latin typeface="Times New Roman" panose="02020603050405020304" pitchFamily="18" charset="0"/>
                <a:cs typeface="Times New Roman" panose="02020603050405020304" pitchFamily="18" charset="0"/>
              </a:rPr>
              <a:t>textilní roletové požární uzávěry</a:t>
            </a:r>
          </a:p>
          <a:p>
            <a:pPr marL="342900" indent="-342900" algn="just">
              <a:buAutoNum type="arabicPeriod" startAt="5"/>
            </a:pPr>
            <a:endParaRPr lang="cs-CZ" sz="1400" dirty="0">
              <a:solidFill>
                <a:schemeClr val="bg1"/>
              </a:solidFill>
              <a:latin typeface="Times New Roman" panose="02020603050405020304" pitchFamily="18" charset="0"/>
              <a:cs typeface="Times New Roman" panose="02020603050405020304" pitchFamily="18" charset="0"/>
            </a:endParaRPr>
          </a:p>
          <a:p>
            <a:pPr algn="just"/>
            <a:r>
              <a:rPr lang="cs-CZ" sz="1400" dirty="0">
                <a:solidFill>
                  <a:schemeClr val="bg1"/>
                </a:solidFill>
                <a:latin typeface="Times New Roman" panose="02020603050405020304" pitchFamily="18" charset="0"/>
                <a:cs typeface="Times New Roman" panose="02020603050405020304" pitchFamily="18" charset="0"/>
              </a:rPr>
              <a:t>Roletové požární uzávěry zabraňují šíření požáru z jednoho požárního úseku do jiného prostoru. Roletové požární uzávěry jsou skryty a jsou spuštěny v případě požárního poplachu (signál od EPS).</a:t>
            </a:r>
          </a:p>
          <a:p>
            <a:endParaRPr lang="cs-CZ" sz="1400" dirty="0">
              <a:solidFill>
                <a:schemeClr val="bg1"/>
              </a:solidFill>
              <a:latin typeface="Times New Roman" panose="02020603050405020304" pitchFamily="18" charset="0"/>
              <a:cs typeface="Times New Roman" panose="02020603050405020304" pitchFamily="18" charset="0"/>
            </a:endParaRPr>
          </a:p>
        </p:txBody>
      </p:sp>
      <p:sp>
        <p:nvSpPr>
          <p:cNvPr id="6" name="Nadpis 1">
            <a:extLst>
              <a:ext uri="{FF2B5EF4-FFF2-40B4-BE49-F238E27FC236}">
                <a16:creationId xmlns:a16="http://schemas.microsoft.com/office/drawing/2014/main" id="{A22275B9-4FC3-725A-9A22-C03A80515143}"/>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7" name="Tlačítko akce: Domů 6">
            <a:hlinkClick r:id="" action="ppaction://hlinkshowjump?jump=firstslide" highlightClick="1"/>
            <a:extLst>
              <a:ext uri="{FF2B5EF4-FFF2-40B4-BE49-F238E27FC236}">
                <a16:creationId xmlns:a16="http://schemas.microsoft.com/office/drawing/2014/main" id="{C7572259-E774-F2A8-D8E9-8237E1A9C654}"/>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lačítko akce: Dopředu nebo Další 8">
            <a:hlinkClick r:id="" action="ppaction://hlinkshowjump?jump=nextslide" highlightClick="1"/>
            <a:extLst>
              <a:ext uri="{FF2B5EF4-FFF2-40B4-BE49-F238E27FC236}">
                <a16:creationId xmlns:a16="http://schemas.microsoft.com/office/drawing/2014/main" id="{F9648CC2-BF39-625E-2033-6B233F743A11}"/>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6A91EA8E-1CB3-0C15-E4CA-58915F4F56DA}"/>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20A2E4D2-6573-A03D-CCB2-B3D832BA5073}"/>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5" name="Obrázek 4" descr="Obsah obrázku text, plyn, budova, cedule&#10;&#10;Popis byl vytvořen automaticky">
            <a:extLst>
              <a:ext uri="{FF2B5EF4-FFF2-40B4-BE49-F238E27FC236}">
                <a16:creationId xmlns:a16="http://schemas.microsoft.com/office/drawing/2014/main" id="{CB5BC5C1-705B-C30A-B91B-F018A93A500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67612" y="1056389"/>
            <a:ext cx="6760561" cy="5580433"/>
          </a:xfrm>
          <a:prstGeom prst="rect">
            <a:avLst/>
          </a:prstGeom>
        </p:spPr>
      </p:pic>
    </p:spTree>
    <p:extLst>
      <p:ext uri="{BB962C8B-B14F-4D97-AF65-F5344CB8AC3E}">
        <p14:creationId xmlns:p14="http://schemas.microsoft.com/office/powerpoint/2010/main" val="266491420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6898ED4A-D7D6-2DA4-6404-2F7CF56826B8}"/>
              </a:ext>
            </a:extLst>
          </p:cNvPr>
          <p:cNvSpPr txBox="1"/>
          <p:nvPr/>
        </p:nvSpPr>
        <p:spPr>
          <a:xfrm>
            <a:off x="1435430" y="911373"/>
            <a:ext cx="3583832" cy="4223977"/>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Panel č. 12</a:t>
            </a:r>
          </a:p>
          <a:p>
            <a:r>
              <a:rPr lang="cs-CZ" sz="1600" dirty="0">
                <a:solidFill>
                  <a:schemeClr val="bg1"/>
                </a:solidFill>
                <a:latin typeface="Times New Roman" panose="02020603050405020304" pitchFamily="18" charset="0"/>
                <a:cs typeface="Times New Roman" panose="02020603050405020304" pitchFamily="18" charset="0"/>
              </a:rPr>
              <a:t>Požární dveře otevřené pomocí elektromagnetu</a:t>
            </a:r>
          </a:p>
          <a:p>
            <a:pPr marL="342900" indent="-342900">
              <a:buAutoNum type="arabicPeriod" startAt="8"/>
            </a:pPr>
            <a:endParaRPr lang="cs-CZ" sz="1100" dirty="0">
              <a:solidFill>
                <a:schemeClr val="bg1"/>
              </a:solidFill>
              <a:latin typeface="Times New Roman" panose="02020603050405020304" pitchFamily="18" charset="0"/>
              <a:cs typeface="Times New Roman" panose="02020603050405020304" pitchFamily="18" charset="0"/>
            </a:endParaRP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Protipožární dveře jsou navrženy tak, aby zpomalovaly nebo úplně zabránily rychlému šíření ohně a kouře.</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Jsou vyrobeny z materiálů odolných vůči ohni, jako je ocel a speciální ohnivzdorné sklo. Díky integrovaným těsněním, která se při zahřátí expandují a uzavřou veškeré mezery, dokážou účinně bránit průniku kouře a plamenů.</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Aby byla zajištěna jejich funkčnost musí být opatřeny samozavíračem. </a:t>
            </a:r>
          </a:p>
        </p:txBody>
      </p:sp>
      <p:sp>
        <p:nvSpPr>
          <p:cNvPr id="7" name="Nadpis 1">
            <a:extLst>
              <a:ext uri="{FF2B5EF4-FFF2-40B4-BE49-F238E27FC236}">
                <a16:creationId xmlns:a16="http://schemas.microsoft.com/office/drawing/2014/main" id="{B0D5F54E-33F1-9E26-10BB-DC5AB82CA55A}"/>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9" name="Tlačítko akce: Domů 8">
            <a:hlinkClick r:id="" action="ppaction://hlinkshowjump?jump=firstslide" highlightClick="1"/>
            <a:extLst>
              <a:ext uri="{FF2B5EF4-FFF2-40B4-BE49-F238E27FC236}">
                <a16:creationId xmlns:a16="http://schemas.microsoft.com/office/drawing/2014/main" id="{343C4A54-0ECE-6102-0E0E-22462388EC9C}"/>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92970680-7CD1-B7B6-3721-B7495E64126A}"/>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BC1E975F-FEE2-A9DC-3C53-878157523FE5}"/>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8A31CB53-5FBB-546A-E48A-70FFF28F5DB2}"/>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text, plakát, výstava, design&#10;&#10;Popis byl vytvořen automaticky">
            <a:extLst>
              <a:ext uri="{FF2B5EF4-FFF2-40B4-BE49-F238E27FC236}">
                <a16:creationId xmlns:a16="http://schemas.microsoft.com/office/drawing/2014/main" id="{C1149DB8-5E02-D1BA-9FB0-59E332DDE64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71582" y="1083365"/>
            <a:ext cx="4284988" cy="5393920"/>
          </a:xfrm>
          <a:prstGeom prst="rect">
            <a:avLst/>
          </a:prstGeom>
        </p:spPr>
      </p:pic>
      <p:sp>
        <p:nvSpPr>
          <p:cNvPr id="2" name="TextovéPole 1">
            <a:hlinkClick r:id="" action="ppaction://hlinkshowjump?jump=nextslide"/>
            <a:extLst>
              <a:ext uri="{FF2B5EF4-FFF2-40B4-BE49-F238E27FC236}">
                <a16:creationId xmlns:a16="http://schemas.microsoft.com/office/drawing/2014/main" id="{DCDBE7B3-9936-7C88-A4E8-3110EAD44923}"/>
              </a:ext>
            </a:extLst>
          </p:cNvPr>
          <p:cNvSpPr txBox="1"/>
          <p:nvPr/>
        </p:nvSpPr>
        <p:spPr>
          <a:xfrm>
            <a:off x="2554979" y="5708262"/>
            <a:ext cx="2687175" cy="369332"/>
          </a:xfrm>
          <a:prstGeom prst="rect">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cs-CZ" dirty="0"/>
              <a:t>Spuštěné zařízení</a:t>
            </a:r>
          </a:p>
        </p:txBody>
      </p:sp>
    </p:spTree>
    <p:extLst>
      <p:ext uri="{BB962C8B-B14F-4D97-AF65-F5344CB8AC3E}">
        <p14:creationId xmlns:p14="http://schemas.microsoft.com/office/powerpoint/2010/main" val="423626556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6898ED4A-D7D6-2DA4-6404-2F7CF56826B8}"/>
              </a:ext>
            </a:extLst>
          </p:cNvPr>
          <p:cNvSpPr txBox="1"/>
          <p:nvPr/>
        </p:nvSpPr>
        <p:spPr>
          <a:xfrm>
            <a:off x="1435430" y="911373"/>
            <a:ext cx="3583832" cy="4223977"/>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Panel č. 12</a:t>
            </a:r>
          </a:p>
          <a:p>
            <a:r>
              <a:rPr lang="cs-CZ" sz="1600" dirty="0">
                <a:solidFill>
                  <a:schemeClr val="bg1"/>
                </a:solidFill>
                <a:latin typeface="Times New Roman" panose="02020603050405020304" pitchFamily="18" charset="0"/>
                <a:cs typeface="Times New Roman" panose="02020603050405020304" pitchFamily="18" charset="0"/>
              </a:rPr>
              <a:t>Požární dveře zavřené pomocí samozavírače</a:t>
            </a:r>
          </a:p>
          <a:p>
            <a:pPr marL="342900" indent="-342900">
              <a:buAutoNum type="arabicPeriod" startAt="8"/>
            </a:pPr>
            <a:endParaRPr lang="cs-CZ" sz="1100" dirty="0">
              <a:solidFill>
                <a:schemeClr val="bg1"/>
              </a:solidFill>
              <a:latin typeface="Times New Roman" panose="02020603050405020304" pitchFamily="18" charset="0"/>
              <a:cs typeface="Times New Roman" panose="02020603050405020304" pitchFamily="18" charset="0"/>
            </a:endParaRP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hlinkClick r:id="rId3" action="ppaction://hlinksldjump"/>
              </a:rPr>
              <a:t>Požární dveře</a:t>
            </a:r>
            <a:r>
              <a:rPr lang="cs-CZ" sz="1400" dirty="0">
                <a:solidFill>
                  <a:schemeClr val="bg1"/>
                </a:solidFill>
                <a:latin typeface="Times New Roman" panose="02020603050405020304" pitchFamily="18" charset="0"/>
                <a:cs typeface="Times New Roman" panose="02020603050405020304" pitchFamily="18" charset="0"/>
              </a:rPr>
              <a:t> jsou navrženy tak, aby zpomalovaly nebo úplně zabránily rychlému šíření ohně a kouře.</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Jsou vyrobeny z materiálů odolných vůči ohni, jako je ocel a speciální ohnivzdorné sklo. Díky integrovaným těsněním, která se při zahřátí expandují a uzavřou veškeré mezery, dokážou účinně bránit průniku kouře a plamenů.</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Aby byla zajištěna jejich funkčnost musí být opatřeny samozavíračem. </a:t>
            </a:r>
          </a:p>
        </p:txBody>
      </p:sp>
      <p:sp>
        <p:nvSpPr>
          <p:cNvPr id="7" name="Nadpis 1">
            <a:extLst>
              <a:ext uri="{FF2B5EF4-FFF2-40B4-BE49-F238E27FC236}">
                <a16:creationId xmlns:a16="http://schemas.microsoft.com/office/drawing/2014/main" id="{B0D5F54E-33F1-9E26-10BB-DC5AB82CA55A}"/>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9" name="Tlačítko akce: Domů 8">
            <a:hlinkClick r:id="" action="ppaction://hlinkshowjump?jump=firstslide" highlightClick="1"/>
            <a:extLst>
              <a:ext uri="{FF2B5EF4-FFF2-40B4-BE49-F238E27FC236}">
                <a16:creationId xmlns:a16="http://schemas.microsoft.com/office/drawing/2014/main" id="{343C4A54-0ECE-6102-0E0E-22462388EC9C}"/>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92970680-7CD1-B7B6-3721-B7495E64126A}"/>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BC1E975F-FEE2-A9DC-3C53-878157523FE5}"/>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8A31CB53-5FBB-546A-E48A-70FFF28F5DB2}"/>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5" name="Obrázek 4" descr="Obsah obrázku Kování dveří, rukojeť, text, interiér&#10;&#10;Popis byl vytvořen automaticky">
            <a:extLst>
              <a:ext uri="{FF2B5EF4-FFF2-40B4-BE49-F238E27FC236}">
                <a16:creationId xmlns:a16="http://schemas.microsoft.com/office/drawing/2014/main" id="{4C3663F8-38F1-7C69-8B1A-28CC12EE2A6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79705" y="911373"/>
            <a:ext cx="3401244" cy="5564488"/>
          </a:xfrm>
          <a:prstGeom prst="rect">
            <a:avLst/>
          </a:prstGeom>
        </p:spPr>
      </p:pic>
    </p:spTree>
    <p:extLst>
      <p:ext uri="{BB962C8B-B14F-4D97-AF65-F5344CB8AC3E}">
        <p14:creationId xmlns:p14="http://schemas.microsoft.com/office/powerpoint/2010/main" val="371469033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6898ED4A-D7D6-2DA4-6404-2F7CF56826B8}"/>
              </a:ext>
            </a:extLst>
          </p:cNvPr>
          <p:cNvSpPr txBox="1"/>
          <p:nvPr/>
        </p:nvSpPr>
        <p:spPr>
          <a:xfrm>
            <a:off x="1435430" y="911373"/>
            <a:ext cx="4759630" cy="3139321"/>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Požární uzávěry</a:t>
            </a:r>
          </a:p>
          <a:p>
            <a:endParaRPr lang="cs-CZ"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Dřevěné dveře plné (z masivního dřeva nebo dřevotřísky) odolávají po určitou dobu požáru a dochází pouze k šíření požáru přes spáry</a:t>
            </a: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požární dveře jsou z výrobků na bázi dřeva nebo ocelové mezní stavy EI, popř. EW, </a:t>
            </a:r>
            <a:r>
              <a:rPr lang="cs-CZ" dirty="0" err="1">
                <a:solidFill>
                  <a:schemeClr val="bg1"/>
                </a:solidFill>
                <a:latin typeface="Times New Roman" panose="02020603050405020304" pitchFamily="18" charset="0"/>
                <a:cs typeface="Times New Roman" panose="02020603050405020304" pitchFamily="18" charset="0"/>
              </a:rPr>
              <a:t>kouřotěsnost</a:t>
            </a:r>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prostor mezi dveřním křídlem a zárubní musí být při požáru dotěsněn zpěňující páskou</a:t>
            </a: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B0D5F54E-33F1-9E26-10BB-DC5AB82CA55A}"/>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9" name="Tlačítko akce: Domů 8">
            <a:hlinkClick r:id="" action="ppaction://hlinkshowjump?jump=firstslide" highlightClick="1"/>
            <a:extLst>
              <a:ext uri="{FF2B5EF4-FFF2-40B4-BE49-F238E27FC236}">
                <a16:creationId xmlns:a16="http://schemas.microsoft.com/office/drawing/2014/main" id="{343C4A54-0ECE-6102-0E0E-22462388EC9C}"/>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92970680-7CD1-B7B6-3721-B7495E64126A}"/>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BC1E975F-FEE2-A9DC-3C53-878157523FE5}"/>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8A31CB53-5FBB-546A-E48A-70FFF28F5DB2}"/>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8" name="Obrázek 7">
            <a:extLst>
              <a:ext uri="{FF2B5EF4-FFF2-40B4-BE49-F238E27FC236}">
                <a16:creationId xmlns:a16="http://schemas.microsoft.com/office/drawing/2014/main" id="{B16692EA-EF4B-44B2-BFB4-250A58B43AB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60130" y="1002813"/>
            <a:ext cx="2571750" cy="3429000"/>
          </a:xfrm>
          <a:prstGeom prst="rect">
            <a:avLst/>
          </a:prstGeom>
        </p:spPr>
      </p:pic>
      <p:pic>
        <p:nvPicPr>
          <p:cNvPr id="14" name="Obrázek 13">
            <a:extLst>
              <a:ext uri="{FF2B5EF4-FFF2-40B4-BE49-F238E27FC236}">
                <a16:creationId xmlns:a16="http://schemas.microsoft.com/office/drawing/2014/main" id="{8770795F-0149-4E24-BF36-4DE24F51A10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58732" y="1002813"/>
            <a:ext cx="1893935" cy="2525247"/>
          </a:xfrm>
          <a:prstGeom prst="rect">
            <a:avLst/>
          </a:prstGeom>
        </p:spPr>
      </p:pic>
      <p:pic>
        <p:nvPicPr>
          <p:cNvPr id="3" name="Obrázek 2">
            <a:extLst>
              <a:ext uri="{FF2B5EF4-FFF2-40B4-BE49-F238E27FC236}">
                <a16:creationId xmlns:a16="http://schemas.microsoft.com/office/drawing/2014/main" id="{5B940C44-14C0-4D16-8DCF-85B4DF7EBD0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58731" y="3812540"/>
            <a:ext cx="1893935" cy="2525246"/>
          </a:xfrm>
          <a:prstGeom prst="rect">
            <a:avLst/>
          </a:prstGeom>
        </p:spPr>
      </p:pic>
    </p:spTree>
    <p:extLst>
      <p:ext uri="{BB962C8B-B14F-4D97-AF65-F5344CB8AC3E}">
        <p14:creationId xmlns:p14="http://schemas.microsoft.com/office/powerpoint/2010/main" val="309736358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6898ED4A-D7D6-2DA4-6404-2F7CF56826B8}"/>
              </a:ext>
            </a:extLst>
          </p:cNvPr>
          <p:cNvSpPr txBox="1"/>
          <p:nvPr/>
        </p:nvSpPr>
        <p:spPr>
          <a:xfrm>
            <a:off x="1435430" y="911373"/>
            <a:ext cx="4759630" cy="3139321"/>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Požární uzávěry</a:t>
            </a:r>
          </a:p>
          <a:p>
            <a:endParaRPr lang="cs-CZ"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Z hlediska funkce v okamžiku vzniku požáru je důležité uzavření při požáru:</a:t>
            </a:r>
          </a:p>
          <a:p>
            <a:pPr marL="742950" lvl="1" indent="-285750">
              <a:buFont typeface="Arial" panose="020B0604020202020204" pitchFamily="34" charset="0"/>
              <a:buChar char="•"/>
            </a:pPr>
            <a:r>
              <a:rPr lang="cs-CZ" dirty="0" err="1">
                <a:solidFill>
                  <a:schemeClr val="bg1"/>
                </a:solidFill>
                <a:latin typeface="Times New Roman" panose="02020603050405020304" pitchFamily="18" charset="0"/>
                <a:cs typeface="Times New Roman" panose="02020603050405020304" pitchFamily="18" charset="0"/>
              </a:rPr>
              <a:t>samozavíračem</a:t>
            </a:r>
            <a:endParaRPr lang="cs-CZ" dirty="0">
              <a:solidFill>
                <a:schemeClr val="bg1"/>
              </a:solidFill>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dveře trvale uzavřené (byty, prostory s omezeným vstupem, bez trvalého pobytu osob)</a:t>
            </a:r>
          </a:p>
          <a:p>
            <a:pPr marL="742950" lvl="1"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hlinkClick r:id="rId3" action="ppaction://hlinksldjump"/>
              </a:rPr>
              <a:t>dveře trvale otevřené se </a:t>
            </a:r>
            <a:r>
              <a:rPr lang="cs-CZ" dirty="0" err="1">
                <a:solidFill>
                  <a:schemeClr val="bg1"/>
                </a:solidFill>
                <a:latin typeface="Times New Roman" panose="02020603050405020304" pitchFamily="18" charset="0"/>
                <a:cs typeface="Times New Roman" panose="02020603050405020304" pitchFamily="18" charset="0"/>
                <a:hlinkClick r:id="rId3" action="ppaction://hlinksldjump"/>
              </a:rPr>
              <a:t>samozavíračem</a:t>
            </a:r>
            <a:r>
              <a:rPr lang="cs-CZ" dirty="0">
                <a:solidFill>
                  <a:schemeClr val="bg1"/>
                </a:solidFill>
                <a:latin typeface="Times New Roman" panose="02020603050405020304" pitchFamily="18" charset="0"/>
                <a:cs typeface="Times New Roman" panose="02020603050405020304" pitchFamily="18" charset="0"/>
                <a:hlinkClick r:id="rId3" action="ppaction://hlinksldjump"/>
              </a:rPr>
              <a:t>, uzavírané impulzem z EPS</a:t>
            </a:r>
            <a:endParaRPr lang="cs-CZ" dirty="0">
              <a:solidFill>
                <a:schemeClr val="bg1"/>
              </a:solidFill>
              <a:latin typeface="Times New Roman" panose="02020603050405020304" pitchFamily="18" charset="0"/>
              <a:cs typeface="Times New Roman" panose="02020603050405020304" pitchFamily="18" charset="0"/>
            </a:endParaRPr>
          </a:p>
          <a:p>
            <a:endParaRPr lang="cs-CZ" b="1"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B0D5F54E-33F1-9E26-10BB-DC5AB82CA55A}"/>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9" name="Tlačítko akce: Domů 8">
            <a:hlinkClick r:id="" action="ppaction://hlinkshowjump?jump=firstslide" highlightClick="1"/>
            <a:extLst>
              <a:ext uri="{FF2B5EF4-FFF2-40B4-BE49-F238E27FC236}">
                <a16:creationId xmlns:a16="http://schemas.microsoft.com/office/drawing/2014/main" id="{343C4A54-0ECE-6102-0E0E-22462388EC9C}"/>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92970680-7CD1-B7B6-3721-B7495E64126A}"/>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BC1E975F-FEE2-A9DC-3C53-878157523FE5}"/>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8A31CB53-5FBB-546A-E48A-70FFF28F5DB2}"/>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18" name="Obrázek 17">
            <a:extLst>
              <a:ext uri="{FF2B5EF4-FFF2-40B4-BE49-F238E27FC236}">
                <a16:creationId xmlns:a16="http://schemas.microsoft.com/office/drawing/2014/main" id="{1F9C1269-5B93-470A-8622-EA5AD14662A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96163" y="1188728"/>
            <a:ext cx="3360407" cy="4480543"/>
          </a:xfrm>
          <a:prstGeom prst="rect">
            <a:avLst/>
          </a:prstGeom>
        </p:spPr>
      </p:pic>
      <p:pic>
        <p:nvPicPr>
          <p:cNvPr id="20" name="Obrázek 19">
            <a:extLst>
              <a:ext uri="{FF2B5EF4-FFF2-40B4-BE49-F238E27FC236}">
                <a16:creationId xmlns:a16="http://schemas.microsoft.com/office/drawing/2014/main" id="{6927F9DC-D307-4323-A356-B4E1EB9169C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32802" y="4167677"/>
            <a:ext cx="2540000" cy="1905000"/>
          </a:xfrm>
          <a:prstGeom prst="rect">
            <a:avLst/>
          </a:prstGeom>
        </p:spPr>
      </p:pic>
      <p:pic>
        <p:nvPicPr>
          <p:cNvPr id="22" name="Obrázek 21">
            <a:extLst>
              <a:ext uri="{FF2B5EF4-FFF2-40B4-BE49-F238E27FC236}">
                <a16:creationId xmlns:a16="http://schemas.microsoft.com/office/drawing/2014/main" id="{2A632229-F729-4D4E-8073-BCAB00D6D16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210175" y="4050694"/>
            <a:ext cx="1771650" cy="2362200"/>
          </a:xfrm>
          <a:prstGeom prst="rect">
            <a:avLst/>
          </a:prstGeom>
        </p:spPr>
      </p:pic>
    </p:spTree>
    <p:extLst>
      <p:ext uri="{BB962C8B-B14F-4D97-AF65-F5344CB8AC3E}">
        <p14:creationId xmlns:p14="http://schemas.microsoft.com/office/powerpoint/2010/main" val="35709756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E0DA5B78-7D13-3B9D-06E0-8BC682A0DD8D}"/>
            </a:ext>
          </a:extLst>
        </p:cNvPr>
        <p:cNvGrpSpPr/>
        <p:nvPr/>
      </p:nvGrpSpPr>
      <p:grpSpPr>
        <a:xfrm>
          <a:off x="0" y="0"/>
          <a:ext cx="0" cy="0"/>
          <a:chOff x="0" y="0"/>
          <a:chExt cx="0" cy="0"/>
        </a:xfrm>
      </p:grpSpPr>
      <p:sp>
        <p:nvSpPr>
          <p:cNvPr id="9" name="TextovéPole 8">
            <a:extLst>
              <a:ext uri="{FF2B5EF4-FFF2-40B4-BE49-F238E27FC236}">
                <a16:creationId xmlns:a16="http://schemas.microsoft.com/office/drawing/2014/main" id="{409DC2B2-D43D-2C56-CEB0-A05ADD6DEE9E}"/>
              </a:ext>
            </a:extLst>
          </p:cNvPr>
          <p:cNvSpPr txBox="1"/>
          <p:nvPr/>
        </p:nvSpPr>
        <p:spPr>
          <a:xfrm>
            <a:off x="1075599" y="1001156"/>
            <a:ext cx="2937989" cy="3751220"/>
          </a:xfrm>
          <a:prstGeom prst="rect">
            <a:avLst/>
          </a:prstGeom>
          <a:noFill/>
        </p:spPr>
        <p:txBody>
          <a:bodyPr wrap="square" rtlCol="0">
            <a:spAutoFit/>
          </a:bodyPr>
          <a:lstStyle/>
          <a:p>
            <a:r>
              <a:rPr lang="cs-CZ" sz="2000" b="1" dirty="0">
                <a:solidFill>
                  <a:schemeClr val="bg1"/>
                </a:solidFill>
                <a:latin typeface="Times New Roman" panose="02020603050405020304" pitchFamily="18" charset="0"/>
                <a:cs typeface="Times New Roman" panose="02020603050405020304" pitchFamily="18" charset="0"/>
              </a:rPr>
              <a:t>Význam detekce požáru</a:t>
            </a:r>
          </a:p>
          <a:p>
            <a:endParaRPr lang="cs-CZ" sz="2000" b="1" dirty="0">
              <a:solidFill>
                <a:schemeClr val="bg1"/>
              </a:solidFill>
              <a:latin typeface="Times New Roman" panose="02020603050405020304" pitchFamily="18" charset="0"/>
              <a:cs typeface="Times New Roman" panose="02020603050405020304" pitchFamily="18" charset="0"/>
            </a:endParaRPr>
          </a:p>
          <a:p>
            <a:r>
              <a:rPr lang="cs-CZ" sz="2000" dirty="0">
                <a:solidFill>
                  <a:schemeClr val="bg1"/>
                </a:solidFill>
                <a:latin typeface="Times New Roman" panose="02020603050405020304" pitchFamily="18" charset="0"/>
                <a:cs typeface="Times New Roman" panose="02020603050405020304" pitchFamily="18" charset="0"/>
              </a:rPr>
              <a:t>Detekce požáru umožňuje hašení v první fázi jeho rozvoje pomocí laiků a tak rychlejší dojezd jednotek požární ochrany a rychlejší zahájení zásahu</a:t>
            </a: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p:txBody>
      </p:sp>
      <p:sp>
        <p:nvSpPr>
          <p:cNvPr id="5" name="Nadpis 1">
            <a:extLst>
              <a:ext uri="{FF2B5EF4-FFF2-40B4-BE49-F238E27FC236}">
                <a16:creationId xmlns:a16="http://schemas.microsoft.com/office/drawing/2014/main" id="{F53325DE-A12F-F9E6-E908-CF257634CA0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B8A76257-C058-0EA8-560F-5C3BC53B079D}"/>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Dopředu nebo Další 7">
            <a:hlinkClick r:id="" action="ppaction://hlinkshowjump?jump=nextslide" highlightClick="1"/>
            <a:extLst>
              <a:ext uri="{FF2B5EF4-FFF2-40B4-BE49-F238E27FC236}">
                <a16:creationId xmlns:a16="http://schemas.microsoft.com/office/drawing/2014/main" id="{FDB74E8E-6FC6-F993-DE3B-FD15CB83B5B5}"/>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421FB879-EF81-9344-1FA9-3B330A2C4D35}"/>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47E08EE-404B-AB26-D622-0A68B83E784E}"/>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2" name="Picture 2">
            <a:extLst>
              <a:ext uri="{FF2B5EF4-FFF2-40B4-BE49-F238E27FC236}">
                <a16:creationId xmlns:a16="http://schemas.microsoft.com/office/drawing/2014/main" id="{3AA28306-D88D-C473-48CA-82529D41EBD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r="5003"/>
          <a:stretch>
            <a:fillRect/>
          </a:stretch>
        </p:blipFill>
        <p:spPr bwMode="auto">
          <a:xfrm>
            <a:off x="4424628" y="2638901"/>
            <a:ext cx="6441141" cy="3538548"/>
          </a:xfrm>
          <a:prstGeom prst="rect">
            <a:avLst/>
          </a:prstGeom>
          <a:noFill/>
          <a:ln w="9525">
            <a:solidFill>
              <a:srgbClr val="000000"/>
            </a:solidFill>
            <a:round/>
            <a:headEnd/>
            <a:tailEnd/>
          </a:ln>
          <a:effectLst/>
          <a:extLst>
            <a:ext uri="{909E8E84-426E-40DD-AFC4-6F175D3DCCD1}">
              <a14:hiddenFill xmlns:a14="http://schemas.microsoft.com/office/drawing/2010/main">
                <a:blipFill dpi="0" rotWithShape="0">
                  <a:blip/>
                  <a:srcRect r="5003"/>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73202088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6898ED4A-D7D6-2DA4-6404-2F7CF56826B8}"/>
              </a:ext>
            </a:extLst>
          </p:cNvPr>
          <p:cNvSpPr txBox="1"/>
          <p:nvPr/>
        </p:nvSpPr>
        <p:spPr>
          <a:xfrm>
            <a:off x="1435430" y="911373"/>
            <a:ext cx="4881550" cy="369332"/>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Trvale otevřené dveře uzavírané impulzem EPS</a:t>
            </a:r>
          </a:p>
        </p:txBody>
      </p:sp>
      <p:sp>
        <p:nvSpPr>
          <p:cNvPr id="7" name="Nadpis 1">
            <a:extLst>
              <a:ext uri="{FF2B5EF4-FFF2-40B4-BE49-F238E27FC236}">
                <a16:creationId xmlns:a16="http://schemas.microsoft.com/office/drawing/2014/main" id="{B0D5F54E-33F1-9E26-10BB-DC5AB82CA55A}"/>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9" name="Tlačítko akce: Domů 8">
            <a:hlinkClick r:id="" action="ppaction://hlinkshowjump?jump=firstslide" highlightClick="1"/>
            <a:extLst>
              <a:ext uri="{FF2B5EF4-FFF2-40B4-BE49-F238E27FC236}">
                <a16:creationId xmlns:a16="http://schemas.microsoft.com/office/drawing/2014/main" id="{343C4A54-0ECE-6102-0E0E-22462388EC9C}"/>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92970680-7CD1-B7B6-3721-B7495E64126A}"/>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BC1E975F-FEE2-A9DC-3C53-878157523FE5}"/>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8A31CB53-5FBB-546A-E48A-70FFF28F5DB2}"/>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a:extLst>
              <a:ext uri="{FF2B5EF4-FFF2-40B4-BE49-F238E27FC236}">
                <a16:creationId xmlns:a16="http://schemas.microsoft.com/office/drawing/2014/main" id="{84CCA3C8-BDDA-4C58-8646-1758371C437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16980" y="1546860"/>
            <a:ext cx="3594735" cy="4792980"/>
          </a:xfrm>
          <a:prstGeom prst="rect">
            <a:avLst/>
          </a:prstGeom>
        </p:spPr>
      </p:pic>
      <p:pic>
        <p:nvPicPr>
          <p:cNvPr id="14" name="Obrázek 13">
            <a:extLst>
              <a:ext uri="{FF2B5EF4-FFF2-40B4-BE49-F238E27FC236}">
                <a16:creationId xmlns:a16="http://schemas.microsoft.com/office/drawing/2014/main" id="{B786869E-6A5F-439B-9FD7-16AC7AF89F9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74597" y="1546860"/>
            <a:ext cx="3682314" cy="4788902"/>
          </a:xfrm>
          <a:prstGeom prst="rect">
            <a:avLst/>
          </a:prstGeom>
        </p:spPr>
      </p:pic>
    </p:spTree>
    <p:extLst>
      <p:ext uri="{BB962C8B-B14F-4D97-AF65-F5344CB8AC3E}">
        <p14:creationId xmlns:p14="http://schemas.microsoft.com/office/powerpoint/2010/main" val="2506942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6898ED4A-D7D6-2DA4-6404-2F7CF56826B8}"/>
              </a:ext>
            </a:extLst>
          </p:cNvPr>
          <p:cNvSpPr txBox="1"/>
          <p:nvPr/>
        </p:nvSpPr>
        <p:spPr>
          <a:xfrm>
            <a:off x="1435429" y="911374"/>
            <a:ext cx="3683223" cy="4062651"/>
          </a:xfrm>
          <a:prstGeom prst="rect">
            <a:avLst/>
          </a:prstGeom>
          <a:noFill/>
        </p:spPr>
        <p:txBody>
          <a:bodyPr wrap="square">
            <a:spAutoFit/>
          </a:bodyPr>
          <a:lstStyle/>
          <a:p>
            <a:r>
              <a:rPr lang="cs-CZ" sz="1600" b="1" dirty="0">
                <a:solidFill>
                  <a:schemeClr val="bg1"/>
                </a:solidFill>
                <a:latin typeface="Times New Roman" panose="02020603050405020304" pitchFamily="18" charset="0"/>
                <a:cs typeface="Times New Roman" panose="02020603050405020304" pitchFamily="18" charset="0"/>
              </a:rPr>
              <a:t>Panel 13 </a:t>
            </a:r>
          </a:p>
          <a:p>
            <a:r>
              <a:rPr lang="cs-CZ" sz="1600" dirty="0">
                <a:solidFill>
                  <a:schemeClr val="bg1"/>
                </a:solidFill>
                <a:latin typeface="Times New Roman" panose="02020603050405020304" pitchFamily="18" charset="0"/>
                <a:cs typeface="Times New Roman" panose="02020603050405020304" pitchFamily="18" charset="0"/>
              </a:rPr>
              <a:t>Odvětrávací okno pro CHÚC</a:t>
            </a:r>
          </a:p>
          <a:p>
            <a:endParaRPr lang="cs-CZ" sz="1100" dirty="0">
              <a:solidFill>
                <a:schemeClr val="bg1"/>
              </a:solidFill>
              <a:latin typeface="Times New Roman" panose="02020603050405020304" pitchFamily="18" charset="0"/>
              <a:cs typeface="Times New Roman" panose="02020603050405020304" pitchFamily="18" charset="0"/>
            </a:endParaRPr>
          </a:p>
          <a:p>
            <a:pPr marL="285750" indent="-285750" algn="just">
              <a:spcAft>
                <a:spcPts val="600"/>
              </a:spcAft>
              <a:buFont typeface="Arial" panose="020B0604020202020204" pitchFamily="34" charset="0"/>
              <a:buChar char="•"/>
            </a:pPr>
            <a:r>
              <a:rPr lang="cs-CZ" sz="1400" dirty="0">
                <a:solidFill>
                  <a:schemeClr val="bg1"/>
                </a:solidFill>
                <a:latin typeface="Times New Roman" panose="02020603050405020304" pitchFamily="18" charset="0"/>
                <a:cs typeface="Times New Roman" panose="02020603050405020304" pitchFamily="18" charset="0"/>
              </a:rPr>
              <a:t>automatické spuštění odvětrání v případě požáru detektorem kouře </a:t>
            </a:r>
          </a:p>
          <a:p>
            <a:pPr marL="285750" indent="-285750" algn="just">
              <a:spcAft>
                <a:spcPts val="600"/>
              </a:spcAft>
              <a:buFont typeface="Arial" panose="020B0604020202020204" pitchFamily="34" charset="0"/>
              <a:buChar char="•"/>
            </a:pPr>
            <a:r>
              <a:rPr lang="cs-CZ" sz="1400" dirty="0">
                <a:solidFill>
                  <a:schemeClr val="bg1"/>
                </a:solidFill>
                <a:latin typeface="Times New Roman" panose="02020603050405020304" pitchFamily="18" charset="0"/>
                <a:cs typeface="Times New Roman" panose="02020603050405020304" pitchFamily="18" charset="0"/>
              </a:rPr>
              <a:t>snadné manuální spuštění systému v případě požáru požárními tlačítky </a:t>
            </a:r>
          </a:p>
          <a:p>
            <a:pPr marL="285750" indent="-285750" algn="just">
              <a:spcAft>
                <a:spcPts val="600"/>
              </a:spcAft>
              <a:buFont typeface="Arial" panose="020B0604020202020204" pitchFamily="34" charset="0"/>
              <a:buChar char="•"/>
            </a:pPr>
            <a:r>
              <a:rPr lang="cs-CZ" sz="1400" dirty="0">
                <a:solidFill>
                  <a:schemeClr val="bg1"/>
                </a:solidFill>
                <a:latin typeface="Times New Roman" panose="02020603050405020304" pitchFamily="18" charset="0"/>
                <a:cs typeface="Times New Roman" panose="02020603050405020304" pitchFamily="18" charset="0"/>
              </a:rPr>
              <a:t>neustálá kontrola stavu systému (LED diody v hlavním požárním tlačítku upozorní na poruchu) </a:t>
            </a:r>
          </a:p>
          <a:p>
            <a:pPr marL="285750" indent="-285750" algn="just">
              <a:spcAft>
                <a:spcPts val="600"/>
              </a:spcAft>
              <a:buFont typeface="Arial" panose="020B0604020202020204" pitchFamily="34" charset="0"/>
              <a:buChar char="•"/>
            </a:pPr>
            <a:r>
              <a:rPr lang="cs-CZ" sz="1400" dirty="0">
                <a:solidFill>
                  <a:schemeClr val="bg1"/>
                </a:solidFill>
                <a:latin typeface="Times New Roman" panose="02020603050405020304" pitchFamily="18" charset="0"/>
                <a:cs typeface="Times New Roman" panose="02020603050405020304" pitchFamily="18" charset="0"/>
              </a:rPr>
              <a:t>možnost přezkušování funkčnosti systému </a:t>
            </a:r>
          </a:p>
          <a:p>
            <a:pPr marL="285750" indent="-285750" algn="just">
              <a:spcAft>
                <a:spcPts val="600"/>
              </a:spcAft>
              <a:buFont typeface="Arial" panose="020B0604020202020204" pitchFamily="34" charset="0"/>
              <a:buChar char="•"/>
            </a:pPr>
            <a:r>
              <a:rPr lang="cs-CZ" sz="1400" dirty="0">
                <a:solidFill>
                  <a:schemeClr val="bg1"/>
                </a:solidFill>
                <a:latin typeface="Times New Roman" panose="02020603050405020304" pitchFamily="18" charset="0"/>
                <a:cs typeface="Times New Roman" panose="02020603050405020304" pitchFamily="18" charset="0"/>
              </a:rPr>
              <a:t>okno je možné použít i pro denní větrání (větrací tlačítko, detektor deště, detektor větru, termostat,...)</a:t>
            </a:r>
          </a:p>
          <a:p>
            <a:pPr marL="342900" indent="-342900">
              <a:buFont typeface="+mj-lt"/>
              <a:buAutoNum type="arabicPeriod" startAt="7"/>
            </a:pPr>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B0D5F54E-33F1-9E26-10BB-DC5AB82CA55A}"/>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9" name="Tlačítko akce: Domů 8">
            <a:hlinkClick r:id="" action="ppaction://hlinkshowjump?jump=firstslide" highlightClick="1"/>
            <a:extLst>
              <a:ext uri="{FF2B5EF4-FFF2-40B4-BE49-F238E27FC236}">
                <a16:creationId xmlns:a16="http://schemas.microsoft.com/office/drawing/2014/main" id="{343C4A54-0ECE-6102-0E0E-22462388EC9C}"/>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92970680-7CD1-B7B6-3721-B7495E64126A}"/>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BC1E975F-FEE2-A9DC-3C53-878157523FE5}"/>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8A31CB53-5FBB-546A-E48A-70FFF28F5DB2}"/>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text, rám obrazu, Obdélník, krabice&#10;&#10;Popis byl vytvořen automaticky">
            <a:extLst>
              <a:ext uri="{FF2B5EF4-FFF2-40B4-BE49-F238E27FC236}">
                <a16:creationId xmlns:a16="http://schemas.microsoft.com/office/drawing/2014/main" id="{CE4C48E9-4A75-B2FC-B06B-B6D878EC7E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87977" y="911373"/>
            <a:ext cx="4795558" cy="2728729"/>
          </a:xfrm>
          <a:prstGeom prst="rect">
            <a:avLst/>
          </a:prstGeom>
        </p:spPr>
      </p:pic>
      <p:pic>
        <p:nvPicPr>
          <p:cNvPr id="13" name="Obrázek 12">
            <a:extLst>
              <a:ext uri="{FF2B5EF4-FFF2-40B4-BE49-F238E27FC236}">
                <a16:creationId xmlns:a16="http://schemas.microsoft.com/office/drawing/2014/main" id="{C283DD3B-7A8D-3996-3A63-907606C9FF1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0" y="3814341"/>
            <a:ext cx="4795558" cy="2824999"/>
          </a:xfrm>
          <a:prstGeom prst="rect">
            <a:avLst/>
          </a:prstGeom>
        </p:spPr>
      </p:pic>
    </p:spTree>
    <p:extLst>
      <p:ext uri="{BB962C8B-B14F-4D97-AF65-F5344CB8AC3E}">
        <p14:creationId xmlns:p14="http://schemas.microsoft.com/office/powerpoint/2010/main" val="426079880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F412FC78-AF04-5D3A-E047-8370FDB5E0FB}"/>
              </a:ext>
            </a:extLst>
          </p:cNvPr>
          <p:cNvSpPr txBox="1"/>
          <p:nvPr/>
        </p:nvSpPr>
        <p:spPr>
          <a:xfrm>
            <a:off x="1016000" y="1150970"/>
            <a:ext cx="3321222" cy="4955203"/>
          </a:xfrm>
          <a:prstGeom prst="rect">
            <a:avLst/>
          </a:prstGeom>
          <a:noFill/>
        </p:spPr>
        <p:txBody>
          <a:bodyPr wrap="square">
            <a:spAutoFit/>
          </a:bodyPr>
          <a:lstStyle/>
          <a:p>
            <a:r>
              <a:rPr lang="cs-CZ" sz="1600" b="1" dirty="0">
                <a:solidFill>
                  <a:schemeClr val="bg1"/>
                </a:solidFill>
                <a:latin typeface="Times New Roman" panose="02020603050405020304" pitchFamily="18" charset="0"/>
                <a:cs typeface="Times New Roman" panose="02020603050405020304" pitchFamily="18" charset="0"/>
              </a:rPr>
              <a:t>Panel č. 14 </a:t>
            </a:r>
          </a:p>
          <a:p>
            <a:r>
              <a:rPr lang="cs-CZ" sz="1600" dirty="0">
                <a:solidFill>
                  <a:schemeClr val="bg1"/>
                </a:solidFill>
                <a:latin typeface="Times New Roman" panose="02020603050405020304" pitchFamily="18" charset="0"/>
                <a:cs typeface="Times New Roman" panose="02020603050405020304" pitchFamily="18" charset="0"/>
              </a:rPr>
              <a:t>Náhradní zdroj</a:t>
            </a:r>
          </a:p>
          <a:p>
            <a:endParaRPr lang="cs-CZ" sz="1600" dirty="0">
              <a:solidFill>
                <a:schemeClr val="bg1"/>
              </a:solidFill>
              <a:latin typeface="Times New Roman" panose="02020603050405020304" pitchFamily="18" charset="0"/>
              <a:cs typeface="Times New Roman" panose="02020603050405020304" pitchFamily="18" charset="0"/>
            </a:endParaRP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Pro napájení požárně bezpečnostních zařízení se používají akumulátorovny s olověnými akumulátory. </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Dále se používají zdroje typu UPS (systémové). Tyto zdroje mohou být ON LINE, čili nepřetržitě napájejí zařízení nebo OFF LINE – aktivují se ať při vypnutí hlavního zdroje elektrické energie. </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Pro větší příkony se používají motorové zpravidla dieselové agregáty tyto jsou předehřívány, start může být aktivován signálem z ústředny EPS.</a:t>
            </a:r>
          </a:p>
          <a:p>
            <a:endParaRPr lang="cs-CZ" sz="1600"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910B9FA3-868F-0C67-A276-E8CD86FA94A1}"/>
              </a:ext>
            </a:extLst>
          </p:cNvPr>
          <p:cNvSpPr>
            <a:spLocks noGrp="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4B79933-9C87-542C-E5B1-024DAA86BDB6}"/>
              </a:ext>
            </a:extLst>
          </p:cNvPr>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lačítko akce: Dopředu nebo Další 8">
            <a:hlinkClick r:id="" action="ppaction://hlinkshowjump?jump=nextslide" highlightClick="1"/>
            <a:extLst>
              <a:ext uri="{FF2B5EF4-FFF2-40B4-BE49-F238E27FC236}">
                <a16:creationId xmlns:a16="http://schemas.microsoft.com/office/drawing/2014/main" id="{79AD8190-14A4-DA5F-8529-DE54F0F56DD7}"/>
              </a:ext>
            </a:extLst>
          </p:cNvPr>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AE135204-E768-778B-92B0-908F4008C3A7}"/>
              </a:ext>
            </a:extLst>
          </p:cNvPr>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8516F66F-CE8E-A381-A602-2E2C1B158A63}"/>
              </a:ext>
            </a:extLst>
          </p:cNvPr>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text, snímek obrazovky, Obdélník, rám obrazu&#10;&#10;Popis byl vytvořen automaticky">
            <a:extLst>
              <a:ext uri="{FF2B5EF4-FFF2-40B4-BE49-F238E27FC236}">
                <a16:creationId xmlns:a16="http://schemas.microsoft.com/office/drawing/2014/main" id="{20AE1042-B817-300F-BCFF-0CF17EBC36A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67803" y="794390"/>
            <a:ext cx="4300587" cy="5707030"/>
          </a:xfrm>
          <a:prstGeom prst="rect">
            <a:avLst/>
          </a:prstGeom>
        </p:spPr>
      </p:pic>
    </p:spTree>
    <p:extLst>
      <p:ext uri="{BB962C8B-B14F-4D97-AF65-F5344CB8AC3E}">
        <p14:creationId xmlns:p14="http://schemas.microsoft.com/office/powerpoint/2010/main" val="7736013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E963A710-2F04-43AD-B9AC-2F899E8171F1}"/>
            </a:ext>
          </a:extLst>
        </p:cNvPr>
        <p:cNvGrpSpPr/>
        <p:nvPr/>
      </p:nvGrpSpPr>
      <p:grpSpPr>
        <a:xfrm>
          <a:off x="0" y="0"/>
          <a:ext cx="0" cy="0"/>
          <a:chOff x="0" y="0"/>
          <a:chExt cx="0" cy="0"/>
        </a:xfrm>
      </p:grpSpPr>
      <p:sp>
        <p:nvSpPr>
          <p:cNvPr id="4" name="TextovéPole 3">
            <a:extLst>
              <a:ext uri="{FF2B5EF4-FFF2-40B4-BE49-F238E27FC236}">
                <a16:creationId xmlns:a16="http://schemas.microsoft.com/office/drawing/2014/main" id="{A7FEE5C6-41CE-7606-14F7-829FD04C6E64}"/>
              </a:ext>
            </a:extLst>
          </p:cNvPr>
          <p:cNvSpPr txBox="1"/>
          <p:nvPr/>
        </p:nvSpPr>
        <p:spPr>
          <a:xfrm>
            <a:off x="1016000" y="1150970"/>
            <a:ext cx="4873812" cy="2446824"/>
          </a:xfrm>
          <a:prstGeom prst="rect">
            <a:avLst/>
          </a:prstGeom>
          <a:noFill/>
        </p:spPr>
        <p:txBody>
          <a:bodyPr wrap="square">
            <a:spAutoFit/>
          </a:bodyPr>
          <a:lstStyle/>
          <a:p>
            <a:r>
              <a:rPr lang="cs-CZ" sz="1600" b="1" dirty="0">
                <a:solidFill>
                  <a:schemeClr val="bg1"/>
                </a:solidFill>
                <a:latin typeface="Times New Roman" panose="02020603050405020304" pitchFamily="18" charset="0"/>
                <a:cs typeface="Times New Roman" panose="02020603050405020304" pitchFamily="18" charset="0"/>
              </a:rPr>
              <a:t>Dynamická UPS</a:t>
            </a:r>
          </a:p>
          <a:p>
            <a:endParaRPr lang="cs-CZ" sz="1600" dirty="0">
              <a:solidFill>
                <a:schemeClr val="bg1"/>
              </a:solidFill>
              <a:latin typeface="Times New Roman" panose="02020603050405020304" pitchFamily="18" charset="0"/>
              <a:cs typeface="Times New Roman" panose="02020603050405020304" pitchFamily="18" charset="0"/>
            </a:endParaRP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Napájení obvodů jejichž napájení nelze přerušit se řeší pomocí dynamických (rotačních) UPS. </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Dynamická UPS má rotační setrvačník, který je neustále udržován v otáčkách. Po výpadku napájení tento setrvačník pohání alternátor a současně nastartuje dieselové agregát. </a:t>
            </a:r>
          </a:p>
          <a:p>
            <a:endParaRPr lang="cs-CZ" sz="1600"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38417C99-BE6F-E5DC-00AD-A868FA0B5D4E}"/>
              </a:ext>
            </a:extLst>
          </p:cNvPr>
          <p:cNvSpPr>
            <a:spLocks noGrp="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7FB9527A-B44D-0E1D-9DBE-CC438FE54DB6}"/>
              </a:ext>
            </a:extLst>
          </p:cNvPr>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lačítko akce: Dopředu nebo Další 8">
            <a:hlinkClick r:id="" action="ppaction://hlinkshowjump?jump=nextslide" highlightClick="1"/>
            <a:extLst>
              <a:ext uri="{FF2B5EF4-FFF2-40B4-BE49-F238E27FC236}">
                <a16:creationId xmlns:a16="http://schemas.microsoft.com/office/drawing/2014/main" id="{BD0E2DB5-A816-E676-5C2B-B63D124B0B9C}"/>
              </a:ext>
            </a:extLst>
          </p:cNvPr>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8D089129-2BE9-10C6-DC3D-AC2A0FA752A6}"/>
              </a:ext>
            </a:extLst>
          </p:cNvPr>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BAF0D079-79ED-5A13-6B36-33B269D84BC4}"/>
              </a:ext>
            </a:extLst>
          </p:cNvPr>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5" name="Obrázek 4" descr="Obsah obrázku stroj/přístroj, inženýrství, flétna/dudy, průmysl&#10;&#10;Popis byl vytvořen automaticky">
            <a:extLst>
              <a:ext uri="{FF2B5EF4-FFF2-40B4-BE49-F238E27FC236}">
                <a16:creationId xmlns:a16="http://schemas.microsoft.com/office/drawing/2014/main" id="{BF616731-5C76-B1CD-E123-FC17427905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93682" y="1218205"/>
            <a:ext cx="3102600" cy="2143125"/>
          </a:xfrm>
          <a:prstGeom prst="rect">
            <a:avLst/>
          </a:prstGeom>
        </p:spPr>
      </p:pic>
      <p:pic>
        <p:nvPicPr>
          <p:cNvPr id="6" name="Obrázek 5" descr="Obsah obrázku měřič, elektronika, snímek obrazovky, stroj/přístroj&#10;&#10;Popis byl vytvořen automaticky">
            <a:extLst>
              <a:ext uri="{FF2B5EF4-FFF2-40B4-BE49-F238E27FC236}">
                <a16:creationId xmlns:a16="http://schemas.microsoft.com/office/drawing/2014/main" id="{35960913-4444-A188-2E90-3E020594E5E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26641" y="3563906"/>
            <a:ext cx="5869641" cy="3008600"/>
          </a:xfrm>
          <a:prstGeom prst="rect">
            <a:avLst/>
          </a:prstGeom>
        </p:spPr>
      </p:pic>
    </p:spTree>
    <p:extLst>
      <p:ext uri="{BB962C8B-B14F-4D97-AF65-F5344CB8AC3E}">
        <p14:creationId xmlns:p14="http://schemas.microsoft.com/office/powerpoint/2010/main" val="50172661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F412FC78-AF04-5D3A-E047-8370FDB5E0FB}"/>
              </a:ext>
            </a:extLst>
          </p:cNvPr>
          <p:cNvSpPr txBox="1"/>
          <p:nvPr/>
        </p:nvSpPr>
        <p:spPr>
          <a:xfrm>
            <a:off x="1016000" y="1150970"/>
            <a:ext cx="4400826" cy="2731261"/>
          </a:xfrm>
          <a:prstGeom prst="rect">
            <a:avLst/>
          </a:prstGeom>
          <a:noFill/>
        </p:spPr>
        <p:txBody>
          <a:bodyPr wrap="square">
            <a:spAutoFit/>
          </a:bodyPr>
          <a:lstStyle/>
          <a:p>
            <a:r>
              <a:rPr lang="cs-CZ" sz="1600" dirty="0">
                <a:solidFill>
                  <a:schemeClr val="bg1"/>
                </a:solidFill>
                <a:latin typeface="Times New Roman" panose="02020603050405020304" pitchFamily="18" charset="0"/>
                <a:cs typeface="Times New Roman" panose="02020603050405020304" pitchFamily="18" charset="0"/>
              </a:rPr>
              <a:t>Panel č. 15 </a:t>
            </a:r>
          </a:p>
          <a:p>
            <a:r>
              <a:rPr lang="cs-CZ" sz="1600" dirty="0">
                <a:solidFill>
                  <a:schemeClr val="bg1"/>
                </a:solidFill>
                <a:latin typeface="Times New Roman" panose="02020603050405020304" pitchFamily="18" charset="0"/>
                <a:cs typeface="Times New Roman" panose="02020603050405020304" pitchFamily="18" charset="0"/>
              </a:rPr>
              <a:t>Větrací zařízení CHÚC</a:t>
            </a:r>
          </a:p>
          <a:p>
            <a:pPr marL="342900" indent="-342900">
              <a:buFont typeface="+mj-lt"/>
              <a:buAutoNum type="arabicPeriod" startAt="10"/>
            </a:pPr>
            <a:endParaRPr lang="cs-CZ" sz="1600" dirty="0">
              <a:solidFill>
                <a:schemeClr val="bg1"/>
              </a:solidFill>
              <a:latin typeface="Times New Roman" panose="02020603050405020304" pitchFamily="18" charset="0"/>
              <a:cs typeface="Times New Roman" panose="02020603050405020304" pitchFamily="18" charset="0"/>
            </a:endParaRP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Při vyhlášení požárního poplachu se prostřednictvím signálu od ústředny EPS samočinně aktivuje nucené větrání CHCÚ v nejvyšším místě je současně otevřena klapka pro odvod vzduchu.</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Omezení množství zplodin hoření a kouře tak, aby jejich koncentrace ve vzduchu byla bezpečná. </a:t>
            </a:r>
          </a:p>
        </p:txBody>
      </p:sp>
      <p:sp>
        <p:nvSpPr>
          <p:cNvPr id="7" name="Nadpis 1">
            <a:extLst>
              <a:ext uri="{FF2B5EF4-FFF2-40B4-BE49-F238E27FC236}">
                <a16:creationId xmlns:a16="http://schemas.microsoft.com/office/drawing/2014/main" id="{910B9FA3-868F-0C67-A276-E8CD86FA94A1}"/>
              </a:ext>
            </a:extLst>
          </p:cNvPr>
          <p:cNvSpPr>
            <a:spLocks noGrp="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A4B79933-9C87-542C-E5B1-024DAA86BDB6}"/>
              </a:ext>
            </a:extLst>
          </p:cNvPr>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lačítko akce: Dopředu nebo Další 8">
            <a:hlinkClick r:id="" action="ppaction://hlinkshowjump?jump=nextslide" highlightClick="1"/>
            <a:extLst>
              <a:ext uri="{FF2B5EF4-FFF2-40B4-BE49-F238E27FC236}">
                <a16:creationId xmlns:a16="http://schemas.microsoft.com/office/drawing/2014/main" id="{79AD8190-14A4-DA5F-8529-DE54F0F56DD7}"/>
              </a:ext>
            </a:extLst>
          </p:cNvPr>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AE135204-E768-778B-92B0-908F4008C3A7}"/>
              </a:ext>
            </a:extLst>
          </p:cNvPr>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8516F66F-CE8E-A381-A602-2E2C1B158A63}"/>
              </a:ext>
            </a:extLst>
          </p:cNvPr>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text, rám obrazu, Obdélník, potisk&#10;&#10;Popis byl vytvořen automaticky">
            <a:extLst>
              <a:ext uri="{FF2B5EF4-FFF2-40B4-BE49-F238E27FC236}">
                <a16:creationId xmlns:a16="http://schemas.microsoft.com/office/drawing/2014/main" id="{E831600E-0CA7-5A6A-11D6-0F7569B632E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85018" y="1150970"/>
            <a:ext cx="5490982" cy="3779643"/>
          </a:xfrm>
          <a:prstGeom prst="rect">
            <a:avLst/>
          </a:prstGeom>
        </p:spPr>
      </p:pic>
    </p:spTree>
    <p:extLst>
      <p:ext uri="{BB962C8B-B14F-4D97-AF65-F5344CB8AC3E}">
        <p14:creationId xmlns:p14="http://schemas.microsoft.com/office/powerpoint/2010/main" val="111639610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873705-948F-55BD-5791-A763F3563C2D}"/>
              </a:ext>
            </a:extLst>
          </p:cNvPr>
          <p:cNvSpPr txBox="1"/>
          <p:nvPr/>
        </p:nvSpPr>
        <p:spPr>
          <a:xfrm>
            <a:off x="939801" y="1062660"/>
            <a:ext cx="3999947" cy="3554819"/>
          </a:xfrm>
          <a:prstGeom prst="rect">
            <a:avLst/>
          </a:prstGeom>
          <a:noFill/>
        </p:spPr>
        <p:txBody>
          <a:bodyPr wrap="square">
            <a:spAutoFit/>
          </a:bodyPr>
          <a:lstStyle/>
          <a:p>
            <a:r>
              <a:rPr lang="cs-CZ" sz="1600" b="1" dirty="0">
                <a:solidFill>
                  <a:schemeClr val="bg1"/>
                </a:solidFill>
                <a:latin typeface="Times New Roman" panose="02020603050405020304" pitchFamily="18" charset="0"/>
                <a:cs typeface="Times New Roman" panose="02020603050405020304" pitchFamily="18" charset="0"/>
              </a:rPr>
              <a:t>Panel č. 16 </a:t>
            </a:r>
          </a:p>
          <a:p>
            <a:r>
              <a:rPr lang="cs-CZ" sz="1600" dirty="0">
                <a:solidFill>
                  <a:schemeClr val="bg1"/>
                </a:solidFill>
                <a:latin typeface="Times New Roman" panose="02020603050405020304" pitchFamily="18" charset="0"/>
                <a:cs typeface="Times New Roman" panose="02020603050405020304" pitchFamily="18" charset="0"/>
              </a:rPr>
              <a:t>Klapka odvětrání - ZAVŘENO</a:t>
            </a:r>
          </a:p>
          <a:p>
            <a:pPr marL="342900" indent="-342900">
              <a:buFont typeface="+mj-lt"/>
              <a:buAutoNum type="arabicPeriod" startAt="11"/>
            </a:pPr>
            <a:endParaRPr lang="cs-CZ" sz="1100" dirty="0">
              <a:solidFill>
                <a:schemeClr val="bg1"/>
              </a:solidFill>
              <a:latin typeface="Times New Roman" panose="02020603050405020304" pitchFamily="18" charset="0"/>
              <a:cs typeface="Times New Roman" panose="02020603050405020304" pitchFamily="18" charset="0"/>
            </a:endParaRP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Požární žaluziové klapky jsou odvětrací zařízení určené pro odvod znečištěno vzduchu. Pracují na principu nuceného proudění vzduchu vyvolaného ventilátorem. Slouží k nucenému větrání. Součástí je automatické ovládání, možnost připojení na centrální řídící počítač objektu. Žaluziové listy jsou v hliníkovém, polykarbonátovém nebo skleněném provedení.</a:t>
            </a:r>
          </a:p>
          <a:p>
            <a:r>
              <a:rPr lang="cs-CZ" sz="1400" dirty="0">
                <a:solidFill>
                  <a:schemeClr val="bg1"/>
                </a:solidFill>
                <a:latin typeface="Times New Roman" panose="02020603050405020304" pitchFamily="18" charset="0"/>
                <a:cs typeface="Times New Roman" panose="02020603050405020304" pitchFamily="18" charset="0"/>
              </a:rPr>
              <a:t>   </a:t>
            </a:r>
            <a:endParaRPr lang="cs-CZ"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A2DBDBA-BE12-51DF-4DE1-29553DDF62FE}"/>
              </a:ext>
            </a:extLst>
          </p:cNvPr>
          <p:cNvSpPr>
            <a:spLocks noGrp="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9" name="Tlačítko akce: Domů 8">
            <a:hlinkClick r:id="" action="ppaction://hlinkshowjump?jump=firstslide" highlightClick="1"/>
            <a:extLst>
              <a:ext uri="{FF2B5EF4-FFF2-40B4-BE49-F238E27FC236}">
                <a16:creationId xmlns:a16="http://schemas.microsoft.com/office/drawing/2014/main" id="{BD15C9CE-3BFA-2D0A-0779-97AF7911F49C}"/>
              </a:ext>
            </a:extLst>
          </p:cNvPr>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B7ABDABD-E608-4387-0210-C113B8330D26}"/>
              </a:ext>
            </a:extLst>
          </p:cNvPr>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60D353C9-4645-74DD-956A-80F20744BF6E}"/>
              </a:ext>
            </a:extLst>
          </p:cNvPr>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C82C2BF-A495-1605-BE04-01EC7A076060}"/>
              </a:ext>
            </a:extLst>
          </p:cNvPr>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Domácí spotřebič, Hliník, interiér, kuchyňský spotřebič&#10;&#10;Popis byl vytvořen automaticky">
            <a:extLst>
              <a:ext uri="{FF2B5EF4-FFF2-40B4-BE49-F238E27FC236}">
                <a16:creationId xmlns:a16="http://schemas.microsoft.com/office/drawing/2014/main" id="{EC6F446C-3564-40F2-C3EA-1206760EF9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95822" y="953330"/>
            <a:ext cx="5563889" cy="5568205"/>
          </a:xfrm>
          <a:prstGeom prst="rect">
            <a:avLst/>
          </a:prstGeom>
        </p:spPr>
      </p:pic>
      <p:sp>
        <p:nvSpPr>
          <p:cNvPr id="2" name="TextovéPole 1">
            <a:hlinkClick r:id="" action="ppaction://hlinkshowjump?jump=nextslide"/>
            <a:extLst>
              <a:ext uri="{FF2B5EF4-FFF2-40B4-BE49-F238E27FC236}">
                <a16:creationId xmlns:a16="http://schemas.microsoft.com/office/drawing/2014/main" id="{193AFC8E-370F-D34F-DEA2-1726F6172491}"/>
              </a:ext>
            </a:extLst>
          </p:cNvPr>
          <p:cNvSpPr txBox="1"/>
          <p:nvPr/>
        </p:nvSpPr>
        <p:spPr>
          <a:xfrm>
            <a:off x="1804086" y="4995661"/>
            <a:ext cx="2687175" cy="369332"/>
          </a:xfrm>
          <a:prstGeom prst="rect">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cs-CZ" dirty="0"/>
              <a:t>Spuštěné zařízení</a:t>
            </a:r>
          </a:p>
        </p:txBody>
      </p:sp>
    </p:spTree>
    <p:extLst>
      <p:ext uri="{BB962C8B-B14F-4D97-AF65-F5344CB8AC3E}">
        <p14:creationId xmlns:p14="http://schemas.microsoft.com/office/powerpoint/2010/main" val="300276696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873705-948F-55BD-5791-A763F3563C2D}"/>
              </a:ext>
            </a:extLst>
          </p:cNvPr>
          <p:cNvSpPr txBox="1"/>
          <p:nvPr/>
        </p:nvSpPr>
        <p:spPr>
          <a:xfrm>
            <a:off x="939801" y="1062660"/>
            <a:ext cx="3999947" cy="3554819"/>
          </a:xfrm>
          <a:prstGeom prst="rect">
            <a:avLst/>
          </a:prstGeom>
          <a:noFill/>
        </p:spPr>
        <p:txBody>
          <a:bodyPr wrap="square">
            <a:spAutoFit/>
          </a:bodyPr>
          <a:lstStyle/>
          <a:p>
            <a:r>
              <a:rPr lang="cs-CZ" sz="1600" b="1" dirty="0">
                <a:solidFill>
                  <a:schemeClr val="bg1"/>
                </a:solidFill>
                <a:latin typeface="Times New Roman" panose="02020603050405020304" pitchFamily="18" charset="0"/>
                <a:cs typeface="Times New Roman" panose="02020603050405020304" pitchFamily="18" charset="0"/>
              </a:rPr>
              <a:t>Panel č. 16 </a:t>
            </a:r>
          </a:p>
          <a:p>
            <a:r>
              <a:rPr lang="cs-CZ" sz="1600" dirty="0">
                <a:solidFill>
                  <a:schemeClr val="bg1"/>
                </a:solidFill>
                <a:latin typeface="Times New Roman" panose="02020603050405020304" pitchFamily="18" charset="0"/>
                <a:cs typeface="Times New Roman" panose="02020603050405020304" pitchFamily="18" charset="0"/>
              </a:rPr>
              <a:t>Klapka odvětrání - OTEVŘENO</a:t>
            </a:r>
          </a:p>
          <a:p>
            <a:pPr marL="342900" indent="-342900">
              <a:buFont typeface="+mj-lt"/>
              <a:buAutoNum type="arabicPeriod" startAt="11"/>
            </a:pPr>
            <a:endParaRPr lang="cs-CZ" sz="1100" dirty="0">
              <a:solidFill>
                <a:schemeClr val="bg1"/>
              </a:solidFill>
              <a:latin typeface="Times New Roman" panose="02020603050405020304" pitchFamily="18" charset="0"/>
              <a:cs typeface="Times New Roman" panose="02020603050405020304" pitchFamily="18" charset="0"/>
            </a:endParaRP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Požární žaluziové klapky jsou odvětrací zařízení určené pro odvod znečištěno vzduchu. Pracují na principu nuceného proudění vzduchu vyvolaného ventilátorem. Slouží k nucenému větrání. Součástí je automatické ovládání, možnost připojení na centrální řídící počítač objektu. Žaluziové listy jsou v hliníkovém, polykarbonátovém nebo skleněném provedení.</a:t>
            </a:r>
          </a:p>
          <a:p>
            <a:r>
              <a:rPr lang="cs-CZ" sz="1400" dirty="0">
                <a:solidFill>
                  <a:schemeClr val="bg1"/>
                </a:solidFill>
                <a:latin typeface="Times New Roman" panose="02020603050405020304" pitchFamily="18" charset="0"/>
                <a:cs typeface="Times New Roman" panose="02020603050405020304" pitchFamily="18" charset="0"/>
              </a:rPr>
              <a:t>   </a:t>
            </a:r>
            <a:endParaRPr lang="cs-CZ"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A2DBDBA-BE12-51DF-4DE1-29553DDF62FE}"/>
              </a:ext>
            </a:extLst>
          </p:cNvPr>
          <p:cNvSpPr>
            <a:spLocks noGrp="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9" name="Tlačítko akce: Domů 8">
            <a:hlinkClick r:id="" action="ppaction://hlinkshowjump?jump=firstslide" highlightClick="1"/>
            <a:extLst>
              <a:ext uri="{FF2B5EF4-FFF2-40B4-BE49-F238E27FC236}">
                <a16:creationId xmlns:a16="http://schemas.microsoft.com/office/drawing/2014/main" id="{BD15C9CE-3BFA-2D0A-0779-97AF7911F49C}"/>
              </a:ext>
            </a:extLst>
          </p:cNvPr>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B7ABDABD-E608-4387-0210-C113B8330D26}"/>
              </a:ext>
            </a:extLst>
          </p:cNvPr>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60D353C9-4645-74DD-956A-80F20744BF6E}"/>
              </a:ext>
            </a:extLst>
          </p:cNvPr>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C82C2BF-A495-1605-BE04-01EC7A076060}"/>
              </a:ext>
            </a:extLst>
          </p:cNvPr>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5" name="Obrázek 4">
            <a:extLst>
              <a:ext uri="{FF2B5EF4-FFF2-40B4-BE49-F238E27FC236}">
                <a16:creationId xmlns:a16="http://schemas.microsoft.com/office/drawing/2014/main" id="{937DC4DA-070F-508B-3078-4D501E40C0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87062" y="933653"/>
            <a:ext cx="5563890" cy="5614651"/>
          </a:xfrm>
          <a:prstGeom prst="rect">
            <a:avLst/>
          </a:prstGeom>
        </p:spPr>
      </p:pic>
    </p:spTree>
    <p:extLst>
      <p:ext uri="{BB962C8B-B14F-4D97-AF65-F5344CB8AC3E}">
        <p14:creationId xmlns:p14="http://schemas.microsoft.com/office/powerpoint/2010/main" val="7643758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873705-948F-55BD-5791-A763F3563C2D}"/>
              </a:ext>
            </a:extLst>
          </p:cNvPr>
          <p:cNvSpPr txBox="1"/>
          <p:nvPr/>
        </p:nvSpPr>
        <p:spPr>
          <a:xfrm>
            <a:off x="939801" y="1062660"/>
            <a:ext cx="3999947" cy="800219"/>
          </a:xfrm>
          <a:prstGeom prst="rect">
            <a:avLst/>
          </a:prstGeom>
          <a:noFill/>
        </p:spPr>
        <p:txBody>
          <a:bodyPr wrap="square">
            <a:spAutoFit/>
          </a:bodyPr>
          <a:lstStyle/>
          <a:p>
            <a:r>
              <a:rPr lang="cs-CZ" sz="1600" b="1" dirty="0">
                <a:solidFill>
                  <a:schemeClr val="bg1"/>
                </a:solidFill>
                <a:latin typeface="Times New Roman" panose="02020603050405020304" pitchFamily="18" charset="0"/>
                <a:cs typeface="Times New Roman" panose="02020603050405020304" pitchFamily="18" charset="0"/>
              </a:rPr>
              <a:t>Panel č. 17 </a:t>
            </a:r>
          </a:p>
          <a:p>
            <a:r>
              <a:rPr lang="cs-CZ" sz="1600" dirty="0">
                <a:solidFill>
                  <a:schemeClr val="bg1"/>
                </a:solidFill>
                <a:latin typeface="Times New Roman" panose="02020603050405020304" pitchFamily="18" charset="0"/>
                <a:cs typeface="Times New Roman" panose="02020603050405020304" pitchFamily="18" charset="0"/>
              </a:rPr>
              <a:t>Ručně ovládaný větrací otvor CHÚC</a:t>
            </a:r>
            <a:r>
              <a:rPr lang="cs-CZ" sz="1400" dirty="0">
                <a:solidFill>
                  <a:schemeClr val="bg1"/>
                </a:solidFill>
                <a:latin typeface="Times New Roman" panose="02020603050405020304" pitchFamily="18" charset="0"/>
                <a:cs typeface="Times New Roman" panose="02020603050405020304" pitchFamily="18" charset="0"/>
              </a:rPr>
              <a:t>.</a:t>
            </a:r>
          </a:p>
          <a:p>
            <a:r>
              <a:rPr lang="cs-CZ" sz="1400" dirty="0">
                <a:solidFill>
                  <a:schemeClr val="bg1"/>
                </a:solidFill>
                <a:latin typeface="Times New Roman" panose="02020603050405020304" pitchFamily="18" charset="0"/>
                <a:cs typeface="Times New Roman" panose="02020603050405020304" pitchFamily="18" charset="0"/>
              </a:rPr>
              <a:t>   </a:t>
            </a:r>
            <a:endParaRPr lang="cs-CZ"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A2DBDBA-BE12-51DF-4DE1-29553DDF62FE}"/>
              </a:ext>
            </a:extLst>
          </p:cNvPr>
          <p:cNvSpPr>
            <a:spLocks noGrp="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9" name="Tlačítko akce: Domů 8">
            <a:hlinkClick r:id="" action="ppaction://hlinkshowjump?jump=firstslide" highlightClick="1"/>
            <a:extLst>
              <a:ext uri="{FF2B5EF4-FFF2-40B4-BE49-F238E27FC236}">
                <a16:creationId xmlns:a16="http://schemas.microsoft.com/office/drawing/2014/main" id="{BD15C9CE-3BFA-2D0A-0779-97AF7911F49C}"/>
              </a:ext>
            </a:extLst>
          </p:cNvPr>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B7ABDABD-E608-4387-0210-C113B8330D26}"/>
              </a:ext>
            </a:extLst>
          </p:cNvPr>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60D353C9-4645-74DD-956A-80F20744BF6E}"/>
              </a:ext>
            </a:extLst>
          </p:cNvPr>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C82C2BF-A495-1605-BE04-01EC7A076060}"/>
              </a:ext>
            </a:extLst>
          </p:cNvPr>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a:extLst>
              <a:ext uri="{FF2B5EF4-FFF2-40B4-BE49-F238E27FC236}">
                <a16:creationId xmlns:a16="http://schemas.microsoft.com/office/drawing/2014/main" id="{CC51F7E4-AE9E-1F7E-BC14-6DDA2980537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86694" y="1062661"/>
            <a:ext cx="3455421" cy="2594940"/>
          </a:xfrm>
          <a:prstGeom prst="rect">
            <a:avLst/>
          </a:prstGeom>
        </p:spPr>
      </p:pic>
      <p:pic>
        <p:nvPicPr>
          <p:cNvPr id="8" name="Obrázek 7" descr="Obsah obrázku Domácí spotřebič, mikrovlnná trouba, interiér, bankomat&#10;&#10;Popis byl vytvořen automaticky">
            <a:extLst>
              <a:ext uri="{FF2B5EF4-FFF2-40B4-BE49-F238E27FC236}">
                <a16:creationId xmlns:a16="http://schemas.microsoft.com/office/drawing/2014/main" id="{A3B389EB-6987-C793-C6CD-3D8F5DBC46D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86694" y="3894608"/>
            <a:ext cx="3455421" cy="2594940"/>
          </a:xfrm>
          <a:prstGeom prst="rect">
            <a:avLst/>
          </a:prstGeom>
        </p:spPr>
      </p:pic>
    </p:spTree>
    <p:extLst>
      <p:ext uri="{BB962C8B-B14F-4D97-AF65-F5344CB8AC3E}">
        <p14:creationId xmlns:p14="http://schemas.microsoft.com/office/powerpoint/2010/main" val="294914226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57E337DD-4780-BE62-5EC2-DE5EB0580D38}"/>
            </a:ext>
          </a:extLst>
        </p:cNvPr>
        <p:cNvGrpSpPr/>
        <p:nvPr/>
      </p:nvGrpSpPr>
      <p:grpSpPr>
        <a:xfrm>
          <a:off x="0" y="0"/>
          <a:ext cx="0" cy="0"/>
          <a:chOff x="0" y="0"/>
          <a:chExt cx="0" cy="0"/>
        </a:xfrm>
      </p:grpSpPr>
      <p:sp>
        <p:nvSpPr>
          <p:cNvPr id="4" name="TextovéPole 3">
            <a:extLst>
              <a:ext uri="{FF2B5EF4-FFF2-40B4-BE49-F238E27FC236}">
                <a16:creationId xmlns:a16="http://schemas.microsoft.com/office/drawing/2014/main" id="{96E2194E-32FB-DFF8-B857-2120E9985F86}"/>
              </a:ext>
            </a:extLst>
          </p:cNvPr>
          <p:cNvSpPr txBox="1"/>
          <p:nvPr/>
        </p:nvSpPr>
        <p:spPr>
          <a:xfrm>
            <a:off x="1435429" y="911374"/>
            <a:ext cx="4660571" cy="3785652"/>
          </a:xfrm>
          <a:prstGeom prst="rect">
            <a:avLst/>
          </a:prstGeom>
          <a:noFill/>
        </p:spPr>
        <p:txBody>
          <a:bodyPr wrap="square">
            <a:spAutoFit/>
          </a:bodyPr>
          <a:lstStyle/>
          <a:p>
            <a:r>
              <a:rPr lang="cs-CZ" sz="1600" b="1" dirty="0">
                <a:solidFill>
                  <a:schemeClr val="bg1"/>
                </a:solidFill>
                <a:latin typeface="Times New Roman" panose="02020603050405020304" pitchFamily="18" charset="0"/>
                <a:cs typeface="Times New Roman" panose="02020603050405020304" pitchFamily="18" charset="0"/>
              </a:rPr>
              <a:t>Větrání chráněných únikových cest (CHÚC)</a:t>
            </a:r>
          </a:p>
          <a:p>
            <a:endParaRPr lang="cs-CZ" sz="1600" b="1" dirty="0">
              <a:solidFill>
                <a:schemeClr val="bg1"/>
              </a:solidFill>
              <a:latin typeface="Times New Roman" panose="02020603050405020304" pitchFamily="18" charset="0"/>
              <a:cs typeface="Times New Roman" panose="02020603050405020304" pitchFamily="18" charset="0"/>
            </a:endParaRPr>
          </a:p>
          <a:p>
            <a:r>
              <a:rPr lang="cs-CZ" sz="1600" dirty="0">
                <a:solidFill>
                  <a:schemeClr val="bg1"/>
                </a:solidFill>
                <a:latin typeface="Times New Roman" panose="02020603050405020304" pitchFamily="18" charset="0"/>
                <a:cs typeface="Times New Roman" panose="02020603050405020304" pitchFamily="18" charset="0"/>
              </a:rPr>
              <a:t>Chráněná úniková cesta (CHÚC) je trvale volný komunikační prostor, který tvoří samostatný požární úsek, chráněný proti účinkům požáru a vniknutí kouře. </a:t>
            </a:r>
          </a:p>
          <a:p>
            <a:endParaRPr lang="cs-CZ" sz="1600" dirty="0">
              <a:solidFill>
                <a:schemeClr val="bg1"/>
              </a:solidFill>
              <a:latin typeface="Times New Roman" panose="02020603050405020304" pitchFamily="18" charset="0"/>
              <a:cs typeface="Times New Roman" panose="02020603050405020304" pitchFamily="18" charset="0"/>
            </a:endParaRPr>
          </a:p>
          <a:p>
            <a:r>
              <a:rPr lang="cs-CZ" sz="1600" dirty="0">
                <a:solidFill>
                  <a:schemeClr val="bg1"/>
                </a:solidFill>
                <a:latin typeface="Times New Roman" panose="02020603050405020304" pitchFamily="18" charset="0"/>
                <a:cs typeface="Times New Roman" panose="02020603050405020304" pitchFamily="18" charset="0"/>
              </a:rPr>
              <a:t>Podle způsobu větrání a oddělení od ostatních požárních úseků se CHÚC dělí na:</a:t>
            </a:r>
          </a:p>
          <a:p>
            <a:endParaRPr lang="cs-CZ" sz="1600" dirty="0">
              <a:solidFill>
                <a:schemeClr val="bg1"/>
              </a:solidFill>
              <a:latin typeface="Times New Roman" panose="02020603050405020304" pitchFamily="18" charset="0"/>
              <a:cs typeface="Times New Roman" panose="02020603050405020304" pitchFamily="18" charset="0"/>
            </a:endParaRPr>
          </a:p>
          <a:p>
            <a:r>
              <a:rPr lang="cs-CZ" sz="1600" dirty="0">
                <a:solidFill>
                  <a:schemeClr val="bg1"/>
                </a:solidFill>
                <a:latin typeface="Times New Roman" panose="02020603050405020304" pitchFamily="18" charset="0"/>
                <a:cs typeface="Times New Roman" panose="02020603050405020304" pitchFamily="18" charset="0"/>
              </a:rPr>
              <a:t>    CHÚC typu A – Přirozené nebo nucené větrání, od ostatních požárních úseků je oddělena </a:t>
            </a:r>
            <a:r>
              <a:rPr lang="cs-CZ" sz="1600" dirty="0" err="1">
                <a:solidFill>
                  <a:schemeClr val="bg1"/>
                </a:solidFill>
                <a:latin typeface="Times New Roman" panose="02020603050405020304" pitchFamily="18" charset="0"/>
                <a:cs typeface="Times New Roman" panose="02020603050405020304" pitchFamily="18" charset="0"/>
              </a:rPr>
              <a:t>kouřotěsnými</a:t>
            </a:r>
            <a:r>
              <a:rPr lang="cs-CZ" sz="1600" dirty="0">
                <a:solidFill>
                  <a:schemeClr val="bg1"/>
                </a:solidFill>
                <a:latin typeface="Times New Roman" panose="02020603050405020304" pitchFamily="18" charset="0"/>
                <a:cs typeface="Times New Roman" panose="02020603050405020304" pitchFamily="18" charset="0"/>
              </a:rPr>
              <a:t> dveřmi s požární odolností se </a:t>
            </a:r>
            <a:r>
              <a:rPr lang="cs-CZ" sz="1600" dirty="0" err="1">
                <a:solidFill>
                  <a:schemeClr val="bg1"/>
                </a:solidFill>
                <a:latin typeface="Times New Roman" panose="02020603050405020304" pitchFamily="18" charset="0"/>
                <a:cs typeface="Times New Roman" panose="02020603050405020304" pitchFamily="18" charset="0"/>
              </a:rPr>
              <a:t>samozavíračem</a:t>
            </a:r>
            <a:r>
              <a:rPr lang="cs-CZ" sz="1600" dirty="0">
                <a:solidFill>
                  <a:schemeClr val="bg1"/>
                </a:solidFill>
                <a:latin typeface="Times New Roman" panose="02020603050405020304" pitchFamily="18" charset="0"/>
                <a:cs typeface="Times New Roman" panose="02020603050405020304" pitchFamily="18" charset="0"/>
              </a:rPr>
              <a:t>. Větrací okno by mělo mít minimálně 10 % podlahové plochy místnosti a mělo by být umístěno v nejvyšším místě únikové komunikace.</a:t>
            </a:r>
          </a:p>
        </p:txBody>
      </p:sp>
      <p:sp>
        <p:nvSpPr>
          <p:cNvPr id="7" name="Nadpis 1">
            <a:extLst>
              <a:ext uri="{FF2B5EF4-FFF2-40B4-BE49-F238E27FC236}">
                <a16:creationId xmlns:a16="http://schemas.microsoft.com/office/drawing/2014/main" id="{5665CF0C-2EF1-0568-321E-C7AE61ADBC01}"/>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9" name="Tlačítko akce: Domů 8">
            <a:hlinkClick r:id="" action="ppaction://hlinkshowjump?jump=firstslide" highlightClick="1"/>
            <a:extLst>
              <a:ext uri="{FF2B5EF4-FFF2-40B4-BE49-F238E27FC236}">
                <a16:creationId xmlns:a16="http://schemas.microsoft.com/office/drawing/2014/main" id="{1CBD42DA-3A26-1C7A-122F-9C25A1A68FFE}"/>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4447E70B-DB0E-B5B0-4242-0741D19BE03A}"/>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CF6A13BF-4D33-B24E-4313-32B09E6EB5DC}"/>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AD273FA3-9A65-4C0C-75FB-FF45376EFF5A}"/>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2" name="Obrázek 1" descr="Obsah obrázku budova, okno, mrak, obloha&#10;&#10;Popis byl vytvořen automaticky">
            <a:extLst>
              <a:ext uri="{FF2B5EF4-FFF2-40B4-BE49-F238E27FC236}">
                <a16:creationId xmlns:a16="http://schemas.microsoft.com/office/drawing/2014/main" id="{4F904978-D05B-7DFB-52D2-908F5623EF0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00529" y="911374"/>
            <a:ext cx="4579614" cy="3434710"/>
          </a:xfrm>
          <a:prstGeom prst="rect">
            <a:avLst/>
          </a:prstGeom>
        </p:spPr>
      </p:pic>
    </p:spTree>
    <p:extLst>
      <p:ext uri="{BB962C8B-B14F-4D97-AF65-F5344CB8AC3E}">
        <p14:creationId xmlns:p14="http://schemas.microsoft.com/office/powerpoint/2010/main" val="129426236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57E337DD-4780-BE62-5EC2-DE5EB0580D38}"/>
            </a:ext>
          </a:extLst>
        </p:cNvPr>
        <p:cNvGrpSpPr/>
        <p:nvPr/>
      </p:nvGrpSpPr>
      <p:grpSpPr>
        <a:xfrm>
          <a:off x="0" y="0"/>
          <a:ext cx="0" cy="0"/>
          <a:chOff x="0" y="0"/>
          <a:chExt cx="0" cy="0"/>
        </a:xfrm>
      </p:grpSpPr>
      <p:sp>
        <p:nvSpPr>
          <p:cNvPr id="4" name="TextovéPole 3">
            <a:extLst>
              <a:ext uri="{FF2B5EF4-FFF2-40B4-BE49-F238E27FC236}">
                <a16:creationId xmlns:a16="http://schemas.microsoft.com/office/drawing/2014/main" id="{96E2194E-32FB-DFF8-B857-2120E9985F86}"/>
              </a:ext>
            </a:extLst>
          </p:cNvPr>
          <p:cNvSpPr txBox="1"/>
          <p:nvPr/>
        </p:nvSpPr>
        <p:spPr>
          <a:xfrm>
            <a:off x="1435429" y="911374"/>
            <a:ext cx="4660571" cy="5293757"/>
          </a:xfrm>
          <a:prstGeom prst="rect">
            <a:avLst/>
          </a:prstGeom>
          <a:noFill/>
        </p:spPr>
        <p:txBody>
          <a:bodyPr wrap="square">
            <a:spAutoFit/>
          </a:bodyPr>
          <a:lstStyle/>
          <a:p>
            <a:r>
              <a:rPr lang="cs-CZ" sz="1600" b="1" dirty="0">
                <a:solidFill>
                  <a:schemeClr val="bg1"/>
                </a:solidFill>
                <a:latin typeface="Times New Roman" panose="02020603050405020304" pitchFamily="18" charset="0"/>
                <a:cs typeface="Times New Roman" panose="02020603050405020304" pitchFamily="18" charset="0"/>
              </a:rPr>
              <a:t>Větrání chráněných únikových cest (CHÚC)</a:t>
            </a:r>
          </a:p>
          <a:p>
            <a:endParaRPr lang="cs-CZ" sz="1600" b="1" dirty="0">
              <a:solidFill>
                <a:schemeClr val="bg1"/>
              </a:solidFill>
              <a:latin typeface="Times New Roman" panose="02020603050405020304" pitchFamily="18" charset="0"/>
              <a:cs typeface="Times New Roman" panose="02020603050405020304" pitchFamily="18" charset="0"/>
            </a:endParaRPr>
          </a:p>
          <a:p>
            <a:r>
              <a:rPr lang="cs-CZ" sz="1600" dirty="0">
                <a:solidFill>
                  <a:schemeClr val="bg1"/>
                </a:solidFill>
                <a:latin typeface="Times New Roman" panose="02020603050405020304" pitchFamily="18" charset="0"/>
                <a:cs typeface="Times New Roman" panose="02020603050405020304" pitchFamily="18" charset="0"/>
              </a:rPr>
              <a:t>CHÚC typu B – Nucené větrání, součástí CHÚC je navíc také požární předsíň s dalšími </a:t>
            </a:r>
            <a:r>
              <a:rPr lang="cs-CZ" sz="1600" dirty="0" err="1">
                <a:solidFill>
                  <a:schemeClr val="bg1"/>
                </a:solidFill>
                <a:latin typeface="Times New Roman" panose="02020603050405020304" pitchFamily="18" charset="0"/>
                <a:cs typeface="Times New Roman" panose="02020603050405020304" pitchFamily="18" charset="0"/>
              </a:rPr>
              <a:t>kouřotěsnými</a:t>
            </a:r>
            <a:r>
              <a:rPr lang="cs-CZ" sz="1600" dirty="0">
                <a:solidFill>
                  <a:schemeClr val="bg1"/>
                </a:solidFill>
                <a:latin typeface="Times New Roman" panose="02020603050405020304" pitchFamily="18" charset="0"/>
                <a:cs typeface="Times New Roman" panose="02020603050405020304" pitchFamily="18" charset="0"/>
              </a:rPr>
              <a:t>  dveřmi. Požární předsíň by měla mít otevíratelné okno či stropní otvor o minimální ploše 1,4 m². </a:t>
            </a:r>
          </a:p>
          <a:p>
            <a:r>
              <a:rPr lang="cs-CZ" sz="1600" dirty="0">
                <a:solidFill>
                  <a:schemeClr val="bg1"/>
                </a:solidFill>
                <a:latin typeface="Times New Roman" panose="02020603050405020304" pitchFamily="18" charset="0"/>
                <a:cs typeface="Times New Roman" panose="02020603050405020304" pitchFamily="18" charset="0"/>
              </a:rPr>
              <a:t>CHÚC B může být navržena být dispozičně stejná s CHÚC typu A, pokud je vybavena přetlakovým větráním.</a:t>
            </a:r>
          </a:p>
          <a:p>
            <a:r>
              <a:rPr lang="cs-CZ" sz="1600" dirty="0">
                <a:solidFill>
                  <a:schemeClr val="bg1"/>
                </a:solidFill>
                <a:latin typeface="Times New Roman" panose="02020603050405020304" pitchFamily="18" charset="0"/>
                <a:cs typeface="Times New Roman" panose="02020603050405020304" pitchFamily="18" charset="0"/>
              </a:rPr>
              <a:t>    CHÚC typu C – Musí být vybavena přetlakovým větráním a požární předsíní s dalšími </a:t>
            </a:r>
            <a:r>
              <a:rPr lang="cs-CZ" sz="1600" dirty="0" err="1">
                <a:solidFill>
                  <a:schemeClr val="bg1"/>
                </a:solidFill>
                <a:latin typeface="Times New Roman" panose="02020603050405020304" pitchFamily="18" charset="0"/>
                <a:cs typeface="Times New Roman" panose="02020603050405020304" pitchFamily="18" charset="0"/>
              </a:rPr>
              <a:t>kouřotěsnými</a:t>
            </a:r>
            <a:r>
              <a:rPr lang="cs-CZ" sz="1600" dirty="0">
                <a:solidFill>
                  <a:schemeClr val="bg1"/>
                </a:solidFill>
                <a:latin typeface="Times New Roman" panose="02020603050405020304" pitchFamily="18" charset="0"/>
                <a:cs typeface="Times New Roman" panose="02020603050405020304" pitchFamily="18" charset="0"/>
              </a:rPr>
              <a:t> dveřmi. </a:t>
            </a:r>
          </a:p>
          <a:p>
            <a:endParaRPr lang="cs-CZ" sz="1600" dirty="0">
              <a:solidFill>
                <a:schemeClr val="bg1"/>
              </a:solidFill>
              <a:latin typeface="Times New Roman" panose="02020603050405020304" pitchFamily="18" charset="0"/>
              <a:cs typeface="Times New Roman" panose="02020603050405020304" pitchFamily="18" charset="0"/>
            </a:endParaRPr>
          </a:p>
          <a:p>
            <a:r>
              <a:rPr lang="cs-CZ" sz="1600" dirty="0">
                <a:solidFill>
                  <a:schemeClr val="bg1"/>
                </a:solidFill>
                <a:latin typeface="Times New Roman" panose="02020603050405020304" pitchFamily="18" charset="0"/>
                <a:cs typeface="Times New Roman" panose="02020603050405020304" pitchFamily="18" charset="0"/>
              </a:rPr>
              <a:t>Oproti předchozím variantám se prodlužuje doba, po kterou se mohou na únikové cestě lidé zdržovat, a to až na 30 minut.</a:t>
            </a:r>
          </a:p>
          <a:p>
            <a:endParaRPr lang="cs-CZ" sz="1600" dirty="0">
              <a:solidFill>
                <a:schemeClr val="bg1"/>
              </a:solidFill>
              <a:latin typeface="Times New Roman" panose="02020603050405020304" pitchFamily="18" charset="0"/>
              <a:cs typeface="Times New Roman" panose="02020603050405020304" pitchFamily="18" charset="0"/>
            </a:endParaRPr>
          </a:p>
          <a:p>
            <a:r>
              <a:rPr lang="cs-CZ" sz="1600" dirty="0">
                <a:solidFill>
                  <a:schemeClr val="bg1"/>
                </a:solidFill>
                <a:latin typeface="Times New Roman" panose="02020603050405020304" pitchFamily="18" charset="0"/>
                <a:cs typeface="Times New Roman" panose="02020603050405020304" pitchFamily="18" charset="0"/>
              </a:rPr>
              <a:t>Požadovaný typ chráněné únikové cesty se stanovuje podle výšky objektu, počtu únikových cest a počtu evakuovaných oso</a:t>
            </a:r>
          </a:p>
          <a:p>
            <a:endParaRPr lang="cs-CZ"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5665CF0C-2EF1-0568-321E-C7AE61ADBC01}"/>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9" name="Tlačítko akce: Domů 8">
            <a:hlinkClick r:id="" action="ppaction://hlinkshowjump?jump=firstslide" highlightClick="1"/>
            <a:extLst>
              <a:ext uri="{FF2B5EF4-FFF2-40B4-BE49-F238E27FC236}">
                <a16:creationId xmlns:a16="http://schemas.microsoft.com/office/drawing/2014/main" id="{1CBD42DA-3A26-1C7A-122F-9C25A1A68FFE}"/>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4447E70B-DB0E-B5B0-4242-0741D19BE03A}"/>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CF6A13BF-4D33-B24E-4313-32B09E6EB5DC}"/>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AD273FA3-9A65-4C0C-75FB-FF45376EFF5A}"/>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5" name="Obrázek 4">
            <a:extLst>
              <a:ext uri="{FF2B5EF4-FFF2-40B4-BE49-F238E27FC236}">
                <a16:creationId xmlns:a16="http://schemas.microsoft.com/office/drawing/2014/main" id="{23F5EC91-DA9D-45B8-B4C3-C5DC09D63C4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45580" y="1036320"/>
            <a:ext cx="4538133" cy="2552700"/>
          </a:xfrm>
          <a:prstGeom prst="rect">
            <a:avLst/>
          </a:prstGeom>
        </p:spPr>
      </p:pic>
    </p:spTree>
    <p:extLst>
      <p:ext uri="{BB962C8B-B14F-4D97-AF65-F5344CB8AC3E}">
        <p14:creationId xmlns:p14="http://schemas.microsoft.com/office/powerpoint/2010/main" val="30564760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19C81229-9104-EC74-D81B-396099A5A094}"/>
            </a:ext>
          </a:extLst>
        </p:cNvPr>
        <p:cNvGrpSpPr/>
        <p:nvPr/>
      </p:nvGrpSpPr>
      <p:grpSpPr>
        <a:xfrm>
          <a:off x="0" y="0"/>
          <a:ext cx="0" cy="0"/>
          <a:chOff x="0" y="0"/>
          <a:chExt cx="0" cy="0"/>
        </a:xfrm>
      </p:grpSpPr>
      <p:sp>
        <p:nvSpPr>
          <p:cNvPr id="9" name="TextovéPole 8">
            <a:extLst>
              <a:ext uri="{FF2B5EF4-FFF2-40B4-BE49-F238E27FC236}">
                <a16:creationId xmlns:a16="http://schemas.microsoft.com/office/drawing/2014/main" id="{AEA44B8A-0042-AB23-FD66-276E36BAE9E4}"/>
              </a:ext>
            </a:extLst>
          </p:cNvPr>
          <p:cNvSpPr txBox="1"/>
          <p:nvPr/>
        </p:nvSpPr>
        <p:spPr>
          <a:xfrm>
            <a:off x="1075599" y="1001156"/>
            <a:ext cx="3963540" cy="2412392"/>
          </a:xfrm>
          <a:prstGeom prst="rect">
            <a:avLst/>
          </a:prstGeom>
          <a:noFill/>
        </p:spPr>
        <p:txBody>
          <a:bodyPr wrap="square" rtlCol="0">
            <a:spAutoFit/>
          </a:bodyPr>
          <a:lstStyle/>
          <a:p>
            <a:r>
              <a:rPr lang="cs-CZ" sz="2000" b="1" dirty="0">
                <a:solidFill>
                  <a:schemeClr val="bg1"/>
                </a:solidFill>
                <a:latin typeface="Times New Roman" panose="02020603050405020304" pitchFamily="18" charset="0"/>
                <a:cs typeface="Times New Roman" panose="02020603050405020304" pitchFamily="18" charset="0"/>
              </a:rPr>
              <a:t>Význam detekce požáru</a:t>
            </a:r>
          </a:p>
          <a:p>
            <a:endParaRPr lang="cs-CZ" sz="2000" b="1" dirty="0">
              <a:solidFill>
                <a:schemeClr val="bg1"/>
              </a:solidFill>
              <a:latin typeface="Times New Roman" panose="02020603050405020304" pitchFamily="18" charset="0"/>
              <a:cs typeface="Times New Roman" panose="02020603050405020304" pitchFamily="18" charset="0"/>
            </a:endParaRPr>
          </a:p>
          <a:p>
            <a:r>
              <a:rPr lang="cs-CZ" sz="2000" dirty="0">
                <a:solidFill>
                  <a:schemeClr val="bg1"/>
                </a:solidFill>
                <a:latin typeface="Times New Roman" panose="02020603050405020304" pitchFamily="18" charset="0"/>
                <a:cs typeface="Times New Roman" panose="02020603050405020304" pitchFamily="18" charset="0"/>
              </a:rPr>
              <a:t>Detekce požáru (elektrická požární signalizace umožňuje brzké zpozorování požáru v I. fázi rozvoje</a:t>
            </a:r>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p:txBody>
      </p:sp>
      <p:sp>
        <p:nvSpPr>
          <p:cNvPr id="5" name="Nadpis 1">
            <a:extLst>
              <a:ext uri="{FF2B5EF4-FFF2-40B4-BE49-F238E27FC236}">
                <a16:creationId xmlns:a16="http://schemas.microsoft.com/office/drawing/2014/main" id="{65CD3712-21E9-6771-33EC-5BD1FD648D51}"/>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118A807E-2188-95AA-B212-0FC63CCC1453}"/>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Dopředu nebo Další 7">
            <a:hlinkClick r:id="" action="ppaction://hlinkshowjump?jump=nextslide" highlightClick="1"/>
            <a:extLst>
              <a:ext uri="{FF2B5EF4-FFF2-40B4-BE49-F238E27FC236}">
                <a16:creationId xmlns:a16="http://schemas.microsoft.com/office/drawing/2014/main" id="{B76BD543-2863-6DF1-3705-19F8382E3FDC}"/>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81414E16-1F7C-3D4F-67BC-88F482A0ADF1}"/>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FD8F9412-4328-A58E-3C5C-067F89457F2B}"/>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a:extLst>
              <a:ext uri="{FF2B5EF4-FFF2-40B4-BE49-F238E27FC236}">
                <a16:creationId xmlns:a16="http://schemas.microsoft.com/office/drawing/2014/main" id="{9C1A4487-1CC2-9469-35FA-EA3172F34208}"/>
              </a:ext>
            </a:extLst>
          </p:cNvPr>
          <p:cNvPicPr>
            <a:picLocks noChangeAspect="1"/>
          </p:cNvPicPr>
          <p:nvPr/>
        </p:nvPicPr>
        <p:blipFill>
          <a:blip r:embed="rId3" cstate="screen">
            <a:extLst>
              <a:ext uri="{BEBA8EAE-BF5A-486C-A8C5-ECC9F3942E4B}">
                <a14:imgProps xmlns:a14="http://schemas.microsoft.com/office/drawing/2010/main">
                  <a14:imgLayer r:embed="rId4">
                    <a14:imgEffect>
                      <a14:brightnessContrast bright="17000"/>
                    </a14:imgEffect>
                  </a14:imgLayer>
                </a14:imgProps>
              </a:ext>
              <a:ext uri="{28A0092B-C50C-407E-A947-70E740481C1C}">
                <a14:useLocalDpi xmlns:a14="http://schemas.microsoft.com/office/drawing/2010/main"/>
              </a:ext>
            </a:extLst>
          </a:blip>
          <a:stretch>
            <a:fillRect/>
          </a:stretch>
        </p:blipFill>
        <p:spPr>
          <a:xfrm>
            <a:off x="1397269" y="2770087"/>
            <a:ext cx="2576531" cy="1909196"/>
          </a:xfrm>
          <a:prstGeom prst="rect">
            <a:avLst/>
          </a:prstGeom>
        </p:spPr>
      </p:pic>
      <p:pic>
        <p:nvPicPr>
          <p:cNvPr id="4" name="Obrázek 3">
            <a:extLst>
              <a:ext uri="{FF2B5EF4-FFF2-40B4-BE49-F238E27FC236}">
                <a16:creationId xmlns:a16="http://schemas.microsoft.com/office/drawing/2014/main" id="{91EF77AE-E37D-DAE6-18FB-766877C33FFE}"/>
              </a:ext>
            </a:extLst>
          </p:cNvPr>
          <p:cNvPicPr>
            <a:picLocks noChangeAspect="1"/>
          </p:cNvPicPr>
          <p:nvPr/>
        </p:nvPicPr>
        <p:blipFill>
          <a:blip r:embed="rId5" cstate="screen">
            <a:extLst>
              <a:ext uri="{BEBA8EAE-BF5A-486C-A8C5-ECC9F3942E4B}">
                <a14:imgProps xmlns:a14="http://schemas.microsoft.com/office/drawing/2010/main">
                  <a14:imgLayer r:embed="rId6">
                    <a14:imgEffect>
                      <a14:brightnessContrast bright="18000"/>
                    </a14:imgEffect>
                  </a14:imgLayer>
                </a14:imgProps>
              </a:ext>
              <a:ext uri="{28A0092B-C50C-407E-A947-70E740481C1C}">
                <a14:useLocalDpi xmlns:a14="http://schemas.microsoft.com/office/drawing/2010/main"/>
              </a:ext>
            </a:extLst>
          </a:blip>
          <a:stretch>
            <a:fillRect/>
          </a:stretch>
        </p:blipFill>
        <p:spPr>
          <a:xfrm>
            <a:off x="5521197" y="2474402"/>
            <a:ext cx="2576530" cy="1909195"/>
          </a:xfrm>
          <a:prstGeom prst="rect">
            <a:avLst/>
          </a:prstGeom>
        </p:spPr>
      </p:pic>
      <p:pic>
        <p:nvPicPr>
          <p:cNvPr id="7" name="Obrázek 6">
            <a:extLst>
              <a:ext uri="{FF2B5EF4-FFF2-40B4-BE49-F238E27FC236}">
                <a16:creationId xmlns:a16="http://schemas.microsoft.com/office/drawing/2014/main" id="{F9510DCE-B800-7030-DDDB-D4A60212C715}"/>
              </a:ext>
            </a:extLst>
          </p:cNvPr>
          <p:cNvPicPr>
            <a:picLocks noChangeAspect="1"/>
          </p:cNvPicPr>
          <p:nvPr/>
        </p:nvPicPr>
        <p:blipFill>
          <a:blip r:embed="rId7" cstate="screen">
            <a:extLst>
              <a:ext uri="{BEBA8EAE-BF5A-486C-A8C5-ECC9F3942E4B}">
                <a14:imgProps xmlns:a14="http://schemas.microsoft.com/office/drawing/2010/main">
                  <a14:imgLayer r:embed="rId8">
                    <a14:imgEffect>
                      <a14:brightnessContrast bright="15000"/>
                    </a14:imgEffect>
                  </a14:imgLayer>
                </a14:imgProps>
              </a:ext>
              <a:ext uri="{28A0092B-C50C-407E-A947-70E740481C1C}">
                <a14:useLocalDpi xmlns:a14="http://schemas.microsoft.com/office/drawing/2010/main"/>
              </a:ext>
            </a:extLst>
          </a:blip>
          <a:stretch>
            <a:fillRect/>
          </a:stretch>
        </p:blipFill>
        <p:spPr>
          <a:xfrm>
            <a:off x="8296452" y="2458951"/>
            <a:ext cx="2606666" cy="1909194"/>
          </a:xfrm>
          <a:prstGeom prst="rect">
            <a:avLst/>
          </a:prstGeom>
        </p:spPr>
      </p:pic>
      <p:pic>
        <p:nvPicPr>
          <p:cNvPr id="11" name="Obrázek 10">
            <a:extLst>
              <a:ext uri="{FF2B5EF4-FFF2-40B4-BE49-F238E27FC236}">
                <a16:creationId xmlns:a16="http://schemas.microsoft.com/office/drawing/2014/main" id="{47F2F724-05A2-8B51-D3DE-07591C7C34B4}"/>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929937" y="4567390"/>
            <a:ext cx="2576530" cy="1868806"/>
          </a:xfrm>
          <a:prstGeom prst="rect">
            <a:avLst/>
          </a:prstGeom>
        </p:spPr>
      </p:pic>
      <p:sp>
        <p:nvSpPr>
          <p:cNvPr id="2" name="TextovéPole 1">
            <a:extLst>
              <a:ext uri="{FF2B5EF4-FFF2-40B4-BE49-F238E27FC236}">
                <a16:creationId xmlns:a16="http://schemas.microsoft.com/office/drawing/2014/main" id="{6A18773B-4827-D92A-7602-920797A737E4}"/>
              </a:ext>
            </a:extLst>
          </p:cNvPr>
          <p:cNvSpPr txBox="1"/>
          <p:nvPr/>
        </p:nvSpPr>
        <p:spPr>
          <a:xfrm>
            <a:off x="6236432" y="1221033"/>
            <a:ext cx="3963540" cy="1796839"/>
          </a:xfrm>
          <a:prstGeom prst="rect">
            <a:avLst/>
          </a:prstGeom>
          <a:noFill/>
        </p:spPr>
        <p:txBody>
          <a:bodyPr wrap="square" rtlCol="0">
            <a:spAutoFit/>
          </a:bodyPr>
          <a:lstStyle/>
          <a:p>
            <a:pPr algn="ctr"/>
            <a:r>
              <a:rPr lang="cs-CZ" sz="2000" dirty="0">
                <a:solidFill>
                  <a:schemeClr val="bg1"/>
                </a:solidFill>
                <a:latin typeface="Times New Roman" panose="02020603050405020304" pitchFamily="18" charset="0"/>
                <a:cs typeface="Times New Roman" panose="02020603050405020304" pitchFamily="18" charset="0"/>
              </a:rPr>
              <a:t>Ve II. fázi požáru a dalších fázích rozvoje požáru již dochází ke vzniku významných škod</a:t>
            </a:r>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2345747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6898ED4A-D7D6-2DA4-6404-2F7CF56826B8}"/>
              </a:ext>
            </a:extLst>
          </p:cNvPr>
          <p:cNvSpPr txBox="1"/>
          <p:nvPr/>
        </p:nvSpPr>
        <p:spPr>
          <a:xfrm>
            <a:off x="1435430" y="911373"/>
            <a:ext cx="5714307" cy="4701095"/>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Zařízení pro odvod kouře a tepla</a:t>
            </a:r>
          </a:p>
          <a:p>
            <a:pPr marL="342900" indent="-342900">
              <a:buAutoNum type="arabicPeriod" startAt="8"/>
            </a:pPr>
            <a:endParaRPr lang="cs-CZ" sz="1100" dirty="0">
              <a:solidFill>
                <a:schemeClr val="bg1"/>
              </a:solidFill>
              <a:latin typeface="Times New Roman" panose="02020603050405020304" pitchFamily="18" charset="0"/>
              <a:cs typeface="Times New Roman" panose="02020603050405020304" pitchFamily="18" charset="0"/>
            </a:endParaRP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Zařízení pro odvod kouře a tepla se instaluje z těchto důvodů:</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	Je nutné udržet výšku vrstvy kouře na podlahou tak aby nedošlo k omezení možnosti úniku osob.</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	Snížení teploty vrstvy horkých plynů pod střechou nebo stropem objektu, aby se zpozdil nástup celkového vzplanutí.</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	Umožnění nalezení ohniska požáru a bezpečnější přístup k němu v zakouřeném prostoru jednotkami PO.</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	Zmenšení rozsahu škod na uskladněných materiálech a zboží</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	Zmenšení rozsah škod způsobených vodou při otevření nadměrného počtu hlavic sprinklerového hasicího zařízení </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	Omezení riziko přenosu požáru na sousední objekty.</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	Snížení rizika přenosu požáru v objektu šířením vrstvy horkých plynů pod stropem místnosti nebo přenosu požáru na střešní plášť.</a:t>
            </a:r>
          </a:p>
        </p:txBody>
      </p:sp>
      <p:sp>
        <p:nvSpPr>
          <p:cNvPr id="7" name="Nadpis 1">
            <a:extLst>
              <a:ext uri="{FF2B5EF4-FFF2-40B4-BE49-F238E27FC236}">
                <a16:creationId xmlns:a16="http://schemas.microsoft.com/office/drawing/2014/main" id="{B0D5F54E-33F1-9E26-10BB-DC5AB82CA55A}"/>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9" name="Tlačítko akce: Domů 8">
            <a:hlinkClick r:id="" action="ppaction://hlinkshowjump?jump=firstslide" highlightClick="1"/>
            <a:extLst>
              <a:ext uri="{FF2B5EF4-FFF2-40B4-BE49-F238E27FC236}">
                <a16:creationId xmlns:a16="http://schemas.microsoft.com/office/drawing/2014/main" id="{343C4A54-0ECE-6102-0E0E-22462388EC9C}"/>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92970680-7CD1-B7B6-3721-B7495E64126A}"/>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BC1E975F-FEE2-A9DC-3C53-878157523FE5}"/>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8A31CB53-5FBB-546A-E48A-70FFF28F5DB2}"/>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a:extLst>
              <a:ext uri="{FF2B5EF4-FFF2-40B4-BE49-F238E27FC236}">
                <a16:creationId xmlns:a16="http://schemas.microsoft.com/office/drawing/2014/main" id="{BC9A6C29-65C9-4EF0-9549-0CA31FF2568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63546" y="911373"/>
            <a:ext cx="3211042" cy="1806211"/>
          </a:xfrm>
          <a:prstGeom prst="rect">
            <a:avLst/>
          </a:prstGeom>
        </p:spPr>
      </p:pic>
      <p:pic>
        <p:nvPicPr>
          <p:cNvPr id="6" name="Obrázek 5">
            <a:extLst>
              <a:ext uri="{FF2B5EF4-FFF2-40B4-BE49-F238E27FC236}">
                <a16:creationId xmlns:a16="http://schemas.microsoft.com/office/drawing/2014/main" id="{DF5803D2-2BF0-42B1-8FAD-9B23AF3E3DE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8083946" y="3745143"/>
            <a:ext cx="3572021" cy="2009262"/>
          </a:xfrm>
          <a:prstGeom prst="rect">
            <a:avLst/>
          </a:prstGeom>
        </p:spPr>
      </p:pic>
    </p:spTree>
    <p:extLst>
      <p:ext uri="{BB962C8B-B14F-4D97-AF65-F5344CB8AC3E}">
        <p14:creationId xmlns:p14="http://schemas.microsoft.com/office/powerpoint/2010/main" val="183915627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6898ED4A-D7D6-2DA4-6404-2F7CF56826B8}"/>
              </a:ext>
            </a:extLst>
          </p:cNvPr>
          <p:cNvSpPr txBox="1"/>
          <p:nvPr/>
        </p:nvSpPr>
        <p:spPr>
          <a:xfrm>
            <a:off x="1435430" y="911373"/>
            <a:ext cx="4492930" cy="4008598"/>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Možnosti ovládání zařízení pro odvod kouře a tepla</a:t>
            </a:r>
          </a:p>
          <a:p>
            <a:pPr marL="342900" indent="-342900">
              <a:buAutoNum type="arabicPeriod" startAt="8"/>
            </a:pPr>
            <a:endParaRPr lang="cs-CZ" sz="1100" dirty="0">
              <a:solidFill>
                <a:schemeClr val="bg1"/>
              </a:solidFill>
              <a:latin typeface="Times New Roman" panose="02020603050405020304" pitchFamily="18" charset="0"/>
              <a:cs typeface="Times New Roman" panose="02020603050405020304" pitchFamily="18" charset="0"/>
            </a:endParaRPr>
          </a:p>
          <a:p>
            <a:pPr algn="just">
              <a:lnSpc>
                <a:spcPct val="150000"/>
              </a:lnSpc>
            </a:pPr>
            <a:r>
              <a:rPr lang="cs-CZ" sz="1400" b="1" dirty="0">
                <a:solidFill>
                  <a:schemeClr val="bg1"/>
                </a:solidFill>
                <a:latin typeface="Times New Roman" panose="02020603050405020304" pitchFamily="18" charset="0"/>
                <a:cs typeface="Times New Roman" panose="02020603050405020304" pitchFamily="18" charset="0"/>
              </a:rPr>
              <a:t>Ruční spuštění</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Tento druh obsluhy je nejjednodušší pro otevření závory působením síly. Lze jej použít pro vyklápěcí, otočná, kyvná a otáčející se zařízení. </a:t>
            </a:r>
          </a:p>
          <a:p>
            <a:pPr algn="just">
              <a:lnSpc>
                <a:spcPct val="150000"/>
              </a:lnSpc>
            </a:pPr>
            <a:r>
              <a:rPr lang="cs-CZ" sz="1400" b="1" dirty="0">
                <a:solidFill>
                  <a:schemeClr val="bg1"/>
                </a:solidFill>
                <a:latin typeface="Times New Roman" panose="02020603050405020304" pitchFamily="18" charset="0"/>
                <a:cs typeface="Times New Roman" panose="02020603050405020304" pitchFamily="18" charset="0"/>
              </a:rPr>
              <a:t>Hydraulické spouštěcí zařízení</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Při hydraulickém ovládání okenních křídel, klapek a i celých skupin se otevírání a zavírání uskutečňuje ruční hydraulickou pumpou ve spojení s tlakovým olejovým potrubím a příslušnými zdvihovými válci. </a:t>
            </a:r>
          </a:p>
          <a:p>
            <a:pPr algn="just">
              <a:lnSpc>
                <a:spcPct val="150000"/>
              </a:lnSpc>
            </a:pPr>
            <a:endParaRPr lang="cs-CZ" sz="1400"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B0D5F54E-33F1-9E26-10BB-DC5AB82CA55A}"/>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9" name="Tlačítko akce: Domů 8">
            <a:hlinkClick r:id="" action="ppaction://hlinkshowjump?jump=firstslide" highlightClick="1"/>
            <a:extLst>
              <a:ext uri="{FF2B5EF4-FFF2-40B4-BE49-F238E27FC236}">
                <a16:creationId xmlns:a16="http://schemas.microsoft.com/office/drawing/2014/main" id="{343C4A54-0ECE-6102-0E0E-22462388EC9C}"/>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92970680-7CD1-B7B6-3721-B7495E64126A}"/>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BC1E975F-FEE2-A9DC-3C53-878157523FE5}"/>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8A31CB53-5FBB-546A-E48A-70FFF28F5DB2}"/>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a:extLst>
              <a:ext uri="{FF2B5EF4-FFF2-40B4-BE49-F238E27FC236}">
                <a16:creationId xmlns:a16="http://schemas.microsoft.com/office/drawing/2014/main" id="{F59B6BA2-681B-45A0-8BD9-A51D9EE973B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21535" y="972277"/>
            <a:ext cx="4541678" cy="2554694"/>
          </a:xfrm>
          <a:prstGeom prst="rect">
            <a:avLst/>
          </a:prstGeom>
        </p:spPr>
      </p:pic>
      <p:pic>
        <p:nvPicPr>
          <p:cNvPr id="6" name="Obrázek 5">
            <a:extLst>
              <a:ext uri="{FF2B5EF4-FFF2-40B4-BE49-F238E27FC236}">
                <a16:creationId xmlns:a16="http://schemas.microsoft.com/office/drawing/2014/main" id="{48DC2928-4881-482E-888D-222BA22AB8F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21535" y="3831863"/>
            <a:ext cx="4590426" cy="2582114"/>
          </a:xfrm>
          <a:prstGeom prst="rect">
            <a:avLst/>
          </a:prstGeom>
        </p:spPr>
      </p:pic>
    </p:spTree>
    <p:extLst>
      <p:ext uri="{BB962C8B-B14F-4D97-AF65-F5344CB8AC3E}">
        <p14:creationId xmlns:p14="http://schemas.microsoft.com/office/powerpoint/2010/main" val="137713213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6898ED4A-D7D6-2DA4-6404-2F7CF56826B8}"/>
              </a:ext>
            </a:extLst>
          </p:cNvPr>
          <p:cNvSpPr txBox="1"/>
          <p:nvPr/>
        </p:nvSpPr>
        <p:spPr>
          <a:xfrm>
            <a:off x="1435430" y="911373"/>
            <a:ext cx="4553890" cy="5636932"/>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Možnosti ovládání zařízení pro odvod kouře a tepla</a:t>
            </a:r>
          </a:p>
          <a:p>
            <a:pPr marL="342900" indent="-342900">
              <a:buAutoNum type="arabicPeriod" startAt="8"/>
            </a:pPr>
            <a:endParaRPr lang="cs-CZ" sz="1100" dirty="0">
              <a:solidFill>
                <a:schemeClr val="bg1"/>
              </a:solidFill>
              <a:latin typeface="Times New Roman" panose="02020603050405020304" pitchFamily="18" charset="0"/>
              <a:cs typeface="Times New Roman" panose="02020603050405020304" pitchFamily="18" charset="0"/>
            </a:endParaRPr>
          </a:p>
          <a:p>
            <a:pPr algn="just">
              <a:lnSpc>
                <a:spcPct val="150000"/>
              </a:lnSpc>
            </a:pPr>
            <a:r>
              <a:rPr lang="cs-CZ" sz="1400" b="1" dirty="0">
                <a:solidFill>
                  <a:schemeClr val="bg1"/>
                </a:solidFill>
                <a:latin typeface="Times New Roman" panose="02020603050405020304" pitchFamily="18" charset="0"/>
                <a:cs typeface="Times New Roman" panose="02020603050405020304" pitchFamily="18" charset="0"/>
              </a:rPr>
              <a:t>Pneumatické spouštěcí zařízení</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Otvorové konstrukce sloužící k odvodu spalin se mohou spouštět také spouštěcí jednotkou na stlačený CO</a:t>
            </a:r>
            <a:r>
              <a:rPr lang="cs-CZ" sz="1400" baseline="-25000" dirty="0">
                <a:solidFill>
                  <a:schemeClr val="bg1"/>
                </a:solidFill>
                <a:latin typeface="Times New Roman" panose="02020603050405020304" pitchFamily="18" charset="0"/>
                <a:cs typeface="Times New Roman" panose="02020603050405020304" pitchFamily="18" charset="0"/>
              </a:rPr>
              <a:t>2</a:t>
            </a:r>
            <a:r>
              <a:rPr lang="cs-CZ" sz="1400" dirty="0">
                <a:solidFill>
                  <a:schemeClr val="bg1"/>
                </a:solidFill>
                <a:latin typeface="Times New Roman" panose="02020603050405020304" pitchFamily="18" charset="0"/>
                <a:cs typeface="Times New Roman" panose="02020603050405020304" pitchFamily="18" charset="0"/>
              </a:rPr>
              <a:t>. Láhev se stlačeným oxidem uhličitým uvolňuje plyn pod tlakem do pneumatického odblokovacího válce, pomocí kterého se zařízení otevírá. Jednotka se spouští ručně ovládaným ventilem umístěným ve skříňce. Po rozbití ochranného skla je možno ventil otevřít. </a:t>
            </a:r>
          </a:p>
          <a:p>
            <a:pPr algn="just">
              <a:lnSpc>
                <a:spcPct val="150000"/>
              </a:lnSpc>
            </a:pPr>
            <a:r>
              <a:rPr lang="cs-CZ" sz="1400" b="1" dirty="0">
                <a:solidFill>
                  <a:schemeClr val="bg1"/>
                </a:solidFill>
                <a:latin typeface="Times New Roman" panose="02020603050405020304" pitchFamily="18" charset="0"/>
                <a:cs typeface="Times New Roman" panose="02020603050405020304" pitchFamily="18" charset="0"/>
              </a:rPr>
              <a:t>Elektrické spouštěcí zařízení</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Ovládání zařízení je řešeno pomocí elektromechanického blokování, křídlo okna vybaveno otevíracím válcem. Uzavřením křídla se předepne tlaková pružina válce, kterou v koncovém bodě drží zajištěnou přídržný elektromagnet. Po vypnutí magnetu se křídlo uzavře a zablokuje. </a:t>
            </a:r>
          </a:p>
          <a:p>
            <a:pPr algn="just">
              <a:lnSpc>
                <a:spcPct val="150000"/>
              </a:lnSpc>
            </a:pPr>
            <a:endParaRPr lang="cs-CZ" sz="1400"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B0D5F54E-33F1-9E26-10BB-DC5AB82CA55A}"/>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9" name="Tlačítko akce: Domů 8">
            <a:hlinkClick r:id="" action="ppaction://hlinkshowjump?jump=firstslide" highlightClick="1"/>
            <a:extLst>
              <a:ext uri="{FF2B5EF4-FFF2-40B4-BE49-F238E27FC236}">
                <a16:creationId xmlns:a16="http://schemas.microsoft.com/office/drawing/2014/main" id="{343C4A54-0ECE-6102-0E0E-22462388EC9C}"/>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92970680-7CD1-B7B6-3721-B7495E64126A}"/>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BC1E975F-FEE2-A9DC-3C53-878157523FE5}"/>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8A31CB53-5FBB-546A-E48A-70FFF28F5DB2}"/>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a:extLst>
              <a:ext uri="{FF2B5EF4-FFF2-40B4-BE49-F238E27FC236}">
                <a16:creationId xmlns:a16="http://schemas.microsoft.com/office/drawing/2014/main" id="{F86FEA39-2792-41F2-8DDC-F76B1E97D3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6910562" y="2758263"/>
            <a:ext cx="4268892" cy="2401252"/>
          </a:xfrm>
          <a:prstGeom prst="rect">
            <a:avLst/>
          </a:prstGeom>
        </p:spPr>
      </p:pic>
    </p:spTree>
    <p:extLst>
      <p:ext uri="{BB962C8B-B14F-4D97-AF65-F5344CB8AC3E}">
        <p14:creationId xmlns:p14="http://schemas.microsoft.com/office/powerpoint/2010/main" val="42651327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873705-948F-55BD-5791-A763F3563C2D}"/>
              </a:ext>
            </a:extLst>
          </p:cNvPr>
          <p:cNvSpPr txBox="1"/>
          <p:nvPr/>
        </p:nvSpPr>
        <p:spPr>
          <a:xfrm>
            <a:off x="939801" y="1062660"/>
            <a:ext cx="2996095" cy="3031599"/>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Panel č. 18 </a:t>
            </a:r>
          </a:p>
          <a:p>
            <a:r>
              <a:rPr lang="cs-CZ" dirty="0">
                <a:solidFill>
                  <a:schemeClr val="bg1"/>
                </a:solidFill>
                <a:latin typeface="Times New Roman" panose="02020603050405020304" pitchFamily="18" charset="0"/>
                <a:cs typeface="Times New Roman" panose="02020603050405020304" pitchFamily="18" charset="0"/>
              </a:rPr>
              <a:t>Požární klapka VZT</a:t>
            </a:r>
          </a:p>
          <a:p>
            <a:pPr marL="342900" indent="-342900">
              <a:buFont typeface="+mj-lt"/>
              <a:buAutoNum type="arabicPeriod" startAt="12"/>
            </a:pPr>
            <a:endParaRPr lang="cs-CZ" sz="1100" dirty="0">
              <a:solidFill>
                <a:schemeClr val="bg1"/>
              </a:solidFill>
              <a:latin typeface="Times New Roman" panose="02020603050405020304" pitchFamily="18" charset="0"/>
              <a:cs typeface="Times New Roman" panose="02020603050405020304" pitchFamily="18" charset="0"/>
            </a:endParaRP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Je uzávěr v potrubních rozvodech vzduchotechnických zařízení, které zabraňují šíření požáru a zplodin hoření z jednoho požárního úseku do druhého, uzavřením vzduchovodu v místech osazení.</a:t>
            </a:r>
          </a:p>
          <a:p>
            <a:pPr marL="342900" indent="-342900">
              <a:buAutoNum type="arabicPeriod" startAt="12"/>
            </a:pPr>
            <a:endParaRPr lang="cs-CZ"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A2DBDBA-BE12-51DF-4DE1-29553DDF62FE}"/>
              </a:ext>
            </a:extLst>
          </p:cNvPr>
          <p:cNvSpPr>
            <a:spLocks noGrp="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9" name="Tlačítko akce: Domů 8">
            <a:hlinkClick r:id="" action="ppaction://hlinkshowjump?jump=firstslide" highlightClick="1"/>
            <a:extLst>
              <a:ext uri="{FF2B5EF4-FFF2-40B4-BE49-F238E27FC236}">
                <a16:creationId xmlns:a16="http://schemas.microsoft.com/office/drawing/2014/main" id="{BD15C9CE-3BFA-2D0A-0779-97AF7911F49C}"/>
              </a:ext>
            </a:extLst>
          </p:cNvPr>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B7ABDABD-E608-4387-0210-C113B8330D26}"/>
              </a:ext>
            </a:extLst>
          </p:cNvPr>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60D353C9-4645-74DD-956A-80F20744BF6E}"/>
              </a:ext>
            </a:extLst>
          </p:cNvPr>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C82C2BF-A495-1605-BE04-01EC7A076060}"/>
              </a:ext>
            </a:extLst>
          </p:cNvPr>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Domácí spotřebič, mikrovlnná trouba, interiér, stříbrné&#10;&#10;Popis byl vytvořen automaticky">
            <a:extLst>
              <a:ext uri="{FF2B5EF4-FFF2-40B4-BE49-F238E27FC236}">
                <a16:creationId xmlns:a16="http://schemas.microsoft.com/office/drawing/2014/main" id="{D150034E-3F5B-D2BF-9D2C-C0537AE62F0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35395" y="1062660"/>
            <a:ext cx="7116804" cy="4368042"/>
          </a:xfrm>
          <a:prstGeom prst="rect">
            <a:avLst/>
          </a:prstGeom>
        </p:spPr>
      </p:pic>
      <p:sp>
        <p:nvSpPr>
          <p:cNvPr id="2" name="TextovéPole 1">
            <a:hlinkClick r:id="" action="ppaction://hlinkshowjump?jump=nextslide"/>
            <a:extLst>
              <a:ext uri="{FF2B5EF4-FFF2-40B4-BE49-F238E27FC236}">
                <a16:creationId xmlns:a16="http://schemas.microsoft.com/office/drawing/2014/main" id="{7085C648-36DF-E75F-D9CD-BC821393D8E4}"/>
              </a:ext>
            </a:extLst>
          </p:cNvPr>
          <p:cNvSpPr txBox="1"/>
          <p:nvPr/>
        </p:nvSpPr>
        <p:spPr>
          <a:xfrm>
            <a:off x="1094260" y="4365996"/>
            <a:ext cx="2687175" cy="369332"/>
          </a:xfrm>
          <a:prstGeom prst="rect">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cs-CZ" dirty="0"/>
              <a:t>Pohled dovnitř</a:t>
            </a:r>
          </a:p>
        </p:txBody>
      </p:sp>
    </p:spTree>
    <p:extLst>
      <p:ext uri="{BB962C8B-B14F-4D97-AF65-F5344CB8AC3E}">
        <p14:creationId xmlns:p14="http://schemas.microsoft.com/office/powerpoint/2010/main" val="205976995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7A2DBDBA-BE12-51DF-4DE1-29553DDF62FE}"/>
              </a:ext>
            </a:extLst>
          </p:cNvPr>
          <p:cNvSpPr>
            <a:spLocks noGrp="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9" name="Tlačítko akce: Domů 8">
            <a:hlinkClick r:id="" action="ppaction://hlinkshowjump?jump=firstslide" highlightClick="1"/>
            <a:extLst>
              <a:ext uri="{FF2B5EF4-FFF2-40B4-BE49-F238E27FC236}">
                <a16:creationId xmlns:a16="http://schemas.microsoft.com/office/drawing/2014/main" id="{BD15C9CE-3BFA-2D0A-0779-97AF7911F49C}"/>
              </a:ext>
            </a:extLst>
          </p:cNvPr>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B7ABDABD-E608-4387-0210-C113B8330D26}"/>
              </a:ext>
            </a:extLst>
          </p:cNvPr>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60D353C9-4645-74DD-956A-80F20744BF6E}"/>
              </a:ext>
            </a:extLst>
          </p:cNvPr>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C82C2BF-A495-1605-BE04-01EC7A076060}"/>
              </a:ext>
            </a:extLst>
          </p:cNvPr>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5" name="Obrázek 4" descr="Obsah obrázku Domácí spotřebič, spotřebič, mikrovlnná trouba, otevřené&#10;&#10;Popis byl vytvořen automaticky">
            <a:extLst>
              <a:ext uri="{FF2B5EF4-FFF2-40B4-BE49-F238E27FC236}">
                <a16:creationId xmlns:a16="http://schemas.microsoft.com/office/drawing/2014/main" id="{3889B651-55C4-ED87-09CB-87D34E0F93D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5718" y="1681249"/>
            <a:ext cx="9784167" cy="4113264"/>
          </a:xfrm>
          <a:prstGeom prst="rect">
            <a:avLst/>
          </a:prstGeom>
        </p:spPr>
      </p:pic>
      <p:sp>
        <p:nvSpPr>
          <p:cNvPr id="2" name="TextovéPole 1">
            <a:hlinkClick r:id="" action="ppaction://hlinkshowjump?jump=nextslide"/>
            <a:extLst>
              <a:ext uri="{FF2B5EF4-FFF2-40B4-BE49-F238E27FC236}">
                <a16:creationId xmlns:a16="http://schemas.microsoft.com/office/drawing/2014/main" id="{331F95FE-76E3-216B-1E75-267A8AFAACCA}"/>
              </a:ext>
            </a:extLst>
          </p:cNvPr>
          <p:cNvSpPr txBox="1"/>
          <p:nvPr/>
        </p:nvSpPr>
        <p:spPr>
          <a:xfrm>
            <a:off x="4478372" y="6118166"/>
            <a:ext cx="2687175" cy="369332"/>
          </a:xfrm>
          <a:prstGeom prst="rect">
            <a:avLst/>
          </a:prstGeom>
          <a:solidFill>
            <a:schemeClr val="tx1">
              <a:lumMod val="50000"/>
            </a:schemeClr>
          </a:solidFill>
          <a:ln w="38100">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cs-CZ" dirty="0"/>
              <a:t>Spuštěné zařízení</a:t>
            </a:r>
          </a:p>
        </p:txBody>
      </p:sp>
    </p:spTree>
    <p:extLst>
      <p:ext uri="{BB962C8B-B14F-4D97-AF65-F5344CB8AC3E}">
        <p14:creationId xmlns:p14="http://schemas.microsoft.com/office/powerpoint/2010/main" val="426063334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7A2DBDBA-BE12-51DF-4DE1-29553DDF62FE}"/>
              </a:ext>
            </a:extLst>
          </p:cNvPr>
          <p:cNvSpPr>
            <a:spLocks noGrp="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9" name="Tlačítko akce: Domů 8">
            <a:hlinkClick r:id="" action="ppaction://hlinkshowjump?jump=firstslide" highlightClick="1"/>
            <a:extLst>
              <a:ext uri="{FF2B5EF4-FFF2-40B4-BE49-F238E27FC236}">
                <a16:creationId xmlns:a16="http://schemas.microsoft.com/office/drawing/2014/main" id="{BD15C9CE-3BFA-2D0A-0779-97AF7911F49C}"/>
              </a:ext>
            </a:extLst>
          </p:cNvPr>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B7ABDABD-E608-4387-0210-C113B8330D26}"/>
              </a:ext>
            </a:extLst>
          </p:cNvPr>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60D353C9-4645-74DD-956A-80F20744BF6E}"/>
              </a:ext>
            </a:extLst>
          </p:cNvPr>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C82C2BF-A495-1605-BE04-01EC7A076060}"/>
              </a:ext>
            </a:extLst>
          </p:cNvPr>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mikrovlnná trouba, zeď, interiér&#10;&#10;Popis byl vytvořen automaticky">
            <a:extLst>
              <a:ext uri="{FF2B5EF4-FFF2-40B4-BE49-F238E27FC236}">
                <a16:creationId xmlns:a16="http://schemas.microsoft.com/office/drawing/2014/main" id="{796F2600-3A4A-438E-603E-0185AFA39F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5718" y="1661370"/>
            <a:ext cx="9751697" cy="4113263"/>
          </a:xfrm>
          <a:prstGeom prst="rect">
            <a:avLst/>
          </a:prstGeom>
        </p:spPr>
      </p:pic>
    </p:spTree>
    <p:extLst>
      <p:ext uri="{BB962C8B-B14F-4D97-AF65-F5344CB8AC3E}">
        <p14:creationId xmlns:p14="http://schemas.microsoft.com/office/powerpoint/2010/main" val="166897143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1018384" y="799176"/>
            <a:ext cx="5077616" cy="2654316"/>
          </a:xfrm>
          <a:prstGeom prst="rect">
            <a:avLst/>
          </a:prstGeom>
          <a:noFill/>
        </p:spPr>
        <p:txBody>
          <a:bodyPr wrap="square">
            <a:spAutoFit/>
          </a:bodyPr>
          <a:lstStyle/>
          <a:p>
            <a:r>
              <a:rPr lang="cs-CZ" sz="1600" b="1" dirty="0">
                <a:solidFill>
                  <a:schemeClr val="bg1"/>
                </a:solidFill>
                <a:latin typeface="Times New Roman" panose="02020603050405020304" pitchFamily="18" charset="0"/>
                <a:cs typeface="Times New Roman" panose="02020603050405020304" pitchFamily="18" charset="0"/>
              </a:rPr>
              <a:t>Panel č. 19 </a:t>
            </a:r>
          </a:p>
          <a:p>
            <a:r>
              <a:rPr lang="cs-CZ" sz="1600" dirty="0">
                <a:solidFill>
                  <a:schemeClr val="bg1"/>
                </a:solidFill>
                <a:latin typeface="Times New Roman" panose="02020603050405020304" pitchFamily="18" charset="0"/>
                <a:cs typeface="Times New Roman" panose="02020603050405020304" pitchFamily="18" charset="0"/>
              </a:rPr>
              <a:t>Telefon</a:t>
            </a:r>
          </a:p>
          <a:p>
            <a:pPr marL="342900" indent="-342900">
              <a:buFont typeface="+mj-lt"/>
              <a:buAutoNum type="arabicPeriod" startAt="13"/>
            </a:pPr>
            <a:endParaRPr lang="cs-CZ" sz="1100" dirty="0">
              <a:solidFill>
                <a:schemeClr val="bg1"/>
              </a:solidFill>
              <a:latin typeface="Times New Roman" panose="02020603050405020304" pitchFamily="18" charset="0"/>
              <a:cs typeface="Times New Roman" panose="02020603050405020304" pitchFamily="18" charset="0"/>
            </a:endParaRP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Komunikace ústředny EPS při poplachu. Ústředna zařízení EPS může provést předání informace o vyhlášení požárního poplachu vybraným adresátům. </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Informace lze předat prostřednictvím telefonní sítě. </a:t>
            </a:r>
          </a:p>
          <a:p>
            <a:pPr algn="just">
              <a:lnSpc>
                <a:spcPct val="150000"/>
              </a:lnSpc>
            </a:pPr>
            <a:r>
              <a:rPr lang="cs-CZ" sz="1400" dirty="0">
                <a:solidFill>
                  <a:schemeClr val="bg1"/>
                </a:solidFill>
                <a:latin typeface="Times New Roman" panose="02020603050405020304" pitchFamily="18" charset="0"/>
                <a:cs typeface="Times New Roman" panose="02020603050405020304" pitchFamily="18" charset="0"/>
              </a:rPr>
              <a:t>GSM telefon může předat hlasovou nebe textovou zprávu určenému adresátovi. </a:t>
            </a: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text, snímek obrazovky, multimédia&#10;&#10;Popis byl vytvořen automaticky">
            <a:extLst>
              <a:ext uri="{FF2B5EF4-FFF2-40B4-BE49-F238E27FC236}">
                <a16:creationId xmlns:a16="http://schemas.microsoft.com/office/drawing/2014/main" id="{135B9CD2-B10E-F145-9549-F0AFDE77DB0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65237" y="794390"/>
            <a:ext cx="4408381" cy="5877252"/>
          </a:xfrm>
          <a:prstGeom prst="rect">
            <a:avLst/>
          </a:prstGeom>
        </p:spPr>
      </p:pic>
    </p:spTree>
    <p:extLst>
      <p:ext uri="{BB962C8B-B14F-4D97-AF65-F5344CB8AC3E}">
        <p14:creationId xmlns:p14="http://schemas.microsoft.com/office/powerpoint/2010/main" val="32218928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1018384" y="799176"/>
            <a:ext cx="3851790" cy="4047262"/>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Panel č. 20 </a:t>
            </a:r>
          </a:p>
          <a:p>
            <a:r>
              <a:rPr lang="cs-CZ" dirty="0">
                <a:solidFill>
                  <a:schemeClr val="bg1"/>
                </a:solidFill>
                <a:latin typeface="Times New Roman" panose="02020603050405020304" pitchFamily="18" charset="0"/>
                <a:cs typeface="Times New Roman" panose="02020603050405020304" pitchFamily="18" charset="0"/>
              </a:rPr>
              <a:t>Zásobování </a:t>
            </a:r>
            <a:r>
              <a:rPr lang="cs-CZ" sz="1600" dirty="0">
                <a:solidFill>
                  <a:schemeClr val="bg1"/>
                </a:solidFill>
                <a:latin typeface="Times New Roman" panose="02020603050405020304" pitchFamily="18" charset="0"/>
                <a:cs typeface="Times New Roman" panose="02020603050405020304" pitchFamily="18" charset="0"/>
              </a:rPr>
              <a:t>požární</a:t>
            </a:r>
            <a:r>
              <a:rPr lang="cs-CZ" dirty="0">
                <a:solidFill>
                  <a:schemeClr val="bg1"/>
                </a:solidFill>
                <a:latin typeface="Times New Roman" panose="02020603050405020304" pitchFamily="18" charset="0"/>
                <a:cs typeface="Times New Roman" panose="02020603050405020304" pitchFamily="18" charset="0"/>
              </a:rPr>
              <a:t> vodou</a:t>
            </a:r>
          </a:p>
          <a:p>
            <a:pPr marL="342900" indent="-342900">
              <a:buAutoNum type="arabicPeriod" startAt="13"/>
            </a:pPr>
            <a:endParaRPr lang="cs-CZ" sz="1100" dirty="0">
              <a:solidFill>
                <a:schemeClr val="bg1"/>
              </a:solidFill>
              <a:latin typeface="Times New Roman" panose="02020603050405020304" pitchFamily="18" charset="0"/>
              <a:cs typeface="Times New Roman" panose="02020603050405020304" pitchFamily="18" charset="0"/>
            </a:endParaRPr>
          </a:p>
          <a:p>
            <a:pPr algn="just"/>
            <a:r>
              <a:rPr lang="cs-CZ" sz="1400" dirty="0">
                <a:solidFill>
                  <a:schemeClr val="bg1"/>
                </a:solidFill>
                <a:latin typeface="Times New Roman" panose="02020603050405020304" pitchFamily="18" charset="0"/>
                <a:cs typeface="Times New Roman" panose="02020603050405020304" pitchFamily="18" charset="0"/>
              </a:rPr>
              <a:t>Zdroji požární vody podle normy ČSN 73 0873 jsou zejména odběrní místa (místa vhodná k odběru vody pro hašení mobilní požární technikou, technickými prostředky požární ochrany nebo certifikovanými typy výrobků):</a:t>
            </a:r>
          </a:p>
          <a:p>
            <a:pPr algn="just"/>
            <a:r>
              <a:rPr lang="cs-CZ" sz="1400" dirty="0">
                <a:solidFill>
                  <a:schemeClr val="bg1"/>
                </a:solidFill>
                <a:latin typeface="Times New Roman" panose="02020603050405020304" pitchFamily="18" charset="0"/>
                <a:cs typeface="Times New Roman" panose="02020603050405020304" pitchFamily="18" charset="0"/>
              </a:rPr>
              <a:t>a) vnější odběrní místa</a:t>
            </a:r>
          </a:p>
          <a:p>
            <a:pPr marL="285750" indent="-285750" algn="just">
              <a:buFont typeface="Arial" panose="020B0604020202020204" pitchFamily="34" charset="0"/>
              <a:buChar char="•"/>
            </a:pPr>
            <a:r>
              <a:rPr lang="cs-CZ" sz="1400" dirty="0">
                <a:solidFill>
                  <a:schemeClr val="bg1"/>
                </a:solidFill>
                <a:latin typeface="Times New Roman" panose="02020603050405020304" pitchFamily="18" charset="0"/>
                <a:cs typeface="Times New Roman" panose="02020603050405020304" pitchFamily="18" charset="0"/>
              </a:rPr>
              <a:t>nadzemní a podzemní hydranty</a:t>
            </a:r>
          </a:p>
          <a:p>
            <a:pPr marL="285750" indent="-285750" algn="just">
              <a:buFont typeface="Arial" panose="020B0604020202020204" pitchFamily="34" charset="0"/>
              <a:buChar char="•"/>
            </a:pPr>
            <a:r>
              <a:rPr lang="cs-CZ" sz="1400" dirty="0">
                <a:solidFill>
                  <a:schemeClr val="bg1"/>
                </a:solidFill>
                <a:latin typeface="Times New Roman" panose="02020603050405020304" pitchFamily="18" charset="0"/>
                <a:cs typeface="Times New Roman" panose="02020603050405020304" pitchFamily="18" charset="0"/>
              </a:rPr>
              <a:t>požární výtokové stojany a plnící místa</a:t>
            </a:r>
          </a:p>
          <a:p>
            <a:pPr marL="285750" indent="-285750" algn="just">
              <a:buFont typeface="Arial" panose="020B0604020202020204" pitchFamily="34" charset="0"/>
              <a:buChar char="•"/>
            </a:pPr>
            <a:r>
              <a:rPr lang="cs-CZ" sz="1400" dirty="0">
                <a:solidFill>
                  <a:schemeClr val="bg1"/>
                </a:solidFill>
                <a:latin typeface="Times New Roman" panose="02020603050405020304" pitchFamily="18" charset="0"/>
                <a:cs typeface="Times New Roman" panose="02020603050405020304" pitchFamily="18" charset="0"/>
              </a:rPr>
              <a:t>vodní toky (např. řeka, potok)</a:t>
            </a:r>
          </a:p>
          <a:p>
            <a:pPr marL="285750" indent="-285750" algn="just">
              <a:buFont typeface="Arial" panose="020B0604020202020204" pitchFamily="34" charset="0"/>
              <a:buChar char="•"/>
            </a:pPr>
            <a:r>
              <a:rPr lang="cs-CZ" sz="1400" dirty="0">
                <a:solidFill>
                  <a:schemeClr val="bg1"/>
                </a:solidFill>
                <a:latin typeface="Times New Roman" panose="02020603050405020304" pitchFamily="18" charset="0"/>
                <a:cs typeface="Times New Roman" panose="02020603050405020304" pitchFamily="18" charset="0"/>
              </a:rPr>
              <a:t>přirozené a umělé nádrže na vodu (např. studny, rybníky, jezera, přehrady, bazény, požární nádrže, reservoáry, nádrže s vhodnou technologickou vodou aj.)</a:t>
            </a:r>
          </a:p>
          <a:p>
            <a:pPr algn="just"/>
            <a:r>
              <a:rPr lang="cs-CZ" sz="1400" dirty="0">
                <a:solidFill>
                  <a:schemeClr val="bg1"/>
                </a:solidFill>
                <a:latin typeface="Times New Roman" panose="02020603050405020304" pitchFamily="18" charset="0"/>
                <a:cs typeface="Times New Roman" panose="02020603050405020304" pitchFamily="18" charset="0"/>
              </a:rPr>
              <a:t>b) vnitřní odběrní místa, osazená hadicovými systémy s tvarově stálou nebo zploštělou hadicí.</a:t>
            </a: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text, snímek obrazovky, Obdélník, interiér&#10;&#10;Popis byl vytvořen automaticky">
            <a:extLst>
              <a:ext uri="{FF2B5EF4-FFF2-40B4-BE49-F238E27FC236}">
                <a16:creationId xmlns:a16="http://schemas.microsoft.com/office/drawing/2014/main" id="{7123AD1A-A6DE-90C7-58D8-8AAEB685E2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41166" y="900693"/>
            <a:ext cx="4284076" cy="5480228"/>
          </a:xfrm>
          <a:prstGeom prst="rect">
            <a:avLst/>
          </a:prstGeom>
        </p:spPr>
      </p:pic>
    </p:spTree>
    <p:extLst>
      <p:ext uri="{BB962C8B-B14F-4D97-AF65-F5344CB8AC3E}">
        <p14:creationId xmlns:p14="http://schemas.microsoft.com/office/powerpoint/2010/main" val="330899169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1018383" y="799176"/>
            <a:ext cx="5790189" cy="4524315"/>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Předpisy: </a:t>
            </a:r>
          </a:p>
          <a:p>
            <a:endParaRPr lang="cs-CZ"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zákon č. 133/1985 Sb., o požární ochraně </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zákon č. 274/2001 Sb., o vodovodech a kanalizacích pro veřejnou potřebu, které jsou jedním z hlavních zdrojů požární vody</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ČSN 75 2411 Zdroje požární vody</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ČSN 730873 Zásobování požární vodou</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ČSN 75 5401 Navrhování vodovodního potrubí, (stanovuje, které armatury na vodovodní síti pro veřejnou potřebu lze využívat pro požární účely, jakým způsobem je nutno dimenzovat vodovodní síť). </a:t>
            </a: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Zásobování požární vodou</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66541647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1018383" y="799176"/>
            <a:ext cx="5790189" cy="2031325"/>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Kategorie činností: </a:t>
            </a:r>
          </a:p>
          <a:p>
            <a:endParaRPr lang="cs-CZ"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bez zvýšeného požárního nebezpeční</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se zvýšeným požárním nebezpečím</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s vysokým požárním nebezpečím</a:t>
            </a: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Zásobování požární vodou</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9721307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0865205A-60C3-D141-F5D5-00703C7ECFA0}"/>
            </a:ext>
          </a:extLst>
        </p:cNvPr>
        <p:cNvGrpSpPr/>
        <p:nvPr/>
      </p:nvGrpSpPr>
      <p:grpSpPr>
        <a:xfrm>
          <a:off x="0" y="0"/>
          <a:ext cx="0" cy="0"/>
          <a:chOff x="0" y="0"/>
          <a:chExt cx="0" cy="0"/>
        </a:xfrm>
      </p:grpSpPr>
      <p:sp>
        <p:nvSpPr>
          <p:cNvPr id="9" name="TextovéPole 8">
            <a:extLst>
              <a:ext uri="{FF2B5EF4-FFF2-40B4-BE49-F238E27FC236}">
                <a16:creationId xmlns:a16="http://schemas.microsoft.com/office/drawing/2014/main" id="{A5B0456E-BC0D-0D8E-247E-4D2E5E18C8E3}"/>
              </a:ext>
            </a:extLst>
          </p:cNvPr>
          <p:cNvSpPr txBox="1"/>
          <p:nvPr/>
        </p:nvSpPr>
        <p:spPr>
          <a:xfrm>
            <a:off x="1075599" y="1001156"/>
            <a:ext cx="3963540" cy="765787"/>
          </a:xfrm>
          <a:prstGeom prst="rect">
            <a:avLst/>
          </a:prstGeom>
          <a:noFill/>
        </p:spPr>
        <p:txBody>
          <a:bodyPr wrap="square" rtlCol="0">
            <a:spAutoFit/>
          </a:bodyPr>
          <a:lstStyle/>
          <a:p>
            <a:r>
              <a:rPr lang="cs-CZ" sz="2000" b="1" dirty="0">
                <a:solidFill>
                  <a:schemeClr val="bg1"/>
                </a:solidFill>
                <a:latin typeface="Times New Roman" panose="02020603050405020304" pitchFamily="18" charset="0"/>
                <a:cs typeface="Times New Roman" panose="02020603050405020304" pitchFamily="18" charset="0"/>
              </a:rPr>
              <a:t>Schéma rozvoje požáru</a:t>
            </a:r>
            <a:endParaRPr lang="cs-CZ" dirty="0">
              <a:solidFill>
                <a:schemeClr val="bg1"/>
              </a:solidFill>
              <a:latin typeface="Times New Roman" panose="02020603050405020304" pitchFamily="18" charset="0"/>
              <a:cs typeface="Times New Roman" panose="02020603050405020304" pitchFamily="18" charset="0"/>
            </a:endParaRPr>
          </a:p>
          <a:p>
            <a:pPr algn="just">
              <a:lnSpc>
                <a:spcPct val="150000"/>
              </a:lnSpc>
            </a:pPr>
            <a:endParaRPr lang="cs-CZ" dirty="0">
              <a:solidFill>
                <a:schemeClr val="bg1"/>
              </a:solidFill>
              <a:latin typeface="Times New Roman" panose="02020603050405020304" pitchFamily="18" charset="0"/>
              <a:cs typeface="Times New Roman" panose="02020603050405020304" pitchFamily="18" charset="0"/>
            </a:endParaRPr>
          </a:p>
        </p:txBody>
      </p:sp>
      <p:sp>
        <p:nvSpPr>
          <p:cNvPr id="5" name="Nadpis 1">
            <a:extLst>
              <a:ext uri="{FF2B5EF4-FFF2-40B4-BE49-F238E27FC236}">
                <a16:creationId xmlns:a16="http://schemas.microsoft.com/office/drawing/2014/main" id="{CC9A0D66-2064-DAB7-BD17-B091AD80A873}"/>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Požárně bezpečnostní zařízení</a:t>
            </a:r>
            <a:endParaRPr lang="cs-CZ" sz="2800" dirty="0">
              <a:latin typeface="Calibri" panose="020F0502020204030204" pitchFamily="34" charset="0"/>
              <a:cs typeface="Calibri" panose="020F0502020204030204" pitchFamily="34" charset="0"/>
            </a:endParaRPr>
          </a:p>
        </p:txBody>
      </p:sp>
      <p:sp>
        <p:nvSpPr>
          <p:cNvPr id="6" name="Tlačítko akce: Domů 5">
            <a:hlinkClick r:id="" action="ppaction://hlinkshowjump?jump=firstslide" highlightClick="1"/>
            <a:extLst>
              <a:ext uri="{FF2B5EF4-FFF2-40B4-BE49-F238E27FC236}">
                <a16:creationId xmlns:a16="http://schemas.microsoft.com/office/drawing/2014/main" id="{979C3E79-AF71-0EAA-D884-569698E71BE9}"/>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Tlačítko akce: Dopředu nebo Další 7">
            <a:hlinkClick r:id="" action="ppaction://hlinkshowjump?jump=nextslide" highlightClick="1"/>
            <a:extLst>
              <a:ext uri="{FF2B5EF4-FFF2-40B4-BE49-F238E27FC236}">
                <a16:creationId xmlns:a16="http://schemas.microsoft.com/office/drawing/2014/main" id="{87C96FB0-F64C-172A-E540-EA84D8F73A05}"/>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Zpět nebo Předchozí 9">
            <a:hlinkClick r:id="" action="ppaction://hlinkshowjump?jump=previousslide" highlightClick="1"/>
            <a:extLst>
              <a:ext uri="{FF2B5EF4-FFF2-40B4-BE49-F238E27FC236}">
                <a16:creationId xmlns:a16="http://schemas.microsoft.com/office/drawing/2014/main" id="{A151E537-AC1D-1C18-111D-F248C858022C}"/>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2C71950F-17E4-F55D-321D-E37F4FF010EE}"/>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graphicFrame>
        <p:nvGraphicFramePr>
          <p:cNvPr id="13" name="Zástupný symbol pro obsah 3">
            <a:extLst>
              <a:ext uri="{FF2B5EF4-FFF2-40B4-BE49-F238E27FC236}">
                <a16:creationId xmlns:a16="http://schemas.microsoft.com/office/drawing/2014/main" id="{7CBA5D53-D36B-9D64-C303-8F48DFD3C953}"/>
              </a:ext>
            </a:extLst>
          </p:cNvPr>
          <p:cNvGraphicFramePr>
            <a:graphicFrameLocks/>
          </p:cNvGraphicFramePr>
          <p:nvPr>
            <p:extLst>
              <p:ext uri="{D42A27DB-BD31-4B8C-83A1-F6EECF244321}">
                <p14:modId xmlns:p14="http://schemas.microsoft.com/office/powerpoint/2010/main" val="2888327915"/>
              </p:ext>
            </p:extLst>
          </p:nvPr>
        </p:nvGraphicFramePr>
        <p:xfrm>
          <a:off x="2009026" y="2484611"/>
          <a:ext cx="8407400" cy="34387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0741191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1018383" y="1010794"/>
            <a:ext cx="5790189" cy="2862322"/>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Posuzování požární bezpečnosti a ochrana zdrojů vody v územních plánech: </a:t>
            </a:r>
          </a:p>
          <a:p>
            <a:endParaRPr lang="cs-CZ"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Orgány územního plánování - ve smyslu stavebního zákona č. 283/2021 Sb., stavební zákon.</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Z vodohospodářského hlediska je dotčeným orgánem dle vodního zákona č. 254/2000 Sb., ve znění pozdějších předpisů, Vodoprávní úřad, který odpovídá za optimální ochranu a využívání povrchových a podzemních vod.</a:t>
            </a: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Zásobování požární vodou</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9422353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1018383" y="1010794"/>
            <a:ext cx="5790189" cy="4524315"/>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Posuzování požární bezpečnosti a ochrana zdrojů vody v územních plánech</a:t>
            </a:r>
          </a:p>
          <a:p>
            <a:endParaRPr lang="cs-CZ"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Pro účely stanovení stupně nebezpečí území obce ve smyslu Přílohy číslo 1 k vyhlášce číslo 247/2001 Sb., o organizaci a činnosti jednotek požární ochrany jsou stanovena kritéria:</a:t>
            </a: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počtu obyvatel</a:t>
            </a: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charakteru území</a:t>
            </a: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počtu zásahů.</a:t>
            </a:r>
          </a:p>
          <a:p>
            <a:r>
              <a:rPr lang="cs-CZ" dirty="0">
                <a:solidFill>
                  <a:schemeClr val="bg1"/>
                </a:solidFill>
                <a:latin typeface="Times New Roman" panose="02020603050405020304" pitchFamily="18" charset="0"/>
                <a:cs typeface="Times New Roman" panose="02020603050405020304" pitchFamily="18" charset="0"/>
              </a:rPr>
              <a:t>Dle počtu obyvatel, charakteru území a počtu zásahů v zastavěném nebo nezastavěném území, je nutno v rámci územního plánování přihlížet k: výběru vodních zdrojů, </a:t>
            </a: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jejich kapacitě, </a:t>
            </a: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umístnění,</a:t>
            </a: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Přístupnosti,</a:t>
            </a: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technické konstrukci</a:t>
            </a: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Zásobování požární vodou</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70373745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6" y="982523"/>
            <a:ext cx="5790189" cy="2031325"/>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Zdroje požární vody ČSN 75 2411</a:t>
            </a:r>
          </a:p>
          <a:p>
            <a:endParaRPr lang="cs-CZ"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hlinkClick r:id="rId3" action="ppaction://hlinksldjump"/>
              </a:rPr>
              <a:t>Zdroje přirozeného původu</a:t>
            </a:r>
            <a:endParaRPr lang="cs-CZ" dirty="0">
              <a:solidFill>
                <a:schemeClr val="bg1"/>
              </a:solidFill>
              <a:latin typeface="Times New Roman" panose="02020603050405020304" pitchFamily="18" charset="0"/>
              <a:cs typeface="Times New Roman" panose="02020603050405020304" pitchFamily="18" charset="0"/>
            </a:endParaRP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Víceúčelové zdroje</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Umělé zdroje </a:t>
            </a: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420064803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6" y="982523"/>
            <a:ext cx="5790189" cy="4801314"/>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Zdroje přirozeného původu</a:t>
            </a:r>
          </a:p>
          <a:p>
            <a:endParaRPr lang="cs-CZ" b="1"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podzemní zdroje </a:t>
            </a: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povrchové zdroje </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Většina velkých zastavěných území nemá k dispozici v současné době dostatek zdrojů přirozeného původu. Hlavní příčiny:</a:t>
            </a:r>
          </a:p>
          <a:p>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err="1">
                <a:solidFill>
                  <a:schemeClr val="bg1"/>
                </a:solidFill>
                <a:latin typeface="Times New Roman" panose="02020603050405020304" pitchFamily="18" charset="0"/>
                <a:cs typeface="Times New Roman" panose="02020603050405020304" pitchFamily="18" charset="0"/>
              </a:rPr>
              <a:t>zatrubnění</a:t>
            </a:r>
            <a:r>
              <a:rPr lang="cs-CZ" dirty="0">
                <a:solidFill>
                  <a:schemeClr val="bg1"/>
                </a:solidFill>
                <a:latin typeface="Times New Roman" panose="02020603050405020304" pitchFamily="18" charset="0"/>
                <a:cs typeface="Times New Roman" panose="02020603050405020304" pitchFamily="18" charset="0"/>
              </a:rPr>
              <a:t> řady původně přirozených menších vodních toků z důvodů využití území pro různé stavební účely</a:t>
            </a:r>
          </a:p>
          <a:p>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opuštěním původních studní, které se nacházely původně v blízkosti stavebních objektů (surová voda v mnoha případech nesplňuje parametry kladené na surovou vodu určenou k úpravě na vodu pitnou – PHO,  sekundární kontaminace vodonosných vrstev). </a:t>
            </a: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80933722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6" y="982523"/>
            <a:ext cx="5790189" cy="1754326"/>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Vnější odběrní místa</a:t>
            </a:r>
          </a:p>
          <a:p>
            <a:endParaRPr lang="cs-CZ" b="1"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hlinkClick r:id="rId3" action="ppaction://hlinksldjump"/>
              </a:rPr>
              <a:t>na vodovodní síti vodovodů pro veřejnou potřebu </a:t>
            </a:r>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hlinkClick r:id="rId4" action="ppaction://hlinksldjump"/>
              </a:rPr>
              <a:t>na vnitřních vodovodech</a:t>
            </a:r>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hlinkClick r:id="rId5" action="ppaction://hlinksldjump"/>
              </a:rPr>
              <a:t>na soukromých vodovodech</a:t>
            </a:r>
            <a:endParaRPr lang="cs-CZ" dirty="0">
              <a:solidFill>
                <a:schemeClr val="bg1"/>
              </a:solidFill>
              <a:latin typeface="Times New Roman" panose="02020603050405020304" pitchFamily="18" charset="0"/>
              <a:cs typeface="Times New Roman" panose="02020603050405020304" pitchFamily="18" charset="0"/>
            </a:endParaRP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venku, požární hydrant, rostlina, flétna/dudy&#10;&#10;Popis byl vytvořen automaticky">
            <a:extLst>
              <a:ext uri="{FF2B5EF4-FFF2-40B4-BE49-F238E27FC236}">
                <a16:creationId xmlns:a16="http://schemas.microsoft.com/office/drawing/2014/main" id="{35BE11D3-5BD2-A924-78AD-93A61E3A4D9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114615" y="1559858"/>
            <a:ext cx="3207124" cy="4276165"/>
          </a:xfrm>
          <a:prstGeom prst="rect">
            <a:avLst/>
          </a:prstGeom>
        </p:spPr>
      </p:pic>
    </p:spTree>
    <p:extLst>
      <p:ext uri="{BB962C8B-B14F-4D97-AF65-F5344CB8AC3E}">
        <p14:creationId xmlns:p14="http://schemas.microsoft.com/office/powerpoint/2010/main" val="285363989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968956" y="982523"/>
            <a:ext cx="5790189" cy="2308324"/>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Vodovod pro veřejnou potřebu zákon 274/2001 Sb.</a:t>
            </a:r>
          </a:p>
          <a:p>
            <a:pPr marL="285750" indent="-285750">
              <a:buFont typeface="Arial" panose="020B0604020202020204" pitchFamily="34" charset="0"/>
              <a:buChar char="•"/>
            </a:pPr>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 1 odst. 3</a:t>
            </a:r>
          </a:p>
          <a:p>
            <a:pPr marL="285750" indent="-285750">
              <a:buFont typeface="Arial" panose="020B0604020202020204" pitchFamily="34" charset="0"/>
              <a:buChar char="•"/>
            </a:pPr>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„za veřejný vodovod se nepovažuje vodárenské zařízení u něhož je průměrná denní produkce menší než 10 m3/den, nebo je-li počet fyzických osob trvale využívajících vodovod menší než 50“</a:t>
            </a: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53023008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1458602" y="1264911"/>
            <a:ext cx="6160893" cy="3693319"/>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Vnitřní vodovod ČSN 75 0150 Názvosloví vodárenství</a:t>
            </a:r>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venkovní vodovodní potrubí vč. příslušenství a technických zařízení připojených na vodovod pro veřejnou potřebu počínaje hlavním domovním uzávěrem vody</a:t>
            </a:r>
          </a:p>
          <a:p>
            <a:pPr marL="285750" indent="-285750">
              <a:buFont typeface="Arial" panose="020B0604020202020204" pitchFamily="34" charset="0"/>
              <a:buChar char="•"/>
            </a:pPr>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venkovní trubní vedení, na kterém jsou vybudovány vnější OM požární vody (hydranty, výtokové stojany, výjimečně plnicí místa)</a:t>
            </a:r>
          </a:p>
          <a:p>
            <a:pPr marL="285750" indent="-285750">
              <a:buFont typeface="Arial" panose="020B0604020202020204" pitchFamily="34" charset="0"/>
              <a:buChar char="•"/>
            </a:pPr>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vnitřní trubní vedení umístěné v jednotlivých stavebních objektech, na kterých bývají rovněž v řadě případů v souladu s článkem 6.8 Vnitřní OM </a:t>
            </a:r>
            <a:br>
              <a:rPr lang="cs-CZ" dirty="0">
                <a:solidFill>
                  <a:schemeClr val="bg1"/>
                </a:solidFill>
                <a:latin typeface="Times New Roman" panose="02020603050405020304" pitchFamily="18" charset="0"/>
                <a:cs typeface="Times New Roman" panose="02020603050405020304" pitchFamily="18" charset="0"/>
              </a:rPr>
            </a:br>
            <a:r>
              <a:rPr lang="cs-CZ" dirty="0">
                <a:solidFill>
                  <a:schemeClr val="bg1"/>
                </a:solidFill>
                <a:latin typeface="Times New Roman" panose="02020603050405020304" pitchFamily="18" charset="0"/>
                <a:cs typeface="Times New Roman" panose="02020603050405020304" pitchFamily="18" charset="0"/>
              </a:rPr>
              <a:t>(ČSN 73 0873) osazovány hydranty.</a:t>
            </a: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descr="Obsah obrázku zařízení, měřič, zeď, interiér&#10;&#10;Popis byl vytvořen automaticky">
            <a:extLst>
              <a:ext uri="{FF2B5EF4-FFF2-40B4-BE49-F238E27FC236}">
                <a16:creationId xmlns:a16="http://schemas.microsoft.com/office/drawing/2014/main" id="{708E9A48-0072-FF46-EDC7-8BA95A2B4B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72716" y="1264911"/>
            <a:ext cx="2904565" cy="2178424"/>
          </a:xfrm>
          <a:prstGeom prst="rect">
            <a:avLst/>
          </a:prstGeom>
        </p:spPr>
      </p:pic>
    </p:spTree>
    <p:extLst>
      <p:ext uri="{BB962C8B-B14F-4D97-AF65-F5344CB8AC3E}">
        <p14:creationId xmlns:p14="http://schemas.microsoft.com/office/powerpoint/2010/main" val="383811613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1458602" y="1217847"/>
            <a:ext cx="6160893" cy="2862322"/>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Soukromý vodovod  ČSN 75 0150 Názvosloví vodárenství</a:t>
            </a:r>
          </a:p>
          <a:p>
            <a:endParaRPr lang="cs-CZ" dirty="0">
              <a:solidFill>
                <a:schemeClr val="bg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v průmyslových aglomeracích s poměrně rozsáhlou zástavbou bytového fondu (hornické a hutnické kolonie, zahrádkářské kolonie, rekreační střediska) nebo řadou bytových domů ve vlastnictví jednoho nebo více majitelů, případně i u dosud z různých </a:t>
            </a:r>
            <a:r>
              <a:rPr lang="cs-CZ" dirty="0" err="1">
                <a:solidFill>
                  <a:schemeClr val="bg1"/>
                </a:solidFill>
                <a:latin typeface="Times New Roman" panose="02020603050405020304" pitchFamily="18" charset="0"/>
                <a:cs typeface="Times New Roman" panose="02020603050405020304" pitchFamily="18" charset="0"/>
              </a:rPr>
              <a:t>technicko-provozních</a:t>
            </a:r>
            <a:r>
              <a:rPr lang="cs-CZ" dirty="0">
                <a:solidFill>
                  <a:schemeClr val="bg1"/>
                </a:solidFill>
                <a:latin typeface="Times New Roman" panose="02020603050405020304" pitchFamily="18" charset="0"/>
                <a:cs typeface="Times New Roman" panose="02020603050405020304" pitchFamily="18" charset="0"/>
              </a:rPr>
              <a:t> příčin nepředaných obecních vodovodů vodárenským společnostem pro nesplňující některé technické parametry nebo nevyhovující </a:t>
            </a:r>
            <a:r>
              <a:rPr lang="cs-CZ" dirty="0" err="1">
                <a:solidFill>
                  <a:schemeClr val="bg1"/>
                </a:solidFill>
                <a:latin typeface="Times New Roman" panose="02020603050405020304" pitchFamily="18" charset="0"/>
                <a:cs typeface="Times New Roman" panose="02020603050405020304" pitchFamily="18" charset="0"/>
              </a:rPr>
              <a:t>technicko-provozní</a:t>
            </a:r>
            <a:r>
              <a:rPr lang="cs-CZ" dirty="0">
                <a:solidFill>
                  <a:schemeClr val="bg1"/>
                </a:solidFill>
                <a:latin typeface="Times New Roman" panose="02020603050405020304" pitchFamily="18" charset="0"/>
                <a:cs typeface="Times New Roman" panose="02020603050405020304" pitchFamily="18" charset="0"/>
              </a:rPr>
              <a:t> stav. </a:t>
            </a: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42145739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1458602" y="1244741"/>
            <a:ext cx="6160893" cy="3416320"/>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Zdroji požární vody (ČSN 73 0873 Zásobování požární vodou) jsou zejména: </a:t>
            </a:r>
          </a:p>
          <a:p>
            <a:endParaRPr lang="cs-CZ" b="1" dirty="0">
              <a:solidFill>
                <a:schemeClr val="bg1"/>
              </a:solidFill>
              <a:latin typeface="Times New Roman" panose="02020603050405020304" pitchFamily="18" charset="0"/>
              <a:cs typeface="Times New Roman" panose="02020603050405020304" pitchFamily="18" charset="0"/>
            </a:endParaRPr>
          </a:p>
          <a:p>
            <a:pPr marL="342900" indent="-342900">
              <a:buFont typeface="+mj-lt"/>
              <a:buAutoNum type="alphaLcParenR"/>
            </a:pPr>
            <a:r>
              <a:rPr lang="cs-CZ" dirty="0">
                <a:solidFill>
                  <a:schemeClr val="bg1"/>
                </a:solidFill>
                <a:latin typeface="Times New Roman" panose="02020603050405020304" pitchFamily="18" charset="0"/>
                <a:cs typeface="Times New Roman" panose="02020603050405020304" pitchFamily="18" charset="0"/>
              </a:rPr>
              <a:t>vnější odběrní místa:</a:t>
            </a:r>
          </a:p>
          <a:p>
            <a:pPr marL="742950" lvl="1"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nadzemní a podzemní hydranty; </a:t>
            </a:r>
          </a:p>
          <a:p>
            <a:pPr marL="742950" lvl="1"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požární výtokové stojany a plnicí místa; </a:t>
            </a:r>
          </a:p>
          <a:p>
            <a:pPr marL="742950" lvl="1"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vodní toky (např. řeka, potok); </a:t>
            </a:r>
          </a:p>
          <a:p>
            <a:pPr marL="742950" lvl="1" indent="-285750">
              <a:buFont typeface="Arial" panose="020B0604020202020204" pitchFamily="34" charset="0"/>
              <a:buChar char="•"/>
            </a:pPr>
            <a:r>
              <a:rPr lang="cs-CZ" dirty="0">
                <a:solidFill>
                  <a:schemeClr val="bg1"/>
                </a:solidFill>
                <a:latin typeface="Times New Roman" panose="02020603050405020304" pitchFamily="18" charset="0"/>
                <a:cs typeface="Times New Roman" panose="02020603050405020304" pitchFamily="18" charset="0"/>
              </a:rPr>
              <a:t>přirozené a umělé nádrže na vodu (např. studny, rybníky, jezera, přehrady, bazény, požární nádrže, reservoáry, nádrže s vhodnou technologickou vodou aj.); </a:t>
            </a:r>
          </a:p>
          <a:p>
            <a:pPr marL="342900" indent="-342900">
              <a:buFont typeface="+mj-lt"/>
              <a:buAutoNum type="alphaLcParenR"/>
            </a:pPr>
            <a:endParaRPr lang="cs-CZ" dirty="0">
              <a:solidFill>
                <a:schemeClr val="bg1"/>
              </a:solidFill>
              <a:latin typeface="Times New Roman" panose="02020603050405020304" pitchFamily="18" charset="0"/>
              <a:cs typeface="Times New Roman" panose="02020603050405020304" pitchFamily="18" charset="0"/>
            </a:endParaRPr>
          </a:p>
          <a:p>
            <a:pPr marL="342900" indent="-342900">
              <a:buFont typeface="+mj-lt"/>
              <a:buAutoNum type="alphaLcParenR"/>
            </a:pPr>
            <a:r>
              <a:rPr lang="cs-CZ" dirty="0">
                <a:solidFill>
                  <a:schemeClr val="bg1"/>
                </a:solidFill>
                <a:latin typeface="Times New Roman" panose="02020603050405020304" pitchFamily="18" charset="0"/>
                <a:cs typeface="Times New Roman" panose="02020603050405020304" pitchFamily="18" charset="0"/>
              </a:rPr>
              <a:t>vnitřní odběrní místa</a:t>
            </a: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3" name="Obrázek 2">
            <a:extLst>
              <a:ext uri="{FF2B5EF4-FFF2-40B4-BE49-F238E27FC236}">
                <a16:creationId xmlns:a16="http://schemas.microsoft.com/office/drawing/2014/main" id="{02E7FEDA-D2F1-34F7-69B2-BD71A17B22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39952" y="1472453"/>
            <a:ext cx="2934821" cy="3913094"/>
          </a:xfrm>
          <a:prstGeom prst="rect">
            <a:avLst/>
          </a:prstGeom>
        </p:spPr>
      </p:pic>
    </p:spTree>
    <p:extLst>
      <p:ext uri="{BB962C8B-B14F-4D97-AF65-F5344CB8AC3E}">
        <p14:creationId xmlns:p14="http://schemas.microsoft.com/office/powerpoint/2010/main" val="1294319431"/>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ovéPole 3">
            <a:extLst>
              <a:ext uri="{FF2B5EF4-FFF2-40B4-BE49-F238E27FC236}">
                <a16:creationId xmlns:a16="http://schemas.microsoft.com/office/drawing/2014/main" id="{4B16CF11-1F04-51FF-AD19-FEE7DED1838D}"/>
              </a:ext>
            </a:extLst>
          </p:cNvPr>
          <p:cNvSpPr txBox="1"/>
          <p:nvPr/>
        </p:nvSpPr>
        <p:spPr>
          <a:xfrm>
            <a:off x="1695097" y="1043035"/>
            <a:ext cx="8533390" cy="5078313"/>
          </a:xfrm>
          <a:prstGeom prst="rect">
            <a:avLst/>
          </a:prstGeom>
          <a:noFill/>
        </p:spPr>
        <p:txBody>
          <a:bodyPr wrap="square">
            <a:spAutoFit/>
          </a:bodyPr>
          <a:lstStyle/>
          <a:p>
            <a:r>
              <a:rPr lang="cs-CZ" b="1" dirty="0">
                <a:solidFill>
                  <a:schemeClr val="bg1"/>
                </a:solidFill>
                <a:latin typeface="Times New Roman" panose="02020603050405020304" pitchFamily="18" charset="0"/>
                <a:cs typeface="Times New Roman" panose="02020603050405020304" pitchFamily="18" charset="0"/>
              </a:rPr>
              <a:t>Zařízení pro požární účely – podzemní hydranty</a:t>
            </a:r>
          </a:p>
          <a:p>
            <a:endParaRPr lang="cs-CZ" b="1"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Podzemní hydrant je technická armatura na vodovodní síti určená pro odběr požární vody, popř. pro provozní účely spojené s provozováním vodovodních řadů. </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Podzemní hydranty mají 2 základní funkce: v reálné praxi se s nimi setkáte vždy na nejvyšším a nejnižším místě dané sekce. Za sekci lze považovat např. odbočku větvené sítě z hlavního páteřního vodovodního řadu. Dle délky této odbočky se na vodovodním řadu ve vzdálenosti 90 – 120 m osazují ještě další podzemní hydranty.  Hydranty na nejvyšším a nejnižším místě je nutno vždy považovat za provozní zařízení, které však lze dle potřeby využít i k požárním odběrům vody. Ostatní hydranty na této odbočce se osazují </a:t>
            </a:r>
            <a:br>
              <a:rPr lang="cs-CZ" dirty="0">
                <a:solidFill>
                  <a:schemeClr val="bg1"/>
                </a:solidFill>
                <a:latin typeface="Times New Roman" panose="02020603050405020304" pitchFamily="18" charset="0"/>
                <a:cs typeface="Times New Roman" panose="02020603050405020304" pitchFamily="18" charset="0"/>
              </a:rPr>
            </a:br>
            <a:r>
              <a:rPr lang="cs-CZ" dirty="0">
                <a:solidFill>
                  <a:schemeClr val="bg1"/>
                </a:solidFill>
                <a:latin typeface="Times New Roman" panose="02020603050405020304" pitchFamily="18" charset="0"/>
                <a:cs typeface="Times New Roman" panose="02020603050405020304" pitchFamily="18" charset="0"/>
              </a:rPr>
              <a:t>již z požárního hlediska ve smyslu příslušných ČSN.</a:t>
            </a:r>
          </a:p>
          <a:p>
            <a:endParaRPr lang="cs-CZ" dirty="0">
              <a:solidFill>
                <a:schemeClr val="bg1"/>
              </a:solidFill>
              <a:latin typeface="Times New Roman" panose="02020603050405020304" pitchFamily="18" charset="0"/>
              <a:cs typeface="Times New Roman" panose="02020603050405020304" pitchFamily="18" charset="0"/>
            </a:endParaRPr>
          </a:p>
          <a:p>
            <a:r>
              <a:rPr lang="cs-CZ" dirty="0">
                <a:solidFill>
                  <a:schemeClr val="bg1"/>
                </a:solidFill>
                <a:latin typeface="Times New Roman" panose="02020603050405020304" pitchFamily="18" charset="0"/>
                <a:cs typeface="Times New Roman" panose="02020603050405020304" pitchFamily="18" charset="0"/>
              </a:rPr>
              <a:t>Obdobně se postupuje při osazování podzemních hydrantů i na jednotlivých páteřních řadech okruhové sítě. Tyto podzemní hydranty se osazují na všech vodovodních řadech od 80 mm a výše. Pro požární účely je vhodné využívat přednostně hydranty osazené na vodovodních řadech DN 100 mm a výše a pokud možno opět přednostně na řadech okruhové sítě.</a:t>
            </a:r>
          </a:p>
        </p:txBody>
      </p:sp>
      <p:sp>
        <p:nvSpPr>
          <p:cNvPr id="7" name="Nadpis 1">
            <a:extLst>
              <a:ext uri="{FF2B5EF4-FFF2-40B4-BE49-F238E27FC236}">
                <a16:creationId xmlns:a16="http://schemas.microsoft.com/office/drawing/2014/main" id="{7F4084C4-A479-8D13-88AB-FA8239104289}"/>
              </a:ext>
            </a:extLst>
          </p:cNvPr>
          <p:cNvSpPr>
            <a:spLocks noGrp="1" noRot="1" noMove="1" noResize="1" noEditPoints="1" noAdjustHandles="1" noChangeArrowheads="1" noChangeShapeType="1"/>
          </p:cNvSpPr>
          <p:nvPr>
            <p:ph type="title"/>
          </p:nvPr>
        </p:nvSpPr>
        <p:spPr>
          <a:xfrm>
            <a:off x="4337222" y="121562"/>
            <a:ext cx="7340384" cy="672828"/>
          </a:xfrm>
        </p:spPr>
        <p:txBody>
          <a:bodyPr>
            <a:normAutofit/>
          </a:bodyPr>
          <a:lstStyle/>
          <a:p>
            <a:pPr algn="ctr"/>
            <a:r>
              <a:rPr lang="cs-CZ" sz="2800" b="1" dirty="0">
                <a:solidFill>
                  <a:schemeClr val="accent5">
                    <a:lumMod val="75000"/>
                  </a:schemeClr>
                </a:solidFill>
                <a:latin typeface="Calibri" panose="020F0502020204030204" pitchFamily="34" charset="0"/>
                <a:cs typeface="Calibri" panose="020F0502020204030204" pitchFamily="34" charset="0"/>
              </a:rPr>
              <a:t>Zdroje požární vody</a:t>
            </a:r>
            <a:endParaRPr lang="cs-CZ" sz="2800" dirty="0">
              <a:latin typeface="Calibri" panose="020F0502020204030204" pitchFamily="34" charset="0"/>
              <a:cs typeface="Calibri" panose="020F0502020204030204" pitchFamily="34" charset="0"/>
            </a:endParaRPr>
          </a:p>
        </p:txBody>
      </p:sp>
      <p:sp>
        <p:nvSpPr>
          <p:cNvPr id="8" name="Tlačítko akce: Domů 7">
            <a:hlinkClick r:id="" action="ppaction://hlinkshowjump?jump=firstslide" highlightClick="1"/>
            <a:extLst>
              <a:ext uri="{FF2B5EF4-FFF2-40B4-BE49-F238E27FC236}">
                <a16:creationId xmlns:a16="http://schemas.microsoft.com/office/drawing/2014/main" id="{F1B83F3B-1B96-F614-BBDB-102933673786}"/>
              </a:ext>
            </a:extLst>
          </p:cNvPr>
          <p:cNvSpPr>
            <a:spLocks noGrp="1" noRot="1" noMove="1" noResize="1" noEditPoints="1" noAdjustHandles="1" noChangeArrowheads="1" noChangeShapeType="1"/>
          </p:cNvSpPr>
          <p:nvPr/>
        </p:nvSpPr>
        <p:spPr>
          <a:xfrm>
            <a:off x="1375718" y="309695"/>
            <a:ext cx="428368" cy="296562"/>
          </a:xfrm>
          <a:prstGeom prst="actionButtonHome">
            <a:avLst/>
          </a:prstGeom>
          <a:solidFill>
            <a:schemeClr val="tx1">
              <a:alpha val="22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Tlačítko akce: Dopředu nebo Další 9">
            <a:hlinkClick r:id="" action="ppaction://hlinkshowjump?jump=nextslide" highlightClick="1"/>
            <a:extLst>
              <a:ext uri="{FF2B5EF4-FFF2-40B4-BE49-F238E27FC236}">
                <a16:creationId xmlns:a16="http://schemas.microsoft.com/office/drawing/2014/main" id="{2E20C0B8-C309-E2FF-B1DD-35F3A70C3763}"/>
              </a:ext>
            </a:extLst>
          </p:cNvPr>
          <p:cNvSpPr>
            <a:spLocks noGrp="1" noRot="1" noMove="1" noResize="1" noEditPoints="1" noAdjustHandles="1" noChangeArrowheads="1" noChangeShapeType="1"/>
          </p:cNvSpPr>
          <p:nvPr/>
        </p:nvSpPr>
        <p:spPr>
          <a:xfrm>
            <a:off x="2273643" y="309695"/>
            <a:ext cx="411892" cy="296562"/>
          </a:xfrm>
          <a:prstGeom prst="actionButtonForwardNext">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Tlačítko akce: Zpět nebo Předchozí 10">
            <a:hlinkClick r:id="" action="ppaction://hlinkshowjump?jump=previousslide" highlightClick="1"/>
            <a:extLst>
              <a:ext uri="{FF2B5EF4-FFF2-40B4-BE49-F238E27FC236}">
                <a16:creationId xmlns:a16="http://schemas.microsoft.com/office/drawing/2014/main" id="{458E7A23-152E-02DF-3B8F-23F66CC3E489}"/>
              </a:ext>
            </a:extLst>
          </p:cNvPr>
          <p:cNvSpPr>
            <a:spLocks noGrp="1" noRot="1" noMove="1" noResize="1" noEditPoints="1" noAdjustHandles="1" noChangeArrowheads="1" noChangeShapeType="1"/>
          </p:cNvSpPr>
          <p:nvPr/>
        </p:nvSpPr>
        <p:spPr>
          <a:xfrm>
            <a:off x="1878227" y="309695"/>
            <a:ext cx="354227" cy="296562"/>
          </a:xfrm>
          <a:prstGeom prst="actionButtonBackPrevious">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lačítko akce: Návrat 11">
            <a:hlinkClick r:id="" action="ppaction://hlinkshowjump?jump=lastslideviewed" highlightClick="1"/>
            <a:extLst>
              <a:ext uri="{FF2B5EF4-FFF2-40B4-BE49-F238E27FC236}">
                <a16:creationId xmlns:a16="http://schemas.microsoft.com/office/drawing/2014/main" id="{D2C0FE15-AEB3-02D8-56CC-15C82F9002A6}"/>
              </a:ext>
            </a:extLst>
          </p:cNvPr>
          <p:cNvSpPr>
            <a:spLocks noGrp="1" noRot="1" noMove="1" noResize="1" noEditPoints="1" noAdjustHandles="1" noChangeArrowheads="1" noChangeShapeType="1"/>
          </p:cNvSpPr>
          <p:nvPr/>
        </p:nvSpPr>
        <p:spPr>
          <a:xfrm>
            <a:off x="4135395" y="309695"/>
            <a:ext cx="403654" cy="296562"/>
          </a:xfrm>
          <a:prstGeom prst="actionButtonReturn">
            <a:avLst/>
          </a:prstGeom>
          <a:solidFill>
            <a:schemeClr val="tx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7609817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bvod">
  <a:themeElements>
    <a:clrScheme name="Circuit">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S" id="{9D2C78AB-A455-E741-85CA-C11055A2E6DB}" vid="{95D3B5E3-3CBF-A545-94D4-D2BA6EC21C90}"/>
    </a:ext>
  </a:extLst>
</a:theme>
</file>

<file path=ppt/theme/theme3.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3591</TotalTime>
  <Words>8487</Words>
  <Application>Microsoft Office PowerPoint</Application>
  <PresentationFormat>Širokoúhlá obrazovka</PresentationFormat>
  <Paragraphs>1031</Paragraphs>
  <Slides>144</Slides>
  <Notes>1</Notes>
  <HiddenSlides>0</HiddenSlides>
  <MMClips>3</MMClips>
  <ScaleCrop>false</ScaleCrop>
  <HeadingPairs>
    <vt:vector size="6" baseType="variant">
      <vt:variant>
        <vt:lpstr>Použitá písma</vt:lpstr>
      </vt:variant>
      <vt:variant>
        <vt:i4>8</vt:i4>
      </vt:variant>
      <vt:variant>
        <vt:lpstr>Motiv</vt:lpstr>
      </vt:variant>
      <vt:variant>
        <vt:i4>2</vt:i4>
      </vt:variant>
      <vt:variant>
        <vt:lpstr>Nadpisy snímků</vt:lpstr>
      </vt:variant>
      <vt:variant>
        <vt:i4>144</vt:i4>
      </vt:variant>
    </vt:vector>
  </HeadingPairs>
  <TitlesOfParts>
    <vt:vector size="154" baseType="lpstr">
      <vt:lpstr>Arial</vt:lpstr>
      <vt:lpstr>Calibri</vt:lpstr>
      <vt:lpstr>Times New Roman</vt:lpstr>
      <vt:lpstr>TimesNewRomanPSMT</vt:lpstr>
      <vt:lpstr>Trebuchet MS</vt:lpstr>
      <vt:lpstr>Tw Cen MT</vt:lpstr>
      <vt:lpstr>Verdana</vt:lpstr>
      <vt:lpstr>Wingdings</vt:lpstr>
      <vt:lpstr>Obvod</vt:lpstr>
      <vt:lpstr>1_Custom Design</vt:lpstr>
      <vt:lpstr>Prezentace aplikace PowerPoint</vt:lpstr>
      <vt:lpstr>Prezentace aplikace PowerPoint</vt:lpstr>
      <vt:lpstr>Požárně bezpečnostní zařízení</vt:lpstr>
      <vt:lpstr>Požárně bezpečnostní zařízení</vt:lpstr>
      <vt:lpstr>Prezentace aplikace PowerPoint</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Požárně bezpečnostní zařízení</vt:lpstr>
      <vt:lpstr>Zásobování požární vodou</vt:lpstr>
      <vt:lpstr>Zásobování požární vodou</vt:lpstr>
      <vt:lpstr>Zásobování požární vodou</vt:lpstr>
      <vt:lpstr>Zásobování požární vodou</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Zdroje požární vody</vt:lpstr>
      <vt:lpstr>Požárně bezpečnostní zařízení</vt:lpstr>
      <vt:lpstr>zkušebna vodních trysek</vt:lpstr>
      <vt:lpstr>Prezentace aplikace PowerPoint</vt:lpstr>
      <vt:lpstr>zkušebna vodních trysek</vt:lpstr>
      <vt:lpstr>zkušebna vodních trysek</vt:lpstr>
      <vt:lpstr>zkušebna vodních trysek</vt:lpstr>
      <vt:lpstr>zkušebna vodních trysek</vt:lpstr>
      <vt:lpstr>zkušebna vodních trysek</vt:lpstr>
      <vt:lpstr>zkušebna vodních trysek</vt:lpstr>
      <vt:lpstr>zkušebna vodních trysek</vt:lpstr>
      <vt:lpstr>zkušebna vodních trysek</vt:lpstr>
      <vt:lpstr>zkušebna vodních trysek</vt:lpstr>
      <vt:lpstr>zkušebna vodních trysek</vt:lpstr>
      <vt:lpstr>Prezentace aplikace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laboratoř Systémové integrity požárně bezpečnostních zařízení</dc:title>
  <dc:creator>Florcinsky Martin</dc:creator>
  <cp:lastModifiedBy>Krocova Sarka</cp:lastModifiedBy>
  <cp:revision>229</cp:revision>
  <cp:lastPrinted>2024-11-26T06:49:45Z</cp:lastPrinted>
  <dcterms:created xsi:type="dcterms:W3CDTF">2024-01-22T17:57:17Z</dcterms:created>
  <dcterms:modified xsi:type="dcterms:W3CDTF">2024-12-05T08:55:51Z</dcterms:modified>
</cp:coreProperties>
</file>