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6" r:id="rId2"/>
  </p:sldMasterIdLst>
  <p:notesMasterIdLst>
    <p:notesMasterId r:id="rId37"/>
  </p:notesMasterIdLst>
  <p:handoutMasterIdLst>
    <p:handoutMasterId r:id="rId38"/>
  </p:handoutMasterIdLst>
  <p:sldIdLst>
    <p:sldId id="291" r:id="rId3"/>
    <p:sldId id="260" r:id="rId4"/>
    <p:sldId id="257" r:id="rId5"/>
    <p:sldId id="265" r:id="rId6"/>
    <p:sldId id="258" r:id="rId7"/>
    <p:sldId id="263" r:id="rId8"/>
    <p:sldId id="272" r:id="rId9"/>
    <p:sldId id="273" r:id="rId10"/>
    <p:sldId id="264" r:id="rId11"/>
    <p:sldId id="282" r:id="rId12"/>
    <p:sldId id="266" r:id="rId13"/>
    <p:sldId id="277" r:id="rId14"/>
    <p:sldId id="280" r:id="rId15"/>
    <p:sldId id="285" r:id="rId16"/>
    <p:sldId id="281" r:id="rId17"/>
    <p:sldId id="274" r:id="rId18"/>
    <p:sldId id="267" r:id="rId19"/>
    <p:sldId id="286" r:id="rId20"/>
    <p:sldId id="287" r:id="rId21"/>
    <p:sldId id="276" r:id="rId22"/>
    <p:sldId id="283" r:id="rId23"/>
    <p:sldId id="275" r:id="rId24"/>
    <p:sldId id="288" r:id="rId25"/>
    <p:sldId id="289" r:id="rId26"/>
    <p:sldId id="290" r:id="rId27"/>
    <p:sldId id="279" r:id="rId28"/>
    <p:sldId id="278" r:id="rId29"/>
    <p:sldId id="268" r:id="rId30"/>
    <p:sldId id="269" r:id="rId31"/>
    <p:sldId id="270" r:id="rId32"/>
    <p:sldId id="271" r:id="rId33"/>
    <p:sldId id="284" r:id="rId34"/>
    <p:sldId id="292" r:id="rId35"/>
    <p:sldId id="293" r:id="rId3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5" autoAdjust="0"/>
    <p:restoredTop sz="94663"/>
  </p:normalViewPr>
  <p:slideViewPr>
    <p:cSldViewPr snapToGrid="0" snapToObjects="1" showGuides="1">
      <p:cViewPr>
        <p:scale>
          <a:sx n="75" d="100"/>
          <a:sy n="75" d="100"/>
        </p:scale>
        <p:origin x="-1061" y="192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xmlns="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763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D41B701-252D-F54C-946A-532BD86221F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813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97D897E9-BC38-BB47-8EC0-73C42DD517A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2080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34" y="1122364"/>
            <a:ext cx="8855869" cy="2054225"/>
          </a:xfrm>
        </p:spPr>
        <p:txBody>
          <a:bodyPr anchor="b"/>
          <a:lstStyle>
            <a:lvl1pPr algn="ctr">
              <a:defRPr sz="405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34" y="3602038"/>
            <a:ext cx="8847800" cy="259873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7150" y="6356350"/>
            <a:ext cx="7422469" cy="320377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92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72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2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331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50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2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56349"/>
            <a:ext cx="7453312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812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22" y="1052514"/>
            <a:ext cx="8847312" cy="1593868"/>
          </a:xfrm>
        </p:spPr>
        <p:txBody>
          <a:bodyPr anchor="b"/>
          <a:lstStyle>
            <a:lvl1pPr algn="l"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623" y="2807747"/>
            <a:ext cx="8847312" cy="337790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47011"/>
            <a:ext cx="7453312" cy="318604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8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147" y="1054248"/>
            <a:ext cx="8849787" cy="1021977"/>
          </a:xfrm>
        </p:spPr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135" y="2162287"/>
            <a:ext cx="4338903" cy="401467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2962" y="2162285"/>
            <a:ext cx="4346972" cy="403849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B60A-F8EB-A649-BA02-2207FB45044B}" type="datetime3">
              <a:rPr lang="cs-CZ" smtClean="0"/>
              <a:t>17/05/24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52877"/>
            <a:ext cx="7453312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043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160E-3D53-D847-9A74-1C37BCEA757F}" type="datetime3">
              <a:rPr lang="cs-CZ" smtClean="0"/>
              <a:t>17/05/24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52877"/>
            <a:ext cx="7453312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44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DC4E-A034-0F4F-963D-96AE1C40BED7}" type="datetime3">
              <a:rPr lang="cs-CZ" smtClean="0"/>
              <a:t>17/05/24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56349"/>
            <a:ext cx="7453312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08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16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0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2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147" y="1054248"/>
            <a:ext cx="8848965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971" y="2229316"/>
            <a:ext cx="8848964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623" y="6356350"/>
            <a:ext cx="774477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17/05/24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5426" y="6356350"/>
            <a:ext cx="459581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xmlns="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20726" y="6356351"/>
            <a:ext cx="7358892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  <a:endParaRPr lang="cs-CZ" dirty="0"/>
          </a:p>
        </p:txBody>
      </p:sp>
      <p:pic>
        <p:nvPicPr>
          <p:cNvPr id="7" name="Picture 6" descr="A picture containing object, indoor, dark, clock&#10;&#10;Description automatically generated">
            <a:extLst>
              <a:ext uri="{FF2B5EF4-FFF2-40B4-BE49-F238E27FC236}">
                <a16:creationId xmlns:a16="http://schemas.microsoft.com/office/drawing/2014/main" xmlns="" id="{1F4E74D6-E1C9-4A4B-8A35-089A9AC17B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553" y="188913"/>
            <a:ext cx="439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273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19" userDrawn="1">
          <p15:clr>
            <a:srgbClr val="F26B43"/>
          </p15:clr>
        </p15:guide>
        <p15:guide id="4" orient="horz" pos="4201" userDrawn="1">
          <p15:clr>
            <a:srgbClr val="F26B43"/>
          </p15:clr>
        </p15:guide>
        <p15:guide id="5" pos="91" userDrawn="1">
          <p15:clr>
            <a:srgbClr val="F26B43"/>
          </p15:clr>
        </p15:guide>
        <p15:guide id="6" pos="5669" userDrawn="1">
          <p15:clr>
            <a:srgbClr val="F26B43"/>
          </p15:clr>
        </p15:guide>
        <p15:guide id="7" pos="2829" userDrawn="1">
          <p15:clr>
            <a:srgbClr val="F26B43"/>
          </p15:clr>
        </p15:guide>
        <p15:guide id="8" pos="2931" userDrawn="1">
          <p15:clr>
            <a:srgbClr val="F26B43"/>
          </p15:clr>
        </p15:guide>
        <p15:guide id="9" orient="horz" pos="2001" userDrawn="1">
          <p15:clr>
            <a:srgbClr val="F26B43"/>
          </p15:clr>
        </p15:guide>
        <p15:guide id="10" pos="5363" userDrawn="1">
          <p15:clr>
            <a:srgbClr val="F26B43"/>
          </p15:clr>
        </p15:guide>
        <p15:guide id="11" pos="5279" userDrawn="1">
          <p15:clr>
            <a:srgbClr val="F26B43"/>
          </p15:clr>
        </p15:guide>
        <p15:guide id="12" orient="horz" pos="3997" userDrawn="1">
          <p15:clr>
            <a:srgbClr val="F26B43"/>
          </p15:clr>
        </p15:guide>
        <p15:guide id="13" pos="2744" userDrawn="1">
          <p15:clr>
            <a:srgbClr val="F26B43"/>
          </p15:clr>
        </p15:guide>
        <p15:guide id="14" orient="horz" pos="2432" userDrawn="1">
          <p15:clr>
            <a:srgbClr val="F26B43"/>
          </p15:clr>
        </p15:guide>
        <p15:guide id="15" orient="horz" pos="3906" userDrawn="1">
          <p15:clr>
            <a:srgbClr val="F26B43"/>
          </p15:clr>
        </p15:guide>
        <p15:guide id="16" orient="horz" pos="527" userDrawn="1">
          <p15:clr>
            <a:srgbClr val="F26B43"/>
          </p15:clr>
        </p15:guide>
        <p15:guide id="17" orient="horz" pos="663" userDrawn="1">
          <p15:clr>
            <a:srgbClr val="F26B43"/>
          </p15:clr>
        </p15:guide>
        <p15:guide id="18" pos="533" userDrawn="1">
          <p15:clr>
            <a:srgbClr val="F26B43"/>
          </p15:clr>
        </p15:guide>
        <p15:guide id="19" pos="58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9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3" r:id="rId6"/>
    <p:sldLayoutId id="2147483666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emf"/><Relationship Id="rId5" Type="http://schemas.openxmlformats.org/officeDocument/2006/relationships/hyperlink" Target="https://creativecommons.org/licenses/by/4.0/deed.cs" TargetMode="External"/><Relationship Id="rId4" Type="http://schemas.openxmlformats.org/officeDocument/2006/relationships/image" Target="../media/image6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emf"/><Relationship Id="rId5" Type="http://schemas.openxmlformats.org/officeDocument/2006/relationships/hyperlink" Target="https://creativecommons.org/licenses/by/4.0/deed.cs" TargetMode="External"/><Relationship Id="rId4" Type="http://schemas.openxmlformats.org/officeDocument/2006/relationships/image" Target="../media/image6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1CBE805-5438-3B16-91D4-539B82F397DC}"/>
              </a:ext>
            </a:extLst>
          </p:cNvPr>
          <p:cNvSpPr txBox="1"/>
          <p:nvPr/>
        </p:nvSpPr>
        <p:spPr>
          <a:xfrm>
            <a:off x="1592037" y="2259044"/>
            <a:ext cx="5964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>
                <a:solidFill>
                  <a:srgbClr val="00A499"/>
                </a:solidFill>
              </a:rPr>
              <a:t>K architektuře Suchdolu nad Odrou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1D4C76D-A2F4-254C-288D-AA077E86A0FC}"/>
              </a:ext>
            </a:extLst>
          </p:cNvPr>
          <p:cNvSpPr txBox="1"/>
          <p:nvPr/>
        </p:nvSpPr>
        <p:spPr>
          <a:xfrm>
            <a:off x="3511481" y="3684457"/>
            <a:ext cx="305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Mgr. Lucie </a:t>
            </a:r>
            <a:r>
              <a:rPr lang="cs-CZ" dirty="0" err="1"/>
              <a:t>Augustinková</a:t>
            </a:r>
            <a:r>
              <a:rPr lang="cs-CZ" dirty="0"/>
              <a:t>, Ph.D.</a:t>
            </a:r>
          </a:p>
        </p:txBody>
      </p:sp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xmlns="" id="{96723DC0-C3CE-177E-8B6F-A897CA1A9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333" y="335967"/>
            <a:ext cx="3851918" cy="1386843"/>
          </a:xfrm>
          <a:prstGeom prst="rect">
            <a:avLst/>
          </a:prstGeom>
        </p:spPr>
      </p:pic>
      <p:pic>
        <p:nvPicPr>
          <p:cNvPr id="8" name="Picture 4" descr="Text&#10;&#10;Description automatically generated with low confidence">
            <a:extLst>
              <a:ext uri="{FF2B5EF4-FFF2-40B4-BE49-F238E27FC236}">
                <a16:creationId xmlns=""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886" y="4953034"/>
            <a:ext cx="5906325" cy="108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209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7513" y="237820"/>
            <a:ext cx="2601687" cy="633038"/>
          </a:xfrm>
        </p:spPr>
        <p:txBody>
          <a:bodyPr/>
          <a:lstStyle/>
          <a:p>
            <a:r>
              <a:rPr lang="cs-CZ" dirty="0" smtClean="0"/>
              <a:t>Panství </a:t>
            </a:r>
            <a:r>
              <a:rPr lang="cs-CZ" dirty="0" err="1" smtClean="0"/>
              <a:t>kunínské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6043" y="977458"/>
            <a:ext cx="4469500" cy="5378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b="1" dirty="0" smtClean="0"/>
              <a:t>1584 </a:t>
            </a:r>
            <a:r>
              <a:rPr lang="cs-CZ" sz="1800" dirty="0" smtClean="0"/>
              <a:t>– panství Kunín vzniklo oddělením od fulneckého </a:t>
            </a:r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       </a:t>
            </a:r>
            <a:r>
              <a:rPr lang="cs-CZ" sz="1800" b="1" dirty="0" smtClean="0"/>
              <a:t>Jan </a:t>
            </a:r>
            <a:r>
              <a:rPr lang="cs-CZ" sz="1800" b="1" dirty="0" err="1" smtClean="0"/>
              <a:t>Balthasar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Certys</a:t>
            </a:r>
            <a:r>
              <a:rPr lang="cs-CZ" sz="1800" b="1" dirty="0" smtClean="0"/>
              <a:t> z </a:t>
            </a:r>
            <a:r>
              <a:rPr lang="cs-CZ" sz="1800" b="1" dirty="0" err="1" smtClean="0"/>
              <a:t>Kynšperka</a:t>
            </a:r>
            <a:r>
              <a:rPr lang="cs-CZ" sz="1800" b="1" dirty="0" smtClean="0"/>
              <a:t> (</a:t>
            </a:r>
            <a:r>
              <a:rPr lang="cs-CZ" sz="1800" b="1" dirty="0" smtClean="0">
                <a:latin typeface="Times New Roman"/>
                <a:cs typeface="Times New Roman"/>
              </a:rPr>
              <a:t>† 1621</a:t>
            </a:r>
            <a:r>
              <a:rPr lang="cs-CZ" sz="1800" b="1" dirty="0" smtClean="0"/>
              <a:t>)  </a:t>
            </a:r>
            <a:r>
              <a:rPr lang="cs-CZ" sz="1800" dirty="0" smtClean="0"/>
              <a:t>koupil Suchdol od své sestry Judity</a:t>
            </a:r>
          </a:p>
          <a:p>
            <a:pPr marL="0" indent="0">
              <a:buNone/>
            </a:pPr>
            <a:r>
              <a:rPr lang="cs-CZ" sz="1800" dirty="0" smtClean="0"/>
              <a:t>1621 – Judita </a:t>
            </a:r>
            <a:r>
              <a:rPr lang="cs-CZ" sz="1800" dirty="0" err="1" smtClean="0"/>
              <a:t>Cetrysová</a:t>
            </a:r>
            <a:r>
              <a:rPr lang="cs-CZ" sz="1800" dirty="0" smtClean="0"/>
              <a:t> z </a:t>
            </a:r>
            <a:r>
              <a:rPr lang="cs-CZ" sz="1800" dirty="0" err="1" smtClean="0"/>
              <a:t>Kynšperka</a:t>
            </a:r>
            <a:r>
              <a:rPr lang="cs-CZ" sz="1800" dirty="0" smtClean="0"/>
              <a:t> </a:t>
            </a:r>
          </a:p>
          <a:p>
            <a:pPr marL="0" indent="0">
              <a:buNone/>
            </a:pPr>
            <a:r>
              <a:rPr lang="cs-CZ" sz="1800" dirty="0" smtClean="0"/>
              <a:t>1629 – 1634 Judita </a:t>
            </a:r>
            <a:r>
              <a:rPr lang="cs-CZ" sz="1800" dirty="0" err="1" smtClean="0"/>
              <a:t>Cetrysová</a:t>
            </a:r>
            <a:r>
              <a:rPr lang="cs-CZ" sz="1800" dirty="0" smtClean="0"/>
              <a:t> a její 2. manžel Jan Mořic z </a:t>
            </a:r>
            <a:r>
              <a:rPr lang="cs-CZ" sz="1800" dirty="0" err="1" smtClean="0"/>
              <a:t>Rödern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1634 – 1639 Mořic z </a:t>
            </a:r>
            <a:r>
              <a:rPr lang="cs-CZ" sz="1800" dirty="0" err="1" smtClean="0"/>
              <a:t>Rödern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1639 – 1650  synové Mořice z </a:t>
            </a:r>
            <a:r>
              <a:rPr lang="cs-CZ" sz="1800" dirty="0" err="1" smtClean="0"/>
              <a:t>Rödern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1650 – 1653 Karl Mořic z </a:t>
            </a:r>
            <a:r>
              <a:rPr lang="cs-CZ" sz="1800" dirty="0" err="1" smtClean="0"/>
              <a:t>Rödern</a:t>
            </a:r>
            <a:endParaRPr lang="cs-CZ" sz="1800" dirty="0" smtClean="0"/>
          </a:p>
          <a:p>
            <a:pPr marL="342900" indent="-342900">
              <a:buAutoNum type="arabicPlain" startAt="1653"/>
            </a:pPr>
            <a:r>
              <a:rPr lang="cs-CZ" sz="1800" dirty="0" smtClean="0"/>
              <a:t> - 1663 </a:t>
            </a:r>
            <a:r>
              <a:rPr lang="cs-CZ" sz="1800" b="1" dirty="0" smtClean="0"/>
              <a:t>Gabriel hrabě </a:t>
            </a:r>
            <a:r>
              <a:rPr lang="cs-CZ" sz="1800" b="1" dirty="0" err="1" smtClean="0"/>
              <a:t>Serényi</a:t>
            </a:r>
            <a:r>
              <a:rPr lang="cs-CZ" sz="1800" b="1" dirty="0" smtClean="0"/>
              <a:t> </a:t>
            </a:r>
            <a:r>
              <a:rPr lang="cs-CZ" sz="1800" dirty="0" smtClean="0"/>
              <a:t>na Novém Světlově (</a:t>
            </a:r>
            <a:r>
              <a:rPr lang="cs-CZ" sz="1800" dirty="0" smtClean="0">
                <a:latin typeface="Times New Roman"/>
                <a:cs typeface="Times New Roman"/>
              </a:rPr>
              <a:t>† 1684</a:t>
            </a:r>
            <a:r>
              <a:rPr lang="cs-CZ" sz="1800" dirty="0" smtClean="0"/>
              <a:t>)</a:t>
            </a:r>
          </a:p>
          <a:p>
            <a:pPr marL="0" indent="0">
              <a:buNone/>
            </a:pPr>
            <a:r>
              <a:rPr lang="cs-CZ" sz="1800" dirty="0" smtClean="0"/>
              <a:t>1663 – 1684 </a:t>
            </a:r>
            <a:r>
              <a:rPr lang="cs-CZ" sz="1800" b="1" dirty="0" smtClean="0"/>
              <a:t>Franz Gabriel </a:t>
            </a:r>
            <a:r>
              <a:rPr lang="cs-CZ" sz="1800" b="1" dirty="0" err="1" smtClean="0"/>
              <a:t>Serényi</a:t>
            </a:r>
            <a:r>
              <a:rPr lang="cs-CZ" sz="1800" b="1" dirty="0" smtClean="0"/>
              <a:t> </a:t>
            </a:r>
            <a:r>
              <a:rPr lang="cs-CZ" sz="1800" dirty="0" smtClean="0"/>
              <a:t>(</a:t>
            </a:r>
            <a:r>
              <a:rPr lang="cs-CZ" sz="1800" dirty="0" smtClean="0">
                <a:latin typeface="Times New Roman"/>
                <a:cs typeface="Times New Roman"/>
              </a:rPr>
              <a:t>†1685</a:t>
            </a:r>
            <a:r>
              <a:rPr lang="cs-CZ" sz="1800" dirty="0" smtClean="0"/>
              <a:t>)</a:t>
            </a:r>
          </a:p>
          <a:p>
            <a:pPr marL="0" indent="0">
              <a:buNone/>
            </a:pPr>
            <a:r>
              <a:rPr lang="cs-CZ" sz="1800" dirty="0" smtClean="0"/>
              <a:t>1684 – 1704 </a:t>
            </a:r>
            <a:r>
              <a:rPr lang="cs-CZ" sz="1800" b="1" dirty="0" smtClean="0"/>
              <a:t>Franz Josef </a:t>
            </a:r>
            <a:r>
              <a:rPr lang="cs-CZ" sz="1800" b="1" dirty="0" err="1" smtClean="0"/>
              <a:t>Serényi</a:t>
            </a:r>
            <a:r>
              <a:rPr lang="cs-CZ" sz="1800" b="1" dirty="0" smtClean="0"/>
              <a:t> </a:t>
            </a:r>
            <a:r>
              <a:rPr lang="cs-CZ" sz="1800" dirty="0" smtClean="0"/>
              <a:t>(</a:t>
            </a:r>
            <a:r>
              <a:rPr lang="cs-CZ" sz="1800" dirty="0" smtClean="0">
                <a:latin typeface="Times New Roman"/>
                <a:cs typeface="Times New Roman"/>
              </a:rPr>
              <a:t>†1705</a:t>
            </a:r>
            <a:r>
              <a:rPr lang="cs-CZ" sz="1800" dirty="0" smtClean="0"/>
              <a:t>)</a:t>
            </a:r>
          </a:p>
          <a:p>
            <a:pPr marL="0" indent="0">
              <a:buNone/>
            </a:pPr>
            <a:r>
              <a:rPr lang="cs-CZ" sz="1800" dirty="0"/>
              <a:t>	</a:t>
            </a:r>
            <a:r>
              <a:rPr lang="cs-CZ" sz="1800" dirty="0" smtClean="0"/>
              <a:t>	jeho vdova </a:t>
            </a:r>
            <a:r>
              <a:rPr lang="cs-CZ" sz="1800" b="1" dirty="0" smtClean="0"/>
              <a:t>Maria Magdalena </a:t>
            </a:r>
            <a:r>
              <a:rPr lang="cs-CZ" sz="1800" dirty="0" smtClean="0"/>
              <a:t>rozená </a:t>
            </a:r>
            <a:r>
              <a:rPr lang="cs-CZ" sz="1800" b="1" dirty="0" smtClean="0"/>
              <a:t>z </a:t>
            </a:r>
            <a:r>
              <a:rPr lang="cs-CZ" sz="1800" b="1" dirty="0" err="1" smtClean="0"/>
              <a:t>Thunu</a:t>
            </a:r>
            <a:r>
              <a:rPr lang="cs-CZ" sz="1800" b="1" dirty="0" smtClean="0"/>
              <a:t> </a:t>
            </a:r>
            <a:r>
              <a:rPr lang="cs-CZ" sz="1800" dirty="0" smtClean="0"/>
              <a:t>provdaná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Serényí</a:t>
            </a:r>
            <a:r>
              <a:rPr lang="cs-CZ" sz="1800" b="1" dirty="0" smtClean="0"/>
              <a:t> </a:t>
            </a:r>
            <a:r>
              <a:rPr lang="cs-CZ" sz="1800" dirty="0" smtClean="0"/>
              <a:t>(</a:t>
            </a:r>
            <a:r>
              <a:rPr lang="cs-CZ" sz="1800" dirty="0" smtClean="0">
                <a:latin typeface="Times New Roman"/>
                <a:cs typeface="Times New Roman"/>
              </a:rPr>
              <a:t>†1708</a:t>
            </a:r>
            <a:r>
              <a:rPr lang="cs-CZ" sz="1800" dirty="0" smtClean="0"/>
              <a:t>)</a:t>
            </a:r>
            <a:r>
              <a:rPr lang="cs-CZ" sz="1800" dirty="0"/>
              <a:t>	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9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4615543" y="977458"/>
            <a:ext cx="422365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cs-CZ" dirty="0"/>
              <a:t>její sestra </a:t>
            </a:r>
            <a:r>
              <a:rPr lang="cs-CZ" b="1" dirty="0" err="1" smtClean="0"/>
              <a:t>Eleonore</a:t>
            </a:r>
            <a:r>
              <a:rPr lang="cs-CZ" b="1" dirty="0" smtClean="0"/>
              <a:t> Barbara z </a:t>
            </a:r>
            <a:r>
              <a:rPr lang="cs-CZ" b="1" dirty="0" err="1"/>
              <a:t>Thunu</a:t>
            </a:r>
            <a:r>
              <a:rPr lang="cs-CZ" b="1" dirty="0"/>
              <a:t> </a:t>
            </a:r>
            <a:r>
              <a:rPr lang="cs-CZ" dirty="0" smtClean="0"/>
              <a:t>(1661-1723) provdaná </a:t>
            </a:r>
            <a:r>
              <a:rPr lang="cs-CZ" b="1" dirty="0"/>
              <a:t>z Liechtensteina</a:t>
            </a:r>
          </a:p>
          <a:p>
            <a:r>
              <a:rPr lang="cs-CZ" dirty="0" smtClean="0"/>
              <a:t>1723 – 1749</a:t>
            </a:r>
            <a:r>
              <a:rPr lang="cs-CZ" dirty="0"/>
              <a:t> </a:t>
            </a:r>
            <a:r>
              <a:rPr lang="cs-CZ" b="1" dirty="0" smtClean="0"/>
              <a:t>Maria </a:t>
            </a:r>
            <a:r>
              <a:rPr lang="cs-CZ" b="1" dirty="0" err="1" smtClean="0"/>
              <a:t>Eleonore</a:t>
            </a:r>
            <a:r>
              <a:rPr lang="cs-CZ" b="1" dirty="0" smtClean="0"/>
              <a:t> </a:t>
            </a:r>
            <a:r>
              <a:rPr lang="cs-CZ" b="1" dirty="0"/>
              <a:t>z Liechtensteina </a:t>
            </a:r>
            <a:r>
              <a:rPr lang="cs-CZ" dirty="0" smtClean="0"/>
              <a:t>(1703 -1757) a </a:t>
            </a:r>
            <a:r>
              <a:rPr lang="cs-CZ" b="1" dirty="0"/>
              <a:t>Friedrich hrabě </a:t>
            </a:r>
            <a:r>
              <a:rPr lang="cs-CZ" b="1" dirty="0" err="1" smtClean="0"/>
              <a:t>Harrach</a:t>
            </a:r>
            <a:r>
              <a:rPr lang="cs-CZ" b="1" dirty="0" smtClean="0"/>
              <a:t> </a:t>
            </a:r>
            <a:r>
              <a:rPr lang="cs-CZ" b="1" dirty="0"/>
              <a:t>von </a:t>
            </a:r>
            <a:r>
              <a:rPr lang="cs-CZ" b="1" dirty="0" err="1"/>
              <a:t>Rohrau</a:t>
            </a:r>
            <a:r>
              <a:rPr lang="cs-CZ" b="1" dirty="0"/>
              <a:t> </a:t>
            </a:r>
            <a:r>
              <a:rPr lang="cs-CZ" b="1" dirty="0" err="1"/>
              <a:t>und</a:t>
            </a:r>
            <a:r>
              <a:rPr lang="cs-CZ" b="1" dirty="0"/>
              <a:t> </a:t>
            </a:r>
            <a:r>
              <a:rPr lang="cs-CZ" b="1" dirty="0" err="1"/>
              <a:t>Tannhausen</a:t>
            </a:r>
            <a:r>
              <a:rPr lang="cs-CZ" dirty="0"/>
              <a:t> (1696-1749) </a:t>
            </a:r>
          </a:p>
          <a:p>
            <a:r>
              <a:rPr lang="cs-CZ" dirty="0" smtClean="0"/>
              <a:t>1749 </a:t>
            </a:r>
            <a:r>
              <a:rPr lang="cs-CZ" dirty="0"/>
              <a:t>– 1781 </a:t>
            </a:r>
            <a:r>
              <a:rPr lang="cs-CZ" b="1" dirty="0"/>
              <a:t>Franz Xaver hrabě </a:t>
            </a:r>
            <a:r>
              <a:rPr lang="cs-CZ" b="1" dirty="0" err="1"/>
              <a:t>Harrach</a:t>
            </a:r>
            <a:r>
              <a:rPr lang="cs-CZ" b="1" dirty="0"/>
              <a:t> </a:t>
            </a:r>
            <a:r>
              <a:rPr lang="cs-CZ" dirty="0" smtClean="0"/>
              <a:t>(1732 - 1781) a Maria Rebeka </a:t>
            </a:r>
            <a:r>
              <a:rPr lang="cs-CZ" dirty="0"/>
              <a:t>von </a:t>
            </a:r>
            <a:r>
              <a:rPr lang="cs-CZ" dirty="0" err="1"/>
              <a:t>Hohenembs</a:t>
            </a:r>
            <a:r>
              <a:rPr lang="cs-CZ" dirty="0"/>
              <a:t> (</a:t>
            </a:r>
            <a:r>
              <a:rPr lang="cs-CZ" dirty="0">
                <a:latin typeface="Times New Roman"/>
                <a:cs typeface="Times New Roman"/>
              </a:rPr>
              <a:t>†1806</a:t>
            </a:r>
            <a:r>
              <a:rPr lang="cs-CZ" dirty="0"/>
              <a:t>)</a:t>
            </a:r>
          </a:p>
          <a:p>
            <a:r>
              <a:rPr lang="cs-CZ" dirty="0"/>
              <a:t>1781 – 1828 </a:t>
            </a:r>
            <a:r>
              <a:rPr lang="cs-CZ" b="1" dirty="0" smtClean="0"/>
              <a:t>Maria </a:t>
            </a:r>
            <a:r>
              <a:rPr lang="cs-CZ" b="1" dirty="0" err="1" smtClean="0"/>
              <a:t>Walburga</a:t>
            </a:r>
            <a:r>
              <a:rPr lang="cs-CZ" b="1" dirty="0" smtClean="0"/>
              <a:t> </a:t>
            </a:r>
            <a:r>
              <a:rPr lang="cs-CZ" b="1" dirty="0" err="1"/>
              <a:t>Harrach</a:t>
            </a:r>
            <a:r>
              <a:rPr lang="cs-CZ" b="1" dirty="0"/>
              <a:t> </a:t>
            </a:r>
            <a:r>
              <a:rPr lang="cs-CZ" dirty="0"/>
              <a:t>provdaná </a:t>
            </a:r>
            <a:r>
              <a:rPr lang="cs-CZ" b="1" dirty="0" err="1"/>
              <a:t>Truchsess</a:t>
            </a:r>
            <a:r>
              <a:rPr lang="cs-CZ" b="1" dirty="0"/>
              <a:t> </a:t>
            </a:r>
            <a:r>
              <a:rPr lang="cs-CZ" b="1" dirty="0" smtClean="0"/>
              <a:t>von </a:t>
            </a:r>
            <a:r>
              <a:rPr lang="cs-CZ" b="1" dirty="0" err="1" smtClean="0"/>
              <a:t>Waldburg</a:t>
            </a:r>
            <a:r>
              <a:rPr lang="cs-CZ" b="1" dirty="0" smtClean="0"/>
              <a:t> </a:t>
            </a:r>
            <a:r>
              <a:rPr lang="cs-CZ" b="1" dirty="0" err="1" smtClean="0"/>
              <a:t>zu</a:t>
            </a:r>
            <a:r>
              <a:rPr lang="cs-CZ" b="1" dirty="0" smtClean="0"/>
              <a:t> </a:t>
            </a:r>
            <a:r>
              <a:rPr lang="cs-CZ" b="1" dirty="0" err="1" smtClean="0"/>
              <a:t>Zeil</a:t>
            </a:r>
            <a:r>
              <a:rPr lang="cs-CZ" b="1" dirty="0" smtClean="0"/>
              <a:t> </a:t>
            </a:r>
            <a:r>
              <a:rPr lang="cs-CZ" dirty="0" smtClean="0"/>
              <a:t>(1762-1828)</a:t>
            </a:r>
            <a:endParaRPr lang="cs-CZ" dirty="0"/>
          </a:p>
          <a:p>
            <a:r>
              <a:rPr lang="cs-CZ" dirty="0"/>
              <a:t>1828 – 1867 </a:t>
            </a:r>
            <a:r>
              <a:rPr lang="cs-CZ" b="1" dirty="0"/>
              <a:t>Emil Friedrich </a:t>
            </a:r>
            <a:r>
              <a:rPr lang="cs-CZ" b="1" dirty="0" smtClean="0"/>
              <a:t>Schindler </a:t>
            </a:r>
            <a:r>
              <a:rPr lang="cs-CZ" dirty="0" smtClean="0"/>
              <a:t>(1809-1867), syn sekretáře hraběnky</a:t>
            </a:r>
            <a:endParaRPr lang="cs-CZ" dirty="0"/>
          </a:p>
          <a:p>
            <a:r>
              <a:rPr lang="cs-CZ" dirty="0"/>
              <a:t>1867 – 1870 </a:t>
            </a:r>
            <a:r>
              <a:rPr lang="cs-CZ" dirty="0" smtClean="0"/>
              <a:t> </a:t>
            </a:r>
            <a:r>
              <a:rPr lang="cs-CZ" b="1" dirty="0" smtClean="0"/>
              <a:t>Friedrich Schindler</a:t>
            </a:r>
          </a:p>
          <a:p>
            <a:pPr marL="342900" indent="-342900">
              <a:buAutoNum type="arabicPlain" startAt="1870"/>
            </a:pPr>
            <a:r>
              <a:rPr lang="cs-CZ" dirty="0" smtClean="0"/>
              <a:t> - 1889 </a:t>
            </a:r>
            <a:r>
              <a:rPr lang="cs-CZ" b="1" dirty="0" smtClean="0"/>
              <a:t>Arnošt lantkrabě </a:t>
            </a:r>
            <a:r>
              <a:rPr lang="cs-CZ" b="1" dirty="0" err="1" smtClean="0"/>
              <a:t>Fürstenberg</a:t>
            </a:r>
            <a:endParaRPr lang="cs-CZ" b="1" dirty="0" smtClean="0"/>
          </a:p>
          <a:p>
            <a:r>
              <a:rPr lang="cs-CZ" dirty="0" smtClean="0"/>
              <a:t>1889 – 1895 </a:t>
            </a:r>
            <a:r>
              <a:rPr lang="cs-CZ" b="1" dirty="0" smtClean="0"/>
              <a:t>Josef Friedrich </a:t>
            </a:r>
            <a:r>
              <a:rPr lang="cs-CZ" b="1" dirty="0" err="1" smtClean="0"/>
              <a:t>Fürstenberg</a:t>
            </a:r>
            <a:endParaRPr lang="cs-CZ" b="1" dirty="0" smtClean="0"/>
          </a:p>
          <a:p>
            <a:r>
              <a:rPr lang="cs-CZ" dirty="0" smtClean="0"/>
              <a:t>1895 – rod </a:t>
            </a:r>
            <a:r>
              <a:rPr lang="cs-CZ" b="1" dirty="0" smtClean="0"/>
              <a:t>Chlumecký – Bauer, </a:t>
            </a:r>
            <a:r>
              <a:rPr lang="cs-CZ" dirty="0" smtClean="0"/>
              <a:t>potomek nobilitovaného cukrovarníka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56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50BDA74-9797-F472-FB09-718F7ADC9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0058" y="216050"/>
            <a:ext cx="3697768" cy="633038"/>
          </a:xfrm>
        </p:spPr>
        <p:txBody>
          <a:bodyPr/>
          <a:lstStyle/>
          <a:p>
            <a:r>
              <a:rPr lang="cs-CZ" dirty="0" smtClean="0"/>
              <a:t>Kostel Nejsvětější Trojice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0C8CE386-7778-7E52-7CF0-F56FF6FB9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623" y="1132115"/>
            <a:ext cx="3265491" cy="5224234"/>
          </a:xfrm>
        </p:spPr>
        <p:txBody>
          <a:bodyPr>
            <a:normAutofit/>
          </a:bodyPr>
          <a:lstStyle/>
          <a:p>
            <a:r>
              <a:rPr lang="cs-CZ" sz="1800" dirty="0"/>
              <a:t>Suchdol patřil k farnosti Šenov</a:t>
            </a:r>
          </a:p>
          <a:p>
            <a:r>
              <a:rPr lang="cs-CZ" sz="1800" dirty="0"/>
              <a:t>Nejstarší zmínka o kostele sv. Kateřiny v Suchdole je z roku 1337</a:t>
            </a:r>
          </a:p>
          <a:p>
            <a:r>
              <a:rPr lang="cs-CZ" sz="1800" b="1" dirty="0"/>
              <a:t>za Žerotínů </a:t>
            </a:r>
            <a:r>
              <a:rPr lang="cs-CZ" sz="1800" dirty="0"/>
              <a:t>byl </a:t>
            </a:r>
            <a:r>
              <a:rPr lang="cs-CZ" sz="1800" b="1" dirty="0"/>
              <a:t>luteránský</a:t>
            </a:r>
          </a:p>
          <a:p>
            <a:r>
              <a:rPr lang="cs-CZ" sz="1800" b="1" dirty="0" smtClean="0"/>
              <a:t>1604 </a:t>
            </a:r>
            <a:r>
              <a:rPr lang="cs-CZ" sz="1800" dirty="0"/>
              <a:t>kostel vyhořel po úderu blesku </a:t>
            </a:r>
            <a:r>
              <a:rPr lang="cs-CZ" sz="1800" dirty="0" smtClean="0"/>
              <a:t> </a:t>
            </a:r>
            <a:r>
              <a:rPr lang="cs-CZ" sz="1800" b="1" dirty="0"/>
              <a:t>1605 </a:t>
            </a:r>
            <a:r>
              <a:rPr lang="cs-CZ" sz="1800" dirty="0"/>
              <a:t>byl po opravě </a:t>
            </a:r>
            <a:r>
              <a:rPr lang="cs-CZ" sz="1800" b="1" dirty="0"/>
              <a:t>nově svěcen </a:t>
            </a:r>
            <a:r>
              <a:rPr lang="cs-CZ" sz="1800" dirty="0"/>
              <a:t>s patrociniem Nejsvětější Trojice </a:t>
            </a:r>
            <a:endParaRPr lang="cs-CZ" sz="1800" dirty="0" smtClean="0"/>
          </a:p>
          <a:p>
            <a:r>
              <a:rPr lang="cs-CZ" sz="1800" b="1" dirty="0" err="1" smtClean="0"/>
              <a:t>Cetrycové</a:t>
            </a:r>
            <a:r>
              <a:rPr lang="cs-CZ" sz="1800" dirty="0" smtClean="0"/>
              <a:t> byli rovněž </a:t>
            </a:r>
            <a:r>
              <a:rPr lang="cs-CZ" sz="1800" b="1" dirty="0" smtClean="0"/>
              <a:t>luteráni</a:t>
            </a:r>
            <a:endParaRPr lang="cs-CZ" sz="1800" b="1" dirty="0"/>
          </a:p>
          <a:p>
            <a:r>
              <a:rPr lang="cs-CZ" sz="1800" b="1" dirty="0"/>
              <a:t>1612 – 1614 věž</a:t>
            </a:r>
            <a:r>
              <a:rPr lang="cs-CZ" sz="1800" dirty="0"/>
              <a:t> se znakem </a:t>
            </a:r>
            <a:r>
              <a:rPr lang="cs-CZ" sz="1800" dirty="0" err="1"/>
              <a:t>Cetryšů</a:t>
            </a:r>
            <a:r>
              <a:rPr lang="cs-CZ" sz="1800" dirty="0"/>
              <a:t> z </a:t>
            </a:r>
            <a:r>
              <a:rPr lang="cs-CZ" sz="1800" dirty="0" err="1"/>
              <a:t>Kynšperka</a:t>
            </a:r>
            <a:r>
              <a:rPr lang="cs-CZ" sz="1800" dirty="0"/>
              <a:t>, 1616 zvon to vše za luterského faráře Petra </a:t>
            </a:r>
            <a:r>
              <a:rPr lang="cs-CZ" sz="1800" dirty="0" err="1"/>
              <a:t>Gschulia</a:t>
            </a:r>
            <a:r>
              <a:rPr lang="cs-CZ" sz="1800" dirty="0"/>
              <a:t>, který tu byl do roku 1623, kostel uzavřen, za třicetileté války Suchdol přifařen k </a:t>
            </a:r>
            <a:r>
              <a:rPr lang="cs-CZ" sz="1800" dirty="0" smtClean="0"/>
              <a:t>Odrám</a:t>
            </a:r>
            <a:endParaRPr lang="cs-CZ" sz="1800" dirty="0"/>
          </a:p>
          <a:p>
            <a:endParaRPr lang="cs-CZ" sz="1800" dirty="0"/>
          </a:p>
          <a:p>
            <a:endParaRPr lang="cs-CZ" sz="1800" dirty="0"/>
          </a:p>
          <a:p>
            <a:endParaRPr lang="cs-CZ" sz="18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FBB04ECA-65D5-6387-D324-4875BDB9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E99F363-FB70-8A09-3494-D6A720363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2741E7B1-C031-8074-7AC7-9AB253DF0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10</a:t>
            </a:fld>
            <a:endParaRPr lang="cs-CZ"/>
          </a:p>
        </p:txBody>
      </p:sp>
      <p:pic>
        <p:nvPicPr>
          <p:cNvPr id="2050" name="Picture 2" descr="C:\Users\Lucie\Desktop\Suchdol zmenšit 3\Suchdol kostel Trojice 34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505" y="1132115"/>
            <a:ext cx="2538279" cy="32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ucie\Desktop\Suchdol zmenšit 4\Suchdol kostel noha křtitelnice 72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578" y="1132115"/>
            <a:ext cx="2457333" cy="530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446505" y="4342618"/>
            <a:ext cx="1870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Kostel Nejsvětější </a:t>
            </a:r>
          </a:p>
          <a:p>
            <a:r>
              <a:rPr lang="cs-CZ" dirty="0" smtClean="0"/>
              <a:t>Trojice, foto, 2024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3418114" y="5232373"/>
            <a:ext cx="2899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Kostel Nejsvětější Trojice, </a:t>
            </a:r>
          </a:p>
          <a:p>
            <a:r>
              <a:rPr lang="cs-CZ" dirty="0" smtClean="0"/>
              <a:t>Noha křtitelnice se znakem </a:t>
            </a:r>
          </a:p>
          <a:p>
            <a:r>
              <a:rPr lang="cs-CZ" dirty="0" smtClean="0"/>
              <a:t>Kateřiny Buchtové z </a:t>
            </a:r>
            <a:r>
              <a:rPr lang="cs-CZ" dirty="0" err="1" smtClean="0"/>
              <a:t>Buchtic</a:t>
            </a:r>
            <a:r>
              <a:rPr lang="cs-CZ" dirty="0" smtClean="0"/>
              <a:t>, počátek 17. století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49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85658" y="259591"/>
            <a:ext cx="3915484" cy="567723"/>
          </a:xfrm>
        </p:spPr>
        <p:txBody>
          <a:bodyPr/>
          <a:lstStyle/>
          <a:p>
            <a:r>
              <a:rPr lang="cs-CZ" dirty="0" smtClean="0"/>
              <a:t>Kostel Nejsvětější Trojice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11</a:t>
            </a:fld>
            <a:endParaRPr lang="cs-CZ"/>
          </a:p>
        </p:txBody>
      </p:sp>
      <p:pic>
        <p:nvPicPr>
          <p:cNvPr id="6146" name="Picture 2" descr="C:\Users\Lucie\Desktop\jižní portál 719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914" y="1083857"/>
            <a:ext cx="2786743" cy="19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ucie\Desktop\jižní portál Baltazar Certyš z Kynšperka 71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86" y="1808937"/>
            <a:ext cx="2901585" cy="43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Lucie\Desktop\jižní portál Kateřina 71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908" y="3391530"/>
            <a:ext cx="4099834" cy="276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20586" y="1155794"/>
            <a:ext cx="2618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Erb </a:t>
            </a:r>
            <a:r>
              <a:rPr lang="cs-CZ" b="1" dirty="0" err="1" smtClean="0"/>
              <a:t>Balthasara</a:t>
            </a:r>
            <a:r>
              <a:rPr lang="cs-CZ" b="1" dirty="0" smtClean="0"/>
              <a:t> </a:t>
            </a:r>
            <a:r>
              <a:rPr lang="cs-CZ" b="1" dirty="0" err="1" smtClean="0"/>
              <a:t>Cetryse</a:t>
            </a:r>
            <a:r>
              <a:rPr lang="cs-CZ" b="1" dirty="0" smtClean="0"/>
              <a:t> </a:t>
            </a:r>
          </a:p>
          <a:p>
            <a:r>
              <a:rPr lang="cs-CZ" b="1" dirty="0" smtClean="0"/>
              <a:t>z </a:t>
            </a:r>
            <a:r>
              <a:rPr lang="cs-CZ" b="1" dirty="0" err="1" smtClean="0"/>
              <a:t>Kynšperka</a:t>
            </a:r>
            <a:r>
              <a:rPr lang="cs-CZ" dirty="0" smtClean="0"/>
              <a:t> (1562 - 1621)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3233521" y="4364718"/>
            <a:ext cx="14442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Erb </a:t>
            </a:r>
            <a:r>
              <a:rPr lang="cs-CZ" b="1" dirty="0" smtClean="0"/>
              <a:t>Kateřiny, </a:t>
            </a:r>
          </a:p>
          <a:p>
            <a:r>
              <a:rPr lang="cs-CZ" b="1" dirty="0" smtClean="0"/>
              <a:t>dcery Jiříka  </a:t>
            </a:r>
          </a:p>
          <a:p>
            <a:r>
              <a:rPr lang="cs-CZ" b="1" dirty="0" smtClean="0"/>
              <a:t>Buchty </a:t>
            </a:r>
          </a:p>
          <a:p>
            <a:r>
              <a:rPr lang="cs-CZ" b="1" dirty="0" smtClean="0"/>
              <a:t>z </a:t>
            </a:r>
            <a:r>
              <a:rPr lang="cs-CZ" b="1" dirty="0" err="1" smtClean="0"/>
              <a:t>Buchtic</a:t>
            </a:r>
            <a:r>
              <a:rPr lang="cs-CZ" dirty="0" smtClean="0"/>
              <a:t>, 3. </a:t>
            </a:r>
          </a:p>
          <a:p>
            <a:r>
              <a:rPr lang="cs-CZ" dirty="0" smtClean="0"/>
              <a:t>Manželky </a:t>
            </a:r>
          </a:p>
          <a:p>
            <a:r>
              <a:rPr lang="cs-CZ" dirty="0" err="1" smtClean="0"/>
              <a:t>Cetryse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6224478" y="2076236"/>
            <a:ext cx="28201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Kostel Nejsvětější Trojice, </a:t>
            </a:r>
          </a:p>
          <a:p>
            <a:r>
              <a:rPr lang="cs-CZ" b="1" dirty="0" smtClean="0"/>
              <a:t>jižní portál s erby donátorů </a:t>
            </a:r>
          </a:p>
          <a:p>
            <a:r>
              <a:rPr lang="cs-CZ" dirty="0" smtClean="0"/>
              <a:t>v alianci, sňatek 1600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18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33257" y="194276"/>
            <a:ext cx="4078769" cy="676581"/>
          </a:xfrm>
        </p:spPr>
        <p:txBody>
          <a:bodyPr/>
          <a:lstStyle/>
          <a:p>
            <a:r>
              <a:rPr lang="cs-CZ" dirty="0" smtClean="0"/>
              <a:t>Kostel Nejsvětější Trojice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1924" y="1086972"/>
            <a:ext cx="1517191" cy="20481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/>
              <a:t>Krov dendrochronologicky datován </a:t>
            </a:r>
            <a:r>
              <a:rPr lang="cs-CZ" sz="1800" b="1" dirty="0" smtClean="0"/>
              <a:t>1604/1605</a:t>
            </a:r>
            <a:r>
              <a:rPr lang="cs-CZ" sz="1800" dirty="0" smtClean="0"/>
              <a:t> d.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12</a:t>
            </a:fld>
            <a:endParaRPr lang="cs-CZ"/>
          </a:p>
        </p:txBody>
      </p:sp>
      <p:pic>
        <p:nvPicPr>
          <p:cNvPr id="1026" name="Picture 2" descr="C:\Users\Lucie\Desktop\krov 7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764" y="1086972"/>
            <a:ext cx="3951062" cy="254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krov 72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085" y="1086972"/>
            <a:ext cx="3143942" cy="471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Documents\03 rozpracováno\Suchdol nO pro MMB 2024 celý\Suchdol nO podklady\Suchdol nad Odrou Moravská brána a dis\Suchdol katalogový list\použité\Suchdol nO půdorys střech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66" y="3755105"/>
            <a:ext cx="4320975" cy="237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768085" y="5802086"/>
            <a:ext cx="149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Podkroví, foto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457200" y="6127093"/>
            <a:ext cx="3908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M. </a:t>
            </a:r>
            <a:r>
              <a:rPr lang="cs-CZ" dirty="0" err="1" smtClean="0"/>
              <a:t>Kocych</a:t>
            </a:r>
            <a:r>
              <a:rPr lang="cs-CZ" dirty="0" smtClean="0"/>
              <a:t>, půdorys krovu, nákres, 2006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66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2805" y="128964"/>
            <a:ext cx="3991684" cy="676580"/>
          </a:xfrm>
        </p:spPr>
        <p:txBody>
          <a:bodyPr/>
          <a:lstStyle/>
          <a:p>
            <a:r>
              <a:rPr lang="cs-CZ" dirty="0" smtClean="0"/>
              <a:t>Kostel Nejsvětější Trojice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2623" y="4778829"/>
            <a:ext cx="8791866" cy="1686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/>
              <a:t>Kostel nebyl za </a:t>
            </a:r>
            <a:r>
              <a:rPr lang="cs-CZ" sz="1800" dirty="0" err="1" smtClean="0"/>
              <a:t>Cetryse</a:t>
            </a:r>
            <a:r>
              <a:rPr lang="cs-CZ" sz="1800" dirty="0" smtClean="0"/>
              <a:t> z </a:t>
            </a:r>
            <a:r>
              <a:rPr lang="cs-CZ" sz="1800" dirty="0" err="1" smtClean="0"/>
              <a:t>Kynšperka</a:t>
            </a:r>
            <a:r>
              <a:rPr lang="cs-CZ" sz="1800" dirty="0" smtClean="0"/>
              <a:t> a jeho ženy vybudován, ale </a:t>
            </a:r>
            <a:r>
              <a:rPr lang="cs-CZ" sz="1800" b="1" dirty="0" smtClean="0"/>
              <a:t>dostavěn</a:t>
            </a:r>
            <a:r>
              <a:rPr lang="cs-CZ" sz="1800" dirty="0" smtClean="0"/>
              <a:t>, presbytář je starší, sjednocený </a:t>
            </a:r>
            <a:r>
              <a:rPr lang="cs-CZ" sz="1800" dirty="0"/>
              <a:t>půdorys je výsledkem přestavby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err="1" smtClean="0"/>
              <a:t>Baltasar</a:t>
            </a:r>
            <a:r>
              <a:rPr lang="cs-CZ" sz="1800" dirty="0" smtClean="0"/>
              <a:t> </a:t>
            </a:r>
            <a:r>
              <a:rPr lang="cs-CZ" sz="1800" dirty="0" err="1" smtClean="0"/>
              <a:t>Cetrys</a:t>
            </a:r>
            <a:r>
              <a:rPr lang="cs-CZ" sz="1800" dirty="0" smtClean="0"/>
              <a:t> a jeho žena Kateřina Buchtová z </a:t>
            </a:r>
            <a:r>
              <a:rPr lang="cs-CZ" sz="1800" dirty="0" err="1" smtClean="0"/>
              <a:t>Buchtic</a:t>
            </a:r>
            <a:r>
              <a:rPr lang="cs-CZ" sz="1800" dirty="0" smtClean="0"/>
              <a:t> byli pohřbeni v </a:t>
            </a:r>
            <a:r>
              <a:rPr lang="cs-CZ" sz="1800" b="1" dirty="0" smtClean="0"/>
              <a:t>kryptě</a:t>
            </a:r>
            <a:r>
              <a:rPr lang="cs-CZ" sz="1800" dirty="0" smtClean="0"/>
              <a:t> kostela. </a:t>
            </a:r>
          </a:p>
          <a:p>
            <a:pPr marL="0" indent="0">
              <a:buNone/>
            </a:pPr>
            <a:r>
              <a:rPr lang="cs-CZ" sz="1800" dirty="0" smtClean="0"/>
              <a:t>Farář </a:t>
            </a:r>
            <a:r>
              <a:rPr lang="cs-CZ" sz="1800" dirty="0"/>
              <a:t>Dominik </a:t>
            </a:r>
            <a:r>
              <a:rPr lang="cs-CZ" sz="1800" dirty="0" err="1"/>
              <a:t>Schnindler</a:t>
            </a:r>
            <a:r>
              <a:rPr lang="cs-CZ" sz="1800" dirty="0"/>
              <a:t> (1754-1777) nechal </a:t>
            </a:r>
            <a:r>
              <a:rPr lang="cs-CZ" sz="1800" dirty="0" err="1"/>
              <a:t>Cetryše</a:t>
            </a:r>
            <a:r>
              <a:rPr lang="cs-CZ" sz="1800" dirty="0"/>
              <a:t> z </a:t>
            </a:r>
            <a:r>
              <a:rPr lang="cs-CZ" sz="1800" dirty="0" err="1"/>
              <a:t>Kynšperka</a:t>
            </a:r>
            <a:r>
              <a:rPr lang="cs-CZ" sz="1800" dirty="0"/>
              <a:t> a jeho ženu exhumovat a kosti uložit v kostnici, neboť tito pohřbení nebyli katolíci. 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13</a:t>
            </a:fld>
            <a:endParaRPr lang="cs-CZ"/>
          </a:p>
        </p:txBody>
      </p:sp>
      <p:pic>
        <p:nvPicPr>
          <p:cNvPr id="1026" name="Picture 2" descr="C:\Users\Lucie\Desktop\Suchdol zmenšit 5\Suchdol kostel 34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343" y="1034144"/>
            <a:ext cx="4986682" cy="359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Suchdol zmenšit 5\Suchdol kostel 34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9" y="1034146"/>
            <a:ext cx="3380010" cy="225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94936" y="3287486"/>
            <a:ext cx="2781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Podkroví kostela, foto, 2024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1404257" y="4288971"/>
            <a:ext cx="2661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mtClean="0"/>
              <a:t>Interiér kostela, foto,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2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0857" y="139848"/>
            <a:ext cx="4161750" cy="883410"/>
          </a:xfrm>
        </p:spPr>
        <p:txBody>
          <a:bodyPr/>
          <a:lstStyle/>
          <a:p>
            <a:r>
              <a:rPr lang="cs-CZ" dirty="0" smtClean="0"/>
              <a:t>Kostel Nejsvětější Trojice oratoř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14</a:t>
            </a:fld>
            <a:endParaRPr lang="cs-CZ"/>
          </a:p>
        </p:txBody>
      </p:sp>
      <p:pic>
        <p:nvPicPr>
          <p:cNvPr id="1026" name="Picture 2" descr="C:\Users\Lucie\Desktop\Suchdol zmenšit 4\Suchdol kostel 34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09" y="1023258"/>
            <a:ext cx="4082147" cy="272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Suchdol zmenšit 4\Suchdol kostel 34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09" y="3968975"/>
            <a:ext cx="1762423" cy="245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Lucie\Desktop\Suchdol zmenšit 5\Suchdol kostel 34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858" y="1034143"/>
            <a:ext cx="4161750" cy="510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2185556" y="5501054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Patrně kolem 1720 pro </a:t>
            </a:r>
            <a:r>
              <a:rPr lang="cs-CZ" dirty="0" err="1" smtClean="0"/>
              <a:t>Harracha</a:t>
            </a:r>
            <a:r>
              <a:rPr lang="cs-CZ" dirty="0" smtClean="0"/>
              <a:t> a </a:t>
            </a:r>
            <a:r>
              <a:rPr lang="cs-CZ" dirty="0" err="1" smtClean="0"/>
              <a:t>Liechtensteinovou</a:t>
            </a:r>
            <a:endParaRPr lang="en-GB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80857" y="6154223"/>
            <a:ext cx="403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Exteriér, jižní strana se sakristií a oratoří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2185556" y="3744689"/>
            <a:ext cx="2286000" cy="1227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Oratoř byla vytápěná, </a:t>
            </a:r>
          </a:p>
          <a:p>
            <a:r>
              <a:rPr lang="cs-CZ" dirty="0" smtClean="0"/>
              <a:t>na schodišti je </a:t>
            </a:r>
            <a:r>
              <a:rPr lang="cs-CZ" dirty="0"/>
              <a:t>d</a:t>
            </a:r>
            <a:r>
              <a:rPr lang="cs-CZ" dirty="0" smtClean="0"/>
              <a:t>ochován přikládací portálek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60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19257" y="226936"/>
            <a:ext cx="1880678" cy="415322"/>
          </a:xfrm>
        </p:spPr>
        <p:txBody>
          <a:bodyPr/>
          <a:lstStyle/>
          <a:p>
            <a:r>
              <a:rPr lang="cs-CZ" dirty="0" err="1" smtClean="0"/>
              <a:t>Niederhof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2623" y="1088573"/>
            <a:ext cx="4876227" cy="19703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dirty="0" smtClean="0"/>
              <a:t>Za Jana </a:t>
            </a:r>
            <a:r>
              <a:rPr lang="cs-CZ" sz="1800" dirty="0" err="1" smtClean="0"/>
              <a:t>Balthasara</a:t>
            </a:r>
            <a:r>
              <a:rPr lang="cs-CZ" sz="1800" dirty="0" smtClean="0"/>
              <a:t> </a:t>
            </a:r>
            <a:r>
              <a:rPr lang="cs-CZ" sz="1800" dirty="0" err="1" smtClean="0"/>
              <a:t>Cetryse</a:t>
            </a:r>
            <a:r>
              <a:rPr lang="cs-CZ" sz="1800" dirty="0" smtClean="0"/>
              <a:t> měla každá ves panství </a:t>
            </a:r>
            <a:r>
              <a:rPr lang="cs-CZ" sz="1800" dirty="0" err="1" smtClean="0"/>
              <a:t>kunínského</a:t>
            </a:r>
            <a:r>
              <a:rPr lang="cs-CZ" sz="1800" dirty="0" smtClean="0"/>
              <a:t> jeden dvůr</a:t>
            </a:r>
            <a:endParaRPr lang="cs-CZ" sz="1800" dirty="0"/>
          </a:p>
          <a:p>
            <a:pPr marL="0" indent="0">
              <a:buNone/>
            </a:pPr>
            <a:r>
              <a:rPr lang="cs-CZ" sz="1800" b="1" dirty="0" smtClean="0"/>
              <a:t>1592</a:t>
            </a:r>
            <a:r>
              <a:rPr lang="cs-CZ" sz="1800" dirty="0" smtClean="0"/>
              <a:t> </a:t>
            </a:r>
            <a:r>
              <a:rPr lang="cs-CZ" sz="1800" b="1" dirty="0" smtClean="0"/>
              <a:t>koupil </a:t>
            </a:r>
            <a:r>
              <a:rPr lang="cs-CZ" sz="1800" b="1" dirty="0" err="1" smtClean="0"/>
              <a:t>Niederhof</a:t>
            </a:r>
            <a:r>
              <a:rPr lang="cs-CZ" sz="1800" b="1" dirty="0" smtClean="0"/>
              <a:t> od </a:t>
            </a:r>
            <a:r>
              <a:rPr lang="cs-CZ" sz="1800" b="1" dirty="0"/>
              <a:t>Simona </a:t>
            </a:r>
            <a:r>
              <a:rPr lang="cs-CZ" sz="1800" b="1" dirty="0" smtClean="0"/>
              <a:t>Kunze Jan </a:t>
            </a:r>
            <a:r>
              <a:rPr lang="cs-CZ" sz="1800" b="1" dirty="0" err="1" smtClean="0"/>
              <a:t>Balthasar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Cetrys</a:t>
            </a:r>
            <a:r>
              <a:rPr lang="cs-CZ" sz="1800" dirty="0" smtClean="0"/>
              <a:t>, dvůr mohl být na přelomu 16. a 17. století </a:t>
            </a:r>
            <a:r>
              <a:rPr lang="cs-CZ" sz="1800" b="1" dirty="0" smtClean="0"/>
              <a:t>rezidenční</a:t>
            </a:r>
            <a:r>
              <a:rPr lang="cs-CZ" sz="1800" dirty="0" smtClean="0"/>
              <a:t> </a:t>
            </a:r>
          </a:p>
          <a:p>
            <a:pPr marL="0" indent="0">
              <a:buNone/>
            </a:pPr>
            <a:r>
              <a:rPr lang="cs-CZ" sz="1800" dirty="0" err="1" smtClean="0"/>
              <a:t>Niederhof</a:t>
            </a:r>
            <a:r>
              <a:rPr lang="cs-CZ" sz="1800" dirty="0" smtClean="0"/>
              <a:t> zůstal i po třicetileté válce vrchnostenský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15</a:t>
            </a:fld>
            <a:endParaRPr lang="cs-CZ"/>
          </a:p>
        </p:txBody>
      </p:sp>
      <p:pic>
        <p:nvPicPr>
          <p:cNvPr id="3074" name="Picture 2" descr="C:\Users\Lucie\Desktop\Suchdol Unterhof 0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00" y="3113313"/>
            <a:ext cx="3696957" cy="174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ucie\Desktop\Suchdol Unterhof 01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850" y="620485"/>
            <a:ext cx="3807800" cy="504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Lucie\Desktop\Suchdol nO pro MMB 2024\Suchdol_1764_až_68_1mil_M42 det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00" y="5044537"/>
            <a:ext cx="4556929" cy="149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028849" y="5660571"/>
            <a:ext cx="23868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Suchdol, 1. vojenské </a:t>
            </a:r>
          </a:p>
          <a:p>
            <a:r>
              <a:rPr lang="cs-CZ" dirty="0" smtClean="0"/>
              <a:t>mapování, Morava, 42, </a:t>
            </a:r>
          </a:p>
          <a:p>
            <a:r>
              <a:rPr lang="cs-CZ" dirty="0" smtClean="0"/>
              <a:t>1764 - 1768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7415656" y="5697302"/>
            <a:ext cx="1423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Brána dvora, </a:t>
            </a:r>
          </a:p>
          <a:p>
            <a:r>
              <a:rPr lang="cs-CZ" dirty="0" smtClean="0"/>
              <a:t>foto, 2011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4125686" y="3926916"/>
            <a:ext cx="724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Dvůr, </a:t>
            </a:r>
          </a:p>
          <a:p>
            <a:r>
              <a:rPr lang="cs-CZ" dirty="0" smtClean="0"/>
              <a:t>Foto, </a:t>
            </a:r>
          </a:p>
          <a:p>
            <a:r>
              <a:rPr lang="cs-CZ" dirty="0" smtClean="0"/>
              <a:t>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51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8B9C404-6BB0-C6AF-E359-87EE7E8B7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8513" y="194278"/>
            <a:ext cx="2238713" cy="458866"/>
          </a:xfrm>
        </p:spPr>
        <p:txBody>
          <a:bodyPr/>
          <a:lstStyle/>
          <a:p>
            <a:r>
              <a:rPr lang="cs-CZ" dirty="0"/>
              <a:t>Fara katolická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2B5750BD-93ED-2D2B-0C91-0EE18B2DC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623" y="1064226"/>
            <a:ext cx="2786520" cy="2549832"/>
          </a:xfrm>
        </p:spPr>
        <p:txBody>
          <a:bodyPr>
            <a:normAutofit/>
          </a:bodyPr>
          <a:lstStyle/>
          <a:p>
            <a:r>
              <a:rPr lang="cs-CZ" sz="1800" dirty="0"/>
              <a:t>1725 návrh na rozdělení farnosti Šenov na 3 díly, a to Šenov, K</a:t>
            </a:r>
            <a:r>
              <a:rPr lang="cs-CZ" sz="1800" dirty="0" smtClean="0"/>
              <a:t>unín </a:t>
            </a:r>
            <a:r>
              <a:rPr lang="cs-CZ" sz="1800" dirty="0"/>
              <a:t>a Suchdol, patronát nad Suchdolskou farou měl </a:t>
            </a:r>
            <a:r>
              <a:rPr lang="cs-CZ" sz="1800" dirty="0" smtClean="0"/>
              <a:t>převzít </a:t>
            </a:r>
            <a:r>
              <a:rPr lang="cs-CZ" sz="1800" dirty="0"/>
              <a:t>pán panství </a:t>
            </a:r>
            <a:r>
              <a:rPr lang="cs-CZ" sz="1800" dirty="0" err="1"/>
              <a:t>kunínského</a:t>
            </a:r>
            <a:endParaRPr lang="cs-CZ" sz="1800" dirty="0"/>
          </a:p>
          <a:p>
            <a:r>
              <a:rPr lang="cs-CZ" sz="1800" dirty="0"/>
              <a:t>Fara je z roku </a:t>
            </a:r>
            <a:r>
              <a:rPr lang="cs-CZ" sz="1800" b="1" dirty="0"/>
              <a:t>1731</a:t>
            </a:r>
            <a:r>
              <a:rPr lang="cs-CZ" sz="1800" dirty="0"/>
              <a:t> podle návrhu </a:t>
            </a:r>
            <a:r>
              <a:rPr lang="cs-CZ" sz="1800" dirty="0" smtClean="0"/>
              <a:t>J. L. </a:t>
            </a:r>
            <a:r>
              <a:rPr lang="cs-CZ" sz="1800" dirty="0" err="1"/>
              <a:t>Hildebrandta</a:t>
            </a:r>
            <a:r>
              <a:rPr lang="cs-CZ" sz="1800" dirty="0"/>
              <a:t>. 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58C21B44-CE46-B68C-349A-3DFBB0F14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9FD0DF09-E5C2-2BFE-08C9-BD589A713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1A41D9BC-7BDD-34AD-4AEE-0F495F7EC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16</a:t>
            </a:fld>
            <a:endParaRPr lang="cs-CZ"/>
          </a:p>
        </p:txBody>
      </p:sp>
      <p:pic>
        <p:nvPicPr>
          <p:cNvPr id="5122" name="Picture 2" descr="C:\Users\Lucie\Desktop\Kledensky 1817 z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792" y="923619"/>
            <a:ext cx="5789215" cy="395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52623" y="4919170"/>
            <a:ext cx="878355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Johann Lucas von </a:t>
            </a:r>
            <a:r>
              <a:rPr lang="cs-CZ" b="1" dirty="0" err="1" smtClean="0"/>
              <a:t>Hildebrandt</a:t>
            </a:r>
            <a:r>
              <a:rPr lang="cs-CZ" b="1" dirty="0" smtClean="0"/>
              <a:t> (1668 - 1745), </a:t>
            </a:r>
            <a:r>
              <a:rPr lang="cs-CZ" dirty="0" smtClean="0"/>
              <a:t>architekt činný hlavně v habsburské monarchii</a:t>
            </a:r>
          </a:p>
          <a:p>
            <a:r>
              <a:rPr lang="cs-CZ" dirty="0" smtClean="0"/>
              <a:t>Belveder ve Vídni pro Evžena prince Savojského</a:t>
            </a:r>
          </a:p>
          <a:p>
            <a:r>
              <a:rPr lang="cs-CZ" dirty="0" smtClean="0"/>
              <a:t>Přestavba </a:t>
            </a:r>
            <a:r>
              <a:rPr lang="cs-CZ" dirty="0" err="1" smtClean="0"/>
              <a:t>Hofburku</a:t>
            </a:r>
            <a:r>
              <a:rPr lang="cs-CZ" dirty="0" smtClean="0"/>
              <a:t> ve Vídni, dokončeno Fischerem z </a:t>
            </a:r>
            <a:r>
              <a:rPr lang="cs-CZ" dirty="0" err="1" smtClean="0"/>
              <a:t>Erlachu</a:t>
            </a:r>
            <a:endParaRPr lang="cs-CZ" dirty="0" smtClean="0"/>
          </a:p>
          <a:p>
            <a:r>
              <a:rPr lang="cs-CZ" dirty="0" smtClean="0"/>
              <a:t>Pro </a:t>
            </a:r>
            <a:r>
              <a:rPr lang="cs-CZ" dirty="0" err="1" smtClean="0"/>
              <a:t>Harrachy</a:t>
            </a:r>
            <a:r>
              <a:rPr lang="cs-CZ" dirty="0" smtClean="0"/>
              <a:t> - Palác </a:t>
            </a:r>
            <a:r>
              <a:rPr lang="cs-CZ" dirty="0" err="1" smtClean="0"/>
              <a:t>Harrachů</a:t>
            </a:r>
            <a:r>
              <a:rPr lang="cs-CZ" dirty="0" smtClean="0"/>
              <a:t> ve Vídni a zámek Kunín</a:t>
            </a:r>
          </a:p>
          <a:p>
            <a:r>
              <a:rPr lang="cs-CZ" dirty="0" smtClean="0"/>
              <a:t>Zámek </a:t>
            </a:r>
            <a:r>
              <a:rPr lang="cs-CZ" dirty="0" err="1" smtClean="0"/>
              <a:t>Mirabell</a:t>
            </a:r>
            <a:r>
              <a:rPr lang="cs-CZ" dirty="0" smtClean="0"/>
              <a:t> v Salzburku </a:t>
            </a:r>
          </a:p>
          <a:p>
            <a:endParaRPr lang="cs-CZ" dirty="0" smtClean="0"/>
          </a:p>
          <a:p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744006" y="3929074"/>
            <a:ext cx="2383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Franz </a:t>
            </a:r>
            <a:r>
              <a:rPr lang="cs-CZ" dirty="0" err="1" smtClean="0"/>
              <a:t>Kledensky</a:t>
            </a:r>
            <a:r>
              <a:rPr lang="cs-CZ" dirty="0" smtClean="0"/>
              <a:t>, kostel </a:t>
            </a:r>
          </a:p>
          <a:p>
            <a:r>
              <a:rPr lang="cs-CZ" dirty="0" smtClean="0"/>
              <a:t>a fara v Suchdole, 1817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20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66114" y="216049"/>
            <a:ext cx="2380598" cy="567722"/>
          </a:xfrm>
        </p:spPr>
        <p:txBody>
          <a:bodyPr/>
          <a:lstStyle/>
          <a:p>
            <a:r>
              <a:rPr lang="cs-CZ" dirty="0" smtClean="0"/>
              <a:t>Fara katolická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17</a:t>
            </a:fld>
            <a:endParaRPr lang="cs-CZ"/>
          </a:p>
        </p:txBody>
      </p:sp>
      <p:pic>
        <p:nvPicPr>
          <p:cNvPr id="1026" name="Picture 2" descr="C:\Users\Lucie\Desktop\Suchdol zmenšit 4\Suchdol fara 34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785" y="957943"/>
            <a:ext cx="3619296" cy="194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Suchdol zmenšit 4\Suchdol fara 348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74" y="957943"/>
            <a:ext cx="4647002" cy="267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ucie\Desktop\Suchdol zmenšit 4\Suchdol fara 35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525" y="3799114"/>
            <a:ext cx="3982809" cy="265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ucie\Desktop\Suchdol zmenšit 4\Suchdol fara 353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51" y="3827098"/>
            <a:ext cx="4307342" cy="259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098777" y="2906877"/>
            <a:ext cx="171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Přízemí, exteriér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5151924" y="3429782"/>
            <a:ext cx="100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Podkroví</a:t>
            </a:r>
            <a:endParaRPr lang="en-GB" dirty="0"/>
          </a:p>
        </p:txBody>
      </p:sp>
      <p:sp>
        <p:nvSpPr>
          <p:cNvPr id="3" name="TextovéPole 2"/>
          <p:cNvSpPr txBox="1"/>
          <p:nvPr/>
        </p:nvSpPr>
        <p:spPr>
          <a:xfrm>
            <a:off x="4999076" y="2916981"/>
            <a:ext cx="204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Přízemí, zimní kaple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11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00800" y="303135"/>
            <a:ext cx="2467683" cy="535066"/>
          </a:xfrm>
        </p:spPr>
        <p:txBody>
          <a:bodyPr/>
          <a:lstStyle/>
          <a:p>
            <a:r>
              <a:rPr lang="cs-CZ" dirty="0" smtClean="0"/>
              <a:t>Fara katolická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50970" y="6071720"/>
            <a:ext cx="3187133" cy="466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err="1" smtClean="0"/>
              <a:t>Dymníková</a:t>
            </a:r>
            <a:r>
              <a:rPr lang="cs-CZ" sz="1800" dirty="0" smtClean="0"/>
              <a:t> kuchyně, foto, 2024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18</a:t>
            </a:fld>
            <a:endParaRPr lang="cs-CZ"/>
          </a:p>
        </p:txBody>
      </p:sp>
      <p:pic>
        <p:nvPicPr>
          <p:cNvPr id="2050" name="Picture 2" descr="C:\Users\Lucie\Desktop\Suchdol zmenšit 4\Suchdol fara 35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59" y="936862"/>
            <a:ext cx="7737345" cy="515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92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16C7814-19D0-D044-AD35-ED9091139A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34" y="1122365"/>
            <a:ext cx="8855869" cy="1052124"/>
          </a:xfrm>
        </p:spPr>
        <p:txBody>
          <a:bodyPr/>
          <a:lstStyle/>
          <a:p>
            <a:r>
              <a:rPr lang="cs-CZ" sz="3600" dirty="0"/>
              <a:t>K architektuře Suchdolu nad Odrou</a:t>
            </a:r>
            <a:br>
              <a:rPr lang="cs-CZ" sz="3600" dirty="0"/>
            </a:br>
            <a:r>
              <a:rPr lang="cs-CZ" sz="3600" dirty="0"/>
              <a:t>aneb pozapomenuté skvosty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D3462E6A-BA43-6348-924A-E49976C56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203" y="2174489"/>
            <a:ext cx="8847800" cy="847299"/>
          </a:xfrm>
        </p:spPr>
        <p:txBody>
          <a:bodyPr/>
          <a:lstStyle/>
          <a:p>
            <a:r>
              <a:rPr lang="cs-CZ" dirty="0"/>
              <a:t>Mgr. Lucie </a:t>
            </a:r>
            <a:r>
              <a:rPr lang="cs-CZ" dirty="0" err="1"/>
              <a:t>Augustinková</a:t>
            </a:r>
            <a:r>
              <a:rPr lang="cs-CZ" dirty="0"/>
              <a:t>, Ph.D.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B98121F1-3D8E-594F-90DB-4F0B98C01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CAECFA50-A063-9142-88B9-F0C90FFC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4A7925D-4BBE-3C40-9FF4-E3054648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</a:t>
            </a:fld>
            <a:endParaRPr lang="cs-CZ"/>
          </a:p>
        </p:txBody>
      </p:sp>
      <p:pic>
        <p:nvPicPr>
          <p:cNvPr id="7" name="Picture 2" descr="C:\Users\Lucie\Desktop\Suchdol zmenšit 4\Suchdol Oberhof 4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86" y="2719089"/>
            <a:ext cx="7838740" cy="323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64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0343" y="183391"/>
            <a:ext cx="4074664" cy="578610"/>
          </a:xfrm>
        </p:spPr>
        <p:txBody>
          <a:bodyPr/>
          <a:lstStyle/>
          <a:p>
            <a:r>
              <a:rPr lang="cs-CZ" dirty="0" smtClean="0"/>
              <a:t>Panství Kunín za </a:t>
            </a:r>
            <a:r>
              <a:rPr lang="cs-CZ" dirty="0" err="1" smtClean="0"/>
              <a:t>Harrachů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1355" y="4178104"/>
            <a:ext cx="2300725" cy="17959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800" dirty="0" smtClean="0"/>
              <a:t>Friedrich August hrabě </a:t>
            </a:r>
            <a:r>
              <a:rPr lang="cs-CZ" sz="1800" dirty="0" err="1" smtClean="0"/>
              <a:t>Harrach</a:t>
            </a:r>
            <a:r>
              <a:rPr lang="cs-CZ" sz="1800" dirty="0" smtClean="0"/>
              <a:t> von </a:t>
            </a:r>
            <a:r>
              <a:rPr lang="cs-CZ" sz="1800" dirty="0" err="1" smtClean="0"/>
              <a:t>Rohrau</a:t>
            </a:r>
            <a:r>
              <a:rPr lang="cs-CZ" sz="1800" dirty="0" smtClean="0"/>
              <a:t> </a:t>
            </a:r>
            <a:r>
              <a:rPr lang="cs-CZ" sz="1800" dirty="0" err="1" smtClean="0"/>
              <a:t>und</a:t>
            </a:r>
            <a:r>
              <a:rPr lang="cs-CZ" sz="1800" dirty="0" smtClean="0"/>
              <a:t> </a:t>
            </a:r>
            <a:r>
              <a:rPr lang="cs-CZ" sz="1800" dirty="0" err="1" smtClean="0"/>
              <a:t>Tannhausen</a:t>
            </a:r>
            <a:r>
              <a:rPr lang="cs-CZ" sz="1800" dirty="0" smtClean="0"/>
              <a:t> (1696-1749)</a:t>
            </a:r>
          </a:p>
          <a:p>
            <a:pPr marL="0" indent="0">
              <a:buNone/>
            </a:pPr>
            <a:r>
              <a:rPr lang="en-GB" sz="1800" dirty="0"/>
              <a:t>https://cs.wikipedia.org/wiki/Bed%C5%99ich_August_z_Harrachu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19</a:t>
            </a:fld>
            <a:endParaRPr lang="cs-CZ"/>
          </a:p>
        </p:txBody>
      </p:sp>
      <p:pic>
        <p:nvPicPr>
          <p:cNvPr id="4098" name="Picture 2" descr="C:\Users\Lucie\Desktop\Suchdol zmenšit 3\Suchdol oltář 3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949" y="1359992"/>
            <a:ext cx="3742135" cy="248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175229" y="4178104"/>
            <a:ext cx="37421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Kostel Nejsvětější Trojice, alianční erb</a:t>
            </a:r>
          </a:p>
          <a:p>
            <a:r>
              <a:rPr lang="cs-CZ" dirty="0" err="1" smtClean="0"/>
              <a:t>Harrachů</a:t>
            </a:r>
            <a:r>
              <a:rPr lang="cs-CZ" dirty="0" smtClean="0"/>
              <a:t> a </a:t>
            </a:r>
            <a:r>
              <a:rPr lang="cs-CZ" dirty="0" err="1" smtClean="0"/>
              <a:t>Liechensteinů</a:t>
            </a:r>
            <a:r>
              <a:rPr lang="cs-CZ" dirty="0" smtClean="0"/>
              <a:t> v oltářním nástavci, sňatek 1719</a:t>
            </a:r>
            <a:endParaRPr lang="en-GB" dirty="0"/>
          </a:p>
        </p:txBody>
      </p:sp>
      <p:pic>
        <p:nvPicPr>
          <p:cNvPr id="1026" name="Picture 2" descr="C:\Users\Lucie\Desktop\Suchdol nO pro MMB 2024\Friedrich_August_von_Harrach-Rohrau_(1696–174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38" y="1142235"/>
            <a:ext cx="2088696" cy="292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Suchdol nO pro MMB 2024\Marie_Eleonora_Harra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320" y="1142235"/>
            <a:ext cx="2243955" cy="292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2763928" y="4178104"/>
            <a:ext cx="23300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Marie </a:t>
            </a:r>
            <a:r>
              <a:rPr lang="cs-CZ" dirty="0" err="1" smtClean="0"/>
              <a:t>Eleonore</a:t>
            </a:r>
            <a:r>
              <a:rPr lang="cs-CZ" dirty="0" smtClean="0"/>
              <a:t> von </a:t>
            </a:r>
          </a:p>
          <a:p>
            <a:r>
              <a:rPr lang="cs-CZ" dirty="0" smtClean="0"/>
              <a:t>Liechtenstein, </a:t>
            </a:r>
            <a:r>
              <a:rPr lang="cs-CZ" dirty="0" err="1" smtClean="0"/>
              <a:t>provda</a:t>
            </a:r>
            <a:r>
              <a:rPr lang="cs-CZ" dirty="0" smtClean="0"/>
              <a:t>-</a:t>
            </a:r>
          </a:p>
          <a:p>
            <a:r>
              <a:rPr lang="cs-CZ" dirty="0" err="1" smtClean="0"/>
              <a:t>ná</a:t>
            </a:r>
            <a:r>
              <a:rPr lang="cs-CZ" dirty="0" smtClean="0"/>
              <a:t> </a:t>
            </a:r>
            <a:r>
              <a:rPr lang="cs-CZ" dirty="0" err="1" smtClean="0"/>
              <a:t>Harrach</a:t>
            </a:r>
            <a:r>
              <a:rPr lang="cs-CZ" dirty="0" smtClean="0"/>
              <a:t> (1703-1759)</a:t>
            </a:r>
          </a:p>
          <a:p>
            <a:r>
              <a:rPr lang="en-GB" dirty="0"/>
              <a:t>https://cs.wikipedia.org/wiki/Eleonora_Marie_Karol%C3%ADna_z_Lichten%C5%A1tejna</a:t>
            </a:r>
          </a:p>
        </p:txBody>
      </p:sp>
    </p:spTree>
    <p:extLst>
      <p:ext uri="{BB962C8B-B14F-4D97-AF65-F5344CB8AC3E}">
        <p14:creationId xmlns:p14="http://schemas.microsoft.com/office/powerpoint/2010/main" val="329061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17228" y="237820"/>
            <a:ext cx="1581836" cy="513294"/>
          </a:xfrm>
        </p:spPr>
        <p:txBody>
          <a:bodyPr/>
          <a:lstStyle/>
          <a:p>
            <a:r>
              <a:rPr lang="cs-CZ" dirty="0" err="1" smtClean="0"/>
              <a:t>Oberhof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0157" y="5069840"/>
            <a:ext cx="8448907" cy="13048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dirty="0" smtClean="0"/>
              <a:t>Hospodářský dvůr byl podle pramenů </a:t>
            </a:r>
            <a:r>
              <a:rPr lang="cs-CZ" sz="1800" b="1" dirty="0" smtClean="0"/>
              <a:t>svobodný dvůr rodu </a:t>
            </a:r>
            <a:r>
              <a:rPr lang="cs-CZ" sz="1800" b="1" dirty="0" err="1" smtClean="0"/>
              <a:t>Zeisbergerů</a:t>
            </a:r>
            <a:r>
              <a:rPr lang="cs-CZ" sz="1800" dirty="0" smtClean="0"/>
              <a:t>, </a:t>
            </a:r>
          </a:p>
          <a:p>
            <a:pPr marL="0" indent="0">
              <a:buNone/>
            </a:pPr>
            <a:r>
              <a:rPr lang="cs-CZ" sz="1800" dirty="0" smtClean="0"/>
              <a:t>1636 koupil </a:t>
            </a:r>
            <a:r>
              <a:rPr lang="cs-CZ" sz="1800" dirty="0" err="1" smtClean="0"/>
              <a:t>Lorentz</a:t>
            </a:r>
            <a:r>
              <a:rPr lang="cs-CZ" sz="1800" dirty="0" smtClean="0"/>
              <a:t> </a:t>
            </a:r>
            <a:r>
              <a:rPr lang="cs-CZ" sz="1800" dirty="0" err="1" smtClean="0"/>
              <a:t>Zeisberger</a:t>
            </a:r>
            <a:r>
              <a:rPr lang="cs-CZ" sz="1800" dirty="0" smtClean="0"/>
              <a:t> od vrchnosti dva grunty, což byl základ dvora</a:t>
            </a:r>
          </a:p>
          <a:p>
            <a:pPr marL="0" indent="0">
              <a:buNone/>
            </a:pPr>
            <a:r>
              <a:rPr lang="cs-CZ" sz="1800" b="1" dirty="0" smtClean="0"/>
              <a:t>1726</a:t>
            </a:r>
            <a:r>
              <a:rPr lang="cs-CZ" sz="1800" dirty="0" smtClean="0"/>
              <a:t> odešel G. </a:t>
            </a:r>
            <a:r>
              <a:rPr lang="cs-CZ" sz="1800" dirty="0" err="1" smtClean="0"/>
              <a:t>Zeisberger</a:t>
            </a:r>
            <a:r>
              <a:rPr lang="cs-CZ" sz="1800" dirty="0" smtClean="0"/>
              <a:t> s rodinou do </a:t>
            </a:r>
            <a:r>
              <a:rPr lang="cs-CZ" sz="1800" dirty="0" err="1" smtClean="0"/>
              <a:t>Herrnhutu</a:t>
            </a:r>
            <a:r>
              <a:rPr lang="cs-CZ" sz="1800" dirty="0" smtClean="0"/>
              <a:t>. Jeho majetek konfiskován. Od té doby vrchnostenský a je označován jako </a:t>
            </a:r>
            <a:r>
              <a:rPr lang="cs-CZ" sz="1800" b="1" dirty="0" err="1" smtClean="0"/>
              <a:t>Oberhof</a:t>
            </a:r>
            <a:r>
              <a:rPr lang="cs-CZ" sz="1800" dirty="0" smtClean="0"/>
              <a:t>. Pravděpodobně po převzetí vrchností byl přestavěn.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20</a:t>
            </a:fld>
            <a:endParaRPr lang="cs-CZ"/>
          </a:p>
        </p:txBody>
      </p:sp>
      <p:pic>
        <p:nvPicPr>
          <p:cNvPr id="2050" name="Picture 2" descr="C:\Users\Lucie\Desktop\Suchdol nO pro MMB 2024\Suchdol mapa 1894 upr 1914 d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57" y="1038225"/>
            <a:ext cx="4079603" cy="346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ucie\Desktop\Suchdol zmenšit 4\Suchdol Oberhof 4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499" y="775967"/>
            <a:ext cx="3072358" cy="374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50157" y="4508808"/>
            <a:ext cx="4079604" cy="64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Suchdol, mapa speciální, 1894, upraveno 1914. Soukromá sbírka D. </a:t>
            </a:r>
            <a:r>
              <a:rPr lang="cs-CZ" dirty="0" err="1" smtClean="0"/>
              <a:t>Říčana</a:t>
            </a:r>
            <a:r>
              <a:rPr lang="cs-CZ" dirty="0" smtClean="0"/>
              <a:t>.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5538499" y="4537338"/>
            <a:ext cx="2259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Oberhof</a:t>
            </a:r>
            <a:r>
              <a:rPr lang="cs-CZ" dirty="0" smtClean="0"/>
              <a:t>, brána vjezdu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37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13171" y="259592"/>
            <a:ext cx="1466198" cy="611266"/>
          </a:xfrm>
        </p:spPr>
        <p:txBody>
          <a:bodyPr/>
          <a:lstStyle/>
          <a:p>
            <a:r>
              <a:rPr lang="cs-CZ" dirty="0" err="1" smtClean="0"/>
              <a:t>Oberhof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21</a:t>
            </a:fld>
            <a:endParaRPr lang="cs-CZ"/>
          </a:p>
        </p:txBody>
      </p:sp>
      <p:pic>
        <p:nvPicPr>
          <p:cNvPr id="4098" name="Picture 2" descr="C:\Users\Lucie\Desktop\Suchdol Oberhof z Kuhländche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038" y="1020535"/>
            <a:ext cx="4916969" cy="325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Lucie\Desktop\Suchdol zmenšit 3\Suchdol Oberhof 4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11" y="1020535"/>
            <a:ext cx="3515604" cy="367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47011" y="4704013"/>
            <a:ext cx="3593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Oberhof</a:t>
            </a:r>
            <a:r>
              <a:rPr lang="cs-CZ" dirty="0" smtClean="0"/>
              <a:t>, alianční erb Friedricha Augusta </a:t>
            </a:r>
            <a:r>
              <a:rPr lang="cs-CZ" b="1" dirty="0" err="1" smtClean="0"/>
              <a:t>Harracha</a:t>
            </a:r>
            <a:r>
              <a:rPr lang="cs-CZ" b="1" dirty="0" smtClean="0"/>
              <a:t> von </a:t>
            </a:r>
            <a:r>
              <a:rPr lang="cs-CZ" b="1" dirty="0" err="1" smtClean="0"/>
              <a:t>Rohrau</a:t>
            </a:r>
            <a:r>
              <a:rPr lang="cs-CZ" b="1" dirty="0" smtClean="0"/>
              <a:t> </a:t>
            </a:r>
            <a:r>
              <a:rPr lang="cs-CZ" b="1" dirty="0" err="1" smtClean="0"/>
              <a:t>und</a:t>
            </a:r>
            <a:r>
              <a:rPr lang="cs-CZ" b="1" dirty="0" smtClean="0"/>
              <a:t> </a:t>
            </a:r>
            <a:r>
              <a:rPr lang="cs-CZ" b="1" dirty="0" err="1" smtClean="0"/>
              <a:t>Tannhausen</a:t>
            </a:r>
            <a:r>
              <a:rPr lang="cs-CZ" dirty="0" smtClean="0"/>
              <a:t> (1696-1749) a Marie </a:t>
            </a:r>
            <a:r>
              <a:rPr lang="cs-CZ" dirty="0" err="1" smtClean="0"/>
              <a:t>Eleonore</a:t>
            </a:r>
            <a:r>
              <a:rPr lang="cs-CZ" dirty="0" smtClean="0"/>
              <a:t> </a:t>
            </a:r>
            <a:r>
              <a:rPr lang="cs-CZ" b="1" dirty="0" smtClean="0"/>
              <a:t>z Liechtensteina </a:t>
            </a:r>
            <a:r>
              <a:rPr lang="cs-CZ" dirty="0" smtClean="0"/>
              <a:t>(1703 - 1757), sňatek </a:t>
            </a:r>
            <a:r>
              <a:rPr lang="cs-CZ" b="1" dirty="0" smtClean="0"/>
              <a:t>1719</a:t>
            </a:r>
            <a:endParaRPr lang="en-GB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4447130" y="4334681"/>
            <a:ext cx="443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Franz </a:t>
            </a:r>
            <a:r>
              <a:rPr lang="cs-CZ" dirty="0" err="1" smtClean="0"/>
              <a:t>Kledensky</a:t>
            </a:r>
            <a:r>
              <a:rPr lang="cs-CZ" dirty="0" smtClean="0"/>
              <a:t>, Horní dvůr v Suchdole, 1817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63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22524" y="272142"/>
            <a:ext cx="2772483" cy="563111"/>
          </a:xfrm>
        </p:spPr>
        <p:txBody>
          <a:bodyPr/>
          <a:lstStyle/>
          <a:p>
            <a:r>
              <a:rPr lang="cs-CZ" dirty="0" smtClean="0"/>
              <a:t>Selské usedlosti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38599" y="1055914"/>
            <a:ext cx="4961335" cy="5147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/>
              <a:t>odvozována </a:t>
            </a:r>
            <a:r>
              <a:rPr lang="cs-CZ" sz="1800" dirty="0"/>
              <a:t>od středoněmeckého typu ve dvou </a:t>
            </a:r>
            <a:r>
              <a:rPr lang="cs-CZ" sz="1800" dirty="0" smtClean="0"/>
              <a:t> - </a:t>
            </a:r>
            <a:r>
              <a:rPr lang="cs-CZ" sz="1800" b="1" dirty="0" smtClean="0"/>
              <a:t>trojkřídlá </a:t>
            </a:r>
            <a:r>
              <a:rPr lang="cs-CZ" sz="1800" b="1" dirty="0"/>
              <a:t>„francká</a:t>
            </a:r>
            <a:r>
              <a:rPr lang="cs-CZ" sz="1800" dirty="0"/>
              <a:t>“ a </a:t>
            </a:r>
            <a:r>
              <a:rPr lang="cs-CZ" sz="1800" b="1" dirty="0" smtClean="0"/>
              <a:t>čtyřkřídlá</a:t>
            </a:r>
          </a:p>
          <a:p>
            <a:pPr marL="0" indent="0">
              <a:buNone/>
            </a:pPr>
            <a:r>
              <a:rPr lang="cs-CZ" sz="1800" dirty="0" smtClean="0"/>
              <a:t>rozřazeny </a:t>
            </a:r>
            <a:r>
              <a:rPr lang="cs-CZ" sz="1800" dirty="0"/>
              <a:t>okolo </a:t>
            </a:r>
            <a:r>
              <a:rPr lang="cs-CZ" sz="1800" b="1" dirty="0"/>
              <a:t>pravoúhlého dvora</a:t>
            </a:r>
            <a:r>
              <a:rPr lang="cs-CZ" sz="1800" dirty="0"/>
              <a:t>, uzavřeného dřevěnou brankou (</a:t>
            </a:r>
            <a:r>
              <a:rPr lang="cs-CZ" sz="1800" dirty="0" err="1"/>
              <a:t>Türl</a:t>
            </a:r>
            <a:r>
              <a:rPr lang="cs-CZ" sz="1800" dirty="0"/>
              <a:t>) a vjezdem (</a:t>
            </a:r>
            <a:r>
              <a:rPr lang="cs-CZ" sz="1800" dirty="0" err="1"/>
              <a:t>Frankischen</a:t>
            </a:r>
            <a:r>
              <a:rPr lang="cs-CZ" sz="1800" dirty="0"/>
              <a:t> Tor), provedeným dříve jen ve dřevě, později mezi zděné </a:t>
            </a:r>
            <a:r>
              <a:rPr lang="cs-CZ" sz="1800" dirty="0" err="1" smtClean="0"/>
              <a:t>pillířky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Uprostřed dvora - hnojiště </a:t>
            </a:r>
            <a:r>
              <a:rPr lang="cs-CZ" sz="1800" dirty="0"/>
              <a:t>se záchodem a svince. Obytná budova stojí na delší straně a naproti býval výměnek, oba orientované štítovou stranou do ulice. Na úzké straně </a:t>
            </a:r>
            <a:r>
              <a:rPr lang="cs-CZ" sz="1800" dirty="0" smtClean="0"/>
              <a:t>- sýpka </a:t>
            </a:r>
            <a:r>
              <a:rPr lang="cs-CZ" sz="1800" dirty="0"/>
              <a:t>a výjezd do pole. Pokud je to možné, obrací se usedlost vstupem a obytnou světnicí na jih, aby se co nejvíc využilo poledního slunce. Kravařská usedlost se samozřejmě vyvíjela, zvyšovala o patra. </a:t>
            </a:r>
            <a:r>
              <a:rPr lang="cs-CZ" sz="1800" b="1" dirty="0"/>
              <a:t>Stodola </a:t>
            </a:r>
            <a:r>
              <a:rPr lang="cs-CZ" sz="1800" dirty="0"/>
              <a:t>staršího typu bývá oktogonální s vjezdem přímo z pole. </a:t>
            </a:r>
          </a:p>
          <a:p>
            <a:pPr marL="0" indent="0">
              <a:buNone/>
            </a:pPr>
            <a:r>
              <a:rPr lang="cs-CZ" sz="1800" dirty="0" smtClean="0"/>
              <a:t>Některé </a:t>
            </a:r>
            <a:r>
              <a:rPr lang="cs-CZ" sz="1800" dirty="0"/>
              <a:t>usedlosti na Kravařsku si dodnes udržely svou historickou podobu</a:t>
            </a:r>
            <a:r>
              <a:rPr lang="cs-CZ" sz="1800" dirty="0" smtClean="0"/>
              <a:t>.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22</a:t>
            </a:fld>
            <a:endParaRPr lang="cs-CZ"/>
          </a:p>
        </p:txBody>
      </p:sp>
      <p:pic>
        <p:nvPicPr>
          <p:cNvPr id="1026" name="Picture 2" descr="C:\Users\Lucie\Desktop\Suchdol nO pro MMB 2024\Suchdol_1764_až_68_1mil_M42 d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49" y="1055914"/>
            <a:ext cx="3543928" cy="323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58550" y="4365170"/>
            <a:ext cx="36800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Suchdol nad Odrou, 1. vojenské </a:t>
            </a:r>
          </a:p>
          <a:p>
            <a:r>
              <a:rPr lang="cs-CZ" dirty="0" smtClean="0"/>
              <a:t>mapování, Morava 42, 1764 – 1768</a:t>
            </a:r>
          </a:p>
          <a:p>
            <a:r>
              <a:rPr lang="en-GB" dirty="0"/>
              <a:t>http://oldmaps.geolab.cz/map_viewer.pl?lang=cs&amp;map_root=1vm&amp;map_region=mo&amp;map_list=m042</a:t>
            </a:r>
          </a:p>
        </p:txBody>
      </p:sp>
    </p:spTree>
    <p:extLst>
      <p:ext uri="{BB962C8B-B14F-4D97-AF65-F5344CB8AC3E}">
        <p14:creationId xmlns:p14="http://schemas.microsoft.com/office/powerpoint/2010/main" val="16007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72200" y="226933"/>
            <a:ext cx="2674512" cy="545953"/>
          </a:xfrm>
        </p:spPr>
        <p:txBody>
          <a:bodyPr/>
          <a:lstStyle/>
          <a:p>
            <a:r>
              <a:rPr lang="cs-CZ" dirty="0" smtClean="0"/>
              <a:t>Selské usedlosti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48941" y="1568658"/>
            <a:ext cx="4116229" cy="4464856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GB" sz="1800" dirty="0" smtClean="0"/>
              <a:t>1</a:t>
            </a:r>
            <a:r>
              <a:rPr lang="en-GB" sz="1800" dirty="0"/>
              <a:t>. </a:t>
            </a:r>
            <a:r>
              <a:rPr lang="en-GB" sz="1800" dirty="0" err="1"/>
              <a:t>Vjezd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2.–3. </a:t>
            </a:r>
            <a:r>
              <a:rPr lang="en-GB" sz="1800" dirty="0" err="1"/>
              <a:t>Vedlejší</a:t>
            </a:r>
            <a:r>
              <a:rPr lang="en-GB" sz="1800" dirty="0"/>
              <a:t> </a:t>
            </a:r>
            <a:r>
              <a:rPr lang="en-GB" sz="1800" dirty="0" err="1"/>
              <a:t>místnost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4. </a:t>
            </a:r>
            <a:r>
              <a:rPr lang="en-GB" sz="1800" dirty="0" err="1"/>
              <a:t>Obývací</a:t>
            </a:r>
            <a:r>
              <a:rPr lang="en-GB" sz="1800" dirty="0"/>
              <a:t> </a:t>
            </a:r>
            <a:r>
              <a:rPr lang="en-GB" sz="1800" dirty="0" err="1"/>
              <a:t>pokoj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5. </a:t>
            </a:r>
            <a:r>
              <a:rPr lang="en-GB" sz="1800" dirty="0" err="1"/>
              <a:t>Kuchyně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6. </a:t>
            </a:r>
            <a:r>
              <a:rPr lang="en-GB" sz="1800" dirty="0" err="1"/>
              <a:t>Předsíň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7. </a:t>
            </a:r>
            <a:r>
              <a:rPr lang="en-GB" sz="1800" dirty="0" err="1"/>
              <a:t>Ložnice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8. </a:t>
            </a:r>
            <a:r>
              <a:rPr lang="en-GB" sz="1800" dirty="0" err="1"/>
              <a:t>Spižírna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9. </a:t>
            </a:r>
            <a:r>
              <a:rPr lang="en-GB" sz="1800" dirty="0" err="1"/>
              <a:t>Komora</a:t>
            </a:r>
            <a:r>
              <a:rPr lang="en-GB" sz="1800" dirty="0"/>
              <a:t> pro </a:t>
            </a:r>
            <a:r>
              <a:rPr lang="en-GB" sz="1800" dirty="0" err="1"/>
              <a:t>nářadí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10. </a:t>
            </a:r>
            <a:r>
              <a:rPr lang="en-GB" sz="1800" dirty="0" err="1"/>
              <a:t>Ložnice</a:t>
            </a:r>
            <a:r>
              <a:rPr lang="en-GB" sz="1800" dirty="0"/>
              <a:t> pro</a:t>
            </a:r>
          </a:p>
          <a:p>
            <a:pPr marL="0" indent="0">
              <a:buNone/>
            </a:pPr>
            <a:r>
              <a:rPr lang="cs-CZ" sz="1800" dirty="0" err="1"/>
              <a:t>č</a:t>
            </a:r>
            <a:r>
              <a:rPr lang="en-GB" sz="1800" dirty="0" err="1" smtClean="0"/>
              <a:t>eledína</a:t>
            </a:r>
            <a:r>
              <a:rPr lang="cs-CZ" sz="1800" dirty="0" smtClean="0"/>
              <a:t> </a:t>
            </a:r>
            <a:r>
              <a:rPr lang="en-GB" sz="1800" dirty="0" smtClean="0"/>
              <a:t>od </a:t>
            </a:r>
            <a:r>
              <a:rPr lang="en-GB" sz="1800" dirty="0" err="1"/>
              <a:t>koní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11. </a:t>
            </a:r>
            <a:r>
              <a:rPr lang="en-GB" sz="1800" dirty="0" err="1"/>
              <a:t>Stáj</a:t>
            </a:r>
            <a:r>
              <a:rPr lang="en-GB" sz="1800" dirty="0"/>
              <a:t> pro </a:t>
            </a:r>
            <a:r>
              <a:rPr lang="en-GB" sz="1800" dirty="0" err="1" smtClean="0"/>
              <a:t>koně</a:t>
            </a:r>
            <a:endParaRPr lang="cs-CZ" sz="1800" dirty="0" smtClean="0"/>
          </a:p>
          <a:p>
            <a:pPr marL="0" indent="0">
              <a:buNone/>
            </a:pPr>
            <a:r>
              <a:rPr lang="en-GB" sz="1800" dirty="0" smtClean="0"/>
              <a:t>12</a:t>
            </a:r>
            <a:r>
              <a:rPr lang="en-GB" sz="1800" dirty="0"/>
              <a:t>. </a:t>
            </a:r>
            <a:r>
              <a:rPr lang="en-GB" sz="1800" dirty="0" err="1"/>
              <a:t>Stáj</a:t>
            </a:r>
            <a:r>
              <a:rPr lang="en-GB" sz="1800" dirty="0"/>
              <a:t> pro </a:t>
            </a:r>
            <a:r>
              <a:rPr lang="en-GB" sz="1800" dirty="0" err="1"/>
              <a:t>krávy</a:t>
            </a: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13</a:t>
            </a:r>
            <a:r>
              <a:rPr lang="cs-CZ" sz="1800" dirty="0" smtClean="0"/>
              <a:t>.</a:t>
            </a:r>
            <a:r>
              <a:rPr lang="en-GB" sz="1800" dirty="0" smtClean="0"/>
              <a:t> </a:t>
            </a:r>
            <a:r>
              <a:rPr lang="en-GB" sz="1800" dirty="0" err="1"/>
              <a:t>Vozovna</a:t>
            </a:r>
            <a:r>
              <a:rPr lang="en-GB" sz="1800" dirty="0"/>
              <a:t> (</a:t>
            </a:r>
            <a:r>
              <a:rPr lang="en-GB" sz="1800" dirty="0" err="1"/>
              <a:t>průjezd</a:t>
            </a:r>
            <a:r>
              <a:rPr lang="en-GB" sz="1800" dirty="0"/>
              <a:t>)</a:t>
            </a:r>
          </a:p>
          <a:p>
            <a:pPr marL="0" indent="0">
              <a:buNone/>
            </a:pPr>
            <a:r>
              <a:rPr lang="en-GB" sz="1800" dirty="0"/>
              <a:t>14. </a:t>
            </a:r>
            <a:r>
              <a:rPr lang="en-GB" sz="1800" dirty="0" err="1"/>
              <a:t>Stodola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15. </a:t>
            </a:r>
            <a:r>
              <a:rPr lang="cs-CZ" sz="1800" dirty="0" smtClean="0"/>
              <a:t>Kůlna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16.–18. </a:t>
            </a:r>
            <a:r>
              <a:rPr lang="en-GB" sz="1800" dirty="0" err="1"/>
              <a:t>Komora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18. </a:t>
            </a:r>
            <a:r>
              <a:rPr lang="en-GB" sz="1800" dirty="0" err="1"/>
              <a:t>Stáj</a:t>
            </a:r>
            <a:r>
              <a:rPr lang="en-GB" sz="1800" dirty="0"/>
              <a:t> pro </a:t>
            </a:r>
            <a:r>
              <a:rPr lang="en-GB" sz="1800" dirty="0" err="1"/>
              <a:t>krávy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19. </a:t>
            </a:r>
            <a:r>
              <a:rPr lang="en-GB" sz="1800" dirty="0" err="1"/>
              <a:t>Předsíň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20. </a:t>
            </a:r>
            <a:r>
              <a:rPr lang="en-GB" sz="1800" dirty="0" err="1"/>
              <a:t>Kuchyň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21. </a:t>
            </a:r>
            <a:r>
              <a:rPr lang="en-GB" sz="1800" dirty="0" err="1"/>
              <a:t>Obývací</a:t>
            </a:r>
            <a:r>
              <a:rPr lang="en-GB" sz="1800" dirty="0"/>
              <a:t> </a:t>
            </a:r>
            <a:r>
              <a:rPr lang="en-GB" sz="1800" dirty="0" err="1"/>
              <a:t>pokoj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22. </a:t>
            </a:r>
            <a:r>
              <a:rPr lang="en-GB" sz="1800" dirty="0" err="1"/>
              <a:t>Ložnice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23. </a:t>
            </a:r>
            <a:r>
              <a:rPr lang="en-GB" sz="1800" dirty="0" err="1"/>
              <a:t>Dvůr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24. </a:t>
            </a:r>
            <a:r>
              <a:rPr lang="en-GB" sz="1800" dirty="0" err="1"/>
              <a:t>Hnojiště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23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48941" y="932089"/>
            <a:ext cx="3947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Půdorys</a:t>
            </a:r>
            <a:r>
              <a:rPr lang="en-GB" b="1" dirty="0"/>
              <a:t> </a:t>
            </a:r>
            <a:r>
              <a:rPr lang="en-GB" b="1" dirty="0" err="1"/>
              <a:t>trojkřídlého</a:t>
            </a:r>
            <a:r>
              <a:rPr lang="en-GB" b="1" dirty="0"/>
              <a:t> „</a:t>
            </a:r>
            <a:r>
              <a:rPr lang="en-GB" b="1" dirty="0" err="1"/>
              <a:t>franckého</a:t>
            </a:r>
            <a:r>
              <a:rPr lang="en-GB" b="1" dirty="0"/>
              <a:t>“ </a:t>
            </a:r>
            <a:r>
              <a:rPr lang="en-GB" b="1" dirty="0" err="1"/>
              <a:t>dvora</a:t>
            </a:r>
            <a:endParaRPr lang="en-GB" b="1" dirty="0"/>
          </a:p>
          <a:p>
            <a:r>
              <a:rPr lang="en-GB" b="1" dirty="0"/>
              <a:t>z </a:t>
            </a:r>
            <a:r>
              <a:rPr lang="en-GB" b="1" dirty="0" err="1"/>
              <a:t>konce</a:t>
            </a:r>
            <a:r>
              <a:rPr lang="en-GB" b="1" dirty="0"/>
              <a:t> 18. </a:t>
            </a:r>
            <a:r>
              <a:rPr lang="en-GB" b="1" dirty="0" err="1"/>
              <a:t>století</a:t>
            </a:r>
            <a:endParaRPr lang="cs-CZ" b="1" dirty="0"/>
          </a:p>
        </p:txBody>
      </p:sp>
      <p:pic>
        <p:nvPicPr>
          <p:cNvPr id="2050" name="Picture 2" descr="E:\Documents\06 celé hotové\Suchdol nO pro MMB 2024 celý\Suchdol nO podklady\Kravařský statek\2 Nahled_Selsky_dvu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20" y="932089"/>
            <a:ext cx="4305192" cy="497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69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89714" y="250371"/>
            <a:ext cx="4209398" cy="563802"/>
          </a:xfrm>
        </p:spPr>
        <p:txBody>
          <a:bodyPr/>
          <a:lstStyle/>
          <a:p>
            <a:r>
              <a:rPr lang="cs-CZ" dirty="0" smtClean="0"/>
              <a:t>Usedlost čp. 83 v Suchdole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24</a:t>
            </a:fld>
            <a:endParaRPr lang="cs-CZ"/>
          </a:p>
        </p:txBody>
      </p:sp>
      <p:pic>
        <p:nvPicPr>
          <p:cNvPr id="1026" name="Picture 2" descr="C:\Users\Lucie\Desktop\Suchdol zmenšit 6\Suchdol čp 83 4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97" y="999370"/>
            <a:ext cx="4295010" cy="259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Suchdol zmenšit 6\Suchdol N 83 Mannsb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16" y="999370"/>
            <a:ext cx="3498533" cy="259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ucie\Desktop\Suchdol zmenšit 6\Suchdol čp 83 483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160" y="3878016"/>
            <a:ext cx="3396030" cy="191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ucie\Desktop\Suchdol zmenšit 6\Suchdol čp 83 47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16" y="3820887"/>
            <a:ext cx="1842864" cy="222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234994" y="5206775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1. známý majitel Anton </a:t>
            </a:r>
            <a:r>
              <a:rPr lang="cs-CZ" dirty="0" err="1" smtClean="0"/>
              <a:t>Nitschmann</a:t>
            </a:r>
            <a:r>
              <a:rPr lang="cs-CZ" dirty="0" smtClean="0"/>
              <a:t> (</a:t>
            </a:r>
            <a:r>
              <a:rPr lang="cs-CZ" dirty="0" smtClean="0">
                <a:latin typeface="Times New Roman"/>
                <a:cs typeface="Times New Roman"/>
              </a:rPr>
              <a:t>† kolem 1560</a:t>
            </a:r>
            <a:r>
              <a:rPr lang="cs-CZ" dirty="0" smtClean="0"/>
              <a:t>)</a:t>
            </a:r>
          </a:p>
          <a:p>
            <a:r>
              <a:rPr lang="cs-CZ" dirty="0" smtClean="0"/>
              <a:t>1550 koupil dům Martin Frank</a:t>
            </a:r>
            <a:endParaRPr lang="en-GB" dirty="0"/>
          </a:p>
        </p:txBody>
      </p:sp>
      <p:sp>
        <p:nvSpPr>
          <p:cNvPr id="3" name="TextovéPole 2"/>
          <p:cNvSpPr txBox="1"/>
          <p:nvPr/>
        </p:nvSpPr>
        <p:spPr>
          <a:xfrm>
            <a:off x="2113280" y="3607301"/>
            <a:ext cx="31697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Štít usedlosti čp. 83, foto, patrně 1. polovina 20. století, </a:t>
            </a:r>
          </a:p>
          <a:p>
            <a:r>
              <a:rPr lang="cs-CZ" dirty="0" smtClean="0"/>
              <a:t>MANNSBART</a:t>
            </a:r>
            <a:r>
              <a:rPr lang="cs-CZ" dirty="0"/>
              <a:t>, C.,  Chronik der </a:t>
            </a:r>
            <a:r>
              <a:rPr lang="cs-CZ" dirty="0" err="1"/>
              <a:t>Marktgemeinde</a:t>
            </a:r>
            <a:r>
              <a:rPr lang="cs-CZ" dirty="0"/>
              <a:t> </a:t>
            </a:r>
            <a:r>
              <a:rPr lang="cs-CZ" dirty="0" err="1"/>
              <a:t>Zauchtel</a:t>
            </a:r>
            <a:r>
              <a:rPr lang="cs-CZ" dirty="0"/>
              <a:t> a. d. Oder. 2006.</a:t>
            </a:r>
          </a:p>
        </p:txBody>
      </p:sp>
    </p:spTree>
    <p:extLst>
      <p:ext uri="{BB962C8B-B14F-4D97-AF65-F5344CB8AC3E}">
        <p14:creationId xmlns:p14="http://schemas.microsoft.com/office/powerpoint/2010/main" val="308114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63343" y="270477"/>
            <a:ext cx="2837797" cy="589495"/>
          </a:xfrm>
        </p:spPr>
        <p:txBody>
          <a:bodyPr/>
          <a:lstStyle/>
          <a:p>
            <a:r>
              <a:rPr lang="cs-CZ" dirty="0" smtClean="0"/>
              <a:t>Evangelický kostel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70713" y="5584370"/>
            <a:ext cx="5564030" cy="7610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1800" dirty="0" smtClean="0"/>
              <a:t>Po vydání tolerančního patentu roku 1781 se v Suchdole přihlásily dvě třetiny obyvatel k evangelickému vyznání a roku </a:t>
            </a:r>
            <a:r>
              <a:rPr lang="cs-CZ" sz="1800" b="1" dirty="0" smtClean="0"/>
              <a:t>1791</a:t>
            </a:r>
            <a:r>
              <a:rPr lang="cs-CZ" sz="1800" dirty="0" smtClean="0"/>
              <a:t> tu byla vybudována modlitebna 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25</a:t>
            </a:fld>
            <a:endParaRPr lang="cs-CZ"/>
          </a:p>
        </p:txBody>
      </p:sp>
      <p:pic>
        <p:nvPicPr>
          <p:cNvPr id="1026" name="Picture 2" descr="C:\Users\Lucie\Desktop\Suchdol zmenšit 4\Suchdol ev kostel a fara 18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571" y="1088570"/>
            <a:ext cx="7206344" cy="436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477877" y="5448604"/>
            <a:ext cx="21980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Franz </a:t>
            </a:r>
            <a:r>
              <a:rPr lang="cs-CZ" dirty="0" err="1" smtClean="0"/>
              <a:t>Kledensky</a:t>
            </a:r>
            <a:r>
              <a:rPr lang="cs-CZ" dirty="0" smtClean="0"/>
              <a:t>, fara </a:t>
            </a:r>
          </a:p>
          <a:p>
            <a:r>
              <a:rPr lang="cs-CZ" dirty="0" smtClean="0"/>
              <a:t>a modlitebna v Such-</a:t>
            </a:r>
          </a:p>
          <a:p>
            <a:r>
              <a:rPr lang="cs-CZ" dirty="0" smtClean="0"/>
              <a:t>dole, 1817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90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77996" y="236156"/>
            <a:ext cx="2773116" cy="602045"/>
          </a:xfrm>
        </p:spPr>
        <p:txBody>
          <a:bodyPr/>
          <a:lstStyle/>
          <a:p>
            <a:r>
              <a:rPr lang="cs-CZ" dirty="0" smtClean="0"/>
              <a:t>Evangelický kostel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77996" y="1138656"/>
            <a:ext cx="2630575" cy="29692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/>
              <a:t>Dnešní podoba </a:t>
            </a:r>
            <a:r>
              <a:rPr lang="cs-CZ" sz="1800" b="1" dirty="0" smtClean="0"/>
              <a:t>1852 – 1858</a:t>
            </a:r>
            <a:r>
              <a:rPr lang="cs-CZ" sz="1800" dirty="0" smtClean="0"/>
              <a:t>, kostel začal budovat stavitel </a:t>
            </a:r>
            <a:r>
              <a:rPr lang="cs-CZ" sz="1800" dirty="0" err="1" smtClean="0"/>
              <a:t>Appelt</a:t>
            </a:r>
            <a:r>
              <a:rPr lang="cs-CZ" sz="1800" dirty="0" smtClean="0"/>
              <a:t> z Bílska, dokončil Ludwig </a:t>
            </a:r>
            <a:r>
              <a:rPr lang="cs-CZ" sz="1800" dirty="0" err="1" smtClean="0"/>
              <a:t>Förster</a:t>
            </a:r>
            <a:r>
              <a:rPr lang="cs-CZ" sz="1800" dirty="0" smtClean="0"/>
              <a:t>, </a:t>
            </a:r>
            <a:r>
              <a:rPr lang="cs-CZ" sz="1800" b="1" dirty="0" smtClean="0"/>
              <a:t>1856 </a:t>
            </a:r>
            <a:r>
              <a:rPr lang="cs-CZ" sz="1800" dirty="0" smtClean="0"/>
              <a:t>při nedostavěném kostele otevřen evangelický hřbitov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26</a:t>
            </a:fld>
            <a:endParaRPr lang="cs-CZ"/>
          </a:p>
        </p:txBody>
      </p:sp>
      <p:pic>
        <p:nvPicPr>
          <p:cNvPr id="3074" name="Picture 2" descr="C:\Users\Lucie\Desktop\Suchdol zmenšit 4\Suchdol kostel ev 4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40" y="1101980"/>
            <a:ext cx="2434631" cy="300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Lucie\Desktop\Suchdol zmenšit 4\Suchdol kostel ev 4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844" y="1138656"/>
            <a:ext cx="2746242" cy="296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ucie\Desktop\Suchdol zmenšit 4\Suchdol kostel ev 5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295" y="4128278"/>
            <a:ext cx="3627276" cy="240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353477" y="4310743"/>
            <a:ext cx="45233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Ludwig </a:t>
            </a:r>
            <a:r>
              <a:rPr lang="cs-CZ" b="1" dirty="0" err="1" smtClean="0"/>
              <a:t>Förster</a:t>
            </a:r>
            <a:r>
              <a:rPr lang="cs-CZ" b="1" dirty="0" smtClean="0"/>
              <a:t> (1797-1863)</a:t>
            </a:r>
          </a:p>
          <a:p>
            <a:r>
              <a:rPr lang="cs-CZ" dirty="0" smtClean="0"/>
              <a:t>Architekt urbanista, stavitel</a:t>
            </a:r>
          </a:p>
          <a:p>
            <a:r>
              <a:rPr lang="cs-CZ" dirty="0" smtClean="0"/>
              <a:t>Např. Arsenal ve Vídni s Theofilem van </a:t>
            </a:r>
            <a:r>
              <a:rPr lang="cs-CZ" dirty="0" err="1" smtClean="0"/>
              <a:t>Hansenem</a:t>
            </a:r>
            <a:endParaRPr lang="cs-CZ" dirty="0" smtClean="0"/>
          </a:p>
          <a:p>
            <a:r>
              <a:rPr lang="cs-CZ" dirty="0" smtClean="0"/>
              <a:t>Plán regulace Vídně</a:t>
            </a:r>
          </a:p>
          <a:p>
            <a:r>
              <a:rPr lang="cs-CZ" dirty="0" smtClean="0"/>
              <a:t>Mnoho staveb v Brně, např. Kleinův palác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67110" y="174171"/>
            <a:ext cx="1775498" cy="576943"/>
          </a:xfrm>
        </p:spPr>
        <p:txBody>
          <a:bodyPr/>
          <a:lstStyle/>
          <a:p>
            <a:r>
              <a:rPr lang="cs-CZ" dirty="0"/>
              <a:t>Ž</a:t>
            </a:r>
            <a:r>
              <a:rPr lang="cs-CZ" dirty="0" smtClean="0"/>
              <a:t>eleznice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27</a:t>
            </a:fld>
            <a:endParaRPr lang="cs-CZ"/>
          </a:p>
        </p:txBody>
      </p:sp>
      <p:pic>
        <p:nvPicPr>
          <p:cNvPr id="1026" name="Picture 2" descr="C:\Users\Lucie\Desktop\Suchdol nO pro MMB 2024\SDF před zestátněním 19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17333" y="-253615"/>
            <a:ext cx="5901618" cy="791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52623" y="976142"/>
            <a:ext cx="1059981" cy="5380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Severní </a:t>
            </a:r>
          </a:p>
          <a:p>
            <a:r>
              <a:rPr lang="cs-CZ" b="1" dirty="0" smtClean="0"/>
              <a:t>dráha </a:t>
            </a:r>
          </a:p>
          <a:p>
            <a:r>
              <a:rPr lang="cs-CZ" b="1" dirty="0" err="1" smtClean="0"/>
              <a:t>Ferdi</a:t>
            </a:r>
            <a:r>
              <a:rPr lang="cs-CZ" b="1" dirty="0" smtClean="0"/>
              <a:t>-</a:t>
            </a:r>
          </a:p>
          <a:p>
            <a:r>
              <a:rPr lang="cs-CZ" b="1" dirty="0" err="1" smtClean="0"/>
              <a:t>nandova</a:t>
            </a:r>
            <a:r>
              <a:rPr lang="cs-CZ" b="1" dirty="0" smtClean="0"/>
              <a:t> </a:t>
            </a:r>
          </a:p>
          <a:p>
            <a:r>
              <a:rPr lang="cs-CZ" dirty="0" smtClean="0"/>
              <a:t>byla </a:t>
            </a:r>
          </a:p>
          <a:p>
            <a:r>
              <a:rPr lang="cs-CZ" dirty="0" smtClean="0"/>
              <a:t>v úseku </a:t>
            </a:r>
          </a:p>
          <a:p>
            <a:r>
              <a:rPr lang="cs-CZ" dirty="0" smtClean="0"/>
              <a:t>do Such-</a:t>
            </a:r>
          </a:p>
          <a:p>
            <a:r>
              <a:rPr lang="cs-CZ" dirty="0" err="1" smtClean="0"/>
              <a:t>dola</a:t>
            </a:r>
            <a:r>
              <a:rPr lang="cs-CZ" dirty="0" smtClean="0"/>
              <a:t> vy-</a:t>
            </a:r>
          </a:p>
          <a:p>
            <a:r>
              <a:rPr lang="cs-CZ" dirty="0" err="1" smtClean="0"/>
              <a:t>budová</a:t>
            </a:r>
            <a:r>
              <a:rPr lang="cs-CZ" dirty="0" smtClean="0"/>
              <a:t>-</a:t>
            </a:r>
          </a:p>
          <a:p>
            <a:r>
              <a:rPr lang="cs-CZ" dirty="0" smtClean="0"/>
              <a:t>na </a:t>
            </a:r>
            <a:r>
              <a:rPr lang="cs-CZ" b="1" dirty="0" smtClean="0"/>
              <a:t>1847</a:t>
            </a:r>
          </a:p>
          <a:p>
            <a:r>
              <a:rPr lang="cs-CZ" dirty="0"/>
              <a:t> </a:t>
            </a:r>
            <a:r>
              <a:rPr lang="cs-CZ" cap="all" dirty="0"/>
              <a:t>Hons, J.</a:t>
            </a:r>
            <a:r>
              <a:rPr lang="cs-CZ" dirty="0"/>
              <a:t> a kol.: Čtení o Severní dráze Ferdinandově. Praha 1990.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9352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7771" y="270477"/>
            <a:ext cx="2790150" cy="545951"/>
          </a:xfrm>
        </p:spPr>
        <p:txBody>
          <a:bodyPr/>
          <a:lstStyle/>
          <a:p>
            <a:r>
              <a:rPr lang="cs-CZ" dirty="0" smtClean="0"/>
              <a:t>Hotel Zlatý důl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28</a:t>
            </a:fld>
            <a:endParaRPr lang="cs-CZ"/>
          </a:p>
        </p:txBody>
      </p:sp>
      <p:pic>
        <p:nvPicPr>
          <p:cNvPr id="2050" name="Picture 2" descr="C:\Users\Lucie\Desktop\Suchdol nO pro MMB 2024\hotel 01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87" y="1301943"/>
            <a:ext cx="4234787" cy="248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ucie\Desktop\Suchdol nO pro MMB 2024\hotel 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86" y="4055382"/>
            <a:ext cx="3607307" cy="240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Lucie\Desktop\Suchdol nO pro MMB 2024\hotel 63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578" y="3448168"/>
            <a:ext cx="4063767" cy="304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4749578" y="1323446"/>
            <a:ext cx="2448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Hotel Zlatý důl, čp. 200, </a:t>
            </a:r>
          </a:p>
          <a:p>
            <a:r>
              <a:rPr lang="cs-CZ" dirty="0" smtClean="0"/>
              <a:t>foto, 2009</a:t>
            </a:r>
            <a:endParaRPr lang="en-GB" dirty="0"/>
          </a:p>
        </p:txBody>
      </p:sp>
      <p:sp>
        <p:nvSpPr>
          <p:cNvPr id="7" name="TextovéPole 6"/>
          <p:cNvSpPr txBox="1"/>
          <p:nvPr/>
        </p:nvSpPr>
        <p:spPr>
          <a:xfrm>
            <a:off x="4749578" y="2678552"/>
            <a:ext cx="1656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Hotel Zlatý důl, </a:t>
            </a:r>
          </a:p>
          <a:p>
            <a:r>
              <a:rPr lang="cs-CZ" dirty="0" smtClean="0"/>
              <a:t>suterén, 2009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7141029" y="2797629"/>
            <a:ext cx="1656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Hotel Zlatý důl, </a:t>
            </a:r>
          </a:p>
          <a:p>
            <a:r>
              <a:rPr lang="cs-CZ" dirty="0" smtClean="0"/>
              <a:t>podkroví, 2009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28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482C90F-6696-C44A-BE8F-4464B8E64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1678" y="204384"/>
            <a:ext cx="3616635" cy="969508"/>
          </a:xfrm>
        </p:spPr>
        <p:txBody>
          <a:bodyPr/>
          <a:lstStyle/>
          <a:p>
            <a:r>
              <a:rPr lang="cs-CZ" sz="3300" dirty="0"/>
              <a:t>Památky městyse Suchdol nad Odrou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4172E0D8-7C1D-1642-9793-1606BCBB9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1808" y="5689599"/>
            <a:ext cx="3607679" cy="396241"/>
          </a:xfrm>
        </p:spPr>
        <p:txBody>
          <a:bodyPr>
            <a:normAutofit/>
          </a:bodyPr>
          <a:lstStyle/>
          <a:p>
            <a:r>
              <a:rPr lang="cs-CZ" sz="1800" dirty="0" smtClean="0">
                <a:solidFill>
                  <a:schemeClr val="tx1"/>
                </a:solidFill>
              </a:rPr>
              <a:t>Výpravní </a:t>
            </a:r>
            <a:r>
              <a:rPr lang="cs-CZ" sz="1800" dirty="0">
                <a:solidFill>
                  <a:schemeClr val="tx1"/>
                </a:solidFill>
              </a:rPr>
              <a:t>budova železniční stanice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03F6B53B-4E48-FF4E-806F-3FBF0195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769B-EF35-6240-A2A8-465AEF330894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DC191474-E23C-1F4F-9D03-F4B4B0F3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67C5F280-15E6-E44F-A1A3-E3B092C3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96688" y="1173892"/>
            <a:ext cx="830280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Jsou jen 4, tak má smysl zapátrat, jestli cenných historických staveb není </a:t>
            </a:r>
            <a:r>
              <a:rPr lang="cs-CZ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víc.</a:t>
            </a:r>
            <a:endParaRPr lang="cs-CZ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89312" y="4260778"/>
            <a:ext cx="200928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cs-CZ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Katolický kostel </a:t>
            </a: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Nejsvětější Trojice</a:t>
            </a:r>
          </a:p>
        </p:txBody>
      </p:sp>
      <p:sp>
        <p:nvSpPr>
          <p:cNvPr id="9" name="Obdélník 8"/>
          <p:cNvSpPr/>
          <p:nvPr/>
        </p:nvSpPr>
        <p:spPr>
          <a:xfrm>
            <a:off x="3458223" y="2258116"/>
            <a:ext cx="145341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Fara katolická</a:t>
            </a:r>
          </a:p>
        </p:txBody>
      </p:sp>
      <p:sp>
        <p:nvSpPr>
          <p:cNvPr id="10" name="Obdélník 9"/>
          <p:cNvSpPr/>
          <p:nvPr/>
        </p:nvSpPr>
        <p:spPr>
          <a:xfrm>
            <a:off x="492988" y="5205614"/>
            <a:ext cx="1860317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Evangelický kostel</a:t>
            </a:r>
          </a:p>
        </p:txBody>
      </p:sp>
      <p:pic>
        <p:nvPicPr>
          <p:cNvPr id="1029" name="Picture 5" descr="C:\Users\Lucie\Desktop\Suchdol nO pro MMB 2024\Suchdol Nádraží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162" y="3708290"/>
            <a:ext cx="3602946" cy="184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1937657" y="5987018"/>
            <a:ext cx="6759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https</a:t>
            </a:r>
            <a:r>
              <a:rPr lang="en-GB" dirty="0"/>
              <a:t>://cs.wikipedia.org/wiki/Suchdol_nad_Odrou_(n%C3%A1dra%C5%BE%C3%AD)</a:t>
            </a:r>
          </a:p>
        </p:txBody>
      </p:sp>
      <p:pic>
        <p:nvPicPr>
          <p:cNvPr id="12" name="Picture 2" descr="E:\Documents\06 celé hotové\Suchdol nO pro MMB 2024 celý\Suchdol nO pro MMB 2024\Suchdol kostel Trojice 34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12" y="1575330"/>
            <a:ext cx="2067671" cy="260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E:\Documents\06 celé hotové\Suchdol nO pro MMB 2024 celý\Suchdol nO pro MMB 2024\Suchdol kostel ev 49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542" y="2750972"/>
            <a:ext cx="2271121" cy="280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ucie\Desktop\Suchdol fara 354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809" y="1515524"/>
            <a:ext cx="3705652" cy="214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5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53743" y="118078"/>
            <a:ext cx="3396344" cy="600380"/>
          </a:xfrm>
        </p:spPr>
        <p:txBody>
          <a:bodyPr/>
          <a:lstStyle/>
          <a:p>
            <a:r>
              <a:rPr lang="cs-CZ" dirty="0" smtClean="0"/>
              <a:t>Hotel Zlatý důl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29</a:t>
            </a:fld>
            <a:endParaRPr lang="cs-CZ"/>
          </a:p>
        </p:txBody>
      </p:sp>
      <p:pic>
        <p:nvPicPr>
          <p:cNvPr id="3074" name="Picture 2" descr="C:\Users\Lucie\Desktop\Suchdol nO pro MMB 2024\uchdol_nad_Odrou_okénková_-_hotel_Johann_Altenburger,_vila_Schittenhelm,_vydal_August_Weeber,_obchod_s_p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5" y="979714"/>
            <a:ext cx="4343402" cy="300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ucie\Desktop\Suchdol nO pro MMB 2024\Friedrich Emil Schindler maloval Anton Berger 18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649" y="979714"/>
            <a:ext cx="3316438" cy="434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Lucie\Desktop\Suchdol nO pro MMB 2024\viněta Hotel Krömer celá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4" y="4627427"/>
            <a:ext cx="5083631" cy="143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617029" y="5226431"/>
            <a:ext cx="3233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Anton Berger, portrét Friedricha </a:t>
            </a:r>
          </a:p>
          <a:p>
            <a:r>
              <a:rPr lang="cs-CZ" dirty="0" smtClean="0"/>
              <a:t>Emila Schindlera (1809 -1867), </a:t>
            </a:r>
          </a:p>
          <a:p>
            <a:r>
              <a:rPr lang="cs-CZ" dirty="0" smtClean="0"/>
              <a:t>Malba, 1835,</a:t>
            </a:r>
          </a:p>
          <a:p>
            <a:r>
              <a:rPr lang="cs-CZ" dirty="0" smtClean="0"/>
              <a:t>Stavebníka hotelu v roce 1847</a:t>
            </a:r>
            <a:endParaRPr lang="en-GB" dirty="0"/>
          </a:p>
        </p:txBody>
      </p:sp>
      <p:sp>
        <p:nvSpPr>
          <p:cNvPr id="7" name="TextovéPole 6"/>
          <p:cNvSpPr txBox="1"/>
          <p:nvPr/>
        </p:nvSpPr>
        <p:spPr>
          <a:xfrm>
            <a:off x="283025" y="3981096"/>
            <a:ext cx="3691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Hotel </a:t>
            </a:r>
            <a:r>
              <a:rPr lang="cs-CZ" dirty="0" err="1" smtClean="0"/>
              <a:t>Altenburger</a:t>
            </a:r>
            <a:r>
              <a:rPr lang="cs-CZ" dirty="0" smtClean="0"/>
              <a:t>, pohlednice, 1905, </a:t>
            </a:r>
          </a:p>
          <a:p>
            <a:r>
              <a:rPr lang="cs-CZ" dirty="0" smtClean="0"/>
              <a:t>soukromá sbírka FH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283025" y="6006280"/>
            <a:ext cx="546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Fragment hlavičkového papíru hotelu </a:t>
            </a:r>
            <a:r>
              <a:rPr lang="cs-CZ" dirty="0" err="1" smtClean="0"/>
              <a:t>Krommer</a:t>
            </a:r>
            <a:r>
              <a:rPr lang="cs-CZ" dirty="0" smtClean="0"/>
              <a:t>, po 1878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06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81864" y="163287"/>
            <a:ext cx="1496564" cy="584882"/>
          </a:xfrm>
        </p:spPr>
        <p:txBody>
          <a:bodyPr/>
          <a:lstStyle/>
          <a:p>
            <a:r>
              <a:rPr lang="cs-CZ" dirty="0" smtClean="0"/>
              <a:t>nádraží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30</a:t>
            </a:fld>
            <a:endParaRPr lang="cs-CZ"/>
          </a:p>
        </p:txBody>
      </p:sp>
      <p:pic>
        <p:nvPicPr>
          <p:cNvPr id="1026" name="Picture 2" descr="C:\Users\Lucie\Desktop\Suchdol nO pro MMB 2024\25 Suchdol nádraží 00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18" y="990598"/>
            <a:ext cx="4372212" cy="275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Suchdol nO pro MMB 2024\26 Suchdol nádraží 0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228" y="846141"/>
            <a:ext cx="2042199" cy="328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ucie\Desktop\Suchdol nO pro MMB 2024\24 Suchdol nádraží_od Mateiciuc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17" y="3968072"/>
            <a:ext cx="3273425" cy="188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603842" y="3806767"/>
            <a:ext cx="32323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Severní dráha Ferdinandova </a:t>
            </a:r>
            <a:r>
              <a:rPr lang="cs-CZ" dirty="0" smtClean="0"/>
              <a:t>zahájila v úseku Lipník – Bohumín provoz </a:t>
            </a:r>
            <a:r>
              <a:rPr lang="cs-CZ" b="1" dirty="0" smtClean="0"/>
              <a:t>1847</a:t>
            </a:r>
            <a:r>
              <a:rPr lang="cs-CZ" dirty="0" smtClean="0"/>
              <a:t>, </a:t>
            </a:r>
          </a:p>
          <a:p>
            <a:r>
              <a:rPr lang="cs-CZ" dirty="0" smtClean="0"/>
              <a:t>Původní výpravní budova byla vybudována podle návrhu Karla </a:t>
            </a:r>
            <a:r>
              <a:rPr lang="cs-CZ" dirty="0" err="1" smtClean="0"/>
              <a:t>Hummela</a:t>
            </a:r>
            <a:r>
              <a:rPr lang="cs-CZ" dirty="0" smtClean="0"/>
              <a:t>. V 70. letech 19. století byla výpravní budova rozšířena.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30418" y="5856905"/>
            <a:ext cx="3337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Suchdol, nádraží, detail z pohled- </a:t>
            </a:r>
          </a:p>
          <a:p>
            <a:r>
              <a:rPr lang="cs-CZ" dirty="0" smtClean="0"/>
              <a:t>nice, soukromá sbírka Z. M. </a:t>
            </a:r>
            <a:endParaRPr lang="en-GB" dirty="0"/>
          </a:p>
        </p:txBody>
      </p:sp>
      <p:sp>
        <p:nvSpPr>
          <p:cNvPr id="7" name="Obdélník 6"/>
          <p:cNvSpPr/>
          <p:nvPr/>
        </p:nvSpPr>
        <p:spPr>
          <a:xfrm>
            <a:off x="6836229" y="4480283"/>
            <a:ext cx="1952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 </a:t>
            </a:r>
            <a:r>
              <a:rPr lang="cs-CZ" cap="all" dirty="0"/>
              <a:t>Hons, J.</a:t>
            </a:r>
            <a:r>
              <a:rPr lang="cs-CZ" dirty="0"/>
              <a:t> a kol.: Čtení o Severní dráze Ferdinandově. Praha 1990.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13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15200" y="247041"/>
            <a:ext cx="1520626" cy="569388"/>
          </a:xfrm>
        </p:spPr>
        <p:txBody>
          <a:bodyPr/>
          <a:lstStyle/>
          <a:p>
            <a:r>
              <a:rPr lang="cs-CZ" dirty="0" smtClean="0"/>
              <a:t>závěr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2623" y="1371599"/>
            <a:ext cx="4756834" cy="4984749"/>
          </a:xfrm>
        </p:spPr>
        <p:txBody>
          <a:bodyPr>
            <a:normAutofit/>
          </a:bodyPr>
          <a:lstStyle/>
          <a:p>
            <a:r>
              <a:rPr lang="cs-CZ" sz="1800" dirty="0"/>
              <a:t>I když jsou zapsanými památkami jen 4 stavby, </a:t>
            </a:r>
            <a:r>
              <a:rPr lang="cs-CZ" sz="1800" dirty="0" smtClean="0"/>
              <a:t>je </a:t>
            </a:r>
            <a:r>
              <a:rPr lang="cs-CZ" sz="1800" b="1" dirty="0" smtClean="0"/>
              <a:t>historická architektura v Suchdole mnohem početnější</a:t>
            </a:r>
            <a:r>
              <a:rPr lang="cs-CZ" sz="1800" dirty="0"/>
              <a:t>.  </a:t>
            </a:r>
            <a:endParaRPr lang="en-GB" sz="1800" dirty="0"/>
          </a:p>
          <a:p>
            <a:r>
              <a:rPr lang="cs-CZ" sz="1800" dirty="0" smtClean="0"/>
              <a:t>I když v Suchdole není hrad či zámek, je fond historické architektury velmi zajímavý. </a:t>
            </a:r>
          </a:p>
          <a:p>
            <a:r>
              <a:rPr lang="cs-CZ" sz="1800" dirty="0" smtClean="0"/>
              <a:t>Z </a:t>
            </a:r>
            <a:r>
              <a:rPr lang="cs-CZ" sz="1800" b="1" dirty="0" smtClean="0"/>
              <a:t>renesančních staveb </a:t>
            </a:r>
            <a:r>
              <a:rPr lang="cs-CZ" sz="1800" dirty="0" smtClean="0"/>
              <a:t>tu najdeme katolický kostel a patrně rezidenční dvůr (</a:t>
            </a:r>
            <a:r>
              <a:rPr lang="cs-CZ" sz="1800" dirty="0" err="1" smtClean="0"/>
              <a:t>Niederhof</a:t>
            </a:r>
            <a:r>
              <a:rPr lang="cs-CZ" sz="1800" dirty="0" smtClean="0"/>
              <a:t>)</a:t>
            </a:r>
          </a:p>
          <a:p>
            <a:r>
              <a:rPr lang="cs-CZ" sz="1800" b="1" dirty="0" smtClean="0"/>
              <a:t>Baroko</a:t>
            </a:r>
            <a:r>
              <a:rPr lang="cs-CZ" sz="1800" dirty="0" smtClean="0"/>
              <a:t> – řada staveb – katolická fara snad podle </a:t>
            </a:r>
            <a:r>
              <a:rPr lang="cs-CZ" sz="1800" dirty="0" err="1" smtClean="0"/>
              <a:t>Hildebrandta</a:t>
            </a:r>
            <a:r>
              <a:rPr lang="cs-CZ" sz="1800" dirty="0" smtClean="0"/>
              <a:t>, úpravy kostela, barokní přestavby obou hospodářských dvorů</a:t>
            </a:r>
          </a:p>
          <a:p>
            <a:r>
              <a:rPr lang="cs-CZ" sz="1800" dirty="0" smtClean="0"/>
              <a:t>V </a:t>
            </a:r>
            <a:r>
              <a:rPr lang="cs-CZ" sz="1800" b="1" dirty="0" smtClean="0"/>
              <a:t>19. století </a:t>
            </a:r>
            <a:r>
              <a:rPr lang="cs-CZ" sz="1800" dirty="0" smtClean="0"/>
              <a:t>pokračuje budování statků a vznikly stavby dopravní železniční a na </a:t>
            </a:r>
            <a:r>
              <a:rPr lang="cs-CZ" sz="1800" smtClean="0"/>
              <a:t>dopravu navázané (</a:t>
            </a:r>
            <a:r>
              <a:rPr lang="cs-CZ" sz="1800" dirty="0" smtClean="0"/>
              <a:t>hotel Zlatý </a:t>
            </a:r>
            <a:r>
              <a:rPr lang="cs-CZ" sz="1800" dirty="0"/>
              <a:t>d</a:t>
            </a:r>
            <a:r>
              <a:rPr lang="cs-CZ" sz="1800" dirty="0" smtClean="0"/>
              <a:t>ůl)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31</a:t>
            </a:fld>
            <a:endParaRPr lang="cs-CZ"/>
          </a:p>
        </p:txBody>
      </p:sp>
      <p:pic>
        <p:nvPicPr>
          <p:cNvPr id="2050" name="Picture 2" descr="C:\Users\Lucie\Desktop\Suchdol zmenšit 6\Suchdol Niederhof 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457" y="816429"/>
            <a:ext cx="3803209" cy="497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909457" y="5845912"/>
            <a:ext cx="3411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Niderhof</a:t>
            </a:r>
            <a:r>
              <a:rPr lang="cs-CZ" dirty="0" smtClean="0"/>
              <a:t>, podkroví se štítem staré </a:t>
            </a:r>
          </a:p>
          <a:p>
            <a:r>
              <a:rPr lang="cs-CZ" dirty="0" smtClean="0"/>
              <a:t>Sýpky, foto,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E4FD2B4-9D68-4776-65B5-88F9609A9F19}"/>
              </a:ext>
            </a:extLst>
          </p:cNvPr>
          <p:cNvSpPr txBox="1"/>
          <p:nvPr/>
        </p:nvSpPr>
        <p:spPr>
          <a:xfrm>
            <a:off x="2588420" y="6183977"/>
            <a:ext cx="39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x-non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395" y="5020029"/>
            <a:ext cx="4148314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B2C36BC-2171-D0CE-214B-77FEB160F67D}"/>
              </a:ext>
            </a:extLst>
          </p:cNvPr>
          <p:cNvSpPr txBox="1"/>
          <p:nvPr/>
        </p:nvSpPr>
        <p:spPr>
          <a:xfrm>
            <a:off x="1592036" y="1845387"/>
            <a:ext cx="5964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EA4430B-5946-CA75-0549-E3178C6DB125}"/>
              </a:ext>
            </a:extLst>
          </p:cNvPr>
          <p:cNvSpPr txBox="1"/>
          <p:nvPr/>
        </p:nvSpPr>
        <p:spPr>
          <a:xfrm>
            <a:off x="2516778" y="2865592"/>
            <a:ext cx="411452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Mgr.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cs-CZ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Augustinková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Ph.D.</a:t>
            </a:r>
          </a:p>
          <a:p>
            <a:pPr algn="ctr"/>
            <a:endParaRPr lang="cs-CZ" dirty="0"/>
          </a:p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+420 727 97 6884</a:t>
            </a:r>
          </a:p>
          <a:p>
            <a:pPr algn="ctr"/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Lucie.augustinkova@vsb.cz</a:t>
            </a:r>
          </a:p>
          <a:p>
            <a:pPr algn="ctr"/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www.vsb.cz</a:t>
            </a:r>
          </a:p>
        </p:txBody>
      </p:sp>
      <p:grpSp>
        <p:nvGrpSpPr>
          <p:cNvPr id="9" name="Group 18">
            <a:extLst>
              <a:ext uri="{FF2B5EF4-FFF2-40B4-BE49-F238E27FC236}">
                <a16:creationId xmlns:a16="http://schemas.microsoft.com/office/drawing/2014/main" xmlns="" id="{71EDFA7E-E967-8447-417C-CF9A5E41488B}"/>
              </a:ext>
            </a:extLst>
          </p:cNvPr>
          <p:cNvGrpSpPr/>
          <p:nvPr/>
        </p:nvGrpSpPr>
        <p:grpSpPr>
          <a:xfrm>
            <a:off x="7255764" y="6117337"/>
            <a:ext cx="678471" cy="389889"/>
            <a:chOff x="0" y="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xmlns="" id="{1375EB29-832F-D312-8B46-98A31A211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hlinkClick r:id="rId5"/>
              <a:extLst>
                <a:ext uri="{FF2B5EF4-FFF2-40B4-BE49-F238E27FC236}">
                  <a16:creationId xmlns:a16="http://schemas.microsoft.com/office/drawing/2014/main" xmlns="" id="{9A35B845-83EF-B57D-8355-08481B12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24612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2516778" y="6028150"/>
            <a:ext cx="39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x-non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=""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395" y="5020029"/>
            <a:ext cx="4148314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1592036" y="1845387"/>
            <a:ext cx="5964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2516778" y="2865592"/>
            <a:ext cx="411452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Mgr.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cs-CZ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Augustinková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Ph.D.</a:t>
            </a:r>
          </a:p>
          <a:p>
            <a:pPr algn="ctr"/>
            <a:endParaRPr lang="cs-CZ" dirty="0"/>
          </a:p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+420 727 97 6884</a:t>
            </a:r>
          </a:p>
          <a:p>
            <a:pPr algn="ctr"/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Lucie.augustinkova@vsb.cz</a:t>
            </a:r>
          </a:p>
          <a:p>
            <a:pPr algn="ctr"/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www.vsb.cz</a:t>
            </a:r>
          </a:p>
        </p:txBody>
      </p:sp>
      <p:grpSp>
        <p:nvGrpSpPr>
          <p:cNvPr id="9" name="Group 18">
            <a:extLst>
              <a:ext uri="{FF2B5EF4-FFF2-40B4-BE49-F238E27FC236}">
                <a16:creationId xmlns="" xmlns:a16="http://schemas.microsoft.com/office/drawing/2014/main" id="{71EDFA7E-E967-8447-417C-CF9A5E41488B}"/>
              </a:ext>
            </a:extLst>
          </p:cNvPr>
          <p:cNvGrpSpPr/>
          <p:nvPr/>
        </p:nvGrpSpPr>
        <p:grpSpPr>
          <a:xfrm>
            <a:off x="6999513" y="6028149"/>
            <a:ext cx="1186544" cy="479077"/>
            <a:chOff x="0" y="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="" xmlns:a16="http://schemas.microsoft.com/office/drawing/2014/main" id="{1375EB29-832F-D312-8B46-98A31A211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hlinkClick r:id="rId5"/>
              <a:extLst>
                <a:ext uri="{FF2B5EF4-FFF2-40B4-BE49-F238E27FC236}">
                  <a16:creationId xmlns="" xmlns:a16="http://schemas.microsoft.com/office/drawing/2014/main" id="{9A35B845-83EF-B57D-8355-08481B12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  <p:pic>
        <p:nvPicPr>
          <p:cNvPr id="12" name="Picture 4" descr="Text&#10;&#10;Description automatically generated with low confidence">
            <a:extLst>
              <a:ext uri="{FF2B5EF4-FFF2-40B4-BE49-F238E27FC236}">
                <a16:creationId xmlns=""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886" y="4953034"/>
            <a:ext cx="5906325" cy="108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225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F2E2748-8547-35D4-8911-46682B2E6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6229" y="408948"/>
            <a:ext cx="1959428" cy="559879"/>
          </a:xfrm>
        </p:spPr>
        <p:txBody>
          <a:bodyPr/>
          <a:lstStyle/>
          <a:p>
            <a:r>
              <a:rPr lang="cs-CZ" dirty="0"/>
              <a:t>literatura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CB74E371-8175-00D9-9312-FBF0387AE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359" y="1197428"/>
            <a:ext cx="8529298" cy="471351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MANNSBART, </a:t>
            </a:r>
            <a:r>
              <a:rPr lang="cs-CZ" sz="1800" dirty="0">
                <a:solidFill>
                  <a:schemeClr val="tx1"/>
                </a:solidFill>
              </a:rPr>
              <a:t>C.,  Chronik der </a:t>
            </a:r>
            <a:r>
              <a:rPr lang="cs-CZ" sz="1800" dirty="0" err="1">
                <a:solidFill>
                  <a:schemeClr val="tx1"/>
                </a:solidFill>
              </a:rPr>
              <a:t>Marktgemeinde</a:t>
            </a:r>
            <a:r>
              <a:rPr lang="cs-CZ" sz="1800" dirty="0">
                <a:solidFill>
                  <a:schemeClr val="tx1"/>
                </a:solidFill>
              </a:rPr>
              <a:t> </a:t>
            </a:r>
            <a:r>
              <a:rPr lang="cs-CZ" sz="1800" dirty="0" err="1">
                <a:solidFill>
                  <a:schemeClr val="tx1"/>
                </a:solidFill>
              </a:rPr>
              <a:t>Zauchtel</a:t>
            </a:r>
            <a:r>
              <a:rPr lang="cs-CZ" sz="1800" dirty="0">
                <a:solidFill>
                  <a:schemeClr val="tx1"/>
                </a:solidFill>
              </a:rPr>
              <a:t> a. d. Oder. 2006.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PRUSENOVSKÝ, L</a:t>
            </a:r>
            <a:r>
              <a:rPr lang="cs-CZ" sz="1800" dirty="0">
                <a:solidFill>
                  <a:schemeClr val="tx1"/>
                </a:solidFill>
              </a:rPr>
              <a:t>., Suchdol nad Odrou a okolí. Vlastivědný přehled. Suchdol nad Odrou 1964.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TUREK,  A., </a:t>
            </a:r>
            <a:r>
              <a:rPr lang="cs-CZ" sz="1800" dirty="0" err="1" smtClean="0">
                <a:solidFill>
                  <a:schemeClr val="tx1"/>
                </a:solidFill>
              </a:rPr>
              <a:t>Fulnecko</a:t>
            </a:r>
            <a:r>
              <a:rPr lang="cs-CZ" sz="1800" dirty="0" smtClean="0">
                <a:solidFill>
                  <a:schemeClr val="tx1"/>
                </a:solidFill>
              </a:rPr>
              <a:t>. Brno 1940.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CHOBOT, K. (ED.), Okres Nový Jičín. 2. svazek Místopis obcí. Nový Jičín 1998, s. 155 – 157.</a:t>
            </a:r>
            <a:endParaRPr lang="cs-CZ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ŘÍČAN, </a:t>
            </a:r>
            <a:r>
              <a:rPr lang="cs-CZ" sz="1800" dirty="0">
                <a:solidFill>
                  <a:schemeClr val="tx1"/>
                </a:solidFill>
              </a:rPr>
              <a:t>D., Stručné dějiny obce Suchdol nad Odou. Suchdol nad Odrou 2005.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AUGUSTINKOVÁ, </a:t>
            </a:r>
            <a:r>
              <a:rPr lang="cs-CZ" sz="1800" dirty="0">
                <a:solidFill>
                  <a:schemeClr val="tx1"/>
                </a:solidFill>
              </a:rPr>
              <a:t>L. a kol., Moravská brána </a:t>
            </a:r>
            <a:r>
              <a:rPr lang="cs-CZ" sz="1800" dirty="0" smtClean="0">
                <a:solidFill>
                  <a:schemeClr val="tx1"/>
                </a:solidFill>
              </a:rPr>
              <a:t>do Evropy. Soupis technických a zemědělských památek regionu Poodří. Ostrava </a:t>
            </a:r>
            <a:r>
              <a:rPr lang="cs-CZ" sz="1800" dirty="0">
                <a:solidFill>
                  <a:schemeClr val="tx1"/>
                </a:solidFill>
              </a:rPr>
              <a:t>2011, s. </a:t>
            </a:r>
            <a:r>
              <a:rPr lang="cs-CZ" sz="1800" dirty="0" smtClean="0">
                <a:solidFill>
                  <a:schemeClr val="tx1"/>
                </a:solidFill>
              </a:rPr>
              <a:t>110  </a:t>
            </a:r>
            <a:r>
              <a:rPr lang="cs-CZ" sz="1800" dirty="0">
                <a:solidFill>
                  <a:schemeClr val="tx1"/>
                </a:solidFill>
              </a:rPr>
              <a:t>– 118.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BOROVCOVÁ, </a:t>
            </a:r>
            <a:r>
              <a:rPr lang="cs-CZ" sz="1800" dirty="0">
                <a:solidFill>
                  <a:schemeClr val="tx1"/>
                </a:solidFill>
              </a:rPr>
              <a:t>A., Stavební vývoj železniční stanice Suchdol nad Odrou. POODŘÍ, 2000, č. 4, s. 7 – 9.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ULLRICH, J., </a:t>
            </a:r>
            <a:r>
              <a:rPr lang="cs-CZ" sz="1800" dirty="0" err="1">
                <a:solidFill>
                  <a:schemeClr val="tx1"/>
                </a:solidFill>
              </a:rPr>
              <a:t>Zauchtel</a:t>
            </a:r>
            <a:r>
              <a:rPr lang="cs-CZ" sz="1800" dirty="0">
                <a:solidFill>
                  <a:schemeClr val="tx1"/>
                </a:solidFill>
              </a:rPr>
              <a:t> </a:t>
            </a:r>
            <a:r>
              <a:rPr lang="cs-CZ" sz="1800" dirty="0" err="1">
                <a:solidFill>
                  <a:schemeClr val="tx1"/>
                </a:solidFill>
              </a:rPr>
              <a:t>im</a:t>
            </a:r>
            <a:r>
              <a:rPr lang="cs-CZ" sz="1800" dirty="0">
                <a:solidFill>
                  <a:schemeClr val="tx1"/>
                </a:solidFill>
              </a:rPr>
              <a:t> </a:t>
            </a:r>
            <a:r>
              <a:rPr lang="cs-CZ" sz="1800" dirty="0" err="1">
                <a:solidFill>
                  <a:schemeClr val="tx1"/>
                </a:solidFill>
              </a:rPr>
              <a:t>Jahre</a:t>
            </a:r>
            <a:r>
              <a:rPr lang="cs-CZ" sz="1800" dirty="0">
                <a:solidFill>
                  <a:schemeClr val="tx1"/>
                </a:solidFill>
              </a:rPr>
              <a:t> 1817. </a:t>
            </a:r>
            <a:r>
              <a:rPr lang="cs-CZ" sz="1800" dirty="0" err="1">
                <a:solidFill>
                  <a:schemeClr val="tx1"/>
                </a:solidFill>
              </a:rPr>
              <a:t>Deutsche</a:t>
            </a:r>
            <a:r>
              <a:rPr lang="cs-CZ" sz="1800" dirty="0">
                <a:solidFill>
                  <a:schemeClr val="tx1"/>
                </a:solidFill>
              </a:rPr>
              <a:t> </a:t>
            </a:r>
            <a:r>
              <a:rPr lang="cs-CZ" sz="1800" dirty="0" err="1">
                <a:solidFill>
                  <a:schemeClr val="tx1"/>
                </a:solidFill>
              </a:rPr>
              <a:t>Kuhländchen</a:t>
            </a:r>
            <a:r>
              <a:rPr lang="cs-CZ" sz="1800" dirty="0">
                <a:solidFill>
                  <a:schemeClr val="tx1"/>
                </a:solidFill>
              </a:rPr>
              <a:t> X, 1930, s. 129 – 132, 145 – 148.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GAVENDOVÁ, M. – KOUBOVÁ, M. – LEVÁ, P., Kulturní památky okresu Nový Jičín. Nový Jičín Ostrava 1996, s. 206 – 207. </a:t>
            </a:r>
            <a:endParaRPr lang="cs-CZ" sz="1800" dirty="0">
              <a:solidFill>
                <a:schemeClr val="tx1"/>
              </a:solidFill>
            </a:endParaRPr>
          </a:p>
          <a:p>
            <a:endParaRPr lang="cs-CZ" sz="1800" dirty="0" smtClean="0">
              <a:solidFill>
                <a:schemeClr val="tx1"/>
              </a:solidFill>
            </a:endParaRPr>
          </a:p>
          <a:p>
            <a:endParaRPr lang="cs-CZ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800" dirty="0">
              <a:solidFill>
                <a:schemeClr val="tx1"/>
              </a:solidFill>
            </a:endParaRPr>
          </a:p>
          <a:p>
            <a:endParaRPr lang="cs-CZ" sz="18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1E0D8A9-9B6A-C5A7-6C73-9090FCA58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5896811A-3B84-E17A-F885-24ADD00BC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646B6B57-EB96-7947-1DB7-BC005AE3E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558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0EF4B41-BB50-8241-8561-4876AA5C6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8633" y="212140"/>
            <a:ext cx="3196374" cy="756690"/>
          </a:xfrm>
        </p:spPr>
        <p:txBody>
          <a:bodyPr>
            <a:normAutofit/>
          </a:bodyPr>
          <a:lstStyle/>
          <a:p>
            <a:r>
              <a:rPr lang="cs-CZ" sz="3300" dirty="0"/>
              <a:t>Obec Suchdol</a:t>
            </a:r>
            <a:r>
              <a:rPr lang="cs-CZ" dirty="0"/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9E8D458C-E8D2-6548-A2AB-3A6B2DCCB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623" y="1083128"/>
            <a:ext cx="2638204" cy="5273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/>
              <a:t>Suchdol náležel k </a:t>
            </a:r>
            <a:r>
              <a:rPr lang="cs-CZ" sz="1800" b="1" dirty="0"/>
              <a:t>panství fulneckému, </a:t>
            </a:r>
            <a:endParaRPr lang="cs-CZ" sz="1800" b="1" dirty="0" smtClean="0"/>
          </a:p>
          <a:p>
            <a:pPr marL="0" indent="0">
              <a:buNone/>
            </a:pPr>
            <a:r>
              <a:rPr lang="cs-CZ" sz="1800" dirty="0" smtClean="0"/>
              <a:t>Náleželo </a:t>
            </a:r>
            <a:r>
              <a:rPr lang="cs-CZ" sz="1800" dirty="0" err="1" smtClean="0"/>
              <a:t>Lichtenburkům</a:t>
            </a:r>
            <a:r>
              <a:rPr lang="cs-CZ" sz="1800" dirty="0"/>
              <a:t>, pak Kravařům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od </a:t>
            </a:r>
            <a:r>
              <a:rPr lang="cs-CZ" sz="1800" dirty="0"/>
              <a:t>16. století </a:t>
            </a:r>
            <a:r>
              <a:rPr lang="cs-CZ" sz="1800" dirty="0" smtClean="0"/>
              <a:t>do roku 1848 patřil k </a:t>
            </a:r>
            <a:r>
              <a:rPr lang="cs-CZ" sz="1800" b="1" dirty="0"/>
              <a:t>panství </a:t>
            </a:r>
            <a:r>
              <a:rPr lang="cs-CZ" sz="1800" b="1" dirty="0" err="1"/>
              <a:t>kunínskému</a:t>
            </a:r>
            <a:r>
              <a:rPr lang="cs-CZ" sz="1800" b="1" dirty="0"/>
              <a:t> </a:t>
            </a:r>
            <a:endParaRPr lang="cs-CZ" sz="1800" b="1" dirty="0" smtClean="0"/>
          </a:p>
          <a:p>
            <a:pPr marL="0" indent="0">
              <a:buNone/>
            </a:pPr>
            <a:r>
              <a:rPr lang="cs-CZ" sz="1800" dirty="0" smtClean="0"/>
              <a:t>Suchdol náležel k politickému okresu Nový Jičín</a:t>
            </a:r>
          </a:p>
          <a:p>
            <a:pPr marL="0" indent="0">
              <a:buNone/>
            </a:pPr>
            <a:r>
              <a:rPr lang="cs-CZ" sz="1800" dirty="0" smtClean="0"/>
              <a:t>1917 městys</a:t>
            </a:r>
          </a:p>
          <a:p>
            <a:pPr marL="0" indent="0">
              <a:buNone/>
            </a:pPr>
            <a:r>
              <a:rPr lang="cs-CZ" sz="1800" dirty="0" smtClean="0"/>
              <a:t>1949 </a:t>
            </a:r>
            <a:r>
              <a:rPr lang="cs-CZ" sz="1800" dirty="0"/>
              <a:t>Suchdol nad Odrou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V obci není hrad či zámek. Jak je to tedy se šlechtickým sídlem v Suchdole? </a:t>
            </a:r>
            <a:endParaRPr lang="cs-CZ" sz="18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9E9E0A9F-6A06-914F-8AA0-3014FE5CF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A0F4-BF1A-6943-90A1-C642162085CA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0754BDB5-6540-C34B-8087-39B427E48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574110D-4796-BA41-9260-93FD77ED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4</a:t>
            </a:fld>
            <a:endParaRPr lang="cs-CZ"/>
          </a:p>
        </p:txBody>
      </p:sp>
      <p:pic>
        <p:nvPicPr>
          <p:cNvPr id="2050" name="Picture 2" descr="C:\Users\Lucie\Desktop\Suchdol nO pro MMB 2024\Komenský Morava 16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7" y="1083128"/>
            <a:ext cx="6015612" cy="441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589002" y="5571921"/>
            <a:ext cx="421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J. A. Komenský, mapa Moravy, 1633. AMO.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18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72723" y="179336"/>
            <a:ext cx="4222284" cy="539122"/>
          </a:xfrm>
        </p:spPr>
        <p:txBody>
          <a:bodyPr/>
          <a:lstStyle/>
          <a:p>
            <a:r>
              <a:rPr lang="cs-CZ" sz="3600" dirty="0"/>
              <a:t>Panství pánů z Kravař</a:t>
            </a:r>
            <a:endParaRPr lang="en-GB" sz="3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5</a:t>
            </a:fld>
            <a:endParaRPr lang="cs-CZ"/>
          </a:p>
        </p:txBody>
      </p:sp>
      <p:pic>
        <p:nvPicPr>
          <p:cNvPr id="1026" name="Picture 2" descr="C:\Users\Lucie\Desktop\Suchdol nO pro MMB 2024\Lacek_z_Kravař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23" y="1057979"/>
            <a:ext cx="2474757" cy="295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Suchdol nO pro MMB 2024\Kravaři 208 209 Lace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147" y="862036"/>
            <a:ext cx="5658660" cy="530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ucie\Desktop\Suchdol nO pro MMB 2024\Helfštýn 919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51" y="4386161"/>
            <a:ext cx="2420783" cy="108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46151" y="4016829"/>
            <a:ext cx="238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Lacek z Kravař († 1416)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1167429" y="5489795"/>
            <a:ext cx="1459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Hrad </a:t>
            </a:r>
            <a:r>
              <a:rPr lang="cs-CZ" dirty="0" err="1"/>
              <a:t>Helfštýn</a:t>
            </a:r>
            <a:endParaRPr lang="en-GB" dirty="0"/>
          </a:p>
        </p:txBody>
      </p:sp>
      <p:sp>
        <p:nvSpPr>
          <p:cNvPr id="3" name="TextovéPole 2"/>
          <p:cNvSpPr txBox="1"/>
          <p:nvPr/>
        </p:nvSpPr>
        <p:spPr>
          <a:xfrm>
            <a:off x="2046514" y="6158717"/>
            <a:ext cx="6872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Tomáš BALETKA, Páni z Kravař. Z Moravy až na konec světa. Praha 2004.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88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0" y="183390"/>
            <a:ext cx="4329141" cy="600381"/>
          </a:xfrm>
        </p:spPr>
        <p:txBody>
          <a:bodyPr/>
          <a:lstStyle/>
          <a:p>
            <a:r>
              <a:rPr lang="cs-CZ" dirty="0" smtClean="0"/>
              <a:t>Panství fulnecké za Žerotínů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15686" y="1121226"/>
            <a:ext cx="3984171" cy="51357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>
                <a:latin typeface="+mj-lt"/>
              </a:rPr>
              <a:t>1481 zapsán </a:t>
            </a:r>
            <a:r>
              <a:rPr lang="cs-CZ" sz="1800" b="1" dirty="0" smtClean="0">
                <a:latin typeface="+mj-lt"/>
              </a:rPr>
              <a:t>Janu Staršímu ze Žerotína (</a:t>
            </a:r>
            <a:r>
              <a:rPr lang="cs-CZ" sz="1800" b="1" dirty="0" smtClean="0">
                <a:latin typeface="+mj-lt"/>
                <a:cs typeface="Times New Roman"/>
              </a:rPr>
              <a:t>† 1499 či 1500</a:t>
            </a:r>
            <a:r>
              <a:rPr lang="cs-CZ" sz="1800" b="1" dirty="0" smtClean="0">
                <a:latin typeface="+mj-lt"/>
              </a:rPr>
              <a:t>)</a:t>
            </a:r>
            <a:r>
              <a:rPr lang="cs-CZ" sz="1800" dirty="0" smtClean="0">
                <a:latin typeface="+mj-lt"/>
              </a:rPr>
              <a:t> </a:t>
            </a:r>
            <a:r>
              <a:rPr lang="cs-CZ" sz="1800" i="1" dirty="0" smtClean="0">
                <a:latin typeface="+mj-lt"/>
              </a:rPr>
              <a:t>hrad Fulnek s městem Fulnekem a klášterem…</a:t>
            </a: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Jan Starší dále získal 1475 </a:t>
            </a:r>
            <a:r>
              <a:rPr lang="cs-CZ" sz="1800" dirty="0" err="1" smtClean="0">
                <a:latin typeface="+mj-lt"/>
              </a:rPr>
              <a:t>Posutice</a:t>
            </a:r>
            <a:r>
              <a:rPr lang="cs-CZ" sz="1800" dirty="0" smtClean="0">
                <a:latin typeface="+mj-lt"/>
              </a:rPr>
              <a:t>, 1493 Sudice, 1493 Šumperk, Bludov, Nový hrad, Losiny a </a:t>
            </a:r>
            <a:r>
              <a:rPr lang="cs-CZ" sz="1800" dirty="0" err="1" smtClean="0">
                <a:latin typeface="+mj-lt"/>
              </a:rPr>
              <a:t>Vízmberk</a:t>
            </a:r>
            <a:endParaRPr lang="cs-CZ" sz="1800" dirty="0" smtClean="0">
              <a:latin typeface="+mj-lt"/>
            </a:endParaRP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1500 získalo 5 synů Jana Strážnici a Jičín, 1502 Jeseník nad Odrou, </a:t>
            </a: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Na Fulneku zůstali Viktorin, Jiří a </a:t>
            </a:r>
            <a:r>
              <a:rPr lang="cs-CZ" sz="1800" dirty="0" err="1" smtClean="0">
                <a:latin typeface="+mj-lt"/>
              </a:rPr>
              <a:t>Bernart</a:t>
            </a:r>
            <a:r>
              <a:rPr lang="cs-CZ" sz="1800" dirty="0" smtClean="0">
                <a:latin typeface="+mj-lt"/>
              </a:rPr>
              <a:t>, bratři se přeli o majetek, Fulnek zůstal </a:t>
            </a:r>
            <a:r>
              <a:rPr lang="cs-CZ" sz="1800" b="1" dirty="0" err="1" smtClean="0">
                <a:latin typeface="+mj-lt"/>
              </a:rPr>
              <a:t>Bernartovi</a:t>
            </a:r>
            <a:r>
              <a:rPr lang="cs-CZ" sz="1800" b="1" dirty="0" smtClean="0">
                <a:latin typeface="+mj-lt"/>
              </a:rPr>
              <a:t> (</a:t>
            </a:r>
            <a:r>
              <a:rPr lang="cs-CZ" sz="1800" b="1" dirty="0" smtClean="0">
                <a:latin typeface="+mj-lt"/>
                <a:cs typeface="Times New Roman"/>
              </a:rPr>
              <a:t>† 1532</a:t>
            </a:r>
            <a:r>
              <a:rPr lang="cs-CZ" sz="1800" dirty="0" smtClean="0">
                <a:latin typeface="+mj-lt"/>
              </a:rPr>
              <a:t>), ten koupil 1512 ještě </a:t>
            </a:r>
            <a:r>
              <a:rPr lang="cs-CZ" sz="1800" dirty="0" err="1" smtClean="0">
                <a:latin typeface="+mj-lt"/>
              </a:rPr>
              <a:t>Vikštejn</a:t>
            </a:r>
            <a:r>
              <a:rPr lang="cs-CZ" sz="1800" dirty="0" smtClean="0">
                <a:latin typeface="+mj-lt"/>
              </a:rPr>
              <a:t> a 1523 Štramberk a Novou Horku, posléze získal Fulnek, část panství Štramberk a Novou Horku </a:t>
            </a:r>
            <a:r>
              <a:rPr lang="cs-CZ" sz="1800" b="1" dirty="0" smtClean="0">
                <a:latin typeface="+mj-lt"/>
              </a:rPr>
              <a:t>Karel ze Žerotína</a:t>
            </a:r>
            <a:r>
              <a:rPr lang="cs-CZ" sz="1800" dirty="0" smtClean="0">
                <a:latin typeface="+mj-lt"/>
              </a:rPr>
              <a:t>, </a:t>
            </a:r>
            <a:r>
              <a:rPr lang="cs-CZ" sz="1800" b="1" dirty="0" smtClean="0">
                <a:latin typeface="+mj-lt"/>
              </a:rPr>
              <a:t>1540</a:t>
            </a:r>
            <a:r>
              <a:rPr lang="cs-CZ" sz="1800" dirty="0" smtClean="0">
                <a:latin typeface="+mj-lt"/>
              </a:rPr>
              <a:t> prodal Fulnek Oldřichu </a:t>
            </a:r>
            <a:r>
              <a:rPr lang="cs-CZ" sz="1800" dirty="0" err="1" smtClean="0">
                <a:latin typeface="+mj-lt"/>
              </a:rPr>
              <a:t>Cetryšovi</a:t>
            </a:r>
            <a:r>
              <a:rPr lang="cs-CZ" sz="1800" dirty="0" smtClean="0">
                <a:latin typeface="+mj-lt"/>
              </a:rPr>
              <a:t> z </a:t>
            </a:r>
            <a:r>
              <a:rPr lang="cs-CZ" sz="1800" dirty="0" err="1" smtClean="0">
                <a:latin typeface="+mj-lt"/>
              </a:rPr>
              <a:t>Kynšperka</a:t>
            </a:r>
            <a:endParaRPr lang="cs-CZ" sz="1800" dirty="0" smtClean="0">
              <a:latin typeface="+mj-lt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6</a:t>
            </a:fld>
            <a:endParaRPr lang="cs-CZ"/>
          </a:p>
        </p:txBody>
      </p:sp>
      <p:pic>
        <p:nvPicPr>
          <p:cNvPr id="1026" name="Picture 2" descr="C:\Users\Lucie\Desktop\Suchdol nO pro MMB 2024\Fulnek zámek Wi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524" y="1023254"/>
            <a:ext cx="4116901" cy="24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Stramberk_castle_-_View_from_Kotou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785" y="3819711"/>
            <a:ext cx="4116901" cy="225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003001" y="3450379"/>
            <a:ext cx="2532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Fulnek, zámek, wikipedie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5822695" y="6072312"/>
            <a:ext cx="271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Štramberk, hrad, wikipedie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07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22669" y="228598"/>
            <a:ext cx="4673379" cy="531145"/>
          </a:xfrm>
        </p:spPr>
        <p:txBody>
          <a:bodyPr/>
          <a:lstStyle/>
          <a:p>
            <a:r>
              <a:rPr lang="cs-CZ" dirty="0" smtClean="0"/>
              <a:t>Panství za </a:t>
            </a:r>
            <a:r>
              <a:rPr lang="cs-CZ" dirty="0" err="1" smtClean="0"/>
              <a:t>Cetryšů</a:t>
            </a:r>
            <a:r>
              <a:rPr lang="cs-CZ" dirty="0" smtClean="0"/>
              <a:t> z </a:t>
            </a:r>
            <a:r>
              <a:rPr lang="cs-CZ" dirty="0" err="1" smtClean="0"/>
              <a:t>Kynšperka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5142" y="1088570"/>
            <a:ext cx="3441315" cy="49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/>
              <a:t>1540 koupil panství Oldřich </a:t>
            </a:r>
            <a:r>
              <a:rPr lang="cs-CZ" sz="1800" dirty="0" err="1" smtClean="0"/>
              <a:t>Cetryš</a:t>
            </a:r>
            <a:r>
              <a:rPr lang="cs-CZ" sz="1800" dirty="0" smtClean="0"/>
              <a:t> z </a:t>
            </a:r>
            <a:r>
              <a:rPr lang="cs-CZ" sz="1800" dirty="0" err="1" smtClean="0"/>
              <a:t>Kynšperka</a:t>
            </a:r>
            <a:r>
              <a:rPr lang="cs-CZ" sz="1800" dirty="0" smtClean="0"/>
              <a:t> (</a:t>
            </a:r>
            <a:r>
              <a:rPr lang="cs-CZ" sz="1800" dirty="0" smtClean="0">
                <a:latin typeface="Times New Roman"/>
                <a:cs typeface="Times New Roman"/>
              </a:rPr>
              <a:t>†1542 či 1543</a:t>
            </a:r>
            <a:r>
              <a:rPr lang="cs-CZ" sz="1800" dirty="0" smtClean="0"/>
              <a:t>), vdova Barbora z </a:t>
            </a:r>
            <a:r>
              <a:rPr lang="cs-CZ" sz="1800" dirty="0" err="1" smtClean="0"/>
              <a:t>Rottalu</a:t>
            </a:r>
            <a:r>
              <a:rPr lang="cs-CZ" sz="1800" dirty="0" smtClean="0"/>
              <a:t> a </a:t>
            </a:r>
            <a:r>
              <a:rPr lang="cs-CZ" sz="1800" dirty="0" err="1" smtClean="0"/>
              <a:t>Tollberku</a:t>
            </a:r>
            <a:r>
              <a:rPr lang="cs-CZ" sz="1800" dirty="0" smtClean="0"/>
              <a:t> se podruhé vdala za </a:t>
            </a:r>
            <a:r>
              <a:rPr lang="cs-CZ" sz="1800" dirty="0" err="1" smtClean="0"/>
              <a:t>Baltasara</a:t>
            </a:r>
            <a:r>
              <a:rPr lang="cs-CZ" sz="1800" dirty="0" smtClean="0"/>
              <a:t> </a:t>
            </a:r>
            <a:r>
              <a:rPr lang="cs-CZ" sz="1800" dirty="0" err="1" smtClean="0"/>
              <a:t>Švajnice</a:t>
            </a:r>
            <a:r>
              <a:rPr lang="cs-CZ" sz="1800" dirty="0" smtClean="0"/>
              <a:t> z </a:t>
            </a:r>
            <a:r>
              <a:rPr lang="cs-CZ" sz="1800" dirty="0" err="1" smtClean="0"/>
              <a:t>Pilmsdorfu</a:t>
            </a:r>
            <a:r>
              <a:rPr lang="cs-CZ" sz="1800" dirty="0" smtClean="0"/>
              <a:t> (</a:t>
            </a:r>
            <a:r>
              <a:rPr lang="cs-CZ" sz="1800" dirty="0" smtClean="0">
                <a:latin typeface="Times New Roman"/>
                <a:cs typeface="Times New Roman"/>
              </a:rPr>
              <a:t>† 1572</a:t>
            </a:r>
            <a:r>
              <a:rPr lang="cs-CZ" sz="1800" dirty="0" smtClean="0"/>
              <a:t>)</a:t>
            </a:r>
          </a:p>
          <a:p>
            <a:pPr marL="0" indent="0">
              <a:buNone/>
            </a:pPr>
            <a:r>
              <a:rPr lang="cs-CZ" sz="1800" dirty="0" smtClean="0"/>
              <a:t>Jejich dcera Barbora se provdala za Bedřicha </a:t>
            </a:r>
            <a:r>
              <a:rPr lang="cs-CZ" sz="1800" dirty="0" err="1" smtClean="0"/>
              <a:t>Cetryše</a:t>
            </a:r>
            <a:r>
              <a:rPr lang="cs-CZ" sz="1800" dirty="0" smtClean="0"/>
              <a:t>, panství Fulnek zdědil Jan </a:t>
            </a:r>
            <a:r>
              <a:rPr lang="cs-CZ" sz="1800" dirty="0" err="1" smtClean="0"/>
              <a:t>Švajnic</a:t>
            </a:r>
            <a:r>
              <a:rPr lang="cs-CZ" sz="1800" dirty="0" smtClean="0"/>
              <a:t>  (</a:t>
            </a:r>
            <a:r>
              <a:rPr lang="cs-CZ" sz="1800" dirty="0" smtClean="0">
                <a:latin typeface="Times New Roman"/>
                <a:cs typeface="Times New Roman"/>
              </a:rPr>
              <a:t>† 1580</a:t>
            </a:r>
            <a:r>
              <a:rPr lang="cs-CZ" sz="1800" dirty="0" smtClean="0"/>
              <a:t>), po jeho smrti a řadě sporů získali panství 1583 znovu </a:t>
            </a:r>
            <a:r>
              <a:rPr lang="cs-CZ" sz="1800" dirty="0" err="1" smtClean="0"/>
              <a:t>Cetryšové</a:t>
            </a:r>
            <a:r>
              <a:rPr lang="cs-CZ" sz="1800" dirty="0" smtClean="0"/>
              <a:t> </a:t>
            </a:r>
          </a:p>
          <a:p>
            <a:pPr marL="0" indent="0">
              <a:buNone/>
            </a:pPr>
            <a:r>
              <a:rPr lang="cs-CZ" sz="1800" b="1" dirty="0" smtClean="0"/>
              <a:t>1584</a:t>
            </a:r>
            <a:r>
              <a:rPr lang="cs-CZ" sz="1800" dirty="0" smtClean="0"/>
              <a:t> bylo panství fulnecké rozděleno, z dílu vzniklo </a:t>
            </a:r>
            <a:r>
              <a:rPr lang="cs-CZ" sz="1800" b="1" dirty="0" smtClean="0"/>
              <a:t>panství Kunín</a:t>
            </a:r>
            <a:r>
              <a:rPr lang="cs-CZ" sz="1800" dirty="0" smtClean="0"/>
              <a:t>, který získal </a:t>
            </a:r>
            <a:r>
              <a:rPr lang="cs-CZ" sz="1800" b="1" dirty="0" smtClean="0"/>
              <a:t>Jan </a:t>
            </a:r>
            <a:r>
              <a:rPr lang="cs-CZ" sz="1800" b="1" dirty="0" err="1" smtClean="0"/>
              <a:t>Baltasar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Cetryš</a:t>
            </a:r>
            <a:r>
              <a:rPr lang="cs-CZ" sz="1800" b="1" dirty="0" smtClean="0"/>
              <a:t> z </a:t>
            </a:r>
            <a:r>
              <a:rPr lang="cs-CZ" sz="1800" b="1" dirty="0" err="1" smtClean="0"/>
              <a:t>Kynšperka</a:t>
            </a:r>
            <a:r>
              <a:rPr lang="cs-CZ" sz="1800" b="1" dirty="0" smtClean="0"/>
              <a:t> (</a:t>
            </a:r>
            <a:r>
              <a:rPr lang="cs-CZ" sz="1800" b="1" dirty="0" smtClean="0">
                <a:latin typeface="Times New Roman"/>
                <a:cs typeface="Times New Roman"/>
              </a:rPr>
              <a:t>†1621</a:t>
            </a:r>
            <a:r>
              <a:rPr lang="cs-CZ" sz="1800" b="1" dirty="0" smtClean="0"/>
              <a:t>), </a:t>
            </a:r>
            <a:r>
              <a:rPr lang="cs-CZ" sz="1800" dirty="0" smtClean="0"/>
              <a:t>luterán, 1582 se psal </a:t>
            </a:r>
            <a:r>
              <a:rPr lang="cs-CZ" sz="1800" i="1" dirty="0" smtClean="0"/>
              <a:t>na </a:t>
            </a:r>
            <a:r>
              <a:rPr lang="cs-CZ" sz="1800" i="1" dirty="0" err="1" smtClean="0"/>
              <a:t>Kunvaldě</a:t>
            </a:r>
            <a:r>
              <a:rPr lang="cs-CZ" sz="1800" i="1" dirty="0" smtClean="0"/>
              <a:t> a </a:t>
            </a:r>
            <a:r>
              <a:rPr lang="cs-CZ" sz="1800" i="1" dirty="0" err="1" smtClean="0"/>
              <a:t>Soudole</a:t>
            </a:r>
            <a:r>
              <a:rPr lang="cs-CZ" sz="1800" i="1" dirty="0" smtClean="0"/>
              <a:t>, </a:t>
            </a:r>
            <a:r>
              <a:rPr lang="cs-CZ" sz="1800" dirty="0" smtClean="0"/>
              <a:t>zřejmě on nechal vybudovat sídlo v Kuníně, zemřel na </a:t>
            </a:r>
            <a:r>
              <a:rPr lang="cs-CZ" sz="1800" i="1" dirty="0" err="1" smtClean="0"/>
              <a:t>kunvaldském</a:t>
            </a:r>
            <a:r>
              <a:rPr lang="cs-CZ" sz="1800" i="1" dirty="0" smtClean="0"/>
              <a:t> zámku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7</a:t>
            </a:fld>
            <a:endParaRPr lang="cs-CZ"/>
          </a:p>
        </p:txBody>
      </p:sp>
      <p:pic>
        <p:nvPicPr>
          <p:cNvPr id="2050" name="Picture 2" descr="C:\Users\Lucie\Desktop\Suchdol nO pro MMB 2024\Kunin_zamek_kost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33" y="949222"/>
            <a:ext cx="4987310" cy="255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498771" y="3505200"/>
            <a:ext cx="2033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Kunín, zámek, foto, </a:t>
            </a:r>
          </a:p>
          <a:p>
            <a:r>
              <a:rPr lang="cs-CZ" dirty="0" smtClean="0"/>
              <a:t>wikipedie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02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32514" y="139849"/>
            <a:ext cx="4811486" cy="533085"/>
          </a:xfrm>
        </p:spPr>
        <p:txBody>
          <a:bodyPr/>
          <a:lstStyle/>
          <a:p>
            <a:r>
              <a:rPr lang="cs-CZ" sz="3600" dirty="0" smtClean="0"/>
              <a:t>Panství Kunín za </a:t>
            </a:r>
            <a:r>
              <a:rPr lang="cs-CZ" sz="3600" dirty="0" err="1" smtClean="0"/>
              <a:t>Cetrysů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2623" y="1088571"/>
            <a:ext cx="3755348" cy="5344886"/>
          </a:xfrm>
        </p:spPr>
        <p:txBody>
          <a:bodyPr>
            <a:normAutofit lnSpcReduction="10000"/>
          </a:bodyPr>
          <a:lstStyle/>
          <a:p>
            <a:r>
              <a:rPr lang="cs-CZ" sz="1800" b="1" dirty="0"/>
              <a:t>1584</a:t>
            </a:r>
            <a:r>
              <a:rPr lang="cs-CZ" sz="1800" dirty="0"/>
              <a:t> vznikl </a:t>
            </a:r>
            <a:r>
              <a:rPr lang="cs-CZ" sz="1800" dirty="0" smtClean="0"/>
              <a:t>statek, </a:t>
            </a:r>
            <a:r>
              <a:rPr lang="cs-CZ" sz="1800" dirty="0"/>
              <a:t>od roku </a:t>
            </a:r>
            <a:r>
              <a:rPr lang="cs-CZ" sz="1800" b="1" dirty="0"/>
              <a:t>1592</a:t>
            </a:r>
            <a:r>
              <a:rPr lang="cs-CZ" sz="1800" dirty="0"/>
              <a:t> samostatné </a:t>
            </a:r>
            <a:r>
              <a:rPr lang="cs-CZ" sz="1800" b="1" dirty="0"/>
              <a:t>panství </a:t>
            </a:r>
            <a:r>
              <a:rPr lang="cs-CZ" sz="1800" b="1" dirty="0" err="1" smtClean="0"/>
              <a:t>Kunewald</a:t>
            </a:r>
            <a:r>
              <a:rPr lang="cs-CZ" sz="1800" dirty="0" smtClean="0"/>
              <a:t>, </a:t>
            </a:r>
            <a:r>
              <a:rPr lang="cs-CZ" sz="1800" dirty="0"/>
              <a:t>k němuž patřily i Butovice a </a:t>
            </a:r>
            <a:r>
              <a:rPr lang="cs-CZ" sz="1800" b="1" dirty="0"/>
              <a:t>Suchdol</a:t>
            </a:r>
            <a:r>
              <a:rPr lang="cs-CZ" sz="1800" dirty="0"/>
              <a:t>;  došlo k dělení dědictví po </a:t>
            </a:r>
            <a:r>
              <a:rPr lang="cs-CZ" sz="1800" b="1" dirty="0"/>
              <a:t>Barbaře z </a:t>
            </a:r>
            <a:r>
              <a:rPr lang="cs-CZ" sz="1800" b="1" dirty="0" smtClean="0"/>
              <a:t>Vrbna</a:t>
            </a:r>
            <a:r>
              <a:rPr lang="cs-CZ" sz="1800" dirty="0" smtClean="0"/>
              <a:t>,  </a:t>
            </a:r>
            <a:r>
              <a:rPr lang="cs-CZ" sz="1800" dirty="0"/>
              <a:t>provdané za </a:t>
            </a:r>
            <a:r>
              <a:rPr lang="cs-CZ" sz="1800" b="1" dirty="0"/>
              <a:t>Friedricha </a:t>
            </a:r>
            <a:r>
              <a:rPr lang="cs-CZ" sz="1800" b="1" dirty="0" err="1" smtClean="0"/>
              <a:t>Cetryse</a:t>
            </a:r>
            <a:r>
              <a:rPr lang="cs-CZ" sz="1800" b="1" dirty="0" smtClean="0"/>
              <a:t> </a:t>
            </a:r>
            <a:r>
              <a:rPr lang="cs-CZ" sz="1800" b="1" dirty="0"/>
              <a:t>z </a:t>
            </a:r>
            <a:r>
              <a:rPr lang="cs-CZ" sz="1800" b="1" dirty="0" err="1" smtClean="0"/>
              <a:t>Kynšperka</a:t>
            </a:r>
            <a:r>
              <a:rPr lang="cs-CZ" sz="1800" dirty="0" smtClean="0"/>
              <a:t>. Dědictví </a:t>
            </a:r>
            <a:r>
              <a:rPr lang="cs-CZ" sz="1800" dirty="0"/>
              <a:t>se dělilo mezi 3 sourozence Anastázii </a:t>
            </a:r>
            <a:r>
              <a:rPr lang="cs-CZ" sz="1800" dirty="0" err="1"/>
              <a:t>Cetryšovou</a:t>
            </a:r>
            <a:r>
              <a:rPr lang="cs-CZ" sz="1800" dirty="0"/>
              <a:t> z </a:t>
            </a:r>
            <a:r>
              <a:rPr lang="cs-CZ" sz="1800" dirty="0" err="1"/>
              <a:t>Kynšperka</a:t>
            </a:r>
            <a:r>
              <a:rPr lang="cs-CZ" sz="1800" dirty="0"/>
              <a:t>, Johanna </a:t>
            </a:r>
            <a:r>
              <a:rPr lang="cs-CZ" sz="1800" dirty="0" err="1"/>
              <a:t>Bathasara</a:t>
            </a:r>
            <a:r>
              <a:rPr lang="cs-CZ" sz="1800" dirty="0"/>
              <a:t> a </a:t>
            </a:r>
            <a:r>
              <a:rPr lang="cs-CZ" sz="1800" dirty="0" smtClean="0"/>
              <a:t>Judit.  </a:t>
            </a:r>
            <a:r>
              <a:rPr lang="cs-CZ" sz="1800" dirty="0"/>
              <a:t>Panství Fulnecké přišlo 3 sourozencům  </a:t>
            </a:r>
            <a:endParaRPr lang="cs-CZ" sz="1800" dirty="0" smtClean="0"/>
          </a:p>
          <a:p>
            <a:r>
              <a:rPr lang="cs-CZ" sz="1800" b="1" dirty="0" smtClean="0"/>
              <a:t>Jan </a:t>
            </a:r>
            <a:r>
              <a:rPr lang="cs-CZ" sz="1800" b="1" dirty="0" err="1" smtClean="0"/>
              <a:t>Balthasar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Cetrys</a:t>
            </a:r>
            <a:r>
              <a:rPr lang="cs-CZ" sz="1800" b="1" dirty="0" smtClean="0"/>
              <a:t> </a:t>
            </a:r>
            <a:r>
              <a:rPr lang="cs-CZ" sz="1800" dirty="0"/>
              <a:t>získal </a:t>
            </a:r>
            <a:r>
              <a:rPr lang="cs-CZ" sz="1800" b="1" dirty="0" err="1"/>
              <a:t>Kunewald</a:t>
            </a:r>
            <a:r>
              <a:rPr lang="cs-CZ" sz="1800" dirty="0"/>
              <a:t> s vesnicemi Butovice, </a:t>
            </a:r>
            <a:r>
              <a:rPr lang="cs-CZ" sz="1800" dirty="0" smtClean="0"/>
              <a:t>Vražné, </a:t>
            </a:r>
            <a:r>
              <a:rPr lang="cs-CZ" sz="1800" dirty="0"/>
              <a:t>Jeseník Nad Odrou, </a:t>
            </a:r>
            <a:r>
              <a:rPr lang="cs-CZ" sz="1800" dirty="0" smtClean="0"/>
              <a:t>Malé </a:t>
            </a:r>
            <a:r>
              <a:rPr lang="cs-CZ" sz="1800" dirty="0" err="1" smtClean="0"/>
              <a:t>Závěšice</a:t>
            </a:r>
            <a:r>
              <a:rPr lang="cs-CZ" sz="1800" dirty="0" smtClean="0"/>
              <a:t>,  Rybí, Ženklavu a </a:t>
            </a:r>
            <a:r>
              <a:rPr lang="cs-CZ" sz="1800" dirty="0" err="1" smtClean="0"/>
              <a:t>Pohořílky</a:t>
            </a:r>
            <a:r>
              <a:rPr lang="cs-CZ" sz="1800" dirty="0" smtClean="0"/>
              <a:t>. </a:t>
            </a:r>
            <a:r>
              <a:rPr lang="cs-CZ" sz="1800" b="1" dirty="0"/>
              <a:t>Suchdol</a:t>
            </a:r>
            <a:r>
              <a:rPr lang="cs-CZ" sz="1800" dirty="0"/>
              <a:t> připadl nejmladší </a:t>
            </a:r>
            <a:r>
              <a:rPr lang="cs-CZ" sz="1800" b="1" dirty="0" smtClean="0"/>
              <a:t>Juditě </a:t>
            </a:r>
            <a:r>
              <a:rPr lang="cs-CZ" sz="1800" b="1" dirty="0" err="1" smtClean="0"/>
              <a:t>Cetrysové</a:t>
            </a:r>
            <a:r>
              <a:rPr lang="cs-CZ" sz="1800" dirty="0" smtClean="0"/>
              <a:t>. </a:t>
            </a:r>
            <a:r>
              <a:rPr lang="cs-CZ" sz="1800" dirty="0"/>
              <a:t>Malé zboží Suchdol nezůstalo dlouho  samostatné a už roku </a:t>
            </a:r>
            <a:r>
              <a:rPr lang="cs-CZ" sz="1800" b="1" dirty="0"/>
              <a:t>1593</a:t>
            </a:r>
            <a:r>
              <a:rPr lang="cs-CZ" sz="1800" dirty="0"/>
              <a:t> jej Judita prodala  bratrovi </a:t>
            </a:r>
            <a:r>
              <a:rPr lang="cs-CZ" sz="1800" b="1" dirty="0"/>
              <a:t>Janu </a:t>
            </a:r>
            <a:r>
              <a:rPr lang="cs-CZ" sz="1800" b="1" dirty="0" err="1"/>
              <a:t>Balthasarovi</a:t>
            </a:r>
            <a:r>
              <a:rPr lang="cs-CZ" sz="1800" dirty="0"/>
              <a:t>. </a:t>
            </a:r>
          </a:p>
          <a:p>
            <a:pPr marL="0" indent="0">
              <a:buNone/>
            </a:pPr>
            <a:r>
              <a:rPr lang="cs-CZ" sz="1800" dirty="0"/>
              <a:t>MANNSBART, C.,  Chronik der </a:t>
            </a:r>
            <a:r>
              <a:rPr lang="cs-CZ" sz="1800" dirty="0" err="1"/>
              <a:t>Marktgemeinde</a:t>
            </a:r>
            <a:r>
              <a:rPr lang="cs-CZ" sz="1800" dirty="0"/>
              <a:t> </a:t>
            </a:r>
            <a:r>
              <a:rPr lang="cs-CZ" sz="1800" dirty="0" err="1"/>
              <a:t>Zauchtel</a:t>
            </a:r>
            <a:r>
              <a:rPr lang="cs-CZ" sz="1800" dirty="0"/>
              <a:t> a. d. Oder. 2006</a:t>
            </a:r>
            <a:r>
              <a:rPr lang="cs-CZ" sz="1800" dirty="0" smtClean="0"/>
              <a:t>.</a:t>
            </a: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8</a:t>
            </a:fld>
            <a:endParaRPr lang="cs-CZ"/>
          </a:p>
        </p:txBody>
      </p:sp>
      <p:pic>
        <p:nvPicPr>
          <p:cNvPr id="1026" name="Picture 2" descr="C:\Users\Lucie\Desktop\Suchdol nO pro MMB 2024\Herrschaft Kunewa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172" y="672934"/>
            <a:ext cx="5010836" cy="601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84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chdol pro MMB 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9" id="{ED1DD417-60C3-B442-8947-C93D363FE094}" vid="{052FDE3B-F43D-9C43-98FF-E905652DB683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9" id="{ED1DD417-60C3-B442-8947-C93D363FE094}" vid="{2F2AB5AE-CD30-4149-9D75-F01CE6E6933E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Suchdol pro MMB 2024</Template>
  <TotalTime>1382</TotalTime>
  <Words>2336</Words>
  <Application>Microsoft Office PowerPoint</Application>
  <PresentationFormat>Předvádění na obrazovce (4:3)</PresentationFormat>
  <Paragraphs>374</Paragraphs>
  <Slides>34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34</vt:i4>
      </vt:variant>
    </vt:vector>
  </HeadingPairs>
  <TitlesOfParts>
    <vt:vector size="36" baseType="lpstr">
      <vt:lpstr>Suchdol pro MMB 2024</vt:lpstr>
      <vt:lpstr>Custom Design</vt:lpstr>
      <vt:lpstr>Prezentace aplikace PowerPoint</vt:lpstr>
      <vt:lpstr>K architektuře Suchdolu nad Odrou aneb pozapomenuté skvosty</vt:lpstr>
      <vt:lpstr>Památky městyse Suchdol nad Odrou</vt:lpstr>
      <vt:lpstr>literatura</vt:lpstr>
      <vt:lpstr>Obec Suchdol </vt:lpstr>
      <vt:lpstr>Panství pánů z Kravař</vt:lpstr>
      <vt:lpstr>Panství fulnecké za Žerotínů</vt:lpstr>
      <vt:lpstr>Panství za Cetryšů z Kynšperka</vt:lpstr>
      <vt:lpstr>Panství Kunín za Cetrysů</vt:lpstr>
      <vt:lpstr>Panství kunínské</vt:lpstr>
      <vt:lpstr>Kostel Nejsvětější Trojice</vt:lpstr>
      <vt:lpstr>Kostel Nejsvětější Trojice</vt:lpstr>
      <vt:lpstr>Kostel Nejsvětější Trojice</vt:lpstr>
      <vt:lpstr>Kostel Nejsvětější Trojice</vt:lpstr>
      <vt:lpstr>Kostel Nejsvětější Trojice oratoř</vt:lpstr>
      <vt:lpstr>Niederhof</vt:lpstr>
      <vt:lpstr>Fara katolická</vt:lpstr>
      <vt:lpstr>Fara katolická</vt:lpstr>
      <vt:lpstr>Fara katolická</vt:lpstr>
      <vt:lpstr>Panství Kunín za Harrachů</vt:lpstr>
      <vt:lpstr>Oberhof</vt:lpstr>
      <vt:lpstr>Oberhof</vt:lpstr>
      <vt:lpstr>Selské usedlosti</vt:lpstr>
      <vt:lpstr>Selské usedlosti</vt:lpstr>
      <vt:lpstr>Usedlost čp. 83 v Suchdole</vt:lpstr>
      <vt:lpstr>Evangelický kostel</vt:lpstr>
      <vt:lpstr>Evangelický kostel</vt:lpstr>
      <vt:lpstr>Železnice</vt:lpstr>
      <vt:lpstr>Hotel Zlatý důl</vt:lpstr>
      <vt:lpstr>Hotel Zlatý důl</vt:lpstr>
      <vt:lpstr>nádraží</vt:lpstr>
      <vt:lpstr>závěr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Lucie Augustinková</dc:creator>
  <cp:lastModifiedBy>Lucie Augustinková</cp:lastModifiedBy>
  <cp:revision>101</cp:revision>
  <dcterms:created xsi:type="dcterms:W3CDTF">2024-03-30T07:09:20Z</dcterms:created>
  <dcterms:modified xsi:type="dcterms:W3CDTF">2024-05-17T06:03:20Z</dcterms:modified>
</cp:coreProperties>
</file>