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7" r:id="rId4"/>
  </p:sldMasterIdLst>
  <p:notesMasterIdLst>
    <p:notesMasterId r:id="rId30"/>
  </p:notesMasterIdLst>
  <p:handoutMasterIdLst>
    <p:handoutMasterId r:id="rId31"/>
  </p:handoutMasterIdLst>
  <p:sldIdLst>
    <p:sldId id="277" r:id="rId5"/>
    <p:sldId id="320" r:id="rId6"/>
    <p:sldId id="321" r:id="rId7"/>
    <p:sldId id="322" r:id="rId8"/>
    <p:sldId id="323" r:id="rId9"/>
    <p:sldId id="324" r:id="rId10"/>
    <p:sldId id="325" r:id="rId11"/>
    <p:sldId id="267" r:id="rId12"/>
    <p:sldId id="326" r:id="rId13"/>
    <p:sldId id="327" r:id="rId14"/>
    <p:sldId id="328" r:id="rId15"/>
    <p:sldId id="329" r:id="rId16"/>
    <p:sldId id="274" r:id="rId17"/>
    <p:sldId id="275" r:id="rId18"/>
    <p:sldId id="330" r:id="rId19"/>
    <p:sldId id="261" r:id="rId20"/>
    <p:sldId id="257" r:id="rId21"/>
    <p:sldId id="258" r:id="rId22"/>
    <p:sldId id="260" r:id="rId23"/>
    <p:sldId id="262" r:id="rId24"/>
    <p:sldId id="265" r:id="rId25"/>
    <p:sldId id="263" r:id="rId26"/>
    <p:sldId id="264" r:id="rId27"/>
    <p:sldId id="281" r:id="rId28"/>
    <p:sldId id="259" r:id="rId29"/>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87D422B-8C06-DE41-A42C-78D05BF8630A}">
          <p14:sldIdLst>
            <p14:sldId id="277"/>
            <p14:sldId id="320"/>
            <p14:sldId id="321"/>
            <p14:sldId id="322"/>
            <p14:sldId id="323"/>
            <p14:sldId id="324"/>
            <p14:sldId id="325"/>
            <p14:sldId id="267"/>
            <p14:sldId id="326"/>
            <p14:sldId id="327"/>
            <p14:sldId id="328"/>
            <p14:sldId id="329"/>
            <p14:sldId id="274"/>
            <p14:sldId id="275"/>
            <p14:sldId id="330"/>
            <p14:sldId id="261"/>
            <p14:sldId id="257"/>
            <p14:sldId id="258"/>
            <p14:sldId id="260"/>
            <p14:sldId id="262"/>
            <p14:sldId id="265"/>
            <p14:sldId id="263"/>
            <p14:sldId id="264"/>
            <p14:sldId id="281"/>
            <p14:sldId id="259"/>
          </p14:sldIdLst>
        </p14:section>
      </p14:sectionLst>
    </p:ext>
    <p:ext uri="{EFAFB233-063F-42B5-8137-9DF3F51BA10A}">
      <p15:sldGuideLst xmlns:p15="http://schemas.microsoft.com/office/powerpoint/2012/main">
        <p15:guide id="1" orient="horz" pos="2137" userDrawn="1">
          <p15:clr>
            <a:srgbClr val="A4A3A4"/>
          </p15:clr>
        </p15:guide>
        <p15:guide id="2" pos="3840" userDrawn="1">
          <p15:clr>
            <a:srgbClr val="A4A3A4"/>
          </p15:clr>
        </p15:guide>
        <p15:guide id="3" orient="horz" pos="731" userDrawn="1">
          <p15:clr>
            <a:srgbClr val="A4A3A4"/>
          </p15:clr>
        </p15:guide>
        <p15:guide id="4" orient="horz" pos="39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iovsky Argir" initials="ZA" lastIdx="1" clrIdx="0">
    <p:extLst>
      <p:ext uri="{19B8F6BF-5375-455C-9EA6-DF929625EA0E}">
        <p15:presenceInfo xmlns:p15="http://schemas.microsoft.com/office/powerpoint/2012/main" userId="S::zio001@vsb.cz::1dc56a10-5d08-49ef-933a-90ca63c0e9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499"/>
    <a:srgbClr val="A28E2A"/>
    <a:srgbClr val="43B02A"/>
    <a:srgbClr val="0047BB"/>
    <a:srgbClr val="FFB81C"/>
    <a:srgbClr val="E4002B"/>
    <a:srgbClr val="FF8200"/>
    <a:srgbClr val="8246AF"/>
    <a:srgbClr val="05C3DE"/>
    <a:srgbClr val="8183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433"/>
    <p:restoredTop sz="86376"/>
  </p:normalViewPr>
  <p:slideViewPr>
    <p:cSldViewPr snapToGrid="0" snapToObjects="1" showGuides="1">
      <p:cViewPr varScale="1">
        <p:scale>
          <a:sx n="132" d="100"/>
          <a:sy n="132" d="100"/>
        </p:scale>
        <p:origin x="282" y="120"/>
      </p:cViewPr>
      <p:guideLst>
        <p:guide orient="horz" pos="2137"/>
        <p:guide pos="3840"/>
        <p:guide orient="horz" pos="731"/>
        <p:guide orient="horz" pos="391"/>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A7E84B11-8086-A046-B6B7-F7A9DB5EAD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a:extLst>
              <a:ext uri="{FF2B5EF4-FFF2-40B4-BE49-F238E27FC236}">
                <a16:creationId xmlns:a16="http://schemas.microsoft.com/office/drawing/2014/main" id="{AE5F8304-EF8E-7A48-A3EC-256BB4EB244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0746FA-9F78-5A43-BFD1-03D27A7F3C92}" type="datetimeFigureOut">
              <a:rPr lang="cs-CZ" smtClean="0"/>
              <a:t>14.04.2024</a:t>
            </a:fld>
            <a:endParaRPr lang="cs-CZ"/>
          </a:p>
        </p:txBody>
      </p:sp>
      <p:sp>
        <p:nvSpPr>
          <p:cNvPr id="4" name="Zástupný symbol pro zápatí 3">
            <a:extLst>
              <a:ext uri="{FF2B5EF4-FFF2-40B4-BE49-F238E27FC236}">
                <a16:creationId xmlns:a16="http://schemas.microsoft.com/office/drawing/2014/main" id="{FCE85A97-9D2F-A74D-874B-B462CB8C636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a:extLst>
              <a:ext uri="{FF2B5EF4-FFF2-40B4-BE49-F238E27FC236}">
                <a16:creationId xmlns:a16="http://schemas.microsoft.com/office/drawing/2014/main" id="{CB02496D-CD03-4446-AD06-43B91E1688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ECC9C5-FF55-F544-A6D3-2B14C7549CF4}" type="slidenum">
              <a:rPr lang="cs-CZ" smtClean="0"/>
              <a:t>‹#›</a:t>
            </a:fld>
            <a:endParaRPr lang="cs-CZ"/>
          </a:p>
        </p:txBody>
      </p:sp>
    </p:spTree>
    <p:extLst>
      <p:ext uri="{BB962C8B-B14F-4D97-AF65-F5344CB8AC3E}">
        <p14:creationId xmlns:p14="http://schemas.microsoft.com/office/powerpoint/2010/main" val="4342182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92D10F-BC7E-0545-A8D3-D708044527A6}" type="datetimeFigureOut">
              <a:rPr lang="cs-CZ" smtClean="0"/>
              <a:t>14.04.2024</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cs-CZ"/>
              <a:t>Upravte styly předlohy textu.
Druhá úroveň
Třetí úroveň
Čtvrtá úroveň
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477E90-4C3A-1A40-BB34-28A95E688A19}" type="slidenum">
              <a:rPr lang="cs-CZ" smtClean="0"/>
              <a:t>‹#›</a:t>
            </a:fld>
            <a:endParaRPr lang="cs-CZ"/>
          </a:p>
        </p:txBody>
      </p:sp>
    </p:spTree>
    <p:extLst>
      <p:ext uri="{BB962C8B-B14F-4D97-AF65-F5344CB8AC3E}">
        <p14:creationId xmlns:p14="http://schemas.microsoft.com/office/powerpoint/2010/main" val="135024213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74477E90-4C3A-1A40-BB34-28A95E688A19}" type="slidenum">
              <a:rPr lang="cs-CZ" smtClean="0"/>
              <a:t>24</a:t>
            </a:fld>
            <a:endParaRPr lang="cs-CZ"/>
          </a:p>
        </p:txBody>
      </p:sp>
    </p:spTree>
    <p:extLst>
      <p:ext uri="{BB962C8B-B14F-4D97-AF65-F5344CB8AC3E}">
        <p14:creationId xmlns:p14="http://schemas.microsoft.com/office/powerpoint/2010/main" val="1096024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ctr">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87275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C4CAD3-2491-3045-91F4-95BA28879846}"/>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3" name="Footer Placeholder 2">
            <a:extLst>
              <a:ext uri="{FF2B5EF4-FFF2-40B4-BE49-F238E27FC236}">
                <a16:creationId xmlns:a16="http://schemas.microsoft.com/office/drawing/2014/main" id="{E78D3671-8D78-AB47-8428-FB2C74A753D0}"/>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4" name="Slide Number Placeholder 3">
            <a:extLst>
              <a:ext uri="{FF2B5EF4-FFF2-40B4-BE49-F238E27FC236}">
                <a16:creationId xmlns:a16="http://schemas.microsoft.com/office/drawing/2014/main" id="{27253978-B0A2-9346-AEA0-9BBC0215B6FE}"/>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303007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3B380-B0ED-AA4C-9846-18497E75DABA}"/>
              </a:ext>
            </a:extLst>
          </p:cNvPr>
          <p:cNvSpPr>
            <a:spLocks noGrp="1"/>
          </p:cNvSpPr>
          <p:nvPr>
            <p:ph type="title"/>
          </p:nvPr>
        </p:nvSpPr>
        <p:spPr>
          <a:xfrm>
            <a:off x="200181" y="1089025"/>
            <a:ext cx="4563908"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95C539D-BE42-5E44-9649-A43967320D0F}"/>
              </a:ext>
            </a:extLst>
          </p:cNvPr>
          <p:cNvSpPr>
            <a:spLocks noGrp="1"/>
          </p:cNvSpPr>
          <p:nvPr>
            <p:ph idx="1"/>
          </p:nvPr>
        </p:nvSpPr>
        <p:spPr>
          <a:xfrm>
            <a:off x="4924243" y="1089025"/>
            <a:ext cx="7075670" cy="5111749"/>
          </a:xfrm>
        </p:spPr>
        <p:txBody>
          <a:bodyPr/>
          <a:lstStyle>
            <a:lvl1pPr>
              <a:defRPr sz="2200"/>
            </a:lvl1pPr>
            <a:lvl2pPr>
              <a:defRPr sz="1800"/>
            </a:lvl2pPr>
            <a:lvl3pPr>
              <a:defRPr sz="1600"/>
            </a:lvl3pPr>
            <a:lvl4pPr>
              <a:defRPr sz="14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 name="Text Placeholder 3">
            <a:extLst>
              <a:ext uri="{FF2B5EF4-FFF2-40B4-BE49-F238E27FC236}">
                <a16:creationId xmlns:a16="http://schemas.microsoft.com/office/drawing/2014/main" id="{F2709BA3-2099-E943-B907-9054F9DEA636}"/>
              </a:ext>
            </a:extLst>
          </p:cNvPr>
          <p:cNvSpPr>
            <a:spLocks noGrp="1"/>
          </p:cNvSpPr>
          <p:nvPr>
            <p:ph type="body" sz="half" idx="2"/>
          </p:nvPr>
        </p:nvSpPr>
        <p:spPr>
          <a:xfrm>
            <a:off x="200181" y="1989137"/>
            <a:ext cx="4563908"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A93F984A-10C0-FA4B-993D-0030D8FC2D8C}"/>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6E11D101-3D6C-364A-81B6-1FCFE8703A1D}"/>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5F8CA1EE-A952-AB4C-AD12-9C7801BE42D8}"/>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445762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D38C2-A537-A048-9C5D-EC1FA9710DDA}"/>
              </a:ext>
            </a:extLst>
          </p:cNvPr>
          <p:cNvSpPr>
            <a:spLocks noGrp="1"/>
          </p:cNvSpPr>
          <p:nvPr>
            <p:ph type="title"/>
          </p:nvPr>
        </p:nvSpPr>
        <p:spPr>
          <a:xfrm>
            <a:off x="200555" y="1089025"/>
            <a:ext cx="4563533" cy="719138"/>
          </a:xfrm>
          <a:prstGeom prst="rect">
            <a:avLst/>
          </a:prstGeom>
        </p:spPr>
        <p:txBody>
          <a:bodyPr anchor="t">
            <a:normAutofit/>
          </a:bodyPr>
          <a:lstStyle>
            <a:lvl1pPr>
              <a:defRPr sz="2800"/>
            </a:lvl1pPr>
          </a:lstStyle>
          <a:p>
            <a:r>
              <a:rPr lang="cs-CZ"/>
              <a:t>Kliknutím lze upravit styl.</a:t>
            </a:r>
            <a:endParaRPr lang="cs-CZ" dirty="0"/>
          </a:p>
        </p:txBody>
      </p:sp>
      <p:sp>
        <p:nvSpPr>
          <p:cNvPr id="3" name="Picture Placeholder 2">
            <a:extLst>
              <a:ext uri="{FF2B5EF4-FFF2-40B4-BE49-F238E27FC236}">
                <a16:creationId xmlns:a16="http://schemas.microsoft.com/office/drawing/2014/main" id="{44F60598-20E7-F042-89BA-C6678DD94E04}"/>
              </a:ext>
            </a:extLst>
          </p:cNvPr>
          <p:cNvSpPr>
            <a:spLocks noGrp="1"/>
          </p:cNvSpPr>
          <p:nvPr>
            <p:ph type="pic" idx="1" hasCustomPrompt="1"/>
          </p:nvPr>
        </p:nvSpPr>
        <p:spPr>
          <a:xfrm>
            <a:off x="4908549" y="1089025"/>
            <a:ext cx="7091363" cy="5111750"/>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z="1600" dirty="0"/>
              <a:t>Picture</a:t>
            </a:r>
            <a:endParaRPr lang="cs-CZ" dirty="0"/>
          </a:p>
        </p:txBody>
      </p:sp>
      <p:sp>
        <p:nvSpPr>
          <p:cNvPr id="4" name="Text Placeholder 3">
            <a:extLst>
              <a:ext uri="{FF2B5EF4-FFF2-40B4-BE49-F238E27FC236}">
                <a16:creationId xmlns:a16="http://schemas.microsoft.com/office/drawing/2014/main" id="{84BA6C57-B059-7548-8C2E-30FE726D9B20}"/>
              </a:ext>
            </a:extLst>
          </p:cNvPr>
          <p:cNvSpPr>
            <a:spLocks noGrp="1"/>
          </p:cNvSpPr>
          <p:nvPr>
            <p:ph type="body" sz="half" idx="2"/>
          </p:nvPr>
        </p:nvSpPr>
        <p:spPr>
          <a:xfrm>
            <a:off x="200555" y="1989137"/>
            <a:ext cx="4563533" cy="42116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a:extLst>
              <a:ext uri="{FF2B5EF4-FFF2-40B4-BE49-F238E27FC236}">
                <a16:creationId xmlns:a16="http://schemas.microsoft.com/office/drawing/2014/main" id="{5A1513B4-C6DE-674E-99C4-2B60E0B3CF92}"/>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6" name="Footer Placeholder 5">
            <a:extLst>
              <a:ext uri="{FF2B5EF4-FFF2-40B4-BE49-F238E27FC236}">
                <a16:creationId xmlns:a16="http://schemas.microsoft.com/office/drawing/2014/main" id="{1D8753AB-B7F1-204E-AFB9-F65DEBC66B13}"/>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7" name="Slide Number Placeholder 6">
            <a:extLst>
              <a:ext uri="{FF2B5EF4-FFF2-40B4-BE49-F238E27FC236}">
                <a16:creationId xmlns:a16="http://schemas.microsoft.com/office/drawing/2014/main" id="{9B5C4982-79FD-9346-AC3D-B384016DEA74}"/>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540467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414C914-950A-7942-B0E9-3FEB6F7F39C1}"/>
              </a:ext>
            </a:extLst>
          </p:cNvPr>
          <p:cNvSpPr>
            <a:spLocks noGrp="1"/>
          </p:cNvSpPr>
          <p:nvPr>
            <p:ph type="dt" sz="half" idx="10"/>
          </p:nvPr>
        </p:nvSpPr>
        <p:spPr>
          <a:xfrm>
            <a:off x="216468" y="6356349"/>
            <a:ext cx="947170" cy="302347"/>
          </a:xfrm>
          <a:prstGeom prst="rect">
            <a:avLst/>
          </a:prstGeom>
        </p:spPr>
        <p:txBody>
          <a:bodyPr/>
          <a:lstStyle/>
          <a:p>
            <a:r>
              <a:rPr lang="cs-CZ"/>
              <a:t>11/04/2019</a:t>
            </a:r>
            <a:endParaRPr lang="cs-CZ" dirty="0"/>
          </a:p>
        </p:txBody>
      </p:sp>
      <p:sp>
        <p:nvSpPr>
          <p:cNvPr id="3" name="Zástupný symbol pro zápatí 2">
            <a:extLst>
              <a:ext uri="{FF2B5EF4-FFF2-40B4-BE49-F238E27FC236}">
                <a16:creationId xmlns:a16="http://schemas.microsoft.com/office/drawing/2014/main" id="{0DCF0096-0579-6045-8D0F-A71D64397B89}"/>
              </a:ext>
            </a:extLst>
          </p:cNvPr>
          <p:cNvSpPr>
            <a:spLocks noGrp="1"/>
          </p:cNvSpPr>
          <p:nvPr>
            <p:ph type="ftr" sz="quarter" idx="11"/>
          </p:nvPr>
        </p:nvSpPr>
        <p:spPr>
          <a:xfrm>
            <a:off x="1235075" y="6356349"/>
            <a:ext cx="9937749" cy="309266"/>
          </a:xfrm>
          <a:prstGeom prst="rect">
            <a:avLst/>
          </a:prstGeom>
        </p:spPr>
        <p:txBody>
          <a:bodyPr/>
          <a:lstStyle/>
          <a:p>
            <a:r>
              <a:rPr lang="cs-CZ" dirty="0"/>
              <a:t>Název prezentace </a:t>
            </a:r>
          </a:p>
        </p:txBody>
      </p:sp>
      <p:sp>
        <p:nvSpPr>
          <p:cNvPr id="4" name="Zástupný symbol pro číslo snímku 3">
            <a:extLst>
              <a:ext uri="{FF2B5EF4-FFF2-40B4-BE49-F238E27FC236}">
                <a16:creationId xmlns:a16="http://schemas.microsoft.com/office/drawing/2014/main" id="{0E670FDF-F365-974E-B39A-0DEC9CD46AE4}"/>
              </a:ext>
            </a:extLst>
          </p:cNvPr>
          <p:cNvSpPr>
            <a:spLocks noGrp="1"/>
          </p:cNvSpPr>
          <p:nvPr>
            <p:ph type="sldNum" sz="quarter" idx="12"/>
          </p:nvPr>
        </p:nvSpPr>
        <p:spPr>
          <a:xfrm>
            <a:off x="11352213" y="6356349"/>
            <a:ext cx="612775" cy="312739"/>
          </a:xfrm>
          <a:prstGeom prst="rect">
            <a:avLst/>
          </a:prstGeom>
        </p:spPr>
        <p:txBody>
          <a:bodyPr/>
          <a:lstStyle/>
          <a:p>
            <a:fld id="{1EA44BAA-1A06-B141-8215-9D88CF6A7203}" type="slidenum">
              <a:rPr lang="cs-CZ" smtClean="0"/>
              <a:t>‹#›</a:t>
            </a:fld>
            <a:endParaRPr lang="cs-CZ"/>
          </a:p>
        </p:txBody>
      </p:sp>
      <p:sp>
        <p:nvSpPr>
          <p:cNvPr id="6" name="Text Placeholder 5">
            <a:extLst>
              <a:ext uri="{FF2B5EF4-FFF2-40B4-BE49-F238E27FC236}">
                <a16:creationId xmlns:a16="http://schemas.microsoft.com/office/drawing/2014/main" id="{0FFD4CE4-1DDE-1747-9474-B500B04E5D3D}"/>
              </a:ext>
            </a:extLst>
          </p:cNvPr>
          <p:cNvSpPr>
            <a:spLocks noGrp="1"/>
          </p:cNvSpPr>
          <p:nvPr>
            <p:ph type="body" idx="13"/>
          </p:nvPr>
        </p:nvSpPr>
        <p:spPr>
          <a:xfrm>
            <a:off x="203497" y="1089025"/>
            <a:ext cx="11796415" cy="5111749"/>
          </a:xfrm>
        </p:spPr>
        <p:txBody>
          <a:bodyPr/>
          <a:lstStyle>
            <a:lvl1pPr>
              <a:defRPr sz="2000"/>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1635799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13F77-2CE9-7D49-9458-1ACF72B588E7}"/>
              </a:ext>
            </a:extLst>
          </p:cNvPr>
          <p:cNvSpPr>
            <a:spLocks noGrp="1"/>
          </p:cNvSpPr>
          <p:nvPr>
            <p:ph type="ctrTitle"/>
          </p:nvPr>
        </p:nvSpPr>
        <p:spPr>
          <a:xfrm>
            <a:off x="192088" y="1989138"/>
            <a:ext cx="11798620" cy="1172352"/>
          </a:xfrm>
          <a:prstGeom prst="rect">
            <a:avLst/>
          </a:prstGeom>
        </p:spPr>
        <p:txBody>
          <a:bodyPr anchor="b">
            <a:normAutofit/>
          </a:bodyPr>
          <a:lstStyle>
            <a:lvl1pPr algn="l">
              <a:defRPr sz="4000"/>
            </a:lvl1pPr>
          </a:lstStyle>
          <a:p>
            <a:r>
              <a:rPr lang="cs-CZ"/>
              <a:t>Kliknutím lze upravit styl.</a:t>
            </a:r>
            <a:endParaRPr lang="cs-CZ" dirty="0"/>
          </a:p>
        </p:txBody>
      </p:sp>
      <p:sp>
        <p:nvSpPr>
          <p:cNvPr id="3" name="Subtitle 2">
            <a:extLst>
              <a:ext uri="{FF2B5EF4-FFF2-40B4-BE49-F238E27FC236}">
                <a16:creationId xmlns:a16="http://schemas.microsoft.com/office/drawing/2014/main" id="{F481DA3B-0F22-3848-B468-C8422D799B06}"/>
              </a:ext>
            </a:extLst>
          </p:cNvPr>
          <p:cNvSpPr>
            <a:spLocks noGrp="1"/>
          </p:cNvSpPr>
          <p:nvPr>
            <p:ph type="subTitle" idx="1"/>
          </p:nvPr>
        </p:nvSpPr>
        <p:spPr>
          <a:xfrm>
            <a:off x="192087" y="3602038"/>
            <a:ext cx="11798619"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6" name="Slide Number Placeholder 5">
            <a:extLst>
              <a:ext uri="{FF2B5EF4-FFF2-40B4-BE49-F238E27FC236}">
                <a16:creationId xmlns:a16="http://schemas.microsoft.com/office/drawing/2014/main" id="{32B2D269-4D51-D242-8BC5-F310E732E2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29554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18AEB-B644-5942-AD1E-621B53CF1684}"/>
              </a:ext>
            </a:extLst>
          </p:cNvPr>
          <p:cNvSpPr>
            <a:spLocks noGrp="1"/>
          </p:cNvSpPr>
          <p:nvPr>
            <p:ph type="title"/>
          </p:nvPr>
        </p:nvSpPr>
        <p:spPr>
          <a:xfrm>
            <a:off x="200179" y="1089025"/>
            <a:ext cx="11807825" cy="719138"/>
          </a:xfrm>
          <a:prstGeom prst="rect">
            <a:avLst/>
          </a:prstGeom>
        </p:spPr>
        <p:txBody>
          <a:bodyPr anchor="b"/>
          <a:lstStyle>
            <a:lvl1pPr>
              <a:defRPr>
                <a:solidFill>
                  <a:srgbClr val="00A499"/>
                </a:solidFill>
              </a:defRPr>
            </a:lvl1pPr>
          </a:lstStyle>
          <a:p>
            <a:r>
              <a:rPr lang="cs-CZ" dirty="0"/>
              <a:t>Kliknutím lze upravit styl.</a:t>
            </a:r>
          </a:p>
        </p:txBody>
      </p:sp>
      <p:sp>
        <p:nvSpPr>
          <p:cNvPr id="3" name="Content Placeholder 2">
            <a:extLst>
              <a:ext uri="{FF2B5EF4-FFF2-40B4-BE49-F238E27FC236}">
                <a16:creationId xmlns:a16="http://schemas.microsoft.com/office/drawing/2014/main" id="{AA300131-EA4E-F247-BD08-565629F59BAD}"/>
              </a:ext>
            </a:extLst>
          </p:cNvPr>
          <p:cNvSpPr>
            <a:spLocks noGrp="1"/>
          </p:cNvSpPr>
          <p:nvPr>
            <p:ph idx="1"/>
          </p:nvPr>
        </p:nvSpPr>
        <p:spPr>
          <a:xfrm>
            <a:off x="192087" y="1989138"/>
            <a:ext cx="11807825" cy="4211637"/>
          </a:xfrm>
        </p:spPr>
        <p:txBody>
          <a:bodyPr/>
          <a:lstStyle>
            <a:lvl1pPr>
              <a:defRPr sz="2000"/>
            </a:lvl1pPr>
            <a:lvl2pPr>
              <a:defRPr sz="1800"/>
            </a:lvl2pPr>
            <a:lvl3pPr>
              <a:defRPr sz="1600"/>
            </a:lvl3pPr>
            <a:lvl4pPr>
              <a:defRPr sz="1400"/>
            </a:lvl4pPr>
            <a:lvl5pPr>
              <a:defRPr sz="14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Slide Number Placeholder 5">
            <a:extLst>
              <a:ext uri="{FF2B5EF4-FFF2-40B4-BE49-F238E27FC236}">
                <a16:creationId xmlns:a16="http://schemas.microsoft.com/office/drawing/2014/main" id="{AF0B98FB-D470-F24C-9040-6BA593DF795C}"/>
              </a:ext>
            </a:extLst>
          </p:cNvPr>
          <p:cNvSpPr>
            <a:spLocks noGrp="1"/>
          </p:cNvSpPr>
          <p:nvPr>
            <p:ph type="sldNum" sz="quarter" idx="12"/>
          </p:nvPr>
        </p:nvSpPr>
        <p:spPr/>
        <p:txBody>
          <a:bodyPr/>
          <a:lstStyle>
            <a:lvl1pPr>
              <a:defRPr>
                <a:solidFill>
                  <a:srgbClr val="00A499"/>
                </a:solidFill>
              </a:defRPr>
            </a:lvl1pPr>
          </a:lstStyle>
          <a:p>
            <a:fld id="{E57EA1BE-92D9-9E4F-B3B9-F1A717F85676}" type="slidenum">
              <a:rPr lang="cs-CZ" smtClean="0"/>
              <a:pPr/>
              <a:t>‹#›</a:t>
            </a:fld>
            <a:endParaRPr lang="cs-CZ"/>
          </a:p>
        </p:txBody>
      </p:sp>
    </p:spTree>
    <p:extLst>
      <p:ext uri="{BB962C8B-B14F-4D97-AF65-F5344CB8AC3E}">
        <p14:creationId xmlns:p14="http://schemas.microsoft.com/office/powerpoint/2010/main" val="2853514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FECE6-7A7D-664C-A646-0577ABD54F7F}"/>
              </a:ext>
            </a:extLst>
          </p:cNvPr>
          <p:cNvSpPr>
            <a:spLocks noGrp="1"/>
          </p:cNvSpPr>
          <p:nvPr>
            <p:ph type="title"/>
          </p:nvPr>
        </p:nvSpPr>
        <p:spPr>
          <a:xfrm>
            <a:off x="200179" y="1102836"/>
            <a:ext cx="11799733" cy="705327"/>
          </a:xfrm>
          <a:prstGeom prst="rect">
            <a:avLst/>
          </a:prstGeom>
        </p:spPr>
        <p:txBody>
          <a:bodyPr anchor="b">
            <a:normAutofit/>
          </a:bodyPr>
          <a:lstStyle>
            <a:lvl1pPr>
              <a:defRPr sz="4000"/>
            </a:lvl1pPr>
          </a:lstStyle>
          <a:p>
            <a:r>
              <a:rPr lang="cs-CZ"/>
              <a:t>Kliknutím lze upravit styl.</a:t>
            </a:r>
            <a:endParaRPr lang="cs-CZ" dirty="0"/>
          </a:p>
        </p:txBody>
      </p:sp>
      <p:sp>
        <p:nvSpPr>
          <p:cNvPr id="3" name="Text Placeholder 2">
            <a:extLst>
              <a:ext uri="{FF2B5EF4-FFF2-40B4-BE49-F238E27FC236}">
                <a16:creationId xmlns:a16="http://schemas.microsoft.com/office/drawing/2014/main" id="{480D8159-490F-9D44-8DE1-C95E4198218C}"/>
              </a:ext>
            </a:extLst>
          </p:cNvPr>
          <p:cNvSpPr>
            <a:spLocks noGrp="1"/>
          </p:cNvSpPr>
          <p:nvPr>
            <p:ph type="body" idx="1"/>
          </p:nvPr>
        </p:nvSpPr>
        <p:spPr>
          <a:xfrm>
            <a:off x="192087" y="1989138"/>
            <a:ext cx="11807825" cy="4211637"/>
          </a:xfrm>
        </p:spPr>
        <p:txBody>
          <a:bodyPr>
            <a:normAutofit/>
          </a:bodyPr>
          <a:lstStyle>
            <a:lvl1pPr marL="0" indent="0">
              <a:buNone/>
              <a:defRPr sz="2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6" name="Slide Number Placeholder 5">
            <a:extLst>
              <a:ext uri="{FF2B5EF4-FFF2-40B4-BE49-F238E27FC236}">
                <a16:creationId xmlns:a16="http://schemas.microsoft.com/office/drawing/2014/main" id="{93F4EA89-1BE2-0F40-B054-7AB8ACBF8F7D}"/>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4104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6C57-B154-3447-8B55-54316475EA13}"/>
              </a:ext>
            </a:extLst>
          </p:cNvPr>
          <p:cNvSpPr>
            <a:spLocks noGrp="1"/>
          </p:cNvSpPr>
          <p:nvPr>
            <p:ph type="title"/>
          </p:nvPr>
        </p:nvSpPr>
        <p:spPr>
          <a:xfrm>
            <a:off x="200180" y="1089026"/>
            <a:ext cx="11798620" cy="719138"/>
          </a:xfrm>
          <a:prstGeom prst="rect">
            <a:avLst/>
          </a:prstGeom>
        </p:spPr>
        <p:txBody>
          <a:bodyPr anchor="b"/>
          <a:lstStyle>
            <a:lvl1pPr algn="l">
              <a:defRPr/>
            </a:lvl1pPr>
          </a:lstStyle>
          <a:p>
            <a:r>
              <a:rPr lang="cs-CZ"/>
              <a:t>Kliknutím lze upravit styl.</a:t>
            </a:r>
            <a:endParaRPr lang="cs-CZ" dirty="0"/>
          </a:p>
        </p:txBody>
      </p:sp>
      <p:sp>
        <p:nvSpPr>
          <p:cNvPr id="3" name="Content Placeholder 2">
            <a:extLst>
              <a:ext uri="{FF2B5EF4-FFF2-40B4-BE49-F238E27FC236}">
                <a16:creationId xmlns:a16="http://schemas.microsoft.com/office/drawing/2014/main" id="{5878488A-550B-FD44-870D-6B5F0CA0C2CF}"/>
              </a:ext>
            </a:extLst>
          </p:cNvPr>
          <p:cNvSpPr>
            <a:spLocks noGrp="1"/>
          </p:cNvSpPr>
          <p:nvPr>
            <p:ph sz="half" idx="1"/>
          </p:nvPr>
        </p:nvSpPr>
        <p:spPr>
          <a:xfrm>
            <a:off x="200180" y="1987551"/>
            <a:ext cx="5819620" cy="4213687"/>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Content Placeholder 3">
            <a:extLst>
              <a:ext uri="{FF2B5EF4-FFF2-40B4-BE49-F238E27FC236}">
                <a16:creationId xmlns:a16="http://schemas.microsoft.com/office/drawing/2014/main" id="{7D3EBD61-1D0E-8247-8181-00E7B3992FDF}"/>
              </a:ext>
            </a:extLst>
          </p:cNvPr>
          <p:cNvSpPr>
            <a:spLocks noGrp="1"/>
          </p:cNvSpPr>
          <p:nvPr>
            <p:ph sz="half" idx="2"/>
          </p:nvPr>
        </p:nvSpPr>
        <p:spPr>
          <a:xfrm>
            <a:off x="6172199" y="1987551"/>
            <a:ext cx="5827713" cy="4189412"/>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7" name="Slide Number Placeholder 6">
            <a:extLst>
              <a:ext uri="{FF2B5EF4-FFF2-40B4-BE49-F238E27FC236}">
                <a16:creationId xmlns:a16="http://schemas.microsoft.com/office/drawing/2014/main" id="{EEE8AC9C-BE73-C946-A793-2A1ADEE0ED67}"/>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114480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387534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3135096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192087" y="1989137"/>
            <a:ext cx="5832475"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192088" y="2314322"/>
            <a:ext cx="5832476"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Text Placeholder 4">
            <a:extLst>
              <a:ext uri="{FF2B5EF4-FFF2-40B4-BE49-F238E27FC236}">
                <a16:creationId xmlns:a16="http://schemas.microsoft.com/office/drawing/2014/main" id="{2AE5EA90-3B54-D74E-BE42-B5E34C21720D}"/>
              </a:ext>
            </a:extLst>
          </p:cNvPr>
          <p:cNvSpPr>
            <a:spLocks noGrp="1"/>
          </p:cNvSpPr>
          <p:nvPr>
            <p:ph type="body" sz="quarter" idx="3"/>
          </p:nvPr>
        </p:nvSpPr>
        <p:spPr>
          <a:xfrm>
            <a:off x="6172199" y="1989137"/>
            <a:ext cx="5827713"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a:extLst>
              <a:ext uri="{FF2B5EF4-FFF2-40B4-BE49-F238E27FC236}">
                <a16:creationId xmlns:a16="http://schemas.microsoft.com/office/drawing/2014/main" id="{7C4D7D3D-11B1-CB4C-A33F-C8BC62E3758E}"/>
              </a:ext>
            </a:extLst>
          </p:cNvPr>
          <p:cNvSpPr>
            <a:spLocks noGrp="1"/>
          </p:cNvSpPr>
          <p:nvPr>
            <p:ph sz="quarter" idx="4"/>
          </p:nvPr>
        </p:nvSpPr>
        <p:spPr>
          <a:xfrm>
            <a:off x="6172199" y="2314322"/>
            <a:ext cx="5827713"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9" y="4418252"/>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3" name="Text Placeholder 2">
            <a:extLst>
              <a:ext uri="{FF2B5EF4-FFF2-40B4-BE49-F238E27FC236}">
                <a16:creationId xmlns:a16="http://schemas.microsoft.com/office/drawing/2014/main" id="{D3E3FB61-C1CC-E949-B02F-C230B61EC8C8}"/>
              </a:ext>
            </a:extLst>
          </p:cNvPr>
          <p:cNvSpPr>
            <a:spLocks noGrp="1"/>
          </p:cNvSpPr>
          <p:nvPr>
            <p:ph type="body" idx="15"/>
          </p:nvPr>
        </p:nvSpPr>
        <p:spPr>
          <a:xfrm>
            <a:off x="6172101" y="4410160"/>
            <a:ext cx="5832475"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4" name="Text Placeholder 2">
            <a:extLst>
              <a:ext uri="{FF2B5EF4-FFF2-40B4-BE49-F238E27FC236}">
                <a16:creationId xmlns:a16="http://schemas.microsoft.com/office/drawing/2014/main" id="{DEEC9536-D82E-1D48-A1FD-3B14AAF76BEA}"/>
              </a:ext>
            </a:extLst>
          </p:cNvPr>
          <p:cNvSpPr>
            <a:spLocks noGrp="1"/>
          </p:cNvSpPr>
          <p:nvPr>
            <p:ph type="body" idx="16"/>
          </p:nvPr>
        </p:nvSpPr>
        <p:spPr>
          <a:xfrm>
            <a:off x="6172100" y="4642657"/>
            <a:ext cx="5832475"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3570397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2AD35-4396-B543-B0B1-246F45FE7063}"/>
              </a:ext>
            </a:extLst>
          </p:cNvPr>
          <p:cNvSpPr>
            <a:spLocks noGrp="1"/>
          </p:cNvSpPr>
          <p:nvPr>
            <p:ph type="title"/>
          </p:nvPr>
        </p:nvSpPr>
        <p:spPr>
          <a:xfrm>
            <a:off x="200179" y="1089025"/>
            <a:ext cx="11807825" cy="719138"/>
          </a:xfrm>
          <a:prstGeom prst="rect">
            <a:avLst/>
          </a:prstGeom>
        </p:spPr>
        <p:txBody>
          <a:bodyPr anchor="b"/>
          <a:lstStyle/>
          <a:p>
            <a:r>
              <a:rPr lang="cs-CZ"/>
              <a:t>Kliknutím lze upravit styl.</a:t>
            </a:r>
            <a:endParaRPr lang="cs-CZ" dirty="0"/>
          </a:p>
        </p:txBody>
      </p:sp>
      <p:sp>
        <p:nvSpPr>
          <p:cNvPr id="3" name="Text Placeholder 2">
            <a:extLst>
              <a:ext uri="{FF2B5EF4-FFF2-40B4-BE49-F238E27FC236}">
                <a16:creationId xmlns:a16="http://schemas.microsoft.com/office/drawing/2014/main" id="{9D630D54-B0DF-0349-A08A-AB9BE6DB564D}"/>
              </a:ext>
            </a:extLst>
          </p:cNvPr>
          <p:cNvSpPr>
            <a:spLocks noGrp="1"/>
          </p:cNvSpPr>
          <p:nvPr>
            <p:ph type="body" idx="1"/>
          </p:nvPr>
        </p:nvSpPr>
        <p:spPr>
          <a:xfrm>
            <a:off x="200177" y="1989137"/>
            <a:ext cx="3735319"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a:extLst>
              <a:ext uri="{FF2B5EF4-FFF2-40B4-BE49-F238E27FC236}">
                <a16:creationId xmlns:a16="http://schemas.microsoft.com/office/drawing/2014/main" id="{E7AD8BE5-6CB3-8345-924C-A1DD2DD0ADF3}"/>
              </a:ext>
            </a:extLst>
          </p:cNvPr>
          <p:cNvSpPr>
            <a:spLocks noGrp="1"/>
          </p:cNvSpPr>
          <p:nvPr>
            <p:ph sz="half" idx="2"/>
          </p:nvPr>
        </p:nvSpPr>
        <p:spPr>
          <a:xfrm>
            <a:off x="200554" y="2314322"/>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7" name="Date Placeholder 6">
            <a:extLst>
              <a:ext uri="{FF2B5EF4-FFF2-40B4-BE49-F238E27FC236}">
                <a16:creationId xmlns:a16="http://schemas.microsoft.com/office/drawing/2014/main" id="{1E13094F-F128-7744-9134-944E79FE8460}"/>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8" name="Footer Placeholder 7">
            <a:extLst>
              <a:ext uri="{FF2B5EF4-FFF2-40B4-BE49-F238E27FC236}">
                <a16:creationId xmlns:a16="http://schemas.microsoft.com/office/drawing/2014/main" id="{F3F60339-0274-CD47-9C2C-2DBB6A0BCF12}"/>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9" name="Slide Number Placeholder 8">
            <a:extLst>
              <a:ext uri="{FF2B5EF4-FFF2-40B4-BE49-F238E27FC236}">
                <a16:creationId xmlns:a16="http://schemas.microsoft.com/office/drawing/2014/main" id="{27BD582F-44EF-524C-AC03-6D30051AC955}"/>
              </a:ext>
            </a:extLst>
          </p:cNvPr>
          <p:cNvSpPr>
            <a:spLocks noGrp="1"/>
          </p:cNvSpPr>
          <p:nvPr>
            <p:ph type="sldNum" sz="quarter" idx="12"/>
          </p:nvPr>
        </p:nvSpPr>
        <p:spPr/>
        <p:txBody>
          <a:bodyPr/>
          <a:lstStyle/>
          <a:p>
            <a:fld id="{E57EA1BE-92D9-9E4F-B3B9-F1A717F85676}" type="slidenum">
              <a:rPr lang="cs-CZ" smtClean="0"/>
              <a:t>‹#›</a:t>
            </a:fld>
            <a:endParaRPr lang="cs-CZ"/>
          </a:p>
        </p:txBody>
      </p:sp>
      <p:sp>
        <p:nvSpPr>
          <p:cNvPr id="11" name="Text Placeholder 2">
            <a:extLst>
              <a:ext uri="{FF2B5EF4-FFF2-40B4-BE49-F238E27FC236}">
                <a16:creationId xmlns:a16="http://schemas.microsoft.com/office/drawing/2014/main" id="{CBAF2A61-8083-714B-B6EA-A2C9374A767B}"/>
              </a:ext>
            </a:extLst>
          </p:cNvPr>
          <p:cNvSpPr>
            <a:spLocks noGrp="1"/>
          </p:cNvSpPr>
          <p:nvPr>
            <p:ph type="body" idx="13"/>
          </p:nvPr>
        </p:nvSpPr>
        <p:spPr>
          <a:xfrm>
            <a:off x="200178" y="4418252"/>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12" name="Text Placeholder 2">
            <a:extLst>
              <a:ext uri="{FF2B5EF4-FFF2-40B4-BE49-F238E27FC236}">
                <a16:creationId xmlns:a16="http://schemas.microsoft.com/office/drawing/2014/main" id="{A9A49810-6CDC-1940-ABA4-D189C0035A0C}"/>
              </a:ext>
            </a:extLst>
          </p:cNvPr>
          <p:cNvSpPr>
            <a:spLocks noGrp="1"/>
          </p:cNvSpPr>
          <p:nvPr>
            <p:ph type="body" idx="14"/>
          </p:nvPr>
        </p:nvSpPr>
        <p:spPr>
          <a:xfrm>
            <a:off x="200178" y="4650749"/>
            <a:ext cx="3734562"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5" name="Text Placeholder 2">
            <a:extLst>
              <a:ext uri="{FF2B5EF4-FFF2-40B4-BE49-F238E27FC236}">
                <a16:creationId xmlns:a16="http://schemas.microsoft.com/office/drawing/2014/main" id="{3D705129-1E26-D543-92A1-EFAF8E911FCC}"/>
              </a:ext>
            </a:extLst>
          </p:cNvPr>
          <p:cNvSpPr>
            <a:spLocks noGrp="1"/>
          </p:cNvSpPr>
          <p:nvPr>
            <p:ph type="body" idx="15"/>
          </p:nvPr>
        </p:nvSpPr>
        <p:spPr>
          <a:xfrm>
            <a:off x="4236469" y="1989138"/>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6" name="Content Placeholder 3">
            <a:extLst>
              <a:ext uri="{FF2B5EF4-FFF2-40B4-BE49-F238E27FC236}">
                <a16:creationId xmlns:a16="http://schemas.microsoft.com/office/drawing/2014/main" id="{0CA5CD9C-5511-DA4E-8F95-0917EC4C4D02}"/>
              </a:ext>
            </a:extLst>
          </p:cNvPr>
          <p:cNvSpPr>
            <a:spLocks noGrp="1"/>
          </p:cNvSpPr>
          <p:nvPr>
            <p:ph sz="half" idx="16"/>
          </p:nvPr>
        </p:nvSpPr>
        <p:spPr>
          <a:xfrm>
            <a:off x="4236846" y="2314323"/>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37" name="Text Placeholder 2">
            <a:extLst>
              <a:ext uri="{FF2B5EF4-FFF2-40B4-BE49-F238E27FC236}">
                <a16:creationId xmlns:a16="http://schemas.microsoft.com/office/drawing/2014/main" id="{52D26FB4-A694-EA42-9284-28128210565B}"/>
              </a:ext>
            </a:extLst>
          </p:cNvPr>
          <p:cNvSpPr>
            <a:spLocks noGrp="1"/>
          </p:cNvSpPr>
          <p:nvPr>
            <p:ph type="body" idx="17"/>
          </p:nvPr>
        </p:nvSpPr>
        <p:spPr>
          <a:xfrm>
            <a:off x="4236470" y="4418253"/>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8" name="Text Placeholder 2">
            <a:extLst>
              <a:ext uri="{FF2B5EF4-FFF2-40B4-BE49-F238E27FC236}">
                <a16:creationId xmlns:a16="http://schemas.microsoft.com/office/drawing/2014/main" id="{82F72328-61B5-6F45-A95F-1C82C2078F29}"/>
              </a:ext>
            </a:extLst>
          </p:cNvPr>
          <p:cNvSpPr>
            <a:spLocks noGrp="1"/>
          </p:cNvSpPr>
          <p:nvPr>
            <p:ph type="body" idx="18"/>
          </p:nvPr>
        </p:nvSpPr>
        <p:spPr>
          <a:xfrm>
            <a:off x="4236470" y="4650750"/>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39" name="Text Placeholder 2">
            <a:extLst>
              <a:ext uri="{FF2B5EF4-FFF2-40B4-BE49-F238E27FC236}">
                <a16:creationId xmlns:a16="http://schemas.microsoft.com/office/drawing/2014/main" id="{0F990E76-7FE9-CE42-A7A1-42B9EA1875D7}"/>
              </a:ext>
            </a:extLst>
          </p:cNvPr>
          <p:cNvSpPr>
            <a:spLocks noGrp="1"/>
          </p:cNvSpPr>
          <p:nvPr>
            <p:ph type="body" idx="19"/>
          </p:nvPr>
        </p:nvSpPr>
        <p:spPr>
          <a:xfrm>
            <a:off x="8263521" y="1989139"/>
            <a:ext cx="3734137" cy="236173"/>
          </a:xfrm>
        </p:spPr>
        <p:txBody>
          <a:bodyPr anchor="ctr">
            <a:noAutofit/>
          </a:bodyPr>
          <a:lstStyle>
            <a:lvl1pPr marL="0" indent="0">
              <a:buNone/>
              <a:defRPr sz="20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0" name="Content Placeholder 3">
            <a:extLst>
              <a:ext uri="{FF2B5EF4-FFF2-40B4-BE49-F238E27FC236}">
                <a16:creationId xmlns:a16="http://schemas.microsoft.com/office/drawing/2014/main" id="{70A49019-5474-AF4C-8165-4F90E84BC2B0}"/>
              </a:ext>
            </a:extLst>
          </p:cNvPr>
          <p:cNvSpPr>
            <a:spLocks noGrp="1"/>
          </p:cNvSpPr>
          <p:nvPr>
            <p:ph sz="half" idx="20"/>
          </p:nvPr>
        </p:nvSpPr>
        <p:spPr>
          <a:xfrm>
            <a:off x="8263898" y="2314324"/>
            <a:ext cx="3734137" cy="2031101"/>
          </a:xfrm>
        </p:spPr>
        <p:txBody>
          <a:bodyPr/>
          <a:lstStyle>
            <a:lvl1pPr>
              <a:defRPr sz="2000"/>
            </a:lvl1pPr>
            <a:lvl2pPr>
              <a:defRPr sz="1800"/>
            </a:lvl2pPr>
            <a:lvl3pPr>
              <a:defRPr sz="1600"/>
            </a:lvl3pPr>
            <a:lvl4pPr>
              <a:defRPr sz="1400"/>
            </a:lvl4pPr>
            <a:lvl5pPr>
              <a:defRPr sz="1200"/>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p:txBody>
      </p:sp>
      <p:sp>
        <p:nvSpPr>
          <p:cNvPr id="41" name="Text Placeholder 2">
            <a:extLst>
              <a:ext uri="{FF2B5EF4-FFF2-40B4-BE49-F238E27FC236}">
                <a16:creationId xmlns:a16="http://schemas.microsoft.com/office/drawing/2014/main" id="{C29B511B-4BFB-E44D-B631-01E01AC67196}"/>
              </a:ext>
            </a:extLst>
          </p:cNvPr>
          <p:cNvSpPr>
            <a:spLocks noGrp="1"/>
          </p:cNvSpPr>
          <p:nvPr>
            <p:ph type="body" idx="21"/>
          </p:nvPr>
        </p:nvSpPr>
        <p:spPr>
          <a:xfrm>
            <a:off x="8263522" y="4418254"/>
            <a:ext cx="3734137" cy="159668"/>
          </a:xfrm>
        </p:spPr>
        <p:txBody>
          <a:bodyPr anchor="ctr">
            <a:noAutofit/>
          </a:bodyPr>
          <a:lstStyle>
            <a:lvl1pPr marL="0" indent="0">
              <a:buNone/>
              <a:defRPr sz="12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2" name="Text Placeholder 2">
            <a:extLst>
              <a:ext uri="{FF2B5EF4-FFF2-40B4-BE49-F238E27FC236}">
                <a16:creationId xmlns:a16="http://schemas.microsoft.com/office/drawing/2014/main" id="{C2B29021-5CC6-F44B-BEBD-C14F14FA8A1C}"/>
              </a:ext>
            </a:extLst>
          </p:cNvPr>
          <p:cNvSpPr>
            <a:spLocks noGrp="1"/>
          </p:cNvSpPr>
          <p:nvPr>
            <p:ph type="body" idx="22"/>
          </p:nvPr>
        </p:nvSpPr>
        <p:spPr>
          <a:xfrm>
            <a:off x="8263522" y="4650751"/>
            <a:ext cx="3734136" cy="1550026"/>
          </a:xfrm>
        </p:spPr>
        <p:txBody>
          <a:bodyPr anchor="t">
            <a:noAutofit/>
          </a:bodyPr>
          <a:lstStyle>
            <a:lvl1pPr marL="0" indent="0">
              <a:buNone/>
              <a:defRPr sz="1400" b="0" i="0">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Tree>
    <p:extLst>
      <p:ext uri="{BB962C8B-B14F-4D97-AF65-F5344CB8AC3E}">
        <p14:creationId xmlns:p14="http://schemas.microsoft.com/office/powerpoint/2010/main" val="949501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38144-9A3F-AC4B-ACA3-2C05BA3FB460}"/>
              </a:ext>
            </a:extLst>
          </p:cNvPr>
          <p:cNvSpPr>
            <a:spLocks noGrp="1"/>
          </p:cNvSpPr>
          <p:nvPr>
            <p:ph type="title"/>
          </p:nvPr>
        </p:nvSpPr>
        <p:spPr>
          <a:xfrm>
            <a:off x="201293" y="1089025"/>
            <a:ext cx="11798620" cy="719138"/>
          </a:xfrm>
          <a:prstGeom prst="rect">
            <a:avLst/>
          </a:prstGeom>
        </p:spPr>
        <p:txBody>
          <a:bodyPr anchor="b">
            <a:normAutofit/>
          </a:bodyPr>
          <a:lstStyle>
            <a:lvl1pPr>
              <a:defRPr sz="3200"/>
            </a:lvl1pPr>
          </a:lstStyle>
          <a:p>
            <a:r>
              <a:rPr lang="cs-CZ"/>
              <a:t>Kliknutím lze upravit styl.</a:t>
            </a:r>
            <a:endParaRPr lang="cs-CZ" dirty="0"/>
          </a:p>
        </p:txBody>
      </p:sp>
      <p:sp>
        <p:nvSpPr>
          <p:cNvPr id="3" name="Date Placeholder 2">
            <a:extLst>
              <a:ext uri="{FF2B5EF4-FFF2-40B4-BE49-F238E27FC236}">
                <a16:creationId xmlns:a16="http://schemas.microsoft.com/office/drawing/2014/main" id="{34D583CD-F360-AA49-A6B4-38560C665EF3}"/>
              </a:ext>
            </a:extLst>
          </p:cNvPr>
          <p:cNvSpPr>
            <a:spLocks noGrp="1"/>
          </p:cNvSpPr>
          <p:nvPr>
            <p:ph type="dt" sz="half" idx="10"/>
          </p:nvPr>
        </p:nvSpPr>
        <p:spPr>
          <a:xfrm>
            <a:off x="216468" y="6356349"/>
            <a:ext cx="947170" cy="302347"/>
          </a:xfrm>
          <a:prstGeom prst="rect">
            <a:avLst/>
          </a:prstGeom>
        </p:spPr>
        <p:txBody>
          <a:bodyPr/>
          <a:lstStyle/>
          <a:p>
            <a:r>
              <a:rPr lang="cs-CZ"/>
              <a:t>11/04/2019</a:t>
            </a:r>
          </a:p>
        </p:txBody>
      </p:sp>
      <p:sp>
        <p:nvSpPr>
          <p:cNvPr id="4" name="Footer Placeholder 3">
            <a:extLst>
              <a:ext uri="{FF2B5EF4-FFF2-40B4-BE49-F238E27FC236}">
                <a16:creationId xmlns:a16="http://schemas.microsoft.com/office/drawing/2014/main" id="{68AC4A53-7C48-3846-9C4E-47C297C7A5EB}"/>
              </a:ext>
            </a:extLst>
          </p:cNvPr>
          <p:cNvSpPr>
            <a:spLocks noGrp="1"/>
          </p:cNvSpPr>
          <p:nvPr>
            <p:ph type="ftr" sz="quarter" idx="11"/>
          </p:nvPr>
        </p:nvSpPr>
        <p:spPr>
          <a:xfrm>
            <a:off x="1303505" y="6356351"/>
            <a:ext cx="10145949" cy="312738"/>
          </a:xfrm>
          <a:prstGeom prst="rect">
            <a:avLst/>
          </a:prstGeom>
        </p:spPr>
        <p:txBody>
          <a:bodyPr/>
          <a:lstStyle/>
          <a:p>
            <a:r>
              <a:rPr lang="cs-CZ"/>
              <a:t>Název prezentace </a:t>
            </a:r>
          </a:p>
        </p:txBody>
      </p:sp>
      <p:sp>
        <p:nvSpPr>
          <p:cNvPr id="5" name="Slide Number Placeholder 4">
            <a:extLst>
              <a:ext uri="{FF2B5EF4-FFF2-40B4-BE49-F238E27FC236}">
                <a16:creationId xmlns:a16="http://schemas.microsoft.com/office/drawing/2014/main" id="{37345C61-F597-874B-8F86-E60219628CA1}"/>
              </a:ext>
            </a:extLst>
          </p:cNvPr>
          <p:cNvSpPr>
            <a:spLocks noGrp="1"/>
          </p:cNvSpPr>
          <p:nvPr>
            <p:ph type="sldNum" sz="quarter" idx="12"/>
          </p:nvPr>
        </p:nvSpPr>
        <p:spPr/>
        <p:txBody>
          <a:bodyPr/>
          <a:lstStyle/>
          <a:p>
            <a:fld id="{E57EA1BE-92D9-9E4F-B3B9-F1A717F85676}" type="slidenum">
              <a:rPr lang="cs-CZ" smtClean="0"/>
              <a:t>‹#›</a:t>
            </a:fld>
            <a:endParaRPr lang="cs-CZ"/>
          </a:p>
        </p:txBody>
      </p:sp>
    </p:spTree>
    <p:extLst>
      <p:ext uri="{BB962C8B-B14F-4D97-AF65-F5344CB8AC3E}">
        <p14:creationId xmlns:p14="http://schemas.microsoft.com/office/powerpoint/2010/main" val="253906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8E16DB-0F0F-994D-A403-C9AB95C3DFC4}"/>
              </a:ext>
            </a:extLst>
          </p:cNvPr>
          <p:cNvSpPr>
            <a:spLocks noGrp="1"/>
          </p:cNvSpPr>
          <p:nvPr>
            <p:ph type="title"/>
          </p:nvPr>
        </p:nvSpPr>
        <p:spPr>
          <a:xfrm>
            <a:off x="192088" y="1104756"/>
            <a:ext cx="11798620" cy="703407"/>
          </a:xfrm>
          <a:prstGeom prst="rect">
            <a:avLst/>
          </a:prstGeom>
        </p:spPr>
        <p:txBody>
          <a:bodyPr vert="horz" lIns="91440" tIns="45720" rIns="91440" bIns="45720" rtlCol="0" anchor="b">
            <a:normAutofit/>
          </a:bodyPr>
          <a:lstStyle/>
          <a:p>
            <a:pPr marL="0" indent="0">
              <a:tabLst>
                <a:tab pos="525463" algn="l"/>
              </a:tabLst>
            </a:pPr>
            <a:r>
              <a:rPr lang="cs-CZ" dirty="0"/>
              <a:t>Kliknutím lze upravit styl.</a:t>
            </a:r>
          </a:p>
        </p:txBody>
      </p:sp>
      <p:sp>
        <p:nvSpPr>
          <p:cNvPr id="3" name="Text Placeholder 2">
            <a:extLst>
              <a:ext uri="{FF2B5EF4-FFF2-40B4-BE49-F238E27FC236}">
                <a16:creationId xmlns:a16="http://schemas.microsoft.com/office/drawing/2014/main" id="{1D309CB4-F383-0740-80DE-33C5455CE3FB}"/>
              </a:ext>
            </a:extLst>
          </p:cNvPr>
          <p:cNvSpPr>
            <a:spLocks noGrp="1"/>
          </p:cNvSpPr>
          <p:nvPr>
            <p:ph type="body" idx="1"/>
          </p:nvPr>
        </p:nvSpPr>
        <p:spPr>
          <a:xfrm>
            <a:off x="192088" y="1994170"/>
            <a:ext cx="11798620" cy="4182793"/>
          </a:xfrm>
          <a:prstGeom prst="rect">
            <a:avLst/>
          </a:prstGeom>
        </p:spPr>
        <p:txBody>
          <a:bodyPr vert="horz" lIns="91440" tIns="45720" rIns="91440" bIns="45720" rtlCol="0">
            <a:normAutofit/>
          </a:bodyPr>
          <a:lstStyle/>
          <a:p>
            <a:r>
              <a:rPr lang="en-US" dirty="0"/>
              <a:t>Click to edit Master subtitle style</a:t>
            </a:r>
            <a:endParaRPr lang="cs-CZ" dirty="0"/>
          </a:p>
        </p:txBody>
      </p:sp>
      <p:sp>
        <p:nvSpPr>
          <p:cNvPr id="6" name="Slide Number Placeholder 5">
            <a:extLst>
              <a:ext uri="{FF2B5EF4-FFF2-40B4-BE49-F238E27FC236}">
                <a16:creationId xmlns:a16="http://schemas.microsoft.com/office/drawing/2014/main" id="{13E14753-7DC6-624B-84C7-488F2ABE6176}"/>
              </a:ext>
            </a:extLst>
          </p:cNvPr>
          <p:cNvSpPr>
            <a:spLocks noGrp="1"/>
          </p:cNvSpPr>
          <p:nvPr>
            <p:ph type="sldNum" sz="quarter" idx="4"/>
          </p:nvPr>
        </p:nvSpPr>
        <p:spPr>
          <a:xfrm>
            <a:off x="11588926" y="6356350"/>
            <a:ext cx="401782" cy="312740"/>
          </a:xfrm>
          <a:prstGeom prst="rect">
            <a:avLst/>
          </a:prstGeom>
        </p:spPr>
        <p:txBody>
          <a:bodyPr vert="horz" lIns="91440" tIns="45720" rIns="91440" bIns="45720" rtlCol="0" anchor="ctr"/>
          <a:lstStyle>
            <a:lvl1pPr algn="r">
              <a:defRPr sz="1200">
                <a:solidFill>
                  <a:srgbClr val="00A499"/>
                </a:solidFill>
              </a:defRPr>
            </a:lvl1pPr>
          </a:lstStyle>
          <a:p>
            <a:fld id="{E57EA1BE-92D9-9E4F-B3B9-F1A717F85676}" type="slidenum">
              <a:rPr lang="cs-CZ" smtClean="0"/>
              <a:pPr/>
              <a:t>‹#›</a:t>
            </a:fld>
            <a:endParaRPr lang="cs-CZ" dirty="0"/>
          </a:p>
        </p:txBody>
      </p:sp>
    </p:spTree>
    <p:extLst>
      <p:ext uri="{BB962C8B-B14F-4D97-AF65-F5344CB8AC3E}">
        <p14:creationId xmlns:p14="http://schemas.microsoft.com/office/powerpoint/2010/main" val="762267253"/>
      </p:ext>
    </p:extLst>
  </p:cSld>
  <p:clrMap bg1="lt1" tx1="dk1" bg2="lt2" tx2="dk2" accent1="accent1" accent2="accent2" accent3="accent3" accent4="accent4" accent5="accent5" accent6="accent6" hlink="hlink" folHlink="folHlink"/>
  <p:sldLayoutIdLst>
    <p:sldLayoutId id="2147483668" r:id="rId1"/>
    <p:sldLayoutId id="2147483679" r:id="rId2"/>
    <p:sldLayoutId id="2147483669" r:id="rId3"/>
    <p:sldLayoutId id="2147483670" r:id="rId4"/>
    <p:sldLayoutId id="2147483671" r:id="rId5"/>
    <p:sldLayoutId id="2147483672" r:id="rId6"/>
    <p:sldLayoutId id="2147483683" r:id="rId7"/>
    <p:sldLayoutId id="2147483685" r:id="rId8"/>
    <p:sldLayoutId id="2147483673" r:id="rId9"/>
    <p:sldLayoutId id="2147483674" r:id="rId10"/>
    <p:sldLayoutId id="2147483675" r:id="rId11"/>
    <p:sldLayoutId id="2147483676" r:id="rId12"/>
    <p:sldLayoutId id="2147483681" r:id="rId13"/>
  </p:sldLayoutIdLst>
  <p:hf sldNum="0" hdr="0" ftr="0" dt="0"/>
  <p:txStyles>
    <p:titleStyle>
      <a:lvl1pPr algn="l" defTabSz="914400" rtl="0" eaLnBrk="1" latinLnBrk="0" hangingPunct="1">
        <a:lnSpc>
          <a:spcPct val="90000"/>
        </a:lnSpc>
        <a:spcBef>
          <a:spcPct val="0"/>
        </a:spcBef>
        <a:buNone/>
        <a:defRPr sz="4000" b="1" i="0" kern="1200">
          <a:solidFill>
            <a:srgbClr val="00A499"/>
          </a:solidFill>
          <a:latin typeface="Calibri" panose="020F0502020204030204" pitchFamily="34" charset="0"/>
          <a:ea typeface="+mj-ea"/>
          <a:cs typeface="Calibri" panose="020F0502020204030204" pitchFamily="34" charset="0"/>
        </a:defRPr>
      </a:lvl1pPr>
    </p:titleStyle>
    <p:bodyStyle>
      <a:lvl1pPr marL="0" indent="0" algn="l" defTabSz="914400" rtl="0" eaLnBrk="1" latinLnBrk="0" hangingPunct="1">
        <a:lnSpc>
          <a:spcPct val="90000"/>
        </a:lnSpc>
        <a:spcBef>
          <a:spcPts val="1000"/>
        </a:spcBef>
        <a:buFontTx/>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21" userDrawn="1">
          <p15:clr>
            <a:srgbClr val="F26B43"/>
          </p15:clr>
        </p15:guide>
        <p15:guide id="3" pos="7559" userDrawn="1">
          <p15:clr>
            <a:srgbClr val="F26B43"/>
          </p15:clr>
        </p15:guide>
        <p15:guide id="11" orient="horz" pos="4201" userDrawn="1">
          <p15:clr>
            <a:srgbClr val="F26B43"/>
          </p15:clr>
        </p15:guide>
        <p15:guide id="12" orient="horz" pos="11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s://doi.org/10.1038/srep45849" TargetMode="External"/><Relationship Id="rId2" Type="http://schemas.openxmlformats.org/officeDocument/2006/relationships/hyperlink" Target="https://doi.org/10.3390/min7120238" TargetMode="Externa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hyperlink" Target="https://creativecommons.org/licenses/by/4.0/deed.cs" TargetMode="External"/><Relationship Id="rId5" Type="http://schemas.openxmlformats.org/officeDocument/2006/relationships/image" Target="../media/image9.emf"/><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CBE805-5438-3B16-91D4-539B82F397DC}"/>
              </a:ext>
            </a:extLst>
          </p:cNvPr>
          <p:cNvSpPr txBox="1"/>
          <p:nvPr/>
        </p:nvSpPr>
        <p:spPr>
          <a:xfrm>
            <a:off x="2122715" y="2259044"/>
            <a:ext cx="7952013" cy="523220"/>
          </a:xfrm>
          <a:prstGeom prst="rect">
            <a:avLst/>
          </a:prstGeom>
          <a:noFill/>
        </p:spPr>
        <p:txBody>
          <a:bodyPr wrap="square" rtlCol="0">
            <a:spAutoFit/>
          </a:bodyPr>
          <a:lstStyle/>
          <a:p>
            <a:pPr algn="ctr"/>
            <a:r>
              <a:rPr lang="cs-CZ" sz="2800" b="1" dirty="0">
                <a:solidFill>
                  <a:srgbClr val="00A499"/>
                </a:solidFill>
                <a:latin typeface="Calibri" panose="020F0502020204030204" pitchFamily="34" charset="0"/>
              </a:rPr>
              <a:t>Normální rozdělení</a:t>
            </a:r>
          </a:p>
        </p:txBody>
      </p:sp>
      <p:pic>
        <p:nvPicPr>
          <p:cNvPr id="4" name="Picture 3">
            <a:extLst>
              <a:ext uri="{FF2B5EF4-FFF2-40B4-BE49-F238E27FC236}">
                <a16:creationId xmlns:a16="http://schemas.microsoft.com/office/drawing/2014/main" id="{8E40FE10-322F-D8A5-A53D-E2C7CB3BA4DC}"/>
              </a:ext>
            </a:extLst>
          </p:cNvPr>
          <p:cNvPicPr>
            <a:picLocks noChangeAspect="1"/>
          </p:cNvPicPr>
          <p:nvPr/>
        </p:nvPicPr>
        <p:blipFill>
          <a:blip r:embed="rId2"/>
          <a:stretch>
            <a:fillRect/>
          </a:stretch>
        </p:blipFill>
        <p:spPr>
          <a:xfrm>
            <a:off x="5036584" y="253114"/>
            <a:ext cx="2118832" cy="1228472"/>
          </a:xfrm>
          <a:prstGeom prst="rect">
            <a:avLst/>
          </a:prstGeom>
        </p:spPr>
      </p:pic>
      <p:pic>
        <p:nvPicPr>
          <p:cNvPr id="5" name="Picture 4" descr="Text&#10;&#10;Description automatically generated with low confidence">
            <a:extLst>
              <a:ext uri="{FF2B5EF4-FFF2-40B4-BE49-F238E27FC236}">
                <a16:creationId xmlns:a16="http://schemas.microsoft.com/office/drawing/2014/main" id="{DD49E10A-9549-6FED-EC4A-956886A72E0F}"/>
              </a:ext>
            </a:extLst>
          </p:cNvPr>
          <p:cNvPicPr>
            <a:picLocks noChangeAspect="1"/>
          </p:cNvPicPr>
          <p:nvPr/>
        </p:nvPicPr>
        <p:blipFill>
          <a:blip r:embed="rId3"/>
          <a:stretch>
            <a:fillRect/>
          </a:stretch>
        </p:blipFill>
        <p:spPr>
          <a:xfrm>
            <a:off x="3151395" y="5433957"/>
            <a:ext cx="5905988" cy="1088077"/>
          </a:xfrm>
          <a:prstGeom prst="rect">
            <a:avLst/>
          </a:prstGeom>
        </p:spPr>
      </p:pic>
      <p:sp>
        <p:nvSpPr>
          <p:cNvPr id="6" name="TextBox 5">
            <a:extLst>
              <a:ext uri="{FF2B5EF4-FFF2-40B4-BE49-F238E27FC236}">
                <a16:creationId xmlns:a16="http://schemas.microsoft.com/office/drawing/2014/main" id="{E1D4C76D-A2F4-254C-288D-AA077E86A0FC}"/>
              </a:ext>
            </a:extLst>
          </p:cNvPr>
          <p:cNvSpPr txBox="1"/>
          <p:nvPr/>
        </p:nvSpPr>
        <p:spPr>
          <a:xfrm>
            <a:off x="4857861" y="3706405"/>
            <a:ext cx="2493055" cy="369332"/>
          </a:xfrm>
          <a:prstGeom prst="rect">
            <a:avLst/>
          </a:prstGeom>
          <a:noFill/>
        </p:spPr>
        <p:txBody>
          <a:bodyPr wrap="none" rtlCol="0">
            <a:spAutoFit/>
          </a:bodyPr>
          <a:lstStyle/>
          <a:p>
            <a:pPr algn="ctr"/>
            <a:r>
              <a:rPr lang="cs-CZ" dirty="0"/>
              <a:t>Ing. Lucie Orlíková, Ph.D.</a:t>
            </a:r>
            <a:endParaRPr lang="en-CZ" dirty="0"/>
          </a:p>
        </p:txBody>
      </p:sp>
    </p:spTree>
    <p:extLst>
      <p:ext uri="{BB962C8B-B14F-4D97-AF65-F5344CB8AC3E}">
        <p14:creationId xmlns:p14="http://schemas.microsoft.com/office/powerpoint/2010/main" val="3328650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4FCD510-10DD-9E41-F527-66254030F724}"/>
              </a:ext>
            </a:extLst>
          </p:cNvPr>
          <p:cNvSpPr>
            <a:spLocks noGrp="1"/>
          </p:cNvSpPr>
          <p:nvPr>
            <p:ph type="title"/>
          </p:nvPr>
        </p:nvSpPr>
        <p:spPr/>
        <p:txBody>
          <a:bodyPr/>
          <a:lstStyle/>
          <a:p>
            <a:r>
              <a:rPr lang="cs-CZ" dirty="0"/>
              <a:t>Testy normality</a:t>
            </a:r>
          </a:p>
        </p:txBody>
      </p:sp>
      <p:sp>
        <p:nvSpPr>
          <p:cNvPr id="3" name="Zástupný obsah 2">
            <a:extLst>
              <a:ext uri="{FF2B5EF4-FFF2-40B4-BE49-F238E27FC236}">
                <a16:creationId xmlns:a16="http://schemas.microsoft.com/office/drawing/2014/main" id="{91D5C0C4-4AD7-1027-D6DE-A892098A0875}"/>
              </a:ext>
            </a:extLst>
          </p:cNvPr>
          <p:cNvSpPr>
            <a:spLocks noGrp="1"/>
          </p:cNvSpPr>
          <p:nvPr>
            <p:ph idx="1"/>
          </p:nvPr>
        </p:nvSpPr>
        <p:spPr/>
        <p:txBody>
          <a:bodyPr>
            <a:normAutofit/>
          </a:bodyPr>
          <a:lstStyle/>
          <a:p>
            <a:r>
              <a:rPr lang="cs-CZ" sz="2400" dirty="0"/>
              <a:t>Test </a:t>
            </a:r>
            <a:r>
              <a:rPr lang="cs-CZ" sz="2400" dirty="0" err="1"/>
              <a:t>Shapiro-Wilk</a:t>
            </a:r>
            <a:r>
              <a:rPr lang="cs-CZ" sz="2400" dirty="0"/>
              <a:t> je statistický test používaný k ověření, zda vzorek dat pochází z normálního rozdělení. Nulová hypotéza testu </a:t>
            </a:r>
            <a:r>
              <a:rPr lang="cs-CZ" sz="2400" dirty="0" err="1"/>
              <a:t>Shapiro-Wilk</a:t>
            </a:r>
            <a:r>
              <a:rPr lang="cs-CZ" sz="2400" dirty="0"/>
              <a:t> je, že data pocházejí z normálního rozdělení.</a:t>
            </a:r>
          </a:p>
          <a:p>
            <a:r>
              <a:rPr lang="cs-CZ" sz="2400" dirty="0"/>
              <a:t>Pro provedení testu </a:t>
            </a:r>
            <a:r>
              <a:rPr lang="cs-CZ" sz="2400" dirty="0" err="1"/>
              <a:t>Shapiro-Wilk</a:t>
            </a:r>
            <a:r>
              <a:rPr lang="cs-CZ" sz="2400" dirty="0"/>
              <a:t> byste postupovali následovně:</a:t>
            </a:r>
          </a:p>
          <a:p>
            <a:pPr lvl="1"/>
            <a:r>
              <a:rPr lang="cs-CZ" sz="2000" dirty="0"/>
              <a:t>Stanovte nulovou a alternativní hypotézu. Nulová hypotéza je, že data pocházejí z normálního rozdělení, zatímco alternativní hypotéza je, že data pocházejí z jiného rozdělení než normálního.</a:t>
            </a:r>
          </a:p>
          <a:p>
            <a:pPr lvl="1"/>
            <a:r>
              <a:rPr lang="cs-CZ" sz="2000" dirty="0"/>
              <a:t>Vypočtěte testovací statistiku, což je míra rozdílu mezi pozorovanými daty a tím, co bychom očekávali na základě nulové hypotézy. Testovací statistika je založena na velikosti vzorku a hodnotách v tomto vzorku.</a:t>
            </a:r>
          </a:p>
          <a:p>
            <a:endParaRPr lang="cs-CZ" sz="2400" dirty="0"/>
          </a:p>
        </p:txBody>
      </p:sp>
    </p:spTree>
    <p:extLst>
      <p:ext uri="{BB962C8B-B14F-4D97-AF65-F5344CB8AC3E}">
        <p14:creationId xmlns:p14="http://schemas.microsoft.com/office/powerpoint/2010/main" val="429856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4FCD510-10DD-9E41-F527-66254030F724}"/>
              </a:ext>
            </a:extLst>
          </p:cNvPr>
          <p:cNvSpPr>
            <a:spLocks noGrp="1"/>
          </p:cNvSpPr>
          <p:nvPr>
            <p:ph type="title"/>
          </p:nvPr>
        </p:nvSpPr>
        <p:spPr/>
        <p:txBody>
          <a:bodyPr/>
          <a:lstStyle/>
          <a:p>
            <a:r>
              <a:rPr lang="cs-CZ" dirty="0"/>
              <a:t>Testy normality</a:t>
            </a:r>
          </a:p>
        </p:txBody>
      </p:sp>
      <p:sp>
        <p:nvSpPr>
          <p:cNvPr id="3" name="Zástupný obsah 2">
            <a:extLst>
              <a:ext uri="{FF2B5EF4-FFF2-40B4-BE49-F238E27FC236}">
                <a16:creationId xmlns:a16="http://schemas.microsoft.com/office/drawing/2014/main" id="{91D5C0C4-4AD7-1027-D6DE-A892098A0875}"/>
              </a:ext>
            </a:extLst>
          </p:cNvPr>
          <p:cNvSpPr>
            <a:spLocks noGrp="1"/>
          </p:cNvSpPr>
          <p:nvPr>
            <p:ph idx="1"/>
          </p:nvPr>
        </p:nvSpPr>
        <p:spPr/>
        <p:txBody>
          <a:bodyPr>
            <a:normAutofit/>
          </a:bodyPr>
          <a:lstStyle/>
          <a:p>
            <a:pPr lvl="1"/>
            <a:r>
              <a:rPr lang="cs-CZ" sz="2000" dirty="0"/>
              <a:t>Vypočtěte p-hodnotu, což je pravděpodobnost pozorování testovací statistiky, která je stejně extrémní nebo ještě více extrémní než pozorovaná testovací statistika, za předpokladu platnosti nulové hypotézy.</a:t>
            </a:r>
          </a:p>
          <a:p>
            <a:pPr lvl="1"/>
            <a:r>
              <a:rPr lang="cs-CZ" sz="2000" dirty="0"/>
              <a:t>Porovnejte p-hodnotu s hladinou významnosti (alfa), která je obvykle nastavena na hodnotu 0,05. Pokud je p-hodnota menší než alfa, zamítneme nulovou hypotézu a dospějeme k závěru, že data nejsou normálně rozdělena. Pokud je p-hodnota větší než alfa, nedokážeme zamítnout nulovou hypotézu a dospějeme k závěru, že neexistuje dostatek důkazů, aby bylo možné tvrdit, že data nejsou normálně rozdělena.</a:t>
            </a:r>
          </a:p>
        </p:txBody>
      </p:sp>
    </p:spTree>
    <p:extLst>
      <p:ext uri="{BB962C8B-B14F-4D97-AF65-F5344CB8AC3E}">
        <p14:creationId xmlns:p14="http://schemas.microsoft.com/office/powerpoint/2010/main" val="3502341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4FCD510-10DD-9E41-F527-66254030F724}"/>
              </a:ext>
            </a:extLst>
          </p:cNvPr>
          <p:cNvSpPr>
            <a:spLocks noGrp="1"/>
          </p:cNvSpPr>
          <p:nvPr>
            <p:ph type="title"/>
          </p:nvPr>
        </p:nvSpPr>
        <p:spPr/>
        <p:txBody>
          <a:bodyPr/>
          <a:lstStyle/>
          <a:p>
            <a:r>
              <a:rPr lang="cs-CZ" dirty="0"/>
              <a:t>Testy normality</a:t>
            </a:r>
          </a:p>
        </p:txBody>
      </p:sp>
      <p:sp>
        <p:nvSpPr>
          <p:cNvPr id="3" name="Zástupný obsah 2">
            <a:extLst>
              <a:ext uri="{FF2B5EF4-FFF2-40B4-BE49-F238E27FC236}">
                <a16:creationId xmlns:a16="http://schemas.microsoft.com/office/drawing/2014/main" id="{91D5C0C4-4AD7-1027-D6DE-A892098A0875}"/>
              </a:ext>
            </a:extLst>
          </p:cNvPr>
          <p:cNvSpPr>
            <a:spLocks noGrp="1"/>
          </p:cNvSpPr>
          <p:nvPr>
            <p:ph idx="1"/>
          </p:nvPr>
        </p:nvSpPr>
        <p:spPr/>
        <p:txBody>
          <a:bodyPr>
            <a:normAutofit/>
          </a:bodyPr>
          <a:lstStyle/>
          <a:p>
            <a:r>
              <a:rPr lang="cs-CZ" dirty="0" err="1"/>
              <a:t>Kolmogorovův</a:t>
            </a:r>
            <a:r>
              <a:rPr lang="cs-CZ" dirty="0"/>
              <a:t>-Smirnovův test (K-S test) je statistický test používaný k ověření, zda vzorek dat pochází z určitého rozdělení pravděpodobnosti, jako je například normální rozdělení. Nulová hypotéza testu K-S je, že data pocházejí z určitého rozdělení.</a:t>
            </a:r>
          </a:p>
          <a:p>
            <a:r>
              <a:rPr lang="cs-CZ" dirty="0"/>
              <a:t>Pro provedení testu K-S byste postupovali následovně:</a:t>
            </a:r>
          </a:p>
          <a:p>
            <a:pPr lvl="1"/>
            <a:r>
              <a:rPr lang="cs-CZ" dirty="0"/>
              <a:t>Stanovte nulovou a alternativní hypotézu. Nulová hypotéza je, že data pocházejí z určitého rozdělení pravděpodobnosti, zatímco alternativní hypotéza je, že data pocházejí z jiného rozdělení než to, které je specifikováno v nulové hypotéze.</a:t>
            </a:r>
          </a:p>
          <a:p>
            <a:pPr lvl="1"/>
            <a:r>
              <a:rPr lang="cs-CZ" dirty="0"/>
              <a:t>Vypočtěte testovací statistiku, což je největší absolutní rozdíl mezi empirickou distribuční funkcí (ECDF) vzorku a teoretickou distribuční funkcí (CDF) specifikovanou v nulové hypotéze.</a:t>
            </a:r>
          </a:p>
        </p:txBody>
      </p:sp>
    </p:spTree>
    <p:extLst>
      <p:ext uri="{BB962C8B-B14F-4D97-AF65-F5344CB8AC3E}">
        <p14:creationId xmlns:p14="http://schemas.microsoft.com/office/powerpoint/2010/main" val="2711382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4FCD510-10DD-9E41-F527-66254030F724}"/>
              </a:ext>
            </a:extLst>
          </p:cNvPr>
          <p:cNvSpPr>
            <a:spLocks noGrp="1"/>
          </p:cNvSpPr>
          <p:nvPr>
            <p:ph type="title"/>
          </p:nvPr>
        </p:nvSpPr>
        <p:spPr/>
        <p:txBody>
          <a:bodyPr/>
          <a:lstStyle/>
          <a:p>
            <a:r>
              <a:rPr lang="cs-CZ" dirty="0"/>
              <a:t>Testy normality</a:t>
            </a:r>
          </a:p>
        </p:txBody>
      </p:sp>
      <p:sp>
        <p:nvSpPr>
          <p:cNvPr id="3" name="Zástupný obsah 2">
            <a:extLst>
              <a:ext uri="{FF2B5EF4-FFF2-40B4-BE49-F238E27FC236}">
                <a16:creationId xmlns:a16="http://schemas.microsoft.com/office/drawing/2014/main" id="{91D5C0C4-4AD7-1027-D6DE-A892098A0875}"/>
              </a:ext>
            </a:extLst>
          </p:cNvPr>
          <p:cNvSpPr>
            <a:spLocks noGrp="1"/>
          </p:cNvSpPr>
          <p:nvPr>
            <p:ph idx="1"/>
          </p:nvPr>
        </p:nvSpPr>
        <p:spPr/>
        <p:txBody>
          <a:bodyPr>
            <a:normAutofit/>
          </a:bodyPr>
          <a:lstStyle/>
          <a:p>
            <a:pPr lvl="1"/>
            <a:r>
              <a:rPr lang="cs-CZ" dirty="0"/>
              <a:t>Vypočtěte p-hodnotu, což je pravděpodobnost pozorování testovací statistiky, která je stejně extrémní nebo ještě více extrémní než pozorovaná testovací statistika, za předpokladu platnosti nulové hypotézy.</a:t>
            </a:r>
          </a:p>
          <a:p>
            <a:pPr lvl="1"/>
            <a:r>
              <a:rPr lang="cs-CZ" dirty="0"/>
              <a:t>Porovnejte p-hodnotu s hladinou významnosti (alfa), která je obvykle nastavena na hodnotu 0,05. Pokud je p-hodnota menší než alfa zamítneme nulovou hypotézu a dospějeme k závěru, že data nejsou z daného rozdělení. Pokud je p-hodnota větší než alfa, nedokážeme zamítnout nulovou hypotézu a dospějeme k závěru, že neexistuje dostatek důkazů, aby bylo možné tvrdit, že data nejsou z daného rozdělení.</a:t>
            </a:r>
          </a:p>
        </p:txBody>
      </p:sp>
    </p:spTree>
    <p:extLst>
      <p:ext uri="{BB962C8B-B14F-4D97-AF65-F5344CB8AC3E}">
        <p14:creationId xmlns:p14="http://schemas.microsoft.com/office/powerpoint/2010/main" val="4281240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6D22EDD-D37E-FCBF-145E-9D30FE5C7E7C}"/>
              </a:ext>
            </a:extLst>
          </p:cNvPr>
          <p:cNvSpPr>
            <a:spLocks noGrp="1"/>
          </p:cNvSpPr>
          <p:nvPr>
            <p:ph type="title"/>
          </p:nvPr>
        </p:nvSpPr>
        <p:spPr/>
        <p:txBody>
          <a:bodyPr/>
          <a:lstStyle/>
          <a:p>
            <a:r>
              <a:rPr lang="cs-CZ" dirty="0"/>
              <a:t>Analýza trendu</a:t>
            </a:r>
          </a:p>
        </p:txBody>
      </p:sp>
      <p:sp>
        <p:nvSpPr>
          <p:cNvPr id="3" name="Zástupný obsah 2">
            <a:extLst>
              <a:ext uri="{FF2B5EF4-FFF2-40B4-BE49-F238E27FC236}">
                <a16:creationId xmlns:a16="http://schemas.microsoft.com/office/drawing/2014/main" id="{C9AF0842-64B4-2BEA-8E55-B89AFFF826C5}"/>
              </a:ext>
            </a:extLst>
          </p:cNvPr>
          <p:cNvSpPr>
            <a:spLocks noGrp="1"/>
          </p:cNvSpPr>
          <p:nvPr>
            <p:ph idx="1"/>
          </p:nvPr>
        </p:nvSpPr>
        <p:spPr/>
        <p:txBody>
          <a:bodyPr/>
          <a:lstStyle/>
          <a:p>
            <a:r>
              <a:rPr lang="cs-CZ" dirty="0"/>
              <a:t>Analýza trendu </a:t>
            </a:r>
            <a:r>
              <a:rPr lang="cs-CZ" dirty="0" err="1"/>
              <a:t>geostatistických</a:t>
            </a:r>
            <a:r>
              <a:rPr lang="cs-CZ"/>
              <a:t> dat se obvykle provádí za účelem porozumění závislosti proměnných na místě, což může být užitečné pro mnoho aplikací v oblasti environmentálního modelování, geologie, hydrologie a dalších oblastí.</a:t>
            </a:r>
          </a:p>
        </p:txBody>
      </p:sp>
    </p:spTree>
    <p:extLst>
      <p:ext uri="{BB962C8B-B14F-4D97-AF65-F5344CB8AC3E}">
        <p14:creationId xmlns:p14="http://schemas.microsoft.com/office/powerpoint/2010/main" val="3838764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5098A37-0EDF-0125-37F9-EE3CF1C2BD70}"/>
              </a:ext>
            </a:extLst>
          </p:cNvPr>
          <p:cNvSpPr>
            <a:spLocks noGrp="1"/>
          </p:cNvSpPr>
          <p:nvPr>
            <p:ph type="title"/>
          </p:nvPr>
        </p:nvSpPr>
        <p:spPr/>
        <p:txBody>
          <a:bodyPr/>
          <a:lstStyle/>
          <a:p>
            <a:r>
              <a:rPr lang="cs-CZ" dirty="0" err="1"/>
              <a:t>Stacionarita</a:t>
            </a:r>
            <a:endParaRPr lang="cs-CZ" dirty="0"/>
          </a:p>
        </p:txBody>
      </p:sp>
      <p:sp>
        <p:nvSpPr>
          <p:cNvPr id="3" name="Zástupný obsah 2">
            <a:extLst>
              <a:ext uri="{FF2B5EF4-FFF2-40B4-BE49-F238E27FC236}">
                <a16:creationId xmlns:a16="http://schemas.microsoft.com/office/drawing/2014/main" id="{B2493F08-2672-2E1B-EAF4-DFD43BD70E65}"/>
              </a:ext>
            </a:extLst>
          </p:cNvPr>
          <p:cNvSpPr>
            <a:spLocks noGrp="1"/>
          </p:cNvSpPr>
          <p:nvPr>
            <p:ph idx="1"/>
          </p:nvPr>
        </p:nvSpPr>
        <p:spPr/>
        <p:txBody>
          <a:bodyPr/>
          <a:lstStyle/>
          <a:p>
            <a:r>
              <a:rPr lang="cs-CZ" dirty="0" err="1"/>
              <a:t>Stacionarita</a:t>
            </a:r>
            <a:r>
              <a:rPr lang="cs-CZ" dirty="0"/>
              <a:t> se vztahuje k předpokladu, že statistické vlastnosti prostorového procesu, jako je průměr a rozptyl, se nemění v průběhu prostoru. Jinými slovy, </a:t>
            </a:r>
            <a:r>
              <a:rPr lang="cs-CZ" dirty="0" err="1"/>
              <a:t>stacionarita</a:t>
            </a:r>
            <a:r>
              <a:rPr lang="cs-CZ" dirty="0"/>
              <a:t> předpokládá, že prostorový proces je stacionární, což znamená, že projevuje konzistentní chování v různých oblastech prostoru.</a:t>
            </a:r>
          </a:p>
          <a:p>
            <a:endParaRPr lang="cs-CZ" dirty="0"/>
          </a:p>
          <a:p>
            <a:endParaRPr lang="cs-CZ" dirty="0"/>
          </a:p>
        </p:txBody>
      </p:sp>
    </p:spTree>
    <p:extLst>
      <p:ext uri="{BB962C8B-B14F-4D97-AF65-F5344CB8AC3E}">
        <p14:creationId xmlns:p14="http://schemas.microsoft.com/office/powerpoint/2010/main" val="24705925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DA9B9AD-9492-644C-C93A-98FA3DFDF789}"/>
              </a:ext>
            </a:extLst>
          </p:cNvPr>
          <p:cNvSpPr>
            <a:spLocks noGrp="1"/>
          </p:cNvSpPr>
          <p:nvPr>
            <p:ph type="title"/>
          </p:nvPr>
        </p:nvSpPr>
        <p:spPr/>
        <p:txBody>
          <a:bodyPr/>
          <a:lstStyle/>
          <a:p>
            <a:r>
              <a:rPr lang="cs-CZ" dirty="0"/>
              <a:t>Izotropie a anizotropie</a:t>
            </a:r>
          </a:p>
        </p:txBody>
      </p:sp>
      <p:sp>
        <p:nvSpPr>
          <p:cNvPr id="3" name="Zástupný obsah 2">
            <a:extLst>
              <a:ext uri="{FF2B5EF4-FFF2-40B4-BE49-F238E27FC236}">
                <a16:creationId xmlns:a16="http://schemas.microsoft.com/office/drawing/2014/main" id="{99E020D2-2F45-36E1-46B0-8BEC0126E162}"/>
              </a:ext>
            </a:extLst>
          </p:cNvPr>
          <p:cNvSpPr>
            <a:spLocks noGrp="1"/>
          </p:cNvSpPr>
          <p:nvPr>
            <p:ph idx="1"/>
          </p:nvPr>
        </p:nvSpPr>
        <p:spPr/>
        <p:txBody>
          <a:bodyPr>
            <a:normAutofit/>
          </a:bodyPr>
          <a:lstStyle/>
          <a:p>
            <a:r>
              <a:rPr lang="cs-CZ" dirty="0"/>
              <a:t>Anizotropie v </a:t>
            </a:r>
            <a:r>
              <a:rPr lang="cs-CZ" dirty="0" err="1"/>
              <a:t>geostatistice</a:t>
            </a:r>
            <a:r>
              <a:rPr lang="cs-CZ" dirty="0"/>
              <a:t> se vztahuje k předpokladu, že statistické vlastnosti prostorového procesu se mohou lišit v různých směrech prostoru. Jinými slovy, anizotropie předpokládá, že prostorový proces není stejně závislý ve všech směrech, ale má různou závislost v různých směrech.</a:t>
            </a:r>
          </a:p>
          <a:p>
            <a:r>
              <a:rPr lang="cs-CZ" dirty="0"/>
              <a:t>Existují dva druhy anizotropie v </a:t>
            </a:r>
            <a:r>
              <a:rPr lang="cs-CZ" dirty="0" err="1"/>
              <a:t>geostatistice</a:t>
            </a:r>
            <a:r>
              <a:rPr lang="cs-CZ" dirty="0"/>
              <a:t>: směrová anizotropie a škálová anizotropie. Směrová anizotropie se vztahuje k předpokladu, že korelace mezi body se může lišit v různých směrech, zatímco škálová anizotropie se vztahuje k předpokladu, že variabilita prostorového procesu se může lišit v různých měřítcích.</a:t>
            </a:r>
          </a:p>
          <a:p>
            <a:endParaRPr lang="cs-CZ" dirty="0"/>
          </a:p>
          <a:p>
            <a:endParaRPr lang="cs-CZ" dirty="0"/>
          </a:p>
          <a:p>
            <a:endParaRPr lang="cs-CZ" dirty="0"/>
          </a:p>
        </p:txBody>
      </p:sp>
    </p:spTree>
    <p:extLst>
      <p:ext uri="{BB962C8B-B14F-4D97-AF65-F5344CB8AC3E}">
        <p14:creationId xmlns:p14="http://schemas.microsoft.com/office/powerpoint/2010/main" val="30245082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76938A9-864C-C18F-2C2E-32806C29FDD0}"/>
              </a:ext>
            </a:extLst>
          </p:cNvPr>
          <p:cNvSpPr>
            <a:spLocks noGrp="1"/>
          </p:cNvSpPr>
          <p:nvPr>
            <p:ph type="title"/>
          </p:nvPr>
        </p:nvSpPr>
        <p:spPr/>
        <p:txBody>
          <a:bodyPr/>
          <a:lstStyle/>
          <a:p>
            <a:r>
              <a:rPr lang="cs-CZ" dirty="0" err="1"/>
              <a:t>Krigování</a:t>
            </a:r>
            <a:endParaRPr lang="cs-CZ" dirty="0"/>
          </a:p>
        </p:txBody>
      </p:sp>
      <p:sp>
        <p:nvSpPr>
          <p:cNvPr id="3" name="Zástupný obsah 2">
            <a:extLst>
              <a:ext uri="{FF2B5EF4-FFF2-40B4-BE49-F238E27FC236}">
                <a16:creationId xmlns:a16="http://schemas.microsoft.com/office/drawing/2014/main" id="{DB7E6AD0-2674-DC9E-3B53-F35BBCF1681B}"/>
              </a:ext>
            </a:extLst>
          </p:cNvPr>
          <p:cNvSpPr>
            <a:spLocks noGrp="1"/>
          </p:cNvSpPr>
          <p:nvPr>
            <p:ph idx="1"/>
          </p:nvPr>
        </p:nvSpPr>
        <p:spPr>
          <a:xfrm>
            <a:off x="1130270" y="2171768"/>
            <a:ext cx="9603275" cy="3732907"/>
          </a:xfrm>
        </p:spPr>
        <p:txBody>
          <a:bodyPr>
            <a:normAutofit/>
          </a:bodyPr>
          <a:lstStyle/>
          <a:p>
            <a:r>
              <a:rPr lang="cs-CZ" dirty="0" err="1"/>
              <a:t>Krigování</a:t>
            </a:r>
            <a:r>
              <a:rPr lang="cs-CZ" dirty="0"/>
              <a:t> (nebo anglicky "</a:t>
            </a:r>
            <a:r>
              <a:rPr lang="cs-CZ" dirty="0" err="1"/>
              <a:t>kriging</a:t>
            </a:r>
            <a:r>
              <a:rPr lang="cs-CZ" dirty="0"/>
              <a:t>") je statistická metoda používaná pro odhadování hodnot proměnné z jednoho nebo více měření na základě znalosti hodnot této proměnné na jiných místech, a to s ohledem na její prostorovou korelaci.</a:t>
            </a:r>
          </a:p>
          <a:p>
            <a:r>
              <a:rPr lang="cs-CZ" dirty="0"/>
              <a:t>Typy </a:t>
            </a:r>
            <a:r>
              <a:rPr lang="cs-CZ" dirty="0" err="1"/>
              <a:t>krigování</a:t>
            </a:r>
            <a:r>
              <a:rPr lang="cs-CZ" dirty="0"/>
              <a:t>:</a:t>
            </a:r>
          </a:p>
          <a:p>
            <a:pPr lvl="1"/>
            <a:r>
              <a:rPr lang="cs-CZ" dirty="0"/>
              <a:t>Jednoduché </a:t>
            </a:r>
            <a:r>
              <a:rPr lang="cs-CZ" dirty="0" err="1"/>
              <a:t>krigování</a:t>
            </a:r>
            <a:r>
              <a:rPr lang="cs-CZ" dirty="0"/>
              <a:t> (</a:t>
            </a:r>
            <a:r>
              <a:rPr lang="cs-CZ" dirty="0" err="1"/>
              <a:t>simple</a:t>
            </a:r>
            <a:r>
              <a:rPr lang="cs-CZ" dirty="0"/>
              <a:t> </a:t>
            </a:r>
            <a:r>
              <a:rPr lang="cs-CZ" dirty="0" err="1"/>
              <a:t>kriging</a:t>
            </a:r>
            <a:r>
              <a:rPr lang="cs-CZ" dirty="0"/>
              <a:t>)</a:t>
            </a:r>
          </a:p>
          <a:p>
            <a:pPr lvl="1"/>
            <a:r>
              <a:rPr lang="cs-CZ" dirty="0"/>
              <a:t>Základní </a:t>
            </a:r>
            <a:r>
              <a:rPr lang="cs-CZ" dirty="0" err="1"/>
              <a:t>krigování</a:t>
            </a:r>
            <a:r>
              <a:rPr lang="cs-CZ" dirty="0"/>
              <a:t> (</a:t>
            </a:r>
            <a:r>
              <a:rPr lang="cs-CZ" dirty="0" err="1"/>
              <a:t>ordinary</a:t>
            </a:r>
            <a:r>
              <a:rPr lang="cs-CZ" dirty="0"/>
              <a:t> </a:t>
            </a:r>
            <a:r>
              <a:rPr lang="cs-CZ" dirty="0" err="1"/>
              <a:t>kriging</a:t>
            </a:r>
            <a:r>
              <a:rPr lang="cs-CZ" dirty="0"/>
              <a:t>)</a:t>
            </a:r>
          </a:p>
          <a:p>
            <a:pPr lvl="1"/>
            <a:r>
              <a:rPr lang="cs-CZ" dirty="0"/>
              <a:t>Univerzální </a:t>
            </a:r>
            <a:r>
              <a:rPr lang="cs-CZ" dirty="0" err="1"/>
              <a:t>krigování</a:t>
            </a:r>
            <a:r>
              <a:rPr lang="cs-CZ" dirty="0"/>
              <a:t> (universal </a:t>
            </a:r>
            <a:r>
              <a:rPr lang="cs-CZ" dirty="0" err="1"/>
              <a:t>kriging</a:t>
            </a:r>
            <a:r>
              <a:rPr lang="cs-CZ" dirty="0"/>
              <a:t>)</a:t>
            </a:r>
          </a:p>
          <a:p>
            <a:pPr lvl="1"/>
            <a:r>
              <a:rPr lang="cs-CZ" dirty="0"/>
              <a:t>Indikátorové </a:t>
            </a:r>
            <a:r>
              <a:rPr lang="cs-CZ" dirty="0" err="1"/>
              <a:t>krigování</a:t>
            </a:r>
            <a:r>
              <a:rPr lang="cs-CZ" dirty="0"/>
              <a:t> (</a:t>
            </a:r>
            <a:r>
              <a:rPr lang="cs-CZ" dirty="0" err="1"/>
              <a:t>indicator</a:t>
            </a:r>
            <a:r>
              <a:rPr lang="cs-CZ" dirty="0"/>
              <a:t> </a:t>
            </a:r>
            <a:r>
              <a:rPr lang="cs-CZ" dirty="0" err="1"/>
              <a:t>kriging</a:t>
            </a:r>
            <a:r>
              <a:rPr lang="cs-CZ" dirty="0"/>
              <a:t>)</a:t>
            </a:r>
          </a:p>
          <a:p>
            <a:pPr lvl="1"/>
            <a:r>
              <a:rPr lang="cs-CZ" dirty="0"/>
              <a:t>Pravděpodobnostní </a:t>
            </a:r>
            <a:r>
              <a:rPr lang="cs-CZ" dirty="0" err="1"/>
              <a:t>krigování</a:t>
            </a:r>
            <a:r>
              <a:rPr lang="cs-CZ" dirty="0"/>
              <a:t> (probability </a:t>
            </a:r>
            <a:r>
              <a:rPr lang="cs-CZ" dirty="0" err="1"/>
              <a:t>kriging</a:t>
            </a:r>
            <a:r>
              <a:rPr lang="cs-CZ" dirty="0"/>
              <a:t>)</a:t>
            </a:r>
          </a:p>
          <a:p>
            <a:pPr lvl="1"/>
            <a:r>
              <a:rPr lang="cs-CZ" dirty="0"/>
              <a:t>Empirické </a:t>
            </a:r>
            <a:r>
              <a:rPr lang="cs-CZ" dirty="0" err="1"/>
              <a:t>bayesovské</a:t>
            </a:r>
            <a:r>
              <a:rPr lang="cs-CZ" dirty="0"/>
              <a:t> </a:t>
            </a:r>
            <a:r>
              <a:rPr lang="cs-CZ" dirty="0" err="1"/>
              <a:t>krigování</a:t>
            </a:r>
            <a:r>
              <a:rPr lang="cs-CZ" dirty="0"/>
              <a:t> (</a:t>
            </a:r>
            <a:r>
              <a:rPr lang="cs-CZ" dirty="0" err="1"/>
              <a:t>empirical</a:t>
            </a:r>
            <a:r>
              <a:rPr lang="cs-CZ" dirty="0"/>
              <a:t> </a:t>
            </a:r>
            <a:r>
              <a:rPr lang="cs-CZ" dirty="0" err="1"/>
              <a:t>bayesian</a:t>
            </a:r>
            <a:r>
              <a:rPr lang="cs-CZ" dirty="0"/>
              <a:t> </a:t>
            </a:r>
            <a:r>
              <a:rPr lang="cs-CZ" dirty="0" err="1"/>
              <a:t>kriging</a:t>
            </a:r>
            <a:r>
              <a:rPr lang="cs-CZ" dirty="0"/>
              <a:t>)</a:t>
            </a:r>
          </a:p>
          <a:p>
            <a:endParaRPr lang="cs-CZ" dirty="0"/>
          </a:p>
        </p:txBody>
      </p:sp>
    </p:spTree>
    <p:extLst>
      <p:ext uri="{BB962C8B-B14F-4D97-AF65-F5344CB8AC3E}">
        <p14:creationId xmlns:p14="http://schemas.microsoft.com/office/powerpoint/2010/main" val="1463711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9403E08-E6C2-DE77-9622-92AFF541AA3D}"/>
              </a:ext>
            </a:extLst>
          </p:cNvPr>
          <p:cNvSpPr>
            <a:spLocks noGrp="1"/>
          </p:cNvSpPr>
          <p:nvPr>
            <p:ph type="title"/>
          </p:nvPr>
        </p:nvSpPr>
        <p:spPr/>
        <p:txBody>
          <a:bodyPr/>
          <a:lstStyle/>
          <a:p>
            <a:r>
              <a:rPr lang="cs-CZ" dirty="0"/>
              <a:t>Jednoduché </a:t>
            </a:r>
            <a:r>
              <a:rPr lang="cs-CZ" dirty="0" err="1"/>
              <a:t>krigování</a:t>
            </a:r>
            <a:endParaRPr lang="cs-CZ" dirty="0"/>
          </a:p>
        </p:txBody>
      </p:sp>
      <p:sp>
        <p:nvSpPr>
          <p:cNvPr id="3" name="Zástupný obsah 2">
            <a:extLst>
              <a:ext uri="{FF2B5EF4-FFF2-40B4-BE49-F238E27FC236}">
                <a16:creationId xmlns:a16="http://schemas.microsoft.com/office/drawing/2014/main" id="{F6688581-1EC4-8FBC-E757-0536A517102F}"/>
              </a:ext>
            </a:extLst>
          </p:cNvPr>
          <p:cNvSpPr>
            <a:spLocks noGrp="1"/>
          </p:cNvSpPr>
          <p:nvPr>
            <p:ph idx="1"/>
          </p:nvPr>
        </p:nvSpPr>
        <p:spPr/>
        <p:txBody>
          <a:bodyPr/>
          <a:lstStyle/>
          <a:p>
            <a:r>
              <a:rPr lang="cs-CZ" dirty="0"/>
              <a:t>Je základní metodou </a:t>
            </a:r>
            <a:r>
              <a:rPr lang="cs-CZ" dirty="0" err="1"/>
              <a:t>krigování</a:t>
            </a:r>
            <a:r>
              <a:rPr lang="cs-CZ" dirty="0"/>
              <a:t> používanou pro odhadování hodnot proměnné na základě znalosti hodnot této proměnné na jiných místech a s ohledem na její prostorovou korelaci. Tato metoda se používá, pokud se předpokládá, že prostorová korelace dat se mění pouze s vzdáleností mezi měřeními a že vývoj proměnné je stochastický.</a:t>
            </a:r>
          </a:p>
          <a:p>
            <a:r>
              <a:rPr lang="cs-CZ" dirty="0"/>
              <a:t>Při jednoduchém </a:t>
            </a:r>
            <a:r>
              <a:rPr lang="cs-CZ" dirty="0" err="1"/>
              <a:t>krigování</a:t>
            </a:r>
            <a:r>
              <a:rPr lang="cs-CZ" dirty="0"/>
              <a:t> se předpokládá, že hodnoty měření mají stacionární prostorovou korelaci, což znamená, že vzdálenost mezi body je jediným faktorem, který ovlivňuje korelaci dat.</a:t>
            </a:r>
          </a:p>
          <a:p>
            <a:endParaRPr lang="cs-CZ" dirty="0"/>
          </a:p>
          <a:p>
            <a:endParaRPr lang="cs-CZ" dirty="0"/>
          </a:p>
          <a:p>
            <a:endParaRPr lang="cs-CZ" dirty="0"/>
          </a:p>
        </p:txBody>
      </p:sp>
    </p:spTree>
    <p:extLst>
      <p:ext uri="{BB962C8B-B14F-4D97-AF65-F5344CB8AC3E}">
        <p14:creationId xmlns:p14="http://schemas.microsoft.com/office/powerpoint/2010/main" val="37887899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462FFA4-163E-5626-B227-19437DAA2711}"/>
              </a:ext>
            </a:extLst>
          </p:cNvPr>
          <p:cNvSpPr>
            <a:spLocks noGrp="1"/>
          </p:cNvSpPr>
          <p:nvPr>
            <p:ph type="title"/>
          </p:nvPr>
        </p:nvSpPr>
        <p:spPr/>
        <p:txBody>
          <a:bodyPr/>
          <a:lstStyle/>
          <a:p>
            <a:r>
              <a:rPr lang="cs-CZ" dirty="0"/>
              <a:t>Jednoduché </a:t>
            </a:r>
            <a:r>
              <a:rPr lang="cs-CZ" dirty="0" err="1"/>
              <a:t>krigování</a:t>
            </a:r>
            <a:endParaRPr lang="cs-CZ" dirty="0"/>
          </a:p>
        </p:txBody>
      </p:sp>
      <p:sp>
        <p:nvSpPr>
          <p:cNvPr id="3" name="Zástupný obsah 2">
            <a:extLst>
              <a:ext uri="{FF2B5EF4-FFF2-40B4-BE49-F238E27FC236}">
                <a16:creationId xmlns:a16="http://schemas.microsoft.com/office/drawing/2014/main" id="{208C9E3D-0326-69AB-7C56-9C257EF90C18}"/>
              </a:ext>
            </a:extLst>
          </p:cNvPr>
          <p:cNvSpPr>
            <a:spLocks noGrp="1"/>
          </p:cNvSpPr>
          <p:nvPr>
            <p:ph idx="1"/>
          </p:nvPr>
        </p:nvSpPr>
        <p:spPr/>
        <p:txBody>
          <a:bodyPr/>
          <a:lstStyle/>
          <a:p>
            <a:r>
              <a:rPr lang="cs-CZ" dirty="0"/>
              <a:t>Pro výpočet odhadované hodnoty se používá vážený průměr hodnot měření v sousedství bodu. Váhy jsou určeny na základě </a:t>
            </a:r>
            <a:r>
              <a:rPr lang="cs-CZ" dirty="0" err="1"/>
              <a:t>krigovací</a:t>
            </a:r>
            <a:r>
              <a:rPr lang="cs-CZ" dirty="0"/>
              <a:t> funkce a vzdáleností mezi bodem, pro který se provádí odhad, a body, kde byly provedeny měření.</a:t>
            </a:r>
          </a:p>
          <a:p>
            <a:endParaRPr lang="cs-CZ" dirty="0"/>
          </a:p>
          <a:p>
            <a:endParaRPr lang="cs-CZ" dirty="0"/>
          </a:p>
        </p:txBody>
      </p:sp>
    </p:spTree>
    <p:extLst>
      <p:ext uri="{BB962C8B-B14F-4D97-AF65-F5344CB8AC3E}">
        <p14:creationId xmlns:p14="http://schemas.microsoft.com/office/powerpoint/2010/main" val="1598157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530996E-B41B-0E30-9CB0-0A3A023C9707}"/>
              </a:ext>
            </a:extLst>
          </p:cNvPr>
          <p:cNvSpPr>
            <a:spLocks noGrp="1"/>
          </p:cNvSpPr>
          <p:nvPr>
            <p:ph type="title"/>
          </p:nvPr>
        </p:nvSpPr>
        <p:spPr/>
        <p:txBody>
          <a:bodyPr/>
          <a:lstStyle/>
          <a:p>
            <a:r>
              <a:rPr lang="cs-CZ" dirty="0"/>
              <a:t>Normální rozdělení</a:t>
            </a:r>
          </a:p>
        </p:txBody>
      </p:sp>
      <p:sp>
        <p:nvSpPr>
          <p:cNvPr id="3" name="Zástupný obsah 2">
            <a:extLst>
              <a:ext uri="{FF2B5EF4-FFF2-40B4-BE49-F238E27FC236}">
                <a16:creationId xmlns:a16="http://schemas.microsoft.com/office/drawing/2014/main" id="{E2F6AC68-B9D4-CF64-2ADA-6030D36ABC98}"/>
              </a:ext>
            </a:extLst>
          </p:cNvPr>
          <p:cNvSpPr>
            <a:spLocks noGrp="1"/>
          </p:cNvSpPr>
          <p:nvPr>
            <p:ph idx="1"/>
          </p:nvPr>
        </p:nvSpPr>
        <p:spPr>
          <a:xfrm>
            <a:off x="1130270" y="2171768"/>
            <a:ext cx="9603275" cy="3534087"/>
          </a:xfrm>
        </p:spPr>
        <p:txBody>
          <a:bodyPr>
            <a:normAutofit/>
          </a:bodyPr>
          <a:lstStyle/>
          <a:p>
            <a:pPr algn="l"/>
            <a:r>
              <a:rPr lang="cs-CZ" sz="1800" b="0" i="0" dirty="0">
                <a:solidFill>
                  <a:srgbClr val="374151"/>
                </a:solidFill>
                <a:effectLst/>
                <a:latin typeface="Söhne"/>
              </a:rPr>
              <a:t>Normální rozdělení, také nazývané Gaussovo rozdělení, je pravděpodobnostní rozdělení spojité náhodné veličiny, které má symetrickou, zvonovitou křivku. Je charakterizováno dvěma parametry: střední hodnotou a směrodatnou odchylkou.</a:t>
            </a:r>
          </a:p>
          <a:p>
            <a:pPr algn="l"/>
            <a:endParaRPr lang="cs-CZ" sz="1400" b="0" i="0" dirty="0">
              <a:solidFill>
                <a:srgbClr val="374151"/>
              </a:solidFill>
              <a:effectLst/>
              <a:latin typeface="Söhne"/>
            </a:endParaRPr>
          </a:p>
          <a:p>
            <a:pPr algn="l"/>
            <a:endParaRPr lang="cs-CZ" sz="1400" b="0" i="0" dirty="0">
              <a:solidFill>
                <a:srgbClr val="374151"/>
              </a:solidFill>
              <a:effectLst/>
              <a:latin typeface="Söhne"/>
            </a:endParaRPr>
          </a:p>
          <a:p>
            <a:pPr algn="l"/>
            <a:endParaRPr lang="cs-CZ" sz="1400" b="0" i="0" dirty="0">
              <a:solidFill>
                <a:srgbClr val="374151"/>
              </a:solidFill>
              <a:effectLst/>
              <a:latin typeface="Söhne"/>
            </a:endParaRPr>
          </a:p>
          <a:p>
            <a:pPr marL="0" indent="0">
              <a:buNone/>
            </a:pPr>
            <a:br>
              <a:rPr lang="cs-CZ" sz="1400" dirty="0"/>
            </a:br>
            <a:endParaRPr lang="cs-CZ" sz="1400" dirty="0"/>
          </a:p>
        </p:txBody>
      </p:sp>
      <p:pic>
        <p:nvPicPr>
          <p:cNvPr id="1026" name="Picture 2" descr="Normální rozdělení – Wikisofia">
            <a:extLst>
              <a:ext uri="{FF2B5EF4-FFF2-40B4-BE49-F238E27FC236}">
                <a16:creationId xmlns:a16="http://schemas.microsoft.com/office/drawing/2014/main" id="{89C34806-D4A8-D0B7-52EA-1C7181AAFD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5453" y="3503486"/>
            <a:ext cx="5597513" cy="2371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875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a:extLst>
              <a:ext uri="{FF2B5EF4-FFF2-40B4-BE49-F238E27FC236}">
                <a16:creationId xmlns:a16="http://schemas.microsoft.com/office/drawing/2014/main" id="{C3823E79-DBFC-ADAB-DB16-FE951A594EC0}"/>
              </a:ext>
            </a:extLst>
          </p:cNvPr>
          <p:cNvPicPr>
            <a:picLocks noChangeAspect="1"/>
          </p:cNvPicPr>
          <p:nvPr/>
        </p:nvPicPr>
        <p:blipFill>
          <a:blip r:embed="rId2"/>
          <a:stretch>
            <a:fillRect/>
          </a:stretch>
        </p:blipFill>
        <p:spPr>
          <a:xfrm>
            <a:off x="525328" y="357731"/>
            <a:ext cx="2071568" cy="820810"/>
          </a:xfrm>
          <a:prstGeom prst="rect">
            <a:avLst/>
          </a:prstGeom>
        </p:spPr>
      </p:pic>
      <p:pic>
        <p:nvPicPr>
          <p:cNvPr id="5" name="Obrázek 4">
            <a:extLst>
              <a:ext uri="{FF2B5EF4-FFF2-40B4-BE49-F238E27FC236}">
                <a16:creationId xmlns:a16="http://schemas.microsoft.com/office/drawing/2014/main" id="{A12863B7-4842-FE7B-7ABC-FB616C369E76}"/>
              </a:ext>
            </a:extLst>
          </p:cNvPr>
          <p:cNvPicPr>
            <a:picLocks noChangeAspect="1"/>
          </p:cNvPicPr>
          <p:nvPr/>
        </p:nvPicPr>
        <p:blipFill>
          <a:blip r:embed="rId3"/>
          <a:stretch>
            <a:fillRect/>
          </a:stretch>
        </p:blipFill>
        <p:spPr>
          <a:xfrm>
            <a:off x="3449066" y="1532735"/>
            <a:ext cx="4544059" cy="3134162"/>
          </a:xfrm>
          <a:prstGeom prst="rect">
            <a:avLst/>
          </a:prstGeom>
        </p:spPr>
      </p:pic>
    </p:spTree>
    <p:extLst>
      <p:ext uri="{BB962C8B-B14F-4D97-AF65-F5344CB8AC3E}">
        <p14:creationId xmlns:p14="http://schemas.microsoft.com/office/powerpoint/2010/main" val="25879198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C7E6382-B02D-FE4D-905C-8655B36200E7}"/>
              </a:ext>
            </a:extLst>
          </p:cNvPr>
          <p:cNvSpPr>
            <a:spLocks noGrp="1"/>
          </p:cNvSpPr>
          <p:nvPr>
            <p:ph type="title"/>
          </p:nvPr>
        </p:nvSpPr>
        <p:spPr/>
        <p:txBody>
          <a:bodyPr/>
          <a:lstStyle/>
          <a:p>
            <a:r>
              <a:rPr lang="cs-CZ" dirty="0"/>
              <a:t>Základní </a:t>
            </a:r>
            <a:r>
              <a:rPr lang="cs-CZ" dirty="0" err="1"/>
              <a:t>krigování</a:t>
            </a:r>
            <a:endParaRPr lang="cs-CZ" dirty="0"/>
          </a:p>
        </p:txBody>
      </p:sp>
      <p:sp>
        <p:nvSpPr>
          <p:cNvPr id="3" name="Zástupný obsah 2">
            <a:extLst>
              <a:ext uri="{FF2B5EF4-FFF2-40B4-BE49-F238E27FC236}">
                <a16:creationId xmlns:a16="http://schemas.microsoft.com/office/drawing/2014/main" id="{5DCD8622-6386-B6BA-EBDB-71CAE96B3C11}"/>
              </a:ext>
            </a:extLst>
          </p:cNvPr>
          <p:cNvSpPr>
            <a:spLocks noGrp="1"/>
          </p:cNvSpPr>
          <p:nvPr>
            <p:ph idx="1"/>
          </p:nvPr>
        </p:nvSpPr>
        <p:spPr/>
        <p:txBody>
          <a:bodyPr/>
          <a:lstStyle/>
          <a:p>
            <a:r>
              <a:rPr lang="cs-CZ" dirty="0"/>
              <a:t>Tato metoda se často používá v </a:t>
            </a:r>
            <a:r>
              <a:rPr lang="cs-CZ" dirty="0" err="1"/>
              <a:t>geostatistice</a:t>
            </a:r>
            <a:r>
              <a:rPr lang="cs-CZ" dirty="0"/>
              <a:t> k odhadu hodnot různých geologických a geofyzikálních veličin, jako jsou například koncentrace minerálů v horninách nebo výškové údaje na mapách.</a:t>
            </a:r>
          </a:p>
          <a:p>
            <a:r>
              <a:rPr lang="cs-CZ" dirty="0"/>
              <a:t>Metoda ordinárního </a:t>
            </a:r>
            <a:r>
              <a:rPr lang="cs-CZ" dirty="0" err="1"/>
              <a:t>krigování</a:t>
            </a:r>
            <a:r>
              <a:rPr lang="cs-CZ" dirty="0"/>
              <a:t> pracuje na základě vztahu mezi vzdáleností mezi jednotlivými body v prostoru a podobností hodnot, které v těchto bodech byly naměřeny. Na základě těchto vztahů se poté vypočítají váhové koeficienty, které se použijí k predikci neznámých hodnot. Tento proces může být vysvětlen pomocí matematických modelů.</a:t>
            </a:r>
          </a:p>
        </p:txBody>
      </p:sp>
    </p:spTree>
    <p:extLst>
      <p:ext uri="{BB962C8B-B14F-4D97-AF65-F5344CB8AC3E}">
        <p14:creationId xmlns:p14="http://schemas.microsoft.com/office/powerpoint/2010/main" val="19572685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D4B4408-46F6-AD7E-A726-F3366512250F}"/>
              </a:ext>
            </a:extLst>
          </p:cNvPr>
          <p:cNvSpPr>
            <a:spLocks noGrp="1"/>
          </p:cNvSpPr>
          <p:nvPr>
            <p:ph type="title"/>
          </p:nvPr>
        </p:nvSpPr>
        <p:spPr/>
        <p:txBody>
          <a:bodyPr/>
          <a:lstStyle/>
          <a:p>
            <a:r>
              <a:rPr lang="cs-CZ" dirty="0"/>
              <a:t>Základní </a:t>
            </a:r>
            <a:r>
              <a:rPr lang="cs-CZ" dirty="0" err="1"/>
              <a:t>krigování</a:t>
            </a:r>
            <a:endParaRPr lang="cs-CZ" dirty="0"/>
          </a:p>
        </p:txBody>
      </p:sp>
      <p:sp>
        <p:nvSpPr>
          <p:cNvPr id="3" name="Zástupný obsah 2">
            <a:extLst>
              <a:ext uri="{FF2B5EF4-FFF2-40B4-BE49-F238E27FC236}">
                <a16:creationId xmlns:a16="http://schemas.microsoft.com/office/drawing/2014/main" id="{4C5E7ED5-31DB-D441-4CE6-8F49CD5259F1}"/>
              </a:ext>
            </a:extLst>
          </p:cNvPr>
          <p:cNvSpPr>
            <a:spLocks noGrp="1"/>
          </p:cNvSpPr>
          <p:nvPr>
            <p:ph idx="1"/>
          </p:nvPr>
        </p:nvSpPr>
        <p:spPr/>
        <p:txBody>
          <a:bodyPr/>
          <a:lstStyle/>
          <a:p>
            <a:r>
              <a:rPr lang="cs-CZ" dirty="0"/>
              <a:t>Dílčí kroky základního </a:t>
            </a:r>
            <a:r>
              <a:rPr lang="cs-CZ" dirty="0" err="1"/>
              <a:t>krigování</a:t>
            </a:r>
            <a:r>
              <a:rPr lang="cs-CZ" dirty="0"/>
              <a:t>:</a:t>
            </a:r>
          </a:p>
          <a:p>
            <a:pPr lvl="1"/>
            <a:r>
              <a:rPr lang="cs-CZ" dirty="0"/>
              <a:t>Výběr modelu náhodného procesu: </a:t>
            </a:r>
            <a:r>
              <a:rPr lang="cs-CZ" dirty="0" err="1"/>
              <a:t>Krigování</a:t>
            </a:r>
            <a:r>
              <a:rPr lang="cs-CZ" dirty="0"/>
              <a:t> předpokládá, že proces je náhodný a má určitý matematický model. Tento model je vybrán na základě znalostí o procesu a dat.</a:t>
            </a:r>
          </a:p>
          <a:p>
            <a:pPr lvl="1"/>
            <a:r>
              <a:rPr lang="cs-CZ" dirty="0"/>
              <a:t>Stanovení prostorové korelace: </a:t>
            </a:r>
            <a:r>
              <a:rPr lang="cs-CZ" dirty="0" err="1"/>
              <a:t>Krigování</a:t>
            </a:r>
            <a:r>
              <a:rPr lang="cs-CZ" dirty="0"/>
              <a:t> předpokládá, že hodnoty náhodného procesu jsou prostorově korelované. Tento krok spočívá v odhadnutí </a:t>
            </a:r>
            <a:r>
              <a:rPr lang="cs-CZ" dirty="0" err="1"/>
              <a:t>kovarianční</a:t>
            </a:r>
            <a:r>
              <a:rPr lang="cs-CZ" dirty="0"/>
              <a:t> matice, která popisuje, jak jsou hodnoty procesu vzájemně korelované v různých bodech prostoru.</a:t>
            </a:r>
          </a:p>
          <a:p>
            <a:pPr lvl="1"/>
            <a:endParaRPr lang="cs-CZ" dirty="0"/>
          </a:p>
        </p:txBody>
      </p:sp>
    </p:spTree>
    <p:extLst>
      <p:ext uri="{BB962C8B-B14F-4D97-AF65-F5344CB8AC3E}">
        <p14:creationId xmlns:p14="http://schemas.microsoft.com/office/powerpoint/2010/main" val="17108547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D4B4408-46F6-AD7E-A726-F3366512250F}"/>
              </a:ext>
            </a:extLst>
          </p:cNvPr>
          <p:cNvSpPr>
            <a:spLocks noGrp="1"/>
          </p:cNvSpPr>
          <p:nvPr>
            <p:ph type="title"/>
          </p:nvPr>
        </p:nvSpPr>
        <p:spPr/>
        <p:txBody>
          <a:bodyPr/>
          <a:lstStyle/>
          <a:p>
            <a:r>
              <a:rPr lang="cs-CZ" dirty="0"/>
              <a:t>Základní </a:t>
            </a:r>
            <a:r>
              <a:rPr lang="cs-CZ" dirty="0" err="1"/>
              <a:t>krigování</a:t>
            </a:r>
            <a:endParaRPr lang="cs-CZ" dirty="0"/>
          </a:p>
        </p:txBody>
      </p:sp>
      <p:sp>
        <p:nvSpPr>
          <p:cNvPr id="3" name="Zástupný obsah 2">
            <a:extLst>
              <a:ext uri="{FF2B5EF4-FFF2-40B4-BE49-F238E27FC236}">
                <a16:creationId xmlns:a16="http://schemas.microsoft.com/office/drawing/2014/main" id="{4C5E7ED5-31DB-D441-4CE6-8F49CD5259F1}"/>
              </a:ext>
            </a:extLst>
          </p:cNvPr>
          <p:cNvSpPr>
            <a:spLocks noGrp="1"/>
          </p:cNvSpPr>
          <p:nvPr>
            <p:ph idx="1"/>
          </p:nvPr>
        </p:nvSpPr>
        <p:spPr/>
        <p:txBody>
          <a:bodyPr>
            <a:normAutofit/>
          </a:bodyPr>
          <a:lstStyle/>
          <a:p>
            <a:pPr lvl="1"/>
            <a:r>
              <a:rPr lang="cs-CZ" dirty="0"/>
              <a:t>Stanovení váhových koeficientů: </a:t>
            </a:r>
            <a:r>
              <a:rPr lang="cs-CZ" dirty="0" err="1"/>
              <a:t>Krigování</a:t>
            </a:r>
            <a:r>
              <a:rPr lang="cs-CZ" dirty="0"/>
              <a:t> používá váhové koeficienty k výpočtu predikované hodnoty procesu v daném bodě. Tyto koeficienty jsou určeny na základě vzdálenosti mezi bodem, ve kterém chceme predikovat hodnotu, a ostatními body, ve kterých máme měření procesu.</a:t>
            </a:r>
          </a:p>
          <a:p>
            <a:pPr lvl="1"/>
            <a:r>
              <a:rPr lang="cs-CZ" dirty="0"/>
              <a:t>Predikce hodnoty: </a:t>
            </a:r>
            <a:r>
              <a:rPr lang="cs-CZ" dirty="0" err="1"/>
              <a:t>Krigování</a:t>
            </a:r>
            <a:r>
              <a:rPr lang="cs-CZ" dirty="0"/>
              <a:t> používá váhové koeficienty k výpočtu predikované hodnoty procesu v daném bodě. Tento krok využívá váhových koeficientů a hodnot procesu v ostatních bodech.</a:t>
            </a:r>
          </a:p>
          <a:p>
            <a:pPr lvl="1"/>
            <a:r>
              <a:rPr lang="cs-CZ" dirty="0"/>
              <a:t>Stanovení chyby predikce: </a:t>
            </a:r>
            <a:r>
              <a:rPr lang="cs-CZ" dirty="0" err="1"/>
              <a:t>Krigování</a:t>
            </a:r>
            <a:r>
              <a:rPr lang="cs-CZ" dirty="0"/>
              <a:t> umožňuje také stanovit chybu predikce. Tento krok je důležitý pro stanovení spolehlivosti predikce a může být použit k určení intervalů spolehlivosti.</a:t>
            </a:r>
          </a:p>
        </p:txBody>
      </p:sp>
    </p:spTree>
    <p:extLst>
      <p:ext uri="{BB962C8B-B14F-4D97-AF65-F5344CB8AC3E}">
        <p14:creationId xmlns:p14="http://schemas.microsoft.com/office/powerpoint/2010/main" val="16866819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A9CF1DF-CCB5-51F0-3275-9001A56A97D6}"/>
              </a:ext>
            </a:extLst>
          </p:cNvPr>
          <p:cNvSpPr>
            <a:spLocks noGrp="1"/>
          </p:cNvSpPr>
          <p:nvPr>
            <p:ph type="title"/>
          </p:nvPr>
        </p:nvSpPr>
        <p:spPr/>
        <p:txBody>
          <a:bodyPr/>
          <a:lstStyle/>
          <a:p>
            <a:r>
              <a:rPr lang="cs-CZ" dirty="0"/>
              <a:t>Zdroje literatury</a:t>
            </a:r>
          </a:p>
        </p:txBody>
      </p:sp>
      <p:sp>
        <p:nvSpPr>
          <p:cNvPr id="6" name="Zástupný obsah 2">
            <a:extLst>
              <a:ext uri="{FF2B5EF4-FFF2-40B4-BE49-F238E27FC236}">
                <a16:creationId xmlns:a16="http://schemas.microsoft.com/office/drawing/2014/main" id="{D98CA30B-D696-E693-6DDA-8DAB8A9BEAEA}"/>
              </a:ext>
            </a:extLst>
          </p:cNvPr>
          <p:cNvSpPr>
            <a:spLocks noGrp="1"/>
          </p:cNvSpPr>
          <p:nvPr>
            <p:ph idx="1"/>
          </p:nvPr>
        </p:nvSpPr>
        <p:spPr>
          <a:xfrm>
            <a:off x="192088" y="1989138"/>
            <a:ext cx="11807825" cy="4447876"/>
          </a:xfrm>
        </p:spPr>
        <p:txBody>
          <a:bodyPr>
            <a:normAutofit fontScale="85000" lnSpcReduction="10000"/>
          </a:bodyPr>
          <a:lstStyle/>
          <a:p>
            <a:pPr algn="just"/>
            <a:r>
              <a:rPr lang="en-US" sz="1900" dirty="0">
                <a:latin typeface="+mj-lt"/>
              </a:rPr>
              <a:t>Al-</a:t>
            </a:r>
            <a:r>
              <a:rPr lang="en-US" sz="1900" dirty="0" err="1">
                <a:latin typeface="+mj-lt"/>
              </a:rPr>
              <a:t>Mudhafar</a:t>
            </a:r>
            <a:r>
              <a:rPr lang="en-US" sz="1900" dirty="0">
                <a:latin typeface="+mj-lt"/>
              </a:rPr>
              <a:t>, </a:t>
            </a:r>
            <a:r>
              <a:rPr lang="en-US" sz="1900" dirty="0" err="1">
                <a:latin typeface="+mj-lt"/>
              </a:rPr>
              <a:t>Watheq</a:t>
            </a:r>
            <a:r>
              <a:rPr lang="en-US" sz="1900" dirty="0">
                <a:latin typeface="+mj-lt"/>
              </a:rPr>
              <a:t>. (2017). Multiple-Point Geostatistical Lithofacies Simulation of Fluvial Sand-Rich Depositional Environment: A Case Study From Zubair Formation/South Rumaila Oil Field. SPE Reservoir Evaluation &amp; Engineering. 21. 39-53. 10.2118/187949-PA.</a:t>
            </a:r>
            <a:endParaRPr lang="cs-CZ" sz="1900" dirty="0">
              <a:latin typeface="+mj-lt"/>
            </a:endParaRPr>
          </a:p>
          <a:p>
            <a:pPr algn="just"/>
            <a:r>
              <a:rPr lang="en-US" sz="1900" dirty="0" err="1">
                <a:latin typeface="+mj-lt"/>
              </a:rPr>
              <a:t>Dassou</a:t>
            </a:r>
            <a:r>
              <a:rPr lang="en-US" sz="1900" dirty="0">
                <a:latin typeface="+mj-lt"/>
              </a:rPr>
              <a:t>, E. , </a:t>
            </a:r>
            <a:r>
              <a:rPr lang="en-US" sz="1900" dirty="0" err="1">
                <a:latin typeface="+mj-lt"/>
              </a:rPr>
              <a:t>Ombolo</a:t>
            </a:r>
            <a:r>
              <a:rPr lang="en-US" sz="1900" dirty="0">
                <a:latin typeface="+mj-lt"/>
              </a:rPr>
              <a:t>, A. , </a:t>
            </a:r>
            <a:r>
              <a:rPr lang="en-US" sz="1900" dirty="0" err="1">
                <a:latin typeface="+mj-lt"/>
              </a:rPr>
              <a:t>Chouto</a:t>
            </a:r>
            <a:r>
              <a:rPr lang="en-US" sz="1900" dirty="0">
                <a:latin typeface="+mj-lt"/>
              </a:rPr>
              <a:t>, S. , </a:t>
            </a:r>
            <a:r>
              <a:rPr lang="en-US" sz="1900" dirty="0" err="1">
                <a:latin typeface="+mj-lt"/>
              </a:rPr>
              <a:t>Mboudou</a:t>
            </a:r>
            <a:r>
              <a:rPr lang="en-US" sz="1900" dirty="0">
                <a:latin typeface="+mj-lt"/>
              </a:rPr>
              <a:t>, G. , </a:t>
            </a:r>
            <a:r>
              <a:rPr lang="en-US" sz="1900" dirty="0" err="1">
                <a:latin typeface="+mj-lt"/>
              </a:rPr>
              <a:t>Essi</a:t>
            </a:r>
            <a:r>
              <a:rPr lang="en-US" sz="1900" dirty="0">
                <a:latin typeface="+mj-lt"/>
              </a:rPr>
              <a:t>, J. and </a:t>
            </a:r>
            <a:r>
              <a:rPr lang="en-US" sz="1900" dirty="0" err="1">
                <a:latin typeface="+mj-lt"/>
              </a:rPr>
              <a:t>Bineli</a:t>
            </a:r>
            <a:r>
              <a:rPr lang="en-US" sz="1900" dirty="0">
                <a:latin typeface="+mj-lt"/>
              </a:rPr>
              <a:t>, E. (2016) Trends and Geostatistical Interpolation of </a:t>
            </a:r>
            <a:r>
              <a:rPr lang="en-US" sz="1900" dirty="0" err="1">
                <a:latin typeface="+mj-lt"/>
              </a:rPr>
              <a:t>Spatio</a:t>
            </a:r>
            <a:r>
              <a:rPr lang="en-US" sz="1900" dirty="0">
                <a:latin typeface="+mj-lt"/>
              </a:rPr>
              <a:t>-Temporal Variability of Precipitation in Northern Cameroon. American Journal of Climate Change, 5, 229-244. </a:t>
            </a:r>
            <a:r>
              <a:rPr lang="en-US" sz="1900" dirty="0" err="1">
                <a:latin typeface="+mj-lt"/>
              </a:rPr>
              <a:t>doi</a:t>
            </a:r>
            <a:r>
              <a:rPr lang="en-US" sz="1900" dirty="0">
                <a:latin typeface="+mj-lt"/>
              </a:rPr>
              <a:t>: 10.4236/ajcc.2016.52020.</a:t>
            </a:r>
            <a:endParaRPr lang="cs-CZ" sz="1900" dirty="0">
              <a:latin typeface="+mj-lt"/>
            </a:endParaRPr>
          </a:p>
          <a:p>
            <a:pPr algn="just"/>
            <a:r>
              <a:rPr lang="en-US" sz="1900" dirty="0">
                <a:latin typeface="+mj-lt"/>
              </a:rPr>
              <a:t>H</a:t>
            </a:r>
            <a:r>
              <a:rPr lang="cs-CZ" sz="1900" dirty="0" err="1">
                <a:latin typeface="+mj-lt"/>
              </a:rPr>
              <a:t>endl</a:t>
            </a:r>
            <a:r>
              <a:rPr lang="en-US" sz="1900" dirty="0">
                <a:latin typeface="+mj-lt"/>
              </a:rPr>
              <a:t>, J. </a:t>
            </a:r>
            <a:r>
              <a:rPr lang="en-US" sz="1900" dirty="0" err="1">
                <a:latin typeface="+mj-lt"/>
              </a:rPr>
              <a:t>Kvalitativní</a:t>
            </a:r>
            <a:r>
              <a:rPr lang="en-US" sz="1900" dirty="0">
                <a:latin typeface="+mj-lt"/>
              </a:rPr>
              <a:t> </a:t>
            </a:r>
            <a:r>
              <a:rPr lang="en-US" sz="1900" dirty="0" err="1">
                <a:latin typeface="+mj-lt"/>
              </a:rPr>
              <a:t>výzkum</a:t>
            </a:r>
            <a:r>
              <a:rPr lang="en-US" sz="1900" dirty="0">
                <a:latin typeface="+mj-lt"/>
              </a:rPr>
              <a:t>: </a:t>
            </a:r>
            <a:r>
              <a:rPr lang="en-US" sz="1900" dirty="0" err="1">
                <a:latin typeface="+mj-lt"/>
              </a:rPr>
              <a:t>základní</a:t>
            </a:r>
            <a:r>
              <a:rPr lang="en-US" sz="1900" dirty="0">
                <a:latin typeface="+mj-lt"/>
              </a:rPr>
              <a:t> </a:t>
            </a:r>
            <a:r>
              <a:rPr lang="en-US" sz="1900" dirty="0" err="1">
                <a:latin typeface="+mj-lt"/>
              </a:rPr>
              <a:t>teorie</a:t>
            </a:r>
            <a:r>
              <a:rPr lang="en-US" sz="1900" dirty="0">
                <a:latin typeface="+mj-lt"/>
              </a:rPr>
              <a:t>, </a:t>
            </a:r>
            <a:r>
              <a:rPr lang="en-US" sz="1900" dirty="0" err="1">
                <a:latin typeface="+mj-lt"/>
              </a:rPr>
              <a:t>metody</a:t>
            </a:r>
            <a:r>
              <a:rPr lang="en-US" sz="1900" dirty="0">
                <a:latin typeface="+mj-lt"/>
              </a:rPr>
              <a:t> a </a:t>
            </a:r>
            <a:r>
              <a:rPr lang="en-US" sz="1900" dirty="0" err="1">
                <a:latin typeface="+mj-lt"/>
              </a:rPr>
              <a:t>aplikace</a:t>
            </a:r>
            <a:r>
              <a:rPr lang="en-US" sz="1900" dirty="0">
                <a:latin typeface="+mj-lt"/>
              </a:rPr>
              <a:t>. </a:t>
            </a:r>
            <a:r>
              <a:rPr lang="en-US" sz="1900" dirty="0" err="1">
                <a:latin typeface="+mj-lt"/>
              </a:rPr>
              <a:t>Čtvrté</a:t>
            </a:r>
            <a:r>
              <a:rPr lang="en-US" sz="1900" dirty="0">
                <a:latin typeface="+mj-lt"/>
              </a:rPr>
              <a:t>, </a:t>
            </a:r>
            <a:r>
              <a:rPr lang="en-US" sz="1900" dirty="0" err="1">
                <a:latin typeface="+mj-lt"/>
              </a:rPr>
              <a:t>přepracované</a:t>
            </a:r>
            <a:r>
              <a:rPr lang="en-US" sz="1900" dirty="0">
                <a:latin typeface="+mj-lt"/>
              </a:rPr>
              <a:t> a </a:t>
            </a:r>
            <a:r>
              <a:rPr lang="en-US" sz="1900" dirty="0" err="1">
                <a:latin typeface="+mj-lt"/>
              </a:rPr>
              <a:t>rozšířené</a:t>
            </a:r>
            <a:r>
              <a:rPr lang="en-US" sz="1900" dirty="0">
                <a:latin typeface="+mj-lt"/>
              </a:rPr>
              <a:t> </a:t>
            </a:r>
            <a:r>
              <a:rPr lang="en-US" sz="1900" dirty="0" err="1">
                <a:latin typeface="+mj-lt"/>
              </a:rPr>
              <a:t>vydání</a:t>
            </a:r>
            <a:r>
              <a:rPr lang="en-US" sz="1900" dirty="0">
                <a:latin typeface="+mj-lt"/>
              </a:rPr>
              <a:t>. Praha: </a:t>
            </a:r>
            <a:r>
              <a:rPr lang="en-US" sz="1900" dirty="0" err="1">
                <a:latin typeface="+mj-lt"/>
              </a:rPr>
              <a:t>Portál</a:t>
            </a:r>
            <a:r>
              <a:rPr lang="en-US" sz="1900" dirty="0">
                <a:latin typeface="+mj-lt"/>
              </a:rPr>
              <a:t>, 2016. ISBN 978-80-262-0982-9.</a:t>
            </a:r>
            <a:endParaRPr lang="cs-CZ" sz="1900" dirty="0">
              <a:latin typeface="+mj-lt"/>
            </a:endParaRPr>
          </a:p>
          <a:p>
            <a:pPr algn="just"/>
            <a:r>
              <a:rPr lang="cs-CZ" sz="1900" b="0" i="0" dirty="0" err="1">
                <a:solidFill>
                  <a:srgbClr val="222222"/>
                </a:solidFill>
                <a:effectLst/>
                <a:latin typeface="+mj-lt"/>
              </a:rPr>
              <a:t>Hernandez</a:t>
            </a:r>
            <a:r>
              <a:rPr lang="cs-CZ" sz="1900" b="0" i="0" dirty="0">
                <a:solidFill>
                  <a:srgbClr val="222222"/>
                </a:solidFill>
                <a:effectLst/>
                <a:latin typeface="+mj-lt"/>
              </a:rPr>
              <a:t>, </a:t>
            </a:r>
            <a:r>
              <a:rPr lang="cs-CZ" sz="1900" b="0" i="0" dirty="0" err="1">
                <a:solidFill>
                  <a:srgbClr val="222222"/>
                </a:solidFill>
                <a:effectLst/>
                <a:latin typeface="+mj-lt"/>
              </a:rPr>
              <a:t>Alvaro</a:t>
            </a:r>
            <a:r>
              <a:rPr lang="cs-CZ" sz="1900" b="0" i="0" dirty="0">
                <a:solidFill>
                  <a:srgbClr val="222222"/>
                </a:solidFill>
                <a:effectLst/>
                <a:latin typeface="+mj-lt"/>
              </a:rPr>
              <a:t> &amp; </a:t>
            </a:r>
            <a:r>
              <a:rPr lang="cs-CZ" sz="1900" b="0" i="0" dirty="0" err="1">
                <a:solidFill>
                  <a:srgbClr val="222222"/>
                </a:solidFill>
                <a:effectLst/>
                <a:latin typeface="+mj-lt"/>
              </a:rPr>
              <a:t>Condal</a:t>
            </a:r>
            <a:r>
              <a:rPr lang="cs-CZ" sz="1900" b="0" i="0" dirty="0">
                <a:solidFill>
                  <a:srgbClr val="222222"/>
                </a:solidFill>
                <a:effectLst/>
                <a:latin typeface="+mj-lt"/>
              </a:rPr>
              <a:t>, Alfonso &amp; </a:t>
            </a:r>
            <a:r>
              <a:rPr lang="cs-CZ" sz="1900" b="0" i="0" dirty="0" err="1">
                <a:solidFill>
                  <a:srgbClr val="222222"/>
                </a:solidFill>
                <a:effectLst/>
                <a:latin typeface="+mj-lt"/>
              </a:rPr>
              <a:t>Poot-Salazar</a:t>
            </a:r>
            <a:r>
              <a:rPr lang="cs-CZ" sz="1900" b="0" i="0" dirty="0">
                <a:solidFill>
                  <a:srgbClr val="222222"/>
                </a:solidFill>
                <a:effectLst/>
                <a:latin typeface="+mj-lt"/>
              </a:rPr>
              <a:t>, A. &amp; </a:t>
            </a:r>
            <a:r>
              <a:rPr lang="cs-CZ" sz="1900" b="0" i="0" dirty="0" err="1">
                <a:solidFill>
                  <a:srgbClr val="222222"/>
                </a:solidFill>
                <a:effectLst/>
                <a:latin typeface="+mj-lt"/>
              </a:rPr>
              <a:t>Espinoza-Méndez</a:t>
            </a:r>
            <a:r>
              <a:rPr lang="cs-CZ" sz="1900" b="0" i="0" dirty="0">
                <a:solidFill>
                  <a:srgbClr val="222222"/>
                </a:solidFill>
                <a:effectLst/>
                <a:latin typeface="+mj-lt"/>
              </a:rPr>
              <a:t>, J.C.. (2015). </a:t>
            </a:r>
            <a:r>
              <a:rPr lang="cs-CZ" sz="1900" b="0" i="0" dirty="0" err="1">
                <a:solidFill>
                  <a:srgbClr val="222222"/>
                </a:solidFill>
                <a:effectLst/>
                <a:latin typeface="+mj-lt"/>
              </a:rPr>
              <a:t>Geostatistical</a:t>
            </a:r>
            <a:r>
              <a:rPr lang="cs-CZ" sz="1900" b="0" i="0" dirty="0">
                <a:solidFill>
                  <a:srgbClr val="222222"/>
                </a:solidFill>
                <a:effectLst/>
                <a:latin typeface="+mj-lt"/>
              </a:rPr>
              <a:t> </a:t>
            </a:r>
            <a:r>
              <a:rPr lang="cs-CZ" sz="1900" b="0" i="0" dirty="0" err="1">
                <a:solidFill>
                  <a:srgbClr val="222222"/>
                </a:solidFill>
                <a:effectLst/>
                <a:latin typeface="+mj-lt"/>
              </a:rPr>
              <a:t>analysis</a:t>
            </a:r>
            <a:r>
              <a:rPr lang="cs-CZ" sz="1900" b="0" i="0" dirty="0">
                <a:solidFill>
                  <a:srgbClr val="222222"/>
                </a:solidFill>
                <a:effectLst/>
                <a:latin typeface="+mj-lt"/>
              </a:rPr>
              <a:t> and </a:t>
            </a:r>
            <a:r>
              <a:rPr lang="cs-CZ" sz="1900" b="0" i="0" dirty="0" err="1">
                <a:solidFill>
                  <a:srgbClr val="222222"/>
                </a:solidFill>
                <a:effectLst/>
                <a:latin typeface="+mj-lt"/>
              </a:rPr>
              <a:t>spatial</a:t>
            </a:r>
            <a:r>
              <a:rPr lang="cs-CZ" sz="1900" b="0" i="0" dirty="0">
                <a:solidFill>
                  <a:srgbClr val="222222"/>
                </a:solidFill>
                <a:effectLst/>
                <a:latin typeface="+mj-lt"/>
              </a:rPr>
              <a:t> modeling </a:t>
            </a:r>
            <a:r>
              <a:rPr lang="cs-CZ" sz="1900" b="0" i="0" dirty="0" err="1">
                <a:solidFill>
                  <a:srgbClr val="222222"/>
                </a:solidFill>
                <a:effectLst/>
                <a:latin typeface="+mj-lt"/>
              </a:rPr>
              <a:t>of</a:t>
            </a:r>
            <a:r>
              <a:rPr lang="cs-CZ" sz="1900" b="0" i="0" dirty="0">
                <a:solidFill>
                  <a:srgbClr val="222222"/>
                </a:solidFill>
                <a:effectLst/>
                <a:latin typeface="+mj-lt"/>
              </a:rPr>
              <a:t> </a:t>
            </a:r>
            <a:r>
              <a:rPr lang="cs-CZ" sz="1900" b="0" i="0" dirty="0" err="1">
                <a:solidFill>
                  <a:srgbClr val="222222"/>
                </a:solidFill>
                <a:effectLst/>
                <a:latin typeface="+mj-lt"/>
              </a:rPr>
              <a:t>population</a:t>
            </a:r>
            <a:r>
              <a:rPr lang="cs-CZ" sz="1900" b="0" i="0" dirty="0">
                <a:solidFill>
                  <a:srgbClr val="222222"/>
                </a:solidFill>
                <a:effectLst/>
                <a:latin typeface="+mj-lt"/>
              </a:rPr>
              <a:t> </a:t>
            </a:r>
            <a:r>
              <a:rPr lang="cs-CZ" sz="1900" b="0" i="0" dirty="0" err="1">
                <a:solidFill>
                  <a:srgbClr val="222222"/>
                </a:solidFill>
                <a:effectLst/>
                <a:latin typeface="+mj-lt"/>
              </a:rPr>
              <a:t>density</a:t>
            </a:r>
            <a:r>
              <a:rPr lang="cs-CZ" sz="1900" b="0" i="0" dirty="0">
                <a:solidFill>
                  <a:srgbClr val="222222"/>
                </a:solidFill>
                <a:effectLst/>
                <a:latin typeface="+mj-lt"/>
              </a:rPr>
              <a:t> </a:t>
            </a:r>
            <a:r>
              <a:rPr lang="cs-CZ" sz="1900" b="0" i="0" dirty="0" err="1">
                <a:solidFill>
                  <a:srgbClr val="222222"/>
                </a:solidFill>
                <a:effectLst/>
                <a:latin typeface="+mj-lt"/>
              </a:rPr>
              <a:t>forthe</a:t>
            </a:r>
            <a:r>
              <a:rPr lang="cs-CZ" sz="1900" b="0" i="0" dirty="0">
                <a:solidFill>
                  <a:srgbClr val="222222"/>
                </a:solidFill>
                <a:effectLst/>
                <a:latin typeface="+mj-lt"/>
              </a:rPr>
              <a:t> </a:t>
            </a:r>
            <a:r>
              <a:rPr lang="cs-CZ" sz="1900" b="0" i="0" dirty="0" err="1">
                <a:solidFill>
                  <a:srgbClr val="222222"/>
                </a:solidFill>
                <a:effectLst/>
                <a:latin typeface="+mj-lt"/>
              </a:rPr>
              <a:t>sea</a:t>
            </a:r>
            <a:r>
              <a:rPr lang="cs-CZ" sz="1900" b="0" i="0" dirty="0">
                <a:solidFill>
                  <a:srgbClr val="222222"/>
                </a:solidFill>
                <a:effectLst/>
                <a:latin typeface="+mj-lt"/>
              </a:rPr>
              <a:t> </a:t>
            </a:r>
            <a:r>
              <a:rPr lang="cs-CZ" sz="1900" b="0" i="0" dirty="0" err="1">
                <a:solidFill>
                  <a:srgbClr val="222222"/>
                </a:solidFill>
                <a:effectLst/>
                <a:latin typeface="+mj-lt"/>
              </a:rPr>
              <a:t>cucumbers</a:t>
            </a:r>
            <a:r>
              <a:rPr lang="cs-CZ" sz="1900" b="0" i="0" dirty="0">
                <a:solidFill>
                  <a:srgbClr val="222222"/>
                </a:solidFill>
                <a:effectLst/>
                <a:latin typeface="+mj-lt"/>
              </a:rPr>
              <a:t> </a:t>
            </a:r>
            <a:r>
              <a:rPr lang="cs-CZ" sz="1900" b="0" i="0" dirty="0" err="1">
                <a:solidFill>
                  <a:srgbClr val="222222"/>
                </a:solidFill>
                <a:effectLst/>
                <a:latin typeface="+mj-lt"/>
              </a:rPr>
              <a:t>Isostichopus</a:t>
            </a:r>
            <a:r>
              <a:rPr lang="cs-CZ" sz="1900" b="0" i="0" dirty="0">
                <a:solidFill>
                  <a:srgbClr val="222222"/>
                </a:solidFill>
                <a:effectLst/>
                <a:latin typeface="+mj-lt"/>
              </a:rPr>
              <a:t> </a:t>
            </a:r>
            <a:r>
              <a:rPr lang="cs-CZ" sz="1900" b="0" i="0" dirty="0" err="1">
                <a:solidFill>
                  <a:srgbClr val="222222"/>
                </a:solidFill>
                <a:effectLst/>
                <a:latin typeface="+mj-lt"/>
              </a:rPr>
              <a:t>badionotus</a:t>
            </a:r>
            <a:r>
              <a:rPr lang="cs-CZ" sz="1900" b="0" i="0" dirty="0">
                <a:solidFill>
                  <a:srgbClr val="222222"/>
                </a:solidFill>
                <a:effectLst/>
                <a:latin typeface="+mj-lt"/>
              </a:rPr>
              <a:t> and </a:t>
            </a:r>
            <a:r>
              <a:rPr lang="cs-CZ" sz="1900" b="0" i="0" dirty="0" err="1">
                <a:solidFill>
                  <a:srgbClr val="222222"/>
                </a:solidFill>
                <a:effectLst/>
                <a:latin typeface="+mj-lt"/>
              </a:rPr>
              <a:t>Holothuria</a:t>
            </a:r>
            <a:r>
              <a:rPr lang="cs-CZ" sz="1900" b="0" i="0" dirty="0">
                <a:solidFill>
                  <a:srgbClr val="222222"/>
                </a:solidFill>
                <a:effectLst/>
                <a:latin typeface="+mj-lt"/>
              </a:rPr>
              <a:t> </a:t>
            </a:r>
            <a:r>
              <a:rPr lang="cs-CZ" sz="1900" b="0" i="0" dirty="0" err="1">
                <a:solidFill>
                  <a:srgbClr val="222222"/>
                </a:solidFill>
                <a:effectLst/>
                <a:latin typeface="+mj-lt"/>
              </a:rPr>
              <a:t>floridana</a:t>
            </a:r>
            <a:r>
              <a:rPr lang="cs-CZ" sz="1900" b="0" i="0" dirty="0">
                <a:solidFill>
                  <a:srgbClr val="222222"/>
                </a:solidFill>
                <a:effectLst/>
                <a:latin typeface="+mj-lt"/>
              </a:rPr>
              <a:t> </a:t>
            </a:r>
            <a:r>
              <a:rPr lang="cs-CZ" sz="1900" b="0" i="0" dirty="0" err="1">
                <a:solidFill>
                  <a:srgbClr val="222222"/>
                </a:solidFill>
                <a:effectLst/>
                <a:latin typeface="+mj-lt"/>
              </a:rPr>
              <a:t>onthe</a:t>
            </a:r>
            <a:r>
              <a:rPr lang="cs-CZ" sz="1900" b="0" i="0" dirty="0">
                <a:solidFill>
                  <a:srgbClr val="222222"/>
                </a:solidFill>
                <a:effectLst/>
                <a:latin typeface="+mj-lt"/>
              </a:rPr>
              <a:t> Yucatan </a:t>
            </a:r>
            <a:r>
              <a:rPr lang="cs-CZ" sz="1900" b="0" i="0" dirty="0" err="1">
                <a:solidFill>
                  <a:srgbClr val="222222"/>
                </a:solidFill>
                <a:effectLst/>
                <a:latin typeface="+mj-lt"/>
              </a:rPr>
              <a:t>Peninsula</a:t>
            </a:r>
            <a:r>
              <a:rPr lang="cs-CZ" sz="1900" b="0" i="0" dirty="0">
                <a:solidFill>
                  <a:srgbClr val="222222"/>
                </a:solidFill>
                <a:effectLst/>
                <a:latin typeface="+mj-lt"/>
              </a:rPr>
              <a:t>, </a:t>
            </a:r>
            <a:r>
              <a:rPr lang="cs-CZ" sz="1900" b="0" i="0" dirty="0" err="1">
                <a:solidFill>
                  <a:srgbClr val="222222"/>
                </a:solidFill>
                <a:effectLst/>
                <a:latin typeface="+mj-lt"/>
              </a:rPr>
              <a:t>Mexico</a:t>
            </a:r>
            <a:r>
              <a:rPr lang="cs-CZ" sz="1900" b="0" i="0" dirty="0">
                <a:solidFill>
                  <a:srgbClr val="222222"/>
                </a:solidFill>
                <a:effectLst/>
                <a:latin typeface="+mj-lt"/>
              </a:rPr>
              <a:t>. </a:t>
            </a:r>
            <a:r>
              <a:rPr lang="cs-CZ" sz="1900" b="0" i="0" dirty="0" err="1">
                <a:solidFill>
                  <a:srgbClr val="222222"/>
                </a:solidFill>
                <a:effectLst/>
                <a:latin typeface="+mj-lt"/>
              </a:rPr>
              <a:t>Fisheries</a:t>
            </a:r>
            <a:r>
              <a:rPr lang="cs-CZ" sz="1900" b="0" i="0" dirty="0">
                <a:solidFill>
                  <a:srgbClr val="222222"/>
                </a:solidFill>
                <a:effectLst/>
                <a:latin typeface="+mj-lt"/>
              </a:rPr>
              <a:t> </a:t>
            </a:r>
            <a:r>
              <a:rPr lang="cs-CZ" sz="1900" b="0" i="0" dirty="0" err="1">
                <a:solidFill>
                  <a:srgbClr val="222222"/>
                </a:solidFill>
                <a:effectLst/>
                <a:latin typeface="+mj-lt"/>
              </a:rPr>
              <a:t>Research</a:t>
            </a:r>
            <a:r>
              <a:rPr lang="cs-CZ" sz="1900" b="0" i="0" dirty="0">
                <a:solidFill>
                  <a:srgbClr val="222222"/>
                </a:solidFill>
                <a:effectLst/>
                <a:latin typeface="+mj-lt"/>
              </a:rPr>
              <a:t>. 172. 114-124. 10.1016/j.fishres.2015.07.005. </a:t>
            </a:r>
          </a:p>
          <a:p>
            <a:pPr algn="just"/>
            <a:r>
              <a:rPr lang="en-US" sz="1900" dirty="0" err="1">
                <a:latin typeface="+mj-lt"/>
              </a:rPr>
              <a:t>Isaaks</a:t>
            </a:r>
            <a:r>
              <a:rPr lang="en-US" sz="1900" dirty="0">
                <a:latin typeface="+mj-lt"/>
              </a:rPr>
              <a:t>, E.H. and Srivastava, R.M. (1989) An Introduction to Applied </a:t>
            </a:r>
            <a:r>
              <a:rPr lang="en-US" sz="1900" dirty="0" err="1">
                <a:latin typeface="+mj-lt"/>
              </a:rPr>
              <a:t>Geostatistics</a:t>
            </a:r>
            <a:r>
              <a:rPr lang="en-US" sz="1900" dirty="0">
                <a:latin typeface="+mj-lt"/>
              </a:rPr>
              <a:t>. Oxford University Press, Oxford, 561.</a:t>
            </a:r>
            <a:endParaRPr lang="cs-CZ" sz="1900" dirty="0">
              <a:latin typeface="+mj-lt"/>
            </a:endParaRPr>
          </a:p>
          <a:p>
            <a:pPr algn="just"/>
            <a:r>
              <a:rPr lang="fr-FR" sz="1900" dirty="0">
                <a:latin typeface="+mj-lt"/>
              </a:rPr>
              <a:t>Matheron, G. (1962) “Traité de Géostatistique Appliquée”, Editions Technip-Paris, Tome 1, 333 p., Tome 2, 171 p.</a:t>
            </a:r>
            <a:endParaRPr lang="cs-CZ" sz="1900" dirty="0">
              <a:latin typeface="+mj-lt"/>
            </a:endParaRPr>
          </a:p>
          <a:p>
            <a:pPr algn="just"/>
            <a:r>
              <a:rPr lang="cs-CZ" sz="1900" b="0" dirty="0">
                <a:solidFill>
                  <a:srgbClr val="222222"/>
                </a:solidFill>
                <a:effectLst/>
                <a:latin typeface="+mj-lt"/>
              </a:rPr>
              <a:t>Silva, D.; </a:t>
            </a:r>
            <a:r>
              <a:rPr lang="cs-CZ" sz="1900" b="0" dirty="0" err="1">
                <a:solidFill>
                  <a:srgbClr val="222222"/>
                </a:solidFill>
                <a:effectLst/>
                <a:latin typeface="+mj-lt"/>
              </a:rPr>
              <a:t>Almeida</a:t>
            </a:r>
            <a:r>
              <a:rPr lang="cs-CZ" sz="1900" b="0" dirty="0">
                <a:solidFill>
                  <a:srgbClr val="222222"/>
                </a:solidFill>
                <a:effectLst/>
                <a:latin typeface="+mj-lt"/>
              </a:rPr>
              <a:t>, J. </a:t>
            </a:r>
            <a:r>
              <a:rPr lang="cs-CZ" sz="1900" b="0" dirty="0" err="1">
                <a:solidFill>
                  <a:srgbClr val="222222"/>
                </a:solidFill>
                <a:effectLst/>
                <a:latin typeface="+mj-lt"/>
              </a:rPr>
              <a:t>Geostatistical</a:t>
            </a:r>
            <a:r>
              <a:rPr lang="cs-CZ" sz="1900" b="0" dirty="0">
                <a:solidFill>
                  <a:srgbClr val="222222"/>
                </a:solidFill>
                <a:effectLst/>
                <a:latin typeface="+mj-lt"/>
              </a:rPr>
              <a:t> </a:t>
            </a:r>
            <a:r>
              <a:rPr lang="cs-CZ" sz="1900" b="0" dirty="0" err="1">
                <a:solidFill>
                  <a:srgbClr val="222222"/>
                </a:solidFill>
                <a:effectLst/>
                <a:latin typeface="+mj-lt"/>
              </a:rPr>
              <a:t>Methodology</a:t>
            </a:r>
            <a:r>
              <a:rPr lang="cs-CZ" sz="1900" b="0" dirty="0">
                <a:solidFill>
                  <a:srgbClr val="222222"/>
                </a:solidFill>
                <a:effectLst/>
                <a:latin typeface="+mj-lt"/>
              </a:rPr>
              <a:t> to </a:t>
            </a:r>
            <a:r>
              <a:rPr lang="cs-CZ" sz="1900" b="0" dirty="0" err="1">
                <a:solidFill>
                  <a:srgbClr val="222222"/>
                </a:solidFill>
                <a:effectLst/>
                <a:latin typeface="+mj-lt"/>
              </a:rPr>
              <a:t>Characterize</a:t>
            </a:r>
            <a:r>
              <a:rPr lang="cs-CZ" sz="1900" b="0" dirty="0">
                <a:solidFill>
                  <a:srgbClr val="222222"/>
                </a:solidFill>
                <a:effectLst/>
                <a:latin typeface="+mj-lt"/>
              </a:rPr>
              <a:t> </a:t>
            </a:r>
            <a:r>
              <a:rPr lang="cs-CZ" sz="1900" b="0" dirty="0" err="1">
                <a:solidFill>
                  <a:srgbClr val="222222"/>
                </a:solidFill>
                <a:effectLst/>
                <a:latin typeface="+mj-lt"/>
              </a:rPr>
              <a:t>Volcanogenic</a:t>
            </a:r>
            <a:r>
              <a:rPr lang="cs-CZ" sz="1900" b="0" dirty="0">
                <a:solidFill>
                  <a:srgbClr val="222222"/>
                </a:solidFill>
                <a:effectLst/>
                <a:latin typeface="+mj-lt"/>
              </a:rPr>
              <a:t> </a:t>
            </a:r>
            <a:r>
              <a:rPr lang="cs-CZ" sz="1900" b="0" dirty="0" err="1">
                <a:solidFill>
                  <a:srgbClr val="222222"/>
                </a:solidFill>
                <a:effectLst/>
                <a:latin typeface="+mj-lt"/>
              </a:rPr>
              <a:t>Massive</a:t>
            </a:r>
            <a:r>
              <a:rPr lang="cs-CZ" sz="1900" b="0" dirty="0">
                <a:solidFill>
                  <a:srgbClr val="222222"/>
                </a:solidFill>
                <a:effectLst/>
                <a:latin typeface="+mj-lt"/>
              </a:rPr>
              <a:t> and </a:t>
            </a:r>
            <a:r>
              <a:rPr lang="cs-CZ" sz="1900" b="0" dirty="0" err="1">
                <a:solidFill>
                  <a:srgbClr val="222222"/>
                </a:solidFill>
                <a:effectLst/>
                <a:latin typeface="+mj-lt"/>
              </a:rPr>
              <a:t>Stockwork</a:t>
            </a:r>
            <a:r>
              <a:rPr lang="cs-CZ" sz="1900" b="0" dirty="0">
                <a:solidFill>
                  <a:srgbClr val="222222"/>
                </a:solidFill>
                <a:effectLst/>
                <a:latin typeface="+mj-lt"/>
              </a:rPr>
              <a:t> Ore </a:t>
            </a:r>
            <a:r>
              <a:rPr lang="cs-CZ" sz="1900" b="0" dirty="0" err="1">
                <a:solidFill>
                  <a:srgbClr val="222222"/>
                </a:solidFill>
                <a:effectLst/>
                <a:latin typeface="+mj-lt"/>
              </a:rPr>
              <a:t>Deposits</a:t>
            </a:r>
            <a:r>
              <a:rPr lang="cs-CZ" sz="1900" b="0" dirty="0">
                <a:solidFill>
                  <a:srgbClr val="222222"/>
                </a:solidFill>
                <a:effectLst/>
                <a:latin typeface="+mj-lt"/>
              </a:rPr>
              <a:t>. </a:t>
            </a:r>
            <a:r>
              <a:rPr lang="cs-CZ" sz="1900" b="0" dirty="0" err="1">
                <a:solidFill>
                  <a:srgbClr val="222222"/>
                </a:solidFill>
                <a:effectLst/>
                <a:latin typeface="+mj-lt"/>
              </a:rPr>
              <a:t>Minerals</a:t>
            </a:r>
            <a:r>
              <a:rPr lang="cs-CZ" sz="1900" b="0" dirty="0">
                <a:solidFill>
                  <a:srgbClr val="222222"/>
                </a:solidFill>
                <a:effectLst/>
                <a:latin typeface="+mj-lt"/>
              </a:rPr>
              <a:t> </a:t>
            </a:r>
            <a:r>
              <a:rPr lang="cs-CZ" sz="1900" dirty="0">
                <a:solidFill>
                  <a:srgbClr val="222222"/>
                </a:solidFill>
                <a:effectLst/>
                <a:latin typeface="+mj-lt"/>
              </a:rPr>
              <a:t>2017</a:t>
            </a:r>
            <a:r>
              <a:rPr lang="cs-CZ" sz="1900" b="0" dirty="0">
                <a:solidFill>
                  <a:srgbClr val="222222"/>
                </a:solidFill>
                <a:effectLst/>
                <a:latin typeface="+mj-lt"/>
              </a:rPr>
              <a:t>, 7, 238. </a:t>
            </a:r>
            <a:r>
              <a:rPr lang="cs-CZ" sz="1900" b="0" dirty="0">
                <a:solidFill>
                  <a:srgbClr val="222222"/>
                </a:solidFill>
                <a:effectLst/>
                <a:latin typeface="+mj-lt"/>
                <a:hlinkClick r:id="rId2"/>
              </a:rPr>
              <a:t>https://doi.org/10.3390/min7120238</a:t>
            </a:r>
            <a:endParaRPr lang="cs-CZ" sz="1900" dirty="0">
              <a:latin typeface="+mj-lt"/>
            </a:endParaRPr>
          </a:p>
          <a:p>
            <a:pPr algn="just"/>
            <a:r>
              <a:rPr lang="en-US" sz="1900" dirty="0" err="1">
                <a:latin typeface="+mj-lt"/>
              </a:rPr>
              <a:t>Stresman</a:t>
            </a:r>
            <a:r>
              <a:rPr lang="en-US" sz="1900" dirty="0">
                <a:latin typeface="+mj-lt"/>
              </a:rPr>
              <a:t>, G., Giorgi, E., </a:t>
            </a:r>
            <a:r>
              <a:rPr lang="en-US" sz="1900" dirty="0" err="1">
                <a:latin typeface="+mj-lt"/>
              </a:rPr>
              <a:t>Baidjoe</a:t>
            </a:r>
            <a:r>
              <a:rPr lang="en-US" sz="1900" dirty="0">
                <a:latin typeface="+mj-lt"/>
              </a:rPr>
              <a:t>, A. et al. Impact of metric and sample size on determining malaria hotspot boundaries. Sci Rep 7, 45849 (2017). </a:t>
            </a:r>
            <a:r>
              <a:rPr lang="en-US" sz="1900" dirty="0">
                <a:latin typeface="+mj-lt"/>
                <a:hlinkClick r:id="rId3"/>
              </a:rPr>
              <a:t>https://doi.org/10.1038/srep45849</a:t>
            </a:r>
            <a:endParaRPr lang="cs-CZ" sz="1900" dirty="0">
              <a:latin typeface="+mj-lt"/>
            </a:endParaRPr>
          </a:p>
          <a:p>
            <a:pPr algn="just"/>
            <a:r>
              <a:rPr lang="en-US" sz="1900" dirty="0">
                <a:latin typeface="+mj-lt"/>
              </a:rPr>
              <a:t>W</a:t>
            </a:r>
            <a:r>
              <a:rPr lang="cs-CZ" sz="1900" dirty="0" err="1">
                <a:latin typeface="+mj-lt"/>
              </a:rPr>
              <a:t>ebster</a:t>
            </a:r>
            <a:r>
              <a:rPr lang="en-US" sz="1900" dirty="0">
                <a:latin typeface="+mj-lt"/>
              </a:rPr>
              <a:t>, R. a</a:t>
            </a:r>
            <a:r>
              <a:rPr lang="cs-CZ" sz="1900" dirty="0" err="1">
                <a:latin typeface="+mj-lt"/>
              </a:rPr>
              <a:t>nd</a:t>
            </a:r>
            <a:r>
              <a:rPr lang="en-US" sz="1900" dirty="0">
                <a:latin typeface="+mj-lt"/>
              </a:rPr>
              <a:t> M. A. </a:t>
            </a:r>
            <a:r>
              <a:rPr lang="cs-CZ" sz="1900" dirty="0">
                <a:latin typeface="+mj-lt"/>
              </a:rPr>
              <a:t>Oliver</a:t>
            </a:r>
            <a:r>
              <a:rPr lang="en-US" sz="1900" dirty="0">
                <a:latin typeface="+mj-lt"/>
              </a:rPr>
              <a:t>. </a:t>
            </a:r>
            <a:r>
              <a:rPr lang="en-US" sz="1900" dirty="0" err="1">
                <a:latin typeface="+mj-lt"/>
              </a:rPr>
              <a:t>Geostatistics</a:t>
            </a:r>
            <a:r>
              <a:rPr lang="en-US" sz="1900" dirty="0">
                <a:latin typeface="+mj-lt"/>
              </a:rPr>
              <a:t> for environmental scientists. 2nd ed. Chichester: John Wiley &amp; Sons, 2007. xii, 315. ISBN 9780470028582.</a:t>
            </a:r>
          </a:p>
          <a:p>
            <a:pPr algn="just"/>
            <a:endParaRPr lang="en-US" sz="1600" dirty="0"/>
          </a:p>
          <a:p>
            <a:pPr algn="just"/>
            <a:endParaRPr lang="en-US" sz="1600" dirty="0"/>
          </a:p>
          <a:p>
            <a:pPr algn="just"/>
            <a:endParaRPr lang="cs-CZ" sz="1600" dirty="0"/>
          </a:p>
          <a:p>
            <a:pPr algn="just"/>
            <a:endParaRPr lang="cs-CZ" sz="1600" dirty="0"/>
          </a:p>
          <a:p>
            <a:pPr algn="just"/>
            <a:endParaRPr lang="cs-CZ" sz="1600" dirty="0"/>
          </a:p>
        </p:txBody>
      </p:sp>
    </p:spTree>
    <p:extLst>
      <p:ext uri="{BB962C8B-B14F-4D97-AF65-F5344CB8AC3E}">
        <p14:creationId xmlns:p14="http://schemas.microsoft.com/office/powerpoint/2010/main" val="10666319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4FD2B4-9D68-4776-65B5-88F9609A9F19}"/>
              </a:ext>
            </a:extLst>
          </p:cNvPr>
          <p:cNvSpPr txBox="1"/>
          <p:nvPr/>
        </p:nvSpPr>
        <p:spPr>
          <a:xfrm>
            <a:off x="3451226" y="6183976"/>
            <a:ext cx="5305875" cy="492443"/>
          </a:xfrm>
          <a:prstGeom prst="rect">
            <a:avLst/>
          </a:prstGeom>
          <a:noFill/>
        </p:spPr>
        <p:txBody>
          <a:bodyPr wrap="square" rtlCol="0">
            <a:spAutoFit/>
          </a:bodyPr>
          <a:lstStyle/>
          <a:p>
            <a:pPr algn="ctr">
              <a:spcAft>
                <a:spcPts val="0"/>
              </a:spcAft>
            </a:pPr>
            <a:r>
              <a:rPr lang="en-GB" sz="1400" b="0" i="0" u="none" strike="noStrike" dirty="0" err="1">
                <a:solidFill>
                  <a:srgbClr val="00A499"/>
                </a:solidFill>
                <a:effectLst/>
              </a:rPr>
              <a:t>Transformace</a:t>
            </a:r>
            <a:r>
              <a:rPr lang="en-GB" sz="1400" b="0" i="0" u="none" strike="noStrike" dirty="0">
                <a:solidFill>
                  <a:srgbClr val="00A499"/>
                </a:solidFill>
                <a:effectLst/>
              </a:rPr>
              <a:t> </a:t>
            </a:r>
            <a:r>
              <a:rPr lang="en-GB" sz="1400" b="0" i="0" u="none" strike="noStrike" dirty="0" err="1">
                <a:solidFill>
                  <a:srgbClr val="00A499"/>
                </a:solidFill>
                <a:effectLst/>
              </a:rPr>
              <a:t>formy</a:t>
            </a:r>
            <a:r>
              <a:rPr lang="en-GB" sz="1400" b="0" i="0" u="none" strike="noStrike" dirty="0">
                <a:solidFill>
                  <a:srgbClr val="00A499"/>
                </a:solidFill>
                <a:effectLst/>
              </a:rPr>
              <a:t> a </a:t>
            </a:r>
            <a:r>
              <a:rPr lang="en-GB" sz="1400" b="0" i="0" u="none" strike="noStrike" dirty="0" err="1">
                <a:solidFill>
                  <a:srgbClr val="00A499"/>
                </a:solidFill>
                <a:effectLst/>
              </a:rPr>
              <a:t>obsahu</a:t>
            </a:r>
            <a:r>
              <a:rPr lang="en-GB" sz="1400" b="0" i="0" u="none" strike="noStrike" dirty="0">
                <a:solidFill>
                  <a:srgbClr val="00A499"/>
                </a:solidFill>
                <a:effectLst/>
              </a:rPr>
              <a:t> </a:t>
            </a:r>
            <a:r>
              <a:rPr lang="en-GB" sz="1400" b="0" i="0" u="none" strike="noStrike" dirty="0" err="1">
                <a:solidFill>
                  <a:srgbClr val="00A499"/>
                </a:solidFill>
                <a:effectLst/>
              </a:rPr>
              <a:t>vysokoškolského</a:t>
            </a:r>
            <a:r>
              <a:rPr lang="en-GB" sz="1400" b="0" i="0" u="none" strike="noStrike" dirty="0">
                <a:solidFill>
                  <a:srgbClr val="00A499"/>
                </a:solidFill>
                <a:effectLst/>
              </a:rPr>
              <a:t> </a:t>
            </a:r>
            <a:r>
              <a:rPr lang="en-GB" sz="1400" b="0" i="0" u="none" strike="noStrike" dirty="0" err="1">
                <a:solidFill>
                  <a:srgbClr val="00A499"/>
                </a:solidFill>
                <a:effectLst/>
              </a:rPr>
              <a:t>vzdělávání</a:t>
            </a:r>
            <a:r>
              <a:rPr lang="en-GB" sz="1400" b="0" i="0" u="none" strike="noStrike" dirty="0">
                <a:solidFill>
                  <a:srgbClr val="00A499"/>
                </a:solidFill>
                <a:effectLst/>
              </a:rPr>
              <a:t> </a:t>
            </a:r>
            <a:r>
              <a:rPr lang="en-GB" sz="1400" b="0" i="0" u="none" strike="noStrike" dirty="0" err="1">
                <a:solidFill>
                  <a:srgbClr val="00A499"/>
                </a:solidFill>
                <a:effectLst/>
              </a:rPr>
              <a:t>na</a:t>
            </a:r>
            <a:r>
              <a:rPr lang="en-GB" sz="1400" b="0" i="0" u="none" strike="noStrike" dirty="0">
                <a:solidFill>
                  <a:srgbClr val="00A499"/>
                </a:solidFill>
                <a:effectLst/>
              </a:rPr>
              <a:t> VŠB-TUO</a:t>
            </a:r>
          </a:p>
          <a:p>
            <a:pPr algn="ctr">
              <a:spcAft>
                <a:spcPts val="0"/>
              </a:spcAft>
            </a:pPr>
            <a:r>
              <a:rPr lang="en-GB" sz="1200" b="0" i="0" u="none" strike="noStrike" dirty="0">
                <a:solidFill>
                  <a:schemeClr val="tx1">
                    <a:lumMod val="65000"/>
                    <a:lumOff val="35000"/>
                  </a:schemeClr>
                </a:solidFill>
                <a:effectLst/>
              </a:rPr>
              <a:t>NPO_VŠB-TUO_MSMT-16605/2022</a:t>
            </a:r>
            <a:endParaRPr lang="en-CZ" sz="2400" dirty="0">
              <a:solidFill>
                <a:schemeClr val="tx1">
                  <a:lumMod val="65000"/>
                  <a:lumOff val="35000"/>
                </a:schemeClr>
              </a:solidFill>
            </a:endParaRPr>
          </a:p>
        </p:txBody>
      </p:sp>
      <p:pic>
        <p:nvPicPr>
          <p:cNvPr id="6" name="Picture 5" descr="Text&#10;&#10;Description automatically generated with low confidence">
            <a:extLst>
              <a:ext uri="{FF2B5EF4-FFF2-40B4-BE49-F238E27FC236}">
                <a16:creationId xmlns:a16="http://schemas.microsoft.com/office/drawing/2014/main" id="{006FB6C5-D1D9-8FF3-E8A4-F06D6789DD3B}"/>
              </a:ext>
            </a:extLst>
          </p:cNvPr>
          <p:cNvPicPr>
            <a:picLocks noChangeAspect="1"/>
          </p:cNvPicPr>
          <p:nvPr/>
        </p:nvPicPr>
        <p:blipFill>
          <a:blip r:embed="rId3"/>
          <a:stretch>
            <a:fillRect/>
          </a:stretch>
        </p:blipFill>
        <p:spPr>
          <a:xfrm>
            <a:off x="3339193" y="5020028"/>
            <a:ext cx="5531085" cy="1019007"/>
          </a:xfrm>
          <a:prstGeom prst="rect">
            <a:avLst/>
          </a:prstGeom>
        </p:spPr>
      </p:pic>
      <p:sp>
        <p:nvSpPr>
          <p:cNvPr id="7" name="TextBox 6">
            <a:extLst>
              <a:ext uri="{FF2B5EF4-FFF2-40B4-BE49-F238E27FC236}">
                <a16:creationId xmlns:a16="http://schemas.microsoft.com/office/drawing/2014/main" id="{9B2C36BC-2171-D0CE-214B-77FEB160F67D}"/>
              </a:ext>
            </a:extLst>
          </p:cNvPr>
          <p:cNvSpPr txBox="1"/>
          <p:nvPr/>
        </p:nvSpPr>
        <p:spPr>
          <a:xfrm>
            <a:off x="2122715" y="2259044"/>
            <a:ext cx="7952013" cy="523220"/>
          </a:xfrm>
          <a:prstGeom prst="rect">
            <a:avLst/>
          </a:prstGeom>
          <a:noFill/>
        </p:spPr>
        <p:txBody>
          <a:bodyPr wrap="square" rtlCol="0">
            <a:spAutoFit/>
          </a:bodyPr>
          <a:lstStyle/>
          <a:p>
            <a:pPr algn="ctr"/>
            <a:r>
              <a:rPr lang="en-GB" sz="2800" b="1" dirty="0" err="1">
                <a:solidFill>
                  <a:srgbClr val="00A499"/>
                </a:solidFill>
                <a:latin typeface="Calibri" panose="020F0502020204030204" pitchFamily="34" charset="0"/>
              </a:rPr>
              <a:t>Děkuji</a:t>
            </a:r>
            <a:r>
              <a:rPr lang="en-GB" sz="2800" b="1" dirty="0">
                <a:solidFill>
                  <a:srgbClr val="00A499"/>
                </a:solidFill>
                <a:latin typeface="Calibri" panose="020F0502020204030204" pitchFamily="34" charset="0"/>
              </a:rPr>
              <a:t> za </a:t>
            </a:r>
            <a:r>
              <a:rPr lang="en-GB" sz="2800" b="1" dirty="0" err="1">
                <a:solidFill>
                  <a:srgbClr val="00A499"/>
                </a:solidFill>
                <a:latin typeface="Calibri" panose="020F0502020204030204" pitchFamily="34" charset="0"/>
              </a:rPr>
              <a:t>pozornost</a:t>
            </a:r>
            <a:endParaRPr lang="en-GB" sz="2800" b="1" i="0" u="none" strike="noStrike" dirty="0">
              <a:solidFill>
                <a:srgbClr val="00A499"/>
              </a:solidFill>
              <a:effectLst/>
              <a:latin typeface="Calibri" panose="020F0502020204030204" pitchFamily="34" charset="0"/>
            </a:endParaRPr>
          </a:p>
        </p:txBody>
      </p:sp>
      <p:sp>
        <p:nvSpPr>
          <p:cNvPr id="8" name="TextBox 7">
            <a:extLst>
              <a:ext uri="{FF2B5EF4-FFF2-40B4-BE49-F238E27FC236}">
                <a16:creationId xmlns:a16="http://schemas.microsoft.com/office/drawing/2014/main" id="{0EA4430B-5946-CA75-0549-E3178C6DB125}"/>
              </a:ext>
            </a:extLst>
          </p:cNvPr>
          <p:cNvSpPr txBox="1"/>
          <p:nvPr/>
        </p:nvSpPr>
        <p:spPr>
          <a:xfrm>
            <a:off x="4975545" y="3559722"/>
            <a:ext cx="2188035" cy="369332"/>
          </a:xfrm>
          <a:prstGeom prst="rect">
            <a:avLst/>
          </a:prstGeom>
          <a:noFill/>
        </p:spPr>
        <p:txBody>
          <a:bodyPr wrap="none" rtlCol="0">
            <a:spAutoFit/>
          </a:bodyPr>
          <a:lstStyle/>
          <a:p>
            <a:r>
              <a:rPr lang="cs-CZ" dirty="0"/>
              <a:t>lucie.orlikova@vsb.cz</a:t>
            </a:r>
            <a:endParaRPr lang="en-CZ" dirty="0"/>
          </a:p>
        </p:txBody>
      </p:sp>
      <p:pic>
        <p:nvPicPr>
          <p:cNvPr id="9" name="Picture 8">
            <a:extLst>
              <a:ext uri="{FF2B5EF4-FFF2-40B4-BE49-F238E27FC236}">
                <a16:creationId xmlns:a16="http://schemas.microsoft.com/office/drawing/2014/main" id="{F0F1CEB1-E24B-0D60-19F6-080AA664018F}"/>
              </a:ext>
            </a:extLst>
          </p:cNvPr>
          <p:cNvPicPr>
            <a:picLocks noChangeAspect="1"/>
          </p:cNvPicPr>
          <p:nvPr/>
        </p:nvPicPr>
        <p:blipFill>
          <a:blip r:embed="rId4"/>
          <a:stretch>
            <a:fillRect/>
          </a:stretch>
        </p:blipFill>
        <p:spPr>
          <a:xfrm>
            <a:off x="5044748" y="253114"/>
            <a:ext cx="2118832" cy="1228472"/>
          </a:xfrm>
          <a:prstGeom prst="rect">
            <a:avLst/>
          </a:prstGeom>
        </p:spPr>
      </p:pic>
      <p:grpSp>
        <p:nvGrpSpPr>
          <p:cNvPr id="2" name="Group 18">
            <a:extLst>
              <a:ext uri="{FF2B5EF4-FFF2-40B4-BE49-F238E27FC236}">
                <a16:creationId xmlns:a16="http://schemas.microsoft.com/office/drawing/2014/main" id="{68D9F161-13CD-81BC-8E92-BAB1FAD61916}"/>
              </a:ext>
            </a:extLst>
          </p:cNvPr>
          <p:cNvGrpSpPr/>
          <p:nvPr/>
        </p:nvGrpSpPr>
        <p:grpSpPr>
          <a:xfrm>
            <a:off x="9808248" y="6183976"/>
            <a:ext cx="904628" cy="389890"/>
            <a:chOff x="0" y="0"/>
            <a:chExt cx="1556425" cy="731982"/>
          </a:xfrm>
        </p:grpSpPr>
        <p:pic>
          <p:nvPicPr>
            <p:cNvPr id="4" name="Picture 6">
              <a:extLst>
                <a:ext uri="{FF2B5EF4-FFF2-40B4-BE49-F238E27FC236}">
                  <a16:creationId xmlns:a16="http://schemas.microsoft.com/office/drawing/2014/main" id="{D82EC0E2-65CB-8085-447E-C83AB4A1159A}"/>
                </a:ext>
              </a:extLst>
            </p:cNvPr>
            <p:cNvPicPr>
              <a:picLocks noChangeAspect="1"/>
            </p:cNvPicPr>
            <p:nvPr/>
          </p:nvPicPr>
          <p:blipFill>
            <a:blip r:embed="rId5"/>
            <a:stretch>
              <a:fillRect/>
            </a:stretch>
          </p:blipFill>
          <p:spPr>
            <a:xfrm>
              <a:off x="0" y="0"/>
              <a:ext cx="711200" cy="711200"/>
            </a:xfrm>
            <a:prstGeom prst="rect">
              <a:avLst/>
            </a:prstGeom>
          </p:spPr>
        </p:pic>
        <p:pic>
          <p:nvPicPr>
            <p:cNvPr id="5" name="Picture 14">
              <a:hlinkClick r:id="rId6"/>
              <a:extLst>
                <a:ext uri="{FF2B5EF4-FFF2-40B4-BE49-F238E27FC236}">
                  <a16:creationId xmlns:a16="http://schemas.microsoft.com/office/drawing/2014/main" id="{0B3F2DE6-17C3-7521-9B4F-4478F5ADE583}"/>
                </a:ext>
              </a:extLst>
            </p:cNvPr>
            <p:cNvPicPr>
              <a:picLocks noChangeAspect="1"/>
            </p:cNvPicPr>
            <p:nvPr/>
          </p:nvPicPr>
          <p:blipFill>
            <a:blip r:embed="rId7"/>
            <a:stretch>
              <a:fillRect/>
            </a:stretch>
          </p:blipFill>
          <p:spPr>
            <a:xfrm>
              <a:off x="845225" y="20782"/>
              <a:ext cx="711200" cy="711200"/>
            </a:xfrm>
            <a:prstGeom prst="rect">
              <a:avLst/>
            </a:prstGeom>
          </p:spPr>
        </p:pic>
      </p:grpSp>
    </p:spTree>
    <p:extLst>
      <p:ext uri="{BB962C8B-B14F-4D97-AF65-F5344CB8AC3E}">
        <p14:creationId xmlns:p14="http://schemas.microsoft.com/office/powerpoint/2010/main" val="226417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66A2FD2-8357-B4DA-FD58-8BD20160DC9C}"/>
              </a:ext>
            </a:extLst>
          </p:cNvPr>
          <p:cNvSpPr>
            <a:spLocks noGrp="1"/>
          </p:cNvSpPr>
          <p:nvPr>
            <p:ph type="title"/>
          </p:nvPr>
        </p:nvSpPr>
        <p:spPr/>
        <p:txBody>
          <a:bodyPr/>
          <a:lstStyle/>
          <a:p>
            <a:r>
              <a:rPr lang="cs-CZ" dirty="0"/>
              <a:t>Šikmost a špičatost</a:t>
            </a:r>
          </a:p>
        </p:txBody>
      </p:sp>
      <p:sp>
        <p:nvSpPr>
          <p:cNvPr id="3" name="Zástupný obsah 2">
            <a:extLst>
              <a:ext uri="{FF2B5EF4-FFF2-40B4-BE49-F238E27FC236}">
                <a16:creationId xmlns:a16="http://schemas.microsoft.com/office/drawing/2014/main" id="{9AD54A28-B9F0-509B-2BE8-D2310ACB67FF}"/>
              </a:ext>
            </a:extLst>
          </p:cNvPr>
          <p:cNvSpPr>
            <a:spLocks noGrp="1"/>
          </p:cNvSpPr>
          <p:nvPr>
            <p:ph idx="1"/>
          </p:nvPr>
        </p:nvSpPr>
        <p:spPr/>
        <p:txBody>
          <a:bodyPr>
            <a:normAutofit/>
          </a:bodyPr>
          <a:lstStyle/>
          <a:p>
            <a:r>
              <a:rPr lang="cs-CZ" dirty="0"/>
              <a:t>Šikmost (</a:t>
            </a:r>
            <a:r>
              <a:rPr lang="cs-CZ" dirty="0" err="1"/>
              <a:t>skewness</a:t>
            </a:r>
            <a:r>
              <a:rPr lang="cs-CZ" dirty="0"/>
              <a:t>) a špičatost (</a:t>
            </a:r>
            <a:r>
              <a:rPr lang="cs-CZ" dirty="0" err="1"/>
              <a:t>kurtosis</a:t>
            </a:r>
            <a:r>
              <a:rPr lang="cs-CZ" dirty="0"/>
              <a:t>) jsou statistické charakteristiky, které popisují tvar rozdělení dat.</a:t>
            </a:r>
          </a:p>
          <a:p>
            <a:r>
              <a:rPr lang="cs-CZ" dirty="0"/>
              <a:t>Šikmost je mírou asymetrie rozdělení dat kolem střední hodnoty. Pokud jsou hodnoty na levé straně křivky menší než na pravé straně, říkáme, že rozdělení má pozitivní šikmost. Pokud jsou hodnoty na pravé straně menší než na levé straně, rozdělení má negativní šikmost. Pokud jsou hodnoty rozloženy symetricky kolem střední hodnoty, rozdělení má šikmost rovnu nule.</a:t>
            </a:r>
          </a:p>
        </p:txBody>
      </p:sp>
      <p:pic>
        <p:nvPicPr>
          <p:cNvPr id="2050" name="Picture 2" descr="What is positive skewness indicating (I am not asking about symmetry, just  an application)? - Quora">
            <a:extLst>
              <a:ext uri="{FF2B5EF4-FFF2-40B4-BE49-F238E27FC236}">
                <a16:creationId xmlns:a16="http://schemas.microsoft.com/office/drawing/2014/main" id="{1A451142-8842-2FA9-3B7E-9B0A960892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2965" y="3875315"/>
            <a:ext cx="4664751" cy="2402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2990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Skewness - Wikipedia">
            <a:extLst>
              <a:ext uri="{FF2B5EF4-FFF2-40B4-BE49-F238E27FC236}">
                <a16:creationId xmlns:a16="http://schemas.microsoft.com/office/drawing/2014/main" id="{1487F17F-E533-A629-E6CC-6E06AC3E67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1687" y="361951"/>
            <a:ext cx="6891796" cy="2604273"/>
          </a:xfrm>
          <a:prstGeom prst="rect">
            <a:avLst/>
          </a:prstGeom>
          <a:noFill/>
          <a:extLst>
            <a:ext uri="{909E8E84-426E-40DD-AFC4-6F175D3DCCD1}">
              <a14:hiddenFill xmlns:a14="http://schemas.microsoft.com/office/drawing/2010/main">
                <a:solidFill>
                  <a:srgbClr val="FFFFFF"/>
                </a:solidFill>
              </a14:hiddenFill>
            </a:ext>
          </a:extLst>
        </p:spPr>
      </p:pic>
      <p:sp>
        <p:nvSpPr>
          <p:cNvPr id="2" name="Zástupný obsah 2">
            <a:extLst>
              <a:ext uri="{FF2B5EF4-FFF2-40B4-BE49-F238E27FC236}">
                <a16:creationId xmlns:a16="http://schemas.microsoft.com/office/drawing/2014/main" id="{60CF7A32-D8C4-E23F-3729-D98F49F5F4F3}"/>
              </a:ext>
            </a:extLst>
          </p:cNvPr>
          <p:cNvSpPr txBox="1">
            <a:spLocks/>
          </p:cNvSpPr>
          <p:nvPr/>
        </p:nvSpPr>
        <p:spPr>
          <a:xfrm>
            <a:off x="1294361" y="3201473"/>
            <a:ext cx="9603275" cy="3294576"/>
          </a:xfrm>
          <a:prstGeom prst="rect">
            <a:avLst/>
          </a:prstGeom>
        </p:spPr>
        <p:txBody>
          <a:bodyPr>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r>
              <a:rPr lang="cs-CZ" dirty="0"/>
              <a:t>Pokud je šikmost menší než -1 nebo větší než 1, distribuce je vysoce zešikmená. Ideální je hodnota v rozmezí -0,5 až 0,5.</a:t>
            </a:r>
          </a:p>
          <a:p>
            <a:endParaRPr lang="cs-CZ" dirty="0"/>
          </a:p>
          <a:p>
            <a:endParaRPr lang="cs-CZ" dirty="0"/>
          </a:p>
        </p:txBody>
      </p:sp>
    </p:spTree>
    <p:extLst>
      <p:ext uri="{BB962C8B-B14F-4D97-AF65-F5344CB8AC3E}">
        <p14:creationId xmlns:p14="http://schemas.microsoft.com/office/powerpoint/2010/main" val="2303292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D0CF10A-02D9-8661-1B83-3ABD95F039D8}"/>
              </a:ext>
            </a:extLst>
          </p:cNvPr>
          <p:cNvSpPr>
            <a:spLocks noGrp="1"/>
          </p:cNvSpPr>
          <p:nvPr>
            <p:ph type="title"/>
          </p:nvPr>
        </p:nvSpPr>
        <p:spPr/>
        <p:txBody>
          <a:bodyPr/>
          <a:lstStyle/>
          <a:p>
            <a:r>
              <a:rPr lang="cs-CZ" dirty="0"/>
              <a:t>Špičatost</a:t>
            </a:r>
          </a:p>
        </p:txBody>
      </p:sp>
      <p:sp>
        <p:nvSpPr>
          <p:cNvPr id="3" name="Zástupný obsah 2">
            <a:extLst>
              <a:ext uri="{FF2B5EF4-FFF2-40B4-BE49-F238E27FC236}">
                <a16:creationId xmlns:a16="http://schemas.microsoft.com/office/drawing/2014/main" id="{0960D644-9601-137A-6783-2B0DE9C69655}"/>
              </a:ext>
            </a:extLst>
          </p:cNvPr>
          <p:cNvSpPr>
            <a:spLocks noGrp="1"/>
          </p:cNvSpPr>
          <p:nvPr>
            <p:ph idx="1"/>
          </p:nvPr>
        </p:nvSpPr>
        <p:spPr/>
        <p:txBody>
          <a:bodyPr>
            <a:normAutofit/>
          </a:bodyPr>
          <a:lstStyle/>
          <a:p>
            <a:r>
              <a:rPr lang="cs-CZ" dirty="0"/>
              <a:t>Špičatost popisuje to, jak prudce se křivka zvedá kolem svého vrcholu. Pokud je křivka výrazně vyšší a užší než normální rozdělení, má rozdělení vysokou špičatost. Pokud je křivka plošší a širší než normální rozdělení, má rozdělení nízkou špičatost.</a:t>
            </a:r>
          </a:p>
          <a:p>
            <a:endParaRPr lang="cs-CZ" dirty="0"/>
          </a:p>
          <a:p>
            <a:endParaRPr lang="cs-CZ" dirty="0"/>
          </a:p>
        </p:txBody>
      </p:sp>
      <p:pic>
        <p:nvPicPr>
          <p:cNvPr id="4" name="Obrázek 3">
            <a:extLst>
              <a:ext uri="{FF2B5EF4-FFF2-40B4-BE49-F238E27FC236}">
                <a16:creationId xmlns:a16="http://schemas.microsoft.com/office/drawing/2014/main" id="{CD04899F-C863-AD80-E6C7-7E94C5598D31}"/>
              </a:ext>
            </a:extLst>
          </p:cNvPr>
          <p:cNvPicPr>
            <a:picLocks noChangeAspect="1"/>
          </p:cNvPicPr>
          <p:nvPr/>
        </p:nvPicPr>
        <p:blipFill rotWithShape="1">
          <a:blip r:embed="rId2"/>
          <a:srcRect t="24916"/>
          <a:stretch/>
        </p:blipFill>
        <p:spPr>
          <a:xfrm>
            <a:off x="6947209" y="3429000"/>
            <a:ext cx="4757853" cy="2679299"/>
          </a:xfrm>
          <a:prstGeom prst="rect">
            <a:avLst/>
          </a:prstGeom>
        </p:spPr>
      </p:pic>
    </p:spTree>
    <p:extLst>
      <p:ext uri="{BB962C8B-B14F-4D97-AF65-F5344CB8AC3E}">
        <p14:creationId xmlns:p14="http://schemas.microsoft.com/office/powerpoint/2010/main" val="4023276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450606D-9385-8114-D2FA-0523B8D0AD63}"/>
              </a:ext>
            </a:extLst>
          </p:cNvPr>
          <p:cNvSpPr>
            <a:spLocks noGrp="1"/>
          </p:cNvSpPr>
          <p:nvPr>
            <p:ph type="title"/>
          </p:nvPr>
        </p:nvSpPr>
        <p:spPr/>
        <p:txBody>
          <a:bodyPr/>
          <a:lstStyle/>
          <a:p>
            <a:r>
              <a:rPr lang="cs-CZ" dirty="0"/>
              <a:t>Transformace dat do normálního rozdělení</a:t>
            </a:r>
          </a:p>
        </p:txBody>
      </p:sp>
      <p:sp>
        <p:nvSpPr>
          <p:cNvPr id="3" name="Zástupný obsah 2">
            <a:extLst>
              <a:ext uri="{FF2B5EF4-FFF2-40B4-BE49-F238E27FC236}">
                <a16:creationId xmlns:a16="http://schemas.microsoft.com/office/drawing/2014/main" id="{BA5C409F-FBCE-65F0-D58E-B6CEE30BE390}"/>
              </a:ext>
            </a:extLst>
          </p:cNvPr>
          <p:cNvSpPr>
            <a:spLocks noGrp="1"/>
          </p:cNvSpPr>
          <p:nvPr>
            <p:ph idx="1"/>
          </p:nvPr>
        </p:nvSpPr>
        <p:spPr/>
        <p:txBody>
          <a:bodyPr/>
          <a:lstStyle/>
          <a:p>
            <a:r>
              <a:rPr lang="cs-CZ" dirty="0"/>
              <a:t>Transformace dat do normálního rozdělení se používá v případech, kdy jsou data nesymetrická nebo mají odchylku od normálního rozdělení. Normální rozdělení je často používané v statistice kvůli svým dobrým vlastnostem a umožňuje aplikaci mnoha statistických metod, jako je t-test nebo analýza variance (ANOVA).</a:t>
            </a:r>
          </a:p>
        </p:txBody>
      </p:sp>
    </p:spTree>
    <p:extLst>
      <p:ext uri="{BB962C8B-B14F-4D97-AF65-F5344CB8AC3E}">
        <p14:creationId xmlns:p14="http://schemas.microsoft.com/office/powerpoint/2010/main" val="4055390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450606D-9385-8114-D2FA-0523B8D0AD63}"/>
              </a:ext>
            </a:extLst>
          </p:cNvPr>
          <p:cNvSpPr>
            <a:spLocks noGrp="1"/>
          </p:cNvSpPr>
          <p:nvPr>
            <p:ph type="title"/>
          </p:nvPr>
        </p:nvSpPr>
        <p:spPr/>
        <p:txBody>
          <a:bodyPr/>
          <a:lstStyle/>
          <a:p>
            <a:r>
              <a:rPr lang="cs-CZ" dirty="0"/>
              <a:t>Transformace dat do normálního rozdělení</a:t>
            </a:r>
          </a:p>
        </p:txBody>
      </p:sp>
      <p:sp>
        <p:nvSpPr>
          <p:cNvPr id="3" name="Zástupný obsah 2">
            <a:extLst>
              <a:ext uri="{FF2B5EF4-FFF2-40B4-BE49-F238E27FC236}">
                <a16:creationId xmlns:a16="http://schemas.microsoft.com/office/drawing/2014/main" id="{BA5C409F-FBCE-65F0-D58E-B6CEE30BE390}"/>
              </a:ext>
            </a:extLst>
          </p:cNvPr>
          <p:cNvSpPr>
            <a:spLocks noGrp="1"/>
          </p:cNvSpPr>
          <p:nvPr>
            <p:ph idx="1"/>
          </p:nvPr>
        </p:nvSpPr>
        <p:spPr/>
        <p:txBody>
          <a:bodyPr>
            <a:normAutofit/>
          </a:bodyPr>
          <a:lstStyle/>
          <a:p>
            <a:r>
              <a:rPr lang="cs-CZ" sz="2400" dirty="0"/>
              <a:t>Existuje několik způsobů, jak transformovat data do normálního rozdělení. Nejčastěji používanými metodami jsou:</a:t>
            </a:r>
          </a:p>
          <a:p>
            <a:r>
              <a:rPr lang="cs-CZ" sz="2400" dirty="0"/>
              <a:t>Logaritmická transformace: Pokud jsou data pozitivní a mají velký rozptyl, logaritmická transformace může pomoci převést data na normální rozdělení. Tato transformace často pomáhá s nesymetrickými daty.</a:t>
            </a:r>
          </a:p>
          <a:p>
            <a:r>
              <a:rPr lang="cs-CZ" sz="2400" dirty="0"/>
              <a:t>Inverzní transformace: Inverzní transformace se používá pro data, která jsou v intervalu (0,1). Inverzní transformace zahrnuje aplikaci funkce inverzní distribuční funkce na původní data.</a:t>
            </a:r>
          </a:p>
          <a:p>
            <a:r>
              <a:rPr lang="cs-CZ" sz="2400" dirty="0"/>
              <a:t>Box-</a:t>
            </a:r>
            <a:r>
              <a:rPr lang="cs-CZ" sz="2400" dirty="0" err="1"/>
              <a:t>Cox</a:t>
            </a:r>
            <a:r>
              <a:rPr lang="cs-CZ" sz="2400" dirty="0"/>
              <a:t> transformace: Box-</a:t>
            </a:r>
            <a:r>
              <a:rPr lang="cs-CZ" sz="2400" dirty="0" err="1"/>
              <a:t>Cox</a:t>
            </a:r>
            <a:r>
              <a:rPr lang="cs-CZ" sz="2400" dirty="0"/>
              <a:t> transformace je univerzální metoda pro transformaci dat na normální rozdělení. Tato transformace zahrnuje aplikaci exponenciální funkce s parametrem </a:t>
            </a:r>
            <a:r>
              <a:rPr lang="el-GR" sz="2400" dirty="0"/>
              <a:t>λ </a:t>
            </a:r>
            <a:r>
              <a:rPr lang="cs-CZ" sz="2400" dirty="0"/>
              <a:t>na původní data, kde hodnota </a:t>
            </a:r>
            <a:r>
              <a:rPr lang="el-GR" sz="2400" dirty="0"/>
              <a:t>λ </a:t>
            </a:r>
            <a:r>
              <a:rPr lang="cs-CZ" sz="2400" dirty="0"/>
              <a:t>se volí tak, aby byla dosažena co nejlepší aproximace normálního rozdělení.</a:t>
            </a:r>
          </a:p>
        </p:txBody>
      </p:sp>
    </p:spTree>
    <p:extLst>
      <p:ext uri="{BB962C8B-B14F-4D97-AF65-F5344CB8AC3E}">
        <p14:creationId xmlns:p14="http://schemas.microsoft.com/office/powerpoint/2010/main" val="2423771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F076D9E-B449-6F97-51CF-1BB73B99F42F}"/>
              </a:ext>
            </a:extLst>
          </p:cNvPr>
          <p:cNvSpPr>
            <a:spLocks noGrp="1"/>
          </p:cNvSpPr>
          <p:nvPr>
            <p:ph type="title"/>
          </p:nvPr>
        </p:nvSpPr>
        <p:spPr/>
        <p:txBody>
          <a:bodyPr/>
          <a:lstStyle/>
          <a:p>
            <a:r>
              <a:rPr lang="cs-CZ" dirty="0"/>
              <a:t>Logaritmická transformace</a:t>
            </a:r>
          </a:p>
        </p:txBody>
      </p:sp>
      <p:sp>
        <p:nvSpPr>
          <p:cNvPr id="3" name="Zástupný obsah 2">
            <a:extLst>
              <a:ext uri="{FF2B5EF4-FFF2-40B4-BE49-F238E27FC236}">
                <a16:creationId xmlns:a16="http://schemas.microsoft.com/office/drawing/2014/main" id="{CFB17FC8-ABE8-C123-B8CA-050745C65D18}"/>
              </a:ext>
            </a:extLst>
          </p:cNvPr>
          <p:cNvSpPr>
            <a:spLocks noGrp="1"/>
          </p:cNvSpPr>
          <p:nvPr>
            <p:ph idx="1"/>
          </p:nvPr>
        </p:nvSpPr>
        <p:spPr/>
        <p:txBody>
          <a:bodyPr>
            <a:normAutofit/>
          </a:bodyPr>
          <a:lstStyle/>
          <a:p>
            <a:r>
              <a:rPr lang="cs-CZ" sz="2400" dirty="0"/>
              <a:t>Logaritmická transformace dat je statistická technika, která se používá k transformaci dat, která mají nerovnoměrné rozložení nebo velké rozptýlení. Logaritmická transformace se aplikuje na každou hodnotu datové sady a výsledkem je nová sada dat, která má logaritmické rozdělení.</a:t>
            </a:r>
          </a:p>
          <a:p>
            <a:r>
              <a:rPr lang="cs-CZ" sz="2400" dirty="0"/>
              <a:t>Použití logaritmické transformace dat má několik výhod. Za prvé, logaritmická transformace může změnit nerovnoměrné rozložení dat na symetrické rozložení. Například, pokud máme datovou sadu, která obsahuje hodnoty mezi 0 a 1000, ale většina hodnot je mezi 0 a 10, pak logaritmická transformace může změnit tuto nerovnoměrnost na symetrické rozložení.</a:t>
            </a:r>
          </a:p>
          <a:p>
            <a:r>
              <a:rPr lang="cs-CZ" sz="2400" dirty="0"/>
              <a:t>Za druhé, logaritmická transformace může snížit rozptyl dat. Například, pokud máme datovou sadu s hodnotami, které se výrazně liší v řádech velikosti, logaritmická transformace může změnit rozdíly mezi těmito hodnotami na relativní rozdíly, což snižuje rozptyl dat.</a:t>
            </a:r>
          </a:p>
          <a:p>
            <a:endParaRPr lang="cs-CZ" sz="2400" dirty="0"/>
          </a:p>
        </p:txBody>
      </p:sp>
    </p:spTree>
    <p:extLst>
      <p:ext uri="{BB962C8B-B14F-4D97-AF65-F5344CB8AC3E}">
        <p14:creationId xmlns:p14="http://schemas.microsoft.com/office/powerpoint/2010/main" val="163016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7E04633-3049-37D7-4A09-2EF801A8E455}"/>
              </a:ext>
            </a:extLst>
          </p:cNvPr>
          <p:cNvSpPr>
            <a:spLocks noGrp="1"/>
          </p:cNvSpPr>
          <p:nvPr>
            <p:ph type="title"/>
          </p:nvPr>
        </p:nvSpPr>
        <p:spPr/>
        <p:txBody>
          <a:bodyPr/>
          <a:lstStyle/>
          <a:p>
            <a:r>
              <a:rPr lang="cs-CZ" dirty="0"/>
              <a:t>Postup cvičení</a:t>
            </a:r>
          </a:p>
        </p:txBody>
      </p:sp>
      <p:sp>
        <p:nvSpPr>
          <p:cNvPr id="3" name="Zástupný obsah 2">
            <a:extLst>
              <a:ext uri="{FF2B5EF4-FFF2-40B4-BE49-F238E27FC236}">
                <a16:creationId xmlns:a16="http://schemas.microsoft.com/office/drawing/2014/main" id="{B3B49298-EE52-C496-D6C5-DA6D0009CF74}"/>
              </a:ext>
            </a:extLst>
          </p:cNvPr>
          <p:cNvSpPr>
            <a:spLocks noGrp="1"/>
          </p:cNvSpPr>
          <p:nvPr>
            <p:ph idx="1"/>
          </p:nvPr>
        </p:nvSpPr>
        <p:spPr/>
        <p:txBody>
          <a:bodyPr>
            <a:normAutofit/>
          </a:bodyPr>
          <a:lstStyle/>
          <a:p>
            <a:pPr marL="457200" indent="-457200">
              <a:buFont typeface="+mj-lt"/>
              <a:buAutoNum type="arabicPeriod"/>
            </a:pPr>
            <a:r>
              <a:rPr lang="cs-CZ" sz="2400" dirty="0"/>
              <a:t>Vypočítejte základní statistiku, vyhodnoťte šikmost a špičatost</a:t>
            </a:r>
          </a:p>
          <a:p>
            <a:pPr marL="457200" indent="-457200">
              <a:buFont typeface="+mj-lt"/>
              <a:buAutoNum type="arabicPeriod"/>
            </a:pPr>
            <a:r>
              <a:rPr lang="cs-CZ" sz="2400" dirty="0"/>
              <a:t>Proveďte logaritmickou transformaci</a:t>
            </a:r>
          </a:p>
          <a:p>
            <a:pPr marL="457200" indent="-457200">
              <a:buFont typeface="+mj-lt"/>
              <a:buAutoNum type="arabicPeriod"/>
            </a:pPr>
            <a:r>
              <a:rPr lang="cs-CZ" sz="2400" dirty="0"/>
              <a:t>Vytvořte si tři nové sloupce v atributové tabulce – pro logaritmickou (matematická funkce log10), inverzní (1/zinek) a odmocninovou transformaci (</a:t>
            </a:r>
            <a:r>
              <a:rPr lang="cs-CZ" sz="2400" dirty="0" err="1"/>
              <a:t>sqrt</a:t>
            </a:r>
            <a:r>
              <a:rPr lang="cs-CZ" sz="2400" dirty="0"/>
              <a:t>)</a:t>
            </a:r>
          </a:p>
          <a:p>
            <a:pPr marL="457200" indent="-457200">
              <a:buFont typeface="+mj-lt"/>
              <a:buAutoNum type="arabicPeriod"/>
            </a:pPr>
            <a:r>
              <a:rPr lang="cs-CZ" sz="2400" dirty="0"/>
              <a:t>Vykreslete pro všechny typy transformací histogramy a spočítejte základní statistiku</a:t>
            </a:r>
          </a:p>
          <a:p>
            <a:pPr marL="457200" indent="-457200">
              <a:buFont typeface="+mj-lt"/>
              <a:buAutoNum type="arabicPeriod"/>
            </a:pPr>
            <a:endParaRPr lang="cs-CZ" sz="2400" dirty="0"/>
          </a:p>
        </p:txBody>
      </p:sp>
    </p:spTree>
    <p:extLst>
      <p:ext uri="{BB962C8B-B14F-4D97-AF65-F5344CB8AC3E}">
        <p14:creationId xmlns:p14="http://schemas.microsoft.com/office/powerpoint/2010/main" val="1633058021"/>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S" id="{9D2C78AB-A455-E741-85CA-C11055A2E6DB}" vid="{95D3B5E3-3CBF-A545-94D4-D2BA6EC21C90}"/>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5508FBAA05F3674495BFBA8471B768A4" ma:contentTypeVersion="7" ma:contentTypeDescription="Vytvoří nový dokument" ma:contentTypeScope="" ma:versionID="13a971e9edbfde8d057c81166e21e392">
  <xsd:schema xmlns:xsd="http://www.w3.org/2001/XMLSchema" xmlns:xs="http://www.w3.org/2001/XMLSchema" xmlns:p="http://schemas.microsoft.com/office/2006/metadata/properties" xmlns:ns2="56709458-fa06-4716-8646-b4bd4b0c5641" xmlns:ns3="c08bf69d-7a6f-4f42-9f2c-6f19ccd53b82" targetNamespace="http://schemas.microsoft.com/office/2006/metadata/properties" ma:root="true" ma:fieldsID="94c497f59ba1ed3c5b0eee07e6611493" ns2:_="" ns3:_="">
    <xsd:import namespace="56709458-fa06-4716-8646-b4bd4b0c5641"/>
    <xsd:import namespace="c08bf69d-7a6f-4f42-9f2c-6f19ccd53b8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709458-fa06-4716-8646-b4bd4b0c56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08bf69d-7a6f-4f42-9f2c-6f19ccd53b82" elementFormDefault="qualified">
    <xsd:import namespace="http://schemas.microsoft.com/office/2006/documentManagement/types"/>
    <xsd:import namespace="http://schemas.microsoft.com/office/infopath/2007/PartnerControls"/>
    <xsd:element name="SharedWithUsers" ma:index="13"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dílené s podrobnostm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46D367-FCBD-48AF-9D2A-C675897C95AB}">
  <ds:schemaRefs>
    <ds:schemaRef ds:uri="c08bf69d-7a6f-4f42-9f2c-6f19ccd53b82"/>
    <ds:schemaRef ds:uri="http://purl.org/dc/dcmitype/"/>
    <ds:schemaRef ds:uri="http://schemas.microsoft.com/office/2006/documentManagement/types"/>
    <ds:schemaRef ds:uri="56709458-fa06-4716-8646-b4bd4b0c5641"/>
    <ds:schemaRef ds:uri="http://schemas.openxmlformats.org/package/2006/metadata/core-properties"/>
    <ds:schemaRef ds:uri="http://schemas.microsoft.com/office/infopath/2007/PartnerControls"/>
    <ds:schemaRef ds:uri="http://purl.org/dc/terms/"/>
    <ds:schemaRef ds:uri="http://schemas.microsoft.com/office/2006/metadata/properties"/>
    <ds:schemaRef ds:uri="http://www.w3.org/XML/1998/namespace"/>
    <ds:schemaRef ds:uri="http://purl.org/dc/elements/1.1/"/>
  </ds:schemaRefs>
</ds:datastoreItem>
</file>

<file path=customXml/itemProps2.xml><?xml version="1.0" encoding="utf-8"?>
<ds:datastoreItem xmlns:ds="http://schemas.openxmlformats.org/officeDocument/2006/customXml" ds:itemID="{4E55F49F-0BF0-4729-9916-60906D52C285}">
  <ds:schemaRefs>
    <ds:schemaRef ds:uri="http://schemas.microsoft.com/sharepoint/v3/contenttype/forms"/>
  </ds:schemaRefs>
</ds:datastoreItem>
</file>

<file path=customXml/itemProps3.xml><?xml version="1.0" encoding="utf-8"?>
<ds:datastoreItem xmlns:ds="http://schemas.openxmlformats.org/officeDocument/2006/customXml" ds:itemID="{B0741F7C-C704-42AE-868A-5FB35F9E85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709458-fa06-4716-8646-b4bd4b0c5641"/>
    <ds:schemaRef ds:uri="c08bf69d-7a6f-4f42-9f2c-6f19ccd53b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1_Custom Design</Template>
  <TotalTime>1656</TotalTime>
  <Words>2050</Words>
  <Application>Microsoft Office PowerPoint</Application>
  <PresentationFormat>Širokoúhlá obrazovka</PresentationFormat>
  <Paragraphs>98</Paragraphs>
  <Slides>25</Slides>
  <Notes>1</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25</vt:i4>
      </vt:variant>
    </vt:vector>
  </HeadingPairs>
  <TitlesOfParts>
    <vt:vector size="29" baseType="lpstr">
      <vt:lpstr>Arial</vt:lpstr>
      <vt:lpstr>Calibri</vt:lpstr>
      <vt:lpstr>Söhne</vt:lpstr>
      <vt:lpstr>1_Custom Design</vt:lpstr>
      <vt:lpstr>Prezentace aplikace PowerPoint</vt:lpstr>
      <vt:lpstr>Normální rozdělení</vt:lpstr>
      <vt:lpstr>Šikmost a špičatost</vt:lpstr>
      <vt:lpstr>Prezentace aplikace PowerPoint</vt:lpstr>
      <vt:lpstr>Špičatost</vt:lpstr>
      <vt:lpstr>Transformace dat do normálního rozdělení</vt:lpstr>
      <vt:lpstr>Transformace dat do normálního rozdělení</vt:lpstr>
      <vt:lpstr>Logaritmická transformace</vt:lpstr>
      <vt:lpstr>Postup cvičení</vt:lpstr>
      <vt:lpstr>Testy normality</vt:lpstr>
      <vt:lpstr>Testy normality</vt:lpstr>
      <vt:lpstr>Testy normality</vt:lpstr>
      <vt:lpstr>Testy normality</vt:lpstr>
      <vt:lpstr>Analýza trendu</vt:lpstr>
      <vt:lpstr>Stacionarita</vt:lpstr>
      <vt:lpstr>Izotropie a anizotropie</vt:lpstr>
      <vt:lpstr>Krigování</vt:lpstr>
      <vt:lpstr>Jednoduché krigování</vt:lpstr>
      <vt:lpstr>Jednoduché krigování</vt:lpstr>
      <vt:lpstr>Prezentace aplikace PowerPoint</vt:lpstr>
      <vt:lpstr>Základní krigování</vt:lpstr>
      <vt:lpstr>Základní krigování</vt:lpstr>
      <vt:lpstr>Základní krigování</vt:lpstr>
      <vt:lpstr>Zdroje literatury</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Ziovsky Argir</dc:creator>
  <cp:lastModifiedBy>Lucie Orlíková</cp:lastModifiedBy>
  <cp:revision>48</cp:revision>
  <dcterms:created xsi:type="dcterms:W3CDTF">2019-09-01T08:00:02Z</dcterms:created>
  <dcterms:modified xsi:type="dcterms:W3CDTF">2024-04-14T09:18:24Z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0x0101005508FBAA05F3674495BFBA8471B768A4</vt:lpwstr>
  </property>
</Properties>
</file>