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48" r:id="rId1"/>
    <p:sldMasterId id="2147483656" r:id="rId2"/>
  </p:sldMasterIdLst>
  <p:notesMasterIdLst>
    <p:notesMasterId r:id="rId33"/>
  </p:notesMasterIdLst>
  <p:handoutMasterIdLst>
    <p:handoutMasterId r:id="rId34"/>
  </p:handoutMasterIdLst>
  <p:sldIdLst>
    <p:sldId id="291" r:id="rId3"/>
    <p:sldId id="260" r:id="rId4"/>
    <p:sldId id="264" r:id="rId5"/>
    <p:sldId id="278" r:id="rId6"/>
    <p:sldId id="257" r:id="rId7"/>
    <p:sldId id="263" r:id="rId8"/>
    <p:sldId id="265" r:id="rId9"/>
    <p:sldId id="266" r:id="rId10"/>
    <p:sldId id="267" r:id="rId11"/>
    <p:sldId id="268" r:id="rId12"/>
    <p:sldId id="283" r:id="rId13"/>
    <p:sldId id="270" r:id="rId14"/>
    <p:sldId id="281" r:id="rId15"/>
    <p:sldId id="269" r:id="rId16"/>
    <p:sldId id="271" r:id="rId17"/>
    <p:sldId id="273" r:id="rId18"/>
    <p:sldId id="274" r:id="rId19"/>
    <p:sldId id="275" r:id="rId20"/>
    <p:sldId id="277" r:id="rId21"/>
    <p:sldId id="276" r:id="rId22"/>
    <p:sldId id="289" r:id="rId23"/>
    <p:sldId id="288" r:id="rId24"/>
    <p:sldId id="279" r:id="rId25"/>
    <p:sldId id="284" r:id="rId26"/>
    <p:sldId id="285" r:id="rId27"/>
    <p:sldId id="280" r:id="rId28"/>
    <p:sldId id="286" r:id="rId29"/>
    <p:sldId id="290" r:id="rId30"/>
    <p:sldId id="282" r:id="rId31"/>
    <p:sldId id="292" r:id="rId32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4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540" autoAdjust="0"/>
    <p:restoredTop sz="94702" autoAdjust="0"/>
  </p:normalViewPr>
  <p:slideViewPr>
    <p:cSldViewPr snapToGrid="0" snapToObjects="1" showGuides="1">
      <p:cViewPr>
        <p:scale>
          <a:sx n="70" d="100"/>
          <a:sy n="70" d="100"/>
        </p:scale>
        <p:origin x="-686" y="110"/>
      </p:cViewPr>
      <p:guideLst>
        <p:guide orient="horz" pos="2137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 showGuides="1">
      <p:cViewPr varScale="1">
        <p:scale>
          <a:sx n="97" d="100"/>
          <a:sy n="97" d="100"/>
        </p:scale>
        <p:origin x="43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xmlns="" id="{A7E84B11-8086-A046-B6B7-F7A9DB5EAD8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xmlns="" id="{AE5F8304-EF8E-7A48-A3EC-256BB4EB244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0746FA-9F78-5A43-BFD1-03D27A7F3C92}" type="datetimeFigureOut">
              <a:rPr lang="cs-CZ" smtClean="0"/>
              <a:t>06.05.2024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xmlns="" id="{FCE85A97-9D2F-A74D-874B-B462CB8C636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xmlns="" id="{CB02496D-CD03-4446-AD06-43B91E16884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ECC9C5-FF55-F544-A6D3-2B14C7549CF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4218279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92D10F-BC7E-0545-A8D3-D708044527A6}" type="datetimeFigureOut">
              <a:rPr lang="cs-CZ" smtClean="0"/>
              <a:t>06.05.2024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cs-CZ"/>
              <a:t>Upravte styly předlohy textu.
Druhá úroveň
Třetí úroveň
Čtvrtá úroveň
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477E90-4C3A-1A40-BB34-28A95E688A1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50242133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837630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xmlns="" id="{ED41B701-252D-F54C-946A-532BD86221FB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898139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5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xmlns="" id="{ED41B701-252D-F54C-946A-532BD86221FB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898139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650520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177663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659228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502154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22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528087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29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960246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A62F60A5-AF07-B541-AE6A-88569EB764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2845" y="1122363"/>
            <a:ext cx="11807825" cy="2054225"/>
          </a:xfrm>
        </p:spPr>
        <p:txBody>
          <a:bodyPr anchor="b"/>
          <a:lstStyle>
            <a:lvl1pPr algn="ctr">
              <a:defRPr sz="5400"/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xmlns="" id="{72AB18D6-A597-8B4E-A383-BD55E7799B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2845" y="3602037"/>
            <a:ext cx="11797067" cy="2598737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xmlns="" id="{DEDE463D-611E-7641-BE67-E50FAADA52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1AFFB-D433-B047-9BA8-E42A060EB3E7}" type="datetime3">
              <a:rPr lang="cs-CZ" smtClean="0"/>
              <a:t>06/05/24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xmlns="" id="{B1BC9F34-E144-0247-B652-197C07073B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76199" y="6356349"/>
            <a:ext cx="9896625" cy="320377"/>
          </a:xfrm>
          <a:prstGeom prst="rect">
            <a:avLst/>
          </a:prstGeom>
        </p:spPr>
        <p:txBody>
          <a:bodyPr/>
          <a:lstStyle/>
          <a:p>
            <a:r>
              <a:rPr lang="cs-CZ"/>
              <a:t>text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xmlns="" id="{7C838B55-B834-7B40-AB95-C477904CC4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53927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D085BBB-390C-8746-8F6D-62B6435F2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3A52AC7-CCB6-7743-BA17-958390688A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027134D6-2490-5248-8BDE-DBC857FAD5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C3B26196-17B1-8245-A58A-F8CFE5261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06.05.2024</a:t>
            </a:fld>
            <a:endParaRPr lang="cs-C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EDF613EA-3698-4344-847F-E2367A8ED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3C666FBF-FFBF-9746-9924-D6ECC8F224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007203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46015BE-E091-174E-9BC7-1C1BCA6DCF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A337750E-8FBE-E846-AB80-9F86414BC9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0621511B-D22A-1245-A98E-3D2AFE55B5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58A5B39B-BFEB-134C-AB6F-4AB601CEDC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B17821D6-D3D4-CF41-A511-5A5AC1081B1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985C7EB4-86D6-B743-9954-71FAD9D047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06.05.2024</a:t>
            </a:fld>
            <a:endParaRPr lang="cs-CZ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0DC364A0-F572-C149-849B-B307CD8BEF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8FF28744-8951-9A4F-A3AA-DD575AE0E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77922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B6672057-05C0-D143-BA44-BD676CD9C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06.05.2024</a:t>
            </a:fld>
            <a:endParaRPr lang="cs-CZ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A33BE2FB-8405-5C4E-A05E-0DC323AF62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6BFD6ECD-2072-7649-8717-F6947C571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123319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9D499B7-157B-F045-9923-D12EED65EB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17647F9E-6176-9946-A28B-E20C2D5155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EDD7A46-18AB-7B43-B05D-7EC3E7A08F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06.05.2024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69A48DC-3CD9-9542-B18D-D6CC3077A5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5EFA9E0-9FA1-6145-9530-79E7D73F3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68502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05C6A7C0-0649-6040-A91B-A51D8870ED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xmlns="" id="{3A670A8E-FAF4-EB48-A95A-5A580126D6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600"/>
            </a:lvl1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xmlns="" id="{A65CAB9C-0386-8B4F-99ED-91992F801A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E2BD-95EA-854F-BAB8-0CF99DE8AA7D}" type="datetime3">
              <a:rPr lang="cs-CZ" smtClean="0"/>
              <a:t>06/05/24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xmlns="" id="{7733C643-BAC6-384B-8391-4C4A373E6E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5075" y="6356349"/>
            <a:ext cx="9937749" cy="309266"/>
          </a:xfrm>
          <a:prstGeom prst="rect">
            <a:avLst/>
          </a:prstGeom>
        </p:spPr>
        <p:txBody>
          <a:bodyPr/>
          <a:lstStyle/>
          <a:p>
            <a:r>
              <a:rPr lang="cs-CZ"/>
              <a:t>text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xmlns="" id="{4E1B1056-E9A4-E849-AFE0-99640ED4F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8123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79501A35-F9F4-C746-910A-0AB6C44A22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496" y="1052514"/>
            <a:ext cx="11796416" cy="1593868"/>
          </a:xfrm>
        </p:spPr>
        <p:txBody>
          <a:bodyPr anchor="b"/>
          <a:lstStyle>
            <a:lvl1pPr algn="l">
              <a:defRPr sz="4800"/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xmlns="" id="{FE501E6E-0516-434B-9AFD-79C0FAE7DC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3497" y="2807746"/>
            <a:ext cx="11796416" cy="337790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xmlns="" id="{81AAA1F3-AAB7-A046-B5C1-7E0FED02FD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E6486-B92A-5D40-B65E-EA3DE825AE5B}" type="datetime3">
              <a:rPr lang="cs-CZ" smtClean="0"/>
              <a:t>06/05/24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xmlns="" id="{37E67D82-BA89-E943-BE3E-6FD326C11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5075" y="6347011"/>
            <a:ext cx="9937749" cy="318604"/>
          </a:xfrm>
          <a:prstGeom prst="rect">
            <a:avLst/>
          </a:prstGeom>
        </p:spPr>
        <p:txBody>
          <a:bodyPr/>
          <a:lstStyle/>
          <a:p>
            <a:r>
              <a:rPr lang="cs-CZ"/>
              <a:t>text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xmlns="" id="{D35E7D21-DA7F-BC4B-ADBF-66F03AA084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0380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BFE10C0C-49DB-714B-8253-3919EEAB25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96" y="1054247"/>
            <a:ext cx="11799716" cy="1021977"/>
          </a:xfrm>
        </p:spPr>
        <p:txBody>
          <a:bodyPr/>
          <a:lstStyle>
            <a:lvl1pPr>
              <a:defRPr sz="3600"/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xmlns="" id="{FAE45FF5-CFF7-BC4B-BE44-7DE11320BA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2846" y="2162287"/>
            <a:ext cx="5785204" cy="4014676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xmlns="" id="{FE0186BD-CCF8-814D-8F98-56078DF4C9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03949" y="2162285"/>
            <a:ext cx="5795963" cy="4038490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xmlns="" id="{40C9FC7B-3212-0C45-8BA4-BD25FC4086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2B60A-F8EB-A649-BA02-2207FB45044B}" type="datetime3">
              <a:rPr lang="cs-CZ" smtClean="0"/>
              <a:t>06/05/24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xmlns="" id="{CB71C6E2-9DD7-8649-B049-1FBCF5CC81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5075" y="6352876"/>
            <a:ext cx="9937749" cy="312739"/>
          </a:xfrm>
          <a:prstGeom prst="rect">
            <a:avLst/>
          </a:prstGeom>
        </p:spPr>
        <p:txBody>
          <a:bodyPr/>
          <a:lstStyle/>
          <a:p>
            <a:r>
              <a:rPr lang="cs-CZ"/>
              <a:t>text</a:t>
            </a:r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xmlns="" id="{0AD2E780-8CA4-694B-B7E2-70742E384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204341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399E3C6D-02AA-BD44-84A9-B919C331D8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xmlns="" id="{3315A8E6-4C0A-AA4C-9079-37AC287219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6160E-3D53-D847-9A74-1C37BCEA757F}" type="datetime3">
              <a:rPr lang="cs-CZ" smtClean="0"/>
              <a:t>06/05/24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xmlns="" id="{98BB6F38-4D44-9840-89C1-FF42C22B00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5075" y="6352876"/>
            <a:ext cx="9937749" cy="312739"/>
          </a:xfrm>
          <a:prstGeom prst="rect">
            <a:avLst/>
          </a:prstGeom>
        </p:spPr>
        <p:txBody>
          <a:bodyPr/>
          <a:lstStyle/>
          <a:p>
            <a:r>
              <a:rPr lang="cs-CZ"/>
              <a:t>text</a:t>
            </a:r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xmlns="" id="{203DEF9F-619E-514F-B49B-61758FC00C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52448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xmlns="" id="{7414C914-950A-7942-B0E9-3FEB6F7F39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BDC4E-A034-0F4F-963D-96AE1C40BED7}" type="datetime3">
              <a:rPr lang="cs-CZ" smtClean="0"/>
              <a:t>06/05/24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xmlns="" id="{0DCF0096-0579-6045-8D0F-A71D64397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5075" y="6356349"/>
            <a:ext cx="9937749" cy="309266"/>
          </a:xfrm>
          <a:prstGeom prst="rect">
            <a:avLst/>
          </a:prstGeom>
        </p:spPr>
        <p:txBody>
          <a:bodyPr/>
          <a:lstStyle/>
          <a:p>
            <a:r>
              <a:rPr lang="cs-CZ"/>
              <a:t>text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xmlns="" id="{0E670FDF-F365-974E-B39A-0DEC9CD46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97089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AB8A41D-18F5-2B4E-BE99-D6457D846C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0400582C-01B7-3F42-AD28-9B7DF4DD5F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B0C3A37-4F77-534E-9AF3-D82BFE1545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06.05.2024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BCDCCB8-70AD-574C-9AA9-B02DA9D9DB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7B3117F-487E-494C-9FA1-CB037C2CB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591655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C956EA4-94EE-9E4C-9451-0C053C350A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060C682-265E-EE41-A540-118A3A3903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04DCE98-8002-BC4F-85CF-80F1678C4D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06.05.2024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C100820-F6DD-5A4F-80F7-CAC42703D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1E03D53-E799-BF42-83F0-6B6D5E020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041072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3E2D3AB-3AE5-6C49-B89B-0B3333B9A5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85A51D72-6450-1245-B950-D14EEE9BCD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5BA13D4-2C24-4B4C-A527-271234776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06.05.2024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B86D41A-5F70-D542-B768-4CA673DBA8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D784A22-3709-7E43-ADD3-04B31F1D20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91223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xmlns="" id="{E6D6CC12-ACA0-634F-80C9-3982093007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96" y="1054247"/>
            <a:ext cx="11798620" cy="102197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cs-CZ" dirty="0"/>
              <a:t>Nadpis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xmlns="" id="{67F40DBE-8FC7-7448-B1A4-0F1683F3C4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1294" y="2229316"/>
            <a:ext cx="11798619" cy="39739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cs-CZ" dirty="0"/>
              <a:t>Upravte styly předlohy textu.
Druhá úroveň
Třetí úroveň
Čtvrtá úroveň
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xmlns="" id="{E6F516F3-F99B-5944-9236-CEAA133959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03497" y="6356350"/>
            <a:ext cx="926054" cy="312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CD0002-C91F-8548-89A7-9BF65FF7DADF}" type="datetime3">
              <a:rPr lang="cs-CZ" smtClean="0"/>
              <a:t>06/05/24</a:t>
            </a:fld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xmlns="" id="{36D98F16-2029-8D49-91DD-2C737D88DD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52213" y="6356349"/>
            <a:ext cx="612775" cy="3127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A44BAA-1A06-B141-8215-9D88CF6A7203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10" name="Zástupný symbol pro zápatí 9">
            <a:extLst>
              <a:ext uri="{FF2B5EF4-FFF2-40B4-BE49-F238E27FC236}">
                <a16:creationId xmlns:a16="http://schemas.microsoft.com/office/drawing/2014/main" xmlns="" id="{D62A909B-22CA-3945-A5C2-F5DBFE050F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37129" y="6356351"/>
            <a:ext cx="9935695" cy="312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text</a:t>
            </a:r>
            <a:endParaRPr lang="cs-CZ" dirty="0"/>
          </a:p>
        </p:txBody>
      </p:sp>
      <p:pic>
        <p:nvPicPr>
          <p:cNvPr id="7" name="Picture 6" descr="A picture containing object, indoor, dark, clock&#10;&#10;Description automatically generated">
            <a:extLst>
              <a:ext uri="{FF2B5EF4-FFF2-40B4-BE49-F238E27FC236}">
                <a16:creationId xmlns:a16="http://schemas.microsoft.com/office/drawing/2014/main" xmlns="" id="{A4ABC160-2115-2942-A3E1-7FA9D48CEFE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0196" y="188913"/>
            <a:ext cx="4394200" cy="64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05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5" r:id="rId6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i="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2273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orient="horz" pos="119" userDrawn="1">
          <p15:clr>
            <a:srgbClr val="F26B43"/>
          </p15:clr>
        </p15:guide>
        <p15:guide id="4" orient="horz" pos="4201" userDrawn="1">
          <p15:clr>
            <a:srgbClr val="F26B43"/>
          </p15:clr>
        </p15:guide>
        <p15:guide id="5" pos="121" userDrawn="1">
          <p15:clr>
            <a:srgbClr val="F26B43"/>
          </p15:clr>
        </p15:guide>
        <p15:guide id="6" pos="7559" userDrawn="1">
          <p15:clr>
            <a:srgbClr val="F26B43"/>
          </p15:clr>
        </p15:guide>
        <p15:guide id="7" pos="3772" userDrawn="1">
          <p15:clr>
            <a:srgbClr val="F26B43"/>
          </p15:clr>
        </p15:guide>
        <p15:guide id="8" pos="3908" userDrawn="1">
          <p15:clr>
            <a:srgbClr val="F26B43"/>
          </p15:clr>
        </p15:guide>
        <p15:guide id="9" orient="horz" pos="2001" userDrawn="1">
          <p15:clr>
            <a:srgbClr val="F26B43"/>
          </p15:clr>
        </p15:guide>
        <p15:guide id="10" pos="7151" userDrawn="1">
          <p15:clr>
            <a:srgbClr val="F26B43"/>
          </p15:clr>
        </p15:guide>
        <p15:guide id="11" pos="7038" userDrawn="1">
          <p15:clr>
            <a:srgbClr val="F26B43"/>
          </p15:clr>
        </p15:guide>
        <p15:guide id="12" orient="horz" pos="3997" userDrawn="1">
          <p15:clr>
            <a:srgbClr val="F26B43"/>
          </p15:clr>
        </p15:guide>
        <p15:guide id="13" pos="3659" userDrawn="1">
          <p15:clr>
            <a:srgbClr val="F26B43"/>
          </p15:clr>
        </p15:guide>
        <p15:guide id="14" orient="horz" pos="2432" userDrawn="1">
          <p15:clr>
            <a:srgbClr val="F26B43"/>
          </p15:clr>
        </p15:guide>
        <p15:guide id="15" orient="horz" pos="3906" userDrawn="1">
          <p15:clr>
            <a:srgbClr val="F26B43"/>
          </p15:clr>
        </p15:guide>
        <p15:guide id="16" orient="horz" pos="527" userDrawn="1">
          <p15:clr>
            <a:srgbClr val="F26B43"/>
          </p15:clr>
        </p15:guide>
        <p15:guide id="17" orient="horz" pos="663" userDrawn="1">
          <p15:clr>
            <a:srgbClr val="F26B43"/>
          </p15:clr>
        </p15:guide>
        <p15:guide id="18" pos="710" userDrawn="1">
          <p15:clr>
            <a:srgbClr val="F26B43"/>
          </p15:clr>
        </p15:guide>
        <p15:guide id="19" pos="77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D622C198-AF9F-0A41-9A82-28EC7DDD75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CC45F5F5-E124-A54B-9981-D7FA5E3DED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02942D7-B669-9940-B52D-60CF522EFE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7BC748-752E-9E47-952B-1B6B12A8FBCB}" type="datetimeFigureOut">
              <a:rPr lang="cs-CZ" smtClean="0"/>
              <a:t>06.05.2024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6762DEF7-65E0-8647-8D41-57980F1E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77E33C7-0C21-634B-9232-89AED66921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09919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3" r:id="rId6"/>
    <p:sldLayoutId id="2147483666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4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4.emf"/><Relationship Id="rId5" Type="http://schemas.openxmlformats.org/officeDocument/2006/relationships/hyperlink" Target="https://creativecommons.org/licenses/by/4.0/deed.cs" TargetMode="External"/><Relationship Id="rId4" Type="http://schemas.openxmlformats.org/officeDocument/2006/relationships/image" Target="../media/image43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81CBE805-5438-3B16-91D4-539B82F397DC}"/>
              </a:ext>
            </a:extLst>
          </p:cNvPr>
          <p:cNvSpPr txBox="1"/>
          <p:nvPr/>
        </p:nvSpPr>
        <p:spPr>
          <a:xfrm>
            <a:off x="2122715" y="2259044"/>
            <a:ext cx="795201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dirty="0">
                <a:solidFill>
                  <a:srgbClr val="00A499"/>
                </a:solidFill>
              </a:rPr>
              <a:t>Dějiny a urbanistický vývoj městské čtvrti Ostravy – Mariánských Hor </a:t>
            </a:r>
            <a:endParaRPr lang="en-GB" sz="2800" b="1" i="0" u="none" strike="noStrike" dirty="0">
              <a:solidFill>
                <a:srgbClr val="00A499"/>
              </a:solidFill>
              <a:effectLst/>
              <a:latin typeface="Calibri" panose="020F0502020204030204" pitchFamily="34" charset="0"/>
            </a:endParaRPr>
          </a:p>
        </p:txBody>
      </p:sp>
      <p:pic>
        <p:nvPicPr>
          <p:cNvPr id="5" name="Picture 4" descr="Text&#10;&#10;Description automatically generated with low confidence">
            <a:extLst>
              <a:ext uri="{FF2B5EF4-FFF2-40B4-BE49-F238E27FC236}">
                <a16:creationId xmlns="" xmlns:a16="http://schemas.microsoft.com/office/drawing/2014/main" id="{DD49E10A-9549-6FED-EC4A-956886A72E0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E1D4C76D-A2F4-254C-288D-AA077E86A0FC}"/>
              </a:ext>
            </a:extLst>
          </p:cNvPr>
          <p:cNvSpPr txBox="1"/>
          <p:nvPr/>
        </p:nvSpPr>
        <p:spPr>
          <a:xfrm>
            <a:off x="4681975" y="3684457"/>
            <a:ext cx="3053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/>
              <a:t>Mgr. Lucie </a:t>
            </a:r>
            <a:r>
              <a:rPr lang="cs-CZ" dirty="0" err="1"/>
              <a:t>Augustinková</a:t>
            </a:r>
            <a:r>
              <a:rPr lang="cs-CZ" dirty="0"/>
              <a:t>, Ph.D.</a:t>
            </a:r>
          </a:p>
        </p:txBody>
      </p:sp>
      <p:pic>
        <p:nvPicPr>
          <p:cNvPr id="7" name="Obrázek 6" descr="Obsah obrázku text, Písmo, snímek obrazovky, Grafika&#10;&#10;Popis byl vytvořen automaticky">
            <a:extLst>
              <a:ext uri="{FF2B5EF4-FFF2-40B4-BE49-F238E27FC236}">
                <a16:creationId xmlns="" xmlns:a16="http://schemas.microsoft.com/office/drawing/2014/main" id="{96723DC0-C3CE-177E-8B6F-A897CA1A96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6444" y="335966"/>
            <a:ext cx="5135890" cy="138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02538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379991" y="845685"/>
            <a:ext cx="3107870" cy="700086"/>
          </a:xfrm>
        </p:spPr>
        <p:txBody>
          <a:bodyPr/>
          <a:lstStyle/>
          <a:p>
            <a:r>
              <a:rPr lang="cs-CZ" dirty="0" smtClean="0"/>
              <a:t>Jan Grmela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23240" y="1393371"/>
            <a:ext cx="7073603" cy="4280647"/>
          </a:xfrm>
        </p:spPr>
        <p:txBody>
          <a:bodyPr/>
          <a:lstStyle/>
          <a:p>
            <a:r>
              <a:rPr lang="cs-CZ" sz="2400" dirty="0" smtClean="0">
                <a:solidFill>
                  <a:schemeClr val="tx1"/>
                </a:solidFill>
              </a:rPr>
              <a:t>Na přelomu 19. a 20. století měla obec již 8 000 obyvatel, ale vybavenost zaostávala.</a:t>
            </a:r>
          </a:p>
          <a:p>
            <a:r>
              <a:rPr lang="cs-CZ" sz="2400" dirty="0" smtClean="0">
                <a:solidFill>
                  <a:schemeClr val="tx1"/>
                </a:solidFill>
              </a:rPr>
              <a:t>Obec neměla vlastní vodovod, kanalizaci, radnici, kostel ani chudobinec, pouze 1 škola (od r. 1869).</a:t>
            </a:r>
          </a:p>
          <a:p>
            <a:r>
              <a:rPr lang="cs-CZ" sz="2400" dirty="0" smtClean="0">
                <a:solidFill>
                  <a:schemeClr val="tx1"/>
                </a:solidFill>
              </a:rPr>
              <a:t>O rozvoj obce se zasloužil obecní tajemník Jan Grmela.</a:t>
            </a:r>
          </a:p>
          <a:p>
            <a:r>
              <a:rPr lang="cs-CZ" sz="2400" dirty="0" smtClean="0">
                <a:solidFill>
                  <a:schemeClr val="tx1"/>
                </a:solidFill>
              </a:rPr>
              <a:t>Budovány školy, spořitelny, </a:t>
            </a:r>
            <a:r>
              <a:rPr lang="cs-CZ" sz="2400" b="1" dirty="0" smtClean="0">
                <a:solidFill>
                  <a:schemeClr val="tx1"/>
                </a:solidFill>
              </a:rPr>
              <a:t>1899</a:t>
            </a:r>
            <a:r>
              <a:rPr lang="cs-CZ" sz="2400" dirty="0" smtClean="0">
                <a:solidFill>
                  <a:schemeClr val="tx1"/>
                </a:solidFill>
              </a:rPr>
              <a:t> spojena s Moravskou Ostravou místní </a:t>
            </a:r>
            <a:r>
              <a:rPr lang="cs-CZ" sz="2400" b="1" dirty="0" smtClean="0">
                <a:solidFill>
                  <a:schemeClr val="tx1"/>
                </a:solidFill>
              </a:rPr>
              <a:t>tramvajovou dráhou</a:t>
            </a:r>
            <a:r>
              <a:rPr lang="cs-CZ" sz="2400" dirty="0" smtClean="0">
                <a:solidFill>
                  <a:schemeClr val="tx1"/>
                </a:solidFill>
              </a:rPr>
              <a:t>, s Novou Vsí a </a:t>
            </a:r>
            <a:r>
              <a:rPr lang="cs-CZ" sz="2400" dirty="0" err="1" smtClean="0">
                <a:solidFill>
                  <a:schemeClr val="tx1"/>
                </a:solidFill>
              </a:rPr>
              <a:t>Svinovem</a:t>
            </a:r>
            <a:r>
              <a:rPr lang="cs-CZ" sz="2400" dirty="0" smtClean="0">
                <a:solidFill>
                  <a:schemeClr val="tx1"/>
                </a:solidFill>
              </a:rPr>
              <a:t> roku v březnu 1907 a s </a:t>
            </a:r>
            <a:r>
              <a:rPr lang="cs-CZ" sz="2400" dirty="0">
                <a:solidFill>
                  <a:schemeClr val="tx1"/>
                </a:solidFill>
              </a:rPr>
              <a:t>V</a:t>
            </a:r>
            <a:r>
              <a:rPr lang="cs-CZ" sz="2400" dirty="0" smtClean="0">
                <a:solidFill>
                  <a:schemeClr val="tx1"/>
                </a:solidFill>
              </a:rPr>
              <a:t>ítkovicemi od října 1907. </a:t>
            </a:r>
          </a:p>
          <a:p>
            <a:r>
              <a:rPr lang="cs-CZ" sz="2400" dirty="0" smtClean="0">
                <a:solidFill>
                  <a:schemeClr val="tx1"/>
                </a:solidFill>
              </a:rPr>
              <a:t>Velké vize, i například </a:t>
            </a:r>
            <a:r>
              <a:rPr lang="cs-CZ" sz="2400" dirty="0" err="1" smtClean="0">
                <a:solidFill>
                  <a:schemeClr val="tx1"/>
                </a:solidFill>
              </a:rPr>
              <a:t>Dunajsko</a:t>
            </a:r>
            <a:r>
              <a:rPr lang="cs-CZ" sz="2400" dirty="0" smtClean="0">
                <a:solidFill>
                  <a:schemeClr val="tx1"/>
                </a:solidFill>
              </a:rPr>
              <a:t> – oderský průplav, ale město se nakonec rozvíjelo pomaleji.</a:t>
            </a:r>
          </a:p>
          <a:p>
            <a:endParaRPr lang="cs-CZ" sz="2400" dirty="0" smtClean="0">
              <a:solidFill>
                <a:schemeClr val="tx1"/>
              </a:solidFill>
            </a:endParaRPr>
          </a:p>
          <a:p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E6486-B92A-5D40-B65E-EA3DE825AE5B}" type="datetime3">
              <a:rPr lang="cs-CZ" smtClean="0"/>
              <a:t>06/05/24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/>
              <a:t>text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9</a:t>
            </a:fld>
            <a:endParaRPr lang="cs-CZ"/>
          </a:p>
        </p:txBody>
      </p:sp>
      <p:pic>
        <p:nvPicPr>
          <p:cNvPr id="1026" name="Picture 2" descr="E:\Documents\03 rozpracováno\Ostrava Mariánské Hory pro Euricu\Grmel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7861" y="594472"/>
            <a:ext cx="4140576" cy="5591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Obdélník 7"/>
          <p:cNvSpPr/>
          <p:nvPr/>
        </p:nvSpPr>
        <p:spPr>
          <a:xfrm>
            <a:off x="3141254" y="5837695"/>
            <a:ext cx="42555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cap="all" dirty="0"/>
              <a:t>Jiřík</a:t>
            </a:r>
            <a:r>
              <a:rPr lang="cs-CZ" dirty="0"/>
              <a:t>, K. (</a:t>
            </a:r>
            <a:r>
              <a:rPr lang="cs-CZ" dirty="0" err="1"/>
              <a:t>ed</a:t>
            </a:r>
            <a:r>
              <a:rPr lang="cs-CZ" dirty="0"/>
              <a:t>.), </a:t>
            </a:r>
            <a:r>
              <a:rPr lang="cs-CZ" i="1" dirty="0"/>
              <a:t>Dějiny Ostravy</a:t>
            </a:r>
            <a:r>
              <a:rPr lang="cs-CZ" dirty="0"/>
              <a:t>. Ostrava 1993.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71716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480277" y="943657"/>
            <a:ext cx="2429181" cy="634771"/>
          </a:xfrm>
        </p:spPr>
        <p:txBody>
          <a:bodyPr/>
          <a:lstStyle/>
          <a:p>
            <a:r>
              <a:rPr lang="cs-CZ" dirty="0" smtClean="0"/>
              <a:t>radnice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03498" y="1469571"/>
            <a:ext cx="4705960" cy="4877440"/>
          </a:xfrm>
        </p:spPr>
        <p:txBody>
          <a:bodyPr>
            <a:normAutofit/>
          </a:bodyPr>
          <a:lstStyle/>
          <a:p>
            <a:r>
              <a:rPr lang="cs-CZ" sz="2000" dirty="0" smtClean="0">
                <a:solidFill>
                  <a:schemeClr val="tx1"/>
                </a:solidFill>
              </a:rPr>
              <a:t>Obecní tajemníci  byli často učitelé, tak se první stálá obecní úřadovna  nacházela od roku 1885 ve škole</a:t>
            </a:r>
          </a:p>
          <a:p>
            <a:r>
              <a:rPr lang="cs-CZ" sz="2000" b="1" dirty="0" smtClean="0">
                <a:solidFill>
                  <a:schemeClr val="tx1"/>
                </a:solidFill>
              </a:rPr>
              <a:t>1898 – 99 </a:t>
            </a:r>
            <a:r>
              <a:rPr lang="cs-CZ" sz="2000" dirty="0" smtClean="0">
                <a:solidFill>
                  <a:schemeClr val="tx1"/>
                </a:solidFill>
              </a:rPr>
              <a:t>postaven </a:t>
            </a:r>
            <a:r>
              <a:rPr lang="cs-CZ" sz="2000" b="1" dirty="0" smtClean="0">
                <a:solidFill>
                  <a:schemeClr val="tx1"/>
                </a:solidFill>
              </a:rPr>
              <a:t>nový obecní dům čp. 224</a:t>
            </a:r>
            <a:r>
              <a:rPr lang="cs-CZ" sz="2000" dirty="0" smtClean="0">
                <a:solidFill>
                  <a:schemeClr val="tx1"/>
                </a:solidFill>
              </a:rPr>
              <a:t>, nicméně větší část zabíral obecní hostinec, jen 4 místnosti v přízemí sloužily jako kanceláře obecního úřadu</a:t>
            </a:r>
          </a:p>
          <a:p>
            <a:r>
              <a:rPr lang="cs-CZ" sz="2000" dirty="0" smtClean="0">
                <a:solidFill>
                  <a:schemeClr val="tx1"/>
                </a:solidFill>
              </a:rPr>
              <a:t>1920 byl objekt přestavěn na knihovnu, poradnu lékaře pro matky s dětmi, </a:t>
            </a:r>
          </a:p>
          <a:p>
            <a:r>
              <a:rPr lang="cs-CZ" sz="2000" dirty="0" smtClean="0">
                <a:solidFill>
                  <a:schemeClr val="tx1"/>
                </a:solidFill>
              </a:rPr>
              <a:t>1924 – 31 městský archiv Moravské Ostravy a Umělecko-průmyslové muzeum pro </a:t>
            </a:r>
            <a:r>
              <a:rPr lang="cs-CZ" sz="2000" dirty="0" smtClean="0">
                <a:solidFill>
                  <a:schemeClr val="tx1"/>
                </a:solidFill>
              </a:rPr>
              <a:t>OKR</a:t>
            </a:r>
          </a:p>
          <a:p>
            <a:r>
              <a:rPr lang="cs-CZ" sz="2000" dirty="0"/>
              <a:t>Po 2. světové válce sloužil objekt správním účelům a jako škola</a:t>
            </a:r>
          </a:p>
          <a:p>
            <a:r>
              <a:rPr lang="cs-CZ" sz="2000" b="1" dirty="0"/>
              <a:t>1990</a:t>
            </a:r>
            <a:r>
              <a:rPr lang="cs-CZ" sz="2000" dirty="0"/>
              <a:t> – </a:t>
            </a:r>
            <a:r>
              <a:rPr lang="cs-CZ" sz="2000" b="1" dirty="0"/>
              <a:t>radnice obvodu </a:t>
            </a:r>
            <a:r>
              <a:rPr lang="cs-CZ" sz="2000" dirty="0"/>
              <a:t>Mariánské Hory a </a:t>
            </a:r>
            <a:r>
              <a:rPr lang="cs-CZ" sz="2000" dirty="0" err="1"/>
              <a:t>Hulváky</a:t>
            </a:r>
            <a:endParaRPr lang="cs-CZ" sz="2000" dirty="0"/>
          </a:p>
          <a:p>
            <a:endParaRPr lang="cs-CZ" sz="2000" dirty="0" smtClean="0">
              <a:solidFill>
                <a:schemeClr val="tx1"/>
              </a:solidFill>
            </a:endParaRPr>
          </a:p>
          <a:p>
            <a:endParaRPr lang="cs-CZ" sz="240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E6486-B92A-5D40-B65E-EA3DE825AE5B}" type="datetime3">
              <a:rPr lang="cs-CZ" smtClean="0"/>
              <a:t>06/05/24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/>
              <a:t>text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10</a:t>
            </a:fld>
            <a:endParaRPr lang="cs-CZ"/>
          </a:p>
        </p:txBody>
      </p:sp>
      <p:pic>
        <p:nvPicPr>
          <p:cNvPr id="2050" name="Picture 2" descr="E:\Documents\03 rozpracováno\Ostrava Mariánské Hory pro Euricu\Teufelsdorf 39 radnic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7433" y="481013"/>
            <a:ext cx="6790285" cy="4308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ovéPole 7"/>
          <p:cNvSpPr txBox="1"/>
          <p:nvPr/>
        </p:nvSpPr>
        <p:spPr>
          <a:xfrm>
            <a:off x="5159828" y="4789713"/>
            <a:ext cx="66978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Mariánské Hory, radnice, pohlednice, kolem </a:t>
            </a:r>
            <a:r>
              <a:rPr lang="cs-CZ" dirty="0" smtClean="0"/>
              <a:t>1914</a:t>
            </a:r>
          </a:p>
          <a:p>
            <a:r>
              <a:rPr lang="cs-CZ" dirty="0"/>
              <a:t>Irena </a:t>
            </a:r>
            <a:r>
              <a:rPr lang="cs-CZ" dirty="0" err="1"/>
              <a:t>Korbelářová</a:t>
            </a:r>
            <a:r>
              <a:rPr lang="cs-CZ" dirty="0"/>
              <a:t> – Henryk </a:t>
            </a:r>
            <a:r>
              <a:rPr lang="cs-CZ" dirty="0" err="1"/>
              <a:t>Wawreczka</a:t>
            </a:r>
            <a:r>
              <a:rPr lang="cs-CZ" dirty="0"/>
              <a:t> – Zdeněk </a:t>
            </a:r>
            <a:r>
              <a:rPr lang="cs-CZ" dirty="0" err="1"/>
              <a:t>Wludyka</a:t>
            </a:r>
            <a:r>
              <a:rPr lang="cs-CZ" dirty="0"/>
              <a:t> – Rudolf Žáček, Ostrava 1880-1939.  Ostrava 2000.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23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03496" y="1052514"/>
            <a:ext cx="11796416" cy="796383"/>
          </a:xfrm>
        </p:spPr>
        <p:txBody>
          <a:bodyPr/>
          <a:lstStyle/>
          <a:p>
            <a:r>
              <a:rPr lang="cs-CZ" dirty="0"/>
              <a:t>N</a:t>
            </a:r>
            <a:r>
              <a:rPr lang="cs-CZ" dirty="0" smtClean="0"/>
              <a:t>ázev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83883" y="1883298"/>
            <a:ext cx="7101655" cy="4376825"/>
          </a:xfrm>
        </p:spPr>
        <p:txBody>
          <a:bodyPr/>
          <a:lstStyle/>
          <a:p>
            <a:r>
              <a:rPr lang="cs-CZ" sz="2400" dirty="0" smtClean="0">
                <a:solidFill>
                  <a:schemeClr val="tx1"/>
                </a:solidFill>
              </a:rPr>
              <a:t>Od založení používaný název </a:t>
            </a:r>
            <a:r>
              <a:rPr lang="cs-CZ" sz="2400" b="1" i="1" dirty="0" smtClean="0">
                <a:solidFill>
                  <a:schemeClr val="tx1"/>
                </a:solidFill>
              </a:rPr>
              <a:t>Čertova Lhotka</a:t>
            </a:r>
            <a:r>
              <a:rPr lang="cs-CZ" sz="2400" dirty="0" smtClean="0">
                <a:solidFill>
                  <a:schemeClr val="tx1"/>
                </a:solidFill>
              </a:rPr>
              <a:t>, později brán jako pejorativní, přívlastek </a:t>
            </a:r>
            <a:r>
              <a:rPr lang="cs-CZ" sz="2400" i="1" dirty="0" smtClean="0">
                <a:solidFill>
                  <a:schemeClr val="tx1"/>
                </a:solidFill>
              </a:rPr>
              <a:t>Čertova</a:t>
            </a:r>
            <a:r>
              <a:rPr lang="cs-CZ" sz="2400" dirty="0" smtClean="0">
                <a:solidFill>
                  <a:schemeClr val="tx1"/>
                </a:solidFill>
              </a:rPr>
              <a:t> mizí</a:t>
            </a:r>
          </a:p>
          <a:p>
            <a:r>
              <a:rPr lang="cs-CZ" sz="2400" dirty="0" smtClean="0">
                <a:solidFill>
                  <a:schemeClr val="tx1"/>
                </a:solidFill>
              </a:rPr>
              <a:t>od 17. století se používá </a:t>
            </a:r>
            <a:r>
              <a:rPr lang="cs-CZ" sz="2400" i="1" dirty="0" smtClean="0">
                <a:solidFill>
                  <a:schemeClr val="tx1"/>
                </a:solidFill>
              </a:rPr>
              <a:t>Lhotka u Ostravy</a:t>
            </a:r>
            <a:r>
              <a:rPr lang="cs-CZ" sz="2400" dirty="0" smtClean="0">
                <a:solidFill>
                  <a:schemeClr val="tx1"/>
                </a:solidFill>
              </a:rPr>
              <a:t>,</a:t>
            </a:r>
          </a:p>
          <a:p>
            <a:r>
              <a:rPr lang="cs-CZ" sz="2400" dirty="0" smtClean="0">
                <a:solidFill>
                  <a:schemeClr val="tx1"/>
                </a:solidFill>
              </a:rPr>
              <a:t>1900 </a:t>
            </a:r>
            <a:r>
              <a:rPr lang="cs-CZ" sz="2400" i="1" dirty="0" smtClean="0">
                <a:solidFill>
                  <a:schemeClr val="tx1"/>
                </a:solidFill>
              </a:rPr>
              <a:t>Ostravská Lhotka</a:t>
            </a:r>
          </a:p>
          <a:p>
            <a:r>
              <a:rPr lang="cs-CZ" sz="2400" dirty="0" smtClean="0">
                <a:solidFill>
                  <a:schemeClr val="tx1"/>
                </a:solidFill>
              </a:rPr>
              <a:t>1901 název změněn na </a:t>
            </a:r>
            <a:r>
              <a:rPr lang="cs-CZ" sz="2400" b="1" dirty="0" smtClean="0">
                <a:solidFill>
                  <a:schemeClr val="tx1"/>
                </a:solidFill>
              </a:rPr>
              <a:t>Mariánské Hory</a:t>
            </a:r>
            <a:r>
              <a:rPr lang="cs-CZ" sz="2400" dirty="0" smtClean="0">
                <a:solidFill>
                  <a:schemeClr val="tx1"/>
                </a:solidFill>
              </a:rPr>
              <a:t>, </a:t>
            </a:r>
            <a:r>
              <a:rPr lang="cs-CZ" sz="2400" i="1" dirty="0" smtClean="0">
                <a:solidFill>
                  <a:schemeClr val="tx1"/>
                </a:solidFill>
              </a:rPr>
              <a:t>Marienberg</a:t>
            </a:r>
          </a:p>
          <a:p>
            <a:r>
              <a:rPr lang="cs-CZ" sz="2400" dirty="0" smtClean="0">
                <a:solidFill>
                  <a:schemeClr val="tx1"/>
                </a:solidFill>
              </a:rPr>
              <a:t>1902 byl obci udělen znak</a:t>
            </a:r>
          </a:p>
          <a:p>
            <a:r>
              <a:rPr lang="cs-CZ" sz="2400" dirty="0" smtClean="0">
                <a:solidFill>
                  <a:schemeClr val="tx1"/>
                </a:solidFill>
              </a:rPr>
              <a:t>1907 obec povýšena na </a:t>
            </a:r>
            <a:r>
              <a:rPr lang="cs-CZ" sz="2400" b="1" dirty="0" smtClean="0">
                <a:solidFill>
                  <a:schemeClr val="tx1"/>
                </a:solidFill>
              </a:rPr>
              <a:t>město</a:t>
            </a:r>
          </a:p>
          <a:p>
            <a:endParaRPr lang="cs-CZ" sz="2400" dirty="0" smtClean="0">
              <a:solidFill>
                <a:schemeClr val="tx1"/>
              </a:solidFill>
            </a:endParaRPr>
          </a:p>
          <a:p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E6486-B92A-5D40-B65E-EA3DE825AE5B}" type="datetime3">
              <a:rPr lang="cs-CZ" smtClean="0"/>
              <a:t>06/05/24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text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11</a:t>
            </a:fld>
            <a:endParaRPr lang="cs-CZ"/>
          </a:p>
        </p:txBody>
      </p:sp>
      <p:pic>
        <p:nvPicPr>
          <p:cNvPr id="1028" name="Picture 4" descr="E:\Documents\03 rozpracováno\Ostrava Mariánské Hory pro Euricu\zna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9976" y="1052513"/>
            <a:ext cx="4014707" cy="5207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2144486" y="5998029"/>
            <a:ext cx="42555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cap="all" dirty="0"/>
              <a:t>Jiřík</a:t>
            </a:r>
            <a:r>
              <a:rPr lang="cs-CZ" dirty="0"/>
              <a:t>, K. (</a:t>
            </a:r>
            <a:r>
              <a:rPr lang="cs-CZ" dirty="0" err="1"/>
              <a:t>ed</a:t>
            </a:r>
            <a:r>
              <a:rPr lang="cs-CZ" dirty="0"/>
              <a:t>.), </a:t>
            </a:r>
            <a:r>
              <a:rPr lang="cs-CZ" i="1" dirty="0"/>
              <a:t>Dějiny Ostravy</a:t>
            </a:r>
            <a:r>
              <a:rPr lang="cs-CZ" dirty="0"/>
              <a:t>. Ostrava 1993.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97713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03496" y="1052514"/>
            <a:ext cx="5522390" cy="1353229"/>
          </a:xfrm>
        </p:spPr>
        <p:txBody>
          <a:bodyPr/>
          <a:lstStyle/>
          <a:p>
            <a:r>
              <a:rPr lang="cs-CZ" dirty="0" smtClean="0"/>
              <a:t>Součást Moravské Ostravy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50453" y="2950029"/>
            <a:ext cx="5625803" cy="2081299"/>
          </a:xfrm>
        </p:spPr>
        <p:txBody>
          <a:bodyPr>
            <a:normAutofit/>
          </a:bodyPr>
          <a:lstStyle/>
          <a:p>
            <a:r>
              <a:rPr lang="cs-CZ" sz="2400" dirty="0" smtClean="0">
                <a:solidFill>
                  <a:schemeClr val="tx1"/>
                </a:solidFill>
              </a:rPr>
              <a:t>V roce 1924 byly Mariánské Hory připojeny k Ostravě  </a:t>
            </a:r>
            <a:endParaRPr lang="cs-CZ" sz="2400" dirty="0">
              <a:solidFill>
                <a:schemeClr val="tx1"/>
              </a:solidFill>
            </a:endParaRP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E6486-B92A-5D40-B65E-EA3DE825AE5B}" type="datetime3">
              <a:rPr lang="cs-CZ" smtClean="0"/>
              <a:t>06/05/24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text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12</a:t>
            </a:fld>
            <a:endParaRPr lang="cs-CZ"/>
          </a:p>
        </p:txBody>
      </p:sp>
      <p:pic>
        <p:nvPicPr>
          <p:cNvPr id="1026" name="Picture 2" descr="E:\Documents\03 rozpracováno\Ostrava Mariánské Hory pro Euricu\Ostrava mapa 19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6256" y="714375"/>
            <a:ext cx="5568043" cy="5739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1643743" y="5257800"/>
            <a:ext cx="42555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cap="all" dirty="0"/>
              <a:t>Jiřík</a:t>
            </a:r>
            <a:r>
              <a:rPr lang="cs-CZ" dirty="0"/>
              <a:t>, K. (</a:t>
            </a:r>
            <a:r>
              <a:rPr lang="cs-CZ" dirty="0" err="1"/>
              <a:t>ed</a:t>
            </a:r>
            <a:r>
              <a:rPr lang="cs-CZ" dirty="0"/>
              <a:t>.), </a:t>
            </a:r>
            <a:r>
              <a:rPr lang="cs-CZ" i="1" dirty="0"/>
              <a:t>Dějiny Ostravy</a:t>
            </a:r>
            <a:r>
              <a:rPr lang="cs-CZ" dirty="0"/>
              <a:t>. Ostrava 1993.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829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8115" y="448776"/>
            <a:ext cx="4574215" cy="746140"/>
          </a:xfrm>
        </p:spPr>
        <p:txBody>
          <a:bodyPr/>
          <a:lstStyle/>
          <a:p>
            <a:r>
              <a:rPr lang="cs-CZ" dirty="0"/>
              <a:t>D</a:t>
            </a:r>
            <a:r>
              <a:rPr lang="cs-CZ" dirty="0" smtClean="0"/>
              <a:t>uchovní správa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47894" y="1363645"/>
            <a:ext cx="4807230" cy="4732995"/>
          </a:xfrm>
        </p:spPr>
        <p:txBody>
          <a:bodyPr>
            <a:noAutofit/>
          </a:bodyPr>
          <a:lstStyle/>
          <a:p>
            <a:r>
              <a:rPr lang="cs-CZ" sz="2400" dirty="0" smtClean="0">
                <a:solidFill>
                  <a:schemeClr val="tx1"/>
                </a:solidFill>
              </a:rPr>
              <a:t>Lhotka náležela od založení </a:t>
            </a:r>
          </a:p>
          <a:p>
            <a:r>
              <a:rPr lang="cs-CZ" sz="2400" dirty="0" smtClean="0">
                <a:solidFill>
                  <a:schemeClr val="tx1"/>
                </a:solidFill>
              </a:rPr>
              <a:t>k římskokatolické </a:t>
            </a:r>
            <a:r>
              <a:rPr lang="cs-CZ" sz="2400" b="1" dirty="0" smtClean="0">
                <a:solidFill>
                  <a:schemeClr val="tx1"/>
                </a:solidFill>
              </a:rPr>
              <a:t>farnosti Moravská Ostrava</a:t>
            </a:r>
            <a:r>
              <a:rPr lang="cs-CZ" sz="2400" dirty="0" smtClean="0">
                <a:solidFill>
                  <a:schemeClr val="tx1"/>
                </a:solidFill>
              </a:rPr>
              <a:t>, </a:t>
            </a:r>
          </a:p>
          <a:p>
            <a:r>
              <a:rPr lang="cs-CZ" sz="2400" dirty="0" smtClean="0">
                <a:solidFill>
                  <a:schemeClr val="tx1"/>
                </a:solidFill>
              </a:rPr>
              <a:t>diecéze a později arcidiecéze olomoucká, od roku 1996 DOO</a:t>
            </a:r>
          </a:p>
          <a:p>
            <a:r>
              <a:rPr lang="cs-CZ" sz="2400" dirty="0" smtClean="0">
                <a:solidFill>
                  <a:schemeClr val="tx1"/>
                </a:solidFill>
              </a:rPr>
              <a:t>Až r. 1870 zde byl založen vlastní hřbitov a na něm r. 1877 vybudována kaple P. Marie</a:t>
            </a:r>
          </a:p>
          <a:p>
            <a:r>
              <a:rPr lang="cs-CZ" sz="2400" dirty="0" smtClean="0">
                <a:solidFill>
                  <a:schemeClr val="tx1"/>
                </a:solidFill>
              </a:rPr>
              <a:t>Kaple r. 1923 zbořena a hřbitov byl přeměněn na park (dnes Smetanův sad)</a:t>
            </a:r>
          </a:p>
          <a:p>
            <a:r>
              <a:rPr lang="cs-CZ" sz="2400" dirty="0" smtClean="0">
                <a:solidFill>
                  <a:schemeClr val="tx1"/>
                </a:solidFill>
              </a:rPr>
              <a:t>1928 postaven Husův sbor</a:t>
            </a:r>
          </a:p>
          <a:p>
            <a:endParaRPr lang="cs-CZ" sz="2400" dirty="0">
              <a:solidFill>
                <a:schemeClr val="tx1"/>
              </a:solidFill>
            </a:endParaRP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E6486-B92A-5D40-B65E-EA3DE825AE5B}" type="datetime3">
              <a:rPr lang="cs-CZ" smtClean="0"/>
              <a:t>06/05/24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text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13</a:t>
            </a:fld>
            <a:endParaRPr lang="cs-CZ"/>
          </a:p>
        </p:txBody>
      </p:sp>
      <p:pic>
        <p:nvPicPr>
          <p:cNvPr id="2050" name="Picture 2" descr="E:\Documents\03 rozpracováno\Ostrava Mariánské Hory pro Euricu\Teufelsdorf 39 kapl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4543" y="1280204"/>
            <a:ext cx="6427787" cy="4135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5421766" y="5415641"/>
            <a:ext cx="63805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Mariánské Hory, kaple, pohlednice, kolem </a:t>
            </a:r>
            <a:r>
              <a:rPr lang="cs-CZ" dirty="0" smtClean="0"/>
              <a:t>1905</a:t>
            </a:r>
          </a:p>
          <a:p>
            <a:r>
              <a:rPr lang="cs-CZ" dirty="0"/>
              <a:t>Irena </a:t>
            </a:r>
            <a:r>
              <a:rPr lang="cs-CZ" dirty="0" err="1"/>
              <a:t>Korbelářová</a:t>
            </a:r>
            <a:r>
              <a:rPr lang="cs-CZ" dirty="0"/>
              <a:t> – Henryk </a:t>
            </a:r>
            <a:r>
              <a:rPr lang="cs-CZ" dirty="0" err="1"/>
              <a:t>Wawreczka</a:t>
            </a:r>
            <a:r>
              <a:rPr lang="cs-CZ" dirty="0"/>
              <a:t> – Zdeněk </a:t>
            </a:r>
            <a:r>
              <a:rPr lang="cs-CZ" dirty="0" err="1"/>
              <a:t>Wludyka</a:t>
            </a:r>
            <a:r>
              <a:rPr lang="cs-CZ" dirty="0"/>
              <a:t> – Rudolf Žáček, Ostrava 1880-1939.  Ostrava 2000.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72579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254850" y="361953"/>
            <a:ext cx="6497637" cy="690561"/>
          </a:xfrm>
        </p:spPr>
        <p:txBody>
          <a:bodyPr/>
          <a:lstStyle/>
          <a:p>
            <a:r>
              <a:rPr lang="cs-CZ" dirty="0" smtClean="0"/>
              <a:t>Kostel P. Marie Královny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03497" y="1429203"/>
            <a:ext cx="4757441" cy="4316412"/>
          </a:xfrm>
        </p:spPr>
        <p:txBody>
          <a:bodyPr>
            <a:noAutofit/>
          </a:bodyPr>
          <a:lstStyle/>
          <a:p>
            <a:r>
              <a:rPr lang="cs-CZ" sz="2400" dirty="0" smtClean="0">
                <a:solidFill>
                  <a:schemeClr val="tx1"/>
                </a:solidFill>
              </a:rPr>
              <a:t>1906 římskokatolická farní </a:t>
            </a:r>
            <a:r>
              <a:rPr lang="cs-CZ" sz="2400" dirty="0">
                <a:solidFill>
                  <a:schemeClr val="tx1"/>
                </a:solidFill>
              </a:rPr>
              <a:t>expozitura, samostatná farnost 1913, k níž patřila ještě Nová </a:t>
            </a:r>
            <a:r>
              <a:rPr lang="cs-CZ" sz="2400" dirty="0" smtClean="0">
                <a:solidFill>
                  <a:schemeClr val="tx1"/>
                </a:solidFill>
              </a:rPr>
              <a:t>Ves</a:t>
            </a:r>
          </a:p>
          <a:p>
            <a:r>
              <a:rPr lang="cs-CZ" sz="2400" dirty="0">
                <a:solidFill>
                  <a:schemeClr val="tx1"/>
                </a:solidFill>
              </a:rPr>
              <a:t>1905 - 08 postaven chrám P. </a:t>
            </a:r>
            <a:r>
              <a:rPr lang="cs-CZ" sz="2400" dirty="0" smtClean="0">
                <a:solidFill>
                  <a:schemeClr val="tx1"/>
                </a:solidFill>
              </a:rPr>
              <a:t>Marie</a:t>
            </a:r>
          </a:p>
          <a:p>
            <a:r>
              <a:rPr lang="cs-CZ" sz="2400" dirty="0" smtClean="0">
                <a:solidFill>
                  <a:schemeClr val="tx1"/>
                </a:solidFill>
              </a:rPr>
              <a:t>Pro 3500 věřících</a:t>
            </a:r>
          </a:p>
          <a:p>
            <a:r>
              <a:rPr lang="cs-CZ" sz="2400" dirty="0" smtClean="0">
                <a:solidFill>
                  <a:schemeClr val="tx1"/>
                </a:solidFill>
              </a:rPr>
              <a:t>jeden </a:t>
            </a:r>
            <a:r>
              <a:rPr lang="cs-CZ" sz="2400" dirty="0">
                <a:solidFill>
                  <a:schemeClr val="tx1"/>
                </a:solidFill>
              </a:rPr>
              <a:t>z největších v olomoucké arcidiecézi, hlavní dominanta </a:t>
            </a:r>
            <a:endParaRPr lang="cs-CZ" sz="2400" dirty="0" smtClean="0">
              <a:solidFill>
                <a:schemeClr val="tx1"/>
              </a:solidFill>
            </a:endParaRPr>
          </a:p>
          <a:p>
            <a:r>
              <a:rPr lang="cs-CZ" sz="2400" dirty="0" smtClean="0">
                <a:solidFill>
                  <a:schemeClr val="tx1"/>
                </a:solidFill>
              </a:rPr>
              <a:t>Projekt </a:t>
            </a:r>
            <a:r>
              <a:rPr lang="cs-CZ" sz="2400" b="1" dirty="0" smtClean="0">
                <a:solidFill>
                  <a:schemeClr val="tx1"/>
                </a:solidFill>
              </a:rPr>
              <a:t>Otakar Bém</a:t>
            </a:r>
            <a:r>
              <a:rPr lang="cs-CZ" sz="2400" dirty="0" smtClean="0">
                <a:solidFill>
                  <a:schemeClr val="tx1"/>
                </a:solidFill>
              </a:rPr>
              <a:t>, stavbu začal Bohumil Židlický, 1907 – 09 stavbu dokončili František Grossmann a František Fiala</a:t>
            </a:r>
          </a:p>
          <a:p>
            <a:endParaRPr lang="cs-CZ" sz="240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E6486-B92A-5D40-B65E-EA3DE825AE5B}" type="datetime3">
              <a:rPr lang="cs-CZ" smtClean="0"/>
              <a:t>06/05/24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text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14</a:t>
            </a:fld>
            <a:endParaRPr lang="cs-CZ"/>
          </a:p>
        </p:txBody>
      </p:sp>
      <p:pic>
        <p:nvPicPr>
          <p:cNvPr id="3074" name="Picture 2" descr="E:\Documents\03 rozpracováno\Ostrava Mariánské Hory pro Euricu\Teufelsdorf 40 koste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7138" y="1250496"/>
            <a:ext cx="6841162" cy="4335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5124224" y="5586185"/>
            <a:ext cx="67540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Mariánské Hory, kostel a fara, pohlednice, kolem </a:t>
            </a:r>
            <a:r>
              <a:rPr lang="cs-CZ" dirty="0" smtClean="0"/>
              <a:t>1910</a:t>
            </a:r>
          </a:p>
          <a:p>
            <a:r>
              <a:rPr lang="cs-CZ" dirty="0"/>
              <a:t>Irena </a:t>
            </a:r>
            <a:r>
              <a:rPr lang="cs-CZ" dirty="0" err="1"/>
              <a:t>Korbelářová</a:t>
            </a:r>
            <a:r>
              <a:rPr lang="cs-CZ" dirty="0"/>
              <a:t> – Henryk </a:t>
            </a:r>
            <a:r>
              <a:rPr lang="cs-CZ" dirty="0" err="1"/>
              <a:t>Wawreczka</a:t>
            </a:r>
            <a:r>
              <a:rPr lang="cs-CZ" dirty="0"/>
              <a:t> – Zdeněk </a:t>
            </a:r>
            <a:r>
              <a:rPr lang="cs-CZ" dirty="0" err="1"/>
              <a:t>Wludyka</a:t>
            </a:r>
            <a:r>
              <a:rPr lang="cs-CZ" dirty="0"/>
              <a:t> – Rudolf Žáček, Ostrava 1880-1939.  Ostrava 2000.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27027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14457" y="304803"/>
            <a:ext cx="5150531" cy="747711"/>
          </a:xfrm>
        </p:spPr>
        <p:txBody>
          <a:bodyPr/>
          <a:lstStyle/>
          <a:p>
            <a:r>
              <a:rPr lang="cs-CZ" dirty="0" smtClean="0"/>
              <a:t>Urbanistický vývoj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82262" y="1053154"/>
            <a:ext cx="5304831" cy="4556125"/>
          </a:xfrm>
        </p:spPr>
        <p:txBody>
          <a:bodyPr>
            <a:normAutofit/>
          </a:bodyPr>
          <a:lstStyle/>
          <a:p>
            <a:r>
              <a:rPr lang="cs-CZ" sz="2400" dirty="0" smtClean="0">
                <a:solidFill>
                  <a:schemeClr val="tx1"/>
                </a:solidFill>
              </a:rPr>
              <a:t>Ves vznikla na vyvýšené terase nad okrajem nivy řeky Odry  na přelomu 13. a 14. století</a:t>
            </a:r>
          </a:p>
          <a:p>
            <a:r>
              <a:rPr lang="cs-CZ" sz="2400" dirty="0" smtClean="0">
                <a:solidFill>
                  <a:schemeClr val="tx1"/>
                </a:solidFill>
              </a:rPr>
              <a:t>Pravděpodobně tu existovala  na blíže neznámém místě </a:t>
            </a:r>
            <a:r>
              <a:rPr lang="cs-CZ" sz="2400" b="1" dirty="0" smtClean="0">
                <a:solidFill>
                  <a:schemeClr val="tx1"/>
                </a:solidFill>
              </a:rPr>
              <a:t>tvrz </a:t>
            </a:r>
            <a:r>
              <a:rPr lang="cs-CZ" sz="2400" dirty="0" smtClean="0">
                <a:solidFill>
                  <a:schemeClr val="tx1"/>
                </a:solidFill>
              </a:rPr>
              <a:t>doložená </a:t>
            </a:r>
            <a:r>
              <a:rPr lang="cs-CZ" sz="2400" b="1" dirty="0" smtClean="0">
                <a:solidFill>
                  <a:schemeClr val="tx1"/>
                </a:solidFill>
              </a:rPr>
              <a:t>1476</a:t>
            </a:r>
            <a:r>
              <a:rPr lang="cs-CZ" sz="2400" dirty="0" smtClean="0">
                <a:solidFill>
                  <a:schemeClr val="tx1"/>
                </a:solidFill>
              </a:rPr>
              <a:t>, po připojení k Moravské Ostravě ztratila význam a zanikla</a:t>
            </a:r>
          </a:p>
          <a:p>
            <a:r>
              <a:rPr lang="cs-CZ" sz="2400" dirty="0" smtClean="0">
                <a:solidFill>
                  <a:schemeClr val="tx1"/>
                </a:solidFill>
              </a:rPr>
              <a:t>Ves s drobnou návsí, zachycenou ještě na mapě stabilního katastru</a:t>
            </a:r>
          </a:p>
          <a:p>
            <a:r>
              <a:rPr lang="cs-CZ" sz="2400" dirty="0" smtClean="0">
                <a:solidFill>
                  <a:schemeClr val="tx1"/>
                </a:solidFill>
              </a:rPr>
              <a:t>Od založení 7 – 8 usedlostí, do 16. století přibývala jen domkářská a zahradnická stavení jižně a jihozápadně od jádra vsi</a:t>
            </a:r>
            <a:endParaRPr lang="cs-CZ" sz="2400" dirty="0">
              <a:solidFill>
                <a:schemeClr val="tx1"/>
              </a:solidFill>
            </a:endParaRP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E6486-B92A-5D40-B65E-EA3DE825AE5B}" type="datetime3">
              <a:rPr lang="cs-CZ" smtClean="0"/>
              <a:t>06/05/24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/>
              <a:t>text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15</a:t>
            </a:fld>
            <a:endParaRPr lang="cs-CZ"/>
          </a:p>
        </p:txBody>
      </p:sp>
      <p:pic>
        <p:nvPicPr>
          <p:cNvPr id="1026" name="Picture 2" descr="E:\Documents\03 rozpracováno\Ostrava Mariánské Hory pro Euricu\07 voda Ostravy 1780  z Cim B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3999" y="1052514"/>
            <a:ext cx="5945647" cy="4718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5754000" y="5770563"/>
            <a:ext cx="59456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Mapa vodních staveb Ostravy k roku </a:t>
            </a:r>
            <a:r>
              <a:rPr lang="cs-CZ" dirty="0" smtClean="0"/>
              <a:t>1780</a:t>
            </a:r>
          </a:p>
          <a:p>
            <a:r>
              <a:rPr lang="cs-CZ" cap="all" dirty="0"/>
              <a:t>Jiřík</a:t>
            </a:r>
            <a:r>
              <a:rPr lang="cs-CZ" dirty="0"/>
              <a:t>, K. (</a:t>
            </a:r>
            <a:r>
              <a:rPr lang="cs-CZ" dirty="0" err="1"/>
              <a:t>ed</a:t>
            </a:r>
            <a:r>
              <a:rPr lang="cs-CZ" dirty="0"/>
              <a:t>.), </a:t>
            </a:r>
            <a:r>
              <a:rPr lang="cs-CZ" i="1" dirty="0"/>
              <a:t>Dějiny Ostravy</a:t>
            </a:r>
            <a:r>
              <a:rPr lang="cs-CZ" dirty="0"/>
              <a:t>. Ostrava 1993.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59231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88390" y="400053"/>
            <a:ext cx="5076598" cy="652461"/>
          </a:xfrm>
        </p:spPr>
        <p:txBody>
          <a:bodyPr/>
          <a:lstStyle/>
          <a:p>
            <a:r>
              <a:rPr lang="cs-CZ" dirty="0" smtClean="0"/>
              <a:t>Urbanistický vývoj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02770" y="2013857"/>
            <a:ext cx="5178879" cy="2079172"/>
          </a:xfrm>
        </p:spPr>
        <p:txBody>
          <a:bodyPr>
            <a:normAutofit/>
          </a:bodyPr>
          <a:lstStyle/>
          <a:p>
            <a:r>
              <a:rPr lang="cs-CZ" sz="2400" dirty="0" smtClean="0">
                <a:solidFill>
                  <a:schemeClr val="tx1"/>
                </a:solidFill>
              </a:rPr>
              <a:t>Středověká náves dnes neexistuje, byla rozložena přibližně v linii </a:t>
            </a:r>
            <a:r>
              <a:rPr lang="cs-CZ" sz="2400" dirty="0" err="1" smtClean="0">
                <a:solidFill>
                  <a:schemeClr val="tx1"/>
                </a:solidFill>
              </a:rPr>
              <a:t>Novovesské</a:t>
            </a:r>
            <a:r>
              <a:rPr lang="cs-CZ" sz="2400" dirty="0" smtClean="0">
                <a:solidFill>
                  <a:schemeClr val="tx1"/>
                </a:solidFill>
              </a:rPr>
              <a:t> ulice mezi ulicemi Přemyslovců a </a:t>
            </a:r>
            <a:r>
              <a:rPr lang="cs-CZ" sz="2400" dirty="0" err="1" smtClean="0">
                <a:solidFill>
                  <a:schemeClr val="tx1"/>
                </a:solidFill>
              </a:rPr>
              <a:t>Pašerovou</a:t>
            </a:r>
            <a:r>
              <a:rPr lang="cs-CZ" sz="2400" dirty="0" smtClean="0">
                <a:solidFill>
                  <a:schemeClr val="tx1"/>
                </a:solidFill>
              </a:rPr>
              <a:t> na severozápadním okraji </a:t>
            </a:r>
            <a:r>
              <a:rPr lang="cs-CZ" sz="2400" dirty="0" err="1" smtClean="0">
                <a:solidFill>
                  <a:schemeClr val="tx1"/>
                </a:solidFill>
              </a:rPr>
              <a:t>intravilánu</a:t>
            </a:r>
            <a:r>
              <a:rPr lang="cs-CZ" sz="2400" dirty="0" smtClean="0">
                <a:solidFill>
                  <a:schemeClr val="tx1"/>
                </a:solidFill>
              </a:rPr>
              <a:t> Mariánských Hor, za nimiž dnes navazuje industriální zóna</a:t>
            </a:r>
          </a:p>
          <a:p>
            <a:endParaRPr lang="cs-CZ" sz="2400" dirty="0" smtClean="0">
              <a:solidFill>
                <a:schemeClr val="tx1"/>
              </a:solidFill>
            </a:endParaRPr>
          </a:p>
          <a:p>
            <a:endParaRPr lang="cs-CZ" sz="2400" dirty="0">
              <a:solidFill>
                <a:schemeClr val="tx1"/>
              </a:solidFill>
            </a:endParaRP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E6486-B92A-5D40-B65E-EA3DE825AE5B}" type="datetime3">
              <a:rPr lang="cs-CZ" smtClean="0"/>
              <a:t>06/05/24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text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16</a:t>
            </a:fld>
            <a:endParaRPr lang="cs-CZ"/>
          </a:p>
        </p:txBody>
      </p:sp>
      <p:pic>
        <p:nvPicPr>
          <p:cNvPr id="2050" name="Picture 2" descr="E:\Documents\03 rozpracováno\Ostrava Mariánské Hory pro Euricu\Teufel otisk 183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6265" y="1214439"/>
            <a:ext cx="6238723" cy="5224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2873828" y="5449429"/>
            <a:ext cx="28524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Lhotka, císařský otisk stabilního katastru, </a:t>
            </a:r>
            <a:r>
              <a:rPr lang="cs-CZ" dirty="0" smtClean="0"/>
              <a:t>1833</a:t>
            </a:r>
          </a:p>
          <a:p>
            <a:r>
              <a:rPr lang="cs-CZ" dirty="0"/>
              <a:t>https://ags.cuzk.cz/archiv/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96223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770914" y="342903"/>
            <a:ext cx="4936077" cy="709611"/>
          </a:xfrm>
        </p:spPr>
        <p:txBody>
          <a:bodyPr/>
          <a:lstStyle/>
          <a:p>
            <a:r>
              <a:rPr lang="cs-CZ" dirty="0" smtClean="0"/>
              <a:t>Urbanistický vývoj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52426" y="1234169"/>
            <a:ext cx="3762374" cy="3588203"/>
          </a:xfrm>
        </p:spPr>
        <p:txBody>
          <a:bodyPr>
            <a:normAutofit lnSpcReduction="10000"/>
          </a:bodyPr>
          <a:lstStyle/>
          <a:p>
            <a:r>
              <a:rPr lang="cs-CZ" sz="2400" dirty="0" smtClean="0">
                <a:solidFill>
                  <a:schemeClr val="tx1"/>
                </a:solidFill>
              </a:rPr>
              <a:t>Jižně od vsi přibližně v ulici </a:t>
            </a:r>
            <a:r>
              <a:rPr lang="cs-CZ" sz="2400" dirty="0" err="1" smtClean="0">
                <a:solidFill>
                  <a:schemeClr val="tx1"/>
                </a:solidFill>
              </a:rPr>
              <a:t>Mojmírovců</a:t>
            </a:r>
            <a:r>
              <a:rPr lang="cs-CZ" sz="2400" dirty="0" smtClean="0">
                <a:solidFill>
                  <a:schemeClr val="tx1"/>
                </a:solidFill>
              </a:rPr>
              <a:t>  probíhala stará cesta z Moravské Ostravy do </a:t>
            </a:r>
            <a:r>
              <a:rPr lang="cs-CZ" sz="2400" dirty="0" err="1" smtClean="0">
                <a:solidFill>
                  <a:schemeClr val="tx1"/>
                </a:solidFill>
              </a:rPr>
              <a:t>Svinova</a:t>
            </a:r>
            <a:r>
              <a:rPr lang="cs-CZ" sz="2400" dirty="0" smtClean="0">
                <a:solidFill>
                  <a:schemeClr val="tx1"/>
                </a:solidFill>
              </a:rPr>
              <a:t>, kterou r. 1787 nahradila císařská silnice (dnes jde v její trase ulice 28. října).</a:t>
            </a:r>
          </a:p>
          <a:p>
            <a:r>
              <a:rPr lang="cs-CZ" sz="2400" dirty="0" smtClean="0">
                <a:solidFill>
                  <a:schemeClr val="tx1"/>
                </a:solidFill>
              </a:rPr>
              <a:t>1834 – 47 zanikla rybniční soustava, tak zástavba se rozpínala i do tohoto prostoru.</a:t>
            </a:r>
            <a:endParaRPr lang="cs-CZ" sz="2400" dirty="0">
              <a:solidFill>
                <a:schemeClr val="tx1"/>
              </a:solidFill>
            </a:endParaRP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E6486-B92A-5D40-B65E-EA3DE825AE5B}" type="datetime3">
              <a:rPr lang="cs-CZ" smtClean="0"/>
              <a:t>06/05/24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1278618" y="6356350"/>
            <a:ext cx="9937749" cy="318604"/>
          </a:xfrm>
        </p:spPr>
        <p:txBody>
          <a:bodyPr/>
          <a:lstStyle/>
          <a:p>
            <a:r>
              <a:rPr lang="cs-CZ" smtClean="0"/>
              <a:t>text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17</a:t>
            </a:fld>
            <a:endParaRPr lang="cs-CZ"/>
          </a:p>
        </p:txBody>
      </p:sp>
      <p:pic>
        <p:nvPicPr>
          <p:cNvPr id="2050" name="Picture 2" descr="E:\Documents\03 rozpracováno\Ostrava Mariánské Hory pro Euricu\Teufel 1 mil 1764 až 5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5729" y="1052514"/>
            <a:ext cx="7451262" cy="4584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1728266" y="5710019"/>
            <a:ext cx="97779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Lhotka, 1. vojenské mapování, 1764 – </a:t>
            </a:r>
            <a:r>
              <a:rPr lang="cs-CZ" dirty="0" smtClean="0"/>
              <a:t>68</a:t>
            </a:r>
          </a:p>
          <a:p>
            <a:r>
              <a:rPr lang="cs-CZ" dirty="0"/>
              <a:t>http://oldmaps.geolab.cz/map_viewer.pl?lang=cs&amp;map_root=1vm&amp;map_region=mo&amp;map_list=m031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17928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03496" y="903514"/>
            <a:ext cx="11796416" cy="631372"/>
          </a:xfrm>
        </p:spPr>
        <p:txBody>
          <a:bodyPr/>
          <a:lstStyle/>
          <a:p>
            <a:r>
              <a:rPr lang="cs-CZ" dirty="0" smtClean="0"/>
              <a:t>Urbanistický vývoj – zaměstnanecké kolonie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52425" y="1790701"/>
            <a:ext cx="5112204" cy="4305300"/>
          </a:xfrm>
        </p:spPr>
        <p:txBody>
          <a:bodyPr>
            <a:normAutofit lnSpcReduction="10000"/>
          </a:bodyPr>
          <a:lstStyle/>
          <a:p>
            <a:r>
              <a:rPr lang="cs-CZ" sz="2400" dirty="0" smtClean="0">
                <a:solidFill>
                  <a:schemeClr val="tx1"/>
                </a:solidFill>
              </a:rPr>
              <a:t>1892 kolonie U jámy </a:t>
            </a:r>
            <a:r>
              <a:rPr lang="cs-CZ" sz="2400" dirty="0" err="1" smtClean="0">
                <a:solidFill>
                  <a:schemeClr val="tx1"/>
                </a:solidFill>
              </a:rPr>
              <a:t>Ignátovy</a:t>
            </a:r>
            <a:endParaRPr lang="cs-CZ" sz="2400" dirty="0" smtClean="0">
              <a:solidFill>
                <a:schemeClr val="tx1"/>
              </a:solidFill>
            </a:endParaRPr>
          </a:p>
          <a:p>
            <a:r>
              <a:rPr lang="cs-CZ" sz="2400" dirty="0" smtClean="0">
                <a:solidFill>
                  <a:schemeClr val="tx1"/>
                </a:solidFill>
              </a:rPr>
              <a:t>1897 – 1898 Dolní kolonie s patrovými domy</a:t>
            </a:r>
          </a:p>
          <a:p>
            <a:r>
              <a:rPr lang="cs-CZ" sz="2400" dirty="0" smtClean="0">
                <a:solidFill>
                  <a:schemeClr val="tx1"/>
                </a:solidFill>
              </a:rPr>
              <a:t>Ulice respektovaly jednotný směr parcelace </a:t>
            </a:r>
            <a:r>
              <a:rPr lang="cs-CZ" sz="2400" dirty="0" err="1" smtClean="0">
                <a:solidFill>
                  <a:schemeClr val="tx1"/>
                </a:solidFill>
              </a:rPr>
              <a:t>plužiny</a:t>
            </a:r>
            <a:r>
              <a:rPr lang="cs-CZ" sz="2400" dirty="0" smtClean="0">
                <a:solidFill>
                  <a:schemeClr val="tx1"/>
                </a:solidFill>
              </a:rPr>
              <a:t> a tento rys byl typický i dále pro urbanistický vývoj Mariánských Hor</a:t>
            </a:r>
          </a:p>
          <a:p>
            <a:r>
              <a:rPr lang="cs-CZ" sz="2400" dirty="0" smtClean="0">
                <a:solidFill>
                  <a:schemeClr val="tx1"/>
                </a:solidFill>
              </a:rPr>
              <a:t>90. léta 20. století – těžiště rozvoje se přesunulo k císařské silnici </a:t>
            </a:r>
          </a:p>
          <a:p>
            <a:r>
              <a:rPr lang="cs-CZ" sz="2400" dirty="0" smtClean="0">
                <a:solidFill>
                  <a:schemeClr val="tx1"/>
                </a:solidFill>
              </a:rPr>
              <a:t>1899 – konečná tramvaje, 1907 trať prodloužena do </a:t>
            </a:r>
            <a:r>
              <a:rPr lang="cs-CZ" sz="2400" dirty="0" err="1" smtClean="0">
                <a:solidFill>
                  <a:schemeClr val="tx1"/>
                </a:solidFill>
              </a:rPr>
              <a:t>Svinova</a:t>
            </a:r>
            <a:endParaRPr lang="cs-CZ" sz="2400" dirty="0" smtClean="0">
              <a:solidFill>
                <a:schemeClr val="tx1"/>
              </a:solidFill>
            </a:endParaRPr>
          </a:p>
          <a:p>
            <a:r>
              <a:rPr lang="cs-CZ" sz="2400" dirty="0" smtClean="0">
                <a:solidFill>
                  <a:schemeClr val="tx1"/>
                </a:solidFill>
              </a:rPr>
              <a:t>1906 – 10 Horní (Martinská ) kolonie</a:t>
            </a:r>
          </a:p>
          <a:p>
            <a:endParaRPr lang="cs-CZ" sz="2400" dirty="0">
              <a:solidFill>
                <a:schemeClr val="tx1"/>
              </a:solidFill>
            </a:endParaRP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E6486-B92A-5D40-B65E-EA3DE825AE5B}" type="datetime3">
              <a:rPr lang="cs-CZ" smtClean="0"/>
              <a:t>06/05/24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text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18</a:t>
            </a:fld>
            <a:endParaRPr lang="cs-CZ"/>
          </a:p>
        </p:txBody>
      </p:sp>
      <p:pic>
        <p:nvPicPr>
          <p:cNvPr id="5122" name="Picture 2" descr="E:\Documents\03 rozpracováno\Ostrava Mariánské Hory pro Euricu\Ostrava Troppau mapa speciální 1915 z AM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9653" y="1534886"/>
            <a:ext cx="5103571" cy="4716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ovéPole 7"/>
          <p:cNvSpPr txBox="1"/>
          <p:nvPr/>
        </p:nvSpPr>
        <p:spPr>
          <a:xfrm>
            <a:off x="5638800" y="3666025"/>
            <a:ext cx="101465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Mapa speciální okresu Opava, </a:t>
            </a:r>
            <a:r>
              <a:rPr lang="cs-CZ" dirty="0" smtClean="0"/>
              <a:t>1915.</a:t>
            </a:r>
          </a:p>
          <a:p>
            <a:r>
              <a:rPr lang="cs-CZ" dirty="0" smtClean="0"/>
              <a:t>AMO, Sbírka map a plánů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81233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F16C7814-19D0-D044-AD35-ED9091139A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2845" y="1122363"/>
            <a:ext cx="11807825" cy="1359579"/>
          </a:xfrm>
        </p:spPr>
        <p:txBody>
          <a:bodyPr/>
          <a:lstStyle/>
          <a:p>
            <a:r>
              <a:rPr lang="cs-CZ" sz="4800" dirty="0" smtClean="0">
                <a:solidFill>
                  <a:srgbClr val="00A499"/>
                </a:solidFill>
              </a:rPr>
              <a:t>Dějiny a urbanistický vývoj městské čtvrti Ostravy – Mariánských Hor </a:t>
            </a:r>
            <a:endParaRPr lang="cs-CZ" sz="4800" dirty="0">
              <a:solidFill>
                <a:srgbClr val="00A499"/>
              </a:solidFill>
            </a:endParaRP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xmlns="" id="{D3462E6A-BA43-6348-924A-E49976C562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89652" y="3513385"/>
            <a:ext cx="5116148" cy="2549958"/>
          </a:xfrm>
        </p:spPr>
        <p:txBody>
          <a:bodyPr/>
          <a:lstStyle/>
          <a:p>
            <a:r>
              <a:rPr lang="cs-CZ" dirty="0" smtClean="0"/>
              <a:t>Cílem prezentace je ukázat urbanistický vývoj městské čtvrti od malé vísky po industriální prostor a součást ostravské aglomerace.</a:t>
            </a:r>
            <a:endParaRPr lang="cs-CZ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xmlns="" id="{B98121F1-3D8E-594F-90DB-4F0B98C01E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1AFFB-D433-B047-9BA8-E42A060EB3E7}" type="datetime3">
              <a:rPr lang="cs-CZ" smtClean="0"/>
              <a:t>06/05/24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xmlns="" id="{CAECFA50-A063-9142-88B9-F0C90FFC9D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text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xmlns="" id="{D4A7925D-4BBE-3C40-9FF4-E305464874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1</a:t>
            </a:fld>
            <a:endParaRPr lang="cs-CZ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857" y="3353451"/>
            <a:ext cx="2687109" cy="2928729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4890" y="3895836"/>
            <a:ext cx="3048000" cy="2065020"/>
          </a:xfrm>
          <a:prstGeom prst="rect">
            <a:avLst/>
          </a:prstGeom>
        </p:spPr>
      </p:pic>
      <p:sp>
        <p:nvSpPr>
          <p:cNvPr id="9" name="TextovéPole 8"/>
          <p:cNvSpPr txBox="1"/>
          <p:nvPr/>
        </p:nvSpPr>
        <p:spPr>
          <a:xfrm>
            <a:off x="3494314" y="57912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1649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452257" y="434067"/>
            <a:ext cx="7547655" cy="809626"/>
          </a:xfrm>
        </p:spPr>
        <p:txBody>
          <a:bodyPr/>
          <a:lstStyle/>
          <a:p>
            <a:r>
              <a:rPr lang="cs-CZ" dirty="0" smtClean="0"/>
              <a:t>Urbanistický vývoj - doprava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03497" y="1319893"/>
            <a:ext cx="3730328" cy="3556906"/>
          </a:xfrm>
        </p:spPr>
        <p:txBody>
          <a:bodyPr>
            <a:normAutofit lnSpcReduction="10000"/>
          </a:bodyPr>
          <a:lstStyle/>
          <a:p>
            <a:r>
              <a:rPr lang="cs-CZ" sz="2400" dirty="0" smtClean="0">
                <a:solidFill>
                  <a:schemeClr val="tx1"/>
                </a:solidFill>
              </a:rPr>
              <a:t>Zástavba vedla směrem k </a:t>
            </a:r>
            <a:r>
              <a:rPr lang="cs-CZ" sz="2400" b="1" dirty="0" smtClean="0">
                <a:solidFill>
                  <a:schemeClr val="tx1"/>
                </a:solidFill>
              </a:rPr>
              <a:t>bohumínské železnici</a:t>
            </a:r>
            <a:r>
              <a:rPr lang="cs-CZ" sz="2400" dirty="0" smtClean="0">
                <a:solidFill>
                  <a:schemeClr val="tx1"/>
                </a:solidFill>
              </a:rPr>
              <a:t>, ale ta Lhotku příliš neovlivnila, nebo</a:t>
            </a:r>
            <a:r>
              <a:rPr lang="cs-CZ" sz="2400" dirty="0">
                <a:solidFill>
                  <a:schemeClr val="tx1"/>
                </a:solidFill>
              </a:rPr>
              <a:t>ť</a:t>
            </a:r>
            <a:r>
              <a:rPr lang="cs-CZ" sz="2400" dirty="0" smtClean="0">
                <a:solidFill>
                  <a:schemeClr val="tx1"/>
                </a:solidFill>
              </a:rPr>
              <a:t> zastávka tu byla zřízena mnohem později</a:t>
            </a:r>
          </a:p>
          <a:p>
            <a:r>
              <a:rPr lang="cs-CZ" sz="2400" dirty="0" smtClean="0">
                <a:solidFill>
                  <a:schemeClr val="tx1"/>
                </a:solidFill>
              </a:rPr>
              <a:t>Na dne Nového rybníka byla hned za tratí vybudována jáma Ignát s koksovnou</a:t>
            </a:r>
          </a:p>
          <a:p>
            <a:r>
              <a:rPr lang="cs-CZ" sz="2400" dirty="0" smtClean="0">
                <a:solidFill>
                  <a:schemeClr val="tx1"/>
                </a:solidFill>
              </a:rPr>
              <a:t>Je tu i plánovaný </a:t>
            </a:r>
            <a:r>
              <a:rPr lang="cs-CZ" sz="2400" dirty="0" err="1" smtClean="0">
                <a:solidFill>
                  <a:schemeClr val="tx1"/>
                </a:solidFill>
              </a:rPr>
              <a:t>Dunajsko</a:t>
            </a:r>
            <a:r>
              <a:rPr lang="cs-CZ" sz="2400" dirty="0" smtClean="0">
                <a:solidFill>
                  <a:schemeClr val="tx1"/>
                </a:solidFill>
              </a:rPr>
              <a:t> – oderský průplav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E6486-B92A-5D40-B65E-EA3DE825AE5B}" type="datetime3">
              <a:rPr lang="cs-CZ" smtClean="0"/>
              <a:t>06/05/24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/>
              <a:t>text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19</a:t>
            </a:fld>
            <a:endParaRPr lang="cs-CZ"/>
          </a:p>
        </p:txBody>
      </p:sp>
      <p:pic>
        <p:nvPicPr>
          <p:cNvPr id="4098" name="Picture 2" descr="E:\Documents\03 rozpracováno\Ostrava Mariánské Hory pro Euricu\mapa železnice 19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7272" y="1243693"/>
            <a:ext cx="7857716" cy="4789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1687286" y="5391592"/>
            <a:ext cx="22465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Podroužek, železniční síť Ostravska, 1902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56900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03496" y="1052514"/>
            <a:ext cx="11796416" cy="449715"/>
          </a:xfrm>
        </p:spPr>
        <p:txBody>
          <a:bodyPr/>
          <a:lstStyle/>
          <a:p>
            <a:r>
              <a:rPr lang="cs-CZ" dirty="0" smtClean="0"/>
              <a:t>Urbanistický vývoj - Dolní kolonie jámy Ignát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632222" y="1578429"/>
            <a:ext cx="2316728" cy="3363685"/>
          </a:xfrm>
        </p:spPr>
        <p:txBody>
          <a:bodyPr>
            <a:normAutofit lnSpcReduction="10000"/>
          </a:bodyPr>
          <a:lstStyle/>
          <a:p>
            <a:r>
              <a:rPr lang="cs-CZ" sz="2000" dirty="0" smtClean="0">
                <a:solidFill>
                  <a:schemeClr val="tx1"/>
                </a:solidFill>
              </a:rPr>
              <a:t>Výstavba začala </a:t>
            </a:r>
            <a:r>
              <a:rPr lang="cs-CZ" sz="2000" b="1" dirty="0" smtClean="0">
                <a:solidFill>
                  <a:schemeClr val="tx1"/>
                </a:solidFill>
              </a:rPr>
              <a:t>1897</a:t>
            </a:r>
          </a:p>
          <a:p>
            <a:r>
              <a:rPr lang="cs-CZ" sz="2000" dirty="0" smtClean="0">
                <a:solidFill>
                  <a:schemeClr val="tx1"/>
                </a:solidFill>
              </a:rPr>
              <a:t>Vedla sem tramvajová dráha</a:t>
            </a:r>
          </a:p>
          <a:p>
            <a:r>
              <a:rPr lang="cs-CZ" sz="2000" dirty="0" smtClean="0">
                <a:solidFill>
                  <a:schemeClr val="tx1"/>
                </a:solidFill>
              </a:rPr>
              <a:t>Obyvatelé kromě dolu mohli pracovat ve strojírnách a cihelně</a:t>
            </a:r>
          </a:p>
          <a:p>
            <a:r>
              <a:rPr lang="cs-CZ" sz="2000" dirty="0" smtClean="0">
                <a:solidFill>
                  <a:schemeClr val="tx1"/>
                </a:solidFill>
              </a:rPr>
              <a:t>Domy s pavlačemi, 2 byty na patro</a:t>
            </a:r>
          </a:p>
          <a:p>
            <a:r>
              <a:rPr lang="cs-CZ" sz="2000" dirty="0" smtClean="0">
                <a:solidFill>
                  <a:schemeClr val="tx1"/>
                </a:solidFill>
              </a:rPr>
              <a:t>Dochován jen 1 dům</a:t>
            </a:r>
            <a:endParaRPr lang="cs-CZ" sz="2000" dirty="0">
              <a:solidFill>
                <a:schemeClr val="tx1"/>
              </a:solidFill>
            </a:endParaRP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E6486-B92A-5D40-B65E-EA3DE825AE5B}" type="datetime3">
              <a:rPr lang="cs-CZ" smtClean="0"/>
              <a:t>06/05/24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/>
              <a:t>text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20</a:t>
            </a:fld>
            <a:endParaRPr lang="cs-CZ"/>
          </a:p>
        </p:txBody>
      </p:sp>
      <p:pic>
        <p:nvPicPr>
          <p:cNvPr id="1026" name="Picture 2" descr="E:\Documents\03 rozpracováno\Ostrava Mariánské Hory pro Euricu\Dolní Kolonie Pharus od Jemelk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243" y="1502229"/>
            <a:ext cx="5300663" cy="4575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E:\Documents\03 rozpracováno\Ostrava Mariánské Hory pro Euricu\Dolní noclehárna od Jemelk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5938" y="1502229"/>
            <a:ext cx="3829050" cy="4697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1828800" y="6356351"/>
            <a:ext cx="3803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err="1" smtClean="0"/>
              <a:t>Pharusův</a:t>
            </a:r>
            <a:r>
              <a:rPr lang="cs-CZ" dirty="0" smtClean="0"/>
              <a:t> plán Moravské Ostravy, 1920</a:t>
            </a:r>
            <a:endParaRPr lang="cs-CZ" dirty="0"/>
          </a:p>
        </p:txBody>
      </p:sp>
      <p:sp>
        <p:nvSpPr>
          <p:cNvPr id="8" name="TextovéPole 7"/>
          <p:cNvSpPr txBox="1"/>
          <p:nvPr/>
        </p:nvSpPr>
        <p:spPr>
          <a:xfrm>
            <a:off x="7948949" y="6301921"/>
            <a:ext cx="37205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Hornická noclehárna čp. 371, 1907</a:t>
            </a:r>
            <a:endParaRPr lang="cs-CZ" dirty="0"/>
          </a:p>
        </p:txBody>
      </p:sp>
      <p:sp>
        <p:nvSpPr>
          <p:cNvPr id="9" name="TextovéPole 8"/>
          <p:cNvSpPr txBox="1"/>
          <p:nvPr/>
        </p:nvSpPr>
        <p:spPr>
          <a:xfrm>
            <a:off x="5863202" y="5083629"/>
            <a:ext cx="2085747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/>
              <a:t>JEMELKA,</a:t>
            </a:r>
            <a:r>
              <a:rPr lang="cs-CZ" dirty="0"/>
              <a:t> M. (</a:t>
            </a:r>
            <a:r>
              <a:rPr lang="cs-CZ" dirty="0" err="1"/>
              <a:t>ed</a:t>
            </a:r>
            <a:r>
              <a:rPr lang="cs-CZ" dirty="0"/>
              <a:t>.), </a:t>
            </a:r>
            <a:r>
              <a:rPr lang="cs-CZ" i="1" dirty="0"/>
              <a:t>Ostravské dělnické kolonie </a:t>
            </a:r>
            <a:r>
              <a:rPr lang="cs-CZ" dirty="0"/>
              <a:t>I. Ostrava 2011. 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1353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48200" y="239487"/>
            <a:ext cx="7316788" cy="598713"/>
          </a:xfrm>
        </p:spPr>
        <p:txBody>
          <a:bodyPr/>
          <a:lstStyle/>
          <a:p>
            <a:r>
              <a:rPr lang="cs-CZ" sz="3100" dirty="0" smtClean="0"/>
              <a:t>Urbanistický vývoj - Horní kolonie (U koule)</a:t>
            </a:r>
            <a:endParaRPr lang="cs-CZ" sz="3100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408715" y="1089414"/>
            <a:ext cx="1807028" cy="3505199"/>
          </a:xfrm>
        </p:spPr>
        <p:txBody>
          <a:bodyPr>
            <a:normAutofit/>
          </a:bodyPr>
          <a:lstStyle/>
          <a:p>
            <a:r>
              <a:rPr lang="cs-CZ" sz="2400" dirty="0" smtClean="0">
                <a:solidFill>
                  <a:schemeClr val="tx1"/>
                </a:solidFill>
              </a:rPr>
              <a:t>Postavena 1907 – 1910</a:t>
            </a:r>
          </a:p>
          <a:p>
            <a:r>
              <a:rPr lang="cs-CZ" sz="2400" dirty="0" smtClean="0">
                <a:solidFill>
                  <a:schemeClr val="tx1"/>
                </a:solidFill>
              </a:rPr>
              <a:t>Horizontální komunikace po pavlačích</a:t>
            </a:r>
          </a:p>
          <a:p>
            <a:r>
              <a:rPr lang="cs-CZ" sz="2400" dirty="0" smtClean="0">
                <a:solidFill>
                  <a:schemeClr val="tx1"/>
                </a:solidFill>
              </a:rPr>
              <a:t>Domy se zahrádkami</a:t>
            </a:r>
          </a:p>
          <a:p>
            <a:r>
              <a:rPr lang="cs-CZ" sz="2400" dirty="0" smtClean="0">
                <a:solidFill>
                  <a:schemeClr val="tx1"/>
                </a:solidFill>
              </a:rPr>
              <a:t>Z velké části dochovaná</a:t>
            </a:r>
            <a:endParaRPr lang="cs-CZ" sz="2400" dirty="0">
              <a:solidFill>
                <a:schemeClr val="tx1"/>
              </a:solidFill>
            </a:endParaRP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E6486-B92A-5D40-B65E-EA3DE825AE5B}" type="datetime3">
              <a:rPr lang="cs-CZ" smtClean="0"/>
              <a:t>06/05/24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/>
              <a:t>text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21</a:t>
            </a:fld>
            <a:endParaRPr lang="cs-CZ"/>
          </a:p>
        </p:txBody>
      </p:sp>
      <p:pic>
        <p:nvPicPr>
          <p:cNvPr id="2050" name="Picture 2" descr="E:\Documents\03 rozpracováno\Ostrava Mariánské Hory pro Euricu\Horní letecká od Jemelk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340" y="1089414"/>
            <a:ext cx="3885293" cy="4532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E:\Documents\03 rozpracováno\Ostrava Mariánské Hory pro Euricu\Horní dochovaná od Jemelk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1429" y="1087401"/>
            <a:ext cx="5412382" cy="4685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348340" y="5621494"/>
            <a:ext cx="30262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Mariánské Hory</a:t>
            </a:r>
            <a:r>
              <a:rPr lang="cs-CZ" dirty="0" smtClean="0"/>
              <a:t>,  Letecké </a:t>
            </a:r>
            <a:r>
              <a:rPr lang="cs-CZ" dirty="0" smtClean="0"/>
              <a:t>foto, 70. </a:t>
            </a:r>
            <a:r>
              <a:rPr lang="cs-CZ" dirty="0" smtClean="0"/>
              <a:t>léta </a:t>
            </a:r>
            <a:r>
              <a:rPr lang="cs-CZ" dirty="0" smtClean="0"/>
              <a:t>20. století</a:t>
            </a:r>
            <a:endParaRPr lang="cs-CZ" dirty="0"/>
          </a:p>
        </p:txBody>
      </p:sp>
      <p:sp>
        <p:nvSpPr>
          <p:cNvPr id="8" name="TextovéPole 7"/>
          <p:cNvSpPr txBox="1"/>
          <p:nvPr/>
        </p:nvSpPr>
        <p:spPr>
          <a:xfrm>
            <a:off x="6564086" y="5772794"/>
            <a:ext cx="42889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Mariánské </a:t>
            </a:r>
            <a:r>
              <a:rPr lang="cs-CZ" dirty="0" smtClean="0"/>
              <a:t>Hory, </a:t>
            </a:r>
            <a:r>
              <a:rPr lang="cs-CZ" dirty="0" smtClean="0"/>
              <a:t>Horní </a:t>
            </a:r>
            <a:r>
              <a:rPr lang="cs-CZ" dirty="0" smtClean="0"/>
              <a:t>kolonie</a:t>
            </a:r>
            <a:r>
              <a:rPr lang="cs-CZ" dirty="0" smtClean="0"/>
              <a:t>, foto</a:t>
            </a:r>
            <a:r>
              <a:rPr lang="cs-CZ" dirty="0" smtClean="0"/>
              <a:t>, 2011</a:t>
            </a:r>
            <a:endParaRPr lang="cs-CZ" dirty="0"/>
          </a:p>
        </p:txBody>
      </p:sp>
      <p:sp>
        <p:nvSpPr>
          <p:cNvPr id="9" name="Obdélník 8"/>
          <p:cNvSpPr/>
          <p:nvPr/>
        </p:nvSpPr>
        <p:spPr>
          <a:xfrm>
            <a:off x="4364262" y="5038580"/>
            <a:ext cx="2167167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dirty="0"/>
              <a:t>JEMELKA,</a:t>
            </a:r>
            <a:r>
              <a:rPr lang="cs-CZ" dirty="0"/>
              <a:t> M. (</a:t>
            </a:r>
            <a:r>
              <a:rPr lang="cs-CZ" dirty="0" err="1"/>
              <a:t>ed</a:t>
            </a:r>
            <a:r>
              <a:rPr lang="cs-CZ" dirty="0"/>
              <a:t>.), </a:t>
            </a:r>
            <a:r>
              <a:rPr lang="cs-CZ" i="1" dirty="0"/>
              <a:t>Ostravské dělnické kolonie </a:t>
            </a:r>
            <a:r>
              <a:rPr lang="cs-CZ" dirty="0"/>
              <a:t>I. Ostrava 2011. 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53418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03497" y="889228"/>
            <a:ext cx="5707447" cy="623886"/>
          </a:xfrm>
        </p:spPr>
        <p:txBody>
          <a:bodyPr/>
          <a:lstStyle/>
          <a:p>
            <a:r>
              <a:rPr lang="cs-CZ" sz="4400" dirty="0" smtClean="0"/>
              <a:t>Urbanistický vývoj</a:t>
            </a:r>
            <a:endParaRPr lang="cs-CZ" sz="4400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03497" y="1502228"/>
            <a:ext cx="5707446" cy="4125686"/>
          </a:xfrm>
        </p:spPr>
        <p:txBody>
          <a:bodyPr/>
          <a:lstStyle/>
          <a:p>
            <a:r>
              <a:rPr lang="cs-CZ" sz="2400" dirty="0" smtClean="0">
                <a:solidFill>
                  <a:schemeClr val="tx1"/>
                </a:solidFill>
              </a:rPr>
              <a:t>Urbanistický vývoj směřoval šablonovitě, </a:t>
            </a:r>
          </a:p>
          <a:p>
            <a:r>
              <a:rPr lang="cs-CZ" sz="2400" dirty="0" smtClean="0">
                <a:solidFill>
                  <a:schemeClr val="tx1"/>
                </a:solidFill>
              </a:rPr>
              <a:t>ale 1900 nastoupil obecní tajemník Jan Grmela</a:t>
            </a:r>
          </a:p>
          <a:p>
            <a:r>
              <a:rPr lang="cs-CZ" sz="2400" dirty="0" smtClean="0">
                <a:solidFill>
                  <a:schemeClr val="tx1"/>
                </a:solidFill>
              </a:rPr>
              <a:t>1902 </a:t>
            </a:r>
            <a:r>
              <a:rPr lang="cs-CZ" sz="2400" b="1" dirty="0" smtClean="0">
                <a:solidFill>
                  <a:schemeClr val="tx1"/>
                </a:solidFill>
              </a:rPr>
              <a:t>zastavovací</a:t>
            </a:r>
            <a:r>
              <a:rPr lang="cs-CZ" sz="2400" dirty="0" smtClean="0">
                <a:solidFill>
                  <a:schemeClr val="tx1"/>
                </a:solidFill>
              </a:rPr>
              <a:t> plán od </a:t>
            </a:r>
            <a:r>
              <a:rPr lang="cs-CZ" sz="2400" b="1" dirty="0" smtClean="0">
                <a:solidFill>
                  <a:schemeClr val="tx1"/>
                </a:solidFill>
              </a:rPr>
              <a:t>Camilla </a:t>
            </a:r>
            <a:r>
              <a:rPr lang="cs-CZ" sz="2400" b="1" dirty="0" err="1" smtClean="0">
                <a:solidFill>
                  <a:schemeClr val="tx1"/>
                </a:solidFill>
              </a:rPr>
              <a:t>Sitteho</a:t>
            </a:r>
            <a:r>
              <a:rPr lang="cs-CZ" sz="2400" b="1" dirty="0" smtClean="0">
                <a:solidFill>
                  <a:schemeClr val="tx1"/>
                </a:solidFill>
              </a:rPr>
              <a:t> </a:t>
            </a:r>
            <a:r>
              <a:rPr lang="cs-CZ" sz="2400" dirty="0" smtClean="0">
                <a:solidFill>
                  <a:schemeClr val="tx1"/>
                </a:solidFill>
              </a:rPr>
              <a:t>– vložil diagonálu </a:t>
            </a:r>
            <a:r>
              <a:rPr lang="cs-CZ" sz="2400" b="1" dirty="0" smtClean="0">
                <a:solidFill>
                  <a:schemeClr val="tx1"/>
                </a:solidFill>
              </a:rPr>
              <a:t>Korunní ulice </a:t>
            </a:r>
            <a:r>
              <a:rPr lang="cs-CZ" sz="2400" dirty="0" smtClean="0">
                <a:solidFill>
                  <a:schemeClr val="tx1"/>
                </a:solidFill>
              </a:rPr>
              <a:t>od náměstí s radnicí,  - vidět na katastrální mapě z r. 1914, dlouhodobá záležitost, narážela na majetkové problémy s vykupováním </a:t>
            </a:r>
            <a:r>
              <a:rPr lang="cs-CZ" sz="2400" dirty="0" err="1" smtClean="0">
                <a:solidFill>
                  <a:schemeClr val="tx1"/>
                </a:solidFill>
              </a:rPr>
              <a:t>plužiny</a:t>
            </a:r>
            <a:endParaRPr lang="cs-CZ" sz="2400" dirty="0" smtClean="0">
              <a:solidFill>
                <a:schemeClr val="tx1"/>
              </a:solidFill>
            </a:endParaRPr>
          </a:p>
          <a:p>
            <a:r>
              <a:rPr lang="cs-CZ" sz="2400" dirty="0" smtClean="0">
                <a:solidFill>
                  <a:schemeClr val="tx1"/>
                </a:solidFill>
              </a:rPr>
              <a:t>1921 – 25 kolonie U kostela</a:t>
            </a:r>
          </a:p>
          <a:p>
            <a:r>
              <a:rPr lang="cs-CZ" sz="2400" dirty="0" smtClean="0">
                <a:solidFill>
                  <a:schemeClr val="tx1"/>
                </a:solidFill>
              </a:rPr>
              <a:t>Vilová čtvrť Zátiší</a:t>
            </a:r>
          </a:p>
          <a:p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E6486-B92A-5D40-B65E-EA3DE825AE5B}" type="datetime3">
              <a:rPr lang="cs-CZ" smtClean="0"/>
              <a:t>06/05/24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text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22</a:t>
            </a:fld>
            <a:endParaRPr lang="cs-CZ"/>
          </a:p>
        </p:txBody>
      </p:sp>
      <p:pic>
        <p:nvPicPr>
          <p:cNvPr id="6146" name="Picture 2" descr="E:\Documents\03 rozpracováno\Ostrava Mariánské Hory pro Euricu\faktura Altercan_20210326_000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3838" y="232112"/>
            <a:ext cx="5956074" cy="6353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348344" y="5441950"/>
            <a:ext cx="5562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Mariánské Hory, katastrální mapa, </a:t>
            </a:r>
            <a:r>
              <a:rPr lang="cs-CZ" dirty="0" smtClean="0"/>
              <a:t>1914.</a:t>
            </a:r>
          </a:p>
          <a:p>
            <a:r>
              <a:rPr lang="cs-CZ" cap="all" dirty="0"/>
              <a:t>Kuča, K</a:t>
            </a:r>
            <a:r>
              <a:rPr lang="cs-CZ" dirty="0"/>
              <a:t>. (</a:t>
            </a:r>
            <a:r>
              <a:rPr lang="cs-CZ" dirty="0" err="1"/>
              <a:t>ed</a:t>
            </a:r>
            <a:r>
              <a:rPr lang="cs-CZ" dirty="0"/>
              <a:t>.), </a:t>
            </a:r>
            <a:r>
              <a:rPr lang="cs-CZ" i="1" dirty="0"/>
              <a:t>Města a městečka v Čechách, na Moravě a ve Slezsku</a:t>
            </a:r>
            <a:r>
              <a:rPr lang="cs-CZ" dirty="0"/>
              <a:t>. Praha 2003. Díl IV. Ml - Pan.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22029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015343" y="1052514"/>
            <a:ext cx="8895216" cy="645657"/>
          </a:xfrm>
        </p:spPr>
        <p:txBody>
          <a:bodyPr/>
          <a:lstStyle/>
          <a:p>
            <a:r>
              <a:rPr lang="cs-CZ" dirty="0" smtClean="0"/>
              <a:t>Urbanistický vývoj – ulice Korunní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37457" y="5410199"/>
            <a:ext cx="11451771" cy="936811"/>
          </a:xfrm>
        </p:spPr>
        <p:txBody>
          <a:bodyPr/>
          <a:lstStyle/>
          <a:p>
            <a:r>
              <a:rPr lang="cs-CZ" sz="2400" dirty="0" smtClean="0">
                <a:solidFill>
                  <a:schemeClr val="tx1"/>
                </a:solidFill>
              </a:rPr>
              <a:t>Ve 20. letech 20. století byl postaven také rozměrný blok budov,  obrácený hlavními průčelími do ulice Korunní</a:t>
            </a:r>
          </a:p>
          <a:p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E6486-B92A-5D40-B65E-EA3DE825AE5B}" type="datetime3">
              <a:rPr lang="cs-CZ" smtClean="0"/>
              <a:t>06/05/24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text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23</a:t>
            </a:fld>
            <a:endParaRPr lang="cs-CZ"/>
          </a:p>
        </p:txBody>
      </p:sp>
      <p:pic>
        <p:nvPicPr>
          <p:cNvPr id="2050" name="Picture 2" descr="E:\Documents\03 rozpracováno\Ostrava Mariánské Hory pro Euricu\IMG_08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457" y="1698171"/>
            <a:ext cx="5590817" cy="3443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E:\Documents\03 rozpracováno\Ostrava Mariánské Hory pro Euricu\IMG_076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7452" y="1698171"/>
            <a:ext cx="5164761" cy="3443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01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03496" y="1063401"/>
            <a:ext cx="7431651" cy="710972"/>
          </a:xfrm>
        </p:spPr>
        <p:txBody>
          <a:bodyPr/>
          <a:lstStyle/>
          <a:p>
            <a:r>
              <a:rPr lang="cs-CZ" dirty="0" smtClean="0"/>
              <a:t>Urbanistický vývoj - </a:t>
            </a:r>
            <a:r>
              <a:rPr lang="cs-CZ" dirty="0" err="1" smtClean="0"/>
              <a:t>Falco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234543" y="1774372"/>
            <a:ext cx="3418114" cy="4234542"/>
          </a:xfrm>
        </p:spPr>
        <p:txBody>
          <a:bodyPr>
            <a:normAutofit/>
          </a:bodyPr>
          <a:lstStyle/>
          <a:p>
            <a:r>
              <a:rPr lang="cs-CZ" sz="2400" dirty="0" smtClean="0">
                <a:solidFill>
                  <a:schemeClr val="tx1"/>
                </a:solidFill>
              </a:rPr>
              <a:t>Součástí tohoto bloku je i </a:t>
            </a:r>
            <a:r>
              <a:rPr lang="cs-CZ" sz="2400" b="1" dirty="0" smtClean="0">
                <a:solidFill>
                  <a:schemeClr val="tx1"/>
                </a:solidFill>
              </a:rPr>
              <a:t>dům čp. 596, </a:t>
            </a:r>
            <a:r>
              <a:rPr lang="cs-CZ" sz="2400" dirty="0" smtClean="0">
                <a:solidFill>
                  <a:schemeClr val="tx1"/>
                </a:solidFill>
              </a:rPr>
              <a:t>v němž roku </a:t>
            </a:r>
            <a:r>
              <a:rPr lang="cs-CZ" sz="2400" b="1" dirty="0" smtClean="0">
                <a:solidFill>
                  <a:schemeClr val="tx1"/>
                </a:solidFill>
              </a:rPr>
              <a:t>1931</a:t>
            </a:r>
            <a:r>
              <a:rPr lang="cs-CZ" sz="2400" dirty="0" smtClean="0">
                <a:solidFill>
                  <a:schemeClr val="tx1"/>
                </a:solidFill>
              </a:rPr>
              <a:t> přírodovědná laboratoř </a:t>
            </a:r>
            <a:r>
              <a:rPr lang="cs-CZ" sz="2400" dirty="0" err="1" smtClean="0">
                <a:solidFill>
                  <a:schemeClr val="tx1"/>
                </a:solidFill>
              </a:rPr>
              <a:t>Falco</a:t>
            </a:r>
            <a:r>
              <a:rPr lang="cs-CZ" sz="2400" dirty="0" smtClean="0">
                <a:solidFill>
                  <a:schemeClr val="tx1"/>
                </a:solidFill>
              </a:rPr>
              <a:t> zřídila </a:t>
            </a:r>
            <a:r>
              <a:rPr lang="cs-CZ" sz="2400" b="1" dirty="0" smtClean="0">
                <a:solidFill>
                  <a:schemeClr val="tx1"/>
                </a:solidFill>
              </a:rPr>
              <a:t>nakladatelství a prodejnu učebnic</a:t>
            </a:r>
            <a:r>
              <a:rPr lang="cs-CZ" sz="2400" dirty="0" smtClean="0">
                <a:solidFill>
                  <a:schemeClr val="tx1"/>
                </a:solidFill>
              </a:rPr>
              <a:t>, která zde působila do r. 1940</a:t>
            </a:r>
          </a:p>
          <a:p>
            <a:r>
              <a:rPr lang="cs-CZ" sz="2400" dirty="0" smtClean="0">
                <a:solidFill>
                  <a:schemeClr val="tx1"/>
                </a:solidFill>
              </a:rPr>
              <a:t>V letech 1932 – 35 pracovala v domě akcidenční tiskárna Ústředního spolku jednot učitelských na Moravě</a:t>
            </a:r>
            <a:endParaRPr lang="cs-CZ" sz="2400" dirty="0">
              <a:solidFill>
                <a:schemeClr val="tx1"/>
              </a:solidFill>
            </a:endParaRP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E6486-B92A-5D40-B65E-EA3DE825AE5B}" type="datetime3">
              <a:rPr lang="cs-CZ" smtClean="0"/>
              <a:t>06/05/24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text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24</a:t>
            </a:fld>
            <a:endParaRPr lang="cs-CZ"/>
          </a:p>
        </p:txBody>
      </p:sp>
      <p:pic>
        <p:nvPicPr>
          <p:cNvPr id="1026" name="Picture 2" descr="E:\Documents\03 rozpracováno\Ostrava Mariánské Hory pro Euricu\IMG_08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855" y="1774372"/>
            <a:ext cx="3588346" cy="4447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E:\Documents\03 rozpracováno\Ostrava Mariánské Hory pro Euricu\IMG_076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5147" y="4332514"/>
            <a:ext cx="4159681" cy="1889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E:\Documents\03 rozpracováno\Ostrava Mariánské Hory pro Euricu\Falco _079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2657" y="1122328"/>
            <a:ext cx="4142171" cy="3057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5862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788421" y="341542"/>
            <a:ext cx="4953000" cy="721857"/>
          </a:xfrm>
        </p:spPr>
        <p:txBody>
          <a:bodyPr/>
          <a:lstStyle/>
          <a:p>
            <a:r>
              <a:rPr lang="cs-CZ" dirty="0" smtClean="0"/>
              <a:t>Urbanistický vývoj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65481" y="1425389"/>
            <a:ext cx="3729576" cy="4126325"/>
          </a:xfrm>
        </p:spPr>
        <p:txBody>
          <a:bodyPr>
            <a:normAutofit lnSpcReduction="10000"/>
          </a:bodyPr>
          <a:lstStyle/>
          <a:p>
            <a:r>
              <a:rPr lang="cs-CZ" sz="2300" dirty="0" smtClean="0">
                <a:solidFill>
                  <a:schemeClr val="tx1"/>
                </a:solidFill>
              </a:rPr>
              <a:t>Mezi školou a starou vsí zůstala velká nezastavěná plocha, jejíž rozvoj blokoval starý hřbitov, i když už existoval od roku 1914 nový Hřbitov za jižní kolonií</a:t>
            </a:r>
          </a:p>
          <a:p>
            <a:r>
              <a:rPr lang="cs-CZ" sz="2300" dirty="0" smtClean="0">
                <a:solidFill>
                  <a:schemeClr val="tx1"/>
                </a:solidFill>
              </a:rPr>
              <a:t>Velký rozvoj za 1. republiky, 1927 Čs. továrna na dusíkaté látky u dolu Ignát</a:t>
            </a:r>
          </a:p>
          <a:p>
            <a:r>
              <a:rPr lang="cs-CZ" sz="2300" dirty="0" smtClean="0">
                <a:solidFill>
                  <a:schemeClr val="tx1"/>
                </a:solidFill>
              </a:rPr>
              <a:t>Pro spojení Nové Vsi, návsi Mariánských Hor a Přívozu </a:t>
            </a:r>
            <a:r>
              <a:rPr lang="cs-CZ" sz="2300" dirty="0" err="1" smtClean="0">
                <a:solidFill>
                  <a:schemeClr val="tx1"/>
                </a:solidFill>
              </a:rPr>
              <a:t>Novovesská</a:t>
            </a:r>
            <a:r>
              <a:rPr lang="cs-CZ" sz="2300" dirty="0" smtClean="0">
                <a:solidFill>
                  <a:schemeClr val="tx1"/>
                </a:solidFill>
              </a:rPr>
              <a:t> ulice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E6486-B92A-5D40-B65E-EA3DE825AE5B}" type="datetime3">
              <a:rPr lang="cs-CZ" smtClean="0"/>
              <a:t>06/05/24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/>
              <a:t>text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25</a:t>
            </a:fld>
            <a:endParaRPr lang="cs-CZ"/>
          </a:p>
        </p:txBody>
      </p:sp>
      <p:pic>
        <p:nvPicPr>
          <p:cNvPr id="1026" name="Picture 2" descr="E:\Documents\03 rozpracováno\Ostrava Mariánské Hory pro Euricu\Ostrava jih 1956 z ČHMÚ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2770" y="1739676"/>
            <a:ext cx="7528651" cy="4616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729344" y="5700680"/>
            <a:ext cx="33963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Mapa oblasti Ostrava – jih, </a:t>
            </a:r>
            <a:r>
              <a:rPr lang="cs-CZ" dirty="0" smtClean="0"/>
              <a:t>1956</a:t>
            </a:r>
          </a:p>
          <a:p>
            <a:r>
              <a:rPr lang="cs-CZ" dirty="0" smtClean="0"/>
              <a:t>www.czzk.cz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96256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03496" y="914401"/>
            <a:ext cx="5228475" cy="718456"/>
          </a:xfrm>
        </p:spPr>
        <p:txBody>
          <a:bodyPr/>
          <a:lstStyle/>
          <a:p>
            <a:r>
              <a:rPr lang="cs-CZ" dirty="0" smtClean="0"/>
              <a:t>Urbanistický vývoj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83029" y="1534885"/>
            <a:ext cx="5508171" cy="3918857"/>
          </a:xfrm>
        </p:spPr>
        <p:txBody>
          <a:bodyPr>
            <a:normAutofit lnSpcReduction="10000"/>
          </a:bodyPr>
          <a:lstStyle/>
          <a:p>
            <a:r>
              <a:rPr lang="cs-CZ" sz="2400" dirty="0" smtClean="0">
                <a:solidFill>
                  <a:schemeClr val="tx1"/>
                </a:solidFill>
              </a:rPr>
              <a:t>2. </a:t>
            </a:r>
            <a:r>
              <a:rPr lang="cs-CZ" sz="2400" dirty="0">
                <a:solidFill>
                  <a:schemeClr val="tx1"/>
                </a:solidFill>
              </a:rPr>
              <a:t>polovina 20. století – dostavěno volné území mezi školou a návsí, kromě obytných domů sem umístili i komplex středních škol</a:t>
            </a:r>
          </a:p>
          <a:p>
            <a:r>
              <a:rPr lang="cs-CZ" sz="2400" dirty="0">
                <a:solidFill>
                  <a:schemeClr val="tx1"/>
                </a:solidFill>
              </a:rPr>
              <a:t>1969 začala výstavba </a:t>
            </a:r>
            <a:r>
              <a:rPr lang="cs-CZ" sz="2400" dirty="0" err="1">
                <a:solidFill>
                  <a:schemeClr val="tx1"/>
                </a:solidFill>
              </a:rPr>
              <a:t>Fifejd</a:t>
            </a:r>
            <a:r>
              <a:rPr lang="cs-CZ" sz="2400" dirty="0">
                <a:solidFill>
                  <a:schemeClr val="tx1"/>
                </a:solidFill>
              </a:rPr>
              <a:t> na katastru MH</a:t>
            </a:r>
          </a:p>
          <a:p>
            <a:r>
              <a:rPr lang="cs-CZ" sz="2400" dirty="0">
                <a:solidFill>
                  <a:schemeClr val="tx1"/>
                </a:solidFill>
              </a:rPr>
              <a:t>Devastace severozápadního sektoru kolem Novoveské, vznikla zde industriální a skladová zóny, jíž ustoupila i </a:t>
            </a:r>
            <a:r>
              <a:rPr lang="cs-CZ" sz="2400" dirty="0" smtClean="0">
                <a:solidFill>
                  <a:schemeClr val="tx1"/>
                </a:solidFill>
              </a:rPr>
              <a:t>náves</a:t>
            </a:r>
          </a:p>
          <a:p>
            <a:r>
              <a:rPr lang="cs-CZ" sz="2400" dirty="0">
                <a:solidFill>
                  <a:schemeClr val="tx1"/>
                </a:solidFill>
              </a:rPr>
              <a:t>70 – 80. léta 20. století – zástavba jižní části Mariánského náměstí</a:t>
            </a:r>
          </a:p>
          <a:p>
            <a:r>
              <a:rPr lang="cs-CZ" sz="2400" dirty="0" smtClean="0">
                <a:solidFill>
                  <a:schemeClr val="tx1"/>
                </a:solidFill>
              </a:rPr>
              <a:t>90</a:t>
            </a:r>
            <a:r>
              <a:rPr lang="cs-CZ" sz="2400" dirty="0">
                <a:solidFill>
                  <a:schemeClr val="tx1"/>
                </a:solidFill>
              </a:rPr>
              <a:t>. </a:t>
            </a:r>
            <a:r>
              <a:rPr lang="cs-CZ" sz="2400" dirty="0" smtClean="0">
                <a:solidFill>
                  <a:schemeClr val="tx1"/>
                </a:solidFill>
              </a:rPr>
              <a:t>léta </a:t>
            </a:r>
            <a:r>
              <a:rPr lang="cs-CZ" sz="2400" dirty="0">
                <a:solidFill>
                  <a:schemeClr val="tx1"/>
                </a:solidFill>
              </a:rPr>
              <a:t>20. století – zbořena Dolní kolonie a na jejím místě je </a:t>
            </a:r>
            <a:r>
              <a:rPr lang="cs-CZ" sz="2400" dirty="0" smtClean="0">
                <a:solidFill>
                  <a:schemeClr val="tx1"/>
                </a:solidFill>
              </a:rPr>
              <a:t>supermarket</a:t>
            </a:r>
            <a:endParaRPr lang="cs-CZ" sz="2400" dirty="0">
              <a:solidFill>
                <a:schemeClr val="tx1"/>
              </a:solidFill>
            </a:endParaRP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E6486-B92A-5D40-B65E-EA3DE825AE5B}" type="datetime3">
              <a:rPr lang="cs-CZ" smtClean="0"/>
              <a:t>06/05/24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text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26</a:t>
            </a:fld>
            <a:endParaRPr lang="cs-CZ"/>
          </a:p>
        </p:txBody>
      </p:sp>
      <p:pic>
        <p:nvPicPr>
          <p:cNvPr id="1026" name="Picture 2" descr="E:\Documents\03 rozpracováno\Ostrava Mariánské Hory pro Euricu\kolonie 798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4485" y="1426029"/>
            <a:ext cx="5901301" cy="3900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283030" y="5453743"/>
            <a:ext cx="115727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/>
              <a:t>Mariánské Hory  </a:t>
            </a:r>
            <a:r>
              <a:rPr lang="cs-CZ" sz="2400" dirty="0" smtClean="0"/>
              <a:t>- dochována </a:t>
            </a:r>
            <a:r>
              <a:rPr lang="cs-CZ" sz="2400" dirty="0"/>
              <a:t>Horní kolonie, od 90. let 20. století adaptovaná pro nové </a:t>
            </a:r>
            <a:r>
              <a:rPr lang="cs-CZ" sz="2400" dirty="0" smtClean="0"/>
              <a:t>využití, </a:t>
            </a:r>
            <a:r>
              <a:rPr lang="cs-CZ" sz="2400" b="1" dirty="0" smtClean="0"/>
              <a:t>hodnotný </a:t>
            </a:r>
            <a:r>
              <a:rPr lang="cs-CZ" sz="2400" b="1" dirty="0"/>
              <a:t>urbanistický celek  </a:t>
            </a:r>
            <a:r>
              <a:rPr lang="cs-CZ" sz="2400" dirty="0"/>
              <a:t>s dominantou kostela</a:t>
            </a:r>
          </a:p>
        </p:txBody>
      </p:sp>
    </p:spTree>
    <p:extLst>
      <p:ext uri="{BB962C8B-B14F-4D97-AF65-F5344CB8AC3E}">
        <p14:creationId xmlns:p14="http://schemas.microsoft.com/office/powerpoint/2010/main" val="1266329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20764" y="388485"/>
            <a:ext cx="7504111" cy="580343"/>
          </a:xfrm>
        </p:spPr>
        <p:txBody>
          <a:bodyPr/>
          <a:lstStyle/>
          <a:p>
            <a:r>
              <a:rPr lang="cs-CZ" sz="4400" dirty="0" smtClean="0"/>
              <a:t>Památky v Mariánských Horách</a:t>
            </a:r>
            <a:endParaRPr lang="cs-CZ" sz="4400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898572" y="1167198"/>
            <a:ext cx="1600200" cy="1426029"/>
          </a:xfrm>
        </p:spPr>
        <p:txBody>
          <a:bodyPr>
            <a:normAutofit/>
          </a:bodyPr>
          <a:lstStyle/>
          <a:p>
            <a:r>
              <a:rPr lang="cs-CZ" sz="2400" b="1" dirty="0" smtClean="0">
                <a:solidFill>
                  <a:schemeClr val="tx1"/>
                </a:solidFill>
              </a:rPr>
              <a:t>MPZ není</a:t>
            </a:r>
          </a:p>
          <a:p>
            <a:r>
              <a:rPr lang="cs-CZ" sz="2400" b="1" dirty="0" smtClean="0">
                <a:solidFill>
                  <a:schemeClr val="tx1"/>
                </a:solidFill>
              </a:rPr>
              <a:t>V ÚSKP jen 4 objekty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E6486-B92A-5D40-B65E-EA3DE825AE5B}" type="datetime3">
              <a:rPr lang="cs-CZ" smtClean="0"/>
              <a:t>06/05/24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text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27</a:t>
            </a:fld>
            <a:endParaRPr lang="cs-CZ"/>
          </a:p>
        </p:txBody>
      </p:sp>
      <p:pic>
        <p:nvPicPr>
          <p:cNvPr id="1030" name="Picture 6" descr="E:\Documents\03 rozpracováno\Ostrava Mariánské Hory pro Euricu\MH kostel 707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312" y="968828"/>
            <a:ext cx="2244487" cy="3237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E:\Documents\03 rozpracováno\Ostrava Mariánské Hory pro Euricu\MH fara 077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2579" y="3960928"/>
            <a:ext cx="3558049" cy="2319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E:\Documents\03 rozpracováno\Ostrava Mariánské Hory pro Euricu\MH vila na Nivnické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4656" y="1346813"/>
            <a:ext cx="3323771" cy="2492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E:\Documents\03 rozpracováno\Ostrava Mariánské Hory pro Euricu\MH vila na ul Tvorkovských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312" y="4285151"/>
            <a:ext cx="2269997" cy="2113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2672890" y="3559633"/>
            <a:ext cx="16743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Kostel P. Marie Královny</a:t>
            </a:r>
          </a:p>
        </p:txBody>
      </p:sp>
      <p:sp>
        <p:nvSpPr>
          <p:cNvPr id="8" name="TextovéPole 7"/>
          <p:cNvSpPr txBox="1"/>
          <p:nvPr/>
        </p:nvSpPr>
        <p:spPr>
          <a:xfrm>
            <a:off x="7234201" y="5878180"/>
            <a:ext cx="703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fara</a:t>
            </a:r>
            <a:endParaRPr lang="cs-CZ" dirty="0"/>
          </a:p>
        </p:txBody>
      </p:sp>
      <p:sp>
        <p:nvSpPr>
          <p:cNvPr id="9" name="TextovéPole 8"/>
          <p:cNvSpPr txBox="1"/>
          <p:nvPr/>
        </p:nvSpPr>
        <p:spPr>
          <a:xfrm>
            <a:off x="6639964" y="3170067"/>
            <a:ext cx="1632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Vila čp. 331  na ulici Nivnická </a:t>
            </a:r>
            <a:endParaRPr lang="cs-CZ" dirty="0"/>
          </a:p>
        </p:txBody>
      </p:sp>
      <p:sp>
        <p:nvSpPr>
          <p:cNvPr id="10" name="TextovéPole 9"/>
          <p:cNvSpPr txBox="1"/>
          <p:nvPr/>
        </p:nvSpPr>
        <p:spPr>
          <a:xfrm>
            <a:off x="2672890" y="5739681"/>
            <a:ext cx="18947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Vila čp. 888 na ulici </a:t>
            </a:r>
            <a:r>
              <a:rPr lang="cs-CZ" dirty="0" err="1" smtClean="0"/>
              <a:t>Tvorkovských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8233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052514"/>
            <a:ext cx="6030686" cy="819829"/>
          </a:xfrm>
        </p:spPr>
        <p:txBody>
          <a:bodyPr/>
          <a:lstStyle/>
          <a:p>
            <a:r>
              <a:rPr lang="cs-CZ" dirty="0"/>
              <a:t>Z</a:t>
            </a:r>
            <a:r>
              <a:rPr lang="cs-CZ" dirty="0" smtClean="0"/>
              <a:t>ávěr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00743" y="2460171"/>
            <a:ext cx="5845629" cy="2721430"/>
          </a:xfrm>
        </p:spPr>
        <p:txBody>
          <a:bodyPr>
            <a:normAutofit/>
          </a:bodyPr>
          <a:lstStyle/>
          <a:p>
            <a:r>
              <a:rPr lang="cs-CZ" sz="2400" b="1" dirty="0" smtClean="0">
                <a:solidFill>
                  <a:schemeClr val="tx1"/>
                </a:solidFill>
              </a:rPr>
              <a:t>Vývoj Mariánských Hor ovlivňovaly zvláště  následující faktory</a:t>
            </a:r>
            <a:r>
              <a:rPr lang="cs-CZ" sz="2400" dirty="0" smtClean="0">
                <a:solidFill>
                  <a:schemeClr val="tx1"/>
                </a:solidFill>
              </a:rPr>
              <a:t>: </a:t>
            </a:r>
          </a:p>
          <a:p>
            <a:endParaRPr lang="cs-CZ" sz="2400" dirty="0">
              <a:solidFill>
                <a:schemeClr val="tx1"/>
              </a:solidFill>
            </a:endParaRPr>
          </a:p>
          <a:p>
            <a:r>
              <a:rPr lang="cs-CZ" sz="2400" dirty="0" smtClean="0">
                <a:solidFill>
                  <a:schemeClr val="tx1"/>
                </a:solidFill>
              </a:rPr>
              <a:t>Blízkost velkého města Moravské Ostravy</a:t>
            </a:r>
          </a:p>
          <a:p>
            <a:r>
              <a:rPr lang="cs-CZ" sz="2400" dirty="0" smtClean="0">
                <a:solidFill>
                  <a:schemeClr val="tx1"/>
                </a:solidFill>
              </a:rPr>
              <a:t>Surovinové bohatství a jeho zpracování </a:t>
            </a:r>
            <a:endParaRPr lang="cs-CZ" sz="2400" dirty="0">
              <a:solidFill>
                <a:schemeClr val="tx1"/>
              </a:solidFill>
            </a:endParaRP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E6486-B92A-5D40-B65E-EA3DE825AE5B}" type="datetime3">
              <a:rPr lang="cs-CZ" smtClean="0"/>
              <a:t>06/05/24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text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28</a:t>
            </a:fld>
            <a:endParaRPr lang="cs-CZ"/>
          </a:p>
        </p:txBody>
      </p:sp>
      <p:pic>
        <p:nvPicPr>
          <p:cNvPr id="3074" name="Picture 2" descr="E:\Documents\03 rozpracováno\Ostrava Mariánské Hory pro Euricu\znak z fary 78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7886" y="345257"/>
            <a:ext cx="5210306" cy="5903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3807705" y="5540828"/>
            <a:ext cx="26801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Znak Mariánských Hor, průčelí fary, 1911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3489011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66368" y="914400"/>
            <a:ext cx="11798620" cy="592016"/>
          </a:xfrm>
        </p:spPr>
        <p:txBody>
          <a:bodyPr/>
          <a:lstStyle/>
          <a:p>
            <a:r>
              <a:rPr lang="cs-CZ" dirty="0" smtClean="0"/>
              <a:t>Obec Lhotka		Městský obvod Mariánské Hory a </a:t>
            </a:r>
            <a:r>
              <a:rPr lang="cs-CZ" dirty="0" err="1" smtClean="0"/>
              <a:t>Hulváky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E2BD-95EA-854F-BAB8-0CF99DE8AA7D}" type="datetime3">
              <a:rPr lang="cs-CZ" smtClean="0"/>
              <a:t>06/05/24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text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2</a:t>
            </a:fld>
            <a:endParaRPr lang="cs-CZ"/>
          </a:p>
        </p:txBody>
      </p:sp>
      <p:pic>
        <p:nvPicPr>
          <p:cNvPr id="1027" name="Picture 3" descr="C:\Users\Lucie\Desktop\Ostrava Mariánské Hory pro Euricu\Mariánské_Hory_a_Hulváky.svg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2938" y="1625557"/>
            <a:ext cx="4423286" cy="4439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E:\Documents\03 rozpracováno\Ostrava Mariánské Hory pro Euricu\Teufel klad 183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846" y="1625558"/>
            <a:ext cx="3533913" cy="406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ovéPole 2"/>
          <p:cNvSpPr txBox="1"/>
          <p:nvPr/>
        </p:nvSpPr>
        <p:spPr>
          <a:xfrm>
            <a:off x="10428514" y="4941939"/>
            <a:ext cx="12677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11 675 obyvatel (2019)</a:t>
            </a:r>
            <a:endParaRPr lang="cs-CZ" sz="2400" dirty="0"/>
          </a:p>
        </p:txBody>
      </p:sp>
      <p:sp>
        <p:nvSpPr>
          <p:cNvPr id="7" name="TextovéPole 6"/>
          <p:cNvSpPr txBox="1"/>
          <p:nvPr/>
        </p:nvSpPr>
        <p:spPr>
          <a:xfrm>
            <a:off x="428846" y="5742265"/>
            <a:ext cx="35339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Klad listů u mapy stabilního katastru Mariánských hor         www.cuzk.cz</a:t>
            </a:r>
            <a:endParaRPr lang="en-GB" dirty="0"/>
          </a:p>
        </p:txBody>
      </p:sp>
      <p:sp>
        <p:nvSpPr>
          <p:cNvPr id="8" name="TextovéPole 7"/>
          <p:cNvSpPr txBox="1"/>
          <p:nvPr/>
        </p:nvSpPr>
        <p:spPr>
          <a:xfrm>
            <a:off x="4855029" y="4664940"/>
            <a:ext cx="293914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Město Ostrava s vyznačením městského obvodu Mariánské Hory a </a:t>
            </a:r>
            <a:r>
              <a:rPr lang="cs-CZ" dirty="0" err="1" smtClean="0"/>
              <a:t>Hulváky</a:t>
            </a:r>
            <a:endParaRPr lang="cs-CZ" dirty="0" smtClean="0"/>
          </a:p>
          <a:p>
            <a:r>
              <a:rPr lang="en-GB" dirty="0" smtClean="0"/>
              <a:t>https</a:t>
            </a:r>
            <a:r>
              <a:rPr lang="en-GB" dirty="0"/>
              <a:t>://www.ostrava.cz/cs/o-meste/mestske-obvody</a:t>
            </a:r>
          </a:p>
        </p:txBody>
      </p:sp>
    </p:spTree>
    <p:extLst>
      <p:ext uri="{BB962C8B-B14F-4D97-AF65-F5344CB8AC3E}">
        <p14:creationId xmlns:p14="http://schemas.microsoft.com/office/powerpoint/2010/main" val="3645938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1E4FD2B4-9D68-4776-65B5-88F9609A9F19}"/>
              </a:ext>
            </a:extLst>
          </p:cNvPr>
          <p:cNvSpPr txBox="1"/>
          <p:nvPr/>
        </p:nvSpPr>
        <p:spPr>
          <a:xfrm>
            <a:off x="3451226" y="6183976"/>
            <a:ext cx="530587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400" b="0" i="0" u="none" strike="noStrike" dirty="0" err="1">
                <a:solidFill>
                  <a:srgbClr val="00A499"/>
                </a:solidFill>
                <a:effectLst/>
              </a:rPr>
              <a:t>Transformace</a:t>
            </a:r>
            <a:r>
              <a:rPr lang="en-GB" sz="1400" b="0" i="0" u="none" strike="noStrike" dirty="0">
                <a:solidFill>
                  <a:srgbClr val="00A499"/>
                </a:solidFill>
                <a:effectLst/>
              </a:rPr>
              <a:t> </a:t>
            </a:r>
            <a:r>
              <a:rPr lang="en-GB" sz="1400" b="0" i="0" u="none" strike="noStrike" dirty="0" err="1">
                <a:solidFill>
                  <a:srgbClr val="00A499"/>
                </a:solidFill>
                <a:effectLst/>
              </a:rPr>
              <a:t>formy</a:t>
            </a:r>
            <a:r>
              <a:rPr lang="en-GB" sz="1400" b="0" i="0" u="none" strike="noStrike" dirty="0">
                <a:solidFill>
                  <a:srgbClr val="00A499"/>
                </a:solidFill>
                <a:effectLst/>
              </a:rPr>
              <a:t> a </a:t>
            </a:r>
            <a:r>
              <a:rPr lang="en-GB" sz="1400" b="0" i="0" u="none" strike="noStrike" dirty="0" err="1">
                <a:solidFill>
                  <a:srgbClr val="00A499"/>
                </a:solidFill>
                <a:effectLst/>
              </a:rPr>
              <a:t>obsahu</a:t>
            </a:r>
            <a:r>
              <a:rPr lang="en-GB" sz="1400" b="0" i="0" u="none" strike="noStrike" dirty="0">
                <a:solidFill>
                  <a:srgbClr val="00A499"/>
                </a:solidFill>
                <a:effectLst/>
              </a:rPr>
              <a:t> </a:t>
            </a:r>
            <a:r>
              <a:rPr lang="en-GB" sz="1400" b="0" i="0" u="none" strike="noStrike" dirty="0" err="1">
                <a:solidFill>
                  <a:srgbClr val="00A499"/>
                </a:solidFill>
                <a:effectLst/>
              </a:rPr>
              <a:t>vysokoškolského</a:t>
            </a:r>
            <a:r>
              <a:rPr lang="en-GB" sz="1400" b="0" i="0" u="none" strike="noStrike" dirty="0">
                <a:solidFill>
                  <a:srgbClr val="00A499"/>
                </a:solidFill>
                <a:effectLst/>
              </a:rPr>
              <a:t> </a:t>
            </a:r>
            <a:r>
              <a:rPr lang="en-GB" sz="1400" b="0" i="0" u="none" strike="noStrike" dirty="0" err="1">
                <a:solidFill>
                  <a:srgbClr val="00A499"/>
                </a:solidFill>
                <a:effectLst/>
              </a:rPr>
              <a:t>vzdělávání</a:t>
            </a:r>
            <a:r>
              <a:rPr lang="en-GB" sz="1400" b="0" i="0" u="none" strike="noStrike" dirty="0">
                <a:solidFill>
                  <a:srgbClr val="00A499"/>
                </a:solidFill>
                <a:effectLst/>
              </a:rPr>
              <a:t> </a:t>
            </a:r>
            <a:r>
              <a:rPr lang="en-GB" sz="1400" b="0" i="0" u="none" strike="noStrike" dirty="0" err="1">
                <a:solidFill>
                  <a:srgbClr val="00A499"/>
                </a:solidFill>
                <a:effectLst/>
              </a:rPr>
              <a:t>na</a:t>
            </a:r>
            <a:r>
              <a:rPr lang="en-GB" sz="1400" b="0" i="0" u="none" strike="noStrike" dirty="0">
                <a:solidFill>
                  <a:srgbClr val="00A499"/>
                </a:solidFill>
                <a:effectLst/>
              </a:rPr>
              <a:t> VŠB-TUO</a:t>
            </a:r>
          </a:p>
          <a:p>
            <a:pPr algn="ctr">
              <a:spcAft>
                <a:spcPts val="0"/>
              </a:spcAft>
            </a:pPr>
            <a:r>
              <a:rPr lang="en-GB" sz="1200" b="0" i="0" u="none" strike="noStrike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NPO_VŠB-TUO_MSMT-16605/2022</a:t>
            </a:r>
            <a:endParaRPr lang="x-none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6" name="Picture 5" descr="Text&#10;&#10;Description automatically generated with low confidence">
            <a:extLst>
              <a:ext uri="{FF2B5EF4-FFF2-40B4-BE49-F238E27FC236}">
                <a16:creationId xmlns="" xmlns:a16="http://schemas.microsoft.com/office/drawing/2014/main" id="{006FB6C5-D1D9-8FF3-E8A4-F06D6789DD3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9193" y="5020028"/>
            <a:ext cx="5531085" cy="101900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9B2C36BC-2171-D0CE-214B-77FEB160F67D}"/>
              </a:ext>
            </a:extLst>
          </p:cNvPr>
          <p:cNvSpPr txBox="1"/>
          <p:nvPr/>
        </p:nvSpPr>
        <p:spPr>
          <a:xfrm>
            <a:off x="2122714" y="1845387"/>
            <a:ext cx="79520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err="1">
                <a:solidFill>
                  <a:srgbClr val="00A499"/>
                </a:solidFill>
                <a:latin typeface="Calibri" panose="020F0502020204030204" pitchFamily="34" charset="0"/>
              </a:rPr>
              <a:t>Děkuji</a:t>
            </a:r>
            <a:r>
              <a:rPr lang="en-GB" sz="2800" b="1" dirty="0">
                <a:solidFill>
                  <a:srgbClr val="00A499"/>
                </a:solidFill>
                <a:latin typeface="Calibri" panose="020F0502020204030204" pitchFamily="34" charset="0"/>
              </a:rPr>
              <a:t> za </a:t>
            </a:r>
            <a:r>
              <a:rPr lang="en-GB" sz="2800" b="1" dirty="0" err="1">
                <a:solidFill>
                  <a:srgbClr val="00A499"/>
                </a:solidFill>
                <a:latin typeface="Calibri" panose="020F0502020204030204" pitchFamily="34" charset="0"/>
              </a:rPr>
              <a:t>pozornost</a:t>
            </a:r>
            <a:endParaRPr lang="en-GB" sz="2800" b="1" i="0" u="none" strike="noStrike" dirty="0">
              <a:solidFill>
                <a:srgbClr val="00A499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0EA4430B-5946-CA75-0549-E3178C6DB125}"/>
              </a:ext>
            </a:extLst>
          </p:cNvPr>
          <p:cNvSpPr txBox="1"/>
          <p:nvPr/>
        </p:nvSpPr>
        <p:spPr>
          <a:xfrm>
            <a:off x="4041458" y="2865592"/>
            <a:ext cx="4114524" cy="21544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sz="2000" b="1" dirty="0">
                <a:latin typeface="Calibri" panose="020F0502020204030204" pitchFamily="34" charset="0"/>
                <a:cs typeface="Calibri" panose="020F0502020204030204" pitchFamily="34" charset="0"/>
              </a:rPr>
              <a:t>Mgr. </a:t>
            </a:r>
            <a:r>
              <a:rPr lang="cs-CZ" sz="2600" b="1" dirty="0">
                <a:latin typeface="Calibri" panose="020F0502020204030204" pitchFamily="34" charset="0"/>
                <a:cs typeface="Calibri" panose="020F0502020204030204" pitchFamily="34" charset="0"/>
              </a:rPr>
              <a:t>Lucie </a:t>
            </a:r>
            <a:r>
              <a:rPr lang="cs-CZ" sz="2600" b="1" dirty="0" err="1">
                <a:latin typeface="Calibri" panose="020F0502020204030204" pitchFamily="34" charset="0"/>
                <a:cs typeface="Calibri" panose="020F0502020204030204" pitchFamily="34" charset="0"/>
              </a:rPr>
              <a:t>Augustinková</a:t>
            </a:r>
            <a:r>
              <a:rPr lang="cs-CZ" sz="2600" b="1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cs-CZ" sz="2000" b="1" dirty="0">
                <a:latin typeface="Calibri" panose="020F0502020204030204" pitchFamily="34" charset="0"/>
                <a:cs typeface="Calibri" panose="020F0502020204030204" pitchFamily="34" charset="0"/>
              </a:rPr>
              <a:t>Ph.D.</a:t>
            </a:r>
          </a:p>
          <a:p>
            <a:pPr algn="ctr"/>
            <a:endParaRPr lang="cs-CZ" dirty="0"/>
          </a:p>
          <a:p>
            <a:pPr algn="ctr"/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+420 727 97 6884</a:t>
            </a:r>
          </a:p>
          <a:p>
            <a:pPr algn="ctr"/>
            <a:endParaRPr lang="cs-CZ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cs-CZ" b="1" dirty="0">
                <a:latin typeface="Calibri" panose="020F0502020204030204" pitchFamily="34" charset="0"/>
                <a:cs typeface="Calibri" panose="020F0502020204030204" pitchFamily="34" charset="0"/>
              </a:rPr>
              <a:t>Lucie.augustinkova@vsb.cz</a:t>
            </a:r>
          </a:p>
          <a:p>
            <a:pPr algn="ctr"/>
            <a:endParaRPr lang="cs-CZ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cs-CZ" b="1" dirty="0">
                <a:latin typeface="Calibri" panose="020F0502020204030204" pitchFamily="34" charset="0"/>
                <a:cs typeface="Calibri" panose="020F0502020204030204" pitchFamily="34" charset="0"/>
              </a:rPr>
              <a:t>www.vsb.cz</a:t>
            </a:r>
          </a:p>
        </p:txBody>
      </p:sp>
      <p:grpSp>
        <p:nvGrpSpPr>
          <p:cNvPr id="9" name="Group 18">
            <a:extLst>
              <a:ext uri="{FF2B5EF4-FFF2-40B4-BE49-F238E27FC236}">
                <a16:creationId xmlns="" xmlns:a16="http://schemas.microsoft.com/office/drawing/2014/main" id="{71EDFA7E-E967-8447-417C-CF9A5E41488B}"/>
              </a:ext>
            </a:extLst>
          </p:cNvPr>
          <p:cNvGrpSpPr/>
          <p:nvPr/>
        </p:nvGrpSpPr>
        <p:grpSpPr>
          <a:xfrm>
            <a:off x="9674352" y="6117336"/>
            <a:ext cx="904628" cy="389889"/>
            <a:chOff x="0" y="0"/>
            <a:chExt cx="1556425" cy="731982"/>
          </a:xfrm>
        </p:grpSpPr>
        <p:pic>
          <p:nvPicPr>
            <p:cNvPr id="10" name="Picture 6">
              <a:extLst>
                <a:ext uri="{FF2B5EF4-FFF2-40B4-BE49-F238E27FC236}">
                  <a16:creationId xmlns="" xmlns:a16="http://schemas.microsoft.com/office/drawing/2014/main" id="{1375EB29-832F-D312-8B46-98A31A211D6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0"/>
              <a:ext cx="711200" cy="711200"/>
            </a:xfrm>
            <a:prstGeom prst="rect">
              <a:avLst/>
            </a:prstGeom>
          </p:spPr>
        </p:pic>
        <p:pic>
          <p:nvPicPr>
            <p:cNvPr id="11" name="Picture 14">
              <a:hlinkClick r:id="rId5"/>
              <a:extLst>
                <a:ext uri="{FF2B5EF4-FFF2-40B4-BE49-F238E27FC236}">
                  <a16:creationId xmlns="" xmlns:a16="http://schemas.microsoft.com/office/drawing/2014/main" id="{9A35B845-83EF-B57D-8355-08481B12F91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45225" y="20782"/>
              <a:ext cx="711200" cy="7112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219748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03497" y="903514"/>
            <a:ext cx="5949136" cy="596676"/>
          </a:xfrm>
        </p:spPr>
        <p:txBody>
          <a:bodyPr/>
          <a:lstStyle/>
          <a:p>
            <a:r>
              <a:rPr lang="cs-CZ" dirty="0"/>
              <a:t>L</a:t>
            </a:r>
            <a:r>
              <a:rPr lang="cs-CZ" dirty="0" smtClean="0"/>
              <a:t>iteratura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03498" y="1511529"/>
            <a:ext cx="5949135" cy="4603297"/>
          </a:xfrm>
        </p:spPr>
        <p:txBody>
          <a:bodyPr>
            <a:normAutofit fontScale="92500"/>
          </a:bodyPr>
          <a:lstStyle/>
          <a:p>
            <a:r>
              <a:rPr lang="cs-CZ" sz="2400" cap="all" dirty="0" smtClean="0"/>
              <a:t>Jiřík</a:t>
            </a:r>
            <a:r>
              <a:rPr lang="cs-CZ" sz="2400" dirty="0" smtClean="0"/>
              <a:t>, K. (</a:t>
            </a:r>
            <a:r>
              <a:rPr lang="cs-CZ" sz="2400" dirty="0" err="1" smtClean="0"/>
              <a:t>ed</a:t>
            </a:r>
            <a:r>
              <a:rPr lang="cs-CZ" sz="2400" dirty="0" smtClean="0"/>
              <a:t>.), </a:t>
            </a:r>
            <a:r>
              <a:rPr lang="cs-CZ" sz="2400" i="1" dirty="0" smtClean="0"/>
              <a:t>Dějiny Ostravy</a:t>
            </a:r>
            <a:r>
              <a:rPr lang="cs-CZ" sz="2400" dirty="0" smtClean="0"/>
              <a:t>. Ostrava 1993.</a:t>
            </a:r>
          </a:p>
          <a:p>
            <a:r>
              <a:rPr lang="cs-CZ" sz="2400" cap="all" dirty="0" smtClean="0"/>
              <a:t>Kuča, K</a:t>
            </a:r>
            <a:r>
              <a:rPr lang="cs-CZ" sz="2400" dirty="0" smtClean="0"/>
              <a:t>. (</a:t>
            </a:r>
            <a:r>
              <a:rPr lang="cs-CZ" sz="2400" dirty="0" err="1" smtClean="0"/>
              <a:t>ed</a:t>
            </a:r>
            <a:r>
              <a:rPr lang="cs-CZ" sz="2400" dirty="0" smtClean="0"/>
              <a:t>.), </a:t>
            </a:r>
            <a:r>
              <a:rPr lang="cs-CZ" sz="2400" i="1" dirty="0" smtClean="0"/>
              <a:t>Města a městečka v Čechách, na Moravě a ve Slezsku</a:t>
            </a:r>
            <a:r>
              <a:rPr lang="cs-CZ" sz="2400" dirty="0" smtClean="0"/>
              <a:t>. Praha 2003. Díl IV. Ml - Pan. </a:t>
            </a:r>
          </a:p>
          <a:p>
            <a:r>
              <a:rPr lang="cs-CZ" sz="2400" dirty="0" smtClean="0"/>
              <a:t>BARCUCH, A. – ROHLOVÁ, E., Místopis starých Mariánských Hor. </a:t>
            </a:r>
            <a:r>
              <a:rPr lang="cs-CZ" sz="2400" i="1" dirty="0" smtClean="0"/>
              <a:t>Ostrava</a:t>
            </a:r>
            <a:r>
              <a:rPr lang="cs-CZ" sz="2400" dirty="0" smtClean="0"/>
              <a:t>. Příspěvky k dějinám a současnosti Ostravy a Ostravska XXII, 2005, s. 147 – 177. </a:t>
            </a:r>
          </a:p>
          <a:p>
            <a:r>
              <a:rPr lang="cs-CZ" sz="2400" dirty="0" smtClean="0"/>
              <a:t>BARCUCH, A. – ROHLOVÁ, </a:t>
            </a:r>
            <a:r>
              <a:rPr lang="cs-CZ" sz="2400" dirty="0"/>
              <a:t>E., Místopis starých Mariánských </a:t>
            </a:r>
            <a:r>
              <a:rPr lang="cs-CZ" sz="2400" dirty="0" smtClean="0"/>
              <a:t>Hor (pokračování). </a:t>
            </a:r>
            <a:r>
              <a:rPr lang="cs-CZ" sz="2400" i="1" dirty="0"/>
              <a:t>Ostrava</a:t>
            </a:r>
            <a:r>
              <a:rPr lang="cs-CZ" sz="2400" dirty="0"/>
              <a:t>. Příspěvky k dějinám a současnosti Ostravy a Ostravska </a:t>
            </a:r>
            <a:r>
              <a:rPr lang="cs-CZ" sz="2400" dirty="0" smtClean="0"/>
              <a:t>XXIII, 2007, </a:t>
            </a:r>
            <a:r>
              <a:rPr lang="cs-CZ" sz="2400" dirty="0"/>
              <a:t>s. </a:t>
            </a:r>
            <a:r>
              <a:rPr lang="cs-CZ" sz="2400" dirty="0" smtClean="0"/>
              <a:t>204 </a:t>
            </a:r>
            <a:r>
              <a:rPr lang="cs-CZ" sz="2400" dirty="0"/>
              <a:t>– </a:t>
            </a:r>
            <a:r>
              <a:rPr lang="cs-CZ" sz="2400" dirty="0" smtClean="0"/>
              <a:t>268.</a:t>
            </a:r>
          </a:p>
          <a:p>
            <a:r>
              <a:rPr lang="cs-CZ" sz="2600" dirty="0" smtClean="0"/>
              <a:t>JEMELKA,</a:t>
            </a:r>
            <a:r>
              <a:rPr lang="cs-CZ" sz="2400" dirty="0" smtClean="0"/>
              <a:t> M. (</a:t>
            </a:r>
            <a:r>
              <a:rPr lang="cs-CZ" sz="2400" dirty="0" err="1" smtClean="0"/>
              <a:t>ed</a:t>
            </a:r>
            <a:r>
              <a:rPr lang="cs-CZ" sz="2400" dirty="0" smtClean="0"/>
              <a:t>.), </a:t>
            </a:r>
            <a:r>
              <a:rPr lang="cs-CZ" sz="2400" i="1" dirty="0" smtClean="0"/>
              <a:t>Ostravské dělnické kolonie </a:t>
            </a:r>
            <a:r>
              <a:rPr lang="cs-CZ" sz="2400" dirty="0" smtClean="0"/>
              <a:t>I. Ostrava 2011.  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E2BD-95EA-854F-BAB8-0CF99DE8AA7D}" type="datetime3">
              <a:rPr lang="cs-CZ" smtClean="0"/>
              <a:t>06/05/24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text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3</a:t>
            </a:fld>
            <a:endParaRPr lang="cs-CZ"/>
          </a:p>
        </p:txBody>
      </p:sp>
      <p:pic>
        <p:nvPicPr>
          <p:cNvPr id="1026" name="Picture 2" descr="E:\Documents\03 rozpracováno\Ostrava Mariánské Hory pro Euricu\oko z fary 077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8357" y="1129395"/>
            <a:ext cx="5368469" cy="4225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6368143" y="5540042"/>
            <a:ext cx="35269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Boží oko, hlavní průčelí fary, 1911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2201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text 2">
            <a:extLst>
              <a:ext uri="{FF2B5EF4-FFF2-40B4-BE49-F238E27FC236}">
                <a16:creationId xmlns:a16="http://schemas.microsoft.com/office/drawing/2014/main" xmlns="" id="{4172E0D8-7C1D-1642-9793-1606BCBB9B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44113" y="1159320"/>
            <a:ext cx="11368017" cy="2804025"/>
          </a:xfrm>
        </p:spPr>
        <p:txBody>
          <a:bodyPr>
            <a:normAutofit fontScale="92500" lnSpcReduction="20000"/>
          </a:bodyPr>
          <a:lstStyle/>
          <a:p>
            <a:r>
              <a:rPr lang="cs-CZ" sz="2400" dirty="0" smtClean="0">
                <a:solidFill>
                  <a:schemeClr val="tx1"/>
                </a:solidFill>
              </a:rPr>
              <a:t>Vznik obce při kolonizaci na přelomu 13. a 14. století. </a:t>
            </a:r>
          </a:p>
          <a:p>
            <a:r>
              <a:rPr lang="cs-CZ" sz="2400" dirty="0" smtClean="0">
                <a:solidFill>
                  <a:schemeClr val="tx1"/>
                </a:solidFill>
              </a:rPr>
              <a:t>1. písemná zpráva </a:t>
            </a:r>
            <a:r>
              <a:rPr lang="cs-CZ" sz="2400" b="1" dirty="0" smtClean="0">
                <a:solidFill>
                  <a:schemeClr val="tx1"/>
                </a:solidFill>
              </a:rPr>
              <a:t>1367</a:t>
            </a:r>
            <a:r>
              <a:rPr lang="cs-CZ" sz="2400" dirty="0" smtClean="0">
                <a:solidFill>
                  <a:schemeClr val="tx1"/>
                </a:solidFill>
              </a:rPr>
              <a:t>, kdy byl držitelem obce biskupský leník </a:t>
            </a:r>
            <a:r>
              <a:rPr lang="cs-CZ" sz="2400" dirty="0" err="1" smtClean="0">
                <a:solidFill>
                  <a:schemeClr val="tx1"/>
                </a:solidFill>
              </a:rPr>
              <a:t>Hereš</a:t>
            </a:r>
            <a:r>
              <a:rPr lang="cs-CZ" sz="2400" dirty="0" smtClean="0">
                <a:solidFill>
                  <a:schemeClr val="tx1"/>
                </a:solidFill>
              </a:rPr>
              <a:t> </a:t>
            </a:r>
            <a:r>
              <a:rPr lang="cs-CZ" sz="2400" b="1" dirty="0" smtClean="0">
                <a:solidFill>
                  <a:schemeClr val="tx1"/>
                </a:solidFill>
              </a:rPr>
              <a:t>z Čertovy Lhotky</a:t>
            </a:r>
            <a:r>
              <a:rPr lang="cs-CZ" sz="2400" dirty="0" smtClean="0">
                <a:solidFill>
                  <a:schemeClr val="tx1"/>
                </a:solidFill>
              </a:rPr>
              <a:t> (</a:t>
            </a:r>
            <a:r>
              <a:rPr lang="cs-CZ" sz="2400" i="1" dirty="0" err="1" smtClean="0">
                <a:solidFill>
                  <a:schemeClr val="tx1"/>
                </a:solidFill>
              </a:rPr>
              <a:t>Herescho</a:t>
            </a:r>
            <a:r>
              <a:rPr lang="cs-CZ" sz="2400" i="1" dirty="0" smtClean="0">
                <a:solidFill>
                  <a:schemeClr val="tx1"/>
                </a:solidFill>
              </a:rPr>
              <a:t> de </a:t>
            </a:r>
            <a:r>
              <a:rPr lang="cs-CZ" sz="2400" i="1" dirty="0" err="1" smtClean="0">
                <a:solidFill>
                  <a:schemeClr val="tx1"/>
                </a:solidFill>
              </a:rPr>
              <a:t>Teufelsdorf</a:t>
            </a:r>
            <a:r>
              <a:rPr lang="cs-CZ" sz="2400" dirty="0" smtClean="0">
                <a:solidFill>
                  <a:schemeClr val="tx1"/>
                </a:solidFill>
              </a:rPr>
              <a:t>)</a:t>
            </a:r>
            <a:endParaRPr lang="cs-CZ" sz="2400" dirty="0">
              <a:solidFill>
                <a:schemeClr val="tx1"/>
              </a:solidFill>
            </a:endParaRPr>
          </a:p>
          <a:p>
            <a:r>
              <a:rPr lang="cs-CZ" sz="2400" dirty="0" smtClean="0">
                <a:solidFill>
                  <a:schemeClr val="tx1"/>
                </a:solidFill>
              </a:rPr>
              <a:t>14. století </a:t>
            </a:r>
            <a:r>
              <a:rPr lang="cs-CZ" sz="2400" i="1" dirty="0" err="1" smtClean="0">
                <a:solidFill>
                  <a:schemeClr val="tx1"/>
                </a:solidFill>
              </a:rPr>
              <a:t>Czrtovalhotka</a:t>
            </a:r>
            <a:r>
              <a:rPr lang="cs-CZ" sz="2400" dirty="0" smtClean="0">
                <a:solidFill>
                  <a:schemeClr val="tx1"/>
                </a:solidFill>
              </a:rPr>
              <a:t>,, ve 14. a 15. století </a:t>
            </a:r>
            <a:r>
              <a:rPr lang="cs-CZ" sz="2400" i="1" dirty="0" err="1" smtClean="0">
                <a:solidFill>
                  <a:schemeClr val="tx1"/>
                </a:solidFill>
              </a:rPr>
              <a:t>Diaboli</a:t>
            </a:r>
            <a:r>
              <a:rPr lang="cs-CZ" sz="2400" i="1" dirty="0" smtClean="0">
                <a:solidFill>
                  <a:schemeClr val="tx1"/>
                </a:solidFill>
              </a:rPr>
              <a:t> </a:t>
            </a:r>
            <a:r>
              <a:rPr lang="cs-CZ" sz="2400" i="1" dirty="0" err="1" smtClean="0">
                <a:solidFill>
                  <a:schemeClr val="tx1"/>
                </a:solidFill>
              </a:rPr>
              <a:t>Villa</a:t>
            </a:r>
            <a:r>
              <a:rPr lang="cs-CZ" sz="2400" dirty="0" smtClean="0">
                <a:solidFill>
                  <a:schemeClr val="tx1"/>
                </a:solidFill>
              </a:rPr>
              <a:t>  </a:t>
            </a:r>
          </a:p>
          <a:p>
            <a:r>
              <a:rPr lang="cs-CZ" sz="2400" dirty="0" smtClean="0">
                <a:solidFill>
                  <a:schemeClr val="tx1"/>
                </a:solidFill>
              </a:rPr>
              <a:t>1426 bratři Vavřinec a Mikuláš ze Šenova u Petrovic zastavili Čertovu Lhotku ostravskému měšťanu Bos </a:t>
            </a:r>
            <a:r>
              <a:rPr lang="cs-CZ" sz="2400" dirty="0" err="1">
                <a:solidFill>
                  <a:schemeClr val="tx1"/>
                </a:solidFill>
              </a:rPr>
              <a:t>M</a:t>
            </a:r>
            <a:r>
              <a:rPr lang="cs-CZ" sz="2400" dirty="0" err="1" smtClean="0">
                <a:solidFill>
                  <a:schemeClr val="tx1"/>
                </a:solidFill>
              </a:rPr>
              <a:t>ertenovi</a:t>
            </a:r>
            <a:r>
              <a:rPr lang="cs-CZ" sz="2400" dirty="0" smtClean="0">
                <a:solidFill>
                  <a:schemeClr val="tx1"/>
                </a:solidFill>
              </a:rPr>
              <a:t> za 50 kop grošů</a:t>
            </a:r>
          </a:p>
          <a:p>
            <a:r>
              <a:rPr lang="cs-CZ" sz="2400" dirty="0" smtClean="0">
                <a:solidFill>
                  <a:schemeClr val="tx1"/>
                </a:solidFill>
              </a:rPr>
              <a:t>15. století – další prodeje a zástavy</a:t>
            </a:r>
          </a:p>
          <a:p>
            <a:r>
              <a:rPr lang="cs-CZ" sz="2400" dirty="0" smtClean="0">
                <a:solidFill>
                  <a:schemeClr val="tx1"/>
                </a:solidFill>
              </a:rPr>
              <a:t>1476 – doložena tvrz, ale po získání Lhotky Ostravou ztratila význam a zanikla</a:t>
            </a:r>
          </a:p>
          <a:p>
            <a:endParaRPr lang="cs-CZ" sz="2400" dirty="0">
              <a:solidFill>
                <a:schemeClr val="tx1"/>
              </a:solidFill>
            </a:endParaRPr>
          </a:p>
          <a:p>
            <a:endParaRPr lang="cs-CZ" sz="2400" dirty="0" smtClean="0">
              <a:solidFill>
                <a:schemeClr val="tx1"/>
              </a:solidFill>
            </a:endParaRPr>
          </a:p>
          <a:p>
            <a:endParaRPr lang="cs-CZ" sz="2000" dirty="0">
              <a:solidFill>
                <a:schemeClr val="tx1"/>
              </a:solidFill>
            </a:endParaRP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xmlns="" id="{03F6B53B-4E48-FF4E-806F-3FBF01950C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B769B-EF35-6240-A2A8-465AEF330894}" type="datetime3">
              <a:rPr lang="cs-CZ" smtClean="0"/>
              <a:t>06/05/24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xmlns="" id="{DC191474-E23C-1F4F-9D03-F4B4B0F384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80457" y="6251874"/>
            <a:ext cx="9692367" cy="438986"/>
          </a:xfrm>
        </p:spPr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xmlns="" id="{67C5F280-15E6-E44F-A1A3-E3B092C3D3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4</a:t>
            </a:fld>
            <a:endParaRPr lang="cs-CZ"/>
          </a:p>
        </p:txBody>
      </p:sp>
      <p:pic>
        <p:nvPicPr>
          <p:cNvPr id="1027" name="Picture 3" descr="E:\Documents\03 rozpracováno\Ostrava Mariánské Hory pro Euricu\gratři z Čertovy Lhoty 147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632" y="4104859"/>
            <a:ext cx="11000581" cy="1215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ovéPole 1"/>
          <p:cNvSpPr txBox="1"/>
          <p:nvPr/>
        </p:nvSpPr>
        <p:spPr>
          <a:xfrm>
            <a:off x="9601200" y="306161"/>
            <a:ext cx="19766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/>
              <a:t>Historie</a:t>
            </a:r>
            <a:endParaRPr lang="cs-CZ" sz="3600" b="1" dirty="0"/>
          </a:p>
        </p:txBody>
      </p:sp>
      <p:sp>
        <p:nvSpPr>
          <p:cNvPr id="7" name="TextovéPole 6"/>
          <p:cNvSpPr txBox="1"/>
          <p:nvPr/>
        </p:nvSpPr>
        <p:spPr>
          <a:xfrm>
            <a:off x="351632" y="5320619"/>
            <a:ext cx="99462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Dřívější označení obce v listině z roku 1473  „</a:t>
            </a:r>
            <a:r>
              <a:rPr lang="cs-CZ" i="1" dirty="0" err="1" smtClean="0"/>
              <a:t>bratrzie</a:t>
            </a:r>
            <a:r>
              <a:rPr lang="cs-CZ" i="1" dirty="0" smtClean="0"/>
              <a:t> z </a:t>
            </a:r>
            <a:r>
              <a:rPr lang="cs-CZ" i="1" dirty="0" err="1" smtClean="0"/>
              <a:t>Czyrtovi</a:t>
            </a:r>
            <a:r>
              <a:rPr lang="cs-CZ" i="1" dirty="0" smtClean="0"/>
              <a:t> Lhoti</a:t>
            </a:r>
            <a:r>
              <a:rPr lang="cs-CZ" dirty="0" smtClean="0"/>
              <a:t>“</a:t>
            </a:r>
          </a:p>
          <a:p>
            <a:r>
              <a:rPr lang="cs-CZ" dirty="0" smtClean="0"/>
              <a:t>AMO, Archiv </a:t>
            </a:r>
            <a:r>
              <a:rPr lang="cs-CZ" dirty="0"/>
              <a:t>města Moravská </a:t>
            </a:r>
            <a:r>
              <a:rPr lang="cs-CZ" dirty="0" smtClean="0"/>
              <a:t>Ostrava, </a:t>
            </a:r>
            <a:r>
              <a:rPr lang="cs-CZ" dirty="0" err="1" smtClean="0"/>
              <a:t>inv</a:t>
            </a:r>
            <a:r>
              <a:rPr lang="cs-CZ" dirty="0"/>
              <a:t>. č. 11 </a:t>
            </a:r>
            <a:r>
              <a:rPr lang="cs-CZ" dirty="0" smtClean="0"/>
              <a:t>, </a:t>
            </a:r>
            <a:r>
              <a:rPr lang="cs-CZ" dirty="0" err="1" smtClean="0"/>
              <a:t>sig</a:t>
            </a:r>
            <a:r>
              <a:rPr lang="cs-CZ" dirty="0"/>
              <a:t>. IA11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97591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1482C90F-6696-C44A-BE8F-4464B8E64A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496" y="1052514"/>
            <a:ext cx="11796416" cy="1059315"/>
          </a:xfrm>
        </p:spPr>
        <p:txBody>
          <a:bodyPr/>
          <a:lstStyle/>
          <a:p>
            <a:r>
              <a:rPr lang="cs-CZ" sz="4400" dirty="0">
                <a:solidFill>
                  <a:srgbClr val="00A499"/>
                </a:solidFill>
              </a:rPr>
              <a:t>Název</a:t>
            </a:r>
            <a:r>
              <a:rPr lang="cs-CZ" dirty="0">
                <a:solidFill>
                  <a:srgbClr val="00A499"/>
                </a:solidFill>
              </a:rPr>
              <a:t> </a:t>
            </a:r>
            <a:endParaRPr lang="cs-CZ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xmlns="" id="{4172E0D8-7C1D-1642-9793-1606BCBB9B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60942" y="1143000"/>
            <a:ext cx="7538970" cy="4376057"/>
          </a:xfrm>
        </p:spPr>
        <p:txBody>
          <a:bodyPr>
            <a:normAutofit/>
          </a:bodyPr>
          <a:lstStyle/>
          <a:p>
            <a:r>
              <a:rPr lang="cs-CZ" sz="2400" b="1" dirty="0" smtClean="0">
                <a:solidFill>
                  <a:schemeClr val="tx1"/>
                </a:solidFill>
              </a:rPr>
              <a:t>27. 1. 1539 propustil</a:t>
            </a:r>
            <a:r>
              <a:rPr lang="cs-CZ" sz="2400" dirty="0" smtClean="0">
                <a:solidFill>
                  <a:schemeClr val="tx1"/>
                </a:solidFill>
              </a:rPr>
              <a:t> olomoucký biskup Stanislav </a:t>
            </a:r>
            <a:r>
              <a:rPr lang="cs-CZ" sz="2400" dirty="0" err="1" smtClean="0">
                <a:solidFill>
                  <a:schemeClr val="tx1"/>
                </a:solidFill>
              </a:rPr>
              <a:t>Thurzo</a:t>
            </a:r>
            <a:r>
              <a:rPr lang="cs-CZ" sz="2400" dirty="0" smtClean="0">
                <a:solidFill>
                  <a:schemeClr val="tx1"/>
                </a:solidFill>
              </a:rPr>
              <a:t> </a:t>
            </a:r>
            <a:r>
              <a:rPr lang="cs-CZ" sz="2400" b="1" i="1" dirty="0" err="1" smtClean="0">
                <a:solidFill>
                  <a:schemeClr val="tx1"/>
                </a:solidFill>
              </a:rPr>
              <a:t>vésku</a:t>
            </a:r>
            <a:r>
              <a:rPr lang="cs-CZ" sz="2400" b="1" i="1" dirty="0" smtClean="0">
                <a:solidFill>
                  <a:schemeClr val="tx1"/>
                </a:solidFill>
              </a:rPr>
              <a:t> Lhotku </a:t>
            </a:r>
            <a:r>
              <a:rPr lang="cs-CZ" sz="2400" b="1" dirty="0" smtClean="0">
                <a:solidFill>
                  <a:schemeClr val="tx1"/>
                </a:solidFill>
              </a:rPr>
              <a:t>městu Ostravě </a:t>
            </a:r>
            <a:r>
              <a:rPr lang="cs-CZ" sz="2400" dirty="0" smtClean="0">
                <a:solidFill>
                  <a:schemeClr val="tx1"/>
                </a:solidFill>
              </a:rPr>
              <a:t>z léna a manské povinnosti. Za to ostravští odváděli každoročně kopu štik a kopu prostředních kaprů, které museli na vlastní náklad kolem sv. Martina dovážet do Kelče. (Od r. 1547 místo toho platili 3 kopy grošů.)</a:t>
            </a:r>
          </a:p>
          <a:p>
            <a:r>
              <a:rPr lang="cs-CZ" sz="2400" dirty="0" smtClean="0">
                <a:solidFill>
                  <a:schemeClr val="tx1"/>
                </a:solidFill>
              </a:rPr>
              <a:t>Od té doby byla Čertova Lhotka až do roku 1848 poddanskou vsí Moravské Ostravy, poddaní z Čertovy Lhotky museli robotovat Moravské Ostravě a odvádět městu dávky. </a:t>
            </a:r>
          </a:p>
          <a:p>
            <a:r>
              <a:rPr lang="cs-CZ" sz="2400" dirty="0" smtClean="0">
                <a:solidFill>
                  <a:schemeClr val="tx1"/>
                </a:solidFill>
              </a:rPr>
              <a:t>Čertova Lhota  - nejmenší poddanskou vsí města Moravské Ostravy. </a:t>
            </a:r>
            <a:r>
              <a:rPr lang="cs-CZ" sz="2400" dirty="0" smtClean="0">
                <a:solidFill>
                  <a:schemeClr val="tx1"/>
                </a:solidFill>
              </a:rPr>
              <a:t>           1516 </a:t>
            </a:r>
            <a:r>
              <a:rPr lang="cs-CZ" sz="2400" dirty="0" smtClean="0">
                <a:solidFill>
                  <a:schemeClr val="tx1"/>
                </a:solidFill>
              </a:rPr>
              <a:t>– 7 </a:t>
            </a:r>
            <a:r>
              <a:rPr lang="cs-CZ" sz="2400" dirty="0" err="1" smtClean="0">
                <a:solidFill>
                  <a:schemeClr val="tx1"/>
                </a:solidFill>
              </a:rPr>
              <a:t>osedlých</a:t>
            </a:r>
            <a:endParaRPr lang="cs-CZ" sz="2400" dirty="0" smtClean="0">
              <a:solidFill>
                <a:schemeClr val="tx1"/>
              </a:solidFill>
            </a:endParaRPr>
          </a:p>
          <a:p>
            <a:endParaRPr lang="cs-CZ" sz="2400" dirty="0">
              <a:solidFill>
                <a:schemeClr val="tx1"/>
              </a:solidFill>
            </a:endParaRP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xmlns="" id="{03F6B53B-4E48-FF4E-806F-3FBF01950C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B769B-EF35-6240-A2A8-465AEF330894}" type="datetime3">
              <a:rPr lang="cs-CZ" smtClean="0"/>
              <a:t>06/05/24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xmlns="" id="{DC191474-E23C-1F4F-9D03-F4B4B0F384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text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xmlns="" id="{67C5F280-15E6-E44F-A1A3-E3B092C3D3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5</a:t>
            </a:fld>
            <a:endParaRPr lang="cs-CZ"/>
          </a:p>
        </p:txBody>
      </p:sp>
      <p:pic>
        <p:nvPicPr>
          <p:cNvPr id="7" name="Picture 2" descr="E:\Documents\03 rozpracováno\Ostrava Mariánské Hory pro Euricu\Stanislav Thurz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81" y="1031858"/>
            <a:ext cx="4135437" cy="5399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ovéPole 7"/>
          <p:cNvSpPr txBox="1"/>
          <p:nvPr/>
        </p:nvSpPr>
        <p:spPr>
          <a:xfrm>
            <a:off x="7717971" y="242892"/>
            <a:ext cx="40930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/>
              <a:t>Historie - 16. století</a:t>
            </a:r>
            <a:endParaRPr lang="cs-CZ" sz="3600" b="1" dirty="0"/>
          </a:p>
        </p:txBody>
      </p:sp>
      <p:sp>
        <p:nvSpPr>
          <p:cNvPr id="9" name="TextovéPole 8"/>
          <p:cNvSpPr txBox="1"/>
          <p:nvPr/>
        </p:nvSpPr>
        <p:spPr>
          <a:xfrm>
            <a:off x="4426018" y="5547526"/>
            <a:ext cx="76691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Olomoucký biskup Stanislav </a:t>
            </a:r>
            <a:r>
              <a:rPr lang="cs-CZ" dirty="0" err="1" smtClean="0"/>
              <a:t>Thurzo</a:t>
            </a:r>
            <a:r>
              <a:rPr lang="cs-CZ" dirty="0" smtClean="0"/>
              <a:t>, 1593. </a:t>
            </a:r>
          </a:p>
          <a:p>
            <a:r>
              <a:rPr lang="cs-CZ" dirty="0" smtClean="0"/>
              <a:t>Bartoloměj </a:t>
            </a:r>
            <a:r>
              <a:rPr lang="cs-CZ" dirty="0" err="1" smtClean="0"/>
              <a:t>Paprocki</a:t>
            </a:r>
            <a:r>
              <a:rPr lang="cs-CZ" dirty="0" smtClean="0"/>
              <a:t>, Zrcadlo slavného </a:t>
            </a:r>
            <a:r>
              <a:rPr lang="cs-CZ" dirty="0" err="1" smtClean="0"/>
              <a:t>markarbství</a:t>
            </a:r>
            <a:r>
              <a:rPr lang="cs-CZ" dirty="0" smtClean="0"/>
              <a:t> Moravského. Olomouc 1593.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6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455746" y="1012372"/>
            <a:ext cx="7347526" cy="4659085"/>
          </a:xfrm>
        </p:spPr>
        <p:txBody>
          <a:bodyPr>
            <a:normAutofit fontScale="77500" lnSpcReduction="20000"/>
          </a:bodyPr>
          <a:lstStyle/>
          <a:p>
            <a:r>
              <a:rPr lang="cs-CZ" sz="3000" dirty="0" smtClean="0">
                <a:solidFill>
                  <a:schemeClr val="tx1"/>
                </a:solidFill>
              </a:rPr>
              <a:t>40. </a:t>
            </a:r>
            <a:r>
              <a:rPr lang="cs-CZ" sz="3000" dirty="0">
                <a:solidFill>
                  <a:schemeClr val="tx1"/>
                </a:solidFill>
              </a:rPr>
              <a:t>l</a:t>
            </a:r>
            <a:r>
              <a:rPr lang="cs-CZ" sz="3000" dirty="0" smtClean="0">
                <a:solidFill>
                  <a:schemeClr val="tx1"/>
                </a:solidFill>
              </a:rPr>
              <a:t>éta 19. století – zahájení těžby v Moravské Ostravě, pokusy hledat uhlí i ve Lhotce, 1854 – </a:t>
            </a:r>
            <a:r>
              <a:rPr lang="cs-CZ" sz="3000" dirty="0">
                <a:solidFill>
                  <a:schemeClr val="tx1"/>
                </a:solidFill>
              </a:rPr>
              <a:t>k</a:t>
            </a:r>
            <a:r>
              <a:rPr lang="cs-CZ" sz="3000" dirty="0" smtClean="0">
                <a:solidFill>
                  <a:schemeClr val="tx1"/>
                </a:solidFill>
              </a:rPr>
              <a:t>utání na podnět biskupa olomouckého B. </a:t>
            </a:r>
            <a:r>
              <a:rPr lang="cs-CZ" sz="3000" dirty="0" err="1" smtClean="0">
                <a:solidFill>
                  <a:schemeClr val="tx1"/>
                </a:solidFill>
              </a:rPr>
              <a:t>Fürstenberga</a:t>
            </a:r>
            <a:r>
              <a:rPr lang="cs-CZ" sz="3000" dirty="0" smtClean="0">
                <a:solidFill>
                  <a:schemeClr val="tx1"/>
                </a:solidFill>
              </a:rPr>
              <a:t>.</a:t>
            </a:r>
          </a:p>
          <a:p>
            <a:r>
              <a:rPr lang="cs-CZ" sz="3000" dirty="0" smtClean="0">
                <a:solidFill>
                  <a:schemeClr val="tx1"/>
                </a:solidFill>
              </a:rPr>
              <a:t>1873 – zdejší důlní pole spolu se svinovským kutištěm přešlo </a:t>
            </a:r>
            <a:r>
              <a:rPr lang="cs-CZ" sz="3000" dirty="0">
                <a:solidFill>
                  <a:schemeClr val="tx1"/>
                </a:solidFill>
              </a:rPr>
              <a:t>z</a:t>
            </a:r>
            <a:r>
              <a:rPr lang="cs-CZ" sz="3000" dirty="0" smtClean="0">
                <a:solidFill>
                  <a:schemeClr val="tx1"/>
                </a:solidFill>
              </a:rPr>
              <a:t> </a:t>
            </a:r>
            <a:r>
              <a:rPr lang="cs-CZ" sz="3000" dirty="0" err="1" smtClean="0">
                <a:solidFill>
                  <a:schemeClr val="tx1"/>
                </a:solidFill>
              </a:rPr>
              <a:t>Vordenberského</a:t>
            </a:r>
            <a:r>
              <a:rPr lang="cs-CZ" sz="3000" dirty="0" smtClean="0">
                <a:solidFill>
                  <a:schemeClr val="tx1"/>
                </a:solidFill>
              </a:rPr>
              <a:t> těžířstva  na konsorcium složené z barona Kleina, </a:t>
            </a:r>
            <a:r>
              <a:rPr lang="cs-CZ" sz="3000" dirty="0" err="1" smtClean="0">
                <a:solidFill>
                  <a:schemeClr val="tx1"/>
                </a:solidFill>
              </a:rPr>
              <a:t>Scholze</a:t>
            </a:r>
            <a:r>
              <a:rPr lang="cs-CZ" sz="3000" dirty="0" smtClean="0">
                <a:solidFill>
                  <a:schemeClr val="tx1"/>
                </a:solidFill>
              </a:rPr>
              <a:t> </a:t>
            </a:r>
            <a:r>
              <a:rPr lang="cs-CZ" sz="3000" dirty="0">
                <a:solidFill>
                  <a:schemeClr val="tx1"/>
                </a:solidFill>
              </a:rPr>
              <a:t>a</a:t>
            </a:r>
            <a:r>
              <a:rPr lang="cs-CZ" sz="3000" dirty="0" smtClean="0">
                <a:solidFill>
                  <a:schemeClr val="tx1"/>
                </a:solidFill>
              </a:rPr>
              <a:t> </a:t>
            </a:r>
            <a:r>
              <a:rPr lang="cs-CZ" sz="3000" b="1" i="1" dirty="0" smtClean="0">
                <a:solidFill>
                  <a:schemeClr val="tx1"/>
                </a:solidFill>
              </a:rPr>
              <a:t>Ignáce Vondráčka</a:t>
            </a:r>
          </a:p>
          <a:p>
            <a:r>
              <a:rPr lang="cs-CZ" sz="3000" dirty="0" smtClean="0">
                <a:solidFill>
                  <a:schemeClr val="tx1"/>
                </a:solidFill>
              </a:rPr>
              <a:t>1889 odkoupil kutiště  </a:t>
            </a:r>
            <a:r>
              <a:rPr lang="cs-CZ" sz="3000" b="1" dirty="0" smtClean="0">
                <a:solidFill>
                  <a:schemeClr val="tx1"/>
                </a:solidFill>
              </a:rPr>
              <a:t>Vladimír Vondráček </a:t>
            </a:r>
            <a:r>
              <a:rPr lang="cs-CZ" sz="3000" dirty="0" smtClean="0">
                <a:solidFill>
                  <a:schemeClr val="tx1"/>
                </a:solidFill>
              </a:rPr>
              <a:t>a 1890 začal s hloubením </a:t>
            </a:r>
            <a:r>
              <a:rPr lang="cs-CZ" sz="3000" b="1" dirty="0" smtClean="0">
                <a:solidFill>
                  <a:schemeClr val="tx1"/>
                </a:solidFill>
              </a:rPr>
              <a:t>těžní a větrné jámy Ignát</a:t>
            </a:r>
            <a:r>
              <a:rPr lang="cs-CZ" sz="3000" dirty="0" smtClean="0">
                <a:solidFill>
                  <a:schemeClr val="tx1"/>
                </a:solidFill>
              </a:rPr>
              <a:t>, </a:t>
            </a:r>
            <a:r>
              <a:rPr lang="cs-CZ" sz="3000" b="1" dirty="0" smtClean="0">
                <a:solidFill>
                  <a:schemeClr val="tx1"/>
                </a:solidFill>
              </a:rPr>
              <a:t>1892</a:t>
            </a:r>
            <a:r>
              <a:rPr lang="cs-CZ" sz="3000" dirty="0" smtClean="0">
                <a:solidFill>
                  <a:schemeClr val="tx1"/>
                </a:solidFill>
              </a:rPr>
              <a:t> při jámě vybudoval </a:t>
            </a:r>
            <a:r>
              <a:rPr lang="cs-CZ" sz="3000" b="1" dirty="0" smtClean="0">
                <a:solidFill>
                  <a:schemeClr val="tx1"/>
                </a:solidFill>
              </a:rPr>
              <a:t>koksovnu</a:t>
            </a:r>
          </a:p>
          <a:p>
            <a:r>
              <a:rPr lang="cs-CZ" sz="3000" dirty="0" smtClean="0">
                <a:solidFill>
                  <a:schemeClr val="tx1"/>
                </a:solidFill>
              </a:rPr>
              <a:t>Těžířstvo V. Vondráčka  - statky v Nové Vsi a Lhotce a uhelné doly v Novém Sedle, </a:t>
            </a:r>
            <a:r>
              <a:rPr lang="cs-CZ" sz="3000" dirty="0" err="1" smtClean="0">
                <a:solidFill>
                  <a:schemeClr val="tx1"/>
                </a:solidFill>
              </a:rPr>
              <a:t>Falknově</a:t>
            </a:r>
            <a:r>
              <a:rPr lang="cs-CZ" sz="3000" dirty="0" smtClean="0">
                <a:solidFill>
                  <a:schemeClr val="tx1"/>
                </a:solidFill>
              </a:rPr>
              <a:t>, Lokti, </a:t>
            </a:r>
            <a:r>
              <a:rPr lang="cs-CZ" sz="3000" dirty="0" err="1" smtClean="0">
                <a:solidFill>
                  <a:schemeClr val="tx1"/>
                </a:solidFill>
              </a:rPr>
              <a:t>Lauterbachu</a:t>
            </a:r>
            <a:r>
              <a:rPr lang="cs-CZ" sz="3000" dirty="0" smtClean="0">
                <a:solidFill>
                  <a:schemeClr val="tx1"/>
                </a:solidFill>
              </a:rPr>
              <a:t>, Budvě a Chodově</a:t>
            </a:r>
          </a:p>
          <a:p>
            <a:r>
              <a:rPr lang="cs-CZ" sz="3000" dirty="0" smtClean="0">
                <a:solidFill>
                  <a:schemeClr val="tx1"/>
                </a:solidFill>
              </a:rPr>
              <a:t>1896 Vondráček těžířstvo prodal, přes několik majitelů se roku 1897 dostalo Rakouské báňské a hutní společnosti. </a:t>
            </a:r>
          </a:p>
          <a:p>
            <a:r>
              <a:rPr lang="cs-CZ" sz="3000" b="1" dirty="0" smtClean="0">
                <a:solidFill>
                  <a:schemeClr val="tx1"/>
                </a:solidFill>
              </a:rPr>
              <a:t>Koksovna Ignát </a:t>
            </a:r>
            <a:r>
              <a:rPr lang="cs-CZ" sz="3000" dirty="0" smtClean="0">
                <a:solidFill>
                  <a:schemeClr val="tx1"/>
                </a:solidFill>
              </a:rPr>
              <a:t>byla největší koksovnou v OKR, 1913 zaměstnávala 470 dělníků a ročně vyrobila 38 260 t koksu</a:t>
            </a:r>
          </a:p>
          <a:p>
            <a:endParaRPr lang="cs-CZ" sz="3000" dirty="0" smtClean="0">
              <a:solidFill>
                <a:schemeClr val="tx1"/>
              </a:solidFill>
            </a:endParaRPr>
          </a:p>
          <a:p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E6486-B92A-5D40-B65E-EA3DE825AE5B}" type="datetime3">
              <a:rPr lang="cs-CZ" smtClean="0"/>
              <a:t>06/05/24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756104" y="6347011"/>
            <a:ext cx="9937749" cy="318604"/>
          </a:xfrm>
        </p:spPr>
        <p:txBody>
          <a:bodyPr/>
          <a:lstStyle/>
          <a:p>
            <a:r>
              <a:rPr lang="cs-CZ" dirty="0" smtClean="0"/>
              <a:t>text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6</a:t>
            </a:fld>
            <a:endParaRPr lang="cs-CZ"/>
          </a:p>
        </p:txBody>
      </p:sp>
      <p:pic>
        <p:nvPicPr>
          <p:cNvPr id="3074" name="Picture 2" descr="E:\Documents\03 rozpracováno\Ostrava Mariánské Hory pro Euricu\Vondráče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833" y="883534"/>
            <a:ext cx="4176913" cy="5463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ovéPole 1"/>
          <p:cNvSpPr txBox="1"/>
          <p:nvPr/>
        </p:nvSpPr>
        <p:spPr>
          <a:xfrm>
            <a:off x="6781799" y="263048"/>
            <a:ext cx="49507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/>
              <a:t>Rozvoj těžby v 19. století</a:t>
            </a:r>
            <a:endParaRPr lang="cs-CZ" sz="3600" b="1" dirty="0"/>
          </a:p>
        </p:txBody>
      </p:sp>
      <p:sp>
        <p:nvSpPr>
          <p:cNvPr id="8" name="TextovéPole 7"/>
          <p:cNvSpPr txBox="1"/>
          <p:nvPr/>
        </p:nvSpPr>
        <p:spPr>
          <a:xfrm>
            <a:off x="4550228" y="5856514"/>
            <a:ext cx="42555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cap="all" dirty="0"/>
              <a:t>Jiřík</a:t>
            </a:r>
            <a:r>
              <a:rPr lang="cs-CZ" dirty="0"/>
              <a:t>, K. (</a:t>
            </a:r>
            <a:r>
              <a:rPr lang="cs-CZ" dirty="0" err="1"/>
              <a:t>ed</a:t>
            </a:r>
            <a:r>
              <a:rPr lang="cs-CZ" dirty="0"/>
              <a:t>.), </a:t>
            </a:r>
            <a:r>
              <a:rPr lang="cs-CZ" i="1" dirty="0"/>
              <a:t>Dějiny Ostravy</a:t>
            </a:r>
            <a:r>
              <a:rPr lang="cs-CZ" dirty="0"/>
              <a:t>. Ostrava 1993.</a:t>
            </a:r>
          </a:p>
        </p:txBody>
      </p:sp>
    </p:spTree>
    <p:extLst>
      <p:ext uri="{BB962C8B-B14F-4D97-AF65-F5344CB8AC3E}">
        <p14:creationId xmlns:p14="http://schemas.microsoft.com/office/powerpoint/2010/main" val="1066169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53997" y="1090282"/>
            <a:ext cx="4803790" cy="4734183"/>
          </a:xfrm>
        </p:spPr>
        <p:txBody>
          <a:bodyPr>
            <a:normAutofit fontScale="92500" lnSpcReduction="20000"/>
          </a:bodyPr>
          <a:lstStyle/>
          <a:p>
            <a:r>
              <a:rPr lang="cs-CZ" sz="2400" dirty="0" smtClean="0">
                <a:solidFill>
                  <a:schemeClr val="tx1"/>
                </a:solidFill>
              </a:rPr>
              <a:t>Od r. </a:t>
            </a:r>
            <a:r>
              <a:rPr lang="cs-CZ" sz="2400" b="1" dirty="0" smtClean="0">
                <a:solidFill>
                  <a:schemeClr val="tx1"/>
                </a:solidFill>
              </a:rPr>
              <a:t>1892</a:t>
            </a:r>
            <a:r>
              <a:rPr lang="cs-CZ" sz="2400" dirty="0" smtClean="0">
                <a:solidFill>
                  <a:schemeClr val="tx1"/>
                </a:solidFill>
              </a:rPr>
              <a:t> </a:t>
            </a:r>
            <a:r>
              <a:rPr lang="cs-CZ" sz="2400" b="1" dirty="0" smtClean="0">
                <a:solidFill>
                  <a:schemeClr val="tx1"/>
                </a:solidFill>
              </a:rPr>
              <a:t>slévárna Josefa </a:t>
            </a:r>
            <a:r>
              <a:rPr lang="cs-CZ" sz="2400" b="1" dirty="0" err="1" smtClean="0">
                <a:solidFill>
                  <a:schemeClr val="tx1"/>
                </a:solidFill>
              </a:rPr>
              <a:t>Jermáře</a:t>
            </a:r>
            <a:r>
              <a:rPr lang="cs-CZ" sz="2400" b="1" dirty="0" smtClean="0">
                <a:solidFill>
                  <a:schemeClr val="tx1"/>
                </a:solidFill>
              </a:rPr>
              <a:t> a spol.</a:t>
            </a:r>
            <a:r>
              <a:rPr lang="cs-CZ" sz="2400" dirty="0" smtClean="0">
                <a:solidFill>
                  <a:schemeClr val="tx1"/>
                </a:solidFill>
              </a:rPr>
              <a:t>, která 1901 zaměstnávala  100 dělníků</a:t>
            </a:r>
          </a:p>
          <a:p>
            <a:r>
              <a:rPr lang="cs-CZ" sz="2400" dirty="0" smtClean="0">
                <a:solidFill>
                  <a:schemeClr val="tx1"/>
                </a:solidFill>
              </a:rPr>
              <a:t>Od r. </a:t>
            </a:r>
            <a:r>
              <a:rPr lang="cs-CZ" sz="2400" b="1" dirty="0" smtClean="0">
                <a:solidFill>
                  <a:schemeClr val="tx1"/>
                </a:solidFill>
              </a:rPr>
              <a:t>1898</a:t>
            </a:r>
            <a:r>
              <a:rPr lang="cs-CZ" sz="2400" dirty="0" smtClean="0">
                <a:solidFill>
                  <a:schemeClr val="tx1"/>
                </a:solidFill>
              </a:rPr>
              <a:t> </a:t>
            </a:r>
            <a:r>
              <a:rPr lang="cs-CZ" sz="2400" b="1" dirty="0" smtClean="0">
                <a:solidFill>
                  <a:schemeClr val="tx1"/>
                </a:solidFill>
              </a:rPr>
              <a:t>cihelna Sedlák a </a:t>
            </a:r>
            <a:r>
              <a:rPr lang="cs-CZ" sz="2400" b="1" dirty="0" err="1" smtClean="0">
                <a:solidFill>
                  <a:schemeClr val="tx1"/>
                </a:solidFill>
              </a:rPr>
              <a:t>Halouský</a:t>
            </a:r>
            <a:r>
              <a:rPr lang="cs-CZ" sz="2400" dirty="0" smtClean="0">
                <a:solidFill>
                  <a:schemeClr val="tx1"/>
                </a:solidFill>
              </a:rPr>
              <a:t>, která měla roku 1903 30 dělníků</a:t>
            </a:r>
          </a:p>
          <a:p>
            <a:r>
              <a:rPr lang="cs-CZ" sz="2400" b="1" dirty="0" smtClean="0">
                <a:solidFill>
                  <a:schemeClr val="tx1"/>
                </a:solidFill>
              </a:rPr>
              <a:t>lihová rafinerie firmy </a:t>
            </a:r>
            <a:r>
              <a:rPr lang="cs-CZ" sz="2400" b="1" dirty="0" err="1" smtClean="0">
                <a:solidFill>
                  <a:schemeClr val="tx1"/>
                </a:solidFill>
              </a:rPr>
              <a:t>Girardelli</a:t>
            </a:r>
            <a:r>
              <a:rPr lang="cs-CZ" sz="2400" b="1" dirty="0" smtClean="0">
                <a:solidFill>
                  <a:schemeClr val="tx1"/>
                </a:solidFill>
              </a:rPr>
              <a:t> a Stern</a:t>
            </a:r>
          </a:p>
          <a:p>
            <a:r>
              <a:rPr lang="cs-CZ" sz="2400" b="1" dirty="0" smtClean="0">
                <a:solidFill>
                  <a:schemeClr val="tx1"/>
                </a:solidFill>
              </a:rPr>
              <a:t>1924</a:t>
            </a:r>
            <a:r>
              <a:rPr lang="cs-CZ" sz="2400" dirty="0" smtClean="0">
                <a:solidFill>
                  <a:schemeClr val="tx1"/>
                </a:solidFill>
              </a:rPr>
              <a:t> </a:t>
            </a:r>
            <a:r>
              <a:rPr lang="cs-CZ" sz="2400" b="1" dirty="0" smtClean="0">
                <a:solidFill>
                  <a:schemeClr val="tx1"/>
                </a:solidFill>
              </a:rPr>
              <a:t>strojírna, slévárna a ocelárna Mariánskohorských železářských závodů</a:t>
            </a:r>
            <a:r>
              <a:rPr lang="cs-CZ" sz="2400" dirty="0" smtClean="0">
                <a:solidFill>
                  <a:schemeClr val="tx1"/>
                </a:solidFill>
              </a:rPr>
              <a:t>, strojírna a slévárna J. Kroulíka a </a:t>
            </a:r>
            <a:r>
              <a:rPr lang="cs-CZ" sz="2400" dirty="0" err="1" smtClean="0">
                <a:solidFill>
                  <a:schemeClr val="tx1"/>
                </a:solidFill>
              </a:rPr>
              <a:t>spol</a:t>
            </a:r>
            <a:r>
              <a:rPr lang="cs-CZ" sz="2400" dirty="0" smtClean="0">
                <a:solidFill>
                  <a:schemeClr val="tx1"/>
                </a:solidFill>
              </a:rPr>
              <a:t>, strojírna, slévárna železa </a:t>
            </a:r>
            <a:r>
              <a:rPr lang="cs-CZ" sz="2400" dirty="0">
                <a:solidFill>
                  <a:schemeClr val="tx1"/>
                </a:solidFill>
              </a:rPr>
              <a:t>a kovů </a:t>
            </a:r>
            <a:r>
              <a:rPr lang="cs-CZ" sz="2400" dirty="0" smtClean="0">
                <a:solidFill>
                  <a:schemeClr val="tx1"/>
                </a:solidFill>
              </a:rPr>
              <a:t>a ocelárna  společnosti Union, </a:t>
            </a:r>
          </a:p>
          <a:p>
            <a:r>
              <a:rPr lang="cs-CZ" sz="2400" dirty="0" smtClean="0">
                <a:solidFill>
                  <a:schemeClr val="tx1"/>
                </a:solidFill>
              </a:rPr>
              <a:t>Slévárny, J. Boučka a R. Sýkory, strojírna bratří Motyků, chemická strojírna a rafinerie terpentýnového oleje</a:t>
            </a:r>
          </a:p>
          <a:p>
            <a:r>
              <a:rPr lang="cs-CZ" sz="2400" b="1" dirty="0" smtClean="0">
                <a:solidFill>
                  <a:schemeClr val="tx1"/>
                </a:solidFill>
              </a:rPr>
              <a:t>Drobné živnosti </a:t>
            </a:r>
            <a:r>
              <a:rPr lang="cs-CZ" sz="2400" dirty="0" smtClean="0">
                <a:solidFill>
                  <a:schemeClr val="tx1"/>
                </a:solidFill>
              </a:rPr>
              <a:t>– 1906 – 6 hostinců, 3 hotely, nejznámější U koule, 45 obchodů a několik desítek drobných řemeslníků</a:t>
            </a:r>
            <a:endParaRPr lang="cs-CZ" sz="2400" dirty="0">
              <a:solidFill>
                <a:schemeClr val="tx1"/>
              </a:solidFill>
            </a:endParaRP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E6486-B92A-5D40-B65E-EA3DE825AE5B}" type="datetime3">
              <a:rPr lang="cs-CZ" smtClean="0"/>
              <a:t>06/05/24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text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7</a:t>
            </a:fld>
            <a:endParaRPr lang="cs-CZ"/>
          </a:p>
        </p:txBody>
      </p:sp>
      <p:pic>
        <p:nvPicPr>
          <p:cNvPr id="3074" name="Picture 2" descr="E:\Documents\03 rozpracováno\Ostrava Mariánské Hory pro Euricu\Teufelsdorf 42 rafinerk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7786" y="948799"/>
            <a:ext cx="6613525" cy="4211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Obdélník 10"/>
          <p:cNvSpPr/>
          <p:nvPr/>
        </p:nvSpPr>
        <p:spPr>
          <a:xfrm>
            <a:off x="4618387" y="202165"/>
            <a:ext cx="734660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3200" b="1" dirty="0"/>
              <a:t>Průmyslové závody v Mariánských </a:t>
            </a:r>
            <a:r>
              <a:rPr lang="cs-CZ" sz="3200" b="1" dirty="0" smtClean="0"/>
              <a:t>Horách</a:t>
            </a:r>
            <a:endParaRPr lang="cs-CZ" sz="3200" b="1" dirty="0"/>
          </a:p>
        </p:txBody>
      </p:sp>
      <p:sp>
        <p:nvSpPr>
          <p:cNvPr id="2" name="TextovéPole 1"/>
          <p:cNvSpPr txBox="1"/>
          <p:nvPr/>
        </p:nvSpPr>
        <p:spPr>
          <a:xfrm>
            <a:off x="5344887" y="5269293"/>
            <a:ext cx="57383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Rafinerie lihu </a:t>
            </a:r>
            <a:r>
              <a:rPr lang="cs-CZ" dirty="0" err="1" smtClean="0"/>
              <a:t>Girardelli</a:t>
            </a:r>
            <a:r>
              <a:rPr lang="cs-CZ" dirty="0" smtClean="0"/>
              <a:t> a Stern, pohlednice, kolem </a:t>
            </a:r>
            <a:r>
              <a:rPr lang="cs-CZ" dirty="0" smtClean="0"/>
              <a:t>1905</a:t>
            </a:r>
          </a:p>
          <a:p>
            <a:r>
              <a:rPr lang="cs-CZ" dirty="0" smtClean="0"/>
              <a:t>Irena </a:t>
            </a:r>
            <a:r>
              <a:rPr lang="cs-CZ" dirty="0" err="1" smtClean="0"/>
              <a:t>Korbelářová</a:t>
            </a:r>
            <a:r>
              <a:rPr lang="cs-CZ" dirty="0" smtClean="0"/>
              <a:t> – Henryk </a:t>
            </a:r>
            <a:r>
              <a:rPr lang="cs-CZ" dirty="0" err="1" smtClean="0"/>
              <a:t>Wawreczka</a:t>
            </a:r>
            <a:r>
              <a:rPr lang="cs-CZ" dirty="0" smtClean="0"/>
              <a:t> – Zdeněk </a:t>
            </a:r>
            <a:r>
              <a:rPr lang="cs-CZ" dirty="0" err="1" smtClean="0"/>
              <a:t>Wludyka</a:t>
            </a:r>
            <a:r>
              <a:rPr lang="cs-CZ" dirty="0" smtClean="0"/>
              <a:t> – Rudolf Žáček, Ostrava 1880-1939.  Ostrava 2000.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98994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76126" y="996018"/>
            <a:ext cx="11796416" cy="5170763"/>
          </a:xfrm>
        </p:spPr>
        <p:txBody>
          <a:bodyPr>
            <a:normAutofit/>
          </a:bodyPr>
          <a:lstStyle/>
          <a:p>
            <a:r>
              <a:rPr lang="cs-CZ" sz="2400" dirty="0" smtClean="0">
                <a:solidFill>
                  <a:schemeClr val="tx1"/>
                </a:solidFill>
              </a:rPr>
              <a:t>90.Léta 19. století – rozvoj těžby, mnoho přistěhovalců, </a:t>
            </a:r>
            <a:r>
              <a:rPr lang="cs-CZ" sz="2400" dirty="0">
                <a:solidFill>
                  <a:schemeClr val="tx1"/>
                </a:solidFill>
              </a:rPr>
              <a:t>r</a:t>
            </a:r>
            <a:r>
              <a:rPr lang="cs-CZ" sz="2400" dirty="0" smtClean="0">
                <a:solidFill>
                  <a:schemeClr val="tx1"/>
                </a:solidFill>
              </a:rPr>
              <a:t>ozvoj obce, mnoho přistěhovalců z okolí i třeba z Haliče, Poláků, Němců. </a:t>
            </a:r>
          </a:p>
          <a:p>
            <a:r>
              <a:rPr lang="cs-CZ" sz="2400" b="1" dirty="0" smtClean="0">
                <a:solidFill>
                  <a:schemeClr val="tx1"/>
                </a:solidFill>
              </a:rPr>
              <a:t>Největší přírůstek obyvatelstva</a:t>
            </a:r>
            <a:r>
              <a:rPr lang="cs-CZ" sz="2400" dirty="0" smtClean="0">
                <a:solidFill>
                  <a:schemeClr val="tx1"/>
                </a:solidFill>
              </a:rPr>
              <a:t> – v letech </a:t>
            </a:r>
            <a:r>
              <a:rPr lang="cs-CZ" sz="2400" b="1" dirty="0" smtClean="0">
                <a:solidFill>
                  <a:schemeClr val="tx1"/>
                </a:solidFill>
              </a:rPr>
              <a:t>1880 – 1900 </a:t>
            </a:r>
            <a:r>
              <a:rPr lang="cs-CZ" sz="2400" dirty="0" smtClean="0">
                <a:solidFill>
                  <a:schemeClr val="tx1"/>
                </a:solidFill>
              </a:rPr>
              <a:t>vzrost počet obyvatel ze 472 na 7571</a:t>
            </a:r>
          </a:p>
          <a:p>
            <a:r>
              <a:rPr lang="cs-CZ" sz="2400" b="1" dirty="0" smtClean="0">
                <a:solidFill>
                  <a:schemeClr val="tx1"/>
                </a:solidFill>
              </a:rPr>
              <a:t>1880 – 1921 </a:t>
            </a:r>
            <a:r>
              <a:rPr lang="cs-CZ" sz="2400" dirty="0" smtClean="0">
                <a:solidFill>
                  <a:schemeClr val="tx1"/>
                </a:solidFill>
              </a:rPr>
              <a:t>– </a:t>
            </a:r>
            <a:r>
              <a:rPr lang="cs-CZ" sz="2400" b="1" dirty="0" smtClean="0">
                <a:solidFill>
                  <a:schemeClr val="tx1"/>
                </a:solidFill>
              </a:rPr>
              <a:t>největší stavební rozvoj</a:t>
            </a:r>
            <a:r>
              <a:rPr lang="cs-CZ" sz="2400" dirty="0" smtClean="0">
                <a:solidFill>
                  <a:schemeClr val="tx1"/>
                </a:solidFill>
              </a:rPr>
              <a:t>, počet domů stoupl ze 43 na 568</a:t>
            </a:r>
          </a:p>
          <a:p>
            <a:r>
              <a:rPr lang="cs-CZ" sz="2400" dirty="0" smtClean="0">
                <a:solidFill>
                  <a:schemeClr val="tx1"/>
                </a:solidFill>
              </a:rPr>
              <a:t>1902 územní plán - Camillo Sitte, zčásti naplněn</a:t>
            </a:r>
          </a:p>
          <a:p>
            <a:r>
              <a:rPr lang="cs-CZ" sz="2400" dirty="0" smtClean="0">
                <a:solidFill>
                  <a:schemeClr val="tx1"/>
                </a:solidFill>
              </a:rPr>
              <a:t>Na územním rozvoji se podílelo hlavně těžířstvo, které vlastnilo  </a:t>
            </a:r>
          </a:p>
          <a:p>
            <a:r>
              <a:rPr lang="cs-CZ" sz="2400" dirty="0" smtClean="0">
                <a:solidFill>
                  <a:schemeClr val="tx1"/>
                </a:solidFill>
              </a:rPr>
              <a:t>v roce 1908 40 % domů zde</a:t>
            </a:r>
          </a:p>
          <a:p>
            <a:r>
              <a:rPr lang="cs-CZ" sz="2400" dirty="0" smtClean="0">
                <a:solidFill>
                  <a:schemeClr val="tx1"/>
                </a:solidFill>
              </a:rPr>
              <a:t>Stavělo kolonie: </a:t>
            </a:r>
            <a:r>
              <a:rPr lang="cs-CZ" sz="2400" b="1" dirty="0" smtClean="0">
                <a:solidFill>
                  <a:schemeClr val="tx1"/>
                </a:solidFill>
              </a:rPr>
              <a:t>U jámy Ignát </a:t>
            </a:r>
            <a:r>
              <a:rPr lang="cs-CZ" sz="2400" dirty="0" smtClean="0">
                <a:solidFill>
                  <a:schemeClr val="tx1"/>
                </a:solidFill>
              </a:rPr>
              <a:t>(1892)</a:t>
            </a:r>
          </a:p>
          <a:p>
            <a:r>
              <a:rPr lang="cs-CZ" sz="2400" b="1" dirty="0" smtClean="0">
                <a:solidFill>
                  <a:schemeClr val="tx1"/>
                </a:solidFill>
              </a:rPr>
              <a:t>Dolní kolonie (</a:t>
            </a:r>
            <a:r>
              <a:rPr lang="cs-CZ" sz="2400" dirty="0" smtClean="0">
                <a:solidFill>
                  <a:schemeClr val="tx1"/>
                </a:solidFill>
              </a:rPr>
              <a:t>1897 - 98)</a:t>
            </a:r>
          </a:p>
          <a:p>
            <a:r>
              <a:rPr lang="cs-CZ" sz="2400" b="1" dirty="0" smtClean="0">
                <a:solidFill>
                  <a:schemeClr val="tx1"/>
                </a:solidFill>
              </a:rPr>
              <a:t>Horní kolonie</a:t>
            </a:r>
            <a:r>
              <a:rPr lang="cs-CZ" sz="2400" dirty="0" smtClean="0">
                <a:solidFill>
                  <a:schemeClr val="tx1"/>
                </a:solidFill>
              </a:rPr>
              <a:t> (1915 - 18), zvaná také U koule</a:t>
            </a:r>
          </a:p>
          <a:p>
            <a:r>
              <a:rPr lang="cs-CZ" sz="2400" dirty="0" smtClean="0">
                <a:solidFill>
                  <a:schemeClr val="tx1"/>
                </a:solidFill>
              </a:rPr>
              <a:t>U kostela či U cihelny (1921 - 1925)</a:t>
            </a:r>
          </a:p>
          <a:p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E6486-B92A-5D40-B65E-EA3DE825AE5B}" type="datetime3">
              <a:rPr lang="cs-CZ" smtClean="0"/>
              <a:t>06/05/24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/>
              <a:t>text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8</a:t>
            </a:fld>
            <a:endParaRPr lang="cs-CZ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8742" y="3581400"/>
            <a:ext cx="6926933" cy="2680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ovéPole 1"/>
          <p:cNvSpPr txBox="1"/>
          <p:nvPr/>
        </p:nvSpPr>
        <p:spPr>
          <a:xfrm>
            <a:off x="9609632" y="250373"/>
            <a:ext cx="21660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/>
              <a:t>Růst sídla</a:t>
            </a:r>
            <a:endParaRPr lang="cs-CZ" sz="3600" b="1" dirty="0"/>
          </a:p>
        </p:txBody>
      </p:sp>
      <p:sp>
        <p:nvSpPr>
          <p:cNvPr id="7" name="TextovéPole 6"/>
          <p:cNvSpPr txBox="1"/>
          <p:nvPr/>
        </p:nvSpPr>
        <p:spPr>
          <a:xfrm>
            <a:off x="511627" y="5977679"/>
            <a:ext cx="42555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cap="all" dirty="0"/>
              <a:t>Jiřík</a:t>
            </a:r>
            <a:r>
              <a:rPr lang="cs-CZ" dirty="0"/>
              <a:t>, K. (</a:t>
            </a:r>
            <a:r>
              <a:rPr lang="cs-CZ" dirty="0" err="1"/>
              <a:t>ed</a:t>
            </a:r>
            <a:r>
              <a:rPr lang="cs-CZ" dirty="0"/>
              <a:t>.), </a:t>
            </a:r>
            <a:r>
              <a:rPr lang="cs-CZ" i="1" dirty="0"/>
              <a:t>Dějiny Ostravy</a:t>
            </a:r>
            <a:r>
              <a:rPr lang="cs-CZ" dirty="0"/>
              <a:t>. Ostrava 1993.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05923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2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on54" id="{ACFB0F28-2E34-2040-B019-4AD8FA32AECA}" vid="{51C3CF0A-8124-C243-81E8-9D04DF8F7B1B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on54" id="{ACFB0F28-2E34-2040-B019-4AD8FA32AECA}" vid="{67B385A0-05D4-BA45-AFB2-BE7E54CB51B7}"/>
    </a:ext>
  </a:extLst>
</a:theme>
</file>

<file path=ppt/theme/theme3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222</Template>
  <TotalTime>1291</TotalTime>
  <Words>2365</Words>
  <Application>Microsoft Office PowerPoint</Application>
  <PresentationFormat>Vlastní</PresentationFormat>
  <Paragraphs>295</Paragraphs>
  <Slides>30</Slides>
  <Notes>9</Notes>
  <HiddenSlides>0</HiddenSlides>
  <MMClips>0</MMClips>
  <ScaleCrop>false</ScaleCrop>
  <HeadingPairs>
    <vt:vector size="4" baseType="variant">
      <vt:variant>
        <vt:lpstr>Motiv</vt:lpstr>
      </vt:variant>
      <vt:variant>
        <vt:i4>2</vt:i4>
      </vt:variant>
      <vt:variant>
        <vt:lpstr>Nadpisy snímků</vt:lpstr>
      </vt:variant>
      <vt:variant>
        <vt:i4>30</vt:i4>
      </vt:variant>
    </vt:vector>
  </HeadingPairs>
  <TitlesOfParts>
    <vt:vector size="32" baseType="lpstr">
      <vt:lpstr>222</vt:lpstr>
      <vt:lpstr>Custom Design</vt:lpstr>
      <vt:lpstr>Prezentace aplikace PowerPoint</vt:lpstr>
      <vt:lpstr>Dějiny a urbanistický vývoj městské čtvrti Ostravy – Mariánských Hor </vt:lpstr>
      <vt:lpstr>Obec Lhotka  Městský obvod Mariánské Hory a Hulváky</vt:lpstr>
      <vt:lpstr>Literatura</vt:lpstr>
      <vt:lpstr>Prezentace aplikace PowerPoint</vt:lpstr>
      <vt:lpstr>Název </vt:lpstr>
      <vt:lpstr>Prezentace aplikace PowerPoint</vt:lpstr>
      <vt:lpstr>Prezentace aplikace PowerPoint</vt:lpstr>
      <vt:lpstr>Prezentace aplikace PowerPoint</vt:lpstr>
      <vt:lpstr>Jan Grmela</vt:lpstr>
      <vt:lpstr>radnice</vt:lpstr>
      <vt:lpstr>Název</vt:lpstr>
      <vt:lpstr>Součást Moravské Ostravy</vt:lpstr>
      <vt:lpstr>Duchovní správa</vt:lpstr>
      <vt:lpstr>Kostel P. Marie Královny</vt:lpstr>
      <vt:lpstr>Urbanistický vývoj</vt:lpstr>
      <vt:lpstr>Urbanistický vývoj</vt:lpstr>
      <vt:lpstr>Urbanistický vývoj</vt:lpstr>
      <vt:lpstr>Urbanistický vývoj – zaměstnanecké kolonie</vt:lpstr>
      <vt:lpstr>Urbanistický vývoj - doprava</vt:lpstr>
      <vt:lpstr>Urbanistický vývoj - Dolní kolonie jámy Ignát</vt:lpstr>
      <vt:lpstr>Urbanistický vývoj - Horní kolonie (U koule)</vt:lpstr>
      <vt:lpstr>Urbanistický vývoj</vt:lpstr>
      <vt:lpstr>Urbanistický vývoj – ulice Korunní</vt:lpstr>
      <vt:lpstr>Urbanistický vývoj - Falco</vt:lpstr>
      <vt:lpstr>Urbanistický vývoj</vt:lpstr>
      <vt:lpstr>Urbanistický vývoj</vt:lpstr>
      <vt:lpstr>Památky v Mariánských Horách</vt:lpstr>
      <vt:lpstr>Závěr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Lucie Augustinková</dc:creator>
  <cp:lastModifiedBy>Lucie Augustinková</cp:lastModifiedBy>
  <cp:revision>114</cp:revision>
  <dcterms:created xsi:type="dcterms:W3CDTF">2021-03-20T09:48:17Z</dcterms:created>
  <dcterms:modified xsi:type="dcterms:W3CDTF">2024-05-06T11:09:52Z</dcterms:modified>
</cp:coreProperties>
</file>