
<file path=[Content_Types].xml><?xml version="1.0" encoding="utf-8"?>
<Types xmlns="http://schemas.openxmlformats.org/package/2006/content-types">
  <Default Extension="png" ContentType="image/png"/>
  <Default Extension="m4a" ContentType="audio/mp4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7" r:id="rId1"/>
  </p:sldMasterIdLst>
  <p:notesMasterIdLst>
    <p:notesMasterId r:id="rId14"/>
  </p:notesMasterIdLst>
  <p:handoutMasterIdLst>
    <p:handoutMasterId r:id="rId15"/>
  </p:handoutMasterIdLst>
  <p:sldIdLst>
    <p:sldId id="277" r:id="rId2"/>
    <p:sldId id="278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259" r:id="rId1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87D422B-8C06-DE41-A42C-78D05BF8630A}">
          <p14:sldIdLst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  <p14:sldId id="25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731" userDrawn="1">
          <p15:clr>
            <a:srgbClr val="A4A3A4"/>
          </p15:clr>
        </p15:guide>
        <p15:guide id="4" orient="horz" pos="39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iovsky Argir" initials="ZA" lastIdx="1" clrIdx="0">
    <p:extLst>
      <p:ext uri="{19B8F6BF-5375-455C-9EA6-DF929625EA0E}">
        <p15:presenceInfo xmlns:p15="http://schemas.microsoft.com/office/powerpoint/2012/main" userId="S::zio001@vsb.cz::1dc56a10-5d08-49ef-933a-90ca63c0e9b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499"/>
    <a:srgbClr val="A28E2A"/>
    <a:srgbClr val="43B02A"/>
    <a:srgbClr val="0047BB"/>
    <a:srgbClr val="FFB81C"/>
    <a:srgbClr val="E4002B"/>
    <a:srgbClr val="FF8200"/>
    <a:srgbClr val="8246AF"/>
    <a:srgbClr val="05C3DE"/>
    <a:srgbClr val="8183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2E0B0A2-43B4-45EC-84A6-67D79B128AD4}" v="3" dt="2024-10-10T08:00:03.83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433"/>
    <p:restoredTop sz="86376"/>
  </p:normalViewPr>
  <p:slideViewPr>
    <p:cSldViewPr snapToGrid="0" snapToObjects="1" showGuides="1">
      <p:cViewPr varScale="1">
        <p:scale>
          <a:sx n="115" d="100"/>
          <a:sy n="115" d="100"/>
        </p:scale>
        <p:origin x="924" y="108"/>
      </p:cViewPr>
      <p:guideLst>
        <p:guide orient="horz" pos="2137"/>
        <p:guide pos="3840"/>
        <p:guide orient="horz" pos="731"/>
        <p:guide orient="horz" pos="3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vasnickova Zuzana" userId="d619ed73-810d-42e6-9ab5-a3b7d331022e" providerId="ADAL" clId="{A2E0B0A2-43B4-45EC-84A6-67D79B128AD4}"/>
    <pc:docChg chg="undo custSel modSld">
      <pc:chgData name="Kvasnickova Zuzana" userId="d619ed73-810d-42e6-9ab5-a3b7d331022e" providerId="ADAL" clId="{A2E0B0A2-43B4-45EC-84A6-67D79B128AD4}" dt="2024-10-18T08:44:30.767" v="121" actId="1076"/>
      <pc:docMkLst>
        <pc:docMk/>
      </pc:docMkLst>
      <pc:sldChg chg="addSp delSp modSp mod">
        <pc:chgData name="Kvasnickova Zuzana" userId="d619ed73-810d-42e6-9ab5-a3b7d331022e" providerId="ADAL" clId="{A2E0B0A2-43B4-45EC-84A6-67D79B128AD4}" dt="2024-10-18T08:44:30.767" v="121" actId="1076"/>
        <pc:sldMkLst>
          <pc:docMk/>
          <pc:sldMk cId="226417236" sldId="259"/>
        </pc:sldMkLst>
        <pc:spChg chg="add del mod">
          <ac:chgData name="Kvasnickova Zuzana" userId="d619ed73-810d-42e6-9ab5-a3b7d331022e" providerId="ADAL" clId="{A2E0B0A2-43B4-45EC-84A6-67D79B128AD4}" dt="2024-10-10T08:26:21.773" v="81" actId="20577"/>
          <ac:spMkLst>
            <pc:docMk/>
            <pc:sldMk cId="226417236" sldId="259"/>
            <ac:spMk id="3" creationId="{1E4FD2B4-9D68-4776-65B5-88F9609A9F19}"/>
          </ac:spMkLst>
        </pc:spChg>
        <pc:spChg chg="mod">
          <ac:chgData name="Kvasnickova Zuzana" userId="d619ed73-810d-42e6-9ab5-a3b7d331022e" providerId="ADAL" clId="{A2E0B0A2-43B4-45EC-84A6-67D79B128AD4}" dt="2024-10-10T08:10:09.378" v="21" actId="20577"/>
          <ac:spMkLst>
            <pc:docMk/>
            <pc:sldMk cId="226417236" sldId="259"/>
            <ac:spMk id="8" creationId="{0EA4430B-5946-CA75-0549-E3178C6DB125}"/>
          </ac:spMkLst>
        </pc:spChg>
        <pc:grpChg chg="mod">
          <ac:chgData name="Kvasnickova Zuzana" userId="d619ed73-810d-42e6-9ab5-a3b7d331022e" providerId="ADAL" clId="{A2E0B0A2-43B4-45EC-84A6-67D79B128AD4}" dt="2024-10-18T08:44:30.767" v="121" actId="1076"/>
          <ac:grpSpMkLst>
            <pc:docMk/>
            <pc:sldMk cId="226417236" sldId="259"/>
            <ac:grpSpMk id="5" creationId="{4103FF0F-C1E4-04BE-E1C5-DDDFA5FF3401}"/>
          </ac:grpSpMkLst>
        </pc:grpChg>
        <pc:picChg chg="add mod">
          <ac:chgData name="Kvasnickova Zuzana" userId="d619ed73-810d-42e6-9ab5-a3b7d331022e" providerId="ADAL" clId="{A2E0B0A2-43B4-45EC-84A6-67D79B128AD4}" dt="2024-10-18T08:44:02.692" v="119" actId="1076"/>
          <ac:picMkLst>
            <pc:docMk/>
            <pc:sldMk cId="226417236" sldId="259"/>
            <ac:picMk id="2" creationId="{93E863FD-9683-A098-9FA6-6DBAC7485EF4}"/>
          </ac:picMkLst>
        </pc:picChg>
        <pc:picChg chg="del">
          <ac:chgData name="Kvasnickova Zuzana" userId="d619ed73-810d-42e6-9ab5-a3b7d331022e" providerId="ADAL" clId="{A2E0B0A2-43B4-45EC-84A6-67D79B128AD4}" dt="2024-10-10T08:00:27.447" v="7" actId="478"/>
          <ac:picMkLst>
            <pc:docMk/>
            <pc:sldMk cId="226417236" sldId="259"/>
            <ac:picMk id="6" creationId="{006FB6C5-D1D9-8FF3-E8A4-F06D6789DD3B}"/>
          </ac:picMkLst>
        </pc:picChg>
        <pc:picChg chg="add mod">
          <ac:chgData name="Kvasnickova Zuzana" userId="d619ed73-810d-42e6-9ab5-a3b7d331022e" providerId="ADAL" clId="{A2E0B0A2-43B4-45EC-84A6-67D79B128AD4}" dt="2024-10-10T14:22:44.594" v="116" actId="1076"/>
          <ac:picMkLst>
            <pc:docMk/>
            <pc:sldMk cId="226417236" sldId="259"/>
            <ac:picMk id="12" creationId="{1FD21867-E39B-4844-ED6E-42C2CC075D9B}"/>
          </ac:picMkLst>
        </pc:picChg>
        <pc:picChg chg="add mod">
          <ac:chgData name="Kvasnickova Zuzana" userId="d619ed73-810d-42e6-9ab5-a3b7d331022e" providerId="ADAL" clId="{A2E0B0A2-43B4-45EC-84A6-67D79B128AD4}" dt="2024-10-18T08:44:11.859" v="120" actId="1076"/>
          <ac:picMkLst>
            <pc:docMk/>
            <pc:sldMk cId="226417236" sldId="259"/>
            <ac:picMk id="13" creationId="{9535FC57-8931-BAC2-4260-ECF4B56DDDA6}"/>
          </ac:picMkLst>
        </pc:picChg>
      </pc:sldChg>
      <pc:sldChg chg="modSp mod">
        <pc:chgData name="Kvasnickova Zuzana" userId="d619ed73-810d-42e6-9ab5-a3b7d331022e" providerId="ADAL" clId="{A2E0B0A2-43B4-45EC-84A6-67D79B128AD4}" dt="2024-10-18T08:43:00.133" v="118" actId="1076"/>
        <pc:sldMkLst>
          <pc:docMk/>
          <pc:sldMk cId="3328650913" sldId="277"/>
        </pc:sldMkLst>
        <pc:picChg chg="mod">
          <ac:chgData name="Kvasnickova Zuzana" userId="d619ed73-810d-42e6-9ab5-a3b7d331022e" providerId="ADAL" clId="{A2E0B0A2-43B4-45EC-84A6-67D79B128AD4}" dt="2024-10-18T08:43:00.133" v="118" actId="1076"/>
          <ac:picMkLst>
            <pc:docMk/>
            <pc:sldMk cId="3328650913" sldId="277"/>
            <ac:picMk id="8" creationId="{E8F9254B-BEA2-0063-79A3-9E9BEF115EFD}"/>
          </ac:picMkLst>
        </pc:picChg>
        <pc:picChg chg="mod">
          <ac:chgData name="Kvasnickova Zuzana" userId="d619ed73-810d-42e6-9ab5-a3b7d331022e" providerId="ADAL" clId="{A2E0B0A2-43B4-45EC-84A6-67D79B128AD4}" dt="2024-10-18T08:42:46.692" v="117" actId="1076"/>
          <ac:picMkLst>
            <pc:docMk/>
            <pc:sldMk cId="3328650913" sldId="277"/>
            <ac:picMk id="10" creationId="{FB83B169-366F-DE62-7866-CC51005DE367}"/>
          </ac:picMkLst>
        </pc:picChg>
        <pc:picChg chg="mod">
          <ac:chgData name="Kvasnickova Zuzana" userId="d619ed73-810d-42e6-9ab5-a3b7d331022e" providerId="ADAL" clId="{A2E0B0A2-43B4-45EC-84A6-67D79B128AD4}" dt="2024-10-10T14:19:13.919" v="103" actId="14100"/>
          <ac:picMkLst>
            <pc:docMk/>
            <pc:sldMk cId="3328650913" sldId="277"/>
            <ac:picMk id="12" creationId="{84D7C1B4-A0E6-B581-7C5E-A499F63017D8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A7E84B11-8086-A046-B6B7-F7A9DB5EAD8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AE5F8304-EF8E-7A48-A3EC-256BB4EB244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746FA-9F78-5A43-BFD1-03D27A7F3C92}" type="datetimeFigureOut">
              <a:rPr lang="cs-CZ" smtClean="0"/>
              <a:t>20. 11. 2024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FCE85A97-9D2F-A74D-874B-B462CB8C636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CB02496D-CD03-4446-AD06-43B91E1688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ECC9C5-FF55-F544-A6D3-2B14C7549CF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42182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92D10F-BC7E-0545-A8D3-D708044527A6}" type="datetimeFigureOut">
              <a:rPr lang="cs-CZ" smtClean="0"/>
              <a:t>20. 11. 2024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cs-CZ"/>
              <a:t>Upravte styly předlohy textu.
Druhá úroveň
Třetí úroveň
Čtvrtá úroveň
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477E90-4C3A-1A40-BB34-28A95E688A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02421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6024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13F77-2CE9-7D49-9458-1ACF72B58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088" y="1989138"/>
            <a:ext cx="11798620" cy="117235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81DA3B-0F22-3848-B468-C8422D799B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087" y="3602038"/>
            <a:ext cx="11798619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2D269-4D51-D242-8BC5-F310E732E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2756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C4CAD3-2491-3045-91F4-95BA288798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8D3671-8D78-AB47-8428-FB2C74A75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253978-B0A2-9346-AEA0-9BBC0215B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3007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3B380-B0ED-AA4C-9846-18497E75D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1" y="1089025"/>
            <a:ext cx="4563908" cy="719138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C539D-BE42-5E44-9649-A43967320D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4243" y="1089025"/>
            <a:ext cx="7075670" cy="5111749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709BA3-2099-E943-B907-9054F9DEA6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0181" y="1989137"/>
            <a:ext cx="4563908" cy="421163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F984A-10C0-FA4B-993D-0030D8FC2D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11D101-3D6C-364A-81B6-1FCFE8703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8CA1EE-A952-AB4C-AD12-9C7801BE4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57623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D38C2-A537-A048-9C5D-EC1FA9710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555" y="1089025"/>
            <a:ext cx="4563533" cy="719138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F60598-20E7-F042-89BA-C6678DD94E04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4908549" y="1089025"/>
            <a:ext cx="7091363" cy="511175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z="1600" dirty="0"/>
              <a:t>Picture</a:t>
            </a:r>
            <a:endParaRPr lang="cs-CZ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BA6C57-B059-7548-8C2E-30FE726D9B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0555" y="1989137"/>
            <a:ext cx="4563533" cy="421163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1513B4-C6DE-674E-99C4-2B60E0B3CF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8753AB-B7F1-204E-AFB9-F65DEBC66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5C4982-79FD-9346-AC3D-B384016DE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40467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7414C914-950A-7942-B0E9-3FEB6F7F39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  <a:endParaRPr lang="cs-CZ" dirty="0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0DCF0096-0579-6045-8D0F-A71D64397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Název prezentace 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E670FDF-F365-974E-B39A-0DEC9CD46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</p:spPr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FFD4CE4-1DDE-1747-9474-B500B04E5D3D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3497" y="1089025"/>
            <a:ext cx="11796415" cy="5111749"/>
          </a:xfrm>
        </p:spPr>
        <p:txBody>
          <a:bodyPr/>
          <a:lstStyle>
            <a:lvl1pPr>
              <a:defRPr sz="20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35799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13F77-2CE9-7D49-9458-1ACF72B58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088" y="1989138"/>
            <a:ext cx="11798620" cy="1172352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81DA3B-0F22-3848-B468-C8422D799B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087" y="3602038"/>
            <a:ext cx="11798619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2D269-4D51-D242-8BC5-F310E732E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5548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18AEB-B644-5942-AD1E-621B53CF1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00A499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300131-EA4E-F247-BD08-565629F59B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87" y="1989138"/>
            <a:ext cx="11807825" cy="42116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0B98FB-D470-F24C-9040-6BA593DF7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A499"/>
                </a:solidFill>
              </a:defRPr>
            </a:lvl1pPr>
          </a:lstStyle>
          <a:p>
            <a:fld id="{E57EA1BE-92D9-9E4F-B3B9-F1A717F8567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3514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FECE6-7A7D-664C-A646-0577ABD54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102836"/>
            <a:ext cx="11799733" cy="70532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0D8159-490F-9D44-8DE1-C95E419821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8"/>
            <a:ext cx="11807825" cy="4211637"/>
          </a:xfrm>
        </p:spPr>
        <p:txBody>
          <a:bodyPr>
            <a:normAutofit/>
          </a:bodyPr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F4EA89-1BE2-0F40-B054-7AB8ACBF8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1042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16C57-B154-3447-8B55-54316475E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  <a:prstGeom prst="rect">
            <a:avLst/>
          </a:prstGeom>
        </p:spPr>
        <p:txBody>
          <a:bodyPr anchor="b"/>
          <a:lstStyle>
            <a:lvl1pPr algn="l">
              <a:defRPr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78488A-550B-FD44-870D-6B5F0CA0C2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0180" y="1987551"/>
            <a:ext cx="5819620" cy="421368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3EBD61-1D0E-8247-8181-00E7B3992F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987551"/>
            <a:ext cx="5827713" cy="418941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E8AC9C-BE73-C946-A793-2A1ADEE0E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4809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7"/>
            <a:ext cx="5832475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2088" y="2314322"/>
            <a:ext cx="5832476" cy="387534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E5EA90-3B54-D74E-BE42-B5E34C2172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989137"/>
            <a:ext cx="5827713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4D7D3D-11B1-CB4C-A33F-C8BC62E375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314322"/>
            <a:ext cx="5827713" cy="387534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5096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7"/>
            <a:ext cx="5832475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2088" y="2314322"/>
            <a:ext cx="5832476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E5EA90-3B54-D74E-BE42-B5E34C2172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989137"/>
            <a:ext cx="5827713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4D7D3D-11B1-CB4C-A33F-C8BC62E375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314322"/>
            <a:ext cx="5827713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BAF2A61-8083-714B-B6EA-A2C9374A767B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0179" y="4418252"/>
            <a:ext cx="5832475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A9A49810-6CDC-1940-ABA4-D189C0035A0C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00178" y="4650749"/>
            <a:ext cx="5832475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D3E3FB61-C1CC-E949-B02F-C230B61EC8C8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6172101" y="4410160"/>
            <a:ext cx="5832475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EEC9536-D82E-1D48-A1FD-3B14AAF76BE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6172100" y="4642657"/>
            <a:ext cx="5832475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3570397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177" y="1989137"/>
            <a:ext cx="3735319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00554" y="2314322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13094F-F128-7744-9134-944E79FE8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3F60339-0274-CD47-9C2C-2DBB6A0BC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BAF2A61-8083-714B-B6EA-A2C9374A767B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0178" y="4418252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A9A49810-6CDC-1940-ABA4-D189C0035A0C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00178" y="4650749"/>
            <a:ext cx="3734562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3D705129-1E26-D543-92A1-EFAF8E911FC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36469" y="1989138"/>
            <a:ext cx="3734137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0CA5CD9C-5511-DA4E-8F95-0917EC4C4D02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4236846" y="2314323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52D26FB4-A694-EA42-9284-28128210565B}"/>
              </a:ext>
            </a:extLst>
          </p:cNvPr>
          <p:cNvSpPr>
            <a:spLocks noGrp="1"/>
          </p:cNvSpPr>
          <p:nvPr>
            <p:ph type="body" idx="17"/>
          </p:nvPr>
        </p:nvSpPr>
        <p:spPr>
          <a:xfrm>
            <a:off x="4236470" y="4418253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82F72328-61B5-6F45-A95F-1C82C2078F29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4236470" y="4650750"/>
            <a:ext cx="3734136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0F990E76-7FE9-CE42-A7A1-42B9EA1875D7}"/>
              </a:ext>
            </a:extLst>
          </p:cNvPr>
          <p:cNvSpPr>
            <a:spLocks noGrp="1"/>
          </p:cNvSpPr>
          <p:nvPr>
            <p:ph type="body" idx="19"/>
          </p:nvPr>
        </p:nvSpPr>
        <p:spPr>
          <a:xfrm>
            <a:off x="8263521" y="1989139"/>
            <a:ext cx="3734137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70A49019-5474-AF4C-8165-4F90E84BC2B0}"/>
              </a:ext>
            </a:extLst>
          </p:cNvPr>
          <p:cNvSpPr>
            <a:spLocks noGrp="1"/>
          </p:cNvSpPr>
          <p:nvPr>
            <p:ph sz="half" idx="20"/>
          </p:nvPr>
        </p:nvSpPr>
        <p:spPr>
          <a:xfrm>
            <a:off x="8263898" y="2314324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C29B511B-4BFB-E44D-B631-01E01AC67196}"/>
              </a:ext>
            </a:extLst>
          </p:cNvPr>
          <p:cNvSpPr>
            <a:spLocks noGrp="1"/>
          </p:cNvSpPr>
          <p:nvPr>
            <p:ph type="body" idx="21"/>
          </p:nvPr>
        </p:nvSpPr>
        <p:spPr>
          <a:xfrm>
            <a:off x="8263522" y="4418254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2" name="Text Placeholder 2">
            <a:extLst>
              <a:ext uri="{FF2B5EF4-FFF2-40B4-BE49-F238E27FC236}">
                <a16:creationId xmlns:a16="http://schemas.microsoft.com/office/drawing/2014/main" id="{C2B29021-5CC6-F44B-BEBD-C14F14FA8A1C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63522" y="4650751"/>
            <a:ext cx="3734136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949501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38144-9A3F-AC4B-ACA3-2C05BA3FB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293" y="1089025"/>
            <a:ext cx="11798620" cy="719138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D583CD-F360-AA49-A6B4-38560C665E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AC4A53-7C48-3846-9C4E-47C297C7A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345C61-F597-874B-8F86-E60219628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906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8E16DB-0F0F-994D-A403-C9AB95C3D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104756"/>
            <a:ext cx="11798620" cy="70340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indent="0">
              <a:tabLst>
                <a:tab pos="525463" algn="l"/>
              </a:tabLst>
            </a:pPr>
            <a:r>
              <a:rPr lang="cs-CZ" dirty="0"/>
              <a:t>Kliknutím lze upravit styl.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309CB4-F383-0740-80DE-33C5455CE3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8" y="1994170"/>
            <a:ext cx="11798620" cy="41827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/>
              <a:t>Click to edit Master subtitle style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E14753-7DC6-624B-84C7-488F2ABE61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8926" y="6356350"/>
            <a:ext cx="401782" cy="3127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A499"/>
                </a:solidFill>
              </a:defRPr>
            </a:lvl1pPr>
          </a:lstStyle>
          <a:p>
            <a:fld id="{E57EA1BE-92D9-9E4F-B3B9-F1A717F8567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62267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79" r:id="rId2"/>
    <p:sldLayoutId id="2147483669" r:id="rId3"/>
    <p:sldLayoutId id="2147483670" r:id="rId4"/>
    <p:sldLayoutId id="2147483671" r:id="rId5"/>
    <p:sldLayoutId id="2147483672" r:id="rId6"/>
    <p:sldLayoutId id="2147483683" r:id="rId7"/>
    <p:sldLayoutId id="2147483685" r:id="rId8"/>
    <p:sldLayoutId id="2147483673" r:id="rId9"/>
    <p:sldLayoutId id="2147483674" r:id="rId10"/>
    <p:sldLayoutId id="2147483675" r:id="rId11"/>
    <p:sldLayoutId id="2147483676" r:id="rId12"/>
    <p:sldLayoutId id="2147483681" r:id="rId1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>
          <a:solidFill>
            <a:srgbClr val="00A499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21" userDrawn="1">
          <p15:clr>
            <a:srgbClr val="F26B43"/>
          </p15:clr>
        </p15:guide>
        <p15:guide id="3" pos="7559" userDrawn="1">
          <p15:clr>
            <a:srgbClr val="F26B43"/>
          </p15:clr>
        </p15:guide>
        <p15:guide id="11" orient="horz" pos="4201" userDrawn="1">
          <p15:clr>
            <a:srgbClr val="F26B43"/>
          </p15:clr>
        </p15:guide>
        <p15:guide id="12" orient="horz" pos="11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4.jp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6.emf"/><Relationship Id="rId12" Type="http://schemas.openxmlformats.org/officeDocument/2006/relationships/image" Target="../media/image5.png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6" Type="http://schemas.openxmlformats.org/officeDocument/2006/relationships/hyperlink" Target="https://creativecommons.org/licenses/by/4.0/deed.cs" TargetMode="External"/><Relationship Id="rId11" Type="http://schemas.openxmlformats.org/officeDocument/2006/relationships/image" Target="../media/image2.jpeg"/><Relationship Id="rId5" Type="http://schemas.openxmlformats.org/officeDocument/2006/relationships/image" Target="../media/image1.emf"/><Relationship Id="rId10" Type="http://schemas.openxmlformats.org/officeDocument/2006/relationships/image" Target="../media/image4.jp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1CBE805-5438-3B16-91D4-539B82F397DC}"/>
              </a:ext>
            </a:extLst>
          </p:cNvPr>
          <p:cNvSpPr txBox="1"/>
          <p:nvPr/>
        </p:nvSpPr>
        <p:spPr>
          <a:xfrm>
            <a:off x="2122715" y="2259044"/>
            <a:ext cx="7952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i="0" u="none" strike="noStrike" dirty="0" smtClean="0">
                <a:solidFill>
                  <a:srgbClr val="00A499"/>
                </a:solidFill>
                <a:effectLst/>
                <a:latin typeface="Calibri" panose="020F0502020204030204" pitchFamily="34" charset="0"/>
              </a:rPr>
              <a:t>ODPOVĚDNOST STÁTU ZA ŠKODU</a:t>
            </a:r>
            <a:endParaRPr lang="en-GB" sz="2800" b="1" i="0" u="none" strike="noStrike" dirty="0">
              <a:solidFill>
                <a:srgbClr val="00A499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40FE10-322F-D8A5-A53D-E2C7CB3BA4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1D4C76D-A2F4-254C-288D-AA077E86A0FC}"/>
              </a:ext>
            </a:extLst>
          </p:cNvPr>
          <p:cNvSpPr txBox="1"/>
          <p:nvPr/>
        </p:nvSpPr>
        <p:spPr>
          <a:xfrm>
            <a:off x="5737889" y="3731291"/>
            <a:ext cx="1539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Richard Bartes</a:t>
            </a:r>
            <a:endParaRPr lang="en-CZ" dirty="0"/>
          </a:p>
        </p:txBody>
      </p:sp>
      <p:pic>
        <p:nvPicPr>
          <p:cNvPr id="8" name="Obrázek 7" descr="Foto / Photo: Logo MŠMT">
            <a:extLst>
              <a:ext uri="{FF2B5EF4-FFF2-40B4-BE49-F238E27FC236}">
                <a16:creationId xmlns:a16="http://schemas.microsoft.com/office/drawing/2014/main" id="{E8F9254B-BEA2-0063-79A3-9E9BEF115E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9738" y="5099956"/>
            <a:ext cx="1643145" cy="8177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Obrázek 9" descr="Obsah obrázku Písmo, text, symbol, logo&#10;&#10;Popis byl vytvořen automaticky">
            <a:extLst>
              <a:ext uri="{FF2B5EF4-FFF2-40B4-BE49-F238E27FC236}">
                <a16:creationId xmlns:a16="http://schemas.microsoft.com/office/drawing/2014/main" id="{FB83B169-366F-DE62-7866-CC51005DE3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29045" y="4546754"/>
            <a:ext cx="3420693" cy="1924141"/>
          </a:xfrm>
          <a:prstGeom prst="rect">
            <a:avLst/>
          </a:prstGeom>
        </p:spPr>
      </p:pic>
      <p:pic>
        <p:nvPicPr>
          <p:cNvPr id="12" name="Obrázek 11" descr="Obsah obrázku text, Písmo, logo, Elektricky modrá&#10;&#10;Popis byl vytvořen automaticky">
            <a:extLst>
              <a:ext uri="{FF2B5EF4-FFF2-40B4-BE49-F238E27FC236}">
                <a16:creationId xmlns:a16="http://schemas.microsoft.com/office/drawing/2014/main" id="{84D7C1B4-A0E6-B581-7C5E-A499F63017D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62220" y="5099957"/>
            <a:ext cx="2732472" cy="817736"/>
          </a:xfrm>
          <a:prstGeom prst="rect">
            <a:avLst/>
          </a:prstGeom>
        </p:spPr>
      </p:pic>
      <p:pic>
        <p:nvPicPr>
          <p:cNvPr id="2" name="0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650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57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Odpovědnost za nesprávný úřední postup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dirty="0"/>
              <a:t>Nesprávný úřední postup – zákonem </a:t>
            </a:r>
            <a:r>
              <a:rPr lang="cs-CZ" b="1" dirty="0"/>
              <a:t>není definován</a:t>
            </a:r>
          </a:p>
          <a:p>
            <a:pPr algn="just"/>
            <a:endParaRPr lang="cs-CZ" dirty="0" smtClean="0"/>
          </a:p>
          <a:p>
            <a:pPr algn="just"/>
            <a:r>
              <a:rPr lang="cs-CZ" dirty="0"/>
              <a:t>Patří sem </a:t>
            </a:r>
            <a:r>
              <a:rPr lang="cs-CZ" b="1" dirty="0"/>
              <a:t>i nečinnost </a:t>
            </a:r>
            <a:r>
              <a:rPr lang="cs-CZ" dirty="0"/>
              <a:t>správního orgánu</a:t>
            </a:r>
          </a:p>
          <a:p>
            <a:pPr algn="just"/>
            <a:endParaRPr lang="cs-CZ" dirty="0" smtClean="0"/>
          </a:p>
          <a:p>
            <a:pPr algn="just"/>
            <a:r>
              <a:rPr lang="cs-CZ" dirty="0"/>
              <a:t>Jde o tzv. „</a:t>
            </a:r>
            <a:r>
              <a:rPr lang="cs-CZ" b="1" dirty="0"/>
              <a:t>zbytkovou kategorii</a:t>
            </a:r>
            <a:r>
              <a:rPr lang="cs-CZ" dirty="0"/>
              <a:t>“ (patří sem to, co nelze zařadit pod nezákonné rozhodnutí)</a:t>
            </a:r>
          </a:p>
          <a:p>
            <a:pPr algn="just"/>
            <a:endParaRPr lang="cs-CZ" dirty="0"/>
          </a:p>
          <a:p>
            <a:pPr algn="just"/>
            <a:r>
              <a:rPr lang="cs-CZ" dirty="0" smtClean="0"/>
              <a:t>Dle </a:t>
            </a:r>
            <a:r>
              <a:rPr lang="cs-CZ" dirty="0"/>
              <a:t>judikatury NSS jde např. o ztrátu spisu, poškození zajištěného důkazu</a:t>
            </a:r>
          </a:p>
          <a:p>
            <a:endParaRPr lang="cs-CZ" dirty="0"/>
          </a:p>
        </p:txBody>
      </p:sp>
      <p:pic>
        <p:nvPicPr>
          <p:cNvPr id="4" name="9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61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358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altLang="cs-CZ" dirty="0">
                <a:cs typeface="Times New Roman" pitchFamily="18" charset="0"/>
              </a:rPr>
              <a:t>Postup při uplatnění nároku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altLang="cs-CZ" dirty="0"/>
              <a:t>Nutno „předběžné“ projednání s příslušným orgánem (= mimosoudní cesta</a:t>
            </a:r>
            <a:r>
              <a:rPr lang="cs-CZ" altLang="cs-CZ" dirty="0" smtClean="0"/>
              <a:t>), než je nárok uplatněn u soudu</a:t>
            </a:r>
            <a:endParaRPr lang="cs-CZ" altLang="cs-CZ" dirty="0"/>
          </a:p>
          <a:p>
            <a:pPr algn="just"/>
            <a:endParaRPr lang="cs-CZ" dirty="0" smtClean="0"/>
          </a:p>
          <a:p>
            <a:pPr algn="just"/>
            <a:r>
              <a:rPr lang="cs-CZ" dirty="0"/>
              <a:t>Příslušné ministerstvo</a:t>
            </a:r>
          </a:p>
          <a:p>
            <a:pPr algn="just"/>
            <a:endParaRPr lang="cs-CZ" dirty="0" smtClean="0"/>
          </a:p>
          <a:p>
            <a:pPr algn="just"/>
            <a:r>
              <a:rPr lang="cs-CZ" altLang="cs-CZ" dirty="0" smtClean="0"/>
              <a:t>Příslušný </a:t>
            </a:r>
            <a:r>
              <a:rPr lang="cs-CZ" altLang="cs-CZ" dirty="0"/>
              <a:t>úřad buď přizná zcela nebo zčásti (lhůta 6 </a:t>
            </a:r>
            <a:r>
              <a:rPr lang="cs-CZ" altLang="cs-CZ" dirty="0" smtClean="0"/>
              <a:t>měsíců)</a:t>
            </a:r>
          </a:p>
          <a:p>
            <a:pPr algn="just"/>
            <a:endParaRPr lang="cs-CZ" dirty="0"/>
          </a:p>
          <a:p>
            <a:pPr algn="just"/>
            <a:r>
              <a:rPr lang="cs-CZ" altLang="cs-CZ" dirty="0"/>
              <a:t>Nepřizná-li = nárok není uspokojen zčásti nebo </a:t>
            </a:r>
            <a:r>
              <a:rPr lang="cs-CZ" altLang="cs-CZ" dirty="0" smtClean="0"/>
              <a:t>zcela -&gt; nutné podat </a:t>
            </a:r>
            <a:r>
              <a:rPr lang="cs-CZ" altLang="cs-CZ" dirty="0"/>
              <a:t>návrh k soudu (obecné </a:t>
            </a:r>
            <a:r>
              <a:rPr lang="cs-CZ" altLang="cs-CZ" dirty="0" smtClean="0"/>
              <a:t>soudy)</a:t>
            </a:r>
            <a:endParaRPr lang="cs-CZ" dirty="0"/>
          </a:p>
        </p:txBody>
      </p:sp>
      <p:pic>
        <p:nvPicPr>
          <p:cNvPr id="4" name="10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531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94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E4FD2B4-9D68-4776-65B5-88F9609A9F19}"/>
              </a:ext>
            </a:extLst>
          </p:cNvPr>
          <p:cNvSpPr txBox="1"/>
          <p:nvPr/>
        </p:nvSpPr>
        <p:spPr>
          <a:xfrm>
            <a:off x="3451226" y="6183976"/>
            <a:ext cx="53058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O</a:t>
            </a:r>
          </a:p>
          <a:p>
            <a:pPr algn="ctr">
              <a:spcAft>
                <a:spcPts val="0"/>
              </a:spcAft>
            </a:pPr>
            <a:r>
              <a:rPr lang="en-GB" sz="1200" b="0" i="0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NPO_VŠB-TUO_MSMT-16605/2022</a:t>
            </a:r>
            <a:endParaRPr lang="en-CZ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2C36BC-2171-D0CE-214B-77FEB160F67D}"/>
              </a:ext>
            </a:extLst>
          </p:cNvPr>
          <p:cNvSpPr txBox="1"/>
          <p:nvPr/>
        </p:nvSpPr>
        <p:spPr>
          <a:xfrm>
            <a:off x="2122715" y="2259044"/>
            <a:ext cx="7952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err="1">
                <a:solidFill>
                  <a:srgbClr val="00A499"/>
                </a:solidFill>
                <a:latin typeface="Calibri" panose="020F0502020204030204" pitchFamily="34" charset="0"/>
              </a:rPr>
              <a:t>Děkuji</a:t>
            </a:r>
            <a:r>
              <a:rPr lang="en-GB" sz="2800" b="1" dirty="0">
                <a:solidFill>
                  <a:srgbClr val="00A499"/>
                </a:solidFill>
                <a:latin typeface="Calibri" panose="020F0502020204030204" pitchFamily="34" charset="0"/>
              </a:rPr>
              <a:t> za </a:t>
            </a:r>
            <a:r>
              <a:rPr lang="en-GB" sz="2800" b="1" dirty="0" err="1">
                <a:solidFill>
                  <a:srgbClr val="00A499"/>
                </a:solidFill>
                <a:latin typeface="Calibri" panose="020F0502020204030204" pitchFamily="34" charset="0"/>
              </a:rPr>
              <a:t>pozornost</a:t>
            </a:r>
            <a:endParaRPr lang="en-GB" sz="2800" b="1" i="0" u="none" strike="noStrike" dirty="0">
              <a:solidFill>
                <a:srgbClr val="00A499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EA4430B-5946-CA75-0549-E3178C6DB125}"/>
              </a:ext>
            </a:extLst>
          </p:cNvPr>
          <p:cNvSpPr txBox="1"/>
          <p:nvPr/>
        </p:nvSpPr>
        <p:spPr>
          <a:xfrm>
            <a:off x="5648084" y="3429000"/>
            <a:ext cx="22651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richard.bartes@vsb.cz</a:t>
            </a:r>
            <a:endParaRPr lang="cs-CZ" dirty="0"/>
          </a:p>
          <a:p>
            <a:endParaRPr lang="en-CZ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F1CEB1-E24B-0D60-19F6-080AA66401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4748" y="253114"/>
            <a:ext cx="2118832" cy="1228472"/>
          </a:xfrm>
          <a:prstGeom prst="rect">
            <a:avLst/>
          </a:prstGeom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3222E02B-3BDC-8B61-7AF1-5F3782228757}"/>
              </a:ext>
            </a:extLst>
          </p:cNvPr>
          <p:cNvSpPr txBox="1"/>
          <p:nvPr/>
        </p:nvSpPr>
        <p:spPr>
          <a:xfrm>
            <a:off x="3976776" y="4145286"/>
            <a:ext cx="338155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pl-PL" sz="1600" dirty="0">
                <a:effectLst/>
              </a:rPr>
              <a:t>Toto dílo je licencováno pod</a:t>
            </a:r>
            <a:r>
              <a:rPr lang="pl-PL" sz="1600" dirty="0"/>
              <a:t> </a:t>
            </a:r>
            <a:r>
              <a:rPr lang="pl-PL" sz="1600" b="0" i="0" u="none" strike="noStrike" dirty="0">
                <a:solidFill>
                  <a:srgbClr val="D14500"/>
                </a:solidFill>
                <a:effectLst/>
                <a:hlinkClick r:id="rId6"/>
              </a:rPr>
              <a:t>CC BY 4.0  </a:t>
            </a:r>
            <a:endParaRPr lang="pl-PL" sz="1600" dirty="0">
              <a:solidFill>
                <a:srgbClr val="D14500"/>
              </a:solidFill>
            </a:endParaRPr>
          </a:p>
        </p:txBody>
      </p:sp>
      <p:grpSp>
        <p:nvGrpSpPr>
          <p:cNvPr id="5" name="Group 18">
            <a:extLst>
              <a:ext uri="{FF2B5EF4-FFF2-40B4-BE49-F238E27FC236}">
                <a16:creationId xmlns:a16="http://schemas.microsoft.com/office/drawing/2014/main" id="{4103FF0F-C1E4-04BE-E1C5-DDDFA5FF3401}"/>
              </a:ext>
            </a:extLst>
          </p:cNvPr>
          <p:cNvGrpSpPr/>
          <p:nvPr/>
        </p:nvGrpSpPr>
        <p:grpSpPr>
          <a:xfrm>
            <a:off x="7443575" y="4145286"/>
            <a:ext cx="745309" cy="338554"/>
            <a:chOff x="22136306" y="11964470"/>
            <a:chExt cx="1556425" cy="731982"/>
          </a:xfrm>
        </p:grpSpPr>
        <p:pic>
          <p:nvPicPr>
            <p:cNvPr id="10" name="Picture 6">
              <a:extLst>
                <a:ext uri="{FF2B5EF4-FFF2-40B4-BE49-F238E27FC236}">
                  <a16:creationId xmlns:a16="http://schemas.microsoft.com/office/drawing/2014/main" id="{7DE798F5-15F8-C115-9F49-088E773F3A5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2136306" y="11964470"/>
              <a:ext cx="711200" cy="711200"/>
            </a:xfrm>
            <a:prstGeom prst="rect">
              <a:avLst/>
            </a:prstGeom>
          </p:spPr>
        </p:pic>
        <p:pic>
          <p:nvPicPr>
            <p:cNvPr id="11" name="Picture 14">
              <a:extLst>
                <a:ext uri="{FF2B5EF4-FFF2-40B4-BE49-F238E27FC236}">
                  <a16:creationId xmlns:a16="http://schemas.microsoft.com/office/drawing/2014/main" id="{D0F72B34-21F6-DD25-AA21-EBEDA36452D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2981531" y="11985252"/>
              <a:ext cx="711200" cy="711200"/>
            </a:xfrm>
            <a:prstGeom prst="rect">
              <a:avLst/>
            </a:prstGeom>
          </p:spPr>
        </p:pic>
      </p:grpSp>
      <p:pic>
        <p:nvPicPr>
          <p:cNvPr id="2" name="Obrázek 1" descr="Obsah obrázku Písmo, text, symbol, logo&#10;&#10;Popis byl vytvořen automaticky">
            <a:extLst>
              <a:ext uri="{FF2B5EF4-FFF2-40B4-BE49-F238E27FC236}">
                <a16:creationId xmlns:a16="http://schemas.microsoft.com/office/drawing/2014/main" id="{93E863FD-9683-A098-9FA6-6DBAC7485EF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31958" y="4541896"/>
            <a:ext cx="3420693" cy="1924141"/>
          </a:xfrm>
          <a:prstGeom prst="rect">
            <a:avLst/>
          </a:prstGeom>
        </p:spPr>
      </p:pic>
      <p:pic>
        <p:nvPicPr>
          <p:cNvPr id="12" name="Obrázek 11" descr="Obsah obrázku text, Písmo, logo, Elektricky modrá&#10;&#10;Popis byl vytvořen automaticky">
            <a:extLst>
              <a:ext uri="{FF2B5EF4-FFF2-40B4-BE49-F238E27FC236}">
                <a16:creationId xmlns:a16="http://schemas.microsoft.com/office/drawing/2014/main" id="{1FD21867-E39B-4844-ED6E-42C2CC075D9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79488" y="5085497"/>
            <a:ext cx="2796646" cy="836941"/>
          </a:xfrm>
          <a:prstGeom prst="rect">
            <a:avLst/>
          </a:prstGeom>
        </p:spPr>
      </p:pic>
      <p:pic>
        <p:nvPicPr>
          <p:cNvPr id="13" name="Obrázek 12" descr="Foto / Photo: Logo MŠMT">
            <a:extLst>
              <a:ext uri="{FF2B5EF4-FFF2-40B4-BE49-F238E27FC236}">
                <a16:creationId xmlns:a16="http://schemas.microsoft.com/office/drawing/2014/main" id="{9535FC57-8931-BAC2-4260-ECF4B56DDDA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8586" y="5085497"/>
            <a:ext cx="1633926" cy="81314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1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17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28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Odpovědnost státu za škodu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dirty="0" smtClean="0"/>
              <a:t>Legální pramen</a:t>
            </a:r>
            <a:r>
              <a:rPr lang="cs-CZ" dirty="0" smtClean="0"/>
              <a:t>: zák. č. </a:t>
            </a:r>
            <a:r>
              <a:rPr lang="cs-CZ" dirty="0"/>
              <a:t>82/1998 Sb., o odpovědnosti za škodu způsobenou při výkonu veřejné moci rozhodnutím nebo nesprávným úředním </a:t>
            </a:r>
            <a:r>
              <a:rPr lang="cs-CZ" dirty="0" smtClean="0"/>
              <a:t>postupem, ve znění pozdějších předpisů</a:t>
            </a:r>
          </a:p>
          <a:p>
            <a:pPr algn="just"/>
            <a:r>
              <a:rPr lang="cs-CZ" dirty="0" smtClean="0"/>
              <a:t>	upravuje </a:t>
            </a:r>
            <a:r>
              <a:rPr lang="cs-CZ" b="1" dirty="0" smtClean="0"/>
              <a:t>odpovědnost</a:t>
            </a:r>
            <a:r>
              <a:rPr lang="cs-CZ" dirty="0" smtClean="0"/>
              <a:t> za:</a:t>
            </a:r>
          </a:p>
          <a:p>
            <a:pPr algn="just"/>
            <a:r>
              <a:rPr lang="cs-CZ" dirty="0"/>
              <a:t>	</a:t>
            </a:r>
            <a:r>
              <a:rPr lang="cs-CZ" dirty="0" smtClean="0"/>
              <a:t>	</a:t>
            </a:r>
            <a:r>
              <a:rPr lang="cs-CZ" u="sng" dirty="0" smtClean="0"/>
              <a:t>škodu</a:t>
            </a:r>
          </a:p>
          <a:p>
            <a:pPr algn="just"/>
            <a:r>
              <a:rPr lang="cs-CZ" dirty="0"/>
              <a:t>	</a:t>
            </a:r>
            <a:r>
              <a:rPr lang="cs-CZ" dirty="0" smtClean="0"/>
              <a:t>	</a:t>
            </a:r>
            <a:r>
              <a:rPr lang="cs-CZ" u="sng" dirty="0" smtClean="0"/>
              <a:t>nemateriální újmu</a:t>
            </a:r>
          </a:p>
          <a:p>
            <a:pPr algn="just"/>
            <a:endParaRPr lang="cs-CZ" dirty="0"/>
          </a:p>
          <a:p>
            <a:pPr algn="just"/>
            <a:r>
              <a:rPr lang="cs-CZ" dirty="0" smtClean="0"/>
              <a:t>	a to </a:t>
            </a:r>
            <a:r>
              <a:rPr lang="cs-CZ" b="1" dirty="0" smtClean="0"/>
              <a:t>při výkonu veřejné moci</a:t>
            </a:r>
            <a:r>
              <a:rPr lang="cs-CZ" dirty="0" smtClean="0"/>
              <a:t>:</a:t>
            </a:r>
          </a:p>
          <a:p>
            <a:pPr algn="just"/>
            <a:r>
              <a:rPr lang="cs-CZ" dirty="0"/>
              <a:t>	</a:t>
            </a:r>
            <a:r>
              <a:rPr lang="cs-CZ" dirty="0" smtClean="0"/>
              <a:t>	</a:t>
            </a:r>
            <a:r>
              <a:rPr lang="cs-CZ" u="sng" dirty="0" smtClean="0"/>
              <a:t>rozhodnutím</a:t>
            </a:r>
          </a:p>
          <a:p>
            <a:pPr algn="just"/>
            <a:r>
              <a:rPr lang="cs-CZ" dirty="0"/>
              <a:t>	</a:t>
            </a:r>
            <a:r>
              <a:rPr lang="cs-CZ" dirty="0" smtClean="0"/>
              <a:t>	</a:t>
            </a:r>
            <a:r>
              <a:rPr lang="cs-CZ" u="sng" dirty="0" smtClean="0"/>
              <a:t>nesprávným úředním postupem</a:t>
            </a:r>
            <a:endParaRPr lang="cs-CZ" u="sng" dirty="0"/>
          </a:p>
        </p:txBody>
      </p:sp>
      <p:pic>
        <p:nvPicPr>
          <p:cNvPr id="4" name="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667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93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altLang="cs-CZ" dirty="0"/>
              <a:t>Důvody k uplatnění odpovědnosti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dirty="0"/>
              <a:t>Vznik škody</a:t>
            </a:r>
          </a:p>
          <a:p>
            <a:pPr algn="just"/>
            <a:r>
              <a:rPr lang="cs-CZ" dirty="0" smtClean="0"/>
              <a:t>	majetková</a:t>
            </a:r>
            <a:r>
              <a:rPr lang="cs-CZ" i="1" dirty="0" smtClean="0"/>
              <a:t> </a:t>
            </a:r>
            <a:r>
              <a:rPr lang="cs-CZ" i="1" dirty="0"/>
              <a:t>újma </a:t>
            </a:r>
            <a:r>
              <a:rPr lang="cs-CZ" dirty="0"/>
              <a:t>vyčíslitelná v penězích, včetně ušlého zisk</a:t>
            </a:r>
            <a:endParaRPr lang="cs-CZ" dirty="0" smtClean="0"/>
          </a:p>
          <a:p>
            <a:pPr algn="just"/>
            <a:r>
              <a:rPr lang="cs-CZ" dirty="0" smtClean="0"/>
              <a:t>	</a:t>
            </a:r>
            <a:r>
              <a:rPr lang="cs-CZ" dirty="0"/>
              <a:t>§ 2952 OZ – </a:t>
            </a:r>
            <a:r>
              <a:rPr lang="cs-CZ" i="1" dirty="0"/>
              <a:t>„Hradí se skutečná škoda a to, co poškozenému ušlo“ (ušlý zisk)</a:t>
            </a:r>
            <a:r>
              <a:rPr lang="cs-CZ" dirty="0"/>
              <a:t> = </a:t>
            </a:r>
            <a:r>
              <a:rPr lang="cs-CZ" i="1" dirty="0" smtClean="0"/>
              <a:t>kompenzace</a:t>
            </a:r>
            <a:endParaRPr lang="cs-CZ" i="1" dirty="0"/>
          </a:p>
          <a:p>
            <a:pPr algn="just"/>
            <a:endParaRPr lang="cs-CZ" dirty="0"/>
          </a:p>
          <a:p>
            <a:pPr algn="just"/>
            <a:r>
              <a:rPr lang="cs-CZ" b="1" dirty="0"/>
              <a:t>Vznik nemajetkové újmy</a:t>
            </a:r>
          </a:p>
          <a:p>
            <a:r>
              <a:rPr lang="cs-CZ" dirty="0" smtClean="0"/>
              <a:t>	újma </a:t>
            </a:r>
            <a:r>
              <a:rPr lang="cs-CZ" dirty="0"/>
              <a:t>na právu </a:t>
            </a:r>
            <a:r>
              <a:rPr lang="cs-CZ" i="1" dirty="0"/>
              <a:t>nemateriální </a:t>
            </a:r>
            <a:r>
              <a:rPr lang="cs-CZ" i="1" dirty="0" smtClean="0"/>
              <a:t>povahy</a:t>
            </a:r>
          </a:p>
          <a:p>
            <a:r>
              <a:rPr lang="cs-CZ" i="1" dirty="0"/>
              <a:t>	</a:t>
            </a:r>
            <a:r>
              <a:rPr lang="cs-CZ" dirty="0" smtClean="0"/>
              <a:t>za </a:t>
            </a:r>
            <a:r>
              <a:rPr lang="cs-CZ" dirty="0"/>
              <a:t>ni náleží zadostiučinění (= </a:t>
            </a:r>
            <a:r>
              <a:rPr lang="cs-CZ" i="1" dirty="0"/>
              <a:t>satisfakce</a:t>
            </a:r>
            <a:r>
              <a:rPr lang="cs-CZ" dirty="0" smtClean="0"/>
              <a:t>); může </a:t>
            </a:r>
            <a:r>
              <a:rPr lang="cs-CZ" dirty="0"/>
              <a:t>být také v </a:t>
            </a:r>
            <a:r>
              <a:rPr lang="cs-CZ" dirty="0" smtClean="0"/>
              <a:t>penězích </a:t>
            </a:r>
            <a:r>
              <a:rPr lang="cs-CZ" dirty="0"/>
              <a:t>(§ 31a odst. 2 zák. č. </a:t>
            </a:r>
            <a:r>
              <a:rPr lang="cs-CZ" dirty="0" smtClean="0"/>
              <a:t>82/1998)</a:t>
            </a:r>
            <a:endParaRPr lang="cs-CZ" dirty="0"/>
          </a:p>
        </p:txBody>
      </p:sp>
      <p:pic>
        <p:nvPicPr>
          <p:cNvPr id="5" name="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448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860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altLang="cs-CZ" dirty="0"/>
              <a:t>Pojem odpovědnost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18872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cs-CZ" altLang="cs-CZ" sz="2000" dirty="0"/>
              <a:t>Sekundární povinnost snášet </a:t>
            </a:r>
            <a:r>
              <a:rPr lang="cs-CZ" altLang="cs-CZ" sz="2000" u="sng" dirty="0"/>
              <a:t>nepříznivé následky</a:t>
            </a:r>
            <a:r>
              <a:rPr lang="cs-CZ" altLang="cs-CZ" sz="2000" dirty="0"/>
              <a:t> svého protiprávního </a:t>
            </a:r>
            <a:r>
              <a:rPr lang="cs-CZ" altLang="cs-CZ" sz="2000" dirty="0" smtClean="0"/>
              <a:t>jednání</a:t>
            </a:r>
            <a:endParaRPr lang="cs-CZ" altLang="cs-CZ" sz="2000" dirty="0"/>
          </a:p>
          <a:p>
            <a:r>
              <a:rPr lang="cs-CZ" sz="1800" dirty="0" smtClean="0"/>
              <a:t>	nepříznivé </a:t>
            </a:r>
            <a:r>
              <a:rPr lang="cs-CZ" sz="1800" dirty="0"/>
              <a:t>následky = sankce, nová </a:t>
            </a:r>
            <a:r>
              <a:rPr lang="cs-CZ" sz="1800" dirty="0" smtClean="0"/>
              <a:t>povinnost</a:t>
            </a:r>
          </a:p>
          <a:p>
            <a:endParaRPr lang="cs-CZ" sz="1800" dirty="0"/>
          </a:p>
          <a:p>
            <a:r>
              <a:rPr lang="cs-CZ" altLang="cs-CZ" dirty="0"/>
              <a:t>Druhy sankcí: trestající, </a:t>
            </a:r>
            <a:r>
              <a:rPr lang="cs-CZ" altLang="cs-CZ" b="1" dirty="0"/>
              <a:t>obnovující </a:t>
            </a:r>
            <a:r>
              <a:rPr lang="cs-CZ" altLang="cs-CZ" dirty="0"/>
              <a:t>(náhrada škody)</a:t>
            </a:r>
          </a:p>
          <a:p>
            <a:r>
              <a:rPr lang="cs-CZ" altLang="cs-CZ" dirty="0"/>
              <a:t>Ve veřejné správě jsou oba druhy </a:t>
            </a:r>
            <a:r>
              <a:rPr lang="cs-CZ" altLang="cs-CZ" dirty="0" smtClean="0"/>
              <a:t>sankcí</a:t>
            </a:r>
          </a:p>
          <a:p>
            <a:endParaRPr lang="cs-CZ" altLang="cs-CZ" dirty="0"/>
          </a:p>
          <a:p>
            <a:r>
              <a:rPr lang="cs-CZ" altLang="cs-CZ" b="1" dirty="0" smtClean="0"/>
              <a:t>Druhy odpovědnosti</a:t>
            </a:r>
            <a:r>
              <a:rPr lang="cs-CZ" altLang="cs-CZ" dirty="0" smtClean="0"/>
              <a:t>: </a:t>
            </a:r>
            <a:endParaRPr lang="cs-CZ" altLang="cs-CZ" dirty="0"/>
          </a:p>
          <a:p>
            <a:r>
              <a:rPr lang="cs-CZ" sz="1800" dirty="0" smtClean="0"/>
              <a:t>	</a:t>
            </a:r>
            <a:r>
              <a:rPr lang="cs-CZ" altLang="cs-CZ" sz="1800" dirty="0"/>
              <a:t>občanskoprávní</a:t>
            </a:r>
          </a:p>
          <a:p>
            <a:r>
              <a:rPr lang="cs-CZ" altLang="cs-CZ" sz="1800" dirty="0" smtClean="0"/>
              <a:t>	</a:t>
            </a:r>
            <a:r>
              <a:rPr lang="cs-CZ" altLang="cs-CZ" sz="1800" dirty="0" err="1" smtClean="0"/>
              <a:t>správněprávní</a:t>
            </a:r>
            <a:endParaRPr lang="cs-CZ" sz="1800" dirty="0"/>
          </a:p>
          <a:p>
            <a:r>
              <a:rPr lang="cs-CZ" altLang="cs-CZ" sz="1800" dirty="0" smtClean="0"/>
              <a:t>	trestněprávní</a:t>
            </a:r>
            <a:endParaRPr lang="cs-CZ" sz="1800" dirty="0"/>
          </a:p>
          <a:p>
            <a:r>
              <a:rPr lang="cs-CZ" sz="1800" dirty="0" smtClean="0"/>
              <a:t>	</a:t>
            </a:r>
            <a:r>
              <a:rPr lang="cs-CZ" altLang="cs-CZ" sz="1800" dirty="0"/>
              <a:t> </a:t>
            </a:r>
            <a:r>
              <a:rPr lang="cs-CZ" sz="1800" dirty="0"/>
              <a:t>	</a:t>
            </a:r>
          </a:p>
        </p:txBody>
      </p:sp>
      <p:pic>
        <p:nvPicPr>
          <p:cNvPr id="4" name="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519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899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altLang="cs-CZ" dirty="0"/>
              <a:t>Zařazení odpovědnosti dle zák. č. 82/1998 Sb.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Jde o součást </a:t>
            </a:r>
            <a:r>
              <a:rPr lang="cs-CZ" b="1" dirty="0" smtClean="0"/>
              <a:t>záruk zákonnosti</a:t>
            </a:r>
            <a:endParaRPr lang="cs-CZ" b="1" dirty="0"/>
          </a:p>
          <a:p>
            <a:pPr algn="just"/>
            <a:r>
              <a:rPr lang="cs-CZ" altLang="cs-CZ" i="1" dirty="0" smtClean="0"/>
              <a:t>	Kontrol</a:t>
            </a:r>
            <a:r>
              <a:rPr lang="cs-CZ" altLang="cs-CZ" dirty="0" smtClean="0"/>
              <a:t>a </a:t>
            </a:r>
            <a:r>
              <a:rPr lang="cs-CZ" altLang="cs-CZ" dirty="0"/>
              <a:t>VS (včetně instanční a soudní)</a:t>
            </a:r>
          </a:p>
          <a:p>
            <a:pPr algn="just"/>
            <a:endParaRPr lang="cs-CZ" altLang="cs-CZ" dirty="0"/>
          </a:p>
          <a:p>
            <a:pPr algn="just"/>
            <a:r>
              <a:rPr lang="cs-CZ" altLang="cs-CZ" i="1" dirty="0" smtClean="0"/>
              <a:t>	Zrušení</a:t>
            </a:r>
            <a:r>
              <a:rPr lang="cs-CZ" altLang="cs-CZ" i="1" dirty="0"/>
              <a:t>, změna </a:t>
            </a:r>
            <a:r>
              <a:rPr lang="cs-CZ" altLang="cs-CZ" dirty="0"/>
              <a:t>vadných aktů a dalších úkonů</a:t>
            </a:r>
          </a:p>
          <a:p>
            <a:pPr algn="just"/>
            <a:endParaRPr lang="cs-CZ" altLang="cs-CZ" dirty="0"/>
          </a:p>
          <a:p>
            <a:pPr algn="just"/>
            <a:r>
              <a:rPr lang="cs-CZ" altLang="cs-CZ" b="1" i="1" dirty="0" smtClean="0"/>
              <a:t>	Odpovědnost</a:t>
            </a:r>
            <a:r>
              <a:rPr lang="cs-CZ" altLang="cs-CZ" dirty="0" smtClean="0"/>
              <a:t> </a:t>
            </a:r>
            <a:r>
              <a:rPr lang="cs-CZ" altLang="cs-CZ" dirty="0"/>
              <a:t>ve veřejné správě</a:t>
            </a:r>
          </a:p>
          <a:p>
            <a:endParaRPr lang="cs-CZ" dirty="0" smtClean="0"/>
          </a:p>
          <a:p>
            <a:r>
              <a:rPr lang="cs-CZ" altLang="cs-CZ" dirty="0" smtClean="0"/>
              <a:t>Zák</a:t>
            </a:r>
            <a:r>
              <a:rPr lang="cs-CZ" altLang="cs-CZ" dirty="0"/>
              <a:t>. č. 82/1998 Sb</a:t>
            </a:r>
            <a:r>
              <a:rPr lang="cs-CZ" altLang="cs-CZ" dirty="0" smtClean="0"/>
              <a:t>. je n</a:t>
            </a:r>
            <a:r>
              <a:rPr lang="cs-CZ" dirty="0" smtClean="0"/>
              <a:t>a </a:t>
            </a:r>
            <a:r>
              <a:rPr lang="cs-CZ" dirty="0"/>
              <a:t>rozhraní odvětví práva </a:t>
            </a:r>
            <a:r>
              <a:rPr lang="cs-CZ" b="1" i="1" dirty="0"/>
              <a:t>občanského</a:t>
            </a:r>
            <a:r>
              <a:rPr lang="cs-CZ" dirty="0"/>
              <a:t> (soukromého) a </a:t>
            </a:r>
            <a:r>
              <a:rPr lang="cs-CZ" b="1" i="1" dirty="0"/>
              <a:t>správního</a:t>
            </a:r>
            <a:r>
              <a:rPr lang="cs-CZ" i="1" dirty="0"/>
              <a:t> </a:t>
            </a:r>
            <a:r>
              <a:rPr lang="cs-CZ" dirty="0"/>
              <a:t>(veřejného)</a:t>
            </a:r>
          </a:p>
          <a:p>
            <a:endParaRPr lang="cs-CZ" dirty="0"/>
          </a:p>
        </p:txBody>
      </p:sp>
      <p:pic>
        <p:nvPicPr>
          <p:cNvPr id="4" name="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889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17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Občanskoprávní znaky dle zák. č. 82/1998 Sb.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altLang="cs-CZ" dirty="0"/>
              <a:t>Vztah </a:t>
            </a:r>
            <a:r>
              <a:rPr lang="cs-CZ" altLang="cs-CZ" i="1" dirty="0"/>
              <a:t>mezi </a:t>
            </a:r>
            <a:r>
              <a:rPr lang="cs-CZ" altLang="cs-CZ" b="1" i="1" dirty="0"/>
              <a:t>poškozeným a škůdcem </a:t>
            </a:r>
            <a:r>
              <a:rPr lang="cs-CZ" altLang="cs-CZ" dirty="0"/>
              <a:t>(rovnost)</a:t>
            </a:r>
          </a:p>
          <a:p>
            <a:pPr algn="just"/>
            <a:r>
              <a:rPr lang="cs-CZ" altLang="cs-CZ" b="1" i="1" dirty="0"/>
              <a:t>Příčinná souvislost </a:t>
            </a:r>
            <a:r>
              <a:rPr lang="cs-CZ" altLang="cs-CZ" dirty="0"/>
              <a:t>mezi </a:t>
            </a:r>
            <a:r>
              <a:rPr lang="cs-CZ" altLang="cs-CZ" dirty="0" smtClean="0"/>
              <a:t>protiprávním jednáním </a:t>
            </a:r>
            <a:r>
              <a:rPr lang="cs-CZ" altLang="cs-CZ" dirty="0"/>
              <a:t>a </a:t>
            </a:r>
            <a:r>
              <a:rPr lang="cs-CZ" altLang="cs-CZ" dirty="0" smtClean="0"/>
              <a:t>škodou (následkem)</a:t>
            </a:r>
            <a:endParaRPr lang="cs-CZ" altLang="cs-CZ" dirty="0"/>
          </a:p>
          <a:p>
            <a:pPr algn="just"/>
            <a:endParaRPr lang="cs-CZ" altLang="cs-CZ" b="1" i="1" dirty="0"/>
          </a:p>
          <a:p>
            <a:pPr algn="just"/>
            <a:r>
              <a:rPr lang="cs-CZ" altLang="cs-CZ" i="1" dirty="0"/>
              <a:t>princip odškodnění – satisfakce</a:t>
            </a:r>
            <a:r>
              <a:rPr lang="cs-CZ" altLang="cs-CZ" dirty="0"/>
              <a:t> dle OP</a:t>
            </a:r>
          </a:p>
          <a:p>
            <a:pPr algn="just"/>
            <a:r>
              <a:rPr lang="cs-CZ" altLang="cs-CZ" dirty="0"/>
              <a:t>o nároku </a:t>
            </a:r>
            <a:r>
              <a:rPr lang="cs-CZ" altLang="cs-CZ" b="1" i="1" dirty="0"/>
              <a:t>rozhodují obecné soudy</a:t>
            </a:r>
          </a:p>
          <a:p>
            <a:pPr algn="just"/>
            <a:endParaRPr lang="cs-CZ" altLang="cs-CZ" b="1" i="1" dirty="0"/>
          </a:p>
          <a:p>
            <a:pPr algn="just"/>
            <a:endParaRPr lang="cs-CZ" altLang="cs-CZ" dirty="0"/>
          </a:p>
          <a:p>
            <a:pPr algn="just"/>
            <a:r>
              <a:rPr lang="cs-CZ" altLang="cs-CZ" dirty="0"/>
              <a:t>NOZ předpokládá existenci speciálních úprav – viz § 2895: </a:t>
            </a:r>
            <a:r>
              <a:rPr lang="cs-CZ" dirty="0"/>
              <a:t>„</a:t>
            </a:r>
            <a:r>
              <a:rPr lang="cs-CZ" i="1" dirty="0"/>
              <a:t>Škůdce je povinen nahradit škodu bez ohledu na své zavinění v případech stanovených zvláštním zákonem.“</a:t>
            </a:r>
          </a:p>
          <a:p>
            <a:endParaRPr lang="cs-CZ" dirty="0"/>
          </a:p>
        </p:txBody>
      </p:sp>
      <p:pic>
        <p:nvPicPr>
          <p:cNvPr id="4" name="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957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756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altLang="cs-CZ" dirty="0"/>
              <a:t>Veřejnoprávní  </a:t>
            </a:r>
            <a:r>
              <a:rPr lang="cs-CZ" altLang="cs-CZ" dirty="0" smtClean="0"/>
              <a:t>znaky dle </a:t>
            </a:r>
            <a:r>
              <a:rPr lang="cs-CZ" altLang="cs-CZ" dirty="0"/>
              <a:t>zák. č. 82/1998 Sb.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dirty="0"/>
              <a:t>Škoda (újma) vznikla </a:t>
            </a:r>
            <a:r>
              <a:rPr lang="cs-CZ" b="1" dirty="0"/>
              <a:t>při výkonu veřejné moci </a:t>
            </a:r>
            <a:r>
              <a:rPr lang="cs-CZ" dirty="0"/>
              <a:t>= ze vztahu veřejnoprávního</a:t>
            </a:r>
          </a:p>
          <a:p>
            <a:pPr algn="just"/>
            <a:endParaRPr lang="cs-CZ" dirty="0" smtClean="0"/>
          </a:p>
          <a:p>
            <a:pPr algn="just"/>
            <a:r>
              <a:rPr lang="cs-CZ" dirty="0"/>
              <a:t>Poškozený a škůdce </a:t>
            </a:r>
            <a:r>
              <a:rPr lang="cs-CZ" b="1" dirty="0"/>
              <a:t>nejsou ve vztahu rovnosti</a:t>
            </a:r>
          </a:p>
          <a:p>
            <a:pPr algn="just"/>
            <a:endParaRPr lang="cs-CZ" dirty="0" smtClean="0"/>
          </a:p>
          <a:p>
            <a:pPr algn="just"/>
            <a:r>
              <a:rPr lang="cs-CZ" b="1" dirty="0"/>
              <a:t>Není u nich stejná vázanost Ústavy a zákony</a:t>
            </a:r>
            <a:r>
              <a:rPr lang="cs-CZ" dirty="0"/>
              <a:t>, neboť škůdce vázán zásadou legality</a:t>
            </a:r>
          </a:p>
          <a:p>
            <a:pPr algn="just"/>
            <a:endParaRPr lang="cs-CZ" dirty="0" smtClean="0"/>
          </a:p>
          <a:p>
            <a:pPr algn="just"/>
            <a:r>
              <a:rPr lang="cs-CZ" b="1" dirty="0"/>
              <a:t>Nejsou zde liberační důvody </a:t>
            </a:r>
            <a:r>
              <a:rPr lang="cs-CZ" dirty="0"/>
              <a:t>-&gt; odpovědnost je absolutní, nelze se zprostit </a:t>
            </a:r>
          </a:p>
          <a:p>
            <a:pPr algn="just"/>
            <a:endParaRPr lang="cs-CZ" dirty="0" smtClean="0"/>
          </a:p>
          <a:p>
            <a:pPr algn="just"/>
            <a:r>
              <a:rPr lang="cs-CZ" dirty="0"/>
              <a:t>Vše výše uvedené je důvod toho, že existuje </a:t>
            </a:r>
            <a:r>
              <a:rPr lang="cs-CZ" b="1" dirty="0"/>
              <a:t>speciální právní </a:t>
            </a:r>
            <a:r>
              <a:rPr lang="cs-CZ" b="1" dirty="0" smtClean="0"/>
              <a:t>úprava</a:t>
            </a:r>
            <a:endParaRPr lang="cs-CZ" b="1" dirty="0"/>
          </a:p>
        </p:txBody>
      </p:sp>
      <p:pic>
        <p:nvPicPr>
          <p:cNvPr id="4" name="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08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709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altLang="cs-CZ" dirty="0"/>
              <a:t>Kdo je </a:t>
            </a:r>
            <a:r>
              <a:rPr lang="cs-CZ" altLang="cs-CZ" dirty="0" smtClean="0"/>
              <a:t>odpovědný za </a:t>
            </a:r>
            <a:r>
              <a:rPr lang="cs-CZ" altLang="cs-CZ" i="1" dirty="0"/>
              <a:t>škodu</a:t>
            </a:r>
            <a:r>
              <a:rPr lang="cs-CZ" altLang="cs-CZ" dirty="0"/>
              <a:t> nebo </a:t>
            </a:r>
            <a:r>
              <a:rPr lang="cs-CZ" altLang="cs-CZ" i="1" dirty="0"/>
              <a:t>nemateriální újmu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/>
              <a:t>Stát</a:t>
            </a:r>
            <a:r>
              <a:rPr lang="cs-CZ" dirty="0"/>
              <a:t> </a:t>
            </a:r>
            <a:r>
              <a:rPr lang="cs-CZ" dirty="0" smtClean="0"/>
              <a:t>je odpovědný při </a:t>
            </a:r>
            <a:r>
              <a:rPr lang="cs-CZ" dirty="0"/>
              <a:t>výkonu veřejné </a:t>
            </a:r>
            <a:r>
              <a:rPr lang="cs-CZ" dirty="0" smtClean="0"/>
              <a:t>moci </a:t>
            </a:r>
            <a:r>
              <a:rPr lang="cs-CZ" b="1" dirty="0"/>
              <a:t>za škodu </a:t>
            </a:r>
            <a:r>
              <a:rPr lang="cs-CZ" b="1" dirty="0" smtClean="0"/>
              <a:t>způsobenou:</a:t>
            </a:r>
          </a:p>
          <a:p>
            <a:r>
              <a:rPr lang="cs-CZ" b="1" dirty="0"/>
              <a:t>	</a:t>
            </a:r>
            <a:r>
              <a:rPr lang="cs-CZ" dirty="0" smtClean="0"/>
              <a:t>státními </a:t>
            </a:r>
            <a:r>
              <a:rPr lang="cs-CZ" dirty="0"/>
              <a:t>orgány</a:t>
            </a:r>
          </a:p>
          <a:p>
            <a:r>
              <a:rPr lang="cs-CZ" dirty="0" smtClean="0"/>
              <a:t>	právnickými </a:t>
            </a:r>
            <a:r>
              <a:rPr lang="cs-CZ" dirty="0"/>
              <a:t>a fyzickými osobami při výkonu státní správ</a:t>
            </a:r>
          </a:p>
          <a:p>
            <a:r>
              <a:rPr lang="cs-CZ" dirty="0" smtClean="0"/>
              <a:t>	</a:t>
            </a:r>
            <a:r>
              <a:rPr lang="cs-CZ" dirty="0"/>
              <a:t>ÚSC při výkonu veřejné správy v přenesené </a:t>
            </a:r>
            <a:r>
              <a:rPr lang="cs-CZ" dirty="0" smtClean="0"/>
              <a:t>působnosti</a:t>
            </a:r>
          </a:p>
          <a:p>
            <a:endParaRPr lang="cs-CZ" dirty="0" smtClean="0"/>
          </a:p>
          <a:p>
            <a:r>
              <a:rPr lang="cs-CZ" b="1" dirty="0"/>
              <a:t>ÚSC</a:t>
            </a:r>
            <a:r>
              <a:rPr lang="cs-CZ" dirty="0"/>
              <a:t> při výkonu veřejné moci svěřené jim zákonem do </a:t>
            </a:r>
            <a:r>
              <a:rPr lang="cs-CZ" b="1" dirty="0"/>
              <a:t>samostatné působnosti</a:t>
            </a:r>
          </a:p>
          <a:p>
            <a:endParaRPr lang="cs-CZ" dirty="0"/>
          </a:p>
        </p:txBody>
      </p:sp>
      <p:pic>
        <p:nvPicPr>
          <p:cNvPr id="4" name="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090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925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Odpovědnost za nezákonná rozhodnutí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/>
              <a:t>Podmínky uplatnění </a:t>
            </a:r>
            <a:r>
              <a:rPr lang="cs-CZ" b="1" dirty="0" smtClean="0"/>
              <a:t>nároku:</a:t>
            </a:r>
          </a:p>
          <a:p>
            <a:r>
              <a:rPr lang="cs-CZ" b="1" dirty="0"/>
              <a:t>	</a:t>
            </a:r>
            <a:r>
              <a:rPr lang="cs-CZ" dirty="0" smtClean="0"/>
              <a:t>rozhodnutí </a:t>
            </a:r>
            <a:r>
              <a:rPr lang="cs-CZ" dirty="0"/>
              <a:t>je </a:t>
            </a:r>
            <a:r>
              <a:rPr lang="cs-CZ" b="1" i="1" dirty="0" smtClean="0"/>
              <a:t>pravomocné</a:t>
            </a:r>
          </a:p>
          <a:p>
            <a:endParaRPr lang="cs-CZ" b="1" i="1" dirty="0"/>
          </a:p>
          <a:p>
            <a:r>
              <a:rPr lang="cs-CZ" dirty="0" smtClean="0"/>
              <a:t>	</a:t>
            </a:r>
            <a:r>
              <a:rPr lang="cs-CZ" altLang="cs-CZ" dirty="0" smtClean="0">
                <a:cs typeface="Times New Roman" pitchFamily="18" charset="0"/>
              </a:rPr>
              <a:t>pro </a:t>
            </a:r>
            <a:r>
              <a:rPr lang="cs-CZ" altLang="cs-CZ" dirty="0">
                <a:cs typeface="Times New Roman" pitchFamily="18" charset="0"/>
              </a:rPr>
              <a:t>nezákonnost </a:t>
            </a:r>
            <a:r>
              <a:rPr lang="cs-CZ" altLang="cs-CZ" b="1" i="1" dirty="0">
                <a:cs typeface="Times New Roman" pitchFamily="18" charset="0"/>
              </a:rPr>
              <a:t>zrušeno</a:t>
            </a:r>
            <a:r>
              <a:rPr lang="cs-CZ" altLang="cs-CZ" i="1" dirty="0">
                <a:cs typeface="Times New Roman" pitchFamily="18" charset="0"/>
              </a:rPr>
              <a:t> nebo </a:t>
            </a:r>
            <a:r>
              <a:rPr lang="cs-CZ" altLang="cs-CZ" b="1" i="1" dirty="0">
                <a:cs typeface="Times New Roman" pitchFamily="18" charset="0"/>
              </a:rPr>
              <a:t>změněno</a:t>
            </a:r>
            <a:r>
              <a:rPr lang="cs-CZ" altLang="cs-CZ" dirty="0">
                <a:cs typeface="Times New Roman" pitchFamily="18" charset="0"/>
              </a:rPr>
              <a:t> příslušným </a:t>
            </a:r>
            <a:r>
              <a:rPr lang="cs-CZ" altLang="cs-CZ" dirty="0" smtClean="0">
                <a:cs typeface="Times New Roman" pitchFamily="18" charset="0"/>
              </a:rPr>
              <a:t>orgánem</a:t>
            </a:r>
          </a:p>
          <a:p>
            <a:endParaRPr lang="cs-CZ" altLang="cs-CZ" dirty="0" smtClean="0">
              <a:cs typeface="Times New Roman" pitchFamily="18" charset="0"/>
            </a:endParaRPr>
          </a:p>
          <a:p>
            <a:r>
              <a:rPr lang="cs-CZ" dirty="0">
                <a:cs typeface="Times New Roman" pitchFamily="18" charset="0"/>
              </a:rPr>
              <a:t>	</a:t>
            </a:r>
            <a:r>
              <a:rPr lang="cs-CZ" altLang="cs-CZ" dirty="0" smtClean="0">
                <a:cs typeface="Times New Roman" pitchFamily="18" charset="0"/>
              </a:rPr>
              <a:t>využity </a:t>
            </a:r>
            <a:r>
              <a:rPr lang="cs-CZ" altLang="cs-CZ" b="1" i="1" dirty="0">
                <a:cs typeface="Times New Roman" pitchFamily="18" charset="0"/>
              </a:rPr>
              <a:t>procesní prostředky</a:t>
            </a:r>
            <a:r>
              <a:rPr lang="cs-CZ" altLang="cs-CZ" dirty="0">
                <a:cs typeface="Times New Roman" pitchFamily="18" charset="0"/>
              </a:rPr>
              <a:t>, jež k ochraně práva zákon </a:t>
            </a:r>
            <a:r>
              <a:rPr lang="cs-CZ" altLang="cs-CZ" dirty="0" smtClean="0">
                <a:cs typeface="Times New Roman" pitchFamily="18" charset="0"/>
              </a:rPr>
              <a:t>poskytuje</a:t>
            </a:r>
            <a:endParaRPr lang="cs-CZ" dirty="0"/>
          </a:p>
        </p:txBody>
      </p:sp>
      <p:pic>
        <p:nvPicPr>
          <p:cNvPr id="4" name="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887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470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S" id="{9D2C78AB-A455-E741-85CA-C11055A2E6DB}" vid="{95D3B5E3-3CBF-A545-94D4-D2BA6EC21C90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1_Custom Design</Template>
  <TotalTime>6804</TotalTime>
  <Words>586</Words>
  <Application>Microsoft Office PowerPoint</Application>
  <PresentationFormat>Širokoúhlá obrazovka</PresentationFormat>
  <Paragraphs>95</Paragraphs>
  <Slides>12</Slides>
  <Notes>1</Notes>
  <HiddenSlides>0</HiddenSlides>
  <MMClips>12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1_Custom Design</vt:lpstr>
      <vt:lpstr>Prezentace aplikace PowerPoint</vt:lpstr>
      <vt:lpstr>Odpovědnost státu za škodu</vt:lpstr>
      <vt:lpstr>Důvody k uplatnění odpovědnosti</vt:lpstr>
      <vt:lpstr>Pojem odpovědnost</vt:lpstr>
      <vt:lpstr>Zařazení odpovědnosti dle zák. č. 82/1998 Sb.</vt:lpstr>
      <vt:lpstr>Občanskoprávní znaky dle zák. č. 82/1998 Sb.</vt:lpstr>
      <vt:lpstr>Veřejnoprávní  znaky dle zák. č. 82/1998 Sb.</vt:lpstr>
      <vt:lpstr>Kdo je odpovědný za škodu nebo nemateriální újmu</vt:lpstr>
      <vt:lpstr>Odpovědnost za nezákonná rozhodnutí</vt:lpstr>
      <vt:lpstr>Odpovědnost za nesprávný úřední postup</vt:lpstr>
      <vt:lpstr>Postup při uplatnění nároku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Ziovsky Argir</dc:creator>
  <cp:lastModifiedBy>Bartes Richard</cp:lastModifiedBy>
  <cp:revision>39</cp:revision>
  <dcterms:created xsi:type="dcterms:W3CDTF">2019-09-01T08:00:02Z</dcterms:created>
  <dcterms:modified xsi:type="dcterms:W3CDTF">2024-11-23T13:38:10Z</dcterms:modified>
</cp:coreProperties>
</file>