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43"/>
  </p:notesMasterIdLst>
  <p:handoutMasterIdLst>
    <p:handoutMasterId r:id="rId44"/>
  </p:handoutMasterIdLst>
  <p:sldIdLst>
    <p:sldId id="277" r:id="rId5"/>
    <p:sldId id="278" r:id="rId6"/>
    <p:sldId id="295" r:id="rId7"/>
    <p:sldId id="279" r:id="rId8"/>
    <p:sldId id="280" r:id="rId9"/>
    <p:sldId id="304" r:id="rId10"/>
    <p:sldId id="305" r:id="rId11"/>
    <p:sldId id="306" r:id="rId12"/>
    <p:sldId id="307" r:id="rId13"/>
    <p:sldId id="308" r:id="rId14"/>
    <p:sldId id="309" r:id="rId15"/>
    <p:sldId id="310" r:id="rId16"/>
    <p:sldId id="282" r:id="rId17"/>
    <p:sldId id="283" r:id="rId18"/>
    <p:sldId id="284" r:id="rId19"/>
    <p:sldId id="285" r:id="rId20"/>
    <p:sldId id="296" r:id="rId21"/>
    <p:sldId id="286" r:id="rId22"/>
    <p:sldId id="297" r:id="rId23"/>
    <p:sldId id="311" r:id="rId24"/>
    <p:sldId id="312" r:id="rId25"/>
    <p:sldId id="313" r:id="rId26"/>
    <p:sldId id="287" r:id="rId27"/>
    <p:sldId id="298" r:id="rId28"/>
    <p:sldId id="299" r:id="rId29"/>
    <p:sldId id="300" r:id="rId30"/>
    <p:sldId id="301" r:id="rId31"/>
    <p:sldId id="302" r:id="rId32"/>
    <p:sldId id="303" r:id="rId33"/>
    <p:sldId id="288" r:id="rId34"/>
    <p:sldId id="289" r:id="rId35"/>
    <p:sldId id="290" r:id="rId36"/>
    <p:sldId id="291" r:id="rId37"/>
    <p:sldId id="292" r:id="rId38"/>
    <p:sldId id="293" r:id="rId39"/>
    <p:sldId id="294" r:id="rId40"/>
    <p:sldId id="281" r:id="rId41"/>
    <p:sldId id="259" r:id="rId4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95"/>
            <p14:sldId id="279"/>
            <p14:sldId id="280"/>
            <p14:sldId id="304"/>
            <p14:sldId id="305"/>
            <p14:sldId id="306"/>
            <p14:sldId id="307"/>
            <p14:sldId id="308"/>
            <p14:sldId id="309"/>
            <p14:sldId id="310"/>
            <p14:sldId id="282"/>
            <p14:sldId id="283"/>
            <p14:sldId id="284"/>
            <p14:sldId id="285"/>
            <p14:sldId id="296"/>
            <p14:sldId id="286"/>
            <p14:sldId id="297"/>
            <p14:sldId id="311"/>
            <p14:sldId id="312"/>
            <p14:sldId id="313"/>
            <p14:sldId id="287"/>
            <p14:sldId id="298"/>
            <p14:sldId id="299"/>
            <p14:sldId id="300"/>
            <p14:sldId id="301"/>
            <p14:sldId id="302"/>
            <p14:sldId id="303"/>
            <p14:sldId id="288"/>
            <p14:sldId id="289"/>
            <p14:sldId id="290"/>
            <p14:sldId id="291"/>
            <p14:sldId id="292"/>
            <p14:sldId id="293"/>
            <p14:sldId id="294"/>
            <p14:sldId id="281"/>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BDF093-C5B6-48BF-ADF7-F76771BA82A5}" v="1" dt="2024-03-12T10:25:22.7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88" d="100"/>
          <a:sy n="88" d="100"/>
        </p:scale>
        <p:origin x="624" y="57"/>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vasnickova Zuzana" userId="d619ed73-810d-42e6-9ab5-a3b7d331022e" providerId="ADAL" clId="{63BDF093-C5B6-48BF-ADF7-F76771BA82A5}"/>
    <pc:docChg chg="modSld">
      <pc:chgData name="Kvasnickova Zuzana" userId="d619ed73-810d-42e6-9ab5-a3b7d331022e" providerId="ADAL" clId="{63BDF093-C5B6-48BF-ADF7-F76771BA82A5}" dt="2024-03-12T10:26:39.217" v="4" actId="1076"/>
      <pc:docMkLst>
        <pc:docMk/>
      </pc:docMkLst>
      <pc:sldChg chg="addSp modSp mod">
        <pc:chgData name="Kvasnickova Zuzana" userId="d619ed73-810d-42e6-9ab5-a3b7d331022e" providerId="ADAL" clId="{63BDF093-C5B6-48BF-ADF7-F76771BA82A5}" dt="2024-03-12T10:26:39.217" v="4" actId="1076"/>
        <pc:sldMkLst>
          <pc:docMk/>
          <pc:sldMk cId="226417236" sldId="259"/>
        </pc:sldMkLst>
        <pc:grpChg chg="add mod">
          <ac:chgData name="Kvasnickova Zuzana" userId="d619ed73-810d-42e6-9ab5-a3b7d331022e" providerId="ADAL" clId="{63BDF093-C5B6-48BF-ADF7-F76771BA82A5}" dt="2024-03-12T10:26:39.217" v="4" actId="1076"/>
          <ac:grpSpMkLst>
            <pc:docMk/>
            <pc:sldMk cId="226417236" sldId="259"/>
            <ac:grpSpMk id="2" creationId="{68D9F161-13CD-81BC-8E92-BAB1FAD61916}"/>
          </ac:grpSpMkLst>
        </pc:grpChg>
        <pc:picChg chg="add mod">
          <ac:chgData name="Kvasnickova Zuzana" userId="d619ed73-810d-42e6-9ab5-a3b7d331022e" providerId="ADAL" clId="{63BDF093-C5B6-48BF-ADF7-F76771BA82A5}" dt="2024-03-12T10:25:22.759" v="0"/>
          <ac:picMkLst>
            <pc:docMk/>
            <pc:sldMk cId="226417236" sldId="259"/>
            <ac:picMk id="4" creationId="{D82EC0E2-65CB-8085-447E-C83AB4A1159A}"/>
          </ac:picMkLst>
        </pc:picChg>
        <pc:picChg chg="add mod">
          <ac:chgData name="Kvasnickova Zuzana" userId="d619ed73-810d-42e6-9ab5-a3b7d331022e" providerId="ADAL" clId="{63BDF093-C5B6-48BF-ADF7-F76771BA82A5}" dt="2024-03-12T10:25:22.759" v="0"/>
          <ac:picMkLst>
            <pc:docMk/>
            <pc:sldMk cId="226417236" sldId="259"/>
            <ac:picMk id="5" creationId="{0B3F2DE6-17C3-7521-9B4F-4478F5ADE58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12.03.2024</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12.03.2024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37</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doi.org/10.1038/srep45849" TargetMode="External"/><Relationship Id="rId2" Type="http://schemas.openxmlformats.org/officeDocument/2006/relationships/hyperlink" Target="https://doi.org/10.3390/min7120238" TargetMode="Externa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emf"/><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creativecommons.org/licenses/by/4.0/deed.cs" TargetMode="External"/><Relationship Id="rId5" Type="http://schemas.openxmlformats.org/officeDocument/2006/relationships/image" Target="../media/image20.emf"/><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954107"/>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ÚVOD DO GEOSTATISTIKY</a:t>
            </a:r>
          </a:p>
          <a:p>
            <a:pPr algn="ctr"/>
            <a:r>
              <a:rPr lang="cs-CZ" sz="2800" b="1" i="0" u="none" strike="noStrike" dirty="0">
                <a:solidFill>
                  <a:srgbClr val="00A499"/>
                </a:solidFill>
                <a:effectLst/>
                <a:latin typeface="Calibri" panose="020F0502020204030204" pitchFamily="34" charset="0"/>
              </a:rPr>
              <a:t>Základní pojmy</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857861" y="3706405"/>
            <a:ext cx="2493055" cy="369332"/>
          </a:xfrm>
          <a:prstGeom prst="rect">
            <a:avLst/>
          </a:prstGeom>
          <a:noFill/>
        </p:spPr>
        <p:txBody>
          <a:bodyPr wrap="none" rtlCol="0">
            <a:spAutoFit/>
          </a:bodyPr>
          <a:lstStyle/>
          <a:p>
            <a:pPr algn="ctr"/>
            <a:r>
              <a:rPr lang="cs-CZ" dirty="0"/>
              <a:t>Ing. Lucie Orlíková, Ph.D.</a:t>
            </a:r>
            <a:endParaRPr lang="en-CZ" dirty="0"/>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B383EDC7-284A-6A83-A7EE-5138F9669AE5}"/>
              </a:ext>
            </a:extLst>
          </p:cNvPr>
          <p:cNvPicPr>
            <a:picLocks noChangeAspect="1"/>
          </p:cNvPicPr>
          <p:nvPr/>
        </p:nvPicPr>
        <p:blipFill>
          <a:blip r:embed="rId2"/>
          <a:stretch>
            <a:fillRect/>
          </a:stretch>
        </p:blipFill>
        <p:spPr>
          <a:xfrm>
            <a:off x="318111" y="315402"/>
            <a:ext cx="7200225" cy="3287877"/>
          </a:xfrm>
          <a:prstGeom prst="rect">
            <a:avLst/>
          </a:prstGeom>
        </p:spPr>
      </p:pic>
      <p:sp>
        <p:nvSpPr>
          <p:cNvPr id="4" name="Obdélník 3">
            <a:extLst>
              <a:ext uri="{FF2B5EF4-FFF2-40B4-BE49-F238E27FC236}">
                <a16:creationId xmlns:a16="http://schemas.microsoft.com/office/drawing/2014/main" id="{BD6F1D57-6B81-3543-E9F8-76FB22230772}"/>
              </a:ext>
            </a:extLst>
          </p:cNvPr>
          <p:cNvSpPr/>
          <p:nvPr/>
        </p:nvSpPr>
        <p:spPr>
          <a:xfrm>
            <a:off x="5043877" y="1959340"/>
            <a:ext cx="2995600" cy="11008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extovéPole 9">
            <a:extLst>
              <a:ext uri="{FF2B5EF4-FFF2-40B4-BE49-F238E27FC236}">
                <a16:creationId xmlns:a16="http://schemas.microsoft.com/office/drawing/2014/main" id="{71C31E2B-4B65-5F12-4369-7F70CE049FC7}"/>
              </a:ext>
            </a:extLst>
          </p:cNvPr>
          <p:cNvSpPr txBox="1"/>
          <p:nvPr/>
        </p:nvSpPr>
        <p:spPr>
          <a:xfrm>
            <a:off x="5439410" y="2173387"/>
            <a:ext cx="6174463" cy="1169551"/>
          </a:xfrm>
          <a:prstGeom prst="rect">
            <a:avLst/>
          </a:prstGeom>
          <a:noFill/>
        </p:spPr>
        <p:txBody>
          <a:bodyPr wrap="square" rtlCol="0">
            <a:spAutoFit/>
          </a:bodyPr>
          <a:lstStyle/>
          <a:p>
            <a:r>
              <a:rPr lang="cs-CZ" sz="1400" dirty="0"/>
              <a:t>Zdroj: </a:t>
            </a:r>
            <a:r>
              <a:rPr lang="en-US" sz="1400" dirty="0"/>
              <a:t>Hernandez, Alvaro &amp; </a:t>
            </a:r>
            <a:r>
              <a:rPr lang="en-US" sz="1400" dirty="0" err="1"/>
              <a:t>Condal</a:t>
            </a:r>
            <a:r>
              <a:rPr lang="en-US" sz="1400" dirty="0"/>
              <a:t>, Alfonso &amp; Poot-Salazar, A. &amp; Espinoza-Méndez, J.C.. (2015). Geostatistical analysis and spatial modeling of population density </a:t>
            </a:r>
            <a:r>
              <a:rPr lang="en-US" sz="1400" dirty="0" err="1"/>
              <a:t>forthe</a:t>
            </a:r>
            <a:r>
              <a:rPr lang="en-US" sz="1400" dirty="0"/>
              <a:t> sea cucumbers </a:t>
            </a:r>
            <a:r>
              <a:rPr lang="en-US" sz="1400" dirty="0" err="1"/>
              <a:t>Isostichopus</a:t>
            </a:r>
            <a:r>
              <a:rPr lang="en-US" sz="1400" dirty="0"/>
              <a:t> </a:t>
            </a:r>
            <a:r>
              <a:rPr lang="en-US" sz="1400" dirty="0" err="1"/>
              <a:t>badionotus</a:t>
            </a:r>
            <a:r>
              <a:rPr lang="en-US" sz="1400" dirty="0"/>
              <a:t> and </a:t>
            </a:r>
            <a:r>
              <a:rPr lang="en-US" sz="1400" dirty="0" err="1"/>
              <a:t>Holothuria</a:t>
            </a:r>
            <a:r>
              <a:rPr lang="en-US" sz="1400" dirty="0"/>
              <a:t> </a:t>
            </a:r>
            <a:r>
              <a:rPr lang="en-US" sz="1400" dirty="0" err="1"/>
              <a:t>floridana</a:t>
            </a:r>
            <a:r>
              <a:rPr lang="en-US" sz="1400" dirty="0"/>
              <a:t> </a:t>
            </a:r>
            <a:r>
              <a:rPr lang="en-US" sz="1400" dirty="0" err="1"/>
              <a:t>onthe</a:t>
            </a:r>
            <a:r>
              <a:rPr lang="en-US" sz="1400" dirty="0"/>
              <a:t> Yucatan Peninsula, Mexico. Fisheries Research. 172. 114-124. 10.1016/j.fishres.2015.07.005. </a:t>
            </a:r>
          </a:p>
        </p:txBody>
      </p:sp>
      <p:pic>
        <p:nvPicPr>
          <p:cNvPr id="9" name="Obrázek 8">
            <a:extLst>
              <a:ext uri="{FF2B5EF4-FFF2-40B4-BE49-F238E27FC236}">
                <a16:creationId xmlns:a16="http://schemas.microsoft.com/office/drawing/2014/main" id="{CA288101-D761-F861-013F-1F94DC966265}"/>
              </a:ext>
            </a:extLst>
          </p:cNvPr>
          <p:cNvPicPr>
            <a:picLocks noChangeAspect="1"/>
          </p:cNvPicPr>
          <p:nvPr/>
        </p:nvPicPr>
        <p:blipFill>
          <a:blip r:embed="rId3"/>
          <a:stretch>
            <a:fillRect/>
          </a:stretch>
        </p:blipFill>
        <p:spPr>
          <a:xfrm>
            <a:off x="3422798" y="3577403"/>
            <a:ext cx="8191075" cy="3211035"/>
          </a:xfrm>
          <a:prstGeom prst="rect">
            <a:avLst/>
          </a:prstGeom>
        </p:spPr>
      </p:pic>
      <p:sp>
        <p:nvSpPr>
          <p:cNvPr id="11" name="Obdélník 10">
            <a:extLst>
              <a:ext uri="{FF2B5EF4-FFF2-40B4-BE49-F238E27FC236}">
                <a16:creationId xmlns:a16="http://schemas.microsoft.com/office/drawing/2014/main" id="{2A27F8DB-19A6-0AD2-CDA5-531B4E0254B9}"/>
              </a:ext>
            </a:extLst>
          </p:cNvPr>
          <p:cNvSpPr/>
          <p:nvPr/>
        </p:nvSpPr>
        <p:spPr>
          <a:xfrm>
            <a:off x="8724568" y="5685059"/>
            <a:ext cx="2995600" cy="11008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494754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Interpolace</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200" b="1" dirty="0"/>
              <a:t>Interpolace</a:t>
            </a:r>
            <a:r>
              <a:rPr lang="cs-CZ" sz="2200" dirty="0"/>
              <a:t> je matematická metoda, která slouží k odhadu hodnot mezi známými datovými body nebo hodnotami. </a:t>
            </a:r>
          </a:p>
          <a:p>
            <a:pPr marL="342900" indent="-342900" algn="just">
              <a:buFont typeface="Arial" panose="020B0604020202020204" pitchFamily="34" charset="0"/>
              <a:buChar char="•"/>
            </a:pPr>
            <a:r>
              <a:rPr lang="cs-CZ" sz="2200" dirty="0"/>
              <a:t>Interpolace je široce využívána v různých oblastech, jako je matematické modelování, počítačové grafiky, geografické informační systémy, meteorologie, fyzika, ekonomie a mnoho dalších. Pomocí interpolace je možné přiblížit a analyzovat data, která nejsou dostupná nebo jsou chybějící, a umožňuje nám vyvozovat závěry o neznámých hodnotách mezi existujícími daty.</a:t>
            </a:r>
          </a:p>
          <a:p>
            <a:pPr marL="342900" indent="-342900" algn="just">
              <a:buFont typeface="Arial" panose="020B0604020202020204" pitchFamily="34" charset="0"/>
              <a:buChar char="•"/>
            </a:pPr>
            <a:r>
              <a:rPr lang="cs-CZ" sz="2200" b="1" dirty="0"/>
              <a:t>Prostorová interpolace </a:t>
            </a:r>
            <a:r>
              <a:rPr lang="cs-CZ" sz="2200" dirty="0"/>
              <a:t>je specifický typ interpolace, který se používá k odhadu hodnot prostorově rozložených dat. Zatímco klasická interpolace se zabývá odhadem hodnot mezi dvěma nebo více jednorozměrnými body, prostorová interpolace se zaměřuje na odhad hodnot v různých bodových polohách v trojrozměrném prostoru.</a:t>
            </a:r>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39543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Extrapolace</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a:xfrm>
            <a:off x="192087" y="1998191"/>
            <a:ext cx="11807825" cy="4211637"/>
          </a:xfrm>
        </p:spPr>
        <p:txBody>
          <a:bodyPr/>
          <a:lstStyle/>
          <a:p>
            <a:pPr marL="342900" indent="-342900" algn="just">
              <a:buFont typeface="Arial" panose="020B0604020202020204" pitchFamily="34" charset="0"/>
              <a:buChar char="•"/>
            </a:pPr>
            <a:r>
              <a:rPr lang="cs-CZ" sz="2200" b="1" dirty="0"/>
              <a:t>Extrapolace hodnot </a:t>
            </a:r>
            <a:r>
              <a:rPr lang="cs-CZ" sz="2200" dirty="0"/>
              <a:t>je proces, který se používá k předpovídání hodnot mimo rozsah dostupných dat na základě známých datových bodů. Na rozdíl od interpolace, která se zabývá odhadem hodnot mezi existujícími daty, extrapolace se snaží odhadnout hodnoty mimo tento rozsah.</a:t>
            </a:r>
          </a:p>
          <a:p>
            <a:pPr marL="342900" indent="-342900" algn="just">
              <a:buFont typeface="Arial" panose="020B0604020202020204" pitchFamily="34" charset="0"/>
              <a:buChar char="•"/>
            </a:pPr>
            <a:r>
              <a:rPr lang="cs-CZ" sz="2200" dirty="0"/>
              <a:t>Při extrapolaci je důležité mít na paměti, že predikce mimo dostupné datové body může být spojená s vyšším stupněm nejistoty. Existuje riziko, že extrapolace může produkovat nepřesné výsledky, zejména pokud jsou podmínky nebo faktory ovlivňující data mimo rozsah dostupných dat odlišné. Proto je důležité být opatrný při používání extrapolace a přihlížet ke kontextu a povaze dat.</a:t>
            </a:r>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911186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544411-283F-6991-6428-01F2F77509BE}"/>
              </a:ext>
            </a:extLst>
          </p:cNvPr>
          <p:cNvSpPr>
            <a:spLocks noGrp="1"/>
          </p:cNvSpPr>
          <p:nvPr>
            <p:ph type="title"/>
          </p:nvPr>
        </p:nvSpPr>
        <p:spPr>
          <a:xfrm>
            <a:off x="0" y="0"/>
            <a:ext cx="11798620" cy="719138"/>
          </a:xfrm>
        </p:spPr>
        <p:txBody>
          <a:bodyPr/>
          <a:lstStyle/>
          <a:p>
            <a:pPr algn="ctr"/>
            <a:r>
              <a:rPr lang="cs-CZ" dirty="0"/>
              <a:t>Metodologie prostorové analýzy</a:t>
            </a:r>
          </a:p>
        </p:txBody>
      </p:sp>
      <p:sp>
        <p:nvSpPr>
          <p:cNvPr id="3" name="Obdélník 2">
            <a:extLst>
              <a:ext uri="{FF2B5EF4-FFF2-40B4-BE49-F238E27FC236}">
                <a16:creationId xmlns:a16="http://schemas.microsoft.com/office/drawing/2014/main" id="{7CF57551-2E51-F61C-57F4-F51D78C91ABD}"/>
              </a:ext>
            </a:extLst>
          </p:cNvPr>
          <p:cNvSpPr/>
          <p:nvPr/>
        </p:nvSpPr>
        <p:spPr>
          <a:xfrm>
            <a:off x="3892988" y="1082819"/>
            <a:ext cx="2353901" cy="90534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 name="Obdélník 3">
            <a:extLst>
              <a:ext uri="{FF2B5EF4-FFF2-40B4-BE49-F238E27FC236}">
                <a16:creationId xmlns:a16="http://schemas.microsoft.com/office/drawing/2014/main" id="{9F9CE9A0-5132-CBA4-C0DC-AB5E26704934}"/>
              </a:ext>
            </a:extLst>
          </p:cNvPr>
          <p:cNvSpPr/>
          <p:nvPr/>
        </p:nvSpPr>
        <p:spPr>
          <a:xfrm>
            <a:off x="3892990" y="2247381"/>
            <a:ext cx="2353901" cy="90534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5" name="Obdélník 4">
            <a:extLst>
              <a:ext uri="{FF2B5EF4-FFF2-40B4-BE49-F238E27FC236}">
                <a16:creationId xmlns:a16="http://schemas.microsoft.com/office/drawing/2014/main" id="{F4E12CB4-839F-B408-490B-379E5D9B100B}"/>
              </a:ext>
            </a:extLst>
          </p:cNvPr>
          <p:cNvSpPr/>
          <p:nvPr/>
        </p:nvSpPr>
        <p:spPr>
          <a:xfrm>
            <a:off x="3892989" y="3372132"/>
            <a:ext cx="2353901" cy="90534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a:extLst>
              <a:ext uri="{FF2B5EF4-FFF2-40B4-BE49-F238E27FC236}">
                <a16:creationId xmlns:a16="http://schemas.microsoft.com/office/drawing/2014/main" id="{CF2ABAD7-0150-DDBC-3E56-A32C60189B42}"/>
              </a:ext>
            </a:extLst>
          </p:cNvPr>
          <p:cNvSpPr/>
          <p:nvPr/>
        </p:nvSpPr>
        <p:spPr>
          <a:xfrm>
            <a:off x="3878878" y="4496883"/>
            <a:ext cx="2353901" cy="90534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7" name="Obdélník 6">
            <a:extLst>
              <a:ext uri="{FF2B5EF4-FFF2-40B4-BE49-F238E27FC236}">
                <a16:creationId xmlns:a16="http://schemas.microsoft.com/office/drawing/2014/main" id="{ACE2AB11-8639-A56A-475D-116637CA6927}"/>
              </a:ext>
            </a:extLst>
          </p:cNvPr>
          <p:cNvSpPr/>
          <p:nvPr/>
        </p:nvSpPr>
        <p:spPr>
          <a:xfrm>
            <a:off x="3878878" y="5621634"/>
            <a:ext cx="2353901" cy="90534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Obdélník: se zakulacenými rohy 7">
            <a:extLst>
              <a:ext uri="{FF2B5EF4-FFF2-40B4-BE49-F238E27FC236}">
                <a16:creationId xmlns:a16="http://schemas.microsoft.com/office/drawing/2014/main" id="{222F3B1F-62A9-BEDD-9CCC-99922B897847}"/>
              </a:ext>
            </a:extLst>
          </p:cNvPr>
          <p:cNvSpPr/>
          <p:nvPr/>
        </p:nvSpPr>
        <p:spPr>
          <a:xfrm>
            <a:off x="2145671" y="1310916"/>
            <a:ext cx="1113577" cy="48167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extovéPole 8">
            <a:extLst>
              <a:ext uri="{FF2B5EF4-FFF2-40B4-BE49-F238E27FC236}">
                <a16:creationId xmlns:a16="http://schemas.microsoft.com/office/drawing/2014/main" id="{BA6E9C48-AE7B-3E30-D6B3-81FAFB9ECDE1}"/>
              </a:ext>
            </a:extLst>
          </p:cNvPr>
          <p:cNvSpPr txBox="1"/>
          <p:nvPr/>
        </p:nvSpPr>
        <p:spPr>
          <a:xfrm>
            <a:off x="2390115" y="1350826"/>
            <a:ext cx="869133" cy="369332"/>
          </a:xfrm>
          <a:prstGeom prst="rect">
            <a:avLst/>
          </a:prstGeom>
          <a:noFill/>
        </p:spPr>
        <p:txBody>
          <a:bodyPr wrap="square" rtlCol="0">
            <a:spAutoFit/>
          </a:bodyPr>
          <a:lstStyle/>
          <a:p>
            <a:r>
              <a:rPr lang="cs-CZ" dirty="0"/>
              <a:t>Data</a:t>
            </a:r>
          </a:p>
        </p:txBody>
      </p:sp>
      <p:cxnSp>
        <p:nvCxnSpPr>
          <p:cNvPr id="11" name="Přímá spojnice se šipkou 10">
            <a:extLst>
              <a:ext uri="{FF2B5EF4-FFF2-40B4-BE49-F238E27FC236}">
                <a16:creationId xmlns:a16="http://schemas.microsoft.com/office/drawing/2014/main" id="{4EBF9D31-6709-1EDF-F7BA-B1199950420E}"/>
              </a:ext>
            </a:extLst>
          </p:cNvPr>
          <p:cNvCxnSpPr>
            <a:stCxn id="9" idx="3"/>
            <a:endCxn id="3" idx="1"/>
          </p:cNvCxnSpPr>
          <p:nvPr/>
        </p:nvCxnSpPr>
        <p:spPr>
          <a:xfrm>
            <a:off x="3259248" y="1535492"/>
            <a:ext cx="63374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TextovéPole 13">
            <a:extLst>
              <a:ext uri="{FF2B5EF4-FFF2-40B4-BE49-F238E27FC236}">
                <a16:creationId xmlns:a16="http://schemas.microsoft.com/office/drawing/2014/main" id="{9386B8C0-5D18-60E0-345D-33DCC70A7ACA}"/>
              </a:ext>
            </a:extLst>
          </p:cNvPr>
          <p:cNvSpPr txBox="1"/>
          <p:nvPr/>
        </p:nvSpPr>
        <p:spPr>
          <a:xfrm>
            <a:off x="4074062" y="1068329"/>
            <a:ext cx="2112475" cy="307777"/>
          </a:xfrm>
          <a:prstGeom prst="rect">
            <a:avLst/>
          </a:prstGeom>
          <a:noFill/>
        </p:spPr>
        <p:txBody>
          <a:bodyPr wrap="square" rtlCol="0">
            <a:spAutoFit/>
          </a:bodyPr>
          <a:lstStyle/>
          <a:p>
            <a:r>
              <a:rPr lang="cs-CZ" sz="1400" b="1" dirty="0"/>
              <a:t>Explorační analýza dat</a:t>
            </a:r>
          </a:p>
        </p:txBody>
      </p:sp>
      <p:sp>
        <p:nvSpPr>
          <p:cNvPr id="15" name="TextovéPole 14">
            <a:extLst>
              <a:ext uri="{FF2B5EF4-FFF2-40B4-BE49-F238E27FC236}">
                <a16:creationId xmlns:a16="http://schemas.microsoft.com/office/drawing/2014/main" id="{42BE0124-B625-81CB-0C8D-C7A1E2063F55}"/>
              </a:ext>
            </a:extLst>
          </p:cNvPr>
          <p:cNvSpPr txBox="1"/>
          <p:nvPr/>
        </p:nvSpPr>
        <p:spPr>
          <a:xfrm>
            <a:off x="3843193" y="2244155"/>
            <a:ext cx="2453489" cy="307777"/>
          </a:xfrm>
          <a:prstGeom prst="rect">
            <a:avLst/>
          </a:prstGeom>
          <a:noFill/>
        </p:spPr>
        <p:txBody>
          <a:bodyPr wrap="square" rtlCol="0">
            <a:spAutoFit/>
          </a:bodyPr>
          <a:lstStyle/>
          <a:p>
            <a:r>
              <a:rPr lang="cs-CZ" sz="1400" b="1" dirty="0"/>
              <a:t>Experimentální </a:t>
            </a:r>
            <a:r>
              <a:rPr lang="cs-CZ" sz="1400" b="1" dirty="0" err="1"/>
              <a:t>semivariogram</a:t>
            </a:r>
            <a:endParaRPr lang="cs-CZ" sz="1400" b="1" dirty="0"/>
          </a:p>
        </p:txBody>
      </p:sp>
      <p:sp>
        <p:nvSpPr>
          <p:cNvPr id="16" name="TextovéPole 15">
            <a:extLst>
              <a:ext uri="{FF2B5EF4-FFF2-40B4-BE49-F238E27FC236}">
                <a16:creationId xmlns:a16="http://schemas.microsoft.com/office/drawing/2014/main" id="{4599BC1A-EE04-6ED7-C5FE-8660CA42A6E9}"/>
              </a:ext>
            </a:extLst>
          </p:cNvPr>
          <p:cNvSpPr txBox="1"/>
          <p:nvPr/>
        </p:nvSpPr>
        <p:spPr>
          <a:xfrm>
            <a:off x="4134414" y="3361575"/>
            <a:ext cx="2112475" cy="307777"/>
          </a:xfrm>
          <a:prstGeom prst="rect">
            <a:avLst/>
          </a:prstGeom>
          <a:noFill/>
        </p:spPr>
        <p:txBody>
          <a:bodyPr wrap="square" rtlCol="0">
            <a:spAutoFit/>
          </a:bodyPr>
          <a:lstStyle/>
          <a:p>
            <a:r>
              <a:rPr lang="cs-CZ" sz="1400" b="1" dirty="0"/>
              <a:t>Model </a:t>
            </a:r>
            <a:r>
              <a:rPr lang="cs-CZ" sz="1400" b="1" dirty="0" err="1"/>
              <a:t>semivariogramu</a:t>
            </a:r>
            <a:endParaRPr lang="cs-CZ" sz="1400" b="1" dirty="0"/>
          </a:p>
        </p:txBody>
      </p:sp>
      <p:sp>
        <p:nvSpPr>
          <p:cNvPr id="17" name="TextovéPole 16">
            <a:extLst>
              <a:ext uri="{FF2B5EF4-FFF2-40B4-BE49-F238E27FC236}">
                <a16:creationId xmlns:a16="http://schemas.microsoft.com/office/drawing/2014/main" id="{00084264-6E97-D13D-DCDB-85B893F7EB47}"/>
              </a:ext>
            </a:extLst>
          </p:cNvPr>
          <p:cNvSpPr txBox="1"/>
          <p:nvPr/>
        </p:nvSpPr>
        <p:spPr>
          <a:xfrm>
            <a:off x="4282291" y="4486863"/>
            <a:ext cx="2112475" cy="307777"/>
          </a:xfrm>
          <a:prstGeom prst="rect">
            <a:avLst/>
          </a:prstGeom>
          <a:noFill/>
        </p:spPr>
        <p:txBody>
          <a:bodyPr wrap="square" rtlCol="0">
            <a:spAutoFit/>
          </a:bodyPr>
          <a:lstStyle/>
          <a:p>
            <a:r>
              <a:rPr lang="cs-CZ" sz="1400" b="1" dirty="0"/>
              <a:t>Křížová validace</a:t>
            </a:r>
          </a:p>
        </p:txBody>
      </p:sp>
      <p:sp>
        <p:nvSpPr>
          <p:cNvPr id="18" name="TextovéPole 17">
            <a:extLst>
              <a:ext uri="{FF2B5EF4-FFF2-40B4-BE49-F238E27FC236}">
                <a16:creationId xmlns:a16="http://schemas.microsoft.com/office/drawing/2014/main" id="{A59BF1CB-0288-AEF1-2AAE-4BC632EB2DE4}"/>
              </a:ext>
            </a:extLst>
          </p:cNvPr>
          <p:cNvSpPr txBox="1"/>
          <p:nvPr/>
        </p:nvSpPr>
        <p:spPr>
          <a:xfrm>
            <a:off x="4135390" y="5602001"/>
            <a:ext cx="2112475" cy="307777"/>
          </a:xfrm>
          <a:prstGeom prst="rect">
            <a:avLst/>
          </a:prstGeom>
          <a:noFill/>
        </p:spPr>
        <p:txBody>
          <a:bodyPr wrap="square" rtlCol="0">
            <a:spAutoFit/>
          </a:bodyPr>
          <a:lstStyle/>
          <a:p>
            <a:r>
              <a:rPr lang="cs-CZ" sz="1400" b="1" dirty="0"/>
              <a:t>Interpolační metoda</a:t>
            </a:r>
          </a:p>
        </p:txBody>
      </p:sp>
      <p:sp>
        <p:nvSpPr>
          <p:cNvPr id="19" name="TextovéPole 18">
            <a:extLst>
              <a:ext uri="{FF2B5EF4-FFF2-40B4-BE49-F238E27FC236}">
                <a16:creationId xmlns:a16="http://schemas.microsoft.com/office/drawing/2014/main" id="{3BB2F7F2-5265-5987-4B81-91C0280255BF}"/>
              </a:ext>
            </a:extLst>
          </p:cNvPr>
          <p:cNvSpPr txBox="1"/>
          <p:nvPr/>
        </p:nvSpPr>
        <p:spPr>
          <a:xfrm>
            <a:off x="4074062" y="1343278"/>
            <a:ext cx="2021938" cy="600164"/>
          </a:xfrm>
          <a:prstGeom prst="rect">
            <a:avLst/>
          </a:prstGeom>
          <a:noFill/>
        </p:spPr>
        <p:txBody>
          <a:bodyPr wrap="square" rtlCol="0">
            <a:spAutoFit/>
          </a:bodyPr>
          <a:lstStyle/>
          <a:p>
            <a:r>
              <a:rPr lang="cs-CZ" sz="1100" dirty="0"/>
              <a:t>Gaussova distribuce</a:t>
            </a:r>
          </a:p>
          <a:p>
            <a:r>
              <a:rPr lang="cs-CZ" sz="1100" dirty="0"/>
              <a:t>Trend</a:t>
            </a:r>
          </a:p>
          <a:p>
            <a:r>
              <a:rPr lang="cs-CZ" sz="1100" dirty="0"/>
              <a:t>Transformace dat</a:t>
            </a:r>
          </a:p>
        </p:txBody>
      </p:sp>
      <p:sp>
        <p:nvSpPr>
          <p:cNvPr id="20" name="TextovéPole 19">
            <a:extLst>
              <a:ext uri="{FF2B5EF4-FFF2-40B4-BE49-F238E27FC236}">
                <a16:creationId xmlns:a16="http://schemas.microsoft.com/office/drawing/2014/main" id="{2AEE7C8B-7CC7-F39E-D424-197CA5FE4044}"/>
              </a:ext>
            </a:extLst>
          </p:cNvPr>
          <p:cNvSpPr txBox="1"/>
          <p:nvPr/>
        </p:nvSpPr>
        <p:spPr>
          <a:xfrm>
            <a:off x="4074062" y="2471255"/>
            <a:ext cx="2021938" cy="600164"/>
          </a:xfrm>
          <a:prstGeom prst="rect">
            <a:avLst/>
          </a:prstGeom>
          <a:noFill/>
        </p:spPr>
        <p:txBody>
          <a:bodyPr wrap="square" rtlCol="0">
            <a:spAutoFit/>
          </a:bodyPr>
          <a:lstStyle/>
          <a:p>
            <a:r>
              <a:rPr lang="cs-CZ" sz="1100" dirty="0"/>
              <a:t>Parametry</a:t>
            </a:r>
          </a:p>
          <a:p>
            <a:r>
              <a:rPr lang="cs-CZ" sz="1100" dirty="0"/>
              <a:t>Anizotropie</a:t>
            </a:r>
          </a:p>
          <a:p>
            <a:r>
              <a:rPr lang="cs-CZ" sz="1100" dirty="0"/>
              <a:t>Odstranění trendu</a:t>
            </a:r>
          </a:p>
        </p:txBody>
      </p:sp>
      <p:sp>
        <p:nvSpPr>
          <p:cNvPr id="21" name="TextovéPole 20">
            <a:extLst>
              <a:ext uri="{FF2B5EF4-FFF2-40B4-BE49-F238E27FC236}">
                <a16:creationId xmlns:a16="http://schemas.microsoft.com/office/drawing/2014/main" id="{E9FC0F5D-4B10-3112-5CCC-7D4200A363D7}"/>
              </a:ext>
            </a:extLst>
          </p:cNvPr>
          <p:cNvSpPr txBox="1"/>
          <p:nvPr/>
        </p:nvSpPr>
        <p:spPr>
          <a:xfrm>
            <a:off x="4074062" y="3623014"/>
            <a:ext cx="2021938" cy="600164"/>
          </a:xfrm>
          <a:prstGeom prst="rect">
            <a:avLst/>
          </a:prstGeom>
          <a:noFill/>
        </p:spPr>
        <p:txBody>
          <a:bodyPr wrap="square" rtlCol="0">
            <a:spAutoFit/>
          </a:bodyPr>
          <a:lstStyle/>
          <a:p>
            <a:r>
              <a:rPr lang="cs-CZ" sz="1100" dirty="0"/>
              <a:t>Sférický</a:t>
            </a:r>
          </a:p>
          <a:p>
            <a:r>
              <a:rPr lang="cs-CZ" sz="1100" dirty="0"/>
              <a:t>Exponenciální</a:t>
            </a:r>
          </a:p>
          <a:p>
            <a:r>
              <a:rPr lang="cs-CZ" sz="1100" dirty="0"/>
              <a:t>Gaussovský</a:t>
            </a:r>
          </a:p>
        </p:txBody>
      </p:sp>
      <p:sp>
        <p:nvSpPr>
          <p:cNvPr id="22" name="TextovéPole 21">
            <a:extLst>
              <a:ext uri="{FF2B5EF4-FFF2-40B4-BE49-F238E27FC236}">
                <a16:creationId xmlns:a16="http://schemas.microsoft.com/office/drawing/2014/main" id="{9FF45891-4D38-5E4B-9532-C7957D2D541F}"/>
              </a:ext>
            </a:extLst>
          </p:cNvPr>
          <p:cNvSpPr txBox="1"/>
          <p:nvPr/>
        </p:nvSpPr>
        <p:spPr>
          <a:xfrm>
            <a:off x="4097673" y="4740607"/>
            <a:ext cx="2021938" cy="261610"/>
          </a:xfrm>
          <a:prstGeom prst="rect">
            <a:avLst/>
          </a:prstGeom>
          <a:noFill/>
        </p:spPr>
        <p:txBody>
          <a:bodyPr wrap="square" rtlCol="0">
            <a:spAutoFit/>
          </a:bodyPr>
          <a:lstStyle/>
          <a:p>
            <a:r>
              <a:rPr lang="cs-CZ" sz="1100" dirty="0"/>
              <a:t>Predikce chyb</a:t>
            </a:r>
          </a:p>
        </p:txBody>
      </p:sp>
      <p:sp>
        <p:nvSpPr>
          <p:cNvPr id="23" name="TextovéPole 22">
            <a:extLst>
              <a:ext uri="{FF2B5EF4-FFF2-40B4-BE49-F238E27FC236}">
                <a16:creationId xmlns:a16="http://schemas.microsoft.com/office/drawing/2014/main" id="{45EF14DA-E80B-81CB-DA23-AF4BD0746694}"/>
              </a:ext>
            </a:extLst>
          </p:cNvPr>
          <p:cNvSpPr txBox="1"/>
          <p:nvPr/>
        </p:nvSpPr>
        <p:spPr>
          <a:xfrm>
            <a:off x="4044859" y="5838714"/>
            <a:ext cx="2021938" cy="430887"/>
          </a:xfrm>
          <a:prstGeom prst="rect">
            <a:avLst/>
          </a:prstGeom>
          <a:noFill/>
        </p:spPr>
        <p:txBody>
          <a:bodyPr wrap="square" rtlCol="0">
            <a:spAutoFit/>
          </a:bodyPr>
          <a:lstStyle/>
          <a:p>
            <a:r>
              <a:rPr lang="cs-CZ" sz="1100" dirty="0"/>
              <a:t>Volba metody</a:t>
            </a:r>
          </a:p>
          <a:p>
            <a:r>
              <a:rPr lang="cs-CZ" sz="1100" dirty="0" err="1"/>
              <a:t>Krigování</a:t>
            </a:r>
            <a:endParaRPr lang="cs-CZ" sz="1100" dirty="0"/>
          </a:p>
        </p:txBody>
      </p:sp>
      <p:cxnSp>
        <p:nvCxnSpPr>
          <p:cNvPr id="25" name="Přímá spojnice se šipkou 24">
            <a:extLst>
              <a:ext uri="{FF2B5EF4-FFF2-40B4-BE49-F238E27FC236}">
                <a16:creationId xmlns:a16="http://schemas.microsoft.com/office/drawing/2014/main" id="{32B90B46-266C-F052-D39C-1F7F558180F6}"/>
              </a:ext>
            </a:extLst>
          </p:cNvPr>
          <p:cNvCxnSpPr>
            <a:stCxn id="3" idx="2"/>
            <a:endCxn id="15" idx="0"/>
          </p:cNvCxnSpPr>
          <p:nvPr/>
        </p:nvCxnSpPr>
        <p:spPr>
          <a:xfrm flipH="1">
            <a:off x="5069938" y="1988165"/>
            <a:ext cx="1" cy="2559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Přímá spojnice se šipkou 26">
            <a:extLst>
              <a:ext uri="{FF2B5EF4-FFF2-40B4-BE49-F238E27FC236}">
                <a16:creationId xmlns:a16="http://schemas.microsoft.com/office/drawing/2014/main" id="{1AAC8145-712B-EC9B-F749-02AE0262EFBA}"/>
              </a:ext>
            </a:extLst>
          </p:cNvPr>
          <p:cNvCxnSpPr>
            <a:cxnSpLocks/>
          </p:cNvCxnSpPr>
          <p:nvPr/>
        </p:nvCxnSpPr>
        <p:spPr>
          <a:xfrm flipH="1">
            <a:off x="5062884" y="3152727"/>
            <a:ext cx="14113" cy="2325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Přímá spojnice se šipkou 29">
            <a:extLst>
              <a:ext uri="{FF2B5EF4-FFF2-40B4-BE49-F238E27FC236}">
                <a16:creationId xmlns:a16="http://schemas.microsoft.com/office/drawing/2014/main" id="{BBF28991-D52D-2B96-9CCE-B84EC5EAF123}"/>
              </a:ext>
            </a:extLst>
          </p:cNvPr>
          <p:cNvCxnSpPr>
            <a:stCxn id="5" idx="2"/>
          </p:cNvCxnSpPr>
          <p:nvPr/>
        </p:nvCxnSpPr>
        <p:spPr>
          <a:xfrm flipH="1">
            <a:off x="5069939" y="4277478"/>
            <a:ext cx="1" cy="2194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Přímá spojnice se šipkou 31">
            <a:extLst>
              <a:ext uri="{FF2B5EF4-FFF2-40B4-BE49-F238E27FC236}">
                <a16:creationId xmlns:a16="http://schemas.microsoft.com/office/drawing/2014/main" id="{290B1BA0-39D4-9C19-2BA0-90572893A4C1}"/>
              </a:ext>
            </a:extLst>
          </p:cNvPr>
          <p:cNvCxnSpPr>
            <a:stCxn id="6" idx="2"/>
          </p:cNvCxnSpPr>
          <p:nvPr/>
        </p:nvCxnSpPr>
        <p:spPr>
          <a:xfrm flipH="1">
            <a:off x="5055828" y="5402229"/>
            <a:ext cx="1" cy="2194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Obdélník: se zakulacenými rohy 32">
            <a:extLst>
              <a:ext uri="{FF2B5EF4-FFF2-40B4-BE49-F238E27FC236}">
                <a16:creationId xmlns:a16="http://schemas.microsoft.com/office/drawing/2014/main" id="{9DF0CB63-CF00-CBFB-61A8-CDC20ABC937F}"/>
              </a:ext>
            </a:extLst>
          </p:cNvPr>
          <p:cNvSpPr/>
          <p:nvPr/>
        </p:nvSpPr>
        <p:spPr>
          <a:xfrm>
            <a:off x="6859946" y="1038095"/>
            <a:ext cx="1358020" cy="90534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34" name="Obdélník: se zakulacenými rohy 33">
            <a:extLst>
              <a:ext uri="{FF2B5EF4-FFF2-40B4-BE49-F238E27FC236}">
                <a16:creationId xmlns:a16="http://schemas.microsoft.com/office/drawing/2014/main" id="{C435E88E-A31E-2F4C-7F1B-9D08D314A7B9}"/>
              </a:ext>
            </a:extLst>
          </p:cNvPr>
          <p:cNvSpPr/>
          <p:nvPr/>
        </p:nvSpPr>
        <p:spPr>
          <a:xfrm>
            <a:off x="6859946" y="2244155"/>
            <a:ext cx="1358019" cy="90534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35" name="Obdélník: se zakulacenými rohy 34">
            <a:extLst>
              <a:ext uri="{FF2B5EF4-FFF2-40B4-BE49-F238E27FC236}">
                <a16:creationId xmlns:a16="http://schemas.microsoft.com/office/drawing/2014/main" id="{F8ECB6D2-177B-814E-5127-EBA3FA659506}"/>
              </a:ext>
            </a:extLst>
          </p:cNvPr>
          <p:cNvSpPr/>
          <p:nvPr/>
        </p:nvSpPr>
        <p:spPr>
          <a:xfrm>
            <a:off x="6859946" y="3385317"/>
            <a:ext cx="1358020" cy="90356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36" name="Obdélník: se zakulacenými rohy 35">
            <a:extLst>
              <a:ext uri="{FF2B5EF4-FFF2-40B4-BE49-F238E27FC236}">
                <a16:creationId xmlns:a16="http://schemas.microsoft.com/office/drawing/2014/main" id="{3FC45D55-19BC-1193-FE9D-8E18D3821177}"/>
              </a:ext>
            </a:extLst>
          </p:cNvPr>
          <p:cNvSpPr/>
          <p:nvPr/>
        </p:nvSpPr>
        <p:spPr>
          <a:xfrm>
            <a:off x="6825337" y="4498660"/>
            <a:ext cx="1358020" cy="90356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37" name="Obdélník: se zakulacenými rohy 36">
            <a:extLst>
              <a:ext uri="{FF2B5EF4-FFF2-40B4-BE49-F238E27FC236}">
                <a16:creationId xmlns:a16="http://schemas.microsoft.com/office/drawing/2014/main" id="{05663704-6C51-7479-C85D-A52045341BBD}"/>
              </a:ext>
            </a:extLst>
          </p:cNvPr>
          <p:cNvSpPr/>
          <p:nvPr/>
        </p:nvSpPr>
        <p:spPr>
          <a:xfrm>
            <a:off x="6859946" y="5621634"/>
            <a:ext cx="1358020" cy="90356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38" name="TextovéPole 37">
            <a:extLst>
              <a:ext uri="{FF2B5EF4-FFF2-40B4-BE49-F238E27FC236}">
                <a16:creationId xmlns:a16="http://schemas.microsoft.com/office/drawing/2014/main" id="{6391E997-7216-3265-28C9-024054F0E4CF}"/>
              </a:ext>
            </a:extLst>
          </p:cNvPr>
          <p:cNvSpPr txBox="1"/>
          <p:nvPr/>
        </p:nvSpPr>
        <p:spPr>
          <a:xfrm>
            <a:off x="6877080" y="1181564"/>
            <a:ext cx="2021938" cy="600164"/>
          </a:xfrm>
          <a:prstGeom prst="rect">
            <a:avLst/>
          </a:prstGeom>
          <a:noFill/>
        </p:spPr>
        <p:txBody>
          <a:bodyPr wrap="square" rtlCol="0">
            <a:spAutoFit/>
          </a:bodyPr>
          <a:lstStyle/>
          <a:p>
            <a:r>
              <a:rPr lang="cs-CZ" sz="1100" dirty="0"/>
              <a:t>Popisná statistika</a:t>
            </a:r>
          </a:p>
          <a:p>
            <a:r>
              <a:rPr lang="cs-CZ" sz="1100" dirty="0"/>
              <a:t>Histogram</a:t>
            </a:r>
          </a:p>
          <a:p>
            <a:r>
              <a:rPr lang="cs-CZ" sz="1100" dirty="0"/>
              <a:t>QQ graf</a:t>
            </a:r>
          </a:p>
        </p:txBody>
      </p:sp>
      <p:sp>
        <p:nvSpPr>
          <p:cNvPr id="39" name="TextovéPole 38">
            <a:extLst>
              <a:ext uri="{FF2B5EF4-FFF2-40B4-BE49-F238E27FC236}">
                <a16:creationId xmlns:a16="http://schemas.microsoft.com/office/drawing/2014/main" id="{7D732DBF-A1D9-66C8-158D-1D0B5106D2ED}"/>
              </a:ext>
            </a:extLst>
          </p:cNvPr>
          <p:cNvSpPr txBox="1"/>
          <p:nvPr/>
        </p:nvSpPr>
        <p:spPr>
          <a:xfrm>
            <a:off x="6877080" y="2382586"/>
            <a:ext cx="2021938" cy="600164"/>
          </a:xfrm>
          <a:prstGeom prst="rect">
            <a:avLst/>
          </a:prstGeom>
          <a:noFill/>
        </p:spPr>
        <p:txBody>
          <a:bodyPr wrap="square" rtlCol="0">
            <a:spAutoFit/>
          </a:bodyPr>
          <a:lstStyle/>
          <a:p>
            <a:r>
              <a:rPr lang="cs-CZ" sz="1100" dirty="0" err="1"/>
              <a:t>Semivariační</a:t>
            </a:r>
            <a:r>
              <a:rPr lang="cs-CZ" sz="1100" dirty="0"/>
              <a:t> mrak</a:t>
            </a:r>
          </a:p>
          <a:p>
            <a:r>
              <a:rPr lang="cs-CZ" sz="1100" dirty="0"/>
              <a:t>Izotropie</a:t>
            </a:r>
          </a:p>
          <a:p>
            <a:r>
              <a:rPr lang="cs-CZ" sz="1100" dirty="0"/>
              <a:t>Elipsa anizotropie</a:t>
            </a:r>
          </a:p>
        </p:txBody>
      </p:sp>
      <p:sp>
        <p:nvSpPr>
          <p:cNvPr id="40" name="TextovéPole 39">
            <a:extLst>
              <a:ext uri="{FF2B5EF4-FFF2-40B4-BE49-F238E27FC236}">
                <a16:creationId xmlns:a16="http://schemas.microsoft.com/office/drawing/2014/main" id="{06EAD9AF-FA27-68CD-6477-1D55A0E7C046}"/>
              </a:ext>
            </a:extLst>
          </p:cNvPr>
          <p:cNvSpPr txBox="1"/>
          <p:nvPr/>
        </p:nvSpPr>
        <p:spPr>
          <a:xfrm>
            <a:off x="6877080" y="3524723"/>
            <a:ext cx="2021938" cy="600164"/>
          </a:xfrm>
          <a:prstGeom prst="rect">
            <a:avLst/>
          </a:prstGeom>
          <a:noFill/>
        </p:spPr>
        <p:txBody>
          <a:bodyPr wrap="square" rtlCol="0">
            <a:spAutoFit/>
          </a:bodyPr>
          <a:lstStyle/>
          <a:p>
            <a:r>
              <a:rPr lang="cs-CZ" sz="1100" dirty="0"/>
              <a:t>Práh</a:t>
            </a:r>
          </a:p>
          <a:p>
            <a:r>
              <a:rPr lang="cs-CZ" sz="1100" dirty="0"/>
              <a:t>Dosah</a:t>
            </a:r>
          </a:p>
          <a:p>
            <a:r>
              <a:rPr lang="cs-CZ" sz="1100" dirty="0"/>
              <a:t>Rozptyl</a:t>
            </a:r>
          </a:p>
        </p:txBody>
      </p:sp>
      <p:sp>
        <p:nvSpPr>
          <p:cNvPr id="41" name="TextovéPole 40">
            <a:extLst>
              <a:ext uri="{FF2B5EF4-FFF2-40B4-BE49-F238E27FC236}">
                <a16:creationId xmlns:a16="http://schemas.microsoft.com/office/drawing/2014/main" id="{F3CEE49C-F5C9-F56E-C998-1342C40C6C5A}"/>
              </a:ext>
            </a:extLst>
          </p:cNvPr>
          <p:cNvSpPr txBox="1"/>
          <p:nvPr/>
        </p:nvSpPr>
        <p:spPr>
          <a:xfrm>
            <a:off x="6877080" y="4611686"/>
            <a:ext cx="2021938" cy="600164"/>
          </a:xfrm>
          <a:prstGeom prst="rect">
            <a:avLst/>
          </a:prstGeom>
          <a:noFill/>
        </p:spPr>
        <p:txBody>
          <a:bodyPr wrap="square" rtlCol="0">
            <a:spAutoFit/>
          </a:bodyPr>
          <a:lstStyle/>
          <a:p>
            <a:r>
              <a:rPr lang="cs-CZ" sz="1100" dirty="0"/>
              <a:t>Histogram</a:t>
            </a:r>
          </a:p>
          <a:p>
            <a:r>
              <a:rPr lang="cs-CZ" sz="1100" dirty="0" err="1"/>
              <a:t>Rozptylogram</a:t>
            </a:r>
            <a:endParaRPr lang="cs-CZ" sz="1100" dirty="0"/>
          </a:p>
          <a:p>
            <a:r>
              <a:rPr lang="cs-CZ" sz="1100" dirty="0"/>
              <a:t>Chyby</a:t>
            </a:r>
          </a:p>
        </p:txBody>
      </p:sp>
      <p:sp>
        <p:nvSpPr>
          <p:cNvPr id="42" name="TextovéPole 41">
            <a:extLst>
              <a:ext uri="{FF2B5EF4-FFF2-40B4-BE49-F238E27FC236}">
                <a16:creationId xmlns:a16="http://schemas.microsoft.com/office/drawing/2014/main" id="{FDA9C034-910E-CA30-243A-626A42159EF9}"/>
              </a:ext>
            </a:extLst>
          </p:cNvPr>
          <p:cNvSpPr txBox="1"/>
          <p:nvPr/>
        </p:nvSpPr>
        <p:spPr>
          <a:xfrm>
            <a:off x="6957053" y="5754075"/>
            <a:ext cx="2021938" cy="430887"/>
          </a:xfrm>
          <a:prstGeom prst="rect">
            <a:avLst/>
          </a:prstGeom>
          <a:noFill/>
        </p:spPr>
        <p:txBody>
          <a:bodyPr wrap="square" rtlCol="0">
            <a:spAutoFit/>
          </a:bodyPr>
          <a:lstStyle/>
          <a:p>
            <a:r>
              <a:rPr lang="cs-CZ" sz="1100" dirty="0"/>
              <a:t>Mapa </a:t>
            </a:r>
          </a:p>
          <a:p>
            <a:r>
              <a:rPr lang="cs-CZ" sz="1100" dirty="0"/>
              <a:t>Mapa chyb</a:t>
            </a:r>
          </a:p>
        </p:txBody>
      </p:sp>
      <p:cxnSp>
        <p:nvCxnSpPr>
          <p:cNvPr id="44" name="Přímá spojnice se šipkou 43">
            <a:extLst>
              <a:ext uri="{FF2B5EF4-FFF2-40B4-BE49-F238E27FC236}">
                <a16:creationId xmlns:a16="http://schemas.microsoft.com/office/drawing/2014/main" id="{1296FF66-7015-4437-2D3A-4B3B972AF9E5}"/>
              </a:ext>
            </a:extLst>
          </p:cNvPr>
          <p:cNvCxnSpPr>
            <a:stCxn id="3" idx="3"/>
          </p:cNvCxnSpPr>
          <p:nvPr/>
        </p:nvCxnSpPr>
        <p:spPr>
          <a:xfrm>
            <a:off x="6246889" y="1535492"/>
            <a:ext cx="630191" cy="162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Přímá spojnice se šipkou 44">
            <a:extLst>
              <a:ext uri="{FF2B5EF4-FFF2-40B4-BE49-F238E27FC236}">
                <a16:creationId xmlns:a16="http://schemas.microsoft.com/office/drawing/2014/main" id="{0CA13836-78D1-9B24-9139-BF4E93A57EF1}"/>
              </a:ext>
            </a:extLst>
          </p:cNvPr>
          <p:cNvCxnSpPr/>
          <p:nvPr/>
        </p:nvCxnSpPr>
        <p:spPr>
          <a:xfrm>
            <a:off x="6229755" y="2779618"/>
            <a:ext cx="630191" cy="162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Přímá spojnice se šipkou 45">
            <a:extLst>
              <a:ext uri="{FF2B5EF4-FFF2-40B4-BE49-F238E27FC236}">
                <a16:creationId xmlns:a16="http://schemas.microsoft.com/office/drawing/2014/main" id="{8F1D9EDE-CE5F-019E-2FB9-6E5945066FE3}"/>
              </a:ext>
            </a:extLst>
          </p:cNvPr>
          <p:cNvCxnSpPr/>
          <p:nvPr/>
        </p:nvCxnSpPr>
        <p:spPr>
          <a:xfrm>
            <a:off x="6229754" y="3914966"/>
            <a:ext cx="630191" cy="162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7" name="Přímá spojnice se šipkou 46">
            <a:extLst>
              <a:ext uri="{FF2B5EF4-FFF2-40B4-BE49-F238E27FC236}">
                <a16:creationId xmlns:a16="http://schemas.microsoft.com/office/drawing/2014/main" id="{B8673AA8-D6A3-CE86-70DF-C8C172D058BF}"/>
              </a:ext>
            </a:extLst>
          </p:cNvPr>
          <p:cNvCxnSpPr/>
          <p:nvPr/>
        </p:nvCxnSpPr>
        <p:spPr>
          <a:xfrm>
            <a:off x="6221017" y="5002217"/>
            <a:ext cx="630191" cy="162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8" name="Přímá spojnice se šipkou 47">
            <a:extLst>
              <a:ext uri="{FF2B5EF4-FFF2-40B4-BE49-F238E27FC236}">
                <a16:creationId xmlns:a16="http://schemas.microsoft.com/office/drawing/2014/main" id="{256DB364-2AB6-0BDA-A435-7AB1CAD2B60A}"/>
              </a:ext>
            </a:extLst>
          </p:cNvPr>
          <p:cNvCxnSpPr/>
          <p:nvPr/>
        </p:nvCxnSpPr>
        <p:spPr>
          <a:xfrm>
            <a:off x="6229753" y="6086989"/>
            <a:ext cx="630191" cy="162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08333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Explorační analýza dat</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400" dirty="0"/>
              <a:t>Explorační analýza dat (EDA) je proces zkoumání a vizualizace dat s cílem odhalit jejich vlastnosti, vztahy a rozdělení. </a:t>
            </a:r>
          </a:p>
          <a:p>
            <a:pPr marL="342900" indent="-342900" algn="just">
              <a:buFont typeface="Arial" panose="020B0604020202020204" pitchFamily="34" charset="0"/>
              <a:buChar char="•"/>
            </a:pPr>
            <a:r>
              <a:rPr lang="cs-CZ" sz="2400" dirty="0"/>
              <a:t>EDA obvykle začíná popisem dat, což může zahrnovat statistické charakteristiky jako průměr, medián, rozptyl a kvartily. Poté se provádí vizualizace dat, aby se získala představa o jejich rozdělení, vztazích a extrémech.</a:t>
            </a:r>
          </a:p>
          <a:p>
            <a:pPr marL="342900" indent="-342900" algn="just">
              <a:buFont typeface="Arial" panose="020B0604020202020204" pitchFamily="34" charset="0"/>
              <a:buChar char="•"/>
            </a:pPr>
            <a:endParaRPr lang="cs-CZ" sz="2200" dirty="0"/>
          </a:p>
        </p:txBody>
      </p:sp>
      <p:pic>
        <p:nvPicPr>
          <p:cNvPr id="5" name="Obrázek 4">
            <a:extLst>
              <a:ext uri="{FF2B5EF4-FFF2-40B4-BE49-F238E27FC236}">
                <a16:creationId xmlns:a16="http://schemas.microsoft.com/office/drawing/2014/main" id="{1BD93347-9B0A-BC46-C0B6-029BF43731BD}"/>
              </a:ext>
            </a:extLst>
          </p:cNvPr>
          <p:cNvPicPr>
            <a:picLocks noChangeAspect="1"/>
          </p:cNvPicPr>
          <p:nvPr/>
        </p:nvPicPr>
        <p:blipFill>
          <a:blip r:embed="rId2"/>
          <a:stretch>
            <a:fillRect/>
          </a:stretch>
        </p:blipFill>
        <p:spPr>
          <a:xfrm>
            <a:off x="1235412" y="3799834"/>
            <a:ext cx="9883303" cy="2737154"/>
          </a:xfrm>
          <a:prstGeom prst="rect">
            <a:avLst/>
          </a:prstGeom>
        </p:spPr>
      </p:pic>
      <p:sp>
        <p:nvSpPr>
          <p:cNvPr id="6" name="TextovéPole 5">
            <a:extLst>
              <a:ext uri="{FF2B5EF4-FFF2-40B4-BE49-F238E27FC236}">
                <a16:creationId xmlns:a16="http://schemas.microsoft.com/office/drawing/2014/main" id="{8648DFBE-964F-8314-D14E-5D5201462BE2}"/>
              </a:ext>
            </a:extLst>
          </p:cNvPr>
          <p:cNvSpPr txBox="1"/>
          <p:nvPr/>
        </p:nvSpPr>
        <p:spPr>
          <a:xfrm>
            <a:off x="3558012" y="6381750"/>
            <a:ext cx="6174463" cy="307777"/>
          </a:xfrm>
          <a:prstGeom prst="rect">
            <a:avLst/>
          </a:prstGeom>
          <a:noFill/>
        </p:spPr>
        <p:txBody>
          <a:bodyPr wrap="square" rtlCol="0">
            <a:spAutoFit/>
          </a:bodyPr>
          <a:lstStyle/>
          <a:p>
            <a:r>
              <a:rPr lang="cs-CZ" sz="1400" dirty="0"/>
              <a:t>Zdroj: https://towardsdatascience.com/exploratory-data-analysis-8fc1cb20fd15</a:t>
            </a:r>
          </a:p>
        </p:txBody>
      </p:sp>
    </p:spTree>
    <p:extLst>
      <p:ext uri="{BB962C8B-B14F-4D97-AF65-F5344CB8AC3E}">
        <p14:creationId xmlns:p14="http://schemas.microsoft.com/office/powerpoint/2010/main" val="1767518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Histogram</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400" dirty="0"/>
              <a:t>Histogram je typ grafu, který se používá k vizualizaci rozdělení dat. Histogram zobrazuje frekvenci výskytu hodnot v určitém intervalu. Osa x v histogramu představuje hodnoty, které se mohou vyskytnout v datech, a osa y představuje počet výskytů hodnot v každém intervalu.</a:t>
            </a:r>
          </a:p>
          <a:p>
            <a:pPr marL="342900" indent="-342900" algn="just">
              <a:buFont typeface="Arial" panose="020B0604020202020204" pitchFamily="34" charset="0"/>
              <a:buChar char="•"/>
            </a:pPr>
            <a:r>
              <a:rPr lang="cs-CZ" sz="2400" dirty="0"/>
              <a:t>Histogramy jsou obvykle konstruovány tak, že se rozsah hodnot, který se může vyskytnout v datech, rozdělí do několika intervalů. Intervaly mají obvykle stejnou šířku, ale mohou se také měnit podle konkrétních potřeb.</a:t>
            </a:r>
          </a:p>
          <a:p>
            <a:pPr marL="342900" indent="-342900" algn="just">
              <a:buFont typeface="Arial" panose="020B0604020202020204" pitchFamily="34" charset="0"/>
              <a:buChar char="•"/>
            </a:pPr>
            <a:r>
              <a:rPr lang="cs-CZ" sz="2400" dirty="0"/>
              <a:t>Poté se počítá počet hodnot, které spadají do každého intervalu, a tento počet se zobrazuje na ose y jako výška sloupce. </a:t>
            </a:r>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2257333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Krabicový graf</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a:xfrm>
            <a:off x="192087" y="1980085"/>
            <a:ext cx="11807825" cy="4211637"/>
          </a:xfrm>
        </p:spPr>
        <p:txBody>
          <a:bodyPr>
            <a:normAutofit/>
          </a:bodyPr>
          <a:lstStyle/>
          <a:p>
            <a:pPr marL="342900" indent="-342900" algn="just">
              <a:buFont typeface="Arial" panose="020B0604020202020204" pitchFamily="34" charset="0"/>
              <a:buChar char="•"/>
            </a:pPr>
            <a:r>
              <a:rPr lang="cs-CZ" sz="2400" dirty="0"/>
              <a:t>Krabicový graf (též označován jako </a:t>
            </a:r>
            <a:r>
              <a:rPr lang="cs-CZ" sz="2400" dirty="0" err="1"/>
              <a:t>boxplot</a:t>
            </a:r>
            <a:r>
              <a:rPr lang="cs-CZ" sz="2400" dirty="0"/>
              <a:t> nebo diagram krabicového grafu) je druh statistického grafu, který slouží k vizualizaci rozložení dat. Krabicový graf zobrazuje pět statistických charakteristik datové sady: medián, kvartily (Q1 a Q3) a minimum a maximum. Tyto charakteristiky jsou zobrazeny v jednom grafu pomocí krabic a vodorovné čáry.</a:t>
            </a:r>
          </a:p>
          <a:p>
            <a:pPr marL="342900" indent="-342900" algn="just">
              <a:buFont typeface="Arial" panose="020B0604020202020204" pitchFamily="34" charset="0"/>
              <a:buChar char="•"/>
            </a:pPr>
            <a:r>
              <a:rPr lang="cs-CZ" sz="2400" dirty="0"/>
              <a:t>Krabicový graf je tvořen krabicí (box), která zahrnuje </a:t>
            </a:r>
            <a:r>
              <a:rPr lang="cs-CZ" sz="2400" dirty="0" err="1"/>
              <a:t>interkvartilové</a:t>
            </a:r>
            <a:r>
              <a:rPr lang="cs-CZ" sz="2400" dirty="0"/>
              <a:t> rozpětí (IQR), které je definováno jako rozdíl mezi třetím a prvním kvartilem (Q3 - Q1). Vodorovná čára uvnitř krabice reprezentuje medián a vodorovné úsečky (označované jako "vousy") spojují krabici s minimum a maximem. Pokud jsou některá data považována za odlehlá, jsou zobrazena jako samostatné body.</a:t>
            </a:r>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2592954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3CD0ABDA-2D8F-7C1F-AF29-D223F3537D9A}"/>
              </a:ext>
            </a:extLst>
          </p:cNvPr>
          <p:cNvPicPr>
            <a:picLocks noChangeAspect="1"/>
          </p:cNvPicPr>
          <p:nvPr/>
        </p:nvPicPr>
        <p:blipFill rotWithShape="1">
          <a:blip r:embed="rId2"/>
          <a:srcRect l="6737"/>
          <a:stretch/>
        </p:blipFill>
        <p:spPr>
          <a:xfrm>
            <a:off x="223736" y="430818"/>
            <a:ext cx="7125137" cy="3338649"/>
          </a:xfrm>
          <a:prstGeom prst="rect">
            <a:avLst/>
          </a:prstGeom>
        </p:spPr>
      </p:pic>
      <p:pic>
        <p:nvPicPr>
          <p:cNvPr id="5" name="Obrázek 4">
            <a:extLst>
              <a:ext uri="{FF2B5EF4-FFF2-40B4-BE49-F238E27FC236}">
                <a16:creationId xmlns:a16="http://schemas.microsoft.com/office/drawing/2014/main" id="{AEC83F95-D04C-7323-12A9-C3692E679A88}"/>
              </a:ext>
            </a:extLst>
          </p:cNvPr>
          <p:cNvPicPr>
            <a:picLocks noChangeAspect="1"/>
          </p:cNvPicPr>
          <p:nvPr/>
        </p:nvPicPr>
        <p:blipFill>
          <a:blip r:embed="rId3"/>
          <a:stretch>
            <a:fillRect/>
          </a:stretch>
        </p:blipFill>
        <p:spPr>
          <a:xfrm>
            <a:off x="1839815" y="3769467"/>
            <a:ext cx="8839032" cy="2203315"/>
          </a:xfrm>
          <a:prstGeom prst="rect">
            <a:avLst/>
          </a:prstGeom>
        </p:spPr>
      </p:pic>
      <p:pic>
        <p:nvPicPr>
          <p:cNvPr id="7" name="Obrázek 6">
            <a:extLst>
              <a:ext uri="{FF2B5EF4-FFF2-40B4-BE49-F238E27FC236}">
                <a16:creationId xmlns:a16="http://schemas.microsoft.com/office/drawing/2014/main" id="{5BFE7CDA-6A2B-0997-7623-565E6CDA32B3}"/>
              </a:ext>
            </a:extLst>
          </p:cNvPr>
          <p:cNvPicPr>
            <a:picLocks noChangeAspect="1"/>
          </p:cNvPicPr>
          <p:nvPr/>
        </p:nvPicPr>
        <p:blipFill>
          <a:blip r:embed="rId4"/>
          <a:stretch>
            <a:fillRect/>
          </a:stretch>
        </p:blipFill>
        <p:spPr>
          <a:xfrm>
            <a:off x="7185897" y="226536"/>
            <a:ext cx="4553892" cy="3338649"/>
          </a:xfrm>
          <a:prstGeom prst="rect">
            <a:avLst/>
          </a:prstGeom>
        </p:spPr>
      </p:pic>
      <p:sp>
        <p:nvSpPr>
          <p:cNvPr id="8" name="TextovéPole 7">
            <a:extLst>
              <a:ext uri="{FF2B5EF4-FFF2-40B4-BE49-F238E27FC236}">
                <a16:creationId xmlns:a16="http://schemas.microsoft.com/office/drawing/2014/main" id="{6B9C8E3E-7241-6ADD-916B-59D607DC9F65}"/>
              </a:ext>
            </a:extLst>
          </p:cNvPr>
          <p:cNvSpPr txBox="1"/>
          <p:nvPr/>
        </p:nvSpPr>
        <p:spPr>
          <a:xfrm>
            <a:off x="3558012" y="6381750"/>
            <a:ext cx="6174463" cy="307777"/>
          </a:xfrm>
          <a:prstGeom prst="rect">
            <a:avLst/>
          </a:prstGeom>
          <a:noFill/>
        </p:spPr>
        <p:txBody>
          <a:bodyPr wrap="square" rtlCol="0">
            <a:spAutoFit/>
          </a:bodyPr>
          <a:lstStyle/>
          <a:p>
            <a:r>
              <a:rPr lang="cs-CZ" sz="1400" dirty="0"/>
              <a:t>Zdroj: https://towardsdatascience.com/exploratory-data-analysis-8fc1cb20fd15</a:t>
            </a:r>
          </a:p>
        </p:txBody>
      </p:sp>
    </p:spTree>
    <p:extLst>
      <p:ext uri="{BB962C8B-B14F-4D97-AF65-F5344CB8AC3E}">
        <p14:creationId xmlns:p14="http://schemas.microsoft.com/office/powerpoint/2010/main" val="3445377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Kvantil-kvantilový graf (QQ graf)</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200" dirty="0"/>
              <a:t>QQ graf (</a:t>
            </a:r>
            <a:r>
              <a:rPr lang="cs-CZ" sz="2200" dirty="0" err="1"/>
              <a:t>quantile-quantile</a:t>
            </a:r>
            <a:r>
              <a:rPr lang="cs-CZ" sz="2200" dirty="0"/>
              <a:t> graf) je statistický graf používaný k vizuálnímu porovnání pravděpodobnostního rozdělení náhodné proměnné s normálním rozdělením. Graf zobrazuje kvantily porovnávaného rozdělení na x-ové ose a kvantily normálního rozdělení na y-</a:t>
            </a:r>
            <a:r>
              <a:rPr lang="cs-CZ" sz="2200" dirty="0" err="1"/>
              <a:t>ové</a:t>
            </a:r>
            <a:r>
              <a:rPr lang="cs-CZ" sz="2200" dirty="0"/>
              <a:t> ose.</a:t>
            </a:r>
          </a:p>
          <a:p>
            <a:pPr marL="342900" indent="-342900" algn="just">
              <a:buFont typeface="Arial" panose="020B0604020202020204" pitchFamily="34" charset="0"/>
              <a:buChar char="•"/>
            </a:pPr>
            <a:r>
              <a:rPr lang="cs-CZ" sz="2200" dirty="0"/>
              <a:t>Pro vytvoření QQ grafu se nejprve určí kvantily porovnávaného rozdělení a normálního rozdělení. Poté jsou body grafu vytvořeny tak, že každý bod reprezentuje odpovídající kvantil porovnávaného rozdělení na x-ové ose a odpovídající kvantil normálního rozdělení na y-</a:t>
            </a:r>
            <a:r>
              <a:rPr lang="cs-CZ" sz="2200" dirty="0" err="1"/>
              <a:t>ové</a:t>
            </a:r>
            <a:r>
              <a:rPr lang="cs-CZ" sz="2200" dirty="0"/>
              <a:t> ose. Pokud jsou obě rozdělení normální, body by měly následovat diagonální čáru.</a:t>
            </a:r>
          </a:p>
          <a:p>
            <a:pPr marL="342900" indent="-342900" algn="just">
              <a:buFont typeface="Arial" panose="020B0604020202020204" pitchFamily="34" charset="0"/>
              <a:buChar char="•"/>
            </a:pPr>
            <a:r>
              <a:rPr lang="cs-CZ" sz="2200" dirty="0"/>
              <a:t>QQ grafy jsou užitečné nástroje pro diagnostiku a vizualizaci, zda je daná náhodná proměnná aproximována normálním rozdělením. Pokud jsou body na grafu blíže diagonále, naznačuje to, že náhodná proměnná je dobře aproximována normálním rozdělením. Pokud jsou body vzdálenější od diagonály, mohou naznačovat, že rozdělení náhodné proměnné se výrazně liší od normálního rozdělení.</a:t>
            </a:r>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853021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44CC107E-5016-799E-AEFA-5C83F9F703A9}"/>
              </a:ext>
            </a:extLst>
          </p:cNvPr>
          <p:cNvPicPr>
            <a:picLocks noChangeAspect="1"/>
          </p:cNvPicPr>
          <p:nvPr/>
        </p:nvPicPr>
        <p:blipFill rotWithShape="1">
          <a:blip r:embed="rId2"/>
          <a:srcRect t="9610"/>
          <a:stretch/>
        </p:blipFill>
        <p:spPr>
          <a:xfrm>
            <a:off x="2893813" y="282102"/>
            <a:ext cx="6735115" cy="5700409"/>
          </a:xfrm>
          <a:prstGeom prst="rect">
            <a:avLst/>
          </a:prstGeom>
        </p:spPr>
      </p:pic>
      <p:sp>
        <p:nvSpPr>
          <p:cNvPr id="4" name="TextovéPole 3">
            <a:extLst>
              <a:ext uri="{FF2B5EF4-FFF2-40B4-BE49-F238E27FC236}">
                <a16:creationId xmlns:a16="http://schemas.microsoft.com/office/drawing/2014/main" id="{8E180774-093B-088D-A08A-B3EBC286CD7D}"/>
              </a:ext>
            </a:extLst>
          </p:cNvPr>
          <p:cNvSpPr txBox="1"/>
          <p:nvPr/>
        </p:nvSpPr>
        <p:spPr>
          <a:xfrm>
            <a:off x="3558012" y="6381750"/>
            <a:ext cx="6174463" cy="307777"/>
          </a:xfrm>
          <a:prstGeom prst="rect">
            <a:avLst/>
          </a:prstGeom>
          <a:noFill/>
        </p:spPr>
        <p:txBody>
          <a:bodyPr wrap="square" rtlCol="0">
            <a:spAutoFit/>
          </a:bodyPr>
          <a:lstStyle/>
          <a:p>
            <a:r>
              <a:rPr lang="cs-CZ" sz="1400" dirty="0"/>
              <a:t>Zdroj: https://www.learnbyexample.org/r-quantile-quantile-qq-plot-base-graph/</a:t>
            </a:r>
          </a:p>
        </p:txBody>
      </p:sp>
    </p:spTree>
    <p:extLst>
      <p:ext uri="{BB962C8B-B14F-4D97-AF65-F5344CB8AC3E}">
        <p14:creationId xmlns:p14="http://schemas.microsoft.com/office/powerpoint/2010/main" val="651285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Vymezení pojmu </a:t>
            </a:r>
            <a:r>
              <a:rPr lang="cs-CZ" dirty="0" err="1"/>
              <a:t>geostatistika</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lstStyle/>
          <a:p>
            <a:pPr marL="342900" indent="-342900" algn="just">
              <a:buFont typeface="Arial" panose="020B0604020202020204" pitchFamily="34" charset="0"/>
              <a:buChar char="•"/>
            </a:pPr>
            <a:r>
              <a:rPr lang="cs-CZ" sz="2400" b="1" dirty="0" err="1"/>
              <a:t>Geostatistika</a:t>
            </a:r>
            <a:r>
              <a:rPr lang="cs-CZ" sz="2400" dirty="0"/>
              <a:t> je vědní disciplína, která se zabývá kvantitativní analýzou prostorových dat. Tato disciplína se používá k modelování a analýze vztahů mezi různými místy v prostoru, kde data byla získána, jako jsou například geologické a hydrologické údaje, zemědělské údaje, environmentální údaje a další.</a:t>
            </a:r>
          </a:p>
          <a:p>
            <a:endParaRPr lang="cs-CZ" dirty="0"/>
          </a:p>
          <a:p>
            <a:pPr marL="342900" indent="-342900" algn="just">
              <a:buFont typeface="Arial" panose="020B0604020202020204" pitchFamily="34" charset="0"/>
              <a:buChar char="•"/>
            </a:pPr>
            <a:r>
              <a:rPr lang="cs-CZ" sz="2400" dirty="0"/>
              <a:t>Zkoumá statistické vlastnosti prostorových jevů a vyvíjí metody pro predikci a interpolaci hodnot v neznámých lokalitách na základě dostupných pozorování. </a:t>
            </a:r>
            <a:r>
              <a:rPr lang="cs-CZ" sz="2400" dirty="0" err="1"/>
              <a:t>Geostatistika</a:t>
            </a:r>
            <a:r>
              <a:rPr lang="cs-CZ" sz="2400" dirty="0"/>
              <a:t> se využívá v různých oborech, jako je geologie, geografie, hydrologie, environmentální vědy a další.</a:t>
            </a:r>
          </a:p>
          <a:p>
            <a:endParaRPr lang="cs-CZ" dirty="0"/>
          </a:p>
        </p:txBody>
      </p:sp>
    </p:spTree>
    <p:extLst>
      <p:ext uri="{BB962C8B-B14F-4D97-AF65-F5344CB8AC3E}">
        <p14:creationId xmlns:p14="http://schemas.microsoft.com/office/powerpoint/2010/main" val="2489073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Průzkumová analýza prostorových dat</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a:bodyPr>
          <a:lstStyle/>
          <a:p>
            <a:pPr marL="342900" indent="-342900" algn="just">
              <a:buFont typeface="Arial" panose="020B0604020202020204" pitchFamily="34" charset="0"/>
              <a:buChar char="•"/>
            </a:pPr>
            <a:r>
              <a:rPr lang="cs-CZ" sz="2400" dirty="0" err="1"/>
              <a:t>Exploratory</a:t>
            </a:r>
            <a:r>
              <a:rPr lang="cs-CZ" sz="2400" dirty="0"/>
              <a:t> </a:t>
            </a:r>
            <a:r>
              <a:rPr lang="cs-CZ" sz="2400" dirty="0" err="1"/>
              <a:t>Spatial</a:t>
            </a:r>
            <a:r>
              <a:rPr lang="cs-CZ" sz="2400" dirty="0"/>
              <a:t> Data </a:t>
            </a:r>
            <a:r>
              <a:rPr lang="cs-CZ" sz="2400" dirty="0" err="1"/>
              <a:t>Analysis</a:t>
            </a:r>
            <a:r>
              <a:rPr lang="cs-CZ" sz="2400" dirty="0"/>
              <a:t> (ESDA)</a:t>
            </a:r>
          </a:p>
          <a:p>
            <a:pPr marL="342900" indent="-342900" algn="just">
              <a:buFont typeface="Arial" panose="020B0604020202020204" pitchFamily="34" charset="0"/>
              <a:buChar char="•"/>
            </a:pPr>
            <a:r>
              <a:rPr lang="cs-CZ" sz="2400" b="1" dirty="0"/>
              <a:t>Průzkumová analýza prostorových dat </a:t>
            </a:r>
            <a:r>
              <a:rPr lang="cs-CZ" sz="2400" dirty="0"/>
              <a:t>je proces zkoumání a analyzování prostorových vzorců, trendů a vztahů v rámci geografických dat. Tato analýza se zaměřuje na pochopení distribuce a charakteristik dat ve vztahu k jejich prostorovému umístění.</a:t>
            </a:r>
          </a:p>
          <a:p>
            <a:pPr marL="342900" indent="-342900" algn="just">
              <a:buFont typeface="Arial" panose="020B0604020202020204" pitchFamily="34" charset="0"/>
              <a:buChar char="•"/>
            </a:pPr>
            <a:r>
              <a:rPr lang="cs-CZ" sz="2400" dirty="0"/>
              <a:t>Průzkumová analýza prostorových dat zahrnuje několik technik a metod, které umožňují identifikovat a interpretovat vzorce v datech. Některé z nejčastěji používaných metod jsou:</a:t>
            </a:r>
          </a:p>
          <a:p>
            <a:pPr marL="1028700" lvl="1" indent="-342900" algn="just"/>
            <a:r>
              <a:rPr lang="cs-CZ" sz="2200" b="1" dirty="0"/>
              <a:t>EDA</a:t>
            </a:r>
            <a:r>
              <a:rPr lang="cs-CZ" sz="2200" dirty="0"/>
              <a:t>: Zahrnuje výpočet statistických měr, jako jsou průměr, medián, rozptyl, korelace atd., pro prostorová data. Vykreslení grafů. Pomáhá získat základní přehled o charakteristikách dat a jejich prostorovém rozložení.</a:t>
            </a:r>
          </a:p>
          <a:p>
            <a:pPr marL="1028700" lvl="1" indent="-342900" algn="just"/>
            <a:r>
              <a:rPr lang="cs-CZ" sz="2200" dirty="0"/>
              <a:t>Vykreslení hodnot v mapě, detekce shluků, odlehlých či extrémních hodnot.</a:t>
            </a:r>
          </a:p>
          <a:p>
            <a:pPr marL="1028700" lvl="1" indent="-342900" algn="just"/>
            <a:r>
              <a:rPr lang="cs-CZ" sz="2200" dirty="0"/>
              <a:t>Analýza trendu.</a:t>
            </a:r>
          </a:p>
          <a:p>
            <a:pPr marL="1028700" lvl="1" indent="-342900" algn="just"/>
            <a:endParaRPr lang="cs-CZ" sz="22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2979778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Průzkumová analýza prostorových dat</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lnSpcReduction="10000"/>
          </a:bodyPr>
          <a:lstStyle/>
          <a:p>
            <a:pPr marL="1028700" lvl="1" indent="-342900" algn="just"/>
            <a:r>
              <a:rPr lang="cs-CZ" sz="2200" b="1" dirty="0" err="1"/>
              <a:t>Heatmapy</a:t>
            </a:r>
            <a:r>
              <a:rPr lang="cs-CZ" sz="2200" dirty="0"/>
              <a:t>: Vytvářejí vizuální zobrazení hustoty nebo koncentrace dat v prostoru pomocí barevných škál. </a:t>
            </a:r>
            <a:r>
              <a:rPr lang="cs-CZ" sz="2200" dirty="0" err="1"/>
              <a:t>Heatmapy</a:t>
            </a:r>
            <a:r>
              <a:rPr lang="cs-CZ" sz="2200" dirty="0"/>
              <a:t> pomáhají identifikovat oblasti s vysokou nebo nízkou hodnotou a odhalovat vzorce koncentrace nebo rozptýlení dat.</a:t>
            </a:r>
          </a:p>
          <a:p>
            <a:pPr marL="1028700" lvl="1" indent="-342900" algn="just"/>
            <a:r>
              <a:rPr lang="cs-CZ" sz="2200" b="1" dirty="0"/>
              <a:t>Kernelová hustota</a:t>
            </a:r>
            <a:r>
              <a:rPr lang="cs-CZ" sz="2200" dirty="0"/>
              <a:t>: Metoda vytváření hladkého povrchu, který znázorňuje koncentraci bodů nebo hodnot v prostoru. Pomocí kernelové hustoty lze identifikovat oblasti s vysokou hustotou dat.</a:t>
            </a:r>
          </a:p>
          <a:p>
            <a:pPr marL="1028700" lvl="1" indent="-342900" algn="just"/>
            <a:r>
              <a:rPr lang="cs-CZ" sz="2200" b="1" dirty="0" err="1"/>
              <a:t>Clusterová</a:t>
            </a:r>
            <a:r>
              <a:rPr lang="cs-CZ" sz="2200" b="1" dirty="0"/>
              <a:t> analýza</a:t>
            </a:r>
            <a:r>
              <a:rPr lang="cs-CZ" sz="2200" dirty="0"/>
              <a:t>: Identifikuje shluky nebo skupiny podobných prvků v prostoru. Tato analýza pomáhá najít oblasti s podobnými vlastnostmi a vzory.</a:t>
            </a:r>
          </a:p>
          <a:p>
            <a:pPr marL="1028700" lvl="1" indent="-342900" algn="just"/>
            <a:r>
              <a:rPr lang="cs-CZ" sz="2200" b="1" dirty="0"/>
              <a:t>Regresní analýza</a:t>
            </a:r>
            <a:r>
              <a:rPr lang="cs-CZ" sz="2200" dirty="0"/>
              <a:t>: Studuje vztah mezi závislou proměnnou a jednou nebo více nezávislými proměnnými s ohledem na jejich prostorovou distribuci. Regresní analýza pomáhá pochopit, jak se změny v jedné proměnné odrážejí na změnách v prostoru.</a:t>
            </a:r>
          </a:p>
          <a:p>
            <a:pPr marL="1028700" lvl="1" indent="-342900" algn="just"/>
            <a:r>
              <a:rPr lang="cs-CZ" sz="2200" b="1" dirty="0"/>
              <a:t>Geografická váha</a:t>
            </a:r>
            <a:r>
              <a:rPr lang="cs-CZ" sz="2200" dirty="0"/>
              <a:t>: Zohledňuje prostorové vztahy mezi body nebo oblastmi při výpočtu statistických měr. Pomáhá určit, zda jsou hodnoty v prostoru závislé na okolních hodnotách.</a:t>
            </a:r>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3631937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5A7D97F2-2182-6782-0015-84F00E5AAB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975" y="518310"/>
            <a:ext cx="7315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A8F174C5-BB14-2D42-A34D-3196870EF5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6130" y="3596490"/>
            <a:ext cx="7315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ovéPole 1">
            <a:extLst>
              <a:ext uri="{FF2B5EF4-FFF2-40B4-BE49-F238E27FC236}">
                <a16:creationId xmlns:a16="http://schemas.microsoft.com/office/drawing/2014/main" id="{A65EF34B-57C3-C949-0C8C-133C1443AF3E}"/>
              </a:ext>
            </a:extLst>
          </p:cNvPr>
          <p:cNvSpPr txBox="1"/>
          <p:nvPr/>
        </p:nvSpPr>
        <p:spPr>
          <a:xfrm>
            <a:off x="3422210" y="6381750"/>
            <a:ext cx="6627137" cy="307777"/>
          </a:xfrm>
          <a:prstGeom prst="rect">
            <a:avLst/>
          </a:prstGeom>
          <a:noFill/>
        </p:spPr>
        <p:txBody>
          <a:bodyPr wrap="square" rtlCol="0">
            <a:spAutoFit/>
          </a:bodyPr>
          <a:lstStyle/>
          <a:p>
            <a:r>
              <a:rPr lang="cs-CZ" sz="1400" dirty="0"/>
              <a:t>Zdroj: https://cran.r-project.org/web/packages/geostan/vignettes/measuring-sa.html</a:t>
            </a:r>
          </a:p>
        </p:txBody>
      </p:sp>
    </p:spTree>
    <p:extLst>
      <p:ext uri="{BB962C8B-B14F-4D97-AF65-F5344CB8AC3E}">
        <p14:creationId xmlns:p14="http://schemas.microsoft.com/office/powerpoint/2010/main" val="1406181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Náhodná veličina</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400" dirty="0"/>
              <a:t>Náhodná veličina je matematický koncept, který popisuje vlastnosti nejistoty a variability v rámci procesů nebo experimentů. Jedná se o veličinu, jejíž hodnota závisí na náhodných jevech nebo podmínkách.</a:t>
            </a:r>
          </a:p>
          <a:p>
            <a:pPr marL="342900" indent="-342900" algn="just">
              <a:buFont typeface="Arial" panose="020B0604020202020204" pitchFamily="34" charset="0"/>
              <a:buChar char="•"/>
            </a:pPr>
            <a:r>
              <a:rPr lang="cs-CZ" sz="2400" dirty="0"/>
              <a:t>Náhodné veličiny mohou být diskrétní nebo spojité. Diskrétní náhodné veličiny nabývají hodnot ze spočetného počtu možností (např. počet hlav při hodu mincí), zatímco spojité náhodné veličiny nabývají hodnot z nekonečného počtu možností (např. výška studentů ve třídě).</a:t>
            </a:r>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684271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B76B99CB-E071-2CC3-EB0C-3F7BBCB79611}"/>
              </a:ext>
            </a:extLst>
          </p:cNvPr>
          <p:cNvPicPr>
            <a:picLocks noChangeAspect="1"/>
          </p:cNvPicPr>
          <p:nvPr/>
        </p:nvPicPr>
        <p:blipFill>
          <a:blip r:embed="rId2"/>
          <a:stretch>
            <a:fillRect/>
          </a:stretch>
        </p:blipFill>
        <p:spPr>
          <a:xfrm>
            <a:off x="2733205" y="811058"/>
            <a:ext cx="6725589" cy="4115374"/>
          </a:xfrm>
          <a:prstGeom prst="rect">
            <a:avLst/>
          </a:prstGeom>
        </p:spPr>
      </p:pic>
      <p:sp>
        <p:nvSpPr>
          <p:cNvPr id="4" name="TextovéPole 3">
            <a:extLst>
              <a:ext uri="{FF2B5EF4-FFF2-40B4-BE49-F238E27FC236}">
                <a16:creationId xmlns:a16="http://schemas.microsoft.com/office/drawing/2014/main" id="{FB176791-18F5-C1B9-C062-67237589B378}"/>
              </a:ext>
            </a:extLst>
          </p:cNvPr>
          <p:cNvSpPr txBox="1"/>
          <p:nvPr/>
        </p:nvSpPr>
        <p:spPr>
          <a:xfrm>
            <a:off x="3558012" y="6381750"/>
            <a:ext cx="6174463" cy="307777"/>
          </a:xfrm>
          <a:prstGeom prst="rect">
            <a:avLst/>
          </a:prstGeom>
          <a:noFill/>
        </p:spPr>
        <p:txBody>
          <a:bodyPr wrap="square" rtlCol="0">
            <a:spAutoFit/>
          </a:bodyPr>
          <a:lstStyle/>
          <a:p>
            <a:r>
              <a:rPr lang="cs-CZ" sz="1400" dirty="0"/>
              <a:t>Zdroj: https://prwatech.in/blog/data-science/random-variable-tutorial/</a:t>
            </a:r>
          </a:p>
        </p:txBody>
      </p:sp>
    </p:spTree>
    <p:extLst>
      <p:ext uri="{BB962C8B-B14F-4D97-AF65-F5344CB8AC3E}">
        <p14:creationId xmlns:p14="http://schemas.microsoft.com/office/powerpoint/2010/main" val="1561353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Diskrétní náhodná veličina</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a:bodyPr>
          <a:lstStyle/>
          <a:p>
            <a:pPr marL="342900" indent="-342900" algn="just">
              <a:buFont typeface="Arial" panose="020B0604020202020204" pitchFamily="34" charset="0"/>
              <a:buChar char="•"/>
            </a:pPr>
            <a:r>
              <a:rPr lang="cs-CZ" sz="2400" dirty="0"/>
              <a:t>V statistice je diskrétní náhodná veličina taková, která může nabývat pouze konečného nebo spočetného počtu hodnot. Každá hodnota diskrétní náhodné veličiny má určitou pravděpodobnost při výskytu.</a:t>
            </a:r>
          </a:p>
          <a:p>
            <a:pPr marL="342900" indent="-342900" algn="just">
              <a:buFont typeface="Arial" panose="020B0604020202020204" pitchFamily="34" charset="0"/>
              <a:buChar char="•"/>
            </a:pPr>
            <a:r>
              <a:rPr lang="cs-CZ" sz="2400" dirty="0"/>
              <a:t>Diskrétní náhodné veličiny se často používají k popisu jevů, které jsou kategorické nebo </a:t>
            </a:r>
            <a:r>
              <a:rPr lang="cs-CZ" sz="2400" dirty="0" err="1"/>
              <a:t>počtové</a:t>
            </a:r>
            <a:r>
              <a:rPr lang="cs-CZ" sz="2400" dirty="0"/>
              <a:t>. Například počet úspěchů v sérii hodů mincí, počet žáků ve třídě s určitým průměrem věku, počet prodejů v průběhu dne, počet bodů dosažených hráčem ve hře, atd.</a:t>
            </a:r>
          </a:p>
          <a:p>
            <a:pPr marL="342900" indent="-342900" algn="just">
              <a:buFont typeface="Arial" panose="020B0604020202020204" pitchFamily="34" charset="0"/>
              <a:buChar char="•"/>
            </a:pPr>
            <a:r>
              <a:rPr lang="cs-CZ" sz="2400" dirty="0"/>
              <a:t>Diskrétní náhodné veličiny se často analyzují pomocí statistických metod, jako je odhad parametrů, testování hypotéz, regrese, nebo konstrukce intervalů spolehlivosti. Tyto metody umožňují získání informací o pravděpodobnostním chování diskrétní náhodné veličiny a umožňují provádět inferenci na základě pozorovaných dat.</a:t>
            </a:r>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36648855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Spojitá náhodná veličina</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a:bodyPr>
          <a:lstStyle/>
          <a:p>
            <a:pPr marL="342900" indent="-342900" algn="just">
              <a:buFont typeface="Arial" panose="020B0604020202020204" pitchFamily="34" charset="0"/>
              <a:buChar char="•"/>
            </a:pPr>
            <a:r>
              <a:rPr lang="cs-CZ" sz="2400" dirty="0"/>
              <a:t>V statistice je spojitá náhodná veličina taková, která může nabývat hodnot z nekonečného kontinua. Na rozdíl od diskrétních náhodných veličin, spojité náhodné veličiny mají pravděpodobnostní rozdělení definované pomocí hustoty pravděpodobnosti (probability </a:t>
            </a:r>
            <a:r>
              <a:rPr lang="cs-CZ" sz="2400" dirty="0" err="1"/>
              <a:t>density</a:t>
            </a:r>
            <a:r>
              <a:rPr lang="cs-CZ" sz="2400" dirty="0"/>
              <a:t> </a:t>
            </a:r>
            <a:r>
              <a:rPr lang="cs-CZ" sz="2400" dirty="0" err="1"/>
              <a:t>function</a:t>
            </a:r>
            <a:r>
              <a:rPr lang="cs-CZ" sz="2400" dirty="0"/>
              <a:t>, PDF), namísto pravděpodobnostní funkce.</a:t>
            </a:r>
          </a:p>
          <a:p>
            <a:pPr marL="342900" indent="-342900" algn="just">
              <a:buFont typeface="Arial" panose="020B0604020202020204" pitchFamily="34" charset="0"/>
              <a:buChar char="•"/>
            </a:pPr>
            <a:r>
              <a:rPr lang="cs-CZ" sz="2400" dirty="0"/>
              <a:t>Hustota pravděpodobnosti je funkce, která udává pravděpodobnost, že spojitá náhodná veličina bude nabývat hodnot v určitém intervalu. Její integrál přes určitý interval dává pravděpodobnost, že náhodná veličina padne do tohoto intervalu. Pro spojitou náhodnou veličinu je tedy pravděpodobnost, že náhodná veličina nabývá přesně jedné hodnoty, vždy rovna nule.</a:t>
            </a:r>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36766918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Pravděpodobnostní rozdělení</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200" dirty="0"/>
              <a:t>Pravděpodobnostní rozdělení je matematický model, který popisuje pravděpodobnostní chování náhodné veličiny. Určuje, jak jsou pravděpodobnosti přiřazeny různým hodnotám náhodné veličiny nebo intervalům hodnot.</a:t>
            </a:r>
          </a:p>
          <a:p>
            <a:pPr marL="342900" indent="-342900" algn="just">
              <a:buFont typeface="Arial" panose="020B0604020202020204" pitchFamily="34" charset="0"/>
              <a:buChar char="•"/>
            </a:pPr>
            <a:r>
              <a:rPr lang="cs-CZ" sz="2200" dirty="0"/>
              <a:t>Existuje mnoho různých pravděpodobnostních rozdělení, z nichž každé je vhodné pro modelování různých typů dat a jevů. Zde je několik příkladů nejznámějších pravděpodobnostních rozdělení:</a:t>
            </a:r>
          </a:p>
          <a:p>
            <a:pPr marL="1028700" lvl="1" indent="-342900" algn="just"/>
            <a:r>
              <a:rPr lang="cs-CZ" sz="2000" b="1" dirty="0"/>
              <a:t>Normální</a:t>
            </a:r>
            <a:r>
              <a:rPr lang="cs-CZ" sz="2000" dirty="0"/>
              <a:t> </a:t>
            </a:r>
            <a:r>
              <a:rPr lang="cs-CZ" sz="2000" b="1" dirty="0"/>
              <a:t>(Gaussovo) rozdělení</a:t>
            </a:r>
            <a:r>
              <a:rPr lang="cs-CZ" sz="2000" dirty="0"/>
              <a:t>: Je symetrické a charakterizované svým středním hodnotou a standardní odchylkou. Používá se pro modelování mnoha přírodních jevů a je základem pro mnoho statistických metod.</a:t>
            </a:r>
          </a:p>
          <a:p>
            <a:pPr marL="1028700" lvl="1" indent="-342900" algn="just"/>
            <a:r>
              <a:rPr lang="cs-CZ" sz="2000" b="1" dirty="0"/>
              <a:t>Binomické rozdělení:</a:t>
            </a:r>
            <a:r>
              <a:rPr lang="cs-CZ" sz="2000" dirty="0"/>
              <a:t> Používá se pro popis situací, kdy je možné dosáhnout dvou vzájemně vylučujících výsledků (např. úspěch/neúspěch, ano/ne), přičemž se zkoumá, kolikrát se výsledek úspěchu objeví v určitém počtu opakování.</a:t>
            </a:r>
          </a:p>
          <a:p>
            <a:pPr marL="1028700" lvl="1" indent="-342900" algn="just"/>
            <a:endParaRPr lang="cs-CZ" sz="2000" dirty="0"/>
          </a:p>
          <a:p>
            <a:pPr marL="1028700" lvl="1" indent="-342900" algn="just"/>
            <a:endParaRPr lang="cs-CZ" sz="2000" dirty="0"/>
          </a:p>
          <a:p>
            <a:pPr marL="1028700" lvl="1" indent="-342900" algn="just"/>
            <a:endParaRPr lang="cs-CZ" sz="20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231229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Pravděpodobnostní rozdělení</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1028700" lvl="1" indent="-342900" algn="just"/>
            <a:r>
              <a:rPr lang="cs-CZ" sz="2000" b="1" dirty="0" err="1"/>
              <a:t>Poissonovo</a:t>
            </a:r>
            <a:r>
              <a:rPr lang="cs-CZ" sz="2000" b="1" dirty="0"/>
              <a:t> rozdělení: </a:t>
            </a:r>
            <a:r>
              <a:rPr lang="cs-CZ" sz="2000" dirty="0"/>
              <a:t>Používá se pro modelování počtu vzácných jevů, kde se zájem soustřeďuje na frekvenci výskytu v určitém časovém nebo prostorovém intervalu.</a:t>
            </a:r>
          </a:p>
          <a:p>
            <a:pPr marL="1028700" lvl="1" indent="-342900" algn="just"/>
            <a:r>
              <a:rPr lang="cs-CZ" sz="2000" b="1" dirty="0"/>
              <a:t>Exponenciální rozdělení: </a:t>
            </a:r>
            <a:r>
              <a:rPr lang="cs-CZ" sz="2000" dirty="0"/>
              <a:t>Používá se pro modelování časových intervalů mezi událostmi, které se vyskytují nezávisle na sobě a s konstantní rychlostí.</a:t>
            </a:r>
          </a:p>
          <a:p>
            <a:pPr marL="1028700" lvl="1" indent="-342900" algn="just"/>
            <a:r>
              <a:rPr lang="cs-CZ" sz="2000" b="1" dirty="0"/>
              <a:t>Rovnoměrné rozdělení: </a:t>
            </a:r>
            <a:r>
              <a:rPr lang="cs-CZ" sz="2000" dirty="0"/>
              <a:t>Každá hodnota v daném intervalu má stejnou pravděpodobnost výskytu. Používá se například pro modelování náhodného výběru z kontinuálního intervalu.</a:t>
            </a:r>
          </a:p>
          <a:p>
            <a:pPr marL="1028700" lvl="1" indent="-342900" algn="just"/>
            <a:endParaRPr lang="cs-CZ" sz="2000" dirty="0"/>
          </a:p>
          <a:p>
            <a:pPr marL="1028700" lvl="1" indent="-342900" algn="just"/>
            <a:endParaRPr lang="cs-CZ" sz="2000" dirty="0"/>
          </a:p>
          <a:p>
            <a:pPr lvl="1" indent="0" algn="just">
              <a:buNone/>
            </a:pPr>
            <a:endParaRPr lang="cs-CZ" sz="2000" dirty="0"/>
          </a:p>
          <a:p>
            <a:pPr marL="1028700" lvl="1" indent="-342900" algn="just"/>
            <a:endParaRPr lang="cs-CZ" sz="2000" dirty="0"/>
          </a:p>
          <a:p>
            <a:pPr marL="1028700" lvl="1" indent="-342900" algn="just"/>
            <a:endParaRPr lang="cs-CZ" sz="2000" dirty="0"/>
          </a:p>
          <a:p>
            <a:pPr marL="1028700" lvl="1" indent="-342900" algn="just"/>
            <a:endParaRPr lang="cs-CZ" sz="20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608393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6763DCF-0495-C5AA-DCC7-9FA7797F9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2932" y="634024"/>
            <a:ext cx="7886136" cy="5069659"/>
          </a:xfrm>
          <a:prstGeom prst="rect">
            <a:avLst/>
          </a:prstGeom>
          <a:noFill/>
          <a:extLst>
            <a:ext uri="{909E8E84-426E-40DD-AFC4-6F175D3DCCD1}">
              <a14:hiddenFill xmlns:a14="http://schemas.microsoft.com/office/drawing/2010/main">
                <a:solidFill>
                  <a:srgbClr val="FFFFFF"/>
                </a:solidFill>
              </a14:hiddenFill>
            </a:ext>
          </a:extLst>
        </p:spPr>
      </p:pic>
      <p:sp>
        <p:nvSpPr>
          <p:cNvPr id="2" name="TextovéPole 1">
            <a:extLst>
              <a:ext uri="{FF2B5EF4-FFF2-40B4-BE49-F238E27FC236}">
                <a16:creationId xmlns:a16="http://schemas.microsoft.com/office/drawing/2014/main" id="{DD258F7A-63BA-AE4F-757B-27267B44841C}"/>
              </a:ext>
            </a:extLst>
          </p:cNvPr>
          <p:cNvSpPr txBox="1"/>
          <p:nvPr/>
        </p:nvSpPr>
        <p:spPr>
          <a:xfrm>
            <a:off x="3558012" y="6381750"/>
            <a:ext cx="6174463" cy="307777"/>
          </a:xfrm>
          <a:prstGeom prst="rect">
            <a:avLst/>
          </a:prstGeom>
          <a:noFill/>
        </p:spPr>
        <p:txBody>
          <a:bodyPr wrap="square" rtlCol="0">
            <a:spAutoFit/>
          </a:bodyPr>
          <a:lstStyle/>
          <a:p>
            <a:r>
              <a:rPr lang="cs-CZ" sz="1400" dirty="0"/>
              <a:t>Zdroj: https://becominghuman.ai/statistical-distributions-533260f370f2</a:t>
            </a:r>
          </a:p>
        </p:txBody>
      </p:sp>
    </p:spTree>
    <p:extLst>
      <p:ext uri="{BB962C8B-B14F-4D97-AF65-F5344CB8AC3E}">
        <p14:creationId xmlns:p14="http://schemas.microsoft.com/office/powerpoint/2010/main" val="2784010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err="1"/>
              <a:t>Geostatistika</a:t>
            </a:r>
            <a:r>
              <a:rPr lang="cs-CZ" dirty="0"/>
              <a:t> vs. statistika</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lstStyle/>
          <a:p>
            <a:pPr marL="342900" indent="-342900" algn="just">
              <a:buFont typeface="Arial" panose="020B0604020202020204" pitchFamily="34" charset="0"/>
              <a:buChar char="•"/>
            </a:pPr>
            <a:r>
              <a:rPr lang="cs-CZ" sz="2400" b="1" dirty="0"/>
              <a:t>Hlavním rozdílem </a:t>
            </a:r>
            <a:r>
              <a:rPr lang="cs-CZ" sz="2400" dirty="0"/>
              <a:t>mezi statistikou a </a:t>
            </a:r>
            <a:r>
              <a:rPr lang="cs-CZ" sz="2400" dirty="0" err="1"/>
              <a:t>geostatistikou</a:t>
            </a:r>
            <a:r>
              <a:rPr lang="cs-CZ" sz="2400" dirty="0"/>
              <a:t> je zaměření na prostorové aspekty dat. Zatímco statistika se zaměřuje na analýzu dat obecně, </a:t>
            </a:r>
            <a:r>
              <a:rPr lang="cs-CZ" sz="2400" dirty="0" err="1"/>
              <a:t>geostatistika</a:t>
            </a:r>
            <a:r>
              <a:rPr lang="cs-CZ" sz="2400" dirty="0"/>
              <a:t> se specializuje na prostorová data a zkoumá jejich prostorovou strukturu a závislosti.</a:t>
            </a:r>
          </a:p>
          <a:p>
            <a:pPr marL="342900" indent="-342900" algn="just">
              <a:buFont typeface="Arial" panose="020B0604020202020204" pitchFamily="34" charset="0"/>
              <a:buChar char="•"/>
            </a:pPr>
            <a:r>
              <a:rPr lang="cs-CZ" sz="2400" b="1" dirty="0"/>
              <a:t>Statistika</a:t>
            </a:r>
            <a:r>
              <a:rPr lang="cs-CZ" sz="2400" dirty="0"/>
              <a:t> se zabývá sběrem, analýzou, interpretací a prezentací dat. Jejím cílem je popisovat a porozumět vztahům mezi různými proměnnými, identifikovat trendy a provádět odhady a inferenci na základě dat. Statistika využívá různé metody, jako jsou pravděpodobnostní distribuce, regresní analýza, testování hypotéz a další.</a:t>
            </a:r>
          </a:p>
          <a:p>
            <a:pPr marL="342900" indent="-342900" algn="just">
              <a:buFont typeface="Arial" panose="020B0604020202020204" pitchFamily="34" charset="0"/>
              <a:buChar char="•"/>
            </a:pPr>
            <a:r>
              <a:rPr lang="cs-CZ" sz="2400" b="1" dirty="0" err="1"/>
              <a:t>Geostatistika</a:t>
            </a:r>
            <a:r>
              <a:rPr lang="cs-CZ" sz="2400" dirty="0"/>
              <a:t> je specializovanou oblastí statistiky, která se zaměřuje na analýzu prostorových dat. Zabývá se specifickými vlastnostmi a závislostmi prostorových a časových jevů. </a:t>
            </a:r>
            <a:r>
              <a:rPr lang="cs-CZ" sz="2400" dirty="0" err="1"/>
              <a:t>Geostatistika</a:t>
            </a:r>
            <a:r>
              <a:rPr lang="cs-CZ" sz="2400" dirty="0"/>
              <a:t> využívá specifické metody, jako jsou </a:t>
            </a:r>
            <a:r>
              <a:rPr lang="cs-CZ" sz="2400" dirty="0" err="1"/>
              <a:t>variogramy</a:t>
            </a:r>
            <a:r>
              <a:rPr lang="cs-CZ" sz="2400" dirty="0"/>
              <a:t>, </a:t>
            </a:r>
            <a:r>
              <a:rPr lang="cs-CZ" sz="2400" dirty="0" err="1"/>
              <a:t>kriging</a:t>
            </a:r>
            <a:r>
              <a:rPr lang="cs-CZ" sz="2400" dirty="0"/>
              <a:t>, </a:t>
            </a:r>
            <a:r>
              <a:rPr lang="cs-CZ" sz="2400" dirty="0" err="1"/>
              <a:t>geostatistická</a:t>
            </a:r>
            <a:r>
              <a:rPr lang="cs-CZ" sz="2400" dirty="0"/>
              <a:t> simulace a další.</a:t>
            </a:r>
          </a:p>
          <a:p>
            <a:pPr marL="342900" indent="-342900" algn="just">
              <a:buFont typeface="Arial" panose="020B0604020202020204" pitchFamily="34" charset="0"/>
              <a:buChar char="•"/>
            </a:pPr>
            <a:endParaRPr lang="cs-CZ" dirty="0"/>
          </a:p>
          <a:p>
            <a:pPr marL="342900" indent="-342900" algn="just">
              <a:buFont typeface="Arial" panose="020B0604020202020204" pitchFamily="34" charset="0"/>
              <a:buChar char="•"/>
            </a:pPr>
            <a:endParaRPr lang="cs-CZ" dirty="0"/>
          </a:p>
          <a:p>
            <a:pPr marL="342900" indent="-342900" algn="just">
              <a:buFont typeface="Arial" panose="020B0604020202020204" pitchFamily="34" charset="0"/>
              <a:buChar char="•"/>
            </a:pPr>
            <a:endParaRPr lang="cs-CZ" dirty="0"/>
          </a:p>
          <a:p>
            <a:pPr marL="342900" indent="-342900" algn="just">
              <a:buFont typeface="Arial" panose="020B0604020202020204" pitchFamily="34" charset="0"/>
              <a:buChar char="•"/>
            </a:pPr>
            <a:endParaRPr lang="cs-CZ" dirty="0"/>
          </a:p>
        </p:txBody>
      </p:sp>
    </p:spTree>
    <p:extLst>
      <p:ext uri="{BB962C8B-B14F-4D97-AF65-F5344CB8AC3E}">
        <p14:creationId xmlns:p14="http://schemas.microsoft.com/office/powerpoint/2010/main" val="2067003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Kumulativní distribuční funkce</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400" dirty="0"/>
              <a:t>Kumulativní distribuční funkce (CDF) je matematická funkce, která popisuje pravděpodobnost, že náhodná proměnná X nabývá hodnoty menší nebo rovné konkrétnímu číslu x. V matematické notaci je CDF funkce F(x), která je definována jako:</a:t>
            </a:r>
          </a:p>
          <a:p>
            <a:r>
              <a:rPr lang="cs-CZ" sz="2400" dirty="0"/>
              <a:t>				F(x) = P(X ≤ x)</a:t>
            </a:r>
          </a:p>
          <a:p>
            <a:pPr marL="342900" indent="-342900">
              <a:buFont typeface="Arial" panose="020B0604020202020204" pitchFamily="34" charset="0"/>
              <a:buChar char="•"/>
            </a:pPr>
            <a:r>
              <a:rPr lang="cs-CZ" sz="2400" dirty="0"/>
              <a:t>Tedy CDF F(x) přiřazuje každé hodnotě x pravděpodobnost, že náhodná proměnná X bude nabývat hodnoty menší nebo rovné x.</a:t>
            </a:r>
          </a:p>
          <a:p>
            <a:pPr marL="342900" indent="-342900">
              <a:buFont typeface="Arial" panose="020B0604020202020204" pitchFamily="34" charset="0"/>
              <a:buChar char="•"/>
            </a:pPr>
            <a:r>
              <a:rPr lang="cs-CZ" sz="2400" dirty="0"/>
              <a:t>Kumulativní distribuční funkce je užitečná pro popis a analýzu náhodných proměnných. </a:t>
            </a:r>
          </a:p>
          <a:p>
            <a:pPr marL="342900" indent="-342900">
              <a:buFont typeface="Arial" panose="020B0604020202020204" pitchFamily="34" charset="0"/>
              <a:buChar char="•"/>
            </a:pPr>
            <a:endParaRPr lang="cs-CZ" sz="2200" dirty="0"/>
          </a:p>
        </p:txBody>
      </p:sp>
    </p:spTree>
    <p:extLst>
      <p:ext uri="{BB962C8B-B14F-4D97-AF65-F5344CB8AC3E}">
        <p14:creationId xmlns:p14="http://schemas.microsoft.com/office/powerpoint/2010/main" val="3472248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Hustota rozdělení pravděpodobnosti</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lgn="just">
              <a:buFont typeface="Arial" panose="020B0604020202020204" pitchFamily="34" charset="0"/>
              <a:buChar char="•"/>
            </a:pPr>
            <a:r>
              <a:rPr lang="cs-CZ" sz="2400" dirty="0"/>
              <a:t>Hustota rozdělení pravděpodobnosti (PDF - probability </a:t>
            </a:r>
            <a:r>
              <a:rPr lang="cs-CZ" sz="2400" dirty="0" err="1"/>
              <a:t>density</a:t>
            </a:r>
            <a:r>
              <a:rPr lang="cs-CZ" sz="2400" dirty="0"/>
              <a:t> </a:t>
            </a:r>
            <a:r>
              <a:rPr lang="cs-CZ" sz="2400" dirty="0" err="1"/>
              <a:t>function</a:t>
            </a:r>
            <a:r>
              <a:rPr lang="cs-CZ" sz="2400" dirty="0"/>
              <a:t>) je funkce, která popisuje pravděpodobnost, že náhodná veličina nabývá určité hodnoty.</a:t>
            </a:r>
          </a:p>
          <a:p>
            <a:pPr marL="342900" indent="-342900" algn="just">
              <a:buFont typeface="Arial" panose="020B0604020202020204" pitchFamily="34" charset="0"/>
              <a:buChar char="•"/>
            </a:pPr>
            <a:r>
              <a:rPr lang="cs-CZ" sz="2400" dirty="0"/>
              <a:t>Pro spojité náhodné veličiny je hustota rozdělení pravděpodobnosti definována jako derivace kumulativní distribuční funkce (CDF - </a:t>
            </a:r>
            <a:r>
              <a:rPr lang="cs-CZ" sz="2400" dirty="0" err="1"/>
              <a:t>cumulative</a:t>
            </a:r>
            <a:r>
              <a:rPr lang="cs-CZ" sz="2400" dirty="0"/>
              <a:t> </a:t>
            </a:r>
            <a:r>
              <a:rPr lang="cs-CZ" sz="2400" dirty="0" err="1"/>
              <a:t>distribution</a:t>
            </a:r>
            <a:r>
              <a:rPr lang="cs-CZ" sz="2400" dirty="0"/>
              <a:t> </a:t>
            </a:r>
            <a:r>
              <a:rPr lang="cs-CZ" sz="2400" dirty="0" err="1"/>
              <a:t>function</a:t>
            </a:r>
            <a:r>
              <a:rPr lang="cs-CZ" sz="2400" dirty="0"/>
              <a:t>). Jinými slovy, pro spojité náhodné veličiny platí:</a:t>
            </a:r>
          </a:p>
          <a:p>
            <a:pPr algn="just"/>
            <a:r>
              <a:rPr lang="cs-CZ" sz="2400" dirty="0"/>
              <a:t>	f(x) = </a:t>
            </a:r>
            <a:r>
              <a:rPr lang="cs-CZ" sz="2400" dirty="0" err="1"/>
              <a:t>dF</a:t>
            </a:r>
            <a:r>
              <a:rPr lang="cs-CZ" sz="2400" dirty="0"/>
              <a:t>(x)/</a:t>
            </a:r>
            <a:r>
              <a:rPr lang="cs-CZ" sz="2400" dirty="0" err="1"/>
              <a:t>dx</a:t>
            </a:r>
            <a:endParaRPr lang="cs-CZ" sz="2400" dirty="0"/>
          </a:p>
          <a:p>
            <a:pPr algn="just"/>
            <a:r>
              <a:rPr lang="cs-CZ" sz="2400" dirty="0"/>
              <a:t>	kde f(x) je hustota rozdělení pravděpodobnosti, F(x) je CDF a </a:t>
            </a:r>
            <a:r>
              <a:rPr lang="cs-CZ" sz="2400" dirty="0" err="1"/>
              <a:t>dF</a:t>
            </a:r>
            <a:r>
              <a:rPr lang="cs-CZ" sz="2400" dirty="0"/>
              <a:t>(x)/</a:t>
            </a:r>
            <a:r>
              <a:rPr lang="cs-CZ" sz="2400" dirty="0" err="1"/>
              <a:t>dx</a:t>
            </a:r>
            <a:r>
              <a:rPr lang="cs-CZ" sz="2400" dirty="0"/>
              <a:t> je derivace CDF.</a:t>
            </a:r>
          </a:p>
          <a:p>
            <a:pPr marL="342900" indent="-342900" algn="just">
              <a:buFont typeface="Arial" panose="020B0604020202020204" pitchFamily="34" charset="0"/>
              <a:buChar char="•"/>
            </a:pPr>
            <a:endParaRPr lang="cs-CZ" sz="2200" dirty="0"/>
          </a:p>
        </p:txBody>
      </p:sp>
    </p:spTree>
    <p:extLst>
      <p:ext uri="{BB962C8B-B14F-4D97-AF65-F5344CB8AC3E}">
        <p14:creationId xmlns:p14="http://schemas.microsoft.com/office/powerpoint/2010/main" val="25217397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Hustota rozdělení pravděpodobnosti</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a:bodyPr>
          <a:lstStyle/>
          <a:p>
            <a:pPr marL="342900" indent="-342900" algn="just">
              <a:buFont typeface="Arial" panose="020B0604020202020204" pitchFamily="34" charset="0"/>
              <a:buChar char="•"/>
            </a:pPr>
            <a:r>
              <a:rPr lang="cs-CZ" sz="2400" dirty="0"/>
              <a:t>Hodnota hustoty rozdělení pravděpodobnosti f(x) v bodě x neudává pravděpodobnost, že náhodná veličina nabývá právě hodnoty x. Místo toho, pravděpodobnost, že náhodná veličina nabývá hodnoty v určitém intervalu [a, b], je dána integrálem z hustoty rozdělení pravděpodobnosti na tomto intervalu:</a:t>
            </a:r>
          </a:p>
          <a:p>
            <a:pPr algn="just"/>
            <a:endParaRPr lang="cs-CZ" sz="2400" dirty="0"/>
          </a:p>
          <a:p>
            <a:pPr algn="just"/>
            <a:r>
              <a:rPr lang="cs-CZ" sz="2400" dirty="0"/>
              <a:t>	P(a &lt;= X &lt;= b) = ∫[</a:t>
            </a:r>
            <a:r>
              <a:rPr lang="cs-CZ" sz="2400" dirty="0" err="1"/>
              <a:t>a,b</a:t>
            </a:r>
            <a:r>
              <a:rPr lang="cs-CZ" sz="2400" dirty="0"/>
              <a:t>] f(x) </a:t>
            </a:r>
            <a:r>
              <a:rPr lang="cs-CZ" sz="2400" dirty="0" err="1"/>
              <a:t>dx</a:t>
            </a:r>
            <a:endParaRPr lang="cs-CZ" sz="2400" dirty="0"/>
          </a:p>
          <a:p>
            <a:pPr algn="just"/>
            <a:r>
              <a:rPr lang="cs-CZ" sz="2400" dirty="0"/>
              <a:t>	kde X je náhodná veličina.</a:t>
            </a:r>
          </a:p>
        </p:txBody>
      </p:sp>
    </p:spTree>
    <p:extLst>
      <p:ext uri="{BB962C8B-B14F-4D97-AF65-F5344CB8AC3E}">
        <p14:creationId xmlns:p14="http://schemas.microsoft.com/office/powerpoint/2010/main" val="22555591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Transformace dat do normálního rozdělení</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a:bodyPr>
          <a:lstStyle/>
          <a:p>
            <a:pPr marL="342900" indent="-342900" algn="just">
              <a:buFont typeface="Arial" panose="020B0604020202020204" pitchFamily="34" charset="0"/>
              <a:buChar char="•"/>
            </a:pPr>
            <a:r>
              <a:rPr lang="cs-CZ" sz="2400" dirty="0"/>
              <a:t>Transformace dat do normálního rozdělení se používá v případech, kdy jsou data nesymetrická nebo mají odchylku od normálního rozdělení. Normální rozdělení je často používané v statistice kvůli svým dobrým vlastnostem a umožňuje aplikaci mnoha statistických metod, jako je t-test nebo analýza variance (ANOVA).</a:t>
            </a:r>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1718735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Transformace dat do normálního rozdělení</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lnSpcReduction="10000"/>
          </a:bodyPr>
          <a:lstStyle/>
          <a:p>
            <a:pPr marL="342900" indent="-342900" algn="just">
              <a:buFont typeface="Arial" panose="020B0604020202020204" pitchFamily="34" charset="0"/>
              <a:buChar char="•"/>
            </a:pPr>
            <a:r>
              <a:rPr lang="cs-CZ" sz="2400" dirty="0"/>
              <a:t>Existuje několik způsobů, jak transformovat data do normálního rozdělení. Nejčastěji používanými metodami jsou:</a:t>
            </a:r>
          </a:p>
          <a:p>
            <a:pPr marL="342900" indent="-342900" algn="just">
              <a:buFont typeface="Arial" panose="020B0604020202020204" pitchFamily="34" charset="0"/>
              <a:buChar char="•"/>
            </a:pPr>
            <a:r>
              <a:rPr lang="cs-CZ" sz="2400" b="1" dirty="0"/>
              <a:t>Logaritmická transformace</a:t>
            </a:r>
            <a:r>
              <a:rPr lang="cs-CZ" sz="2400" dirty="0"/>
              <a:t>: Pokud jsou data pozitivní a mají velký rozptyl, logaritmická transformace může pomoci převést data na normální rozdělení. Tato transformace často pomáhá s nesymetrickými daty.</a:t>
            </a:r>
          </a:p>
          <a:p>
            <a:pPr marL="342900" indent="-342900" algn="just">
              <a:buFont typeface="Arial" panose="020B0604020202020204" pitchFamily="34" charset="0"/>
              <a:buChar char="•"/>
            </a:pPr>
            <a:r>
              <a:rPr lang="cs-CZ" sz="2400" b="1" dirty="0"/>
              <a:t>Inverzní transformace</a:t>
            </a:r>
            <a:r>
              <a:rPr lang="cs-CZ" sz="2400" dirty="0"/>
              <a:t>: Inverzní transformace se používá pro data, která jsou v intervalu (0,1). Inverzní transformace zahrnuje aplikaci funkce inverzní distribuční funkce na původní data.</a:t>
            </a:r>
          </a:p>
          <a:p>
            <a:pPr marL="342900" indent="-342900" algn="just">
              <a:buFont typeface="Arial" panose="020B0604020202020204" pitchFamily="34" charset="0"/>
              <a:buChar char="•"/>
            </a:pPr>
            <a:r>
              <a:rPr lang="cs-CZ" sz="2400" b="1" dirty="0"/>
              <a:t>Box-</a:t>
            </a:r>
            <a:r>
              <a:rPr lang="cs-CZ" sz="2400" b="1" dirty="0" err="1"/>
              <a:t>Cox</a:t>
            </a:r>
            <a:r>
              <a:rPr lang="cs-CZ" sz="2400" b="1" dirty="0"/>
              <a:t> transformace</a:t>
            </a:r>
            <a:r>
              <a:rPr lang="cs-CZ" sz="2400" dirty="0"/>
              <a:t>: Box-</a:t>
            </a:r>
            <a:r>
              <a:rPr lang="cs-CZ" sz="2400" dirty="0" err="1"/>
              <a:t>Cox</a:t>
            </a:r>
            <a:r>
              <a:rPr lang="cs-CZ" sz="2400" dirty="0"/>
              <a:t> transformace je univerzální metoda pro transformaci dat na normální rozdělení. Tato transformace zahrnuje aplikaci exponenciální funkce s parametrem </a:t>
            </a:r>
            <a:r>
              <a:rPr lang="el-GR" sz="2400" dirty="0"/>
              <a:t>λ </a:t>
            </a:r>
            <a:r>
              <a:rPr lang="cs-CZ" sz="2400" dirty="0"/>
              <a:t>na původní data, kde hodnota </a:t>
            </a:r>
            <a:r>
              <a:rPr lang="el-GR" sz="2400" dirty="0"/>
              <a:t>λ </a:t>
            </a:r>
            <a:r>
              <a:rPr lang="cs-CZ" sz="2400" dirty="0"/>
              <a:t>se volí tak, aby byla dosažena co nejlepší aproximace normálního rozdělení.</a:t>
            </a:r>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28116640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Logaritmická transformace</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lnSpcReduction="10000"/>
          </a:bodyPr>
          <a:lstStyle/>
          <a:p>
            <a:pPr marL="342900" indent="-342900" algn="just">
              <a:buFont typeface="Arial" panose="020B0604020202020204" pitchFamily="34" charset="0"/>
              <a:buChar char="•"/>
            </a:pPr>
            <a:r>
              <a:rPr lang="cs-CZ" sz="2400" dirty="0"/>
              <a:t>Logaritmická transformace dat je statistická technika, která se používá k transformaci dat, která mají nerovnoměrné rozložení nebo velké rozptýlení. Logaritmická transformace se aplikuje na každou hodnotu datové sady a výsledkem je nová sada dat, která má logaritmické rozdělení.</a:t>
            </a:r>
          </a:p>
          <a:p>
            <a:pPr marL="342900" indent="-342900" algn="just">
              <a:buFont typeface="Arial" panose="020B0604020202020204" pitchFamily="34" charset="0"/>
              <a:buChar char="•"/>
            </a:pPr>
            <a:r>
              <a:rPr lang="cs-CZ" sz="2400" dirty="0"/>
              <a:t>Použití logaritmické transformace dat má několik výhod. Za prvé, logaritmická transformace může změnit nerovnoměrné rozložení dat na symetrické rozložení. Například, pokud máme datovou sadu, která obsahuje hodnoty mezi 0 a 1000, ale většina hodnot je mezi 0 a 10, pak logaritmická transformace může změnit tuto nerovnoměrnost na symetrické rozložení.</a:t>
            </a:r>
          </a:p>
          <a:p>
            <a:pPr marL="342900" indent="-342900" algn="just">
              <a:buFont typeface="Arial" panose="020B0604020202020204" pitchFamily="34" charset="0"/>
              <a:buChar char="•"/>
            </a:pPr>
            <a:r>
              <a:rPr lang="cs-CZ" sz="2400" dirty="0"/>
              <a:t>Za druhé, logaritmická transformace může snížit rozptyl dat. Například, pokud máme datovou sadu s hodnotami, které se výrazně liší v řádech velikosti, logaritmická transformace může změnit rozdíly mezi těmito hodnotami na relativní rozdíly, což snižuje rozptyl dat.</a:t>
            </a:r>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3823201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Box-</a:t>
            </a:r>
            <a:r>
              <a:rPr lang="cs-CZ" dirty="0" err="1"/>
              <a:t>cox</a:t>
            </a:r>
            <a:r>
              <a:rPr lang="cs-CZ" dirty="0"/>
              <a:t> transformace</a:t>
            </a:r>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normAutofit/>
          </a:bodyPr>
          <a:lstStyle/>
          <a:p>
            <a:pPr marL="342900" indent="-342900" algn="just">
              <a:buFont typeface="Arial" panose="020B0604020202020204" pitchFamily="34" charset="0"/>
              <a:buChar char="•"/>
            </a:pPr>
            <a:r>
              <a:rPr lang="cs-CZ" sz="2400" dirty="0"/>
              <a:t>Box-</a:t>
            </a:r>
            <a:r>
              <a:rPr lang="cs-CZ" sz="2400" dirty="0" err="1"/>
              <a:t>Coxova</a:t>
            </a:r>
            <a:r>
              <a:rPr lang="cs-CZ" sz="2400" dirty="0"/>
              <a:t> transformace se často používá při statistickém modelování a analýze dat, zejména v případech, kdy je vyžadováno předpokládání normality, například u lineárních regresních modelů. Transformací dat Box-</a:t>
            </a:r>
            <a:r>
              <a:rPr lang="cs-CZ" sz="2400" dirty="0" err="1"/>
              <a:t>Coxova</a:t>
            </a:r>
            <a:r>
              <a:rPr lang="cs-CZ" sz="2400" dirty="0"/>
              <a:t> transformace může pomoci zlepšit přesnost a platnost statistických analýz, které se spoléhají na předpoklad normality.</a:t>
            </a:r>
          </a:p>
          <a:p>
            <a:pPr marL="342900" indent="-342900" algn="just">
              <a:buFont typeface="Arial" panose="020B0604020202020204" pitchFamily="34" charset="0"/>
              <a:buChar char="•"/>
            </a:pPr>
            <a:r>
              <a:rPr lang="cs-CZ" sz="2400" dirty="0"/>
              <a:t>Je důležité si uvědomit, že Box-</a:t>
            </a:r>
            <a:r>
              <a:rPr lang="cs-CZ" sz="2400" dirty="0" err="1"/>
              <a:t>Coxova</a:t>
            </a:r>
            <a:r>
              <a:rPr lang="cs-CZ" sz="2400" dirty="0"/>
              <a:t> transformace není vždy nezbytná nebo vhodná pro všechny sady dat. Její použití závisí na konkrétních charakteristikách dat a cílech analýzy. Navíc interpretace výsledků získaných z transformovaných dat může vyžadovat úpravu pro zohlednění původního měřítka proměnné.</a:t>
            </a:r>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a:p>
            <a:pPr marL="342900" indent="-342900" algn="just">
              <a:buFont typeface="Arial" panose="020B0604020202020204" pitchFamily="34" charset="0"/>
              <a:buChar char="•"/>
            </a:pPr>
            <a:endParaRPr lang="cs-CZ" sz="2400" dirty="0"/>
          </a:p>
        </p:txBody>
      </p:sp>
    </p:spTree>
    <p:extLst>
      <p:ext uri="{BB962C8B-B14F-4D97-AF65-F5344CB8AC3E}">
        <p14:creationId xmlns:p14="http://schemas.microsoft.com/office/powerpoint/2010/main" val="119546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9CF1DF-CCB5-51F0-3275-9001A56A97D6}"/>
              </a:ext>
            </a:extLst>
          </p:cNvPr>
          <p:cNvSpPr>
            <a:spLocks noGrp="1"/>
          </p:cNvSpPr>
          <p:nvPr>
            <p:ph type="title"/>
          </p:nvPr>
        </p:nvSpPr>
        <p:spPr/>
        <p:txBody>
          <a:bodyPr/>
          <a:lstStyle/>
          <a:p>
            <a:r>
              <a:rPr lang="cs-CZ" dirty="0"/>
              <a:t>Zdroje literatury</a:t>
            </a:r>
          </a:p>
        </p:txBody>
      </p:sp>
      <p:sp>
        <p:nvSpPr>
          <p:cNvPr id="6" name="Zástupný obsah 2">
            <a:extLst>
              <a:ext uri="{FF2B5EF4-FFF2-40B4-BE49-F238E27FC236}">
                <a16:creationId xmlns:a16="http://schemas.microsoft.com/office/drawing/2014/main" id="{D98CA30B-D696-E693-6DDA-8DAB8A9BEAEA}"/>
              </a:ext>
            </a:extLst>
          </p:cNvPr>
          <p:cNvSpPr>
            <a:spLocks noGrp="1"/>
          </p:cNvSpPr>
          <p:nvPr>
            <p:ph idx="1"/>
          </p:nvPr>
        </p:nvSpPr>
        <p:spPr>
          <a:xfrm>
            <a:off x="192088" y="1989138"/>
            <a:ext cx="11807825" cy="4447876"/>
          </a:xfrm>
        </p:spPr>
        <p:txBody>
          <a:bodyPr>
            <a:normAutofit fontScale="85000" lnSpcReduction="10000"/>
          </a:bodyPr>
          <a:lstStyle/>
          <a:p>
            <a:pPr algn="just"/>
            <a:r>
              <a:rPr lang="en-US" sz="1900" dirty="0">
                <a:latin typeface="+mj-lt"/>
              </a:rPr>
              <a:t>Al-</a:t>
            </a:r>
            <a:r>
              <a:rPr lang="en-US" sz="1900" dirty="0" err="1">
                <a:latin typeface="+mj-lt"/>
              </a:rPr>
              <a:t>Mudhafar</a:t>
            </a:r>
            <a:r>
              <a:rPr lang="en-US" sz="1900" dirty="0">
                <a:latin typeface="+mj-lt"/>
              </a:rPr>
              <a:t>, </a:t>
            </a:r>
            <a:r>
              <a:rPr lang="en-US" sz="1900" dirty="0" err="1">
                <a:latin typeface="+mj-lt"/>
              </a:rPr>
              <a:t>Watheq</a:t>
            </a:r>
            <a:r>
              <a:rPr lang="en-US" sz="1900" dirty="0">
                <a:latin typeface="+mj-lt"/>
              </a:rPr>
              <a:t>. (2017). Multiple-Point Geostatistical Lithofacies Simulation of Fluvial Sand-Rich Depositional Environment: A Case Study From Zubair Formation/South Rumaila Oil Field. SPE Reservoir Evaluation &amp; Engineering. 21. 39-53. 10.2118/187949-PA.</a:t>
            </a:r>
            <a:endParaRPr lang="cs-CZ" sz="1900" dirty="0">
              <a:latin typeface="+mj-lt"/>
            </a:endParaRPr>
          </a:p>
          <a:p>
            <a:pPr algn="just"/>
            <a:r>
              <a:rPr lang="en-US" sz="1900" dirty="0" err="1">
                <a:latin typeface="+mj-lt"/>
              </a:rPr>
              <a:t>Dassou</a:t>
            </a:r>
            <a:r>
              <a:rPr lang="en-US" sz="1900" dirty="0">
                <a:latin typeface="+mj-lt"/>
              </a:rPr>
              <a:t>, E. , </a:t>
            </a:r>
            <a:r>
              <a:rPr lang="en-US" sz="1900" dirty="0" err="1">
                <a:latin typeface="+mj-lt"/>
              </a:rPr>
              <a:t>Ombolo</a:t>
            </a:r>
            <a:r>
              <a:rPr lang="en-US" sz="1900" dirty="0">
                <a:latin typeface="+mj-lt"/>
              </a:rPr>
              <a:t>, A. , </a:t>
            </a:r>
            <a:r>
              <a:rPr lang="en-US" sz="1900" dirty="0" err="1">
                <a:latin typeface="+mj-lt"/>
              </a:rPr>
              <a:t>Chouto</a:t>
            </a:r>
            <a:r>
              <a:rPr lang="en-US" sz="1900" dirty="0">
                <a:latin typeface="+mj-lt"/>
              </a:rPr>
              <a:t>, S. , </a:t>
            </a:r>
            <a:r>
              <a:rPr lang="en-US" sz="1900" dirty="0" err="1">
                <a:latin typeface="+mj-lt"/>
              </a:rPr>
              <a:t>Mboudou</a:t>
            </a:r>
            <a:r>
              <a:rPr lang="en-US" sz="1900" dirty="0">
                <a:latin typeface="+mj-lt"/>
              </a:rPr>
              <a:t>, G. , </a:t>
            </a:r>
            <a:r>
              <a:rPr lang="en-US" sz="1900" dirty="0" err="1">
                <a:latin typeface="+mj-lt"/>
              </a:rPr>
              <a:t>Essi</a:t>
            </a:r>
            <a:r>
              <a:rPr lang="en-US" sz="1900" dirty="0">
                <a:latin typeface="+mj-lt"/>
              </a:rPr>
              <a:t>, J. and </a:t>
            </a:r>
            <a:r>
              <a:rPr lang="en-US" sz="1900" dirty="0" err="1">
                <a:latin typeface="+mj-lt"/>
              </a:rPr>
              <a:t>Bineli</a:t>
            </a:r>
            <a:r>
              <a:rPr lang="en-US" sz="1900" dirty="0">
                <a:latin typeface="+mj-lt"/>
              </a:rPr>
              <a:t>, E. (2016) Trends and Geostatistical Interpolation of </a:t>
            </a:r>
            <a:r>
              <a:rPr lang="en-US" sz="1900" dirty="0" err="1">
                <a:latin typeface="+mj-lt"/>
              </a:rPr>
              <a:t>Spatio</a:t>
            </a:r>
            <a:r>
              <a:rPr lang="en-US" sz="1900" dirty="0">
                <a:latin typeface="+mj-lt"/>
              </a:rPr>
              <a:t>-Temporal Variability of Precipitation in Northern Cameroon. American Journal of Climate Change, 5, 229-244. </a:t>
            </a:r>
            <a:r>
              <a:rPr lang="en-US" sz="1900" dirty="0" err="1">
                <a:latin typeface="+mj-lt"/>
              </a:rPr>
              <a:t>doi</a:t>
            </a:r>
            <a:r>
              <a:rPr lang="en-US" sz="1900" dirty="0">
                <a:latin typeface="+mj-lt"/>
              </a:rPr>
              <a:t>: 10.4236/ajcc.2016.52020.</a:t>
            </a:r>
            <a:endParaRPr lang="cs-CZ" sz="1900" dirty="0">
              <a:latin typeface="+mj-lt"/>
            </a:endParaRPr>
          </a:p>
          <a:p>
            <a:pPr algn="just"/>
            <a:r>
              <a:rPr lang="en-US" sz="1900" dirty="0">
                <a:latin typeface="+mj-lt"/>
              </a:rPr>
              <a:t>H</a:t>
            </a:r>
            <a:r>
              <a:rPr lang="cs-CZ" sz="1900" dirty="0" err="1">
                <a:latin typeface="+mj-lt"/>
              </a:rPr>
              <a:t>endl</a:t>
            </a:r>
            <a:r>
              <a:rPr lang="en-US" sz="1900" dirty="0">
                <a:latin typeface="+mj-lt"/>
              </a:rPr>
              <a:t>, J. </a:t>
            </a:r>
            <a:r>
              <a:rPr lang="en-US" sz="1900" dirty="0" err="1">
                <a:latin typeface="+mj-lt"/>
              </a:rPr>
              <a:t>Kvalitativní</a:t>
            </a:r>
            <a:r>
              <a:rPr lang="en-US" sz="1900" dirty="0">
                <a:latin typeface="+mj-lt"/>
              </a:rPr>
              <a:t> </a:t>
            </a:r>
            <a:r>
              <a:rPr lang="en-US" sz="1900" dirty="0" err="1">
                <a:latin typeface="+mj-lt"/>
              </a:rPr>
              <a:t>výzkum</a:t>
            </a:r>
            <a:r>
              <a:rPr lang="en-US" sz="1900" dirty="0">
                <a:latin typeface="+mj-lt"/>
              </a:rPr>
              <a:t>: </a:t>
            </a:r>
            <a:r>
              <a:rPr lang="en-US" sz="1900" dirty="0" err="1">
                <a:latin typeface="+mj-lt"/>
              </a:rPr>
              <a:t>základní</a:t>
            </a:r>
            <a:r>
              <a:rPr lang="en-US" sz="1900" dirty="0">
                <a:latin typeface="+mj-lt"/>
              </a:rPr>
              <a:t> </a:t>
            </a:r>
            <a:r>
              <a:rPr lang="en-US" sz="1900" dirty="0" err="1">
                <a:latin typeface="+mj-lt"/>
              </a:rPr>
              <a:t>teorie</a:t>
            </a:r>
            <a:r>
              <a:rPr lang="en-US" sz="1900" dirty="0">
                <a:latin typeface="+mj-lt"/>
              </a:rPr>
              <a:t>, </a:t>
            </a:r>
            <a:r>
              <a:rPr lang="en-US" sz="1900" dirty="0" err="1">
                <a:latin typeface="+mj-lt"/>
              </a:rPr>
              <a:t>metody</a:t>
            </a:r>
            <a:r>
              <a:rPr lang="en-US" sz="1900" dirty="0">
                <a:latin typeface="+mj-lt"/>
              </a:rPr>
              <a:t> a </a:t>
            </a:r>
            <a:r>
              <a:rPr lang="en-US" sz="1900" dirty="0" err="1">
                <a:latin typeface="+mj-lt"/>
              </a:rPr>
              <a:t>aplikace</a:t>
            </a:r>
            <a:r>
              <a:rPr lang="en-US" sz="1900" dirty="0">
                <a:latin typeface="+mj-lt"/>
              </a:rPr>
              <a:t>. </a:t>
            </a:r>
            <a:r>
              <a:rPr lang="en-US" sz="1900" dirty="0" err="1">
                <a:latin typeface="+mj-lt"/>
              </a:rPr>
              <a:t>Čtvrté</a:t>
            </a:r>
            <a:r>
              <a:rPr lang="en-US" sz="1900" dirty="0">
                <a:latin typeface="+mj-lt"/>
              </a:rPr>
              <a:t>, </a:t>
            </a:r>
            <a:r>
              <a:rPr lang="en-US" sz="1900" dirty="0" err="1">
                <a:latin typeface="+mj-lt"/>
              </a:rPr>
              <a:t>přepracované</a:t>
            </a:r>
            <a:r>
              <a:rPr lang="en-US" sz="1900" dirty="0">
                <a:latin typeface="+mj-lt"/>
              </a:rPr>
              <a:t> a </a:t>
            </a:r>
            <a:r>
              <a:rPr lang="en-US" sz="1900" dirty="0" err="1">
                <a:latin typeface="+mj-lt"/>
              </a:rPr>
              <a:t>rozšířené</a:t>
            </a:r>
            <a:r>
              <a:rPr lang="en-US" sz="1900" dirty="0">
                <a:latin typeface="+mj-lt"/>
              </a:rPr>
              <a:t> </a:t>
            </a:r>
            <a:r>
              <a:rPr lang="en-US" sz="1900" dirty="0" err="1">
                <a:latin typeface="+mj-lt"/>
              </a:rPr>
              <a:t>vydání</a:t>
            </a:r>
            <a:r>
              <a:rPr lang="en-US" sz="1900" dirty="0">
                <a:latin typeface="+mj-lt"/>
              </a:rPr>
              <a:t>. Praha: </a:t>
            </a:r>
            <a:r>
              <a:rPr lang="en-US" sz="1900" dirty="0" err="1">
                <a:latin typeface="+mj-lt"/>
              </a:rPr>
              <a:t>Portál</a:t>
            </a:r>
            <a:r>
              <a:rPr lang="en-US" sz="1900" dirty="0">
                <a:latin typeface="+mj-lt"/>
              </a:rPr>
              <a:t>, 2016. ISBN 978-80-262-0982-9.</a:t>
            </a:r>
            <a:endParaRPr lang="cs-CZ" sz="1900" dirty="0">
              <a:latin typeface="+mj-lt"/>
            </a:endParaRPr>
          </a:p>
          <a:p>
            <a:pPr algn="just"/>
            <a:r>
              <a:rPr lang="cs-CZ" sz="1900" b="0" i="0" dirty="0" err="1">
                <a:solidFill>
                  <a:srgbClr val="222222"/>
                </a:solidFill>
                <a:effectLst/>
                <a:latin typeface="+mj-lt"/>
              </a:rPr>
              <a:t>Hernandez</a:t>
            </a:r>
            <a:r>
              <a:rPr lang="cs-CZ" sz="1900" b="0" i="0" dirty="0">
                <a:solidFill>
                  <a:srgbClr val="222222"/>
                </a:solidFill>
                <a:effectLst/>
                <a:latin typeface="+mj-lt"/>
              </a:rPr>
              <a:t>, </a:t>
            </a:r>
            <a:r>
              <a:rPr lang="cs-CZ" sz="1900" b="0" i="0" dirty="0" err="1">
                <a:solidFill>
                  <a:srgbClr val="222222"/>
                </a:solidFill>
                <a:effectLst/>
                <a:latin typeface="+mj-lt"/>
              </a:rPr>
              <a:t>Alvaro</a:t>
            </a:r>
            <a:r>
              <a:rPr lang="cs-CZ" sz="1900" b="0" i="0" dirty="0">
                <a:solidFill>
                  <a:srgbClr val="222222"/>
                </a:solidFill>
                <a:effectLst/>
                <a:latin typeface="+mj-lt"/>
              </a:rPr>
              <a:t> &amp; </a:t>
            </a:r>
            <a:r>
              <a:rPr lang="cs-CZ" sz="1900" b="0" i="0" dirty="0" err="1">
                <a:solidFill>
                  <a:srgbClr val="222222"/>
                </a:solidFill>
                <a:effectLst/>
                <a:latin typeface="+mj-lt"/>
              </a:rPr>
              <a:t>Condal</a:t>
            </a:r>
            <a:r>
              <a:rPr lang="cs-CZ" sz="1900" b="0" i="0" dirty="0">
                <a:solidFill>
                  <a:srgbClr val="222222"/>
                </a:solidFill>
                <a:effectLst/>
                <a:latin typeface="+mj-lt"/>
              </a:rPr>
              <a:t>, Alfonso &amp; </a:t>
            </a:r>
            <a:r>
              <a:rPr lang="cs-CZ" sz="1900" b="0" i="0" dirty="0" err="1">
                <a:solidFill>
                  <a:srgbClr val="222222"/>
                </a:solidFill>
                <a:effectLst/>
                <a:latin typeface="+mj-lt"/>
              </a:rPr>
              <a:t>Poot-Salazar</a:t>
            </a:r>
            <a:r>
              <a:rPr lang="cs-CZ" sz="1900" b="0" i="0" dirty="0">
                <a:solidFill>
                  <a:srgbClr val="222222"/>
                </a:solidFill>
                <a:effectLst/>
                <a:latin typeface="+mj-lt"/>
              </a:rPr>
              <a:t>, A. &amp; </a:t>
            </a:r>
            <a:r>
              <a:rPr lang="cs-CZ" sz="1900" b="0" i="0" dirty="0" err="1">
                <a:solidFill>
                  <a:srgbClr val="222222"/>
                </a:solidFill>
                <a:effectLst/>
                <a:latin typeface="+mj-lt"/>
              </a:rPr>
              <a:t>Espinoza-Méndez</a:t>
            </a:r>
            <a:r>
              <a:rPr lang="cs-CZ" sz="1900" b="0" i="0" dirty="0">
                <a:solidFill>
                  <a:srgbClr val="222222"/>
                </a:solidFill>
                <a:effectLst/>
                <a:latin typeface="+mj-lt"/>
              </a:rPr>
              <a:t>, J.C.. (2015). </a:t>
            </a:r>
            <a:r>
              <a:rPr lang="cs-CZ" sz="1900" b="0" i="0" dirty="0" err="1">
                <a:solidFill>
                  <a:srgbClr val="222222"/>
                </a:solidFill>
                <a:effectLst/>
                <a:latin typeface="+mj-lt"/>
              </a:rPr>
              <a:t>Geostatistical</a:t>
            </a:r>
            <a:r>
              <a:rPr lang="cs-CZ" sz="1900" b="0" i="0" dirty="0">
                <a:solidFill>
                  <a:srgbClr val="222222"/>
                </a:solidFill>
                <a:effectLst/>
                <a:latin typeface="+mj-lt"/>
              </a:rPr>
              <a:t> </a:t>
            </a:r>
            <a:r>
              <a:rPr lang="cs-CZ" sz="1900" b="0" i="0" dirty="0" err="1">
                <a:solidFill>
                  <a:srgbClr val="222222"/>
                </a:solidFill>
                <a:effectLst/>
                <a:latin typeface="+mj-lt"/>
              </a:rPr>
              <a:t>analysis</a:t>
            </a:r>
            <a:r>
              <a:rPr lang="cs-CZ" sz="1900" b="0" i="0" dirty="0">
                <a:solidFill>
                  <a:srgbClr val="222222"/>
                </a:solidFill>
                <a:effectLst/>
                <a:latin typeface="+mj-lt"/>
              </a:rPr>
              <a:t> and </a:t>
            </a:r>
            <a:r>
              <a:rPr lang="cs-CZ" sz="1900" b="0" i="0" dirty="0" err="1">
                <a:solidFill>
                  <a:srgbClr val="222222"/>
                </a:solidFill>
                <a:effectLst/>
                <a:latin typeface="+mj-lt"/>
              </a:rPr>
              <a:t>spatial</a:t>
            </a:r>
            <a:r>
              <a:rPr lang="cs-CZ" sz="1900" b="0" i="0" dirty="0">
                <a:solidFill>
                  <a:srgbClr val="222222"/>
                </a:solidFill>
                <a:effectLst/>
                <a:latin typeface="+mj-lt"/>
              </a:rPr>
              <a:t> modeling </a:t>
            </a:r>
            <a:r>
              <a:rPr lang="cs-CZ" sz="1900" b="0" i="0" dirty="0" err="1">
                <a:solidFill>
                  <a:srgbClr val="222222"/>
                </a:solidFill>
                <a:effectLst/>
                <a:latin typeface="+mj-lt"/>
              </a:rPr>
              <a:t>of</a:t>
            </a:r>
            <a:r>
              <a:rPr lang="cs-CZ" sz="1900" b="0" i="0" dirty="0">
                <a:solidFill>
                  <a:srgbClr val="222222"/>
                </a:solidFill>
                <a:effectLst/>
                <a:latin typeface="+mj-lt"/>
              </a:rPr>
              <a:t> </a:t>
            </a:r>
            <a:r>
              <a:rPr lang="cs-CZ" sz="1900" b="0" i="0" dirty="0" err="1">
                <a:solidFill>
                  <a:srgbClr val="222222"/>
                </a:solidFill>
                <a:effectLst/>
                <a:latin typeface="+mj-lt"/>
              </a:rPr>
              <a:t>population</a:t>
            </a:r>
            <a:r>
              <a:rPr lang="cs-CZ" sz="1900" b="0" i="0" dirty="0">
                <a:solidFill>
                  <a:srgbClr val="222222"/>
                </a:solidFill>
                <a:effectLst/>
                <a:latin typeface="+mj-lt"/>
              </a:rPr>
              <a:t> </a:t>
            </a:r>
            <a:r>
              <a:rPr lang="cs-CZ" sz="1900" b="0" i="0" dirty="0" err="1">
                <a:solidFill>
                  <a:srgbClr val="222222"/>
                </a:solidFill>
                <a:effectLst/>
                <a:latin typeface="+mj-lt"/>
              </a:rPr>
              <a:t>density</a:t>
            </a:r>
            <a:r>
              <a:rPr lang="cs-CZ" sz="1900" b="0" i="0" dirty="0">
                <a:solidFill>
                  <a:srgbClr val="222222"/>
                </a:solidFill>
                <a:effectLst/>
                <a:latin typeface="+mj-lt"/>
              </a:rPr>
              <a:t> </a:t>
            </a:r>
            <a:r>
              <a:rPr lang="cs-CZ" sz="1900" b="0" i="0" dirty="0" err="1">
                <a:solidFill>
                  <a:srgbClr val="222222"/>
                </a:solidFill>
                <a:effectLst/>
                <a:latin typeface="+mj-lt"/>
              </a:rPr>
              <a:t>forthe</a:t>
            </a:r>
            <a:r>
              <a:rPr lang="cs-CZ" sz="1900" b="0" i="0" dirty="0">
                <a:solidFill>
                  <a:srgbClr val="222222"/>
                </a:solidFill>
                <a:effectLst/>
                <a:latin typeface="+mj-lt"/>
              </a:rPr>
              <a:t> </a:t>
            </a:r>
            <a:r>
              <a:rPr lang="cs-CZ" sz="1900" b="0" i="0" dirty="0" err="1">
                <a:solidFill>
                  <a:srgbClr val="222222"/>
                </a:solidFill>
                <a:effectLst/>
                <a:latin typeface="+mj-lt"/>
              </a:rPr>
              <a:t>sea</a:t>
            </a:r>
            <a:r>
              <a:rPr lang="cs-CZ" sz="1900" b="0" i="0" dirty="0">
                <a:solidFill>
                  <a:srgbClr val="222222"/>
                </a:solidFill>
                <a:effectLst/>
                <a:latin typeface="+mj-lt"/>
              </a:rPr>
              <a:t> </a:t>
            </a:r>
            <a:r>
              <a:rPr lang="cs-CZ" sz="1900" b="0" i="0" dirty="0" err="1">
                <a:solidFill>
                  <a:srgbClr val="222222"/>
                </a:solidFill>
                <a:effectLst/>
                <a:latin typeface="+mj-lt"/>
              </a:rPr>
              <a:t>cucumbers</a:t>
            </a:r>
            <a:r>
              <a:rPr lang="cs-CZ" sz="1900" b="0" i="0" dirty="0">
                <a:solidFill>
                  <a:srgbClr val="222222"/>
                </a:solidFill>
                <a:effectLst/>
                <a:latin typeface="+mj-lt"/>
              </a:rPr>
              <a:t> </a:t>
            </a:r>
            <a:r>
              <a:rPr lang="cs-CZ" sz="1900" b="0" i="0" dirty="0" err="1">
                <a:solidFill>
                  <a:srgbClr val="222222"/>
                </a:solidFill>
                <a:effectLst/>
                <a:latin typeface="+mj-lt"/>
              </a:rPr>
              <a:t>Isostichopus</a:t>
            </a:r>
            <a:r>
              <a:rPr lang="cs-CZ" sz="1900" b="0" i="0" dirty="0">
                <a:solidFill>
                  <a:srgbClr val="222222"/>
                </a:solidFill>
                <a:effectLst/>
                <a:latin typeface="+mj-lt"/>
              </a:rPr>
              <a:t> </a:t>
            </a:r>
            <a:r>
              <a:rPr lang="cs-CZ" sz="1900" b="0" i="0" dirty="0" err="1">
                <a:solidFill>
                  <a:srgbClr val="222222"/>
                </a:solidFill>
                <a:effectLst/>
                <a:latin typeface="+mj-lt"/>
              </a:rPr>
              <a:t>badionotus</a:t>
            </a:r>
            <a:r>
              <a:rPr lang="cs-CZ" sz="1900" b="0" i="0" dirty="0">
                <a:solidFill>
                  <a:srgbClr val="222222"/>
                </a:solidFill>
                <a:effectLst/>
                <a:latin typeface="+mj-lt"/>
              </a:rPr>
              <a:t> and </a:t>
            </a:r>
            <a:r>
              <a:rPr lang="cs-CZ" sz="1900" b="0" i="0" dirty="0" err="1">
                <a:solidFill>
                  <a:srgbClr val="222222"/>
                </a:solidFill>
                <a:effectLst/>
                <a:latin typeface="+mj-lt"/>
              </a:rPr>
              <a:t>Holothuria</a:t>
            </a:r>
            <a:r>
              <a:rPr lang="cs-CZ" sz="1900" b="0" i="0" dirty="0">
                <a:solidFill>
                  <a:srgbClr val="222222"/>
                </a:solidFill>
                <a:effectLst/>
                <a:latin typeface="+mj-lt"/>
              </a:rPr>
              <a:t> </a:t>
            </a:r>
            <a:r>
              <a:rPr lang="cs-CZ" sz="1900" b="0" i="0" dirty="0" err="1">
                <a:solidFill>
                  <a:srgbClr val="222222"/>
                </a:solidFill>
                <a:effectLst/>
                <a:latin typeface="+mj-lt"/>
              </a:rPr>
              <a:t>floridana</a:t>
            </a:r>
            <a:r>
              <a:rPr lang="cs-CZ" sz="1900" b="0" i="0" dirty="0">
                <a:solidFill>
                  <a:srgbClr val="222222"/>
                </a:solidFill>
                <a:effectLst/>
                <a:latin typeface="+mj-lt"/>
              </a:rPr>
              <a:t> </a:t>
            </a:r>
            <a:r>
              <a:rPr lang="cs-CZ" sz="1900" b="0" i="0" dirty="0" err="1">
                <a:solidFill>
                  <a:srgbClr val="222222"/>
                </a:solidFill>
                <a:effectLst/>
                <a:latin typeface="+mj-lt"/>
              </a:rPr>
              <a:t>onthe</a:t>
            </a:r>
            <a:r>
              <a:rPr lang="cs-CZ" sz="1900" b="0" i="0" dirty="0">
                <a:solidFill>
                  <a:srgbClr val="222222"/>
                </a:solidFill>
                <a:effectLst/>
                <a:latin typeface="+mj-lt"/>
              </a:rPr>
              <a:t> Yucatan </a:t>
            </a:r>
            <a:r>
              <a:rPr lang="cs-CZ" sz="1900" b="0" i="0" dirty="0" err="1">
                <a:solidFill>
                  <a:srgbClr val="222222"/>
                </a:solidFill>
                <a:effectLst/>
                <a:latin typeface="+mj-lt"/>
              </a:rPr>
              <a:t>Peninsula</a:t>
            </a:r>
            <a:r>
              <a:rPr lang="cs-CZ" sz="1900" b="0" i="0" dirty="0">
                <a:solidFill>
                  <a:srgbClr val="222222"/>
                </a:solidFill>
                <a:effectLst/>
                <a:latin typeface="+mj-lt"/>
              </a:rPr>
              <a:t>, </a:t>
            </a:r>
            <a:r>
              <a:rPr lang="cs-CZ" sz="1900" b="0" i="0" dirty="0" err="1">
                <a:solidFill>
                  <a:srgbClr val="222222"/>
                </a:solidFill>
                <a:effectLst/>
                <a:latin typeface="+mj-lt"/>
              </a:rPr>
              <a:t>Mexico</a:t>
            </a:r>
            <a:r>
              <a:rPr lang="cs-CZ" sz="1900" b="0" i="0" dirty="0">
                <a:solidFill>
                  <a:srgbClr val="222222"/>
                </a:solidFill>
                <a:effectLst/>
                <a:latin typeface="+mj-lt"/>
              </a:rPr>
              <a:t>. </a:t>
            </a:r>
            <a:r>
              <a:rPr lang="cs-CZ" sz="1900" b="0" i="0" dirty="0" err="1">
                <a:solidFill>
                  <a:srgbClr val="222222"/>
                </a:solidFill>
                <a:effectLst/>
                <a:latin typeface="+mj-lt"/>
              </a:rPr>
              <a:t>Fisheries</a:t>
            </a:r>
            <a:r>
              <a:rPr lang="cs-CZ" sz="1900" b="0" i="0" dirty="0">
                <a:solidFill>
                  <a:srgbClr val="222222"/>
                </a:solidFill>
                <a:effectLst/>
                <a:latin typeface="+mj-lt"/>
              </a:rPr>
              <a:t> </a:t>
            </a:r>
            <a:r>
              <a:rPr lang="cs-CZ" sz="1900" b="0" i="0" dirty="0" err="1">
                <a:solidFill>
                  <a:srgbClr val="222222"/>
                </a:solidFill>
                <a:effectLst/>
                <a:latin typeface="+mj-lt"/>
              </a:rPr>
              <a:t>Research</a:t>
            </a:r>
            <a:r>
              <a:rPr lang="cs-CZ" sz="1900" b="0" i="0" dirty="0">
                <a:solidFill>
                  <a:srgbClr val="222222"/>
                </a:solidFill>
                <a:effectLst/>
                <a:latin typeface="+mj-lt"/>
              </a:rPr>
              <a:t>. 172. 114-124. 10.1016/j.fishres.2015.07.005. </a:t>
            </a:r>
          </a:p>
          <a:p>
            <a:pPr algn="just"/>
            <a:r>
              <a:rPr lang="en-US" sz="1900" dirty="0" err="1">
                <a:latin typeface="+mj-lt"/>
              </a:rPr>
              <a:t>Isaaks</a:t>
            </a:r>
            <a:r>
              <a:rPr lang="en-US" sz="1900" dirty="0">
                <a:latin typeface="+mj-lt"/>
              </a:rPr>
              <a:t>, E.H. and Srivastava, R.M. (1989) An Introduction to Applied </a:t>
            </a:r>
            <a:r>
              <a:rPr lang="en-US" sz="1900" dirty="0" err="1">
                <a:latin typeface="+mj-lt"/>
              </a:rPr>
              <a:t>Geostatistics</a:t>
            </a:r>
            <a:r>
              <a:rPr lang="en-US" sz="1900" dirty="0">
                <a:latin typeface="+mj-lt"/>
              </a:rPr>
              <a:t>. Oxford University Press, Oxford, 561.</a:t>
            </a:r>
            <a:endParaRPr lang="cs-CZ" sz="1900" dirty="0">
              <a:latin typeface="+mj-lt"/>
            </a:endParaRPr>
          </a:p>
          <a:p>
            <a:pPr algn="just"/>
            <a:r>
              <a:rPr lang="fr-FR" sz="1900" dirty="0">
                <a:latin typeface="+mj-lt"/>
              </a:rPr>
              <a:t>Matheron, G. (1962) “Traité de Géostatistique Appliquée”, Editions Technip-Paris, Tome 1, 333 p., Tome 2, 171 p.</a:t>
            </a:r>
            <a:endParaRPr lang="cs-CZ" sz="1900" dirty="0">
              <a:latin typeface="+mj-lt"/>
            </a:endParaRPr>
          </a:p>
          <a:p>
            <a:pPr algn="just"/>
            <a:r>
              <a:rPr lang="cs-CZ" sz="1900" b="0" dirty="0">
                <a:solidFill>
                  <a:srgbClr val="222222"/>
                </a:solidFill>
                <a:effectLst/>
                <a:latin typeface="+mj-lt"/>
              </a:rPr>
              <a:t>Silva, D.; </a:t>
            </a:r>
            <a:r>
              <a:rPr lang="cs-CZ" sz="1900" b="0" dirty="0" err="1">
                <a:solidFill>
                  <a:srgbClr val="222222"/>
                </a:solidFill>
                <a:effectLst/>
                <a:latin typeface="+mj-lt"/>
              </a:rPr>
              <a:t>Almeida</a:t>
            </a:r>
            <a:r>
              <a:rPr lang="cs-CZ" sz="1900" b="0" dirty="0">
                <a:solidFill>
                  <a:srgbClr val="222222"/>
                </a:solidFill>
                <a:effectLst/>
                <a:latin typeface="+mj-lt"/>
              </a:rPr>
              <a:t>, J. </a:t>
            </a:r>
            <a:r>
              <a:rPr lang="cs-CZ" sz="1900" b="0" dirty="0" err="1">
                <a:solidFill>
                  <a:srgbClr val="222222"/>
                </a:solidFill>
                <a:effectLst/>
                <a:latin typeface="+mj-lt"/>
              </a:rPr>
              <a:t>Geostatistical</a:t>
            </a:r>
            <a:r>
              <a:rPr lang="cs-CZ" sz="1900" b="0" dirty="0">
                <a:solidFill>
                  <a:srgbClr val="222222"/>
                </a:solidFill>
                <a:effectLst/>
                <a:latin typeface="+mj-lt"/>
              </a:rPr>
              <a:t> </a:t>
            </a:r>
            <a:r>
              <a:rPr lang="cs-CZ" sz="1900" b="0" dirty="0" err="1">
                <a:solidFill>
                  <a:srgbClr val="222222"/>
                </a:solidFill>
                <a:effectLst/>
                <a:latin typeface="+mj-lt"/>
              </a:rPr>
              <a:t>Methodology</a:t>
            </a:r>
            <a:r>
              <a:rPr lang="cs-CZ" sz="1900" b="0" dirty="0">
                <a:solidFill>
                  <a:srgbClr val="222222"/>
                </a:solidFill>
                <a:effectLst/>
                <a:latin typeface="+mj-lt"/>
              </a:rPr>
              <a:t> to </a:t>
            </a:r>
            <a:r>
              <a:rPr lang="cs-CZ" sz="1900" b="0" dirty="0" err="1">
                <a:solidFill>
                  <a:srgbClr val="222222"/>
                </a:solidFill>
                <a:effectLst/>
                <a:latin typeface="+mj-lt"/>
              </a:rPr>
              <a:t>Characterize</a:t>
            </a:r>
            <a:r>
              <a:rPr lang="cs-CZ" sz="1900" b="0" dirty="0">
                <a:solidFill>
                  <a:srgbClr val="222222"/>
                </a:solidFill>
                <a:effectLst/>
                <a:latin typeface="+mj-lt"/>
              </a:rPr>
              <a:t> </a:t>
            </a:r>
            <a:r>
              <a:rPr lang="cs-CZ" sz="1900" b="0" dirty="0" err="1">
                <a:solidFill>
                  <a:srgbClr val="222222"/>
                </a:solidFill>
                <a:effectLst/>
                <a:latin typeface="+mj-lt"/>
              </a:rPr>
              <a:t>Volcanogenic</a:t>
            </a:r>
            <a:r>
              <a:rPr lang="cs-CZ" sz="1900" b="0" dirty="0">
                <a:solidFill>
                  <a:srgbClr val="222222"/>
                </a:solidFill>
                <a:effectLst/>
                <a:latin typeface="+mj-lt"/>
              </a:rPr>
              <a:t> </a:t>
            </a:r>
            <a:r>
              <a:rPr lang="cs-CZ" sz="1900" b="0" dirty="0" err="1">
                <a:solidFill>
                  <a:srgbClr val="222222"/>
                </a:solidFill>
                <a:effectLst/>
                <a:latin typeface="+mj-lt"/>
              </a:rPr>
              <a:t>Massive</a:t>
            </a:r>
            <a:r>
              <a:rPr lang="cs-CZ" sz="1900" b="0" dirty="0">
                <a:solidFill>
                  <a:srgbClr val="222222"/>
                </a:solidFill>
                <a:effectLst/>
                <a:latin typeface="+mj-lt"/>
              </a:rPr>
              <a:t> and </a:t>
            </a:r>
            <a:r>
              <a:rPr lang="cs-CZ" sz="1900" b="0" dirty="0" err="1">
                <a:solidFill>
                  <a:srgbClr val="222222"/>
                </a:solidFill>
                <a:effectLst/>
                <a:latin typeface="+mj-lt"/>
              </a:rPr>
              <a:t>Stockwork</a:t>
            </a:r>
            <a:r>
              <a:rPr lang="cs-CZ" sz="1900" b="0" dirty="0">
                <a:solidFill>
                  <a:srgbClr val="222222"/>
                </a:solidFill>
                <a:effectLst/>
                <a:latin typeface="+mj-lt"/>
              </a:rPr>
              <a:t> Ore </a:t>
            </a:r>
            <a:r>
              <a:rPr lang="cs-CZ" sz="1900" b="0" dirty="0" err="1">
                <a:solidFill>
                  <a:srgbClr val="222222"/>
                </a:solidFill>
                <a:effectLst/>
                <a:latin typeface="+mj-lt"/>
              </a:rPr>
              <a:t>Deposits</a:t>
            </a:r>
            <a:r>
              <a:rPr lang="cs-CZ" sz="1900" b="0" dirty="0">
                <a:solidFill>
                  <a:srgbClr val="222222"/>
                </a:solidFill>
                <a:effectLst/>
                <a:latin typeface="+mj-lt"/>
              </a:rPr>
              <a:t>. </a:t>
            </a:r>
            <a:r>
              <a:rPr lang="cs-CZ" sz="1900" b="0" dirty="0" err="1">
                <a:solidFill>
                  <a:srgbClr val="222222"/>
                </a:solidFill>
                <a:effectLst/>
                <a:latin typeface="+mj-lt"/>
              </a:rPr>
              <a:t>Minerals</a:t>
            </a:r>
            <a:r>
              <a:rPr lang="cs-CZ" sz="1900" b="0" dirty="0">
                <a:solidFill>
                  <a:srgbClr val="222222"/>
                </a:solidFill>
                <a:effectLst/>
                <a:latin typeface="+mj-lt"/>
              </a:rPr>
              <a:t> </a:t>
            </a:r>
            <a:r>
              <a:rPr lang="cs-CZ" sz="1900" dirty="0">
                <a:solidFill>
                  <a:srgbClr val="222222"/>
                </a:solidFill>
                <a:effectLst/>
                <a:latin typeface="+mj-lt"/>
              </a:rPr>
              <a:t>2017</a:t>
            </a:r>
            <a:r>
              <a:rPr lang="cs-CZ" sz="1900" b="0" dirty="0">
                <a:solidFill>
                  <a:srgbClr val="222222"/>
                </a:solidFill>
                <a:effectLst/>
                <a:latin typeface="+mj-lt"/>
              </a:rPr>
              <a:t>, 7, 238. </a:t>
            </a:r>
            <a:r>
              <a:rPr lang="cs-CZ" sz="1900" b="0" dirty="0">
                <a:solidFill>
                  <a:srgbClr val="222222"/>
                </a:solidFill>
                <a:effectLst/>
                <a:latin typeface="+mj-lt"/>
                <a:hlinkClick r:id="rId2"/>
              </a:rPr>
              <a:t>https://doi.org/10.3390/min7120238</a:t>
            </a:r>
            <a:endParaRPr lang="cs-CZ" sz="1900" dirty="0">
              <a:latin typeface="+mj-lt"/>
            </a:endParaRPr>
          </a:p>
          <a:p>
            <a:pPr algn="just"/>
            <a:r>
              <a:rPr lang="en-US" sz="1900" dirty="0" err="1">
                <a:latin typeface="+mj-lt"/>
              </a:rPr>
              <a:t>Stresman</a:t>
            </a:r>
            <a:r>
              <a:rPr lang="en-US" sz="1900" dirty="0">
                <a:latin typeface="+mj-lt"/>
              </a:rPr>
              <a:t>, G., Giorgi, E., </a:t>
            </a:r>
            <a:r>
              <a:rPr lang="en-US" sz="1900" dirty="0" err="1">
                <a:latin typeface="+mj-lt"/>
              </a:rPr>
              <a:t>Baidjoe</a:t>
            </a:r>
            <a:r>
              <a:rPr lang="en-US" sz="1900" dirty="0">
                <a:latin typeface="+mj-lt"/>
              </a:rPr>
              <a:t>, A. et al. Impact of metric and sample size on determining malaria hotspot boundaries. Sci Rep 7, 45849 (2017). </a:t>
            </a:r>
            <a:r>
              <a:rPr lang="en-US" sz="1900" dirty="0">
                <a:latin typeface="+mj-lt"/>
                <a:hlinkClick r:id="rId3"/>
              </a:rPr>
              <a:t>https://doi.org/10.1038/srep45849</a:t>
            </a:r>
            <a:endParaRPr lang="cs-CZ" sz="1900" dirty="0">
              <a:latin typeface="+mj-lt"/>
            </a:endParaRPr>
          </a:p>
          <a:p>
            <a:pPr algn="just"/>
            <a:r>
              <a:rPr lang="en-US" sz="1900" dirty="0">
                <a:latin typeface="+mj-lt"/>
              </a:rPr>
              <a:t>W</a:t>
            </a:r>
            <a:r>
              <a:rPr lang="cs-CZ" sz="1900" dirty="0" err="1">
                <a:latin typeface="+mj-lt"/>
              </a:rPr>
              <a:t>ebster</a:t>
            </a:r>
            <a:r>
              <a:rPr lang="en-US" sz="1900" dirty="0">
                <a:latin typeface="+mj-lt"/>
              </a:rPr>
              <a:t>, R. a</a:t>
            </a:r>
            <a:r>
              <a:rPr lang="cs-CZ" sz="1900" dirty="0" err="1">
                <a:latin typeface="+mj-lt"/>
              </a:rPr>
              <a:t>nd</a:t>
            </a:r>
            <a:r>
              <a:rPr lang="en-US" sz="1900" dirty="0">
                <a:latin typeface="+mj-lt"/>
              </a:rPr>
              <a:t> M. A. </a:t>
            </a:r>
            <a:r>
              <a:rPr lang="cs-CZ" sz="1900" dirty="0">
                <a:latin typeface="+mj-lt"/>
              </a:rPr>
              <a:t>Oliver</a:t>
            </a:r>
            <a:r>
              <a:rPr lang="en-US" sz="1900" dirty="0">
                <a:latin typeface="+mj-lt"/>
              </a:rPr>
              <a:t>. </a:t>
            </a:r>
            <a:r>
              <a:rPr lang="en-US" sz="1900" dirty="0" err="1">
                <a:latin typeface="+mj-lt"/>
              </a:rPr>
              <a:t>Geostatistics</a:t>
            </a:r>
            <a:r>
              <a:rPr lang="en-US" sz="1900" dirty="0">
                <a:latin typeface="+mj-lt"/>
              </a:rPr>
              <a:t> for environmental scientists. 2nd ed. Chichester: John Wiley &amp; Sons, 2007. xii, 315. ISBN 9780470028582.</a:t>
            </a:r>
          </a:p>
          <a:p>
            <a:pPr algn="just"/>
            <a:endParaRPr lang="en-US" sz="1600" dirty="0"/>
          </a:p>
          <a:p>
            <a:pPr algn="just"/>
            <a:endParaRPr lang="en-US" sz="1600" dirty="0"/>
          </a:p>
          <a:p>
            <a:pPr algn="just"/>
            <a:endParaRPr lang="cs-CZ" sz="1600" dirty="0"/>
          </a:p>
          <a:p>
            <a:pPr algn="just"/>
            <a:endParaRPr lang="cs-CZ" sz="1600" dirty="0"/>
          </a:p>
          <a:p>
            <a:pPr algn="just"/>
            <a:endParaRPr lang="cs-CZ" sz="1600" dirty="0"/>
          </a:p>
        </p:txBody>
      </p:sp>
    </p:spTree>
    <p:extLst>
      <p:ext uri="{BB962C8B-B14F-4D97-AF65-F5344CB8AC3E}">
        <p14:creationId xmlns:p14="http://schemas.microsoft.com/office/powerpoint/2010/main" val="1066631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err="1">
                <a:solidFill>
                  <a:srgbClr val="00A499"/>
                </a:solidFill>
                <a:effectLst/>
              </a:rPr>
              <a:t>Transformace</a:t>
            </a:r>
            <a:r>
              <a:rPr lang="en-GB" sz="1400" b="0" i="0" u="none" strike="noStrike" dirty="0">
                <a:solidFill>
                  <a:srgbClr val="00A499"/>
                </a:solidFill>
                <a:effectLst/>
              </a:rPr>
              <a:t> </a:t>
            </a:r>
            <a:r>
              <a:rPr lang="en-GB" sz="1400" b="0" i="0" u="none" strike="noStrike" dirty="0" err="1">
                <a:solidFill>
                  <a:srgbClr val="00A499"/>
                </a:solidFill>
                <a:effectLst/>
              </a:rPr>
              <a:t>formy</a:t>
            </a:r>
            <a:r>
              <a:rPr lang="en-GB" sz="1400" b="0" i="0" u="none" strike="noStrike" dirty="0">
                <a:solidFill>
                  <a:srgbClr val="00A499"/>
                </a:solidFill>
                <a:effectLst/>
              </a:rPr>
              <a:t> a </a:t>
            </a:r>
            <a:r>
              <a:rPr lang="en-GB" sz="1400" b="0" i="0" u="none" strike="noStrike" dirty="0" err="1">
                <a:solidFill>
                  <a:srgbClr val="00A499"/>
                </a:solidFill>
                <a:effectLst/>
              </a:rPr>
              <a:t>obsahu</a:t>
            </a:r>
            <a:r>
              <a:rPr lang="en-GB" sz="1400" b="0" i="0" u="none" strike="noStrike" dirty="0">
                <a:solidFill>
                  <a:srgbClr val="00A499"/>
                </a:solidFill>
                <a:effectLst/>
              </a:rPr>
              <a:t> </a:t>
            </a:r>
            <a:r>
              <a:rPr lang="en-GB" sz="1400" b="0" i="0" u="none" strike="noStrike" dirty="0" err="1">
                <a:solidFill>
                  <a:srgbClr val="00A499"/>
                </a:solidFill>
                <a:effectLst/>
              </a:rPr>
              <a:t>vysokoškolského</a:t>
            </a:r>
            <a:r>
              <a:rPr lang="en-GB" sz="1400" b="0" i="0" u="none" strike="noStrike" dirty="0">
                <a:solidFill>
                  <a:srgbClr val="00A499"/>
                </a:solidFill>
                <a:effectLst/>
              </a:rPr>
              <a:t> </a:t>
            </a:r>
            <a:r>
              <a:rPr lang="en-GB" sz="1400" b="0" i="0" u="none" strike="noStrike" dirty="0" err="1">
                <a:solidFill>
                  <a:srgbClr val="00A499"/>
                </a:solidFill>
                <a:effectLst/>
              </a:rPr>
              <a:t>vzdělávání</a:t>
            </a:r>
            <a:r>
              <a:rPr lang="en-GB" sz="1400" b="0" i="0" u="none" strike="noStrike" dirty="0">
                <a:solidFill>
                  <a:srgbClr val="00A499"/>
                </a:solidFill>
                <a:effectLst/>
              </a:rPr>
              <a:t> </a:t>
            </a:r>
            <a:r>
              <a:rPr lang="en-GB" sz="1400" b="0" i="0" u="none" strike="noStrike" dirty="0" err="1">
                <a:solidFill>
                  <a:srgbClr val="00A499"/>
                </a:solidFill>
                <a:effectLst/>
              </a:rPr>
              <a:t>na</a:t>
            </a:r>
            <a:r>
              <a:rPr lang="en-GB" sz="1400" b="0" i="0" u="none" strike="noStrike" dirty="0">
                <a:solidFill>
                  <a:srgbClr val="00A499"/>
                </a:solidFill>
                <a:effectLst/>
              </a:rPr>
              <a:t> VŠB-TUO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pic>
        <p:nvPicPr>
          <p:cNvPr id="6" name="Picture 5" descr="Text&#10;&#10;Description automatically generated with low confidence">
            <a:extLst>
              <a:ext uri="{FF2B5EF4-FFF2-40B4-BE49-F238E27FC236}">
                <a16:creationId xmlns:a16="http://schemas.microsoft.com/office/drawing/2014/main" id="{006FB6C5-D1D9-8FF3-E8A4-F06D6789DD3B}"/>
              </a:ext>
            </a:extLst>
          </p:cNvPr>
          <p:cNvPicPr>
            <a:picLocks noChangeAspect="1"/>
          </p:cNvPicPr>
          <p:nvPr/>
        </p:nvPicPr>
        <p:blipFill>
          <a:blip r:embed="rId3"/>
          <a:stretch>
            <a:fillRect/>
          </a:stretch>
        </p:blipFill>
        <p:spPr>
          <a:xfrm>
            <a:off x="3339193" y="5020028"/>
            <a:ext cx="5531085" cy="1019007"/>
          </a:xfrm>
          <a:prstGeom prst="rect">
            <a:avLst/>
          </a:prstGeom>
        </p:spPr>
      </p:pic>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975545" y="3559722"/>
            <a:ext cx="2188035" cy="369332"/>
          </a:xfrm>
          <a:prstGeom prst="rect">
            <a:avLst/>
          </a:prstGeom>
          <a:noFill/>
        </p:spPr>
        <p:txBody>
          <a:bodyPr wrap="none" rtlCol="0">
            <a:spAutoFit/>
          </a:bodyPr>
          <a:lstStyle/>
          <a:p>
            <a:r>
              <a:rPr lang="cs-CZ" dirty="0"/>
              <a:t>lucie.orlikova@vsb.cz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4"/>
          <a:stretch>
            <a:fillRect/>
          </a:stretch>
        </p:blipFill>
        <p:spPr>
          <a:xfrm>
            <a:off x="5044748" y="253114"/>
            <a:ext cx="2118832" cy="1228472"/>
          </a:xfrm>
          <a:prstGeom prst="rect">
            <a:avLst/>
          </a:prstGeom>
        </p:spPr>
      </p:pic>
      <p:grpSp>
        <p:nvGrpSpPr>
          <p:cNvPr id="2" name="Group 18">
            <a:extLst>
              <a:ext uri="{FF2B5EF4-FFF2-40B4-BE49-F238E27FC236}">
                <a16:creationId xmlns:a16="http://schemas.microsoft.com/office/drawing/2014/main" id="{68D9F161-13CD-81BC-8E92-BAB1FAD61916}"/>
              </a:ext>
            </a:extLst>
          </p:cNvPr>
          <p:cNvGrpSpPr/>
          <p:nvPr/>
        </p:nvGrpSpPr>
        <p:grpSpPr>
          <a:xfrm>
            <a:off x="9808248" y="6183976"/>
            <a:ext cx="904628" cy="389890"/>
            <a:chOff x="0" y="0"/>
            <a:chExt cx="1556425" cy="731982"/>
          </a:xfrm>
        </p:grpSpPr>
        <p:pic>
          <p:nvPicPr>
            <p:cNvPr id="4" name="Picture 6">
              <a:extLst>
                <a:ext uri="{FF2B5EF4-FFF2-40B4-BE49-F238E27FC236}">
                  <a16:creationId xmlns:a16="http://schemas.microsoft.com/office/drawing/2014/main" id="{D82EC0E2-65CB-8085-447E-C83AB4A1159A}"/>
                </a:ext>
              </a:extLst>
            </p:cNvPr>
            <p:cNvPicPr>
              <a:picLocks noChangeAspect="1"/>
            </p:cNvPicPr>
            <p:nvPr/>
          </p:nvPicPr>
          <p:blipFill>
            <a:blip r:embed="rId5"/>
            <a:stretch>
              <a:fillRect/>
            </a:stretch>
          </p:blipFill>
          <p:spPr>
            <a:xfrm>
              <a:off x="0" y="0"/>
              <a:ext cx="711200" cy="711200"/>
            </a:xfrm>
            <a:prstGeom prst="rect">
              <a:avLst/>
            </a:prstGeom>
          </p:spPr>
        </p:pic>
        <p:pic>
          <p:nvPicPr>
            <p:cNvPr id="5" name="Picture 14">
              <a:hlinkClick r:id="rId6"/>
              <a:extLst>
                <a:ext uri="{FF2B5EF4-FFF2-40B4-BE49-F238E27FC236}">
                  <a16:creationId xmlns:a16="http://schemas.microsoft.com/office/drawing/2014/main" id="{0B3F2DE6-17C3-7521-9B4F-4478F5ADE583}"/>
                </a:ext>
              </a:extLst>
            </p:cNvPr>
            <p:cNvPicPr>
              <a:picLocks noChangeAspect="1"/>
            </p:cNvPicPr>
            <p:nvPr/>
          </p:nvPicPr>
          <p:blipFill>
            <a:blip r:embed="rId7"/>
            <a:stretch>
              <a:fillRect/>
            </a:stretch>
          </p:blipFill>
          <p:spPr>
            <a:xfrm>
              <a:off x="845225" y="20782"/>
              <a:ext cx="711200" cy="711200"/>
            </a:xfrm>
            <a:prstGeom prst="rect">
              <a:avLst/>
            </a:prstGeom>
          </p:spPr>
        </p:pic>
      </p:grpSp>
    </p:spTree>
    <p:extLst>
      <p:ext uri="{BB962C8B-B14F-4D97-AF65-F5344CB8AC3E}">
        <p14:creationId xmlns:p14="http://schemas.microsoft.com/office/powerpoint/2010/main" val="226417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7E2F20D-6723-7B44-DCE2-DFB22CC262CC}"/>
              </a:ext>
            </a:extLst>
          </p:cNvPr>
          <p:cNvSpPr>
            <a:spLocks noGrp="1"/>
          </p:cNvSpPr>
          <p:nvPr>
            <p:ph type="title"/>
          </p:nvPr>
        </p:nvSpPr>
        <p:spPr/>
        <p:txBody>
          <a:bodyPr/>
          <a:lstStyle/>
          <a:p>
            <a:r>
              <a:rPr lang="cs-CZ" dirty="0"/>
              <a:t>Stručná historie </a:t>
            </a:r>
            <a:r>
              <a:rPr lang="cs-CZ" dirty="0" err="1"/>
              <a:t>geostatistiky</a:t>
            </a:r>
            <a:endParaRPr lang="cs-CZ" dirty="0"/>
          </a:p>
        </p:txBody>
      </p:sp>
      <p:sp>
        <p:nvSpPr>
          <p:cNvPr id="3" name="Zástupný obsah 2">
            <a:extLst>
              <a:ext uri="{FF2B5EF4-FFF2-40B4-BE49-F238E27FC236}">
                <a16:creationId xmlns:a16="http://schemas.microsoft.com/office/drawing/2014/main" id="{D151FB6E-2B65-DFC9-BBD0-7042BDEE9407}"/>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a:t>Začátky </a:t>
            </a:r>
            <a:r>
              <a:rPr lang="cs-CZ" sz="2400" b="1" dirty="0" err="1"/>
              <a:t>geostatistiky</a:t>
            </a:r>
            <a:r>
              <a:rPr lang="cs-CZ" sz="2400" b="1" dirty="0"/>
              <a:t> (1950-1970):</a:t>
            </a:r>
          </a:p>
          <a:p>
            <a:pPr marL="1028700" lvl="1" indent="-342900" algn="just"/>
            <a:r>
              <a:rPr lang="cs-CZ" sz="2200" dirty="0"/>
              <a:t>V roce 1951 francouzský geolog Georges </a:t>
            </a:r>
            <a:r>
              <a:rPr lang="cs-CZ" sz="2200" dirty="0" err="1"/>
              <a:t>Matheron</a:t>
            </a:r>
            <a:r>
              <a:rPr lang="cs-CZ" sz="2200" dirty="0"/>
              <a:t> zavedl termín "</a:t>
            </a:r>
            <a:r>
              <a:rPr lang="cs-CZ" sz="2200" dirty="0" err="1"/>
              <a:t>kriging</a:t>
            </a:r>
            <a:r>
              <a:rPr lang="cs-CZ" sz="2200" dirty="0"/>
              <a:t>", což je metoda </a:t>
            </a:r>
            <a:r>
              <a:rPr lang="cs-CZ" sz="2200" dirty="0" err="1"/>
              <a:t>geostatistiky</a:t>
            </a:r>
            <a:r>
              <a:rPr lang="cs-CZ" sz="2200" dirty="0"/>
              <a:t> pro predikci hodnot v neznámých místech na základě dostupných pozorování.</a:t>
            </a:r>
          </a:p>
          <a:p>
            <a:pPr marL="1028700" lvl="1" indent="-342900" algn="just"/>
            <a:r>
              <a:rPr lang="cs-CZ" sz="2200" dirty="0"/>
              <a:t>V roce 1962 </a:t>
            </a:r>
            <a:r>
              <a:rPr lang="cs-CZ" sz="2200" dirty="0" err="1"/>
              <a:t>Matheron</a:t>
            </a:r>
            <a:r>
              <a:rPr lang="cs-CZ" sz="2200" dirty="0"/>
              <a:t> publikoval svou knihu "</a:t>
            </a:r>
            <a:r>
              <a:rPr lang="cs-CZ" sz="2200" dirty="0" err="1"/>
              <a:t>Traité</a:t>
            </a:r>
            <a:r>
              <a:rPr lang="cs-CZ" sz="2200" dirty="0"/>
              <a:t> de </a:t>
            </a:r>
            <a:r>
              <a:rPr lang="cs-CZ" sz="2200" dirty="0" err="1"/>
              <a:t>géostatistique</a:t>
            </a:r>
            <a:r>
              <a:rPr lang="cs-CZ" sz="2200" dirty="0"/>
              <a:t> </a:t>
            </a:r>
            <a:r>
              <a:rPr lang="cs-CZ" sz="2200" dirty="0" err="1"/>
              <a:t>appliquée</a:t>
            </a:r>
            <a:r>
              <a:rPr lang="cs-CZ" sz="2200" dirty="0"/>
              <a:t>" (Základy aplikované </a:t>
            </a:r>
            <a:r>
              <a:rPr lang="cs-CZ" sz="2200" dirty="0" err="1"/>
              <a:t>geostatistiky</a:t>
            </a:r>
            <a:r>
              <a:rPr lang="cs-CZ" sz="2200" dirty="0"/>
              <a:t>), ve které prezentoval základní koncepty </a:t>
            </a:r>
            <a:r>
              <a:rPr lang="cs-CZ" sz="2200" dirty="0" err="1"/>
              <a:t>geostatistiky</a:t>
            </a:r>
            <a:r>
              <a:rPr lang="cs-CZ" sz="2200" dirty="0"/>
              <a:t> a metody, jako je </a:t>
            </a:r>
            <a:r>
              <a:rPr lang="cs-CZ" sz="2200" dirty="0" err="1"/>
              <a:t>kriging</a:t>
            </a:r>
            <a:r>
              <a:rPr lang="cs-CZ" sz="2200" dirty="0"/>
              <a:t>.</a:t>
            </a:r>
          </a:p>
          <a:p>
            <a:pPr marL="342900" indent="-342900">
              <a:buFont typeface="Arial" panose="020B0604020202020204" pitchFamily="34" charset="0"/>
              <a:buChar char="•"/>
            </a:pPr>
            <a:r>
              <a:rPr lang="cs-CZ" sz="2400" b="1" dirty="0"/>
              <a:t>Rozvoj teorie </a:t>
            </a:r>
            <a:r>
              <a:rPr lang="cs-CZ" sz="2400" b="1" dirty="0" err="1"/>
              <a:t>geostatistiky</a:t>
            </a:r>
            <a:r>
              <a:rPr lang="cs-CZ" sz="2400" b="1" dirty="0"/>
              <a:t> (1970-1980):</a:t>
            </a:r>
          </a:p>
          <a:p>
            <a:pPr marL="1028700" lvl="1" indent="-342900" algn="just"/>
            <a:r>
              <a:rPr lang="cs-CZ" sz="2200" dirty="0"/>
              <a:t>V této době se </a:t>
            </a:r>
            <a:r>
              <a:rPr lang="cs-CZ" sz="2200" dirty="0" err="1"/>
              <a:t>geostatistika</a:t>
            </a:r>
            <a:r>
              <a:rPr lang="cs-CZ" sz="2200" dirty="0"/>
              <a:t> stala důležitým nástrojem pro zpracování a analýzu geologických dat.</a:t>
            </a:r>
          </a:p>
          <a:p>
            <a:pPr marL="1028700" lvl="1" indent="-342900" algn="just"/>
            <a:r>
              <a:rPr lang="cs-CZ" sz="2200" dirty="0"/>
              <a:t>Americký statistik Robert J. </a:t>
            </a:r>
            <a:r>
              <a:rPr lang="cs-CZ" sz="2200" dirty="0" err="1"/>
              <a:t>Myers</a:t>
            </a:r>
            <a:r>
              <a:rPr lang="cs-CZ" sz="2200" dirty="0"/>
              <a:t> a další přispěli k rozvoji teoretických aspektů </a:t>
            </a:r>
            <a:r>
              <a:rPr lang="cs-CZ" sz="2200" dirty="0" err="1"/>
              <a:t>geostatistiky</a:t>
            </a:r>
            <a:r>
              <a:rPr lang="cs-CZ" sz="2200" dirty="0"/>
              <a:t> a zavedli další metody, například metodu nejbližšího souseda.</a:t>
            </a:r>
          </a:p>
        </p:txBody>
      </p:sp>
    </p:spTree>
    <p:extLst>
      <p:ext uri="{BB962C8B-B14F-4D97-AF65-F5344CB8AC3E}">
        <p14:creationId xmlns:p14="http://schemas.microsoft.com/office/powerpoint/2010/main" val="3989467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BAB2B8-5DE6-381D-299B-86D948B5DE25}"/>
              </a:ext>
            </a:extLst>
          </p:cNvPr>
          <p:cNvSpPr>
            <a:spLocks noGrp="1"/>
          </p:cNvSpPr>
          <p:nvPr>
            <p:ph type="title"/>
          </p:nvPr>
        </p:nvSpPr>
        <p:spPr/>
        <p:txBody>
          <a:bodyPr/>
          <a:lstStyle/>
          <a:p>
            <a:r>
              <a:rPr lang="cs-CZ" dirty="0"/>
              <a:t>Stručná historie </a:t>
            </a:r>
            <a:r>
              <a:rPr lang="cs-CZ" dirty="0" err="1"/>
              <a:t>geostatistiky</a:t>
            </a:r>
            <a:endParaRPr lang="cs-CZ" dirty="0"/>
          </a:p>
        </p:txBody>
      </p:sp>
      <p:sp>
        <p:nvSpPr>
          <p:cNvPr id="3" name="Zástupný obsah 2">
            <a:extLst>
              <a:ext uri="{FF2B5EF4-FFF2-40B4-BE49-F238E27FC236}">
                <a16:creationId xmlns:a16="http://schemas.microsoft.com/office/drawing/2014/main" id="{F0AA7BA0-3462-17FC-E1D0-19D13F5125E6}"/>
              </a:ext>
            </a:extLst>
          </p:cNvPr>
          <p:cNvSpPr>
            <a:spLocks noGrp="1"/>
          </p:cNvSpPr>
          <p:nvPr>
            <p:ph idx="1"/>
          </p:nvPr>
        </p:nvSpPr>
        <p:spPr/>
        <p:txBody>
          <a:bodyPr/>
          <a:lstStyle/>
          <a:p>
            <a:pPr marL="342900" indent="-342900">
              <a:buFont typeface="Arial" panose="020B0604020202020204" pitchFamily="34" charset="0"/>
              <a:buChar char="•"/>
            </a:pPr>
            <a:r>
              <a:rPr lang="cs-CZ" sz="2400" b="1" dirty="0" err="1"/>
              <a:t>Geostatistika</a:t>
            </a:r>
            <a:r>
              <a:rPr lang="cs-CZ" sz="2400" b="1" dirty="0"/>
              <a:t> ve vědě a průmyslu (1980-současnost):</a:t>
            </a:r>
          </a:p>
          <a:p>
            <a:pPr marL="1028700" lvl="1" indent="-342900"/>
            <a:r>
              <a:rPr lang="cs-CZ" sz="2200" dirty="0"/>
              <a:t>V této době se </a:t>
            </a:r>
            <a:r>
              <a:rPr lang="cs-CZ" sz="2200" dirty="0" err="1"/>
              <a:t>geostatistika</a:t>
            </a:r>
            <a:r>
              <a:rPr lang="cs-CZ" sz="2200" dirty="0"/>
              <a:t> stala běžným nástrojem v geologii, především v oblasti těžby nerostných surovin.</a:t>
            </a:r>
          </a:p>
          <a:p>
            <a:pPr marL="1028700" lvl="1" indent="-342900"/>
            <a:r>
              <a:rPr lang="cs-CZ" sz="2200" dirty="0"/>
              <a:t>Byly vyvinuty různé </a:t>
            </a:r>
            <a:r>
              <a:rPr lang="cs-CZ" sz="2200" dirty="0" err="1"/>
              <a:t>geostatistické</a:t>
            </a:r>
            <a:r>
              <a:rPr lang="cs-CZ" sz="2200" dirty="0"/>
              <a:t> metody, jako je </a:t>
            </a:r>
            <a:r>
              <a:rPr lang="cs-CZ" sz="2200" dirty="0" err="1"/>
              <a:t>kriging</a:t>
            </a:r>
            <a:r>
              <a:rPr lang="cs-CZ" sz="2200" dirty="0"/>
              <a:t> s trendem, </a:t>
            </a:r>
            <a:r>
              <a:rPr lang="cs-CZ" sz="2200" dirty="0" err="1"/>
              <a:t>kriging</a:t>
            </a:r>
            <a:r>
              <a:rPr lang="cs-CZ" sz="2200" dirty="0"/>
              <a:t> s okolními stanicemi a </a:t>
            </a:r>
            <a:r>
              <a:rPr lang="cs-CZ" sz="2200" dirty="0" err="1"/>
              <a:t>kriging</a:t>
            </a:r>
            <a:r>
              <a:rPr lang="cs-CZ" sz="2200" dirty="0"/>
              <a:t> s </a:t>
            </a:r>
            <a:r>
              <a:rPr lang="cs-CZ" sz="2200" dirty="0" err="1"/>
              <a:t>multi</a:t>
            </a:r>
            <a:r>
              <a:rPr lang="cs-CZ" sz="2200" dirty="0"/>
              <a:t>-variantními poli.</a:t>
            </a:r>
          </a:p>
          <a:p>
            <a:pPr marL="1028700" lvl="1" indent="-342900"/>
            <a:r>
              <a:rPr lang="cs-CZ" sz="2200" dirty="0"/>
              <a:t>V posledních letech se </a:t>
            </a:r>
            <a:r>
              <a:rPr lang="cs-CZ" sz="2200" dirty="0" err="1"/>
              <a:t>geostatistika</a:t>
            </a:r>
            <a:r>
              <a:rPr lang="cs-CZ" sz="2200" dirty="0"/>
              <a:t> stává důležitou v oblasti geografických informačních systémů (GIS) a analýzy prostorových dat.</a:t>
            </a:r>
          </a:p>
        </p:txBody>
      </p:sp>
    </p:spTree>
    <p:extLst>
      <p:ext uri="{BB962C8B-B14F-4D97-AF65-F5344CB8AC3E}">
        <p14:creationId xmlns:p14="http://schemas.microsoft.com/office/powerpoint/2010/main" val="3169702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5FD09484-F3E4-68F1-FDBC-53DD835A7289}"/>
              </a:ext>
            </a:extLst>
          </p:cNvPr>
          <p:cNvPicPr>
            <a:picLocks noChangeAspect="1"/>
          </p:cNvPicPr>
          <p:nvPr/>
        </p:nvPicPr>
        <p:blipFill>
          <a:blip r:embed="rId2"/>
          <a:stretch>
            <a:fillRect/>
          </a:stretch>
        </p:blipFill>
        <p:spPr>
          <a:xfrm>
            <a:off x="485375" y="276247"/>
            <a:ext cx="6569242" cy="4277646"/>
          </a:xfrm>
          <a:prstGeom prst="rect">
            <a:avLst/>
          </a:prstGeom>
        </p:spPr>
      </p:pic>
      <p:pic>
        <p:nvPicPr>
          <p:cNvPr id="9" name="Obrázek 8">
            <a:extLst>
              <a:ext uri="{FF2B5EF4-FFF2-40B4-BE49-F238E27FC236}">
                <a16:creationId xmlns:a16="http://schemas.microsoft.com/office/drawing/2014/main" id="{F1AFDCE3-EEB2-EA79-606B-8224D3AAE501}"/>
              </a:ext>
            </a:extLst>
          </p:cNvPr>
          <p:cNvPicPr>
            <a:picLocks noChangeAspect="1"/>
          </p:cNvPicPr>
          <p:nvPr/>
        </p:nvPicPr>
        <p:blipFill>
          <a:blip r:embed="rId3"/>
          <a:stretch>
            <a:fillRect/>
          </a:stretch>
        </p:blipFill>
        <p:spPr>
          <a:xfrm>
            <a:off x="7190163" y="544148"/>
            <a:ext cx="4589905" cy="5769704"/>
          </a:xfrm>
          <a:prstGeom prst="rect">
            <a:avLst/>
          </a:prstGeom>
        </p:spPr>
      </p:pic>
      <p:sp>
        <p:nvSpPr>
          <p:cNvPr id="10" name="TextovéPole 9">
            <a:extLst>
              <a:ext uri="{FF2B5EF4-FFF2-40B4-BE49-F238E27FC236}">
                <a16:creationId xmlns:a16="http://schemas.microsoft.com/office/drawing/2014/main" id="{71C31E2B-4B65-5F12-4369-7F70CE049FC7}"/>
              </a:ext>
            </a:extLst>
          </p:cNvPr>
          <p:cNvSpPr txBox="1"/>
          <p:nvPr/>
        </p:nvSpPr>
        <p:spPr>
          <a:xfrm>
            <a:off x="682764" y="4788340"/>
            <a:ext cx="6174463" cy="954107"/>
          </a:xfrm>
          <a:prstGeom prst="rect">
            <a:avLst/>
          </a:prstGeom>
          <a:noFill/>
        </p:spPr>
        <p:txBody>
          <a:bodyPr wrap="square" rtlCol="0">
            <a:spAutoFit/>
          </a:bodyPr>
          <a:lstStyle/>
          <a:p>
            <a:r>
              <a:rPr lang="cs-CZ" sz="1400" dirty="0"/>
              <a:t>Zdroj: </a:t>
            </a:r>
            <a:r>
              <a:rPr lang="cs-CZ" sz="1400" dirty="0" err="1"/>
              <a:t>Dassou</a:t>
            </a:r>
            <a:r>
              <a:rPr lang="cs-CZ" sz="1400" dirty="0"/>
              <a:t>, E. , </a:t>
            </a:r>
            <a:r>
              <a:rPr lang="cs-CZ" sz="1400" dirty="0" err="1"/>
              <a:t>Ombolo</a:t>
            </a:r>
            <a:r>
              <a:rPr lang="cs-CZ" sz="1400" dirty="0"/>
              <a:t>, A. , </a:t>
            </a:r>
            <a:r>
              <a:rPr lang="cs-CZ" sz="1400" dirty="0" err="1"/>
              <a:t>Chouto</a:t>
            </a:r>
            <a:r>
              <a:rPr lang="cs-CZ" sz="1400" dirty="0"/>
              <a:t>, S. , </a:t>
            </a:r>
            <a:r>
              <a:rPr lang="cs-CZ" sz="1400" dirty="0" err="1"/>
              <a:t>Mboudou</a:t>
            </a:r>
            <a:r>
              <a:rPr lang="cs-CZ" sz="1400" dirty="0"/>
              <a:t>, G. , </a:t>
            </a:r>
            <a:r>
              <a:rPr lang="cs-CZ" sz="1400" dirty="0" err="1"/>
              <a:t>Essi</a:t>
            </a:r>
            <a:r>
              <a:rPr lang="cs-CZ" sz="1400" dirty="0"/>
              <a:t>, J. and </a:t>
            </a:r>
            <a:r>
              <a:rPr lang="cs-CZ" sz="1400" dirty="0" err="1"/>
              <a:t>Bineli</a:t>
            </a:r>
            <a:r>
              <a:rPr lang="cs-CZ" sz="1400" dirty="0"/>
              <a:t>, E. (2016) </a:t>
            </a:r>
            <a:r>
              <a:rPr lang="cs-CZ" sz="1400" dirty="0" err="1"/>
              <a:t>Trends</a:t>
            </a:r>
            <a:r>
              <a:rPr lang="cs-CZ" sz="1400" dirty="0"/>
              <a:t> and </a:t>
            </a:r>
            <a:r>
              <a:rPr lang="cs-CZ" sz="1400" dirty="0" err="1"/>
              <a:t>Geostatistical</a:t>
            </a:r>
            <a:r>
              <a:rPr lang="cs-CZ" sz="1400" dirty="0"/>
              <a:t> </a:t>
            </a:r>
            <a:r>
              <a:rPr lang="cs-CZ" sz="1400" dirty="0" err="1"/>
              <a:t>Interpolation</a:t>
            </a:r>
            <a:r>
              <a:rPr lang="cs-CZ" sz="1400" dirty="0"/>
              <a:t> </a:t>
            </a:r>
            <a:r>
              <a:rPr lang="cs-CZ" sz="1400" dirty="0" err="1"/>
              <a:t>of</a:t>
            </a:r>
            <a:r>
              <a:rPr lang="cs-CZ" sz="1400" dirty="0"/>
              <a:t> </a:t>
            </a:r>
            <a:r>
              <a:rPr lang="cs-CZ" sz="1400" dirty="0" err="1"/>
              <a:t>Spatio-Temporal</a:t>
            </a:r>
            <a:r>
              <a:rPr lang="cs-CZ" sz="1400" dirty="0"/>
              <a:t> Variability </a:t>
            </a:r>
            <a:r>
              <a:rPr lang="cs-CZ" sz="1400" dirty="0" err="1"/>
              <a:t>of</a:t>
            </a:r>
            <a:r>
              <a:rPr lang="cs-CZ" sz="1400" dirty="0"/>
              <a:t> </a:t>
            </a:r>
            <a:r>
              <a:rPr lang="cs-CZ" sz="1400" dirty="0" err="1"/>
              <a:t>Precipitation</a:t>
            </a:r>
            <a:r>
              <a:rPr lang="cs-CZ" sz="1400" dirty="0"/>
              <a:t> in </a:t>
            </a:r>
            <a:r>
              <a:rPr lang="cs-CZ" sz="1400" dirty="0" err="1"/>
              <a:t>Northern</a:t>
            </a:r>
            <a:r>
              <a:rPr lang="cs-CZ" sz="1400" dirty="0"/>
              <a:t> </a:t>
            </a:r>
            <a:r>
              <a:rPr lang="cs-CZ" sz="1400" dirty="0" err="1"/>
              <a:t>Cameroon</a:t>
            </a:r>
            <a:r>
              <a:rPr lang="cs-CZ" sz="1400" dirty="0"/>
              <a:t>. </a:t>
            </a:r>
            <a:r>
              <a:rPr lang="cs-CZ" sz="1400" dirty="0" err="1"/>
              <a:t>American</a:t>
            </a:r>
            <a:r>
              <a:rPr lang="cs-CZ" sz="1400" dirty="0"/>
              <a:t> </a:t>
            </a:r>
            <a:r>
              <a:rPr lang="cs-CZ" sz="1400" dirty="0" err="1"/>
              <a:t>Journal</a:t>
            </a:r>
            <a:r>
              <a:rPr lang="cs-CZ" sz="1400" dirty="0"/>
              <a:t> </a:t>
            </a:r>
            <a:r>
              <a:rPr lang="cs-CZ" sz="1400" dirty="0" err="1"/>
              <a:t>of</a:t>
            </a:r>
            <a:r>
              <a:rPr lang="cs-CZ" sz="1400" dirty="0"/>
              <a:t> </a:t>
            </a:r>
            <a:r>
              <a:rPr lang="cs-CZ" sz="1400" dirty="0" err="1"/>
              <a:t>Climate</a:t>
            </a:r>
            <a:r>
              <a:rPr lang="cs-CZ" sz="1400" dirty="0"/>
              <a:t> </a:t>
            </a:r>
            <a:r>
              <a:rPr lang="cs-CZ" sz="1400" dirty="0" err="1"/>
              <a:t>Change</a:t>
            </a:r>
            <a:r>
              <a:rPr lang="cs-CZ" sz="1400" dirty="0"/>
              <a:t>, 5, 229-244. </a:t>
            </a:r>
            <a:r>
              <a:rPr lang="cs-CZ" sz="1400" dirty="0" err="1"/>
              <a:t>doi</a:t>
            </a:r>
            <a:r>
              <a:rPr lang="cs-CZ" sz="1400" dirty="0"/>
              <a:t>: 10.4236/ajcc.2016.52020.</a:t>
            </a:r>
          </a:p>
        </p:txBody>
      </p:sp>
    </p:spTree>
    <p:extLst>
      <p:ext uri="{BB962C8B-B14F-4D97-AF65-F5344CB8AC3E}">
        <p14:creationId xmlns:p14="http://schemas.microsoft.com/office/powerpoint/2010/main" val="3910997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ovéPole 9">
            <a:extLst>
              <a:ext uri="{FF2B5EF4-FFF2-40B4-BE49-F238E27FC236}">
                <a16:creationId xmlns:a16="http://schemas.microsoft.com/office/drawing/2014/main" id="{71C31E2B-4B65-5F12-4369-7F70CE049FC7}"/>
              </a:ext>
            </a:extLst>
          </p:cNvPr>
          <p:cNvSpPr txBox="1"/>
          <p:nvPr/>
        </p:nvSpPr>
        <p:spPr>
          <a:xfrm>
            <a:off x="682764" y="4788340"/>
            <a:ext cx="6174463" cy="954107"/>
          </a:xfrm>
          <a:prstGeom prst="rect">
            <a:avLst/>
          </a:prstGeom>
          <a:noFill/>
        </p:spPr>
        <p:txBody>
          <a:bodyPr wrap="square" rtlCol="0">
            <a:spAutoFit/>
          </a:bodyPr>
          <a:lstStyle/>
          <a:p>
            <a:r>
              <a:rPr lang="cs-CZ" sz="1400" dirty="0"/>
              <a:t>Zdroj: </a:t>
            </a:r>
            <a:r>
              <a:rPr lang="en-US" sz="1400" dirty="0" err="1"/>
              <a:t>Stresman</a:t>
            </a:r>
            <a:r>
              <a:rPr lang="en-US" sz="1400" dirty="0"/>
              <a:t>, G., Giorgi, E., </a:t>
            </a:r>
            <a:r>
              <a:rPr lang="en-US" sz="1400" dirty="0" err="1"/>
              <a:t>Baidjoe</a:t>
            </a:r>
            <a:r>
              <a:rPr lang="en-US" sz="1400" dirty="0"/>
              <a:t>, A. et al. Impact of metric and sample size on determining malaria hotspot boundaries. Sci Rep 7, 45849 (2017). https://doi.org/10.1038/srep45849</a:t>
            </a:r>
          </a:p>
          <a:p>
            <a:endParaRPr lang="en-US" sz="1400" dirty="0"/>
          </a:p>
        </p:txBody>
      </p:sp>
      <p:pic>
        <p:nvPicPr>
          <p:cNvPr id="3" name="Obrázek 2">
            <a:extLst>
              <a:ext uri="{FF2B5EF4-FFF2-40B4-BE49-F238E27FC236}">
                <a16:creationId xmlns:a16="http://schemas.microsoft.com/office/drawing/2014/main" id="{79BCDB05-137A-28CC-ACA9-447A56590E7C}"/>
              </a:ext>
            </a:extLst>
          </p:cNvPr>
          <p:cNvPicPr>
            <a:picLocks noChangeAspect="1"/>
          </p:cNvPicPr>
          <p:nvPr/>
        </p:nvPicPr>
        <p:blipFill>
          <a:blip r:embed="rId2"/>
          <a:stretch>
            <a:fillRect/>
          </a:stretch>
        </p:blipFill>
        <p:spPr>
          <a:xfrm>
            <a:off x="253512" y="202499"/>
            <a:ext cx="10700274" cy="4324234"/>
          </a:xfrm>
          <a:prstGeom prst="rect">
            <a:avLst/>
          </a:prstGeom>
        </p:spPr>
      </p:pic>
      <p:sp>
        <p:nvSpPr>
          <p:cNvPr id="4" name="Obdélník 3">
            <a:extLst>
              <a:ext uri="{FF2B5EF4-FFF2-40B4-BE49-F238E27FC236}">
                <a16:creationId xmlns:a16="http://schemas.microsoft.com/office/drawing/2014/main" id="{BD6F1D57-6B81-3543-E9F8-76FB22230772}"/>
              </a:ext>
            </a:extLst>
          </p:cNvPr>
          <p:cNvSpPr/>
          <p:nvPr/>
        </p:nvSpPr>
        <p:spPr>
          <a:xfrm>
            <a:off x="7260879" y="3099267"/>
            <a:ext cx="3395050" cy="1220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97808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B2B0EBB7-DE1A-25B5-5C50-7B683B9BFBB9}"/>
              </a:ext>
            </a:extLst>
          </p:cNvPr>
          <p:cNvPicPr>
            <a:picLocks noChangeAspect="1"/>
          </p:cNvPicPr>
          <p:nvPr/>
        </p:nvPicPr>
        <p:blipFill>
          <a:blip r:embed="rId2"/>
          <a:stretch>
            <a:fillRect/>
          </a:stretch>
        </p:blipFill>
        <p:spPr>
          <a:xfrm>
            <a:off x="446038" y="0"/>
            <a:ext cx="7628830" cy="6858000"/>
          </a:xfrm>
          <a:prstGeom prst="rect">
            <a:avLst/>
          </a:prstGeom>
        </p:spPr>
      </p:pic>
      <p:sp>
        <p:nvSpPr>
          <p:cNvPr id="4" name="Obdélník 3">
            <a:extLst>
              <a:ext uri="{FF2B5EF4-FFF2-40B4-BE49-F238E27FC236}">
                <a16:creationId xmlns:a16="http://schemas.microsoft.com/office/drawing/2014/main" id="{BD6F1D57-6B81-3543-E9F8-76FB22230772}"/>
              </a:ext>
            </a:extLst>
          </p:cNvPr>
          <p:cNvSpPr/>
          <p:nvPr/>
        </p:nvSpPr>
        <p:spPr>
          <a:xfrm>
            <a:off x="5279268" y="1723839"/>
            <a:ext cx="3395050" cy="1220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extovéPole 9">
            <a:extLst>
              <a:ext uri="{FF2B5EF4-FFF2-40B4-BE49-F238E27FC236}">
                <a16:creationId xmlns:a16="http://schemas.microsoft.com/office/drawing/2014/main" id="{71C31E2B-4B65-5F12-4369-7F70CE049FC7}"/>
              </a:ext>
            </a:extLst>
          </p:cNvPr>
          <p:cNvSpPr txBox="1"/>
          <p:nvPr/>
        </p:nvSpPr>
        <p:spPr>
          <a:xfrm>
            <a:off x="5279268" y="3106030"/>
            <a:ext cx="6174463" cy="954107"/>
          </a:xfrm>
          <a:prstGeom prst="rect">
            <a:avLst/>
          </a:prstGeom>
          <a:noFill/>
        </p:spPr>
        <p:txBody>
          <a:bodyPr wrap="square" rtlCol="0">
            <a:spAutoFit/>
          </a:bodyPr>
          <a:lstStyle/>
          <a:p>
            <a:r>
              <a:rPr lang="cs-CZ" sz="1400" dirty="0"/>
              <a:t>Zdroj: </a:t>
            </a:r>
            <a:r>
              <a:rPr lang="en-US" sz="1400" dirty="0"/>
              <a:t>Al-</a:t>
            </a:r>
            <a:r>
              <a:rPr lang="en-US" sz="1400" dirty="0" err="1"/>
              <a:t>Mudhafar</a:t>
            </a:r>
            <a:r>
              <a:rPr lang="en-US" sz="1400" dirty="0"/>
              <a:t>, </a:t>
            </a:r>
            <a:r>
              <a:rPr lang="en-US" sz="1400" dirty="0" err="1"/>
              <a:t>Watheq</a:t>
            </a:r>
            <a:r>
              <a:rPr lang="en-US" sz="1400" dirty="0"/>
              <a:t>. (2017). Multiple-Point Geostatistical Lithofacies Simulation of Fluvial Sand-Rich Depositional Environment: A Case Study From Zubair Formation/South Rumaila Oil Field. SPE Reservoir Evaluation &amp; Engineering. 21. 39-53. 10.2118/187949-PA. </a:t>
            </a:r>
          </a:p>
        </p:txBody>
      </p:sp>
    </p:spTree>
    <p:extLst>
      <p:ext uri="{BB962C8B-B14F-4D97-AF65-F5344CB8AC3E}">
        <p14:creationId xmlns:p14="http://schemas.microsoft.com/office/powerpoint/2010/main" val="1792342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ovéPole 9">
            <a:extLst>
              <a:ext uri="{FF2B5EF4-FFF2-40B4-BE49-F238E27FC236}">
                <a16:creationId xmlns:a16="http://schemas.microsoft.com/office/drawing/2014/main" id="{71C31E2B-4B65-5F12-4369-7F70CE049FC7}"/>
              </a:ext>
            </a:extLst>
          </p:cNvPr>
          <p:cNvSpPr txBox="1"/>
          <p:nvPr/>
        </p:nvSpPr>
        <p:spPr>
          <a:xfrm>
            <a:off x="450428" y="5043472"/>
            <a:ext cx="6174463" cy="954107"/>
          </a:xfrm>
          <a:prstGeom prst="rect">
            <a:avLst/>
          </a:prstGeom>
          <a:noFill/>
        </p:spPr>
        <p:txBody>
          <a:bodyPr wrap="square" rtlCol="0">
            <a:spAutoFit/>
          </a:bodyPr>
          <a:lstStyle/>
          <a:p>
            <a:r>
              <a:rPr lang="cs-CZ" sz="1400" dirty="0" err="1"/>
              <a:t>Zdraoj</a:t>
            </a:r>
            <a:r>
              <a:rPr lang="cs-CZ" sz="1400" dirty="0"/>
              <a:t>: </a:t>
            </a:r>
            <a:r>
              <a:rPr lang="en-US" sz="1400" dirty="0"/>
              <a:t>Silva, D.; Almeida, J. Geostatistical Methodology to Characterize Volcanogenic Massive and Stockwork Ore Deposits. Minerals 2017, 7, 238. https://doi.org/10.3390/min7120238</a:t>
            </a:r>
          </a:p>
          <a:p>
            <a:endParaRPr lang="en-US" sz="1400" dirty="0"/>
          </a:p>
        </p:txBody>
      </p:sp>
      <p:pic>
        <p:nvPicPr>
          <p:cNvPr id="3074" name="Picture 2" descr="Minerals 07 00238 g005">
            <a:extLst>
              <a:ext uri="{FF2B5EF4-FFF2-40B4-BE49-F238E27FC236}">
                <a16:creationId xmlns:a16="http://schemas.microsoft.com/office/drawing/2014/main" id="{3A5464FF-7958-DAA6-4E3D-3894D73077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887" y="1058941"/>
            <a:ext cx="6097546" cy="3130550"/>
          </a:xfrm>
          <a:prstGeom prst="rect">
            <a:avLst/>
          </a:prstGeom>
          <a:noFill/>
          <a:extLst>
            <a:ext uri="{909E8E84-426E-40DD-AFC4-6F175D3DCCD1}">
              <a14:hiddenFill xmlns:a14="http://schemas.microsoft.com/office/drawing/2010/main">
                <a:solidFill>
                  <a:srgbClr val="FFFFFF"/>
                </a:solidFill>
              </a14:hiddenFill>
            </a:ext>
          </a:extLst>
        </p:spPr>
      </p:pic>
      <p:pic>
        <p:nvPicPr>
          <p:cNvPr id="3" name="Obrázek 2">
            <a:extLst>
              <a:ext uri="{FF2B5EF4-FFF2-40B4-BE49-F238E27FC236}">
                <a16:creationId xmlns:a16="http://schemas.microsoft.com/office/drawing/2014/main" id="{82B5CE19-CA0E-415E-A5EE-5A0EE1EFD1BD}"/>
              </a:ext>
            </a:extLst>
          </p:cNvPr>
          <p:cNvPicPr>
            <a:picLocks noChangeAspect="1"/>
          </p:cNvPicPr>
          <p:nvPr/>
        </p:nvPicPr>
        <p:blipFill>
          <a:blip r:embed="rId3"/>
          <a:stretch>
            <a:fillRect/>
          </a:stretch>
        </p:blipFill>
        <p:spPr>
          <a:xfrm>
            <a:off x="6800098" y="418680"/>
            <a:ext cx="5391902" cy="6020640"/>
          </a:xfrm>
          <a:prstGeom prst="rect">
            <a:avLst/>
          </a:prstGeom>
        </p:spPr>
      </p:pic>
    </p:spTree>
    <p:extLst>
      <p:ext uri="{BB962C8B-B14F-4D97-AF65-F5344CB8AC3E}">
        <p14:creationId xmlns:p14="http://schemas.microsoft.com/office/powerpoint/2010/main" val="647687029"/>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3.xml><?xml version="1.0" encoding="utf-8"?>
<ds:datastoreItem xmlns:ds="http://schemas.openxmlformats.org/officeDocument/2006/customXml" ds:itemID="{6B46D367-FCBD-48AF-9D2A-C675897C95A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1_Custom Design</Template>
  <TotalTime>1651</TotalTime>
  <Words>3359</Words>
  <Application>Microsoft Office PowerPoint</Application>
  <PresentationFormat>Širokoúhlá obrazovka</PresentationFormat>
  <Paragraphs>223</Paragraphs>
  <Slides>38</Slides>
  <Notes>1</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38</vt:i4>
      </vt:variant>
    </vt:vector>
  </HeadingPairs>
  <TitlesOfParts>
    <vt:vector size="41" baseType="lpstr">
      <vt:lpstr>Arial</vt:lpstr>
      <vt:lpstr>Calibri</vt:lpstr>
      <vt:lpstr>1_Custom Design</vt:lpstr>
      <vt:lpstr>Prezentace aplikace PowerPoint</vt:lpstr>
      <vt:lpstr>Vymezení pojmu geostatistika</vt:lpstr>
      <vt:lpstr>Geostatistika vs. statistika</vt:lpstr>
      <vt:lpstr>Stručná historie geostatistiky</vt:lpstr>
      <vt:lpstr>Stručná historie geostatistiky</vt:lpstr>
      <vt:lpstr>Prezentace aplikace PowerPoint</vt:lpstr>
      <vt:lpstr>Prezentace aplikace PowerPoint</vt:lpstr>
      <vt:lpstr>Prezentace aplikace PowerPoint</vt:lpstr>
      <vt:lpstr>Prezentace aplikace PowerPoint</vt:lpstr>
      <vt:lpstr>Prezentace aplikace PowerPoint</vt:lpstr>
      <vt:lpstr>Interpolace</vt:lpstr>
      <vt:lpstr>Extrapolace</vt:lpstr>
      <vt:lpstr>Metodologie prostorové analýzy</vt:lpstr>
      <vt:lpstr>Explorační analýza dat</vt:lpstr>
      <vt:lpstr>Histogram</vt:lpstr>
      <vt:lpstr>Krabicový graf</vt:lpstr>
      <vt:lpstr>Prezentace aplikace PowerPoint</vt:lpstr>
      <vt:lpstr>Kvantil-kvantilový graf (QQ graf)</vt:lpstr>
      <vt:lpstr>Prezentace aplikace PowerPoint</vt:lpstr>
      <vt:lpstr>Průzkumová analýza prostorových dat</vt:lpstr>
      <vt:lpstr>Průzkumová analýza prostorových dat</vt:lpstr>
      <vt:lpstr>Prezentace aplikace PowerPoint</vt:lpstr>
      <vt:lpstr>Náhodná veličina</vt:lpstr>
      <vt:lpstr>Prezentace aplikace PowerPoint</vt:lpstr>
      <vt:lpstr>Diskrétní náhodná veličina</vt:lpstr>
      <vt:lpstr>Spojitá náhodná veličina</vt:lpstr>
      <vt:lpstr>Pravděpodobnostní rozdělení</vt:lpstr>
      <vt:lpstr>Pravděpodobnostní rozdělení</vt:lpstr>
      <vt:lpstr>Prezentace aplikace PowerPoint</vt:lpstr>
      <vt:lpstr>Kumulativní distribuční funkce</vt:lpstr>
      <vt:lpstr>Hustota rozdělení pravděpodobnosti</vt:lpstr>
      <vt:lpstr>Hustota rozdělení pravděpodobnosti</vt:lpstr>
      <vt:lpstr>Transformace dat do normálního rozdělení</vt:lpstr>
      <vt:lpstr>Transformace dat do normálního rozdělení</vt:lpstr>
      <vt:lpstr>Logaritmická transformace</vt:lpstr>
      <vt:lpstr>Box-cox transformace</vt:lpstr>
      <vt:lpstr>Zdroje literatury</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Kvasnickova Zuzana</cp:lastModifiedBy>
  <cp:revision>46</cp:revision>
  <dcterms:created xsi:type="dcterms:W3CDTF">2019-09-01T08:00:02Z</dcterms:created>
  <dcterms:modified xsi:type="dcterms:W3CDTF">2024-03-12T10:26:49Z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