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4"/>
  </p:sldMasterIdLst>
  <p:notesMasterIdLst>
    <p:notesMasterId r:id="rId36"/>
  </p:notesMasterIdLst>
  <p:handoutMasterIdLst>
    <p:handoutMasterId r:id="rId37"/>
  </p:handoutMasterIdLst>
  <p:sldIdLst>
    <p:sldId id="277" r:id="rId5"/>
    <p:sldId id="340" r:id="rId6"/>
    <p:sldId id="365" r:id="rId7"/>
    <p:sldId id="355" r:id="rId8"/>
    <p:sldId id="366" r:id="rId9"/>
    <p:sldId id="356" r:id="rId10"/>
    <p:sldId id="368" r:id="rId11"/>
    <p:sldId id="369" r:id="rId12"/>
    <p:sldId id="370" r:id="rId13"/>
    <p:sldId id="371" r:id="rId14"/>
    <p:sldId id="372" r:id="rId15"/>
    <p:sldId id="373" r:id="rId16"/>
    <p:sldId id="374" r:id="rId17"/>
    <p:sldId id="375" r:id="rId18"/>
    <p:sldId id="376" r:id="rId19"/>
    <p:sldId id="377" r:id="rId20"/>
    <p:sldId id="378" r:id="rId21"/>
    <p:sldId id="379" r:id="rId22"/>
    <p:sldId id="380" r:id="rId23"/>
    <p:sldId id="381" r:id="rId24"/>
    <p:sldId id="383" r:id="rId25"/>
    <p:sldId id="382" r:id="rId26"/>
    <p:sldId id="384" r:id="rId27"/>
    <p:sldId id="385" r:id="rId28"/>
    <p:sldId id="386" r:id="rId29"/>
    <p:sldId id="387" r:id="rId30"/>
    <p:sldId id="388" r:id="rId31"/>
    <p:sldId id="389" r:id="rId32"/>
    <p:sldId id="390" r:id="rId33"/>
    <p:sldId id="281" r:id="rId34"/>
    <p:sldId id="259" r:id="rId3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340"/>
            <p14:sldId id="365"/>
            <p14:sldId id="355"/>
            <p14:sldId id="366"/>
            <p14:sldId id="356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3"/>
            <p14:sldId id="382"/>
            <p14:sldId id="384"/>
            <p14:sldId id="385"/>
            <p14:sldId id="386"/>
            <p14:sldId id="387"/>
            <p14:sldId id="388"/>
            <p14:sldId id="389"/>
            <p14:sldId id="390"/>
            <p14:sldId id="281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4" autoAdjust="0"/>
    <p:restoredTop sz="86376"/>
  </p:normalViewPr>
  <p:slideViewPr>
    <p:cSldViewPr snapToGrid="0" snapToObjects="1" showGuides="1">
      <p:cViewPr varScale="1">
        <p:scale>
          <a:sx n="106" d="100"/>
          <a:sy n="106" d="100"/>
        </p:scale>
        <p:origin x="174" y="114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26.03.2024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26.03.2024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creativecommons.org/licenses/by/4.0/deed.cs" TargetMode="External"/><Relationship Id="rId5" Type="http://schemas.openxmlformats.org/officeDocument/2006/relationships/image" Target="../media/image13.emf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GEOSTATISTIKA</a:t>
            </a:r>
          </a:p>
          <a:p>
            <a:pPr algn="ctr"/>
            <a:r>
              <a:rPr lang="cs-CZ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Krigování</a:t>
            </a:r>
            <a:r>
              <a:rPr lang="cs-CZ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s externím driftem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4857861" y="3706405"/>
            <a:ext cx="249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Ing. Lucie Orlíková, Ph.D.</a:t>
            </a:r>
            <a:endParaRPr lang="en-CZ" dirty="0"/>
          </a:p>
        </p:txBody>
      </p:sp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r>
              <a:rPr lang="cs-CZ" dirty="0"/>
              <a:t> – 5 praktických kroků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400" b="1" dirty="0"/>
              <a:t>Sběr dat pro základní </a:t>
            </a:r>
            <a:r>
              <a:rPr lang="cs-CZ" sz="2400" b="1" dirty="0" err="1"/>
              <a:t>krigování</a:t>
            </a:r>
            <a:endParaRPr lang="cs-CZ" sz="2400" b="1" dirty="0"/>
          </a:p>
          <a:p>
            <a:pPr marL="1143000" lvl="1" indent="-457200"/>
            <a:r>
              <a:rPr lang="cs-CZ" sz="2000" dirty="0"/>
              <a:t>Sběr dat je kritickým krokem v procesu základního </a:t>
            </a:r>
            <a:r>
              <a:rPr lang="cs-CZ" sz="2000" dirty="0" err="1"/>
              <a:t>krigingu</a:t>
            </a:r>
            <a:r>
              <a:rPr lang="cs-CZ" sz="2000" dirty="0"/>
              <a:t>, protože přesnost a spolehlivost výsledků interpolace závisí na kvalitě a reprezentativnosti dat.</a:t>
            </a:r>
          </a:p>
          <a:p>
            <a:pPr marL="1143000" lvl="1" indent="-457200"/>
            <a:r>
              <a:rPr lang="cs-CZ" sz="2000" dirty="0"/>
              <a:t>V tomto ohledu je zásadní jasně definovat účel sběru dat a studovanou oblast. Tento krok umožní určit, jaké typy dat jsou potřeba a jaké zdroje dat jsou k dispozici.</a:t>
            </a:r>
          </a:p>
          <a:p>
            <a:pPr marL="1143000" lvl="1" indent="-457200"/>
            <a:r>
              <a:rPr lang="cs-CZ" sz="2000" dirty="0"/>
              <a:t>Je důležité zajistit, aby data byla reprezentativní pro studovanou oblast a pokrývala dostatečné časové období, aby bylo možné zachytit časové a prostorové změny parametrů životního prostředí.</a:t>
            </a:r>
          </a:p>
          <a:p>
            <a:pPr marL="1143000" lvl="1" indent="-457200"/>
            <a:r>
              <a:rPr lang="cs-CZ" sz="2000" dirty="0"/>
              <a:t>Po shromáždění údajů je důležité provést kontrolu kvality, aby byla zajištěna přesnost a spolehlivost údajů. K tomu lze použít různé techniky, jako je výpočet souhrnných statistik a zjišťování odlehlých hodnot a chyb. Kromě toho je zásadní údaje a metodiku sběru náležitě zdokumentovat, aby byla zajištěna transparentnost a reprodukovatelnost výsledků. Řádným zdokumentováním údajů a metodiky lze zaručit důvěryhodnost a spolehlivost zjištění.</a:t>
            </a:r>
          </a:p>
          <a:p>
            <a:pPr marL="457200" indent="-457200">
              <a:buFont typeface="+mj-lt"/>
              <a:buAutoNum type="arabicPeriod"/>
            </a:pPr>
            <a:endParaRPr lang="cs-CZ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604374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r>
              <a:rPr lang="cs-CZ" dirty="0"/>
              <a:t> – 5 praktických kroků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cs-CZ" sz="2400" b="1" dirty="0"/>
              <a:t>Průzkumná analýza dat</a:t>
            </a:r>
          </a:p>
          <a:p>
            <a:pPr marL="1143000" lvl="1" indent="-457200"/>
            <a:r>
              <a:rPr lang="cs-CZ" sz="2000" dirty="0"/>
              <a:t>V tomto kroku se provede základní statistická analýza dat, aby se zjistila existence odlehlých hodnot, rozložení proměnných a přítomnost korelací.</a:t>
            </a:r>
          </a:p>
          <a:p>
            <a:pPr marL="1143000" lvl="1" indent="-457200"/>
            <a:r>
              <a:rPr lang="cs-CZ" sz="2000" dirty="0"/>
              <a:t>Během průzkumné analýzy dat lze použít různé techniky, například vizualizaci a popisnou statistiku. Vizualizace je užitečným nástrojem pro pochopení prostorového a časového rozložení dat a k identifikaci vzorců a trendů lze využít mapy a grafy. Na druhé straně se popisná statistika používá k shrnutí a analýze dat, což může zahrnovat výpočet míry centrální tendence a rozptylu a také identifikaci případných odlehlých hodnot. Obě techniky jsou klíčové pro identifikaci případných problémů, které mohou ovlivnit analýzu </a:t>
            </a:r>
            <a:r>
              <a:rPr lang="cs-CZ" sz="2000" dirty="0" err="1"/>
              <a:t>Ordinary</a:t>
            </a:r>
            <a:r>
              <a:rPr lang="cs-CZ" sz="2000" dirty="0"/>
              <a:t> </a:t>
            </a:r>
            <a:r>
              <a:rPr lang="cs-CZ" sz="2000" dirty="0" err="1"/>
              <a:t>Kriging</a:t>
            </a:r>
            <a:r>
              <a:rPr lang="cs-CZ" sz="2000" dirty="0"/>
              <a:t>, a pro určení nejlepšího přístupu k řešení těchto problémů.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869036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r>
              <a:rPr lang="cs-CZ" dirty="0"/>
              <a:t> – 5 praktických kroků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cs-CZ" sz="2400" b="1" dirty="0"/>
              <a:t>Výběr vhodného modelu </a:t>
            </a:r>
          </a:p>
          <a:p>
            <a:pPr marL="1143000" lvl="1" indent="-457200"/>
            <a:r>
              <a:rPr lang="cs-CZ" sz="2400" dirty="0"/>
              <a:t>Je důležité poznamenat, že volba modelu </a:t>
            </a:r>
            <a:r>
              <a:rPr lang="cs-CZ" sz="2400" dirty="0" err="1"/>
              <a:t>variogramu</a:t>
            </a:r>
            <a:r>
              <a:rPr lang="cs-CZ" sz="2400" dirty="0"/>
              <a:t> může významně ovlivnit výsledky interpolace, proto je třeba pečlivě vybrat model, který nejlépe odpovídá datům a účelu aplikace. </a:t>
            </a:r>
          </a:p>
          <a:p>
            <a:pPr marL="1143000" lvl="1" indent="-457200"/>
            <a:r>
              <a:rPr lang="cs-CZ" sz="2400" dirty="0"/>
              <a:t>Kromě toho je důležité vhodně nastavit parametry modelu </a:t>
            </a:r>
            <a:r>
              <a:rPr lang="cs-CZ" sz="2400" dirty="0" err="1"/>
              <a:t>variogramu</a:t>
            </a:r>
            <a:r>
              <a:rPr lang="cs-CZ" sz="2400" dirty="0"/>
              <a:t>, což může zahrnovat různé úpravy a vyhodnocení modelu. Celkově lze říci, že výběr modelu </a:t>
            </a:r>
            <a:r>
              <a:rPr lang="cs-CZ" sz="2400" dirty="0" err="1"/>
              <a:t>variogramu</a:t>
            </a:r>
            <a:r>
              <a:rPr lang="cs-CZ" sz="2400" dirty="0"/>
              <a:t> je klíčovou součástí procesu </a:t>
            </a:r>
            <a:r>
              <a:rPr lang="cs-CZ" sz="2400" dirty="0" err="1"/>
              <a:t>ordinary</a:t>
            </a:r>
            <a:r>
              <a:rPr lang="cs-CZ" sz="2400" dirty="0"/>
              <a:t> </a:t>
            </a:r>
            <a:r>
              <a:rPr lang="cs-CZ" sz="2400" dirty="0" err="1"/>
              <a:t>krigingu</a:t>
            </a:r>
            <a:r>
              <a:rPr lang="cs-CZ" sz="24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65906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r>
              <a:rPr lang="cs-CZ" dirty="0"/>
              <a:t> – 5 praktických kroků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cs-CZ" sz="2400" b="1" dirty="0"/>
              <a:t>Proces interpolace</a:t>
            </a:r>
          </a:p>
          <a:p>
            <a:pPr marL="1143000" lvl="1" indent="-457200"/>
            <a:r>
              <a:rPr lang="cs-CZ" sz="2400" dirty="0"/>
              <a:t>Dalším krokem je provedení interpolace pomocí vybraného modelu </a:t>
            </a:r>
            <a:r>
              <a:rPr lang="cs-CZ" sz="2400" dirty="0" err="1"/>
              <a:t>variogramu</a:t>
            </a:r>
            <a:r>
              <a:rPr lang="cs-CZ" sz="2400" dirty="0"/>
              <a:t>. To zahrnuje vytvoření spojitého povrchu ze vzorových dat. Je důležité si uvědomit, že výsledky interpolace závisí na hustotě vzorkování dat. Čím vyšší je hustota vzorkování, tím přesnější budou výsledky interpolace.</a:t>
            </a:r>
          </a:p>
          <a:p>
            <a:pPr marL="1143000" lvl="1" indent="-457200"/>
            <a:r>
              <a:rPr lang="cs-CZ" sz="2400" dirty="0"/>
              <a:t>Je také důležité si uvědomit, že interpolace neposkytne přesné informace v oblastech, které jsou mimo rozsah výběrových dat. Proto je třeba dbát opatrnosti při interpretaci interpolovaných hodnot v oblastech, kde nejsou k dispozici žádná výběrová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044374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r>
              <a:rPr lang="cs-CZ" dirty="0"/>
              <a:t> – 5 praktických kroků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cs-CZ" sz="2400" b="1" dirty="0"/>
              <a:t>Validace a verifikace výsledků</a:t>
            </a:r>
          </a:p>
          <a:p>
            <a:pPr marL="1143000" lvl="1" indent="-457200"/>
            <a:r>
              <a:rPr lang="cs-CZ" sz="2400" dirty="0"/>
              <a:t>Při validaci lze použít různé techniky. Jednou z nejoblíbenějších technik je křížová validace, která se používá k vyhodnocení přesnosti interpolačního modelu. </a:t>
            </a:r>
          </a:p>
          <a:p>
            <a:pPr marL="1143000" lvl="1" indent="-457200"/>
            <a:r>
              <a:rPr lang="cs-CZ" sz="2400" dirty="0"/>
              <a:t>Křížová validace zahrnuje rozdělení vzorových dat na trénovací a validační množinu. Tréninková množina se používá k vytvoření modelu </a:t>
            </a:r>
            <a:r>
              <a:rPr lang="cs-CZ" sz="2400" dirty="0" err="1"/>
              <a:t>krigování</a:t>
            </a:r>
            <a:r>
              <a:rPr lang="cs-CZ" sz="2400" dirty="0"/>
              <a:t> a validační množina se používá k vyhodnocení přesnosti modelu. </a:t>
            </a:r>
          </a:p>
          <a:p>
            <a:pPr marL="1143000" lvl="1" indent="-457200"/>
            <a:r>
              <a:rPr lang="cs-CZ" sz="2400" dirty="0"/>
              <a:t>Křížová validace může poskytnout informace o schopnosti modelu předpovídat neznámé hodnoty a o přesnosti předpovědí v různých oblastech prostorového pole.</a:t>
            </a:r>
          </a:p>
        </p:txBody>
      </p:sp>
    </p:spTree>
    <p:extLst>
      <p:ext uri="{BB962C8B-B14F-4D97-AF65-F5344CB8AC3E}">
        <p14:creationId xmlns:p14="http://schemas.microsoft.com/office/powerpoint/2010/main" val="2382210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o alt text provided for this image">
            <a:extLst>
              <a:ext uri="{FF2B5EF4-FFF2-40B4-BE49-F238E27FC236}">
                <a16:creationId xmlns:a16="http://schemas.microsoft.com/office/drawing/2014/main" id="{8671660A-A959-B707-A6EC-E952E7DF6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323907"/>
            <a:ext cx="11639550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AB9EBE34-C448-DE96-B42D-ACBA8A575336}"/>
              </a:ext>
            </a:extLst>
          </p:cNvPr>
          <p:cNvSpPr txBox="1"/>
          <p:nvPr/>
        </p:nvSpPr>
        <p:spPr>
          <a:xfrm>
            <a:off x="2920356" y="4277381"/>
            <a:ext cx="60942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Křížová validace (LOOCV) pro sférický model. Vlevo: Bublinková mapa pro reziduální hodnoty. Uprostřed: Histogram reziduí. Vpravo: Graf rozptylu znázorňující vztah mezi pozorovanými a předpovídanými hodnotami.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EDDFB1E-A14A-6144-ACBD-6F5BA28AD34D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https://www.linkedin.com/pulse/ordinary-kriging-5-step-practical-guide-marcel-cedrez/</a:t>
            </a:r>
          </a:p>
        </p:txBody>
      </p:sp>
    </p:spTree>
    <p:extLst>
      <p:ext uri="{BB962C8B-B14F-4D97-AF65-F5344CB8AC3E}">
        <p14:creationId xmlns:p14="http://schemas.microsoft.com/office/powerpoint/2010/main" val="2836844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Jednoduché </a:t>
            </a:r>
            <a:r>
              <a:rPr lang="cs-CZ" dirty="0" err="1"/>
              <a:t>krigování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Nejjednodušší variantou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je tzv. </a:t>
            </a:r>
            <a:r>
              <a:rPr lang="cs-CZ" sz="2400" b="1" i="0" dirty="0">
                <a:effectLst/>
              </a:rPr>
              <a:t>jednoduché </a:t>
            </a:r>
            <a:r>
              <a:rPr lang="cs-CZ" sz="2400" b="1" i="0" dirty="0" err="1">
                <a:effectLst/>
              </a:rPr>
              <a:t>krigování</a:t>
            </a:r>
            <a:r>
              <a:rPr lang="cs-CZ" sz="2400" b="1" i="0" dirty="0">
                <a:effectLst/>
              </a:rPr>
              <a:t> </a:t>
            </a:r>
            <a:r>
              <a:rPr lang="cs-CZ" sz="2400" b="0" i="0" dirty="0">
                <a:effectLst/>
              </a:rPr>
              <a:t>(</a:t>
            </a:r>
            <a:r>
              <a:rPr lang="cs-CZ" sz="2400" b="0" i="0" dirty="0" err="1">
                <a:effectLst/>
              </a:rPr>
              <a:t>simple</a:t>
            </a:r>
            <a:r>
              <a:rPr lang="cs-CZ" sz="2400" b="0" i="0" dirty="0">
                <a:effectLst/>
              </a:rPr>
              <a:t> </a:t>
            </a:r>
            <a:r>
              <a:rPr lang="cs-CZ" sz="2400" b="0" i="0" dirty="0" err="1">
                <a:effectLst/>
              </a:rPr>
              <a:t>kriging</a:t>
            </a:r>
            <a:r>
              <a:rPr lang="cs-CZ" sz="2400" b="0" i="0" dirty="0">
                <a:effectLst/>
              </a:rPr>
              <a:t>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K výpočtu je potřebná znalost průměrné hodnoty veličiny v poli (µ) a dále předpoklad</a:t>
            </a:r>
          </a:p>
          <a:p>
            <a:r>
              <a:rPr lang="cs-CZ" sz="2400" dirty="0"/>
              <a:t>     </a:t>
            </a:r>
            <a:r>
              <a:rPr lang="cs-CZ" sz="2400" b="1" i="0" dirty="0" err="1">
                <a:effectLst/>
              </a:rPr>
              <a:t>stacionarity</a:t>
            </a:r>
            <a:r>
              <a:rPr lang="cs-CZ" sz="2400" b="0" i="0" dirty="0">
                <a:effectLst/>
              </a:rPr>
              <a:t>. Obecný model jednoduchého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má tvar:</a:t>
            </a: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V tomto modelu, protože známe hodnotu µ, potom v bodech měření známe přesně</a:t>
            </a:r>
          </a:p>
          <a:p>
            <a:r>
              <a:rPr lang="cs-CZ" sz="2400" dirty="0"/>
              <a:t>     </a:t>
            </a:r>
            <a:r>
              <a:rPr lang="cs-CZ" sz="2400" b="0" i="0" dirty="0">
                <a:effectLst/>
              </a:rPr>
              <a:t>také </a:t>
            </a:r>
            <a:r>
              <a:rPr lang="el-GR" sz="2400" b="0" i="0" dirty="0">
                <a:effectLst/>
              </a:rPr>
              <a:t>ε(</a:t>
            </a:r>
            <a:r>
              <a:rPr lang="cs-CZ" sz="2400" b="0" i="0" dirty="0">
                <a:effectLst/>
              </a:rPr>
              <a:t>x).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 V případě základního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jsou obě hodnoty odhadovány. Základní korigování tedy nabízí přesnější odhad autokorelace, předpoklad znalosti µ je však často nereálný.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699D366-2580-8BD4-D344-3C373B1B0945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JEŽEK, Josef. </a:t>
            </a:r>
            <a:r>
              <a:rPr lang="cs-CZ" sz="1400" dirty="0" err="1"/>
              <a:t>Geostatistika</a:t>
            </a:r>
            <a:r>
              <a:rPr lang="cs-CZ" sz="1400" dirty="0"/>
              <a:t> a prostorová interpolace. Praha: Univerzita Karlova v Praze, nakladatelství Karolinum, 2015. ISBN 978-80-246-3076-2.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AC0D4AA-E0FE-6B8E-AD96-E3E882461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026" y="3381468"/>
            <a:ext cx="1941969" cy="44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56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Univerzální </a:t>
            </a:r>
            <a:r>
              <a:rPr lang="cs-CZ" sz="2400" dirty="0" err="1">
                <a:latin typeface="arial" panose="020B0604020202020204" pitchFamily="34" charset="0"/>
              </a:rPr>
              <a:t>krigování</a:t>
            </a:r>
            <a:r>
              <a:rPr lang="cs-CZ" sz="2400" dirty="0">
                <a:latin typeface="arial" panose="020B0604020202020204" pitchFamily="34" charset="0"/>
              </a:rPr>
              <a:t> je pokročilá forma </a:t>
            </a:r>
            <a:r>
              <a:rPr lang="cs-CZ" sz="2400" dirty="0" err="1">
                <a:latin typeface="arial" panose="020B0604020202020204" pitchFamily="34" charset="0"/>
              </a:rPr>
              <a:t>geostatistické</a:t>
            </a:r>
            <a:r>
              <a:rPr lang="cs-CZ" sz="2400" dirty="0">
                <a:latin typeface="arial" panose="020B0604020202020204" pitchFamily="34" charset="0"/>
              </a:rPr>
              <a:t> metody, která překračuje některé omezení jednoduchého a základního </a:t>
            </a:r>
            <a:r>
              <a:rPr lang="cs-CZ" sz="2400" dirty="0" err="1">
                <a:latin typeface="arial" panose="020B0604020202020204" pitchFamily="34" charset="0"/>
              </a:rPr>
              <a:t>krigingu</a:t>
            </a:r>
            <a:r>
              <a:rPr lang="cs-CZ" sz="2400" dirty="0">
                <a:latin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V </a:t>
            </a:r>
            <a:r>
              <a:rPr lang="cs-CZ" sz="2400" dirty="0" err="1">
                <a:latin typeface="arial" panose="020B0604020202020204" pitchFamily="34" charset="0"/>
              </a:rPr>
              <a:t>geostatistice</a:t>
            </a:r>
            <a:r>
              <a:rPr lang="cs-CZ" sz="2400" dirty="0">
                <a:latin typeface="arial" panose="020B0604020202020204" pitchFamily="34" charset="0"/>
              </a:rPr>
              <a:t> označuje "trend" systematický směr nebo změnu ve střední hodnotě sledované proměnné v prostoru.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Trend může být pozorován v datech, kde hodnoty proměnné systematicky rostou nebo klesají v určitém směru. Modelování trendu je důležité, protože to může mít vliv na výsledky </a:t>
            </a:r>
            <a:r>
              <a:rPr lang="cs-CZ" sz="2400" dirty="0" err="1">
                <a:latin typeface="arial" panose="020B0604020202020204" pitchFamily="34" charset="0"/>
              </a:rPr>
              <a:t>geostatistických</a:t>
            </a:r>
            <a:r>
              <a:rPr lang="cs-CZ" sz="2400" dirty="0">
                <a:latin typeface="arial" panose="020B0604020202020204" pitchFamily="34" charset="0"/>
              </a:rPr>
              <a:t> analýz, zejména pokud prostorová variabilita není konstantní.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699D366-2580-8BD4-D344-3C373B1B0945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JEŽEK, Josef. </a:t>
            </a:r>
            <a:r>
              <a:rPr lang="cs-CZ" sz="1400" dirty="0" err="1"/>
              <a:t>Geostatistika</a:t>
            </a:r>
            <a:r>
              <a:rPr lang="cs-CZ" sz="1400" dirty="0"/>
              <a:t> a prostorová interpolace. Praha: Univerzita Karlova v Praze, nakladatelství Karolinum, 2015. ISBN 978-80-246-3076-2.</a:t>
            </a:r>
          </a:p>
        </p:txBody>
      </p:sp>
    </p:spTree>
    <p:extLst>
      <p:ext uri="{BB962C8B-B14F-4D97-AF65-F5344CB8AC3E}">
        <p14:creationId xmlns:p14="http://schemas.microsoft.com/office/powerpoint/2010/main" val="2551117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- trend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Existují různé typy trendů, které mohou být pozorovány v </a:t>
            </a:r>
            <a:r>
              <a:rPr lang="cs-CZ" sz="2400" dirty="0" err="1">
                <a:latin typeface="arial" panose="020B0604020202020204" pitchFamily="34" charset="0"/>
              </a:rPr>
              <a:t>geostatistických</a:t>
            </a:r>
            <a:r>
              <a:rPr lang="cs-CZ" sz="2400" dirty="0">
                <a:latin typeface="arial" panose="020B0604020202020204" pitchFamily="34" charset="0"/>
              </a:rPr>
              <a:t> datech:</a:t>
            </a:r>
          </a:p>
          <a:p>
            <a:pPr marL="1028700" lvl="1" indent="-342900"/>
            <a:r>
              <a:rPr lang="cs-CZ" sz="2200" b="1" dirty="0">
                <a:latin typeface="arial" panose="020B0604020202020204" pitchFamily="34" charset="0"/>
              </a:rPr>
              <a:t>Lineární Trend:</a:t>
            </a:r>
          </a:p>
          <a:p>
            <a:pPr marL="1485900" lvl="2" indent="-342900"/>
            <a:r>
              <a:rPr lang="cs-CZ" sz="2000" dirty="0">
                <a:latin typeface="arial" panose="020B0604020202020204" pitchFamily="34" charset="0"/>
              </a:rPr>
              <a:t>Data prokazují lineární vzestupný nebo sestupný trend v prostoru. To znamená, že hodnoty proměnné se systematicky mění podél linie.</a:t>
            </a:r>
          </a:p>
          <a:p>
            <a:pPr marL="1028700" lvl="1" indent="-342900"/>
            <a:r>
              <a:rPr lang="cs-CZ" sz="2200" b="1" dirty="0">
                <a:latin typeface="arial" panose="020B0604020202020204" pitchFamily="34" charset="0"/>
              </a:rPr>
              <a:t>Polynomiální Trend:</a:t>
            </a:r>
          </a:p>
          <a:p>
            <a:pPr marL="1485900" lvl="2" indent="-342900"/>
            <a:r>
              <a:rPr lang="cs-CZ" sz="2000" dirty="0">
                <a:latin typeface="arial" panose="020B0604020202020204" pitchFamily="34" charset="0"/>
              </a:rPr>
              <a:t>Trend může být popsán polynomiální funkcí, což znamená, že systematická změna může mít nelineární tvar.</a:t>
            </a:r>
          </a:p>
          <a:p>
            <a:pPr marL="1028700" lvl="1" indent="-342900"/>
            <a:r>
              <a:rPr lang="cs-CZ" sz="2200" b="1" dirty="0">
                <a:latin typeface="arial" panose="020B0604020202020204" pitchFamily="34" charset="0"/>
              </a:rPr>
              <a:t>Exponenciální Trend</a:t>
            </a:r>
            <a:r>
              <a:rPr lang="cs-CZ" sz="2200" dirty="0">
                <a:latin typeface="arial" panose="020B0604020202020204" pitchFamily="34" charset="0"/>
              </a:rPr>
              <a:t>:</a:t>
            </a:r>
          </a:p>
          <a:p>
            <a:pPr marL="1485900" lvl="2" indent="-342900"/>
            <a:r>
              <a:rPr lang="cs-CZ" sz="2000" dirty="0">
                <a:latin typeface="arial" panose="020B0604020202020204" pitchFamily="34" charset="0"/>
              </a:rPr>
              <a:t>Data mohou vykazovat exponenciální vzestupný nebo sestupný trend, což znamená, že změny se zvyšují nebo snižují exponenciálním způsobem.</a:t>
            </a: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699D366-2580-8BD4-D344-3C373B1B0945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JEŽEK, Josef. </a:t>
            </a:r>
            <a:r>
              <a:rPr lang="cs-CZ" sz="1400" dirty="0" err="1"/>
              <a:t>Geostatistika</a:t>
            </a:r>
            <a:r>
              <a:rPr lang="cs-CZ" sz="1400" dirty="0"/>
              <a:t> a prostorová interpolace. Praha: Univerzita Karlova v Praze, nakladatelství Karolinum, 2015. ISBN 978-80-246-3076-2.</a:t>
            </a:r>
          </a:p>
        </p:txBody>
      </p:sp>
    </p:spTree>
    <p:extLst>
      <p:ext uri="{BB962C8B-B14F-4D97-AF65-F5344CB8AC3E}">
        <p14:creationId xmlns:p14="http://schemas.microsoft.com/office/powerpoint/2010/main" val="39822609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- trend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Existují různé typy trendů, které mohou být pozorovány v </a:t>
            </a:r>
            <a:r>
              <a:rPr lang="cs-CZ" sz="2400" dirty="0" err="1">
                <a:latin typeface="arial" panose="020B0604020202020204" pitchFamily="34" charset="0"/>
              </a:rPr>
              <a:t>geostatistických</a:t>
            </a:r>
            <a:r>
              <a:rPr lang="cs-CZ" sz="2400" dirty="0">
                <a:latin typeface="arial" panose="020B0604020202020204" pitchFamily="34" charset="0"/>
              </a:rPr>
              <a:t> datech:</a:t>
            </a:r>
          </a:p>
          <a:p>
            <a:pPr marL="1028700" lvl="1" indent="-342900"/>
            <a:r>
              <a:rPr lang="cs-CZ" sz="2200" b="1" dirty="0">
                <a:latin typeface="arial" panose="020B0604020202020204" pitchFamily="34" charset="0"/>
              </a:rPr>
              <a:t>Cyklický Trend:</a:t>
            </a:r>
          </a:p>
          <a:p>
            <a:pPr marL="1485900" lvl="2" indent="-342900"/>
            <a:r>
              <a:rPr lang="cs-CZ" sz="2000" dirty="0">
                <a:latin typeface="arial" panose="020B0604020202020204" pitchFamily="34" charset="0"/>
              </a:rPr>
              <a:t>Trend může být cyklický, což znamená, že systematická změna v prostoru se opakuje v určitém cyklu.</a:t>
            </a:r>
          </a:p>
          <a:p>
            <a:pPr marL="1028700" lvl="1" indent="-342900"/>
            <a:r>
              <a:rPr lang="cs-CZ" sz="2200" b="1" dirty="0">
                <a:latin typeface="arial" panose="020B0604020202020204" pitchFamily="34" charset="0"/>
              </a:rPr>
              <a:t>Nelineární Trend:</a:t>
            </a:r>
          </a:p>
          <a:p>
            <a:pPr marL="1485900" lvl="2" indent="-342900"/>
            <a:r>
              <a:rPr lang="cs-CZ" sz="2000" dirty="0">
                <a:latin typeface="arial" panose="020B0604020202020204" pitchFamily="34" charset="0"/>
              </a:rPr>
              <a:t>Někdy může být trend popsán nelineární funkcí, která nemá specifický tvar a může se měnit v různých směrech.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Modelování trendu v </a:t>
            </a:r>
            <a:r>
              <a:rPr lang="cs-CZ" sz="2400" dirty="0" err="1">
                <a:latin typeface="arial" panose="020B0604020202020204" pitchFamily="34" charset="0"/>
              </a:rPr>
              <a:t>geostatistice</a:t>
            </a:r>
            <a:r>
              <a:rPr lang="cs-CZ" sz="2400" dirty="0">
                <a:latin typeface="arial" panose="020B0604020202020204" pitchFamily="34" charset="0"/>
              </a:rPr>
              <a:t> je důležité pro správnou interpretaci prostorových dat. Když je trend identifikován a modelován, může být snazší odstranit systematické změny ze střední hodnoty a zaměřit se pouze na prostorovou variabilitu. </a:t>
            </a: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699D366-2580-8BD4-D344-3C373B1B0945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JEŽEK, Josef. </a:t>
            </a:r>
            <a:r>
              <a:rPr lang="cs-CZ" sz="1400" dirty="0" err="1"/>
              <a:t>Geostatistika</a:t>
            </a:r>
            <a:r>
              <a:rPr lang="cs-CZ" sz="1400" dirty="0"/>
              <a:t> a prostorová interpolace. Praha: Univerzita Karlova v Praze, nakladatelství Karolinum, 2015. ISBN 978-80-246-3076-2.</a:t>
            </a:r>
          </a:p>
        </p:txBody>
      </p:sp>
    </p:spTree>
    <p:extLst>
      <p:ext uri="{BB962C8B-B14F-4D97-AF65-F5344CB8AC3E}">
        <p14:creationId xmlns:p14="http://schemas.microsoft.com/office/powerpoint/2010/main" val="1141281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Krigování</a:t>
            </a:r>
            <a:r>
              <a:rPr lang="cs-CZ" dirty="0"/>
              <a:t> historie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Krigování</a:t>
            </a:r>
            <a:r>
              <a:rPr lang="cs-CZ" sz="2400" dirty="0"/>
              <a:t> je interpolační metoda v </a:t>
            </a:r>
            <a:r>
              <a:rPr lang="cs-CZ" sz="2400" dirty="0" err="1"/>
              <a:t>geostatistice</a:t>
            </a:r>
            <a:r>
              <a:rPr lang="cs-CZ" sz="2400" dirty="0"/>
              <a:t>, která se používá k odhadu hodnot neznámých proměnných v nezjištěných místech prostorového rozložení.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Tato metoda byla vyvinuta v polovině 20. století v rámci mineralogických a geologických výzkumů, zejména v průmyslovém odvětví těžby rud.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Historie interpolační metody </a:t>
            </a:r>
            <a:r>
              <a:rPr lang="cs-CZ" sz="2400" dirty="0" err="1"/>
              <a:t>krigování</a:t>
            </a:r>
            <a:r>
              <a:rPr lang="cs-CZ" sz="2400" dirty="0"/>
              <a:t> se datuje do práce francouzského geologa Daniela </a:t>
            </a:r>
            <a:r>
              <a:rPr lang="cs-CZ" sz="2400" dirty="0" err="1"/>
              <a:t>Krige</a:t>
            </a:r>
            <a:r>
              <a:rPr lang="cs-CZ" sz="2400" dirty="0"/>
              <a:t>, který tuto techniku poprvé představil v roce 1951.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549088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400" b="1" dirty="0">
                <a:latin typeface="arial" panose="020B0604020202020204" pitchFamily="34" charset="0"/>
              </a:rPr>
              <a:t>Sběr dat </a:t>
            </a:r>
            <a:r>
              <a:rPr lang="cs-CZ" sz="2400" dirty="0">
                <a:latin typeface="arial" panose="020B0604020202020204" pitchFamily="34" charset="0"/>
              </a:rPr>
              <a:t>- Při pořizování dat pro univerzální </a:t>
            </a:r>
            <a:r>
              <a:rPr lang="cs-CZ" sz="2400" dirty="0" err="1">
                <a:latin typeface="arial" panose="020B0604020202020204" pitchFamily="34" charset="0"/>
              </a:rPr>
              <a:t>kriging</a:t>
            </a:r>
            <a:r>
              <a:rPr lang="cs-CZ" sz="2400" dirty="0">
                <a:latin typeface="arial" panose="020B0604020202020204" pitchFamily="34" charset="0"/>
              </a:rPr>
              <a:t> je důležité zaznamenat všechny relevantní informace, které mohou pomoci při analýze dat a rozhodování. Například zaznamenání zeměpisné polohy, data a času pořízení dat a zdroje dat může pomoci lépe pochopit prostorové rozložení dat. Kromě toho mohou být užitečné i další faktory, jako jsou povětrnostní podmínky během pořizování dat a jakékoli další relevantní informace.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b="1" dirty="0">
                <a:latin typeface="arial" panose="020B0604020202020204" pitchFamily="34" charset="0"/>
              </a:rPr>
              <a:t>Průzkumná analýza dat</a:t>
            </a:r>
            <a:r>
              <a:rPr lang="cs-CZ" sz="2400" dirty="0">
                <a:latin typeface="arial" panose="020B0604020202020204" pitchFamily="34" charset="0"/>
              </a:rPr>
              <a:t> - Prostorová analýza může být výrazně složitější, pokud jsou v datech přítomny trendy. Tyto trendy mohou být mimo jiné důsledkem topografických gradientů, hydraulických gradientů, změn intenzity zdroje atd. Proto je nezbytné tyto trendy před provedením univerzálního </a:t>
            </a:r>
            <a:r>
              <a:rPr lang="cs-CZ" sz="2400" dirty="0" err="1">
                <a:latin typeface="arial" panose="020B0604020202020204" pitchFamily="34" charset="0"/>
              </a:rPr>
              <a:t>krigování</a:t>
            </a:r>
            <a:r>
              <a:rPr lang="cs-CZ" sz="2400" dirty="0">
                <a:latin typeface="arial" panose="020B0604020202020204" pitchFamily="34" charset="0"/>
              </a:rPr>
              <a:t> odhalit a pochopit.</a:t>
            </a:r>
            <a:endParaRPr lang="cs-CZ" sz="2400" b="1" dirty="0">
              <a:latin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cs-CZ" sz="2400" b="1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214737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rend analysis universal kriging">
            <a:extLst>
              <a:ext uri="{FF2B5EF4-FFF2-40B4-BE49-F238E27FC236}">
                <a16:creationId xmlns:a16="http://schemas.microsoft.com/office/drawing/2014/main" id="{932D43BF-4F2A-6F95-2465-283E7CE56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7638"/>
            <a:ext cx="12192000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DCA69EF7-824C-FDB6-91FB-259EEF5E6AA7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https://giscourse.online/what-you-need-about-universal-kriging-a-complete-guide/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A9AF396-7BF1-A4B6-107D-2042B67A7989}"/>
              </a:ext>
            </a:extLst>
          </p:cNvPr>
          <p:cNvSpPr txBox="1"/>
          <p:nvPr/>
        </p:nvSpPr>
        <p:spPr>
          <a:xfrm>
            <a:off x="1919334" y="4794542"/>
            <a:ext cx="92254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/>
              <a:t>Vlevo</a:t>
            </a:r>
            <a:r>
              <a:rPr lang="cs-CZ" dirty="0"/>
              <a:t>: Analýza trendů se vztahuje k souřadnicím Y. </a:t>
            </a:r>
            <a:r>
              <a:rPr lang="cs-CZ" b="1" dirty="0"/>
              <a:t>Uprostřed</a:t>
            </a:r>
            <a:r>
              <a:rPr lang="cs-CZ" dirty="0"/>
              <a:t>: 3D model, který zobrazuje rovinu trendu s polynomem prvního řádu a hodnoty. </a:t>
            </a:r>
            <a:r>
              <a:rPr lang="cs-CZ" b="1" dirty="0"/>
              <a:t>Vpravo</a:t>
            </a:r>
            <a:r>
              <a:rPr lang="cs-CZ" dirty="0"/>
              <a:t>: Je zobrazen 3D model, který zobrazuje rovinu trendu s polynomem druhého řádu a hodnoty.</a:t>
            </a:r>
          </a:p>
        </p:txBody>
      </p:sp>
    </p:spTree>
    <p:extLst>
      <p:ext uri="{BB962C8B-B14F-4D97-AF65-F5344CB8AC3E}">
        <p14:creationId xmlns:p14="http://schemas.microsoft.com/office/powerpoint/2010/main" val="11468974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cs-CZ" sz="2400" b="1" dirty="0">
                <a:latin typeface="arial" panose="020B0604020202020204" pitchFamily="34" charset="0"/>
              </a:rPr>
              <a:t>Transformace dat </a:t>
            </a:r>
            <a:r>
              <a:rPr lang="cs-CZ" sz="2400" dirty="0">
                <a:latin typeface="arial" panose="020B0604020202020204" pitchFamily="34" charset="0"/>
              </a:rPr>
              <a:t>- V některých případech může být nutné před použitím univerzálního </a:t>
            </a:r>
            <a:r>
              <a:rPr lang="cs-CZ" sz="2400" dirty="0" err="1">
                <a:latin typeface="arial" panose="020B0604020202020204" pitchFamily="34" charset="0"/>
              </a:rPr>
              <a:t>krigingu</a:t>
            </a:r>
            <a:r>
              <a:rPr lang="cs-CZ" sz="2400" dirty="0">
                <a:latin typeface="arial" panose="020B0604020202020204" pitchFamily="34" charset="0"/>
              </a:rPr>
              <a:t> použít techniky transformace dat. To je důležité zejména při práci se soubory dat, které mají nenormální rozdělení. </a:t>
            </a:r>
          </a:p>
          <a:p>
            <a:pPr marL="457200" indent="-457200">
              <a:buFont typeface="+mj-lt"/>
              <a:buAutoNum type="arabicPeriod" startAt="3"/>
            </a:pPr>
            <a:endParaRPr lang="cs-CZ" sz="2400" dirty="0">
              <a:latin typeface="arial" panose="020B0604020202020204" pitchFamily="34" charset="0"/>
            </a:endParaRPr>
          </a:p>
          <a:p>
            <a:r>
              <a:rPr lang="cs-CZ" sz="2400" dirty="0">
                <a:latin typeface="arial" panose="020B0604020202020204" pitchFamily="34" charset="0"/>
              </a:rPr>
              <a:t>Ke zlepšení rozložení dat můžete použít různé typy transformace, například             logaritmickou transformaci, transformaci odmocnin nebo Box-</a:t>
            </a:r>
            <a:r>
              <a:rPr lang="cs-CZ" sz="2400" dirty="0" err="1">
                <a:latin typeface="arial" panose="020B0604020202020204" pitchFamily="34" charset="0"/>
              </a:rPr>
              <a:t>Cox</a:t>
            </a:r>
            <a:r>
              <a:rPr lang="cs-CZ" sz="2400" dirty="0">
                <a:latin typeface="arial" panose="020B0604020202020204" pitchFamily="34" charset="0"/>
              </a:rPr>
              <a:t> transformaci a další. </a:t>
            </a:r>
          </a:p>
          <a:p>
            <a:endParaRPr lang="cs-CZ" sz="2400" b="1" dirty="0">
              <a:latin typeface="arial" panose="020B0604020202020204" pitchFamily="34" charset="0"/>
            </a:endParaRPr>
          </a:p>
          <a:p>
            <a:r>
              <a:rPr lang="cs-CZ" sz="2400" b="1" dirty="0">
                <a:latin typeface="arial" panose="020B0604020202020204" pitchFamily="34" charset="0"/>
              </a:rPr>
              <a:t>Je však důležité mít na paměti, že při použití univerzálního </a:t>
            </a:r>
            <a:r>
              <a:rPr lang="cs-CZ" sz="2400" b="1" dirty="0" err="1">
                <a:latin typeface="arial" panose="020B0604020202020204" pitchFamily="34" charset="0"/>
              </a:rPr>
              <a:t>krigingu</a:t>
            </a:r>
            <a:r>
              <a:rPr lang="cs-CZ" sz="2400" b="1" dirty="0">
                <a:latin typeface="arial" panose="020B0604020202020204" pitchFamily="34" charset="0"/>
              </a:rPr>
              <a:t> se interpolace provádí na rezidua, nikoli na původní data.</a:t>
            </a:r>
          </a:p>
          <a:p>
            <a:endParaRPr lang="cs-CZ" sz="2400" b="1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362921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rezidua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Rezidua jsou rozdíly mezi pozorovanými hodnotami a hodnotami predikovanými nebo odhadovanými pomocí nějakého modelu. V kontextu statistiky a regresní analýzy se rezidua používají k posouzení toho, jak dobře model vysvětluje pozorovaná data.</a:t>
            </a:r>
          </a:p>
          <a:p>
            <a:pPr algn="ctr"/>
            <a:r>
              <a:rPr lang="cs-CZ" sz="2400" b="1" dirty="0"/>
              <a:t>Reziduum = pozorovaná hodnota – predikovaná hodnota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b="1" dirty="0"/>
          </a:p>
          <a:p>
            <a:pPr algn="ctr"/>
            <a:endParaRPr lang="cs-CZ" sz="2400" b="1" dirty="0"/>
          </a:p>
          <a:p>
            <a:pPr algn="ctr"/>
            <a:endParaRPr lang="cs-CZ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pic>
        <p:nvPicPr>
          <p:cNvPr id="2050" name="Picture 2" descr="data transformation, Universal Kriging">
            <a:extLst>
              <a:ext uri="{FF2B5EF4-FFF2-40B4-BE49-F238E27FC236}">
                <a16:creationId xmlns:a16="http://schemas.microsoft.com/office/drawing/2014/main" id="{3976F077-86CD-0C42-577C-B22143881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580" y="3930529"/>
            <a:ext cx="7632072" cy="261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CB092454-7395-8449-A7EB-185861C3632E}"/>
              </a:ext>
            </a:extLst>
          </p:cNvPr>
          <p:cNvSpPr txBox="1"/>
          <p:nvPr/>
        </p:nvSpPr>
        <p:spPr>
          <a:xfrm>
            <a:off x="2865120" y="6544116"/>
            <a:ext cx="763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https://giscourse.online/what-you-need-about-universal-kriging-a-complete-guide/</a:t>
            </a:r>
          </a:p>
        </p:txBody>
      </p:sp>
    </p:spTree>
    <p:extLst>
      <p:ext uri="{BB962C8B-B14F-4D97-AF65-F5344CB8AC3E}">
        <p14:creationId xmlns:p14="http://schemas.microsoft.com/office/powerpoint/2010/main" val="9416304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cs-CZ" sz="2400" b="1" dirty="0">
                <a:latin typeface="arial" panose="020B0604020202020204" pitchFamily="34" charset="0"/>
              </a:rPr>
              <a:t>Průzkumná analýza reziduí </a:t>
            </a:r>
            <a:r>
              <a:rPr lang="cs-CZ" sz="2400" dirty="0">
                <a:latin typeface="arial" panose="020B0604020202020204" pitchFamily="34" charset="0"/>
              </a:rPr>
              <a:t>- je nutné zmínit, že </a:t>
            </a:r>
            <a:r>
              <a:rPr lang="cs-CZ" sz="2400" dirty="0" err="1">
                <a:latin typeface="arial" panose="020B0604020202020204" pitchFamily="34" charset="0"/>
              </a:rPr>
              <a:t>variografická</a:t>
            </a:r>
            <a:r>
              <a:rPr lang="cs-CZ" sz="2400" dirty="0">
                <a:latin typeface="arial" panose="020B0604020202020204" pitchFamily="34" charset="0"/>
              </a:rPr>
              <a:t> analýza by měla být provedena na reziduích, protože budou použita ve stochastickém modelu během postupu univerzálního </a:t>
            </a:r>
            <a:r>
              <a:rPr lang="cs-CZ" sz="2400" dirty="0" err="1">
                <a:latin typeface="arial" panose="020B0604020202020204" pitchFamily="34" charset="0"/>
              </a:rPr>
              <a:t>krigingu</a:t>
            </a:r>
            <a:r>
              <a:rPr lang="cs-CZ" sz="2400" dirty="0">
                <a:latin typeface="arial" panose="020B0604020202020204" pitchFamily="34" charset="0"/>
              </a:rPr>
              <a:t>. Kromě toho musí rezidua splňovat specifická kritéria, aby byla použitelná pro interpolaci pomocí základního </a:t>
            </a:r>
            <a:r>
              <a:rPr lang="cs-CZ" sz="2400" dirty="0" err="1">
                <a:latin typeface="arial" panose="020B0604020202020204" pitchFamily="34" charset="0"/>
              </a:rPr>
              <a:t>krigingu</a:t>
            </a:r>
            <a:r>
              <a:rPr lang="cs-CZ" sz="2400" dirty="0">
                <a:latin typeface="arial" panose="020B0604020202020204" pitchFamily="34" charset="0"/>
              </a:rPr>
              <a:t>. </a:t>
            </a: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pic>
        <p:nvPicPr>
          <p:cNvPr id="3074" name="Picture 2" descr="Residuals Universal Kriging">
            <a:extLst>
              <a:ext uri="{FF2B5EF4-FFF2-40B4-BE49-F238E27FC236}">
                <a16:creationId xmlns:a16="http://schemas.microsoft.com/office/drawing/2014/main" id="{F3F50D95-E230-6A6F-452D-B5F184E69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529" y="3541420"/>
            <a:ext cx="9029251" cy="300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950EEF69-E8C3-BB17-AA64-61E93F7DB9A6}"/>
              </a:ext>
            </a:extLst>
          </p:cNvPr>
          <p:cNvSpPr txBox="1"/>
          <p:nvPr/>
        </p:nvSpPr>
        <p:spPr>
          <a:xfrm>
            <a:off x="2865120" y="6544116"/>
            <a:ext cx="763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https://giscourse.online/what-you-need-about-universal-kriging-a-complete-guide/</a:t>
            </a:r>
          </a:p>
        </p:txBody>
      </p:sp>
    </p:spTree>
    <p:extLst>
      <p:ext uri="{BB962C8B-B14F-4D97-AF65-F5344CB8AC3E}">
        <p14:creationId xmlns:p14="http://schemas.microsoft.com/office/powerpoint/2010/main" val="2200988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cs-CZ" sz="2400" b="1" dirty="0">
                <a:latin typeface="arial" panose="020B0604020202020204" pitchFamily="34" charset="0"/>
              </a:rPr>
              <a:t>Analýza </a:t>
            </a:r>
            <a:r>
              <a:rPr lang="cs-CZ" sz="2400" b="1" dirty="0" err="1">
                <a:latin typeface="arial" panose="020B0604020202020204" pitchFamily="34" charset="0"/>
              </a:rPr>
              <a:t>variogramu</a:t>
            </a:r>
            <a:r>
              <a:rPr lang="cs-CZ" sz="2400" b="1" dirty="0">
                <a:latin typeface="arial" panose="020B0604020202020204" pitchFamily="34" charset="0"/>
              </a:rPr>
              <a:t> </a:t>
            </a:r>
            <a:r>
              <a:rPr lang="cs-CZ" sz="2400" dirty="0">
                <a:latin typeface="arial" panose="020B0604020202020204" pitchFamily="34" charset="0"/>
              </a:rPr>
              <a:t>- tato analýza zahrnuje vytvoření matematického modelu, který vysvětluje vztah mezi variabilitou dat a vzdáleností. </a:t>
            </a:r>
            <a:r>
              <a:rPr lang="cs-CZ" sz="2400" dirty="0" err="1">
                <a:latin typeface="arial" panose="020B0604020202020204" pitchFamily="34" charset="0"/>
              </a:rPr>
              <a:t>Variogram</a:t>
            </a:r>
            <a:r>
              <a:rPr lang="cs-CZ" sz="2400" dirty="0">
                <a:latin typeface="arial" panose="020B0604020202020204" pitchFamily="34" charset="0"/>
              </a:rPr>
              <a:t> je funkce používaná k analýze tohoto vztahu. Popisuje, jak se mění rozptyl dat s rostoucí vzdáleností mezi nimi. </a:t>
            </a: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50EEF69-E8C3-BB17-AA64-61E93F7DB9A6}"/>
              </a:ext>
            </a:extLst>
          </p:cNvPr>
          <p:cNvSpPr txBox="1"/>
          <p:nvPr/>
        </p:nvSpPr>
        <p:spPr>
          <a:xfrm>
            <a:off x="2865120" y="6544116"/>
            <a:ext cx="763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https://giscourse.online/what-you-need-about-universal-kriging-a-complete-guide/</a:t>
            </a:r>
          </a:p>
        </p:txBody>
      </p:sp>
      <p:pic>
        <p:nvPicPr>
          <p:cNvPr id="4098" name="Picture 2" descr="Omnidirectional semivariogram cloud">
            <a:extLst>
              <a:ext uri="{FF2B5EF4-FFF2-40B4-BE49-F238E27FC236}">
                <a16:creationId xmlns:a16="http://schemas.microsoft.com/office/drawing/2014/main" id="{BB0A9FD5-0CC5-65AC-273E-D9378E4C4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992" y="3429000"/>
            <a:ext cx="9008198" cy="3164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4500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cs-CZ" sz="2400" b="1" dirty="0">
                <a:latin typeface="arial" panose="020B0604020202020204" pitchFamily="34" charset="0"/>
              </a:rPr>
              <a:t>Výběr vhodného modelu </a:t>
            </a:r>
            <a:r>
              <a:rPr lang="cs-CZ" sz="2400" b="1" dirty="0" err="1">
                <a:latin typeface="arial" panose="020B0604020202020204" pitchFamily="34" charset="0"/>
              </a:rPr>
              <a:t>variogramu</a:t>
            </a:r>
            <a:r>
              <a:rPr lang="cs-CZ" sz="2400" b="1" dirty="0">
                <a:latin typeface="arial" panose="020B0604020202020204" pitchFamily="34" charset="0"/>
              </a:rPr>
              <a:t> </a:t>
            </a:r>
            <a:r>
              <a:rPr lang="cs-CZ" sz="2400" dirty="0">
                <a:latin typeface="arial" panose="020B0604020202020204" pitchFamily="34" charset="0"/>
              </a:rPr>
              <a:t>- Výběr správného </a:t>
            </a:r>
            <a:r>
              <a:rPr lang="cs-CZ" sz="2400" dirty="0" err="1">
                <a:latin typeface="arial" panose="020B0604020202020204" pitchFamily="34" charset="0"/>
              </a:rPr>
              <a:t>variogramového</a:t>
            </a:r>
            <a:r>
              <a:rPr lang="cs-CZ" sz="2400" dirty="0">
                <a:latin typeface="arial" panose="020B0604020202020204" pitchFamily="34" charset="0"/>
              </a:rPr>
              <a:t> modelu je klíčový pro získání přesných výsledků univerzálního </a:t>
            </a:r>
            <a:r>
              <a:rPr lang="cs-CZ" sz="2400" dirty="0" err="1">
                <a:latin typeface="arial" panose="020B0604020202020204" pitchFamily="34" charset="0"/>
              </a:rPr>
              <a:t>krigingu</a:t>
            </a:r>
            <a:r>
              <a:rPr lang="cs-CZ" sz="2400" dirty="0">
                <a:latin typeface="arial" panose="020B0604020202020204" pitchFamily="34" charset="0"/>
              </a:rPr>
              <a:t>. Existuje však několik dostupných </a:t>
            </a:r>
            <a:r>
              <a:rPr lang="cs-CZ" sz="2400" dirty="0" err="1">
                <a:latin typeface="arial" panose="020B0604020202020204" pitchFamily="34" charset="0"/>
              </a:rPr>
              <a:t>variogramových</a:t>
            </a:r>
            <a:r>
              <a:rPr lang="cs-CZ" sz="2400" dirty="0">
                <a:latin typeface="arial" panose="020B0604020202020204" pitchFamily="34" charset="0"/>
              </a:rPr>
              <a:t> modelů, každý s vlastními výhodami a nevýhodami. </a:t>
            </a: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50EEF69-E8C3-BB17-AA64-61E93F7DB9A6}"/>
              </a:ext>
            </a:extLst>
          </p:cNvPr>
          <p:cNvSpPr txBox="1"/>
          <p:nvPr/>
        </p:nvSpPr>
        <p:spPr>
          <a:xfrm>
            <a:off x="2865120" y="6544116"/>
            <a:ext cx="763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https://giscourse.online/what-you-need-about-universal-kriging-a-complete-guide/</a:t>
            </a:r>
          </a:p>
        </p:txBody>
      </p:sp>
      <p:pic>
        <p:nvPicPr>
          <p:cNvPr id="5122" name="Picture 2" descr="Model Semivariogram. Universal kriging">
            <a:extLst>
              <a:ext uri="{FF2B5EF4-FFF2-40B4-BE49-F238E27FC236}">
                <a16:creationId xmlns:a16="http://schemas.microsoft.com/office/drawing/2014/main" id="{27FE30F3-2FE0-29FB-23BD-DEFA2DA51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920" y="3429000"/>
            <a:ext cx="9032341" cy="3026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9957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7"/>
            </a:pPr>
            <a:r>
              <a:rPr lang="cs-CZ" sz="2400" b="1" dirty="0">
                <a:latin typeface="arial" panose="020B0604020202020204" pitchFamily="34" charset="0"/>
              </a:rPr>
              <a:t>Validace a verifikace modelu </a:t>
            </a:r>
            <a:r>
              <a:rPr lang="cs-CZ" sz="2400" b="1" dirty="0" err="1">
                <a:latin typeface="arial" panose="020B0604020202020204" pitchFamily="34" charset="0"/>
              </a:rPr>
              <a:t>variogramu</a:t>
            </a:r>
            <a:r>
              <a:rPr lang="cs-CZ" sz="2400" b="1" dirty="0">
                <a:latin typeface="arial" panose="020B0604020202020204" pitchFamily="34" charset="0"/>
              </a:rPr>
              <a:t> </a:t>
            </a:r>
            <a:r>
              <a:rPr lang="cs-CZ" sz="2400" dirty="0">
                <a:latin typeface="arial" panose="020B0604020202020204" pitchFamily="34" charset="0"/>
              </a:rPr>
              <a:t>- Jedním z běžných způsobů, jak to provést, je křížová validace, kdy se soubor dat rozdělí do skupin a analýza se provádí na každé skupině, aby se vyhodnotila přesnost modelu. Důležité je také používat další mechanismy vyhodnocování, například porovnávání pozorovaných a předpovídaných hodnot.</a:t>
            </a:r>
          </a:p>
          <a:p>
            <a:pPr marL="457200" indent="-457200">
              <a:buFont typeface="+mj-lt"/>
              <a:buAutoNum type="arabicPeriod" startAt="7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9481427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8"/>
            </a:pPr>
            <a:r>
              <a:rPr lang="cs-CZ" sz="2400" b="1" dirty="0">
                <a:latin typeface="arial" panose="020B0604020202020204" pitchFamily="34" charset="0"/>
              </a:rPr>
              <a:t>Interpolace s využitím univerzálního </a:t>
            </a:r>
            <a:r>
              <a:rPr lang="cs-CZ" sz="2400" b="1" dirty="0" err="1">
                <a:latin typeface="arial" panose="020B0604020202020204" pitchFamily="34" charset="0"/>
              </a:rPr>
              <a:t>krigingu</a:t>
            </a:r>
            <a:r>
              <a:rPr lang="cs-CZ" sz="2400" b="1" dirty="0">
                <a:latin typeface="arial" panose="020B0604020202020204" pitchFamily="34" charset="0"/>
              </a:rPr>
              <a:t> </a:t>
            </a:r>
            <a:r>
              <a:rPr lang="cs-CZ" sz="2400" dirty="0">
                <a:latin typeface="arial" panose="020B0604020202020204" pitchFamily="34" charset="0"/>
              </a:rPr>
              <a:t>- kombinuje stochastický (základní </a:t>
            </a:r>
            <a:r>
              <a:rPr lang="cs-CZ" sz="2400" dirty="0" err="1">
                <a:latin typeface="arial" panose="020B0604020202020204" pitchFamily="34" charset="0"/>
              </a:rPr>
              <a:t>kriging</a:t>
            </a:r>
            <a:r>
              <a:rPr lang="cs-CZ" sz="2400" dirty="0">
                <a:latin typeface="arial" panose="020B0604020202020204" pitchFamily="34" charset="0"/>
              </a:rPr>
              <a:t>) a deterministický model (povrch trendu) a vytváří spojitý povrch.</a:t>
            </a:r>
          </a:p>
          <a:p>
            <a:pPr marL="457200" indent="-457200">
              <a:buFont typeface="+mj-lt"/>
              <a:buAutoNum type="arabicPeriod" startAt="8"/>
            </a:pPr>
            <a:endParaRPr lang="cs-CZ" sz="2400" dirty="0">
              <a:latin typeface="arial" panose="020B0604020202020204" pitchFamily="34" charset="0"/>
            </a:endParaRPr>
          </a:p>
          <a:p>
            <a:r>
              <a:rPr lang="cs-CZ" sz="2400" dirty="0">
                <a:latin typeface="arial" panose="020B0604020202020204" pitchFamily="34" charset="0"/>
              </a:rPr>
              <a:t>Tato integrace probíhá automaticky na základě informací získaných v předchozích krocích, včetně detekce trendu a modelování </a:t>
            </a:r>
            <a:r>
              <a:rPr lang="cs-CZ" sz="2400" dirty="0" err="1">
                <a:latin typeface="arial" panose="020B0604020202020204" pitchFamily="34" charset="0"/>
              </a:rPr>
              <a:t>semivariogramu</a:t>
            </a:r>
            <a:r>
              <a:rPr lang="cs-CZ" sz="2400" dirty="0">
                <a:latin typeface="arial" panose="020B0604020202020204" pitchFamily="34" charset="0"/>
              </a:rPr>
              <a:t>. Výslednou interpolaci lze pak využít k tvorbě map a povrchů prostorového rozložení dat, které mohou pomoci při rozhodování o projektech v oblasti životního prostředí a v příbuzných oborech.</a:t>
            </a: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4496781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riging universal Interpolacion">
            <a:extLst>
              <a:ext uri="{FF2B5EF4-FFF2-40B4-BE49-F238E27FC236}">
                <a16:creationId xmlns:a16="http://schemas.microsoft.com/office/drawing/2014/main" id="{CA8E5BF7-5222-BBF9-9083-C6CE34735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676"/>
            <a:ext cx="12192000" cy="313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B2794005-7843-E5CA-D577-2EB5B3BE6E12}"/>
              </a:ext>
            </a:extLst>
          </p:cNvPr>
          <p:cNvSpPr txBox="1"/>
          <p:nvPr/>
        </p:nvSpPr>
        <p:spPr>
          <a:xfrm>
            <a:off x="2865120" y="6544116"/>
            <a:ext cx="763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https://giscourse.online/what-you-need-about-universal-kriging-a-complete-guide/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C2D28BEA-32C4-39C1-C580-D8809083C611}"/>
              </a:ext>
            </a:extLst>
          </p:cNvPr>
          <p:cNvSpPr txBox="1"/>
          <p:nvPr/>
        </p:nvSpPr>
        <p:spPr>
          <a:xfrm>
            <a:off x="1714938" y="3871212"/>
            <a:ext cx="92254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Konečný výsledek interpolace. </a:t>
            </a:r>
            <a:r>
              <a:rPr lang="cs-CZ" b="1" dirty="0"/>
              <a:t>Vlevo: </a:t>
            </a:r>
            <a:r>
              <a:rPr lang="cs-CZ" dirty="0"/>
              <a:t>mapa s predikovanými hodnotami. </a:t>
            </a:r>
            <a:r>
              <a:rPr lang="cs-CZ" b="1" dirty="0"/>
              <a:t>Uprostřed: </a:t>
            </a:r>
            <a:r>
              <a:rPr lang="cs-CZ" dirty="0"/>
              <a:t>mapa rozptylu nebo chyb. </a:t>
            </a:r>
            <a:r>
              <a:rPr lang="cs-CZ" b="1" dirty="0"/>
              <a:t>Vpravo: </a:t>
            </a:r>
            <a:r>
              <a:rPr lang="cs-CZ" dirty="0"/>
              <a:t>mapa izolinií na základě předpovězených hodnot</a:t>
            </a:r>
            <a:r>
              <a:rPr lang="cs-CZ" b="1" dirty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8998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Krigování</a:t>
            </a:r>
            <a:r>
              <a:rPr lang="cs-CZ" dirty="0"/>
              <a:t> historie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Krige</a:t>
            </a:r>
            <a:r>
              <a:rPr lang="cs-CZ" sz="2400" dirty="0"/>
              <a:t> vytvořil tuto metodu jako způsob, jak zlepšit odhady minerálních zásob v jihoafrických dolech. Název "</a:t>
            </a:r>
            <a:r>
              <a:rPr lang="cs-CZ" sz="2400" dirty="0" err="1"/>
              <a:t>kriging</a:t>
            </a:r>
            <a:r>
              <a:rPr lang="cs-CZ" sz="2400" dirty="0"/>
              <a:t>" vznikl zkomolením </a:t>
            </a:r>
            <a:r>
              <a:rPr lang="cs-CZ" sz="2400" dirty="0" err="1"/>
              <a:t>Krigeova</a:t>
            </a:r>
            <a:r>
              <a:rPr lang="cs-CZ" sz="2400" dirty="0"/>
              <a:t> jména.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Později byla metoda rozvinuta dalšími vědci, zejména na poli statistiky a </a:t>
            </a:r>
            <a:r>
              <a:rPr lang="cs-CZ" sz="2400" dirty="0" err="1"/>
              <a:t>geostatistiky</a:t>
            </a:r>
            <a:r>
              <a:rPr lang="cs-CZ" sz="2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Základní myšlenka </a:t>
            </a:r>
            <a:r>
              <a:rPr lang="cs-CZ" sz="2400" dirty="0" err="1"/>
              <a:t>krigování</a:t>
            </a:r>
            <a:r>
              <a:rPr lang="cs-CZ" sz="2400" dirty="0"/>
              <a:t> spočívá v tom, že hodnoty v prostoru jsou vzájemně korelovány a že tato korelace může být využita k lepšímu odhadu hodnot na nezjištěných místech.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Metoda </a:t>
            </a:r>
            <a:r>
              <a:rPr lang="cs-CZ" sz="2400" dirty="0" err="1"/>
              <a:t>krigování</a:t>
            </a:r>
            <a:r>
              <a:rPr lang="cs-CZ" sz="2400" dirty="0"/>
              <a:t> využívá </a:t>
            </a:r>
            <a:r>
              <a:rPr lang="cs-CZ" sz="2400" dirty="0" err="1"/>
              <a:t>variogramu</a:t>
            </a:r>
            <a:r>
              <a:rPr lang="cs-CZ" sz="2400" dirty="0"/>
              <a:t>, což je grafické znázornění variability proměnné v závislosti na vzdálenosti mezi body. Na základě </a:t>
            </a:r>
            <a:r>
              <a:rPr lang="cs-CZ" sz="2400" dirty="0" err="1"/>
              <a:t>variogramu</a:t>
            </a:r>
            <a:r>
              <a:rPr lang="cs-CZ" sz="2400" dirty="0"/>
              <a:t> je možné odhadnout kovarianci mezi body v prostoru a vytvořit váhovou funkci pro vážený průměr hodnot v okolí neznámého bodu.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5636621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9CF1DF-CCB5-51F0-3275-9001A56A9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 literatury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8D2698-A6D4-39DD-A846-EB96F3A7D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587153"/>
          </a:xfrm>
        </p:spPr>
        <p:txBody>
          <a:bodyPr>
            <a:normAutofit/>
          </a:bodyPr>
          <a:lstStyle/>
          <a:p>
            <a:r>
              <a:rPr lang="en-US" dirty="0"/>
              <a:t>Krige, D. G. (1951). A statistical approach to some basic mine valuation problems on the Witwatersrand. Journal of the Chemical, Metallurgical and Mining Society of South Africa, 52(6), 119-139.</a:t>
            </a:r>
            <a:endParaRPr lang="cs-CZ" dirty="0"/>
          </a:p>
          <a:p>
            <a:r>
              <a:rPr lang="en-US" dirty="0" err="1"/>
              <a:t>Isaaks</a:t>
            </a:r>
            <a:r>
              <a:rPr lang="en-US" dirty="0"/>
              <a:t>, E. H., &amp; Srivastava, R. M. (1989). An introduction to applied </a:t>
            </a:r>
            <a:r>
              <a:rPr lang="en-US" dirty="0" err="1"/>
              <a:t>geostatistics</a:t>
            </a:r>
            <a:r>
              <a:rPr lang="en-US" dirty="0"/>
              <a:t>. Oxford University Press.</a:t>
            </a:r>
            <a:endParaRPr lang="cs-CZ" dirty="0"/>
          </a:p>
          <a:p>
            <a:r>
              <a:rPr lang="en-US" dirty="0"/>
              <a:t>Chiles, J. P., &amp; </a:t>
            </a:r>
            <a:r>
              <a:rPr lang="en-US" dirty="0" err="1"/>
              <a:t>Delfiner</a:t>
            </a:r>
            <a:r>
              <a:rPr lang="en-US" dirty="0"/>
              <a:t>, P. (1999). </a:t>
            </a:r>
            <a:r>
              <a:rPr lang="en-US" dirty="0" err="1"/>
              <a:t>Geostatistics</a:t>
            </a:r>
            <a:r>
              <a:rPr lang="en-US" dirty="0"/>
              <a:t>: Modeling Spatial Uncertainty. Wiley Series in Probability and Statistics.</a:t>
            </a:r>
            <a:endParaRPr lang="cs-CZ" dirty="0"/>
          </a:p>
          <a:p>
            <a:r>
              <a:rPr lang="cs-CZ" dirty="0"/>
              <a:t>Ježek, Josef. </a:t>
            </a:r>
            <a:r>
              <a:rPr lang="cs-CZ" dirty="0" err="1"/>
              <a:t>Geostatistika</a:t>
            </a:r>
            <a:r>
              <a:rPr lang="cs-CZ" dirty="0"/>
              <a:t> a prostorová interpolace. Praha: Univerzita Karlova v Praze, nakladatelství Karolinum, 2015. ISBN 978-80-246-3076-2.</a:t>
            </a:r>
            <a:br>
              <a:rPr lang="cs-CZ" dirty="0"/>
            </a:b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66319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Transformace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formy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a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obsahu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vysokoškolského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vzdělávání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na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193" y="5020028"/>
            <a:ext cx="5531085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975545" y="3559722"/>
            <a:ext cx="2188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lucie.orlikova@vsb.cz</a:t>
            </a:r>
            <a:endParaRPr lang="en-CZ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F1CEB1-E24B-0D60-19F6-080AA6640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4748" y="253114"/>
            <a:ext cx="2118832" cy="1228472"/>
          </a:xfrm>
          <a:prstGeom prst="rect">
            <a:avLst/>
          </a:prstGeom>
        </p:spPr>
      </p:pic>
      <p:grpSp>
        <p:nvGrpSpPr>
          <p:cNvPr id="2" name="Group 18">
            <a:extLst>
              <a:ext uri="{FF2B5EF4-FFF2-40B4-BE49-F238E27FC236}">
                <a16:creationId xmlns:a16="http://schemas.microsoft.com/office/drawing/2014/main" id="{68D9F161-13CD-81BC-8E92-BAB1FAD61916}"/>
              </a:ext>
            </a:extLst>
          </p:cNvPr>
          <p:cNvGrpSpPr/>
          <p:nvPr/>
        </p:nvGrpSpPr>
        <p:grpSpPr>
          <a:xfrm>
            <a:off x="10632145" y="6141525"/>
            <a:ext cx="904628" cy="389890"/>
            <a:chOff x="0" y="0"/>
            <a:chExt cx="1556425" cy="731982"/>
          </a:xfrm>
        </p:grpSpPr>
        <p:pic>
          <p:nvPicPr>
            <p:cNvPr id="4" name="Picture 6">
              <a:extLst>
                <a:ext uri="{FF2B5EF4-FFF2-40B4-BE49-F238E27FC236}">
                  <a16:creationId xmlns:a16="http://schemas.microsoft.com/office/drawing/2014/main" id="{D82EC0E2-65CB-8085-447E-C83AB4A11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11200" cy="711200"/>
            </a:xfrm>
            <a:prstGeom prst="rect">
              <a:avLst/>
            </a:prstGeom>
          </p:spPr>
        </p:pic>
        <p:pic>
          <p:nvPicPr>
            <p:cNvPr id="5" name="Picture 14">
              <a:hlinkClick r:id="rId6"/>
              <a:extLst>
                <a:ext uri="{FF2B5EF4-FFF2-40B4-BE49-F238E27FC236}">
                  <a16:creationId xmlns:a16="http://schemas.microsoft.com/office/drawing/2014/main" id="{0B3F2DE6-17C3-7521-9B4F-4478F5ADE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45225" y="20782"/>
              <a:ext cx="711200" cy="71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F1B79F-7EE0-1757-F564-C9E0723D3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295196"/>
            <a:ext cx="11798620" cy="719138"/>
          </a:xfrm>
        </p:spPr>
        <p:txBody>
          <a:bodyPr/>
          <a:lstStyle/>
          <a:p>
            <a:r>
              <a:rPr lang="cs-CZ" dirty="0" err="1"/>
              <a:t>Krigování</a:t>
            </a:r>
            <a:r>
              <a:rPr lang="cs-CZ" dirty="0"/>
              <a:t> druhy</a:t>
            </a:r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FA041461-2214-5B84-07C4-AB5AA92B16C4}"/>
              </a:ext>
            </a:extLst>
          </p:cNvPr>
          <p:cNvSpPr txBox="1">
            <a:spLocks/>
          </p:cNvSpPr>
          <p:nvPr/>
        </p:nvSpPr>
        <p:spPr>
          <a:xfrm>
            <a:off x="192087" y="1518358"/>
            <a:ext cx="11807825" cy="421163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/>
              <a:t>Krigování</a:t>
            </a:r>
            <a:r>
              <a:rPr lang="cs-CZ" dirty="0"/>
              <a:t> je metoda interpolační analýzy používaná v </a:t>
            </a:r>
            <a:r>
              <a:rPr lang="cs-CZ" dirty="0" err="1"/>
              <a:t>geostatistice</a:t>
            </a:r>
            <a:r>
              <a:rPr lang="cs-CZ" dirty="0"/>
              <a:t> k odhadu hodnot neznámých míst v prostoru z hodnot známých míst.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Základní </a:t>
            </a:r>
            <a:r>
              <a:rPr lang="cs-CZ" b="1" dirty="0" err="1"/>
              <a:t>krigování</a:t>
            </a:r>
            <a:r>
              <a:rPr lang="cs-CZ" b="1" dirty="0"/>
              <a:t> (</a:t>
            </a:r>
            <a:r>
              <a:rPr lang="cs-CZ" b="1" dirty="0" err="1"/>
              <a:t>Ordinary</a:t>
            </a:r>
            <a:r>
              <a:rPr lang="cs-CZ" b="1" dirty="0"/>
              <a:t> </a:t>
            </a:r>
            <a:r>
              <a:rPr lang="cs-CZ" b="1" dirty="0" err="1"/>
              <a:t>kriging</a:t>
            </a:r>
            <a:r>
              <a:rPr lang="cs-CZ" b="1" dirty="0"/>
              <a:t>):</a:t>
            </a:r>
          </a:p>
          <a:p>
            <a:pPr marL="1028700" lvl="1" indent="-342900"/>
            <a:r>
              <a:rPr lang="cs-CZ" b="1" dirty="0"/>
              <a:t>Předpokládá neznámou střední hodnotu, konstantní v celé oblasti</a:t>
            </a:r>
          </a:p>
          <a:p>
            <a:pPr marL="1028700" lvl="1" indent="-342900"/>
            <a:r>
              <a:rPr lang="cs-CZ" dirty="0"/>
              <a:t>Jedná se o nejběžnější formu </a:t>
            </a:r>
            <a:r>
              <a:rPr lang="cs-CZ" dirty="0" err="1"/>
              <a:t>krigování</a:t>
            </a:r>
            <a:r>
              <a:rPr lang="cs-CZ" dirty="0"/>
              <a:t>. Používá se, když jsou všechny váhy při váženém průměrování použity, tj. předpokládá se, že struktura prostorové korelace je konstantní.</a:t>
            </a:r>
          </a:p>
          <a:p>
            <a:pPr marL="1028700" lvl="1" indent="-342900"/>
            <a:r>
              <a:rPr lang="cs-CZ" dirty="0"/>
              <a:t>Váhy jsou určeny na základě vzdálenosti mezi body a hodnoty </a:t>
            </a:r>
            <a:r>
              <a:rPr lang="cs-CZ" dirty="0" err="1"/>
              <a:t>variogramu</a:t>
            </a:r>
            <a:r>
              <a:rPr lang="cs-CZ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Jednoduché </a:t>
            </a:r>
            <a:r>
              <a:rPr lang="cs-CZ" b="1" dirty="0" err="1"/>
              <a:t>krigování</a:t>
            </a:r>
            <a:r>
              <a:rPr lang="cs-CZ" b="1" dirty="0"/>
              <a:t> (</a:t>
            </a:r>
            <a:r>
              <a:rPr lang="cs-CZ" b="1" dirty="0" err="1"/>
              <a:t>Simple</a:t>
            </a:r>
            <a:r>
              <a:rPr lang="cs-CZ" b="1" dirty="0"/>
              <a:t> </a:t>
            </a:r>
            <a:r>
              <a:rPr lang="cs-CZ" b="1" dirty="0" err="1"/>
              <a:t>kriging</a:t>
            </a:r>
            <a:r>
              <a:rPr lang="cs-CZ" b="1" dirty="0"/>
              <a:t>):</a:t>
            </a:r>
          </a:p>
          <a:p>
            <a:pPr marL="1028700" lvl="1" indent="-342900"/>
            <a:r>
              <a:rPr lang="cs-CZ" b="1" dirty="0"/>
              <a:t>Předpokládá známou střední hodnotu v celé oblasti</a:t>
            </a:r>
          </a:p>
          <a:p>
            <a:pPr marL="1028700" lvl="1" indent="-342900"/>
            <a:r>
              <a:rPr lang="cs-CZ" dirty="0"/>
              <a:t>Předpokládá konstantní střední hodnotu v celém prostoru. Používá se, když se očekává homogenita ve struktuře dat.</a:t>
            </a:r>
          </a:p>
          <a:p>
            <a:pPr marL="1028700" lvl="1" indent="-342900"/>
            <a:r>
              <a:rPr lang="cs-CZ" dirty="0"/>
              <a:t>Tato forma </a:t>
            </a:r>
            <a:r>
              <a:rPr lang="cs-CZ" dirty="0" err="1"/>
              <a:t>krigingu</a:t>
            </a:r>
            <a:r>
              <a:rPr lang="cs-CZ" dirty="0"/>
              <a:t> eliminuje nutnost odhadovat střední hodnotu z dat.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E725C66B-D41F-2375-6F20-460120F6B85A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JEŽEK, Josef. </a:t>
            </a:r>
            <a:r>
              <a:rPr lang="cs-CZ" sz="1400" dirty="0" err="1"/>
              <a:t>Geostatistika</a:t>
            </a:r>
            <a:r>
              <a:rPr lang="cs-CZ" sz="1400" dirty="0"/>
              <a:t> a prostorová interpolace. Praha: Univerzita Karlova v Praze, nakladatelství Karolinum, 2015. ISBN 978-80-246-3076-2.</a:t>
            </a:r>
          </a:p>
        </p:txBody>
      </p:sp>
    </p:spTree>
    <p:extLst>
      <p:ext uri="{BB962C8B-B14F-4D97-AF65-F5344CB8AC3E}">
        <p14:creationId xmlns:p14="http://schemas.microsoft.com/office/powerpoint/2010/main" val="415792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F1B79F-7EE0-1757-F564-C9E0723D3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295196"/>
            <a:ext cx="11798620" cy="719138"/>
          </a:xfrm>
        </p:spPr>
        <p:txBody>
          <a:bodyPr/>
          <a:lstStyle/>
          <a:p>
            <a:r>
              <a:rPr lang="cs-CZ" dirty="0" err="1"/>
              <a:t>Krigování</a:t>
            </a:r>
            <a:r>
              <a:rPr lang="cs-CZ" dirty="0"/>
              <a:t> druhy</a:t>
            </a:r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FA041461-2214-5B84-07C4-AB5AA92B16C4}"/>
              </a:ext>
            </a:extLst>
          </p:cNvPr>
          <p:cNvSpPr txBox="1">
            <a:spLocks/>
          </p:cNvSpPr>
          <p:nvPr/>
        </p:nvSpPr>
        <p:spPr>
          <a:xfrm>
            <a:off x="192087" y="1491198"/>
            <a:ext cx="11807825" cy="421163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Univerzální </a:t>
            </a:r>
            <a:r>
              <a:rPr lang="cs-CZ" b="1" dirty="0" err="1"/>
              <a:t>krigování</a:t>
            </a:r>
            <a:r>
              <a:rPr lang="cs-CZ" b="1" dirty="0"/>
              <a:t> (Universal </a:t>
            </a:r>
            <a:r>
              <a:rPr lang="cs-CZ" b="1" dirty="0" err="1"/>
              <a:t>kriging</a:t>
            </a:r>
            <a:r>
              <a:rPr lang="cs-CZ" b="1" dirty="0"/>
              <a:t>):</a:t>
            </a:r>
          </a:p>
          <a:p>
            <a:pPr marL="1028700" lvl="1" indent="-342900"/>
            <a:r>
              <a:rPr lang="cs-CZ" b="1" dirty="0"/>
              <a:t>Uvažuje trend stejného typu v celé oblasti</a:t>
            </a:r>
          </a:p>
          <a:p>
            <a:pPr marL="1028700" lvl="1" indent="-342900"/>
            <a:r>
              <a:rPr lang="cs-CZ" dirty="0"/>
              <a:t>Rozšiřuje základní </a:t>
            </a:r>
            <a:r>
              <a:rPr lang="cs-CZ" dirty="0" err="1"/>
              <a:t>krigování</a:t>
            </a:r>
            <a:r>
              <a:rPr lang="cs-CZ" dirty="0"/>
              <a:t> tím, že do modelu zahrnuje trendy nebo systematické variace v datech, například gradient nebo trend v prostoru.</a:t>
            </a:r>
          </a:p>
          <a:p>
            <a:pPr marL="1028700" lvl="1" indent="-342900"/>
            <a:r>
              <a:rPr lang="cs-CZ" dirty="0"/>
              <a:t>Může být užitečný, pokud existují systematické vzory v datech, které by neměly být považovány za náhodné fluktuace.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Indikátorové </a:t>
            </a:r>
            <a:r>
              <a:rPr lang="cs-CZ" b="1" dirty="0" err="1"/>
              <a:t>krigování</a:t>
            </a:r>
            <a:r>
              <a:rPr lang="cs-CZ" b="1" dirty="0"/>
              <a:t>: </a:t>
            </a:r>
            <a:r>
              <a:rPr lang="cs-CZ" dirty="0"/>
              <a:t>uvažuje trend stejného typu v celé oblasti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Pravděpodobnostní </a:t>
            </a:r>
            <a:r>
              <a:rPr lang="cs-CZ" b="1" dirty="0" err="1"/>
              <a:t>krigování</a:t>
            </a:r>
            <a:r>
              <a:rPr lang="cs-CZ" b="1" dirty="0"/>
              <a:t>: </a:t>
            </a:r>
            <a:r>
              <a:rPr lang="cs-CZ" dirty="0"/>
              <a:t>modifikované indikátorové </a:t>
            </a:r>
            <a:r>
              <a:rPr lang="cs-CZ" dirty="0" err="1"/>
              <a:t>krigování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err="1"/>
              <a:t>Cokrigování</a:t>
            </a:r>
            <a:r>
              <a:rPr lang="cs-CZ" b="1" dirty="0"/>
              <a:t>: </a:t>
            </a:r>
            <a:r>
              <a:rPr lang="cs-CZ" dirty="0"/>
              <a:t>využívá další veličinu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Každý druh </a:t>
            </a:r>
            <a:r>
              <a:rPr lang="cs-CZ" dirty="0" err="1"/>
              <a:t>krigování</a:t>
            </a:r>
            <a:r>
              <a:rPr lang="cs-CZ" dirty="0"/>
              <a:t> má své výhody a nevýhody a je vhodný pro různé situace v závislosti na povaze dat a cíle analýzy. Volba vhodného druhu </a:t>
            </a:r>
            <a:r>
              <a:rPr lang="cs-CZ" dirty="0" err="1"/>
              <a:t>krigování</a:t>
            </a:r>
            <a:r>
              <a:rPr lang="cs-CZ" dirty="0"/>
              <a:t> závisí na charakteristikách datové sady a cílech modelování.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3298E00-DE5D-7E9D-B3FB-8C6ADE152629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JEŽEK, Josef. </a:t>
            </a:r>
            <a:r>
              <a:rPr lang="cs-CZ" sz="1400" dirty="0" err="1"/>
              <a:t>Geostatistika</a:t>
            </a:r>
            <a:r>
              <a:rPr lang="cs-CZ" sz="1400" dirty="0"/>
              <a:t> a prostorová interpolace. Praha: Univerzita Karlova v Praze, nakladatelství Karolinum, 2015. ISBN 978-80-246-3076-2.</a:t>
            </a:r>
          </a:p>
        </p:txBody>
      </p:sp>
    </p:spTree>
    <p:extLst>
      <p:ext uri="{BB962C8B-B14F-4D97-AF65-F5344CB8AC3E}">
        <p14:creationId xmlns:p14="http://schemas.microsoft.com/office/powerpoint/2010/main" val="236708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Na rozdíl od jednoduchého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základní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umožňuje modelovat a odhadovat střední hodnotu pole. To je užitečné v případech, kdy existuje systematický trend nebo gradient v datech.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Obecně řečeno, základní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poskytuje výkonnější nástroj pro analýzu prostorových dat v porovnání s jednodušším jednoduchým </a:t>
            </a:r>
            <a:r>
              <a:rPr lang="cs-CZ" sz="2400" b="0" i="0" dirty="0" err="1">
                <a:effectLst/>
              </a:rPr>
              <a:t>krigováním</a:t>
            </a:r>
            <a:r>
              <a:rPr lang="cs-CZ" sz="2400" b="0" i="0" dirty="0">
                <a:effectLst/>
              </a:rPr>
              <a:t>, ale zároveň vyžaduje více vstupních informací o struktuře dat.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Základní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je postaveno na myšlence minimalizace predikční chyby a váhy jsou optimalizovány tak, aby byly co nejlepší vzhledem k prostorovým korelacím dat.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b="0" i="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786807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6BEA8BA-9EF0-044A-A966-AF4F38FCA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01" y="2125255"/>
            <a:ext cx="4791744" cy="292458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159C851F-21B8-46D9-2363-97D00C26E6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1714" y="456785"/>
            <a:ext cx="5677692" cy="594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288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Výhody základního </a:t>
            </a:r>
            <a:r>
              <a:rPr lang="cs-CZ" dirty="0" err="1"/>
              <a:t>krigování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>
                <a:latin typeface="arial" panose="020B0604020202020204" pitchFamily="34" charset="0"/>
              </a:rPr>
              <a:t>Optimalizace vah</a:t>
            </a:r>
            <a:r>
              <a:rPr lang="cs-CZ" sz="2400" dirty="0">
                <a:latin typeface="arial" panose="020B0604020202020204" pitchFamily="34" charset="0"/>
              </a:rPr>
              <a:t>: </a:t>
            </a:r>
            <a:r>
              <a:rPr lang="cs-CZ" sz="2400" dirty="0" err="1">
                <a:latin typeface="arial" panose="020B0604020202020204" pitchFamily="34" charset="0"/>
              </a:rPr>
              <a:t>Ordinary</a:t>
            </a:r>
            <a:r>
              <a:rPr lang="cs-CZ" sz="2400" dirty="0">
                <a:latin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</a:rPr>
              <a:t>kriging</a:t>
            </a:r>
            <a:r>
              <a:rPr lang="cs-CZ" sz="2400" dirty="0">
                <a:latin typeface="arial" panose="020B0604020202020204" pitchFamily="34" charset="0"/>
              </a:rPr>
              <a:t> optimalizuje váhy na základě prostorových korelací, což umožňuje lepší predikci hodnot na neznámých místech.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>
                <a:latin typeface="arial" panose="020B0604020202020204" pitchFamily="34" charset="0"/>
              </a:rPr>
              <a:t>Modelování trendu</a:t>
            </a:r>
            <a:r>
              <a:rPr lang="cs-CZ" sz="2400" dirty="0">
                <a:latin typeface="arial" panose="020B0604020202020204" pitchFamily="34" charset="0"/>
              </a:rPr>
              <a:t>: Oproti některým jednodušším metodám </a:t>
            </a:r>
            <a:r>
              <a:rPr lang="cs-CZ" sz="2400" dirty="0" err="1">
                <a:latin typeface="arial" panose="020B0604020202020204" pitchFamily="34" charset="0"/>
              </a:rPr>
              <a:t>krigování</a:t>
            </a:r>
            <a:r>
              <a:rPr lang="cs-CZ" sz="2400" dirty="0">
                <a:latin typeface="arial" panose="020B0604020202020204" pitchFamily="34" charset="0"/>
              </a:rPr>
              <a:t> umožňuje </a:t>
            </a:r>
            <a:r>
              <a:rPr lang="cs-CZ" sz="2400" dirty="0" err="1">
                <a:latin typeface="arial" panose="020B0604020202020204" pitchFamily="34" charset="0"/>
              </a:rPr>
              <a:t>ordinary</a:t>
            </a:r>
            <a:r>
              <a:rPr lang="cs-CZ" sz="2400" dirty="0">
                <a:latin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</a:rPr>
              <a:t>kriging</a:t>
            </a:r>
            <a:r>
              <a:rPr lang="cs-CZ" sz="2400" dirty="0">
                <a:latin typeface="arial" panose="020B0604020202020204" pitchFamily="34" charset="0"/>
              </a:rPr>
              <a:t> modelování střední hodnoty nebo trendu v datech, což je užitečné v případech, kdy existují systematické změny v datech.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>
                <a:latin typeface="arial" panose="020B0604020202020204" pitchFamily="34" charset="0"/>
              </a:rPr>
              <a:t>Berou v úvahu </a:t>
            </a:r>
            <a:r>
              <a:rPr lang="cs-CZ" sz="2400" b="1" dirty="0" err="1">
                <a:latin typeface="arial" panose="020B0604020202020204" pitchFamily="34" charset="0"/>
              </a:rPr>
              <a:t>heteroskedasticitu</a:t>
            </a:r>
            <a:r>
              <a:rPr lang="cs-CZ" sz="2400" dirty="0">
                <a:latin typeface="arial" panose="020B0604020202020204" pitchFamily="34" charset="0"/>
              </a:rPr>
              <a:t>: </a:t>
            </a:r>
            <a:r>
              <a:rPr lang="cs-CZ" sz="2400" dirty="0" err="1">
                <a:latin typeface="arial" panose="020B0604020202020204" pitchFamily="34" charset="0"/>
              </a:rPr>
              <a:t>Heteroskedasticita</a:t>
            </a:r>
            <a:r>
              <a:rPr lang="cs-CZ" sz="2400" dirty="0">
                <a:latin typeface="arial" panose="020B0604020202020204" pitchFamily="34" charset="0"/>
              </a:rPr>
              <a:t> je jev, když rozptyl hodnot není konstantní. </a:t>
            </a:r>
            <a:r>
              <a:rPr lang="cs-CZ" sz="2400" dirty="0" err="1">
                <a:latin typeface="arial" panose="020B0604020202020204" pitchFamily="34" charset="0"/>
              </a:rPr>
              <a:t>Ordinary</a:t>
            </a:r>
            <a:r>
              <a:rPr lang="cs-CZ" sz="2400" dirty="0">
                <a:latin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</a:rPr>
              <a:t>kriging</a:t>
            </a:r>
            <a:r>
              <a:rPr lang="cs-CZ" sz="2400" dirty="0">
                <a:latin typeface="arial" panose="020B0604020202020204" pitchFamily="34" charset="0"/>
              </a:rPr>
              <a:t> může být přizpůsoben tak, aby bral v úvahu různou variabilitu v různých částech oblasti.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>
                <a:latin typeface="arial" panose="020B0604020202020204" pitchFamily="34" charset="0"/>
              </a:rPr>
              <a:t>Ordinary</a:t>
            </a:r>
            <a:r>
              <a:rPr lang="cs-CZ" sz="2400" dirty="0">
                <a:latin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</a:rPr>
              <a:t>kriging</a:t>
            </a:r>
            <a:r>
              <a:rPr lang="cs-CZ" sz="2400" dirty="0">
                <a:latin typeface="arial" panose="020B0604020202020204" pitchFamily="34" charset="0"/>
              </a:rPr>
              <a:t> je odvozen z matematických a statistických principů, což dodává teoretickou validitu a robustnost.</a:t>
            </a: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746265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Nevýhody základního </a:t>
            </a:r>
            <a:r>
              <a:rPr lang="cs-CZ" dirty="0" err="1"/>
              <a:t>krigování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Předpoklady: </a:t>
            </a:r>
            <a:r>
              <a:rPr lang="cs-CZ" sz="2400" dirty="0"/>
              <a:t>Metoda vyžaduje některé předpoklady, jako je </a:t>
            </a:r>
            <a:r>
              <a:rPr lang="cs-CZ" sz="2400" dirty="0" err="1"/>
              <a:t>stacionarita</a:t>
            </a:r>
            <a:r>
              <a:rPr lang="cs-CZ" sz="2400" dirty="0"/>
              <a:t> a normální rozdělení, což nemusí vždy odpovídat skutečným podmínkám v datech.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Potřeba dostatečného množství dat: </a:t>
            </a:r>
            <a:r>
              <a:rPr lang="cs-CZ" sz="2400" dirty="0"/>
              <a:t>Pro spolehlivé odhady </a:t>
            </a:r>
            <a:r>
              <a:rPr lang="cs-CZ" sz="2400" dirty="0" err="1"/>
              <a:t>semivariogramu</a:t>
            </a:r>
            <a:r>
              <a:rPr lang="cs-CZ" sz="2400" dirty="0"/>
              <a:t> a vah vyžaduje </a:t>
            </a:r>
            <a:r>
              <a:rPr lang="cs-CZ" sz="2400" dirty="0" err="1"/>
              <a:t>ordinary</a:t>
            </a:r>
            <a:r>
              <a:rPr lang="cs-CZ" sz="2400" dirty="0"/>
              <a:t> </a:t>
            </a:r>
            <a:r>
              <a:rPr lang="cs-CZ" sz="2400" dirty="0" err="1"/>
              <a:t>kriging</a:t>
            </a:r>
            <a:r>
              <a:rPr lang="cs-CZ" sz="2400" dirty="0"/>
              <a:t> dostatečné množství prostorově distribuovaných dat.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Citlivost na výběr modelu: </a:t>
            </a:r>
            <a:r>
              <a:rPr lang="cs-CZ" sz="2400" dirty="0"/>
              <a:t>Výsledky mohou být citlivé na výběr modelu </a:t>
            </a:r>
            <a:r>
              <a:rPr lang="cs-CZ" sz="2400" dirty="0" err="1"/>
              <a:t>semivariogramu</a:t>
            </a:r>
            <a:r>
              <a:rPr lang="cs-CZ" sz="2400" dirty="0"/>
              <a:t> a dalších parametrů, a nejlepší model závisí na konkrétních datech.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Výpočetní náročnost: </a:t>
            </a:r>
            <a:r>
              <a:rPr lang="cs-CZ" sz="2400" dirty="0"/>
              <a:t>Implementace </a:t>
            </a:r>
            <a:r>
              <a:rPr lang="cs-CZ" sz="2400" dirty="0" err="1"/>
              <a:t>ordinary</a:t>
            </a:r>
            <a:r>
              <a:rPr lang="cs-CZ" sz="2400" dirty="0"/>
              <a:t> </a:t>
            </a:r>
            <a:r>
              <a:rPr lang="cs-CZ" sz="2400" dirty="0" err="1"/>
              <a:t>kriging</a:t>
            </a:r>
            <a:r>
              <a:rPr lang="cs-CZ" sz="2400" dirty="0"/>
              <a:t> může být výpočetně náročná, zejména při velkém množství dat nebo komplexních modelech.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Interpretace výsledků: </a:t>
            </a:r>
            <a:r>
              <a:rPr lang="cs-CZ" sz="2400" dirty="0"/>
              <a:t>Interpretace výsledků může být složitá, zejména pro uživatele bez statistického pozadí.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21572042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08FBAA05F3674495BFBA8471B768A4" ma:contentTypeVersion="7" ma:contentTypeDescription="Vytvoří nový dokument" ma:contentTypeScope="" ma:versionID="13a971e9edbfde8d057c81166e21e392">
  <xsd:schema xmlns:xsd="http://www.w3.org/2001/XMLSchema" xmlns:xs="http://www.w3.org/2001/XMLSchema" xmlns:p="http://schemas.microsoft.com/office/2006/metadata/properties" xmlns:ns2="56709458-fa06-4716-8646-b4bd4b0c5641" xmlns:ns3="c08bf69d-7a6f-4f42-9f2c-6f19ccd53b82" targetNamespace="http://schemas.microsoft.com/office/2006/metadata/properties" ma:root="true" ma:fieldsID="94c497f59ba1ed3c5b0eee07e6611493" ns2:_="" ns3:_="">
    <xsd:import namespace="56709458-fa06-4716-8646-b4bd4b0c5641"/>
    <xsd:import namespace="c08bf69d-7a6f-4f42-9f2c-6f19ccd53b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709458-fa06-4716-8646-b4bd4b0c56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8bf69d-7a6f-4f42-9f2c-6f19ccd53b8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55F49F-0BF0-4729-9916-60906D52C2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46D367-FCBD-48AF-9D2A-C675897C95A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0741F7C-C704-42AE-868A-5FB35F9E85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709458-fa06-4716-8646-b4bd4b0c5641"/>
    <ds:schemaRef ds:uri="c08bf69d-7a6f-4f42-9f2c-6f19ccd53b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6022</TotalTime>
  <Words>2621</Words>
  <Application>Microsoft Office PowerPoint</Application>
  <PresentationFormat>Širokoúhlá obrazovka</PresentationFormat>
  <Paragraphs>217</Paragraphs>
  <Slides>31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5" baseType="lpstr">
      <vt:lpstr>arial</vt:lpstr>
      <vt:lpstr>arial</vt:lpstr>
      <vt:lpstr>Calibri</vt:lpstr>
      <vt:lpstr>1_Custom Design</vt:lpstr>
      <vt:lpstr>Prezentace aplikace PowerPoint</vt:lpstr>
      <vt:lpstr>Krigování historie</vt:lpstr>
      <vt:lpstr>Krigování historie</vt:lpstr>
      <vt:lpstr>Krigování druhy</vt:lpstr>
      <vt:lpstr>Krigování druhy</vt:lpstr>
      <vt:lpstr>Základní krigování</vt:lpstr>
      <vt:lpstr>Základní krigování</vt:lpstr>
      <vt:lpstr>Výhody základního krigování</vt:lpstr>
      <vt:lpstr>Nevýhody základního krigování</vt:lpstr>
      <vt:lpstr>Základní krigování – 5 praktických kroků</vt:lpstr>
      <vt:lpstr>Základní krigování – 5 praktických kroků</vt:lpstr>
      <vt:lpstr>Základní krigování – 5 praktických kroků</vt:lpstr>
      <vt:lpstr>Základní krigování – 5 praktických kroků</vt:lpstr>
      <vt:lpstr>Základní krigování – 5 praktických kroků</vt:lpstr>
      <vt:lpstr>Prezentace aplikace PowerPoint</vt:lpstr>
      <vt:lpstr>Jednoduché krigování</vt:lpstr>
      <vt:lpstr>Univerzální krigování</vt:lpstr>
      <vt:lpstr>Univerzální krigování - trend</vt:lpstr>
      <vt:lpstr>Univerzální krigování - trend</vt:lpstr>
      <vt:lpstr>Univerzální krigování – praktické kroky</vt:lpstr>
      <vt:lpstr>Prezentace aplikace PowerPoint</vt:lpstr>
      <vt:lpstr>Univerzální krigování – praktické kroky</vt:lpstr>
      <vt:lpstr>Univerzální krigování – rezidua</vt:lpstr>
      <vt:lpstr>Univerzální krigování – praktické kroky</vt:lpstr>
      <vt:lpstr>Univerzální krigování – praktické kroky</vt:lpstr>
      <vt:lpstr>Univerzální krigování – praktické kroky</vt:lpstr>
      <vt:lpstr>Univerzální krigování – praktické kroky</vt:lpstr>
      <vt:lpstr>Univerzální krigování – praktické kroky</vt:lpstr>
      <vt:lpstr>Prezentace aplikace PowerPoint</vt:lpstr>
      <vt:lpstr>Zdroje literatury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Orlikova Lucie</cp:lastModifiedBy>
  <cp:revision>158</cp:revision>
  <dcterms:created xsi:type="dcterms:W3CDTF">2019-09-01T08:00:02Z</dcterms:created>
  <dcterms:modified xsi:type="dcterms:W3CDTF">2024-03-26T08:29:07Z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0x0101005508FBAA05F3674495BFBA8471B768A4</vt:lpwstr>
  </property>
</Properties>
</file>