
<file path=[Content_Types].xml><?xml version="1.0" encoding="utf-8"?>
<Types xmlns="http://schemas.openxmlformats.org/package/2006/content-types">
  <Default Extension="png" ContentType="image/png"/>
  <Default Extension="m4a" ContentType="audio/mp4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67" r:id="rId1"/>
  </p:sldMasterIdLst>
  <p:notesMasterIdLst>
    <p:notesMasterId r:id="rId22"/>
  </p:notesMasterIdLst>
  <p:handoutMasterIdLst>
    <p:handoutMasterId r:id="rId23"/>
  </p:handoutMasterIdLst>
  <p:sldIdLst>
    <p:sldId id="277" r:id="rId2"/>
    <p:sldId id="278" r:id="rId3"/>
    <p:sldId id="279" r:id="rId4"/>
    <p:sldId id="280" r:id="rId5"/>
    <p:sldId id="281" r:id="rId6"/>
    <p:sldId id="282" r:id="rId7"/>
    <p:sldId id="283" r:id="rId8"/>
    <p:sldId id="284" r:id="rId9"/>
    <p:sldId id="285" r:id="rId10"/>
    <p:sldId id="286" r:id="rId11"/>
    <p:sldId id="287" r:id="rId12"/>
    <p:sldId id="288" r:id="rId13"/>
    <p:sldId id="289" r:id="rId14"/>
    <p:sldId id="290" r:id="rId15"/>
    <p:sldId id="291" r:id="rId16"/>
    <p:sldId id="292" r:id="rId17"/>
    <p:sldId id="293" r:id="rId18"/>
    <p:sldId id="294" r:id="rId19"/>
    <p:sldId id="295" r:id="rId20"/>
    <p:sldId id="259" r:id="rId21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87D422B-8C06-DE41-A42C-78D05BF8630A}">
          <p14:sldIdLst>
            <p14:sldId id="277"/>
            <p14:sldId id="278"/>
            <p14:sldId id="279"/>
            <p14:sldId id="280"/>
            <p14:sldId id="281"/>
            <p14:sldId id="282"/>
            <p14:sldId id="283"/>
            <p14:sldId id="284"/>
            <p14:sldId id="285"/>
            <p14:sldId id="286"/>
            <p14:sldId id="287"/>
            <p14:sldId id="288"/>
            <p14:sldId id="289"/>
            <p14:sldId id="290"/>
            <p14:sldId id="291"/>
            <p14:sldId id="292"/>
            <p14:sldId id="293"/>
            <p14:sldId id="294"/>
            <p14:sldId id="295"/>
            <p14:sldId id="25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731" userDrawn="1">
          <p15:clr>
            <a:srgbClr val="A4A3A4"/>
          </p15:clr>
        </p15:guide>
        <p15:guide id="4" orient="horz" pos="39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Ziovsky Argir" initials="ZA" lastIdx="1" clrIdx="0">
    <p:extLst>
      <p:ext uri="{19B8F6BF-5375-455C-9EA6-DF929625EA0E}">
        <p15:presenceInfo xmlns:p15="http://schemas.microsoft.com/office/powerpoint/2012/main" userId="S::zio001@vsb.cz::1dc56a10-5d08-49ef-933a-90ca63c0e9b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499"/>
    <a:srgbClr val="A28E2A"/>
    <a:srgbClr val="43B02A"/>
    <a:srgbClr val="0047BB"/>
    <a:srgbClr val="FFB81C"/>
    <a:srgbClr val="E4002B"/>
    <a:srgbClr val="FF8200"/>
    <a:srgbClr val="8246AF"/>
    <a:srgbClr val="05C3DE"/>
    <a:srgbClr val="8183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2E0B0A2-43B4-45EC-84A6-67D79B128AD4}" v="3" dt="2024-10-10T08:00:03.83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433"/>
    <p:restoredTop sz="86376"/>
  </p:normalViewPr>
  <p:slideViewPr>
    <p:cSldViewPr snapToGrid="0" snapToObjects="1" showGuides="1">
      <p:cViewPr varScale="1">
        <p:scale>
          <a:sx n="115" d="100"/>
          <a:sy n="115" d="100"/>
        </p:scale>
        <p:origin x="924" y="108"/>
      </p:cViewPr>
      <p:guideLst>
        <p:guide orient="horz" pos="2137"/>
        <p:guide pos="3840"/>
        <p:guide orient="horz" pos="731"/>
        <p:guide orient="horz" pos="39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97" d="100"/>
          <a:sy n="97" d="100"/>
        </p:scale>
        <p:origin x="43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vasnickova Zuzana" userId="d619ed73-810d-42e6-9ab5-a3b7d331022e" providerId="ADAL" clId="{A2E0B0A2-43B4-45EC-84A6-67D79B128AD4}"/>
    <pc:docChg chg="undo custSel modSld">
      <pc:chgData name="Kvasnickova Zuzana" userId="d619ed73-810d-42e6-9ab5-a3b7d331022e" providerId="ADAL" clId="{A2E0B0A2-43B4-45EC-84A6-67D79B128AD4}" dt="2024-10-18T08:44:30.767" v="121" actId="1076"/>
      <pc:docMkLst>
        <pc:docMk/>
      </pc:docMkLst>
      <pc:sldChg chg="addSp delSp modSp mod">
        <pc:chgData name="Kvasnickova Zuzana" userId="d619ed73-810d-42e6-9ab5-a3b7d331022e" providerId="ADAL" clId="{A2E0B0A2-43B4-45EC-84A6-67D79B128AD4}" dt="2024-10-18T08:44:30.767" v="121" actId="1076"/>
        <pc:sldMkLst>
          <pc:docMk/>
          <pc:sldMk cId="226417236" sldId="259"/>
        </pc:sldMkLst>
        <pc:spChg chg="add del mod">
          <ac:chgData name="Kvasnickova Zuzana" userId="d619ed73-810d-42e6-9ab5-a3b7d331022e" providerId="ADAL" clId="{A2E0B0A2-43B4-45EC-84A6-67D79B128AD4}" dt="2024-10-10T08:26:21.773" v="81" actId="20577"/>
          <ac:spMkLst>
            <pc:docMk/>
            <pc:sldMk cId="226417236" sldId="259"/>
            <ac:spMk id="3" creationId="{1E4FD2B4-9D68-4776-65B5-88F9609A9F19}"/>
          </ac:spMkLst>
        </pc:spChg>
        <pc:spChg chg="mod">
          <ac:chgData name="Kvasnickova Zuzana" userId="d619ed73-810d-42e6-9ab5-a3b7d331022e" providerId="ADAL" clId="{A2E0B0A2-43B4-45EC-84A6-67D79B128AD4}" dt="2024-10-10T08:10:09.378" v="21" actId="20577"/>
          <ac:spMkLst>
            <pc:docMk/>
            <pc:sldMk cId="226417236" sldId="259"/>
            <ac:spMk id="8" creationId="{0EA4430B-5946-CA75-0549-E3178C6DB125}"/>
          </ac:spMkLst>
        </pc:spChg>
        <pc:grpChg chg="mod">
          <ac:chgData name="Kvasnickova Zuzana" userId="d619ed73-810d-42e6-9ab5-a3b7d331022e" providerId="ADAL" clId="{A2E0B0A2-43B4-45EC-84A6-67D79B128AD4}" dt="2024-10-18T08:44:30.767" v="121" actId="1076"/>
          <ac:grpSpMkLst>
            <pc:docMk/>
            <pc:sldMk cId="226417236" sldId="259"/>
            <ac:grpSpMk id="5" creationId="{4103FF0F-C1E4-04BE-E1C5-DDDFA5FF3401}"/>
          </ac:grpSpMkLst>
        </pc:grpChg>
        <pc:picChg chg="add mod">
          <ac:chgData name="Kvasnickova Zuzana" userId="d619ed73-810d-42e6-9ab5-a3b7d331022e" providerId="ADAL" clId="{A2E0B0A2-43B4-45EC-84A6-67D79B128AD4}" dt="2024-10-18T08:44:02.692" v="119" actId="1076"/>
          <ac:picMkLst>
            <pc:docMk/>
            <pc:sldMk cId="226417236" sldId="259"/>
            <ac:picMk id="2" creationId="{93E863FD-9683-A098-9FA6-6DBAC7485EF4}"/>
          </ac:picMkLst>
        </pc:picChg>
        <pc:picChg chg="del">
          <ac:chgData name="Kvasnickova Zuzana" userId="d619ed73-810d-42e6-9ab5-a3b7d331022e" providerId="ADAL" clId="{A2E0B0A2-43B4-45EC-84A6-67D79B128AD4}" dt="2024-10-10T08:00:27.447" v="7" actId="478"/>
          <ac:picMkLst>
            <pc:docMk/>
            <pc:sldMk cId="226417236" sldId="259"/>
            <ac:picMk id="6" creationId="{006FB6C5-D1D9-8FF3-E8A4-F06D6789DD3B}"/>
          </ac:picMkLst>
        </pc:picChg>
        <pc:picChg chg="add mod">
          <ac:chgData name="Kvasnickova Zuzana" userId="d619ed73-810d-42e6-9ab5-a3b7d331022e" providerId="ADAL" clId="{A2E0B0A2-43B4-45EC-84A6-67D79B128AD4}" dt="2024-10-10T14:22:44.594" v="116" actId="1076"/>
          <ac:picMkLst>
            <pc:docMk/>
            <pc:sldMk cId="226417236" sldId="259"/>
            <ac:picMk id="12" creationId="{1FD21867-E39B-4844-ED6E-42C2CC075D9B}"/>
          </ac:picMkLst>
        </pc:picChg>
        <pc:picChg chg="add mod">
          <ac:chgData name="Kvasnickova Zuzana" userId="d619ed73-810d-42e6-9ab5-a3b7d331022e" providerId="ADAL" clId="{A2E0B0A2-43B4-45EC-84A6-67D79B128AD4}" dt="2024-10-18T08:44:11.859" v="120" actId="1076"/>
          <ac:picMkLst>
            <pc:docMk/>
            <pc:sldMk cId="226417236" sldId="259"/>
            <ac:picMk id="13" creationId="{9535FC57-8931-BAC2-4260-ECF4B56DDDA6}"/>
          </ac:picMkLst>
        </pc:picChg>
      </pc:sldChg>
      <pc:sldChg chg="modSp mod">
        <pc:chgData name="Kvasnickova Zuzana" userId="d619ed73-810d-42e6-9ab5-a3b7d331022e" providerId="ADAL" clId="{A2E0B0A2-43B4-45EC-84A6-67D79B128AD4}" dt="2024-10-18T08:43:00.133" v="118" actId="1076"/>
        <pc:sldMkLst>
          <pc:docMk/>
          <pc:sldMk cId="3328650913" sldId="277"/>
        </pc:sldMkLst>
        <pc:picChg chg="mod">
          <ac:chgData name="Kvasnickova Zuzana" userId="d619ed73-810d-42e6-9ab5-a3b7d331022e" providerId="ADAL" clId="{A2E0B0A2-43B4-45EC-84A6-67D79B128AD4}" dt="2024-10-18T08:43:00.133" v="118" actId="1076"/>
          <ac:picMkLst>
            <pc:docMk/>
            <pc:sldMk cId="3328650913" sldId="277"/>
            <ac:picMk id="8" creationId="{E8F9254B-BEA2-0063-79A3-9E9BEF115EFD}"/>
          </ac:picMkLst>
        </pc:picChg>
        <pc:picChg chg="mod">
          <ac:chgData name="Kvasnickova Zuzana" userId="d619ed73-810d-42e6-9ab5-a3b7d331022e" providerId="ADAL" clId="{A2E0B0A2-43B4-45EC-84A6-67D79B128AD4}" dt="2024-10-18T08:42:46.692" v="117" actId="1076"/>
          <ac:picMkLst>
            <pc:docMk/>
            <pc:sldMk cId="3328650913" sldId="277"/>
            <ac:picMk id="10" creationId="{FB83B169-366F-DE62-7866-CC51005DE367}"/>
          </ac:picMkLst>
        </pc:picChg>
        <pc:picChg chg="mod">
          <ac:chgData name="Kvasnickova Zuzana" userId="d619ed73-810d-42e6-9ab5-a3b7d331022e" providerId="ADAL" clId="{A2E0B0A2-43B4-45EC-84A6-67D79B128AD4}" dt="2024-10-10T14:19:13.919" v="103" actId="14100"/>
          <ac:picMkLst>
            <pc:docMk/>
            <pc:sldMk cId="3328650913" sldId="277"/>
            <ac:picMk id="12" creationId="{84D7C1B4-A0E6-B581-7C5E-A499F63017D8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id="{A7E84B11-8086-A046-B6B7-F7A9DB5EAD8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AE5F8304-EF8E-7A48-A3EC-256BB4EB244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0746FA-9F78-5A43-BFD1-03D27A7F3C92}" type="datetimeFigureOut">
              <a:rPr lang="cs-CZ" smtClean="0"/>
              <a:t>17. 11. 2024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FCE85A97-9D2F-A74D-874B-B462CB8C636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CB02496D-CD03-4446-AD06-43B91E16884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ECC9C5-FF55-F544-A6D3-2B14C7549CF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421827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92D10F-BC7E-0545-A8D3-D708044527A6}" type="datetimeFigureOut">
              <a:rPr lang="cs-CZ" smtClean="0"/>
              <a:t>17. 11. 2024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cs-CZ"/>
              <a:t>Upravte styly předlohy textu.
Druhá úroveň
Třetí úroveň
Čtvrtá úroveň
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477E90-4C3A-1A40-BB34-28A95E688A1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5024213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77E90-4C3A-1A40-BB34-28A95E688A19}" type="slidenum">
              <a:rPr lang="cs-CZ" smtClean="0"/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960246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613F77-2CE9-7D49-9458-1ACF72B588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2088" y="1989138"/>
            <a:ext cx="11798620" cy="117235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0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81DA3B-0F22-3848-B468-C8422D799B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2087" y="3602038"/>
            <a:ext cx="11798619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B2D269-4D51-D242-8BC5-F310E732E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727569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FC4CAD3-2491-3045-91F4-95BA2887984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/>
              <a:t>11/04/2019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8D3671-8D78-AB47-8428-FB2C74A75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03505" y="6356351"/>
            <a:ext cx="10145949" cy="312738"/>
          </a:xfrm>
          <a:prstGeom prst="rect">
            <a:avLst/>
          </a:prstGeom>
        </p:spPr>
        <p:txBody>
          <a:bodyPr/>
          <a:lstStyle/>
          <a:p>
            <a:r>
              <a:rPr lang="cs-CZ"/>
              <a:t>Název prezentace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253978-B0A2-9346-AEA0-9BBC0215B6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030076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C3B380-B0ED-AA4C-9846-18497E75DA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81" y="1089025"/>
            <a:ext cx="4563908" cy="719138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8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5C539D-BE42-5E44-9649-A43967320D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24243" y="1089025"/>
            <a:ext cx="7075670" cy="5111749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709BA3-2099-E943-B907-9054F9DEA6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00181" y="1989137"/>
            <a:ext cx="4563908" cy="421163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F984A-10C0-FA4B-993D-0030D8FC2D8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/>
              <a:t>11/04/2019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11D101-3D6C-364A-81B6-1FCFE8703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03505" y="6356351"/>
            <a:ext cx="10145949" cy="312738"/>
          </a:xfrm>
          <a:prstGeom prst="rect">
            <a:avLst/>
          </a:prstGeom>
        </p:spPr>
        <p:txBody>
          <a:bodyPr/>
          <a:lstStyle/>
          <a:p>
            <a:r>
              <a:rPr lang="cs-CZ"/>
              <a:t>Název prezentace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8CA1EE-A952-AB4C-AD12-9C7801BE42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457623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D38C2-A537-A048-9C5D-EC1FA9710D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555" y="1089025"/>
            <a:ext cx="4563533" cy="719138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8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4F60598-20E7-F042-89BA-C6678DD94E04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4908549" y="1089025"/>
            <a:ext cx="7091363" cy="511175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z="1600" dirty="0"/>
              <a:t>Picture</a:t>
            </a:r>
            <a:endParaRPr lang="cs-CZ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BA6C57-B059-7548-8C2E-30FE726D9B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00555" y="1989137"/>
            <a:ext cx="4563533" cy="421163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1513B4-C6DE-674E-99C4-2B60E0B3CF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/>
              <a:t>11/04/2019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8753AB-B7F1-204E-AFB9-F65DEBC66B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03505" y="6356351"/>
            <a:ext cx="10145949" cy="312738"/>
          </a:xfrm>
          <a:prstGeom prst="rect">
            <a:avLst/>
          </a:prstGeom>
        </p:spPr>
        <p:txBody>
          <a:bodyPr/>
          <a:lstStyle/>
          <a:p>
            <a:r>
              <a:rPr lang="cs-CZ"/>
              <a:t>Název prezentace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5C4982-79FD-9346-AC3D-B384016DEA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404675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7414C914-950A-7942-B0E9-3FEB6F7F39C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/>
              <a:t>11/04/2019</a:t>
            </a:r>
            <a:endParaRPr lang="cs-CZ" dirty="0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0DCF0096-0579-6045-8D0F-A71D64397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5075" y="6356349"/>
            <a:ext cx="9937749" cy="309266"/>
          </a:xfrm>
          <a:prstGeom prst="rect">
            <a:avLst/>
          </a:prstGeom>
        </p:spPr>
        <p:txBody>
          <a:bodyPr/>
          <a:lstStyle/>
          <a:p>
            <a:r>
              <a:rPr lang="cs-CZ" dirty="0"/>
              <a:t>Název prezentace 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0E670FDF-F365-974E-B39A-0DEC9CD46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2213" y="6356349"/>
            <a:ext cx="612775" cy="312739"/>
          </a:xfrm>
          <a:prstGeom prst="rect">
            <a:avLst/>
          </a:prstGeom>
        </p:spPr>
        <p:txBody>
          <a:bodyPr/>
          <a:lstStyle/>
          <a:p>
            <a:fld id="{1EA44BAA-1A06-B141-8215-9D88CF6A7203}" type="slidenum">
              <a:rPr lang="cs-CZ" smtClean="0"/>
              <a:t>‹#›</a:t>
            </a:fld>
            <a:endParaRPr lang="cs-CZ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FFD4CE4-1DDE-1747-9474-B500B04E5D3D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203497" y="1089025"/>
            <a:ext cx="11796415" cy="5111749"/>
          </a:xfrm>
        </p:spPr>
        <p:txBody>
          <a:bodyPr/>
          <a:lstStyle>
            <a:lvl1pPr>
              <a:defRPr sz="2000"/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357994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613F77-2CE9-7D49-9458-1ACF72B588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2088" y="1989138"/>
            <a:ext cx="11798620" cy="1172352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81DA3B-0F22-3848-B468-C8422D799B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2087" y="3602038"/>
            <a:ext cx="11798619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B2D269-4D51-D242-8BC5-F310E732E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95548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118AEB-B644-5942-AD1E-621B53CF16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089025"/>
            <a:ext cx="11807825" cy="719138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rgbClr val="00A499"/>
                </a:solidFill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300131-EA4E-F247-BD08-565629F59B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2087" y="1989138"/>
            <a:ext cx="11807825" cy="421163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0B98FB-D470-F24C-9040-6BA593DF79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A499"/>
                </a:solidFill>
              </a:defRPr>
            </a:lvl1pPr>
          </a:lstStyle>
          <a:p>
            <a:fld id="{E57EA1BE-92D9-9E4F-B3B9-F1A717F85676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53514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0FECE6-7A7D-664C-A646-0577ABD54F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102836"/>
            <a:ext cx="11799733" cy="70532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0D8159-490F-9D44-8DE1-C95E419821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2087" y="1989138"/>
            <a:ext cx="11807825" cy="4211637"/>
          </a:xfrm>
        </p:spPr>
        <p:txBody>
          <a:bodyPr>
            <a:normAutofit/>
          </a:bodyPr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F4EA89-1BE2-0F40-B054-7AB8ACBF8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41042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D16C57-B154-3447-8B55-54316475EA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80" y="1089026"/>
            <a:ext cx="11798620" cy="719138"/>
          </a:xfrm>
          <a:prstGeom prst="rect">
            <a:avLst/>
          </a:prstGeom>
        </p:spPr>
        <p:txBody>
          <a:bodyPr anchor="b"/>
          <a:lstStyle>
            <a:lvl1pPr algn="l">
              <a:defRPr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78488A-550B-FD44-870D-6B5F0CA0C2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0180" y="1987551"/>
            <a:ext cx="5819620" cy="421368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3EBD61-1D0E-8247-8181-00E7B3992F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1987551"/>
            <a:ext cx="5827713" cy="4189412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E8AC9C-BE73-C946-A793-2A1ADEE0E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44809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2AD35-4396-B543-B0B1-246F45FE70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089025"/>
            <a:ext cx="11807825" cy="719138"/>
          </a:xfrm>
          <a:prstGeom prst="rect">
            <a:avLst/>
          </a:prstGeom>
        </p:spPr>
        <p:txBody>
          <a:bodyPr anchor="b"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630D54-B0DF-0349-A08A-AB9BE6DB56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2087" y="1989137"/>
            <a:ext cx="5832475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AD8BE5-6CB3-8345-924C-A1DD2DD0AD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92088" y="2314322"/>
            <a:ext cx="5832476" cy="387534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AE5EA90-3B54-D74E-BE42-B5E34C2172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199" y="1989137"/>
            <a:ext cx="5827713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C4D7D3D-11B1-CB4C-A33F-C8BC62E375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199" y="2314322"/>
            <a:ext cx="5827713" cy="387534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BD582F-44EF-524C-AC03-6D30051AC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5096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2AD35-4396-B543-B0B1-246F45FE70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089025"/>
            <a:ext cx="11807825" cy="719138"/>
          </a:xfrm>
          <a:prstGeom prst="rect">
            <a:avLst/>
          </a:prstGeom>
        </p:spPr>
        <p:txBody>
          <a:bodyPr anchor="b"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630D54-B0DF-0349-A08A-AB9BE6DB56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2087" y="1989137"/>
            <a:ext cx="5832475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AD8BE5-6CB3-8345-924C-A1DD2DD0AD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92088" y="2314322"/>
            <a:ext cx="5832476" cy="203110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AE5EA90-3B54-D74E-BE42-B5E34C2172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199" y="1989137"/>
            <a:ext cx="5827713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C4D7D3D-11B1-CB4C-A33F-C8BC62E375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199" y="2314322"/>
            <a:ext cx="5827713" cy="203110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BD582F-44EF-524C-AC03-6D30051AC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BAF2A61-8083-714B-B6EA-A2C9374A767B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200179" y="4418252"/>
            <a:ext cx="5832475" cy="159668"/>
          </a:xfrm>
        </p:spPr>
        <p:txBody>
          <a:bodyPr anchor="ctr">
            <a:noAutofit/>
          </a:bodyPr>
          <a:lstStyle>
            <a:lvl1pPr marL="0" indent="0">
              <a:buNone/>
              <a:defRPr sz="12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A9A49810-6CDC-1940-ABA4-D189C0035A0C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200178" y="4650749"/>
            <a:ext cx="5832475" cy="1550026"/>
          </a:xfrm>
        </p:spPr>
        <p:txBody>
          <a:bodyPr anchor="t">
            <a:noAutofit/>
          </a:bodyPr>
          <a:lstStyle>
            <a:lvl1pPr marL="0" indent="0">
              <a:buNone/>
              <a:defRPr sz="14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D3E3FB61-C1CC-E949-B02F-C230B61EC8C8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6172101" y="4410160"/>
            <a:ext cx="5832475" cy="159668"/>
          </a:xfrm>
        </p:spPr>
        <p:txBody>
          <a:bodyPr anchor="ctr">
            <a:noAutofit/>
          </a:bodyPr>
          <a:lstStyle>
            <a:lvl1pPr marL="0" indent="0">
              <a:buNone/>
              <a:defRPr sz="12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EEC9536-D82E-1D48-A1FD-3B14AAF76BEA}"/>
              </a:ext>
            </a:extLst>
          </p:cNvPr>
          <p:cNvSpPr>
            <a:spLocks noGrp="1"/>
          </p:cNvSpPr>
          <p:nvPr>
            <p:ph type="body" idx="16"/>
          </p:nvPr>
        </p:nvSpPr>
        <p:spPr>
          <a:xfrm>
            <a:off x="6172100" y="4642657"/>
            <a:ext cx="5832475" cy="1550026"/>
          </a:xfrm>
        </p:spPr>
        <p:txBody>
          <a:bodyPr anchor="t">
            <a:noAutofit/>
          </a:bodyPr>
          <a:lstStyle>
            <a:lvl1pPr marL="0" indent="0">
              <a:buNone/>
              <a:defRPr sz="14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</p:spTree>
    <p:extLst>
      <p:ext uri="{BB962C8B-B14F-4D97-AF65-F5344CB8AC3E}">
        <p14:creationId xmlns:p14="http://schemas.microsoft.com/office/powerpoint/2010/main" val="3570397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2AD35-4396-B543-B0B1-246F45FE70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9" y="1089025"/>
            <a:ext cx="11807825" cy="719138"/>
          </a:xfrm>
          <a:prstGeom prst="rect">
            <a:avLst/>
          </a:prstGeom>
        </p:spPr>
        <p:txBody>
          <a:bodyPr anchor="b"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630D54-B0DF-0349-A08A-AB9BE6DB56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0177" y="1989137"/>
            <a:ext cx="3735319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AD8BE5-6CB3-8345-924C-A1DD2DD0AD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00554" y="2314322"/>
            <a:ext cx="3734137" cy="203110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E13094F-F128-7744-9134-944E79FE84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/>
              <a:t>11/04/2019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3F60339-0274-CD47-9C2C-2DBB6A0BCF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03505" y="6356351"/>
            <a:ext cx="10145949" cy="312738"/>
          </a:xfrm>
          <a:prstGeom prst="rect">
            <a:avLst/>
          </a:prstGeom>
        </p:spPr>
        <p:txBody>
          <a:bodyPr/>
          <a:lstStyle/>
          <a:p>
            <a:r>
              <a:rPr lang="cs-CZ"/>
              <a:t>Název prezentace 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BD582F-44EF-524C-AC03-6D30051AC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BAF2A61-8083-714B-B6EA-A2C9374A767B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200178" y="4418252"/>
            <a:ext cx="3734137" cy="159668"/>
          </a:xfrm>
        </p:spPr>
        <p:txBody>
          <a:bodyPr anchor="ctr">
            <a:noAutofit/>
          </a:bodyPr>
          <a:lstStyle>
            <a:lvl1pPr marL="0" indent="0">
              <a:buNone/>
              <a:defRPr sz="12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A9A49810-6CDC-1940-ABA4-D189C0035A0C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200178" y="4650749"/>
            <a:ext cx="3734562" cy="1550026"/>
          </a:xfrm>
        </p:spPr>
        <p:txBody>
          <a:bodyPr anchor="t">
            <a:noAutofit/>
          </a:bodyPr>
          <a:lstStyle>
            <a:lvl1pPr marL="0" indent="0">
              <a:buNone/>
              <a:defRPr sz="14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5" name="Text Placeholder 2">
            <a:extLst>
              <a:ext uri="{FF2B5EF4-FFF2-40B4-BE49-F238E27FC236}">
                <a16:creationId xmlns:a16="http://schemas.microsoft.com/office/drawing/2014/main" id="{3D705129-1E26-D543-92A1-EFAF8E911FC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36469" y="1989138"/>
            <a:ext cx="3734137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0CA5CD9C-5511-DA4E-8F95-0917EC4C4D02}"/>
              </a:ext>
            </a:extLst>
          </p:cNvPr>
          <p:cNvSpPr>
            <a:spLocks noGrp="1"/>
          </p:cNvSpPr>
          <p:nvPr>
            <p:ph sz="half" idx="16"/>
          </p:nvPr>
        </p:nvSpPr>
        <p:spPr>
          <a:xfrm>
            <a:off x="4236846" y="2314323"/>
            <a:ext cx="3734137" cy="203110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52D26FB4-A694-EA42-9284-28128210565B}"/>
              </a:ext>
            </a:extLst>
          </p:cNvPr>
          <p:cNvSpPr>
            <a:spLocks noGrp="1"/>
          </p:cNvSpPr>
          <p:nvPr>
            <p:ph type="body" idx="17"/>
          </p:nvPr>
        </p:nvSpPr>
        <p:spPr>
          <a:xfrm>
            <a:off x="4236470" y="4418253"/>
            <a:ext cx="3734137" cy="159668"/>
          </a:xfrm>
        </p:spPr>
        <p:txBody>
          <a:bodyPr anchor="ctr">
            <a:noAutofit/>
          </a:bodyPr>
          <a:lstStyle>
            <a:lvl1pPr marL="0" indent="0">
              <a:buNone/>
              <a:defRPr sz="12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8" name="Text Placeholder 2">
            <a:extLst>
              <a:ext uri="{FF2B5EF4-FFF2-40B4-BE49-F238E27FC236}">
                <a16:creationId xmlns:a16="http://schemas.microsoft.com/office/drawing/2014/main" id="{82F72328-61B5-6F45-A95F-1C82C2078F29}"/>
              </a:ext>
            </a:extLst>
          </p:cNvPr>
          <p:cNvSpPr>
            <a:spLocks noGrp="1"/>
          </p:cNvSpPr>
          <p:nvPr>
            <p:ph type="body" idx="18"/>
          </p:nvPr>
        </p:nvSpPr>
        <p:spPr>
          <a:xfrm>
            <a:off x="4236470" y="4650750"/>
            <a:ext cx="3734136" cy="1550026"/>
          </a:xfrm>
        </p:spPr>
        <p:txBody>
          <a:bodyPr anchor="t">
            <a:noAutofit/>
          </a:bodyPr>
          <a:lstStyle>
            <a:lvl1pPr marL="0" indent="0">
              <a:buNone/>
              <a:defRPr sz="14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9" name="Text Placeholder 2">
            <a:extLst>
              <a:ext uri="{FF2B5EF4-FFF2-40B4-BE49-F238E27FC236}">
                <a16:creationId xmlns:a16="http://schemas.microsoft.com/office/drawing/2014/main" id="{0F990E76-7FE9-CE42-A7A1-42B9EA1875D7}"/>
              </a:ext>
            </a:extLst>
          </p:cNvPr>
          <p:cNvSpPr>
            <a:spLocks noGrp="1"/>
          </p:cNvSpPr>
          <p:nvPr>
            <p:ph type="body" idx="19"/>
          </p:nvPr>
        </p:nvSpPr>
        <p:spPr>
          <a:xfrm>
            <a:off x="8263521" y="1989139"/>
            <a:ext cx="3734137" cy="236173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0" name="Content Placeholder 3">
            <a:extLst>
              <a:ext uri="{FF2B5EF4-FFF2-40B4-BE49-F238E27FC236}">
                <a16:creationId xmlns:a16="http://schemas.microsoft.com/office/drawing/2014/main" id="{70A49019-5474-AF4C-8165-4F90E84BC2B0}"/>
              </a:ext>
            </a:extLst>
          </p:cNvPr>
          <p:cNvSpPr>
            <a:spLocks noGrp="1"/>
          </p:cNvSpPr>
          <p:nvPr>
            <p:ph sz="half" idx="20"/>
          </p:nvPr>
        </p:nvSpPr>
        <p:spPr>
          <a:xfrm>
            <a:off x="8263898" y="2314324"/>
            <a:ext cx="3734137" cy="203110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</p:txBody>
      </p:sp>
      <p:sp>
        <p:nvSpPr>
          <p:cNvPr id="41" name="Text Placeholder 2">
            <a:extLst>
              <a:ext uri="{FF2B5EF4-FFF2-40B4-BE49-F238E27FC236}">
                <a16:creationId xmlns:a16="http://schemas.microsoft.com/office/drawing/2014/main" id="{C29B511B-4BFB-E44D-B631-01E01AC67196}"/>
              </a:ext>
            </a:extLst>
          </p:cNvPr>
          <p:cNvSpPr>
            <a:spLocks noGrp="1"/>
          </p:cNvSpPr>
          <p:nvPr>
            <p:ph type="body" idx="21"/>
          </p:nvPr>
        </p:nvSpPr>
        <p:spPr>
          <a:xfrm>
            <a:off x="8263522" y="4418254"/>
            <a:ext cx="3734137" cy="159668"/>
          </a:xfrm>
        </p:spPr>
        <p:txBody>
          <a:bodyPr anchor="ctr">
            <a:noAutofit/>
          </a:bodyPr>
          <a:lstStyle>
            <a:lvl1pPr marL="0" indent="0">
              <a:buNone/>
              <a:defRPr sz="12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2" name="Text Placeholder 2">
            <a:extLst>
              <a:ext uri="{FF2B5EF4-FFF2-40B4-BE49-F238E27FC236}">
                <a16:creationId xmlns:a16="http://schemas.microsoft.com/office/drawing/2014/main" id="{C2B29021-5CC6-F44B-BEBD-C14F14FA8A1C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63522" y="4650751"/>
            <a:ext cx="3734136" cy="1550026"/>
          </a:xfrm>
        </p:spPr>
        <p:txBody>
          <a:bodyPr anchor="t">
            <a:noAutofit/>
          </a:bodyPr>
          <a:lstStyle>
            <a:lvl1pPr marL="0" indent="0">
              <a:buNone/>
              <a:defRPr sz="14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</p:spTree>
    <p:extLst>
      <p:ext uri="{BB962C8B-B14F-4D97-AF65-F5344CB8AC3E}">
        <p14:creationId xmlns:p14="http://schemas.microsoft.com/office/powerpoint/2010/main" val="949501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A38144-9A3F-AC4B-ACA3-2C05BA3FB4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293" y="1089025"/>
            <a:ext cx="11798620" cy="719138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D583CD-F360-AA49-A6B4-38560C665E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6468" y="6356349"/>
            <a:ext cx="947170" cy="302347"/>
          </a:xfrm>
          <a:prstGeom prst="rect">
            <a:avLst/>
          </a:prstGeom>
        </p:spPr>
        <p:txBody>
          <a:bodyPr/>
          <a:lstStyle/>
          <a:p>
            <a:r>
              <a:rPr lang="cs-CZ"/>
              <a:t>11/04/2019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AC4A53-7C48-3846-9C4E-47C297C7A5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03505" y="6356351"/>
            <a:ext cx="10145949" cy="312738"/>
          </a:xfrm>
          <a:prstGeom prst="rect">
            <a:avLst/>
          </a:prstGeom>
        </p:spPr>
        <p:txBody>
          <a:bodyPr/>
          <a:lstStyle/>
          <a:p>
            <a:r>
              <a:rPr lang="cs-CZ"/>
              <a:t>Název prezentace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7345C61-F597-874B-8F86-E60219628C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A1BE-92D9-9E4F-B3B9-F1A717F856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3906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38E16DB-0F0F-994D-A403-C9AB95C3DF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088" y="1104756"/>
            <a:ext cx="11798620" cy="70340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indent="0">
              <a:tabLst>
                <a:tab pos="525463" algn="l"/>
              </a:tabLst>
            </a:pPr>
            <a:r>
              <a:rPr lang="cs-CZ" dirty="0"/>
              <a:t>Kliknutím lze upravit styl.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309CB4-F383-0740-80DE-33C5455CE3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2088" y="1994170"/>
            <a:ext cx="11798620" cy="41827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dirty="0"/>
              <a:t>Click to edit Master subtitle style</a:t>
            </a:r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E14753-7DC6-624B-84C7-488F2ABE61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88926" y="6356350"/>
            <a:ext cx="401782" cy="3127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A499"/>
                </a:solidFill>
              </a:defRPr>
            </a:lvl1pPr>
          </a:lstStyle>
          <a:p>
            <a:fld id="{E57EA1BE-92D9-9E4F-B3B9-F1A717F85676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62267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79" r:id="rId2"/>
    <p:sldLayoutId id="2147483669" r:id="rId3"/>
    <p:sldLayoutId id="2147483670" r:id="rId4"/>
    <p:sldLayoutId id="2147483671" r:id="rId5"/>
    <p:sldLayoutId id="2147483672" r:id="rId6"/>
    <p:sldLayoutId id="2147483683" r:id="rId7"/>
    <p:sldLayoutId id="2147483685" r:id="rId8"/>
    <p:sldLayoutId id="2147483673" r:id="rId9"/>
    <p:sldLayoutId id="2147483674" r:id="rId10"/>
    <p:sldLayoutId id="2147483675" r:id="rId11"/>
    <p:sldLayoutId id="2147483676" r:id="rId12"/>
    <p:sldLayoutId id="2147483681" r:id="rId1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i="0" kern="1200">
          <a:solidFill>
            <a:srgbClr val="00A499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121" userDrawn="1">
          <p15:clr>
            <a:srgbClr val="F26B43"/>
          </p15:clr>
        </p15:guide>
        <p15:guide id="3" pos="7559" userDrawn="1">
          <p15:clr>
            <a:srgbClr val="F26B43"/>
          </p15:clr>
        </p15:guide>
        <p15:guide id="11" orient="horz" pos="4201" userDrawn="1">
          <p15:clr>
            <a:srgbClr val="F26B43"/>
          </p15:clr>
        </p15:guide>
        <p15:guide id="12" orient="horz" pos="11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4.jpg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10.m4a"/><Relationship Id="rId1" Type="http://schemas.microsoft.com/office/2007/relationships/media" Target="../media/media10.m4a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11.m4a"/><Relationship Id="rId1" Type="http://schemas.microsoft.com/office/2007/relationships/media" Target="../media/media11.m4a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12.m4a"/><Relationship Id="rId1" Type="http://schemas.microsoft.com/office/2007/relationships/media" Target="../media/media12.m4a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13.m4a"/><Relationship Id="rId1" Type="http://schemas.microsoft.com/office/2007/relationships/media" Target="../media/media13.m4a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14.m4a"/><Relationship Id="rId1" Type="http://schemas.microsoft.com/office/2007/relationships/media" Target="../media/media14.m4a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15.m4a"/><Relationship Id="rId1" Type="http://schemas.microsoft.com/office/2007/relationships/media" Target="../media/media15.m4a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16.m4a"/><Relationship Id="rId1" Type="http://schemas.microsoft.com/office/2007/relationships/media" Target="../media/media16.m4a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17.m4a"/><Relationship Id="rId1" Type="http://schemas.microsoft.com/office/2007/relationships/media" Target="../media/media17.m4a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18.m4a"/><Relationship Id="rId1" Type="http://schemas.microsoft.com/office/2007/relationships/media" Target="../media/media18.m4a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19.m4a"/><Relationship Id="rId1" Type="http://schemas.microsoft.com/office/2007/relationships/media" Target="../media/media19.m4a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slideLayout" Target="../slideLayouts/slideLayout10.xml"/><Relationship Id="rId7" Type="http://schemas.openxmlformats.org/officeDocument/2006/relationships/image" Target="../media/image6.emf"/><Relationship Id="rId12" Type="http://schemas.openxmlformats.org/officeDocument/2006/relationships/image" Target="../media/image5.png"/><Relationship Id="rId2" Type="http://schemas.openxmlformats.org/officeDocument/2006/relationships/audio" Target="../media/media20.m4a"/><Relationship Id="rId1" Type="http://schemas.microsoft.com/office/2007/relationships/media" Target="../media/media20.m4a"/><Relationship Id="rId6" Type="http://schemas.openxmlformats.org/officeDocument/2006/relationships/hyperlink" Target="https://creativecommons.org/licenses/by/4.0/deed.cs" TargetMode="External"/><Relationship Id="rId11" Type="http://schemas.openxmlformats.org/officeDocument/2006/relationships/image" Target="../media/image2.jpeg"/><Relationship Id="rId5" Type="http://schemas.openxmlformats.org/officeDocument/2006/relationships/image" Target="../media/image1.emf"/><Relationship Id="rId10" Type="http://schemas.openxmlformats.org/officeDocument/2006/relationships/image" Target="../media/image4.jpg"/><Relationship Id="rId4" Type="http://schemas.openxmlformats.org/officeDocument/2006/relationships/notesSlide" Target="../notesSlides/notesSlide1.xml"/><Relationship Id="rId9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1CBE805-5438-3B16-91D4-539B82F397DC}"/>
              </a:ext>
            </a:extLst>
          </p:cNvPr>
          <p:cNvSpPr txBox="1"/>
          <p:nvPr/>
        </p:nvSpPr>
        <p:spPr>
          <a:xfrm>
            <a:off x="2122715" y="2259044"/>
            <a:ext cx="79520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>
                <a:solidFill>
                  <a:srgbClr val="00A499"/>
                </a:solidFill>
                <a:latin typeface="Calibri" panose="020F0502020204030204" pitchFamily="34" charset="0"/>
              </a:rPr>
              <a:t>POJEM </a:t>
            </a:r>
            <a:r>
              <a:rPr lang="cs-CZ" sz="2800" b="1" smtClean="0">
                <a:solidFill>
                  <a:srgbClr val="00A499"/>
                </a:solidFill>
                <a:latin typeface="Calibri" panose="020F0502020204030204" pitchFamily="34" charset="0"/>
              </a:rPr>
              <a:t>SPRÁVNÍHO PRÁVA</a:t>
            </a:r>
            <a:endParaRPr lang="en-GB" sz="2800" b="1" i="0" u="none" strike="noStrike" dirty="0">
              <a:solidFill>
                <a:srgbClr val="00A499"/>
              </a:solidFill>
              <a:effectLst/>
              <a:latin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E40FE10-322F-D8A5-A53D-E2C7CB3BA4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6584" y="253114"/>
            <a:ext cx="2118832" cy="122847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1D4C76D-A2F4-254C-288D-AA077E86A0FC}"/>
              </a:ext>
            </a:extLst>
          </p:cNvPr>
          <p:cNvSpPr txBox="1"/>
          <p:nvPr/>
        </p:nvSpPr>
        <p:spPr>
          <a:xfrm>
            <a:off x="5737889" y="3731291"/>
            <a:ext cx="1539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Richard Ba</a:t>
            </a:r>
            <a:r>
              <a:rPr lang="en-CZ" dirty="0" smtClean="0"/>
              <a:t>r</a:t>
            </a:r>
            <a:r>
              <a:rPr lang="cs-CZ" dirty="0" smtClean="0"/>
              <a:t>tes</a:t>
            </a:r>
            <a:endParaRPr lang="en-CZ" dirty="0"/>
          </a:p>
        </p:txBody>
      </p:sp>
      <p:pic>
        <p:nvPicPr>
          <p:cNvPr id="8" name="Obrázek 7" descr="Foto / Photo: Logo MŠMT">
            <a:extLst>
              <a:ext uri="{FF2B5EF4-FFF2-40B4-BE49-F238E27FC236}">
                <a16:creationId xmlns:a16="http://schemas.microsoft.com/office/drawing/2014/main" id="{E8F9254B-BEA2-0063-79A3-9E9BEF115EF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9738" y="5099956"/>
            <a:ext cx="1643145" cy="8177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Obrázek 9" descr="Obsah obrázku Písmo, text, symbol, logo&#10;&#10;Popis byl vytvořen automaticky">
            <a:extLst>
              <a:ext uri="{FF2B5EF4-FFF2-40B4-BE49-F238E27FC236}">
                <a16:creationId xmlns:a16="http://schemas.microsoft.com/office/drawing/2014/main" id="{FB83B169-366F-DE62-7866-CC51005DE36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29045" y="4546754"/>
            <a:ext cx="3420693" cy="1924141"/>
          </a:xfrm>
          <a:prstGeom prst="rect">
            <a:avLst/>
          </a:prstGeom>
        </p:spPr>
      </p:pic>
      <p:pic>
        <p:nvPicPr>
          <p:cNvPr id="12" name="Obrázek 11" descr="Obsah obrázku text, Písmo, logo, Elektricky modrá&#10;&#10;Popis byl vytvořen automaticky">
            <a:extLst>
              <a:ext uri="{FF2B5EF4-FFF2-40B4-BE49-F238E27FC236}">
                <a16:creationId xmlns:a16="http://schemas.microsoft.com/office/drawing/2014/main" id="{84D7C1B4-A0E6-B581-7C5E-A499F63017D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62220" y="5099957"/>
            <a:ext cx="2732472" cy="817736"/>
          </a:xfrm>
          <a:prstGeom prst="rect">
            <a:avLst/>
          </a:prstGeom>
        </p:spPr>
      </p:pic>
      <p:pic>
        <p:nvPicPr>
          <p:cNvPr id="2" name="Nahraný zvuk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650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23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Prameny správního práva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b="1" dirty="0" smtClean="0"/>
              <a:t>Prameny práva</a:t>
            </a:r>
            <a:r>
              <a:rPr lang="cs-CZ" dirty="0" smtClean="0"/>
              <a:t>:</a:t>
            </a:r>
          </a:p>
          <a:p>
            <a:pPr algn="just"/>
            <a:r>
              <a:rPr lang="cs-CZ" dirty="0"/>
              <a:t>	</a:t>
            </a:r>
            <a:r>
              <a:rPr lang="cs-CZ" u="sng" dirty="0" smtClean="0"/>
              <a:t>v materiálním smyslu</a:t>
            </a:r>
            <a:r>
              <a:rPr lang="cs-CZ" dirty="0" smtClean="0"/>
              <a:t> (</a:t>
            </a:r>
            <a:r>
              <a:rPr lang="cs-CZ" dirty="0"/>
              <a:t>společenské, politické, hospodářské příčiny, které vedou zákonodárce k přijetí </a:t>
            </a:r>
            <a:r>
              <a:rPr lang="cs-CZ" dirty="0" smtClean="0"/>
              <a:t>	zákonů)</a:t>
            </a:r>
          </a:p>
          <a:p>
            <a:pPr algn="just"/>
            <a:r>
              <a:rPr lang="cs-CZ" dirty="0"/>
              <a:t>	</a:t>
            </a:r>
            <a:r>
              <a:rPr lang="cs-CZ" u="sng" dirty="0" smtClean="0"/>
              <a:t>ve formálním smyslu</a:t>
            </a:r>
            <a:r>
              <a:rPr lang="cs-CZ" dirty="0" smtClean="0"/>
              <a:t> (zákony, nařízení…)</a:t>
            </a:r>
          </a:p>
          <a:p>
            <a:pPr algn="just"/>
            <a:r>
              <a:rPr lang="cs-CZ" dirty="0" smtClean="0"/>
              <a:t>-&gt; obvykle se prameny práva rozumí prameny ve formálním smyslu</a:t>
            </a:r>
          </a:p>
          <a:p>
            <a:pPr algn="just"/>
            <a:endParaRPr lang="cs-CZ" dirty="0"/>
          </a:p>
          <a:p>
            <a:pPr algn="just"/>
            <a:r>
              <a:rPr lang="cs-CZ" b="1" dirty="0" smtClean="0"/>
              <a:t>Prameny českého SP</a:t>
            </a:r>
            <a:r>
              <a:rPr lang="cs-CZ" dirty="0" smtClean="0"/>
              <a:t>:</a:t>
            </a:r>
          </a:p>
          <a:p>
            <a:pPr algn="just"/>
            <a:r>
              <a:rPr lang="cs-CZ" dirty="0" smtClean="0"/>
              <a:t>	</a:t>
            </a:r>
            <a:r>
              <a:rPr lang="cs-CZ" u="sng" dirty="0" smtClean="0"/>
              <a:t>obecně závazné normativní akty</a:t>
            </a:r>
            <a:r>
              <a:rPr lang="cs-CZ" dirty="0" smtClean="0"/>
              <a:t> (</a:t>
            </a:r>
            <a:r>
              <a:rPr lang="cs-CZ" dirty="0"/>
              <a:t>zákony, nařízení, </a:t>
            </a:r>
            <a:r>
              <a:rPr lang="cs-CZ" dirty="0" smtClean="0"/>
              <a:t>vyhlášky)</a:t>
            </a:r>
          </a:p>
          <a:p>
            <a:pPr algn="just"/>
            <a:r>
              <a:rPr lang="cs-CZ" dirty="0"/>
              <a:t>	</a:t>
            </a:r>
            <a:r>
              <a:rPr lang="cs-CZ" u="sng" dirty="0" smtClean="0"/>
              <a:t>normativní smlouvy</a:t>
            </a:r>
            <a:r>
              <a:rPr lang="cs-CZ" dirty="0" smtClean="0"/>
              <a:t> (mezinárodní smlouvy)</a:t>
            </a:r>
            <a:endParaRPr lang="cs-CZ" dirty="0"/>
          </a:p>
        </p:txBody>
      </p:sp>
      <p:pic>
        <p:nvPicPr>
          <p:cNvPr id="4" name="9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2616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148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Členění pramenů SP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b="1" dirty="0"/>
              <a:t>Prameny vydávané </a:t>
            </a:r>
            <a:r>
              <a:rPr lang="cs-CZ" b="1" u="sng" dirty="0"/>
              <a:t>ústředními </a:t>
            </a:r>
            <a:r>
              <a:rPr lang="cs-CZ" b="1" u="sng" dirty="0" smtClean="0"/>
              <a:t>orgány</a:t>
            </a:r>
          </a:p>
          <a:p>
            <a:pPr algn="just"/>
            <a:r>
              <a:rPr lang="cs-CZ" dirty="0" smtClean="0"/>
              <a:t>	ústava </a:t>
            </a:r>
            <a:r>
              <a:rPr lang="cs-CZ" dirty="0"/>
              <a:t>+ ústavní </a:t>
            </a:r>
            <a:r>
              <a:rPr lang="cs-CZ" dirty="0" smtClean="0"/>
              <a:t>zákony</a:t>
            </a:r>
          </a:p>
          <a:p>
            <a:pPr algn="just"/>
            <a:r>
              <a:rPr lang="cs-CZ" dirty="0"/>
              <a:t>	</a:t>
            </a:r>
            <a:r>
              <a:rPr lang="cs-CZ" dirty="0" smtClean="0"/>
              <a:t>zákony </a:t>
            </a:r>
            <a:r>
              <a:rPr lang="cs-CZ" dirty="0"/>
              <a:t>a zákonná </a:t>
            </a:r>
            <a:r>
              <a:rPr lang="cs-CZ" dirty="0" smtClean="0"/>
              <a:t>opatření</a:t>
            </a:r>
          </a:p>
          <a:p>
            <a:pPr algn="just"/>
            <a:r>
              <a:rPr lang="cs-CZ" dirty="0"/>
              <a:t>	</a:t>
            </a:r>
            <a:r>
              <a:rPr lang="cs-CZ" dirty="0" smtClean="0"/>
              <a:t>nařízení </a:t>
            </a:r>
            <a:r>
              <a:rPr lang="cs-CZ" dirty="0"/>
              <a:t>vlády + vyhlášky </a:t>
            </a:r>
            <a:r>
              <a:rPr lang="cs-CZ" dirty="0" smtClean="0"/>
              <a:t>ministerstev</a:t>
            </a:r>
          </a:p>
          <a:p>
            <a:pPr algn="just"/>
            <a:endParaRPr lang="cs-CZ" dirty="0"/>
          </a:p>
          <a:p>
            <a:pPr algn="just"/>
            <a:r>
              <a:rPr lang="cs-CZ" b="1" dirty="0" smtClean="0"/>
              <a:t>Prameny </a:t>
            </a:r>
            <a:r>
              <a:rPr lang="cs-CZ" b="1" dirty="0"/>
              <a:t>vydávané </a:t>
            </a:r>
            <a:r>
              <a:rPr lang="cs-CZ" b="1" u="sng" dirty="0"/>
              <a:t>územními </a:t>
            </a:r>
            <a:r>
              <a:rPr lang="cs-CZ" b="1" u="sng" dirty="0" smtClean="0"/>
              <a:t>orgány</a:t>
            </a:r>
          </a:p>
          <a:p>
            <a:pPr algn="just"/>
            <a:r>
              <a:rPr lang="cs-CZ" b="1" dirty="0"/>
              <a:t>	</a:t>
            </a:r>
            <a:r>
              <a:rPr lang="cs-CZ" dirty="0" smtClean="0"/>
              <a:t>obecně závazné </a:t>
            </a:r>
            <a:r>
              <a:rPr lang="cs-CZ" dirty="0"/>
              <a:t>vyhlášky kraje (samostatná </a:t>
            </a:r>
            <a:r>
              <a:rPr lang="cs-CZ" dirty="0" smtClean="0"/>
              <a:t>působnost)</a:t>
            </a:r>
          </a:p>
          <a:p>
            <a:pPr algn="just"/>
            <a:r>
              <a:rPr lang="cs-CZ" dirty="0"/>
              <a:t>	</a:t>
            </a:r>
            <a:r>
              <a:rPr lang="cs-CZ" dirty="0" smtClean="0"/>
              <a:t>nařízení </a:t>
            </a:r>
            <a:r>
              <a:rPr lang="cs-CZ" dirty="0"/>
              <a:t>kraje (přenesená </a:t>
            </a:r>
            <a:r>
              <a:rPr lang="cs-CZ" dirty="0" smtClean="0"/>
              <a:t>působnost)</a:t>
            </a:r>
          </a:p>
          <a:p>
            <a:pPr algn="just"/>
            <a:r>
              <a:rPr lang="cs-CZ" dirty="0"/>
              <a:t>	</a:t>
            </a:r>
            <a:r>
              <a:rPr lang="cs-CZ" dirty="0" smtClean="0"/>
              <a:t>obecně závazné </a:t>
            </a:r>
            <a:r>
              <a:rPr lang="cs-CZ" dirty="0"/>
              <a:t>vyhlášky obce (samostatná </a:t>
            </a:r>
            <a:r>
              <a:rPr lang="cs-CZ" dirty="0" smtClean="0"/>
              <a:t>působnost)</a:t>
            </a:r>
          </a:p>
          <a:p>
            <a:pPr algn="just"/>
            <a:r>
              <a:rPr lang="cs-CZ" dirty="0"/>
              <a:t>	</a:t>
            </a:r>
            <a:r>
              <a:rPr lang="cs-CZ" dirty="0" smtClean="0"/>
              <a:t>nařízení </a:t>
            </a:r>
            <a:r>
              <a:rPr lang="cs-CZ" dirty="0"/>
              <a:t>obce (přenesená působnost)</a:t>
            </a:r>
          </a:p>
          <a:p>
            <a:endParaRPr lang="cs-CZ" dirty="0"/>
          </a:p>
        </p:txBody>
      </p:sp>
      <p:pic>
        <p:nvPicPr>
          <p:cNvPr id="4" name="10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1461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120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Příklady významnějších pramenů SP ve formě zákonů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cs-CZ" b="1" dirty="0"/>
              <a:t>Správní právo hmotné</a:t>
            </a:r>
          </a:p>
          <a:p>
            <a:pPr algn="just"/>
            <a:r>
              <a:rPr lang="cs-CZ" dirty="0" smtClean="0"/>
              <a:t>	zák</a:t>
            </a:r>
            <a:r>
              <a:rPr lang="cs-CZ" dirty="0"/>
              <a:t>. č. 111/1998 Sb., o vysokých školách, ve znění pozdějších předpisů</a:t>
            </a:r>
          </a:p>
          <a:p>
            <a:pPr algn="just"/>
            <a:endParaRPr lang="cs-CZ" sz="1200" dirty="0" smtClean="0"/>
          </a:p>
          <a:p>
            <a:pPr algn="just"/>
            <a:r>
              <a:rPr lang="cs-CZ" b="1" dirty="0"/>
              <a:t>Správní právo procesní</a:t>
            </a:r>
          </a:p>
          <a:p>
            <a:pPr algn="just"/>
            <a:r>
              <a:rPr lang="cs-CZ" dirty="0" smtClean="0"/>
              <a:t>	zák</a:t>
            </a:r>
            <a:r>
              <a:rPr lang="cs-CZ" dirty="0"/>
              <a:t>. č. 500/2004 Sb., správní řád, ve znění pozdějších předpisů</a:t>
            </a:r>
          </a:p>
          <a:p>
            <a:pPr algn="just"/>
            <a:endParaRPr lang="cs-CZ" sz="1200" dirty="0" smtClean="0"/>
          </a:p>
          <a:p>
            <a:pPr algn="just"/>
            <a:r>
              <a:rPr lang="cs-CZ" b="1" dirty="0"/>
              <a:t>Správní právo </a:t>
            </a:r>
            <a:r>
              <a:rPr lang="cs-CZ" dirty="0" smtClean="0"/>
              <a:t>organizační</a:t>
            </a:r>
          </a:p>
          <a:p>
            <a:pPr algn="just"/>
            <a:r>
              <a:rPr lang="cs-CZ" dirty="0"/>
              <a:t>	</a:t>
            </a:r>
            <a:r>
              <a:rPr lang="cs-CZ" dirty="0" smtClean="0"/>
              <a:t>zák</a:t>
            </a:r>
            <a:r>
              <a:rPr lang="cs-CZ" dirty="0"/>
              <a:t>. č. 128/2000 Sb., o obcích (obecní zřízení), ve znění pozdějších </a:t>
            </a:r>
            <a:r>
              <a:rPr lang="cs-CZ" dirty="0" smtClean="0"/>
              <a:t>předpisů</a:t>
            </a:r>
          </a:p>
          <a:p>
            <a:pPr algn="just"/>
            <a:r>
              <a:rPr lang="cs-CZ" dirty="0"/>
              <a:t>	</a:t>
            </a:r>
            <a:r>
              <a:rPr lang="cs-CZ" dirty="0" smtClean="0"/>
              <a:t>zák</a:t>
            </a:r>
            <a:r>
              <a:rPr lang="cs-CZ" dirty="0"/>
              <a:t>. č. 129/2000 Sb., o krajích (krajské zřízení), ve znění pozdějších </a:t>
            </a:r>
            <a:r>
              <a:rPr lang="cs-CZ" dirty="0" smtClean="0"/>
              <a:t>předpis</a:t>
            </a:r>
          </a:p>
          <a:p>
            <a:pPr algn="just"/>
            <a:r>
              <a:rPr lang="cs-CZ" dirty="0"/>
              <a:t>	</a:t>
            </a:r>
            <a:r>
              <a:rPr lang="cs-CZ" dirty="0" smtClean="0"/>
              <a:t>zák</a:t>
            </a:r>
            <a:r>
              <a:rPr lang="cs-CZ" dirty="0"/>
              <a:t>. č. 131/2000 Sb., o hlavním městě Praze, ve znění pozdějších předpisů</a:t>
            </a:r>
          </a:p>
          <a:p>
            <a:pPr algn="just"/>
            <a:endParaRPr lang="cs-CZ" sz="1200" dirty="0" smtClean="0"/>
          </a:p>
          <a:p>
            <a:pPr algn="just"/>
            <a:r>
              <a:rPr lang="cs-CZ" b="1" dirty="0"/>
              <a:t>Správní právo trestní</a:t>
            </a:r>
          </a:p>
          <a:p>
            <a:pPr algn="just"/>
            <a:r>
              <a:rPr lang="cs-CZ" dirty="0" smtClean="0"/>
              <a:t>	zák</a:t>
            </a:r>
            <a:r>
              <a:rPr lang="cs-CZ" dirty="0"/>
              <a:t>. č. 250/2016 Sb., o odpovědnosti za přestupky a řízení o </a:t>
            </a:r>
            <a:r>
              <a:rPr lang="cs-CZ" dirty="0" smtClean="0"/>
              <a:t>nich, </a:t>
            </a:r>
            <a:r>
              <a:rPr lang="cs-CZ" dirty="0"/>
              <a:t>ve znění pozdějších předpisů</a:t>
            </a:r>
          </a:p>
          <a:p>
            <a:endParaRPr lang="cs-CZ" dirty="0"/>
          </a:p>
        </p:txBody>
      </p:sp>
      <p:pic>
        <p:nvPicPr>
          <p:cNvPr id="4" name="1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4480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48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Publikace pramenů SP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dirty="0"/>
              <a:t>Obecně závazné normativní akty ústředních orgánů (= </a:t>
            </a:r>
            <a:r>
              <a:rPr lang="cs-CZ" b="1" u="sng" dirty="0"/>
              <a:t>zákony</a:t>
            </a:r>
            <a:r>
              <a:rPr lang="cs-CZ" dirty="0"/>
              <a:t>) České republiky se vyhlašují </a:t>
            </a:r>
            <a:r>
              <a:rPr lang="cs-CZ" u="sng" dirty="0"/>
              <a:t>ve Sbírce </a:t>
            </a:r>
            <a:r>
              <a:rPr lang="cs-CZ" u="sng" dirty="0" smtClean="0"/>
              <a:t>zákonů</a:t>
            </a:r>
          </a:p>
          <a:p>
            <a:pPr algn="just"/>
            <a:endParaRPr lang="cs-CZ" u="sng" dirty="0"/>
          </a:p>
          <a:p>
            <a:pPr algn="just"/>
            <a:r>
              <a:rPr lang="cs-CZ" dirty="0"/>
              <a:t>Platné </a:t>
            </a:r>
            <a:r>
              <a:rPr lang="cs-CZ" b="1" u="sng" dirty="0"/>
              <a:t>mezinárodní smlouvy</a:t>
            </a:r>
            <a:r>
              <a:rPr lang="cs-CZ" dirty="0"/>
              <a:t>, jimiž je Česká republika vázána, se vyhlašují </a:t>
            </a:r>
            <a:r>
              <a:rPr lang="cs-CZ" u="sng" dirty="0"/>
              <a:t>ve Sbírce mezinárodních </a:t>
            </a:r>
            <a:r>
              <a:rPr lang="cs-CZ" u="sng" dirty="0" smtClean="0"/>
              <a:t>smluv</a:t>
            </a:r>
            <a:endParaRPr lang="cs-CZ" dirty="0" smtClean="0"/>
          </a:p>
          <a:p>
            <a:pPr algn="just"/>
            <a:endParaRPr lang="cs-CZ" dirty="0"/>
          </a:p>
          <a:p>
            <a:pPr algn="just"/>
            <a:r>
              <a:rPr lang="cs-CZ" b="1" u="sng" dirty="0"/>
              <a:t>Obecně závazné vyhlášky</a:t>
            </a:r>
            <a:r>
              <a:rPr lang="cs-CZ" b="1" dirty="0"/>
              <a:t> </a:t>
            </a:r>
            <a:r>
              <a:rPr lang="cs-CZ" dirty="0"/>
              <a:t>a </a:t>
            </a:r>
            <a:r>
              <a:rPr lang="cs-CZ" b="1" u="sng" dirty="0"/>
              <a:t>nařízení kraje</a:t>
            </a:r>
            <a:r>
              <a:rPr lang="cs-CZ" b="1" dirty="0"/>
              <a:t> </a:t>
            </a:r>
            <a:r>
              <a:rPr lang="cs-CZ" dirty="0"/>
              <a:t>se vyhlašují  ve </a:t>
            </a:r>
            <a:r>
              <a:rPr lang="cs-CZ" u="sng" dirty="0"/>
              <a:t>Věstníku právních předpisů kraje</a:t>
            </a:r>
            <a:r>
              <a:rPr lang="cs-CZ" dirty="0"/>
              <a:t> v tištěné podobě,  pokud právní předpis nestanoví </a:t>
            </a:r>
            <a:r>
              <a:rPr lang="cs-CZ" dirty="0" smtClean="0"/>
              <a:t>jinak</a:t>
            </a:r>
          </a:p>
          <a:p>
            <a:pPr algn="just"/>
            <a:endParaRPr lang="cs-CZ" dirty="0"/>
          </a:p>
          <a:p>
            <a:pPr algn="just"/>
            <a:r>
              <a:rPr lang="cs-CZ" b="1" u="sng" dirty="0"/>
              <a:t>Obecně závazné vyhlášky</a:t>
            </a:r>
            <a:r>
              <a:rPr lang="cs-CZ" b="1" dirty="0"/>
              <a:t> </a:t>
            </a:r>
            <a:r>
              <a:rPr lang="cs-CZ" dirty="0"/>
              <a:t>a </a:t>
            </a:r>
            <a:r>
              <a:rPr lang="cs-CZ" b="1" u="sng" dirty="0"/>
              <a:t>nařízení obce</a:t>
            </a:r>
            <a:r>
              <a:rPr lang="cs-CZ" b="1" dirty="0"/>
              <a:t> </a:t>
            </a:r>
            <a:r>
              <a:rPr lang="cs-CZ" dirty="0"/>
              <a:t>se vyhlašují  </a:t>
            </a:r>
            <a:r>
              <a:rPr lang="cs-CZ" u="sng" dirty="0"/>
              <a:t>vyvěšením  na úřední desce obecního úřadu</a:t>
            </a:r>
            <a:endParaRPr lang="cs-CZ" dirty="0"/>
          </a:p>
        </p:txBody>
      </p:sp>
      <p:pic>
        <p:nvPicPr>
          <p:cNvPr id="4" name="1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4740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175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Subjekty správního práva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b="1" dirty="0"/>
              <a:t>Subjekty vykonávající veř. správu </a:t>
            </a:r>
            <a:r>
              <a:rPr lang="cs-CZ" dirty="0"/>
              <a:t>(nositelé </a:t>
            </a:r>
            <a:r>
              <a:rPr lang="cs-CZ" dirty="0" smtClean="0"/>
              <a:t>pravomocí)</a:t>
            </a:r>
          </a:p>
          <a:p>
            <a:pPr algn="just"/>
            <a:r>
              <a:rPr lang="cs-CZ" dirty="0"/>
              <a:t>	</a:t>
            </a:r>
            <a:r>
              <a:rPr lang="cs-CZ" u="sng" dirty="0" smtClean="0"/>
              <a:t>orgány státní správy</a:t>
            </a:r>
            <a:r>
              <a:rPr lang="cs-CZ" dirty="0" smtClean="0"/>
              <a:t> (</a:t>
            </a:r>
            <a:r>
              <a:rPr lang="cs-CZ" dirty="0"/>
              <a:t>reprezentují </a:t>
            </a:r>
            <a:r>
              <a:rPr lang="cs-CZ" dirty="0" smtClean="0"/>
              <a:t>stát)</a:t>
            </a:r>
          </a:p>
          <a:p>
            <a:pPr algn="just"/>
            <a:r>
              <a:rPr lang="cs-CZ" dirty="0"/>
              <a:t>	</a:t>
            </a:r>
            <a:r>
              <a:rPr lang="cs-CZ" dirty="0" smtClean="0"/>
              <a:t>	pravomoc X příslušnost</a:t>
            </a:r>
          </a:p>
          <a:p>
            <a:pPr algn="just"/>
            <a:r>
              <a:rPr lang="cs-CZ" dirty="0"/>
              <a:t>	</a:t>
            </a:r>
            <a:r>
              <a:rPr lang="cs-CZ" u="sng" dirty="0" smtClean="0"/>
              <a:t>veřejnoprávní korporace</a:t>
            </a:r>
            <a:r>
              <a:rPr lang="cs-CZ" dirty="0" smtClean="0"/>
              <a:t> (</a:t>
            </a:r>
            <a:r>
              <a:rPr lang="cs-CZ" dirty="0"/>
              <a:t>odvozená moc od </a:t>
            </a:r>
            <a:r>
              <a:rPr lang="cs-CZ" dirty="0" smtClean="0"/>
              <a:t>státu)</a:t>
            </a:r>
          </a:p>
          <a:p>
            <a:pPr algn="just"/>
            <a:r>
              <a:rPr lang="cs-CZ" dirty="0"/>
              <a:t>	</a:t>
            </a:r>
            <a:r>
              <a:rPr lang="cs-CZ" dirty="0" smtClean="0"/>
              <a:t>	zřízené </a:t>
            </a:r>
            <a:r>
              <a:rPr lang="cs-CZ" dirty="0"/>
              <a:t>zákonem, dekoncentrace = nepřímý výkon státní </a:t>
            </a:r>
            <a:r>
              <a:rPr lang="cs-CZ" dirty="0" smtClean="0"/>
              <a:t>správy</a:t>
            </a:r>
          </a:p>
          <a:p>
            <a:pPr algn="just"/>
            <a:endParaRPr lang="cs-CZ" dirty="0" smtClean="0"/>
          </a:p>
          <a:p>
            <a:pPr algn="just"/>
            <a:r>
              <a:rPr lang="cs-CZ" b="1" dirty="0" smtClean="0"/>
              <a:t>Subjekty, vůči kterým je veřejná správa vykonávána</a:t>
            </a:r>
            <a:endParaRPr lang="cs-CZ" dirty="0" smtClean="0"/>
          </a:p>
          <a:p>
            <a:pPr algn="just"/>
            <a:r>
              <a:rPr lang="cs-CZ" b="1" dirty="0"/>
              <a:t>	</a:t>
            </a:r>
            <a:r>
              <a:rPr lang="cs-CZ" dirty="0"/>
              <a:t>FO a PO = adresáti veřejnosprávního </a:t>
            </a:r>
            <a:r>
              <a:rPr lang="cs-CZ" dirty="0" smtClean="0"/>
              <a:t>působení</a:t>
            </a:r>
            <a:endParaRPr lang="cs-CZ" b="1" dirty="0"/>
          </a:p>
        </p:txBody>
      </p:sp>
      <p:pic>
        <p:nvPicPr>
          <p:cNvPr id="4" name="1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758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558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FO jakožto subjekt SP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b="1" dirty="0"/>
              <a:t>Vždy</a:t>
            </a:r>
            <a:r>
              <a:rPr lang="cs-CZ" dirty="0"/>
              <a:t> v pozici, kdy je vůči ní veř. správa vykonávána, má vždy podřadné (</a:t>
            </a:r>
            <a:r>
              <a:rPr lang="cs-CZ" i="1" dirty="0"/>
              <a:t>nerovné</a:t>
            </a:r>
            <a:r>
              <a:rPr lang="cs-CZ" dirty="0"/>
              <a:t>) postavení ve vztahu ke konkrétnímu subjektu veřejné </a:t>
            </a:r>
            <a:r>
              <a:rPr lang="cs-CZ" dirty="0" smtClean="0"/>
              <a:t>správy</a:t>
            </a:r>
          </a:p>
          <a:p>
            <a:pPr algn="just"/>
            <a:endParaRPr lang="cs-CZ" dirty="0" smtClean="0"/>
          </a:p>
          <a:p>
            <a:pPr algn="just"/>
            <a:endParaRPr lang="cs-CZ" dirty="0"/>
          </a:p>
          <a:p>
            <a:pPr algn="just"/>
            <a:r>
              <a:rPr lang="cs-CZ" b="1" dirty="0"/>
              <a:t>Právní osobnost </a:t>
            </a:r>
            <a:r>
              <a:rPr lang="cs-CZ" b="1" dirty="0" smtClean="0"/>
              <a:t>=  </a:t>
            </a:r>
            <a:r>
              <a:rPr lang="cs-CZ" dirty="0"/>
              <a:t>způsobilost k právům a </a:t>
            </a:r>
            <a:r>
              <a:rPr lang="cs-CZ" dirty="0" smtClean="0"/>
              <a:t>povinnostem</a:t>
            </a:r>
          </a:p>
          <a:p>
            <a:pPr algn="just"/>
            <a:endParaRPr lang="cs-CZ" sz="1600" dirty="0"/>
          </a:p>
          <a:p>
            <a:pPr algn="just"/>
            <a:r>
              <a:rPr lang="cs-CZ" b="1" dirty="0"/>
              <a:t>Svéprávnost</a:t>
            </a:r>
            <a:r>
              <a:rPr lang="cs-CZ" dirty="0"/>
              <a:t> = způsobilost k </a:t>
            </a:r>
            <a:r>
              <a:rPr lang="cs-CZ" dirty="0" smtClean="0"/>
              <a:t>právnímu jednání</a:t>
            </a:r>
          </a:p>
          <a:p>
            <a:pPr algn="just"/>
            <a:endParaRPr lang="cs-CZ" sz="1600" dirty="0"/>
          </a:p>
          <a:p>
            <a:pPr algn="just"/>
            <a:r>
              <a:rPr lang="cs-CZ" b="1" dirty="0"/>
              <a:t>Deliktní způsobilost</a:t>
            </a:r>
            <a:r>
              <a:rPr lang="cs-CZ" dirty="0"/>
              <a:t> = způsobilost nést odpovědnost za protiprávní </a:t>
            </a:r>
            <a:r>
              <a:rPr lang="cs-CZ" dirty="0" smtClean="0"/>
              <a:t>jednání</a:t>
            </a:r>
          </a:p>
          <a:p>
            <a:endParaRPr lang="cs-CZ" dirty="0"/>
          </a:p>
          <a:p>
            <a:endParaRPr lang="cs-CZ" dirty="0"/>
          </a:p>
        </p:txBody>
      </p:sp>
      <p:pic>
        <p:nvPicPr>
          <p:cNvPr id="4" name="1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9037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243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PO jakožto subjekt SP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cs-CZ" dirty="0"/>
              <a:t>Vystupují </a:t>
            </a:r>
            <a:r>
              <a:rPr lang="cs-CZ" b="1" u="sng" dirty="0"/>
              <a:t>převážně</a:t>
            </a:r>
            <a:r>
              <a:rPr lang="cs-CZ" u="sng" dirty="0"/>
              <a:t> v postavení vůči nimž je veřejná správa </a:t>
            </a:r>
            <a:r>
              <a:rPr lang="cs-CZ" u="sng" dirty="0" smtClean="0"/>
              <a:t>vykonávána</a:t>
            </a:r>
          </a:p>
          <a:p>
            <a:pPr algn="just"/>
            <a:r>
              <a:rPr lang="cs-CZ" dirty="0"/>
              <a:t>	</a:t>
            </a:r>
            <a:r>
              <a:rPr lang="cs-CZ" dirty="0" smtClean="0"/>
              <a:t>obchodní </a:t>
            </a:r>
            <a:r>
              <a:rPr lang="cs-CZ" dirty="0"/>
              <a:t>společnosti, družstva, politické </a:t>
            </a:r>
            <a:r>
              <a:rPr lang="cs-CZ" dirty="0" smtClean="0"/>
              <a:t>strany</a:t>
            </a:r>
          </a:p>
          <a:p>
            <a:pPr algn="just"/>
            <a:endParaRPr lang="cs-CZ" dirty="0"/>
          </a:p>
          <a:p>
            <a:pPr algn="just"/>
            <a:r>
              <a:rPr lang="cs-CZ" u="sng" dirty="0"/>
              <a:t>Někdy však samy </a:t>
            </a:r>
            <a:r>
              <a:rPr lang="cs-CZ" u="sng" dirty="0" smtClean="0"/>
              <a:t>veřejnou </a:t>
            </a:r>
            <a:r>
              <a:rPr lang="cs-CZ" u="sng" dirty="0"/>
              <a:t>správu vykonávají</a:t>
            </a:r>
          </a:p>
          <a:p>
            <a:pPr algn="just"/>
            <a:r>
              <a:rPr lang="cs-CZ" dirty="0" smtClean="0"/>
              <a:t>	stát</a:t>
            </a:r>
            <a:r>
              <a:rPr lang="cs-CZ" dirty="0"/>
              <a:t>, jednotky </a:t>
            </a:r>
            <a:r>
              <a:rPr lang="cs-CZ" dirty="0" smtClean="0"/>
              <a:t>územní samosprávy</a:t>
            </a:r>
          </a:p>
          <a:p>
            <a:pPr algn="just"/>
            <a:endParaRPr lang="cs-CZ" dirty="0"/>
          </a:p>
          <a:p>
            <a:pPr algn="just"/>
            <a:r>
              <a:rPr lang="cs-CZ" b="1" dirty="0"/>
              <a:t>Právní osobnost </a:t>
            </a:r>
            <a:r>
              <a:rPr lang="cs-CZ" b="1" dirty="0" smtClean="0"/>
              <a:t>=  </a:t>
            </a:r>
            <a:r>
              <a:rPr lang="cs-CZ" dirty="0"/>
              <a:t>způsobilost k právům a </a:t>
            </a:r>
            <a:r>
              <a:rPr lang="cs-CZ" dirty="0" smtClean="0"/>
              <a:t>povinnostem</a:t>
            </a:r>
          </a:p>
          <a:p>
            <a:pPr algn="just"/>
            <a:endParaRPr lang="cs-CZ" sz="1200" dirty="0"/>
          </a:p>
          <a:p>
            <a:pPr algn="just"/>
            <a:r>
              <a:rPr lang="cs-CZ" b="1" dirty="0"/>
              <a:t>Svéprávnost</a:t>
            </a:r>
            <a:r>
              <a:rPr lang="cs-CZ" dirty="0"/>
              <a:t> = způsobilost k </a:t>
            </a:r>
            <a:r>
              <a:rPr lang="cs-CZ" dirty="0" smtClean="0"/>
              <a:t>právnímu </a:t>
            </a:r>
            <a:r>
              <a:rPr lang="cs-CZ" dirty="0"/>
              <a:t>jednání; </a:t>
            </a:r>
            <a:r>
              <a:rPr lang="cs-CZ" dirty="0" smtClean="0"/>
              <a:t>???</a:t>
            </a:r>
          </a:p>
          <a:p>
            <a:pPr algn="just"/>
            <a:endParaRPr lang="cs-CZ" sz="1200" dirty="0"/>
          </a:p>
          <a:p>
            <a:pPr algn="just"/>
            <a:r>
              <a:rPr lang="cs-CZ" b="1" dirty="0"/>
              <a:t>Deliktní způsobilost</a:t>
            </a:r>
            <a:r>
              <a:rPr lang="cs-CZ" dirty="0"/>
              <a:t> = způsobilost nést odpovědnost za protiprávní </a:t>
            </a:r>
            <a:r>
              <a:rPr lang="cs-CZ" dirty="0" smtClean="0"/>
              <a:t>jednání</a:t>
            </a:r>
            <a:endParaRPr lang="cs-CZ" dirty="0"/>
          </a:p>
          <a:p>
            <a:pPr algn="just"/>
            <a:endParaRPr lang="cs-CZ" dirty="0"/>
          </a:p>
        </p:txBody>
      </p:sp>
      <p:pic>
        <p:nvPicPr>
          <p:cNvPr id="4" name="15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3649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089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err="1"/>
              <a:t>Správněprávní</a:t>
            </a:r>
            <a:r>
              <a:rPr lang="cs-CZ" dirty="0"/>
              <a:t> vztah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cs-CZ" dirty="0"/>
              <a:t>Vznikají a realizují se při výkonu veřejné správy</a:t>
            </a:r>
          </a:p>
          <a:p>
            <a:pPr algn="just"/>
            <a:r>
              <a:rPr lang="cs-CZ" dirty="0" smtClean="0"/>
              <a:t>K </a:t>
            </a:r>
            <a:r>
              <a:rPr lang="cs-CZ" dirty="0"/>
              <a:t>jejich vzniku je třeba vždy určité </a:t>
            </a:r>
            <a:r>
              <a:rPr lang="cs-CZ" b="1" dirty="0"/>
              <a:t>právní skutečnosti</a:t>
            </a:r>
            <a:r>
              <a:rPr lang="cs-CZ" dirty="0"/>
              <a:t> a </a:t>
            </a:r>
            <a:r>
              <a:rPr lang="cs-CZ" b="1" dirty="0"/>
              <a:t>právní </a:t>
            </a:r>
            <a:r>
              <a:rPr lang="cs-CZ" b="1" dirty="0" smtClean="0"/>
              <a:t>norma</a:t>
            </a:r>
          </a:p>
          <a:p>
            <a:pPr algn="just"/>
            <a:r>
              <a:rPr lang="cs-CZ" b="1" dirty="0" smtClean="0"/>
              <a:t>Zásady:</a:t>
            </a:r>
          </a:p>
          <a:p>
            <a:pPr algn="just"/>
            <a:r>
              <a:rPr lang="cs-CZ" b="1" dirty="0"/>
              <a:t>	</a:t>
            </a:r>
            <a:r>
              <a:rPr lang="cs-CZ" dirty="0" smtClean="0"/>
              <a:t>jeden </a:t>
            </a:r>
            <a:r>
              <a:rPr lang="cs-CZ" dirty="0"/>
              <a:t>ze subjektů je vždy orgán veř. </a:t>
            </a:r>
            <a:r>
              <a:rPr lang="cs-CZ" dirty="0" smtClean="0"/>
              <a:t>moci</a:t>
            </a:r>
          </a:p>
          <a:p>
            <a:pPr algn="just"/>
            <a:r>
              <a:rPr lang="cs-CZ" dirty="0"/>
              <a:t>	</a:t>
            </a:r>
            <a:r>
              <a:rPr lang="cs-CZ" dirty="0" smtClean="0"/>
              <a:t>mocenské </a:t>
            </a:r>
            <a:r>
              <a:rPr lang="cs-CZ" dirty="0"/>
              <a:t>(nadřazené) </a:t>
            </a:r>
            <a:r>
              <a:rPr lang="cs-CZ" dirty="0" smtClean="0"/>
              <a:t>postavení</a:t>
            </a:r>
          </a:p>
          <a:p>
            <a:pPr algn="just"/>
            <a:r>
              <a:rPr lang="cs-CZ" dirty="0"/>
              <a:t>	</a:t>
            </a:r>
            <a:r>
              <a:rPr lang="cs-CZ" dirty="0" smtClean="0"/>
              <a:t>vznikají </a:t>
            </a:r>
            <a:r>
              <a:rPr lang="cs-CZ" dirty="0"/>
              <a:t>jak z iniciativy orgánů veř. správy, tak i z iniciativy těch, vůči komu je veř. správa vykonávána (i </a:t>
            </a:r>
            <a:r>
              <a:rPr lang="cs-CZ" dirty="0" smtClean="0"/>
              <a:t>	proti </a:t>
            </a:r>
            <a:r>
              <a:rPr lang="cs-CZ" dirty="0"/>
              <a:t>vůli </a:t>
            </a:r>
            <a:r>
              <a:rPr lang="cs-CZ" dirty="0" smtClean="0"/>
              <a:t>adresáta)</a:t>
            </a:r>
          </a:p>
          <a:p>
            <a:pPr algn="just"/>
            <a:r>
              <a:rPr lang="cs-CZ" dirty="0"/>
              <a:t>	</a:t>
            </a:r>
            <a:r>
              <a:rPr lang="cs-CZ" dirty="0" smtClean="0"/>
              <a:t>spory </a:t>
            </a:r>
            <a:r>
              <a:rPr lang="cs-CZ" dirty="0"/>
              <a:t>mezi subjekty se řeší zpravidla u nadřízeného orgánu</a:t>
            </a:r>
          </a:p>
          <a:p>
            <a:pPr algn="just"/>
            <a:r>
              <a:rPr lang="cs-CZ" b="1" dirty="0"/>
              <a:t>Prvky </a:t>
            </a:r>
            <a:r>
              <a:rPr lang="cs-CZ" b="1" dirty="0" err="1"/>
              <a:t>správněprávního</a:t>
            </a:r>
            <a:r>
              <a:rPr lang="cs-CZ" b="1" dirty="0"/>
              <a:t> </a:t>
            </a:r>
            <a:r>
              <a:rPr lang="cs-CZ" b="1" dirty="0" smtClean="0"/>
              <a:t>vztahu:</a:t>
            </a:r>
            <a:endParaRPr lang="cs-CZ" dirty="0" smtClean="0"/>
          </a:p>
          <a:p>
            <a:pPr algn="just"/>
            <a:r>
              <a:rPr lang="cs-CZ" dirty="0"/>
              <a:t>	</a:t>
            </a:r>
            <a:r>
              <a:rPr lang="cs-CZ" u="sng" dirty="0" smtClean="0"/>
              <a:t>subjekt</a:t>
            </a:r>
            <a:r>
              <a:rPr lang="cs-CZ" dirty="0" smtClean="0"/>
              <a:t> </a:t>
            </a:r>
            <a:r>
              <a:rPr lang="cs-CZ" dirty="0"/>
              <a:t>(vždy min. dva, kdy 1 je orgán veř. </a:t>
            </a:r>
            <a:r>
              <a:rPr lang="cs-CZ" dirty="0" smtClean="0"/>
              <a:t>moci)</a:t>
            </a:r>
          </a:p>
          <a:p>
            <a:pPr algn="just"/>
            <a:r>
              <a:rPr lang="cs-CZ" dirty="0" smtClean="0"/>
              <a:t>	</a:t>
            </a:r>
            <a:r>
              <a:rPr lang="cs-CZ" u="sng" dirty="0" smtClean="0"/>
              <a:t>objekt</a:t>
            </a:r>
            <a:r>
              <a:rPr lang="cs-CZ" dirty="0" smtClean="0"/>
              <a:t> </a:t>
            </a:r>
            <a:r>
              <a:rPr lang="cs-CZ" dirty="0"/>
              <a:t>(předmět </a:t>
            </a:r>
            <a:r>
              <a:rPr lang="cs-CZ" dirty="0" err="1"/>
              <a:t>pr</a:t>
            </a:r>
            <a:r>
              <a:rPr lang="cs-CZ" dirty="0"/>
              <a:t>. vztahu, např. veřejný </a:t>
            </a:r>
            <a:r>
              <a:rPr lang="cs-CZ" dirty="0" smtClean="0"/>
              <a:t>zájem)</a:t>
            </a:r>
          </a:p>
          <a:p>
            <a:pPr algn="just"/>
            <a:r>
              <a:rPr lang="cs-CZ" dirty="0"/>
              <a:t>	</a:t>
            </a:r>
            <a:r>
              <a:rPr lang="cs-CZ" u="sng" dirty="0" smtClean="0"/>
              <a:t>obsah</a:t>
            </a:r>
            <a:r>
              <a:rPr lang="cs-CZ" dirty="0" smtClean="0"/>
              <a:t> </a:t>
            </a:r>
            <a:r>
              <a:rPr lang="cs-CZ" dirty="0"/>
              <a:t>(práva a povinnosti subjektů </a:t>
            </a:r>
            <a:r>
              <a:rPr lang="cs-CZ" dirty="0" err="1"/>
              <a:t>pr</a:t>
            </a:r>
            <a:r>
              <a:rPr lang="cs-CZ" dirty="0"/>
              <a:t>. vztahu</a:t>
            </a:r>
          </a:p>
        </p:txBody>
      </p:sp>
      <p:pic>
        <p:nvPicPr>
          <p:cNvPr id="4" name="16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6360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619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Právní skutečnosti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dirty="0"/>
              <a:t>Nezbytná podmínka vzniku právního vztahu</a:t>
            </a:r>
          </a:p>
          <a:p>
            <a:pPr algn="just"/>
            <a:endParaRPr lang="cs-CZ" dirty="0" smtClean="0"/>
          </a:p>
          <a:p>
            <a:pPr algn="just"/>
            <a:r>
              <a:rPr lang="cs-CZ" dirty="0" smtClean="0"/>
              <a:t>Členění:</a:t>
            </a:r>
          </a:p>
          <a:p>
            <a:pPr algn="just"/>
            <a:r>
              <a:rPr lang="cs-CZ" dirty="0"/>
              <a:t>	</a:t>
            </a:r>
            <a:r>
              <a:rPr lang="cs-CZ" b="1" dirty="0"/>
              <a:t> Objektivní</a:t>
            </a:r>
            <a:r>
              <a:rPr lang="cs-CZ" dirty="0"/>
              <a:t> (nezávisí na vůli </a:t>
            </a:r>
            <a:r>
              <a:rPr lang="cs-CZ" dirty="0" smtClean="0"/>
              <a:t>subjektů)</a:t>
            </a:r>
          </a:p>
          <a:p>
            <a:pPr algn="just"/>
            <a:r>
              <a:rPr lang="cs-CZ" dirty="0"/>
              <a:t>	</a:t>
            </a:r>
            <a:r>
              <a:rPr lang="cs-CZ" dirty="0" smtClean="0"/>
              <a:t>	</a:t>
            </a:r>
            <a:r>
              <a:rPr lang="cs-CZ" u="sng" dirty="0" smtClean="0"/>
              <a:t>právní </a:t>
            </a:r>
            <a:r>
              <a:rPr lang="cs-CZ" u="sng" dirty="0"/>
              <a:t>události</a:t>
            </a:r>
            <a:r>
              <a:rPr lang="cs-CZ" dirty="0"/>
              <a:t> (uplynutí času, narození/smrt, vis maior</a:t>
            </a:r>
            <a:r>
              <a:rPr lang="cs-CZ" dirty="0" smtClean="0"/>
              <a:t>)</a:t>
            </a:r>
          </a:p>
          <a:p>
            <a:pPr algn="just"/>
            <a:r>
              <a:rPr lang="cs-CZ" dirty="0"/>
              <a:t>	</a:t>
            </a:r>
            <a:r>
              <a:rPr lang="cs-CZ" dirty="0" smtClean="0"/>
              <a:t>	</a:t>
            </a:r>
            <a:r>
              <a:rPr lang="cs-CZ" u="sng" dirty="0" smtClean="0"/>
              <a:t>protiprávní </a:t>
            </a:r>
            <a:r>
              <a:rPr lang="cs-CZ" u="sng" dirty="0"/>
              <a:t>stavy</a:t>
            </a:r>
            <a:r>
              <a:rPr lang="cs-CZ" dirty="0"/>
              <a:t> (výsledek nezaviněného jednání, např. zledovatělý </a:t>
            </a:r>
            <a:r>
              <a:rPr lang="cs-CZ" dirty="0" smtClean="0"/>
              <a:t>chodník)</a:t>
            </a:r>
          </a:p>
          <a:p>
            <a:pPr algn="just"/>
            <a:endParaRPr lang="cs-CZ" sz="1100" dirty="0" smtClean="0"/>
          </a:p>
          <a:p>
            <a:pPr algn="just"/>
            <a:r>
              <a:rPr lang="cs-CZ" b="1" dirty="0" smtClean="0"/>
              <a:t>	Subjektivní</a:t>
            </a:r>
            <a:r>
              <a:rPr lang="cs-CZ" dirty="0" smtClean="0"/>
              <a:t> (závisí </a:t>
            </a:r>
            <a:r>
              <a:rPr lang="cs-CZ" dirty="0"/>
              <a:t>na vůli </a:t>
            </a:r>
            <a:r>
              <a:rPr lang="cs-CZ" dirty="0" smtClean="0"/>
              <a:t>subjektů)</a:t>
            </a:r>
            <a:endParaRPr lang="cs-CZ" dirty="0"/>
          </a:p>
          <a:p>
            <a:pPr algn="just"/>
            <a:r>
              <a:rPr lang="cs-CZ" dirty="0" smtClean="0"/>
              <a:t>		</a:t>
            </a:r>
            <a:r>
              <a:rPr lang="cs-CZ" u="sng" dirty="0" smtClean="0"/>
              <a:t>právní jednání</a:t>
            </a:r>
            <a:r>
              <a:rPr lang="cs-CZ" dirty="0" smtClean="0"/>
              <a:t> (</a:t>
            </a:r>
            <a:r>
              <a:rPr lang="cs-CZ" dirty="0"/>
              <a:t>chování v souladu s </a:t>
            </a:r>
            <a:r>
              <a:rPr lang="cs-CZ" dirty="0" smtClean="0"/>
              <a:t>právní normou)</a:t>
            </a:r>
          </a:p>
          <a:p>
            <a:pPr algn="just"/>
            <a:r>
              <a:rPr lang="cs-CZ" dirty="0"/>
              <a:t>	</a:t>
            </a:r>
            <a:r>
              <a:rPr lang="cs-CZ" dirty="0" smtClean="0"/>
              <a:t>	</a:t>
            </a:r>
            <a:r>
              <a:rPr lang="cs-CZ" u="sng" dirty="0" smtClean="0"/>
              <a:t>protiprávní jednání</a:t>
            </a:r>
            <a:r>
              <a:rPr lang="cs-CZ" dirty="0" smtClean="0"/>
              <a:t> (</a:t>
            </a:r>
            <a:r>
              <a:rPr lang="cs-CZ" dirty="0"/>
              <a:t>následek je </a:t>
            </a:r>
            <a:r>
              <a:rPr lang="cs-CZ" dirty="0" smtClean="0"/>
              <a:t>právní odpovědnost)</a:t>
            </a:r>
            <a:endParaRPr lang="cs-CZ" dirty="0"/>
          </a:p>
        </p:txBody>
      </p:sp>
      <p:pic>
        <p:nvPicPr>
          <p:cNvPr id="4" name="17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9912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778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Normy SP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b="1" dirty="0"/>
              <a:t>Norma</a:t>
            </a:r>
            <a:r>
              <a:rPr lang="cs-CZ" dirty="0"/>
              <a:t> – </a:t>
            </a:r>
            <a:r>
              <a:rPr lang="cs-CZ" dirty="0" smtClean="0"/>
              <a:t>obecně </a:t>
            </a:r>
            <a:r>
              <a:rPr lang="cs-CZ" dirty="0"/>
              <a:t>závazné pravidlo chování vydané a vynutitelné státní </a:t>
            </a:r>
            <a:r>
              <a:rPr lang="cs-CZ" dirty="0" smtClean="0"/>
              <a:t>moci</a:t>
            </a:r>
          </a:p>
          <a:p>
            <a:pPr algn="just"/>
            <a:endParaRPr lang="cs-CZ" dirty="0"/>
          </a:p>
          <a:p>
            <a:pPr algn="just"/>
            <a:r>
              <a:rPr lang="cs-CZ" b="1" dirty="0"/>
              <a:t>Struktura</a:t>
            </a:r>
            <a:r>
              <a:rPr lang="cs-CZ" dirty="0"/>
              <a:t> (</a:t>
            </a:r>
            <a:r>
              <a:rPr lang="cs-CZ" u="sng" dirty="0"/>
              <a:t>hypotéza</a:t>
            </a:r>
            <a:r>
              <a:rPr lang="cs-CZ" dirty="0"/>
              <a:t>, </a:t>
            </a:r>
            <a:r>
              <a:rPr lang="cs-CZ" u="sng" dirty="0"/>
              <a:t>dispozice</a:t>
            </a:r>
            <a:r>
              <a:rPr lang="cs-CZ" dirty="0"/>
              <a:t>, </a:t>
            </a:r>
            <a:r>
              <a:rPr lang="cs-CZ" u="sng" dirty="0" smtClean="0"/>
              <a:t>sankce)</a:t>
            </a:r>
          </a:p>
          <a:p>
            <a:pPr algn="just"/>
            <a:r>
              <a:rPr lang="cs-CZ" dirty="0"/>
              <a:t>	§ 140 </a:t>
            </a:r>
            <a:r>
              <a:rPr lang="cs-CZ" dirty="0" err="1"/>
              <a:t>tr</a:t>
            </a:r>
            <a:r>
              <a:rPr lang="cs-CZ" dirty="0"/>
              <a:t>. </a:t>
            </a:r>
            <a:r>
              <a:rPr lang="cs-CZ" dirty="0" smtClean="0"/>
              <a:t>zák</a:t>
            </a:r>
            <a:r>
              <a:rPr lang="cs-CZ" dirty="0"/>
              <a:t>.: „</a:t>
            </a:r>
            <a:r>
              <a:rPr lang="cs-CZ" i="1" u="sng" dirty="0"/>
              <a:t>Kdo</a:t>
            </a:r>
            <a:r>
              <a:rPr lang="cs-CZ" i="1" dirty="0"/>
              <a:t> jiného úmyslně </a:t>
            </a:r>
            <a:r>
              <a:rPr lang="cs-CZ" i="1" u="sng" dirty="0"/>
              <a:t>usmrtí</a:t>
            </a:r>
            <a:r>
              <a:rPr lang="cs-CZ" i="1" dirty="0"/>
              <a:t>, </a:t>
            </a:r>
            <a:r>
              <a:rPr lang="cs-CZ" i="1" u="sng" dirty="0"/>
              <a:t>bude potrestán</a:t>
            </a:r>
            <a:r>
              <a:rPr lang="cs-CZ" i="1" dirty="0"/>
              <a:t> odnětím svobody na deset až osmnáct let</a:t>
            </a:r>
            <a:r>
              <a:rPr lang="cs-CZ" i="1" dirty="0" smtClean="0"/>
              <a:t>.“</a:t>
            </a:r>
          </a:p>
          <a:p>
            <a:pPr algn="just"/>
            <a:endParaRPr lang="cs-CZ" i="1" dirty="0"/>
          </a:p>
          <a:p>
            <a:pPr algn="just"/>
            <a:r>
              <a:rPr lang="cs-CZ" b="1" dirty="0"/>
              <a:t>Působnost </a:t>
            </a:r>
            <a:r>
              <a:rPr lang="cs-CZ" b="1" dirty="0" smtClean="0"/>
              <a:t>norem:</a:t>
            </a:r>
          </a:p>
          <a:p>
            <a:pPr algn="just"/>
            <a:r>
              <a:rPr lang="cs-CZ" b="1" dirty="0"/>
              <a:t>	</a:t>
            </a:r>
            <a:r>
              <a:rPr lang="cs-CZ" u="sng" dirty="0" smtClean="0"/>
              <a:t>místní</a:t>
            </a:r>
            <a:r>
              <a:rPr lang="cs-CZ" b="1" dirty="0" smtClean="0"/>
              <a:t> </a:t>
            </a:r>
            <a:r>
              <a:rPr lang="cs-CZ" dirty="0" smtClean="0"/>
              <a:t>(</a:t>
            </a:r>
            <a:r>
              <a:rPr lang="cs-CZ" dirty="0"/>
              <a:t>v jakém území platí; stát, kraj, </a:t>
            </a:r>
            <a:r>
              <a:rPr lang="cs-CZ" dirty="0" smtClean="0"/>
              <a:t>obec)</a:t>
            </a:r>
            <a:endParaRPr lang="cs-CZ" b="1" dirty="0" smtClean="0"/>
          </a:p>
          <a:p>
            <a:pPr algn="just"/>
            <a:r>
              <a:rPr lang="cs-CZ" b="1" dirty="0"/>
              <a:t>	</a:t>
            </a:r>
            <a:r>
              <a:rPr lang="cs-CZ" u="sng" dirty="0" smtClean="0"/>
              <a:t>časová</a:t>
            </a:r>
            <a:r>
              <a:rPr lang="cs-CZ" dirty="0" smtClean="0"/>
              <a:t> (</a:t>
            </a:r>
            <a:r>
              <a:rPr lang="cs-CZ" dirty="0"/>
              <a:t>platnost - vyhlášení, účinnost normy </a:t>
            </a:r>
            <a:r>
              <a:rPr lang="cs-CZ" dirty="0" smtClean="0"/>
              <a:t>– lhůta)</a:t>
            </a:r>
          </a:p>
          <a:p>
            <a:pPr algn="just"/>
            <a:r>
              <a:rPr lang="cs-CZ" b="1" dirty="0"/>
              <a:t>	</a:t>
            </a:r>
            <a:r>
              <a:rPr lang="cs-CZ" u="sng" dirty="0" smtClean="0"/>
              <a:t>osobní</a:t>
            </a:r>
            <a:r>
              <a:rPr lang="cs-CZ" dirty="0" smtClean="0"/>
              <a:t> (</a:t>
            </a:r>
            <a:r>
              <a:rPr lang="cs-CZ" dirty="0"/>
              <a:t>na koho se norma </a:t>
            </a:r>
            <a:r>
              <a:rPr lang="cs-CZ" dirty="0" smtClean="0"/>
              <a:t>vztahuje; každá FO nebo pouze úřední osoby)</a:t>
            </a:r>
          </a:p>
          <a:p>
            <a:pPr algn="just"/>
            <a:r>
              <a:rPr lang="cs-CZ" b="1" dirty="0"/>
              <a:t>	</a:t>
            </a:r>
            <a:r>
              <a:rPr lang="cs-CZ" u="sng" dirty="0" smtClean="0"/>
              <a:t>věcná</a:t>
            </a:r>
            <a:r>
              <a:rPr lang="cs-CZ" dirty="0" smtClean="0"/>
              <a:t> (</a:t>
            </a:r>
            <a:r>
              <a:rPr lang="cs-CZ" dirty="0"/>
              <a:t>předmět </a:t>
            </a:r>
            <a:r>
              <a:rPr lang="cs-CZ" dirty="0" err="1"/>
              <a:t>pr</a:t>
            </a:r>
            <a:r>
              <a:rPr lang="cs-CZ" dirty="0"/>
              <a:t>. úpravy; trestní, přestupkové </a:t>
            </a:r>
            <a:r>
              <a:rPr lang="cs-CZ" dirty="0" smtClean="0"/>
              <a:t>právo)</a:t>
            </a:r>
            <a:endParaRPr lang="cs-CZ" dirty="0"/>
          </a:p>
          <a:p>
            <a:pPr algn="just"/>
            <a:endParaRPr lang="cs-CZ" dirty="0"/>
          </a:p>
        </p:txBody>
      </p:sp>
      <p:pic>
        <p:nvPicPr>
          <p:cNvPr id="4" name="18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3015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629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Pojem správního práva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dirty="0" smtClean="0"/>
              <a:t>SP jako </a:t>
            </a:r>
            <a:r>
              <a:rPr lang="cs-CZ" b="1" dirty="0" smtClean="0"/>
              <a:t>samostatné</a:t>
            </a:r>
            <a:r>
              <a:rPr lang="cs-CZ" dirty="0" smtClean="0"/>
              <a:t> </a:t>
            </a:r>
            <a:r>
              <a:rPr lang="cs-CZ" b="1" dirty="0" smtClean="0"/>
              <a:t>právní odvětví </a:t>
            </a:r>
            <a:r>
              <a:rPr lang="cs-CZ" dirty="0" smtClean="0"/>
              <a:t>splňující čtyři </a:t>
            </a:r>
            <a:r>
              <a:rPr lang="cs-CZ" b="1" dirty="0" err="1" smtClean="0"/>
              <a:t>odvětvotvorná</a:t>
            </a:r>
            <a:r>
              <a:rPr lang="cs-CZ" b="1" dirty="0" smtClean="0"/>
              <a:t> kritéria</a:t>
            </a:r>
            <a:r>
              <a:rPr lang="cs-CZ" dirty="0" smtClean="0"/>
              <a:t>:</a:t>
            </a:r>
          </a:p>
          <a:p>
            <a:pPr algn="just"/>
            <a:r>
              <a:rPr lang="cs-CZ" dirty="0"/>
              <a:t>	</a:t>
            </a:r>
            <a:r>
              <a:rPr lang="cs-CZ" u="sng" dirty="0" smtClean="0"/>
              <a:t>předmět právní regulace </a:t>
            </a:r>
          </a:p>
          <a:p>
            <a:pPr algn="just"/>
            <a:r>
              <a:rPr lang="cs-CZ" dirty="0"/>
              <a:t>	</a:t>
            </a:r>
            <a:r>
              <a:rPr lang="cs-CZ" u="sng" dirty="0" smtClean="0"/>
              <a:t>metoda právní regulace</a:t>
            </a:r>
          </a:p>
          <a:p>
            <a:pPr algn="just"/>
            <a:r>
              <a:rPr lang="cs-CZ" dirty="0"/>
              <a:t>	</a:t>
            </a:r>
            <a:r>
              <a:rPr lang="cs-CZ" u="sng" dirty="0" smtClean="0"/>
              <a:t>systémová charakteristika</a:t>
            </a:r>
          </a:p>
          <a:p>
            <a:pPr algn="just"/>
            <a:r>
              <a:rPr lang="cs-CZ" dirty="0"/>
              <a:t>	</a:t>
            </a:r>
            <a:r>
              <a:rPr lang="cs-CZ" u="sng" dirty="0" smtClean="0"/>
              <a:t>společenská akceptovatelnost</a:t>
            </a:r>
          </a:p>
          <a:p>
            <a:pPr algn="just"/>
            <a:endParaRPr lang="cs-CZ" dirty="0"/>
          </a:p>
          <a:p>
            <a:pPr algn="just"/>
            <a:r>
              <a:rPr lang="cs-CZ" dirty="0" smtClean="0"/>
              <a:t>SP = </a:t>
            </a:r>
            <a:r>
              <a:rPr lang="cs-CZ" b="1" dirty="0" smtClean="0"/>
              <a:t>soubor právních norem regulujících postavení a chování subjektů práva ve vztazích, které vznikají a uskutečňují se v souvislosti s realizací výkonu moci ve státě</a:t>
            </a:r>
          </a:p>
          <a:p>
            <a:pPr algn="just"/>
            <a:endParaRPr lang="cs-CZ" dirty="0"/>
          </a:p>
          <a:p>
            <a:pPr algn="just"/>
            <a:r>
              <a:rPr lang="cs-CZ" b="1" dirty="0" smtClean="0"/>
              <a:t>Mocensko-regulační charakter</a:t>
            </a:r>
            <a:endParaRPr lang="cs-CZ" b="1" dirty="0"/>
          </a:p>
        </p:txBody>
      </p:sp>
      <p:pic>
        <p:nvPicPr>
          <p:cNvPr id="4" name="Nahraný zvuk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2484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754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E4FD2B4-9D68-4776-65B5-88F9609A9F19}"/>
              </a:ext>
            </a:extLst>
          </p:cNvPr>
          <p:cNvSpPr txBox="1"/>
          <p:nvPr/>
        </p:nvSpPr>
        <p:spPr>
          <a:xfrm>
            <a:off x="3451226" y="6183976"/>
            <a:ext cx="530587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400" b="0" i="0" u="none" strike="noStrike" dirty="0">
                <a:solidFill>
                  <a:srgbClr val="00A499"/>
                </a:solidFill>
                <a:effectLst/>
              </a:rPr>
              <a:t>O</a:t>
            </a:r>
          </a:p>
          <a:p>
            <a:pPr algn="ctr">
              <a:spcAft>
                <a:spcPts val="0"/>
              </a:spcAft>
            </a:pPr>
            <a:r>
              <a:rPr lang="en-GB" sz="1200" b="0" i="0" u="none" strike="noStrike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NPO_VŠB-TUO_MSMT-16605/2022</a:t>
            </a:r>
            <a:endParaRPr lang="en-CZ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B2C36BC-2171-D0CE-214B-77FEB160F67D}"/>
              </a:ext>
            </a:extLst>
          </p:cNvPr>
          <p:cNvSpPr txBox="1"/>
          <p:nvPr/>
        </p:nvSpPr>
        <p:spPr>
          <a:xfrm>
            <a:off x="2122715" y="2259044"/>
            <a:ext cx="79520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err="1">
                <a:solidFill>
                  <a:srgbClr val="00A499"/>
                </a:solidFill>
                <a:latin typeface="Calibri" panose="020F0502020204030204" pitchFamily="34" charset="0"/>
              </a:rPr>
              <a:t>Děkuji</a:t>
            </a:r>
            <a:r>
              <a:rPr lang="en-GB" sz="2800" b="1" dirty="0">
                <a:solidFill>
                  <a:srgbClr val="00A499"/>
                </a:solidFill>
                <a:latin typeface="Calibri" panose="020F0502020204030204" pitchFamily="34" charset="0"/>
              </a:rPr>
              <a:t> za </a:t>
            </a:r>
            <a:r>
              <a:rPr lang="en-GB" sz="2800" b="1" dirty="0" err="1">
                <a:solidFill>
                  <a:srgbClr val="00A499"/>
                </a:solidFill>
                <a:latin typeface="Calibri" panose="020F0502020204030204" pitchFamily="34" charset="0"/>
              </a:rPr>
              <a:t>pozornost</a:t>
            </a:r>
            <a:endParaRPr lang="en-GB" sz="2800" b="1" i="0" u="none" strike="noStrike" dirty="0">
              <a:solidFill>
                <a:srgbClr val="00A499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EA4430B-5946-CA75-0549-E3178C6DB125}"/>
              </a:ext>
            </a:extLst>
          </p:cNvPr>
          <p:cNvSpPr txBox="1"/>
          <p:nvPr/>
        </p:nvSpPr>
        <p:spPr>
          <a:xfrm>
            <a:off x="5648084" y="3429000"/>
            <a:ext cx="22651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richard.bartes@vsb.cz</a:t>
            </a:r>
            <a:endParaRPr lang="cs-CZ" dirty="0"/>
          </a:p>
          <a:p>
            <a:endParaRPr lang="en-CZ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0F1CEB1-E24B-0D60-19F6-080AA66401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44748" y="253114"/>
            <a:ext cx="2118832" cy="1228472"/>
          </a:xfrm>
          <a:prstGeom prst="rect">
            <a:avLst/>
          </a:prstGeom>
        </p:spPr>
      </p:pic>
      <p:sp>
        <p:nvSpPr>
          <p:cNvPr id="4" name="TextovéPole 3">
            <a:extLst>
              <a:ext uri="{FF2B5EF4-FFF2-40B4-BE49-F238E27FC236}">
                <a16:creationId xmlns:a16="http://schemas.microsoft.com/office/drawing/2014/main" id="{3222E02B-3BDC-8B61-7AF1-5F3782228757}"/>
              </a:ext>
            </a:extLst>
          </p:cNvPr>
          <p:cNvSpPr txBox="1"/>
          <p:nvPr/>
        </p:nvSpPr>
        <p:spPr>
          <a:xfrm>
            <a:off x="3976776" y="4145286"/>
            <a:ext cx="338155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pl-PL" sz="1600" dirty="0">
                <a:effectLst/>
              </a:rPr>
              <a:t>Toto dílo je licencováno pod</a:t>
            </a:r>
            <a:r>
              <a:rPr lang="pl-PL" sz="1600" dirty="0"/>
              <a:t> </a:t>
            </a:r>
            <a:r>
              <a:rPr lang="pl-PL" sz="1600" b="0" i="0" u="none" strike="noStrike" dirty="0">
                <a:solidFill>
                  <a:srgbClr val="D14500"/>
                </a:solidFill>
                <a:effectLst/>
                <a:hlinkClick r:id="rId6"/>
              </a:rPr>
              <a:t>CC BY 4.0  </a:t>
            </a:r>
            <a:endParaRPr lang="pl-PL" sz="1600" dirty="0">
              <a:solidFill>
                <a:srgbClr val="D14500"/>
              </a:solidFill>
            </a:endParaRPr>
          </a:p>
        </p:txBody>
      </p:sp>
      <p:grpSp>
        <p:nvGrpSpPr>
          <p:cNvPr id="5" name="Group 18">
            <a:extLst>
              <a:ext uri="{FF2B5EF4-FFF2-40B4-BE49-F238E27FC236}">
                <a16:creationId xmlns:a16="http://schemas.microsoft.com/office/drawing/2014/main" id="{4103FF0F-C1E4-04BE-E1C5-DDDFA5FF3401}"/>
              </a:ext>
            </a:extLst>
          </p:cNvPr>
          <p:cNvGrpSpPr/>
          <p:nvPr/>
        </p:nvGrpSpPr>
        <p:grpSpPr>
          <a:xfrm>
            <a:off x="7443575" y="4145286"/>
            <a:ext cx="745309" cy="338554"/>
            <a:chOff x="22136306" y="11964470"/>
            <a:chExt cx="1556425" cy="731982"/>
          </a:xfrm>
        </p:grpSpPr>
        <p:pic>
          <p:nvPicPr>
            <p:cNvPr id="10" name="Picture 6">
              <a:extLst>
                <a:ext uri="{FF2B5EF4-FFF2-40B4-BE49-F238E27FC236}">
                  <a16:creationId xmlns:a16="http://schemas.microsoft.com/office/drawing/2014/main" id="{7DE798F5-15F8-C115-9F49-088E773F3A5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2136306" y="11964470"/>
              <a:ext cx="711200" cy="711200"/>
            </a:xfrm>
            <a:prstGeom prst="rect">
              <a:avLst/>
            </a:prstGeom>
          </p:spPr>
        </p:pic>
        <p:pic>
          <p:nvPicPr>
            <p:cNvPr id="11" name="Picture 14">
              <a:extLst>
                <a:ext uri="{FF2B5EF4-FFF2-40B4-BE49-F238E27FC236}">
                  <a16:creationId xmlns:a16="http://schemas.microsoft.com/office/drawing/2014/main" id="{D0F72B34-21F6-DD25-AA21-EBEDA36452D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2981531" y="11985252"/>
              <a:ext cx="711200" cy="711200"/>
            </a:xfrm>
            <a:prstGeom prst="rect">
              <a:avLst/>
            </a:prstGeom>
          </p:spPr>
        </p:pic>
      </p:grpSp>
      <p:pic>
        <p:nvPicPr>
          <p:cNvPr id="2" name="Obrázek 1" descr="Obsah obrázku Písmo, text, symbol, logo&#10;&#10;Popis byl vytvořen automaticky">
            <a:extLst>
              <a:ext uri="{FF2B5EF4-FFF2-40B4-BE49-F238E27FC236}">
                <a16:creationId xmlns:a16="http://schemas.microsoft.com/office/drawing/2014/main" id="{93E863FD-9683-A098-9FA6-6DBAC7485EF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931958" y="4541896"/>
            <a:ext cx="3420693" cy="1924141"/>
          </a:xfrm>
          <a:prstGeom prst="rect">
            <a:avLst/>
          </a:prstGeom>
        </p:spPr>
      </p:pic>
      <p:pic>
        <p:nvPicPr>
          <p:cNvPr id="12" name="Obrázek 11" descr="Obsah obrázku text, Písmo, logo, Elektricky modrá&#10;&#10;Popis byl vytvořen automaticky">
            <a:extLst>
              <a:ext uri="{FF2B5EF4-FFF2-40B4-BE49-F238E27FC236}">
                <a16:creationId xmlns:a16="http://schemas.microsoft.com/office/drawing/2014/main" id="{1FD21867-E39B-4844-ED6E-42C2CC075D9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279488" y="5085497"/>
            <a:ext cx="2796646" cy="836941"/>
          </a:xfrm>
          <a:prstGeom prst="rect">
            <a:avLst/>
          </a:prstGeom>
        </p:spPr>
      </p:pic>
      <p:pic>
        <p:nvPicPr>
          <p:cNvPr id="13" name="Obrázek 12" descr="Foto / Photo: Logo MŠMT">
            <a:extLst>
              <a:ext uri="{FF2B5EF4-FFF2-40B4-BE49-F238E27FC236}">
                <a16:creationId xmlns:a16="http://schemas.microsoft.com/office/drawing/2014/main" id="{9535FC57-8931-BAC2-4260-ECF4B56DDDA6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8586" y="5085497"/>
            <a:ext cx="1633926" cy="81314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19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417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18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Charakteristika správního práva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b="1" dirty="0" smtClean="0"/>
              <a:t>Základní znaky</a:t>
            </a:r>
            <a:r>
              <a:rPr lang="cs-CZ" dirty="0" smtClean="0"/>
              <a:t>:</a:t>
            </a:r>
          </a:p>
          <a:p>
            <a:pPr algn="just"/>
            <a:r>
              <a:rPr lang="cs-CZ" dirty="0"/>
              <a:t>	</a:t>
            </a:r>
            <a:r>
              <a:rPr lang="cs-CZ" dirty="0" smtClean="0"/>
              <a:t>veřejnoprávní X soukromoprávní </a:t>
            </a:r>
          </a:p>
          <a:p>
            <a:pPr algn="just"/>
            <a:endParaRPr lang="cs-CZ" dirty="0"/>
          </a:p>
          <a:p>
            <a:pPr algn="just"/>
            <a:r>
              <a:rPr lang="cs-CZ" dirty="0" smtClean="0"/>
              <a:t>	kodifikované X nekodifikované</a:t>
            </a:r>
            <a:endParaRPr lang="cs-CZ" dirty="0"/>
          </a:p>
        </p:txBody>
      </p:sp>
      <p:pic>
        <p:nvPicPr>
          <p:cNvPr id="4" name="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4330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826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Správní právo jako právo veřejné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dirty="0" smtClean="0"/>
              <a:t>Prosazuje a chrání </a:t>
            </a:r>
            <a:r>
              <a:rPr lang="cs-CZ" b="1" dirty="0" smtClean="0"/>
              <a:t>veřejný zájem</a:t>
            </a:r>
          </a:p>
          <a:p>
            <a:pPr algn="just"/>
            <a:endParaRPr lang="cs-CZ" b="1" dirty="0"/>
          </a:p>
          <a:p>
            <a:pPr algn="just"/>
            <a:r>
              <a:rPr lang="cs-CZ" dirty="0" smtClean="0"/>
              <a:t>Upravuje vztahy mezi </a:t>
            </a:r>
            <a:r>
              <a:rPr lang="cs-CZ" b="1" dirty="0" smtClean="0"/>
              <a:t>nerovnými subjekty</a:t>
            </a:r>
          </a:p>
          <a:p>
            <a:pPr algn="just"/>
            <a:endParaRPr lang="cs-CZ" b="1" dirty="0"/>
          </a:p>
          <a:p>
            <a:pPr algn="just"/>
            <a:r>
              <a:rPr lang="cs-CZ" dirty="0" smtClean="0"/>
              <a:t>Konkrétní obsah jeho realizace je </a:t>
            </a:r>
            <a:r>
              <a:rPr lang="cs-CZ" b="1" dirty="0" smtClean="0"/>
              <a:t>autoritativně určován úřední mocí</a:t>
            </a:r>
          </a:p>
          <a:p>
            <a:pPr algn="just"/>
            <a:endParaRPr lang="cs-CZ" b="1" dirty="0"/>
          </a:p>
          <a:p>
            <a:pPr algn="just"/>
            <a:r>
              <a:rPr lang="cs-CZ" dirty="0" smtClean="0"/>
              <a:t>Disponuje možností </a:t>
            </a:r>
            <a:r>
              <a:rPr lang="cs-CZ" b="1" dirty="0" smtClean="0"/>
              <a:t>správního donucení </a:t>
            </a:r>
            <a:r>
              <a:rPr lang="cs-CZ" dirty="0" smtClean="0"/>
              <a:t>(donucení veřejnou mocí)</a:t>
            </a:r>
            <a:endParaRPr lang="cs-CZ" dirty="0"/>
          </a:p>
        </p:txBody>
      </p:sp>
      <p:pic>
        <p:nvPicPr>
          <p:cNvPr id="4" name="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7693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291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Členění správního práva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dirty="0" smtClean="0"/>
              <a:t>SP podle </a:t>
            </a:r>
            <a:r>
              <a:rPr lang="cs-CZ" b="1" dirty="0" smtClean="0"/>
              <a:t>druhu právních norem</a:t>
            </a:r>
            <a:r>
              <a:rPr lang="cs-CZ" dirty="0" smtClean="0"/>
              <a:t>:</a:t>
            </a:r>
          </a:p>
          <a:p>
            <a:pPr algn="just"/>
            <a:r>
              <a:rPr lang="cs-CZ" dirty="0"/>
              <a:t>	</a:t>
            </a:r>
            <a:r>
              <a:rPr lang="cs-CZ" dirty="0" smtClean="0"/>
              <a:t>správní právo </a:t>
            </a:r>
            <a:r>
              <a:rPr lang="cs-CZ" u="sng" dirty="0" smtClean="0"/>
              <a:t>hmotné</a:t>
            </a:r>
          </a:p>
          <a:p>
            <a:pPr algn="just"/>
            <a:r>
              <a:rPr lang="cs-CZ" dirty="0" smtClean="0"/>
              <a:t>	správní právo </a:t>
            </a:r>
            <a:r>
              <a:rPr lang="cs-CZ" u="sng" dirty="0" smtClean="0"/>
              <a:t>procesní</a:t>
            </a:r>
          </a:p>
          <a:p>
            <a:pPr algn="just"/>
            <a:r>
              <a:rPr lang="cs-CZ" dirty="0" smtClean="0"/>
              <a:t>	správní právo </a:t>
            </a:r>
            <a:r>
              <a:rPr lang="cs-CZ" u="sng" dirty="0" smtClean="0"/>
              <a:t>organizační</a:t>
            </a:r>
          </a:p>
          <a:p>
            <a:pPr algn="just"/>
            <a:r>
              <a:rPr lang="cs-CZ" dirty="0" smtClean="0"/>
              <a:t>	správní právo </a:t>
            </a:r>
            <a:r>
              <a:rPr lang="cs-CZ" u="sng" dirty="0" smtClean="0"/>
              <a:t>trestní</a:t>
            </a:r>
          </a:p>
          <a:p>
            <a:pPr algn="just"/>
            <a:endParaRPr lang="cs-CZ" u="sng" dirty="0"/>
          </a:p>
          <a:p>
            <a:pPr algn="just"/>
            <a:r>
              <a:rPr lang="cs-CZ" dirty="0" smtClean="0"/>
              <a:t>SP jako </a:t>
            </a:r>
            <a:r>
              <a:rPr lang="cs-CZ" b="1" dirty="0" smtClean="0"/>
              <a:t>disciplína pedagogická</a:t>
            </a:r>
            <a:r>
              <a:rPr lang="cs-CZ" dirty="0" smtClean="0"/>
              <a:t>:</a:t>
            </a:r>
          </a:p>
          <a:p>
            <a:pPr algn="just"/>
            <a:r>
              <a:rPr lang="cs-CZ" dirty="0" smtClean="0"/>
              <a:t>	část </a:t>
            </a:r>
            <a:r>
              <a:rPr lang="cs-CZ" u="sng" dirty="0" smtClean="0"/>
              <a:t>obecná</a:t>
            </a:r>
          </a:p>
          <a:p>
            <a:pPr algn="just"/>
            <a:r>
              <a:rPr lang="cs-CZ" dirty="0"/>
              <a:t>	</a:t>
            </a:r>
            <a:r>
              <a:rPr lang="cs-CZ" dirty="0" smtClean="0"/>
              <a:t>část </a:t>
            </a:r>
            <a:r>
              <a:rPr lang="cs-CZ" u="sng" dirty="0" smtClean="0"/>
              <a:t>zvláštní</a:t>
            </a:r>
          </a:p>
          <a:p>
            <a:pPr algn="just"/>
            <a:r>
              <a:rPr lang="cs-CZ" dirty="0" smtClean="0"/>
              <a:t>	část </a:t>
            </a:r>
            <a:r>
              <a:rPr lang="cs-CZ" u="sng" dirty="0" smtClean="0"/>
              <a:t>procesní</a:t>
            </a:r>
            <a:endParaRPr lang="cs-CZ" u="sng" dirty="0"/>
          </a:p>
        </p:txBody>
      </p:sp>
      <p:pic>
        <p:nvPicPr>
          <p:cNvPr id="4" name="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080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898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Vztahy SP k jiným právním odvětvím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cs-CZ" u="sng" dirty="0" smtClean="0"/>
              <a:t>Ústavní právo</a:t>
            </a:r>
            <a:r>
              <a:rPr lang="cs-CZ" dirty="0" smtClean="0"/>
              <a:t> (základ celého právního řádu)</a:t>
            </a:r>
          </a:p>
          <a:p>
            <a:pPr algn="just"/>
            <a:endParaRPr lang="cs-CZ" sz="1600" dirty="0" smtClean="0"/>
          </a:p>
          <a:p>
            <a:pPr algn="just"/>
            <a:r>
              <a:rPr lang="cs-CZ" u="sng" dirty="0" smtClean="0"/>
              <a:t>Občanské právo</a:t>
            </a:r>
            <a:r>
              <a:rPr lang="cs-CZ" dirty="0" smtClean="0"/>
              <a:t> (nájem, majetek)</a:t>
            </a:r>
          </a:p>
          <a:p>
            <a:pPr algn="just"/>
            <a:endParaRPr lang="cs-CZ" sz="1600" dirty="0" smtClean="0"/>
          </a:p>
          <a:p>
            <a:pPr algn="just"/>
            <a:r>
              <a:rPr lang="cs-CZ" u="sng" dirty="0" smtClean="0"/>
              <a:t>Pozemkové právo</a:t>
            </a:r>
            <a:r>
              <a:rPr lang="cs-CZ" dirty="0" smtClean="0"/>
              <a:t> (vlastnické vztahy k pozemku)</a:t>
            </a:r>
          </a:p>
          <a:p>
            <a:pPr algn="just"/>
            <a:endParaRPr lang="cs-CZ" sz="1600" dirty="0" smtClean="0"/>
          </a:p>
          <a:p>
            <a:pPr algn="just"/>
            <a:r>
              <a:rPr lang="cs-CZ" u="sng" dirty="0" smtClean="0"/>
              <a:t>Pracovní právo</a:t>
            </a:r>
            <a:r>
              <a:rPr lang="cs-CZ" dirty="0" smtClean="0"/>
              <a:t> (služebně-právní vztahy)</a:t>
            </a:r>
          </a:p>
          <a:p>
            <a:pPr algn="just"/>
            <a:endParaRPr lang="cs-CZ" sz="1600" dirty="0" smtClean="0"/>
          </a:p>
          <a:p>
            <a:pPr algn="just"/>
            <a:r>
              <a:rPr lang="cs-CZ" u="sng" dirty="0" smtClean="0"/>
              <a:t>Finanční právo</a:t>
            </a:r>
            <a:r>
              <a:rPr lang="cs-CZ" dirty="0" smtClean="0"/>
              <a:t> (vydělilo se ze SP)</a:t>
            </a:r>
          </a:p>
          <a:p>
            <a:pPr algn="just"/>
            <a:endParaRPr lang="cs-CZ" sz="1600" dirty="0" smtClean="0"/>
          </a:p>
          <a:p>
            <a:pPr algn="just"/>
            <a:r>
              <a:rPr lang="cs-CZ" u="sng" dirty="0" smtClean="0"/>
              <a:t>Trestní právo</a:t>
            </a:r>
            <a:r>
              <a:rPr lang="cs-CZ" dirty="0" smtClean="0"/>
              <a:t> (míra společenské škodlivosti)</a:t>
            </a:r>
            <a:endParaRPr lang="cs-CZ" dirty="0"/>
          </a:p>
        </p:txBody>
      </p:sp>
      <p:pic>
        <p:nvPicPr>
          <p:cNvPr id="5" name="5a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794204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345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547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Obecné vymezení veřejné správy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b="1" dirty="0" smtClean="0"/>
              <a:t>Veřejná správa</a:t>
            </a:r>
          </a:p>
          <a:p>
            <a:pPr algn="just"/>
            <a:r>
              <a:rPr lang="cs-CZ" dirty="0"/>
              <a:t>	</a:t>
            </a:r>
            <a:r>
              <a:rPr lang="cs-CZ" dirty="0" smtClean="0"/>
              <a:t>správa společnosti, správa státu jako celku i jeho jednotlivých územních jednotek</a:t>
            </a:r>
          </a:p>
          <a:p>
            <a:pPr algn="just"/>
            <a:r>
              <a:rPr lang="cs-CZ" dirty="0"/>
              <a:t>	</a:t>
            </a:r>
            <a:r>
              <a:rPr lang="cs-CZ" dirty="0" smtClean="0"/>
              <a:t>projev realizace výkonné moci ve státě, zahrnuje v sobě státní správu i samosprávu</a:t>
            </a:r>
          </a:p>
          <a:p>
            <a:pPr algn="just"/>
            <a:endParaRPr lang="cs-CZ" dirty="0" smtClean="0"/>
          </a:p>
          <a:p>
            <a:pPr algn="just"/>
            <a:r>
              <a:rPr lang="cs-CZ" b="1" dirty="0" smtClean="0"/>
              <a:t>Veřejná moc</a:t>
            </a:r>
          </a:p>
          <a:p>
            <a:pPr algn="just"/>
            <a:r>
              <a:rPr lang="cs-CZ" dirty="0"/>
              <a:t>	</a:t>
            </a:r>
            <a:r>
              <a:rPr lang="cs-CZ" dirty="0" smtClean="0"/>
              <a:t>moc umožňující autoritativně ukládat povinnosti a přiznávat práva i nepodřízeným osobám</a:t>
            </a:r>
          </a:p>
          <a:p>
            <a:pPr algn="just"/>
            <a:endParaRPr lang="cs-CZ" dirty="0"/>
          </a:p>
          <a:p>
            <a:pPr algn="just"/>
            <a:r>
              <a:rPr lang="cs-CZ" dirty="0" smtClean="0"/>
              <a:t>	veřejnou mocí disponují </a:t>
            </a:r>
            <a:r>
              <a:rPr lang="cs-CZ" i="1" dirty="0" smtClean="0"/>
              <a:t>subjekty</a:t>
            </a:r>
            <a:r>
              <a:rPr lang="cs-CZ" dirty="0" smtClean="0"/>
              <a:t> veřejné správy</a:t>
            </a:r>
          </a:p>
          <a:p>
            <a:pPr algn="just"/>
            <a:r>
              <a:rPr lang="cs-CZ" dirty="0"/>
              <a:t>	</a:t>
            </a:r>
            <a:r>
              <a:rPr lang="cs-CZ" dirty="0" smtClean="0"/>
              <a:t>	</a:t>
            </a:r>
            <a:r>
              <a:rPr lang="cs-CZ" u="sng" dirty="0" smtClean="0"/>
              <a:t>státní moc</a:t>
            </a:r>
            <a:r>
              <a:rPr lang="cs-CZ" dirty="0" smtClean="0"/>
              <a:t> (zákonodárná, výkonná, soudní)</a:t>
            </a:r>
          </a:p>
          <a:p>
            <a:pPr algn="just"/>
            <a:r>
              <a:rPr lang="cs-CZ" dirty="0"/>
              <a:t>	</a:t>
            </a:r>
            <a:r>
              <a:rPr lang="cs-CZ" dirty="0" smtClean="0"/>
              <a:t>	</a:t>
            </a:r>
            <a:r>
              <a:rPr lang="cs-CZ" u="sng" dirty="0" smtClean="0"/>
              <a:t>zbývající veřejná moc</a:t>
            </a:r>
            <a:r>
              <a:rPr lang="cs-CZ" dirty="0" smtClean="0"/>
              <a:t> (subjekty územní samosprávy)</a:t>
            </a:r>
            <a:endParaRPr lang="cs-CZ" dirty="0"/>
          </a:p>
        </p:txBody>
      </p:sp>
      <p:pic>
        <p:nvPicPr>
          <p:cNvPr id="4" name="6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9438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890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Státní správa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b="1" dirty="0" smtClean="0"/>
              <a:t>Státní správa</a:t>
            </a:r>
          </a:p>
          <a:p>
            <a:pPr algn="just"/>
            <a:r>
              <a:rPr lang="cs-CZ" b="1" dirty="0" smtClean="0"/>
              <a:t>	veřejná správa uskutečňovaná státem</a:t>
            </a:r>
          </a:p>
          <a:p>
            <a:pPr algn="just"/>
            <a:r>
              <a:rPr lang="cs-CZ" dirty="0" smtClean="0"/>
              <a:t>	forma činnosti státu, jejímž </a:t>
            </a:r>
            <a:r>
              <a:rPr lang="cs-CZ" u="sng" dirty="0" smtClean="0"/>
              <a:t>cílem je realizace výkonné moci státu</a:t>
            </a:r>
          </a:p>
          <a:p>
            <a:pPr algn="just"/>
            <a:endParaRPr lang="cs-CZ" dirty="0"/>
          </a:p>
          <a:p>
            <a:pPr algn="just"/>
            <a:r>
              <a:rPr lang="cs-CZ" b="1" dirty="0" smtClean="0"/>
              <a:t>Charakter činnosti</a:t>
            </a:r>
            <a:r>
              <a:rPr lang="cs-CZ" dirty="0" smtClean="0"/>
              <a:t>:</a:t>
            </a:r>
          </a:p>
          <a:p>
            <a:pPr algn="just"/>
            <a:r>
              <a:rPr lang="cs-CZ" dirty="0"/>
              <a:t>	</a:t>
            </a:r>
            <a:r>
              <a:rPr lang="cs-CZ" u="sng" dirty="0" smtClean="0"/>
              <a:t>výkonný</a:t>
            </a:r>
            <a:r>
              <a:rPr lang="cs-CZ" dirty="0" smtClean="0"/>
              <a:t> (faktická realizace výkonné moci státu)</a:t>
            </a:r>
            <a:endParaRPr lang="cs-CZ" u="sng" dirty="0" smtClean="0"/>
          </a:p>
          <a:p>
            <a:pPr algn="just"/>
            <a:r>
              <a:rPr lang="cs-CZ" dirty="0"/>
              <a:t>	</a:t>
            </a:r>
            <a:r>
              <a:rPr lang="cs-CZ" u="sng" dirty="0" smtClean="0"/>
              <a:t>podzákonný</a:t>
            </a:r>
            <a:r>
              <a:rPr lang="cs-CZ" dirty="0" smtClean="0"/>
              <a:t> (státní správa je vázána zákony)</a:t>
            </a:r>
          </a:p>
          <a:p>
            <a:pPr algn="just"/>
            <a:r>
              <a:rPr lang="cs-CZ" dirty="0"/>
              <a:t>	</a:t>
            </a:r>
            <a:r>
              <a:rPr lang="cs-CZ" u="sng" dirty="0" smtClean="0"/>
              <a:t>nařizovací</a:t>
            </a:r>
            <a:r>
              <a:rPr lang="cs-CZ" dirty="0" smtClean="0"/>
              <a:t> (pravomoc vydávat správní akty)	</a:t>
            </a:r>
          </a:p>
          <a:p>
            <a:pPr algn="just"/>
            <a:endParaRPr lang="cs-CZ" dirty="0"/>
          </a:p>
          <a:p>
            <a:pPr algn="just"/>
            <a:r>
              <a:rPr lang="cs-CZ" b="1" dirty="0" smtClean="0"/>
              <a:t>Subjekt</a:t>
            </a:r>
            <a:r>
              <a:rPr lang="cs-CZ" dirty="0" smtClean="0"/>
              <a:t> = </a:t>
            </a:r>
            <a:r>
              <a:rPr lang="cs-CZ" u="sng" dirty="0" smtClean="0"/>
              <a:t>stát</a:t>
            </a:r>
            <a:r>
              <a:rPr lang="cs-CZ" dirty="0" smtClean="0"/>
              <a:t> reprezentovaný příslušnými orgány státní správy</a:t>
            </a:r>
            <a:endParaRPr lang="cs-CZ" dirty="0"/>
          </a:p>
        </p:txBody>
      </p:sp>
      <p:pic>
        <p:nvPicPr>
          <p:cNvPr id="4" name="7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156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014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Samospráva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cs-CZ" b="1" dirty="0" smtClean="0"/>
              <a:t>Samospráva</a:t>
            </a:r>
          </a:p>
          <a:p>
            <a:pPr algn="just"/>
            <a:r>
              <a:rPr lang="cs-CZ" dirty="0" smtClean="0"/>
              <a:t>	</a:t>
            </a:r>
            <a:r>
              <a:rPr lang="cs-CZ" b="1" dirty="0" smtClean="0"/>
              <a:t>veřejná správa uskutečňovaná jinými veřejnoprávními subjekty než státem </a:t>
            </a:r>
            <a:r>
              <a:rPr lang="cs-CZ" dirty="0" smtClean="0"/>
              <a:t>(tzv. veřejnoprávními 	korporacemi)</a:t>
            </a:r>
          </a:p>
          <a:p>
            <a:pPr algn="just"/>
            <a:r>
              <a:rPr lang="cs-CZ" dirty="0"/>
              <a:t>	</a:t>
            </a:r>
            <a:r>
              <a:rPr lang="cs-CZ" dirty="0" smtClean="0"/>
              <a:t>samostatný (tj. samosprávný) </a:t>
            </a:r>
            <a:r>
              <a:rPr lang="cs-CZ" u="sng" dirty="0" smtClean="0"/>
              <a:t>výkon pouze vymezených úkolů správy státu</a:t>
            </a:r>
            <a:r>
              <a:rPr lang="cs-CZ" dirty="0" smtClean="0"/>
              <a:t> (tzn. otázek týkajících se 	veřejnoprávních korporací)</a:t>
            </a:r>
          </a:p>
          <a:p>
            <a:pPr algn="just"/>
            <a:endParaRPr lang="cs-CZ" sz="1400" dirty="0"/>
          </a:p>
          <a:p>
            <a:pPr algn="just"/>
            <a:r>
              <a:rPr lang="cs-CZ" b="1" dirty="0"/>
              <a:t>Charakter činnosti</a:t>
            </a:r>
            <a:r>
              <a:rPr lang="cs-CZ" dirty="0"/>
              <a:t>:</a:t>
            </a:r>
          </a:p>
          <a:p>
            <a:pPr algn="just"/>
            <a:r>
              <a:rPr lang="cs-CZ" dirty="0"/>
              <a:t>	</a:t>
            </a:r>
            <a:r>
              <a:rPr lang="cs-CZ" u="sng" dirty="0"/>
              <a:t>výkonný</a:t>
            </a:r>
            <a:r>
              <a:rPr lang="cs-CZ" dirty="0"/>
              <a:t> (faktická realizace výkonné moci státu)</a:t>
            </a:r>
            <a:endParaRPr lang="cs-CZ" u="sng" dirty="0"/>
          </a:p>
          <a:p>
            <a:pPr algn="just"/>
            <a:r>
              <a:rPr lang="cs-CZ" dirty="0"/>
              <a:t>	</a:t>
            </a:r>
            <a:r>
              <a:rPr lang="cs-CZ" u="sng" dirty="0"/>
              <a:t>podzákonný</a:t>
            </a:r>
            <a:r>
              <a:rPr lang="cs-CZ" dirty="0"/>
              <a:t> (státní správa je vázána zákony)</a:t>
            </a:r>
          </a:p>
          <a:p>
            <a:pPr algn="just"/>
            <a:r>
              <a:rPr lang="cs-CZ" dirty="0"/>
              <a:t>	</a:t>
            </a:r>
            <a:r>
              <a:rPr lang="cs-CZ" u="sng" dirty="0"/>
              <a:t>nařizovací</a:t>
            </a:r>
            <a:r>
              <a:rPr lang="cs-CZ" dirty="0"/>
              <a:t> (pravomoc vydávat správní akty)	</a:t>
            </a:r>
            <a:endParaRPr lang="cs-CZ" dirty="0" smtClean="0"/>
          </a:p>
          <a:p>
            <a:pPr algn="just"/>
            <a:endParaRPr lang="cs-CZ" sz="1300" dirty="0"/>
          </a:p>
          <a:p>
            <a:pPr algn="just"/>
            <a:r>
              <a:rPr lang="cs-CZ" b="1" dirty="0" smtClean="0"/>
              <a:t>Subjekty samosprávy </a:t>
            </a:r>
            <a:r>
              <a:rPr lang="cs-CZ" dirty="0" smtClean="0"/>
              <a:t>= veřejnoprávní korporace</a:t>
            </a:r>
          </a:p>
          <a:p>
            <a:pPr algn="just"/>
            <a:r>
              <a:rPr lang="cs-CZ" dirty="0"/>
              <a:t>	</a:t>
            </a:r>
            <a:r>
              <a:rPr lang="cs-CZ" u="sng" dirty="0" smtClean="0"/>
              <a:t>územní</a:t>
            </a:r>
            <a:r>
              <a:rPr lang="cs-CZ" dirty="0" smtClean="0"/>
              <a:t> = obce, kraje</a:t>
            </a:r>
          </a:p>
          <a:p>
            <a:pPr algn="just"/>
            <a:r>
              <a:rPr lang="cs-CZ" dirty="0"/>
              <a:t>	</a:t>
            </a:r>
            <a:r>
              <a:rPr lang="cs-CZ" u="sng" dirty="0" smtClean="0"/>
              <a:t>profesní</a:t>
            </a:r>
            <a:r>
              <a:rPr lang="cs-CZ" dirty="0" smtClean="0"/>
              <a:t> = komory, společenstva</a:t>
            </a:r>
          </a:p>
          <a:p>
            <a:endParaRPr lang="cs-CZ" dirty="0"/>
          </a:p>
          <a:p>
            <a:endParaRPr lang="cs-CZ" dirty="0"/>
          </a:p>
        </p:txBody>
      </p:sp>
      <p:pic>
        <p:nvPicPr>
          <p:cNvPr id="4" name="8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0198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196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S" id="{9D2C78AB-A455-E741-85CA-C11055A2E6DB}" vid="{95D3B5E3-3CBF-A545-94D4-D2BA6EC21C90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1_Custom Design</Template>
  <TotalTime>8363</TotalTime>
  <Words>1239</Words>
  <Application>Microsoft Office PowerPoint</Application>
  <PresentationFormat>Širokoúhlá obrazovka</PresentationFormat>
  <Paragraphs>195</Paragraphs>
  <Slides>20</Slides>
  <Notes>1</Notes>
  <HiddenSlides>0</HiddenSlides>
  <MMClips>20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20</vt:i4>
      </vt:variant>
    </vt:vector>
  </HeadingPairs>
  <TitlesOfParts>
    <vt:vector size="23" baseType="lpstr">
      <vt:lpstr>Arial</vt:lpstr>
      <vt:lpstr>Calibri</vt:lpstr>
      <vt:lpstr>1_Custom Design</vt:lpstr>
      <vt:lpstr>Prezentace aplikace PowerPoint</vt:lpstr>
      <vt:lpstr>Pojem správního práva</vt:lpstr>
      <vt:lpstr>Charakteristika správního práva</vt:lpstr>
      <vt:lpstr>Správní právo jako právo veřejné</vt:lpstr>
      <vt:lpstr>Členění správního práva</vt:lpstr>
      <vt:lpstr>Vztahy SP k jiným právním odvětvím</vt:lpstr>
      <vt:lpstr>Obecné vymezení veřejné správy</vt:lpstr>
      <vt:lpstr>Státní správa</vt:lpstr>
      <vt:lpstr>Samospráva</vt:lpstr>
      <vt:lpstr>Prameny správního práva</vt:lpstr>
      <vt:lpstr>Členění pramenů SP</vt:lpstr>
      <vt:lpstr>Příklady významnějších pramenů SP ve formě zákonů</vt:lpstr>
      <vt:lpstr>Publikace pramenů SP</vt:lpstr>
      <vt:lpstr>Subjekty správního práva</vt:lpstr>
      <vt:lpstr>FO jakožto subjekt SP</vt:lpstr>
      <vt:lpstr>PO jakožto subjekt SP</vt:lpstr>
      <vt:lpstr>Správněprávní vztah</vt:lpstr>
      <vt:lpstr>Právní skutečnosti</vt:lpstr>
      <vt:lpstr>Normy SP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Ziovsky Argir</dc:creator>
  <cp:lastModifiedBy>Bartes Richard</cp:lastModifiedBy>
  <cp:revision>52</cp:revision>
  <dcterms:created xsi:type="dcterms:W3CDTF">2019-09-01T08:00:02Z</dcterms:created>
  <dcterms:modified xsi:type="dcterms:W3CDTF">2024-11-17T18:51:34Z</dcterms:modified>
</cp:coreProperties>
</file>