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75" r:id="rId3"/>
  </p:sldMasterIdLst>
  <p:notesMasterIdLst>
    <p:notesMasterId r:id="rId150"/>
  </p:notesMasterIdLst>
  <p:sldIdLst>
    <p:sldId id="277" r:id="rId4"/>
    <p:sldId id="682" r:id="rId5"/>
    <p:sldId id="319" r:id="rId6"/>
    <p:sldId id="299" r:id="rId7"/>
    <p:sldId id="322" r:id="rId8"/>
    <p:sldId id="683" r:id="rId9"/>
    <p:sldId id="320" r:id="rId10"/>
    <p:sldId id="323" r:id="rId11"/>
    <p:sldId id="321" r:id="rId12"/>
    <p:sldId id="324" r:id="rId13"/>
    <p:sldId id="325" r:id="rId14"/>
    <p:sldId id="326" r:id="rId15"/>
    <p:sldId id="350" r:id="rId16"/>
    <p:sldId id="351" r:id="rId17"/>
    <p:sldId id="328" r:id="rId18"/>
    <p:sldId id="353" r:id="rId19"/>
    <p:sldId id="331" r:id="rId20"/>
    <p:sldId id="367" r:id="rId21"/>
    <p:sldId id="376" r:id="rId22"/>
    <p:sldId id="377" r:id="rId23"/>
    <p:sldId id="685" r:id="rId24"/>
    <p:sldId id="686" r:id="rId25"/>
    <p:sldId id="380" r:id="rId26"/>
    <p:sldId id="382" r:id="rId27"/>
    <p:sldId id="384" r:id="rId28"/>
    <p:sldId id="401" r:id="rId29"/>
    <p:sldId id="687" r:id="rId30"/>
    <p:sldId id="404" r:id="rId31"/>
    <p:sldId id="405" r:id="rId32"/>
    <p:sldId id="406" r:id="rId33"/>
    <p:sldId id="407" r:id="rId34"/>
    <p:sldId id="408" r:id="rId35"/>
    <p:sldId id="409" r:id="rId36"/>
    <p:sldId id="415" r:id="rId37"/>
    <p:sldId id="417" r:id="rId38"/>
    <p:sldId id="431" r:id="rId39"/>
    <p:sldId id="432" r:id="rId40"/>
    <p:sldId id="433" r:id="rId41"/>
    <p:sldId id="434" r:id="rId42"/>
    <p:sldId id="436" r:id="rId43"/>
    <p:sldId id="688" r:id="rId44"/>
    <p:sldId id="439" r:id="rId45"/>
    <p:sldId id="440" r:id="rId46"/>
    <p:sldId id="442" r:id="rId47"/>
    <p:sldId id="443" r:id="rId48"/>
    <p:sldId id="684" r:id="rId49"/>
    <p:sldId id="362" r:id="rId50"/>
    <p:sldId id="363" r:id="rId51"/>
    <p:sldId id="364" r:id="rId52"/>
    <p:sldId id="689" r:id="rId53"/>
    <p:sldId id="444" r:id="rId54"/>
    <p:sldId id="445" r:id="rId55"/>
    <p:sldId id="446" r:id="rId56"/>
    <p:sldId id="448" r:id="rId57"/>
    <p:sldId id="450" r:id="rId58"/>
    <p:sldId id="452" r:id="rId59"/>
    <p:sldId id="453" r:id="rId60"/>
    <p:sldId id="456" r:id="rId61"/>
    <p:sldId id="457" r:id="rId62"/>
    <p:sldId id="458" r:id="rId63"/>
    <p:sldId id="459" r:id="rId64"/>
    <p:sldId id="462" r:id="rId65"/>
    <p:sldId id="468" r:id="rId66"/>
    <p:sldId id="469" r:id="rId67"/>
    <p:sldId id="470" r:id="rId68"/>
    <p:sldId id="471" r:id="rId69"/>
    <p:sldId id="481" r:id="rId70"/>
    <p:sldId id="482" r:id="rId71"/>
    <p:sldId id="483" r:id="rId72"/>
    <p:sldId id="690" r:id="rId73"/>
    <p:sldId id="484" r:id="rId74"/>
    <p:sldId id="691" r:id="rId75"/>
    <p:sldId id="485" r:id="rId76"/>
    <p:sldId id="486" r:id="rId77"/>
    <p:sldId id="692" r:id="rId78"/>
    <p:sldId id="487" r:id="rId79"/>
    <p:sldId id="693" r:id="rId80"/>
    <p:sldId id="488" r:id="rId81"/>
    <p:sldId id="519" r:id="rId82"/>
    <p:sldId id="694" r:id="rId83"/>
    <p:sldId id="520" r:id="rId84"/>
    <p:sldId id="521" r:id="rId85"/>
    <p:sldId id="523" r:id="rId86"/>
    <p:sldId id="527" r:id="rId87"/>
    <p:sldId id="695" r:id="rId88"/>
    <p:sldId id="528" r:id="rId89"/>
    <p:sldId id="696" r:id="rId90"/>
    <p:sldId id="531" r:id="rId91"/>
    <p:sldId id="532" r:id="rId92"/>
    <p:sldId id="697" r:id="rId93"/>
    <p:sldId id="550" r:id="rId94"/>
    <p:sldId id="551" r:id="rId95"/>
    <p:sldId id="698" r:id="rId96"/>
    <p:sldId id="553" r:id="rId97"/>
    <p:sldId id="555" r:id="rId98"/>
    <p:sldId id="557" r:id="rId99"/>
    <p:sldId id="558" r:id="rId100"/>
    <p:sldId id="559" r:id="rId101"/>
    <p:sldId id="699" r:id="rId102"/>
    <p:sldId id="560" r:id="rId103"/>
    <p:sldId id="700" r:id="rId104"/>
    <p:sldId id="569" r:id="rId105"/>
    <p:sldId id="570" r:id="rId106"/>
    <p:sldId id="571" r:id="rId107"/>
    <p:sldId id="701" r:id="rId108"/>
    <p:sldId id="572" r:id="rId109"/>
    <p:sldId id="702" r:id="rId110"/>
    <p:sldId id="574" r:id="rId111"/>
    <p:sldId id="575" r:id="rId112"/>
    <p:sldId id="703" r:id="rId113"/>
    <p:sldId id="579" r:id="rId114"/>
    <p:sldId id="585" r:id="rId115"/>
    <p:sldId id="586" r:id="rId116"/>
    <p:sldId id="704" r:id="rId117"/>
    <p:sldId id="595" r:id="rId118"/>
    <p:sldId id="599" r:id="rId119"/>
    <p:sldId id="600" r:id="rId120"/>
    <p:sldId id="601" r:id="rId121"/>
    <p:sldId id="602" r:id="rId122"/>
    <p:sldId id="603" r:id="rId123"/>
    <p:sldId id="705" r:id="rId124"/>
    <p:sldId id="608" r:id="rId125"/>
    <p:sldId id="611" r:id="rId126"/>
    <p:sldId id="706" r:id="rId127"/>
    <p:sldId id="612" r:id="rId128"/>
    <p:sldId id="707" r:id="rId129"/>
    <p:sldId id="615" r:id="rId130"/>
    <p:sldId id="616" r:id="rId131"/>
    <p:sldId id="708" r:id="rId132"/>
    <p:sldId id="617" r:id="rId133"/>
    <p:sldId id="618" r:id="rId134"/>
    <p:sldId id="619" r:id="rId135"/>
    <p:sldId id="709" r:id="rId136"/>
    <p:sldId id="620" r:id="rId137"/>
    <p:sldId id="622" r:id="rId138"/>
    <p:sldId id="623" r:id="rId139"/>
    <p:sldId id="624" r:id="rId140"/>
    <p:sldId id="625" r:id="rId141"/>
    <p:sldId id="626" r:id="rId142"/>
    <p:sldId id="627" r:id="rId143"/>
    <p:sldId id="628" r:id="rId144"/>
    <p:sldId id="629" r:id="rId145"/>
    <p:sldId id="710" r:id="rId146"/>
    <p:sldId id="630" r:id="rId147"/>
    <p:sldId id="631" r:id="rId148"/>
    <p:sldId id="259" r:id="rId149"/>
  </p:sldIdLst>
  <p:sldSz cx="12192000" cy="6858000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04A7B"/>
    <a:srgbClr val="D89290"/>
    <a:srgbClr val="B9CDE5"/>
    <a:srgbClr val="FF0000"/>
    <a:srgbClr val="17375E"/>
    <a:srgbClr val="F2DCDB"/>
    <a:srgbClr val="C00000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0" autoAdjust="0"/>
    <p:restoredTop sz="94643" autoAdjust="0"/>
  </p:normalViewPr>
  <p:slideViewPr>
    <p:cSldViewPr snapToGrid="0">
      <p:cViewPr varScale="1">
        <p:scale>
          <a:sx n="81" d="100"/>
          <a:sy n="81" d="100"/>
        </p:scale>
        <p:origin x="586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63" Type="http://schemas.openxmlformats.org/officeDocument/2006/relationships/slide" Target="slides/slide60.xml"/><Relationship Id="rId84" Type="http://schemas.openxmlformats.org/officeDocument/2006/relationships/slide" Target="slides/slide81.xml"/><Relationship Id="rId138" Type="http://schemas.openxmlformats.org/officeDocument/2006/relationships/slide" Target="slides/slide135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53" Type="http://schemas.openxmlformats.org/officeDocument/2006/relationships/slide" Target="slides/slide50.xml"/><Relationship Id="rId74" Type="http://schemas.openxmlformats.org/officeDocument/2006/relationships/slide" Target="slides/slide71.xml"/><Relationship Id="rId128" Type="http://schemas.openxmlformats.org/officeDocument/2006/relationships/slide" Target="slides/slide125.xml"/><Relationship Id="rId149" Type="http://schemas.openxmlformats.org/officeDocument/2006/relationships/slide" Target="slides/slide146.xml"/><Relationship Id="rId5" Type="http://schemas.openxmlformats.org/officeDocument/2006/relationships/slide" Target="slides/slide2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134" Type="http://schemas.openxmlformats.org/officeDocument/2006/relationships/slide" Target="slides/slide131.xml"/><Relationship Id="rId139" Type="http://schemas.openxmlformats.org/officeDocument/2006/relationships/slide" Target="slides/slide13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50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24" Type="http://schemas.openxmlformats.org/officeDocument/2006/relationships/slide" Target="slides/slide121.xml"/><Relationship Id="rId129" Type="http://schemas.openxmlformats.org/officeDocument/2006/relationships/slide" Target="slides/slide126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40" Type="http://schemas.openxmlformats.org/officeDocument/2006/relationships/slide" Target="slides/slide137.xml"/><Relationship Id="rId145" Type="http://schemas.openxmlformats.org/officeDocument/2006/relationships/slide" Target="slides/slide14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130" Type="http://schemas.openxmlformats.org/officeDocument/2006/relationships/slide" Target="slides/slide127.xml"/><Relationship Id="rId135" Type="http://schemas.openxmlformats.org/officeDocument/2006/relationships/slide" Target="slides/slide132.xml"/><Relationship Id="rId151" Type="http://schemas.openxmlformats.org/officeDocument/2006/relationships/presProps" Target="presProps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slide" Target="slides/slide122.xml"/><Relationship Id="rId141" Type="http://schemas.openxmlformats.org/officeDocument/2006/relationships/slide" Target="slides/slide138.xml"/><Relationship Id="rId146" Type="http://schemas.openxmlformats.org/officeDocument/2006/relationships/slide" Target="slides/slide14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slide" Target="slides/slide128.xml"/><Relationship Id="rId136" Type="http://schemas.openxmlformats.org/officeDocument/2006/relationships/slide" Target="slides/slide133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52" Type="http://schemas.openxmlformats.org/officeDocument/2006/relationships/viewProps" Target="view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slide" Target="slides/slide123.xml"/><Relationship Id="rId147" Type="http://schemas.openxmlformats.org/officeDocument/2006/relationships/slide" Target="slides/slide14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142" Type="http://schemas.openxmlformats.org/officeDocument/2006/relationships/slide" Target="slides/slide139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137" Type="http://schemas.openxmlformats.org/officeDocument/2006/relationships/slide" Target="slides/slide13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32" Type="http://schemas.openxmlformats.org/officeDocument/2006/relationships/slide" Target="slides/slide129.xml"/><Relationship Id="rId153" Type="http://schemas.openxmlformats.org/officeDocument/2006/relationships/theme" Target="theme/theme1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143" Type="http://schemas.openxmlformats.org/officeDocument/2006/relationships/slide" Target="slides/slide140.xml"/><Relationship Id="rId148" Type="http://schemas.openxmlformats.org/officeDocument/2006/relationships/slide" Target="slides/slide145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26" Type="http://schemas.openxmlformats.org/officeDocument/2006/relationships/slide" Target="slides/slide23.xml"/><Relationship Id="rId47" Type="http://schemas.openxmlformats.org/officeDocument/2006/relationships/slide" Target="slides/slide44.xml"/><Relationship Id="rId68" Type="http://schemas.openxmlformats.org/officeDocument/2006/relationships/slide" Target="slides/slide65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slide" Target="slides/slide130.xml"/><Relationship Id="rId154" Type="http://schemas.openxmlformats.org/officeDocument/2006/relationships/tableStyles" Target="tableStyles.xml"/><Relationship Id="rId16" Type="http://schemas.openxmlformats.org/officeDocument/2006/relationships/slide" Target="slides/slide13.xml"/><Relationship Id="rId37" Type="http://schemas.openxmlformats.org/officeDocument/2006/relationships/slide" Target="slides/slide34.xml"/><Relationship Id="rId58" Type="http://schemas.openxmlformats.org/officeDocument/2006/relationships/slide" Target="slides/slide55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44" Type="http://schemas.openxmlformats.org/officeDocument/2006/relationships/slide" Target="slides/slide141.xml"/><Relationship Id="rId90" Type="http://schemas.openxmlformats.org/officeDocument/2006/relationships/slide" Target="slides/slide8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B22981-3163-45ED-837A-876DE7E42FAD}" type="datetimeFigureOut">
              <a:rPr lang="cs-CZ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20" tIns="47160" rIns="94320" bIns="4716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930" y="4861646"/>
            <a:ext cx="5679440" cy="4605168"/>
          </a:xfrm>
          <a:prstGeom prst="rect">
            <a:avLst/>
          </a:prstGeom>
        </p:spPr>
        <p:txBody>
          <a:bodyPr vert="horz" lIns="94320" tIns="47160" rIns="94320" bIns="4716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658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294" y="9721658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E0C415-5695-489B-8E11-532EF522B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800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70DCD1-92EC-465A-950E-BB62559CA743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287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0B9ADB-B4EB-44A0-85EB-A374FE0AC59E}" type="slidenum">
              <a:rPr lang="cs-CZ" smtClean="0"/>
              <a:pPr>
                <a:defRPr/>
              </a:pPr>
              <a:t>97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6464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0B9ADB-B4EB-44A0-85EB-A374FE0AC59E}" type="slidenum">
              <a:rPr lang="cs-CZ" smtClean="0"/>
              <a:pPr>
                <a:defRPr/>
              </a:pPr>
              <a:t>98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2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0B9ADB-B4EB-44A0-85EB-A374FE0AC59E}" type="slidenum">
              <a:rPr lang="cs-CZ" smtClean="0"/>
              <a:pPr>
                <a:defRPr/>
              </a:pPr>
              <a:t>99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7859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0B9ADB-B4EB-44A0-85EB-A374FE0AC59E}" type="slidenum">
              <a:rPr lang="cs-CZ" smtClean="0"/>
              <a:pPr>
                <a:defRPr/>
              </a:pPr>
              <a:t>100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2837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0B9ADB-B4EB-44A0-85EB-A374FE0AC59E}" type="slidenum">
              <a:rPr lang="cs-CZ" smtClean="0"/>
              <a:pPr>
                <a:defRPr/>
              </a:pPr>
              <a:t>101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2249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8B0B-223E-4DBF-9766-45ED98D966CE}" type="slidenum">
              <a:rPr lang="cs-CZ" smtClean="0"/>
              <a:pPr>
                <a:defRPr/>
              </a:pPr>
              <a:t>127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7937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A7867C-FC96-404F-B2A5-A13980107FEF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D6C51E-E152-41E6-A3BA-58015CC3E34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486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8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15/05/24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6" y="6347011"/>
            <a:ext cx="9937749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777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7" y="1054249"/>
            <a:ext cx="11799716" cy="1021977"/>
          </a:xfrm>
        </p:spPr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7" y="2162287"/>
            <a:ext cx="5785204" cy="401467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15/05/24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6" y="6352878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069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15/05/24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6" y="6352878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6189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15/05/24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6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1851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4318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7329497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472152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7060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0629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350270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AC4FB-24D6-4A8A-A991-FF3D683D090D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49986A-95E5-4DA3-B2F7-34849F2D1F5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5395975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072882712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fld id="{7FCD0002-C91F-8548-89A7-9BF65FF7DADF}" type="datetime3">
              <a:rPr lang="cs-CZ" smtClean="0"/>
              <a:t>15/05/24</a:t>
            </a:fld>
            <a:endParaRPr lang="cs-CZ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4161184317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fld id="{E276160E-3D53-D847-9A74-1C37BCEA757F}" type="datetime3">
              <a:rPr lang="cs-CZ" smtClean="0"/>
              <a:t>15/05/24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706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fld id="{25CBDC4E-A034-0F4F-963D-96AE1C40BED7}" type="datetime3">
              <a:rPr lang="cs-CZ" smtClean="0"/>
              <a:t>15/05/24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17713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fld id="{7FCD0002-C91F-8548-89A7-9BF65FF7DADF}" type="datetime3">
              <a:rPr lang="cs-CZ" smtClean="0"/>
              <a:t>15/05/24</a:t>
            </a:fld>
            <a:endParaRPr lang="cs-C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4807818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fld id="{7FCD0002-C91F-8548-89A7-9BF65FF7DADF}" type="datetime3">
              <a:rPr lang="cs-CZ" smtClean="0"/>
              <a:t>15/05/24</a:t>
            </a:fld>
            <a:endParaRPr lang="cs-C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7908324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fld id="{7FCD0002-C91F-8548-89A7-9BF65FF7DADF}" type="datetime3">
              <a:rPr lang="cs-CZ" smtClean="0"/>
              <a:t>15/05/24</a:t>
            </a:fld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525683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AC4FB-24D6-4A8A-A991-FF3D683D090D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49986A-95E5-4DA3-B2F7-34849F2D1F5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46893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1580B9-80C7-4B3F-94AE-71A7EFDD318E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1F3BE-2027-4542-8FED-0C011546C77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792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0993D7-E40E-457B-8308-E60259460C7D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5B92B9-6A57-4D83-9A6B-C1451BEAE84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065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4E9106-FC26-45E9-8704-47214FE305B6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FFF16-A478-4F49-8947-98DB3506C76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43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7FD3BD-6D87-4EF8-ACAA-2044C608170C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E43E0-9EF1-47EF-8168-F3A5A109A10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506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6" y="1122365"/>
            <a:ext cx="11807825" cy="2054225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9"/>
            <a:ext cx="11797067" cy="259873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15/05/24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201" y="6356351"/>
            <a:ext cx="9896625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91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15/05/24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6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04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99AC4FB-24D6-4A8A-A991-FF3D683D090D}" type="datetime1">
              <a:rPr lang="cs-CZ" smtClean="0"/>
              <a:pPr>
                <a:defRPr/>
              </a:pPr>
              <a:t>15.05.2024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049986A-95E5-4DA3-B2F7-34849F2D1F5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062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7" y="1054249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5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8" y="6356350"/>
            <a:ext cx="1032636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15/05/24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80569" y="6356351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0968" y="6356351"/>
            <a:ext cx="9811856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wall, clock&#10;&#10;Description automatically generated">
            <a:extLst>
              <a:ext uri="{FF2B5EF4-FFF2-40B4-BE49-F238E27FC236}">
                <a16:creationId xmlns:a16="http://schemas.microsoft.com/office/drawing/2014/main" id="{710E592F-2028-BE4C-BF07-4B4E9E55E4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528" y="188913"/>
            <a:ext cx="6790267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9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121" userDrawn="1">
          <p15:clr>
            <a:srgbClr val="F26B43"/>
          </p15:clr>
        </p15:guide>
        <p15:guide id="6" pos="7559" userDrawn="1">
          <p15:clr>
            <a:srgbClr val="F26B43"/>
          </p15:clr>
        </p15:guide>
        <p15:guide id="7" pos="3772" userDrawn="1">
          <p15:clr>
            <a:srgbClr val="F26B43"/>
          </p15:clr>
        </p15:guide>
        <p15:guide id="8" pos="3908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7151" userDrawn="1">
          <p15:clr>
            <a:srgbClr val="F26B43"/>
          </p15:clr>
        </p15:guide>
        <p15:guide id="11" pos="7039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3659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711" userDrawn="1">
          <p15:clr>
            <a:srgbClr val="F26B43"/>
          </p15:clr>
        </p15:guide>
        <p15:guide id="19" pos="77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pPr>
              <a:defRPr/>
            </a:pPr>
            <a:fld id="{9049986A-95E5-4DA3-B2F7-34849F2D1F5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293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3" orient="horz" pos="2273" userDrawn="1">
          <p15:clr>
            <a:srgbClr val="F26B43"/>
          </p15:clr>
        </p15:guide>
        <p15:guide id="14" pos="3840" userDrawn="1">
          <p15:clr>
            <a:srgbClr val="F26B43"/>
          </p15:clr>
        </p15:guide>
        <p15:guide id="15" orient="horz" pos="119" userDrawn="1">
          <p15:clr>
            <a:srgbClr val="F26B43"/>
          </p15:clr>
        </p15:guide>
        <p15:guide id="16" orient="horz" pos="4201" userDrawn="1">
          <p15:clr>
            <a:srgbClr val="F26B43"/>
          </p15:clr>
        </p15:guide>
        <p15:guide id="17" pos="121" userDrawn="1">
          <p15:clr>
            <a:srgbClr val="F26B43"/>
          </p15:clr>
        </p15:guide>
        <p15:guide id="18" pos="7559" userDrawn="1">
          <p15:clr>
            <a:srgbClr val="F26B43"/>
          </p15:clr>
        </p15:guide>
        <p15:guide id="19" pos="3772" userDrawn="1">
          <p15:clr>
            <a:srgbClr val="F26B43"/>
          </p15:clr>
        </p15:guide>
        <p15:guide id="20" pos="3908" userDrawn="1">
          <p15:clr>
            <a:srgbClr val="F26B43"/>
          </p15:clr>
        </p15:guide>
        <p15:guide id="21" orient="horz" pos="2001" userDrawn="1">
          <p15:clr>
            <a:srgbClr val="F26B43"/>
          </p15:clr>
        </p15:guide>
        <p15:guide id="22" pos="7151" userDrawn="1">
          <p15:clr>
            <a:srgbClr val="F26B43"/>
          </p15:clr>
        </p15:guide>
        <p15:guide id="23" pos="7039" userDrawn="1">
          <p15:clr>
            <a:srgbClr val="F26B43"/>
          </p15:clr>
        </p15:guide>
        <p15:guide id="24" orient="horz" pos="3997" userDrawn="1">
          <p15:clr>
            <a:srgbClr val="F26B43"/>
          </p15:clr>
        </p15:guide>
        <p15:guide id="25" pos="3659" userDrawn="1">
          <p15:clr>
            <a:srgbClr val="F26B43"/>
          </p15:clr>
        </p15:guide>
        <p15:guide id="26" orient="horz" pos="2432" userDrawn="1">
          <p15:clr>
            <a:srgbClr val="F26B43"/>
          </p15:clr>
        </p15:guide>
        <p15:guide id="27" orient="horz" pos="3906" userDrawn="1">
          <p15:clr>
            <a:srgbClr val="F26B43"/>
          </p15:clr>
        </p15:guide>
        <p15:guide id="28" orient="horz" pos="527" userDrawn="1">
          <p15:clr>
            <a:srgbClr val="F26B43"/>
          </p15:clr>
        </p15:guide>
        <p15:guide id="29" orient="horz" pos="663" userDrawn="1">
          <p15:clr>
            <a:srgbClr val="F26B43"/>
          </p15:clr>
        </p15:guide>
        <p15:guide id="30" pos="711" userDrawn="1">
          <p15:clr>
            <a:srgbClr val="F26B43"/>
          </p15:clr>
        </p15:guide>
        <p15:guide id="31" pos="7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9.wmf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55.wmf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55.wmf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37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57.w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.png"/><Relationship Id="rId5" Type="http://schemas.openxmlformats.org/officeDocument/2006/relationships/image" Target="../media/image28.jpeg"/><Relationship Id="rId4" Type="http://schemas.openxmlformats.org/officeDocument/2006/relationships/image" Target="../media/image59.wmf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60.wmf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62.wmf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6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6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2.e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4.wmf"/><Relationship Id="rId14" Type="http://schemas.openxmlformats.org/officeDocument/2006/relationships/image" Target="../media/image3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28.jpe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28.jpe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44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68.wmf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46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70.wmf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emf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2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29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8.jpe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1.jpe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8.jpeg"/><Relationship Id="rId4" Type="http://schemas.openxmlformats.org/officeDocument/2006/relationships/image" Target="../media/image32.jpeg"/><Relationship Id="rId9" Type="http://schemas.openxmlformats.org/officeDocument/2006/relationships/image" Target="../media/image2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.emf"/><Relationship Id="rId4" Type="http://schemas.openxmlformats.org/officeDocument/2006/relationships/image" Target="../media/image34.wmf"/><Relationship Id="rId9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35.w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24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7.w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7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39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40.w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28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1.w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45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47.w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4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5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52.w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image" Target="../media/image53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737889" y="3731291"/>
            <a:ext cx="2671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Ing. Vladan Panovec, Ph.D.</a:t>
            </a:r>
            <a:endParaRPr lang="en-CZ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F62DB52-A544-44A8-8801-81EF54A39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890" y="998318"/>
            <a:ext cx="11798620" cy="719138"/>
          </a:xfrm>
        </p:spPr>
        <p:txBody>
          <a:bodyPr>
            <a:normAutofit/>
          </a:bodyPr>
          <a:lstStyle/>
          <a:p>
            <a:r>
              <a:rPr lang="cs-CZ" sz="4000" b="1" dirty="0">
                <a:latin typeface="+mn-lt"/>
              </a:rPr>
              <a:t>Stavební fyzika</a:t>
            </a:r>
            <a:endParaRPr lang="en-US" sz="4000" b="1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Stavební tepelná technika I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D27650D4-A9AA-40CC-8074-745B0D05ADC9}"/>
              </a:ext>
            </a:extLst>
          </p:cNvPr>
          <p:cNvSpPr/>
          <p:nvPr/>
        </p:nvSpPr>
        <p:spPr>
          <a:xfrm>
            <a:off x="433633" y="2745461"/>
            <a:ext cx="1120847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err="1"/>
              <a:t>Stavební</a:t>
            </a:r>
            <a:r>
              <a:rPr lang="en-US" sz="1300" dirty="0"/>
              <a:t> </a:t>
            </a:r>
            <a:r>
              <a:rPr lang="en-US" sz="1300" dirty="0" err="1"/>
              <a:t>tepelná</a:t>
            </a:r>
            <a:r>
              <a:rPr lang="en-US" sz="1300" dirty="0"/>
              <a:t> </a:t>
            </a:r>
            <a:r>
              <a:rPr lang="en-US" sz="1300" dirty="0" err="1"/>
              <a:t>technika</a:t>
            </a:r>
            <a:r>
              <a:rPr lang="en-US" sz="1300" dirty="0"/>
              <a:t> © 2024 by Vladan Panovec is licensed under CC BY 4.0. To view a copy of this license, visit</a:t>
            </a:r>
            <a:r>
              <a:rPr lang="cs-CZ" sz="1300" dirty="0"/>
              <a:t> </a:t>
            </a:r>
            <a:r>
              <a:rPr lang="en-US" sz="1300" dirty="0"/>
              <a:t>https://creativecommons.org/licenses/by/4.0/</a:t>
            </a:r>
          </a:p>
        </p:txBody>
      </p:sp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03F1-1BA5-461B-8AF1-E78219C300F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619125" y="1677988"/>
            <a:ext cx="111061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3150" indent="-1073150">
              <a:defRPr/>
            </a:pPr>
            <a:endParaRPr lang="cs-CZ" sz="1600" b="1" i="1" dirty="0">
              <a:cs typeface="Arial" charset="0"/>
            </a:endParaRPr>
          </a:p>
          <a:p>
            <a:pPr>
              <a:defRPr/>
            </a:pPr>
            <a:r>
              <a:rPr lang="cs-CZ" sz="1600" dirty="0">
                <a:cs typeface="Arial" charset="0"/>
              </a:rPr>
              <a:t>Mezi tepelným tokem a teplotním spádem je vztah vyjádřený </a:t>
            </a:r>
            <a:r>
              <a:rPr lang="cs-CZ" sz="1600" u="sng" dirty="0">
                <a:cs typeface="Arial" charset="0"/>
              </a:rPr>
              <a:t>Fourierovým zákonem</a:t>
            </a:r>
            <a:r>
              <a:rPr lang="cs-CZ" sz="1600" dirty="0">
                <a:cs typeface="Arial" charset="0"/>
              </a:rPr>
              <a:t>:</a:t>
            </a:r>
          </a:p>
          <a:p>
            <a:pPr>
              <a:defRPr/>
            </a:pPr>
            <a:endParaRPr lang="cs-CZ" sz="1600" dirty="0">
              <a:cs typeface="Arial" charset="0"/>
            </a:endParaRPr>
          </a:p>
          <a:p>
            <a:pPr>
              <a:defRPr/>
            </a:pPr>
            <a:r>
              <a:rPr lang="cs-CZ" sz="1600" dirty="0">
                <a:cs typeface="Arial" charset="0"/>
              </a:rPr>
              <a:t>		</a:t>
            </a:r>
          </a:p>
          <a:p>
            <a:pPr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Tzn., že tepelný tok je tím větší, čím větší je teplotní gradient, přičemž konstantou úměrnosti je tepelná vodivost látky </a:t>
            </a:r>
            <a:r>
              <a:rPr lang="el-GR" sz="1600" b="1" i="1" dirty="0">
                <a:cs typeface="Arial" charset="0"/>
              </a:rPr>
              <a:t>λ</a:t>
            </a:r>
            <a:r>
              <a:rPr lang="cs-CZ" sz="1600" dirty="0">
                <a:cs typeface="Arial" charset="0"/>
              </a:rPr>
              <a:t> [W/(</a:t>
            </a:r>
            <a:r>
              <a:rPr lang="cs-CZ" sz="1600" dirty="0" err="1">
                <a:cs typeface="Arial" charset="0"/>
              </a:rPr>
              <a:t>m.K</a:t>
            </a:r>
            <a:r>
              <a:rPr lang="cs-CZ" sz="1600" dirty="0">
                <a:cs typeface="Arial" charset="0"/>
              </a:rPr>
              <a:t>)], která vyjadřuje vlastnost materiálu. Záporné znaménko vyplývá z toho, že tepelný tok proudí proti směru teplotního gradientu.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90910"/>
              </p:ext>
            </p:extLst>
          </p:nvPr>
        </p:nvGraphicFramePr>
        <p:xfrm>
          <a:off x="3835400" y="2381250"/>
          <a:ext cx="3810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9" name="Rovnice" r:id="rId3" imgW="3809880" imgH="507960" progId="Equation.3">
                  <p:embed/>
                </p:oleObj>
              </mc:Choice>
              <mc:Fallback>
                <p:oleObj name="Rovnice" r:id="rId3" imgW="3809880" imgH="5079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400" y="2381250"/>
                        <a:ext cx="3810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297CA5E-6ECB-45FA-A2D1-FC1885D63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73A65521-F869-4C10-9106-C72BBEA68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782175" y="6432551"/>
            <a:ext cx="428625" cy="365125"/>
          </a:xfrm>
        </p:spPr>
        <p:txBody>
          <a:bodyPr/>
          <a:lstStyle/>
          <a:p>
            <a:pPr>
              <a:defRPr/>
            </a:pPr>
            <a:fld id="{8FB7A7C8-C11A-4BFC-94BD-15EF3C6FFF0C}" type="slidenum">
              <a:rPr lang="cs-CZ" smtClean="0"/>
              <a:pPr>
                <a:defRPr/>
              </a:pPr>
              <a:t>100</a:t>
            </a:fld>
            <a:endParaRPr lang="cs-CZ" dirty="0"/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314633" y="1512748"/>
            <a:ext cx="11385754" cy="395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9863" indent="-27146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bodový činitel prostupu tepla </a:t>
            </a:r>
            <a:r>
              <a:rPr lang="cs-CZ" sz="1600" dirty="0">
                <a:cs typeface="Arial" charset="0"/>
              </a:rPr>
              <a:t>: </a:t>
            </a: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400" dirty="0">
              <a:cs typeface="Arial" charset="0"/>
            </a:endParaRP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400" dirty="0">
              <a:cs typeface="Arial" charset="0"/>
            </a:endParaRP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7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400" dirty="0">
                <a:cs typeface="Arial" charset="0"/>
              </a:rPr>
              <a:t>    	</a:t>
            </a:r>
            <a:endParaRPr lang="cs-CZ" sz="2000" b="1" i="1" baseline="-25000" dirty="0"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400" b="1" i="1" dirty="0"/>
              <a:t>    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endParaRPr lang="cs-CZ" sz="1600" b="1" i="1" baseline="-25000" dirty="0"/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600" b="1" i="1" dirty="0"/>
              <a:t>                                 </a:t>
            </a:r>
            <a:r>
              <a:rPr lang="el-GR" sz="1600" b="1" i="1" dirty="0"/>
              <a:t>Χ</a:t>
            </a:r>
            <a:r>
              <a:rPr lang="cs-CZ" sz="1600" b="1" i="1" dirty="0"/>
              <a:t> = L</a:t>
            </a:r>
            <a:r>
              <a:rPr lang="cs-CZ" sz="1600" b="1" i="1" baseline="30000" dirty="0"/>
              <a:t>3D</a:t>
            </a:r>
            <a:r>
              <a:rPr lang="cs-CZ" sz="1600" b="1" i="1" dirty="0"/>
              <a:t> – </a:t>
            </a:r>
            <a:r>
              <a:rPr lang="cs-CZ" b="1" i="1" dirty="0"/>
              <a:t>∑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j</a:t>
            </a:r>
            <a:r>
              <a:rPr lang="cs-CZ" sz="1600" b="1" i="1" dirty="0"/>
              <a:t> . A</a:t>
            </a:r>
            <a:r>
              <a:rPr lang="cs-CZ" sz="1600" b="1" i="1" baseline="-25000" dirty="0"/>
              <a:t>j</a:t>
            </a:r>
            <a:r>
              <a:rPr lang="cs-CZ" sz="1600" b="1" i="1" dirty="0"/>
              <a:t> –  ∑</a:t>
            </a:r>
            <a:r>
              <a:rPr lang="el-GR" sz="1600" b="1" i="1" dirty="0"/>
              <a:t>Ψ</a:t>
            </a:r>
            <a:r>
              <a:rPr lang="cs-CZ" sz="1600" b="1" i="1" baseline="-25000" dirty="0"/>
              <a:t>j</a:t>
            </a:r>
            <a:r>
              <a:rPr lang="cs-CZ" sz="1600" b="1" i="1" dirty="0"/>
              <a:t> . </a:t>
            </a:r>
            <a:r>
              <a:rPr lang="cs-CZ" sz="1600" b="1" i="1" dirty="0" err="1"/>
              <a:t>l</a:t>
            </a:r>
            <a:r>
              <a:rPr lang="cs-CZ" sz="1600" b="1" i="1" baseline="-25000" dirty="0" err="1"/>
              <a:t>j</a:t>
            </a:r>
            <a:r>
              <a:rPr lang="cs-CZ" sz="1600" b="1" i="1" dirty="0"/>
              <a:t> </a:t>
            </a:r>
          </a:p>
        </p:txBody>
      </p:sp>
      <p:grpSp>
        <p:nvGrpSpPr>
          <p:cNvPr id="152" name="Skupina 151"/>
          <p:cNvGrpSpPr/>
          <p:nvPr/>
        </p:nvGrpSpPr>
        <p:grpSpPr>
          <a:xfrm>
            <a:off x="3179219" y="2121276"/>
            <a:ext cx="2708982" cy="2832897"/>
            <a:chOff x="1670907" y="551305"/>
            <a:chExt cx="2708982" cy="2832897"/>
          </a:xfrm>
        </p:grpSpPr>
        <p:sp>
          <p:nvSpPr>
            <p:cNvPr id="42" name="TextovéPole 41"/>
            <p:cNvSpPr txBox="1"/>
            <p:nvPr/>
          </p:nvSpPr>
          <p:spPr>
            <a:xfrm rot="1806296">
              <a:off x="3353358" y="743876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a</a:t>
              </a:r>
              <a:endParaRPr lang="cs-CZ" sz="1400" b="1" i="1" baseline="-25000" dirty="0"/>
            </a:p>
          </p:txBody>
        </p:sp>
        <p:sp>
          <p:nvSpPr>
            <p:cNvPr id="45" name="Kosoúhelník 44"/>
            <p:cNvSpPr/>
            <p:nvPr/>
          </p:nvSpPr>
          <p:spPr>
            <a:xfrm rot="18906262">
              <a:off x="1693781" y="1780304"/>
              <a:ext cx="1916924" cy="974304"/>
            </a:xfrm>
            <a:prstGeom prst="parallelogram">
              <a:avLst>
                <a:gd name="adj" fmla="val 99408"/>
              </a:avLst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6" name="Kosoúhelník 45"/>
            <p:cNvSpPr/>
            <p:nvPr/>
          </p:nvSpPr>
          <p:spPr>
            <a:xfrm rot="12631668" flipH="1">
              <a:off x="2576488" y="1580036"/>
              <a:ext cx="1636019" cy="1174467"/>
            </a:xfrm>
            <a:prstGeom prst="parallelogram">
              <a:avLst>
                <a:gd name="adj" fmla="val 59221"/>
              </a:avLst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7" name="Kosoúhelník 46"/>
            <p:cNvSpPr/>
            <p:nvPr/>
          </p:nvSpPr>
          <p:spPr>
            <a:xfrm rot="8093125">
              <a:off x="3280343" y="1828430"/>
              <a:ext cx="1229525" cy="969566"/>
            </a:xfrm>
            <a:prstGeom prst="parallelogram">
              <a:avLst>
                <a:gd name="adj" fmla="val 99864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8" name="Kosoúhelník 47"/>
            <p:cNvSpPr/>
            <p:nvPr/>
          </p:nvSpPr>
          <p:spPr>
            <a:xfrm rot="5400000">
              <a:off x="1450777" y="2431383"/>
              <a:ext cx="1503951" cy="217700"/>
            </a:xfrm>
            <a:prstGeom prst="parallelogram">
              <a:avLst>
                <a:gd name="adj" fmla="val 6040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9" name="Kosoúhelník 48"/>
            <p:cNvSpPr/>
            <p:nvPr/>
          </p:nvSpPr>
          <p:spPr>
            <a:xfrm rot="5400000">
              <a:off x="2357657" y="2296794"/>
              <a:ext cx="641556" cy="879610"/>
            </a:xfrm>
            <a:prstGeom prst="parallelogram">
              <a:avLst>
                <a:gd name="adj" fmla="val 80545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0" name="Kosoúhelník 49"/>
            <p:cNvSpPr/>
            <p:nvPr/>
          </p:nvSpPr>
          <p:spPr>
            <a:xfrm rot="18918876">
              <a:off x="2921688" y="2570394"/>
              <a:ext cx="1157735" cy="92971"/>
            </a:xfrm>
            <a:prstGeom prst="parallelogram">
              <a:avLst>
                <a:gd name="adj" fmla="val 98838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1" name="Volný tvar 50"/>
            <p:cNvSpPr/>
            <p:nvPr/>
          </p:nvSpPr>
          <p:spPr>
            <a:xfrm>
              <a:off x="2093858" y="936907"/>
              <a:ext cx="1889434" cy="980017"/>
            </a:xfrm>
            <a:custGeom>
              <a:avLst/>
              <a:gdLst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70767 w 1092896"/>
                <a:gd name="connsiteY3" fmla="*/ 435280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80787 w 1092896"/>
                <a:gd name="connsiteY3" fmla="*/ 432774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0787 w 1080370"/>
                <a:gd name="connsiteY3" fmla="*/ 432774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0787 w 1082876"/>
                <a:gd name="connsiteY3" fmla="*/ 43277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776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3528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526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5798 w 1080370"/>
                <a:gd name="connsiteY3" fmla="*/ 425260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8303 w 1080370"/>
                <a:gd name="connsiteY3" fmla="*/ 435281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40709 h 541751"/>
                <a:gd name="connsiteX3" fmla="*/ 988303 w 1082876"/>
                <a:gd name="connsiteY3" fmla="*/ 435281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13567 w 1082876"/>
                <a:gd name="connsiteY4" fmla="*/ 159707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1024184 w 1082876"/>
                <a:gd name="connsiteY3" fmla="*/ 495628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143849"/>
                <a:gd name="connsiteY0" fmla="*/ 463463 h 544618"/>
                <a:gd name="connsiteX1" fmla="*/ 488515 w 1143849"/>
                <a:gd name="connsiteY1" fmla="*/ 0 h 544618"/>
                <a:gd name="connsiteX2" fmla="*/ 1143849 w 1143849"/>
                <a:gd name="connsiteY2" fmla="*/ 377254 h 544618"/>
                <a:gd name="connsiteX3" fmla="*/ 1024184 w 1143849"/>
                <a:gd name="connsiteY3" fmla="*/ 495628 h 544618"/>
                <a:gd name="connsiteX4" fmla="*/ 504905 w 1143849"/>
                <a:gd name="connsiteY4" fmla="*/ 191251 h 544618"/>
                <a:gd name="connsiteX5" fmla="*/ 142831 w 1143849"/>
                <a:gd name="connsiteY5" fmla="*/ 544618 h 544618"/>
                <a:gd name="connsiteX6" fmla="*/ 0 w 1143849"/>
                <a:gd name="connsiteY6" fmla="*/ 463463 h 544618"/>
                <a:gd name="connsiteX0" fmla="*/ 0 w 1143849"/>
                <a:gd name="connsiteY0" fmla="*/ 463463 h 607963"/>
                <a:gd name="connsiteX1" fmla="*/ 488515 w 1143849"/>
                <a:gd name="connsiteY1" fmla="*/ 0 h 607963"/>
                <a:gd name="connsiteX2" fmla="*/ 1143849 w 1143849"/>
                <a:gd name="connsiteY2" fmla="*/ 377254 h 607963"/>
                <a:gd name="connsiteX3" fmla="*/ 1024184 w 1143849"/>
                <a:gd name="connsiteY3" fmla="*/ 495628 h 607963"/>
                <a:gd name="connsiteX4" fmla="*/ 504905 w 1143849"/>
                <a:gd name="connsiteY4" fmla="*/ 191251 h 607963"/>
                <a:gd name="connsiteX5" fmla="*/ 79419 w 1143849"/>
                <a:gd name="connsiteY5" fmla="*/ 607963 h 607963"/>
                <a:gd name="connsiteX6" fmla="*/ 0 w 1143849"/>
                <a:gd name="connsiteY6" fmla="*/ 463463 h 607963"/>
                <a:gd name="connsiteX0" fmla="*/ 0 w 1204822"/>
                <a:gd name="connsiteY0" fmla="*/ 526807 h 607963"/>
                <a:gd name="connsiteX1" fmla="*/ 549488 w 1204822"/>
                <a:gd name="connsiteY1" fmla="*/ 0 h 607963"/>
                <a:gd name="connsiteX2" fmla="*/ 1204822 w 1204822"/>
                <a:gd name="connsiteY2" fmla="*/ 377254 h 607963"/>
                <a:gd name="connsiteX3" fmla="*/ 1085157 w 1204822"/>
                <a:gd name="connsiteY3" fmla="*/ 495628 h 607963"/>
                <a:gd name="connsiteX4" fmla="*/ 565878 w 1204822"/>
                <a:gd name="connsiteY4" fmla="*/ 191251 h 607963"/>
                <a:gd name="connsiteX5" fmla="*/ 140392 w 1204822"/>
                <a:gd name="connsiteY5" fmla="*/ 607963 h 607963"/>
                <a:gd name="connsiteX6" fmla="*/ 0 w 1204822"/>
                <a:gd name="connsiteY6" fmla="*/ 526807 h 607963"/>
                <a:gd name="connsiteX0" fmla="*/ 0 w 1207261"/>
                <a:gd name="connsiteY0" fmla="*/ 529244 h 607963"/>
                <a:gd name="connsiteX1" fmla="*/ 551927 w 1207261"/>
                <a:gd name="connsiteY1" fmla="*/ 0 h 607963"/>
                <a:gd name="connsiteX2" fmla="*/ 1207261 w 1207261"/>
                <a:gd name="connsiteY2" fmla="*/ 377254 h 607963"/>
                <a:gd name="connsiteX3" fmla="*/ 1087596 w 1207261"/>
                <a:gd name="connsiteY3" fmla="*/ 495628 h 607963"/>
                <a:gd name="connsiteX4" fmla="*/ 568317 w 1207261"/>
                <a:gd name="connsiteY4" fmla="*/ 191251 h 607963"/>
                <a:gd name="connsiteX5" fmla="*/ 142831 w 1207261"/>
                <a:gd name="connsiteY5" fmla="*/ 607963 h 607963"/>
                <a:gd name="connsiteX6" fmla="*/ 0 w 1207261"/>
                <a:gd name="connsiteY6" fmla="*/ 529244 h 607963"/>
                <a:gd name="connsiteX0" fmla="*/ 0 w 1202383"/>
                <a:gd name="connsiteY0" fmla="*/ 524371 h 607963"/>
                <a:gd name="connsiteX1" fmla="*/ 547049 w 1202383"/>
                <a:gd name="connsiteY1" fmla="*/ 0 h 607963"/>
                <a:gd name="connsiteX2" fmla="*/ 1202383 w 1202383"/>
                <a:gd name="connsiteY2" fmla="*/ 377254 h 607963"/>
                <a:gd name="connsiteX3" fmla="*/ 1082718 w 1202383"/>
                <a:gd name="connsiteY3" fmla="*/ 495628 h 607963"/>
                <a:gd name="connsiteX4" fmla="*/ 563439 w 1202383"/>
                <a:gd name="connsiteY4" fmla="*/ 191251 h 607963"/>
                <a:gd name="connsiteX5" fmla="*/ 137953 w 1202383"/>
                <a:gd name="connsiteY5" fmla="*/ 607963 h 607963"/>
                <a:gd name="connsiteX6" fmla="*/ 0 w 1202383"/>
                <a:gd name="connsiteY6" fmla="*/ 524371 h 607963"/>
                <a:gd name="connsiteX0" fmla="*/ 0 w 1209700"/>
                <a:gd name="connsiteY0" fmla="*/ 524371 h 607963"/>
                <a:gd name="connsiteX1" fmla="*/ 554366 w 1209700"/>
                <a:gd name="connsiteY1" fmla="*/ 0 h 607963"/>
                <a:gd name="connsiteX2" fmla="*/ 1209700 w 1209700"/>
                <a:gd name="connsiteY2" fmla="*/ 377254 h 607963"/>
                <a:gd name="connsiteX3" fmla="*/ 1090035 w 1209700"/>
                <a:gd name="connsiteY3" fmla="*/ 495628 h 607963"/>
                <a:gd name="connsiteX4" fmla="*/ 570756 w 1209700"/>
                <a:gd name="connsiteY4" fmla="*/ 191251 h 607963"/>
                <a:gd name="connsiteX5" fmla="*/ 145270 w 1209700"/>
                <a:gd name="connsiteY5" fmla="*/ 607963 h 607963"/>
                <a:gd name="connsiteX6" fmla="*/ 0 w 1209700"/>
                <a:gd name="connsiteY6" fmla="*/ 524371 h 607963"/>
                <a:gd name="connsiteX0" fmla="*/ 0 w 1207262"/>
                <a:gd name="connsiteY0" fmla="*/ 524371 h 607963"/>
                <a:gd name="connsiteX1" fmla="*/ 551928 w 1207262"/>
                <a:gd name="connsiteY1" fmla="*/ 0 h 607963"/>
                <a:gd name="connsiteX2" fmla="*/ 1207262 w 1207262"/>
                <a:gd name="connsiteY2" fmla="*/ 377254 h 607963"/>
                <a:gd name="connsiteX3" fmla="*/ 1087597 w 1207262"/>
                <a:gd name="connsiteY3" fmla="*/ 495628 h 607963"/>
                <a:gd name="connsiteX4" fmla="*/ 568318 w 1207262"/>
                <a:gd name="connsiteY4" fmla="*/ 191251 h 607963"/>
                <a:gd name="connsiteX5" fmla="*/ 142832 w 1207262"/>
                <a:gd name="connsiteY5" fmla="*/ 607963 h 607963"/>
                <a:gd name="connsiteX6" fmla="*/ 0 w 1207262"/>
                <a:gd name="connsiteY6" fmla="*/ 524371 h 607963"/>
                <a:gd name="connsiteX0" fmla="*/ 0 w 1207262"/>
                <a:gd name="connsiteY0" fmla="*/ 524371 h 618963"/>
                <a:gd name="connsiteX1" fmla="*/ 551928 w 1207262"/>
                <a:gd name="connsiteY1" fmla="*/ 0 h 618963"/>
                <a:gd name="connsiteX2" fmla="*/ 1207262 w 1207262"/>
                <a:gd name="connsiteY2" fmla="*/ 377254 h 618963"/>
                <a:gd name="connsiteX3" fmla="*/ 1087597 w 1207262"/>
                <a:gd name="connsiteY3" fmla="*/ 495628 h 618963"/>
                <a:gd name="connsiteX4" fmla="*/ 568318 w 1207262"/>
                <a:gd name="connsiteY4" fmla="*/ 191251 h 618963"/>
                <a:gd name="connsiteX5" fmla="*/ 135391 w 1207262"/>
                <a:gd name="connsiteY5" fmla="*/ 618963 h 618963"/>
                <a:gd name="connsiteX6" fmla="*/ 0 w 1207262"/>
                <a:gd name="connsiteY6" fmla="*/ 524371 h 618963"/>
                <a:gd name="connsiteX0" fmla="*/ 0 w 1210983"/>
                <a:gd name="connsiteY0" fmla="*/ 535372 h 618963"/>
                <a:gd name="connsiteX1" fmla="*/ 555649 w 1210983"/>
                <a:gd name="connsiteY1" fmla="*/ 0 h 618963"/>
                <a:gd name="connsiteX2" fmla="*/ 1210983 w 1210983"/>
                <a:gd name="connsiteY2" fmla="*/ 377254 h 618963"/>
                <a:gd name="connsiteX3" fmla="*/ 1091318 w 1210983"/>
                <a:gd name="connsiteY3" fmla="*/ 495628 h 618963"/>
                <a:gd name="connsiteX4" fmla="*/ 572039 w 1210983"/>
                <a:gd name="connsiteY4" fmla="*/ 191251 h 618963"/>
                <a:gd name="connsiteX5" fmla="*/ 139112 w 1210983"/>
                <a:gd name="connsiteY5" fmla="*/ 618963 h 618963"/>
                <a:gd name="connsiteX6" fmla="*/ 0 w 1210983"/>
                <a:gd name="connsiteY6" fmla="*/ 535372 h 618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83" h="618963">
                  <a:moveTo>
                    <a:pt x="0" y="535372"/>
                  </a:moveTo>
                  <a:lnTo>
                    <a:pt x="555649" y="0"/>
                  </a:lnTo>
                  <a:lnTo>
                    <a:pt x="1210983" y="377254"/>
                  </a:lnTo>
                  <a:lnTo>
                    <a:pt x="1091318" y="495628"/>
                  </a:lnTo>
                  <a:lnTo>
                    <a:pt x="572039" y="191251"/>
                  </a:lnTo>
                  <a:lnTo>
                    <a:pt x="139112" y="618963"/>
                  </a:lnTo>
                  <a:lnTo>
                    <a:pt x="0" y="53537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2" name="Kosoúhelník 51"/>
            <p:cNvSpPr/>
            <p:nvPr/>
          </p:nvSpPr>
          <p:spPr>
            <a:xfrm rot="1828424">
              <a:off x="2466296" y="1889438"/>
              <a:ext cx="1178047" cy="930535"/>
            </a:xfrm>
            <a:prstGeom prst="parallelogram">
              <a:avLst>
                <a:gd name="adj" fmla="val 25972"/>
              </a:avLst>
            </a:prstGeom>
            <a:solidFill>
              <a:schemeClr val="tx1">
                <a:lumMod val="75000"/>
                <a:lumOff val="2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3" name="Volný tvar 52"/>
            <p:cNvSpPr/>
            <p:nvPr/>
          </p:nvSpPr>
          <p:spPr>
            <a:xfrm rot="1828424">
              <a:off x="2472850" y="1889986"/>
              <a:ext cx="1168673" cy="934875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479383 w 593529"/>
                <a:gd name="connsiteY0" fmla="*/ 455929 h 547369"/>
                <a:gd name="connsiteX1" fmla="*/ 0 w 593529"/>
                <a:gd name="connsiteY1" fmla="*/ 455929 h 547369"/>
                <a:gd name="connsiteX2" fmla="*/ 114146 w 593529"/>
                <a:gd name="connsiteY2" fmla="*/ 0 h 547369"/>
                <a:gd name="connsiteX3" fmla="*/ 593529 w 593529"/>
                <a:gd name="connsiteY3" fmla="*/ 0 h 547369"/>
                <a:gd name="connsiteX4" fmla="*/ 570823 w 593529"/>
                <a:gd name="connsiteY4" fmla="*/ 547369 h 547369"/>
                <a:gd name="connsiteX0" fmla="*/ 479383 w 593529"/>
                <a:gd name="connsiteY0" fmla="*/ 455929 h 455929"/>
                <a:gd name="connsiteX1" fmla="*/ 0 w 593529"/>
                <a:gd name="connsiteY1" fmla="*/ 455929 h 455929"/>
                <a:gd name="connsiteX2" fmla="*/ 114146 w 593529"/>
                <a:gd name="connsiteY2" fmla="*/ 0 h 455929"/>
                <a:gd name="connsiteX3" fmla="*/ 593529 w 593529"/>
                <a:gd name="connsiteY3" fmla="*/ 0 h 455929"/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0" fmla="*/ 0 w 616822"/>
                <a:gd name="connsiteY0" fmla="*/ 578343 h 578343"/>
                <a:gd name="connsiteX1" fmla="*/ 137439 w 616822"/>
                <a:gd name="connsiteY1" fmla="*/ 0 h 578343"/>
                <a:gd name="connsiteX2" fmla="*/ 616822 w 616822"/>
                <a:gd name="connsiteY2" fmla="*/ 0 h 578343"/>
                <a:gd name="connsiteX0" fmla="*/ 0 w 686189"/>
                <a:gd name="connsiteY0" fmla="*/ 578343 h 578343"/>
                <a:gd name="connsiteX1" fmla="*/ 137439 w 686189"/>
                <a:gd name="connsiteY1" fmla="*/ 0 h 578343"/>
                <a:gd name="connsiteX2" fmla="*/ 686189 w 686189"/>
                <a:gd name="connsiteY2" fmla="*/ 242 h 578343"/>
                <a:gd name="connsiteX0" fmla="*/ 0 w 689173"/>
                <a:gd name="connsiteY0" fmla="*/ 661442 h 661442"/>
                <a:gd name="connsiteX1" fmla="*/ 140423 w 689173"/>
                <a:gd name="connsiteY1" fmla="*/ 0 h 661442"/>
                <a:gd name="connsiteX2" fmla="*/ 689173 w 689173"/>
                <a:gd name="connsiteY2" fmla="*/ 242 h 661442"/>
                <a:gd name="connsiteX0" fmla="*/ 0 w 699302"/>
                <a:gd name="connsiteY0" fmla="*/ 661442 h 661442"/>
                <a:gd name="connsiteX1" fmla="*/ 140423 w 699302"/>
                <a:gd name="connsiteY1" fmla="*/ 0 h 661442"/>
                <a:gd name="connsiteX2" fmla="*/ 699302 w 699302"/>
                <a:gd name="connsiteY2" fmla="*/ 344 h 66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302" h="661442">
                  <a:moveTo>
                    <a:pt x="0" y="661442"/>
                  </a:moveTo>
                  <a:lnTo>
                    <a:pt x="140423" y="0"/>
                  </a:lnTo>
                  <a:lnTo>
                    <a:pt x="699302" y="3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Volný tvar 53"/>
            <p:cNvSpPr/>
            <p:nvPr/>
          </p:nvSpPr>
          <p:spPr>
            <a:xfrm rot="1828424">
              <a:off x="2465205" y="1886629"/>
              <a:ext cx="1185325" cy="936850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4" fmla="*/ 205586 w 593529"/>
                <a:gd name="connsiteY4" fmla="*/ 91440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0" fmla="*/ 593529 w 593529"/>
                <a:gd name="connsiteY0" fmla="*/ 0 h 455929"/>
                <a:gd name="connsiteX1" fmla="*/ 479383 w 593529"/>
                <a:gd name="connsiteY1" fmla="*/ 455929 h 455929"/>
                <a:gd name="connsiteX2" fmla="*/ 0 w 593529"/>
                <a:gd name="connsiteY2" fmla="*/ 455929 h 455929"/>
                <a:gd name="connsiteX0" fmla="*/ 593529 w 593529"/>
                <a:gd name="connsiteY0" fmla="*/ 0 h 459589"/>
                <a:gd name="connsiteX1" fmla="*/ 502515 w 593529"/>
                <a:gd name="connsiteY1" fmla="*/ 459589 h 459589"/>
                <a:gd name="connsiteX2" fmla="*/ 0 w 593529"/>
                <a:gd name="connsiteY2" fmla="*/ 455929 h 459589"/>
                <a:gd name="connsiteX0" fmla="*/ 628368 w 628368"/>
                <a:gd name="connsiteY0" fmla="*/ 0 h 574174"/>
                <a:gd name="connsiteX1" fmla="*/ 502515 w 628368"/>
                <a:gd name="connsiteY1" fmla="*/ 574174 h 574174"/>
                <a:gd name="connsiteX2" fmla="*/ 0 w 628368"/>
                <a:gd name="connsiteY2" fmla="*/ 570514 h 574174"/>
                <a:gd name="connsiteX0" fmla="*/ 628368 w 641026"/>
                <a:gd name="connsiteY0" fmla="*/ 85449 h 659623"/>
                <a:gd name="connsiteX1" fmla="*/ 641026 w 641026"/>
                <a:gd name="connsiteY1" fmla="*/ 0 h 659623"/>
                <a:gd name="connsiteX2" fmla="*/ 502515 w 641026"/>
                <a:gd name="connsiteY2" fmla="*/ 659623 h 659623"/>
                <a:gd name="connsiteX3" fmla="*/ 0 w 641026"/>
                <a:gd name="connsiteY3" fmla="*/ 655963 h 659623"/>
                <a:gd name="connsiteX0" fmla="*/ 643856 w 656514"/>
                <a:gd name="connsiteY0" fmla="*/ 85449 h 662839"/>
                <a:gd name="connsiteX1" fmla="*/ 656514 w 656514"/>
                <a:gd name="connsiteY1" fmla="*/ 0 h 662839"/>
                <a:gd name="connsiteX2" fmla="*/ 518003 w 656514"/>
                <a:gd name="connsiteY2" fmla="*/ 659623 h 662839"/>
                <a:gd name="connsiteX3" fmla="*/ 0 w 656514"/>
                <a:gd name="connsiteY3" fmla="*/ 662839 h 662839"/>
                <a:gd name="connsiteX0" fmla="*/ 656514 w 656514"/>
                <a:gd name="connsiteY0" fmla="*/ 0 h 662839"/>
                <a:gd name="connsiteX1" fmla="*/ 518003 w 656514"/>
                <a:gd name="connsiteY1" fmla="*/ 659623 h 662839"/>
                <a:gd name="connsiteX2" fmla="*/ 0 w 656514"/>
                <a:gd name="connsiteY2" fmla="*/ 662839 h 66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514" h="662839">
                  <a:moveTo>
                    <a:pt x="656514" y="0"/>
                  </a:moveTo>
                  <a:lnTo>
                    <a:pt x="518003" y="659623"/>
                  </a:lnTo>
                  <a:lnTo>
                    <a:pt x="0" y="662839"/>
                  </a:lnTo>
                </a:path>
              </a:pathLst>
            </a:cu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56" name="Skupina 55"/>
            <p:cNvGrpSpPr/>
            <p:nvPr/>
          </p:nvGrpSpPr>
          <p:grpSpPr>
            <a:xfrm>
              <a:off x="2082070" y="551305"/>
              <a:ext cx="1896534" cy="1185338"/>
              <a:chOff x="5257800" y="3081866"/>
              <a:chExt cx="1896534" cy="1185338"/>
            </a:xfrm>
          </p:grpSpPr>
          <p:cxnSp>
            <p:nvCxnSpPr>
              <p:cNvPr id="57" name="Přímá spojovací čára 56"/>
              <p:cNvCxnSpPr/>
              <p:nvPr/>
            </p:nvCxnSpPr>
            <p:spPr>
              <a:xfrm flipV="1">
                <a:off x="5257800" y="3920070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římá spojovací čára 57"/>
              <p:cNvCxnSpPr/>
              <p:nvPr/>
            </p:nvCxnSpPr>
            <p:spPr>
              <a:xfrm flipV="1">
                <a:off x="6138333" y="3081866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Přímá spojovací čára 58"/>
              <p:cNvCxnSpPr/>
              <p:nvPr/>
            </p:nvCxnSpPr>
            <p:spPr>
              <a:xfrm flipV="1">
                <a:off x="7154334" y="3666067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0" name="Přímá spojovací čára 59"/>
            <p:cNvCxnSpPr/>
            <p:nvPr/>
          </p:nvCxnSpPr>
          <p:spPr>
            <a:xfrm flipV="1">
              <a:off x="2005870" y="671956"/>
              <a:ext cx="1016000" cy="9652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Přímá spojovací čára 60"/>
            <p:cNvCxnSpPr/>
            <p:nvPr/>
          </p:nvCxnSpPr>
          <p:spPr>
            <a:xfrm flipH="1" flipV="1">
              <a:off x="2911804" y="697357"/>
              <a:ext cx="1151466" cy="6773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Přímá spojovací čára 61"/>
            <p:cNvCxnSpPr/>
            <p:nvPr/>
          </p:nvCxnSpPr>
          <p:spPr>
            <a:xfrm flipH="1" flipV="1">
              <a:off x="1928589" y="1883748"/>
              <a:ext cx="263" cy="150045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ovéPole 62"/>
            <p:cNvSpPr txBox="1"/>
            <p:nvPr/>
          </p:nvSpPr>
          <p:spPr>
            <a:xfrm rot="19018101">
              <a:off x="2217695" y="995248"/>
              <a:ext cx="2584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c</a:t>
              </a:r>
              <a:endParaRPr lang="cs-CZ" sz="1400" b="1" i="1" baseline="-25000" dirty="0"/>
            </a:p>
          </p:txBody>
        </p:sp>
        <p:sp>
          <p:nvSpPr>
            <p:cNvPr id="64" name="TextovéPole 63"/>
            <p:cNvSpPr txBox="1"/>
            <p:nvPr/>
          </p:nvSpPr>
          <p:spPr>
            <a:xfrm>
              <a:off x="1670907" y="2446583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b</a:t>
              </a:r>
              <a:endParaRPr lang="cs-CZ" sz="1400" b="1" i="1" baseline="-25000" dirty="0"/>
            </a:p>
          </p:txBody>
        </p:sp>
        <p:grpSp>
          <p:nvGrpSpPr>
            <p:cNvPr id="65" name="Skupina 64"/>
            <p:cNvGrpSpPr/>
            <p:nvPr/>
          </p:nvGrpSpPr>
          <p:grpSpPr>
            <a:xfrm>
              <a:off x="2483531" y="1594684"/>
              <a:ext cx="532055" cy="307777"/>
              <a:chOff x="4421010" y="3366634"/>
              <a:chExt cx="532055" cy="307777"/>
            </a:xfrm>
          </p:grpSpPr>
          <p:sp>
            <p:nvSpPr>
              <p:cNvPr id="66" name="Kosoúhelník 65"/>
              <p:cNvSpPr/>
              <p:nvPr/>
            </p:nvSpPr>
            <p:spPr>
              <a:xfrm rot="19028093">
                <a:off x="4421010" y="3404030"/>
                <a:ext cx="532055" cy="254912"/>
              </a:xfrm>
              <a:prstGeom prst="parallelogram">
                <a:avLst>
                  <a:gd name="adj" fmla="val 90901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7" name="TextovéPole 66"/>
              <p:cNvSpPr txBox="1"/>
              <p:nvPr/>
            </p:nvSpPr>
            <p:spPr>
              <a:xfrm rot="18921681">
                <a:off x="4491033" y="3366634"/>
                <a:ext cx="3241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b="1" i="1" dirty="0"/>
                  <a:t>A</a:t>
                </a:r>
                <a:r>
                  <a:rPr lang="cs-CZ" sz="1400" b="1" i="1" baseline="-25000" dirty="0"/>
                  <a:t>j</a:t>
                </a:r>
              </a:p>
            </p:txBody>
          </p:sp>
        </p:grpSp>
        <p:grpSp>
          <p:nvGrpSpPr>
            <p:cNvPr id="68" name="Skupina 67"/>
            <p:cNvGrpSpPr/>
            <p:nvPr/>
          </p:nvGrpSpPr>
          <p:grpSpPr>
            <a:xfrm>
              <a:off x="3083143" y="1403570"/>
              <a:ext cx="324128" cy="497156"/>
              <a:chOff x="4639622" y="3160280"/>
              <a:chExt cx="324128" cy="497156"/>
            </a:xfrm>
          </p:grpSpPr>
          <p:sp>
            <p:nvSpPr>
              <p:cNvPr id="69" name="Kosoúhelník 68"/>
              <p:cNvSpPr/>
              <p:nvPr/>
            </p:nvSpPr>
            <p:spPr>
              <a:xfrm rot="16200000">
                <a:off x="4523390" y="3285033"/>
                <a:ext cx="497156" cy="247650"/>
              </a:xfrm>
              <a:prstGeom prst="parallelogram">
                <a:avLst>
                  <a:gd name="adj" fmla="val 60132"/>
                </a:avLst>
              </a:prstGeom>
              <a:solidFill>
                <a:srgbClr val="FFFFFF">
                  <a:alpha val="6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70" name="TextovéPole 69"/>
              <p:cNvSpPr txBox="1"/>
              <p:nvPr/>
            </p:nvSpPr>
            <p:spPr>
              <a:xfrm rot="1866240">
                <a:off x="4639622" y="3267575"/>
                <a:ext cx="3241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b="1" i="1" dirty="0"/>
                  <a:t>A</a:t>
                </a:r>
                <a:r>
                  <a:rPr lang="cs-CZ" sz="1400" b="1" i="1" baseline="-25000" dirty="0"/>
                  <a:t>j</a:t>
                </a:r>
              </a:p>
            </p:txBody>
          </p:sp>
        </p:grpSp>
        <p:grpSp>
          <p:nvGrpSpPr>
            <p:cNvPr id="71" name="Skupina 70"/>
            <p:cNvGrpSpPr/>
            <p:nvPr/>
          </p:nvGrpSpPr>
          <p:grpSpPr>
            <a:xfrm>
              <a:off x="2827179" y="2463363"/>
              <a:ext cx="425201" cy="326349"/>
              <a:chOff x="4532248" y="3599043"/>
              <a:chExt cx="425201" cy="326349"/>
            </a:xfrm>
          </p:grpSpPr>
          <p:sp>
            <p:nvSpPr>
              <p:cNvPr id="72" name="Kosoúhelník 71"/>
              <p:cNvSpPr/>
              <p:nvPr/>
            </p:nvSpPr>
            <p:spPr>
              <a:xfrm rot="12626143">
                <a:off x="4532248" y="3606424"/>
                <a:ext cx="425201" cy="318968"/>
              </a:xfrm>
              <a:prstGeom prst="parallelogram">
                <a:avLst>
                  <a:gd name="adj" fmla="val 29672"/>
                </a:avLst>
              </a:prstGeom>
              <a:solidFill>
                <a:srgbClr val="FFFFFF">
                  <a:alpha val="69804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73" name="TextovéPole 72"/>
              <p:cNvSpPr txBox="1"/>
              <p:nvPr/>
            </p:nvSpPr>
            <p:spPr>
              <a:xfrm rot="1868483">
                <a:off x="4590093" y="3599043"/>
                <a:ext cx="3241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b="1" i="1" dirty="0"/>
                  <a:t>A</a:t>
                </a:r>
                <a:r>
                  <a:rPr lang="cs-CZ" sz="1400" b="1" i="1" baseline="-25000" dirty="0"/>
                  <a:t>j</a:t>
                </a:r>
              </a:p>
            </p:txBody>
          </p:sp>
        </p:grpSp>
        <p:grpSp>
          <p:nvGrpSpPr>
            <p:cNvPr id="74" name="Skupina 73"/>
            <p:cNvGrpSpPr/>
            <p:nvPr/>
          </p:nvGrpSpPr>
          <p:grpSpPr>
            <a:xfrm>
              <a:off x="1869684" y="1818546"/>
              <a:ext cx="208962" cy="1546519"/>
              <a:chOff x="5121613" y="2637996"/>
              <a:chExt cx="208962" cy="1546519"/>
            </a:xfrm>
          </p:grpSpPr>
          <p:cxnSp>
            <p:nvCxnSpPr>
              <p:cNvPr id="75" name="Přímá spojovací čára 74"/>
              <p:cNvCxnSpPr/>
              <p:nvPr/>
            </p:nvCxnSpPr>
            <p:spPr>
              <a:xfrm flipV="1">
                <a:off x="5121613" y="2637996"/>
                <a:ext cx="202477" cy="19275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Přímá spojovací čára 75"/>
              <p:cNvCxnSpPr/>
              <p:nvPr/>
            </p:nvCxnSpPr>
            <p:spPr>
              <a:xfrm flipV="1">
                <a:off x="5128098" y="3991762"/>
                <a:ext cx="202477" cy="19275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" name="Skupina 119"/>
          <p:cNvGrpSpPr/>
          <p:nvPr/>
        </p:nvGrpSpPr>
        <p:grpSpPr>
          <a:xfrm>
            <a:off x="8845352" y="2814383"/>
            <a:ext cx="1490069" cy="1208047"/>
            <a:chOff x="2640702" y="1267978"/>
            <a:chExt cx="1490069" cy="1208047"/>
          </a:xfrm>
        </p:grpSpPr>
        <p:cxnSp>
          <p:nvCxnSpPr>
            <p:cNvPr id="115" name="Přímá spojovací čára 114"/>
            <p:cNvCxnSpPr/>
            <p:nvPr/>
          </p:nvCxnSpPr>
          <p:spPr>
            <a:xfrm>
              <a:off x="3317197" y="1267978"/>
              <a:ext cx="0" cy="52777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Přímá spojovací čára 115"/>
            <p:cNvCxnSpPr/>
            <p:nvPr/>
          </p:nvCxnSpPr>
          <p:spPr>
            <a:xfrm flipV="1">
              <a:off x="2640702" y="1789306"/>
              <a:ext cx="676373" cy="68671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Přímá spojovací čára 116"/>
            <p:cNvCxnSpPr/>
            <p:nvPr/>
          </p:nvCxnSpPr>
          <p:spPr>
            <a:xfrm>
              <a:off x="3326040" y="1798271"/>
              <a:ext cx="804731" cy="47408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Skupina 120"/>
          <p:cNvGrpSpPr/>
          <p:nvPr/>
        </p:nvGrpSpPr>
        <p:grpSpPr>
          <a:xfrm>
            <a:off x="1927931" y="2984843"/>
            <a:ext cx="749761" cy="724612"/>
            <a:chOff x="1183885" y="1576517"/>
            <a:chExt cx="749761" cy="724612"/>
          </a:xfrm>
        </p:grpSpPr>
        <p:sp>
          <p:nvSpPr>
            <p:cNvPr id="83" name="Kosoúhelník 82"/>
            <p:cNvSpPr/>
            <p:nvPr/>
          </p:nvSpPr>
          <p:spPr>
            <a:xfrm rot="18906262">
              <a:off x="1299202" y="1987219"/>
              <a:ext cx="346737" cy="141417"/>
            </a:xfrm>
            <a:prstGeom prst="parallelogram">
              <a:avLst>
                <a:gd name="adj" fmla="val 99408"/>
              </a:avLst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4" name="Kosoúhelník 83"/>
            <p:cNvSpPr/>
            <p:nvPr/>
          </p:nvSpPr>
          <p:spPr>
            <a:xfrm rot="12631668" flipH="1">
              <a:off x="1480667" y="1954652"/>
              <a:ext cx="318879" cy="171294"/>
            </a:xfrm>
            <a:prstGeom prst="parallelogram">
              <a:avLst>
                <a:gd name="adj" fmla="val 59221"/>
              </a:avLst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5" name="Kosoúhelník 84"/>
            <p:cNvSpPr/>
            <p:nvPr/>
          </p:nvSpPr>
          <p:spPr>
            <a:xfrm rot="8093125">
              <a:off x="1624563" y="1928246"/>
              <a:ext cx="404910" cy="139538"/>
            </a:xfrm>
            <a:prstGeom prst="parallelogram">
              <a:avLst>
                <a:gd name="adj" fmla="val 99864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6" name="Kosoúhelník 85"/>
            <p:cNvSpPr/>
            <p:nvPr/>
          </p:nvSpPr>
          <p:spPr>
            <a:xfrm rot="5400000">
              <a:off x="1133325" y="1964287"/>
              <a:ext cx="310986" cy="209772"/>
            </a:xfrm>
            <a:prstGeom prst="parallelogram">
              <a:avLst>
                <a:gd name="adj" fmla="val 5679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0" name="Kosoúhelník 89"/>
            <p:cNvSpPr/>
            <p:nvPr/>
          </p:nvSpPr>
          <p:spPr>
            <a:xfrm rot="1828424">
              <a:off x="1444331" y="1958694"/>
              <a:ext cx="246235" cy="184668"/>
            </a:xfrm>
            <a:prstGeom prst="parallelogram">
              <a:avLst>
                <a:gd name="adj" fmla="val 24598"/>
              </a:avLst>
            </a:prstGeom>
            <a:solidFill>
              <a:schemeClr val="tx1">
                <a:lumMod val="75000"/>
                <a:lumOff val="2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7" name="Kosoúhelník 86"/>
            <p:cNvSpPr/>
            <p:nvPr/>
          </p:nvSpPr>
          <p:spPr>
            <a:xfrm rot="5400000">
              <a:off x="1263555" y="1982069"/>
              <a:ext cx="318845" cy="319276"/>
            </a:xfrm>
            <a:prstGeom prst="parallelogram">
              <a:avLst>
                <a:gd name="adj" fmla="val 58516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8" name="Kosoúhelník 87"/>
            <p:cNvSpPr/>
            <p:nvPr/>
          </p:nvSpPr>
          <p:spPr>
            <a:xfrm rot="18918876">
              <a:off x="1488966" y="2064907"/>
              <a:ext cx="444680" cy="92971"/>
            </a:xfrm>
            <a:prstGeom prst="parallelogram">
              <a:avLst>
                <a:gd name="adj" fmla="val 98838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9" name="Volný tvar 88"/>
            <p:cNvSpPr/>
            <p:nvPr/>
          </p:nvSpPr>
          <p:spPr>
            <a:xfrm>
              <a:off x="1183885" y="1576517"/>
              <a:ext cx="729338" cy="454971"/>
            </a:xfrm>
            <a:custGeom>
              <a:avLst/>
              <a:gdLst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70767 w 1092896"/>
                <a:gd name="connsiteY3" fmla="*/ 435280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80787 w 1092896"/>
                <a:gd name="connsiteY3" fmla="*/ 432774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0787 w 1080370"/>
                <a:gd name="connsiteY3" fmla="*/ 432774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0787 w 1082876"/>
                <a:gd name="connsiteY3" fmla="*/ 43277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776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3528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526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5798 w 1080370"/>
                <a:gd name="connsiteY3" fmla="*/ 425260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8303 w 1080370"/>
                <a:gd name="connsiteY3" fmla="*/ 435281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40709 h 541751"/>
                <a:gd name="connsiteX3" fmla="*/ 988303 w 1082876"/>
                <a:gd name="connsiteY3" fmla="*/ 435281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13567 w 1082876"/>
                <a:gd name="connsiteY4" fmla="*/ 159707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1024184 w 1082876"/>
                <a:gd name="connsiteY3" fmla="*/ 495628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143849"/>
                <a:gd name="connsiteY0" fmla="*/ 463463 h 544618"/>
                <a:gd name="connsiteX1" fmla="*/ 488515 w 1143849"/>
                <a:gd name="connsiteY1" fmla="*/ 0 h 544618"/>
                <a:gd name="connsiteX2" fmla="*/ 1143849 w 1143849"/>
                <a:gd name="connsiteY2" fmla="*/ 377254 h 544618"/>
                <a:gd name="connsiteX3" fmla="*/ 1024184 w 1143849"/>
                <a:gd name="connsiteY3" fmla="*/ 495628 h 544618"/>
                <a:gd name="connsiteX4" fmla="*/ 504905 w 1143849"/>
                <a:gd name="connsiteY4" fmla="*/ 191251 h 544618"/>
                <a:gd name="connsiteX5" fmla="*/ 142831 w 1143849"/>
                <a:gd name="connsiteY5" fmla="*/ 544618 h 544618"/>
                <a:gd name="connsiteX6" fmla="*/ 0 w 1143849"/>
                <a:gd name="connsiteY6" fmla="*/ 463463 h 544618"/>
                <a:gd name="connsiteX0" fmla="*/ 0 w 1143849"/>
                <a:gd name="connsiteY0" fmla="*/ 463463 h 607963"/>
                <a:gd name="connsiteX1" fmla="*/ 488515 w 1143849"/>
                <a:gd name="connsiteY1" fmla="*/ 0 h 607963"/>
                <a:gd name="connsiteX2" fmla="*/ 1143849 w 1143849"/>
                <a:gd name="connsiteY2" fmla="*/ 377254 h 607963"/>
                <a:gd name="connsiteX3" fmla="*/ 1024184 w 1143849"/>
                <a:gd name="connsiteY3" fmla="*/ 495628 h 607963"/>
                <a:gd name="connsiteX4" fmla="*/ 504905 w 1143849"/>
                <a:gd name="connsiteY4" fmla="*/ 191251 h 607963"/>
                <a:gd name="connsiteX5" fmla="*/ 79419 w 1143849"/>
                <a:gd name="connsiteY5" fmla="*/ 607963 h 607963"/>
                <a:gd name="connsiteX6" fmla="*/ 0 w 1143849"/>
                <a:gd name="connsiteY6" fmla="*/ 463463 h 607963"/>
                <a:gd name="connsiteX0" fmla="*/ 0 w 1204822"/>
                <a:gd name="connsiteY0" fmla="*/ 526807 h 607963"/>
                <a:gd name="connsiteX1" fmla="*/ 549488 w 1204822"/>
                <a:gd name="connsiteY1" fmla="*/ 0 h 607963"/>
                <a:gd name="connsiteX2" fmla="*/ 1204822 w 1204822"/>
                <a:gd name="connsiteY2" fmla="*/ 377254 h 607963"/>
                <a:gd name="connsiteX3" fmla="*/ 1085157 w 1204822"/>
                <a:gd name="connsiteY3" fmla="*/ 495628 h 607963"/>
                <a:gd name="connsiteX4" fmla="*/ 565878 w 1204822"/>
                <a:gd name="connsiteY4" fmla="*/ 191251 h 607963"/>
                <a:gd name="connsiteX5" fmla="*/ 140392 w 1204822"/>
                <a:gd name="connsiteY5" fmla="*/ 607963 h 607963"/>
                <a:gd name="connsiteX6" fmla="*/ 0 w 1204822"/>
                <a:gd name="connsiteY6" fmla="*/ 526807 h 607963"/>
                <a:gd name="connsiteX0" fmla="*/ 0 w 1207261"/>
                <a:gd name="connsiteY0" fmla="*/ 529244 h 607963"/>
                <a:gd name="connsiteX1" fmla="*/ 551927 w 1207261"/>
                <a:gd name="connsiteY1" fmla="*/ 0 h 607963"/>
                <a:gd name="connsiteX2" fmla="*/ 1207261 w 1207261"/>
                <a:gd name="connsiteY2" fmla="*/ 377254 h 607963"/>
                <a:gd name="connsiteX3" fmla="*/ 1087596 w 1207261"/>
                <a:gd name="connsiteY3" fmla="*/ 495628 h 607963"/>
                <a:gd name="connsiteX4" fmla="*/ 568317 w 1207261"/>
                <a:gd name="connsiteY4" fmla="*/ 191251 h 607963"/>
                <a:gd name="connsiteX5" fmla="*/ 142831 w 1207261"/>
                <a:gd name="connsiteY5" fmla="*/ 607963 h 607963"/>
                <a:gd name="connsiteX6" fmla="*/ 0 w 1207261"/>
                <a:gd name="connsiteY6" fmla="*/ 529244 h 607963"/>
                <a:gd name="connsiteX0" fmla="*/ 0 w 1202383"/>
                <a:gd name="connsiteY0" fmla="*/ 524371 h 607963"/>
                <a:gd name="connsiteX1" fmla="*/ 547049 w 1202383"/>
                <a:gd name="connsiteY1" fmla="*/ 0 h 607963"/>
                <a:gd name="connsiteX2" fmla="*/ 1202383 w 1202383"/>
                <a:gd name="connsiteY2" fmla="*/ 377254 h 607963"/>
                <a:gd name="connsiteX3" fmla="*/ 1082718 w 1202383"/>
                <a:gd name="connsiteY3" fmla="*/ 495628 h 607963"/>
                <a:gd name="connsiteX4" fmla="*/ 563439 w 1202383"/>
                <a:gd name="connsiteY4" fmla="*/ 191251 h 607963"/>
                <a:gd name="connsiteX5" fmla="*/ 137953 w 1202383"/>
                <a:gd name="connsiteY5" fmla="*/ 607963 h 607963"/>
                <a:gd name="connsiteX6" fmla="*/ 0 w 1202383"/>
                <a:gd name="connsiteY6" fmla="*/ 524371 h 607963"/>
                <a:gd name="connsiteX0" fmla="*/ 0 w 1209700"/>
                <a:gd name="connsiteY0" fmla="*/ 524371 h 607963"/>
                <a:gd name="connsiteX1" fmla="*/ 554366 w 1209700"/>
                <a:gd name="connsiteY1" fmla="*/ 0 h 607963"/>
                <a:gd name="connsiteX2" fmla="*/ 1209700 w 1209700"/>
                <a:gd name="connsiteY2" fmla="*/ 377254 h 607963"/>
                <a:gd name="connsiteX3" fmla="*/ 1090035 w 1209700"/>
                <a:gd name="connsiteY3" fmla="*/ 495628 h 607963"/>
                <a:gd name="connsiteX4" fmla="*/ 570756 w 1209700"/>
                <a:gd name="connsiteY4" fmla="*/ 191251 h 607963"/>
                <a:gd name="connsiteX5" fmla="*/ 145270 w 1209700"/>
                <a:gd name="connsiteY5" fmla="*/ 607963 h 607963"/>
                <a:gd name="connsiteX6" fmla="*/ 0 w 1209700"/>
                <a:gd name="connsiteY6" fmla="*/ 524371 h 607963"/>
                <a:gd name="connsiteX0" fmla="*/ 0 w 1207262"/>
                <a:gd name="connsiteY0" fmla="*/ 524371 h 607963"/>
                <a:gd name="connsiteX1" fmla="*/ 551928 w 1207262"/>
                <a:gd name="connsiteY1" fmla="*/ 0 h 607963"/>
                <a:gd name="connsiteX2" fmla="*/ 1207262 w 1207262"/>
                <a:gd name="connsiteY2" fmla="*/ 377254 h 607963"/>
                <a:gd name="connsiteX3" fmla="*/ 1087597 w 1207262"/>
                <a:gd name="connsiteY3" fmla="*/ 495628 h 607963"/>
                <a:gd name="connsiteX4" fmla="*/ 568318 w 1207262"/>
                <a:gd name="connsiteY4" fmla="*/ 191251 h 607963"/>
                <a:gd name="connsiteX5" fmla="*/ 142832 w 1207262"/>
                <a:gd name="connsiteY5" fmla="*/ 607963 h 607963"/>
                <a:gd name="connsiteX6" fmla="*/ 0 w 1207262"/>
                <a:gd name="connsiteY6" fmla="*/ 524371 h 607963"/>
                <a:gd name="connsiteX0" fmla="*/ 0 w 1207262"/>
                <a:gd name="connsiteY0" fmla="*/ 524371 h 618963"/>
                <a:gd name="connsiteX1" fmla="*/ 551928 w 1207262"/>
                <a:gd name="connsiteY1" fmla="*/ 0 h 618963"/>
                <a:gd name="connsiteX2" fmla="*/ 1207262 w 1207262"/>
                <a:gd name="connsiteY2" fmla="*/ 377254 h 618963"/>
                <a:gd name="connsiteX3" fmla="*/ 1087597 w 1207262"/>
                <a:gd name="connsiteY3" fmla="*/ 495628 h 618963"/>
                <a:gd name="connsiteX4" fmla="*/ 568318 w 1207262"/>
                <a:gd name="connsiteY4" fmla="*/ 191251 h 618963"/>
                <a:gd name="connsiteX5" fmla="*/ 135391 w 1207262"/>
                <a:gd name="connsiteY5" fmla="*/ 618963 h 618963"/>
                <a:gd name="connsiteX6" fmla="*/ 0 w 1207262"/>
                <a:gd name="connsiteY6" fmla="*/ 524371 h 618963"/>
                <a:gd name="connsiteX0" fmla="*/ 0 w 1210983"/>
                <a:gd name="connsiteY0" fmla="*/ 535372 h 618963"/>
                <a:gd name="connsiteX1" fmla="*/ 555649 w 1210983"/>
                <a:gd name="connsiteY1" fmla="*/ 0 h 618963"/>
                <a:gd name="connsiteX2" fmla="*/ 1210983 w 1210983"/>
                <a:gd name="connsiteY2" fmla="*/ 377254 h 618963"/>
                <a:gd name="connsiteX3" fmla="*/ 1091318 w 1210983"/>
                <a:gd name="connsiteY3" fmla="*/ 495628 h 618963"/>
                <a:gd name="connsiteX4" fmla="*/ 572039 w 1210983"/>
                <a:gd name="connsiteY4" fmla="*/ 191251 h 618963"/>
                <a:gd name="connsiteX5" fmla="*/ 139112 w 1210983"/>
                <a:gd name="connsiteY5" fmla="*/ 618963 h 618963"/>
                <a:gd name="connsiteX6" fmla="*/ 0 w 1210983"/>
                <a:gd name="connsiteY6" fmla="*/ 535372 h 618963"/>
                <a:gd name="connsiteX0" fmla="*/ 0 w 1210983"/>
                <a:gd name="connsiteY0" fmla="*/ 535372 h 535372"/>
                <a:gd name="connsiteX1" fmla="*/ 555649 w 1210983"/>
                <a:gd name="connsiteY1" fmla="*/ 0 h 535372"/>
                <a:gd name="connsiteX2" fmla="*/ 1210983 w 1210983"/>
                <a:gd name="connsiteY2" fmla="*/ 377254 h 535372"/>
                <a:gd name="connsiteX3" fmla="*/ 1091318 w 1210983"/>
                <a:gd name="connsiteY3" fmla="*/ 495628 h 535372"/>
                <a:gd name="connsiteX4" fmla="*/ 572039 w 1210983"/>
                <a:gd name="connsiteY4" fmla="*/ 191251 h 535372"/>
                <a:gd name="connsiteX5" fmla="*/ 477824 w 1210983"/>
                <a:gd name="connsiteY5" fmla="*/ 293971 h 535372"/>
                <a:gd name="connsiteX6" fmla="*/ 0 w 1210983"/>
                <a:gd name="connsiteY6" fmla="*/ 535372 h 535372"/>
                <a:gd name="connsiteX0" fmla="*/ 0 w 1210983"/>
                <a:gd name="connsiteY0" fmla="*/ 535372 h 535372"/>
                <a:gd name="connsiteX1" fmla="*/ 555649 w 1210983"/>
                <a:gd name="connsiteY1" fmla="*/ 0 h 535372"/>
                <a:gd name="connsiteX2" fmla="*/ 1210983 w 1210983"/>
                <a:gd name="connsiteY2" fmla="*/ 377254 h 535372"/>
                <a:gd name="connsiteX3" fmla="*/ 694669 w 1210983"/>
                <a:gd name="connsiteY3" fmla="*/ 265059 h 535372"/>
                <a:gd name="connsiteX4" fmla="*/ 572039 w 1210983"/>
                <a:gd name="connsiteY4" fmla="*/ 191251 h 535372"/>
                <a:gd name="connsiteX5" fmla="*/ 477824 w 1210983"/>
                <a:gd name="connsiteY5" fmla="*/ 293971 h 535372"/>
                <a:gd name="connsiteX6" fmla="*/ 0 w 1210983"/>
                <a:gd name="connsiteY6" fmla="*/ 535372 h 535372"/>
                <a:gd name="connsiteX0" fmla="*/ 0 w 821358"/>
                <a:gd name="connsiteY0" fmla="*/ 535372 h 535372"/>
                <a:gd name="connsiteX1" fmla="*/ 555649 w 821358"/>
                <a:gd name="connsiteY1" fmla="*/ 0 h 535372"/>
                <a:gd name="connsiteX2" fmla="*/ 821358 w 821358"/>
                <a:gd name="connsiteY2" fmla="*/ 151685 h 535372"/>
                <a:gd name="connsiteX3" fmla="*/ 694669 w 821358"/>
                <a:gd name="connsiteY3" fmla="*/ 265059 h 535372"/>
                <a:gd name="connsiteX4" fmla="*/ 572039 w 821358"/>
                <a:gd name="connsiteY4" fmla="*/ 191251 h 535372"/>
                <a:gd name="connsiteX5" fmla="*/ 477824 w 821358"/>
                <a:gd name="connsiteY5" fmla="*/ 293971 h 535372"/>
                <a:gd name="connsiteX6" fmla="*/ 0 w 821358"/>
                <a:gd name="connsiteY6" fmla="*/ 535372 h 535372"/>
                <a:gd name="connsiteX0" fmla="*/ 0 w 480437"/>
                <a:gd name="connsiteY0" fmla="*/ 210617 h 293971"/>
                <a:gd name="connsiteX1" fmla="*/ 214728 w 480437"/>
                <a:gd name="connsiteY1" fmla="*/ 0 h 293971"/>
                <a:gd name="connsiteX2" fmla="*/ 480437 w 480437"/>
                <a:gd name="connsiteY2" fmla="*/ 151685 h 293971"/>
                <a:gd name="connsiteX3" fmla="*/ 353748 w 480437"/>
                <a:gd name="connsiteY3" fmla="*/ 265059 h 293971"/>
                <a:gd name="connsiteX4" fmla="*/ 231118 w 480437"/>
                <a:gd name="connsiteY4" fmla="*/ 191251 h 293971"/>
                <a:gd name="connsiteX5" fmla="*/ 136903 w 480437"/>
                <a:gd name="connsiteY5" fmla="*/ 293971 h 293971"/>
                <a:gd name="connsiteX6" fmla="*/ 0 w 480437"/>
                <a:gd name="connsiteY6" fmla="*/ 210617 h 293971"/>
                <a:gd name="connsiteX0" fmla="*/ 0 w 467450"/>
                <a:gd name="connsiteY0" fmla="*/ 210617 h 293971"/>
                <a:gd name="connsiteX1" fmla="*/ 214728 w 467450"/>
                <a:gd name="connsiteY1" fmla="*/ 0 h 293971"/>
                <a:gd name="connsiteX2" fmla="*/ 467450 w 467450"/>
                <a:gd name="connsiteY2" fmla="*/ 145286 h 293971"/>
                <a:gd name="connsiteX3" fmla="*/ 353748 w 467450"/>
                <a:gd name="connsiteY3" fmla="*/ 265059 h 293971"/>
                <a:gd name="connsiteX4" fmla="*/ 231118 w 467450"/>
                <a:gd name="connsiteY4" fmla="*/ 191251 h 293971"/>
                <a:gd name="connsiteX5" fmla="*/ 136903 w 467450"/>
                <a:gd name="connsiteY5" fmla="*/ 293971 h 293971"/>
                <a:gd name="connsiteX6" fmla="*/ 0 w 467450"/>
                <a:gd name="connsiteY6" fmla="*/ 210617 h 293971"/>
                <a:gd name="connsiteX0" fmla="*/ 0 w 467450"/>
                <a:gd name="connsiteY0" fmla="*/ 210617 h 287352"/>
                <a:gd name="connsiteX1" fmla="*/ 214728 w 467450"/>
                <a:gd name="connsiteY1" fmla="*/ 0 h 287352"/>
                <a:gd name="connsiteX2" fmla="*/ 467450 w 467450"/>
                <a:gd name="connsiteY2" fmla="*/ 145286 h 287352"/>
                <a:gd name="connsiteX3" fmla="*/ 353748 w 467450"/>
                <a:gd name="connsiteY3" fmla="*/ 265059 h 287352"/>
                <a:gd name="connsiteX4" fmla="*/ 231118 w 467450"/>
                <a:gd name="connsiteY4" fmla="*/ 191251 h 287352"/>
                <a:gd name="connsiteX5" fmla="*/ 133545 w 467450"/>
                <a:gd name="connsiteY5" fmla="*/ 287352 h 287352"/>
                <a:gd name="connsiteX6" fmla="*/ 0 w 467450"/>
                <a:gd name="connsiteY6" fmla="*/ 210617 h 287352"/>
                <a:gd name="connsiteX0" fmla="*/ 0 w 467450"/>
                <a:gd name="connsiteY0" fmla="*/ 210617 h 287352"/>
                <a:gd name="connsiteX1" fmla="*/ 214728 w 467450"/>
                <a:gd name="connsiteY1" fmla="*/ 0 h 287352"/>
                <a:gd name="connsiteX2" fmla="*/ 467450 w 467450"/>
                <a:gd name="connsiteY2" fmla="*/ 145286 h 287352"/>
                <a:gd name="connsiteX3" fmla="*/ 353748 w 467450"/>
                <a:gd name="connsiteY3" fmla="*/ 261750 h 287352"/>
                <a:gd name="connsiteX4" fmla="*/ 231118 w 467450"/>
                <a:gd name="connsiteY4" fmla="*/ 191251 h 287352"/>
                <a:gd name="connsiteX5" fmla="*/ 133545 w 467450"/>
                <a:gd name="connsiteY5" fmla="*/ 287352 h 287352"/>
                <a:gd name="connsiteX6" fmla="*/ 0 w 467450"/>
                <a:gd name="connsiteY6" fmla="*/ 210617 h 28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7450" h="287352">
                  <a:moveTo>
                    <a:pt x="0" y="210617"/>
                  </a:moveTo>
                  <a:lnTo>
                    <a:pt x="214728" y="0"/>
                  </a:lnTo>
                  <a:lnTo>
                    <a:pt x="467450" y="145286"/>
                  </a:lnTo>
                  <a:lnTo>
                    <a:pt x="353748" y="261750"/>
                  </a:lnTo>
                  <a:lnTo>
                    <a:pt x="231118" y="191251"/>
                  </a:lnTo>
                  <a:lnTo>
                    <a:pt x="133545" y="287352"/>
                  </a:lnTo>
                  <a:lnTo>
                    <a:pt x="0" y="21061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93" name="Elipsa 92"/>
          <p:cNvSpPr/>
          <p:nvPr/>
        </p:nvSpPr>
        <p:spPr>
          <a:xfrm>
            <a:off x="2181226" y="3219762"/>
            <a:ext cx="210212" cy="19987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04" name="Skupina 203"/>
          <p:cNvGrpSpPr/>
          <p:nvPr/>
        </p:nvGrpSpPr>
        <p:grpSpPr>
          <a:xfrm>
            <a:off x="6569027" y="3898966"/>
            <a:ext cx="1678935" cy="1172966"/>
            <a:chOff x="6102832" y="2015535"/>
            <a:chExt cx="1678935" cy="1172966"/>
          </a:xfrm>
        </p:grpSpPr>
        <p:sp>
          <p:nvSpPr>
            <p:cNvPr id="169" name="Kosoúhelník 168"/>
            <p:cNvSpPr/>
            <p:nvPr/>
          </p:nvSpPr>
          <p:spPr>
            <a:xfrm rot="5400000">
              <a:off x="6213045" y="2488899"/>
              <a:ext cx="589389" cy="809816"/>
            </a:xfrm>
            <a:prstGeom prst="parallelogram">
              <a:avLst>
                <a:gd name="adj" fmla="val 79979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0" name="Kosoúhelník 169"/>
            <p:cNvSpPr/>
            <p:nvPr/>
          </p:nvSpPr>
          <p:spPr>
            <a:xfrm rot="18918876">
              <a:off x="6731647" y="2737138"/>
              <a:ext cx="1050120" cy="92971"/>
            </a:xfrm>
            <a:prstGeom prst="parallelogram">
              <a:avLst>
                <a:gd name="adj" fmla="val 98838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2" name="Kosoúhelník 171"/>
            <p:cNvSpPr/>
            <p:nvPr/>
          </p:nvSpPr>
          <p:spPr>
            <a:xfrm rot="1828424">
              <a:off x="6260705" y="2018343"/>
              <a:ext cx="1178047" cy="930535"/>
            </a:xfrm>
            <a:prstGeom prst="parallelogram">
              <a:avLst>
                <a:gd name="adj" fmla="val 25972"/>
              </a:avLst>
            </a:prstGeom>
            <a:solidFill>
              <a:schemeClr val="tx1">
                <a:lumMod val="75000"/>
                <a:lumOff val="2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3" name="Volný tvar 172"/>
            <p:cNvSpPr/>
            <p:nvPr/>
          </p:nvSpPr>
          <p:spPr>
            <a:xfrm rot="1828424">
              <a:off x="6267259" y="2018896"/>
              <a:ext cx="1168673" cy="934876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479383 w 593529"/>
                <a:gd name="connsiteY0" fmla="*/ 455929 h 547369"/>
                <a:gd name="connsiteX1" fmla="*/ 0 w 593529"/>
                <a:gd name="connsiteY1" fmla="*/ 455929 h 547369"/>
                <a:gd name="connsiteX2" fmla="*/ 114146 w 593529"/>
                <a:gd name="connsiteY2" fmla="*/ 0 h 547369"/>
                <a:gd name="connsiteX3" fmla="*/ 593529 w 593529"/>
                <a:gd name="connsiteY3" fmla="*/ 0 h 547369"/>
                <a:gd name="connsiteX4" fmla="*/ 570823 w 593529"/>
                <a:gd name="connsiteY4" fmla="*/ 547369 h 547369"/>
                <a:gd name="connsiteX0" fmla="*/ 479383 w 593529"/>
                <a:gd name="connsiteY0" fmla="*/ 455929 h 455929"/>
                <a:gd name="connsiteX1" fmla="*/ 0 w 593529"/>
                <a:gd name="connsiteY1" fmla="*/ 455929 h 455929"/>
                <a:gd name="connsiteX2" fmla="*/ 114146 w 593529"/>
                <a:gd name="connsiteY2" fmla="*/ 0 h 455929"/>
                <a:gd name="connsiteX3" fmla="*/ 593529 w 593529"/>
                <a:gd name="connsiteY3" fmla="*/ 0 h 455929"/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0" fmla="*/ 0 w 616822"/>
                <a:gd name="connsiteY0" fmla="*/ 578343 h 578343"/>
                <a:gd name="connsiteX1" fmla="*/ 137439 w 616822"/>
                <a:gd name="connsiteY1" fmla="*/ 0 h 578343"/>
                <a:gd name="connsiteX2" fmla="*/ 616822 w 616822"/>
                <a:gd name="connsiteY2" fmla="*/ 0 h 578343"/>
                <a:gd name="connsiteX0" fmla="*/ 0 w 686189"/>
                <a:gd name="connsiteY0" fmla="*/ 578343 h 578343"/>
                <a:gd name="connsiteX1" fmla="*/ 137439 w 686189"/>
                <a:gd name="connsiteY1" fmla="*/ 0 h 578343"/>
                <a:gd name="connsiteX2" fmla="*/ 686189 w 686189"/>
                <a:gd name="connsiteY2" fmla="*/ 242 h 578343"/>
                <a:gd name="connsiteX0" fmla="*/ 0 w 689173"/>
                <a:gd name="connsiteY0" fmla="*/ 661442 h 661442"/>
                <a:gd name="connsiteX1" fmla="*/ 140423 w 689173"/>
                <a:gd name="connsiteY1" fmla="*/ 0 h 661442"/>
                <a:gd name="connsiteX2" fmla="*/ 689173 w 689173"/>
                <a:gd name="connsiteY2" fmla="*/ 242 h 661442"/>
                <a:gd name="connsiteX0" fmla="*/ 0 w 699302"/>
                <a:gd name="connsiteY0" fmla="*/ 661442 h 661442"/>
                <a:gd name="connsiteX1" fmla="*/ 140423 w 699302"/>
                <a:gd name="connsiteY1" fmla="*/ 0 h 661442"/>
                <a:gd name="connsiteX2" fmla="*/ 699302 w 699302"/>
                <a:gd name="connsiteY2" fmla="*/ 344 h 66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302" h="661442">
                  <a:moveTo>
                    <a:pt x="0" y="661442"/>
                  </a:moveTo>
                  <a:lnTo>
                    <a:pt x="140423" y="0"/>
                  </a:lnTo>
                  <a:lnTo>
                    <a:pt x="699302" y="3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4" name="Volný tvar 173"/>
            <p:cNvSpPr/>
            <p:nvPr/>
          </p:nvSpPr>
          <p:spPr>
            <a:xfrm rot="1828424">
              <a:off x="6259618" y="2015535"/>
              <a:ext cx="1185325" cy="936850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4" fmla="*/ 205586 w 593529"/>
                <a:gd name="connsiteY4" fmla="*/ 91440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0" fmla="*/ 593529 w 593529"/>
                <a:gd name="connsiteY0" fmla="*/ 0 h 455929"/>
                <a:gd name="connsiteX1" fmla="*/ 479383 w 593529"/>
                <a:gd name="connsiteY1" fmla="*/ 455929 h 455929"/>
                <a:gd name="connsiteX2" fmla="*/ 0 w 593529"/>
                <a:gd name="connsiteY2" fmla="*/ 455929 h 455929"/>
                <a:gd name="connsiteX0" fmla="*/ 593529 w 593529"/>
                <a:gd name="connsiteY0" fmla="*/ 0 h 459589"/>
                <a:gd name="connsiteX1" fmla="*/ 502515 w 593529"/>
                <a:gd name="connsiteY1" fmla="*/ 459589 h 459589"/>
                <a:gd name="connsiteX2" fmla="*/ 0 w 593529"/>
                <a:gd name="connsiteY2" fmla="*/ 455929 h 459589"/>
                <a:gd name="connsiteX0" fmla="*/ 628368 w 628368"/>
                <a:gd name="connsiteY0" fmla="*/ 0 h 574174"/>
                <a:gd name="connsiteX1" fmla="*/ 502515 w 628368"/>
                <a:gd name="connsiteY1" fmla="*/ 574174 h 574174"/>
                <a:gd name="connsiteX2" fmla="*/ 0 w 628368"/>
                <a:gd name="connsiteY2" fmla="*/ 570514 h 574174"/>
                <a:gd name="connsiteX0" fmla="*/ 628368 w 641026"/>
                <a:gd name="connsiteY0" fmla="*/ 85449 h 659623"/>
                <a:gd name="connsiteX1" fmla="*/ 641026 w 641026"/>
                <a:gd name="connsiteY1" fmla="*/ 0 h 659623"/>
                <a:gd name="connsiteX2" fmla="*/ 502515 w 641026"/>
                <a:gd name="connsiteY2" fmla="*/ 659623 h 659623"/>
                <a:gd name="connsiteX3" fmla="*/ 0 w 641026"/>
                <a:gd name="connsiteY3" fmla="*/ 655963 h 659623"/>
                <a:gd name="connsiteX0" fmla="*/ 643856 w 656514"/>
                <a:gd name="connsiteY0" fmla="*/ 85449 h 662839"/>
                <a:gd name="connsiteX1" fmla="*/ 656514 w 656514"/>
                <a:gd name="connsiteY1" fmla="*/ 0 h 662839"/>
                <a:gd name="connsiteX2" fmla="*/ 518003 w 656514"/>
                <a:gd name="connsiteY2" fmla="*/ 659623 h 662839"/>
                <a:gd name="connsiteX3" fmla="*/ 0 w 656514"/>
                <a:gd name="connsiteY3" fmla="*/ 662839 h 662839"/>
                <a:gd name="connsiteX0" fmla="*/ 656514 w 656514"/>
                <a:gd name="connsiteY0" fmla="*/ 0 h 662839"/>
                <a:gd name="connsiteX1" fmla="*/ 518003 w 656514"/>
                <a:gd name="connsiteY1" fmla="*/ 659623 h 662839"/>
                <a:gd name="connsiteX2" fmla="*/ 0 w 656514"/>
                <a:gd name="connsiteY2" fmla="*/ 662839 h 66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514" h="662839">
                  <a:moveTo>
                    <a:pt x="656514" y="0"/>
                  </a:moveTo>
                  <a:lnTo>
                    <a:pt x="518003" y="659623"/>
                  </a:lnTo>
                  <a:lnTo>
                    <a:pt x="0" y="662839"/>
                  </a:lnTo>
                </a:path>
              </a:pathLst>
            </a:cu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191" name="Skupina 190"/>
            <p:cNvGrpSpPr/>
            <p:nvPr/>
          </p:nvGrpSpPr>
          <p:grpSpPr>
            <a:xfrm>
              <a:off x="6621589" y="2599070"/>
              <a:ext cx="425201" cy="326349"/>
              <a:chOff x="4532248" y="3599043"/>
              <a:chExt cx="425201" cy="326349"/>
            </a:xfrm>
          </p:grpSpPr>
          <p:sp>
            <p:nvSpPr>
              <p:cNvPr id="192" name="Kosoúhelník 191"/>
              <p:cNvSpPr/>
              <p:nvPr/>
            </p:nvSpPr>
            <p:spPr>
              <a:xfrm rot="12626143">
                <a:off x="4532248" y="3606424"/>
                <a:ext cx="425201" cy="318968"/>
              </a:xfrm>
              <a:prstGeom prst="parallelogram">
                <a:avLst>
                  <a:gd name="adj" fmla="val 29672"/>
                </a:avLst>
              </a:prstGeom>
              <a:solidFill>
                <a:srgbClr val="FFFFFF">
                  <a:alpha val="69804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93" name="TextovéPole 192"/>
              <p:cNvSpPr txBox="1"/>
              <p:nvPr/>
            </p:nvSpPr>
            <p:spPr>
              <a:xfrm rot="1868483">
                <a:off x="4590093" y="3599043"/>
                <a:ext cx="3241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b="1" i="1" dirty="0"/>
                  <a:t>A</a:t>
                </a:r>
                <a:r>
                  <a:rPr lang="cs-CZ" sz="1400" b="1" i="1" baseline="-25000" dirty="0"/>
                  <a:t>j</a:t>
                </a:r>
              </a:p>
            </p:txBody>
          </p:sp>
        </p:grpSp>
      </p:grpSp>
      <p:sp>
        <p:nvSpPr>
          <p:cNvPr id="208" name="TextovéPole 207"/>
          <p:cNvSpPr txBox="1"/>
          <p:nvPr/>
        </p:nvSpPr>
        <p:spPr>
          <a:xfrm>
            <a:off x="2884015" y="3243441"/>
            <a:ext cx="3000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b="1" dirty="0"/>
              <a:t>=</a:t>
            </a:r>
          </a:p>
        </p:txBody>
      </p:sp>
      <p:sp>
        <p:nvSpPr>
          <p:cNvPr id="209" name="TextovéPole 208"/>
          <p:cNvSpPr txBox="1"/>
          <p:nvPr/>
        </p:nvSpPr>
        <p:spPr>
          <a:xfrm>
            <a:off x="5656428" y="3204772"/>
            <a:ext cx="3000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b="1" dirty="0"/>
              <a:t>−</a:t>
            </a:r>
          </a:p>
        </p:txBody>
      </p:sp>
      <p:sp>
        <p:nvSpPr>
          <p:cNvPr id="210" name="TextovéPole 209"/>
          <p:cNvSpPr txBox="1"/>
          <p:nvPr/>
        </p:nvSpPr>
        <p:spPr>
          <a:xfrm>
            <a:off x="8548751" y="3204771"/>
            <a:ext cx="3000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b="1" dirty="0"/>
              <a:t>−</a:t>
            </a:r>
          </a:p>
        </p:txBody>
      </p:sp>
      <p:sp>
        <p:nvSpPr>
          <p:cNvPr id="212" name="TextovéPole 211"/>
          <p:cNvSpPr txBox="1"/>
          <p:nvPr/>
        </p:nvSpPr>
        <p:spPr>
          <a:xfrm>
            <a:off x="9538447" y="3004048"/>
            <a:ext cx="35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i="1" dirty="0">
                <a:solidFill>
                  <a:srgbClr val="FF0000"/>
                </a:solidFill>
              </a:rPr>
              <a:t>Ψ</a:t>
            </a:r>
            <a:endParaRPr lang="cs-CZ" sz="1600" dirty="0">
              <a:solidFill>
                <a:srgbClr val="FF0000"/>
              </a:solidFill>
            </a:endParaRPr>
          </a:p>
        </p:txBody>
      </p:sp>
      <p:grpSp>
        <p:nvGrpSpPr>
          <p:cNvPr id="154" name="Skupina 153"/>
          <p:cNvGrpSpPr/>
          <p:nvPr/>
        </p:nvGrpSpPr>
        <p:grpSpPr>
          <a:xfrm>
            <a:off x="5929144" y="1614516"/>
            <a:ext cx="2696104" cy="2693921"/>
            <a:chOff x="4405144" y="80679"/>
            <a:chExt cx="2696104" cy="2693921"/>
          </a:xfrm>
        </p:grpSpPr>
        <p:grpSp>
          <p:nvGrpSpPr>
            <p:cNvPr id="203" name="Skupina 202"/>
            <p:cNvGrpSpPr/>
            <p:nvPr/>
          </p:nvGrpSpPr>
          <p:grpSpPr>
            <a:xfrm>
              <a:off x="4415141" y="345214"/>
              <a:ext cx="2686107" cy="2355303"/>
              <a:chOff x="3482781" y="1062414"/>
              <a:chExt cx="2686107" cy="2355303"/>
            </a:xfrm>
          </p:grpSpPr>
          <p:sp>
            <p:nvSpPr>
              <p:cNvPr id="165" name="Kosoúhelník 164"/>
              <p:cNvSpPr/>
              <p:nvPr/>
            </p:nvSpPr>
            <p:spPr>
              <a:xfrm rot="18906262">
                <a:off x="3482781" y="1905814"/>
                <a:ext cx="1916924" cy="974304"/>
              </a:xfrm>
              <a:prstGeom prst="parallelogram">
                <a:avLst>
                  <a:gd name="adj" fmla="val 99408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66" name="Kosoúhelník 165"/>
              <p:cNvSpPr/>
              <p:nvPr/>
            </p:nvSpPr>
            <p:spPr>
              <a:xfrm rot="12631668" flipH="1">
                <a:off x="4365488" y="1705546"/>
                <a:ext cx="1636019" cy="1174466"/>
              </a:xfrm>
              <a:prstGeom prst="parallelogram">
                <a:avLst>
                  <a:gd name="adj" fmla="val 59221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31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67" name="Kosoúhelník 166"/>
              <p:cNvSpPr/>
              <p:nvPr/>
            </p:nvSpPr>
            <p:spPr>
              <a:xfrm rot="8093125">
                <a:off x="5069342" y="1953941"/>
                <a:ext cx="1229525" cy="969566"/>
              </a:xfrm>
              <a:prstGeom prst="parallelogram">
                <a:avLst>
                  <a:gd name="adj" fmla="val 99864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68" name="Kosoúhelník 167"/>
              <p:cNvSpPr/>
              <p:nvPr/>
            </p:nvSpPr>
            <p:spPr>
              <a:xfrm rot="5400000">
                <a:off x="3239777" y="2556892"/>
                <a:ext cx="1503950" cy="217700"/>
              </a:xfrm>
              <a:prstGeom prst="parallelogram">
                <a:avLst>
                  <a:gd name="adj" fmla="val 6040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71" name="Volný tvar 170"/>
              <p:cNvSpPr/>
              <p:nvPr/>
            </p:nvSpPr>
            <p:spPr>
              <a:xfrm>
                <a:off x="3882858" y="1062414"/>
                <a:ext cx="1889435" cy="980016"/>
              </a:xfrm>
              <a:custGeom>
                <a:avLst/>
                <a:gdLst>
                  <a:gd name="connsiteX0" fmla="*/ 0 w 1092896"/>
                  <a:gd name="connsiteY0" fmla="*/ 463463 h 541751"/>
                  <a:gd name="connsiteX1" fmla="*/ 488515 w 1092896"/>
                  <a:gd name="connsiteY1" fmla="*/ 0 h 541751"/>
                  <a:gd name="connsiteX2" fmla="*/ 1092896 w 1092896"/>
                  <a:gd name="connsiteY2" fmla="*/ 338203 h 541751"/>
                  <a:gd name="connsiteX3" fmla="*/ 970767 w 1092896"/>
                  <a:gd name="connsiteY3" fmla="*/ 435280 h 541751"/>
                  <a:gd name="connsiteX4" fmla="*/ 513567 w 1092896"/>
                  <a:gd name="connsiteY4" fmla="*/ 159707 h 541751"/>
                  <a:gd name="connsiteX5" fmla="*/ 128392 w 1092896"/>
                  <a:gd name="connsiteY5" fmla="*/ 541751 h 541751"/>
                  <a:gd name="connsiteX6" fmla="*/ 0 w 1092896"/>
                  <a:gd name="connsiteY6" fmla="*/ 463463 h 541751"/>
                  <a:gd name="connsiteX0" fmla="*/ 0 w 1092896"/>
                  <a:gd name="connsiteY0" fmla="*/ 463463 h 541751"/>
                  <a:gd name="connsiteX1" fmla="*/ 488515 w 1092896"/>
                  <a:gd name="connsiteY1" fmla="*/ 0 h 541751"/>
                  <a:gd name="connsiteX2" fmla="*/ 1092896 w 1092896"/>
                  <a:gd name="connsiteY2" fmla="*/ 338203 h 541751"/>
                  <a:gd name="connsiteX3" fmla="*/ 980787 w 1092896"/>
                  <a:gd name="connsiteY3" fmla="*/ 432774 h 541751"/>
                  <a:gd name="connsiteX4" fmla="*/ 513567 w 1092896"/>
                  <a:gd name="connsiteY4" fmla="*/ 159707 h 541751"/>
                  <a:gd name="connsiteX5" fmla="*/ 128392 w 1092896"/>
                  <a:gd name="connsiteY5" fmla="*/ 541751 h 541751"/>
                  <a:gd name="connsiteX6" fmla="*/ 0 w 1092896"/>
                  <a:gd name="connsiteY6" fmla="*/ 463463 h 541751"/>
                  <a:gd name="connsiteX0" fmla="*/ 0 w 1080370"/>
                  <a:gd name="connsiteY0" fmla="*/ 463463 h 541751"/>
                  <a:gd name="connsiteX1" fmla="*/ 488515 w 1080370"/>
                  <a:gd name="connsiteY1" fmla="*/ 0 h 541751"/>
                  <a:gd name="connsiteX2" fmla="*/ 1080370 w 1080370"/>
                  <a:gd name="connsiteY2" fmla="*/ 333193 h 541751"/>
                  <a:gd name="connsiteX3" fmla="*/ 980787 w 1080370"/>
                  <a:gd name="connsiteY3" fmla="*/ 432774 h 541751"/>
                  <a:gd name="connsiteX4" fmla="*/ 513567 w 1080370"/>
                  <a:gd name="connsiteY4" fmla="*/ 159707 h 541751"/>
                  <a:gd name="connsiteX5" fmla="*/ 128392 w 1080370"/>
                  <a:gd name="connsiteY5" fmla="*/ 541751 h 541751"/>
                  <a:gd name="connsiteX6" fmla="*/ 0 w 1080370"/>
                  <a:gd name="connsiteY6" fmla="*/ 463463 h 541751"/>
                  <a:gd name="connsiteX0" fmla="*/ 0 w 1082876"/>
                  <a:gd name="connsiteY0" fmla="*/ 463463 h 541751"/>
                  <a:gd name="connsiteX1" fmla="*/ 488515 w 1082876"/>
                  <a:gd name="connsiteY1" fmla="*/ 0 h 541751"/>
                  <a:gd name="connsiteX2" fmla="*/ 1082876 w 1082876"/>
                  <a:gd name="connsiteY2" fmla="*/ 333193 h 541751"/>
                  <a:gd name="connsiteX3" fmla="*/ 980787 w 1082876"/>
                  <a:gd name="connsiteY3" fmla="*/ 432774 h 541751"/>
                  <a:gd name="connsiteX4" fmla="*/ 513567 w 1082876"/>
                  <a:gd name="connsiteY4" fmla="*/ 159707 h 541751"/>
                  <a:gd name="connsiteX5" fmla="*/ 128392 w 1082876"/>
                  <a:gd name="connsiteY5" fmla="*/ 541751 h 541751"/>
                  <a:gd name="connsiteX6" fmla="*/ 0 w 1082876"/>
                  <a:gd name="connsiteY6" fmla="*/ 463463 h 541751"/>
                  <a:gd name="connsiteX0" fmla="*/ 0 w 1082876"/>
                  <a:gd name="connsiteY0" fmla="*/ 463463 h 541751"/>
                  <a:gd name="connsiteX1" fmla="*/ 488515 w 1082876"/>
                  <a:gd name="connsiteY1" fmla="*/ 0 h 541751"/>
                  <a:gd name="connsiteX2" fmla="*/ 1082876 w 1082876"/>
                  <a:gd name="connsiteY2" fmla="*/ 333193 h 541751"/>
                  <a:gd name="connsiteX3" fmla="*/ 985798 w 1082876"/>
                  <a:gd name="connsiteY3" fmla="*/ 427764 h 541751"/>
                  <a:gd name="connsiteX4" fmla="*/ 513567 w 1082876"/>
                  <a:gd name="connsiteY4" fmla="*/ 159707 h 541751"/>
                  <a:gd name="connsiteX5" fmla="*/ 128392 w 1082876"/>
                  <a:gd name="connsiteY5" fmla="*/ 541751 h 541751"/>
                  <a:gd name="connsiteX6" fmla="*/ 0 w 1082876"/>
                  <a:gd name="connsiteY6" fmla="*/ 463463 h 541751"/>
                  <a:gd name="connsiteX0" fmla="*/ 0 w 1082876"/>
                  <a:gd name="connsiteY0" fmla="*/ 463463 h 541751"/>
                  <a:gd name="connsiteX1" fmla="*/ 488515 w 1082876"/>
                  <a:gd name="connsiteY1" fmla="*/ 0 h 541751"/>
                  <a:gd name="connsiteX2" fmla="*/ 1082876 w 1082876"/>
                  <a:gd name="connsiteY2" fmla="*/ 333193 h 541751"/>
                  <a:gd name="connsiteX3" fmla="*/ 985798 w 1082876"/>
                  <a:gd name="connsiteY3" fmla="*/ 435280 h 541751"/>
                  <a:gd name="connsiteX4" fmla="*/ 513567 w 1082876"/>
                  <a:gd name="connsiteY4" fmla="*/ 159707 h 541751"/>
                  <a:gd name="connsiteX5" fmla="*/ 128392 w 1082876"/>
                  <a:gd name="connsiteY5" fmla="*/ 541751 h 541751"/>
                  <a:gd name="connsiteX6" fmla="*/ 0 w 1082876"/>
                  <a:gd name="connsiteY6" fmla="*/ 463463 h 541751"/>
                  <a:gd name="connsiteX0" fmla="*/ 0 w 1082876"/>
                  <a:gd name="connsiteY0" fmla="*/ 463463 h 541751"/>
                  <a:gd name="connsiteX1" fmla="*/ 488515 w 1082876"/>
                  <a:gd name="connsiteY1" fmla="*/ 0 h 541751"/>
                  <a:gd name="connsiteX2" fmla="*/ 1082876 w 1082876"/>
                  <a:gd name="connsiteY2" fmla="*/ 333193 h 541751"/>
                  <a:gd name="connsiteX3" fmla="*/ 985798 w 1082876"/>
                  <a:gd name="connsiteY3" fmla="*/ 425260 h 541751"/>
                  <a:gd name="connsiteX4" fmla="*/ 513567 w 1082876"/>
                  <a:gd name="connsiteY4" fmla="*/ 159707 h 541751"/>
                  <a:gd name="connsiteX5" fmla="*/ 128392 w 1082876"/>
                  <a:gd name="connsiteY5" fmla="*/ 541751 h 541751"/>
                  <a:gd name="connsiteX6" fmla="*/ 0 w 1082876"/>
                  <a:gd name="connsiteY6" fmla="*/ 463463 h 541751"/>
                  <a:gd name="connsiteX0" fmla="*/ 0 w 1080370"/>
                  <a:gd name="connsiteY0" fmla="*/ 463463 h 541751"/>
                  <a:gd name="connsiteX1" fmla="*/ 488515 w 1080370"/>
                  <a:gd name="connsiteY1" fmla="*/ 0 h 541751"/>
                  <a:gd name="connsiteX2" fmla="*/ 1080370 w 1080370"/>
                  <a:gd name="connsiteY2" fmla="*/ 333193 h 541751"/>
                  <a:gd name="connsiteX3" fmla="*/ 985798 w 1080370"/>
                  <a:gd name="connsiteY3" fmla="*/ 425260 h 541751"/>
                  <a:gd name="connsiteX4" fmla="*/ 513567 w 1080370"/>
                  <a:gd name="connsiteY4" fmla="*/ 159707 h 541751"/>
                  <a:gd name="connsiteX5" fmla="*/ 128392 w 1080370"/>
                  <a:gd name="connsiteY5" fmla="*/ 541751 h 541751"/>
                  <a:gd name="connsiteX6" fmla="*/ 0 w 1080370"/>
                  <a:gd name="connsiteY6" fmla="*/ 463463 h 541751"/>
                  <a:gd name="connsiteX0" fmla="*/ 0 w 1080370"/>
                  <a:gd name="connsiteY0" fmla="*/ 463463 h 541751"/>
                  <a:gd name="connsiteX1" fmla="*/ 488515 w 1080370"/>
                  <a:gd name="connsiteY1" fmla="*/ 0 h 541751"/>
                  <a:gd name="connsiteX2" fmla="*/ 1080370 w 1080370"/>
                  <a:gd name="connsiteY2" fmla="*/ 333193 h 541751"/>
                  <a:gd name="connsiteX3" fmla="*/ 988303 w 1080370"/>
                  <a:gd name="connsiteY3" fmla="*/ 435281 h 541751"/>
                  <a:gd name="connsiteX4" fmla="*/ 513567 w 1080370"/>
                  <a:gd name="connsiteY4" fmla="*/ 159707 h 541751"/>
                  <a:gd name="connsiteX5" fmla="*/ 128392 w 1080370"/>
                  <a:gd name="connsiteY5" fmla="*/ 541751 h 541751"/>
                  <a:gd name="connsiteX6" fmla="*/ 0 w 1080370"/>
                  <a:gd name="connsiteY6" fmla="*/ 463463 h 541751"/>
                  <a:gd name="connsiteX0" fmla="*/ 0 w 1082876"/>
                  <a:gd name="connsiteY0" fmla="*/ 463463 h 541751"/>
                  <a:gd name="connsiteX1" fmla="*/ 488515 w 1082876"/>
                  <a:gd name="connsiteY1" fmla="*/ 0 h 541751"/>
                  <a:gd name="connsiteX2" fmla="*/ 1082876 w 1082876"/>
                  <a:gd name="connsiteY2" fmla="*/ 340709 h 541751"/>
                  <a:gd name="connsiteX3" fmla="*/ 988303 w 1082876"/>
                  <a:gd name="connsiteY3" fmla="*/ 435281 h 541751"/>
                  <a:gd name="connsiteX4" fmla="*/ 513567 w 1082876"/>
                  <a:gd name="connsiteY4" fmla="*/ 159707 h 541751"/>
                  <a:gd name="connsiteX5" fmla="*/ 128392 w 1082876"/>
                  <a:gd name="connsiteY5" fmla="*/ 541751 h 541751"/>
                  <a:gd name="connsiteX6" fmla="*/ 0 w 1082876"/>
                  <a:gd name="connsiteY6" fmla="*/ 463463 h 541751"/>
                  <a:gd name="connsiteX0" fmla="*/ 0 w 1082876"/>
                  <a:gd name="connsiteY0" fmla="*/ 463463 h 544618"/>
                  <a:gd name="connsiteX1" fmla="*/ 488515 w 1082876"/>
                  <a:gd name="connsiteY1" fmla="*/ 0 h 544618"/>
                  <a:gd name="connsiteX2" fmla="*/ 1082876 w 1082876"/>
                  <a:gd name="connsiteY2" fmla="*/ 340709 h 544618"/>
                  <a:gd name="connsiteX3" fmla="*/ 988303 w 1082876"/>
                  <a:gd name="connsiteY3" fmla="*/ 435281 h 544618"/>
                  <a:gd name="connsiteX4" fmla="*/ 513567 w 1082876"/>
                  <a:gd name="connsiteY4" fmla="*/ 159707 h 544618"/>
                  <a:gd name="connsiteX5" fmla="*/ 142831 w 1082876"/>
                  <a:gd name="connsiteY5" fmla="*/ 544618 h 544618"/>
                  <a:gd name="connsiteX6" fmla="*/ 0 w 1082876"/>
                  <a:gd name="connsiteY6" fmla="*/ 463463 h 544618"/>
                  <a:gd name="connsiteX0" fmla="*/ 0 w 1082876"/>
                  <a:gd name="connsiteY0" fmla="*/ 463463 h 544618"/>
                  <a:gd name="connsiteX1" fmla="*/ 488515 w 1082876"/>
                  <a:gd name="connsiteY1" fmla="*/ 0 h 544618"/>
                  <a:gd name="connsiteX2" fmla="*/ 1082876 w 1082876"/>
                  <a:gd name="connsiteY2" fmla="*/ 340709 h 544618"/>
                  <a:gd name="connsiteX3" fmla="*/ 988303 w 1082876"/>
                  <a:gd name="connsiteY3" fmla="*/ 435281 h 544618"/>
                  <a:gd name="connsiteX4" fmla="*/ 507792 w 1082876"/>
                  <a:gd name="connsiteY4" fmla="*/ 188382 h 544618"/>
                  <a:gd name="connsiteX5" fmla="*/ 142831 w 1082876"/>
                  <a:gd name="connsiteY5" fmla="*/ 544618 h 544618"/>
                  <a:gd name="connsiteX6" fmla="*/ 0 w 1082876"/>
                  <a:gd name="connsiteY6" fmla="*/ 463463 h 544618"/>
                  <a:gd name="connsiteX0" fmla="*/ 0 w 1082876"/>
                  <a:gd name="connsiteY0" fmla="*/ 463463 h 544618"/>
                  <a:gd name="connsiteX1" fmla="*/ 488515 w 1082876"/>
                  <a:gd name="connsiteY1" fmla="*/ 0 h 544618"/>
                  <a:gd name="connsiteX2" fmla="*/ 1082876 w 1082876"/>
                  <a:gd name="connsiteY2" fmla="*/ 340709 h 544618"/>
                  <a:gd name="connsiteX3" fmla="*/ 968089 w 1082876"/>
                  <a:gd name="connsiteY3" fmla="*/ 463956 h 544618"/>
                  <a:gd name="connsiteX4" fmla="*/ 507792 w 1082876"/>
                  <a:gd name="connsiteY4" fmla="*/ 188382 h 544618"/>
                  <a:gd name="connsiteX5" fmla="*/ 142831 w 1082876"/>
                  <a:gd name="connsiteY5" fmla="*/ 544618 h 544618"/>
                  <a:gd name="connsiteX6" fmla="*/ 0 w 1082876"/>
                  <a:gd name="connsiteY6" fmla="*/ 463463 h 544618"/>
                  <a:gd name="connsiteX0" fmla="*/ 0 w 1082876"/>
                  <a:gd name="connsiteY0" fmla="*/ 463463 h 544618"/>
                  <a:gd name="connsiteX1" fmla="*/ 488515 w 1082876"/>
                  <a:gd name="connsiteY1" fmla="*/ 0 h 544618"/>
                  <a:gd name="connsiteX2" fmla="*/ 1082876 w 1082876"/>
                  <a:gd name="connsiteY2" fmla="*/ 340709 h 544618"/>
                  <a:gd name="connsiteX3" fmla="*/ 968089 w 1082876"/>
                  <a:gd name="connsiteY3" fmla="*/ 463956 h 544618"/>
                  <a:gd name="connsiteX4" fmla="*/ 504905 w 1082876"/>
                  <a:gd name="connsiteY4" fmla="*/ 191251 h 544618"/>
                  <a:gd name="connsiteX5" fmla="*/ 142831 w 1082876"/>
                  <a:gd name="connsiteY5" fmla="*/ 544618 h 544618"/>
                  <a:gd name="connsiteX6" fmla="*/ 0 w 1082876"/>
                  <a:gd name="connsiteY6" fmla="*/ 463463 h 544618"/>
                  <a:gd name="connsiteX0" fmla="*/ 0 w 1082876"/>
                  <a:gd name="connsiteY0" fmla="*/ 463463 h 544618"/>
                  <a:gd name="connsiteX1" fmla="*/ 488515 w 1082876"/>
                  <a:gd name="connsiteY1" fmla="*/ 0 h 544618"/>
                  <a:gd name="connsiteX2" fmla="*/ 1082876 w 1082876"/>
                  <a:gd name="connsiteY2" fmla="*/ 340709 h 544618"/>
                  <a:gd name="connsiteX3" fmla="*/ 1024184 w 1082876"/>
                  <a:gd name="connsiteY3" fmla="*/ 495628 h 544618"/>
                  <a:gd name="connsiteX4" fmla="*/ 504905 w 1082876"/>
                  <a:gd name="connsiteY4" fmla="*/ 191251 h 544618"/>
                  <a:gd name="connsiteX5" fmla="*/ 142831 w 1082876"/>
                  <a:gd name="connsiteY5" fmla="*/ 544618 h 544618"/>
                  <a:gd name="connsiteX6" fmla="*/ 0 w 1082876"/>
                  <a:gd name="connsiteY6" fmla="*/ 463463 h 544618"/>
                  <a:gd name="connsiteX0" fmla="*/ 0 w 1143849"/>
                  <a:gd name="connsiteY0" fmla="*/ 463463 h 544618"/>
                  <a:gd name="connsiteX1" fmla="*/ 488515 w 1143849"/>
                  <a:gd name="connsiteY1" fmla="*/ 0 h 544618"/>
                  <a:gd name="connsiteX2" fmla="*/ 1143849 w 1143849"/>
                  <a:gd name="connsiteY2" fmla="*/ 377254 h 544618"/>
                  <a:gd name="connsiteX3" fmla="*/ 1024184 w 1143849"/>
                  <a:gd name="connsiteY3" fmla="*/ 495628 h 544618"/>
                  <a:gd name="connsiteX4" fmla="*/ 504905 w 1143849"/>
                  <a:gd name="connsiteY4" fmla="*/ 191251 h 544618"/>
                  <a:gd name="connsiteX5" fmla="*/ 142831 w 1143849"/>
                  <a:gd name="connsiteY5" fmla="*/ 544618 h 544618"/>
                  <a:gd name="connsiteX6" fmla="*/ 0 w 1143849"/>
                  <a:gd name="connsiteY6" fmla="*/ 463463 h 544618"/>
                  <a:gd name="connsiteX0" fmla="*/ 0 w 1143849"/>
                  <a:gd name="connsiteY0" fmla="*/ 463463 h 607963"/>
                  <a:gd name="connsiteX1" fmla="*/ 488515 w 1143849"/>
                  <a:gd name="connsiteY1" fmla="*/ 0 h 607963"/>
                  <a:gd name="connsiteX2" fmla="*/ 1143849 w 1143849"/>
                  <a:gd name="connsiteY2" fmla="*/ 377254 h 607963"/>
                  <a:gd name="connsiteX3" fmla="*/ 1024184 w 1143849"/>
                  <a:gd name="connsiteY3" fmla="*/ 495628 h 607963"/>
                  <a:gd name="connsiteX4" fmla="*/ 504905 w 1143849"/>
                  <a:gd name="connsiteY4" fmla="*/ 191251 h 607963"/>
                  <a:gd name="connsiteX5" fmla="*/ 79419 w 1143849"/>
                  <a:gd name="connsiteY5" fmla="*/ 607963 h 607963"/>
                  <a:gd name="connsiteX6" fmla="*/ 0 w 1143849"/>
                  <a:gd name="connsiteY6" fmla="*/ 463463 h 607963"/>
                  <a:gd name="connsiteX0" fmla="*/ 0 w 1204822"/>
                  <a:gd name="connsiteY0" fmla="*/ 526807 h 607963"/>
                  <a:gd name="connsiteX1" fmla="*/ 549488 w 1204822"/>
                  <a:gd name="connsiteY1" fmla="*/ 0 h 607963"/>
                  <a:gd name="connsiteX2" fmla="*/ 1204822 w 1204822"/>
                  <a:gd name="connsiteY2" fmla="*/ 377254 h 607963"/>
                  <a:gd name="connsiteX3" fmla="*/ 1085157 w 1204822"/>
                  <a:gd name="connsiteY3" fmla="*/ 495628 h 607963"/>
                  <a:gd name="connsiteX4" fmla="*/ 565878 w 1204822"/>
                  <a:gd name="connsiteY4" fmla="*/ 191251 h 607963"/>
                  <a:gd name="connsiteX5" fmla="*/ 140392 w 1204822"/>
                  <a:gd name="connsiteY5" fmla="*/ 607963 h 607963"/>
                  <a:gd name="connsiteX6" fmla="*/ 0 w 1204822"/>
                  <a:gd name="connsiteY6" fmla="*/ 526807 h 607963"/>
                  <a:gd name="connsiteX0" fmla="*/ 0 w 1207261"/>
                  <a:gd name="connsiteY0" fmla="*/ 529244 h 607963"/>
                  <a:gd name="connsiteX1" fmla="*/ 551927 w 1207261"/>
                  <a:gd name="connsiteY1" fmla="*/ 0 h 607963"/>
                  <a:gd name="connsiteX2" fmla="*/ 1207261 w 1207261"/>
                  <a:gd name="connsiteY2" fmla="*/ 377254 h 607963"/>
                  <a:gd name="connsiteX3" fmla="*/ 1087596 w 1207261"/>
                  <a:gd name="connsiteY3" fmla="*/ 495628 h 607963"/>
                  <a:gd name="connsiteX4" fmla="*/ 568317 w 1207261"/>
                  <a:gd name="connsiteY4" fmla="*/ 191251 h 607963"/>
                  <a:gd name="connsiteX5" fmla="*/ 142831 w 1207261"/>
                  <a:gd name="connsiteY5" fmla="*/ 607963 h 607963"/>
                  <a:gd name="connsiteX6" fmla="*/ 0 w 1207261"/>
                  <a:gd name="connsiteY6" fmla="*/ 529244 h 607963"/>
                  <a:gd name="connsiteX0" fmla="*/ 0 w 1202383"/>
                  <a:gd name="connsiteY0" fmla="*/ 524371 h 607963"/>
                  <a:gd name="connsiteX1" fmla="*/ 547049 w 1202383"/>
                  <a:gd name="connsiteY1" fmla="*/ 0 h 607963"/>
                  <a:gd name="connsiteX2" fmla="*/ 1202383 w 1202383"/>
                  <a:gd name="connsiteY2" fmla="*/ 377254 h 607963"/>
                  <a:gd name="connsiteX3" fmla="*/ 1082718 w 1202383"/>
                  <a:gd name="connsiteY3" fmla="*/ 495628 h 607963"/>
                  <a:gd name="connsiteX4" fmla="*/ 563439 w 1202383"/>
                  <a:gd name="connsiteY4" fmla="*/ 191251 h 607963"/>
                  <a:gd name="connsiteX5" fmla="*/ 137953 w 1202383"/>
                  <a:gd name="connsiteY5" fmla="*/ 607963 h 607963"/>
                  <a:gd name="connsiteX6" fmla="*/ 0 w 1202383"/>
                  <a:gd name="connsiteY6" fmla="*/ 524371 h 607963"/>
                  <a:gd name="connsiteX0" fmla="*/ 0 w 1209700"/>
                  <a:gd name="connsiteY0" fmla="*/ 524371 h 607963"/>
                  <a:gd name="connsiteX1" fmla="*/ 554366 w 1209700"/>
                  <a:gd name="connsiteY1" fmla="*/ 0 h 607963"/>
                  <a:gd name="connsiteX2" fmla="*/ 1209700 w 1209700"/>
                  <a:gd name="connsiteY2" fmla="*/ 377254 h 607963"/>
                  <a:gd name="connsiteX3" fmla="*/ 1090035 w 1209700"/>
                  <a:gd name="connsiteY3" fmla="*/ 495628 h 607963"/>
                  <a:gd name="connsiteX4" fmla="*/ 570756 w 1209700"/>
                  <a:gd name="connsiteY4" fmla="*/ 191251 h 607963"/>
                  <a:gd name="connsiteX5" fmla="*/ 145270 w 1209700"/>
                  <a:gd name="connsiteY5" fmla="*/ 607963 h 607963"/>
                  <a:gd name="connsiteX6" fmla="*/ 0 w 1209700"/>
                  <a:gd name="connsiteY6" fmla="*/ 524371 h 607963"/>
                  <a:gd name="connsiteX0" fmla="*/ 0 w 1207262"/>
                  <a:gd name="connsiteY0" fmla="*/ 524371 h 607963"/>
                  <a:gd name="connsiteX1" fmla="*/ 551928 w 1207262"/>
                  <a:gd name="connsiteY1" fmla="*/ 0 h 607963"/>
                  <a:gd name="connsiteX2" fmla="*/ 1207262 w 1207262"/>
                  <a:gd name="connsiteY2" fmla="*/ 377254 h 607963"/>
                  <a:gd name="connsiteX3" fmla="*/ 1087597 w 1207262"/>
                  <a:gd name="connsiteY3" fmla="*/ 495628 h 607963"/>
                  <a:gd name="connsiteX4" fmla="*/ 568318 w 1207262"/>
                  <a:gd name="connsiteY4" fmla="*/ 191251 h 607963"/>
                  <a:gd name="connsiteX5" fmla="*/ 142832 w 1207262"/>
                  <a:gd name="connsiteY5" fmla="*/ 607963 h 607963"/>
                  <a:gd name="connsiteX6" fmla="*/ 0 w 1207262"/>
                  <a:gd name="connsiteY6" fmla="*/ 524371 h 607963"/>
                  <a:gd name="connsiteX0" fmla="*/ 0 w 1207262"/>
                  <a:gd name="connsiteY0" fmla="*/ 524371 h 618963"/>
                  <a:gd name="connsiteX1" fmla="*/ 551928 w 1207262"/>
                  <a:gd name="connsiteY1" fmla="*/ 0 h 618963"/>
                  <a:gd name="connsiteX2" fmla="*/ 1207262 w 1207262"/>
                  <a:gd name="connsiteY2" fmla="*/ 377254 h 618963"/>
                  <a:gd name="connsiteX3" fmla="*/ 1087597 w 1207262"/>
                  <a:gd name="connsiteY3" fmla="*/ 495628 h 618963"/>
                  <a:gd name="connsiteX4" fmla="*/ 568318 w 1207262"/>
                  <a:gd name="connsiteY4" fmla="*/ 191251 h 618963"/>
                  <a:gd name="connsiteX5" fmla="*/ 135391 w 1207262"/>
                  <a:gd name="connsiteY5" fmla="*/ 618963 h 618963"/>
                  <a:gd name="connsiteX6" fmla="*/ 0 w 1207262"/>
                  <a:gd name="connsiteY6" fmla="*/ 524371 h 618963"/>
                  <a:gd name="connsiteX0" fmla="*/ 0 w 1210983"/>
                  <a:gd name="connsiteY0" fmla="*/ 535372 h 618963"/>
                  <a:gd name="connsiteX1" fmla="*/ 555649 w 1210983"/>
                  <a:gd name="connsiteY1" fmla="*/ 0 h 618963"/>
                  <a:gd name="connsiteX2" fmla="*/ 1210983 w 1210983"/>
                  <a:gd name="connsiteY2" fmla="*/ 377254 h 618963"/>
                  <a:gd name="connsiteX3" fmla="*/ 1091318 w 1210983"/>
                  <a:gd name="connsiteY3" fmla="*/ 495628 h 618963"/>
                  <a:gd name="connsiteX4" fmla="*/ 572039 w 1210983"/>
                  <a:gd name="connsiteY4" fmla="*/ 191251 h 618963"/>
                  <a:gd name="connsiteX5" fmla="*/ 139112 w 1210983"/>
                  <a:gd name="connsiteY5" fmla="*/ 618963 h 618963"/>
                  <a:gd name="connsiteX6" fmla="*/ 0 w 1210983"/>
                  <a:gd name="connsiteY6" fmla="*/ 535372 h 618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0983" h="618963">
                    <a:moveTo>
                      <a:pt x="0" y="535372"/>
                    </a:moveTo>
                    <a:lnTo>
                      <a:pt x="555649" y="0"/>
                    </a:lnTo>
                    <a:lnTo>
                      <a:pt x="1210983" y="377254"/>
                    </a:lnTo>
                    <a:lnTo>
                      <a:pt x="1091318" y="495628"/>
                    </a:lnTo>
                    <a:lnTo>
                      <a:pt x="572039" y="191251"/>
                    </a:lnTo>
                    <a:lnTo>
                      <a:pt x="139112" y="618963"/>
                    </a:lnTo>
                    <a:lnTo>
                      <a:pt x="0" y="5353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grpSp>
            <p:nvGrpSpPr>
              <p:cNvPr id="185" name="Skupina 184"/>
              <p:cNvGrpSpPr/>
              <p:nvPr/>
            </p:nvGrpSpPr>
            <p:grpSpPr>
              <a:xfrm>
                <a:off x="4272531" y="1720194"/>
                <a:ext cx="532055" cy="307777"/>
                <a:chOff x="4421010" y="3366634"/>
                <a:chExt cx="532055" cy="307777"/>
              </a:xfrm>
            </p:grpSpPr>
            <p:sp>
              <p:nvSpPr>
                <p:cNvPr id="186" name="Kosoúhelník 185"/>
                <p:cNvSpPr/>
                <p:nvPr/>
              </p:nvSpPr>
              <p:spPr>
                <a:xfrm rot="19028093">
                  <a:off x="4421010" y="3404030"/>
                  <a:ext cx="532055" cy="254912"/>
                </a:xfrm>
                <a:prstGeom prst="parallelogram">
                  <a:avLst>
                    <a:gd name="adj" fmla="val 90901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87" name="TextovéPole 186"/>
                <p:cNvSpPr txBox="1"/>
                <p:nvPr/>
              </p:nvSpPr>
              <p:spPr>
                <a:xfrm rot="18921681">
                  <a:off x="4491033" y="3366634"/>
                  <a:ext cx="3241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cs-CZ" sz="1400" b="1" i="1" dirty="0"/>
                    <a:t>A</a:t>
                  </a:r>
                  <a:r>
                    <a:rPr lang="cs-CZ" sz="1400" b="1" i="1" baseline="-25000" dirty="0"/>
                    <a:t>j</a:t>
                  </a:r>
                </a:p>
              </p:txBody>
            </p:sp>
          </p:grpSp>
          <p:grpSp>
            <p:nvGrpSpPr>
              <p:cNvPr id="188" name="Skupina 187"/>
              <p:cNvGrpSpPr/>
              <p:nvPr/>
            </p:nvGrpSpPr>
            <p:grpSpPr>
              <a:xfrm>
                <a:off x="4872143" y="1529080"/>
                <a:ext cx="324128" cy="497156"/>
                <a:chOff x="4639622" y="3160280"/>
                <a:chExt cx="324128" cy="497156"/>
              </a:xfrm>
            </p:grpSpPr>
            <p:sp>
              <p:nvSpPr>
                <p:cNvPr id="189" name="Kosoúhelník 188"/>
                <p:cNvSpPr/>
                <p:nvPr/>
              </p:nvSpPr>
              <p:spPr>
                <a:xfrm rot="16200000">
                  <a:off x="4523390" y="3285033"/>
                  <a:ext cx="497156" cy="247650"/>
                </a:xfrm>
                <a:prstGeom prst="parallelogram">
                  <a:avLst>
                    <a:gd name="adj" fmla="val 60132"/>
                  </a:avLst>
                </a:prstGeom>
                <a:solidFill>
                  <a:srgbClr val="FFFFFF">
                    <a:alpha val="6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90" name="TextovéPole 189"/>
                <p:cNvSpPr txBox="1"/>
                <p:nvPr/>
              </p:nvSpPr>
              <p:spPr>
                <a:xfrm rot="1866240">
                  <a:off x="4639622" y="3267575"/>
                  <a:ext cx="3241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cs-CZ" sz="1400" b="1" i="1" dirty="0"/>
                    <a:t>A</a:t>
                  </a:r>
                  <a:r>
                    <a:rPr lang="cs-CZ" sz="1400" b="1" i="1" baseline="-25000" dirty="0"/>
                    <a:t>j</a:t>
                  </a:r>
                </a:p>
              </p:txBody>
            </p:sp>
          </p:grpSp>
        </p:grpSp>
        <p:sp>
          <p:nvSpPr>
            <p:cNvPr id="91" name="TextovéPole 90"/>
            <p:cNvSpPr txBox="1"/>
            <p:nvPr/>
          </p:nvSpPr>
          <p:spPr>
            <a:xfrm rot="1806296">
              <a:off x="6060700" y="13427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a</a:t>
              </a:r>
              <a:endParaRPr lang="cs-CZ" sz="1400" b="1" i="1" baseline="-25000" dirty="0"/>
            </a:p>
          </p:txBody>
        </p:sp>
        <p:grpSp>
          <p:nvGrpSpPr>
            <p:cNvPr id="103" name="Skupina 102"/>
            <p:cNvGrpSpPr/>
            <p:nvPr/>
          </p:nvGrpSpPr>
          <p:grpSpPr>
            <a:xfrm>
              <a:off x="4807342" y="80679"/>
              <a:ext cx="1896534" cy="1091186"/>
              <a:chOff x="4771482" y="-438982"/>
              <a:chExt cx="1896534" cy="1559640"/>
            </a:xfrm>
          </p:grpSpPr>
          <p:cxnSp>
            <p:nvCxnSpPr>
              <p:cNvPr id="92" name="Přímá spojovací čára 91"/>
              <p:cNvCxnSpPr/>
              <p:nvPr/>
            </p:nvCxnSpPr>
            <p:spPr>
              <a:xfrm flipV="1">
                <a:off x="4771482" y="773523"/>
                <a:ext cx="0" cy="34713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Přímá spojovací čára 93"/>
              <p:cNvCxnSpPr/>
              <p:nvPr/>
            </p:nvCxnSpPr>
            <p:spPr>
              <a:xfrm flipV="1">
                <a:off x="5652015" y="-438982"/>
                <a:ext cx="0" cy="347136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Přímá spojovací čára 94"/>
              <p:cNvCxnSpPr/>
              <p:nvPr/>
            </p:nvCxnSpPr>
            <p:spPr>
              <a:xfrm flipV="1">
                <a:off x="6668016" y="388122"/>
                <a:ext cx="0" cy="34713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Přímá spojovací čára 95"/>
            <p:cNvCxnSpPr/>
            <p:nvPr/>
          </p:nvCxnSpPr>
          <p:spPr>
            <a:xfrm flipV="1">
              <a:off x="4713212" y="119504"/>
              <a:ext cx="1016000" cy="9652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Přímá spojovací čára 96"/>
            <p:cNvCxnSpPr/>
            <p:nvPr/>
          </p:nvCxnSpPr>
          <p:spPr>
            <a:xfrm flipH="1" flipV="1">
              <a:off x="5628111" y="135940"/>
              <a:ext cx="1151466" cy="6773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Přímá spojovací čára 97"/>
            <p:cNvCxnSpPr/>
            <p:nvPr/>
          </p:nvCxnSpPr>
          <p:spPr>
            <a:xfrm flipH="1" flipV="1">
              <a:off x="4635931" y="1274146"/>
              <a:ext cx="263" cy="150045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ovéPole 98"/>
            <p:cNvSpPr txBox="1"/>
            <p:nvPr/>
          </p:nvSpPr>
          <p:spPr>
            <a:xfrm rot="19018101">
              <a:off x="4925037" y="385646"/>
              <a:ext cx="2584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c</a:t>
              </a:r>
              <a:endParaRPr lang="cs-CZ" sz="1400" b="1" i="1" baseline="-25000" dirty="0"/>
            </a:p>
          </p:txBody>
        </p:sp>
        <p:sp>
          <p:nvSpPr>
            <p:cNvPr id="100" name="TextovéPole 99"/>
            <p:cNvSpPr txBox="1"/>
            <p:nvPr/>
          </p:nvSpPr>
          <p:spPr>
            <a:xfrm>
              <a:off x="4405144" y="1774226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b</a:t>
              </a:r>
              <a:endParaRPr lang="cs-CZ" sz="1400" b="1" i="1" baseline="-25000" dirty="0"/>
            </a:p>
          </p:txBody>
        </p:sp>
        <p:cxnSp>
          <p:nvCxnSpPr>
            <p:cNvPr id="101" name="Přímá spojovací čára 100"/>
            <p:cNvCxnSpPr/>
            <p:nvPr/>
          </p:nvCxnSpPr>
          <p:spPr>
            <a:xfrm flipV="1">
              <a:off x="4577026" y="1208944"/>
              <a:ext cx="202477" cy="19275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Přímá spojovací čára 101"/>
            <p:cNvCxnSpPr/>
            <p:nvPr/>
          </p:nvCxnSpPr>
          <p:spPr>
            <a:xfrm flipV="1">
              <a:off x="4583511" y="2562710"/>
              <a:ext cx="202477" cy="19275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Elipsa 104"/>
          <p:cNvSpPr/>
          <p:nvPr/>
        </p:nvSpPr>
        <p:spPr>
          <a:xfrm>
            <a:off x="7134226" y="2819712"/>
            <a:ext cx="210212" cy="1998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Elipsa 54"/>
          <p:cNvSpPr/>
          <p:nvPr/>
        </p:nvSpPr>
        <p:spPr>
          <a:xfrm>
            <a:off x="4433065" y="3266422"/>
            <a:ext cx="139257" cy="14585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22" name="Skupina 121"/>
          <p:cNvGrpSpPr/>
          <p:nvPr/>
        </p:nvGrpSpPr>
        <p:grpSpPr>
          <a:xfrm>
            <a:off x="3816274" y="2821353"/>
            <a:ext cx="1502492" cy="1203605"/>
            <a:chOff x="938333" y="129222"/>
            <a:chExt cx="1502492" cy="1203605"/>
          </a:xfrm>
        </p:grpSpPr>
        <p:cxnSp>
          <p:nvCxnSpPr>
            <p:cNvPr id="77" name="Přímá spojovací čára 76"/>
            <p:cNvCxnSpPr/>
            <p:nvPr/>
          </p:nvCxnSpPr>
          <p:spPr>
            <a:xfrm>
              <a:off x="1619080" y="129222"/>
              <a:ext cx="0" cy="52777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Přímá spojovací čára 77"/>
            <p:cNvCxnSpPr/>
            <p:nvPr/>
          </p:nvCxnSpPr>
          <p:spPr>
            <a:xfrm flipV="1">
              <a:off x="938333" y="646108"/>
              <a:ext cx="676373" cy="68671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Přímá spojovací čára 78"/>
            <p:cNvCxnSpPr/>
            <p:nvPr/>
          </p:nvCxnSpPr>
          <p:spPr>
            <a:xfrm>
              <a:off x="1636094" y="647651"/>
              <a:ext cx="804731" cy="47408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Volný tvar 79"/>
          <p:cNvSpPr/>
          <p:nvPr/>
        </p:nvSpPr>
        <p:spPr>
          <a:xfrm rot="7289909">
            <a:off x="4139901" y="3516570"/>
            <a:ext cx="249535" cy="425684"/>
          </a:xfrm>
          <a:custGeom>
            <a:avLst/>
            <a:gdLst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2941 w 230588"/>
              <a:gd name="connsiteY4" fmla="*/ 449249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62695 w 230588"/>
              <a:gd name="connsiteY1" fmla="*/ 412356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49535"/>
              <a:gd name="connsiteY0" fmla="*/ 393255 h 564543"/>
              <a:gd name="connsiteX1" fmla="*/ 81642 w 249535"/>
              <a:gd name="connsiteY1" fmla="*/ 412356 h 564543"/>
              <a:gd name="connsiteX2" fmla="*/ 76594 w 249535"/>
              <a:gd name="connsiteY2" fmla="*/ 0 h 564543"/>
              <a:gd name="connsiteX3" fmla="*/ 191888 w 249535"/>
              <a:gd name="connsiteY3" fmla="*/ 0 h 564543"/>
              <a:gd name="connsiteX4" fmla="*/ 193115 w 249535"/>
              <a:gd name="connsiteY4" fmla="*/ 436206 h 564543"/>
              <a:gd name="connsiteX5" fmla="*/ 249535 w 249535"/>
              <a:gd name="connsiteY5" fmla="*/ 449249 h 564543"/>
              <a:gd name="connsiteX6" fmla="*/ 134241 w 249535"/>
              <a:gd name="connsiteY6" fmla="*/ 564543 h 564543"/>
              <a:gd name="connsiteX7" fmla="*/ 0 w 249535"/>
              <a:gd name="connsiteY7" fmla="*/ 393255 h 564543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888 w 249535"/>
              <a:gd name="connsiteY3" fmla="*/ 32284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223 w 249535"/>
              <a:gd name="connsiteY3" fmla="*/ 201697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254396 h 425684"/>
              <a:gd name="connsiteX1" fmla="*/ 81642 w 249535"/>
              <a:gd name="connsiteY1" fmla="*/ 273497 h 425684"/>
              <a:gd name="connsiteX2" fmla="*/ 75643 w 249535"/>
              <a:gd name="connsiteY2" fmla="*/ 0 h 425684"/>
              <a:gd name="connsiteX3" fmla="*/ 191223 w 249535"/>
              <a:gd name="connsiteY3" fmla="*/ 30554 h 425684"/>
              <a:gd name="connsiteX4" fmla="*/ 193115 w 249535"/>
              <a:gd name="connsiteY4" fmla="*/ 297347 h 425684"/>
              <a:gd name="connsiteX5" fmla="*/ 249535 w 249535"/>
              <a:gd name="connsiteY5" fmla="*/ 310390 h 425684"/>
              <a:gd name="connsiteX6" fmla="*/ 134241 w 249535"/>
              <a:gd name="connsiteY6" fmla="*/ 425684 h 425684"/>
              <a:gd name="connsiteX7" fmla="*/ 0 w 249535"/>
              <a:gd name="connsiteY7" fmla="*/ 254396 h 4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535" h="425684">
                <a:moveTo>
                  <a:pt x="0" y="254396"/>
                </a:moveTo>
                <a:lnTo>
                  <a:pt x="81642" y="273497"/>
                </a:lnTo>
                <a:cubicBezTo>
                  <a:pt x="79959" y="136045"/>
                  <a:pt x="77326" y="137452"/>
                  <a:pt x="75643" y="0"/>
                </a:cubicBezTo>
                <a:lnTo>
                  <a:pt x="191223" y="30554"/>
                </a:lnTo>
                <a:cubicBezTo>
                  <a:pt x="191854" y="119485"/>
                  <a:pt x="192484" y="208416"/>
                  <a:pt x="193115" y="297347"/>
                </a:cubicBezTo>
                <a:lnTo>
                  <a:pt x="249535" y="310390"/>
                </a:lnTo>
                <a:lnTo>
                  <a:pt x="134241" y="425684"/>
                </a:lnTo>
                <a:lnTo>
                  <a:pt x="0" y="254396"/>
                </a:lnTo>
                <a:close/>
              </a:path>
            </a:pathLst>
          </a:custGeom>
          <a:solidFill>
            <a:srgbClr val="F2DCDB">
              <a:alpha val="80000"/>
            </a:srgbClr>
          </a:solidFill>
          <a:ln>
            <a:solidFill>
              <a:srgbClr val="FF0000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" name="Volný tvar 80"/>
          <p:cNvSpPr/>
          <p:nvPr/>
        </p:nvSpPr>
        <p:spPr>
          <a:xfrm rot="13485489" flipH="1">
            <a:off x="4680641" y="3399018"/>
            <a:ext cx="256121" cy="425684"/>
          </a:xfrm>
          <a:custGeom>
            <a:avLst/>
            <a:gdLst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2941 w 230588"/>
              <a:gd name="connsiteY4" fmla="*/ 449249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62695 w 230588"/>
              <a:gd name="connsiteY1" fmla="*/ 412356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49535"/>
              <a:gd name="connsiteY0" fmla="*/ 393255 h 564543"/>
              <a:gd name="connsiteX1" fmla="*/ 81642 w 249535"/>
              <a:gd name="connsiteY1" fmla="*/ 412356 h 564543"/>
              <a:gd name="connsiteX2" fmla="*/ 76594 w 249535"/>
              <a:gd name="connsiteY2" fmla="*/ 0 h 564543"/>
              <a:gd name="connsiteX3" fmla="*/ 191888 w 249535"/>
              <a:gd name="connsiteY3" fmla="*/ 0 h 564543"/>
              <a:gd name="connsiteX4" fmla="*/ 193115 w 249535"/>
              <a:gd name="connsiteY4" fmla="*/ 436206 h 564543"/>
              <a:gd name="connsiteX5" fmla="*/ 249535 w 249535"/>
              <a:gd name="connsiteY5" fmla="*/ 449249 h 564543"/>
              <a:gd name="connsiteX6" fmla="*/ 134241 w 249535"/>
              <a:gd name="connsiteY6" fmla="*/ 564543 h 564543"/>
              <a:gd name="connsiteX7" fmla="*/ 0 w 249535"/>
              <a:gd name="connsiteY7" fmla="*/ 393255 h 564543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888 w 249535"/>
              <a:gd name="connsiteY3" fmla="*/ 32284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223 w 249535"/>
              <a:gd name="connsiteY3" fmla="*/ 201697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254396 h 425684"/>
              <a:gd name="connsiteX1" fmla="*/ 81642 w 249535"/>
              <a:gd name="connsiteY1" fmla="*/ 273497 h 425684"/>
              <a:gd name="connsiteX2" fmla="*/ 75643 w 249535"/>
              <a:gd name="connsiteY2" fmla="*/ 0 h 425684"/>
              <a:gd name="connsiteX3" fmla="*/ 191223 w 249535"/>
              <a:gd name="connsiteY3" fmla="*/ 30554 h 425684"/>
              <a:gd name="connsiteX4" fmla="*/ 193115 w 249535"/>
              <a:gd name="connsiteY4" fmla="*/ 297347 h 425684"/>
              <a:gd name="connsiteX5" fmla="*/ 249535 w 249535"/>
              <a:gd name="connsiteY5" fmla="*/ 310390 h 425684"/>
              <a:gd name="connsiteX6" fmla="*/ 134241 w 249535"/>
              <a:gd name="connsiteY6" fmla="*/ 425684 h 425684"/>
              <a:gd name="connsiteX7" fmla="*/ 0 w 249535"/>
              <a:gd name="connsiteY7" fmla="*/ 254396 h 4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535" h="425684">
                <a:moveTo>
                  <a:pt x="0" y="254396"/>
                </a:moveTo>
                <a:lnTo>
                  <a:pt x="81642" y="273497"/>
                </a:lnTo>
                <a:cubicBezTo>
                  <a:pt x="79959" y="136045"/>
                  <a:pt x="77326" y="137452"/>
                  <a:pt x="75643" y="0"/>
                </a:cubicBezTo>
                <a:lnTo>
                  <a:pt x="191223" y="30554"/>
                </a:lnTo>
                <a:cubicBezTo>
                  <a:pt x="191854" y="119485"/>
                  <a:pt x="192484" y="208416"/>
                  <a:pt x="193115" y="297347"/>
                </a:cubicBezTo>
                <a:lnTo>
                  <a:pt x="249535" y="310390"/>
                </a:lnTo>
                <a:lnTo>
                  <a:pt x="134241" y="425684"/>
                </a:lnTo>
                <a:lnTo>
                  <a:pt x="0" y="254396"/>
                </a:lnTo>
                <a:close/>
              </a:path>
            </a:pathLst>
          </a:custGeom>
          <a:solidFill>
            <a:srgbClr val="F2DCDB">
              <a:alpha val="80000"/>
            </a:srgbClr>
          </a:solidFill>
          <a:ln>
            <a:solidFill>
              <a:srgbClr val="FF0000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55" name="Skupina 154"/>
          <p:cNvGrpSpPr/>
          <p:nvPr/>
        </p:nvGrpSpPr>
        <p:grpSpPr>
          <a:xfrm rot="21203717">
            <a:off x="6501585" y="3529073"/>
            <a:ext cx="619457" cy="340371"/>
            <a:chOff x="5244151" y="2889591"/>
            <a:chExt cx="619457" cy="340371"/>
          </a:xfrm>
        </p:grpSpPr>
        <p:sp>
          <p:nvSpPr>
            <p:cNvPr id="156" name="Kosoúhelník 155"/>
            <p:cNvSpPr/>
            <p:nvPr/>
          </p:nvSpPr>
          <p:spPr>
            <a:xfrm rot="19269341">
              <a:off x="5244151" y="2930060"/>
              <a:ext cx="619457" cy="299902"/>
            </a:xfrm>
            <a:prstGeom prst="parallelogram">
              <a:avLst>
                <a:gd name="adj" fmla="val 99815"/>
              </a:avLst>
            </a:prstGeom>
            <a:solidFill>
              <a:srgbClr val="FFFFFF">
                <a:alpha val="69804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7" name="TextovéPole 156"/>
            <p:cNvSpPr txBox="1"/>
            <p:nvPr/>
          </p:nvSpPr>
          <p:spPr>
            <a:xfrm>
              <a:off x="5336995" y="2889591"/>
              <a:ext cx="428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i="1" dirty="0" err="1"/>
                <a:t>U</a:t>
              </a:r>
              <a:r>
                <a:rPr lang="cs-CZ" sz="1600" b="1" i="1" baseline="-25000" dirty="0" err="1"/>
                <a:t>j</a:t>
              </a:r>
              <a:endParaRPr lang="cs-CZ" sz="1600" b="1" i="1" baseline="-25000" dirty="0"/>
            </a:p>
          </p:txBody>
        </p:sp>
      </p:grpSp>
      <p:grpSp>
        <p:nvGrpSpPr>
          <p:cNvPr id="158" name="Skupina 157"/>
          <p:cNvGrpSpPr/>
          <p:nvPr/>
        </p:nvGrpSpPr>
        <p:grpSpPr>
          <a:xfrm rot="21203717">
            <a:off x="7642221" y="3414098"/>
            <a:ext cx="428625" cy="552565"/>
            <a:chOff x="5447529" y="2886529"/>
            <a:chExt cx="428625" cy="552565"/>
          </a:xfrm>
        </p:grpSpPr>
        <p:sp>
          <p:nvSpPr>
            <p:cNvPr id="159" name="Kosoúhelník 158"/>
            <p:cNvSpPr/>
            <p:nvPr/>
          </p:nvSpPr>
          <p:spPr>
            <a:xfrm rot="16596283">
              <a:off x="5396163" y="3029630"/>
              <a:ext cx="552565" cy="266363"/>
            </a:xfrm>
            <a:prstGeom prst="parallelogram">
              <a:avLst>
                <a:gd name="adj" fmla="val 59186"/>
              </a:avLst>
            </a:prstGeom>
            <a:solidFill>
              <a:srgbClr val="FFFFFF">
                <a:alpha val="69804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0" name="TextovéPole 159"/>
            <p:cNvSpPr txBox="1"/>
            <p:nvPr/>
          </p:nvSpPr>
          <p:spPr>
            <a:xfrm>
              <a:off x="5447529" y="2983312"/>
              <a:ext cx="428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i="1" dirty="0" err="1"/>
                <a:t>U</a:t>
              </a:r>
              <a:r>
                <a:rPr lang="cs-CZ" sz="1600" b="1" i="1" baseline="-25000" dirty="0" err="1"/>
                <a:t>j</a:t>
              </a:r>
              <a:endParaRPr lang="cs-CZ" sz="1600" b="1" i="1" baseline="-25000" dirty="0"/>
            </a:p>
          </p:txBody>
        </p:sp>
      </p:grpSp>
      <p:grpSp>
        <p:nvGrpSpPr>
          <p:cNvPr id="161" name="Skupina 160"/>
          <p:cNvGrpSpPr/>
          <p:nvPr/>
        </p:nvGrpSpPr>
        <p:grpSpPr>
          <a:xfrm rot="1956238">
            <a:off x="7047205" y="3839246"/>
            <a:ext cx="428625" cy="339653"/>
            <a:chOff x="5228515" y="2803913"/>
            <a:chExt cx="428625" cy="339653"/>
          </a:xfrm>
        </p:grpSpPr>
        <p:sp>
          <p:nvSpPr>
            <p:cNvPr id="162" name="Kosoúhelník 161"/>
            <p:cNvSpPr/>
            <p:nvPr/>
          </p:nvSpPr>
          <p:spPr>
            <a:xfrm rot="21469787">
              <a:off x="5275243" y="2843664"/>
              <a:ext cx="355498" cy="299902"/>
            </a:xfrm>
            <a:prstGeom prst="parallelogram">
              <a:avLst>
                <a:gd name="adj" fmla="val 24885"/>
              </a:avLst>
            </a:prstGeom>
            <a:solidFill>
              <a:srgbClr val="FFFFFF">
                <a:alpha val="69804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3" name="TextovéPole 162"/>
            <p:cNvSpPr txBox="1"/>
            <p:nvPr/>
          </p:nvSpPr>
          <p:spPr>
            <a:xfrm>
              <a:off x="5228515" y="2803913"/>
              <a:ext cx="428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i="1" dirty="0" err="1"/>
                <a:t>U</a:t>
              </a:r>
              <a:r>
                <a:rPr lang="cs-CZ" sz="1600" b="1" i="1" baseline="-25000" dirty="0" err="1"/>
                <a:t>j</a:t>
              </a:r>
              <a:endParaRPr lang="cs-CZ" sz="1600" b="1" i="1" baseline="-25000" dirty="0"/>
            </a:p>
          </p:txBody>
        </p:sp>
      </p:grpSp>
      <p:pic>
        <p:nvPicPr>
          <p:cNvPr id="10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36428DE-C2A1-4765-8DEF-73D1020B9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8" name="Picture 3">
            <a:extLst>
              <a:ext uri="{FF2B5EF4-FFF2-40B4-BE49-F238E27FC236}">
                <a16:creationId xmlns:a16="http://schemas.microsoft.com/office/drawing/2014/main" id="{40368BB1-2383-4CEC-9439-AEED16F3E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504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782175" y="6432551"/>
            <a:ext cx="428625" cy="365125"/>
          </a:xfrm>
        </p:spPr>
        <p:txBody>
          <a:bodyPr/>
          <a:lstStyle/>
          <a:p>
            <a:pPr>
              <a:defRPr/>
            </a:pPr>
            <a:fld id="{8FB7A7C8-C11A-4BFC-94BD-15EF3C6FFF0C}" type="slidenum">
              <a:rPr lang="cs-CZ" smtClean="0"/>
              <a:pPr>
                <a:defRPr/>
              </a:pPr>
              <a:t>101</a:t>
            </a:fld>
            <a:endParaRPr lang="cs-CZ" dirty="0"/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314633" y="1709389"/>
            <a:ext cx="11385754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</a:t>
            </a:r>
            <a:r>
              <a:rPr lang="cs-CZ" sz="1600" b="1" i="1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 	prostorová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3D modelu [W/K] (řešení 3D </a:t>
            </a:r>
            <a:r>
              <a:rPr lang="cs-CZ" sz="1600" dirty="0" err="1">
                <a:cs typeface="Arial" charset="0"/>
              </a:rPr>
              <a:t>tepl</a:t>
            </a:r>
            <a:r>
              <a:rPr lang="cs-CZ" sz="1600" dirty="0">
                <a:cs typeface="Arial" charset="0"/>
              </a:rPr>
              <a:t>. pole)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el-GR" sz="1600" b="1" i="1" dirty="0"/>
              <a:t>Ψ</a:t>
            </a:r>
            <a:r>
              <a:rPr lang="cs-CZ" sz="1600" b="1" i="1" baseline="-25000" dirty="0"/>
              <a:t>	</a:t>
            </a:r>
            <a:r>
              <a:rPr lang="cs-CZ" sz="1600" b="1" i="1" dirty="0"/>
              <a:t> 	lineární činitel prostupu tepla </a:t>
            </a:r>
            <a:r>
              <a:rPr lang="cs-CZ" sz="1600" dirty="0"/>
              <a:t>lineární tepelné vazby </a:t>
            </a:r>
            <a:r>
              <a:rPr lang="cs-CZ" sz="1600" dirty="0">
                <a:cs typeface="Arial" charset="0"/>
              </a:rPr>
              <a:t>[W/(m.K)]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b="1" i="1" dirty="0"/>
              <a:t>	</a:t>
            </a:r>
            <a:r>
              <a:rPr lang="cs-CZ" sz="1600" b="1" i="1" baseline="-25000" dirty="0"/>
              <a:t> </a:t>
            </a:r>
            <a:r>
              <a:rPr lang="el-GR" sz="1600" b="1" i="1" dirty="0"/>
              <a:t>Χ</a:t>
            </a:r>
            <a:r>
              <a:rPr lang="cs-CZ" sz="1600" b="1" i="1" baseline="-25000" dirty="0"/>
              <a:t>	</a:t>
            </a:r>
            <a:r>
              <a:rPr lang="cs-CZ" sz="1600" b="1" i="1" dirty="0"/>
              <a:t> 	bodový činitel prostupu tepla </a:t>
            </a:r>
            <a:r>
              <a:rPr lang="cs-CZ" sz="1600" dirty="0"/>
              <a:t>bodové tepelné vazby </a:t>
            </a:r>
            <a:r>
              <a:rPr lang="cs-CZ" sz="1600" dirty="0">
                <a:cs typeface="Arial" charset="0"/>
              </a:rPr>
              <a:t>[W/K]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j</a:t>
            </a:r>
            <a:r>
              <a:rPr lang="cs-CZ" sz="1600" b="1" i="1" baseline="-25000" dirty="0"/>
              <a:t>		</a:t>
            </a:r>
            <a:r>
              <a:rPr lang="cs-CZ" sz="1600" b="1" i="1" dirty="0">
                <a:cs typeface="Arial" charset="0"/>
              </a:rPr>
              <a:t>součinitel prostupu tepla konstrukcí</a:t>
            </a:r>
            <a:r>
              <a:rPr lang="cs-CZ" sz="1600" dirty="0">
                <a:cs typeface="Arial" charset="0"/>
              </a:rPr>
              <a:t>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 související s tep. vazbou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>
                <a:cs typeface="Arial" charset="0"/>
              </a:rPr>
              <a:t>A</a:t>
            </a:r>
            <a:r>
              <a:rPr lang="cs-CZ" sz="1600" b="1" i="1" baseline="-25000" dirty="0">
                <a:cs typeface="Arial" charset="0"/>
              </a:rPr>
              <a:t>j</a:t>
            </a:r>
            <a:r>
              <a:rPr lang="cs-CZ" sz="1600" dirty="0">
                <a:cs typeface="Arial" charset="0"/>
              </a:rPr>
              <a:t>		</a:t>
            </a:r>
            <a:r>
              <a:rPr lang="cs-CZ" sz="1600" b="1" i="1" dirty="0">
                <a:cs typeface="Arial" charset="0"/>
              </a:rPr>
              <a:t>plocha konstrukcí </a:t>
            </a:r>
            <a:r>
              <a:rPr lang="cs-CZ" sz="1600" dirty="0">
                <a:cs typeface="Arial" charset="0"/>
              </a:rPr>
              <a:t>ve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3D modelu s tepelnou vazbou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l</a:t>
            </a:r>
            <a:r>
              <a:rPr lang="cs-CZ" sz="1600" b="1" i="1" baseline="-25000" dirty="0" err="1">
                <a:cs typeface="Arial" charset="0"/>
              </a:rPr>
              <a:t>j</a:t>
            </a:r>
            <a:r>
              <a:rPr lang="cs-CZ" sz="1600" dirty="0">
                <a:cs typeface="Arial" charset="0"/>
              </a:rPr>
              <a:t>		</a:t>
            </a:r>
            <a:r>
              <a:rPr lang="cs-CZ" sz="1600" b="1" i="1" dirty="0">
                <a:cs typeface="Arial" charset="0"/>
              </a:rPr>
              <a:t>délka </a:t>
            </a:r>
            <a:r>
              <a:rPr lang="cs-CZ" sz="1600" dirty="0">
                <a:cs typeface="Arial" charset="0"/>
              </a:rPr>
              <a:t>lineárních tepelných vazeb [m] </a:t>
            </a:r>
          </a:p>
        </p:txBody>
      </p:sp>
      <p:pic>
        <p:nvPicPr>
          <p:cNvPr id="10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63A419E-9EB6-4A9D-8369-BB59E784F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7" name="Picture 3">
            <a:extLst>
              <a:ext uri="{FF2B5EF4-FFF2-40B4-BE49-F238E27FC236}">
                <a16:creationId xmlns:a16="http://schemas.microsoft.com/office/drawing/2014/main" id="{C03423EF-46AC-4818-B074-CEF21CFA6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3575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84077" y="6356350"/>
            <a:ext cx="506631" cy="338554"/>
          </a:xfrm>
        </p:spPr>
        <p:txBody>
          <a:bodyPr/>
          <a:lstStyle/>
          <a:p>
            <a:pPr>
              <a:defRPr/>
            </a:pPr>
            <a:fld id="{72F33746-7A7A-439D-B657-A6135A79FE14}" type="slidenum">
              <a:rPr lang="cs-CZ" smtClean="0"/>
              <a:pPr>
                <a:defRPr/>
              </a:pPr>
              <a:t>102</a:t>
            </a:fld>
            <a:endParaRPr lang="cs-CZ" dirty="0"/>
          </a:p>
        </p:txBody>
      </p:sp>
      <p:sp>
        <p:nvSpPr>
          <p:cNvPr id="11270" name="TextovéPole 4"/>
          <p:cNvSpPr txBox="1">
            <a:spLocks noChangeArrowheads="1"/>
          </p:cNvSpPr>
          <p:nvPr/>
        </p:nvSpPr>
        <p:spPr bwMode="auto">
          <a:xfrm>
            <a:off x="383458" y="1346562"/>
            <a:ext cx="114939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>
                <a:cs typeface="Arial" charset="0"/>
              </a:rPr>
              <a:t>Požadavky</a:t>
            </a:r>
            <a:r>
              <a:rPr lang="cs-CZ" sz="1600" dirty="0">
                <a:cs typeface="Arial" charset="0"/>
              </a:rPr>
              <a:t> na lineární a bodový činitel prostupu tepla </a:t>
            </a:r>
            <a:r>
              <a:rPr lang="cs-CZ" sz="1600" b="1" i="1" dirty="0">
                <a:cs typeface="Arial" charset="0"/>
              </a:rPr>
              <a:t>pro tepelné vazby</a:t>
            </a:r>
            <a:r>
              <a:rPr lang="cs-CZ" sz="1600" dirty="0">
                <a:cs typeface="Arial" charset="0"/>
              </a:rPr>
              <a:t> jsou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uvedené v ČSN 73 0540-2 (stanovené z vnějších rozměrů !)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42349D9A-FABA-4187-B7E0-E35A3B171A92}"/>
              </a:ext>
            </a:extLst>
          </p:cNvPr>
          <p:cNvGrpSpPr>
            <a:grpSpLocks noChangeAspect="1"/>
          </p:cNvGrpSpPr>
          <p:nvPr/>
        </p:nvGrpSpPr>
        <p:grpSpPr>
          <a:xfrm>
            <a:off x="619852" y="1774625"/>
            <a:ext cx="5774301" cy="3659332"/>
            <a:chOff x="2219325" y="1250414"/>
            <a:chExt cx="7820025" cy="495576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19325" y="1250414"/>
              <a:ext cx="7820025" cy="4955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bdélník 12"/>
            <p:cNvSpPr/>
            <p:nvPr/>
          </p:nvSpPr>
          <p:spPr>
            <a:xfrm>
              <a:off x="6762750" y="1295400"/>
              <a:ext cx="3219450" cy="495300"/>
            </a:xfrm>
            <a:prstGeom prst="rect">
              <a:avLst/>
            </a:prstGeom>
            <a:noFill/>
            <a:ln w="7620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/>
            <p:cNvSpPr/>
            <p:nvPr/>
          </p:nvSpPr>
          <p:spPr>
            <a:xfrm>
              <a:off x="6772275" y="4895850"/>
              <a:ext cx="3219450" cy="495300"/>
            </a:xfrm>
            <a:prstGeom prst="rect">
              <a:avLst/>
            </a:prstGeom>
            <a:noFill/>
            <a:ln w="7620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5" name="Přímá spojovací čára 24"/>
            <p:cNvCxnSpPr/>
            <p:nvPr/>
          </p:nvCxnSpPr>
          <p:spPr>
            <a:xfrm>
              <a:off x="2238376" y="4829175"/>
              <a:ext cx="7781925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A47A0B7-BB1E-4FBF-A124-EADF9757B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9758DC86-821F-471F-AEC6-A06EE74CC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24" name="TextovéPole 4">
            <a:extLst>
              <a:ext uri="{FF2B5EF4-FFF2-40B4-BE49-F238E27FC236}">
                <a16:creationId xmlns:a16="http://schemas.microsoft.com/office/drawing/2014/main" id="{A5179466-9843-4CB4-B68C-D7DABEE71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5525" y="4712095"/>
            <a:ext cx="2821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600" dirty="0">
                <a:cs typeface="Arial" charset="0"/>
              </a:rPr>
              <a:t>Tabulka 6 v ČSN 73 0540-2</a:t>
            </a:r>
          </a:p>
        </p:txBody>
      </p:sp>
    </p:spTree>
    <p:extLst>
      <p:ext uri="{BB962C8B-B14F-4D97-AF65-F5344CB8AC3E}">
        <p14:creationId xmlns:p14="http://schemas.microsoft.com/office/powerpoint/2010/main" val="410502715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72568" y="6356350"/>
            <a:ext cx="418140" cy="270592"/>
          </a:xfrm>
        </p:spPr>
        <p:txBody>
          <a:bodyPr/>
          <a:lstStyle/>
          <a:p>
            <a:pPr>
              <a:defRPr/>
            </a:pPr>
            <a:fld id="{25132503-6F70-4D3B-8644-CFD2430ED36F}" type="slidenum">
              <a:rPr lang="cs-CZ" smtClean="0"/>
              <a:pPr>
                <a:defRPr/>
              </a:pPr>
              <a:t>103</a:t>
            </a:fld>
            <a:endParaRPr lang="cs-CZ" dirty="0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561053" y="1315784"/>
            <a:ext cx="8443913" cy="500063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Vnitřní povrchová teplota</a:t>
            </a:r>
          </a:p>
        </p:txBody>
      </p:sp>
      <p:sp>
        <p:nvSpPr>
          <p:cNvPr id="19460" name="TextovéPole 3"/>
          <p:cNvSpPr txBox="1">
            <a:spLocks noChangeArrowheads="1"/>
          </p:cNvSpPr>
          <p:nvPr/>
        </p:nvSpPr>
        <p:spPr bwMode="auto">
          <a:xfrm>
            <a:off x="363795" y="1863472"/>
            <a:ext cx="11336592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Nejnižší vnitřní povrchovou teplotou </a:t>
            </a:r>
            <a:r>
              <a:rPr lang="cs-CZ" sz="1600" dirty="0"/>
              <a:t>se hlídá teplota rosného bodu, při které dochází na povrchu konstrukce ke kondenzaci vodní páry.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Vnitřní povrchová teplota se zjišťuje obecně kdekoliv na vnitřním povrchu konstrukce, ale </a:t>
            </a:r>
            <a:r>
              <a:rPr lang="cs-CZ" sz="1600" b="1" i="1" dirty="0"/>
              <a:t>především</a:t>
            </a:r>
            <a:r>
              <a:rPr lang="cs-CZ" sz="1600" dirty="0"/>
              <a:t> v kritických místech: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v místech </a:t>
            </a:r>
            <a:r>
              <a:rPr lang="cs-CZ" sz="1600" b="1" i="1" dirty="0"/>
              <a:t>tepelných mostů </a:t>
            </a:r>
            <a:r>
              <a:rPr lang="cs-CZ" sz="1600" dirty="0"/>
              <a:t>obsažených v konstrukcích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v místech </a:t>
            </a:r>
            <a:r>
              <a:rPr lang="cs-CZ" sz="1600" b="1" i="1" dirty="0"/>
              <a:t>tepelných vazeb </a:t>
            </a:r>
            <a:r>
              <a:rPr lang="cs-CZ" sz="1600" dirty="0"/>
              <a:t>mezi konstrukcemi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indent="9525"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Tímto hodnocením se hlídá </a:t>
            </a:r>
            <a:r>
              <a:rPr lang="cs-CZ" sz="1600" b="1" i="1" dirty="0"/>
              <a:t>požadavek </a:t>
            </a:r>
            <a:r>
              <a:rPr lang="cs-CZ" sz="1600" dirty="0"/>
              <a:t>na :</a:t>
            </a:r>
            <a:endParaRPr lang="cs-CZ" sz="800" dirty="0"/>
          </a:p>
          <a:p>
            <a:pPr marL="1438275" indent="-25717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vyloučení </a:t>
            </a:r>
            <a:r>
              <a:rPr lang="cs-CZ" sz="1600" b="1" i="1" dirty="0"/>
              <a:t>vzniku plísní </a:t>
            </a:r>
            <a:r>
              <a:rPr lang="cs-CZ" sz="1600" dirty="0"/>
              <a:t>na povrchu neprůsvitných konstrukcí – hygienické (zdravotní) hledisko</a:t>
            </a:r>
          </a:p>
          <a:p>
            <a:pPr marL="1438275" indent="-25717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vyloučení </a:t>
            </a:r>
            <a:r>
              <a:rPr lang="cs-CZ" sz="1600" b="1" i="1" dirty="0"/>
              <a:t>kondenzace vodní páry </a:t>
            </a:r>
            <a:r>
              <a:rPr lang="cs-CZ" sz="1600" dirty="0"/>
              <a:t>na vnitřním povrchu </a:t>
            </a:r>
            <a:r>
              <a:rPr lang="cs-CZ" sz="1600" dirty="0" err="1"/>
              <a:t>otvorových</a:t>
            </a:r>
            <a:r>
              <a:rPr lang="cs-CZ" sz="1600" dirty="0"/>
              <a:t> výplní (může ovlivnit životnost samotné OV, ale i navazujících konstrukcí </a:t>
            </a:r>
          </a:p>
          <a:p>
            <a:pPr indent="19050"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indent="19050" algn="ctr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Nedodržení tohoto požadavku může způsobit jednak vážné vady a poruchy konstrukcí, ale má také negativní vliv na zdraví uživatelů budovy ! </a:t>
            </a:r>
          </a:p>
        </p:txBody>
      </p:sp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6D2874C-88A4-4F58-9984-ED89D702D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1B198790-F4D5-48FC-83FA-CB0E9770A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7371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23406" y="6356350"/>
            <a:ext cx="467302" cy="309921"/>
          </a:xfrm>
        </p:spPr>
        <p:txBody>
          <a:bodyPr/>
          <a:lstStyle/>
          <a:p>
            <a:pPr>
              <a:defRPr/>
            </a:pPr>
            <a:fld id="{25132503-6F70-4D3B-8644-CFD2430ED36F}" type="slidenum">
              <a:rPr lang="cs-CZ" smtClean="0"/>
              <a:pPr>
                <a:defRPr/>
              </a:pPr>
              <a:t>104</a:t>
            </a:fld>
            <a:endParaRPr lang="cs-CZ" dirty="0"/>
          </a:p>
        </p:txBody>
      </p:sp>
      <p:sp>
        <p:nvSpPr>
          <p:cNvPr id="19460" name="TextovéPole 3"/>
          <p:cNvSpPr txBox="1">
            <a:spLocks noChangeArrowheads="1"/>
          </p:cNvSpPr>
          <p:nvPr/>
        </p:nvSpPr>
        <p:spPr bwMode="auto">
          <a:xfrm>
            <a:off x="550606" y="2058889"/>
            <a:ext cx="1112028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Samotná </a:t>
            </a:r>
            <a:r>
              <a:rPr lang="cs-CZ" sz="1600" b="1" i="1" dirty="0"/>
              <a:t>povrchová teplota </a:t>
            </a:r>
            <a:r>
              <a:rPr lang="cs-CZ" sz="1600" dirty="0"/>
              <a:t>jako hodnotící kritérium (do roku 2007) má podstatnou nevýhodu : 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její hodnota </a:t>
            </a:r>
            <a:r>
              <a:rPr lang="cs-CZ" sz="1600" b="1" i="1" dirty="0"/>
              <a:t>závisí</a:t>
            </a:r>
            <a:r>
              <a:rPr lang="cs-CZ" sz="1600" dirty="0"/>
              <a:t> nejenom </a:t>
            </a:r>
            <a:r>
              <a:rPr lang="cs-CZ" sz="1600" b="1" i="1" dirty="0"/>
              <a:t>na vlastnostech hodnocené konstrukce</a:t>
            </a:r>
            <a:r>
              <a:rPr lang="cs-CZ" sz="1600" dirty="0"/>
              <a:t>, ale také </a:t>
            </a:r>
            <a:r>
              <a:rPr lang="cs-CZ" sz="1600" b="1" i="1" dirty="0"/>
              <a:t>na teplotách okolního prostředí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tzn. že </a:t>
            </a:r>
            <a:r>
              <a:rPr lang="cs-CZ" sz="1600" b="1" i="1" dirty="0"/>
              <a:t>kriteriální hodnota</a:t>
            </a:r>
            <a:r>
              <a:rPr lang="cs-CZ" sz="1600" dirty="0"/>
              <a:t> </a:t>
            </a:r>
            <a:r>
              <a:rPr lang="cs-CZ" sz="1600" b="1" i="1" dirty="0"/>
              <a:t>nejnižší povrchové teploty </a:t>
            </a:r>
            <a:r>
              <a:rPr lang="cs-CZ" sz="1600" dirty="0"/>
              <a:t>pro jednu a tutéž konstrukci </a:t>
            </a:r>
            <a:r>
              <a:rPr lang="cs-CZ" sz="1600" b="1" i="1" dirty="0"/>
              <a:t>je různá podle prostředí</a:t>
            </a:r>
            <a:r>
              <a:rPr lang="cs-CZ" sz="1600" dirty="0"/>
              <a:t>, ve kterém je konstrukce umístěna – výrobce nemůže tuto hodnotu uvádět, protože neví, kde bude jeho výrobek osazen.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dirty="0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9B999812-D9F9-48F9-8C93-253D10E8E20F}"/>
              </a:ext>
            </a:extLst>
          </p:cNvPr>
          <p:cNvGrpSpPr/>
          <p:nvPr/>
        </p:nvGrpSpPr>
        <p:grpSpPr>
          <a:xfrm>
            <a:off x="3198081" y="3503973"/>
            <a:ext cx="5072623" cy="1409700"/>
            <a:chOff x="2608145" y="2324099"/>
            <a:chExt cx="5072623" cy="1409700"/>
          </a:xfrm>
        </p:grpSpPr>
        <p:grpSp>
          <p:nvGrpSpPr>
            <p:cNvPr id="15" name="Skupina 14"/>
            <p:cNvGrpSpPr/>
            <p:nvPr/>
          </p:nvGrpSpPr>
          <p:grpSpPr>
            <a:xfrm rot="16200000">
              <a:off x="3162303" y="2886074"/>
              <a:ext cx="1409699" cy="285750"/>
              <a:chOff x="762000" y="2095500"/>
              <a:chExt cx="2219325" cy="523875"/>
            </a:xfrm>
          </p:grpSpPr>
          <p:sp>
            <p:nvSpPr>
              <p:cNvPr id="13" name="Obdélník 12"/>
              <p:cNvSpPr/>
              <p:nvPr/>
            </p:nvSpPr>
            <p:spPr>
              <a:xfrm>
                <a:off x="762000" y="2095500"/>
                <a:ext cx="2219325" cy="5238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1628775" y="2105025"/>
                <a:ext cx="457200" cy="50482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17" name="TextovéPole 16"/>
            <p:cNvSpPr txBox="1"/>
            <p:nvPr/>
          </p:nvSpPr>
          <p:spPr>
            <a:xfrm>
              <a:off x="2931994" y="3285272"/>
              <a:ext cx="619080" cy="338554"/>
            </a:xfrm>
            <a:prstGeom prst="rect">
              <a:avLst/>
            </a:prstGeom>
            <a:solidFill>
              <a:srgbClr val="F2DCDB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20 °C</a:t>
              </a:r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4074995" y="3285272"/>
              <a:ext cx="681597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-15 °C</a:t>
              </a:r>
            </a:p>
          </p:txBody>
        </p:sp>
        <p:grpSp>
          <p:nvGrpSpPr>
            <p:cNvPr id="19" name="Skupina 16"/>
            <p:cNvGrpSpPr/>
            <p:nvPr/>
          </p:nvGrpSpPr>
          <p:grpSpPr>
            <a:xfrm>
              <a:off x="2608145" y="2389923"/>
              <a:ext cx="1111803" cy="648103"/>
              <a:chOff x="4170244" y="5275997"/>
              <a:chExt cx="1111803" cy="648103"/>
            </a:xfrm>
          </p:grpSpPr>
          <p:sp>
            <p:nvSpPr>
              <p:cNvPr id="20" name="TextovéPole 19"/>
              <p:cNvSpPr txBox="1"/>
              <p:nvPr/>
            </p:nvSpPr>
            <p:spPr>
              <a:xfrm>
                <a:off x="4170244" y="5275997"/>
                <a:ext cx="70083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cs-CZ" sz="1400" dirty="0"/>
                  <a:t>13,0 °C</a:t>
                </a:r>
              </a:p>
            </p:txBody>
          </p:sp>
          <p:cxnSp>
            <p:nvCxnSpPr>
              <p:cNvPr id="21" name="Přímá spojovací čára 20"/>
              <p:cNvCxnSpPr>
                <a:endCxn id="14" idx="0"/>
              </p:cNvCxnSpPr>
              <p:nvPr/>
            </p:nvCxnSpPr>
            <p:spPr>
              <a:xfrm>
                <a:off x="4944612" y="5568287"/>
                <a:ext cx="337435" cy="355813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Skupina 23"/>
            <p:cNvGrpSpPr/>
            <p:nvPr/>
          </p:nvGrpSpPr>
          <p:grpSpPr>
            <a:xfrm rot="16200000">
              <a:off x="6086479" y="2886075"/>
              <a:ext cx="1409699" cy="285750"/>
              <a:chOff x="762000" y="2095500"/>
              <a:chExt cx="2219325" cy="523875"/>
            </a:xfrm>
          </p:grpSpPr>
          <p:sp>
            <p:nvSpPr>
              <p:cNvPr id="25" name="Obdélník 24"/>
              <p:cNvSpPr/>
              <p:nvPr/>
            </p:nvSpPr>
            <p:spPr>
              <a:xfrm>
                <a:off x="762000" y="2095500"/>
                <a:ext cx="2219325" cy="5238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6" name="Obdélník 25"/>
              <p:cNvSpPr/>
              <p:nvPr/>
            </p:nvSpPr>
            <p:spPr>
              <a:xfrm>
                <a:off x="1628775" y="2105025"/>
                <a:ext cx="457200" cy="50482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27" name="TextovéPole 26"/>
            <p:cNvSpPr txBox="1"/>
            <p:nvPr/>
          </p:nvSpPr>
          <p:spPr>
            <a:xfrm>
              <a:off x="5856170" y="3285273"/>
              <a:ext cx="619080" cy="338554"/>
            </a:xfrm>
            <a:prstGeom prst="rect">
              <a:avLst/>
            </a:prstGeom>
            <a:solidFill>
              <a:srgbClr val="F2DCDB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10 °C</a:t>
              </a:r>
            </a:p>
          </p:txBody>
        </p:sp>
        <p:sp>
          <p:nvSpPr>
            <p:cNvPr id="28" name="TextovéPole 27"/>
            <p:cNvSpPr txBox="1"/>
            <p:nvPr/>
          </p:nvSpPr>
          <p:spPr>
            <a:xfrm>
              <a:off x="6999171" y="3285273"/>
              <a:ext cx="681597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-15 °C</a:t>
              </a:r>
            </a:p>
          </p:txBody>
        </p:sp>
        <p:grpSp>
          <p:nvGrpSpPr>
            <p:cNvPr id="29" name="Skupina 16"/>
            <p:cNvGrpSpPr/>
            <p:nvPr/>
          </p:nvGrpSpPr>
          <p:grpSpPr>
            <a:xfrm>
              <a:off x="5618045" y="2389923"/>
              <a:ext cx="1026078" cy="657628"/>
              <a:chOff x="4265494" y="5275997"/>
              <a:chExt cx="1026078" cy="657628"/>
            </a:xfrm>
          </p:grpSpPr>
          <p:sp>
            <p:nvSpPr>
              <p:cNvPr id="30" name="TextovéPole 29"/>
              <p:cNvSpPr txBox="1"/>
              <p:nvPr/>
            </p:nvSpPr>
            <p:spPr>
              <a:xfrm>
                <a:off x="4265494" y="5275997"/>
                <a:ext cx="609462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cs-CZ" sz="1400" dirty="0"/>
                  <a:t>8,0 °C</a:t>
                </a:r>
              </a:p>
            </p:txBody>
          </p:sp>
          <p:cxnSp>
            <p:nvCxnSpPr>
              <p:cNvPr id="31" name="Přímá spojovací čára 30"/>
              <p:cNvCxnSpPr/>
              <p:nvPr/>
            </p:nvCxnSpPr>
            <p:spPr>
              <a:xfrm>
                <a:off x="4954137" y="5577812"/>
                <a:ext cx="337435" cy="355813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2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C789DFC-D6B1-4F80-A10D-9BA4CED89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225ACC91-8FB7-4151-9CC6-D9AF68D55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6383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64413" y="6356350"/>
            <a:ext cx="526295" cy="270592"/>
          </a:xfrm>
        </p:spPr>
        <p:txBody>
          <a:bodyPr/>
          <a:lstStyle/>
          <a:p>
            <a:pPr>
              <a:defRPr/>
            </a:pPr>
            <a:fld id="{25132503-6F70-4D3B-8644-CFD2430ED36F}" type="slidenum">
              <a:rPr lang="cs-CZ" smtClean="0"/>
              <a:pPr>
                <a:defRPr/>
              </a:pPr>
              <a:t>105</a:t>
            </a:fld>
            <a:endParaRPr lang="cs-CZ" dirty="0"/>
          </a:p>
        </p:txBody>
      </p:sp>
      <p:sp>
        <p:nvSpPr>
          <p:cNvPr id="19460" name="TextovéPole 3"/>
          <p:cNvSpPr txBox="1">
            <a:spLocks noChangeArrowheads="1"/>
          </p:cNvSpPr>
          <p:nvPr/>
        </p:nvSpPr>
        <p:spPr bwMode="auto">
          <a:xfrm>
            <a:off x="550606" y="2058889"/>
            <a:ext cx="11120284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Proto se dnes pro hodnocení požadavků na nejnižší vnitřní povrchovou teplotu používá </a:t>
            </a:r>
            <a:r>
              <a:rPr lang="cs-CZ" sz="1600" b="1" i="1" dirty="0"/>
              <a:t>poměrná veličina</a:t>
            </a:r>
            <a:r>
              <a:rPr lang="cs-CZ" sz="1600" dirty="0"/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i="1" u="sng" dirty="0"/>
              <a:t>teplotního faktor vnitřního povrchu</a:t>
            </a:r>
            <a:r>
              <a:rPr lang="cs-CZ" sz="1600" b="1" i="1" dirty="0"/>
              <a:t> 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</a:t>
            </a:r>
            <a:r>
              <a:rPr lang="cs-CZ" sz="1600" dirty="0"/>
              <a:t> [-] :</a:t>
            </a:r>
            <a:endParaRPr lang="cs-CZ" sz="1600" b="1" i="1" u="sng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je funkcí </a:t>
            </a:r>
            <a:r>
              <a:rPr lang="cs-CZ" sz="1600" b="1" i="1" dirty="0"/>
              <a:t>vlastnosti konstrukce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/>
              <a:t>nezávisí na teplotách </a:t>
            </a:r>
            <a:r>
              <a:rPr lang="cs-CZ" sz="1600" dirty="0"/>
              <a:t>přilehlého prostředí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Prakticky to znamená, že nezáleží na tom, v jakém prostředí (s jakými teplotami) bude konstrukce umístěna, ale pouze na tom, jaký má konstrukce součinitel prostupu tepla v místě, ve kterém teplotní faktor zjišťujeme. </a:t>
            </a:r>
          </a:p>
        </p:txBody>
      </p:sp>
      <p:pic>
        <p:nvPicPr>
          <p:cNvPr id="22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6A4ED18-1EA2-4B03-A3F9-A60736186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DC1C8521-9887-4B26-B7F2-06858A20D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8735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62735" y="6356350"/>
            <a:ext cx="427973" cy="260760"/>
          </a:xfrm>
        </p:spPr>
        <p:txBody>
          <a:bodyPr/>
          <a:lstStyle/>
          <a:p>
            <a:pPr>
              <a:defRPr/>
            </a:pPr>
            <a:fld id="{7E867E17-D611-41BB-9D61-30508EDE348B}" type="slidenum">
              <a:rPr lang="cs-CZ" smtClean="0"/>
              <a:pPr>
                <a:defRPr/>
              </a:pPr>
              <a:t>106</a:t>
            </a:fld>
            <a:endParaRPr lang="cs-CZ" dirty="0"/>
          </a:p>
        </p:txBody>
      </p:sp>
      <p:sp>
        <p:nvSpPr>
          <p:cNvPr id="20483" name="TextovéPole 2"/>
          <p:cNvSpPr txBox="1">
            <a:spLocks noChangeArrowheads="1"/>
          </p:cNvSpPr>
          <p:nvPr/>
        </p:nvSpPr>
        <p:spPr bwMode="auto">
          <a:xfrm>
            <a:off x="462116" y="2000153"/>
            <a:ext cx="1141525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/>
              <a:t>závislost </a:t>
            </a:r>
            <a:r>
              <a:rPr lang="cs-CZ" sz="1600" b="1" i="1"/>
              <a:t>teplotního faktoru</a:t>
            </a:r>
            <a:r>
              <a:rPr lang="cs-CZ" sz="1600"/>
              <a:t> na tepelné vlastnosti konstrukce je vyjádřena vztahem: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/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/>
              <a:t>f</a:t>
            </a:r>
            <a:r>
              <a:rPr lang="cs-CZ" sz="1600" b="1" i="1" baseline="-25000"/>
              <a:t>Rsi</a:t>
            </a:r>
            <a:r>
              <a:rPr lang="cs-CZ" sz="1600" b="1" i="1"/>
              <a:t> = 1 – U</a:t>
            </a:r>
            <a:r>
              <a:rPr lang="cs-CZ" sz="1600" b="1" i="1" baseline="-25000"/>
              <a:t>x</a:t>
            </a:r>
            <a:r>
              <a:rPr lang="cs-CZ" sz="1600" b="1" i="1"/>
              <a:t> . R</a:t>
            </a:r>
            <a:r>
              <a:rPr lang="cs-CZ" sz="1600" b="1" i="1" baseline="-25000"/>
              <a:t>si</a:t>
            </a:r>
            <a:endParaRPr lang="cs-CZ" sz="160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r>
              <a:rPr lang="cs-CZ" sz="1600"/>
              <a:t>kde:	</a:t>
            </a:r>
            <a:r>
              <a:rPr lang="cs-CZ" sz="1600" b="1" i="1"/>
              <a:t>U</a:t>
            </a:r>
            <a:r>
              <a:rPr lang="cs-CZ" sz="1600" b="1" i="1" baseline="-25000"/>
              <a:t>x </a:t>
            </a:r>
            <a:r>
              <a:rPr lang="cs-CZ" sz="1600"/>
              <a:t>	je 	součinitel prostupu tepla v místě </a:t>
            </a:r>
            <a:r>
              <a:rPr lang="cs-CZ" sz="1600" b="1" i="1"/>
              <a:t>x</a:t>
            </a:r>
            <a:r>
              <a:rPr lang="cs-CZ" sz="1600"/>
              <a:t> vnitřního povrchu </a:t>
            </a:r>
            <a:r>
              <a:rPr lang="cs-CZ" sz="1600">
                <a:cs typeface="Arial" charset="0"/>
              </a:rPr>
              <a:t>[W/(m</a:t>
            </a:r>
            <a:r>
              <a:rPr lang="cs-CZ" sz="1600" baseline="30000">
                <a:cs typeface="Arial" charset="0"/>
              </a:rPr>
              <a:t>2</a:t>
            </a:r>
            <a:r>
              <a:rPr lang="cs-CZ" sz="1600">
                <a:cs typeface="Arial" charset="0"/>
              </a:rPr>
              <a:t>.K)]</a:t>
            </a:r>
            <a:endParaRPr lang="cs-CZ" sz="160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r>
              <a:rPr lang="cs-CZ" sz="1600"/>
              <a:t>	</a:t>
            </a:r>
            <a:r>
              <a:rPr lang="cs-CZ" sz="1600" b="1" i="1"/>
              <a:t>R</a:t>
            </a:r>
            <a:r>
              <a:rPr lang="cs-CZ" sz="1600" b="1" i="1" baseline="-25000"/>
              <a:t>si</a:t>
            </a:r>
            <a:r>
              <a:rPr lang="cs-CZ" sz="1600"/>
              <a:t>		odpor při přestupu tepla na vnitřní straně konstrukce </a:t>
            </a:r>
            <a:r>
              <a:rPr lang="cs-CZ" sz="1600">
                <a:cs typeface="Arial" charset="0"/>
              </a:rPr>
              <a:t>[m</a:t>
            </a:r>
            <a:r>
              <a:rPr lang="cs-CZ" sz="1600" baseline="30000">
                <a:cs typeface="Arial" charset="0"/>
              </a:rPr>
              <a:t>2</a:t>
            </a:r>
            <a:r>
              <a:rPr lang="cs-CZ" sz="1600">
                <a:cs typeface="Arial" charset="0"/>
              </a:rPr>
              <a:t>.K/W]</a:t>
            </a:r>
            <a:endParaRPr lang="cs-CZ" sz="160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/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/>
              <a:t>povrchová teplota </a:t>
            </a:r>
            <a:r>
              <a:rPr lang="cs-CZ" sz="1600"/>
              <a:t>plošné konstrukce </a:t>
            </a:r>
            <a:r>
              <a:rPr lang="el-GR" sz="1600" b="1" i="1"/>
              <a:t>ϴ</a:t>
            </a:r>
            <a:r>
              <a:rPr lang="cs-CZ" sz="1600" b="1" i="1" baseline="-25000"/>
              <a:t>si</a:t>
            </a:r>
            <a:r>
              <a:rPr lang="cs-CZ" sz="1600"/>
              <a:t> se obecně stanoví podle vztahu: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el-GR" sz="1600" b="1" i="1"/>
              <a:t>ϴ</a:t>
            </a:r>
            <a:r>
              <a:rPr lang="cs-CZ" sz="1600" b="1" i="1" baseline="-25000"/>
              <a:t>si</a:t>
            </a:r>
            <a:r>
              <a:rPr lang="cs-CZ" sz="1600" b="1" i="1"/>
              <a:t> = </a:t>
            </a:r>
            <a:r>
              <a:rPr lang="el-GR" sz="1600" b="1" i="1"/>
              <a:t>ϴ</a:t>
            </a:r>
            <a:r>
              <a:rPr lang="cs-CZ" sz="1600" b="1" i="1" baseline="-25000"/>
              <a:t>ai</a:t>
            </a:r>
            <a:r>
              <a:rPr lang="cs-CZ" sz="1600" b="1" i="1"/>
              <a:t> – U</a:t>
            </a:r>
            <a:r>
              <a:rPr lang="cs-CZ" sz="1600" b="1" i="1" baseline="-25000"/>
              <a:t>x</a:t>
            </a:r>
            <a:r>
              <a:rPr lang="cs-CZ" sz="1600" b="1" i="1"/>
              <a:t> . R</a:t>
            </a:r>
            <a:r>
              <a:rPr lang="cs-CZ" sz="1600" b="1" i="1" baseline="-25000"/>
              <a:t>si</a:t>
            </a:r>
            <a:r>
              <a:rPr lang="cs-CZ" sz="1600" b="1" i="1"/>
              <a:t> . (</a:t>
            </a:r>
            <a:r>
              <a:rPr lang="el-GR" sz="1600" b="1" i="1"/>
              <a:t>ϴ</a:t>
            </a:r>
            <a:r>
              <a:rPr lang="cs-CZ" sz="1600" b="1" i="1" baseline="-25000"/>
              <a:t>ai</a:t>
            </a:r>
            <a:r>
              <a:rPr lang="cs-CZ" sz="1600" b="1" i="1"/>
              <a:t> – </a:t>
            </a:r>
            <a:r>
              <a:rPr lang="el-GR" sz="1600" b="1" i="1"/>
              <a:t>ϴ</a:t>
            </a:r>
            <a:r>
              <a:rPr lang="cs-CZ" sz="1600" b="1" i="1" baseline="-25000"/>
              <a:t>e</a:t>
            </a:r>
            <a:r>
              <a:rPr lang="cs-CZ" sz="1600" b="1" i="1"/>
              <a:t>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endParaRPr lang="cs-CZ" sz="1600" dirty="0"/>
          </a:p>
        </p:txBody>
      </p: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4DB969A-24A1-428D-94A8-77582D7B1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48A1AACD-6747-431C-9F3E-6FDAE675A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36376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43071" y="6356350"/>
            <a:ext cx="447637" cy="300089"/>
          </a:xfrm>
        </p:spPr>
        <p:txBody>
          <a:bodyPr/>
          <a:lstStyle/>
          <a:p>
            <a:pPr>
              <a:defRPr/>
            </a:pPr>
            <a:fld id="{7E867E17-D611-41BB-9D61-30508EDE348B}" type="slidenum">
              <a:rPr lang="cs-CZ" smtClean="0"/>
              <a:pPr>
                <a:defRPr/>
              </a:pPr>
              <a:t>107</a:t>
            </a:fld>
            <a:endParaRPr lang="cs-CZ" dirty="0"/>
          </a:p>
        </p:txBody>
      </p:sp>
      <p:sp>
        <p:nvSpPr>
          <p:cNvPr id="20483" name="TextovéPole 2"/>
          <p:cNvSpPr txBox="1">
            <a:spLocks noChangeArrowheads="1"/>
          </p:cNvSpPr>
          <p:nvPr/>
        </p:nvSpPr>
        <p:spPr bwMode="auto">
          <a:xfrm>
            <a:off x="462116" y="1606861"/>
            <a:ext cx="114152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r>
              <a:rPr lang="cs-CZ" sz="1600" dirty="0"/>
              <a:t>kde:	</a:t>
            </a:r>
            <a:r>
              <a:rPr lang="el-GR" sz="1600" b="1" i="1" dirty="0"/>
              <a:t> ϴ</a:t>
            </a:r>
            <a:r>
              <a:rPr lang="cs-CZ" sz="1600" b="1" i="1" baseline="-25000" dirty="0" err="1"/>
              <a:t>ai</a:t>
            </a:r>
            <a:r>
              <a:rPr lang="cs-CZ" sz="1600" b="1" i="1" baseline="-25000" dirty="0"/>
              <a:t> </a:t>
            </a:r>
            <a:r>
              <a:rPr lang="cs-CZ" sz="1600" dirty="0"/>
              <a:t>	je 	vnitřní teplota vzduchu </a:t>
            </a:r>
            <a:r>
              <a:rPr lang="cs-CZ" sz="1600" dirty="0">
                <a:cs typeface="Arial" charset="0"/>
              </a:rPr>
              <a:t>[</a:t>
            </a:r>
            <a:r>
              <a:rPr lang="cs-CZ" sz="1600" dirty="0"/>
              <a:t>°C</a:t>
            </a:r>
            <a:r>
              <a:rPr lang="cs-CZ" sz="1600" dirty="0">
                <a:cs typeface="Arial" charset="0"/>
              </a:rPr>
              <a:t>]</a:t>
            </a: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r>
              <a:rPr lang="cs-CZ" sz="1600" dirty="0"/>
              <a:t>	</a:t>
            </a:r>
            <a:r>
              <a:rPr lang="el-GR" sz="1600" b="1" i="1" dirty="0"/>
              <a:t> ϴ</a:t>
            </a:r>
            <a:r>
              <a:rPr lang="cs-CZ" sz="1600" b="1" i="1" baseline="-25000" dirty="0"/>
              <a:t>e </a:t>
            </a:r>
            <a:r>
              <a:rPr lang="cs-CZ" sz="1600" dirty="0"/>
              <a:t>		vnější teplota vzduchu </a:t>
            </a:r>
            <a:r>
              <a:rPr lang="cs-CZ" sz="1600" dirty="0">
                <a:cs typeface="Arial" charset="0"/>
              </a:rPr>
              <a:t>[</a:t>
            </a:r>
            <a:r>
              <a:rPr lang="cs-CZ" sz="1600" dirty="0"/>
              <a:t>°C</a:t>
            </a:r>
            <a:r>
              <a:rPr lang="cs-CZ" sz="1600" dirty="0">
                <a:cs typeface="Arial" charset="0"/>
              </a:rPr>
              <a:t>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b="1" i="1" dirty="0"/>
              <a:t> ϴ</a:t>
            </a:r>
            <a:r>
              <a:rPr lang="cs-CZ" sz="1600" b="1" i="1" baseline="-25000" dirty="0"/>
              <a:t>si </a:t>
            </a:r>
            <a:r>
              <a:rPr lang="cs-CZ" sz="1600" dirty="0"/>
              <a:t>		teplota na vnitřním povrchu konstrukce </a:t>
            </a:r>
            <a:r>
              <a:rPr lang="cs-CZ" sz="1600" dirty="0">
                <a:cs typeface="Arial" charset="0"/>
              </a:rPr>
              <a:t>[</a:t>
            </a:r>
            <a:r>
              <a:rPr lang="cs-CZ" sz="1600" dirty="0"/>
              <a:t>°C</a:t>
            </a:r>
            <a:r>
              <a:rPr lang="cs-CZ" sz="1600" dirty="0">
                <a:cs typeface="Arial" charset="0"/>
              </a:rPr>
              <a:t>]</a:t>
            </a: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Dosazením 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</a:t>
            </a:r>
            <a:r>
              <a:rPr lang="cs-CZ" sz="1600" dirty="0"/>
              <a:t> do druhé rovnice dostaneme jiný vztah pro výpočet povrchové teploty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 </a:t>
            </a:r>
            <a:r>
              <a:rPr lang="cs-CZ" sz="1600" dirty="0"/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800" b="1" i="1" dirty="0"/>
              <a:t>		</a:t>
            </a:r>
            <a:endParaRPr lang="cs-CZ" sz="800" dirty="0"/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 =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b="1" i="1" dirty="0"/>
              <a:t> – (1 – 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</a:t>
            </a:r>
            <a:r>
              <a:rPr lang="cs-CZ" sz="1600" b="1" i="1" dirty="0"/>
              <a:t>) . (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)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8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a z této rovnice lze odvodit poměrné vyjádření teplotního faktoru vnitřního povrchu na základě teplotních rozdílů:</a:t>
            </a:r>
          </a:p>
        </p:txBody>
      </p:sp>
      <p:grpSp>
        <p:nvGrpSpPr>
          <p:cNvPr id="6" name="Skupina 5"/>
          <p:cNvGrpSpPr/>
          <p:nvPr/>
        </p:nvGrpSpPr>
        <p:grpSpPr>
          <a:xfrm>
            <a:off x="2390775" y="4184853"/>
            <a:ext cx="1619250" cy="695325"/>
            <a:chOff x="866775" y="5905500"/>
            <a:chExt cx="1619250" cy="695325"/>
          </a:xfrm>
        </p:grpSpPr>
        <p:graphicFrame>
          <p:nvGraphicFramePr>
            <p:cNvPr id="34818" name="Object 2"/>
            <p:cNvGraphicFramePr>
              <a:graphicFrameLocks noChangeAspect="1"/>
            </p:cNvGraphicFramePr>
            <p:nvPr/>
          </p:nvGraphicFramePr>
          <p:xfrm>
            <a:off x="993775" y="5984875"/>
            <a:ext cx="1231900" cy="54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850" name="Rovnice" r:id="rId3" imgW="1231560" imgH="545760" progId="Equation.3">
                    <p:embed/>
                  </p:oleObj>
                </mc:Choice>
                <mc:Fallback>
                  <p:oleObj name="Rovnice" r:id="rId3" imgW="1231560" imgH="545760" progId="Equation.3">
                    <p:embed/>
                    <p:pic>
                      <p:nvPicPr>
                        <p:cNvPr id="3481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3775" y="5984875"/>
                          <a:ext cx="1231900" cy="546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Zaoblený obdélník 10"/>
            <p:cNvSpPr/>
            <p:nvPr/>
          </p:nvSpPr>
          <p:spPr>
            <a:xfrm>
              <a:off x="866775" y="5905500"/>
              <a:ext cx="1619250" cy="695325"/>
            </a:xfrm>
            <a:prstGeom prst="roundRect">
              <a:avLst/>
            </a:prstGeom>
            <a:solidFill>
              <a:srgbClr val="F2DCDB">
                <a:alpha val="30196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1256072-5F5B-4B5E-9540-011D1E0AB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76460009-6B69-42D0-8764-00E8AA0861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7494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72568" y="6356349"/>
            <a:ext cx="418140" cy="329585"/>
          </a:xfrm>
        </p:spPr>
        <p:txBody>
          <a:bodyPr/>
          <a:lstStyle/>
          <a:p>
            <a:pPr>
              <a:defRPr/>
            </a:pPr>
            <a:fld id="{7E867E17-D611-41BB-9D61-30508EDE348B}" type="slidenum">
              <a:rPr lang="cs-CZ" smtClean="0"/>
              <a:pPr>
                <a:defRPr/>
              </a:pPr>
              <a:t>108</a:t>
            </a:fld>
            <a:endParaRPr lang="cs-CZ" dirty="0"/>
          </a:p>
        </p:txBody>
      </p:sp>
      <p:sp>
        <p:nvSpPr>
          <p:cNvPr id="20483" name="TextovéPole 2"/>
          <p:cNvSpPr txBox="1">
            <a:spLocks noChangeArrowheads="1"/>
          </p:cNvSpPr>
          <p:nvPr/>
        </p:nvSpPr>
        <p:spPr bwMode="auto">
          <a:xfrm>
            <a:off x="462116" y="1848059"/>
            <a:ext cx="1122843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Teplotní faktor </a:t>
            </a:r>
            <a:r>
              <a:rPr lang="cs-CZ" sz="1600" dirty="0"/>
              <a:t>pro kterékoliv místo na vnitřním povrchu dané konstrukce se tedy vypočítá podle vztahu: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257300" algn="l"/>
                <a:tab pos="1619250" algn="l"/>
              </a:tabLst>
            </a:pPr>
            <a:r>
              <a:rPr lang="cs-CZ" sz="1600" dirty="0"/>
              <a:t>kde jedinou neznámou je právě vnitřní povrchová teplota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 </a:t>
            </a:r>
            <a:r>
              <a:rPr lang="cs-CZ" sz="1600" dirty="0">
                <a:cs typeface="Arial" charset="0"/>
              </a:rPr>
              <a:t>[</a:t>
            </a:r>
            <a:r>
              <a:rPr lang="cs-CZ" sz="1600" dirty="0"/>
              <a:t>°C</a:t>
            </a:r>
            <a:r>
              <a:rPr lang="cs-CZ" sz="1600" dirty="0">
                <a:cs typeface="Arial" charset="0"/>
              </a:rPr>
              <a:t>]</a:t>
            </a:r>
            <a:r>
              <a:rPr lang="cs-CZ" sz="1600" dirty="0"/>
              <a:t> 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u="sng" dirty="0"/>
              <a:t>pro konstrukce s homogenními vrstvami bez tepelných mostů</a:t>
            </a:r>
            <a:r>
              <a:rPr lang="cs-CZ" sz="1600" dirty="0"/>
              <a:t> (jednorozměrné šíření tepla = 1D teplotní pole) se povrchová teplota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 </a:t>
            </a:r>
            <a:r>
              <a:rPr lang="cs-CZ" sz="1600" dirty="0"/>
              <a:t>stanoví podle vztahu: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 =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b="1" i="1" dirty="0"/>
              <a:t> – U</a:t>
            </a:r>
            <a:r>
              <a:rPr lang="cs-CZ" sz="1600" b="1" i="1" baseline="-25000" dirty="0"/>
              <a:t>x</a:t>
            </a:r>
            <a:r>
              <a:rPr lang="cs-CZ" sz="1600" b="1" i="1" dirty="0"/>
              <a:t> .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b="1" i="1" dirty="0"/>
              <a:t> . (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)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800" b="1" i="1" dirty="0"/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u="sng" dirty="0"/>
              <a:t>pro konstrukce s tepelnými mosty a pro tepelné vazby</a:t>
            </a:r>
            <a:r>
              <a:rPr lang="cs-CZ" sz="1600" b="1" i="1" dirty="0"/>
              <a:t> </a:t>
            </a:r>
            <a:r>
              <a:rPr lang="cs-CZ" sz="1600" dirty="0"/>
              <a:t>se povrchová teplota </a:t>
            </a:r>
            <a:r>
              <a:rPr lang="el-GR" sz="1600" b="1" i="1" dirty="0"/>
              <a:t>ϴ 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 </a:t>
            </a:r>
            <a:r>
              <a:rPr lang="cs-CZ" sz="1600" dirty="0"/>
              <a:t>stanoví na základě řešení 2D nebo 3D teplotního pole (příslušné teploty se hledají v uzlových bodech na povrchu konstrukce)</a:t>
            </a: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326705"/>
              </p:ext>
            </p:extLst>
          </p:nvPr>
        </p:nvGraphicFramePr>
        <p:xfrm>
          <a:off x="9265470" y="1741643"/>
          <a:ext cx="1231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90" name="Rovnice" r:id="rId3" imgW="1231560" imgH="545760" progId="Equation.3">
                  <p:embed/>
                </p:oleObj>
              </mc:Choice>
              <mc:Fallback>
                <p:oleObj name="Rovnice" r:id="rId3" imgW="123156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5470" y="1741643"/>
                        <a:ext cx="12319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930DCA1-B34B-4D2F-BFDF-8B8F5003E3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28D6DF8F-56E9-4425-BEF1-3075D76CF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6000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72568" y="6356350"/>
            <a:ext cx="418140" cy="270592"/>
          </a:xfrm>
        </p:spPr>
        <p:txBody>
          <a:bodyPr/>
          <a:lstStyle/>
          <a:p>
            <a:pPr>
              <a:defRPr/>
            </a:pPr>
            <a:fld id="{20ACE0E3-442A-4133-8739-AA467B0BCE50}" type="slidenum">
              <a:rPr lang="cs-CZ" smtClean="0"/>
              <a:pPr>
                <a:defRPr/>
              </a:pPr>
              <a:t>109</a:t>
            </a:fld>
            <a:endParaRPr lang="cs-CZ" dirty="0"/>
          </a:p>
        </p:txBody>
      </p:sp>
      <p:sp>
        <p:nvSpPr>
          <p:cNvPr id="23555" name="TextovéPole 3"/>
          <p:cNvSpPr txBox="1">
            <a:spLocks noChangeArrowheads="1"/>
          </p:cNvSpPr>
          <p:nvPr/>
        </p:nvSpPr>
        <p:spPr bwMode="auto">
          <a:xfrm>
            <a:off x="491613" y="2296657"/>
            <a:ext cx="11248103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u="sng" dirty="0"/>
              <a:t>Stanovení požadavku na teplotní faktor vnitřního povrchu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dirty="0"/>
              <a:t>Konstrukce</a:t>
            </a:r>
            <a:r>
              <a:rPr lang="cs-CZ" sz="1600" dirty="0"/>
              <a:t> (stavební i výplně otvorů) </a:t>
            </a:r>
            <a:r>
              <a:rPr lang="cs-CZ" sz="1600" b="1" i="1" dirty="0"/>
              <a:t>v běžných prostorách </a:t>
            </a:r>
            <a:r>
              <a:rPr lang="cs-CZ" sz="1600" dirty="0"/>
              <a:t>s relativní vlhkostí vnitřního vzduchu </a:t>
            </a:r>
            <a:r>
              <a:rPr lang="cs-CZ" sz="1600" b="1" i="1" dirty="0" err="1"/>
              <a:t>φ</a:t>
            </a:r>
            <a:r>
              <a:rPr lang="cs-CZ" sz="1600" b="1" i="1" baseline="-25000" dirty="0" err="1"/>
              <a:t>i</a:t>
            </a:r>
            <a:r>
              <a:rPr lang="cs-CZ" sz="1600" b="1" i="1" dirty="0"/>
              <a:t> ≤ 60% </a:t>
            </a:r>
            <a:r>
              <a:rPr lang="cs-CZ" sz="1600" dirty="0"/>
              <a:t>musí v zimním období splňovat v každém místě svého vnitřního povrchu (tedy i v kritických místech tepelných mostů a vazeb) podmínku: </a:t>
            </a:r>
          </a:p>
          <a:p>
            <a:pPr marL="273050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 err="1"/>
              <a:t>f</a:t>
            </a:r>
            <a:r>
              <a:rPr lang="cs-CZ" sz="1600" b="1" i="1" baseline="-25000" dirty="0" err="1"/>
              <a:t>Rsi</a:t>
            </a:r>
            <a:r>
              <a:rPr lang="cs-CZ" sz="1600" b="1" i="1" dirty="0"/>
              <a:t> ≥ 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</a:t>
            </a:r>
            <a:r>
              <a:rPr lang="cs-CZ" sz="1600" b="1" i="1" baseline="-25000" dirty="0"/>
              <a:t>,</a:t>
            </a:r>
            <a:r>
              <a:rPr lang="cs-CZ" sz="1600" b="1" i="1" baseline="-25000" dirty="0" err="1"/>
              <a:t>cr</a:t>
            </a:r>
            <a:r>
              <a:rPr lang="cs-CZ" sz="1600" b="1" i="1" dirty="0"/>
              <a:t> </a:t>
            </a:r>
            <a:endParaRPr lang="cs-CZ" sz="1600" dirty="0"/>
          </a:p>
          <a:p>
            <a:pPr marL="266700" defTabSz="89535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524000" algn="l"/>
                <a:tab pos="1790700" algn="l"/>
              </a:tabLst>
            </a:pPr>
            <a:endParaRPr lang="cs-CZ" sz="800" dirty="0"/>
          </a:p>
          <a:p>
            <a:pPr marL="266700" defTabSz="89535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524000" algn="l"/>
                <a:tab pos="1790700" algn="l"/>
              </a:tabLst>
            </a:pPr>
            <a:r>
              <a:rPr lang="cs-CZ" sz="1600" dirty="0"/>
              <a:t>kde : 	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</a:t>
            </a:r>
            <a:r>
              <a:rPr lang="cs-CZ" sz="1600" dirty="0"/>
              <a:t>	je	</a:t>
            </a:r>
            <a:r>
              <a:rPr lang="cs-CZ" sz="1600" b="1" i="1" dirty="0"/>
              <a:t>vypočítaná hodnota </a:t>
            </a:r>
            <a:r>
              <a:rPr lang="cs-CZ" sz="1600" dirty="0"/>
              <a:t>teplotního faktoru pro konkrétní konstrukci [-]</a:t>
            </a:r>
          </a:p>
          <a:p>
            <a:pPr marL="266700" defTabSz="89535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520825" algn="l"/>
                <a:tab pos="1797050" algn="l"/>
              </a:tabLst>
            </a:pPr>
            <a:r>
              <a:rPr lang="cs-CZ" sz="1600" dirty="0"/>
              <a:t>	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Rsi,cr</a:t>
            </a:r>
            <a:r>
              <a:rPr lang="cs-CZ" sz="1600" b="1" i="1" dirty="0"/>
              <a:t> </a:t>
            </a:r>
            <a:r>
              <a:rPr lang="cs-CZ" sz="1600" dirty="0"/>
              <a:t> 		</a:t>
            </a:r>
            <a:r>
              <a:rPr lang="cs-CZ" sz="1600" b="1" i="1" dirty="0"/>
              <a:t>kritická </a:t>
            </a:r>
            <a:r>
              <a:rPr lang="cs-CZ" sz="1600" dirty="0"/>
              <a:t>(požadovaná) </a:t>
            </a:r>
            <a:r>
              <a:rPr lang="cs-CZ" sz="1600" b="1" i="1" dirty="0"/>
              <a:t>hodnota </a:t>
            </a:r>
            <a:r>
              <a:rPr lang="cs-CZ" sz="1600" dirty="0"/>
              <a:t>teplotního faktoru [-], při které vnitřní vzduch dosáhne u vnitřního povrchu 				</a:t>
            </a:r>
            <a:r>
              <a:rPr lang="cs-CZ" sz="1600" b="1" i="1" dirty="0"/>
              <a:t>kritickou</a:t>
            </a:r>
            <a:r>
              <a:rPr lang="cs-CZ" sz="1600" dirty="0"/>
              <a:t> relativní vlhkost </a:t>
            </a:r>
            <a:r>
              <a:rPr lang="cs-CZ" sz="1600" b="1" i="1" dirty="0" err="1"/>
              <a:t>φ</a:t>
            </a:r>
            <a:r>
              <a:rPr lang="cs-CZ" sz="1600" b="1" i="1" baseline="-25000" dirty="0" err="1"/>
              <a:t>i</a:t>
            </a:r>
            <a:r>
              <a:rPr lang="cs-CZ" sz="1600" b="1" i="1" dirty="0" err="1"/>
              <a:t>,</a:t>
            </a:r>
            <a:r>
              <a:rPr lang="cs-CZ" sz="1600" b="1" i="1" baseline="-25000" dirty="0" err="1"/>
              <a:t>cr</a:t>
            </a:r>
            <a:r>
              <a:rPr lang="cs-CZ" sz="1600" b="1" dirty="0"/>
              <a:t> </a:t>
            </a:r>
            <a:r>
              <a:rPr lang="cs-CZ" sz="1600" dirty="0"/>
              <a:t>[%] (z hlediska růstu plísní a kondenzace)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B9F3ECC-F774-4ABD-8876-4D58CD257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EBCAF90-A3A7-46F4-BCB1-56B8A3872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98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A97C8-F727-4DB0-A7AA-4F7FEE4C339A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314324" y="1106489"/>
            <a:ext cx="11562083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04975" indent="-1704975">
              <a:defRPr/>
            </a:pPr>
            <a:r>
              <a:rPr lang="cs-CZ" b="1" u="sng" dirty="0">
                <a:cs typeface="Arial" charset="0"/>
              </a:rPr>
              <a:t>Diferenciální rovnice vedení tepla</a:t>
            </a:r>
            <a:endParaRPr lang="cs-CZ" sz="1600" dirty="0">
              <a:cs typeface="Arial" charset="0"/>
            </a:endParaRPr>
          </a:p>
          <a:p>
            <a:pPr marL="1704975" indent="-1704975"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600" dirty="0">
                <a:cs typeface="Arial" charset="0"/>
              </a:rPr>
              <a:t>Diferenciální rovnice vedení tepla popisuje závislost mezi teplotou, časem a souřadnicemi. Je – li teplota závislá na čase a na souřadnicích, jedná se o </a:t>
            </a:r>
            <a:r>
              <a:rPr lang="cs-CZ" sz="1600" u="sng" dirty="0">
                <a:cs typeface="Arial" charset="0"/>
              </a:rPr>
              <a:t>nestacionární</a:t>
            </a:r>
            <a:r>
              <a:rPr lang="cs-CZ" sz="1600" dirty="0">
                <a:cs typeface="Arial" charset="0"/>
              </a:rPr>
              <a:t> (neustálené) vedení tepla, je – li teplota na čase nezávislá (závisí pouze na souřadnicích), jedná se o </a:t>
            </a:r>
            <a:r>
              <a:rPr lang="cs-CZ" sz="1600" u="sng" dirty="0">
                <a:cs typeface="Arial" charset="0"/>
              </a:rPr>
              <a:t>stacionární</a:t>
            </a:r>
            <a:r>
              <a:rPr lang="cs-CZ" sz="1600" dirty="0">
                <a:cs typeface="Arial" charset="0"/>
              </a:rPr>
              <a:t> (ustálené) vedení tepla.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u="sng" dirty="0">
                <a:cs typeface="Arial" charset="0"/>
              </a:rPr>
              <a:t>Při jednorozměrném stacionárním vedení tepla</a:t>
            </a:r>
            <a:r>
              <a:rPr lang="cs-CZ" sz="1600" dirty="0">
                <a:cs typeface="Arial" charset="0"/>
              </a:rPr>
              <a:t> je množství tepla v libovolném místě konstrukce konstantní v čase a mezi dvěma místy ve směru tep. toku platí:                                  </a:t>
            </a:r>
            <a:r>
              <a:rPr lang="cs-CZ" sz="1900" b="1" i="1" dirty="0">
                <a:cs typeface="Arial" charset="0"/>
              </a:rPr>
              <a:t>q</a:t>
            </a:r>
            <a:r>
              <a:rPr lang="cs-CZ" sz="1900" b="1" baseline="-25000" dirty="0">
                <a:cs typeface="Arial" charset="0"/>
              </a:rPr>
              <a:t>(x-h)</a:t>
            </a:r>
            <a:r>
              <a:rPr lang="cs-CZ" sz="1900" b="1" dirty="0">
                <a:cs typeface="Arial" charset="0"/>
              </a:rPr>
              <a:t> - </a:t>
            </a:r>
            <a:r>
              <a:rPr lang="cs-CZ" sz="1900" b="1" i="1" dirty="0">
                <a:cs typeface="Arial" charset="0"/>
              </a:rPr>
              <a:t>q</a:t>
            </a:r>
            <a:r>
              <a:rPr lang="cs-CZ" sz="1900" b="1" baseline="-25000" dirty="0">
                <a:cs typeface="Arial" charset="0"/>
              </a:rPr>
              <a:t>(x+h)</a:t>
            </a:r>
            <a:r>
              <a:rPr lang="cs-CZ" sz="1900" b="1" dirty="0">
                <a:cs typeface="Arial" charset="0"/>
              </a:rPr>
              <a:t> = 0         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		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Dosazením do Fourierovy rovnice dostaneme: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Rovnice popisuje ustálené jednorozměrné vedení tepla. 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3676651" y="4295776"/>
            <a:ext cx="2324100" cy="6953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356121"/>
              </p:ext>
            </p:extLst>
          </p:nvPr>
        </p:nvGraphicFramePr>
        <p:xfrm>
          <a:off x="3832225" y="3390900"/>
          <a:ext cx="3098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0" name="Rovnice" r:id="rId3" imgW="3098520" imgH="609480" progId="Equation.3">
                  <p:embed/>
                </p:oleObj>
              </mc:Choice>
              <mc:Fallback>
                <p:oleObj name="Rovnice" r:id="rId3" imgW="309852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2225" y="3390900"/>
                        <a:ext cx="30988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916081"/>
              </p:ext>
            </p:extLst>
          </p:nvPr>
        </p:nvGraphicFramePr>
        <p:xfrm>
          <a:off x="3905250" y="4343400"/>
          <a:ext cx="19177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1" name="Rovnice" r:id="rId5" imgW="1917360" imgH="622080" progId="Equation.3">
                  <p:embed/>
                </p:oleObj>
              </mc:Choice>
              <mc:Fallback>
                <p:oleObj name="Rovnice" r:id="rId5" imgW="1917360" imgH="622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0" y="4343400"/>
                        <a:ext cx="19177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B522629-243C-4236-8856-DE223ACC2E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0C8F07CA-A3EC-40D9-B60F-B737914F2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03742" y="6356350"/>
            <a:ext cx="486966" cy="290256"/>
          </a:xfrm>
        </p:spPr>
        <p:txBody>
          <a:bodyPr/>
          <a:lstStyle/>
          <a:p>
            <a:pPr>
              <a:defRPr/>
            </a:pPr>
            <a:fld id="{20ACE0E3-442A-4133-8739-AA467B0BCE50}" type="slidenum">
              <a:rPr lang="cs-CZ" smtClean="0"/>
              <a:pPr>
                <a:defRPr/>
              </a:pPr>
              <a:t>110</a:t>
            </a:fld>
            <a:endParaRPr lang="cs-CZ" dirty="0"/>
          </a:p>
        </p:txBody>
      </p:sp>
      <p:sp>
        <p:nvSpPr>
          <p:cNvPr id="23555" name="TextovéPole 3"/>
          <p:cNvSpPr txBox="1">
            <a:spLocks noChangeArrowheads="1"/>
          </p:cNvSpPr>
          <p:nvPr/>
        </p:nvSpPr>
        <p:spPr bwMode="auto">
          <a:xfrm>
            <a:off x="471948" y="2028616"/>
            <a:ext cx="1124810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42925" indent="-27622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kritický teplotní faktor</a:t>
            </a:r>
            <a:r>
              <a:rPr lang="cs-CZ" sz="1600" dirty="0"/>
              <a:t> vnitřního povrchu </a:t>
            </a:r>
            <a:r>
              <a:rPr lang="cs-CZ" sz="1600" b="1" i="1" dirty="0" err="1"/>
              <a:t>f</a:t>
            </a:r>
            <a:r>
              <a:rPr lang="cs-CZ" sz="1600" b="1" i="1" baseline="-25000" dirty="0" err="1"/>
              <a:t>Rsi,cr</a:t>
            </a:r>
            <a:r>
              <a:rPr lang="cs-CZ" sz="1600" dirty="0"/>
              <a:t> [-] závisí na: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návrhové </a:t>
            </a:r>
            <a:r>
              <a:rPr lang="cs-CZ" sz="1600" b="1" i="1" dirty="0"/>
              <a:t>teplotě vnitřního vzduchu</a:t>
            </a:r>
            <a:r>
              <a:rPr lang="cs-CZ" sz="1600" dirty="0"/>
              <a:t>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b="1" i="1" dirty="0"/>
              <a:t> </a:t>
            </a:r>
            <a:r>
              <a:rPr lang="cs-CZ" sz="1600" dirty="0"/>
              <a:t>[°C]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návrhové </a:t>
            </a:r>
            <a:r>
              <a:rPr lang="cs-CZ" sz="1600" b="1" i="1" dirty="0"/>
              <a:t>teplotě přilehlého vnějšího  prostředí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ex</a:t>
            </a:r>
            <a:r>
              <a:rPr lang="cs-CZ" sz="1600" b="1" dirty="0"/>
              <a:t> </a:t>
            </a:r>
            <a:r>
              <a:rPr lang="cs-CZ" sz="1600" dirty="0"/>
              <a:t>[°C] :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		- venkovní vzduch</a:t>
            </a:r>
            <a:r>
              <a:rPr lang="cs-CZ" sz="1600" b="1" i="1" dirty="0"/>
              <a:t>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endParaRPr lang="cs-CZ" sz="1600" dirty="0"/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		- vnitřní vzduch v přilehlém vnitřním prostoru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endParaRPr lang="cs-CZ" sz="1600" dirty="0"/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		 - teplota přilehlé zeminy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gr</a:t>
            </a:r>
            <a:endParaRPr lang="cs-CZ" sz="1600" dirty="0"/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relativní vlhkosti vnitřního vzduchu </a:t>
            </a:r>
            <a:r>
              <a:rPr lang="cs-CZ" sz="1600" b="1" i="1" dirty="0" err="1"/>
              <a:t>φ</a:t>
            </a:r>
            <a:r>
              <a:rPr lang="cs-CZ" sz="1600" b="1" i="1" baseline="-25000" dirty="0" err="1"/>
              <a:t>i</a:t>
            </a:r>
            <a:r>
              <a:rPr lang="cs-CZ" sz="1600" b="1" i="1" baseline="-25000" dirty="0"/>
              <a:t>,r</a:t>
            </a:r>
            <a:r>
              <a:rPr lang="cs-CZ" sz="1600" b="1" dirty="0"/>
              <a:t> </a:t>
            </a:r>
            <a:r>
              <a:rPr lang="cs-CZ" sz="1600" dirty="0"/>
              <a:t>[%] (= vč. bezpečnostní přirážky, příp. vlivu přirozeného větrání)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kritické vnitřní povrchové vlhkosti </a:t>
            </a:r>
            <a:r>
              <a:rPr lang="cs-CZ" sz="1600" b="1" i="1" dirty="0" err="1"/>
              <a:t>φ</a:t>
            </a:r>
            <a:r>
              <a:rPr lang="cs-CZ" sz="1600" b="1" i="1" baseline="-25000" dirty="0" err="1"/>
              <a:t>i</a:t>
            </a:r>
            <a:r>
              <a:rPr lang="cs-CZ" sz="1600" b="1" i="1" dirty="0"/>
              <a:t>,</a:t>
            </a:r>
            <a:r>
              <a:rPr lang="cs-CZ" sz="1600" b="1" i="1" baseline="-25000" dirty="0" err="1"/>
              <a:t>cr</a:t>
            </a:r>
            <a:r>
              <a:rPr lang="cs-CZ" sz="1600" b="1" dirty="0"/>
              <a:t> </a:t>
            </a:r>
            <a:r>
              <a:rPr lang="cs-CZ" sz="1600" dirty="0"/>
              <a:t>[%]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8384139-7ACA-4409-8127-CA36AC4CA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FFFD935-4A88-4E09-9DF2-1F037B641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8923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03742" y="6356350"/>
            <a:ext cx="486966" cy="270592"/>
          </a:xfrm>
        </p:spPr>
        <p:txBody>
          <a:bodyPr/>
          <a:lstStyle/>
          <a:p>
            <a:pPr>
              <a:defRPr/>
            </a:pPr>
            <a:fld id="{F49BC858-4AA3-4F54-A276-EB3C01E82BD1}" type="slidenum">
              <a:rPr lang="cs-CZ" smtClean="0"/>
              <a:pPr>
                <a:defRPr/>
              </a:pPr>
              <a:t>111</a:t>
            </a:fld>
            <a:endParaRPr lang="cs-CZ" dirty="0"/>
          </a:p>
        </p:txBody>
      </p:sp>
      <p:sp>
        <p:nvSpPr>
          <p:cNvPr id="28675" name="TextovéPole 3"/>
          <p:cNvSpPr txBox="1">
            <a:spLocks noChangeArrowheads="1"/>
          </p:cNvSpPr>
          <p:nvPr/>
        </p:nvSpPr>
        <p:spPr bwMode="auto">
          <a:xfrm>
            <a:off x="491614" y="1410063"/>
            <a:ext cx="1101212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1600" dirty="0"/>
              <a:t>Pro </a:t>
            </a:r>
            <a:r>
              <a:rPr lang="cs-CZ" sz="1600" b="1" i="1" dirty="0"/>
              <a:t>běžné návrhové teploty</a:t>
            </a:r>
            <a:r>
              <a:rPr lang="cs-CZ" sz="1600" dirty="0"/>
              <a:t> a </a:t>
            </a:r>
            <a:r>
              <a:rPr lang="cs-CZ" sz="1600" b="1" i="1" dirty="0"/>
              <a:t>relativní vlhkost vnitřního vzduchu</a:t>
            </a:r>
            <a:r>
              <a:rPr lang="cs-CZ" sz="1600" dirty="0"/>
              <a:t>, lze hodnoty kritického teplotního faktoru stanovit dle Tabulky 1     v ČSN 73 0540 – 2: 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0347" y="1859420"/>
            <a:ext cx="6487346" cy="339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542DFF4-170E-45AB-9DD1-0202295CF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4D8A6B42-A7BB-461C-9112-48CF085EC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8967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03742" y="6356350"/>
            <a:ext cx="486966" cy="270592"/>
          </a:xfrm>
        </p:spPr>
        <p:txBody>
          <a:bodyPr/>
          <a:lstStyle/>
          <a:p>
            <a:pPr>
              <a:defRPr/>
            </a:pPr>
            <a:fld id="{FF4B61B9-6BB2-4C07-A37F-892ED9544975}" type="slidenum">
              <a:rPr lang="cs-CZ" smtClean="0"/>
              <a:pPr>
                <a:defRPr/>
              </a:pPr>
              <a:t>112</a:t>
            </a:fld>
            <a:endParaRPr lang="cs-CZ" dirty="0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673893" y="1733962"/>
            <a:ext cx="8443913" cy="500063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Teplota ve hmotných vrstvách konstrukce</a:t>
            </a:r>
          </a:p>
        </p:txBody>
      </p:sp>
      <p:sp>
        <p:nvSpPr>
          <p:cNvPr id="4" name="TextovéPole 2"/>
          <p:cNvSpPr txBox="1">
            <a:spLocks noChangeArrowheads="1"/>
          </p:cNvSpPr>
          <p:nvPr/>
        </p:nvSpPr>
        <p:spPr bwMode="auto">
          <a:xfrm>
            <a:off x="521110" y="2234025"/>
            <a:ext cx="11067816" cy="2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Znalost průběhu teploty uvnitř konstrukce je důležitá z hlediska posuzování možné </a:t>
            </a:r>
            <a:r>
              <a:rPr lang="cs-CZ" sz="1600" b="1" i="1" dirty="0"/>
              <a:t>kondenzace vodní páry v konstrukci</a:t>
            </a:r>
            <a:r>
              <a:rPr lang="cs-CZ" sz="1600" dirty="0"/>
              <a:t>.</a:t>
            </a:r>
            <a:endParaRPr lang="cs-CZ" sz="16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Teplo se přes hmotné vrstvy konstrukce šíří vedením, z místa s vyšší teplotou do místa s nižší teplotou.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Teplotu uvnitř </a:t>
            </a:r>
            <a:r>
              <a:rPr lang="cs-CZ" sz="1600" b="1" i="1" dirty="0"/>
              <a:t>konstrukce s jednorozměrným šířením tepla </a:t>
            </a:r>
            <a:r>
              <a:rPr lang="cs-CZ" sz="1600" dirty="0"/>
              <a:t>(v libovolném místě </a:t>
            </a:r>
            <a:r>
              <a:rPr lang="cs-CZ" b="1" i="1" dirty="0"/>
              <a:t>x</a:t>
            </a:r>
            <a:r>
              <a:rPr lang="cs-CZ" sz="1600" dirty="0"/>
              <a:t>) lze stanovit na základě znalosti teplot okolního prostředí a příslušných tepelných odporů dvěma způsoby:</a:t>
            </a: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přesněji výpočtem</a:t>
            </a:r>
            <a:r>
              <a:rPr lang="cs-CZ" sz="1600" dirty="0"/>
              <a:t>, podle vztahu:</a:t>
            </a: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/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/>
          </a:p>
          <a:p>
            <a:pPr marL="266700" defTabSz="89535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438275" algn="l"/>
                <a:tab pos="1790700" algn="l"/>
                <a:tab pos="5913438" algn="l"/>
              </a:tabLst>
            </a:pPr>
            <a:r>
              <a:rPr lang="cs-CZ" sz="1600" dirty="0"/>
              <a:t>kde : 	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x</a:t>
            </a:r>
            <a:r>
              <a:rPr lang="cs-CZ" sz="1600" dirty="0"/>
              <a:t>	je	tepelný odpor části konstrukce od jejího vnitřního povrchu k místu </a:t>
            </a:r>
            <a:r>
              <a:rPr lang="cs-CZ" sz="1600" b="1" i="1" dirty="0"/>
              <a:t>x</a:t>
            </a:r>
            <a:r>
              <a:rPr lang="cs-CZ" sz="1600" dirty="0"/>
              <a:t> [(m</a:t>
            </a:r>
            <a:r>
              <a:rPr lang="cs-CZ" sz="1600" baseline="30000" dirty="0"/>
              <a:t>2</a:t>
            </a:r>
            <a:r>
              <a:rPr lang="cs-CZ" sz="1600" dirty="0"/>
              <a:t>.K)/W]</a:t>
            </a:r>
          </a:p>
          <a:p>
            <a:pPr marL="266700" defTabSz="89535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438275" algn="l"/>
                <a:tab pos="1790700" algn="l"/>
                <a:tab pos="5913438" algn="l"/>
              </a:tabLst>
            </a:pPr>
            <a:r>
              <a:rPr lang="cs-CZ" sz="1600" dirty="0"/>
              <a:t>	</a:t>
            </a:r>
            <a:r>
              <a:rPr lang="el-GR" sz="1600" b="1" i="1" dirty="0"/>
              <a:t>ξ</a:t>
            </a:r>
            <a:r>
              <a:rPr lang="cs-CZ" sz="1600" b="1" i="1" baseline="-25000" dirty="0" err="1"/>
              <a:t>Rsi</a:t>
            </a:r>
            <a:r>
              <a:rPr lang="cs-CZ" sz="1600" dirty="0"/>
              <a:t>		poměrný teplotní rozdíl vnitřního povrchu [-]:</a:t>
            </a:r>
            <a:endParaRPr lang="cs-CZ" sz="1600" baseline="-25000" dirty="0"/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615316"/>
              </p:ext>
            </p:extLst>
          </p:nvPr>
        </p:nvGraphicFramePr>
        <p:xfrm>
          <a:off x="4026617" y="3619418"/>
          <a:ext cx="30353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14" name="Rovnice" r:id="rId3" imgW="3035160" imgH="583920" progId="Equation.3">
                  <p:embed/>
                </p:oleObj>
              </mc:Choice>
              <mc:Fallback>
                <p:oleObj name="Rovnice" r:id="rId3" imgW="30351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6617" y="3619418"/>
                        <a:ext cx="30353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531385"/>
              </p:ext>
            </p:extLst>
          </p:nvPr>
        </p:nvGraphicFramePr>
        <p:xfrm>
          <a:off x="6278921" y="5033018"/>
          <a:ext cx="1320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15" name="Rovnice" r:id="rId5" imgW="1320480" imgH="279360" progId="Equation.3">
                  <p:embed/>
                </p:oleObj>
              </mc:Choice>
              <mc:Fallback>
                <p:oleObj name="Rovnice" r:id="rId5" imgW="13204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8921" y="5033018"/>
                        <a:ext cx="1320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55F0241B-4D24-4484-BDC0-EDEF3581B5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7F80C16E-277A-44EA-AB15-F45C452681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5705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791700" y="6356351"/>
            <a:ext cx="419100" cy="365125"/>
          </a:xfrm>
        </p:spPr>
        <p:txBody>
          <a:bodyPr/>
          <a:lstStyle/>
          <a:p>
            <a:pPr>
              <a:defRPr/>
            </a:pPr>
            <a:fld id="{EE1F6C69-9586-44E1-9D18-68F77E2E50A3}" type="slidenum">
              <a:rPr lang="cs-CZ" smtClean="0"/>
              <a:pPr>
                <a:defRPr/>
              </a:pPr>
              <a:t>113</a:t>
            </a:fld>
            <a:endParaRPr lang="cs-CZ" dirty="0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383466" y="2284009"/>
            <a:ext cx="11061279" cy="207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přibližně graficky</a:t>
            </a:r>
            <a:r>
              <a:rPr lang="cs-CZ" sz="1600" dirty="0"/>
              <a:t>:</a:t>
            </a:r>
          </a:p>
          <a:p>
            <a:pPr marL="355600" indent="-3556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800" dirty="0"/>
          </a:p>
          <a:p>
            <a:pPr marL="628650" indent="-27146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na vodorovnou osu se </a:t>
            </a:r>
            <a:r>
              <a:rPr lang="cs-CZ" sz="1600" b="1" i="1" dirty="0"/>
              <a:t>v měřítku tepelného odporu </a:t>
            </a:r>
            <a:r>
              <a:rPr lang="cs-CZ" sz="1600" dirty="0"/>
              <a:t>vynesou tepelné odpory jednotlivých vrstev </a:t>
            </a:r>
            <a:r>
              <a:rPr lang="cs-CZ" sz="1600" b="1" i="1" dirty="0"/>
              <a:t>R</a:t>
            </a:r>
            <a:r>
              <a:rPr lang="cs-CZ" sz="1600" baseline="-25000" dirty="0"/>
              <a:t>1</a:t>
            </a:r>
            <a:r>
              <a:rPr lang="cs-CZ" sz="1600" i="1" dirty="0"/>
              <a:t>, </a:t>
            </a:r>
            <a:r>
              <a:rPr lang="cs-CZ" sz="1600" b="1" i="1" dirty="0"/>
              <a:t>R</a:t>
            </a:r>
            <a:r>
              <a:rPr lang="cs-CZ" sz="1600" baseline="-25000" dirty="0"/>
              <a:t>2</a:t>
            </a:r>
            <a:r>
              <a:rPr lang="cs-CZ" sz="1600" i="1" dirty="0"/>
              <a:t>,…., </a:t>
            </a:r>
            <a:r>
              <a:rPr lang="cs-CZ" sz="1600" b="1" i="1" dirty="0" err="1"/>
              <a:t>R</a:t>
            </a:r>
            <a:r>
              <a:rPr lang="cs-CZ" sz="1600" baseline="-25000" dirty="0" err="1"/>
              <a:t>n</a:t>
            </a:r>
            <a:r>
              <a:rPr lang="cs-CZ" sz="1600" dirty="0"/>
              <a:t> a odpory                 při přestupu tepla na vnitřní a vnější straně konstrukce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b="1" i="1" dirty="0"/>
              <a:t> </a:t>
            </a:r>
            <a:r>
              <a:rPr lang="cs-CZ" sz="1600" i="1" dirty="0"/>
              <a:t>a</a:t>
            </a:r>
            <a:r>
              <a:rPr lang="cs-CZ" sz="1600" b="1" i="1" dirty="0"/>
              <a:t> R</a:t>
            </a:r>
            <a:r>
              <a:rPr lang="cs-CZ" sz="1600" b="1" i="1" baseline="-25000" dirty="0"/>
              <a:t>se</a:t>
            </a:r>
          </a:p>
          <a:p>
            <a:pPr marL="628650" indent="-27146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v bodě (</a:t>
            </a:r>
            <a:r>
              <a:rPr lang="cs-CZ" sz="1600" b="1" i="1" dirty="0"/>
              <a:t>R</a:t>
            </a:r>
            <a:r>
              <a:rPr lang="cs-CZ" sz="1600" b="1" i="1" baseline="-25000" dirty="0"/>
              <a:t>T</a:t>
            </a:r>
            <a:r>
              <a:rPr lang="cs-CZ" sz="1600" b="1" i="1" dirty="0"/>
              <a:t> = 0</a:t>
            </a:r>
            <a:r>
              <a:rPr lang="cs-CZ" sz="1600" dirty="0"/>
              <a:t>)</a:t>
            </a:r>
            <a:r>
              <a:rPr lang="cs-CZ" sz="1600" b="1" i="1" dirty="0"/>
              <a:t> </a:t>
            </a:r>
            <a:r>
              <a:rPr lang="cs-CZ" sz="1600" dirty="0"/>
              <a:t>se svisle vynese teplota vnitřního vzduchu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dirty="0"/>
              <a:t> </a:t>
            </a:r>
          </a:p>
          <a:p>
            <a:pPr marL="628650" indent="-27146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v bodě (</a:t>
            </a:r>
            <a:r>
              <a:rPr lang="cs-CZ" sz="1600" b="1" i="1" dirty="0"/>
              <a:t>R</a:t>
            </a:r>
            <a:r>
              <a:rPr lang="cs-CZ" sz="1600" b="1" i="1" baseline="-25000" dirty="0"/>
              <a:t>T</a:t>
            </a:r>
            <a:r>
              <a:rPr lang="cs-CZ" sz="1600" b="1" i="1" dirty="0"/>
              <a:t> =</a:t>
            </a:r>
            <a:r>
              <a:rPr lang="cs-CZ" sz="1600" dirty="0"/>
              <a:t>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b="1" i="1" baseline="-25000" dirty="0"/>
              <a:t> </a:t>
            </a:r>
            <a:r>
              <a:rPr lang="cs-CZ" sz="1600" b="1" i="1" dirty="0"/>
              <a:t>+ R</a:t>
            </a:r>
            <a:r>
              <a:rPr lang="cs-CZ" sz="1600" b="1" i="1" baseline="-25000" dirty="0"/>
              <a:t>1</a:t>
            </a:r>
            <a:r>
              <a:rPr lang="cs-CZ" sz="1600" b="1" i="1" dirty="0"/>
              <a:t> + R</a:t>
            </a:r>
            <a:r>
              <a:rPr lang="cs-CZ" sz="1600" b="1" i="1" baseline="-25000" dirty="0"/>
              <a:t>2</a:t>
            </a:r>
            <a:r>
              <a:rPr lang="cs-CZ" sz="1600" b="1" i="1" dirty="0"/>
              <a:t> +…+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n</a:t>
            </a:r>
            <a:r>
              <a:rPr lang="cs-CZ" sz="1600" b="1" i="1" dirty="0"/>
              <a:t> +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dirty="0"/>
              <a:t>) se svisle vynese teplota vnějšího vzduchu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endParaRPr lang="cs-CZ" sz="1600" dirty="0"/>
          </a:p>
          <a:p>
            <a:pPr marL="628650" indent="-27146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přímka spojující vynesené teploty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ai</a:t>
            </a:r>
            <a:r>
              <a:rPr lang="cs-CZ" sz="1600" dirty="0"/>
              <a:t> a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dirty="0"/>
              <a:t> vytíná hodnoty teplot jak na povrchu konstrukce, tak uvnitř konstrukce</a:t>
            </a:r>
          </a:p>
        </p:txBody>
      </p:sp>
      <p:sp>
        <p:nvSpPr>
          <p:cNvPr id="40" name="Obdélník 39"/>
          <p:cNvSpPr/>
          <p:nvPr/>
        </p:nvSpPr>
        <p:spPr>
          <a:xfrm>
            <a:off x="3074989" y="2813795"/>
            <a:ext cx="2478086" cy="283371"/>
          </a:xfrm>
          <a:prstGeom prst="rect">
            <a:avLst/>
          </a:prstGeom>
          <a:solidFill>
            <a:srgbClr val="E6B9B8">
              <a:alpha val="3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1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CBD2F14-50E3-4460-9809-54D0432A2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2" name="Picture 3">
            <a:extLst>
              <a:ext uri="{FF2B5EF4-FFF2-40B4-BE49-F238E27FC236}">
                <a16:creationId xmlns:a16="http://schemas.microsoft.com/office/drawing/2014/main" id="{0F0D80E4-1776-42E0-9AFB-D66F52805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6628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791700" y="6356351"/>
            <a:ext cx="419100" cy="365125"/>
          </a:xfrm>
        </p:spPr>
        <p:txBody>
          <a:bodyPr/>
          <a:lstStyle/>
          <a:p>
            <a:pPr>
              <a:defRPr/>
            </a:pPr>
            <a:fld id="{EE1F6C69-9586-44E1-9D18-68F77E2E50A3}" type="slidenum">
              <a:rPr lang="cs-CZ" smtClean="0"/>
              <a:pPr>
                <a:defRPr/>
              </a:pPr>
              <a:t>114</a:t>
            </a:fld>
            <a:endParaRPr lang="cs-CZ" dirty="0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F990F920-5EF4-45EF-A19B-1EDAAF5A6768}"/>
              </a:ext>
            </a:extLst>
          </p:cNvPr>
          <p:cNvGrpSpPr/>
          <p:nvPr/>
        </p:nvGrpSpPr>
        <p:grpSpPr>
          <a:xfrm>
            <a:off x="944334" y="1419843"/>
            <a:ext cx="4907082" cy="4169345"/>
            <a:chOff x="3815361" y="1518163"/>
            <a:chExt cx="4907082" cy="4169345"/>
          </a:xfrm>
        </p:grpSpPr>
        <p:grpSp>
          <p:nvGrpSpPr>
            <p:cNvPr id="93" name="Skupina 92"/>
            <p:cNvGrpSpPr/>
            <p:nvPr/>
          </p:nvGrpSpPr>
          <p:grpSpPr>
            <a:xfrm>
              <a:off x="4955305" y="1678442"/>
              <a:ext cx="1504950" cy="2786062"/>
              <a:chOff x="3509963" y="2779655"/>
              <a:chExt cx="1504950" cy="2786062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solidFill>
                <a:srgbClr val="FFFFFF">
                  <a:alpha val="69804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cxnSp>
          <p:nvCxnSpPr>
            <p:cNvPr id="12" name="Přímá spojovací čára 11"/>
            <p:cNvCxnSpPr/>
            <p:nvPr/>
          </p:nvCxnSpPr>
          <p:spPr>
            <a:xfrm flipV="1">
              <a:off x="4483818" y="5099504"/>
              <a:ext cx="4238625" cy="58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ovací čára 12"/>
            <p:cNvCxnSpPr/>
            <p:nvPr/>
          </p:nvCxnSpPr>
          <p:spPr>
            <a:xfrm flipV="1">
              <a:off x="4493342" y="1518163"/>
              <a:ext cx="0" cy="3571819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ovéPole 13"/>
            <p:cNvSpPr txBox="1"/>
            <p:nvPr/>
          </p:nvSpPr>
          <p:spPr>
            <a:xfrm>
              <a:off x="3815361" y="1536301"/>
              <a:ext cx="67197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l-GR" sz="1600" b="1" i="1" dirty="0"/>
                <a:t>ϴ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°C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7434861" y="5098651"/>
              <a:ext cx="124906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R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(m</a:t>
              </a:r>
              <a:r>
                <a:rPr lang="cs-CZ" sz="1600" baseline="30000" dirty="0"/>
                <a:t>2</a:t>
              </a:r>
              <a:r>
                <a:rPr lang="cs-CZ" sz="1600" dirty="0"/>
                <a:t>.K)/W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7" name="TextovéPole 16"/>
            <p:cNvSpPr txBox="1">
              <a:spLocks noChangeArrowheads="1"/>
            </p:cNvSpPr>
            <p:nvPr/>
          </p:nvSpPr>
          <p:spPr bwMode="auto">
            <a:xfrm>
              <a:off x="4075181" y="1916568"/>
              <a:ext cx="4086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 err="1"/>
                <a:t>ai</a:t>
              </a:r>
              <a:endParaRPr lang="cs-CZ" sz="1400" b="1" dirty="0"/>
            </a:p>
          </p:txBody>
        </p:sp>
        <p:sp>
          <p:nvSpPr>
            <p:cNvPr id="18" name="TextovéPole 17"/>
            <p:cNvSpPr txBox="1">
              <a:spLocks noChangeArrowheads="1"/>
            </p:cNvSpPr>
            <p:nvPr/>
          </p:nvSpPr>
          <p:spPr bwMode="auto">
            <a:xfrm>
              <a:off x="4094881" y="2356305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si</a:t>
              </a:r>
              <a:endParaRPr lang="cs-CZ" sz="1400" b="1" dirty="0"/>
            </a:p>
          </p:txBody>
        </p:sp>
        <p:sp>
          <p:nvSpPr>
            <p:cNvPr id="19" name="TextovéPole 18"/>
            <p:cNvSpPr txBox="1">
              <a:spLocks noChangeArrowheads="1"/>
            </p:cNvSpPr>
            <p:nvPr/>
          </p:nvSpPr>
          <p:spPr bwMode="auto">
            <a:xfrm>
              <a:off x="4053606" y="3754893"/>
              <a:ext cx="42068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se</a:t>
              </a:r>
              <a:endParaRPr lang="cs-CZ" sz="1400" b="1" dirty="0"/>
            </a:p>
          </p:txBody>
        </p:sp>
        <p:sp>
          <p:nvSpPr>
            <p:cNvPr id="28" name="TextovéPole 27"/>
            <p:cNvSpPr txBox="1">
              <a:spLocks noChangeArrowheads="1"/>
            </p:cNvSpPr>
            <p:nvPr/>
          </p:nvSpPr>
          <p:spPr bwMode="auto">
            <a:xfrm>
              <a:off x="4040905" y="4229555"/>
              <a:ext cx="3667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e</a:t>
              </a:r>
              <a:endParaRPr lang="cs-CZ" sz="1400" b="1" dirty="0"/>
            </a:p>
          </p:txBody>
        </p:sp>
        <p:sp>
          <p:nvSpPr>
            <p:cNvPr id="29" name="TextovéPole 28"/>
            <p:cNvSpPr txBox="1">
              <a:spLocks noChangeArrowheads="1"/>
            </p:cNvSpPr>
            <p:nvPr/>
          </p:nvSpPr>
          <p:spPr bwMode="auto">
            <a:xfrm>
              <a:off x="4417668" y="4811624"/>
              <a:ext cx="6000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400" b="1" i="1" dirty="0" err="1"/>
                <a:t>R</a:t>
              </a:r>
              <a:r>
                <a:rPr lang="cs-CZ" sz="1400" b="1" i="1" baseline="-25000" dirty="0" err="1"/>
                <a:t>si</a:t>
              </a:r>
              <a:endParaRPr lang="cs-CZ" sz="1400" b="1" i="1" baseline="-25000" dirty="0"/>
            </a:p>
          </p:txBody>
        </p:sp>
        <p:sp>
          <p:nvSpPr>
            <p:cNvPr id="30" name="TextovéPole 29"/>
            <p:cNvSpPr txBox="1">
              <a:spLocks noChangeArrowheads="1"/>
            </p:cNvSpPr>
            <p:nvPr/>
          </p:nvSpPr>
          <p:spPr bwMode="auto">
            <a:xfrm>
              <a:off x="5474417" y="4823279"/>
              <a:ext cx="3905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R</a:t>
              </a:r>
            </a:p>
          </p:txBody>
        </p:sp>
        <p:sp>
          <p:nvSpPr>
            <p:cNvPr id="31" name="TextovéPole 30"/>
            <p:cNvSpPr txBox="1">
              <a:spLocks noChangeArrowheads="1"/>
            </p:cNvSpPr>
            <p:nvPr/>
          </p:nvSpPr>
          <p:spPr bwMode="auto">
            <a:xfrm>
              <a:off x="6368829" y="4796700"/>
              <a:ext cx="6002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400" b="1" i="1" dirty="0" err="1"/>
                <a:t>R</a:t>
              </a:r>
              <a:r>
                <a:rPr lang="cs-CZ" sz="1400" b="1" i="1" baseline="-25000" dirty="0" err="1"/>
                <a:t>se</a:t>
              </a:r>
              <a:endParaRPr lang="cs-CZ" sz="1400" b="1" i="1" baseline="-25000" dirty="0"/>
            </a:p>
          </p:txBody>
        </p:sp>
        <p:cxnSp>
          <p:nvCxnSpPr>
            <p:cNvPr id="32" name="Přímá spojovací čára 31"/>
            <p:cNvCxnSpPr/>
            <p:nvPr/>
          </p:nvCxnSpPr>
          <p:spPr>
            <a:xfrm>
              <a:off x="4483817" y="5118613"/>
              <a:ext cx="0" cy="33337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ovací čára 32"/>
            <p:cNvCxnSpPr/>
            <p:nvPr/>
          </p:nvCxnSpPr>
          <p:spPr>
            <a:xfrm>
              <a:off x="6931742" y="4270887"/>
              <a:ext cx="0" cy="81915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ovací čára 33"/>
            <p:cNvCxnSpPr/>
            <p:nvPr/>
          </p:nvCxnSpPr>
          <p:spPr>
            <a:xfrm>
              <a:off x="4955298" y="1670563"/>
              <a:ext cx="0" cy="34813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ovací čára 34"/>
            <p:cNvCxnSpPr/>
            <p:nvPr/>
          </p:nvCxnSpPr>
          <p:spPr>
            <a:xfrm>
              <a:off x="6460248" y="1672891"/>
              <a:ext cx="0" cy="34813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ovéPole 36"/>
            <p:cNvSpPr txBox="1">
              <a:spLocks noChangeArrowheads="1"/>
            </p:cNvSpPr>
            <p:nvPr/>
          </p:nvSpPr>
          <p:spPr bwMode="auto">
            <a:xfrm>
              <a:off x="5366249" y="5318176"/>
              <a:ext cx="6002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b="1" i="1" dirty="0"/>
                <a:t>R</a:t>
              </a:r>
              <a:r>
                <a:rPr lang="cs-CZ" b="1" i="1" baseline="-25000" dirty="0"/>
                <a:t>T</a:t>
              </a:r>
            </a:p>
          </p:txBody>
        </p:sp>
        <p:cxnSp>
          <p:nvCxnSpPr>
            <p:cNvPr id="36" name="Přímá spojovací čára 35"/>
            <p:cNvCxnSpPr/>
            <p:nvPr/>
          </p:nvCxnSpPr>
          <p:spPr>
            <a:xfrm>
              <a:off x="4426668" y="5356100"/>
              <a:ext cx="255945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Přímá spojovací čára 51"/>
            <p:cNvCxnSpPr/>
            <p:nvPr/>
          </p:nvCxnSpPr>
          <p:spPr>
            <a:xfrm>
              <a:off x="4417143" y="4384550"/>
              <a:ext cx="255945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Přímá spojovací čára 61"/>
            <p:cNvCxnSpPr/>
            <p:nvPr/>
          </p:nvCxnSpPr>
          <p:spPr>
            <a:xfrm flipH="1" flipV="1">
              <a:off x="4493343" y="2080137"/>
              <a:ext cx="2447925" cy="23050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Přímá spojovací čára 63"/>
            <p:cNvCxnSpPr/>
            <p:nvPr/>
          </p:nvCxnSpPr>
          <p:spPr>
            <a:xfrm>
              <a:off x="4407618" y="3479675"/>
              <a:ext cx="15593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Přímá spojovací čára 70"/>
            <p:cNvCxnSpPr/>
            <p:nvPr/>
          </p:nvCxnSpPr>
          <p:spPr>
            <a:xfrm>
              <a:off x="4417143" y="2508125"/>
              <a:ext cx="606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Přímá spojovací čára 72"/>
            <p:cNvCxnSpPr/>
            <p:nvPr/>
          </p:nvCxnSpPr>
          <p:spPr>
            <a:xfrm>
              <a:off x="4874342" y="4708400"/>
              <a:ext cx="11497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ovéPole 85"/>
            <p:cNvSpPr txBox="1">
              <a:spLocks noChangeArrowheads="1"/>
            </p:cNvSpPr>
            <p:nvPr/>
          </p:nvSpPr>
          <p:spPr bwMode="auto">
            <a:xfrm>
              <a:off x="5312492" y="4423229"/>
              <a:ext cx="3905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 err="1"/>
                <a:t>R</a:t>
              </a:r>
              <a:r>
                <a:rPr lang="cs-CZ" sz="1400" b="1" i="1" baseline="-25000" dirty="0" err="1"/>
                <a:t>x</a:t>
              </a:r>
              <a:endParaRPr lang="cs-CZ" sz="1400" b="1" i="1" dirty="0"/>
            </a:p>
          </p:txBody>
        </p:sp>
        <p:sp>
          <p:nvSpPr>
            <p:cNvPr id="88" name="TextovéPole 87"/>
            <p:cNvSpPr txBox="1">
              <a:spLocks noChangeArrowheads="1"/>
            </p:cNvSpPr>
            <p:nvPr/>
          </p:nvSpPr>
          <p:spPr bwMode="auto">
            <a:xfrm>
              <a:off x="5807792" y="3137354"/>
              <a:ext cx="3905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x</a:t>
              </a:r>
            </a:p>
          </p:txBody>
        </p:sp>
        <p:sp>
          <p:nvSpPr>
            <p:cNvPr id="89" name="TextovéPole 88"/>
            <p:cNvSpPr txBox="1">
              <a:spLocks noChangeArrowheads="1"/>
            </p:cNvSpPr>
            <p:nvPr/>
          </p:nvSpPr>
          <p:spPr bwMode="auto">
            <a:xfrm>
              <a:off x="4063131" y="3307218"/>
              <a:ext cx="42068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x</a:t>
              </a:r>
              <a:endParaRPr lang="cs-CZ" sz="1400" b="1" dirty="0"/>
            </a:p>
          </p:txBody>
        </p:sp>
        <p:sp>
          <p:nvSpPr>
            <p:cNvPr id="26" name="Elipsa 25"/>
            <p:cNvSpPr/>
            <p:nvPr/>
          </p:nvSpPr>
          <p:spPr>
            <a:xfrm>
              <a:off x="4875931" y="2427743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7" name="Elipsa 26"/>
            <p:cNvSpPr/>
            <p:nvPr/>
          </p:nvSpPr>
          <p:spPr>
            <a:xfrm>
              <a:off x="6382468" y="3851730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7" name="Elipsa 86"/>
            <p:cNvSpPr/>
            <p:nvPr/>
          </p:nvSpPr>
          <p:spPr>
            <a:xfrm>
              <a:off x="5876056" y="3399293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0" name="Elipsa 89"/>
            <p:cNvSpPr/>
            <p:nvPr/>
          </p:nvSpPr>
          <p:spPr>
            <a:xfrm>
              <a:off x="4409206" y="2008643"/>
              <a:ext cx="168275" cy="174625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1" name="Elipsa 90"/>
            <p:cNvSpPr/>
            <p:nvPr/>
          </p:nvSpPr>
          <p:spPr>
            <a:xfrm>
              <a:off x="6858718" y="4299405"/>
              <a:ext cx="168275" cy="174625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59" name="Přímá spojovací čára 58"/>
            <p:cNvCxnSpPr/>
            <p:nvPr/>
          </p:nvCxnSpPr>
          <p:spPr>
            <a:xfrm>
              <a:off x="5950667" y="1680088"/>
              <a:ext cx="0" cy="313372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Přímá spojovací čára 97"/>
            <p:cNvCxnSpPr/>
            <p:nvPr/>
          </p:nvCxnSpPr>
          <p:spPr>
            <a:xfrm>
              <a:off x="6931742" y="5042412"/>
              <a:ext cx="0" cy="4191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římá spojovací čára 55"/>
            <p:cNvCxnSpPr/>
            <p:nvPr/>
          </p:nvCxnSpPr>
          <p:spPr>
            <a:xfrm>
              <a:off x="4407618" y="3927350"/>
              <a:ext cx="20927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48C348E6-9675-4777-ADF0-92A92B19F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3" name="Picture 3">
            <a:extLst>
              <a:ext uri="{FF2B5EF4-FFF2-40B4-BE49-F238E27FC236}">
                <a16:creationId xmlns:a16="http://schemas.microsoft.com/office/drawing/2014/main" id="{699C2134-1202-4A13-A45F-63D9DE303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2856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23406" y="6356350"/>
            <a:ext cx="467302" cy="309921"/>
          </a:xfrm>
        </p:spPr>
        <p:txBody>
          <a:bodyPr/>
          <a:lstStyle/>
          <a:p>
            <a:pPr>
              <a:defRPr/>
            </a:pPr>
            <a:fld id="{AB82E7C1-9BA8-49CE-9C5F-1332BEBD32C0}" type="slidenum">
              <a:rPr lang="cs-CZ" smtClean="0"/>
              <a:pPr>
                <a:defRPr/>
              </a:pPr>
              <a:t>115</a:t>
            </a:fld>
            <a:endParaRPr lang="cs-CZ" dirty="0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412955" y="2247273"/>
            <a:ext cx="11434915" cy="316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Molekuly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vodní páry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obsažené ve vzduchu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mají podobnou schopnost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procházet stavebními konstrukcemi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jako tepelný tok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 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Tok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vodní páry je podmíněný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gradientem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(rozdílem) jejích 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parciálních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(částečných) tlaků.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Vodní pára jako plyn zaujímá ve vzduchu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(částečný)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tlak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vodní páry, podle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Daltonva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zákona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:</a:t>
            </a:r>
          </a:p>
          <a:p>
            <a:pPr marL="895350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celkový tlak směsi plynů je roven součtu parciálních (částečných) tlaků jednotlivých plynů ve směsi.</a:t>
            </a:r>
          </a:p>
          <a:p>
            <a:pPr marL="895350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pro směs suchého vzduchu a vodní páry platí: 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vzd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=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s.v</a:t>
            </a: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+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v.p</a:t>
            </a: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tabLst>
                <a:tab pos="1343025" algn="l"/>
                <a:tab pos="1790700" algn="l"/>
                <a:tab pos="2066925" algn="l"/>
              </a:tabLst>
            </a:pP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kde:	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s.v</a:t>
            </a: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je 	parciální tlak suchého vzduchu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tabLst>
                <a:tab pos="1343025" algn="l"/>
                <a:tab pos="1790700" algn="l"/>
                <a:tab pos="2066925" algn="l"/>
              </a:tabLst>
            </a:pP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v.p</a:t>
            </a: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	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parciální tlak vodní páry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tabLst>
                <a:tab pos="1257300" algn="l"/>
                <a:tab pos="1619250" algn="l"/>
                <a:tab pos="1971675" algn="l"/>
              </a:tabLst>
            </a:pPr>
            <a:endParaRPr lang="cs-CZ" sz="1600" b="1" i="1" baseline="-250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Jev, při kterém dojde k transportu vodní páry přes pórovitou látku, která odděluje místa s různými parciálními tlaky, nazýváme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difuzí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 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Difundující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vodní pára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se vždy pohybuje z místa s vyšším tlakem do místa, kde je tlak vodní páry nižší. </a:t>
            </a: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412955" y="1766260"/>
            <a:ext cx="8443913" cy="481013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Difuze vodní páry</a:t>
            </a:r>
          </a:p>
        </p:txBody>
      </p:sp>
      <p:sp>
        <p:nvSpPr>
          <p:cNvPr id="6" name="Nadpis 4">
            <a:extLst>
              <a:ext uri="{FF2B5EF4-FFF2-40B4-BE49-F238E27FC236}">
                <a16:creationId xmlns:a16="http://schemas.microsoft.com/office/drawing/2014/main" id="{B2D1763E-3E37-4015-B4B8-3C3E385002C5}"/>
              </a:ext>
            </a:extLst>
          </p:cNvPr>
          <p:cNvSpPr txBox="1">
            <a:spLocks/>
          </p:cNvSpPr>
          <p:nvPr/>
        </p:nvSpPr>
        <p:spPr>
          <a:xfrm>
            <a:off x="436844" y="1409072"/>
            <a:ext cx="9915525" cy="7143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A49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Vlhkost v konstrukci a její šíření</a:t>
            </a:r>
          </a:p>
        </p:txBody>
      </p: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45BAB166-66EA-4294-9D93-81F41663E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C8EC53DA-4EDC-462D-AAF1-AD9CA6CB8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7504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23406" y="6356350"/>
            <a:ext cx="467302" cy="290256"/>
          </a:xfrm>
        </p:spPr>
        <p:txBody>
          <a:bodyPr/>
          <a:lstStyle/>
          <a:p>
            <a:pPr>
              <a:defRPr/>
            </a:pPr>
            <a:fld id="{9FCC6120-8068-4491-9D0E-755DB2258B97}" type="slidenum">
              <a:rPr lang="cs-CZ" smtClean="0"/>
              <a:pPr>
                <a:defRPr/>
              </a:pPr>
              <a:t>116</a:t>
            </a:fld>
            <a:endParaRPr lang="cs-CZ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83458" y="1227962"/>
            <a:ext cx="11533239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Pro popis šíření vlhkosti difuzí vodní páry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 konstrukci se ve stavební tepelné technice používají tyto veličiny:</a:t>
            </a:r>
          </a:p>
          <a:p>
            <a:pPr marL="2730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b="1" i="1" u="sng" dirty="0">
              <a:ea typeface="Times New Roman" pitchFamily="18" charset="0"/>
              <a:cs typeface="Arial" charset="0"/>
            </a:endParaRP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součinitel difuzní vodivosti </a:t>
            </a:r>
            <a:r>
              <a:rPr lang="el-GR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δ</a:t>
            </a:r>
            <a:r>
              <a:rPr lang="cs-CZ" sz="1600" b="1" i="1" baseline="-25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= schopnost materiálu propouštět vodní páry [kg/(</a:t>
            </a:r>
            <a:r>
              <a:rPr lang="cs-CZ" sz="16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m.s.Pa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)] = [s]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b="1" i="1" u="sng" dirty="0">
              <a:ea typeface="Times New Roman" pitchFamily="18" charset="0"/>
              <a:cs typeface="Arial" charset="0"/>
            </a:endParaRP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>
                <a:ea typeface="Times New Roman" pitchFamily="18" charset="0"/>
                <a:cs typeface="Arial" charset="0"/>
              </a:rPr>
              <a:t>difuzní odpor</a:t>
            </a:r>
            <a:r>
              <a:rPr lang="cs-CZ" sz="1600" dirty="0">
                <a:ea typeface="Times New Roman" pitchFamily="18" charset="0"/>
                <a:cs typeface="Arial" charset="0"/>
              </a:rPr>
              <a:t> 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[m/s] konstrukce (nebo vrstvy materiálu)</a:t>
            </a:r>
            <a:r>
              <a:rPr lang="cs-CZ" sz="1600" dirty="0">
                <a:ea typeface="Times New Roman" pitchFamily="18" charset="0"/>
                <a:cs typeface="Arial" charset="0"/>
              </a:rPr>
              <a:t>:</a:t>
            </a: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kde:	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d</a:t>
            </a:r>
            <a:r>
              <a:rPr lang="cs-CZ" sz="1600" dirty="0">
                <a:ea typeface="Times New Roman" pitchFamily="18" charset="0"/>
                <a:cs typeface="Arial" charset="0"/>
              </a:rPr>
              <a:t>	je	tloušťka konstrukce (nebo vrstvy materiálu)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[m] </a:t>
            </a: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δ</a:t>
            </a:r>
            <a:r>
              <a:rPr lang="cs-CZ" sz="1600" dirty="0">
                <a:ea typeface="Times New Roman" pitchFamily="18" charset="0"/>
                <a:cs typeface="Arial" charset="0"/>
              </a:rPr>
              <a:t>		součinitel difuzní vodivosti materiálu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[kg/(m.s.</a:t>
            </a:r>
            <a:r>
              <a:rPr lang="cs-CZ" sz="16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)] </a:t>
            </a:r>
            <a:r>
              <a:rPr lang="cs-CZ" sz="1600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nebo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[s] </a:t>
            </a: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b="1" i="1" u="sng" dirty="0">
              <a:ea typeface="Times New Roman" pitchFamily="18" charset="0"/>
              <a:cs typeface="Arial" charset="0"/>
            </a:endParaRP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>
                <a:ea typeface="Times New Roman" pitchFamily="18" charset="0"/>
                <a:cs typeface="Arial" charset="0"/>
              </a:rPr>
              <a:t>odpor konstrukce při prostupu vodní páry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pT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[m/s] </a:t>
            </a:r>
            <a:r>
              <a:rPr lang="cs-CZ" sz="1600" dirty="0">
                <a:ea typeface="Times New Roman" pitchFamily="18" charset="0"/>
                <a:cs typeface="Arial" charset="0"/>
              </a:rPr>
              <a:t>: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pT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=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pi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+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+ </a:t>
            </a:r>
            <a:r>
              <a:rPr lang="cs-CZ" sz="1600" b="1" i="1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pe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endParaRPr lang="cs-CZ" sz="8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kde: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	je	difuzní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odpor konstrukce [m/s]</a:t>
            </a: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pi</a:t>
            </a:r>
            <a:r>
              <a:rPr lang="cs-CZ" sz="1600" dirty="0">
                <a:ea typeface="Times New Roman" pitchFamily="18" charset="0"/>
                <a:cs typeface="Arial" charset="0"/>
              </a:rPr>
              <a:t>		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odpor při přestupu vodní páry na vnitřní straně konstrukce [m/s] </a:t>
            </a: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pe</a:t>
            </a:r>
            <a:r>
              <a:rPr lang="cs-CZ" sz="1600" dirty="0">
                <a:ea typeface="Times New Roman" pitchFamily="18" charset="0"/>
                <a:cs typeface="Arial" charset="0"/>
              </a:rPr>
              <a:t>		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odpor při přestupu vodní páry na vnější straně konstrukce [m/s] 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403980"/>
              </p:ext>
            </p:extLst>
          </p:nvPr>
        </p:nvGraphicFramePr>
        <p:xfrm>
          <a:off x="5936328" y="2283032"/>
          <a:ext cx="660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00" name="Rovnice" r:id="rId3" imgW="660240" imgH="507960" progId="Equation.3">
                  <p:embed/>
                </p:oleObj>
              </mc:Choice>
              <mc:Fallback>
                <p:oleObj name="Rovnice" r:id="rId3" imgW="6602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6328" y="2283032"/>
                        <a:ext cx="6604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Skupina 5">
            <a:extLst>
              <a:ext uri="{FF2B5EF4-FFF2-40B4-BE49-F238E27FC236}">
                <a16:creationId xmlns:a16="http://schemas.microsoft.com/office/drawing/2014/main" id="{9A12BAF6-4C01-4612-9FCA-14E4A8FF884C}"/>
              </a:ext>
            </a:extLst>
          </p:cNvPr>
          <p:cNvGrpSpPr/>
          <p:nvPr/>
        </p:nvGrpSpPr>
        <p:grpSpPr>
          <a:xfrm>
            <a:off x="7382668" y="2164521"/>
            <a:ext cx="3748088" cy="3269436"/>
            <a:chOff x="4152901" y="3522663"/>
            <a:chExt cx="3748088" cy="3269436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9E104899-1B2E-4A0C-BB02-31C7EEF025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0050" y="3798889"/>
              <a:ext cx="4159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i</a:t>
              </a:r>
              <a:endParaRPr lang="cs-CZ" sz="1400" b="1" dirty="0"/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0C3C3296-7261-4183-BEDD-206502797A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81582" y="6276558"/>
              <a:ext cx="3714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400" i="1" dirty="0"/>
                <a:t>d</a:t>
              </a:r>
            </a:p>
          </p:txBody>
        </p:sp>
        <p:cxnSp>
          <p:nvCxnSpPr>
            <p:cNvPr id="9" name="Přímá spojovací čára 22">
              <a:extLst>
                <a:ext uri="{FF2B5EF4-FFF2-40B4-BE49-F238E27FC236}">
                  <a16:creationId xmlns:a16="http://schemas.microsoft.com/office/drawing/2014/main" id="{846605A0-272E-4C68-8DF5-3BF6930F5411}"/>
                </a:ext>
              </a:extLst>
            </p:cNvPr>
            <p:cNvCxnSpPr/>
            <p:nvPr/>
          </p:nvCxnSpPr>
          <p:spPr>
            <a:xfrm>
              <a:off x="4152901" y="4108450"/>
              <a:ext cx="790575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římá spojovací čára 23">
              <a:extLst>
                <a:ext uri="{FF2B5EF4-FFF2-40B4-BE49-F238E27FC236}">
                  <a16:creationId xmlns:a16="http://schemas.microsoft.com/office/drawing/2014/main" id="{F8732243-AE1F-46AE-BD38-8B2531079713}"/>
                </a:ext>
              </a:extLst>
            </p:cNvPr>
            <p:cNvCxnSpPr/>
            <p:nvPr/>
          </p:nvCxnSpPr>
          <p:spPr>
            <a:xfrm>
              <a:off x="7110414" y="5921375"/>
              <a:ext cx="790575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blouk 11">
              <a:extLst>
                <a:ext uri="{FF2B5EF4-FFF2-40B4-BE49-F238E27FC236}">
                  <a16:creationId xmlns:a16="http://schemas.microsoft.com/office/drawing/2014/main" id="{43E60A9C-9F69-453C-9375-E9CB3B820670}"/>
                </a:ext>
              </a:extLst>
            </p:cNvPr>
            <p:cNvSpPr/>
            <p:nvPr/>
          </p:nvSpPr>
          <p:spPr>
            <a:xfrm>
              <a:off x="4586289" y="4105275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3" name="Oblouk 12">
              <a:extLst>
                <a:ext uri="{FF2B5EF4-FFF2-40B4-BE49-F238E27FC236}">
                  <a16:creationId xmlns:a16="http://schemas.microsoft.com/office/drawing/2014/main" id="{35741D68-4DCD-44FE-A4A1-9A241EAD89DF}"/>
                </a:ext>
              </a:extLst>
            </p:cNvPr>
            <p:cNvSpPr/>
            <p:nvPr/>
          </p:nvSpPr>
          <p:spPr>
            <a:xfrm rot="10800000">
              <a:off x="6735764" y="5391150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39A51225-36F3-466F-B42B-861713BB74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58063" y="5616576"/>
              <a:ext cx="36671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e</a:t>
              </a:r>
              <a:endParaRPr lang="cs-CZ" sz="1400" b="1" dirty="0"/>
            </a:p>
          </p:txBody>
        </p:sp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34D69950-9026-418E-AA26-9F46C54827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5902" y="6303420"/>
              <a:ext cx="37094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200" b="1" i="1" dirty="0" err="1"/>
                <a:t>Z</a:t>
              </a:r>
              <a:r>
                <a:rPr lang="cs-CZ" sz="1200" b="1" i="1" baseline="-25000" dirty="0" err="1"/>
                <a:t>pi</a:t>
              </a:r>
              <a:endParaRPr lang="cs-CZ" sz="1200" b="1" i="1" dirty="0"/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F2B1587D-B482-4EDD-B6CA-A3F7E1080A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2756" y="6515100"/>
              <a:ext cx="100170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200" b="1" i="1" dirty="0" err="1"/>
                <a:t>Z</a:t>
              </a:r>
              <a:r>
                <a:rPr lang="cs-CZ" sz="1200" b="1" i="1" baseline="-25000" dirty="0" err="1"/>
                <a:t>p</a:t>
              </a:r>
              <a:r>
                <a:rPr lang="cs-CZ" sz="1200" b="1" i="1" dirty="0"/>
                <a:t> = d/</a:t>
              </a:r>
              <a:r>
                <a:rPr lang="el-GR" sz="1200" b="1" i="1" dirty="0"/>
                <a:t>δ</a:t>
              </a:r>
              <a:endParaRPr lang="cs-CZ" sz="1200" b="1" i="1" dirty="0"/>
            </a:p>
          </p:txBody>
        </p: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6BE67428-E296-401F-B1CB-E44CE9537A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33237" y="6307546"/>
              <a:ext cx="4009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200" b="1" i="1" dirty="0" err="1"/>
                <a:t>Z</a:t>
              </a:r>
              <a:r>
                <a:rPr lang="cs-CZ" sz="1200" b="1" i="1" baseline="-25000" dirty="0" err="1"/>
                <a:t>pe</a:t>
              </a:r>
              <a:endParaRPr lang="cs-CZ" sz="1200" b="1" i="1" dirty="0"/>
            </a:p>
          </p:txBody>
        </p:sp>
        <p:grpSp>
          <p:nvGrpSpPr>
            <p:cNvPr id="18" name="Skupina 17">
              <a:extLst>
                <a:ext uri="{FF2B5EF4-FFF2-40B4-BE49-F238E27FC236}">
                  <a16:creationId xmlns:a16="http://schemas.microsoft.com/office/drawing/2014/main" id="{74C2F77E-2196-4BFB-9FFB-F385621DC2A0}"/>
                </a:ext>
              </a:extLst>
            </p:cNvPr>
            <p:cNvGrpSpPr/>
            <p:nvPr/>
          </p:nvGrpSpPr>
          <p:grpSpPr>
            <a:xfrm>
              <a:off x="4938706" y="3527431"/>
              <a:ext cx="2166938" cy="3111495"/>
              <a:chOff x="3414706" y="3441705"/>
              <a:chExt cx="2166938" cy="3702103"/>
            </a:xfrm>
          </p:grpSpPr>
          <p:cxnSp>
            <p:nvCxnSpPr>
              <p:cNvPr id="34" name="Přímá spojovací čára 33">
                <a:extLst>
                  <a:ext uri="{FF2B5EF4-FFF2-40B4-BE49-F238E27FC236}">
                    <a16:creationId xmlns:a16="http://schemas.microsoft.com/office/drawing/2014/main" id="{72CF9D46-56A9-471F-8FC2-3901D70EB889}"/>
                  </a:ext>
                </a:extLst>
              </p:cNvPr>
              <p:cNvCxnSpPr/>
              <p:nvPr/>
            </p:nvCxnSpPr>
            <p:spPr>
              <a:xfrm>
                <a:off x="3414706" y="3441705"/>
                <a:ext cx="1204" cy="3696494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Přímá spojovací čára 34">
                <a:extLst>
                  <a:ext uri="{FF2B5EF4-FFF2-40B4-BE49-F238E27FC236}">
                    <a16:creationId xmlns:a16="http://schemas.microsoft.com/office/drawing/2014/main" id="{D4E3296E-2753-4917-A09B-7D2389449002}"/>
                  </a:ext>
                </a:extLst>
              </p:cNvPr>
              <p:cNvCxnSpPr/>
              <p:nvPr/>
            </p:nvCxnSpPr>
            <p:spPr>
              <a:xfrm flipH="1">
                <a:off x="5581299" y="3441705"/>
                <a:ext cx="345" cy="370210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Přímá spojovací čára 35">
              <a:extLst>
                <a:ext uri="{FF2B5EF4-FFF2-40B4-BE49-F238E27FC236}">
                  <a16:creationId xmlns:a16="http://schemas.microsoft.com/office/drawing/2014/main" id="{700EB28C-EA52-4429-B84B-3D5BD79DEB34}"/>
                </a:ext>
              </a:extLst>
            </p:cNvPr>
            <p:cNvCxnSpPr/>
            <p:nvPr/>
          </p:nvCxnSpPr>
          <p:spPr>
            <a:xfrm>
              <a:off x="4787895" y="6543680"/>
              <a:ext cx="244792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FD27FB8C-BF15-4E1B-B825-00B95B97F271}"/>
                </a:ext>
              </a:extLst>
            </p:cNvPr>
            <p:cNvGrpSpPr/>
            <p:nvPr/>
          </p:nvGrpSpPr>
          <p:grpSpPr>
            <a:xfrm>
              <a:off x="5272081" y="6359530"/>
              <a:ext cx="1504950" cy="265112"/>
              <a:chOff x="3748081" y="6359530"/>
              <a:chExt cx="1504950" cy="265112"/>
            </a:xfrm>
          </p:grpSpPr>
          <p:cxnSp>
            <p:nvCxnSpPr>
              <p:cNvPr id="32" name="Přímá spojovací čára 36">
                <a:extLst>
                  <a:ext uri="{FF2B5EF4-FFF2-40B4-BE49-F238E27FC236}">
                    <a16:creationId xmlns:a16="http://schemas.microsoft.com/office/drawing/2014/main" id="{0249C52E-CBFF-439A-87D7-320FACFF5E1D}"/>
                  </a:ext>
                </a:extLst>
              </p:cNvPr>
              <p:cNvCxnSpPr/>
              <p:nvPr/>
            </p:nvCxnSpPr>
            <p:spPr>
              <a:xfrm>
                <a:off x="3748081" y="6365880"/>
                <a:ext cx="0" cy="2587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Přímá spojovací čára 37">
                <a:extLst>
                  <a:ext uri="{FF2B5EF4-FFF2-40B4-BE49-F238E27FC236}">
                    <a16:creationId xmlns:a16="http://schemas.microsoft.com/office/drawing/2014/main" id="{BB15880B-33F1-4260-B0EE-C8EF0DFA70D5}"/>
                  </a:ext>
                </a:extLst>
              </p:cNvPr>
              <p:cNvCxnSpPr/>
              <p:nvPr/>
            </p:nvCxnSpPr>
            <p:spPr>
              <a:xfrm>
                <a:off x="5253031" y="6359530"/>
                <a:ext cx="0" cy="2587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Šipka doprava 40">
              <a:extLst>
                <a:ext uri="{FF2B5EF4-FFF2-40B4-BE49-F238E27FC236}">
                  <a16:creationId xmlns:a16="http://schemas.microsoft.com/office/drawing/2014/main" id="{F449D933-642D-4730-B74C-08C525513735}"/>
                </a:ext>
              </a:extLst>
            </p:cNvPr>
            <p:cNvSpPr/>
            <p:nvPr/>
          </p:nvSpPr>
          <p:spPr>
            <a:xfrm>
              <a:off x="4443406" y="4438655"/>
              <a:ext cx="833438" cy="614362"/>
            </a:xfrm>
            <a:prstGeom prst="rightArrow">
              <a:avLst>
                <a:gd name="adj1" fmla="val 50000"/>
                <a:gd name="adj2" fmla="val 3139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2" name="TextovéPole 21">
              <a:extLst>
                <a:ext uri="{FF2B5EF4-FFF2-40B4-BE49-F238E27FC236}">
                  <a16:creationId xmlns:a16="http://schemas.microsoft.com/office/drawing/2014/main" id="{8A3F95B5-A0BF-41C3-A26F-36EE92837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1970" y="4505330"/>
              <a:ext cx="942975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dirty="0"/>
                <a:t>přestup</a:t>
              </a:r>
            </a:p>
            <a:p>
              <a:r>
                <a:rPr lang="cs-CZ" sz="800" dirty="0"/>
                <a:t>na vnitřní straně</a:t>
              </a:r>
            </a:p>
          </p:txBody>
        </p:sp>
        <p:sp>
          <p:nvSpPr>
            <p:cNvPr id="23" name="Šipka doprava 44">
              <a:extLst>
                <a:ext uri="{FF2B5EF4-FFF2-40B4-BE49-F238E27FC236}">
                  <a16:creationId xmlns:a16="http://schemas.microsoft.com/office/drawing/2014/main" id="{53AE5818-A1B5-4188-81C4-2D3D188D13D1}"/>
                </a:ext>
              </a:extLst>
            </p:cNvPr>
            <p:cNvSpPr/>
            <p:nvPr/>
          </p:nvSpPr>
          <p:spPr>
            <a:xfrm>
              <a:off x="6805606" y="4981580"/>
              <a:ext cx="833438" cy="614362"/>
            </a:xfrm>
            <a:prstGeom prst="rightArrow">
              <a:avLst>
                <a:gd name="adj1" fmla="val 50000"/>
                <a:gd name="adj2" fmla="val 3139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4" name="TextovéPole 23">
              <a:extLst>
                <a:ext uri="{FF2B5EF4-FFF2-40B4-BE49-F238E27FC236}">
                  <a16:creationId xmlns:a16="http://schemas.microsoft.com/office/drawing/2014/main" id="{4E9C36F4-81F5-45B7-82E3-939C897879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34170" y="5048255"/>
              <a:ext cx="942975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dirty="0"/>
                <a:t>přestup</a:t>
              </a:r>
            </a:p>
            <a:p>
              <a:r>
                <a:rPr lang="cs-CZ" sz="800" dirty="0"/>
                <a:t>na vnější straně</a:t>
              </a:r>
            </a:p>
          </p:txBody>
        </p:sp>
        <p:grpSp>
          <p:nvGrpSpPr>
            <p:cNvPr id="25" name="Skupina 24">
              <a:extLst>
                <a:ext uri="{FF2B5EF4-FFF2-40B4-BE49-F238E27FC236}">
                  <a16:creationId xmlns:a16="http://schemas.microsoft.com/office/drawing/2014/main" id="{283D0F00-600B-4912-8E52-C5F56C341EC4}"/>
                </a:ext>
              </a:extLst>
            </p:cNvPr>
            <p:cNvGrpSpPr/>
            <p:nvPr/>
          </p:nvGrpSpPr>
          <p:grpSpPr>
            <a:xfrm>
              <a:off x="5270981" y="3522663"/>
              <a:ext cx="1515583" cy="2787182"/>
              <a:chOff x="3746980" y="3522663"/>
              <a:chExt cx="1515583" cy="2787182"/>
            </a:xfrm>
          </p:grpSpPr>
          <p:sp>
            <p:nvSpPr>
              <p:cNvPr id="30" name="Obdélník 29">
                <a:extLst>
                  <a:ext uri="{FF2B5EF4-FFF2-40B4-BE49-F238E27FC236}">
                    <a16:creationId xmlns:a16="http://schemas.microsoft.com/office/drawing/2014/main" id="{4464F58A-FC4D-46D3-ADE5-EF2196FF04B0}"/>
                  </a:ext>
                </a:extLst>
              </p:cNvPr>
              <p:cNvSpPr/>
              <p:nvPr/>
            </p:nvSpPr>
            <p:spPr>
              <a:xfrm>
                <a:off x="3757613" y="3522663"/>
                <a:ext cx="1504950" cy="2786062"/>
              </a:xfrm>
              <a:prstGeom prst="rect">
                <a:avLst/>
              </a:prstGeom>
              <a:blipFill>
                <a:blip r:embed="rId5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31" name="Obdélník 30">
                <a:extLst>
                  <a:ext uri="{FF2B5EF4-FFF2-40B4-BE49-F238E27FC236}">
                    <a16:creationId xmlns:a16="http://schemas.microsoft.com/office/drawing/2014/main" id="{ECD3688A-ABC9-46DF-8742-53CF40C2F807}"/>
                  </a:ext>
                </a:extLst>
              </p:cNvPr>
              <p:cNvSpPr/>
              <p:nvPr/>
            </p:nvSpPr>
            <p:spPr>
              <a:xfrm>
                <a:off x="3746980" y="3523783"/>
                <a:ext cx="1504950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sp>
          <p:nvSpPr>
            <p:cNvPr id="26" name="TextovéPole 25">
              <a:extLst>
                <a:ext uri="{FF2B5EF4-FFF2-40B4-BE49-F238E27FC236}">
                  <a16:creationId xmlns:a16="http://schemas.microsoft.com/office/drawing/2014/main" id="{E27F8148-33B8-413B-8AE8-C211DF977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2964" y="5921376"/>
              <a:ext cx="315912" cy="307777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dirty="0"/>
                <a:t>δ</a:t>
              </a:r>
              <a:endParaRPr lang="cs-CZ" sz="1400" dirty="0"/>
            </a:p>
          </p:txBody>
        </p:sp>
        <p:sp>
          <p:nvSpPr>
            <p:cNvPr id="27" name="Šipka doprava 42">
              <a:extLst>
                <a:ext uri="{FF2B5EF4-FFF2-40B4-BE49-F238E27FC236}">
                  <a16:creationId xmlns:a16="http://schemas.microsoft.com/office/drawing/2014/main" id="{670AFFD5-8E62-4761-A39C-6B23DEEA39AE}"/>
                </a:ext>
              </a:extLst>
            </p:cNvPr>
            <p:cNvSpPr/>
            <p:nvPr/>
          </p:nvSpPr>
          <p:spPr>
            <a:xfrm>
              <a:off x="5319706" y="4672017"/>
              <a:ext cx="1447800" cy="623888"/>
            </a:xfrm>
            <a:prstGeom prst="rightArrow">
              <a:avLst/>
            </a:prstGeom>
            <a:solidFill>
              <a:srgbClr val="F2DCDB">
                <a:alpha val="5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28" name="Přímá spojovací čára 24">
              <a:extLst>
                <a:ext uri="{FF2B5EF4-FFF2-40B4-BE49-F238E27FC236}">
                  <a16:creationId xmlns:a16="http://schemas.microsoft.com/office/drawing/2014/main" id="{7F558D57-1EDA-48C8-A505-C752574D1086}"/>
                </a:ext>
              </a:extLst>
            </p:cNvPr>
            <p:cNvCxnSpPr>
              <a:stCxn id="12" idx="2"/>
              <a:endCxn id="13" idx="2"/>
            </p:cNvCxnSpPr>
            <p:nvPr/>
          </p:nvCxnSpPr>
          <p:spPr>
            <a:xfrm>
              <a:off x="5281613" y="4252913"/>
              <a:ext cx="1492250" cy="152400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8E552A5E-612C-43A5-8E89-B5224BA47D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5895" y="4752980"/>
              <a:ext cx="1481137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400" dirty="0"/>
                <a:t>difuze</a:t>
              </a:r>
            </a:p>
            <a:p>
              <a:pPr algn="ctr"/>
              <a:r>
                <a:rPr lang="cs-CZ" sz="800" dirty="0"/>
                <a:t>přes konstrukci</a:t>
              </a:r>
            </a:p>
          </p:txBody>
        </p:sp>
      </p:grpSp>
      <p:pic>
        <p:nvPicPr>
          <p:cNvPr id="3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6DC89A3-3386-4C85-83B3-0D94BAD0F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A841A058-BD53-4890-91F4-5AAC24C61C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446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13574" y="6356350"/>
            <a:ext cx="477134" cy="260760"/>
          </a:xfrm>
        </p:spPr>
        <p:txBody>
          <a:bodyPr/>
          <a:lstStyle/>
          <a:p>
            <a:pPr>
              <a:defRPr/>
            </a:pPr>
            <a:fld id="{9FCC6120-8068-4491-9D0E-755DB2258B97}" type="slidenum">
              <a:rPr lang="cs-CZ" smtClean="0"/>
              <a:pPr>
                <a:defRPr/>
              </a:pPr>
              <a:t>117</a:t>
            </a:fld>
            <a:endParaRPr lang="cs-CZ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01292" y="1417848"/>
            <a:ext cx="1161708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>
                <a:ea typeface="Times New Roman" pitchFamily="18" charset="0"/>
                <a:cs typeface="Arial" charset="0"/>
              </a:rPr>
              <a:t>faktor difuzního odporu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μ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i="1" dirty="0">
                <a:ea typeface="Times New Roman" pitchFamily="18" charset="0"/>
                <a:cs typeface="Arial" charset="0"/>
              </a:rPr>
              <a:t>[-]</a:t>
            </a:r>
            <a:r>
              <a:rPr lang="cs-CZ" sz="1600" dirty="0">
                <a:ea typeface="Times New Roman" pitchFamily="18" charset="0"/>
                <a:cs typeface="Arial" charset="0"/>
              </a:rPr>
              <a:t> - vyjadřuje 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relativní schopnost </a:t>
            </a:r>
            <a:r>
              <a:rPr lang="cs-CZ" sz="1600" dirty="0">
                <a:ea typeface="Times New Roman" pitchFamily="18" charset="0"/>
                <a:cs typeface="Arial" charset="0"/>
              </a:rPr>
              <a:t>vrstvy materiálu propouštět vodní páru difuzí: 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kde:	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δ</a:t>
            </a:r>
            <a:r>
              <a:rPr lang="cs-CZ" sz="1600" dirty="0">
                <a:ea typeface="Times New Roman" pitchFamily="18" charset="0"/>
                <a:cs typeface="Arial" charset="0"/>
              </a:rPr>
              <a:t>	je	součinitel difuzní vodivosti materiálu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[kg/(m.s.</a:t>
            </a:r>
            <a:r>
              <a:rPr lang="cs-CZ" sz="16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)] </a:t>
            </a:r>
            <a:r>
              <a:rPr lang="cs-CZ" sz="1600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nebo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[s] </a:t>
            </a: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δ</a:t>
            </a:r>
            <a:r>
              <a:rPr lang="cs-CZ" sz="1600" b="1" i="1" baseline="-25000" dirty="0">
                <a:ea typeface="Times New Roman" pitchFamily="18" charset="0"/>
                <a:cs typeface="Arial" charset="0"/>
              </a:rPr>
              <a:t>0</a:t>
            </a:r>
            <a:r>
              <a:rPr lang="cs-CZ" sz="1600" dirty="0">
                <a:ea typeface="Times New Roman" pitchFamily="18" charset="0"/>
                <a:cs typeface="Arial" charset="0"/>
              </a:rPr>
              <a:t>		(delta nula) součinitel difuzní vodivosti vzduchu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[kg/(</a:t>
            </a:r>
            <a:r>
              <a:rPr lang="cs-CZ" sz="1600" dirty="0" err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m.s.Pa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)] </a:t>
            </a:r>
            <a:r>
              <a:rPr lang="cs-CZ" sz="1600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nebo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[s] </a:t>
            </a:r>
            <a:r>
              <a:rPr lang="cs-CZ" sz="1600" dirty="0">
                <a:ea typeface="Times New Roman" pitchFamily="18" charset="0"/>
                <a:cs typeface="Arial" charset="0"/>
              </a:rPr>
              <a:t>:  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δ</a:t>
            </a:r>
            <a:r>
              <a:rPr lang="cs-CZ" sz="1600" b="1" i="1" baseline="-25000" dirty="0">
                <a:ea typeface="Times New Roman" pitchFamily="18" charset="0"/>
                <a:cs typeface="Arial" charset="0"/>
              </a:rPr>
              <a:t>0</a:t>
            </a:r>
            <a:r>
              <a:rPr lang="cs-CZ" sz="1600" dirty="0">
                <a:ea typeface="Times New Roman" pitchFamily="18" charset="0"/>
                <a:cs typeface="Arial" charset="0"/>
              </a:rPr>
              <a:t> </a:t>
            </a:r>
            <a:r>
              <a:rPr lang="cs-CZ" sz="1600" i="1" dirty="0">
                <a:ea typeface="Times New Roman" pitchFamily="18" charset="0"/>
                <a:cs typeface="Arial" charset="0"/>
              </a:rPr>
              <a:t>= 2.10</a:t>
            </a:r>
            <a:r>
              <a:rPr lang="cs-CZ" sz="1600" i="1" baseline="30000" dirty="0">
                <a:ea typeface="Times New Roman" pitchFamily="18" charset="0"/>
                <a:cs typeface="Arial" charset="0"/>
              </a:rPr>
              <a:t>-10</a:t>
            </a:r>
            <a:r>
              <a:rPr lang="cs-CZ" sz="1600" i="1" dirty="0">
                <a:ea typeface="Times New Roman" pitchFamily="18" charset="0"/>
                <a:cs typeface="Arial" charset="0"/>
              </a:rPr>
              <a:t> s</a:t>
            </a: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ea typeface="Times New Roman" pitchFamily="18" charset="0"/>
              <a:cs typeface="Arial" charset="0"/>
            </a:endParaRPr>
          </a:p>
          <a:p>
            <a:pPr marL="542925" indent="-95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Faktor difuzního odporu udává, 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kolikrát je difuzní odpor nějaké látky větší, než stejně silná vrstva vzduchu za téže teploty</a:t>
            </a:r>
            <a:r>
              <a:rPr lang="cs-CZ" sz="1600" dirty="0">
                <a:ea typeface="Times New Roman" pitchFamily="18" charset="0"/>
                <a:cs typeface="Arial" charset="0"/>
              </a:rPr>
              <a:t> → :</a:t>
            </a:r>
          </a:p>
          <a:p>
            <a:pPr marL="895350" indent="-27622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nezávisí na teplotě</a:t>
            </a:r>
          </a:p>
          <a:p>
            <a:pPr marL="895350" indent="-27622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nezávisí na tloušťce materiálu</a:t>
            </a:r>
          </a:p>
          <a:p>
            <a:pPr marL="6191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ea typeface="Times New Roman" pitchFamily="18" charset="0"/>
              <a:cs typeface="Arial" charset="0"/>
            </a:endParaRP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971675" algn="l"/>
                <a:tab pos="2333625" algn="l"/>
                <a:tab pos="2600325" algn="l"/>
              </a:tabLst>
              <a:defRPr/>
            </a:pPr>
            <a:r>
              <a:rPr lang="cs-CZ" sz="1600" b="1" i="1" u="sng" dirty="0"/>
              <a:t>ekvivalentní difuzní tloušťka</a:t>
            </a:r>
            <a:r>
              <a:rPr lang="cs-CZ" sz="1600" b="1" i="1" dirty="0"/>
              <a:t> </a:t>
            </a:r>
            <a:r>
              <a:rPr lang="cs-CZ" sz="1600" b="1" i="1" dirty="0" err="1"/>
              <a:t>s</a:t>
            </a:r>
            <a:r>
              <a:rPr lang="cs-CZ" sz="1600" b="1" i="1" baseline="-25000" dirty="0" err="1"/>
              <a:t>d</a:t>
            </a:r>
            <a:r>
              <a:rPr lang="cs-CZ" sz="1600" dirty="0"/>
              <a:t>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[m] – udává, jak silná by musela být vrstva vzduchu, aby kladla stejný difuzní odpor, jako daný materiál</a:t>
            </a:r>
            <a:r>
              <a:rPr lang="cs-CZ" sz="1600" dirty="0"/>
              <a:t>: 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tabLst>
                <a:tab pos="1971675" algn="l"/>
                <a:tab pos="2333625" algn="l"/>
                <a:tab pos="2600325" algn="l"/>
              </a:tabLst>
              <a:defRPr/>
            </a:pPr>
            <a:endParaRPr lang="cs-CZ" sz="1600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kde:	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 μ </a:t>
            </a:r>
            <a:r>
              <a:rPr lang="cs-CZ" sz="1600" dirty="0">
                <a:ea typeface="Times New Roman" pitchFamily="18" charset="0"/>
                <a:cs typeface="Arial" charset="0"/>
              </a:rPr>
              <a:t>	je	faktor difuzního odporu [-] </a:t>
            </a: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d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mat</a:t>
            </a:r>
            <a:r>
              <a:rPr lang="cs-CZ" sz="1600" dirty="0">
                <a:ea typeface="Times New Roman" pitchFamily="18" charset="0"/>
                <a:cs typeface="Arial" charset="0"/>
              </a:rPr>
              <a:t>		tloušťka materiálu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[m]</a:t>
            </a: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250607"/>
              </p:ext>
            </p:extLst>
          </p:nvPr>
        </p:nvGraphicFramePr>
        <p:xfrm>
          <a:off x="9776644" y="1338703"/>
          <a:ext cx="6477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77" name="Rovnice" r:id="rId3" imgW="647640" imgH="507960" progId="Equation.3">
                  <p:embed/>
                </p:oleObj>
              </mc:Choice>
              <mc:Fallback>
                <p:oleObj name="Rovnice" r:id="rId3" imgW="6476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6644" y="1338703"/>
                        <a:ext cx="6477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AC472B5-EA1A-42F3-B41B-F8B0BE1E9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340172E4-3510-47C5-B682-C005A31290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EC95707D-FD16-44DF-B139-747188AAB0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950093"/>
              </p:ext>
            </p:extLst>
          </p:nvPr>
        </p:nvGraphicFramePr>
        <p:xfrm>
          <a:off x="2021095" y="4188337"/>
          <a:ext cx="11303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78" name="Rovnice" r:id="rId7" imgW="1130040" imgH="241200" progId="Equation.3">
                  <p:embed/>
                </p:oleObj>
              </mc:Choice>
              <mc:Fallback>
                <p:oleObj name="Rovnice" r:id="rId7" imgW="1130040" imgH="241200" progId="Equation.3">
                  <p:embed/>
                  <p:pic>
                    <p:nvPicPr>
                      <p:cNvPr id="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1095" y="4188337"/>
                        <a:ext cx="11303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50230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23406" y="6356350"/>
            <a:ext cx="467302" cy="260760"/>
          </a:xfrm>
        </p:spPr>
        <p:txBody>
          <a:bodyPr/>
          <a:lstStyle/>
          <a:p>
            <a:pPr>
              <a:defRPr/>
            </a:pPr>
            <a:fld id="{4FD1F6F4-11B4-49B1-993F-D3570C144C98}" type="slidenum">
              <a:rPr lang="cs-CZ" smtClean="0"/>
              <a:pPr>
                <a:defRPr/>
              </a:pPr>
              <a:t>118</a:t>
            </a:fld>
            <a:endParaRPr lang="cs-CZ" dirty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324465" y="1931565"/>
            <a:ext cx="11666243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438275" algn="l"/>
                <a:tab pos="1790700" algn="l"/>
              </a:tabLst>
              <a:defRPr/>
            </a:pPr>
            <a:endParaRPr lang="cs-CZ" sz="8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542925" indent="-276225">
              <a:buFont typeface="Wingdings" pitchFamily="2" charset="2"/>
              <a:buChar char="Ø"/>
            </a:pPr>
            <a:r>
              <a:rPr lang="cs-CZ" sz="1600" b="1" i="1" u="sng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hustota difuzního toku vodní páry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g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[kg/(m</a:t>
            </a:r>
            <a:r>
              <a:rPr lang="cs-CZ" sz="1600" baseline="30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2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.s)] – vyjadřuje množství vodní páry, </a:t>
            </a:r>
            <a:r>
              <a:rPr lang="cs-CZ" sz="1600" dirty="0">
                <a:cs typeface="Arial" charset="0"/>
              </a:rPr>
              <a:t>které difuzí projde za </a:t>
            </a:r>
            <a:r>
              <a:rPr lang="cs-CZ" sz="1600" b="1" i="1" dirty="0">
                <a:cs typeface="Arial" charset="0"/>
              </a:rPr>
              <a:t>1 s </a:t>
            </a:r>
            <a:r>
              <a:rPr lang="cs-CZ" sz="1600" dirty="0">
                <a:cs typeface="Arial" charset="0"/>
              </a:rPr>
              <a:t>plochou konstrukce </a:t>
            </a:r>
            <a:r>
              <a:rPr lang="cs-CZ" sz="1600" b="1" i="1" dirty="0">
                <a:cs typeface="Arial" charset="0"/>
              </a:rPr>
              <a:t>1 m</a:t>
            </a:r>
            <a:r>
              <a:rPr lang="cs-CZ" sz="1600" b="1" i="1" baseline="30000" dirty="0">
                <a:cs typeface="Arial" charset="0"/>
              </a:rPr>
              <a:t>2</a:t>
            </a:r>
            <a:r>
              <a:rPr lang="cs-CZ" sz="1600" b="1" i="1" dirty="0">
                <a:cs typeface="Arial" charset="0"/>
              </a:rPr>
              <a:t>            </a:t>
            </a:r>
            <a:r>
              <a:rPr lang="cs-CZ" sz="1600" dirty="0">
                <a:cs typeface="Arial" charset="0"/>
              </a:rPr>
              <a:t>z vnitřního (</a:t>
            </a:r>
            <a:r>
              <a:rPr lang="cs-CZ" sz="1600" b="1" i="1" dirty="0">
                <a:cs typeface="Arial" charset="0"/>
              </a:rPr>
              <a:t>i</a:t>
            </a:r>
            <a:r>
              <a:rPr lang="cs-CZ" sz="1600" dirty="0">
                <a:cs typeface="Arial" charset="0"/>
              </a:rPr>
              <a:t>) do vnějšího (</a:t>
            </a:r>
            <a:r>
              <a:rPr lang="cs-CZ" sz="1600" b="1" i="1" dirty="0">
                <a:cs typeface="Arial" charset="0"/>
              </a:rPr>
              <a:t>e</a:t>
            </a:r>
            <a:r>
              <a:rPr lang="cs-CZ" sz="1600" dirty="0">
                <a:cs typeface="Arial" charset="0"/>
              </a:rPr>
              <a:t>) prostředí :</a:t>
            </a:r>
          </a:p>
          <a:p>
            <a:pPr marL="542925" indent="-276225"/>
            <a:endParaRPr lang="cs-CZ" sz="1600" b="1" i="1" u="sng" dirty="0">
              <a:ea typeface="Times New Roman" pitchFamily="18" charset="0"/>
              <a:cs typeface="Arial" charset="0"/>
            </a:endParaRPr>
          </a:p>
          <a:p>
            <a:pPr marL="542925" indent="-276225"/>
            <a:endParaRPr lang="cs-CZ" sz="1600" b="1" i="1" u="sng" dirty="0">
              <a:ea typeface="Times New Roman" pitchFamily="18" charset="0"/>
              <a:cs typeface="Arial" charset="0"/>
            </a:endParaRPr>
          </a:p>
          <a:p>
            <a:pPr marL="542925" indent="-276225"/>
            <a:endParaRPr lang="cs-CZ" sz="1600" b="1" i="1" u="sng" dirty="0">
              <a:ea typeface="Times New Roman" pitchFamily="18" charset="0"/>
              <a:cs typeface="Arial" charset="0"/>
            </a:endParaRP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152650" algn="l"/>
              </a:tabLst>
              <a:defRPr/>
            </a:pPr>
            <a:r>
              <a:rPr lang="cs-CZ" sz="1600" dirty="0"/>
              <a:t>kde: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i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- 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e</a:t>
            </a:r>
            <a:r>
              <a:rPr lang="cs-CZ" sz="1600" dirty="0">
                <a:ea typeface="Times New Roman" pitchFamily="18" charset="0"/>
                <a:cs typeface="Arial" charset="0"/>
              </a:rPr>
              <a:t>	je	rozdíl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parciálních tlaků vodní páry mezi vnitřním a vnějším prostředím </a:t>
            </a:r>
            <a:r>
              <a:rPr lang="cs-CZ" sz="1600" dirty="0">
                <a:ea typeface="Times New Roman" pitchFamily="18" charset="0"/>
                <a:cs typeface="Arial" charset="0"/>
              </a:rPr>
              <a:t>[Pa] </a:t>
            </a:r>
          </a:p>
          <a:p>
            <a:pPr marL="539750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15265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dirty="0">
                <a:ea typeface="Times New Roman" pitchFamily="18" charset="0"/>
                <a:cs typeface="Arial" charset="0"/>
              </a:rPr>
              <a:t> 	je difuzní odpor konstrukce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[m/s] 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707204"/>
              </p:ext>
            </p:extLst>
          </p:nvPr>
        </p:nvGraphicFramePr>
        <p:xfrm>
          <a:off x="4537485" y="2587779"/>
          <a:ext cx="11430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975" name="Rovnice" r:id="rId3" imgW="1143000" imgH="583920" progId="Equation.3">
                  <p:embed/>
                </p:oleObj>
              </mc:Choice>
              <mc:Fallback>
                <p:oleObj name="Rovnice" r:id="rId3" imgW="11430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7485" y="2587779"/>
                        <a:ext cx="11430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CE80B3B-DEBB-4344-BFF3-632CC5C65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4FC2B2D3-2CFB-4CB2-9DF1-AC8C2B4006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5176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33239" y="6356350"/>
            <a:ext cx="457469" cy="270592"/>
          </a:xfrm>
        </p:spPr>
        <p:txBody>
          <a:bodyPr/>
          <a:lstStyle/>
          <a:p>
            <a:pPr>
              <a:defRPr/>
            </a:pPr>
            <a:fld id="{09B8A637-2333-4593-95DC-E5CDBA93985A}" type="slidenum">
              <a:rPr lang="cs-CZ" smtClean="0"/>
              <a:pPr>
                <a:defRPr/>
              </a:pPr>
              <a:t>119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5639" y="2334293"/>
            <a:ext cx="1136089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Kondenzace vodní páry </a:t>
            </a:r>
            <a:r>
              <a:rPr lang="cs-CZ" sz="1600" b="1" i="1" dirty="0"/>
              <a:t>v konstrukci </a:t>
            </a:r>
            <a:r>
              <a:rPr lang="cs-CZ" sz="1600" dirty="0"/>
              <a:t>závisí na:</a:t>
            </a:r>
          </a:p>
          <a:p>
            <a:pPr marL="895350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průběhu teplot </a:t>
            </a:r>
            <a:r>
              <a:rPr lang="cs-CZ" sz="1600" dirty="0"/>
              <a:t>v konstrukci – na teplotě </a:t>
            </a:r>
            <a:r>
              <a:rPr lang="cs-CZ" sz="1600" b="1" i="1" dirty="0"/>
              <a:t>závisí</a:t>
            </a:r>
            <a:r>
              <a:rPr lang="cs-CZ" sz="1600" dirty="0"/>
              <a:t> průběh parciálního tlaku </a:t>
            </a:r>
            <a:r>
              <a:rPr lang="cs-CZ" sz="1600" b="1" i="1" dirty="0"/>
              <a:t>nasycené vodní páry</a:t>
            </a:r>
          </a:p>
          <a:p>
            <a:pPr marL="895350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průběhu parciálního tlaku </a:t>
            </a:r>
            <a:r>
              <a:rPr lang="cs-CZ" sz="1600" dirty="0"/>
              <a:t>vodní páry v konstrukci – ten </a:t>
            </a:r>
            <a:r>
              <a:rPr lang="cs-CZ" sz="1600" b="1" i="1" dirty="0"/>
              <a:t>nezávisí</a:t>
            </a:r>
            <a:r>
              <a:rPr lang="cs-CZ" sz="1600" dirty="0"/>
              <a:t> na teplotě !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b="1" u="sng" dirty="0"/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Pro konstrukci, ve které lze uvažovat </a:t>
            </a:r>
            <a:r>
              <a:rPr lang="cs-CZ" sz="1600" b="1" i="1" dirty="0"/>
              <a:t>jednorozměrné šíření vlhkosti</a:t>
            </a:r>
            <a:r>
              <a:rPr lang="cs-CZ" sz="1600" dirty="0"/>
              <a:t>, se částečný tlak vodní páry uvnitř konstrukce (v místě </a:t>
            </a:r>
            <a:r>
              <a:rPr lang="cs-CZ" sz="1600" b="1" i="1" dirty="0"/>
              <a:t>x</a:t>
            </a:r>
            <a:r>
              <a:rPr lang="cs-CZ" sz="1600" dirty="0"/>
              <a:t>) 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x</a:t>
            </a:r>
            <a:r>
              <a:rPr lang="cs-CZ" sz="1600" dirty="0">
                <a:ea typeface="Times New Roman" pitchFamily="18" charset="0"/>
                <a:cs typeface="Arial" charset="0"/>
              </a:rPr>
              <a:t> </a:t>
            </a:r>
            <a:r>
              <a:rPr lang="cs-CZ" sz="1600" dirty="0"/>
              <a:t>stanoví: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892175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výpočtem</a:t>
            </a:r>
            <a:r>
              <a:rPr lang="cs-CZ" sz="1600" dirty="0"/>
              <a:t>, ze vztahu:</a:t>
            </a:r>
          </a:p>
          <a:p>
            <a:pPr marL="892175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438275" algn="l"/>
                <a:tab pos="1790700" algn="l"/>
                <a:tab pos="215265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kde: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i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	je	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 tlak vodní páry ve vnitřním vzduchu </a:t>
            </a:r>
            <a:r>
              <a:rPr lang="cs-CZ" sz="1600" dirty="0">
                <a:ea typeface="Times New Roman" pitchFamily="18" charset="0"/>
                <a:cs typeface="Arial" charset="0"/>
              </a:rPr>
              <a:t>[</a:t>
            </a:r>
            <a:r>
              <a:rPr lang="cs-CZ" sz="1600" dirty="0" err="1">
                <a:ea typeface="Times New Roman" pitchFamily="18" charset="0"/>
                <a:cs typeface="Arial" charset="0"/>
              </a:rPr>
              <a:t>Pa</a:t>
            </a:r>
            <a:r>
              <a:rPr lang="cs-CZ" sz="1600" dirty="0">
                <a:ea typeface="Times New Roman" pitchFamily="18" charset="0"/>
                <a:cs typeface="Arial" charset="0"/>
              </a:rPr>
              <a:t>] </a:t>
            </a:r>
          </a:p>
          <a:p>
            <a:pPr marL="892175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438275" algn="l"/>
                <a:tab pos="1790700" algn="l"/>
                <a:tab pos="215265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e</a:t>
            </a:r>
            <a:r>
              <a:rPr lang="cs-CZ" sz="1600" dirty="0">
                <a:ea typeface="Times New Roman" pitchFamily="18" charset="0"/>
                <a:cs typeface="Arial" charset="0"/>
              </a:rPr>
              <a:t>		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 tlak vodní páry ve vnějším vzduchu </a:t>
            </a:r>
            <a:r>
              <a:rPr lang="cs-CZ" sz="1600" dirty="0">
                <a:ea typeface="Times New Roman" pitchFamily="18" charset="0"/>
                <a:cs typeface="Arial" charset="0"/>
              </a:rPr>
              <a:t>[</a:t>
            </a:r>
            <a:r>
              <a:rPr lang="cs-CZ" sz="1600" dirty="0" err="1">
                <a:ea typeface="Times New Roman" pitchFamily="18" charset="0"/>
                <a:cs typeface="Arial" charset="0"/>
              </a:rPr>
              <a:t>Pa</a:t>
            </a:r>
            <a:r>
              <a:rPr lang="cs-CZ" sz="1600" dirty="0">
                <a:ea typeface="Times New Roman" pitchFamily="18" charset="0"/>
                <a:cs typeface="Arial" charset="0"/>
              </a:rPr>
              <a:t>] </a:t>
            </a:r>
          </a:p>
          <a:p>
            <a:pPr marL="892175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1438275" algn="l"/>
                <a:tab pos="1790700" algn="l"/>
                <a:tab pos="215265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Z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px</a:t>
            </a:r>
            <a:r>
              <a:rPr lang="cs-CZ" sz="1600" dirty="0">
                <a:ea typeface="Times New Roman" pitchFamily="18" charset="0"/>
                <a:cs typeface="Arial" charset="0"/>
              </a:rPr>
              <a:t>		difuzní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odpor části konstrukce od vnitřního povrchu k místu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x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[m/s] </a:t>
            </a:r>
          </a:p>
        </p:txBody>
      </p:sp>
      <p:sp>
        <p:nvSpPr>
          <p:cNvPr id="4" name="Nadpis 4"/>
          <p:cNvSpPr txBox="1">
            <a:spLocks/>
          </p:cNvSpPr>
          <p:nvPr/>
        </p:nvSpPr>
        <p:spPr>
          <a:xfrm>
            <a:off x="329662" y="1564587"/>
            <a:ext cx="8443912" cy="4794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Parciální tlak vodní páry v konstrukci</a:t>
            </a:r>
          </a:p>
        </p:txBody>
      </p:sp>
      <p:graphicFrame>
        <p:nvGraphicFramePr>
          <p:cNvPr id="3174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206623"/>
              </p:ext>
            </p:extLst>
          </p:nvPr>
        </p:nvGraphicFramePr>
        <p:xfrm>
          <a:off x="3179609" y="3838783"/>
          <a:ext cx="20701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73" name="Rovnice" r:id="rId3" imgW="2070000" imgH="583920" progId="Equation.3">
                  <p:embed/>
                </p:oleObj>
              </mc:Choice>
              <mc:Fallback>
                <p:oleObj name="Rovnice" r:id="rId3" imgW="20700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609" y="3838783"/>
                        <a:ext cx="20701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23D1F9D-76DA-49D4-B5D0-9F9F5FD5AD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3BB1A1E6-4AFA-4FBA-8DAD-985ED2BE1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82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71A06B-137A-4009-8C69-CB5CA57FC876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457200" y="1409703"/>
            <a:ext cx="111317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sz="1600" dirty="0">
                <a:cs typeface="Arial" charset="0"/>
              </a:rPr>
              <a:t>Analogicky pro dvou a trojrozměrné vedení tepla dostaneme: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		</a:t>
            </a:r>
            <a:endParaRPr lang="cs-CZ" sz="1600" b="1" i="1" dirty="0">
              <a:cs typeface="Arial" charset="0"/>
            </a:endParaRPr>
          </a:p>
          <a:p>
            <a:pPr algn="just">
              <a:defRPr/>
            </a:pPr>
            <a:r>
              <a:rPr lang="cs-CZ" sz="1600" b="1" i="1" dirty="0">
                <a:cs typeface="Arial" charset="0"/>
              </a:rPr>
              <a:t>		</a:t>
            </a:r>
          </a:p>
          <a:p>
            <a:pPr algn="just">
              <a:defRPr/>
            </a:pPr>
            <a:endParaRPr lang="cs-CZ" sz="1600" b="1" i="1" dirty="0">
              <a:cs typeface="Arial" charset="0"/>
            </a:endParaRPr>
          </a:p>
          <a:p>
            <a:pPr algn="just">
              <a:defRPr/>
            </a:pPr>
            <a:r>
              <a:rPr lang="cs-CZ" sz="1600" i="1" u="sng" dirty="0">
                <a:cs typeface="Arial" charset="0"/>
              </a:rPr>
              <a:t>Při nestacionárním vedení tepla</a:t>
            </a:r>
            <a:r>
              <a:rPr lang="cs-CZ" sz="1600" dirty="0">
                <a:cs typeface="Arial" charset="0"/>
              </a:rPr>
              <a:t> je teplota v tělese závislá kromě souřadnic také na čase. Diferenciální rovnice pro neustálené (jedno, dvou a trojrozměrné) vedení tepla má tvar:</a:t>
            </a:r>
            <a:endParaRPr lang="cs-CZ" sz="1600" b="1" dirty="0">
              <a:cs typeface="Arial" charset="0"/>
            </a:endParaRPr>
          </a:p>
          <a:p>
            <a:pPr algn="just">
              <a:defRPr/>
            </a:pPr>
            <a:endParaRPr lang="cs-CZ" sz="1600" b="1" dirty="0">
              <a:cs typeface="Arial" charset="0"/>
            </a:endParaRPr>
          </a:p>
          <a:p>
            <a:pPr algn="just">
              <a:defRPr/>
            </a:pPr>
            <a:r>
              <a:rPr lang="cs-CZ" sz="1600" b="1" dirty="0">
                <a:cs typeface="Arial" charset="0"/>
              </a:rPr>
              <a:t>		</a:t>
            </a:r>
            <a:endParaRPr lang="cs-CZ" sz="1600" b="1" i="1" dirty="0">
              <a:cs typeface="Arial" charset="0"/>
            </a:endParaRPr>
          </a:p>
          <a:p>
            <a:pPr algn="just">
              <a:defRPr/>
            </a:pPr>
            <a:r>
              <a:rPr lang="cs-CZ" sz="1600" b="1" i="1" dirty="0">
                <a:cs typeface="Arial" charset="0"/>
              </a:rPr>
              <a:t>		</a:t>
            </a:r>
          </a:p>
          <a:p>
            <a:pPr algn="just">
              <a:defRPr/>
            </a:pPr>
            <a:r>
              <a:rPr lang="cs-CZ" sz="1600" b="1" i="1" dirty="0">
                <a:cs typeface="Arial" charset="0"/>
              </a:rPr>
              <a:t>	</a:t>
            </a:r>
          </a:p>
          <a:p>
            <a:pPr algn="just">
              <a:defRPr/>
            </a:pPr>
            <a:endParaRPr lang="cs-CZ" sz="1600" b="1" i="1" dirty="0">
              <a:cs typeface="Arial" charset="0"/>
            </a:endParaRPr>
          </a:p>
          <a:p>
            <a:pPr marL="1524000" indent="-1524000" algn="just">
              <a:tabLst>
                <a:tab pos="1881188" algn="l"/>
              </a:tabLst>
              <a:defRPr/>
            </a:pPr>
            <a:r>
              <a:rPr lang="cs-CZ" sz="1600" dirty="0">
                <a:cs typeface="Arial" charset="0"/>
              </a:rPr>
              <a:t>kde:  </a:t>
            </a:r>
            <a:r>
              <a:rPr lang="cs-CZ" sz="1600" b="1" i="1" dirty="0">
                <a:cs typeface="Arial" charset="0"/>
              </a:rPr>
              <a:t>a</a:t>
            </a:r>
            <a:r>
              <a:rPr lang="cs-CZ" sz="1600" dirty="0">
                <a:cs typeface="Arial" charset="0"/>
              </a:rPr>
              <a:t>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/s] je </a:t>
            </a:r>
            <a:r>
              <a:rPr lang="cs-CZ" sz="1600" b="1" u="sng" dirty="0">
                <a:cs typeface="Arial" charset="0"/>
              </a:rPr>
              <a:t>teplotní vodivost</a:t>
            </a:r>
            <a:r>
              <a:rPr lang="cs-CZ" sz="1600" dirty="0">
                <a:cs typeface="Arial" charset="0"/>
              </a:rPr>
              <a:t> (součinitel úměrnosti časových a místních změn teploty) – vyjadřuje schopnost látky změnit teplotu v určitém místě uvnitř materiálu vzhledem ke změně teploty na jeho povrchu. Čím je teplotní vodivost větší, tím se rychleji mění teplota uvnitř materiálu.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913141"/>
              </p:ext>
            </p:extLst>
          </p:nvPr>
        </p:nvGraphicFramePr>
        <p:xfrm>
          <a:off x="4008438" y="1817688"/>
          <a:ext cx="13335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4" name="Rovnice" r:id="rId4" imgW="1333440" imgH="609480" progId="Equation.3">
                  <p:embed/>
                </p:oleObj>
              </mc:Choice>
              <mc:Fallback>
                <p:oleObj name="Rovnice" r:id="rId4" imgW="133344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438" y="1817688"/>
                        <a:ext cx="13335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280622"/>
              </p:ext>
            </p:extLst>
          </p:nvPr>
        </p:nvGraphicFramePr>
        <p:xfrm>
          <a:off x="5740400" y="1825625"/>
          <a:ext cx="1905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5" name="Rovnice" r:id="rId6" imgW="1904760" imgH="609480" progId="Equation.3">
                  <p:embed/>
                </p:oleObj>
              </mc:Choice>
              <mc:Fallback>
                <p:oleObj name="Rovnice" r:id="rId6" imgW="1904760" imgH="609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0400" y="1825625"/>
                        <a:ext cx="19050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227783"/>
              </p:ext>
            </p:extLst>
          </p:nvPr>
        </p:nvGraphicFramePr>
        <p:xfrm>
          <a:off x="7855125" y="3276600"/>
          <a:ext cx="24384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6" name="Rovnice" r:id="rId8" imgW="2438280" imgH="622080" progId="Equation.3">
                  <p:embed/>
                </p:oleObj>
              </mc:Choice>
              <mc:Fallback>
                <p:oleObj name="Rovnice" r:id="rId8" imgW="2438280" imgH="622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5125" y="3276600"/>
                        <a:ext cx="24384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890178"/>
              </p:ext>
            </p:extLst>
          </p:nvPr>
        </p:nvGraphicFramePr>
        <p:xfrm>
          <a:off x="5630950" y="3289300"/>
          <a:ext cx="18669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7" name="Rovnice" r:id="rId10" imgW="1866600" imgH="622080" progId="Equation.3">
                  <p:embed/>
                </p:oleObj>
              </mc:Choice>
              <mc:Fallback>
                <p:oleObj name="Rovnice" r:id="rId10" imgW="1866600" imgH="6220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950" y="3289300"/>
                        <a:ext cx="18669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28734"/>
              </p:ext>
            </p:extLst>
          </p:nvPr>
        </p:nvGraphicFramePr>
        <p:xfrm>
          <a:off x="3965575" y="3302000"/>
          <a:ext cx="13081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8" name="Rovnice" r:id="rId12" imgW="1307880" imgH="596880" progId="Equation.3">
                  <p:embed/>
                </p:oleObj>
              </mc:Choice>
              <mc:Fallback>
                <p:oleObj name="Rovnice" r:id="rId12" imgW="1307880" imgH="596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575" y="3302000"/>
                        <a:ext cx="13081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8A38A2C-9009-47B6-917A-2ABFCA88AC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DCE3F5DF-9C5D-4AB4-810E-8D347FABD92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03742" y="6356350"/>
            <a:ext cx="486966" cy="242313"/>
          </a:xfrm>
        </p:spPr>
        <p:txBody>
          <a:bodyPr/>
          <a:lstStyle/>
          <a:p>
            <a:pPr>
              <a:defRPr/>
            </a:pPr>
            <a:fld id="{1C6D2904-3E90-4DA9-BA73-8EFB318551E3}" type="slidenum">
              <a:rPr lang="cs-CZ" smtClean="0"/>
              <a:pPr>
                <a:defRPr/>
              </a:pPr>
              <a:t>120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86820" y="1768605"/>
            <a:ext cx="11611885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354013" indent="-18097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graficky</a:t>
            </a:r>
            <a:r>
              <a:rPr lang="cs-CZ" sz="1600" dirty="0"/>
              <a:t> : </a:t>
            </a:r>
          </a:p>
          <a:p>
            <a:pPr marL="452438" indent="-27940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−"/>
              <a:tabLst>
                <a:tab pos="452438" algn="l"/>
                <a:tab pos="1076325" algn="l"/>
              </a:tabLst>
              <a:defRPr/>
            </a:pPr>
            <a:r>
              <a:rPr lang="cs-CZ" sz="1600" dirty="0"/>
              <a:t>na vodorovnou osu se </a:t>
            </a:r>
            <a:r>
              <a:rPr lang="cs-CZ" sz="1600" b="1" i="1" dirty="0"/>
              <a:t>v měřítku difuzních odporů </a:t>
            </a:r>
            <a:r>
              <a:rPr lang="cs-CZ" sz="1600" dirty="0"/>
              <a:t>vynesou difuzní odpory jednotlivých vrstev </a:t>
            </a:r>
            <a:r>
              <a:rPr lang="cs-CZ" sz="1600" b="1" i="1" dirty="0"/>
              <a:t>Z</a:t>
            </a:r>
            <a:r>
              <a:rPr lang="cs-CZ" sz="1600" baseline="-25000" dirty="0"/>
              <a:t>p1</a:t>
            </a:r>
            <a:r>
              <a:rPr lang="cs-CZ" sz="1600" dirty="0"/>
              <a:t>, </a:t>
            </a:r>
            <a:r>
              <a:rPr lang="cs-CZ" sz="1600" b="1" i="1" dirty="0"/>
              <a:t>Z</a:t>
            </a:r>
            <a:r>
              <a:rPr lang="cs-CZ" sz="1600" baseline="-25000" dirty="0"/>
              <a:t>p2</a:t>
            </a:r>
            <a:r>
              <a:rPr lang="cs-CZ" sz="1600" dirty="0"/>
              <a:t>,…., </a:t>
            </a:r>
            <a:r>
              <a:rPr lang="cs-CZ" sz="1600" b="1" i="1" dirty="0" err="1"/>
              <a:t>Z</a:t>
            </a:r>
            <a:r>
              <a:rPr lang="cs-CZ" sz="1600" baseline="-25000" dirty="0" err="1"/>
              <a:t>pn</a:t>
            </a:r>
            <a:endParaRPr lang="cs-CZ" sz="1600" b="1" i="1" baseline="-25000" dirty="0"/>
          </a:p>
          <a:p>
            <a:pPr marL="452438" indent="-27940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−"/>
              <a:tabLst>
                <a:tab pos="452438" algn="l"/>
                <a:tab pos="1076325" algn="l"/>
              </a:tabLst>
              <a:defRPr/>
            </a:pPr>
            <a:r>
              <a:rPr lang="cs-CZ" sz="1600" dirty="0"/>
              <a:t>na vnitřním povrchu (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</a:t>
            </a:r>
            <a:r>
              <a:rPr lang="cs-CZ" sz="1600" b="1" i="1" baseline="-25000" dirty="0"/>
              <a:t> </a:t>
            </a:r>
            <a:r>
              <a:rPr lang="cs-CZ" sz="1600" b="1" i="1" dirty="0"/>
              <a:t>= 0) </a:t>
            </a:r>
            <a:r>
              <a:rPr lang="cs-CZ" sz="1600" dirty="0"/>
              <a:t>se svisle vynese parciální tlak vodní páry ve vnitřním vzduchu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i</a:t>
            </a:r>
            <a:r>
              <a:rPr lang="cs-CZ" sz="1600" dirty="0"/>
              <a:t> </a:t>
            </a:r>
          </a:p>
          <a:p>
            <a:pPr marL="452438" indent="-27940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−"/>
              <a:tabLst>
                <a:tab pos="452438" algn="l"/>
                <a:tab pos="1076325" algn="l"/>
              </a:tabLst>
              <a:defRPr/>
            </a:pPr>
            <a:r>
              <a:rPr lang="cs-CZ" sz="1600" dirty="0"/>
              <a:t>na vnějším povrchu (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</a:t>
            </a:r>
            <a:r>
              <a:rPr lang="cs-CZ" sz="1600" b="1" i="1" dirty="0"/>
              <a:t> =</a:t>
            </a:r>
            <a:r>
              <a:rPr lang="cs-CZ" sz="1600" dirty="0"/>
              <a:t> </a:t>
            </a:r>
            <a:r>
              <a:rPr lang="cs-CZ" sz="1600" b="1" i="1" dirty="0"/>
              <a:t>Z</a:t>
            </a:r>
            <a:r>
              <a:rPr lang="cs-CZ" sz="1600" b="1" i="1" baseline="-25000" dirty="0"/>
              <a:t>p1 </a:t>
            </a:r>
            <a:r>
              <a:rPr lang="cs-CZ" sz="1600" b="1" i="1" dirty="0"/>
              <a:t>+ Z</a:t>
            </a:r>
            <a:r>
              <a:rPr lang="cs-CZ" sz="1600" b="1" i="1" baseline="-25000" dirty="0"/>
              <a:t>p2</a:t>
            </a:r>
            <a:r>
              <a:rPr lang="cs-CZ" sz="1600" b="1" i="1" dirty="0"/>
              <a:t> + … + 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pn</a:t>
            </a:r>
            <a:r>
              <a:rPr lang="cs-CZ" sz="1600" dirty="0"/>
              <a:t>) se svisle vynese parciální tlak vodní páry ve vnějším vzduchu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e</a:t>
            </a:r>
            <a:endParaRPr lang="cs-CZ" sz="1600" dirty="0"/>
          </a:p>
          <a:p>
            <a:pPr marL="452438" indent="-279400" algn="just" eaLnBrk="0" hangingPunct="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−"/>
              <a:tabLst>
                <a:tab pos="452438" algn="l"/>
                <a:tab pos="1076325" algn="l"/>
              </a:tabLst>
              <a:defRPr/>
            </a:pPr>
            <a:r>
              <a:rPr lang="cs-CZ" sz="1600" dirty="0"/>
              <a:t>průběh částečných tlaků vodní páry v konstrukci se znázorní lineární spojnicí tlaků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i</a:t>
            </a:r>
            <a:r>
              <a:rPr lang="cs-CZ" sz="1600" dirty="0"/>
              <a:t> a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e</a:t>
            </a:r>
            <a:endParaRPr lang="cs-CZ" sz="1600" dirty="0"/>
          </a:p>
          <a:p>
            <a:pPr marL="452438" indent="-279400" algn="just" eaLnBrk="0" hangingPunct="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−"/>
              <a:tabLst>
                <a:tab pos="452438" algn="l"/>
                <a:tab pos="1076325" algn="l"/>
              </a:tabLst>
              <a:defRPr/>
            </a:pPr>
            <a:r>
              <a:rPr lang="cs-CZ" sz="1600" dirty="0"/>
              <a:t>částečný tlak vodní páry v libovolném místě konstrukce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x</a:t>
            </a:r>
            <a:r>
              <a:rPr lang="cs-CZ" sz="1600" dirty="0"/>
              <a:t> pak odpovídá difuznímu odporu 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px</a:t>
            </a:r>
            <a:r>
              <a:rPr lang="cs-CZ" sz="1600" dirty="0"/>
              <a:t> </a:t>
            </a:r>
          </a:p>
        </p:txBody>
      </p:sp>
      <p:sp>
        <p:nvSpPr>
          <p:cNvPr id="7" name="Obdélník 6"/>
          <p:cNvSpPr/>
          <p:nvPr/>
        </p:nvSpPr>
        <p:spPr>
          <a:xfrm>
            <a:off x="2573776" y="2077346"/>
            <a:ext cx="2319772" cy="314162"/>
          </a:xfrm>
          <a:prstGeom prst="rect">
            <a:avLst/>
          </a:prstGeom>
          <a:solidFill>
            <a:schemeClr val="accent2">
              <a:lumMod val="40000"/>
              <a:lumOff val="60000"/>
              <a:alpha val="30196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A66C174-BF0B-4BF8-AF73-E5D924276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2" name="Picture 3">
            <a:extLst>
              <a:ext uri="{FF2B5EF4-FFF2-40B4-BE49-F238E27FC236}">
                <a16:creationId xmlns:a16="http://schemas.microsoft.com/office/drawing/2014/main" id="{4FB659BA-F78C-41E7-898D-B97BF140B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73666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03742" y="6356350"/>
            <a:ext cx="486966" cy="242313"/>
          </a:xfrm>
        </p:spPr>
        <p:txBody>
          <a:bodyPr/>
          <a:lstStyle/>
          <a:p>
            <a:pPr>
              <a:defRPr/>
            </a:pPr>
            <a:fld id="{1C6D2904-3E90-4DA9-BA73-8EFB318551E3}" type="slidenum">
              <a:rPr lang="cs-CZ" smtClean="0"/>
              <a:pPr>
                <a:defRPr/>
              </a:pPr>
              <a:t>121</a:t>
            </a:fld>
            <a:endParaRPr lang="cs-CZ" dirty="0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5E0CCD03-08D2-4D4F-910B-35352CF43CA8}"/>
              </a:ext>
            </a:extLst>
          </p:cNvPr>
          <p:cNvGrpSpPr/>
          <p:nvPr/>
        </p:nvGrpSpPr>
        <p:grpSpPr>
          <a:xfrm>
            <a:off x="3143988" y="1655182"/>
            <a:ext cx="4907081" cy="3207446"/>
            <a:chOff x="4351220" y="3362325"/>
            <a:chExt cx="4907081" cy="3207446"/>
          </a:xfrm>
        </p:grpSpPr>
        <p:grpSp>
          <p:nvGrpSpPr>
            <p:cNvPr id="51" name="Skupina 50"/>
            <p:cNvGrpSpPr/>
            <p:nvPr/>
          </p:nvGrpSpPr>
          <p:grpSpPr>
            <a:xfrm>
              <a:off x="6196014" y="3476625"/>
              <a:ext cx="471488" cy="2527243"/>
              <a:chOff x="3509954" y="2779654"/>
              <a:chExt cx="1504959" cy="2786063"/>
            </a:xfrm>
          </p:grpSpPr>
          <p:sp>
            <p:nvSpPr>
              <p:cNvPr id="52" name="Obdélník 51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53" name="Obdélník 52"/>
              <p:cNvSpPr/>
              <p:nvPr/>
            </p:nvSpPr>
            <p:spPr>
              <a:xfrm>
                <a:off x="3509954" y="2779654"/>
                <a:ext cx="1504949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grpSp>
          <p:nvGrpSpPr>
            <p:cNvPr id="54" name="Skupina 53"/>
            <p:cNvGrpSpPr/>
            <p:nvPr/>
          </p:nvGrpSpPr>
          <p:grpSpPr>
            <a:xfrm>
              <a:off x="6662740" y="3476625"/>
              <a:ext cx="319086" cy="2527242"/>
              <a:chOff x="3509963" y="2779655"/>
              <a:chExt cx="1504950" cy="2786062"/>
            </a:xfrm>
          </p:grpSpPr>
          <p:sp>
            <p:nvSpPr>
              <p:cNvPr id="55" name="Obdélník 54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56" name="Obdélník 55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grpSp>
          <p:nvGrpSpPr>
            <p:cNvPr id="8" name="Skupina 7"/>
            <p:cNvGrpSpPr/>
            <p:nvPr/>
          </p:nvGrpSpPr>
          <p:grpSpPr>
            <a:xfrm>
              <a:off x="5491164" y="3476625"/>
              <a:ext cx="709612" cy="2527242"/>
              <a:chOff x="3509963" y="2779655"/>
              <a:chExt cx="1504950" cy="2786062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4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10" name="Obdélník 9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cxnSp>
          <p:nvCxnSpPr>
            <p:cNvPr id="11" name="Přímá spojovací čára 10"/>
            <p:cNvCxnSpPr/>
            <p:nvPr/>
          </p:nvCxnSpPr>
          <p:spPr>
            <a:xfrm flipV="1">
              <a:off x="5019676" y="6515042"/>
              <a:ext cx="4238625" cy="58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 flipV="1">
              <a:off x="5038725" y="3362325"/>
              <a:ext cx="0" cy="315272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ovéPole 12"/>
            <p:cNvSpPr txBox="1"/>
            <p:nvPr/>
          </p:nvSpPr>
          <p:spPr>
            <a:xfrm>
              <a:off x="4351220" y="3485239"/>
              <a:ext cx="664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 err="1"/>
                <a:t>Pa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8199319" y="6171289"/>
              <a:ext cx="844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 err="1"/>
                <a:t>Z</a:t>
              </a:r>
              <a:r>
                <a:rPr lang="cs-CZ" sz="1600" b="1" i="1" baseline="-25000" dirty="0" err="1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m/s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6" name="TextovéPole 15"/>
            <p:cNvSpPr txBox="1">
              <a:spLocks noChangeArrowheads="1"/>
            </p:cNvSpPr>
            <p:nvPr/>
          </p:nvSpPr>
          <p:spPr bwMode="auto">
            <a:xfrm>
              <a:off x="4630739" y="3895668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i</a:t>
              </a:r>
              <a:endParaRPr lang="cs-CZ" sz="1400" b="1" dirty="0"/>
            </a:p>
          </p:txBody>
        </p:sp>
        <p:sp>
          <p:nvSpPr>
            <p:cNvPr id="17" name="TextovéPole 16"/>
            <p:cNvSpPr txBox="1">
              <a:spLocks noChangeArrowheads="1"/>
            </p:cNvSpPr>
            <p:nvPr/>
          </p:nvSpPr>
          <p:spPr bwMode="auto">
            <a:xfrm>
              <a:off x="4589464" y="5294256"/>
              <a:ext cx="42068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e</a:t>
              </a:r>
              <a:endParaRPr lang="cs-CZ" sz="1400" b="1" dirty="0"/>
            </a:p>
          </p:txBody>
        </p:sp>
        <p:sp>
          <p:nvSpPr>
            <p:cNvPr id="20" name="TextovéPole 19"/>
            <p:cNvSpPr txBox="1">
              <a:spLocks noChangeArrowheads="1"/>
            </p:cNvSpPr>
            <p:nvPr/>
          </p:nvSpPr>
          <p:spPr bwMode="auto">
            <a:xfrm>
              <a:off x="6010275" y="6238817"/>
              <a:ext cx="3905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 err="1"/>
                <a:t>Z</a:t>
              </a:r>
              <a:r>
                <a:rPr lang="cs-CZ" sz="1400" b="1" i="1" baseline="-25000" dirty="0" err="1"/>
                <a:t>p</a:t>
              </a:r>
              <a:endParaRPr lang="cs-CZ" sz="1400" b="1" i="1" dirty="0"/>
            </a:p>
          </p:txBody>
        </p:sp>
        <p:grpSp>
          <p:nvGrpSpPr>
            <p:cNvPr id="47" name="Skupina 46"/>
            <p:cNvGrpSpPr/>
            <p:nvPr/>
          </p:nvGrpSpPr>
          <p:grpSpPr>
            <a:xfrm>
              <a:off x="5491156" y="3486150"/>
              <a:ext cx="1504950" cy="3083621"/>
              <a:chOff x="3509956" y="3171826"/>
              <a:chExt cx="1504950" cy="3483670"/>
            </a:xfrm>
          </p:grpSpPr>
          <p:cxnSp>
            <p:nvCxnSpPr>
              <p:cNvPr id="24" name="Přímá spojovací čára 23"/>
              <p:cNvCxnSpPr/>
              <p:nvPr/>
            </p:nvCxnSpPr>
            <p:spPr>
              <a:xfrm>
                <a:off x="3509956" y="3171826"/>
                <a:ext cx="0" cy="34813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ovací čára 24"/>
              <p:cNvCxnSpPr/>
              <p:nvPr/>
            </p:nvCxnSpPr>
            <p:spPr>
              <a:xfrm>
                <a:off x="5014906" y="3174154"/>
                <a:ext cx="0" cy="34813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Přímá spojovací čára 28"/>
            <p:cNvCxnSpPr/>
            <p:nvPr/>
          </p:nvCxnSpPr>
          <p:spPr>
            <a:xfrm flipH="1" flipV="1">
              <a:off x="5505451" y="4048126"/>
              <a:ext cx="1495425" cy="14192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ovací čára 29"/>
            <p:cNvCxnSpPr/>
            <p:nvPr/>
          </p:nvCxnSpPr>
          <p:spPr>
            <a:xfrm>
              <a:off x="4943476" y="5019038"/>
              <a:ext cx="15593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ovací čára 30"/>
            <p:cNvCxnSpPr/>
            <p:nvPr/>
          </p:nvCxnSpPr>
          <p:spPr>
            <a:xfrm>
              <a:off x="4953001" y="4047488"/>
              <a:ext cx="606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Přímá spojovací čára 31"/>
            <p:cNvCxnSpPr/>
            <p:nvPr/>
          </p:nvCxnSpPr>
          <p:spPr>
            <a:xfrm>
              <a:off x="5410200" y="6247763"/>
              <a:ext cx="11497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ovéPole 32"/>
            <p:cNvSpPr txBox="1">
              <a:spLocks noChangeArrowheads="1"/>
            </p:cNvSpPr>
            <p:nvPr/>
          </p:nvSpPr>
          <p:spPr bwMode="auto">
            <a:xfrm>
              <a:off x="5848350" y="5962592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 err="1"/>
                <a:t>Z</a:t>
              </a:r>
              <a:r>
                <a:rPr lang="cs-CZ" sz="1400" b="1" i="1" baseline="-25000" dirty="0" err="1"/>
                <a:t>px</a:t>
              </a:r>
              <a:endParaRPr lang="cs-CZ" sz="1400" b="1" i="1" dirty="0"/>
            </a:p>
          </p:txBody>
        </p:sp>
        <p:sp>
          <p:nvSpPr>
            <p:cNvPr id="34" name="TextovéPole 33"/>
            <p:cNvSpPr txBox="1">
              <a:spLocks noChangeArrowheads="1"/>
            </p:cNvSpPr>
            <p:nvPr/>
          </p:nvSpPr>
          <p:spPr bwMode="auto">
            <a:xfrm>
              <a:off x="6343650" y="4676717"/>
              <a:ext cx="3905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x</a:t>
              </a:r>
            </a:p>
          </p:txBody>
        </p:sp>
        <p:sp>
          <p:nvSpPr>
            <p:cNvPr id="35" name="TextovéPole 34"/>
            <p:cNvSpPr txBox="1">
              <a:spLocks noChangeArrowheads="1"/>
            </p:cNvSpPr>
            <p:nvPr/>
          </p:nvSpPr>
          <p:spPr bwMode="auto">
            <a:xfrm>
              <a:off x="4598989" y="4846581"/>
              <a:ext cx="42068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x</a:t>
              </a:r>
              <a:endParaRPr lang="cs-CZ" sz="1400" b="1" dirty="0"/>
            </a:p>
          </p:txBody>
        </p:sp>
        <p:sp>
          <p:nvSpPr>
            <p:cNvPr id="36" name="Elipsa 35"/>
            <p:cNvSpPr/>
            <p:nvPr/>
          </p:nvSpPr>
          <p:spPr>
            <a:xfrm>
              <a:off x="5411789" y="3967106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37" name="Elipsa 36"/>
            <p:cNvSpPr/>
            <p:nvPr/>
          </p:nvSpPr>
          <p:spPr>
            <a:xfrm>
              <a:off x="6918326" y="5391093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38" name="Elipsa 37"/>
            <p:cNvSpPr/>
            <p:nvPr/>
          </p:nvSpPr>
          <p:spPr>
            <a:xfrm>
              <a:off x="6411914" y="4938656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41" name="Přímá spojovací čára 40"/>
            <p:cNvCxnSpPr/>
            <p:nvPr/>
          </p:nvCxnSpPr>
          <p:spPr>
            <a:xfrm>
              <a:off x="6505575" y="5019675"/>
              <a:ext cx="0" cy="12954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ovací čára 42"/>
            <p:cNvCxnSpPr/>
            <p:nvPr/>
          </p:nvCxnSpPr>
          <p:spPr>
            <a:xfrm>
              <a:off x="4943476" y="5466713"/>
              <a:ext cx="20927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ovéPole 60"/>
            <p:cNvSpPr txBox="1">
              <a:spLocks noChangeArrowheads="1"/>
            </p:cNvSpPr>
            <p:nvPr/>
          </p:nvSpPr>
          <p:spPr bwMode="auto">
            <a:xfrm>
              <a:off x="6600825" y="3495617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Z</a:t>
              </a:r>
              <a:r>
                <a:rPr lang="cs-CZ" sz="1400" b="1" i="1" baseline="-25000" dirty="0"/>
                <a:t>p3</a:t>
              </a:r>
              <a:endParaRPr lang="cs-CZ" sz="1400" b="1" i="1" dirty="0"/>
            </a:p>
          </p:txBody>
        </p:sp>
        <p:sp>
          <p:nvSpPr>
            <p:cNvPr id="62" name="TextovéPole 61"/>
            <p:cNvSpPr txBox="1">
              <a:spLocks noChangeArrowheads="1"/>
            </p:cNvSpPr>
            <p:nvPr/>
          </p:nvSpPr>
          <p:spPr bwMode="auto">
            <a:xfrm>
              <a:off x="6200775" y="3495617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Z</a:t>
              </a:r>
              <a:r>
                <a:rPr lang="cs-CZ" sz="1400" b="1" i="1" baseline="-25000" dirty="0"/>
                <a:t>p2</a:t>
              </a:r>
              <a:endParaRPr lang="cs-CZ" sz="1400" b="1" i="1" dirty="0"/>
            </a:p>
          </p:txBody>
        </p:sp>
        <p:sp>
          <p:nvSpPr>
            <p:cNvPr id="63" name="TextovéPole 62"/>
            <p:cNvSpPr txBox="1">
              <a:spLocks noChangeArrowheads="1"/>
            </p:cNvSpPr>
            <p:nvPr/>
          </p:nvSpPr>
          <p:spPr bwMode="auto">
            <a:xfrm>
              <a:off x="5657850" y="3486092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Z</a:t>
              </a:r>
              <a:r>
                <a:rPr lang="cs-CZ" sz="1400" b="1" i="1" baseline="-25000" dirty="0"/>
                <a:t>p1</a:t>
              </a:r>
              <a:endParaRPr lang="cs-CZ" sz="1400" b="1" i="1" dirty="0"/>
            </a:p>
          </p:txBody>
        </p:sp>
      </p:grpSp>
      <p:pic>
        <p:nvPicPr>
          <p:cNvPr id="4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A66C174-BF0B-4BF8-AF73-E5D9242763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2" name="Picture 3">
            <a:extLst>
              <a:ext uri="{FF2B5EF4-FFF2-40B4-BE49-F238E27FC236}">
                <a16:creationId xmlns:a16="http://schemas.microsoft.com/office/drawing/2014/main" id="{4FB659BA-F78C-41E7-898D-B97BF140B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6087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23406" y="6356350"/>
            <a:ext cx="467302" cy="290256"/>
          </a:xfrm>
        </p:spPr>
        <p:txBody>
          <a:bodyPr/>
          <a:lstStyle/>
          <a:p>
            <a:pPr>
              <a:defRPr/>
            </a:pPr>
            <a:fld id="{59B912BB-2929-48CA-B4C7-68DC3D415996}" type="slidenum">
              <a:rPr lang="cs-CZ" smtClean="0"/>
              <a:pPr>
                <a:defRPr/>
              </a:pPr>
              <a:t>122</a:t>
            </a:fld>
            <a:endParaRPr lang="cs-CZ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1253518"/>
            <a:ext cx="8401050" cy="37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5086351" y="1478793"/>
            <a:ext cx="714375" cy="3529013"/>
          </a:xfrm>
          <a:prstGeom prst="rect">
            <a:avLst/>
          </a:prstGeom>
          <a:solidFill>
            <a:srgbClr val="8EB4E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838826" y="1469268"/>
            <a:ext cx="714375" cy="3529013"/>
          </a:xfrm>
          <a:prstGeom prst="rect">
            <a:avLst/>
          </a:prstGeom>
          <a:solidFill>
            <a:schemeClr val="tx2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5105401" y="1507368"/>
            <a:ext cx="676275" cy="16764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867401" y="1507368"/>
            <a:ext cx="676275" cy="16764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884106" y="5071791"/>
            <a:ext cx="8267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s-CZ" sz="1600" dirty="0"/>
              <a:t>Faktor difuzního odporu a difuzní vodivost některých materiálů – ČSN 73 0540-3, Tabulka A.1</a:t>
            </a:r>
          </a:p>
        </p:txBody>
      </p:sp>
      <p:pic>
        <p:nvPicPr>
          <p:cNvPr id="4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65DE9F4-6F05-4342-BE8E-FDFDE551F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5" name="Picture 3">
            <a:extLst>
              <a:ext uri="{FF2B5EF4-FFF2-40B4-BE49-F238E27FC236}">
                <a16:creationId xmlns:a16="http://schemas.microsoft.com/office/drawing/2014/main" id="{D928E02C-142B-429A-ABC0-2FB30236A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7417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791700" y="6350001"/>
            <a:ext cx="419100" cy="365125"/>
          </a:xfrm>
        </p:spPr>
        <p:txBody>
          <a:bodyPr/>
          <a:lstStyle/>
          <a:p>
            <a:pPr>
              <a:defRPr/>
            </a:pPr>
            <a:fld id="{AD400EE2-E4E3-4DF2-9BB9-8E5D9D23AF14}" type="slidenum">
              <a:rPr lang="cs-CZ" smtClean="0"/>
              <a:pPr>
                <a:defRPr/>
              </a:pPr>
              <a:t>123</a:t>
            </a:fld>
            <a:endParaRPr lang="cs-CZ" dirty="0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283369" y="1654491"/>
            <a:ext cx="8443912" cy="481013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Výskyt a oblast kondenzace vodní páry v konstrukci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83368" y="2363501"/>
            <a:ext cx="11625259" cy="207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marL="266700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i="1" dirty="0"/>
              <a:t>kondenzace</a:t>
            </a:r>
            <a:r>
              <a:rPr lang="cs-CZ" sz="1600" dirty="0"/>
              <a:t> </a:t>
            </a:r>
            <a:r>
              <a:rPr lang="cs-CZ" sz="1600" b="1" i="1" dirty="0"/>
              <a:t>nenastane</a:t>
            </a:r>
            <a:r>
              <a:rPr lang="cs-CZ" sz="1600" dirty="0"/>
              <a:t>, jestliže je pro každé místo </a:t>
            </a:r>
            <a:r>
              <a:rPr lang="cs-CZ" sz="1600" b="1" i="1" dirty="0"/>
              <a:t>x</a:t>
            </a:r>
            <a:r>
              <a:rPr lang="cs-CZ" sz="1600" dirty="0"/>
              <a:t> v konstrukci </a:t>
            </a:r>
            <a:r>
              <a:rPr lang="cs-CZ" sz="1600" b="1" i="1" dirty="0"/>
              <a:t>splněna</a:t>
            </a:r>
            <a:r>
              <a:rPr lang="cs-CZ" sz="1600" dirty="0"/>
              <a:t> tlaková podmínka:</a:t>
            </a:r>
          </a:p>
          <a:p>
            <a:pPr marL="266700"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 err="1"/>
              <a:t>p</a:t>
            </a:r>
            <a:r>
              <a:rPr lang="cs-CZ" sz="1600" b="1" i="1" baseline="-25000" dirty="0" err="1"/>
              <a:t>sat</a:t>
            </a:r>
            <a:r>
              <a:rPr lang="cs-CZ" sz="1600" b="1" i="1" baseline="-25000" dirty="0"/>
              <a:t>,x</a:t>
            </a:r>
            <a:r>
              <a:rPr lang="cs-CZ" sz="1600" b="1" i="1" dirty="0"/>
              <a:t> &gt; 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x</a:t>
            </a:r>
            <a:endParaRPr lang="cs-CZ" sz="1600" dirty="0"/>
          </a:p>
          <a:p>
            <a:pPr marL="263525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524000" algn="l"/>
                <a:tab pos="1790700" algn="l"/>
              </a:tabLst>
              <a:defRPr/>
            </a:pPr>
            <a:r>
              <a:rPr lang="cs-CZ" sz="1600" dirty="0"/>
              <a:t>kde: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sat</a:t>
            </a:r>
            <a:r>
              <a:rPr lang="cs-CZ" sz="1600" b="1" i="1" baseline="-25000" dirty="0">
                <a:ea typeface="Times New Roman" pitchFamily="18" charset="0"/>
                <a:cs typeface="Arial" charset="0"/>
              </a:rPr>
              <a:t>,x</a:t>
            </a:r>
            <a:r>
              <a:rPr lang="el-GR" sz="1600" b="1" i="1" dirty="0"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	je	(teoretický)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 tlak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nasycené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vodní páry v místě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x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[</a:t>
            </a:r>
            <a:r>
              <a:rPr lang="cs-CZ" sz="1600" dirty="0" err="1">
                <a:ea typeface="Times New Roman" pitchFamily="18" charset="0"/>
                <a:cs typeface="Arial" charset="0"/>
              </a:rPr>
              <a:t>Pa</a:t>
            </a:r>
            <a:r>
              <a:rPr lang="cs-CZ" sz="1600" dirty="0">
                <a:ea typeface="Times New Roman" pitchFamily="18" charset="0"/>
                <a:cs typeface="Arial" charset="0"/>
              </a:rPr>
              <a:t>] </a:t>
            </a:r>
          </a:p>
          <a:p>
            <a:pPr marL="263525" indent="3175" algn="just" eaLnBrk="0" hangingPunct="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438275" algn="l"/>
                <a:tab pos="1790700" algn="l"/>
              </a:tabLst>
              <a:defRPr/>
            </a:pPr>
            <a:r>
              <a:rPr lang="cs-CZ" sz="1600" dirty="0">
                <a:ea typeface="Times New Roman" pitchFamily="18" charset="0"/>
                <a:cs typeface="Arial" charset="0"/>
              </a:rPr>
              <a:t>	</a:t>
            </a:r>
            <a:r>
              <a:rPr lang="cs-CZ" sz="1600" b="1" i="1" dirty="0" err="1">
                <a:ea typeface="Times New Roman" pitchFamily="18" charset="0"/>
                <a:cs typeface="Arial" charset="0"/>
              </a:rPr>
              <a:t>p</a:t>
            </a:r>
            <a:r>
              <a:rPr lang="cs-CZ" sz="1600" b="1" i="1" baseline="-25000" dirty="0" err="1">
                <a:ea typeface="Times New Roman" pitchFamily="18" charset="0"/>
                <a:cs typeface="Arial" charset="0"/>
              </a:rPr>
              <a:t>x</a:t>
            </a:r>
            <a:r>
              <a:rPr lang="cs-CZ" sz="1600" dirty="0">
                <a:ea typeface="Times New Roman" pitchFamily="18" charset="0"/>
                <a:cs typeface="Arial" charset="0"/>
              </a:rPr>
              <a:t>		(skutečný)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 tlak vodní páry v místě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x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cs-CZ" sz="1600" dirty="0">
                <a:ea typeface="Times New Roman" pitchFamily="18" charset="0"/>
                <a:cs typeface="Arial" charset="0"/>
              </a:rPr>
              <a:t>[</a:t>
            </a:r>
            <a:r>
              <a:rPr lang="cs-CZ" sz="1600" dirty="0" err="1">
                <a:ea typeface="Times New Roman" pitchFamily="18" charset="0"/>
                <a:cs typeface="Arial" charset="0"/>
              </a:rPr>
              <a:t>Pa</a:t>
            </a:r>
            <a:r>
              <a:rPr lang="cs-CZ" sz="1600" dirty="0">
                <a:ea typeface="Times New Roman" pitchFamily="18" charset="0"/>
                <a:cs typeface="Arial" charset="0"/>
              </a:rPr>
              <a:t>] </a:t>
            </a:r>
          </a:p>
          <a:p>
            <a:pPr marL="266700" algn="just" eaLnBrk="0" hangingPunct="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438275" algn="l"/>
                <a:tab pos="1790700" algn="l"/>
              </a:tabLst>
            </a:pPr>
            <a:endParaRPr lang="cs-CZ" sz="800" dirty="0"/>
          </a:p>
          <a:p>
            <a:pPr marL="266700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i="1" dirty="0"/>
              <a:t>kondenzace nastává</a:t>
            </a:r>
            <a:r>
              <a:rPr lang="cs-CZ" sz="1600" dirty="0"/>
              <a:t>, při dosažení teoretické hodnoty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parciálního tlaku </a:t>
            </a:r>
            <a:r>
              <a:rPr lang="cs-CZ" sz="1600" b="1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nasycené </a:t>
            </a:r>
            <a:r>
              <a:rPr lang="cs-CZ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vodní páry v kterémkoliv místě uvnitř konstrukce </a:t>
            </a:r>
            <a:r>
              <a:rPr lang="cs-CZ" sz="1600" dirty="0"/>
              <a:t>- vodní pára začíná kondenzovat: ke kondenzaci může dojít </a:t>
            </a:r>
            <a:r>
              <a:rPr lang="cs-CZ" sz="1600" b="1" i="1" dirty="0"/>
              <a:t>v rovině </a:t>
            </a:r>
            <a:r>
              <a:rPr lang="cs-CZ" sz="1600" dirty="0"/>
              <a:t>(v ploše) nebo </a:t>
            </a:r>
            <a:r>
              <a:rPr lang="cs-CZ" sz="1600" b="1" i="1" dirty="0"/>
              <a:t>ve vrstvě </a:t>
            </a:r>
            <a:r>
              <a:rPr lang="cs-CZ" sz="1600" dirty="0"/>
              <a:t>vymezené dvěma rovinami	</a:t>
            </a:r>
          </a:p>
        </p:txBody>
      </p:sp>
      <p:pic>
        <p:nvPicPr>
          <p:cNvPr id="5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4EBEF4EB-804F-49A6-B05C-EDFB023E2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0" name="Picture 3">
            <a:extLst>
              <a:ext uri="{FF2B5EF4-FFF2-40B4-BE49-F238E27FC236}">
                <a16:creationId xmlns:a16="http://schemas.microsoft.com/office/drawing/2014/main" id="{4FAC6348-8B84-4CCA-8CD6-A6EBF0E2E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15267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791700" y="6350001"/>
            <a:ext cx="419100" cy="365125"/>
          </a:xfrm>
        </p:spPr>
        <p:txBody>
          <a:bodyPr/>
          <a:lstStyle/>
          <a:p>
            <a:pPr>
              <a:defRPr/>
            </a:pPr>
            <a:fld id="{AD400EE2-E4E3-4DF2-9BB9-8E5D9D23AF14}" type="slidenum">
              <a:rPr lang="cs-CZ" smtClean="0"/>
              <a:pPr>
                <a:defRPr/>
              </a:pPr>
              <a:t>124</a:t>
            </a:fld>
            <a:endParaRPr lang="cs-CZ" dirty="0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8D15CA18-3914-4E0A-8E9E-8C3370A1CA9A}"/>
              </a:ext>
            </a:extLst>
          </p:cNvPr>
          <p:cNvGrpSpPr/>
          <p:nvPr/>
        </p:nvGrpSpPr>
        <p:grpSpPr>
          <a:xfrm>
            <a:off x="1752601" y="2075816"/>
            <a:ext cx="8620125" cy="2302272"/>
            <a:chOff x="1752601" y="3355976"/>
            <a:chExt cx="8620125" cy="2302272"/>
          </a:xfrm>
        </p:grpSpPr>
        <p:cxnSp>
          <p:nvCxnSpPr>
            <p:cNvPr id="20" name="Přímá spojovací čára 19"/>
            <p:cNvCxnSpPr/>
            <p:nvPr/>
          </p:nvCxnSpPr>
          <p:spPr>
            <a:xfrm>
              <a:off x="2452687" y="5327650"/>
              <a:ext cx="224313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ovací čára 20"/>
            <p:cNvCxnSpPr/>
            <p:nvPr/>
          </p:nvCxnSpPr>
          <p:spPr>
            <a:xfrm flipV="1">
              <a:off x="2447925" y="3375025"/>
              <a:ext cx="0" cy="196215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ovéPole 21"/>
            <p:cNvSpPr txBox="1"/>
            <p:nvPr/>
          </p:nvSpPr>
          <p:spPr>
            <a:xfrm rot="16200000">
              <a:off x="1951854" y="3624245"/>
              <a:ext cx="664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 err="1"/>
                <a:t>Pa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23" name="TextovéPole 22"/>
            <p:cNvSpPr txBox="1"/>
            <p:nvPr/>
          </p:nvSpPr>
          <p:spPr>
            <a:xfrm>
              <a:off x="3755905" y="5319694"/>
              <a:ext cx="844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 err="1"/>
                <a:t>Z</a:t>
              </a:r>
              <a:r>
                <a:rPr lang="cs-CZ" sz="1600" b="1" i="1" baseline="-25000" dirty="0" err="1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m/s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grpSp>
          <p:nvGrpSpPr>
            <p:cNvPr id="82" name="Skupina 81"/>
            <p:cNvGrpSpPr/>
            <p:nvPr/>
          </p:nvGrpSpPr>
          <p:grpSpPr>
            <a:xfrm>
              <a:off x="1752601" y="4441825"/>
              <a:ext cx="504825" cy="523220"/>
              <a:chOff x="323850" y="5695950"/>
              <a:chExt cx="504825" cy="523220"/>
            </a:xfrm>
          </p:grpSpPr>
          <p:sp>
            <p:nvSpPr>
              <p:cNvPr id="80" name="TextovéPole 79"/>
              <p:cNvSpPr txBox="1"/>
              <p:nvPr/>
            </p:nvSpPr>
            <p:spPr>
              <a:xfrm>
                <a:off x="428625" y="5695950"/>
                <a:ext cx="2728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2800" b="1" i="1" dirty="0"/>
                  <a:t>i</a:t>
                </a:r>
              </a:p>
            </p:txBody>
          </p:sp>
          <p:sp>
            <p:nvSpPr>
              <p:cNvPr id="81" name="Elipsa 80"/>
              <p:cNvSpPr/>
              <p:nvPr/>
            </p:nvSpPr>
            <p:spPr>
              <a:xfrm>
                <a:off x="323850" y="5715000"/>
                <a:ext cx="504825" cy="495300"/>
              </a:xfrm>
              <a:prstGeom prst="ellipse">
                <a:avLst/>
              </a:prstGeom>
              <a:solidFill>
                <a:srgbClr val="E6B9B8">
                  <a:alpha val="30196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83" name="Skupina 82"/>
            <p:cNvGrpSpPr/>
            <p:nvPr/>
          </p:nvGrpSpPr>
          <p:grpSpPr>
            <a:xfrm>
              <a:off x="9867901" y="4441825"/>
              <a:ext cx="504825" cy="533400"/>
              <a:chOff x="361950" y="5695950"/>
              <a:chExt cx="504825" cy="533400"/>
            </a:xfrm>
          </p:grpSpPr>
          <p:sp>
            <p:nvSpPr>
              <p:cNvPr id="84" name="TextovéPole 83"/>
              <p:cNvSpPr txBox="1"/>
              <p:nvPr/>
            </p:nvSpPr>
            <p:spPr>
              <a:xfrm>
                <a:off x="428625" y="5695950"/>
                <a:ext cx="3609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2800" b="1" i="1" dirty="0"/>
                  <a:t>e</a:t>
                </a:r>
              </a:p>
            </p:txBody>
          </p:sp>
          <p:sp>
            <p:nvSpPr>
              <p:cNvPr id="85" name="Elipsa 84"/>
              <p:cNvSpPr/>
              <p:nvPr/>
            </p:nvSpPr>
            <p:spPr>
              <a:xfrm>
                <a:off x="361950" y="5734050"/>
                <a:ext cx="504825" cy="4953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30196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91" name="Skupina 90"/>
            <p:cNvGrpSpPr/>
            <p:nvPr/>
          </p:nvGrpSpPr>
          <p:grpSpPr>
            <a:xfrm>
              <a:off x="2695567" y="3355976"/>
              <a:ext cx="1914534" cy="1962150"/>
              <a:chOff x="8934442" y="1962151"/>
              <a:chExt cx="1914534" cy="1962150"/>
            </a:xfrm>
          </p:grpSpPr>
          <p:sp>
            <p:nvSpPr>
              <p:cNvPr id="86" name="Krychle 85"/>
              <p:cNvSpPr/>
              <p:nvPr/>
            </p:nvSpPr>
            <p:spPr>
              <a:xfrm>
                <a:off x="8934450" y="1962151"/>
                <a:ext cx="1914526" cy="1962150"/>
              </a:xfrm>
              <a:prstGeom prst="cube">
                <a:avLst>
                  <a:gd name="adj" fmla="val 20735"/>
                </a:avLst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28" name="Přímá spojovací čára 27"/>
              <p:cNvCxnSpPr/>
              <p:nvPr/>
            </p:nvCxnSpPr>
            <p:spPr>
              <a:xfrm>
                <a:off x="8934442" y="2362200"/>
                <a:ext cx="0" cy="1542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ovací čára 28"/>
              <p:cNvCxnSpPr/>
              <p:nvPr/>
            </p:nvCxnSpPr>
            <p:spPr>
              <a:xfrm>
                <a:off x="10458442" y="2363231"/>
                <a:ext cx="0" cy="1542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bdélník 87"/>
              <p:cNvSpPr/>
              <p:nvPr/>
            </p:nvSpPr>
            <p:spPr>
              <a:xfrm>
                <a:off x="8946744" y="2364680"/>
                <a:ext cx="1511704" cy="1550095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89" name="Obdélník 88"/>
              <p:cNvSpPr/>
              <p:nvPr/>
            </p:nvSpPr>
            <p:spPr>
              <a:xfrm>
                <a:off x="8946754" y="2364680"/>
                <a:ext cx="1511705" cy="1550095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sp>
          <p:nvSpPr>
            <p:cNvPr id="24" name="TextovéPole 23"/>
            <p:cNvSpPr txBox="1">
              <a:spLocks noChangeArrowheads="1"/>
            </p:cNvSpPr>
            <p:nvPr/>
          </p:nvSpPr>
          <p:spPr bwMode="auto">
            <a:xfrm>
              <a:off x="2768600" y="4606173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/>
                <a:t>p</a:t>
              </a:r>
              <a:endParaRPr lang="cs-CZ" sz="1400" b="1" dirty="0"/>
            </a:p>
          </p:txBody>
        </p:sp>
        <p:sp>
          <p:nvSpPr>
            <p:cNvPr id="36" name="TextovéPole 35"/>
            <p:cNvSpPr txBox="1">
              <a:spLocks noChangeArrowheads="1"/>
            </p:cNvSpPr>
            <p:nvPr/>
          </p:nvSpPr>
          <p:spPr bwMode="auto">
            <a:xfrm>
              <a:off x="2686051" y="3737811"/>
              <a:ext cx="5667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sat</a:t>
              </a:r>
              <a:endParaRPr lang="cs-CZ" sz="1400" b="1" dirty="0"/>
            </a:p>
          </p:txBody>
        </p:sp>
        <p:cxnSp>
          <p:nvCxnSpPr>
            <p:cNvPr id="30" name="Přímá spojovací čára 29"/>
            <p:cNvCxnSpPr/>
            <p:nvPr/>
          </p:nvCxnSpPr>
          <p:spPr>
            <a:xfrm flipH="1" flipV="1">
              <a:off x="2719388" y="4482407"/>
              <a:ext cx="1490663" cy="702369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Volný tvar 45"/>
            <p:cNvSpPr/>
            <p:nvPr/>
          </p:nvSpPr>
          <p:spPr>
            <a:xfrm>
              <a:off x="2703502" y="3899767"/>
              <a:ext cx="1504950" cy="1019811"/>
            </a:xfrm>
            <a:custGeom>
              <a:avLst/>
              <a:gdLst>
                <a:gd name="connsiteX0" fmla="*/ 0 w 1504950"/>
                <a:gd name="connsiteY0" fmla="*/ 0 h 981075"/>
                <a:gd name="connsiteX1" fmla="*/ 1504950 w 1504950"/>
                <a:gd name="connsiteY1" fmla="*/ 981075 h 981075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03185"/>
                <a:gd name="connsiteX1" fmla="*/ 1504950 w 1504950"/>
                <a:gd name="connsiteY1" fmla="*/ 981075 h 1003185"/>
                <a:gd name="connsiteX0" fmla="*/ 0 w 1504950"/>
                <a:gd name="connsiteY0" fmla="*/ 0 h 1014269"/>
                <a:gd name="connsiteX1" fmla="*/ 1504950 w 1504950"/>
                <a:gd name="connsiteY1" fmla="*/ 981075 h 1014269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4950" h="1019811">
                  <a:moveTo>
                    <a:pt x="0" y="0"/>
                  </a:moveTo>
                  <a:cubicBezTo>
                    <a:pt x="468399" y="759287"/>
                    <a:pt x="776085" y="1019811"/>
                    <a:pt x="1504950" y="981075"/>
                  </a:cubicBezTo>
                </a:path>
              </a:pathLst>
            </a:cu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97" name="Přímá spojovací čára 96"/>
            <p:cNvCxnSpPr/>
            <p:nvPr/>
          </p:nvCxnSpPr>
          <p:spPr>
            <a:xfrm>
              <a:off x="4986337" y="5327650"/>
              <a:ext cx="224313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Přímá spojovací čára 97"/>
            <p:cNvCxnSpPr/>
            <p:nvPr/>
          </p:nvCxnSpPr>
          <p:spPr>
            <a:xfrm flipV="1">
              <a:off x="4981575" y="3375025"/>
              <a:ext cx="0" cy="196215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ovéPole 98"/>
            <p:cNvSpPr txBox="1"/>
            <p:nvPr/>
          </p:nvSpPr>
          <p:spPr>
            <a:xfrm rot="16200000">
              <a:off x="4485504" y="3624245"/>
              <a:ext cx="664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 err="1"/>
                <a:t>Pa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00" name="TextovéPole 99"/>
            <p:cNvSpPr txBox="1"/>
            <p:nvPr/>
          </p:nvSpPr>
          <p:spPr>
            <a:xfrm>
              <a:off x="6289555" y="5319694"/>
              <a:ext cx="844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 err="1"/>
                <a:t>Z</a:t>
              </a:r>
              <a:r>
                <a:rPr lang="cs-CZ" sz="1600" b="1" i="1" baseline="-25000" dirty="0" err="1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m/s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grpSp>
          <p:nvGrpSpPr>
            <p:cNvPr id="101" name="Skupina 100"/>
            <p:cNvGrpSpPr/>
            <p:nvPr/>
          </p:nvGrpSpPr>
          <p:grpSpPr>
            <a:xfrm>
              <a:off x="5229217" y="3355976"/>
              <a:ext cx="1914534" cy="1962150"/>
              <a:chOff x="8934442" y="1962151"/>
              <a:chExt cx="1914534" cy="1962150"/>
            </a:xfrm>
          </p:grpSpPr>
          <p:sp>
            <p:nvSpPr>
              <p:cNvPr id="102" name="Krychle 101"/>
              <p:cNvSpPr/>
              <p:nvPr/>
            </p:nvSpPr>
            <p:spPr>
              <a:xfrm>
                <a:off x="8934450" y="1962151"/>
                <a:ext cx="1914526" cy="1962150"/>
              </a:xfrm>
              <a:prstGeom prst="cube">
                <a:avLst>
                  <a:gd name="adj" fmla="val 20735"/>
                </a:avLst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103" name="Přímá spojovací čára 102"/>
              <p:cNvCxnSpPr/>
              <p:nvPr/>
            </p:nvCxnSpPr>
            <p:spPr>
              <a:xfrm>
                <a:off x="8934442" y="2362200"/>
                <a:ext cx="0" cy="1542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Přímá spojovací čára 103"/>
              <p:cNvCxnSpPr/>
              <p:nvPr/>
            </p:nvCxnSpPr>
            <p:spPr>
              <a:xfrm>
                <a:off x="10458442" y="2363231"/>
                <a:ext cx="0" cy="1542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Obdélník 104"/>
              <p:cNvSpPr/>
              <p:nvPr/>
            </p:nvSpPr>
            <p:spPr>
              <a:xfrm>
                <a:off x="8946744" y="2364680"/>
                <a:ext cx="1511704" cy="1550095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106" name="Obdélník 105"/>
              <p:cNvSpPr/>
              <p:nvPr/>
            </p:nvSpPr>
            <p:spPr>
              <a:xfrm>
                <a:off x="8946754" y="2364680"/>
                <a:ext cx="1511705" cy="1550095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cxnSp>
          <p:nvCxnSpPr>
            <p:cNvPr id="111" name="Přímá spojovací čára 110"/>
            <p:cNvCxnSpPr/>
            <p:nvPr/>
          </p:nvCxnSpPr>
          <p:spPr>
            <a:xfrm>
              <a:off x="7605712" y="5327650"/>
              <a:ext cx="224313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Přímá spojovací čára 111"/>
            <p:cNvCxnSpPr/>
            <p:nvPr/>
          </p:nvCxnSpPr>
          <p:spPr>
            <a:xfrm flipV="1">
              <a:off x="7600950" y="3375025"/>
              <a:ext cx="0" cy="196215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ovéPole 112"/>
            <p:cNvSpPr txBox="1"/>
            <p:nvPr/>
          </p:nvSpPr>
          <p:spPr>
            <a:xfrm rot="16200000">
              <a:off x="7104879" y="3624245"/>
              <a:ext cx="664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 err="1"/>
                <a:t>Pa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14" name="TextovéPole 113"/>
            <p:cNvSpPr txBox="1"/>
            <p:nvPr/>
          </p:nvSpPr>
          <p:spPr>
            <a:xfrm>
              <a:off x="8908930" y="5319694"/>
              <a:ext cx="844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 err="1"/>
                <a:t>Z</a:t>
              </a:r>
              <a:r>
                <a:rPr lang="cs-CZ" sz="1600" b="1" i="1" baseline="-25000" dirty="0" err="1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m/s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grpSp>
          <p:nvGrpSpPr>
            <p:cNvPr id="115" name="Skupina 114"/>
            <p:cNvGrpSpPr/>
            <p:nvPr/>
          </p:nvGrpSpPr>
          <p:grpSpPr>
            <a:xfrm>
              <a:off x="7848592" y="3355976"/>
              <a:ext cx="1914534" cy="1962150"/>
              <a:chOff x="8934442" y="1962151"/>
              <a:chExt cx="1914534" cy="1962150"/>
            </a:xfrm>
          </p:grpSpPr>
          <p:sp>
            <p:nvSpPr>
              <p:cNvPr id="116" name="Krychle 115"/>
              <p:cNvSpPr/>
              <p:nvPr/>
            </p:nvSpPr>
            <p:spPr>
              <a:xfrm>
                <a:off x="8934450" y="1962151"/>
                <a:ext cx="1914526" cy="1962150"/>
              </a:xfrm>
              <a:prstGeom prst="cube">
                <a:avLst>
                  <a:gd name="adj" fmla="val 20735"/>
                </a:avLst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117" name="Přímá spojovací čára 116"/>
              <p:cNvCxnSpPr/>
              <p:nvPr/>
            </p:nvCxnSpPr>
            <p:spPr>
              <a:xfrm>
                <a:off x="8934442" y="2362200"/>
                <a:ext cx="0" cy="1542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Přímá spojovací čára 117"/>
              <p:cNvCxnSpPr/>
              <p:nvPr/>
            </p:nvCxnSpPr>
            <p:spPr>
              <a:xfrm>
                <a:off x="10458442" y="2363231"/>
                <a:ext cx="0" cy="1542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Obdélník 118"/>
              <p:cNvSpPr/>
              <p:nvPr/>
            </p:nvSpPr>
            <p:spPr>
              <a:xfrm>
                <a:off x="8946744" y="2364680"/>
                <a:ext cx="1511704" cy="1550095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120" name="Obdélník 119"/>
              <p:cNvSpPr/>
              <p:nvPr/>
            </p:nvSpPr>
            <p:spPr>
              <a:xfrm>
                <a:off x="8946754" y="2364680"/>
                <a:ext cx="1511705" cy="1550095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sp>
          <p:nvSpPr>
            <p:cNvPr id="129" name="Kosoúhelník 128"/>
            <p:cNvSpPr/>
            <p:nvPr/>
          </p:nvSpPr>
          <p:spPr>
            <a:xfrm rot="8104315" flipH="1" flipV="1">
              <a:off x="5414028" y="3799088"/>
              <a:ext cx="1644548" cy="1105210"/>
            </a:xfrm>
            <a:prstGeom prst="parallelogram">
              <a:avLst>
                <a:gd name="adj" fmla="val 99859"/>
              </a:avLst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30" name="Přímá spojovací čára 129"/>
            <p:cNvCxnSpPr/>
            <p:nvPr/>
          </p:nvCxnSpPr>
          <p:spPr>
            <a:xfrm>
              <a:off x="6045777" y="3765155"/>
              <a:ext cx="0" cy="1542018"/>
            </a:xfrm>
            <a:prstGeom prst="line">
              <a:avLst/>
            </a:prstGeom>
            <a:ln w="3810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ovéPole 106"/>
            <p:cNvSpPr txBox="1">
              <a:spLocks noChangeArrowheads="1"/>
            </p:cNvSpPr>
            <p:nvPr/>
          </p:nvSpPr>
          <p:spPr bwMode="auto">
            <a:xfrm>
              <a:off x="5302250" y="4606173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/>
                <a:t>p</a:t>
              </a:r>
              <a:endParaRPr lang="cs-CZ" sz="1400" b="1" dirty="0"/>
            </a:p>
          </p:txBody>
        </p:sp>
        <p:sp>
          <p:nvSpPr>
            <p:cNvPr id="108" name="TextovéPole 107"/>
            <p:cNvSpPr txBox="1">
              <a:spLocks noChangeArrowheads="1"/>
            </p:cNvSpPr>
            <p:nvPr/>
          </p:nvSpPr>
          <p:spPr bwMode="auto">
            <a:xfrm>
              <a:off x="5219701" y="3737811"/>
              <a:ext cx="5667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sat</a:t>
              </a:r>
              <a:endParaRPr lang="cs-CZ" sz="1400" b="1" dirty="0"/>
            </a:p>
          </p:txBody>
        </p:sp>
        <p:cxnSp>
          <p:nvCxnSpPr>
            <p:cNvPr id="109" name="Přímá spojovací čára 108"/>
            <p:cNvCxnSpPr/>
            <p:nvPr/>
          </p:nvCxnSpPr>
          <p:spPr>
            <a:xfrm flipH="1" flipV="1">
              <a:off x="5253038" y="4406207"/>
              <a:ext cx="1490663" cy="702369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Volný tvar 109"/>
            <p:cNvSpPr/>
            <p:nvPr/>
          </p:nvSpPr>
          <p:spPr>
            <a:xfrm>
              <a:off x="5237152" y="3899767"/>
              <a:ext cx="1504950" cy="1019811"/>
            </a:xfrm>
            <a:custGeom>
              <a:avLst/>
              <a:gdLst>
                <a:gd name="connsiteX0" fmla="*/ 0 w 1504950"/>
                <a:gd name="connsiteY0" fmla="*/ 0 h 981075"/>
                <a:gd name="connsiteX1" fmla="*/ 1504950 w 1504950"/>
                <a:gd name="connsiteY1" fmla="*/ 981075 h 981075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03185"/>
                <a:gd name="connsiteX1" fmla="*/ 1504950 w 1504950"/>
                <a:gd name="connsiteY1" fmla="*/ 981075 h 1003185"/>
                <a:gd name="connsiteX0" fmla="*/ 0 w 1504950"/>
                <a:gd name="connsiteY0" fmla="*/ 0 h 1014269"/>
                <a:gd name="connsiteX1" fmla="*/ 1504950 w 1504950"/>
                <a:gd name="connsiteY1" fmla="*/ 981075 h 1014269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4950" h="1019811">
                  <a:moveTo>
                    <a:pt x="0" y="0"/>
                  </a:moveTo>
                  <a:cubicBezTo>
                    <a:pt x="468399" y="759287"/>
                    <a:pt x="776085" y="1019811"/>
                    <a:pt x="1504950" y="981075"/>
                  </a:cubicBezTo>
                </a:path>
              </a:pathLst>
            </a:cu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2" name="Krychle 131"/>
            <p:cNvSpPr/>
            <p:nvPr/>
          </p:nvSpPr>
          <p:spPr>
            <a:xfrm>
              <a:off x="8510397" y="3360322"/>
              <a:ext cx="673858" cy="1954293"/>
            </a:xfrm>
            <a:prstGeom prst="cube">
              <a:avLst>
                <a:gd name="adj" fmla="val 58334"/>
              </a:avLst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4" name="Obdélník 133"/>
            <p:cNvSpPr/>
            <p:nvPr/>
          </p:nvSpPr>
          <p:spPr>
            <a:xfrm>
              <a:off x="8505855" y="3743242"/>
              <a:ext cx="290754" cy="1571757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1" name="TextovéPole 120"/>
            <p:cNvSpPr txBox="1">
              <a:spLocks noChangeArrowheads="1"/>
            </p:cNvSpPr>
            <p:nvPr/>
          </p:nvSpPr>
          <p:spPr bwMode="auto">
            <a:xfrm>
              <a:off x="7921625" y="4606173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/>
                <a:t>p</a:t>
              </a:r>
              <a:endParaRPr lang="cs-CZ" sz="1400" b="1" dirty="0"/>
            </a:p>
          </p:txBody>
        </p:sp>
        <p:sp>
          <p:nvSpPr>
            <p:cNvPr id="122" name="TextovéPole 121"/>
            <p:cNvSpPr txBox="1">
              <a:spLocks noChangeArrowheads="1"/>
            </p:cNvSpPr>
            <p:nvPr/>
          </p:nvSpPr>
          <p:spPr bwMode="auto">
            <a:xfrm>
              <a:off x="7839076" y="3737811"/>
              <a:ext cx="5667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sat</a:t>
              </a:r>
              <a:endParaRPr lang="cs-CZ" sz="1400" b="1" dirty="0"/>
            </a:p>
          </p:txBody>
        </p:sp>
        <p:cxnSp>
          <p:nvCxnSpPr>
            <p:cNvPr id="123" name="Přímá spojovací čára 122"/>
            <p:cNvCxnSpPr/>
            <p:nvPr/>
          </p:nvCxnSpPr>
          <p:spPr>
            <a:xfrm flipH="1" flipV="1">
              <a:off x="7872413" y="4272857"/>
              <a:ext cx="1490663" cy="702369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Volný tvar 123"/>
            <p:cNvSpPr/>
            <p:nvPr/>
          </p:nvSpPr>
          <p:spPr>
            <a:xfrm>
              <a:off x="7856527" y="3899767"/>
              <a:ext cx="1504950" cy="1019811"/>
            </a:xfrm>
            <a:custGeom>
              <a:avLst/>
              <a:gdLst>
                <a:gd name="connsiteX0" fmla="*/ 0 w 1504950"/>
                <a:gd name="connsiteY0" fmla="*/ 0 h 981075"/>
                <a:gd name="connsiteX1" fmla="*/ 1504950 w 1504950"/>
                <a:gd name="connsiteY1" fmla="*/ 981075 h 981075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03185"/>
                <a:gd name="connsiteX1" fmla="*/ 1504950 w 1504950"/>
                <a:gd name="connsiteY1" fmla="*/ 981075 h 1003185"/>
                <a:gd name="connsiteX0" fmla="*/ 0 w 1504950"/>
                <a:gd name="connsiteY0" fmla="*/ 0 h 1014269"/>
                <a:gd name="connsiteX1" fmla="*/ 1504950 w 1504950"/>
                <a:gd name="connsiteY1" fmla="*/ 981075 h 1014269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4950" h="1019811">
                  <a:moveTo>
                    <a:pt x="0" y="0"/>
                  </a:moveTo>
                  <a:cubicBezTo>
                    <a:pt x="468399" y="759287"/>
                    <a:pt x="776085" y="1019811"/>
                    <a:pt x="1504950" y="981075"/>
                  </a:cubicBezTo>
                </a:path>
              </a:pathLst>
            </a:cu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5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4EBEF4EB-804F-49A6-B05C-EDFB023E2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0" name="Picture 3">
            <a:extLst>
              <a:ext uri="{FF2B5EF4-FFF2-40B4-BE49-F238E27FC236}">
                <a16:creationId xmlns:a16="http://schemas.microsoft.com/office/drawing/2014/main" id="{4FAC6348-8B84-4CCA-8CD6-A6EBF0E2E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99344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21440" y="6356350"/>
            <a:ext cx="469268" cy="166370"/>
          </a:xfrm>
        </p:spPr>
        <p:txBody>
          <a:bodyPr/>
          <a:lstStyle/>
          <a:p>
            <a:pPr>
              <a:defRPr/>
            </a:pPr>
            <a:fld id="{B37BDB83-22A8-49DE-A264-0D07E6688308}" type="slidenum">
              <a:rPr lang="cs-CZ" smtClean="0"/>
              <a:pPr>
                <a:defRPr/>
              </a:pPr>
              <a:t>125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25119" y="1658627"/>
            <a:ext cx="1146047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266700" indent="-26670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Oblast kondenzace uvnitř konstrukce </a:t>
            </a:r>
            <a:r>
              <a:rPr lang="cs-CZ" sz="1600" dirty="0"/>
              <a:t>se dá stanovit :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přibližně</a:t>
            </a:r>
            <a:r>
              <a:rPr lang="cs-CZ" sz="1600" dirty="0"/>
              <a:t>, </a:t>
            </a:r>
            <a:r>
              <a:rPr lang="cs-CZ" sz="1600" dirty="0" err="1"/>
              <a:t>graﬁckou</a:t>
            </a:r>
            <a:r>
              <a:rPr lang="cs-CZ" sz="1600" dirty="0"/>
              <a:t> metodou: </a:t>
            </a:r>
          </a:p>
          <a:p>
            <a:pPr marL="7207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sestrojí se průběh parciálního tlaku vodní páry (viz. kapitola: </a:t>
            </a:r>
            <a:r>
              <a:rPr lang="cs-CZ" sz="1600" i="1" dirty="0"/>
              <a:t>Parciální tlak vodní páry v konstrukci</a:t>
            </a:r>
            <a:r>
              <a:rPr lang="cs-CZ" sz="1600" dirty="0"/>
              <a:t>) </a:t>
            </a:r>
          </a:p>
          <a:p>
            <a:pPr marL="4540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7207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na základě průběhu teplot v konstrukci se sestrojí </a:t>
            </a:r>
            <a:r>
              <a:rPr lang="cs-CZ" sz="1600" b="1" i="1" dirty="0"/>
              <a:t>teoretický</a:t>
            </a:r>
            <a:r>
              <a:rPr lang="cs-CZ" sz="1600" dirty="0"/>
              <a:t> průběh parciálního tlaku </a:t>
            </a:r>
            <a:r>
              <a:rPr lang="cs-CZ" sz="1600" b="1" i="1" dirty="0"/>
              <a:t>nasycené</a:t>
            </a:r>
            <a:r>
              <a:rPr lang="cs-CZ" sz="1600" dirty="0"/>
              <a:t> vodní páry – </a:t>
            </a:r>
            <a:r>
              <a:rPr lang="cs-CZ" sz="1600" b="1" i="1" dirty="0"/>
              <a:t>protože závisí                na průběhu teplot v konstrukci a nikoliv na jejím difuzním odporu, není lineární </a:t>
            </a:r>
            <a:r>
              <a:rPr lang="cs-CZ" sz="1600" dirty="0"/>
              <a:t>(potřebné hodnoty lze získat z tabulek nebo            z </a:t>
            </a:r>
            <a:r>
              <a:rPr lang="cs-CZ" sz="1600" b="1" i="1" dirty="0"/>
              <a:t>h –x diagramu)</a:t>
            </a:r>
          </a:p>
          <a:p>
            <a:pPr marL="4540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1600" i="1" dirty="0"/>
          </a:p>
          <a:p>
            <a:pPr marL="7207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skutečný průběh</a:t>
            </a:r>
            <a:r>
              <a:rPr lang="cs-CZ" sz="1600" dirty="0"/>
              <a:t> parciálních tlaků v oblasti nasycení se </a:t>
            </a:r>
            <a:r>
              <a:rPr lang="cs-CZ" sz="1600" b="1" i="1" dirty="0"/>
              <a:t>nahrazuje tečnami</a:t>
            </a:r>
            <a:r>
              <a:rPr lang="cs-CZ" sz="1600" dirty="0"/>
              <a:t>:                  </a:t>
            </a:r>
          </a:p>
          <a:p>
            <a:pPr marL="1162050" algn="just" defTabSz="990600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z počátečního bodu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i</a:t>
            </a:r>
            <a:r>
              <a:rPr lang="cs-CZ" sz="1600" dirty="0"/>
              <a:t> a koncového bodu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e</a:t>
            </a:r>
            <a:r>
              <a:rPr lang="cs-CZ" sz="1600" dirty="0"/>
              <a:t> na úsečce parciálního tlaku vodní páry se vedou tečny ke křivce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sat</a:t>
            </a:r>
            <a:r>
              <a:rPr lang="cs-CZ" sz="1600" dirty="0"/>
              <a:t> - body dotyku pak vymezují oblast kondenzace vodní páry uvnitř konstrukce</a:t>
            </a:r>
          </a:p>
        </p:txBody>
      </p:sp>
      <p:pic>
        <p:nvPicPr>
          <p:cNvPr id="4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0CE670D-C9EE-4EF8-B786-6FB18E66C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8" name="Picture 3">
            <a:extLst>
              <a:ext uri="{FF2B5EF4-FFF2-40B4-BE49-F238E27FC236}">
                <a16:creationId xmlns:a16="http://schemas.microsoft.com/office/drawing/2014/main" id="{C2C7864D-0114-4811-9614-AA6A7A424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6121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31600" y="6356350"/>
            <a:ext cx="459108" cy="166370"/>
          </a:xfrm>
        </p:spPr>
        <p:txBody>
          <a:bodyPr/>
          <a:lstStyle/>
          <a:p>
            <a:pPr>
              <a:defRPr/>
            </a:pPr>
            <a:fld id="{B37BDB83-22A8-49DE-A264-0D07E6688308}" type="slidenum">
              <a:rPr lang="cs-CZ" smtClean="0"/>
              <a:pPr>
                <a:defRPr/>
              </a:pPr>
              <a:t>126</a:t>
            </a:fld>
            <a:endParaRPr lang="cs-CZ" dirty="0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0F7DDFCE-BA41-4915-A37C-D299972E85DE}"/>
              </a:ext>
            </a:extLst>
          </p:cNvPr>
          <p:cNvGrpSpPr/>
          <p:nvPr/>
        </p:nvGrpSpPr>
        <p:grpSpPr>
          <a:xfrm>
            <a:off x="4208345" y="1821000"/>
            <a:ext cx="4907081" cy="2982201"/>
            <a:chOff x="4208345" y="3568520"/>
            <a:chExt cx="4907081" cy="2982201"/>
          </a:xfrm>
        </p:grpSpPr>
        <p:grpSp>
          <p:nvGrpSpPr>
            <p:cNvPr id="5" name="Skupina 4"/>
            <p:cNvGrpSpPr/>
            <p:nvPr/>
          </p:nvGrpSpPr>
          <p:grpSpPr>
            <a:xfrm>
              <a:off x="6257926" y="3663770"/>
              <a:ext cx="790575" cy="2527243"/>
              <a:chOff x="3509954" y="2779654"/>
              <a:chExt cx="1504959" cy="2786063"/>
            </a:xfrm>
          </p:grpSpPr>
          <p:sp>
            <p:nvSpPr>
              <p:cNvPr id="6" name="Obdélník 5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7" name="Obdélník 6"/>
              <p:cNvSpPr/>
              <p:nvPr/>
            </p:nvSpPr>
            <p:spPr>
              <a:xfrm>
                <a:off x="3509954" y="2779654"/>
                <a:ext cx="1504949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grpSp>
          <p:nvGrpSpPr>
            <p:cNvPr id="8" name="Skupina 7"/>
            <p:cNvGrpSpPr/>
            <p:nvPr/>
          </p:nvGrpSpPr>
          <p:grpSpPr>
            <a:xfrm>
              <a:off x="7038975" y="3663770"/>
              <a:ext cx="657226" cy="2527242"/>
              <a:chOff x="3509963" y="2779655"/>
              <a:chExt cx="1504950" cy="2786062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10" name="Obdélník 9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grpSp>
          <p:nvGrpSpPr>
            <p:cNvPr id="11" name="Skupina 10"/>
            <p:cNvGrpSpPr/>
            <p:nvPr/>
          </p:nvGrpSpPr>
          <p:grpSpPr>
            <a:xfrm>
              <a:off x="5348289" y="3663770"/>
              <a:ext cx="938212" cy="2527242"/>
              <a:chOff x="3509963" y="2779655"/>
              <a:chExt cx="1504950" cy="2786062"/>
            </a:xfrm>
          </p:grpSpPr>
          <p:sp>
            <p:nvSpPr>
              <p:cNvPr id="12" name="Obdélník 11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blipFill>
                <a:blip r:embed="rId4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3509963" y="2779655"/>
                <a:ext cx="1504950" cy="278606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cxnSp>
          <p:nvCxnSpPr>
            <p:cNvPr id="14" name="Přímá spojovací čára 13"/>
            <p:cNvCxnSpPr/>
            <p:nvPr/>
          </p:nvCxnSpPr>
          <p:spPr>
            <a:xfrm flipV="1">
              <a:off x="4876801" y="6495992"/>
              <a:ext cx="4238625" cy="58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ovací čára 14"/>
            <p:cNvCxnSpPr/>
            <p:nvPr/>
          </p:nvCxnSpPr>
          <p:spPr>
            <a:xfrm flipV="1">
              <a:off x="4882403" y="3632947"/>
              <a:ext cx="0" cy="2850777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ovéPole 15"/>
            <p:cNvSpPr txBox="1"/>
            <p:nvPr/>
          </p:nvSpPr>
          <p:spPr>
            <a:xfrm>
              <a:off x="4208345" y="3688079"/>
              <a:ext cx="664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 err="1"/>
                <a:t>Pa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8180269" y="6180814"/>
              <a:ext cx="844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 err="1"/>
                <a:t>Z</a:t>
              </a:r>
              <a:r>
                <a:rPr lang="cs-CZ" sz="1600" b="1" i="1" baseline="-25000" dirty="0" err="1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m/s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18" name="TextovéPole 17"/>
            <p:cNvSpPr txBox="1">
              <a:spLocks noChangeArrowheads="1"/>
            </p:cNvSpPr>
            <p:nvPr/>
          </p:nvSpPr>
          <p:spPr bwMode="auto">
            <a:xfrm>
              <a:off x="4487864" y="4540013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i</a:t>
              </a:r>
              <a:endParaRPr lang="cs-CZ" sz="1400" b="1" dirty="0"/>
            </a:p>
          </p:txBody>
        </p:sp>
        <p:sp>
          <p:nvSpPr>
            <p:cNvPr id="19" name="TextovéPole 18"/>
            <p:cNvSpPr txBox="1">
              <a:spLocks noChangeArrowheads="1"/>
            </p:cNvSpPr>
            <p:nvPr/>
          </p:nvSpPr>
          <p:spPr bwMode="auto">
            <a:xfrm>
              <a:off x="4446589" y="5814776"/>
              <a:ext cx="42068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e</a:t>
              </a:r>
              <a:endParaRPr lang="cs-CZ" sz="1400" b="1" dirty="0"/>
            </a:p>
          </p:txBody>
        </p:sp>
        <p:sp>
          <p:nvSpPr>
            <p:cNvPr id="20" name="TextovéPole 19"/>
            <p:cNvSpPr txBox="1">
              <a:spLocks noChangeArrowheads="1"/>
            </p:cNvSpPr>
            <p:nvPr/>
          </p:nvSpPr>
          <p:spPr bwMode="auto">
            <a:xfrm>
              <a:off x="6296025" y="6219767"/>
              <a:ext cx="3905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 err="1"/>
                <a:t>Z</a:t>
              </a:r>
              <a:r>
                <a:rPr lang="cs-CZ" sz="1400" b="1" i="1" baseline="-25000" dirty="0" err="1"/>
                <a:t>p</a:t>
              </a:r>
              <a:endParaRPr lang="cs-CZ" sz="1400" b="1" i="1" dirty="0"/>
            </a:p>
          </p:txBody>
        </p:sp>
        <p:grpSp>
          <p:nvGrpSpPr>
            <p:cNvPr id="21" name="Skupina 20"/>
            <p:cNvGrpSpPr/>
            <p:nvPr/>
          </p:nvGrpSpPr>
          <p:grpSpPr>
            <a:xfrm>
              <a:off x="5348282" y="3659842"/>
              <a:ext cx="2352675" cy="2890879"/>
              <a:chOff x="3509956" y="3171826"/>
              <a:chExt cx="2352675" cy="3483670"/>
            </a:xfrm>
          </p:grpSpPr>
          <p:cxnSp>
            <p:nvCxnSpPr>
              <p:cNvPr id="22" name="Přímá spojovací čára 21"/>
              <p:cNvCxnSpPr/>
              <p:nvPr/>
            </p:nvCxnSpPr>
            <p:spPr>
              <a:xfrm>
                <a:off x="3509956" y="3171826"/>
                <a:ext cx="0" cy="34813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ovací čára 22"/>
              <p:cNvCxnSpPr/>
              <p:nvPr/>
            </p:nvCxnSpPr>
            <p:spPr>
              <a:xfrm>
                <a:off x="5862631" y="3174154"/>
                <a:ext cx="0" cy="34813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Přímá spojovací čára 25"/>
            <p:cNvCxnSpPr/>
            <p:nvPr/>
          </p:nvCxnSpPr>
          <p:spPr>
            <a:xfrm>
              <a:off x="4810126" y="4691833"/>
              <a:ext cx="606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ovéPole 35"/>
            <p:cNvSpPr txBox="1">
              <a:spLocks noChangeArrowheads="1"/>
            </p:cNvSpPr>
            <p:nvPr/>
          </p:nvSpPr>
          <p:spPr bwMode="auto">
            <a:xfrm>
              <a:off x="7115175" y="3682762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Z</a:t>
              </a:r>
              <a:r>
                <a:rPr lang="cs-CZ" sz="1400" b="1" i="1" baseline="-25000" dirty="0"/>
                <a:t>p3</a:t>
              </a:r>
              <a:endParaRPr lang="cs-CZ" sz="1400" b="1" i="1" dirty="0"/>
            </a:p>
          </p:txBody>
        </p:sp>
        <p:sp>
          <p:nvSpPr>
            <p:cNvPr id="37" name="TextovéPole 36"/>
            <p:cNvSpPr txBox="1">
              <a:spLocks noChangeArrowheads="1"/>
            </p:cNvSpPr>
            <p:nvPr/>
          </p:nvSpPr>
          <p:spPr bwMode="auto">
            <a:xfrm>
              <a:off x="6576082" y="3682762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Z</a:t>
              </a:r>
              <a:r>
                <a:rPr lang="cs-CZ" sz="1400" b="1" i="1" baseline="-25000" dirty="0"/>
                <a:t>p2</a:t>
              </a:r>
              <a:endParaRPr lang="cs-CZ" sz="1400" b="1" i="1" dirty="0"/>
            </a:p>
          </p:txBody>
        </p:sp>
        <p:sp>
          <p:nvSpPr>
            <p:cNvPr id="38" name="TextovéPole 37"/>
            <p:cNvSpPr txBox="1">
              <a:spLocks noChangeArrowheads="1"/>
            </p:cNvSpPr>
            <p:nvPr/>
          </p:nvSpPr>
          <p:spPr bwMode="auto">
            <a:xfrm>
              <a:off x="5514975" y="3683931"/>
              <a:ext cx="4381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 dirty="0"/>
                <a:t>Z</a:t>
              </a:r>
              <a:r>
                <a:rPr lang="cs-CZ" sz="1400" b="1" i="1" baseline="-25000" dirty="0"/>
                <a:t>p1</a:t>
              </a:r>
              <a:endParaRPr lang="cs-CZ" sz="1400" b="1" i="1" dirty="0"/>
            </a:p>
          </p:txBody>
        </p:sp>
        <p:sp>
          <p:nvSpPr>
            <p:cNvPr id="55" name="TextovéPole 54"/>
            <p:cNvSpPr txBox="1">
              <a:spLocks noChangeArrowheads="1"/>
            </p:cNvSpPr>
            <p:nvPr/>
          </p:nvSpPr>
          <p:spPr bwMode="auto">
            <a:xfrm rot="900008">
              <a:off x="6795503" y="5764571"/>
              <a:ext cx="5561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200" dirty="0"/>
                <a:t>tečna</a:t>
              </a:r>
            </a:p>
          </p:txBody>
        </p:sp>
        <p:grpSp>
          <p:nvGrpSpPr>
            <p:cNvPr id="56" name="Skupina 55"/>
            <p:cNvGrpSpPr/>
            <p:nvPr/>
          </p:nvGrpSpPr>
          <p:grpSpPr>
            <a:xfrm>
              <a:off x="5944513" y="3662935"/>
              <a:ext cx="679875" cy="2534653"/>
              <a:chOff x="3509956" y="3171826"/>
              <a:chExt cx="2352675" cy="3483670"/>
            </a:xfrm>
          </p:grpSpPr>
          <p:cxnSp>
            <p:nvCxnSpPr>
              <p:cNvPr id="57" name="Přímá spojovací čára 56"/>
              <p:cNvCxnSpPr/>
              <p:nvPr/>
            </p:nvCxnSpPr>
            <p:spPr>
              <a:xfrm>
                <a:off x="3509956" y="3171826"/>
                <a:ext cx="0" cy="348134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římá spojovací čára 57"/>
              <p:cNvCxnSpPr/>
              <p:nvPr/>
            </p:nvCxnSpPr>
            <p:spPr>
              <a:xfrm>
                <a:off x="5862631" y="3174154"/>
                <a:ext cx="0" cy="348134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Obdélník 58"/>
            <p:cNvSpPr/>
            <p:nvPr/>
          </p:nvSpPr>
          <p:spPr>
            <a:xfrm>
              <a:off x="5955966" y="3662935"/>
              <a:ext cx="657726" cy="25293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4" name="Volný tvar 43"/>
            <p:cNvSpPr/>
            <p:nvPr/>
          </p:nvSpPr>
          <p:spPr>
            <a:xfrm>
              <a:off x="5353050" y="3844745"/>
              <a:ext cx="2352675" cy="1981200"/>
            </a:xfrm>
            <a:custGeom>
              <a:avLst/>
              <a:gdLst>
                <a:gd name="connsiteX0" fmla="*/ 0 w 2647950"/>
                <a:gd name="connsiteY0" fmla="*/ 0 h 1981200"/>
                <a:gd name="connsiteX1" fmla="*/ 2647950 w 2647950"/>
                <a:gd name="connsiteY1" fmla="*/ 1981200 h 1981200"/>
                <a:gd name="connsiteX0" fmla="*/ 0 w 2647950"/>
                <a:gd name="connsiteY0" fmla="*/ 0 h 1981200"/>
                <a:gd name="connsiteX1" fmla="*/ 2647950 w 2647950"/>
                <a:gd name="connsiteY1" fmla="*/ 1981200 h 1981200"/>
                <a:gd name="connsiteX0" fmla="*/ 0 w 2647950"/>
                <a:gd name="connsiteY0" fmla="*/ 0 h 2260600"/>
                <a:gd name="connsiteX1" fmla="*/ 2647950 w 2647950"/>
                <a:gd name="connsiteY1" fmla="*/ 1981200 h 2260600"/>
                <a:gd name="connsiteX0" fmla="*/ 0 w 2647950"/>
                <a:gd name="connsiteY0" fmla="*/ 0 h 1981200"/>
                <a:gd name="connsiteX1" fmla="*/ 2647950 w 2647950"/>
                <a:gd name="connsiteY1" fmla="*/ 1981200 h 1981200"/>
                <a:gd name="connsiteX0" fmla="*/ 0 w 2647950"/>
                <a:gd name="connsiteY0" fmla="*/ 0 h 1981200"/>
                <a:gd name="connsiteX1" fmla="*/ 2647950 w 2647950"/>
                <a:gd name="connsiteY1" fmla="*/ 198120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47950" h="1981200">
                  <a:moveTo>
                    <a:pt x="0" y="0"/>
                  </a:moveTo>
                  <a:cubicBezTo>
                    <a:pt x="368300" y="1812925"/>
                    <a:pt x="1069975" y="1930400"/>
                    <a:pt x="2647950" y="1981200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TextovéPole 53"/>
            <p:cNvSpPr txBox="1">
              <a:spLocks noChangeArrowheads="1"/>
            </p:cNvSpPr>
            <p:nvPr/>
          </p:nvSpPr>
          <p:spPr bwMode="auto">
            <a:xfrm rot="2873062">
              <a:off x="5308930" y="4925029"/>
              <a:ext cx="5561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200" dirty="0"/>
                <a:t>tečna</a:t>
              </a:r>
            </a:p>
          </p:txBody>
        </p:sp>
        <p:cxnSp>
          <p:nvCxnSpPr>
            <p:cNvPr id="24" name="Přímá spojovací čára 23"/>
            <p:cNvCxnSpPr/>
            <p:nvPr/>
          </p:nvCxnSpPr>
          <p:spPr>
            <a:xfrm flipH="1" flipV="1">
              <a:off x="5343525" y="4701995"/>
              <a:ext cx="2362202" cy="13049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ovéPole 59"/>
            <p:cNvSpPr txBox="1">
              <a:spLocks noChangeArrowheads="1"/>
            </p:cNvSpPr>
            <p:nvPr/>
          </p:nvSpPr>
          <p:spPr bwMode="auto">
            <a:xfrm rot="16200000">
              <a:off x="5567946" y="4220595"/>
              <a:ext cx="1581149" cy="276999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200" dirty="0"/>
                <a:t>oblast kondenzace</a:t>
              </a:r>
            </a:p>
          </p:txBody>
        </p:sp>
        <p:sp>
          <p:nvSpPr>
            <p:cNvPr id="61" name="TextovéPole 60"/>
            <p:cNvSpPr txBox="1">
              <a:spLocks noChangeArrowheads="1"/>
            </p:cNvSpPr>
            <p:nvPr/>
          </p:nvSpPr>
          <p:spPr bwMode="auto">
            <a:xfrm>
              <a:off x="5429251" y="4150381"/>
              <a:ext cx="5667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sat</a:t>
              </a:r>
              <a:endParaRPr lang="cs-CZ" sz="1400" b="1" dirty="0"/>
            </a:p>
          </p:txBody>
        </p:sp>
        <p:sp>
          <p:nvSpPr>
            <p:cNvPr id="62" name="TextovéPole 61"/>
            <p:cNvSpPr txBox="1">
              <a:spLocks noChangeArrowheads="1"/>
            </p:cNvSpPr>
            <p:nvPr/>
          </p:nvSpPr>
          <p:spPr bwMode="auto">
            <a:xfrm>
              <a:off x="6788150" y="5247343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/>
                <a:t>p</a:t>
              </a:r>
              <a:endParaRPr lang="cs-CZ" sz="1400" b="1" dirty="0"/>
            </a:p>
          </p:txBody>
        </p:sp>
        <p:cxnSp>
          <p:nvCxnSpPr>
            <p:cNvPr id="35" name="Přímá spojovací čára 34"/>
            <p:cNvCxnSpPr/>
            <p:nvPr/>
          </p:nvCxnSpPr>
          <p:spPr>
            <a:xfrm>
              <a:off x="4791075" y="5997395"/>
              <a:ext cx="29146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Volný tvar 64"/>
            <p:cNvSpPr/>
            <p:nvPr/>
          </p:nvSpPr>
          <p:spPr>
            <a:xfrm>
              <a:off x="5345430" y="4696280"/>
              <a:ext cx="2359152" cy="1303020"/>
            </a:xfrm>
            <a:custGeom>
              <a:avLst/>
              <a:gdLst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  <a:gd name="connsiteX0" fmla="*/ 0 w 2359152"/>
                <a:gd name="connsiteY0" fmla="*/ 0 h 1303020"/>
                <a:gd name="connsiteX1" fmla="*/ 598932 w 2359152"/>
                <a:gd name="connsiteY1" fmla="*/ 644652 h 1303020"/>
                <a:gd name="connsiteX2" fmla="*/ 1271016 w 2359152"/>
                <a:gd name="connsiteY2" fmla="*/ 1014984 h 1303020"/>
                <a:gd name="connsiteX3" fmla="*/ 2359152 w 2359152"/>
                <a:gd name="connsiteY3" fmla="*/ 130302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152" h="1303020">
                  <a:moveTo>
                    <a:pt x="0" y="0"/>
                  </a:moveTo>
                  <a:cubicBezTo>
                    <a:pt x="262128" y="192024"/>
                    <a:pt x="387096" y="370332"/>
                    <a:pt x="598932" y="644652"/>
                  </a:cubicBezTo>
                  <a:cubicBezTo>
                    <a:pt x="819912" y="854964"/>
                    <a:pt x="950214" y="914400"/>
                    <a:pt x="1271016" y="1014984"/>
                  </a:cubicBezTo>
                  <a:cubicBezTo>
                    <a:pt x="1591818" y="1097280"/>
                    <a:pt x="2007489" y="1136142"/>
                    <a:pt x="2359152" y="1303020"/>
                  </a:cubicBezTo>
                </a:path>
              </a:pathLst>
            </a:cu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Elipsa 30"/>
            <p:cNvSpPr/>
            <p:nvPr/>
          </p:nvSpPr>
          <p:spPr>
            <a:xfrm>
              <a:off x="5268914" y="4611451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32" name="Elipsa 31"/>
            <p:cNvSpPr/>
            <p:nvPr/>
          </p:nvSpPr>
          <p:spPr>
            <a:xfrm>
              <a:off x="7632701" y="5911613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52" name="Elipsa 51"/>
            <p:cNvSpPr/>
            <p:nvPr/>
          </p:nvSpPr>
          <p:spPr>
            <a:xfrm>
              <a:off x="5862472" y="5263830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53" name="Elipsa 52"/>
            <p:cNvSpPr/>
            <p:nvPr/>
          </p:nvSpPr>
          <p:spPr>
            <a:xfrm>
              <a:off x="6536241" y="5643493"/>
              <a:ext cx="168275" cy="1746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49" name="Přímá spojovací čára 48"/>
            <p:cNvCxnSpPr/>
            <p:nvPr/>
          </p:nvCxnSpPr>
          <p:spPr>
            <a:xfrm>
              <a:off x="5346366" y="4684282"/>
              <a:ext cx="1096210" cy="121385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Přímá spojovací čára 49"/>
            <p:cNvCxnSpPr/>
            <p:nvPr/>
          </p:nvCxnSpPr>
          <p:spPr>
            <a:xfrm>
              <a:off x="5629776" y="5448957"/>
              <a:ext cx="2080126" cy="561473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AC8905D-962D-4339-9A64-CDF57E125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8" name="Picture 3">
            <a:extLst>
              <a:ext uri="{FF2B5EF4-FFF2-40B4-BE49-F238E27FC236}">
                <a16:creationId xmlns:a16="http://schemas.microsoft.com/office/drawing/2014/main" id="{2B3808E0-3B39-4B49-B503-C9AF3466FA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41390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509908" cy="165684"/>
          </a:xfrm>
        </p:spPr>
        <p:txBody>
          <a:bodyPr/>
          <a:lstStyle/>
          <a:p>
            <a:pPr>
              <a:defRPr/>
            </a:pPr>
            <a:fld id="{663C154A-5FFE-40D7-8A09-217CA45CF7A6}" type="slidenum">
              <a:rPr lang="cs-CZ" smtClean="0"/>
              <a:pPr>
                <a:defRPr/>
              </a:pPr>
              <a:t>127</a:t>
            </a:fld>
            <a:endParaRPr lang="cs-CZ" dirty="0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711200" y="2110740"/>
            <a:ext cx="10769600" cy="261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V případech, kdy je kondenzace vodní páry v konstrukci </a:t>
            </a:r>
            <a:r>
              <a:rPr lang="cs-CZ" sz="1600" b="1" i="1" dirty="0"/>
              <a:t>nepřípustná</a:t>
            </a:r>
            <a:r>
              <a:rPr lang="cs-CZ" sz="1600" dirty="0"/>
              <a:t>, lze provést tato opatření: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vložením </a:t>
            </a:r>
            <a:r>
              <a:rPr lang="cs-CZ" sz="1600" b="1" i="1" dirty="0" err="1"/>
              <a:t>parozábrany</a:t>
            </a:r>
            <a:r>
              <a:rPr lang="cs-CZ" sz="1600" dirty="0"/>
              <a:t> co nejblíže vnitřnímu povrchu konstrukce se </a:t>
            </a:r>
            <a:r>
              <a:rPr lang="cs-CZ" sz="1600" b="1" i="1" dirty="0"/>
              <a:t>zamezí difuzi </a:t>
            </a:r>
            <a:r>
              <a:rPr lang="cs-CZ" sz="1600" dirty="0"/>
              <a:t>vodní páry do konstrukce → sníží se parciální tlak vodní páry v konstrukci (průběh tlaku nasycené v. p. se nezmění, protože se nezmění teplota v konstrukci)</a:t>
            </a:r>
          </a:p>
          <a:p>
            <a:pPr marL="276225" algn="just" eaLnBrk="0" hangingPunct="0">
              <a:spcBef>
                <a:spcPts val="300"/>
              </a:spcBef>
              <a:spcAft>
                <a:spcPts val="300"/>
              </a:spcAft>
            </a:pPr>
            <a:endParaRPr lang="cs-CZ" sz="1600" dirty="0"/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/>
              <a:t>průsečík</a:t>
            </a:r>
            <a:r>
              <a:rPr lang="cs-CZ" sz="1600" dirty="0"/>
              <a:t> tečny z bodu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e</a:t>
            </a:r>
            <a:r>
              <a:rPr lang="cs-CZ" sz="1600" dirty="0"/>
              <a:t> ke křivce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sat</a:t>
            </a:r>
            <a:r>
              <a:rPr lang="cs-CZ" sz="1600" dirty="0"/>
              <a:t> s vodorovnou přímkou procházející bodem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i</a:t>
            </a:r>
            <a:r>
              <a:rPr lang="cs-CZ" sz="1600" b="1" i="1" dirty="0"/>
              <a:t> </a:t>
            </a:r>
            <a:r>
              <a:rPr lang="cs-CZ" sz="1600" dirty="0"/>
              <a:t>vymezuje minimální </a:t>
            </a:r>
            <a:r>
              <a:rPr lang="cs-CZ" sz="1600" b="1" i="1" dirty="0"/>
              <a:t>přídavný difuzní odpor </a:t>
            </a:r>
            <a:r>
              <a:rPr lang="el-GR" sz="1600" b="1" i="1" dirty="0"/>
              <a:t>Δ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p,min</a:t>
            </a:r>
            <a:r>
              <a:rPr lang="cs-CZ" sz="1600" b="1" i="1" dirty="0"/>
              <a:t> </a:t>
            </a:r>
            <a:r>
              <a:rPr lang="cs-CZ" sz="1600" dirty="0"/>
              <a:t>který musí mít parozábrana, aby v konstrukci nedocházelo ke kondenzaci.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endParaRPr lang="cs-CZ" sz="1600" baseline="-25000" dirty="0"/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/>
              <a:t>zateplením </a:t>
            </a:r>
            <a:r>
              <a:rPr lang="cs-CZ" sz="1600" dirty="0"/>
              <a:t>konstrukce z vnější strany se výší teplota v konstrukci → zvýší se teoretická hodnota parciálního tlaku nasycené vodní páry v konstrukci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3F71761-1149-4C69-A98E-313729680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F9BEDA3-0D6F-4B47-A730-5F6C00A3A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8809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11280" y="6356350"/>
            <a:ext cx="479428" cy="207010"/>
          </a:xfrm>
        </p:spPr>
        <p:txBody>
          <a:bodyPr/>
          <a:lstStyle/>
          <a:p>
            <a:pPr>
              <a:defRPr/>
            </a:pPr>
            <a:fld id="{E988D768-4E63-4A71-9536-4ECC63AF688C}" type="slidenum">
              <a:rPr lang="cs-CZ" smtClean="0"/>
              <a:pPr>
                <a:defRPr/>
              </a:pPr>
              <a:t>128</a:t>
            </a:fld>
            <a:endParaRPr lang="cs-CZ" dirty="0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487680" y="1508304"/>
            <a:ext cx="8443912" cy="481013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Roční bilance vodních par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87680" y="1989317"/>
            <a:ext cx="11379200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Výpočet oblasti kondenzace vodní páry uvnitř konstrukce vychází z konstantních okrajových podmínek (tj. z </a:t>
            </a:r>
            <a:r>
              <a:rPr lang="cs-CZ" sz="1600" b="1" i="1" dirty="0"/>
              <a:t>ustáleného</a:t>
            </a:r>
            <a:r>
              <a:rPr lang="cs-CZ" sz="1600" dirty="0"/>
              <a:t> teplotního a vlhkostního stavu okolního vzduchu) → 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ukazuje, kde může ke kondenzaci v konstrukci dojít</a:t>
            </a:r>
            <a:r>
              <a:rPr lang="cs-CZ" sz="1600" dirty="0"/>
              <a:t> při návrhových (tj. nejméně příznivých) okrajových podmínkách</a:t>
            </a:r>
          </a:p>
          <a:p>
            <a:pPr marL="266700" indent="-26670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ale: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nedává reálný obraz toho, jak se vlhkost v konstrukcí chová</a:t>
            </a:r>
            <a:r>
              <a:rPr lang="cs-CZ" sz="1600" dirty="0"/>
              <a:t> v průběhu celého roku při měnící se teplotě a relativní vlhkosti  okolního vzduchu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Proto se pro konstrukce určuje tzv. </a:t>
            </a:r>
            <a:r>
              <a:rPr lang="cs-CZ" sz="1600" b="1" i="1" dirty="0"/>
              <a:t>roční bilance zkondenzované a vypařitelné vodní páry</a:t>
            </a:r>
            <a:r>
              <a:rPr lang="cs-CZ" sz="1600" dirty="0"/>
              <a:t>, která zahrnuje :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nepříznivé podmínky </a:t>
            </a:r>
            <a:r>
              <a:rPr lang="cs-CZ" sz="1600" b="1" i="1" dirty="0"/>
              <a:t>v chladném období roku </a:t>
            </a:r>
            <a:r>
              <a:rPr lang="cs-CZ" sz="1600" dirty="0"/>
              <a:t>- dochází </a:t>
            </a:r>
            <a:r>
              <a:rPr lang="cs-CZ" sz="1600" b="1" i="1" dirty="0"/>
              <a:t>ke kondenzaci</a:t>
            </a:r>
          </a:p>
          <a:p>
            <a:pPr marL="542925" indent="-26670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příznivé podmínky </a:t>
            </a:r>
            <a:r>
              <a:rPr lang="cs-CZ" sz="1600" b="1" i="1" dirty="0"/>
              <a:t>v teplém období roku </a:t>
            </a:r>
            <a:r>
              <a:rPr lang="cs-CZ" sz="1600" dirty="0"/>
              <a:t>- dochází </a:t>
            </a:r>
            <a:r>
              <a:rPr lang="cs-CZ" sz="1600" b="1" i="1" dirty="0"/>
              <a:t>k vypařování</a:t>
            </a:r>
            <a:endParaRPr lang="cs-CZ" sz="1600" dirty="0"/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FFEB1E3-C847-4282-B44B-4AFC3544F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A38654B-CC84-414D-9F17-5824C0757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6418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11280" y="6356350"/>
            <a:ext cx="479428" cy="207010"/>
          </a:xfrm>
        </p:spPr>
        <p:txBody>
          <a:bodyPr/>
          <a:lstStyle/>
          <a:p>
            <a:pPr>
              <a:defRPr/>
            </a:pPr>
            <a:fld id="{E988D768-4E63-4A71-9536-4ECC63AF688C}" type="slidenum">
              <a:rPr lang="cs-CZ" smtClean="0"/>
              <a:pPr>
                <a:defRPr/>
              </a:pPr>
              <a:t>129</a:t>
            </a:fld>
            <a:endParaRPr lang="cs-CZ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87680" y="1460997"/>
            <a:ext cx="113792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Výpočet roční bilance zkondenzované a vypařitelné vodní páry se provádí dvěma způsoby:</a:t>
            </a:r>
          </a:p>
          <a:p>
            <a:pPr marL="542925" indent="-276225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rozdíl ročního množství </a:t>
            </a:r>
            <a:r>
              <a:rPr lang="cs-CZ" sz="1600" dirty="0"/>
              <a:t>zkondenzované a </a:t>
            </a:r>
            <a:r>
              <a:rPr lang="cs-CZ" sz="1600" i="1" dirty="0"/>
              <a:t>vypařitelné</a:t>
            </a:r>
            <a:r>
              <a:rPr lang="cs-CZ" sz="1600" dirty="0"/>
              <a:t> vodní páry (podle ČSN 73 0540-4</a:t>
            </a:r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rozdíl množství </a:t>
            </a:r>
            <a:r>
              <a:rPr lang="cs-CZ" sz="1600" dirty="0"/>
              <a:t>zkondenzované a </a:t>
            </a:r>
            <a:r>
              <a:rPr lang="cs-CZ" sz="1600" i="1" dirty="0"/>
              <a:t>vypařené</a:t>
            </a:r>
            <a:r>
              <a:rPr lang="cs-CZ" sz="1600" dirty="0"/>
              <a:t> vodní páry </a:t>
            </a:r>
            <a:r>
              <a:rPr lang="cs-CZ" sz="1600" b="1" i="1" dirty="0"/>
              <a:t>po jednotlivých měsících</a:t>
            </a:r>
            <a:r>
              <a:rPr lang="cs-CZ" sz="1600" dirty="0"/>
              <a:t> (podle ČSN EN ISO 13788)</a:t>
            </a:r>
          </a:p>
          <a:p>
            <a:pPr marL="26670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1257300" indent="-1257300" eaLnBrk="0" hangingPunct="0">
              <a:tabLst>
                <a:tab pos="1257300" algn="l"/>
              </a:tabLst>
            </a:pPr>
            <a:r>
              <a:rPr lang="cs-CZ" sz="1600" i="1" dirty="0"/>
              <a:t>Poznámka 1: 	Ve skutečnosti výpočet bilance vodní páry v konstrukci (ať už roční nebo po měsících) vychází také ze stacionárních (ustálených) dějů – měnící se teploty příp. relativní vlhkosti vzduchu během roku se započítávají velmi zjednodušeně.</a:t>
            </a:r>
          </a:p>
          <a:p>
            <a:pPr marL="1076325" indent="-1076325" eaLnBrk="0" hangingPunct="0">
              <a:tabLst>
                <a:tab pos="1076325" algn="l"/>
              </a:tabLst>
            </a:pPr>
            <a:endParaRPr lang="cs-CZ" sz="1600" i="1" dirty="0"/>
          </a:p>
          <a:p>
            <a:pPr marL="1076325" indent="-1076325" eaLnBrk="0" hangingPunct="0">
              <a:tabLst>
                <a:tab pos="1076325" algn="l"/>
              </a:tabLst>
            </a:pPr>
            <a:endParaRPr lang="cs-CZ" sz="800" i="1" dirty="0"/>
          </a:p>
          <a:p>
            <a:pPr marL="1257300" indent="-1257300" eaLnBrk="0" hangingPunct="0">
              <a:tabLst>
                <a:tab pos="1257300" algn="l"/>
              </a:tabLst>
            </a:pPr>
            <a:r>
              <a:rPr lang="cs-CZ" sz="1600" i="1" dirty="0"/>
              <a:t>Poznámka 2: 	Pojem „</a:t>
            </a:r>
            <a:r>
              <a:rPr lang="cs-CZ" sz="1600" b="1" i="1" dirty="0"/>
              <a:t>vypařitelná</a:t>
            </a:r>
            <a:r>
              <a:rPr lang="cs-CZ" sz="1600" i="1" dirty="0"/>
              <a:t> vodní pára“ znamená </a:t>
            </a:r>
            <a:r>
              <a:rPr lang="cs-CZ" sz="1600" b="1" i="1" dirty="0"/>
              <a:t>teoretické množství vodní páry</a:t>
            </a:r>
            <a:r>
              <a:rPr lang="cs-CZ" sz="1600" i="1" dirty="0"/>
              <a:t>, které se může z konstrukce vypařit při daných okrajových podmínkách – </a:t>
            </a:r>
            <a:r>
              <a:rPr lang="cs-CZ" sz="1600" b="1" i="1" dirty="0"/>
              <a:t>skutečné „vypařené“ množství </a:t>
            </a:r>
            <a:r>
              <a:rPr lang="cs-CZ" sz="1600" i="1" dirty="0"/>
              <a:t>závisí na tom, kolik kondenzátu je v tu chvíli  v konstrukci přítomno.</a:t>
            </a:r>
          </a:p>
          <a:p>
            <a:pPr marL="26670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216FBEF-FA50-43E4-8D85-33761B3E6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66E792E-033E-49DA-BDB2-19D703B44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73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A2950-A2C4-44C8-B658-14E8E5CB5A1E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676274" y="1481139"/>
            <a:ext cx="11077575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076325" indent="-1076325" algn="just">
              <a:defRPr/>
            </a:pPr>
            <a:r>
              <a:rPr lang="cs-CZ" sz="2400" u="sng" dirty="0"/>
              <a:t>Proudění:</a:t>
            </a:r>
            <a:r>
              <a:rPr lang="cs-CZ" sz="2400" dirty="0"/>
              <a:t> </a:t>
            </a:r>
          </a:p>
          <a:p>
            <a:pPr marL="447675" indent="-447675" algn="just">
              <a:defRPr/>
            </a:pPr>
            <a:endParaRPr lang="cs-CZ" sz="1600" dirty="0">
              <a:cs typeface="Arial" charset="0"/>
            </a:endParaRPr>
          </a:p>
          <a:p>
            <a:pPr marL="447675" indent="-447675" algn="just">
              <a:defRPr/>
            </a:pPr>
            <a:r>
              <a:rPr lang="cs-CZ" sz="1600" dirty="0">
                <a:cs typeface="Arial" charset="0"/>
              </a:rPr>
              <a:t>Prouděním (konvekcí) se šíří teplo jen v tekutinách (kapaliny a plyny) volným pohybem částic. 	</a:t>
            </a:r>
          </a:p>
          <a:p>
            <a:pPr marL="447675" indent="-447675"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Speciálním případem přenosu tepla prouděním je </a:t>
            </a:r>
            <a:r>
              <a:rPr lang="cs-CZ" sz="1600" b="1" u="sng" dirty="0">
                <a:cs typeface="Arial" charset="0"/>
              </a:rPr>
              <a:t>přestup tepla</a:t>
            </a:r>
            <a:r>
              <a:rPr lang="cs-CZ" sz="1600" dirty="0">
                <a:cs typeface="Arial" charset="0"/>
              </a:rPr>
              <a:t>: proudí – li tekutina kolem povrchu tuhé látky s jinou teplotou, dochází mezi nimi k výměně tepla. Ve stavební praxi se nejčastěji přenos tepla prouděním děje při: </a:t>
            </a:r>
          </a:p>
          <a:p>
            <a:pPr marL="180975" indent="-180975" algn="just">
              <a:spcBef>
                <a:spcPts val="1200"/>
              </a:spcBef>
              <a:spcAft>
                <a:spcPts val="600"/>
              </a:spcAft>
              <a:defRPr/>
            </a:pPr>
            <a:r>
              <a:rPr lang="cs-CZ" sz="1600" dirty="0">
                <a:cs typeface="Arial" charset="0"/>
              </a:rPr>
              <a:t>- 	proudění vzduchu ve vzduchové mezeře uvnitř konstrukce – např. </a:t>
            </a:r>
            <a:r>
              <a:rPr lang="cs-CZ" sz="1600" b="1" i="1" dirty="0">
                <a:cs typeface="Arial" charset="0"/>
              </a:rPr>
              <a:t>dvouplášťové konstrukce</a:t>
            </a:r>
            <a:r>
              <a:rPr lang="cs-CZ" sz="1600" dirty="0">
                <a:cs typeface="Arial" charset="0"/>
              </a:rPr>
              <a:t>  nebo </a:t>
            </a:r>
            <a:r>
              <a:rPr lang="cs-CZ" sz="1600" b="1" i="1" dirty="0">
                <a:cs typeface="Arial" charset="0"/>
              </a:rPr>
              <a:t>vzduchová mezera </a:t>
            </a:r>
            <a:r>
              <a:rPr lang="cs-CZ" sz="1600" dirty="0">
                <a:cs typeface="Arial" charset="0"/>
              </a:rPr>
              <a:t>mezi skly               u otvorových výplní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  <a:defRPr/>
            </a:pPr>
            <a:r>
              <a:rPr lang="cs-CZ" sz="1600" dirty="0">
                <a:cs typeface="Arial" charset="0"/>
              </a:rPr>
              <a:t>-   proudění vzduchu kolem povrchu konstrukce (vnitřního nebo vnějšího)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668E025D-036F-43C6-9171-48CDFBDB3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647F0B5-17E5-4401-89C0-D00298EB8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58893" y="6376671"/>
            <a:ext cx="511174" cy="365125"/>
          </a:xfrm>
        </p:spPr>
        <p:txBody>
          <a:bodyPr/>
          <a:lstStyle/>
          <a:p>
            <a:pPr>
              <a:defRPr/>
            </a:pPr>
            <a:fld id="{4BD925F4-157D-4225-A82C-3CE8D3ECA8C1}" type="slidenum">
              <a:rPr lang="cs-CZ" smtClean="0"/>
              <a:pPr>
                <a:defRPr/>
              </a:pPr>
              <a:t>130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87680" y="1602824"/>
            <a:ext cx="11226800" cy="367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marL="1257300" indent="-1257300" eaLnBrk="0" hangingPunct="0">
              <a:tabLst>
                <a:tab pos="1257300" algn="l"/>
              </a:tabLst>
            </a:pPr>
            <a:endParaRPr lang="cs-CZ" sz="1600" i="1" dirty="0"/>
          </a:p>
          <a:p>
            <a:pPr marL="266700" indent="-266700" eaLnBrk="0" hangingPunct="0">
              <a:buFont typeface="Wingdings" pitchFamily="2" charset="2"/>
              <a:buChar char="Ø"/>
            </a:pPr>
            <a:r>
              <a:rPr lang="cs-CZ" sz="1600" b="1" i="1" u="sng" dirty="0"/>
              <a:t>výpočet roční bilance vodní páry v konstrukci</a:t>
            </a:r>
            <a:r>
              <a:rPr lang="cs-CZ" sz="1600" b="1" i="1" dirty="0"/>
              <a:t>  </a:t>
            </a:r>
            <a:r>
              <a:rPr lang="cs-CZ" sz="1600" dirty="0"/>
              <a:t>podle ČSN 73 0540-4</a:t>
            </a:r>
          </a:p>
          <a:p>
            <a:pPr algn="just" eaLnBrk="0" hangingPunct="0"/>
            <a:endParaRPr lang="cs-CZ" sz="1600" dirty="0"/>
          </a:p>
          <a:p>
            <a:pPr marL="2667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u="sng" dirty="0">
                <a:cs typeface="Arial" charset="0"/>
              </a:rPr>
              <a:t>Postup:</a:t>
            </a: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určí se </a:t>
            </a:r>
            <a:r>
              <a:rPr lang="cs-CZ" sz="1600" b="1" i="1" dirty="0">
                <a:cs typeface="Arial" charset="0"/>
              </a:rPr>
              <a:t>řada teplot venkovního vzduchu</a:t>
            </a:r>
            <a:r>
              <a:rPr lang="cs-CZ" sz="1600" dirty="0">
                <a:cs typeface="Arial" charset="0"/>
              </a:rPr>
              <a:t>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ae,j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, pro které se bude počítat množství zkondenzované nebo vypařitelné vodní páry – obvykle se </a:t>
            </a:r>
            <a:r>
              <a:rPr lang="cs-CZ" sz="1600" dirty="0"/>
              <a:t>k </a:t>
            </a:r>
            <a:r>
              <a:rPr lang="cs-CZ" sz="1600" b="1" dirty="0"/>
              <a:t>zimní</a:t>
            </a:r>
            <a:r>
              <a:rPr lang="cs-CZ" sz="1600" dirty="0"/>
              <a:t> návrhové venkovní teplotě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dirty="0"/>
              <a:t> </a:t>
            </a:r>
            <a:r>
              <a:rPr lang="cs-CZ" sz="1600" b="1" i="1" dirty="0"/>
              <a:t> </a:t>
            </a:r>
            <a:r>
              <a:rPr lang="cs-CZ" sz="1600" dirty="0"/>
              <a:t>postupně připočítává 5 ºC až po </a:t>
            </a:r>
            <a:r>
              <a:rPr lang="cs-CZ" sz="1600" b="1" dirty="0"/>
              <a:t>letní</a:t>
            </a:r>
            <a:r>
              <a:rPr lang="cs-CZ" sz="1600" dirty="0"/>
              <a:t> návrhovou venkovní teplotu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em</a:t>
            </a:r>
            <a:r>
              <a:rPr lang="cs-CZ" sz="1600" b="1" i="1" baseline="30000" dirty="0"/>
              <a:t>*</a:t>
            </a:r>
            <a:r>
              <a:rPr lang="cs-CZ" sz="1600" b="1" i="1" dirty="0"/>
              <a:t>  </a:t>
            </a:r>
            <a:r>
              <a:rPr lang="cs-CZ" sz="1600" dirty="0"/>
              <a:t>tak, aby byl pokrytý rozsah teplot venkovního vzduchu během celého (modelového) roku</a:t>
            </a: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ke každé teplotě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ae,j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se určí </a:t>
            </a:r>
            <a:r>
              <a:rPr lang="cs-CZ" sz="1600" b="1" i="1" dirty="0">
                <a:cs typeface="Arial" charset="0"/>
              </a:rPr>
              <a:t>doba jejího trvání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 err="1">
                <a:cs typeface="Arial" charset="0"/>
              </a:rPr>
              <a:t>t</a:t>
            </a:r>
            <a:r>
              <a:rPr lang="cs-CZ" sz="1600" b="1" i="1" baseline="-25000" dirty="0" err="1">
                <a:cs typeface="Arial" charset="0"/>
              </a:rPr>
              <a:t>e</a:t>
            </a:r>
            <a:r>
              <a:rPr lang="cs-CZ" sz="1600" i="1" dirty="0">
                <a:cs typeface="Arial" charset="0"/>
              </a:rPr>
              <a:t> </a:t>
            </a:r>
            <a:r>
              <a:rPr lang="cs-CZ" sz="1600" dirty="0"/>
              <a:t>[s]</a:t>
            </a:r>
            <a:r>
              <a:rPr lang="cs-CZ" sz="1600" dirty="0">
                <a:cs typeface="Arial" charset="0"/>
              </a:rPr>
              <a:t> během roku (tzv. </a:t>
            </a:r>
            <a:r>
              <a:rPr lang="cs-CZ" sz="1600" b="1" i="1" dirty="0">
                <a:cs typeface="Arial" charset="0"/>
              </a:rPr>
              <a:t>četnost teploty</a:t>
            </a:r>
            <a:r>
              <a:rPr lang="cs-CZ" sz="1600" dirty="0">
                <a:cs typeface="Arial" charset="0"/>
              </a:rPr>
              <a:t>) – udává, po jakou dobu v </a:t>
            </a:r>
            <a:r>
              <a:rPr lang="cs-CZ" sz="1600" dirty="0"/>
              <a:t>[s]</a:t>
            </a:r>
            <a:r>
              <a:rPr lang="cs-CZ" sz="1600" dirty="0">
                <a:cs typeface="Arial" charset="0"/>
              </a:rPr>
              <a:t> daná teplota trvá v průměrném (referenčním) roce (podle ČSN 73 0540- 3, Tabulka H.4)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711051" y="3990975"/>
            <a:ext cx="7798930" cy="33855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cs-CZ" sz="1600" b="1" i="1" dirty="0"/>
              <a:t>-15	-10	-5	0	5	10	15	20	25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69AB9F9-629C-48A8-865B-B91772535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20447BF3-BB25-43A1-ABB7-19E1705C9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9649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31600" y="6356350"/>
            <a:ext cx="459108" cy="206375"/>
          </a:xfrm>
        </p:spPr>
        <p:txBody>
          <a:bodyPr/>
          <a:lstStyle/>
          <a:p>
            <a:pPr>
              <a:defRPr/>
            </a:pPr>
            <a:fld id="{01B77279-6603-4046-8160-ABB180DD69BD}" type="slidenum">
              <a:rPr lang="cs-CZ" smtClean="0"/>
              <a:pPr>
                <a:defRPr/>
              </a:pPr>
              <a:t>131</a:t>
            </a:fld>
            <a:endParaRPr lang="cs-CZ" dirty="0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F2478218-134E-46A3-B8AC-F5C34D16805A}"/>
              </a:ext>
            </a:extLst>
          </p:cNvPr>
          <p:cNvGrpSpPr>
            <a:grpSpLocks noChangeAspect="1"/>
          </p:cNvGrpSpPr>
          <p:nvPr/>
        </p:nvGrpSpPr>
        <p:grpSpPr>
          <a:xfrm>
            <a:off x="714065" y="1308616"/>
            <a:ext cx="5138095" cy="4116967"/>
            <a:chOff x="1977157" y="210905"/>
            <a:chExt cx="7927257" cy="6351820"/>
          </a:xfrm>
        </p:grpSpPr>
        <p:pic>
          <p:nvPicPr>
            <p:cNvPr id="583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7157" y="210905"/>
              <a:ext cx="7927257" cy="6351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Obdélník 14"/>
            <p:cNvSpPr/>
            <p:nvPr/>
          </p:nvSpPr>
          <p:spPr>
            <a:xfrm>
              <a:off x="5857875" y="981076"/>
              <a:ext cx="762000" cy="657225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50196"/>
              </a:scheme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6" name="Obdélník 15"/>
            <p:cNvSpPr/>
            <p:nvPr/>
          </p:nvSpPr>
          <p:spPr>
            <a:xfrm>
              <a:off x="8248651" y="981075"/>
              <a:ext cx="752475" cy="647700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50196"/>
              </a:schemeClr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7" name="Obdélník 6"/>
            <p:cNvSpPr/>
            <p:nvPr/>
          </p:nvSpPr>
          <p:spPr>
            <a:xfrm>
              <a:off x="5838825" y="2800351"/>
              <a:ext cx="800100" cy="3419475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50196"/>
              </a:schemeClr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8220075" y="2228850"/>
              <a:ext cx="800100" cy="3981450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50196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1" name="Obdélník 20"/>
            <p:cNvSpPr/>
            <p:nvPr/>
          </p:nvSpPr>
          <p:spPr>
            <a:xfrm>
              <a:off x="4410075" y="981076"/>
              <a:ext cx="666750" cy="5229225"/>
            </a:xfrm>
            <a:prstGeom prst="rect">
              <a:avLst/>
            </a:prstGeom>
            <a:solidFill>
              <a:schemeClr val="bg1">
                <a:lumMod val="7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2" name="Obdélník 21"/>
            <p:cNvSpPr/>
            <p:nvPr/>
          </p:nvSpPr>
          <p:spPr>
            <a:xfrm>
              <a:off x="5124450" y="981076"/>
              <a:ext cx="666750" cy="5229225"/>
            </a:xfrm>
            <a:prstGeom prst="rect">
              <a:avLst/>
            </a:prstGeom>
            <a:solidFill>
              <a:srgbClr val="FFEDA3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6686550" y="962026"/>
              <a:ext cx="762000" cy="5229225"/>
            </a:xfrm>
            <a:prstGeom prst="rect">
              <a:avLst/>
            </a:prstGeom>
            <a:solidFill>
              <a:schemeClr val="bg1">
                <a:lumMod val="7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13" name="Přímá spojovací čára 12"/>
            <p:cNvCxnSpPr/>
            <p:nvPr/>
          </p:nvCxnSpPr>
          <p:spPr>
            <a:xfrm>
              <a:off x="2552700" y="2800350"/>
              <a:ext cx="409575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ovací čára 25"/>
            <p:cNvCxnSpPr/>
            <p:nvPr/>
          </p:nvCxnSpPr>
          <p:spPr>
            <a:xfrm>
              <a:off x="2581275" y="2771775"/>
              <a:ext cx="0" cy="3429000"/>
            </a:xfrm>
            <a:prstGeom prst="line">
              <a:avLst/>
            </a:prstGeom>
            <a:ln w="57150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římá spojovací čára 27"/>
            <p:cNvCxnSpPr/>
            <p:nvPr/>
          </p:nvCxnSpPr>
          <p:spPr>
            <a:xfrm>
              <a:off x="2114550" y="2190751"/>
              <a:ext cx="0" cy="4010025"/>
            </a:xfrm>
            <a:prstGeom prst="line">
              <a:avLst/>
            </a:prstGeom>
            <a:ln w="57150">
              <a:solidFill>
                <a:srgbClr val="0000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8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3276" r="892"/>
            <a:stretch>
              <a:fillRect/>
            </a:stretch>
          </p:blipFill>
          <p:spPr bwMode="auto">
            <a:xfrm>
              <a:off x="8198004" y="2492524"/>
              <a:ext cx="849144" cy="281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Obdélník 23"/>
            <p:cNvSpPr/>
            <p:nvPr/>
          </p:nvSpPr>
          <p:spPr>
            <a:xfrm>
              <a:off x="7515225" y="962026"/>
              <a:ext cx="666750" cy="5229225"/>
            </a:xfrm>
            <a:prstGeom prst="rect">
              <a:avLst/>
            </a:prstGeom>
            <a:solidFill>
              <a:srgbClr val="FFEDA3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18" name="Přímá spojovací čára 17"/>
            <p:cNvCxnSpPr/>
            <p:nvPr/>
          </p:nvCxnSpPr>
          <p:spPr>
            <a:xfrm>
              <a:off x="2095500" y="2219325"/>
              <a:ext cx="6934200" cy="0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bdélník 3">
            <a:extLst>
              <a:ext uri="{FF2B5EF4-FFF2-40B4-BE49-F238E27FC236}">
                <a16:creationId xmlns:a16="http://schemas.microsoft.com/office/drawing/2014/main" id="{7874B6E7-3045-42C2-8988-698A7581D384}"/>
              </a:ext>
            </a:extLst>
          </p:cNvPr>
          <p:cNvSpPr/>
          <p:nvPr/>
        </p:nvSpPr>
        <p:spPr>
          <a:xfrm>
            <a:off x="6427333" y="3134606"/>
            <a:ext cx="4969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cs typeface="Arial" charset="0"/>
              </a:rPr>
              <a:t>Četnost teploty </a:t>
            </a:r>
            <a:r>
              <a:rPr lang="cs-CZ" dirty="0" err="1">
                <a:cs typeface="Arial" charset="0"/>
              </a:rPr>
              <a:t>venk</a:t>
            </a:r>
            <a:r>
              <a:rPr lang="cs-CZ" dirty="0">
                <a:cs typeface="Arial" charset="0"/>
              </a:rPr>
              <a:t>. vzduchu v modelovém roce dle ČSN 73 0540- 3, Tabulka H.4</a:t>
            </a:r>
            <a:endParaRPr lang="cs-CZ" dirty="0"/>
          </a:p>
        </p:txBody>
      </p:sp>
      <p:pic>
        <p:nvPicPr>
          <p:cNvPr id="1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787498F-2A69-46E4-8A22-0B0A4978D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4DFAC191-D895-4B43-B990-3CE5B5B36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65028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332472" y="6221052"/>
            <a:ext cx="476655" cy="365125"/>
          </a:xfrm>
        </p:spPr>
        <p:txBody>
          <a:bodyPr/>
          <a:lstStyle/>
          <a:p>
            <a:pPr>
              <a:defRPr/>
            </a:pPr>
            <a:fld id="{4BD925F4-157D-4225-A82C-3CE8D3ECA8C1}" type="slidenum">
              <a:rPr lang="cs-CZ" smtClean="0"/>
              <a:pPr>
                <a:defRPr/>
              </a:pPr>
              <a:t>132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36880" y="1570435"/>
            <a:ext cx="113792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stanoví </a:t>
            </a:r>
            <a:r>
              <a:rPr lang="cs-CZ" sz="1600" b="1" i="1" dirty="0">
                <a:cs typeface="Arial" charset="0"/>
              </a:rPr>
              <a:t>se oblast kondenzace</a:t>
            </a:r>
            <a:r>
              <a:rPr lang="cs-CZ" sz="1600" dirty="0">
                <a:cs typeface="Arial" charset="0"/>
              </a:rPr>
              <a:t> vodní páry</a:t>
            </a: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endParaRPr lang="cs-CZ" sz="1600" dirty="0">
              <a:cs typeface="Arial" charset="0"/>
            </a:endParaRPr>
          </a:p>
          <a:p>
            <a:pPr marL="542925" indent="-27622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pro každou teplotu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ae,j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se stanoví difuzní tok vodní páry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/>
              <a:t>[kg/(m</a:t>
            </a:r>
            <a:r>
              <a:rPr lang="cs-CZ" sz="1600" baseline="30000" dirty="0"/>
              <a:t>2</a:t>
            </a:r>
            <a:r>
              <a:rPr lang="cs-CZ" sz="1600" dirty="0"/>
              <a:t>.s)], </a:t>
            </a:r>
            <a:r>
              <a:rPr lang="cs-CZ" sz="1600" b="1" i="1" dirty="0"/>
              <a:t>který přichází k místu kondenzace</a:t>
            </a:r>
            <a:r>
              <a:rPr lang="cs-CZ" sz="1600" dirty="0"/>
              <a:t>:</a:t>
            </a:r>
          </a:p>
          <a:p>
            <a:pPr marL="542925" indent="-27622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endParaRPr lang="cs-CZ" sz="1600" dirty="0"/>
          </a:p>
          <a:p>
            <a:pPr marL="542925" indent="-27622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a </a:t>
            </a:r>
            <a:r>
              <a:rPr lang="cs-CZ" sz="1600" dirty="0">
                <a:cs typeface="Arial" charset="0"/>
              </a:rPr>
              <a:t>difuzní tok vodní páry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/>
              <a:t>[kg/(m</a:t>
            </a:r>
            <a:r>
              <a:rPr lang="cs-CZ" sz="1600" baseline="30000" dirty="0"/>
              <a:t>2</a:t>
            </a:r>
            <a:r>
              <a:rPr lang="cs-CZ" sz="1600" dirty="0"/>
              <a:t>.s)], </a:t>
            </a:r>
            <a:r>
              <a:rPr lang="cs-CZ" sz="1600" b="1" i="1" dirty="0"/>
              <a:t>který proudí z místa kondenzace</a:t>
            </a:r>
            <a:r>
              <a:rPr lang="cs-CZ" sz="1600" dirty="0"/>
              <a:t> ven z konstrukce:</a:t>
            </a:r>
          </a:p>
          <a:p>
            <a:pPr marL="542925" indent="-276225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92075" algn="just">
              <a:spcBef>
                <a:spcPts val="300"/>
              </a:spcBef>
              <a:spcAft>
                <a:spcPts val="300"/>
              </a:spcAft>
              <a:tabLst>
                <a:tab pos="538163" algn="l"/>
                <a:tab pos="1524000" algn="l"/>
                <a:tab pos="1971675" algn="l"/>
              </a:tabLst>
              <a:defRPr/>
            </a:pPr>
            <a:r>
              <a:rPr lang="cs-CZ" sz="1600" dirty="0"/>
              <a:t>kde:	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i</a:t>
            </a:r>
            <a:r>
              <a:rPr lang="cs-CZ" sz="1600" b="1" i="1" baseline="-25000" dirty="0"/>
              <a:t> ,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e</a:t>
            </a:r>
            <a:r>
              <a:rPr lang="cs-CZ" sz="1600" dirty="0"/>
              <a:t>	jsou	parciální tlaky vodní páry na vnitřní a vnější straně konstrukce [</a:t>
            </a:r>
            <a:r>
              <a:rPr lang="cs-CZ" sz="1600" dirty="0" err="1"/>
              <a:t>Pa</a:t>
            </a:r>
            <a:r>
              <a:rPr lang="cs-CZ" sz="1600" dirty="0"/>
              <a:t>]</a:t>
            </a:r>
          </a:p>
          <a:p>
            <a:pPr marL="92075" algn="just">
              <a:spcBef>
                <a:spcPts val="300"/>
              </a:spcBef>
              <a:spcAft>
                <a:spcPts val="300"/>
              </a:spcAft>
              <a:tabLst>
                <a:tab pos="538163" algn="l"/>
                <a:tab pos="1524000" algn="l"/>
                <a:tab pos="1971675" algn="l"/>
              </a:tabLst>
              <a:defRPr/>
            </a:pPr>
            <a:r>
              <a:rPr lang="cs-CZ" sz="1600" dirty="0"/>
              <a:t>	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sat,B</a:t>
            </a:r>
            <a:r>
              <a:rPr lang="cs-CZ" sz="1600" dirty="0"/>
              <a:t> , </a:t>
            </a:r>
            <a:r>
              <a:rPr lang="cs-CZ" sz="1600" b="1" i="1" dirty="0" err="1"/>
              <a:t>p</a:t>
            </a:r>
            <a:r>
              <a:rPr lang="cs-CZ" sz="1600" b="1" i="1" baseline="-25000" dirty="0" err="1"/>
              <a:t>sat,B</a:t>
            </a:r>
            <a:r>
              <a:rPr lang="cs-CZ" sz="1600" dirty="0"/>
              <a:t>	 	parciální tlaky </a:t>
            </a:r>
            <a:r>
              <a:rPr lang="cs-CZ" sz="1600" b="1" i="1" dirty="0"/>
              <a:t>nasycené</a:t>
            </a:r>
            <a:r>
              <a:rPr lang="cs-CZ" sz="1600" dirty="0"/>
              <a:t> vodní páry na hranicích </a:t>
            </a:r>
            <a:r>
              <a:rPr lang="cs-CZ" sz="1600" b="1" i="1" dirty="0"/>
              <a:t>A </a:t>
            </a:r>
            <a:r>
              <a:rPr lang="cs-CZ" sz="1600" dirty="0" err="1"/>
              <a:t>a</a:t>
            </a:r>
            <a:r>
              <a:rPr lang="cs-CZ" sz="1600" b="1" i="1" dirty="0"/>
              <a:t> B</a:t>
            </a:r>
            <a:r>
              <a:rPr lang="cs-CZ" sz="1600" dirty="0"/>
              <a:t> kondenzační oblasti [Pa]</a:t>
            </a:r>
          </a:p>
          <a:p>
            <a:pPr marL="92075" algn="just">
              <a:spcBef>
                <a:spcPts val="300"/>
              </a:spcBef>
              <a:spcAft>
                <a:spcPts val="300"/>
              </a:spcAft>
              <a:tabLst>
                <a:tab pos="538163" algn="l"/>
                <a:tab pos="1524000" algn="l"/>
                <a:tab pos="1971675" algn="l"/>
              </a:tabLst>
              <a:defRPr/>
            </a:pPr>
            <a:r>
              <a:rPr lang="cs-CZ" sz="1600" dirty="0"/>
              <a:t>	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pA</a:t>
            </a:r>
            <a:r>
              <a:rPr lang="cs-CZ" sz="1600" dirty="0"/>
              <a:t> , </a:t>
            </a:r>
            <a:r>
              <a:rPr lang="cs-CZ" sz="1600" b="1" i="1" dirty="0" err="1"/>
              <a:t>Z</a:t>
            </a:r>
            <a:r>
              <a:rPr lang="cs-CZ" sz="1600" b="1" i="1" baseline="-25000" dirty="0" err="1"/>
              <a:t>pB</a:t>
            </a:r>
            <a:r>
              <a:rPr lang="cs-CZ" sz="1600" dirty="0"/>
              <a:t>		difuzní odpor od vnitřního povrchu konstrukce k hranici </a:t>
            </a:r>
            <a:r>
              <a:rPr lang="cs-CZ" sz="1600" b="1" i="1" dirty="0"/>
              <a:t>A </a:t>
            </a:r>
            <a:r>
              <a:rPr lang="cs-CZ" sz="1600" dirty="0" err="1"/>
              <a:t>a</a:t>
            </a:r>
            <a:r>
              <a:rPr lang="cs-CZ" sz="1600" dirty="0"/>
              <a:t> od hranice </a:t>
            </a:r>
            <a:r>
              <a:rPr lang="cs-CZ" sz="1600" b="1" i="1" dirty="0"/>
              <a:t>B</a:t>
            </a:r>
            <a:r>
              <a:rPr lang="cs-CZ" sz="1600" dirty="0"/>
              <a:t> k vnějšímu povrchu konstrukce  [m/s]</a:t>
            </a: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218146"/>
              </p:ext>
            </p:extLst>
          </p:nvPr>
        </p:nvGraphicFramePr>
        <p:xfrm>
          <a:off x="10013783" y="2103218"/>
          <a:ext cx="13970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28" name="Rovnice" r:id="rId3" imgW="1396800" imgH="596880" progId="Equation.3">
                  <p:embed/>
                </p:oleObj>
              </mc:Choice>
              <mc:Fallback>
                <p:oleObj name="Rovnice" r:id="rId3" imgW="139680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3783" y="2103218"/>
                        <a:ext cx="13970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940912"/>
              </p:ext>
            </p:extLst>
          </p:nvPr>
        </p:nvGraphicFramePr>
        <p:xfrm>
          <a:off x="8686409" y="2732518"/>
          <a:ext cx="14097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29" name="Rovnice" r:id="rId5" imgW="1409400" imgH="596880" progId="Equation.3">
                  <p:embed/>
                </p:oleObj>
              </mc:Choice>
              <mc:Fallback>
                <p:oleObj name="Rovnice" r:id="rId5" imgW="140940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6409" y="2732518"/>
                        <a:ext cx="14097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353ED41-5391-44BA-BC1A-405F2D1B19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6" name="Picture 3">
            <a:extLst>
              <a:ext uri="{FF2B5EF4-FFF2-40B4-BE49-F238E27FC236}">
                <a16:creationId xmlns:a16="http://schemas.microsoft.com/office/drawing/2014/main" id="{42BDBFA5-C447-4043-B546-1039C9FD96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88875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332472" y="6221052"/>
            <a:ext cx="476655" cy="365125"/>
          </a:xfrm>
        </p:spPr>
        <p:txBody>
          <a:bodyPr/>
          <a:lstStyle/>
          <a:p>
            <a:pPr>
              <a:defRPr/>
            </a:pPr>
            <a:fld id="{4BD925F4-157D-4225-A82C-3CE8D3ECA8C1}" type="slidenum">
              <a:rPr lang="cs-CZ" smtClean="0"/>
              <a:pPr>
                <a:defRPr/>
              </a:pPr>
              <a:t>133</a:t>
            </a:fld>
            <a:endParaRPr lang="cs-CZ" dirty="0"/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7F9A5837-FB57-41E5-8A2B-3B5E3B527073}"/>
              </a:ext>
            </a:extLst>
          </p:cNvPr>
          <p:cNvGrpSpPr>
            <a:grpSpLocks noChangeAspect="1"/>
          </p:cNvGrpSpPr>
          <p:nvPr/>
        </p:nvGrpSpPr>
        <p:grpSpPr>
          <a:xfrm>
            <a:off x="3253829" y="1998524"/>
            <a:ext cx="4876296" cy="2860952"/>
            <a:chOff x="5884414" y="411606"/>
            <a:chExt cx="3834006" cy="2249435"/>
          </a:xfrm>
        </p:grpSpPr>
        <p:cxnSp>
          <p:nvCxnSpPr>
            <p:cNvPr id="71" name="Přímá spojovací čára 70"/>
            <p:cNvCxnSpPr/>
            <p:nvPr/>
          </p:nvCxnSpPr>
          <p:spPr>
            <a:xfrm>
              <a:off x="8075143" y="2414815"/>
              <a:ext cx="56850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římá spojovací čára 55"/>
            <p:cNvCxnSpPr/>
            <p:nvPr/>
          </p:nvCxnSpPr>
          <p:spPr>
            <a:xfrm>
              <a:off x="7130469" y="2415482"/>
              <a:ext cx="63378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Skupina 15"/>
            <p:cNvGrpSpPr/>
            <p:nvPr/>
          </p:nvGrpSpPr>
          <p:grpSpPr>
            <a:xfrm>
              <a:off x="5884414" y="854148"/>
              <a:ext cx="504825" cy="552100"/>
              <a:chOff x="291898" y="5667070"/>
              <a:chExt cx="504825" cy="552100"/>
            </a:xfrm>
          </p:grpSpPr>
          <p:sp>
            <p:nvSpPr>
              <p:cNvPr id="17" name="TextovéPole 16"/>
              <p:cNvSpPr txBox="1"/>
              <p:nvPr/>
            </p:nvSpPr>
            <p:spPr>
              <a:xfrm>
                <a:off x="428625" y="5695950"/>
                <a:ext cx="2728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2800" b="1" i="1" dirty="0"/>
                  <a:t>i</a:t>
                </a:r>
              </a:p>
            </p:txBody>
          </p:sp>
          <p:sp>
            <p:nvSpPr>
              <p:cNvPr id="19" name="Elipsa 18"/>
              <p:cNvSpPr/>
              <p:nvPr/>
            </p:nvSpPr>
            <p:spPr>
              <a:xfrm>
                <a:off x="291898" y="5667070"/>
                <a:ext cx="504825" cy="495300"/>
              </a:xfrm>
              <a:prstGeom prst="ellipse">
                <a:avLst/>
              </a:prstGeom>
              <a:solidFill>
                <a:srgbClr val="E6B9B8">
                  <a:alpha val="30196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5" name="Skupina 19"/>
            <p:cNvGrpSpPr/>
            <p:nvPr/>
          </p:nvGrpSpPr>
          <p:grpSpPr>
            <a:xfrm>
              <a:off x="9091588" y="881187"/>
              <a:ext cx="504825" cy="525061"/>
              <a:chOff x="314022" y="5694109"/>
              <a:chExt cx="504825" cy="525061"/>
            </a:xfrm>
          </p:grpSpPr>
          <p:sp>
            <p:nvSpPr>
              <p:cNvPr id="21" name="TextovéPole 20"/>
              <p:cNvSpPr txBox="1"/>
              <p:nvPr/>
            </p:nvSpPr>
            <p:spPr>
              <a:xfrm>
                <a:off x="428625" y="5695950"/>
                <a:ext cx="3609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2800" b="1" i="1" dirty="0"/>
                  <a:t>e</a:t>
                </a:r>
              </a:p>
            </p:txBody>
          </p:sp>
          <p:sp>
            <p:nvSpPr>
              <p:cNvPr id="22" name="Elipsa 21"/>
              <p:cNvSpPr/>
              <p:nvPr/>
            </p:nvSpPr>
            <p:spPr>
              <a:xfrm>
                <a:off x="314022" y="5694109"/>
                <a:ext cx="504825" cy="4953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30196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6" name="Skupina 26"/>
            <p:cNvGrpSpPr/>
            <p:nvPr/>
          </p:nvGrpSpPr>
          <p:grpSpPr>
            <a:xfrm>
              <a:off x="7128471" y="411606"/>
              <a:ext cx="1914968" cy="2066471"/>
              <a:chOff x="8941266" y="1962151"/>
              <a:chExt cx="1914968" cy="2066471"/>
            </a:xfrm>
          </p:grpSpPr>
          <p:sp>
            <p:nvSpPr>
              <p:cNvPr id="28" name="Krychle 27"/>
              <p:cNvSpPr/>
              <p:nvPr/>
            </p:nvSpPr>
            <p:spPr>
              <a:xfrm>
                <a:off x="8941708" y="1962151"/>
                <a:ext cx="1914526" cy="1962150"/>
              </a:xfrm>
              <a:prstGeom prst="cube">
                <a:avLst>
                  <a:gd name="adj" fmla="val 20735"/>
                </a:avLst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1" name="Obdélník 30"/>
              <p:cNvSpPr/>
              <p:nvPr/>
            </p:nvSpPr>
            <p:spPr>
              <a:xfrm>
                <a:off x="8946742" y="2364678"/>
                <a:ext cx="1511704" cy="1550095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32" name="Obdélník 31"/>
              <p:cNvSpPr/>
              <p:nvPr/>
            </p:nvSpPr>
            <p:spPr>
              <a:xfrm>
                <a:off x="8946748" y="2364678"/>
                <a:ext cx="1511705" cy="1550095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cxnSp>
            <p:nvCxnSpPr>
              <p:cNvPr id="30" name="Přímá spojovací čára 29"/>
              <p:cNvCxnSpPr/>
              <p:nvPr/>
            </p:nvCxnSpPr>
            <p:spPr>
              <a:xfrm>
                <a:off x="10457996" y="2366736"/>
                <a:ext cx="1" cy="166188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ovací čára 28"/>
              <p:cNvCxnSpPr/>
              <p:nvPr/>
            </p:nvCxnSpPr>
            <p:spPr>
              <a:xfrm>
                <a:off x="8941266" y="2365271"/>
                <a:ext cx="0" cy="16597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Krychle 32"/>
            <p:cNvSpPr/>
            <p:nvPr/>
          </p:nvSpPr>
          <p:spPr>
            <a:xfrm>
              <a:off x="7783452" y="415951"/>
              <a:ext cx="673858" cy="1954293"/>
            </a:xfrm>
            <a:prstGeom prst="cube">
              <a:avLst>
                <a:gd name="adj" fmla="val 58334"/>
              </a:avLst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TextovéPole 41"/>
            <p:cNvSpPr txBox="1"/>
            <p:nvPr/>
          </p:nvSpPr>
          <p:spPr>
            <a:xfrm>
              <a:off x="7524000" y="1049781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A</a:t>
              </a:r>
            </a:p>
          </p:txBody>
        </p:sp>
        <p:sp>
          <p:nvSpPr>
            <p:cNvPr id="43" name="TextovéPole 42"/>
            <p:cNvSpPr txBox="1"/>
            <p:nvPr/>
          </p:nvSpPr>
          <p:spPr>
            <a:xfrm>
              <a:off x="8028825" y="1059306"/>
              <a:ext cx="285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/>
                <a:t>B</a:t>
              </a:r>
            </a:p>
          </p:txBody>
        </p:sp>
        <p:cxnSp>
          <p:nvCxnSpPr>
            <p:cNvPr id="44" name="Přímá spojovací čára 43"/>
            <p:cNvCxnSpPr/>
            <p:nvPr/>
          </p:nvCxnSpPr>
          <p:spPr>
            <a:xfrm>
              <a:off x="6883531" y="2383280"/>
              <a:ext cx="2809875" cy="1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ovací čára 44"/>
            <p:cNvCxnSpPr/>
            <p:nvPr/>
          </p:nvCxnSpPr>
          <p:spPr>
            <a:xfrm flipV="1">
              <a:off x="6883530" y="430655"/>
              <a:ext cx="0" cy="196215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ovéPole 45"/>
            <p:cNvSpPr txBox="1"/>
            <p:nvPr/>
          </p:nvSpPr>
          <p:spPr>
            <a:xfrm rot="16200000">
              <a:off x="6406509" y="660825"/>
              <a:ext cx="664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 err="1"/>
                <a:t>Pa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sp>
          <p:nvSpPr>
            <p:cNvPr id="47" name="TextovéPole 46"/>
            <p:cNvSpPr txBox="1"/>
            <p:nvPr/>
          </p:nvSpPr>
          <p:spPr>
            <a:xfrm>
              <a:off x="8874022" y="2032424"/>
              <a:ext cx="844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b="1" i="1" dirty="0" err="1"/>
                <a:t>Z</a:t>
              </a:r>
              <a:r>
                <a:rPr lang="cs-CZ" sz="1600" b="1" i="1" baseline="-25000" dirty="0" err="1"/>
                <a:t>p</a:t>
              </a:r>
              <a:r>
                <a:rPr lang="cs-CZ" sz="1600" b="1" dirty="0"/>
                <a:t> </a:t>
              </a:r>
              <a:r>
                <a:rPr lang="el-GR" sz="1600" dirty="0"/>
                <a:t>[</a:t>
              </a:r>
              <a:r>
                <a:rPr lang="cs-CZ" sz="1600" dirty="0"/>
                <a:t>m/s</a:t>
              </a:r>
              <a:r>
                <a:rPr lang="el-GR" sz="1600" dirty="0"/>
                <a:t>]</a:t>
              </a:r>
              <a:endParaRPr lang="cs-CZ" sz="1600" dirty="0"/>
            </a:p>
          </p:txBody>
        </p:sp>
        <p:cxnSp>
          <p:nvCxnSpPr>
            <p:cNvPr id="50" name="Přímá spojovací čára 49"/>
            <p:cNvCxnSpPr/>
            <p:nvPr/>
          </p:nvCxnSpPr>
          <p:spPr>
            <a:xfrm flipH="1" flipV="1">
              <a:off x="7146073" y="1416685"/>
              <a:ext cx="1490663" cy="702369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Volný tvar 50"/>
            <p:cNvSpPr/>
            <p:nvPr/>
          </p:nvSpPr>
          <p:spPr>
            <a:xfrm>
              <a:off x="7134647" y="955397"/>
              <a:ext cx="1504950" cy="1019811"/>
            </a:xfrm>
            <a:custGeom>
              <a:avLst/>
              <a:gdLst>
                <a:gd name="connsiteX0" fmla="*/ 0 w 1504950"/>
                <a:gd name="connsiteY0" fmla="*/ 0 h 981075"/>
                <a:gd name="connsiteX1" fmla="*/ 1504950 w 1504950"/>
                <a:gd name="connsiteY1" fmla="*/ 981075 h 981075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997643"/>
                <a:gd name="connsiteX1" fmla="*/ 1504950 w 1504950"/>
                <a:gd name="connsiteY1" fmla="*/ 981075 h 997643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41978"/>
                <a:gd name="connsiteX1" fmla="*/ 1504950 w 1504950"/>
                <a:gd name="connsiteY1" fmla="*/ 981075 h 1041978"/>
                <a:gd name="connsiteX0" fmla="*/ 0 w 1504950"/>
                <a:gd name="connsiteY0" fmla="*/ 0 h 1003185"/>
                <a:gd name="connsiteX1" fmla="*/ 1504950 w 1504950"/>
                <a:gd name="connsiteY1" fmla="*/ 981075 h 1003185"/>
                <a:gd name="connsiteX0" fmla="*/ 0 w 1504950"/>
                <a:gd name="connsiteY0" fmla="*/ 0 h 1014269"/>
                <a:gd name="connsiteX1" fmla="*/ 1504950 w 1504950"/>
                <a:gd name="connsiteY1" fmla="*/ 981075 h 1014269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  <a:gd name="connsiteX0" fmla="*/ 0 w 1504950"/>
                <a:gd name="connsiteY0" fmla="*/ 0 h 1019811"/>
                <a:gd name="connsiteX1" fmla="*/ 1504950 w 1504950"/>
                <a:gd name="connsiteY1" fmla="*/ 981075 h 10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4950" h="1019811">
                  <a:moveTo>
                    <a:pt x="0" y="0"/>
                  </a:moveTo>
                  <a:cubicBezTo>
                    <a:pt x="468399" y="759287"/>
                    <a:pt x="776085" y="1019811"/>
                    <a:pt x="1504950" y="981075"/>
                  </a:cubicBezTo>
                </a:path>
              </a:pathLst>
            </a:cu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Obdélník 33"/>
            <p:cNvSpPr/>
            <p:nvPr/>
          </p:nvSpPr>
          <p:spPr>
            <a:xfrm>
              <a:off x="7778910" y="798871"/>
              <a:ext cx="290754" cy="1571757"/>
            </a:xfrm>
            <a:prstGeom prst="rect">
              <a:avLst/>
            </a:prstGeom>
            <a:solidFill>
              <a:srgbClr val="00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TextovéPole 40"/>
            <p:cNvSpPr txBox="1"/>
            <p:nvPr/>
          </p:nvSpPr>
          <p:spPr>
            <a:xfrm rot="16200000">
              <a:off x="7249180" y="1459356"/>
              <a:ext cx="13405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dirty="0"/>
                <a:t>oblast kondenzace</a:t>
              </a:r>
            </a:p>
          </p:txBody>
        </p:sp>
        <p:sp>
          <p:nvSpPr>
            <p:cNvPr id="57" name="TextovéPole 56"/>
            <p:cNvSpPr txBox="1">
              <a:spLocks noChangeArrowheads="1"/>
            </p:cNvSpPr>
            <p:nvPr/>
          </p:nvSpPr>
          <p:spPr bwMode="auto">
            <a:xfrm>
              <a:off x="6851780" y="1139571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i</a:t>
              </a:r>
              <a:endParaRPr lang="cs-CZ" sz="1400" b="1" dirty="0"/>
            </a:p>
          </p:txBody>
        </p:sp>
        <p:sp>
          <p:nvSpPr>
            <p:cNvPr id="58" name="TextovéPole 57"/>
            <p:cNvSpPr txBox="1">
              <a:spLocks noChangeArrowheads="1"/>
            </p:cNvSpPr>
            <p:nvPr/>
          </p:nvSpPr>
          <p:spPr bwMode="auto">
            <a:xfrm>
              <a:off x="8580265" y="2015010"/>
              <a:ext cx="38893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e</a:t>
              </a:r>
              <a:endParaRPr lang="cs-CZ" sz="1400" b="1" dirty="0"/>
            </a:p>
          </p:txBody>
        </p:sp>
        <p:sp>
          <p:nvSpPr>
            <p:cNvPr id="49" name="TextovéPole 48"/>
            <p:cNvSpPr txBox="1">
              <a:spLocks noChangeArrowheads="1"/>
            </p:cNvSpPr>
            <p:nvPr/>
          </p:nvSpPr>
          <p:spPr bwMode="auto">
            <a:xfrm>
              <a:off x="6359016" y="1462510"/>
              <a:ext cx="6286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sat</a:t>
              </a:r>
              <a:r>
                <a:rPr lang="cs-CZ" sz="1400" b="1" i="1" baseline="-25000" dirty="0"/>
                <a:t>,A</a:t>
              </a:r>
              <a:endParaRPr lang="cs-CZ" sz="1400" b="1" dirty="0"/>
            </a:p>
          </p:txBody>
        </p:sp>
        <p:sp>
          <p:nvSpPr>
            <p:cNvPr id="59" name="TextovéPole 58"/>
            <p:cNvSpPr txBox="1">
              <a:spLocks noChangeArrowheads="1"/>
            </p:cNvSpPr>
            <p:nvPr/>
          </p:nvSpPr>
          <p:spPr bwMode="auto">
            <a:xfrm>
              <a:off x="8580940" y="1591264"/>
              <a:ext cx="6286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p</a:t>
              </a:r>
              <a:r>
                <a:rPr lang="cs-CZ" sz="1400" b="1" i="1" baseline="-25000" dirty="0" err="1"/>
                <a:t>sat</a:t>
              </a:r>
              <a:r>
                <a:rPr lang="cs-CZ" sz="1400" b="1" i="1" baseline="-25000" dirty="0"/>
                <a:t>,B</a:t>
              </a:r>
              <a:endParaRPr lang="cs-CZ" sz="1400" b="1" dirty="0"/>
            </a:p>
          </p:txBody>
        </p:sp>
        <p:cxnSp>
          <p:nvCxnSpPr>
            <p:cNvPr id="61" name="Přímá spojovací čára 60"/>
            <p:cNvCxnSpPr/>
            <p:nvPr/>
          </p:nvCxnSpPr>
          <p:spPr>
            <a:xfrm>
              <a:off x="6824476" y="1740459"/>
              <a:ext cx="963465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Přímá spojovací čára 63"/>
            <p:cNvCxnSpPr/>
            <p:nvPr/>
          </p:nvCxnSpPr>
          <p:spPr>
            <a:xfrm>
              <a:off x="8068951" y="1883194"/>
              <a:ext cx="620009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Skupina 59"/>
            <p:cNvGrpSpPr/>
            <p:nvPr/>
          </p:nvGrpSpPr>
          <p:grpSpPr>
            <a:xfrm>
              <a:off x="7771938" y="2275895"/>
              <a:ext cx="299634" cy="185980"/>
              <a:chOff x="6946308" y="2207190"/>
              <a:chExt cx="299634" cy="185980"/>
            </a:xfrm>
          </p:grpSpPr>
          <p:cxnSp>
            <p:nvCxnSpPr>
              <p:cNvPr id="76" name="Přímá spojovací čára 75"/>
              <p:cNvCxnSpPr/>
              <p:nvPr/>
            </p:nvCxnSpPr>
            <p:spPr>
              <a:xfrm>
                <a:off x="6946308" y="2207190"/>
                <a:ext cx="0" cy="1859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Přímá spojovací čára 78"/>
              <p:cNvCxnSpPr/>
              <p:nvPr/>
            </p:nvCxnSpPr>
            <p:spPr>
              <a:xfrm>
                <a:off x="7245942" y="2207190"/>
                <a:ext cx="0" cy="1859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ovéPole 47"/>
            <p:cNvSpPr txBox="1">
              <a:spLocks noChangeArrowheads="1"/>
            </p:cNvSpPr>
            <p:nvPr/>
          </p:nvSpPr>
          <p:spPr bwMode="auto">
            <a:xfrm>
              <a:off x="7266490" y="2353264"/>
              <a:ext cx="4933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Z</a:t>
              </a:r>
              <a:r>
                <a:rPr lang="cs-CZ" sz="1400" b="1" i="1" baseline="-25000" dirty="0" err="1"/>
                <a:t>p</a:t>
              </a:r>
              <a:r>
                <a:rPr lang="cs-CZ" sz="1400" b="1" i="1" baseline="-25000" dirty="0"/>
                <a:t>,A</a:t>
              </a:r>
              <a:endParaRPr lang="cs-CZ" sz="1400" b="1" dirty="0"/>
            </a:p>
          </p:txBody>
        </p:sp>
        <p:sp>
          <p:nvSpPr>
            <p:cNvPr id="52" name="TextovéPole 51"/>
            <p:cNvSpPr txBox="1">
              <a:spLocks noChangeArrowheads="1"/>
            </p:cNvSpPr>
            <p:nvPr/>
          </p:nvSpPr>
          <p:spPr bwMode="auto">
            <a:xfrm>
              <a:off x="8095165" y="2351055"/>
              <a:ext cx="5219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cs-CZ" sz="1400" b="1" i="1" dirty="0" err="1"/>
                <a:t>Z</a:t>
              </a:r>
              <a:r>
                <a:rPr lang="cs-CZ" sz="1400" b="1" i="1" baseline="-25000" dirty="0" err="1"/>
                <a:t>p</a:t>
              </a:r>
              <a:r>
                <a:rPr lang="cs-CZ" sz="1400" b="1" i="1" baseline="-25000" dirty="0"/>
                <a:t>,B</a:t>
              </a:r>
              <a:endParaRPr lang="cs-CZ" sz="1400" b="1" dirty="0"/>
            </a:p>
          </p:txBody>
        </p:sp>
        <p:sp>
          <p:nvSpPr>
            <p:cNvPr id="53" name="Elipsa 52"/>
            <p:cNvSpPr/>
            <p:nvPr/>
          </p:nvSpPr>
          <p:spPr>
            <a:xfrm>
              <a:off x="7104831" y="1378929"/>
              <a:ext cx="48639" cy="5350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Elipsa 53"/>
            <p:cNvSpPr/>
            <p:nvPr/>
          </p:nvSpPr>
          <p:spPr>
            <a:xfrm>
              <a:off x="8615420" y="2084845"/>
              <a:ext cx="48639" cy="5350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8" name="Skupina 65"/>
            <p:cNvGrpSpPr/>
            <p:nvPr/>
          </p:nvGrpSpPr>
          <p:grpSpPr>
            <a:xfrm>
              <a:off x="8096990" y="1366335"/>
              <a:ext cx="450509" cy="304799"/>
              <a:chOff x="2926609" y="1541247"/>
              <a:chExt cx="450509" cy="304799"/>
            </a:xfrm>
          </p:grpSpPr>
          <p:sp>
            <p:nvSpPr>
              <p:cNvPr id="60" name="Šipka doprava 59"/>
              <p:cNvSpPr/>
              <p:nvPr/>
            </p:nvSpPr>
            <p:spPr>
              <a:xfrm>
                <a:off x="2926609" y="1541247"/>
                <a:ext cx="450509" cy="285098"/>
              </a:xfrm>
              <a:prstGeom prst="rightArrow">
                <a:avLst/>
              </a:prstGeom>
              <a:solidFill>
                <a:srgbClr val="FF57FF">
                  <a:alpha val="69804"/>
                </a:srgbClr>
              </a:solidFill>
              <a:ln>
                <a:solidFill>
                  <a:srgbClr val="7030A0">
                    <a:alpha val="6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2" name="TextovéPole 61"/>
              <p:cNvSpPr txBox="1">
                <a:spLocks noChangeArrowheads="1"/>
              </p:cNvSpPr>
              <p:nvPr/>
            </p:nvSpPr>
            <p:spPr bwMode="auto">
              <a:xfrm>
                <a:off x="2967259" y="1569047"/>
                <a:ext cx="38893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cs-CZ" sz="1200" b="1" i="1" dirty="0" err="1"/>
                  <a:t>g</a:t>
                </a:r>
                <a:r>
                  <a:rPr lang="cs-CZ" sz="1200" b="1" i="1" baseline="-25000" dirty="0" err="1"/>
                  <a:t>B</a:t>
                </a:r>
                <a:endParaRPr lang="cs-CZ" sz="1200" b="1" dirty="0"/>
              </a:p>
            </p:txBody>
          </p:sp>
        </p:grpSp>
        <p:grpSp>
          <p:nvGrpSpPr>
            <p:cNvPr id="9" name="Skupina 64"/>
            <p:cNvGrpSpPr/>
            <p:nvPr/>
          </p:nvGrpSpPr>
          <p:grpSpPr>
            <a:xfrm>
              <a:off x="6950053" y="1913903"/>
              <a:ext cx="450509" cy="288728"/>
              <a:chOff x="3004819" y="2200275"/>
              <a:chExt cx="450509" cy="288728"/>
            </a:xfrm>
          </p:grpSpPr>
          <p:sp>
            <p:nvSpPr>
              <p:cNvPr id="55" name="Šipka doprava 54"/>
              <p:cNvSpPr/>
              <p:nvPr/>
            </p:nvSpPr>
            <p:spPr>
              <a:xfrm>
                <a:off x="3004819" y="2200275"/>
                <a:ext cx="450509" cy="288083"/>
              </a:xfrm>
              <a:prstGeom prst="rightArrow">
                <a:avLst/>
              </a:prstGeom>
              <a:solidFill>
                <a:srgbClr val="00FFFF">
                  <a:alpha val="69804"/>
                </a:srgbClr>
              </a:solidFill>
              <a:ln>
                <a:solidFill>
                  <a:srgbClr val="0000FF">
                    <a:alpha val="6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3" name="TextovéPole 62"/>
              <p:cNvSpPr txBox="1">
                <a:spLocks noChangeArrowheads="1"/>
              </p:cNvSpPr>
              <p:nvPr/>
            </p:nvSpPr>
            <p:spPr bwMode="auto">
              <a:xfrm>
                <a:off x="3046555" y="2212004"/>
                <a:ext cx="38893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cs-CZ" sz="1200" b="1" i="1" dirty="0" err="1"/>
                  <a:t>g</a:t>
                </a:r>
                <a:r>
                  <a:rPr lang="cs-CZ" sz="1200" b="1" i="1" baseline="-25000" dirty="0" err="1"/>
                  <a:t>A</a:t>
                </a:r>
                <a:endParaRPr lang="cs-CZ" sz="1200" b="1" dirty="0"/>
              </a:p>
            </p:txBody>
          </p:sp>
        </p:grpSp>
      </p:grpSp>
      <p:pic>
        <p:nvPicPr>
          <p:cNvPr id="6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353ED41-5391-44BA-BC1A-405F2D1B1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6" name="Picture 3">
            <a:extLst>
              <a:ext uri="{FF2B5EF4-FFF2-40B4-BE49-F238E27FC236}">
                <a16:creationId xmlns:a16="http://schemas.microsoft.com/office/drawing/2014/main" id="{42BDBFA5-C447-4043-B546-1039C9FD9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20650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90960" y="6356350"/>
            <a:ext cx="499748" cy="165684"/>
          </a:xfrm>
        </p:spPr>
        <p:txBody>
          <a:bodyPr/>
          <a:lstStyle/>
          <a:p>
            <a:pPr>
              <a:defRPr/>
            </a:pPr>
            <a:fld id="{4DD478B2-DEB1-4E47-9FA8-C602CDF0369C}" type="slidenum">
              <a:rPr lang="cs-CZ" smtClean="0"/>
              <a:pPr>
                <a:defRPr/>
              </a:pPr>
              <a:t>134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34326" y="1915795"/>
            <a:ext cx="11523348" cy="26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pro každou teplotu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ae</a:t>
            </a:r>
            <a:r>
              <a:rPr lang="cs-CZ" sz="1600" b="1" i="1" baseline="-25000" dirty="0"/>
              <a:t>,,j</a:t>
            </a:r>
            <a:r>
              <a:rPr lang="cs-CZ" sz="1600" dirty="0"/>
              <a:t> a její četnost (dobu trvání) </a:t>
            </a:r>
            <a:r>
              <a:rPr lang="cs-CZ" sz="1600" b="1" i="1" dirty="0" err="1">
                <a:cs typeface="Arial" charset="0"/>
              </a:rPr>
              <a:t>t</a:t>
            </a:r>
            <a:r>
              <a:rPr lang="cs-CZ" sz="1600" b="1" i="1" baseline="-25000" dirty="0" err="1">
                <a:cs typeface="Arial" charset="0"/>
              </a:rPr>
              <a:t>e,j</a:t>
            </a:r>
            <a:r>
              <a:rPr lang="cs-CZ" sz="1600" i="1" dirty="0">
                <a:cs typeface="Arial" charset="0"/>
              </a:rPr>
              <a:t> </a:t>
            </a:r>
            <a:r>
              <a:rPr lang="cs-CZ" sz="1600" dirty="0"/>
              <a:t>[s] </a:t>
            </a:r>
            <a:r>
              <a:rPr lang="cs-CZ" sz="1600" dirty="0">
                <a:cs typeface="Arial" charset="0"/>
              </a:rPr>
              <a:t>se stanoví </a:t>
            </a:r>
            <a:r>
              <a:rPr lang="cs-CZ" sz="1600" b="1" i="1" dirty="0">
                <a:cs typeface="Arial" charset="0"/>
              </a:rPr>
              <a:t>dílčí </a:t>
            </a:r>
            <a:r>
              <a:rPr lang="cs-CZ" sz="1600" b="1" i="1" dirty="0"/>
              <a:t>množství </a:t>
            </a:r>
            <a:r>
              <a:rPr lang="cs-CZ" sz="1600" dirty="0"/>
              <a:t>zkondenzované nebo vypařitelné vodní páry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a,j</a:t>
            </a:r>
            <a:r>
              <a:rPr lang="cs-CZ" sz="1600" dirty="0"/>
              <a:t> [kg/m</a:t>
            </a:r>
            <a:r>
              <a:rPr lang="cs-CZ" sz="1600" baseline="30000" dirty="0"/>
              <a:t>2</a:t>
            </a:r>
            <a:r>
              <a:rPr lang="cs-CZ" sz="1600" dirty="0"/>
              <a:t>] :  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a,j</a:t>
            </a:r>
            <a:r>
              <a:rPr lang="cs-CZ" sz="1600" dirty="0"/>
              <a:t> = (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A,j</a:t>
            </a:r>
            <a:r>
              <a:rPr lang="cs-CZ" sz="1600" dirty="0">
                <a:cs typeface="Arial" charset="0"/>
              </a:rPr>
              <a:t> –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B,j</a:t>
            </a:r>
            <a:r>
              <a:rPr lang="cs-CZ" sz="1600" dirty="0">
                <a:cs typeface="Arial" charset="0"/>
              </a:rPr>
              <a:t>) . </a:t>
            </a:r>
            <a:r>
              <a:rPr lang="cs-CZ" sz="1600" b="1" i="1" dirty="0" err="1">
                <a:cs typeface="Arial" charset="0"/>
              </a:rPr>
              <a:t>t</a:t>
            </a:r>
            <a:r>
              <a:rPr lang="cs-CZ" sz="1600" b="1" i="1" baseline="-25000" dirty="0" err="1">
                <a:cs typeface="Arial" charset="0"/>
              </a:rPr>
              <a:t>e</a:t>
            </a:r>
            <a:r>
              <a:rPr lang="cs-CZ" sz="1600" b="1" i="1" baseline="-25000" dirty="0">
                <a:cs typeface="Arial" charset="0"/>
              </a:rPr>
              <a:t>,j</a:t>
            </a:r>
            <a:r>
              <a:rPr lang="cs-CZ" sz="1600" i="1" dirty="0">
                <a:cs typeface="Arial" charset="0"/>
              </a:rPr>
              <a:t> </a:t>
            </a:r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i="1" dirty="0"/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i="1" dirty="0"/>
              <a:t>	Poznámka : Je – li:</a:t>
            </a:r>
          </a:p>
          <a:p>
            <a:pPr marL="538163" algn="just" eaLnBrk="0" hangingPunct="0">
              <a:spcBef>
                <a:spcPts val="300"/>
              </a:spcBef>
              <a:spcAft>
                <a:spcPts val="300"/>
              </a:spcAft>
              <a:tabLst>
                <a:tab pos="1260475" algn="l"/>
                <a:tab pos="1524000" algn="l"/>
              </a:tabLst>
              <a:defRPr/>
            </a:pP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A</a:t>
            </a:r>
            <a:r>
              <a:rPr lang="cs-CZ" sz="1600" i="1" dirty="0">
                <a:cs typeface="Arial" charset="0"/>
              </a:rPr>
              <a:t> &gt;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b="1" i="1" dirty="0">
                <a:cs typeface="Arial" charset="0"/>
              </a:rPr>
              <a:t>	</a:t>
            </a:r>
            <a:r>
              <a:rPr lang="cs-CZ" sz="1600" i="1" dirty="0">
                <a:cs typeface="Arial" charset="0"/>
              </a:rPr>
              <a:t>-	množství přiváděné vodní páry je větší než vypařené množství →  kondenzát se hromadí v konstrukci</a:t>
            </a:r>
            <a:r>
              <a:rPr lang="cs-CZ" sz="1600" i="1" dirty="0"/>
              <a:t>	</a:t>
            </a:r>
          </a:p>
          <a:p>
            <a:pPr marL="538163" algn="just" eaLnBrk="0" hangingPunct="0">
              <a:spcBef>
                <a:spcPts val="300"/>
              </a:spcBef>
              <a:spcAft>
                <a:spcPts val="300"/>
              </a:spcAft>
              <a:tabLst>
                <a:tab pos="1260475" algn="l"/>
                <a:tab pos="1524000" algn="l"/>
              </a:tabLst>
              <a:defRPr/>
            </a:pP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i="1" dirty="0">
                <a:cs typeface="Arial" charset="0"/>
              </a:rPr>
              <a:t>&lt;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i="1" dirty="0">
                <a:cs typeface="Arial" charset="0"/>
              </a:rPr>
              <a:t> 	-	vypařené množství vodní páry je větší než přiváděné množství  → oblast kondenzace vysychá</a:t>
            </a:r>
          </a:p>
          <a:p>
            <a:pPr marL="1704975" algn="just" eaLnBrk="0" hangingPunct="0">
              <a:spcBef>
                <a:spcPts val="300"/>
              </a:spcBef>
              <a:spcAft>
                <a:spcPts val="300"/>
              </a:spcAft>
              <a:tabLst>
                <a:tab pos="2514600" algn="l"/>
                <a:tab pos="2695575" algn="l"/>
              </a:tabLst>
              <a:defRPr/>
            </a:pPr>
            <a:endParaRPr lang="cs-CZ" sz="800" i="1" dirty="0"/>
          </a:p>
          <a:p>
            <a:pPr marL="542925" indent="-276225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895350" algn="l"/>
              </a:tabLst>
              <a:defRPr/>
            </a:pPr>
            <a:r>
              <a:rPr lang="cs-CZ" sz="1600" b="1" i="1" dirty="0">
                <a:cs typeface="Arial" charset="0"/>
              </a:rPr>
              <a:t>roční množství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zkondenzované</a:t>
            </a:r>
            <a:r>
              <a:rPr lang="cs-CZ" sz="1600" dirty="0">
                <a:cs typeface="Arial" charset="0"/>
              </a:rPr>
              <a:t> vodní páry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c</a:t>
            </a:r>
            <a:r>
              <a:rPr lang="cs-CZ" sz="1600" b="1" i="1" baseline="-25000" dirty="0"/>
              <a:t>,a</a:t>
            </a:r>
            <a:r>
              <a:rPr lang="cs-CZ" sz="1600" dirty="0"/>
              <a:t> [kg/m</a:t>
            </a:r>
            <a:r>
              <a:rPr lang="cs-CZ" sz="1600" baseline="30000" dirty="0"/>
              <a:t>2</a:t>
            </a:r>
            <a:r>
              <a:rPr lang="cs-CZ" sz="1600" dirty="0"/>
              <a:t>] je součtem </a:t>
            </a:r>
            <a:r>
              <a:rPr lang="cs-CZ" sz="1600" b="1" i="1" dirty="0"/>
              <a:t>nezáporných </a:t>
            </a:r>
            <a:r>
              <a:rPr lang="cs-CZ" sz="1600" dirty="0"/>
              <a:t>hodnot dílčích množství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a</a:t>
            </a:r>
            <a:r>
              <a:rPr lang="cs-CZ" sz="1600" b="1" i="1" baseline="-25000" dirty="0"/>
              <a:t>,j</a:t>
            </a:r>
            <a:r>
              <a:rPr lang="cs-CZ" sz="1600" dirty="0"/>
              <a:t> </a:t>
            </a:r>
          </a:p>
          <a:p>
            <a:pPr marL="542925" indent="-276225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895350" algn="l"/>
              </a:tabLst>
              <a:defRPr/>
            </a:pPr>
            <a:r>
              <a:rPr lang="cs-CZ" sz="1600" b="1" i="1" dirty="0">
                <a:cs typeface="Arial" charset="0"/>
              </a:rPr>
              <a:t>roční množství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vypařitelné</a:t>
            </a:r>
            <a:r>
              <a:rPr lang="cs-CZ" sz="1600" dirty="0">
                <a:cs typeface="Arial" charset="0"/>
              </a:rPr>
              <a:t> vodní páry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ev</a:t>
            </a:r>
            <a:r>
              <a:rPr lang="cs-CZ" sz="1600" b="1" i="1" baseline="-25000" dirty="0"/>
              <a:t>,a</a:t>
            </a:r>
            <a:r>
              <a:rPr lang="cs-CZ" sz="1600" dirty="0"/>
              <a:t> [kg/m</a:t>
            </a:r>
            <a:r>
              <a:rPr lang="cs-CZ" sz="1600" baseline="30000" dirty="0"/>
              <a:t>2</a:t>
            </a:r>
            <a:r>
              <a:rPr lang="cs-CZ" sz="1600" dirty="0"/>
              <a:t>] je součtem </a:t>
            </a:r>
            <a:r>
              <a:rPr lang="cs-CZ" sz="1600" b="1" i="1" dirty="0"/>
              <a:t>záporných </a:t>
            </a:r>
            <a:r>
              <a:rPr lang="cs-CZ" sz="1600" dirty="0"/>
              <a:t>hodnot dílčích množství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a</a:t>
            </a:r>
            <a:r>
              <a:rPr lang="cs-CZ" sz="1600" b="1" i="1" baseline="-25000" dirty="0"/>
              <a:t>,j</a:t>
            </a:r>
            <a:endParaRPr lang="cs-CZ" sz="1600" dirty="0"/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FDBAB21-98A0-451C-BE5B-40308E810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1B1AD14D-DEE2-47BC-9C88-3BD33BF53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5514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41760" y="6356350"/>
            <a:ext cx="448948" cy="146050"/>
          </a:xfrm>
        </p:spPr>
        <p:txBody>
          <a:bodyPr/>
          <a:lstStyle/>
          <a:p>
            <a:pPr>
              <a:defRPr/>
            </a:pPr>
            <a:fld id="{E988D768-4E63-4A71-9536-4ECC63AF688C}" type="slidenum">
              <a:rPr lang="cs-CZ" smtClean="0"/>
              <a:pPr>
                <a:defRPr/>
              </a:pPr>
              <a:t>135</a:t>
            </a:fld>
            <a:endParaRPr lang="cs-CZ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9600" y="1330188"/>
            <a:ext cx="1109472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273050" indent="-273050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Výpočet roční bilance po jednotlivých měsících</a:t>
            </a:r>
            <a:r>
              <a:rPr lang="cs-CZ" sz="1600" dirty="0"/>
              <a:t>  podle ČSN EN ISO 13788</a:t>
            </a:r>
          </a:p>
          <a:p>
            <a:pPr marL="273050" indent="-273050" algn="just" eaLnBrk="0" hangingPunct="0">
              <a:defRPr/>
            </a:pPr>
            <a:endParaRPr lang="cs-CZ" sz="1600" dirty="0"/>
          </a:p>
          <a:p>
            <a:pPr marL="273050" indent="-63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Princip výpočtu je stejný jako u předchozí metody, s tím rozdílem, že:</a:t>
            </a:r>
          </a:p>
          <a:p>
            <a:pPr marL="534988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uvažují se </a:t>
            </a:r>
            <a:r>
              <a:rPr lang="cs-CZ" sz="1600" b="1" i="1" dirty="0"/>
              <a:t>průměrné měsíční teploty a vlhkosti </a:t>
            </a:r>
            <a:r>
              <a:rPr lang="cs-CZ" sz="1600" dirty="0"/>
              <a:t>(v interiéru i v exteriéru), s četností trvání vždy pro celý měsíc</a:t>
            </a:r>
          </a:p>
          <a:p>
            <a:pPr marL="534988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akumulovaný kondenzát na konci měsíce (pokud je), se převádí do dalšího měsíce – to umožňuje sledovat, jak se mění množství kondenzátu během celého roku, případně zahrnout do výpočtu počáteční stavební vlhkost </a:t>
            </a:r>
          </a:p>
          <a:p>
            <a:pPr marL="273050" indent="-273050" algn="just" eaLnBrk="0" hangingPunct="0">
              <a:defRPr/>
            </a:pPr>
            <a:r>
              <a:rPr lang="cs-CZ" sz="800" dirty="0"/>
              <a:t>	</a:t>
            </a:r>
          </a:p>
          <a:p>
            <a:pPr marL="26670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Z toho vyplývá </a:t>
            </a:r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výhoda </a:t>
            </a:r>
            <a:r>
              <a:rPr lang="cs-CZ" sz="1600" dirty="0"/>
              <a:t>této metody:</a:t>
            </a:r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reálnější modelování </a:t>
            </a:r>
            <a:r>
              <a:rPr lang="cs-CZ" sz="1600" dirty="0"/>
              <a:t>chování konstrukce během roku</a:t>
            </a:r>
          </a:p>
          <a:p>
            <a:pPr marL="542925" indent="-276225" algn="just" eaLnBrk="0" hangingPunct="0">
              <a:defRPr/>
            </a:pPr>
            <a:endParaRPr lang="cs-CZ" sz="1000" dirty="0"/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nevýhoda</a:t>
            </a:r>
            <a:r>
              <a:rPr lang="cs-CZ" sz="1600" dirty="0"/>
              <a:t> :</a:t>
            </a:r>
          </a:p>
          <a:p>
            <a:pPr marL="542925" indent="-2762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	nelze zjistit, jak se bude konstrukce chovat při extrémně nízkých teplotách - nejnižší </a:t>
            </a:r>
            <a:r>
              <a:rPr lang="cs-CZ" sz="1600" b="1" i="1" dirty="0"/>
              <a:t>průměrná</a:t>
            </a:r>
            <a:r>
              <a:rPr lang="cs-CZ" sz="1600" dirty="0"/>
              <a:t> měsíční teplota venkovního vzduchu je cca </a:t>
            </a:r>
            <a:r>
              <a:rPr lang="cs-CZ" sz="1600" b="1" i="1" dirty="0"/>
              <a:t>- 5 °C</a:t>
            </a:r>
            <a:r>
              <a:rPr lang="cs-CZ" sz="1600" dirty="0"/>
              <a:t>, v zimních měsících ale mohou krátkodobě klesnout  teploty až k </a:t>
            </a:r>
            <a:r>
              <a:rPr lang="cs-CZ" sz="1600" b="1" i="1" dirty="0"/>
              <a:t>- 20 °C </a:t>
            </a:r>
            <a:r>
              <a:rPr lang="cs-CZ" sz="1600" dirty="0"/>
              <a:t>(např. v únoru 2012 trvala teplota nižší než - 10 °C cca14 dní) 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46D22C58-2AB9-4352-957E-F0B325042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8677D002-DD37-4BDE-BEEB-2679500C8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13211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509908" cy="156210"/>
          </a:xfrm>
        </p:spPr>
        <p:txBody>
          <a:bodyPr/>
          <a:lstStyle/>
          <a:p>
            <a:pPr>
              <a:defRPr/>
            </a:pPr>
            <a:fld id="{59B912BB-2929-48CA-B4C7-68DC3D415996}" type="slidenum">
              <a:rPr lang="cs-CZ" smtClean="0"/>
              <a:pPr>
                <a:defRPr/>
              </a:pPr>
              <a:t>136</a:t>
            </a:fld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548640" y="1437557"/>
            <a:ext cx="1144206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vychází se z rovnice pro hustotu difuzního toku vodní páry v tomto tvaru:</a:t>
            </a:r>
          </a:p>
          <a:p>
            <a:pPr marL="542925" indent="1588">
              <a:spcBef>
                <a:spcPts val="300"/>
              </a:spcBef>
              <a:spcAft>
                <a:spcPts val="300"/>
              </a:spcAft>
              <a:tabLst>
                <a:tab pos="1073150" algn="l"/>
                <a:tab pos="1616075" algn="l"/>
                <a:tab pos="1978025" algn="l"/>
                <a:tab pos="2328863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  <a:r>
              <a:rPr lang="el-GR" sz="1600" b="1" i="1" dirty="0">
                <a:cs typeface="Arial" charset="0"/>
              </a:rPr>
              <a:t>δ</a:t>
            </a:r>
            <a:r>
              <a:rPr lang="cs-CZ" sz="1600" b="1" i="1" baseline="-25000" dirty="0">
                <a:cs typeface="Arial" charset="0"/>
              </a:rPr>
              <a:t>0</a:t>
            </a:r>
            <a:r>
              <a:rPr lang="cs-CZ" sz="1600" dirty="0">
                <a:cs typeface="Arial" charset="0"/>
              </a:rPr>
              <a:t>	je	součinitel difuzní vodivosti vzduchu </a:t>
            </a:r>
            <a:r>
              <a:rPr lang="cs-CZ" sz="1600" dirty="0"/>
              <a:t>[kg/(m.s.</a:t>
            </a:r>
            <a:r>
              <a:rPr lang="cs-CZ" sz="1600" dirty="0" err="1"/>
              <a:t>Pa</a:t>
            </a:r>
            <a:r>
              <a:rPr lang="cs-CZ" sz="1600" dirty="0"/>
              <a:t>]</a:t>
            </a:r>
          </a:p>
          <a:p>
            <a:pPr marL="542925" indent="1588">
              <a:spcBef>
                <a:spcPts val="300"/>
              </a:spcBef>
              <a:spcAft>
                <a:spcPts val="300"/>
              </a:spcAft>
              <a:tabLst>
                <a:tab pos="1073150" algn="l"/>
                <a:tab pos="1616075" algn="l"/>
                <a:tab pos="1978025" algn="l"/>
                <a:tab pos="2328863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>
                <a:cs typeface="Arial" charset="0"/>
              </a:rPr>
              <a:t>s´</a:t>
            </a:r>
            <a:r>
              <a:rPr lang="cs-CZ" sz="1600" b="1" i="1" baseline="-25000" dirty="0">
                <a:cs typeface="Arial" charset="0"/>
              </a:rPr>
              <a:t>d,T</a:t>
            </a:r>
            <a:r>
              <a:rPr lang="cs-CZ" sz="1600" dirty="0">
                <a:cs typeface="Arial" charset="0"/>
              </a:rPr>
              <a:t>		celková ekvivalentní difuzní tloušťka konstrukce </a:t>
            </a:r>
            <a:r>
              <a:rPr lang="cs-CZ" sz="1600" dirty="0"/>
              <a:t>[m]</a:t>
            </a:r>
            <a:endParaRPr lang="cs-CZ" sz="1600" dirty="0">
              <a:cs typeface="Arial" charset="0"/>
            </a:endParaRP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výpočet se zahajuje pro ten měsíc, ve kterém se předpokládá, že začne kondenzace (</a:t>
            </a:r>
            <a:r>
              <a:rPr lang="cs-CZ" sz="1600" b="1" i="1" dirty="0">
                <a:cs typeface="Arial" charset="0"/>
              </a:rPr>
              <a:t>obvykle říjen</a:t>
            </a:r>
            <a:r>
              <a:rPr lang="cs-CZ" sz="1600" dirty="0">
                <a:cs typeface="Arial" charset="0"/>
              </a:rPr>
              <a:t>)</a:t>
            </a: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z velikosti difuzního toku vodní páry, který přichází k oblasti kondenzace a difuzního toku vodní páry, který  z oblasti kondenzace odchází, se stanoví </a:t>
            </a:r>
            <a:r>
              <a:rPr lang="cs-CZ" sz="1600" b="1" i="1" dirty="0">
                <a:cs typeface="Arial" charset="0"/>
              </a:rPr>
              <a:t>rozdíl</a:t>
            </a:r>
            <a:r>
              <a:rPr lang="cs-CZ" sz="1600" dirty="0">
                <a:cs typeface="Arial" charset="0"/>
              </a:rPr>
              <a:t>, udávající množství vlhkosti, která v oblasti kondenzace buď zůstává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, nebo se vypařuje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ev</a:t>
            </a:r>
            <a:r>
              <a:rPr lang="cs-CZ" sz="1600" dirty="0">
                <a:cs typeface="Arial" charset="0"/>
              </a:rPr>
              <a:t> :</a:t>
            </a: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marL="542925" indent="-276225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marL="542925" indent="1588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885950" algn="l"/>
                <a:tab pos="2238375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 ,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ev</a:t>
            </a:r>
            <a:r>
              <a:rPr lang="cs-CZ" sz="1600" dirty="0">
                <a:cs typeface="Arial" charset="0"/>
              </a:rPr>
              <a:t>		kladný rozdíl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/>
              <a:t>[kg/(m</a:t>
            </a:r>
            <a:r>
              <a:rPr lang="cs-CZ" sz="1600" baseline="30000" dirty="0"/>
              <a:t>2</a:t>
            </a:r>
            <a:r>
              <a:rPr lang="cs-CZ" sz="1600" dirty="0"/>
              <a:t>.s.] </a:t>
            </a:r>
            <a:r>
              <a:rPr lang="cs-CZ" sz="1600" dirty="0">
                <a:cs typeface="Arial" charset="0"/>
              </a:rPr>
              <a:t>znamená, že v oblasti kondenzace zůstává kondenzát, záporný rozdíl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ev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/>
              <a:t>[kg/(m</a:t>
            </a:r>
            <a:r>
              <a:rPr lang="cs-CZ" sz="1600" baseline="30000" dirty="0"/>
              <a:t>2</a:t>
            </a:r>
            <a:r>
              <a:rPr lang="cs-CZ" sz="1600" dirty="0"/>
              <a:t>.s] 			z</a:t>
            </a:r>
            <a:r>
              <a:rPr lang="cs-CZ" sz="1600" dirty="0">
                <a:cs typeface="Arial" charset="0"/>
              </a:rPr>
              <a:t>namená, že dochází k odpařování</a:t>
            </a:r>
          </a:p>
          <a:p>
            <a:pPr marL="542925" indent="1588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885950" algn="l"/>
                <a:tab pos="2238375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p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	je 	parciální tlak vodní páry na kondenzačním rozhraní </a:t>
            </a:r>
            <a:r>
              <a:rPr lang="cs-CZ" sz="1600" dirty="0"/>
              <a:t>[</a:t>
            </a:r>
            <a:r>
              <a:rPr lang="cs-CZ" sz="1600" dirty="0" err="1"/>
              <a:t>Pa</a:t>
            </a:r>
            <a:r>
              <a:rPr lang="cs-CZ" sz="1600" dirty="0"/>
              <a:t>]</a:t>
            </a:r>
          </a:p>
          <a:p>
            <a:pPr marL="542925" indent="1588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885950" algn="l"/>
                <a:tab pos="223837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>
                <a:cs typeface="Arial" charset="0"/>
              </a:rPr>
              <a:t>s´</a:t>
            </a:r>
            <a:r>
              <a:rPr lang="cs-CZ" sz="1600" b="1" i="1" baseline="-25000" dirty="0">
                <a:cs typeface="Arial" charset="0"/>
              </a:rPr>
              <a:t>d,c</a:t>
            </a:r>
            <a:r>
              <a:rPr lang="cs-CZ" sz="1600" dirty="0">
                <a:cs typeface="Arial" charset="0"/>
              </a:rPr>
              <a:t>		ekvivalentní difuzní tloušťka od vnějšího prostředí po kondenzační rozhraní </a:t>
            </a:r>
            <a:r>
              <a:rPr lang="cs-CZ" sz="1600" dirty="0"/>
              <a:t>[m]</a:t>
            </a: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581932"/>
              </p:ext>
            </p:extLst>
          </p:nvPr>
        </p:nvGraphicFramePr>
        <p:xfrm>
          <a:off x="7360603" y="1327440"/>
          <a:ext cx="13589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48" name="Rovnice" r:id="rId3" imgW="1358640" imgH="571320" progId="Equation.3">
                  <p:embed/>
                </p:oleObj>
              </mc:Choice>
              <mc:Fallback>
                <p:oleObj name="Rovnice" r:id="rId3" imgW="135864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0603" y="1327440"/>
                        <a:ext cx="13589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275572"/>
              </p:ext>
            </p:extLst>
          </p:nvPr>
        </p:nvGraphicFramePr>
        <p:xfrm>
          <a:off x="2236788" y="3650615"/>
          <a:ext cx="37846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49" name="Rovnice" r:id="rId5" imgW="3784320" imgH="622080" progId="Equation.3">
                  <p:embed/>
                </p:oleObj>
              </mc:Choice>
              <mc:Fallback>
                <p:oleObj name="Rovnice" r:id="rId5" imgW="378432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788" y="3650615"/>
                        <a:ext cx="37846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A435766-338A-4A6A-B745-BC11162E17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30E00BB-6DEA-4765-B8A3-67A7DFC146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6355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B912BB-2929-48CA-B4C7-68DC3D415996}" type="slidenum">
              <a:rPr lang="cs-CZ" smtClean="0"/>
              <a:pPr>
                <a:defRPr/>
              </a:pPr>
              <a:t>137</a:t>
            </a:fld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301166" y="2235974"/>
            <a:ext cx="11287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26670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množství kondenzátu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, nebo odparu </a:t>
            </a:r>
            <a:r>
              <a:rPr lang="cs-CZ" sz="1600" b="1" i="1" dirty="0" err="1">
                <a:cs typeface="Arial" charset="0"/>
              </a:rPr>
              <a:t>g</a:t>
            </a:r>
            <a:r>
              <a:rPr lang="cs-CZ" sz="1600" b="1" i="1" baseline="-25000" dirty="0" err="1">
                <a:cs typeface="Arial" charset="0"/>
              </a:rPr>
              <a:t>ev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/>
              <a:t>v jednotlivých měsících se vynásobí délkou příslušného měsíce a postupně se            podle pořadí měsíců k sobě sčítají</a:t>
            </a:r>
          </a:p>
          <a:p>
            <a:pPr marL="542925" indent="-26670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výsledkem je postupně se měnící množství akumulované vlhkosti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a</a:t>
            </a:r>
            <a:r>
              <a:rPr lang="cs-CZ" sz="1600" dirty="0"/>
              <a:t> [kg/(m</a:t>
            </a:r>
            <a:r>
              <a:rPr lang="cs-CZ" sz="1600" baseline="30000" dirty="0"/>
              <a:t>2</a:t>
            </a:r>
            <a:r>
              <a:rPr lang="cs-CZ" sz="1600" dirty="0"/>
              <a:t>] v oblasti kondenzace</a:t>
            </a:r>
          </a:p>
          <a:p>
            <a:pPr marL="542925" indent="-26670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pokud je na konci modelového roku oblast kondenzace suchá, stačil se vzniklý kondenzát odpařit - v opačném případě se bude kondenzát v konstrukci bude postupně hromadit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904B093-4122-4705-BE90-03DA79E8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E630051-0279-4096-A788-990BE7A1A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175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B912BB-2929-48CA-B4C7-68DC3D415996}" type="slidenum">
              <a:rPr lang="cs-CZ" smtClean="0"/>
              <a:pPr>
                <a:defRPr/>
              </a:pPr>
              <a:t>138</a:t>
            </a:fld>
            <a:endParaRPr lang="cs-CZ" dirty="0"/>
          </a:p>
        </p:txBody>
      </p:sp>
      <p:sp>
        <p:nvSpPr>
          <p:cNvPr id="12" name="Obdélník 3"/>
          <p:cNvSpPr>
            <a:spLocks noChangeArrowheads="1"/>
          </p:cNvSpPr>
          <p:nvPr/>
        </p:nvSpPr>
        <p:spPr bwMode="auto">
          <a:xfrm>
            <a:off x="7711848" y="2664184"/>
            <a:ext cx="389733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dirty="0"/>
              <a:t>Příklad tabulkového zpracování měsíčního zkondenzovaného nebo vypařeného množství vlhkosti a její postupné akumulace na konci jednotlivých měsíců</a:t>
            </a:r>
            <a:endParaRPr lang="cs-CZ" sz="1600" dirty="0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A459F062-436E-4FAE-A62F-66A3BECBA84F}"/>
              </a:ext>
            </a:extLst>
          </p:cNvPr>
          <p:cNvGrpSpPr>
            <a:grpSpLocks noChangeAspect="1"/>
          </p:cNvGrpSpPr>
          <p:nvPr/>
        </p:nvGrpSpPr>
        <p:grpSpPr>
          <a:xfrm>
            <a:off x="834656" y="1559266"/>
            <a:ext cx="6768807" cy="3673134"/>
            <a:chOff x="1972576" y="844914"/>
            <a:chExt cx="8337464" cy="4524376"/>
          </a:xfrm>
        </p:grpSpPr>
        <p:pic>
          <p:nvPicPr>
            <p:cNvPr id="64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2576" y="844914"/>
              <a:ext cx="8337464" cy="4524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bdélník 12"/>
            <p:cNvSpPr/>
            <p:nvPr/>
          </p:nvSpPr>
          <p:spPr>
            <a:xfrm>
              <a:off x="5438776" y="1225916"/>
              <a:ext cx="1533525" cy="504825"/>
            </a:xfrm>
            <a:prstGeom prst="rect">
              <a:avLst/>
            </a:prstGeom>
            <a:solidFill>
              <a:srgbClr val="8EB4E3">
                <a:alpha val="40000"/>
              </a:srgbClr>
            </a:solidFill>
            <a:ln w="381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/>
            <p:cNvSpPr/>
            <p:nvPr/>
          </p:nvSpPr>
          <p:spPr>
            <a:xfrm>
              <a:off x="3810000" y="911590"/>
              <a:ext cx="31623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Obdélník 14"/>
            <p:cNvSpPr/>
            <p:nvPr/>
          </p:nvSpPr>
          <p:spPr>
            <a:xfrm>
              <a:off x="7058025" y="911590"/>
              <a:ext cx="3162300" cy="228600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9" name="Přímá spojovací čára 18"/>
            <p:cNvCxnSpPr/>
            <p:nvPr/>
          </p:nvCxnSpPr>
          <p:spPr>
            <a:xfrm>
              <a:off x="2017058" y="3567944"/>
              <a:ext cx="8274424" cy="0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bdélník 20"/>
            <p:cNvSpPr/>
            <p:nvPr/>
          </p:nvSpPr>
          <p:spPr>
            <a:xfrm>
              <a:off x="5423647" y="1792933"/>
              <a:ext cx="1550894" cy="1712258"/>
            </a:xfrm>
            <a:prstGeom prst="rect">
              <a:avLst/>
            </a:prstGeom>
            <a:solidFill>
              <a:srgbClr val="8EB4E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2" name="Obdélník 21"/>
            <p:cNvSpPr/>
            <p:nvPr/>
          </p:nvSpPr>
          <p:spPr>
            <a:xfrm>
              <a:off x="5423647" y="4751286"/>
              <a:ext cx="1550894" cy="591670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5432612" y="3648626"/>
              <a:ext cx="1550894" cy="1084730"/>
            </a:xfrm>
            <a:prstGeom prst="rect">
              <a:avLst/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BBDA150-BCF6-4D08-8546-7F90F74F8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2D1BAADD-B1A3-4F76-8315-DE64F1356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0441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2842A-73E6-488E-873D-85E461E249A7}" type="slidenum">
              <a:rPr lang="cs-CZ" smtClean="0"/>
              <a:pPr>
                <a:defRPr/>
              </a:pPr>
              <a:t>139</a:t>
            </a:fld>
            <a:endParaRPr lang="cs-CZ" dirty="0"/>
          </a:p>
        </p:txBody>
      </p:sp>
      <p:sp>
        <p:nvSpPr>
          <p:cNvPr id="29700" name="Obdélník 3"/>
          <p:cNvSpPr>
            <a:spLocks noChangeArrowheads="1"/>
          </p:cNvSpPr>
          <p:nvPr/>
        </p:nvSpPr>
        <p:spPr bwMode="auto">
          <a:xfrm>
            <a:off x="6610020" y="2932674"/>
            <a:ext cx="43249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dirty="0"/>
              <a:t>Grafické znázornění množství kondenzátu v konstrukci během roku</a:t>
            </a:r>
            <a:endParaRPr lang="cs-CZ" sz="1600" dirty="0"/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FDE5679E-5BF7-4C93-A810-588E5B0F481E}"/>
              </a:ext>
            </a:extLst>
          </p:cNvPr>
          <p:cNvGrpSpPr/>
          <p:nvPr/>
        </p:nvGrpSpPr>
        <p:grpSpPr>
          <a:xfrm>
            <a:off x="1029404" y="1425504"/>
            <a:ext cx="5371279" cy="3780048"/>
            <a:chOff x="3921759" y="1665105"/>
            <a:chExt cx="5371279" cy="3780048"/>
          </a:xfrm>
        </p:grpSpPr>
        <p:cxnSp>
          <p:nvCxnSpPr>
            <p:cNvPr id="7" name="Přímá spojovací čára 6"/>
            <p:cNvCxnSpPr/>
            <p:nvPr/>
          </p:nvCxnSpPr>
          <p:spPr>
            <a:xfrm>
              <a:off x="4417843" y="5128462"/>
              <a:ext cx="48751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ovací čára 8"/>
            <p:cNvCxnSpPr/>
            <p:nvPr/>
          </p:nvCxnSpPr>
          <p:spPr>
            <a:xfrm flipV="1">
              <a:off x="4417843" y="1840540"/>
              <a:ext cx="0" cy="32879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Skupina 42"/>
            <p:cNvGrpSpPr/>
            <p:nvPr/>
          </p:nvGrpSpPr>
          <p:grpSpPr>
            <a:xfrm>
              <a:off x="4825998" y="1832320"/>
              <a:ext cx="4456962" cy="3295345"/>
              <a:chOff x="2470898" y="1160146"/>
              <a:chExt cx="5286188" cy="3908450"/>
            </a:xfrm>
          </p:grpSpPr>
          <p:cxnSp>
            <p:nvCxnSpPr>
              <p:cNvPr id="13" name="Přímá spojovací čára 12"/>
              <p:cNvCxnSpPr/>
              <p:nvPr/>
            </p:nvCxnSpPr>
            <p:spPr>
              <a:xfrm flipV="1">
                <a:off x="2470898" y="1162819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ovací čára 13"/>
              <p:cNvCxnSpPr/>
              <p:nvPr/>
            </p:nvCxnSpPr>
            <p:spPr>
              <a:xfrm flipV="1">
                <a:off x="2954992" y="1162819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ovací čára 14"/>
              <p:cNvCxnSpPr/>
              <p:nvPr/>
            </p:nvCxnSpPr>
            <p:spPr>
              <a:xfrm flipV="1">
                <a:off x="3437357" y="1166277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ovací čára 15"/>
              <p:cNvCxnSpPr/>
              <p:nvPr/>
            </p:nvCxnSpPr>
            <p:spPr>
              <a:xfrm flipV="1">
                <a:off x="3913589" y="1165492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ovací čára 16"/>
              <p:cNvCxnSpPr/>
              <p:nvPr/>
            </p:nvCxnSpPr>
            <p:spPr>
              <a:xfrm flipV="1">
                <a:off x="4397683" y="1165492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ovací čára 17"/>
              <p:cNvCxnSpPr/>
              <p:nvPr/>
            </p:nvCxnSpPr>
            <p:spPr>
              <a:xfrm flipV="1">
                <a:off x="4872812" y="1168950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ovací čára 18"/>
              <p:cNvCxnSpPr/>
              <p:nvPr/>
            </p:nvCxnSpPr>
            <p:spPr>
              <a:xfrm flipV="1">
                <a:off x="5357216" y="1165492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ovací čára 19"/>
              <p:cNvCxnSpPr/>
              <p:nvPr/>
            </p:nvCxnSpPr>
            <p:spPr>
              <a:xfrm flipV="1">
                <a:off x="5832345" y="1165492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ovací čára 20"/>
              <p:cNvCxnSpPr/>
              <p:nvPr/>
            </p:nvCxnSpPr>
            <p:spPr>
              <a:xfrm flipV="1">
                <a:off x="6316439" y="1168950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ovací čára 21"/>
              <p:cNvCxnSpPr/>
              <p:nvPr/>
            </p:nvCxnSpPr>
            <p:spPr>
              <a:xfrm flipV="1">
                <a:off x="6788898" y="1160146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ovací čára 22"/>
              <p:cNvCxnSpPr/>
              <p:nvPr/>
            </p:nvCxnSpPr>
            <p:spPr>
              <a:xfrm flipV="1">
                <a:off x="7272992" y="1160146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ovací čára 23"/>
              <p:cNvCxnSpPr/>
              <p:nvPr/>
            </p:nvCxnSpPr>
            <p:spPr>
              <a:xfrm flipV="1">
                <a:off x="7757086" y="1163604"/>
                <a:ext cx="0" cy="389964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Skupina 43"/>
            <p:cNvGrpSpPr/>
            <p:nvPr/>
          </p:nvGrpSpPr>
          <p:grpSpPr>
            <a:xfrm>
              <a:off x="4405289" y="1840541"/>
              <a:ext cx="4887749" cy="2925117"/>
              <a:chOff x="1971915" y="1169895"/>
              <a:chExt cx="5797124" cy="3469341"/>
            </a:xfrm>
          </p:grpSpPr>
          <p:cxnSp>
            <p:nvCxnSpPr>
              <p:cNvPr id="25" name="Přímá spojovací čára 24"/>
              <p:cNvCxnSpPr/>
              <p:nvPr/>
            </p:nvCxnSpPr>
            <p:spPr>
              <a:xfrm>
                <a:off x="1979866" y="4639236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ovací čára 25"/>
              <p:cNvCxnSpPr/>
              <p:nvPr/>
            </p:nvCxnSpPr>
            <p:spPr>
              <a:xfrm>
                <a:off x="1977839" y="4199965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ovací čára 26"/>
              <p:cNvCxnSpPr/>
              <p:nvPr/>
            </p:nvCxnSpPr>
            <p:spPr>
              <a:xfrm>
                <a:off x="1986804" y="3751730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Přímá spojovací čára 27"/>
              <p:cNvCxnSpPr/>
              <p:nvPr/>
            </p:nvCxnSpPr>
            <p:spPr>
              <a:xfrm>
                <a:off x="1977839" y="3330389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ovací čára 28"/>
              <p:cNvCxnSpPr/>
              <p:nvPr/>
            </p:nvCxnSpPr>
            <p:spPr>
              <a:xfrm>
                <a:off x="1978853" y="2909047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Přímá spojovací čára 29"/>
              <p:cNvCxnSpPr/>
              <p:nvPr/>
            </p:nvCxnSpPr>
            <p:spPr>
              <a:xfrm>
                <a:off x="1978853" y="2460812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Přímá spojovací čára 30"/>
              <p:cNvCxnSpPr/>
              <p:nvPr/>
            </p:nvCxnSpPr>
            <p:spPr>
              <a:xfrm>
                <a:off x="1971915" y="2039471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Přímá spojovací čára 31"/>
              <p:cNvCxnSpPr/>
              <p:nvPr/>
            </p:nvCxnSpPr>
            <p:spPr>
              <a:xfrm>
                <a:off x="1973942" y="1600200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Přímá spojovací čára 32"/>
              <p:cNvCxnSpPr/>
              <p:nvPr/>
            </p:nvCxnSpPr>
            <p:spPr>
              <a:xfrm>
                <a:off x="1986803" y="1169895"/>
                <a:ext cx="5782235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Obdélník 33"/>
            <p:cNvSpPr/>
            <p:nvPr/>
          </p:nvSpPr>
          <p:spPr>
            <a:xfrm>
              <a:off x="4516101" y="4773862"/>
              <a:ext cx="211637" cy="3325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Obdélník 34"/>
            <p:cNvSpPr/>
            <p:nvPr/>
          </p:nvSpPr>
          <p:spPr>
            <a:xfrm>
              <a:off x="4924257" y="4038338"/>
              <a:ext cx="211637" cy="108085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Obdélník 35"/>
            <p:cNvSpPr/>
            <p:nvPr/>
          </p:nvSpPr>
          <p:spPr>
            <a:xfrm>
              <a:off x="5324854" y="3223735"/>
              <a:ext cx="211637" cy="189717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7" name="Obdélník 36"/>
            <p:cNvSpPr/>
            <p:nvPr/>
          </p:nvSpPr>
          <p:spPr>
            <a:xfrm>
              <a:off x="5733011" y="2572855"/>
              <a:ext cx="211637" cy="254719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8" name="Obdélník 37"/>
            <p:cNvSpPr/>
            <p:nvPr/>
          </p:nvSpPr>
          <p:spPr>
            <a:xfrm>
              <a:off x="6141166" y="2225167"/>
              <a:ext cx="211637" cy="289488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9" name="Obdélník 38"/>
            <p:cNvSpPr/>
            <p:nvPr/>
          </p:nvSpPr>
          <p:spPr>
            <a:xfrm>
              <a:off x="6541764" y="2557737"/>
              <a:ext cx="211637" cy="256231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0" name="Obdélník 39"/>
            <p:cNvSpPr/>
            <p:nvPr/>
          </p:nvSpPr>
          <p:spPr>
            <a:xfrm>
              <a:off x="6949921" y="3887168"/>
              <a:ext cx="211637" cy="123202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TextovéPole 40"/>
            <p:cNvSpPr txBox="1"/>
            <p:nvPr/>
          </p:nvSpPr>
          <p:spPr>
            <a:xfrm>
              <a:off x="4470752" y="5211606"/>
              <a:ext cx="4576603" cy="233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 i="1" dirty="0"/>
                <a:t>11          12       1         2         3         4          5        6          7         8         9          10     měsíc</a:t>
              </a:r>
            </a:p>
          </p:txBody>
        </p:sp>
        <p:sp>
          <p:nvSpPr>
            <p:cNvPr id="42" name="TextovéPole 41"/>
            <p:cNvSpPr txBox="1"/>
            <p:nvPr/>
          </p:nvSpPr>
          <p:spPr>
            <a:xfrm>
              <a:off x="3921759" y="1665105"/>
              <a:ext cx="579005" cy="3631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i="1" dirty="0" err="1"/>
                <a:t>M</a:t>
              </a:r>
              <a:r>
                <a:rPr lang="cs-CZ" sz="1000" b="1" i="1" baseline="-25000" dirty="0" err="1"/>
                <a:t>a</a:t>
              </a:r>
              <a:endParaRPr lang="cs-CZ" sz="1000" b="1" i="1" baseline="-25000" dirty="0"/>
            </a:p>
            <a:p>
              <a:r>
                <a:rPr lang="cs-CZ" sz="1000" dirty="0"/>
                <a:t>[kg/m</a:t>
              </a:r>
              <a:r>
                <a:rPr lang="cs-CZ" sz="1000" baseline="30000" dirty="0"/>
                <a:t>2</a:t>
              </a:r>
              <a:r>
                <a:rPr lang="cs-CZ" sz="1000" dirty="0"/>
                <a:t>]</a:t>
              </a:r>
            </a:p>
            <a:p>
              <a:endParaRPr lang="cs-CZ" sz="1000" dirty="0"/>
            </a:p>
            <a:p>
              <a:endParaRPr lang="cs-CZ" sz="400" dirty="0"/>
            </a:p>
            <a:p>
              <a:r>
                <a:rPr lang="cs-CZ" sz="1000" dirty="0"/>
                <a:t>0,0016</a:t>
              </a:r>
            </a:p>
            <a:p>
              <a:endParaRPr lang="cs-CZ" sz="1000" dirty="0"/>
            </a:p>
            <a:p>
              <a:endParaRPr lang="cs-CZ" sz="1000" dirty="0"/>
            </a:p>
            <a:p>
              <a:endParaRPr lang="cs-CZ" sz="1000" dirty="0"/>
            </a:p>
            <a:p>
              <a:endParaRPr lang="cs-CZ" sz="800" dirty="0"/>
            </a:p>
            <a:p>
              <a:r>
                <a:rPr lang="cs-CZ" sz="1000" dirty="0"/>
                <a:t>0,0012</a:t>
              </a:r>
            </a:p>
            <a:p>
              <a:endParaRPr lang="cs-CZ" sz="1000" dirty="0"/>
            </a:p>
            <a:p>
              <a:endParaRPr lang="cs-CZ" sz="600" dirty="0"/>
            </a:p>
            <a:p>
              <a:endParaRPr lang="cs-CZ" sz="1000" dirty="0"/>
            </a:p>
            <a:p>
              <a:endParaRPr lang="cs-CZ" sz="1000" dirty="0"/>
            </a:p>
            <a:p>
              <a:r>
                <a:rPr lang="cs-CZ" sz="1000" dirty="0"/>
                <a:t>0,0008</a:t>
              </a:r>
            </a:p>
            <a:p>
              <a:endParaRPr lang="cs-CZ" sz="1000" dirty="0"/>
            </a:p>
            <a:p>
              <a:endParaRPr lang="cs-CZ" sz="800" dirty="0"/>
            </a:p>
            <a:p>
              <a:endParaRPr lang="cs-CZ" sz="1000" dirty="0"/>
            </a:p>
            <a:p>
              <a:endParaRPr lang="cs-CZ" sz="1000" dirty="0"/>
            </a:p>
            <a:p>
              <a:r>
                <a:rPr lang="cs-CZ" sz="1000" dirty="0"/>
                <a:t>0,0004</a:t>
              </a:r>
            </a:p>
            <a:p>
              <a:endParaRPr lang="cs-CZ" sz="1000" dirty="0"/>
            </a:p>
            <a:p>
              <a:endParaRPr lang="cs-CZ" sz="400" dirty="0"/>
            </a:p>
            <a:p>
              <a:endParaRPr lang="cs-CZ" sz="1000" dirty="0"/>
            </a:p>
            <a:p>
              <a:endParaRPr lang="cs-CZ" sz="1000" dirty="0"/>
            </a:p>
            <a:p>
              <a:r>
                <a:rPr lang="cs-CZ" sz="1000" dirty="0"/>
                <a:t>0,0000</a:t>
              </a:r>
            </a:p>
          </p:txBody>
        </p:sp>
      </p:grpSp>
      <p:pic>
        <p:nvPicPr>
          <p:cNvPr id="4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9EC48FF-9D97-40AD-8CF6-DED4DB6B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6" name="Picture 3">
            <a:extLst>
              <a:ext uri="{FF2B5EF4-FFF2-40B4-BE49-F238E27FC236}">
                <a16:creationId xmlns:a16="http://schemas.microsoft.com/office/drawing/2014/main" id="{A6F8CD2B-A819-4728-8D60-E199ED12B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68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FF29E3-DB7B-4014-84D1-C26D00B29C5C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676274" y="1428751"/>
            <a:ext cx="11115675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sz="1600" dirty="0">
                <a:cs typeface="Arial" charset="0"/>
              </a:rPr>
              <a:t>Tepelný tok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[W], který přestoupí z proudící tekutiny (</a:t>
            </a:r>
            <a:r>
              <a:rPr lang="cs-CZ" sz="1600" i="1" dirty="0">
                <a:cs typeface="Arial" charset="0"/>
              </a:rPr>
              <a:t>vzduchu</a:t>
            </a:r>
            <a:r>
              <a:rPr lang="cs-CZ" sz="1600" dirty="0">
                <a:cs typeface="Arial" charset="0"/>
              </a:rPr>
              <a:t>) na povrch tuhé látky (</a:t>
            </a:r>
            <a:r>
              <a:rPr lang="cs-CZ" sz="1600" i="1" dirty="0">
                <a:cs typeface="Arial" charset="0"/>
              </a:rPr>
              <a:t>konstrukce</a:t>
            </a:r>
            <a:r>
              <a:rPr lang="cs-CZ" sz="1600" dirty="0">
                <a:cs typeface="Arial" charset="0"/>
              </a:rPr>
              <a:t>) ,</a:t>
            </a:r>
            <a:r>
              <a:rPr lang="el-GR" sz="1600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je potom dán vztahem:</a:t>
            </a:r>
          </a:p>
          <a:p>
            <a:pPr marL="1076325" indent="-1076325" algn="just">
              <a:defRPr/>
            </a:pPr>
            <a:endParaRPr lang="cs-CZ" sz="800" dirty="0">
              <a:cs typeface="Arial" charset="0"/>
            </a:endParaRPr>
          </a:p>
          <a:p>
            <a:pPr marL="1076325" indent="-1076325" algn="just">
              <a:defRPr/>
            </a:pPr>
            <a:r>
              <a:rPr lang="cs-CZ" sz="1600" dirty="0">
                <a:cs typeface="Arial" charset="0"/>
              </a:rPr>
              <a:t>			</a:t>
            </a:r>
            <a:r>
              <a:rPr lang="cs-CZ" sz="1600" b="1" i="1" dirty="0">
                <a:cs typeface="Arial" charset="0"/>
              </a:rPr>
              <a:t>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b="1" i="1" dirty="0">
                <a:cs typeface="Arial" charset="0"/>
              </a:rPr>
              <a:t> =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. A . </a:t>
            </a:r>
            <a:r>
              <a:rPr lang="el-GR" sz="1600" b="1" i="1" dirty="0">
                <a:cs typeface="Arial" charset="0"/>
              </a:rPr>
              <a:t>Δϴ</a:t>
            </a:r>
            <a:endParaRPr lang="cs-CZ" sz="1600" b="1" i="1" dirty="0">
              <a:cs typeface="Arial" charset="0"/>
            </a:endParaRPr>
          </a:p>
          <a:p>
            <a:pPr marL="1076325" indent="-1076325" algn="just">
              <a:defRPr/>
            </a:pPr>
            <a:endParaRPr lang="cs-CZ" sz="1600" b="1" i="1" dirty="0">
              <a:cs typeface="Arial" charset="0"/>
            </a:endParaRPr>
          </a:p>
          <a:p>
            <a:pPr marL="1076325" indent="-1076325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i="1" dirty="0">
                <a:cs typeface="Arial" charset="0"/>
              </a:rPr>
              <a:t>A </a:t>
            </a:r>
            <a:r>
              <a:rPr lang="cs-CZ" sz="1600" dirty="0">
                <a:cs typeface="Arial" charset="0"/>
              </a:rPr>
              <a:t>	– plocha povrchu tuhé látky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], </a:t>
            </a:r>
          </a:p>
          <a:p>
            <a:pPr marL="1076325" indent="-1076325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i="1" dirty="0" err="1">
                <a:cs typeface="Arial" charset="0"/>
              </a:rPr>
              <a:t>h</a:t>
            </a:r>
            <a:r>
              <a:rPr lang="cs-CZ" sz="1600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 	– součinitel přestupu tepla prouděním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.K)], </a:t>
            </a:r>
          </a:p>
          <a:p>
            <a:pPr marL="1076325" indent="-1076325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i="1" dirty="0">
                <a:cs typeface="Arial" charset="0"/>
              </a:rPr>
              <a:t>Δϴ</a:t>
            </a:r>
            <a:r>
              <a:rPr lang="cs-CZ" sz="1600" dirty="0">
                <a:cs typeface="Arial" charset="0"/>
              </a:rPr>
              <a:t> 	– rozdíl teplot mezi proudící tekutinou a povrchem tuhé látky [˚C]</a:t>
            </a:r>
          </a:p>
          <a:p>
            <a:pPr algn="just">
              <a:defRPr/>
            </a:pPr>
            <a:endParaRPr lang="cs-CZ" sz="800" u="sng" dirty="0">
              <a:cs typeface="Arial" charset="0"/>
            </a:endParaRPr>
          </a:p>
          <a:p>
            <a:pPr algn="just">
              <a:defRPr/>
            </a:pPr>
            <a:r>
              <a:rPr lang="cs-CZ" sz="1600" u="sng" dirty="0">
                <a:cs typeface="Arial" charset="0"/>
              </a:rPr>
              <a:t>Součinitel přestupu tepla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 udává </a:t>
            </a:r>
            <a:r>
              <a:rPr lang="cs-CZ" sz="1600" b="1" i="1" dirty="0">
                <a:cs typeface="Arial" charset="0"/>
              </a:rPr>
              <a:t>tepelný tok </a:t>
            </a:r>
            <a:r>
              <a:rPr lang="cs-CZ" sz="1600" dirty="0">
                <a:cs typeface="Arial" charset="0"/>
              </a:rPr>
              <a:t>(výkon), který se přenáší na 1 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 plochy povrchu tuhé látky (např. stěny) při teplotním rozdílu 1K mezi tuhou látkou (</a:t>
            </a:r>
            <a:r>
              <a:rPr lang="cs-CZ" sz="1600" i="1" dirty="0">
                <a:cs typeface="Arial" charset="0"/>
              </a:rPr>
              <a:t>konstrukcí</a:t>
            </a:r>
            <a:r>
              <a:rPr lang="cs-CZ" sz="1600" dirty="0">
                <a:cs typeface="Arial" charset="0"/>
              </a:rPr>
              <a:t>) a tekutinou (</a:t>
            </a:r>
            <a:r>
              <a:rPr lang="cs-CZ" sz="1600" i="1" dirty="0">
                <a:cs typeface="Arial" charset="0"/>
              </a:rPr>
              <a:t>vzduchem</a:t>
            </a:r>
            <a:r>
              <a:rPr lang="cs-CZ" sz="1600" dirty="0">
                <a:cs typeface="Arial" charset="0"/>
              </a:rPr>
              <a:t>). Protože </a:t>
            </a:r>
            <a:r>
              <a:rPr lang="cs-CZ" sz="1600" b="1" i="1" dirty="0">
                <a:cs typeface="Arial" charset="0"/>
              </a:rPr>
              <a:t>analyticky vyčíslit </a:t>
            </a:r>
            <a:r>
              <a:rPr lang="cs-CZ" sz="1600" dirty="0">
                <a:cs typeface="Arial" charset="0"/>
              </a:rPr>
              <a:t>teplotu proudící tekutiny ve vzdálenosti, ve které není již ovlivňována samotnou tuhou látkou (teplota hlavní části – jádra tekutiny) je velmi obtížné, je také obtížné vyčíslit součinitel přestupu tepla. </a:t>
            </a:r>
          </a:p>
          <a:p>
            <a:pPr algn="just">
              <a:spcBef>
                <a:spcPts val="600"/>
              </a:spcBef>
              <a:defRPr/>
            </a:pPr>
            <a:r>
              <a:rPr lang="cs-CZ" sz="1600" dirty="0">
                <a:cs typeface="Arial" charset="0"/>
              </a:rPr>
              <a:t>Průběh teploty tekutiny (vzduchu) v různých vzdálenostech od povrchu tuhé látky (konstrukce) se </a:t>
            </a:r>
            <a:r>
              <a:rPr lang="cs-CZ" sz="1600" b="1" i="1" dirty="0">
                <a:cs typeface="Arial" charset="0"/>
              </a:rPr>
              <a:t>stanovuje experimentálně </a:t>
            </a:r>
            <a:r>
              <a:rPr lang="cs-CZ" sz="1600" dirty="0">
                <a:cs typeface="Arial" charset="0"/>
              </a:rPr>
              <a:t>a na základě takto získaných výsledků se potom stanovuje i součinitel přestupu tepla.</a:t>
            </a:r>
            <a:endParaRPr lang="cs-CZ" sz="1600" dirty="0"/>
          </a:p>
          <a:p>
            <a:pPr algn="just">
              <a:defRPr/>
            </a:pPr>
            <a:endParaRPr lang="cs-CZ" sz="1600" dirty="0">
              <a:cs typeface="Arial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AB87B1A-4FC2-4A50-A622-C08118837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97B48A83-AAE5-4783-A3AC-60141050A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497C23-CCB1-4B8B-8988-A4CABDB813CD}" type="slidenum">
              <a:rPr lang="cs-CZ" smtClean="0"/>
              <a:pPr>
                <a:defRPr/>
              </a:pPr>
              <a:t>140</a:t>
            </a:fld>
            <a:endParaRPr lang="cs-CZ" dirty="0"/>
          </a:p>
        </p:txBody>
      </p:sp>
      <p:sp>
        <p:nvSpPr>
          <p:cNvPr id="34819" name="Obdélník 2"/>
          <p:cNvSpPr>
            <a:spLocks noChangeArrowheads="1"/>
          </p:cNvSpPr>
          <p:nvPr/>
        </p:nvSpPr>
        <p:spPr bwMode="auto">
          <a:xfrm>
            <a:off x="1089029" y="2774975"/>
            <a:ext cx="10901679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Je-li  to možné, je vždy lepší provést výpočet roční bilance </a:t>
            </a:r>
            <a:r>
              <a:rPr lang="cs-CZ" sz="1600" b="1" i="1" dirty="0"/>
              <a:t>oběma možnými metodikami</a:t>
            </a:r>
            <a:r>
              <a:rPr lang="cs-CZ" sz="1600" dirty="0"/>
              <a:t>.</a:t>
            </a: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dirty="0"/>
              <a:t>Výsledky postupu podle  ČSN EN ISO 13788 a podle ČSN 730540-4 se totiž často liší ! 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b="1" dirty="0"/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cs-CZ" sz="1600" b="1" dirty="0">
                <a:solidFill>
                  <a:srgbClr val="FF0000"/>
                </a:solidFill>
              </a:rPr>
              <a:t>Vyjde-li hodnocená konstrukce jako vyhovující při použití obou výpočetních metodik, je její návrh skutečně spolehlivě ověřen.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FED0A51-7B88-4671-A9F0-EB8112DC1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8201661-1CFB-47AF-BD77-BC86D9C11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04186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11280" y="6356350"/>
            <a:ext cx="479428" cy="257810"/>
          </a:xfrm>
        </p:spPr>
        <p:txBody>
          <a:bodyPr/>
          <a:lstStyle/>
          <a:p>
            <a:pPr>
              <a:defRPr/>
            </a:pPr>
            <a:fld id="{DF4563A3-F75D-4167-AA2D-239DC3C713D9}" type="slidenum">
              <a:rPr lang="cs-CZ" smtClean="0"/>
              <a:pPr>
                <a:defRPr/>
              </a:pPr>
              <a:t>141</a:t>
            </a:fld>
            <a:endParaRPr lang="cs-CZ" dirty="0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406400" y="1234697"/>
            <a:ext cx="8443912" cy="481013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ea typeface="+mj-ea"/>
                <a:cs typeface="Arial" pitchFamily="34" charset="0"/>
              </a:rPr>
              <a:t>Hodnocení kondenzace vodní páry v konstrukci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06400" y="1750061"/>
            <a:ext cx="11182526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V konstrukcích,  ve kterých  zkondenzovaná  vodní  pára  </a:t>
            </a:r>
            <a:r>
              <a:rPr lang="cs-CZ" sz="1600" b="1" i="1" dirty="0"/>
              <a:t>může ohrozit  </a:t>
            </a:r>
            <a:r>
              <a:rPr lang="cs-CZ" sz="1600" dirty="0"/>
              <a:t>jejich požadovanou funkci, musí platit:  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c,a</a:t>
            </a:r>
            <a:r>
              <a:rPr lang="cs-CZ" sz="1600" b="1" i="1" dirty="0"/>
              <a:t> = 0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tabLst>
                <a:tab pos="542925" algn="l"/>
                <a:tab pos="1076325" algn="l"/>
                <a:tab pos="1438275" algn="l"/>
              </a:tabLst>
            </a:pPr>
            <a:r>
              <a:rPr lang="cs-CZ" sz="1600" dirty="0"/>
              <a:t>kde: 	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c</a:t>
            </a:r>
            <a:r>
              <a:rPr lang="cs-CZ" sz="1600" b="1" i="1" baseline="-25000" dirty="0"/>
              <a:t>,a</a:t>
            </a:r>
            <a:r>
              <a:rPr lang="cs-CZ" sz="1600" b="1" i="1" dirty="0"/>
              <a:t> </a:t>
            </a:r>
            <a:r>
              <a:rPr lang="cs-CZ" sz="1600" dirty="0"/>
              <a:t>	je	celoroční množství zkondenzované vodní páry uvnitř konstrukce [kg/(m</a:t>
            </a:r>
            <a:r>
              <a:rPr lang="cs-CZ" sz="1600" baseline="30000" dirty="0"/>
              <a:t>2</a:t>
            </a:r>
            <a:r>
              <a:rPr lang="cs-CZ" sz="1600" dirty="0"/>
              <a:t>.rok] 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endParaRPr lang="cs-CZ" sz="800" dirty="0"/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Splnění tohoto požadavku se prokazuje </a:t>
            </a:r>
            <a:r>
              <a:rPr lang="cs-CZ" sz="1600" b="1" i="1" dirty="0"/>
              <a:t>výpočtem</a:t>
            </a:r>
            <a:r>
              <a:rPr lang="cs-CZ" sz="1600" dirty="0"/>
              <a:t> s použitím příslušných </a:t>
            </a:r>
            <a:r>
              <a:rPr lang="cs-CZ" sz="1600" b="1" i="1" dirty="0"/>
              <a:t>návrhových</a:t>
            </a:r>
            <a:r>
              <a:rPr lang="cs-CZ" sz="1600" dirty="0"/>
              <a:t> okrajových podmínek.</a:t>
            </a:r>
          </a:p>
          <a:p>
            <a:pPr algn="just" eaLnBrk="0" hangingPunct="0">
              <a:defRPr/>
            </a:pPr>
            <a:endParaRPr lang="cs-CZ" sz="800" dirty="0"/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Ohrožením požadované funkce se obvykle míní: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podstatné </a:t>
            </a:r>
            <a:r>
              <a:rPr lang="cs-CZ" sz="1600" b="1" i="1" dirty="0"/>
              <a:t>zkrácení předpokládané životnosti </a:t>
            </a:r>
            <a:r>
              <a:rPr lang="cs-CZ" sz="1600" dirty="0"/>
              <a:t>konstrukce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snížení vnitřní povrchové teploty </a:t>
            </a:r>
            <a:r>
              <a:rPr lang="cs-CZ" sz="1600" dirty="0"/>
              <a:t>konstrukce vedoucí ke vzniku plísní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objemové změny a </a:t>
            </a:r>
            <a:r>
              <a:rPr lang="cs-CZ" sz="1600" b="1" i="1" dirty="0"/>
              <a:t>výrazné zvýšení hmotnosti </a:t>
            </a:r>
            <a:r>
              <a:rPr lang="cs-CZ" sz="1600" dirty="0"/>
              <a:t>konstrukce nad rámec rezervy statického výpočtu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zvýšení </a:t>
            </a:r>
            <a:r>
              <a:rPr lang="cs-CZ" sz="1600" b="1" i="1" dirty="0"/>
              <a:t>hmotnostní vlhkosti materiálu </a:t>
            </a:r>
            <a:r>
              <a:rPr lang="cs-CZ" sz="1600" dirty="0"/>
              <a:t>na úroveň způsobující jeho degradaci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i="1" dirty="0"/>
              <a:t>Poznámka: Týká se nejčastěji materiálů organického původu (např. dřevo apod.)</a:t>
            </a:r>
          </a:p>
        </p:txBody>
      </p:sp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10531FB-F877-49CC-B545-B4C34EC1A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F6642288-09E1-4ED9-BD92-8B9C7DC35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40612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51920" y="6356350"/>
            <a:ext cx="438788" cy="165684"/>
          </a:xfrm>
        </p:spPr>
        <p:txBody>
          <a:bodyPr/>
          <a:lstStyle/>
          <a:p>
            <a:pPr>
              <a:defRPr/>
            </a:pPr>
            <a:fld id="{F195CAEA-2F1D-4358-AC66-EC83F8D049D1}" type="slidenum">
              <a:rPr lang="cs-CZ" smtClean="0"/>
              <a:pPr>
                <a:defRPr/>
              </a:pPr>
              <a:t>142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98766" y="2290226"/>
            <a:ext cx="11594468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Pro </a:t>
            </a:r>
            <a:r>
              <a:rPr lang="cs-CZ" sz="1600" b="1" i="1" dirty="0"/>
              <a:t>ostatní konstrukce </a:t>
            </a:r>
            <a:r>
              <a:rPr lang="cs-CZ" sz="1600" dirty="0"/>
              <a:t>je vnitřní kondenzace během roku </a:t>
            </a:r>
            <a:r>
              <a:rPr lang="cs-CZ" sz="1600" b="1" i="1" dirty="0"/>
              <a:t>přípustná</a:t>
            </a:r>
            <a:r>
              <a:rPr lang="cs-CZ" sz="1600" dirty="0"/>
              <a:t>, ale za těchto podmínek: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609600" indent="-342900" algn="just" eaLnBrk="0" hangingPunct="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r>
              <a:rPr lang="cs-CZ" sz="1600" b="1" i="1" dirty="0"/>
              <a:t>případná</a:t>
            </a:r>
            <a:r>
              <a:rPr lang="cs-CZ" sz="1600" dirty="0"/>
              <a:t> zkondenzovaná vodní pára </a:t>
            </a:r>
            <a:r>
              <a:rPr lang="cs-CZ" sz="1600" b="1" i="1" dirty="0"/>
              <a:t>neohrozí</a:t>
            </a:r>
            <a:r>
              <a:rPr lang="cs-CZ" sz="1600" dirty="0"/>
              <a:t> požadovanou funkci konstrukce</a:t>
            </a:r>
          </a:p>
          <a:p>
            <a:pPr marL="539750" indent="-273050" algn="just" eaLnBrk="0" hangingPunct="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cs-CZ" sz="800" dirty="0"/>
          </a:p>
          <a:p>
            <a:pPr marL="609600" indent="-342900" algn="just" eaLnBrk="0" hangingPunct="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r>
              <a:rPr lang="cs-CZ" sz="1600" b="1" i="1" dirty="0"/>
              <a:t>roční bilance</a:t>
            </a:r>
            <a:r>
              <a:rPr lang="cs-CZ" sz="1600" dirty="0"/>
              <a:t> zkondenzované a vypařené vodní páry </a:t>
            </a:r>
            <a:r>
              <a:rPr lang="cs-CZ" sz="1600" b="1" i="1" dirty="0"/>
              <a:t>musí být kladná </a:t>
            </a:r>
            <a:r>
              <a:rPr lang="cs-CZ" sz="1600" dirty="0"/>
              <a:t>(množství zkondenzované vodní páry musí být menší než množství vypařitelné vodní páry ) →  v konstrukci nesmí zbýt  žádný kondenzát, který by postupně zvyšoval vlhkost konstrukce:</a:t>
            </a:r>
          </a:p>
          <a:p>
            <a:pPr marL="1076325" algn="just" defTabSz="990600" eaLnBrk="0" hangingPunct="0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 err="1"/>
              <a:t>M</a:t>
            </a:r>
            <a:r>
              <a:rPr lang="cs-CZ" sz="1600" b="1" i="1" baseline="-25000" dirty="0" err="1"/>
              <a:t>c,a</a:t>
            </a:r>
            <a:r>
              <a:rPr lang="cs-CZ" sz="1600" b="1" i="1" dirty="0"/>
              <a:t> &lt;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ev,a</a:t>
            </a:r>
            <a:r>
              <a:rPr lang="cs-CZ" sz="1600" b="1" i="1" dirty="0"/>
              <a:t> </a:t>
            </a:r>
          </a:p>
          <a:p>
            <a:pPr marL="542925" algn="just" eaLnBrk="0" hangingPunct="0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619250" algn="l"/>
                <a:tab pos="1971675" algn="l"/>
              </a:tabLst>
            </a:pPr>
            <a:r>
              <a:rPr lang="cs-CZ" sz="1600" dirty="0"/>
              <a:t>kde: 	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ev,a</a:t>
            </a:r>
            <a:r>
              <a:rPr lang="cs-CZ" sz="1600" b="1" i="1" dirty="0"/>
              <a:t> </a:t>
            </a:r>
            <a:r>
              <a:rPr lang="cs-CZ" sz="1600" dirty="0"/>
              <a:t>	je	roční množství vypařitelné vodní páry uvnitř konstrukce [kg/(m</a:t>
            </a:r>
            <a:r>
              <a:rPr lang="cs-CZ" sz="1600" baseline="30000" dirty="0"/>
              <a:t>2</a:t>
            </a:r>
            <a:r>
              <a:rPr lang="cs-CZ" sz="1600" dirty="0"/>
              <a:t>.rok] </a:t>
            </a:r>
          </a:p>
        </p:txBody>
      </p:sp>
      <p:sp>
        <p:nvSpPr>
          <p:cNvPr id="9" name="Obdélník 8"/>
          <p:cNvSpPr/>
          <p:nvPr/>
        </p:nvSpPr>
        <p:spPr>
          <a:xfrm>
            <a:off x="298766" y="2290226"/>
            <a:ext cx="8686800" cy="390525"/>
          </a:xfrm>
          <a:prstGeom prst="rect">
            <a:avLst/>
          </a:prstGeom>
          <a:solidFill>
            <a:srgbClr val="E6B9B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2A8B769-F407-4821-8421-659EF1E73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672E8F52-9DB6-4309-B064-51D823FEA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5117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31600" y="6356350"/>
            <a:ext cx="459108" cy="165684"/>
          </a:xfrm>
        </p:spPr>
        <p:txBody>
          <a:bodyPr/>
          <a:lstStyle/>
          <a:p>
            <a:pPr>
              <a:defRPr/>
            </a:pPr>
            <a:fld id="{F195CAEA-2F1D-4358-AC66-EC83F8D049D1}" type="slidenum">
              <a:rPr lang="cs-CZ" smtClean="0"/>
              <a:pPr>
                <a:defRPr/>
              </a:pPr>
              <a:t>143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5349" y="1797784"/>
            <a:ext cx="11594468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609600" indent="-342900" algn="just" eaLnBrk="0" hangingPunct="0"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3"/>
              <a:defRPr/>
            </a:pPr>
            <a:r>
              <a:rPr lang="cs-CZ" sz="1600" b="1" i="1" dirty="0"/>
              <a:t>roční množství </a:t>
            </a:r>
            <a:r>
              <a:rPr lang="cs-CZ" sz="1600" dirty="0"/>
              <a:t>zkondenzované vodní páry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c,a</a:t>
            </a:r>
            <a:r>
              <a:rPr lang="cs-CZ" sz="1600" dirty="0"/>
              <a:t> musí být </a:t>
            </a:r>
            <a:r>
              <a:rPr lang="cs-CZ" sz="1600" b="1" i="1" dirty="0"/>
              <a:t>nižší</a:t>
            </a:r>
            <a:r>
              <a:rPr lang="cs-CZ" sz="1600" dirty="0"/>
              <a:t> než limit </a:t>
            </a:r>
            <a:r>
              <a:rPr lang="cs-CZ" sz="1600" b="1" i="1" dirty="0" err="1"/>
              <a:t>M</a:t>
            </a:r>
            <a:r>
              <a:rPr lang="cs-CZ" sz="1600" b="1" i="1" baseline="-25000" dirty="0" err="1"/>
              <a:t>c,a,N</a:t>
            </a:r>
            <a:r>
              <a:rPr lang="cs-CZ" sz="1600" dirty="0"/>
              <a:t> [kg/(m</a:t>
            </a:r>
            <a:r>
              <a:rPr lang="cs-CZ" sz="1600" baseline="30000" dirty="0"/>
              <a:t>2</a:t>
            </a:r>
            <a:r>
              <a:rPr lang="cs-CZ" sz="1600" dirty="0"/>
              <a:t>.rok] , který činí (platí vždy nižší hodnota = přísnější kritérium):</a:t>
            </a:r>
          </a:p>
          <a:p>
            <a:pPr marL="892175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u="sng" dirty="0"/>
              <a:t>pro konstrukce </a:t>
            </a:r>
            <a:r>
              <a:rPr lang="cs-CZ" sz="1600" b="1" i="1" u="sng" dirty="0"/>
              <a:t>s málo propustnými povrchovými vrstvami</a:t>
            </a:r>
          </a:p>
          <a:p>
            <a:pPr marL="1790700" indent="-276225" algn="just" defTabSz="1438275" eaLnBrk="0" hangingPunct="0">
              <a:buFont typeface="Arial" pitchFamily="34" charset="0"/>
              <a:buChar char="−"/>
              <a:defRPr/>
            </a:pPr>
            <a:r>
              <a:rPr lang="cs-CZ" sz="1400" dirty="0"/>
              <a:t>jednoplášťové střechy</a:t>
            </a:r>
          </a:p>
          <a:p>
            <a:pPr marL="1790700" indent="-276225" algn="just" eaLnBrk="0" hangingPunct="0">
              <a:buFont typeface="Arial" pitchFamily="34" charset="0"/>
              <a:buChar char="−"/>
              <a:defRPr/>
            </a:pPr>
            <a:r>
              <a:rPr lang="cs-CZ" sz="1400" dirty="0"/>
              <a:t>konstrukce s dřevěnými prvky</a:t>
            </a:r>
          </a:p>
          <a:p>
            <a:pPr marL="1790700" indent="-276225" algn="just" eaLnBrk="0" hangingPunct="0">
              <a:buFont typeface="Arial" pitchFamily="34" charset="0"/>
              <a:buChar char="−"/>
              <a:defRPr/>
            </a:pPr>
            <a:r>
              <a:rPr lang="cs-CZ" sz="1400" dirty="0"/>
              <a:t>konstrukce s kontaktním zateplením</a:t>
            </a:r>
          </a:p>
          <a:p>
            <a:pPr marL="1790700" indent="-276225" algn="just" eaLnBrk="0" hangingPunct="0">
              <a:buFont typeface="Arial" pitchFamily="34" charset="0"/>
              <a:buChar char="−"/>
              <a:defRPr/>
            </a:pPr>
            <a:r>
              <a:rPr lang="cs-CZ" sz="1400" dirty="0"/>
              <a:t>příp. další</a:t>
            </a:r>
          </a:p>
          <a:p>
            <a:pPr marL="895350" algn="just" defTabSz="990600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b="1" i="1" dirty="0"/>
          </a:p>
          <a:p>
            <a:pPr marL="895350" algn="just" defTabSz="990600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 err="1"/>
              <a:t>M</a:t>
            </a:r>
            <a:r>
              <a:rPr lang="cs-CZ" sz="1600" b="1" i="1" baseline="-25000" dirty="0" err="1"/>
              <a:t>c</a:t>
            </a:r>
            <a:r>
              <a:rPr lang="cs-CZ" sz="1600" b="1" i="1" baseline="-25000" dirty="0"/>
              <a:t>,a,N</a:t>
            </a:r>
            <a:r>
              <a:rPr lang="cs-CZ" sz="1600" dirty="0"/>
              <a:t> = </a:t>
            </a:r>
            <a:r>
              <a:rPr lang="cs-CZ" sz="1600" b="1" i="1" dirty="0"/>
              <a:t>0,1 kg/(m</a:t>
            </a:r>
            <a:r>
              <a:rPr lang="cs-CZ" sz="1600" b="1" i="1" baseline="30000" dirty="0"/>
              <a:t>2</a:t>
            </a:r>
            <a:r>
              <a:rPr lang="cs-CZ" sz="1600" b="1" i="1" dirty="0"/>
              <a:t>.a)</a:t>
            </a:r>
          </a:p>
          <a:p>
            <a:pPr marL="6286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nebo (pokud to bude nižší hodnota):</a:t>
            </a:r>
          </a:p>
          <a:p>
            <a:pPr marL="1524000" indent="-628650" algn="just" eaLnBrk="0" hangingPunct="0">
              <a:spcBef>
                <a:spcPts val="300"/>
              </a:spcBef>
              <a:spcAft>
                <a:spcPts val="300"/>
              </a:spcAft>
              <a:tabLst>
                <a:tab pos="1524000" algn="l"/>
              </a:tabLst>
              <a:defRPr/>
            </a:pPr>
            <a:r>
              <a:rPr lang="cs-CZ" sz="1600" b="1" i="1" dirty="0"/>
              <a:t>3 % 	</a:t>
            </a:r>
            <a:r>
              <a:rPr lang="cs-CZ" sz="1600" dirty="0"/>
              <a:t>plošné hmotnosti materiálu (vrstvy, ve kterém dochází ke kondenzaci) s objemovou hmotností </a:t>
            </a:r>
            <a:r>
              <a:rPr lang="el-GR" sz="1600" b="1" i="1" dirty="0"/>
              <a:t>ρ</a:t>
            </a:r>
            <a:r>
              <a:rPr lang="cs-CZ" sz="1600" b="1" dirty="0"/>
              <a:t> &gt; 100 kg/m</a:t>
            </a:r>
            <a:r>
              <a:rPr lang="cs-CZ" sz="1600" b="1" baseline="30000" dirty="0"/>
              <a:t>3</a:t>
            </a:r>
          </a:p>
          <a:p>
            <a:pPr marL="1524000" indent="-628650" algn="just" eaLnBrk="0" hangingPunct="0">
              <a:spcBef>
                <a:spcPts val="300"/>
              </a:spcBef>
              <a:spcAft>
                <a:spcPts val="300"/>
              </a:spcAft>
              <a:tabLst>
                <a:tab pos="1524000" algn="l"/>
              </a:tabLst>
              <a:defRPr/>
            </a:pPr>
            <a:r>
              <a:rPr lang="cs-CZ" sz="1600" b="1" i="1" dirty="0"/>
              <a:t>6 % 	</a:t>
            </a:r>
            <a:r>
              <a:rPr lang="cs-CZ" sz="1600" dirty="0"/>
              <a:t>plošné hmotnosti materiálu (vrstvy, ve kterém dochází ke kondenzaci) s objemovou hmotností </a:t>
            </a:r>
            <a:r>
              <a:rPr lang="el-GR" sz="1600" b="1" i="1" dirty="0"/>
              <a:t>ρ</a:t>
            </a:r>
            <a:r>
              <a:rPr lang="cs-CZ" sz="1600" b="1" dirty="0"/>
              <a:t> ≤ 100 kg/m</a:t>
            </a:r>
            <a:r>
              <a:rPr lang="cs-CZ" sz="1600" b="1" baseline="30000" dirty="0"/>
              <a:t>3</a:t>
            </a:r>
            <a:r>
              <a:rPr lang="cs-CZ" sz="1600" dirty="0"/>
              <a:t>	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E45D159-A245-43A1-9932-71DABDFCE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99451EBF-AF8B-408C-80E2-32C3CF861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826656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31600" y="6356350"/>
            <a:ext cx="459108" cy="165684"/>
          </a:xfrm>
        </p:spPr>
        <p:txBody>
          <a:bodyPr/>
          <a:lstStyle/>
          <a:p>
            <a:pPr>
              <a:defRPr/>
            </a:pPr>
            <a:fld id="{CE767674-9B46-4644-9AAB-4C8FC8E7FB1B}" type="slidenum">
              <a:rPr lang="cs-CZ" smtClean="0"/>
              <a:pPr>
                <a:defRPr/>
              </a:pPr>
              <a:t>144</a:t>
            </a:fld>
            <a:endParaRPr lang="cs-CZ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7898" y="1884914"/>
            <a:ext cx="1155191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8953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u="sng" dirty="0"/>
              <a:t>pro ostatní konstrukce</a:t>
            </a:r>
            <a:endParaRPr lang="cs-CZ" sz="1600" dirty="0"/>
          </a:p>
          <a:p>
            <a:pPr marL="6286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b="1" i="1" dirty="0"/>
          </a:p>
          <a:p>
            <a:pPr marL="895350" indent="317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 err="1"/>
              <a:t>M</a:t>
            </a:r>
            <a:r>
              <a:rPr lang="cs-CZ" sz="1600" b="1" i="1" baseline="-25000" dirty="0" err="1"/>
              <a:t>c</a:t>
            </a:r>
            <a:r>
              <a:rPr lang="cs-CZ" sz="1600" b="1" i="1" baseline="-25000" dirty="0"/>
              <a:t>,a,N</a:t>
            </a:r>
            <a:r>
              <a:rPr lang="cs-CZ" sz="1600" dirty="0"/>
              <a:t> = </a:t>
            </a:r>
            <a:r>
              <a:rPr lang="cs-CZ" sz="1600" b="1" i="1" dirty="0"/>
              <a:t>0,5 kg/(m</a:t>
            </a:r>
            <a:r>
              <a:rPr lang="cs-CZ" sz="1600" b="1" i="1" baseline="30000" dirty="0"/>
              <a:t>2</a:t>
            </a:r>
            <a:r>
              <a:rPr lang="cs-CZ" sz="1600" b="1" i="1" dirty="0"/>
              <a:t>.a)</a:t>
            </a:r>
          </a:p>
          <a:p>
            <a:pPr marL="6286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6286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nebo (pokud to bude nižší hodnota):</a:t>
            </a:r>
          </a:p>
          <a:p>
            <a:pPr marL="1524000" indent="-628650" algn="just" eaLnBrk="0" hangingPunct="0">
              <a:spcBef>
                <a:spcPts val="300"/>
              </a:spcBef>
              <a:spcAft>
                <a:spcPts val="300"/>
              </a:spcAft>
              <a:tabLst>
                <a:tab pos="1524000" algn="l"/>
              </a:tabLst>
              <a:defRPr/>
            </a:pPr>
            <a:r>
              <a:rPr lang="cs-CZ" sz="1600" b="1" i="1" dirty="0"/>
              <a:t>5 % 	</a:t>
            </a:r>
            <a:r>
              <a:rPr lang="cs-CZ" sz="1600" dirty="0"/>
              <a:t>plošné hmotnosti materiálu (vrstvy, ve kterém dochází ke kondenzaci) s objemovou hmotností </a:t>
            </a:r>
            <a:r>
              <a:rPr lang="el-GR" sz="1600" b="1" dirty="0"/>
              <a:t>ρ</a:t>
            </a:r>
            <a:r>
              <a:rPr lang="cs-CZ" sz="1600" b="1" dirty="0"/>
              <a:t> &gt; 100 kg/m</a:t>
            </a:r>
            <a:r>
              <a:rPr lang="cs-CZ" sz="1600" b="1" baseline="30000" dirty="0"/>
              <a:t>3</a:t>
            </a:r>
          </a:p>
          <a:p>
            <a:pPr marL="1524000" indent="-628650" algn="just" eaLnBrk="0" hangingPunct="0">
              <a:spcBef>
                <a:spcPts val="300"/>
              </a:spcBef>
              <a:spcAft>
                <a:spcPts val="300"/>
              </a:spcAft>
              <a:tabLst>
                <a:tab pos="1524000" algn="l"/>
              </a:tabLst>
              <a:defRPr/>
            </a:pPr>
            <a:r>
              <a:rPr lang="cs-CZ" sz="1600" b="1" i="1" dirty="0"/>
              <a:t>10 % 	</a:t>
            </a:r>
            <a:r>
              <a:rPr lang="cs-CZ" sz="1600" dirty="0"/>
              <a:t>plošné hmotnosti materiálu (vrstvy, ve kterém dochází ke kondenzaci) s objemovou hmotností </a:t>
            </a:r>
            <a:r>
              <a:rPr lang="el-GR" sz="1600" b="1" dirty="0"/>
              <a:t>ρ</a:t>
            </a:r>
            <a:r>
              <a:rPr lang="cs-CZ" sz="1600" b="1" dirty="0"/>
              <a:t> ≤ 100 kg/m</a:t>
            </a:r>
            <a:r>
              <a:rPr lang="cs-CZ" sz="1600" b="1" baseline="30000" dirty="0"/>
              <a:t>3</a:t>
            </a:r>
            <a:endParaRPr lang="cs-CZ" sz="1600" dirty="0"/>
          </a:p>
          <a:p>
            <a:pPr marL="542925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1704975" indent="-1162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i="1" dirty="0"/>
              <a:t>Poznámka:	Výše uvedené požadavky se uplatňují pro vnitřní i vnější konstrukce, s výjimkou konstrukcí přilehlých k zemině (pokud neobsahují zabudované dřevěné prvky – např. podlahy. 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F88508F-1187-4C9B-A2A7-88E0F92C8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9756A858-D255-4943-9D9F-F7A5E3B75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1100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509908" cy="227330"/>
          </a:xfrm>
        </p:spPr>
        <p:txBody>
          <a:bodyPr/>
          <a:lstStyle/>
          <a:p>
            <a:pPr>
              <a:defRPr/>
            </a:pPr>
            <a:fld id="{7BC8854A-7F88-472C-9816-5E958A855746}" type="slidenum">
              <a:rPr lang="cs-CZ" smtClean="0"/>
              <a:pPr>
                <a:defRPr/>
              </a:pPr>
              <a:t>145</a:t>
            </a:fld>
            <a:endParaRPr lang="cs-CZ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26720" y="1498591"/>
            <a:ext cx="1139952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marL="2730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Zásady:</a:t>
            </a:r>
          </a:p>
          <a:p>
            <a:pPr marL="2730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při zabudování </a:t>
            </a:r>
            <a:r>
              <a:rPr lang="cs-CZ" sz="1600" b="1" i="1" dirty="0"/>
              <a:t>dřeva</a:t>
            </a:r>
            <a:r>
              <a:rPr lang="cs-CZ" sz="1600" dirty="0"/>
              <a:t> nebo materiálů na bázi dřeva do stavebních konstrukcí je nutné dodržet jeho povolenou vlhkost</a:t>
            </a:r>
          </a:p>
          <a:p>
            <a:pPr marL="2730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překročí-li za normových podmínek rovnovážná hmotnostní vlhkost dřevěných prvků 18 %, je požadovaná funkce konstrukce ohrožena</a:t>
            </a:r>
          </a:p>
          <a:p>
            <a:pPr marL="273050" indent="-273050" algn="just" eaLnBrk="0" hangingPunct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je-li ve stavebních konstrukcích použito dřevo nebo materiály na bázi dřeva, musí být provedena ochrana těchto materiálů                   podle ČSN 49 0600-1</a:t>
            </a:r>
          </a:p>
          <a:p>
            <a:pPr marL="273050" indent="-2730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U </a:t>
            </a:r>
            <a:r>
              <a:rPr lang="cs-CZ" sz="1600" b="1" i="1" dirty="0"/>
              <a:t>dvouplášťových konstrukcí s větranou vzduchovou vrstvou </a:t>
            </a:r>
            <a:r>
              <a:rPr lang="cs-CZ" sz="1600" dirty="0"/>
              <a:t>se výše uvedené požadavky vztahují na </a:t>
            </a:r>
            <a:r>
              <a:rPr lang="cs-CZ" sz="1600" b="1" i="1" dirty="0"/>
              <a:t>vnitřní plášť</a:t>
            </a:r>
            <a:r>
              <a:rPr lang="cs-CZ" sz="1600" dirty="0"/>
              <a:t>. 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Navíc musí </a:t>
            </a:r>
            <a:r>
              <a:rPr lang="cs-CZ" sz="1600" b="1" i="1" dirty="0"/>
              <a:t>relativní vlhkost vzduchu</a:t>
            </a:r>
            <a:r>
              <a:rPr lang="cs-CZ" sz="1600" dirty="0"/>
              <a:t> proudícího ve větrané vzduchové vrstvě </a:t>
            </a:r>
            <a:r>
              <a:rPr lang="el-GR" sz="1600" b="1" i="1" dirty="0"/>
              <a:t>φ</a:t>
            </a:r>
            <a:r>
              <a:rPr lang="cs-CZ" sz="1600" b="1" i="1" baseline="-25000" dirty="0" err="1"/>
              <a:t>cv</a:t>
            </a:r>
            <a:r>
              <a:rPr lang="cs-CZ" sz="1600" dirty="0"/>
              <a:t> po celé její délce splňovat i za bezvětří podmínku:</a:t>
            </a:r>
          </a:p>
          <a:p>
            <a:pPr marL="895350"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</a:t>
            </a:r>
            <a:r>
              <a:rPr lang="el-GR" sz="1600" b="1" i="1" dirty="0"/>
              <a:t>φ</a:t>
            </a:r>
            <a:r>
              <a:rPr lang="cs-CZ" sz="1600" b="1" i="1" baseline="-25000" dirty="0" err="1"/>
              <a:t>cv</a:t>
            </a:r>
            <a:r>
              <a:rPr lang="cs-CZ" sz="1600" b="1" i="1" dirty="0"/>
              <a:t> &lt; 90 % 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Nesplněním</a:t>
            </a:r>
            <a:r>
              <a:rPr lang="cs-CZ" sz="1600" dirty="0"/>
              <a:t> tohoto požadavku </a:t>
            </a:r>
            <a:r>
              <a:rPr lang="cs-CZ" sz="1600" b="1" i="1" dirty="0"/>
              <a:t>vzniká riziko kondenzace</a:t>
            </a:r>
            <a:r>
              <a:rPr lang="cs-CZ" sz="1600" dirty="0"/>
              <a:t> vodní páry ve vzduchu větrané vzduchové vrstvy a na přilehlém vnitřním povrchu vnější části konstrukce - u vodorovných a šikmých konstrukcí tak vzniká riziko odkapávání kondenzátu a následného zvlhčování materiálů pod vzduchovou vrstvou.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BC62E50-797D-4E05-BA5D-332777A9C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CAD6905-9272-43BB-8DC5-0C24B726C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25866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648084" y="3404722"/>
            <a:ext cx="2422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vladan.panovec@vsb.cz</a:t>
            </a:r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62C92-F750-4DC4-9951-D63ECA6CF69B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504824" y="1314451"/>
            <a:ext cx="11084101" cy="407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8038" indent="-808038" algn="just">
              <a:defRPr/>
            </a:pPr>
            <a:r>
              <a:rPr lang="cs-CZ" sz="2400" u="sng" dirty="0"/>
              <a:t>Sálání:</a:t>
            </a:r>
            <a:r>
              <a:rPr lang="cs-CZ" sz="2400" dirty="0"/>
              <a:t> 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defRPr/>
            </a:pPr>
            <a:r>
              <a:rPr lang="cs-CZ" sz="1600" dirty="0">
                <a:cs typeface="Arial" charset="0"/>
              </a:rPr>
              <a:t>Sálání (radiace) je přenos tepla mezi dvěma tělesy </a:t>
            </a:r>
            <a:r>
              <a:rPr lang="cs-CZ" sz="1600" b="1" i="1" dirty="0">
                <a:cs typeface="Arial" charset="0"/>
              </a:rPr>
              <a:t>částí elektromagnetického záření</a:t>
            </a:r>
            <a:r>
              <a:rPr lang="cs-CZ" sz="1600" dirty="0">
                <a:cs typeface="Arial" charset="0"/>
              </a:rPr>
              <a:t>, přitom nezáleží na tom, zda jsou obě tělesa oddělena vakuem nebo látkovým (propustným) prostředím. </a:t>
            </a:r>
          </a:p>
          <a:p>
            <a:pPr algn="just">
              <a:spcBef>
                <a:spcPts val="600"/>
              </a:spcBef>
              <a:defRPr/>
            </a:pPr>
            <a:r>
              <a:rPr lang="cs-CZ" sz="1600" b="1" i="1" dirty="0">
                <a:cs typeface="Arial" charset="0"/>
              </a:rPr>
              <a:t>Každé těleso </a:t>
            </a:r>
            <a:r>
              <a:rPr lang="cs-CZ" sz="1600" dirty="0">
                <a:cs typeface="Arial" charset="0"/>
              </a:rPr>
              <a:t>s teplotou nad absolutní nulou teplo sáláním jednak vyzařuje a jednak přijímá (pohlcuje) od okolních těles.</a:t>
            </a:r>
          </a:p>
          <a:p>
            <a:pPr algn="just">
              <a:spcBef>
                <a:spcPts val="600"/>
              </a:spcBef>
              <a:defRPr/>
            </a:pPr>
            <a:r>
              <a:rPr lang="cs-CZ" sz="1600" dirty="0">
                <a:cs typeface="Arial" charset="0"/>
              </a:rPr>
              <a:t>Pro šíření tepla má největší význam záření </a:t>
            </a:r>
            <a:r>
              <a:rPr lang="cs-CZ" sz="1600" b="1" i="1" dirty="0">
                <a:cs typeface="Arial" charset="0"/>
              </a:rPr>
              <a:t>infračervené</a:t>
            </a:r>
            <a:r>
              <a:rPr lang="cs-CZ" sz="1600" dirty="0">
                <a:cs typeface="Arial" charset="0"/>
              </a:rPr>
              <a:t> (vlnové délky 0,75 </a:t>
            </a:r>
            <a:r>
              <a:rPr lang="el-GR" sz="1600" dirty="0">
                <a:cs typeface="Arial" charset="0"/>
              </a:rPr>
              <a:t>μ</a:t>
            </a:r>
            <a:r>
              <a:rPr lang="cs-CZ" sz="1600" dirty="0">
                <a:cs typeface="Arial" charset="0"/>
              </a:rPr>
              <a:t>m až 400 </a:t>
            </a:r>
            <a:r>
              <a:rPr lang="el-GR" sz="1600" dirty="0">
                <a:cs typeface="Arial" charset="0"/>
              </a:rPr>
              <a:t>μ</a:t>
            </a:r>
            <a:r>
              <a:rPr lang="cs-CZ" sz="1600" dirty="0">
                <a:cs typeface="Arial" charset="0"/>
              </a:rPr>
              <a:t>m).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Intenzitu vyzařování dokonale černého tělesa </a:t>
            </a:r>
            <a:r>
              <a:rPr lang="cs-CZ" sz="1600" b="1" i="1" dirty="0" err="1">
                <a:cs typeface="Arial" charset="0"/>
              </a:rPr>
              <a:t>M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[W/m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plochou 1 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 udává  </a:t>
            </a:r>
            <a:r>
              <a:rPr lang="cs-CZ" sz="1600" b="1" u="sng" dirty="0">
                <a:cs typeface="Arial" charset="0"/>
              </a:rPr>
              <a:t>Stefan – </a:t>
            </a:r>
            <a:r>
              <a:rPr lang="cs-CZ" sz="1600" b="1" u="sng" dirty="0" err="1">
                <a:cs typeface="Arial" charset="0"/>
              </a:rPr>
              <a:t>Boltzmannův</a:t>
            </a:r>
            <a:r>
              <a:rPr lang="cs-CZ" sz="1600" b="1" u="sng" dirty="0">
                <a:cs typeface="Arial" charset="0"/>
              </a:rPr>
              <a:t> zákon</a:t>
            </a:r>
            <a:r>
              <a:rPr lang="cs-CZ" sz="1600" dirty="0">
                <a:cs typeface="Arial" charset="0"/>
              </a:rPr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			</a:t>
            </a:r>
            <a:r>
              <a:rPr lang="cs-CZ" sz="1600" b="1" i="1" dirty="0">
                <a:cs typeface="Arial" charset="0"/>
              </a:rPr>
              <a:t> </a:t>
            </a: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cs typeface="Arial" charset="0"/>
              </a:rPr>
              <a:t>			</a:t>
            </a:r>
            <a:endParaRPr lang="cs-CZ" sz="1600" b="1" i="1" baseline="30000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kde:</a:t>
            </a: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C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baseline="-25000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– sálavost (součinitel sálání) dokonale černého tělesa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</a:t>
            </a:r>
            <a:r>
              <a:rPr lang="cs-CZ" sz="1600" baseline="30000" dirty="0">
                <a:cs typeface="Arial" charset="0"/>
              </a:rPr>
              <a:t>4</a:t>
            </a:r>
            <a:r>
              <a:rPr lang="cs-CZ" sz="1600" dirty="0">
                <a:cs typeface="Arial" charset="0"/>
              </a:rPr>
              <a:t>)]</a:t>
            </a: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cs typeface="Arial" charset="0"/>
              </a:rPr>
              <a:t>	T</a:t>
            </a:r>
            <a:r>
              <a:rPr lang="cs-CZ" sz="1600" dirty="0">
                <a:cs typeface="Arial" charset="0"/>
              </a:rPr>
              <a:t> – termodynamická teplota [K]</a:t>
            </a: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el-GR" sz="1600" b="1" i="1" dirty="0">
                <a:cs typeface="Arial" charset="0"/>
              </a:rPr>
              <a:t>σ</a:t>
            </a:r>
            <a:r>
              <a:rPr lang="cs-CZ" sz="1600" dirty="0">
                <a:cs typeface="Arial" charset="0"/>
              </a:rPr>
              <a:t> – Stefan - </a:t>
            </a:r>
            <a:r>
              <a:rPr lang="cs-CZ" sz="1600" dirty="0" err="1">
                <a:cs typeface="Arial" charset="0"/>
              </a:rPr>
              <a:t>Boltzmannova</a:t>
            </a:r>
            <a:r>
              <a:rPr lang="cs-CZ" sz="1600" dirty="0">
                <a:cs typeface="Arial" charset="0"/>
              </a:rPr>
              <a:t> konstanta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</a:t>
            </a:r>
            <a:r>
              <a:rPr lang="cs-CZ" sz="1600" baseline="30000" dirty="0">
                <a:cs typeface="Arial" charset="0"/>
              </a:rPr>
              <a:t>4</a:t>
            </a:r>
            <a:r>
              <a:rPr lang="cs-CZ" sz="1600" dirty="0">
                <a:cs typeface="Arial" charset="0"/>
              </a:rPr>
              <a:t>)]</a:t>
            </a:r>
          </a:p>
        </p:txBody>
      </p:sp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F52DD649-A3D7-405A-93D4-B25785FD9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678122"/>
              </p:ext>
            </p:extLst>
          </p:nvPr>
        </p:nvGraphicFramePr>
        <p:xfrm>
          <a:off x="3803650" y="3613150"/>
          <a:ext cx="21082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60" name="Rovnice" r:id="rId3" imgW="2108160" imgH="583920" progId="Equation.3">
                  <p:embed/>
                </p:oleObj>
              </mc:Choice>
              <mc:Fallback>
                <p:oleObj name="Rovnice" r:id="rId3" imgW="2108160" imgH="583920" progId="Equation.3">
                  <p:embed/>
                  <p:pic>
                    <p:nvPicPr>
                      <p:cNvPr id="378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3650" y="3613150"/>
                        <a:ext cx="2108200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39C61F0-0F72-41A1-A239-69512F714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1D2A1A38-F2D3-47BC-9A33-2A9739E5C8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AC6A5-4B1A-46FF-A84A-9B70CE54F655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485775" y="1490663"/>
            <a:ext cx="11371583" cy="352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Dokonale černé těleso neexistuje. Sálavost reálného tělesa </a:t>
            </a:r>
            <a:r>
              <a:rPr lang="cs-CZ" sz="1600" b="1" i="1" dirty="0">
                <a:cs typeface="Arial" charset="0"/>
              </a:rPr>
              <a:t>C </a:t>
            </a:r>
            <a:r>
              <a:rPr lang="cs-CZ" sz="1600" dirty="0">
                <a:cs typeface="Arial" charset="0"/>
              </a:rPr>
              <a:t>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</a:t>
            </a:r>
            <a:r>
              <a:rPr lang="cs-CZ" sz="1600" baseline="30000" dirty="0">
                <a:cs typeface="Arial" charset="0"/>
              </a:rPr>
              <a:t>4</a:t>
            </a:r>
            <a:r>
              <a:rPr lang="cs-CZ" sz="1600" dirty="0">
                <a:cs typeface="Arial" charset="0"/>
              </a:rPr>
              <a:t>)]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je dána vztahem:</a:t>
            </a: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		                              </a:t>
            </a:r>
            <a:r>
              <a:rPr lang="cs-CZ" sz="1600" b="1" i="1" dirty="0">
                <a:cs typeface="Arial" charset="0"/>
              </a:rPr>
              <a:t>C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= </a:t>
            </a:r>
            <a:r>
              <a:rPr lang="cs-CZ" sz="1600" b="1" i="1" dirty="0" err="1">
                <a:cs typeface="Arial" charset="0"/>
              </a:rPr>
              <a:t>C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b="1" i="1" dirty="0">
                <a:cs typeface="Arial" charset="0"/>
              </a:rPr>
              <a:t> . </a:t>
            </a:r>
            <a:r>
              <a:rPr lang="el-GR" sz="1600" b="1" i="1" dirty="0">
                <a:cs typeface="Arial" charset="0"/>
              </a:rPr>
              <a:t>ε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kde </a:t>
            </a:r>
            <a:r>
              <a:rPr lang="el-GR" sz="1600" b="1" i="1" dirty="0">
                <a:cs typeface="Arial" charset="0"/>
              </a:rPr>
              <a:t>ε</a:t>
            </a:r>
            <a:r>
              <a:rPr lang="cs-CZ" sz="1600" dirty="0">
                <a:cs typeface="Arial" charset="0"/>
              </a:rPr>
              <a:t> [-] je </a:t>
            </a:r>
            <a:r>
              <a:rPr lang="cs-CZ" sz="1600" b="1" u="sng" dirty="0">
                <a:cs typeface="Arial" charset="0"/>
              </a:rPr>
              <a:t>emisivita </a:t>
            </a:r>
            <a:r>
              <a:rPr lang="cs-CZ" sz="1600" dirty="0">
                <a:cs typeface="Arial" charset="0"/>
              </a:rPr>
              <a:t>– je to poměr intenzity vyzařování šedého zářiče </a:t>
            </a:r>
            <a:r>
              <a:rPr lang="cs-CZ" sz="1600" b="1" i="1" dirty="0">
                <a:cs typeface="Arial" charset="0"/>
              </a:rPr>
              <a:t>M</a:t>
            </a:r>
            <a:r>
              <a:rPr lang="cs-CZ" sz="1600" dirty="0">
                <a:cs typeface="Arial" charset="0"/>
              </a:rPr>
              <a:t> o teplotě </a:t>
            </a:r>
            <a:r>
              <a:rPr lang="cs-CZ" sz="1600" b="1" i="1" dirty="0">
                <a:cs typeface="Arial" charset="0"/>
              </a:rPr>
              <a:t>T</a:t>
            </a:r>
            <a:r>
              <a:rPr lang="cs-CZ" sz="1600" dirty="0">
                <a:cs typeface="Arial" charset="0"/>
              </a:rPr>
              <a:t>  k intenzitě vyzařování dokonale černého zářiče </a:t>
            </a:r>
            <a:r>
              <a:rPr lang="cs-CZ" sz="1600" b="1" i="1" dirty="0" err="1">
                <a:cs typeface="Arial" charset="0"/>
              </a:rPr>
              <a:t>M</a:t>
            </a:r>
            <a:r>
              <a:rPr lang="cs-CZ" sz="1600" b="1" i="1" baseline="-25000" dirty="0" err="1">
                <a:cs typeface="Arial" charset="0"/>
              </a:rPr>
              <a:t>b</a:t>
            </a:r>
            <a:r>
              <a:rPr lang="cs-CZ" sz="1600" dirty="0">
                <a:cs typeface="Arial" charset="0"/>
              </a:rPr>
              <a:t> o stejné teplotě: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                                                                                                       (</a:t>
            </a:r>
            <a:r>
              <a:rPr lang="cs-CZ" sz="1600" dirty="0" err="1">
                <a:cs typeface="Arial" charset="0"/>
              </a:rPr>
              <a:t>Kirchhoffův</a:t>
            </a:r>
            <a:r>
              <a:rPr lang="cs-CZ" sz="1600" dirty="0">
                <a:cs typeface="Arial" charset="0"/>
              </a:rPr>
              <a:t> zákon)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marL="361950" indent="-3619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  <a:defRPr/>
            </a:pPr>
            <a:r>
              <a:rPr lang="cs-CZ" sz="1600" dirty="0">
                <a:cs typeface="Arial" charset="0"/>
              </a:rPr>
              <a:t>Čím je povrch drsnější a tmavší, tím vyšší emisivita </a:t>
            </a:r>
            <a:r>
              <a:rPr lang="el-GR" b="1" i="1" dirty="0">
                <a:cs typeface="Arial" charset="0"/>
              </a:rPr>
              <a:t>ε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(0,8 až 0,9) – např. asfaltové pásy: </a:t>
            </a:r>
            <a:r>
              <a:rPr lang="el-GR" sz="1600" b="1" i="1" dirty="0">
                <a:cs typeface="Arial" charset="0"/>
              </a:rPr>
              <a:t>ε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= 0,99</a:t>
            </a:r>
          </a:p>
          <a:p>
            <a:pPr marL="361950" indent="-36195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tzn. tmavé povrchy sálají více tepla (80% až 90% dokonale černého tělesa)</a:t>
            </a:r>
          </a:p>
          <a:p>
            <a:pPr marL="361950" indent="-3619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  <a:defRPr/>
            </a:pPr>
            <a:endParaRPr lang="cs-CZ" sz="1600" dirty="0">
              <a:cs typeface="Arial" charset="0"/>
            </a:endParaRPr>
          </a:p>
          <a:p>
            <a:pPr marL="361950" indent="-3619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  <a:defRPr/>
            </a:pPr>
            <a:r>
              <a:rPr lang="cs-CZ" sz="1600" dirty="0">
                <a:cs typeface="Arial" charset="0"/>
              </a:rPr>
              <a:t>Čím je povrch hladší a světlejší, tím nižší emisivita </a:t>
            </a:r>
            <a:r>
              <a:rPr lang="el-GR" sz="1600" b="1" i="1" dirty="0">
                <a:cs typeface="Arial" charset="0"/>
              </a:rPr>
              <a:t>ε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(0,2 až 0,3) – např. hliníková fólie: </a:t>
            </a:r>
            <a:r>
              <a:rPr lang="el-GR" sz="1600" b="1" i="1" dirty="0">
                <a:cs typeface="Arial" charset="0"/>
              </a:rPr>
              <a:t>ε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&lt;= 0,4</a:t>
            </a:r>
          </a:p>
          <a:p>
            <a:pPr marL="361950" indent="-36195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tzn. hladké a světlé povrchy více tepla odrazí a méně sálají (20% až 30% dokonale černého tělesa)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150386"/>
              </p:ext>
            </p:extLst>
          </p:nvPr>
        </p:nvGraphicFramePr>
        <p:xfrm>
          <a:off x="3743325" y="2546350"/>
          <a:ext cx="13716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3" name="Rovnice" r:id="rId3" imgW="1371600" imgH="583920" progId="Equation.3">
                  <p:embed/>
                </p:oleObj>
              </mc:Choice>
              <mc:Fallback>
                <p:oleObj name="Rovnice" r:id="rId3" imgW="1371600" imgH="5839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325" y="2546350"/>
                        <a:ext cx="1371600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11275A3-9969-4C67-993E-6C4BF94771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84314064-535A-4C83-95BD-3799CEA35F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A3E089-DC3E-49DF-A704-4982DD57038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552450" y="1566863"/>
            <a:ext cx="1103647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Mezi dvěma rovnoběžnými plochami </a:t>
            </a:r>
            <a:r>
              <a:rPr lang="cs-CZ" sz="1600" b="1" i="1" dirty="0">
                <a:cs typeface="Arial" charset="0"/>
              </a:rPr>
              <a:t>A</a:t>
            </a:r>
            <a:r>
              <a:rPr lang="cs-CZ" sz="1600" b="1" i="1" baseline="-25000" dirty="0">
                <a:cs typeface="Arial" charset="0"/>
              </a:rPr>
              <a:t>1</a:t>
            </a:r>
            <a:r>
              <a:rPr lang="cs-CZ" sz="1600" dirty="0">
                <a:cs typeface="Arial" charset="0"/>
              </a:rPr>
              <a:t> a </a:t>
            </a:r>
            <a:r>
              <a:rPr lang="cs-CZ" sz="1600" b="1" i="1" dirty="0">
                <a:cs typeface="Arial" charset="0"/>
              </a:rPr>
              <a:t>A</a:t>
            </a:r>
            <a:r>
              <a:rPr lang="cs-CZ" sz="1600" b="1" i="1" baseline="-25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 dochází k zářivému (sálavému) toku, jehož hustota </a:t>
            </a:r>
            <a:r>
              <a:rPr lang="cs-CZ" sz="1600" b="1" i="1" dirty="0" err="1">
                <a:cs typeface="Arial" charset="0"/>
              </a:rPr>
              <a:t>q</a:t>
            </a:r>
            <a:r>
              <a:rPr lang="cs-CZ" sz="1600" b="1" i="1" baseline="-25000" dirty="0" err="1">
                <a:cs typeface="Arial" charset="0"/>
              </a:rPr>
              <a:t>r</a:t>
            </a:r>
            <a:r>
              <a:rPr lang="cs-CZ" sz="1600" dirty="0">
                <a:cs typeface="Arial" charset="0"/>
              </a:rPr>
              <a:t> je 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		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		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619250" algn="l"/>
              </a:tabLst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619250" algn="l"/>
              </a:tabLst>
            </a:pPr>
            <a:r>
              <a:rPr lang="cs-CZ" sz="1600" dirty="0">
                <a:cs typeface="Arial" charset="0"/>
              </a:rPr>
              <a:t>kde:	</a:t>
            </a:r>
            <a:r>
              <a:rPr lang="el-GR" sz="1600" b="1" i="1" dirty="0">
                <a:cs typeface="Arial" charset="0"/>
              </a:rPr>
              <a:t>σ</a:t>
            </a:r>
            <a:r>
              <a:rPr lang="cs-CZ" sz="1600" dirty="0">
                <a:cs typeface="Arial" charset="0"/>
              </a:rPr>
              <a:t>	je 	Stefan - </a:t>
            </a:r>
            <a:r>
              <a:rPr lang="cs-CZ" sz="1600" dirty="0" err="1">
                <a:cs typeface="Arial" charset="0"/>
              </a:rPr>
              <a:t>Boltzmannova</a:t>
            </a:r>
            <a:r>
              <a:rPr lang="cs-CZ" sz="1600" dirty="0">
                <a:cs typeface="Arial" charset="0"/>
              </a:rPr>
              <a:t> konstanta [5,67.10</a:t>
            </a:r>
            <a:r>
              <a:rPr lang="cs-CZ" sz="1600" baseline="30000" dirty="0">
                <a:cs typeface="Arial" charset="0"/>
              </a:rPr>
              <a:t>-8</a:t>
            </a:r>
            <a:r>
              <a:rPr lang="cs-CZ" sz="1600" dirty="0">
                <a:cs typeface="Arial" charset="0"/>
              </a:rPr>
              <a:t> 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</a:t>
            </a:r>
            <a:r>
              <a:rPr lang="cs-CZ" sz="1600" baseline="30000" dirty="0">
                <a:cs typeface="Arial" charset="0"/>
              </a:rPr>
              <a:t>4</a:t>
            </a:r>
            <a:r>
              <a:rPr lang="cs-CZ" sz="1600" dirty="0">
                <a:cs typeface="Arial" charset="0"/>
              </a:rPr>
              <a:t>)]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619250" algn="l"/>
              </a:tabLst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b="1" i="1" dirty="0">
                <a:cs typeface="Arial" charset="0"/>
              </a:rPr>
              <a:t>ε</a:t>
            </a:r>
            <a:r>
              <a:rPr lang="cs-CZ" sz="1600" b="1" i="1" baseline="-250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	emisivita povrchu [-]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619250" algn="l"/>
              </a:tabLst>
            </a:pPr>
            <a:r>
              <a:rPr lang="cs-CZ" sz="1600" b="1" i="1" dirty="0">
                <a:cs typeface="Arial" charset="0"/>
              </a:rPr>
              <a:t> </a:t>
            </a: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Z rovnic vyplývá, že množství vysálaného tepla mezi tělesy je úměrné rozdílu čtvrtých mocnin absolutních teplot.</a:t>
            </a:r>
            <a:endParaRPr lang="cs-CZ" sz="1600" b="1" i="1" dirty="0">
              <a:cs typeface="Arial" charset="0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75187"/>
              </p:ext>
            </p:extLst>
          </p:nvPr>
        </p:nvGraphicFramePr>
        <p:xfrm>
          <a:off x="3292475" y="2114550"/>
          <a:ext cx="170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7" name="Rovnice" r:id="rId3" imgW="1701720" imgH="799920" progId="Equation.3">
                  <p:embed/>
                </p:oleObj>
              </mc:Choice>
              <mc:Fallback>
                <p:oleObj name="Rovnice" r:id="rId3" imgW="1701720" imgH="7999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475" y="2114550"/>
                        <a:ext cx="17018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26193F5-10D5-451B-916A-46353D045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0B803EA-5E83-47C5-950C-471892A154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6870B6-A58F-4191-8DAD-C558118F8C99}" type="slidenum">
              <a:rPr lang="cs-CZ"/>
              <a:pPr>
                <a:defRPr/>
              </a:pPr>
              <a:t>18</a:t>
            </a:fld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538163" y="2043113"/>
            <a:ext cx="11349037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Při posuzování stavebních konstrukcí se vychází z některých fyzikálních vlastností zabudovaných materiálů:</a:t>
            </a:r>
          </a:p>
          <a:p>
            <a:pPr marL="1257300" indent="-36353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tepelná vodivost</a:t>
            </a:r>
          </a:p>
          <a:p>
            <a:pPr marL="1257300" indent="-36353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objemová hmotnost</a:t>
            </a:r>
          </a:p>
          <a:p>
            <a:pPr marL="1257300" indent="-36353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vlhkost</a:t>
            </a:r>
          </a:p>
          <a:p>
            <a:pPr marL="1257300" indent="-36353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měrná tepelná kapacita</a:t>
            </a:r>
            <a:endParaRPr lang="cs-CZ" sz="1600" b="1" u="sng" dirty="0">
              <a:latin typeface="Arial" pitchFamily="34" charset="0"/>
              <a:cs typeface="Arial" pitchFamily="34" charset="0"/>
            </a:endParaRP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b="1" u="sng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Pro správné použití hodnot těchto vlastností je potřeba znát: 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latin typeface="Arial" pitchFamily="34" charset="0"/>
                <a:cs typeface="Arial" pitchFamily="34" charset="0"/>
              </a:rPr>
              <a:t>podmínky, za jakých byly tyto hodnoty zjištěny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latin typeface="Arial" pitchFamily="34" charset="0"/>
                <a:cs typeface="Arial" pitchFamily="34" charset="0"/>
              </a:rPr>
              <a:t>podmínky, za jakých bude materiál na stavbě zabudovaný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Hodnoty TT vlastností materiálů se zjišťují převážně 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měřením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v laboratořích nebo na zabudovaných konstrukcích.</a:t>
            </a:r>
          </a:p>
        </p:txBody>
      </p:sp>
      <p:sp>
        <p:nvSpPr>
          <p:cNvPr id="6" name="Nadpis 4">
            <a:extLst>
              <a:ext uri="{FF2B5EF4-FFF2-40B4-BE49-F238E27FC236}">
                <a16:creationId xmlns:a16="http://schemas.microsoft.com/office/drawing/2014/main" id="{FCC2834B-962F-4B7A-BF15-7A75239B9AC1}"/>
              </a:ext>
            </a:extLst>
          </p:cNvPr>
          <p:cNvSpPr txBox="1">
            <a:spLocks/>
          </p:cNvSpPr>
          <p:nvPr/>
        </p:nvSpPr>
        <p:spPr>
          <a:xfrm>
            <a:off x="466725" y="1539954"/>
            <a:ext cx="9915525" cy="7143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A49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Tepelně technické vlastnosti materiálů</a:t>
            </a:r>
          </a:p>
        </p:txBody>
      </p: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F64C17B-91E2-41EE-BAF6-859D60FA4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D52902F9-D4CF-4E96-B271-662292689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70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639D-95C7-4EC6-9E7F-2088696C6659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1952626" y="1432878"/>
            <a:ext cx="8443913" cy="500062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latin typeface="Arial" pitchFamily="34" charset="0"/>
                <a:ea typeface="+mj-ea"/>
                <a:cs typeface="Arial" pitchFamily="34" charset="0"/>
              </a:rPr>
              <a:t>Tepelná vodivost</a:t>
            </a:r>
          </a:p>
        </p:txBody>
      </p:sp>
      <p:sp>
        <p:nvSpPr>
          <p:cNvPr id="11268" name="Obdélník 3"/>
          <p:cNvSpPr>
            <a:spLocks noChangeArrowheads="1"/>
          </p:cNvSpPr>
          <p:nvPr/>
        </p:nvSpPr>
        <p:spPr bwMode="auto">
          <a:xfrm>
            <a:off x="504825" y="1943101"/>
            <a:ext cx="11163300" cy="385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Tepelná vodivost (součinitel tepelné vodivosti) </a:t>
            </a:r>
            <a:r>
              <a:rPr lang="el-GR" sz="1600" b="1" i="1" dirty="0">
                <a:cs typeface="Arial" charset="0"/>
              </a:rPr>
              <a:t>λ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[W/(m.K)] vyjadřuje schopnost látky (materiálu) přenášet teplo </a:t>
            </a:r>
            <a:r>
              <a:rPr lang="cs-CZ" sz="1600" b="1" i="1" dirty="0">
                <a:cs typeface="Arial" charset="0"/>
              </a:rPr>
              <a:t>vedením</a:t>
            </a:r>
            <a:r>
              <a:rPr lang="cs-CZ" sz="1600" dirty="0">
                <a:cs typeface="Arial" charset="0"/>
              </a:rPr>
              <a:t>. </a:t>
            </a:r>
          </a:p>
          <a:p>
            <a:pPr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endParaRPr lang="cs-CZ" sz="1600" b="1" i="1" dirty="0">
              <a:cs typeface="Arial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r>
              <a:rPr lang="cs-CZ" sz="1600" b="1" i="1" u="sng" dirty="0">
                <a:cs typeface="Arial" charset="0"/>
              </a:rPr>
              <a:t>JE TO NEJDŮLEŽITĚJŠÍ TEPELNÁ VLASTNOST STAVEBNÍCH LÁTEK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endParaRPr lang="cs-CZ" sz="1600" b="1" i="1" u="sng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Tepelnou vodivost látky ovlivňují tyto faktory: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endParaRPr lang="cs-CZ" sz="1600" dirty="0">
              <a:cs typeface="Arial" charset="0"/>
            </a:endParaRP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objemová hmotnost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vlhkost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směr tepelného toku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teplota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chemické složení materiálu</a:t>
            </a:r>
          </a:p>
          <a:p>
            <a:pPr algn="just">
              <a:tabLst>
                <a:tab pos="1887538" algn="l"/>
              </a:tabLst>
              <a:defRPr/>
            </a:pPr>
            <a:endParaRPr lang="cs-CZ" sz="1600" dirty="0">
              <a:cs typeface="Arial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F9B7BCF-490E-4304-AFB3-69BE9F911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A4A585B-8A81-4EED-84AD-5ED73DD0C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56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307D7D-3A19-4B3C-97C4-C58B8EA95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Anotace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EBFBC9-9BD5-48E4-86D6-EACB2A725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Základy šíření tepla, tepelné vlastnosti materiálů, tepelný odpor a součinitel prostupu tepla konstrukce, tepelné mosty a vazby, povrchová teplota a teplota uvnitř konstrukce, šíření vodní páry konstrukcí.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E88B940-7EC8-4D74-A969-1F7B82EE3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pPr/>
              <a:t>2</a:t>
            </a:fld>
            <a:endParaRPr lang="cs-CZ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B1D87D0-BF09-4216-8C3D-E2C816F47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11FEE75-2E16-43B6-8F9C-4D6F9DF64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87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D97A6-DFB8-4855-8A63-8532302EEEB8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sp>
        <p:nvSpPr>
          <p:cNvPr id="11268" name="Obdélník 3"/>
          <p:cNvSpPr>
            <a:spLocks noChangeArrowheads="1"/>
          </p:cNvSpPr>
          <p:nvPr/>
        </p:nvSpPr>
        <p:spPr bwMode="auto">
          <a:xfrm>
            <a:off x="723900" y="1847850"/>
            <a:ext cx="10865026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r>
              <a:rPr lang="cs-CZ" sz="1600" b="1" dirty="0">
                <a:cs typeface="Arial" charset="0"/>
              </a:rPr>
              <a:t>Objemová hmotnost</a:t>
            </a:r>
            <a:r>
              <a:rPr lang="cs-CZ" sz="1600" b="1" i="1" dirty="0">
                <a:cs typeface="Arial" charset="0"/>
              </a:rPr>
              <a:t>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S rostoucí objemovou hmotností roste i součinitel tepelné vodivosti - </a:t>
            </a:r>
            <a:r>
              <a:rPr lang="cs-CZ" sz="1600" b="1" dirty="0">
                <a:cs typeface="Arial" charset="0"/>
              </a:rPr>
              <a:t>vzduch v pórech stavebního materiálu působí jako tepelný izolant</a:t>
            </a:r>
            <a:r>
              <a:rPr lang="cs-CZ" sz="1600" dirty="0">
                <a:cs typeface="Arial" charset="0"/>
              </a:rPr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887538" algn="l"/>
              </a:tabLst>
              <a:defRPr/>
            </a:pPr>
            <a:endParaRPr lang="cs-CZ" sz="1600" dirty="0">
              <a:cs typeface="Arial" charset="0"/>
            </a:endParaRP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čím menší je objemová hmotnost materiálu (tedy čím větší pórovitost), tím menší je součinitel tepelné vodivosti</a:t>
            </a: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887538" algn="l"/>
              </a:tabLst>
              <a:defRPr/>
            </a:pPr>
            <a:r>
              <a:rPr lang="cs-CZ" sz="1600" dirty="0">
                <a:cs typeface="Arial" charset="0"/>
              </a:rPr>
              <a:t>u vysoce porézních materiálů to ale neplatí - konvekční a sálavá složka v pórech výrazně zvyšuje hodnotu součinitele tepelné vodivosti - např. u polystyrenu</a:t>
            </a:r>
          </a:p>
        </p:txBody>
      </p:sp>
      <p:pic>
        <p:nvPicPr>
          <p:cNvPr id="1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FDB4284-453E-46B4-9F3B-035032D37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051685F2-2425-4ABE-B25C-EB4D24649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93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D97A6-DFB8-4855-8A63-8532302EEEB8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sp>
        <p:nvSpPr>
          <p:cNvPr id="11268" name="Obdélník 3"/>
          <p:cNvSpPr>
            <a:spLocks noChangeArrowheads="1"/>
          </p:cNvSpPr>
          <p:nvPr/>
        </p:nvSpPr>
        <p:spPr bwMode="auto">
          <a:xfrm>
            <a:off x="723900" y="1821815"/>
            <a:ext cx="10865026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dirty="0">
                <a:cs typeface="Arial" charset="0"/>
              </a:rPr>
              <a:t>Vlhkost</a:t>
            </a:r>
            <a:r>
              <a:rPr lang="cs-CZ" sz="1600" b="1" i="1" dirty="0">
                <a:cs typeface="Arial" charset="0"/>
              </a:rPr>
              <a:t>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Se zvyšující se vlhkostí se zvyšuje i tepelná vodivost materiálu </a:t>
            </a:r>
            <a:r>
              <a:rPr lang="cs-CZ" sz="2400" b="1" dirty="0">
                <a:cs typeface="Arial" charset="0"/>
              </a:rPr>
              <a:t>→ </a:t>
            </a:r>
            <a:r>
              <a:rPr lang="cs-CZ" sz="1600" dirty="0">
                <a:cs typeface="Arial" charset="0"/>
              </a:rPr>
              <a:t>dochází k poklesu jeho tepelně izolační schopnosti: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voda má přibližně </a:t>
            </a:r>
            <a:r>
              <a:rPr lang="cs-CZ" sz="1600" b="1" i="1" dirty="0">
                <a:cs typeface="Arial" charset="0"/>
              </a:rPr>
              <a:t>25 x vyšší </a:t>
            </a:r>
            <a:r>
              <a:rPr lang="cs-CZ" sz="1600" dirty="0">
                <a:cs typeface="Arial" charset="0"/>
              </a:rPr>
              <a:t>hodnotu tepelné vodivosti než vzduch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Proto se při TT výpočtech používají </a:t>
            </a:r>
            <a:r>
              <a:rPr lang="cs-CZ" sz="1600" b="1" i="1" dirty="0">
                <a:cs typeface="Arial" charset="0"/>
              </a:rPr>
              <a:t>návrhové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hodnoty</a:t>
            </a:r>
            <a:r>
              <a:rPr lang="cs-CZ" sz="1600" dirty="0">
                <a:cs typeface="Arial" charset="0"/>
              </a:rPr>
              <a:t> (dříve praktické) tepelné vodivosti, které zohledňují </a:t>
            </a:r>
            <a:r>
              <a:rPr lang="cs-CZ" sz="1600" b="1" i="1" dirty="0">
                <a:cs typeface="Arial" charset="0"/>
              </a:rPr>
              <a:t>praktickou vlhkost </a:t>
            </a:r>
            <a:r>
              <a:rPr lang="cs-CZ" sz="1600" dirty="0">
                <a:cs typeface="Arial" charset="0"/>
              </a:rPr>
              <a:t>obsaženou v zabudovaném materiálu.</a:t>
            </a:r>
          </a:p>
        </p:txBody>
      </p:sp>
      <p:pic>
        <p:nvPicPr>
          <p:cNvPr id="1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FDB4284-453E-46B4-9F3B-035032D37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051685F2-2425-4ABE-B25C-EB4D24649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936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D97A6-DFB8-4855-8A63-8532302EEEB8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sp>
        <p:nvSpPr>
          <p:cNvPr id="11268" name="Obdélník 3"/>
          <p:cNvSpPr>
            <a:spLocks noChangeArrowheads="1"/>
          </p:cNvSpPr>
          <p:nvPr/>
        </p:nvSpPr>
        <p:spPr bwMode="auto">
          <a:xfrm>
            <a:off x="723900" y="1588135"/>
            <a:ext cx="1086502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dirty="0">
                <a:cs typeface="Arial" charset="0"/>
              </a:rPr>
              <a:t>Směr tepelného toku / struktura materiálu: 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projevuje se pouze u neizotropních materiálů (tj. které mají ve dvou na sobě kolmých směrech různé uspořádání)</a:t>
            </a:r>
          </a:p>
          <a:p>
            <a:pPr marL="1076325" indent="-26670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látky vláknité – např. dřevo, minerální vaty, apod.</a:t>
            </a:r>
          </a:p>
          <a:p>
            <a:pPr marL="1076325" indent="-26670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dutinové zdící tvarovky – např. </a:t>
            </a:r>
            <a:r>
              <a:rPr lang="cs-CZ" sz="1600" dirty="0" err="1">
                <a:cs typeface="Arial" charset="0"/>
              </a:rPr>
              <a:t>Porotherm</a:t>
            </a:r>
            <a:r>
              <a:rPr lang="cs-CZ" sz="1600" dirty="0">
                <a:cs typeface="Arial" charset="0"/>
              </a:rPr>
              <a:t> apod.</a:t>
            </a:r>
          </a:p>
          <a:p>
            <a:pPr marL="809625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marL="26352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tepelný tok kolmo na směr vláken musí překonat větší množství pórů a mezer, které kladou větší tepelný odpor</a:t>
            </a:r>
          </a:p>
          <a:p>
            <a:pPr marL="263525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při tepelném toku rovnoběžně s vlákny bude vliv vzduchových mezer menší</a:t>
            </a:r>
          </a:p>
          <a:p>
            <a:pPr marL="263525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marL="263525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dirty="0">
                <a:cs typeface="Arial" charset="0"/>
              </a:rPr>
              <a:t>Tepelná vodivost ve směru vláken bude vyšší než ve směru kolmém na směr vláken</a:t>
            </a:r>
          </a:p>
        </p:txBody>
      </p:sp>
      <p:pic>
        <p:nvPicPr>
          <p:cNvPr id="1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FDB4284-453E-46B4-9F3B-035032D37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051685F2-2425-4ABE-B25C-EB4D24649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62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CE4EBD-66D1-42B7-9986-9381EA0DE69F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sp>
        <p:nvSpPr>
          <p:cNvPr id="15363" name="Obdélník 2"/>
          <p:cNvSpPr>
            <a:spLocks noChangeArrowheads="1"/>
          </p:cNvSpPr>
          <p:nvPr/>
        </p:nvSpPr>
        <p:spPr bwMode="auto">
          <a:xfrm>
            <a:off x="721360" y="1454469"/>
            <a:ext cx="10952480" cy="398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b="1" dirty="0">
              <a:cs typeface="Arial" charset="0"/>
            </a:endParaRPr>
          </a:p>
          <a:p>
            <a:pPr algn="just">
              <a:tabLst>
                <a:tab pos="1163638" algn="l"/>
              </a:tabLst>
              <a:defRPr/>
            </a:pPr>
            <a:r>
              <a:rPr lang="cs-CZ" sz="1600" b="1" dirty="0">
                <a:cs typeface="Arial" charset="0"/>
              </a:rPr>
              <a:t>Teplota:</a:t>
            </a:r>
          </a:p>
          <a:p>
            <a:pPr algn="just">
              <a:tabLst>
                <a:tab pos="1163638" algn="l"/>
              </a:tabLst>
              <a:defRPr/>
            </a:pPr>
            <a:endParaRPr lang="cs-CZ" sz="1600" b="1" u="sng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Zvýšením teploty stoupá kinetická energie molekul v materiálu </a:t>
            </a:r>
            <a:r>
              <a:rPr lang="cs-CZ" sz="1600" b="1" dirty="0">
                <a:cs typeface="Arial" charset="0"/>
              </a:rPr>
              <a:t>→ </a:t>
            </a:r>
            <a:r>
              <a:rPr lang="cs-CZ" sz="1600" dirty="0">
                <a:cs typeface="Arial" charset="0"/>
              </a:rPr>
              <a:t>zvyšuje se jeho tepelná vodivost.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 oblasti kladných teplot se to však projevuje až u vyšších teplot (nad 50 ˚C), takže ve stavební tepelné technice se </a:t>
            </a:r>
            <a:r>
              <a:rPr lang="cs-CZ" sz="1600" b="1" i="1" dirty="0">
                <a:cs typeface="Arial" charset="0"/>
              </a:rPr>
              <a:t>ze zvyšováním tepelné vodivosti vlivem vysoké teploty neuvažuje</a:t>
            </a:r>
            <a:r>
              <a:rPr lang="cs-CZ" sz="1600" dirty="0">
                <a:cs typeface="Arial" charset="0"/>
              </a:rPr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Významněji se změna tepelné vodivosti projeví při teplotách kolem 0 ˚C. To je dáno: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vyšší tepelnou vodivostí ledu, který se pod bodem mrazu tvoří v pórech materiálu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Zvýšení tepelné vodivosti je úměrné obsahu vlhkosti v látce: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čím je vlhkost vyšší, tím více stoupá tepelná vodivost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pozor na izolační materiály, které mohou přijít do styku s vodou</a:t>
            </a:r>
            <a:endParaRPr lang="cs-CZ" sz="1600" b="1" dirty="0">
              <a:cs typeface="Arial" charset="0"/>
            </a:endParaRP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9230A27-F9E7-4177-937F-711B61CE3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A6C685B-151B-416B-BD1D-2F3577E2A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38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C8D2B-DEDF-4B21-970D-17D23A3FE5DA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sp>
        <p:nvSpPr>
          <p:cNvPr id="15363" name="Obdélník 2"/>
          <p:cNvSpPr>
            <a:spLocks noChangeArrowheads="1"/>
          </p:cNvSpPr>
          <p:nvPr/>
        </p:nvSpPr>
        <p:spPr bwMode="auto">
          <a:xfrm>
            <a:off x="640080" y="2348548"/>
            <a:ext cx="10948846" cy="214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dirty="0">
                <a:cs typeface="Arial" charset="0"/>
              </a:rPr>
              <a:t>Chemické složení materiálu: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b="1" u="sng" dirty="0">
              <a:cs typeface="Arial" charset="0"/>
            </a:endParaRP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organické materiály jsou špatnými vodiči a často se používají jako tepelné izolanty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nejvíce vodivými materiály jsou </a:t>
            </a:r>
            <a:r>
              <a:rPr lang="cs-CZ" sz="1600" b="1" i="1" dirty="0">
                <a:cs typeface="Arial" charset="0"/>
              </a:rPr>
              <a:t>kovy</a:t>
            </a:r>
            <a:r>
              <a:rPr lang="cs-CZ" sz="1600" dirty="0">
                <a:cs typeface="Arial" charset="0"/>
              </a:rPr>
              <a:t> a </a:t>
            </a:r>
            <a:r>
              <a:rPr lang="cs-CZ" sz="1600" b="1" i="1" dirty="0">
                <a:cs typeface="Arial" charset="0"/>
              </a:rPr>
              <a:t>krystalické látky </a:t>
            </a:r>
            <a:r>
              <a:rPr lang="cs-CZ" sz="1600" dirty="0">
                <a:cs typeface="Arial" charset="0"/>
              </a:rPr>
              <a:t>s pravidelně se opakující strukturou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všechny </a:t>
            </a:r>
            <a:r>
              <a:rPr lang="cs-CZ" sz="1600" b="1" i="1" dirty="0">
                <a:cs typeface="Arial" charset="0"/>
              </a:rPr>
              <a:t>nepravidelnosti struktury </a:t>
            </a:r>
            <a:r>
              <a:rPr lang="cs-CZ" sz="1600" dirty="0">
                <a:cs typeface="Arial" charset="0"/>
              </a:rPr>
              <a:t>materiálu </a:t>
            </a:r>
            <a:r>
              <a:rPr lang="cs-CZ" sz="1600" b="1" i="1" dirty="0">
                <a:cs typeface="Arial" charset="0"/>
              </a:rPr>
              <a:t>snižují</a:t>
            </a:r>
            <a:r>
              <a:rPr lang="cs-CZ" sz="1600" dirty="0">
                <a:cs typeface="Arial" charset="0"/>
              </a:rPr>
              <a:t> součinitel tepelné vodivosti</a:t>
            </a:r>
          </a:p>
          <a:p>
            <a:pPr algn="just"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D6319FD-6A5F-4CB2-9706-473D7DB84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40E5C66E-80BC-4767-9D23-B0D0DAB74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65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D6487-9248-4ED1-A2B8-6E4431A81FDA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1952626" y="2450148"/>
            <a:ext cx="8443913" cy="500062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latin typeface="Arial" pitchFamily="34" charset="0"/>
                <a:ea typeface="+mj-ea"/>
                <a:cs typeface="Arial" pitchFamily="34" charset="0"/>
              </a:rPr>
              <a:t>Měrná tepelná kapacita</a:t>
            </a:r>
          </a:p>
        </p:txBody>
      </p:sp>
      <p:sp>
        <p:nvSpPr>
          <p:cNvPr id="18436" name="Obdélník 2"/>
          <p:cNvSpPr>
            <a:spLocks noChangeArrowheads="1"/>
          </p:cNvSpPr>
          <p:nvPr/>
        </p:nvSpPr>
        <p:spPr bwMode="auto">
          <a:xfrm>
            <a:off x="508000" y="3183574"/>
            <a:ext cx="1117599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Měrná tepelná kapacita (dříve měrné teplo) </a:t>
            </a:r>
            <a:r>
              <a:rPr lang="cs-CZ" sz="1600" b="1" i="1" dirty="0"/>
              <a:t>c </a:t>
            </a:r>
            <a:r>
              <a:rPr lang="cs-CZ" sz="1600" dirty="0">
                <a:cs typeface="Arial" charset="0"/>
              </a:rPr>
              <a:t>[J/(kg.K)] stavebních hmot se pohybuje v rozsahu od cca 800 J/(kg.K) do 2.500 J/(kg.K).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i="1" dirty="0">
                <a:cs typeface="Arial" charset="0"/>
              </a:rPr>
              <a:t>Nejvyšší měrnou tepelnou kapacitu má voda: 4.200 J/(kg.K). </a:t>
            </a: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Výrazný je </a:t>
            </a:r>
            <a:r>
              <a:rPr lang="cs-CZ" sz="1600" b="1" i="1" dirty="0">
                <a:cs typeface="Arial" charset="0"/>
              </a:rPr>
              <a:t>vliv vlhkosti na tepelnou kapacitu u tepelně izolačních materiálů:</a:t>
            </a:r>
          </a:p>
          <a:p>
            <a:pPr marL="5429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větší pórovitosti těchto materiálů </a:t>
            </a:r>
            <a:r>
              <a:rPr lang="cs-CZ" sz="1600" b="1" dirty="0">
                <a:cs typeface="Arial" charset="0"/>
              </a:rPr>
              <a:t>→</a:t>
            </a:r>
            <a:r>
              <a:rPr lang="cs-CZ" sz="1600" dirty="0">
                <a:cs typeface="Arial" charset="0"/>
              </a:rPr>
              <a:t> vyšší schopnost absorpce vody a tím i nárůst měrné tepelné kapacity.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3863580-898F-4942-A10D-8944A5FDD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949E3962-10C3-4143-A168-FD6F332A1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069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F19D62-DEFC-4A72-A7AF-548D723FA4B7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sp>
        <p:nvSpPr>
          <p:cNvPr id="37892" name="Obdélník 5"/>
          <p:cNvSpPr>
            <a:spLocks noChangeArrowheads="1"/>
          </p:cNvSpPr>
          <p:nvPr/>
        </p:nvSpPr>
        <p:spPr bwMode="auto">
          <a:xfrm>
            <a:off x="579121" y="2244094"/>
            <a:ext cx="1114615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>
                <a:cs typeface="Arial" charset="0"/>
              </a:rPr>
              <a:t>Okrajovými podmínkami, které působí na oba povrchy (vnitřní a vnější) konstrukce, rozumíme takové faktory, které ovlivňují prostup tepla (příp. vlhkosti) přes konstrukci.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>
                <a:cs typeface="Arial" charset="0"/>
              </a:rPr>
              <a:t>Okrajové podmínky </a:t>
            </a:r>
            <a:r>
              <a:rPr lang="cs-CZ" sz="1600" b="1" i="1" dirty="0">
                <a:cs typeface="Arial" charset="0"/>
              </a:rPr>
              <a:t>podle prostředí </a:t>
            </a:r>
            <a:r>
              <a:rPr lang="cs-CZ" sz="1600" dirty="0">
                <a:cs typeface="Arial" charset="0"/>
              </a:rPr>
              <a:t>dělíme na: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</a:pPr>
            <a:r>
              <a:rPr lang="cs-CZ" sz="1600" b="1" i="1" dirty="0">
                <a:cs typeface="Arial" charset="0"/>
              </a:rPr>
              <a:t>vnitřní</a:t>
            </a:r>
            <a:r>
              <a:rPr lang="cs-CZ" sz="1600" dirty="0">
                <a:cs typeface="Arial" charset="0"/>
              </a:rPr>
              <a:t> (působí na vnitřní povrch konstrukce) – vytápěný prostor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</a:pPr>
            <a:r>
              <a:rPr lang="cs-CZ" sz="1600" b="1" i="1" dirty="0">
                <a:cs typeface="Arial" charset="0"/>
              </a:rPr>
              <a:t>vnější</a:t>
            </a:r>
            <a:r>
              <a:rPr lang="cs-CZ" sz="1600" dirty="0">
                <a:cs typeface="Arial" charset="0"/>
              </a:rPr>
              <a:t> (působí na vnější povrch konstrukce) -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venkovní prostředí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nevytápěné nebo částečně vytápěné prostory (garáže, sklepy apod.)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zemina</a:t>
            </a:r>
          </a:p>
        </p:txBody>
      </p:sp>
      <p:sp>
        <p:nvSpPr>
          <p:cNvPr id="32" name="Nadpis 4">
            <a:extLst>
              <a:ext uri="{FF2B5EF4-FFF2-40B4-BE49-F238E27FC236}">
                <a16:creationId xmlns:a16="http://schemas.microsoft.com/office/drawing/2014/main" id="{50E0ADE7-3D35-413E-90E0-E2A4BF9235A0}"/>
              </a:ext>
            </a:extLst>
          </p:cNvPr>
          <p:cNvSpPr txBox="1">
            <a:spLocks/>
          </p:cNvSpPr>
          <p:nvPr/>
        </p:nvSpPr>
        <p:spPr>
          <a:xfrm>
            <a:off x="466725" y="1539954"/>
            <a:ext cx="9915525" cy="7143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A49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Okrajové podmínky pro TT výpočty</a:t>
            </a:r>
          </a:p>
        </p:txBody>
      </p:sp>
      <p:pic>
        <p:nvPicPr>
          <p:cNvPr id="3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0196807-4CE6-4A6F-B1E1-A11FC9851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9D783A7A-F431-49D3-890A-AFD28054C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81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F19D62-DEFC-4A72-A7AF-548D723FA4B7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88BD3B59-E57D-42B3-AE8F-253501DB36C8}"/>
              </a:ext>
            </a:extLst>
          </p:cNvPr>
          <p:cNvGrpSpPr/>
          <p:nvPr/>
        </p:nvGrpSpPr>
        <p:grpSpPr>
          <a:xfrm>
            <a:off x="1664533" y="2362202"/>
            <a:ext cx="8742215" cy="2590799"/>
            <a:chOff x="1664533" y="3886202"/>
            <a:chExt cx="8742215" cy="2590799"/>
          </a:xfrm>
        </p:grpSpPr>
        <p:sp>
          <p:nvSpPr>
            <p:cNvPr id="9" name="Obdélník 8"/>
            <p:cNvSpPr/>
            <p:nvPr/>
          </p:nvSpPr>
          <p:spPr>
            <a:xfrm>
              <a:off x="6200775" y="4876802"/>
              <a:ext cx="1885950" cy="9810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Šipka nahoru 7"/>
            <p:cNvSpPr/>
            <p:nvPr/>
          </p:nvSpPr>
          <p:spPr>
            <a:xfrm>
              <a:off x="3495675" y="3886202"/>
              <a:ext cx="2952750" cy="1971675"/>
            </a:xfrm>
            <a:prstGeom prst="upArrow">
              <a:avLst>
                <a:gd name="adj1" fmla="val 82903"/>
                <a:gd name="adj2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10" name="Obdélník 9"/>
            <p:cNvSpPr/>
            <p:nvPr/>
          </p:nvSpPr>
          <p:spPr>
            <a:xfrm>
              <a:off x="2971805" y="5876926"/>
              <a:ext cx="5819775" cy="600075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TextovéPole 10"/>
            <p:cNvSpPr txBox="1"/>
            <p:nvPr/>
          </p:nvSpPr>
          <p:spPr>
            <a:xfrm>
              <a:off x="4029075" y="4781551"/>
              <a:ext cx="18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vytápěný prostor</a:t>
              </a:r>
            </a:p>
          </p:txBody>
        </p:sp>
        <p:sp>
          <p:nvSpPr>
            <p:cNvPr id="12" name="TextovéPole 11"/>
            <p:cNvSpPr txBox="1"/>
            <p:nvPr/>
          </p:nvSpPr>
          <p:spPr>
            <a:xfrm>
              <a:off x="6477000" y="5076828"/>
              <a:ext cx="15335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nevytápěný prostor</a:t>
              </a:r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4781550" y="6048375"/>
              <a:ext cx="18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zemina</a:t>
              </a:r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6134101" y="4057651"/>
              <a:ext cx="22098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venkovní prostředí</a:t>
              </a:r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4029075" y="5638803"/>
              <a:ext cx="1885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vnitřní okrajové podmínky</a:t>
              </a:r>
            </a:p>
          </p:txBody>
        </p:sp>
        <p:sp>
          <p:nvSpPr>
            <p:cNvPr id="17" name="TextovéPole 16"/>
            <p:cNvSpPr txBox="1"/>
            <p:nvPr/>
          </p:nvSpPr>
          <p:spPr>
            <a:xfrm rot="19547416">
              <a:off x="3390900" y="4284425"/>
              <a:ext cx="1885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vnitřní okrajové podmínky</a:t>
              </a:r>
            </a:p>
          </p:txBody>
        </p:sp>
        <p:sp>
          <p:nvSpPr>
            <p:cNvPr id="18" name="TextovéPole 17"/>
            <p:cNvSpPr txBox="1"/>
            <p:nvPr/>
          </p:nvSpPr>
          <p:spPr>
            <a:xfrm rot="2037283">
              <a:off x="4686300" y="4303475"/>
              <a:ext cx="1885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vnitřní okrajové podmínky</a:t>
              </a:r>
            </a:p>
          </p:txBody>
        </p:sp>
        <p:sp>
          <p:nvSpPr>
            <p:cNvPr id="19" name="TextovéPole 18"/>
            <p:cNvSpPr txBox="1"/>
            <p:nvPr/>
          </p:nvSpPr>
          <p:spPr>
            <a:xfrm rot="16200000">
              <a:off x="3163576" y="5161248"/>
              <a:ext cx="1502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vnitřní okrajové podmínky</a:t>
              </a:r>
            </a:p>
          </p:txBody>
        </p:sp>
        <p:sp>
          <p:nvSpPr>
            <p:cNvPr id="20" name="TextovéPole 19"/>
            <p:cNvSpPr txBox="1"/>
            <p:nvPr/>
          </p:nvSpPr>
          <p:spPr>
            <a:xfrm rot="16200000">
              <a:off x="5259077" y="5161249"/>
              <a:ext cx="1502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vnitřní okrajové podmínky</a:t>
              </a:r>
            </a:p>
          </p:txBody>
        </p:sp>
        <p:sp>
          <p:nvSpPr>
            <p:cNvPr id="21" name="TextovéPole 20"/>
            <p:cNvSpPr txBox="1"/>
            <p:nvPr/>
          </p:nvSpPr>
          <p:spPr>
            <a:xfrm rot="16200000">
              <a:off x="5834068" y="5167284"/>
              <a:ext cx="10763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vnější okrajové podmínky</a:t>
              </a:r>
            </a:p>
          </p:txBody>
        </p:sp>
        <p:sp>
          <p:nvSpPr>
            <p:cNvPr id="22" name="TextovéPole 21"/>
            <p:cNvSpPr txBox="1"/>
            <p:nvPr/>
          </p:nvSpPr>
          <p:spPr>
            <a:xfrm>
              <a:off x="4048125" y="5819779"/>
              <a:ext cx="1885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vnější okrajové podmínky</a:t>
              </a:r>
            </a:p>
          </p:txBody>
        </p:sp>
        <p:sp>
          <p:nvSpPr>
            <p:cNvPr id="23" name="TextovéPole 22"/>
            <p:cNvSpPr txBox="1"/>
            <p:nvPr/>
          </p:nvSpPr>
          <p:spPr>
            <a:xfrm rot="16200000">
              <a:off x="3033718" y="5176809"/>
              <a:ext cx="10763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vnější okrajové podmínky</a:t>
              </a:r>
            </a:p>
          </p:txBody>
        </p:sp>
        <p:sp>
          <p:nvSpPr>
            <p:cNvPr id="24" name="TextovéPole 23"/>
            <p:cNvSpPr txBox="1"/>
            <p:nvPr/>
          </p:nvSpPr>
          <p:spPr>
            <a:xfrm rot="2037283">
              <a:off x="4800600" y="4151075"/>
              <a:ext cx="1885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vnější okrajové podmínky</a:t>
              </a:r>
            </a:p>
          </p:txBody>
        </p:sp>
        <p:sp>
          <p:nvSpPr>
            <p:cNvPr id="25" name="TextovéPole 24"/>
            <p:cNvSpPr txBox="1"/>
            <p:nvPr/>
          </p:nvSpPr>
          <p:spPr>
            <a:xfrm rot="19547416">
              <a:off x="3267075" y="4132023"/>
              <a:ext cx="1885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/>
                <a:t>vnější okrajové podmínky</a:t>
              </a:r>
            </a:p>
          </p:txBody>
        </p:sp>
        <p:sp>
          <p:nvSpPr>
            <p:cNvPr id="28" name="TextovéPole 27"/>
            <p:cNvSpPr txBox="1"/>
            <p:nvPr/>
          </p:nvSpPr>
          <p:spPr>
            <a:xfrm>
              <a:off x="8791703" y="4738259"/>
              <a:ext cx="15912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b="1" dirty="0"/>
                <a:t>VNĚJŠÍ PROSTŘEDÍ</a:t>
              </a:r>
            </a:p>
          </p:txBody>
        </p:sp>
        <p:cxnSp>
          <p:nvCxnSpPr>
            <p:cNvPr id="30" name="Přímá spojovací šipka 29"/>
            <p:cNvCxnSpPr/>
            <p:nvPr/>
          </p:nvCxnSpPr>
          <p:spPr>
            <a:xfrm>
              <a:off x="8269184" y="4251369"/>
              <a:ext cx="843148" cy="4393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ovací šipka 30"/>
            <p:cNvCxnSpPr>
              <a:cxnSpLocks/>
              <a:endCxn id="37" idx="2"/>
            </p:cNvCxnSpPr>
            <p:nvPr/>
          </p:nvCxnSpPr>
          <p:spPr>
            <a:xfrm flipV="1">
              <a:off x="7972306" y="5124203"/>
              <a:ext cx="724395" cy="1128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ovací šipka 33"/>
            <p:cNvCxnSpPr/>
            <p:nvPr/>
          </p:nvCxnSpPr>
          <p:spPr>
            <a:xfrm flipV="1">
              <a:off x="8482945" y="5533904"/>
              <a:ext cx="653143" cy="61751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ipsa 36"/>
            <p:cNvSpPr/>
            <p:nvPr/>
          </p:nvSpPr>
          <p:spPr>
            <a:xfrm>
              <a:off x="8696701" y="4619502"/>
              <a:ext cx="1710047" cy="100940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TextovéPole 40"/>
            <p:cNvSpPr txBox="1"/>
            <p:nvPr/>
          </p:nvSpPr>
          <p:spPr>
            <a:xfrm>
              <a:off x="1700157" y="4047511"/>
              <a:ext cx="15912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b="1" dirty="0"/>
                <a:t>VNITŘNÍ PROSTŘEDÍ</a:t>
              </a:r>
            </a:p>
          </p:txBody>
        </p:sp>
        <p:sp>
          <p:nvSpPr>
            <p:cNvPr id="42" name="Elipsa 41"/>
            <p:cNvSpPr/>
            <p:nvPr/>
          </p:nvSpPr>
          <p:spPr>
            <a:xfrm>
              <a:off x="1664533" y="3928754"/>
              <a:ext cx="1710047" cy="100940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43" name="Přímá spojovací šipka 42"/>
            <p:cNvCxnSpPr>
              <a:cxnSpLocks/>
              <a:endCxn id="42" idx="6"/>
            </p:cNvCxnSpPr>
            <p:nvPr/>
          </p:nvCxnSpPr>
          <p:spPr>
            <a:xfrm flipH="1" flipV="1">
              <a:off x="3374580" y="4433459"/>
              <a:ext cx="928255" cy="28104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Nadpis 4">
            <a:extLst>
              <a:ext uri="{FF2B5EF4-FFF2-40B4-BE49-F238E27FC236}">
                <a16:creationId xmlns:a16="http://schemas.microsoft.com/office/drawing/2014/main" id="{50E0ADE7-3D35-413E-90E0-E2A4BF9235A0}"/>
              </a:ext>
            </a:extLst>
          </p:cNvPr>
          <p:cNvSpPr txBox="1">
            <a:spLocks/>
          </p:cNvSpPr>
          <p:nvPr/>
        </p:nvSpPr>
        <p:spPr>
          <a:xfrm>
            <a:off x="466725" y="1539954"/>
            <a:ext cx="9915525" cy="7143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A49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Okrajové podmínky pro TT výpočty</a:t>
            </a:r>
          </a:p>
        </p:txBody>
      </p:sp>
      <p:pic>
        <p:nvPicPr>
          <p:cNvPr id="3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0196807-4CE6-4A6F-B1E1-A11FC9851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9D783A7A-F431-49D3-890A-AFD28054C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686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D693E-BC96-4363-BB58-B5117DFF34FB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1738313" y="1312231"/>
            <a:ext cx="8443912" cy="567370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tabLst>
                <a:tab pos="1885950" algn="l"/>
              </a:tabLst>
              <a:defRPr/>
            </a:pPr>
            <a:r>
              <a:rPr lang="cs-CZ" sz="2400" u="sng" dirty="0">
                <a:latin typeface="Arial" pitchFamily="34" charset="0"/>
                <a:ea typeface="+mj-ea"/>
                <a:cs typeface="Arial" pitchFamily="34" charset="0"/>
              </a:rPr>
              <a:t>Vnější prostředí</a:t>
            </a:r>
          </a:p>
        </p:txBody>
      </p:sp>
      <p:sp>
        <p:nvSpPr>
          <p:cNvPr id="43012" name="Obdélník 3"/>
          <p:cNvSpPr>
            <a:spLocks noChangeArrowheads="1"/>
          </p:cNvSpPr>
          <p:nvPr/>
        </p:nvSpPr>
        <p:spPr bwMode="auto">
          <a:xfrm>
            <a:off x="1842844" y="2113551"/>
            <a:ext cx="8429625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u="sng" dirty="0">
                <a:cs typeface="Arial" charset="0"/>
              </a:rPr>
              <a:t>teplota venkovního vzduchu v zimním období</a:t>
            </a:r>
            <a:r>
              <a:rPr lang="cs-CZ" sz="1600" dirty="0">
                <a:cs typeface="Arial" charset="0"/>
              </a:rPr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b="1" u="sng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Základní  veličinou, která charakterizuje vnější prostředí, je  </a:t>
            </a:r>
            <a:r>
              <a:rPr lang="cs-CZ" sz="1600" b="1" i="1" dirty="0">
                <a:cs typeface="Arial" charset="0"/>
              </a:rPr>
              <a:t>návrhová teplota venkovního vzduchu v zimním období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  </a:t>
            </a:r>
            <a:r>
              <a:rPr lang="cs-CZ" sz="1600" dirty="0">
                <a:cs typeface="Arial" charset="0"/>
              </a:rPr>
              <a:t>[˚C].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Závisí na: 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zeměpisné poloze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nadmořské výšce</a:t>
            </a:r>
          </a:p>
        </p:txBody>
      </p:sp>
      <p:pic>
        <p:nvPicPr>
          <p:cNvPr id="31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F58E620-78F6-4B4D-9B65-15EB9BDE8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32" name="Picture 3">
            <a:extLst>
              <a:ext uri="{FF2B5EF4-FFF2-40B4-BE49-F238E27FC236}">
                <a16:creationId xmlns:a16="http://schemas.microsoft.com/office/drawing/2014/main" id="{65DE9D79-F6C9-4D79-B61F-295D7406D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466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93F7D04-D703-4564-94A9-60A35DDDA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D693E-BC96-4363-BB58-B5117DFF34FB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sp>
        <p:nvSpPr>
          <p:cNvPr id="43012" name="Obdélník 3"/>
          <p:cNvSpPr>
            <a:spLocks noChangeArrowheads="1"/>
          </p:cNvSpPr>
          <p:nvPr/>
        </p:nvSpPr>
        <p:spPr bwMode="auto">
          <a:xfrm>
            <a:off x="508000" y="1450976"/>
            <a:ext cx="1099312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i="1" dirty="0">
                <a:cs typeface="Arial" charset="0"/>
              </a:rPr>
              <a:t>Návrhová teplota venkovního vzduchu v zimním období </a:t>
            </a:r>
            <a:r>
              <a:rPr lang="cs-CZ" sz="1600" dirty="0">
                <a:cs typeface="Arial" charset="0"/>
              </a:rPr>
              <a:t>se stanoví: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pro vybrané obce (bývalá okresní města) přímo z tabulky H.2 v ČSN 73 0540–3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47792"/>
          <a:stretch/>
        </p:blipFill>
        <p:spPr bwMode="auto">
          <a:xfrm>
            <a:off x="1895475" y="2199962"/>
            <a:ext cx="8396288" cy="235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6430" y="4847911"/>
            <a:ext cx="8391525" cy="410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bdélník 11"/>
          <p:cNvSpPr/>
          <p:nvPr/>
        </p:nvSpPr>
        <p:spPr>
          <a:xfrm>
            <a:off x="6572250" y="2306320"/>
            <a:ext cx="1819276" cy="2875280"/>
          </a:xfrm>
          <a:prstGeom prst="rect">
            <a:avLst/>
          </a:prstGeom>
          <a:solidFill>
            <a:schemeClr val="accent2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6581780" y="4919349"/>
            <a:ext cx="1819275" cy="276225"/>
          </a:xfrm>
          <a:prstGeom prst="rect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2E82297F-FBFB-4CD9-99D0-B0A40E087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8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8FD240-B972-4016-8875-D57CF8379ABE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sp>
        <p:nvSpPr>
          <p:cNvPr id="5" name="Zástupný symbol pro obsah 4"/>
          <p:cNvSpPr txBox="1">
            <a:spLocks/>
          </p:cNvSpPr>
          <p:nvPr/>
        </p:nvSpPr>
        <p:spPr>
          <a:xfrm>
            <a:off x="1981200" y="1299749"/>
            <a:ext cx="851220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dirty="0">
                <a:latin typeface="Arial" pitchFamily="34" charset="0"/>
                <a:cs typeface="Arial" pitchFamily="34" charset="0"/>
              </a:rPr>
              <a:t>Stavební tepelná technika řeší navrhování konstrukcí a budov tak, aby:</a:t>
            </a:r>
          </a:p>
          <a:p>
            <a:pPr marL="342900" indent="-342900" algn="just">
              <a:buFont typeface="Arial" charset="0"/>
              <a:buChar char="•"/>
              <a:defRPr/>
            </a:pPr>
            <a:endParaRPr lang="cs-CZ" sz="1600" b="1" dirty="0">
              <a:latin typeface="Arial" pitchFamily="34" charset="0"/>
              <a:cs typeface="Arial" pitchFamily="34" charset="0"/>
            </a:endParaRP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byla zajištěna vnitřní tepelná pohoda</a:t>
            </a: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byly zajištěny požadavky na nízkou energetickou náročnost</a:t>
            </a: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nedocházelo k nežádoucím tepelně vlhkostním jevům</a:t>
            </a: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endParaRPr lang="cs-CZ" sz="1600" dirty="0">
              <a:latin typeface="Arial" pitchFamily="34" charset="0"/>
              <a:cs typeface="Arial" pitchFamily="34" charset="0"/>
            </a:endParaRPr>
          </a:p>
          <a:p>
            <a:pPr>
              <a:tabLst>
                <a:tab pos="180975" algn="l"/>
              </a:tabLst>
              <a:defRPr/>
            </a:pPr>
            <a:r>
              <a:rPr lang="cs-CZ" b="1" dirty="0">
                <a:latin typeface="Arial" pitchFamily="34" charset="0"/>
                <a:cs typeface="Arial" pitchFamily="34" charset="0"/>
              </a:rPr>
              <a:t>To vyžaduje znalosti </a:t>
            </a:r>
            <a:r>
              <a:rPr lang="cs-CZ" b="1" u="sng" dirty="0">
                <a:latin typeface="Arial" pitchFamily="34" charset="0"/>
                <a:cs typeface="Arial" pitchFamily="34" charset="0"/>
              </a:rPr>
              <a:t>základních fyzikálních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vlastností stavebních materiálů:</a:t>
            </a:r>
          </a:p>
          <a:p>
            <a:pPr marL="180975" indent="-180975">
              <a:buFont typeface="Arial" charset="0"/>
              <a:buChar char="•"/>
              <a:tabLst>
                <a:tab pos="180975" algn="l"/>
              </a:tabLst>
              <a:defRPr/>
            </a:pPr>
            <a:endParaRPr lang="cs-CZ" sz="1600" b="1" dirty="0">
              <a:latin typeface="Arial" pitchFamily="34" charset="0"/>
              <a:cs typeface="Arial" pitchFamily="34" charset="0"/>
            </a:endParaRP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součinitel tepelné vodivosti</a:t>
            </a: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součinitel difúze vodní páry</a:t>
            </a: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měrnou tepelnou kapacitu</a:t>
            </a: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endParaRPr lang="cs-CZ" sz="1600" dirty="0">
              <a:latin typeface="Arial" pitchFamily="34" charset="0"/>
              <a:cs typeface="Arial" pitchFamily="34" charset="0"/>
            </a:endParaRPr>
          </a:p>
          <a:p>
            <a:pPr>
              <a:tabLst>
                <a:tab pos="180975" algn="l"/>
              </a:tabLst>
              <a:defRPr/>
            </a:pPr>
            <a:r>
              <a:rPr lang="cs-CZ" b="1" dirty="0">
                <a:latin typeface="Arial" pitchFamily="34" charset="0"/>
                <a:cs typeface="Arial" pitchFamily="34" charset="0"/>
              </a:rPr>
              <a:t>a fyzikálních dějů:</a:t>
            </a:r>
          </a:p>
          <a:p>
            <a:pPr marL="180975" indent="-180975">
              <a:buFont typeface="Arial" charset="0"/>
              <a:buChar char="•"/>
              <a:tabLst>
                <a:tab pos="180975" algn="l"/>
              </a:tabLst>
              <a:defRPr/>
            </a:pPr>
            <a:endParaRPr lang="cs-CZ" sz="1600" b="1" dirty="0">
              <a:latin typeface="Arial" pitchFamily="34" charset="0"/>
              <a:cs typeface="Arial" pitchFamily="34" charset="0"/>
            </a:endParaRPr>
          </a:p>
          <a:p>
            <a:pPr marL="180975" indent="-180975">
              <a:buFont typeface="Wingdings" pitchFamily="2" charset="2"/>
              <a:buChar char="§"/>
              <a:tabLst>
                <a:tab pos="180975" algn="l"/>
              </a:tabLst>
              <a:defRPr/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přenos tepla</a:t>
            </a:r>
            <a:br>
              <a:rPr lang="cs-CZ" sz="1600" dirty="0">
                <a:latin typeface="Arial" pitchFamily="34" charset="0"/>
                <a:cs typeface="Arial" pitchFamily="34" charset="0"/>
              </a:rPr>
            </a:br>
            <a:endParaRPr lang="cs-CZ" sz="1600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A6B4AC6B-3D89-4EC4-B99A-E62EDD4BC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60CD8DF-80C6-4978-965F-4CEFC291C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D693E-BC96-4363-BB58-B5117DFF34FB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  <p:sp>
        <p:nvSpPr>
          <p:cNvPr id="43012" name="Obdélník 3"/>
          <p:cNvSpPr>
            <a:spLocks noChangeArrowheads="1"/>
          </p:cNvSpPr>
          <p:nvPr/>
        </p:nvSpPr>
        <p:spPr bwMode="auto">
          <a:xfrm>
            <a:off x="477520" y="1572896"/>
            <a:ext cx="1131824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přesněji ze vztahu: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2050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 = </a:t>
            </a:r>
            <a:r>
              <a:rPr lang="el-GR" sz="1600" b="1" i="1" dirty="0"/>
              <a:t>ϴ </a:t>
            </a:r>
            <a:r>
              <a:rPr lang="cs-CZ" sz="1600" b="1" i="1" baseline="-25000" dirty="0"/>
              <a:t>e,100</a:t>
            </a:r>
            <a:r>
              <a:rPr lang="cs-CZ" sz="1600" b="1" i="1" dirty="0"/>
              <a:t> + </a:t>
            </a:r>
            <a:r>
              <a:rPr lang="el-GR" sz="1600" b="1" i="1" dirty="0"/>
              <a:t>Δ ϴ </a:t>
            </a:r>
            <a:r>
              <a:rPr lang="cs-CZ" sz="1600" b="1" i="1" baseline="-25000" dirty="0"/>
              <a:t>e,100</a:t>
            </a:r>
            <a:r>
              <a:rPr lang="cs-CZ" sz="1600" b="1" i="1" dirty="0"/>
              <a:t> . </a:t>
            </a:r>
            <a:r>
              <a:rPr lang="el-GR" sz="1600" b="1" i="1" dirty="0"/>
              <a:t>Δ</a:t>
            </a:r>
            <a:r>
              <a:rPr lang="cs-CZ" sz="1600" b="1" i="1" dirty="0"/>
              <a:t>h /100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2050" algn="l"/>
                <a:tab pos="2333625" algn="l"/>
                <a:tab pos="2600325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538163" algn="l"/>
                <a:tab pos="1431925" algn="l"/>
                <a:tab pos="1798638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el-GR" sz="1600" b="1" i="1" dirty="0"/>
              <a:t> ϴ </a:t>
            </a:r>
            <a:r>
              <a:rPr lang="cs-CZ" sz="1600" b="1" i="1" baseline="-25000" dirty="0"/>
              <a:t>e,100</a:t>
            </a:r>
            <a:r>
              <a:rPr lang="cs-CZ" sz="1600" b="1" i="1" dirty="0"/>
              <a:t>	</a:t>
            </a:r>
            <a:r>
              <a:rPr lang="cs-CZ" sz="1600" dirty="0"/>
              <a:t>je 	základní návrhová teplota venkovního vzduchu v nadmořské </a:t>
            </a:r>
            <a:r>
              <a:rPr lang="cs-CZ" sz="1600" b="1" i="1" dirty="0"/>
              <a:t>výšce 100 m n.m. </a:t>
            </a:r>
            <a:r>
              <a:rPr lang="cs-CZ" sz="1600" dirty="0"/>
              <a:t>pro danou </a:t>
            </a:r>
            <a:r>
              <a:rPr lang="cs-CZ" sz="1600" b="1" i="1" dirty="0"/>
              <a:t>teplotní oblast </a:t>
            </a:r>
            <a:r>
              <a:rPr lang="cs-CZ" sz="1600" dirty="0">
                <a:cs typeface="Arial" charset="0"/>
              </a:rPr>
              <a:t>[˚C]</a:t>
            </a: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538163" algn="l"/>
                <a:tab pos="1431925" algn="l"/>
                <a:tab pos="1798638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b="1" i="1" dirty="0"/>
              <a:t>Δ ϴ </a:t>
            </a:r>
            <a:r>
              <a:rPr lang="cs-CZ" sz="1600" b="1" i="1" baseline="-25000" dirty="0"/>
              <a:t>e,100	</a:t>
            </a:r>
            <a:r>
              <a:rPr lang="cs-CZ" sz="1600" dirty="0"/>
              <a:t>je	základní teplotní gradient pro danou teplotní oblast </a:t>
            </a:r>
            <a:r>
              <a:rPr lang="cs-CZ" sz="1600" b="1" i="1" dirty="0"/>
              <a:t>nad 100 m n.m.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[K] – vyjadřuje </a:t>
            </a:r>
            <a:r>
              <a:rPr lang="cs-CZ" sz="1600" b="1" i="1" dirty="0">
                <a:cs typeface="Arial" charset="0"/>
              </a:rPr>
              <a:t>pokles teploty </a:t>
            </a:r>
            <a:r>
              <a:rPr lang="cs-CZ" sz="1600" dirty="0">
                <a:cs typeface="Arial" charset="0"/>
              </a:rPr>
              <a:t>na každých 				100 m nad základní nadmořskou výškou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538163" algn="l"/>
                <a:tab pos="1431925" algn="l"/>
                <a:tab pos="1798638" algn="l"/>
              </a:tabLst>
              <a:defRPr/>
            </a:pPr>
            <a:r>
              <a:rPr lang="cs-CZ" sz="1600" b="1" i="1" dirty="0"/>
              <a:t>	</a:t>
            </a:r>
            <a:r>
              <a:rPr lang="el-GR" sz="1600" b="1" i="1" dirty="0"/>
              <a:t>Δ</a:t>
            </a:r>
            <a:r>
              <a:rPr lang="cs-CZ" sz="1600" b="1" i="1" dirty="0">
                <a:cs typeface="Arial" charset="0"/>
              </a:rPr>
              <a:t>h</a:t>
            </a:r>
            <a:r>
              <a:rPr lang="cs-CZ" sz="1600" dirty="0">
                <a:cs typeface="Arial" charset="0"/>
              </a:rPr>
              <a:t>	je		</a:t>
            </a:r>
            <a:r>
              <a:rPr lang="cs-CZ" sz="1600" b="1" i="1" dirty="0">
                <a:cs typeface="Arial" charset="0"/>
              </a:rPr>
              <a:t>rozdíl</a:t>
            </a:r>
            <a:r>
              <a:rPr lang="cs-CZ" sz="1600" dirty="0">
                <a:cs typeface="Arial" charset="0"/>
              </a:rPr>
              <a:t> nadmořské výšky </a:t>
            </a:r>
            <a:r>
              <a:rPr lang="cs-CZ" sz="1600" b="1" i="1" dirty="0">
                <a:cs typeface="Arial" charset="0"/>
              </a:rPr>
              <a:t>h </a:t>
            </a:r>
            <a:r>
              <a:rPr lang="cs-CZ" sz="1600" dirty="0">
                <a:cs typeface="Arial" charset="0"/>
              </a:rPr>
              <a:t>[m n.m.] úrovně </a:t>
            </a:r>
            <a:r>
              <a:rPr lang="cs-CZ" sz="1600" b="1" i="1" dirty="0">
                <a:cs typeface="Arial" charset="0"/>
              </a:rPr>
              <a:t>±0,00 </a:t>
            </a:r>
            <a:r>
              <a:rPr lang="cs-CZ" sz="1600" dirty="0">
                <a:cs typeface="Arial" charset="0"/>
              </a:rPr>
              <a:t>objektu (obvykle tedy nadmořská výška 1. NP) a základní 				nadmořské výšky </a:t>
            </a:r>
            <a:r>
              <a:rPr lang="cs-CZ" sz="1600" b="1" i="1" dirty="0">
                <a:cs typeface="Arial" charset="0"/>
              </a:rPr>
              <a:t>100 m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n.m.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2050" algn="l"/>
                <a:tab pos="2333625" algn="l"/>
                <a:tab pos="2600325" algn="l"/>
              </a:tabLst>
              <a:defRPr/>
            </a:pPr>
            <a:r>
              <a:rPr lang="cs-CZ" sz="1600" dirty="0">
                <a:cs typeface="Arial" charset="0"/>
              </a:rPr>
              <a:t>		</a:t>
            </a:r>
            <a:r>
              <a:rPr lang="el-GR" sz="1600" b="1" i="1" dirty="0"/>
              <a:t>Δ</a:t>
            </a:r>
            <a:r>
              <a:rPr lang="cs-CZ" sz="1600" b="1" i="1" dirty="0">
                <a:cs typeface="Arial" charset="0"/>
              </a:rPr>
              <a:t>h = h – 100</a:t>
            </a: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Návrhová teplota venkovního vzduchu se zaokrouhlí na celé ˚C směrem k nižší (chladnější) teplotě.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i="1" dirty="0">
                <a:cs typeface="Arial" charset="0"/>
              </a:rPr>
              <a:t>ČR je z hlediska venkovních teplot v zimním období rozdělena na čtyři základní oblasti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FFA806F-963C-4D98-AA22-A9F87FABE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84F3202-F5CD-4C4C-8635-F3FC487F8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37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6B46F-1EEF-454A-9EC0-C22EE6CB3EAD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  <p:sp>
        <p:nvSpPr>
          <p:cNvPr id="39940" name="Obdélník 4"/>
          <p:cNvSpPr>
            <a:spLocks noChangeArrowheads="1"/>
          </p:cNvSpPr>
          <p:nvPr/>
        </p:nvSpPr>
        <p:spPr bwMode="auto">
          <a:xfrm>
            <a:off x="710913" y="789736"/>
            <a:ext cx="358655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600" dirty="0"/>
              <a:t>Mapa teplotních oblastí v zimním období</a:t>
            </a:r>
          </a:p>
          <a:p>
            <a:pPr algn="ctr"/>
            <a:r>
              <a:rPr lang="cs-CZ" sz="1400" dirty="0"/>
              <a:t>(ČSN 73 0540-3)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1A9C3019-3E26-4116-B47F-49A3700C5D33}"/>
              </a:ext>
            </a:extLst>
          </p:cNvPr>
          <p:cNvGrpSpPr>
            <a:grpSpLocks noChangeAspect="1"/>
          </p:cNvGrpSpPr>
          <p:nvPr/>
        </p:nvGrpSpPr>
        <p:grpSpPr>
          <a:xfrm>
            <a:off x="3058263" y="1551463"/>
            <a:ext cx="6479849" cy="4177701"/>
            <a:chOff x="2027464" y="1240099"/>
            <a:chExt cx="8391525" cy="5410200"/>
          </a:xfrm>
        </p:grpSpPr>
        <p:pic>
          <p:nvPicPr>
            <p:cNvPr id="83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7464" y="1240099"/>
              <a:ext cx="8391525" cy="541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Volný tvar 5"/>
            <p:cNvSpPr/>
            <p:nvPr/>
          </p:nvSpPr>
          <p:spPr>
            <a:xfrm>
              <a:off x="2492991" y="1886778"/>
              <a:ext cx="6252950" cy="4136059"/>
            </a:xfrm>
            <a:custGeom>
              <a:avLst/>
              <a:gdLst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4326340 w 6252950"/>
                <a:gd name="connsiteY98" fmla="*/ 610738 h 4515134"/>
                <a:gd name="connsiteX99" fmla="*/ 4251278 w 6252950"/>
                <a:gd name="connsiteY99" fmla="*/ 631209 h 4515134"/>
                <a:gd name="connsiteX100" fmla="*/ 4251278 w 6252950"/>
                <a:gd name="connsiteY100" fmla="*/ 706272 h 4515134"/>
                <a:gd name="connsiteX101" fmla="*/ 4142096 w 6252950"/>
                <a:gd name="connsiteY101" fmla="*/ 569794 h 4515134"/>
                <a:gd name="connsiteX102" fmla="*/ 3957851 w 6252950"/>
                <a:gd name="connsiteY102" fmla="*/ 692624 h 4515134"/>
                <a:gd name="connsiteX103" fmla="*/ 3623481 w 6252950"/>
                <a:gd name="connsiteY103" fmla="*/ 528851 h 4515134"/>
                <a:gd name="connsiteX104" fmla="*/ 3432412 w 6252950"/>
                <a:gd name="connsiteY104" fmla="*/ 549323 h 4515134"/>
                <a:gd name="connsiteX105" fmla="*/ 3227696 w 6252950"/>
                <a:gd name="connsiteY105" fmla="*/ 460612 h 4515134"/>
                <a:gd name="connsiteX106" fmla="*/ 3220872 w 6252950"/>
                <a:gd name="connsiteY106" fmla="*/ 378726 h 4515134"/>
                <a:gd name="connsiteX107" fmla="*/ 3446060 w 6252950"/>
                <a:gd name="connsiteY107" fmla="*/ 228600 h 4515134"/>
                <a:gd name="connsiteX108" fmla="*/ 3418764 w 6252950"/>
                <a:gd name="connsiteY108" fmla="*/ 153538 h 4515134"/>
                <a:gd name="connsiteX109" fmla="*/ 3439236 w 6252950"/>
                <a:gd name="connsiteY109" fmla="*/ 71651 h 4515134"/>
                <a:gd name="connsiteX110" fmla="*/ 3282287 w 6252950"/>
                <a:gd name="connsiteY110" fmla="*/ 10236 h 4515134"/>
                <a:gd name="connsiteX111" fmla="*/ 3138985 w 6252950"/>
                <a:gd name="connsiteY111" fmla="*/ 10236 h 4515134"/>
                <a:gd name="connsiteX112" fmla="*/ 3132161 w 6252950"/>
                <a:gd name="connsiteY112" fmla="*/ 30708 h 4515134"/>
                <a:gd name="connsiteX113" fmla="*/ 3152633 w 6252950"/>
                <a:gd name="connsiteY113" fmla="*/ 85299 h 4515134"/>
                <a:gd name="connsiteX114" fmla="*/ 3132161 w 6252950"/>
                <a:gd name="connsiteY114" fmla="*/ 146714 h 4515134"/>
                <a:gd name="connsiteX115" fmla="*/ 3145809 w 6252950"/>
                <a:gd name="connsiteY115" fmla="*/ 228600 h 4515134"/>
                <a:gd name="connsiteX116" fmla="*/ 3009331 w 6252950"/>
                <a:gd name="connsiteY116" fmla="*/ 255896 h 4515134"/>
                <a:gd name="connsiteX117" fmla="*/ 2913797 w 6252950"/>
                <a:gd name="connsiteY117" fmla="*/ 324135 h 4515134"/>
                <a:gd name="connsiteX118" fmla="*/ 2729552 w 6252950"/>
                <a:gd name="connsiteY118" fmla="*/ 255896 h 4515134"/>
                <a:gd name="connsiteX119" fmla="*/ 2640842 w 6252950"/>
                <a:gd name="connsiteY119" fmla="*/ 296839 h 4515134"/>
                <a:gd name="connsiteX120" fmla="*/ 2558955 w 6252950"/>
                <a:gd name="connsiteY120" fmla="*/ 296839 h 4515134"/>
                <a:gd name="connsiteX121" fmla="*/ 2442949 w 6252950"/>
                <a:gd name="connsiteY121" fmla="*/ 228600 h 4515134"/>
                <a:gd name="connsiteX122" fmla="*/ 2326943 w 6252950"/>
                <a:gd name="connsiteY122" fmla="*/ 228600 h 4515134"/>
                <a:gd name="connsiteX123" fmla="*/ 2224585 w 6252950"/>
                <a:gd name="connsiteY123" fmla="*/ 351430 h 4515134"/>
                <a:gd name="connsiteX124" fmla="*/ 2879678 w 6252950"/>
                <a:gd name="connsiteY124" fmla="*/ 501556 h 4515134"/>
                <a:gd name="connsiteX125" fmla="*/ 2982036 w 6252950"/>
                <a:gd name="connsiteY125" fmla="*/ 719920 h 4515134"/>
                <a:gd name="connsiteX126" fmla="*/ 3179928 w 6252950"/>
                <a:gd name="connsiteY126" fmla="*/ 706272 h 4515134"/>
                <a:gd name="connsiteX127" fmla="*/ 3418764 w 6252950"/>
                <a:gd name="connsiteY127" fmla="*/ 678976 h 4515134"/>
                <a:gd name="connsiteX128" fmla="*/ 3630305 w 6252950"/>
                <a:gd name="connsiteY128" fmla="*/ 788159 h 4515134"/>
                <a:gd name="connsiteX129" fmla="*/ 3650776 w 6252950"/>
                <a:gd name="connsiteY129" fmla="*/ 876869 h 4515134"/>
                <a:gd name="connsiteX130" fmla="*/ 3562066 w 6252950"/>
                <a:gd name="connsiteY130" fmla="*/ 904164 h 4515134"/>
                <a:gd name="connsiteX131" fmla="*/ 3521122 w 6252950"/>
                <a:gd name="connsiteY131" fmla="*/ 938284 h 4515134"/>
                <a:gd name="connsiteX132" fmla="*/ 3643952 w 6252950"/>
                <a:gd name="connsiteY132" fmla="*/ 1013347 h 4515134"/>
                <a:gd name="connsiteX133" fmla="*/ 3910084 w 6252950"/>
                <a:gd name="connsiteY133" fmla="*/ 1095233 h 4515134"/>
                <a:gd name="connsiteX134" fmla="*/ 4067033 w 6252950"/>
                <a:gd name="connsiteY134" fmla="*/ 1183944 h 4515134"/>
                <a:gd name="connsiteX135" fmla="*/ 4183039 w 6252950"/>
                <a:gd name="connsiteY135" fmla="*/ 1190767 h 4515134"/>
                <a:gd name="connsiteX136" fmla="*/ 4326340 w 6252950"/>
                <a:gd name="connsiteY136" fmla="*/ 1143000 h 4515134"/>
                <a:gd name="connsiteX137" fmla="*/ 4517409 w 6252950"/>
                <a:gd name="connsiteY137" fmla="*/ 1245359 h 4515134"/>
                <a:gd name="connsiteX138" fmla="*/ 4701654 w 6252950"/>
                <a:gd name="connsiteY138" fmla="*/ 1518314 h 4515134"/>
                <a:gd name="connsiteX139" fmla="*/ 4728949 w 6252950"/>
                <a:gd name="connsiteY139" fmla="*/ 1743502 h 4515134"/>
                <a:gd name="connsiteX140" fmla="*/ 4565176 w 6252950"/>
                <a:gd name="connsiteY140" fmla="*/ 1914099 h 4515134"/>
                <a:gd name="connsiteX141" fmla="*/ 4503761 w 6252950"/>
                <a:gd name="connsiteY141" fmla="*/ 1900451 h 4515134"/>
                <a:gd name="connsiteX142" fmla="*/ 4217158 w 6252950"/>
                <a:gd name="connsiteY142" fmla="*/ 2091520 h 4515134"/>
                <a:gd name="connsiteX143" fmla="*/ 3821373 w 6252950"/>
                <a:gd name="connsiteY143" fmla="*/ 2439538 h 4515134"/>
                <a:gd name="connsiteX144" fmla="*/ 3712191 w 6252950"/>
                <a:gd name="connsiteY144" fmla="*/ 2576015 h 4515134"/>
                <a:gd name="connsiteX145" fmla="*/ 3582537 w 6252950"/>
                <a:gd name="connsiteY145" fmla="*/ 2958153 h 4515134"/>
                <a:gd name="connsiteX146" fmla="*/ 3459708 w 6252950"/>
                <a:gd name="connsiteY146" fmla="*/ 3060511 h 4515134"/>
                <a:gd name="connsiteX147" fmla="*/ 3248167 w 6252950"/>
                <a:gd name="connsiteY147" fmla="*/ 2999096 h 4515134"/>
                <a:gd name="connsiteX148" fmla="*/ 3043451 w 6252950"/>
                <a:gd name="connsiteY148" fmla="*/ 2964976 h 4515134"/>
                <a:gd name="connsiteX149" fmla="*/ 2750024 w 6252950"/>
                <a:gd name="connsiteY149" fmla="*/ 2821675 h 4515134"/>
                <a:gd name="connsiteX150" fmla="*/ 2688609 w 6252950"/>
                <a:gd name="connsiteY150" fmla="*/ 2698845 h 4515134"/>
                <a:gd name="connsiteX151" fmla="*/ 2449773 w 6252950"/>
                <a:gd name="connsiteY151" fmla="*/ 2705669 h 4515134"/>
                <a:gd name="connsiteX152" fmla="*/ 2286000 w 6252950"/>
                <a:gd name="connsiteY152" fmla="*/ 2698845 h 4515134"/>
                <a:gd name="connsiteX153" fmla="*/ 2094931 w 6252950"/>
                <a:gd name="connsiteY153" fmla="*/ 2521424 h 4515134"/>
                <a:gd name="connsiteX154" fmla="*/ 1958454 w 6252950"/>
                <a:gd name="connsiteY154" fmla="*/ 2494129 h 4515134"/>
                <a:gd name="connsiteX155" fmla="*/ 1869743 w 6252950"/>
                <a:gd name="connsiteY155" fmla="*/ 2630606 h 4515134"/>
                <a:gd name="connsiteX156" fmla="*/ 1808328 w 6252950"/>
                <a:gd name="connsiteY156" fmla="*/ 2951329 h 4515134"/>
                <a:gd name="connsiteX157" fmla="*/ 1685499 w 6252950"/>
                <a:gd name="connsiteY157" fmla="*/ 3087806 h 4515134"/>
                <a:gd name="connsiteX158" fmla="*/ 1569493 w 6252950"/>
                <a:gd name="connsiteY158" fmla="*/ 3135573 h 4515134"/>
                <a:gd name="connsiteX159" fmla="*/ 1235122 w 6252950"/>
                <a:gd name="connsiteY159" fmla="*/ 2917209 h 4515134"/>
                <a:gd name="connsiteX160" fmla="*/ 1166884 w 6252950"/>
                <a:gd name="connsiteY160" fmla="*/ 2821675 h 4515134"/>
                <a:gd name="connsiteX161" fmla="*/ 1037230 w 6252950"/>
                <a:gd name="connsiteY161" fmla="*/ 2760260 h 4515134"/>
                <a:gd name="connsiteX162" fmla="*/ 1009934 w 6252950"/>
                <a:gd name="connsiteY162" fmla="*/ 2576015 h 4515134"/>
                <a:gd name="connsiteX163" fmla="*/ 928048 w 6252950"/>
                <a:gd name="connsiteY163" fmla="*/ 2391770 h 4515134"/>
                <a:gd name="connsiteX164" fmla="*/ 921224 w 6252950"/>
                <a:gd name="connsiteY164" fmla="*/ 2255293 h 4515134"/>
                <a:gd name="connsiteX165" fmla="*/ 1037230 w 6252950"/>
                <a:gd name="connsiteY165" fmla="*/ 2207526 h 4515134"/>
                <a:gd name="connsiteX166" fmla="*/ 1139588 w 6252950"/>
                <a:gd name="connsiteY166" fmla="*/ 2125639 h 4515134"/>
                <a:gd name="connsiteX167" fmla="*/ 1146412 w 6252950"/>
                <a:gd name="connsiteY167" fmla="*/ 1920923 h 4515134"/>
                <a:gd name="connsiteX168" fmla="*/ 1057702 w 6252950"/>
                <a:gd name="connsiteY168" fmla="*/ 1709382 h 4515134"/>
                <a:gd name="connsiteX169" fmla="*/ 1009934 w 6252950"/>
                <a:gd name="connsiteY169" fmla="*/ 1470547 h 4515134"/>
                <a:gd name="connsiteX170" fmla="*/ 921224 w 6252950"/>
                <a:gd name="connsiteY170" fmla="*/ 1347717 h 4515134"/>
                <a:gd name="connsiteX171" fmla="*/ 818866 w 6252950"/>
                <a:gd name="connsiteY171" fmla="*/ 1279478 h 4515134"/>
                <a:gd name="connsiteX172" fmla="*/ 627797 w 6252950"/>
                <a:gd name="connsiteY172" fmla="*/ 1218063 h 4515134"/>
                <a:gd name="connsiteX173" fmla="*/ 586854 w 6252950"/>
                <a:gd name="connsiteY173" fmla="*/ 1143000 h 4515134"/>
                <a:gd name="connsiteX174" fmla="*/ 491319 w 6252950"/>
                <a:gd name="connsiteY174" fmla="*/ 1047466 h 4515134"/>
                <a:gd name="connsiteX175" fmla="*/ 395785 w 6252950"/>
                <a:gd name="connsiteY175" fmla="*/ 1170296 h 4515134"/>
                <a:gd name="connsiteX176" fmla="*/ 334370 w 6252950"/>
                <a:gd name="connsiteY176" fmla="*/ 1204415 h 4515134"/>
                <a:gd name="connsiteX177" fmla="*/ 279779 w 6252950"/>
                <a:gd name="connsiteY177" fmla="*/ 1415956 h 4515134"/>
                <a:gd name="connsiteX178" fmla="*/ 191069 w 6252950"/>
                <a:gd name="connsiteY178" fmla="*/ 1299950 h 4515134"/>
                <a:gd name="connsiteX179" fmla="*/ 136478 w 6252950"/>
                <a:gd name="connsiteY179" fmla="*/ 1272654 h 4515134"/>
                <a:gd name="connsiteX180" fmla="*/ 88710 w 6252950"/>
                <a:gd name="connsiteY180" fmla="*/ 1197591 h 4515134"/>
                <a:gd name="connsiteX181" fmla="*/ 34119 w 6252950"/>
                <a:gd name="connsiteY181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4251278 w 6252950"/>
                <a:gd name="connsiteY98" fmla="*/ 631209 h 4515134"/>
                <a:gd name="connsiteX99" fmla="*/ 4251278 w 6252950"/>
                <a:gd name="connsiteY99" fmla="*/ 706272 h 4515134"/>
                <a:gd name="connsiteX100" fmla="*/ 4142096 w 6252950"/>
                <a:gd name="connsiteY100" fmla="*/ 569794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640842 w 6252950"/>
                <a:gd name="connsiteY118" fmla="*/ 296839 h 4515134"/>
                <a:gd name="connsiteX119" fmla="*/ 2558955 w 6252950"/>
                <a:gd name="connsiteY119" fmla="*/ 296839 h 4515134"/>
                <a:gd name="connsiteX120" fmla="*/ 2442949 w 6252950"/>
                <a:gd name="connsiteY120" fmla="*/ 228600 h 4515134"/>
                <a:gd name="connsiteX121" fmla="*/ 2326943 w 6252950"/>
                <a:gd name="connsiteY121" fmla="*/ 228600 h 4515134"/>
                <a:gd name="connsiteX122" fmla="*/ 2224585 w 6252950"/>
                <a:gd name="connsiteY122" fmla="*/ 351430 h 4515134"/>
                <a:gd name="connsiteX123" fmla="*/ 2879678 w 6252950"/>
                <a:gd name="connsiteY123" fmla="*/ 501556 h 4515134"/>
                <a:gd name="connsiteX124" fmla="*/ 2982036 w 6252950"/>
                <a:gd name="connsiteY124" fmla="*/ 719920 h 4515134"/>
                <a:gd name="connsiteX125" fmla="*/ 3179928 w 6252950"/>
                <a:gd name="connsiteY125" fmla="*/ 706272 h 4515134"/>
                <a:gd name="connsiteX126" fmla="*/ 3418764 w 6252950"/>
                <a:gd name="connsiteY126" fmla="*/ 678976 h 4515134"/>
                <a:gd name="connsiteX127" fmla="*/ 3630305 w 6252950"/>
                <a:gd name="connsiteY127" fmla="*/ 788159 h 4515134"/>
                <a:gd name="connsiteX128" fmla="*/ 3650776 w 6252950"/>
                <a:gd name="connsiteY128" fmla="*/ 876869 h 4515134"/>
                <a:gd name="connsiteX129" fmla="*/ 3562066 w 6252950"/>
                <a:gd name="connsiteY129" fmla="*/ 904164 h 4515134"/>
                <a:gd name="connsiteX130" fmla="*/ 3521122 w 6252950"/>
                <a:gd name="connsiteY130" fmla="*/ 938284 h 4515134"/>
                <a:gd name="connsiteX131" fmla="*/ 3643952 w 6252950"/>
                <a:gd name="connsiteY131" fmla="*/ 1013347 h 4515134"/>
                <a:gd name="connsiteX132" fmla="*/ 3910084 w 6252950"/>
                <a:gd name="connsiteY132" fmla="*/ 1095233 h 4515134"/>
                <a:gd name="connsiteX133" fmla="*/ 4067033 w 6252950"/>
                <a:gd name="connsiteY133" fmla="*/ 1183944 h 4515134"/>
                <a:gd name="connsiteX134" fmla="*/ 4183039 w 6252950"/>
                <a:gd name="connsiteY134" fmla="*/ 1190767 h 4515134"/>
                <a:gd name="connsiteX135" fmla="*/ 4326340 w 6252950"/>
                <a:gd name="connsiteY135" fmla="*/ 1143000 h 4515134"/>
                <a:gd name="connsiteX136" fmla="*/ 4517409 w 6252950"/>
                <a:gd name="connsiteY136" fmla="*/ 1245359 h 4515134"/>
                <a:gd name="connsiteX137" fmla="*/ 4701654 w 6252950"/>
                <a:gd name="connsiteY137" fmla="*/ 1518314 h 4515134"/>
                <a:gd name="connsiteX138" fmla="*/ 4728949 w 6252950"/>
                <a:gd name="connsiteY138" fmla="*/ 1743502 h 4515134"/>
                <a:gd name="connsiteX139" fmla="*/ 4565176 w 6252950"/>
                <a:gd name="connsiteY139" fmla="*/ 1914099 h 4515134"/>
                <a:gd name="connsiteX140" fmla="*/ 4503761 w 6252950"/>
                <a:gd name="connsiteY140" fmla="*/ 1900451 h 4515134"/>
                <a:gd name="connsiteX141" fmla="*/ 4217158 w 6252950"/>
                <a:gd name="connsiteY141" fmla="*/ 2091520 h 4515134"/>
                <a:gd name="connsiteX142" fmla="*/ 3821373 w 6252950"/>
                <a:gd name="connsiteY142" fmla="*/ 2439538 h 4515134"/>
                <a:gd name="connsiteX143" fmla="*/ 3712191 w 6252950"/>
                <a:gd name="connsiteY143" fmla="*/ 2576015 h 4515134"/>
                <a:gd name="connsiteX144" fmla="*/ 3582537 w 6252950"/>
                <a:gd name="connsiteY144" fmla="*/ 2958153 h 4515134"/>
                <a:gd name="connsiteX145" fmla="*/ 3459708 w 6252950"/>
                <a:gd name="connsiteY145" fmla="*/ 3060511 h 4515134"/>
                <a:gd name="connsiteX146" fmla="*/ 3248167 w 6252950"/>
                <a:gd name="connsiteY146" fmla="*/ 2999096 h 4515134"/>
                <a:gd name="connsiteX147" fmla="*/ 3043451 w 6252950"/>
                <a:gd name="connsiteY147" fmla="*/ 2964976 h 4515134"/>
                <a:gd name="connsiteX148" fmla="*/ 2750024 w 6252950"/>
                <a:gd name="connsiteY148" fmla="*/ 2821675 h 4515134"/>
                <a:gd name="connsiteX149" fmla="*/ 2688609 w 6252950"/>
                <a:gd name="connsiteY149" fmla="*/ 2698845 h 4515134"/>
                <a:gd name="connsiteX150" fmla="*/ 2449773 w 6252950"/>
                <a:gd name="connsiteY150" fmla="*/ 2705669 h 4515134"/>
                <a:gd name="connsiteX151" fmla="*/ 2286000 w 6252950"/>
                <a:gd name="connsiteY151" fmla="*/ 2698845 h 4515134"/>
                <a:gd name="connsiteX152" fmla="*/ 2094931 w 6252950"/>
                <a:gd name="connsiteY152" fmla="*/ 2521424 h 4515134"/>
                <a:gd name="connsiteX153" fmla="*/ 1958454 w 6252950"/>
                <a:gd name="connsiteY153" fmla="*/ 2494129 h 4515134"/>
                <a:gd name="connsiteX154" fmla="*/ 1869743 w 6252950"/>
                <a:gd name="connsiteY154" fmla="*/ 2630606 h 4515134"/>
                <a:gd name="connsiteX155" fmla="*/ 1808328 w 6252950"/>
                <a:gd name="connsiteY155" fmla="*/ 2951329 h 4515134"/>
                <a:gd name="connsiteX156" fmla="*/ 1685499 w 6252950"/>
                <a:gd name="connsiteY156" fmla="*/ 3087806 h 4515134"/>
                <a:gd name="connsiteX157" fmla="*/ 1569493 w 6252950"/>
                <a:gd name="connsiteY157" fmla="*/ 3135573 h 4515134"/>
                <a:gd name="connsiteX158" fmla="*/ 1235122 w 6252950"/>
                <a:gd name="connsiteY158" fmla="*/ 2917209 h 4515134"/>
                <a:gd name="connsiteX159" fmla="*/ 1166884 w 6252950"/>
                <a:gd name="connsiteY159" fmla="*/ 2821675 h 4515134"/>
                <a:gd name="connsiteX160" fmla="*/ 1037230 w 6252950"/>
                <a:gd name="connsiteY160" fmla="*/ 2760260 h 4515134"/>
                <a:gd name="connsiteX161" fmla="*/ 1009934 w 6252950"/>
                <a:gd name="connsiteY161" fmla="*/ 2576015 h 4515134"/>
                <a:gd name="connsiteX162" fmla="*/ 928048 w 6252950"/>
                <a:gd name="connsiteY162" fmla="*/ 2391770 h 4515134"/>
                <a:gd name="connsiteX163" fmla="*/ 921224 w 6252950"/>
                <a:gd name="connsiteY163" fmla="*/ 2255293 h 4515134"/>
                <a:gd name="connsiteX164" fmla="*/ 1037230 w 6252950"/>
                <a:gd name="connsiteY164" fmla="*/ 2207526 h 4515134"/>
                <a:gd name="connsiteX165" fmla="*/ 1139588 w 6252950"/>
                <a:gd name="connsiteY165" fmla="*/ 2125639 h 4515134"/>
                <a:gd name="connsiteX166" fmla="*/ 1146412 w 6252950"/>
                <a:gd name="connsiteY166" fmla="*/ 1920923 h 4515134"/>
                <a:gd name="connsiteX167" fmla="*/ 1057702 w 6252950"/>
                <a:gd name="connsiteY167" fmla="*/ 1709382 h 4515134"/>
                <a:gd name="connsiteX168" fmla="*/ 1009934 w 6252950"/>
                <a:gd name="connsiteY168" fmla="*/ 1470547 h 4515134"/>
                <a:gd name="connsiteX169" fmla="*/ 921224 w 6252950"/>
                <a:gd name="connsiteY169" fmla="*/ 1347717 h 4515134"/>
                <a:gd name="connsiteX170" fmla="*/ 818866 w 6252950"/>
                <a:gd name="connsiteY170" fmla="*/ 1279478 h 4515134"/>
                <a:gd name="connsiteX171" fmla="*/ 627797 w 6252950"/>
                <a:gd name="connsiteY171" fmla="*/ 1218063 h 4515134"/>
                <a:gd name="connsiteX172" fmla="*/ 586854 w 6252950"/>
                <a:gd name="connsiteY172" fmla="*/ 1143000 h 4515134"/>
                <a:gd name="connsiteX173" fmla="*/ 491319 w 6252950"/>
                <a:gd name="connsiteY173" fmla="*/ 1047466 h 4515134"/>
                <a:gd name="connsiteX174" fmla="*/ 395785 w 6252950"/>
                <a:gd name="connsiteY174" fmla="*/ 1170296 h 4515134"/>
                <a:gd name="connsiteX175" fmla="*/ 334370 w 6252950"/>
                <a:gd name="connsiteY175" fmla="*/ 1204415 h 4515134"/>
                <a:gd name="connsiteX176" fmla="*/ 279779 w 6252950"/>
                <a:gd name="connsiteY176" fmla="*/ 1415956 h 4515134"/>
                <a:gd name="connsiteX177" fmla="*/ 191069 w 6252950"/>
                <a:gd name="connsiteY177" fmla="*/ 1299950 h 4515134"/>
                <a:gd name="connsiteX178" fmla="*/ 136478 w 6252950"/>
                <a:gd name="connsiteY178" fmla="*/ 1272654 h 4515134"/>
                <a:gd name="connsiteX179" fmla="*/ 88710 w 6252950"/>
                <a:gd name="connsiteY179" fmla="*/ 1197591 h 4515134"/>
                <a:gd name="connsiteX180" fmla="*/ 34119 w 6252950"/>
                <a:gd name="connsiteY180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4251278 w 6252950"/>
                <a:gd name="connsiteY98" fmla="*/ 706272 h 4515134"/>
                <a:gd name="connsiteX99" fmla="*/ 4142096 w 6252950"/>
                <a:gd name="connsiteY99" fmla="*/ 569794 h 4515134"/>
                <a:gd name="connsiteX100" fmla="*/ 3957851 w 6252950"/>
                <a:gd name="connsiteY100" fmla="*/ 692624 h 4515134"/>
                <a:gd name="connsiteX101" fmla="*/ 3623481 w 6252950"/>
                <a:gd name="connsiteY101" fmla="*/ 528851 h 4515134"/>
                <a:gd name="connsiteX102" fmla="*/ 3432412 w 6252950"/>
                <a:gd name="connsiteY102" fmla="*/ 549323 h 4515134"/>
                <a:gd name="connsiteX103" fmla="*/ 3227696 w 6252950"/>
                <a:gd name="connsiteY103" fmla="*/ 460612 h 4515134"/>
                <a:gd name="connsiteX104" fmla="*/ 3220872 w 6252950"/>
                <a:gd name="connsiteY104" fmla="*/ 378726 h 4515134"/>
                <a:gd name="connsiteX105" fmla="*/ 3446060 w 6252950"/>
                <a:gd name="connsiteY105" fmla="*/ 228600 h 4515134"/>
                <a:gd name="connsiteX106" fmla="*/ 3418764 w 6252950"/>
                <a:gd name="connsiteY106" fmla="*/ 153538 h 4515134"/>
                <a:gd name="connsiteX107" fmla="*/ 3439236 w 6252950"/>
                <a:gd name="connsiteY107" fmla="*/ 71651 h 4515134"/>
                <a:gd name="connsiteX108" fmla="*/ 3282287 w 6252950"/>
                <a:gd name="connsiteY108" fmla="*/ 10236 h 4515134"/>
                <a:gd name="connsiteX109" fmla="*/ 3138985 w 6252950"/>
                <a:gd name="connsiteY109" fmla="*/ 10236 h 4515134"/>
                <a:gd name="connsiteX110" fmla="*/ 3132161 w 6252950"/>
                <a:gd name="connsiteY110" fmla="*/ 30708 h 4515134"/>
                <a:gd name="connsiteX111" fmla="*/ 3152633 w 6252950"/>
                <a:gd name="connsiteY111" fmla="*/ 85299 h 4515134"/>
                <a:gd name="connsiteX112" fmla="*/ 3132161 w 6252950"/>
                <a:gd name="connsiteY112" fmla="*/ 146714 h 4515134"/>
                <a:gd name="connsiteX113" fmla="*/ 3145809 w 6252950"/>
                <a:gd name="connsiteY113" fmla="*/ 228600 h 4515134"/>
                <a:gd name="connsiteX114" fmla="*/ 3009331 w 6252950"/>
                <a:gd name="connsiteY114" fmla="*/ 255896 h 4515134"/>
                <a:gd name="connsiteX115" fmla="*/ 2913797 w 6252950"/>
                <a:gd name="connsiteY115" fmla="*/ 324135 h 4515134"/>
                <a:gd name="connsiteX116" fmla="*/ 2729552 w 6252950"/>
                <a:gd name="connsiteY116" fmla="*/ 255896 h 4515134"/>
                <a:gd name="connsiteX117" fmla="*/ 2640842 w 6252950"/>
                <a:gd name="connsiteY117" fmla="*/ 296839 h 4515134"/>
                <a:gd name="connsiteX118" fmla="*/ 2558955 w 6252950"/>
                <a:gd name="connsiteY118" fmla="*/ 296839 h 4515134"/>
                <a:gd name="connsiteX119" fmla="*/ 2442949 w 6252950"/>
                <a:gd name="connsiteY119" fmla="*/ 228600 h 4515134"/>
                <a:gd name="connsiteX120" fmla="*/ 2326943 w 6252950"/>
                <a:gd name="connsiteY120" fmla="*/ 228600 h 4515134"/>
                <a:gd name="connsiteX121" fmla="*/ 2224585 w 6252950"/>
                <a:gd name="connsiteY121" fmla="*/ 351430 h 4515134"/>
                <a:gd name="connsiteX122" fmla="*/ 2879678 w 6252950"/>
                <a:gd name="connsiteY122" fmla="*/ 501556 h 4515134"/>
                <a:gd name="connsiteX123" fmla="*/ 2982036 w 6252950"/>
                <a:gd name="connsiteY123" fmla="*/ 719920 h 4515134"/>
                <a:gd name="connsiteX124" fmla="*/ 3179928 w 6252950"/>
                <a:gd name="connsiteY124" fmla="*/ 706272 h 4515134"/>
                <a:gd name="connsiteX125" fmla="*/ 3418764 w 6252950"/>
                <a:gd name="connsiteY125" fmla="*/ 678976 h 4515134"/>
                <a:gd name="connsiteX126" fmla="*/ 3630305 w 6252950"/>
                <a:gd name="connsiteY126" fmla="*/ 788159 h 4515134"/>
                <a:gd name="connsiteX127" fmla="*/ 3650776 w 6252950"/>
                <a:gd name="connsiteY127" fmla="*/ 876869 h 4515134"/>
                <a:gd name="connsiteX128" fmla="*/ 3562066 w 6252950"/>
                <a:gd name="connsiteY128" fmla="*/ 904164 h 4515134"/>
                <a:gd name="connsiteX129" fmla="*/ 3521122 w 6252950"/>
                <a:gd name="connsiteY129" fmla="*/ 938284 h 4515134"/>
                <a:gd name="connsiteX130" fmla="*/ 3643952 w 6252950"/>
                <a:gd name="connsiteY130" fmla="*/ 1013347 h 4515134"/>
                <a:gd name="connsiteX131" fmla="*/ 3910084 w 6252950"/>
                <a:gd name="connsiteY131" fmla="*/ 1095233 h 4515134"/>
                <a:gd name="connsiteX132" fmla="*/ 4067033 w 6252950"/>
                <a:gd name="connsiteY132" fmla="*/ 1183944 h 4515134"/>
                <a:gd name="connsiteX133" fmla="*/ 4183039 w 6252950"/>
                <a:gd name="connsiteY133" fmla="*/ 1190767 h 4515134"/>
                <a:gd name="connsiteX134" fmla="*/ 4326340 w 6252950"/>
                <a:gd name="connsiteY134" fmla="*/ 1143000 h 4515134"/>
                <a:gd name="connsiteX135" fmla="*/ 4517409 w 6252950"/>
                <a:gd name="connsiteY135" fmla="*/ 1245359 h 4515134"/>
                <a:gd name="connsiteX136" fmla="*/ 4701654 w 6252950"/>
                <a:gd name="connsiteY136" fmla="*/ 1518314 h 4515134"/>
                <a:gd name="connsiteX137" fmla="*/ 4728949 w 6252950"/>
                <a:gd name="connsiteY137" fmla="*/ 1743502 h 4515134"/>
                <a:gd name="connsiteX138" fmla="*/ 4565176 w 6252950"/>
                <a:gd name="connsiteY138" fmla="*/ 1914099 h 4515134"/>
                <a:gd name="connsiteX139" fmla="*/ 4503761 w 6252950"/>
                <a:gd name="connsiteY139" fmla="*/ 1900451 h 4515134"/>
                <a:gd name="connsiteX140" fmla="*/ 4217158 w 6252950"/>
                <a:gd name="connsiteY140" fmla="*/ 2091520 h 4515134"/>
                <a:gd name="connsiteX141" fmla="*/ 3821373 w 6252950"/>
                <a:gd name="connsiteY141" fmla="*/ 2439538 h 4515134"/>
                <a:gd name="connsiteX142" fmla="*/ 3712191 w 6252950"/>
                <a:gd name="connsiteY142" fmla="*/ 2576015 h 4515134"/>
                <a:gd name="connsiteX143" fmla="*/ 3582537 w 6252950"/>
                <a:gd name="connsiteY143" fmla="*/ 2958153 h 4515134"/>
                <a:gd name="connsiteX144" fmla="*/ 3459708 w 6252950"/>
                <a:gd name="connsiteY144" fmla="*/ 3060511 h 4515134"/>
                <a:gd name="connsiteX145" fmla="*/ 3248167 w 6252950"/>
                <a:gd name="connsiteY145" fmla="*/ 2999096 h 4515134"/>
                <a:gd name="connsiteX146" fmla="*/ 3043451 w 6252950"/>
                <a:gd name="connsiteY146" fmla="*/ 2964976 h 4515134"/>
                <a:gd name="connsiteX147" fmla="*/ 2750024 w 6252950"/>
                <a:gd name="connsiteY147" fmla="*/ 2821675 h 4515134"/>
                <a:gd name="connsiteX148" fmla="*/ 2688609 w 6252950"/>
                <a:gd name="connsiteY148" fmla="*/ 2698845 h 4515134"/>
                <a:gd name="connsiteX149" fmla="*/ 2449773 w 6252950"/>
                <a:gd name="connsiteY149" fmla="*/ 2705669 h 4515134"/>
                <a:gd name="connsiteX150" fmla="*/ 2286000 w 6252950"/>
                <a:gd name="connsiteY150" fmla="*/ 2698845 h 4515134"/>
                <a:gd name="connsiteX151" fmla="*/ 2094931 w 6252950"/>
                <a:gd name="connsiteY151" fmla="*/ 2521424 h 4515134"/>
                <a:gd name="connsiteX152" fmla="*/ 1958454 w 6252950"/>
                <a:gd name="connsiteY152" fmla="*/ 2494129 h 4515134"/>
                <a:gd name="connsiteX153" fmla="*/ 1869743 w 6252950"/>
                <a:gd name="connsiteY153" fmla="*/ 2630606 h 4515134"/>
                <a:gd name="connsiteX154" fmla="*/ 1808328 w 6252950"/>
                <a:gd name="connsiteY154" fmla="*/ 2951329 h 4515134"/>
                <a:gd name="connsiteX155" fmla="*/ 1685499 w 6252950"/>
                <a:gd name="connsiteY155" fmla="*/ 3087806 h 4515134"/>
                <a:gd name="connsiteX156" fmla="*/ 1569493 w 6252950"/>
                <a:gd name="connsiteY156" fmla="*/ 3135573 h 4515134"/>
                <a:gd name="connsiteX157" fmla="*/ 1235122 w 6252950"/>
                <a:gd name="connsiteY157" fmla="*/ 2917209 h 4515134"/>
                <a:gd name="connsiteX158" fmla="*/ 1166884 w 6252950"/>
                <a:gd name="connsiteY158" fmla="*/ 2821675 h 4515134"/>
                <a:gd name="connsiteX159" fmla="*/ 1037230 w 6252950"/>
                <a:gd name="connsiteY159" fmla="*/ 2760260 h 4515134"/>
                <a:gd name="connsiteX160" fmla="*/ 1009934 w 6252950"/>
                <a:gd name="connsiteY160" fmla="*/ 2576015 h 4515134"/>
                <a:gd name="connsiteX161" fmla="*/ 928048 w 6252950"/>
                <a:gd name="connsiteY161" fmla="*/ 2391770 h 4515134"/>
                <a:gd name="connsiteX162" fmla="*/ 921224 w 6252950"/>
                <a:gd name="connsiteY162" fmla="*/ 2255293 h 4515134"/>
                <a:gd name="connsiteX163" fmla="*/ 1037230 w 6252950"/>
                <a:gd name="connsiteY163" fmla="*/ 2207526 h 4515134"/>
                <a:gd name="connsiteX164" fmla="*/ 1139588 w 6252950"/>
                <a:gd name="connsiteY164" fmla="*/ 2125639 h 4515134"/>
                <a:gd name="connsiteX165" fmla="*/ 1146412 w 6252950"/>
                <a:gd name="connsiteY165" fmla="*/ 1920923 h 4515134"/>
                <a:gd name="connsiteX166" fmla="*/ 1057702 w 6252950"/>
                <a:gd name="connsiteY166" fmla="*/ 1709382 h 4515134"/>
                <a:gd name="connsiteX167" fmla="*/ 1009934 w 6252950"/>
                <a:gd name="connsiteY167" fmla="*/ 1470547 h 4515134"/>
                <a:gd name="connsiteX168" fmla="*/ 921224 w 6252950"/>
                <a:gd name="connsiteY168" fmla="*/ 1347717 h 4515134"/>
                <a:gd name="connsiteX169" fmla="*/ 818866 w 6252950"/>
                <a:gd name="connsiteY169" fmla="*/ 1279478 h 4515134"/>
                <a:gd name="connsiteX170" fmla="*/ 627797 w 6252950"/>
                <a:gd name="connsiteY170" fmla="*/ 1218063 h 4515134"/>
                <a:gd name="connsiteX171" fmla="*/ 586854 w 6252950"/>
                <a:gd name="connsiteY171" fmla="*/ 1143000 h 4515134"/>
                <a:gd name="connsiteX172" fmla="*/ 491319 w 6252950"/>
                <a:gd name="connsiteY172" fmla="*/ 1047466 h 4515134"/>
                <a:gd name="connsiteX173" fmla="*/ 395785 w 6252950"/>
                <a:gd name="connsiteY173" fmla="*/ 1170296 h 4515134"/>
                <a:gd name="connsiteX174" fmla="*/ 334370 w 6252950"/>
                <a:gd name="connsiteY174" fmla="*/ 1204415 h 4515134"/>
                <a:gd name="connsiteX175" fmla="*/ 279779 w 6252950"/>
                <a:gd name="connsiteY175" fmla="*/ 1415956 h 4515134"/>
                <a:gd name="connsiteX176" fmla="*/ 191069 w 6252950"/>
                <a:gd name="connsiteY176" fmla="*/ 1299950 h 4515134"/>
                <a:gd name="connsiteX177" fmla="*/ 136478 w 6252950"/>
                <a:gd name="connsiteY177" fmla="*/ 1272654 h 4515134"/>
                <a:gd name="connsiteX178" fmla="*/ 88710 w 6252950"/>
                <a:gd name="connsiteY178" fmla="*/ 1197591 h 4515134"/>
                <a:gd name="connsiteX179" fmla="*/ 34119 w 6252950"/>
                <a:gd name="connsiteY179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4142096 w 6252950"/>
                <a:gd name="connsiteY98" fmla="*/ 569794 h 4515134"/>
                <a:gd name="connsiteX99" fmla="*/ 3957851 w 6252950"/>
                <a:gd name="connsiteY99" fmla="*/ 692624 h 4515134"/>
                <a:gd name="connsiteX100" fmla="*/ 3623481 w 6252950"/>
                <a:gd name="connsiteY100" fmla="*/ 528851 h 4515134"/>
                <a:gd name="connsiteX101" fmla="*/ 3432412 w 6252950"/>
                <a:gd name="connsiteY101" fmla="*/ 549323 h 4515134"/>
                <a:gd name="connsiteX102" fmla="*/ 3227696 w 6252950"/>
                <a:gd name="connsiteY102" fmla="*/ 460612 h 4515134"/>
                <a:gd name="connsiteX103" fmla="*/ 3220872 w 6252950"/>
                <a:gd name="connsiteY103" fmla="*/ 378726 h 4515134"/>
                <a:gd name="connsiteX104" fmla="*/ 3446060 w 6252950"/>
                <a:gd name="connsiteY104" fmla="*/ 228600 h 4515134"/>
                <a:gd name="connsiteX105" fmla="*/ 3418764 w 6252950"/>
                <a:gd name="connsiteY105" fmla="*/ 153538 h 4515134"/>
                <a:gd name="connsiteX106" fmla="*/ 3439236 w 6252950"/>
                <a:gd name="connsiteY106" fmla="*/ 71651 h 4515134"/>
                <a:gd name="connsiteX107" fmla="*/ 3282287 w 6252950"/>
                <a:gd name="connsiteY107" fmla="*/ 10236 h 4515134"/>
                <a:gd name="connsiteX108" fmla="*/ 3138985 w 6252950"/>
                <a:gd name="connsiteY108" fmla="*/ 10236 h 4515134"/>
                <a:gd name="connsiteX109" fmla="*/ 3132161 w 6252950"/>
                <a:gd name="connsiteY109" fmla="*/ 30708 h 4515134"/>
                <a:gd name="connsiteX110" fmla="*/ 3152633 w 6252950"/>
                <a:gd name="connsiteY110" fmla="*/ 85299 h 4515134"/>
                <a:gd name="connsiteX111" fmla="*/ 3132161 w 6252950"/>
                <a:gd name="connsiteY111" fmla="*/ 146714 h 4515134"/>
                <a:gd name="connsiteX112" fmla="*/ 3145809 w 6252950"/>
                <a:gd name="connsiteY112" fmla="*/ 228600 h 4515134"/>
                <a:gd name="connsiteX113" fmla="*/ 3009331 w 6252950"/>
                <a:gd name="connsiteY113" fmla="*/ 255896 h 4515134"/>
                <a:gd name="connsiteX114" fmla="*/ 2913797 w 6252950"/>
                <a:gd name="connsiteY114" fmla="*/ 324135 h 4515134"/>
                <a:gd name="connsiteX115" fmla="*/ 2729552 w 6252950"/>
                <a:gd name="connsiteY115" fmla="*/ 255896 h 4515134"/>
                <a:gd name="connsiteX116" fmla="*/ 2640842 w 6252950"/>
                <a:gd name="connsiteY116" fmla="*/ 296839 h 4515134"/>
                <a:gd name="connsiteX117" fmla="*/ 2558955 w 6252950"/>
                <a:gd name="connsiteY117" fmla="*/ 296839 h 4515134"/>
                <a:gd name="connsiteX118" fmla="*/ 2442949 w 6252950"/>
                <a:gd name="connsiteY118" fmla="*/ 228600 h 4515134"/>
                <a:gd name="connsiteX119" fmla="*/ 2326943 w 6252950"/>
                <a:gd name="connsiteY119" fmla="*/ 228600 h 4515134"/>
                <a:gd name="connsiteX120" fmla="*/ 2224585 w 6252950"/>
                <a:gd name="connsiteY120" fmla="*/ 351430 h 4515134"/>
                <a:gd name="connsiteX121" fmla="*/ 2879678 w 6252950"/>
                <a:gd name="connsiteY121" fmla="*/ 501556 h 4515134"/>
                <a:gd name="connsiteX122" fmla="*/ 2982036 w 6252950"/>
                <a:gd name="connsiteY122" fmla="*/ 719920 h 4515134"/>
                <a:gd name="connsiteX123" fmla="*/ 3179928 w 6252950"/>
                <a:gd name="connsiteY123" fmla="*/ 706272 h 4515134"/>
                <a:gd name="connsiteX124" fmla="*/ 3418764 w 6252950"/>
                <a:gd name="connsiteY124" fmla="*/ 678976 h 4515134"/>
                <a:gd name="connsiteX125" fmla="*/ 3630305 w 6252950"/>
                <a:gd name="connsiteY125" fmla="*/ 788159 h 4515134"/>
                <a:gd name="connsiteX126" fmla="*/ 3650776 w 6252950"/>
                <a:gd name="connsiteY126" fmla="*/ 876869 h 4515134"/>
                <a:gd name="connsiteX127" fmla="*/ 3562066 w 6252950"/>
                <a:gd name="connsiteY127" fmla="*/ 904164 h 4515134"/>
                <a:gd name="connsiteX128" fmla="*/ 3521122 w 6252950"/>
                <a:gd name="connsiteY128" fmla="*/ 938284 h 4515134"/>
                <a:gd name="connsiteX129" fmla="*/ 3643952 w 6252950"/>
                <a:gd name="connsiteY129" fmla="*/ 1013347 h 4515134"/>
                <a:gd name="connsiteX130" fmla="*/ 3910084 w 6252950"/>
                <a:gd name="connsiteY130" fmla="*/ 1095233 h 4515134"/>
                <a:gd name="connsiteX131" fmla="*/ 4067033 w 6252950"/>
                <a:gd name="connsiteY131" fmla="*/ 1183944 h 4515134"/>
                <a:gd name="connsiteX132" fmla="*/ 4183039 w 6252950"/>
                <a:gd name="connsiteY132" fmla="*/ 1190767 h 4515134"/>
                <a:gd name="connsiteX133" fmla="*/ 4326340 w 6252950"/>
                <a:gd name="connsiteY133" fmla="*/ 1143000 h 4515134"/>
                <a:gd name="connsiteX134" fmla="*/ 4517409 w 6252950"/>
                <a:gd name="connsiteY134" fmla="*/ 1245359 h 4515134"/>
                <a:gd name="connsiteX135" fmla="*/ 4701654 w 6252950"/>
                <a:gd name="connsiteY135" fmla="*/ 1518314 h 4515134"/>
                <a:gd name="connsiteX136" fmla="*/ 4728949 w 6252950"/>
                <a:gd name="connsiteY136" fmla="*/ 1743502 h 4515134"/>
                <a:gd name="connsiteX137" fmla="*/ 4565176 w 6252950"/>
                <a:gd name="connsiteY137" fmla="*/ 1914099 h 4515134"/>
                <a:gd name="connsiteX138" fmla="*/ 4503761 w 6252950"/>
                <a:gd name="connsiteY138" fmla="*/ 1900451 h 4515134"/>
                <a:gd name="connsiteX139" fmla="*/ 4217158 w 6252950"/>
                <a:gd name="connsiteY139" fmla="*/ 2091520 h 4515134"/>
                <a:gd name="connsiteX140" fmla="*/ 3821373 w 6252950"/>
                <a:gd name="connsiteY140" fmla="*/ 2439538 h 4515134"/>
                <a:gd name="connsiteX141" fmla="*/ 3712191 w 6252950"/>
                <a:gd name="connsiteY141" fmla="*/ 2576015 h 4515134"/>
                <a:gd name="connsiteX142" fmla="*/ 3582537 w 6252950"/>
                <a:gd name="connsiteY142" fmla="*/ 2958153 h 4515134"/>
                <a:gd name="connsiteX143" fmla="*/ 3459708 w 6252950"/>
                <a:gd name="connsiteY143" fmla="*/ 3060511 h 4515134"/>
                <a:gd name="connsiteX144" fmla="*/ 3248167 w 6252950"/>
                <a:gd name="connsiteY144" fmla="*/ 2999096 h 4515134"/>
                <a:gd name="connsiteX145" fmla="*/ 3043451 w 6252950"/>
                <a:gd name="connsiteY145" fmla="*/ 2964976 h 4515134"/>
                <a:gd name="connsiteX146" fmla="*/ 2750024 w 6252950"/>
                <a:gd name="connsiteY146" fmla="*/ 2821675 h 4515134"/>
                <a:gd name="connsiteX147" fmla="*/ 2688609 w 6252950"/>
                <a:gd name="connsiteY147" fmla="*/ 2698845 h 4515134"/>
                <a:gd name="connsiteX148" fmla="*/ 2449773 w 6252950"/>
                <a:gd name="connsiteY148" fmla="*/ 2705669 h 4515134"/>
                <a:gd name="connsiteX149" fmla="*/ 2286000 w 6252950"/>
                <a:gd name="connsiteY149" fmla="*/ 2698845 h 4515134"/>
                <a:gd name="connsiteX150" fmla="*/ 2094931 w 6252950"/>
                <a:gd name="connsiteY150" fmla="*/ 2521424 h 4515134"/>
                <a:gd name="connsiteX151" fmla="*/ 1958454 w 6252950"/>
                <a:gd name="connsiteY151" fmla="*/ 2494129 h 4515134"/>
                <a:gd name="connsiteX152" fmla="*/ 1869743 w 6252950"/>
                <a:gd name="connsiteY152" fmla="*/ 2630606 h 4515134"/>
                <a:gd name="connsiteX153" fmla="*/ 1808328 w 6252950"/>
                <a:gd name="connsiteY153" fmla="*/ 2951329 h 4515134"/>
                <a:gd name="connsiteX154" fmla="*/ 1685499 w 6252950"/>
                <a:gd name="connsiteY154" fmla="*/ 3087806 h 4515134"/>
                <a:gd name="connsiteX155" fmla="*/ 1569493 w 6252950"/>
                <a:gd name="connsiteY155" fmla="*/ 3135573 h 4515134"/>
                <a:gd name="connsiteX156" fmla="*/ 1235122 w 6252950"/>
                <a:gd name="connsiteY156" fmla="*/ 2917209 h 4515134"/>
                <a:gd name="connsiteX157" fmla="*/ 1166884 w 6252950"/>
                <a:gd name="connsiteY157" fmla="*/ 2821675 h 4515134"/>
                <a:gd name="connsiteX158" fmla="*/ 1037230 w 6252950"/>
                <a:gd name="connsiteY158" fmla="*/ 2760260 h 4515134"/>
                <a:gd name="connsiteX159" fmla="*/ 1009934 w 6252950"/>
                <a:gd name="connsiteY159" fmla="*/ 2576015 h 4515134"/>
                <a:gd name="connsiteX160" fmla="*/ 928048 w 6252950"/>
                <a:gd name="connsiteY160" fmla="*/ 2391770 h 4515134"/>
                <a:gd name="connsiteX161" fmla="*/ 921224 w 6252950"/>
                <a:gd name="connsiteY161" fmla="*/ 2255293 h 4515134"/>
                <a:gd name="connsiteX162" fmla="*/ 1037230 w 6252950"/>
                <a:gd name="connsiteY162" fmla="*/ 2207526 h 4515134"/>
                <a:gd name="connsiteX163" fmla="*/ 1139588 w 6252950"/>
                <a:gd name="connsiteY163" fmla="*/ 2125639 h 4515134"/>
                <a:gd name="connsiteX164" fmla="*/ 1146412 w 6252950"/>
                <a:gd name="connsiteY164" fmla="*/ 1920923 h 4515134"/>
                <a:gd name="connsiteX165" fmla="*/ 1057702 w 6252950"/>
                <a:gd name="connsiteY165" fmla="*/ 1709382 h 4515134"/>
                <a:gd name="connsiteX166" fmla="*/ 1009934 w 6252950"/>
                <a:gd name="connsiteY166" fmla="*/ 1470547 h 4515134"/>
                <a:gd name="connsiteX167" fmla="*/ 921224 w 6252950"/>
                <a:gd name="connsiteY167" fmla="*/ 1347717 h 4515134"/>
                <a:gd name="connsiteX168" fmla="*/ 818866 w 6252950"/>
                <a:gd name="connsiteY168" fmla="*/ 1279478 h 4515134"/>
                <a:gd name="connsiteX169" fmla="*/ 627797 w 6252950"/>
                <a:gd name="connsiteY169" fmla="*/ 1218063 h 4515134"/>
                <a:gd name="connsiteX170" fmla="*/ 586854 w 6252950"/>
                <a:gd name="connsiteY170" fmla="*/ 1143000 h 4515134"/>
                <a:gd name="connsiteX171" fmla="*/ 491319 w 6252950"/>
                <a:gd name="connsiteY171" fmla="*/ 1047466 h 4515134"/>
                <a:gd name="connsiteX172" fmla="*/ 395785 w 6252950"/>
                <a:gd name="connsiteY172" fmla="*/ 1170296 h 4515134"/>
                <a:gd name="connsiteX173" fmla="*/ 334370 w 6252950"/>
                <a:gd name="connsiteY173" fmla="*/ 1204415 h 4515134"/>
                <a:gd name="connsiteX174" fmla="*/ 279779 w 6252950"/>
                <a:gd name="connsiteY174" fmla="*/ 1415956 h 4515134"/>
                <a:gd name="connsiteX175" fmla="*/ 191069 w 6252950"/>
                <a:gd name="connsiteY175" fmla="*/ 1299950 h 4515134"/>
                <a:gd name="connsiteX176" fmla="*/ 136478 w 6252950"/>
                <a:gd name="connsiteY176" fmla="*/ 1272654 h 4515134"/>
                <a:gd name="connsiteX177" fmla="*/ 88710 w 6252950"/>
                <a:gd name="connsiteY177" fmla="*/ 1197591 h 4515134"/>
                <a:gd name="connsiteX178" fmla="*/ 34119 w 6252950"/>
                <a:gd name="connsiteY178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3957851 w 6252950"/>
                <a:gd name="connsiteY98" fmla="*/ 692624 h 4515134"/>
                <a:gd name="connsiteX99" fmla="*/ 3623481 w 6252950"/>
                <a:gd name="connsiteY99" fmla="*/ 528851 h 4515134"/>
                <a:gd name="connsiteX100" fmla="*/ 3432412 w 6252950"/>
                <a:gd name="connsiteY100" fmla="*/ 549323 h 4515134"/>
                <a:gd name="connsiteX101" fmla="*/ 3227696 w 6252950"/>
                <a:gd name="connsiteY101" fmla="*/ 460612 h 4515134"/>
                <a:gd name="connsiteX102" fmla="*/ 3220872 w 6252950"/>
                <a:gd name="connsiteY102" fmla="*/ 378726 h 4515134"/>
                <a:gd name="connsiteX103" fmla="*/ 3446060 w 6252950"/>
                <a:gd name="connsiteY103" fmla="*/ 228600 h 4515134"/>
                <a:gd name="connsiteX104" fmla="*/ 3418764 w 6252950"/>
                <a:gd name="connsiteY104" fmla="*/ 153538 h 4515134"/>
                <a:gd name="connsiteX105" fmla="*/ 3439236 w 6252950"/>
                <a:gd name="connsiteY105" fmla="*/ 71651 h 4515134"/>
                <a:gd name="connsiteX106" fmla="*/ 3282287 w 6252950"/>
                <a:gd name="connsiteY106" fmla="*/ 10236 h 4515134"/>
                <a:gd name="connsiteX107" fmla="*/ 3138985 w 6252950"/>
                <a:gd name="connsiteY107" fmla="*/ 10236 h 4515134"/>
                <a:gd name="connsiteX108" fmla="*/ 3132161 w 6252950"/>
                <a:gd name="connsiteY108" fmla="*/ 30708 h 4515134"/>
                <a:gd name="connsiteX109" fmla="*/ 3152633 w 6252950"/>
                <a:gd name="connsiteY109" fmla="*/ 85299 h 4515134"/>
                <a:gd name="connsiteX110" fmla="*/ 3132161 w 6252950"/>
                <a:gd name="connsiteY110" fmla="*/ 146714 h 4515134"/>
                <a:gd name="connsiteX111" fmla="*/ 3145809 w 6252950"/>
                <a:gd name="connsiteY111" fmla="*/ 228600 h 4515134"/>
                <a:gd name="connsiteX112" fmla="*/ 3009331 w 6252950"/>
                <a:gd name="connsiteY112" fmla="*/ 255896 h 4515134"/>
                <a:gd name="connsiteX113" fmla="*/ 2913797 w 6252950"/>
                <a:gd name="connsiteY113" fmla="*/ 324135 h 4515134"/>
                <a:gd name="connsiteX114" fmla="*/ 2729552 w 6252950"/>
                <a:gd name="connsiteY114" fmla="*/ 255896 h 4515134"/>
                <a:gd name="connsiteX115" fmla="*/ 2640842 w 6252950"/>
                <a:gd name="connsiteY115" fmla="*/ 296839 h 4515134"/>
                <a:gd name="connsiteX116" fmla="*/ 2558955 w 6252950"/>
                <a:gd name="connsiteY116" fmla="*/ 296839 h 4515134"/>
                <a:gd name="connsiteX117" fmla="*/ 2442949 w 6252950"/>
                <a:gd name="connsiteY117" fmla="*/ 228600 h 4515134"/>
                <a:gd name="connsiteX118" fmla="*/ 2326943 w 6252950"/>
                <a:gd name="connsiteY118" fmla="*/ 228600 h 4515134"/>
                <a:gd name="connsiteX119" fmla="*/ 2224585 w 6252950"/>
                <a:gd name="connsiteY119" fmla="*/ 351430 h 4515134"/>
                <a:gd name="connsiteX120" fmla="*/ 2879678 w 6252950"/>
                <a:gd name="connsiteY120" fmla="*/ 501556 h 4515134"/>
                <a:gd name="connsiteX121" fmla="*/ 2982036 w 6252950"/>
                <a:gd name="connsiteY121" fmla="*/ 719920 h 4515134"/>
                <a:gd name="connsiteX122" fmla="*/ 3179928 w 6252950"/>
                <a:gd name="connsiteY122" fmla="*/ 706272 h 4515134"/>
                <a:gd name="connsiteX123" fmla="*/ 3418764 w 6252950"/>
                <a:gd name="connsiteY123" fmla="*/ 678976 h 4515134"/>
                <a:gd name="connsiteX124" fmla="*/ 3630305 w 6252950"/>
                <a:gd name="connsiteY124" fmla="*/ 788159 h 4515134"/>
                <a:gd name="connsiteX125" fmla="*/ 3650776 w 6252950"/>
                <a:gd name="connsiteY125" fmla="*/ 876869 h 4515134"/>
                <a:gd name="connsiteX126" fmla="*/ 3562066 w 6252950"/>
                <a:gd name="connsiteY126" fmla="*/ 904164 h 4515134"/>
                <a:gd name="connsiteX127" fmla="*/ 3521122 w 6252950"/>
                <a:gd name="connsiteY127" fmla="*/ 938284 h 4515134"/>
                <a:gd name="connsiteX128" fmla="*/ 3643952 w 6252950"/>
                <a:gd name="connsiteY128" fmla="*/ 1013347 h 4515134"/>
                <a:gd name="connsiteX129" fmla="*/ 3910084 w 6252950"/>
                <a:gd name="connsiteY129" fmla="*/ 1095233 h 4515134"/>
                <a:gd name="connsiteX130" fmla="*/ 4067033 w 6252950"/>
                <a:gd name="connsiteY130" fmla="*/ 1183944 h 4515134"/>
                <a:gd name="connsiteX131" fmla="*/ 4183039 w 6252950"/>
                <a:gd name="connsiteY131" fmla="*/ 1190767 h 4515134"/>
                <a:gd name="connsiteX132" fmla="*/ 4326340 w 6252950"/>
                <a:gd name="connsiteY132" fmla="*/ 1143000 h 4515134"/>
                <a:gd name="connsiteX133" fmla="*/ 4517409 w 6252950"/>
                <a:gd name="connsiteY133" fmla="*/ 1245359 h 4515134"/>
                <a:gd name="connsiteX134" fmla="*/ 4701654 w 6252950"/>
                <a:gd name="connsiteY134" fmla="*/ 1518314 h 4515134"/>
                <a:gd name="connsiteX135" fmla="*/ 4728949 w 6252950"/>
                <a:gd name="connsiteY135" fmla="*/ 1743502 h 4515134"/>
                <a:gd name="connsiteX136" fmla="*/ 4565176 w 6252950"/>
                <a:gd name="connsiteY136" fmla="*/ 1914099 h 4515134"/>
                <a:gd name="connsiteX137" fmla="*/ 4503761 w 6252950"/>
                <a:gd name="connsiteY137" fmla="*/ 1900451 h 4515134"/>
                <a:gd name="connsiteX138" fmla="*/ 4217158 w 6252950"/>
                <a:gd name="connsiteY138" fmla="*/ 2091520 h 4515134"/>
                <a:gd name="connsiteX139" fmla="*/ 3821373 w 6252950"/>
                <a:gd name="connsiteY139" fmla="*/ 2439538 h 4515134"/>
                <a:gd name="connsiteX140" fmla="*/ 3712191 w 6252950"/>
                <a:gd name="connsiteY140" fmla="*/ 2576015 h 4515134"/>
                <a:gd name="connsiteX141" fmla="*/ 3582537 w 6252950"/>
                <a:gd name="connsiteY141" fmla="*/ 2958153 h 4515134"/>
                <a:gd name="connsiteX142" fmla="*/ 3459708 w 6252950"/>
                <a:gd name="connsiteY142" fmla="*/ 3060511 h 4515134"/>
                <a:gd name="connsiteX143" fmla="*/ 3248167 w 6252950"/>
                <a:gd name="connsiteY143" fmla="*/ 2999096 h 4515134"/>
                <a:gd name="connsiteX144" fmla="*/ 3043451 w 6252950"/>
                <a:gd name="connsiteY144" fmla="*/ 2964976 h 4515134"/>
                <a:gd name="connsiteX145" fmla="*/ 2750024 w 6252950"/>
                <a:gd name="connsiteY145" fmla="*/ 2821675 h 4515134"/>
                <a:gd name="connsiteX146" fmla="*/ 2688609 w 6252950"/>
                <a:gd name="connsiteY146" fmla="*/ 2698845 h 4515134"/>
                <a:gd name="connsiteX147" fmla="*/ 2449773 w 6252950"/>
                <a:gd name="connsiteY147" fmla="*/ 2705669 h 4515134"/>
                <a:gd name="connsiteX148" fmla="*/ 2286000 w 6252950"/>
                <a:gd name="connsiteY148" fmla="*/ 2698845 h 4515134"/>
                <a:gd name="connsiteX149" fmla="*/ 2094931 w 6252950"/>
                <a:gd name="connsiteY149" fmla="*/ 2521424 h 4515134"/>
                <a:gd name="connsiteX150" fmla="*/ 1958454 w 6252950"/>
                <a:gd name="connsiteY150" fmla="*/ 2494129 h 4515134"/>
                <a:gd name="connsiteX151" fmla="*/ 1869743 w 6252950"/>
                <a:gd name="connsiteY151" fmla="*/ 2630606 h 4515134"/>
                <a:gd name="connsiteX152" fmla="*/ 1808328 w 6252950"/>
                <a:gd name="connsiteY152" fmla="*/ 2951329 h 4515134"/>
                <a:gd name="connsiteX153" fmla="*/ 1685499 w 6252950"/>
                <a:gd name="connsiteY153" fmla="*/ 3087806 h 4515134"/>
                <a:gd name="connsiteX154" fmla="*/ 1569493 w 6252950"/>
                <a:gd name="connsiteY154" fmla="*/ 3135573 h 4515134"/>
                <a:gd name="connsiteX155" fmla="*/ 1235122 w 6252950"/>
                <a:gd name="connsiteY155" fmla="*/ 2917209 h 4515134"/>
                <a:gd name="connsiteX156" fmla="*/ 1166884 w 6252950"/>
                <a:gd name="connsiteY156" fmla="*/ 2821675 h 4515134"/>
                <a:gd name="connsiteX157" fmla="*/ 1037230 w 6252950"/>
                <a:gd name="connsiteY157" fmla="*/ 2760260 h 4515134"/>
                <a:gd name="connsiteX158" fmla="*/ 1009934 w 6252950"/>
                <a:gd name="connsiteY158" fmla="*/ 2576015 h 4515134"/>
                <a:gd name="connsiteX159" fmla="*/ 928048 w 6252950"/>
                <a:gd name="connsiteY159" fmla="*/ 2391770 h 4515134"/>
                <a:gd name="connsiteX160" fmla="*/ 921224 w 6252950"/>
                <a:gd name="connsiteY160" fmla="*/ 2255293 h 4515134"/>
                <a:gd name="connsiteX161" fmla="*/ 1037230 w 6252950"/>
                <a:gd name="connsiteY161" fmla="*/ 2207526 h 4515134"/>
                <a:gd name="connsiteX162" fmla="*/ 1139588 w 6252950"/>
                <a:gd name="connsiteY162" fmla="*/ 2125639 h 4515134"/>
                <a:gd name="connsiteX163" fmla="*/ 1146412 w 6252950"/>
                <a:gd name="connsiteY163" fmla="*/ 1920923 h 4515134"/>
                <a:gd name="connsiteX164" fmla="*/ 1057702 w 6252950"/>
                <a:gd name="connsiteY164" fmla="*/ 1709382 h 4515134"/>
                <a:gd name="connsiteX165" fmla="*/ 1009934 w 6252950"/>
                <a:gd name="connsiteY165" fmla="*/ 1470547 h 4515134"/>
                <a:gd name="connsiteX166" fmla="*/ 921224 w 6252950"/>
                <a:gd name="connsiteY166" fmla="*/ 1347717 h 4515134"/>
                <a:gd name="connsiteX167" fmla="*/ 818866 w 6252950"/>
                <a:gd name="connsiteY167" fmla="*/ 1279478 h 4515134"/>
                <a:gd name="connsiteX168" fmla="*/ 627797 w 6252950"/>
                <a:gd name="connsiteY168" fmla="*/ 1218063 h 4515134"/>
                <a:gd name="connsiteX169" fmla="*/ 586854 w 6252950"/>
                <a:gd name="connsiteY169" fmla="*/ 1143000 h 4515134"/>
                <a:gd name="connsiteX170" fmla="*/ 491319 w 6252950"/>
                <a:gd name="connsiteY170" fmla="*/ 1047466 h 4515134"/>
                <a:gd name="connsiteX171" fmla="*/ 395785 w 6252950"/>
                <a:gd name="connsiteY171" fmla="*/ 1170296 h 4515134"/>
                <a:gd name="connsiteX172" fmla="*/ 334370 w 6252950"/>
                <a:gd name="connsiteY172" fmla="*/ 1204415 h 4515134"/>
                <a:gd name="connsiteX173" fmla="*/ 279779 w 6252950"/>
                <a:gd name="connsiteY173" fmla="*/ 1415956 h 4515134"/>
                <a:gd name="connsiteX174" fmla="*/ 191069 w 6252950"/>
                <a:gd name="connsiteY174" fmla="*/ 1299950 h 4515134"/>
                <a:gd name="connsiteX175" fmla="*/ 136478 w 6252950"/>
                <a:gd name="connsiteY175" fmla="*/ 1272654 h 4515134"/>
                <a:gd name="connsiteX176" fmla="*/ 88710 w 6252950"/>
                <a:gd name="connsiteY176" fmla="*/ 1197591 h 4515134"/>
                <a:gd name="connsiteX177" fmla="*/ 34119 w 6252950"/>
                <a:gd name="connsiteY177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4194680 w 6252950"/>
                <a:gd name="connsiteY98" fmla="*/ 785688 h 4515134"/>
                <a:gd name="connsiteX99" fmla="*/ 3957851 w 6252950"/>
                <a:gd name="connsiteY99" fmla="*/ 692624 h 4515134"/>
                <a:gd name="connsiteX100" fmla="*/ 3623481 w 6252950"/>
                <a:gd name="connsiteY100" fmla="*/ 528851 h 4515134"/>
                <a:gd name="connsiteX101" fmla="*/ 3432412 w 6252950"/>
                <a:gd name="connsiteY101" fmla="*/ 549323 h 4515134"/>
                <a:gd name="connsiteX102" fmla="*/ 3227696 w 6252950"/>
                <a:gd name="connsiteY102" fmla="*/ 460612 h 4515134"/>
                <a:gd name="connsiteX103" fmla="*/ 3220872 w 6252950"/>
                <a:gd name="connsiteY103" fmla="*/ 378726 h 4515134"/>
                <a:gd name="connsiteX104" fmla="*/ 3446060 w 6252950"/>
                <a:gd name="connsiteY104" fmla="*/ 228600 h 4515134"/>
                <a:gd name="connsiteX105" fmla="*/ 3418764 w 6252950"/>
                <a:gd name="connsiteY105" fmla="*/ 153538 h 4515134"/>
                <a:gd name="connsiteX106" fmla="*/ 3439236 w 6252950"/>
                <a:gd name="connsiteY106" fmla="*/ 71651 h 4515134"/>
                <a:gd name="connsiteX107" fmla="*/ 3282287 w 6252950"/>
                <a:gd name="connsiteY107" fmla="*/ 10236 h 4515134"/>
                <a:gd name="connsiteX108" fmla="*/ 3138985 w 6252950"/>
                <a:gd name="connsiteY108" fmla="*/ 10236 h 4515134"/>
                <a:gd name="connsiteX109" fmla="*/ 3132161 w 6252950"/>
                <a:gd name="connsiteY109" fmla="*/ 30708 h 4515134"/>
                <a:gd name="connsiteX110" fmla="*/ 3152633 w 6252950"/>
                <a:gd name="connsiteY110" fmla="*/ 85299 h 4515134"/>
                <a:gd name="connsiteX111" fmla="*/ 3132161 w 6252950"/>
                <a:gd name="connsiteY111" fmla="*/ 146714 h 4515134"/>
                <a:gd name="connsiteX112" fmla="*/ 3145809 w 6252950"/>
                <a:gd name="connsiteY112" fmla="*/ 228600 h 4515134"/>
                <a:gd name="connsiteX113" fmla="*/ 3009331 w 6252950"/>
                <a:gd name="connsiteY113" fmla="*/ 255896 h 4515134"/>
                <a:gd name="connsiteX114" fmla="*/ 2913797 w 6252950"/>
                <a:gd name="connsiteY114" fmla="*/ 324135 h 4515134"/>
                <a:gd name="connsiteX115" fmla="*/ 2729552 w 6252950"/>
                <a:gd name="connsiteY115" fmla="*/ 255896 h 4515134"/>
                <a:gd name="connsiteX116" fmla="*/ 2640842 w 6252950"/>
                <a:gd name="connsiteY116" fmla="*/ 296839 h 4515134"/>
                <a:gd name="connsiteX117" fmla="*/ 2558955 w 6252950"/>
                <a:gd name="connsiteY117" fmla="*/ 296839 h 4515134"/>
                <a:gd name="connsiteX118" fmla="*/ 2442949 w 6252950"/>
                <a:gd name="connsiteY118" fmla="*/ 228600 h 4515134"/>
                <a:gd name="connsiteX119" fmla="*/ 2326943 w 6252950"/>
                <a:gd name="connsiteY119" fmla="*/ 228600 h 4515134"/>
                <a:gd name="connsiteX120" fmla="*/ 2224585 w 6252950"/>
                <a:gd name="connsiteY120" fmla="*/ 351430 h 4515134"/>
                <a:gd name="connsiteX121" fmla="*/ 2879678 w 6252950"/>
                <a:gd name="connsiteY121" fmla="*/ 501556 h 4515134"/>
                <a:gd name="connsiteX122" fmla="*/ 2982036 w 6252950"/>
                <a:gd name="connsiteY122" fmla="*/ 719920 h 4515134"/>
                <a:gd name="connsiteX123" fmla="*/ 3179928 w 6252950"/>
                <a:gd name="connsiteY123" fmla="*/ 706272 h 4515134"/>
                <a:gd name="connsiteX124" fmla="*/ 3418764 w 6252950"/>
                <a:gd name="connsiteY124" fmla="*/ 678976 h 4515134"/>
                <a:gd name="connsiteX125" fmla="*/ 3630305 w 6252950"/>
                <a:gd name="connsiteY125" fmla="*/ 788159 h 4515134"/>
                <a:gd name="connsiteX126" fmla="*/ 3650776 w 6252950"/>
                <a:gd name="connsiteY126" fmla="*/ 876869 h 4515134"/>
                <a:gd name="connsiteX127" fmla="*/ 3562066 w 6252950"/>
                <a:gd name="connsiteY127" fmla="*/ 904164 h 4515134"/>
                <a:gd name="connsiteX128" fmla="*/ 3521122 w 6252950"/>
                <a:gd name="connsiteY128" fmla="*/ 938284 h 4515134"/>
                <a:gd name="connsiteX129" fmla="*/ 3643952 w 6252950"/>
                <a:gd name="connsiteY129" fmla="*/ 1013347 h 4515134"/>
                <a:gd name="connsiteX130" fmla="*/ 3910084 w 6252950"/>
                <a:gd name="connsiteY130" fmla="*/ 1095233 h 4515134"/>
                <a:gd name="connsiteX131" fmla="*/ 4067033 w 6252950"/>
                <a:gd name="connsiteY131" fmla="*/ 1183944 h 4515134"/>
                <a:gd name="connsiteX132" fmla="*/ 4183039 w 6252950"/>
                <a:gd name="connsiteY132" fmla="*/ 1190767 h 4515134"/>
                <a:gd name="connsiteX133" fmla="*/ 4326340 w 6252950"/>
                <a:gd name="connsiteY133" fmla="*/ 1143000 h 4515134"/>
                <a:gd name="connsiteX134" fmla="*/ 4517409 w 6252950"/>
                <a:gd name="connsiteY134" fmla="*/ 1245359 h 4515134"/>
                <a:gd name="connsiteX135" fmla="*/ 4701654 w 6252950"/>
                <a:gd name="connsiteY135" fmla="*/ 1518314 h 4515134"/>
                <a:gd name="connsiteX136" fmla="*/ 4728949 w 6252950"/>
                <a:gd name="connsiteY136" fmla="*/ 1743502 h 4515134"/>
                <a:gd name="connsiteX137" fmla="*/ 4565176 w 6252950"/>
                <a:gd name="connsiteY137" fmla="*/ 1914099 h 4515134"/>
                <a:gd name="connsiteX138" fmla="*/ 4503761 w 6252950"/>
                <a:gd name="connsiteY138" fmla="*/ 1900451 h 4515134"/>
                <a:gd name="connsiteX139" fmla="*/ 4217158 w 6252950"/>
                <a:gd name="connsiteY139" fmla="*/ 2091520 h 4515134"/>
                <a:gd name="connsiteX140" fmla="*/ 3821373 w 6252950"/>
                <a:gd name="connsiteY140" fmla="*/ 2439538 h 4515134"/>
                <a:gd name="connsiteX141" fmla="*/ 3712191 w 6252950"/>
                <a:gd name="connsiteY141" fmla="*/ 2576015 h 4515134"/>
                <a:gd name="connsiteX142" fmla="*/ 3582537 w 6252950"/>
                <a:gd name="connsiteY142" fmla="*/ 2958153 h 4515134"/>
                <a:gd name="connsiteX143" fmla="*/ 3459708 w 6252950"/>
                <a:gd name="connsiteY143" fmla="*/ 3060511 h 4515134"/>
                <a:gd name="connsiteX144" fmla="*/ 3248167 w 6252950"/>
                <a:gd name="connsiteY144" fmla="*/ 2999096 h 4515134"/>
                <a:gd name="connsiteX145" fmla="*/ 3043451 w 6252950"/>
                <a:gd name="connsiteY145" fmla="*/ 2964976 h 4515134"/>
                <a:gd name="connsiteX146" fmla="*/ 2750024 w 6252950"/>
                <a:gd name="connsiteY146" fmla="*/ 2821675 h 4515134"/>
                <a:gd name="connsiteX147" fmla="*/ 2688609 w 6252950"/>
                <a:gd name="connsiteY147" fmla="*/ 2698845 h 4515134"/>
                <a:gd name="connsiteX148" fmla="*/ 2449773 w 6252950"/>
                <a:gd name="connsiteY148" fmla="*/ 2705669 h 4515134"/>
                <a:gd name="connsiteX149" fmla="*/ 2286000 w 6252950"/>
                <a:gd name="connsiteY149" fmla="*/ 2698845 h 4515134"/>
                <a:gd name="connsiteX150" fmla="*/ 2094931 w 6252950"/>
                <a:gd name="connsiteY150" fmla="*/ 2521424 h 4515134"/>
                <a:gd name="connsiteX151" fmla="*/ 1958454 w 6252950"/>
                <a:gd name="connsiteY151" fmla="*/ 2494129 h 4515134"/>
                <a:gd name="connsiteX152" fmla="*/ 1869743 w 6252950"/>
                <a:gd name="connsiteY152" fmla="*/ 2630606 h 4515134"/>
                <a:gd name="connsiteX153" fmla="*/ 1808328 w 6252950"/>
                <a:gd name="connsiteY153" fmla="*/ 2951329 h 4515134"/>
                <a:gd name="connsiteX154" fmla="*/ 1685499 w 6252950"/>
                <a:gd name="connsiteY154" fmla="*/ 3087806 h 4515134"/>
                <a:gd name="connsiteX155" fmla="*/ 1569493 w 6252950"/>
                <a:gd name="connsiteY155" fmla="*/ 3135573 h 4515134"/>
                <a:gd name="connsiteX156" fmla="*/ 1235122 w 6252950"/>
                <a:gd name="connsiteY156" fmla="*/ 2917209 h 4515134"/>
                <a:gd name="connsiteX157" fmla="*/ 1166884 w 6252950"/>
                <a:gd name="connsiteY157" fmla="*/ 2821675 h 4515134"/>
                <a:gd name="connsiteX158" fmla="*/ 1037230 w 6252950"/>
                <a:gd name="connsiteY158" fmla="*/ 2760260 h 4515134"/>
                <a:gd name="connsiteX159" fmla="*/ 1009934 w 6252950"/>
                <a:gd name="connsiteY159" fmla="*/ 2576015 h 4515134"/>
                <a:gd name="connsiteX160" fmla="*/ 928048 w 6252950"/>
                <a:gd name="connsiteY160" fmla="*/ 2391770 h 4515134"/>
                <a:gd name="connsiteX161" fmla="*/ 921224 w 6252950"/>
                <a:gd name="connsiteY161" fmla="*/ 2255293 h 4515134"/>
                <a:gd name="connsiteX162" fmla="*/ 1037230 w 6252950"/>
                <a:gd name="connsiteY162" fmla="*/ 2207526 h 4515134"/>
                <a:gd name="connsiteX163" fmla="*/ 1139588 w 6252950"/>
                <a:gd name="connsiteY163" fmla="*/ 2125639 h 4515134"/>
                <a:gd name="connsiteX164" fmla="*/ 1146412 w 6252950"/>
                <a:gd name="connsiteY164" fmla="*/ 1920923 h 4515134"/>
                <a:gd name="connsiteX165" fmla="*/ 1057702 w 6252950"/>
                <a:gd name="connsiteY165" fmla="*/ 1709382 h 4515134"/>
                <a:gd name="connsiteX166" fmla="*/ 1009934 w 6252950"/>
                <a:gd name="connsiteY166" fmla="*/ 1470547 h 4515134"/>
                <a:gd name="connsiteX167" fmla="*/ 921224 w 6252950"/>
                <a:gd name="connsiteY167" fmla="*/ 1347717 h 4515134"/>
                <a:gd name="connsiteX168" fmla="*/ 818866 w 6252950"/>
                <a:gd name="connsiteY168" fmla="*/ 1279478 h 4515134"/>
                <a:gd name="connsiteX169" fmla="*/ 627797 w 6252950"/>
                <a:gd name="connsiteY169" fmla="*/ 1218063 h 4515134"/>
                <a:gd name="connsiteX170" fmla="*/ 586854 w 6252950"/>
                <a:gd name="connsiteY170" fmla="*/ 1143000 h 4515134"/>
                <a:gd name="connsiteX171" fmla="*/ 491319 w 6252950"/>
                <a:gd name="connsiteY171" fmla="*/ 1047466 h 4515134"/>
                <a:gd name="connsiteX172" fmla="*/ 395785 w 6252950"/>
                <a:gd name="connsiteY172" fmla="*/ 1170296 h 4515134"/>
                <a:gd name="connsiteX173" fmla="*/ 334370 w 6252950"/>
                <a:gd name="connsiteY173" fmla="*/ 1204415 h 4515134"/>
                <a:gd name="connsiteX174" fmla="*/ 279779 w 6252950"/>
                <a:gd name="connsiteY174" fmla="*/ 1415956 h 4515134"/>
                <a:gd name="connsiteX175" fmla="*/ 191069 w 6252950"/>
                <a:gd name="connsiteY175" fmla="*/ 1299950 h 4515134"/>
                <a:gd name="connsiteX176" fmla="*/ 136478 w 6252950"/>
                <a:gd name="connsiteY176" fmla="*/ 1272654 h 4515134"/>
                <a:gd name="connsiteX177" fmla="*/ 88710 w 6252950"/>
                <a:gd name="connsiteY177" fmla="*/ 1197591 h 4515134"/>
                <a:gd name="connsiteX178" fmla="*/ 34119 w 6252950"/>
                <a:gd name="connsiteY178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394579 w 6252950"/>
                <a:gd name="connsiteY97" fmla="*/ 644857 h 4515134"/>
                <a:gd name="connsiteX98" fmla="*/ 4318806 w 6252950"/>
                <a:gd name="connsiteY98" fmla="*/ 736038 h 4515134"/>
                <a:gd name="connsiteX99" fmla="*/ 4194680 w 6252950"/>
                <a:gd name="connsiteY99" fmla="*/ 785688 h 4515134"/>
                <a:gd name="connsiteX100" fmla="*/ 3957851 w 6252950"/>
                <a:gd name="connsiteY100" fmla="*/ 692624 h 4515134"/>
                <a:gd name="connsiteX101" fmla="*/ 3623481 w 6252950"/>
                <a:gd name="connsiteY101" fmla="*/ 528851 h 4515134"/>
                <a:gd name="connsiteX102" fmla="*/ 3432412 w 6252950"/>
                <a:gd name="connsiteY102" fmla="*/ 549323 h 4515134"/>
                <a:gd name="connsiteX103" fmla="*/ 3227696 w 6252950"/>
                <a:gd name="connsiteY103" fmla="*/ 460612 h 4515134"/>
                <a:gd name="connsiteX104" fmla="*/ 3220872 w 6252950"/>
                <a:gd name="connsiteY104" fmla="*/ 378726 h 4515134"/>
                <a:gd name="connsiteX105" fmla="*/ 3446060 w 6252950"/>
                <a:gd name="connsiteY105" fmla="*/ 228600 h 4515134"/>
                <a:gd name="connsiteX106" fmla="*/ 3418764 w 6252950"/>
                <a:gd name="connsiteY106" fmla="*/ 153538 h 4515134"/>
                <a:gd name="connsiteX107" fmla="*/ 3439236 w 6252950"/>
                <a:gd name="connsiteY107" fmla="*/ 71651 h 4515134"/>
                <a:gd name="connsiteX108" fmla="*/ 3282287 w 6252950"/>
                <a:gd name="connsiteY108" fmla="*/ 10236 h 4515134"/>
                <a:gd name="connsiteX109" fmla="*/ 3138985 w 6252950"/>
                <a:gd name="connsiteY109" fmla="*/ 10236 h 4515134"/>
                <a:gd name="connsiteX110" fmla="*/ 3132161 w 6252950"/>
                <a:gd name="connsiteY110" fmla="*/ 30708 h 4515134"/>
                <a:gd name="connsiteX111" fmla="*/ 3152633 w 6252950"/>
                <a:gd name="connsiteY111" fmla="*/ 85299 h 4515134"/>
                <a:gd name="connsiteX112" fmla="*/ 3132161 w 6252950"/>
                <a:gd name="connsiteY112" fmla="*/ 146714 h 4515134"/>
                <a:gd name="connsiteX113" fmla="*/ 3145809 w 6252950"/>
                <a:gd name="connsiteY113" fmla="*/ 228600 h 4515134"/>
                <a:gd name="connsiteX114" fmla="*/ 3009331 w 6252950"/>
                <a:gd name="connsiteY114" fmla="*/ 255896 h 4515134"/>
                <a:gd name="connsiteX115" fmla="*/ 2913797 w 6252950"/>
                <a:gd name="connsiteY115" fmla="*/ 324135 h 4515134"/>
                <a:gd name="connsiteX116" fmla="*/ 2729552 w 6252950"/>
                <a:gd name="connsiteY116" fmla="*/ 255896 h 4515134"/>
                <a:gd name="connsiteX117" fmla="*/ 2640842 w 6252950"/>
                <a:gd name="connsiteY117" fmla="*/ 296839 h 4515134"/>
                <a:gd name="connsiteX118" fmla="*/ 2558955 w 6252950"/>
                <a:gd name="connsiteY118" fmla="*/ 296839 h 4515134"/>
                <a:gd name="connsiteX119" fmla="*/ 2442949 w 6252950"/>
                <a:gd name="connsiteY119" fmla="*/ 228600 h 4515134"/>
                <a:gd name="connsiteX120" fmla="*/ 2326943 w 6252950"/>
                <a:gd name="connsiteY120" fmla="*/ 228600 h 4515134"/>
                <a:gd name="connsiteX121" fmla="*/ 2224585 w 6252950"/>
                <a:gd name="connsiteY121" fmla="*/ 351430 h 4515134"/>
                <a:gd name="connsiteX122" fmla="*/ 2879678 w 6252950"/>
                <a:gd name="connsiteY122" fmla="*/ 501556 h 4515134"/>
                <a:gd name="connsiteX123" fmla="*/ 2982036 w 6252950"/>
                <a:gd name="connsiteY123" fmla="*/ 719920 h 4515134"/>
                <a:gd name="connsiteX124" fmla="*/ 3179928 w 6252950"/>
                <a:gd name="connsiteY124" fmla="*/ 706272 h 4515134"/>
                <a:gd name="connsiteX125" fmla="*/ 3418764 w 6252950"/>
                <a:gd name="connsiteY125" fmla="*/ 678976 h 4515134"/>
                <a:gd name="connsiteX126" fmla="*/ 3630305 w 6252950"/>
                <a:gd name="connsiteY126" fmla="*/ 788159 h 4515134"/>
                <a:gd name="connsiteX127" fmla="*/ 3650776 w 6252950"/>
                <a:gd name="connsiteY127" fmla="*/ 876869 h 4515134"/>
                <a:gd name="connsiteX128" fmla="*/ 3562066 w 6252950"/>
                <a:gd name="connsiteY128" fmla="*/ 904164 h 4515134"/>
                <a:gd name="connsiteX129" fmla="*/ 3521122 w 6252950"/>
                <a:gd name="connsiteY129" fmla="*/ 938284 h 4515134"/>
                <a:gd name="connsiteX130" fmla="*/ 3643952 w 6252950"/>
                <a:gd name="connsiteY130" fmla="*/ 1013347 h 4515134"/>
                <a:gd name="connsiteX131" fmla="*/ 3910084 w 6252950"/>
                <a:gd name="connsiteY131" fmla="*/ 1095233 h 4515134"/>
                <a:gd name="connsiteX132" fmla="*/ 4067033 w 6252950"/>
                <a:gd name="connsiteY132" fmla="*/ 1183944 h 4515134"/>
                <a:gd name="connsiteX133" fmla="*/ 4183039 w 6252950"/>
                <a:gd name="connsiteY133" fmla="*/ 1190767 h 4515134"/>
                <a:gd name="connsiteX134" fmla="*/ 4326340 w 6252950"/>
                <a:gd name="connsiteY134" fmla="*/ 1143000 h 4515134"/>
                <a:gd name="connsiteX135" fmla="*/ 4517409 w 6252950"/>
                <a:gd name="connsiteY135" fmla="*/ 1245359 h 4515134"/>
                <a:gd name="connsiteX136" fmla="*/ 4701654 w 6252950"/>
                <a:gd name="connsiteY136" fmla="*/ 1518314 h 4515134"/>
                <a:gd name="connsiteX137" fmla="*/ 4728949 w 6252950"/>
                <a:gd name="connsiteY137" fmla="*/ 1743502 h 4515134"/>
                <a:gd name="connsiteX138" fmla="*/ 4565176 w 6252950"/>
                <a:gd name="connsiteY138" fmla="*/ 1914099 h 4515134"/>
                <a:gd name="connsiteX139" fmla="*/ 4503761 w 6252950"/>
                <a:gd name="connsiteY139" fmla="*/ 1900451 h 4515134"/>
                <a:gd name="connsiteX140" fmla="*/ 4217158 w 6252950"/>
                <a:gd name="connsiteY140" fmla="*/ 2091520 h 4515134"/>
                <a:gd name="connsiteX141" fmla="*/ 3821373 w 6252950"/>
                <a:gd name="connsiteY141" fmla="*/ 2439538 h 4515134"/>
                <a:gd name="connsiteX142" fmla="*/ 3712191 w 6252950"/>
                <a:gd name="connsiteY142" fmla="*/ 2576015 h 4515134"/>
                <a:gd name="connsiteX143" fmla="*/ 3582537 w 6252950"/>
                <a:gd name="connsiteY143" fmla="*/ 2958153 h 4515134"/>
                <a:gd name="connsiteX144" fmla="*/ 3459708 w 6252950"/>
                <a:gd name="connsiteY144" fmla="*/ 3060511 h 4515134"/>
                <a:gd name="connsiteX145" fmla="*/ 3248167 w 6252950"/>
                <a:gd name="connsiteY145" fmla="*/ 2999096 h 4515134"/>
                <a:gd name="connsiteX146" fmla="*/ 3043451 w 6252950"/>
                <a:gd name="connsiteY146" fmla="*/ 2964976 h 4515134"/>
                <a:gd name="connsiteX147" fmla="*/ 2750024 w 6252950"/>
                <a:gd name="connsiteY147" fmla="*/ 2821675 h 4515134"/>
                <a:gd name="connsiteX148" fmla="*/ 2688609 w 6252950"/>
                <a:gd name="connsiteY148" fmla="*/ 2698845 h 4515134"/>
                <a:gd name="connsiteX149" fmla="*/ 2449773 w 6252950"/>
                <a:gd name="connsiteY149" fmla="*/ 2705669 h 4515134"/>
                <a:gd name="connsiteX150" fmla="*/ 2286000 w 6252950"/>
                <a:gd name="connsiteY150" fmla="*/ 2698845 h 4515134"/>
                <a:gd name="connsiteX151" fmla="*/ 2094931 w 6252950"/>
                <a:gd name="connsiteY151" fmla="*/ 2521424 h 4515134"/>
                <a:gd name="connsiteX152" fmla="*/ 1958454 w 6252950"/>
                <a:gd name="connsiteY152" fmla="*/ 2494129 h 4515134"/>
                <a:gd name="connsiteX153" fmla="*/ 1869743 w 6252950"/>
                <a:gd name="connsiteY153" fmla="*/ 2630606 h 4515134"/>
                <a:gd name="connsiteX154" fmla="*/ 1808328 w 6252950"/>
                <a:gd name="connsiteY154" fmla="*/ 2951329 h 4515134"/>
                <a:gd name="connsiteX155" fmla="*/ 1685499 w 6252950"/>
                <a:gd name="connsiteY155" fmla="*/ 3087806 h 4515134"/>
                <a:gd name="connsiteX156" fmla="*/ 1569493 w 6252950"/>
                <a:gd name="connsiteY156" fmla="*/ 3135573 h 4515134"/>
                <a:gd name="connsiteX157" fmla="*/ 1235122 w 6252950"/>
                <a:gd name="connsiteY157" fmla="*/ 2917209 h 4515134"/>
                <a:gd name="connsiteX158" fmla="*/ 1166884 w 6252950"/>
                <a:gd name="connsiteY158" fmla="*/ 2821675 h 4515134"/>
                <a:gd name="connsiteX159" fmla="*/ 1037230 w 6252950"/>
                <a:gd name="connsiteY159" fmla="*/ 2760260 h 4515134"/>
                <a:gd name="connsiteX160" fmla="*/ 1009934 w 6252950"/>
                <a:gd name="connsiteY160" fmla="*/ 2576015 h 4515134"/>
                <a:gd name="connsiteX161" fmla="*/ 928048 w 6252950"/>
                <a:gd name="connsiteY161" fmla="*/ 2391770 h 4515134"/>
                <a:gd name="connsiteX162" fmla="*/ 921224 w 6252950"/>
                <a:gd name="connsiteY162" fmla="*/ 2255293 h 4515134"/>
                <a:gd name="connsiteX163" fmla="*/ 1037230 w 6252950"/>
                <a:gd name="connsiteY163" fmla="*/ 2207526 h 4515134"/>
                <a:gd name="connsiteX164" fmla="*/ 1139588 w 6252950"/>
                <a:gd name="connsiteY164" fmla="*/ 2125639 h 4515134"/>
                <a:gd name="connsiteX165" fmla="*/ 1146412 w 6252950"/>
                <a:gd name="connsiteY165" fmla="*/ 1920923 h 4515134"/>
                <a:gd name="connsiteX166" fmla="*/ 1057702 w 6252950"/>
                <a:gd name="connsiteY166" fmla="*/ 1709382 h 4515134"/>
                <a:gd name="connsiteX167" fmla="*/ 1009934 w 6252950"/>
                <a:gd name="connsiteY167" fmla="*/ 1470547 h 4515134"/>
                <a:gd name="connsiteX168" fmla="*/ 921224 w 6252950"/>
                <a:gd name="connsiteY168" fmla="*/ 1347717 h 4515134"/>
                <a:gd name="connsiteX169" fmla="*/ 818866 w 6252950"/>
                <a:gd name="connsiteY169" fmla="*/ 1279478 h 4515134"/>
                <a:gd name="connsiteX170" fmla="*/ 627797 w 6252950"/>
                <a:gd name="connsiteY170" fmla="*/ 1218063 h 4515134"/>
                <a:gd name="connsiteX171" fmla="*/ 586854 w 6252950"/>
                <a:gd name="connsiteY171" fmla="*/ 1143000 h 4515134"/>
                <a:gd name="connsiteX172" fmla="*/ 491319 w 6252950"/>
                <a:gd name="connsiteY172" fmla="*/ 1047466 h 4515134"/>
                <a:gd name="connsiteX173" fmla="*/ 395785 w 6252950"/>
                <a:gd name="connsiteY173" fmla="*/ 1170296 h 4515134"/>
                <a:gd name="connsiteX174" fmla="*/ 334370 w 6252950"/>
                <a:gd name="connsiteY174" fmla="*/ 1204415 h 4515134"/>
                <a:gd name="connsiteX175" fmla="*/ 279779 w 6252950"/>
                <a:gd name="connsiteY175" fmla="*/ 1415956 h 4515134"/>
                <a:gd name="connsiteX176" fmla="*/ 191069 w 6252950"/>
                <a:gd name="connsiteY176" fmla="*/ 1299950 h 4515134"/>
                <a:gd name="connsiteX177" fmla="*/ 136478 w 6252950"/>
                <a:gd name="connsiteY177" fmla="*/ 1272654 h 4515134"/>
                <a:gd name="connsiteX178" fmla="*/ 88710 w 6252950"/>
                <a:gd name="connsiteY178" fmla="*/ 1197591 h 4515134"/>
                <a:gd name="connsiteX179" fmla="*/ 34119 w 6252950"/>
                <a:gd name="connsiteY179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640842 w 6252950"/>
                <a:gd name="connsiteY118" fmla="*/ 296839 h 4515134"/>
                <a:gd name="connsiteX119" fmla="*/ 2558955 w 6252950"/>
                <a:gd name="connsiteY119" fmla="*/ 296839 h 4515134"/>
                <a:gd name="connsiteX120" fmla="*/ 2442949 w 6252950"/>
                <a:gd name="connsiteY120" fmla="*/ 228600 h 4515134"/>
                <a:gd name="connsiteX121" fmla="*/ 2326943 w 6252950"/>
                <a:gd name="connsiteY121" fmla="*/ 228600 h 4515134"/>
                <a:gd name="connsiteX122" fmla="*/ 2224585 w 6252950"/>
                <a:gd name="connsiteY122" fmla="*/ 351430 h 4515134"/>
                <a:gd name="connsiteX123" fmla="*/ 2879678 w 6252950"/>
                <a:gd name="connsiteY123" fmla="*/ 501556 h 4515134"/>
                <a:gd name="connsiteX124" fmla="*/ 2982036 w 6252950"/>
                <a:gd name="connsiteY124" fmla="*/ 719920 h 4515134"/>
                <a:gd name="connsiteX125" fmla="*/ 3179928 w 6252950"/>
                <a:gd name="connsiteY125" fmla="*/ 706272 h 4515134"/>
                <a:gd name="connsiteX126" fmla="*/ 3418764 w 6252950"/>
                <a:gd name="connsiteY126" fmla="*/ 678976 h 4515134"/>
                <a:gd name="connsiteX127" fmla="*/ 3630305 w 6252950"/>
                <a:gd name="connsiteY127" fmla="*/ 788159 h 4515134"/>
                <a:gd name="connsiteX128" fmla="*/ 3650776 w 6252950"/>
                <a:gd name="connsiteY128" fmla="*/ 876869 h 4515134"/>
                <a:gd name="connsiteX129" fmla="*/ 3562066 w 6252950"/>
                <a:gd name="connsiteY129" fmla="*/ 904164 h 4515134"/>
                <a:gd name="connsiteX130" fmla="*/ 3521122 w 6252950"/>
                <a:gd name="connsiteY130" fmla="*/ 938284 h 4515134"/>
                <a:gd name="connsiteX131" fmla="*/ 3643952 w 6252950"/>
                <a:gd name="connsiteY131" fmla="*/ 1013347 h 4515134"/>
                <a:gd name="connsiteX132" fmla="*/ 3910084 w 6252950"/>
                <a:gd name="connsiteY132" fmla="*/ 1095233 h 4515134"/>
                <a:gd name="connsiteX133" fmla="*/ 4067033 w 6252950"/>
                <a:gd name="connsiteY133" fmla="*/ 1183944 h 4515134"/>
                <a:gd name="connsiteX134" fmla="*/ 4183039 w 6252950"/>
                <a:gd name="connsiteY134" fmla="*/ 1190767 h 4515134"/>
                <a:gd name="connsiteX135" fmla="*/ 4326340 w 6252950"/>
                <a:gd name="connsiteY135" fmla="*/ 1143000 h 4515134"/>
                <a:gd name="connsiteX136" fmla="*/ 4517409 w 6252950"/>
                <a:gd name="connsiteY136" fmla="*/ 1245359 h 4515134"/>
                <a:gd name="connsiteX137" fmla="*/ 4701654 w 6252950"/>
                <a:gd name="connsiteY137" fmla="*/ 1518314 h 4515134"/>
                <a:gd name="connsiteX138" fmla="*/ 4728949 w 6252950"/>
                <a:gd name="connsiteY138" fmla="*/ 1743502 h 4515134"/>
                <a:gd name="connsiteX139" fmla="*/ 4565176 w 6252950"/>
                <a:gd name="connsiteY139" fmla="*/ 1914099 h 4515134"/>
                <a:gd name="connsiteX140" fmla="*/ 4503761 w 6252950"/>
                <a:gd name="connsiteY140" fmla="*/ 1900451 h 4515134"/>
                <a:gd name="connsiteX141" fmla="*/ 4217158 w 6252950"/>
                <a:gd name="connsiteY141" fmla="*/ 2091520 h 4515134"/>
                <a:gd name="connsiteX142" fmla="*/ 3821373 w 6252950"/>
                <a:gd name="connsiteY142" fmla="*/ 2439538 h 4515134"/>
                <a:gd name="connsiteX143" fmla="*/ 3712191 w 6252950"/>
                <a:gd name="connsiteY143" fmla="*/ 2576015 h 4515134"/>
                <a:gd name="connsiteX144" fmla="*/ 3582537 w 6252950"/>
                <a:gd name="connsiteY144" fmla="*/ 2958153 h 4515134"/>
                <a:gd name="connsiteX145" fmla="*/ 3459708 w 6252950"/>
                <a:gd name="connsiteY145" fmla="*/ 3060511 h 4515134"/>
                <a:gd name="connsiteX146" fmla="*/ 3248167 w 6252950"/>
                <a:gd name="connsiteY146" fmla="*/ 2999096 h 4515134"/>
                <a:gd name="connsiteX147" fmla="*/ 3043451 w 6252950"/>
                <a:gd name="connsiteY147" fmla="*/ 2964976 h 4515134"/>
                <a:gd name="connsiteX148" fmla="*/ 2750024 w 6252950"/>
                <a:gd name="connsiteY148" fmla="*/ 2821675 h 4515134"/>
                <a:gd name="connsiteX149" fmla="*/ 2688609 w 6252950"/>
                <a:gd name="connsiteY149" fmla="*/ 2698845 h 4515134"/>
                <a:gd name="connsiteX150" fmla="*/ 2449773 w 6252950"/>
                <a:gd name="connsiteY150" fmla="*/ 2705669 h 4515134"/>
                <a:gd name="connsiteX151" fmla="*/ 2286000 w 6252950"/>
                <a:gd name="connsiteY151" fmla="*/ 2698845 h 4515134"/>
                <a:gd name="connsiteX152" fmla="*/ 2094931 w 6252950"/>
                <a:gd name="connsiteY152" fmla="*/ 2521424 h 4515134"/>
                <a:gd name="connsiteX153" fmla="*/ 1958454 w 6252950"/>
                <a:gd name="connsiteY153" fmla="*/ 2494129 h 4515134"/>
                <a:gd name="connsiteX154" fmla="*/ 1869743 w 6252950"/>
                <a:gd name="connsiteY154" fmla="*/ 2630606 h 4515134"/>
                <a:gd name="connsiteX155" fmla="*/ 1808328 w 6252950"/>
                <a:gd name="connsiteY155" fmla="*/ 2951329 h 4515134"/>
                <a:gd name="connsiteX156" fmla="*/ 1685499 w 6252950"/>
                <a:gd name="connsiteY156" fmla="*/ 3087806 h 4515134"/>
                <a:gd name="connsiteX157" fmla="*/ 1569493 w 6252950"/>
                <a:gd name="connsiteY157" fmla="*/ 3135573 h 4515134"/>
                <a:gd name="connsiteX158" fmla="*/ 1235122 w 6252950"/>
                <a:gd name="connsiteY158" fmla="*/ 2917209 h 4515134"/>
                <a:gd name="connsiteX159" fmla="*/ 1166884 w 6252950"/>
                <a:gd name="connsiteY159" fmla="*/ 2821675 h 4515134"/>
                <a:gd name="connsiteX160" fmla="*/ 1037230 w 6252950"/>
                <a:gd name="connsiteY160" fmla="*/ 2760260 h 4515134"/>
                <a:gd name="connsiteX161" fmla="*/ 1009934 w 6252950"/>
                <a:gd name="connsiteY161" fmla="*/ 2576015 h 4515134"/>
                <a:gd name="connsiteX162" fmla="*/ 928048 w 6252950"/>
                <a:gd name="connsiteY162" fmla="*/ 2391770 h 4515134"/>
                <a:gd name="connsiteX163" fmla="*/ 921224 w 6252950"/>
                <a:gd name="connsiteY163" fmla="*/ 2255293 h 4515134"/>
                <a:gd name="connsiteX164" fmla="*/ 1037230 w 6252950"/>
                <a:gd name="connsiteY164" fmla="*/ 2207526 h 4515134"/>
                <a:gd name="connsiteX165" fmla="*/ 1139588 w 6252950"/>
                <a:gd name="connsiteY165" fmla="*/ 2125639 h 4515134"/>
                <a:gd name="connsiteX166" fmla="*/ 1146412 w 6252950"/>
                <a:gd name="connsiteY166" fmla="*/ 1920923 h 4515134"/>
                <a:gd name="connsiteX167" fmla="*/ 1057702 w 6252950"/>
                <a:gd name="connsiteY167" fmla="*/ 1709382 h 4515134"/>
                <a:gd name="connsiteX168" fmla="*/ 1009934 w 6252950"/>
                <a:gd name="connsiteY168" fmla="*/ 1470547 h 4515134"/>
                <a:gd name="connsiteX169" fmla="*/ 921224 w 6252950"/>
                <a:gd name="connsiteY169" fmla="*/ 1347717 h 4515134"/>
                <a:gd name="connsiteX170" fmla="*/ 818866 w 6252950"/>
                <a:gd name="connsiteY170" fmla="*/ 1279478 h 4515134"/>
                <a:gd name="connsiteX171" fmla="*/ 627797 w 6252950"/>
                <a:gd name="connsiteY171" fmla="*/ 1218063 h 4515134"/>
                <a:gd name="connsiteX172" fmla="*/ 586854 w 6252950"/>
                <a:gd name="connsiteY172" fmla="*/ 1143000 h 4515134"/>
                <a:gd name="connsiteX173" fmla="*/ 491319 w 6252950"/>
                <a:gd name="connsiteY173" fmla="*/ 1047466 h 4515134"/>
                <a:gd name="connsiteX174" fmla="*/ 395785 w 6252950"/>
                <a:gd name="connsiteY174" fmla="*/ 1170296 h 4515134"/>
                <a:gd name="connsiteX175" fmla="*/ 334370 w 6252950"/>
                <a:gd name="connsiteY175" fmla="*/ 1204415 h 4515134"/>
                <a:gd name="connsiteX176" fmla="*/ 279779 w 6252950"/>
                <a:gd name="connsiteY176" fmla="*/ 1415956 h 4515134"/>
                <a:gd name="connsiteX177" fmla="*/ 191069 w 6252950"/>
                <a:gd name="connsiteY177" fmla="*/ 1299950 h 4515134"/>
                <a:gd name="connsiteX178" fmla="*/ 136478 w 6252950"/>
                <a:gd name="connsiteY178" fmla="*/ 1272654 h 4515134"/>
                <a:gd name="connsiteX179" fmla="*/ 88710 w 6252950"/>
                <a:gd name="connsiteY179" fmla="*/ 1197591 h 4515134"/>
                <a:gd name="connsiteX180" fmla="*/ 34119 w 6252950"/>
                <a:gd name="connsiteY180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640842 w 6252950"/>
                <a:gd name="connsiteY118" fmla="*/ 296839 h 4515134"/>
                <a:gd name="connsiteX119" fmla="*/ 2558955 w 6252950"/>
                <a:gd name="connsiteY119" fmla="*/ 296839 h 4515134"/>
                <a:gd name="connsiteX120" fmla="*/ 2442949 w 6252950"/>
                <a:gd name="connsiteY120" fmla="*/ 228600 h 4515134"/>
                <a:gd name="connsiteX121" fmla="*/ 2326943 w 6252950"/>
                <a:gd name="connsiteY121" fmla="*/ 228600 h 4515134"/>
                <a:gd name="connsiteX122" fmla="*/ 2879678 w 6252950"/>
                <a:gd name="connsiteY122" fmla="*/ 501556 h 4515134"/>
                <a:gd name="connsiteX123" fmla="*/ 2982036 w 6252950"/>
                <a:gd name="connsiteY123" fmla="*/ 719920 h 4515134"/>
                <a:gd name="connsiteX124" fmla="*/ 3179928 w 6252950"/>
                <a:gd name="connsiteY124" fmla="*/ 706272 h 4515134"/>
                <a:gd name="connsiteX125" fmla="*/ 3418764 w 6252950"/>
                <a:gd name="connsiteY125" fmla="*/ 678976 h 4515134"/>
                <a:gd name="connsiteX126" fmla="*/ 3630305 w 6252950"/>
                <a:gd name="connsiteY126" fmla="*/ 788159 h 4515134"/>
                <a:gd name="connsiteX127" fmla="*/ 3650776 w 6252950"/>
                <a:gd name="connsiteY127" fmla="*/ 876869 h 4515134"/>
                <a:gd name="connsiteX128" fmla="*/ 3562066 w 6252950"/>
                <a:gd name="connsiteY128" fmla="*/ 904164 h 4515134"/>
                <a:gd name="connsiteX129" fmla="*/ 3521122 w 6252950"/>
                <a:gd name="connsiteY129" fmla="*/ 938284 h 4515134"/>
                <a:gd name="connsiteX130" fmla="*/ 3643952 w 6252950"/>
                <a:gd name="connsiteY130" fmla="*/ 1013347 h 4515134"/>
                <a:gd name="connsiteX131" fmla="*/ 3910084 w 6252950"/>
                <a:gd name="connsiteY131" fmla="*/ 1095233 h 4515134"/>
                <a:gd name="connsiteX132" fmla="*/ 4067033 w 6252950"/>
                <a:gd name="connsiteY132" fmla="*/ 1183944 h 4515134"/>
                <a:gd name="connsiteX133" fmla="*/ 4183039 w 6252950"/>
                <a:gd name="connsiteY133" fmla="*/ 1190767 h 4515134"/>
                <a:gd name="connsiteX134" fmla="*/ 4326340 w 6252950"/>
                <a:gd name="connsiteY134" fmla="*/ 1143000 h 4515134"/>
                <a:gd name="connsiteX135" fmla="*/ 4517409 w 6252950"/>
                <a:gd name="connsiteY135" fmla="*/ 1245359 h 4515134"/>
                <a:gd name="connsiteX136" fmla="*/ 4701654 w 6252950"/>
                <a:gd name="connsiteY136" fmla="*/ 1518314 h 4515134"/>
                <a:gd name="connsiteX137" fmla="*/ 4728949 w 6252950"/>
                <a:gd name="connsiteY137" fmla="*/ 1743502 h 4515134"/>
                <a:gd name="connsiteX138" fmla="*/ 4565176 w 6252950"/>
                <a:gd name="connsiteY138" fmla="*/ 1914099 h 4515134"/>
                <a:gd name="connsiteX139" fmla="*/ 4503761 w 6252950"/>
                <a:gd name="connsiteY139" fmla="*/ 1900451 h 4515134"/>
                <a:gd name="connsiteX140" fmla="*/ 4217158 w 6252950"/>
                <a:gd name="connsiteY140" fmla="*/ 2091520 h 4515134"/>
                <a:gd name="connsiteX141" fmla="*/ 3821373 w 6252950"/>
                <a:gd name="connsiteY141" fmla="*/ 2439538 h 4515134"/>
                <a:gd name="connsiteX142" fmla="*/ 3712191 w 6252950"/>
                <a:gd name="connsiteY142" fmla="*/ 2576015 h 4515134"/>
                <a:gd name="connsiteX143" fmla="*/ 3582537 w 6252950"/>
                <a:gd name="connsiteY143" fmla="*/ 2958153 h 4515134"/>
                <a:gd name="connsiteX144" fmla="*/ 3459708 w 6252950"/>
                <a:gd name="connsiteY144" fmla="*/ 3060511 h 4515134"/>
                <a:gd name="connsiteX145" fmla="*/ 3248167 w 6252950"/>
                <a:gd name="connsiteY145" fmla="*/ 2999096 h 4515134"/>
                <a:gd name="connsiteX146" fmla="*/ 3043451 w 6252950"/>
                <a:gd name="connsiteY146" fmla="*/ 2964976 h 4515134"/>
                <a:gd name="connsiteX147" fmla="*/ 2750024 w 6252950"/>
                <a:gd name="connsiteY147" fmla="*/ 2821675 h 4515134"/>
                <a:gd name="connsiteX148" fmla="*/ 2688609 w 6252950"/>
                <a:gd name="connsiteY148" fmla="*/ 2698845 h 4515134"/>
                <a:gd name="connsiteX149" fmla="*/ 2449773 w 6252950"/>
                <a:gd name="connsiteY149" fmla="*/ 2705669 h 4515134"/>
                <a:gd name="connsiteX150" fmla="*/ 2286000 w 6252950"/>
                <a:gd name="connsiteY150" fmla="*/ 2698845 h 4515134"/>
                <a:gd name="connsiteX151" fmla="*/ 2094931 w 6252950"/>
                <a:gd name="connsiteY151" fmla="*/ 2521424 h 4515134"/>
                <a:gd name="connsiteX152" fmla="*/ 1958454 w 6252950"/>
                <a:gd name="connsiteY152" fmla="*/ 2494129 h 4515134"/>
                <a:gd name="connsiteX153" fmla="*/ 1869743 w 6252950"/>
                <a:gd name="connsiteY153" fmla="*/ 2630606 h 4515134"/>
                <a:gd name="connsiteX154" fmla="*/ 1808328 w 6252950"/>
                <a:gd name="connsiteY154" fmla="*/ 2951329 h 4515134"/>
                <a:gd name="connsiteX155" fmla="*/ 1685499 w 6252950"/>
                <a:gd name="connsiteY155" fmla="*/ 3087806 h 4515134"/>
                <a:gd name="connsiteX156" fmla="*/ 1569493 w 6252950"/>
                <a:gd name="connsiteY156" fmla="*/ 3135573 h 4515134"/>
                <a:gd name="connsiteX157" fmla="*/ 1235122 w 6252950"/>
                <a:gd name="connsiteY157" fmla="*/ 2917209 h 4515134"/>
                <a:gd name="connsiteX158" fmla="*/ 1166884 w 6252950"/>
                <a:gd name="connsiteY158" fmla="*/ 2821675 h 4515134"/>
                <a:gd name="connsiteX159" fmla="*/ 1037230 w 6252950"/>
                <a:gd name="connsiteY159" fmla="*/ 2760260 h 4515134"/>
                <a:gd name="connsiteX160" fmla="*/ 1009934 w 6252950"/>
                <a:gd name="connsiteY160" fmla="*/ 2576015 h 4515134"/>
                <a:gd name="connsiteX161" fmla="*/ 928048 w 6252950"/>
                <a:gd name="connsiteY161" fmla="*/ 2391770 h 4515134"/>
                <a:gd name="connsiteX162" fmla="*/ 921224 w 6252950"/>
                <a:gd name="connsiteY162" fmla="*/ 2255293 h 4515134"/>
                <a:gd name="connsiteX163" fmla="*/ 1037230 w 6252950"/>
                <a:gd name="connsiteY163" fmla="*/ 2207526 h 4515134"/>
                <a:gd name="connsiteX164" fmla="*/ 1139588 w 6252950"/>
                <a:gd name="connsiteY164" fmla="*/ 2125639 h 4515134"/>
                <a:gd name="connsiteX165" fmla="*/ 1146412 w 6252950"/>
                <a:gd name="connsiteY165" fmla="*/ 1920923 h 4515134"/>
                <a:gd name="connsiteX166" fmla="*/ 1057702 w 6252950"/>
                <a:gd name="connsiteY166" fmla="*/ 1709382 h 4515134"/>
                <a:gd name="connsiteX167" fmla="*/ 1009934 w 6252950"/>
                <a:gd name="connsiteY167" fmla="*/ 1470547 h 4515134"/>
                <a:gd name="connsiteX168" fmla="*/ 921224 w 6252950"/>
                <a:gd name="connsiteY168" fmla="*/ 1347717 h 4515134"/>
                <a:gd name="connsiteX169" fmla="*/ 818866 w 6252950"/>
                <a:gd name="connsiteY169" fmla="*/ 1279478 h 4515134"/>
                <a:gd name="connsiteX170" fmla="*/ 627797 w 6252950"/>
                <a:gd name="connsiteY170" fmla="*/ 1218063 h 4515134"/>
                <a:gd name="connsiteX171" fmla="*/ 586854 w 6252950"/>
                <a:gd name="connsiteY171" fmla="*/ 1143000 h 4515134"/>
                <a:gd name="connsiteX172" fmla="*/ 491319 w 6252950"/>
                <a:gd name="connsiteY172" fmla="*/ 1047466 h 4515134"/>
                <a:gd name="connsiteX173" fmla="*/ 395785 w 6252950"/>
                <a:gd name="connsiteY173" fmla="*/ 1170296 h 4515134"/>
                <a:gd name="connsiteX174" fmla="*/ 334370 w 6252950"/>
                <a:gd name="connsiteY174" fmla="*/ 1204415 h 4515134"/>
                <a:gd name="connsiteX175" fmla="*/ 279779 w 6252950"/>
                <a:gd name="connsiteY175" fmla="*/ 1415956 h 4515134"/>
                <a:gd name="connsiteX176" fmla="*/ 191069 w 6252950"/>
                <a:gd name="connsiteY176" fmla="*/ 1299950 h 4515134"/>
                <a:gd name="connsiteX177" fmla="*/ 136478 w 6252950"/>
                <a:gd name="connsiteY177" fmla="*/ 1272654 h 4515134"/>
                <a:gd name="connsiteX178" fmla="*/ 88710 w 6252950"/>
                <a:gd name="connsiteY178" fmla="*/ 1197591 h 4515134"/>
                <a:gd name="connsiteX179" fmla="*/ 34119 w 6252950"/>
                <a:gd name="connsiteY179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640842 w 6252950"/>
                <a:gd name="connsiteY118" fmla="*/ 296839 h 4515134"/>
                <a:gd name="connsiteX119" fmla="*/ 2558955 w 6252950"/>
                <a:gd name="connsiteY119" fmla="*/ 296839 h 4515134"/>
                <a:gd name="connsiteX120" fmla="*/ 2442949 w 6252950"/>
                <a:gd name="connsiteY120" fmla="*/ 228600 h 4515134"/>
                <a:gd name="connsiteX121" fmla="*/ 2879678 w 6252950"/>
                <a:gd name="connsiteY121" fmla="*/ 501556 h 4515134"/>
                <a:gd name="connsiteX122" fmla="*/ 2982036 w 6252950"/>
                <a:gd name="connsiteY122" fmla="*/ 719920 h 4515134"/>
                <a:gd name="connsiteX123" fmla="*/ 3179928 w 6252950"/>
                <a:gd name="connsiteY123" fmla="*/ 706272 h 4515134"/>
                <a:gd name="connsiteX124" fmla="*/ 3418764 w 6252950"/>
                <a:gd name="connsiteY124" fmla="*/ 678976 h 4515134"/>
                <a:gd name="connsiteX125" fmla="*/ 3630305 w 6252950"/>
                <a:gd name="connsiteY125" fmla="*/ 788159 h 4515134"/>
                <a:gd name="connsiteX126" fmla="*/ 3650776 w 6252950"/>
                <a:gd name="connsiteY126" fmla="*/ 876869 h 4515134"/>
                <a:gd name="connsiteX127" fmla="*/ 3562066 w 6252950"/>
                <a:gd name="connsiteY127" fmla="*/ 904164 h 4515134"/>
                <a:gd name="connsiteX128" fmla="*/ 3521122 w 6252950"/>
                <a:gd name="connsiteY128" fmla="*/ 938284 h 4515134"/>
                <a:gd name="connsiteX129" fmla="*/ 3643952 w 6252950"/>
                <a:gd name="connsiteY129" fmla="*/ 1013347 h 4515134"/>
                <a:gd name="connsiteX130" fmla="*/ 3910084 w 6252950"/>
                <a:gd name="connsiteY130" fmla="*/ 1095233 h 4515134"/>
                <a:gd name="connsiteX131" fmla="*/ 4067033 w 6252950"/>
                <a:gd name="connsiteY131" fmla="*/ 1183944 h 4515134"/>
                <a:gd name="connsiteX132" fmla="*/ 4183039 w 6252950"/>
                <a:gd name="connsiteY132" fmla="*/ 1190767 h 4515134"/>
                <a:gd name="connsiteX133" fmla="*/ 4326340 w 6252950"/>
                <a:gd name="connsiteY133" fmla="*/ 1143000 h 4515134"/>
                <a:gd name="connsiteX134" fmla="*/ 4517409 w 6252950"/>
                <a:gd name="connsiteY134" fmla="*/ 1245359 h 4515134"/>
                <a:gd name="connsiteX135" fmla="*/ 4701654 w 6252950"/>
                <a:gd name="connsiteY135" fmla="*/ 1518314 h 4515134"/>
                <a:gd name="connsiteX136" fmla="*/ 4728949 w 6252950"/>
                <a:gd name="connsiteY136" fmla="*/ 1743502 h 4515134"/>
                <a:gd name="connsiteX137" fmla="*/ 4565176 w 6252950"/>
                <a:gd name="connsiteY137" fmla="*/ 1914099 h 4515134"/>
                <a:gd name="connsiteX138" fmla="*/ 4503761 w 6252950"/>
                <a:gd name="connsiteY138" fmla="*/ 1900451 h 4515134"/>
                <a:gd name="connsiteX139" fmla="*/ 4217158 w 6252950"/>
                <a:gd name="connsiteY139" fmla="*/ 2091520 h 4515134"/>
                <a:gd name="connsiteX140" fmla="*/ 3821373 w 6252950"/>
                <a:gd name="connsiteY140" fmla="*/ 2439538 h 4515134"/>
                <a:gd name="connsiteX141" fmla="*/ 3712191 w 6252950"/>
                <a:gd name="connsiteY141" fmla="*/ 2576015 h 4515134"/>
                <a:gd name="connsiteX142" fmla="*/ 3582537 w 6252950"/>
                <a:gd name="connsiteY142" fmla="*/ 2958153 h 4515134"/>
                <a:gd name="connsiteX143" fmla="*/ 3459708 w 6252950"/>
                <a:gd name="connsiteY143" fmla="*/ 3060511 h 4515134"/>
                <a:gd name="connsiteX144" fmla="*/ 3248167 w 6252950"/>
                <a:gd name="connsiteY144" fmla="*/ 2999096 h 4515134"/>
                <a:gd name="connsiteX145" fmla="*/ 3043451 w 6252950"/>
                <a:gd name="connsiteY145" fmla="*/ 2964976 h 4515134"/>
                <a:gd name="connsiteX146" fmla="*/ 2750024 w 6252950"/>
                <a:gd name="connsiteY146" fmla="*/ 2821675 h 4515134"/>
                <a:gd name="connsiteX147" fmla="*/ 2688609 w 6252950"/>
                <a:gd name="connsiteY147" fmla="*/ 2698845 h 4515134"/>
                <a:gd name="connsiteX148" fmla="*/ 2449773 w 6252950"/>
                <a:gd name="connsiteY148" fmla="*/ 2705669 h 4515134"/>
                <a:gd name="connsiteX149" fmla="*/ 2286000 w 6252950"/>
                <a:gd name="connsiteY149" fmla="*/ 2698845 h 4515134"/>
                <a:gd name="connsiteX150" fmla="*/ 2094931 w 6252950"/>
                <a:gd name="connsiteY150" fmla="*/ 2521424 h 4515134"/>
                <a:gd name="connsiteX151" fmla="*/ 1958454 w 6252950"/>
                <a:gd name="connsiteY151" fmla="*/ 2494129 h 4515134"/>
                <a:gd name="connsiteX152" fmla="*/ 1869743 w 6252950"/>
                <a:gd name="connsiteY152" fmla="*/ 2630606 h 4515134"/>
                <a:gd name="connsiteX153" fmla="*/ 1808328 w 6252950"/>
                <a:gd name="connsiteY153" fmla="*/ 2951329 h 4515134"/>
                <a:gd name="connsiteX154" fmla="*/ 1685499 w 6252950"/>
                <a:gd name="connsiteY154" fmla="*/ 3087806 h 4515134"/>
                <a:gd name="connsiteX155" fmla="*/ 1569493 w 6252950"/>
                <a:gd name="connsiteY155" fmla="*/ 3135573 h 4515134"/>
                <a:gd name="connsiteX156" fmla="*/ 1235122 w 6252950"/>
                <a:gd name="connsiteY156" fmla="*/ 2917209 h 4515134"/>
                <a:gd name="connsiteX157" fmla="*/ 1166884 w 6252950"/>
                <a:gd name="connsiteY157" fmla="*/ 2821675 h 4515134"/>
                <a:gd name="connsiteX158" fmla="*/ 1037230 w 6252950"/>
                <a:gd name="connsiteY158" fmla="*/ 2760260 h 4515134"/>
                <a:gd name="connsiteX159" fmla="*/ 1009934 w 6252950"/>
                <a:gd name="connsiteY159" fmla="*/ 2576015 h 4515134"/>
                <a:gd name="connsiteX160" fmla="*/ 928048 w 6252950"/>
                <a:gd name="connsiteY160" fmla="*/ 2391770 h 4515134"/>
                <a:gd name="connsiteX161" fmla="*/ 921224 w 6252950"/>
                <a:gd name="connsiteY161" fmla="*/ 2255293 h 4515134"/>
                <a:gd name="connsiteX162" fmla="*/ 1037230 w 6252950"/>
                <a:gd name="connsiteY162" fmla="*/ 2207526 h 4515134"/>
                <a:gd name="connsiteX163" fmla="*/ 1139588 w 6252950"/>
                <a:gd name="connsiteY163" fmla="*/ 2125639 h 4515134"/>
                <a:gd name="connsiteX164" fmla="*/ 1146412 w 6252950"/>
                <a:gd name="connsiteY164" fmla="*/ 1920923 h 4515134"/>
                <a:gd name="connsiteX165" fmla="*/ 1057702 w 6252950"/>
                <a:gd name="connsiteY165" fmla="*/ 1709382 h 4515134"/>
                <a:gd name="connsiteX166" fmla="*/ 1009934 w 6252950"/>
                <a:gd name="connsiteY166" fmla="*/ 1470547 h 4515134"/>
                <a:gd name="connsiteX167" fmla="*/ 921224 w 6252950"/>
                <a:gd name="connsiteY167" fmla="*/ 1347717 h 4515134"/>
                <a:gd name="connsiteX168" fmla="*/ 818866 w 6252950"/>
                <a:gd name="connsiteY168" fmla="*/ 1279478 h 4515134"/>
                <a:gd name="connsiteX169" fmla="*/ 627797 w 6252950"/>
                <a:gd name="connsiteY169" fmla="*/ 1218063 h 4515134"/>
                <a:gd name="connsiteX170" fmla="*/ 586854 w 6252950"/>
                <a:gd name="connsiteY170" fmla="*/ 1143000 h 4515134"/>
                <a:gd name="connsiteX171" fmla="*/ 491319 w 6252950"/>
                <a:gd name="connsiteY171" fmla="*/ 1047466 h 4515134"/>
                <a:gd name="connsiteX172" fmla="*/ 395785 w 6252950"/>
                <a:gd name="connsiteY172" fmla="*/ 1170296 h 4515134"/>
                <a:gd name="connsiteX173" fmla="*/ 334370 w 6252950"/>
                <a:gd name="connsiteY173" fmla="*/ 1204415 h 4515134"/>
                <a:gd name="connsiteX174" fmla="*/ 279779 w 6252950"/>
                <a:gd name="connsiteY174" fmla="*/ 1415956 h 4515134"/>
                <a:gd name="connsiteX175" fmla="*/ 191069 w 6252950"/>
                <a:gd name="connsiteY175" fmla="*/ 1299950 h 4515134"/>
                <a:gd name="connsiteX176" fmla="*/ 136478 w 6252950"/>
                <a:gd name="connsiteY176" fmla="*/ 1272654 h 4515134"/>
                <a:gd name="connsiteX177" fmla="*/ 88710 w 6252950"/>
                <a:gd name="connsiteY177" fmla="*/ 1197591 h 4515134"/>
                <a:gd name="connsiteX178" fmla="*/ 34119 w 6252950"/>
                <a:gd name="connsiteY178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640842 w 6252950"/>
                <a:gd name="connsiteY118" fmla="*/ 296839 h 4515134"/>
                <a:gd name="connsiteX119" fmla="*/ 2558955 w 6252950"/>
                <a:gd name="connsiteY119" fmla="*/ 296839 h 4515134"/>
                <a:gd name="connsiteX120" fmla="*/ 2879678 w 6252950"/>
                <a:gd name="connsiteY120" fmla="*/ 501556 h 4515134"/>
                <a:gd name="connsiteX121" fmla="*/ 2982036 w 6252950"/>
                <a:gd name="connsiteY121" fmla="*/ 719920 h 4515134"/>
                <a:gd name="connsiteX122" fmla="*/ 3179928 w 6252950"/>
                <a:gd name="connsiteY122" fmla="*/ 706272 h 4515134"/>
                <a:gd name="connsiteX123" fmla="*/ 3418764 w 6252950"/>
                <a:gd name="connsiteY123" fmla="*/ 678976 h 4515134"/>
                <a:gd name="connsiteX124" fmla="*/ 3630305 w 6252950"/>
                <a:gd name="connsiteY124" fmla="*/ 788159 h 4515134"/>
                <a:gd name="connsiteX125" fmla="*/ 3650776 w 6252950"/>
                <a:gd name="connsiteY125" fmla="*/ 876869 h 4515134"/>
                <a:gd name="connsiteX126" fmla="*/ 3562066 w 6252950"/>
                <a:gd name="connsiteY126" fmla="*/ 904164 h 4515134"/>
                <a:gd name="connsiteX127" fmla="*/ 3521122 w 6252950"/>
                <a:gd name="connsiteY127" fmla="*/ 938284 h 4515134"/>
                <a:gd name="connsiteX128" fmla="*/ 3643952 w 6252950"/>
                <a:gd name="connsiteY128" fmla="*/ 1013347 h 4515134"/>
                <a:gd name="connsiteX129" fmla="*/ 3910084 w 6252950"/>
                <a:gd name="connsiteY129" fmla="*/ 1095233 h 4515134"/>
                <a:gd name="connsiteX130" fmla="*/ 4067033 w 6252950"/>
                <a:gd name="connsiteY130" fmla="*/ 1183944 h 4515134"/>
                <a:gd name="connsiteX131" fmla="*/ 4183039 w 6252950"/>
                <a:gd name="connsiteY131" fmla="*/ 1190767 h 4515134"/>
                <a:gd name="connsiteX132" fmla="*/ 4326340 w 6252950"/>
                <a:gd name="connsiteY132" fmla="*/ 1143000 h 4515134"/>
                <a:gd name="connsiteX133" fmla="*/ 4517409 w 6252950"/>
                <a:gd name="connsiteY133" fmla="*/ 1245359 h 4515134"/>
                <a:gd name="connsiteX134" fmla="*/ 4701654 w 6252950"/>
                <a:gd name="connsiteY134" fmla="*/ 1518314 h 4515134"/>
                <a:gd name="connsiteX135" fmla="*/ 4728949 w 6252950"/>
                <a:gd name="connsiteY135" fmla="*/ 1743502 h 4515134"/>
                <a:gd name="connsiteX136" fmla="*/ 4565176 w 6252950"/>
                <a:gd name="connsiteY136" fmla="*/ 1914099 h 4515134"/>
                <a:gd name="connsiteX137" fmla="*/ 4503761 w 6252950"/>
                <a:gd name="connsiteY137" fmla="*/ 1900451 h 4515134"/>
                <a:gd name="connsiteX138" fmla="*/ 4217158 w 6252950"/>
                <a:gd name="connsiteY138" fmla="*/ 2091520 h 4515134"/>
                <a:gd name="connsiteX139" fmla="*/ 3821373 w 6252950"/>
                <a:gd name="connsiteY139" fmla="*/ 2439538 h 4515134"/>
                <a:gd name="connsiteX140" fmla="*/ 3712191 w 6252950"/>
                <a:gd name="connsiteY140" fmla="*/ 2576015 h 4515134"/>
                <a:gd name="connsiteX141" fmla="*/ 3582537 w 6252950"/>
                <a:gd name="connsiteY141" fmla="*/ 2958153 h 4515134"/>
                <a:gd name="connsiteX142" fmla="*/ 3459708 w 6252950"/>
                <a:gd name="connsiteY142" fmla="*/ 3060511 h 4515134"/>
                <a:gd name="connsiteX143" fmla="*/ 3248167 w 6252950"/>
                <a:gd name="connsiteY143" fmla="*/ 2999096 h 4515134"/>
                <a:gd name="connsiteX144" fmla="*/ 3043451 w 6252950"/>
                <a:gd name="connsiteY144" fmla="*/ 2964976 h 4515134"/>
                <a:gd name="connsiteX145" fmla="*/ 2750024 w 6252950"/>
                <a:gd name="connsiteY145" fmla="*/ 2821675 h 4515134"/>
                <a:gd name="connsiteX146" fmla="*/ 2688609 w 6252950"/>
                <a:gd name="connsiteY146" fmla="*/ 2698845 h 4515134"/>
                <a:gd name="connsiteX147" fmla="*/ 2449773 w 6252950"/>
                <a:gd name="connsiteY147" fmla="*/ 2705669 h 4515134"/>
                <a:gd name="connsiteX148" fmla="*/ 2286000 w 6252950"/>
                <a:gd name="connsiteY148" fmla="*/ 2698845 h 4515134"/>
                <a:gd name="connsiteX149" fmla="*/ 2094931 w 6252950"/>
                <a:gd name="connsiteY149" fmla="*/ 2521424 h 4515134"/>
                <a:gd name="connsiteX150" fmla="*/ 1958454 w 6252950"/>
                <a:gd name="connsiteY150" fmla="*/ 2494129 h 4515134"/>
                <a:gd name="connsiteX151" fmla="*/ 1869743 w 6252950"/>
                <a:gd name="connsiteY151" fmla="*/ 2630606 h 4515134"/>
                <a:gd name="connsiteX152" fmla="*/ 1808328 w 6252950"/>
                <a:gd name="connsiteY152" fmla="*/ 2951329 h 4515134"/>
                <a:gd name="connsiteX153" fmla="*/ 1685499 w 6252950"/>
                <a:gd name="connsiteY153" fmla="*/ 3087806 h 4515134"/>
                <a:gd name="connsiteX154" fmla="*/ 1569493 w 6252950"/>
                <a:gd name="connsiteY154" fmla="*/ 3135573 h 4515134"/>
                <a:gd name="connsiteX155" fmla="*/ 1235122 w 6252950"/>
                <a:gd name="connsiteY155" fmla="*/ 2917209 h 4515134"/>
                <a:gd name="connsiteX156" fmla="*/ 1166884 w 6252950"/>
                <a:gd name="connsiteY156" fmla="*/ 2821675 h 4515134"/>
                <a:gd name="connsiteX157" fmla="*/ 1037230 w 6252950"/>
                <a:gd name="connsiteY157" fmla="*/ 2760260 h 4515134"/>
                <a:gd name="connsiteX158" fmla="*/ 1009934 w 6252950"/>
                <a:gd name="connsiteY158" fmla="*/ 2576015 h 4515134"/>
                <a:gd name="connsiteX159" fmla="*/ 928048 w 6252950"/>
                <a:gd name="connsiteY159" fmla="*/ 2391770 h 4515134"/>
                <a:gd name="connsiteX160" fmla="*/ 921224 w 6252950"/>
                <a:gd name="connsiteY160" fmla="*/ 2255293 h 4515134"/>
                <a:gd name="connsiteX161" fmla="*/ 1037230 w 6252950"/>
                <a:gd name="connsiteY161" fmla="*/ 2207526 h 4515134"/>
                <a:gd name="connsiteX162" fmla="*/ 1139588 w 6252950"/>
                <a:gd name="connsiteY162" fmla="*/ 2125639 h 4515134"/>
                <a:gd name="connsiteX163" fmla="*/ 1146412 w 6252950"/>
                <a:gd name="connsiteY163" fmla="*/ 1920923 h 4515134"/>
                <a:gd name="connsiteX164" fmla="*/ 1057702 w 6252950"/>
                <a:gd name="connsiteY164" fmla="*/ 1709382 h 4515134"/>
                <a:gd name="connsiteX165" fmla="*/ 1009934 w 6252950"/>
                <a:gd name="connsiteY165" fmla="*/ 1470547 h 4515134"/>
                <a:gd name="connsiteX166" fmla="*/ 921224 w 6252950"/>
                <a:gd name="connsiteY166" fmla="*/ 1347717 h 4515134"/>
                <a:gd name="connsiteX167" fmla="*/ 818866 w 6252950"/>
                <a:gd name="connsiteY167" fmla="*/ 1279478 h 4515134"/>
                <a:gd name="connsiteX168" fmla="*/ 627797 w 6252950"/>
                <a:gd name="connsiteY168" fmla="*/ 1218063 h 4515134"/>
                <a:gd name="connsiteX169" fmla="*/ 586854 w 6252950"/>
                <a:gd name="connsiteY169" fmla="*/ 1143000 h 4515134"/>
                <a:gd name="connsiteX170" fmla="*/ 491319 w 6252950"/>
                <a:gd name="connsiteY170" fmla="*/ 1047466 h 4515134"/>
                <a:gd name="connsiteX171" fmla="*/ 395785 w 6252950"/>
                <a:gd name="connsiteY171" fmla="*/ 1170296 h 4515134"/>
                <a:gd name="connsiteX172" fmla="*/ 334370 w 6252950"/>
                <a:gd name="connsiteY172" fmla="*/ 1204415 h 4515134"/>
                <a:gd name="connsiteX173" fmla="*/ 279779 w 6252950"/>
                <a:gd name="connsiteY173" fmla="*/ 1415956 h 4515134"/>
                <a:gd name="connsiteX174" fmla="*/ 191069 w 6252950"/>
                <a:gd name="connsiteY174" fmla="*/ 1299950 h 4515134"/>
                <a:gd name="connsiteX175" fmla="*/ 136478 w 6252950"/>
                <a:gd name="connsiteY175" fmla="*/ 1272654 h 4515134"/>
                <a:gd name="connsiteX176" fmla="*/ 88710 w 6252950"/>
                <a:gd name="connsiteY176" fmla="*/ 1197591 h 4515134"/>
                <a:gd name="connsiteX177" fmla="*/ 34119 w 6252950"/>
                <a:gd name="connsiteY177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640842 w 6252950"/>
                <a:gd name="connsiteY118" fmla="*/ 296839 h 4515134"/>
                <a:gd name="connsiteX119" fmla="*/ 2879678 w 6252950"/>
                <a:gd name="connsiteY119" fmla="*/ 501556 h 4515134"/>
                <a:gd name="connsiteX120" fmla="*/ 2982036 w 6252950"/>
                <a:gd name="connsiteY120" fmla="*/ 719920 h 4515134"/>
                <a:gd name="connsiteX121" fmla="*/ 3179928 w 6252950"/>
                <a:gd name="connsiteY121" fmla="*/ 706272 h 4515134"/>
                <a:gd name="connsiteX122" fmla="*/ 3418764 w 6252950"/>
                <a:gd name="connsiteY122" fmla="*/ 678976 h 4515134"/>
                <a:gd name="connsiteX123" fmla="*/ 3630305 w 6252950"/>
                <a:gd name="connsiteY123" fmla="*/ 788159 h 4515134"/>
                <a:gd name="connsiteX124" fmla="*/ 3650776 w 6252950"/>
                <a:gd name="connsiteY124" fmla="*/ 876869 h 4515134"/>
                <a:gd name="connsiteX125" fmla="*/ 3562066 w 6252950"/>
                <a:gd name="connsiteY125" fmla="*/ 904164 h 4515134"/>
                <a:gd name="connsiteX126" fmla="*/ 3521122 w 6252950"/>
                <a:gd name="connsiteY126" fmla="*/ 938284 h 4515134"/>
                <a:gd name="connsiteX127" fmla="*/ 3643952 w 6252950"/>
                <a:gd name="connsiteY127" fmla="*/ 1013347 h 4515134"/>
                <a:gd name="connsiteX128" fmla="*/ 3910084 w 6252950"/>
                <a:gd name="connsiteY128" fmla="*/ 1095233 h 4515134"/>
                <a:gd name="connsiteX129" fmla="*/ 4067033 w 6252950"/>
                <a:gd name="connsiteY129" fmla="*/ 1183944 h 4515134"/>
                <a:gd name="connsiteX130" fmla="*/ 4183039 w 6252950"/>
                <a:gd name="connsiteY130" fmla="*/ 1190767 h 4515134"/>
                <a:gd name="connsiteX131" fmla="*/ 4326340 w 6252950"/>
                <a:gd name="connsiteY131" fmla="*/ 1143000 h 4515134"/>
                <a:gd name="connsiteX132" fmla="*/ 4517409 w 6252950"/>
                <a:gd name="connsiteY132" fmla="*/ 1245359 h 4515134"/>
                <a:gd name="connsiteX133" fmla="*/ 4701654 w 6252950"/>
                <a:gd name="connsiteY133" fmla="*/ 1518314 h 4515134"/>
                <a:gd name="connsiteX134" fmla="*/ 4728949 w 6252950"/>
                <a:gd name="connsiteY134" fmla="*/ 1743502 h 4515134"/>
                <a:gd name="connsiteX135" fmla="*/ 4565176 w 6252950"/>
                <a:gd name="connsiteY135" fmla="*/ 1914099 h 4515134"/>
                <a:gd name="connsiteX136" fmla="*/ 4503761 w 6252950"/>
                <a:gd name="connsiteY136" fmla="*/ 1900451 h 4515134"/>
                <a:gd name="connsiteX137" fmla="*/ 4217158 w 6252950"/>
                <a:gd name="connsiteY137" fmla="*/ 2091520 h 4515134"/>
                <a:gd name="connsiteX138" fmla="*/ 3821373 w 6252950"/>
                <a:gd name="connsiteY138" fmla="*/ 2439538 h 4515134"/>
                <a:gd name="connsiteX139" fmla="*/ 3712191 w 6252950"/>
                <a:gd name="connsiteY139" fmla="*/ 2576015 h 4515134"/>
                <a:gd name="connsiteX140" fmla="*/ 3582537 w 6252950"/>
                <a:gd name="connsiteY140" fmla="*/ 2958153 h 4515134"/>
                <a:gd name="connsiteX141" fmla="*/ 3459708 w 6252950"/>
                <a:gd name="connsiteY141" fmla="*/ 3060511 h 4515134"/>
                <a:gd name="connsiteX142" fmla="*/ 3248167 w 6252950"/>
                <a:gd name="connsiteY142" fmla="*/ 2999096 h 4515134"/>
                <a:gd name="connsiteX143" fmla="*/ 3043451 w 6252950"/>
                <a:gd name="connsiteY143" fmla="*/ 2964976 h 4515134"/>
                <a:gd name="connsiteX144" fmla="*/ 2750024 w 6252950"/>
                <a:gd name="connsiteY144" fmla="*/ 2821675 h 4515134"/>
                <a:gd name="connsiteX145" fmla="*/ 2688609 w 6252950"/>
                <a:gd name="connsiteY145" fmla="*/ 2698845 h 4515134"/>
                <a:gd name="connsiteX146" fmla="*/ 2449773 w 6252950"/>
                <a:gd name="connsiteY146" fmla="*/ 2705669 h 4515134"/>
                <a:gd name="connsiteX147" fmla="*/ 2286000 w 6252950"/>
                <a:gd name="connsiteY147" fmla="*/ 2698845 h 4515134"/>
                <a:gd name="connsiteX148" fmla="*/ 2094931 w 6252950"/>
                <a:gd name="connsiteY148" fmla="*/ 2521424 h 4515134"/>
                <a:gd name="connsiteX149" fmla="*/ 1958454 w 6252950"/>
                <a:gd name="connsiteY149" fmla="*/ 2494129 h 4515134"/>
                <a:gd name="connsiteX150" fmla="*/ 1869743 w 6252950"/>
                <a:gd name="connsiteY150" fmla="*/ 2630606 h 4515134"/>
                <a:gd name="connsiteX151" fmla="*/ 1808328 w 6252950"/>
                <a:gd name="connsiteY151" fmla="*/ 2951329 h 4515134"/>
                <a:gd name="connsiteX152" fmla="*/ 1685499 w 6252950"/>
                <a:gd name="connsiteY152" fmla="*/ 3087806 h 4515134"/>
                <a:gd name="connsiteX153" fmla="*/ 1569493 w 6252950"/>
                <a:gd name="connsiteY153" fmla="*/ 3135573 h 4515134"/>
                <a:gd name="connsiteX154" fmla="*/ 1235122 w 6252950"/>
                <a:gd name="connsiteY154" fmla="*/ 2917209 h 4515134"/>
                <a:gd name="connsiteX155" fmla="*/ 1166884 w 6252950"/>
                <a:gd name="connsiteY155" fmla="*/ 2821675 h 4515134"/>
                <a:gd name="connsiteX156" fmla="*/ 1037230 w 6252950"/>
                <a:gd name="connsiteY156" fmla="*/ 2760260 h 4515134"/>
                <a:gd name="connsiteX157" fmla="*/ 1009934 w 6252950"/>
                <a:gd name="connsiteY157" fmla="*/ 2576015 h 4515134"/>
                <a:gd name="connsiteX158" fmla="*/ 928048 w 6252950"/>
                <a:gd name="connsiteY158" fmla="*/ 2391770 h 4515134"/>
                <a:gd name="connsiteX159" fmla="*/ 921224 w 6252950"/>
                <a:gd name="connsiteY159" fmla="*/ 2255293 h 4515134"/>
                <a:gd name="connsiteX160" fmla="*/ 1037230 w 6252950"/>
                <a:gd name="connsiteY160" fmla="*/ 2207526 h 4515134"/>
                <a:gd name="connsiteX161" fmla="*/ 1139588 w 6252950"/>
                <a:gd name="connsiteY161" fmla="*/ 2125639 h 4515134"/>
                <a:gd name="connsiteX162" fmla="*/ 1146412 w 6252950"/>
                <a:gd name="connsiteY162" fmla="*/ 1920923 h 4515134"/>
                <a:gd name="connsiteX163" fmla="*/ 1057702 w 6252950"/>
                <a:gd name="connsiteY163" fmla="*/ 1709382 h 4515134"/>
                <a:gd name="connsiteX164" fmla="*/ 1009934 w 6252950"/>
                <a:gd name="connsiteY164" fmla="*/ 1470547 h 4515134"/>
                <a:gd name="connsiteX165" fmla="*/ 921224 w 6252950"/>
                <a:gd name="connsiteY165" fmla="*/ 1347717 h 4515134"/>
                <a:gd name="connsiteX166" fmla="*/ 818866 w 6252950"/>
                <a:gd name="connsiteY166" fmla="*/ 1279478 h 4515134"/>
                <a:gd name="connsiteX167" fmla="*/ 627797 w 6252950"/>
                <a:gd name="connsiteY167" fmla="*/ 1218063 h 4515134"/>
                <a:gd name="connsiteX168" fmla="*/ 586854 w 6252950"/>
                <a:gd name="connsiteY168" fmla="*/ 1143000 h 4515134"/>
                <a:gd name="connsiteX169" fmla="*/ 491319 w 6252950"/>
                <a:gd name="connsiteY169" fmla="*/ 1047466 h 4515134"/>
                <a:gd name="connsiteX170" fmla="*/ 395785 w 6252950"/>
                <a:gd name="connsiteY170" fmla="*/ 1170296 h 4515134"/>
                <a:gd name="connsiteX171" fmla="*/ 334370 w 6252950"/>
                <a:gd name="connsiteY171" fmla="*/ 1204415 h 4515134"/>
                <a:gd name="connsiteX172" fmla="*/ 279779 w 6252950"/>
                <a:gd name="connsiteY172" fmla="*/ 1415956 h 4515134"/>
                <a:gd name="connsiteX173" fmla="*/ 191069 w 6252950"/>
                <a:gd name="connsiteY173" fmla="*/ 1299950 h 4515134"/>
                <a:gd name="connsiteX174" fmla="*/ 136478 w 6252950"/>
                <a:gd name="connsiteY174" fmla="*/ 1272654 h 4515134"/>
                <a:gd name="connsiteX175" fmla="*/ 88710 w 6252950"/>
                <a:gd name="connsiteY175" fmla="*/ 1197591 h 4515134"/>
                <a:gd name="connsiteX176" fmla="*/ 34119 w 6252950"/>
                <a:gd name="connsiteY176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729552 w 6252950"/>
                <a:gd name="connsiteY117" fmla="*/ 255896 h 4515134"/>
                <a:gd name="connsiteX118" fmla="*/ 2879678 w 6252950"/>
                <a:gd name="connsiteY118" fmla="*/ 501556 h 4515134"/>
                <a:gd name="connsiteX119" fmla="*/ 2982036 w 6252950"/>
                <a:gd name="connsiteY119" fmla="*/ 719920 h 4515134"/>
                <a:gd name="connsiteX120" fmla="*/ 3179928 w 6252950"/>
                <a:gd name="connsiteY120" fmla="*/ 706272 h 4515134"/>
                <a:gd name="connsiteX121" fmla="*/ 3418764 w 6252950"/>
                <a:gd name="connsiteY121" fmla="*/ 678976 h 4515134"/>
                <a:gd name="connsiteX122" fmla="*/ 3630305 w 6252950"/>
                <a:gd name="connsiteY122" fmla="*/ 788159 h 4515134"/>
                <a:gd name="connsiteX123" fmla="*/ 3650776 w 6252950"/>
                <a:gd name="connsiteY123" fmla="*/ 876869 h 4515134"/>
                <a:gd name="connsiteX124" fmla="*/ 3562066 w 6252950"/>
                <a:gd name="connsiteY124" fmla="*/ 904164 h 4515134"/>
                <a:gd name="connsiteX125" fmla="*/ 3521122 w 6252950"/>
                <a:gd name="connsiteY125" fmla="*/ 938284 h 4515134"/>
                <a:gd name="connsiteX126" fmla="*/ 3643952 w 6252950"/>
                <a:gd name="connsiteY126" fmla="*/ 1013347 h 4515134"/>
                <a:gd name="connsiteX127" fmla="*/ 3910084 w 6252950"/>
                <a:gd name="connsiteY127" fmla="*/ 1095233 h 4515134"/>
                <a:gd name="connsiteX128" fmla="*/ 4067033 w 6252950"/>
                <a:gd name="connsiteY128" fmla="*/ 1183944 h 4515134"/>
                <a:gd name="connsiteX129" fmla="*/ 4183039 w 6252950"/>
                <a:gd name="connsiteY129" fmla="*/ 1190767 h 4515134"/>
                <a:gd name="connsiteX130" fmla="*/ 4326340 w 6252950"/>
                <a:gd name="connsiteY130" fmla="*/ 1143000 h 4515134"/>
                <a:gd name="connsiteX131" fmla="*/ 4517409 w 6252950"/>
                <a:gd name="connsiteY131" fmla="*/ 1245359 h 4515134"/>
                <a:gd name="connsiteX132" fmla="*/ 4701654 w 6252950"/>
                <a:gd name="connsiteY132" fmla="*/ 1518314 h 4515134"/>
                <a:gd name="connsiteX133" fmla="*/ 4728949 w 6252950"/>
                <a:gd name="connsiteY133" fmla="*/ 1743502 h 4515134"/>
                <a:gd name="connsiteX134" fmla="*/ 4565176 w 6252950"/>
                <a:gd name="connsiteY134" fmla="*/ 1914099 h 4515134"/>
                <a:gd name="connsiteX135" fmla="*/ 4503761 w 6252950"/>
                <a:gd name="connsiteY135" fmla="*/ 1900451 h 4515134"/>
                <a:gd name="connsiteX136" fmla="*/ 4217158 w 6252950"/>
                <a:gd name="connsiteY136" fmla="*/ 2091520 h 4515134"/>
                <a:gd name="connsiteX137" fmla="*/ 3821373 w 6252950"/>
                <a:gd name="connsiteY137" fmla="*/ 2439538 h 4515134"/>
                <a:gd name="connsiteX138" fmla="*/ 3712191 w 6252950"/>
                <a:gd name="connsiteY138" fmla="*/ 2576015 h 4515134"/>
                <a:gd name="connsiteX139" fmla="*/ 3582537 w 6252950"/>
                <a:gd name="connsiteY139" fmla="*/ 2958153 h 4515134"/>
                <a:gd name="connsiteX140" fmla="*/ 3459708 w 6252950"/>
                <a:gd name="connsiteY140" fmla="*/ 3060511 h 4515134"/>
                <a:gd name="connsiteX141" fmla="*/ 3248167 w 6252950"/>
                <a:gd name="connsiteY141" fmla="*/ 2999096 h 4515134"/>
                <a:gd name="connsiteX142" fmla="*/ 3043451 w 6252950"/>
                <a:gd name="connsiteY142" fmla="*/ 2964976 h 4515134"/>
                <a:gd name="connsiteX143" fmla="*/ 2750024 w 6252950"/>
                <a:gd name="connsiteY143" fmla="*/ 2821675 h 4515134"/>
                <a:gd name="connsiteX144" fmla="*/ 2688609 w 6252950"/>
                <a:gd name="connsiteY144" fmla="*/ 2698845 h 4515134"/>
                <a:gd name="connsiteX145" fmla="*/ 2449773 w 6252950"/>
                <a:gd name="connsiteY145" fmla="*/ 2705669 h 4515134"/>
                <a:gd name="connsiteX146" fmla="*/ 2286000 w 6252950"/>
                <a:gd name="connsiteY146" fmla="*/ 2698845 h 4515134"/>
                <a:gd name="connsiteX147" fmla="*/ 2094931 w 6252950"/>
                <a:gd name="connsiteY147" fmla="*/ 2521424 h 4515134"/>
                <a:gd name="connsiteX148" fmla="*/ 1958454 w 6252950"/>
                <a:gd name="connsiteY148" fmla="*/ 2494129 h 4515134"/>
                <a:gd name="connsiteX149" fmla="*/ 1869743 w 6252950"/>
                <a:gd name="connsiteY149" fmla="*/ 2630606 h 4515134"/>
                <a:gd name="connsiteX150" fmla="*/ 1808328 w 6252950"/>
                <a:gd name="connsiteY150" fmla="*/ 2951329 h 4515134"/>
                <a:gd name="connsiteX151" fmla="*/ 1685499 w 6252950"/>
                <a:gd name="connsiteY151" fmla="*/ 3087806 h 4515134"/>
                <a:gd name="connsiteX152" fmla="*/ 1569493 w 6252950"/>
                <a:gd name="connsiteY152" fmla="*/ 3135573 h 4515134"/>
                <a:gd name="connsiteX153" fmla="*/ 1235122 w 6252950"/>
                <a:gd name="connsiteY153" fmla="*/ 2917209 h 4515134"/>
                <a:gd name="connsiteX154" fmla="*/ 1166884 w 6252950"/>
                <a:gd name="connsiteY154" fmla="*/ 2821675 h 4515134"/>
                <a:gd name="connsiteX155" fmla="*/ 1037230 w 6252950"/>
                <a:gd name="connsiteY155" fmla="*/ 2760260 h 4515134"/>
                <a:gd name="connsiteX156" fmla="*/ 1009934 w 6252950"/>
                <a:gd name="connsiteY156" fmla="*/ 2576015 h 4515134"/>
                <a:gd name="connsiteX157" fmla="*/ 928048 w 6252950"/>
                <a:gd name="connsiteY157" fmla="*/ 2391770 h 4515134"/>
                <a:gd name="connsiteX158" fmla="*/ 921224 w 6252950"/>
                <a:gd name="connsiteY158" fmla="*/ 2255293 h 4515134"/>
                <a:gd name="connsiteX159" fmla="*/ 1037230 w 6252950"/>
                <a:gd name="connsiteY159" fmla="*/ 2207526 h 4515134"/>
                <a:gd name="connsiteX160" fmla="*/ 1139588 w 6252950"/>
                <a:gd name="connsiteY160" fmla="*/ 2125639 h 4515134"/>
                <a:gd name="connsiteX161" fmla="*/ 1146412 w 6252950"/>
                <a:gd name="connsiteY161" fmla="*/ 1920923 h 4515134"/>
                <a:gd name="connsiteX162" fmla="*/ 1057702 w 6252950"/>
                <a:gd name="connsiteY162" fmla="*/ 1709382 h 4515134"/>
                <a:gd name="connsiteX163" fmla="*/ 1009934 w 6252950"/>
                <a:gd name="connsiteY163" fmla="*/ 1470547 h 4515134"/>
                <a:gd name="connsiteX164" fmla="*/ 921224 w 6252950"/>
                <a:gd name="connsiteY164" fmla="*/ 1347717 h 4515134"/>
                <a:gd name="connsiteX165" fmla="*/ 818866 w 6252950"/>
                <a:gd name="connsiteY165" fmla="*/ 1279478 h 4515134"/>
                <a:gd name="connsiteX166" fmla="*/ 627797 w 6252950"/>
                <a:gd name="connsiteY166" fmla="*/ 1218063 h 4515134"/>
                <a:gd name="connsiteX167" fmla="*/ 586854 w 6252950"/>
                <a:gd name="connsiteY167" fmla="*/ 1143000 h 4515134"/>
                <a:gd name="connsiteX168" fmla="*/ 491319 w 6252950"/>
                <a:gd name="connsiteY168" fmla="*/ 1047466 h 4515134"/>
                <a:gd name="connsiteX169" fmla="*/ 395785 w 6252950"/>
                <a:gd name="connsiteY169" fmla="*/ 1170296 h 4515134"/>
                <a:gd name="connsiteX170" fmla="*/ 334370 w 6252950"/>
                <a:gd name="connsiteY170" fmla="*/ 1204415 h 4515134"/>
                <a:gd name="connsiteX171" fmla="*/ 279779 w 6252950"/>
                <a:gd name="connsiteY171" fmla="*/ 1415956 h 4515134"/>
                <a:gd name="connsiteX172" fmla="*/ 191069 w 6252950"/>
                <a:gd name="connsiteY172" fmla="*/ 1299950 h 4515134"/>
                <a:gd name="connsiteX173" fmla="*/ 136478 w 6252950"/>
                <a:gd name="connsiteY173" fmla="*/ 1272654 h 4515134"/>
                <a:gd name="connsiteX174" fmla="*/ 88710 w 6252950"/>
                <a:gd name="connsiteY174" fmla="*/ 1197591 h 4515134"/>
                <a:gd name="connsiteX175" fmla="*/ 34119 w 6252950"/>
                <a:gd name="connsiteY175" fmla="*/ 1190767 h 4515134"/>
                <a:gd name="connsiteX0" fmla="*/ 34119 w 6252950"/>
                <a:gd name="connsiteY0" fmla="*/ 1190767 h 4515134"/>
                <a:gd name="connsiteX1" fmla="*/ 20472 w 6252950"/>
                <a:gd name="connsiteY1" fmla="*/ 1252182 h 4515134"/>
                <a:gd name="connsiteX2" fmla="*/ 61415 w 6252950"/>
                <a:gd name="connsiteY2" fmla="*/ 1293126 h 4515134"/>
                <a:gd name="connsiteX3" fmla="*/ 13648 w 6252950"/>
                <a:gd name="connsiteY3" fmla="*/ 1327245 h 4515134"/>
                <a:gd name="connsiteX4" fmla="*/ 143302 w 6252950"/>
                <a:gd name="connsiteY4" fmla="*/ 1456899 h 4515134"/>
                <a:gd name="connsiteX5" fmla="*/ 116006 w 6252950"/>
                <a:gd name="connsiteY5" fmla="*/ 1613848 h 4515134"/>
                <a:gd name="connsiteX6" fmla="*/ 197893 w 6252950"/>
                <a:gd name="connsiteY6" fmla="*/ 1654791 h 4515134"/>
                <a:gd name="connsiteX7" fmla="*/ 293427 w 6252950"/>
                <a:gd name="connsiteY7" fmla="*/ 1811741 h 4515134"/>
                <a:gd name="connsiteX8" fmla="*/ 388961 w 6252950"/>
                <a:gd name="connsiteY8" fmla="*/ 1825388 h 4515134"/>
                <a:gd name="connsiteX9" fmla="*/ 436728 w 6252950"/>
                <a:gd name="connsiteY9" fmla="*/ 1839036 h 4515134"/>
                <a:gd name="connsiteX10" fmla="*/ 409433 w 6252950"/>
                <a:gd name="connsiteY10" fmla="*/ 1907275 h 4515134"/>
                <a:gd name="connsiteX11" fmla="*/ 464024 w 6252950"/>
                <a:gd name="connsiteY11" fmla="*/ 1948218 h 4515134"/>
                <a:gd name="connsiteX12" fmla="*/ 464024 w 6252950"/>
                <a:gd name="connsiteY12" fmla="*/ 2030105 h 4515134"/>
                <a:gd name="connsiteX13" fmla="*/ 388961 w 6252950"/>
                <a:gd name="connsiteY13" fmla="*/ 2200702 h 4515134"/>
                <a:gd name="connsiteX14" fmla="*/ 313899 w 6252950"/>
                <a:gd name="connsiteY14" fmla="*/ 2227997 h 4515134"/>
                <a:gd name="connsiteX15" fmla="*/ 348018 w 6252950"/>
                <a:gd name="connsiteY15" fmla="*/ 2330356 h 4515134"/>
                <a:gd name="connsiteX16" fmla="*/ 443552 w 6252950"/>
                <a:gd name="connsiteY16" fmla="*/ 2398594 h 4515134"/>
                <a:gd name="connsiteX17" fmla="*/ 511791 w 6252950"/>
                <a:gd name="connsiteY17" fmla="*/ 2610135 h 4515134"/>
                <a:gd name="connsiteX18" fmla="*/ 566382 w 6252950"/>
                <a:gd name="connsiteY18" fmla="*/ 2664726 h 4515134"/>
                <a:gd name="connsiteX19" fmla="*/ 600502 w 6252950"/>
                <a:gd name="connsiteY19" fmla="*/ 2814851 h 4515134"/>
                <a:gd name="connsiteX20" fmla="*/ 818866 w 6252950"/>
                <a:gd name="connsiteY20" fmla="*/ 3074159 h 4515134"/>
                <a:gd name="connsiteX21" fmla="*/ 859809 w 6252950"/>
                <a:gd name="connsiteY21" fmla="*/ 2999096 h 4515134"/>
                <a:gd name="connsiteX22" fmla="*/ 1016758 w 6252950"/>
                <a:gd name="connsiteY22" fmla="*/ 3087806 h 4515134"/>
                <a:gd name="connsiteX23" fmla="*/ 1003110 w 6252950"/>
                <a:gd name="connsiteY23" fmla="*/ 3169693 h 4515134"/>
                <a:gd name="connsiteX24" fmla="*/ 1153236 w 6252950"/>
                <a:gd name="connsiteY24" fmla="*/ 3299347 h 4515134"/>
                <a:gd name="connsiteX25" fmla="*/ 1187355 w 6252950"/>
                <a:gd name="connsiteY25" fmla="*/ 3401705 h 4515134"/>
                <a:gd name="connsiteX26" fmla="*/ 1419367 w 6252950"/>
                <a:gd name="connsiteY26" fmla="*/ 3551830 h 4515134"/>
                <a:gd name="connsiteX27" fmla="*/ 1521725 w 6252950"/>
                <a:gd name="connsiteY27" fmla="*/ 3510887 h 4515134"/>
                <a:gd name="connsiteX28" fmla="*/ 1644555 w 6252950"/>
                <a:gd name="connsiteY28" fmla="*/ 3510887 h 4515134"/>
                <a:gd name="connsiteX29" fmla="*/ 1985749 w 6252950"/>
                <a:gd name="connsiteY29" fmla="*/ 3838433 h 4515134"/>
                <a:gd name="connsiteX30" fmla="*/ 2060812 w 6252950"/>
                <a:gd name="connsiteY30" fmla="*/ 3995382 h 4515134"/>
                <a:gd name="connsiteX31" fmla="*/ 2122227 w 6252950"/>
                <a:gd name="connsiteY31" fmla="*/ 4084093 h 4515134"/>
                <a:gd name="connsiteX32" fmla="*/ 2067636 w 6252950"/>
                <a:gd name="connsiteY32" fmla="*/ 4227394 h 4515134"/>
                <a:gd name="connsiteX33" fmla="*/ 2122227 w 6252950"/>
                <a:gd name="connsiteY33" fmla="*/ 4268338 h 4515134"/>
                <a:gd name="connsiteX34" fmla="*/ 2081284 w 6252950"/>
                <a:gd name="connsiteY34" fmla="*/ 4363872 h 4515134"/>
                <a:gd name="connsiteX35" fmla="*/ 2204113 w 6252950"/>
                <a:gd name="connsiteY35" fmla="*/ 4452582 h 4515134"/>
                <a:gd name="connsiteX36" fmla="*/ 2333767 w 6252950"/>
                <a:gd name="connsiteY36" fmla="*/ 4411639 h 4515134"/>
                <a:gd name="connsiteX37" fmla="*/ 2490716 w 6252950"/>
                <a:gd name="connsiteY37" fmla="*/ 4513997 h 4515134"/>
                <a:gd name="connsiteX38" fmla="*/ 2606722 w 6252950"/>
                <a:gd name="connsiteY38" fmla="*/ 4418463 h 4515134"/>
                <a:gd name="connsiteX39" fmla="*/ 2627194 w 6252950"/>
                <a:gd name="connsiteY39" fmla="*/ 4322929 h 4515134"/>
                <a:gd name="connsiteX40" fmla="*/ 2709081 w 6252950"/>
                <a:gd name="connsiteY40" fmla="*/ 4404815 h 4515134"/>
                <a:gd name="connsiteX41" fmla="*/ 2736376 w 6252950"/>
                <a:gd name="connsiteY41" fmla="*/ 4411639 h 4515134"/>
                <a:gd name="connsiteX42" fmla="*/ 2811439 w 6252950"/>
                <a:gd name="connsiteY42" fmla="*/ 4377520 h 4515134"/>
                <a:gd name="connsiteX43" fmla="*/ 2866030 w 6252950"/>
                <a:gd name="connsiteY43" fmla="*/ 4445759 h 4515134"/>
                <a:gd name="connsiteX44" fmla="*/ 2927445 w 6252950"/>
                <a:gd name="connsiteY44" fmla="*/ 4445759 h 4515134"/>
                <a:gd name="connsiteX45" fmla="*/ 2900149 w 6252950"/>
                <a:gd name="connsiteY45" fmla="*/ 4309281 h 4515134"/>
                <a:gd name="connsiteX46" fmla="*/ 2920621 w 6252950"/>
                <a:gd name="connsiteY46" fmla="*/ 4241042 h 4515134"/>
                <a:gd name="connsiteX47" fmla="*/ 3016155 w 6252950"/>
                <a:gd name="connsiteY47" fmla="*/ 4070445 h 4515134"/>
                <a:gd name="connsiteX48" fmla="*/ 3152633 w 6252950"/>
                <a:gd name="connsiteY48" fmla="*/ 4145508 h 4515134"/>
                <a:gd name="connsiteX49" fmla="*/ 3207224 w 6252950"/>
                <a:gd name="connsiteY49" fmla="*/ 4118212 h 4515134"/>
                <a:gd name="connsiteX50" fmla="*/ 3173105 w 6252950"/>
                <a:gd name="connsiteY50" fmla="*/ 4015854 h 4515134"/>
                <a:gd name="connsiteX51" fmla="*/ 3214048 w 6252950"/>
                <a:gd name="connsiteY51" fmla="*/ 3920320 h 4515134"/>
                <a:gd name="connsiteX52" fmla="*/ 3179928 w 6252950"/>
                <a:gd name="connsiteY52" fmla="*/ 3886200 h 4515134"/>
                <a:gd name="connsiteX53" fmla="*/ 3207224 w 6252950"/>
                <a:gd name="connsiteY53" fmla="*/ 3783842 h 4515134"/>
                <a:gd name="connsiteX54" fmla="*/ 3193576 w 6252950"/>
                <a:gd name="connsiteY54" fmla="*/ 3654188 h 4515134"/>
                <a:gd name="connsiteX55" fmla="*/ 3234519 w 6252950"/>
                <a:gd name="connsiteY55" fmla="*/ 3640541 h 4515134"/>
                <a:gd name="connsiteX56" fmla="*/ 3398293 w 6252950"/>
                <a:gd name="connsiteY56" fmla="*/ 3695132 h 4515134"/>
                <a:gd name="connsiteX57" fmla="*/ 3459708 w 6252950"/>
                <a:gd name="connsiteY57" fmla="*/ 3783842 h 4515134"/>
                <a:gd name="connsiteX58" fmla="*/ 3514299 w 6252950"/>
                <a:gd name="connsiteY58" fmla="*/ 3722427 h 4515134"/>
                <a:gd name="connsiteX59" fmla="*/ 3643952 w 6252950"/>
                <a:gd name="connsiteY59" fmla="*/ 3701956 h 4515134"/>
                <a:gd name="connsiteX60" fmla="*/ 3766782 w 6252950"/>
                <a:gd name="connsiteY60" fmla="*/ 3797490 h 4515134"/>
                <a:gd name="connsiteX61" fmla="*/ 3882788 w 6252950"/>
                <a:gd name="connsiteY61" fmla="*/ 3858905 h 4515134"/>
                <a:gd name="connsiteX62" fmla="*/ 4107976 w 6252950"/>
                <a:gd name="connsiteY62" fmla="*/ 3695132 h 4515134"/>
                <a:gd name="connsiteX63" fmla="*/ 4223982 w 6252950"/>
                <a:gd name="connsiteY63" fmla="*/ 3422176 h 4515134"/>
                <a:gd name="connsiteX64" fmla="*/ 4217158 w 6252950"/>
                <a:gd name="connsiteY64" fmla="*/ 3101454 h 4515134"/>
                <a:gd name="connsiteX65" fmla="*/ 4264925 w 6252950"/>
                <a:gd name="connsiteY65" fmla="*/ 2958153 h 4515134"/>
                <a:gd name="connsiteX66" fmla="*/ 4449170 w 6252950"/>
                <a:gd name="connsiteY66" fmla="*/ 2958153 h 4515134"/>
                <a:gd name="connsiteX67" fmla="*/ 4667534 w 6252950"/>
                <a:gd name="connsiteY67" fmla="*/ 2876266 h 4515134"/>
                <a:gd name="connsiteX68" fmla="*/ 4804012 w 6252950"/>
                <a:gd name="connsiteY68" fmla="*/ 2808027 h 4515134"/>
                <a:gd name="connsiteX69" fmla="*/ 4885899 w 6252950"/>
                <a:gd name="connsiteY69" fmla="*/ 2794379 h 4515134"/>
                <a:gd name="connsiteX70" fmla="*/ 5042848 w 6252950"/>
                <a:gd name="connsiteY70" fmla="*/ 2869442 h 4515134"/>
                <a:gd name="connsiteX71" fmla="*/ 5213445 w 6252950"/>
                <a:gd name="connsiteY71" fmla="*/ 2855794 h 4515134"/>
                <a:gd name="connsiteX72" fmla="*/ 5356746 w 6252950"/>
                <a:gd name="connsiteY72" fmla="*/ 2719317 h 4515134"/>
                <a:gd name="connsiteX73" fmla="*/ 5527343 w 6252950"/>
                <a:gd name="connsiteY73" fmla="*/ 2466833 h 4515134"/>
                <a:gd name="connsiteX74" fmla="*/ 5807122 w 6252950"/>
                <a:gd name="connsiteY74" fmla="*/ 2398594 h 4515134"/>
                <a:gd name="connsiteX75" fmla="*/ 6100549 w 6252950"/>
                <a:gd name="connsiteY75" fmla="*/ 2350827 h 4515134"/>
                <a:gd name="connsiteX76" fmla="*/ 6237027 w 6252950"/>
                <a:gd name="connsiteY76" fmla="*/ 2193878 h 4515134"/>
                <a:gd name="connsiteX77" fmla="*/ 6196084 w 6252950"/>
                <a:gd name="connsiteY77" fmla="*/ 2030105 h 4515134"/>
                <a:gd name="connsiteX78" fmla="*/ 6121021 w 6252950"/>
                <a:gd name="connsiteY78" fmla="*/ 1982338 h 4515134"/>
                <a:gd name="connsiteX79" fmla="*/ 6080078 w 6252950"/>
                <a:gd name="connsiteY79" fmla="*/ 1791269 h 4515134"/>
                <a:gd name="connsiteX80" fmla="*/ 5848066 w 6252950"/>
                <a:gd name="connsiteY80" fmla="*/ 1634320 h 4515134"/>
                <a:gd name="connsiteX81" fmla="*/ 5711588 w 6252950"/>
                <a:gd name="connsiteY81" fmla="*/ 1456899 h 4515134"/>
                <a:gd name="connsiteX82" fmla="*/ 5479576 w 6252950"/>
                <a:gd name="connsiteY82" fmla="*/ 1361364 h 4515134"/>
                <a:gd name="connsiteX83" fmla="*/ 5254388 w 6252950"/>
                <a:gd name="connsiteY83" fmla="*/ 1340893 h 4515134"/>
                <a:gd name="connsiteX84" fmla="*/ 5124734 w 6252950"/>
                <a:gd name="connsiteY84" fmla="*/ 1422779 h 4515134"/>
                <a:gd name="connsiteX85" fmla="*/ 5124734 w 6252950"/>
                <a:gd name="connsiteY85" fmla="*/ 1497842 h 4515134"/>
                <a:gd name="connsiteX86" fmla="*/ 5008728 w 6252950"/>
                <a:gd name="connsiteY86" fmla="*/ 1586553 h 4515134"/>
                <a:gd name="connsiteX87" fmla="*/ 4920018 w 6252950"/>
                <a:gd name="connsiteY87" fmla="*/ 1566081 h 4515134"/>
                <a:gd name="connsiteX88" fmla="*/ 4797188 w 6252950"/>
                <a:gd name="connsiteY88" fmla="*/ 1354541 h 4515134"/>
                <a:gd name="connsiteX89" fmla="*/ 4660710 w 6252950"/>
                <a:gd name="connsiteY89" fmla="*/ 1259006 h 4515134"/>
                <a:gd name="connsiteX90" fmla="*/ 4592472 w 6252950"/>
                <a:gd name="connsiteY90" fmla="*/ 1102057 h 4515134"/>
                <a:gd name="connsiteX91" fmla="*/ 4537881 w 6252950"/>
                <a:gd name="connsiteY91" fmla="*/ 1115705 h 4515134"/>
                <a:gd name="connsiteX92" fmla="*/ 4449170 w 6252950"/>
                <a:gd name="connsiteY92" fmla="*/ 1074762 h 4515134"/>
                <a:gd name="connsiteX93" fmla="*/ 4517409 w 6252950"/>
                <a:gd name="connsiteY93" fmla="*/ 924636 h 4515134"/>
                <a:gd name="connsiteX94" fmla="*/ 4612943 w 6252950"/>
                <a:gd name="connsiteY94" fmla="*/ 931460 h 4515134"/>
                <a:gd name="connsiteX95" fmla="*/ 4688006 w 6252950"/>
                <a:gd name="connsiteY95" fmla="*/ 754039 h 4515134"/>
                <a:gd name="connsiteX96" fmla="*/ 4558352 w 6252950"/>
                <a:gd name="connsiteY96" fmla="*/ 610738 h 4515134"/>
                <a:gd name="connsiteX97" fmla="*/ 4467758 w 6252950"/>
                <a:gd name="connsiteY97" fmla="*/ 628461 h 4515134"/>
                <a:gd name="connsiteX98" fmla="*/ 4394579 w 6252950"/>
                <a:gd name="connsiteY98" fmla="*/ 644857 h 4515134"/>
                <a:gd name="connsiteX99" fmla="*/ 4318806 w 6252950"/>
                <a:gd name="connsiteY99" fmla="*/ 736038 h 4515134"/>
                <a:gd name="connsiteX100" fmla="*/ 4194680 w 6252950"/>
                <a:gd name="connsiteY100" fmla="*/ 785688 h 4515134"/>
                <a:gd name="connsiteX101" fmla="*/ 3957851 w 6252950"/>
                <a:gd name="connsiteY101" fmla="*/ 692624 h 4515134"/>
                <a:gd name="connsiteX102" fmla="*/ 3623481 w 6252950"/>
                <a:gd name="connsiteY102" fmla="*/ 528851 h 4515134"/>
                <a:gd name="connsiteX103" fmla="*/ 3432412 w 6252950"/>
                <a:gd name="connsiteY103" fmla="*/ 549323 h 4515134"/>
                <a:gd name="connsiteX104" fmla="*/ 3227696 w 6252950"/>
                <a:gd name="connsiteY104" fmla="*/ 460612 h 4515134"/>
                <a:gd name="connsiteX105" fmla="*/ 3220872 w 6252950"/>
                <a:gd name="connsiteY105" fmla="*/ 378726 h 4515134"/>
                <a:gd name="connsiteX106" fmla="*/ 3446060 w 6252950"/>
                <a:gd name="connsiteY106" fmla="*/ 228600 h 4515134"/>
                <a:gd name="connsiteX107" fmla="*/ 3418764 w 6252950"/>
                <a:gd name="connsiteY107" fmla="*/ 153538 h 4515134"/>
                <a:gd name="connsiteX108" fmla="*/ 3439236 w 6252950"/>
                <a:gd name="connsiteY108" fmla="*/ 71651 h 4515134"/>
                <a:gd name="connsiteX109" fmla="*/ 3282287 w 6252950"/>
                <a:gd name="connsiteY109" fmla="*/ 10236 h 4515134"/>
                <a:gd name="connsiteX110" fmla="*/ 3138985 w 6252950"/>
                <a:gd name="connsiteY110" fmla="*/ 10236 h 4515134"/>
                <a:gd name="connsiteX111" fmla="*/ 3132161 w 6252950"/>
                <a:gd name="connsiteY111" fmla="*/ 30708 h 4515134"/>
                <a:gd name="connsiteX112" fmla="*/ 3152633 w 6252950"/>
                <a:gd name="connsiteY112" fmla="*/ 85299 h 4515134"/>
                <a:gd name="connsiteX113" fmla="*/ 3132161 w 6252950"/>
                <a:gd name="connsiteY113" fmla="*/ 146714 h 4515134"/>
                <a:gd name="connsiteX114" fmla="*/ 3145809 w 6252950"/>
                <a:gd name="connsiteY114" fmla="*/ 228600 h 4515134"/>
                <a:gd name="connsiteX115" fmla="*/ 3009331 w 6252950"/>
                <a:gd name="connsiteY115" fmla="*/ 255896 h 4515134"/>
                <a:gd name="connsiteX116" fmla="*/ 2913797 w 6252950"/>
                <a:gd name="connsiteY116" fmla="*/ 324135 h 4515134"/>
                <a:gd name="connsiteX117" fmla="*/ 2879678 w 6252950"/>
                <a:gd name="connsiteY117" fmla="*/ 501556 h 4515134"/>
                <a:gd name="connsiteX118" fmla="*/ 2982036 w 6252950"/>
                <a:gd name="connsiteY118" fmla="*/ 719920 h 4515134"/>
                <a:gd name="connsiteX119" fmla="*/ 3179928 w 6252950"/>
                <a:gd name="connsiteY119" fmla="*/ 706272 h 4515134"/>
                <a:gd name="connsiteX120" fmla="*/ 3418764 w 6252950"/>
                <a:gd name="connsiteY120" fmla="*/ 678976 h 4515134"/>
                <a:gd name="connsiteX121" fmla="*/ 3630305 w 6252950"/>
                <a:gd name="connsiteY121" fmla="*/ 788159 h 4515134"/>
                <a:gd name="connsiteX122" fmla="*/ 3650776 w 6252950"/>
                <a:gd name="connsiteY122" fmla="*/ 876869 h 4515134"/>
                <a:gd name="connsiteX123" fmla="*/ 3562066 w 6252950"/>
                <a:gd name="connsiteY123" fmla="*/ 904164 h 4515134"/>
                <a:gd name="connsiteX124" fmla="*/ 3521122 w 6252950"/>
                <a:gd name="connsiteY124" fmla="*/ 938284 h 4515134"/>
                <a:gd name="connsiteX125" fmla="*/ 3643952 w 6252950"/>
                <a:gd name="connsiteY125" fmla="*/ 1013347 h 4515134"/>
                <a:gd name="connsiteX126" fmla="*/ 3910084 w 6252950"/>
                <a:gd name="connsiteY126" fmla="*/ 1095233 h 4515134"/>
                <a:gd name="connsiteX127" fmla="*/ 4067033 w 6252950"/>
                <a:gd name="connsiteY127" fmla="*/ 1183944 h 4515134"/>
                <a:gd name="connsiteX128" fmla="*/ 4183039 w 6252950"/>
                <a:gd name="connsiteY128" fmla="*/ 1190767 h 4515134"/>
                <a:gd name="connsiteX129" fmla="*/ 4326340 w 6252950"/>
                <a:gd name="connsiteY129" fmla="*/ 1143000 h 4515134"/>
                <a:gd name="connsiteX130" fmla="*/ 4517409 w 6252950"/>
                <a:gd name="connsiteY130" fmla="*/ 1245359 h 4515134"/>
                <a:gd name="connsiteX131" fmla="*/ 4701654 w 6252950"/>
                <a:gd name="connsiteY131" fmla="*/ 1518314 h 4515134"/>
                <a:gd name="connsiteX132" fmla="*/ 4728949 w 6252950"/>
                <a:gd name="connsiteY132" fmla="*/ 1743502 h 4515134"/>
                <a:gd name="connsiteX133" fmla="*/ 4565176 w 6252950"/>
                <a:gd name="connsiteY133" fmla="*/ 1914099 h 4515134"/>
                <a:gd name="connsiteX134" fmla="*/ 4503761 w 6252950"/>
                <a:gd name="connsiteY134" fmla="*/ 1900451 h 4515134"/>
                <a:gd name="connsiteX135" fmla="*/ 4217158 w 6252950"/>
                <a:gd name="connsiteY135" fmla="*/ 2091520 h 4515134"/>
                <a:gd name="connsiteX136" fmla="*/ 3821373 w 6252950"/>
                <a:gd name="connsiteY136" fmla="*/ 2439538 h 4515134"/>
                <a:gd name="connsiteX137" fmla="*/ 3712191 w 6252950"/>
                <a:gd name="connsiteY137" fmla="*/ 2576015 h 4515134"/>
                <a:gd name="connsiteX138" fmla="*/ 3582537 w 6252950"/>
                <a:gd name="connsiteY138" fmla="*/ 2958153 h 4515134"/>
                <a:gd name="connsiteX139" fmla="*/ 3459708 w 6252950"/>
                <a:gd name="connsiteY139" fmla="*/ 3060511 h 4515134"/>
                <a:gd name="connsiteX140" fmla="*/ 3248167 w 6252950"/>
                <a:gd name="connsiteY140" fmla="*/ 2999096 h 4515134"/>
                <a:gd name="connsiteX141" fmla="*/ 3043451 w 6252950"/>
                <a:gd name="connsiteY141" fmla="*/ 2964976 h 4515134"/>
                <a:gd name="connsiteX142" fmla="*/ 2750024 w 6252950"/>
                <a:gd name="connsiteY142" fmla="*/ 2821675 h 4515134"/>
                <a:gd name="connsiteX143" fmla="*/ 2688609 w 6252950"/>
                <a:gd name="connsiteY143" fmla="*/ 2698845 h 4515134"/>
                <a:gd name="connsiteX144" fmla="*/ 2449773 w 6252950"/>
                <a:gd name="connsiteY144" fmla="*/ 2705669 h 4515134"/>
                <a:gd name="connsiteX145" fmla="*/ 2286000 w 6252950"/>
                <a:gd name="connsiteY145" fmla="*/ 2698845 h 4515134"/>
                <a:gd name="connsiteX146" fmla="*/ 2094931 w 6252950"/>
                <a:gd name="connsiteY146" fmla="*/ 2521424 h 4515134"/>
                <a:gd name="connsiteX147" fmla="*/ 1958454 w 6252950"/>
                <a:gd name="connsiteY147" fmla="*/ 2494129 h 4515134"/>
                <a:gd name="connsiteX148" fmla="*/ 1869743 w 6252950"/>
                <a:gd name="connsiteY148" fmla="*/ 2630606 h 4515134"/>
                <a:gd name="connsiteX149" fmla="*/ 1808328 w 6252950"/>
                <a:gd name="connsiteY149" fmla="*/ 2951329 h 4515134"/>
                <a:gd name="connsiteX150" fmla="*/ 1685499 w 6252950"/>
                <a:gd name="connsiteY150" fmla="*/ 3087806 h 4515134"/>
                <a:gd name="connsiteX151" fmla="*/ 1569493 w 6252950"/>
                <a:gd name="connsiteY151" fmla="*/ 3135573 h 4515134"/>
                <a:gd name="connsiteX152" fmla="*/ 1235122 w 6252950"/>
                <a:gd name="connsiteY152" fmla="*/ 2917209 h 4515134"/>
                <a:gd name="connsiteX153" fmla="*/ 1166884 w 6252950"/>
                <a:gd name="connsiteY153" fmla="*/ 2821675 h 4515134"/>
                <a:gd name="connsiteX154" fmla="*/ 1037230 w 6252950"/>
                <a:gd name="connsiteY154" fmla="*/ 2760260 h 4515134"/>
                <a:gd name="connsiteX155" fmla="*/ 1009934 w 6252950"/>
                <a:gd name="connsiteY155" fmla="*/ 2576015 h 4515134"/>
                <a:gd name="connsiteX156" fmla="*/ 928048 w 6252950"/>
                <a:gd name="connsiteY156" fmla="*/ 2391770 h 4515134"/>
                <a:gd name="connsiteX157" fmla="*/ 921224 w 6252950"/>
                <a:gd name="connsiteY157" fmla="*/ 2255293 h 4515134"/>
                <a:gd name="connsiteX158" fmla="*/ 1037230 w 6252950"/>
                <a:gd name="connsiteY158" fmla="*/ 2207526 h 4515134"/>
                <a:gd name="connsiteX159" fmla="*/ 1139588 w 6252950"/>
                <a:gd name="connsiteY159" fmla="*/ 2125639 h 4515134"/>
                <a:gd name="connsiteX160" fmla="*/ 1146412 w 6252950"/>
                <a:gd name="connsiteY160" fmla="*/ 1920923 h 4515134"/>
                <a:gd name="connsiteX161" fmla="*/ 1057702 w 6252950"/>
                <a:gd name="connsiteY161" fmla="*/ 1709382 h 4515134"/>
                <a:gd name="connsiteX162" fmla="*/ 1009934 w 6252950"/>
                <a:gd name="connsiteY162" fmla="*/ 1470547 h 4515134"/>
                <a:gd name="connsiteX163" fmla="*/ 921224 w 6252950"/>
                <a:gd name="connsiteY163" fmla="*/ 1347717 h 4515134"/>
                <a:gd name="connsiteX164" fmla="*/ 818866 w 6252950"/>
                <a:gd name="connsiteY164" fmla="*/ 1279478 h 4515134"/>
                <a:gd name="connsiteX165" fmla="*/ 627797 w 6252950"/>
                <a:gd name="connsiteY165" fmla="*/ 1218063 h 4515134"/>
                <a:gd name="connsiteX166" fmla="*/ 586854 w 6252950"/>
                <a:gd name="connsiteY166" fmla="*/ 1143000 h 4515134"/>
                <a:gd name="connsiteX167" fmla="*/ 491319 w 6252950"/>
                <a:gd name="connsiteY167" fmla="*/ 1047466 h 4515134"/>
                <a:gd name="connsiteX168" fmla="*/ 395785 w 6252950"/>
                <a:gd name="connsiteY168" fmla="*/ 1170296 h 4515134"/>
                <a:gd name="connsiteX169" fmla="*/ 334370 w 6252950"/>
                <a:gd name="connsiteY169" fmla="*/ 1204415 h 4515134"/>
                <a:gd name="connsiteX170" fmla="*/ 279779 w 6252950"/>
                <a:gd name="connsiteY170" fmla="*/ 1415956 h 4515134"/>
                <a:gd name="connsiteX171" fmla="*/ 191069 w 6252950"/>
                <a:gd name="connsiteY171" fmla="*/ 1299950 h 4515134"/>
                <a:gd name="connsiteX172" fmla="*/ 136478 w 6252950"/>
                <a:gd name="connsiteY172" fmla="*/ 1272654 h 4515134"/>
                <a:gd name="connsiteX173" fmla="*/ 88710 w 6252950"/>
                <a:gd name="connsiteY173" fmla="*/ 1197591 h 4515134"/>
                <a:gd name="connsiteX174" fmla="*/ 34119 w 6252950"/>
                <a:gd name="connsiteY174" fmla="*/ 1190767 h 4515134"/>
                <a:gd name="connsiteX0" fmla="*/ 34119 w 6252950"/>
                <a:gd name="connsiteY0" fmla="*/ 1193042 h 4517409"/>
                <a:gd name="connsiteX1" fmla="*/ 20472 w 6252950"/>
                <a:gd name="connsiteY1" fmla="*/ 1254457 h 4517409"/>
                <a:gd name="connsiteX2" fmla="*/ 61415 w 6252950"/>
                <a:gd name="connsiteY2" fmla="*/ 1295401 h 4517409"/>
                <a:gd name="connsiteX3" fmla="*/ 13648 w 6252950"/>
                <a:gd name="connsiteY3" fmla="*/ 1329520 h 4517409"/>
                <a:gd name="connsiteX4" fmla="*/ 143302 w 6252950"/>
                <a:gd name="connsiteY4" fmla="*/ 1459174 h 4517409"/>
                <a:gd name="connsiteX5" fmla="*/ 116006 w 6252950"/>
                <a:gd name="connsiteY5" fmla="*/ 1616123 h 4517409"/>
                <a:gd name="connsiteX6" fmla="*/ 197893 w 6252950"/>
                <a:gd name="connsiteY6" fmla="*/ 1657066 h 4517409"/>
                <a:gd name="connsiteX7" fmla="*/ 293427 w 6252950"/>
                <a:gd name="connsiteY7" fmla="*/ 1814016 h 4517409"/>
                <a:gd name="connsiteX8" fmla="*/ 388961 w 6252950"/>
                <a:gd name="connsiteY8" fmla="*/ 1827663 h 4517409"/>
                <a:gd name="connsiteX9" fmla="*/ 436728 w 6252950"/>
                <a:gd name="connsiteY9" fmla="*/ 1841311 h 4517409"/>
                <a:gd name="connsiteX10" fmla="*/ 409433 w 6252950"/>
                <a:gd name="connsiteY10" fmla="*/ 1909550 h 4517409"/>
                <a:gd name="connsiteX11" fmla="*/ 464024 w 6252950"/>
                <a:gd name="connsiteY11" fmla="*/ 1950493 h 4517409"/>
                <a:gd name="connsiteX12" fmla="*/ 464024 w 6252950"/>
                <a:gd name="connsiteY12" fmla="*/ 2032380 h 4517409"/>
                <a:gd name="connsiteX13" fmla="*/ 388961 w 6252950"/>
                <a:gd name="connsiteY13" fmla="*/ 2202977 h 4517409"/>
                <a:gd name="connsiteX14" fmla="*/ 313899 w 6252950"/>
                <a:gd name="connsiteY14" fmla="*/ 2230272 h 4517409"/>
                <a:gd name="connsiteX15" fmla="*/ 348018 w 6252950"/>
                <a:gd name="connsiteY15" fmla="*/ 2332631 h 4517409"/>
                <a:gd name="connsiteX16" fmla="*/ 443552 w 6252950"/>
                <a:gd name="connsiteY16" fmla="*/ 2400869 h 4517409"/>
                <a:gd name="connsiteX17" fmla="*/ 511791 w 6252950"/>
                <a:gd name="connsiteY17" fmla="*/ 2612410 h 4517409"/>
                <a:gd name="connsiteX18" fmla="*/ 566382 w 6252950"/>
                <a:gd name="connsiteY18" fmla="*/ 2667001 h 4517409"/>
                <a:gd name="connsiteX19" fmla="*/ 600502 w 6252950"/>
                <a:gd name="connsiteY19" fmla="*/ 2817126 h 4517409"/>
                <a:gd name="connsiteX20" fmla="*/ 818866 w 6252950"/>
                <a:gd name="connsiteY20" fmla="*/ 3076434 h 4517409"/>
                <a:gd name="connsiteX21" fmla="*/ 859809 w 6252950"/>
                <a:gd name="connsiteY21" fmla="*/ 3001371 h 4517409"/>
                <a:gd name="connsiteX22" fmla="*/ 1016758 w 6252950"/>
                <a:gd name="connsiteY22" fmla="*/ 3090081 h 4517409"/>
                <a:gd name="connsiteX23" fmla="*/ 1003110 w 6252950"/>
                <a:gd name="connsiteY23" fmla="*/ 3171968 h 4517409"/>
                <a:gd name="connsiteX24" fmla="*/ 1153236 w 6252950"/>
                <a:gd name="connsiteY24" fmla="*/ 3301622 h 4517409"/>
                <a:gd name="connsiteX25" fmla="*/ 1187355 w 6252950"/>
                <a:gd name="connsiteY25" fmla="*/ 3403980 h 4517409"/>
                <a:gd name="connsiteX26" fmla="*/ 1419367 w 6252950"/>
                <a:gd name="connsiteY26" fmla="*/ 3554105 h 4517409"/>
                <a:gd name="connsiteX27" fmla="*/ 1521725 w 6252950"/>
                <a:gd name="connsiteY27" fmla="*/ 3513162 h 4517409"/>
                <a:gd name="connsiteX28" fmla="*/ 1644555 w 6252950"/>
                <a:gd name="connsiteY28" fmla="*/ 3513162 h 4517409"/>
                <a:gd name="connsiteX29" fmla="*/ 1985749 w 6252950"/>
                <a:gd name="connsiteY29" fmla="*/ 3840708 h 4517409"/>
                <a:gd name="connsiteX30" fmla="*/ 2060812 w 6252950"/>
                <a:gd name="connsiteY30" fmla="*/ 3997657 h 4517409"/>
                <a:gd name="connsiteX31" fmla="*/ 2122227 w 6252950"/>
                <a:gd name="connsiteY31" fmla="*/ 4086368 h 4517409"/>
                <a:gd name="connsiteX32" fmla="*/ 2067636 w 6252950"/>
                <a:gd name="connsiteY32" fmla="*/ 4229669 h 4517409"/>
                <a:gd name="connsiteX33" fmla="*/ 2122227 w 6252950"/>
                <a:gd name="connsiteY33" fmla="*/ 4270613 h 4517409"/>
                <a:gd name="connsiteX34" fmla="*/ 2081284 w 6252950"/>
                <a:gd name="connsiteY34" fmla="*/ 4366147 h 4517409"/>
                <a:gd name="connsiteX35" fmla="*/ 2204113 w 6252950"/>
                <a:gd name="connsiteY35" fmla="*/ 4454857 h 4517409"/>
                <a:gd name="connsiteX36" fmla="*/ 2333767 w 6252950"/>
                <a:gd name="connsiteY36" fmla="*/ 4413914 h 4517409"/>
                <a:gd name="connsiteX37" fmla="*/ 2490716 w 6252950"/>
                <a:gd name="connsiteY37" fmla="*/ 4516272 h 4517409"/>
                <a:gd name="connsiteX38" fmla="*/ 2606722 w 6252950"/>
                <a:gd name="connsiteY38" fmla="*/ 4420738 h 4517409"/>
                <a:gd name="connsiteX39" fmla="*/ 2627194 w 6252950"/>
                <a:gd name="connsiteY39" fmla="*/ 4325204 h 4517409"/>
                <a:gd name="connsiteX40" fmla="*/ 2709081 w 6252950"/>
                <a:gd name="connsiteY40" fmla="*/ 4407090 h 4517409"/>
                <a:gd name="connsiteX41" fmla="*/ 2736376 w 6252950"/>
                <a:gd name="connsiteY41" fmla="*/ 4413914 h 4517409"/>
                <a:gd name="connsiteX42" fmla="*/ 2811439 w 6252950"/>
                <a:gd name="connsiteY42" fmla="*/ 4379795 h 4517409"/>
                <a:gd name="connsiteX43" fmla="*/ 2866030 w 6252950"/>
                <a:gd name="connsiteY43" fmla="*/ 4448034 h 4517409"/>
                <a:gd name="connsiteX44" fmla="*/ 2927445 w 6252950"/>
                <a:gd name="connsiteY44" fmla="*/ 4448034 h 4517409"/>
                <a:gd name="connsiteX45" fmla="*/ 2900149 w 6252950"/>
                <a:gd name="connsiteY45" fmla="*/ 4311556 h 4517409"/>
                <a:gd name="connsiteX46" fmla="*/ 2920621 w 6252950"/>
                <a:gd name="connsiteY46" fmla="*/ 4243317 h 4517409"/>
                <a:gd name="connsiteX47" fmla="*/ 3016155 w 6252950"/>
                <a:gd name="connsiteY47" fmla="*/ 4072720 h 4517409"/>
                <a:gd name="connsiteX48" fmla="*/ 3152633 w 6252950"/>
                <a:gd name="connsiteY48" fmla="*/ 4147783 h 4517409"/>
                <a:gd name="connsiteX49" fmla="*/ 3207224 w 6252950"/>
                <a:gd name="connsiteY49" fmla="*/ 4120487 h 4517409"/>
                <a:gd name="connsiteX50" fmla="*/ 3173105 w 6252950"/>
                <a:gd name="connsiteY50" fmla="*/ 4018129 h 4517409"/>
                <a:gd name="connsiteX51" fmla="*/ 3214048 w 6252950"/>
                <a:gd name="connsiteY51" fmla="*/ 3922595 h 4517409"/>
                <a:gd name="connsiteX52" fmla="*/ 3179928 w 6252950"/>
                <a:gd name="connsiteY52" fmla="*/ 3888475 h 4517409"/>
                <a:gd name="connsiteX53" fmla="*/ 3207224 w 6252950"/>
                <a:gd name="connsiteY53" fmla="*/ 3786117 h 4517409"/>
                <a:gd name="connsiteX54" fmla="*/ 3193576 w 6252950"/>
                <a:gd name="connsiteY54" fmla="*/ 3656463 h 4517409"/>
                <a:gd name="connsiteX55" fmla="*/ 3234519 w 6252950"/>
                <a:gd name="connsiteY55" fmla="*/ 3642816 h 4517409"/>
                <a:gd name="connsiteX56" fmla="*/ 3398293 w 6252950"/>
                <a:gd name="connsiteY56" fmla="*/ 3697407 h 4517409"/>
                <a:gd name="connsiteX57" fmla="*/ 3459708 w 6252950"/>
                <a:gd name="connsiteY57" fmla="*/ 3786117 h 4517409"/>
                <a:gd name="connsiteX58" fmla="*/ 3514299 w 6252950"/>
                <a:gd name="connsiteY58" fmla="*/ 3724702 h 4517409"/>
                <a:gd name="connsiteX59" fmla="*/ 3643952 w 6252950"/>
                <a:gd name="connsiteY59" fmla="*/ 3704231 h 4517409"/>
                <a:gd name="connsiteX60" fmla="*/ 3766782 w 6252950"/>
                <a:gd name="connsiteY60" fmla="*/ 3799765 h 4517409"/>
                <a:gd name="connsiteX61" fmla="*/ 3882788 w 6252950"/>
                <a:gd name="connsiteY61" fmla="*/ 3861180 h 4517409"/>
                <a:gd name="connsiteX62" fmla="*/ 4107976 w 6252950"/>
                <a:gd name="connsiteY62" fmla="*/ 3697407 h 4517409"/>
                <a:gd name="connsiteX63" fmla="*/ 4223982 w 6252950"/>
                <a:gd name="connsiteY63" fmla="*/ 3424451 h 4517409"/>
                <a:gd name="connsiteX64" fmla="*/ 4217158 w 6252950"/>
                <a:gd name="connsiteY64" fmla="*/ 3103729 h 4517409"/>
                <a:gd name="connsiteX65" fmla="*/ 4264925 w 6252950"/>
                <a:gd name="connsiteY65" fmla="*/ 2960428 h 4517409"/>
                <a:gd name="connsiteX66" fmla="*/ 4449170 w 6252950"/>
                <a:gd name="connsiteY66" fmla="*/ 2960428 h 4517409"/>
                <a:gd name="connsiteX67" fmla="*/ 4667534 w 6252950"/>
                <a:gd name="connsiteY67" fmla="*/ 2878541 h 4517409"/>
                <a:gd name="connsiteX68" fmla="*/ 4804012 w 6252950"/>
                <a:gd name="connsiteY68" fmla="*/ 2810302 h 4517409"/>
                <a:gd name="connsiteX69" fmla="*/ 4885899 w 6252950"/>
                <a:gd name="connsiteY69" fmla="*/ 2796654 h 4517409"/>
                <a:gd name="connsiteX70" fmla="*/ 5042848 w 6252950"/>
                <a:gd name="connsiteY70" fmla="*/ 2871717 h 4517409"/>
                <a:gd name="connsiteX71" fmla="*/ 5213445 w 6252950"/>
                <a:gd name="connsiteY71" fmla="*/ 2858069 h 4517409"/>
                <a:gd name="connsiteX72" fmla="*/ 5356746 w 6252950"/>
                <a:gd name="connsiteY72" fmla="*/ 2721592 h 4517409"/>
                <a:gd name="connsiteX73" fmla="*/ 5527343 w 6252950"/>
                <a:gd name="connsiteY73" fmla="*/ 2469108 h 4517409"/>
                <a:gd name="connsiteX74" fmla="*/ 5807122 w 6252950"/>
                <a:gd name="connsiteY74" fmla="*/ 2400869 h 4517409"/>
                <a:gd name="connsiteX75" fmla="*/ 6100549 w 6252950"/>
                <a:gd name="connsiteY75" fmla="*/ 2353102 h 4517409"/>
                <a:gd name="connsiteX76" fmla="*/ 6237027 w 6252950"/>
                <a:gd name="connsiteY76" fmla="*/ 2196153 h 4517409"/>
                <a:gd name="connsiteX77" fmla="*/ 6196084 w 6252950"/>
                <a:gd name="connsiteY77" fmla="*/ 2032380 h 4517409"/>
                <a:gd name="connsiteX78" fmla="*/ 6121021 w 6252950"/>
                <a:gd name="connsiteY78" fmla="*/ 1984613 h 4517409"/>
                <a:gd name="connsiteX79" fmla="*/ 6080078 w 6252950"/>
                <a:gd name="connsiteY79" fmla="*/ 1793544 h 4517409"/>
                <a:gd name="connsiteX80" fmla="*/ 5848066 w 6252950"/>
                <a:gd name="connsiteY80" fmla="*/ 1636595 h 4517409"/>
                <a:gd name="connsiteX81" fmla="*/ 5711588 w 6252950"/>
                <a:gd name="connsiteY81" fmla="*/ 1459174 h 4517409"/>
                <a:gd name="connsiteX82" fmla="*/ 5479576 w 6252950"/>
                <a:gd name="connsiteY82" fmla="*/ 1363639 h 4517409"/>
                <a:gd name="connsiteX83" fmla="*/ 5254388 w 6252950"/>
                <a:gd name="connsiteY83" fmla="*/ 1343168 h 4517409"/>
                <a:gd name="connsiteX84" fmla="*/ 5124734 w 6252950"/>
                <a:gd name="connsiteY84" fmla="*/ 1425054 h 4517409"/>
                <a:gd name="connsiteX85" fmla="*/ 5124734 w 6252950"/>
                <a:gd name="connsiteY85" fmla="*/ 1500117 h 4517409"/>
                <a:gd name="connsiteX86" fmla="*/ 5008728 w 6252950"/>
                <a:gd name="connsiteY86" fmla="*/ 1588828 h 4517409"/>
                <a:gd name="connsiteX87" fmla="*/ 4920018 w 6252950"/>
                <a:gd name="connsiteY87" fmla="*/ 1568356 h 4517409"/>
                <a:gd name="connsiteX88" fmla="*/ 4797188 w 6252950"/>
                <a:gd name="connsiteY88" fmla="*/ 1356816 h 4517409"/>
                <a:gd name="connsiteX89" fmla="*/ 4660710 w 6252950"/>
                <a:gd name="connsiteY89" fmla="*/ 1261281 h 4517409"/>
                <a:gd name="connsiteX90" fmla="*/ 4592472 w 6252950"/>
                <a:gd name="connsiteY90" fmla="*/ 1104332 h 4517409"/>
                <a:gd name="connsiteX91" fmla="*/ 4537881 w 6252950"/>
                <a:gd name="connsiteY91" fmla="*/ 1117980 h 4517409"/>
                <a:gd name="connsiteX92" fmla="*/ 4449170 w 6252950"/>
                <a:gd name="connsiteY92" fmla="*/ 1077037 h 4517409"/>
                <a:gd name="connsiteX93" fmla="*/ 4517409 w 6252950"/>
                <a:gd name="connsiteY93" fmla="*/ 926911 h 4517409"/>
                <a:gd name="connsiteX94" fmla="*/ 4612943 w 6252950"/>
                <a:gd name="connsiteY94" fmla="*/ 933735 h 4517409"/>
                <a:gd name="connsiteX95" fmla="*/ 4688006 w 6252950"/>
                <a:gd name="connsiteY95" fmla="*/ 756314 h 4517409"/>
                <a:gd name="connsiteX96" fmla="*/ 4558352 w 6252950"/>
                <a:gd name="connsiteY96" fmla="*/ 613013 h 4517409"/>
                <a:gd name="connsiteX97" fmla="*/ 4467758 w 6252950"/>
                <a:gd name="connsiteY97" fmla="*/ 630736 h 4517409"/>
                <a:gd name="connsiteX98" fmla="*/ 4394579 w 6252950"/>
                <a:gd name="connsiteY98" fmla="*/ 647132 h 4517409"/>
                <a:gd name="connsiteX99" fmla="*/ 4318806 w 6252950"/>
                <a:gd name="connsiteY99" fmla="*/ 738313 h 4517409"/>
                <a:gd name="connsiteX100" fmla="*/ 4194680 w 6252950"/>
                <a:gd name="connsiteY100" fmla="*/ 787963 h 4517409"/>
                <a:gd name="connsiteX101" fmla="*/ 3957851 w 6252950"/>
                <a:gd name="connsiteY101" fmla="*/ 694899 h 4517409"/>
                <a:gd name="connsiteX102" fmla="*/ 3623481 w 6252950"/>
                <a:gd name="connsiteY102" fmla="*/ 531126 h 4517409"/>
                <a:gd name="connsiteX103" fmla="*/ 3432412 w 6252950"/>
                <a:gd name="connsiteY103" fmla="*/ 551598 h 4517409"/>
                <a:gd name="connsiteX104" fmla="*/ 3227696 w 6252950"/>
                <a:gd name="connsiteY104" fmla="*/ 462887 h 4517409"/>
                <a:gd name="connsiteX105" fmla="*/ 3220872 w 6252950"/>
                <a:gd name="connsiteY105" fmla="*/ 381001 h 4517409"/>
                <a:gd name="connsiteX106" fmla="*/ 3446060 w 6252950"/>
                <a:gd name="connsiteY106" fmla="*/ 230875 h 4517409"/>
                <a:gd name="connsiteX107" fmla="*/ 3418764 w 6252950"/>
                <a:gd name="connsiteY107" fmla="*/ 155813 h 4517409"/>
                <a:gd name="connsiteX108" fmla="*/ 3439236 w 6252950"/>
                <a:gd name="connsiteY108" fmla="*/ 73926 h 4517409"/>
                <a:gd name="connsiteX109" fmla="*/ 3282287 w 6252950"/>
                <a:gd name="connsiteY109" fmla="*/ 12511 h 4517409"/>
                <a:gd name="connsiteX110" fmla="*/ 3138985 w 6252950"/>
                <a:gd name="connsiteY110" fmla="*/ 12511 h 4517409"/>
                <a:gd name="connsiteX111" fmla="*/ 3152633 w 6252950"/>
                <a:gd name="connsiteY111" fmla="*/ 87574 h 4517409"/>
                <a:gd name="connsiteX112" fmla="*/ 3132161 w 6252950"/>
                <a:gd name="connsiteY112" fmla="*/ 148989 h 4517409"/>
                <a:gd name="connsiteX113" fmla="*/ 3145809 w 6252950"/>
                <a:gd name="connsiteY113" fmla="*/ 230875 h 4517409"/>
                <a:gd name="connsiteX114" fmla="*/ 3009331 w 6252950"/>
                <a:gd name="connsiteY114" fmla="*/ 258171 h 4517409"/>
                <a:gd name="connsiteX115" fmla="*/ 2913797 w 6252950"/>
                <a:gd name="connsiteY115" fmla="*/ 326410 h 4517409"/>
                <a:gd name="connsiteX116" fmla="*/ 2879678 w 6252950"/>
                <a:gd name="connsiteY116" fmla="*/ 503831 h 4517409"/>
                <a:gd name="connsiteX117" fmla="*/ 2982036 w 6252950"/>
                <a:gd name="connsiteY117" fmla="*/ 722195 h 4517409"/>
                <a:gd name="connsiteX118" fmla="*/ 3179928 w 6252950"/>
                <a:gd name="connsiteY118" fmla="*/ 708547 h 4517409"/>
                <a:gd name="connsiteX119" fmla="*/ 3418764 w 6252950"/>
                <a:gd name="connsiteY119" fmla="*/ 681251 h 4517409"/>
                <a:gd name="connsiteX120" fmla="*/ 3630305 w 6252950"/>
                <a:gd name="connsiteY120" fmla="*/ 790434 h 4517409"/>
                <a:gd name="connsiteX121" fmla="*/ 3650776 w 6252950"/>
                <a:gd name="connsiteY121" fmla="*/ 879144 h 4517409"/>
                <a:gd name="connsiteX122" fmla="*/ 3562066 w 6252950"/>
                <a:gd name="connsiteY122" fmla="*/ 906439 h 4517409"/>
                <a:gd name="connsiteX123" fmla="*/ 3521122 w 6252950"/>
                <a:gd name="connsiteY123" fmla="*/ 940559 h 4517409"/>
                <a:gd name="connsiteX124" fmla="*/ 3643952 w 6252950"/>
                <a:gd name="connsiteY124" fmla="*/ 1015622 h 4517409"/>
                <a:gd name="connsiteX125" fmla="*/ 3910084 w 6252950"/>
                <a:gd name="connsiteY125" fmla="*/ 1097508 h 4517409"/>
                <a:gd name="connsiteX126" fmla="*/ 4067033 w 6252950"/>
                <a:gd name="connsiteY126" fmla="*/ 1186219 h 4517409"/>
                <a:gd name="connsiteX127" fmla="*/ 4183039 w 6252950"/>
                <a:gd name="connsiteY127" fmla="*/ 1193042 h 4517409"/>
                <a:gd name="connsiteX128" fmla="*/ 4326340 w 6252950"/>
                <a:gd name="connsiteY128" fmla="*/ 1145275 h 4517409"/>
                <a:gd name="connsiteX129" fmla="*/ 4517409 w 6252950"/>
                <a:gd name="connsiteY129" fmla="*/ 1247634 h 4517409"/>
                <a:gd name="connsiteX130" fmla="*/ 4701654 w 6252950"/>
                <a:gd name="connsiteY130" fmla="*/ 1520589 h 4517409"/>
                <a:gd name="connsiteX131" fmla="*/ 4728949 w 6252950"/>
                <a:gd name="connsiteY131" fmla="*/ 1745777 h 4517409"/>
                <a:gd name="connsiteX132" fmla="*/ 4565176 w 6252950"/>
                <a:gd name="connsiteY132" fmla="*/ 1916374 h 4517409"/>
                <a:gd name="connsiteX133" fmla="*/ 4503761 w 6252950"/>
                <a:gd name="connsiteY133" fmla="*/ 1902726 h 4517409"/>
                <a:gd name="connsiteX134" fmla="*/ 4217158 w 6252950"/>
                <a:gd name="connsiteY134" fmla="*/ 2093795 h 4517409"/>
                <a:gd name="connsiteX135" fmla="*/ 3821373 w 6252950"/>
                <a:gd name="connsiteY135" fmla="*/ 2441813 h 4517409"/>
                <a:gd name="connsiteX136" fmla="*/ 3712191 w 6252950"/>
                <a:gd name="connsiteY136" fmla="*/ 2578290 h 4517409"/>
                <a:gd name="connsiteX137" fmla="*/ 3582537 w 6252950"/>
                <a:gd name="connsiteY137" fmla="*/ 2960428 h 4517409"/>
                <a:gd name="connsiteX138" fmla="*/ 3459708 w 6252950"/>
                <a:gd name="connsiteY138" fmla="*/ 3062786 h 4517409"/>
                <a:gd name="connsiteX139" fmla="*/ 3248167 w 6252950"/>
                <a:gd name="connsiteY139" fmla="*/ 3001371 h 4517409"/>
                <a:gd name="connsiteX140" fmla="*/ 3043451 w 6252950"/>
                <a:gd name="connsiteY140" fmla="*/ 2967251 h 4517409"/>
                <a:gd name="connsiteX141" fmla="*/ 2750024 w 6252950"/>
                <a:gd name="connsiteY141" fmla="*/ 2823950 h 4517409"/>
                <a:gd name="connsiteX142" fmla="*/ 2688609 w 6252950"/>
                <a:gd name="connsiteY142" fmla="*/ 2701120 h 4517409"/>
                <a:gd name="connsiteX143" fmla="*/ 2449773 w 6252950"/>
                <a:gd name="connsiteY143" fmla="*/ 2707944 h 4517409"/>
                <a:gd name="connsiteX144" fmla="*/ 2286000 w 6252950"/>
                <a:gd name="connsiteY144" fmla="*/ 2701120 h 4517409"/>
                <a:gd name="connsiteX145" fmla="*/ 2094931 w 6252950"/>
                <a:gd name="connsiteY145" fmla="*/ 2523699 h 4517409"/>
                <a:gd name="connsiteX146" fmla="*/ 1958454 w 6252950"/>
                <a:gd name="connsiteY146" fmla="*/ 2496404 h 4517409"/>
                <a:gd name="connsiteX147" fmla="*/ 1869743 w 6252950"/>
                <a:gd name="connsiteY147" fmla="*/ 2632881 h 4517409"/>
                <a:gd name="connsiteX148" fmla="*/ 1808328 w 6252950"/>
                <a:gd name="connsiteY148" fmla="*/ 2953604 h 4517409"/>
                <a:gd name="connsiteX149" fmla="*/ 1685499 w 6252950"/>
                <a:gd name="connsiteY149" fmla="*/ 3090081 h 4517409"/>
                <a:gd name="connsiteX150" fmla="*/ 1569493 w 6252950"/>
                <a:gd name="connsiteY150" fmla="*/ 3137848 h 4517409"/>
                <a:gd name="connsiteX151" fmla="*/ 1235122 w 6252950"/>
                <a:gd name="connsiteY151" fmla="*/ 2919484 h 4517409"/>
                <a:gd name="connsiteX152" fmla="*/ 1166884 w 6252950"/>
                <a:gd name="connsiteY152" fmla="*/ 2823950 h 4517409"/>
                <a:gd name="connsiteX153" fmla="*/ 1037230 w 6252950"/>
                <a:gd name="connsiteY153" fmla="*/ 2762535 h 4517409"/>
                <a:gd name="connsiteX154" fmla="*/ 1009934 w 6252950"/>
                <a:gd name="connsiteY154" fmla="*/ 2578290 h 4517409"/>
                <a:gd name="connsiteX155" fmla="*/ 928048 w 6252950"/>
                <a:gd name="connsiteY155" fmla="*/ 2394045 h 4517409"/>
                <a:gd name="connsiteX156" fmla="*/ 921224 w 6252950"/>
                <a:gd name="connsiteY156" fmla="*/ 2257568 h 4517409"/>
                <a:gd name="connsiteX157" fmla="*/ 1037230 w 6252950"/>
                <a:gd name="connsiteY157" fmla="*/ 2209801 h 4517409"/>
                <a:gd name="connsiteX158" fmla="*/ 1139588 w 6252950"/>
                <a:gd name="connsiteY158" fmla="*/ 2127914 h 4517409"/>
                <a:gd name="connsiteX159" fmla="*/ 1146412 w 6252950"/>
                <a:gd name="connsiteY159" fmla="*/ 1923198 h 4517409"/>
                <a:gd name="connsiteX160" fmla="*/ 1057702 w 6252950"/>
                <a:gd name="connsiteY160" fmla="*/ 1711657 h 4517409"/>
                <a:gd name="connsiteX161" fmla="*/ 1009934 w 6252950"/>
                <a:gd name="connsiteY161" fmla="*/ 1472822 h 4517409"/>
                <a:gd name="connsiteX162" fmla="*/ 921224 w 6252950"/>
                <a:gd name="connsiteY162" fmla="*/ 1349992 h 4517409"/>
                <a:gd name="connsiteX163" fmla="*/ 818866 w 6252950"/>
                <a:gd name="connsiteY163" fmla="*/ 1281753 h 4517409"/>
                <a:gd name="connsiteX164" fmla="*/ 627797 w 6252950"/>
                <a:gd name="connsiteY164" fmla="*/ 1220338 h 4517409"/>
                <a:gd name="connsiteX165" fmla="*/ 586854 w 6252950"/>
                <a:gd name="connsiteY165" fmla="*/ 1145275 h 4517409"/>
                <a:gd name="connsiteX166" fmla="*/ 491319 w 6252950"/>
                <a:gd name="connsiteY166" fmla="*/ 1049741 h 4517409"/>
                <a:gd name="connsiteX167" fmla="*/ 395785 w 6252950"/>
                <a:gd name="connsiteY167" fmla="*/ 1172571 h 4517409"/>
                <a:gd name="connsiteX168" fmla="*/ 334370 w 6252950"/>
                <a:gd name="connsiteY168" fmla="*/ 1206690 h 4517409"/>
                <a:gd name="connsiteX169" fmla="*/ 279779 w 6252950"/>
                <a:gd name="connsiteY169" fmla="*/ 1418231 h 4517409"/>
                <a:gd name="connsiteX170" fmla="*/ 191069 w 6252950"/>
                <a:gd name="connsiteY170" fmla="*/ 1302225 h 4517409"/>
                <a:gd name="connsiteX171" fmla="*/ 136478 w 6252950"/>
                <a:gd name="connsiteY171" fmla="*/ 1274929 h 4517409"/>
                <a:gd name="connsiteX172" fmla="*/ 88710 w 6252950"/>
                <a:gd name="connsiteY172" fmla="*/ 1199866 h 4517409"/>
                <a:gd name="connsiteX173" fmla="*/ 34119 w 6252950"/>
                <a:gd name="connsiteY173" fmla="*/ 1193042 h 4517409"/>
                <a:gd name="connsiteX0" fmla="*/ 34119 w 6252950"/>
                <a:gd name="connsiteY0" fmla="*/ 1182806 h 4507173"/>
                <a:gd name="connsiteX1" fmla="*/ 20472 w 6252950"/>
                <a:gd name="connsiteY1" fmla="*/ 1244221 h 4507173"/>
                <a:gd name="connsiteX2" fmla="*/ 61415 w 6252950"/>
                <a:gd name="connsiteY2" fmla="*/ 1285165 h 4507173"/>
                <a:gd name="connsiteX3" fmla="*/ 13648 w 6252950"/>
                <a:gd name="connsiteY3" fmla="*/ 1319284 h 4507173"/>
                <a:gd name="connsiteX4" fmla="*/ 143302 w 6252950"/>
                <a:gd name="connsiteY4" fmla="*/ 1448938 h 4507173"/>
                <a:gd name="connsiteX5" fmla="*/ 116006 w 6252950"/>
                <a:gd name="connsiteY5" fmla="*/ 1605887 h 4507173"/>
                <a:gd name="connsiteX6" fmla="*/ 197893 w 6252950"/>
                <a:gd name="connsiteY6" fmla="*/ 1646830 h 4507173"/>
                <a:gd name="connsiteX7" fmla="*/ 293427 w 6252950"/>
                <a:gd name="connsiteY7" fmla="*/ 1803780 h 4507173"/>
                <a:gd name="connsiteX8" fmla="*/ 388961 w 6252950"/>
                <a:gd name="connsiteY8" fmla="*/ 1817427 h 4507173"/>
                <a:gd name="connsiteX9" fmla="*/ 436728 w 6252950"/>
                <a:gd name="connsiteY9" fmla="*/ 1831075 h 4507173"/>
                <a:gd name="connsiteX10" fmla="*/ 409433 w 6252950"/>
                <a:gd name="connsiteY10" fmla="*/ 1899314 h 4507173"/>
                <a:gd name="connsiteX11" fmla="*/ 464024 w 6252950"/>
                <a:gd name="connsiteY11" fmla="*/ 1940257 h 4507173"/>
                <a:gd name="connsiteX12" fmla="*/ 464024 w 6252950"/>
                <a:gd name="connsiteY12" fmla="*/ 2022144 h 4507173"/>
                <a:gd name="connsiteX13" fmla="*/ 388961 w 6252950"/>
                <a:gd name="connsiteY13" fmla="*/ 2192741 h 4507173"/>
                <a:gd name="connsiteX14" fmla="*/ 313899 w 6252950"/>
                <a:gd name="connsiteY14" fmla="*/ 2220036 h 4507173"/>
                <a:gd name="connsiteX15" fmla="*/ 348018 w 6252950"/>
                <a:gd name="connsiteY15" fmla="*/ 2322395 h 4507173"/>
                <a:gd name="connsiteX16" fmla="*/ 443552 w 6252950"/>
                <a:gd name="connsiteY16" fmla="*/ 2390633 h 4507173"/>
                <a:gd name="connsiteX17" fmla="*/ 511791 w 6252950"/>
                <a:gd name="connsiteY17" fmla="*/ 2602174 h 4507173"/>
                <a:gd name="connsiteX18" fmla="*/ 566382 w 6252950"/>
                <a:gd name="connsiteY18" fmla="*/ 2656765 h 4507173"/>
                <a:gd name="connsiteX19" fmla="*/ 600502 w 6252950"/>
                <a:gd name="connsiteY19" fmla="*/ 2806890 h 4507173"/>
                <a:gd name="connsiteX20" fmla="*/ 818866 w 6252950"/>
                <a:gd name="connsiteY20" fmla="*/ 3066198 h 4507173"/>
                <a:gd name="connsiteX21" fmla="*/ 859809 w 6252950"/>
                <a:gd name="connsiteY21" fmla="*/ 2991135 h 4507173"/>
                <a:gd name="connsiteX22" fmla="*/ 1016758 w 6252950"/>
                <a:gd name="connsiteY22" fmla="*/ 3079845 h 4507173"/>
                <a:gd name="connsiteX23" fmla="*/ 1003110 w 6252950"/>
                <a:gd name="connsiteY23" fmla="*/ 3161732 h 4507173"/>
                <a:gd name="connsiteX24" fmla="*/ 1153236 w 6252950"/>
                <a:gd name="connsiteY24" fmla="*/ 3291386 h 4507173"/>
                <a:gd name="connsiteX25" fmla="*/ 1187355 w 6252950"/>
                <a:gd name="connsiteY25" fmla="*/ 3393744 h 4507173"/>
                <a:gd name="connsiteX26" fmla="*/ 1419367 w 6252950"/>
                <a:gd name="connsiteY26" fmla="*/ 3543869 h 4507173"/>
                <a:gd name="connsiteX27" fmla="*/ 1521725 w 6252950"/>
                <a:gd name="connsiteY27" fmla="*/ 3502926 h 4507173"/>
                <a:gd name="connsiteX28" fmla="*/ 1644555 w 6252950"/>
                <a:gd name="connsiteY28" fmla="*/ 3502926 h 4507173"/>
                <a:gd name="connsiteX29" fmla="*/ 1985749 w 6252950"/>
                <a:gd name="connsiteY29" fmla="*/ 3830472 h 4507173"/>
                <a:gd name="connsiteX30" fmla="*/ 2060812 w 6252950"/>
                <a:gd name="connsiteY30" fmla="*/ 3987421 h 4507173"/>
                <a:gd name="connsiteX31" fmla="*/ 2122227 w 6252950"/>
                <a:gd name="connsiteY31" fmla="*/ 4076132 h 4507173"/>
                <a:gd name="connsiteX32" fmla="*/ 2067636 w 6252950"/>
                <a:gd name="connsiteY32" fmla="*/ 4219433 h 4507173"/>
                <a:gd name="connsiteX33" fmla="*/ 2122227 w 6252950"/>
                <a:gd name="connsiteY33" fmla="*/ 4260377 h 4507173"/>
                <a:gd name="connsiteX34" fmla="*/ 2081284 w 6252950"/>
                <a:gd name="connsiteY34" fmla="*/ 4355911 h 4507173"/>
                <a:gd name="connsiteX35" fmla="*/ 2204113 w 6252950"/>
                <a:gd name="connsiteY35" fmla="*/ 4444621 h 4507173"/>
                <a:gd name="connsiteX36" fmla="*/ 2333767 w 6252950"/>
                <a:gd name="connsiteY36" fmla="*/ 4403678 h 4507173"/>
                <a:gd name="connsiteX37" fmla="*/ 2490716 w 6252950"/>
                <a:gd name="connsiteY37" fmla="*/ 4506036 h 4507173"/>
                <a:gd name="connsiteX38" fmla="*/ 2606722 w 6252950"/>
                <a:gd name="connsiteY38" fmla="*/ 4410502 h 4507173"/>
                <a:gd name="connsiteX39" fmla="*/ 2627194 w 6252950"/>
                <a:gd name="connsiteY39" fmla="*/ 4314968 h 4507173"/>
                <a:gd name="connsiteX40" fmla="*/ 2709081 w 6252950"/>
                <a:gd name="connsiteY40" fmla="*/ 4396854 h 4507173"/>
                <a:gd name="connsiteX41" fmla="*/ 2736376 w 6252950"/>
                <a:gd name="connsiteY41" fmla="*/ 4403678 h 4507173"/>
                <a:gd name="connsiteX42" fmla="*/ 2811439 w 6252950"/>
                <a:gd name="connsiteY42" fmla="*/ 4369559 h 4507173"/>
                <a:gd name="connsiteX43" fmla="*/ 2866030 w 6252950"/>
                <a:gd name="connsiteY43" fmla="*/ 4437798 h 4507173"/>
                <a:gd name="connsiteX44" fmla="*/ 2927445 w 6252950"/>
                <a:gd name="connsiteY44" fmla="*/ 4437798 h 4507173"/>
                <a:gd name="connsiteX45" fmla="*/ 2900149 w 6252950"/>
                <a:gd name="connsiteY45" fmla="*/ 4301320 h 4507173"/>
                <a:gd name="connsiteX46" fmla="*/ 2920621 w 6252950"/>
                <a:gd name="connsiteY46" fmla="*/ 4233081 h 4507173"/>
                <a:gd name="connsiteX47" fmla="*/ 3016155 w 6252950"/>
                <a:gd name="connsiteY47" fmla="*/ 4062484 h 4507173"/>
                <a:gd name="connsiteX48" fmla="*/ 3152633 w 6252950"/>
                <a:gd name="connsiteY48" fmla="*/ 4137547 h 4507173"/>
                <a:gd name="connsiteX49" fmla="*/ 3207224 w 6252950"/>
                <a:gd name="connsiteY49" fmla="*/ 4110251 h 4507173"/>
                <a:gd name="connsiteX50" fmla="*/ 3173105 w 6252950"/>
                <a:gd name="connsiteY50" fmla="*/ 4007893 h 4507173"/>
                <a:gd name="connsiteX51" fmla="*/ 3214048 w 6252950"/>
                <a:gd name="connsiteY51" fmla="*/ 3912359 h 4507173"/>
                <a:gd name="connsiteX52" fmla="*/ 3179928 w 6252950"/>
                <a:gd name="connsiteY52" fmla="*/ 3878239 h 4507173"/>
                <a:gd name="connsiteX53" fmla="*/ 3207224 w 6252950"/>
                <a:gd name="connsiteY53" fmla="*/ 3775881 h 4507173"/>
                <a:gd name="connsiteX54" fmla="*/ 3193576 w 6252950"/>
                <a:gd name="connsiteY54" fmla="*/ 3646227 h 4507173"/>
                <a:gd name="connsiteX55" fmla="*/ 3234519 w 6252950"/>
                <a:gd name="connsiteY55" fmla="*/ 3632580 h 4507173"/>
                <a:gd name="connsiteX56" fmla="*/ 3398293 w 6252950"/>
                <a:gd name="connsiteY56" fmla="*/ 3687171 h 4507173"/>
                <a:gd name="connsiteX57" fmla="*/ 3459708 w 6252950"/>
                <a:gd name="connsiteY57" fmla="*/ 3775881 h 4507173"/>
                <a:gd name="connsiteX58" fmla="*/ 3514299 w 6252950"/>
                <a:gd name="connsiteY58" fmla="*/ 3714466 h 4507173"/>
                <a:gd name="connsiteX59" fmla="*/ 3643952 w 6252950"/>
                <a:gd name="connsiteY59" fmla="*/ 3693995 h 4507173"/>
                <a:gd name="connsiteX60" fmla="*/ 3766782 w 6252950"/>
                <a:gd name="connsiteY60" fmla="*/ 3789529 h 4507173"/>
                <a:gd name="connsiteX61" fmla="*/ 3882788 w 6252950"/>
                <a:gd name="connsiteY61" fmla="*/ 3850944 h 4507173"/>
                <a:gd name="connsiteX62" fmla="*/ 4107976 w 6252950"/>
                <a:gd name="connsiteY62" fmla="*/ 3687171 h 4507173"/>
                <a:gd name="connsiteX63" fmla="*/ 4223982 w 6252950"/>
                <a:gd name="connsiteY63" fmla="*/ 3414215 h 4507173"/>
                <a:gd name="connsiteX64" fmla="*/ 4217158 w 6252950"/>
                <a:gd name="connsiteY64" fmla="*/ 3093493 h 4507173"/>
                <a:gd name="connsiteX65" fmla="*/ 4264925 w 6252950"/>
                <a:gd name="connsiteY65" fmla="*/ 2950192 h 4507173"/>
                <a:gd name="connsiteX66" fmla="*/ 4449170 w 6252950"/>
                <a:gd name="connsiteY66" fmla="*/ 2950192 h 4507173"/>
                <a:gd name="connsiteX67" fmla="*/ 4667534 w 6252950"/>
                <a:gd name="connsiteY67" fmla="*/ 2868305 h 4507173"/>
                <a:gd name="connsiteX68" fmla="*/ 4804012 w 6252950"/>
                <a:gd name="connsiteY68" fmla="*/ 2800066 h 4507173"/>
                <a:gd name="connsiteX69" fmla="*/ 4885899 w 6252950"/>
                <a:gd name="connsiteY69" fmla="*/ 2786418 h 4507173"/>
                <a:gd name="connsiteX70" fmla="*/ 5042848 w 6252950"/>
                <a:gd name="connsiteY70" fmla="*/ 2861481 h 4507173"/>
                <a:gd name="connsiteX71" fmla="*/ 5213445 w 6252950"/>
                <a:gd name="connsiteY71" fmla="*/ 2847833 h 4507173"/>
                <a:gd name="connsiteX72" fmla="*/ 5356746 w 6252950"/>
                <a:gd name="connsiteY72" fmla="*/ 2711356 h 4507173"/>
                <a:gd name="connsiteX73" fmla="*/ 5527343 w 6252950"/>
                <a:gd name="connsiteY73" fmla="*/ 2458872 h 4507173"/>
                <a:gd name="connsiteX74" fmla="*/ 5807122 w 6252950"/>
                <a:gd name="connsiteY74" fmla="*/ 2390633 h 4507173"/>
                <a:gd name="connsiteX75" fmla="*/ 6100549 w 6252950"/>
                <a:gd name="connsiteY75" fmla="*/ 2342866 h 4507173"/>
                <a:gd name="connsiteX76" fmla="*/ 6237027 w 6252950"/>
                <a:gd name="connsiteY76" fmla="*/ 2185917 h 4507173"/>
                <a:gd name="connsiteX77" fmla="*/ 6196084 w 6252950"/>
                <a:gd name="connsiteY77" fmla="*/ 2022144 h 4507173"/>
                <a:gd name="connsiteX78" fmla="*/ 6121021 w 6252950"/>
                <a:gd name="connsiteY78" fmla="*/ 1974377 h 4507173"/>
                <a:gd name="connsiteX79" fmla="*/ 6080078 w 6252950"/>
                <a:gd name="connsiteY79" fmla="*/ 1783308 h 4507173"/>
                <a:gd name="connsiteX80" fmla="*/ 5848066 w 6252950"/>
                <a:gd name="connsiteY80" fmla="*/ 1626359 h 4507173"/>
                <a:gd name="connsiteX81" fmla="*/ 5711588 w 6252950"/>
                <a:gd name="connsiteY81" fmla="*/ 1448938 h 4507173"/>
                <a:gd name="connsiteX82" fmla="*/ 5479576 w 6252950"/>
                <a:gd name="connsiteY82" fmla="*/ 1353403 h 4507173"/>
                <a:gd name="connsiteX83" fmla="*/ 5254388 w 6252950"/>
                <a:gd name="connsiteY83" fmla="*/ 1332932 h 4507173"/>
                <a:gd name="connsiteX84" fmla="*/ 5124734 w 6252950"/>
                <a:gd name="connsiteY84" fmla="*/ 1414818 h 4507173"/>
                <a:gd name="connsiteX85" fmla="*/ 5124734 w 6252950"/>
                <a:gd name="connsiteY85" fmla="*/ 1489881 h 4507173"/>
                <a:gd name="connsiteX86" fmla="*/ 5008728 w 6252950"/>
                <a:gd name="connsiteY86" fmla="*/ 1578592 h 4507173"/>
                <a:gd name="connsiteX87" fmla="*/ 4920018 w 6252950"/>
                <a:gd name="connsiteY87" fmla="*/ 1558120 h 4507173"/>
                <a:gd name="connsiteX88" fmla="*/ 4797188 w 6252950"/>
                <a:gd name="connsiteY88" fmla="*/ 1346580 h 4507173"/>
                <a:gd name="connsiteX89" fmla="*/ 4660710 w 6252950"/>
                <a:gd name="connsiteY89" fmla="*/ 1251045 h 4507173"/>
                <a:gd name="connsiteX90" fmla="*/ 4592472 w 6252950"/>
                <a:gd name="connsiteY90" fmla="*/ 1094096 h 4507173"/>
                <a:gd name="connsiteX91" fmla="*/ 4537881 w 6252950"/>
                <a:gd name="connsiteY91" fmla="*/ 1107744 h 4507173"/>
                <a:gd name="connsiteX92" fmla="*/ 4449170 w 6252950"/>
                <a:gd name="connsiteY92" fmla="*/ 1066801 h 4507173"/>
                <a:gd name="connsiteX93" fmla="*/ 4517409 w 6252950"/>
                <a:gd name="connsiteY93" fmla="*/ 916675 h 4507173"/>
                <a:gd name="connsiteX94" fmla="*/ 4612943 w 6252950"/>
                <a:gd name="connsiteY94" fmla="*/ 923499 h 4507173"/>
                <a:gd name="connsiteX95" fmla="*/ 4688006 w 6252950"/>
                <a:gd name="connsiteY95" fmla="*/ 746078 h 4507173"/>
                <a:gd name="connsiteX96" fmla="*/ 4558352 w 6252950"/>
                <a:gd name="connsiteY96" fmla="*/ 602777 h 4507173"/>
                <a:gd name="connsiteX97" fmla="*/ 4467758 w 6252950"/>
                <a:gd name="connsiteY97" fmla="*/ 620500 h 4507173"/>
                <a:gd name="connsiteX98" fmla="*/ 4394579 w 6252950"/>
                <a:gd name="connsiteY98" fmla="*/ 636896 h 4507173"/>
                <a:gd name="connsiteX99" fmla="*/ 4318806 w 6252950"/>
                <a:gd name="connsiteY99" fmla="*/ 728077 h 4507173"/>
                <a:gd name="connsiteX100" fmla="*/ 4194680 w 6252950"/>
                <a:gd name="connsiteY100" fmla="*/ 777727 h 4507173"/>
                <a:gd name="connsiteX101" fmla="*/ 3957851 w 6252950"/>
                <a:gd name="connsiteY101" fmla="*/ 684663 h 4507173"/>
                <a:gd name="connsiteX102" fmla="*/ 3623481 w 6252950"/>
                <a:gd name="connsiteY102" fmla="*/ 520890 h 4507173"/>
                <a:gd name="connsiteX103" fmla="*/ 3432412 w 6252950"/>
                <a:gd name="connsiteY103" fmla="*/ 541362 h 4507173"/>
                <a:gd name="connsiteX104" fmla="*/ 3227696 w 6252950"/>
                <a:gd name="connsiteY104" fmla="*/ 452651 h 4507173"/>
                <a:gd name="connsiteX105" fmla="*/ 3220872 w 6252950"/>
                <a:gd name="connsiteY105" fmla="*/ 370765 h 4507173"/>
                <a:gd name="connsiteX106" fmla="*/ 3446060 w 6252950"/>
                <a:gd name="connsiteY106" fmla="*/ 220639 h 4507173"/>
                <a:gd name="connsiteX107" fmla="*/ 3418764 w 6252950"/>
                <a:gd name="connsiteY107" fmla="*/ 145577 h 4507173"/>
                <a:gd name="connsiteX108" fmla="*/ 3439236 w 6252950"/>
                <a:gd name="connsiteY108" fmla="*/ 63690 h 4507173"/>
                <a:gd name="connsiteX109" fmla="*/ 3282287 w 6252950"/>
                <a:gd name="connsiteY109" fmla="*/ 2275 h 4507173"/>
                <a:gd name="connsiteX110" fmla="*/ 3152633 w 6252950"/>
                <a:gd name="connsiteY110" fmla="*/ 77338 h 4507173"/>
                <a:gd name="connsiteX111" fmla="*/ 3132161 w 6252950"/>
                <a:gd name="connsiteY111" fmla="*/ 138753 h 4507173"/>
                <a:gd name="connsiteX112" fmla="*/ 3145809 w 6252950"/>
                <a:gd name="connsiteY112" fmla="*/ 220639 h 4507173"/>
                <a:gd name="connsiteX113" fmla="*/ 3009331 w 6252950"/>
                <a:gd name="connsiteY113" fmla="*/ 247935 h 4507173"/>
                <a:gd name="connsiteX114" fmla="*/ 2913797 w 6252950"/>
                <a:gd name="connsiteY114" fmla="*/ 316174 h 4507173"/>
                <a:gd name="connsiteX115" fmla="*/ 2879678 w 6252950"/>
                <a:gd name="connsiteY115" fmla="*/ 493595 h 4507173"/>
                <a:gd name="connsiteX116" fmla="*/ 2982036 w 6252950"/>
                <a:gd name="connsiteY116" fmla="*/ 711959 h 4507173"/>
                <a:gd name="connsiteX117" fmla="*/ 3179928 w 6252950"/>
                <a:gd name="connsiteY117" fmla="*/ 698311 h 4507173"/>
                <a:gd name="connsiteX118" fmla="*/ 3418764 w 6252950"/>
                <a:gd name="connsiteY118" fmla="*/ 671015 h 4507173"/>
                <a:gd name="connsiteX119" fmla="*/ 3630305 w 6252950"/>
                <a:gd name="connsiteY119" fmla="*/ 780198 h 4507173"/>
                <a:gd name="connsiteX120" fmla="*/ 3650776 w 6252950"/>
                <a:gd name="connsiteY120" fmla="*/ 868908 h 4507173"/>
                <a:gd name="connsiteX121" fmla="*/ 3562066 w 6252950"/>
                <a:gd name="connsiteY121" fmla="*/ 896203 h 4507173"/>
                <a:gd name="connsiteX122" fmla="*/ 3521122 w 6252950"/>
                <a:gd name="connsiteY122" fmla="*/ 930323 h 4507173"/>
                <a:gd name="connsiteX123" fmla="*/ 3643952 w 6252950"/>
                <a:gd name="connsiteY123" fmla="*/ 1005386 h 4507173"/>
                <a:gd name="connsiteX124" fmla="*/ 3910084 w 6252950"/>
                <a:gd name="connsiteY124" fmla="*/ 1087272 h 4507173"/>
                <a:gd name="connsiteX125" fmla="*/ 4067033 w 6252950"/>
                <a:gd name="connsiteY125" fmla="*/ 1175983 h 4507173"/>
                <a:gd name="connsiteX126" fmla="*/ 4183039 w 6252950"/>
                <a:gd name="connsiteY126" fmla="*/ 1182806 h 4507173"/>
                <a:gd name="connsiteX127" fmla="*/ 4326340 w 6252950"/>
                <a:gd name="connsiteY127" fmla="*/ 1135039 h 4507173"/>
                <a:gd name="connsiteX128" fmla="*/ 4517409 w 6252950"/>
                <a:gd name="connsiteY128" fmla="*/ 1237398 h 4507173"/>
                <a:gd name="connsiteX129" fmla="*/ 4701654 w 6252950"/>
                <a:gd name="connsiteY129" fmla="*/ 1510353 h 4507173"/>
                <a:gd name="connsiteX130" fmla="*/ 4728949 w 6252950"/>
                <a:gd name="connsiteY130" fmla="*/ 1735541 h 4507173"/>
                <a:gd name="connsiteX131" fmla="*/ 4565176 w 6252950"/>
                <a:gd name="connsiteY131" fmla="*/ 1906138 h 4507173"/>
                <a:gd name="connsiteX132" fmla="*/ 4503761 w 6252950"/>
                <a:gd name="connsiteY132" fmla="*/ 1892490 h 4507173"/>
                <a:gd name="connsiteX133" fmla="*/ 4217158 w 6252950"/>
                <a:gd name="connsiteY133" fmla="*/ 2083559 h 4507173"/>
                <a:gd name="connsiteX134" fmla="*/ 3821373 w 6252950"/>
                <a:gd name="connsiteY134" fmla="*/ 2431577 h 4507173"/>
                <a:gd name="connsiteX135" fmla="*/ 3712191 w 6252950"/>
                <a:gd name="connsiteY135" fmla="*/ 2568054 h 4507173"/>
                <a:gd name="connsiteX136" fmla="*/ 3582537 w 6252950"/>
                <a:gd name="connsiteY136" fmla="*/ 2950192 h 4507173"/>
                <a:gd name="connsiteX137" fmla="*/ 3459708 w 6252950"/>
                <a:gd name="connsiteY137" fmla="*/ 3052550 h 4507173"/>
                <a:gd name="connsiteX138" fmla="*/ 3248167 w 6252950"/>
                <a:gd name="connsiteY138" fmla="*/ 2991135 h 4507173"/>
                <a:gd name="connsiteX139" fmla="*/ 3043451 w 6252950"/>
                <a:gd name="connsiteY139" fmla="*/ 2957015 h 4507173"/>
                <a:gd name="connsiteX140" fmla="*/ 2750024 w 6252950"/>
                <a:gd name="connsiteY140" fmla="*/ 2813714 h 4507173"/>
                <a:gd name="connsiteX141" fmla="*/ 2688609 w 6252950"/>
                <a:gd name="connsiteY141" fmla="*/ 2690884 h 4507173"/>
                <a:gd name="connsiteX142" fmla="*/ 2449773 w 6252950"/>
                <a:gd name="connsiteY142" fmla="*/ 2697708 h 4507173"/>
                <a:gd name="connsiteX143" fmla="*/ 2286000 w 6252950"/>
                <a:gd name="connsiteY143" fmla="*/ 2690884 h 4507173"/>
                <a:gd name="connsiteX144" fmla="*/ 2094931 w 6252950"/>
                <a:gd name="connsiteY144" fmla="*/ 2513463 h 4507173"/>
                <a:gd name="connsiteX145" fmla="*/ 1958454 w 6252950"/>
                <a:gd name="connsiteY145" fmla="*/ 2486168 h 4507173"/>
                <a:gd name="connsiteX146" fmla="*/ 1869743 w 6252950"/>
                <a:gd name="connsiteY146" fmla="*/ 2622645 h 4507173"/>
                <a:gd name="connsiteX147" fmla="*/ 1808328 w 6252950"/>
                <a:gd name="connsiteY147" fmla="*/ 2943368 h 4507173"/>
                <a:gd name="connsiteX148" fmla="*/ 1685499 w 6252950"/>
                <a:gd name="connsiteY148" fmla="*/ 3079845 h 4507173"/>
                <a:gd name="connsiteX149" fmla="*/ 1569493 w 6252950"/>
                <a:gd name="connsiteY149" fmla="*/ 3127612 h 4507173"/>
                <a:gd name="connsiteX150" fmla="*/ 1235122 w 6252950"/>
                <a:gd name="connsiteY150" fmla="*/ 2909248 h 4507173"/>
                <a:gd name="connsiteX151" fmla="*/ 1166884 w 6252950"/>
                <a:gd name="connsiteY151" fmla="*/ 2813714 h 4507173"/>
                <a:gd name="connsiteX152" fmla="*/ 1037230 w 6252950"/>
                <a:gd name="connsiteY152" fmla="*/ 2752299 h 4507173"/>
                <a:gd name="connsiteX153" fmla="*/ 1009934 w 6252950"/>
                <a:gd name="connsiteY153" fmla="*/ 2568054 h 4507173"/>
                <a:gd name="connsiteX154" fmla="*/ 928048 w 6252950"/>
                <a:gd name="connsiteY154" fmla="*/ 2383809 h 4507173"/>
                <a:gd name="connsiteX155" fmla="*/ 921224 w 6252950"/>
                <a:gd name="connsiteY155" fmla="*/ 2247332 h 4507173"/>
                <a:gd name="connsiteX156" fmla="*/ 1037230 w 6252950"/>
                <a:gd name="connsiteY156" fmla="*/ 2199565 h 4507173"/>
                <a:gd name="connsiteX157" fmla="*/ 1139588 w 6252950"/>
                <a:gd name="connsiteY157" fmla="*/ 2117678 h 4507173"/>
                <a:gd name="connsiteX158" fmla="*/ 1146412 w 6252950"/>
                <a:gd name="connsiteY158" fmla="*/ 1912962 h 4507173"/>
                <a:gd name="connsiteX159" fmla="*/ 1057702 w 6252950"/>
                <a:gd name="connsiteY159" fmla="*/ 1701421 h 4507173"/>
                <a:gd name="connsiteX160" fmla="*/ 1009934 w 6252950"/>
                <a:gd name="connsiteY160" fmla="*/ 1462586 h 4507173"/>
                <a:gd name="connsiteX161" fmla="*/ 921224 w 6252950"/>
                <a:gd name="connsiteY161" fmla="*/ 1339756 h 4507173"/>
                <a:gd name="connsiteX162" fmla="*/ 818866 w 6252950"/>
                <a:gd name="connsiteY162" fmla="*/ 1271517 h 4507173"/>
                <a:gd name="connsiteX163" fmla="*/ 627797 w 6252950"/>
                <a:gd name="connsiteY163" fmla="*/ 1210102 h 4507173"/>
                <a:gd name="connsiteX164" fmla="*/ 586854 w 6252950"/>
                <a:gd name="connsiteY164" fmla="*/ 1135039 h 4507173"/>
                <a:gd name="connsiteX165" fmla="*/ 491319 w 6252950"/>
                <a:gd name="connsiteY165" fmla="*/ 1039505 h 4507173"/>
                <a:gd name="connsiteX166" fmla="*/ 395785 w 6252950"/>
                <a:gd name="connsiteY166" fmla="*/ 1162335 h 4507173"/>
                <a:gd name="connsiteX167" fmla="*/ 334370 w 6252950"/>
                <a:gd name="connsiteY167" fmla="*/ 1196454 h 4507173"/>
                <a:gd name="connsiteX168" fmla="*/ 279779 w 6252950"/>
                <a:gd name="connsiteY168" fmla="*/ 1407995 h 4507173"/>
                <a:gd name="connsiteX169" fmla="*/ 191069 w 6252950"/>
                <a:gd name="connsiteY169" fmla="*/ 1291989 h 4507173"/>
                <a:gd name="connsiteX170" fmla="*/ 136478 w 6252950"/>
                <a:gd name="connsiteY170" fmla="*/ 1264693 h 4507173"/>
                <a:gd name="connsiteX171" fmla="*/ 88710 w 6252950"/>
                <a:gd name="connsiteY171" fmla="*/ 1189630 h 4507173"/>
                <a:gd name="connsiteX172" fmla="*/ 34119 w 6252950"/>
                <a:gd name="connsiteY172" fmla="*/ 1182806 h 4507173"/>
                <a:gd name="connsiteX0" fmla="*/ 34119 w 6252950"/>
                <a:gd name="connsiteY0" fmla="*/ 1130489 h 4454856"/>
                <a:gd name="connsiteX1" fmla="*/ 20472 w 6252950"/>
                <a:gd name="connsiteY1" fmla="*/ 1191904 h 4454856"/>
                <a:gd name="connsiteX2" fmla="*/ 61415 w 6252950"/>
                <a:gd name="connsiteY2" fmla="*/ 1232848 h 4454856"/>
                <a:gd name="connsiteX3" fmla="*/ 13648 w 6252950"/>
                <a:gd name="connsiteY3" fmla="*/ 1266967 h 4454856"/>
                <a:gd name="connsiteX4" fmla="*/ 143302 w 6252950"/>
                <a:gd name="connsiteY4" fmla="*/ 1396621 h 4454856"/>
                <a:gd name="connsiteX5" fmla="*/ 116006 w 6252950"/>
                <a:gd name="connsiteY5" fmla="*/ 1553570 h 4454856"/>
                <a:gd name="connsiteX6" fmla="*/ 197893 w 6252950"/>
                <a:gd name="connsiteY6" fmla="*/ 1594513 h 4454856"/>
                <a:gd name="connsiteX7" fmla="*/ 293427 w 6252950"/>
                <a:gd name="connsiteY7" fmla="*/ 1751463 h 4454856"/>
                <a:gd name="connsiteX8" fmla="*/ 388961 w 6252950"/>
                <a:gd name="connsiteY8" fmla="*/ 1765110 h 4454856"/>
                <a:gd name="connsiteX9" fmla="*/ 436728 w 6252950"/>
                <a:gd name="connsiteY9" fmla="*/ 1778758 h 4454856"/>
                <a:gd name="connsiteX10" fmla="*/ 409433 w 6252950"/>
                <a:gd name="connsiteY10" fmla="*/ 1846997 h 4454856"/>
                <a:gd name="connsiteX11" fmla="*/ 464024 w 6252950"/>
                <a:gd name="connsiteY11" fmla="*/ 1887940 h 4454856"/>
                <a:gd name="connsiteX12" fmla="*/ 464024 w 6252950"/>
                <a:gd name="connsiteY12" fmla="*/ 1969827 h 4454856"/>
                <a:gd name="connsiteX13" fmla="*/ 388961 w 6252950"/>
                <a:gd name="connsiteY13" fmla="*/ 2140424 h 4454856"/>
                <a:gd name="connsiteX14" fmla="*/ 313899 w 6252950"/>
                <a:gd name="connsiteY14" fmla="*/ 2167719 h 4454856"/>
                <a:gd name="connsiteX15" fmla="*/ 348018 w 6252950"/>
                <a:gd name="connsiteY15" fmla="*/ 2270078 h 4454856"/>
                <a:gd name="connsiteX16" fmla="*/ 443552 w 6252950"/>
                <a:gd name="connsiteY16" fmla="*/ 2338316 h 4454856"/>
                <a:gd name="connsiteX17" fmla="*/ 511791 w 6252950"/>
                <a:gd name="connsiteY17" fmla="*/ 2549857 h 4454856"/>
                <a:gd name="connsiteX18" fmla="*/ 566382 w 6252950"/>
                <a:gd name="connsiteY18" fmla="*/ 2604448 h 4454856"/>
                <a:gd name="connsiteX19" fmla="*/ 600502 w 6252950"/>
                <a:gd name="connsiteY19" fmla="*/ 2754573 h 4454856"/>
                <a:gd name="connsiteX20" fmla="*/ 818866 w 6252950"/>
                <a:gd name="connsiteY20" fmla="*/ 3013881 h 4454856"/>
                <a:gd name="connsiteX21" fmla="*/ 859809 w 6252950"/>
                <a:gd name="connsiteY21" fmla="*/ 2938818 h 4454856"/>
                <a:gd name="connsiteX22" fmla="*/ 1016758 w 6252950"/>
                <a:gd name="connsiteY22" fmla="*/ 3027528 h 4454856"/>
                <a:gd name="connsiteX23" fmla="*/ 1003110 w 6252950"/>
                <a:gd name="connsiteY23" fmla="*/ 3109415 h 4454856"/>
                <a:gd name="connsiteX24" fmla="*/ 1153236 w 6252950"/>
                <a:gd name="connsiteY24" fmla="*/ 3239069 h 4454856"/>
                <a:gd name="connsiteX25" fmla="*/ 1187355 w 6252950"/>
                <a:gd name="connsiteY25" fmla="*/ 3341427 h 4454856"/>
                <a:gd name="connsiteX26" fmla="*/ 1419367 w 6252950"/>
                <a:gd name="connsiteY26" fmla="*/ 3491552 h 4454856"/>
                <a:gd name="connsiteX27" fmla="*/ 1521725 w 6252950"/>
                <a:gd name="connsiteY27" fmla="*/ 3450609 h 4454856"/>
                <a:gd name="connsiteX28" fmla="*/ 1644555 w 6252950"/>
                <a:gd name="connsiteY28" fmla="*/ 3450609 h 4454856"/>
                <a:gd name="connsiteX29" fmla="*/ 1985749 w 6252950"/>
                <a:gd name="connsiteY29" fmla="*/ 3778155 h 4454856"/>
                <a:gd name="connsiteX30" fmla="*/ 2060812 w 6252950"/>
                <a:gd name="connsiteY30" fmla="*/ 3935104 h 4454856"/>
                <a:gd name="connsiteX31" fmla="*/ 2122227 w 6252950"/>
                <a:gd name="connsiteY31" fmla="*/ 4023815 h 4454856"/>
                <a:gd name="connsiteX32" fmla="*/ 2067636 w 6252950"/>
                <a:gd name="connsiteY32" fmla="*/ 4167116 h 4454856"/>
                <a:gd name="connsiteX33" fmla="*/ 2122227 w 6252950"/>
                <a:gd name="connsiteY33" fmla="*/ 4208060 h 4454856"/>
                <a:gd name="connsiteX34" fmla="*/ 2081284 w 6252950"/>
                <a:gd name="connsiteY34" fmla="*/ 4303594 h 4454856"/>
                <a:gd name="connsiteX35" fmla="*/ 2204113 w 6252950"/>
                <a:gd name="connsiteY35" fmla="*/ 4392304 h 4454856"/>
                <a:gd name="connsiteX36" fmla="*/ 2333767 w 6252950"/>
                <a:gd name="connsiteY36" fmla="*/ 4351361 h 4454856"/>
                <a:gd name="connsiteX37" fmla="*/ 2490716 w 6252950"/>
                <a:gd name="connsiteY37" fmla="*/ 4453719 h 4454856"/>
                <a:gd name="connsiteX38" fmla="*/ 2606722 w 6252950"/>
                <a:gd name="connsiteY38" fmla="*/ 4358185 h 4454856"/>
                <a:gd name="connsiteX39" fmla="*/ 2627194 w 6252950"/>
                <a:gd name="connsiteY39" fmla="*/ 4262651 h 4454856"/>
                <a:gd name="connsiteX40" fmla="*/ 2709081 w 6252950"/>
                <a:gd name="connsiteY40" fmla="*/ 4344537 h 4454856"/>
                <a:gd name="connsiteX41" fmla="*/ 2736376 w 6252950"/>
                <a:gd name="connsiteY41" fmla="*/ 4351361 h 4454856"/>
                <a:gd name="connsiteX42" fmla="*/ 2811439 w 6252950"/>
                <a:gd name="connsiteY42" fmla="*/ 4317242 h 4454856"/>
                <a:gd name="connsiteX43" fmla="*/ 2866030 w 6252950"/>
                <a:gd name="connsiteY43" fmla="*/ 4385481 h 4454856"/>
                <a:gd name="connsiteX44" fmla="*/ 2927445 w 6252950"/>
                <a:gd name="connsiteY44" fmla="*/ 4385481 h 4454856"/>
                <a:gd name="connsiteX45" fmla="*/ 2900149 w 6252950"/>
                <a:gd name="connsiteY45" fmla="*/ 4249003 h 4454856"/>
                <a:gd name="connsiteX46" fmla="*/ 2920621 w 6252950"/>
                <a:gd name="connsiteY46" fmla="*/ 4180764 h 4454856"/>
                <a:gd name="connsiteX47" fmla="*/ 3016155 w 6252950"/>
                <a:gd name="connsiteY47" fmla="*/ 4010167 h 4454856"/>
                <a:gd name="connsiteX48" fmla="*/ 3152633 w 6252950"/>
                <a:gd name="connsiteY48" fmla="*/ 4085230 h 4454856"/>
                <a:gd name="connsiteX49" fmla="*/ 3207224 w 6252950"/>
                <a:gd name="connsiteY49" fmla="*/ 4057934 h 4454856"/>
                <a:gd name="connsiteX50" fmla="*/ 3173105 w 6252950"/>
                <a:gd name="connsiteY50" fmla="*/ 3955576 h 4454856"/>
                <a:gd name="connsiteX51" fmla="*/ 3214048 w 6252950"/>
                <a:gd name="connsiteY51" fmla="*/ 3860042 h 4454856"/>
                <a:gd name="connsiteX52" fmla="*/ 3179928 w 6252950"/>
                <a:gd name="connsiteY52" fmla="*/ 3825922 h 4454856"/>
                <a:gd name="connsiteX53" fmla="*/ 3207224 w 6252950"/>
                <a:gd name="connsiteY53" fmla="*/ 3723564 h 4454856"/>
                <a:gd name="connsiteX54" fmla="*/ 3193576 w 6252950"/>
                <a:gd name="connsiteY54" fmla="*/ 3593910 h 4454856"/>
                <a:gd name="connsiteX55" fmla="*/ 3234519 w 6252950"/>
                <a:gd name="connsiteY55" fmla="*/ 3580263 h 4454856"/>
                <a:gd name="connsiteX56" fmla="*/ 3398293 w 6252950"/>
                <a:gd name="connsiteY56" fmla="*/ 3634854 h 4454856"/>
                <a:gd name="connsiteX57" fmla="*/ 3459708 w 6252950"/>
                <a:gd name="connsiteY57" fmla="*/ 3723564 h 4454856"/>
                <a:gd name="connsiteX58" fmla="*/ 3514299 w 6252950"/>
                <a:gd name="connsiteY58" fmla="*/ 3662149 h 4454856"/>
                <a:gd name="connsiteX59" fmla="*/ 3643952 w 6252950"/>
                <a:gd name="connsiteY59" fmla="*/ 3641678 h 4454856"/>
                <a:gd name="connsiteX60" fmla="*/ 3766782 w 6252950"/>
                <a:gd name="connsiteY60" fmla="*/ 3737212 h 4454856"/>
                <a:gd name="connsiteX61" fmla="*/ 3882788 w 6252950"/>
                <a:gd name="connsiteY61" fmla="*/ 3798627 h 4454856"/>
                <a:gd name="connsiteX62" fmla="*/ 4107976 w 6252950"/>
                <a:gd name="connsiteY62" fmla="*/ 3634854 h 4454856"/>
                <a:gd name="connsiteX63" fmla="*/ 4223982 w 6252950"/>
                <a:gd name="connsiteY63" fmla="*/ 3361898 h 4454856"/>
                <a:gd name="connsiteX64" fmla="*/ 4217158 w 6252950"/>
                <a:gd name="connsiteY64" fmla="*/ 3041176 h 4454856"/>
                <a:gd name="connsiteX65" fmla="*/ 4264925 w 6252950"/>
                <a:gd name="connsiteY65" fmla="*/ 2897875 h 4454856"/>
                <a:gd name="connsiteX66" fmla="*/ 4449170 w 6252950"/>
                <a:gd name="connsiteY66" fmla="*/ 2897875 h 4454856"/>
                <a:gd name="connsiteX67" fmla="*/ 4667534 w 6252950"/>
                <a:gd name="connsiteY67" fmla="*/ 2815988 h 4454856"/>
                <a:gd name="connsiteX68" fmla="*/ 4804012 w 6252950"/>
                <a:gd name="connsiteY68" fmla="*/ 2747749 h 4454856"/>
                <a:gd name="connsiteX69" fmla="*/ 4885899 w 6252950"/>
                <a:gd name="connsiteY69" fmla="*/ 2734101 h 4454856"/>
                <a:gd name="connsiteX70" fmla="*/ 5042848 w 6252950"/>
                <a:gd name="connsiteY70" fmla="*/ 2809164 h 4454856"/>
                <a:gd name="connsiteX71" fmla="*/ 5213445 w 6252950"/>
                <a:gd name="connsiteY71" fmla="*/ 2795516 h 4454856"/>
                <a:gd name="connsiteX72" fmla="*/ 5356746 w 6252950"/>
                <a:gd name="connsiteY72" fmla="*/ 2659039 h 4454856"/>
                <a:gd name="connsiteX73" fmla="*/ 5527343 w 6252950"/>
                <a:gd name="connsiteY73" fmla="*/ 2406555 h 4454856"/>
                <a:gd name="connsiteX74" fmla="*/ 5807122 w 6252950"/>
                <a:gd name="connsiteY74" fmla="*/ 2338316 h 4454856"/>
                <a:gd name="connsiteX75" fmla="*/ 6100549 w 6252950"/>
                <a:gd name="connsiteY75" fmla="*/ 2290549 h 4454856"/>
                <a:gd name="connsiteX76" fmla="*/ 6237027 w 6252950"/>
                <a:gd name="connsiteY76" fmla="*/ 2133600 h 4454856"/>
                <a:gd name="connsiteX77" fmla="*/ 6196084 w 6252950"/>
                <a:gd name="connsiteY77" fmla="*/ 1969827 h 4454856"/>
                <a:gd name="connsiteX78" fmla="*/ 6121021 w 6252950"/>
                <a:gd name="connsiteY78" fmla="*/ 1922060 h 4454856"/>
                <a:gd name="connsiteX79" fmla="*/ 6080078 w 6252950"/>
                <a:gd name="connsiteY79" fmla="*/ 1730991 h 4454856"/>
                <a:gd name="connsiteX80" fmla="*/ 5848066 w 6252950"/>
                <a:gd name="connsiteY80" fmla="*/ 1574042 h 4454856"/>
                <a:gd name="connsiteX81" fmla="*/ 5711588 w 6252950"/>
                <a:gd name="connsiteY81" fmla="*/ 1396621 h 4454856"/>
                <a:gd name="connsiteX82" fmla="*/ 5479576 w 6252950"/>
                <a:gd name="connsiteY82" fmla="*/ 1301086 h 4454856"/>
                <a:gd name="connsiteX83" fmla="*/ 5254388 w 6252950"/>
                <a:gd name="connsiteY83" fmla="*/ 1280615 h 4454856"/>
                <a:gd name="connsiteX84" fmla="*/ 5124734 w 6252950"/>
                <a:gd name="connsiteY84" fmla="*/ 1362501 h 4454856"/>
                <a:gd name="connsiteX85" fmla="*/ 5124734 w 6252950"/>
                <a:gd name="connsiteY85" fmla="*/ 1437564 h 4454856"/>
                <a:gd name="connsiteX86" fmla="*/ 5008728 w 6252950"/>
                <a:gd name="connsiteY86" fmla="*/ 1526275 h 4454856"/>
                <a:gd name="connsiteX87" fmla="*/ 4920018 w 6252950"/>
                <a:gd name="connsiteY87" fmla="*/ 1505803 h 4454856"/>
                <a:gd name="connsiteX88" fmla="*/ 4797188 w 6252950"/>
                <a:gd name="connsiteY88" fmla="*/ 1294263 h 4454856"/>
                <a:gd name="connsiteX89" fmla="*/ 4660710 w 6252950"/>
                <a:gd name="connsiteY89" fmla="*/ 1198728 h 4454856"/>
                <a:gd name="connsiteX90" fmla="*/ 4592472 w 6252950"/>
                <a:gd name="connsiteY90" fmla="*/ 1041779 h 4454856"/>
                <a:gd name="connsiteX91" fmla="*/ 4537881 w 6252950"/>
                <a:gd name="connsiteY91" fmla="*/ 1055427 h 4454856"/>
                <a:gd name="connsiteX92" fmla="*/ 4449170 w 6252950"/>
                <a:gd name="connsiteY92" fmla="*/ 1014484 h 4454856"/>
                <a:gd name="connsiteX93" fmla="*/ 4517409 w 6252950"/>
                <a:gd name="connsiteY93" fmla="*/ 864358 h 4454856"/>
                <a:gd name="connsiteX94" fmla="*/ 4612943 w 6252950"/>
                <a:gd name="connsiteY94" fmla="*/ 871182 h 4454856"/>
                <a:gd name="connsiteX95" fmla="*/ 4688006 w 6252950"/>
                <a:gd name="connsiteY95" fmla="*/ 693761 h 4454856"/>
                <a:gd name="connsiteX96" fmla="*/ 4558352 w 6252950"/>
                <a:gd name="connsiteY96" fmla="*/ 550460 h 4454856"/>
                <a:gd name="connsiteX97" fmla="*/ 4467758 w 6252950"/>
                <a:gd name="connsiteY97" fmla="*/ 568183 h 4454856"/>
                <a:gd name="connsiteX98" fmla="*/ 4394579 w 6252950"/>
                <a:gd name="connsiteY98" fmla="*/ 584579 h 4454856"/>
                <a:gd name="connsiteX99" fmla="*/ 4318806 w 6252950"/>
                <a:gd name="connsiteY99" fmla="*/ 675760 h 4454856"/>
                <a:gd name="connsiteX100" fmla="*/ 4194680 w 6252950"/>
                <a:gd name="connsiteY100" fmla="*/ 725410 h 4454856"/>
                <a:gd name="connsiteX101" fmla="*/ 3957851 w 6252950"/>
                <a:gd name="connsiteY101" fmla="*/ 632346 h 4454856"/>
                <a:gd name="connsiteX102" fmla="*/ 3623481 w 6252950"/>
                <a:gd name="connsiteY102" fmla="*/ 468573 h 4454856"/>
                <a:gd name="connsiteX103" fmla="*/ 3432412 w 6252950"/>
                <a:gd name="connsiteY103" fmla="*/ 489045 h 4454856"/>
                <a:gd name="connsiteX104" fmla="*/ 3227696 w 6252950"/>
                <a:gd name="connsiteY104" fmla="*/ 400334 h 4454856"/>
                <a:gd name="connsiteX105" fmla="*/ 3220872 w 6252950"/>
                <a:gd name="connsiteY105" fmla="*/ 318448 h 4454856"/>
                <a:gd name="connsiteX106" fmla="*/ 3446060 w 6252950"/>
                <a:gd name="connsiteY106" fmla="*/ 168322 h 4454856"/>
                <a:gd name="connsiteX107" fmla="*/ 3418764 w 6252950"/>
                <a:gd name="connsiteY107" fmla="*/ 93260 h 4454856"/>
                <a:gd name="connsiteX108" fmla="*/ 3439236 w 6252950"/>
                <a:gd name="connsiteY108" fmla="*/ 11373 h 4454856"/>
                <a:gd name="connsiteX109" fmla="*/ 3152633 w 6252950"/>
                <a:gd name="connsiteY109" fmla="*/ 25021 h 4454856"/>
                <a:gd name="connsiteX110" fmla="*/ 3132161 w 6252950"/>
                <a:gd name="connsiteY110" fmla="*/ 86436 h 4454856"/>
                <a:gd name="connsiteX111" fmla="*/ 3145809 w 6252950"/>
                <a:gd name="connsiteY111" fmla="*/ 168322 h 4454856"/>
                <a:gd name="connsiteX112" fmla="*/ 3009331 w 6252950"/>
                <a:gd name="connsiteY112" fmla="*/ 195618 h 4454856"/>
                <a:gd name="connsiteX113" fmla="*/ 2913797 w 6252950"/>
                <a:gd name="connsiteY113" fmla="*/ 263857 h 4454856"/>
                <a:gd name="connsiteX114" fmla="*/ 2879678 w 6252950"/>
                <a:gd name="connsiteY114" fmla="*/ 441278 h 4454856"/>
                <a:gd name="connsiteX115" fmla="*/ 2982036 w 6252950"/>
                <a:gd name="connsiteY115" fmla="*/ 659642 h 4454856"/>
                <a:gd name="connsiteX116" fmla="*/ 3179928 w 6252950"/>
                <a:gd name="connsiteY116" fmla="*/ 645994 h 4454856"/>
                <a:gd name="connsiteX117" fmla="*/ 3418764 w 6252950"/>
                <a:gd name="connsiteY117" fmla="*/ 618698 h 4454856"/>
                <a:gd name="connsiteX118" fmla="*/ 3630305 w 6252950"/>
                <a:gd name="connsiteY118" fmla="*/ 727881 h 4454856"/>
                <a:gd name="connsiteX119" fmla="*/ 3650776 w 6252950"/>
                <a:gd name="connsiteY119" fmla="*/ 816591 h 4454856"/>
                <a:gd name="connsiteX120" fmla="*/ 3562066 w 6252950"/>
                <a:gd name="connsiteY120" fmla="*/ 843886 h 4454856"/>
                <a:gd name="connsiteX121" fmla="*/ 3521122 w 6252950"/>
                <a:gd name="connsiteY121" fmla="*/ 878006 h 4454856"/>
                <a:gd name="connsiteX122" fmla="*/ 3643952 w 6252950"/>
                <a:gd name="connsiteY122" fmla="*/ 953069 h 4454856"/>
                <a:gd name="connsiteX123" fmla="*/ 3910084 w 6252950"/>
                <a:gd name="connsiteY123" fmla="*/ 1034955 h 4454856"/>
                <a:gd name="connsiteX124" fmla="*/ 4067033 w 6252950"/>
                <a:gd name="connsiteY124" fmla="*/ 1123666 h 4454856"/>
                <a:gd name="connsiteX125" fmla="*/ 4183039 w 6252950"/>
                <a:gd name="connsiteY125" fmla="*/ 1130489 h 4454856"/>
                <a:gd name="connsiteX126" fmla="*/ 4326340 w 6252950"/>
                <a:gd name="connsiteY126" fmla="*/ 1082722 h 4454856"/>
                <a:gd name="connsiteX127" fmla="*/ 4517409 w 6252950"/>
                <a:gd name="connsiteY127" fmla="*/ 1185081 h 4454856"/>
                <a:gd name="connsiteX128" fmla="*/ 4701654 w 6252950"/>
                <a:gd name="connsiteY128" fmla="*/ 1458036 h 4454856"/>
                <a:gd name="connsiteX129" fmla="*/ 4728949 w 6252950"/>
                <a:gd name="connsiteY129" fmla="*/ 1683224 h 4454856"/>
                <a:gd name="connsiteX130" fmla="*/ 4565176 w 6252950"/>
                <a:gd name="connsiteY130" fmla="*/ 1853821 h 4454856"/>
                <a:gd name="connsiteX131" fmla="*/ 4503761 w 6252950"/>
                <a:gd name="connsiteY131" fmla="*/ 1840173 h 4454856"/>
                <a:gd name="connsiteX132" fmla="*/ 4217158 w 6252950"/>
                <a:gd name="connsiteY132" fmla="*/ 2031242 h 4454856"/>
                <a:gd name="connsiteX133" fmla="*/ 3821373 w 6252950"/>
                <a:gd name="connsiteY133" fmla="*/ 2379260 h 4454856"/>
                <a:gd name="connsiteX134" fmla="*/ 3712191 w 6252950"/>
                <a:gd name="connsiteY134" fmla="*/ 2515737 h 4454856"/>
                <a:gd name="connsiteX135" fmla="*/ 3582537 w 6252950"/>
                <a:gd name="connsiteY135" fmla="*/ 2897875 h 4454856"/>
                <a:gd name="connsiteX136" fmla="*/ 3459708 w 6252950"/>
                <a:gd name="connsiteY136" fmla="*/ 3000233 h 4454856"/>
                <a:gd name="connsiteX137" fmla="*/ 3248167 w 6252950"/>
                <a:gd name="connsiteY137" fmla="*/ 2938818 h 4454856"/>
                <a:gd name="connsiteX138" fmla="*/ 3043451 w 6252950"/>
                <a:gd name="connsiteY138" fmla="*/ 2904698 h 4454856"/>
                <a:gd name="connsiteX139" fmla="*/ 2750024 w 6252950"/>
                <a:gd name="connsiteY139" fmla="*/ 2761397 h 4454856"/>
                <a:gd name="connsiteX140" fmla="*/ 2688609 w 6252950"/>
                <a:gd name="connsiteY140" fmla="*/ 2638567 h 4454856"/>
                <a:gd name="connsiteX141" fmla="*/ 2449773 w 6252950"/>
                <a:gd name="connsiteY141" fmla="*/ 2645391 h 4454856"/>
                <a:gd name="connsiteX142" fmla="*/ 2286000 w 6252950"/>
                <a:gd name="connsiteY142" fmla="*/ 2638567 h 4454856"/>
                <a:gd name="connsiteX143" fmla="*/ 2094931 w 6252950"/>
                <a:gd name="connsiteY143" fmla="*/ 2461146 h 4454856"/>
                <a:gd name="connsiteX144" fmla="*/ 1958454 w 6252950"/>
                <a:gd name="connsiteY144" fmla="*/ 2433851 h 4454856"/>
                <a:gd name="connsiteX145" fmla="*/ 1869743 w 6252950"/>
                <a:gd name="connsiteY145" fmla="*/ 2570328 h 4454856"/>
                <a:gd name="connsiteX146" fmla="*/ 1808328 w 6252950"/>
                <a:gd name="connsiteY146" fmla="*/ 2891051 h 4454856"/>
                <a:gd name="connsiteX147" fmla="*/ 1685499 w 6252950"/>
                <a:gd name="connsiteY147" fmla="*/ 3027528 h 4454856"/>
                <a:gd name="connsiteX148" fmla="*/ 1569493 w 6252950"/>
                <a:gd name="connsiteY148" fmla="*/ 3075295 h 4454856"/>
                <a:gd name="connsiteX149" fmla="*/ 1235122 w 6252950"/>
                <a:gd name="connsiteY149" fmla="*/ 2856931 h 4454856"/>
                <a:gd name="connsiteX150" fmla="*/ 1166884 w 6252950"/>
                <a:gd name="connsiteY150" fmla="*/ 2761397 h 4454856"/>
                <a:gd name="connsiteX151" fmla="*/ 1037230 w 6252950"/>
                <a:gd name="connsiteY151" fmla="*/ 2699982 h 4454856"/>
                <a:gd name="connsiteX152" fmla="*/ 1009934 w 6252950"/>
                <a:gd name="connsiteY152" fmla="*/ 2515737 h 4454856"/>
                <a:gd name="connsiteX153" fmla="*/ 928048 w 6252950"/>
                <a:gd name="connsiteY153" fmla="*/ 2331492 h 4454856"/>
                <a:gd name="connsiteX154" fmla="*/ 921224 w 6252950"/>
                <a:gd name="connsiteY154" fmla="*/ 2195015 h 4454856"/>
                <a:gd name="connsiteX155" fmla="*/ 1037230 w 6252950"/>
                <a:gd name="connsiteY155" fmla="*/ 2147248 h 4454856"/>
                <a:gd name="connsiteX156" fmla="*/ 1139588 w 6252950"/>
                <a:gd name="connsiteY156" fmla="*/ 2065361 h 4454856"/>
                <a:gd name="connsiteX157" fmla="*/ 1146412 w 6252950"/>
                <a:gd name="connsiteY157" fmla="*/ 1860645 h 4454856"/>
                <a:gd name="connsiteX158" fmla="*/ 1057702 w 6252950"/>
                <a:gd name="connsiteY158" fmla="*/ 1649104 h 4454856"/>
                <a:gd name="connsiteX159" fmla="*/ 1009934 w 6252950"/>
                <a:gd name="connsiteY159" fmla="*/ 1410269 h 4454856"/>
                <a:gd name="connsiteX160" fmla="*/ 921224 w 6252950"/>
                <a:gd name="connsiteY160" fmla="*/ 1287439 h 4454856"/>
                <a:gd name="connsiteX161" fmla="*/ 818866 w 6252950"/>
                <a:gd name="connsiteY161" fmla="*/ 1219200 h 4454856"/>
                <a:gd name="connsiteX162" fmla="*/ 627797 w 6252950"/>
                <a:gd name="connsiteY162" fmla="*/ 1157785 h 4454856"/>
                <a:gd name="connsiteX163" fmla="*/ 586854 w 6252950"/>
                <a:gd name="connsiteY163" fmla="*/ 1082722 h 4454856"/>
                <a:gd name="connsiteX164" fmla="*/ 491319 w 6252950"/>
                <a:gd name="connsiteY164" fmla="*/ 987188 h 4454856"/>
                <a:gd name="connsiteX165" fmla="*/ 395785 w 6252950"/>
                <a:gd name="connsiteY165" fmla="*/ 1110018 h 4454856"/>
                <a:gd name="connsiteX166" fmla="*/ 334370 w 6252950"/>
                <a:gd name="connsiteY166" fmla="*/ 1144137 h 4454856"/>
                <a:gd name="connsiteX167" fmla="*/ 279779 w 6252950"/>
                <a:gd name="connsiteY167" fmla="*/ 1355678 h 4454856"/>
                <a:gd name="connsiteX168" fmla="*/ 191069 w 6252950"/>
                <a:gd name="connsiteY168" fmla="*/ 1239672 h 4454856"/>
                <a:gd name="connsiteX169" fmla="*/ 136478 w 6252950"/>
                <a:gd name="connsiteY169" fmla="*/ 1212376 h 4454856"/>
                <a:gd name="connsiteX170" fmla="*/ 88710 w 6252950"/>
                <a:gd name="connsiteY170" fmla="*/ 1137313 h 4454856"/>
                <a:gd name="connsiteX171" fmla="*/ 34119 w 6252950"/>
                <a:gd name="connsiteY171" fmla="*/ 1130489 h 4454856"/>
                <a:gd name="connsiteX0" fmla="*/ 34119 w 6252950"/>
                <a:gd name="connsiteY0" fmla="*/ 1106605 h 4430972"/>
                <a:gd name="connsiteX1" fmla="*/ 20472 w 6252950"/>
                <a:gd name="connsiteY1" fmla="*/ 1168020 h 4430972"/>
                <a:gd name="connsiteX2" fmla="*/ 61415 w 6252950"/>
                <a:gd name="connsiteY2" fmla="*/ 1208964 h 4430972"/>
                <a:gd name="connsiteX3" fmla="*/ 13648 w 6252950"/>
                <a:gd name="connsiteY3" fmla="*/ 1243083 h 4430972"/>
                <a:gd name="connsiteX4" fmla="*/ 143302 w 6252950"/>
                <a:gd name="connsiteY4" fmla="*/ 1372737 h 4430972"/>
                <a:gd name="connsiteX5" fmla="*/ 116006 w 6252950"/>
                <a:gd name="connsiteY5" fmla="*/ 1529686 h 4430972"/>
                <a:gd name="connsiteX6" fmla="*/ 197893 w 6252950"/>
                <a:gd name="connsiteY6" fmla="*/ 1570629 h 4430972"/>
                <a:gd name="connsiteX7" fmla="*/ 293427 w 6252950"/>
                <a:gd name="connsiteY7" fmla="*/ 1727579 h 4430972"/>
                <a:gd name="connsiteX8" fmla="*/ 388961 w 6252950"/>
                <a:gd name="connsiteY8" fmla="*/ 1741226 h 4430972"/>
                <a:gd name="connsiteX9" fmla="*/ 436728 w 6252950"/>
                <a:gd name="connsiteY9" fmla="*/ 1754874 h 4430972"/>
                <a:gd name="connsiteX10" fmla="*/ 409433 w 6252950"/>
                <a:gd name="connsiteY10" fmla="*/ 1823113 h 4430972"/>
                <a:gd name="connsiteX11" fmla="*/ 464024 w 6252950"/>
                <a:gd name="connsiteY11" fmla="*/ 1864056 h 4430972"/>
                <a:gd name="connsiteX12" fmla="*/ 464024 w 6252950"/>
                <a:gd name="connsiteY12" fmla="*/ 1945943 h 4430972"/>
                <a:gd name="connsiteX13" fmla="*/ 388961 w 6252950"/>
                <a:gd name="connsiteY13" fmla="*/ 2116540 h 4430972"/>
                <a:gd name="connsiteX14" fmla="*/ 313899 w 6252950"/>
                <a:gd name="connsiteY14" fmla="*/ 2143835 h 4430972"/>
                <a:gd name="connsiteX15" fmla="*/ 348018 w 6252950"/>
                <a:gd name="connsiteY15" fmla="*/ 2246194 h 4430972"/>
                <a:gd name="connsiteX16" fmla="*/ 443552 w 6252950"/>
                <a:gd name="connsiteY16" fmla="*/ 2314432 h 4430972"/>
                <a:gd name="connsiteX17" fmla="*/ 511791 w 6252950"/>
                <a:gd name="connsiteY17" fmla="*/ 2525973 h 4430972"/>
                <a:gd name="connsiteX18" fmla="*/ 566382 w 6252950"/>
                <a:gd name="connsiteY18" fmla="*/ 2580564 h 4430972"/>
                <a:gd name="connsiteX19" fmla="*/ 600502 w 6252950"/>
                <a:gd name="connsiteY19" fmla="*/ 2730689 h 4430972"/>
                <a:gd name="connsiteX20" fmla="*/ 818866 w 6252950"/>
                <a:gd name="connsiteY20" fmla="*/ 2989997 h 4430972"/>
                <a:gd name="connsiteX21" fmla="*/ 859809 w 6252950"/>
                <a:gd name="connsiteY21" fmla="*/ 2914934 h 4430972"/>
                <a:gd name="connsiteX22" fmla="*/ 1016758 w 6252950"/>
                <a:gd name="connsiteY22" fmla="*/ 3003644 h 4430972"/>
                <a:gd name="connsiteX23" fmla="*/ 1003110 w 6252950"/>
                <a:gd name="connsiteY23" fmla="*/ 3085531 h 4430972"/>
                <a:gd name="connsiteX24" fmla="*/ 1153236 w 6252950"/>
                <a:gd name="connsiteY24" fmla="*/ 3215185 h 4430972"/>
                <a:gd name="connsiteX25" fmla="*/ 1187355 w 6252950"/>
                <a:gd name="connsiteY25" fmla="*/ 3317543 h 4430972"/>
                <a:gd name="connsiteX26" fmla="*/ 1419367 w 6252950"/>
                <a:gd name="connsiteY26" fmla="*/ 3467668 h 4430972"/>
                <a:gd name="connsiteX27" fmla="*/ 1521725 w 6252950"/>
                <a:gd name="connsiteY27" fmla="*/ 3426725 h 4430972"/>
                <a:gd name="connsiteX28" fmla="*/ 1644555 w 6252950"/>
                <a:gd name="connsiteY28" fmla="*/ 3426725 h 4430972"/>
                <a:gd name="connsiteX29" fmla="*/ 1985749 w 6252950"/>
                <a:gd name="connsiteY29" fmla="*/ 3754271 h 4430972"/>
                <a:gd name="connsiteX30" fmla="*/ 2060812 w 6252950"/>
                <a:gd name="connsiteY30" fmla="*/ 3911220 h 4430972"/>
                <a:gd name="connsiteX31" fmla="*/ 2122227 w 6252950"/>
                <a:gd name="connsiteY31" fmla="*/ 3999931 h 4430972"/>
                <a:gd name="connsiteX32" fmla="*/ 2067636 w 6252950"/>
                <a:gd name="connsiteY32" fmla="*/ 4143232 h 4430972"/>
                <a:gd name="connsiteX33" fmla="*/ 2122227 w 6252950"/>
                <a:gd name="connsiteY33" fmla="*/ 4184176 h 4430972"/>
                <a:gd name="connsiteX34" fmla="*/ 2081284 w 6252950"/>
                <a:gd name="connsiteY34" fmla="*/ 4279710 h 4430972"/>
                <a:gd name="connsiteX35" fmla="*/ 2204113 w 6252950"/>
                <a:gd name="connsiteY35" fmla="*/ 4368420 h 4430972"/>
                <a:gd name="connsiteX36" fmla="*/ 2333767 w 6252950"/>
                <a:gd name="connsiteY36" fmla="*/ 4327477 h 4430972"/>
                <a:gd name="connsiteX37" fmla="*/ 2490716 w 6252950"/>
                <a:gd name="connsiteY37" fmla="*/ 4429835 h 4430972"/>
                <a:gd name="connsiteX38" fmla="*/ 2606722 w 6252950"/>
                <a:gd name="connsiteY38" fmla="*/ 4334301 h 4430972"/>
                <a:gd name="connsiteX39" fmla="*/ 2627194 w 6252950"/>
                <a:gd name="connsiteY39" fmla="*/ 4238767 h 4430972"/>
                <a:gd name="connsiteX40" fmla="*/ 2709081 w 6252950"/>
                <a:gd name="connsiteY40" fmla="*/ 4320653 h 4430972"/>
                <a:gd name="connsiteX41" fmla="*/ 2736376 w 6252950"/>
                <a:gd name="connsiteY41" fmla="*/ 4327477 h 4430972"/>
                <a:gd name="connsiteX42" fmla="*/ 2811439 w 6252950"/>
                <a:gd name="connsiteY42" fmla="*/ 4293358 h 4430972"/>
                <a:gd name="connsiteX43" fmla="*/ 2866030 w 6252950"/>
                <a:gd name="connsiteY43" fmla="*/ 4361597 h 4430972"/>
                <a:gd name="connsiteX44" fmla="*/ 2927445 w 6252950"/>
                <a:gd name="connsiteY44" fmla="*/ 4361597 h 4430972"/>
                <a:gd name="connsiteX45" fmla="*/ 2900149 w 6252950"/>
                <a:gd name="connsiteY45" fmla="*/ 4225119 h 4430972"/>
                <a:gd name="connsiteX46" fmla="*/ 2920621 w 6252950"/>
                <a:gd name="connsiteY46" fmla="*/ 4156880 h 4430972"/>
                <a:gd name="connsiteX47" fmla="*/ 3016155 w 6252950"/>
                <a:gd name="connsiteY47" fmla="*/ 3986283 h 4430972"/>
                <a:gd name="connsiteX48" fmla="*/ 3152633 w 6252950"/>
                <a:gd name="connsiteY48" fmla="*/ 4061346 h 4430972"/>
                <a:gd name="connsiteX49" fmla="*/ 3207224 w 6252950"/>
                <a:gd name="connsiteY49" fmla="*/ 4034050 h 4430972"/>
                <a:gd name="connsiteX50" fmla="*/ 3173105 w 6252950"/>
                <a:gd name="connsiteY50" fmla="*/ 3931692 h 4430972"/>
                <a:gd name="connsiteX51" fmla="*/ 3214048 w 6252950"/>
                <a:gd name="connsiteY51" fmla="*/ 3836158 h 4430972"/>
                <a:gd name="connsiteX52" fmla="*/ 3179928 w 6252950"/>
                <a:gd name="connsiteY52" fmla="*/ 3802038 h 4430972"/>
                <a:gd name="connsiteX53" fmla="*/ 3207224 w 6252950"/>
                <a:gd name="connsiteY53" fmla="*/ 3699680 h 4430972"/>
                <a:gd name="connsiteX54" fmla="*/ 3193576 w 6252950"/>
                <a:gd name="connsiteY54" fmla="*/ 3570026 h 4430972"/>
                <a:gd name="connsiteX55" fmla="*/ 3234519 w 6252950"/>
                <a:gd name="connsiteY55" fmla="*/ 3556379 h 4430972"/>
                <a:gd name="connsiteX56" fmla="*/ 3398293 w 6252950"/>
                <a:gd name="connsiteY56" fmla="*/ 3610970 h 4430972"/>
                <a:gd name="connsiteX57" fmla="*/ 3459708 w 6252950"/>
                <a:gd name="connsiteY57" fmla="*/ 3699680 h 4430972"/>
                <a:gd name="connsiteX58" fmla="*/ 3514299 w 6252950"/>
                <a:gd name="connsiteY58" fmla="*/ 3638265 h 4430972"/>
                <a:gd name="connsiteX59" fmla="*/ 3643952 w 6252950"/>
                <a:gd name="connsiteY59" fmla="*/ 3617794 h 4430972"/>
                <a:gd name="connsiteX60" fmla="*/ 3766782 w 6252950"/>
                <a:gd name="connsiteY60" fmla="*/ 3713328 h 4430972"/>
                <a:gd name="connsiteX61" fmla="*/ 3882788 w 6252950"/>
                <a:gd name="connsiteY61" fmla="*/ 3774743 h 4430972"/>
                <a:gd name="connsiteX62" fmla="*/ 4107976 w 6252950"/>
                <a:gd name="connsiteY62" fmla="*/ 3610970 h 4430972"/>
                <a:gd name="connsiteX63" fmla="*/ 4223982 w 6252950"/>
                <a:gd name="connsiteY63" fmla="*/ 3338014 h 4430972"/>
                <a:gd name="connsiteX64" fmla="*/ 4217158 w 6252950"/>
                <a:gd name="connsiteY64" fmla="*/ 3017292 h 4430972"/>
                <a:gd name="connsiteX65" fmla="*/ 4264925 w 6252950"/>
                <a:gd name="connsiteY65" fmla="*/ 2873991 h 4430972"/>
                <a:gd name="connsiteX66" fmla="*/ 4449170 w 6252950"/>
                <a:gd name="connsiteY66" fmla="*/ 2873991 h 4430972"/>
                <a:gd name="connsiteX67" fmla="*/ 4667534 w 6252950"/>
                <a:gd name="connsiteY67" fmla="*/ 2792104 h 4430972"/>
                <a:gd name="connsiteX68" fmla="*/ 4804012 w 6252950"/>
                <a:gd name="connsiteY68" fmla="*/ 2723865 h 4430972"/>
                <a:gd name="connsiteX69" fmla="*/ 4885899 w 6252950"/>
                <a:gd name="connsiteY69" fmla="*/ 2710217 h 4430972"/>
                <a:gd name="connsiteX70" fmla="*/ 5042848 w 6252950"/>
                <a:gd name="connsiteY70" fmla="*/ 2785280 h 4430972"/>
                <a:gd name="connsiteX71" fmla="*/ 5213445 w 6252950"/>
                <a:gd name="connsiteY71" fmla="*/ 2771632 h 4430972"/>
                <a:gd name="connsiteX72" fmla="*/ 5356746 w 6252950"/>
                <a:gd name="connsiteY72" fmla="*/ 2635155 h 4430972"/>
                <a:gd name="connsiteX73" fmla="*/ 5527343 w 6252950"/>
                <a:gd name="connsiteY73" fmla="*/ 2382671 h 4430972"/>
                <a:gd name="connsiteX74" fmla="*/ 5807122 w 6252950"/>
                <a:gd name="connsiteY74" fmla="*/ 2314432 h 4430972"/>
                <a:gd name="connsiteX75" fmla="*/ 6100549 w 6252950"/>
                <a:gd name="connsiteY75" fmla="*/ 2266665 h 4430972"/>
                <a:gd name="connsiteX76" fmla="*/ 6237027 w 6252950"/>
                <a:gd name="connsiteY76" fmla="*/ 2109716 h 4430972"/>
                <a:gd name="connsiteX77" fmla="*/ 6196084 w 6252950"/>
                <a:gd name="connsiteY77" fmla="*/ 1945943 h 4430972"/>
                <a:gd name="connsiteX78" fmla="*/ 6121021 w 6252950"/>
                <a:gd name="connsiteY78" fmla="*/ 1898176 h 4430972"/>
                <a:gd name="connsiteX79" fmla="*/ 6080078 w 6252950"/>
                <a:gd name="connsiteY79" fmla="*/ 1707107 h 4430972"/>
                <a:gd name="connsiteX80" fmla="*/ 5848066 w 6252950"/>
                <a:gd name="connsiteY80" fmla="*/ 1550158 h 4430972"/>
                <a:gd name="connsiteX81" fmla="*/ 5711588 w 6252950"/>
                <a:gd name="connsiteY81" fmla="*/ 1372737 h 4430972"/>
                <a:gd name="connsiteX82" fmla="*/ 5479576 w 6252950"/>
                <a:gd name="connsiteY82" fmla="*/ 1277202 h 4430972"/>
                <a:gd name="connsiteX83" fmla="*/ 5254388 w 6252950"/>
                <a:gd name="connsiteY83" fmla="*/ 1256731 h 4430972"/>
                <a:gd name="connsiteX84" fmla="*/ 5124734 w 6252950"/>
                <a:gd name="connsiteY84" fmla="*/ 1338617 h 4430972"/>
                <a:gd name="connsiteX85" fmla="*/ 5124734 w 6252950"/>
                <a:gd name="connsiteY85" fmla="*/ 1413680 h 4430972"/>
                <a:gd name="connsiteX86" fmla="*/ 5008728 w 6252950"/>
                <a:gd name="connsiteY86" fmla="*/ 1502391 h 4430972"/>
                <a:gd name="connsiteX87" fmla="*/ 4920018 w 6252950"/>
                <a:gd name="connsiteY87" fmla="*/ 1481919 h 4430972"/>
                <a:gd name="connsiteX88" fmla="*/ 4797188 w 6252950"/>
                <a:gd name="connsiteY88" fmla="*/ 1270379 h 4430972"/>
                <a:gd name="connsiteX89" fmla="*/ 4660710 w 6252950"/>
                <a:gd name="connsiteY89" fmla="*/ 1174844 h 4430972"/>
                <a:gd name="connsiteX90" fmla="*/ 4592472 w 6252950"/>
                <a:gd name="connsiteY90" fmla="*/ 1017895 h 4430972"/>
                <a:gd name="connsiteX91" fmla="*/ 4537881 w 6252950"/>
                <a:gd name="connsiteY91" fmla="*/ 1031543 h 4430972"/>
                <a:gd name="connsiteX92" fmla="*/ 4449170 w 6252950"/>
                <a:gd name="connsiteY92" fmla="*/ 990600 h 4430972"/>
                <a:gd name="connsiteX93" fmla="*/ 4517409 w 6252950"/>
                <a:gd name="connsiteY93" fmla="*/ 840474 h 4430972"/>
                <a:gd name="connsiteX94" fmla="*/ 4612943 w 6252950"/>
                <a:gd name="connsiteY94" fmla="*/ 847298 h 4430972"/>
                <a:gd name="connsiteX95" fmla="*/ 4688006 w 6252950"/>
                <a:gd name="connsiteY95" fmla="*/ 669877 h 4430972"/>
                <a:gd name="connsiteX96" fmla="*/ 4558352 w 6252950"/>
                <a:gd name="connsiteY96" fmla="*/ 526576 h 4430972"/>
                <a:gd name="connsiteX97" fmla="*/ 4467758 w 6252950"/>
                <a:gd name="connsiteY97" fmla="*/ 544299 h 4430972"/>
                <a:gd name="connsiteX98" fmla="*/ 4394579 w 6252950"/>
                <a:gd name="connsiteY98" fmla="*/ 560695 h 4430972"/>
                <a:gd name="connsiteX99" fmla="*/ 4318806 w 6252950"/>
                <a:gd name="connsiteY99" fmla="*/ 651876 h 4430972"/>
                <a:gd name="connsiteX100" fmla="*/ 4194680 w 6252950"/>
                <a:gd name="connsiteY100" fmla="*/ 701526 h 4430972"/>
                <a:gd name="connsiteX101" fmla="*/ 3957851 w 6252950"/>
                <a:gd name="connsiteY101" fmla="*/ 608462 h 4430972"/>
                <a:gd name="connsiteX102" fmla="*/ 3623481 w 6252950"/>
                <a:gd name="connsiteY102" fmla="*/ 444689 h 4430972"/>
                <a:gd name="connsiteX103" fmla="*/ 3432412 w 6252950"/>
                <a:gd name="connsiteY103" fmla="*/ 465161 h 4430972"/>
                <a:gd name="connsiteX104" fmla="*/ 3227696 w 6252950"/>
                <a:gd name="connsiteY104" fmla="*/ 376450 h 4430972"/>
                <a:gd name="connsiteX105" fmla="*/ 3220872 w 6252950"/>
                <a:gd name="connsiteY105" fmla="*/ 294564 h 4430972"/>
                <a:gd name="connsiteX106" fmla="*/ 3446060 w 6252950"/>
                <a:gd name="connsiteY106" fmla="*/ 144438 h 4430972"/>
                <a:gd name="connsiteX107" fmla="*/ 3418764 w 6252950"/>
                <a:gd name="connsiteY107" fmla="*/ 69376 h 4430972"/>
                <a:gd name="connsiteX108" fmla="*/ 3152633 w 6252950"/>
                <a:gd name="connsiteY108" fmla="*/ 1137 h 4430972"/>
                <a:gd name="connsiteX109" fmla="*/ 3132161 w 6252950"/>
                <a:gd name="connsiteY109" fmla="*/ 62552 h 4430972"/>
                <a:gd name="connsiteX110" fmla="*/ 3145809 w 6252950"/>
                <a:gd name="connsiteY110" fmla="*/ 144438 h 4430972"/>
                <a:gd name="connsiteX111" fmla="*/ 3009331 w 6252950"/>
                <a:gd name="connsiteY111" fmla="*/ 171734 h 4430972"/>
                <a:gd name="connsiteX112" fmla="*/ 2913797 w 6252950"/>
                <a:gd name="connsiteY112" fmla="*/ 239973 h 4430972"/>
                <a:gd name="connsiteX113" fmla="*/ 2879678 w 6252950"/>
                <a:gd name="connsiteY113" fmla="*/ 417394 h 4430972"/>
                <a:gd name="connsiteX114" fmla="*/ 2982036 w 6252950"/>
                <a:gd name="connsiteY114" fmla="*/ 635758 h 4430972"/>
                <a:gd name="connsiteX115" fmla="*/ 3179928 w 6252950"/>
                <a:gd name="connsiteY115" fmla="*/ 622110 h 4430972"/>
                <a:gd name="connsiteX116" fmla="*/ 3418764 w 6252950"/>
                <a:gd name="connsiteY116" fmla="*/ 594814 h 4430972"/>
                <a:gd name="connsiteX117" fmla="*/ 3630305 w 6252950"/>
                <a:gd name="connsiteY117" fmla="*/ 703997 h 4430972"/>
                <a:gd name="connsiteX118" fmla="*/ 3650776 w 6252950"/>
                <a:gd name="connsiteY118" fmla="*/ 792707 h 4430972"/>
                <a:gd name="connsiteX119" fmla="*/ 3562066 w 6252950"/>
                <a:gd name="connsiteY119" fmla="*/ 820002 h 4430972"/>
                <a:gd name="connsiteX120" fmla="*/ 3521122 w 6252950"/>
                <a:gd name="connsiteY120" fmla="*/ 854122 h 4430972"/>
                <a:gd name="connsiteX121" fmla="*/ 3643952 w 6252950"/>
                <a:gd name="connsiteY121" fmla="*/ 929185 h 4430972"/>
                <a:gd name="connsiteX122" fmla="*/ 3910084 w 6252950"/>
                <a:gd name="connsiteY122" fmla="*/ 1011071 h 4430972"/>
                <a:gd name="connsiteX123" fmla="*/ 4067033 w 6252950"/>
                <a:gd name="connsiteY123" fmla="*/ 1099782 h 4430972"/>
                <a:gd name="connsiteX124" fmla="*/ 4183039 w 6252950"/>
                <a:gd name="connsiteY124" fmla="*/ 1106605 h 4430972"/>
                <a:gd name="connsiteX125" fmla="*/ 4326340 w 6252950"/>
                <a:gd name="connsiteY125" fmla="*/ 1058838 h 4430972"/>
                <a:gd name="connsiteX126" fmla="*/ 4517409 w 6252950"/>
                <a:gd name="connsiteY126" fmla="*/ 1161197 h 4430972"/>
                <a:gd name="connsiteX127" fmla="*/ 4701654 w 6252950"/>
                <a:gd name="connsiteY127" fmla="*/ 1434152 h 4430972"/>
                <a:gd name="connsiteX128" fmla="*/ 4728949 w 6252950"/>
                <a:gd name="connsiteY128" fmla="*/ 1659340 h 4430972"/>
                <a:gd name="connsiteX129" fmla="*/ 4565176 w 6252950"/>
                <a:gd name="connsiteY129" fmla="*/ 1829937 h 4430972"/>
                <a:gd name="connsiteX130" fmla="*/ 4503761 w 6252950"/>
                <a:gd name="connsiteY130" fmla="*/ 1816289 h 4430972"/>
                <a:gd name="connsiteX131" fmla="*/ 4217158 w 6252950"/>
                <a:gd name="connsiteY131" fmla="*/ 2007358 h 4430972"/>
                <a:gd name="connsiteX132" fmla="*/ 3821373 w 6252950"/>
                <a:gd name="connsiteY132" fmla="*/ 2355376 h 4430972"/>
                <a:gd name="connsiteX133" fmla="*/ 3712191 w 6252950"/>
                <a:gd name="connsiteY133" fmla="*/ 2491853 h 4430972"/>
                <a:gd name="connsiteX134" fmla="*/ 3582537 w 6252950"/>
                <a:gd name="connsiteY134" fmla="*/ 2873991 h 4430972"/>
                <a:gd name="connsiteX135" fmla="*/ 3459708 w 6252950"/>
                <a:gd name="connsiteY135" fmla="*/ 2976349 h 4430972"/>
                <a:gd name="connsiteX136" fmla="*/ 3248167 w 6252950"/>
                <a:gd name="connsiteY136" fmla="*/ 2914934 h 4430972"/>
                <a:gd name="connsiteX137" fmla="*/ 3043451 w 6252950"/>
                <a:gd name="connsiteY137" fmla="*/ 2880814 h 4430972"/>
                <a:gd name="connsiteX138" fmla="*/ 2750024 w 6252950"/>
                <a:gd name="connsiteY138" fmla="*/ 2737513 h 4430972"/>
                <a:gd name="connsiteX139" fmla="*/ 2688609 w 6252950"/>
                <a:gd name="connsiteY139" fmla="*/ 2614683 h 4430972"/>
                <a:gd name="connsiteX140" fmla="*/ 2449773 w 6252950"/>
                <a:gd name="connsiteY140" fmla="*/ 2621507 h 4430972"/>
                <a:gd name="connsiteX141" fmla="*/ 2286000 w 6252950"/>
                <a:gd name="connsiteY141" fmla="*/ 2614683 h 4430972"/>
                <a:gd name="connsiteX142" fmla="*/ 2094931 w 6252950"/>
                <a:gd name="connsiteY142" fmla="*/ 2437262 h 4430972"/>
                <a:gd name="connsiteX143" fmla="*/ 1958454 w 6252950"/>
                <a:gd name="connsiteY143" fmla="*/ 2409967 h 4430972"/>
                <a:gd name="connsiteX144" fmla="*/ 1869743 w 6252950"/>
                <a:gd name="connsiteY144" fmla="*/ 2546444 h 4430972"/>
                <a:gd name="connsiteX145" fmla="*/ 1808328 w 6252950"/>
                <a:gd name="connsiteY145" fmla="*/ 2867167 h 4430972"/>
                <a:gd name="connsiteX146" fmla="*/ 1685499 w 6252950"/>
                <a:gd name="connsiteY146" fmla="*/ 3003644 h 4430972"/>
                <a:gd name="connsiteX147" fmla="*/ 1569493 w 6252950"/>
                <a:gd name="connsiteY147" fmla="*/ 3051411 h 4430972"/>
                <a:gd name="connsiteX148" fmla="*/ 1235122 w 6252950"/>
                <a:gd name="connsiteY148" fmla="*/ 2833047 h 4430972"/>
                <a:gd name="connsiteX149" fmla="*/ 1166884 w 6252950"/>
                <a:gd name="connsiteY149" fmla="*/ 2737513 h 4430972"/>
                <a:gd name="connsiteX150" fmla="*/ 1037230 w 6252950"/>
                <a:gd name="connsiteY150" fmla="*/ 2676098 h 4430972"/>
                <a:gd name="connsiteX151" fmla="*/ 1009934 w 6252950"/>
                <a:gd name="connsiteY151" fmla="*/ 2491853 h 4430972"/>
                <a:gd name="connsiteX152" fmla="*/ 928048 w 6252950"/>
                <a:gd name="connsiteY152" fmla="*/ 2307608 h 4430972"/>
                <a:gd name="connsiteX153" fmla="*/ 921224 w 6252950"/>
                <a:gd name="connsiteY153" fmla="*/ 2171131 h 4430972"/>
                <a:gd name="connsiteX154" fmla="*/ 1037230 w 6252950"/>
                <a:gd name="connsiteY154" fmla="*/ 2123364 h 4430972"/>
                <a:gd name="connsiteX155" fmla="*/ 1139588 w 6252950"/>
                <a:gd name="connsiteY155" fmla="*/ 2041477 h 4430972"/>
                <a:gd name="connsiteX156" fmla="*/ 1146412 w 6252950"/>
                <a:gd name="connsiteY156" fmla="*/ 1836761 h 4430972"/>
                <a:gd name="connsiteX157" fmla="*/ 1057702 w 6252950"/>
                <a:gd name="connsiteY157" fmla="*/ 1625220 h 4430972"/>
                <a:gd name="connsiteX158" fmla="*/ 1009934 w 6252950"/>
                <a:gd name="connsiteY158" fmla="*/ 1386385 h 4430972"/>
                <a:gd name="connsiteX159" fmla="*/ 921224 w 6252950"/>
                <a:gd name="connsiteY159" fmla="*/ 1263555 h 4430972"/>
                <a:gd name="connsiteX160" fmla="*/ 818866 w 6252950"/>
                <a:gd name="connsiteY160" fmla="*/ 1195316 h 4430972"/>
                <a:gd name="connsiteX161" fmla="*/ 627797 w 6252950"/>
                <a:gd name="connsiteY161" fmla="*/ 1133901 h 4430972"/>
                <a:gd name="connsiteX162" fmla="*/ 586854 w 6252950"/>
                <a:gd name="connsiteY162" fmla="*/ 1058838 h 4430972"/>
                <a:gd name="connsiteX163" fmla="*/ 491319 w 6252950"/>
                <a:gd name="connsiteY163" fmla="*/ 963304 h 4430972"/>
                <a:gd name="connsiteX164" fmla="*/ 395785 w 6252950"/>
                <a:gd name="connsiteY164" fmla="*/ 1086134 h 4430972"/>
                <a:gd name="connsiteX165" fmla="*/ 334370 w 6252950"/>
                <a:gd name="connsiteY165" fmla="*/ 1120253 h 4430972"/>
                <a:gd name="connsiteX166" fmla="*/ 279779 w 6252950"/>
                <a:gd name="connsiteY166" fmla="*/ 1331794 h 4430972"/>
                <a:gd name="connsiteX167" fmla="*/ 191069 w 6252950"/>
                <a:gd name="connsiteY167" fmla="*/ 1215788 h 4430972"/>
                <a:gd name="connsiteX168" fmla="*/ 136478 w 6252950"/>
                <a:gd name="connsiteY168" fmla="*/ 1188492 h 4430972"/>
                <a:gd name="connsiteX169" fmla="*/ 88710 w 6252950"/>
                <a:gd name="connsiteY169" fmla="*/ 1113429 h 4430972"/>
                <a:gd name="connsiteX170" fmla="*/ 34119 w 6252950"/>
                <a:gd name="connsiteY170" fmla="*/ 1106605 h 4430972"/>
                <a:gd name="connsiteX0" fmla="*/ 34119 w 6252950"/>
                <a:gd name="connsiteY0" fmla="*/ 1106605 h 4430972"/>
                <a:gd name="connsiteX1" fmla="*/ 20472 w 6252950"/>
                <a:gd name="connsiteY1" fmla="*/ 1168020 h 4430972"/>
                <a:gd name="connsiteX2" fmla="*/ 61415 w 6252950"/>
                <a:gd name="connsiteY2" fmla="*/ 1208964 h 4430972"/>
                <a:gd name="connsiteX3" fmla="*/ 13648 w 6252950"/>
                <a:gd name="connsiteY3" fmla="*/ 1243083 h 4430972"/>
                <a:gd name="connsiteX4" fmla="*/ 143302 w 6252950"/>
                <a:gd name="connsiteY4" fmla="*/ 1372737 h 4430972"/>
                <a:gd name="connsiteX5" fmla="*/ 116006 w 6252950"/>
                <a:gd name="connsiteY5" fmla="*/ 1529686 h 4430972"/>
                <a:gd name="connsiteX6" fmla="*/ 197893 w 6252950"/>
                <a:gd name="connsiteY6" fmla="*/ 1570629 h 4430972"/>
                <a:gd name="connsiteX7" fmla="*/ 293427 w 6252950"/>
                <a:gd name="connsiteY7" fmla="*/ 1727579 h 4430972"/>
                <a:gd name="connsiteX8" fmla="*/ 388961 w 6252950"/>
                <a:gd name="connsiteY8" fmla="*/ 1741226 h 4430972"/>
                <a:gd name="connsiteX9" fmla="*/ 436728 w 6252950"/>
                <a:gd name="connsiteY9" fmla="*/ 1754874 h 4430972"/>
                <a:gd name="connsiteX10" fmla="*/ 409433 w 6252950"/>
                <a:gd name="connsiteY10" fmla="*/ 1823113 h 4430972"/>
                <a:gd name="connsiteX11" fmla="*/ 464024 w 6252950"/>
                <a:gd name="connsiteY11" fmla="*/ 1864056 h 4430972"/>
                <a:gd name="connsiteX12" fmla="*/ 464024 w 6252950"/>
                <a:gd name="connsiteY12" fmla="*/ 1945943 h 4430972"/>
                <a:gd name="connsiteX13" fmla="*/ 388961 w 6252950"/>
                <a:gd name="connsiteY13" fmla="*/ 2116540 h 4430972"/>
                <a:gd name="connsiteX14" fmla="*/ 313899 w 6252950"/>
                <a:gd name="connsiteY14" fmla="*/ 2143835 h 4430972"/>
                <a:gd name="connsiteX15" fmla="*/ 348018 w 6252950"/>
                <a:gd name="connsiteY15" fmla="*/ 2246194 h 4430972"/>
                <a:gd name="connsiteX16" fmla="*/ 443552 w 6252950"/>
                <a:gd name="connsiteY16" fmla="*/ 2314432 h 4430972"/>
                <a:gd name="connsiteX17" fmla="*/ 511791 w 6252950"/>
                <a:gd name="connsiteY17" fmla="*/ 2525973 h 4430972"/>
                <a:gd name="connsiteX18" fmla="*/ 566382 w 6252950"/>
                <a:gd name="connsiteY18" fmla="*/ 2580564 h 4430972"/>
                <a:gd name="connsiteX19" fmla="*/ 600502 w 6252950"/>
                <a:gd name="connsiteY19" fmla="*/ 2730689 h 4430972"/>
                <a:gd name="connsiteX20" fmla="*/ 818866 w 6252950"/>
                <a:gd name="connsiteY20" fmla="*/ 2989997 h 4430972"/>
                <a:gd name="connsiteX21" fmla="*/ 859809 w 6252950"/>
                <a:gd name="connsiteY21" fmla="*/ 2914934 h 4430972"/>
                <a:gd name="connsiteX22" fmla="*/ 1016758 w 6252950"/>
                <a:gd name="connsiteY22" fmla="*/ 3003644 h 4430972"/>
                <a:gd name="connsiteX23" fmla="*/ 1003110 w 6252950"/>
                <a:gd name="connsiteY23" fmla="*/ 3085531 h 4430972"/>
                <a:gd name="connsiteX24" fmla="*/ 1153236 w 6252950"/>
                <a:gd name="connsiteY24" fmla="*/ 3215185 h 4430972"/>
                <a:gd name="connsiteX25" fmla="*/ 1187355 w 6252950"/>
                <a:gd name="connsiteY25" fmla="*/ 3317543 h 4430972"/>
                <a:gd name="connsiteX26" fmla="*/ 1419367 w 6252950"/>
                <a:gd name="connsiteY26" fmla="*/ 3467668 h 4430972"/>
                <a:gd name="connsiteX27" fmla="*/ 1521725 w 6252950"/>
                <a:gd name="connsiteY27" fmla="*/ 3426725 h 4430972"/>
                <a:gd name="connsiteX28" fmla="*/ 1644555 w 6252950"/>
                <a:gd name="connsiteY28" fmla="*/ 3426725 h 4430972"/>
                <a:gd name="connsiteX29" fmla="*/ 1985749 w 6252950"/>
                <a:gd name="connsiteY29" fmla="*/ 3754271 h 4430972"/>
                <a:gd name="connsiteX30" fmla="*/ 2060812 w 6252950"/>
                <a:gd name="connsiteY30" fmla="*/ 3911220 h 4430972"/>
                <a:gd name="connsiteX31" fmla="*/ 2122227 w 6252950"/>
                <a:gd name="connsiteY31" fmla="*/ 3999931 h 4430972"/>
                <a:gd name="connsiteX32" fmla="*/ 2067636 w 6252950"/>
                <a:gd name="connsiteY32" fmla="*/ 4143232 h 4430972"/>
                <a:gd name="connsiteX33" fmla="*/ 2122227 w 6252950"/>
                <a:gd name="connsiteY33" fmla="*/ 4184176 h 4430972"/>
                <a:gd name="connsiteX34" fmla="*/ 2081284 w 6252950"/>
                <a:gd name="connsiteY34" fmla="*/ 4279710 h 4430972"/>
                <a:gd name="connsiteX35" fmla="*/ 2204113 w 6252950"/>
                <a:gd name="connsiteY35" fmla="*/ 4368420 h 4430972"/>
                <a:gd name="connsiteX36" fmla="*/ 2333767 w 6252950"/>
                <a:gd name="connsiteY36" fmla="*/ 4327477 h 4430972"/>
                <a:gd name="connsiteX37" fmla="*/ 2490716 w 6252950"/>
                <a:gd name="connsiteY37" fmla="*/ 4429835 h 4430972"/>
                <a:gd name="connsiteX38" fmla="*/ 2606722 w 6252950"/>
                <a:gd name="connsiteY38" fmla="*/ 4334301 h 4430972"/>
                <a:gd name="connsiteX39" fmla="*/ 2627194 w 6252950"/>
                <a:gd name="connsiteY39" fmla="*/ 4238767 h 4430972"/>
                <a:gd name="connsiteX40" fmla="*/ 2709081 w 6252950"/>
                <a:gd name="connsiteY40" fmla="*/ 4320653 h 4430972"/>
                <a:gd name="connsiteX41" fmla="*/ 2736376 w 6252950"/>
                <a:gd name="connsiteY41" fmla="*/ 4327477 h 4430972"/>
                <a:gd name="connsiteX42" fmla="*/ 2811439 w 6252950"/>
                <a:gd name="connsiteY42" fmla="*/ 4293358 h 4430972"/>
                <a:gd name="connsiteX43" fmla="*/ 2866030 w 6252950"/>
                <a:gd name="connsiteY43" fmla="*/ 4361597 h 4430972"/>
                <a:gd name="connsiteX44" fmla="*/ 2927445 w 6252950"/>
                <a:gd name="connsiteY44" fmla="*/ 4361597 h 4430972"/>
                <a:gd name="connsiteX45" fmla="*/ 2900149 w 6252950"/>
                <a:gd name="connsiteY45" fmla="*/ 4225119 h 4430972"/>
                <a:gd name="connsiteX46" fmla="*/ 2920621 w 6252950"/>
                <a:gd name="connsiteY46" fmla="*/ 4156880 h 4430972"/>
                <a:gd name="connsiteX47" fmla="*/ 3016155 w 6252950"/>
                <a:gd name="connsiteY47" fmla="*/ 3986283 h 4430972"/>
                <a:gd name="connsiteX48" fmla="*/ 3152633 w 6252950"/>
                <a:gd name="connsiteY48" fmla="*/ 4061346 h 4430972"/>
                <a:gd name="connsiteX49" fmla="*/ 3207224 w 6252950"/>
                <a:gd name="connsiteY49" fmla="*/ 4034050 h 4430972"/>
                <a:gd name="connsiteX50" fmla="*/ 3173105 w 6252950"/>
                <a:gd name="connsiteY50" fmla="*/ 3931692 h 4430972"/>
                <a:gd name="connsiteX51" fmla="*/ 3214048 w 6252950"/>
                <a:gd name="connsiteY51" fmla="*/ 3836158 h 4430972"/>
                <a:gd name="connsiteX52" fmla="*/ 3179928 w 6252950"/>
                <a:gd name="connsiteY52" fmla="*/ 3802038 h 4430972"/>
                <a:gd name="connsiteX53" fmla="*/ 3207224 w 6252950"/>
                <a:gd name="connsiteY53" fmla="*/ 3699680 h 4430972"/>
                <a:gd name="connsiteX54" fmla="*/ 3193576 w 6252950"/>
                <a:gd name="connsiteY54" fmla="*/ 3570026 h 4430972"/>
                <a:gd name="connsiteX55" fmla="*/ 3234519 w 6252950"/>
                <a:gd name="connsiteY55" fmla="*/ 3556379 h 4430972"/>
                <a:gd name="connsiteX56" fmla="*/ 3398293 w 6252950"/>
                <a:gd name="connsiteY56" fmla="*/ 3610970 h 4430972"/>
                <a:gd name="connsiteX57" fmla="*/ 3459708 w 6252950"/>
                <a:gd name="connsiteY57" fmla="*/ 3699680 h 4430972"/>
                <a:gd name="connsiteX58" fmla="*/ 3514299 w 6252950"/>
                <a:gd name="connsiteY58" fmla="*/ 3638265 h 4430972"/>
                <a:gd name="connsiteX59" fmla="*/ 3643952 w 6252950"/>
                <a:gd name="connsiteY59" fmla="*/ 3617794 h 4430972"/>
                <a:gd name="connsiteX60" fmla="*/ 3766782 w 6252950"/>
                <a:gd name="connsiteY60" fmla="*/ 3713328 h 4430972"/>
                <a:gd name="connsiteX61" fmla="*/ 3882788 w 6252950"/>
                <a:gd name="connsiteY61" fmla="*/ 3774743 h 4430972"/>
                <a:gd name="connsiteX62" fmla="*/ 4107976 w 6252950"/>
                <a:gd name="connsiteY62" fmla="*/ 3610970 h 4430972"/>
                <a:gd name="connsiteX63" fmla="*/ 4223982 w 6252950"/>
                <a:gd name="connsiteY63" fmla="*/ 3338014 h 4430972"/>
                <a:gd name="connsiteX64" fmla="*/ 4217158 w 6252950"/>
                <a:gd name="connsiteY64" fmla="*/ 3017292 h 4430972"/>
                <a:gd name="connsiteX65" fmla="*/ 4264925 w 6252950"/>
                <a:gd name="connsiteY65" fmla="*/ 2873991 h 4430972"/>
                <a:gd name="connsiteX66" fmla="*/ 4449170 w 6252950"/>
                <a:gd name="connsiteY66" fmla="*/ 2873991 h 4430972"/>
                <a:gd name="connsiteX67" fmla="*/ 4667534 w 6252950"/>
                <a:gd name="connsiteY67" fmla="*/ 2792104 h 4430972"/>
                <a:gd name="connsiteX68" fmla="*/ 4804012 w 6252950"/>
                <a:gd name="connsiteY68" fmla="*/ 2723865 h 4430972"/>
                <a:gd name="connsiteX69" fmla="*/ 4885899 w 6252950"/>
                <a:gd name="connsiteY69" fmla="*/ 2710217 h 4430972"/>
                <a:gd name="connsiteX70" fmla="*/ 5042848 w 6252950"/>
                <a:gd name="connsiteY70" fmla="*/ 2785280 h 4430972"/>
                <a:gd name="connsiteX71" fmla="*/ 5213445 w 6252950"/>
                <a:gd name="connsiteY71" fmla="*/ 2771632 h 4430972"/>
                <a:gd name="connsiteX72" fmla="*/ 5356746 w 6252950"/>
                <a:gd name="connsiteY72" fmla="*/ 2635155 h 4430972"/>
                <a:gd name="connsiteX73" fmla="*/ 5527343 w 6252950"/>
                <a:gd name="connsiteY73" fmla="*/ 2382671 h 4430972"/>
                <a:gd name="connsiteX74" fmla="*/ 5807122 w 6252950"/>
                <a:gd name="connsiteY74" fmla="*/ 2314432 h 4430972"/>
                <a:gd name="connsiteX75" fmla="*/ 6100549 w 6252950"/>
                <a:gd name="connsiteY75" fmla="*/ 2266665 h 4430972"/>
                <a:gd name="connsiteX76" fmla="*/ 6237027 w 6252950"/>
                <a:gd name="connsiteY76" fmla="*/ 2109716 h 4430972"/>
                <a:gd name="connsiteX77" fmla="*/ 6196084 w 6252950"/>
                <a:gd name="connsiteY77" fmla="*/ 1945943 h 4430972"/>
                <a:gd name="connsiteX78" fmla="*/ 6121021 w 6252950"/>
                <a:gd name="connsiteY78" fmla="*/ 1898176 h 4430972"/>
                <a:gd name="connsiteX79" fmla="*/ 6080078 w 6252950"/>
                <a:gd name="connsiteY79" fmla="*/ 1707107 h 4430972"/>
                <a:gd name="connsiteX80" fmla="*/ 5848066 w 6252950"/>
                <a:gd name="connsiteY80" fmla="*/ 1550158 h 4430972"/>
                <a:gd name="connsiteX81" fmla="*/ 5711588 w 6252950"/>
                <a:gd name="connsiteY81" fmla="*/ 1372737 h 4430972"/>
                <a:gd name="connsiteX82" fmla="*/ 5479576 w 6252950"/>
                <a:gd name="connsiteY82" fmla="*/ 1277202 h 4430972"/>
                <a:gd name="connsiteX83" fmla="*/ 5254388 w 6252950"/>
                <a:gd name="connsiteY83" fmla="*/ 1256731 h 4430972"/>
                <a:gd name="connsiteX84" fmla="*/ 5124734 w 6252950"/>
                <a:gd name="connsiteY84" fmla="*/ 1338617 h 4430972"/>
                <a:gd name="connsiteX85" fmla="*/ 5124734 w 6252950"/>
                <a:gd name="connsiteY85" fmla="*/ 1413680 h 4430972"/>
                <a:gd name="connsiteX86" fmla="*/ 5008728 w 6252950"/>
                <a:gd name="connsiteY86" fmla="*/ 1502391 h 4430972"/>
                <a:gd name="connsiteX87" fmla="*/ 4920018 w 6252950"/>
                <a:gd name="connsiteY87" fmla="*/ 1481919 h 4430972"/>
                <a:gd name="connsiteX88" fmla="*/ 4797188 w 6252950"/>
                <a:gd name="connsiteY88" fmla="*/ 1270379 h 4430972"/>
                <a:gd name="connsiteX89" fmla="*/ 4660710 w 6252950"/>
                <a:gd name="connsiteY89" fmla="*/ 1174844 h 4430972"/>
                <a:gd name="connsiteX90" fmla="*/ 4592472 w 6252950"/>
                <a:gd name="connsiteY90" fmla="*/ 1017895 h 4430972"/>
                <a:gd name="connsiteX91" fmla="*/ 4537881 w 6252950"/>
                <a:gd name="connsiteY91" fmla="*/ 1031543 h 4430972"/>
                <a:gd name="connsiteX92" fmla="*/ 4449170 w 6252950"/>
                <a:gd name="connsiteY92" fmla="*/ 990600 h 4430972"/>
                <a:gd name="connsiteX93" fmla="*/ 4517409 w 6252950"/>
                <a:gd name="connsiteY93" fmla="*/ 840474 h 4430972"/>
                <a:gd name="connsiteX94" fmla="*/ 4612943 w 6252950"/>
                <a:gd name="connsiteY94" fmla="*/ 847298 h 4430972"/>
                <a:gd name="connsiteX95" fmla="*/ 4688006 w 6252950"/>
                <a:gd name="connsiteY95" fmla="*/ 669877 h 4430972"/>
                <a:gd name="connsiteX96" fmla="*/ 4558352 w 6252950"/>
                <a:gd name="connsiteY96" fmla="*/ 526576 h 4430972"/>
                <a:gd name="connsiteX97" fmla="*/ 4467758 w 6252950"/>
                <a:gd name="connsiteY97" fmla="*/ 544299 h 4430972"/>
                <a:gd name="connsiteX98" fmla="*/ 4394579 w 6252950"/>
                <a:gd name="connsiteY98" fmla="*/ 560695 h 4430972"/>
                <a:gd name="connsiteX99" fmla="*/ 4318806 w 6252950"/>
                <a:gd name="connsiteY99" fmla="*/ 651876 h 4430972"/>
                <a:gd name="connsiteX100" fmla="*/ 4194680 w 6252950"/>
                <a:gd name="connsiteY100" fmla="*/ 701526 h 4430972"/>
                <a:gd name="connsiteX101" fmla="*/ 3957851 w 6252950"/>
                <a:gd name="connsiteY101" fmla="*/ 608462 h 4430972"/>
                <a:gd name="connsiteX102" fmla="*/ 3623481 w 6252950"/>
                <a:gd name="connsiteY102" fmla="*/ 444689 h 4430972"/>
                <a:gd name="connsiteX103" fmla="*/ 3432412 w 6252950"/>
                <a:gd name="connsiteY103" fmla="*/ 465161 h 4430972"/>
                <a:gd name="connsiteX104" fmla="*/ 3227696 w 6252950"/>
                <a:gd name="connsiteY104" fmla="*/ 376450 h 4430972"/>
                <a:gd name="connsiteX105" fmla="*/ 3220872 w 6252950"/>
                <a:gd name="connsiteY105" fmla="*/ 294564 h 4430972"/>
                <a:gd name="connsiteX106" fmla="*/ 3418764 w 6252950"/>
                <a:gd name="connsiteY106" fmla="*/ 69376 h 4430972"/>
                <a:gd name="connsiteX107" fmla="*/ 3152633 w 6252950"/>
                <a:gd name="connsiteY107" fmla="*/ 1137 h 4430972"/>
                <a:gd name="connsiteX108" fmla="*/ 3132161 w 6252950"/>
                <a:gd name="connsiteY108" fmla="*/ 62552 h 4430972"/>
                <a:gd name="connsiteX109" fmla="*/ 3145809 w 6252950"/>
                <a:gd name="connsiteY109" fmla="*/ 144438 h 4430972"/>
                <a:gd name="connsiteX110" fmla="*/ 3009331 w 6252950"/>
                <a:gd name="connsiteY110" fmla="*/ 171734 h 4430972"/>
                <a:gd name="connsiteX111" fmla="*/ 2913797 w 6252950"/>
                <a:gd name="connsiteY111" fmla="*/ 239973 h 4430972"/>
                <a:gd name="connsiteX112" fmla="*/ 2879678 w 6252950"/>
                <a:gd name="connsiteY112" fmla="*/ 417394 h 4430972"/>
                <a:gd name="connsiteX113" fmla="*/ 2982036 w 6252950"/>
                <a:gd name="connsiteY113" fmla="*/ 635758 h 4430972"/>
                <a:gd name="connsiteX114" fmla="*/ 3179928 w 6252950"/>
                <a:gd name="connsiteY114" fmla="*/ 622110 h 4430972"/>
                <a:gd name="connsiteX115" fmla="*/ 3418764 w 6252950"/>
                <a:gd name="connsiteY115" fmla="*/ 594814 h 4430972"/>
                <a:gd name="connsiteX116" fmla="*/ 3630305 w 6252950"/>
                <a:gd name="connsiteY116" fmla="*/ 703997 h 4430972"/>
                <a:gd name="connsiteX117" fmla="*/ 3650776 w 6252950"/>
                <a:gd name="connsiteY117" fmla="*/ 792707 h 4430972"/>
                <a:gd name="connsiteX118" fmla="*/ 3562066 w 6252950"/>
                <a:gd name="connsiteY118" fmla="*/ 820002 h 4430972"/>
                <a:gd name="connsiteX119" fmla="*/ 3521122 w 6252950"/>
                <a:gd name="connsiteY119" fmla="*/ 854122 h 4430972"/>
                <a:gd name="connsiteX120" fmla="*/ 3643952 w 6252950"/>
                <a:gd name="connsiteY120" fmla="*/ 929185 h 4430972"/>
                <a:gd name="connsiteX121" fmla="*/ 3910084 w 6252950"/>
                <a:gd name="connsiteY121" fmla="*/ 1011071 h 4430972"/>
                <a:gd name="connsiteX122" fmla="*/ 4067033 w 6252950"/>
                <a:gd name="connsiteY122" fmla="*/ 1099782 h 4430972"/>
                <a:gd name="connsiteX123" fmla="*/ 4183039 w 6252950"/>
                <a:gd name="connsiteY123" fmla="*/ 1106605 h 4430972"/>
                <a:gd name="connsiteX124" fmla="*/ 4326340 w 6252950"/>
                <a:gd name="connsiteY124" fmla="*/ 1058838 h 4430972"/>
                <a:gd name="connsiteX125" fmla="*/ 4517409 w 6252950"/>
                <a:gd name="connsiteY125" fmla="*/ 1161197 h 4430972"/>
                <a:gd name="connsiteX126" fmla="*/ 4701654 w 6252950"/>
                <a:gd name="connsiteY126" fmla="*/ 1434152 h 4430972"/>
                <a:gd name="connsiteX127" fmla="*/ 4728949 w 6252950"/>
                <a:gd name="connsiteY127" fmla="*/ 1659340 h 4430972"/>
                <a:gd name="connsiteX128" fmla="*/ 4565176 w 6252950"/>
                <a:gd name="connsiteY128" fmla="*/ 1829937 h 4430972"/>
                <a:gd name="connsiteX129" fmla="*/ 4503761 w 6252950"/>
                <a:gd name="connsiteY129" fmla="*/ 1816289 h 4430972"/>
                <a:gd name="connsiteX130" fmla="*/ 4217158 w 6252950"/>
                <a:gd name="connsiteY130" fmla="*/ 2007358 h 4430972"/>
                <a:gd name="connsiteX131" fmla="*/ 3821373 w 6252950"/>
                <a:gd name="connsiteY131" fmla="*/ 2355376 h 4430972"/>
                <a:gd name="connsiteX132" fmla="*/ 3712191 w 6252950"/>
                <a:gd name="connsiteY132" fmla="*/ 2491853 h 4430972"/>
                <a:gd name="connsiteX133" fmla="*/ 3582537 w 6252950"/>
                <a:gd name="connsiteY133" fmla="*/ 2873991 h 4430972"/>
                <a:gd name="connsiteX134" fmla="*/ 3459708 w 6252950"/>
                <a:gd name="connsiteY134" fmla="*/ 2976349 h 4430972"/>
                <a:gd name="connsiteX135" fmla="*/ 3248167 w 6252950"/>
                <a:gd name="connsiteY135" fmla="*/ 2914934 h 4430972"/>
                <a:gd name="connsiteX136" fmla="*/ 3043451 w 6252950"/>
                <a:gd name="connsiteY136" fmla="*/ 2880814 h 4430972"/>
                <a:gd name="connsiteX137" fmla="*/ 2750024 w 6252950"/>
                <a:gd name="connsiteY137" fmla="*/ 2737513 h 4430972"/>
                <a:gd name="connsiteX138" fmla="*/ 2688609 w 6252950"/>
                <a:gd name="connsiteY138" fmla="*/ 2614683 h 4430972"/>
                <a:gd name="connsiteX139" fmla="*/ 2449773 w 6252950"/>
                <a:gd name="connsiteY139" fmla="*/ 2621507 h 4430972"/>
                <a:gd name="connsiteX140" fmla="*/ 2286000 w 6252950"/>
                <a:gd name="connsiteY140" fmla="*/ 2614683 h 4430972"/>
                <a:gd name="connsiteX141" fmla="*/ 2094931 w 6252950"/>
                <a:gd name="connsiteY141" fmla="*/ 2437262 h 4430972"/>
                <a:gd name="connsiteX142" fmla="*/ 1958454 w 6252950"/>
                <a:gd name="connsiteY142" fmla="*/ 2409967 h 4430972"/>
                <a:gd name="connsiteX143" fmla="*/ 1869743 w 6252950"/>
                <a:gd name="connsiteY143" fmla="*/ 2546444 h 4430972"/>
                <a:gd name="connsiteX144" fmla="*/ 1808328 w 6252950"/>
                <a:gd name="connsiteY144" fmla="*/ 2867167 h 4430972"/>
                <a:gd name="connsiteX145" fmla="*/ 1685499 w 6252950"/>
                <a:gd name="connsiteY145" fmla="*/ 3003644 h 4430972"/>
                <a:gd name="connsiteX146" fmla="*/ 1569493 w 6252950"/>
                <a:gd name="connsiteY146" fmla="*/ 3051411 h 4430972"/>
                <a:gd name="connsiteX147" fmla="*/ 1235122 w 6252950"/>
                <a:gd name="connsiteY147" fmla="*/ 2833047 h 4430972"/>
                <a:gd name="connsiteX148" fmla="*/ 1166884 w 6252950"/>
                <a:gd name="connsiteY148" fmla="*/ 2737513 h 4430972"/>
                <a:gd name="connsiteX149" fmla="*/ 1037230 w 6252950"/>
                <a:gd name="connsiteY149" fmla="*/ 2676098 h 4430972"/>
                <a:gd name="connsiteX150" fmla="*/ 1009934 w 6252950"/>
                <a:gd name="connsiteY150" fmla="*/ 2491853 h 4430972"/>
                <a:gd name="connsiteX151" fmla="*/ 928048 w 6252950"/>
                <a:gd name="connsiteY151" fmla="*/ 2307608 h 4430972"/>
                <a:gd name="connsiteX152" fmla="*/ 921224 w 6252950"/>
                <a:gd name="connsiteY152" fmla="*/ 2171131 h 4430972"/>
                <a:gd name="connsiteX153" fmla="*/ 1037230 w 6252950"/>
                <a:gd name="connsiteY153" fmla="*/ 2123364 h 4430972"/>
                <a:gd name="connsiteX154" fmla="*/ 1139588 w 6252950"/>
                <a:gd name="connsiteY154" fmla="*/ 2041477 h 4430972"/>
                <a:gd name="connsiteX155" fmla="*/ 1146412 w 6252950"/>
                <a:gd name="connsiteY155" fmla="*/ 1836761 h 4430972"/>
                <a:gd name="connsiteX156" fmla="*/ 1057702 w 6252950"/>
                <a:gd name="connsiteY156" fmla="*/ 1625220 h 4430972"/>
                <a:gd name="connsiteX157" fmla="*/ 1009934 w 6252950"/>
                <a:gd name="connsiteY157" fmla="*/ 1386385 h 4430972"/>
                <a:gd name="connsiteX158" fmla="*/ 921224 w 6252950"/>
                <a:gd name="connsiteY158" fmla="*/ 1263555 h 4430972"/>
                <a:gd name="connsiteX159" fmla="*/ 818866 w 6252950"/>
                <a:gd name="connsiteY159" fmla="*/ 1195316 h 4430972"/>
                <a:gd name="connsiteX160" fmla="*/ 627797 w 6252950"/>
                <a:gd name="connsiteY160" fmla="*/ 1133901 h 4430972"/>
                <a:gd name="connsiteX161" fmla="*/ 586854 w 6252950"/>
                <a:gd name="connsiteY161" fmla="*/ 1058838 h 4430972"/>
                <a:gd name="connsiteX162" fmla="*/ 491319 w 6252950"/>
                <a:gd name="connsiteY162" fmla="*/ 963304 h 4430972"/>
                <a:gd name="connsiteX163" fmla="*/ 395785 w 6252950"/>
                <a:gd name="connsiteY163" fmla="*/ 1086134 h 4430972"/>
                <a:gd name="connsiteX164" fmla="*/ 334370 w 6252950"/>
                <a:gd name="connsiteY164" fmla="*/ 1120253 h 4430972"/>
                <a:gd name="connsiteX165" fmla="*/ 279779 w 6252950"/>
                <a:gd name="connsiteY165" fmla="*/ 1331794 h 4430972"/>
                <a:gd name="connsiteX166" fmla="*/ 191069 w 6252950"/>
                <a:gd name="connsiteY166" fmla="*/ 1215788 h 4430972"/>
                <a:gd name="connsiteX167" fmla="*/ 136478 w 6252950"/>
                <a:gd name="connsiteY167" fmla="*/ 1188492 h 4430972"/>
                <a:gd name="connsiteX168" fmla="*/ 88710 w 6252950"/>
                <a:gd name="connsiteY168" fmla="*/ 1113429 h 4430972"/>
                <a:gd name="connsiteX169" fmla="*/ 34119 w 6252950"/>
                <a:gd name="connsiteY169" fmla="*/ 1106605 h 4430972"/>
                <a:gd name="connsiteX0" fmla="*/ 34119 w 6252950"/>
                <a:gd name="connsiteY0" fmla="*/ 1144137 h 4468504"/>
                <a:gd name="connsiteX1" fmla="*/ 20472 w 6252950"/>
                <a:gd name="connsiteY1" fmla="*/ 1205552 h 4468504"/>
                <a:gd name="connsiteX2" fmla="*/ 61415 w 6252950"/>
                <a:gd name="connsiteY2" fmla="*/ 1246496 h 4468504"/>
                <a:gd name="connsiteX3" fmla="*/ 13648 w 6252950"/>
                <a:gd name="connsiteY3" fmla="*/ 1280615 h 4468504"/>
                <a:gd name="connsiteX4" fmla="*/ 143302 w 6252950"/>
                <a:gd name="connsiteY4" fmla="*/ 1410269 h 4468504"/>
                <a:gd name="connsiteX5" fmla="*/ 116006 w 6252950"/>
                <a:gd name="connsiteY5" fmla="*/ 1567218 h 4468504"/>
                <a:gd name="connsiteX6" fmla="*/ 197893 w 6252950"/>
                <a:gd name="connsiteY6" fmla="*/ 1608161 h 4468504"/>
                <a:gd name="connsiteX7" fmla="*/ 293427 w 6252950"/>
                <a:gd name="connsiteY7" fmla="*/ 1765111 h 4468504"/>
                <a:gd name="connsiteX8" fmla="*/ 388961 w 6252950"/>
                <a:gd name="connsiteY8" fmla="*/ 1778758 h 4468504"/>
                <a:gd name="connsiteX9" fmla="*/ 436728 w 6252950"/>
                <a:gd name="connsiteY9" fmla="*/ 1792406 h 4468504"/>
                <a:gd name="connsiteX10" fmla="*/ 409433 w 6252950"/>
                <a:gd name="connsiteY10" fmla="*/ 1860645 h 4468504"/>
                <a:gd name="connsiteX11" fmla="*/ 464024 w 6252950"/>
                <a:gd name="connsiteY11" fmla="*/ 1901588 h 4468504"/>
                <a:gd name="connsiteX12" fmla="*/ 464024 w 6252950"/>
                <a:gd name="connsiteY12" fmla="*/ 1983475 h 4468504"/>
                <a:gd name="connsiteX13" fmla="*/ 388961 w 6252950"/>
                <a:gd name="connsiteY13" fmla="*/ 2154072 h 4468504"/>
                <a:gd name="connsiteX14" fmla="*/ 313899 w 6252950"/>
                <a:gd name="connsiteY14" fmla="*/ 2181367 h 4468504"/>
                <a:gd name="connsiteX15" fmla="*/ 348018 w 6252950"/>
                <a:gd name="connsiteY15" fmla="*/ 2283726 h 4468504"/>
                <a:gd name="connsiteX16" fmla="*/ 443552 w 6252950"/>
                <a:gd name="connsiteY16" fmla="*/ 2351964 h 4468504"/>
                <a:gd name="connsiteX17" fmla="*/ 511791 w 6252950"/>
                <a:gd name="connsiteY17" fmla="*/ 2563505 h 4468504"/>
                <a:gd name="connsiteX18" fmla="*/ 566382 w 6252950"/>
                <a:gd name="connsiteY18" fmla="*/ 2618096 h 4468504"/>
                <a:gd name="connsiteX19" fmla="*/ 600502 w 6252950"/>
                <a:gd name="connsiteY19" fmla="*/ 2768221 h 4468504"/>
                <a:gd name="connsiteX20" fmla="*/ 818866 w 6252950"/>
                <a:gd name="connsiteY20" fmla="*/ 3027529 h 4468504"/>
                <a:gd name="connsiteX21" fmla="*/ 859809 w 6252950"/>
                <a:gd name="connsiteY21" fmla="*/ 2952466 h 4468504"/>
                <a:gd name="connsiteX22" fmla="*/ 1016758 w 6252950"/>
                <a:gd name="connsiteY22" fmla="*/ 3041176 h 4468504"/>
                <a:gd name="connsiteX23" fmla="*/ 1003110 w 6252950"/>
                <a:gd name="connsiteY23" fmla="*/ 3123063 h 4468504"/>
                <a:gd name="connsiteX24" fmla="*/ 1153236 w 6252950"/>
                <a:gd name="connsiteY24" fmla="*/ 3252717 h 4468504"/>
                <a:gd name="connsiteX25" fmla="*/ 1187355 w 6252950"/>
                <a:gd name="connsiteY25" fmla="*/ 3355075 h 4468504"/>
                <a:gd name="connsiteX26" fmla="*/ 1419367 w 6252950"/>
                <a:gd name="connsiteY26" fmla="*/ 3505200 h 4468504"/>
                <a:gd name="connsiteX27" fmla="*/ 1521725 w 6252950"/>
                <a:gd name="connsiteY27" fmla="*/ 3464257 h 4468504"/>
                <a:gd name="connsiteX28" fmla="*/ 1644555 w 6252950"/>
                <a:gd name="connsiteY28" fmla="*/ 3464257 h 4468504"/>
                <a:gd name="connsiteX29" fmla="*/ 1985749 w 6252950"/>
                <a:gd name="connsiteY29" fmla="*/ 3791803 h 4468504"/>
                <a:gd name="connsiteX30" fmla="*/ 2060812 w 6252950"/>
                <a:gd name="connsiteY30" fmla="*/ 3948752 h 4468504"/>
                <a:gd name="connsiteX31" fmla="*/ 2122227 w 6252950"/>
                <a:gd name="connsiteY31" fmla="*/ 4037463 h 4468504"/>
                <a:gd name="connsiteX32" fmla="*/ 2067636 w 6252950"/>
                <a:gd name="connsiteY32" fmla="*/ 4180764 h 4468504"/>
                <a:gd name="connsiteX33" fmla="*/ 2122227 w 6252950"/>
                <a:gd name="connsiteY33" fmla="*/ 4221708 h 4468504"/>
                <a:gd name="connsiteX34" fmla="*/ 2081284 w 6252950"/>
                <a:gd name="connsiteY34" fmla="*/ 4317242 h 4468504"/>
                <a:gd name="connsiteX35" fmla="*/ 2204113 w 6252950"/>
                <a:gd name="connsiteY35" fmla="*/ 4405952 h 4468504"/>
                <a:gd name="connsiteX36" fmla="*/ 2333767 w 6252950"/>
                <a:gd name="connsiteY36" fmla="*/ 4365009 h 4468504"/>
                <a:gd name="connsiteX37" fmla="*/ 2490716 w 6252950"/>
                <a:gd name="connsiteY37" fmla="*/ 4467367 h 4468504"/>
                <a:gd name="connsiteX38" fmla="*/ 2606722 w 6252950"/>
                <a:gd name="connsiteY38" fmla="*/ 4371833 h 4468504"/>
                <a:gd name="connsiteX39" fmla="*/ 2627194 w 6252950"/>
                <a:gd name="connsiteY39" fmla="*/ 4276299 h 4468504"/>
                <a:gd name="connsiteX40" fmla="*/ 2709081 w 6252950"/>
                <a:gd name="connsiteY40" fmla="*/ 4358185 h 4468504"/>
                <a:gd name="connsiteX41" fmla="*/ 2736376 w 6252950"/>
                <a:gd name="connsiteY41" fmla="*/ 4365009 h 4468504"/>
                <a:gd name="connsiteX42" fmla="*/ 2811439 w 6252950"/>
                <a:gd name="connsiteY42" fmla="*/ 4330890 h 4468504"/>
                <a:gd name="connsiteX43" fmla="*/ 2866030 w 6252950"/>
                <a:gd name="connsiteY43" fmla="*/ 4399129 h 4468504"/>
                <a:gd name="connsiteX44" fmla="*/ 2927445 w 6252950"/>
                <a:gd name="connsiteY44" fmla="*/ 4399129 h 4468504"/>
                <a:gd name="connsiteX45" fmla="*/ 2900149 w 6252950"/>
                <a:gd name="connsiteY45" fmla="*/ 4262651 h 4468504"/>
                <a:gd name="connsiteX46" fmla="*/ 2920621 w 6252950"/>
                <a:gd name="connsiteY46" fmla="*/ 4194412 h 4468504"/>
                <a:gd name="connsiteX47" fmla="*/ 3016155 w 6252950"/>
                <a:gd name="connsiteY47" fmla="*/ 4023815 h 4468504"/>
                <a:gd name="connsiteX48" fmla="*/ 3152633 w 6252950"/>
                <a:gd name="connsiteY48" fmla="*/ 4098878 h 4468504"/>
                <a:gd name="connsiteX49" fmla="*/ 3207224 w 6252950"/>
                <a:gd name="connsiteY49" fmla="*/ 4071582 h 4468504"/>
                <a:gd name="connsiteX50" fmla="*/ 3173105 w 6252950"/>
                <a:gd name="connsiteY50" fmla="*/ 3969224 h 4468504"/>
                <a:gd name="connsiteX51" fmla="*/ 3214048 w 6252950"/>
                <a:gd name="connsiteY51" fmla="*/ 3873690 h 4468504"/>
                <a:gd name="connsiteX52" fmla="*/ 3179928 w 6252950"/>
                <a:gd name="connsiteY52" fmla="*/ 3839570 h 4468504"/>
                <a:gd name="connsiteX53" fmla="*/ 3207224 w 6252950"/>
                <a:gd name="connsiteY53" fmla="*/ 3737212 h 4468504"/>
                <a:gd name="connsiteX54" fmla="*/ 3193576 w 6252950"/>
                <a:gd name="connsiteY54" fmla="*/ 3607558 h 4468504"/>
                <a:gd name="connsiteX55" fmla="*/ 3234519 w 6252950"/>
                <a:gd name="connsiteY55" fmla="*/ 3593911 h 4468504"/>
                <a:gd name="connsiteX56" fmla="*/ 3398293 w 6252950"/>
                <a:gd name="connsiteY56" fmla="*/ 3648502 h 4468504"/>
                <a:gd name="connsiteX57" fmla="*/ 3459708 w 6252950"/>
                <a:gd name="connsiteY57" fmla="*/ 3737212 h 4468504"/>
                <a:gd name="connsiteX58" fmla="*/ 3514299 w 6252950"/>
                <a:gd name="connsiteY58" fmla="*/ 3675797 h 4468504"/>
                <a:gd name="connsiteX59" fmla="*/ 3643952 w 6252950"/>
                <a:gd name="connsiteY59" fmla="*/ 3655326 h 4468504"/>
                <a:gd name="connsiteX60" fmla="*/ 3766782 w 6252950"/>
                <a:gd name="connsiteY60" fmla="*/ 3750860 h 4468504"/>
                <a:gd name="connsiteX61" fmla="*/ 3882788 w 6252950"/>
                <a:gd name="connsiteY61" fmla="*/ 3812275 h 4468504"/>
                <a:gd name="connsiteX62" fmla="*/ 4107976 w 6252950"/>
                <a:gd name="connsiteY62" fmla="*/ 3648502 h 4468504"/>
                <a:gd name="connsiteX63" fmla="*/ 4223982 w 6252950"/>
                <a:gd name="connsiteY63" fmla="*/ 3375546 h 4468504"/>
                <a:gd name="connsiteX64" fmla="*/ 4217158 w 6252950"/>
                <a:gd name="connsiteY64" fmla="*/ 3054824 h 4468504"/>
                <a:gd name="connsiteX65" fmla="*/ 4264925 w 6252950"/>
                <a:gd name="connsiteY65" fmla="*/ 2911523 h 4468504"/>
                <a:gd name="connsiteX66" fmla="*/ 4449170 w 6252950"/>
                <a:gd name="connsiteY66" fmla="*/ 2911523 h 4468504"/>
                <a:gd name="connsiteX67" fmla="*/ 4667534 w 6252950"/>
                <a:gd name="connsiteY67" fmla="*/ 2829636 h 4468504"/>
                <a:gd name="connsiteX68" fmla="*/ 4804012 w 6252950"/>
                <a:gd name="connsiteY68" fmla="*/ 2761397 h 4468504"/>
                <a:gd name="connsiteX69" fmla="*/ 4885899 w 6252950"/>
                <a:gd name="connsiteY69" fmla="*/ 2747749 h 4468504"/>
                <a:gd name="connsiteX70" fmla="*/ 5042848 w 6252950"/>
                <a:gd name="connsiteY70" fmla="*/ 2822812 h 4468504"/>
                <a:gd name="connsiteX71" fmla="*/ 5213445 w 6252950"/>
                <a:gd name="connsiteY71" fmla="*/ 2809164 h 4468504"/>
                <a:gd name="connsiteX72" fmla="*/ 5356746 w 6252950"/>
                <a:gd name="connsiteY72" fmla="*/ 2672687 h 4468504"/>
                <a:gd name="connsiteX73" fmla="*/ 5527343 w 6252950"/>
                <a:gd name="connsiteY73" fmla="*/ 2420203 h 4468504"/>
                <a:gd name="connsiteX74" fmla="*/ 5807122 w 6252950"/>
                <a:gd name="connsiteY74" fmla="*/ 2351964 h 4468504"/>
                <a:gd name="connsiteX75" fmla="*/ 6100549 w 6252950"/>
                <a:gd name="connsiteY75" fmla="*/ 2304197 h 4468504"/>
                <a:gd name="connsiteX76" fmla="*/ 6237027 w 6252950"/>
                <a:gd name="connsiteY76" fmla="*/ 2147248 h 4468504"/>
                <a:gd name="connsiteX77" fmla="*/ 6196084 w 6252950"/>
                <a:gd name="connsiteY77" fmla="*/ 1983475 h 4468504"/>
                <a:gd name="connsiteX78" fmla="*/ 6121021 w 6252950"/>
                <a:gd name="connsiteY78" fmla="*/ 1935708 h 4468504"/>
                <a:gd name="connsiteX79" fmla="*/ 6080078 w 6252950"/>
                <a:gd name="connsiteY79" fmla="*/ 1744639 h 4468504"/>
                <a:gd name="connsiteX80" fmla="*/ 5848066 w 6252950"/>
                <a:gd name="connsiteY80" fmla="*/ 1587690 h 4468504"/>
                <a:gd name="connsiteX81" fmla="*/ 5711588 w 6252950"/>
                <a:gd name="connsiteY81" fmla="*/ 1410269 h 4468504"/>
                <a:gd name="connsiteX82" fmla="*/ 5479576 w 6252950"/>
                <a:gd name="connsiteY82" fmla="*/ 1314734 h 4468504"/>
                <a:gd name="connsiteX83" fmla="*/ 5254388 w 6252950"/>
                <a:gd name="connsiteY83" fmla="*/ 1294263 h 4468504"/>
                <a:gd name="connsiteX84" fmla="*/ 5124734 w 6252950"/>
                <a:gd name="connsiteY84" fmla="*/ 1376149 h 4468504"/>
                <a:gd name="connsiteX85" fmla="*/ 5124734 w 6252950"/>
                <a:gd name="connsiteY85" fmla="*/ 1451212 h 4468504"/>
                <a:gd name="connsiteX86" fmla="*/ 5008728 w 6252950"/>
                <a:gd name="connsiteY86" fmla="*/ 1539923 h 4468504"/>
                <a:gd name="connsiteX87" fmla="*/ 4920018 w 6252950"/>
                <a:gd name="connsiteY87" fmla="*/ 1519451 h 4468504"/>
                <a:gd name="connsiteX88" fmla="*/ 4797188 w 6252950"/>
                <a:gd name="connsiteY88" fmla="*/ 1307911 h 4468504"/>
                <a:gd name="connsiteX89" fmla="*/ 4660710 w 6252950"/>
                <a:gd name="connsiteY89" fmla="*/ 1212376 h 4468504"/>
                <a:gd name="connsiteX90" fmla="*/ 4592472 w 6252950"/>
                <a:gd name="connsiteY90" fmla="*/ 1055427 h 4468504"/>
                <a:gd name="connsiteX91" fmla="*/ 4537881 w 6252950"/>
                <a:gd name="connsiteY91" fmla="*/ 1069075 h 4468504"/>
                <a:gd name="connsiteX92" fmla="*/ 4449170 w 6252950"/>
                <a:gd name="connsiteY92" fmla="*/ 1028132 h 4468504"/>
                <a:gd name="connsiteX93" fmla="*/ 4517409 w 6252950"/>
                <a:gd name="connsiteY93" fmla="*/ 878006 h 4468504"/>
                <a:gd name="connsiteX94" fmla="*/ 4612943 w 6252950"/>
                <a:gd name="connsiteY94" fmla="*/ 884830 h 4468504"/>
                <a:gd name="connsiteX95" fmla="*/ 4688006 w 6252950"/>
                <a:gd name="connsiteY95" fmla="*/ 707409 h 4468504"/>
                <a:gd name="connsiteX96" fmla="*/ 4558352 w 6252950"/>
                <a:gd name="connsiteY96" fmla="*/ 564108 h 4468504"/>
                <a:gd name="connsiteX97" fmla="*/ 4467758 w 6252950"/>
                <a:gd name="connsiteY97" fmla="*/ 581831 h 4468504"/>
                <a:gd name="connsiteX98" fmla="*/ 4394579 w 6252950"/>
                <a:gd name="connsiteY98" fmla="*/ 598227 h 4468504"/>
                <a:gd name="connsiteX99" fmla="*/ 4318806 w 6252950"/>
                <a:gd name="connsiteY99" fmla="*/ 689408 h 4468504"/>
                <a:gd name="connsiteX100" fmla="*/ 4194680 w 6252950"/>
                <a:gd name="connsiteY100" fmla="*/ 739058 h 4468504"/>
                <a:gd name="connsiteX101" fmla="*/ 3957851 w 6252950"/>
                <a:gd name="connsiteY101" fmla="*/ 645994 h 4468504"/>
                <a:gd name="connsiteX102" fmla="*/ 3623481 w 6252950"/>
                <a:gd name="connsiteY102" fmla="*/ 482221 h 4468504"/>
                <a:gd name="connsiteX103" fmla="*/ 3432412 w 6252950"/>
                <a:gd name="connsiteY103" fmla="*/ 502693 h 4468504"/>
                <a:gd name="connsiteX104" fmla="*/ 3227696 w 6252950"/>
                <a:gd name="connsiteY104" fmla="*/ 413982 h 4468504"/>
                <a:gd name="connsiteX105" fmla="*/ 3220872 w 6252950"/>
                <a:gd name="connsiteY105" fmla="*/ 332096 h 4468504"/>
                <a:gd name="connsiteX106" fmla="*/ 3152633 w 6252950"/>
                <a:gd name="connsiteY106" fmla="*/ 38669 h 4468504"/>
                <a:gd name="connsiteX107" fmla="*/ 3132161 w 6252950"/>
                <a:gd name="connsiteY107" fmla="*/ 100084 h 4468504"/>
                <a:gd name="connsiteX108" fmla="*/ 3145809 w 6252950"/>
                <a:gd name="connsiteY108" fmla="*/ 181970 h 4468504"/>
                <a:gd name="connsiteX109" fmla="*/ 3009331 w 6252950"/>
                <a:gd name="connsiteY109" fmla="*/ 209266 h 4468504"/>
                <a:gd name="connsiteX110" fmla="*/ 2913797 w 6252950"/>
                <a:gd name="connsiteY110" fmla="*/ 277505 h 4468504"/>
                <a:gd name="connsiteX111" fmla="*/ 2879678 w 6252950"/>
                <a:gd name="connsiteY111" fmla="*/ 454926 h 4468504"/>
                <a:gd name="connsiteX112" fmla="*/ 2982036 w 6252950"/>
                <a:gd name="connsiteY112" fmla="*/ 673290 h 4468504"/>
                <a:gd name="connsiteX113" fmla="*/ 3179928 w 6252950"/>
                <a:gd name="connsiteY113" fmla="*/ 659642 h 4468504"/>
                <a:gd name="connsiteX114" fmla="*/ 3418764 w 6252950"/>
                <a:gd name="connsiteY114" fmla="*/ 632346 h 4468504"/>
                <a:gd name="connsiteX115" fmla="*/ 3630305 w 6252950"/>
                <a:gd name="connsiteY115" fmla="*/ 741529 h 4468504"/>
                <a:gd name="connsiteX116" fmla="*/ 3650776 w 6252950"/>
                <a:gd name="connsiteY116" fmla="*/ 830239 h 4468504"/>
                <a:gd name="connsiteX117" fmla="*/ 3562066 w 6252950"/>
                <a:gd name="connsiteY117" fmla="*/ 857534 h 4468504"/>
                <a:gd name="connsiteX118" fmla="*/ 3521122 w 6252950"/>
                <a:gd name="connsiteY118" fmla="*/ 891654 h 4468504"/>
                <a:gd name="connsiteX119" fmla="*/ 3643952 w 6252950"/>
                <a:gd name="connsiteY119" fmla="*/ 966717 h 4468504"/>
                <a:gd name="connsiteX120" fmla="*/ 3910084 w 6252950"/>
                <a:gd name="connsiteY120" fmla="*/ 1048603 h 4468504"/>
                <a:gd name="connsiteX121" fmla="*/ 4067033 w 6252950"/>
                <a:gd name="connsiteY121" fmla="*/ 1137314 h 4468504"/>
                <a:gd name="connsiteX122" fmla="*/ 4183039 w 6252950"/>
                <a:gd name="connsiteY122" fmla="*/ 1144137 h 4468504"/>
                <a:gd name="connsiteX123" fmla="*/ 4326340 w 6252950"/>
                <a:gd name="connsiteY123" fmla="*/ 1096370 h 4468504"/>
                <a:gd name="connsiteX124" fmla="*/ 4517409 w 6252950"/>
                <a:gd name="connsiteY124" fmla="*/ 1198729 h 4468504"/>
                <a:gd name="connsiteX125" fmla="*/ 4701654 w 6252950"/>
                <a:gd name="connsiteY125" fmla="*/ 1471684 h 4468504"/>
                <a:gd name="connsiteX126" fmla="*/ 4728949 w 6252950"/>
                <a:gd name="connsiteY126" fmla="*/ 1696872 h 4468504"/>
                <a:gd name="connsiteX127" fmla="*/ 4565176 w 6252950"/>
                <a:gd name="connsiteY127" fmla="*/ 1867469 h 4468504"/>
                <a:gd name="connsiteX128" fmla="*/ 4503761 w 6252950"/>
                <a:gd name="connsiteY128" fmla="*/ 1853821 h 4468504"/>
                <a:gd name="connsiteX129" fmla="*/ 4217158 w 6252950"/>
                <a:gd name="connsiteY129" fmla="*/ 2044890 h 4468504"/>
                <a:gd name="connsiteX130" fmla="*/ 3821373 w 6252950"/>
                <a:gd name="connsiteY130" fmla="*/ 2392908 h 4468504"/>
                <a:gd name="connsiteX131" fmla="*/ 3712191 w 6252950"/>
                <a:gd name="connsiteY131" fmla="*/ 2529385 h 4468504"/>
                <a:gd name="connsiteX132" fmla="*/ 3582537 w 6252950"/>
                <a:gd name="connsiteY132" fmla="*/ 2911523 h 4468504"/>
                <a:gd name="connsiteX133" fmla="*/ 3459708 w 6252950"/>
                <a:gd name="connsiteY133" fmla="*/ 3013881 h 4468504"/>
                <a:gd name="connsiteX134" fmla="*/ 3248167 w 6252950"/>
                <a:gd name="connsiteY134" fmla="*/ 2952466 h 4468504"/>
                <a:gd name="connsiteX135" fmla="*/ 3043451 w 6252950"/>
                <a:gd name="connsiteY135" fmla="*/ 2918346 h 4468504"/>
                <a:gd name="connsiteX136" fmla="*/ 2750024 w 6252950"/>
                <a:gd name="connsiteY136" fmla="*/ 2775045 h 4468504"/>
                <a:gd name="connsiteX137" fmla="*/ 2688609 w 6252950"/>
                <a:gd name="connsiteY137" fmla="*/ 2652215 h 4468504"/>
                <a:gd name="connsiteX138" fmla="*/ 2449773 w 6252950"/>
                <a:gd name="connsiteY138" fmla="*/ 2659039 h 4468504"/>
                <a:gd name="connsiteX139" fmla="*/ 2286000 w 6252950"/>
                <a:gd name="connsiteY139" fmla="*/ 2652215 h 4468504"/>
                <a:gd name="connsiteX140" fmla="*/ 2094931 w 6252950"/>
                <a:gd name="connsiteY140" fmla="*/ 2474794 h 4468504"/>
                <a:gd name="connsiteX141" fmla="*/ 1958454 w 6252950"/>
                <a:gd name="connsiteY141" fmla="*/ 2447499 h 4468504"/>
                <a:gd name="connsiteX142" fmla="*/ 1869743 w 6252950"/>
                <a:gd name="connsiteY142" fmla="*/ 2583976 h 4468504"/>
                <a:gd name="connsiteX143" fmla="*/ 1808328 w 6252950"/>
                <a:gd name="connsiteY143" fmla="*/ 2904699 h 4468504"/>
                <a:gd name="connsiteX144" fmla="*/ 1685499 w 6252950"/>
                <a:gd name="connsiteY144" fmla="*/ 3041176 h 4468504"/>
                <a:gd name="connsiteX145" fmla="*/ 1569493 w 6252950"/>
                <a:gd name="connsiteY145" fmla="*/ 3088943 h 4468504"/>
                <a:gd name="connsiteX146" fmla="*/ 1235122 w 6252950"/>
                <a:gd name="connsiteY146" fmla="*/ 2870579 h 4468504"/>
                <a:gd name="connsiteX147" fmla="*/ 1166884 w 6252950"/>
                <a:gd name="connsiteY147" fmla="*/ 2775045 h 4468504"/>
                <a:gd name="connsiteX148" fmla="*/ 1037230 w 6252950"/>
                <a:gd name="connsiteY148" fmla="*/ 2713630 h 4468504"/>
                <a:gd name="connsiteX149" fmla="*/ 1009934 w 6252950"/>
                <a:gd name="connsiteY149" fmla="*/ 2529385 h 4468504"/>
                <a:gd name="connsiteX150" fmla="*/ 928048 w 6252950"/>
                <a:gd name="connsiteY150" fmla="*/ 2345140 h 4468504"/>
                <a:gd name="connsiteX151" fmla="*/ 921224 w 6252950"/>
                <a:gd name="connsiteY151" fmla="*/ 2208663 h 4468504"/>
                <a:gd name="connsiteX152" fmla="*/ 1037230 w 6252950"/>
                <a:gd name="connsiteY152" fmla="*/ 2160896 h 4468504"/>
                <a:gd name="connsiteX153" fmla="*/ 1139588 w 6252950"/>
                <a:gd name="connsiteY153" fmla="*/ 2079009 h 4468504"/>
                <a:gd name="connsiteX154" fmla="*/ 1146412 w 6252950"/>
                <a:gd name="connsiteY154" fmla="*/ 1874293 h 4468504"/>
                <a:gd name="connsiteX155" fmla="*/ 1057702 w 6252950"/>
                <a:gd name="connsiteY155" fmla="*/ 1662752 h 4468504"/>
                <a:gd name="connsiteX156" fmla="*/ 1009934 w 6252950"/>
                <a:gd name="connsiteY156" fmla="*/ 1423917 h 4468504"/>
                <a:gd name="connsiteX157" fmla="*/ 921224 w 6252950"/>
                <a:gd name="connsiteY157" fmla="*/ 1301087 h 4468504"/>
                <a:gd name="connsiteX158" fmla="*/ 818866 w 6252950"/>
                <a:gd name="connsiteY158" fmla="*/ 1232848 h 4468504"/>
                <a:gd name="connsiteX159" fmla="*/ 627797 w 6252950"/>
                <a:gd name="connsiteY159" fmla="*/ 1171433 h 4468504"/>
                <a:gd name="connsiteX160" fmla="*/ 586854 w 6252950"/>
                <a:gd name="connsiteY160" fmla="*/ 1096370 h 4468504"/>
                <a:gd name="connsiteX161" fmla="*/ 491319 w 6252950"/>
                <a:gd name="connsiteY161" fmla="*/ 1000836 h 4468504"/>
                <a:gd name="connsiteX162" fmla="*/ 395785 w 6252950"/>
                <a:gd name="connsiteY162" fmla="*/ 1123666 h 4468504"/>
                <a:gd name="connsiteX163" fmla="*/ 334370 w 6252950"/>
                <a:gd name="connsiteY163" fmla="*/ 1157785 h 4468504"/>
                <a:gd name="connsiteX164" fmla="*/ 279779 w 6252950"/>
                <a:gd name="connsiteY164" fmla="*/ 1369326 h 4468504"/>
                <a:gd name="connsiteX165" fmla="*/ 191069 w 6252950"/>
                <a:gd name="connsiteY165" fmla="*/ 1253320 h 4468504"/>
                <a:gd name="connsiteX166" fmla="*/ 136478 w 6252950"/>
                <a:gd name="connsiteY166" fmla="*/ 1226024 h 4468504"/>
                <a:gd name="connsiteX167" fmla="*/ 88710 w 6252950"/>
                <a:gd name="connsiteY167" fmla="*/ 1150961 h 4468504"/>
                <a:gd name="connsiteX168" fmla="*/ 34119 w 6252950"/>
                <a:gd name="connsiteY168" fmla="*/ 1144137 h 4468504"/>
                <a:gd name="connsiteX0" fmla="*/ 34119 w 6252950"/>
                <a:gd name="connsiteY0" fmla="*/ 1069074 h 4393441"/>
                <a:gd name="connsiteX1" fmla="*/ 20472 w 6252950"/>
                <a:gd name="connsiteY1" fmla="*/ 1130489 h 4393441"/>
                <a:gd name="connsiteX2" fmla="*/ 61415 w 6252950"/>
                <a:gd name="connsiteY2" fmla="*/ 1171433 h 4393441"/>
                <a:gd name="connsiteX3" fmla="*/ 13648 w 6252950"/>
                <a:gd name="connsiteY3" fmla="*/ 1205552 h 4393441"/>
                <a:gd name="connsiteX4" fmla="*/ 143302 w 6252950"/>
                <a:gd name="connsiteY4" fmla="*/ 1335206 h 4393441"/>
                <a:gd name="connsiteX5" fmla="*/ 116006 w 6252950"/>
                <a:gd name="connsiteY5" fmla="*/ 1492155 h 4393441"/>
                <a:gd name="connsiteX6" fmla="*/ 197893 w 6252950"/>
                <a:gd name="connsiteY6" fmla="*/ 1533098 h 4393441"/>
                <a:gd name="connsiteX7" fmla="*/ 293427 w 6252950"/>
                <a:gd name="connsiteY7" fmla="*/ 1690048 h 4393441"/>
                <a:gd name="connsiteX8" fmla="*/ 388961 w 6252950"/>
                <a:gd name="connsiteY8" fmla="*/ 1703695 h 4393441"/>
                <a:gd name="connsiteX9" fmla="*/ 436728 w 6252950"/>
                <a:gd name="connsiteY9" fmla="*/ 1717343 h 4393441"/>
                <a:gd name="connsiteX10" fmla="*/ 409433 w 6252950"/>
                <a:gd name="connsiteY10" fmla="*/ 1785582 h 4393441"/>
                <a:gd name="connsiteX11" fmla="*/ 464024 w 6252950"/>
                <a:gd name="connsiteY11" fmla="*/ 1826525 h 4393441"/>
                <a:gd name="connsiteX12" fmla="*/ 464024 w 6252950"/>
                <a:gd name="connsiteY12" fmla="*/ 1908412 h 4393441"/>
                <a:gd name="connsiteX13" fmla="*/ 388961 w 6252950"/>
                <a:gd name="connsiteY13" fmla="*/ 2079009 h 4393441"/>
                <a:gd name="connsiteX14" fmla="*/ 313899 w 6252950"/>
                <a:gd name="connsiteY14" fmla="*/ 2106304 h 4393441"/>
                <a:gd name="connsiteX15" fmla="*/ 348018 w 6252950"/>
                <a:gd name="connsiteY15" fmla="*/ 2208663 h 4393441"/>
                <a:gd name="connsiteX16" fmla="*/ 443552 w 6252950"/>
                <a:gd name="connsiteY16" fmla="*/ 2276901 h 4393441"/>
                <a:gd name="connsiteX17" fmla="*/ 511791 w 6252950"/>
                <a:gd name="connsiteY17" fmla="*/ 2488442 h 4393441"/>
                <a:gd name="connsiteX18" fmla="*/ 566382 w 6252950"/>
                <a:gd name="connsiteY18" fmla="*/ 2543033 h 4393441"/>
                <a:gd name="connsiteX19" fmla="*/ 600502 w 6252950"/>
                <a:gd name="connsiteY19" fmla="*/ 2693158 h 4393441"/>
                <a:gd name="connsiteX20" fmla="*/ 818866 w 6252950"/>
                <a:gd name="connsiteY20" fmla="*/ 2952466 h 4393441"/>
                <a:gd name="connsiteX21" fmla="*/ 859809 w 6252950"/>
                <a:gd name="connsiteY21" fmla="*/ 2877403 h 4393441"/>
                <a:gd name="connsiteX22" fmla="*/ 1016758 w 6252950"/>
                <a:gd name="connsiteY22" fmla="*/ 2966113 h 4393441"/>
                <a:gd name="connsiteX23" fmla="*/ 1003110 w 6252950"/>
                <a:gd name="connsiteY23" fmla="*/ 3048000 h 4393441"/>
                <a:gd name="connsiteX24" fmla="*/ 1153236 w 6252950"/>
                <a:gd name="connsiteY24" fmla="*/ 3177654 h 4393441"/>
                <a:gd name="connsiteX25" fmla="*/ 1187355 w 6252950"/>
                <a:gd name="connsiteY25" fmla="*/ 3280012 h 4393441"/>
                <a:gd name="connsiteX26" fmla="*/ 1419367 w 6252950"/>
                <a:gd name="connsiteY26" fmla="*/ 3430137 h 4393441"/>
                <a:gd name="connsiteX27" fmla="*/ 1521725 w 6252950"/>
                <a:gd name="connsiteY27" fmla="*/ 3389194 h 4393441"/>
                <a:gd name="connsiteX28" fmla="*/ 1644555 w 6252950"/>
                <a:gd name="connsiteY28" fmla="*/ 3389194 h 4393441"/>
                <a:gd name="connsiteX29" fmla="*/ 1985749 w 6252950"/>
                <a:gd name="connsiteY29" fmla="*/ 3716740 h 4393441"/>
                <a:gd name="connsiteX30" fmla="*/ 2060812 w 6252950"/>
                <a:gd name="connsiteY30" fmla="*/ 3873689 h 4393441"/>
                <a:gd name="connsiteX31" fmla="*/ 2122227 w 6252950"/>
                <a:gd name="connsiteY31" fmla="*/ 3962400 h 4393441"/>
                <a:gd name="connsiteX32" fmla="*/ 2067636 w 6252950"/>
                <a:gd name="connsiteY32" fmla="*/ 4105701 h 4393441"/>
                <a:gd name="connsiteX33" fmla="*/ 2122227 w 6252950"/>
                <a:gd name="connsiteY33" fmla="*/ 4146645 h 4393441"/>
                <a:gd name="connsiteX34" fmla="*/ 2081284 w 6252950"/>
                <a:gd name="connsiteY34" fmla="*/ 4242179 h 4393441"/>
                <a:gd name="connsiteX35" fmla="*/ 2204113 w 6252950"/>
                <a:gd name="connsiteY35" fmla="*/ 4330889 h 4393441"/>
                <a:gd name="connsiteX36" fmla="*/ 2333767 w 6252950"/>
                <a:gd name="connsiteY36" fmla="*/ 4289946 h 4393441"/>
                <a:gd name="connsiteX37" fmla="*/ 2490716 w 6252950"/>
                <a:gd name="connsiteY37" fmla="*/ 4392304 h 4393441"/>
                <a:gd name="connsiteX38" fmla="*/ 2606722 w 6252950"/>
                <a:gd name="connsiteY38" fmla="*/ 4296770 h 4393441"/>
                <a:gd name="connsiteX39" fmla="*/ 2627194 w 6252950"/>
                <a:gd name="connsiteY39" fmla="*/ 4201236 h 4393441"/>
                <a:gd name="connsiteX40" fmla="*/ 2709081 w 6252950"/>
                <a:gd name="connsiteY40" fmla="*/ 4283122 h 4393441"/>
                <a:gd name="connsiteX41" fmla="*/ 2736376 w 6252950"/>
                <a:gd name="connsiteY41" fmla="*/ 4289946 h 4393441"/>
                <a:gd name="connsiteX42" fmla="*/ 2811439 w 6252950"/>
                <a:gd name="connsiteY42" fmla="*/ 4255827 h 4393441"/>
                <a:gd name="connsiteX43" fmla="*/ 2866030 w 6252950"/>
                <a:gd name="connsiteY43" fmla="*/ 4324066 h 4393441"/>
                <a:gd name="connsiteX44" fmla="*/ 2927445 w 6252950"/>
                <a:gd name="connsiteY44" fmla="*/ 4324066 h 4393441"/>
                <a:gd name="connsiteX45" fmla="*/ 2900149 w 6252950"/>
                <a:gd name="connsiteY45" fmla="*/ 4187588 h 4393441"/>
                <a:gd name="connsiteX46" fmla="*/ 2920621 w 6252950"/>
                <a:gd name="connsiteY46" fmla="*/ 4119349 h 4393441"/>
                <a:gd name="connsiteX47" fmla="*/ 3016155 w 6252950"/>
                <a:gd name="connsiteY47" fmla="*/ 3948752 h 4393441"/>
                <a:gd name="connsiteX48" fmla="*/ 3152633 w 6252950"/>
                <a:gd name="connsiteY48" fmla="*/ 4023815 h 4393441"/>
                <a:gd name="connsiteX49" fmla="*/ 3207224 w 6252950"/>
                <a:gd name="connsiteY49" fmla="*/ 3996519 h 4393441"/>
                <a:gd name="connsiteX50" fmla="*/ 3173105 w 6252950"/>
                <a:gd name="connsiteY50" fmla="*/ 3894161 h 4393441"/>
                <a:gd name="connsiteX51" fmla="*/ 3214048 w 6252950"/>
                <a:gd name="connsiteY51" fmla="*/ 3798627 h 4393441"/>
                <a:gd name="connsiteX52" fmla="*/ 3179928 w 6252950"/>
                <a:gd name="connsiteY52" fmla="*/ 3764507 h 4393441"/>
                <a:gd name="connsiteX53" fmla="*/ 3207224 w 6252950"/>
                <a:gd name="connsiteY53" fmla="*/ 3662149 h 4393441"/>
                <a:gd name="connsiteX54" fmla="*/ 3193576 w 6252950"/>
                <a:gd name="connsiteY54" fmla="*/ 3532495 h 4393441"/>
                <a:gd name="connsiteX55" fmla="*/ 3234519 w 6252950"/>
                <a:gd name="connsiteY55" fmla="*/ 3518848 h 4393441"/>
                <a:gd name="connsiteX56" fmla="*/ 3398293 w 6252950"/>
                <a:gd name="connsiteY56" fmla="*/ 3573439 h 4393441"/>
                <a:gd name="connsiteX57" fmla="*/ 3459708 w 6252950"/>
                <a:gd name="connsiteY57" fmla="*/ 3662149 h 4393441"/>
                <a:gd name="connsiteX58" fmla="*/ 3514299 w 6252950"/>
                <a:gd name="connsiteY58" fmla="*/ 3600734 h 4393441"/>
                <a:gd name="connsiteX59" fmla="*/ 3643952 w 6252950"/>
                <a:gd name="connsiteY59" fmla="*/ 3580263 h 4393441"/>
                <a:gd name="connsiteX60" fmla="*/ 3766782 w 6252950"/>
                <a:gd name="connsiteY60" fmla="*/ 3675797 h 4393441"/>
                <a:gd name="connsiteX61" fmla="*/ 3882788 w 6252950"/>
                <a:gd name="connsiteY61" fmla="*/ 3737212 h 4393441"/>
                <a:gd name="connsiteX62" fmla="*/ 4107976 w 6252950"/>
                <a:gd name="connsiteY62" fmla="*/ 3573439 h 4393441"/>
                <a:gd name="connsiteX63" fmla="*/ 4223982 w 6252950"/>
                <a:gd name="connsiteY63" fmla="*/ 3300483 h 4393441"/>
                <a:gd name="connsiteX64" fmla="*/ 4217158 w 6252950"/>
                <a:gd name="connsiteY64" fmla="*/ 2979761 h 4393441"/>
                <a:gd name="connsiteX65" fmla="*/ 4264925 w 6252950"/>
                <a:gd name="connsiteY65" fmla="*/ 2836460 h 4393441"/>
                <a:gd name="connsiteX66" fmla="*/ 4449170 w 6252950"/>
                <a:gd name="connsiteY66" fmla="*/ 2836460 h 4393441"/>
                <a:gd name="connsiteX67" fmla="*/ 4667534 w 6252950"/>
                <a:gd name="connsiteY67" fmla="*/ 2754573 h 4393441"/>
                <a:gd name="connsiteX68" fmla="*/ 4804012 w 6252950"/>
                <a:gd name="connsiteY68" fmla="*/ 2686334 h 4393441"/>
                <a:gd name="connsiteX69" fmla="*/ 4885899 w 6252950"/>
                <a:gd name="connsiteY69" fmla="*/ 2672686 h 4393441"/>
                <a:gd name="connsiteX70" fmla="*/ 5042848 w 6252950"/>
                <a:gd name="connsiteY70" fmla="*/ 2747749 h 4393441"/>
                <a:gd name="connsiteX71" fmla="*/ 5213445 w 6252950"/>
                <a:gd name="connsiteY71" fmla="*/ 2734101 h 4393441"/>
                <a:gd name="connsiteX72" fmla="*/ 5356746 w 6252950"/>
                <a:gd name="connsiteY72" fmla="*/ 2597624 h 4393441"/>
                <a:gd name="connsiteX73" fmla="*/ 5527343 w 6252950"/>
                <a:gd name="connsiteY73" fmla="*/ 2345140 h 4393441"/>
                <a:gd name="connsiteX74" fmla="*/ 5807122 w 6252950"/>
                <a:gd name="connsiteY74" fmla="*/ 2276901 h 4393441"/>
                <a:gd name="connsiteX75" fmla="*/ 6100549 w 6252950"/>
                <a:gd name="connsiteY75" fmla="*/ 2229134 h 4393441"/>
                <a:gd name="connsiteX76" fmla="*/ 6237027 w 6252950"/>
                <a:gd name="connsiteY76" fmla="*/ 2072185 h 4393441"/>
                <a:gd name="connsiteX77" fmla="*/ 6196084 w 6252950"/>
                <a:gd name="connsiteY77" fmla="*/ 1908412 h 4393441"/>
                <a:gd name="connsiteX78" fmla="*/ 6121021 w 6252950"/>
                <a:gd name="connsiteY78" fmla="*/ 1860645 h 4393441"/>
                <a:gd name="connsiteX79" fmla="*/ 6080078 w 6252950"/>
                <a:gd name="connsiteY79" fmla="*/ 1669576 h 4393441"/>
                <a:gd name="connsiteX80" fmla="*/ 5848066 w 6252950"/>
                <a:gd name="connsiteY80" fmla="*/ 1512627 h 4393441"/>
                <a:gd name="connsiteX81" fmla="*/ 5711588 w 6252950"/>
                <a:gd name="connsiteY81" fmla="*/ 1335206 h 4393441"/>
                <a:gd name="connsiteX82" fmla="*/ 5479576 w 6252950"/>
                <a:gd name="connsiteY82" fmla="*/ 1239671 h 4393441"/>
                <a:gd name="connsiteX83" fmla="*/ 5254388 w 6252950"/>
                <a:gd name="connsiteY83" fmla="*/ 1219200 h 4393441"/>
                <a:gd name="connsiteX84" fmla="*/ 5124734 w 6252950"/>
                <a:gd name="connsiteY84" fmla="*/ 1301086 h 4393441"/>
                <a:gd name="connsiteX85" fmla="*/ 5124734 w 6252950"/>
                <a:gd name="connsiteY85" fmla="*/ 1376149 h 4393441"/>
                <a:gd name="connsiteX86" fmla="*/ 5008728 w 6252950"/>
                <a:gd name="connsiteY86" fmla="*/ 1464860 h 4393441"/>
                <a:gd name="connsiteX87" fmla="*/ 4920018 w 6252950"/>
                <a:gd name="connsiteY87" fmla="*/ 1444388 h 4393441"/>
                <a:gd name="connsiteX88" fmla="*/ 4797188 w 6252950"/>
                <a:gd name="connsiteY88" fmla="*/ 1232848 h 4393441"/>
                <a:gd name="connsiteX89" fmla="*/ 4660710 w 6252950"/>
                <a:gd name="connsiteY89" fmla="*/ 1137313 h 4393441"/>
                <a:gd name="connsiteX90" fmla="*/ 4592472 w 6252950"/>
                <a:gd name="connsiteY90" fmla="*/ 980364 h 4393441"/>
                <a:gd name="connsiteX91" fmla="*/ 4537881 w 6252950"/>
                <a:gd name="connsiteY91" fmla="*/ 994012 h 4393441"/>
                <a:gd name="connsiteX92" fmla="*/ 4449170 w 6252950"/>
                <a:gd name="connsiteY92" fmla="*/ 953069 h 4393441"/>
                <a:gd name="connsiteX93" fmla="*/ 4517409 w 6252950"/>
                <a:gd name="connsiteY93" fmla="*/ 802943 h 4393441"/>
                <a:gd name="connsiteX94" fmla="*/ 4612943 w 6252950"/>
                <a:gd name="connsiteY94" fmla="*/ 809767 h 4393441"/>
                <a:gd name="connsiteX95" fmla="*/ 4688006 w 6252950"/>
                <a:gd name="connsiteY95" fmla="*/ 632346 h 4393441"/>
                <a:gd name="connsiteX96" fmla="*/ 4558352 w 6252950"/>
                <a:gd name="connsiteY96" fmla="*/ 489045 h 4393441"/>
                <a:gd name="connsiteX97" fmla="*/ 4467758 w 6252950"/>
                <a:gd name="connsiteY97" fmla="*/ 506768 h 4393441"/>
                <a:gd name="connsiteX98" fmla="*/ 4394579 w 6252950"/>
                <a:gd name="connsiteY98" fmla="*/ 523164 h 4393441"/>
                <a:gd name="connsiteX99" fmla="*/ 4318806 w 6252950"/>
                <a:gd name="connsiteY99" fmla="*/ 614345 h 4393441"/>
                <a:gd name="connsiteX100" fmla="*/ 4194680 w 6252950"/>
                <a:gd name="connsiteY100" fmla="*/ 663995 h 4393441"/>
                <a:gd name="connsiteX101" fmla="*/ 3957851 w 6252950"/>
                <a:gd name="connsiteY101" fmla="*/ 570931 h 4393441"/>
                <a:gd name="connsiteX102" fmla="*/ 3623481 w 6252950"/>
                <a:gd name="connsiteY102" fmla="*/ 407158 h 4393441"/>
                <a:gd name="connsiteX103" fmla="*/ 3432412 w 6252950"/>
                <a:gd name="connsiteY103" fmla="*/ 427630 h 4393441"/>
                <a:gd name="connsiteX104" fmla="*/ 3227696 w 6252950"/>
                <a:gd name="connsiteY104" fmla="*/ 338919 h 4393441"/>
                <a:gd name="connsiteX105" fmla="*/ 3220872 w 6252950"/>
                <a:gd name="connsiteY105" fmla="*/ 257033 h 4393441"/>
                <a:gd name="connsiteX106" fmla="*/ 3132161 w 6252950"/>
                <a:gd name="connsiteY106" fmla="*/ 25021 h 4393441"/>
                <a:gd name="connsiteX107" fmla="*/ 3145809 w 6252950"/>
                <a:gd name="connsiteY107" fmla="*/ 106907 h 4393441"/>
                <a:gd name="connsiteX108" fmla="*/ 3009331 w 6252950"/>
                <a:gd name="connsiteY108" fmla="*/ 134203 h 4393441"/>
                <a:gd name="connsiteX109" fmla="*/ 2913797 w 6252950"/>
                <a:gd name="connsiteY109" fmla="*/ 202442 h 4393441"/>
                <a:gd name="connsiteX110" fmla="*/ 2879678 w 6252950"/>
                <a:gd name="connsiteY110" fmla="*/ 379863 h 4393441"/>
                <a:gd name="connsiteX111" fmla="*/ 2982036 w 6252950"/>
                <a:gd name="connsiteY111" fmla="*/ 598227 h 4393441"/>
                <a:gd name="connsiteX112" fmla="*/ 3179928 w 6252950"/>
                <a:gd name="connsiteY112" fmla="*/ 584579 h 4393441"/>
                <a:gd name="connsiteX113" fmla="*/ 3418764 w 6252950"/>
                <a:gd name="connsiteY113" fmla="*/ 557283 h 4393441"/>
                <a:gd name="connsiteX114" fmla="*/ 3630305 w 6252950"/>
                <a:gd name="connsiteY114" fmla="*/ 666466 h 4393441"/>
                <a:gd name="connsiteX115" fmla="*/ 3650776 w 6252950"/>
                <a:gd name="connsiteY115" fmla="*/ 755176 h 4393441"/>
                <a:gd name="connsiteX116" fmla="*/ 3562066 w 6252950"/>
                <a:gd name="connsiteY116" fmla="*/ 782471 h 4393441"/>
                <a:gd name="connsiteX117" fmla="*/ 3521122 w 6252950"/>
                <a:gd name="connsiteY117" fmla="*/ 816591 h 4393441"/>
                <a:gd name="connsiteX118" fmla="*/ 3643952 w 6252950"/>
                <a:gd name="connsiteY118" fmla="*/ 891654 h 4393441"/>
                <a:gd name="connsiteX119" fmla="*/ 3910084 w 6252950"/>
                <a:gd name="connsiteY119" fmla="*/ 973540 h 4393441"/>
                <a:gd name="connsiteX120" fmla="*/ 4067033 w 6252950"/>
                <a:gd name="connsiteY120" fmla="*/ 1062251 h 4393441"/>
                <a:gd name="connsiteX121" fmla="*/ 4183039 w 6252950"/>
                <a:gd name="connsiteY121" fmla="*/ 1069074 h 4393441"/>
                <a:gd name="connsiteX122" fmla="*/ 4326340 w 6252950"/>
                <a:gd name="connsiteY122" fmla="*/ 1021307 h 4393441"/>
                <a:gd name="connsiteX123" fmla="*/ 4517409 w 6252950"/>
                <a:gd name="connsiteY123" fmla="*/ 1123666 h 4393441"/>
                <a:gd name="connsiteX124" fmla="*/ 4701654 w 6252950"/>
                <a:gd name="connsiteY124" fmla="*/ 1396621 h 4393441"/>
                <a:gd name="connsiteX125" fmla="*/ 4728949 w 6252950"/>
                <a:gd name="connsiteY125" fmla="*/ 1621809 h 4393441"/>
                <a:gd name="connsiteX126" fmla="*/ 4565176 w 6252950"/>
                <a:gd name="connsiteY126" fmla="*/ 1792406 h 4393441"/>
                <a:gd name="connsiteX127" fmla="*/ 4503761 w 6252950"/>
                <a:gd name="connsiteY127" fmla="*/ 1778758 h 4393441"/>
                <a:gd name="connsiteX128" fmla="*/ 4217158 w 6252950"/>
                <a:gd name="connsiteY128" fmla="*/ 1969827 h 4393441"/>
                <a:gd name="connsiteX129" fmla="*/ 3821373 w 6252950"/>
                <a:gd name="connsiteY129" fmla="*/ 2317845 h 4393441"/>
                <a:gd name="connsiteX130" fmla="*/ 3712191 w 6252950"/>
                <a:gd name="connsiteY130" fmla="*/ 2454322 h 4393441"/>
                <a:gd name="connsiteX131" fmla="*/ 3582537 w 6252950"/>
                <a:gd name="connsiteY131" fmla="*/ 2836460 h 4393441"/>
                <a:gd name="connsiteX132" fmla="*/ 3459708 w 6252950"/>
                <a:gd name="connsiteY132" fmla="*/ 2938818 h 4393441"/>
                <a:gd name="connsiteX133" fmla="*/ 3248167 w 6252950"/>
                <a:gd name="connsiteY133" fmla="*/ 2877403 h 4393441"/>
                <a:gd name="connsiteX134" fmla="*/ 3043451 w 6252950"/>
                <a:gd name="connsiteY134" fmla="*/ 2843283 h 4393441"/>
                <a:gd name="connsiteX135" fmla="*/ 2750024 w 6252950"/>
                <a:gd name="connsiteY135" fmla="*/ 2699982 h 4393441"/>
                <a:gd name="connsiteX136" fmla="*/ 2688609 w 6252950"/>
                <a:gd name="connsiteY136" fmla="*/ 2577152 h 4393441"/>
                <a:gd name="connsiteX137" fmla="*/ 2449773 w 6252950"/>
                <a:gd name="connsiteY137" fmla="*/ 2583976 h 4393441"/>
                <a:gd name="connsiteX138" fmla="*/ 2286000 w 6252950"/>
                <a:gd name="connsiteY138" fmla="*/ 2577152 h 4393441"/>
                <a:gd name="connsiteX139" fmla="*/ 2094931 w 6252950"/>
                <a:gd name="connsiteY139" fmla="*/ 2399731 h 4393441"/>
                <a:gd name="connsiteX140" fmla="*/ 1958454 w 6252950"/>
                <a:gd name="connsiteY140" fmla="*/ 2372436 h 4393441"/>
                <a:gd name="connsiteX141" fmla="*/ 1869743 w 6252950"/>
                <a:gd name="connsiteY141" fmla="*/ 2508913 h 4393441"/>
                <a:gd name="connsiteX142" fmla="*/ 1808328 w 6252950"/>
                <a:gd name="connsiteY142" fmla="*/ 2829636 h 4393441"/>
                <a:gd name="connsiteX143" fmla="*/ 1685499 w 6252950"/>
                <a:gd name="connsiteY143" fmla="*/ 2966113 h 4393441"/>
                <a:gd name="connsiteX144" fmla="*/ 1569493 w 6252950"/>
                <a:gd name="connsiteY144" fmla="*/ 3013880 h 4393441"/>
                <a:gd name="connsiteX145" fmla="*/ 1235122 w 6252950"/>
                <a:gd name="connsiteY145" fmla="*/ 2795516 h 4393441"/>
                <a:gd name="connsiteX146" fmla="*/ 1166884 w 6252950"/>
                <a:gd name="connsiteY146" fmla="*/ 2699982 h 4393441"/>
                <a:gd name="connsiteX147" fmla="*/ 1037230 w 6252950"/>
                <a:gd name="connsiteY147" fmla="*/ 2638567 h 4393441"/>
                <a:gd name="connsiteX148" fmla="*/ 1009934 w 6252950"/>
                <a:gd name="connsiteY148" fmla="*/ 2454322 h 4393441"/>
                <a:gd name="connsiteX149" fmla="*/ 928048 w 6252950"/>
                <a:gd name="connsiteY149" fmla="*/ 2270077 h 4393441"/>
                <a:gd name="connsiteX150" fmla="*/ 921224 w 6252950"/>
                <a:gd name="connsiteY150" fmla="*/ 2133600 h 4393441"/>
                <a:gd name="connsiteX151" fmla="*/ 1037230 w 6252950"/>
                <a:gd name="connsiteY151" fmla="*/ 2085833 h 4393441"/>
                <a:gd name="connsiteX152" fmla="*/ 1139588 w 6252950"/>
                <a:gd name="connsiteY152" fmla="*/ 2003946 h 4393441"/>
                <a:gd name="connsiteX153" fmla="*/ 1146412 w 6252950"/>
                <a:gd name="connsiteY153" fmla="*/ 1799230 h 4393441"/>
                <a:gd name="connsiteX154" fmla="*/ 1057702 w 6252950"/>
                <a:gd name="connsiteY154" fmla="*/ 1587689 h 4393441"/>
                <a:gd name="connsiteX155" fmla="*/ 1009934 w 6252950"/>
                <a:gd name="connsiteY155" fmla="*/ 1348854 h 4393441"/>
                <a:gd name="connsiteX156" fmla="*/ 921224 w 6252950"/>
                <a:gd name="connsiteY156" fmla="*/ 1226024 h 4393441"/>
                <a:gd name="connsiteX157" fmla="*/ 818866 w 6252950"/>
                <a:gd name="connsiteY157" fmla="*/ 1157785 h 4393441"/>
                <a:gd name="connsiteX158" fmla="*/ 627797 w 6252950"/>
                <a:gd name="connsiteY158" fmla="*/ 1096370 h 4393441"/>
                <a:gd name="connsiteX159" fmla="*/ 586854 w 6252950"/>
                <a:gd name="connsiteY159" fmla="*/ 1021307 h 4393441"/>
                <a:gd name="connsiteX160" fmla="*/ 491319 w 6252950"/>
                <a:gd name="connsiteY160" fmla="*/ 925773 h 4393441"/>
                <a:gd name="connsiteX161" fmla="*/ 395785 w 6252950"/>
                <a:gd name="connsiteY161" fmla="*/ 1048603 h 4393441"/>
                <a:gd name="connsiteX162" fmla="*/ 334370 w 6252950"/>
                <a:gd name="connsiteY162" fmla="*/ 1082722 h 4393441"/>
                <a:gd name="connsiteX163" fmla="*/ 279779 w 6252950"/>
                <a:gd name="connsiteY163" fmla="*/ 1294263 h 4393441"/>
                <a:gd name="connsiteX164" fmla="*/ 191069 w 6252950"/>
                <a:gd name="connsiteY164" fmla="*/ 1178257 h 4393441"/>
                <a:gd name="connsiteX165" fmla="*/ 136478 w 6252950"/>
                <a:gd name="connsiteY165" fmla="*/ 1150961 h 4393441"/>
                <a:gd name="connsiteX166" fmla="*/ 88710 w 6252950"/>
                <a:gd name="connsiteY166" fmla="*/ 1075898 h 4393441"/>
                <a:gd name="connsiteX167" fmla="*/ 34119 w 6252950"/>
                <a:gd name="connsiteY167" fmla="*/ 1069074 h 4393441"/>
                <a:gd name="connsiteX0" fmla="*/ 34119 w 6252950"/>
                <a:gd name="connsiteY0" fmla="*/ 982639 h 4307006"/>
                <a:gd name="connsiteX1" fmla="*/ 20472 w 6252950"/>
                <a:gd name="connsiteY1" fmla="*/ 1044054 h 4307006"/>
                <a:gd name="connsiteX2" fmla="*/ 61415 w 6252950"/>
                <a:gd name="connsiteY2" fmla="*/ 1084998 h 4307006"/>
                <a:gd name="connsiteX3" fmla="*/ 13648 w 6252950"/>
                <a:gd name="connsiteY3" fmla="*/ 1119117 h 4307006"/>
                <a:gd name="connsiteX4" fmla="*/ 143302 w 6252950"/>
                <a:gd name="connsiteY4" fmla="*/ 1248771 h 4307006"/>
                <a:gd name="connsiteX5" fmla="*/ 116006 w 6252950"/>
                <a:gd name="connsiteY5" fmla="*/ 1405720 h 4307006"/>
                <a:gd name="connsiteX6" fmla="*/ 197893 w 6252950"/>
                <a:gd name="connsiteY6" fmla="*/ 1446663 h 4307006"/>
                <a:gd name="connsiteX7" fmla="*/ 293427 w 6252950"/>
                <a:gd name="connsiteY7" fmla="*/ 1603613 h 4307006"/>
                <a:gd name="connsiteX8" fmla="*/ 388961 w 6252950"/>
                <a:gd name="connsiteY8" fmla="*/ 1617260 h 4307006"/>
                <a:gd name="connsiteX9" fmla="*/ 436728 w 6252950"/>
                <a:gd name="connsiteY9" fmla="*/ 1630908 h 4307006"/>
                <a:gd name="connsiteX10" fmla="*/ 409433 w 6252950"/>
                <a:gd name="connsiteY10" fmla="*/ 1699147 h 4307006"/>
                <a:gd name="connsiteX11" fmla="*/ 464024 w 6252950"/>
                <a:gd name="connsiteY11" fmla="*/ 1740090 h 4307006"/>
                <a:gd name="connsiteX12" fmla="*/ 464024 w 6252950"/>
                <a:gd name="connsiteY12" fmla="*/ 1821977 h 4307006"/>
                <a:gd name="connsiteX13" fmla="*/ 388961 w 6252950"/>
                <a:gd name="connsiteY13" fmla="*/ 1992574 h 4307006"/>
                <a:gd name="connsiteX14" fmla="*/ 313899 w 6252950"/>
                <a:gd name="connsiteY14" fmla="*/ 2019869 h 4307006"/>
                <a:gd name="connsiteX15" fmla="*/ 348018 w 6252950"/>
                <a:gd name="connsiteY15" fmla="*/ 2122228 h 4307006"/>
                <a:gd name="connsiteX16" fmla="*/ 443552 w 6252950"/>
                <a:gd name="connsiteY16" fmla="*/ 2190466 h 4307006"/>
                <a:gd name="connsiteX17" fmla="*/ 511791 w 6252950"/>
                <a:gd name="connsiteY17" fmla="*/ 2402007 h 4307006"/>
                <a:gd name="connsiteX18" fmla="*/ 566382 w 6252950"/>
                <a:gd name="connsiteY18" fmla="*/ 2456598 h 4307006"/>
                <a:gd name="connsiteX19" fmla="*/ 600502 w 6252950"/>
                <a:gd name="connsiteY19" fmla="*/ 2606723 h 4307006"/>
                <a:gd name="connsiteX20" fmla="*/ 818866 w 6252950"/>
                <a:gd name="connsiteY20" fmla="*/ 2866031 h 4307006"/>
                <a:gd name="connsiteX21" fmla="*/ 859809 w 6252950"/>
                <a:gd name="connsiteY21" fmla="*/ 2790968 h 4307006"/>
                <a:gd name="connsiteX22" fmla="*/ 1016758 w 6252950"/>
                <a:gd name="connsiteY22" fmla="*/ 2879678 h 4307006"/>
                <a:gd name="connsiteX23" fmla="*/ 1003110 w 6252950"/>
                <a:gd name="connsiteY23" fmla="*/ 2961565 h 4307006"/>
                <a:gd name="connsiteX24" fmla="*/ 1153236 w 6252950"/>
                <a:gd name="connsiteY24" fmla="*/ 3091219 h 4307006"/>
                <a:gd name="connsiteX25" fmla="*/ 1187355 w 6252950"/>
                <a:gd name="connsiteY25" fmla="*/ 3193577 h 4307006"/>
                <a:gd name="connsiteX26" fmla="*/ 1419367 w 6252950"/>
                <a:gd name="connsiteY26" fmla="*/ 3343702 h 4307006"/>
                <a:gd name="connsiteX27" fmla="*/ 1521725 w 6252950"/>
                <a:gd name="connsiteY27" fmla="*/ 3302759 h 4307006"/>
                <a:gd name="connsiteX28" fmla="*/ 1644555 w 6252950"/>
                <a:gd name="connsiteY28" fmla="*/ 3302759 h 4307006"/>
                <a:gd name="connsiteX29" fmla="*/ 1985749 w 6252950"/>
                <a:gd name="connsiteY29" fmla="*/ 3630305 h 4307006"/>
                <a:gd name="connsiteX30" fmla="*/ 2060812 w 6252950"/>
                <a:gd name="connsiteY30" fmla="*/ 3787254 h 4307006"/>
                <a:gd name="connsiteX31" fmla="*/ 2122227 w 6252950"/>
                <a:gd name="connsiteY31" fmla="*/ 3875965 h 4307006"/>
                <a:gd name="connsiteX32" fmla="*/ 2067636 w 6252950"/>
                <a:gd name="connsiteY32" fmla="*/ 4019266 h 4307006"/>
                <a:gd name="connsiteX33" fmla="*/ 2122227 w 6252950"/>
                <a:gd name="connsiteY33" fmla="*/ 4060210 h 4307006"/>
                <a:gd name="connsiteX34" fmla="*/ 2081284 w 6252950"/>
                <a:gd name="connsiteY34" fmla="*/ 4155744 h 4307006"/>
                <a:gd name="connsiteX35" fmla="*/ 2204113 w 6252950"/>
                <a:gd name="connsiteY35" fmla="*/ 4244454 h 4307006"/>
                <a:gd name="connsiteX36" fmla="*/ 2333767 w 6252950"/>
                <a:gd name="connsiteY36" fmla="*/ 4203511 h 4307006"/>
                <a:gd name="connsiteX37" fmla="*/ 2490716 w 6252950"/>
                <a:gd name="connsiteY37" fmla="*/ 4305869 h 4307006"/>
                <a:gd name="connsiteX38" fmla="*/ 2606722 w 6252950"/>
                <a:gd name="connsiteY38" fmla="*/ 4210335 h 4307006"/>
                <a:gd name="connsiteX39" fmla="*/ 2627194 w 6252950"/>
                <a:gd name="connsiteY39" fmla="*/ 4114801 h 4307006"/>
                <a:gd name="connsiteX40" fmla="*/ 2709081 w 6252950"/>
                <a:gd name="connsiteY40" fmla="*/ 4196687 h 4307006"/>
                <a:gd name="connsiteX41" fmla="*/ 2736376 w 6252950"/>
                <a:gd name="connsiteY41" fmla="*/ 4203511 h 4307006"/>
                <a:gd name="connsiteX42" fmla="*/ 2811439 w 6252950"/>
                <a:gd name="connsiteY42" fmla="*/ 4169392 h 4307006"/>
                <a:gd name="connsiteX43" fmla="*/ 2866030 w 6252950"/>
                <a:gd name="connsiteY43" fmla="*/ 4237631 h 4307006"/>
                <a:gd name="connsiteX44" fmla="*/ 2927445 w 6252950"/>
                <a:gd name="connsiteY44" fmla="*/ 4237631 h 4307006"/>
                <a:gd name="connsiteX45" fmla="*/ 2900149 w 6252950"/>
                <a:gd name="connsiteY45" fmla="*/ 4101153 h 4307006"/>
                <a:gd name="connsiteX46" fmla="*/ 2920621 w 6252950"/>
                <a:gd name="connsiteY46" fmla="*/ 4032914 h 4307006"/>
                <a:gd name="connsiteX47" fmla="*/ 3016155 w 6252950"/>
                <a:gd name="connsiteY47" fmla="*/ 3862317 h 4307006"/>
                <a:gd name="connsiteX48" fmla="*/ 3152633 w 6252950"/>
                <a:gd name="connsiteY48" fmla="*/ 3937380 h 4307006"/>
                <a:gd name="connsiteX49" fmla="*/ 3207224 w 6252950"/>
                <a:gd name="connsiteY49" fmla="*/ 3910084 h 4307006"/>
                <a:gd name="connsiteX50" fmla="*/ 3173105 w 6252950"/>
                <a:gd name="connsiteY50" fmla="*/ 3807726 h 4307006"/>
                <a:gd name="connsiteX51" fmla="*/ 3214048 w 6252950"/>
                <a:gd name="connsiteY51" fmla="*/ 3712192 h 4307006"/>
                <a:gd name="connsiteX52" fmla="*/ 3179928 w 6252950"/>
                <a:gd name="connsiteY52" fmla="*/ 3678072 h 4307006"/>
                <a:gd name="connsiteX53" fmla="*/ 3207224 w 6252950"/>
                <a:gd name="connsiteY53" fmla="*/ 3575714 h 4307006"/>
                <a:gd name="connsiteX54" fmla="*/ 3193576 w 6252950"/>
                <a:gd name="connsiteY54" fmla="*/ 3446060 h 4307006"/>
                <a:gd name="connsiteX55" fmla="*/ 3234519 w 6252950"/>
                <a:gd name="connsiteY55" fmla="*/ 3432413 h 4307006"/>
                <a:gd name="connsiteX56" fmla="*/ 3398293 w 6252950"/>
                <a:gd name="connsiteY56" fmla="*/ 3487004 h 4307006"/>
                <a:gd name="connsiteX57" fmla="*/ 3459708 w 6252950"/>
                <a:gd name="connsiteY57" fmla="*/ 3575714 h 4307006"/>
                <a:gd name="connsiteX58" fmla="*/ 3514299 w 6252950"/>
                <a:gd name="connsiteY58" fmla="*/ 3514299 h 4307006"/>
                <a:gd name="connsiteX59" fmla="*/ 3643952 w 6252950"/>
                <a:gd name="connsiteY59" fmla="*/ 3493828 h 4307006"/>
                <a:gd name="connsiteX60" fmla="*/ 3766782 w 6252950"/>
                <a:gd name="connsiteY60" fmla="*/ 3589362 h 4307006"/>
                <a:gd name="connsiteX61" fmla="*/ 3882788 w 6252950"/>
                <a:gd name="connsiteY61" fmla="*/ 3650777 h 4307006"/>
                <a:gd name="connsiteX62" fmla="*/ 4107976 w 6252950"/>
                <a:gd name="connsiteY62" fmla="*/ 3487004 h 4307006"/>
                <a:gd name="connsiteX63" fmla="*/ 4223982 w 6252950"/>
                <a:gd name="connsiteY63" fmla="*/ 3214048 h 4307006"/>
                <a:gd name="connsiteX64" fmla="*/ 4217158 w 6252950"/>
                <a:gd name="connsiteY64" fmla="*/ 2893326 h 4307006"/>
                <a:gd name="connsiteX65" fmla="*/ 4264925 w 6252950"/>
                <a:gd name="connsiteY65" fmla="*/ 2750025 h 4307006"/>
                <a:gd name="connsiteX66" fmla="*/ 4449170 w 6252950"/>
                <a:gd name="connsiteY66" fmla="*/ 2750025 h 4307006"/>
                <a:gd name="connsiteX67" fmla="*/ 4667534 w 6252950"/>
                <a:gd name="connsiteY67" fmla="*/ 2668138 h 4307006"/>
                <a:gd name="connsiteX68" fmla="*/ 4804012 w 6252950"/>
                <a:gd name="connsiteY68" fmla="*/ 2599899 h 4307006"/>
                <a:gd name="connsiteX69" fmla="*/ 4885899 w 6252950"/>
                <a:gd name="connsiteY69" fmla="*/ 2586251 h 4307006"/>
                <a:gd name="connsiteX70" fmla="*/ 5042848 w 6252950"/>
                <a:gd name="connsiteY70" fmla="*/ 2661314 h 4307006"/>
                <a:gd name="connsiteX71" fmla="*/ 5213445 w 6252950"/>
                <a:gd name="connsiteY71" fmla="*/ 2647666 h 4307006"/>
                <a:gd name="connsiteX72" fmla="*/ 5356746 w 6252950"/>
                <a:gd name="connsiteY72" fmla="*/ 2511189 h 4307006"/>
                <a:gd name="connsiteX73" fmla="*/ 5527343 w 6252950"/>
                <a:gd name="connsiteY73" fmla="*/ 2258705 h 4307006"/>
                <a:gd name="connsiteX74" fmla="*/ 5807122 w 6252950"/>
                <a:gd name="connsiteY74" fmla="*/ 2190466 h 4307006"/>
                <a:gd name="connsiteX75" fmla="*/ 6100549 w 6252950"/>
                <a:gd name="connsiteY75" fmla="*/ 2142699 h 4307006"/>
                <a:gd name="connsiteX76" fmla="*/ 6237027 w 6252950"/>
                <a:gd name="connsiteY76" fmla="*/ 1985750 h 4307006"/>
                <a:gd name="connsiteX77" fmla="*/ 6196084 w 6252950"/>
                <a:gd name="connsiteY77" fmla="*/ 1821977 h 4307006"/>
                <a:gd name="connsiteX78" fmla="*/ 6121021 w 6252950"/>
                <a:gd name="connsiteY78" fmla="*/ 1774210 h 4307006"/>
                <a:gd name="connsiteX79" fmla="*/ 6080078 w 6252950"/>
                <a:gd name="connsiteY79" fmla="*/ 1583141 h 4307006"/>
                <a:gd name="connsiteX80" fmla="*/ 5848066 w 6252950"/>
                <a:gd name="connsiteY80" fmla="*/ 1426192 h 4307006"/>
                <a:gd name="connsiteX81" fmla="*/ 5711588 w 6252950"/>
                <a:gd name="connsiteY81" fmla="*/ 1248771 h 4307006"/>
                <a:gd name="connsiteX82" fmla="*/ 5479576 w 6252950"/>
                <a:gd name="connsiteY82" fmla="*/ 1153236 h 4307006"/>
                <a:gd name="connsiteX83" fmla="*/ 5254388 w 6252950"/>
                <a:gd name="connsiteY83" fmla="*/ 1132765 h 4307006"/>
                <a:gd name="connsiteX84" fmla="*/ 5124734 w 6252950"/>
                <a:gd name="connsiteY84" fmla="*/ 1214651 h 4307006"/>
                <a:gd name="connsiteX85" fmla="*/ 5124734 w 6252950"/>
                <a:gd name="connsiteY85" fmla="*/ 1289714 h 4307006"/>
                <a:gd name="connsiteX86" fmla="*/ 5008728 w 6252950"/>
                <a:gd name="connsiteY86" fmla="*/ 1378425 h 4307006"/>
                <a:gd name="connsiteX87" fmla="*/ 4920018 w 6252950"/>
                <a:gd name="connsiteY87" fmla="*/ 1357953 h 4307006"/>
                <a:gd name="connsiteX88" fmla="*/ 4797188 w 6252950"/>
                <a:gd name="connsiteY88" fmla="*/ 1146413 h 4307006"/>
                <a:gd name="connsiteX89" fmla="*/ 4660710 w 6252950"/>
                <a:gd name="connsiteY89" fmla="*/ 1050878 h 4307006"/>
                <a:gd name="connsiteX90" fmla="*/ 4592472 w 6252950"/>
                <a:gd name="connsiteY90" fmla="*/ 893929 h 4307006"/>
                <a:gd name="connsiteX91" fmla="*/ 4537881 w 6252950"/>
                <a:gd name="connsiteY91" fmla="*/ 907577 h 4307006"/>
                <a:gd name="connsiteX92" fmla="*/ 4449170 w 6252950"/>
                <a:gd name="connsiteY92" fmla="*/ 866634 h 4307006"/>
                <a:gd name="connsiteX93" fmla="*/ 4517409 w 6252950"/>
                <a:gd name="connsiteY93" fmla="*/ 716508 h 4307006"/>
                <a:gd name="connsiteX94" fmla="*/ 4612943 w 6252950"/>
                <a:gd name="connsiteY94" fmla="*/ 723332 h 4307006"/>
                <a:gd name="connsiteX95" fmla="*/ 4688006 w 6252950"/>
                <a:gd name="connsiteY95" fmla="*/ 545911 h 4307006"/>
                <a:gd name="connsiteX96" fmla="*/ 4558352 w 6252950"/>
                <a:gd name="connsiteY96" fmla="*/ 402610 h 4307006"/>
                <a:gd name="connsiteX97" fmla="*/ 4467758 w 6252950"/>
                <a:gd name="connsiteY97" fmla="*/ 420333 h 4307006"/>
                <a:gd name="connsiteX98" fmla="*/ 4394579 w 6252950"/>
                <a:gd name="connsiteY98" fmla="*/ 436729 h 4307006"/>
                <a:gd name="connsiteX99" fmla="*/ 4318806 w 6252950"/>
                <a:gd name="connsiteY99" fmla="*/ 527910 h 4307006"/>
                <a:gd name="connsiteX100" fmla="*/ 4194680 w 6252950"/>
                <a:gd name="connsiteY100" fmla="*/ 577560 h 4307006"/>
                <a:gd name="connsiteX101" fmla="*/ 3957851 w 6252950"/>
                <a:gd name="connsiteY101" fmla="*/ 484496 h 4307006"/>
                <a:gd name="connsiteX102" fmla="*/ 3623481 w 6252950"/>
                <a:gd name="connsiteY102" fmla="*/ 320723 h 4307006"/>
                <a:gd name="connsiteX103" fmla="*/ 3432412 w 6252950"/>
                <a:gd name="connsiteY103" fmla="*/ 341195 h 4307006"/>
                <a:gd name="connsiteX104" fmla="*/ 3227696 w 6252950"/>
                <a:gd name="connsiteY104" fmla="*/ 252484 h 4307006"/>
                <a:gd name="connsiteX105" fmla="*/ 3220872 w 6252950"/>
                <a:gd name="connsiteY105" fmla="*/ 170598 h 4307006"/>
                <a:gd name="connsiteX106" fmla="*/ 3145809 w 6252950"/>
                <a:gd name="connsiteY106" fmla="*/ 20472 h 4307006"/>
                <a:gd name="connsiteX107" fmla="*/ 3009331 w 6252950"/>
                <a:gd name="connsiteY107" fmla="*/ 47768 h 4307006"/>
                <a:gd name="connsiteX108" fmla="*/ 2913797 w 6252950"/>
                <a:gd name="connsiteY108" fmla="*/ 116007 h 4307006"/>
                <a:gd name="connsiteX109" fmla="*/ 2879678 w 6252950"/>
                <a:gd name="connsiteY109" fmla="*/ 293428 h 4307006"/>
                <a:gd name="connsiteX110" fmla="*/ 2982036 w 6252950"/>
                <a:gd name="connsiteY110" fmla="*/ 511792 h 4307006"/>
                <a:gd name="connsiteX111" fmla="*/ 3179928 w 6252950"/>
                <a:gd name="connsiteY111" fmla="*/ 498144 h 4307006"/>
                <a:gd name="connsiteX112" fmla="*/ 3418764 w 6252950"/>
                <a:gd name="connsiteY112" fmla="*/ 470848 h 4307006"/>
                <a:gd name="connsiteX113" fmla="*/ 3630305 w 6252950"/>
                <a:gd name="connsiteY113" fmla="*/ 580031 h 4307006"/>
                <a:gd name="connsiteX114" fmla="*/ 3650776 w 6252950"/>
                <a:gd name="connsiteY114" fmla="*/ 668741 h 4307006"/>
                <a:gd name="connsiteX115" fmla="*/ 3562066 w 6252950"/>
                <a:gd name="connsiteY115" fmla="*/ 696036 h 4307006"/>
                <a:gd name="connsiteX116" fmla="*/ 3521122 w 6252950"/>
                <a:gd name="connsiteY116" fmla="*/ 730156 h 4307006"/>
                <a:gd name="connsiteX117" fmla="*/ 3643952 w 6252950"/>
                <a:gd name="connsiteY117" fmla="*/ 805219 h 4307006"/>
                <a:gd name="connsiteX118" fmla="*/ 3910084 w 6252950"/>
                <a:gd name="connsiteY118" fmla="*/ 887105 h 4307006"/>
                <a:gd name="connsiteX119" fmla="*/ 4067033 w 6252950"/>
                <a:gd name="connsiteY119" fmla="*/ 975816 h 4307006"/>
                <a:gd name="connsiteX120" fmla="*/ 4183039 w 6252950"/>
                <a:gd name="connsiteY120" fmla="*/ 982639 h 4307006"/>
                <a:gd name="connsiteX121" fmla="*/ 4326340 w 6252950"/>
                <a:gd name="connsiteY121" fmla="*/ 934872 h 4307006"/>
                <a:gd name="connsiteX122" fmla="*/ 4517409 w 6252950"/>
                <a:gd name="connsiteY122" fmla="*/ 1037231 h 4307006"/>
                <a:gd name="connsiteX123" fmla="*/ 4701654 w 6252950"/>
                <a:gd name="connsiteY123" fmla="*/ 1310186 h 4307006"/>
                <a:gd name="connsiteX124" fmla="*/ 4728949 w 6252950"/>
                <a:gd name="connsiteY124" fmla="*/ 1535374 h 4307006"/>
                <a:gd name="connsiteX125" fmla="*/ 4565176 w 6252950"/>
                <a:gd name="connsiteY125" fmla="*/ 1705971 h 4307006"/>
                <a:gd name="connsiteX126" fmla="*/ 4503761 w 6252950"/>
                <a:gd name="connsiteY126" fmla="*/ 1692323 h 4307006"/>
                <a:gd name="connsiteX127" fmla="*/ 4217158 w 6252950"/>
                <a:gd name="connsiteY127" fmla="*/ 1883392 h 4307006"/>
                <a:gd name="connsiteX128" fmla="*/ 3821373 w 6252950"/>
                <a:gd name="connsiteY128" fmla="*/ 2231410 h 4307006"/>
                <a:gd name="connsiteX129" fmla="*/ 3712191 w 6252950"/>
                <a:gd name="connsiteY129" fmla="*/ 2367887 h 4307006"/>
                <a:gd name="connsiteX130" fmla="*/ 3582537 w 6252950"/>
                <a:gd name="connsiteY130" fmla="*/ 2750025 h 4307006"/>
                <a:gd name="connsiteX131" fmla="*/ 3459708 w 6252950"/>
                <a:gd name="connsiteY131" fmla="*/ 2852383 h 4307006"/>
                <a:gd name="connsiteX132" fmla="*/ 3248167 w 6252950"/>
                <a:gd name="connsiteY132" fmla="*/ 2790968 h 4307006"/>
                <a:gd name="connsiteX133" fmla="*/ 3043451 w 6252950"/>
                <a:gd name="connsiteY133" fmla="*/ 2756848 h 4307006"/>
                <a:gd name="connsiteX134" fmla="*/ 2750024 w 6252950"/>
                <a:gd name="connsiteY134" fmla="*/ 2613547 h 4307006"/>
                <a:gd name="connsiteX135" fmla="*/ 2688609 w 6252950"/>
                <a:gd name="connsiteY135" fmla="*/ 2490717 h 4307006"/>
                <a:gd name="connsiteX136" fmla="*/ 2449773 w 6252950"/>
                <a:gd name="connsiteY136" fmla="*/ 2497541 h 4307006"/>
                <a:gd name="connsiteX137" fmla="*/ 2286000 w 6252950"/>
                <a:gd name="connsiteY137" fmla="*/ 2490717 h 4307006"/>
                <a:gd name="connsiteX138" fmla="*/ 2094931 w 6252950"/>
                <a:gd name="connsiteY138" fmla="*/ 2313296 h 4307006"/>
                <a:gd name="connsiteX139" fmla="*/ 1958454 w 6252950"/>
                <a:gd name="connsiteY139" fmla="*/ 2286001 h 4307006"/>
                <a:gd name="connsiteX140" fmla="*/ 1869743 w 6252950"/>
                <a:gd name="connsiteY140" fmla="*/ 2422478 h 4307006"/>
                <a:gd name="connsiteX141" fmla="*/ 1808328 w 6252950"/>
                <a:gd name="connsiteY141" fmla="*/ 2743201 h 4307006"/>
                <a:gd name="connsiteX142" fmla="*/ 1685499 w 6252950"/>
                <a:gd name="connsiteY142" fmla="*/ 2879678 h 4307006"/>
                <a:gd name="connsiteX143" fmla="*/ 1569493 w 6252950"/>
                <a:gd name="connsiteY143" fmla="*/ 2927445 h 4307006"/>
                <a:gd name="connsiteX144" fmla="*/ 1235122 w 6252950"/>
                <a:gd name="connsiteY144" fmla="*/ 2709081 h 4307006"/>
                <a:gd name="connsiteX145" fmla="*/ 1166884 w 6252950"/>
                <a:gd name="connsiteY145" fmla="*/ 2613547 h 4307006"/>
                <a:gd name="connsiteX146" fmla="*/ 1037230 w 6252950"/>
                <a:gd name="connsiteY146" fmla="*/ 2552132 h 4307006"/>
                <a:gd name="connsiteX147" fmla="*/ 1009934 w 6252950"/>
                <a:gd name="connsiteY147" fmla="*/ 2367887 h 4307006"/>
                <a:gd name="connsiteX148" fmla="*/ 928048 w 6252950"/>
                <a:gd name="connsiteY148" fmla="*/ 2183642 h 4307006"/>
                <a:gd name="connsiteX149" fmla="*/ 921224 w 6252950"/>
                <a:gd name="connsiteY149" fmla="*/ 2047165 h 4307006"/>
                <a:gd name="connsiteX150" fmla="*/ 1037230 w 6252950"/>
                <a:gd name="connsiteY150" fmla="*/ 1999398 h 4307006"/>
                <a:gd name="connsiteX151" fmla="*/ 1139588 w 6252950"/>
                <a:gd name="connsiteY151" fmla="*/ 1917511 h 4307006"/>
                <a:gd name="connsiteX152" fmla="*/ 1146412 w 6252950"/>
                <a:gd name="connsiteY152" fmla="*/ 1712795 h 4307006"/>
                <a:gd name="connsiteX153" fmla="*/ 1057702 w 6252950"/>
                <a:gd name="connsiteY153" fmla="*/ 1501254 h 4307006"/>
                <a:gd name="connsiteX154" fmla="*/ 1009934 w 6252950"/>
                <a:gd name="connsiteY154" fmla="*/ 1262419 h 4307006"/>
                <a:gd name="connsiteX155" fmla="*/ 921224 w 6252950"/>
                <a:gd name="connsiteY155" fmla="*/ 1139589 h 4307006"/>
                <a:gd name="connsiteX156" fmla="*/ 818866 w 6252950"/>
                <a:gd name="connsiteY156" fmla="*/ 1071350 h 4307006"/>
                <a:gd name="connsiteX157" fmla="*/ 627797 w 6252950"/>
                <a:gd name="connsiteY157" fmla="*/ 1009935 h 4307006"/>
                <a:gd name="connsiteX158" fmla="*/ 586854 w 6252950"/>
                <a:gd name="connsiteY158" fmla="*/ 934872 h 4307006"/>
                <a:gd name="connsiteX159" fmla="*/ 491319 w 6252950"/>
                <a:gd name="connsiteY159" fmla="*/ 839338 h 4307006"/>
                <a:gd name="connsiteX160" fmla="*/ 395785 w 6252950"/>
                <a:gd name="connsiteY160" fmla="*/ 962168 h 4307006"/>
                <a:gd name="connsiteX161" fmla="*/ 334370 w 6252950"/>
                <a:gd name="connsiteY161" fmla="*/ 996287 h 4307006"/>
                <a:gd name="connsiteX162" fmla="*/ 279779 w 6252950"/>
                <a:gd name="connsiteY162" fmla="*/ 1207828 h 4307006"/>
                <a:gd name="connsiteX163" fmla="*/ 191069 w 6252950"/>
                <a:gd name="connsiteY163" fmla="*/ 1091822 h 4307006"/>
                <a:gd name="connsiteX164" fmla="*/ 136478 w 6252950"/>
                <a:gd name="connsiteY164" fmla="*/ 1064526 h 4307006"/>
                <a:gd name="connsiteX165" fmla="*/ 88710 w 6252950"/>
                <a:gd name="connsiteY165" fmla="*/ 989463 h 4307006"/>
                <a:gd name="connsiteX166" fmla="*/ 34119 w 6252950"/>
                <a:gd name="connsiteY166" fmla="*/ 982639 h 4307006"/>
                <a:gd name="connsiteX0" fmla="*/ 34119 w 6252950"/>
                <a:gd name="connsiteY0" fmla="*/ 943969 h 4268336"/>
                <a:gd name="connsiteX1" fmla="*/ 20472 w 6252950"/>
                <a:gd name="connsiteY1" fmla="*/ 1005384 h 4268336"/>
                <a:gd name="connsiteX2" fmla="*/ 61415 w 6252950"/>
                <a:gd name="connsiteY2" fmla="*/ 1046328 h 4268336"/>
                <a:gd name="connsiteX3" fmla="*/ 13648 w 6252950"/>
                <a:gd name="connsiteY3" fmla="*/ 1080447 h 4268336"/>
                <a:gd name="connsiteX4" fmla="*/ 143302 w 6252950"/>
                <a:gd name="connsiteY4" fmla="*/ 1210101 h 4268336"/>
                <a:gd name="connsiteX5" fmla="*/ 116006 w 6252950"/>
                <a:gd name="connsiteY5" fmla="*/ 1367050 h 4268336"/>
                <a:gd name="connsiteX6" fmla="*/ 197893 w 6252950"/>
                <a:gd name="connsiteY6" fmla="*/ 1407993 h 4268336"/>
                <a:gd name="connsiteX7" fmla="*/ 293427 w 6252950"/>
                <a:gd name="connsiteY7" fmla="*/ 1564943 h 4268336"/>
                <a:gd name="connsiteX8" fmla="*/ 388961 w 6252950"/>
                <a:gd name="connsiteY8" fmla="*/ 1578590 h 4268336"/>
                <a:gd name="connsiteX9" fmla="*/ 436728 w 6252950"/>
                <a:gd name="connsiteY9" fmla="*/ 1592238 h 4268336"/>
                <a:gd name="connsiteX10" fmla="*/ 409433 w 6252950"/>
                <a:gd name="connsiteY10" fmla="*/ 1660477 h 4268336"/>
                <a:gd name="connsiteX11" fmla="*/ 464024 w 6252950"/>
                <a:gd name="connsiteY11" fmla="*/ 1701420 h 4268336"/>
                <a:gd name="connsiteX12" fmla="*/ 464024 w 6252950"/>
                <a:gd name="connsiteY12" fmla="*/ 1783307 h 4268336"/>
                <a:gd name="connsiteX13" fmla="*/ 388961 w 6252950"/>
                <a:gd name="connsiteY13" fmla="*/ 1953904 h 4268336"/>
                <a:gd name="connsiteX14" fmla="*/ 313899 w 6252950"/>
                <a:gd name="connsiteY14" fmla="*/ 1981199 h 4268336"/>
                <a:gd name="connsiteX15" fmla="*/ 348018 w 6252950"/>
                <a:gd name="connsiteY15" fmla="*/ 2083558 h 4268336"/>
                <a:gd name="connsiteX16" fmla="*/ 443552 w 6252950"/>
                <a:gd name="connsiteY16" fmla="*/ 2151796 h 4268336"/>
                <a:gd name="connsiteX17" fmla="*/ 511791 w 6252950"/>
                <a:gd name="connsiteY17" fmla="*/ 2363337 h 4268336"/>
                <a:gd name="connsiteX18" fmla="*/ 566382 w 6252950"/>
                <a:gd name="connsiteY18" fmla="*/ 2417928 h 4268336"/>
                <a:gd name="connsiteX19" fmla="*/ 600502 w 6252950"/>
                <a:gd name="connsiteY19" fmla="*/ 2568053 h 4268336"/>
                <a:gd name="connsiteX20" fmla="*/ 818866 w 6252950"/>
                <a:gd name="connsiteY20" fmla="*/ 2827361 h 4268336"/>
                <a:gd name="connsiteX21" fmla="*/ 859809 w 6252950"/>
                <a:gd name="connsiteY21" fmla="*/ 2752298 h 4268336"/>
                <a:gd name="connsiteX22" fmla="*/ 1016758 w 6252950"/>
                <a:gd name="connsiteY22" fmla="*/ 2841008 h 4268336"/>
                <a:gd name="connsiteX23" fmla="*/ 1003110 w 6252950"/>
                <a:gd name="connsiteY23" fmla="*/ 2922895 h 4268336"/>
                <a:gd name="connsiteX24" fmla="*/ 1153236 w 6252950"/>
                <a:gd name="connsiteY24" fmla="*/ 3052549 h 4268336"/>
                <a:gd name="connsiteX25" fmla="*/ 1187355 w 6252950"/>
                <a:gd name="connsiteY25" fmla="*/ 3154907 h 4268336"/>
                <a:gd name="connsiteX26" fmla="*/ 1419367 w 6252950"/>
                <a:gd name="connsiteY26" fmla="*/ 3305032 h 4268336"/>
                <a:gd name="connsiteX27" fmla="*/ 1521725 w 6252950"/>
                <a:gd name="connsiteY27" fmla="*/ 3264089 h 4268336"/>
                <a:gd name="connsiteX28" fmla="*/ 1644555 w 6252950"/>
                <a:gd name="connsiteY28" fmla="*/ 3264089 h 4268336"/>
                <a:gd name="connsiteX29" fmla="*/ 1985749 w 6252950"/>
                <a:gd name="connsiteY29" fmla="*/ 3591635 h 4268336"/>
                <a:gd name="connsiteX30" fmla="*/ 2060812 w 6252950"/>
                <a:gd name="connsiteY30" fmla="*/ 3748584 h 4268336"/>
                <a:gd name="connsiteX31" fmla="*/ 2122227 w 6252950"/>
                <a:gd name="connsiteY31" fmla="*/ 3837295 h 4268336"/>
                <a:gd name="connsiteX32" fmla="*/ 2067636 w 6252950"/>
                <a:gd name="connsiteY32" fmla="*/ 3980596 h 4268336"/>
                <a:gd name="connsiteX33" fmla="*/ 2122227 w 6252950"/>
                <a:gd name="connsiteY33" fmla="*/ 4021540 h 4268336"/>
                <a:gd name="connsiteX34" fmla="*/ 2081284 w 6252950"/>
                <a:gd name="connsiteY34" fmla="*/ 4117074 h 4268336"/>
                <a:gd name="connsiteX35" fmla="*/ 2204113 w 6252950"/>
                <a:gd name="connsiteY35" fmla="*/ 4205784 h 4268336"/>
                <a:gd name="connsiteX36" fmla="*/ 2333767 w 6252950"/>
                <a:gd name="connsiteY36" fmla="*/ 4164841 h 4268336"/>
                <a:gd name="connsiteX37" fmla="*/ 2490716 w 6252950"/>
                <a:gd name="connsiteY37" fmla="*/ 4267199 h 4268336"/>
                <a:gd name="connsiteX38" fmla="*/ 2606722 w 6252950"/>
                <a:gd name="connsiteY38" fmla="*/ 4171665 h 4268336"/>
                <a:gd name="connsiteX39" fmla="*/ 2627194 w 6252950"/>
                <a:gd name="connsiteY39" fmla="*/ 4076131 h 4268336"/>
                <a:gd name="connsiteX40" fmla="*/ 2709081 w 6252950"/>
                <a:gd name="connsiteY40" fmla="*/ 4158017 h 4268336"/>
                <a:gd name="connsiteX41" fmla="*/ 2736376 w 6252950"/>
                <a:gd name="connsiteY41" fmla="*/ 4164841 h 4268336"/>
                <a:gd name="connsiteX42" fmla="*/ 2811439 w 6252950"/>
                <a:gd name="connsiteY42" fmla="*/ 4130722 h 4268336"/>
                <a:gd name="connsiteX43" fmla="*/ 2866030 w 6252950"/>
                <a:gd name="connsiteY43" fmla="*/ 4198961 h 4268336"/>
                <a:gd name="connsiteX44" fmla="*/ 2927445 w 6252950"/>
                <a:gd name="connsiteY44" fmla="*/ 4198961 h 4268336"/>
                <a:gd name="connsiteX45" fmla="*/ 2900149 w 6252950"/>
                <a:gd name="connsiteY45" fmla="*/ 4062483 h 4268336"/>
                <a:gd name="connsiteX46" fmla="*/ 2920621 w 6252950"/>
                <a:gd name="connsiteY46" fmla="*/ 3994244 h 4268336"/>
                <a:gd name="connsiteX47" fmla="*/ 3016155 w 6252950"/>
                <a:gd name="connsiteY47" fmla="*/ 3823647 h 4268336"/>
                <a:gd name="connsiteX48" fmla="*/ 3152633 w 6252950"/>
                <a:gd name="connsiteY48" fmla="*/ 3898710 h 4268336"/>
                <a:gd name="connsiteX49" fmla="*/ 3207224 w 6252950"/>
                <a:gd name="connsiteY49" fmla="*/ 3871414 h 4268336"/>
                <a:gd name="connsiteX50" fmla="*/ 3173105 w 6252950"/>
                <a:gd name="connsiteY50" fmla="*/ 3769056 h 4268336"/>
                <a:gd name="connsiteX51" fmla="*/ 3214048 w 6252950"/>
                <a:gd name="connsiteY51" fmla="*/ 3673522 h 4268336"/>
                <a:gd name="connsiteX52" fmla="*/ 3179928 w 6252950"/>
                <a:gd name="connsiteY52" fmla="*/ 3639402 h 4268336"/>
                <a:gd name="connsiteX53" fmla="*/ 3207224 w 6252950"/>
                <a:gd name="connsiteY53" fmla="*/ 3537044 h 4268336"/>
                <a:gd name="connsiteX54" fmla="*/ 3193576 w 6252950"/>
                <a:gd name="connsiteY54" fmla="*/ 3407390 h 4268336"/>
                <a:gd name="connsiteX55" fmla="*/ 3234519 w 6252950"/>
                <a:gd name="connsiteY55" fmla="*/ 3393743 h 4268336"/>
                <a:gd name="connsiteX56" fmla="*/ 3398293 w 6252950"/>
                <a:gd name="connsiteY56" fmla="*/ 3448334 h 4268336"/>
                <a:gd name="connsiteX57" fmla="*/ 3459708 w 6252950"/>
                <a:gd name="connsiteY57" fmla="*/ 3537044 h 4268336"/>
                <a:gd name="connsiteX58" fmla="*/ 3514299 w 6252950"/>
                <a:gd name="connsiteY58" fmla="*/ 3475629 h 4268336"/>
                <a:gd name="connsiteX59" fmla="*/ 3643952 w 6252950"/>
                <a:gd name="connsiteY59" fmla="*/ 3455158 h 4268336"/>
                <a:gd name="connsiteX60" fmla="*/ 3766782 w 6252950"/>
                <a:gd name="connsiteY60" fmla="*/ 3550692 h 4268336"/>
                <a:gd name="connsiteX61" fmla="*/ 3882788 w 6252950"/>
                <a:gd name="connsiteY61" fmla="*/ 3612107 h 4268336"/>
                <a:gd name="connsiteX62" fmla="*/ 4107976 w 6252950"/>
                <a:gd name="connsiteY62" fmla="*/ 3448334 h 4268336"/>
                <a:gd name="connsiteX63" fmla="*/ 4223982 w 6252950"/>
                <a:gd name="connsiteY63" fmla="*/ 3175378 h 4268336"/>
                <a:gd name="connsiteX64" fmla="*/ 4217158 w 6252950"/>
                <a:gd name="connsiteY64" fmla="*/ 2854656 h 4268336"/>
                <a:gd name="connsiteX65" fmla="*/ 4264925 w 6252950"/>
                <a:gd name="connsiteY65" fmla="*/ 2711355 h 4268336"/>
                <a:gd name="connsiteX66" fmla="*/ 4449170 w 6252950"/>
                <a:gd name="connsiteY66" fmla="*/ 2711355 h 4268336"/>
                <a:gd name="connsiteX67" fmla="*/ 4667534 w 6252950"/>
                <a:gd name="connsiteY67" fmla="*/ 2629468 h 4268336"/>
                <a:gd name="connsiteX68" fmla="*/ 4804012 w 6252950"/>
                <a:gd name="connsiteY68" fmla="*/ 2561229 h 4268336"/>
                <a:gd name="connsiteX69" fmla="*/ 4885899 w 6252950"/>
                <a:gd name="connsiteY69" fmla="*/ 2547581 h 4268336"/>
                <a:gd name="connsiteX70" fmla="*/ 5042848 w 6252950"/>
                <a:gd name="connsiteY70" fmla="*/ 2622644 h 4268336"/>
                <a:gd name="connsiteX71" fmla="*/ 5213445 w 6252950"/>
                <a:gd name="connsiteY71" fmla="*/ 2608996 h 4268336"/>
                <a:gd name="connsiteX72" fmla="*/ 5356746 w 6252950"/>
                <a:gd name="connsiteY72" fmla="*/ 2472519 h 4268336"/>
                <a:gd name="connsiteX73" fmla="*/ 5527343 w 6252950"/>
                <a:gd name="connsiteY73" fmla="*/ 2220035 h 4268336"/>
                <a:gd name="connsiteX74" fmla="*/ 5807122 w 6252950"/>
                <a:gd name="connsiteY74" fmla="*/ 2151796 h 4268336"/>
                <a:gd name="connsiteX75" fmla="*/ 6100549 w 6252950"/>
                <a:gd name="connsiteY75" fmla="*/ 2104029 h 4268336"/>
                <a:gd name="connsiteX76" fmla="*/ 6237027 w 6252950"/>
                <a:gd name="connsiteY76" fmla="*/ 1947080 h 4268336"/>
                <a:gd name="connsiteX77" fmla="*/ 6196084 w 6252950"/>
                <a:gd name="connsiteY77" fmla="*/ 1783307 h 4268336"/>
                <a:gd name="connsiteX78" fmla="*/ 6121021 w 6252950"/>
                <a:gd name="connsiteY78" fmla="*/ 1735540 h 4268336"/>
                <a:gd name="connsiteX79" fmla="*/ 6080078 w 6252950"/>
                <a:gd name="connsiteY79" fmla="*/ 1544471 h 4268336"/>
                <a:gd name="connsiteX80" fmla="*/ 5848066 w 6252950"/>
                <a:gd name="connsiteY80" fmla="*/ 1387522 h 4268336"/>
                <a:gd name="connsiteX81" fmla="*/ 5711588 w 6252950"/>
                <a:gd name="connsiteY81" fmla="*/ 1210101 h 4268336"/>
                <a:gd name="connsiteX82" fmla="*/ 5479576 w 6252950"/>
                <a:gd name="connsiteY82" fmla="*/ 1114566 h 4268336"/>
                <a:gd name="connsiteX83" fmla="*/ 5254388 w 6252950"/>
                <a:gd name="connsiteY83" fmla="*/ 1094095 h 4268336"/>
                <a:gd name="connsiteX84" fmla="*/ 5124734 w 6252950"/>
                <a:gd name="connsiteY84" fmla="*/ 1175981 h 4268336"/>
                <a:gd name="connsiteX85" fmla="*/ 5124734 w 6252950"/>
                <a:gd name="connsiteY85" fmla="*/ 1251044 h 4268336"/>
                <a:gd name="connsiteX86" fmla="*/ 5008728 w 6252950"/>
                <a:gd name="connsiteY86" fmla="*/ 1339755 h 4268336"/>
                <a:gd name="connsiteX87" fmla="*/ 4920018 w 6252950"/>
                <a:gd name="connsiteY87" fmla="*/ 1319283 h 4268336"/>
                <a:gd name="connsiteX88" fmla="*/ 4797188 w 6252950"/>
                <a:gd name="connsiteY88" fmla="*/ 1107743 h 4268336"/>
                <a:gd name="connsiteX89" fmla="*/ 4660710 w 6252950"/>
                <a:gd name="connsiteY89" fmla="*/ 1012208 h 4268336"/>
                <a:gd name="connsiteX90" fmla="*/ 4592472 w 6252950"/>
                <a:gd name="connsiteY90" fmla="*/ 855259 h 4268336"/>
                <a:gd name="connsiteX91" fmla="*/ 4537881 w 6252950"/>
                <a:gd name="connsiteY91" fmla="*/ 868907 h 4268336"/>
                <a:gd name="connsiteX92" fmla="*/ 4449170 w 6252950"/>
                <a:gd name="connsiteY92" fmla="*/ 827964 h 4268336"/>
                <a:gd name="connsiteX93" fmla="*/ 4517409 w 6252950"/>
                <a:gd name="connsiteY93" fmla="*/ 677838 h 4268336"/>
                <a:gd name="connsiteX94" fmla="*/ 4612943 w 6252950"/>
                <a:gd name="connsiteY94" fmla="*/ 684662 h 4268336"/>
                <a:gd name="connsiteX95" fmla="*/ 4688006 w 6252950"/>
                <a:gd name="connsiteY95" fmla="*/ 507241 h 4268336"/>
                <a:gd name="connsiteX96" fmla="*/ 4558352 w 6252950"/>
                <a:gd name="connsiteY96" fmla="*/ 363940 h 4268336"/>
                <a:gd name="connsiteX97" fmla="*/ 4467758 w 6252950"/>
                <a:gd name="connsiteY97" fmla="*/ 381663 h 4268336"/>
                <a:gd name="connsiteX98" fmla="*/ 4394579 w 6252950"/>
                <a:gd name="connsiteY98" fmla="*/ 398059 h 4268336"/>
                <a:gd name="connsiteX99" fmla="*/ 4318806 w 6252950"/>
                <a:gd name="connsiteY99" fmla="*/ 489240 h 4268336"/>
                <a:gd name="connsiteX100" fmla="*/ 4194680 w 6252950"/>
                <a:gd name="connsiteY100" fmla="*/ 538890 h 4268336"/>
                <a:gd name="connsiteX101" fmla="*/ 3957851 w 6252950"/>
                <a:gd name="connsiteY101" fmla="*/ 445826 h 4268336"/>
                <a:gd name="connsiteX102" fmla="*/ 3623481 w 6252950"/>
                <a:gd name="connsiteY102" fmla="*/ 282053 h 4268336"/>
                <a:gd name="connsiteX103" fmla="*/ 3432412 w 6252950"/>
                <a:gd name="connsiteY103" fmla="*/ 302525 h 4268336"/>
                <a:gd name="connsiteX104" fmla="*/ 3227696 w 6252950"/>
                <a:gd name="connsiteY104" fmla="*/ 213814 h 4268336"/>
                <a:gd name="connsiteX105" fmla="*/ 3220872 w 6252950"/>
                <a:gd name="connsiteY105" fmla="*/ 131928 h 4268336"/>
                <a:gd name="connsiteX106" fmla="*/ 3009331 w 6252950"/>
                <a:gd name="connsiteY106" fmla="*/ 9098 h 4268336"/>
                <a:gd name="connsiteX107" fmla="*/ 2913797 w 6252950"/>
                <a:gd name="connsiteY107" fmla="*/ 77337 h 4268336"/>
                <a:gd name="connsiteX108" fmla="*/ 2879678 w 6252950"/>
                <a:gd name="connsiteY108" fmla="*/ 254758 h 4268336"/>
                <a:gd name="connsiteX109" fmla="*/ 2982036 w 6252950"/>
                <a:gd name="connsiteY109" fmla="*/ 473122 h 4268336"/>
                <a:gd name="connsiteX110" fmla="*/ 3179928 w 6252950"/>
                <a:gd name="connsiteY110" fmla="*/ 459474 h 4268336"/>
                <a:gd name="connsiteX111" fmla="*/ 3418764 w 6252950"/>
                <a:gd name="connsiteY111" fmla="*/ 432178 h 4268336"/>
                <a:gd name="connsiteX112" fmla="*/ 3630305 w 6252950"/>
                <a:gd name="connsiteY112" fmla="*/ 541361 h 4268336"/>
                <a:gd name="connsiteX113" fmla="*/ 3650776 w 6252950"/>
                <a:gd name="connsiteY113" fmla="*/ 630071 h 4268336"/>
                <a:gd name="connsiteX114" fmla="*/ 3562066 w 6252950"/>
                <a:gd name="connsiteY114" fmla="*/ 657366 h 4268336"/>
                <a:gd name="connsiteX115" fmla="*/ 3521122 w 6252950"/>
                <a:gd name="connsiteY115" fmla="*/ 691486 h 4268336"/>
                <a:gd name="connsiteX116" fmla="*/ 3643952 w 6252950"/>
                <a:gd name="connsiteY116" fmla="*/ 766549 h 4268336"/>
                <a:gd name="connsiteX117" fmla="*/ 3910084 w 6252950"/>
                <a:gd name="connsiteY117" fmla="*/ 848435 h 4268336"/>
                <a:gd name="connsiteX118" fmla="*/ 4067033 w 6252950"/>
                <a:gd name="connsiteY118" fmla="*/ 937146 h 4268336"/>
                <a:gd name="connsiteX119" fmla="*/ 4183039 w 6252950"/>
                <a:gd name="connsiteY119" fmla="*/ 943969 h 4268336"/>
                <a:gd name="connsiteX120" fmla="*/ 4326340 w 6252950"/>
                <a:gd name="connsiteY120" fmla="*/ 896202 h 4268336"/>
                <a:gd name="connsiteX121" fmla="*/ 4517409 w 6252950"/>
                <a:gd name="connsiteY121" fmla="*/ 998561 h 4268336"/>
                <a:gd name="connsiteX122" fmla="*/ 4701654 w 6252950"/>
                <a:gd name="connsiteY122" fmla="*/ 1271516 h 4268336"/>
                <a:gd name="connsiteX123" fmla="*/ 4728949 w 6252950"/>
                <a:gd name="connsiteY123" fmla="*/ 1496704 h 4268336"/>
                <a:gd name="connsiteX124" fmla="*/ 4565176 w 6252950"/>
                <a:gd name="connsiteY124" fmla="*/ 1667301 h 4268336"/>
                <a:gd name="connsiteX125" fmla="*/ 4503761 w 6252950"/>
                <a:gd name="connsiteY125" fmla="*/ 1653653 h 4268336"/>
                <a:gd name="connsiteX126" fmla="*/ 4217158 w 6252950"/>
                <a:gd name="connsiteY126" fmla="*/ 1844722 h 4268336"/>
                <a:gd name="connsiteX127" fmla="*/ 3821373 w 6252950"/>
                <a:gd name="connsiteY127" fmla="*/ 2192740 h 4268336"/>
                <a:gd name="connsiteX128" fmla="*/ 3712191 w 6252950"/>
                <a:gd name="connsiteY128" fmla="*/ 2329217 h 4268336"/>
                <a:gd name="connsiteX129" fmla="*/ 3582537 w 6252950"/>
                <a:gd name="connsiteY129" fmla="*/ 2711355 h 4268336"/>
                <a:gd name="connsiteX130" fmla="*/ 3459708 w 6252950"/>
                <a:gd name="connsiteY130" fmla="*/ 2813713 h 4268336"/>
                <a:gd name="connsiteX131" fmla="*/ 3248167 w 6252950"/>
                <a:gd name="connsiteY131" fmla="*/ 2752298 h 4268336"/>
                <a:gd name="connsiteX132" fmla="*/ 3043451 w 6252950"/>
                <a:gd name="connsiteY132" fmla="*/ 2718178 h 4268336"/>
                <a:gd name="connsiteX133" fmla="*/ 2750024 w 6252950"/>
                <a:gd name="connsiteY133" fmla="*/ 2574877 h 4268336"/>
                <a:gd name="connsiteX134" fmla="*/ 2688609 w 6252950"/>
                <a:gd name="connsiteY134" fmla="*/ 2452047 h 4268336"/>
                <a:gd name="connsiteX135" fmla="*/ 2449773 w 6252950"/>
                <a:gd name="connsiteY135" fmla="*/ 2458871 h 4268336"/>
                <a:gd name="connsiteX136" fmla="*/ 2286000 w 6252950"/>
                <a:gd name="connsiteY136" fmla="*/ 2452047 h 4268336"/>
                <a:gd name="connsiteX137" fmla="*/ 2094931 w 6252950"/>
                <a:gd name="connsiteY137" fmla="*/ 2274626 h 4268336"/>
                <a:gd name="connsiteX138" fmla="*/ 1958454 w 6252950"/>
                <a:gd name="connsiteY138" fmla="*/ 2247331 h 4268336"/>
                <a:gd name="connsiteX139" fmla="*/ 1869743 w 6252950"/>
                <a:gd name="connsiteY139" fmla="*/ 2383808 h 4268336"/>
                <a:gd name="connsiteX140" fmla="*/ 1808328 w 6252950"/>
                <a:gd name="connsiteY140" fmla="*/ 2704531 h 4268336"/>
                <a:gd name="connsiteX141" fmla="*/ 1685499 w 6252950"/>
                <a:gd name="connsiteY141" fmla="*/ 2841008 h 4268336"/>
                <a:gd name="connsiteX142" fmla="*/ 1569493 w 6252950"/>
                <a:gd name="connsiteY142" fmla="*/ 2888775 h 4268336"/>
                <a:gd name="connsiteX143" fmla="*/ 1235122 w 6252950"/>
                <a:gd name="connsiteY143" fmla="*/ 2670411 h 4268336"/>
                <a:gd name="connsiteX144" fmla="*/ 1166884 w 6252950"/>
                <a:gd name="connsiteY144" fmla="*/ 2574877 h 4268336"/>
                <a:gd name="connsiteX145" fmla="*/ 1037230 w 6252950"/>
                <a:gd name="connsiteY145" fmla="*/ 2513462 h 4268336"/>
                <a:gd name="connsiteX146" fmla="*/ 1009934 w 6252950"/>
                <a:gd name="connsiteY146" fmla="*/ 2329217 h 4268336"/>
                <a:gd name="connsiteX147" fmla="*/ 928048 w 6252950"/>
                <a:gd name="connsiteY147" fmla="*/ 2144972 h 4268336"/>
                <a:gd name="connsiteX148" fmla="*/ 921224 w 6252950"/>
                <a:gd name="connsiteY148" fmla="*/ 2008495 h 4268336"/>
                <a:gd name="connsiteX149" fmla="*/ 1037230 w 6252950"/>
                <a:gd name="connsiteY149" fmla="*/ 1960728 h 4268336"/>
                <a:gd name="connsiteX150" fmla="*/ 1139588 w 6252950"/>
                <a:gd name="connsiteY150" fmla="*/ 1878841 h 4268336"/>
                <a:gd name="connsiteX151" fmla="*/ 1146412 w 6252950"/>
                <a:gd name="connsiteY151" fmla="*/ 1674125 h 4268336"/>
                <a:gd name="connsiteX152" fmla="*/ 1057702 w 6252950"/>
                <a:gd name="connsiteY152" fmla="*/ 1462584 h 4268336"/>
                <a:gd name="connsiteX153" fmla="*/ 1009934 w 6252950"/>
                <a:gd name="connsiteY153" fmla="*/ 1223749 h 4268336"/>
                <a:gd name="connsiteX154" fmla="*/ 921224 w 6252950"/>
                <a:gd name="connsiteY154" fmla="*/ 1100919 h 4268336"/>
                <a:gd name="connsiteX155" fmla="*/ 818866 w 6252950"/>
                <a:gd name="connsiteY155" fmla="*/ 1032680 h 4268336"/>
                <a:gd name="connsiteX156" fmla="*/ 627797 w 6252950"/>
                <a:gd name="connsiteY156" fmla="*/ 971265 h 4268336"/>
                <a:gd name="connsiteX157" fmla="*/ 586854 w 6252950"/>
                <a:gd name="connsiteY157" fmla="*/ 896202 h 4268336"/>
                <a:gd name="connsiteX158" fmla="*/ 491319 w 6252950"/>
                <a:gd name="connsiteY158" fmla="*/ 800668 h 4268336"/>
                <a:gd name="connsiteX159" fmla="*/ 395785 w 6252950"/>
                <a:gd name="connsiteY159" fmla="*/ 923498 h 4268336"/>
                <a:gd name="connsiteX160" fmla="*/ 334370 w 6252950"/>
                <a:gd name="connsiteY160" fmla="*/ 957617 h 4268336"/>
                <a:gd name="connsiteX161" fmla="*/ 279779 w 6252950"/>
                <a:gd name="connsiteY161" fmla="*/ 1169158 h 4268336"/>
                <a:gd name="connsiteX162" fmla="*/ 191069 w 6252950"/>
                <a:gd name="connsiteY162" fmla="*/ 1053152 h 4268336"/>
                <a:gd name="connsiteX163" fmla="*/ 136478 w 6252950"/>
                <a:gd name="connsiteY163" fmla="*/ 1025856 h 4268336"/>
                <a:gd name="connsiteX164" fmla="*/ 88710 w 6252950"/>
                <a:gd name="connsiteY164" fmla="*/ 950793 h 4268336"/>
                <a:gd name="connsiteX165" fmla="*/ 34119 w 6252950"/>
                <a:gd name="connsiteY165" fmla="*/ 943969 h 4268336"/>
                <a:gd name="connsiteX0" fmla="*/ 34119 w 6252950"/>
                <a:gd name="connsiteY0" fmla="*/ 874650 h 4199017"/>
                <a:gd name="connsiteX1" fmla="*/ 20472 w 6252950"/>
                <a:gd name="connsiteY1" fmla="*/ 936065 h 4199017"/>
                <a:gd name="connsiteX2" fmla="*/ 61415 w 6252950"/>
                <a:gd name="connsiteY2" fmla="*/ 977009 h 4199017"/>
                <a:gd name="connsiteX3" fmla="*/ 13648 w 6252950"/>
                <a:gd name="connsiteY3" fmla="*/ 1011128 h 4199017"/>
                <a:gd name="connsiteX4" fmla="*/ 143302 w 6252950"/>
                <a:gd name="connsiteY4" fmla="*/ 1140782 h 4199017"/>
                <a:gd name="connsiteX5" fmla="*/ 116006 w 6252950"/>
                <a:gd name="connsiteY5" fmla="*/ 1297731 h 4199017"/>
                <a:gd name="connsiteX6" fmla="*/ 197893 w 6252950"/>
                <a:gd name="connsiteY6" fmla="*/ 1338674 h 4199017"/>
                <a:gd name="connsiteX7" fmla="*/ 293427 w 6252950"/>
                <a:gd name="connsiteY7" fmla="*/ 1495624 h 4199017"/>
                <a:gd name="connsiteX8" fmla="*/ 388961 w 6252950"/>
                <a:gd name="connsiteY8" fmla="*/ 1509271 h 4199017"/>
                <a:gd name="connsiteX9" fmla="*/ 436728 w 6252950"/>
                <a:gd name="connsiteY9" fmla="*/ 1522919 h 4199017"/>
                <a:gd name="connsiteX10" fmla="*/ 409433 w 6252950"/>
                <a:gd name="connsiteY10" fmla="*/ 1591158 h 4199017"/>
                <a:gd name="connsiteX11" fmla="*/ 464024 w 6252950"/>
                <a:gd name="connsiteY11" fmla="*/ 1632101 h 4199017"/>
                <a:gd name="connsiteX12" fmla="*/ 464024 w 6252950"/>
                <a:gd name="connsiteY12" fmla="*/ 1713988 h 4199017"/>
                <a:gd name="connsiteX13" fmla="*/ 388961 w 6252950"/>
                <a:gd name="connsiteY13" fmla="*/ 1884585 h 4199017"/>
                <a:gd name="connsiteX14" fmla="*/ 313899 w 6252950"/>
                <a:gd name="connsiteY14" fmla="*/ 1911880 h 4199017"/>
                <a:gd name="connsiteX15" fmla="*/ 348018 w 6252950"/>
                <a:gd name="connsiteY15" fmla="*/ 2014239 h 4199017"/>
                <a:gd name="connsiteX16" fmla="*/ 443552 w 6252950"/>
                <a:gd name="connsiteY16" fmla="*/ 2082477 h 4199017"/>
                <a:gd name="connsiteX17" fmla="*/ 511791 w 6252950"/>
                <a:gd name="connsiteY17" fmla="*/ 2294018 h 4199017"/>
                <a:gd name="connsiteX18" fmla="*/ 566382 w 6252950"/>
                <a:gd name="connsiteY18" fmla="*/ 2348609 h 4199017"/>
                <a:gd name="connsiteX19" fmla="*/ 600502 w 6252950"/>
                <a:gd name="connsiteY19" fmla="*/ 2498734 h 4199017"/>
                <a:gd name="connsiteX20" fmla="*/ 818866 w 6252950"/>
                <a:gd name="connsiteY20" fmla="*/ 2758042 h 4199017"/>
                <a:gd name="connsiteX21" fmla="*/ 859809 w 6252950"/>
                <a:gd name="connsiteY21" fmla="*/ 2682979 h 4199017"/>
                <a:gd name="connsiteX22" fmla="*/ 1016758 w 6252950"/>
                <a:gd name="connsiteY22" fmla="*/ 2771689 h 4199017"/>
                <a:gd name="connsiteX23" fmla="*/ 1003110 w 6252950"/>
                <a:gd name="connsiteY23" fmla="*/ 2853576 h 4199017"/>
                <a:gd name="connsiteX24" fmla="*/ 1153236 w 6252950"/>
                <a:gd name="connsiteY24" fmla="*/ 2983230 h 4199017"/>
                <a:gd name="connsiteX25" fmla="*/ 1187355 w 6252950"/>
                <a:gd name="connsiteY25" fmla="*/ 3085588 h 4199017"/>
                <a:gd name="connsiteX26" fmla="*/ 1419367 w 6252950"/>
                <a:gd name="connsiteY26" fmla="*/ 3235713 h 4199017"/>
                <a:gd name="connsiteX27" fmla="*/ 1521725 w 6252950"/>
                <a:gd name="connsiteY27" fmla="*/ 3194770 h 4199017"/>
                <a:gd name="connsiteX28" fmla="*/ 1644555 w 6252950"/>
                <a:gd name="connsiteY28" fmla="*/ 3194770 h 4199017"/>
                <a:gd name="connsiteX29" fmla="*/ 1985749 w 6252950"/>
                <a:gd name="connsiteY29" fmla="*/ 3522316 h 4199017"/>
                <a:gd name="connsiteX30" fmla="*/ 2060812 w 6252950"/>
                <a:gd name="connsiteY30" fmla="*/ 3679265 h 4199017"/>
                <a:gd name="connsiteX31" fmla="*/ 2122227 w 6252950"/>
                <a:gd name="connsiteY31" fmla="*/ 3767976 h 4199017"/>
                <a:gd name="connsiteX32" fmla="*/ 2067636 w 6252950"/>
                <a:gd name="connsiteY32" fmla="*/ 3911277 h 4199017"/>
                <a:gd name="connsiteX33" fmla="*/ 2122227 w 6252950"/>
                <a:gd name="connsiteY33" fmla="*/ 3952221 h 4199017"/>
                <a:gd name="connsiteX34" fmla="*/ 2081284 w 6252950"/>
                <a:gd name="connsiteY34" fmla="*/ 4047755 h 4199017"/>
                <a:gd name="connsiteX35" fmla="*/ 2204113 w 6252950"/>
                <a:gd name="connsiteY35" fmla="*/ 4136465 h 4199017"/>
                <a:gd name="connsiteX36" fmla="*/ 2333767 w 6252950"/>
                <a:gd name="connsiteY36" fmla="*/ 4095522 h 4199017"/>
                <a:gd name="connsiteX37" fmla="*/ 2490716 w 6252950"/>
                <a:gd name="connsiteY37" fmla="*/ 4197880 h 4199017"/>
                <a:gd name="connsiteX38" fmla="*/ 2606722 w 6252950"/>
                <a:gd name="connsiteY38" fmla="*/ 4102346 h 4199017"/>
                <a:gd name="connsiteX39" fmla="*/ 2627194 w 6252950"/>
                <a:gd name="connsiteY39" fmla="*/ 4006812 h 4199017"/>
                <a:gd name="connsiteX40" fmla="*/ 2709081 w 6252950"/>
                <a:gd name="connsiteY40" fmla="*/ 4088698 h 4199017"/>
                <a:gd name="connsiteX41" fmla="*/ 2736376 w 6252950"/>
                <a:gd name="connsiteY41" fmla="*/ 4095522 h 4199017"/>
                <a:gd name="connsiteX42" fmla="*/ 2811439 w 6252950"/>
                <a:gd name="connsiteY42" fmla="*/ 4061403 h 4199017"/>
                <a:gd name="connsiteX43" fmla="*/ 2866030 w 6252950"/>
                <a:gd name="connsiteY43" fmla="*/ 4129642 h 4199017"/>
                <a:gd name="connsiteX44" fmla="*/ 2927445 w 6252950"/>
                <a:gd name="connsiteY44" fmla="*/ 4129642 h 4199017"/>
                <a:gd name="connsiteX45" fmla="*/ 2900149 w 6252950"/>
                <a:gd name="connsiteY45" fmla="*/ 3993164 h 4199017"/>
                <a:gd name="connsiteX46" fmla="*/ 2920621 w 6252950"/>
                <a:gd name="connsiteY46" fmla="*/ 3924925 h 4199017"/>
                <a:gd name="connsiteX47" fmla="*/ 3016155 w 6252950"/>
                <a:gd name="connsiteY47" fmla="*/ 3754328 h 4199017"/>
                <a:gd name="connsiteX48" fmla="*/ 3152633 w 6252950"/>
                <a:gd name="connsiteY48" fmla="*/ 3829391 h 4199017"/>
                <a:gd name="connsiteX49" fmla="*/ 3207224 w 6252950"/>
                <a:gd name="connsiteY49" fmla="*/ 3802095 h 4199017"/>
                <a:gd name="connsiteX50" fmla="*/ 3173105 w 6252950"/>
                <a:gd name="connsiteY50" fmla="*/ 3699737 h 4199017"/>
                <a:gd name="connsiteX51" fmla="*/ 3214048 w 6252950"/>
                <a:gd name="connsiteY51" fmla="*/ 3604203 h 4199017"/>
                <a:gd name="connsiteX52" fmla="*/ 3179928 w 6252950"/>
                <a:gd name="connsiteY52" fmla="*/ 3570083 h 4199017"/>
                <a:gd name="connsiteX53" fmla="*/ 3207224 w 6252950"/>
                <a:gd name="connsiteY53" fmla="*/ 3467725 h 4199017"/>
                <a:gd name="connsiteX54" fmla="*/ 3193576 w 6252950"/>
                <a:gd name="connsiteY54" fmla="*/ 3338071 h 4199017"/>
                <a:gd name="connsiteX55" fmla="*/ 3234519 w 6252950"/>
                <a:gd name="connsiteY55" fmla="*/ 3324424 h 4199017"/>
                <a:gd name="connsiteX56" fmla="*/ 3398293 w 6252950"/>
                <a:gd name="connsiteY56" fmla="*/ 3379015 h 4199017"/>
                <a:gd name="connsiteX57" fmla="*/ 3459708 w 6252950"/>
                <a:gd name="connsiteY57" fmla="*/ 3467725 h 4199017"/>
                <a:gd name="connsiteX58" fmla="*/ 3514299 w 6252950"/>
                <a:gd name="connsiteY58" fmla="*/ 3406310 h 4199017"/>
                <a:gd name="connsiteX59" fmla="*/ 3643952 w 6252950"/>
                <a:gd name="connsiteY59" fmla="*/ 3385839 h 4199017"/>
                <a:gd name="connsiteX60" fmla="*/ 3766782 w 6252950"/>
                <a:gd name="connsiteY60" fmla="*/ 3481373 h 4199017"/>
                <a:gd name="connsiteX61" fmla="*/ 3882788 w 6252950"/>
                <a:gd name="connsiteY61" fmla="*/ 3542788 h 4199017"/>
                <a:gd name="connsiteX62" fmla="*/ 4107976 w 6252950"/>
                <a:gd name="connsiteY62" fmla="*/ 3379015 h 4199017"/>
                <a:gd name="connsiteX63" fmla="*/ 4223982 w 6252950"/>
                <a:gd name="connsiteY63" fmla="*/ 3106059 h 4199017"/>
                <a:gd name="connsiteX64" fmla="*/ 4217158 w 6252950"/>
                <a:gd name="connsiteY64" fmla="*/ 2785337 h 4199017"/>
                <a:gd name="connsiteX65" fmla="*/ 4264925 w 6252950"/>
                <a:gd name="connsiteY65" fmla="*/ 2642036 h 4199017"/>
                <a:gd name="connsiteX66" fmla="*/ 4449170 w 6252950"/>
                <a:gd name="connsiteY66" fmla="*/ 2642036 h 4199017"/>
                <a:gd name="connsiteX67" fmla="*/ 4667534 w 6252950"/>
                <a:gd name="connsiteY67" fmla="*/ 2560149 h 4199017"/>
                <a:gd name="connsiteX68" fmla="*/ 4804012 w 6252950"/>
                <a:gd name="connsiteY68" fmla="*/ 2491910 h 4199017"/>
                <a:gd name="connsiteX69" fmla="*/ 4885899 w 6252950"/>
                <a:gd name="connsiteY69" fmla="*/ 2478262 h 4199017"/>
                <a:gd name="connsiteX70" fmla="*/ 5042848 w 6252950"/>
                <a:gd name="connsiteY70" fmla="*/ 2553325 h 4199017"/>
                <a:gd name="connsiteX71" fmla="*/ 5213445 w 6252950"/>
                <a:gd name="connsiteY71" fmla="*/ 2539677 h 4199017"/>
                <a:gd name="connsiteX72" fmla="*/ 5356746 w 6252950"/>
                <a:gd name="connsiteY72" fmla="*/ 2403200 h 4199017"/>
                <a:gd name="connsiteX73" fmla="*/ 5527343 w 6252950"/>
                <a:gd name="connsiteY73" fmla="*/ 2150716 h 4199017"/>
                <a:gd name="connsiteX74" fmla="*/ 5807122 w 6252950"/>
                <a:gd name="connsiteY74" fmla="*/ 2082477 h 4199017"/>
                <a:gd name="connsiteX75" fmla="*/ 6100549 w 6252950"/>
                <a:gd name="connsiteY75" fmla="*/ 2034710 h 4199017"/>
                <a:gd name="connsiteX76" fmla="*/ 6237027 w 6252950"/>
                <a:gd name="connsiteY76" fmla="*/ 1877761 h 4199017"/>
                <a:gd name="connsiteX77" fmla="*/ 6196084 w 6252950"/>
                <a:gd name="connsiteY77" fmla="*/ 1713988 h 4199017"/>
                <a:gd name="connsiteX78" fmla="*/ 6121021 w 6252950"/>
                <a:gd name="connsiteY78" fmla="*/ 1666221 h 4199017"/>
                <a:gd name="connsiteX79" fmla="*/ 6080078 w 6252950"/>
                <a:gd name="connsiteY79" fmla="*/ 1475152 h 4199017"/>
                <a:gd name="connsiteX80" fmla="*/ 5848066 w 6252950"/>
                <a:gd name="connsiteY80" fmla="*/ 1318203 h 4199017"/>
                <a:gd name="connsiteX81" fmla="*/ 5711588 w 6252950"/>
                <a:gd name="connsiteY81" fmla="*/ 1140782 h 4199017"/>
                <a:gd name="connsiteX82" fmla="*/ 5479576 w 6252950"/>
                <a:gd name="connsiteY82" fmla="*/ 1045247 h 4199017"/>
                <a:gd name="connsiteX83" fmla="*/ 5254388 w 6252950"/>
                <a:gd name="connsiteY83" fmla="*/ 1024776 h 4199017"/>
                <a:gd name="connsiteX84" fmla="*/ 5124734 w 6252950"/>
                <a:gd name="connsiteY84" fmla="*/ 1106662 h 4199017"/>
                <a:gd name="connsiteX85" fmla="*/ 5124734 w 6252950"/>
                <a:gd name="connsiteY85" fmla="*/ 1181725 h 4199017"/>
                <a:gd name="connsiteX86" fmla="*/ 5008728 w 6252950"/>
                <a:gd name="connsiteY86" fmla="*/ 1270436 h 4199017"/>
                <a:gd name="connsiteX87" fmla="*/ 4920018 w 6252950"/>
                <a:gd name="connsiteY87" fmla="*/ 1249964 h 4199017"/>
                <a:gd name="connsiteX88" fmla="*/ 4797188 w 6252950"/>
                <a:gd name="connsiteY88" fmla="*/ 1038424 h 4199017"/>
                <a:gd name="connsiteX89" fmla="*/ 4660710 w 6252950"/>
                <a:gd name="connsiteY89" fmla="*/ 942889 h 4199017"/>
                <a:gd name="connsiteX90" fmla="*/ 4592472 w 6252950"/>
                <a:gd name="connsiteY90" fmla="*/ 785940 h 4199017"/>
                <a:gd name="connsiteX91" fmla="*/ 4537881 w 6252950"/>
                <a:gd name="connsiteY91" fmla="*/ 799588 h 4199017"/>
                <a:gd name="connsiteX92" fmla="*/ 4449170 w 6252950"/>
                <a:gd name="connsiteY92" fmla="*/ 758645 h 4199017"/>
                <a:gd name="connsiteX93" fmla="*/ 4517409 w 6252950"/>
                <a:gd name="connsiteY93" fmla="*/ 608519 h 4199017"/>
                <a:gd name="connsiteX94" fmla="*/ 4612943 w 6252950"/>
                <a:gd name="connsiteY94" fmla="*/ 615343 h 4199017"/>
                <a:gd name="connsiteX95" fmla="*/ 4688006 w 6252950"/>
                <a:gd name="connsiteY95" fmla="*/ 437922 h 4199017"/>
                <a:gd name="connsiteX96" fmla="*/ 4558352 w 6252950"/>
                <a:gd name="connsiteY96" fmla="*/ 294621 h 4199017"/>
                <a:gd name="connsiteX97" fmla="*/ 4467758 w 6252950"/>
                <a:gd name="connsiteY97" fmla="*/ 312344 h 4199017"/>
                <a:gd name="connsiteX98" fmla="*/ 4394579 w 6252950"/>
                <a:gd name="connsiteY98" fmla="*/ 328740 h 4199017"/>
                <a:gd name="connsiteX99" fmla="*/ 4318806 w 6252950"/>
                <a:gd name="connsiteY99" fmla="*/ 419921 h 4199017"/>
                <a:gd name="connsiteX100" fmla="*/ 4194680 w 6252950"/>
                <a:gd name="connsiteY100" fmla="*/ 469571 h 4199017"/>
                <a:gd name="connsiteX101" fmla="*/ 3957851 w 6252950"/>
                <a:gd name="connsiteY101" fmla="*/ 376507 h 4199017"/>
                <a:gd name="connsiteX102" fmla="*/ 3623481 w 6252950"/>
                <a:gd name="connsiteY102" fmla="*/ 212734 h 4199017"/>
                <a:gd name="connsiteX103" fmla="*/ 3432412 w 6252950"/>
                <a:gd name="connsiteY103" fmla="*/ 233206 h 4199017"/>
                <a:gd name="connsiteX104" fmla="*/ 3227696 w 6252950"/>
                <a:gd name="connsiteY104" fmla="*/ 144495 h 4199017"/>
                <a:gd name="connsiteX105" fmla="*/ 3220872 w 6252950"/>
                <a:gd name="connsiteY105" fmla="*/ 62609 h 4199017"/>
                <a:gd name="connsiteX106" fmla="*/ 3158283 w 6252950"/>
                <a:gd name="connsiteY106" fmla="*/ 233546 h 4199017"/>
                <a:gd name="connsiteX107" fmla="*/ 2913797 w 6252950"/>
                <a:gd name="connsiteY107" fmla="*/ 8018 h 4199017"/>
                <a:gd name="connsiteX108" fmla="*/ 2879678 w 6252950"/>
                <a:gd name="connsiteY108" fmla="*/ 185439 h 4199017"/>
                <a:gd name="connsiteX109" fmla="*/ 2982036 w 6252950"/>
                <a:gd name="connsiteY109" fmla="*/ 403803 h 4199017"/>
                <a:gd name="connsiteX110" fmla="*/ 3179928 w 6252950"/>
                <a:gd name="connsiteY110" fmla="*/ 390155 h 4199017"/>
                <a:gd name="connsiteX111" fmla="*/ 3418764 w 6252950"/>
                <a:gd name="connsiteY111" fmla="*/ 362859 h 4199017"/>
                <a:gd name="connsiteX112" fmla="*/ 3630305 w 6252950"/>
                <a:gd name="connsiteY112" fmla="*/ 472042 h 4199017"/>
                <a:gd name="connsiteX113" fmla="*/ 3650776 w 6252950"/>
                <a:gd name="connsiteY113" fmla="*/ 560752 h 4199017"/>
                <a:gd name="connsiteX114" fmla="*/ 3562066 w 6252950"/>
                <a:gd name="connsiteY114" fmla="*/ 588047 h 4199017"/>
                <a:gd name="connsiteX115" fmla="*/ 3521122 w 6252950"/>
                <a:gd name="connsiteY115" fmla="*/ 622167 h 4199017"/>
                <a:gd name="connsiteX116" fmla="*/ 3643952 w 6252950"/>
                <a:gd name="connsiteY116" fmla="*/ 697230 h 4199017"/>
                <a:gd name="connsiteX117" fmla="*/ 3910084 w 6252950"/>
                <a:gd name="connsiteY117" fmla="*/ 779116 h 4199017"/>
                <a:gd name="connsiteX118" fmla="*/ 4067033 w 6252950"/>
                <a:gd name="connsiteY118" fmla="*/ 867827 h 4199017"/>
                <a:gd name="connsiteX119" fmla="*/ 4183039 w 6252950"/>
                <a:gd name="connsiteY119" fmla="*/ 874650 h 4199017"/>
                <a:gd name="connsiteX120" fmla="*/ 4326340 w 6252950"/>
                <a:gd name="connsiteY120" fmla="*/ 826883 h 4199017"/>
                <a:gd name="connsiteX121" fmla="*/ 4517409 w 6252950"/>
                <a:gd name="connsiteY121" fmla="*/ 929242 h 4199017"/>
                <a:gd name="connsiteX122" fmla="*/ 4701654 w 6252950"/>
                <a:gd name="connsiteY122" fmla="*/ 1202197 h 4199017"/>
                <a:gd name="connsiteX123" fmla="*/ 4728949 w 6252950"/>
                <a:gd name="connsiteY123" fmla="*/ 1427385 h 4199017"/>
                <a:gd name="connsiteX124" fmla="*/ 4565176 w 6252950"/>
                <a:gd name="connsiteY124" fmla="*/ 1597982 h 4199017"/>
                <a:gd name="connsiteX125" fmla="*/ 4503761 w 6252950"/>
                <a:gd name="connsiteY125" fmla="*/ 1584334 h 4199017"/>
                <a:gd name="connsiteX126" fmla="*/ 4217158 w 6252950"/>
                <a:gd name="connsiteY126" fmla="*/ 1775403 h 4199017"/>
                <a:gd name="connsiteX127" fmla="*/ 3821373 w 6252950"/>
                <a:gd name="connsiteY127" fmla="*/ 2123421 h 4199017"/>
                <a:gd name="connsiteX128" fmla="*/ 3712191 w 6252950"/>
                <a:gd name="connsiteY128" fmla="*/ 2259898 h 4199017"/>
                <a:gd name="connsiteX129" fmla="*/ 3582537 w 6252950"/>
                <a:gd name="connsiteY129" fmla="*/ 2642036 h 4199017"/>
                <a:gd name="connsiteX130" fmla="*/ 3459708 w 6252950"/>
                <a:gd name="connsiteY130" fmla="*/ 2744394 h 4199017"/>
                <a:gd name="connsiteX131" fmla="*/ 3248167 w 6252950"/>
                <a:gd name="connsiteY131" fmla="*/ 2682979 h 4199017"/>
                <a:gd name="connsiteX132" fmla="*/ 3043451 w 6252950"/>
                <a:gd name="connsiteY132" fmla="*/ 2648859 h 4199017"/>
                <a:gd name="connsiteX133" fmla="*/ 2750024 w 6252950"/>
                <a:gd name="connsiteY133" fmla="*/ 2505558 h 4199017"/>
                <a:gd name="connsiteX134" fmla="*/ 2688609 w 6252950"/>
                <a:gd name="connsiteY134" fmla="*/ 2382728 h 4199017"/>
                <a:gd name="connsiteX135" fmla="*/ 2449773 w 6252950"/>
                <a:gd name="connsiteY135" fmla="*/ 2389552 h 4199017"/>
                <a:gd name="connsiteX136" fmla="*/ 2286000 w 6252950"/>
                <a:gd name="connsiteY136" fmla="*/ 2382728 h 4199017"/>
                <a:gd name="connsiteX137" fmla="*/ 2094931 w 6252950"/>
                <a:gd name="connsiteY137" fmla="*/ 2205307 h 4199017"/>
                <a:gd name="connsiteX138" fmla="*/ 1958454 w 6252950"/>
                <a:gd name="connsiteY138" fmla="*/ 2178012 h 4199017"/>
                <a:gd name="connsiteX139" fmla="*/ 1869743 w 6252950"/>
                <a:gd name="connsiteY139" fmla="*/ 2314489 h 4199017"/>
                <a:gd name="connsiteX140" fmla="*/ 1808328 w 6252950"/>
                <a:gd name="connsiteY140" fmla="*/ 2635212 h 4199017"/>
                <a:gd name="connsiteX141" fmla="*/ 1685499 w 6252950"/>
                <a:gd name="connsiteY141" fmla="*/ 2771689 h 4199017"/>
                <a:gd name="connsiteX142" fmla="*/ 1569493 w 6252950"/>
                <a:gd name="connsiteY142" fmla="*/ 2819456 h 4199017"/>
                <a:gd name="connsiteX143" fmla="*/ 1235122 w 6252950"/>
                <a:gd name="connsiteY143" fmla="*/ 2601092 h 4199017"/>
                <a:gd name="connsiteX144" fmla="*/ 1166884 w 6252950"/>
                <a:gd name="connsiteY144" fmla="*/ 2505558 h 4199017"/>
                <a:gd name="connsiteX145" fmla="*/ 1037230 w 6252950"/>
                <a:gd name="connsiteY145" fmla="*/ 2444143 h 4199017"/>
                <a:gd name="connsiteX146" fmla="*/ 1009934 w 6252950"/>
                <a:gd name="connsiteY146" fmla="*/ 2259898 h 4199017"/>
                <a:gd name="connsiteX147" fmla="*/ 928048 w 6252950"/>
                <a:gd name="connsiteY147" fmla="*/ 2075653 h 4199017"/>
                <a:gd name="connsiteX148" fmla="*/ 921224 w 6252950"/>
                <a:gd name="connsiteY148" fmla="*/ 1939176 h 4199017"/>
                <a:gd name="connsiteX149" fmla="*/ 1037230 w 6252950"/>
                <a:gd name="connsiteY149" fmla="*/ 1891409 h 4199017"/>
                <a:gd name="connsiteX150" fmla="*/ 1139588 w 6252950"/>
                <a:gd name="connsiteY150" fmla="*/ 1809522 h 4199017"/>
                <a:gd name="connsiteX151" fmla="*/ 1146412 w 6252950"/>
                <a:gd name="connsiteY151" fmla="*/ 1604806 h 4199017"/>
                <a:gd name="connsiteX152" fmla="*/ 1057702 w 6252950"/>
                <a:gd name="connsiteY152" fmla="*/ 1393265 h 4199017"/>
                <a:gd name="connsiteX153" fmla="*/ 1009934 w 6252950"/>
                <a:gd name="connsiteY153" fmla="*/ 1154430 h 4199017"/>
                <a:gd name="connsiteX154" fmla="*/ 921224 w 6252950"/>
                <a:gd name="connsiteY154" fmla="*/ 1031600 h 4199017"/>
                <a:gd name="connsiteX155" fmla="*/ 818866 w 6252950"/>
                <a:gd name="connsiteY155" fmla="*/ 963361 h 4199017"/>
                <a:gd name="connsiteX156" fmla="*/ 627797 w 6252950"/>
                <a:gd name="connsiteY156" fmla="*/ 901946 h 4199017"/>
                <a:gd name="connsiteX157" fmla="*/ 586854 w 6252950"/>
                <a:gd name="connsiteY157" fmla="*/ 826883 h 4199017"/>
                <a:gd name="connsiteX158" fmla="*/ 491319 w 6252950"/>
                <a:gd name="connsiteY158" fmla="*/ 731349 h 4199017"/>
                <a:gd name="connsiteX159" fmla="*/ 395785 w 6252950"/>
                <a:gd name="connsiteY159" fmla="*/ 854179 h 4199017"/>
                <a:gd name="connsiteX160" fmla="*/ 334370 w 6252950"/>
                <a:gd name="connsiteY160" fmla="*/ 888298 h 4199017"/>
                <a:gd name="connsiteX161" fmla="*/ 279779 w 6252950"/>
                <a:gd name="connsiteY161" fmla="*/ 1099839 h 4199017"/>
                <a:gd name="connsiteX162" fmla="*/ 191069 w 6252950"/>
                <a:gd name="connsiteY162" fmla="*/ 983833 h 4199017"/>
                <a:gd name="connsiteX163" fmla="*/ 136478 w 6252950"/>
                <a:gd name="connsiteY163" fmla="*/ 956537 h 4199017"/>
                <a:gd name="connsiteX164" fmla="*/ 88710 w 6252950"/>
                <a:gd name="connsiteY164" fmla="*/ 881474 h 4199017"/>
                <a:gd name="connsiteX165" fmla="*/ 34119 w 6252950"/>
                <a:gd name="connsiteY165" fmla="*/ 874650 h 4199017"/>
                <a:gd name="connsiteX0" fmla="*/ 34119 w 6252950"/>
                <a:gd name="connsiteY0" fmla="*/ 874650 h 4199017"/>
                <a:gd name="connsiteX1" fmla="*/ 20472 w 6252950"/>
                <a:gd name="connsiteY1" fmla="*/ 936065 h 4199017"/>
                <a:gd name="connsiteX2" fmla="*/ 61415 w 6252950"/>
                <a:gd name="connsiteY2" fmla="*/ 977009 h 4199017"/>
                <a:gd name="connsiteX3" fmla="*/ 13648 w 6252950"/>
                <a:gd name="connsiteY3" fmla="*/ 1011128 h 4199017"/>
                <a:gd name="connsiteX4" fmla="*/ 143302 w 6252950"/>
                <a:gd name="connsiteY4" fmla="*/ 1140782 h 4199017"/>
                <a:gd name="connsiteX5" fmla="*/ 116006 w 6252950"/>
                <a:gd name="connsiteY5" fmla="*/ 1297731 h 4199017"/>
                <a:gd name="connsiteX6" fmla="*/ 197893 w 6252950"/>
                <a:gd name="connsiteY6" fmla="*/ 1338674 h 4199017"/>
                <a:gd name="connsiteX7" fmla="*/ 293427 w 6252950"/>
                <a:gd name="connsiteY7" fmla="*/ 1495624 h 4199017"/>
                <a:gd name="connsiteX8" fmla="*/ 388961 w 6252950"/>
                <a:gd name="connsiteY8" fmla="*/ 1509271 h 4199017"/>
                <a:gd name="connsiteX9" fmla="*/ 436728 w 6252950"/>
                <a:gd name="connsiteY9" fmla="*/ 1522919 h 4199017"/>
                <a:gd name="connsiteX10" fmla="*/ 409433 w 6252950"/>
                <a:gd name="connsiteY10" fmla="*/ 1591158 h 4199017"/>
                <a:gd name="connsiteX11" fmla="*/ 464024 w 6252950"/>
                <a:gd name="connsiteY11" fmla="*/ 1632101 h 4199017"/>
                <a:gd name="connsiteX12" fmla="*/ 464024 w 6252950"/>
                <a:gd name="connsiteY12" fmla="*/ 1713988 h 4199017"/>
                <a:gd name="connsiteX13" fmla="*/ 388961 w 6252950"/>
                <a:gd name="connsiteY13" fmla="*/ 1884585 h 4199017"/>
                <a:gd name="connsiteX14" fmla="*/ 313899 w 6252950"/>
                <a:gd name="connsiteY14" fmla="*/ 1911880 h 4199017"/>
                <a:gd name="connsiteX15" fmla="*/ 348018 w 6252950"/>
                <a:gd name="connsiteY15" fmla="*/ 2014239 h 4199017"/>
                <a:gd name="connsiteX16" fmla="*/ 443552 w 6252950"/>
                <a:gd name="connsiteY16" fmla="*/ 2082477 h 4199017"/>
                <a:gd name="connsiteX17" fmla="*/ 511791 w 6252950"/>
                <a:gd name="connsiteY17" fmla="*/ 2294018 h 4199017"/>
                <a:gd name="connsiteX18" fmla="*/ 566382 w 6252950"/>
                <a:gd name="connsiteY18" fmla="*/ 2348609 h 4199017"/>
                <a:gd name="connsiteX19" fmla="*/ 600502 w 6252950"/>
                <a:gd name="connsiteY19" fmla="*/ 2498734 h 4199017"/>
                <a:gd name="connsiteX20" fmla="*/ 818866 w 6252950"/>
                <a:gd name="connsiteY20" fmla="*/ 2758042 h 4199017"/>
                <a:gd name="connsiteX21" fmla="*/ 859809 w 6252950"/>
                <a:gd name="connsiteY21" fmla="*/ 2682979 h 4199017"/>
                <a:gd name="connsiteX22" fmla="*/ 1016758 w 6252950"/>
                <a:gd name="connsiteY22" fmla="*/ 2771689 h 4199017"/>
                <a:gd name="connsiteX23" fmla="*/ 1003110 w 6252950"/>
                <a:gd name="connsiteY23" fmla="*/ 2853576 h 4199017"/>
                <a:gd name="connsiteX24" fmla="*/ 1153236 w 6252950"/>
                <a:gd name="connsiteY24" fmla="*/ 2983230 h 4199017"/>
                <a:gd name="connsiteX25" fmla="*/ 1187355 w 6252950"/>
                <a:gd name="connsiteY25" fmla="*/ 3085588 h 4199017"/>
                <a:gd name="connsiteX26" fmla="*/ 1419367 w 6252950"/>
                <a:gd name="connsiteY26" fmla="*/ 3235713 h 4199017"/>
                <a:gd name="connsiteX27" fmla="*/ 1521725 w 6252950"/>
                <a:gd name="connsiteY27" fmla="*/ 3194770 h 4199017"/>
                <a:gd name="connsiteX28" fmla="*/ 1644555 w 6252950"/>
                <a:gd name="connsiteY28" fmla="*/ 3194770 h 4199017"/>
                <a:gd name="connsiteX29" fmla="*/ 1985749 w 6252950"/>
                <a:gd name="connsiteY29" fmla="*/ 3522316 h 4199017"/>
                <a:gd name="connsiteX30" fmla="*/ 2060812 w 6252950"/>
                <a:gd name="connsiteY30" fmla="*/ 3679265 h 4199017"/>
                <a:gd name="connsiteX31" fmla="*/ 2122227 w 6252950"/>
                <a:gd name="connsiteY31" fmla="*/ 3767976 h 4199017"/>
                <a:gd name="connsiteX32" fmla="*/ 2067636 w 6252950"/>
                <a:gd name="connsiteY32" fmla="*/ 3911277 h 4199017"/>
                <a:gd name="connsiteX33" fmla="*/ 2122227 w 6252950"/>
                <a:gd name="connsiteY33" fmla="*/ 3952221 h 4199017"/>
                <a:gd name="connsiteX34" fmla="*/ 2081284 w 6252950"/>
                <a:gd name="connsiteY34" fmla="*/ 4047755 h 4199017"/>
                <a:gd name="connsiteX35" fmla="*/ 2204113 w 6252950"/>
                <a:gd name="connsiteY35" fmla="*/ 4136465 h 4199017"/>
                <a:gd name="connsiteX36" fmla="*/ 2333767 w 6252950"/>
                <a:gd name="connsiteY36" fmla="*/ 4095522 h 4199017"/>
                <a:gd name="connsiteX37" fmla="*/ 2490716 w 6252950"/>
                <a:gd name="connsiteY37" fmla="*/ 4197880 h 4199017"/>
                <a:gd name="connsiteX38" fmla="*/ 2606722 w 6252950"/>
                <a:gd name="connsiteY38" fmla="*/ 4102346 h 4199017"/>
                <a:gd name="connsiteX39" fmla="*/ 2627194 w 6252950"/>
                <a:gd name="connsiteY39" fmla="*/ 4006812 h 4199017"/>
                <a:gd name="connsiteX40" fmla="*/ 2709081 w 6252950"/>
                <a:gd name="connsiteY40" fmla="*/ 4088698 h 4199017"/>
                <a:gd name="connsiteX41" fmla="*/ 2736376 w 6252950"/>
                <a:gd name="connsiteY41" fmla="*/ 4095522 h 4199017"/>
                <a:gd name="connsiteX42" fmla="*/ 2811439 w 6252950"/>
                <a:gd name="connsiteY42" fmla="*/ 4061403 h 4199017"/>
                <a:gd name="connsiteX43" fmla="*/ 2866030 w 6252950"/>
                <a:gd name="connsiteY43" fmla="*/ 4129642 h 4199017"/>
                <a:gd name="connsiteX44" fmla="*/ 2927445 w 6252950"/>
                <a:gd name="connsiteY44" fmla="*/ 4129642 h 4199017"/>
                <a:gd name="connsiteX45" fmla="*/ 2900149 w 6252950"/>
                <a:gd name="connsiteY45" fmla="*/ 3993164 h 4199017"/>
                <a:gd name="connsiteX46" fmla="*/ 2920621 w 6252950"/>
                <a:gd name="connsiteY46" fmla="*/ 3924925 h 4199017"/>
                <a:gd name="connsiteX47" fmla="*/ 3016155 w 6252950"/>
                <a:gd name="connsiteY47" fmla="*/ 3754328 h 4199017"/>
                <a:gd name="connsiteX48" fmla="*/ 3152633 w 6252950"/>
                <a:gd name="connsiteY48" fmla="*/ 3829391 h 4199017"/>
                <a:gd name="connsiteX49" fmla="*/ 3207224 w 6252950"/>
                <a:gd name="connsiteY49" fmla="*/ 3802095 h 4199017"/>
                <a:gd name="connsiteX50" fmla="*/ 3173105 w 6252950"/>
                <a:gd name="connsiteY50" fmla="*/ 3699737 h 4199017"/>
                <a:gd name="connsiteX51" fmla="*/ 3214048 w 6252950"/>
                <a:gd name="connsiteY51" fmla="*/ 3604203 h 4199017"/>
                <a:gd name="connsiteX52" fmla="*/ 3179928 w 6252950"/>
                <a:gd name="connsiteY52" fmla="*/ 3570083 h 4199017"/>
                <a:gd name="connsiteX53" fmla="*/ 3207224 w 6252950"/>
                <a:gd name="connsiteY53" fmla="*/ 3467725 h 4199017"/>
                <a:gd name="connsiteX54" fmla="*/ 3193576 w 6252950"/>
                <a:gd name="connsiteY54" fmla="*/ 3338071 h 4199017"/>
                <a:gd name="connsiteX55" fmla="*/ 3234519 w 6252950"/>
                <a:gd name="connsiteY55" fmla="*/ 3324424 h 4199017"/>
                <a:gd name="connsiteX56" fmla="*/ 3398293 w 6252950"/>
                <a:gd name="connsiteY56" fmla="*/ 3379015 h 4199017"/>
                <a:gd name="connsiteX57" fmla="*/ 3459708 w 6252950"/>
                <a:gd name="connsiteY57" fmla="*/ 3467725 h 4199017"/>
                <a:gd name="connsiteX58" fmla="*/ 3514299 w 6252950"/>
                <a:gd name="connsiteY58" fmla="*/ 3406310 h 4199017"/>
                <a:gd name="connsiteX59" fmla="*/ 3643952 w 6252950"/>
                <a:gd name="connsiteY59" fmla="*/ 3385839 h 4199017"/>
                <a:gd name="connsiteX60" fmla="*/ 3766782 w 6252950"/>
                <a:gd name="connsiteY60" fmla="*/ 3481373 h 4199017"/>
                <a:gd name="connsiteX61" fmla="*/ 3882788 w 6252950"/>
                <a:gd name="connsiteY61" fmla="*/ 3542788 h 4199017"/>
                <a:gd name="connsiteX62" fmla="*/ 4107976 w 6252950"/>
                <a:gd name="connsiteY62" fmla="*/ 3379015 h 4199017"/>
                <a:gd name="connsiteX63" fmla="*/ 4223982 w 6252950"/>
                <a:gd name="connsiteY63" fmla="*/ 3106059 h 4199017"/>
                <a:gd name="connsiteX64" fmla="*/ 4217158 w 6252950"/>
                <a:gd name="connsiteY64" fmla="*/ 2785337 h 4199017"/>
                <a:gd name="connsiteX65" fmla="*/ 4264925 w 6252950"/>
                <a:gd name="connsiteY65" fmla="*/ 2642036 h 4199017"/>
                <a:gd name="connsiteX66" fmla="*/ 4449170 w 6252950"/>
                <a:gd name="connsiteY66" fmla="*/ 2642036 h 4199017"/>
                <a:gd name="connsiteX67" fmla="*/ 4667534 w 6252950"/>
                <a:gd name="connsiteY67" fmla="*/ 2560149 h 4199017"/>
                <a:gd name="connsiteX68" fmla="*/ 4804012 w 6252950"/>
                <a:gd name="connsiteY68" fmla="*/ 2491910 h 4199017"/>
                <a:gd name="connsiteX69" fmla="*/ 4885899 w 6252950"/>
                <a:gd name="connsiteY69" fmla="*/ 2478262 h 4199017"/>
                <a:gd name="connsiteX70" fmla="*/ 5042848 w 6252950"/>
                <a:gd name="connsiteY70" fmla="*/ 2553325 h 4199017"/>
                <a:gd name="connsiteX71" fmla="*/ 5213445 w 6252950"/>
                <a:gd name="connsiteY71" fmla="*/ 2539677 h 4199017"/>
                <a:gd name="connsiteX72" fmla="*/ 5356746 w 6252950"/>
                <a:gd name="connsiteY72" fmla="*/ 2403200 h 4199017"/>
                <a:gd name="connsiteX73" fmla="*/ 5527343 w 6252950"/>
                <a:gd name="connsiteY73" fmla="*/ 2150716 h 4199017"/>
                <a:gd name="connsiteX74" fmla="*/ 5807122 w 6252950"/>
                <a:gd name="connsiteY74" fmla="*/ 2082477 h 4199017"/>
                <a:gd name="connsiteX75" fmla="*/ 6100549 w 6252950"/>
                <a:gd name="connsiteY75" fmla="*/ 2034710 h 4199017"/>
                <a:gd name="connsiteX76" fmla="*/ 6237027 w 6252950"/>
                <a:gd name="connsiteY76" fmla="*/ 1877761 h 4199017"/>
                <a:gd name="connsiteX77" fmla="*/ 6196084 w 6252950"/>
                <a:gd name="connsiteY77" fmla="*/ 1713988 h 4199017"/>
                <a:gd name="connsiteX78" fmla="*/ 6121021 w 6252950"/>
                <a:gd name="connsiteY78" fmla="*/ 1666221 h 4199017"/>
                <a:gd name="connsiteX79" fmla="*/ 6080078 w 6252950"/>
                <a:gd name="connsiteY79" fmla="*/ 1475152 h 4199017"/>
                <a:gd name="connsiteX80" fmla="*/ 5848066 w 6252950"/>
                <a:gd name="connsiteY80" fmla="*/ 1318203 h 4199017"/>
                <a:gd name="connsiteX81" fmla="*/ 5711588 w 6252950"/>
                <a:gd name="connsiteY81" fmla="*/ 1140782 h 4199017"/>
                <a:gd name="connsiteX82" fmla="*/ 5479576 w 6252950"/>
                <a:gd name="connsiteY82" fmla="*/ 1045247 h 4199017"/>
                <a:gd name="connsiteX83" fmla="*/ 5254388 w 6252950"/>
                <a:gd name="connsiteY83" fmla="*/ 1024776 h 4199017"/>
                <a:gd name="connsiteX84" fmla="*/ 5124734 w 6252950"/>
                <a:gd name="connsiteY84" fmla="*/ 1106662 h 4199017"/>
                <a:gd name="connsiteX85" fmla="*/ 5124734 w 6252950"/>
                <a:gd name="connsiteY85" fmla="*/ 1181725 h 4199017"/>
                <a:gd name="connsiteX86" fmla="*/ 5008728 w 6252950"/>
                <a:gd name="connsiteY86" fmla="*/ 1270436 h 4199017"/>
                <a:gd name="connsiteX87" fmla="*/ 4920018 w 6252950"/>
                <a:gd name="connsiteY87" fmla="*/ 1249964 h 4199017"/>
                <a:gd name="connsiteX88" fmla="*/ 4797188 w 6252950"/>
                <a:gd name="connsiteY88" fmla="*/ 1038424 h 4199017"/>
                <a:gd name="connsiteX89" fmla="*/ 4660710 w 6252950"/>
                <a:gd name="connsiteY89" fmla="*/ 942889 h 4199017"/>
                <a:gd name="connsiteX90" fmla="*/ 4592472 w 6252950"/>
                <a:gd name="connsiteY90" fmla="*/ 785940 h 4199017"/>
                <a:gd name="connsiteX91" fmla="*/ 4537881 w 6252950"/>
                <a:gd name="connsiteY91" fmla="*/ 799588 h 4199017"/>
                <a:gd name="connsiteX92" fmla="*/ 4449170 w 6252950"/>
                <a:gd name="connsiteY92" fmla="*/ 758645 h 4199017"/>
                <a:gd name="connsiteX93" fmla="*/ 4517409 w 6252950"/>
                <a:gd name="connsiteY93" fmla="*/ 608519 h 4199017"/>
                <a:gd name="connsiteX94" fmla="*/ 4612943 w 6252950"/>
                <a:gd name="connsiteY94" fmla="*/ 615343 h 4199017"/>
                <a:gd name="connsiteX95" fmla="*/ 4688006 w 6252950"/>
                <a:gd name="connsiteY95" fmla="*/ 437922 h 4199017"/>
                <a:gd name="connsiteX96" fmla="*/ 4558352 w 6252950"/>
                <a:gd name="connsiteY96" fmla="*/ 294621 h 4199017"/>
                <a:gd name="connsiteX97" fmla="*/ 4467758 w 6252950"/>
                <a:gd name="connsiteY97" fmla="*/ 312344 h 4199017"/>
                <a:gd name="connsiteX98" fmla="*/ 4394579 w 6252950"/>
                <a:gd name="connsiteY98" fmla="*/ 328740 h 4199017"/>
                <a:gd name="connsiteX99" fmla="*/ 4318806 w 6252950"/>
                <a:gd name="connsiteY99" fmla="*/ 419921 h 4199017"/>
                <a:gd name="connsiteX100" fmla="*/ 4194680 w 6252950"/>
                <a:gd name="connsiteY100" fmla="*/ 469571 h 4199017"/>
                <a:gd name="connsiteX101" fmla="*/ 3957851 w 6252950"/>
                <a:gd name="connsiteY101" fmla="*/ 376507 h 4199017"/>
                <a:gd name="connsiteX102" fmla="*/ 3623481 w 6252950"/>
                <a:gd name="connsiteY102" fmla="*/ 212734 h 4199017"/>
                <a:gd name="connsiteX103" fmla="*/ 3432412 w 6252950"/>
                <a:gd name="connsiteY103" fmla="*/ 233206 h 4199017"/>
                <a:gd name="connsiteX104" fmla="*/ 3227696 w 6252950"/>
                <a:gd name="connsiteY104" fmla="*/ 144495 h 4199017"/>
                <a:gd name="connsiteX105" fmla="*/ 3158283 w 6252950"/>
                <a:gd name="connsiteY105" fmla="*/ 233546 h 4199017"/>
                <a:gd name="connsiteX106" fmla="*/ 2913797 w 6252950"/>
                <a:gd name="connsiteY106" fmla="*/ 8018 h 4199017"/>
                <a:gd name="connsiteX107" fmla="*/ 2879678 w 6252950"/>
                <a:gd name="connsiteY107" fmla="*/ 185439 h 4199017"/>
                <a:gd name="connsiteX108" fmla="*/ 2982036 w 6252950"/>
                <a:gd name="connsiteY108" fmla="*/ 403803 h 4199017"/>
                <a:gd name="connsiteX109" fmla="*/ 3179928 w 6252950"/>
                <a:gd name="connsiteY109" fmla="*/ 390155 h 4199017"/>
                <a:gd name="connsiteX110" fmla="*/ 3418764 w 6252950"/>
                <a:gd name="connsiteY110" fmla="*/ 362859 h 4199017"/>
                <a:gd name="connsiteX111" fmla="*/ 3630305 w 6252950"/>
                <a:gd name="connsiteY111" fmla="*/ 472042 h 4199017"/>
                <a:gd name="connsiteX112" fmla="*/ 3650776 w 6252950"/>
                <a:gd name="connsiteY112" fmla="*/ 560752 h 4199017"/>
                <a:gd name="connsiteX113" fmla="*/ 3562066 w 6252950"/>
                <a:gd name="connsiteY113" fmla="*/ 588047 h 4199017"/>
                <a:gd name="connsiteX114" fmla="*/ 3521122 w 6252950"/>
                <a:gd name="connsiteY114" fmla="*/ 622167 h 4199017"/>
                <a:gd name="connsiteX115" fmla="*/ 3643952 w 6252950"/>
                <a:gd name="connsiteY115" fmla="*/ 697230 h 4199017"/>
                <a:gd name="connsiteX116" fmla="*/ 3910084 w 6252950"/>
                <a:gd name="connsiteY116" fmla="*/ 779116 h 4199017"/>
                <a:gd name="connsiteX117" fmla="*/ 4067033 w 6252950"/>
                <a:gd name="connsiteY117" fmla="*/ 867827 h 4199017"/>
                <a:gd name="connsiteX118" fmla="*/ 4183039 w 6252950"/>
                <a:gd name="connsiteY118" fmla="*/ 874650 h 4199017"/>
                <a:gd name="connsiteX119" fmla="*/ 4326340 w 6252950"/>
                <a:gd name="connsiteY119" fmla="*/ 826883 h 4199017"/>
                <a:gd name="connsiteX120" fmla="*/ 4517409 w 6252950"/>
                <a:gd name="connsiteY120" fmla="*/ 929242 h 4199017"/>
                <a:gd name="connsiteX121" fmla="*/ 4701654 w 6252950"/>
                <a:gd name="connsiteY121" fmla="*/ 1202197 h 4199017"/>
                <a:gd name="connsiteX122" fmla="*/ 4728949 w 6252950"/>
                <a:gd name="connsiteY122" fmla="*/ 1427385 h 4199017"/>
                <a:gd name="connsiteX123" fmla="*/ 4565176 w 6252950"/>
                <a:gd name="connsiteY123" fmla="*/ 1597982 h 4199017"/>
                <a:gd name="connsiteX124" fmla="*/ 4503761 w 6252950"/>
                <a:gd name="connsiteY124" fmla="*/ 1584334 h 4199017"/>
                <a:gd name="connsiteX125" fmla="*/ 4217158 w 6252950"/>
                <a:gd name="connsiteY125" fmla="*/ 1775403 h 4199017"/>
                <a:gd name="connsiteX126" fmla="*/ 3821373 w 6252950"/>
                <a:gd name="connsiteY126" fmla="*/ 2123421 h 4199017"/>
                <a:gd name="connsiteX127" fmla="*/ 3712191 w 6252950"/>
                <a:gd name="connsiteY127" fmla="*/ 2259898 h 4199017"/>
                <a:gd name="connsiteX128" fmla="*/ 3582537 w 6252950"/>
                <a:gd name="connsiteY128" fmla="*/ 2642036 h 4199017"/>
                <a:gd name="connsiteX129" fmla="*/ 3459708 w 6252950"/>
                <a:gd name="connsiteY129" fmla="*/ 2744394 h 4199017"/>
                <a:gd name="connsiteX130" fmla="*/ 3248167 w 6252950"/>
                <a:gd name="connsiteY130" fmla="*/ 2682979 h 4199017"/>
                <a:gd name="connsiteX131" fmla="*/ 3043451 w 6252950"/>
                <a:gd name="connsiteY131" fmla="*/ 2648859 h 4199017"/>
                <a:gd name="connsiteX132" fmla="*/ 2750024 w 6252950"/>
                <a:gd name="connsiteY132" fmla="*/ 2505558 h 4199017"/>
                <a:gd name="connsiteX133" fmla="*/ 2688609 w 6252950"/>
                <a:gd name="connsiteY133" fmla="*/ 2382728 h 4199017"/>
                <a:gd name="connsiteX134" fmla="*/ 2449773 w 6252950"/>
                <a:gd name="connsiteY134" fmla="*/ 2389552 h 4199017"/>
                <a:gd name="connsiteX135" fmla="*/ 2286000 w 6252950"/>
                <a:gd name="connsiteY135" fmla="*/ 2382728 h 4199017"/>
                <a:gd name="connsiteX136" fmla="*/ 2094931 w 6252950"/>
                <a:gd name="connsiteY136" fmla="*/ 2205307 h 4199017"/>
                <a:gd name="connsiteX137" fmla="*/ 1958454 w 6252950"/>
                <a:gd name="connsiteY137" fmla="*/ 2178012 h 4199017"/>
                <a:gd name="connsiteX138" fmla="*/ 1869743 w 6252950"/>
                <a:gd name="connsiteY138" fmla="*/ 2314489 h 4199017"/>
                <a:gd name="connsiteX139" fmla="*/ 1808328 w 6252950"/>
                <a:gd name="connsiteY139" fmla="*/ 2635212 h 4199017"/>
                <a:gd name="connsiteX140" fmla="*/ 1685499 w 6252950"/>
                <a:gd name="connsiteY140" fmla="*/ 2771689 h 4199017"/>
                <a:gd name="connsiteX141" fmla="*/ 1569493 w 6252950"/>
                <a:gd name="connsiteY141" fmla="*/ 2819456 h 4199017"/>
                <a:gd name="connsiteX142" fmla="*/ 1235122 w 6252950"/>
                <a:gd name="connsiteY142" fmla="*/ 2601092 h 4199017"/>
                <a:gd name="connsiteX143" fmla="*/ 1166884 w 6252950"/>
                <a:gd name="connsiteY143" fmla="*/ 2505558 h 4199017"/>
                <a:gd name="connsiteX144" fmla="*/ 1037230 w 6252950"/>
                <a:gd name="connsiteY144" fmla="*/ 2444143 h 4199017"/>
                <a:gd name="connsiteX145" fmla="*/ 1009934 w 6252950"/>
                <a:gd name="connsiteY145" fmla="*/ 2259898 h 4199017"/>
                <a:gd name="connsiteX146" fmla="*/ 928048 w 6252950"/>
                <a:gd name="connsiteY146" fmla="*/ 2075653 h 4199017"/>
                <a:gd name="connsiteX147" fmla="*/ 921224 w 6252950"/>
                <a:gd name="connsiteY147" fmla="*/ 1939176 h 4199017"/>
                <a:gd name="connsiteX148" fmla="*/ 1037230 w 6252950"/>
                <a:gd name="connsiteY148" fmla="*/ 1891409 h 4199017"/>
                <a:gd name="connsiteX149" fmla="*/ 1139588 w 6252950"/>
                <a:gd name="connsiteY149" fmla="*/ 1809522 h 4199017"/>
                <a:gd name="connsiteX150" fmla="*/ 1146412 w 6252950"/>
                <a:gd name="connsiteY150" fmla="*/ 1604806 h 4199017"/>
                <a:gd name="connsiteX151" fmla="*/ 1057702 w 6252950"/>
                <a:gd name="connsiteY151" fmla="*/ 1393265 h 4199017"/>
                <a:gd name="connsiteX152" fmla="*/ 1009934 w 6252950"/>
                <a:gd name="connsiteY152" fmla="*/ 1154430 h 4199017"/>
                <a:gd name="connsiteX153" fmla="*/ 921224 w 6252950"/>
                <a:gd name="connsiteY153" fmla="*/ 1031600 h 4199017"/>
                <a:gd name="connsiteX154" fmla="*/ 818866 w 6252950"/>
                <a:gd name="connsiteY154" fmla="*/ 963361 h 4199017"/>
                <a:gd name="connsiteX155" fmla="*/ 627797 w 6252950"/>
                <a:gd name="connsiteY155" fmla="*/ 901946 h 4199017"/>
                <a:gd name="connsiteX156" fmla="*/ 586854 w 6252950"/>
                <a:gd name="connsiteY156" fmla="*/ 826883 h 4199017"/>
                <a:gd name="connsiteX157" fmla="*/ 491319 w 6252950"/>
                <a:gd name="connsiteY157" fmla="*/ 731349 h 4199017"/>
                <a:gd name="connsiteX158" fmla="*/ 395785 w 6252950"/>
                <a:gd name="connsiteY158" fmla="*/ 854179 h 4199017"/>
                <a:gd name="connsiteX159" fmla="*/ 334370 w 6252950"/>
                <a:gd name="connsiteY159" fmla="*/ 888298 h 4199017"/>
                <a:gd name="connsiteX160" fmla="*/ 279779 w 6252950"/>
                <a:gd name="connsiteY160" fmla="*/ 1099839 h 4199017"/>
                <a:gd name="connsiteX161" fmla="*/ 191069 w 6252950"/>
                <a:gd name="connsiteY161" fmla="*/ 983833 h 4199017"/>
                <a:gd name="connsiteX162" fmla="*/ 136478 w 6252950"/>
                <a:gd name="connsiteY162" fmla="*/ 956537 h 4199017"/>
                <a:gd name="connsiteX163" fmla="*/ 88710 w 6252950"/>
                <a:gd name="connsiteY163" fmla="*/ 881474 h 4199017"/>
                <a:gd name="connsiteX164" fmla="*/ 34119 w 6252950"/>
                <a:gd name="connsiteY164" fmla="*/ 874650 h 4199017"/>
                <a:gd name="connsiteX0" fmla="*/ 34119 w 6252950"/>
                <a:gd name="connsiteY0" fmla="*/ 871891 h 4196258"/>
                <a:gd name="connsiteX1" fmla="*/ 20472 w 6252950"/>
                <a:gd name="connsiteY1" fmla="*/ 933306 h 4196258"/>
                <a:gd name="connsiteX2" fmla="*/ 61415 w 6252950"/>
                <a:gd name="connsiteY2" fmla="*/ 974250 h 4196258"/>
                <a:gd name="connsiteX3" fmla="*/ 13648 w 6252950"/>
                <a:gd name="connsiteY3" fmla="*/ 1008369 h 4196258"/>
                <a:gd name="connsiteX4" fmla="*/ 143302 w 6252950"/>
                <a:gd name="connsiteY4" fmla="*/ 1138023 h 4196258"/>
                <a:gd name="connsiteX5" fmla="*/ 116006 w 6252950"/>
                <a:gd name="connsiteY5" fmla="*/ 1294972 h 4196258"/>
                <a:gd name="connsiteX6" fmla="*/ 197893 w 6252950"/>
                <a:gd name="connsiteY6" fmla="*/ 1335915 h 4196258"/>
                <a:gd name="connsiteX7" fmla="*/ 293427 w 6252950"/>
                <a:gd name="connsiteY7" fmla="*/ 1492865 h 4196258"/>
                <a:gd name="connsiteX8" fmla="*/ 388961 w 6252950"/>
                <a:gd name="connsiteY8" fmla="*/ 1506512 h 4196258"/>
                <a:gd name="connsiteX9" fmla="*/ 436728 w 6252950"/>
                <a:gd name="connsiteY9" fmla="*/ 1520160 h 4196258"/>
                <a:gd name="connsiteX10" fmla="*/ 409433 w 6252950"/>
                <a:gd name="connsiteY10" fmla="*/ 1588399 h 4196258"/>
                <a:gd name="connsiteX11" fmla="*/ 464024 w 6252950"/>
                <a:gd name="connsiteY11" fmla="*/ 1629342 h 4196258"/>
                <a:gd name="connsiteX12" fmla="*/ 464024 w 6252950"/>
                <a:gd name="connsiteY12" fmla="*/ 1711229 h 4196258"/>
                <a:gd name="connsiteX13" fmla="*/ 388961 w 6252950"/>
                <a:gd name="connsiteY13" fmla="*/ 1881826 h 4196258"/>
                <a:gd name="connsiteX14" fmla="*/ 313899 w 6252950"/>
                <a:gd name="connsiteY14" fmla="*/ 1909121 h 4196258"/>
                <a:gd name="connsiteX15" fmla="*/ 348018 w 6252950"/>
                <a:gd name="connsiteY15" fmla="*/ 2011480 h 4196258"/>
                <a:gd name="connsiteX16" fmla="*/ 443552 w 6252950"/>
                <a:gd name="connsiteY16" fmla="*/ 2079718 h 4196258"/>
                <a:gd name="connsiteX17" fmla="*/ 511791 w 6252950"/>
                <a:gd name="connsiteY17" fmla="*/ 2291259 h 4196258"/>
                <a:gd name="connsiteX18" fmla="*/ 566382 w 6252950"/>
                <a:gd name="connsiteY18" fmla="*/ 2345850 h 4196258"/>
                <a:gd name="connsiteX19" fmla="*/ 600502 w 6252950"/>
                <a:gd name="connsiteY19" fmla="*/ 2495975 h 4196258"/>
                <a:gd name="connsiteX20" fmla="*/ 818866 w 6252950"/>
                <a:gd name="connsiteY20" fmla="*/ 2755283 h 4196258"/>
                <a:gd name="connsiteX21" fmla="*/ 859809 w 6252950"/>
                <a:gd name="connsiteY21" fmla="*/ 2680220 h 4196258"/>
                <a:gd name="connsiteX22" fmla="*/ 1016758 w 6252950"/>
                <a:gd name="connsiteY22" fmla="*/ 2768930 h 4196258"/>
                <a:gd name="connsiteX23" fmla="*/ 1003110 w 6252950"/>
                <a:gd name="connsiteY23" fmla="*/ 2850817 h 4196258"/>
                <a:gd name="connsiteX24" fmla="*/ 1153236 w 6252950"/>
                <a:gd name="connsiteY24" fmla="*/ 2980471 h 4196258"/>
                <a:gd name="connsiteX25" fmla="*/ 1187355 w 6252950"/>
                <a:gd name="connsiteY25" fmla="*/ 3082829 h 4196258"/>
                <a:gd name="connsiteX26" fmla="*/ 1419367 w 6252950"/>
                <a:gd name="connsiteY26" fmla="*/ 3232954 h 4196258"/>
                <a:gd name="connsiteX27" fmla="*/ 1521725 w 6252950"/>
                <a:gd name="connsiteY27" fmla="*/ 3192011 h 4196258"/>
                <a:gd name="connsiteX28" fmla="*/ 1644555 w 6252950"/>
                <a:gd name="connsiteY28" fmla="*/ 3192011 h 4196258"/>
                <a:gd name="connsiteX29" fmla="*/ 1985749 w 6252950"/>
                <a:gd name="connsiteY29" fmla="*/ 3519557 h 4196258"/>
                <a:gd name="connsiteX30" fmla="*/ 2060812 w 6252950"/>
                <a:gd name="connsiteY30" fmla="*/ 3676506 h 4196258"/>
                <a:gd name="connsiteX31" fmla="*/ 2122227 w 6252950"/>
                <a:gd name="connsiteY31" fmla="*/ 3765217 h 4196258"/>
                <a:gd name="connsiteX32" fmla="*/ 2067636 w 6252950"/>
                <a:gd name="connsiteY32" fmla="*/ 3908518 h 4196258"/>
                <a:gd name="connsiteX33" fmla="*/ 2122227 w 6252950"/>
                <a:gd name="connsiteY33" fmla="*/ 3949462 h 4196258"/>
                <a:gd name="connsiteX34" fmla="*/ 2081284 w 6252950"/>
                <a:gd name="connsiteY34" fmla="*/ 4044996 h 4196258"/>
                <a:gd name="connsiteX35" fmla="*/ 2204113 w 6252950"/>
                <a:gd name="connsiteY35" fmla="*/ 4133706 h 4196258"/>
                <a:gd name="connsiteX36" fmla="*/ 2333767 w 6252950"/>
                <a:gd name="connsiteY36" fmla="*/ 4092763 h 4196258"/>
                <a:gd name="connsiteX37" fmla="*/ 2490716 w 6252950"/>
                <a:gd name="connsiteY37" fmla="*/ 4195121 h 4196258"/>
                <a:gd name="connsiteX38" fmla="*/ 2606722 w 6252950"/>
                <a:gd name="connsiteY38" fmla="*/ 4099587 h 4196258"/>
                <a:gd name="connsiteX39" fmla="*/ 2627194 w 6252950"/>
                <a:gd name="connsiteY39" fmla="*/ 4004053 h 4196258"/>
                <a:gd name="connsiteX40" fmla="*/ 2709081 w 6252950"/>
                <a:gd name="connsiteY40" fmla="*/ 4085939 h 4196258"/>
                <a:gd name="connsiteX41" fmla="*/ 2736376 w 6252950"/>
                <a:gd name="connsiteY41" fmla="*/ 4092763 h 4196258"/>
                <a:gd name="connsiteX42" fmla="*/ 2811439 w 6252950"/>
                <a:gd name="connsiteY42" fmla="*/ 4058644 h 4196258"/>
                <a:gd name="connsiteX43" fmla="*/ 2866030 w 6252950"/>
                <a:gd name="connsiteY43" fmla="*/ 4126883 h 4196258"/>
                <a:gd name="connsiteX44" fmla="*/ 2927445 w 6252950"/>
                <a:gd name="connsiteY44" fmla="*/ 4126883 h 4196258"/>
                <a:gd name="connsiteX45" fmla="*/ 2900149 w 6252950"/>
                <a:gd name="connsiteY45" fmla="*/ 3990405 h 4196258"/>
                <a:gd name="connsiteX46" fmla="*/ 2920621 w 6252950"/>
                <a:gd name="connsiteY46" fmla="*/ 3922166 h 4196258"/>
                <a:gd name="connsiteX47" fmla="*/ 3016155 w 6252950"/>
                <a:gd name="connsiteY47" fmla="*/ 3751569 h 4196258"/>
                <a:gd name="connsiteX48" fmla="*/ 3152633 w 6252950"/>
                <a:gd name="connsiteY48" fmla="*/ 3826632 h 4196258"/>
                <a:gd name="connsiteX49" fmla="*/ 3207224 w 6252950"/>
                <a:gd name="connsiteY49" fmla="*/ 3799336 h 4196258"/>
                <a:gd name="connsiteX50" fmla="*/ 3173105 w 6252950"/>
                <a:gd name="connsiteY50" fmla="*/ 3696978 h 4196258"/>
                <a:gd name="connsiteX51" fmla="*/ 3214048 w 6252950"/>
                <a:gd name="connsiteY51" fmla="*/ 3601444 h 4196258"/>
                <a:gd name="connsiteX52" fmla="*/ 3179928 w 6252950"/>
                <a:gd name="connsiteY52" fmla="*/ 3567324 h 4196258"/>
                <a:gd name="connsiteX53" fmla="*/ 3207224 w 6252950"/>
                <a:gd name="connsiteY53" fmla="*/ 3464966 h 4196258"/>
                <a:gd name="connsiteX54" fmla="*/ 3193576 w 6252950"/>
                <a:gd name="connsiteY54" fmla="*/ 3335312 h 4196258"/>
                <a:gd name="connsiteX55" fmla="*/ 3234519 w 6252950"/>
                <a:gd name="connsiteY55" fmla="*/ 3321665 h 4196258"/>
                <a:gd name="connsiteX56" fmla="*/ 3398293 w 6252950"/>
                <a:gd name="connsiteY56" fmla="*/ 3376256 h 4196258"/>
                <a:gd name="connsiteX57" fmla="*/ 3459708 w 6252950"/>
                <a:gd name="connsiteY57" fmla="*/ 3464966 h 4196258"/>
                <a:gd name="connsiteX58" fmla="*/ 3514299 w 6252950"/>
                <a:gd name="connsiteY58" fmla="*/ 3403551 h 4196258"/>
                <a:gd name="connsiteX59" fmla="*/ 3643952 w 6252950"/>
                <a:gd name="connsiteY59" fmla="*/ 3383080 h 4196258"/>
                <a:gd name="connsiteX60" fmla="*/ 3766782 w 6252950"/>
                <a:gd name="connsiteY60" fmla="*/ 3478614 h 4196258"/>
                <a:gd name="connsiteX61" fmla="*/ 3882788 w 6252950"/>
                <a:gd name="connsiteY61" fmla="*/ 3540029 h 4196258"/>
                <a:gd name="connsiteX62" fmla="*/ 4107976 w 6252950"/>
                <a:gd name="connsiteY62" fmla="*/ 3376256 h 4196258"/>
                <a:gd name="connsiteX63" fmla="*/ 4223982 w 6252950"/>
                <a:gd name="connsiteY63" fmla="*/ 3103300 h 4196258"/>
                <a:gd name="connsiteX64" fmla="*/ 4217158 w 6252950"/>
                <a:gd name="connsiteY64" fmla="*/ 2782578 h 4196258"/>
                <a:gd name="connsiteX65" fmla="*/ 4264925 w 6252950"/>
                <a:gd name="connsiteY65" fmla="*/ 2639277 h 4196258"/>
                <a:gd name="connsiteX66" fmla="*/ 4449170 w 6252950"/>
                <a:gd name="connsiteY66" fmla="*/ 2639277 h 4196258"/>
                <a:gd name="connsiteX67" fmla="*/ 4667534 w 6252950"/>
                <a:gd name="connsiteY67" fmla="*/ 2557390 h 4196258"/>
                <a:gd name="connsiteX68" fmla="*/ 4804012 w 6252950"/>
                <a:gd name="connsiteY68" fmla="*/ 2489151 h 4196258"/>
                <a:gd name="connsiteX69" fmla="*/ 4885899 w 6252950"/>
                <a:gd name="connsiteY69" fmla="*/ 2475503 h 4196258"/>
                <a:gd name="connsiteX70" fmla="*/ 5042848 w 6252950"/>
                <a:gd name="connsiteY70" fmla="*/ 2550566 h 4196258"/>
                <a:gd name="connsiteX71" fmla="*/ 5213445 w 6252950"/>
                <a:gd name="connsiteY71" fmla="*/ 2536918 h 4196258"/>
                <a:gd name="connsiteX72" fmla="*/ 5356746 w 6252950"/>
                <a:gd name="connsiteY72" fmla="*/ 2400441 h 4196258"/>
                <a:gd name="connsiteX73" fmla="*/ 5527343 w 6252950"/>
                <a:gd name="connsiteY73" fmla="*/ 2147957 h 4196258"/>
                <a:gd name="connsiteX74" fmla="*/ 5807122 w 6252950"/>
                <a:gd name="connsiteY74" fmla="*/ 2079718 h 4196258"/>
                <a:gd name="connsiteX75" fmla="*/ 6100549 w 6252950"/>
                <a:gd name="connsiteY75" fmla="*/ 2031951 h 4196258"/>
                <a:gd name="connsiteX76" fmla="*/ 6237027 w 6252950"/>
                <a:gd name="connsiteY76" fmla="*/ 1875002 h 4196258"/>
                <a:gd name="connsiteX77" fmla="*/ 6196084 w 6252950"/>
                <a:gd name="connsiteY77" fmla="*/ 1711229 h 4196258"/>
                <a:gd name="connsiteX78" fmla="*/ 6121021 w 6252950"/>
                <a:gd name="connsiteY78" fmla="*/ 1663462 h 4196258"/>
                <a:gd name="connsiteX79" fmla="*/ 6080078 w 6252950"/>
                <a:gd name="connsiteY79" fmla="*/ 1472393 h 4196258"/>
                <a:gd name="connsiteX80" fmla="*/ 5848066 w 6252950"/>
                <a:gd name="connsiteY80" fmla="*/ 1315444 h 4196258"/>
                <a:gd name="connsiteX81" fmla="*/ 5711588 w 6252950"/>
                <a:gd name="connsiteY81" fmla="*/ 1138023 h 4196258"/>
                <a:gd name="connsiteX82" fmla="*/ 5479576 w 6252950"/>
                <a:gd name="connsiteY82" fmla="*/ 1042488 h 4196258"/>
                <a:gd name="connsiteX83" fmla="*/ 5254388 w 6252950"/>
                <a:gd name="connsiteY83" fmla="*/ 1022017 h 4196258"/>
                <a:gd name="connsiteX84" fmla="*/ 5124734 w 6252950"/>
                <a:gd name="connsiteY84" fmla="*/ 1103903 h 4196258"/>
                <a:gd name="connsiteX85" fmla="*/ 5124734 w 6252950"/>
                <a:gd name="connsiteY85" fmla="*/ 1178966 h 4196258"/>
                <a:gd name="connsiteX86" fmla="*/ 5008728 w 6252950"/>
                <a:gd name="connsiteY86" fmla="*/ 1267677 h 4196258"/>
                <a:gd name="connsiteX87" fmla="*/ 4920018 w 6252950"/>
                <a:gd name="connsiteY87" fmla="*/ 1247205 h 4196258"/>
                <a:gd name="connsiteX88" fmla="*/ 4797188 w 6252950"/>
                <a:gd name="connsiteY88" fmla="*/ 1035665 h 4196258"/>
                <a:gd name="connsiteX89" fmla="*/ 4660710 w 6252950"/>
                <a:gd name="connsiteY89" fmla="*/ 940130 h 4196258"/>
                <a:gd name="connsiteX90" fmla="*/ 4592472 w 6252950"/>
                <a:gd name="connsiteY90" fmla="*/ 783181 h 4196258"/>
                <a:gd name="connsiteX91" fmla="*/ 4537881 w 6252950"/>
                <a:gd name="connsiteY91" fmla="*/ 796829 h 4196258"/>
                <a:gd name="connsiteX92" fmla="*/ 4449170 w 6252950"/>
                <a:gd name="connsiteY92" fmla="*/ 755886 h 4196258"/>
                <a:gd name="connsiteX93" fmla="*/ 4517409 w 6252950"/>
                <a:gd name="connsiteY93" fmla="*/ 605760 h 4196258"/>
                <a:gd name="connsiteX94" fmla="*/ 4612943 w 6252950"/>
                <a:gd name="connsiteY94" fmla="*/ 612584 h 4196258"/>
                <a:gd name="connsiteX95" fmla="*/ 4688006 w 6252950"/>
                <a:gd name="connsiteY95" fmla="*/ 435163 h 4196258"/>
                <a:gd name="connsiteX96" fmla="*/ 4558352 w 6252950"/>
                <a:gd name="connsiteY96" fmla="*/ 291862 h 4196258"/>
                <a:gd name="connsiteX97" fmla="*/ 4467758 w 6252950"/>
                <a:gd name="connsiteY97" fmla="*/ 309585 h 4196258"/>
                <a:gd name="connsiteX98" fmla="*/ 4394579 w 6252950"/>
                <a:gd name="connsiteY98" fmla="*/ 325981 h 4196258"/>
                <a:gd name="connsiteX99" fmla="*/ 4318806 w 6252950"/>
                <a:gd name="connsiteY99" fmla="*/ 417162 h 4196258"/>
                <a:gd name="connsiteX100" fmla="*/ 4194680 w 6252950"/>
                <a:gd name="connsiteY100" fmla="*/ 466812 h 4196258"/>
                <a:gd name="connsiteX101" fmla="*/ 3957851 w 6252950"/>
                <a:gd name="connsiteY101" fmla="*/ 373748 h 4196258"/>
                <a:gd name="connsiteX102" fmla="*/ 3623481 w 6252950"/>
                <a:gd name="connsiteY102" fmla="*/ 209975 h 4196258"/>
                <a:gd name="connsiteX103" fmla="*/ 3432412 w 6252950"/>
                <a:gd name="connsiteY103" fmla="*/ 230447 h 4196258"/>
                <a:gd name="connsiteX104" fmla="*/ 3227696 w 6252950"/>
                <a:gd name="connsiteY104" fmla="*/ 141736 h 4196258"/>
                <a:gd name="connsiteX105" fmla="*/ 3199658 w 6252950"/>
                <a:gd name="connsiteY105" fmla="*/ 214236 h 4196258"/>
                <a:gd name="connsiteX106" fmla="*/ 2913797 w 6252950"/>
                <a:gd name="connsiteY106" fmla="*/ 5259 h 4196258"/>
                <a:gd name="connsiteX107" fmla="*/ 2879678 w 6252950"/>
                <a:gd name="connsiteY107" fmla="*/ 182680 h 4196258"/>
                <a:gd name="connsiteX108" fmla="*/ 2982036 w 6252950"/>
                <a:gd name="connsiteY108" fmla="*/ 401044 h 4196258"/>
                <a:gd name="connsiteX109" fmla="*/ 3179928 w 6252950"/>
                <a:gd name="connsiteY109" fmla="*/ 387396 h 4196258"/>
                <a:gd name="connsiteX110" fmla="*/ 3418764 w 6252950"/>
                <a:gd name="connsiteY110" fmla="*/ 360100 h 4196258"/>
                <a:gd name="connsiteX111" fmla="*/ 3630305 w 6252950"/>
                <a:gd name="connsiteY111" fmla="*/ 469283 h 4196258"/>
                <a:gd name="connsiteX112" fmla="*/ 3650776 w 6252950"/>
                <a:gd name="connsiteY112" fmla="*/ 557993 h 4196258"/>
                <a:gd name="connsiteX113" fmla="*/ 3562066 w 6252950"/>
                <a:gd name="connsiteY113" fmla="*/ 585288 h 4196258"/>
                <a:gd name="connsiteX114" fmla="*/ 3521122 w 6252950"/>
                <a:gd name="connsiteY114" fmla="*/ 619408 h 4196258"/>
                <a:gd name="connsiteX115" fmla="*/ 3643952 w 6252950"/>
                <a:gd name="connsiteY115" fmla="*/ 694471 h 4196258"/>
                <a:gd name="connsiteX116" fmla="*/ 3910084 w 6252950"/>
                <a:gd name="connsiteY116" fmla="*/ 776357 h 4196258"/>
                <a:gd name="connsiteX117" fmla="*/ 4067033 w 6252950"/>
                <a:gd name="connsiteY117" fmla="*/ 865068 h 4196258"/>
                <a:gd name="connsiteX118" fmla="*/ 4183039 w 6252950"/>
                <a:gd name="connsiteY118" fmla="*/ 871891 h 4196258"/>
                <a:gd name="connsiteX119" fmla="*/ 4326340 w 6252950"/>
                <a:gd name="connsiteY119" fmla="*/ 824124 h 4196258"/>
                <a:gd name="connsiteX120" fmla="*/ 4517409 w 6252950"/>
                <a:gd name="connsiteY120" fmla="*/ 926483 h 4196258"/>
                <a:gd name="connsiteX121" fmla="*/ 4701654 w 6252950"/>
                <a:gd name="connsiteY121" fmla="*/ 1199438 h 4196258"/>
                <a:gd name="connsiteX122" fmla="*/ 4728949 w 6252950"/>
                <a:gd name="connsiteY122" fmla="*/ 1424626 h 4196258"/>
                <a:gd name="connsiteX123" fmla="*/ 4565176 w 6252950"/>
                <a:gd name="connsiteY123" fmla="*/ 1595223 h 4196258"/>
                <a:gd name="connsiteX124" fmla="*/ 4503761 w 6252950"/>
                <a:gd name="connsiteY124" fmla="*/ 1581575 h 4196258"/>
                <a:gd name="connsiteX125" fmla="*/ 4217158 w 6252950"/>
                <a:gd name="connsiteY125" fmla="*/ 1772644 h 4196258"/>
                <a:gd name="connsiteX126" fmla="*/ 3821373 w 6252950"/>
                <a:gd name="connsiteY126" fmla="*/ 2120662 h 4196258"/>
                <a:gd name="connsiteX127" fmla="*/ 3712191 w 6252950"/>
                <a:gd name="connsiteY127" fmla="*/ 2257139 h 4196258"/>
                <a:gd name="connsiteX128" fmla="*/ 3582537 w 6252950"/>
                <a:gd name="connsiteY128" fmla="*/ 2639277 h 4196258"/>
                <a:gd name="connsiteX129" fmla="*/ 3459708 w 6252950"/>
                <a:gd name="connsiteY129" fmla="*/ 2741635 h 4196258"/>
                <a:gd name="connsiteX130" fmla="*/ 3248167 w 6252950"/>
                <a:gd name="connsiteY130" fmla="*/ 2680220 h 4196258"/>
                <a:gd name="connsiteX131" fmla="*/ 3043451 w 6252950"/>
                <a:gd name="connsiteY131" fmla="*/ 2646100 h 4196258"/>
                <a:gd name="connsiteX132" fmla="*/ 2750024 w 6252950"/>
                <a:gd name="connsiteY132" fmla="*/ 2502799 h 4196258"/>
                <a:gd name="connsiteX133" fmla="*/ 2688609 w 6252950"/>
                <a:gd name="connsiteY133" fmla="*/ 2379969 h 4196258"/>
                <a:gd name="connsiteX134" fmla="*/ 2449773 w 6252950"/>
                <a:gd name="connsiteY134" fmla="*/ 2386793 h 4196258"/>
                <a:gd name="connsiteX135" fmla="*/ 2286000 w 6252950"/>
                <a:gd name="connsiteY135" fmla="*/ 2379969 h 4196258"/>
                <a:gd name="connsiteX136" fmla="*/ 2094931 w 6252950"/>
                <a:gd name="connsiteY136" fmla="*/ 2202548 h 4196258"/>
                <a:gd name="connsiteX137" fmla="*/ 1958454 w 6252950"/>
                <a:gd name="connsiteY137" fmla="*/ 2175253 h 4196258"/>
                <a:gd name="connsiteX138" fmla="*/ 1869743 w 6252950"/>
                <a:gd name="connsiteY138" fmla="*/ 2311730 h 4196258"/>
                <a:gd name="connsiteX139" fmla="*/ 1808328 w 6252950"/>
                <a:gd name="connsiteY139" fmla="*/ 2632453 h 4196258"/>
                <a:gd name="connsiteX140" fmla="*/ 1685499 w 6252950"/>
                <a:gd name="connsiteY140" fmla="*/ 2768930 h 4196258"/>
                <a:gd name="connsiteX141" fmla="*/ 1569493 w 6252950"/>
                <a:gd name="connsiteY141" fmla="*/ 2816697 h 4196258"/>
                <a:gd name="connsiteX142" fmla="*/ 1235122 w 6252950"/>
                <a:gd name="connsiteY142" fmla="*/ 2598333 h 4196258"/>
                <a:gd name="connsiteX143" fmla="*/ 1166884 w 6252950"/>
                <a:gd name="connsiteY143" fmla="*/ 2502799 h 4196258"/>
                <a:gd name="connsiteX144" fmla="*/ 1037230 w 6252950"/>
                <a:gd name="connsiteY144" fmla="*/ 2441384 h 4196258"/>
                <a:gd name="connsiteX145" fmla="*/ 1009934 w 6252950"/>
                <a:gd name="connsiteY145" fmla="*/ 2257139 h 4196258"/>
                <a:gd name="connsiteX146" fmla="*/ 928048 w 6252950"/>
                <a:gd name="connsiteY146" fmla="*/ 2072894 h 4196258"/>
                <a:gd name="connsiteX147" fmla="*/ 921224 w 6252950"/>
                <a:gd name="connsiteY147" fmla="*/ 1936417 h 4196258"/>
                <a:gd name="connsiteX148" fmla="*/ 1037230 w 6252950"/>
                <a:gd name="connsiteY148" fmla="*/ 1888650 h 4196258"/>
                <a:gd name="connsiteX149" fmla="*/ 1139588 w 6252950"/>
                <a:gd name="connsiteY149" fmla="*/ 1806763 h 4196258"/>
                <a:gd name="connsiteX150" fmla="*/ 1146412 w 6252950"/>
                <a:gd name="connsiteY150" fmla="*/ 1602047 h 4196258"/>
                <a:gd name="connsiteX151" fmla="*/ 1057702 w 6252950"/>
                <a:gd name="connsiteY151" fmla="*/ 1390506 h 4196258"/>
                <a:gd name="connsiteX152" fmla="*/ 1009934 w 6252950"/>
                <a:gd name="connsiteY152" fmla="*/ 1151671 h 4196258"/>
                <a:gd name="connsiteX153" fmla="*/ 921224 w 6252950"/>
                <a:gd name="connsiteY153" fmla="*/ 1028841 h 4196258"/>
                <a:gd name="connsiteX154" fmla="*/ 818866 w 6252950"/>
                <a:gd name="connsiteY154" fmla="*/ 960602 h 4196258"/>
                <a:gd name="connsiteX155" fmla="*/ 627797 w 6252950"/>
                <a:gd name="connsiteY155" fmla="*/ 899187 h 4196258"/>
                <a:gd name="connsiteX156" fmla="*/ 586854 w 6252950"/>
                <a:gd name="connsiteY156" fmla="*/ 824124 h 4196258"/>
                <a:gd name="connsiteX157" fmla="*/ 491319 w 6252950"/>
                <a:gd name="connsiteY157" fmla="*/ 728590 h 4196258"/>
                <a:gd name="connsiteX158" fmla="*/ 395785 w 6252950"/>
                <a:gd name="connsiteY158" fmla="*/ 851420 h 4196258"/>
                <a:gd name="connsiteX159" fmla="*/ 334370 w 6252950"/>
                <a:gd name="connsiteY159" fmla="*/ 885539 h 4196258"/>
                <a:gd name="connsiteX160" fmla="*/ 279779 w 6252950"/>
                <a:gd name="connsiteY160" fmla="*/ 1097080 h 4196258"/>
                <a:gd name="connsiteX161" fmla="*/ 191069 w 6252950"/>
                <a:gd name="connsiteY161" fmla="*/ 981074 h 4196258"/>
                <a:gd name="connsiteX162" fmla="*/ 136478 w 6252950"/>
                <a:gd name="connsiteY162" fmla="*/ 953778 h 4196258"/>
                <a:gd name="connsiteX163" fmla="*/ 88710 w 6252950"/>
                <a:gd name="connsiteY163" fmla="*/ 878715 h 4196258"/>
                <a:gd name="connsiteX164" fmla="*/ 34119 w 6252950"/>
                <a:gd name="connsiteY164" fmla="*/ 871891 h 4196258"/>
                <a:gd name="connsiteX0" fmla="*/ 34119 w 6252950"/>
                <a:gd name="connsiteY0" fmla="*/ 801552 h 4125919"/>
                <a:gd name="connsiteX1" fmla="*/ 20472 w 6252950"/>
                <a:gd name="connsiteY1" fmla="*/ 862967 h 4125919"/>
                <a:gd name="connsiteX2" fmla="*/ 61415 w 6252950"/>
                <a:gd name="connsiteY2" fmla="*/ 903911 h 4125919"/>
                <a:gd name="connsiteX3" fmla="*/ 13648 w 6252950"/>
                <a:gd name="connsiteY3" fmla="*/ 938030 h 4125919"/>
                <a:gd name="connsiteX4" fmla="*/ 143302 w 6252950"/>
                <a:gd name="connsiteY4" fmla="*/ 1067684 h 4125919"/>
                <a:gd name="connsiteX5" fmla="*/ 116006 w 6252950"/>
                <a:gd name="connsiteY5" fmla="*/ 1224633 h 4125919"/>
                <a:gd name="connsiteX6" fmla="*/ 197893 w 6252950"/>
                <a:gd name="connsiteY6" fmla="*/ 1265576 h 4125919"/>
                <a:gd name="connsiteX7" fmla="*/ 293427 w 6252950"/>
                <a:gd name="connsiteY7" fmla="*/ 1422526 h 4125919"/>
                <a:gd name="connsiteX8" fmla="*/ 388961 w 6252950"/>
                <a:gd name="connsiteY8" fmla="*/ 1436173 h 4125919"/>
                <a:gd name="connsiteX9" fmla="*/ 436728 w 6252950"/>
                <a:gd name="connsiteY9" fmla="*/ 1449821 h 4125919"/>
                <a:gd name="connsiteX10" fmla="*/ 409433 w 6252950"/>
                <a:gd name="connsiteY10" fmla="*/ 1518060 h 4125919"/>
                <a:gd name="connsiteX11" fmla="*/ 464024 w 6252950"/>
                <a:gd name="connsiteY11" fmla="*/ 1559003 h 4125919"/>
                <a:gd name="connsiteX12" fmla="*/ 464024 w 6252950"/>
                <a:gd name="connsiteY12" fmla="*/ 1640890 h 4125919"/>
                <a:gd name="connsiteX13" fmla="*/ 388961 w 6252950"/>
                <a:gd name="connsiteY13" fmla="*/ 1811487 h 4125919"/>
                <a:gd name="connsiteX14" fmla="*/ 313899 w 6252950"/>
                <a:gd name="connsiteY14" fmla="*/ 1838782 h 4125919"/>
                <a:gd name="connsiteX15" fmla="*/ 348018 w 6252950"/>
                <a:gd name="connsiteY15" fmla="*/ 1941141 h 4125919"/>
                <a:gd name="connsiteX16" fmla="*/ 443552 w 6252950"/>
                <a:gd name="connsiteY16" fmla="*/ 2009379 h 4125919"/>
                <a:gd name="connsiteX17" fmla="*/ 511791 w 6252950"/>
                <a:gd name="connsiteY17" fmla="*/ 2220920 h 4125919"/>
                <a:gd name="connsiteX18" fmla="*/ 566382 w 6252950"/>
                <a:gd name="connsiteY18" fmla="*/ 2275511 h 4125919"/>
                <a:gd name="connsiteX19" fmla="*/ 600502 w 6252950"/>
                <a:gd name="connsiteY19" fmla="*/ 2425636 h 4125919"/>
                <a:gd name="connsiteX20" fmla="*/ 818866 w 6252950"/>
                <a:gd name="connsiteY20" fmla="*/ 2684944 h 4125919"/>
                <a:gd name="connsiteX21" fmla="*/ 859809 w 6252950"/>
                <a:gd name="connsiteY21" fmla="*/ 2609881 h 4125919"/>
                <a:gd name="connsiteX22" fmla="*/ 1016758 w 6252950"/>
                <a:gd name="connsiteY22" fmla="*/ 2698591 h 4125919"/>
                <a:gd name="connsiteX23" fmla="*/ 1003110 w 6252950"/>
                <a:gd name="connsiteY23" fmla="*/ 2780478 h 4125919"/>
                <a:gd name="connsiteX24" fmla="*/ 1153236 w 6252950"/>
                <a:gd name="connsiteY24" fmla="*/ 2910132 h 4125919"/>
                <a:gd name="connsiteX25" fmla="*/ 1187355 w 6252950"/>
                <a:gd name="connsiteY25" fmla="*/ 3012490 h 4125919"/>
                <a:gd name="connsiteX26" fmla="*/ 1419367 w 6252950"/>
                <a:gd name="connsiteY26" fmla="*/ 3162615 h 4125919"/>
                <a:gd name="connsiteX27" fmla="*/ 1521725 w 6252950"/>
                <a:gd name="connsiteY27" fmla="*/ 3121672 h 4125919"/>
                <a:gd name="connsiteX28" fmla="*/ 1644555 w 6252950"/>
                <a:gd name="connsiteY28" fmla="*/ 3121672 h 4125919"/>
                <a:gd name="connsiteX29" fmla="*/ 1985749 w 6252950"/>
                <a:gd name="connsiteY29" fmla="*/ 3449218 h 4125919"/>
                <a:gd name="connsiteX30" fmla="*/ 2060812 w 6252950"/>
                <a:gd name="connsiteY30" fmla="*/ 3606167 h 4125919"/>
                <a:gd name="connsiteX31" fmla="*/ 2122227 w 6252950"/>
                <a:gd name="connsiteY31" fmla="*/ 3694878 h 4125919"/>
                <a:gd name="connsiteX32" fmla="*/ 2067636 w 6252950"/>
                <a:gd name="connsiteY32" fmla="*/ 3838179 h 4125919"/>
                <a:gd name="connsiteX33" fmla="*/ 2122227 w 6252950"/>
                <a:gd name="connsiteY33" fmla="*/ 3879123 h 4125919"/>
                <a:gd name="connsiteX34" fmla="*/ 2081284 w 6252950"/>
                <a:gd name="connsiteY34" fmla="*/ 3974657 h 4125919"/>
                <a:gd name="connsiteX35" fmla="*/ 2204113 w 6252950"/>
                <a:gd name="connsiteY35" fmla="*/ 4063367 h 4125919"/>
                <a:gd name="connsiteX36" fmla="*/ 2333767 w 6252950"/>
                <a:gd name="connsiteY36" fmla="*/ 4022424 h 4125919"/>
                <a:gd name="connsiteX37" fmla="*/ 2490716 w 6252950"/>
                <a:gd name="connsiteY37" fmla="*/ 4124782 h 4125919"/>
                <a:gd name="connsiteX38" fmla="*/ 2606722 w 6252950"/>
                <a:gd name="connsiteY38" fmla="*/ 4029248 h 4125919"/>
                <a:gd name="connsiteX39" fmla="*/ 2627194 w 6252950"/>
                <a:gd name="connsiteY39" fmla="*/ 3933714 h 4125919"/>
                <a:gd name="connsiteX40" fmla="*/ 2709081 w 6252950"/>
                <a:gd name="connsiteY40" fmla="*/ 4015600 h 4125919"/>
                <a:gd name="connsiteX41" fmla="*/ 2736376 w 6252950"/>
                <a:gd name="connsiteY41" fmla="*/ 4022424 h 4125919"/>
                <a:gd name="connsiteX42" fmla="*/ 2811439 w 6252950"/>
                <a:gd name="connsiteY42" fmla="*/ 3988305 h 4125919"/>
                <a:gd name="connsiteX43" fmla="*/ 2866030 w 6252950"/>
                <a:gd name="connsiteY43" fmla="*/ 4056544 h 4125919"/>
                <a:gd name="connsiteX44" fmla="*/ 2927445 w 6252950"/>
                <a:gd name="connsiteY44" fmla="*/ 4056544 h 4125919"/>
                <a:gd name="connsiteX45" fmla="*/ 2900149 w 6252950"/>
                <a:gd name="connsiteY45" fmla="*/ 3920066 h 4125919"/>
                <a:gd name="connsiteX46" fmla="*/ 2920621 w 6252950"/>
                <a:gd name="connsiteY46" fmla="*/ 3851827 h 4125919"/>
                <a:gd name="connsiteX47" fmla="*/ 3016155 w 6252950"/>
                <a:gd name="connsiteY47" fmla="*/ 3681230 h 4125919"/>
                <a:gd name="connsiteX48" fmla="*/ 3152633 w 6252950"/>
                <a:gd name="connsiteY48" fmla="*/ 3756293 h 4125919"/>
                <a:gd name="connsiteX49" fmla="*/ 3207224 w 6252950"/>
                <a:gd name="connsiteY49" fmla="*/ 3728997 h 4125919"/>
                <a:gd name="connsiteX50" fmla="*/ 3173105 w 6252950"/>
                <a:gd name="connsiteY50" fmla="*/ 3626639 h 4125919"/>
                <a:gd name="connsiteX51" fmla="*/ 3214048 w 6252950"/>
                <a:gd name="connsiteY51" fmla="*/ 3531105 h 4125919"/>
                <a:gd name="connsiteX52" fmla="*/ 3179928 w 6252950"/>
                <a:gd name="connsiteY52" fmla="*/ 3496985 h 4125919"/>
                <a:gd name="connsiteX53" fmla="*/ 3207224 w 6252950"/>
                <a:gd name="connsiteY53" fmla="*/ 3394627 h 4125919"/>
                <a:gd name="connsiteX54" fmla="*/ 3193576 w 6252950"/>
                <a:gd name="connsiteY54" fmla="*/ 3264973 h 4125919"/>
                <a:gd name="connsiteX55" fmla="*/ 3234519 w 6252950"/>
                <a:gd name="connsiteY55" fmla="*/ 3251326 h 4125919"/>
                <a:gd name="connsiteX56" fmla="*/ 3398293 w 6252950"/>
                <a:gd name="connsiteY56" fmla="*/ 3305917 h 4125919"/>
                <a:gd name="connsiteX57" fmla="*/ 3459708 w 6252950"/>
                <a:gd name="connsiteY57" fmla="*/ 3394627 h 4125919"/>
                <a:gd name="connsiteX58" fmla="*/ 3514299 w 6252950"/>
                <a:gd name="connsiteY58" fmla="*/ 3333212 h 4125919"/>
                <a:gd name="connsiteX59" fmla="*/ 3643952 w 6252950"/>
                <a:gd name="connsiteY59" fmla="*/ 3312741 h 4125919"/>
                <a:gd name="connsiteX60" fmla="*/ 3766782 w 6252950"/>
                <a:gd name="connsiteY60" fmla="*/ 3408275 h 4125919"/>
                <a:gd name="connsiteX61" fmla="*/ 3882788 w 6252950"/>
                <a:gd name="connsiteY61" fmla="*/ 3469690 h 4125919"/>
                <a:gd name="connsiteX62" fmla="*/ 4107976 w 6252950"/>
                <a:gd name="connsiteY62" fmla="*/ 3305917 h 4125919"/>
                <a:gd name="connsiteX63" fmla="*/ 4223982 w 6252950"/>
                <a:gd name="connsiteY63" fmla="*/ 3032961 h 4125919"/>
                <a:gd name="connsiteX64" fmla="*/ 4217158 w 6252950"/>
                <a:gd name="connsiteY64" fmla="*/ 2712239 h 4125919"/>
                <a:gd name="connsiteX65" fmla="*/ 4264925 w 6252950"/>
                <a:gd name="connsiteY65" fmla="*/ 2568938 h 4125919"/>
                <a:gd name="connsiteX66" fmla="*/ 4449170 w 6252950"/>
                <a:gd name="connsiteY66" fmla="*/ 2568938 h 4125919"/>
                <a:gd name="connsiteX67" fmla="*/ 4667534 w 6252950"/>
                <a:gd name="connsiteY67" fmla="*/ 2487051 h 4125919"/>
                <a:gd name="connsiteX68" fmla="*/ 4804012 w 6252950"/>
                <a:gd name="connsiteY68" fmla="*/ 2418812 h 4125919"/>
                <a:gd name="connsiteX69" fmla="*/ 4885899 w 6252950"/>
                <a:gd name="connsiteY69" fmla="*/ 2405164 h 4125919"/>
                <a:gd name="connsiteX70" fmla="*/ 5042848 w 6252950"/>
                <a:gd name="connsiteY70" fmla="*/ 2480227 h 4125919"/>
                <a:gd name="connsiteX71" fmla="*/ 5213445 w 6252950"/>
                <a:gd name="connsiteY71" fmla="*/ 2466579 h 4125919"/>
                <a:gd name="connsiteX72" fmla="*/ 5356746 w 6252950"/>
                <a:gd name="connsiteY72" fmla="*/ 2330102 h 4125919"/>
                <a:gd name="connsiteX73" fmla="*/ 5527343 w 6252950"/>
                <a:gd name="connsiteY73" fmla="*/ 2077618 h 4125919"/>
                <a:gd name="connsiteX74" fmla="*/ 5807122 w 6252950"/>
                <a:gd name="connsiteY74" fmla="*/ 2009379 h 4125919"/>
                <a:gd name="connsiteX75" fmla="*/ 6100549 w 6252950"/>
                <a:gd name="connsiteY75" fmla="*/ 1961612 h 4125919"/>
                <a:gd name="connsiteX76" fmla="*/ 6237027 w 6252950"/>
                <a:gd name="connsiteY76" fmla="*/ 1804663 h 4125919"/>
                <a:gd name="connsiteX77" fmla="*/ 6196084 w 6252950"/>
                <a:gd name="connsiteY77" fmla="*/ 1640890 h 4125919"/>
                <a:gd name="connsiteX78" fmla="*/ 6121021 w 6252950"/>
                <a:gd name="connsiteY78" fmla="*/ 1593123 h 4125919"/>
                <a:gd name="connsiteX79" fmla="*/ 6080078 w 6252950"/>
                <a:gd name="connsiteY79" fmla="*/ 1402054 h 4125919"/>
                <a:gd name="connsiteX80" fmla="*/ 5848066 w 6252950"/>
                <a:gd name="connsiteY80" fmla="*/ 1245105 h 4125919"/>
                <a:gd name="connsiteX81" fmla="*/ 5711588 w 6252950"/>
                <a:gd name="connsiteY81" fmla="*/ 1067684 h 4125919"/>
                <a:gd name="connsiteX82" fmla="*/ 5479576 w 6252950"/>
                <a:gd name="connsiteY82" fmla="*/ 972149 h 4125919"/>
                <a:gd name="connsiteX83" fmla="*/ 5254388 w 6252950"/>
                <a:gd name="connsiteY83" fmla="*/ 951678 h 4125919"/>
                <a:gd name="connsiteX84" fmla="*/ 5124734 w 6252950"/>
                <a:gd name="connsiteY84" fmla="*/ 1033564 h 4125919"/>
                <a:gd name="connsiteX85" fmla="*/ 5124734 w 6252950"/>
                <a:gd name="connsiteY85" fmla="*/ 1108627 h 4125919"/>
                <a:gd name="connsiteX86" fmla="*/ 5008728 w 6252950"/>
                <a:gd name="connsiteY86" fmla="*/ 1197338 h 4125919"/>
                <a:gd name="connsiteX87" fmla="*/ 4920018 w 6252950"/>
                <a:gd name="connsiteY87" fmla="*/ 1176866 h 4125919"/>
                <a:gd name="connsiteX88" fmla="*/ 4797188 w 6252950"/>
                <a:gd name="connsiteY88" fmla="*/ 965326 h 4125919"/>
                <a:gd name="connsiteX89" fmla="*/ 4660710 w 6252950"/>
                <a:gd name="connsiteY89" fmla="*/ 869791 h 4125919"/>
                <a:gd name="connsiteX90" fmla="*/ 4592472 w 6252950"/>
                <a:gd name="connsiteY90" fmla="*/ 712842 h 4125919"/>
                <a:gd name="connsiteX91" fmla="*/ 4537881 w 6252950"/>
                <a:gd name="connsiteY91" fmla="*/ 726490 h 4125919"/>
                <a:gd name="connsiteX92" fmla="*/ 4449170 w 6252950"/>
                <a:gd name="connsiteY92" fmla="*/ 685547 h 4125919"/>
                <a:gd name="connsiteX93" fmla="*/ 4517409 w 6252950"/>
                <a:gd name="connsiteY93" fmla="*/ 535421 h 4125919"/>
                <a:gd name="connsiteX94" fmla="*/ 4612943 w 6252950"/>
                <a:gd name="connsiteY94" fmla="*/ 542245 h 4125919"/>
                <a:gd name="connsiteX95" fmla="*/ 4688006 w 6252950"/>
                <a:gd name="connsiteY95" fmla="*/ 364824 h 4125919"/>
                <a:gd name="connsiteX96" fmla="*/ 4558352 w 6252950"/>
                <a:gd name="connsiteY96" fmla="*/ 221523 h 4125919"/>
                <a:gd name="connsiteX97" fmla="*/ 4467758 w 6252950"/>
                <a:gd name="connsiteY97" fmla="*/ 239246 h 4125919"/>
                <a:gd name="connsiteX98" fmla="*/ 4394579 w 6252950"/>
                <a:gd name="connsiteY98" fmla="*/ 255642 h 4125919"/>
                <a:gd name="connsiteX99" fmla="*/ 4318806 w 6252950"/>
                <a:gd name="connsiteY99" fmla="*/ 346823 h 4125919"/>
                <a:gd name="connsiteX100" fmla="*/ 4194680 w 6252950"/>
                <a:gd name="connsiteY100" fmla="*/ 396473 h 4125919"/>
                <a:gd name="connsiteX101" fmla="*/ 3957851 w 6252950"/>
                <a:gd name="connsiteY101" fmla="*/ 303409 h 4125919"/>
                <a:gd name="connsiteX102" fmla="*/ 3623481 w 6252950"/>
                <a:gd name="connsiteY102" fmla="*/ 139636 h 4125919"/>
                <a:gd name="connsiteX103" fmla="*/ 3432412 w 6252950"/>
                <a:gd name="connsiteY103" fmla="*/ 160108 h 4125919"/>
                <a:gd name="connsiteX104" fmla="*/ 3227696 w 6252950"/>
                <a:gd name="connsiteY104" fmla="*/ 71397 h 4125919"/>
                <a:gd name="connsiteX105" fmla="*/ 3199658 w 6252950"/>
                <a:gd name="connsiteY105" fmla="*/ 143897 h 4125919"/>
                <a:gd name="connsiteX106" fmla="*/ 2938623 w 6252950"/>
                <a:gd name="connsiteY106" fmla="*/ 5259 h 4125919"/>
                <a:gd name="connsiteX107" fmla="*/ 2879678 w 6252950"/>
                <a:gd name="connsiteY107" fmla="*/ 112341 h 4125919"/>
                <a:gd name="connsiteX108" fmla="*/ 2982036 w 6252950"/>
                <a:gd name="connsiteY108" fmla="*/ 330705 h 4125919"/>
                <a:gd name="connsiteX109" fmla="*/ 3179928 w 6252950"/>
                <a:gd name="connsiteY109" fmla="*/ 317057 h 4125919"/>
                <a:gd name="connsiteX110" fmla="*/ 3418764 w 6252950"/>
                <a:gd name="connsiteY110" fmla="*/ 289761 h 4125919"/>
                <a:gd name="connsiteX111" fmla="*/ 3630305 w 6252950"/>
                <a:gd name="connsiteY111" fmla="*/ 398944 h 4125919"/>
                <a:gd name="connsiteX112" fmla="*/ 3650776 w 6252950"/>
                <a:gd name="connsiteY112" fmla="*/ 487654 h 4125919"/>
                <a:gd name="connsiteX113" fmla="*/ 3562066 w 6252950"/>
                <a:gd name="connsiteY113" fmla="*/ 514949 h 4125919"/>
                <a:gd name="connsiteX114" fmla="*/ 3521122 w 6252950"/>
                <a:gd name="connsiteY114" fmla="*/ 549069 h 4125919"/>
                <a:gd name="connsiteX115" fmla="*/ 3643952 w 6252950"/>
                <a:gd name="connsiteY115" fmla="*/ 624132 h 4125919"/>
                <a:gd name="connsiteX116" fmla="*/ 3910084 w 6252950"/>
                <a:gd name="connsiteY116" fmla="*/ 706018 h 4125919"/>
                <a:gd name="connsiteX117" fmla="*/ 4067033 w 6252950"/>
                <a:gd name="connsiteY117" fmla="*/ 794729 h 4125919"/>
                <a:gd name="connsiteX118" fmla="*/ 4183039 w 6252950"/>
                <a:gd name="connsiteY118" fmla="*/ 801552 h 4125919"/>
                <a:gd name="connsiteX119" fmla="*/ 4326340 w 6252950"/>
                <a:gd name="connsiteY119" fmla="*/ 753785 h 4125919"/>
                <a:gd name="connsiteX120" fmla="*/ 4517409 w 6252950"/>
                <a:gd name="connsiteY120" fmla="*/ 856144 h 4125919"/>
                <a:gd name="connsiteX121" fmla="*/ 4701654 w 6252950"/>
                <a:gd name="connsiteY121" fmla="*/ 1129099 h 4125919"/>
                <a:gd name="connsiteX122" fmla="*/ 4728949 w 6252950"/>
                <a:gd name="connsiteY122" fmla="*/ 1354287 h 4125919"/>
                <a:gd name="connsiteX123" fmla="*/ 4565176 w 6252950"/>
                <a:gd name="connsiteY123" fmla="*/ 1524884 h 4125919"/>
                <a:gd name="connsiteX124" fmla="*/ 4503761 w 6252950"/>
                <a:gd name="connsiteY124" fmla="*/ 1511236 h 4125919"/>
                <a:gd name="connsiteX125" fmla="*/ 4217158 w 6252950"/>
                <a:gd name="connsiteY125" fmla="*/ 1702305 h 4125919"/>
                <a:gd name="connsiteX126" fmla="*/ 3821373 w 6252950"/>
                <a:gd name="connsiteY126" fmla="*/ 2050323 h 4125919"/>
                <a:gd name="connsiteX127" fmla="*/ 3712191 w 6252950"/>
                <a:gd name="connsiteY127" fmla="*/ 2186800 h 4125919"/>
                <a:gd name="connsiteX128" fmla="*/ 3582537 w 6252950"/>
                <a:gd name="connsiteY128" fmla="*/ 2568938 h 4125919"/>
                <a:gd name="connsiteX129" fmla="*/ 3459708 w 6252950"/>
                <a:gd name="connsiteY129" fmla="*/ 2671296 h 4125919"/>
                <a:gd name="connsiteX130" fmla="*/ 3248167 w 6252950"/>
                <a:gd name="connsiteY130" fmla="*/ 2609881 h 4125919"/>
                <a:gd name="connsiteX131" fmla="*/ 3043451 w 6252950"/>
                <a:gd name="connsiteY131" fmla="*/ 2575761 h 4125919"/>
                <a:gd name="connsiteX132" fmla="*/ 2750024 w 6252950"/>
                <a:gd name="connsiteY132" fmla="*/ 2432460 h 4125919"/>
                <a:gd name="connsiteX133" fmla="*/ 2688609 w 6252950"/>
                <a:gd name="connsiteY133" fmla="*/ 2309630 h 4125919"/>
                <a:gd name="connsiteX134" fmla="*/ 2449773 w 6252950"/>
                <a:gd name="connsiteY134" fmla="*/ 2316454 h 4125919"/>
                <a:gd name="connsiteX135" fmla="*/ 2286000 w 6252950"/>
                <a:gd name="connsiteY135" fmla="*/ 2309630 h 4125919"/>
                <a:gd name="connsiteX136" fmla="*/ 2094931 w 6252950"/>
                <a:gd name="connsiteY136" fmla="*/ 2132209 h 4125919"/>
                <a:gd name="connsiteX137" fmla="*/ 1958454 w 6252950"/>
                <a:gd name="connsiteY137" fmla="*/ 2104914 h 4125919"/>
                <a:gd name="connsiteX138" fmla="*/ 1869743 w 6252950"/>
                <a:gd name="connsiteY138" fmla="*/ 2241391 h 4125919"/>
                <a:gd name="connsiteX139" fmla="*/ 1808328 w 6252950"/>
                <a:gd name="connsiteY139" fmla="*/ 2562114 h 4125919"/>
                <a:gd name="connsiteX140" fmla="*/ 1685499 w 6252950"/>
                <a:gd name="connsiteY140" fmla="*/ 2698591 h 4125919"/>
                <a:gd name="connsiteX141" fmla="*/ 1569493 w 6252950"/>
                <a:gd name="connsiteY141" fmla="*/ 2746358 h 4125919"/>
                <a:gd name="connsiteX142" fmla="*/ 1235122 w 6252950"/>
                <a:gd name="connsiteY142" fmla="*/ 2527994 h 4125919"/>
                <a:gd name="connsiteX143" fmla="*/ 1166884 w 6252950"/>
                <a:gd name="connsiteY143" fmla="*/ 2432460 h 4125919"/>
                <a:gd name="connsiteX144" fmla="*/ 1037230 w 6252950"/>
                <a:gd name="connsiteY144" fmla="*/ 2371045 h 4125919"/>
                <a:gd name="connsiteX145" fmla="*/ 1009934 w 6252950"/>
                <a:gd name="connsiteY145" fmla="*/ 2186800 h 4125919"/>
                <a:gd name="connsiteX146" fmla="*/ 928048 w 6252950"/>
                <a:gd name="connsiteY146" fmla="*/ 2002555 h 4125919"/>
                <a:gd name="connsiteX147" fmla="*/ 921224 w 6252950"/>
                <a:gd name="connsiteY147" fmla="*/ 1866078 h 4125919"/>
                <a:gd name="connsiteX148" fmla="*/ 1037230 w 6252950"/>
                <a:gd name="connsiteY148" fmla="*/ 1818311 h 4125919"/>
                <a:gd name="connsiteX149" fmla="*/ 1139588 w 6252950"/>
                <a:gd name="connsiteY149" fmla="*/ 1736424 h 4125919"/>
                <a:gd name="connsiteX150" fmla="*/ 1146412 w 6252950"/>
                <a:gd name="connsiteY150" fmla="*/ 1531708 h 4125919"/>
                <a:gd name="connsiteX151" fmla="*/ 1057702 w 6252950"/>
                <a:gd name="connsiteY151" fmla="*/ 1320167 h 4125919"/>
                <a:gd name="connsiteX152" fmla="*/ 1009934 w 6252950"/>
                <a:gd name="connsiteY152" fmla="*/ 1081332 h 4125919"/>
                <a:gd name="connsiteX153" fmla="*/ 921224 w 6252950"/>
                <a:gd name="connsiteY153" fmla="*/ 958502 h 4125919"/>
                <a:gd name="connsiteX154" fmla="*/ 818866 w 6252950"/>
                <a:gd name="connsiteY154" fmla="*/ 890263 h 4125919"/>
                <a:gd name="connsiteX155" fmla="*/ 627797 w 6252950"/>
                <a:gd name="connsiteY155" fmla="*/ 828848 h 4125919"/>
                <a:gd name="connsiteX156" fmla="*/ 586854 w 6252950"/>
                <a:gd name="connsiteY156" fmla="*/ 753785 h 4125919"/>
                <a:gd name="connsiteX157" fmla="*/ 491319 w 6252950"/>
                <a:gd name="connsiteY157" fmla="*/ 658251 h 4125919"/>
                <a:gd name="connsiteX158" fmla="*/ 395785 w 6252950"/>
                <a:gd name="connsiteY158" fmla="*/ 781081 h 4125919"/>
                <a:gd name="connsiteX159" fmla="*/ 334370 w 6252950"/>
                <a:gd name="connsiteY159" fmla="*/ 815200 h 4125919"/>
                <a:gd name="connsiteX160" fmla="*/ 279779 w 6252950"/>
                <a:gd name="connsiteY160" fmla="*/ 1026741 h 4125919"/>
                <a:gd name="connsiteX161" fmla="*/ 191069 w 6252950"/>
                <a:gd name="connsiteY161" fmla="*/ 910735 h 4125919"/>
                <a:gd name="connsiteX162" fmla="*/ 136478 w 6252950"/>
                <a:gd name="connsiteY162" fmla="*/ 883439 h 4125919"/>
                <a:gd name="connsiteX163" fmla="*/ 88710 w 6252950"/>
                <a:gd name="connsiteY163" fmla="*/ 808376 h 4125919"/>
                <a:gd name="connsiteX164" fmla="*/ 34119 w 6252950"/>
                <a:gd name="connsiteY164" fmla="*/ 801552 h 4125919"/>
                <a:gd name="connsiteX0" fmla="*/ 34119 w 6252950"/>
                <a:gd name="connsiteY0" fmla="*/ 811691 h 4136058"/>
                <a:gd name="connsiteX1" fmla="*/ 20472 w 6252950"/>
                <a:gd name="connsiteY1" fmla="*/ 873106 h 4136058"/>
                <a:gd name="connsiteX2" fmla="*/ 61415 w 6252950"/>
                <a:gd name="connsiteY2" fmla="*/ 914050 h 4136058"/>
                <a:gd name="connsiteX3" fmla="*/ 13648 w 6252950"/>
                <a:gd name="connsiteY3" fmla="*/ 948169 h 4136058"/>
                <a:gd name="connsiteX4" fmla="*/ 143302 w 6252950"/>
                <a:gd name="connsiteY4" fmla="*/ 1077823 h 4136058"/>
                <a:gd name="connsiteX5" fmla="*/ 116006 w 6252950"/>
                <a:gd name="connsiteY5" fmla="*/ 1234772 h 4136058"/>
                <a:gd name="connsiteX6" fmla="*/ 197893 w 6252950"/>
                <a:gd name="connsiteY6" fmla="*/ 1275715 h 4136058"/>
                <a:gd name="connsiteX7" fmla="*/ 293427 w 6252950"/>
                <a:gd name="connsiteY7" fmla="*/ 1432665 h 4136058"/>
                <a:gd name="connsiteX8" fmla="*/ 388961 w 6252950"/>
                <a:gd name="connsiteY8" fmla="*/ 1446312 h 4136058"/>
                <a:gd name="connsiteX9" fmla="*/ 436728 w 6252950"/>
                <a:gd name="connsiteY9" fmla="*/ 1459960 h 4136058"/>
                <a:gd name="connsiteX10" fmla="*/ 409433 w 6252950"/>
                <a:gd name="connsiteY10" fmla="*/ 1528199 h 4136058"/>
                <a:gd name="connsiteX11" fmla="*/ 464024 w 6252950"/>
                <a:gd name="connsiteY11" fmla="*/ 1569142 h 4136058"/>
                <a:gd name="connsiteX12" fmla="*/ 464024 w 6252950"/>
                <a:gd name="connsiteY12" fmla="*/ 1651029 h 4136058"/>
                <a:gd name="connsiteX13" fmla="*/ 388961 w 6252950"/>
                <a:gd name="connsiteY13" fmla="*/ 1821626 h 4136058"/>
                <a:gd name="connsiteX14" fmla="*/ 313899 w 6252950"/>
                <a:gd name="connsiteY14" fmla="*/ 1848921 h 4136058"/>
                <a:gd name="connsiteX15" fmla="*/ 348018 w 6252950"/>
                <a:gd name="connsiteY15" fmla="*/ 1951280 h 4136058"/>
                <a:gd name="connsiteX16" fmla="*/ 443552 w 6252950"/>
                <a:gd name="connsiteY16" fmla="*/ 2019518 h 4136058"/>
                <a:gd name="connsiteX17" fmla="*/ 511791 w 6252950"/>
                <a:gd name="connsiteY17" fmla="*/ 2231059 h 4136058"/>
                <a:gd name="connsiteX18" fmla="*/ 566382 w 6252950"/>
                <a:gd name="connsiteY18" fmla="*/ 2285650 h 4136058"/>
                <a:gd name="connsiteX19" fmla="*/ 600502 w 6252950"/>
                <a:gd name="connsiteY19" fmla="*/ 2435775 h 4136058"/>
                <a:gd name="connsiteX20" fmla="*/ 818866 w 6252950"/>
                <a:gd name="connsiteY20" fmla="*/ 2695083 h 4136058"/>
                <a:gd name="connsiteX21" fmla="*/ 859809 w 6252950"/>
                <a:gd name="connsiteY21" fmla="*/ 2620020 h 4136058"/>
                <a:gd name="connsiteX22" fmla="*/ 1016758 w 6252950"/>
                <a:gd name="connsiteY22" fmla="*/ 2708730 h 4136058"/>
                <a:gd name="connsiteX23" fmla="*/ 1003110 w 6252950"/>
                <a:gd name="connsiteY23" fmla="*/ 2790617 h 4136058"/>
                <a:gd name="connsiteX24" fmla="*/ 1153236 w 6252950"/>
                <a:gd name="connsiteY24" fmla="*/ 2920271 h 4136058"/>
                <a:gd name="connsiteX25" fmla="*/ 1187355 w 6252950"/>
                <a:gd name="connsiteY25" fmla="*/ 3022629 h 4136058"/>
                <a:gd name="connsiteX26" fmla="*/ 1419367 w 6252950"/>
                <a:gd name="connsiteY26" fmla="*/ 3172754 h 4136058"/>
                <a:gd name="connsiteX27" fmla="*/ 1521725 w 6252950"/>
                <a:gd name="connsiteY27" fmla="*/ 3131811 h 4136058"/>
                <a:gd name="connsiteX28" fmla="*/ 1644555 w 6252950"/>
                <a:gd name="connsiteY28" fmla="*/ 3131811 h 4136058"/>
                <a:gd name="connsiteX29" fmla="*/ 1985749 w 6252950"/>
                <a:gd name="connsiteY29" fmla="*/ 3459357 h 4136058"/>
                <a:gd name="connsiteX30" fmla="*/ 2060812 w 6252950"/>
                <a:gd name="connsiteY30" fmla="*/ 3616306 h 4136058"/>
                <a:gd name="connsiteX31" fmla="*/ 2122227 w 6252950"/>
                <a:gd name="connsiteY31" fmla="*/ 3705017 h 4136058"/>
                <a:gd name="connsiteX32" fmla="*/ 2067636 w 6252950"/>
                <a:gd name="connsiteY32" fmla="*/ 3848318 h 4136058"/>
                <a:gd name="connsiteX33" fmla="*/ 2122227 w 6252950"/>
                <a:gd name="connsiteY33" fmla="*/ 3889262 h 4136058"/>
                <a:gd name="connsiteX34" fmla="*/ 2081284 w 6252950"/>
                <a:gd name="connsiteY34" fmla="*/ 3984796 h 4136058"/>
                <a:gd name="connsiteX35" fmla="*/ 2204113 w 6252950"/>
                <a:gd name="connsiteY35" fmla="*/ 4073506 h 4136058"/>
                <a:gd name="connsiteX36" fmla="*/ 2333767 w 6252950"/>
                <a:gd name="connsiteY36" fmla="*/ 4032563 h 4136058"/>
                <a:gd name="connsiteX37" fmla="*/ 2490716 w 6252950"/>
                <a:gd name="connsiteY37" fmla="*/ 4134921 h 4136058"/>
                <a:gd name="connsiteX38" fmla="*/ 2606722 w 6252950"/>
                <a:gd name="connsiteY38" fmla="*/ 4039387 h 4136058"/>
                <a:gd name="connsiteX39" fmla="*/ 2627194 w 6252950"/>
                <a:gd name="connsiteY39" fmla="*/ 3943853 h 4136058"/>
                <a:gd name="connsiteX40" fmla="*/ 2709081 w 6252950"/>
                <a:gd name="connsiteY40" fmla="*/ 4025739 h 4136058"/>
                <a:gd name="connsiteX41" fmla="*/ 2736376 w 6252950"/>
                <a:gd name="connsiteY41" fmla="*/ 4032563 h 4136058"/>
                <a:gd name="connsiteX42" fmla="*/ 2811439 w 6252950"/>
                <a:gd name="connsiteY42" fmla="*/ 3998444 h 4136058"/>
                <a:gd name="connsiteX43" fmla="*/ 2866030 w 6252950"/>
                <a:gd name="connsiteY43" fmla="*/ 4066683 h 4136058"/>
                <a:gd name="connsiteX44" fmla="*/ 2927445 w 6252950"/>
                <a:gd name="connsiteY44" fmla="*/ 4066683 h 4136058"/>
                <a:gd name="connsiteX45" fmla="*/ 2900149 w 6252950"/>
                <a:gd name="connsiteY45" fmla="*/ 3930205 h 4136058"/>
                <a:gd name="connsiteX46" fmla="*/ 2920621 w 6252950"/>
                <a:gd name="connsiteY46" fmla="*/ 3861966 h 4136058"/>
                <a:gd name="connsiteX47" fmla="*/ 3016155 w 6252950"/>
                <a:gd name="connsiteY47" fmla="*/ 3691369 h 4136058"/>
                <a:gd name="connsiteX48" fmla="*/ 3152633 w 6252950"/>
                <a:gd name="connsiteY48" fmla="*/ 3766432 h 4136058"/>
                <a:gd name="connsiteX49" fmla="*/ 3207224 w 6252950"/>
                <a:gd name="connsiteY49" fmla="*/ 3739136 h 4136058"/>
                <a:gd name="connsiteX50" fmla="*/ 3173105 w 6252950"/>
                <a:gd name="connsiteY50" fmla="*/ 3636778 h 4136058"/>
                <a:gd name="connsiteX51" fmla="*/ 3214048 w 6252950"/>
                <a:gd name="connsiteY51" fmla="*/ 3541244 h 4136058"/>
                <a:gd name="connsiteX52" fmla="*/ 3179928 w 6252950"/>
                <a:gd name="connsiteY52" fmla="*/ 3507124 h 4136058"/>
                <a:gd name="connsiteX53" fmla="*/ 3207224 w 6252950"/>
                <a:gd name="connsiteY53" fmla="*/ 3404766 h 4136058"/>
                <a:gd name="connsiteX54" fmla="*/ 3193576 w 6252950"/>
                <a:gd name="connsiteY54" fmla="*/ 3275112 h 4136058"/>
                <a:gd name="connsiteX55" fmla="*/ 3234519 w 6252950"/>
                <a:gd name="connsiteY55" fmla="*/ 3261465 h 4136058"/>
                <a:gd name="connsiteX56" fmla="*/ 3398293 w 6252950"/>
                <a:gd name="connsiteY56" fmla="*/ 3316056 h 4136058"/>
                <a:gd name="connsiteX57" fmla="*/ 3459708 w 6252950"/>
                <a:gd name="connsiteY57" fmla="*/ 3404766 h 4136058"/>
                <a:gd name="connsiteX58" fmla="*/ 3514299 w 6252950"/>
                <a:gd name="connsiteY58" fmla="*/ 3343351 h 4136058"/>
                <a:gd name="connsiteX59" fmla="*/ 3643952 w 6252950"/>
                <a:gd name="connsiteY59" fmla="*/ 3322880 h 4136058"/>
                <a:gd name="connsiteX60" fmla="*/ 3766782 w 6252950"/>
                <a:gd name="connsiteY60" fmla="*/ 3418414 h 4136058"/>
                <a:gd name="connsiteX61" fmla="*/ 3882788 w 6252950"/>
                <a:gd name="connsiteY61" fmla="*/ 3479829 h 4136058"/>
                <a:gd name="connsiteX62" fmla="*/ 4107976 w 6252950"/>
                <a:gd name="connsiteY62" fmla="*/ 3316056 h 4136058"/>
                <a:gd name="connsiteX63" fmla="*/ 4223982 w 6252950"/>
                <a:gd name="connsiteY63" fmla="*/ 3043100 h 4136058"/>
                <a:gd name="connsiteX64" fmla="*/ 4217158 w 6252950"/>
                <a:gd name="connsiteY64" fmla="*/ 2722378 h 4136058"/>
                <a:gd name="connsiteX65" fmla="*/ 4264925 w 6252950"/>
                <a:gd name="connsiteY65" fmla="*/ 2579077 h 4136058"/>
                <a:gd name="connsiteX66" fmla="*/ 4449170 w 6252950"/>
                <a:gd name="connsiteY66" fmla="*/ 2579077 h 4136058"/>
                <a:gd name="connsiteX67" fmla="*/ 4667534 w 6252950"/>
                <a:gd name="connsiteY67" fmla="*/ 2497190 h 4136058"/>
                <a:gd name="connsiteX68" fmla="*/ 4804012 w 6252950"/>
                <a:gd name="connsiteY68" fmla="*/ 2428951 h 4136058"/>
                <a:gd name="connsiteX69" fmla="*/ 4885899 w 6252950"/>
                <a:gd name="connsiteY69" fmla="*/ 2415303 h 4136058"/>
                <a:gd name="connsiteX70" fmla="*/ 5042848 w 6252950"/>
                <a:gd name="connsiteY70" fmla="*/ 2490366 h 4136058"/>
                <a:gd name="connsiteX71" fmla="*/ 5213445 w 6252950"/>
                <a:gd name="connsiteY71" fmla="*/ 2476718 h 4136058"/>
                <a:gd name="connsiteX72" fmla="*/ 5356746 w 6252950"/>
                <a:gd name="connsiteY72" fmla="*/ 2340241 h 4136058"/>
                <a:gd name="connsiteX73" fmla="*/ 5527343 w 6252950"/>
                <a:gd name="connsiteY73" fmla="*/ 2087757 h 4136058"/>
                <a:gd name="connsiteX74" fmla="*/ 5807122 w 6252950"/>
                <a:gd name="connsiteY74" fmla="*/ 2019518 h 4136058"/>
                <a:gd name="connsiteX75" fmla="*/ 6100549 w 6252950"/>
                <a:gd name="connsiteY75" fmla="*/ 1971751 h 4136058"/>
                <a:gd name="connsiteX76" fmla="*/ 6237027 w 6252950"/>
                <a:gd name="connsiteY76" fmla="*/ 1814802 h 4136058"/>
                <a:gd name="connsiteX77" fmla="*/ 6196084 w 6252950"/>
                <a:gd name="connsiteY77" fmla="*/ 1651029 h 4136058"/>
                <a:gd name="connsiteX78" fmla="*/ 6121021 w 6252950"/>
                <a:gd name="connsiteY78" fmla="*/ 1603262 h 4136058"/>
                <a:gd name="connsiteX79" fmla="*/ 6080078 w 6252950"/>
                <a:gd name="connsiteY79" fmla="*/ 1412193 h 4136058"/>
                <a:gd name="connsiteX80" fmla="*/ 5848066 w 6252950"/>
                <a:gd name="connsiteY80" fmla="*/ 1255244 h 4136058"/>
                <a:gd name="connsiteX81" fmla="*/ 5711588 w 6252950"/>
                <a:gd name="connsiteY81" fmla="*/ 1077823 h 4136058"/>
                <a:gd name="connsiteX82" fmla="*/ 5479576 w 6252950"/>
                <a:gd name="connsiteY82" fmla="*/ 982288 h 4136058"/>
                <a:gd name="connsiteX83" fmla="*/ 5254388 w 6252950"/>
                <a:gd name="connsiteY83" fmla="*/ 961817 h 4136058"/>
                <a:gd name="connsiteX84" fmla="*/ 5124734 w 6252950"/>
                <a:gd name="connsiteY84" fmla="*/ 1043703 h 4136058"/>
                <a:gd name="connsiteX85" fmla="*/ 5124734 w 6252950"/>
                <a:gd name="connsiteY85" fmla="*/ 1118766 h 4136058"/>
                <a:gd name="connsiteX86" fmla="*/ 5008728 w 6252950"/>
                <a:gd name="connsiteY86" fmla="*/ 1207477 h 4136058"/>
                <a:gd name="connsiteX87" fmla="*/ 4920018 w 6252950"/>
                <a:gd name="connsiteY87" fmla="*/ 1187005 h 4136058"/>
                <a:gd name="connsiteX88" fmla="*/ 4797188 w 6252950"/>
                <a:gd name="connsiteY88" fmla="*/ 975465 h 4136058"/>
                <a:gd name="connsiteX89" fmla="*/ 4660710 w 6252950"/>
                <a:gd name="connsiteY89" fmla="*/ 879930 h 4136058"/>
                <a:gd name="connsiteX90" fmla="*/ 4592472 w 6252950"/>
                <a:gd name="connsiteY90" fmla="*/ 722981 h 4136058"/>
                <a:gd name="connsiteX91" fmla="*/ 4537881 w 6252950"/>
                <a:gd name="connsiteY91" fmla="*/ 736629 h 4136058"/>
                <a:gd name="connsiteX92" fmla="*/ 4449170 w 6252950"/>
                <a:gd name="connsiteY92" fmla="*/ 695686 h 4136058"/>
                <a:gd name="connsiteX93" fmla="*/ 4517409 w 6252950"/>
                <a:gd name="connsiteY93" fmla="*/ 545560 h 4136058"/>
                <a:gd name="connsiteX94" fmla="*/ 4612943 w 6252950"/>
                <a:gd name="connsiteY94" fmla="*/ 552384 h 4136058"/>
                <a:gd name="connsiteX95" fmla="*/ 4688006 w 6252950"/>
                <a:gd name="connsiteY95" fmla="*/ 374963 h 4136058"/>
                <a:gd name="connsiteX96" fmla="*/ 4558352 w 6252950"/>
                <a:gd name="connsiteY96" fmla="*/ 231662 h 4136058"/>
                <a:gd name="connsiteX97" fmla="*/ 4467758 w 6252950"/>
                <a:gd name="connsiteY97" fmla="*/ 249385 h 4136058"/>
                <a:gd name="connsiteX98" fmla="*/ 4394579 w 6252950"/>
                <a:gd name="connsiteY98" fmla="*/ 265781 h 4136058"/>
                <a:gd name="connsiteX99" fmla="*/ 4318806 w 6252950"/>
                <a:gd name="connsiteY99" fmla="*/ 356962 h 4136058"/>
                <a:gd name="connsiteX100" fmla="*/ 4194680 w 6252950"/>
                <a:gd name="connsiteY100" fmla="*/ 406612 h 4136058"/>
                <a:gd name="connsiteX101" fmla="*/ 3957851 w 6252950"/>
                <a:gd name="connsiteY101" fmla="*/ 313548 h 4136058"/>
                <a:gd name="connsiteX102" fmla="*/ 3623481 w 6252950"/>
                <a:gd name="connsiteY102" fmla="*/ 149775 h 4136058"/>
                <a:gd name="connsiteX103" fmla="*/ 3432412 w 6252950"/>
                <a:gd name="connsiteY103" fmla="*/ 170247 h 4136058"/>
                <a:gd name="connsiteX104" fmla="*/ 3227696 w 6252950"/>
                <a:gd name="connsiteY104" fmla="*/ 81536 h 4136058"/>
                <a:gd name="connsiteX105" fmla="*/ 3199658 w 6252950"/>
                <a:gd name="connsiteY105" fmla="*/ 154036 h 4136058"/>
                <a:gd name="connsiteX106" fmla="*/ 3015476 w 6252950"/>
                <a:gd name="connsiteY106" fmla="*/ 30093 h 4136058"/>
                <a:gd name="connsiteX107" fmla="*/ 2938623 w 6252950"/>
                <a:gd name="connsiteY107" fmla="*/ 15398 h 4136058"/>
                <a:gd name="connsiteX108" fmla="*/ 2879678 w 6252950"/>
                <a:gd name="connsiteY108" fmla="*/ 122480 h 4136058"/>
                <a:gd name="connsiteX109" fmla="*/ 2982036 w 6252950"/>
                <a:gd name="connsiteY109" fmla="*/ 340844 h 4136058"/>
                <a:gd name="connsiteX110" fmla="*/ 3179928 w 6252950"/>
                <a:gd name="connsiteY110" fmla="*/ 327196 h 4136058"/>
                <a:gd name="connsiteX111" fmla="*/ 3418764 w 6252950"/>
                <a:gd name="connsiteY111" fmla="*/ 299900 h 4136058"/>
                <a:gd name="connsiteX112" fmla="*/ 3630305 w 6252950"/>
                <a:gd name="connsiteY112" fmla="*/ 409083 h 4136058"/>
                <a:gd name="connsiteX113" fmla="*/ 3650776 w 6252950"/>
                <a:gd name="connsiteY113" fmla="*/ 497793 h 4136058"/>
                <a:gd name="connsiteX114" fmla="*/ 3562066 w 6252950"/>
                <a:gd name="connsiteY114" fmla="*/ 525088 h 4136058"/>
                <a:gd name="connsiteX115" fmla="*/ 3521122 w 6252950"/>
                <a:gd name="connsiteY115" fmla="*/ 559208 h 4136058"/>
                <a:gd name="connsiteX116" fmla="*/ 3643952 w 6252950"/>
                <a:gd name="connsiteY116" fmla="*/ 634271 h 4136058"/>
                <a:gd name="connsiteX117" fmla="*/ 3910084 w 6252950"/>
                <a:gd name="connsiteY117" fmla="*/ 716157 h 4136058"/>
                <a:gd name="connsiteX118" fmla="*/ 4067033 w 6252950"/>
                <a:gd name="connsiteY118" fmla="*/ 804868 h 4136058"/>
                <a:gd name="connsiteX119" fmla="*/ 4183039 w 6252950"/>
                <a:gd name="connsiteY119" fmla="*/ 811691 h 4136058"/>
                <a:gd name="connsiteX120" fmla="*/ 4326340 w 6252950"/>
                <a:gd name="connsiteY120" fmla="*/ 763924 h 4136058"/>
                <a:gd name="connsiteX121" fmla="*/ 4517409 w 6252950"/>
                <a:gd name="connsiteY121" fmla="*/ 866283 h 4136058"/>
                <a:gd name="connsiteX122" fmla="*/ 4701654 w 6252950"/>
                <a:gd name="connsiteY122" fmla="*/ 1139238 h 4136058"/>
                <a:gd name="connsiteX123" fmla="*/ 4728949 w 6252950"/>
                <a:gd name="connsiteY123" fmla="*/ 1364426 h 4136058"/>
                <a:gd name="connsiteX124" fmla="*/ 4565176 w 6252950"/>
                <a:gd name="connsiteY124" fmla="*/ 1535023 h 4136058"/>
                <a:gd name="connsiteX125" fmla="*/ 4503761 w 6252950"/>
                <a:gd name="connsiteY125" fmla="*/ 1521375 h 4136058"/>
                <a:gd name="connsiteX126" fmla="*/ 4217158 w 6252950"/>
                <a:gd name="connsiteY126" fmla="*/ 1712444 h 4136058"/>
                <a:gd name="connsiteX127" fmla="*/ 3821373 w 6252950"/>
                <a:gd name="connsiteY127" fmla="*/ 2060462 h 4136058"/>
                <a:gd name="connsiteX128" fmla="*/ 3712191 w 6252950"/>
                <a:gd name="connsiteY128" fmla="*/ 2196939 h 4136058"/>
                <a:gd name="connsiteX129" fmla="*/ 3582537 w 6252950"/>
                <a:gd name="connsiteY129" fmla="*/ 2579077 h 4136058"/>
                <a:gd name="connsiteX130" fmla="*/ 3459708 w 6252950"/>
                <a:gd name="connsiteY130" fmla="*/ 2681435 h 4136058"/>
                <a:gd name="connsiteX131" fmla="*/ 3248167 w 6252950"/>
                <a:gd name="connsiteY131" fmla="*/ 2620020 h 4136058"/>
                <a:gd name="connsiteX132" fmla="*/ 3043451 w 6252950"/>
                <a:gd name="connsiteY132" fmla="*/ 2585900 h 4136058"/>
                <a:gd name="connsiteX133" fmla="*/ 2750024 w 6252950"/>
                <a:gd name="connsiteY133" fmla="*/ 2442599 h 4136058"/>
                <a:gd name="connsiteX134" fmla="*/ 2688609 w 6252950"/>
                <a:gd name="connsiteY134" fmla="*/ 2319769 h 4136058"/>
                <a:gd name="connsiteX135" fmla="*/ 2449773 w 6252950"/>
                <a:gd name="connsiteY135" fmla="*/ 2326593 h 4136058"/>
                <a:gd name="connsiteX136" fmla="*/ 2286000 w 6252950"/>
                <a:gd name="connsiteY136" fmla="*/ 2319769 h 4136058"/>
                <a:gd name="connsiteX137" fmla="*/ 2094931 w 6252950"/>
                <a:gd name="connsiteY137" fmla="*/ 2142348 h 4136058"/>
                <a:gd name="connsiteX138" fmla="*/ 1958454 w 6252950"/>
                <a:gd name="connsiteY138" fmla="*/ 2115053 h 4136058"/>
                <a:gd name="connsiteX139" fmla="*/ 1869743 w 6252950"/>
                <a:gd name="connsiteY139" fmla="*/ 2251530 h 4136058"/>
                <a:gd name="connsiteX140" fmla="*/ 1808328 w 6252950"/>
                <a:gd name="connsiteY140" fmla="*/ 2572253 h 4136058"/>
                <a:gd name="connsiteX141" fmla="*/ 1685499 w 6252950"/>
                <a:gd name="connsiteY141" fmla="*/ 2708730 h 4136058"/>
                <a:gd name="connsiteX142" fmla="*/ 1569493 w 6252950"/>
                <a:gd name="connsiteY142" fmla="*/ 2756497 h 4136058"/>
                <a:gd name="connsiteX143" fmla="*/ 1235122 w 6252950"/>
                <a:gd name="connsiteY143" fmla="*/ 2538133 h 4136058"/>
                <a:gd name="connsiteX144" fmla="*/ 1166884 w 6252950"/>
                <a:gd name="connsiteY144" fmla="*/ 2442599 h 4136058"/>
                <a:gd name="connsiteX145" fmla="*/ 1037230 w 6252950"/>
                <a:gd name="connsiteY145" fmla="*/ 2381184 h 4136058"/>
                <a:gd name="connsiteX146" fmla="*/ 1009934 w 6252950"/>
                <a:gd name="connsiteY146" fmla="*/ 2196939 h 4136058"/>
                <a:gd name="connsiteX147" fmla="*/ 928048 w 6252950"/>
                <a:gd name="connsiteY147" fmla="*/ 2012694 h 4136058"/>
                <a:gd name="connsiteX148" fmla="*/ 921224 w 6252950"/>
                <a:gd name="connsiteY148" fmla="*/ 1876217 h 4136058"/>
                <a:gd name="connsiteX149" fmla="*/ 1037230 w 6252950"/>
                <a:gd name="connsiteY149" fmla="*/ 1828450 h 4136058"/>
                <a:gd name="connsiteX150" fmla="*/ 1139588 w 6252950"/>
                <a:gd name="connsiteY150" fmla="*/ 1746563 h 4136058"/>
                <a:gd name="connsiteX151" fmla="*/ 1146412 w 6252950"/>
                <a:gd name="connsiteY151" fmla="*/ 1541847 h 4136058"/>
                <a:gd name="connsiteX152" fmla="*/ 1057702 w 6252950"/>
                <a:gd name="connsiteY152" fmla="*/ 1330306 h 4136058"/>
                <a:gd name="connsiteX153" fmla="*/ 1009934 w 6252950"/>
                <a:gd name="connsiteY153" fmla="*/ 1091471 h 4136058"/>
                <a:gd name="connsiteX154" fmla="*/ 921224 w 6252950"/>
                <a:gd name="connsiteY154" fmla="*/ 968641 h 4136058"/>
                <a:gd name="connsiteX155" fmla="*/ 818866 w 6252950"/>
                <a:gd name="connsiteY155" fmla="*/ 900402 h 4136058"/>
                <a:gd name="connsiteX156" fmla="*/ 627797 w 6252950"/>
                <a:gd name="connsiteY156" fmla="*/ 838987 h 4136058"/>
                <a:gd name="connsiteX157" fmla="*/ 586854 w 6252950"/>
                <a:gd name="connsiteY157" fmla="*/ 763924 h 4136058"/>
                <a:gd name="connsiteX158" fmla="*/ 491319 w 6252950"/>
                <a:gd name="connsiteY158" fmla="*/ 668390 h 4136058"/>
                <a:gd name="connsiteX159" fmla="*/ 395785 w 6252950"/>
                <a:gd name="connsiteY159" fmla="*/ 791220 h 4136058"/>
                <a:gd name="connsiteX160" fmla="*/ 334370 w 6252950"/>
                <a:gd name="connsiteY160" fmla="*/ 825339 h 4136058"/>
                <a:gd name="connsiteX161" fmla="*/ 279779 w 6252950"/>
                <a:gd name="connsiteY161" fmla="*/ 1036880 h 4136058"/>
                <a:gd name="connsiteX162" fmla="*/ 191069 w 6252950"/>
                <a:gd name="connsiteY162" fmla="*/ 920874 h 4136058"/>
                <a:gd name="connsiteX163" fmla="*/ 136478 w 6252950"/>
                <a:gd name="connsiteY163" fmla="*/ 893578 h 4136058"/>
                <a:gd name="connsiteX164" fmla="*/ 88710 w 6252950"/>
                <a:gd name="connsiteY164" fmla="*/ 818515 h 4136058"/>
                <a:gd name="connsiteX165" fmla="*/ 34119 w 6252950"/>
                <a:gd name="connsiteY165" fmla="*/ 811691 h 4136058"/>
                <a:gd name="connsiteX0" fmla="*/ 34119 w 6252950"/>
                <a:gd name="connsiteY0" fmla="*/ 811691 h 4136058"/>
                <a:gd name="connsiteX1" fmla="*/ 20472 w 6252950"/>
                <a:gd name="connsiteY1" fmla="*/ 873106 h 4136058"/>
                <a:gd name="connsiteX2" fmla="*/ 61415 w 6252950"/>
                <a:gd name="connsiteY2" fmla="*/ 914050 h 4136058"/>
                <a:gd name="connsiteX3" fmla="*/ 13648 w 6252950"/>
                <a:gd name="connsiteY3" fmla="*/ 948169 h 4136058"/>
                <a:gd name="connsiteX4" fmla="*/ 143302 w 6252950"/>
                <a:gd name="connsiteY4" fmla="*/ 1077823 h 4136058"/>
                <a:gd name="connsiteX5" fmla="*/ 116006 w 6252950"/>
                <a:gd name="connsiteY5" fmla="*/ 1234772 h 4136058"/>
                <a:gd name="connsiteX6" fmla="*/ 197893 w 6252950"/>
                <a:gd name="connsiteY6" fmla="*/ 1275715 h 4136058"/>
                <a:gd name="connsiteX7" fmla="*/ 293427 w 6252950"/>
                <a:gd name="connsiteY7" fmla="*/ 1432665 h 4136058"/>
                <a:gd name="connsiteX8" fmla="*/ 388961 w 6252950"/>
                <a:gd name="connsiteY8" fmla="*/ 1446312 h 4136058"/>
                <a:gd name="connsiteX9" fmla="*/ 436728 w 6252950"/>
                <a:gd name="connsiteY9" fmla="*/ 1459960 h 4136058"/>
                <a:gd name="connsiteX10" fmla="*/ 409433 w 6252950"/>
                <a:gd name="connsiteY10" fmla="*/ 1528199 h 4136058"/>
                <a:gd name="connsiteX11" fmla="*/ 464024 w 6252950"/>
                <a:gd name="connsiteY11" fmla="*/ 1569142 h 4136058"/>
                <a:gd name="connsiteX12" fmla="*/ 464024 w 6252950"/>
                <a:gd name="connsiteY12" fmla="*/ 1651029 h 4136058"/>
                <a:gd name="connsiteX13" fmla="*/ 388961 w 6252950"/>
                <a:gd name="connsiteY13" fmla="*/ 1821626 h 4136058"/>
                <a:gd name="connsiteX14" fmla="*/ 313899 w 6252950"/>
                <a:gd name="connsiteY14" fmla="*/ 1848921 h 4136058"/>
                <a:gd name="connsiteX15" fmla="*/ 348018 w 6252950"/>
                <a:gd name="connsiteY15" fmla="*/ 1951280 h 4136058"/>
                <a:gd name="connsiteX16" fmla="*/ 443552 w 6252950"/>
                <a:gd name="connsiteY16" fmla="*/ 2019518 h 4136058"/>
                <a:gd name="connsiteX17" fmla="*/ 511791 w 6252950"/>
                <a:gd name="connsiteY17" fmla="*/ 2231059 h 4136058"/>
                <a:gd name="connsiteX18" fmla="*/ 566382 w 6252950"/>
                <a:gd name="connsiteY18" fmla="*/ 2285650 h 4136058"/>
                <a:gd name="connsiteX19" fmla="*/ 600502 w 6252950"/>
                <a:gd name="connsiteY19" fmla="*/ 2435775 h 4136058"/>
                <a:gd name="connsiteX20" fmla="*/ 818866 w 6252950"/>
                <a:gd name="connsiteY20" fmla="*/ 2695083 h 4136058"/>
                <a:gd name="connsiteX21" fmla="*/ 859809 w 6252950"/>
                <a:gd name="connsiteY21" fmla="*/ 2620020 h 4136058"/>
                <a:gd name="connsiteX22" fmla="*/ 1016758 w 6252950"/>
                <a:gd name="connsiteY22" fmla="*/ 2708730 h 4136058"/>
                <a:gd name="connsiteX23" fmla="*/ 1003110 w 6252950"/>
                <a:gd name="connsiteY23" fmla="*/ 2790617 h 4136058"/>
                <a:gd name="connsiteX24" fmla="*/ 1153236 w 6252950"/>
                <a:gd name="connsiteY24" fmla="*/ 2920271 h 4136058"/>
                <a:gd name="connsiteX25" fmla="*/ 1187355 w 6252950"/>
                <a:gd name="connsiteY25" fmla="*/ 3022629 h 4136058"/>
                <a:gd name="connsiteX26" fmla="*/ 1419367 w 6252950"/>
                <a:gd name="connsiteY26" fmla="*/ 3172754 h 4136058"/>
                <a:gd name="connsiteX27" fmla="*/ 1521725 w 6252950"/>
                <a:gd name="connsiteY27" fmla="*/ 3131811 h 4136058"/>
                <a:gd name="connsiteX28" fmla="*/ 1644555 w 6252950"/>
                <a:gd name="connsiteY28" fmla="*/ 3131811 h 4136058"/>
                <a:gd name="connsiteX29" fmla="*/ 1985749 w 6252950"/>
                <a:gd name="connsiteY29" fmla="*/ 3459357 h 4136058"/>
                <a:gd name="connsiteX30" fmla="*/ 2060812 w 6252950"/>
                <a:gd name="connsiteY30" fmla="*/ 3616306 h 4136058"/>
                <a:gd name="connsiteX31" fmla="*/ 2122227 w 6252950"/>
                <a:gd name="connsiteY31" fmla="*/ 3705017 h 4136058"/>
                <a:gd name="connsiteX32" fmla="*/ 2067636 w 6252950"/>
                <a:gd name="connsiteY32" fmla="*/ 3848318 h 4136058"/>
                <a:gd name="connsiteX33" fmla="*/ 2122227 w 6252950"/>
                <a:gd name="connsiteY33" fmla="*/ 3889262 h 4136058"/>
                <a:gd name="connsiteX34" fmla="*/ 2081284 w 6252950"/>
                <a:gd name="connsiteY34" fmla="*/ 3984796 h 4136058"/>
                <a:gd name="connsiteX35" fmla="*/ 2204113 w 6252950"/>
                <a:gd name="connsiteY35" fmla="*/ 4073506 h 4136058"/>
                <a:gd name="connsiteX36" fmla="*/ 2333767 w 6252950"/>
                <a:gd name="connsiteY36" fmla="*/ 4032563 h 4136058"/>
                <a:gd name="connsiteX37" fmla="*/ 2490716 w 6252950"/>
                <a:gd name="connsiteY37" fmla="*/ 4134921 h 4136058"/>
                <a:gd name="connsiteX38" fmla="*/ 2606722 w 6252950"/>
                <a:gd name="connsiteY38" fmla="*/ 4039387 h 4136058"/>
                <a:gd name="connsiteX39" fmla="*/ 2627194 w 6252950"/>
                <a:gd name="connsiteY39" fmla="*/ 3943853 h 4136058"/>
                <a:gd name="connsiteX40" fmla="*/ 2709081 w 6252950"/>
                <a:gd name="connsiteY40" fmla="*/ 4025739 h 4136058"/>
                <a:gd name="connsiteX41" fmla="*/ 2736376 w 6252950"/>
                <a:gd name="connsiteY41" fmla="*/ 4032563 h 4136058"/>
                <a:gd name="connsiteX42" fmla="*/ 2811439 w 6252950"/>
                <a:gd name="connsiteY42" fmla="*/ 3998444 h 4136058"/>
                <a:gd name="connsiteX43" fmla="*/ 2866030 w 6252950"/>
                <a:gd name="connsiteY43" fmla="*/ 4066683 h 4136058"/>
                <a:gd name="connsiteX44" fmla="*/ 2927445 w 6252950"/>
                <a:gd name="connsiteY44" fmla="*/ 4066683 h 4136058"/>
                <a:gd name="connsiteX45" fmla="*/ 2900149 w 6252950"/>
                <a:gd name="connsiteY45" fmla="*/ 3930205 h 4136058"/>
                <a:gd name="connsiteX46" fmla="*/ 2920621 w 6252950"/>
                <a:gd name="connsiteY46" fmla="*/ 3861966 h 4136058"/>
                <a:gd name="connsiteX47" fmla="*/ 3016155 w 6252950"/>
                <a:gd name="connsiteY47" fmla="*/ 3691369 h 4136058"/>
                <a:gd name="connsiteX48" fmla="*/ 3152633 w 6252950"/>
                <a:gd name="connsiteY48" fmla="*/ 3766432 h 4136058"/>
                <a:gd name="connsiteX49" fmla="*/ 3207224 w 6252950"/>
                <a:gd name="connsiteY49" fmla="*/ 3739136 h 4136058"/>
                <a:gd name="connsiteX50" fmla="*/ 3173105 w 6252950"/>
                <a:gd name="connsiteY50" fmla="*/ 3636778 h 4136058"/>
                <a:gd name="connsiteX51" fmla="*/ 3214048 w 6252950"/>
                <a:gd name="connsiteY51" fmla="*/ 3541244 h 4136058"/>
                <a:gd name="connsiteX52" fmla="*/ 3179928 w 6252950"/>
                <a:gd name="connsiteY52" fmla="*/ 3507124 h 4136058"/>
                <a:gd name="connsiteX53" fmla="*/ 3207224 w 6252950"/>
                <a:gd name="connsiteY53" fmla="*/ 3404766 h 4136058"/>
                <a:gd name="connsiteX54" fmla="*/ 3193576 w 6252950"/>
                <a:gd name="connsiteY54" fmla="*/ 3275112 h 4136058"/>
                <a:gd name="connsiteX55" fmla="*/ 3234519 w 6252950"/>
                <a:gd name="connsiteY55" fmla="*/ 3261465 h 4136058"/>
                <a:gd name="connsiteX56" fmla="*/ 3398293 w 6252950"/>
                <a:gd name="connsiteY56" fmla="*/ 3316056 h 4136058"/>
                <a:gd name="connsiteX57" fmla="*/ 3459708 w 6252950"/>
                <a:gd name="connsiteY57" fmla="*/ 3404766 h 4136058"/>
                <a:gd name="connsiteX58" fmla="*/ 3514299 w 6252950"/>
                <a:gd name="connsiteY58" fmla="*/ 3343351 h 4136058"/>
                <a:gd name="connsiteX59" fmla="*/ 3643952 w 6252950"/>
                <a:gd name="connsiteY59" fmla="*/ 3322880 h 4136058"/>
                <a:gd name="connsiteX60" fmla="*/ 3766782 w 6252950"/>
                <a:gd name="connsiteY60" fmla="*/ 3418414 h 4136058"/>
                <a:gd name="connsiteX61" fmla="*/ 3882788 w 6252950"/>
                <a:gd name="connsiteY61" fmla="*/ 3479829 h 4136058"/>
                <a:gd name="connsiteX62" fmla="*/ 4107976 w 6252950"/>
                <a:gd name="connsiteY62" fmla="*/ 3316056 h 4136058"/>
                <a:gd name="connsiteX63" fmla="*/ 4223982 w 6252950"/>
                <a:gd name="connsiteY63" fmla="*/ 3043100 h 4136058"/>
                <a:gd name="connsiteX64" fmla="*/ 4217158 w 6252950"/>
                <a:gd name="connsiteY64" fmla="*/ 2722378 h 4136058"/>
                <a:gd name="connsiteX65" fmla="*/ 4264925 w 6252950"/>
                <a:gd name="connsiteY65" fmla="*/ 2579077 h 4136058"/>
                <a:gd name="connsiteX66" fmla="*/ 4449170 w 6252950"/>
                <a:gd name="connsiteY66" fmla="*/ 2579077 h 4136058"/>
                <a:gd name="connsiteX67" fmla="*/ 4667534 w 6252950"/>
                <a:gd name="connsiteY67" fmla="*/ 2497190 h 4136058"/>
                <a:gd name="connsiteX68" fmla="*/ 4804012 w 6252950"/>
                <a:gd name="connsiteY68" fmla="*/ 2428951 h 4136058"/>
                <a:gd name="connsiteX69" fmla="*/ 4885899 w 6252950"/>
                <a:gd name="connsiteY69" fmla="*/ 2415303 h 4136058"/>
                <a:gd name="connsiteX70" fmla="*/ 5042848 w 6252950"/>
                <a:gd name="connsiteY70" fmla="*/ 2490366 h 4136058"/>
                <a:gd name="connsiteX71" fmla="*/ 5213445 w 6252950"/>
                <a:gd name="connsiteY71" fmla="*/ 2476718 h 4136058"/>
                <a:gd name="connsiteX72" fmla="*/ 5356746 w 6252950"/>
                <a:gd name="connsiteY72" fmla="*/ 2340241 h 4136058"/>
                <a:gd name="connsiteX73" fmla="*/ 5527343 w 6252950"/>
                <a:gd name="connsiteY73" fmla="*/ 2087757 h 4136058"/>
                <a:gd name="connsiteX74" fmla="*/ 5807122 w 6252950"/>
                <a:gd name="connsiteY74" fmla="*/ 2019518 h 4136058"/>
                <a:gd name="connsiteX75" fmla="*/ 6100549 w 6252950"/>
                <a:gd name="connsiteY75" fmla="*/ 1971751 h 4136058"/>
                <a:gd name="connsiteX76" fmla="*/ 6237027 w 6252950"/>
                <a:gd name="connsiteY76" fmla="*/ 1814802 h 4136058"/>
                <a:gd name="connsiteX77" fmla="*/ 6196084 w 6252950"/>
                <a:gd name="connsiteY77" fmla="*/ 1651029 h 4136058"/>
                <a:gd name="connsiteX78" fmla="*/ 6121021 w 6252950"/>
                <a:gd name="connsiteY78" fmla="*/ 1603262 h 4136058"/>
                <a:gd name="connsiteX79" fmla="*/ 6080078 w 6252950"/>
                <a:gd name="connsiteY79" fmla="*/ 1412193 h 4136058"/>
                <a:gd name="connsiteX80" fmla="*/ 5848066 w 6252950"/>
                <a:gd name="connsiteY80" fmla="*/ 1255244 h 4136058"/>
                <a:gd name="connsiteX81" fmla="*/ 5711588 w 6252950"/>
                <a:gd name="connsiteY81" fmla="*/ 1077823 h 4136058"/>
                <a:gd name="connsiteX82" fmla="*/ 5479576 w 6252950"/>
                <a:gd name="connsiteY82" fmla="*/ 982288 h 4136058"/>
                <a:gd name="connsiteX83" fmla="*/ 5254388 w 6252950"/>
                <a:gd name="connsiteY83" fmla="*/ 961817 h 4136058"/>
                <a:gd name="connsiteX84" fmla="*/ 5124734 w 6252950"/>
                <a:gd name="connsiteY84" fmla="*/ 1043703 h 4136058"/>
                <a:gd name="connsiteX85" fmla="*/ 5124734 w 6252950"/>
                <a:gd name="connsiteY85" fmla="*/ 1118766 h 4136058"/>
                <a:gd name="connsiteX86" fmla="*/ 5008728 w 6252950"/>
                <a:gd name="connsiteY86" fmla="*/ 1207477 h 4136058"/>
                <a:gd name="connsiteX87" fmla="*/ 4920018 w 6252950"/>
                <a:gd name="connsiteY87" fmla="*/ 1187005 h 4136058"/>
                <a:gd name="connsiteX88" fmla="*/ 4797188 w 6252950"/>
                <a:gd name="connsiteY88" fmla="*/ 975465 h 4136058"/>
                <a:gd name="connsiteX89" fmla="*/ 4660710 w 6252950"/>
                <a:gd name="connsiteY89" fmla="*/ 879930 h 4136058"/>
                <a:gd name="connsiteX90" fmla="*/ 4592472 w 6252950"/>
                <a:gd name="connsiteY90" fmla="*/ 722981 h 4136058"/>
                <a:gd name="connsiteX91" fmla="*/ 4537881 w 6252950"/>
                <a:gd name="connsiteY91" fmla="*/ 736629 h 4136058"/>
                <a:gd name="connsiteX92" fmla="*/ 4449170 w 6252950"/>
                <a:gd name="connsiteY92" fmla="*/ 695686 h 4136058"/>
                <a:gd name="connsiteX93" fmla="*/ 4517409 w 6252950"/>
                <a:gd name="connsiteY93" fmla="*/ 545560 h 4136058"/>
                <a:gd name="connsiteX94" fmla="*/ 4612943 w 6252950"/>
                <a:gd name="connsiteY94" fmla="*/ 552384 h 4136058"/>
                <a:gd name="connsiteX95" fmla="*/ 4688006 w 6252950"/>
                <a:gd name="connsiteY95" fmla="*/ 374963 h 4136058"/>
                <a:gd name="connsiteX96" fmla="*/ 4558352 w 6252950"/>
                <a:gd name="connsiteY96" fmla="*/ 231662 h 4136058"/>
                <a:gd name="connsiteX97" fmla="*/ 4467758 w 6252950"/>
                <a:gd name="connsiteY97" fmla="*/ 249385 h 4136058"/>
                <a:gd name="connsiteX98" fmla="*/ 4394579 w 6252950"/>
                <a:gd name="connsiteY98" fmla="*/ 265781 h 4136058"/>
                <a:gd name="connsiteX99" fmla="*/ 4318806 w 6252950"/>
                <a:gd name="connsiteY99" fmla="*/ 356962 h 4136058"/>
                <a:gd name="connsiteX100" fmla="*/ 4194680 w 6252950"/>
                <a:gd name="connsiteY100" fmla="*/ 406612 h 4136058"/>
                <a:gd name="connsiteX101" fmla="*/ 3957851 w 6252950"/>
                <a:gd name="connsiteY101" fmla="*/ 313548 h 4136058"/>
                <a:gd name="connsiteX102" fmla="*/ 3623481 w 6252950"/>
                <a:gd name="connsiteY102" fmla="*/ 149775 h 4136058"/>
                <a:gd name="connsiteX103" fmla="*/ 3432412 w 6252950"/>
                <a:gd name="connsiteY103" fmla="*/ 170247 h 4136058"/>
                <a:gd name="connsiteX104" fmla="*/ 3227696 w 6252950"/>
                <a:gd name="connsiteY104" fmla="*/ 81536 h 4136058"/>
                <a:gd name="connsiteX105" fmla="*/ 3199658 w 6252950"/>
                <a:gd name="connsiteY105" fmla="*/ 154036 h 4136058"/>
                <a:gd name="connsiteX106" fmla="*/ 3114777 w 6252950"/>
                <a:gd name="connsiteY106" fmla="*/ 137669 h 4136058"/>
                <a:gd name="connsiteX107" fmla="*/ 3015476 w 6252950"/>
                <a:gd name="connsiteY107" fmla="*/ 30093 h 4136058"/>
                <a:gd name="connsiteX108" fmla="*/ 2938623 w 6252950"/>
                <a:gd name="connsiteY108" fmla="*/ 15398 h 4136058"/>
                <a:gd name="connsiteX109" fmla="*/ 2879678 w 6252950"/>
                <a:gd name="connsiteY109" fmla="*/ 122480 h 4136058"/>
                <a:gd name="connsiteX110" fmla="*/ 2982036 w 6252950"/>
                <a:gd name="connsiteY110" fmla="*/ 340844 h 4136058"/>
                <a:gd name="connsiteX111" fmla="*/ 3179928 w 6252950"/>
                <a:gd name="connsiteY111" fmla="*/ 327196 h 4136058"/>
                <a:gd name="connsiteX112" fmla="*/ 3418764 w 6252950"/>
                <a:gd name="connsiteY112" fmla="*/ 299900 h 4136058"/>
                <a:gd name="connsiteX113" fmla="*/ 3630305 w 6252950"/>
                <a:gd name="connsiteY113" fmla="*/ 409083 h 4136058"/>
                <a:gd name="connsiteX114" fmla="*/ 3650776 w 6252950"/>
                <a:gd name="connsiteY114" fmla="*/ 497793 h 4136058"/>
                <a:gd name="connsiteX115" fmla="*/ 3562066 w 6252950"/>
                <a:gd name="connsiteY115" fmla="*/ 525088 h 4136058"/>
                <a:gd name="connsiteX116" fmla="*/ 3521122 w 6252950"/>
                <a:gd name="connsiteY116" fmla="*/ 559208 h 4136058"/>
                <a:gd name="connsiteX117" fmla="*/ 3643952 w 6252950"/>
                <a:gd name="connsiteY117" fmla="*/ 634271 h 4136058"/>
                <a:gd name="connsiteX118" fmla="*/ 3910084 w 6252950"/>
                <a:gd name="connsiteY118" fmla="*/ 716157 h 4136058"/>
                <a:gd name="connsiteX119" fmla="*/ 4067033 w 6252950"/>
                <a:gd name="connsiteY119" fmla="*/ 804868 h 4136058"/>
                <a:gd name="connsiteX120" fmla="*/ 4183039 w 6252950"/>
                <a:gd name="connsiteY120" fmla="*/ 811691 h 4136058"/>
                <a:gd name="connsiteX121" fmla="*/ 4326340 w 6252950"/>
                <a:gd name="connsiteY121" fmla="*/ 763924 h 4136058"/>
                <a:gd name="connsiteX122" fmla="*/ 4517409 w 6252950"/>
                <a:gd name="connsiteY122" fmla="*/ 866283 h 4136058"/>
                <a:gd name="connsiteX123" fmla="*/ 4701654 w 6252950"/>
                <a:gd name="connsiteY123" fmla="*/ 1139238 h 4136058"/>
                <a:gd name="connsiteX124" fmla="*/ 4728949 w 6252950"/>
                <a:gd name="connsiteY124" fmla="*/ 1364426 h 4136058"/>
                <a:gd name="connsiteX125" fmla="*/ 4565176 w 6252950"/>
                <a:gd name="connsiteY125" fmla="*/ 1535023 h 4136058"/>
                <a:gd name="connsiteX126" fmla="*/ 4503761 w 6252950"/>
                <a:gd name="connsiteY126" fmla="*/ 1521375 h 4136058"/>
                <a:gd name="connsiteX127" fmla="*/ 4217158 w 6252950"/>
                <a:gd name="connsiteY127" fmla="*/ 1712444 h 4136058"/>
                <a:gd name="connsiteX128" fmla="*/ 3821373 w 6252950"/>
                <a:gd name="connsiteY128" fmla="*/ 2060462 h 4136058"/>
                <a:gd name="connsiteX129" fmla="*/ 3712191 w 6252950"/>
                <a:gd name="connsiteY129" fmla="*/ 2196939 h 4136058"/>
                <a:gd name="connsiteX130" fmla="*/ 3582537 w 6252950"/>
                <a:gd name="connsiteY130" fmla="*/ 2579077 h 4136058"/>
                <a:gd name="connsiteX131" fmla="*/ 3459708 w 6252950"/>
                <a:gd name="connsiteY131" fmla="*/ 2681435 h 4136058"/>
                <a:gd name="connsiteX132" fmla="*/ 3248167 w 6252950"/>
                <a:gd name="connsiteY132" fmla="*/ 2620020 h 4136058"/>
                <a:gd name="connsiteX133" fmla="*/ 3043451 w 6252950"/>
                <a:gd name="connsiteY133" fmla="*/ 2585900 h 4136058"/>
                <a:gd name="connsiteX134" fmla="*/ 2750024 w 6252950"/>
                <a:gd name="connsiteY134" fmla="*/ 2442599 h 4136058"/>
                <a:gd name="connsiteX135" fmla="*/ 2688609 w 6252950"/>
                <a:gd name="connsiteY135" fmla="*/ 2319769 h 4136058"/>
                <a:gd name="connsiteX136" fmla="*/ 2449773 w 6252950"/>
                <a:gd name="connsiteY136" fmla="*/ 2326593 h 4136058"/>
                <a:gd name="connsiteX137" fmla="*/ 2286000 w 6252950"/>
                <a:gd name="connsiteY137" fmla="*/ 2319769 h 4136058"/>
                <a:gd name="connsiteX138" fmla="*/ 2094931 w 6252950"/>
                <a:gd name="connsiteY138" fmla="*/ 2142348 h 4136058"/>
                <a:gd name="connsiteX139" fmla="*/ 1958454 w 6252950"/>
                <a:gd name="connsiteY139" fmla="*/ 2115053 h 4136058"/>
                <a:gd name="connsiteX140" fmla="*/ 1869743 w 6252950"/>
                <a:gd name="connsiteY140" fmla="*/ 2251530 h 4136058"/>
                <a:gd name="connsiteX141" fmla="*/ 1808328 w 6252950"/>
                <a:gd name="connsiteY141" fmla="*/ 2572253 h 4136058"/>
                <a:gd name="connsiteX142" fmla="*/ 1685499 w 6252950"/>
                <a:gd name="connsiteY142" fmla="*/ 2708730 h 4136058"/>
                <a:gd name="connsiteX143" fmla="*/ 1569493 w 6252950"/>
                <a:gd name="connsiteY143" fmla="*/ 2756497 h 4136058"/>
                <a:gd name="connsiteX144" fmla="*/ 1235122 w 6252950"/>
                <a:gd name="connsiteY144" fmla="*/ 2538133 h 4136058"/>
                <a:gd name="connsiteX145" fmla="*/ 1166884 w 6252950"/>
                <a:gd name="connsiteY145" fmla="*/ 2442599 h 4136058"/>
                <a:gd name="connsiteX146" fmla="*/ 1037230 w 6252950"/>
                <a:gd name="connsiteY146" fmla="*/ 2381184 h 4136058"/>
                <a:gd name="connsiteX147" fmla="*/ 1009934 w 6252950"/>
                <a:gd name="connsiteY147" fmla="*/ 2196939 h 4136058"/>
                <a:gd name="connsiteX148" fmla="*/ 928048 w 6252950"/>
                <a:gd name="connsiteY148" fmla="*/ 2012694 h 4136058"/>
                <a:gd name="connsiteX149" fmla="*/ 921224 w 6252950"/>
                <a:gd name="connsiteY149" fmla="*/ 1876217 h 4136058"/>
                <a:gd name="connsiteX150" fmla="*/ 1037230 w 6252950"/>
                <a:gd name="connsiteY150" fmla="*/ 1828450 h 4136058"/>
                <a:gd name="connsiteX151" fmla="*/ 1139588 w 6252950"/>
                <a:gd name="connsiteY151" fmla="*/ 1746563 h 4136058"/>
                <a:gd name="connsiteX152" fmla="*/ 1146412 w 6252950"/>
                <a:gd name="connsiteY152" fmla="*/ 1541847 h 4136058"/>
                <a:gd name="connsiteX153" fmla="*/ 1057702 w 6252950"/>
                <a:gd name="connsiteY153" fmla="*/ 1330306 h 4136058"/>
                <a:gd name="connsiteX154" fmla="*/ 1009934 w 6252950"/>
                <a:gd name="connsiteY154" fmla="*/ 1091471 h 4136058"/>
                <a:gd name="connsiteX155" fmla="*/ 921224 w 6252950"/>
                <a:gd name="connsiteY155" fmla="*/ 968641 h 4136058"/>
                <a:gd name="connsiteX156" fmla="*/ 818866 w 6252950"/>
                <a:gd name="connsiteY156" fmla="*/ 900402 h 4136058"/>
                <a:gd name="connsiteX157" fmla="*/ 627797 w 6252950"/>
                <a:gd name="connsiteY157" fmla="*/ 838987 h 4136058"/>
                <a:gd name="connsiteX158" fmla="*/ 586854 w 6252950"/>
                <a:gd name="connsiteY158" fmla="*/ 763924 h 4136058"/>
                <a:gd name="connsiteX159" fmla="*/ 491319 w 6252950"/>
                <a:gd name="connsiteY159" fmla="*/ 668390 h 4136058"/>
                <a:gd name="connsiteX160" fmla="*/ 395785 w 6252950"/>
                <a:gd name="connsiteY160" fmla="*/ 791220 h 4136058"/>
                <a:gd name="connsiteX161" fmla="*/ 334370 w 6252950"/>
                <a:gd name="connsiteY161" fmla="*/ 825339 h 4136058"/>
                <a:gd name="connsiteX162" fmla="*/ 279779 w 6252950"/>
                <a:gd name="connsiteY162" fmla="*/ 1036880 h 4136058"/>
                <a:gd name="connsiteX163" fmla="*/ 191069 w 6252950"/>
                <a:gd name="connsiteY163" fmla="*/ 920874 h 4136058"/>
                <a:gd name="connsiteX164" fmla="*/ 136478 w 6252950"/>
                <a:gd name="connsiteY164" fmla="*/ 893578 h 4136058"/>
                <a:gd name="connsiteX165" fmla="*/ 88710 w 6252950"/>
                <a:gd name="connsiteY165" fmla="*/ 818515 h 4136058"/>
                <a:gd name="connsiteX166" fmla="*/ 34119 w 6252950"/>
                <a:gd name="connsiteY166" fmla="*/ 811691 h 4136058"/>
                <a:gd name="connsiteX0" fmla="*/ 34119 w 6252950"/>
                <a:gd name="connsiteY0" fmla="*/ 811691 h 4136058"/>
                <a:gd name="connsiteX1" fmla="*/ 20472 w 6252950"/>
                <a:gd name="connsiteY1" fmla="*/ 873106 h 4136058"/>
                <a:gd name="connsiteX2" fmla="*/ 61415 w 6252950"/>
                <a:gd name="connsiteY2" fmla="*/ 914050 h 4136058"/>
                <a:gd name="connsiteX3" fmla="*/ 13648 w 6252950"/>
                <a:gd name="connsiteY3" fmla="*/ 948169 h 4136058"/>
                <a:gd name="connsiteX4" fmla="*/ 143302 w 6252950"/>
                <a:gd name="connsiteY4" fmla="*/ 1077823 h 4136058"/>
                <a:gd name="connsiteX5" fmla="*/ 116006 w 6252950"/>
                <a:gd name="connsiteY5" fmla="*/ 1234772 h 4136058"/>
                <a:gd name="connsiteX6" fmla="*/ 197893 w 6252950"/>
                <a:gd name="connsiteY6" fmla="*/ 1275715 h 4136058"/>
                <a:gd name="connsiteX7" fmla="*/ 293427 w 6252950"/>
                <a:gd name="connsiteY7" fmla="*/ 1432665 h 4136058"/>
                <a:gd name="connsiteX8" fmla="*/ 388961 w 6252950"/>
                <a:gd name="connsiteY8" fmla="*/ 1446312 h 4136058"/>
                <a:gd name="connsiteX9" fmla="*/ 436728 w 6252950"/>
                <a:gd name="connsiteY9" fmla="*/ 1459960 h 4136058"/>
                <a:gd name="connsiteX10" fmla="*/ 409433 w 6252950"/>
                <a:gd name="connsiteY10" fmla="*/ 1528199 h 4136058"/>
                <a:gd name="connsiteX11" fmla="*/ 464024 w 6252950"/>
                <a:gd name="connsiteY11" fmla="*/ 1569142 h 4136058"/>
                <a:gd name="connsiteX12" fmla="*/ 464024 w 6252950"/>
                <a:gd name="connsiteY12" fmla="*/ 1651029 h 4136058"/>
                <a:gd name="connsiteX13" fmla="*/ 388961 w 6252950"/>
                <a:gd name="connsiteY13" fmla="*/ 1821626 h 4136058"/>
                <a:gd name="connsiteX14" fmla="*/ 313899 w 6252950"/>
                <a:gd name="connsiteY14" fmla="*/ 1848921 h 4136058"/>
                <a:gd name="connsiteX15" fmla="*/ 348018 w 6252950"/>
                <a:gd name="connsiteY15" fmla="*/ 1951280 h 4136058"/>
                <a:gd name="connsiteX16" fmla="*/ 443552 w 6252950"/>
                <a:gd name="connsiteY16" fmla="*/ 2019518 h 4136058"/>
                <a:gd name="connsiteX17" fmla="*/ 511791 w 6252950"/>
                <a:gd name="connsiteY17" fmla="*/ 2231059 h 4136058"/>
                <a:gd name="connsiteX18" fmla="*/ 566382 w 6252950"/>
                <a:gd name="connsiteY18" fmla="*/ 2285650 h 4136058"/>
                <a:gd name="connsiteX19" fmla="*/ 600502 w 6252950"/>
                <a:gd name="connsiteY19" fmla="*/ 2435775 h 4136058"/>
                <a:gd name="connsiteX20" fmla="*/ 818866 w 6252950"/>
                <a:gd name="connsiteY20" fmla="*/ 2695083 h 4136058"/>
                <a:gd name="connsiteX21" fmla="*/ 859809 w 6252950"/>
                <a:gd name="connsiteY21" fmla="*/ 2620020 h 4136058"/>
                <a:gd name="connsiteX22" fmla="*/ 1016758 w 6252950"/>
                <a:gd name="connsiteY22" fmla="*/ 2708730 h 4136058"/>
                <a:gd name="connsiteX23" fmla="*/ 1003110 w 6252950"/>
                <a:gd name="connsiteY23" fmla="*/ 2790617 h 4136058"/>
                <a:gd name="connsiteX24" fmla="*/ 1153236 w 6252950"/>
                <a:gd name="connsiteY24" fmla="*/ 2920271 h 4136058"/>
                <a:gd name="connsiteX25" fmla="*/ 1187355 w 6252950"/>
                <a:gd name="connsiteY25" fmla="*/ 3022629 h 4136058"/>
                <a:gd name="connsiteX26" fmla="*/ 1419367 w 6252950"/>
                <a:gd name="connsiteY26" fmla="*/ 3172754 h 4136058"/>
                <a:gd name="connsiteX27" fmla="*/ 1521725 w 6252950"/>
                <a:gd name="connsiteY27" fmla="*/ 3131811 h 4136058"/>
                <a:gd name="connsiteX28" fmla="*/ 1644555 w 6252950"/>
                <a:gd name="connsiteY28" fmla="*/ 3131811 h 4136058"/>
                <a:gd name="connsiteX29" fmla="*/ 1985749 w 6252950"/>
                <a:gd name="connsiteY29" fmla="*/ 3459357 h 4136058"/>
                <a:gd name="connsiteX30" fmla="*/ 2060812 w 6252950"/>
                <a:gd name="connsiteY30" fmla="*/ 3616306 h 4136058"/>
                <a:gd name="connsiteX31" fmla="*/ 2122227 w 6252950"/>
                <a:gd name="connsiteY31" fmla="*/ 3705017 h 4136058"/>
                <a:gd name="connsiteX32" fmla="*/ 2067636 w 6252950"/>
                <a:gd name="connsiteY32" fmla="*/ 3848318 h 4136058"/>
                <a:gd name="connsiteX33" fmla="*/ 2122227 w 6252950"/>
                <a:gd name="connsiteY33" fmla="*/ 3889262 h 4136058"/>
                <a:gd name="connsiteX34" fmla="*/ 2081284 w 6252950"/>
                <a:gd name="connsiteY34" fmla="*/ 3984796 h 4136058"/>
                <a:gd name="connsiteX35" fmla="*/ 2204113 w 6252950"/>
                <a:gd name="connsiteY35" fmla="*/ 4073506 h 4136058"/>
                <a:gd name="connsiteX36" fmla="*/ 2333767 w 6252950"/>
                <a:gd name="connsiteY36" fmla="*/ 4032563 h 4136058"/>
                <a:gd name="connsiteX37" fmla="*/ 2490716 w 6252950"/>
                <a:gd name="connsiteY37" fmla="*/ 4134921 h 4136058"/>
                <a:gd name="connsiteX38" fmla="*/ 2606722 w 6252950"/>
                <a:gd name="connsiteY38" fmla="*/ 4039387 h 4136058"/>
                <a:gd name="connsiteX39" fmla="*/ 2627194 w 6252950"/>
                <a:gd name="connsiteY39" fmla="*/ 3943853 h 4136058"/>
                <a:gd name="connsiteX40" fmla="*/ 2709081 w 6252950"/>
                <a:gd name="connsiteY40" fmla="*/ 4025739 h 4136058"/>
                <a:gd name="connsiteX41" fmla="*/ 2736376 w 6252950"/>
                <a:gd name="connsiteY41" fmla="*/ 4032563 h 4136058"/>
                <a:gd name="connsiteX42" fmla="*/ 2811439 w 6252950"/>
                <a:gd name="connsiteY42" fmla="*/ 3998444 h 4136058"/>
                <a:gd name="connsiteX43" fmla="*/ 2866030 w 6252950"/>
                <a:gd name="connsiteY43" fmla="*/ 4066683 h 4136058"/>
                <a:gd name="connsiteX44" fmla="*/ 2927445 w 6252950"/>
                <a:gd name="connsiteY44" fmla="*/ 4066683 h 4136058"/>
                <a:gd name="connsiteX45" fmla="*/ 2900149 w 6252950"/>
                <a:gd name="connsiteY45" fmla="*/ 3930205 h 4136058"/>
                <a:gd name="connsiteX46" fmla="*/ 2920621 w 6252950"/>
                <a:gd name="connsiteY46" fmla="*/ 3861966 h 4136058"/>
                <a:gd name="connsiteX47" fmla="*/ 3016155 w 6252950"/>
                <a:gd name="connsiteY47" fmla="*/ 3691369 h 4136058"/>
                <a:gd name="connsiteX48" fmla="*/ 3152633 w 6252950"/>
                <a:gd name="connsiteY48" fmla="*/ 3766432 h 4136058"/>
                <a:gd name="connsiteX49" fmla="*/ 3207224 w 6252950"/>
                <a:gd name="connsiteY49" fmla="*/ 3739136 h 4136058"/>
                <a:gd name="connsiteX50" fmla="*/ 3173105 w 6252950"/>
                <a:gd name="connsiteY50" fmla="*/ 3636778 h 4136058"/>
                <a:gd name="connsiteX51" fmla="*/ 3214048 w 6252950"/>
                <a:gd name="connsiteY51" fmla="*/ 3541244 h 4136058"/>
                <a:gd name="connsiteX52" fmla="*/ 3179928 w 6252950"/>
                <a:gd name="connsiteY52" fmla="*/ 3507124 h 4136058"/>
                <a:gd name="connsiteX53" fmla="*/ 3207224 w 6252950"/>
                <a:gd name="connsiteY53" fmla="*/ 3404766 h 4136058"/>
                <a:gd name="connsiteX54" fmla="*/ 3193576 w 6252950"/>
                <a:gd name="connsiteY54" fmla="*/ 3275112 h 4136058"/>
                <a:gd name="connsiteX55" fmla="*/ 3234519 w 6252950"/>
                <a:gd name="connsiteY55" fmla="*/ 3261465 h 4136058"/>
                <a:gd name="connsiteX56" fmla="*/ 3398293 w 6252950"/>
                <a:gd name="connsiteY56" fmla="*/ 3316056 h 4136058"/>
                <a:gd name="connsiteX57" fmla="*/ 3459708 w 6252950"/>
                <a:gd name="connsiteY57" fmla="*/ 3404766 h 4136058"/>
                <a:gd name="connsiteX58" fmla="*/ 3514299 w 6252950"/>
                <a:gd name="connsiteY58" fmla="*/ 3343351 h 4136058"/>
                <a:gd name="connsiteX59" fmla="*/ 3643952 w 6252950"/>
                <a:gd name="connsiteY59" fmla="*/ 3322880 h 4136058"/>
                <a:gd name="connsiteX60" fmla="*/ 3766782 w 6252950"/>
                <a:gd name="connsiteY60" fmla="*/ 3418414 h 4136058"/>
                <a:gd name="connsiteX61" fmla="*/ 3882788 w 6252950"/>
                <a:gd name="connsiteY61" fmla="*/ 3479829 h 4136058"/>
                <a:gd name="connsiteX62" fmla="*/ 4107976 w 6252950"/>
                <a:gd name="connsiteY62" fmla="*/ 3316056 h 4136058"/>
                <a:gd name="connsiteX63" fmla="*/ 4223982 w 6252950"/>
                <a:gd name="connsiteY63" fmla="*/ 3043100 h 4136058"/>
                <a:gd name="connsiteX64" fmla="*/ 4217158 w 6252950"/>
                <a:gd name="connsiteY64" fmla="*/ 2722378 h 4136058"/>
                <a:gd name="connsiteX65" fmla="*/ 4264925 w 6252950"/>
                <a:gd name="connsiteY65" fmla="*/ 2579077 h 4136058"/>
                <a:gd name="connsiteX66" fmla="*/ 4449170 w 6252950"/>
                <a:gd name="connsiteY66" fmla="*/ 2579077 h 4136058"/>
                <a:gd name="connsiteX67" fmla="*/ 4667534 w 6252950"/>
                <a:gd name="connsiteY67" fmla="*/ 2497190 h 4136058"/>
                <a:gd name="connsiteX68" fmla="*/ 4804012 w 6252950"/>
                <a:gd name="connsiteY68" fmla="*/ 2428951 h 4136058"/>
                <a:gd name="connsiteX69" fmla="*/ 4885899 w 6252950"/>
                <a:gd name="connsiteY69" fmla="*/ 2415303 h 4136058"/>
                <a:gd name="connsiteX70" fmla="*/ 5042848 w 6252950"/>
                <a:gd name="connsiteY70" fmla="*/ 2490366 h 4136058"/>
                <a:gd name="connsiteX71" fmla="*/ 5213445 w 6252950"/>
                <a:gd name="connsiteY71" fmla="*/ 2476718 h 4136058"/>
                <a:gd name="connsiteX72" fmla="*/ 5356746 w 6252950"/>
                <a:gd name="connsiteY72" fmla="*/ 2340241 h 4136058"/>
                <a:gd name="connsiteX73" fmla="*/ 5527343 w 6252950"/>
                <a:gd name="connsiteY73" fmla="*/ 2087757 h 4136058"/>
                <a:gd name="connsiteX74" fmla="*/ 5807122 w 6252950"/>
                <a:gd name="connsiteY74" fmla="*/ 2019518 h 4136058"/>
                <a:gd name="connsiteX75" fmla="*/ 6100549 w 6252950"/>
                <a:gd name="connsiteY75" fmla="*/ 1971751 h 4136058"/>
                <a:gd name="connsiteX76" fmla="*/ 6237027 w 6252950"/>
                <a:gd name="connsiteY76" fmla="*/ 1814802 h 4136058"/>
                <a:gd name="connsiteX77" fmla="*/ 6196084 w 6252950"/>
                <a:gd name="connsiteY77" fmla="*/ 1651029 h 4136058"/>
                <a:gd name="connsiteX78" fmla="*/ 6121021 w 6252950"/>
                <a:gd name="connsiteY78" fmla="*/ 1603262 h 4136058"/>
                <a:gd name="connsiteX79" fmla="*/ 6080078 w 6252950"/>
                <a:gd name="connsiteY79" fmla="*/ 1412193 h 4136058"/>
                <a:gd name="connsiteX80" fmla="*/ 5848066 w 6252950"/>
                <a:gd name="connsiteY80" fmla="*/ 1255244 h 4136058"/>
                <a:gd name="connsiteX81" fmla="*/ 5711588 w 6252950"/>
                <a:gd name="connsiteY81" fmla="*/ 1077823 h 4136058"/>
                <a:gd name="connsiteX82" fmla="*/ 5479576 w 6252950"/>
                <a:gd name="connsiteY82" fmla="*/ 982288 h 4136058"/>
                <a:gd name="connsiteX83" fmla="*/ 5254388 w 6252950"/>
                <a:gd name="connsiteY83" fmla="*/ 961817 h 4136058"/>
                <a:gd name="connsiteX84" fmla="*/ 5124734 w 6252950"/>
                <a:gd name="connsiteY84" fmla="*/ 1043703 h 4136058"/>
                <a:gd name="connsiteX85" fmla="*/ 5124734 w 6252950"/>
                <a:gd name="connsiteY85" fmla="*/ 1118766 h 4136058"/>
                <a:gd name="connsiteX86" fmla="*/ 5008728 w 6252950"/>
                <a:gd name="connsiteY86" fmla="*/ 1207477 h 4136058"/>
                <a:gd name="connsiteX87" fmla="*/ 4920018 w 6252950"/>
                <a:gd name="connsiteY87" fmla="*/ 1187005 h 4136058"/>
                <a:gd name="connsiteX88" fmla="*/ 4797188 w 6252950"/>
                <a:gd name="connsiteY88" fmla="*/ 975465 h 4136058"/>
                <a:gd name="connsiteX89" fmla="*/ 4660710 w 6252950"/>
                <a:gd name="connsiteY89" fmla="*/ 879930 h 4136058"/>
                <a:gd name="connsiteX90" fmla="*/ 4592472 w 6252950"/>
                <a:gd name="connsiteY90" fmla="*/ 722981 h 4136058"/>
                <a:gd name="connsiteX91" fmla="*/ 4537881 w 6252950"/>
                <a:gd name="connsiteY91" fmla="*/ 736629 h 4136058"/>
                <a:gd name="connsiteX92" fmla="*/ 4449170 w 6252950"/>
                <a:gd name="connsiteY92" fmla="*/ 695686 h 4136058"/>
                <a:gd name="connsiteX93" fmla="*/ 4517409 w 6252950"/>
                <a:gd name="connsiteY93" fmla="*/ 545560 h 4136058"/>
                <a:gd name="connsiteX94" fmla="*/ 4612943 w 6252950"/>
                <a:gd name="connsiteY94" fmla="*/ 552384 h 4136058"/>
                <a:gd name="connsiteX95" fmla="*/ 4688006 w 6252950"/>
                <a:gd name="connsiteY95" fmla="*/ 374963 h 4136058"/>
                <a:gd name="connsiteX96" fmla="*/ 4558352 w 6252950"/>
                <a:gd name="connsiteY96" fmla="*/ 231662 h 4136058"/>
                <a:gd name="connsiteX97" fmla="*/ 4467758 w 6252950"/>
                <a:gd name="connsiteY97" fmla="*/ 249385 h 4136058"/>
                <a:gd name="connsiteX98" fmla="*/ 4394579 w 6252950"/>
                <a:gd name="connsiteY98" fmla="*/ 265781 h 4136058"/>
                <a:gd name="connsiteX99" fmla="*/ 4318806 w 6252950"/>
                <a:gd name="connsiteY99" fmla="*/ 356962 h 4136058"/>
                <a:gd name="connsiteX100" fmla="*/ 4194680 w 6252950"/>
                <a:gd name="connsiteY100" fmla="*/ 406612 h 4136058"/>
                <a:gd name="connsiteX101" fmla="*/ 3957851 w 6252950"/>
                <a:gd name="connsiteY101" fmla="*/ 313548 h 4136058"/>
                <a:gd name="connsiteX102" fmla="*/ 3623481 w 6252950"/>
                <a:gd name="connsiteY102" fmla="*/ 149775 h 4136058"/>
                <a:gd name="connsiteX103" fmla="*/ 3432412 w 6252950"/>
                <a:gd name="connsiteY103" fmla="*/ 170247 h 4136058"/>
                <a:gd name="connsiteX104" fmla="*/ 3227696 w 6252950"/>
                <a:gd name="connsiteY104" fmla="*/ 81536 h 4136058"/>
                <a:gd name="connsiteX105" fmla="*/ 3199658 w 6252950"/>
                <a:gd name="connsiteY105" fmla="*/ 154036 h 4136058"/>
                <a:gd name="connsiteX106" fmla="*/ 3114777 w 6252950"/>
                <a:gd name="connsiteY106" fmla="*/ 137669 h 4136058"/>
                <a:gd name="connsiteX107" fmla="*/ 3015476 w 6252950"/>
                <a:gd name="connsiteY107" fmla="*/ 30093 h 4136058"/>
                <a:gd name="connsiteX108" fmla="*/ 2938623 w 6252950"/>
                <a:gd name="connsiteY108" fmla="*/ 15398 h 4136058"/>
                <a:gd name="connsiteX109" fmla="*/ 2879678 w 6252950"/>
                <a:gd name="connsiteY109" fmla="*/ 122480 h 4136058"/>
                <a:gd name="connsiteX110" fmla="*/ 2895487 w 6252950"/>
                <a:gd name="connsiteY110" fmla="*/ 261796 h 4136058"/>
                <a:gd name="connsiteX111" fmla="*/ 2982036 w 6252950"/>
                <a:gd name="connsiteY111" fmla="*/ 340844 h 4136058"/>
                <a:gd name="connsiteX112" fmla="*/ 3179928 w 6252950"/>
                <a:gd name="connsiteY112" fmla="*/ 327196 h 4136058"/>
                <a:gd name="connsiteX113" fmla="*/ 3418764 w 6252950"/>
                <a:gd name="connsiteY113" fmla="*/ 299900 h 4136058"/>
                <a:gd name="connsiteX114" fmla="*/ 3630305 w 6252950"/>
                <a:gd name="connsiteY114" fmla="*/ 409083 h 4136058"/>
                <a:gd name="connsiteX115" fmla="*/ 3650776 w 6252950"/>
                <a:gd name="connsiteY115" fmla="*/ 497793 h 4136058"/>
                <a:gd name="connsiteX116" fmla="*/ 3562066 w 6252950"/>
                <a:gd name="connsiteY116" fmla="*/ 525088 h 4136058"/>
                <a:gd name="connsiteX117" fmla="*/ 3521122 w 6252950"/>
                <a:gd name="connsiteY117" fmla="*/ 559208 h 4136058"/>
                <a:gd name="connsiteX118" fmla="*/ 3643952 w 6252950"/>
                <a:gd name="connsiteY118" fmla="*/ 634271 h 4136058"/>
                <a:gd name="connsiteX119" fmla="*/ 3910084 w 6252950"/>
                <a:gd name="connsiteY119" fmla="*/ 716157 h 4136058"/>
                <a:gd name="connsiteX120" fmla="*/ 4067033 w 6252950"/>
                <a:gd name="connsiteY120" fmla="*/ 804868 h 4136058"/>
                <a:gd name="connsiteX121" fmla="*/ 4183039 w 6252950"/>
                <a:gd name="connsiteY121" fmla="*/ 811691 h 4136058"/>
                <a:gd name="connsiteX122" fmla="*/ 4326340 w 6252950"/>
                <a:gd name="connsiteY122" fmla="*/ 763924 h 4136058"/>
                <a:gd name="connsiteX123" fmla="*/ 4517409 w 6252950"/>
                <a:gd name="connsiteY123" fmla="*/ 866283 h 4136058"/>
                <a:gd name="connsiteX124" fmla="*/ 4701654 w 6252950"/>
                <a:gd name="connsiteY124" fmla="*/ 1139238 h 4136058"/>
                <a:gd name="connsiteX125" fmla="*/ 4728949 w 6252950"/>
                <a:gd name="connsiteY125" fmla="*/ 1364426 h 4136058"/>
                <a:gd name="connsiteX126" fmla="*/ 4565176 w 6252950"/>
                <a:gd name="connsiteY126" fmla="*/ 1535023 h 4136058"/>
                <a:gd name="connsiteX127" fmla="*/ 4503761 w 6252950"/>
                <a:gd name="connsiteY127" fmla="*/ 1521375 h 4136058"/>
                <a:gd name="connsiteX128" fmla="*/ 4217158 w 6252950"/>
                <a:gd name="connsiteY128" fmla="*/ 1712444 h 4136058"/>
                <a:gd name="connsiteX129" fmla="*/ 3821373 w 6252950"/>
                <a:gd name="connsiteY129" fmla="*/ 2060462 h 4136058"/>
                <a:gd name="connsiteX130" fmla="*/ 3712191 w 6252950"/>
                <a:gd name="connsiteY130" fmla="*/ 2196939 h 4136058"/>
                <a:gd name="connsiteX131" fmla="*/ 3582537 w 6252950"/>
                <a:gd name="connsiteY131" fmla="*/ 2579077 h 4136058"/>
                <a:gd name="connsiteX132" fmla="*/ 3459708 w 6252950"/>
                <a:gd name="connsiteY132" fmla="*/ 2681435 h 4136058"/>
                <a:gd name="connsiteX133" fmla="*/ 3248167 w 6252950"/>
                <a:gd name="connsiteY133" fmla="*/ 2620020 h 4136058"/>
                <a:gd name="connsiteX134" fmla="*/ 3043451 w 6252950"/>
                <a:gd name="connsiteY134" fmla="*/ 2585900 h 4136058"/>
                <a:gd name="connsiteX135" fmla="*/ 2750024 w 6252950"/>
                <a:gd name="connsiteY135" fmla="*/ 2442599 h 4136058"/>
                <a:gd name="connsiteX136" fmla="*/ 2688609 w 6252950"/>
                <a:gd name="connsiteY136" fmla="*/ 2319769 h 4136058"/>
                <a:gd name="connsiteX137" fmla="*/ 2449773 w 6252950"/>
                <a:gd name="connsiteY137" fmla="*/ 2326593 h 4136058"/>
                <a:gd name="connsiteX138" fmla="*/ 2286000 w 6252950"/>
                <a:gd name="connsiteY138" fmla="*/ 2319769 h 4136058"/>
                <a:gd name="connsiteX139" fmla="*/ 2094931 w 6252950"/>
                <a:gd name="connsiteY139" fmla="*/ 2142348 h 4136058"/>
                <a:gd name="connsiteX140" fmla="*/ 1958454 w 6252950"/>
                <a:gd name="connsiteY140" fmla="*/ 2115053 h 4136058"/>
                <a:gd name="connsiteX141" fmla="*/ 1869743 w 6252950"/>
                <a:gd name="connsiteY141" fmla="*/ 2251530 h 4136058"/>
                <a:gd name="connsiteX142" fmla="*/ 1808328 w 6252950"/>
                <a:gd name="connsiteY142" fmla="*/ 2572253 h 4136058"/>
                <a:gd name="connsiteX143" fmla="*/ 1685499 w 6252950"/>
                <a:gd name="connsiteY143" fmla="*/ 2708730 h 4136058"/>
                <a:gd name="connsiteX144" fmla="*/ 1569493 w 6252950"/>
                <a:gd name="connsiteY144" fmla="*/ 2756497 h 4136058"/>
                <a:gd name="connsiteX145" fmla="*/ 1235122 w 6252950"/>
                <a:gd name="connsiteY145" fmla="*/ 2538133 h 4136058"/>
                <a:gd name="connsiteX146" fmla="*/ 1166884 w 6252950"/>
                <a:gd name="connsiteY146" fmla="*/ 2442599 h 4136058"/>
                <a:gd name="connsiteX147" fmla="*/ 1037230 w 6252950"/>
                <a:gd name="connsiteY147" fmla="*/ 2381184 h 4136058"/>
                <a:gd name="connsiteX148" fmla="*/ 1009934 w 6252950"/>
                <a:gd name="connsiteY148" fmla="*/ 2196939 h 4136058"/>
                <a:gd name="connsiteX149" fmla="*/ 928048 w 6252950"/>
                <a:gd name="connsiteY149" fmla="*/ 2012694 h 4136058"/>
                <a:gd name="connsiteX150" fmla="*/ 921224 w 6252950"/>
                <a:gd name="connsiteY150" fmla="*/ 1876217 h 4136058"/>
                <a:gd name="connsiteX151" fmla="*/ 1037230 w 6252950"/>
                <a:gd name="connsiteY151" fmla="*/ 1828450 h 4136058"/>
                <a:gd name="connsiteX152" fmla="*/ 1139588 w 6252950"/>
                <a:gd name="connsiteY152" fmla="*/ 1746563 h 4136058"/>
                <a:gd name="connsiteX153" fmla="*/ 1146412 w 6252950"/>
                <a:gd name="connsiteY153" fmla="*/ 1541847 h 4136058"/>
                <a:gd name="connsiteX154" fmla="*/ 1057702 w 6252950"/>
                <a:gd name="connsiteY154" fmla="*/ 1330306 h 4136058"/>
                <a:gd name="connsiteX155" fmla="*/ 1009934 w 6252950"/>
                <a:gd name="connsiteY155" fmla="*/ 1091471 h 4136058"/>
                <a:gd name="connsiteX156" fmla="*/ 921224 w 6252950"/>
                <a:gd name="connsiteY156" fmla="*/ 968641 h 4136058"/>
                <a:gd name="connsiteX157" fmla="*/ 818866 w 6252950"/>
                <a:gd name="connsiteY157" fmla="*/ 900402 h 4136058"/>
                <a:gd name="connsiteX158" fmla="*/ 627797 w 6252950"/>
                <a:gd name="connsiteY158" fmla="*/ 838987 h 4136058"/>
                <a:gd name="connsiteX159" fmla="*/ 586854 w 6252950"/>
                <a:gd name="connsiteY159" fmla="*/ 763924 h 4136058"/>
                <a:gd name="connsiteX160" fmla="*/ 491319 w 6252950"/>
                <a:gd name="connsiteY160" fmla="*/ 668390 h 4136058"/>
                <a:gd name="connsiteX161" fmla="*/ 395785 w 6252950"/>
                <a:gd name="connsiteY161" fmla="*/ 791220 h 4136058"/>
                <a:gd name="connsiteX162" fmla="*/ 334370 w 6252950"/>
                <a:gd name="connsiteY162" fmla="*/ 825339 h 4136058"/>
                <a:gd name="connsiteX163" fmla="*/ 279779 w 6252950"/>
                <a:gd name="connsiteY163" fmla="*/ 1036880 h 4136058"/>
                <a:gd name="connsiteX164" fmla="*/ 191069 w 6252950"/>
                <a:gd name="connsiteY164" fmla="*/ 920874 h 4136058"/>
                <a:gd name="connsiteX165" fmla="*/ 136478 w 6252950"/>
                <a:gd name="connsiteY165" fmla="*/ 893578 h 4136058"/>
                <a:gd name="connsiteX166" fmla="*/ 88710 w 6252950"/>
                <a:gd name="connsiteY166" fmla="*/ 818515 h 4136058"/>
                <a:gd name="connsiteX167" fmla="*/ 34119 w 6252950"/>
                <a:gd name="connsiteY167" fmla="*/ 811691 h 4136058"/>
                <a:gd name="connsiteX0" fmla="*/ 34119 w 6252950"/>
                <a:gd name="connsiteY0" fmla="*/ 811691 h 4136058"/>
                <a:gd name="connsiteX1" fmla="*/ 20472 w 6252950"/>
                <a:gd name="connsiteY1" fmla="*/ 873106 h 4136058"/>
                <a:gd name="connsiteX2" fmla="*/ 61415 w 6252950"/>
                <a:gd name="connsiteY2" fmla="*/ 914050 h 4136058"/>
                <a:gd name="connsiteX3" fmla="*/ 13648 w 6252950"/>
                <a:gd name="connsiteY3" fmla="*/ 948169 h 4136058"/>
                <a:gd name="connsiteX4" fmla="*/ 143302 w 6252950"/>
                <a:gd name="connsiteY4" fmla="*/ 1077823 h 4136058"/>
                <a:gd name="connsiteX5" fmla="*/ 116006 w 6252950"/>
                <a:gd name="connsiteY5" fmla="*/ 1234772 h 4136058"/>
                <a:gd name="connsiteX6" fmla="*/ 197893 w 6252950"/>
                <a:gd name="connsiteY6" fmla="*/ 1275715 h 4136058"/>
                <a:gd name="connsiteX7" fmla="*/ 293427 w 6252950"/>
                <a:gd name="connsiteY7" fmla="*/ 1432665 h 4136058"/>
                <a:gd name="connsiteX8" fmla="*/ 388961 w 6252950"/>
                <a:gd name="connsiteY8" fmla="*/ 1446312 h 4136058"/>
                <a:gd name="connsiteX9" fmla="*/ 436728 w 6252950"/>
                <a:gd name="connsiteY9" fmla="*/ 1459960 h 4136058"/>
                <a:gd name="connsiteX10" fmla="*/ 409433 w 6252950"/>
                <a:gd name="connsiteY10" fmla="*/ 1528199 h 4136058"/>
                <a:gd name="connsiteX11" fmla="*/ 464024 w 6252950"/>
                <a:gd name="connsiteY11" fmla="*/ 1569142 h 4136058"/>
                <a:gd name="connsiteX12" fmla="*/ 464024 w 6252950"/>
                <a:gd name="connsiteY12" fmla="*/ 1651029 h 4136058"/>
                <a:gd name="connsiteX13" fmla="*/ 388961 w 6252950"/>
                <a:gd name="connsiteY13" fmla="*/ 1821626 h 4136058"/>
                <a:gd name="connsiteX14" fmla="*/ 313899 w 6252950"/>
                <a:gd name="connsiteY14" fmla="*/ 1848921 h 4136058"/>
                <a:gd name="connsiteX15" fmla="*/ 348018 w 6252950"/>
                <a:gd name="connsiteY15" fmla="*/ 1951280 h 4136058"/>
                <a:gd name="connsiteX16" fmla="*/ 443552 w 6252950"/>
                <a:gd name="connsiteY16" fmla="*/ 2019518 h 4136058"/>
                <a:gd name="connsiteX17" fmla="*/ 511791 w 6252950"/>
                <a:gd name="connsiteY17" fmla="*/ 2231059 h 4136058"/>
                <a:gd name="connsiteX18" fmla="*/ 566382 w 6252950"/>
                <a:gd name="connsiteY18" fmla="*/ 2285650 h 4136058"/>
                <a:gd name="connsiteX19" fmla="*/ 600502 w 6252950"/>
                <a:gd name="connsiteY19" fmla="*/ 2435775 h 4136058"/>
                <a:gd name="connsiteX20" fmla="*/ 818866 w 6252950"/>
                <a:gd name="connsiteY20" fmla="*/ 2695083 h 4136058"/>
                <a:gd name="connsiteX21" fmla="*/ 859809 w 6252950"/>
                <a:gd name="connsiteY21" fmla="*/ 2620020 h 4136058"/>
                <a:gd name="connsiteX22" fmla="*/ 1016758 w 6252950"/>
                <a:gd name="connsiteY22" fmla="*/ 2708730 h 4136058"/>
                <a:gd name="connsiteX23" fmla="*/ 1003110 w 6252950"/>
                <a:gd name="connsiteY23" fmla="*/ 2790617 h 4136058"/>
                <a:gd name="connsiteX24" fmla="*/ 1153236 w 6252950"/>
                <a:gd name="connsiteY24" fmla="*/ 2920271 h 4136058"/>
                <a:gd name="connsiteX25" fmla="*/ 1187355 w 6252950"/>
                <a:gd name="connsiteY25" fmla="*/ 3022629 h 4136058"/>
                <a:gd name="connsiteX26" fmla="*/ 1419367 w 6252950"/>
                <a:gd name="connsiteY26" fmla="*/ 3172754 h 4136058"/>
                <a:gd name="connsiteX27" fmla="*/ 1521725 w 6252950"/>
                <a:gd name="connsiteY27" fmla="*/ 3131811 h 4136058"/>
                <a:gd name="connsiteX28" fmla="*/ 1644555 w 6252950"/>
                <a:gd name="connsiteY28" fmla="*/ 3131811 h 4136058"/>
                <a:gd name="connsiteX29" fmla="*/ 1985749 w 6252950"/>
                <a:gd name="connsiteY29" fmla="*/ 3459357 h 4136058"/>
                <a:gd name="connsiteX30" fmla="*/ 2060812 w 6252950"/>
                <a:gd name="connsiteY30" fmla="*/ 3616306 h 4136058"/>
                <a:gd name="connsiteX31" fmla="*/ 2122227 w 6252950"/>
                <a:gd name="connsiteY31" fmla="*/ 3705017 h 4136058"/>
                <a:gd name="connsiteX32" fmla="*/ 2067636 w 6252950"/>
                <a:gd name="connsiteY32" fmla="*/ 3848318 h 4136058"/>
                <a:gd name="connsiteX33" fmla="*/ 2122227 w 6252950"/>
                <a:gd name="connsiteY33" fmla="*/ 3889262 h 4136058"/>
                <a:gd name="connsiteX34" fmla="*/ 2081284 w 6252950"/>
                <a:gd name="connsiteY34" fmla="*/ 3984796 h 4136058"/>
                <a:gd name="connsiteX35" fmla="*/ 2204113 w 6252950"/>
                <a:gd name="connsiteY35" fmla="*/ 4073506 h 4136058"/>
                <a:gd name="connsiteX36" fmla="*/ 2333767 w 6252950"/>
                <a:gd name="connsiteY36" fmla="*/ 4032563 h 4136058"/>
                <a:gd name="connsiteX37" fmla="*/ 2490716 w 6252950"/>
                <a:gd name="connsiteY37" fmla="*/ 4134921 h 4136058"/>
                <a:gd name="connsiteX38" fmla="*/ 2606722 w 6252950"/>
                <a:gd name="connsiteY38" fmla="*/ 4039387 h 4136058"/>
                <a:gd name="connsiteX39" fmla="*/ 2627194 w 6252950"/>
                <a:gd name="connsiteY39" fmla="*/ 3943853 h 4136058"/>
                <a:gd name="connsiteX40" fmla="*/ 2709081 w 6252950"/>
                <a:gd name="connsiteY40" fmla="*/ 4025739 h 4136058"/>
                <a:gd name="connsiteX41" fmla="*/ 2736376 w 6252950"/>
                <a:gd name="connsiteY41" fmla="*/ 4032563 h 4136058"/>
                <a:gd name="connsiteX42" fmla="*/ 2811439 w 6252950"/>
                <a:gd name="connsiteY42" fmla="*/ 3998444 h 4136058"/>
                <a:gd name="connsiteX43" fmla="*/ 2866030 w 6252950"/>
                <a:gd name="connsiteY43" fmla="*/ 4066683 h 4136058"/>
                <a:gd name="connsiteX44" fmla="*/ 2927445 w 6252950"/>
                <a:gd name="connsiteY44" fmla="*/ 4066683 h 4136058"/>
                <a:gd name="connsiteX45" fmla="*/ 2900149 w 6252950"/>
                <a:gd name="connsiteY45" fmla="*/ 3930205 h 4136058"/>
                <a:gd name="connsiteX46" fmla="*/ 2920621 w 6252950"/>
                <a:gd name="connsiteY46" fmla="*/ 3861966 h 4136058"/>
                <a:gd name="connsiteX47" fmla="*/ 3016155 w 6252950"/>
                <a:gd name="connsiteY47" fmla="*/ 3691369 h 4136058"/>
                <a:gd name="connsiteX48" fmla="*/ 3152633 w 6252950"/>
                <a:gd name="connsiteY48" fmla="*/ 3766432 h 4136058"/>
                <a:gd name="connsiteX49" fmla="*/ 3207224 w 6252950"/>
                <a:gd name="connsiteY49" fmla="*/ 3739136 h 4136058"/>
                <a:gd name="connsiteX50" fmla="*/ 3173105 w 6252950"/>
                <a:gd name="connsiteY50" fmla="*/ 3636778 h 4136058"/>
                <a:gd name="connsiteX51" fmla="*/ 3214048 w 6252950"/>
                <a:gd name="connsiteY51" fmla="*/ 3541244 h 4136058"/>
                <a:gd name="connsiteX52" fmla="*/ 3179928 w 6252950"/>
                <a:gd name="connsiteY52" fmla="*/ 3507124 h 4136058"/>
                <a:gd name="connsiteX53" fmla="*/ 3207224 w 6252950"/>
                <a:gd name="connsiteY53" fmla="*/ 3404766 h 4136058"/>
                <a:gd name="connsiteX54" fmla="*/ 3193576 w 6252950"/>
                <a:gd name="connsiteY54" fmla="*/ 3275112 h 4136058"/>
                <a:gd name="connsiteX55" fmla="*/ 3234519 w 6252950"/>
                <a:gd name="connsiteY55" fmla="*/ 3261465 h 4136058"/>
                <a:gd name="connsiteX56" fmla="*/ 3398293 w 6252950"/>
                <a:gd name="connsiteY56" fmla="*/ 3316056 h 4136058"/>
                <a:gd name="connsiteX57" fmla="*/ 3459708 w 6252950"/>
                <a:gd name="connsiteY57" fmla="*/ 3404766 h 4136058"/>
                <a:gd name="connsiteX58" fmla="*/ 3514299 w 6252950"/>
                <a:gd name="connsiteY58" fmla="*/ 3343351 h 4136058"/>
                <a:gd name="connsiteX59" fmla="*/ 3643952 w 6252950"/>
                <a:gd name="connsiteY59" fmla="*/ 3322880 h 4136058"/>
                <a:gd name="connsiteX60" fmla="*/ 3766782 w 6252950"/>
                <a:gd name="connsiteY60" fmla="*/ 3418414 h 4136058"/>
                <a:gd name="connsiteX61" fmla="*/ 3882788 w 6252950"/>
                <a:gd name="connsiteY61" fmla="*/ 3479829 h 4136058"/>
                <a:gd name="connsiteX62" fmla="*/ 4107976 w 6252950"/>
                <a:gd name="connsiteY62" fmla="*/ 3316056 h 4136058"/>
                <a:gd name="connsiteX63" fmla="*/ 4223982 w 6252950"/>
                <a:gd name="connsiteY63" fmla="*/ 3043100 h 4136058"/>
                <a:gd name="connsiteX64" fmla="*/ 4217158 w 6252950"/>
                <a:gd name="connsiteY64" fmla="*/ 2722378 h 4136058"/>
                <a:gd name="connsiteX65" fmla="*/ 4264925 w 6252950"/>
                <a:gd name="connsiteY65" fmla="*/ 2579077 h 4136058"/>
                <a:gd name="connsiteX66" fmla="*/ 4449170 w 6252950"/>
                <a:gd name="connsiteY66" fmla="*/ 2579077 h 4136058"/>
                <a:gd name="connsiteX67" fmla="*/ 4667534 w 6252950"/>
                <a:gd name="connsiteY67" fmla="*/ 2497190 h 4136058"/>
                <a:gd name="connsiteX68" fmla="*/ 4804012 w 6252950"/>
                <a:gd name="connsiteY68" fmla="*/ 2428951 h 4136058"/>
                <a:gd name="connsiteX69" fmla="*/ 4885899 w 6252950"/>
                <a:gd name="connsiteY69" fmla="*/ 2415303 h 4136058"/>
                <a:gd name="connsiteX70" fmla="*/ 5042848 w 6252950"/>
                <a:gd name="connsiteY70" fmla="*/ 2490366 h 4136058"/>
                <a:gd name="connsiteX71" fmla="*/ 5213445 w 6252950"/>
                <a:gd name="connsiteY71" fmla="*/ 2476718 h 4136058"/>
                <a:gd name="connsiteX72" fmla="*/ 5356746 w 6252950"/>
                <a:gd name="connsiteY72" fmla="*/ 2340241 h 4136058"/>
                <a:gd name="connsiteX73" fmla="*/ 5527343 w 6252950"/>
                <a:gd name="connsiteY73" fmla="*/ 2087757 h 4136058"/>
                <a:gd name="connsiteX74" fmla="*/ 5807122 w 6252950"/>
                <a:gd name="connsiteY74" fmla="*/ 2019518 h 4136058"/>
                <a:gd name="connsiteX75" fmla="*/ 6100549 w 6252950"/>
                <a:gd name="connsiteY75" fmla="*/ 1971751 h 4136058"/>
                <a:gd name="connsiteX76" fmla="*/ 6237027 w 6252950"/>
                <a:gd name="connsiteY76" fmla="*/ 1814802 h 4136058"/>
                <a:gd name="connsiteX77" fmla="*/ 6196084 w 6252950"/>
                <a:gd name="connsiteY77" fmla="*/ 1651029 h 4136058"/>
                <a:gd name="connsiteX78" fmla="*/ 6121021 w 6252950"/>
                <a:gd name="connsiteY78" fmla="*/ 1603262 h 4136058"/>
                <a:gd name="connsiteX79" fmla="*/ 6080078 w 6252950"/>
                <a:gd name="connsiteY79" fmla="*/ 1412193 h 4136058"/>
                <a:gd name="connsiteX80" fmla="*/ 5848066 w 6252950"/>
                <a:gd name="connsiteY80" fmla="*/ 1255244 h 4136058"/>
                <a:gd name="connsiteX81" fmla="*/ 5711588 w 6252950"/>
                <a:gd name="connsiteY81" fmla="*/ 1077823 h 4136058"/>
                <a:gd name="connsiteX82" fmla="*/ 5479576 w 6252950"/>
                <a:gd name="connsiteY82" fmla="*/ 982288 h 4136058"/>
                <a:gd name="connsiteX83" fmla="*/ 5254388 w 6252950"/>
                <a:gd name="connsiteY83" fmla="*/ 961817 h 4136058"/>
                <a:gd name="connsiteX84" fmla="*/ 5124734 w 6252950"/>
                <a:gd name="connsiteY84" fmla="*/ 1043703 h 4136058"/>
                <a:gd name="connsiteX85" fmla="*/ 5124734 w 6252950"/>
                <a:gd name="connsiteY85" fmla="*/ 1118766 h 4136058"/>
                <a:gd name="connsiteX86" fmla="*/ 5008728 w 6252950"/>
                <a:gd name="connsiteY86" fmla="*/ 1207477 h 4136058"/>
                <a:gd name="connsiteX87" fmla="*/ 4920018 w 6252950"/>
                <a:gd name="connsiteY87" fmla="*/ 1187005 h 4136058"/>
                <a:gd name="connsiteX88" fmla="*/ 4797188 w 6252950"/>
                <a:gd name="connsiteY88" fmla="*/ 975465 h 4136058"/>
                <a:gd name="connsiteX89" fmla="*/ 4660710 w 6252950"/>
                <a:gd name="connsiteY89" fmla="*/ 879930 h 4136058"/>
                <a:gd name="connsiteX90" fmla="*/ 4592472 w 6252950"/>
                <a:gd name="connsiteY90" fmla="*/ 722981 h 4136058"/>
                <a:gd name="connsiteX91" fmla="*/ 4537881 w 6252950"/>
                <a:gd name="connsiteY91" fmla="*/ 736629 h 4136058"/>
                <a:gd name="connsiteX92" fmla="*/ 4449170 w 6252950"/>
                <a:gd name="connsiteY92" fmla="*/ 695686 h 4136058"/>
                <a:gd name="connsiteX93" fmla="*/ 4517409 w 6252950"/>
                <a:gd name="connsiteY93" fmla="*/ 545560 h 4136058"/>
                <a:gd name="connsiteX94" fmla="*/ 4612943 w 6252950"/>
                <a:gd name="connsiteY94" fmla="*/ 552384 h 4136058"/>
                <a:gd name="connsiteX95" fmla="*/ 4688006 w 6252950"/>
                <a:gd name="connsiteY95" fmla="*/ 374963 h 4136058"/>
                <a:gd name="connsiteX96" fmla="*/ 4558352 w 6252950"/>
                <a:gd name="connsiteY96" fmla="*/ 231662 h 4136058"/>
                <a:gd name="connsiteX97" fmla="*/ 4467758 w 6252950"/>
                <a:gd name="connsiteY97" fmla="*/ 249385 h 4136058"/>
                <a:gd name="connsiteX98" fmla="*/ 4394579 w 6252950"/>
                <a:gd name="connsiteY98" fmla="*/ 265781 h 4136058"/>
                <a:gd name="connsiteX99" fmla="*/ 4318806 w 6252950"/>
                <a:gd name="connsiteY99" fmla="*/ 356962 h 4136058"/>
                <a:gd name="connsiteX100" fmla="*/ 4194680 w 6252950"/>
                <a:gd name="connsiteY100" fmla="*/ 406612 h 4136058"/>
                <a:gd name="connsiteX101" fmla="*/ 3957851 w 6252950"/>
                <a:gd name="connsiteY101" fmla="*/ 313548 h 4136058"/>
                <a:gd name="connsiteX102" fmla="*/ 3623481 w 6252950"/>
                <a:gd name="connsiteY102" fmla="*/ 149775 h 4136058"/>
                <a:gd name="connsiteX103" fmla="*/ 3432412 w 6252950"/>
                <a:gd name="connsiteY103" fmla="*/ 170247 h 4136058"/>
                <a:gd name="connsiteX104" fmla="*/ 3227696 w 6252950"/>
                <a:gd name="connsiteY104" fmla="*/ 81536 h 4136058"/>
                <a:gd name="connsiteX105" fmla="*/ 3199658 w 6252950"/>
                <a:gd name="connsiteY105" fmla="*/ 154036 h 4136058"/>
                <a:gd name="connsiteX106" fmla="*/ 3114777 w 6252950"/>
                <a:gd name="connsiteY106" fmla="*/ 137669 h 4136058"/>
                <a:gd name="connsiteX107" fmla="*/ 3015476 w 6252950"/>
                <a:gd name="connsiteY107" fmla="*/ 30093 h 4136058"/>
                <a:gd name="connsiteX108" fmla="*/ 2938623 w 6252950"/>
                <a:gd name="connsiteY108" fmla="*/ 15398 h 4136058"/>
                <a:gd name="connsiteX109" fmla="*/ 2879678 w 6252950"/>
                <a:gd name="connsiteY109" fmla="*/ 122480 h 4136058"/>
                <a:gd name="connsiteX110" fmla="*/ 2895487 w 6252950"/>
                <a:gd name="connsiteY110" fmla="*/ 261796 h 4136058"/>
                <a:gd name="connsiteX111" fmla="*/ 2982036 w 6252950"/>
                <a:gd name="connsiteY111" fmla="*/ 365669 h 4136058"/>
                <a:gd name="connsiteX112" fmla="*/ 3179928 w 6252950"/>
                <a:gd name="connsiteY112" fmla="*/ 327196 h 4136058"/>
                <a:gd name="connsiteX113" fmla="*/ 3418764 w 6252950"/>
                <a:gd name="connsiteY113" fmla="*/ 299900 h 4136058"/>
                <a:gd name="connsiteX114" fmla="*/ 3630305 w 6252950"/>
                <a:gd name="connsiteY114" fmla="*/ 409083 h 4136058"/>
                <a:gd name="connsiteX115" fmla="*/ 3650776 w 6252950"/>
                <a:gd name="connsiteY115" fmla="*/ 497793 h 4136058"/>
                <a:gd name="connsiteX116" fmla="*/ 3562066 w 6252950"/>
                <a:gd name="connsiteY116" fmla="*/ 525088 h 4136058"/>
                <a:gd name="connsiteX117" fmla="*/ 3521122 w 6252950"/>
                <a:gd name="connsiteY117" fmla="*/ 559208 h 4136058"/>
                <a:gd name="connsiteX118" fmla="*/ 3643952 w 6252950"/>
                <a:gd name="connsiteY118" fmla="*/ 634271 h 4136058"/>
                <a:gd name="connsiteX119" fmla="*/ 3910084 w 6252950"/>
                <a:gd name="connsiteY119" fmla="*/ 716157 h 4136058"/>
                <a:gd name="connsiteX120" fmla="*/ 4067033 w 6252950"/>
                <a:gd name="connsiteY120" fmla="*/ 804868 h 4136058"/>
                <a:gd name="connsiteX121" fmla="*/ 4183039 w 6252950"/>
                <a:gd name="connsiteY121" fmla="*/ 811691 h 4136058"/>
                <a:gd name="connsiteX122" fmla="*/ 4326340 w 6252950"/>
                <a:gd name="connsiteY122" fmla="*/ 763924 h 4136058"/>
                <a:gd name="connsiteX123" fmla="*/ 4517409 w 6252950"/>
                <a:gd name="connsiteY123" fmla="*/ 866283 h 4136058"/>
                <a:gd name="connsiteX124" fmla="*/ 4701654 w 6252950"/>
                <a:gd name="connsiteY124" fmla="*/ 1139238 h 4136058"/>
                <a:gd name="connsiteX125" fmla="*/ 4728949 w 6252950"/>
                <a:gd name="connsiteY125" fmla="*/ 1364426 h 4136058"/>
                <a:gd name="connsiteX126" fmla="*/ 4565176 w 6252950"/>
                <a:gd name="connsiteY126" fmla="*/ 1535023 h 4136058"/>
                <a:gd name="connsiteX127" fmla="*/ 4503761 w 6252950"/>
                <a:gd name="connsiteY127" fmla="*/ 1521375 h 4136058"/>
                <a:gd name="connsiteX128" fmla="*/ 4217158 w 6252950"/>
                <a:gd name="connsiteY128" fmla="*/ 1712444 h 4136058"/>
                <a:gd name="connsiteX129" fmla="*/ 3821373 w 6252950"/>
                <a:gd name="connsiteY129" fmla="*/ 2060462 h 4136058"/>
                <a:gd name="connsiteX130" fmla="*/ 3712191 w 6252950"/>
                <a:gd name="connsiteY130" fmla="*/ 2196939 h 4136058"/>
                <a:gd name="connsiteX131" fmla="*/ 3582537 w 6252950"/>
                <a:gd name="connsiteY131" fmla="*/ 2579077 h 4136058"/>
                <a:gd name="connsiteX132" fmla="*/ 3459708 w 6252950"/>
                <a:gd name="connsiteY132" fmla="*/ 2681435 h 4136058"/>
                <a:gd name="connsiteX133" fmla="*/ 3248167 w 6252950"/>
                <a:gd name="connsiteY133" fmla="*/ 2620020 h 4136058"/>
                <a:gd name="connsiteX134" fmla="*/ 3043451 w 6252950"/>
                <a:gd name="connsiteY134" fmla="*/ 2585900 h 4136058"/>
                <a:gd name="connsiteX135" fmla="*/ 2750024 w 6252950"/>
                <a:gd name="connsiteY135" fmla="*/ 2442599 h 4136058"/>
                <a:gd name="connsiteX136" fmla="*/ 2688609 w 6252950"/>
                <a:gd name="connsiteY136" fmla="*/ 2319769 h 4136058"/>
                <a:gd name="connsiteX137" fmla="*/ 2449773 w 6252950"/>
                <a:gd name="connsiteY137" fmla="*/ 2326593 h 4136058"/>
                <a:gd name="connsiteX138" fmla="*/ 2286000 w 6252950"/>
                <a:gd name="connsiteY138" fmla="*/ 2319769 h 4136058"/>
                <a:gd name="connsiteX139" fmla="*/ 2094931 w 6252950"/>
                <a:gd name="connsiteY139" fmla="*/ 2142348 h 4136058"/>
                <a:gd name="connsiteX140" fmla="*/ 1958454 w 6252950"/>
                <a:gd name="connsiteY140" fmla="*/ 2115053 h 4136058"/>
                <a:gd name="connsiteX141" fmla="*/ 1869743 w 6252950"/>
                <a:gd name="connsiteY141" fmla="*/ 2251530 h 4136058"/>
                <a:gd name="connsiteX142" fmla="*/ 1808328 w 6252950"/>
                <a:gd name="connsiteY142" fmla="*/ 2572253 h 4136058"/>
                <a:gd name="connsiteX143" fmla="*/ 1685499 w 6252950"/>
                <a:gd name="connsiteY143" fmla="*/ 2708730 h 4136058"/>
                <a:gd name="connsiteX144" fmla="*/ 1569493 w 6252950"/>
                <a:gd name="connsiteY144" fmla="*/ 2756497 h 4136058"/>
                <a:gd name="connsiteX145" fmla="*/ 1235122 w 6252950"/>
                <a:gd name="connsiteY145" fmla="*/ 2538133 h 4136058"/>
                <a:gd name="connsiteX146" fmla="*/ 1166884 w 6252950"/>
                <a:gd name="connsiteY146" fmla="*/ 2442599 h 4136058"/>
                <a:gd name="connsiteX147" fmla="*/ 1037230 w 6252950"/>
                <a:gd name="connsiteY147" fmla="*/ 2381184 h 4136058"/>
                <a:gd name="connsiteX148" fmla="*/ 1009934 w 6252950"/>
                <a:gd name="connsiteY148" fmla="*/ 2196939 h 4136058"/>
                <a:gd name="connsiteX149" fmla="*/ 928048 w 6252950"/>
                <a:gd name="connsiteY149" fmla="*/ 2012694 h 4136058"/>
                <a:gd name="connsiteX150" fmla="*/ 921224 w 6252950"/>
                <a:gd name="connsiteY150" fmla="*/ 1876217 h 4136058"/>
                <a:gd name="connsiteX151" fmla="*/ 1037230 w 6252950"/>
                <a:gd name="connsiteY151" fmla="*/ 1828450 h 4136058"/>
                <a:gd name="connsiteX152" fmla="*/ 1139588 w 6252950"/>
                <a:gd name="connsiteY152" fmla="*/ 1746563 h 4136058"/>
                <a:gd name="connsiteX153" fmla="*/ 1146412 w 6252950"/>
                <a:gd name="connsiteY153" fmla="*/ 1541847 h 4136058"/>
                <a:gd name="connsiteX154" fmla="*/ 1057702 w 6252950"/>
                <a:gd name="connsiteY154" fmla="*/ 1330306 h 4136058"/>
                <a:gd name="connsiteX155" fmla="*/ 1009934 w 6252950"/>
                <a:gd name="connsiteY155" fmla="*/ 1091471 h 4136058"/>
                <a:gd name="connsiteX156" fmla="*/ 921224 w 6252950"/>
                <a:gd name="connsiteY156" fmla="*/ 968641 h 4136058"/>
                <a:gd name="connsiteX157" fmla="*/ 818866 w 6252950"/>
                <a:gd name="connsiteY157" fmla="*/ 900402 h 4136058"/>
                <a:gd name="connsiteX158" fmla="*/ 627797 w 6252950"/>
                <a:gd name="connsiteY158" fmla="*/ 838987 h 4136058"/>
                <a:gd name="connsiteX159" fmla="*/ 586854 w 6252950"/>
                <a:gd name="connsiteY159" fmla="*/ 763924 h 4136058"/>
                <a:gd name="connsiteX160" fmla="*/ 491319 w 6252950"/>
                <a:gd name="connsiteY160" fmla="*/ 668390 h 4136058"/>
                <a:gd name="connsiteX161" fmla="*/ 395785 w 6252950"/>
                <a:gd name="connsiteY161" fmla="*/ 791220 h 4136058"/>
                <a:gd name="connsiteX162" fmla="*/ 334370 w 6252950"/>
                <a:gd name="connsiteY162" fmla="*/ 825339 h 4136058"/>
                <a:gd name="connsiteX163" fmla="*/ 279779 w 6252950"/>
                <a:gd name="connsiteY163" fmla="*/ 1036880 h 4136058"/>
                <a:gd name="connsiteX164" fmla="*/ 191069 w 6252950"/>
                <a:gd name="connsiteY164" fmla="*/ 920874 h 4136058"/>
                <a:gd name="connsiteX165" fmla="*/ 136478 w 6252950"/>
                <a:gd name="connsiteY165" fmla="*/ 893578 h 4136058"/>
                <a:gd name="connsiteX166" fmla="*/ 88710 w 6252950"/>
                <a:gd name="connsiteY166" fmla="*/ 818515 h 4136058"/>
                <a:gd name="connsiteX167" fmla="*/ 34119 w 6252950"/>
                <a:gd name="connsiteY167" fmla="*/ 811691 h 4136058"/>
                <a:gd name="connsiteX0" fmla="*/ 34119 w 6252950"/>
                <a:gd name="connsiteY0" fmla="*/ 811691 h 4136058"/>
                <a:gd name="connsiteX1" fmla="*/ 20472 w 6252950"/>
                <a:gd name="connsiteY1" fmla="*/ 873106 h 4136058"/>
                <a:gd name="connsiteX2" fmla="*/ 61415 w 6252950"/>
                <a:gd name="connsiteY2" fmla="*/ 914050 h 4136058"/>
                <a:gd name="connsiteX3" fmla="*/ 13648 w 6252950"/>
                <a:gd name="connsiteY3" fmla="*/ 948169 h 4136058"/>
                <a:gd name="connsiteX4" fmla="*/ 143302 w 6252950"/>
                <a:gd name="connsiteY4" fmla="*/ 1077823 h 4136058"/>
                <a:gd name="connsiteX5" fmla="*/ 116006 w 6252950"/>
                <a:gd name="connsiteY5" fmla="*/ 1234772 h 4136058"/>
                <a:gd name="connsiteX6" fmla="*/ 197893 w 6252950"/>
                <a:gd name="connsiteY6" fmla="*/ 1275715 h 4136058"/>
                <a:gd name="connsiteX7" fmla="*/ 293427 w 6252950"/>
                <a:gd name="connsiteY7" fmla="*/ 1432665 h 4136058"/>
                <a:gd name="connsiteX8" fmla="*/ 388961 w 6252950"/>
                <a:gd name="connsiteY8" fmla="*/ 1446312 h 4136058"/>
                <a:gd name="connsiteX9" fmla="*/ 436728 w 6252950"/>
                <a:gd name="connsiteY9" fmla="*/ 1459960 h 4136058"/>
                <a:gd name="connsiteX10" fmla="*/ 409433 w 6252950"/>
                <a:gd name="connsiteY10" fmla="*/ 1528199 h 4136058"/>
                <a:gd name="connsiteX11" fmla="*/ 464024 w 6252950"/>
                <a:gd name="connsiteY11" fmla="*/ 1569142 h 4136058"/>
                <a:gd name="connsiteX12" fmla="*/ 464024 w 6252950"/>
                <a:gd name="connsiteY12" fmla="*/ 1651029 h 4136058"/>
                <a:gd name="connsiteX13" fmla="*/ 388961 w 6252950"/>
                <a:gd name="connsiteY13" fmla="*/ 1821626 h 4136058"/>
                <a:gd name="connsiteX14" fmla="*/ 313899 w 6252950"/>
                <a:gd name="connsiteY14" fmla="*/ 1848921 h 4136058"/>
                <a:gd name="connsiteX15" fmla="*/ 348018 w 6252950"/>
                <a:gd name="connsiteY15" fmla="*/ 1951280 h 4136058"/>
                <a:gd name="connsiteX16" fmla="*/ 443552 w 6252950"/>
                <a:gd name="connsiteY16" fmla="*/ 2019518 h 4136058"/>
                <a:gd name="connsiteX17" fmla="*/ 511791 w 6252950"/>
                <a:gd name="connsiteY17" fmla="*/ 2231059 h 4136058"/>
                <a:gd name="connsiteX18" fmla="*/ 566382 w 6252950"/>
                <a:gd name="connsiteY18" fmla="*/ 2285650 h 4136058"/>
                <a:gd name="connsiteX19" fmla="*/ 600502 w 6252950"/>
                <a:gd name="connsiteY19" fmla="*/ 2435775 h 4136058"/>
                <a:gd name="connsiteX20" fmla="*/ 818866 w 6252950"/>
                <a:gd name="connsiteY20" fmla="*/ 2695083 h 4136058"/>
                <a:gd name="connsiteX21" fmla="*/ 859809 w 6252950"/>
                <a:gd name="connsiteY21" fmla="*/ 2620020 h 4136058"/>
                <a:gd name="connsiteX22" fmla="*/ 1016758 w 6252950"/>
                <a:gd name="connsiteY22" fmla="*/ 2708730 h 4136058"/>
                <a:gd name="connsiteX23" fmla="*/ 1003110 w 6252950"/>
                <a:gd name="connsiteY23" fmla="*/ 2790617 h 4136058"/>
                <a:gd name="connsiteX24" fmla="*/ 1153236 w 6252950"/>
                <a:gd name="connsiteY24" fmla="*/ 2920271 h 4136058"/>
                <a:gd name="connsiteX25" fmla="*/ 1187355 w 6252950"/>
                <a:gd name="connsiteY25" fmla="*/ 3022629 h 4136058"/>
                <a:gd name="connsiteX26" fmla="*/ 1419367 w 6252950"/>
                <a:gd name="connsiteY26" fmla="*/ 3172754 h 4136058"/>
                <a:gd name="connsiteX27" fmla="*/ 1521725 w 6252950"/>
                <a:gd name="connsiteY27" fmla="*/ 3131811 h 4136058"/>
                <a:gd name="connsiteX28" fmla="*/ 1644555 w 6252950"/>
                <a:gd name="connsiteY28" fmla="*/ 3131811 h 4136058"/>
                <a:gd name="connsiteX29" fmla="*/ 1985749 w 6252950"/>
                <a:gd name="connsiteY29" fmla="*/ 3459357 h 4136058"/>
                <a:gd name="connsiteX30" fmla="*/ 2060812 w 6252950"/>
                <a:gd name="connsiteY30" fmla="*/ 3616306 h 4136058"/>
                <a:gd name="connsiteX31" fmla="*/ 2122227 w 6252950"/>
                <a:gd name="connsiteY31" fmla="*/ 3705017 h 4136058"/>
                <a:gd name="connsiteX32" fmla="*/ 2067636 w 6252950"/>
                <a:gd name="connsiteY32" fmla="*/ 3848318 h 4136058"/>
                <a:gd name="connsiteX33" fmla="*/ 2122227 w 6252950"/>
                <a:gd name="connsiteY33" fmla="*/ 3889262 h 4136058"/>
                <a:gd name="connsiteX34" fmla="*/ 2081284 w 6252950"/>
                <a:gd name="connsiteY34" fmla="*/ 3984796 h 4136058"/>
                <a:gd name="connsiteX35" fmla="*/ 2204113 w 6252950"/>
                <a:gd name="connsiteY35" fmla="*/ 4073506 h 4136058"/>
                <a:gd name="connsiteX36" fmla="*/ 2333767 w 6252950"/>
                <a:gd name="connsiteY36" fmla="*/ 4032563 h 4136058"/>
                <a:gd name="connsiteX37" fmla="*/ 2490716 w 6252950"/>
                <a:gd name="connsiteY37" fmla="*/ 4134921 h 4136058"/>
                <a:gd name="connsiteX38" fmla="*/ 2606722 w 6252950"/>
                <a:gd name="connsiteY38" fmla="*/ 4039387 h 4136058"/>
                <a:gd name="connsiteX39" fmla="*/ 2627194 w 6252950"/>
                <a:gd name="connsiteY39" fmla="*/ 3943853 h 4136058"/>
                <a:gd name="connsiteX40" fmla="*/ 2709081 w 6252950"/>
                <a:gd name="connsiteY40" fmla="*/ 4025739 h 4136058"/>
                <a:gd name="connsiteX41" fmla="*/ 2736376 w 6252950"/>
                <a:gd name="connsiteY41" fmla="*/ 4032563 h 4136058"/>
                <a:gd name="connsiteX42" fmla="*/ 2811439 w 6252950"/>
                <a:gd name="connsiteY42" fmla="*/ 3998444 h 4136058"/>
                <a:gd name="connsiteX43" fmla="*/ 2866030 w 6252950"/>
                <a:gd name="connsiteY43" fmla="*/ 4066683 h 4136058"/>
                <a:gd name="connsiteX44" fmla="*/ 2927445 w 6252950"/>
                <a:gd name="connsiteY44" fmla="*/ 4066683 h 4136058"/>
                <a:gd name="connsiteX45" fmla="*/ 2900149 w 6252950"/>
                <a:gd name="connsiteY45" fmla="*/ 3930205 h 4136058"/>
                <a:gd name="connsiteX46" fmla="*/ 2920621 w 6252950"/>
                <a:gd name="connsiteY46" fmla="*/ 3861966 h 4136058"/>
                <a:gd name="connsiteX47" fmla="*/ 3016155 w 6252950"/>
                <a:gd name="connsiteY47" fmla="*/ 3691369 h 4136058"/>
                <a:gd name="connsiteX48" fmla="*/ 3152633 w 6252950"/>
                <a:gd name="connsiteY48" fmla="*/ 3766432 h 4136058"/>
                <a:gd name="connsiteX49" fmla="*/ 3207224 w 6252950"/>
                <a:gd name="connsiteY49" fmla="*/ 3739136 h 4136058"/>
                <a:gd name="connsiteX50" fmla="*/ 3173105 w 6252950"/>
                <a:gd name="connsiteY50" fmla="*/ 3636778 h 4136058"/>
                <a:gd name="connsiteX51" fmla="*/ 3214048 w 6252950"/>
                <a:gd name="connsiteY51" fmla="*/ 3541244 h 4136058"/>
                <a:gd name="connsiteX52" fmla="*/ 3179928 w 6252950"/>
                <a:gd name="connsiteY52" fmla="*/ 3507124 h 4136058"/>
                <a:gd name="connsiteX53" fmla="*/ 3207224 w 6252950"/>
                <a:gd name="connsiteY53" fmla="*/ 3404766 h 4136058"/>
                <a:gd name="connsiteX54" fmla="*/ 3193576 w 6252950"/>
                <a:gd name="connsiteY54" fmla="*/ 3275112 h 4136058"/>
                <a:gd name="connsiteX55" fmla="*/ 3234519 w 6252950"/>
                <a:gd name="connsiteY55" fmla="*/ 3261465 h 4136058"/>
                <a:gd name="connsiteX56" fmla="*/ 3398293 w 6252950"/>
                <a:gd name="connsiteY56" fmla="*/ 3316056 h 4136058"/>
                <a:gd name="connsiteX57" fmla="*/ 3459708 w 6252950"/>
                <a:gd name="connsiteY57" fmla="*/ 3404766 h 4136058"/>
                <a:gd name="connsiteX58" fmla="*/ 3514299 w 6252950"/>
                <a:gd name="connsiteY58" fmla="*/ 3343351 h 4136058"/>
                <a:gd name="connsiteX59" fmla="*/ 3643952 w 6252950"/>
                <a:gd name="connsiteY59" fmla="*/ 3322880 h 4136058"/>
                <a:gd name="connsiteX60" fmla="*/ 3766782 w 6252950"/>
                <a:gd name="connsiteY60" fmla="*/ 3418414 h 4136058"/>
                <a:gd name="connsiteX61" fmla="*/ 3882788 w 6252950"/>
                <a:gd name="connsiteY61" fmla="*/ 3479829 h 4136058"/>
                <a:gd name="connsiteX62" fmla="*/ 4107976 w 6252950"/>
                <a:gd name="connsiteY62" fmla="*/ 3316056 h 4136058"/>
                <a:gd name="connsiteX63" fmla="*/ 4223982 w 6252950"/>
                <a:gd name="connsiteY63" fmla="*/ 3043100 h 4136058"/>
                <a:gd name="connsiteX64" fmla="*/ 4217158 w 6252950"/>
                <a:gd name="connsiteY64" fmla="*/ 2722378 h 4136058"/>
                <a:gd name="connsiteX65" fmla="*/ 4264925 w 6252950"/>
                <a:gd name="connsiteY65" fmla="*/ 2579077 h 4136058"/>
                <a:gd name="connsiteX66" fmla="*/ 4449170 w 6252950"/>
                <a:gd name="connsiteY66" fmla="*/ 2579077 h 4136058"/>
                <a:gd name="connsiteX67" fmla="*/ 4667534 w 6252950"/>
                <a:gd name="connsiteY67" fmla="*/ 2497190 h 4136058"/>
                <a:gd name="connsiteX68" fmla="*/ 4804012 w 6252950"/>
                <a:gd name="connsiteY68" fmla="*/ 2428951 h 4136058"/>
                <a:gd name="connsiteX69" fmla="*/ 4885899 w 6252950"/>
                <a:gd name="connsiteY69" fmla="*/ 2415303 h 4136058"/>
                <a:gd name="connsiteX70" fmla="*/ 5042848 w 6252950"/>
                <a:gd name="connsiteY70" fmla="*/ 2490366 h 4136058"/>
                <a:gd name="connsiteX71" fmla="*/ 5213445 w 6252950"/>
                <a:gd name="connsiteY71" fmla="*/ 2476718 h 4136058"/>
                <a:gd name="connsiteX72" fmla="*/ 5356746 w 6252950"/>
                <a:gd name="connsiteY72" fmla="*/ 2340241 h 4136058"/>
                <a:gd name="connsiteX73" fmla="*/ 5527343 w 6252950"/>
                <a:gd name="connsiteY73" fmla="*/ 2087757 h 4136058"/>
                <a:gd name="connsiteX74" fmla="*/ 5807122 w 6252950"/>
                <a:gd name="connsiteY74" fmla="*/ 2019518 h 4136058"/>
                <a:gd name="connsiteX75" fmla="*/ 6100549 w 6252950"/>
                <a:gd name="connsiteY75" fmla="*/ 1971751 h 4136058"/>
                <a:gd name="connsiteX76" fmla="*/ 6237027 w 6252950"/>
                <a:gd name="connsiteY76" fmla="*/ 1814802 h 4136058"/>
                <a:gd name="connsiteX77" fmla="*/ 6196084 w 6252950"/>
                <a:gd name="connsiteY77" fmla="*/ 1651029 h 4136058"/>
                <a:gd name="connsiteX78" fmla="*/ 6121021 w 6252950"/>
                <a:gd name="connsiteY78" fmla="*/ 1603262 h 4136058"/>
                <a:gd name="connsiteX79" fmla="*/ 6080078 w 6252950"/>
                <a:gd name="connsiteY79" fmla="*/ 1412193 h 4136058"/>
                <a:gd name="connsiteX80" fmla="*/ 5848066 w 6252950"/>
                <a:gd name="connsiteY80" fmla="*/ 1255244 h 4136058"/>
                <a:gd name="connsiteX81" fmla="*/ 5711588 w 6252950"/>
                <a:gd name="connsiteY81" fmla="*/ 1077823 h 4136058"/>
                <a:gd name="connsiteX82" fmla="*/ 5479576 w 6252950"/>
                <a:gd name="connsiteY82" fmla="*/ 982288 h 4136058"/>
                <a:gd name="connsiteX83" fmla="*/ 5254388 w 6252950"/>
                <a:gd name="connsiteY83" fmla="*/ 961817 h 4136058"/>
                <a:gd name="connsiteX84" fmla="*/ 5124734 w 6252950"/>
                <a:gd name="connsiteY84" fmla="*/ 1043703 h 4136058"/>
                <a:gd name="connsiteX85" fmla="*/ 5124734 w 6252950"/>
                <a:gd name="connsiteY85" fmla="*/ 1118766 h 4136058"/>
                <a:gd name="connsiteX86" fmla="*/ 5008728 w 6252950"/>
                <a:gd name="connsiteY86" fmla="*/ 1207477 h 4136058"/>
                <a:gd name="connsiteX87" fmla="*/ 4920018 w 6252950"/>
                <a:gd name="connsiteY87" fmla="*/ 1187005 h 4136058"/>
                <a:gd name="connsiteX88" fmla="*/ 4797188 w 6252950"/>
                <a:gd name="connsiteY88" fmla="*/ 975465 h 4136058"/>
                <a:gd name="connsiteX89" fmla="*/ 4660710 w 6252950"/>
                <a:gd name="connsiteY89" fmla="*/ 879930 h 4136058"/>
                <a:gd name="connsiteX90" fmla="*/ 4592472 w 6252950"/>
                <a:gd name="connsiteY90" fmla="*/ 722981 h 4136058"/>
                <a:gd name="connsiteX91" fmla="*/ 4537881 w 6252950"/>
                <a:gd name="connsiteY91" fmla="*/ 736629 h 4136058"/>
                <a:gd name="connsiteX92" fmla="*/ 4449170 w 6252950"/>
                <a:gd name="connsiteY92" fmla="*/ 695686 h 4136058"/>
                <a:gd name="connsiteX93" fmla="*/ 4517409 w 6252950"/>
                <a:gd name="connsiteY93" fmla="*/ 545560 h 4136058"/>
                <a:gd name="connsiteX94" fmla="*/ 4612943 w 6252950"/>
                <a:gd name="connsiteY94" fmla="*/ 552384 h 4136058"/>
                <a:gd name="connsiteX95" fmla="*/ 4688006 w 6252950"/>
                <a:gd name="connsiteY95" fmla="*/ 374963 h 4136058"/>
                <a:gd name="connsiteX96" fmla="*/ 4558352 w 6252950"/>
                <a:gd name="connsiteY96" fmla="*/ 231662 h 4136058"/>
                <a:gd name="connsiteX97" fmla="*/ 4467758 w 6252950"/>
                <a:gd name="connsiteY97" fmla="*/ 249385 h 4136058"/>
                <a:gd name="connsiteX98" fmla="*/ 4394579 w 6252950"/>
                <a:gd name="connsiteY98" fmla="*/ 265781 h 4136058"/>
                <a:gd name="connsiteX99" fmla="*/ 4318806 w 6252950"/>
                <a:gd name="connsiteY99" fmla="*/ 356962 h 4136058"/>
                <a:gd name="connsiteX100" fmla="*/ 4194680 w 6252950"/>
                <a:gd name="connsiteY100" fmla="*/ 406612 h 4136058"/>
                <a:gd name="connsiteX101" fmla="*/ 3957851 w 6252950"/>
                <a:gd name="connsiteY101" fmla="*/ 313548 h 4136058"/>
                <a:gd name="connsiteX102" fmla="*/ 3623481 w 6252950"/>
                <a:gd name="connsiteY102" fmla="*/ 149775 h 4136058"/>
                <a:gd name="connsiteX103" fmla="*/ 3432412 w 6252950"/>
                <a:gd name="connsiteY103" fmla="*/ 170247 h 4136058"/>
                <a:gd name="connsiteX104" fmla="*/ 3227696 w 6252950"/>
                <a:gd name="connsiteY104" fmla="*/ 81536 h 4136058"/>
                <a:gd name="connsiteX105" fmla="*/ 3199658 w 6252950"/>
                <a:gd name="connsiteY105" fmla="*/ 154036 h 4136058"/>
                <a:gd name="connsiteX106" fmla="*/ 3114777 w 6252950"/>
                <a:gd name="connsiteY106" fmla="*/ 137669 h 4136058"/>
                <a:gd name="connsiteX107" fmla="*/ 3015476 w 6252950"/>
                <a:gd name="connsiteY107" fmla="*/ 30093 h 4136058"/>
                <a:gd name="connsiteX108" fmla="*/ 2938623 w 6252950"/>
                <a:gd name="connsiteY108" fmla="*/ 15398 h 4136058"/>
                <a:gd name="connsiteX109" fmla="*/ 2879678 w 6252950"/>
                <a:gd name="connsiteY109" fmla="*/ 122480 h 4136058"/>
                <a:gd name="connsiteX110" fmla="*/ 2895487 w 6252950"/>
                <a:gd name="connsiteY110" fmla="*/ 261796 h 4136058"/>
                <a:gd name="connsiteX111" fmla="*/ 2982036 w 6252950"/>
                <a:gd name="connsiteY111" fmla="*/ 365669 h 4136058"/>
                <a:gd name="connsiteX112" fmla="*/ 3179928 w 6252950"/>
                <a:gd name="connsiteY112" fmla="*/ 327196 h 4136058"/>
                <a:gd name="connsiteX113" fmla="*/ 3418764 w 6252950"/>
                <a:gd name="connsiteY113" fmla="*/ 299900 h 4136058"/>
                <a:gd name="connsiteX114" fmla="*/ 3630305 w 6252950"/>
                <a:gd name="connsiteY114" fmla="*/ 409083 h 4136058"/>
                <a:gd name="connsiteX115" fmla="*/ 3650776 w 6252950"/>
                <a:gd name="connsiteY115" fmla="*/ 497793 h 4136058"/>
                <a:gd name="connsiteX116" fmla="*/ 3562066 w 6252950"/>
                <a:gd name="connsiteY116" fmla="*/ 525088 h 4136058"/>
                <a:gd name="connsiteX117" fmla="*/ 3521122 w 6252950"/>
                <a:gd name="connsiteY117" fmla="*/ 559208 h 4136058"/>
                <a:gd name="connsiteX118" fmla="*/ 3643952 w 6252950"/>
                <a:gd name="connsiteY118" fmla="*/ 634271 h 4136058"/>
                <a:gd name="connsiteX119" fmla="*/ 3910084 w 6252950"/>
                <a:gd name="connsiteY119" fmla="*/ 716157 h 4136058"/>
                <a:gd name="connsiteX120" fmla="*/ 4067033 w 6252950"/>
                <a:gd name="connsiteY120" fmla="*/ 804868 h 4136058"/>
                <a:gd name="connsiteX121" fmla="*/ 4183039 w 6252950"/>
                <a:gd name="connsiteY121" fmla="*/ 811691 h 4136058"/>
                <a:gd name="connsiteX122" fmla="*/ 4326340 w 6252950"/>
                <a:gd name="connsiteY122" fmla="*/ 763924 h 4136058"/>
                <a:gd name="connsiteX123" fmla="*/ 4517409 w 6252950"/>
                <a:gd name="connsiteY123" fmla="*/ 866283 h 4136058"/>
                <a:gd name="connsiteX124" fmla="*/ 4701654 w 6252950"/>
                <a:gd name="connsiteY124" fmla="*/ 1139238 h 4136058"/>
                <a:gd name="connsiteX125" fmla="*/ 4728949 w 6252950"/>
                <a:gd name="connsiteY125" fmla="*/ 1364426 h 4136058"/>
                <a:gd name="connsiteX126" fmla="*/ 4565176 w 6252950"/>
                <a:gd name="connsiteY126" fmla="*/ 1535023 h 4136058"/>
                <a:gd name="connsiteX127" fmla="*/ 4503761 w 6252950"/>
                <a:gd name="connsiteY127" fmla="*/ 1521375 h 4136058"/>
                <a:gd name="connsiteX128" fmla="*/ 4217158 w 6252950"/>
                <a:gd name="connsiteY128" fmla="*/ 1712444 h 4136058"/>
                <a:gd name="connsiteX129" fmla="*/ 3821373 w 6252950"/>
                <a:gd name="connsiteY129" fmla="*/ 2060462 h 4136058"/>
                <a:gd name="connsiteX130" fmla="*/ 3712191 w 6252950"/>
                <a:gd name="connsiteY130" fmla="*/ 2196939 h 4136058"/>
                <a:gd name="connsiteX131" fmla="*/ 3582537 w 6252950"/>
                <a:gd name="connsiteY131" fmla="*/ 2579077 h 4136058"/>
                <a:gd name="connsiteX132" fmla="*/ 3459708 w 6252950"/>
                <a:gd name="connsiteY132" fmla="*/ 2681435 h 4136058"/>
                <a:gd name="connsiteX133" fmla="*/ 3248167 w 6252950"/>
                <a:gd name="connsiteY133" fmla="*/ 2620020 h 4136058"/>
                <a:gd name="connsiteX134" fmla="*/ 3043451 w 6252950"/>
                <a:gd name="connsiteY134" fmla="*/ 2585900 h 4136058"/>
                <a:gd name="connsiteX135" fmla="*/ 2750024 w 6252950"/>
                <a:gd name="connsiteY135" fmla="*/ 2442599 h 4136058"/>
                <a:gd name="connsiteX136" fmla="*/ 2688609 w 6252950"/>
                <a:gd name="connsiteY136" fmla="*/ 2319769 h 4136058"/>
                <a:gd name="connsiteX137" fmla="*/ 2449773 w 6252950"/>
                <a:gd name="connsiteY137" fmla="*/ 2326593 h 4136058"/>
                <a:gd name="connsiteX138" fmla="*/ 2286000 w 6252950"/>
                <a:gd name="connsiteY138" fmla="*/ 2319769 h 4136058"/>
                <a:gd name="connsiteX139" fmla="*/ 2094931 w 6252950"/>
                <a:gd name="connsiteY139" fmla="*/ 2142348 h 4136058"/>
                <a:gd name="connsiteX140" fmla="*/ 1958454 w 6252950"/>
                <a:gd name="connsiteY140" fmla="*/ 2115053 h 4136058"/>
                <a:gd name="connsiteX141" fmla="*/ 1869743 w 6252950"/>
                <a:gd name="connsiteY141" fmla="*/ 2251530 h 4136058"/>
                <a:gd name="connsiteX142" fmla="*/ 1808328 w 6252950"/>
                <a:gd name="connsiteY142" fmla="*/ 2572253 h 4136058"/>
                <a:gd name="connsiteX143" fmla="*/ 1685499 w 6252950"/>
                <a:gd name="connsiteY143" fmla="*/ 2708730 h 4136058"/>
                <a:gd name="connsiteX144" fmla="*/ 1569493 w 6252950"/>
                <a:gd name="connsiteY144" fmla="*/ 2756497 h 4136058"/>
                <a:gd name="connsiteX145" fmla="*/ 1235122 w 6252950"/>
                <a:gd name="connsiteY145" fmla="*/ 2538133 h 4136058"/>
                <a:gd name="connsiteX146" fmla="*/ 1166884 w 6252950"/>
                <a:gd name="connsiteY146" fmla="*/ 2442599 h 4136058"/>
                <a:gd name="connsiteX147" fmla="*/ 1037230 w 6252950"/>
                <a:gd name="connsiteY147" fmla="*/ 2381184 h 4136058"/>
                <a:gd name="connsiteX148" fmla="*/ 1009934 w 6252950"/>
                <a:gd name="connsiteY148" fmla="*/ 2196939 h 4136058"/>
                <a:gd name="connsiteX149" fmla="*/ 928048 w 6252950"/>
                <a:gd name="connsiteY149" fmla="*/ 2012694 h 4136058"/>
                <a:gd name="connsiteX150" fmla="*/ 921224 w 6252950"/>
                <a:gd name="connsiteY150" fmla="*/ 1876217 h 4136058"/>
                <a:gd name="connsiteX151" fmla="*/ 1037230 w 6252950"/>
                <a:gd name="connsiteY151" fmla="*/ 1828450 h 4136058"/>
                <a:gd name="connsiteX152" fmla="*/ 1139588 w 6252950"/>
                <a:gd name="connsiteY152" fmla="*/ 1746563 h 4136058"/>
                <a:gd name="connsiteX153" fmla="*/ 1146412 w 6252950"/>
                <a:gd name="connsiteY153" fmla="*/ 1541847 h 4136058"/>
                <a:gd name="connsiteX154" fmla="*/ 1057702 w 6252950"/>
                <a:gd name="connsiteY154" fmla="*/ 1330306 h 4136058"/>
                <a:gd name="connsiteX155" fmla="*/ 1009934 w 6252950"/>
                <a:gd name="connsiteY155" fmla="*/ 1091471 h 4136058"/>
                <a:gd name="connsiteX156" fmla="*/ 921224 w 6252950"/>
                <a:gd name="connsiteY156" fmla="*/ 968641 h 4136058"/>
                <a:gd name="connsiteX157" fmla="*/ 818866 w 6252950"/>
                <a:gd name="connsiteY157" fmla="*/ 900402 h 4136058"/>
                <a:gd name="connsiteX158" fmla="*/ 627797 w 6252950"/>
                <a:gd name="connsiteY158" fmla="*/ 838987 h 4136058"/>
                <a:gd name="connsiteX159" fmla="*/ 586854 w 6252950"/>
                <a:gd name="connsiteY159" fmla="*/ 763924 h 4136058"/>
                <a:gd name="connsiteX160" fmla="*/ 491319 w 6252950"/>
                <a:gd name="connsiteY160" fmla="*/ 668390 h 4136058"/>
                <a:gd name="connsiteX161" fmla="*/ 395785 w 6252950"/>
                <a:gd name="connsiteY161" fmla="*/ 791220 h 4136058"/>
                <a:gd name="connsiteX162" fmla="*/ 334370 w 6252950"/>
                <a:gd name="connsiteY162" fmla="*/ 825339 h 4136058"/>
                <a:gd name="connsiteX163" fmla="*/ 279779 w 6252950"/>
                <a:gd name="connsiteY163" fmla="*/ 1036880 h 4136058"/>
                <a:gd name="connsiteX164" fmla="*/ 191069 w 6252950"/>
                <a:gd name="connsiteY164" fmla="*/ 920874 h 4136058"/>
                <a:gd name="connsiteX165" fmla="*/ 136478 w 6252950"/>
                <a:gd name="connsiteY165" fmla="*/ 893578 h 4136058"/>
                <a:gd name="connsiteX166" fmla="*/ 88710 w 6252950"/>
                <a:gd name="connsiteY166" fmla="*/ 818515 h 4136058"/>
                <a:gd name="connsiteX167" fmla="*/ 34119 w 6252950"/>
                <a:gd name="connsiteY167" fmla="*/ 811691 h 4136058"/>
                <a:gd name="connsiteX0" fmla="*/ 34119 w 6252950"/>
                <a:gd name="connsiteY0" fmla="*/ 811691 h 4136058"/>
                <a:gd name="connsiteX1" fmla="*/ 20472 w 6252950"/>
                <a:gd name="connsiteY1" fmla="*/ 873106 h 4136058"/>
                <a:gd name="connsiteX2" fmla="*/ 61415 w 6252950"/>
                <a:gd name="connsiteY2" fmla="*/ 914050 h 4136058"/>
                <a:gd name="connsiteX3" fmla="*/ 13648 w 6252950"/>
                <a:gd name="connsiteY3" fmla="*/ 948169 h 4136058"/>
                <a:gd name="connsiteX4" fmla="*/ 143302 w 6252950"/>
                <a:gd name="connsiteY4" fmla="*/ 1077823 h 4136058"/>
                <a:gd name="connsiteX5" fmla="*/ 116006 w 6252950"/>
                <a:gd name="connsiteY5" fmla="*/ 1234772 h 4136058"/>
                <a:gd name="connsiteX6" fmla="*/ 197893 w 6252950"/>
                <a:gd name="connsiteY6" fmla="*/ 1275715 h 4136058"/>
                <a:gd name="connsiteX7" fmla="*/ 293427 w 6252950"/>
                <a:gd name="connsiteY7" fmla="*/ 1432665 h 4136058"/>
                <a:gd name="connsiteX8" fmla="*/ 388961 w 6252950"/>
                <a:gd name="connsiteY8" fmla="*/ 1446312 h 4136058"/>
                <a:gd name="connsiteX9" fmla="*/ 436728 w 6252950"/>
                <a:gd name="connsiteY9" fmla="*/ 1459960 h 4136058"/>
                <a:gd name="connsiteX10" fmla="*/ 409433 w 6252950"/>
                <a:gd name="connsiteY10" fmla="*/ 1528199 h 4136058"/>
                <a:gd name="connsiteX11" fmla="*/ 464024 w 6252950"/>
                <a:gd name="connsiteY11" fmla="*/ 1569142 h 4136058"/>
                <a:gd name="connsiteX12" fmla="*/ 464024 w 6252950"/>
                <a:gd name="connsiteY12" fmla="*/ 1651029 h 4136058"/>
                <a:gd name="connsiteX13" fmla="*/ 388961 w 6252950"/>
                <a:gd name="connsiteY13" fmla="*/ 1821626 h 4136058"/>
                <a:gd name="connsiteX14" fmla="*/ 313899 w 6252950"/>
                <a:gd name="connsiteY14" fmla="*/ 1848921 h 4136058"/>
                <a:gd name="connsiteX15" fmla="*/ 348018 w 6252950"/>
                <a:gd name="connsiteY15" fmla="*/ 1951280 h 4136058"/>
                <a:gd name="connsiteX16" fmla="*/ 443552 w 6252950"/>
                <a:gd name="connsiteY16" fmla="*/ 2019518 h 4136058"/>
                <a:gd name="connsiteX17" fmla="*/ 511791 w 6252950"/>
                <a:gd name="connsiteY17" fmla="*/ 2231059 h 4136058"/>
                <a:gd name="connsiteX18" fmla="*/ 566382 w 6252950"/>
                <a:gd name="connsiteY18" fmla="*/ 2285650 h 4136058"/>
                <a:gd name="connsiteX19" fmla="*/ 600502 w 6252950"/>
                <a:gd name="connsiteY19" fmla="*/ 2435775 h 4136058"/>
                <a:gd name="connsiteX20" fmla="*/ 818866 w 6252950"/>
                <a:gd name="connsiteY20" fmla="*/ 2695083 h 4136058"/>
                <a:gd name="connsiteX21" fmla="*/ 859809 w 6252950"/>
                <a:gd name="connsiteY21" fmla="*/ 2620020 h 4136058"/>
                <a:gd name="connsiteX22" fmla="*/ 1016758 w 6252950"/>
                <a:gd name="connsiteY22" fmla="*/ 2708730 h 4136058"/>
                <a:gd name="connsiteX23" fmla="*/ 1003110 w 6252950"/>
                <a:gd name="connsiteY23" fmla="*/ 2790617 h 4136058"/>
                <a:gd name="connsiteX24" fmla="*/ 1153236 w 6252950"/>
                <a:gd name="connsiteY24" fmla="*/ 2920271 h 4136058"/>
                <a:gd name="connsiteX25" fmla="*/ 1187355 w 6252950"/>
                <a:gd name="connsiteY25" fmla="*/ 3022629 h 4136058"/>
                <a:gd name="connsiteX26" fmla="*/ 1419367 w 6252950"/>
                <a:gd name="connsiteY26" fmla="*/ 3172754 h 4136058"/>
                <a:gd name="connsiteX27" fmla="*/ 1521725 w 6252950"/>
                <a:gd name="connsiteY27" fmla="*/ 3131811 h 4136058"/>
                <a:gd name="connsiteX28" fmla="*/ 1644555 w 6252950"/>
                <a:gd name="connsiteY28" fmla="*/ 3131811 h 4136058"/>
                <a:gd name="connsiteX29" fmla="*/ 1985749 w 6252950"/>
                <a:gd name="connsiteY29" fmla="*/ 3459357 h 4136058"/>
                <a:gd name="connsiteX30" fmla="*/ 2060812 w 6252950"/>
                <a:gd name="connsiteY30" fmla="*/ 3616306 h 4136058"/>
                <a:gd name="connsiteX31" fmla="*/ 2122227 w 6252950"/>
                <a:gd name="connsiteY31" fmla="*/ 3705017 h 4136058"/>
                <a:gd name="connsiteX32" fmla="*/ 2067636 w 6252950"/>
                <a:gd name="connsiteY32" fmla="*/ 3848318 h 4136058"/>
                <a:gd name="connsiteX33" fmla="*/ 2122227 w 6252950"/>
                <a:gd name="connsiteY33" fmla="*/ 3889262 h 4136058"/>
                <a:gd name="connsiteX34" fmla="*/ 2081284 w 6252950"/>
                <a:gd name="connsiteY34" fmla="*/ 3984796 h 4136058"/>
                <a:gd name="connsiteX35" fmla="*/ 2204113 w 6252950"/>
                <a:gd name="connsiteY35" fmla="*/ 4073506 h 4136058"/>
                <a:gd name="connsiteX36" fmla="*/ 2333767 w 6252950"/>
                <a:gd name="connsiteY36" fmla="*/ 4032563 h 4136058"/>
                <a:gd name="connsiteX37" fmla="*/ 2490716 w 6252950"/>
                <a:gd name="connsiteY37" fmla="*/ 4134921 h 4136058"/>
                <a:gd name="connsiteX38" fmla="*/ 2606722 w 6252950"/>
                <a:gd name="connsiteY38" fmla="*/ 4039387 h 4136058"/>
                <a:gd name="connsiteX39" fmla="*/ 2627194 w 6252950"/>
                <a:gd name="connsiteY39" fmla="*/ 3943853 h 4136058"/>
                <a:gd name="connsiteX40" fmla="*/ 2709081 w 6252950"/>
                <a:gd name="connsiteY40" fmla="*/ 4025739 h 4136058"/>
                <a:gd name="connsiteX41" fmla="*/ 2736376 w 6252950"/>
                <a:gd name="connsiteY41" fmla="*/ 4032563 h 4136058"/>
                <a:gd name="connsiteX42" fmla="*/ 2811439 w 6252950"/>
                <a:gd name="connsiteY42" fmla="*/ 3998444 h 4136058"/>
                <a:gd name="connsiteX43" fmla="*/ 2866030 w 6252950"/>
                <a:gd name="connsiteY43" fmla="*/ 4066683 h 4136058"/>
                <a:gd name="connsiteX44" fmla="*/ 2927445 w 6252950"/>
                <a:gd name="connsiteY44" fmla="*/ 4066683 h 4136058"/>
                <a:gd name="connsiteX45" fmla="*/ 2900149 w 6252950"/>
                <a:gd name="connsiteY45" fmla="*/ 3930205 h 4136058"/>
                <a:gd name="connsiteX46" fmla="*/ 2920621 w 6252950"/>
                <a:gd name="connsiteY46" fmla="*/ 3861966 h 4136058"/>
                <a:gd name="connsiteX47" fmla="*/ 3016155 w 6252950"/>
                <a:gd name="connsiteY47" fmla="*/ 3691369 h 4136058"/>
                <a:gd name="connsiteX48" fmla="*/ 3152633 w 6252950"/>
                <a:gd name="connsiteY48" fmla="*/ 3766432 h 4136058"/>
                <a:gd name="connsiteX49" fmla="*/ 3207224 w 6252950"/>
                <a:gd name="connsiteY49" fmla="*/ 3739136 h 4136058"/>
                <a:gd name="connsiteX50" fmla="*/ 3173105 w 6252950"/>
                <a:gd name="connsiteY50" fmla="*/ 3636778 h 4136058"/>
                <a:gd name="connsiteX51" fmla="*/ 3214048 w 6252950"/>
                <a:gd name="connsiteY51" fmla="*/ 3541244 h 4136058"/>
                <a:gd name="connsiteX52" fmla="*/ 3179928 w 6252950"/>
                <a:gd name="connsiteY52" fmla="*/ 3507124 h 4136058"/>
                <a:gd name="connsiteX53" fmla="*/ 3207224 w 6252950"/>
                <a:gd name="connsiteY53" fmla="*/ 3404766 h 4136058"/>
                <a:gd name="connsiteX54" fmla="*/ 3193576 w 6252950"/>
                <a:gd name="connsiteY54" fmla="*/ 3275112 h 4136058"/>
                <a:gd name="connsiteX55" fmla="*/ 3234519 w 6252950"/>
                <a:gd name="connsiteY55" fmla="*/ 3261465 h 4136058"/>
                <a:gd name="connsiteX56" fmla="*/ 3398293 w 6252950"/>
                <a:gd name="connsiteY56" fmla="*/ 3316056 h 4136058"/>
                <a:gd name="connsiteX57" fmla="*/ 3459708 w 6252950"/>
                <a:gd name="connsiteY57" fmla="*/ 3404766 h 4136058"/>
                <a:gd name="connsiteX58" fmla="*/ 3514299 w 6252950"/>
                <a:gd name="connsiteY58" fmla="*/ 3343351 h 4136058"/>
                <a:gd name="connsiteX59" fmla="*/ 3643952 w 6252950"/>
                <a:gd name="connsiteY59" fmla="*/ 3322880 h 4136058"/>
                <a:gd name="connsiteX60" fmla="*/ 3766782 w 6252950"/>
                <a:gd name="connsiteY60" fmla="*/ 3418414 h 4136058"/>
                <a:gd name="connsiteX61" fmla="*/ 3882788 w 6252950"/>
                <a:gd name="connsiteY61" fmla="*/ 3479829 h 4136058"/>
                <a:gd name="connsiteX62" fmla="*/ 4107976 w 6252950"/>
                <a:gd name="connsiteY62" fmla="*/ 3316056 h 4136058"/>
                <a:gd name="connsiteX63" fmla="*/ 4223982 w 6252950"/>
                <a:gd name="connsiteY63" fmla="*/ 3043100 h 4136058"/>
                <a:gd name="connsiteX64" fmla="*/ 4217158 w 6252950"/>
                <a:gd name="connsiteY64" fmla="*/ 2722378 h 4136058"/>
                <a:gd name="connsiteX65" fmla="*/ 4264925 w 6252950"/>
                <a:gd name="connsiteY65" fmla="*/ 2579077 h 4136058"/>
                <a:gd name="connsiteX66" fmla="*/ 4449170 w 6252950"/>
                <a:gd name="connsiteY66" fmla="*/ 2579077 h 4136058"/>
                <a:gd name="connsiteX67" fmla="*/ 4667534 w 6252950"/>
                <a:gd name="connsiteY67" fmla="*/ 2497190 h 4136058"/>
                <a:gd name="connsiteX68" fmla="*/ 4804012 w 6252950"/>
                <a:gd name="connsiteY68" fmla="*/ 2428951 h 4136058"/>
                <a:gd name="connsiteX69" fmla="*/ 4885899 w 6252950"/>
                <a:gd name="connsiteY69" fmla="*/ 2415303 h 4136058"/>
                <a:gd name="connsiteX70" fmla="*/ 5042848 w 6252950"/>
                <a:gd name="connsiteY70" fmla="*/ 2490366 h 4136058"/>
                <a:gd name="connsiteX71" fmla="*/ 5213445 w 6252950"/>
                <a:gd name="connsiteY71" fmla="*/ 2476718 h 4136058"/>
                <a:gd name="connsiteX72" fmla="*/ 5356746 w 6252950"/>
                <a:gd name="connsiteY72" fmla="*/ 2340241 h 4136058"/>
                <a:gd name="connsiteX73" fmla="*/ 5527343 w 6252950"/>
                <a:gd name="connsiteY73" fmla="*/ 2087757 h 4136058"/>
                <a:gd name="connsiteX74" fmla="*/ 5807122 w 6252950"/>
                <a:gd name="connsiteY74" fmla="*/ 2019518 h 4136058"/>
                <a:gd name="connsiteX75" fmla="*/ 6100549 w 6252950"/>
                <a:gd name="connsiteY75" fmla="*/ 1971751 h 4136058"/>
                <a:gd name="connsiteX76" fmla="*/ 6237027 w 6252950"/>
                <a:gd name="connsiteY76" fmla="*/ 1814802 h 4136058"/>
                <a:gd name="connsiteX77" fmla="*/ 6196084 w 6252950"/>
                <a:gd name="connsiteY77" fmla="*/ 1651029 h 4136058"/>
                <a:gd name="connsiteX78" fmla="*/ 6121021 w 6252950"/>
                <a:gd name="connsiteY78" fmla="*/ 1603262 h 4136058"/>
                <a:gd name="connsiteX79" fmla="*/ 6080078 w 6252950"/>
                <a:gd name="connsiteY79" fmla="*/ 1412193 h 4136058"/>
                <a:gd name="connsiteX80" fmla="*/ 5848066 w 6252950"/>
                <a:gd name="connsiteY80" fmla="*/ 1255244 h 4136058"/>
                <a:gd name="connsiteX81" fmla="*/ 5711588 w 6252950"/>
                <a:gd name="connsiteY81" fmla="*/ 1077823 h 4136058"/>
                <a:gd name="connsiteX82" fmla="*/ 5479576 w 6252950"/>
                <a:gd name="connsiteY82" fmla="*/ 982288 h 4136058"/>
                <a:gd name="connsiteX83" fmla="*/ 5254388 w 6252950"/>
                <a:gd name="connsiteY83" fmla="*/ 961817 h 4136058"/>
                <a:gd name="connsiteX84" fmla="*/ 5124734 w 6252950"/>
                <a:gd name="connsiteY84" fmla="*/ 1043703 h 4136058"/>
                <a:gd name="connsiteX85" fmla="*/ 5124734 w 6252950"/>
                <a:gd name="connsiteY85" fmla="*/ 1118766 h 4136058"/>
                <a:gd name="connsiteX86" fmla="*/ 5008728 w 6252950"/>
                <a:gd name="connsiteY86" fmla="*/ 1207477 h 4136058"/>
                <a:gd name="connsiteX87" fmla="*/ 4920018 w 6252950"/>
                <a:gd name="connsiteY87" fmla="*/ 1187005 h 4136058"/>
                <a:gd name="connsiteX88" fmla="*/ 4797188 w 6252950"/>
                <a:gd name="connsiteY88" fmla="*/ 975465 h 4136058"/>
                <a:gd name="connsiteX89" fmla="*/ 4660710 w 6252950"/>
                <a:gd name="connsiteY89" fmla="*/ 879930 h 4136058"/>
                <a:gd name="connsiteX90" fmla="*/ 4592472 w 6252950"/>
                <a:gd name="connsiteY90" fmla="*/ 722981 h 4136058"/>
                <a:gd name="connsiteX91" fmla="*/ 4537881 w 6252950"/>
                <a:gd name="connsiteY91" fmla="*/ 736629 h 4136058"/>
                <a:gd name="connsiteX92" fmla="*/ 4449170 w 6252950"/>
                <a:gd name="connsiteY92" fmla="*/ 695686 h 4136058"/>
                <a:gd name="connsiteX93" fmla="*/ 4517409 w 6252950"/>
                <a:gd name="connsiteY93" fmla="*/ 545560 h 4136058"/>
                <a:gd name="connsiteX94" fmla="*/ 4612943 w 6252950"/>
                <a:gd name="connsiteY94" fmla="*/ 552384 h 4136058"/>
                <a:gd name="connsiteX95" fmla="*/ 4688006 w 6252950"/>
                <a:gd name="connsiteY95" fmla="*/ 374963 h 4136058"/>
                <a:gd name="connsiteX96" fmla="*/ 4558352 w 6252950"/>
                <a:gd name="connsiteY96" fmla="*/ 231662 h 4136058"/>
                <a:gd name="connsiteX97" fmla="*/ 4467758 w 6252950"/>
                <a:gd name="connsiteY97" fmla="*/ 249385 h 4136058"/>
                <a:gd name="connsiteX98" fmla="*/ 4394579 w 6252950"/>
                <a:gd name="connsiteY98" fmla="*/ 265781 h 4136058"/>
                <a:gd name="connsiteX99" fmla="*/ 4318806 w 6252950"/>
                <a:gd name="connsiteY99" fmla="*/ 356962 h 4136058"/>
                <a:gd name="connsiteX100" fmla="*/ 4194680 w 6252950"/>
                <a:gd name="connsiteY100" fmla="*/ 406612 h 4136058"/>
                <a:gd name="connsiteX101" fmla="*/ 3957851 w 6252950"/>
                <a:gd name="connsiteY101" fmla="*/ 313548 h 4136058"/>
                <a:gd name="connsiteX102" fmla="*/ 3623481 w 6252950"/>
                <a:gd name="connsiteY102" fmla="*/ 149775 h 4136058"/>
                <a:gd name="connsiteX103" fmla="*/ 3432412 w 6252950"/>
                <a:gd name="connsiteY103" fmla="*/ 170247 h 4136058"/>
                <a:gd name="connsiteX104" fmla="*/ 3227696 w 6252950"/>
                <a:gd name="connsiteY104" fmla="*/ 81536 h 4136058"/>
                <a:gd name="connsiteX105" fmla="*/ 3199658 w 6252950"/>
                <a:gd name="connsiteY105" fmla="*/ 154036 h 4136058"/>
                <a:gd name="connsiteX106" fmla="*/ 3114777 w 6252950"/>
                <a:gd name="connsiteY106" fmla="*/ 137669 h 4136058"/>
                <a:gd name="connsiteX107" fmla="*/ 3015476 w 6252950"/>
                <a:gd name="connsiteY107" fmla="*/ 30093 h 4136058"/>
                <a:gd name="connsiteX108" fmla="*/ 2938623 w 6252950"/>
                <a:gd name="connsiteY108" fmla="*/ 15398 h 4136058"/>
                <a:gd name="connsiteX109" fmla="*/ 2879678 w 6252950"/>
                <a:gd name="connsiteY109" fmla="*/ 122480 h 4136058"/>
                <a:gd name="connsiteX110" fmla="*/ 2895487 w 6252950"/>
                <a:gd name="connsiteY110" fmla="*/ 261796 h 4136058"/>
                <a:gd name="connsiteX111" fmla="*/ 2982036 w 6252950"/>
                <a:gd name="connsiteY111" fmla="*/ 365669 h 4136058"/>
                <a:gd name="connsiteX112" fmla="*/ 3179928 w 6252950"/>
                <a:gd name="connsiteY112" fmla="*/ 327196 h 4136058"/>
                <a:gd name="connsiteX113" fmla="*/ 3418764 w 6252950"/>
                <a:gd name="connsiteY113" fmla="*/ 299900 h 4136058"/>
                <a:gd name="connsiteX114" fmla="*/ 3630305 w 6252950"/>
                <a:gd name="connsiteY114" fmla="*/ 409083 h 4136058"/>
                <a:gd name="connsiteX115" fmla="*/ 3650776 w 6252950"/>
                <a:gd name="connsiteY115" fmla="*/ 497793 h 4136058"/>
                <a:gd name="connsiteX116" fmla="*/ 3562066 w 6252950"/>
                <a:gd name="connsiteY116" fmla="*/ 525088 h 4136058"/>
                <a:gd name="connsiteX117" fmla="*/ 3521122 w 6252950"/>
                <a:gd name="connsiteY117" fmla="*/ 559208 h 4136058"/>
                <a:gd name="connsiteX118" fmla="*/ 3643952 w 6252950"/>
                <a:gd name="connsiteY118" fmla="*/ 634271 h 4136058"/>
                <a:gd name="connsiteX119" fmla="*/ 3910084 w 6252950"/>
                <a:gd name="connsiteY119" fmla="*/ 716157 h 4136058"/>
                <a:gd name="connsiteX120" fmla="*/ 4067033 w 6252950"/>
                <a:gd name="connsiteY120" fmla="*/ 804868 h 4136058"/>
                <a:gd name="connsiteX121" fmla="*/ 4183039 w 6252950"/>
                <a:gd name="connsiteY121" fmla="*/ 811691 h 4136058"/>
                <a:gd name="connsiteX122" fmla="*/ 4326340 w 6252950"/>
                <a:gd name="connsiteY122" fmla="*/ 763924 h 4136058"/>
                <a:gd name="connsiteX123" fmla="*/ 4517409 w 6252950"/>
                <a:gd name="connsiteY123" fmla="*/ 866283 h 4136058"/>
                <a:gd name="connsiteX124" fmla="*/ 4701654 w 6252950"/>
                <a:gd name="connsiteY124" fmla="*/ 1139238 h 4136058"/>
                <a:gd name="connsiteX125" fmla="*/ 4728949 w 6252950"/>
                <a:gd name="connsiteY125" fmla="*/ 1364426 h 4136058"/>
                <a:gd name="connsiteX126" fmla="*/ 4565176 w 6252950"/>
                <a:gd name="connsiteY126" fmla="*/ 1535023 h 4136058"/>
                <a:gd name="connsiteX127" fmla="*/ 4503761 w 6252950"/>
                <a:gd name="connsiteY127" fmla="*/ 1521375 h 4136058"/>
                <a:gd name="connsiteX128" fmla="*/ 4217158 w 6252950"/>
                <a:gd name="connsiteY128" fmla="*/ 1712444 h 4136058"/>
                <a:gd name="connsiteX129" fmla="*/ 3821373 w 6252950"/>
                <a:gd name="connsiteY129" fmla="*/ 2060462 h 4136058"/>
                <a:gd name="connsiteX130" fmla="*/ 3712191 w 6252950"/>
                <a:gd name="connsiteY130" fmla="*/ 2196939 h 4136058"/>
                <a:gd name="connsiteX131" fmla="*/ 3582537 w 6252950"/>
                <a:gd name="connsiteY131" fmla="*/ 2579077 h 4136058"/>
                <a:gd name="connsiteX132" fmla="*/ 3459708 w 6252950"/>
                <a:gd name="connsiteY132" fmla="*/ 2681435 h 4136058"/>
                <a:gd name="connsiteX133" fmla="*/ 3248167 w 6252950"/>
                <a:gd name="connsiteY133" fmla="*/ 2620020 h 4136058"/>
                <a:gd name="connsiteX134" fmla="*/ 3043451 w 6252950"/>
                <a:gd name="connsiteY134" fmla="*/ 2585900 h 4136058"/>
                <a:gd name="connsiteX135" fmla="*/ 2750024 w 6252950"/>
                <a:gd name="connsiteY135" fmla="*/ 2442599 h 4136058"/>
                <a:gd name="connsiteX136" fmla="*/ 2688609 w 6252950"/>
                <a:gd name="connsiteY136" fmla="*/ 2319769 h 4136058"/>
                <a:gd name="connsiteX137" fmla="*/ 2449773 w 6252950"/>
                <a:gd name="connsiteY137" fmla="*/ 2326593 h 4136058"/>
                <a:gd name="connsiteX138" fmla="*/ 2286000 w 6252950"/>
                <a:gd name="connsiteY138" fmla="*/ 2319769 h 4136058"/>
                <a:gd name="connsiteX139" fmla="*/ 2094931 w 6252950"/>
                <a:gd name="connsiteY139" fmla="*/ 2142348 h 4136058"/>
                <a:gd name="connsiteX140" fmla="*/ 1958454 w 6252950"/>
                <a:gd name="connsiteY140" fmla="*/ 2115053 h 4136058"/>
                <a:gd name="connsiteX141" fmla="*/ 1869743 w 6252950"/>
                <a:gd name="connsiteY141" fmla="*/ 2251530 h 4136058"/>
                <a:gd name="connsiteX142" fmla="*/ 1808328 w 6252950"/>
                <a:gd name="connsiteY142" fmla="*/ 2572253 h 4136058"/>
                <a:gd name="connsiteX143" fmla="*/ 1685499 w 6252950"/>
                <a:gd name="connsiteY143" fmla="*/ 2708730 h 4136058"/>
                <a:gd name="connsiteX144" fmla="*/ 1569493 w 6252950"/>
                <a:gd name="connsiteY144" fmla="*/ 2756497 h 4136058"/>
                <a:gd name="connsiteX145" fmla="*/ 1235122 w 6252950"/>
                <a:gd name="connsiteY145" fmla="*/ 2538133 h 4136058"/>
                <a:gd name="connsiteX146" fmla="*/ 1166884 w 6252950"/>
                <a:gd name="connsiteY146" fmla="*/ 2442599 h 4136058"/>
                <a:gd name="connsiteX147" fmla="*/ 1037230 w 6252950"/>
                <a:gd name="connsiteY147" fmla="*/ 2381184 h 4136058"/>
                <a:gd name="connsiteX148" fmla="*/ 1009934 w 6252950"/>
                <a:gd name="connsiteY148" fmla="*/ 2196939 h 4136058"/>
                <a:gd name="connsiteX149" fmla="*/ 928048 w 6252950"/>
                <a:gd name="connsiteY149" fmla="*/ 2012694 h 4136058"/>
                <a:gd name="connsiteX150" fmla="*/ 921224 w 6252950"/>
                <a:gd name="connsiteY150" fmla="*/ 1876217 h 4136058"/>
                <a:gd name="connsiteX151" fmla="*/ 1037230 w 6252950"/>
                <a:gd name="connsiteY151" fmla="*/ 1828450 h 4136058"/>
                <a:gd name="connsiteX152" fmla="*/ 1139588 w 6252950"/>
                <a:gd name="connsiteY152" fmla="*/ 1746563 h 4136058"/>
                <a:gd name="connsiteX153" fmla="*/ 1146412 w 6252950"/>
                <a:gd name="connsiteY153" fmla="*/ 1541847 h 4136058"/>
                <a:gd name="connsiteX154" fmla="*/ 1057702 w 6252950"/>
                <a:gd name="connsiteY154" fmla="*/ 1330306 h 4136058"/>
                <a:gd name="connsiteX155" fmla="*/ 1009934 w 6252950"/>
                <a:gd name="connsiteY155" fmla="*/ 1091471 h 4136058"/>
                <a:gd name="connsiteX156" fmla="*/ 921224 w 6252950"/>
                <a:gd name="connsiteY156" fmla="*/ 968641 h 4136058"/>
                <a:gd name="connsiteX157" fmla="*/ 818866 w 6252950"/>
                <a:gd name="connsiteY157" fmla="*/ 900402 h 4136058"/>
                <a:gd name="connsiteX158" fmla="*/ 627797 w 6252950"/>
                <a:gd name="connsiteY158" fmla="*/ 838987 h 4136058"/>
                <a:gd name="connsiteX159" fmla="*/ 586854 w 6252950"/>
                <a:gd name="connsiteY159" fmla="*/ 763924 h 4136058"/>
                <a:gd name="connsiteX160" fmla="*/ 491319 w 6252950"/>
                <a:gd name="connsiteY160" fmla="*/ 668390 h 4136058"/>
                <a:gd name="connsiteX161" fmla="*/ 395785 w 6252950"/>
                <a:gd name="connsiteY161" fmla="*/ 791220 h 4136058"/>
                <a:gd name="connsiteX162" fmla="*/ 334370 w 6252950"/>
                <a:gd name="connsiteY162" fmla="*/ 825339 h 4136058"/>
                <a:gd name="connsiteX163" fmla="*/ 279779 w 6252950"/>
                <a:gd name="connsiteY163" fmla="*/ 1036880 h 4136058"/>
                <a:gd name="connsiteX164" fmla="*/ 191069 w 6252950"/>
                <a:gd name="connsiteY164" fmla="*/ 920874 h 4136058"/>
                <a:gd name="connsiteX165" fmla="*/ 136478 w 6252950"/>
                <a:gd name="connsiteY165" fmla="*/ 893578 h 4136058"/>
                <a:gd name="connsiteX166" fmla="*/ 88710 w 6252950"/>
                <a:gd name="connsiteY166" fmla="*/ 818515 h 4136058"/>
                <a:gd name="connsiteX167" fmla="*/ 34119 w 6252950"/>
                <a:gd name="connsiteY167" fmla="*/ 811691 h 4136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6252950" h="4136058">
                  <a:moveTo>
                    <a:pt x="34119" y="811691"/>
                  </a:moveTo>
                  <a:cubicBezTo>
                    <a:pt x="22746" y="820790"/>
                    <a:pt x="15923" y="856046"/>
                    <a:pt x="20472" y="873106"/>
                  </a:cubicBezTo>
                  <a:cubicBezTo>
                    <a:pt x="25021" y="890166"/>
                    <a:pt x="62552" y="901540"/>
                    <a:pt x="61415" y="914050"/>
                  </a:cubicBezTo>
                  <a:cubicBezTo>
                    <a:pt x="60278" y="926560"/>
                    <a:pt x="0" y="920874"/>
                    <a:pt x="13648" y="948169"/>
                  </a:cubicBezTo>
                  <a:cubicBezTo>
                    <a:pt x="27296" y="975465"/>
                    <a:pt x="126242" y="1030056"/>
                    <a:pt x="143302" y="1077823"/>
                  </a:cubicBezTo>
                  <a:cubicBezTo>
                    <a:pt x="160362" y="1125590"/>
                    <a:pt x="106907" y="1201790"/>
                    <a:pt x="116006" y="1234772"/>
                  </a:cubicBezTo>
                  <a:cubicBezTo>
                    <a:pt x="125105" y="1267754"/>
                    <a:pt x="168323" y="1242733"/>
                    <a:pt x="197893" y="1275715"/>
                  </a:cubicBezTo>
                  <a:cubicBezTo>
                    <a:pt x="227463" y="1308697"/>
                    <a:pt x="261582" y="1404232"/>
                    <a:pt x="293427" y="1432665"/>
                  </a:cubicBezTo>
                  <a:cubicBezTo>
                    <a:pt x="325272" y="1461098"/>
                    <a:pt x="365078" y="1441763"/>
                    <a:pt x="388961" y="1446312"/>
                  </a:cubicBezTo>
                  <a:cubicBezTo>
                    <a:pt x="412844" y="1450861"/>
                    <a:pt x="433316" y="1446312"/>
                    <a:pt x="436728" y="1459960"/>
                  </a:cubicBezTo>
                  <a:cubicBezTo>
                    <a:pt x="440140" y="1473608"/>
                    <a:pt x="404884" y="1510002"/>
                    <a:pt x="409433" y="1528199"/>
                  </a:cubicBezTo>
                  <a:cubicBezTo>
                    <a:pt x="413982" y="1546396"/>
                    <a:pt x="454926" y="1548670"/>
                    <a:pt x="464024" y="1569142"/>
                  </a:cubicBezTo>
                  <a:cubicBezTo>
                    <a:pt x="473122" y="1589614"/>
                    <a:pt x="476535" y="1608948"/>
                    <a:pt x="464024" y="1651029"/>
                  </a:cubicBezTo>
                  <a:cubicBezTo>
                    <a:pt x="451513" y="1693110"/>
                    <a:pt x="413982" y="1788644"/>
                    <a:pt x="388961" y="1821626"/>
                  </a:cubicBezTo>
                  <a:cubicBezTo>
                    <a:pt x="363940" y="1854608"/>
                    <a:pt x="320723" y="1827312"/>
                    <a:pt x="313899" y="1848921"/>
                  </a:cubicBezTo>
                  <a:cubicBezTo>
                    <a:pt x="307075" y="1870530"/>
                    <a:pt x="326409" y="1922847"/>
                    <a:pt x="348018" y="1951280"/>
                  </a:cubicBezTo>
                  <a:cubicBezTo>
                    <a:pt x="369627" y="1979713"/>
                    <a:pt x="416257" y="1972888"/>
                    <a:pt x="443552" y="2019518"/>
                  </a:cubicBezTo>
                  <a:cubicBezTo>
                    <a:pt x="470847" y="2066148"/>
                    <a:pt x="491319" y="2186704"/>
                    <a:pt x="511791" y="2231059"/>
                  </a:cubicBezTo>
                  <a:cubicBezTo>
                    <a:pt x="532263" y="2275414"/>
                    <a:pt x="551597" y="2251531"/>
                    <a:pt x="566382" y="2285650"/>
                  </a:cubicBezTo>
                  <a:cubicBezTo>
                    <a:pt x="581167" y="2319769"/>
                    <a:pt x="558421" y="2367536"/>
                    <a:pt x="600502" y="2435775"/>
                  </a:cubicBezTo>
                  <a:cubicBezTo>
                    <a:pt x="642583" y="2504014"/>
                    <a:pt x="775648" y="2664376"/>
                    <a:pt x="818866" y="2695083"/>
                  </a:cubicBezTo>
                  <a:cubicBezTo>
                    <a:pt x="862084" y="2725790"/>
                    <a:pt x="826827" y="2617746"/>
                    <a:pt x="859809" y="2620020"/>
                  </a:cubicBezTo>
                  <a:cubicBezTo>
                    <a:pt x="892791" y="2622294"/>
                    <a:pt x="992875" y="2680297"/>
                    <a:pt x="1016758" y="2708730"/>
                  </a:cubicBezTo>
                  <a:cubicBezTo>
                    <a:pt x="1040641" y="2737163"/>
                    <a:pt x="980364" y="2755360"/>
                    <a:pt x="1003110" y="2790617"/>
                  </a:cubicBezTo>
                  <a:cubicBezTo>
                    <a:pt x="1025856" y="2825874"/>
                    <a:pt x="1122529" y="2881602"/>
                    <a:pt x="1153236" y="2920271"/>
                  </a:cubicBezTo>
                  <a:cubicBezTo>
                    <a:pt x="1183943" y="2958940"/>
                    <a:pt x="1143000" y="2980549"/>
                    <a:pt x="1187355" y="3022629"/>
                  </a:cubicBezTo>
                  <a:cubicBezTo>
                    <a:pt x="1231710" y="3064709"/>
                    <a:pt x="1363639" y="3154557"/>
                    <a:pt x="1419367" y="3172754"/>
                  </a:cubicBezTo>
                  <a:cubicBezTo>
                    <a:pt x="1475095" y="3190951"/>
                    <a:pt x="1484194" y="3138635"/>
                    <a:pt x="1521725" y="3131811"/>
                  </a:cubicBezTo>
                  <a:cubicBezTo>
                    <a:pt x="1559256" y="3124987"/>
                    <a:pt x="1567218" y="3077220"/>
                    <a:pt x="1644555" y="3131811"/>
                  </a:cubicBezTo>
                  <a:cubicBezTo>
                    <a:pt x="1721892" y="3186402"/>
                    <a:pt x="1916373" y="3378608"/>
                    <a:pt x="1985749" y="3459357"/>
                  </a:cubicBezTo>
                  <a:cubicBezTo>
                    <a:pt x="2055125" y="3540106"/>
                    <a:pt x="2038066" y="3575363"/>
                    <a:pt x="2060812" y="3616306"/>
                  </a:cubicBezTo>
                  <a:cubicBezTo>
                    <a:pt x="2083558" y="3657249"/>
                    <a:pt x="2121090" y="3666348"/>
                    <a:pt x="2122227" y="3705017"/>
                  </a:cubicBezTo>
                  <a:cubicBezTo>
                    <a:pt x="2123364" y="3743686"/>
                    <a:pt x="2067636" y="3817611"/>
                    <a:pt x="2067636" y="3848318"/>
                  </a:cubicBezTo>
                  <a:cubicBezTo>
                    <a:pt x="2067636" y="3879025"/>
                    <a:pt x="2119952" y="3866516"/>
                    <a:pt x="2122227" y="3889262"/>
                  </a:cubicBezTo>
                  <a:cubicBezTo>
                    <a:pt x="2124502" y="3912008"/>
                    <a:pt x="2067636" y="3954089"/>
                    <a:pt x="2081284" y="3984796"/>
                  </a:cubicBezTo>
                  <a:cubicBezTo>
                    <a:pt x="2094932" y="4015503"/>
                    <a:pt x="2162033" y="4065545"/>
                    <a:pt x="2204113" y="4073506"/>
                  </a:cubicBezTo>
                  <a:cubicBezTo>
                    <a:pt x="2246193" y="4081467"/>
                    <a:pt x="2286000" y="4022327"/>
                    <a:pt x="2333767" y="4032563"/>
                  </a:cubicBezTo>
                  <a:cubicBezTo>
                    <a:pt x="2381534" y="4042799"/>
                    <a:pt x="2445224" y="4133784"/>
                    <a:pt x="2490716" y="4134921"/>
                  </a:cubicBezTo>
                  <a:cubicBezTo>
                    <a:pt x="2536208" y="4136058"/>
                    <a:pt x="2583976" y="4071232"/>
                    <a:pt x="2606722" y="4039387"/>
                  </a:cubicBezTo>
                  <a:cubicBezTo>
                    <a:pt x="2629468" y="4007542"/>
                    <a:pt x="2610134" y="3946128"/>
                    <a:pt x="2627194" y="3943853"/>
                  </a:cubicBezTo>
                  <a:cubicBezTo>
                    <a:pt x="2644254" y="3941578"/>
                    <a:pt x="2690884" y="4010954"/>
                    <a:pt x="2709081" y="4025739"/>
                  </a:cubicBezTo>
                  <a:cubicBezTo>
                    <a:pt x="2727278" y="4040524"/>
                    <a:pt x="2719316" y="4037112"/>
                    <a:pt x="2736376" y="4032563"/>
                  </a:cubicBezTo>
                  <a:cubicBezTo>
                    <a:pt x="2753436" y="4028014"/>
                    <a:pt x="2789830" y="3992757"/>
                    <a:pt x="2811439" y="3998444"/>
                  </a:cubicBezTo>
                  <a:cubicBezTo>
                    <a:pt x="2833048" y="4004131"/>
                    <a:pt x="2846696" y="4055310"/>
                    <a:pt x="2866030" y="4066683"/>
                  </a:cubicBezTo>
                  <a:cubicBezTo>
                    <a:pt x="2885364" y="4078056"/>
                    <a:pt x="2921759" y="4089429"/>
                    <a:pt x="2927445" y="4066683"/>
                  </a:cubicBezTo>
                  <a:cubicBezTo>
                    <a:pt x="2933131" y="4043937"/>
                    <a:pt x="2901286" y="3964324"/>
                    <a:pt x="2900149" y="3930205"/>
                  </a:cubicBezTo>
                  <a:cubicBezTo>
                    <a:pt x="2899012" y="3896086"/>
                    <a:pt x="2901287" y="3901772"/>
                    <a:pt x="2920621" y="3861966"/>
                  </a:cubicBezTo>
                  <a:cubicBezTo>
                    <a:pt x="2939955" y="3822160"/>
                    <a:pt x="2977486" y="3707291"/>
                    <a:pt x="3016155" y="3691369"/>
                  </a:cubicBezTo>
                  <a:cubicBezTo>
                    <a:pt x="3054824" y="3675447"/>
                    <a:pt x="3120788" y="3758471"/>
                    <a:pt x="3152633" y="3766432"/>
                  </a:cubicBezTo>
                  <a:cubicBezTo>
                    <a:pt x="3184478" y="3774393"/>
                    <a:pt x="3203812" y="3760745"/>
                    <a:pt x="3207224" y="3739136"/>
                  </a:cubicBezTo>
                  <a:cubicBezTo>
                    <a:pt x="3210636" y="3717527"/>
                    <a:pt x="3171968" y="3669760"/>
                    <a:pt x="3173105" y="3636778"/>
                  </a:cubicBezTo>
                  <a:cubicBezTo>
                    <a:pt x="3174242" y="3603796"/>
                    <a:pt x="3212911" y="3562853"/>
                    <a:pt x="3214048" y="3541244"/>
                  </a:cubicBezTo>
                  <a:cubicBezTo>
                    <a:pt x="3215185" y="3519635"/>
                    <a:pt x="3181065" y="3529870"/>
                    <a:pt x="3179928" y="3507124"/>
                  </a:cubicBezTo>
                  <a:cubicBezTo>
                    <a:pt x="3178791" y="3484378"/>
                    <a:pt x="3204949" y="3443435"/>
                    <a:pt x="3207224" y="3404766"/>
                  </a:cubicBezTo>
                  <a:cubicBezTo>
                    <a:pt x="3209499" y="3366097"/>
                    <a:pt x="3189027" y="3298995"/>
                    <a:pt x="3193576" y="3275112"/>
                  </a:cubicBezTo>
                  <a:cubicBezTo>
                    <a:pt x="3198125" y="3251229"/>
                    <a:pt x="3200400" y="3254641"/>
                    <a:pt x="3234519" y="3261465"/>
                  </a:cubicBezTo>
                  <a:cubicBezTo>
                    <a:pt x="3268639" y="3268289"/>
                    <a:pt x="3360762" y="3292173"/>
                    <a:pt x="3398293" y="3316056"/>
                  </a:cubicBezTo>
                  <a:cubicBezTo>
                    <a:pt x="3435824" y="3339939"/>
                    <a:pt x="3440374" y="3400217"/>
                    <a:pt x="3459708" y="3404766"/>
                  </a:cubicBezTo>
                  <a:cubicBezTo>
                    <a:pt x="3479042" y="3409315"/>
                    <a:pt x="3483592" y="3356999"/>
                    <a:pt x="3514299" y="3343351"/>
                  </a:cubicBezTo>
                  <a:cubicBezTo>
                    <a:pt x="3545006" y="3329703"/>
                    <a:pt x="3601871" y="3310369"/>
                    <a:pt x="3643952" y="3322880"/>
                  </a:cubicBezTo>
                  <a:cubicBezTo>
                    <a:pt x="3686033" y="3335391"/>
                    <a:pt x="3726976" y="3392256"/>
                    <a:pt x="3766782" y="3418414"/>
                  </a:cubicBezTo>
                  <a:cubicBezTo>
                    <a:pt x="3806588" y="3444572"/>
                    <a:pt x="3825922" y="3496889"/>
                    <a:pt x="3882788" y="3479829"/>
                  </a:cubicBezTo>
                  <a:cubicBezTo>
                    <a:pt x="3939654" y="3462769"/>
                    <a:pt x="4051110" y="3388844"/>
                    <a:pt x="4107976" y="3316056"/>
                  </a:cubicBezTo>
                  <a:cubicBezTo>
                    <a:pt x="4164842" y="3243268"/>
                    <a:pt x="4205785" y="3142046"/>
                    <a:pt x="4223982" y="3043100"/>
                  </a:cubicBezTo>
                  <a:cubicBezTo>
                    <a:pt x="4242179" y="2944154"/>
                    <a:pt x="4210334" y="2799715"/>
                    <a:pt x="4217158" y="2722378"/>
                  </a:cubicBezTo>
                  <a:cubicBezTo>
                    <a:pt x="4223982" y="2645041"/>
                    <a:pt x="4226256" y="2602960"/>
                    <a:pt x="4264925" y="2579077"/>
                  </a:cubicBezTo>
                  <a:cubicBezTo>
                    <a:pt x="4303594" y="2555194"/>
                    <a:pt x="4382068" y="2592725"/>
                    <a:pt x="4449170" y="2579077"/>
                  </a:cubicBezTo>
                  <a:cubicBezTo>
                    <a:pt x="4516272" y="2565429"/>
                    <a:pt x="4608394" y="2522211"/>
                    <a:pt x="4667534" y="2497190"/>
                  </a:cubicBezTo>
                  <a:cubicBezTo>
                    <a:pt x="4726674" y="2472169"/>
                    <a:pt x="4767618" y="2442599"/>
                    <a:pt x="4804012" y="2428951"/>
                  </a:cubicBezTo>
                  <a:cubicBezTo>
                    <a:pt x="4840406" y="2415303"/>
                    <a:pt x="4846093" y="2405067"/>
                    <a:pt x="4885899" y="2415303"/>
                  </a:cubicBezTo>
                  <a:cubicBezTo>
                    <a:pt x="4925705" y="2425539"/>
                    <a:pt x="4988257" y="2480130"/>
                    <a:pt x="5042848" y="2490366"/>
                  </a:cubicBezTo>
                  <a:cubicBezTo>
                    <a:pt x="5097439" y="2500602"/>
                    <a:pt x="5161129" y="2501739"/>
                    <a:pt x="5213445" y="2476718"/>
                  </a:cubicBezTo>
                  <a:cubicBezTo>
                    <a:pt x="5265761" y="2451697"/>
                    <a:pt x="5304430" y="2405068"/>
                    <a:pt x="5356746" y="2340241"/>
                  </a:cubicBezTo>
                  <a:cubicBezTo>
                    <a:pt x="5409062" y="2275414"/>
                    <a:pt x="5452280" y="2141211"/>
                    <a:pt x="5527343" y="2087757"/>
                  </a:cubicBezTo>
                  <a:cubicBezTo>
                    <a:pt x="5602406" y="2034303"/>
                    <a:pt x="5711588" y="2038852"/>
                    <a:pt x="5807122" y="2019518"/>
                  </a:cubicBezTo>
                  <a:cubicBezTo>
                    <a:pt x="5902656" y="2000184"/>
                    <a:pt x="6028898" y="2005870"/>
                    <a:pt x="6100549" y="1971751"/>
                  </a:cubicBezTo>
                  <a:cubicBezTo>
                    <a:pt x="6172200" y="1937632"/>
                    <a:pt x="6221105" y="1868256"/>
                    <a:pt x="6237027" y="1814802"/>
                  </a:cubicBezTo>
                  <a:cubicBezTo>
                    <a:pt x="6252950" y="1761348"/>
                    <a:pt x="6215418" y="1686286"/>
                    <a:pt x="6196084" y="1651029"/>
                  </a:cubicBezTo>
                  <a:cubicBezTo>
                    <a:pt x="6176750" y="1615772"/>
                    <a:pt x="6140355" y="1643068"/>
                    <a:pt x="6121021" y="1603262"/>
                  </a:cubicBezTo>
                  <a:cubicBezTo>
                    <a:pt x="6101687" y="1563456"/>
                    <a:pt x="6125570" y="1470196"/>
                    <a:pt x="6080078" y="1412193"/>
                  </a:cubicBezTo>
                  <a:cubicBezTo>
                    <a:pt x="6034586" y="1354190"/>
                    <a:pt x="5909481" y="1310972"/>
                    <a:pt x="5848066" y="1255244"/>
                  </a:cubicBezTo>
                  <a:cubicBezTo>
                    <a:pt x="5786651" y="1199516"/>
                    <a:pt x="5773003" y="1123316"/>
                    <a:pt x="5711588" y="1077823"/>
                  </a:cubicBezTo>
                  <a:cubicBezTo>
                    <a:pt x="5650173" y="1032330"/>
                    <a:pt x="5555776" y="1001622"/>
                    <a:pt x="5479576" y="982288"/>
                  </a:cubicBezTo>
                  <a:cubicBezTo>
                    <a:pt x="5403376" y="962954"/>
                    <a:pt x="5313528" y="951581"/>
                    <a:pt x="5254388" y="961817"/>
                  </a:cubicBezTo>
                  <a:cubicBezTo>
                    <a:pt x="5195248" y="972053"/>
                    <a:pt x="5146343" y="1017545"/>
                    <a:pt x="5124734" y="1043703"/>
                  </a:cubicBezTo>
                  <a:cubicBezTo>
                    <a:pt x="5103125" y="1069861"/>
                    <a:pt x="5144068" y="1091470"/>
                    <a:pt x="5124734" y="1118766"/>
                  </a:cubicBezTo>
                  <a:cubicBezTo>
                    <a:pt x="5105400" y="1146062"/>
                    <a:pt x="5042847" y="1196104"/>
                    <a:pt x="5008728" y="1207477"/>
                  </a:cubicBezTo>
                  <a:cubicBezTo>
                    <a:pt x="4974609" y="1218850"/>
                    <a:pt x="4955275" y="1225674"/>
                    <a:pt x="4920018" y="1187005"/>
                  </a:cubicBezTo>
                  <a:cubicBezTo>
                    <a:pt x="4884761" y="1148336"/>
                    <a:pt x="4840406" y="1026644"/>
                    <a:pt x="4797188" y="975465"/>
                  </a:cubicBezTo>
                  <a:cubicBezTo>
                    <a:pt x="4753970" y="924286"/>
                    <a:pt x="4694829" y="922011"/>
                    <a:pt x="4660710" y="879930"/>
                  </a:cubicBezTo>
                  <a:cubicBezTo>
                    <a:pt x="4626591" y="837849"/>
                    <a:pt x="4612943" y="746864"/>
                    <a:pt x="4592472" y="722981"/>
                  </a:cubicBezTo>
                  <a:cubicBezTo>
                    <a:pt x="4572001" y="699098"/>
                    <a:pt x="4561765" y="741178"/>
                    <a:pt x="4537881" y="736629"/>
                  </a:cubicBezTo>
                  <a:cubicBezTo>
                    <a:pt x="4513997" y="732080"/>
                    <a:pt x="4452582" y="727531"/>
                    <a:pt x="4449170" y="695686"/>
                  </a:cubicBezTo>
                  <a:cubicBezTo>
                    <a:pt x="4445758" y="663841"/>
                    <a:pt x="4490114" y="569444"/>
                    <a:pt x="4517409" y="545560"/>
                  </a:cubicBezTo>
                  <a:cubicBezTo>
                    <a:pt x="4544704" y="521676"/>
                    <a:pt x="4584510" y="580817"/>
                    <a:pt x="4612943" y="552384"/>
                  </a:cubicBezTo>
                  <a:cubicBezTo>
                    <a:pt x="4641376" y="523951"/>
                    <a:pt x="4697104" y="428417"/>
                    <a:pt x="4688006" y="374963"/>
                  </a:cubicBezTo>
                  <a:cubicBezTo>
                    <a:pt x="4678908" y="321509"/>
                    <a:pt x="4595060" y="252592"/>
                    <a:pt x="4558352" y="231662"/>
                  </a:cubicBezTo>
                  <a:cubicBezTo>
                    <a:pt x="4521644" y="210732"/>
                    <a:pt x="4495053" y="243699"/>
                    <a:pt x="4467758" y="249385"/>
                  </a:cubicBezTo>
                  <a:cubicBezTo>
                    <a:pt x="4440463" y="255071"/>
                    <a:pt x="4419404" y="247852"/>
                    <a:pt x="4394579" y="265781"/>
                  </a:cubicBezTo>
                  <a:cubicBezTo>
                    <a:pt x="4369754" y="283710"/>
                    <a:pt x="4352122" y="333490"/>
                    <a:pt x="4318806" y="356962"/>
                  </a:cubicBezTo>
                  <a:cubicBezTo>
                    <a:pt x="4285490" y="380434"/>
                    <a:pt x="4254839" y="413848"/>
                    <a:pt x="4194680" y="406612"/>
                  </a:cubicBezTo>
                  <a:cubicBezTo>
                    <a:pt x="4134521" y="399376"/>
                    <a:pt x="4053051" y="356354"/>
                    <a:pt x="3957851" y="313548"/>
                  </a:cubicBezTo>
                  <a:cubicBezTo>
                    <a:pt x="3862651" y="270742"/>
                    <a:pt x="3711054" y="173659"/>
                    <a:pt x="3623481" y="149775"/>
                  </a:cubicBezTo>
                  <a:cubicBezTo>
                    <a:pt x="3535908" y="125892"/>
                    <a:pt x="3498376" y="181620"/>
                    <a:pt x="3432412" y="170247"/>
                  </a:cubicBezTo>
                  <a:cubicBezTo>
                    <a:pt x="3366448" y="158874"/>
                    <a:pt x="3278901" y="117338"/>
                    <a:pt x="3227696" y="81536"/>
                  </a:cubicBezTo>
                  <a:cubicBezTo>
                    <a:pt x="3217867" y="116072"/>
                    <a:pt x="3218478" y="144680"/>
                    <a:pt x="3199658" y="154036"/>
                  </a:cubicBezTo>
                  <a:cubicBezTo>
                    <a:pt x="3180838" y="163392"/>
                    <a:pt x="3145474" y="158326"/>
                    <a:pt x="3114777" y="137669"/>
                  </a:cubicBezTo>
                  <a:cubicBezTo>
                    <a:pt x="3084080" y="117012"/>
                    <a:pt x="3044835" y="50471"/>
                    <a:pt x="3015476" y="30093"/>
                  </a:cubicBezTo>
                  <a:cubicBezTo>
                    <a:pt x="2986117" y="9715"/>
                    <a:pt x="2961256" y="0"/>
                    <a:pt x="2938623" y="15398"/>
                  </a:cubicBezTo>
                  <a:cubicBezTo>
                    <a:pt x="2915990" y="30796"/>
                    <a:pt x="2886867" y="81414"/>
                    <a:pt x="2879678" y="122480"/>
                  </a:cubicBezTo>
                  <a:cubicBezTo>
                    <a:pt x="2872489" y="163546"/>
                    <a:pt x="2878427" y="221265"/>
                    <a:pt x="2895487" y="261796"/>
                  </a:cubicBezTo>
                  <a:cubicBezTo>
                    <a:pt x="2912547" y="302327"/>
                    <a:pt x="2934629" y="354769"/>
                    <a:pt x="2982036" y="365669"/>
                  </a:cubicBezTo>
                  <a:cubicBezTo>
                    <a:pt x="3029443" y="376569"/>
                    <a:pt x="3107140" y="338158"/>
                    <a:pt x="3179928" y="327196"/>
                  </a:cubicBezTo>
                  <a:cubicBezTo>
                    <a:pt x="3252716" y="316235"/>
                    <a:pt x="3343701" y="286252"/>
                    <a:pt x="3418764" y="299900"/>
                  </a:cubicBezTo>
                  <a:cubicBezTo>
                    <a:pt x="3493827" y="313548"/>
                    <a:pt x="3591636" y="376101"/>
                    <a:pt x="3630305" y="409083"/>
                  </a:cubicBezTo>
                  <a:cubicBezTo>
                    <a:pt x="3668974" y="442065"/>
                    <a:pt x="3662149" y="478459"/>
                    <a:pt x="3650776" y="497793"/>
                  </a:cubicBezTo>
                  <a:cubicBezTo>
                    <a:pt x="3639403" y="517127"/>
                    <a:pt x="3583675" y="514852"/>
                    <a:pt x="3562066" y="525088"/>
                  </a:cubicBezTo>
                  <a:cubicBezTo>
                    <a:pt x="3540457" y="535324"/>
                    <a:pt x="3507474" y="541011"/>
                    <a:pt x="3521122" y="559208"/>
                  </a:cubicBezTo>
                  <a:cubicBezTo>
                    <a:pt x="3534770" y="577405"/>
                    <a:pt x="3579125" y="608113"/>
                    <a:pt x="3643952" y="634271"/>
                  </a:cubicBezTo>
                  <a:cubicBezTo>
                    <a:pt x="3708779" y="660429"/>
                    <a:pt x="3839571" y="687724"/>
                    <a:pt x="3910084" y="716157"/>
                  </a:cubicBezTo>
                  <a:cubicBezTo>
                    <a:pt x="3980598" y="744590"/>
                    <a:pt x="4021541" y="788946"/>
                    <a:pt x="4067033" y="804868"/>
                  </a:cubicBezTo>
                  <a:cubicBezTo>
                    <a:pt x="4112525" y="820790"/>
                    <a:pt x="4139821" y="818515"/>
                    <a:pt x="4183039" y="811691"/>
                  </a:cubicBezTo>
                  <a:cubicBezTo>
                    <a:pt x="4226257" y="804867"/>
                    <a:pt x="4270612" y="754825"/>
                    <a:pt x="4326340" y="763924"/>
                  </a:cubicBezTo>
                  <a:cubicBezTo>
                    <a:pt x="4382068" y="773023"/>
                    <a:pt x="4454857" y="803731"/>
                    <a:pt x="4517409" y="866283"/>
                  </a:cubicBezTo>
                  <a:cubicBezTo>
                    <a:pt x="4579961" y="928835"/>
                    <a:pt x="4666397" y="1056214"/>
                    <a:pt x="4701654" y="1139238"/>
                  </a:cubicBezTo>
                  <a:cubicBezTo>
                    <a:pt x="4736911" y="1222262"/>
                    <a:pt x="4751695" y="1298462"/>
                    <a:pt x="4728949" y="1364426"/>
                  </a:cubicBezTo>
                  <a:cubicBezTo>
                    <a:pt x="4706203" y="1430390"/>
                    <a:pt x="4602707" y="1508865"/>
                    <a:pt x="4565176" y="1535023"/>
                  </a:cubicBezTo>
                  <a:cubicBezTo>
                    <a:pt x="4527645" y="1561181"/>
                    <a:pt x="4561764" y="1491805"/>
                    <a:pt x="4503761" y="1521375"/>
                  </a:cubicBezTo>
                  <a:cubicBezTo>
                    <a:pt x="4445758" y="1550945"/>
                    <a:pt x="4330889" y="1622596"/>
                    <a:pt x="4217158" y="1712444"/>
                  </a:cubicBezTo>
                  <a:cubicBezTo>
                    <a:pt x="4103427" y="1802292"/>
                    <a:pt x="3905534" y="1979713"/>
                    <a:pt x="3821373" y="2060462"/>
                  </a:cubicBezTo>
                  <a:cubicBezTo>
                    <a:pt x="3737212" y="2141211"/>
                    <a:pt x="3751997" y="2110503"/>
                    <a:pt x="3712191" y="2196939"/>
                  </a:cubicBezTo>
                  <a:cubicBezTo>
                    <a:pt x="3672385" y="2283375"/>
                    <a:pt x="3624617" y="2498328"/>
                    <a:pt x="3582537" y="2579077"/>
                  </a:cubicBezTo>
                  <a:cubicBezTo>
                    <a:pt x="3540457" y="2659826"/>
                    <a:pt x="3515436" y="2674611"/>
                    <a:pt x="3459708" y="2681435"/>
                  </a:cubicBezTo>
                  <a:cubicBezTo>
                    <a:pt x="3403980" y="2688259"/>
                    <a:pt x="3317543" y="2635943"/>
                    <a:pt x="3248167" y="2620020"/>
                  </a:cubicBezTo>
                  <a:cubicBezTo>
                    <a:pt x="3178791" y="2604098"/>
                    <a:pt x="3126475" y="2615470"/>
                    <a:pt x="3043451" y="2585900"/>
                  </a:cubicBezTo>
                  <a:cubicBezTo>
                    <a:pt x="2960427" y="2556330"/>
                    <a:pt x="2809164" y="2486954"/>
                    <a:pt x="2750024" y="2442599"/>
                  </a:cubicBezTo>
                  <a:cubicBezTo>
                    <a:pt x="2690884" y="2398244"/>
                    <a:pt x="2738651" y="2339103"/>
                    <a:pt x="2688609" y="2319769"/>
                  </a:cubicBezTo>
                  <a:cubicBezTo>
                    <a:pt x="2638567" y="2300435"/>
                    <a:pt x="2516874" y="2326593"/>
                    <a:pt x="2449773" y="2326593"/>
                  </a:cubicBezTo>
                  <a:cubicBezTo>
                    <a:pt x="2382672" y="2326593"/>
                    <a:pt x="2345140" y="2350476"/>
                    <a:pt x="2286000" y="2319769"/>
                  </a:cubicBezTo>
                  <a:cubicBezTo>
                    <a:pt x="2226860" y="2289062"/>
                    <a:pt x="2149522" y="2176467"/>
                    <a:pt x="2094931" y="2142348"/>
                  </a:cubicBezTo>
                  <a:cubicBezTo>
                    <a:pt x="2040340" y="2108229"/>
                    <a:pt x="1995985" y="2096856"/>
                    <a:pt x="1958454" y="2115053"/>
                  </a:cubicBezTo>
                  <a:cubicBezTo>
                    <a:pt x="1920923" y="2133250"/>
                    <a:pt x="1894764" y="2175330"/>
                    <a:pt x="1869743" y="2251530"/>
                  </a:cubicBezTo>
                  <a:cubicBezTo>
                    <a:pt x="1844722" y="2327730"/>
                    <a:pt x="1839035" y="2496053"/>
                    <a:pt x="1808328" y="2572253"/>
                  </a:cubicBezTo>
                  <a:cubicBezTo>
                    <a:pt x="1777621" y="2648453"/>
                    <a:pt x="1725305" y="2678023"/>
                    <a:pt x="1685499" y="2708730"/>
                  </a:cubicBezTo>
                  <a:cubicBezTo>
                    <a:pt x="1645693" y="2739437"/>
                    <a:pt x="1644556" y="2784930"/>
                    <a:pt x="1569493" y="2756497"/>
                  </a:cubicBezTo>
                  <a:cubicBezTo>
                    <a:pt x="1494430" y="2728064"/>
                    <a:pt x="1302223" y="2590449"/>
                    <a:pt x="1235122" y="2538133"/>
                  </a:cubicBezTo>
                  <a:cubicBezTo>
                    <a:pt x="1168021" y="2485817"/>
                    <a:pt x="1199866" y="2468757"/>
                    <a:pt x="1166884" y="2442599"/>
                  </a:cubicBezTo>
                  <a:cubicBezTo>
                    <a:pt x="1133902" y="2416441"/>
                    <a:pt x="1063388" y="2422127"/>
                    <a:pt x="1037230" y="2381184"/>
                  </a:cubicBezTo>
                  <a:cubicBezTo>
                    <a:pt x="1011072" y="2340241"/>
                    <a:pt x="1028131" y="2258354"/>
                    <a:pt x="1009934" y="2196939"/>
                  </a:cubicBezTo>
                  <a:cubicBezTo>
                    <a:pt x="991737" y="2135524"/>
                    <a:pt x="942833" y="2066148"/>
                    <a:pt x="928048" y="2012694"/>
                  </a:cubicBezTo>
                  <a:cubicBezTo>
                    <a:pt x="913263" y="1959240"/>
                    <a:pt x="903027" y="1906924"/>
                    <a:pt x="921224" y="1876217"/>
                  </a:cubicBezTo>
                  <a:cubicBezTo>
                    <a:pt x="939421" y="1845510"/>
                    <a:pt x="1000836" y="1850059"/>
                    <a:pt x="1037230" y="1828450"/>
                  </a:cubicBezTo>
                  <a:cubicBezTo>
                    <a:pt x="1073624" y="1806841"/>
                    <a:pt x="1121391" y="1794330"/>
                    <a:pt x="1139588" y="1746563"/>
                  </a:cubicBezTo>
                  <a:cubicBezTo>
                    <a:pt x="1157785" y="1698796"/>
                    <a:pt x="1160060" y="1611223"/>
                    <a:pt x="1146412" y="1541847"/>
                  </a:cubicBezTo>
                  <a:cubicBezTo>
                    <a:pt x="1132764" y="1472471"/>
                    <a:pt x="1080448" y="1405369"/>
                    <a:pt x="1057702" y="1330306"/>
                  </a:cubicBezTo>
                  <a:cubicBezTo>
                    <a:pt x="1034956" y="1255243"/>
                    <a:pt x="1032680" y="1151748"/>
                    <a:pt x="1009934" y="1091471"/>
                  </a:cubicBezTo>
                  <a:cubicBezTo>
                    <a:pt x="987188" y="1031194"/>
                    <a:pt x="953069" y="1000486"/>
                    <a:pt x="921224" y="968641"/>
                  </a:cubicBezTo>
                  <a:cubicBezTo>
                    <a:pt x="889379" y="936796"/>
                    <a:pt x="867770" y="922011"/>
                    <a:pt x="818866" y="900402"/>
                  </a:cubicBezTo>
                  <a:cubicBezTo>
                    <a:pt x="769962" y="878793"/>
                    <a:pt x="666466" y="861733"/>
                    <a:pt x="627797" y="838987"/>
                  </a:cubicBezTo>
                  <a:cubicBezTo>
                    <a:pt x="589128" y="816241"/>
                    <a:pt x="609600" y="792357"/>
                    <a:pt x="586854" y="763924"/>
                  </a:cubicBezTo>
                  <a:cubicBezTo>
                    <a:pt x="564108" y="735491"/>
                    <a:pt x="523164" y="663841"/>
                    <a:pt x="491319" y="668390"/>
                  </a:cubicBezTo>
                  <a:cubicBezTo>
                    <a:pt x="459474" y="672939"/>
                    <a:pt x="421943" y="765062"/>
                    <a:pt x="395785" y="791220"/>
                  </a:cubicBezTo>
                  <a:cubicBezTo>
                    <a:pt x="369627" y="817378"/>
                    <a:pt x="353704" y="784396"/>
                    <a:pt x="334370" y="825339"/>
                  </a:cubicBezTo>
                  <a:cubicBezTo>
                    <a:pt x="315036" y="866282"/>
                    <a:pt x="303662" y="1020958"/>
                    <a:pt x="279779" y="1036880"/>
                  </a:cubicBezTo>
                  <a:cubicBezTo>
                    <a:pt x="255896" y="1052802"/>
                    <a:pt x="214952" y="944758"/>
                    <a:pt x="191069" y="920874"/>
                  </a:cubicBezTo>
                  <a:cubicBezTo>
                    <a:pt x="167186" y="896990"/>
                    <a:pt x="153538" y="910638"/>
                    <a:pt x="136478" y="893578"/>
                  </a:cubicBezTo>
                  <a:cubicBezTo>
                    <a:pt x="119418" y="876518"/>
                    <a:pt x="104632" y="831025"/>
                    <a:pt x="88710" y="818515"/>
                  </a:cubicBezTo>
                  <a:cubicBezTo>
                    <a:pt x="72788" y="806005"/>
                    <a:pt x="45492" y="802592"/>
                    <a:pt x="34119" y="81169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Volný tvar 6"/>
            <p:cNvSpPr/>
            <p:nvPr/>
          </p:nvSpPr>
          <p:spPr>
            <a:xfrm>
              <a:off x="8724668" y="3732073"/>
              <a:ext cx="1072913" cy="1360653"/>
            </a:xfrm>
            <a:custGeom>
              <a:avLst/>
              <a:gdLst>
                <a:gd name="connsiteX0" fmla="*/ 206375 w 1204913"/>
                <a:gd name="connsiteY0" fmla="*/ 1384300 h 1398587"/>
                <a:gd name="connsiteX1" fmla="*/ 406400 w 1204913"/>
                <a:gd name="connsiteY1" fmla="*/ 1241425 h 1398587"/>
                <a:gd name="connsiteX2" fmla="*/ 434975 w 1204913"/>
                <a:gd name="connsiteY2" fmla="*/ 1127125 h 1398587"/>
                <a:gd name="connsiteX3" fmla="*/ 406400 w 1204913"/>
                <a:gd name="connsiteY3" fmla="*/ 1041400 h 1398587"/>
                <a:gd name="connsiteX4" fmla="*/ 444500 w 1204913"/>
                <a:gd name="connsiteY4" fmla="*/ 908050 h 1398587"/>
                <a:gd name="connsiteX5" fmla="*/ 463550 w 1204913"/>
                <a:gd name="connsiteY5" fmla="*/ 746125 h 1398587"/>
                <a:gd name="connsiteX6" fmla="*/ 644525 w 1204913"/>
                <a:gd name="connsiteY6" fmla="*/ 727075 h 1398587"/>
                <a:gd name="connsiteX7" fmla="*/ 720725 w 1204913"/>
                <a:gd name="connsiteY7" fmla="*/ 612775 h 1398587"/>
                <a:gd name="connsiteX8" fmla="*/ 825500 w 1204913"/>
                <a:gd name="connsiteY8" fmla="*/ 488950 h 1398587"/>
                <a:gd name="connsiteX9" fmla="*/ 892175 w 1204913"/>
                <a:gd name="connsiteY9" fmla="*/ 403225 h 1398587"/>
                <a:gd name="connsiteX10" fmla="*/ 1054100 w 1204913"/>
                <a:gd name="connsiteY10" fmla="*/ 355600 h 1398587"/>
                <a:gd name="connsiteX11" fmla="*/ 1158875 w 1204913"/>
                <a:gd name="connsiteY11" fmla="*/ 327025 h 1398587"/>
                <a:gd name="connsiteX12" fmla="*/ 1196975 w 1204913"/>
                <a:gd name="connsiteY12" fmla="*/ 241300 h 1398587"/>
                <a:gd name="connsiteX13" fmla="*/ 1111250 w 1204913"/>
                <a:gd name="connsiteY13" fmla="*/ 22225 h 1398587"/>
                <a:gd name="connsiteX14" fmla="*/ 930275 w 1204913"/>
                <a:gd name="connsiteY14" fmla="*/ 107950 h 1398587"/>
                <a:gd name="connsiteX15" fmla="*/ 815975 w 1204913"/>
                <a:gd name="connsiteY15" fmla="*/ 50800 h 1398587"/>
                <a:gd name="connsiteX16" fmla="*/ 577850 w 1204913"/>
                <a:gd name="connsiteY16" fmla="*/ 79375 h 1398587"/>
                <a:gd name="connsiteX17" fmla="*/ 587375 w 1204913"/>
                <a:gd name="connsiteY17" fmla="*/ 222250 h 1398587"/>
                <a:gd name="connsiteX18" fmla="*/ 282575 w 1204913"/>
                <a:gd name="connsiteY18" fmla="*/ 536575 h 1398587"/>
                <a:gd name="connsiteX19" fmla="*/ 44450 w 1204913"/>
                <a:gd name="connsiteY19" fmla="*/ 898525 h 1398587"/>
                <a:gd name="connsiteX20" fmla="*/ 15875 w 1204913"/>
                <a:gd name="connsiteY20" fmla="*/ 1117600 h 1398587"/>
                <a:gd name="connsiteX21" fmla="*/ 139700 w 1204913"/>
                <a:gd name="connsiteY21" fmla="*/ 1327150 h 1398587"/>
                <a:gd name="connsiteX22" fmla="*/ 206375 w 1204913"/>
                <a:gd name="connsiteY22" fmla="*/ 1384300 h 1398587"/>
                <a:gd name="connsiteX0" fmla="*/ 206375 w 1235075"/>
                <a:gd name="connsiteY0" fmla="*/ 1338262 h 1352549"/>
                <a:gd name="connsiteX1" fmla="*/ 406400 w 1235075"/>
                <a:gd name="connsiteY1" fmla="*/ 1195387 h 1352549"/>
                <a:gd name="connsiteX2" fmla="*/ 434975 w 1235075"/>
                <a:gd name="connsiteY2" fmla="*/ 1081087 h 1352549"/>
                <a:gd name="connsiteX3" fmla="*/ 406400 w 1235075"/>
                <a:gd name="connsiteY3" fmla="*/ 995362 h 1352549"/>
                <a:gd name="connsiteX4" fmla="*/ 444500 w 1235075"/>
                <a:gd name="connsiteY4" fmla="*/ 862012 h 1352549"/>
                <a:gd name="connsiteX5" fmla="*/ 463550 w 1235075"/>
                <a:gd name="connsiteY5" fmla="*/ 700087 h 1352549"/>
                <a:gd name="connsiteX6" fmla="*/ 644525 w 1235075"/>
                <a:gd name="connsiteY6" fmla="*/ 681037 h 1352549"/>
                <a:gd name="connsiteX7" fmla="*/ 720725 w 1235075"/>
                <a:gd name="connsiteY7" fmla="*/ 566737 h 1352549"/>
                <a:gd name="connsiteX8" fmla="*/ 825500 w 1235075"/>
                <a:gd name="connsiteY8" fmla="*/ 442912 h 1352549"/>
                <a:gd name="connsiteX9" fmla="*/ 892175 w 1235075"/>
                <a:gd name="connsiteY9" fmla="*/ 357187 h 1352549"/>
                <a:gd name="connsiteX10" fmla="*/ 1054100 w 1235075"/>
                <a:gd name="connsiteY10" fmla="*/ 309562 h 1352549"/>
                <a:gd name="connsiteX11" fmla="*/ 1158875 w 1235075"/>
                <a:gd name="connsiteY11" fmla="*/ 280987 h 1352549"/>
                <a:gd name="connsiteX12" fmla="*/ 1196975 w 1235075"/>
                <a:gd name="connsiteY12" fmla="*/ 195262 h 1352549"/>
                <a:gd name="connsiteX13" fmla="*/ 930275 w 1235075"/>
                <a:gd name="connsiteY13" fmla="*/ 61912 h 1352549"/>
                <a:gd name="connsiteX14" fmla="*/ 815975 w 1235075"/>
                <a:gd name="connsiteY14" fmla="*/ 4762 h 1352549"/>
                <a:gd name="connsiteX15" fmla="*/ 577850 w 1235075"/>
                <a:gd name="connsiteY15" fmla="*/ 33337 h 1352549"/>
                <a:gd name="connsiteX16" fmla="*/ 587375 w 1235075"/>
                <a:gd name="connsiteY16" fmla="*/ 176212 h 1352549"/>
                <a:gd name="connsiteX17" fmla="*/ 282575 w 1235075"/>
                <a:gd name="connsiteY17" fmla="*/ 490537 h 1352549"/>
                <a:gd name="connsiteX18" fmla="*/ 44450 w 1235075"/>
                <a:gd name="connsiteY18" fmla="*/ 852487 h 1352549"/>
                <a:gd name="connsiteX19" fmla="*/ 15875 w 1235075"/>
                <a:gd name="connsiteY19" fmla="*/ 1071562 h 1352549"/>
                <a:gd name="connsiteX20" fmla="*/ 139700 w 1235075"/>
                <a:gd name="connsiteY20" fmla="*/ 1281112 h 1352549"/>
                <a:gd name="connsiteX21" fmla="*/ 206375 w 1235075"/>
                <a:gd name="connsiteY21" fmla="*/ 1338262 h 1352549"/>
                <a:gd name="connsiteX0" fmla="*/ 206375 w 1179513"/>
                <a:gd name="connsiteY0" fmla="*/ 1338262 h 1352549"/>
                <a:gd name="connsiteX1" fmla="*/ 406400 w 1179513"/>
                <a:gd name="connsiteY1" fmla="*/ 1195387 h 1352549"/>
                <a:gd name="connsiteX2" fmla="*/ 434975 w 1179513"/>
                <a:gd name="connsiteY2" fmla="*/ 1081087 h 1352549"/>
                <a:gd name="connsiteX3" fmla="*/ 406400 w 1179513"/>
                <a:gd name="connsiteY3" fmla="*/ 995362 h 1352549"/>
                <a:gd name="connsiteX4" fmla="*/ 444500 w 1179513"/>
                <a:gd name="connsiteY4" fmla="*/ 862012 h 1352549"/>
                <a:gd name="connsiteX5" fmla="*/ 463550 w 1179513"/>
                <a:gd name="connsiteY5" fmla="*/ 700087 h 1352549"/>
                <a:gd name="connsiteX6" fmla="*/ 644525 w 1179513"/>
                <a:gd name="connsiteY6" fmla="*/ 681037 h 1352549"/>
                <a:gd name="connsiteX7" fmla="*/ 720725 w 1179513"/>
                <a:gd name="connsiteY7" fmla="*/ 566737 h 1352549"/>
                <a:gd name="connsiteX8" fmla="*/ 825500 w 1179513"/>
                <a:gd name="connsiteY8" fmla="*/ 442912 h 1352549"/>
                <a:gd name="connsiteX9" fmla="*/ 892175 w 1179513"/>
                <a:gd name="connsiteY9" fmla="*/ 357187 h 1352549"/>
                <a:gd name="connsiteX10" fmla="*/ 1054100 w 1179513"/>
                <a:gd name="connsiteY10" fmla="*/ 309562 h 1352549"/>
                <a:gd name="connsiteX11" fmla="*/ 1158875 w 1179513"/>
                <a:gd name="connsiteY11" fmla="*/ 280987 h 1352549"/>
                <a:gd name="connsiteX12" fmla="*/ 930275 w 1179513"/>
                <a:gd name="connsiteY12" fmla="*/ 61912 h 1352549"/>
                <a:gd name="connsiteX13" fmla="*/ 815975 w 1179513"/>
                <a:gd name="connsiteY13" fmla="*/ 4762 h 1352549"/>
                <a:gd name="connsiteX14" fmla="*/ 577850 w 1179513"/>
                <a:gd name="connsiteY14" fmla="*/ 33337 h 1352549"/>
                <a:gd name="connsiteX15" fmla="*/ 587375 w 1179513"/>
                <a:gd name="connsiteY15" fmla="*/ 176212 h 1352549"/>
                <a:gd name="connsiteX16" fmla="*/ 282575 w 1179513"/>
                <a:gd name="connsiteY16" fmla="*/ 490537 h 1352549"/>
                <a:gd name="connsiteX17" fmla="*/ 44450 w 1179513"/>
                <a:gd name="connsiteY17" fmla="*/ 852487 h 1352549"/>
                <a:gd name="connsiteX18" fmla="*/ 15875 w 1179513"/>
                <a:gd name="connsiteY18" fmla="*/ 1071562 h 1352549"/>
                <a:gd name="connsiteX19" fmla="*/ 139700 w 1179513"/>
                <a:gd name="connsiteY19" fmla="*/ 1281112 h 1352549"/>
                <a:gd name="connsiteX20" fmla="*/ 206375 w 1179513"/>
                <a:gd name="connsiteY20" fmla="*/ 1338262 h 1352549"/>
                <a:gd name="connsiteX0" fmla="*/ 206375 w 1060450"/>
                <a:gd name="connsiteY0" fmla="*/ 1338262 h 1352549"/>
                <a:gd name="connsiteX1" fmla="*/ 406400 w 1060450"/>
                <a:gd name="connsiteY1" fmla="*/ 1195387 h 1352549"/>
                <a:gd name="connsiteX2" fmla="*/ 434975 w 1060450"/>
                <a:gd name="connsiteY2" fmla="*/ 1081087 h 1352549"/>
                <a:gd name="connsiteX3" fmla="*/ 406400 w 1060450"/>
                <a:gd name="connsiteY3" fmla="*/ 995362 h 1352549"/>
                <a:gd name="connsiteX4" fmla="*/ 444500 w 1060450"/>
                <a:gd name="connsiteY4" fmla="*/ 862012 h 1352549"/>
                <a:gd name="connsiteX5" fmla="*/ 463550 w 1060450"/>
                <a:gd name="connsiteY5" fmla="*/ 700087 h 1352549"/>
                <a:gd name="connsiteX6" fmla="*/ 644525 w 1060450"/>
                <a:gd name="connsiteY6" fmla="*/ 681037 h 1352549"/>
                <a:gd name="connsiteX7" fmla="*/ 720725 w 1060450"/>
                <a:gd name="connsiteY7" fmla="*/ 566737 h 1352549"/>
                <a:gd name="connsiteX8" fmla="*/ 825500 w 1060450"/>
                <a:gd name="connsiteY8" fmla="*/ 442912 h 1352549"/>
                <a:gd name="connsiteX9" fmla="*/ 892175 w 1060450"/>
                <a:gd name="connsiteY9" fmla="*/ 357187 h 1352549"/>
                <a:gd name="connsiteX10" fmla="*/ 1054100 w 1060450"/>
                <a:gd name="connsiteY10" fmla="*/ 309562 h 1352549"/>
                <a:gd name="connsiteX11" fmla="*/ 930275 w 1060450"/>
                <a:gd name="connsiteY11" fmla="*/ 61912 h 1352549"/>
                <a:gd name="connsiteX12" fmla="*/ 815975 w 1060450"/>
                <a:gd name="connsiteY12" fmla="*/ 4762 h 1352549"/>
                <a:gd name="connsiteX13" fmla="*/ 577850 w 1060450"/>
                <a:gd name="connsiteY13" fmla="*/ 33337 h 1352549"/>
                <a:gd name="connsiteX14" fmla="*/ 587375 w 1060450"/>
                <a:gd name="connsiteY14" fmla="*/ 176212 h 1352549"/>
                <a:gd name="connsiteX15" fmla="*/ 282575 w 1060450"/>
                <a:gd name="connsiteY15" fmla="*/ 490537 h 1352549"/>
                <a:gd name="connsiteX16" fmla="*/ 44450 w 1060450"/>
                <a:gd name="connsiteY16" fmla="*/ 852487 h 1352549"/>
                <a:gd name="connsiteX17" fmla="*/ 15875 w 1060450"/>
                <a:gd name="connsiteY17" fmla="*/ 1071562 h 1352549"/>
                <a:gd name="connsiteX18" fmla="*/ 139700 w 1060450"/>
                <a:gd name="connsiteY18" fmla="*/ 1281112 h 1352549"/>
                <a:gd name="connsiteX19" fmla="*/ 206375 w 1060450"/>
                <a:gd name="connsiteY19" fmla="*/ 1338262 h 1352549"/>
                <a:gd name="connsiteX0" fmla="*/ 206375 w 1069501"/>
                <a:gd name="connsiteY0" fmla="*/ 1338262 h 1352549"/>
                <a:gd name="connsiteX1" fmla="*/ 406400 w 1069501"/>
                <a:gd name="connsiteY1" fmla="*/ 1195387 h 1352549"/>
                <a:gd name="connsiteX2" fmla="*/ 434975 w 1069501"/>
                <a:gd name="connsiteY2" fmla="*/ 1081087 h 1352549"/>
                <a:gd name="connsiteX3" fmla="*/ 406400 w 1069501"/>
                <a:gd name="connsiteY3" fmla="*/ 995362 h 1352549"/>
                <a:gd name="connsiteX4" fmla="*/ 444500 w 1069501"/>
                <a:gd name="connsiteY4" fmla="*/ 862012 h 1352549"/>
                <a:gd name="connsiteX5" fmla="*/ 463550 w 1069501"/>
                <a:gd name="connsiteY5" fmla="*/ 700087 h 1352549"/>
                <a:gd name="connsiteX6" fmla="*/ 644525 w 1069501"/>
                <a:gd name="connsiteY6" fmla="*/ 681037 h 1352549"/>
                <a:gd name="connsiteX7" fmla="*/ 720725 w 1069501"/>
                <a:gd name="connsiteY7" fmla="*/ 566737 h 1352549"/>
                <a:gd name="connsiteX8" fmla="*/ 825500 w 1069501"/>
                <a:gd name="connsiteY8" fmla="*/ 442912 h 1352549"/>
                <a:gd name="connsiteX9" fmla="*/ 892175 w 1069501"/>
                <a:gd name="connsiteY9" fmla="*/ 357187 h 1352549"/>
                <a:gd name="connsiteX10" fmla="*/ 1054100 w 1069501"/>
                <a:gd name="connsiteY10" fmla="*/ 309562 h 1352549"/>
                <a:gd name="connsiteX11" fmla="*/ 984582 w 1069501"/>
                <a:gd name="connsiteY11" fmla="*/ 186590 h 1352549"/>
                <a:gd name="connsiteX12" fmla="*/ 930275 w 1069501"/>
                <a:gd name="connsiteY12" fmla="*/ 61912 h 1352549"/>
                <a:gd name="connsiteX13" fmla="*/ 815975 w 1069501"/>
                <a:gd name="connsiteY13" fmla="*/ 4762 h 1352549"/>
                <a:gd name="connsiteX14" fmla="*/ 577850 w 1069501"/>
                <a:gd name="connsiteY14" fmla="*/ 33337 h 1352549"/>
                <a:gd name="connsiteX15" fmla="*/ 587375 w 1069501"/>
                <a:gd name="connsiteY15" fmla="*/ 176212 h 1352549"/>
                <a:gd name="connsiteX16" fmla="*/ 282575 w 1069501"/>
                <a:gd name="connsiteY16" fmla="*/ 490537 h 1352549"/>
                <a:gd name="connsiteX17" fmla="*/ 44450 w 1069501"/>
                <a:gd name="connsiteY17" fmla="*/ 852487 h 1352549"/>
                <a:gd name="connsiteX18" fmla="*/ 15875 w 1069501"/>
                <a:gd name="connsiteY18" fmla="*/ 1071562 h 1352549"/>
                <a:gd name="connsiteX19" fmla="*/ 139700 w 1069501"/>
                <a:gd name="connsiteY19" fmla="*/ 1281112 h 1352549"/>
                <a:gd name="connsiteX20" fmla="*/ 206375 w 1069501"/>
                <a:gd name="connsiteY20" fmla="*/ 1338262 h 1352549"/>
                <a:gd name="connsiteX0" fmla="*/ 206375 w 1069501"/>
                <a:gd name="connsiteY0" fmla="*/ 1338262 h 1352549"/>
                <a:gd name="connsiteX1" fmla="*/ 406400 w 1069501"/>
                <a:gd name="connsiteY1" fmla="*/ 1195387 h 1352549"/>
                <a:gd name="connsiteX2" fmla="*/ 434975 w 1069501"/>
                <a:gd name="connsiteY2" fmla="*/ 1081087 h 1352549"/>
                <a:gd name="connsiteX3" fmla="*/ 406400 w 1069501"/>
                <a:gd name="connsiteY3" fmla="*/ 995362 h 1352549"/>
                <a:gd name="connsiteX4" fmla="*/ 444500 w 1069501"/>
                <a:gd name="connsiteY4" fmla="*/ 862012 h 1352549"/>
                <a:gd name="connsiteX5" fmla="*/ 463550 w 1069501"/>
                <a:gd name="connsiteY5" fmla="*/ 700087 h 1352549"/>
                <a:gd name="connsiteX6" fmla="*/ 644525 w 1069501"/>
                <a:gd name="connsiteY6" fmla="*/ 681037 h 1352549"/>
                <a:gd name="connsiteX7" fmla="*/ 720725 w 1069501"/>
                <a:gd name="connsiteY7" fmla="*/ 566737 h 1352549"/>
                <a:gd name="connsiteX8" fmla="*/ 825500 w 1069501"/>
                <a:gd name="connsiteY8" fmla="*/ 442912 h 1352549"/>
                <a:gd name="connsiteX9" fmla="*/ 892175 w 1069501"/>
                <a:gd name="connsiteY9" fmla="*/ 357187 h 1352549"/>
                <a:gd name="connsiteX10" fmla="*/ 1054100 w 1069501"/>
                <a:gd name="connsiteY10" fmla="*/ 309562 h 1352549"/>
                <a:gd name="connsiteX11" fmla="*/ 984582 w 1069501"/>
                <a:gd name="connsiteY11" fmla="*/ 186590 h 1352549"/>
                <a:gd name="connsiteX12" fmla="*/ 930275 w 1069501"/>
                <a:gd name="connsiteY12" fmla="*/ 61912 h 1352549"/>
                <a:gd name="connsiteX13" fmla="*/ 815975 w 1069501"/>
                <a:gd name="connsiteY13" fmla="*/ 4762 h 1352549"/>
                <a:gd name="connsiteX14" fmla="*/ 577850 w 1069501"/>
                <a:gd name="connsiteY14" fmla="*/ 33337 h 1352549"/>
                <a:gd name="connsiteX15" fmla="*/ 587375 w 1069501"/>
                <a:gd name="connsiteY15" fmla="*/ 176212 h 1352549"/>
                <a:gd name="connsiteX16" fmla="*/ 472791 w 1069501"/>
                <a:gd name="connsiteY16" fmla="*/ 350363 h 1352549"/>
                <a:gd name="connsiteX17" fmla="*/ 282575 w 1069501"/>
                <a:gd name="connsiteY17" fmla="*/ 490537 h 1352549"/>
                <a:gd name="connsiteX18" fmla="*/ 44450 w 1069501"/>
                <a:gd name="connsiteY18" fmla="*/ 852487 h 1352549"/>
                <a:gd name="connsiteX19" fmla="*/ 15875 w 1069501"/>
                <a:gd name="connsiteY19" fmla="*/ 1071562 h 1352549"/>
                <a:gd name="connsiteX20" fmla="*/ 139700 w 1069501"/>
                <a:gd name="connsiteY20" fmla="*/ 1281112 h 1352549"/>
                <a:gd name="connsiteX21" fmla="*/ 206375 w 1069501"/>
                <a:gd name="connsiteY21" fmla="*/ 1338262 h 1352549"/>
                <a:gd name="connsiteX0" fmla="*/ 206375 w 1069501"/>
                <a:gd name="connsiteY0" fmla="*/ 1334424 h 1348711"/>
                <a:gd name="connsiteX1" fmla="*/ 406400 w 1069501"/>
                <a:gd name="connsiteY1" fmla="*/ 1191549 h 1348711"/>
                <a:gd name="connsiteX2" fmla="*/ 434975 w 1069501"/>
                <a:gd name="connsiteY2" fmla="*/ 1077249 h 1348711"/>
                <a:gd name="connsiteX3" fmla="*/ 406400 w 1069501"/>
                <a:gd name="connsiteY3" fmla="*/ 991524 h 1348711"/>
                <a:gd name="connsiteX4" fmla="*/ 444500 w 1069501"/>
                <a:gd name="connsiteY4" fmla="*/ 858174 h 1348711"/>
                <a:gd name="connsiteX5" fmla="*/ 463550 w 1069501"/>
                <a:gd name="connsiteY5" fmla="*/ 696249 h 1348711"/>
                <a:gd name="connsiteX6" fmla="*/ 644525 w 1069501"/>
                <a:gd name="connsiteY6" fmla="*/ 677199 h 1348711"/>
                <a:gd name="connsiteX7" fmla="*/ 720725 w 1069501"/>
                <a:gd name="connsiteY7" fmla="*/ 562899 h 1348711"/>
                <a:gd name="connsiteX8" fmla="*/ 825500 w 1069501"/>
                <a:gd name="connsiteY8" fmla="*/ 439074 h 1348711"/>
                <a:gd name="connsiteX9" fmla="*/ 892175 w 1069501"/>
                <a:gd name="connsiteY9" fmla="*/ 353349 h 1348711"/>
                <a:gd name="connsiteX10" fmla="*/ 1054100 w 1069501"/>
                <a:gd name="connsiteY10" fmla="*/ 305724 h 1348711"/>
                <a:gd name="connsiteX11" fmla="*/ 984582 w 1069501"/>
                <a:gd name="connsiteY11" fmla="*/ 182752 h 1348711"/>
                <a:gd name="connsiteX12" fmla="*/ 930275 w 1069501"/>
                <a:gd name="connsiteY12" fmla="*/ 58074 h 1348711"/>
                <a:gd name="connsiteX13" fmla="*/ 815975 w 1069501"/>
                <a:gd name="connsiteY13" fmla="*/ 924 h 1348711"/>
                <a:gd name="connsiteX14" fmla="*/ 618793 w 1069501"/>
                <a:gd name="connsiteY14" fmla="*/ 63618 h 1348711"/>
                <a:gd name="connsiteX15" fmla="*/ 587375 w 1069501"/>
                <a:gd name="connsiteY15" fmla="*/ 172374 h 1348711"/>
                <a:gd name="connsiteX16" fmla="*/ 472791 w 1069501"/>
                <a:gd name="connsiteY16" fmla="*/ 346525 h 1348711"/>
                <a:gd name="connsiteX17" fmla="*/ 282575 w 1069501"/>
                <a:gd name="connsiteY17" fmla="*/ 486699 h 1348711"/>
                <a:gd name="connsiteX18" fmla="*/ 44450 w 1069501"/>
                <a:gd name="connsiteY18" fmla="*/ 848649 h 1348711"/>
                <a:gd name="connsiteX19" fmla="*/ 15875 w 1069501"/>
                <a:gd name="connsiteY19" fmla="*/ 1067724 h 1348711"/>
                <a:gd name="connsiteX20" fmla="*/ 139700 w 1069501"/>
                <a:gd name="connsiteY20" fmla="*/ 1277274 h 1348711"/>
                <a:gd name="connsiteX21" fmla="*/ 206375 w 1069501"/>
                <a:gd name="connsiteY21" fmla="*/ 1334424 h 1348711"/>
                <a:gd name="connsiteX0" fmla="*/ 206375 w 1069501"/>
                <a:gd name="connsiteY0" fmla="*/ 1346366 h 1360653"/>
                <a:gd name="connsiteX1" fmla="*/ 406400 w 1069501"/>
                <a:gd name="connsiteY1" fmla="*/ 1203491 h 1360653"/>
                <a:gd name="connsiteX2" fmla="*/ 434975 w 1069501"/>
                <a:gd name="connsiteY2" fmla="*/ 1089191 h 1360653"/>
                <a:gd name="connsiteX3" fmla="*/ 406400 w 1069501"/>
                <a:gd name="connsiteY3" fmla="*/ 1003466 h 1360653"/>
                <a:gd name="connsiteX4" fmla="*/ 444500 w 1069501"/>
                <a:gd name="connsiteY4" fmla="*/ 870116 h 1360653"/>
                <a:gd name="connsiteX5" fmla="*/ 463550 w 1069501"/>
                <a:gd name="connsiteY5" fmla="*/ 708191 h 1360653"/>
                <a:gd name="connsiteX6" fmla="*/ 644525 w 1069501"/>
                <a:gd name="connsiteY6" fmla="*/ 689141 h 1360653"/>
                <a:gd name="connsiteX7" fmla="*/ 720725 w 1069501"/>
                <a:gd name="connsiteY7" fmla="*/ 574841 h 1360653"/>
                <a:gd name="connsiteX8" fmla="*/ 825500 w 1069501"/>
                <a:gd name="connsiteY8" fmla="*/ 451016 h 1360653"/>
                <a:gd name="connsiteX9" fmla="*/ 892175 w 1069501"/>
                <a:gd name="connsiteY9" fmla="*/ 365291 h 1360653"/>
                <a:gd name="connsiteX10" fmla="*/ 1054100 w 1069501"/>
                <a:gd name="connsiteY10" fmla="*/ 317666 h 1360653"/>
                <a:gd name="connsiteX11" fmla="*/ 984582 w 1069501"/>
                <a:gd name="connsiteY11" fmla="*/ 194694 h 1360653"/>
                <a:gd name="connsiteX12" fmla="*/ 930275 w 1069501"/>
                <a:gd name="connsiteY12" fmla="*/ 70016 h 1360653"/>
                <a:gd name="connsiteX13" fmla="*/ 815975 w 1069501"/>
                <a:gd name="connsiteY13" fmla="*/ 12866 h 1360653"/>
                <a:gd name="connsiteX14" fmla="*/ 704803 w 1069501"/>
                <a:gd name="connsiteY14" fmla="*/ 10449 h 1360653"/>
                <a:gd name="connsiteX15" fmla="*/ 618793 w 1069501"/>
                <a:gd name="connsiteY15" fmla="*/ 75560 h 1360653"/>
                <a:gd name="connsiteX16" fmla="*/ 587375 w 1069501"/>
                <a:gd name="connsiteY16" fmla="*/ 184316 h 1360653"/>
                <a:gd name="connsiteX17" fmla="*/ 472791 w 1069501"/>
                <a:gd name="connsiteY17" fmla="*/ 358467 h 1360653"/>
                <a:gd name="connsiteX18" fmla="*/ 282575 w 1069501"/>
                <a:gd name="connsiteY18" fmla="*/ 498641 h 1360653"/>
                <a:gd name="connsiteX19" fmla="*/ 44450 w 1069501"/>
                <a:gd name="connsiteY19" fmla="*/ 860591 h 1360653"/>
                <a:gd name="connsiteX20" fmla="*/ 15875 w 1069501"/>
                <a:gd name="connsiteY20" fmla="*/ 1079666 h 1360653"/>
                <a:gd name="connsiteX21" fmla="*/ 139700 w 1069501"/>
                <a:gd name="connsiteY21" fmla="*/ 1289216 h 1360653"/>
                <a:gd name="connsiteX22" fmla="*/ 206375 w 1069501"/>
                <a:gd name="connsiteY22" fmla="*/ 1346366 h 1360653"/>
                <a:gd name="connsiteX0" fmla="*/ 209787 w 1072913"/>
                <a:gd name="connsiteY0" fmla="*/ 1346366 h 1360653"/>
                <a:gd name="connsiteX1" fmla="*/ 409812 w 1072913"/>
                <a:gd name="connsiteY1" fmla="*/ 1203491 h 1360653"/>
                <a:gd name="connsiteX2" fmla="*/ 438387 w 1072913"/>
                <a:gd name="connsiteY2" fmla="*/ 1089191 h 1360653"/>
                <a:gd name="connsiteX3" fmla="*/ 409812 w 1072913"/>
                <a:gd name="connsiteY3" fmla="*/ 1003466 h 1360653"/>
                <a:gd name="connsiteX4" fmla="*/ 447912 w 1072913"/>
                <a:gd name="connsiteY4" fmla="*/ 870116 h 1360653"/>
                <a:gd name="connsiteX5" fmla="*/ 466962 w 1072913"/>
                <a:gd name="connsiteY5" fmla="*/ 708191 h 1360653"/>
                <a:gd name="connsiteX6" fmla="*/ 647937 w 1072913"/>
                <a:gd name="connsiteY6" fmla="*/ 689141 h 1360653"/>
                <a:gd name="connsiteX7" fmla="*/ 724137 w 1072913"/>
                <a:gd name="connsiteY7" fmla="*/ 574841 h 1360653"/>
                <a:gd name="connsiteX8" fmla="*/ 828912 w 1072913"/>
                <a:gd name="connsiteY8" fmla="*/ 451016 h 1360653"/>
                <a:gd name="connsiteX9" fmla="*/ 895587 w 1072913"/>
                <a:gd name="connsiteY9" fmla="*/ 365291 h 1360653"/>
                <a:gd name="connsiteX10" fmla="*/ 1057512 w 1072913"/>
                <a:gd name="connsiteY10" fmla="*/ 317666 h 1360653"/>
                <a:gd name="connsiteX11" fmla="*/ 987994 w 1072913"/>
                <a:gd name="connsiteY11" fmla="*/ 194694 h 1360653"/>
                <a:gd name="connsiteX12" fmla="*/ 933687 w 1072913"/>
                <a:gd name="connsiteY12" fmla="*/ 70016 h 1360653"/>
                <a:gd name="connsiteX13" fmla="*/ 819387 w 1072913"/>
                <a:gd name="connsiteY13" fmla="*/ 12866 h 1360653"/>
                <a:gd name="connsiteX14" fmla="*/ 708215 w 1072913"/>
                <a:gd name="connsiteY14" fmla="*/ 10449 h 1360653"/>
                <a:gd name="connsiteX15" fmla="*/ 622205 w 1072913"/>
                <a:gd name="connsiteY15" fmla="*/ 75560 h 1360653"/>
                <a:gd name="connsiteX16" fmla="*/ 590787 w 1072913"/>
                <a:gd name="connsiteY16" fmla="*/ 184316 h 1360653"/>
                <a:gd name="connsiteX17" fmla="*/ 476203 w 1072913"/>
                <a:gd name="connsiteY17" fmla="*/ 358467 h 1360653"/>
                <a:gd name="connsiteX18" fmla="*/ 306459 w 1072913"/>
                <a:gd name="connsiteY18" fmla="*/ 519112 h 1360653"/>
                <a:gd name="connsiteX19" fmla="*/ 47862 w 1072913"/>
                <a:gd name="connsiteY19" fmla="*/ 860591 h 1360653"/>
                <a:gd name="connsiteX20" fmla="*/ 19287 w 1072913"/>
                <a:gd name="connsiteY20" fmla="*/ 1079666 h 1360653"/>
                <a:gd name="connsiteX21" fmla="*/ 143112 w 1072913"/>
                <a:gd name="connsiteY21" fmla="*/ 1289216 h 1360653"/>
                <a:gd name="connsiteX22" fmla="*/ 209787 w 1072913"/>
                <a:gd name="connsiteY22" fmla="*/ 1346366 h 1360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72913" h="1360653">
                  <a:moveTo>
                    <a:pt x="209787" y="1346366"/>
                  </a:moveTo>
                  <a:cubicBezTo>
                    <a:pt x="254237" y="1332079"/>
                    <a:pt x="371712" y="1246353"/>
                    <a:pt x="409812" y="1203491"/>
                  </a:cubicBezTo>
                  <a:cubicBezTo>
                    <a:pt x="447912" y="1160629"/>
                    <a:pt x="438387" y="1122528"/>
                    <a:pt x="438387" y="1089191"/>
                  </a:cubicBezTo>
                  <a:cubicBezTo>
                    <a:pt x="438387" y="1055854"/>
                    <a:pt x="408225" y="1039978"/>
                    <a:pt x="409812" y="1003466"/>
                  </a:cubicBezTo>
                  <a:cubicBezTo>
                    <a:pt x="411399" y="966954"/>
                    <a:pt x="438387" y="919329"/>
                    <a:pt x="447912" y="870116"/>
                  </a:cubicBezTo>
                  <a:cubicBezTo>
                    <a:pt x="457437" y="820903"/>
                    <a:pt x="433625" y="738353"/>
                    <a:pt x="466962" y="708191"/>
                  </a:cubicBezTo>
                  <a:cubicBezTo>
                    <a:pt x="500299" y="678029"/>
                    <a:pt x="605075" y="711366"/>
                    <a:pt x="647937" y="689141"/>
                  </a:cubicBezTo>
                  <a:cubicBezTo>
                    <a:pt x="690799" y="666916"/>
                    <a:pt x="693975" y="614529"/>
                    <a:pt x="724137" y="574841"/>
                  </a:cubicBezTo>
                  <a:cubicBezTo>
                    <a:pt x="754300" y="535154"/>
                    <a:pt x="800337" y="485941"/>
                    <a:pt x="828912" y="451016"/>
                  </a:cubicBezTo>
                  <a:cubicBezTo>
                    <a:pt x="857487" y="416091"/>
                    <a:pt x="857487" y="387516"/>
                    <a:pt x="895587" y="365291"/>
                  </a:cubicBezTo>
                  <a:cubicBezTo>
                    <a:pt x="933687" y="343066"/>
                    <a:pt x="1042111" y="346099"/>
                    <a:pt x="1057512" y="317666"/>
                  </a:cubicBezTo>
                  <a:cubicBezTo>
                    <a:pt x="1072913" y="289233"/>
                    <a:pt x="1008632" y="235969"/>
                    <a:pt x="987994" y="194694"/>
                  </a:cubicBezTo>
                  <a:cubicBezTo>
                    <a:pt x="967357" y="153419"/>
                    <a:pt x="961788" y="100321"/>
                    <a:pt x="933687" y="70016"/>
                  </a:cubicBezTo>
                  <a:cubicBezTo>
                    <a:pt x="905586" y="39711"/>
                    <a:pt x="856966" y="22794"/>
                    <a:pt x="819387" y="12866"/>
                  </a:cubicBezTo>
                  <a:cubicBezTo>
                    <a:pt x="781808" y="2938"/>
                    <a:pt x="741079" y="0"/>
                    <a:pt x="708215" y="10449"/>
                  </a:cubicBezTo>
                  <a:cubicBezTo>
                    <a:pt x="675351" y="20898"/>
                    <a:pt x="641776" y="46582"/>
                    <a:pt x="622205" y="75560"/>
                  </a:cubicBezTo>
                  <a:cubicBezTo>
                    <a:pt x="602634" y="104538"/>
                    <a:pt x="615121" y="137165"/>
                    <a:pt x="590787" y="184316"/>
                  </a:cubicBezTo>
                  <a:cubicBezTo>
                    <a:pt x="566453" y="231467"/>
                    <a:pt x="523591" y="302668"/>
                    <a:pt x="476203" y="358467"/>
                  </a:cubicBezTo>
                  <a:cubicBezTo>
                    <a:pt x="428815" y="414266"/>
                    <a:pt x="377849" y="435425"/>
                    <a:pt x="306459" y="519112"/>
                  </a:cubicBezTo>
                  <a:cubicBezTo>
                    <a:pt x="235069" y="602799"/>
                    <a:pt x="95724" y="767165"/>
                    <a:pt x="47862" y="860591"/>
                  </a:cubicBezTo>
                  <a:cubicBezTo>
                    <a:pt x="0" y="954017"/>
                    <a:pt x="3412" y="1008229"/>
                    <a:pt x="19287" y="1079666"/>
                  </a:cubicBezTo>
                  <a:cubicBezTo>
                    <a:pt x="35162" y="1151103"/>
                    <a:pt x="106600" y="1238416"/>
                    <a:pt x="143112" y="1289216"/>
                  </a:cubicBezTo>
                  <a:cubicBezTo>
                    <a:pt x="179624" y="1340016"/>
                    <a:pt x="165337" y="1360653"/>
                    <a:pt x="209787" y="1346366"/>
                  </a:cubicBezTo>
                  <a:close/>
                </a:path>
              </a:pathLst>
            </a:custGeom>
            <a:solidFill>
              <a:srgbClr val="8EB4E3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Volný tvar 7"/>
            <p:cNvSpPr/>
            <p:nvPr/>
          </p:nvSpPr>
          <p:spPr>
            <a:xfrm>
              <a:off x="4855752" y="1448966"/>
              <a:ext cx="395293" cy="373739"/>
            </a:xfrm>
            <a:custGeom>
              <a:avLst/>
              <a:gdLst>
                <a:gd name="connsiteX0" fmla="*/ 109008 w 436033"/>
                <a:gd name="connsiteY0" fmla="*/ 248708 h 373591"/>
                <a:gd name="connsiteX1" fmla="*/ 236008 w 436033"/>
                <a:gd name="connsiteY1" fmla="*/ 363008 h 373591"/>
                <a:gd name="connsiteX2" fmla="*/ 407458 w 436033"/>
                <a:gd name="connsiteY2" fmla="*/ 312208 h 373591"/>
                <a:gd name="connsiteX3" fmla="*/ 407458 w 436033"/>
                <a:gd name="connsiteY3" fmla="*/ 210608 h 373591"/>
                <a:gd name="connsiteX4" fmla="*/ 356658 w 436033"/>
                <a:gd name="connsiteY4" fmla="*/ 178858 h 373591"/>
                <a:gd name="connsiteX5" fmla="*/ 375708 w 436033"/>
                <a:gd name="connsiteY5" fmla="*/ 128058 h 373591"/>
                <a:gd name="connsiteX6" fmla="*/ 236008 w 436033"/>
                <a:gd name="connsiteY6" fmla="*/ 26458 h 373591"/>
                <a:gd name="connsiteX7" fmla="*/ 191558 w 436033"/>
                <a:gd name="connsiteY7" fmla="*/ 51858 h 373591"/>
                <a:gd name="connsiteX8" fmla="*/ 51858 w 436033"/>
                <a:gd name="connsiteY8" fmla="*/ 1058 h 373591"/>
                <a:gd name="connsiteX9" fmla="*/ 1058 w 436033"/>
                <a:gd name="connsiteY9" fmla="*/ 45508 h 373591"/>
                <a:gd name="connsiteX10" fmla="*/ 58208 w 436033"/>
                <a:gd name="connsiteY10" fmla="*/ 115358 h 373591"/>
                <a:gd name="connsiteX11" fmla="*/ 45508 w 436033"/>
                <a:gd name="connsiteY11" fmla="*/ 147108 h 373591"/>
                <a:gd name="connsiteX12" fmla="*/ 102658 w 436033"/>
                <a:gd name="connsiteY12" fmla="*/ 166158 h 373591"/>
                <a:gd name="connsiteX13" fmla="*/ 109008 w 436033"/>
                <a:gd name="connsiteY13" fmla="*/ 248708 h 373591"/>
                <a:gd name="connsiteX0" fmla="*/ 109008 w 436033"/>
                <a:gd name="connsiteY0" fmla="*/ 248708 h 373591"/>
                <a:gd name="connsiteX1" fmla="*/ 236008 w 436033"/>
                <a:gd name="connsiteY1" fmla="*/ 363008 h 373591"/>
                <a:gd name="connsiteX2" fmla="*/ 407458 w 436033"/>
                <a:gd name="connsiteY2" fmla="*/ 312208 h 373591"/>
                <a:gd name="connsiteX3" fmla="*/ 407458 w 436033"/>
                <a:gd name="connsiteY3" fmla="*/ 210608 h 373591"/>
                <a:gd name="connsiteX4" fmla="*/ 356658 w 436033"/>
                <a:gd name="connsiteY4" fmla="*/ 178858 h 373591"/>
                <a:gd name="connsiteX5" fmla="*/ 375708 w 436033"/>
                <a:gd name="connsiteY5" fmla="*/ 128058 h 373591"/>
                <a:gd name="connsiteX6" fmla="*/ 236008 w 436033"/>
                <a:gd name="connsiteY6" fmla="*/ 26458 h 373591"/>
                <a:gd name="connsiteX7" fmla="*/ 191558 w 436033"/>
                <a:gd name="connsiteY7" fmla="*/ 51858 h 373591"/>
                <a:gd name="connsiteX8" fmla="*/ 51858 w 436033"/>
                <a:gd name="connsiteY8" fmla="*/ 1058 h 373591"/>
                <a:gd name="connsiteX9" fmla="*/ 1058 w 436033"/>
                <a:gd name="connsiteY9" fmla="*/ 45508 h 373591"/>
                <a:gd name="connsiteX10" fmla="*/ 58208 w 436033"/>
                <a:gd name="connsiteY10" fmla="*/ 115358 h 373591"/>
                <a:gd name="connsiteX11" fmla="*/ 45508 w 436033"/>
                <a:gd name="connsiteY11" fmla="*/ 147108 h 373591"/>
                <a:gd name="connsiteX12" fmla="*/ 138872 w 436033"/>
                <a:gd name="connsiteY12" fmla="*/ 179738 h 373591"/>
                <a:gd name="connsiteX13" fmla="*/ 109008 w 436033"/>
                <a:gd name="connsiteY13" fmla="*/ 248708 h 373591"/>
                <a:gd name="connsiteX0" fmla="*/ 109008 w 436033"/>
                <a:gd name="connsiteY0" fmla="*/ 248708 h 373591"/>
                <a:gd name="connsiteX1" fmla="*/ 236008 w 436033"/>
                <a:gd name="connsiteY1" fmla="*/ 363008 h 373591"/>
                <a:gd name="connsiteX2" fmla="*/ 407458 w 436033"/>
                <a:gd name="connsiteY2" fmla="*/ 312208 h 373591"/>
                <a:gd name="connsiteX3" fmla="*/ 407458 w 436033"/>
                <a:gd name="connsiteY3" fmla="*/ 210608 h 373591"/>
                <a:gd name="connsiteX4" fmla="*/ 356658 w 436033"/>
                <a:gd name="connsiteY4" fmla="*/ 178858 h 373591"/>
                <a:gd name="connsiteX5" fmla="*/ 375708 w 436033"/>
                <a:gd name="connsiteY5" fmla="*/ 128058 h 373591"/>
                <a:gd name="connsiteX6" fmla="*/ 236008 w 436033"/>
                <a:gd name="connsiteY6" fmla="*/ 26458 h 373591"/>
                <a:gd name="connsiteX7" fmla="*/ 191558 w 436033"/>
                <a:gd name="connsiteY7" fmla="*/ 51858 h 373591"/>
                <a:gd name="connsiteX8" fmla="*/ 51858 w 436033"/>
                <a:gd name="connsiteY8" fmla="*/ 1058 h 373591"/>
                <a:gd name="connsiteX9" fmla="*/ 1058 w 436033"/>
                <a:gd name="connsiteY9" fmla="*/ 45508 h 373591"/>
                <a:gd name="connsiteX10" fmla="*/ 58208 w 436033"/>
                <a:gd name="connsiteY10" fmla="*/ 115358 h 373591"/>
                <a:gd name="connsiteX11" fmla="*/ 45508 w 436033"/>
                <a:gd name="connsiteY11" fmla="*/ 147108 h 373591"/>
                <a:gd name="connsiteX12" fmla="*/ 147925 w 436033"/>
                <a:gd name="connsiteY12" fmla="*/ 197845 h 373591"/>
                <a:gd name="connsiteX13" fmla="*/ 109008 w 436033"/>
                <a:gd name="connsiteY13" fmla="*/ 248708 h 373591"/>
                <a:gd name="connsiteX0" fmla="*/ 90901 w 417926"/>
                <a:gd name="connsiteY0" fmla="*/ 248101 h 372984"/>
                <a:gd name="connsiteX1" fmla="*/ 217901 w 417926"/>
                <a:gd name="connsiteY1" fmla="*/ 362401 h 372984"/>
                <a:gd name="connsiteX2" fmla="*/ 389351 w 417926"/>
                <a:gd name="connsiteY2" fmla="*/ 311601 h 372984"/>
                <a:gd name="connsiteX3" fmla="*/ 389351 w 417926"/>
                <a:gd name="connsiteY3" fmla="*/ 210001 h 372984"/>
                <a:gd name="connsiteX4" fmla="*/ 338551 w 417926"/>
                <a:gd name="connsiteY4" fmla="*/ 178251 h 372984"/>
                <a:gd name="connsiteX5" fmla="*/ 357601 w 417926"/>
                <a:gd name="connsiteY5" fmla="*/ 127451 h 372984"/>
                <a:gd name="connsiteX6" fmla="*/ 217901 w 417926"/>
                <a:gd name="connsiteY6" fmla="*/ 25851 h 372984"/>
                <a:gd name="connsiteX7" fmla="*/ 173451 w 417926"/>
                <a:gd name="connsiteY7" fmla="*/ 51251 h 372984"/>
                <a:gd name="connsiteX8" fmla="*/ 33751 w 417926"/>
                <a:gd name="connsiteY8" fmla="*/ 451 h 372984"/>
                <a:gd name="connsiteX9" fmla="*/ 1058 w 417926"/>
                <a:gd name="connsiteY9" fmla="*/ 53955 h 372984"/>
                <a:gd name="connsiteX10" fmla="*/ 40101 w 417926"/>
                <a:gd name="connsiteY10" fmla="*/ 114751 h 372984"/>
                <a:gd name="connsiteX11" fmla="*/ 27401 w 417926"/>
                <a:gd name="connsiteY11" fmla="*/ 146501 h 372984"/>
                <a:gd name="connsiteX12" fmla="*/ 129818 w 417926"/>
                <a:gd name="connsiteY12" fmla="*/ 197238 h 372984"/>
                <a:gd name="connsiteX13" fmla="*/ 90901 w 417926"/>
                <a:gd name="connsiteY13" fmla="*/ 248101 h 372984"/>
                <a:gd name="connsiteX0" fmla="*/ 90901 w 395293"/>
                <a:gd name="connsiteY0" fmla="*/ 248101 h 373739"/>
                <a:gd name="connsiteX1" fmla="*/ 217901 w 395293"/>
                <a:gd name="connsiteY1" fmla="*/ 362401 h 373739"/>
                <a:gd name="connsiteX2" fmla="*/ 366718 w 395293"/>
                <a:gd name="connsiteY2" fmla="*/ 316127 h 373739"/>
                <a:gd name="connsiteX3" fmla="*/ 389351 w 395293"/>
                <a:gd name="connsiteY3" fmla="*/ 210001 h 373739"/>
                <a:gd name="connsiteX4" fmla="*/ 338551 w 395293"/>
                <a:gd name="connsiteY4" fmla="*/ 178251 h 373739"/>
                <a:gd name="connsiteX5" fmla="*/ 357601 w 395293"/>
                <a:gd name="connsiteY5" fmla="*/ 127451 h 373739"/>
                <a:gd name="connsiteX6" fmla="*/ 217901 w 395293"/>
                <a:gd name="connsiteY6" fmla="*/ 25851 h 373739"/>
                <a:gd name="connsiteX7" fmla="*/ 173451 w 395293"/>
                <a:gd name="connsiteY7" fmla="*/ 51251 h 373739"/>
                <a:gd name="connsiteX8" fmla="*/ 33751 w 395293"/>
                <a:gd name="connsiteY8" fmla="*/ 451 h 373739"/>
                <a:gd name="connsiteX9" fmla="*/ 1058 w 395293"/>
                <a:gd name="connsiteY9" fmla="*/ 53955 h 373739"/>
                <a:gd name="connsiteX10" fmla="*/ 40101 w 395293"/>
                <a:gd name="connsiteY10" fmla="*/ 114751 h 373739"/>
                <a:gd name="connsiteX11" fmla="*/ 27401 w 395293"/>
                <a:gd name="connsiteY11" fmla="*/ 146501 h 373739"/>
                <a:gd name="connsiteX12" fmla="*/ 129818 w 395293"/>
                <a:gd name="connsiteY12" fmla="*/ 197238 h 373739"/>
                <a:gd name="connsiteX13" fmla="*/ 90901 w 395293"/>
                <a:gd name="connsiteY13" fmla="*/ 248101 h 37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5293" h="373739">
                  <a:moveTo>
                    <a:pt x="90901" y="248101"/>
                  </a:moveTo>
                  <a:cubicBezTo>
                    <a:pt x="105581" y="275628"/>
                    <a:pt x="171932" y="351063"/>
                    <a:pt x="217901" y="362401"/>
                  </a:cubicBezTo>
                  <a:cubicBezTo>
                    <a:pt x="263870" y="373739"/>
                    <a:pt x="338143" y="341527"/>
                    <a:pt x="366718" y="316127"/>
                  </a:cubicBezTo>
                  <a:cubicBezTo>
                    <a:pt x="395293" y="290727"/>
                    <a:pt x="394045" y="232980"/>
                    <a:pt x="389351" y="210001"/>
                  </a:cubicBezTo>
                  <a:cubicBezTo>
                    <a:pt x="384657" y="187022"/>
                    <a:pt x="343843" y="192009"/>
                    <a:pt x="338551" y="178251"/>
                  </a:cubicBezTo>
                  <a:cubicBezTo>
                    <a:pt x="333259" y="164493"/>
                    <a:pt x="377709" y="152851"/>
                    <a:pt x="357601" y="127451"/>
                  </a:cubicBezTo>
                  <a:cubicBezTo>
                    <a:pt x="337493" y="102051"/>
                    <a:pt x="248593" y="38551"/>
                    <a:pt x="217901" y="25851"/>
                  </a:cubicBezTo>
                  <a:cubicBezTo>
                    <a:pt x="187209" y="13151"/>
                    <a:pt x="204143" y="55484"/>
                    <a:pt x="173451" y="51251"/>
                  </a:cubicBezTo>
                  <a:cubicBezTo>
                    <a:pt x="142759" y="47018"/>
                    <a:pt x="62483" y="0"/>
                    <a:pt x="33751" y="451"/>
                  </a:cubicBezTo>
                  <a:cubicBezTo>
                    <a:pt x="5019" y="902"/>
                    <a:pt x="0" y="34905"/>
                    <a:pt x="1058" y="53955"/>
                  </a:cubicBezTo>
                  <a:cubicBezTo>
                    <a:pt x="2116" y="73005"/>
                    <a:pt x="35711" y="99327"/>
                    <a:pt x="40101" y="114751"/>
                  </a:cubicBezTo>
                  <a:cubicBezTo>
                    <a:pt x="44491" y="130175"/>
                    <a:pt x="12448" y="132753"/>
                    <a:pt x="27401" y="146501"/>
                  </a:cubicBezTo>
                  <a:cubicBezTo>
                    <a:pt x="42354" y="160249"/>
                    <a:pt x="112885" y="184538"/>
                    <a:pt x="129818" y="197238"/>
                  </a:cubicBezTo>
                  <a:cubicBezTo>
                    <a:pt x="146751" y="209938"/>
                    <a:pt x="76221" y="220574"/>
                    <a:pt x="90901" y="24810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Volný tvar 8"/>
            <p:cNvSpPr/>
            <p:nvPr/>
          </p:nvSpPr>
          <p:spPr>
            <a:xfrm>
              <a:off x="3839429" y="2057319"/>
              <a:ext cx="2900881" cy="1785796"/>
            </a:xfrm>
            <a:custGeom>
              <a:avLst/>
              <a:gdLst>
                <a:gd name="connsiteX0" fmla="*/ 798968 w 2900881"/>
                <a:gd name="connsiteY0" fmla="*/ 156173 h 1812203"/>
                <a:gd name="connsiteX1" fmla="*/ 939297 w 2900881"/>
                <a:gd name="connsiteY1" fmla="*/ 269341 h 1812203"/>
                <a:gd name="connsiteX2" fmla="*/ 875923 w 2900881"/>
                <a:gd name="connsiteY2" fmla="*/ 387036 h 1812203"/>
                <a:gd name="connsiteX3" fmla="*/ 712960 w 2900881"/>
                <a:gd name="connsiteY3" fmla="*/ 522838 h 1812203"/>
                <a:gd name="connsiteX4" fmla="*/ 228600 w 2900881"/>
                <a:gd name="connsiteY4" fmla="*/ 726541 h 1812203"/>
                <a:gd name="connsiteX5" fmla="*/ 33950 w 2900881"/>
                <a:gd name="connsiteY5" fmla="*/ 894030 h 1812203"/>
                <a:gd name="connsiteX6" fmla="*/ 24897 w 2900881"/>
                <a:gd name="connsiteY6" fmla="*/ 1002672 h 1812203"/>
                <a:gd name="connsiteX7" fmla="*/ 151645 w 2900881"/>
                <a:gd name="connsiteY7" fmla="*/ 1079626 h 1812203"/>
                <a:gd name="connsiteX8" fmla="*/ 246707 w 2900881"/>
                <a:gd name="connsiteY8" fmla="*/ 1097733 h 1812203"/>
                <a:gd name="connsiteX9" fmla="*/ 645059 w 2900881"/>
                <a:gd name="connsiteY9" fmla="*/ 952878 h 1812203"/>
                <a:gd name="connsiteX10" fmla="*/ 907610 w 2900881"/>
                <a:gd name="connsiteY10" fmla="*/ 758228 h 1812203"/>
                <a:gd name="connsiteX11" fmla="*/ 1043412 w 2900881"/>
                <a:gd name="connsiteY11" fmla="*/ 676747 h 1812203"/>
                <a:gd name="connsiteX12" fmla="*/ 1075099 w 2900881"/>
                <a:gd name="connsiteY12" fmla="*/ 712961 h 1812203"/>
                <a:gd name="connsiteX13" fmla="*/ 903083 w 2900881"/>
                <a:gd name="connsiteY13" fmla="*/ 835183 h 1812203"/>
                <a:gd name="connsiteX14" fmla="*/ 776334 w 2900881"/>
                <a:gd name="connsiteY14" fmla="*/ 998145 h 1812203"/>
                <a:gd name="connsiteX15" fmla="*/ 622426 w 2900881"/>
                <a:gd name="connsiteY15" fmla="*/ 1120367 h 1812203"/>
                <a:gd name="connsiteX16" fmla="*/ 703907 w 2900881"/>
                <a:gd name="connsiteY16" fmla="*/ 1233535 h 1812203"/>
                <a:gd name="connsiteX17" fmla="*/ 925717 w 2900881"/>
                <a:gd name="connsiteY17" fmla="*/ 1247115 h 1812203"/>
                <a:gd name="connsiteX18" fmla="*/ 1020778 w 2900881"/>
                <a:gd name="connsiteY18" fmla="*/ 1283329 h 1812203"/>
                <a:gd name="connsiteX19" fmla="*/ 1066045 w 2900881"/>
                <a:gd name="connsiteY19" fmla="*/ 1373864 h 1812203"/>
                <a:gd name="connsiteX20" fmla="*/ 1183740 w 2900881"/>
                <a:gd name="connsiteY20" fmla="*/ 1441765 h 1812203"/>
                <a:gd name="connsiteX21" fmla="*/ 1382917 w 2900881"/>
                <a:gd name="connsiteY21" fmla="*/ 1446292 h 1812203"/>
                <a:gd name="connsiteX22" fmla="*/ 1509665 w 2900881"/>
                <a:gd name="connsiteY22" fmla="*/ 1473452 h 1812203"/>
                <a:gd name="connsiteX23" fmla="*/ 1672627 w 2900881"/>
                <a:gd name="connsiteY23" fmla="*/ 1459872 h 1812203"/>
                <a:gd name="connsiteX24" fmla="*/ 1831063 w 2900881"/>
                <a:gd name="connsiteY24" fmla="*/ 1532300 h 1812203"/>
                <a:gd name="connsiteX25" fmla="*/ 1980445 w 2900881"/>
                <a:gd name="connsiteY25" fmla="*/ 1668102 h 1812203"/>
                <a:gd name="connsiteX26" fmla="*/ 2161515 w 2900881"/>
                <a:gd name="connsiteY26" fmla="*/ 1704315 h 1812203"/>
                <a:gd name="connsiteX27" fmla="*/ 2292790 w 2900881"/>
                <a:gd name="connsiteY27" fmla="*/ 1736003 h 1812203"/>
                <a:gd name="connsiteX28" fmla="*/ 2419538 w 2900881"/>
                <a:gd name="connsiteY28" fmla="*/ 1745056 h 1812203"/>
                <a:gd name="connsiteX29" fmla="*/ 2573447 w 2900881"/>
                <a:gd name="connsiteY29" fmla="*/ 1799377 h 1812203"/>
                <a:gd name="connsiteX30" fmla="*/ 2759043 w 2900881"/>
                <a:gd name="connsiteY30" fmla="*/ 1668102 h 1812203"/>
                <a:gd name="connsiteX31" fmla="*/ 2885792 w 2900881"/>
                <a:gd name="connsiteY31" fmla="*/ 1573040 h 1812203"/>
                <a:gd name="connsiteX32" fmla="*/ 2849578 w 2900881"/>
                <a:gd name="connsiteY32" fmla="*/ 1401024 h 1812203"/>
                <a:gd name="connsiteX33" fmla="*/ 2849578 w 2900881"/>
                <a:gd name="connsiteY33" fmla="*/ 1324070 h 1812203"/>
                <a:gd name="connsiteX34" fmla="*/ 2677562 w 2900881"/>
                <a:gd name="connsiteY34" fmla="*/ 1210902 h 1812203"/>
                <a:gd name="connsiteX35" fmla="*/ 2559867 w 2900881"/>
                <a:gd name="connsiteY35" fmla="*/ 1152054 h 1812203"/>
                <a:gd name="connsiteX36" fmla="*/ 2342584 w 2900881"/>
                <a:gd name="connsiteY36" fmla="*/ 1133947 h 1812203"/>
                <a:gd name="connsiteX37" fmla="*/ 2080033 w 2900881"/>
                <a:gd name="connsiteY37" fmla="*/ 1093206 h 1812203"/>
                <a:gd name="connsiteX38" fmla="*/ 1880857 w 2900881"/>
                <a:gd name="connsiteY38" fmla="*/ 998145 h 1812203"/>
                <a:gd name="connsiteX39" fmla="*/ 1785796 w 2900881"/>
                <a:gd name="connsiteY39" fmla="*/ 957404 h 1812203"/>
                <a:gd name="connsiteX40" fmla="*/ 1708841 w 2900881"/>
                <a:gd name="connsiteY40" fmla="*/ 903084 h 1812203"/>
                <a:gd name="connsiteX41" fmla="*/ 1573039 w 2900881"/>
                <a:gd name="connsiteY41" fmla="*/ 894030 h 1812203"/>
                <a:gd name="connsiteX42" fmla="*/ 1437237 w 2900881"/>
                <a:gd name="connsiteY42" fmla="*/ 771808 h 1812203"/>
                <a:gd name="connsiteX43" fmla="*/ 1310489 w 2900881"/>
                <a:gd name="connsiteY43" fmla="*/ 681274 h 1812203"/>
                <a:gd name="connsiteX44" fmla="*/ 1287855 w 2900881"/>
                <a:gd name="connsiteY44" fmla="*/ 581686 h 1812203"/>
                <a:gd name="connsiteX45" fmla="*/ 1233534 w 2900881"/>
                <a:gd name="connsiteY45" fmla="*/ 559052 h 1812203"/>
                <a:gd name="connsiteX46" fmla="*/ 1115839 w 2900881"/>
                <a:gd name="connsiteY46" fmla="*/ 572632 h 1812203"/>
                <a:gd name="connsiteX47" fmla="*/ 984564 w 2900881"/>
                <a:gd name="connsiteY47" fmla="*/ 527365 h 1812203"/>
                <a:gd name="connsiteX48" fmla="*/ 948350 w 2900881"/>
                <a:gd name="connsiteY48" fmla="*/ 400616 h 1812203"/>
                <a:gd name="connsiteX49" fmla="*/ 1016251 w 2900881"/>
                <a:gd name="connsiteY49" fmla="*/ 278395 h 1812203"/>
                <a:gd name="connsiteX50" fmla="*/ 989091 w 2900881"/>
                <a:gd name="connsiteY50" fmla="*/ 169753 h 1812203"/>
                <a:gd name="connsiteX51" fmla="*/ 898556 w 2900881"/>
                <a:gd name="connsiteY51" fmla="*/ 106379 h 1812203"/>
                <a:gd name="connsiteX52" fmla="*/ 835182 w 2900881"/>
                <a:gd name="connsiteY52" fmla="*/ 11317 h 1812203"/>
                <a:gd name="connsiteX53" fmla="*/ 735594 w 2900881"/>
                <a:gd name="connsiteY53" fmla="*/ 38478 h 1812203"/>
                <a:gd name="connsiteX54" fmla="*/ 681273 w 2900881"/>
                <a:gd name="connsiteY54" fmla="*/ 101852 h 1812203"/>
                <a:gd name="connsiteX55" fmla="*/ 690326 w 2900881"/>
                <a:gd name="connsiteY55" fmla="*/ 147119 h 1812203"/>
                <a:gd name="connsiteX56" fmla="*/ 798968 w 2900881"/>
                <a:gd name="connsiteY56" fmla="*/ 156173 h 1812203"/>
                <a:gd name="connsiteX0" fmla="*/ 798968 w 2900881"/>
                <a:gd name="connsiteY0" fmla="*/ 133539 h 1789569"/>
                <a:gd name="connsiteX1" fmla="*/ 939297 w 2900881"/>
                <a:gd name="connsiteY1" fmla="*/ 246707 h 1789569"/>
                <a:gd name="connsiteX2" fmla="*/ 875923 w 2900881"/>
                <a:gd name="connsiteY2" fmla="*/ 364402 h 1789569"/>
                <a:gd name="connsiteX3" fmla="*/ 712960 w 2900881"/>
                <a:gd name="connsiteY3" fmla="*/ 500204 h 1789569"/>
                <a:gd name="connsiteX4" fmla="*/ 228600 w 2900881"/>
                <a:gd name="connsiteY4" fmla="*/ 703907 h 1789569"/>
                <a:gd name="connsiteX5" fmla="*/ 33950 w 2900881"/>
                <a:gd name="connsiteY5" fmla="*/ 871396 h 1789569"/>
                <a:gd name="connsiteX6" fmla="*/ 24897 w 2900881"/>
                <a:gd name="connsiteY6" fmla="*/ 980038 h 1789569"/>
                <a:gd name="connsiteX7" fmla="*/ 151645 w 2900881"/>
                <a:gd name="connsiteY7" fmla="*/ 1056992 h 1789569"/>
                <a:gd name="connsiteX8" fmla="*/ 246707 w 2900881"/>
                <a:gd name="connsiteY8" fmla="*/ 1075099 h 1789569"/>
                <a:gd name="connsiteX9" fmla="*/ 645059 w 2900881"/>
                <a:gd name="connsiteY9" fmla="*/ 930244 h 1789569"/>
                <a:gd name="connsiteX10" fmla="*/ 907610 w 2900881"/>
                <a:gd name="connsiteY10" fmla="*/ 735594 h 1789569"/>
                <a:gd name="connsiteX11" fmla="*/ 1043412 w 2900881"/>
                <a:gd name="connsiteY11" fmla="*/ 654113 h 1789569"/>
                <a:gd name="connsiteX12" fmla="*/ 1075099 w 2900881"/>
                <a:gd name="connsiteY12" fmla="*/ 690327 h 1789569"/>
                <a:gd name="connsiteX13" fmla="*/ 903083 w 2900881"/>
                <a:gd name="connsiteY13" fmla="*/ 812549 h 1789569"/>
                <a:gd name="connsiteX14" fmla="*/ 776334 w 2900881"/>
                <a:gd name="connsiteY14" fmla="*/ 975511 h 1789569"/>
                <a:gd name="connsiteX15" fmla="*/ 622426 w 2900881"/>
                <a:gd name="connsiteY15" fmla="*/ 1097733 h 1789569"/>
                <a:gd name="connsiteX16" fmla="*/ 703907 w 2900881"/>
                <a:gd name="connsiteY16" fmla="*/ 1210901 h 1789569"/>
                <a:gd name="connsiteX17" fmla="*/ 925717 w 2900881"/>
                <a:gd name="connsiteY17" fmla="*/ 1224481 h 1789569"/>
                <a:gd name="connsiteX18" fmla="*/ 1020778 w 2900881"/>
                <a:gd name="connsiteY18" fmla="*/ 1260695 h 1789569"/>
                <a:gd name="connsiteX19" fmla="*/ 1066045 w 2900881"/>
                <a:gd name="connsiteY19" fmla="*/ 1351230 h 1789569"/>
                <a:gd name="connsiteX20" fmla="*/ 1183740 w 2900881"/>
                <a:gd name="connsiteY20" fmla="*/ 1419131 h 1789569"/>
                <a:gd name="connsiteX21" fmla="*/ 1382917 w 2900881"/>
                <a:gd name="connsiteY21" fmla="*/ 1423658 h 1789569"/>
                <a:gd name="connsiteX22" fmla="*/ 1509665 w 2900881"/>
                <a:gd name="connsiteY22" fmla="*/ 1450818 h 1789569"/>
                <a:gd name="connsiteX23" fmla="*/ 1672627 w 2900881"/>
                <a:gd name="connsiteY23" fmla="*/ 1437238 h 1789569"/>
                <a:gd name="connsiteX24" fmla="*/ 1831063 w 2900881"/>
                <a:gd name="connsiteY24" fmla="*/ 1509666 h 1789569"/>
                <a:gd name="connsiteX25" fmla="*/ 1980445 w 2900881"/>
                <a:gd name="connsiteY25" fmla="*/ 1645468 h 1789569"/>
                <a:gd name="connsiteX26" fmla="*/ 2161515 w 2900881"/>
                <a:gd name="connsiteY26" fmla="*/ 1681681 h 1789569"/>
                <a:gd name="connsiteX27" fmla="*/ 2292790 w 2900881"/>
                <a:gd name="connsiteY27" fmla="*/ 1713369 h 1789569"/>
                <a:gd name="connsiteX28" fmla="*/ 2419538 w 2900881"/>
                <a:gd name="connsiteY28" fmla="*/ 1722422 h 1789569"/>
                <a:gd name="connsiteX29" fmla="*/ 2573447 w 2900881"/>
                <a:gd name="connsiteY29" fmla="*/ 1776743 h 1789569"/>
                <a:gd name="connsiteX30" fmla="*/ 2759043 w 2900881"/>
                <a:gd name="connsiteY30" fmla="*/ 1645468 h 1789569"/>
                <a:gd name="connsiteX31" fmla="*/ 2885792 w 2900881"/>
                <a:gd name="connsiteY31" fmla="*/ 1550406 h 1789569"/>
                <a:gd name="connsiteX32" fmla="*/ 2849578 w 2900881"/>
                <a:gd name="connsiteY32" fmla="*/ 1378390 h 1789569"/>
                <a:gd name="connsiteX33" fmla="*/ 2849578 w 2900881"/>
                <a:gd name="connsiteY33" fmla="*/ 1301436 h 1789569"/>
                <a:gd name="connsiteX34" fmla="*/ 2677562 w 2900881"/>
                <a:gd name="connsiteY34" fmla="*/ 1188268 h 1789569"/>
                <a:gd name="connsiteX35" fmla="*/ 2559867 w 2900881"/>
                <a:gd name="connsiteY35" fmla="*/ 1129420 h 1789569"/>
                <a:gd name="connsiteX36" fmla="*/ 2342584 w 2900881"/>
                <a:gd name="connsiteY36" fmla="*/ 1111313 h 1789569"/>
                <a:gd name="connsiteX37" fmla="*/ 2080033 w 2900881"/>
                <a:gd name="connsiteY37" fmla="*/ 1070572 h 1789569"/>
                <a:gd name="connsiteX38" fmla="*/ 1880857 w 2900881"/>
                <a:gd name="connsiteY38" fmla="*/ 975511 h 1789569"/>
                <a:gd name="connsiteX39" fmla="*/ 1785796 w 2900881"/>
                <a:gd name="connsiteY39" fmla="*/ 934770 h 1789569"/>
                <a:gd name="connsiteX40" fmla="*/ 1708841 w 2900881"/>
                <a:gd name="connsiteY40" fmla="*/ 880450 h 1789569"/>
                <a:gd name="connsiteX41" fmla="*/ 1573039 w 2900881"/>
                <a:gd name="connsiteY41" fmla="*/ 871396 h 1789569"/>
                <a:gd name="connsiteX42" fmla="*/ 1437237 w 2900881"/>
                <a:gd name="connsiteY42" fmla="*/ 749174 h 1789569"/>
                <a:gd name="connsiteX43" fmla="*/ 1310489 w 2900881"/>
                <a:gd name="connsiteY43" fmla="*/ 658640 h 1789569"/>
                <a:gd name="connsiteX44" fmla="*/ 1287855 w 2900881"/>
                <a:gd name="connsiteY44" fmla="*/ 559052 h 1789569"/>
                <a:gd name="connsiteX45" fmla="*/ 1233534 w 2900881"/>
                <a:gd name="connsiteY45" fmla="*/ 536418 h 1789569"/>
                <a:gd name="connsiteX46" fmla="*/ 1115839 w 2900881"/>
                <a:gd name="connsiteY46" fmla="*/ 549998 h 1789569"/>
                <a:gd name="connsiteX47" fmla="*/ 984564 w 2900881"/>
                <a:gd name="connsiteY47" fmla="*/ 504731 h 1789569"/>
                <a:gd name="connsiteX48" fmla="*/ 948350 w 2900881"/>
                <a:gd name="connsiteY48" fmla="*/ 377982 h 1789569"/>
                <a:gd name="connsiteX49" fmla="*/ 1016251 w 2900881"/>
                <a:gd name="connsiteY49" fmla="*/ 255761 h 1789569"/>
                <a:gd name="connsiteX50" fmla="*/ 989091 w 2900881"/>
                <a:gd name="connsiteY50" fmla="*/ 147119 h 1789569"/>
                <a:gd name="connsiteX51" fmla="*/ 898556 w 2900881"/>
                <a:gd name="connsiteY51" fmla="*/ 83745 h 1789569"/>
                <a:gd name="connsiteX52" fmla="*/ 830655 w 2900881"/>
                <a:gd name="connsiteY52" fmla="*/ 11317 h 1789569"/>
                <a:gd name="connsiteX53" fmla="*/ 735594 w 2900881"/>
                <a:gd name="connsiteY53" fmla="*/ 15844 h 1789569"/>
                <a:gd name="connsiteX54" fmla="*/ 681273 w 2900881"/>
                <a:gd name="connsiteY54" fmla="*/ 79218 h 1789569"/>
                <a:gd name="connsiteX55" fmla="*/ 690326 w 2900881"/>
                <a:gd name="connsiteY55" fmla="*/ 124485 h 1789569"/>
                <a:gd name="connsiteX56" fmla="*/ 798968 w 2900881"/>
                <a:gd name="connsiteY56" fmla="*/ 133539 h 1789569"/>
                <a:gd name="connsiteX0" fmla="*/ 798968 w 2900881"/>
                <a:gd name="connsiteY0" fmla="*/ 129766 h 1785796"/>
                <a:gd name="connsiteX1" fmla="*/ 939297 w 2900881"/>
                <a:gd name="connsiteY1" fmla="*/ 242934 h 1785796"/>
                <a:gd name="connsiteX2" fmla="*/ 875923 w 2900881"/>
                <a:gd name="connsiteY2" fmla="*/ 360629 h 1785796"/>
                <a:gd name="connsiteX3" fmla="*/ 712960 w 2900881"/>
                <a:gd name="connsiteY3" fmla="*/ 496431 h 1785796"/>
                <a:gd name="connsiteX4" fmla="*/ 228600 w 2900881"/>
                <a:gd name="connsiteY4" fmla="*/ 700134 h 1785796"/>
                <a:gd name="connsiteX5" fmla="*/ 33950 w 2900881"/>
                <a:gd name="connsiteY5" fmla="*/ 867623 h 1785796"/>
                <a:gd name="connsiteX6" fmla="*/ 24897 w 2900881"/>
                <a:gd name="connsiteY6" fmla="*/ 976265 h 1785796"/>
                <a:gd name="connsiteX7" fmla="*/ 151645 w 2900881"/>
                <a:gd name="connsiteY7" fmla="*/ 1053219 h 1785796"/>
                <a:gd name="connsiteX8" fmla="*/ 246707 w 2900881"/>
                <a:gd name="connsiteY8" fmla="*/ 1071326 h 1785796"/>
                <a:gd name="connsiteX9" fmla="*/ 645059 w 2900881"/>
                <a:gd name="connsiteY9" fmla="*/ 926471 h 1785796"/>
                <a:gd name="connsiteX10" fmla="*/ 907610 w 2900881"/>
                <a:gd name="connsiteY10" fmla="*/ 731821 h 1785796"/>
                <a:gd name="connsiteX11" fmla="*/ 1043412 w 2900881"/>
                <a:gd name="connsiteY11" fmla="*/ 650340 h 1785796"/>
                <a:gd name="connsiteX12" fmla="*/ 1075099 w 2900881"/>
                <a:gd name="connsiteY12" fmla="*/ 686554 h 1785796"/>
                <a:gd name="connsiteX13" fmla="*/ 903083 w 2900881"/>
                <a:gd name="connsiteY13" fmla="*/ 808776 h 1785796"/>
                <a:gd name="connsiteX14" fmla="*/ 776334 w 2900881"/>
                <a:gd name="connsiteY14" fmla="*/ 971738 h 1785796"/>
                <a:gd name="connsiteX15" fmla="*/ 622426 w 2900881"/>
                <a:gd name="connsiteY15" fmla="*/ 1093960 h 1785796"/>
                <a:gd name="connsiteX16" fmla="*/ 703907 w 2900881"/>
                <a:gd name="connsiteY16" fmla="*/ 1207128 h 1785796"/>
                <a:gd name="connsiteX17" fmla="*/ 925717 w 2900881"/>
                <a:gd name="connsiteY17" fmla="*/ 1220708 h 1785796"/>
                <a:gd name="connsiteX18" fmla="*/ 1020778 w 2900881"/>
                <a:gd name="connsiteY18" fmla="*/ 1256922 h 1785796"/>
                <a:gd name="connsiteX19" fmla="*/ 1066045 w 2900881"/>
                <a:gd name="connsiteY19" fmla="*/ 1347457 h 1785796"/>
                <a:gd name="connsiteX20" fmla="*/ 1183740 w 2900881"/>
                <a:gd name="connsiteY20" fmla="*/ 1415358 h 1785796"/>
                <a:gd name="connsiteX21" fmla="*/ 1382917 w 2900881"/>
                <a:gd name="connsiteY21" fmla="*/ 1419885 h 1785796"/>
                <a:gd name="connsiteX22" fmla="*/ 1509665 w 2900881"/>
                <a:gd name="connsiteY22" fmla="*/ 1447045 h 1785796"/>
                <a:gd name="connsiteX23" fmla="*/ 1672627 w 2900881"/>
                <a:gd name="connsiteY23" fmla="*/ 1433465 h 1785796"/>
                <a:gd name="connsiteX24" fmla="*/ 1831063 w 2900881"/>
                <a:gd name="connsiteY24" fmla="*/ 1505893 h 1785796"/>
                <a:gd name="connsiteX25" fmla="*/ 1980445 w 2900881"/>
                <a:gd name="connsiteY25" fmla="*/ 1641695 h 1785796"/>
                <a:gd name="connsiteX26" fmla="*/ 2161515 w 2900881"/>
                <a:gd name="connsiteY26" fmla="*/ 1677908 h 1785796"/>
                <a:gd name="connsiteX27" fmla="*/ 2292790 w 2900881"/>
                <a:gd name="connsiteY27" fmla="*/ 1709596 h 1785796"/>
                <a:gd name="connsiteX28" fmla="*/ 2419538 w 2900881"/>
                <a:gd name="connsiteY28" fmla="*/ 1718649 h 1785796"/>
                <a:gd name="connsiteX29" fmla="*/ 2573447 w 2900881"/>
                <a:gd name="connsiteY29" fmla="*/ 1772970 h 1785796"/>
                <a:gd name="connsiteX30" fmla="*/ 2759043 w 2900881"/>
                <a:gd name="connsiteY30" fmla="*/ 1641695 h 1785796"/>
                <a:gd name="connsiteX31" fmla="*/ 2885792 w 2900881"/>
                <a:gd name="connsiteY31" fmla="*/ 1546633 h 1785796"/>
                <a:gd name="connsiteX32" fmla="*/ 2849578 w 2900881"/>
                <a:gd name="connsiteY32" fmla="*/ 1374617 h 1785796"/>
                <a:gd name="connsiteX33" fmla="*/ 2849578 w 2900881"/>
                <a:gd name="connsiteY33" fmla="*/ 1297663 h 1785796"/>
                <a:gd name="connsiteX34" fmla="*/ 2677562 w 2900881"/>
                <a:gd name="connsiteY34" fmla="*/ 1184495 h 1785796"/>
                <a:gd name="connsiteX35" fmla="*/ 2559867 w 2900881"/>
                <a:gd name="connsiteY35" fmla="*/ 1125647 h 1785796"/>
                <a:gd name="connsiteX36" fmla="*/ 2342584 w 2900881"/>
                <a:gd name="connsiteY36" fmla="*/ 1107540 h 1785796"/>
                <a:gd name="connsiteX37" fmla="*/ 2080033 w 2900881"/>
                <a:gd name="connsiteY37" fmla="*/ 1066799 h 1785796"/>
                <a:gd name="connsiteX38" fmla="*/ 1880857 w 2900881"/>
                <a:gd name="connsiteY38" fmla="*/ 971738 h 1785796"/>
                <a:gd name="connsiteX39" fmla="*/ 1785796 w 2900881"/>
                <a:gd name="connsiteY39" fmla="*/ 930997 h 1785796"/>
                <a:gd name="connsiteX40" fmla="*/ 1708841 w 2900881"/>
                <a:gd name="connsiteY40" fmla="*/ 876677 h 1785796"/>
                <a:gd name="connsiteX41" fmla="*/ 1573039 w 2900881"/>
                <a:gd name="connsiteY41" fmla="*/ 867623 h 1785796"/>
                <a:gd name="connsiteX42" fmla="*/ 1437237 w 2900881"/>
                <a:gd name="connsiteY42" fmla="*/ 745401 h 1785796"/>
                <a:gd name="connsiteX43" fmla="*/ 1310489 w 2900881"/>
                <a:gd name="connsiteY43" fmla="*/ 654867 h 1785796"/>
                <a:gd name="connsiteX44" fmla="*/ 1287855 w 2900881"/>
                <a:gd name="connsiteY44" fmla="*/ 555279 h 1785796"/>
                <a:gd name="connsiteX45" fmla="*/ 1233534 w 2900881"/>
                <a:gd name="connsiteY45" fmla="*/ 532645 h 1785796"/>
                <a:gd name="connsiteX46" fmla="*/ 1115839 w 2900881"/>
                <a:gd name="connsiteY46" fmla="*/ 546225 h 1785796"/>
                <a:gd name="connsiteX47" fmla="*/ 984564 w 2900881"/>
                <a:gd name="connsiteY47" fmla="*/ 500958 h 1785796"/>
                <a:gd name="connsiteX48" fmla="*/ 948350 w 2900881"/>
                <a:gd name="connsiteY48" fmla="*/ 374209 h 1785796"/>
                <a:gd name="connsiteX49" fmla="*/ 1016251 w 2900881"/>
                <a:gd name="connsiteY49" fmla="*/ 251988 h 1785796"/>
                <a:gd name="connsiteX50" fmla="*/ 989091 w 2900881"/>
                <a:gd name="connsiteY50" fmla="*/ 143346 h 1785796"/>
                <a:gd name="connsiteX51" fmla="*/ 898556 w 2900881"/>
                <a:gd name="connsiteY51" fmla="*/ 79972 h 1785796"/>
                <a:gd name="connsiteX52" fmla="*/ 830655 w 2900881"/>
                <a:gd name="connsiteY52" fmla="*/ 7544 h 1785796"/>
                <a:gd name="connsiteX53" fmla="*/ 749174 w 2900881"/>
                <a:gd name="connsiteY53" fmla="*/ 34705 h 1785796"/>
                <a:gd name="connsiteX54" fmla="*/ 681273 w 2900881"/>
                <a:gd name="connsiteY54" fmla="*/ 75445 h 1785796"/>
                <a:gd name="connsiteX55" fmla="*/ 690326 w 2900881"/>
                <a:gd name="connsiteY55" fmla="*/ 120712 h 1785796"/>
                <a:gd name="connsiteX56" fmla="*/ 798968 w 2900881"/>
                <a:gd name="connsiteY56" fmla="*/ 129766 h 1785796"/>
                <a:gd name="connsiteX0" fmla="*/ 798968 w 2900881"/>
                <a:gd name="connsiteY0" fmla="*/ 129766 h 1785796"/>
                <a:gd name="connsiteX1" fmla="*/ 939297 w 2900881"/>
                <a:gd name="connsiteY1" fmla="*/ 242934 h 1785796"/>
                <a:gd name="connsiteX2" fmla="*/ 875923 w 2900881"/>
                <a:gd name="connsiteY2" fmla="*/ 360629 h 1785796"/>
                <a:gd name="connsiteX3" fmla="*/ 712960 w 2900881"/>
                <a:gd name="connsiteY3" fmla="*/ 496431 h 1785796"/>
                <a:gd name="connsiteX4" fmla="*/ 228600 w 2900881"/>
                <a:gd name="connsiteY4" fmla="*/ 700134 h 1785796"/>
                <a:gd name="connsiteX5" fmla="*/ 33950 w 2900881"/>
                <a:gd name="connsiteY5" fmla="*/ 867623 h 1785796"/>
                <a:gd name="connsiteX6" fmla="*/ 24897 w 2900881"/>
                <a:gd name="connsiteY6" fmla="*/ 976265 h 1785796"/>
                <a:gd name="connsiteX7" fmla="*/ 151645 w 2900881"/>
                <a:gd name="connsiteY7" fmla="*/ 1053219 h 1785796"/>
                <a:gd name="connsiteX8" fmla="*/ 246707 w 2900881"/>
                <a:gd name="connsiteY8" fmla="*/ 1071326 h 1785796"/>
                <a:gd name="connsiteX9" fmla="*/ 645059 w 2900881"/>
                <a:gd name="connsiteY9" fmla="*/ 926471 h 1785796"/>
                <a:gd name="connsiteX10" fmla="*/ 907610 w 2900881"/>
                <a:gd name="connsiteY10" fmla="*/ 731821 h 1785796"/>
                <a:gd name="connsiteX11" fmla="*/ 1043412 w 2900881"/>
                <a:gd name="connsiteY11" fmla="*/ 650340 h 1785796"/>
                <a:gd name="connsiteX12" fmla="*/ 1075099 w 2900881"/>
                <a:gd name="connsiteY12" fmla="*/ 686554 h 1785796"/>
                <a:gd name="connsiteX13" fmla="*/ 903083 w 2900881"/>
                <a:gd name="connsiteY13" fmla="*/ 808776 h 1785796"/>
                <a:gd name="connsiteX14" fmla="*/ 776334 w 2900881"/>
                <a:gd name="connsiteY14" fmla="*/ 971738 h 1785796"/>
                <a:gd name="connsiteX15" fmla="*/ 622426 w 2900881"/>
                <a:gd name="connsiteY15" fmla="*/ 1093960 h 1785796"/>
                <a:gd name="connsiteX16" fmla="*/ 703907 w 2900881"/>
                <a:gd name="connsiteY16" fmla="*/ 1207128 h 1785796"/>
                <a:gd name="connsiteX17" fmla="*/ 925717 w 2900881"/>
                <a:gd name="connsiteY17" fmla="*/ 1220708 h 1785796"/>
                <a:gd name="connsiteX18" fmla="*/ 1020778 w 2900881"/>
                <a:gd name="connsiteY18" fmla="*/ 1256922 h 1785796"/>
                <a:gd name="connsiteX19" fmla="*/ 1066045 w 2900881"/>
                <a:gd name="connsiteY19" fmla="*/ 1347457 h 1785796"/>
                <a:gd name="connsiteX20" fmla="*/ 1183740 w 2900881"/>
                <a:gd name="connsiteY20" fmla="*/ 1415358 h 1785796"/>
                <a:gd name="connsiteX21" fmla="*/ 1382917 w 2900881"/>
                <a:gd name="connsiteY21" fmla="*/ 1419885 h 1785796"/>
                <a:gd name="connsiteX22" fmla="*/ 1509665 w 2900881"/>
                <a:gd name="connsiteY22" fmla="*/ 1447045 h 1785796"/>
                <a:gd name="connsiteX23" fmla="*/ 1672627 w 2900881"/>
                <a:gd name="connsiteY23" fmla="*/ 1433465 h 1785796"/>
                <a:gd name="connsiteX24" fmla="*/ 1831063 w 2900881"/>
                <a:gd name="connsiteY24" fmla="*/ 1505893 h 1785796"/>
                <a:gd name="connsiteX25" fmla="*/ 1980445 w 2900881"/>
                <a:gd name="connsiteY25" fmla="*/ 1641695 h 1785796"/>
                <a:gd name="connsiteX26" fmla="*/ 2161515 w 2900881"/>
                <a:gd name="connsiteY26" fmla="*/ 1677908 h 1785796"/>
                <a:gd name="connsiteX27" fmla="*/ 2292790 w 2900881"/>
                <a:gd name="connsiteY27" fmla="*/ 1709596 h 1785796"/>
                <a:gd name="connsiteX28" fmla="*/ 2419538 w 2900881"/>
                <a:gd name="connsiteY28" fmla="*/ 1718649 h 1785796"/>
                <a:gd name="connsiteX29" fmla="*/ 2573447 w 2900881"/>
                <a:gd name="connsiteY29" fmla="*/ 1772970 h 1785796"/>
                <a:gd name="connsiteX30" fmla="*/ 2759043 w 2900881"/>
                <a:gd name="connsiteY30" fmla="*/ 1641695 h 1785796"/>
                <a:gd name="connsiteX31" fmla="*/ 2885792 w 2900881"/>
                <a:gd name="connsiteY31" fmla="*/ 1523999 h 1785796"/>
                <a:gd name="connsiteX32" fmla="*/ 2849578 w 2900881"/>
                <a:gd name="connsiteY32" fmla="*/ 1374617 h 1785796"/>
                <a:gd name="connsiteX33" fmla="*/ 2849578 w 2900881"/>
                <a:gd name="connsiteY33" fmla="*/ 1297663 h 1785796"/>
                <a:gd name="connsiteX34" fmla="*/ 2677562 w 2900881"/>
                <a:gd name="connsiteY34" fmla="*/ 1184495 h 1785796"/>
                <a:gd name="connsiteX35" fmla="*/ 2559867 w 2900881"/>
                <a:gd name="connsiteY35" fmla="*/ 1125647 h 1785796"/>
                <a:gd name="connsiteX36" fmla="*/ 2342584 w 2900881"/>
                <a:gd name="connsiteY36" fmla="*/ 1107540 h 1785796"/>
                <a:gd name="connsiteX37" fmla="*/ 2080033 w 2900881"/>
                <a:gd name="connsiteY37" fmla="*/ 1066799 h 1785796"/>
                <a:gd name="connsiteX38" fmla="*/ 1880857 w 2900881"/>
                <a:gd name="connsiteY38" fmla="*/ 971738 h 1785796"/>
                <a:gd name="connsiteX39" fmla="*/ 1785796 w 2900881"/>
                <a:gd name="connsiteY39" fmla="*/ 930997 h 1785796"/>
                <a:gd name="connsiteX40" fmla="*/ 1708841 w 2900881"/>
                <a:gd name="connsiteY40" fmla="*/ 876677 h 1785796"/>
                <a:gd name="connsiteX41" fmla="*/ 1573039 w 2900881"/>
                <a:gd name="connsiteY41" fmla="*/ 867623 h 1785796"/>
                <a:gd name="connsiteX42" fmla="*/ 1437237 w 2900881"/>
                <a:gd name="connsiteY42" fmla="*/ 745401 h 1785796"/>
                <a:gd name="connsiteX43" fmla="*/ 1310489 w 2900881"/>
                <a:gd name="connsiteY43" fmla="*/ 654867 h 1785796"/>
                <a:gd name="connsiteX44" fmla="*/ 1287855 w 2900881"/>
                <a:gd name="connsiteY44" fmla="*/ 555279 h 1785796"/>
                <a:gd name="connsiteX45" fmla="*/ 1233534 w 2900881"/>
                <a:gd name="connsiteY45" fmla="*/ 532645 h 1785796"/>
                <a:gd name="connsiteX46" fmla="*/ 1115839 w 2900881"/>
                <a:gd name="connsiteY46" fmla="*/ 546225 h 1785796"/>
                <a:gd name="connsiteX47" fmla="*/ 984564 w 2900881"/>
                <a:gd name="connsiteY47" fmla="*/ 500958 h 1785796"/>
                <a:gd name="connsiteX48" fmla="*/ 948350 w 2900881"/>
                <a:gd name="connsiteY48" fmla="*/ 374209 h 1785796"/>
                <a:gd name="connsiteX49" fmla="*/ 1016251 w 2900881"/>
                <a:gd name="connsiteY49" fmla="*/ 251988 h 1785796"/>
                <a:gd name="connsiteX50" fmla="*/ 989091 w 2900881"/>
                <a:gd name="connsiteY50" fmla="*/ 143346 h 1785796"/>
                <a:gd name="connsiteX51" fmla="*/ 898556 w 2900881"/>
                <a:gd name="connsiteY51" fmla="*/ 79972 h 1785796"/>
                <a:gd name="connsiteX52" fmla="*/ 830655 w 2900881"/>
                <a:gd name="connsiteY52" fmla="*/ 7544 h 1785796"/>
                <a:gd name="connsiteX53" fmla="*/ 749174 w 2900881"/>
                <a:gd name="connsiteY53" fmla="*/ 34705 h 1785796"/>
                <a:gd name="connsiteX54" fmla="*/ 681273 w 2900881"/>
                <a:gd name="connsiteY54" fmla="*/ 75445 h 1785796"/>
                <a:gd name="connsiteX55" fmla="*/ 690326 w 2900881"/>
                <a:gd name="connsiteY55" fmla="*/ 120712 h 1785796"/>
                <a:gd name="connsiteX56" fmla="*/ 798968 w 2900881"/>
                <a:gd name="connsiteY56" fmla="*/ 129766 h 178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900881" h="1785796">
                  <a:moveTo>
                    <a:pt x="798968" y="129766"/>
                  </a:moveTo>
                  <a:cubicBezTo>
                    <a:pt x="840463" y="150136"/>
                    <a:pt x="926471" y="204457"/>
                    <a:pt x="939297" y="242934"/>
                  </a:cubicBezTo>
                  <a:cubicBezTo>
                    <a:pt x="952123" y="281411"/>
                    <a:pt x="913646" y="318380"/>
                    <a:pt x="875923" y="360629"/>
                  </a:cubicBezTo>
                  <a:cubicBezTo>
                    <a:pt x="838200" y="402879"/>
                    <a:pt x="820847" y="439847"/>
                    <a:pt x="712960" y="496431"/>
                  </a:cubicBezTo>
                  <a:cubicBezTo>
                    <a:pt x="605073" y="553015"/>
                    <a:pt x="341768" y="638269"/>
                    <a:pt x="228600" y="700134"/>
                  </a:cubicBezTo>
                  <a:cubicBezTo>
                    <a:pt x="115432" y="761999"/>
                    <a:pt x="67901" y="821601"/>
                    <a:pt x="33950" y="867623"/>
                  </a:cubicBezTo>
                  <a:cubicBezTo>
                    <a:pt x="0" y="913645"/>
                    <a:pt x="5281" y="945332"/>
                    <a:pt x="24897" y="976265"/>
                  </a:cubicBezTo>
                  <a:cubicBezTo>
                    <a:pt x="44513" y="1007198"/>
                    <a:pt x="114677" y="1037376"/>
                    <a:pt x="151645" y="1053219"/>
                  </a:cubicBezTo>
                  <a:cubicBezTo>
                    <a:pt x="188613" y="1069063"/>
                    <a:pt x="164471" y="1092451"/>
                    <a:pt x="246707" y="1071326"/>
                  </a:cubicBezTo>
                  <a:cubicBezTo>
                    <a:pt x="328943" y="1050201"/>
                    <a:pt x="534909" y="983055"/>
                    <a:pt x="645059" y="926471"/>
                  </a:cubicBezTo>
                  <a:cubicBezTo>
                    <a:pt x="755209" y="869887"/>
                    <a:pt x="841218" y="777843"/>
                    <a:pt x="907610" y="731821"/>
                  </a:cubicBezTo>
                  <a:cubicBezTo>
                    <a:pt x="974002" y="685799"/>
                    <a:pt x="1015497" y="657884"/>
                    <a:pt x="1043412" y="650340"/>
                  </a:cubicBezTo>
                  <a:cubicBezTo>
                    <a:pt x="1071327" y="642796"/>
                    <a:pt x="1098487" y="660148"/>
                    <a:pt x="1075099" y="686554"/>
                  </a:cubicBezTo>
                  <a:cubicBezTo>
                    <a:pt x="1051711" y="712960"/>
                    <a:pt x="952877" y="761245"/>
                    <a:pt x="903083" y="808776"/>
                  </a:cubicBezTo>
                  <a:cubicBezTo>
                    <a:pt x="853289" y="856307"/>
                    <a:pt x="823110" y="924207"/>
                    <a:pt x="776334" y="971738"/>
                  </a:cubicBezTo>
                  <a:cubicBezTo>
                    <a:pt x="729558" y="1019269"/>
                    <a:pt x="634497" y="1054728"/>
                    <a:pt x="622426" y="1093960"/>
                  </a:cubicBezTo>
                  <a:cubicBezTo>
                    <a:pt x="610355" y="1133192"/>
                    <a:pt x="653359" y="1186003"/>
                    <a:pt x="703907" y="1207128"/>
                  </a:cubicBezTo>
                  <a:cubicBezTo>
                    <a:pt x="754455" y="1228253"/>
                    <a:pt x="872905" y="1212409"/>
                    <a:pt x="925717" y="1220708"/>
                  </a:cubicBezTo>
                  <a:cubicBezTo>
                    <a:pt x="978529" y="1229007"/>
                    <a:pt x="997390" y="1235797"/>
                    <a:pt x="1020778" y="1256922"/>
                  </a:cubicBezTo>
                  <a:cubicBezTo>
                    <a:pt x="1044166" y="1278047"/>
                    <a:pt x="1038885" y="1321051"/>
                    <a:pt x="1066045" y="1347457"/>
                  </a:cubicBezTo>
                  <a:cubicBezTo>
                    <a:pt x="1093205" y="1373863"/>
                    <a:pt x="1130928" y="1403287"/>
                    <a:pt x="1183740" y="1415358"/>
                  </a:cubicBezTo>
                  <a:cubicBezTo>
                    <a:pt x="1236552" y="1427429"/>
                    <a:pt x="1328596" y="1414604"/>
                    <a:pt x="1382917" y="1419885"/>
                  </a:cubicBezTo>
                  <a:cubicBezTo>
                    <a:pt x="1437238" y="1425166"/>
                    <a:pt x="1461380" y="1444782"/>
                    <a:pt x="1509665" y="1447045"/>
                  </a:cubicBezTo>
                  <a:cubicBezTo>
                    <a:pt x="1557950" y="1449308"/>
                    <a:pt x="1619061" y="1423657"/>
                    <a:pt x="1672627" y="1433465"/>
                  </a:cubicBezTo>
                  <a:cubicBezTo>
                    <a:pt x="1726193" y="1443273"/>
                    <a:pt x="1779760" y="1471188"/>
                    <a:pt x="1831063" y="1505893"/>
                  </a:cubicBezTo>
                  <a:cubicBezTo>
                    <a:pt x="1882366" y="1540598"/>
                    <a:pt x="1925370" y="1613026"/>
                    <a:pt x="1980445" y="1641695"/>
                  </a:cubicBezTo>
                  <a:cubicBezTo>
                    <a:pt x="2035520" y="1670364"/>
                    <a:pt x="2109458" y="1666591"/>
                    <a:pt x="2161515" y="1677908"/>
                  </a:cubicBezTo>
                  <a:cubicBezTo>
                    <a:pt x="2213573" y="1689225"/>
                    <a:pt x="2249786" y="1702806"/>
                    <a:pt x="2292790" y="1709596"/>
                  </a:cubicBezTo>
                  <a:cubicBezTo>
                    <a:pt x="2335794" y="1716386"/>
                    <a:pt x="2372762" y="1708087"/>
                    <a:pt x="2419538" y="1718649"/>
                  </a:cubicBezTo>
                  <a:cubicBezTo>
                    <a:pt x="2466314" y="1729211"/>
                    <a:pt x="2516863" y="1785796"/>
                    <a:pt x="2573447" y="1772970"/>
                  </a:cubicBezTo>
                  <a:cubicBezTo>
                    <a:pt x="2630031" y="1760144"/>
                    <a:pt x="2706986" y="1683190"/>
                    <a:pt x="2759043" y="1641695"/>
                  </a:cubicBezTo>
                  <a:cubicBezTo>
                    <a:pt x="2811100" y="1600200"/>
                    <a:pt x="2870703" y="1568512"/>
                    <a:pt x="2885792" y="1523999"/>
                  </a:cubicBezTo>
                  <a:cubicBezTo>
                    <a:pt x="2900881" y="1479486"/>
                    <a:pt x="2855614" y="1412340"/>
                    <a:pt x="2849578" y="1374617"/>
                  </a:cubicBezTo>
                  <a:cubicBezTo>
                    <a:pt x="2843542" y="1336894"/>
                    <a:pt x="2878247" y="1329350"/>
                    <a:pt x="2849578" y="1297663"/>
                  </a:cubicBezTo>
                  <a:cubicBezTo>
                    <a:pt x="2820909" y="1265976"/>
                    <a:pt x="2725847" y="1213164"/>
                    <a:pt x="2677562" y="1184495"/>
                  </a:cubicBezTo>
                  <a:cubicBezTo>
                    <a:pt x="2629277" y="1155826"/>
                    <a:pt x="2615697" y="1138473"/>
                    <a:pt x="2559867" y="1125647"/>
                  </a:cubicBezTo>
                  <a:cubicBezTo>
                    <a:pt x="2504037" y="1112821"/>
                    <a:pt x="2422556" y="1117348"/>
                    <a:pt x="2342584" y="1107540"/>
                  </a:cubicBezTo>
                  <a:cubicBezTo>
                    <a:pt x="2262612" y="1097732"/>
                    <a:pt x="2156987" y="1089433"/>
                    <a:pt x="2080033" y="1066799"/>
                  </a:cubicBezTo>
                  <a:cubicBezTo>
                    <a:pt x="2003079" y="1044165"/>
                    <a:pt x="1929896" y="994372"/>
                    <a:pt x="1880857" y="971738"/>
                  </a:cubicBezTo>
                  <a:cubicBezTo>
                    <a:pt x="1831818" y="949104"/>
                    <a:pt x="1814465" y="946840"/>
                    <a:pt x="1785796" y="930997"/>
                  </a:cubicBezTo>
                  <a:cubicBezTo>
                    <a:pt x="1757127" y="915154"/>
                    <a:pt x="1744300" y="887239"/>
                    <a:pt x="1708841" y="876677"/>
                  </a:cubicBezTo>
                  <a:cubicBezTo>
                    <a:pt x="1673382" y="866115"/>
                    <a:pt x="1618306" y="889502"/>
                    <a:pt x="1573039" y="867623"/>
                  </a:cubicBezTo>
                  <a:cubicBezTo>
                    <a:pt x="1527772" y="845744"/>
                    <a:pt x="1480995" y="780860"/>
                    <a:pt x="1437237" y="745401"/>
                  </a:cubicBezTo>
                  <a:cubicBezTo>
                    <a:pt x="1393479" y="709942"/>
                    <a:pt x="1335386" y="686554"/>
                    <a:pt x="1310489" y="654867"/>
                  </a:cubicBezTo>
                  <a:cubicBezTo>
                    <a:pt x="1285592" y="623180"/>
                    <a:pt x="1300681" y="575649"/>
                    <a:pt x="1287855" y="555279"/>
                  </a:cubicBezTo>
                  <a:cubicBezTo>
                    <a:pt x="1275029" y="534909"/>
                    <a:pt x="1262203" y="534154"/>
                    <a:pt x="1233534" y="532645"/>
                  </a:cubicBezTo>
                  <a:cubicBezTo>
                    <a:pt x="1204865" y="531136"/>
                    <a:pt x="1157334" y="551506"/>
                    <a:pt x="1115839" y="546225"/>
                  </a:cubicBezTo>
                  <a:cubicBezTo>
                    <a:pt x="1074344" y="540944"/>
                    <a:pt x="1012479" y="529627"/>
                    <a:pt x="984564" y="500958"/>
                  </a:cubicBezTo>
                  <a:cubicBezTo>
                    <a:pt x="956649" y="472289"/>
                    <a:pt x="943069" y="415704"/>
                    <a:pt x="948350" y="374209"/>
                  </a:cubicBezTo>
                  <a:cubicBezTo>
                    <a:pt x="953631" y="332714"/>
                    <a:pt x="1009461" y="290465"/>
                    <a:pt x="1016251" y="251988"/>
                  </a:cubicBezTo>
                  <a:cubicBezTo>
                    <a:pt x="1023041" y="213511"/>
                    <a:pt x="1008707" y="172015"/>
                    <a:pt x="989091" y="143346"/>
                  </a:cubicBezTo>
                  <a:cubicBezTo>
                    <a:pt x="969475" y="114677"/>
                    <a:pt x="924962" y="102606"/>
                    <a:pt x="898556" y="79972"/>
                  </a:cubicBezTo>
                  <a:cubicBezTo>
                    <a:pt x="872150" y="57338"/>
                    <a:pt x="855552" y="15088"/>
                    <a:pt x="830655" y="7544"/>
                  </a:cubicBezTo>
                  <a:cubicBezTo>
                    <a:pt x="805758" y="0"/>
                    <a:pt x="774071" y="23388"/>
                    <a:pt x="749174" y="34705"/>
                  </a:cubicBezTo>
                  <a:cubicBezTo>
                    <a:pt x="724277" y="46022"/>
                    <a:pt x="691081" y="61110"/>
                    <a:pt x="681273" y="75445"/>
                  </a:cubicBezTo>
                  <a:cubicBezTo>
                    <a:pt x="671465" y="89780"/>
                    <a:pt x="672973" y="113167"/>
                    <a:pt x="690326" y="120712"/>
                  </a:cubicBezTo>
                  <a:cubicBezTo>
                    <a:pt x="707679" y="128257"/>
                    <a:pt x="757473" y="109396"/>
                    <a:pt x="798968" y="12976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Volný tvar 9"/>
            <p:cNvSpPr/>
            <p:nvPr/>
          </p:nvSpPr>
          <p:spPr>
            <a:xfrm>
              <a:off x="6827827" y="5150586"/>
              <a:ext cx="1601709" cy="560561"/>
            </a:xfrm>
            <a:custGeom>
              <a:avLst/>
              <a:gdLst>
                <a:gd name="connsiteX0" fmla="*/ 19616 w 1601709"/>
                <a:gd name="connsiteY0" fmla="*/ 399862 h 560561"/>
                <a:gd name="connsiteX1" fmla="*/ 114677 w 1601709"/>
                <a:gd name="connsiteY1" fmla="*/ 472290 h 560561"/>
                <a:gd name="connsiteX2" fmla="*/ 227845 w 1601709"/>
                <a:gd name="connsiteY2" fmla="*/ 458710 h 560561"/>
                <a:gd name="connsiteX3" fmla="*/ 359121 w 1601709"/>
                <a:gd name="connsiteY3" fmla="*/ 481343 h 560561"/>
                <a:gd name="connsiteX4" fmla="*/ 540190 w 1601709"/>
                <a:gd name="connsiteY4" fmla="*/ 354595 h 560561"/>
                <a:gd name="connsiteX5" fmla="*/ 585457 w 1601709"/>
                <a:gd name="connsiteY5" fmla="*/ 327434 h 560561"/>
                <a:gd name="connsiteX6" fmla="*/ 748420 w 1601709"/>
                <a:gd name="connsiteY6" fmla="*/ 372702 h 560561"/>
                <a:gd name="connsiteX7" fmla="*/ 811794 w 1601709"/>
                <a:gd name="connsiteY7" fmla="*/ 467763 h 560561"/>
                <a:gd name="connsiteX8" fmla="*/ 992863 w 1601709"/>
                <a:gd name="connsiteY8" fmla="*/ 503977 h 560561"/>
                <a:gd name="connsiteX9" fmla="*/ 1074344 w 1601709"/>
                <a:gd name="connsiteY9" fmla="*/ 540191 h 560561"/>
                <a:gd name="connsiteX10" fmla="*/ 1119612 w 1601709"/>
                <a:gd name="connsiteY10" fmla="*/ 381755 h 560561"/>
                <a:gd name="connsiteX11" fmla="*/ 1264467 w 1601709"/>
                <a:gd name="connsiteY11" fmla="*/ 245953 h 560561"/>
                <a:gd name="connsiteX12" fmla="*/ 1409323 w 1601709"/>
                <a:gd name="connsiteY12" fmla="*/ 223320 h 560561"/>
                <a:gd name="connsiteX13" fmla="*/ 1508911 w 1601709"/>
                <a:gd name="connsiteY13" fmla="*/ 273114 h 560561"/>
                <a:gd name="connsiteX14" fmla="*/ 1576812 w 1601709"/>
                <a:gd name="connsiteY14" fmla="*/ 282167 h 560561"/>
                <a:gd name="connsiteX15" fmla="*/ 1585865 w 1601709"/>
                <a:gd name="connsiteY15" fmla="*/ 259533 h 560561"/>
                <a:gd name="connsiteX16" fmla="*/ 1481750 w 1601709"/>
                <a:gd name="connsiteY16" fmla="*/ 191632 h 560561"/>
                <a:gd name="connsiteX17" fmla="*/ 1422903 w 1601709"/>
                <a:gd name="connsiteY17" fmla="*/ 96571 h 560561"/>
                <a:gd name="connsiteX18" fmla="*/ 1332368 w 1601709"/>
                <a:gd name="connsiteY18" fmla="*/ 69411 h 560561"/>
                <a:gd name="connsiteX19" fmla="*/ 1115085 w 1601709"/>
                <a:gd name="connsiteY19" fmla="*/ 69411 h 560561"/>
                <a:gd name="connsiteX20" fmla="*/ 956649 w 1601709"/>
                <a:gd name="connsiteY20" fmla="*/ 42250 h 560561"/>
                <a:gd name="connsiteX21" fmla="*/ 789160 w 1601709"/>
                <a:gd name="connsiteY21" fmla="*/ 15090 h 560561"/>
                <a:gd name="connsiteX22" fmla="*/ 685045 w 1601709"/>
                <a:gd name="connsiteY22" fmla="*/ 6036 h 560561"/>
                <a:gd name="connsiteX23" fmla="*/ 499449 w 1601709"/>
                <a:gd name="connsiteY23" fmla="*/ 51304 h 560561"/>
                <a:gd name="connsiteX24" fmla="*/ 232372 w 1601709"/>
                <a:gd name="connsiteY24" fmla="*/ 250480 h 560561"/>
                <a:gd name="connsiteX25" fmla="*/ 19616 w 1601709"/>
                <a:gd name="connsiteY25" fmla="*/ 399862 h 5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01709" h="560561">
                  <a:moveTo>
                    <a:pt x="19616" y="399862"/>
                  </a:moveTo>
                  <a:cubicBezTo>
                    <a:pt x="0" y="436830"/>
                    <a:pt x="79972" y="462482"/>
                    <a:pt x="114677" y="472290"/>
                  </a:cubicBezTo>
                  <a:cubicBezTo>
                    <a:pt x="149382" y="482098"/>
                    <a:pt x="187104" y="457201"/>
                    <a:pt x="227845" y="458710"/>
                  </a:cubicBezTo>
                  <a:cubicBezTo>
                    <a:pt x="268586" y="460219"/>
                    <a:pt x="307064" y="498695"/>
                    <a:pt x="359121" y="481343"/>
                  </a:cubicBezTo>
                  <a:cubicBezTo>
                    <a:pt x="411178" y="463991"/>
                    <a:pt x="502467" y="380246"/>
                    <a:pt x="540190" y="354595"/>
                  </a:cubicBezTo>
                  <a:cubicBezTo>
                    <a:pt x="577913" y="328944"/>
                    <a:pt x="550752" y="324416"/>
                    <a:pt x="585457" y="327434"/>
                  </a:cubicBezTo>
                  <a:cubicBezTo>
                    <a:pt x="620162" y="330452"/>
                    <a:pt x="710697" y="349314"/>
                    <a:pt x="748420" y="372702"/>
                  </a:cubicBezTo>
                  <a:cubicBezTo>
                    <a:pt x="786143" y="396090"/>
                    <a:pt x="771054" y="445884"/>
                    <a:pt x="811794" y="467763"/>
                  </a:cubicBezTo>
                  <a:cubicBezTo>
                    <a:pt x="852535" y="489642"/>
                    <a:pt x="949105" y="491906"/>
                    <a:pt x="992863" y="503977"/>
                  </a:cubicBezTo>
                  <a:cubicBezTo>
                    <a:pt x="1036621" y="516048"/>
                    <a:pt x="1053219" y="560561"/>
                    <a:pt x="1074344" y="540191"/>
                  </a:cubicBezTo>
                  <a:cubicBezTo>
                    <a:pt x="1095469" y="519821"/>
                    <a:pt x="1087925" y="430795"/>
                    <a:pt x="1119612" y="381755"/>
                  </a:cubicBezTo>
                  <a:cubicBezTo>
                    <a:pt x="1151299" y="332715"/>
                    <a:pt x="1216182" y="272359"/>
                    <a:pt x="1264467" y="245953"/>
                  </a:cubicBezTo>
                  <a:cubicBezTo>
                    <a:pt x="1312752" y="219547"/>
                    <a:pt x="1368582" y="218793"/>
                    <a:pt x="1409323" y="223320"/>
                  </a:cubicBezTo>
                  <a:cubicBezTo>
                    <a:pt x="1450064" y="227847"/>
                    <a:pt x="1480996" y="263306"/>
                    <a:pt x="1508911" y="273114"/>
                  </a:cubicBezTo>
                  <a:cubicBezTo>
                    <a:pt x="1536826" y="282922"/>
                    <a:pt x="1563986" y="284431"/>
                    <a:pt x="1576812" y="282167"/>
                  </a:cubicBezTo>
                  <a:cubicBezTo>
                    <a:pt x="1589638" y="279904"/>
                    <a:pt x="1601709" y="274622"/>
                    <a:pt x="1585865" y="259533"/>
                  </a:cubicBezTo>
                  <a:cubicBezTo>
                    <a:pt x="1570021" y="244444"/>
                    <a:pt x="1508910" y="218792"/>
                    <a:pt x="1481750" y="191632"/>
                  </a:cubicBezTo>
                  <a:cubicBezTo>
                    <a:pt x="1454590" y="164472"/>
                    <a:pt x="1447800" y="116941"/>
                    <a:pt x="1422903" y="96571"/>
                  </a:cubicBezTo>
                  <a:cubicBezTo>
                    <a:pt x="1398006" y="76201"/>
                    <a:pt x="1383671" y="73938"/>
                    <a:pt x="1332368" y="69411"/>
                  </a:cubicBezTo>
                  <a:cubicBezTo>
                    <a:pt x="1281065" y="64884"/>
                    <a:pt x="1177705" y="73938"/>
                    <a:pt x="1115085" y="69411"/>
                  </a:cubicBezTo>
                  <a:cubicBezTo>
                    <a:pt x="1052465" y="64884"/>
                    <a:pt x="956649" y="42250"/>
                    <a:pt x="956649" y="42250"/>
                  </a:cubicBezTo>
                  <a:cubicBezTo>
                    <a:pt x="902328" y="33197"/>
                    <a:pt x="834427" y="21126"/>
                    <a:pt x="789160" y="15090"/>
                  </a:cubicBezTo>
                  <a:cubicBezTo>
                    <a:pt x="743893" y="9054"/>
                    <a:pt x="733330" y="0"/>
                    <a:pt x="685045" y="6036"/>
                  </a:cubicBezTo>
                  <a:cubicBezTo>
                    <a:pt x="636760" y="12072"/>
                    <a:pt x="574895" y="10563"/>
                    <a:pt x="499449" y="51304"/>
                  </a:cubicBezTo>
                  <a:cubicBezTo>
                    <a:pt x="424003" y="92045"/>
                    <a:pt x="311590" y="194650"/>
                    <a:pt x="232372" y="250480"/>
                  </a:cubicBezTo>
                  <a:cubicBezTo>
                    <a:pt x="153154" y="306310"/>
                    <a:pt x="39232" y="362894"/>
                    <a:pt x="19616" y="399862"/>
                  </a:cubicBezTo>
                  <a:close/>
                </a:path>
              </a:pathLst>
            </a:custGeom>
            <a:solidFill>
              <a:srgbClr val="C3D69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3062340" y="2153135"/>
              <a:ext cx="1016251" cy="624689"/>
            </a:xfrm>
            <a:custGeom>
              <a:avLst/>
              <a:gdLst>
                <a:gd name="connsiteX0" fmla="*/ 5281 w 1016251"/>
                <a:gd name="connsiteY0" fmla="*/ 454937 h 624689"/>
                <a:gd name="connsiteX1" fmla="*/ 46021 w 1016251"/>
                <a:gd name="connsiteY1" fmla="*/ 491151 h 624689"/>
                <a:gd name="connsiteX2" fmla="*/ 46021 w 1016251"/>
                <a:gd name="connsiteY2" fmla="*/ 554525 h 624689"/>
                <a:gd name="connsiteX3" fmla="*/ 163716 w 1016251"/>
                <a:gd name="connsiteY3" fmla="*/ 608846 h 624689"/>
                <a:gd name="connsiteX4" fmla="*/ 240671 w 1016251"/>
                <a:gd name="connsiteY4" fmla="*/ 622426 h 624689"/>
                <a:gd name="connsiteX5" fmla="*/ 245198 w 1016251"/>
                <a:gd name="connsiteY5" fmla="*/ 595266 h 624689"/>
                <a:gd name="connsiteX6" fmla="*/ 426267 w 1016251"/>
                <a:gd name="connsiteY6" fmla="*/ 513784 h 624689"/>
                <a:gd name="connsiteX7" fmla="*/ 593756 w 1016251"/>
                <a:gd name="connsiteY7" fmla="*/ 400616 h 624689"/>
                <a:gd name="connsiteX8" fmla="*/ 788406 w 1016251"/>
                <a:gd name="connsiteY8" fmla="*/ 319135 h 624689"/>
                <a:gd name="connsiteX9" fmla="*/ 951368 w 1016251"/>
                <a:gd name="connsiteY9" fmla="*/ 233127 h 624689"/>
                <a:gd name="connsiteX10" fmla="*/ 1010215 w 1016251"/>
                <a:gd name="connsiteY10" fmla="*/ 192386 h 624689"/>
                <a:gd name="connsiteX11" fmla="*/ 987582 w 1016251"/>
                <a:gd name="connsiteY11" fmla="*/ 83745 h 624689"/>
                <a:gd name="connsiteX12" fmla="*/ 919681 w 1016251"/>
                <a:gd name="connsiteY12" fmla="*/ 110905 h 624689"/>
                <a:gd name="connsiteX13" fmla="*/ 874414 w 1016251"/>
                <a:gd name="connsiteY13" fmla="*/ 38478 h 624689"/>
                <a:gd name="connsiteX14" fmla="*/ 806513 w 1016251"/>
                <a:gd name="connsiteY14" fmla="*/ 6790 h 624689"/>
                <a:gd name="connsiteX15" fmla="*/ 770299 w 1016251"/>
                <a:gd name="connsiteY15" fmla="*/ 79218 h 624689"/>
                <a:gd name="connsiteX16" fmla="*/ 774825 w 1016251"/>
                <a:gd name="connsiteY16" fmla="*/ 147119 h 624689"/>
                <a:gd name="connsiteX17" fmla="*/ 666184 w 1016251"/>
                <a:gd name="connsiteY17" fmla="*/ 169753 h 624689"/>
                <a:gd name="connsiteX18" fmla="*/ 666184 w 1016251"/>
                <a:gd name="connsiteY18" fmla="*/ 246707 h 624689"/>
                <a:gd name="connsiteX19" fmla="*/ 494168 w 1016251"/>
                <a:gd name="connsiteY19" fmla="*/ 273868 h 624689"/>
                <a:gd name="connsiteX20" fmla="*/ 439847 w 1016251"/>
                <a:gd name="connsiteY20" fmla="*/ 409670 h 624689"/>
                <a:gd name="connsiteX21" fmla="*/ 376473 w 1016251"/>
                <a:gd name="connsiteY21" fmla="*/ 418723 h 624689"/>
                <a:gd name="connsiteX22" fmla="*/ 281412 w 1016251"/>
                <a:gd name="connsiteY22" fmla="*/ 359876 h 624689"/>
                <a:gd name="connsiteX23" fmla="*/ 236144 w 1016251"/>
                <a:gd name="connsiteY23" fmla="*/ 387036 h 624689"/>
                <a:gd name="connsiteX24" fmla="*/ 177297 w 1016251"/>
                <a:gd name="connsiteY24" fmla="*/ 396089 h 624689"/>
                <a:gd name="connsiteX25" fmla="*/ 122976 w 1016251"/>
                <a:gd name="connsiteY25" fmla="*/ 459464 h 624689"/>
                <a:gd name="connsiteX26" fmla="*/ 77709 w 1016251"/>
                <a:gd name="connsiteY26" fmla="*/ 409670 h 624689"/>
                <a:gd name="connsiteX27" fmla="*/ 5281 w 1016251"/>
                <a:gd name="connsiteY27" fmla="*/ 454937 h 624689"/>
                <a:gd name="connsiteX0" fmla="*/ 5281 w 1016251"/>
                <a:gd name="connsiteY0" fmla="*/ 454937 h 624689"/>
                <a:gd name="connsiteX1" fmla="*/ 46021 w 1016251"/>
                <a:gd name="connsiteY1" fmla="*/ 491151 h 624689"/>
                <a:gd name="connsiteX2" fmla="*/ 46021 w 1016251"/>
                <a:gd name="connsiteY2" fmla="*/ 554525 h 624689"/>
                <a:gd name="connsiteX3" fmla="*/ 163716 w 1016251"/>
                <a:gd name="connsiteY3" fmla="*/ 608846 h 624689"/>
                <a:gd name="connsiteX4" fmla="*/ 240671 w 1016251"/>
                <a:gd name="connsiteY4" fmla="*/ 622426 h 624689"/>
                <a:gd name="connsiteX5" fmla="*/ 245198 w 1016251"/>
                <a:gd name="connsiteY5" fmla="*/ 595266 h 624689"/>
                <a:gd name="connsiteX6" fmla="*/ 426267 w 1016251"/>
                <a:gd name="connsiteY6" fmla="*/ 513784 h 624689"/>
                <a:gd name="connsiteX7" fmla="*/ 593756 w 1016251"/>
                <a:gd name="connsiteY7" fmla="*/ 400616 h 624689"/>
                <a:gd name="connsiteX8" fmla="*/ 788406 w 1016251"/>
                <a:gd name="connsiteY8" fmla="*/ 319135 h 624689"/>
                <a:gd name="connsiteX9" fmla="*/ 951368 w 1016251"/>
                <a:gd name="connsiteY9" fmla="*/ 233127 h 624689"/>
                <a:gd name="connsiteX10" fmla="*/ 1010215 w 1016251"/>
                <a:gd name="connsiteY10" fmla="*/ 192386 h 624689"/>
                <a:gd name="connsiteX11" fmla="*/ 987582 w 1016251"/>
                <a:gd name="connsiteY11" fmla="*/ 83745 h 624689"/>
                <a:gd name="connsiteX12" fmla="*/ 919681 w 1016251"/>
                <a:gd name="connsiteY12" fmla="*/ 110905 h 624689"/>
                <a:gd name="connsiteX13" fmla="*/ 874414 w 1016251"/>
                <a:gd name="connsiteY13" fmla="*/ 38478 h 624689"/>
                <a:gd name="connsiteX14" fmla="*/ 806513 w 1016251"/>
                <a:gd name="connsiteY14" fmla="*/ 6790 h 624689"/>
                <a:gd name="connsiteX15" fmla="*/ 770299 w 1016251"/>
                <a:gd name="connsiteY15" fmla="*/ 79218 h 624689"/>
                <a:gd name="connsiteX16" fmla="*/ 774825 w 1016251"/>
                <a:gd name="connsiteY16" fmla="*/ 147119 h 624689"/>
                <a:gd name="connsiteX17" fmla="*/ 666184 w 1016251"/>
                <a:gd name="connsiteY17" fmla="*/ 169753 h 624689"/>
                <a:gd name="connsiteX18" fmla="*/ 652604 w 1016251"/>
                <a:gd name="connsiteY18" fmla="*/ 233127 h 624689"/>
                <a:gd name="connsiteX19" fmla="*/ 494168 w 1016251"/>
                <a:gd name="connsiteY19" fmla="*/ 273868 h 624689"/>
                <a:gd name="connsiteX20" fmla="*/ 439847 w 1016251"/>
                <a:gd name="connsiteY20" fmla="*/ 409670 h 624689"/>
                <a:gd name="connsiteX21" fmla="*/ 376473 w 1016251"/>
                <a:gd name="connsiteY21" fmla="*/ 418723 h 624689"/>
                <a:gd name="connsiteX22" fmla="*/ 281412 w 1016251"/>
                <a:gd name="connsiteY22" fmla="*/ 359876 h 624689"/>
                <a:gd name="connsiteX23" fmla="*/ 236144 w 1016251"/>
                <a:gd name="connsiteY23" fmla="*/ 387036 h 624689"/>
                <a:gd name="connsiteX24" fmla="*/ 177297 w 1016251"/>
                <a:gd name="connsiteY24" fmla="*/ 396089 h 624689"/>
                <a:gd name="connsiteX25" fmla="*/ 122976 w 1016251"/>
                <a:gd name="connsiteY25" fmla="*/ 459464 h 624689"/>
                <a:gd name="connsiteX26" fmla="*/ 77709 w 1016251"/>
                <a:gd name="connsiteY26" fmla="*/ 409670 h 624689"/>
                <a:gd name="connsiteX27" fmla="*/ 5281 w 1016251"/>
                <a:gd name="connsiteY27" fmla="*/ 454937 h 624689"/>
                <a:gd name="connsiteX0" fmla="*/ 5281 w 1016251"/>
                <a:gd name="connsiteY0" fmla="*/ 454937 h 624689"/>
                <a:gd name="connsiteX1" fmla="*/ 46021 w 1016251"/>
                <a:gd name="connsiteY1" fmla="*/ 491151 h 624689"/>
                <a:gd name="connsiteX2" fmla="*/ 46021 w 1016251"/>
                <a:gd name="connsiteY2" fmla="*/ 554525 h 624689"/>
                <a:gd name="connsiteX3" fmla="*/ 163716 w 1016251"/>
                <a:gd name="connsiteY3" fmla="*/ 608846 h 624689"/>
                <a:gd name="connsiteX4" fmla="*/ 240671 w 1016251"/>
                <a:gd name="connsiteY4" fmla="*/ 622426 h 624689"/>
                <a:gd name="connsiteX5" fmla="*/ 245198 w 1016251"/>
                <a:gd name="connsiteY5" fmla="*/ 595266 h 624689"/>
                <a:gd name="connsiteX6" fmla="*/ 426267 w 1016251"/>
                <a:gd name="connsiteY6" fmla="*/ 513784 h 624689"/>
                <a:gd name="connsiteX7" fmla="*/ 593756 w 1016251"/>
                <a:gd name="connsiteY7" fmla="*/ 400616 h 624689"/>
                <a:gd name="connsiteX8" fmla="*/ 788406 w 1016251"/>
                <a:gd name="connsiteY8" fmla="*/ 319135 h 624689"/>
                <a:gd name="connsiteX9" fmla="*/ 951368 w 1016251"/>
                <a:gd name="connsiteY9" fmla="*/ 233127 h 624689"/>
                <a:gd name="connsiteX10" fmla="*/ 1010215 w 1016251"/>
                <a:gd name="connsiteY10" fmla="*/ 192386 h 624689"/>
                <a:gd name="connsiteX11" fmla="*/ 987582 w 1016251"/>
                <a:gd name="connsiteY11" fmla="*/ 83745 h 624689"/>
                <a:gd name="connsiteX12" fmla="*/ 919681 w 1016251"/>
                <a:gd name="connsiteY12" fmla="*/ 110905 h 624689"/>
                <a:gd name="connsiteX13" fmla="*/ 874414 w 1016251"/>
                <a:gd name="connsiteY13" fmla="*/ 38478 h 624689"/>
                <a:gd name="connsiteX14" fmla="*/ 806513 w 1016251"/>
                <a:gd name="connsiteY14" fmla="*/ 6790 h 624689"/>
                <a:gd name="connsiteX15" fmla="*/ 770299 w 1016251"/>
                <a:gd name="connsiteY15" fmla="*/ 79218 h 624689"/>
                <a:gd name="connsiteX16" fmla="*/ 752191 w 1016251"/>
                <a:gd name="connsiteY16" fmla="*/ 129012 h 624689"/>
                <a:gd name="connsiteX17" fmla="*/ 666184 w 1016251"/>
                <a:gd name="connsiteY17" fmla="*/ 169753 h 624689"/>
                <a:gd name="connsiteX18" fmla="*/ 652604 w 1016251"/>
                <a:gd name="connsiteY18" fmla="*/ 233127 h 624689"/>
                <a:gd name="connsiteX19" fmla="*/ 494168 w 1016251"/>
                <a:gd name="connsiteY19" fmla="*/ 273868 h 624689"/>
                <a:gd name="connsiteX20" fmla="*/ 439847 w 1016251"/>
                <a:gd name="connsiteY20" fmla="*/ 409670 h 624689"/>
                <a:gd name="connsiteX21" fmla="*/ 376473 w 1016251"/>
                <a:gd name="connsiteY21" fmla="*/ 418723 h 624689"/>
                <a:gd name="connsiteX22" fmla="*/ 281412 w 1016251"/>
                <a:gd name="connsiteY22" fmla="*/ 359876 h 624689"/>
                <a:gd name="connsiteX23" fmla="*/ 236144 w 1016251"/>
                <a:gd name="connsiteY23" fmla="*/ 387036 h 624689"/>
                <a:gd name="connsiteX24" fmla="*/ 177297 w 1016251"/>
                <a:gd name="connsiteY24" fmla="*/ 396089 h 624689"/>
                <a:gd name="connsiteX25" fmla="*/ 122976 w 1016251"/>
                <a:gd name="connsiteY25" fmla="*/ 459464 h 624689"/>
                <a:gd name="connsiteX26" fmla="*/ 77709 w 1016251"/>
                <a:gd name="connsiteY26" fmla="*/ 409670 h 624689"/>
                <a:gd name="connsiteX27" fmla="*/ 5281 w 1016251"/>
                <a:gd name="connsiteY27" fmla="*/ 454937 h 624689"/>
                <a:gd name="connsiteX0" fmla="*/ 5281 w 1016251"/>
                <a:gd name="connsiteY0" fmla="*/ 454937 h 624689"/>
                <a:gd name="connsiteX1" fmla="*/ 46021 w 1016251"/>
                <a:gd name="connsiteY1" fmla="*/ 491151 h 624689"/>
                <a:gd name="connsiteX2" fmla="*/ 46021 w 1016251"/>
                <a:gd name="connsiteY2" fmla="*/ 554525 h 624689"/>
                <a:gd name="connsiteX3" fmla="*/ 163716 w 1016251"/>
                <a:gd name="connsiteY3" fmla="*/ 608846 h 624689"/>
                <a:gd name="connsiteX4" fmla="*/ 240671 w 1016251"/>
                <a:gd name="connsiteY4" fmla="*/ 622426 h 624689"/>
                <a:gd name="connsiteX5" fmla="*/ 245198 w 1016251"/>
                <a:gd name="connsiteY5" fmla="*/ 595266 h 624689"/>
                <a:gd name="connsiteX6" fmla="*/ 426267 w 1016251"/>
                <a:gd name="connsiteY6" fmla="*/ 513784 h 624689"/>
                <a:gd name="connsiteX7" fmla="*/ 593756 w 1016251"/>
                <a:gd name="connsiteY7" fmla="*/ 400616 h 624689"/>
                <a:gd name="connsiteX8" fmla="*/ 788406 w 1016251"/>
                <a:gd name="connsiteY8" fmla="*/ 319135 h 624689"/>
                <a:gd name="connsiteX9" fmla="*/ 892520 w 1016251"/>
                <a:gd name="connsiteY9" fmla="*/ 287448 h 624689"/>
                <a:gd name="connsiteX10" fmla="*/ 951368 w 1016251"/>
                <a:gd name="connsiteY10" fmla="*/ 233127 h 624689"/>
                <a:gd name="connsiteX11" fmla="*/ 1010215 w 1016251"/>
                <a:gd name="connsiteY11" fmla="*/ 192386 h 624689"/>
                <a:gd name="connsiteX12" fmla="*/ 987582 w 1016251"/>
                <a:gd name="connsiteY12" fmla="*/ 83745 h 624689"/>
                <a:gd name="connsiteX13" fmla="*/ 919681 w 1016251"/>
                <a:gd name="connsiteY13" fmla="*/ 110905 h 624689"/>
                <a:gd name="connsiteX14" fmla="*/ 874414 w 1016251"/>
                <a:gd name="connsiteY14" fmla="*/ 38478 h 624689"/>
                <a:gd name="connsiteX15" fmla="*/ 806513 w 1016251"/>
                <a:gd name="connsiteY15" fmla="*/ 6790 h 624689"/>
                <a:gd name="connsiteX16" fmla="*/ 770299 w 1016251"/>
                <a:gd name="connsiteY16" fmla="*/ 79218 h 624689"/>
                <a:gd name="connsiteX17" fmla="*/ 752191 w 1016251"/>
                <a:gd name="connsiteY17" fmla="*/ 129012 h 624689"/>
                <a:gd name="connsiteX18" fmla="*/ 666184 w 1016251"/>
                <a:gd name="connsiteY18" fmla="*/ 169753 h 624689"/>
                <a:gd name="connsiteX19" fmla="*/ 652604 w 1016251"/>
                <a:gd name="connsiteY19" fmla="*/ 233127 h 624689"/>
                <a:gd name="connsiteX20" fmla="*/ 494168 w 1016251"/>
                <a:gd name="connsiteY20" fmla="*/ 273868 h 624689"/>
                <a:gd name="connsiteX21" fmla="*/ 439847 w 1016251"/>
                <a:gd name="connsiteY21" fmla="*/ 409670 h 624689"/>
                <a:gd name="connsiteX22" fmla="*/ 376473 w 1016251"/>
                <a:gd name="connsiteY22" fmla="*/ 418723 h 624689"/>
                <a:gd name="connsiteX23" fmla="*/ 281412 w 1016251"/>
                <a:gd name="connsiteY23" fmla="*/ 359876 h 624689"/>
                <a:gd name="connsiteX24" fmla="*/ 236144 w 1016251"/>
                <a:gd name="connsiteY24" fmla="*/ 387036 h 624689"/>
                <a:gd name="connsiteX25" fmla="*/ 177297 w 1016251"/>
                <a:gd name="connsiteY25" fmla="*/ 396089 h 624689"/>
                <a:gd name="connsiteX26" fmla="*/ 122976 w 1016251"/>
                <a:gd name="connsiteY26" fmla="*/ 459464 h 624689"/>
                <a:gd name="connsiteX27" fmla="*/ 77709 w 1016251"/>
                <a:gd name="connsiteY27" fmla="*/ 409670 h 624689"/>
                <a:gd name="connsiteX28" fmla="*/ 5281 w 1016251"/>
                <a:gd name="connsiteY28" fmla="*/ 454937 h 62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16251" h="624689">
                  <a:moveTo>
                    <a:pt x="5281" y="454937"/>
                  </a:moveTo>
                  <a:cubicBezTo>
                    <a:pt x="0" y="468517"/>
                    <a:pt x="39231" y="474553"/>
                    <a:pt x="46021" y="491151"/>
                  </a:cubicBezTo>
                  <a:cubicBezTo>
                    <a:pt x="52811" y="507749"/>
                    <a:pt x="26405" y="534909"/>
                    <a:pt x="46021" y="554525"/>
                  </a:cubicBezTo>
                  <a:cubicBezTo>
                    <a:pt x="65637" y="574141"/>
                    <a:pt x="131274" y="597529"/>
                    <a:pt x="163716" y="608846"/>
                  </a:cubicBezTo>
                  <a:cubicBezTo>
                    <a:pt x="196158" y="620163"/>
                    <a:pt x="227091" y="624689"/>
                    <a:pt x="240671" y="622426"/>
                  </a:cubicBezTo>
                  <a:cubicBezTo>
                    <a:pt x="254251" y="620163"/>
                    <a:pt x="214265" y="613373"/>
                    <a:pt x="245198" y="595266"/>
                  </a:cubicBezTo>
                  <a:cubicBezTo>
                    <a:pt x="276131" y="577159"/>
                    <a:pt x="368174" y="546226"/>
                    <a:pt x="426267" y="513784"/>
                  </a:cubicBezTo>
                  <a:cubicBezTo>
                    <a:pt x="484360" y="481342"/>
                    <a:pt x="533400" y="433057"/>
                    <a:pt x="593756" y="400616"/>
                  </a:cubicBezTo>
                  <a:cubicBezTo>
                    <a:pt x="654112" y="368175"/>
                    <a:pt x="738612" y="337996"/>
                    <a:pt x="788406" y="319135"/>
                  </a:cubicBezTo>
                  <a:cubicBezTo>
                    <a:pt x="838200" y="300274"/>
                    <a:pt x="865360" y="301783"/>
                    <a:pt x="892520" y="287448"/>
                  </a:cubicBezTo>
                  <a:cubicBezTo>
                    <a:pt x="919680" y="273113"/>
                    <a:pt x="931752" y="248971"/>
                    <a:pt x="951368" y="233127"/>
                  </a:cubicBezTo>
                  <a:cubicBezTo>
                    <a:pt x="970984" y="217283"/>
                    <a:pt x="1004179" y="217283"/>
                    <a:pt x="1010215" y="192386"/>
                  </a:cubicBezTo>
                  <a:cubicBezTo>
                    <a:pt x="1016251" y="167489"/>
                    <a:pt x="1002671" y="97325"/>
                    <a:pt x="987582" y="83745"/>
                  </a:cubicBezTo>
                  <a:cubicBezTo>
                    <a:pt x="972493" y="70165"/>
                    <a:pt x="938542" y="118450"/>
                    <a:pt x="919681" y="110905"/>
                  </a:cubicBezTo>
                  <a:cubicBezTo>
                    <a:pt x="900820" y="103360"/>
                    <a:pt x="893275" y="55830"/>
                    <a:pt x="874414" y="38478"/>
                  </a:cubicBezTo>
                  <a:cubicBezTo>
                    <a:pt x="855553" y="21126"/>
                    <a:pt x="823866" y="0"/>
                    <a:pt x="806513" y="6790"/>
                  </a:cubicBezTo>
                  <a:cubicBezTo>
                    <a:pt x="789161" y="13580"/>
                    <a:pt x="779353" y="58848"/>
                    <a:pt x="770299" y="79218"/>
                  </a:cubicBezTo>
                  <a:cubicBezTo>
                    <a:pt x="761245" y="99588"/>
                    <a:pt x="769543" y="113923"/>
                    <a:pt x="752191" y="129012"/>
                  </a:cubicBezTo>
                  <a:cubicBezTo>
                    <a:pt x="734839" y="144101"/>
                    <a:pt x="682782" y="152401"/>
                    <a:pt x="666184" y="169753"/>
                  </a:cubicBezTo>
                  <a:cubicBezTo>
                    <a:pt x="649586" y="187106"/>
                    <a:pt x="681273" y="215775"/>
                    <a:pt x="652604" y="233127"/>
                  </a:cubicBezTo>
                  <a:cubicBezTo>
                    <a:pt x="623935" y="250480"/>
                    <a:pt x="529628" y="244444"/>
                    <a:pt x="494168" y="273868"/>
                  </a:cubicBezTo>
                  <a:cubicBezTo>
                    <a:pt x="458708" y="303292"/>
                    <a:pt x="459463" y="385528"/>
                    <a:pt x="439847" y="409670"/>
                  </a:cubicBezTo>
                  <a:cubicBezTo>
                    <a:pt x="420231" y="433812"/>
                    <a:pt x="402879" y="427022"/>
                    <a:pt x="376473" y="418723"/>
                  </a:cubicBezTo>
                  <a:cubicBezTo>
                    <a:pt x="350067" y="410424"/>
                    <a:pt x="304800" y="365157"/>
                    <a:pt x="281412" y="359876"/>
                  </a:cubicBezTo>
                  <a:cubicBezTo>
                    <a:pt x="258024" y="354595"/>
                    <a:pt x="253496" y="381001"/>
                    <a:pt x="236144" y="387036"/>
                  </a:cubicBezTo>
                  <a:cubicBezTo>
                    <a:pt x="218792" y="393071"/>
                    <a:pt x="196158" y="384018"/>
                    <a:pt x="177297" y="396089"/>
                  </a:cubicBezTo>
                  <a:cubicBezTo>
                    <a:pt x="158436" y="408160"/>
                    <a:pt x="139574" y="457201"/>
                    <a:pt x="122976" y="459464"/>
                  </a:cubicBezTo>
                  <a:cubicBezTo>
                    <a:pt x="106378" y="461727"/>
                    <a:pt x="95061" y="413442"/>
                    <a:pt x="77709" y="409670"/>
                  </a:cubicBezTo>
                  <a:cubicBezTo>
                    <a:pt x="60357" y="405898"/>
                    <a:pt x="10562" y="441357"/>
                    <a:pt x="5281" y="454937"/>
                  </a:cubicBezTo>
                  <a:close/>
                </a:path>
              </a:pathLst>
            </a:custGeom>
            <a:solidFill>
              <a:srgbClr val="D9969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" name="Volný tvar 11"/>
            <p:cNvSpPr/>
            <p:nvPr/>
          </p:nvSpPr>
          <p:spPr>
            <a:xfrm>
              <a:off x="5706701" y="1729129"/>
              <a:ext cx="1175442" cy="564333"/>
            </a:xfrm>
            <a:custGeom>
              <a:avLst/>
              <a:gdLst>
                <a:gd name="connsiteX0" fmla="*/ 235390 w 1175442"/>
                <a:gd name="connsiteY0" fmla="*/ 9808 h 564333"/>
                <a:gd name="connsiteX1" fmla="*/ 45267 w 1175442"/>
                <a:gd name="connsiteY1" fmla="*/ 100343 h 564333"/>
                <a:gd name="connsiteX2" fmla="*/ 0 w 1175442"/>
                <a:gd name="connsiteY2" fmla="*/ 163717 h 564333"/>
                <a:gd name="connsiteX3" fmla="*/ 45267 w 1175442"/>
                <a:gd name="connsiteY3" fmla="*/ 245198 h 564333"/>
                <a:gd name="connsiteX4" fmla="*/ 190123 w 1175442"/>
                <a:gd name="connsiteY4" fmla="*/ 322153 h 564333"/>
                <a:gd name="connsiteX5" fmla="*/ 312345 w 1175442"/>
                <a:gd name="connsiteY5" fmla="*/ 308573 h 564333"/>
                <a:gd name="connsiteX6" fmla="*/ 402879 w 1175442"/>
                <a:gd name="connsiteY6" fmla="*/ 299519 h 564333"/>
                <a:gd name="connsiteX7" fmla="*/ 570368 w 1175442"/>
                <a:gd name="connsiteY7" fmla="*/ 381000 h 564333"/>
                <a:gd name="connsiteX8" fmla="*/ 710697 w 1175442"/>
                <a:gd name="connsiteY8" fmla="*/ 435321 h 564333"/>
                <a:gd name="connsiteX9" fmla="*/ 851026 w 1175442"/>
                <a:gd name="connsiteY9" fmla="*/ 530383 h 564333"/>
                <a:gd name="connsiteX10" fmla="*/ 977774 w 1175442"/>
                <a:gd name="connsiteY10" fmla="*/ 562070 h 564333"/>
                <a:gd name="connsiteX11" fmla="*/ 1095469 w 1175442"/>
                <a:gd name="connsiteY11" fmla="*/ 543963 h 564333"/>
                <a:gd name="connsiteX12" fmla="*/ 1109049 w 1175442"/>
                <a:gd name="connsiteY12" fmla="*/ 480588 h 564333"/>
                <a:gd name="connsiteX13" fmla="*/ 1172424 w 1175442"/>
                <a:gd name="connsiteY13" fmla="*/ 430794 h 564333"/>
                <a:gd name="connsiteX14" fmla="*/ 1127156 w 1175442"/>
                <a:gd name="connsiteY14" fmla="*/ 403634 h 564333"/>
                <a:gd name="connsiteX15" fmla="*/ 1036622 w 1175442"/>
                <a:gd name="connsiteY15" fmla="*/ 403634 h 564333"/>
                <a:gd name="connsiteX16" fmla="*/ 1045675 w 1175442"/>
                <a:gd name="connsiteY16" fmla="*/ 485115 h 564333"/>
                <a:gd name="connsiteX17" fmla="*/ 968721 w 1175442"/>
                <a:gd name="connsiteY17" fmla="*/ 390054 h 564333"/>
                <a:gd name="connsiteX18" fmla="*/ 932507 w 1175442"/>
                <a:gd name="connsiteY18" fmla="*/ 344786 h 564333"/>
                <a:gd name="connsiteX19" fmla="*/ 832919 w 1175442"/>
                <a:gd name="connsiteY19" fmla="*/ 371947 h 564333"/>
                <a:gd name="connsiteX20" fmla="*/ 796705 w 1175442"/>
                <a:gd name="connsiteY20" fmla="*/ 245198 h 564333"/>
                <a:gd name="connsiteX21" fmla="*/ 715224 w 1175442"/>
                <a:gd name="connsiteY21" fmla="*/ 240672 h 564333"/>
                <a:gd name="connsiteX22" fmla="*/ 479834 w 1175442"/>
                <a:gd name="connsiteY22" fmla="*/ 118450 h 564333"/>
                <a:gd name="connsiteX23" fmla="*/ 321398 w 1175442"/>
                <a:gd name="connsiteY23" fmla="*/ 159190 h 564333"/>
                <a:gd name="connsiteX24" fmla="*/ 235390 w 1175442"/>
                <a:gd name="connsiteY24" fmla="*/ 9808 h 564333"/>
                <a:gd name="connsiteX0" fmla="*/ 235390 w 1175442"/>
                <a:gd name="connsiteY0" fmla="*/ 9808 h 564333"/>
                <a:gd name="connsiteX1" fmla="*/ 45267 w 1175442"/>
                <a:gd name="connsiteY1" fmla="*/ 100343 h 564333"/>
                <a:gd name="connsiteX2" fmla="*/ 0 w 1175442"/>
                <a:gd name="connsiteY2" fmla="*/ 163717 h 564333"/>
                <a:gd name="connsiteX3" fmla="*/ 45267 w 1175442"/>
                <a:gd name="connsiteY3" fmla="*/ 245198 h 564333"/>
                <a:gd name="connsiteX4" fmla="*/ 190123 w 1175442"/>
                <a:gd name="connsiteY4" fmla="*/ 322153 h 564333"/>
                <a:gd name="connsiteX5" fmla="*/ 312345 w 1175442"/>
                <a:gd name="connsiteY5" fmla="*/ 308573 h 564333"/>
                <a:gd name="connsiteX6" fmla="*/ 402879 w 1175442"/>
                <a:gd name="connsiteY6" fmla="*/ 299519 h 564333"/>
                <a:gd name="connsiteX7" fmla="*/ 570368 w 1175442"/>
                <a:gd name="connsiteY7" fmla="*/ 381000 h 564333"/>
                <a:gd name="connsiteX8" fmla="*/ 710697 w 1175442"/>
                <a:gd name="connsiteY8" fmla="*/ 435321 h 564333"/>
                <a:gd name="connsiteX9" fmla="*/ 851026 w 1175442"/>
                <a:gd name="connsiteY9" fmla="*/ 530383 h 564333"/>
                <a:gd name="connsiteX10" fmla="*/ 977774 w 1175442"/>
                <a:gd name="connsiteY10" fmla="*/ 562070 h 564333"/>
                <a:gd name="connsiteX11" fmla="*/ 1095469 w 1175442"/>
                <a:gd name="connsiteY11" fmla="*/ 543963 h 564333"/>
                <a:gd name="connsiteX12" fmla="*/ 1109049 w 1175442"/>
                <a:gd name="connsiteY12" fmla="*/ 480588 h 564333"/>
                <a:gd name="connsiteX13" fmla="*/ 1172424 w 1175442"/>
                <a:gd name="connsiteY13" fmla="*/ 430794 h 564333"/>
                <a:gd name="connsiteX14" fmla="*/ 1127156 w 1175442"/>
                <a:gd name="connsiteY14" fmla="*/ 403634 h 564333"/>
                <a:gd name="connsiteX15" fmla="*/ 1036622 w 1175442"/>
                <a:gd name="connsiteY15" fmla="*/ 403634 h 564333"/>
                <a:gd name="connsiteX16" fmla="*/ 1045675 w 1175442"/>
                <a:gd name="connsiteY16" fmla="*/ 485115 h 564333"/>
                <a:gd name="connsiteX17" fmla="*/ 968721 w 1175442"/>
                <a:gd name="connsiteY17" fmla="*/ 390054 h 564333"/>
                <a:gd name="connsiteX18" fmla="*/ 932507 w 1175442"/>
                <a:gd name="connsiteY18" fmla="*/ 344786 h 564333"/>
                <a:gd name="connsiteX19" fmla="*/ 832919 w 1175442"/>
                <a:gd name="connsiteY19" fmla="*/ 371947 h 564333"/>
                <a:gd name="connsiteX20" fmla="*/ 796705 w 1175442"/>
                <a:gd name="connsiteY20" fmla="*/ 245198 h 564333"/>
                <a:gd name="connsiteX21" fmla="*/ 715224 w 1175442"/>
                <a:gd name="connsiteY21" fmla="*/ 240672 h 564333"/>
                <a:gd name="connsiteX22" fmla="*/ 493414 w 1175442"/>
                <a:gd name="connsiteY22" fmla="*/ 154664 h 564333"/>
                <a:gd name="connsiteX23" fmla="*/ 321398 w 1175442"/>
                <a:gd name="connsiteY23" fmla="*/ 159190 h 564333"/>
                <a:gd name="connsiteX24" fmla="*/ 235390 w 1175442"/>
                <a:gd name="connsiteY24" fmla="*/ 9808 h 564333"/>
                <a:gd name="connsiteX0" fmla="*/ 235390 w 1175442"/>
                <a:gd name="connsiteY0" fmla="*/ 9808 h 564333"/>
                <a:gd name="connsiteX1" fmla="*/ 45267 w 1175442"/>
                <a:gd name="connsiteY1" fmla="*/ 100343 h 564333"/>
                <a:gd name="connsiteX2" fmla="*/ 0 w 1175442"/>
                <a:gd name="connsiteY2" fmla="*/ 163717 h 564333"/>
                <a:gd name="connsiteX3" fmla="*/ 45267 w 1175442"/>
                <a:gd name="connsiteY3" fmla="*/ 245198 h 564333"/>
                <a:gd name="connsiteX4" fmla="*/ 190123 w 1175442"/>
                <a:gd name="connsiteY4" fmla="*/ 322153 h 564333"/>
                <a:gd name="connsiteX5" fmla="*/ 312345 w 1175442"/>
                <a:gd name="connsiteY5" fmla="*/ 308573 h 564333"/>
                <a:gd name="connsiteX6" fmla="*/ 402879 w 1175442"/>
                <a:gd name="connsiteY6" fmla="*/ 299519 h 564333"/>
                <a:gd name="connsiteX7" fmla="*/ 570368 w 1175442"/>
                <a:gd name="connsiteY7" fmla="*/ 381000 h 564333"/>
                <a:gd name="connsiteX8" fmla="*/ 710697 w 1175442"/>
                <a:gd name="connsiteY8" fmla="*/ 435321 h 564333"/>
                <a:gd name="connsiteX9" fmla="*/ 851026 w 1175442"/>
                <a:gd name="connsiteY9" fmla="*/ 530383 h 564333"/>
                <a:gd name="connsiteX10" fmla="*/ 977774 w 1175442"/>
                <a:gd name="connsiteY10" fmla="*/ 562070 h 564333"/>
                <a:gd name="connsiteX11" fmla="*/ 1095469 w 1175442"/>
                <a:gd name="connsiteY11" fmla="*/ 543963 h 564333"/>
                <a:gd name="connsiteX12" fmla="*/ 1109049 w 1175442"/>
                <a:gd name="connsiteY12" fmla="*/ 480588 h 564333"/>
                <a:gd name="connsiteX13" fmla="*/ 1172424 w 1175442"/>
                <a:gd name="connsiteY13" fmla="*/ 430794 h 564333"/>
                <a:gd name="connsiteX14" fmla="*/ 1127156 w 1175442"/>
                <a:gd name="connsiteY14" fmla="*/ 403634 h 564333"/>
                <a:gd name="connsiteX15" fmla="*/ 1059256 w 1175442"/>
                <a:gd name="connsiteY15" fmla="*/ 417214 h 564333"/>
                <a:gd name="connsiteX16" fmla="*/ 1045675 w 1175442"/>
                <a:gd name="connsiteY16" fmla="*/ 485115 h 564333"/>
                <a:gd name="connsiteX17" fmla="*/ 968721 w 1175442"/>
                <a:gd name="connsiteY17" fmla="*/ 390054 h 564333"/>
                <a:gd name="connsiteX18" fmla="*/ 932507 w 1175442"/>
                <a:gd name="connsiteY18" fmla="*/ 344786 h 564333"/>
                <a:gd name="connsiteX19" fmla="*/ 832919 w 1175442"/>
                <a:gd name="connsiteY19" fmla="*/ 371947 h 564333"/>
                <a:gd name="connsiteX20" fmla="*/ 796705 w 1175442"/>
                <a:gd name="connsiteY20" fmla="*/ 245198 h 564333"/>
                <a:gd name="connsiteX21" fmla="*/ 715224 w 1175442"/>
                <a:gd name="connsiteY21" fmla="*/ 240672 h 564333"/>
                <a:gd name="connsiteX22" fmla="*/ 493414 w 1175442"/>
                <a:gd name="connsiteY22" fmla="*/ 154664 h 564333"/>
                <a:gd name="connsiteX23" fmla="*/ 321398 w 1175442"/>
                <a:gd name="connsiteY23" fmla="*/ 159190 h 564333"/>
                <a:gd name="connsiteX24" fmla="*/ 235390 w 1175442"/>
                <a:gd name="connsiteY24" fmla="*/ 9808 h 564333"/>
                <a:gd name="connsiteX0" fmla="*/ 235390 w 1175442"/>
                <a:gd name="connsiteY0" fmla="*/ 9808 h 564333"/>
                <a:gd name="connsiteX1" fmla="*/ 45267 w 1175442"/>
                <a:gd name="connsiteY1" fmla="*/ 100343 h 564333"/>
                <a:gd name="connsiteX2" fmla="*/ 0 w 1175442"/>
                <a:gd name="connsiteY2" fmla="*/ 163717 h 564333"/>
                <a:gd name="connsiteX3" fmla="*/ 45267 w 1175442"/>
                <a:gd name="connsiteY3" fmla="*/ 245198 h 564333"/>
                <a:gd name="connsiteX4" fmla="*/ 190123 w 1175442"/>
                <a:gd name="connsiteY4" fmla="*/ 322153 h 564333"/>
                <a:gd name="connsiteX5" fmla="*/ 312345 w 1175442"/>
                <a:gd name="connsiteY5" fmla="*/ 308573 h 564333"/>
                <a:gd name="connsiteX6" fmla="*/ 402879 w 1175442"/>
                <a:gd name="connsiteY6" fmla="*/ 299519 h 564333"/>
                <a:gd name="connsiteX7" fmla="*/ 570368 w 1175442"/>
                <a:gd name="connsiteY7" fmla="*/ 381000 h 564333"/>
                <a:gd name="connsiteX8" fmla="*/ 710697 w 1175442"/>
                <a:gd name="connsiteY8" fmla="*/ 435321 h 564333"/>
                <a:gd name="connsiteX9" fmla="*/ 851026 w 1175442"/>
                <a:gd name="connsiteY9" fmla="*/ 530383 h 564333"/>
                <a:gd name="connsiteX10" fmla="*/ 977774 w 1175442"/>
                <a:gd name="connsiteY10" fmla="*/ 562070 h 564333"/>
                <a:gd name="connsiteX11" fmla="*/ 1095469 w 1175442"/>
                <a:gd name="connsiteY11" fmla="*/ 543963 h 564333"/>
                <a:gd name="connsiteX12" fmla="*/ 1109049 w 1175442"/>
                <a:gd name="connsiteY12" fmla="*/ 480588 h 564333"/>
                <a:gd name="connsiteX13" fmla="*/ 1172424 w 1175442"/>
                <a:gd name="connsiteY13" fmla="*/ 430794 h 564333"/>
                <a:gd name="connsiteX14" fmla="*/ 1127156 w 1175442"/>
                <a:gd name="connsiteY14" fmla="*/ 403634 h 564333"/>
                <a:gd name="connsiteX15" fmla="*/ 1059256 w 1175442"/>
                <a:gd name="connsiteY15" fmla="*/ 417214 h 564333"/>
                <a:gd name="connsiteX16" fmla="*/ 1045675 w 1175442"/>
                <a:gd name="connsiteY16" fmla="*/ 485115 h 564333"/>
                <a:gd name="connsiteX17" fmla="*/ 968721 w 1175442"/>
                <a:gd name="connsiteY17" fmla="*/ 390054 h 564333"/>
                <a:gd name="connsiteX18" fmla="*/ 932507 w 1175442"/>
                <a:gd name="connsiteY18" fmla="*/ 344786 h 564333"/>
                <a:gd name="connsiteX19" fmla="*/ 832919 w 1175442"/>
                <a:gd name="connsiteY19" fmla="*/ 371947 h 564333"/>
                <a:gd name="connsiteX20" fmla="*/ 787652 w 1175442"/>
                <a:gd name="connsiteY20" fmla="*/ 267832 h 564333"/>
                <a:gd name="connsiteX21" fmla="*/ 715224 w 1175442"/>
                <a:gd name="connsiteY21" fmla="*/ 240672 h 564333"/>
                <a:gd name="connsiteX22" fmla="*/ 493414 w 1175442"/>
                <a:gd name="connsiteY22" fmla="*/ 154664 h 564333"/>
                <a:gd name="connsiteX23" fmla="*/ 321398 w 1175442"/>
                <a:gd name="connsiteY23" fmla="*/ 159190 h 564333"/>
                <a:gd name="connsiteX24" fmla="*/ 235390 w 1175442"/>
                <a:gd name="connsiteY24" fmla="*/ 9808 h 564333"/>
                <a:gd name="connsiteX0" fmla="*/ 235390 w 1175442"/>
                <a:gd name="connsiteY0" fmla="*/ 9808 h 564333"/>
                <a:gd name="connsiteX1" fmla="*/ 45267 w 1175442"/>
                <a:gd name="connsiteY1" fmla="*/ 100343 h 564333"/>
                <a:gd name="connsiteX2" fmla="*/ 0 w 1175442"/>
                <a:gd name="connsiteY2" fmla="*/ 163717 h 564333"/>
                <a:gd name="connsiteX3" fmla="*/ 45267 w 1175442"/>
                <a:gd name="connsiteY3" fmla="*/ 245198 h 564333"/>
                <a:gd name="connsiteX4" fmla="*/ 190123 w 1175442"/>
                <a:gd name="connsiteY4" fmla="*/ 322153 h 564333"/>
                <a:gd name="connsiteX5" fmla="*/ 312345 w 1175442"/>
                <a:gd name="connsiteY5" fmla="*/ 308573 h 564333"/>
                <a:gd name="connsiteX6" fmla="*/ 402879 w 1175442"/>
                <a:gd name="connsiteY6" fmla="*/ 299519 h 564333"/>
                <a:gd name="connsiteX7" fmla="*/ 570368 w 1175442"/>
                <a:gd name="connsiteY7" fmla="*/ 381000 h 564333"/>
                <a:gd name="connsiteX8" fmla="*/ 710697 w 1175442"/>
                <a:gd name="connsiteY8" fmla="*/ 435321 h 564333"/>
                <a:gd name="connsiteX9" fmla="*/ 851026 w 1175442"/>
                <a:gd name="connsiteY9" fmla="*/ 530383 h 564333"/>
                <a:gd name="connsiteX10" fmla="*/ 977774 w 1175442"/>
                <a:gd name="connsiteY10" fmla="*/ 562070 h 564333"/>
                <a:gd name="connsiteX11" fmla="*/ 1095469 w 1175442"/>
                <a:gd name="connsiteY11" fmla="*/ 543963 h 564333"/>
                <a:gd name="connsiteX12" fmla="*/ 1109049 w 1175442"/>
                <a:gd name="connsiteY12" fmla="*/ 480588 h 564333"/>
                <a:gd name="connsiteX13" fmla="*/ 1172424 w 1175442"/>
                <a:gd name="connsiteY13" fmla="*/ 430794 h 564333"/>
                <a:gd name="connsiteX14" fmla="*/ 1127156 w 1175442"/>
                <a:gd name="connsiteY14" fmla="*/ 403634 h 564333"/>
                <a:gd name="connsiteX15" fmla="*/ 1059256 w 1175442"/>
                <a:gd name="connsiteY15" fmla="*/ 417214 h 564333"/>
                <a:gd name="connsiteX16" fmla="*/ 1045675 w 1175442"/>
                <a:gd name="connsiteY16" fmla="*/ 485115 h 564333"/>
                <a:gd name="connsiteX17" fmla="*/ 968721 w 1175442"/>
                <a:gd name="connsiteY17" fmla="*/ 390054 h 564333"/>
                <a:gd name="connsiteX18" fmla="*/ 932507 w 1175442"/>
                <a:gd name="connsiteY18" fmla="*/ 344786 h 564333"/>
                <a:gd name="connsiteX19" fmla="*/ 832919 w 1175442"/>
                <a:gd name="connsiteY19" fmla="*/ 371947 h 564333"/>
                <a:gd name="connsiteX20" fmla="*/ 787652 w 1175442"/>
                <a:gd name="connsiteY20" fmla="*/ 267832 h 564333"/>
                <a:gd name="connsiteX21" fmla="*/ 715224 w 1175442"/>
                <a:gd name="connsiteY21" fmla="*/ 240672 h 564333"/>
                <a:gd name="connsiteX22" fmla="*/ 493414 w 1175442"/>
                <a:gd name="connsiteY22" fmla="*/ 154664 h 564333"/>
                <a:gd name="connsiteX23" fmla="*/ 321398 w 1175442"/>
                <a:gd name="connsiteY23" fmla="*/ 159190 h 564333"/>
                <a:gd name="connsiteX24" fmla="*/ 289711 w 1175442"/>
                <a:gd name="connsiteY24" fmla="*/ 64129 h 564333"/>
                <a:gd name="connsiteX25" fmla="*/ 235390 w 1175442"/>
                <a:gd name="connsiteY25" fmla="*/ 9808 h 56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75442" h="564333">
                  <a:moveTo>
                    <a:pt x="235390" y="9808"/>
                  </a:moveTo>
                  <a:cubicBezTo>
                    <a:pt x="189368" y="0"/>
                    <a:pt x="84499" y="74692"/>
                    <a:pt x="45267" y="100343"/>
                  </a:cubicBezTo>
                  <a:cubicBezTo>
                    <a:pt x="6035" y="125994"/>
                    <a:pt x="0" y="139575"/>
                    <a:pt x="0" y="163717"/>
                  </a:cubicBezTo>
                  <a:cubicBezTo>
                    <a:pt x="0" y="187859"/>
                    <a:pt x="13580" y="218792"/>
                    <a:pt x="45267" y="245198"/>
                  </a:cubicBezTo>
                  <a:cubicBezTo>
                    <a:pt x="76954" y="271604"/>
                    <a:pt x="145610" y="311591"/>
                    <a:pt x="190123" y="322153"/>
                  </a:cubicBezTo>
                  <a:cubicBezTo>
                    <a:pt x="234636" y="332715"/>
                    <a:pt x="312345" y="308573"/>
                    <a:pt x="312345" y="308573"/>
                  </a:cubicBezTo>
                  <a:cubicBezTo>
                    <a:pt x="347804" y="304801"/>
                    <a:pt x="359875" y="287448"/>
                    <a:pt x="402879" y="299519"/>
                  </a:cubicBezTo>
                  <a:cubicBezTo>
                    <a:pt x="445883" y="311590"/>
                    <a:pt x="519065" y="358366"/>
                    <a:pt x="570368" y="381000"/>
                  </a:cubicBezTo>
                  <a:cubicBezTo>
                    <a:pt x="621671" y="403634"/>
                    <a:pt x="663921" y="410424"/>
                    <a:pt x="710697" y="435321"/>
                  </a:cubicBezTo>
                  <a:cubicBezTo>
                    <a:pt x="757473" y="460218"/>
                    <a:pt x="806513" y="509258"/>
                    <a:pt x="851026" y="530383"/>
                  </a:cubicBezTo>
                  <a:cubicBezTo>
                    <a:pt x="895539" y="551508"/>
                    <a:pt x="937034" y="559807"/>
                    <a:pt x="977774" y="562070"/>
                  </a:cubicBezTo>
                  <a:cubicBezTo>
                    <a:pt x="1018514" y="564333"/>
                    <a:pt x="1073590" y="557543"/>
                    <a:pt x="1095469" y="543963"/>
                  </a:cubicBezTo>
                  <a:cubicBezTo>
                    <a:pt x="1117348" y="530383"/>
                    <a:pt x="1096223" y="499449"/>
                    <a:pt x="1109049" y="480588"/>
                  </a:cubicBezTo>
                  <a:cubicBezTo>
                    <a:pt x="1121875" y="461727"/>
                    <a:pt x="1169406" y="443620"/>
                    <a:pt x="1172424" y="430794"/>
                  </a:cubicBezTo>
                  <a:cubicBezTo>
                    <a:pt x="1175442" y="417968"/>
                    <a:pt x="1146017" y="405897"/>
                    <a:pt x="1127156" y="403634"/>
                  </a:cubicBezTo>
                  <a:cubicBezTo>
                    <a:pt x="1108295" y="401371"/>
                    <a:pt x="1072836" y="403634"/>
                    <a:pt x="1059256" y="417214"/>
                  </a:cubicBezTo>
                  <a:cubicBezTo>
                    <a:pt x="1045676" y="430794"/>
                    <a:pt x="1060764" y="489642"/>
                    <a:pt x="1045675" y="485115"/>
                  </a:cubicBezTo>
                  <a:cubicBezTo>
                    <a:pt x="1030586" y="480588"/>
                    <a:pt x="968721" y="390054"/>
                    <a:pt x="968721" y="390054"/>
                  </a:cubicBezTo>
                  <a:cubicBezTo>
                    <a:pt x="949860" y="366666"/>
                    <a:pt x="955141" y="347804"/>
                    <a:pt x="932507" y="344786"/>
                  </a:cubicBezTo>
                  <a:cubicBezTo>
                    <a:pt x="909873" y="341768"/>
                    <a:pt x="857061" y="384773"/>
                    <a:pt x="832919" y="371947"/>
                  </a:cubicBezTo>
                  <a:cubicBezTo>
                    <a:pt x="808777" y="359121"/>
                    <a:pt x="807268" y="289711"/>
                    <a:pt x="787652" y="267832"/>
                  </a:cubicBezTo>
                  <a:cubicBezTo>
                    <a:pt x="768036" y="245953"/>
                    <a:pt x="764264" y="259533"/>
                    <a:pt x="715224" y="240672"/>
                  </a:cubicBezTo>
                  <a:cubicBezTo>
                    <a:pt x="666184" y="221811"/>
                    <a:pt x="559052" y="168244"/>
                    <a:pt x="493414" y="154664"/>
                  </a:cubicBezTo>
                  <a:cubicBezTo>
                    <a:pt x="427776" y="141084"/>
                    <a:pt x="355348" y="174279"/>
                    <a:pt x="321398" y="159190"/>
                  </a:cubicBezTo>
                  <a:cubicBezTo>
                    <a:pt x="287448" y="144101"/>
                    <a:pt x="304046" y="89026"/>
                    <a:pt x="289711" y="64129"/>
                  </a:cubicBezTo>
                  <a:cubicBezTo>
                    <a:pt x="275376" y="39232"/>
                    <a:pt x="275376" y="6790"/>
                    <a:pt x="235390" y="9808"/>
                  </a:cubicBezTo>
                  <a:close/>
                </a:path>
              </a:pathLst>
            </a:custGeom>
            <a:solidFill>
              <a:srgbClr val="D9969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Volný tvar 12"/>
            <p:cNvSpPr/>
            <p:nvPr/>
          </p:nvSpPr>
          <p:spPr>
            <a:xfrm>
              <a:off x="3914120" y="5016292"/>
              <a:ext cx="708433" cy="748421"/>
            </a:xfrm>
            <a:custGeom>
              <a:avLst/>
              <a:gdLst>
                <a:gd name="connsiteX0" fmla="*/ 26406 w 724277"/>
                <a:gd name="connsiteY0" fmla="*/ 90535 h 789161"/>
                <a:gd name="connsiteX1" fmla="*/ 139574 w 724277"/>
                <a:gd name="connsiteY1" fmla="*/ 45267 h 789161"/>
                <a:gd name="connsiteX2" fmla="*/ 261796 w 724277"/>
                <a:gd name="connsiteY2" fmla="*/ 63374 h 789161"/>
                <a:gd name="connsiteX3" fmla="*/ 601301 w 724277"/>
                <a:gd name="connsiteY3" fmla="*/ 425513 h 789161"/>
                <a:gd name="connsiteX4" fmla="*/ 714469 w 724277"/>
                <a:gd name="connsiteY4" fmla="*/ 620163 h 789161"/>
                <a:gd name="connsiteX5" fmla="*/ 660148 w 724277"/>
                <a:gd name="connsiteY5" fmla="*/ 769545 h 789161"/>
                <a:gd name="connsiteX6" fmla="*/ 619408 w 724277"/>
                <a:gd name="connsiteY6" fmla="*/ 737858 h 789161"/>
                <a:gd name="connsiteX7" fmla="*/ 587721 w 724277"/>
                <a:gd name="connsiteY7" fmla="*/ 688064 h 789161"/>
                <a:gd name="connsiteX8" fmla="*/ 510766 w 724277"/>
                <a:gd name="connsiteY8" fmla="*/ 620163 h 789161"/>
                <a:gd name="connsiteX9" fmla="*/ 447392 w 724277"/>
                <a:gd name="connsiteY9" fmla="*/ 570368 h 789161"/>
                <a:gd name="connsiteX10" fmla="*/ 442865 w 724277"/>
                <a:gd name="connsiteY10" fmla="*/ 516048 h 789161"/>
                <a:gd name="connsiteX11" fmla="*/ 307063 w 724277"/>
                <a:gd name="connsiteY11" fmla="*/ 457200 h 789161"/>
                <a:gd name="connsiteX12" fmla="*/ 234635 w 724277"/>
                <a:gd name="connsiteY12" fmla="*/ 321398 h 789161"/>
                <a:gd name="connsiteX13" fmla="*/ 221055 w 724277"/>
                <a:gd name="connsiteY13" fmla="*/ 262551 h 789161"/>
                <a:gd name="connsiteX14" fmla="*/ 184841 w 724277"/>
                <a:gd name="connsiteY14" fmla="*/ 230864 h 789161"/>
                <a:gd name="connsiteX15" fmla="*/ 125994 w 724277"/>
                <a:gd name="connsiteY15" fmla="*/ 298764 h 789161"/>
                <a:gd name="connsiteX16" fmla="*/ 17352 w 724277"/>
                <a:gd name="connsiteY16" fmla="*/ 248970 h 789161"/>
                <a:gd name="connsiteX17" fmla="*/ 26406 w 724277"/>
                <a:gd name="connsiteY17" fmla="*/ 90535 h 789161"/>
                <a:gd name="connsiteX0" fmla="*/ 18107 w 715978"/>
                <a:gd name="connsiteY0" fmla="*/ 90535 h 789161"/>
                <a:gd name="connsiteX1" fmla="*/ 131275 w 715978"/>
                <a:gd name="connsiteY1" fmla="*/ 45267 h 789161"/>
                <a:gd name="connsiteX2" fmla="*/ 253497 w 715978"/>
                <a:gd name="connsiteY2" fmla="*/ 63374 h 789161"/>
                <a:gd name="connsiteX3" fmla="*/ 593002 w 715978"/>
                <a:gd name="connsiteY3" fmla="*/ 425513 h 789161"/>
                <a:gd name="connsiteX4" fmla="*/ 706170 w 715978"/>
                <a:gd name="connsiteY4" fmla="*/ 620163 h 789161"/>
                <a:gd name="connsiteX5" fmla="*/ 651849 w 715978"/>
                <a:gd name="connsiteY5" fmla="*/ 769545 h 789161"/>
                <a:gd name="connsiteX6" fmla="*/ 611109 w 715978"/>
                <a:gd name="connsiteY6" fmla="*/ 737858 h 789161"/>
                <a:gd name="connsiteX7" fmla="*/ 579422 w 715978"/>
                <a:gd name="connsiteY7" fmla="*/ 688064 h 789161"/>
                <a:gd name="connsiteX8" fmla="*/ 502467 w 715978"/>
                <a:gd name="connsiteY8" fmla="*/ 620163 h 789161"/>
                <a:gd name="connsiteX9" fmla="*/ 439093 w 715978"/>
                <a:gd name="connsiteY9" fmla="*/ 570368 h 789161"/>
                <a:gd name="connsiteX10" fmla="*/ 434566 w 715978"/>
                <a:gd name="connsiteY10" fmla="*/ 516048 h 789161"/>
                <a:gd name="connsiteX11" fmla="*/ 298764 w 715978"/>
                <a:gd name="connsiteY11" fmla="*/ 457200 h 789161"/>
                <a:gd name="connsiteX12" fmla="*/ 226336 w 715978"/>
                <a:gd name="connsiteY12" fmla="*/ 321398 h 789161"/>
                <a:gd name="connsiteX13" fmla="*/ 212756 w 715978"/>
                <a:gd name="connsiteY13" fmla="*/ 262551 h 789161"/>
                <a:gd name="connsiteX14" fmla="*/ 176542 w 715978"/>
                <a:gd name="connsiteY14" fmla="*/ 230864 h 789161"/>
                <a:gd name="connsiteX15" fmla="*/ 117695 w 715978"/>
                <a:gd name="connsiteY15" fmla="*/ 298764 h 789161"/>
                <a:gd name="connsiteX16" fmla="*/ 22633 w 715978"/>
                <a:gd name="connsiteY16" fmla="*/ 239916 h 789161"/>
                <a:gd name="connsiteX17" fmla="*/ 18107 w 715978"/>
                <a:gd name="connsiteY17" fmla="*/ 90535 h 789161"/>
                <a:gd name="connsiteX0" fmla="*/ 18107 w 708433"/>
                <a:gd name="connsiteY0" fmla="*/ 90535 h 789161"/>
                <a:gd name="connsiteX1" fmla="*/ 131275 w 708433"/>
                <a:gd name="connsiteY1" fmla="*/ 45267 h 789161"/>
                <a:gd name="connsiteX2" fmla="*/ 253497 w 708433"/>
                <a:gd name="connsiteY2" fmla="*/ 63374 h 789161"/>
                <a:gd name="connsiteX3" fmla="*/ 593002 w 708433"/>
                <a:gd name="connsiteY3" fmla="*/ 425513 h 789161"/>
                <a:gd name="connsiteX4" fmla="*/ 638268 w 708433"/>
                <a:gd name="connsiteY4" fmla="*/ 511521 h 789161"/>
                <a:gd name="connsiteX5" fmla="*/ 706170 w 708433"/>
                <a:gd name="connsiteY5" fmla="*/ 620163 h 789161"/>
                <a:gd name="connsiteX6" fmla="*/ 651849 w 708433"/>
                <a:gd name="connsiteY6" fmla="*/ 769545 h 789161"/>
                <a:gd name="connsiteX7" fmla="*/ 611109 w 708433"/>
                <a:gd name="connsiteY7" fmla="*/ 737858 h 789161"/>
                <a:gd name="connsiteX8" fmla="*/ 579422 w 708433"/>
                <a:gd name="connsiteY8" fmla="*/ 688064 h 789161"/>
                <a:gd name="connsiteX9" fmla="*/ 502467 w 708433"/>
                <a:gd name="connsiteY9" fmla="*/ 620163 h 789161"/>
                <a:gd name="connsiteX10" fmla="*/ 439093 w 708433"/>
                <a:gd name="connsiteY10" fmla="*/ 570368 h 789161"/>
                <a:gd name="connsiteX11" fmla="*/ 434566 w 708433"/>
                <a:gd name="connsiteY11" fmla="*/ 516048 h 789161"/>
                <a:gd name="connsiteX12" fmla="*/ 298764 w 708433"/>
                <a:gd name="connsiteY12" fmla="*/ 457200 h 789161"/>
                <a:gd name="connsiteX13" fmla="*/ 226336 w 708433"/>
                <a:gd name="connsiteY13" fmla="*/ 321398 h 789161"/>
                <a:gd name="connsiteX14" fmla="*/ 212756 w 708433"/>
                <a:gd name="connsiteY14" fmla="*/ 262551 h 789161"/>
                <a:gd name="connsiteX15" fmla="*/ 176542 w 708433"/>
                <a:gd name="connsiteY15" fmla="*/ 230864 h 789161"/>
                <a:gd name="connsiteX16" fmla="*/ 117695 w 708433"/>
                <a:gd name="connsiteY16" fmla="*/ 298764 h 789161"/>
                <a:gd name="connsiteX17" fmla="*/ 22633 w 708433"/>
                <a:gd name="connsiteY17" fmla="*/ 239916 h 789161"/>
                <a:gd name="connsiteX18" fmla="*/ 18107 w 708433"/>
                <a:gd name="connsiteY18" fmla="*/ 90535 h 789161"/>
                <a:gd name="connsiteX0" fmla="*/ 18107 w 708433"/>
                <a:gd name="connsiteY0" fmla="*/ 49795 h 748421"/>
                <a:gd name="connsiteX1" fmla="*/ 131275 w 708433"/>
                <a:gd name="connsiteY1" fmla="*/ 4527 h 748421"/>
                <a:gd name="connsiteX2" fmla="*/ 253497 w 708433"/>
                <a:gd name="connsiteY2" fmla="*/ 22634 h 748421"/>
                <a:gd name="connsiteX3" fmla="*/ 371192 w 708433"/>
                <a:gd name="connsiteY3" fmla="*/ 108642 h 748421"/>
                <a:gd name="connsiteX4" fmla="*/ 593002 w 708433"/>
                <a:gd name="connsiteY4" fmla="*/ 384773 h 748421"/>
                <a:gd name="connsiteX5" fmla="*/ 638268 w 708433"/>
                <a:gd name="connsiteY5" fmla="*/ 470781 h 748421"/>
                <a:gd name="connsiteX6" fmla="*/ 706170 w 708433"/>
                <a:gd name="connsiteY6" fmla="*/ 579423 h 748421"/>
                <a:gd name="connsiteX7" fmla="*/ 651849 w 708433"/>
                <a:gd name="connsiteY7" fmla="*/ 728805 h 748421"/>
                <a:gd name="connsiteX8" fmla="*/ 611109 w 708433"/>
                <a:gd name="connsiteY8" fmla="*/ 697118 h 748421"/>
                <a:gd name="connsiteX9" fmla="*/ 579422 w 708433"/>
                <a:gd name="connsiteY9" fmla="*/ 647324 h 748421"/>
                <a:gd name="connsiteX10" fmla="*/ 502467 w 708433"/>
                <a:gd name="connsiteY10" fmla="*/ 579423 h 748421"/>
                <a:gd name="connsiteX11" fmla="*/ 439093 w 708433"/>
                <a:gd name="connsiteY11" fmla="*/ 529628 h 748421"/>
                <a:gd name="connsiteX12" fmla="*/ 434566 w 708433"/>
                <a:gd name="connsiteY12" fmla="*/ 475308 h 748421"/>
                <a:gd name="connsiteX13" fmla="*/ 298764 w 708433"/>
                <a:gd name="connsiteY13" fmla="*/ 416460 h 748421"/>
                <a:gd name="connsiteX14" fmla="*/ 226336 w 708433"/>
                <a:gd name="connsiteY14" fmla="*/ 280658 h 748421"/>
                <a:gd name="connsiteX15" fmla="*/ 212756 w 708433"/>
                <a:gd name="connsiteY15" fmla="*/ 221811 h 748421"/>
                <a:gd name="connsiteX16" fmla="*/ 176542 w 708433"/>
                <a:gd name="connsiteY16" fmla="*/ 190124 h 748421"/>
                <a:gd name="connsiteX17" fmla="*/ 117695 w 708433"/>
                <a:gd name="connsiteY17" fmla="*/ 258024 h 748421"/>
                <a:gd name="connsiteX18" fmla="*/ 22633 w 708433"/>
                <a:gd name="connsiteY18" fmla="*/ 199176 h 748421"/>
                <a:gd name="connsiteX19" fmla="*/ 18107 w 708433"/>
                <a:gd name="connsiteY19" fmla="*/ 49795 h 748421"/>
                <a:gd name="connsiteX0" fmla="*/ 18107 w 708433"/>
                <a:gd name="connsiteY0" fmla="*/ 49795 h 748421"/>
                <a:gd name="connsiteX1" fmla="*/ 131275 w 708433"/>
                <a:gd name="connsiteY1" fmla="*/ 4527 h 748421"/>
                <a:gd name="connsiteX2" fmla="*/ 253497 w 708433"/>
                <a:gd name="connsiteY2" fmla="*/ 22634 h 748421"/>
                <a:gd name="connsiteX3" fmla="*/ 366665 w 708433"/>
                <a:gd name="connsiteY3" fmla="*/ 122222 h 748421"/>
                <a:gd name="connsiteX4" fmla="*/ 593002 w 708433"/>
                <a:gd name="connsiteY4" fmla="*/ 384773 h 748421"/>
                <a:gd name="connsiteX5" fmla="*/ 638268 w 708433"/>
                <a:gd name="connsiteY5" fmla="*/ 470781 h 748421"/>
                <a:gd name="connsiteX6" fmla="*/ 706170 w 708433"/>
                <a:gd name="connsiteY6" fmla="*/ 579423 h 748421"/>
                <a:gd name="connsiteX7" fmla="*/ 651849 w 708433"/>
                <a:gd name="connsiteY7" fmla="*/ 728805 h 748421"/>
                <a:gd name="connsiteX8" fmla="*/ 611109 w 708433"/>
                <a:gd name="connsiteY8" fmla="*/ 697118 h 748421"/>
                <a:gd name="connsiteX9" fmla="*/ 579422 w 708433"/>
                <a:gd name="connsiteY9" fmla="*/ 647324 h 748421"/>
                <a:gd name="connsiteX10" fmla="*/ 502467 w 708433"/>
                <a:gd name="connsiteY10" fmla="*/ 579423 h 748421"/>
                <a:gd name="connsiteX11" fmla="*/ 439093 w 708433"/>
                <a:gd name="connsiteY11" fmla="*/ 529628 h 748421"/>
                <a:gd name="connsiteX12" fmla="*/ 434566 w 708433"/>
                <a:gd name="connsiteY12" fmla="*/ 475308 h 748421"/>
                <a:gd name="connsiteX13" fmla="*/ 298764 w 708433"/>
                <a:gd name="connsiteY13" fmla="*/ 416460 h 748421"/>
                <a:gd name="connsiteX14" fmla="*/ 226336 w 708433"/>
                <a:gd name="connsiteY14" fmla="*/ 280658 h 748421"/>
                <a:gd name="connsiteX15" fmla="*/ 212756 w 708433"/>
                <a:gd name="connsiteY15" fmla="*/ 221811 h 748421"/>
                <a:gd name="connsiteX16" fmla="*/ 176542 w 708433"/>
                <a:gd name="connsiteY16" fmla="*/ 190124 h 748421"/>
                <a:gd name="connsiteX17" fmla="*/ 117695 w 708433"/>
                <a:gd name="connsiteY17" fmla="*/ 258024 h 748421"/>
                <a:gd name="connsiteX18" fmla="*/ 22633 w 708433"/>
                <a:gd name="connsiteY18" fmla="*/ 199176 h 748421"/>
                <a:gd name="connsiteX19" fmla="*/ 18107 w 708433"/>
                <a:gd name="connsiteY19" fmla="*/ 49795 h 748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08433" h="748421">
                  <a:moveTo>
                    <a:pt x="18107" y="49795"/>
                  </a:moveTo>
                  <a:cubicBezTo>
                    <a:pt x="36214" y="17354"/>
                    <a:pt x="92044" y="9054"/>
                    <a:pt x="131275" y="4527"/>
                  </a:cubicBezTo>
                  <a:cubicBezTo>
                    <a:pt x="170506" y="0"/>
                    <a:pt x="214265" y="3018"/>
                    <a:pt x="253497" y="22634"/>
                  </a:cubicBezTo>
                  <a:cubicBezTo>
                    <a:pt x="292729" y="42250"/>
                    <a:pt x="310081" y="61866"/>
                    <a:pt x="366665" y="122222"/>
                  </a:cubicBezTo>
                  <a:cubicBezTo>
                    <a:pt x="423249" y="182578"/>
                    <a:pt x="547735" y="326680"/>
                    <a:pt x="593002" y="384773"/>
                  </a:cubicBezTo>
                  <a:cubicBezTo>
                    <a:pt x="638269" y="442866"/>
                    <a:pt x="619407" y="438339"/>
                    <a:pt x="638268" y="470781"/>
                  </a:cubicBezTo>
                  <a:cubicBezTo>
                    <a:pt x="657129" y="503223"/>
                    <a:pt x="703907" y="536419"/>
                    <a:pt x="706170" y="579423"/>
                  </a:cubicBezTo>
                  <a:cubicBezTo>
                    <a:pt x="708433" y="622427"/>
                    <a:pt x="667693" y="709189"/>
                    <a:pt x="651849" y="728805"/>
                  </a:cubicBezTo>
                  <a:cubicBezTo>
                    <a:pt x="636005" y="748421"/>
                    <a:pt x="623180" y="710698"/>
                    <a:pt x="611109" y="697118"/>
                  </a:cubicBezTo>
                  <a:cubicBezTo>
                    <a:pt x="599038" y="683538"/>
                    <a:pt x="597529" y="666940"/>
                    <a:pt x="579422" y="647324"/>
                  </a:cubicBezTo>
                  <a:cubicBezTo>
                    <a:pt x="561315" y="627708"/>
                    <a:pt x="525855" y="599039"/>
                    <a:pt x="502467" y="579423"/>
                  </a:cubicBezTo>
                  <a:cubicBezTo>
                    <a:pt x="479079" y="559807"/>
                    <a:pt x="450410" y="546980"/>
                    <a:pt x="439093" y="529628"/>
                  </a:cubicBezTo>
                  <a:cubicBezTo>
                    <a:pt x="427776" y="512276"/>
                    <a:pt x="457954" y="494169"/>
                    <a:pt x="434566" y="475308"/>
                  </a:cubicBezTo>
                  <a:cubicBezTo>
                    <a:pt x="411178" y="456447"/>
                    <a:pt x="333469" y="448902"/>
                    <a:pt x="298764" y="416460"/>
                  </a:cubicBezTo>
                  <a:cubicBezTo>
                    <a:pt x="264059" y="384018"/>
                    <a:pt x="240671" y="313100"/>
                    <a:pt x="226336" y="280658"/>
                  </a:cubicBezTo>
                  <a:cubicBezTo>
                    <a:pt x="212001" y="248216"/>
                    <a:pt x="221055" y="236900"/>
                    <a:pt x="212756" y="221811"/>
                  </a:cubicBezTo>
                  <a:cubicBezTo>
                    <a:pt x="204457" y="206722"/>
                    <a:pt x="192385" y="184089"/>
                    <a:pt x="176542" y="190124"/>
                  </a:cubicBezTo>
                  <a:cubicBezTo>
                    <a:pt x="160699" y="196159"/>
                    <a:pt x="143346" y="256515"/>
                    <a:pt x="117695" y="258024"/>
                  </a:cubicBezTo>
                  <a:cubicBezTo>
                    <a:pt x="92044" y="259533"/>
                    <a:pt x="39985" y="233881"/>
                    <a:pt x="22633" y="199176"/>
                  </a:cubicBezTo>
                  <a:cubicBezTo>
                    <a:pt x="5281" y="164471"/>
                    <a:pt x="0" y="82236"/>
                    <a:pt x="18107" y="49795"/>
                  </a:cubicBezTo>
                  <a:close/>
                </a:path>
              </a:pathLst>
            </a:custGeom>
            <a:solidFill>
              <a:srgbClr val="D9969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9242085" y="4068841"/>
              <a:ext cx="318379" cy="231472"/>
            </a:xfrm>
            <a:custGeom>
              <a:avLst/>
              <a:gdLst>
                <a:gd name="connsiteX0" fmla="*/ 27160 w 318379"/>
                <a:gd name="connsiteY0" fmla="*/ 116941 h 261042"/>
                <a:gd name="connsiteX1" fmla="*/ 140328 w 318379"/>
                <a:gd name="connsiteY1" fmla="*/ 30933 h 261042"/>
                <a:gd name="connsiteX2" fmla="*/ 276130 w 318379"/>
                <a:gd name="connsiteY2" fmla="*/ 12826 h 261042"/>
                <a:gd name="connsiteX3" fmla="*/ 303290 w 318379"/>
                <a:gd name="connsiteY3" fmla="*/ 107887 h 261042"/>
                <a:gd name="connsiteX4" fmla="*/ 307817 w 318379"/>
                <a:gd name="connsiteY4" fmla="*/ 180315 h 261042"/>
                <a:gd name="connsiteX5" fmla="*/ 239916 w 318379"/>
                <a:gd name="connsiteY5" fmla="*/ 239162 h 261042"/>
                <a:gd name="connsiteX6" fmla="*/ 122221 w 318379"/>
                <a:gd name="connsiteY6" fmla="*/ 252743 h 261042"/>
                <a:gd name="connsiteX7" fmla="*/ 58847 w 318379"/>
                <a:gd name="connsiteY7" fmla="*/ 252743 h 261042"/>
                <a:gd name="connsiteX8" fmla="*/ 9053 w 318379"/>
                <a:gd name="connsiteY8" fmla="*/ 202948 h 261042"/>
                <a:gd name="connsiteX9" fmla="*/ 27160 w 318379"/>
                <a:gd name="connsiteY9" fmla="*/ 116941 h 261042"/>
                <a:gd name="connsiteX0" fmla="*/ 27160 w 318379"/>
                <a:gd name="connsiteY0" fmla="*/ 114666 h 258767"/>
                <a:gd name="connsiteX1" fmla="*/ 147152 w 318379"/>
                <a:gd name="connsiteY1" fmla="*/ 42306 h 258767"/>
                <a:gd name="connsiteX2" fmla="*/ 276130 w 318379"/>
                <a:gd name="connsiteY2" fmla="*/ 10551 h 258767"/>
                <a:gd name="connsiteX3" fmla="*/ 303290 w 318379"/>
                <a:gd name="connsiteY3" fmla="*/ 105612 h 258767"/>
                <a:gd name="connsiteX4" fmla="*/ 307817 w 318379"/>
                <a:gd name="connsiteY4" fmla="*/ 178040 h 258767"/>
                <a:gd name="connsiteX5" fmla="*/ 239916 w 318379"/>
                <a:gd name="connsiteY5" fmla="*/ 236887 h 258767"/>
                <a:gd name="connsiteX6" fmla="*/ 122221 w 318379"/>
                <a:gd name="connsiteY6" fmla="*/ 250468 h 258767"/>
                <a:gd name="connsiteX7" fmla="*/ 58847 w 318379"/>
                <a:gd name="connsiteY7" fmla="*/ 250468 h 258767"/>
                <a:gd name="connsiteX8" fmla="*/ 9053 w 318379"/>
                <a:gd name="connsiteY8" fmla="*/ 200673 h 258767"/>
                <a:gd name="connsiteX9" fmla="*/ 27160 w 318379"/>
                <a:gd name="connsiteY9" fmla="*/ 114666 h 258767"/>
                <a:gd name="connsiteX0" fmla="*/ 27160 w 318379"/>
                <a:gd name="connsiteY0" fmla="*/ 87371 h 231472"/>
                <a:gd name="connsiteX1" fmla="*/ 147152 w 318379"/>
                <a:gd name="connsiteY1" fmla="*/ 15011 h 231472"/>
                <a:gd name="connsiteX2" fmla="*/ 262483 w 318379"/>
                <a:gd name="connsiteY2" fmla="*/ 10551 h 231472"/>
                <a:gd name="connsiteX3" fmla="*/ 303290 w 318379"/>
                <a:gd name="connsiteY3" fmla="*/ 78317 h 231472"/>
                <a:gd name="connsiteX4" fmla="*/ 307817 w 318379"/>
                <a:gd name="connsiteY4" fmla="*/ 150745 h 231472"/>
                <a:gd name="connsiteX5" fmla="*/ 239916 w 318379"/>
                <a:gd name="connsiteY5" fmla="*/ 209592 h 231472"/>
                <a:gd name="connsiteX6" fmla="*/ 122221 w 318379"/>
                <a:gd name="connsiteY6" fmla="*/ 223173 h 231472"/>
                <a:gd name="connsiteX7" fmla="*/ 58847 w 318379"/>
                <a:gd name="connsiteY7" fmla="*/ 223173 h 231472"/>
                <a:gd name="connsiteX8" fmla="*/ 9053 w 318379"/>
                <a:gd name="connsiteY8" fmla="*/ 173378 h 231472"/>
                <a:gd name="connsiteX9" fmla="*/ 27160 w 318379"/>
                <a:gd name="connsiteY9" fmla="*/ 87371 h 23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379" h="231472">
                  <a:moveTo>
                    <a:pt x="27160" y="87371"/>
                  </a:moveTo>
                  <a:cubicBezTo>
                    <a:pt x="50177" y="60976"/>
                    <a:pt x="107932" y="27814"/>
                    <a:pt x="147152" y="15011"/>
                  </a:cubicBezTo>
                  <a:cubicBezTo>
                    <a:pt x="186372" y="2208"/>
                    <a:pt x="236460" y="0"/>
                    <a:pt x="262483" y="10551"/>
                  </a:cubicBezTo>
                  <a:cubicBezTo>
                    <a:pt x="288506" y="21102"/>
                    <a:pt x="295734" y="54951"/>
                    <a:pt x="303290" y="78317"/>
                  </a:cubicBezTo>
                  <a:cubicBezTo>
                    <a:pt x="310846" y="101683"/>
                    <a:pt x="318379" y="128866"/>
                    <a:pt x="307817" y="150745"/>
                  </a:cubicBezTo>
                  <a:cubicBezTo>
                    <a:pt x="297255" y="172624"/>
                    <a:pt x="270849" y="197521"/>
                    <a:pt x="239916" y="209592"/>
                  </a:cubicBezTo>
                  <a:cubicBezTo>
                    <a:pt x="208983" y="221663"/>
                    <a:pt x="152399" y="220910"/>
                    <a:pt x="122221" y="223173"/>
                  </a:cubicBezTo>
                  <a:cubicBezTo>
                    <a:pt x="92043" y="225436"/>
                    <a:pt x="77708" y="231472"/>
                    <a:pt x="58847" y="223173"/>
                  </a:cubicBezTo>
                  <a:cubicBezTo>
                    <a:pt x="39986" y="214874"/>
                    <a:pt x="18106" y="193748"/>
                    <a:pt x="9053" y="173378"/>
                  </a:cubicBezTo>
                  <a:cubicBezTo>
                    <a:pt x="0" y="153008"/>
                    <a:pt x="4143" y="113766"/>
                    <a:pt x="27160" y="87371"/>
                  </a:cubicBezTo>
                  <a:close/>
                </a:path>
              </a:pathLst>
            </a:custGeom>
            <a:solidFill>
              <a:srgbClr val="E0AD8E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Volný tvar 15"/>
            <p:cNvSpPr/>
            <p:nvPr/>
          </p:nvSpPr>
          <p:spPr>
            <a:xfrm>
              <a:off x="4338555" y="2228040"/>
              <a:ext cx="340918" cy="319776"/>
            </a:xfrm>
            <a:custGeom>
              <a:avLst/>
              <a:gdLst>
                <a:gd name="connsiteX0" fmla="*/ 29070 w 340918"/>
                <a:gd name="connsiteY0" fmla="*/ 92497 h 318895"/>
                <a:gd name="connsiteX1" fmla="*/ 2643 w 340918"/>
                <a:gd name="connsiteY1" fmla="*/ 203494 h 318895"/>
                <a:gd name="connsiteX2" fmla="*/ 34356 w 340918"/>
                <a:gd name="connsiteY2" fmla="*/ 309205 h 318895"/>
                <a:gd name="connsiteX3" fmla="*/ 177066 w 340918"/>
                <a:gd name="connsiteY3" fmla="*/ 261635 h 318895"/>
                <a:gd name="connsiteX4" fmla="*/ 288062 w 340918"/>
                <a:gd name="connsiteY4" fmla="*/ 166495 h 318895"/>
                <a:gd name="connsiteX5" fmla="*/ 340918 w 340918"/>
                <a:gd name="connsiteY5" fmla="*/ 71355 h 318895"/>
                <a:gd name="connsiteX6" fmla="*/ 288062 w 340918"/>
                <a:gd name="connsiteY6" fmla="*/ 13214 h 318895"/>
                <a:gd name="connsiteX7" fmla="*/ 177066 w 340918"/>
                <a:gd name="connsiteY7" fmla="*/ 13214 h 318895"/>
                <a:gd name="connsiteX8" fmla="*/ 29070 w 340918"/>
                <a:gd name="connsiteY8" fmla="*/ 92497 h 318895"/>
                <a:gd name="connsiteX0" fmla="*/ 50212 w 340918"/>
                <a:gd name="connsiteY0" fmla="*/ 98664 h 319776"/>
                <a:gd name="connsiteX1" fmla="*/ 2643 w 340918"/>
                <a:gd name="connsiteY1" fmla="*/ 204375 h 319776"/>
                <a:gd name="connsiteX2" fmla="*/ 34356 w 340918"/>
                <a:gd name="connsiteY2" fmla="*/ 310086 h 319776"/>
                <a:gd name="connsiteX3" fmla="*/ 177066 w 340918"/>
                <a:gd name="connsiteY3" fmla="*/ 262516 h 319776"/>
                <a:gd name="connsiteX4" fmla="*/ 288062 w 340918"/>
                <a:gd name="connsiteY4" fmla="*/ 167376 h 319776"/>
                <a:gd name="connsiteX5" fmla="*/ 340918 w 340918"/>
                <a:gd name="connsiteY5" fmla="*/ 72236 h 319776"/>
                <a:gd name="connsiteX6" fmla="*/ 288062 w 340918"/>
                <a:gd name="connsiteY6" fmla="*/ 14095 h 319776"/>
                <a:gd name="connsiteX7" fmla="*/ 177066 w 340918"/>
                <a:gd name="connsiteY7" fmla="*/ 14095 h 319776"/>
                <a:gd name="connsiteX8" fmla="*/ 50212 w 340918"/>
                <a:gd name="connsiteY8" fmla="*/ 98664 h 31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0918" h="319776">
                  <a:moveTo>
                    <a:pt x="50212" y="98664"/>
                  </a:moveTo>
                  <a:cubicBezTo>
                    <a:pt x="21142" y="130377"/>
                    <a:pt x="5286" y="169138"/>
                    <a:pt x="2643" y="204375"/>
                  </a:cubicBezTo>
                  <a:cubicBezTo>
                    <a:pt x="0" y="239612"/>
                    <a:pt x="5286" y="300396"/>
                    <a:pt x="34356" y="310086"/>
                  </a:cubicBezTo>
                  <a:cubicBezTo>
                    <a:pt x="63427" y="319776"/>
                    <a:pt x="134782" y="286301"/>
                    <a:pt x="177066" y="262516"/>
                  </a:cubicBezTo>
                  <a:cubicBezTo>
                    <a:pt x="219350" y="238731"/>
                    <a:pt x="260753" y="199089"/>
                    <a:pt x="288062" y="167376"/>
                  </a:cubicBezTo>
                  <a:cubicBezTo>
                    <a:pt x="315371" y="135663"/>
                    <a:pt x="340918" y="97783"/>
                    <a:pt x="340918" y="72236"/>
                  </a:cubicBezTo>
                  <a:cubicBezTo>
                    <a:pt x="340918" y="46689"/>
                    <a:pt x="315371" y="23785"/>
                    <a:pt x="288062" y="14095"/>
                  </a:cubicBezTo>
                  <a:cubicBezTo>
                    <a:pt x="260753" y="4405"/>
                    <a:pt x="216708" y="0"/>
                    <a:pt x="177066" y="14095"/>
                  </a:cubicBezTo>
                  <a:cubicBezTo>
                    <a:pt x="137424" y="28190"/>
                    <a:pt x="79282" y="66951"/>
                    <a:pt x="50212" y="98664"/>
                  </a:cubicBezTo>
                  <a:close/>
                </a:path>
              </a:pathLst>
            </a:custGeom>
            <a:solidFill>
              <a:srgbClr val="8EB4E3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Volný tvar 16"/>
            <p:cNvSpPr/>
            <p:nvPr/>
          </p:nvSpPr>
          <p:spPr>
            <a:xfrm>
              <a:off x="6403080" y="3742525"/>
              <a:ext cx="863221" cy="514065"/>
            </a:xfrm>
            <a:custGeom>
              <a:avLst/>
              <a:gdLst>
                <a:gd name="connsiteX0" fmla="*/ 327545 w 890516"/>
                <a:gd name="connsiteY0" fmla="*/ 258170 h 527713"/>
                <a:gd name="connsiteX1" fmla="*/ 354841 w 890516"/>
                <a:gd name="connsiteY1" fmla="*/ 39806 h 527713"/>
                <a:gd name="connsiteX2" fmla="*/ 559557 w 890516"/>
                <a:gd name="connsiteY2" fmla="*/ 19334 h 527713"/>
                <a:gd name="connsiteX3" fmla="*/ 784745 w 890516"/>
                <a:gd name="connsiteY3" fmla="*/ 94397 h 527713"/>
                <a:gd name="connsiteX4" fmla="*/ 873456 w 890516"/>
                <a:gd name="connsiteY4" fmla="*/ 169459 h 527713"/>
                <a:gd name="connsiteX5" fmla="*/ 832513 w 890516"/>
                <a:gd name="connsiteY5" fmla="*/ 285465 h 527713"/>
                <a:gd name="connsiteX6" fmla="*/ 525438 w 890516"/>
                <a:gd name="connsiteY6" fmla="*/ 374176 h 527713"/>
                <a:gd name="connsiteX7" fmla="*/ 238835 w 890516"/>
                <a:gd name="connsiteY7" fmla="*/ 490182 h 527713"/>
                <a:gd name="connsiteX8" fmla="*/ 122829 w 890516"/>
                <a:gd name="connsiteY8" fmla="*/ 524301 h 527713"/>
                <a:gd name="connsiteX9" fmla="*/ 20471 w 890516"/>
                <a:gd name="connsiteY9" fmla="*/ 510653 h 527713"/>
                <a:gd name="connsiteX10" fmla="*/ 27295 w 890516"/>
                <a:gd name="connsiteY10" fmla="*/ 449239 h 527713"/>
                <a:gd name="connsiteX11" fmla="*/ 184244 w 890516"/>
                <a:gd name="connsiteY11" fmla="*/ 346880 h 527713"/>
                <a:gd name="connsiteX12" fmla="*/ 327545 w 890516"/>
                <a:gd name="connsiteY12" fmla="*/ 258170 h 527713"/>
                <a:gd name="connsiteX0" fmla="*/ 327545 w 890516"/>
                <a:gd name="connsiteY0" fmla="*/ 245660 h 515203"/>
                <a:gd name="connsiteX1" fmla="*/ 375313 w 890516"/>
                <a:gd name="connsiteY1" fmla="*/ 40944 h 515203"/>
                <a:gd name="connsiteX2" fmla="*/ 559557 w 890516"/>
                <a:gd name="connsiteY2" fmla="*/ 6824 h 515203"/>
                <a:gd name="connsiteX3" fmla="*/ 784745 w 890516"/>
                <a:gd name="connsiteY3" fmla="*/ 81887 h 515203"/>
                <a:gd name="connsiteX4" fmla="*/ 873456 w 890516"/>
                <a:gd name="connsiteY4" fmla="*/ 156949 h 515203"/>
                <a:gd name="connsiteX5" fmla="*/ 832513 w 890516"/>
                <a:gd name="connsiteY5" fmla="*/ 272955 h 515203"/>
                <a:gd name="connsiteX6" fmla="*/ 525438 w 890516"/>
                <a:gd name="connsiteY6" fmla="*/ 361666 h 515203"/>
                <a:gd name="connsiteX7" fmla="*/ 238835 w 890516"/>
                <a:gd name="connsiteY7" fmla="*/ 477672 h 515203"/>
                <a:gd name="connsiteX8" fmla="*/ 122829 w 890516"/>
                <a:gd name="connsiteY8" fmla="*/ 511791 h 515203"/>
                <a:gd name="connsiteX9" fmla="*/ 20471 w 890516"/>
                <a:gd name="connsiteY9" fmla="*/ 498143 h 515203"/>
                <a:gd name="connsiteX10" fmla="*/ 27295 w 890516"/>
                <a:gd name="connsiteY10" fmla="*/ 436729 h 515203"/>
                <a:gd name="connsiteX11" fmla="*/ 184244 w 890516"/>
                <a:gd name="connsiteY11" fmla="*/ 334370 h 515203"/>
                <a:gd name="connsiteX12" fmla="*/ 327545 w 890516"/>
                <a:gd name="connsiteY12" fmla="*/ 245660 h 515203"/>
                <a:gd name="connsiteX0" fmla="*/ 320722 w 883693"/>
                <a:gd name="connsiteY0" fmla="*/ 245660 h 514065"/>
                <a:gd name="connsiteX1" fmla="*/ 368490 w 883693"/>
                <a:gd name="connsiteY1" fmla="*/ 40944 h 514065"/>
                <a:gd name="connsiteX2" fmla="*/ 552734 w 883693"/>
                <a:gd name="connsiteY2" fmla="*/ 6824 h 514065"/>
                <a:gd name="connsiteX3" fmla="*/ 777922 w 883693"/>
                <a:gd name="connsiteY3" fmla="*/ 81887 h 514065"/>
                <a:gd name="connsiteX4" fmla="*/ 866633 w 883693"/>
                <a:gd name="connsiteY4" fmla="*/ 156949 h 514065"/>
                <a:gd name="connsiteX5" fmla="*/ 825690 w 883693"/>
                <a:gd name="connsiteY5" fmla="*/ 272955 h 514065"/>
                <a:gd name="connsiteX6" fmla="*/ 518615 w 883693"/>
                <a:gd name="connsiteY6" fmla="*/ 361666 h 514065"/>
                <a:gd name="connsiteX7" fmla="*/ 232012 w 883693"/>
                <a:gd name="connsiteY7" fmla="*/ 477672 h 514065"/>
                <a:gd name="connsiteX8" fmla="*/ 116006 w 883693"/>
                <a:gd name="connsiteY8" fmla="*/ 511791 h 514065"/>
                <a:gd name="connsiteX9" fmla="*/ 54591 w 883693"/>
                <a:gd name="connsiteY9" fmla="*/ 491319 h 514065"/>
                <a:gd name="connsiteX10" fmla="*/ 20472 w 883693"/>
                <a:gd name="connsiteY10" fmla="*/ 436729 h 514065"/>
                <a:gd name="connsiteX11" fmla="*/ 177421 w 883693"/>
                <a:gd name="connsiteY11" fmla="*/ 334370 h 514065"/>
                <a:gd name="connsiteX12" fmla="*/ 320722 w 883693"/>
                <a:gd name="connsiteY12" fmla="*/ 245660 h 514065"/>
                <a:gd name="connsiteX0" fmla="*/ 300250 w 863221"/>
                <a:gd name="connsiteY0" fmla="*/ 245660 h 514065"/>
                <a:gd name="connsiteX1" fmla="*/ 348018 w 863221"/>
                <a:gd name="connsiteY1" fmla="*/ 40944 h 514065"/>
                <a:gd name="connsiteX2" fmla="*/ 532262 w 863221"/>
                <a:gd name="connsiteY2" fmla="*/ 6824 h 514065"/>
                <a:gd name="connsiteX3" fmla="*/ 757450 w 863221"/>
                <a:gd name="connsiteY3" fmla="*/ 81887 h 514065"/>
                <a:gd name="connsiteX4" fmla="*/ 846161 w 863221"/>
                <a:gd name="connsiteY4" fmla="*/ 156949 h 514065"/>
                <a:gd name="connsiteX5" fmla="*/ 805218 w 863221"/>
                <a:gd name="connsiteY5" fmla="*/ 272955 h 514065"/>
                <a:gd name="connsiteX6" fmla="*/ 498143 w 863221"/>
                <a:gd name="connsiteY6" fmla="*/ 361666 h 514065"/>
                <a:gd name="connsiteX7" fmla="*/ 211540 w 863221"/>
                <a:gd name="connsiteY7" fmla="*/ 477672 h 514065"/>
                <a:gd name="connsiteX8" fmla="*/ 95534 w 863221"/>
                <a:gd name="connsiteY8" fmla="*/ 511791 h 514065"/>
                <a:gd name="connsiteX9" fmla="*/ 34119 w 863221"/>
                <a:gd name="connsiteY9" fmla="*/ 491319 h 514065"/>
                <a:gd name="connsiteX10" fmla="*/ 20472 w 863221"/>
                <a:gd name="connsiteY10" fmla="*/ 436729 h 514065"/>
                <a:gd name="connsiteX11" fmla="*/ 156949 w 863221"/>
                <a:gd name="connsiteY11" fmla="*/ 334370 h 514065"/>
                <a:gd name="connsiteX12" fmla="*/ 300250 w 863221"/>
                <a:gd name="connsiteY12" fmla="*/ 245660 h 514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3221" h="514065">
                  <a:moveTo>
                    <a:pt x="300250" y="245660"/>
                  </a:moveTo>
                  <a:cubicBezTo>
                    <a:pt x="332095" y="196756"/>
                    <a:pt x="309349" y="80750"/>
                    <a:pt x="348018" y="40944"/>
                  </a:cubicBezTo>
                  <a:cubicBezTo>
                    <a:pt x="386687" y="1138"/>
                    <a:pt x="464023" y="0"/>
                    <a:pt x="532262" y="6824"/>
                  </a:cubicBezTo>
                  <a:cubicBezTo>
                    <a:pt x="600501" y="13648"/>
                    <a:pt x="705134" y="56866"/>
                    <a:pt x="757450" y="81887"/>
                  </a:cubicBezTo>
                  <a:cubicBezTo>
                    <a:pt x="809766" y="106908"/>
                    <a:pt x="838200" y="125104"/>
                    <a:pt x="846161" y="156949"/>
                  </a:cubicBezTo>
                  <a:cubicBezTo>
                    <a:pt x="854122" y="188794"/>
                    <a:pt x="863221" y="238836"/>
                    <a:pt x="805218" y="272955"/>
                  </a:cubicBezTo>
                  <a:cubicBezTo>
                    <a:pt x="747215" y="307075"/>
                    <a:pt x="597089" y="327547"/>
                    <a:pt x="498143" y="361666"/>
                  </a:cubicBezTo>
                  <a:cubicBezTo>
                    <a:pt x="399197" y="395785"/>
                    <a:pt x="278641" y="452651"/>
                    <a:pt x="211540" y="477672"/>
                  </a:cubicBezTo>
                  <a:cubicBezTo>
                    <a:pt x="144439" y="502693"/>
                    <a:pt x="125104" y="509517"/>
                    <a:pt x="95534" y="511791"/>
                  </a:cubicBezTo>
                  <a:cubicBezTo>
                    <a:pt x="65964" y="514065"/>
                    <a:pt x="46629" y="503829"/>
                    <a:pt x="34119" y="491319"/>
                  </a:cubicBezTo>
                  <a:cubicBezTo>
                    <a:pt x="21609" y="478809"/>
                    <a:pt x="0" y="462887"/>
                    <a:pt x="20472" y="436729"/>
                  </a:cubicBezTo>
                  <a:cubicBezTo>
                    <a:pt x="40944" y="410571"/>
                    <a:pt x="110319" y="366215"/>
                    <a:pt x="156949" y="334370"/>
                  </a:cubicBezTo>
                  <a:cubicBezTo>
                    <a:pt x="203579" y="302525"/>
                    <a:pt x="268405" y="294564"/>
                    <a:pt x="300250" y="245660"/>
                  </a:cubicBezTo>
                  <a:close/>
                </a:path>
              </a:pathLst>
            </a:custGeom>
            <a:solidFill>
              <a:srgbClr val="E0AD8E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" name="Volný tvar 17"/>
            <p:cNvSpPr/>
            <p:nvPr/>
          </p:nvSpPr>
          <p:spPr>
            <a:xfrm>
              <a:off x="7910020" y="3038525"/>
              <a:ext cx="425355" cy="312760"/>
            </a:xfrm>
            <a:custGeom>
              <a:avLst/>
              <a:gdLst>
                <a:gd name="connsiteX0" fmla="*/ 23884 w 468573"/>
                <a:gd name="connsiteY0" fmla="*/ 123966 h 330958"/>
                <a:gd name="connsiteX1" fmla="*/ 71651 w 468573"/>
                <a:gd name="connsiteY1" fmla="*/ 267268 h 330958"/>
                <a:gd name="connsiteX2" fmla="*/ 269544 w 468573"/>
                <a:gd name="connsiteY2" fmla="*/ 294563 h 330958"/>
                <a:gd name="connsiteX3" fmla="*/ 399198 w 468573"/>
                <a:gd name="connsiteY3" fmla="*/ 321859 h 330958"/>
                <a:gd name="connsiteX4" fmla="*/ 467436 w 468573"/>
                <a:gd name="connsiteY4" fmla="*/ 239972 h 330958"/>
                <a:gd name="connsiteX5" fmla="*/ 392374 w 468573"/>
                <a:gd name="connsiteY5" fmla="*/ 130790 h 330958"/>
                <a:gd name="connsiteX6" fmla="*/ 214953 w 468573"/>
                <a:gd name="connsiteY6" fmla="*/ 1137 h 330958"/>
                <a:gd name="connsiteX7" fmla="*/ 23884 w 468573"/>
                <a:gd name="connsiteY7" fmla="*/ 123966 h 330958"/>
                <a:gd name="connsiteX0" fmla="*/ 23884 w 448101"/>
                <a:gd name="connsiteY0" fmla="*/ 123966 h 330958"/>
                <a:gd name="connsiteX1" fmla="*/ 51179 w 448101"/>
                <a:gd name="connsiteY1" fmla="*/ 267268 h 330958"/>
                <a:gd name="connsiteX2" fmla="*/ 249072 w 448101"/>
                <a:gd name="connsiteY2" fmla="*/ 294563 h 330958"/>
                <a:gd name="connsiteX3" fmla="*/ 378726 w 448101"/>
                <a:gd name="connsiteY3" fmla="*/ 321859 h 330958"/>
                <a:gd name="connsiteX4" fmla="*/ 446964 w 448101"/>
                <a:gd name="connsiteY4" fmla="*/ 239972 h 330958"/>
                <a:gd name="connsiteX5" fmla="*/ 371902 w 448101"/>
                <a:gd name="connsiteY5" fmla="*/ 130790 h 330958"/>
                <a:gd name="connsiteX6" fmla="*/ 194481 w 448101"/>
                <a:gd name="connsiteY6" fmla="*/ 1137 h 330958"/>
                <a:gd name="connsiteX7" fmla="*/ 23884 w 448101"/>
                <a:gd name="connsiteY7" fmla="*/ 123966 h 330958"/>
                <a:gd name="connsiteX0" fmla="*/ 21609 w 445826"/>
                <a:gd name="connsiteY0" fmla="*/ 123966 h 330958"/>
                <a:gd name="connsiteX1" fmla="*/ 62552 w 445826"/>
                <a:gd name="connsiteY1" fmla="*/ 246796 h 330958"/>
                <a:gd name="connsiteX2" fmla="*/ 246797 w 445826"/>
                <a:gd name="connsiteY2" fmla="*/ 294563 h 330958"/>
                <a:gd name="connsiteX3" fmla="*/ 376451 w 445826"/>
                <a:gd name="connsiteY3" fmla="*/ 321859 h 330958"/>
                <a:gd name="connsiteX4" fmla="*/ 444689 w 445826"/>
                <a:gd name="connsiteY4" fmla="*/ 239972 h 330958"/>
                <a:gd name="connsiteX5" fmla="*/ 369627 w 445826"/>
                <a:gd name="connsiteY5" fmla="*/ 130790 h 330958"/>
                <a:gd name="connsiteX6" fmla="*/ 192206 w 445826"/>
                <a:gd name="connsiteY6" fmla="*/ 1137 h 330958"/>
                <a:gd name="connsiteX7" fmla="*/ 21609 w 445826"/>
                <a:gd name="connsiteY7" fmla="*/ 123966 h 330958"/>
                <a:gd name="connsiteX0" fmla="*/ 21609 w 445826"/>
                <a:gd name="connsiteY0" fmla="*/ 123966 h 310486"/>
                <a:gd name="connsiteX1" fmla="*/ 62552 w 445826"/>
                <a:gd name="connsiteY1" fmla="*/ 246796 h 310486"/>
                <a:gd name="connsiteX2" fmla="*/ 246797 w 445826"/>
                <a:gd name="connsiteY2" fmla="*/ 294563 h 310486"/>
                <a:gd name="connsiteX3" fmla="*/ 362803 w 445826"/>
                <a:gd name="connsiteY3" fmla="*/ 301387 h 310486"/>
                <a:gd name="connsiteX4" fmla="*/ 444689 w 445826"/>
                <a:gd name="connsiteY4" fmla="*/ 239972 h 310486"/>
                <a:gd name="connsiteX5" fmla="*/ 369627 w 445826"/>
                <a:gd name="connsiteY5" fmla="*/ 130790 h 310486"/>
                <a:gd name="connsiteX6" fmla="*/ 192206 w 445826"/>
                <a:gd name="connsiteY6" fmla="*/ 1137 h 310486"/>
                <a:gd name="connsiteX7" fmla="*/ 21609 w 445826"/>
                <a:gd name="connsiteY7" fmla="*/ 123966 h 310486"/>
                <a:gd name="connsiteX0" fmla="*/ 21609 w 425355"/>
                <a:gd name="connsiteY0" fmla="*/ 123966 h 312760"/>
                <a:gd name="connsiteX1" fmla="*/ 62552 w 425355"/>
                <a:gd name="connsiteY1" fmla="*/ 246796 h 312760"/>
                <a:gd name="connsiteX2" fmla="*/ 246797 w 425355"/>
                <a:gd name="connsiteY2" fmla="*/ 294563 h 312760"/>
                <a:gd name="connsiteX3" fmla="*/ 362803 w 425355"/>
                <a:gd name="connsiteY3" fmla="*/ 301387 h 312760"/>
                <a:gd name="connsiteX4" fmla="*/ 424218 w 425355"/>
                <a:gd name="connsiteY4" fmla="*/ 226325 h 312760"/>
                <a:gd name="connsiteX5" fmla="*/ 369627 w 425355"/>
                <a:gd name="connsiteY5" fmla="*/ 130790 h 312760"/>
                <a:gd name="connsiteX6" fmla="*/ 192206 w 425355"/>
                <a:gd name="connsiteY6" fmla="*/ 1137 h 312760"/>
                <a:gd name="connsiteX7" fmla="*/ 21609 w 425355"/>
                <a:gd name="connsiteY7" fmla="*/ 123966 h 31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355" h="312760">
                  <a:moveTo>
                    <a:pt x="21609" y="123966"/>
                  </a:moveTo>
                  <a:cubicBezTo>
                    <a:pt x="0" y="164909"/>
                    <a:pt x="25021" y="218363"/>
                    <a:pt x="62552" y="246796"/>
                  </a:cubicBezTo>
                  <a:cubicBezTo>
                    <a:pt x="100083" y="275229"/>
                    <a:pt x="196755" y="285465"/>
                    <a:pt x="246797" y="294563"/>
                  </a:cubicBezTo>
                  <a:cubicBezTo>
                    <a:pt x="296839" y="303662"/>
                    <a:pt x="333233" y="312760"/>
                    <a:pt x="362803" y="301387"/>
                  </a:cubicBezTo>
                  <a:cubicBezTo>
                    <a:pt x="392373" y="290014"/>
                    <a:pt x="423081" y="254758"/>
                    <a:pt x="424218" y="226325"/>
                  </a:cubicBezTo>
                  <a:cubicBezTo>
                    <a:pt x="425355" y="197892"/>
                    <a:pt x="408296" y="168321"/>
                    <a:pt x="369627" y="130790"/>
                  </a:cubicBezTo>
                  <a:cubicBezTo>
                    <a:pt x="330958" y="93259"/>
                    <a:pt x="250209" y="2274"/>
                    <a:pt x="192206" y="1137"/>
                  </a:cubicBezTo>
                  <a:cubicBezTo>
                    <a:pt x="134203" y="0"/>
                    <a:pt x="43218" y="83023"/>
                    <a:pt x="21609" y="123966"/>
                  </a:cubicBezTo>
                  <a:close/>
                </a:path>
              </a:pathLst>
            </a:custGeom>
            <a:solidFill>
              <a:srgbClr val="E0AD8E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9" name="Šipka doleva 48"/>
            <p:cNvSpPr/>
            <p:nvPr/>
          </p:nvSpPr>
          <p:spPr>
            <a:xfrm rot="10800000">
              <a:off x="5343626" y="2309415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7" name="TextovéPole 56"/>
            <p:cNvSpPr txBox="1"/>
            <p:nvPr/>
          </p:nvSpPr>
          <p:spPr>
            <a:xfrm>
              <a:off x="5416550" y="2323074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9" name="Šipka doleva 58"/>
            <p:cNvSpPr/>
            <p:nvPr/>
          </p:nvSpPr>
          <p:spPr>
            <a:xfrm rot="10602334">
              <a:off x="4029736" y="2339038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0" name="TextovéPole 59"/>
            <p:cNvSpPr txBox="1"/>
            <p:nvPr/>
          </p:nvSpPr>
          <p:spPr>
            <a:xfrm>
              <a:off x="4125406" y="2363267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61" name="Šipka doleva 60"/>
            <p:cNvSpPr/>
            <p:nvPr/>
          </p:nvSpPr>
          <p:spPr>
            <a:xfrm rot="10028061">
              <a:off x="4814986" y="3666352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2" name="TextovéPole 61"/>
            <p:cNvSpPr txBox="1"/>
            <p:nvPr/>
          </p:nvSpPr>
          <p:spPr>
            <a:xfrm>
              <a:off x="4870450" y="3689353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63" name="Šipka doleva 62"/>
            <p:cNvSpPr/>
            <p:nvPr/>
          </p:nvSpPr>
          <p:spPr>
            <a:xfrm rot="10800000">
              <a:off x="3062658" y="2396774"/>
              <a:ext cx="549134" cy="124435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4" name="TextovéPole 63"/>
            <p:cNvSpPr txBox="1"/>
            <p:nvPr/>
          </p:nvSpPr>
          <p:spPr>
            <a:xfrm>
              <a:off x="3147761" y="2204299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65" name="Šipka doleva 64"/>
            <p:cNvSpPr/>
            <p:nvPr/>
          </p:nvSpPr>
          <p:spPr>
            <a:xfrm rot="4458032">
              <a:off x="6295393" y="2214979"/>
              <a:ext cx="477501" cy="122244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6" name="TextovéPole 65"/>
            <p:cNvSpPr txBox="1"/>
            <p:nvPr/>
          </p:nvSpPr>
          <p:spPr>
            <a:xfrm>
              <a:off x="6546371" y="2262436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67" name="Šipka doleva 66"/>
            <p:cNvSpPr/>
            <p:nvPr/>
          </p:nvSpPr>
          <p:spPr>
            <a:xfrm rot="10324537">
              <a:off x="7434319" y="3118680"/>
              <a:ext cx="440579" cy="113399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8" name="TextovéPole 67"/>
            <p:cNvSpPr txBox="1"/>
            <p:nvPr/>
          </p:nvSpPr>
          <p:spPr>
            <a:xfrm>
              <a:off x="7554846" y="3144647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69" name="Šipka doleva 68"/>
            <p:cNvSpPr/>
            <p:nvPr/>
          </p:nvSpPr>
          <p:spPr>
            <a:xfrm rot="11431751">
              <a:off x="6359756" y="3924645"/>
              <a:ext cx="486021" cy="106608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0" name="TextovéPole 69"/>
            <p:cNvSpPr txBox="1"/>
            <p:nvPr/>
          </p:nvSpPr>
          <p:spPr>
            <a:xfrm>
              <a:off x="6439596" y="3741915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71" name="Šipka doleva 70"/>
            <p:cNvSpPr/>
            <p:nvPr/>
          </p:nvSpPr>
          <p:spPr>
            <a:xfrm rot="11093328">
              <a:off x="4602103" y="4515806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2" name="TextovéPole 71"/>
            <p:cNvSpPr txBox="1"/>
            <p:nvPr/>
          </p:nvSpPr>
          <p:spPr>
            <a:xfrm>
              <a:off x="4631938" y="4545322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73" name="Šipka doleva 72"/>
            <p:cNvSpPr/>
            <p:nvPr/>
          </p:nvSpPr>
          <p:spPr>
            <a:xfrm rot="9643786">
              <a:off x="4069113" y="5574470"/>
              <a:ext cx="461945" cy="107635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4" name="TextovéPole 73"/>
            <p:cNvSpPr txBox="1"/>
            <p:nvPr/>
          </p:nvSpPr>
          <p:spPr>
            <a:xfrm>
              <a:off x="4219664" y="5586575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75" name="Šipka doleva 74"/>
            <p:cNvSpPr/>
            <p:nvPr/>
          </p:nvSpPr>
          <p:spPr>
            <a:xfrm rot="2274394">
              <a:off x="7178301" y="5204206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6" name="TextovéPole 75"/>
            <p:cNvSpPr txBox="1"/>
            <p:nvPr/>
          </p:nvSpPr>
          <p:spPr>
            <a:xfrm>
              <a:off x="7206001" y="5221868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77" name="Šipka doleva 76"/>
            <p:cNvSpPr/>
            <p:nvPr/>
          </p:nvSpPr>
          <p:spPr>
            <a:xfrm rot="8392126">
              <a:off x="8361352" y="4270268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8" name="TextovéPole 77"/>
            <p:cNvSpPr txBox="1"/>
            <p:nvPr/>
          </p:nvSpPr>
          <p:spPr>
            <a:xfrm>
              <a:off x="8429418" y="4279814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79" name="Šipka doleva 78"/>
            <p:cNvSpPr/>
            <p:nvPr/>
          </p:nvSpPr>
          <p:spPr>
            <a:xfrm rot="10499047">
              <a:off x="5379075" y="3119618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0" name="TextovéPole 79"/>
            <p:cNvSpPr txBox="1"/>
            <p:nvPr/>
          </p:nvSpPr>
          <p:spPr>
            <a:xfrm>
              <a:off x="5451198" y="3139363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81" name="Šipka doleva 80"/>
            <p:cNvSpPr/>
            <p:nvPr/>
          </p:nvSpPr>
          <p:spPr>
            <a:xfrm rot="4450068">
              <a:off x="8751302" y="4938293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2" name="TextovéPole 81"/>
            <p:cNvSpPr txBox="1"/>
            <p:nvPr/>
          </p:nvSpPr>
          <p:spPr>
            <a:xfrm>
              <a:off x="8919321" y="4769719"/>
              <a:ext cx="254000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50" b="1" dirty="0">
                  <a:solidFill>
                    <a:srgbClr val="FF0000"/>
                  </a:solidFill>
                </a:rPr>
                <a:t>5</a:t>
              </a:r>
            </a:p>
          </p:txBody>
        </p:sp>
      </p:grpSp>
      <p:pic>
        <p:nvPicPr>
          <p:cNvPr id="5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D262DC9-A408-4375-84E5-75ADEF9D5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1" name="Picture 3">
            <a:extLst>
              <a:ext uri="{FF2B5EF4-FFF2-40B4-BE49-F238E27FC236}">
                <a16:creationId xmlns:a16="http://schemas.microsoft.com/office/drawing/2014/main" id="{97C5926F-16DC-42AD-979E-82529DDE5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grpSp>
        <p:nvGrpSpPr>
          <p:cNvPr id="4" name="Skupina 3">
            <a:extLst>
              <a:ext uri="{FF2B5EF4-FFF2-40B4-BE49-F238E27FC236}">
                <a16:creationId xmlns:a16="http://schemas.microsoft.com/office/drawing/2014/main" id="{44AB30DF-FAAD-48BF-929A-C28BC5615EB0}"/>
              </a:ext>
            </a:extLst>
          </p:cNvPr>
          <p:cNvGrpSpPr/>
          <p:nvPr/>
        </p:nvGrpSpPr>
        <p:grpSpPr>
          <a:xfrm>
            <a:off x="8546791" y="805073"/>
            <a:ext cx="2838449" cy="2066925"/>
            <a:chOff x="7391405" y="228601"/>
            <a:chExt cx="2838449" cy="2066925"/>
          </a:xfrm>
        </p:grpSpPr>
        <p:sp>
          <p:nvSpPr>
            <p:cNvPr id="27" name="Obdélník 26"/>
            <p:cNvSpPr/>
            <p:nvPr/>
          </p:nvSpPr>
          <p:spPr>
            <a:xfrm>
              <a:off x="7391405" y="228601"/>
              <a:ext cx="2838449" cy="2066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7581694" y="253219"/>
              <a:ext cx="2373795" cy="2039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cs-CZ" sz="1200" b="1" dirty="0"/>
                <a:t>Teplotní oblast</a:t>
              </a:r>
            </a:p>
            <a:p>
              <a:pPr marL="266700" indent="-85725">
                <a:spcBef>
                  <a:spcPts val="300"/>
                </a:spcBef>
                <a:spcAft>
                  <a:spcPts val="300"/>
                </a:spcAft>
              </a:pPr>
              <a:r>
                <a:rPr lang="cs-CZ" sz="1200" b="1" dirty="0"/>
                <a:t>1</a:t>
              </a:r>
            </a:p>
            <a:p>
              <a:pPr marL="266700" indent="-85725">
                <a:spcBef>
                  <a:spcPts val="300"/>
                </a:spcBef>
                <a:spcAft>
                  <a:spcPts val="300"/>
                </a:spcAft>
              </a:pPr>
              <a:r>
                <a:rPr lang="cs-CZ" sz="1200" b="1" dirty="0"/>
                <a:t>2</a:t>
              </a:r>
            </a:p>
            <a:p>
              <a:pPr marL="266700" indent="-85725">
                <a:spcBef>
                  <a:spcPts val="300"/>
                </a:spcBef>
                <a:spcAft>
                  <a:spcPts val="300"/>
                </a:spcAft>
              </a:pPr>
              <a:r>
                <a:rPr lang="cs-CZ" sz="1200" b="1" dirty="0"/>
                <a:t>3</a:t>
              </a:r>
            </a:p>
            <a:p>
              <a:pPr marL="266700" indent="-85725">
                <a:spcBef>
                  <a:spcPts val="300"/>
                </a:spcBef>
                <a:spcAft>
                  <a:spcPts val="300"/>
                </a:spcAft>
              </a:pPr>
              <a:r>
                <a:rPr lang="cs-CZ" sz="1200" b="1" dirty="0"/>
                <a:t>4</a:t>
              </a:r>
            </a:p>
            <a:p>
              <a:pPr marL="266700" indent="-266700"/>
              <a:endParaRPr lang="cs-CZ" sz="1200" b="1" dirty="0"/>
            </a:p>
            <a:p>
              <a:pPr marL="266700" indent="-266700"/>
              <a:r>
                <a:rPr lang="cs-CZ" sz="1200" b="1" dirty="0"/>
                <a:t>Směr a rychlost větru v m/s</a:t>
              </a:r>
            </a:p>
            <a:p>
              <a:pPr marL="266700" indent="-266700"/>
              <a:r>
                <a:rPr lang="cs-CZ" sz="800" b="1" dirty="0"/>
                <a:t>	</a:t>
              </a:r>
            </a:p>
            <a:p>
              <a:pPr marL="266700" indent="-266700"/>
              <a:r>
                <a:rPr lang="cs-CZ" sz="1200" b="1" dirty="0"/>
                <a:t>	            </a:t>
              </a:r>
              <a:r>
                <a:rPr lang="cs-CZ" sz="120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8076220" y="1333339"/>
              <a:ext cx="432048" cy="1800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Obdélník 23"/>
            <p:cNvSpPr/>
            <p:nvPr/>
          </p:nvSpPr>
          <p:spPr>
            <a:xfrm>
              <a:off x="8076220" y="1064359"/>
              <a:ext cx="432048" cy="180020"/>
            </a:xfrm>
            <a:prstGeom prst="rect">
              <a:avLst/>
            </a:prstGeom>
            <a:solidFill>
              <a:srgbClr val="C6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bdélník 24"/>
            <p:cNvSpPr/>
            <p:nvPr/>
          </p:nvSpPr>
          <p:spPr>
            <a:xfrm>
              <a:off x="8076220" y="812331"/>
              <a:ext cx="432048" cy="18002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8075265" y="550778"/>
              <a:ext cx="432048" cy="18002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8" name="Šipka doleva 57"/>
            <p:cNvSpPr/>
            <p:nvPr/>
          </p:nvSpPr>
          <p:spPr>
            <a:xfrm>
              <a:off x="8246136" y="1983438"/>
              <a:ext cx="398679" cy="112340"/>
            </a:xfrm>
            <a:prstGeom prst="leftArrow">
              <a:avLst>
                <a:gd name="adj1" fmla="val 28988"/>
                <a:gd name="adj2" fmla="val 1213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1427849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E629F-22C1-45FF-B84B-DD0C422E5B55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  <p:sp>
        <p:nvSpPr>
          <p:cNvPr id="40964" name="Obdélník 3"/>
          <p:cNvSpPr>
            <a:spLocks noChangeArrowheads="1"/>
          </p:cNvSpPr>
          <p:nvPr/>
        </p:nvSpPr>
        <p:spPr bwMode="auto">
          <a:xfrm>
            <a:off x="2452693" y="4444048"/>
            <a:ext cx="7215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600" dirty="0"/>
              <a:t>Teplotní oblasti České republiky v zimním období, jejich průměrná nadmořská výška, základní návrhová teplota venkovního vzduchu a teplotní gradient</a:t>
            </a:r>
          </a:p>
          <a:p>
            <a:pPr algn="ctr"/>
            <a:r>
              <a:rPr lang="cs-CZ" sz="1600" dirty="0"/>
              <a:t>(ČSN 73 0540-3)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AFB50A6A-800E-4387-BAAC-1978F5A2B2DB}"/>
              </a:ext>
            </a:extLst>
          </p:cNvPr>
          <p:cNvGrpSpPr/>
          <p:nvPr/>
        </p:nvGrpSpPr>
        <p:grpSpPr>
          <a:xfrm>
            <a:off x="2381255" y="2104052"/>
            <a:ext cx="7439025" cy="2316671"/>
            <a:chOff x="2381255" y="2104052"/>
            <a:chExt cx="7439025" cy="2316671"/>
          </a:xfrm>
        </p:grpSpPr>
        <p:pic>
          <p:nvPicPr>
            <p:cNvPr id="4096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530"/>
            <a:stretch>
              <a:fillRect/>
            </a:stretch>
          </p:blipFill>
          <p:spPr bwMode="auto">
            <a:xfrm>
              <a:off x="2381255" y="2104052"/>
              <a:ext cx="7439025" cy="2316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bdélník 9"/>
            <p:cNvSpPr/>
            <p:nvPr/>
          </p:nvSpPr>
          <p:spPr>
            <a:xfrm>
              <a:off x="5483932" y="2127393"/>
              <a:ext cx="2088232" cy="2232248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7608168" y="2127392"/>
              <a:ext cx="2088232" cy="2232248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6D9808D1-6975-4C8B-8BF9-C66C990CB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1E81E5F6-F511-4645-AF29-F34F14E41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775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a 27"/>
          <p:cNvSpPr/>
          <p:nvPr/>
        </p:nvSpPr>
        <p:spPr>
          <a:xfrm>
            <a:off x="7434200" y="5294342"/>
            <a:ext cx="792088" cy="3960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38F9BB-A994-4B8C-B168-7C4C3A2A95FD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8226288" y="1975506"/>
            <a:ext cx="216024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cs-CZ" b="1" i="1" dirty="0"/>
              <a:t>2. teplotní oblast: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l-GR" sz="1600" b="1" i="1" dirty="0"/>
              <a:t>ϴ</a:t>
            </a:r>
            <a:r>
              <a:rPr lang="cs-CZ" sz="1600" b="1" i="1" baseline="-25000" dirty="0"/>
              <a:t>e,100</a:t>
            </a:r>
            <a:r>
              <a:rPr lang="cs-CZ" sz="1600" baseline="-25000" dirty="0"/>
              <a:t>  </a:t>
            </a:r>
            <a:r>
              <a:rPr lang="cs-CZ" sz="1600" dirty="0"/>
              <a:t>   = -14 ºC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l-GR" sz="1600" b="1" i="1" dirty="0"/>
              <a:t>Δϴ</a:t>
            </a:r>
            <a:r>
              <a:rPr lang="cs-CZ" sz="1600" b="1" i="1" baseline="-25000" dirty="0"/>
              <a:t>e,100 </a:t>
            </a:r>
            <a:r>
              <a:rPr lang="cs-CZ" sz="1600" baseline="-25000" dirty="0"/>
              <a:t> </a:t>
            </a:r>
            <a:r>
              <a:rPr lang="cs-CZ" sz="1600" dirty="0"/>
              <a:t>= - 0,3 ºC</a:t>
            </a:r>
            <a:endParaRPr lang="cs-CZ" dirty="0"/>
          </a:p>
        </p:txBody>
      </p:sp>
      <p:sp>
        <p:nvSpPr>
          <p:cNvPr id="20" name="Obdélník 4"/>
          <p:cNvSpPr>
            <a:spLocks noChangeArrowheads="1"/>
          </p:cNvSpPr>
          <p:nvPr/>
        </p:nvSpPr>
        <p:spPr bwMode="auto">
          <a:xfrm>
            <a:off x="1919536" y="1650745"/>
            <a:ext cx="80648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2000" b="1" i="1" dirty="0"/>
              <a:t>Příklad 1: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472682" y="4182335"/>
            <a:ext cx="6421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i="1" dirty="0"/>
              <a:t>Δ</a:t>
            </a:r>
            <a:r>
              <a:rPr lang="cs-CZ" sz="1600" b="1" i="1" dirty="0">
                <a:cs typeface="Arial" charset="0"/>
              </a:rPr>
              <a:t>h =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dirty="0">
                <a:cs typeface="Arial" charset="0"/>
              </a:rPr>
              <a:t> – 100 = 300 – 100 = 200 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 =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e,100</a:t>
            </a:r>
            <a:r>
              <a:rPr lang="cs-CZ" sz="1600" b="1" i="1" dirty="0"/>
              <a:t> + </a:t>
            </a:r>
            <a:r>
              <a:rPr lang="el-GR" sz="1600" b="1" i="1" dirty="0"/>
              <a:t>Δ ϴ</a:t>
            </a:r>
            <a:r>
              <a:rPr lang="cs-CZ" sz="1600" b="1" i="1" baseline="-25000" dirty="0"/>
              <a:t>e,100</a:t>
            </a:r>
            <a:r>
              <a:rPr lang="cs-CZ" sz="1600" b="1" i="1" dirty="0"/>
              <a:t> . </a:t>
            </a:r>
            <a:r>
              <a:rPr lang="el-GR" sz="1600" b="1" i="1" dirty="0"/>
              <a:t>Δ</a:t>
            </a:r>
            <a:r>
              <a:rPr lang="cs-CZ" sz="1600" b="1" i="1" dirty="0"/>
              <a:t>h /100 = -14 + (-0,3) . 200 / 100 = -14,6 = -15 ºC </a:t>
            </a:r>
            <a:endParaRPr lang="cs-CZ" sz="1600" dirty="0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0767331D-2C6C-45AB-AE49-44E3DE103CFB}"/>
              </a:ext>
            </a:extLst>
          </p:cNvPr>
          <p:cNvGrpSpPr>
            <a:grpSpLocks noChangeAspect="1"/>
          </p:cNvGrpSpPr>
          <p:nvPr/>
        </p:nvGrpSpPr>
        <p:grpSpPr>
          <a:xfrm>
            <a:off x="988634" y="1548785"/>
            <a:ext cx="6641526" cy="3658469"/>
            <a:chOff x="1919536" y="440668"/>
            <a:chExt cx="8496944" cy="4680522"/>
          </a:xfrm>
        </p:grpSpPr>
        <p:sp>
          <p:nvSpPr>
            <p:cNvPr id="8" name="Volný tvar 7"/>
            <p:cNvSpPr/>
            <p:nvPr/>
          </p:nvSpPr>
          <p:spPr>
            <a:xfrm>
              <a:off x="4259796" y="2478225"/>
              <a:ext cx="5189004" cy="2606960"/>
            </a:xfrm>
            <a:custGeom>
              <a:avLst/>
              <a:gdLst>
                <a:gd name="connsiteX0" fmla="*/ 0 w 7296150"/>
                <a:gd name="connsiteY0" fmla="*/ 1876425 h 1876425"/>
                <a:gd name="connsiteX1" fmla="*/ 2571750 w 7296150"/>
                <a:gd name="connsiteY1" fmla="*/ 1876425 h 1876425"/>
                <a:gd name="connsiteX2" fmla="*/ 4067175 w 7296150"/>
                <a:gd name="connsiteY2" fmla="*/ 0 h 1876425"/>
                <a:gd name="connsiteX3" fmla="*/ 7296150 w 7296150"/>
                <a:gd name="connsiteY3" fmla="*/ 0 h 1876425"/>
                <a:gd name="connsiteX4" fmla="*/ 7296150 w 7296150"/>
                <a:gd name="connsiteY4" fmla="*/ 0 h 1876425"/>
                <a:gd name="connsiteX0" fmla="*/ 0 w 5307526"/>
                <a:gd name="connsiteY0" fmla="*/ 2606960 h 2606960"/>
                <a:gd name="connsiteX1" fmla="*/ 583126 w 5307526"/>
                <a:gd name="connsiteY1" fmla="*/ 1876425 h 2606960"/>
                <a:gd name="connsiteX2" fmla="*/ 2078551 w 5307526"/>
                <a:gd name="connsiteY2" fmla="*/ 0 h 2606960"/>
                <a:gd name="connsiteX3" fmla="*/ 5307526 w 5307526"/>
                <a:gd name="connsiteY3" fmla="*/ 0 h 2606960"/>
                <a:gd name="connsiteX4" fmla="*/ 5307526 w 5307526"/>
                <a:gd name="connsiteY4" fmla="*/ 0 h 2606960"/>
                <a:gd name="connsiteX0" fmla="*/ 0 w 5307526"/>
                <a:gd name="connsiteY0" fmla="*/ 2606960 h 2606960"/>
                <a:gd name="connsiteX1" fmla="*/ 2078551 w 5307526"/>
                <a:gd name="connsiteY1" fmla="*/ 0 h 2606960"/>
                <a:gd name="connsiteX2" fmla="*/ 5307526 w 5307526"/>
                <a:gd name="connsiteY2" fmla="*/ 0 h 2606960"/>
                <a:gd name="connsiteX3" fmla="*/ 5307526 w 5307526"/>
                <a:gd name="connsiteY3" fmla="*/ 0 h 2606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7526" h="2606960">
                  <a:moveTo>
                    <a:pt x="0" y="2606960"/>
                  </a:moveTo>
                  <a:lnTo>
                    <a:pt x="2078551" y="0"/>
                  </a:lnTo>
                  <a:lnTo>
                    <a:pt x="5307526" y="0"/>
                  </a:lnTo>
                  <a:lnTo>
                    <a:pt x="5307526" y="0"/>
                  </a:lnTo>
                </a:path>
              </a:pathLst>
            </a:custGeom>
            <a:ln w="57150">
              <a:solidFill>
                <a:srgbClr val="99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Šipka nahoru 8"/>
            <p:cNvSpPr/>
            <p:nvPr/>
          </p:nvSpPr>
          <p:spPr>
            <a:xfrm>
              <a:off x="6384032" y="440668"/>
              <a:ext cx="2736304" cy="2016224"/>
            </a:xfrm>
            <a:prstGeom prst="upArrow">
              <a:avLst>
                <a:gd name="adj1" fmla="val 79936"/>
                <a:gd name="adj2" fmla="val 3895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Volný tvar 9"/>
            <p:cNvSpPr/>
            <p:nvPr/>
          </p:nvSpPr>
          <p:spPr>
            <a:xfrm>
              <a:off x="3108759" y="3525978"/>
              <a:ext cx="1162050" cy="790575"/>
            </a:xfrm>
            <a:custGeom>
              <a:avLst/>
              <a:gdLst>
                <a:gd name="connsiteX0" fmla="*/ 142875 w 1162050"/>
                <a:gd name="connsiteY0" fmla="*/ 0 h 790575"/>
                <a:gd name="connsiteX1" fmla="*/ 142875 w 1162050"/>
                <a:gd name="connsiteY1" fmla="*/ 790575 h 790575"/>
                <a:gd name="connsiteX2" fmla="*/ 0 w 1162050"/>
                <a:gd name="connsiteY2" fmla="*/ 590550 h 790575"/>
                <a:gd name="connsiteX3" fmla="*/ 1162050 w 1162050"/>
                <a:gd name="connsiteY3" fmla="*/ 5905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" h="790575">
                  <a:moveTo>
                    <a:pt x="142875" y="0"/>
                  </a:moveTo>
                  <a:lnTo>
                    <a:pt x="142875" y="790575"/>
                  </a:lnTo>
                  <a:lnTo>
                    <a:pt x="0" y="590550"/>
                  </a:lnTo>
                  <a:lnTo>
                    <a:pt x="1162050" y="590550"/>
                  </a:lnTo>
                </a:path>
              </a:pathLst>
            </a:cu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TextovéPole 10"/>
            <p:cNvSpPr txBox="1"/>
            <p:nvPr/>
          </p:nvSpPr>
          <p:spPr>
            <a:xfrm>
              <a:off x="3215680" y="3810526"/>
              <a:ext cx="1332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/>
                <a:t>100 m </a:t>
              </a:r>
              <a:r>
                <a:rPr lang="cs-CZ" sz="1600" b="1" dirty="0" err="1"/>
                <a:t>n.v</a:t>
              </a:r>
              <a:r>
                <a:rPr lang="cs-CZ" sz="1600" b="1" dirty="0"/>
                <a:t>.</a:t>
              </a:r>
            </a:p>
          </p:txBody>
        </p:sp>
        <p:sp>
          <p:nvSpPr>
            <p:cNvPr id="12" name="Volný tvar 11"/>
            <p:cNvSpPr/>
            <p:nvPr/>
          </p:nvSpPr>
          <p:spPr>
            <a:xfrm>
              <a:off x="8977411" y="1668288"/>
              <a:ext cx="1162050" cy="790575"/>
            </a:xfrm>
            <a:custGeom>
              <a:avLst/>
              <a:gdLst>
                <a:gd name="connsiteX0" fmla="*/ 142875 w 1162050"/>
                <a:gd name="connsiteY0" fmla="*/ 0 h 790575"/>
                <a:gd name="connsiteX1" fmla="*/ 142875 w 1162050"/>
                <a:gd name="connsiteY1" fmla="*/ 790575 h 790575"/>
                <a:gd name="connsiteX2" fmla="*/ 0 w 1162050"/>
                <a:gd name="connsiteY2" fmla="*/ 590550 h 790575"/>
                <a:gd name="connsiteX3" fmla="*/ 1162050 w 1162050"/>
                <a:gd name="connsiteY3" fmla="*/ 5905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" h="790575">
                  <a:moveTo>
                    <a:pt x="142875" y="0"/>
                  </a:moveTo>
                  <a:lnTo>
                    <a:pt x="142875" y="790575"/>
                  </a:lnTo>
                  <a:lnTo>
                    <a:pt x="0" y="590550"/>
                  </a:lnTo>
                  <a:lnTo>
                    <a:pt x="1162050" y="590550"/>
                  </a:lnTo>
                </a:path>
              </a:pathLst>
            </a:cu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9084332" y="1952836"/>
              <a:ext cx="1332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/>
                <a:t>300 m </a:t>
              </a:r>
              <a:r>
                <a:rPr lang="cs-CZ" sz="1600" b="1" dirty="0" err="1"/>
                <a:t>n.v</a:t>
              </a:r>
              <a:r>
                <a:rPr lang="cs-CZ" sz="1600" b="1" dirty="0"/>
                <a:t>.</a:t>
              </a:r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6853175" y="1668288"/>
              <a:ext cx="1162050" cy="790575"/>
            </a:xfrm>
            <a:custGeom>
              <a:avLst/>
              <a:gdLst>
                <a:gd name="connsiteX0" fmla="*/ 142875 w 1162050"/>
                <a:gd name="connsiteY0" fmla="*/ 0 h 790575"/>
                <a:gd name="connsiteX1" fmla="*/ 142875 w 1162050"/>
                <a:gd name="connsiteY1" fmla="*/ 790575 h 790575"/>
                <a:gd name="connsiteX2" fmla="*/ 0 w 1162050"/>
                <a:gd name="connsiteY2" fmla="*/ 590550 h 790575"/>
                <a:gd name="connsiteX3" fmla="*/ 1162050 w 1162050"/>
                <a:gd name="connsiteY3" fmla="*/ 5905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" h="790575">
                  <a:moveTo>
                    <a:pt x="142875" y="0"/>
                  </a:moveTo>
                  <a:lnTo>
                    <a:pt x="142875" y="790575"/>
                  </a:lnTo>
                  <a:lnTo>
                    <a:pt x="0" y="590550"/>
                  </a:lnTo>
                  <a:lnTo>
                    <a:pt x="1162050" y="590550"/>
                  </a:lnTo>
                </a:path>
              </a:pathLst>
            </a:cu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6960096" y="1952836"/>
              <a:ext cx="1332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/>
                <a:t>1. NP</a:t>
              </a:r>
            </a:p>
          </p:txBody>
        </p:sp>
        <p:cxnSp>
          <p:nvCxnSpPr>
            <p:cNvPr id="19" name="Přímá spojovací čára 18"/>
            <p:cNvCxnSpPr/>
            <p:nvPr/>
          </p:nvCxnSpPr>
          <p:spPr>
            <a:xfrm flipH="1">
              <a:off x="2315580" y="2456892"/>
              <a:ext cx="37444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římá spojovací čára 21"/>
            <p:cNvCxnSpPr/>
            <p:nvPr/>
          </p:nvCxnSpPr>
          <p:spPr>
            <a:xfrm>
              <a:off x="2423592" y="245689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ovéPole 23"/>
            <p:cNvSpPr txBox="1"/>
            <p:nvPr/>
          </p:nvSpPr>
          <p:spPr>
            <a:xfrm>
              <a:off x="1919536" y="321297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i="1" dirty="0"/>
                <a:t>Δ</a:t>
              </a:r>
              <a:r>
                <a:rPr lang="cs-CZ" b="1" i="1" dirty="0">
                  <a:cs typeface="Arial" charset="0"/>
                </a:rPr>
                <a:t>h</a:t>
              </a:r>
              <a:endParaRPr lang="cs-CZ" dirty="0"/>
            </a:p>
          </p:txBody>
        </p:sp>
        <p:cxnSp>
          <p:nvCxnSpPr>
            <p:cNvPr id="30" name="Přímá spojovací čára 29"/>
            <p:cNvCxnSpPr/>
            <p:nvPr/>
          </p:nvCxnSpPr>
          <p:spPr>
            <a:xfrm>
              <a:off x="2315585" y="4365104"/>
              <a:ext cx="2514321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Volný tvar 32"/>
            <p:cNvSpPr/>
            <p:nvPr/>
          </p:nvSpPr>
          <p:spPr>
            <a:xfrm>
              <a:off x="2351584" y="5013177"/>
              <a:ext cx="1944216" cy="108013"/>
            </a:xfrm>
            <a:custGeom>
              <a:avLst/>
              <a:gdLst>
                <a:gd name="connsiteX0" fmla="*/ 0 w 2384425"/>
                <a:gd name="connsiteY0" fmla="*/ 271462 h 271462"/>
                <a:gd name="connsiteX1" fmla="*/ 238125 w 2384425"/>
                <a:gd name="connsiteY1" fmla="*/ 4762 h 271462"/>
                <a:gd name="connsiteX2" fmla="*/ 352425 w 2384425"/>
                <a:gd name="connsiteY2" fmla="*/ 242887 h 271462"/>
                <a:gd name="connsiteX3" fmla="*/ 552450 w 2384425"/>
                <a:gd name="connsiteY3" fmla="*/ 33337 h 271462"/>
                <a:gd name="connsiteX4" fmla="*/ 714375 w 2384425"/>
                <a:gd name="connsiteY4" fmla="*/ 261937 h 271462"/>
                <a:gd name="connsiteX5" fmla="*/ 914400 w 2384425"/>
                <a:gd name="connsiteY5" fmla="*/ 23812 h 271462"/>
                <a:gd name="connsiteX6" fmla="*/ 1133475 w 2384425"/>
                <a:gd name="connsiteY6" fmla="*/ 242887 h 271462"/>
                <a:gd name="connsiteX7" fmla="*/ 1314450 w 2384425"/>
                <a:gd name="connsiteY7" fmla="*/ 14287 h 271462"/>
                <a:gd name="connsiteX8" fmla="*/ 1476375 w 2384425"/>
                <a:gd name="connsiteY8" fmla="*/ 204787 h 271462"/>
                <a:gd name="connsiteX9" fmla="*/ 1657350 w 2384425"/>
                <a:gd name="connsiteY9" fmla="*/ 14287 h 271462"/>
                <a:gd name="connsiteX10" fmla="*/ 1847850 w 2384425"/>
                <a:gd name="connsiteY10" fmla="*/ 204787 h 271462"/>
                <a:gd name="connsiteX11" fmla="*/ 2019300 w 2384425"/>
                <a:gd name="connsiteY11" fmla="*/ 23812 h 271462"/>
                <a:gd name="connsiteX12" fmla="*/ 2228850 w 2384425"/>
                <a:gd name="connsiteY12" fmla="*/ 204787 h 271462"/>
                <a:gd name="connsiteX13" fmla="*/ 2362200 w 2384425"/>
                <a:gd name="connsiteY13" fmla="*/ 33337 h 271462"/>
                <a:gd name="connsiteX14" fmla="*/ 2362200 w 2384425"/>
                <a:gd name="connsiteY14" fmla="*/ 23812 h 271462"/>
                <a:gd name="connsiteX0" fmla="*/ 0 w 2384425"/>
                <a:gd name="connsiteY0" fmla="*/ 271462 h 271462"/>
                <a:gd name="connsiteX1" fmla="*/ 238125 w 2384425"/>
                <a:gd name="connsiteY1" fmla="*/ 4762 h 271462"/>
                <a:gd name="connsiteX2" fmla="*/ 352425 w 2384425"/>
                <a:gd name="connsiteY2" fmla="*/ 242887 h 271462"/>
                <a:gd name="connsiteX3" fmla="*/ 552450 w 2384425"/>
                <a:gd name="connsiteY3" fmla="*/ 33337 h 271462"/>
                <a:gd name="connsiteX4" fmla="*/ 714375 w 2384425"/>
                <a:gd name="connsiteY4" fmla="*/ 261937 h 271462"/>
                <a:gd name="connsiteX5" fmla="*/ 914400 w 2384425"/>
                <a:gd name="connsiteY5" fmla="*/ 23812 h 271462"/>
                <a:gd name="connsiteX6" fmla="*/ 1133475 w 2384425"/>
                <a:gd name="connsiteY6" fmla="*/ 242887 h 271462"/>
                <a:gd name="connsiteX7" fmla="*/ 1314450 w 2384425"/>
                <a:gd name="connsiteY7" fmla="*/ 14287 h 271462"/>
                <a:gd name="connsiteX8" fmla="*/ 1483271 w 2384425"/>
                <a:gd name="connsiteY8" fmla="*/ 264008 h 271462"/>
                <a:gd name="connsiteX9" fmla="*/ 1657350 w 2384425"/>
                <a:gd name="connsiteY9" fmla="*/ 14287 h 271462"/>
                <a:gd name="connsiteX10" fmla="*/ 1847850 w 2384425"/>
                <a:gd name="connsiteY10" fmla="*/ 204787 h 271462"/>
                <a:gd name="connsiteX11" fmla="*/ 2019300 w 2384425"/>
                <a:gd name="connsiteY11" fmla="*/ 23812 h 271462"/>
                <a:gd name="connsiteX12" fmla="*/ 2228850 w 2384425"/>
                <a:gd name="connsiteY12" fmla="*/ 204787 h 271462"/>
                <a:gd name="connsiteX13" fmla="*/ 2362200 w 2384425"/>
                <a:gd name="connsiteY13" fmla="*/ 33337 h 271462"/>
                <a:gd name="connsiteX14" fmla="*/ 2362200 w 2384425"/>
                <a:gd name="connsiteY14" fmla="*/ 23812 h 271462"/>
                <a:gd name="connsiteX0" fmla="*/ 0 w 2384425"/>
                <a:gd name="connsiteY0" fmla="*/ 271462 h 271462"/>
                <a:gd name="connsiteX1" fmla="*/ 238125 w 2384425"/>
                <a:gd name="connsiteY1" fmla="*/ 4762 h 271462"/>
                <a:gd name="connsiteX2" fmla="*/ 352425 w 2384425"/>
                <a:gd name="connsiteY2" fmla="*/ 242887 h 271462"/>
                <a:gd name="connsiteX3" fmla="*/ 552450 w 2384425"/>
                <a:gd name="connsiteY3" fmla="*/ 33337 h 271462"/>
                <a:gd name="connsiteX4" fmla="*/ 714375 w 2384425"/>
                <a:gd name="connsiteY4" fmla="*/ 261937 h 271462"/>
                <a:gd name="connsiteX5" fmla="*/ 914400 w 2384425"/>
                <a:gd name="connsiteY5" fmla="*/ 23812 h 271462"/>
                <a:gd name="connsiteX6" fmla="*/ 1123231 w 2384425"/>
                <a:gd name="connsiteY6" fmla="*/ 264008 h 271462"/>
                <a:gd name="connsiteX7" fmla="*/ 1314450 w 2384425"/>
                <a:gd name="connsiteY7" fmla="*/ 14287 h 271462"/>
                <a:gd name="connsiteX8" fmla="*/ 1483271 w 2384425"/>
                <a:gd name="connsiteY8" fmla="*/ 264008 h 271462"/>
                <a:gd name="connsiteX9" fmla="*/ 1657350 w 2384425"/>
                <a:gd name="connsiteY9" fmla="*/ 14287 h 271462"/>
                <a:gd name="connsiteX10" fmla="*/ 1847850 w 2384425"/>
                <a:gd name="connsiteY10" fmla="*/ 204787 h 271462"/>
                <a:gd name="connsiteX11" fmla="*/ 2019300 w 2384425"/>
                <a:gd name="connsiteY11" fmla="*/ 23812 h 271462"/>
                <a:gd name="connsiteX12" fmla="*/ 2228850 w 2384425"/>
                <a:gd name="connsiteY12" fmla="*/ 204787 h 271462"/>
                <a:gd name="connsiteX13" fmla="*/ 2362200 w 2384425"/>
                <a:gd name="connsiteY13" fmla="*/ 33337 h 271462"/>
                <a:gd name="connsiteX14" fmla="*/ 2362200 w 2384425"/>
                <a:gd name="connsiteY14" fmla="*/ 23812 h 271462"/>
                <a:gd name="connsiteX0" fmla="*/ 0 w 2384425"/>
                <a:gd name="connsiteY0" fmla="*/ 271462 h 271462"/>
                <a:gd name="connsiteX1" fmla="*/ 238125 w 2384425"/>
                <a:gd name="connsiteY1" fmla="*/ 4762 h 271462"/>
                <a:gd name="connsiteX2" fmla="*/ 352425 w 2384425"/>
                <a:gd name="connsiteY2" fmla="*/ 242887 h 271462"/>
                <a:gd name="connsiteX3" fmla="*/ 552450 w 2384425"/>
                <a:gd name="connsiteY3" fmla="*/ 33337 h 271462"/>
                <a:gd name="connsiteX4" fmla="*/ 714375 w 2384425"/>
                <a:gd name="connsiteY4" fmla="*/ 261937 h 271462"/>
                <a:gd name="connsiteX5" fmla="*/ 914400 w 2384425"/>
                <a:gd name="connsiteY5" fmla="*/ 23812 h 271462"/>
                <a:gd name="connsiteX6" fmla="*/ 1123231 w 2384425"/>
                <a:gd name="connsiteY6" fmla="*/ 264008 h 271462"/>
                <a:gd name="connsiteX7" fmla="*/ 1314450 w 2384425"/>
                <a:gd name="connsiteY7" fmla="*/ 14287 h 271462"/>
                <a:gd name="connsiteX8" fmla="*/ 1483271 w 2384425"/>
                <a:gd name="connsiteY8" fmla="*/ 264008 h 271462"/>
                <a:gd name="connsiteX9" fmla="*/ 1657350 w 2384425"/>
                <a:gd name="connsiteY9" fmla="*/ 14287 h 271462"/>
                <a:gd name="connsiteX10" fmla="*/ 1843311 w 2384425"/>
                <a:gd name="connsiteY10" fmla="*/ 264008 h 271462"/>
                <a:gd name="connsiteX11" fmla="*/ 2019300 w 2384425"/>
                <a:gd name="connsiteY11" fmla="*/ 23812 h 271462"/>
                <a:gd name="connsiteX12" fmla="*/ 2228850 w 2384425"/>
                <a:gd name="connsiteY12" fmla="*/ 204787 h 271462"/>
                <a:gd name="connsiteX13" fmla="*/ 2362200 w 2384425"/>
                <a:gd name="connsiteY13" fmla="*/ 33337 h 271462"/>
                <a:gd name="connsiteX14" fmla="*/ 2362200 w 2384425"/>
                <a:gd name="connsiteY14" fmla="*/ 23812 h 271462"/>
                <a:gd name="connsiteX0" fmla="*/ 0 w 2388675"/>
                <a:gd name="connsiteY0" fmla="*/ 278158 h 278158"/>
                <a:gd name="connsiteX1" fmla="*/ 238125 w 2388675"/>
                <a:gd name="connsiteY1" fmla="*/ 11458 h 278158"/>
                <a:gd name="connsiteX2" fmla="*/ 352425 w 2388675"/>
                <a:gd name="connsiteY2" fmla="*/ 249583 h 278158"/>
                <a:gd name="connsiteX3" fmla="*/ 552450 w 2388675"/>
                <a:gd name="connsiteY3" fmla="*/ 40033 h 278158"/>
                <a:gd name="connsiteX4" fmla="*/ 714375 w 2388675"/>
                <a:gd name="connsiteY4" fmla="*/ 268633 h 278158"/>
                <a:gd name="connsiteX5" fmla="*/ 914400 w 2388675"/>
                <a:gd name="connsiteY5" fmla="*/ 30508 h 278158"/>
                <a:gd name="connsiteX6" fmla="*/ 1123231 w 2388675"/>
                <a:gd name="connsiteY6" fmla="*/ 270704 h 278158"/>
                <a:gd name="connsiteX7" fmla="*/ 1314450 w 2388675"/>
                <a:gd name="connsiteY7" fmla="*/ 20983 h 278158"/>
                <a:gd name="connsiteX8" fmla="*/ 1483271 w 2388675"/>
                <a:gd name="connsiteY8" fmla="*/ 270704 h 278158"/>
                <a:gd name="connsiteX9" fmla="*/ 1657350 w 2388675"/>
                <a:gd name="connsiteY9" fmla="*/ 20983 h 278158"/>
                <a:gd name="connsiteX10" fmla="*/ 1843311 w 2388675"/>
                <a:gd name="connsiteY10" fmla="*/ 270704 h 278158"/>
                <a:gd name="connsiteX11" fmla="*/ 2019300 w 2388675"/>
                <a:gd name="connsiteY11" fmla="*/ 30508 h 278158"/>
                <a:gd name="connsiteX12" fmla="*/ 2203351 w 2388675"/>
                <a:gd name="connsiteY12" fmla="*/ 270704 h 278158"/>
                <a:gd name="connsiteX13" fmla="*/ 2362200 w 2388675"/>
                <a:gd name="connsiteY13" fmla="*/ 40033 h 278158"/>
                <a:gd name="connsiteX14" fmla="*/ 2362200 w 2388675"/>
                <a:gd name="connsiteY14" fmla="*/ 30508 h 278158"/>
                <a:gd name="connsiteX0" fmla="*/ 0 w 2388675"/>
                <a:gd name="connsiteY0" fmla="*/ 278158 h 278158"/>
                <a:gd name="connsiteX1" fmla="*/ 223131 w 2388675"/>
                <a:gd name="connsiteY1" fmla="*/ 18676 h 278158"/>
                <a:gd name="connsiteX2" fmla="*/ 352425 w 2388675"/>
                <a:gd name="connsiteY2" fmla="*/ 249583 h 278158"/>
                <a:gd name="connsiteX3" fmla="*/ 552450 w 2388675"/>
                <a:gd name="connsiteY3" fmla="*/ 40033 h 278158"/>
                <a:gd name="connsiteX4" fmla="*/ 714375 w 2388675"/>
                <a:gd name="connsiteY4" fmla="*/ 268633 h 278158"/>
                <a:gd name="connsiteX5" fmla="*/ 914400 w 2388675"/>
                <a:gd name="connsiteY5" fmla="*/ 30508 h 278158"/>
                <a:gd name="connsiteX6" fmla="*/ 1123231 w 2388675"/>
                <a:gd name="connsiteY6" fmla="*/ 270704 h 278158"/>
                <a:gd name="connsiteX7" fmla="*/ 1314450 w 2388675"/>
                <a:gd name="connsiteY7" fmla="*/ 20983 h 278158"/>
                <a:gd name="connsiteX8" fmla="*/ 1483271 w 2388675"/>
                <a:gd name="connsiteY8" fmla="*/ 270704 h 278158"/>
                <a:gd name="connsiteX9" fmla="*/ 1657350 w 2388675"/>
                <a:gd name="connsiteY9" fmla="*/ 20983 h 278158"/>
                <a:gd name="connsiteX10" fmla="*/ 1843311 w 2388675"/>
                <a:gd name="connsiteY10" fmla="*/ 270704 h 278158"/>
                <a:gd name="connsiteX11" fmla="*/ 2019300 w 2388675"/>
                <a:gd name="connsiteY11" fmla="*/ 30508 h 278158"/>
                <a:gd name="connsiteX12" fmla="*/ 2203351 w 2388675"/>
                <a:gd name="connsiteY12" fmla="*/ 270704 h 278158"/>
                <a:gd name="connsiteX13" fmla="*/ 2362200 w 2388675"/>
                <a:gd name="connsiteY13" fmla="*/ 40033 h 278158"/>
                <a:gd name="connsiteX14" fmla="*/ 2362200 w 2388675"/>
                <a:gd name="connsiteY14" fmla="*/ 30508 h 278158"/>
                <a:gd name="connsiteX0" fmla="*/ 0 w 2345564"/>
                <a:gd name="connsiteY0" fmla="*/ 234700 h 272292"/>
                <a:gd name="connsiteX1" fmla="*/ 180020 w 2345564"/>
                <a:gd name="connsiteY1" fmla="*/ 18676 h 272292"/>
                <a:gd name="connsiteX2" fmla="*/ 309314 w 2345564"/>
                <a:gd name="connsiteY2" fmla="*/ 249583 h 272292"/>
                <a:gd name="connsiteX3" fmla="*/ 509339 w 2345564"/>
                <a:gd name="connsiteY3" fmla="*/ 40033 h 272292"/>
                <a:gd name="connsiteX4" fmla="*/ 671264 w 2345564"/>
                <a:gd name="connsiteY4" fmla="*/ 268633 h 272292"/>
                <a:gd name="connsiteX5" fmla="*/ 871289 w 2345564"/>
                <a:gd name="connsiteY5" fmla="*/ 30508 h 272292"/>
                <a:gd name="connsiteX6" fmla="*/ 1080120 w 2345564"/>
                <a:gd name="connsiteY6" fmla="*/ 270704 h 272292"/>
                <a:gd name="connsiteX7" fmla="*/ 1271339 w 2345564"/>
                <a:gd name="connsiteY7" fmla="*/ 20983 h 272292"/>
                <a:gd name="connsiteX8" fmla="*/ 1440160 w 2345564"/>
                <a:gd name="connsiteY8" fmla="*/ 270704 h 272292"/>
                <a:gd name="connsiteX9" fmla="*/ 1614239 w 2345564"/>
                <a:gd name="connsiteY9" fmla="*/ 20983 h 272292"/>
                <a:gd name="connsiteX10" fmla="*/ 1800200 w 2345564"/>
                <a:gd name="connsiteY10" fmla="*/ 270704 h 272292"/>
                <a:gd name="connsiteX11" fmla="*/ 1976189 w 2345564"/>
                <a:gd name="connsiteY11" fmla="*/ 30508 h 272292"/>
                <a:gd name="connsiteX12" fmla="*/ 2160240 w 2345564"/>
                <a:gd name="connsiteY12" fmla="*/ 270704 h 272292"/>
                <a:gd name="connsiteX13" fmla="*/ 2319089 w 2345564"/>
                <a:gd name="connsiteY13" fmla="*/ 40033 h 272292"/>
                <a:gd name="connsiteX14" fmla="*/ 2319089 w 2345564"/>
                <a:gd name="connsiteY14" fmla="*/ 30508 h 272292"/>
                <a:gd name="connsiteX0" fmla="*/ 0 w 2381569"/>
                <a:gd name="connsiteY0" fmla="*/ 270704 h 272292"/>
                <a:gd name="connsiteX1" fmla="*/ 216025 w 2381569"/>
                <a:gd name="connsiteY1" fmla="*/ 18676 h 272292"/>
                <a:gd name="connsiteX2" fmla="*/ 345319 w 2381569"/>
                <a:gd name="connsiteY2" fmla="*/ 249583 h 272292"/>
                <a:gd name="connsiteX3" fmla="*/ 545344 w 2381569"/>
                <a:gd name="connsiteY3" fmla="*/ 40033 h 272292"/>
                <a:gd name="connsiteX4" fmla="*/ 707269 w 2381569"/>
                <a:gd name="connsiteY4" fmla="*/ 268633 h 272292"/>
                <a:gd name="connsiteX5" fmla="*/ 907294 w 2381569"/>
                <a:gd name="connsiteY5" fmla="*/ 30508 h 272292"/>
                <a:gd name="connsiteX6" fmla="*/ 1116125 w 2381569"/>
                <a:gd name="connsiteY6" fmla="*/ 270704 h 272292"/>
                <a:gd name="connsiteX7" fmla="*/ 1307344 w 2381569"/>
                <a:gd name="connsiteY7" fmla="*/ 20983 h 272292"/>
                <a:gd name="connsiteX8" fmla="*/ 1476165 w 2381569"/>
                <a:gd name="connsiteY8" fmla="*/ 270704 h 272292"/>
                <a:gd name="connsiteX9" fmla="*/ 1650244 w 2381569"/>
                <a:gd name="connsiteY9" fmla="*/ 20983 h 272292"/>
                <a:gd name="connsiteX10" fmla="*/ 1836205 w 2381569"/>
                <a:gd name="connsiteY10" fmla="*/ 270704 h 272292"/>
                <a:gd name="connsiteX11" fmla="*/ 2012194 w 2381569"/>
                <a:gd name="connsiteY11" fmla="*/ 30508 h 272292"/>
                <a:gd name="connsiteX12" fmla="*/ 2196245 w 2381569"/>
                <a:gd name="connsiteY12" fmla="*/ 270704 h 272292"/>
                <a:gd name="connsiteX13" fmla="*/ 2355094 w 2381569"/>
                <a:gd name="connsiteY13" fmla="*/ 40033 h 272292"/>
                <a:gd name="connsiteX14" fmla="*/ 2355094 w 2381569"/>
                <a:gd name="connsiteY14" fmla="*/ 30508 h 272292"/>
                <a:gd name="connsiteX0" fmla="*/ 0 w 2381569"/>
                <a:gd name="connsiteY0" fmla="*/ 270704 h 272292"/>
                <a:gd name="connsiteX1" fmla="*/ 180021 w 2381569"/>
                <a:gd name="connsiteY1" fmla="*/ 18676 h 272292"/>
                <a:gd name="connsiteX2" fmla="*/ 345319 w 2381569"/>
                <a:gd name="connsiteY2" fmla="*/ 249583 h 272292"/>
                <a:gd name="connsiteX3" fmla="*/ 545344 w 2381569"/>
                <a:gd name="connsiteY3" fmla="*/ 40033 h 272292"/>
                <a:gd name="connsiteX4" fmla="*/ 707269 w 2381569"/>
                <a:gd name="connsiteY4" fmla="*/ 268633 h 272292"/>
                <a:gd name="connsiteX5" fmla="*/ 907294 w 2381569"/>
                <a:gd name="connsiteY5" fmla="*/ 30508 h 272292"/>
                <a:gd name="connsiteX6" fmla="*/ 1116125 w 2381569"/>
                <a:gd name="connsiteY6" fmla="*/ 270704 h 272292"/>
                <a:gd name="connsiteX7" fmla="*/ 1307344 w 2381569"/>
                <a:gd name="connsiteY7" fmla="*/ 20983 h 272292"/>
                <a:gd name="connsiteX8" fmla="*/ 1476165 w 2381569"/>
                <a:gd name="connsiteY8" fmla="*/ 270704 h 272292"/>
                <a:gd name="connsiteX9" fmla="*/ 1650244 w 2381569"/>
                <a:gd name="connsiteY9" fmla="*/ 20983 h 272292"/>
                <a:gd name="connsiteX10" fmla="*/ 1836205 w 2381569"/>
                <a:gd name="connsiteY10" fmla="*/ 270704 h 272292"/>
                <a:gd name="connsiteX11" fmla="*/ 2012194 w 2381569"/>
                <a:gd name="connsiteY11" fmla="*/ 30508 h 272292"/>
                <a:gd name="connsiteX12" fmla="*/ 2196245 w 2381569"/>
                <a:gd name="connsiteY12" fmla="*/ 270704 h 272292"/>
                <a:gd name="connsiteX13" fmla="*/ 2355094 w 2381569"/>
                <a:gd name="connsiteY13" fmla="*/ 40033 h 272292"/>
                <a:gd name="connsiteX14" fmla="*/ 2355094 w 2381569"/>
                <a:gd name="connsiteY14" fmla="*/ 30508 h 272292"/>
                <a:gd name="connsiteX0" fmla="*/ 0 w 2381569"/>
                <a:gd name="connsiteY0" fmla="*/ 270704 h 274263"/>
                <a:gd name="connsiteX1" fmla="*/ 180021 w 2381569"/>
                <a:gd name="connsiteY1" fmla="*/ 18676 h 274263"/>
                <a:gd name="connsiteX2" fmla="*/ 324037 w 2381569"/>
                <a:gd name="connsiteY2" fmla="*/ 270704 h 274263"/>
                <a:gd name="connsiteX3" fmla="*/ 545344 w 2381569"/>
                <a:gd name="connsiteY3" fmla="*/ 40033 h 274263"/>
                <a:gd name="connsiteX4" fmla="*/ 707269 w 2381569"/>
                <a:gd name="connsiteY4" fmla="*/ 268633 h 274263"/>
                <a:gd name="connsiteX5" fmla="*/ 907294 w 2381569"/>
                <a:gd name="connsiteY5" fmla="*/ 30508 h 274263"/>
                <a:gd name="connsiteX6" fmla="*/ 1116125 w 2381569"/>
                <a:gd name="connsiteY6" fmla="*/ 270704 h 274263"/>
                <a:gd name="connsiteX7" fmla="*/ 1307344 w 2381569"/>
                <a:gd name="connsiteY7" fmla="*/ 20983 h 274263"/>
                <a:gd name="connsiteX8" fmla="*/ 1476165 w 2381569"/>
                <a:gd name="connsiteY8" fmla="*/ 270704 h 274263"/>
                <a:gd name="connsiteX9" fmla="*/ 1650244 w 2381569"/>
                <a:gd name="connsiteY9" fmla="*/ 20983 h 274263"/>
                <a:gd name="connsiteX10" fmla="*/ 1836205 w 2381569"/>
                <a:gd name="connsiteY10" fmla="*/ 270704 h 274263"/>
                <a:gd name="connsiteX11" fmla="*/ 2012194 w 2381569"/>
                <a:gd name="connsiteY11" fmla="*/ 30508 h 274263"/>
                <a:gd name="connsiteX12" fmla="*/ 2196245 w 2381569"/>
                <a:gd name="connsiteY12" fmla="*/ 270704 h 274263"/>
                <a:gd name="connsiteX13" fmla="*/ 2355094 w 2381569"/>
                <a:gd name="connsiteY13" fmla="*/ 40033 h 274263"/>
                <a:gd name="connsiteX14" fmla="*/ 2355094 w 2381569"/>
                <a:gd name="connsiteY14" fmla="*/ 30508 h 274263"/>
                <a:gd name="connsiteX0" fmla="*/ 0 w 2381569"/>
                <a:gd name="connsiteY0" fmla="*/ 270704 h 274263"/>
                <a:gd name="connsiteX1" fmla="*/ 180021 w 2381569"/>
                <a:gd name="connsiteY1" fmla="*/ 18676 h 274263"/>
                <a:gd name="connsiteX2" fmla="*/ 360041 w 2381569"/>
                <a:gd name="connsiteY2" fmla="*/ 270704 h 274263"/>
                <a:gd name="connsiteX3" fmla="*/ 545344 w 2381569"/>
                <a:gd name="connsiteY3" fmla="*/ 40033 h 274263"/>
                <a:gd name="connsiteX4" fmla="*/ 707269 w 2381569"/>
                <a:gd name="connsiteY4" fmla="*/ 268633 h 274263"/>
                <a:gd name="connsiteX5" fmla="*/ 907294 w 2381569"/>
                <a:gd name="connsiteY5" fmla="*/ 30508 h 274263"/>
                <a:gd name="connsiteX6" fmla="*/ 1116125 w 2381569"/>
                <a:gd name="connsiteY6" fmla="*/ 270704 h 274263"/>
                <a:gd name="connsiteX7" fmla="*/ 1307344 w 2381569"/>
                <a:gd name="connsiteY7" fmla="*/ 20983 h 274263"/>
                <a:gd name="connsiteX8" fmla="*/ 1476165 w 2381569"/>
                <a:gd name="connsiteY8" fmla="*/ 270704 h 274263"/>
                <a:gd name="connsiteX9" fmla="*/ 1650244 w 2381569"/>
                <a:gd name="connsiteY9" fmla="*/ 20983 h 274263"/>
                <a:gd name="connsiteX10" fmla="*/ 1836205 w 2381569"/>
                <a:gd name="connsiteY10" fmla="*/ 270704 h 274263"/>
                <a:gd name="connsiteX11" fmla="*/ 2012194 w 2381569"/>
                <a:gd name="connsiteY11" fmla="*/ 30508 h 274263"/>
                <a:gd name="connsiteX12" fmla="*/ 2196245 w 2381569"/>
                <a:gd name="connsiteY12" fmla="*/ 270704 h 274263"/>
                <a:gd name="connsiteX13" fmla="*/ 2355094 w 2381569"/>
                <a:gd name="connsiteY13" fmla="*/ 40033 h 274263"/>
                <a:gd name="connsiteX14" fmla="*/ 2355094 w 2381569"/>
                <a:gd name="connsiteY14" fmla="*/ 30508 h 274263"/>
                <a:gd name="connsiteX0" fmla="*/ 0 w 2381569"/>
                <a:gd name="connsiteY0" fmla="*/ 270704 h 274263"/>
                <a:gd name="connsiteX1" fmla="*/ 180021 w 2381569"/>
                <a:gd name="connsiteY1" fmla="*/ 18676 h 274263"/>
                <a:gd name="connsiteX2" fmla="*/ 360041 w 2381569"/>
                <a:gd name="connsiteY2" fmla="*/ 270704 h 274263"/>
                <a:gd name="connsiteX3" fmla="*/ 545344 w 2381569"/>
                <a:gd name="connsiteY3" fmla="*/ 40033 h 274263"/>
                <a:gd name="connsiteX4" fmla="*/ 707269 w 2381569"/>
                <a:gd name="connsiteY4" fmla="*/ 268633 h 274263"/>
                <a:gd name="connsiteX5" fmla="*/ 907294 w 2381569"/>
                <a:gd name="connsiteY5" fmla="*/ 30508 h 274263"/>
                <a:gd name="connsiteX6" fmla="*/ 1080121 w 2381569"/>
                <a:gd name="connsiteY6" fmla="*/ 270704 h 274263"/>
                <a:gd name="connsiteX7" fmla="*/ 1307344 w 2381569"/>
                <a:gd name="connsiteY7" fmla="*/ 20983 h 274263"/>
                <a:gd name="connsiteX8" fmla="*/ 1476165 w 2381569"/>
                <a:gd name="connsiteY8" fmla="*/ 270704 h 274263"/>
                <a:gd name="connsiteX9" fmla="*/ 1650244 w 2381569"/>
                <a:gd name="connsiteY9" fmla="*/ 20983 h 274263"/>
                <a:gd name="connsiteX10" fmla="*/ 1836205 w 2381569"/>
                <a:gd name="connsiteY10" fmla="*/ 270704 h 274263"/>
                <a:gd name="connsiteX11" fmla="*/ 2012194 w 2381569"/>
                <a:gd name="connsiteY11" fmla="*/ 30508 h 274263"/>
                <a:gd name="connsiteX12" fmla="*/ 2196245 w 2381569"/>
                <a:gd name="connsiteY12" fmla="*/ 270704 h 274263"/>
                <a:gd name="connsiteX13" fmla="*/ 2355094 w 2381569"/>
                <a:gd name="connsiteY13" fmla="*/ 40033 h 274263"/>
                <a:gd name="connsiteX14" fmla="*/ 2355094 w 2381569"/>
                <a:gd name="connsiteY14" fmla="*/ 30508 h 274263"/>
                <a:gd name="connsiteX0" fmla="*/ 0 w 2381569"/>
                <a:gd name="connsiteY0" fmla="*/ 270704 h 273145"/>
                <a:gd name="connsiteX1" fmla="*/ 180021 w 2381569"/>
                <a:gd name="connsiteY1" fmla="*/ 54680 h 273145"/>
                <a:gd name="connsiteX2" fmla="*/ 360041 w 2381569"/>
                <a:gd name="connsiteY2" fmla="*/ 270704 h 273145"/>
                <a:gd name="connsiteX3" fmla="*/ 545344 w 2381569"/>
                <a:gd name="connsiteY3" fmla="*/ 40033 h 273145"/>
                <a:gd name="connsiteX4" fmla="*/ 707269 w 2381569"/>
                <a:gd name="connsiteY4" fmla="*/ 268633 h 273145"/>
                <a:gd name="connsiteX5" fmla="*/ 907294 w 2381569"/>
                <a:gd name="connsiteY5" fmla="*/ 30508 h 273145"/>
                <a:gd name="connsiteX6" fmla="*/ 1080121 w 2381569"/>
                <a:gd name="connsiteY6" fmla="*/ 270704 h 273145"/>
                <a:gd name="connsiteX7" fmla="*/ 1307344 w 2381569"/>
                <a:gd name="connsiteY7" fmla="*/ 20983 h 273145"/>
                <a:gd name="connsiteX8" fmla="*/ 1476165 w 2381569"/>
                <a:gd name="connsiteY8" fmla="*/ 270704 h 273145"/>
                <a:gd name="connsiteX9" fmla="*/ 1650244 w 2381569"/>
                <a:gd name="connsiteY9" fmla="*/ 20983 h 273145"/>
                <a:gd name="connsiteX10" fmla="*/ 1836205 w 2381569"/>
                <a:gd name="connsiteY10" fmla="*/ 270704 h 273145"/>
                <a:gd name="connsiteX11" fmla="*/ 2012194 w 2381569"/>
                <a:gd name="connsiteY11" fmla="*/ 30508 h 273145"/>
                <a:gd name="connsiteX12" fmla="*/ 2196245 w 2381569"/>
                <a:gd name="connsiteY12" fmla="*/ 270704 h 273145"/>
                <a:gd name="connsiteX13" fmla="*/ 2355094 w 2381569"/>
                <a:gd name="connsiteY13" fmla="*/ 40033 h 273145"/>
                <a:gd name="connsiteX14" fmla="*/ 2355094 w 2381569"/>
                <a:gd name="connsiteY14" fmla="*/ 30508 h 273145"/>
                <a:gd name="connsiteX0" fmla="*/ 0 w 2381569"/>
                <a:gd name="connsiteY0" fmla="*/ 270704 h 273145"/>
                <a:gd name="connsiteX1" fmla="*/ 180021 w 2381569"/>
                <a:gd name="connsiteY1" fmla="*/ 54680 h 273145"/>
                <a:gd name="connsiteX2" fmla="*/ 360041 w 2381569"/>
                <a:gd name="connsiteY2" fmla="*/ 270704 h 273145"/>
                <a:gd name="connsiteX3" fmla="*/ 545344 w 2381569"/>
                <a:gd name="connsiteY3" fmla="*/ 40033 h 273145"/>
                <a:gd name="connsiteX4" fmla="*/ 707269 w 2381569"/>
                <a:gd name="connsiteY4" fmla="*/ 268633 h 273145"/>
                <a:gd name="connsiteX5" fmla="*/ 907294 w 2381569"/>
                <a:gd name="connsiteY5" fmla="*/ 30508 h 273145"/>
                <a:gd name="connsiteX6" fmla="*/ 1080121 w 2381569"/>
                <a:gd name="connsiteY6" fmla="*/ 270704 h 273145"/>
                <a:gd name="connsiteX7" fmla="*/ 1307344 w 2381569"/>
                <a:gd name="connsiteY7" fmla="*/ 20983 h 273145"/>
                <a:gd name="connsiteX8" fmla="*/ 1476165 w 2381569"/>
                <a:gd name="connsiteY8" fmla="*/ 270704 h 273145"/>
                <a:gd name="connsiteX9" fmla="*/ 1650244 w 2381569"/>
                <a:gd name="connsiteY9" fmla="*/ 20983 h 273145"/>
                <a:gd name="connsiteX10" fmla="*/ 1836205 w 2381569"/>
                <a:gd name="connsiteY10" fmla="*/ 270704 h 273145"/>
                <a:gd name="connsiteX11" fmla="*/ 2012194 w 2381569"/>
                <a:gd name="connsiteY11" fmla="*/ 30508 h 273145"/>
                <a:gd name="connsiteX12" fmla="*/ 2196245 w 2381569"/>
                <a:gd name="connsiteY12" fmla="*/ 270704 h 273145"/>
                <a:gd name="connsiteX13" fmla="*/ 2355094 w 2381569"/>
                <a:gd name="connsiteY13" fmla="*/ 40033 h 273145"/>
                <a:gd name="connsiteX14" fmla="*/ 2355094 w 2381569"/>
                <a:gd name="connsiteY14" fmla="*/ 30508 h 273145"/>
                <a:gd name="connsiteX0" fmla="*/ 0 w 2381569"/>
                <a:gd name="connsiteY0" fmla="*/ 270704 h 273145"/>
                <a:gd name="connsiteX1" fmla="*/ 180021 w 2381569"/>
                <a:gd name="connsiteY1" fmla="*/ 54680 h 273145"/>
                <a:gd name="connsiteX2" fmla="*/ 360041 w 2381569"/>
                <a:gd name="connsiteY2" fmla="*/ 270704 h 273145"/>
                <a:gd name="connsiteX3" fmla="*/ 545344 w 2381569"/>
                <a:gd name="connsiteY3" fmla="*/ 40033 h 273145"/>
                <a:gd name="connsiteX4" fmla="*/ 707269 w 2381569"/>
                <a:gd name="connsiteY4" fmla="*/ 268633 h 273145"/>
                <a:gd name="connsiteX5" fmla="*/ 907294 w 2381569"/>
                <a:gd name="connsiteY5" fmla="*/ 30508 h 273145"/>
                <a:gd name="connsiteX6" fmla="*/ 1080121 w 2381569"/>
                <a:gd name="connsiteY6" fmla="*/ 270704 h 273145"/>
                <a:gd name="connsiteX7" fmla="*/ 1307344 w 2381569"/>
                <a:gd name="connsiteY7" fmla="*/ 20983 h 273145"/>
                <a:gd name="connsiteX8" fmla="*/ 1476165 w 2381569"/>
                <a:gd name="connsiteY8" fmla="*/ 270704 h 273145"/>
                <a:gd name="connsiteX9" fmla="*/ 1650244 w 2381569"/>
                <a:gd name="connsiteY9" fmla="*/ 20983 h 273145"/>
                <a:gd name="connsiteX10" fmla="*/ 1836205 w 2381569"/>
                <a:gd name="connsiteY10" fmla="*/ 270704 h 273145"/>
                <a:gd name="connsiteX11" fmla="*/ 2012194 w 2381569"/>
                <a:gd name="connsiteY11" fmla="*/ 30508 h 273145"/>
                <a:gd name="connsiteX12" fmla="*/ 2196245 w 2381569"/>
                <a:gd name="connsiteY12" fmla="*/ 270704 h 273145"/>
                <a:gd name="connsiteX13" fmla="*/ 2355094 w 2381569"/>
                <a:gd name="connsiteY13" fmla="*/ 40033 h 273145"/>
                <a:gd name="connsiteX14" fmla="*/ 2355094 w 2381569"/>
                <a:gd name="connsiteY14" fmla="*/ 30508 h 273145"/>
                <a:gd name="connsiteX0" fmla="*/ 0 w 2381569"/>
                <a:gd name="connsiteY0" fmla="*/ 270704 h 276705"/>
                <a:gd name="connsiteX1" fmla="*/ 180021 w 2381569"/>
                <a:gd name="connsiteY1" fmla="*/ 54680 h 276705"/>
                <a:gd name="connsiteX2" fmla="*/ 360041 w 2381569"/>
                <a:gd name="connsiteY2" fmla="*/ 270704 h 276705"/>
                <a:gd name="connsiteX3" fmla="*/ 540061 w 2381569"/>
                <a:gd name="connsiteY3" fmla="*/ 18676 h 276705"/>
                <a:gd name="connsiteX4" fmla="*/ 707269 w 2381569"/>
                <a:gd name="connsiteY4" fmla="*/ 268633 h 276705"/>
                <a:gd name="connsiteX5" fmla="*/ 907294 w 2381569"/>
                <a:gd name="connsiteY5" fmla="*/ 30508 h 276705"/>
                <a:gd name="connsiteX6" fmla="*/ 1080121 w 2381569"/>
                <a:gd name="connsiteY6" fmla="*/ 270704 h 276705"/>
                <a:gd name="connsiteX7" fmla="*/ 1307344 w 2381569"/>
                <a:gd name="connsiteY7" fmla="*/ 20983 h 276705"/>
                <a:gd name="connsiteX8" fmla="*/ 1476165 w 2381569"/>
                <a:gd name="connsiteY8" fmla="*/ 270704 h 276705"/>
                <a:gd name="connsiteX9" fmla="*/ 1650244 w 2381569"/>
                <a:gd name="connsiteY9" fmla="*/ 20983 h 276705"/>
                <a:gd name="connsiteX10" fmla="*/ 1836205 w 2381569"/>
                <a:gd name="connsiteY10" fmla="*/ 270704 h 276705"/>
                <a:gd name="connsiteX11" fmla="*/ 2012194 w 2381569"/>
                <a:gd name="connsiteY11" fmla="*/ 30508 h 276705"/>
                <a:gd name="connsiteX12" fmla="*/ 2196245 w 2381569"/>
                <a:gd name="connsiteY12" fmla="*/ 270704 h 276705"/>
                <a:gd name="connsiteX13" fmla="*/ 2355094 w 2381569"/>
                <a:gd name="connsiteY13" fmla="*/ 40033 h 276705"/>
                <a:gd name="connsiteX14" fmla="*/ 2355094 w 2381569"/>
                <a:gd name="connsiteY14" fmla="*/ 30508 h 276705"/>
                <a:gd name="connsiteX0" fmla="*/ 0 w 2381569"/>
                <a:gd name="connsiteY0" fmla="*/ 270704 h 272292"/>
                <a:gd name="connsiteX1" fmla="*/ 180021 w 2381569"/>
                <a:gd name="connsiteY1" fmla="*/ 18676 h 272292"/>
                <a:gd name="connsiteX2" fmla="*/ 360041 w 2381569"/>
                <a:gd name="connsiteY2" fmla="*/ 270704 h 272292"/>
                <a:gd name="connsiteX3" fmla="*/ 540061 w 2381569"/>
                <a:gd name="connsiteY3" fmla="*/ 18676 h 272292"/>
                <a:gd name="connsiteX4" fmla="*/ 707269 w 2381569"/>
                <a:gd name="connsiteY4" fmla="*/ 268633 h 272292"/>
                <a:gd name="connsiteX5" fmla="*/ 907294 w 2381569"/>
                <a:gd name="connsiteY5" fmla="*/ 30508 h 272292"/>
                <a:gd name="connsiteX6" fmla="*/ 1080121 w 2381569"/>
                <a:gd name="connsiteY6" fmla="*/ 270704 h 272292"/>
                <a:gd name="connsiteX7" fmla="*/ 1307344 w 2381569"/>
                <a:gd name="connsiteY7" fmla="*/ 20983 h 272292"/>
                <a:gd name="connsiteX8" fmla="*/ 1476165 w 2381569"/>
                <a:gd name="connsiteY8" fmla="*/ 270704 h 272292"/>
                <a:gd name="connsiteX9" fmla="*/ 1650244 w 2381569"/>
                <a:gd name="connsiteY9" fmla="*/ 20983 h 272292"/>
                <a:gd name="connsiteX10" fmla="*/ 1836205 w 2381569"/>
                <a:gd name="connsiteY10" fmla="*/ 270704 h 272292"/>
                <a:gd name="connsiteX11" fmla="*/ 2012194 w 2381569"/>
                <a:gd name="connsiteY11" fmla="*/ 30508 h 272292"/>
                <a:gd name="connsiteX12" fmla="*/ 2196245 w 2381569"/>
                <a:gd name="connsiteY12" fmla="*/ 270704 h 272292"/>
                <a:gd name="connsiteX13" fmla="*/ 2355094 w 2381569"/>
                <a:gd name="connsiteY13" fmla="*/ 40033 h 272292"/>
                <a:gd name="connsiteX14" fmla="*/ 2355094 w 2381569"/>
                <a:gd name="connsiteY14" fmla="*/ 30508 h 272292"/>
                <a:gd name="connsiteX0" fmla="*/ 0 w 2381569"/>
                <a:gd name="connsiteY0" fmla="*/ 270704 h 272292"/>
                <a:gd name="connsiteX1" fmla="*/ 180021 w 2381569"/>
                <a:gd name="connsiteY1" fmla="*/ 18676 h 272292"/>
                <a:gd name="connsiteX2" fmla="*/ 360041 w 2381569"/>
                <a:gd name="connsiteY2" fmla="*/ 270704 h 272292"/>
                <a:gd name="connsiteX3" fmla="*/ 540061 w 2381569"/>
                <a:gd name="connsiteY3" fmla="*/ 18676 h 272292"/>
                <a:gd name="connsiteX4" fmla="*/ 707269 w 2381569"/>
                <a:gd name="connsiteY4" fmla="*/ 268633 h 272292"/>
                <a:gd name="connsiteX5" fmla="*/ 900101 w 2381569"/>
                <a:gd name="connsiteY5" fmla="*/ 18676 h 272292"/>
                <a:gd name="connsiteX6" fmla="*/ 1080121 w 2381569"/>
                <a:gd name="connsiteY6" fmla="*/ 270704 h 272292"/>
                <a:gd name="connsiteX7" fmla="*/ 1307344 w 2381569"/>
                <a:gd name="connsiteY7" fmla="*/ 20983 h 272292"/>
                <a:gd name="connsiteX8" fmla="*/ 1476165 w 2381569"/>
                <a:gd name="connsiteY8" fmla="*/ 270704 h 272292"/>
                <a:gd name="connsiteX9" fmla="*/ 1650244 w 2381569"/>
                <a:gd name="connsiteY9" fmla="*/ 20983 h 272292"/>
                <a:gd name="connsiteX10" fmla="*/ 1836205 w 2381569"/>
                <a:gd name="connsiteY10" fmla="*/ 270704 h 272292"/>
                <a:gd name="connsiteX11" fmla="*/ 2012194 w 2381569"/>
                <a:gd name="connsiteY11" fmla="*/ 30508 h 272292"/>
                <a:gd name="connsiteX12" fmla="*/ 2196245 w 2381569"/>
                <a:gd name="connsiteY12" fmla="*/ 270704 h 272292"/>
                <a:gd name="connsiteX13" fmla="*/ 2355094 w 2381569"/>
                <a:gd name="connsiteY13" fmla="*/ 40033 h 272292"/>
                <a:gd name="connsiteX14" fmla="*/ 2355094 w 2381569"/>
                <a:gd name="connsiteY14" fmla="*/ 30508 h 272292"/>
                <a:gd name="connsiteX0" fmla="*/ 0 w 2387569"/>
                <a:gd name="connsiteY0" fmla="*/ 270704 h 272292"/>
                <a:gd name="connsiteX1" fmla="*/ 180021 w 2387569"/>
                <a:gd name="connsiteY1" fmla="*/ 18676 h 272292"/>
                <a:gd name="connsiteX2" fmla="*/ 360041 w 2387569"/>
                <a:gd name="connsiteY2" fmla="*/ 270704 h 272292"/>
                <a:gd name="connsiteX3" fmla="*/ 540061 w 2387569"/>
                <a:gd name="connsiteY3" fmla="*/ 18676 h 272292"/>
                <a:gd name="connsiteX4" fmla="*/ 707269 w 2387569"/>
                <a:gd name="connsiteY4" fmla="*/ 268633 h 272292"/>
                <a:gd name="connsiteX5" fmla="*/ 900101 w 2387569"/>
                <a:gd name="connsiteY5" fmla="*/ 18676 h 272292"/>
                <a:gd name="connsiteX6" fmla="*/ 1080121 w 2387569"/>
                <a:gd name="connsiteY6" fmla="*/ 270704 h 272292"/>
                <a:gd name="connsiteX7" fmla="*/ 1307344 w 2387569"/>
                <a:gd name="connsiteY7" fmla="*/ 20983 h 272292"/>
                <a:gd name="connsiteX8" fmla="*/ 1476165 w 2387569"/>
                <a:gd name="connsiteY8" fmla="*/ 270704 h 272292"/>
                <a:gd name="connsiteX9" fmla="*/ 1650244 w 2387569"/>
                <a:gd name="connsiteY9" fmla="*/ 20983 h 272292"/>
                <a:gd name="connsiteX10" fmla="*/ 1836205 w 2387569"/>
                <a:gd name="connsiteY10" fmla="*/ 270704 h 272292"/>
                <a:gd name="connsiteX11" fmla="*/ 2012194 w 2387569"/>
                <a:gd name="connsiteY11" fmla="*/ 30508 h 272292"/>
                <a:gd name="connsiteX12" fmla="*/ 2160241 w 2387569"/>
                <a:gd name="connsiteY12" fmla="*/ 270704 h 272292"/>
                <a:gd name="connsiteX13" fmla="*/ 2355094 w 2387569"/>
                <a:gd name="connsiteY13" fmla="*/ 40033 h 272292"/>
                <a:gd name="connsiteX14" fmla="*/ 2355094 w 2387569"/>
                <a:gd name="connsiteY14" fmla="*/ 30508 h 272292"/>
                <a:gd name="connsiteX0" fmla="*/ 0 w 2379097"/>
                <a:gd name="connsiteY0" fmla="*/ 334355 h 335943"/>
                <a:gd name="connsiteX1" fmla="*/ 180021 w 2379097"/>
                <a:gd name="connsiteY1" fmla="*/ 82327 h 335943"/>
                <a:gd name="connsiteX2" fmla="*/ 360041 w 2379097"/>
                <a:gd name="connsiteY2" fmla="*/ 334355 h 335943"/>
                <a:gd name="connsiteX3" fmla="*/ 540061 w 2379097"/>
                <a:gd name="connsiteY3" fmla="*/ 82327 h 335943"/>
                <a:gd name="connsiteX4" fmla="*/ 707269 w 2379097"/>
                <a:gd name="connsiteY4" fmla="*/ 332284 h 335943"/>
                <a:gd name="connsiteX5" fmla="*/ 900101 w 2379097"/>
                <a:gd name="connsiteY5" fmla="*/ 82327 h 335943"/>
                <a:gd name="connsiteX6" fmla="*/ 1080121 w 2379097"/>
                <a:gd name="connsiteY6" fmla="*/ 334355 h 335943"/>
                <a:gd name="connsiteX7" fmla="*/ 1307344 w 2379097"/>
                <a:gd name="connsiteY7" fmla="*/ 84634 h 335943"/>
                <a:gd name="connsiteX8" fmla="*/ 1476165 w 2379097"/>
                <a:gd name="connsiteY8" fmla="*/ 334355 h 335943"/>
                <a:gd name="connsiteX9" fmla="*/ 1650244 w 2379097"/>
                <a:gd name="connsiteY9" fmla="*/ 84634 h 335943"/>
                <a:gd name="connsiteX10" fmla="*/ 1836205 w 2379097"/>
                <a:gd name="connsiteY10" fmla="*/ 334355 h 335943"/>
                <a:gd name="connsiteX11" fmla="*/ 2012194 w 2379097"/>
                <a:gd name="connsiteY11" fmla="*/ 94159 h 335943"/>
                <a:gd name="connsiteX12" fmla="*/ 2160241 w 2379097"/>
                <a:gd name="connsiteY12" fmla="*/ 334355 h 335943"/>
                <a:gd name="connsiteX13" fmla="*/ 2355094 w 2379097"/>
                <a:gd name="connsiteY13" fmla="*/ 103684 h 335943"/>
                <a:gd name="connsiteX14" fmla="*/ 2304257 w 2379097"/>
                <a:gd name="connsiteY14" fmla="*/ 10319 h 335943"/>
                <a:gd name="connsiteX0" fmla="*/ 0 w 2355094"/>
                <a:gd name="connsiteY0" fmla="*/ 252373 h 253961"/>
                <a:gd name="connsiteX1" fmla="*/ 180021 w 2355094"/>
                <a:gd name="connsiteY1" fmla="*/ 345 h 253961"/>
                <a:gd name="connsiteX2" fmla="*/ 360041 w 2355094"/>
                <a:gd name="connsiteY2" fmla="*/ 252373 h 253961"/>
                <a:gd name="connsiteX3" fmla="*/ 540061 w 2355094"/>
                <a:gd name="connsiteY3" fmla="*/ 345 h 253961"/>
                <a:gd name="connsiteX4" fmla="*/ 707269 w 2355094"/>
                <a:gd name="connsiteY4" fmla="*/ 250302 h 253961"/>
                <a:gd name="connsiteX5" fmla="*/ 900101 w 2355094"/>
                <a:gd name="connsiteY5" fmla="*/ 345 h 253961"/>
                <a:gd name="connsiteX6" fmla="*/ 1080121 w 2355094"/>
                <a:gd name="connsiteY6" fmla="*/ 252373 h 253961"/>
                <a:gd name="connsiteX7" fmla="*/ 1307344 w 2355094"/>
                <a:gd name="connsiteY7" fmla="*/ 2652 h 253961"/>
                <a:gd name="connsiteX8" fmla="*/ 1476165 w 2355094"/>
                <a:gd name="connsiteY8" fmla="*/ 252373 h 253961"/>
                <a:gd name="connsiteX9" fmla="*/ 1650244 w 2355094"/>
                <a:gd name="connsiteY9" fmla="*/ 2652 h 253961"/>
                <a:gd name="connsiteX10" fmla="*/ 1836205 w 2355094"/>
                <a:gd name="connsiteY10" fmla="*/ 252373 h 253961"/>
                <a:gd name="connsiteX11" fmla="*/ 2012194 w 2355094"/>
                <a:gd name="connsiteY11" fmla="*/ 12177 h 253961"/>
                <a:gd name="connsiteX12" fmla="*/ 2160241 w 2355094"/>
                <a:gd name="connsiteY12" fmla="*/ 252373 h 253961"/>
                <a:gd name="connsiteX13" fmla="*/ 2355094 w 2355094"/>
                <a:gd name="connsiteY13" fmla="*/ 21702 h 253961"/>
                <a:gd name="connsiteX0" fmla="*/ 0 w 2304257"/>
                <a:gd name="connsiteY0" fmla="*/ 252373 h 256402"/>
                <a:gd name="connsiteX1" fmla="*/ 180021 w 2304257"/>
                <a:gd name="connsiteY1" fmla="*/ 345 h 256402"/>
                <a:gd name="connsiteX2" fmla="*/ 360041 w 2304257"/>
                <a:gd name="connsiteY2" fmla="*/ 252373 h 256402"/>
                <a:gd name="connsiteX3" fmla="*/ 540061 w 2304257"/>
                <a:gd name="connsiteY3" fmla="*/ 345 h 256402"/>
                <a:gd name="connsiteX4" fmla="*/ 707269 w 2304257"/>
                <a:gd name="connsiteY4" fmla="*/ 250302 h 256402"/>
                <a:gd name="connsiteX5" fmla="*/ 900101 w 2304257"/>
                <a:gd name="connsiteY5" fmla="*/ 345 h 256402"/>
                <a:gd name="connsiteX6" fmla="*/ 1080121 w 2304257"/>
                <a:gd name="connsiteY6" fmla="*/ 252373 h 256402"/>
                <a:gd name="connsiteX7" fmla="*/ 1307344 w 2304257"/>
                <a:gd name="connsiteY7" fmla="*/ 2652 h 256402"/>
                <a:gd name="connsiteX8" fmla="*/ 1476165 w 2304257"/>
                <a:gd name="connsiteY8" fmla="*/ 252373 h 256402"/>
                <a:gd name="connsiteX9" fmla="*/ 1650244 w 2304257"/>
                <a:gd name="connsiteY9" fmla="*/ 2652 h 256402"/>
                <a:gd name="connsiteX10" fmla="*/ 1836205 w 2304257"/>
                <a:gd name="connsiteY10" fmla="*/ 252373 h 256402"/>
                <a:gd name="connsiteX11" fmla="*/ 2012194 w 2304257"/>
                <a:gd name="connsiteY11" fmla="*/ 12177 h 256402"/>
                <a:gd name="connsiteX12" fmla="*/ 2160241 w 2304257"/>
                <a:gd name="connsiteY12" fmla="*/ 252373 h 256402"/>
                <a:gd name="connsiteX13" fmla="*/ 2304257 w 2304257"/>
                <a:gd name="connsiteY13" fmla="*/ 36350 h 256402"/>
                <a:gd name="connsiteX0" fmla="*/ 0 w 2304257"/>
                <a:gd name="connsiteY0" fmla="*/ 252373 h 256402"/>
                <a:gd name="connsiteX1" fmla="*/ 180021 w 2304257"/>
                <a:gd name="connsiteY1" fmla="*/ 345 h 256402"/>
                <a:gd name="connsiteX2" fmla="*/ 360041 w 2304257"/>
                <a:gd name="connsiteY2" fmla="*/ 252373 h 256402"/>
                <a:gd name="connsiteX3" fmla="*/ 540061 w 2304257"/>
                <a:gd name="connsiteY3" fmla="*/ 345 h 256402"/>
                <a:gd name="connsiteX4" fmla="*/ 707269 w 2304257"/>
                <a:gd name="connsiteY4" fmla="*/ 250302 h 256402"/>
                <a:gd name="connsiteX5" fmla="*/ 900101 w 2304257"/>
                <a:gd name="connsiteY5" fmla="*/ 345 h 256402"/>
                <a:gd name="connsiteX6" fmla="*/ 1080121 w 2304257"/>
                <a:gd name="connsiteY6" fmla="*/ 252373 h 256402"/>
                <a:gd name="connsiteX7" fmla="*/ 1307344 w 2304257"/>
                <a:gd name="connsiteY7" fmla="*/ 2652 h 256402"/>
                <a:gd name="connsiteX8" fmla="*/ 1476165 w 2304257"/>
                <a:gd name="connsiteY8" fmla="*/ 252373 h 256402"/>
                <a:gd name="connsiteX9" fmla="*/ 1692190 w 2304257"/>
                <a:gd name="connsiteY9" fmla="*/ 345 h 256402"/>
                <a:gd name="connsiteX10" fmla="*/ 1836205 w 2304257"/>
                <a:gd name="connsiteY10" fmla="*/ 252373 h 256402"/>
                <a:gd name="connsiteX11" fmla="*/ 2012194 w 2304257"/>
                <a:gd name="connsiteY11" fmla="*/ 12177 h 256402"/>
                <a:gd name="connsiteX12" fmla="*/ 2160241 w 2304257"/>
                <a:gd name="connsiteY12" fmla="*/ 252373 h 256402"/>
                <a:gd name="connsiteX13" fmla="*/ 2304257 w 2304257"/>
                <a:gd name="connsiteY13" fmla="*/ 36350 h 256402"/>
                <a:gd name="connsiteX0" fmla="*/ 0 w 2304257"/>
                <a:gd name="connsiteY0" fmla="*/ 252373 h 256402"/>
                <a:gd name="connsiteX1" fmla="*/ 180021 w 2304257"/>
                <a:gd name="connsiteY1" fmla="*/ 345 h 256402"/>
                <a:gd name="connsiteX2" fmla="*/ 360041 w 2304257"/>
                <a:gd name="connsiteY2" fmla="*/ 252373 h 256402"/>
                <a:gd name="connsiteX3" fmla="*/ 540061 w 2304257"/>
                <a:gd name="connsiteY3" fmla="*/ 345 h 256402"/>
                <a:gd name="connsiteX4" fmla="*/ 707269 w 2304257"/>
                <a:gd name="connsiteY4" fmla="*/ 250302 h 256402"/>
                <a:gd name="connsiteX5" fmla="*/ 936106 w 2304257"/>
                <a:gd name="connsiteY5" fmla="*/ 345 h 256402"/>
                <a:gd name="connsiteX6" fmla="*/ 1080121 w 2304257"/>
                <a:gd name="connsiteY6" fmla="*/ 252373 h 256402"/>
                <a:gd name="connsiteX7" fmla="*/ 1307344 w 2304257"/>
                <a:gd name="connsiteY7" fmla="*/ 2652 h 256402"/>
                <a:gd name="connsiteX8" fmla="*/ 1476165 w 2304257"/>
                <a:gd name="connsiteY8" fmla="*/ 252373 h 256402"/>
                <a:gd name="connsiteX9" fmla="*/ 1692190 w 2304257"/>
                <a:gd name="connsiteY9" fmla="*/ 345 h 256402"/>
                <a:gd name="connsiteX10" fmla="*/ 1836205 w 2304257"/>
                <a:gd name="connsiteY10" fmla="*/ 252373 h 256402"/>
                <a:gd name="connsiteX11" fmla="*/ 2012194 w 2304257"/>
                <a:gd name="connsiteY11" fmla="*/ 12177 h 256402"/>
                <a:gd name="connsiteX12" fmla="*/ 2160241 w 2304257"/>
                <a:gd name="connsiteY12" fmla="*/ 252373 h 256402"/>
                <a:gd name="connsiteX13" fmla="*/ 2304257 w 2304257"/>
                <a:gd name="connsiteY13" fmla="*/ 36350 h 256402"/>
                <a:gd name="connsiteX0" fmla="*/ 0 w 2304257"/>
                <a:gd name="connsiteY0" fmla="*/ 252373 h 256402"/>
                <a:gd name="connsiteX1" fmla="*/ 180021 w 2304257"/>
                <a:gd name="connsiteY1" fmla="*/ 345 h 256402"/>
                <a:gd name="connsiteX2" fmla="*/ 360041 w 2304257"/>
                <a:gd name="connsiteY2" fmla="*/ 252373 h 256402"/>
                <a:gd name="connsiteX3" fmla="*/ 540061 w 2304257"/>
                <a:gd name="connsiteY3" fmla="*/ 345 h 256402"/>
                <a:gd name="connsiteX4" fmla="*/ 707269 w 2304257"/>
                <a:gd name="connsiteY4" fmla="*/ 250302 h 256402"/>
                <a:gd name="connsiteX5" fmla="*/ 936106 w 2304257"/>
                <a:gd name="connsiteY5" fmla="*/ 345 h 256402"/>
                <a:gd name="connsiteX6" fmla="*/ 1116126 w 2304257"/>
                <a:gd name="connsiteY6" fmla="*/ 252373 h 256402"/>
                <a:gd name="connsiteX7" fmla="*/ 1307344 w 2304257"/>
                <a:gd name="connsiteY7" fmla="*/ 2652 h 256402"/>
                <a:gd name="connsiteX8" fmla="*/ 1476165 w 2304257"/>
                <a:gd name="connsiteY8" fmla="*/ 252373 h 256402"/>
                <a:gd name="connsiteX9" fmla="*/ 1692190 w 2304257"/>
                <a:gd name="connsiteY9" fmla="*/ 345 h 256402"/>
                <a:gd name="connsiteX10" fmla="*/ 1836205 w 2304257"/>
                <a:gd name="connsiteY10" fmla="*/ 252373 h 256402"/>
                <a:gd name="connsiteX11" fmla="*/ 2012194 w 2304257"/>
                <a:gd name="connsiteY11" fmla="*/ 12177 h 256402"/>
                <a:gd name="connsiteX12" fmla="*/ 2160241 w 2304257"/>
                <a:gd name="connsiteY12" fmla="*/ 252373 h 256402"/>
                <a:gd name="connsiteX13" fmla="*/ 2304257 w 2304257"/>
                <a:gd name="connsiteY13" fmla="*/ 36350 h 256402"/>
                <a:gd name="connsiteX0" fmla="*/ 0 w 2304257"/>
                <a:gd name="connsiteY0" fmla="*/ 252028 h 256057"/>
                <a:gd name="connsiteX1" fmla="*/ 180021 w 2304257"/>
                <a:gd name="connsiteY1" fmla="*/ 0 h 256057"/>
                <a:gd name="connsiteX2" fmla="*/ 360041 w 2304257"/>
                <a:gd name="connsiteY2" fmla="*/ 252028 h 256057"/>
                <a:gd name="connsiteX3" fmla="*/ 540061 w 2304257"/>
                <a:gd name="connsiteY3" fmla="*/ 0 h 256057"/>
                <a:gd name="connsiteX4" fmla="*/ 756086 w 2304257"/>
                <a:gd name="connsiteY4" fmla="*/ 252028 h 256057"/>
                <a:gd name="connsiteX5" fmla="*/ 936106 w 2304257"/>
                <a:gd name="connsiteY5" fmla="*/ 0 h 256057"/>
                <a:gd name="connsiteX6" fmla="*/ 1116126 w 2304257"/>
                <a:gd name="connsiteY6" fmla="*/ 252028 h 256057"/>
                <a:gd name="connsiteX7" fmla="*/ 1307344 w 2304257"/>
                <a:gd name="connsiteY7" fmla="*/ 2307 h 256057"/>
                <a:gd name="connsiteX8" fmla="*/ 1476165 w 2304257"/>
                <a:gd name="connsiteY8" fmla="*/ 252028 h 256057"/>
                <a:gd name="connsiteX9" fmla="*/ 1692190 w 2304257"/>
                <a:gd name="connsiteY9" fmla="*/ 0 h 256057"/>
                <a:gd name="connsiteX10" fmla="*/ 1836205 w 2304257"/>
                <a:gd name="connsiteY10" fmla="*/ 252028 h 256057"/>
                <a:gd name="connsiteX11" fmla="*/ 2012194 w 2304257"/>
                <a:gd name="connsiteY11" fmla="*/ 11832 h 256057"/>
                <a:gd name="connsiteX12" fmla="*/ 2160241 w 2304257"/>
                <a:gd name="connsiteY12" fmla="*/ 252028 h 256057"/>
                <a:gd name="connsiteX13" fmla="*/ 2304257 w 2304257"/>
                <a:gd name="connsiteY13" fmla="*/ 36005 h 256057"/>
                <a:gd name="connsiteX0" fmla="*/ 0 w 2304257"/>
                <a:gd name="connsiteY0" fmla="*/ 252028 h 256057"/>
                <a:gd name="connsiteX1" fmla="*/ 180021 w 2304257"/>
                <a:gd name="connsiteY1" fmla="*/ 0 h 256057"/>
                <a:gd name="connsiteX2" fmla="*/ 360041 w 2304257"/>
                <a:gd name="connsiteY2" fmla="*/ 252028 h 256057"/>
                <a:gd name="connsiteX3" fmla="*/ 576066 w 2304257"/>
                <a:gd name="connsiteY3" fmla="*/ 0 h 256057"/>
                <a:gd name="connsiteX4" fmla="*/ 756086 w 2304257"/>
                <a:gd name="connsiteY4" fmla="*/ 252028 h 256057"/>
                <a:gd name="connsiteX5" fmla="*/ 936106 w 2304257"/>
                <a:gd name="connsiteY5" fmla="*/ 0 h 256057"/>
                <a:gd name="connsiteX6" fmla="*/ 1116126 w 2304257"/>
                <a:gd name="connsiteY6" fmla="*/ 252028 h 256057"/>
                <a:gd name="connsiteX7" fmla="*/ 1307344 w 2304257"/>
                <a:gd name="connsiteY7" fmla="*/ 2307 h 256057"/>
                <a:gd name="connsiteX8" fmla="*/ 1476165 w 2304257"/>
                <a:gd name="connsiteY8" fmla="*/ 252028 h 256057"/>
                <a:gd name="connsiteX9" fmla="*/ 1692190 w 2304257"/>
                <a:gd name="connsiteY9" fmla="*/ 0 h 256057"/>
                <a:gd name="connsiteX10" fmla="*/ 1836205 w 2304257"/>
                <a:gd name="connsiteY10" fmla="*/ 252028 h 256057"/>
                <a:gd name="connsiteX11" fmla="*/ 2012194 w 2304257"/>
                <a:gd name="connsiteY11" fmla="*/ 11832 h 256057"/>
                <a:gd name="connsiteX12" fmla="*/ 2160241 w 2304257"/>
                <a:gd name="connsiteY12" fmla="*/ 252028 h 256057"/>
                <a:gd name="connsiteX13" fmla="*/ 2304257 w 2304257"/>
                <a:gd name="connsiteY13" fmla="*/ 36005 h 256057"/>
                <a:gd name="connsiteX0" fmla="*/ 0 w 2304257"/>
                <a:gd name="connsiteY0" fmla="*/ 252028 h 256057"/>
                <a:gd name="connsiteX1" fmla="*/ 216026 w 2304257"/>
                <a:gd name="connsiteY1" fmla="*/ 0 h 256057"/>
                <a:gd name="connsiteX2" fmla="*/ 360041 w 2304257"/>
                <a:gd name="connsiteY2" fmla="*/ 252028 h 256057"/>
                <a:gd name="connsiteX3" fmla="*/ 576066 w 2304257"/>
                <a:gd name="connsiteY3" fmla="*/ 0 h 256057"/>
                <a:gd name="connsiteX4" fmla="*/ 756086 w 2304257"/>
                <a:gd name="connsiteY4" fmla="*/ 252028 h 256057"/>
                <a:gd name="connsiteX5" fmla="*/ 936106 w 2304257"/>
                <a:gd name="connsiteY5" fmla="*/ 0 h 256057"/>
                <a:gd name="connsiteX6" fmla="*/ 1116126 w 2304257"/>
                <a:gd name="connsiteY6" fmla="*/ 252028 h 256057"/>
                <a:gd name="connsiteX7" fmla="*/ 1307344 w 2304257"/>
                <a:gd name="connsiteY7" fmla="*/ 2307 h 256057"/>
                <a:gd name="connsiteX8" fmla="*/ 1476165 w 2304257"/>
                <a:gd name="connsiteY8" fmla="*/ 252028 h 256057"/>
                <a:gd name="connsiteX9" fmla="*/ 1692190 w 2304257"/>
                <a:gd name="connsiteY9" fmla="*/ 0 h 256057"/>
                <a:gd name="connsiteX10" fmla="*/ 1836205 w 2304257"/>
                <a:gd name="connsiteY10" fmla="*/ 252028 h 256057"/>
                <a:gd name="connsiteX11" fmla="*/ 2012194 w 2304257"/>
                <a:gd name="connsiteY11" fmla="*/ 11832 h 256057"/>
                <a:gd name="connsiteX12" fmla="*/ 2160241 w 2304257"/>
                <a:gd name="connsiteY12" fmla="*/ 252028 h 256057"/>
                <a:gd name="connsiteX13" fmla="*/ 2304257 w 2304257"/>
                <a:gd name="connsiteY13" fmla="*/ 36005 h 256057"/>
                <a:gd name="connsiteX0" fmla="*/ 0 w 2268251"/>
                <a:gd name="connsiteY0" fmla="*/ 252028 h 256057"/>
                <a:gd name="connsiteX1" fmla="*/ 180020 w 2268251"/>
                <a:gd name="connsiteY1" fmla="*/ 0 h 256057"/>
                <a:gd name="connsiteX2" fmla="*/ 324035 w 2268251"/>
                <a:gd name="connsiteY2" fmla="*/ 252028 h 256057"/>
                <a:gd name="connsiteX3" fmla="*/ 540060 w 2268251"/>
                <a:gd name="connsiteY3" fmla="*/ 0 h 256057"/>
                <a:gd name="connsiteX4" fmla="*/ 720080 w 2268251"/>
                <a:gd name="connsiteY4" fmla="*/ 252028 h 256057"/>
                <a:gd name="connsiteX5" fmla="*/ 900100 w 2268251"/>
                <a:gd name="connsiteY5" fmla="*/ 0 h 256057"/>
                <a:gd name="connsiteX6" fmla="*/ 1080120 w 2268251"/>
                <a:gd name="connsiteY6" fmla="*/ 252028 h 256057"/>
                <a:gd name="connsiteX7" fmla="*/ 1271338 w 2268251"/>
                <a:gd name="connsiteY7" fmla="*/ 2307 h 256057"/>
                <a:gd name="connsiteX8" fmla="*/ 1440159 w 2268251"/>
                <a:gd name="connsiteY8" fmla="*/ 252028 h 256057"/>
                <a:gd name="connsiteX9" fmla="*/ 1656184 w 2268251"/>
                <a:gd name="connsiteY9" fmla="*/ 0 h 256057"/>
                <a:gd name="connsiteX10" fmla="*/ 1800199 w 2268251"/>
                <a:gd name="connsiteY10" fmla="*/ 252028 h 256057"/>
                <a:gd name="connsiteX11" fmla="*/ 1976188 w 2268251"/>
                <a:gd name="connsiteY11" fmla="*/ 11832 h 256057"/>
                <a:gd name="connsiteX12" fmla="*/ 2124235 w 2268251"/>
                <a:gd name="connsiteY12" fmla="*/ 252028 h 256057"/>
                <a:gd name="connsiteX13" fmla="*/ 2268251 w 2268251"/>
                <a:gd name="connsiteY13" fmla="*/ 36005 h 256057"/>
                <a:gd name="connsiteX0" fmla="*/ 0 w 2268251"/>
                <a:gd name="connsiteY0" fmla="*/ 252028 h 256057"/>
                <a:gd name="connsiteX1" fmla="*/ 180020 w 2268251"/>
                <a:gd name="connsiteY1" fmla="*/ 0 h 256057"/>
                <a:gd name="connsiteX2" fmla="*/ 324035 w 2268251"/>
                <a:gd name="connsiteY2" fmla="*/ 252028 h 256057"/>
                <a:gd name="connsiteX3" fmla="*/ 540060 w 2268251"/>
                <a:gd name="connsiteY3" fmla="*/ 0 h 256057"/>
                <a:gd name="connsiteX4" fmla="*/ 720080 w 2268251"/>
                <a:gd name="connsiteY4" fmla="*/ 252028 h 256057"/>
                <a:gd name="connsiteX5" fmla="*/ 900100 w 2268251"/>
                <a:gd name="connsiteY5" fmla="*/ 0 h 256057"/>
                <a:gd name="connsiteX6" fmla="*/ 1080120 w 2268251"/>
                <a:gd name="connsiteY6" fmla="*/ 252028 h 256057"/>
                <a:gd name="connsiteX7" fmla="*/ 1271338 w 2268251"/>
                <a:gd name="connsiteY7" fmla="*/ 2307 h 256057"/>
                <a:gd name="connsiteX8" fmla="*/ 1440159 w 2268251"/>
                <a:gd name="connsiteY8" fmla="*/ 252028 h 256057"/>
                <a:gd name="connsiteX9" fmla="*/ 1656184 w 2268251"/>
                <a:gd name="connsiteY9" fmla="*/ 0 h 256057"/>
                <a:gd name="connsiteX10" fmla="*/ 1800199 w 2268251"/>
                <a:gd name="connsiteY10" fmla="*/ 252028 h 256057"/>
                <a:gd name="connsiteX11" fmla="*/ 1976188 w 2268251"/>
                <a:gd name="connsiteY11" fmla="*/ 11832 h 256057"/>
                <a:gd name="connsiteX12" fmla="*/ 2124235 w 2268251"/>
                <a:gd name="connsiteY12" fmla="*/ 252028 h 256057"/>
                <a:gd name="connsiteX13" fmla="*/ 2268251 w 2268251"/>
                <a:gd name="connsiteY13" fmla="*/ 36005 h 256057"/>
                <a:gd name="connsiteX0" fmla="*/ 0 w 2268251"/>
                <a:gd name="connsiteY0" fmla="*/ 252028 h 256057"/>
                <a:gd name="connsiteX1" fmla="*/ 180020 w 2268251"/>
                <a:gd name="connsiteY1" fmla="*/ 0 h 256057"/>
                <a:gd name="connsiteX2" fmla="*/ 324035 w 2268251"/>
                <a:gd name="connsiteY2" fmla="*/ 252028 h 256057"/>
                <a:gd name="connsiteX3" fmla="*/ 540060 w 2268251"/>
                <a:gd name="connsiteY3" fmla="*/ 0 h 256057"/>
                <a:gd name="connsiteX4" fmla="*/ 720080 w 2268251"/>
                <a:gd name="connsiteY4" fmla="*/ 252028 h 256057"/>
                <a:gd name="connsiteX5" fmla="*/ 900100 w 2268251"/>
                <a:gd name="connsiteY5" fmla="*/ 0 h 256057"/>
                <a:gd name="connsiteX6" fmla="*/ 1080120 w 2268251"/>
                <a:gd name="connsiteY6" fmla="*/ 252028 h 256057"/>
                <a:gd name="connsiteX7" fmla="*/ 1271338 w 2268251"/>
                <a:gd name="connsiteY7" fmla="*/ 2307 h 256057"/>
                <a:gd name="connsiteX8" fmla="*/ 1440159 w 2268251"/>
                <a:gd name="connsiteY8" fmla="*/ 252028 h 256057"/>
                <a:gd name="connsiteX9" fmla="*/ 1656184 w 2268251"/>
                <a:gd name="connsiteY9" fmla="*/ 0 h 256057"/>
                <a:gd name="connsiteX10" fmla="*/ 1800199 w 2268251"/>
                <a:gd name="connsiteY10" fmla="*/ 252028 h 256057"/>
                <a:gd name="connsiteX11" fmla="*/ 1976188 w 2268251"/>
                <a:gd name="connsiteY11" fmla="*/ 11832 h 256057"/>
                <a:gd name="connsiteX12" fmla="*/ 2124235 w 2268251"/>
                <a:gd name="connsiteY12" fmla="*/ 252028 h 256057"/>
                <a:gd name="connsiteX13" fmla="*/ 2268251 w 2268251"/>
                <a:gd name="connsiteY13" fmla="*/ 36005 h 256057"/>
                <a:gd name="connsiteX0" fmla="*/ 0 w 2268251"/>
                <a:gd name="connsiteY0" fmla="*/ 252028 h 256057"/>
                <a:gd name="connsiteX1" fmla="*/ 180020 w 2268251"/>
                <a:gd name="connsiteY1" fmla="*/ 0 h 256057"/>
                <a:gd name="connsiteX2" fmla="*/ 324035 w 2268251"/>
                <a:gd name="connsiteY2" fmla="*/ 252028 h 256057"/>
                <a:gd name="connsiteX3" fmla="*/ 540060 w 2268251"/>
                <a:gd name="connsiteY3" fmla="*/ 0 h 256057"/>
                <a:gd name="connsiteX4" fmla="*/ 720080 w 2268251"/>
                <a:gd name="connsiteY4" fmla="*/ 252028 h 256057"/>
                <a:gd name="connsiteX5" fmla="*/ 941538 w 2268251"/>
                <a:gd name="connsiteY5" fmla="*/ 0 h 256057"/>
                <a:gd name="connsiteX6" fmla="*/ 1080120 w 2268251"/>
                <a:gd name="connsiteY6" fmla="*/ 252028 h 256057"/>
                <a:gd name="connsiteX7" fmla="*/ 1271338 w 2268251"/>
                <a:gd name="connsiteY7" fmla="*/ 2307 h 256057"/>
                <a:gd name="connsiteX8" fmla="*/ 1440159 w 2268251"/>
                <a:gd name="connsiteY8" fmla="*/ 252028 h 256057"/>
                <a:gd name="connsiteX9" fmla="*/ 1656184 w 2268251"/>
                <a:gd name="connsiteY9" fmla="*/ 0 h 256057"/>
                <a:gd name="connsiteX10" fmla="*/ 1800199 w 2268251"/>
                <a:gd name="connsiteY10" fmla="*/ 252028 h 256057"/>
                <a:gd name="connsiteX11" fmla="*/ 1976188 w 2268251"/>
                <a:gd name="connsiteY11" fmla="*/ 11832 h 256057"/>
                <a:gd name="connsiteX12" fmla="*/ 2124235 w 2268251"/>
                <a:gd name="connsiteY12" fmla="*/ 252028 h 256057"/>
                <a:gd name="connsiteX13" fmla="*/ 2268251 w 2268251"/>
                <a:gd name="connsiteY13" fmla="*/ 36005 h 256057"/>
                <a:gd name="connsiteX0" fmla="*/ 0 w 2268251"/>
                <a:gd name="connsiteY0" fmla="*/ 252028 h 256057"/>
                <a:gd name="connsiteX1" fmla="*/ 180020 w 2268251"/>
                <a:gd name="connsiteY1" fmla="*/ 0 h 256057"/>
                <a:gd name="connsiteX2" fmla="*/ 324035 w 2268251"/>
                <a:gd name="connsiteY2" fmla="*/ 252028 h 256057"/>
                <a:gd name="connsiteX3" fmla="*/ 540060 w 2268251"/>
                <a:gd name="connsiteY3" fmla="*/ 0 h 256057"/>
                <a:gd name="connsiteX4" fmla="*/ 720080 w 2268251"/>
                <a:gd name="connsiteY4" fmla="*/ 252028 h 256057"/>
                <a:gd name="connsiteX5" fmla="*/ 941538 w 2268251"/>
                <a:gd name="connsiteY5" fmla="*/ 0 h 256057"/>
                <a:gd name="connsiteX6" fmla="*/ 1080120 w 2268251"/>
                <a:gd name="connsiteY6" fmla="*/ 252028 h 256057"/>
                <a:gd name="connsiteX7" fmla="*/ 1283916 w 2268251"/>
                <a:gd name="connsiteY7" fmla="*/ 0 h 256057"/>
                <a:gd name="connsiteX8" fmla="*/ 1440159 w 2268251"/>
                <a:gd name="connsiteY8" fmla="*/ 252028 h 256057"/>
                <a:gd name="connsiteX9" fmla="*/ 1656184 w 2268251"/>
                <a:gd name="connsiteY9" fmla="*/ 0 h 256057"/>
                <a:gd name="connsiteX10" fmla="*/ 1800199 w 2268251"/>
                <a:gd name="connsiteY10" fmla="*/ 252028 h 256057"/>
                <a:gd name="connsiteX11" fmla="*/ 1976188 w 2268251"/>
                <a:gd name="connsiteY11" fmla="*/ 11832 h 256057"/>
                <a:gd name="connsiteX12" fmla="*/ 2124235 w 2268251"/>
                <a:gd name="connsiteY12" fmla="*/ 252028 h 256057"/>
                <a:gd name="connsiteX13" fmla="*/ 2268251 w 2268251"/>
                <a:gd name="connsiteY13" fmla="*/ 36005 h 256057"/>
                <a:gd name="connsiteX0" fmla="*/ 0 w 2268251"/>
                <a:gd name="connsiteY0" fmla="*/ 252028 h 256057"/>
                <a:gd name="connsiteX1" fmla="*/ 180020 w 2268251"/>
                <a:gd name="connsiteY1" fmla="*/ 0 h 256057"/>
                <a:gd name="connsiteX2" fmla="*/ 324035 w 2268251"/>
                <a:gd name="connsiteY2" fmla="*/ 252028 h 256057"/>
                <a:gd name="connsiteX3" fmla="*/ 556363 w 2268251"/>
                <a:gd name="connsiteY3" fmla="*/ 0 h 256057"/>
                <a:gd name="connsiteX4" fmla="*/ 720080 w 2268251"/>
                <a:gd name="connsiteY4" fmla="*/ 252028 h 256057"/>
                <a:gd name="connsiteX5" fmla="*/ 941538 w 2268251"/>
                <a:gd name="connsiteY5" fmla="*/ 0 h 256057"/>
                <a:gd name="connsiteX6" fmla="*/ 1080120 w 2268251"/>
                <a:gd name="connsiteY6" fmla="*/ 252028 h 256057"/>
                <a:gd name="connsiteX7" fmla="*/ 1283916 w 2268251"/>
                <a:gd name="connsiteY7" fmla="*/ 0 h 256057"/>
                <a:gd name="connsiteX8" fmla="*/ 1440159 w 2268251"/>
                <a:gd name="connsiteY8" fmla="*/ 252028 h 256057"/>
                <a:gd name="connsiteX9" fmla="*/ 1656184 w 2268251"/>
                <a:gd name="connsiteY9" fmla="*/ 0 h 256057"/>
                <a:gd name="connsiteX10" fmla="*/ 1800199 w 2268251"/>
                <a:gd name="connsiteY10" fmla="*/ 252028 h 256057"/>
                <a:gd name="connsiteX11" fmla="*/ 1976188 w 2268251"/>
                <a:gd name="connsiteY11" fmla="*/ 11832 h 256057"/>
                <a:gd name="connsiteX12" fmla="*/ 2124235 w 2268251"/>
                <a:gd name="connsiteY12" fmla="*/ 252028 h 256057"/>
                <a:gd name="connsiteX13" fmla="*/ 2268251 w 2268251"/>
                <a:gd name="connsiteY13" fmla="*/ 36005 h 256057"/>
                <a:gd name="connsiteX0" fmla="*/ 0 w 2268251"/>
                <a:gd name="connsiteY0" fmla="*/ 252139 h 256168"/>
                <a:gd name="connsiteX1" fmla="*/ 180020 w 2268251"/>
                <a:gd name="connsiteY1" fmla="*/ 111 h 256168"/>
                <a:gd name="connsiteX2" fmla="*/ 342378 w 2268251"/>
                <a:gd name="connsiteY2" fmla="*/ 251480 h 256168"/>
                <a:gd name="connsiteX3" fmla="*/ 556363 w 2268251"/>
                <a:gd name="connsiteY3" fmla="*/ 111 h 256168"/>
                <a:gd name="connsiteX4" fmla="*/ 720080 w 2268251"/>
                <a:gd name="connsiteY4" fmla="*/ 252139 h 256168"/>
                <a:gd name="connsiteX5" fmla="*/ 941538 w 2268251"/>
                <a:gd name="connsiteY5" fmla="*/ 111 h 256168"/>
                <a:gd name="connsiteX6" fmla="*/ 1080120 w 2268251"/>
                <a:gd name="connsiteY6" fmla="*/ 252139 h 256168"/>
                <a:gd name="connsiteX7" fmla="*/ 1283916 w 2268251"/>
                <a:gd name="connsiteY7" fmla="*/ 111 h 256168"/>
                <a:gd name="connsiteX8" fmla="*/ 1440159 w 2268251"/>
                <a:gd name="connsiteY8" fmla="*/ 252139 h 256168"/>
                <a:gd name="connsiteX9" fmla="*/ 1656184 w 2268251"/>
                <a:gd name="connsiteY9" fmla="*/ 111 h 256168"/>
                <a:gd name="connsiteX10" fmla="*/ 1800199 w 2268251"/>
                <a:gd name="connsiteY10" fmla="*/ 252139 h 256168"/>
                <a:gd name="connsiteX11" fmla="*/ 1976188 w 2268251"/>
                <a:gd name="connsiteY11" fmla="*/ 11943 h 256168"/>
                <a:gd name="connsiteX12" fmla="*/ 2124235 w 2268251"/>
                <a:gd name="connsiteY12" fmla="*/ 252139 h 256168"/>
                <a:gd name="connsiteX13" fmla="*/ 2268251 w 2268251"/>
                <a:gd name="connsiteY13" fmla="*/ 36116 h 256168"/>
                <a:gd name="connsiteX0" fmla="*/ 0 w 2268251"/>
                <a:gd name="connsiteY0" fmla="*/ 252138 h 256167"/>
                <a:gd name="connsiteX1" fmla="*/ 180020 w 2268251"/>
                <a:gd name="connsiteY1" fmla="*/ 110 h 256167"/>
                <a:gd name="connsiteX2" fmla="*/ 342378 w 2268251"/>
                <a:gd name="connsiteY2" fmla="*/ 251479 h 256167"/>
                <a:gd name="connsiteX3" fmla="*/ 556363 w 2268251"/>
                <a:gd name="connsiteY3" fmla="*/ 110 h 256167"/>
                <a:gd name="connsiteX4" fmla="*/ 720080 w 2268251"/>
                <a:gd name="connsiteY4" fmla="*/ 252138 h 256167"/>
                <a:gd name="connsiteX5" fmla="*/ 941538 w 2268251"/>
                <a:gd name="connsiteY5" fmla="*/ 110 h 256167"/>
                <a:gd name="connsiteX6" fmla="*/ 1112727 w 2268251"/>
                <a:gd name="connsiteY6" fmla="*/ 251479 h 256167"/>
                <a:gd name="connsiteX7" fmla="*/ 1283916 w 2268251"/>
                <a:gd name="connsiteY7" fmla="*/ 110 h 256167"/>
                <a:gd name="connsiteX8" fmla="*/ 1440159 w 2268251"/>
                <a:gd name="connsiteY8" fmla="*/ 252138 h 256167"/>
                <a:gd name="connsiteX9" fmla="*/ 1656184 w 2268251"/>
                <a:gd name="connsiteY9" fmla="*/ 110 h 256167"/>
                <a:gd name="connsiteX10" fmla="*/ 1800199 w 2268251"/>
                <a:gd name="connsiteY10" fmla="*/ 252138 h 256167"/>
                <a:gd name="connsiteX11" fmla="*/ 1976188 w 2268251"/>
                <a:gd name="connsiteY11" fmla="*/ 11942 h 256167"/>
                <a:gd name="connsiteX12" fmla="*/ 2124235 w 2268251"/>
                <a:gd name="connsiteY12" fmla="*/ 252138 h 256167"/>
                <a:gd name="connsiteX13" fmla="*/ 2268251 w 2268251"/>
                <a:gd name="connsiteY13" fmla="*/ 36115 h 256167"/>
                <a:gd name="connsiteX0" fmla="*/ 0 w 2268251"/>
                <a:gd name="connsiteY0" fmla="*/ 252139 h 256168"/>
                <a:gd name="connsiteX1" fmla="*/ 180020 w 2268251"/>
                <a:gd name="connsiteY1" fmla="*/ 111 h 256168"/>
                <a:gd name="connsiteX2" fmla="*/ 342378 w 2268251"/>
                <a:gd name="connsiteY2" fmla="*/ 251480 h 256168"/>
                <a:gd name="connsiteX3" fmla="*/ 556363 w 2268251"/>
                <a:gd name="connsiteY3" fmla="*/ 111 h 256168"/>
                <a:gd name="connsiteX4" fmla="*/ 720080 w 2268251"/>
                <a:gd name="connsiteY4" fmla="*/ 252139 h 256168"/>
                <a:gd name="connsiteX5" fmla="*/ 941538 w 2268251"/>
                <a:gd name="connsiteY5" fmla="*/ 111 h 256168"/>
                <a:gd name="connsiteX6" fmla="*/ 1112727 w 2268251"/>
                <a:gd name="connsiteY6" fmla="*/ 251480 h 256168"/>
                <a:gd name="connsiteX7" fmla="*/ 1283916 w 2268251"/>
                <a:gd name="connsiteY7" fmla="*/ 110 h 256168"/>
                <a:gd name="connsiteX8" fmla="*/ 1440159 w 2268251"/>
                <a:gd name="connsiteY8" fmla="*/ 252139 h 256168"/>
                <a:gd name="connsiteX9" fmla="*/ 1656184 w 2268251"/>
                <a:gd name="connsiteY9" fmla="*/ 111 h 256168"/>
                <a:gd name="connsiteX10" fmla="*/ 1800199 w 2268251"/>
                <a:gd name="connsiteY10" fmla="*/ 252139 h 256168"/>
                <a:gd name="connsiteX11" fmla="*/ 1976188 w 2268251"/>
                <a:gd name="connsiteY11" fmla="*/ 11943 h 256168"/>
                <a:gd name="connsiteX12" fmla="*/ 2124235 w 2268251"/>
                <a:gd name="connsiteY12" fmla="*/ 252139 h 256168"/>
                <a:gd name="connsiteX13" fmla="*/ 2268251 w 2268251"/>
                <a:gd name="connsiteY13" fmla="*/ 36116 h 256168"/>
                <a:gd name="connsiteX0" fmla="*/ 0 w 2268251"/>
                <a:gd name="connsiteY0" fmla="*/ 252138 h 256167"/>
                <a:gd name="connsiteX1" fmla="*/ 180020 w 2268251"/>
                <a:gd name="connsiteY1" fmla="*/ 110 h 256167"/>
                <a:gd name="connsiteX2" fmla="*/ 342378 w 2268251"/>
                <a:gd name="connsiteY2" fmla="*/ 251479 h 256167"/>
                <a:gd name="connsiteX3" fmla="*/ 556363 w 2268251"/>
                <a:gd name="connsiteY3" fmla="*/ 110 h 256167"/>
                <a:gd name="connsiteX4" fmla="*/ 720080 w 2268251"/>
                <a:gd name="connsiteY4" fmla="*/ 252138 h 256167"/>
                <a:gd name="connsiteX5" fmla="*/ 941538 w 2268251"/>
                <a:gd name="connsiteY5" fmla="*/ 110 h 256167"/>
                <a:gd name="connsiteX6" fmla="*/ 1112727 w 2268251"/>
                <a:gd name="connsiteY6" fmla="*/ 251479 h 256167"/>
                <a:gd name="connsiteX7" fmla="*/ 1326713 w 2268251"/>
                <a:gd name="connsiteY7" fmla="*/ 110 h 256167"/>
                <a:gd name="connsiteX8" fmla="*/ 1440159 w 2268251"/>
                <a:gd name="connsiteY8" fmla="*/ 252138 h 256167"/>
                <a:gd name="connsiteX9" fmla="*/ 1656184 w 2268251"/>
                <a:gd name="connsiteY9" fmla="*/ 110 h 256167"/>
                <a:gd name="connsiteX10" fmla="*/ 1800199 w 2268251"/>
                <a:gd name="connsiteY10" fmla="*/ 252138 h 256167"/>
                <a:gd name="connsiteX11" fmla="*/ 1976188 w 2268251"/>
                <a:gd name="connsiteY11" fmla="*/ 11942 h 256167"/>
                <a:gd name="connsiteX12" fmla="*/ 2124235 w 2268251"/>
                <a:gd name="connsiteY12" fmla="*/ 252138 h 256167"/>
                <a:gd name="connsiteX13" fmla="*/ 2268251 w 2268251"/>
                <a:gd name="connsiteY13" fmla="*/ 36115 h 256167"/>
                <a:gd name="connsiteX0" fmla="*/ 0 w 2268251"/>
                <a:gd name="connsiteY0" fmla="*/ 252138 h 256167"/>
                <a:gd name="connsiteX1" fmla="*/ 180020 w 2268251"/>
                <a:gd name="connsiteY1" fmla="*/ 110 h 256167"/>
                <a:gd name="connsiteX2" fmla="*/ 342378 w 2268251"/>
                <a:gd name="connsiteY2" fmla="*/ 251479 h 256167"/>
                <a:gd name="connsiteX3" fmla="*/ 556363 w 2268251"/>
                <a:gd name="connsiteY3" fmla="*/ 110 h 256167"/>
                <a:gd name="connsiteX4" fmla="*/ 720080 w 2268251"/>
                <a:gd name="connsiteY4" fmla="*/ 252138 h 256167"/>
                <a:gd name="connsiteX5" fmla="*/ 941538 w 2268251"/>
                <a:gd name="connsiteY5" fmla="*/ 110 h 256167"/>
                <a:gd name="connsiteX6" fmla="*/ 1112727 w 2268251"/>
                <a:gd name="connsiteY6" fmla="*/ 251479 h 256167"/>
                <a:gd name="connsiteX7" fmla="*/ 1326713 w 2268251"/>
                <a:gd name="connsiteY7" fmla="*/ 110 h 256167"/>
                <a:gd name="connsiteX8" fmla="*/ 1497902 w 2268251"/>
                <a:gd name="connsiteY8" fmla="*/ 251479 h 256167"/>
                <a:gd name="connsiteX9" fmla="*/ 1656184 w 2268251"/>
                <a:gd name="connsiteY9" fmla="*/ 110 h 256167"/>
                <a:gd name="connsiteX10" fmla="*/ 1800199 w 2268251"/>
                <a:gd name="connsiteY10" fmla="*/ 252138 h 256167"/>
                <a:gd name="connsiteX11" fmla="*/ 1976188 w 2268251"/>
                <a:gd name="connsiteY11" fmla="*/ 11942 h 256167"/>
                <a:gd name="connsiteX12" fmla="*/ 2124235 w 2268251"/>
                <a:gd name="connsiteY12" fmla="*/ 252138 h 256167"/>
                <a:gd name="connsiteX13" fmla="*/ 2268251 w 2268251"/>
                <a:gd name="connsiteY13" fmla="*/ 36115 h 256167"/>
                <a:gd name="connsiteX0" fmla="*/ 0 w 2268251"/>
                <a:gd name="connsiteY0" fmla="*/ 252139 h 256168"/>
                <a:gd name="connsiteX1" fmla="*/ 180020 w 2268251"/>
                <a:gd name="connsiteY1" fmla="*/ 111 h 256168"/>
                <a:gd name="connsiteX2" fmla="*/ 342378 w 2268251"/>
                <a:gd name="connsiteY2" fmla="*/ 251480 h 256168"/>
                <a:gd name="connsiteX3" fmla="*/ 556363 w 2268251"/>
                <a:gd name="connsiteY3" fmla="*/ 111 h 256168"/>
                <a:gd name="connsiteX4" fmla="*/ 720080 w 2268251"/>
                <a:gd name="connsiteY4" fmla="*/ 252139 h 256168"/>
                <a:gd name="connsiteX5" fmla="*/ 941538 w 2268251"/>
                <a:gd name="connsiteY5" fmla="*/ 111 h 256168"/>
                <a:gd name="connsiteX6" fmla="*/ 1112727 w 2268251"/>
                <a:gd name="connsiteY6" fmla="*/ 251480 h 256168"/>
                <a:gd name="connsiteX7" fmla="*/ 1326713 w 2268251"/>
                <a:gd name="connsiteY7" fmla="*/ 111 h 256168"/>
                <a:gd name="connsiteX8" fmla="*/ 1497902 w 2268251"/>
                <a:gd name="connsiteY8" fmla="*/ 251480 h 256168"/>
                <a:gd name="connsiteX9" fmla="*/ 1669090 w 2268251"/>
                <a:gd name="connsiteY9" fmla="*/ 110 h 256168"/>
                <a:gd name="connsiteX10" fmla="*/ 1800199 w 2268251"/>
                <a:gd name="connsiteY10" fmla="*/ 252139 h 256168"/>
                <a:gd name="connsiteX11" fmla="*/ 1976188 w 2268251"/>
                <a:gd name="connsiteY11" fmla="*/ 11943 h 256168"/>
                <a:gd name="connsiteX12" fmla="*/ 2124235 w 2268251"/>
                <a:gd name="connsiteY12" fmla="*/ 252139 h 256168"/>
                <a:gd name="connsiteX13" fmla="*/ 2268251 w 2268251"/>
                <a:gd name="connsiteY13" fmla="*/ 36116 h 256168"/>
                <a:gd name="connsiteX0" fmla="*/ 0 w 2268251"/>
                <a:gd name="connsiteY0" fmla="*/ 252138 h 256167"/>
                <a:gd name="connsiteX1" fmla="*/ 180020 w 2268251"/>
                <a:gd name="connsiteY1" fmla="*/ 110 h 256167"/>
                <a:gd name="connsiteX2" fmla="*/ 342378 w 2268251"/>
                <a:gd name="connsiteY2" fmla="*/ 251479 h 256167"/>
                <a:gd name="connsiteX3" fmla="*/ 556363 w 2268251"/>
                <a:gd name="connsiteY3" fmla="*/ 110 h 256167"/>
                <a:gd name="connsiteX4" fmla="*/ 720080 w 2268251"/>
                <a:gd name="connsiteY4" fmla="*/ 252138 h 256167"/>
                <a:gd name="connsiteX5" fmla="*/ 941538 w 2268251"/>
                <a:gd name="connsiteY5" fmla="*/ 110 h 256167"/>
                <a:gd name="connsiteX6" fmla="*/ 1112727 w 2268251"/>
                <a:gd name="connsiteY6" fmla="*/ 251479 h 256167"/>
                <a:gd name="connsiteX7" fmla="*/ 1326713 w 2268251"/>
                <a:gd name="connsiteY7" fmla="*/ 110 h 256167"/>
                <a:gd name="connsiteX8" fmla="*/ 1497902 w 2268251"/>
                <a:gd name="connsiteY8" fmla="*/ 251479 h 256167"/>
                <a:gd name="connsiteX9" fmla="*/ 1669090 w 2268251"/>
                <a:gd name="connsiteY9" fmla="*/ 109 h 256167"/>
                <a:gd name="connsiteX10" fmla="*/ 1840279 w 2268251"/>
                <a:gd name="connsiteY10" fmla="*/ 251479 h 256167"/>
                <a:gd name="connsiteX11" fmla="*/ 1976188 w 2268251"/>
                <a:gd name="connsiteY11" fmla="*/ 11942 h 256167"/>
                <a:gd name="connsiteX12" fmla="*/ 2124235 w 2268251"/>
                <a:gd name="connsiteY12" fmla="*/ 252138 h 256167"/>
                <a:gd name="connsiteX13" fmla="*/ 2268251 w 2268251"/>
                <a:gd name="connsiteY13" fmla="*/ 36115 h 256167"/>
                <a:gd name="connsiteX0" fmla="*/ 0 w 2268251"/>
                <a:gd name="connsiteY0" fmla="*/ 252138 h 256167"/>
                <a:gd name="connsiteX1" fmla="*/ 180020 w 2268251"/>
                <a:gd name="connsiteY1" fmla="*/ 110 h 256167"/>
                <a:gd name="connsiteX2" fmla="*/ 342378 w 2268251"/>
                <a:gd name="connsiteY2" fmla="*/ 251479 h 256167"/>
                <a:gd name="connsiteX3" fmla="*/ 556363 w 2268251"/>
                <a:gd name="connsiteY3" fmla="*/ 110 h 256167"/>
                <a:gd name="connsiteX4" fmla="*/ 720080 w 2268251"/>
                <a:gd name="connsiteY4" fmla="*/ 252138 h 256167"/>
                <a:gd name="connsiteX5" fmla="*/ 941538 w 2268251"/>
                <a:gd name="connsiteY5" fmla="*/ 110 h 256167"/>
                <a:gd name="connsiteX6" fmla="*/ 1112727 w 2268251"/>
                <a:gd name="connsiteY6" fmla="*/ 251479 h 256167"/>
                <a:gd name="connsiteX7" fmla="*/ 1326713 w 2268251"/>
                <a:gd name="connsiteY7" fmla="*/ 110 h 256167"/>
                <a:gd name="connsiteX8" fmla="*/ 1497902 w 2268251"/>
                <a:gd name="connsiteY8" fmla="*/ 251479 h 256167"/>
                <a:gd name="connsiteX9" fmla="*/ 1711888 w 2268251"/>
                <a:gd name="connsiteY9" fmla="*/ 109 h 256167"/>
                <a:gd name="connsiteX10" fmla="*/ 1840279 w 2268251"/>
                <a:gd name="connsiteY10" fmla="*/ 251479 h 256167"/>
                <a:gd name="connsiteX11" fmla="*/ 1976188 w 2268251"/>
                <a:gd name="connsiteY11" fmla="*/ 11942 h 256167"/>
                <a:gd name="connsiteX12" fmla="*/ 2124235 w 2268251"/>
                <a:gd name="connsiteY12" fmla="*/ 252138 h 256167"/>
                <a:gd name="connsiteX13" fmla="*/ 2268251 w 2268251"/>
                <a:gd name="connsiteY13" fmla="*/ 36115 h 256167"/>
                <a:gd name="connsiteX0" fmla="*/ 0 w 2268251"/>
                <a:gd name="connsiteY0" fmla="*/ 252138 h 256167"/>
                <a:gd name="connsiteX1" fmla="*/ 180020 w 2268251"/>
                <a:gd name="connsiteY1" fmla="*/ 110 h 256167"/>
                <a:gd name="connsiteX2" fmla="*/ 342378 w 2268251"/>
                <a:gd name="connsiteY2" fmla="*/ 251479 h 256167"/>
                <a:gd name="connsiteX3" fmla="*/ 556363 w 2268251"/>
                <a:gd name="connsiteY3" fmla="*/ 110 h 256167"/>
                <a:gd name="connsiteX4" fmla="*/ 720080 w 2268251"/>
                <a:gd name="connsiteY4" fmla="*/ 252138 h 256167"/>
                <a:gd name="connsiteX5" fmla="*/ 941538 w 2268251"/>
                <a:gd name="connsiteY5" fmla="*/ 110 h 256167"/>
                <a:gd name="connsiteX6" fmla="*/ 1112727 w 2268251"/>
                <a:gd name="connsiteY6" fmla="*/ 251479 h 256167"/>
                <a:gd name="connsiteX7" fmla="*/ 1326713 w 2268251"/>
                <a:gd name="connsiteY7" fmla="*/ 110 h 256167"/>
                <a:gd name="connsiteX8" fmla="*/ 1497902 w 2268251"/>
                <a:gd name="connsiteY8" fmla="*/ 251479 h 256167"/>
                <a:gd name="connsiteX9" fmla="*/ 1711888 w 2268251"/>
                <a:gd name="connsiteY9" fmla="*/ 109 h 256167"/>
                <a:gd name="connsiteX10" fmla="*/ 1883076 w 2268251"/>
                <a:gd name="connsiteY10" fmla="*/ 251479 h 256167"/>
                <a:gd name="connsiteX11" fmla="*/ 1976188 w 2268251"/>
                <a:gd name="connsiteY11" fmla="*/ 11942 h 256167"/>
                <a:gd name="connsiteX12" fmla="*/ 2124235 w 2268251"/>
                <a:gd name="connsiteY12" fmla="*/ 252138 h 256167"/>
                <a:gd name="connsiteX13" fmla="*/ 2268251 w 2268251"/>
                <a:gd name="connsiteY13" fmla="*/ 36115 h 256167"/>
                <a:gd name="connsiteX0" fmla="*/ 0 w 2268251"/>
                <a:gd name="connsiteY0" fmla="*/ 252138 h 258460"/>
                <a:gd name="connsiteX1" fmla="*/ 180020 w 2268251"/>
                <a:gd name="connsiteY1" fmla="*/ 110 h 258460"/>
                <a:gd name="connsiteX2" fmla="*/ 342378 w 2268251"/>
                <a:gd name="connsiteY2" fmla="*/ 251479 h 258460"/>
                <a:gd name="connsiteX3" fmla="*/ 556363 w 2268251"/>
                <a:gd name="connsiteY3" fmla="*/ 110 h 258460"/>
                <a:gd name="connsiteX4" fmla="*/ 720080 w 2268251"/>
                <a:gd name="connsiteY4" fmla="*/ 252138 h 258460"/>
                <a:gd name="connsiteX5" fmla="*/ 941538 w 2268251"/>
                <a:gd name="connsiteY5" fmla="*/ 110 h 258460"/>
                <a:gd name="connsiteX6" fmla="*/ 1112727 w 2268251"/>
                <a:gd name="connsiteY6" fmla="*/ 251479 h 258460"/>
                <a:gd name="connsiteX7" fmla="*/ 1326713 w 2268251"/>
                <a:gd name="connsiteY7" fmla="*/ 110 h 258460"/>
                <a:gd name="connsiteX8" fmla="*/ 1497902 w 2268251"/>
                <a:gd name="connsiteY8" fmla="*/ 251479 h 258460"/>
                <a:gd name="connsiteX9" fmla="*/ 1711888 w 2268251"/>
                <a:gd name="connsiteY9" fmla="*/ 109 h 258460"/>
                <a:gd name="connsiteX10" fmla="*/ 1883076 w 2268251"/>
                <a:gd name="connsiteY10" fmla="*/ 251479 h 258460"/>
                <a:gd name="connsiteX11" fmla="*/ 2054265 w 2268251"/>
                <a:gd name="connsiteY11" fmla="*/ 42004 h 258460"/>
                <a:gd name="connsiteX12" fmla="*/ 2124235 w 2268251"/>
                <a:gd name="connsiteY12" fmla="*/ 252138 h 258460"/>
                <a:gd name="connsiteX13" fmla="*/ 2268251 w 2268251"/>
                <a:gd name="connsiteY13" fmla="*/ 36115 h 258460"/>
                <a:gd name="connsiteX0" fmla="*/ 0 w 2268251"/>
                <a:gd name="connsiteY0" fmla="*/ 252140 h 258141"/>
                <a:gd name="connsiteX1" fmla="*/ 180020 w 2268251"/>
                <a:gd name="connsiteY1" fmla="*/ 112 h 258141"/>
                <a:gd name="connsiteX2" fmla="*/ 342378 w 2268251"/>
                <a:gd name="connsiteY2" fmla="*/ 251481 h 258141"/>
                <a:gd name="connsiteX3" fmla="*/ 556363 w 2268251"/>
                <a:gd name="connsiteY3" fmla="*/ 112 h 258141"/>
                <a:gd name="connsiteX4" fmla="*/ 720080 w 2268251"/>
                <a:gd name="connsiteY4" fmla="*/ 252140 h 258141"/>
                <a:gd name="connsiteX5" fmla="*/ 941538 w 2268251"/>
                <a:gd name="connsiteY5" fmla="*/ 112 h 258141"/>
                <a:gd name="connsiteX6" fmla="*/ 1112727 w 2268251"/>
                <a:gd name="connsiteY6" fmla="*/ 251481 h 258141"/>
                <a:gd name="connsiteX7" fmla="*/ 1326713 w 2268251"/>
                <a:gd name="connsiteY7" fmla="*/ 112 h 258141"/>
                <a:gd name="connsiteX8" fmla="*/ 1497902 w 2268251"/>
                <a:gd name="connsiteY8" fmla="*/ 251481 h 258141"/>
                <a:gd name="connsiteX9" fmla="*/ 1711888 w 2268251"/>
                <a:gd name="connsiteY9" fmla="*/ 111 h 258141"/>
                <a:gd name="connsiteX10" fmla="*/ 1883076 w 2268251"/>
                <a:gd name="connsiteY10" fmla="*/ 251481 h 258141"/>
                <a:gd name="connsiteX11" fmla="*/ 2054265 w 2268251"/>
                <a:gd name="connsiteY11" fmla="*/ 110 h 258141"/>
                <a:gd name="connsiteX12" fmla="*/ 2124235 w 2268251"/>
                <a:gd name="connsiteY12" fmla="*/ 252140 h 258141"/>
                <a:gd name="connsiteX13" fmla="*/ 2268251 w 2268251"/>
                <a:gd name="connsiteY13" fmla="*/ 36117 h 258141"/>
                <a:gd name="connsiteX0" fmla="*/ 0 w 2268251"/>
                <a:gd name="connsiteY0" fmla="*/ 252138 h 257478"/>
                <a:gd name="connsiteX1" fmla="*/ 180020 w 2268251"/>
                <a:gd name="connsiteY1" fmla="*/ 110 h 257478"/>
                <a:gd name="connsiteX2" fmla="*/ 342378 w 2268251"/>
                <a:gd name="connsiteY2" fmla="*/ 251479 h 257478"/>
                <a:gd name="connsiteX3" fmla="*/ 556363 w 2268251"/>
                <a:gd name="connsiteY3" fmla="*/ 110 h 257478"/>
                <a:gd name="connsiteX4" fmla="*/ 720080 w 2268251"/>
                <a:gd name="connsiteY4" fmla="*/ 252138 h 257478"/>
                <a:gd name="connsiteX5" fmla="*/ 941538 w 2268251"/>
                <a:gd name="connsiteY5" fmla="*/ 110 h 257478"/>
                <a:gd name="connsiteX6" fmla="*/ 1112727 w 2268251"/>
                <a:gd name="connsiteY6" fmla="*/ 251479 h 257478"/>
                <a:gd name="connsiteX7" fmla="*/ 1326713 w 2268251"/>
                <a:gd name="connsiteY7" fmla="*/ 110 h 257478"/>
                <a:gd name="connsiteX8" fmla="*/ 1497902 w 2268251"/>
                <a:gd name="connsiteY8" fmla="*/ 251479 h 257478"/>
                <a:gd name="connsiteX9" fmla="*/ 1711888 w 2268251"/>
                <a:gd name="connsiteY9" fmla="*/ 109 h 257478"/>
                <a:gd name="connsiteX10" fmla="*/ 1883076 w 2268251"/>
                <a:gd name="connsiteY10" fmla="*/ 251479 h 257478"/>
                <a:gd name="connsiteX11" fmla="*/ 2054265 w 2268251"/>
                <a:gd name="connsiteY11" fmla="*/ 108 h 257478"/>
                <a:gd name="connsiteX12" fmla="*/ 2182657 w 2268251"/>
                <a:gd name="connsiteY12" fmla="*/ 251477 h 257478"/>
                <a:gd name="connsiteX13" fmla="*/ 2268251 w 2268251"/>
                <a:gd name="connsiteY13" fmla="*/ 36115 h 257478"/>
                <a:gd name="connsiteX0" fmla="*/ 0 w 2353845"/>
                <a:gd name="connsiteY0" fmla="*/ 252138 h 252138"/>
                <a:gd name="connsiteX1" fmla="*/ 180020 w 2353845"/>
                <a:gd name="connsiteY1" fmla="*/ 110 h 252138"/>
                <a:gd name="connsiteX2" fmla="*/ 342378 w 2353845"/>
                <a:gd name="connsiteY2" fmla="*/ 251479 h 252138"/>
                <a:gd name="connsiteX3" fmla="*/ 556363 w 2353845"/>
                <a:gd name="connsiteY3" fmla="*/ 110 h 252138"/>
                <a:gd name="connsiteX4" fmla="*/ 720080 w 2353845"/>
                <a:gd name="connsiteY4" fmla="*/ 252138 h 252138"/>
                <a:gd name="connsiteX5" fmla="*/ 941538 w 2353845"/>
                <a:gd name="connsiteY5" fmla="*/ 110 h 252138"/>
                <a:gd name="connsiteX6" fmla="*/ 1112727 w 2353845"/>
                <a:gd name="connsiteY6" fmla="*/ 251479 h 252138"/>
                <a:gd name="connsiteX7" fmla="*/ 1326713 w 2353845"/>
                <a:gd name="connsiteY7" fmla="*/ 110 h 252138"/>
                <a:gd name="connsiteX8" fmla="*/ 1497902 w 2353845"/>
                <a:gd name="connsiteY8" fmla="*/ 251479 h 252138"/>
                <a:gd name="connsiteX9" fmla="*/ 1711888 w 2353845"/>
                <a:gd name="connsiteY9" fmla="*/ 109 h 252138"/>
                <a:gd name="connsiteX10" fmla="*/ 1883076 w 2353845"/>
                <a:gd name="connsiteY10" fmla="*/ 251479 h 252138"/>
                <a:gd name="connsiteX11" fmla="*/ 2054265 w 2353845"/>
                <a:gd name="connsiteY11" fmla="*/ 108 h 252138"/>
                <a:gd name="connsiteX12" fmla="*/ 2182657 w 2353845"/>
                <a:gd name="connsiteY12" fmla="*/ 251477 h 252138"/>
                <a:gd name="connsiteX13" fmla="*/ 2353845 w 2353845"/>
                <a:gd name="connsiteY13" fmla="*/ 108 h 252138"/>
                <a:gd name="connsiteX0" fmla="*/ 0 w 2353845"/>
                <a:gd name="connsiteY0" fmla="*/ 252138 h 252138"/>
                <a:gd name="connsiteX1" fmla="*/ 180020 w 2353845"/>
                <a:gd name="connsiteY1" fmla="*/ 110 h 252138"/>
                <a:gd name="connsiteX2" fmla="*/ 342378 w 2353845"/>
                <a:gd name="connsiteY2" fmla="*/ 251479 h 252138"/>
                <a:gd name="connsiteX3" fmla="*/ 556363 w 2353845"/>
                <a:gd name="connsiteY3" fmla="*/ 110 h 252138"/>
                <a:gd name="connsiteX4" fmla="*/ 720080 w 2353845"/>
                <a:gd name="connsiteY4" fmla="*/ 252138 h 252138"/>
                <a:gd name="connsiteX5" fmla="*/ 941538 w 2353845"/>
                <a:gd name="connsiteY5" fmla="*/ 110 h 252138"/>
                <a:gd name="connsiteX6" fmla="*/ 1112727 w 2353845"/>
                <a:gd name="connsiteY6" fmla="*/ 251479 h 252138"/>
                <a:gd name="connsiteX7" fmla="*/ 1326713 w 2353845"/>
                <a:gd name="connsiteY7" fmla="*/ 110 h 252138"/>
                <a:gd name="connsiteX8" fmla="*/ 1497902 w 2353845"/>
                <a:gd name="connsiteY8" fmla="*/ 251479 h 252138"/>
                <a:gd name="connsiteX9" fmla="*/ 1711888 w 2353845"/>
                <a:gd name="connsiteY9" fmla="*/ 109 h 252138"/>
                <a:gd name="connsiteX10" fmla="*/ 1883076 w 2353845"/>
                <a:gd name="connsiteY10" fmla="*/ 251479 h 252138"/>
                <a:gd name="connsiteX11" fmla="*/ 2054265 w 2353845"/>
                <a:gd name="connsiteY11" fmla="*/ 108 h 252138"/>
                <a:gd name="connsiteX12" fmla="*/ 2225453 w 2353845"/>
                <a:gd name="connsiteY12" fmla="*/ 251478 h 252138"/>
                <a:gd name="connsiteX13" fmla="*/ 2353845 w 2353845"/>
                <a:gd name="connsiteY13" fmla="*/ 108 h 252138"/>
                <a:gd name="connsiteX0" fmla="*/ 0 w 2353845"/>
                <a:gd name="connsiteY0" fmla="*/ 252138 h 252138"/>
                <a:gd name="connsiteX1" fmla="*/ 180020 w 2353845"/>
                <a:gd name="connsiteY1" fmla="*/ 110 h 252138"/>
                <a:gd name="connsiteX2" fmla="*/ 342378 w 2353845"/>
                <a:gd name="connsiteY2" fmla="*/ 251479 h 252138"/>
                <a:gd name="connsiteX3" fmla="*/ 556363 w 2353845"/>
                <a:gd name="connsiteY3" fmla="*/ 110 h 252138"/>
                <a:gd name="connsiteX4" fmla="*/ 720080 w 2353845"/>
                <a:gd name="connsiteY4" fmla="*/ 252138 h 252138"/>
                <a:gd name="connsiteX5" fmla="*/ 941538 w 2353845"/>
                <a:gd name="connsiteY5" fmla="*/ 110 h 252138"/>
                <a:gd name="connsiteX6" fmla="*/ 1112727 w 2353845"/>
                <a:gd name="connsiteY6" fmla="*/ 251479 h 252138"/>
                <a:gd name="connsiteX7" fmla="*/ 1326713 w 2353845"/>
                <a:gd name="connsiteY7" fmla="*/ 110 h 252138"/>
                <a:gd name="connsiteX8" fmla="*/ 1497902 w 2353845"/>
                <a:gd name="connsiteY8" fmla="*/ 251479 h 252138"/>
                <a:gd name="connsiteX9" fmla="*/ 1711888 w 2353845"/>
                <a:gd name="connsiteY9" fmla="*/ 109 h 252138"/>
                <a:gd name="connsiteX10" fmla="*/ 1883076 w 2353845"/>
                <a:gd name="connsiteY10" fmla="*/ 251479 h 252138"/>
                <a:gd name="connsiteX11" fmla="*/ 2097062 w 2353845"/>
                <a:gd name="connsiteY11" fmla="*/ 109 h 252138"/>
                <a:gd name="connsiteX12" fmla="*/ 2225453 w 2353845"/>
                <a:gd name="connsiteY12" fmla="*/ 251478 h 252138"/>
                <a:gd name="connsiteX13" fmla="*/ 2353845 w 2353845"/>
                <a:gd name="connsiteY13" fmla="*/ 108 h 252138"/>
                <a:gd name="connsiteX0" fmla="*/ 0 w 2353845"/>
                <a:gd name="connsiteY0" fmla="*/ 252138 h 252138"/>
                <a:gd name="connsiteX1" fmla="*/ 180020 w 2353845"/>
                <a:gd name="connsiteY1" fmla="*/ 110 h 252138"/>
                <a:gd name="connsiteX2" fmla="*/ 342378 w 2353845"/>
                <a:gd name="connsiteY2" fmla="*/ 251479 h 252138"/>
                <a:gd name="connsiteX3" fmla="*/ 556363 w 2353845"/>
                <a:gd name="connsiteY3" fmla="*/ 110 h 252138"/>
                <a:gd name="connsiteX4" fmla="*/ 720080 w 2353845"/>
                <a:gd name="connsiteY4" fmla="*/ 252138 h 252138"/>
                <a:gd name="connsiteX5" fmla="*/ 941538 w 2353845"/>
                <a:gd name="connsiteY5" fmla="*/ 110 h 252138"/>
                <a:gd name="connsiteX6" fmla="*/ 1112727 w 2353845"/>
                <a:gd name="connsiteY6" fmla="*/ 251479 h 252138"/>
                <a:gd name="connsiteX7" fmla="*/ 1326713 w 2353845"/>
                <a:gd name="connsiteY7" fmla="*/ 110 h 252138"/>
                <a:gd name="connsiteX8" fmla="*/ 1497902 w 2353845"/>
                <a:gd name="connsiteY8" fmla="*/ 251479 h 252138"/>
                <a:gd name="connsiteX9" fmla="*/ 1711888 w 2353845"/>
                <a:gd name="connsiteY9" fmla="*/ 109 h 252138"/>
                <a:gd name="connsiteX10" fmla="*/ 1883076 w 2353845"/>
                <a:gd name="connsiteY10" fmla="*/ 251479 h 252138"/>
                <a:gd name="connsiteX11" fmla="*/ 2097062 w 2353845"/>
                <a:gd name="connsiteY11" fmla="*/ 109 h 252138"/>
                <a:gd name="connsiteX12" fmla="*/ 2268251 w 2353845"/>
                <a:gd name="connsiteY12" fmla="*/ 251478 h 252138"/>
                <a:gd name="connsiteX13" fmla="*/ 2353845 w 2353845"/>
                <a:gd name="connsiteY13" fmla="*/ 108 h 252138"/>
                <a:gd name="connsiteX0" fmla="*/ 0 w 2439439"/>
                <a:gd name="connsiteY0" fmla="*/ 252138 h 252138"/>
                <a:gd name="connsiteX1" fmla="*/ 180020 w 2439439"/>
                <a:gd name="connsiteY1" fmla="*/ 110 h 252138"/>
                <a:gd name="connsiteX2" fmla="*/ 342378 w 2439439"/>
                <a:gd name="connsiteY2" fmla="*/ 251479 h 252138"/>
                <a:gd name="connsiteX3" fmla="*/ 556363 w 2439439"/>
                <a:gd name="connsiteY3" fmla="*/ 110 h 252138"/>
                <a:gd name="connsiteX4" fmla="*/ 720080 w 2439439"/>
                <a:gd name="connsiteY4" fmla="*/ 252138 h 252138"/>
                <a:gd name="connsiteX5" fmla="*/ 941538 w 2439439"/>
                <a:gd name="connsiteY5" fmla="*/ 110 h 252138"/>
                <a:gd name="connsiteX6" fmla="*/ 1112727 w 2439439"/>
                <a:gd name="connsiteY6" fmla="*/ 251479 h 252138"/>
                <a:gd name="connsiteX7" fmla="*/ 1326713 w 2439439"/>
                <a:gd name="connsiteY7" fmla="*/ 110 h 252138"/>
                <a:gd name="connsiteX8" fmla="*/ 1497902 w 2439439"/>
                <a:gd name="connsiteY8" fmla="*/ 251479 h 252138"/>
                <a:gd name="connsiteX9" fmla="*/ 1711888 w 2439439"/>
                <a:gd name="connsiteY9" fmla="*/ 109 h 252138"/>
                <a:gd name="connsiteX10" fmla="*/ 1883076 w 2439439"/>
                <a:gd name="connsiteY10" fmla="*/ 251479 h 252138"/>
                <a:gd name="connsiteX11" fmla="*/ 2097062 w 2439439"/>
                <a:gd name="connsiteY11" fmla="*/ 109 h 252138"/>
                <a:gd name="connsiteX12" fmla="*/ 2268251 w 2439439"/>
                <a:gd name="connsiteY12" fmla="*/ 251478 h 252138"/>
                <a:gd name="connsiteX13" fmla="*/ 2439439 w 2439439"/>
                <a:gd name="connsiteY13" fmla="*/ 109 h 252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9439" h="252138">
                  <a:moveTo>
                    <a:pt x="0" y="252138"/>
                  </a:moveTo>
                  <a:cubicBezTo>
                    <a:pt x="81419" y="134997"/>
                    <a:pt x="122957" y="220"/>
                    <a:pt x="180020" y="110"/>
                  </a:cubicBezTo>
                  <a:cubicBezTo>
                    <a:pt x="237083" y="0"/>
                    <a:pt x="279654" y="251479"/>
                    <a:pt x="342378" y="251479"/>
                  </a:cubicBezTo>
                  <a:cubicBezTo>
                    <a:pt x="405102" y="251479"/>
                    <a:pt x="493413" y="0"/>
                    <a:pt x="556363" y="110"/>
                  </a:cubicBezTo>
                  <a:cubicBezTo>
                    <a:pt x="619313" y="220"/>
                    <a:pt x="655884" y="252138"/>
                    <a:pt x="720080" y="252138"/>
                  </a:cubicBezTo>
                  <a:cubicBezTo>
                    <a:pt x="784276" y="252138"/>
                    <a:pt x="876097" y="220"/>
                    <a:pt x="941538" y="110"/>
                  </a:cubicBezTo>
                  <a:cubicBezTo>
                    <a:pt x="1006979" y="0"/>
                    <a:pt x="1048531" y="251479"/>
                    <a:pt x="1112727" y="251479"/>
                  </a:cubicBezTo>
                  <a:cubicBezTo>
                    <a:pt x="1176923" y="251479"/>
                    <a:pt x="1262517" y="110"/>
                    <a:pt x="1326713" y="110"/>
                  </a:cubicBezTo>
                  <a:cubicBezTo>
                    <a:pt x="1390909" y="110"/>
                    <a:pt x="1433706" y="251479"/>
                    <a:pt x="1497902" y="251479"/>
                  </a:cubicBezTo>
                  <a:cubicBezTo>
                    <a:pt x="1562098" y="251479"/>
                    <a:pt x="1647692" y="109"/>
                    <a:pt x="1711888" y="109"/>
                  </a:cubicBezTo>
                  <a:cubicBezTo>
                    <a:pt x="1776084" y="109"/>
                    <a:pt x="1818880" y="251479"/>
                    <a:pt x="1883076" y="251479"/>
                  </a:cubicBezTo>
                  <a:cubicBezTo>
                    <a:pt x="1947272" y="251479"/>
                    <a:pt x="2032866" y="109"/>
                    <a:pt x="2097062" y="109"/>
                  </a:cubicBezTo>
                  <a:cubicBezTo>
                    <a:pt x="2161258" y="109"/>
                    <a:pt x="2211188" y="251478"/>
                    <a:pt x="2268251" y="251478"/>
                  </a:cubicBezTo>
                  <a:cubicBezTo>
                    <a:pt x="2325314" y="251478"/>
                    <a:pt x="2415436" y="54115"/>
                    <a:pt x="2439439" y="109"/>
                  </a:cubicBezTo>
                </a:path>
              </a:pathLst>
            </a:custGeom>
            <a:ln w="571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21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83A533D-61A4-4429-B1C6-2AAEB2E55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4D7D607D-9EC6-4279-BBA4-608C0DD3A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82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01D0B-1A8E-4DD8-AD93-EDE5A6199C6A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  <p:sp>
        <p:nvSpPr>
          <p:cNvPr id="4" name="Obdélník 3"/>
          <p:cNvSpPr>
            <a:spLocks noChangeArrowheads="1"/>
          </p:cNvSpPr>
          <p:nvPr/>
        </p:nvSpPr>
        <p:spPr bwMode="auto">
          <a:xfrm>
            <a:off x="812800" y="1960515"/>
            <a:ext cx="10678159" cy="32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u="sng" dirty="0">
                <a:cs typeface="Arial" charset="0"/>
              </a:rPr>
              <a:t>teplota venkovního vzduchu v letním období</a:t>
            </a:r>
            <a:r>
              <a:rPr lang="cs-CZ" sz="1600" dirty="0">
                <a:cs typeface="Arial" charset="0"/>
              </a:rPr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 hlediska letního období je ČR rozdělena na dvě teplotní oblasti 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teplotní oblast </a:t>
            </a:r>
            <a:r>
              <a:rPr lang="cs-CZ" sz="1600" b="1" i="1" dirty="0">
                <a:cs typeface="Arial" charset="0"/>
              </a:rPr>
              <a:t>B</a:t>
            </a:r>
            <a:r>
              <a:rPr lang="cs-CZ" sz="1600" dirty="0">
                <a:cs typeface="Arial" charset="0"/>
              </a:rPr>
              <a:t>  se nachází na území Moravskoslezského kraje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teplotní oblast </a:t>
            </a:r>
            <a:r>
              <a:rPr lang="cs-CZ" sz="1600" b="1" i="1" dirty="0">
                <a:cs typeface="Arial" charset="0"/>
              </a:rPr>
              <a:t>A </a:t>
            </a:r>
            <a:r>
              <a:rPr lang="cs-CZ" sz="1600" dirty="0">
                <a:cs typeface="Arial" charset="0"/>
              </a:rPr>
              <a:t>je ostatní území  ČR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i="1" dirty="0">
                <a:cs typeface="Arial" charset="0"/>
              </a:rPr>
              <a:t>Návrhová teplota venkovního vzduchu v letním období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em</a:t>
            </a:r>
            <a:r>
              <a:rPr lang="cs-CZ" sz="1600" b="1" i="1" baseline="30000" dirty="0"/>
              <a:t>*</a:t>
            </a:r>
            <a:r>
              <a:rPr lang="cs-CZ" sz="1600" b="1" i="1" dirty="0"/>
              <a:t>  </a:t>
            </a:r>
            <a:r>
              <a:rPr lang="cs-CZ" sz="1600" dirty="0">
                <a:cs typeface="Arial" charset="0"/>
              </a:rPr>
              <a:t>[˚C] se stanoví podle umístění budovy takto: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pro teplotní oblast A: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em</a:t>
            </a:r>
            <a:r>
              <a:rPr lang="cs-CZ" sz="1600" b="1" i="1" baseline="30000" dirty="0"/>
              <a:t>*</a:t>
            </a:r>
            <a:r>
              <a:rPr lang="cs-CZ" sz="1600" b="1" i="1" dirty="0"/>
              <a:t>  = 20,5 </a:t>
            </a:r>
            <a:r>
              <a:rPr lang="cs-CZ" sz="1600" dirty="0">
                <a:cs typeface="Arial" charset="0"/>
              </a:rPr>
              <a:t>˚C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pro teplotní oblast B: </a:t>
            </a:r>
            <a:r>
              <a:rPr lang="el-GR" sz="1600" b="1" i="1" dirty="0"/>
              <a:t>ϴ</a:t>
            </a:r>
            <a:r>
              <a:rPr lang="cs-CZ" sz="1600" b="1" i="1" baseline="-25000" dirty="0" err="1"/>
              <a:t>em</a:t>
            </a:r>
            <a:r>
              <a:rPr lang="cs-CZ" sz="1600" b="1" i="1" baseline="30000" dirty="0"/>
              <a:t>*</a:t>
            </a:r>
            <a:r>
              <a:rPr lang="cs-CZ" sz="1600" b="1" i="1" dirty="0"/>
              <a:t>  = 18,2 </a:t>
            </a:r>
            <a:r>
              <a:rPr lang="cs-CZ" sz="1600" dirty="0">
                <a:cs typeface="Arial" charset="0"/>
              </a:rPr>
              <a:t>˚C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b="1" i="1" dirty="0">
              <a:cs typeface="Arial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FB6B658-C458-4EE1-92CB-8957963BD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DA992CB-1A10-431D-A420-C1E5FED28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76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E1B27-9A80-4B84-85DA-9A2FF0964738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  <p:sp>
        <p:nvSpPr>
          <p:cNvPr id="3" name="Obdélník 2"/>
          <p:cNvSpPr>
            <a:spLocks noChangeArrowheads="1"/>
          </p:cNvSpPr>
          <p:nvPr/>
        </p:nvSpPr>
        <p:spPr bwMode="auto">
          <a:xfrm>
            <a:off x="457200" y="1208737"/>
            <a:ext cx="112776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u="sng" dirty="0"/>
              <a:t>Návrhová relativní vlhkost vnějšího vzduchu</a:t>
            </a:r>
            <a:r>
              <a:rPr lang="cs-CZ" sz="1600" b="1" i="1" dirty="0"/>
              <a:t> </a:t>
            </a:r>
            <a:r>
              <a:rPr lang="el-GR" sz="1600" b="1" i="1" dirty="0"/>
              <a:t>φ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 </a:t>
            </a:r>
            <a:r>
              <a:rPr lang="cs-CZ" sz="1600" dirty="0">
                <a:cs typeface="Arial" charset="0"/>
              </a:rPr>
              <a:t>[%]</a:t>
            </a:r>
            <a:r>
              <a:rPr lang="cs-CZ" sz="1600" dirty="0"/>
              <a:t> 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3048000" algn="l"/>
              </a:tabLst>
              <a:defRPr/>
            </a:pPr>
            <a:r>
              <a:rPr lang="cs-CZ" sz="1600" dirty="0"/>
              <a:t>Atmosférický vzduch je směsí suchého vzduchu a vodních par, případně vody (např. mlhy při kondenzaci vodních par ve vzduchu). Obsah vlhkosti ve vzduchu lze vyjádřit jako:</a:t>
            </a:r>
          </a:p>
          <a:p>
            <a:pPr algn="just">
              <a:defRPr/>
            </a:pPr>
            <a:endParaRPr lang="cs-CZ" sz="1600" dirty="0"/>
          </a:p>
          <a:p>
            <a:pPr marL="893763" indent="-4460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3048000" algn="l"/>
              </a:tabLst>
              <a:defRPr/>
            </a:pPr>
            <a:r>
              <a:rPr lang="cs-CZ" sz="1600" b="1" i="1" dirty="0"/>
              <a:t>absolutní vlhkost </a:t>
            </a:r>
            <a:r>
              <a:rPr lang="cs-CZ" sz="1600" dirty="0"/>
              <a:t>vzduchu</a:t>
            </a:r>
          </a:p>
          <a:p>
            <a:pPr marL="893763" indent="-4460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relativní vlhkost  </a:t>
            </a:r>
            <a:r>
              <a:rPr lang="cs-CZ" sz="1600" dirty="0"/>
              <a:t>vzduchu </a:t>
            </a:r>
          </a:p>
          <a:p>
            <a:pPr marL="893763" indent="-4460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parciální tlak vodních par  </a:t>
            </a:r>
            <a:r>
              <a:rPr lang="cs-CZ" sz="1600" dirty="0"/>
              <a:t>ve vzduchu</a:t>
            </a:r>
          </a:p>
          <a:p>
            <a:pPr marL="893763" indent="-4460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měrnou vlhkost </a:t>
            </a:r>
            <a:r>
              <a:rPr lang="cs-CZ" sz="1600" dirty="0"/>
              <a:t>vzduchu</a:t>
            </a:r>
          </a:p>
          <a:p>
            <a:pPr algn="just">
              <a:defRPr/>
            </a:pPr>
            <a:endParaRPr lang="cs-CZ" sz="1600" dirty="0"/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pro jednotlivé teplotní oblasti lze </a:t>
            </a:r>
            <a:r>
              <a:rPr lang="cs-CZ" sz="1600" dirty="0"/>
              <a:t>návrhovou relativní vlhkost vnějšího vzduchu odečíst z tabulek (např. v ČSN 730540-3) 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přesněji ze vztahu: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			</a:t>
            </a:r>
            <a:endParaRPr lang="cs-CZ" sz="1600" b="1" i="1" dirty="0"/>
          </a:p>
          <a:p>
            <a:pPr algn="just">
              <a:defRPr/>
            </a:pP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kde:	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aseline="-25000" dirty="0"/>
              <a:t> </a:t>
            </a:r>
            <a:r>
              <a:rPr lang="cs-CZ" sz="1600" dirty="0"/>
              <a:t>	je  </a:t>
            </a:r>
            <a:r>
              <a:rPr lang="cs-CZ" sz="1600" dirty="0">
                <a:cs typeface="Arial" charset="0"/>
              </a:rPr>
              <a:t>návrhová teplota venkovního vzduchu v zimním období [˚C])</a:t>
            </a:r>
          </a:p>
        </p:txBody>
      </p:sp>
      <p:graphicFrame>
        <p:nvGraphicFramePr>
          <p:cNvPr id="809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87198"/>
              </p:ext>
            </p:extLst>
          </p:nvPr>
        </p:nvGraphicFramePr>
        <p:xfrm>
          <a:off x="4756150" y="4351020"/>
          <a:ext cx="19558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90" name="Rovnice" r:id="rId3" imgW="1955520" imgH="545760" progId="Equation.3">
                  <p:embed/>
                </p:oleObj>
              </mc:Choice>
              <mc:Fallback>
                <p:oleObj name="Rovnice" r:id="rId3" imgW="195552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6150" y="4351020"/>
                        <a:ext cx="19558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713FA10-9F5E-4D21-9D8D-60D86707DA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04F56D18-1CAB-435D-B1E1-F6DDBD51BB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90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4FBA5-9EB0-41DC-8BBA-56F5DE91935C}" type="slidenum">
              <a:rPr lang="cs-CZ" smtClean="0"/>
              <a:pPr>
                <a:defRPr/>
              </a:pPr>
              <a:t>36</a:t>
            </a:fld>
            <a:endParaRPr lang="cs-CZ" dirty="0"/>
          </a:p>
        </p:txBody>
      </p:sp>
      <p:sp>
        <p:nvSpPr>
          <p:cNvPr id="4" name="Obdélník 3"/>
          <p:cNvSpPr>
            <a:spLocks noChangeArrowheads="1"/>
          </p:cNvSpPr>
          <p:nvPr/>
        </p:nvSpPr>
        <p:spPr bwMode="auto">
          <a:xfrm>
            <a:off x="609600" y="2502359"/>
            <a:ext cx="11226799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u="sng" dirty="0">
                <a:cs typeface="Arial" charset="0"/>
              </a:rPr>
              <a:t>Návrhová vnitřní teplota</a:t>
            </a:r>
            <a:r>
              <a:rPr lang="cs-CZ" sz="1600" b="1" dirty="0">
                <a:cs typeface="Arial" charset="0"/>
              </a:rPr>
              <a:t> </a:t>
            </a:r>
            <a:r>
              <a:rPr lang="el-GR" sz="2000" b="1" i="1" dirty="0"/>
              <a:t>ϴ</a:t>
            </a:r>
            <a:r>
              <a:rPr lang="cs-CZ" sz="2000" b="1" i="1" baseline="-25000" dirty="0"/>
              <a:t>i</a:t>
            </a:r>
            <a:r>
              <a:rPr lang="cs-CZ" sz="1600" b="1" i="1" baseline="-25000" dirty="0"/>
              <a:t>    </a:t>
            </a:r>
            <a:r>
              <a:rPr lang="cs-CZ" sz="1600" dirty="0"/>
              <a:t>(někdy také výsledná operativní teplota) :</a:t>
            </a:r>
            <a:endParaRPr lang="cs-CZ" sz="1600" b="1" dirty="0">
              <a:cs typeface="Arial" charset="0"/>
            </a:endParaRPr>
          </a:p>
          <a:p>
            <a:pPr marL="717550" indent="-3556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zahrnuje </a:t>
            </a:r>
            <a:r>
              <a:rPr lang="cs-CZ" sz="1600" b="1" i="1" dirty="0">
                <a:cs typeface="Arial" charset="0"/>
              </a:rPr>
              <a:t>vliv teploty vzduchu </a:t>
            </a:r>
            <a:r>
              <a:rPr lang="cs-CZ" sz="1600" dirty="0">
                <a:cs typeface="Arial" charset="0"/>
              </a:rPr>
              <a:t>a </a:t>
            </a:r>
            <a:r>
              <a:rPr lang="cs-CZ" sz="1600" b="1" i="1" dirty="0">
                <a:cs typeface="Arial" charset="0"/>
              </a:rPr>
              <a:t>vliv povrchových teplot ohraničujících konstrukcí</a:t>
            </a:r>
            <a:r>
              <a:rPr lang="cs-CZ" sz="1600" dirty="0">
                <a:cs typeface="Arial" charset="0"/>
              </a:rPr>
              <a:t> (= sálání okolních ploch)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Stanovuje se :</a:t>
            </a:r>
          </a:p>
          <a:p>
            <a:pPr marL="717550" indent="-3556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výpočtem jako </a:t>
            </a:r>
            <a:r>
              <a:rPr lang="cs-CZ" sz="1600" b="1" i="1" dirty="0">
                <a:cs typeface="Arial" charset="0"/>
              </a:rPr>
              <a:t>aritmetický průměr </a:t>
            </a:r>
            <a:r>
              <a:rPr lang="cs-CZ" sz="1600" dirty="0">
                <a:cs typeface="Arial" charset="0"/>
              </a:rPr>
              <a:t>mezi </a:t>
            </a:r>
            <a:r>
              <a:rPr lang="cs-CZ" sz="1600" u="sng" dirty="0">
                <a:cs typeface="Arial" charset="0"/>
              </a:rPr>
              <a:t>teplotou vnitřního vzduchu</a:t>
            </a:r>
            <a:r>
              <a:rPr lang="cs-CZ" sz="1600" dirty="0">
                <a:cs typeface="Arial" charset="0"/>
              </a:rPr>
              <a:t> a </a:t>
            </a:r>
            <a:r>
              <a:rPr lang="cs-CZ" sz="1600" u="sng" dirty="0">
                <a:cs typeface="Arial" charset="0"/>
              </a:rPr>
              <a:t>průměrnou teplotou povrchů ohraničujících stěn</a:t>
            </a:r>
          </a:p>
          <a:p>
            <a:pPr marL="717550" indent="-3556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měřením </a:t>
            </a:r>
            <a:r>
              <a:rPr lang="cs-CZ" sz="1600" b="1" i="1" dirty="0">
                <a:cs typeface="Arial" charset="0"/>
              </a:rPr>
              <a:t>kulovým teploměrem</a:t>
            </a:r>
          </a:p>
          <a:p>
            <a:pPr indent="6350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Tato teplota slouží pro </a:t>
            </a:r>
            <a:r>
              <a:rPr lang="cs-CZ" sz="1600" b="1" i="1" u="sng" dirty="0">
                <a:cs typeface="Arial" charset="0"/>
              </a:rPr>
              <a:t>stanovení tepelných ztrát a potřeby energie na vytápění</a:t>
            </a:r>
            <a:r>
              <a:rPr lang="cs-CZ" sz="1600" dirty="0">
                <a:cs typeface="Arial" charset="0"/>
              </a:rPr>
              <a:t>.</a:t>
            </a:r>
          </a:p>
          <a:p>
            <a:pPr indent="6350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indent="6350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Základní hodnoty návrhové vnitřní teploty pro různé místnosti jsou uvedeny v ČSN 73 0540-3, </a:t>
            </a:r>
            <a:r>
              <a:rPr lang="cs-CZ" sz="1600" dirty="0" err="1">
                <a:cs typeface="Arial" charset="0"/>
              </a:rPr>
              <a:t>Tab</a:t>
            </a:r>
            <a:r>
              <a:rPr lang="cs-CZ" sz="1600" dirty="0">
                <a:cs typeface="Arial" charset="0"/>
              </a:rPr>
              <a:t> I.1, nebo v ČSN EN 12831, Tab. NA.2</a:t>
            </a: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1852613" y="1618941"/>
            <a:ext cx="8443912" cy="575619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tabLst>
                <a:tab pos="1885950" algn="l"/>
              </a:tabLst>
              <a:defRPr/>
            </a:pPr>
            <a:r>
              <a:rPr lang="cs-CZ" sz="2400" u="sng" dirty="0">
                <a:latin typeface="Arial" pitchFamily="34" charset="0"/>
                <a:ea typeface="+mj-ea"/>
                <a:cs typeface="Arial" pitchFamily="34" charset="0"/>
              </a:rPr>
              <a:t>Vnitřní prostředí</a:t>
            </a:r>
          </a:p>
        </p:txBody>
      </p:sp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071299-2B1B-493E-9436-4DE24A2AA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9A7BAFAE-83D5-46B5-A2FF-BD5E12AE87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35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4FBA5-9EB0-41DC-8BBA-56F5DE91935C}" type="slidenum">
              <a:rPr lang="cs-CZ" smtClean="0"/>
              <a:pPr>
                <a:defRPr/>
              </a:pPr>
              <a:t>37</a:t>
            </a:fld>
            <a:endParaRPr lang="cs-CZ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2226" y="1423671"/>
            <a:ext cx="6780213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Obdélník 25"/>
          <p:cNvSpPr/>
          <p:nvPr/>
        </p:nvSpPr>
        <p:spPr>
          <a:xfrm>
            <a:off x="8515350" y="1480820"/>
            <a:ext cx="781050" cy="3409950"/>
          </a:xfrm>
          <a:prstGeom prst="rect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bdélník 3"/>
          <p:cNvSpPr>
            <a:spLocks noChangeArrowheads="1"/>
          </p:cNvSpPr>
          <p:nvPr/>
        </p:nvSpPr>
        <p:spPr bwMode="auto">
          <a:xfrm>
            <a:off x="3833813" y="4938395"/>
            <a:ext cx="4572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/>
              <a:t>Návrhové vnitřní teploty podle ČSN 73 540-3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7562849" y="1480820"/>
            <a:ext cx="942976" cy="3400425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2628901" y="2690495"/>
            <a:ext cx="4914900" cy="228600"/>
          </a:xfrm>
          <a:prstGeom prst="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1A8C2E7-E4CA-470D-884B-02F60848E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D2A60554-D707-4C77-9258-49B8041CB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0254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4FBA5-9EB0-41DC-8BBA-56F5DE91935C}" type="slidenum">
              <a:rPr lang="cs-CZ" smtClean="0"/>
              <a:pPr>
                <a:defRPr/>
              </a:pPr>
              <a:t>38</a:t>
            </a:fld>
            <a:endParaRPr lang="cs-CZ" dirty="0"/>
          </a:p>
        </p:txBody>
      </p:sp>
      <p:sp>
        <p:nvSpPr>
          <p:cNvPr id="4" name="Obdélník 3"/>
          <p:cNvSpPr>
            <a:spLocks noChangeArrowheads="1"/>
          </p:cNvSpPr>
          <p:nvPr/>
        </p:nvSpPr>
        <p:spPr bwMode="auto">
          <a:xfrm>
            <a:off x="355600" y="1152949"/>
            <a:ext cx="1123332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u="sng" dirty="0">
                <a:cs typeface="Arial" charset="0"/>
              </a:rPr>
              <a:t>Návrhová teplota vnitřního vzduchu</a:t>
            </a:r>
            <a:r>
              <a:rPr lang="cs-CZ" sz="1600" b="1" dirty="0">
                <a:cs typeface="Arial" charset="0"/>
              </a:rPr>
              <a:t> </a:t>
            </a:r>
            <a:r>
              <a:rPr lang="el-GR" b="1" i="1" dirty="0"/>
              <a:t>ϴ</a:t>
            </a:r>
            <a:r>
              <a:rPr lang="cs-CZ" b="1" i="1" baseline="-25000" dirty="0" err="1"/>
              <a:t>ai</a:t>
            </a:r>
            <a:r>
              <a:rPr lang="cs-CZ" b="1" i="1" dirty="0"/>
              <a:t>  </a:t>
            </a:r>
            <a:r>
              <a:rPr lang="cs-CZ" sz="1600" dirty="0">
                <a:cs typeface="Arial" charset="0"/>
              </a:rPr>
              <a:t>:</a:t>
            </a:r>
          </a:p>
          <a:p>
            <a:pPr marL="717550" indent="-3556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vyjadřuje pouze </a:t>
            </a:r>
            <a:r>
              <a:rPr lang="cs-CZ" sz="1600" b="1" i="1" dirty="0">
                <a:cs typeface="Arial" charset="0"/>
              </a:rPr>
              <a:t>vliv teploty vzduchu </a:t>
            </a:r>
            <a:r>
              <a:rPr lang="cs-CZ" sz="1600" dirty="0">
                <a:cs typeface="Arial" charset="0"/>
              </a:rPr>
              <a:t>(bez vlivu sálání okolních konstrukcí)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Používá se pro </a:t>
            </a:r>
            <a:r>
              <a:rPr lang="cs-CZ" sz="1600" b="1" i="1" u="sng" dirty="0">
                <a:cs typeface="Arial" charset="0"/>
              </a:rPr>
              <a:t>posuzování stavebních konstrukcí</a:t>
            </a:r>
            <a:r>
              <a:rPr lang="cs-CZ" sz="1600" dirty="0">
                <a:cs typeface="Arial" charset="0"/>
              </a:rPr>
              <a:t> z hlediska prostupu tepla a vlhkosti (vliv sálání je zohledněn v součinitelích přestupu tepla).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Mezi návrhovou vnitřní teplotou a návrhovou teplotou vnitřního vzduchu platí vztah: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			</a:t>
            </a:r>
            <a:r>
              <a:rPr lang="el-GR" sz="1600" b="1" i="1" dirty="0"/>
              <a:t> ϴ </a:t>
            </a:r>
            <a:r>
              <a:rPr lang="cs-CZ" sz="1600" b="1" i="1" baseline="-25000" dirty="0" err="1"/>
              <a:t>ai</a:t>
            </a:r>
            <a:r>
              <a:rPr lang="cs-CZ" sz="1600" b="1" i="1" dirty="0"/>
              <a:t> = </a:t>
            </a:r>
            <a:r>
              <a:rPr lang="el-GR" sz="1600" b="1" i="1" dirty="0"/>
              <a:t>ϴ 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+ </a:t>
            </a:r>
            <a:r>
              <a:rPr lang="el-GR" sz="1600" b="1" i="1" dirty="0"/>
              <a:t>Δ ϴ </a:t>
            </a:r>
            <a:r>
              <a:rPr lang="cs-CZ" sz="1600" b="1" i="1" baseline="-25000" dirty="0" err="1"/>
              <a:t>ai</a:t>
            </a:r>
            <a:endParaRPr lang="cs-CZ" sz="16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  <a:tab pos="1793875" algn="l"/>
                <a:tab pos="2244725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  <a:tab pos="1793875" algn="l"/>
                <a:tab pos="2244725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el-GR" sz="1600" b="1" i="1" dirty="0"/>
              <a:t> ϴ </a:t>
            </a:r>
            <a:r>
              <a:rPr lang="cs-CZ" sz="1600" b="1" i="1" baseline="-25000" dirty="0"/>
              <a:t>i	</a:t>
            </a:r>
            <a:r>
              <a:rPr lang="cs-CZ" sz="1600" dirty="0"/>
              <a:t>je	návrhová vnitřní teplota </a:t>
            </a:r>
            <a:r>
              <a:rPr lang="cs-CZ" sz="1600" dirty="0">
                <a:cs typeface="Arial" charset="0"/>
              </a:rPr>
              <a:t>[˚C] (</a:t>
            </a:r>
            <a:r>
              <a:rPr lang="cs-CZ" sz="1600" dirty="0"/>
              <a:t>ČSN 73 0540–3, Tab. I.1)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  <a:tab pos="1793875" algn="l"/>
                <a:tab pos="224472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b="1" i="1" dirty="0"/>
              <a:t>Δ ϴ </a:t>
            </a:r>
            <a:r>
              <a:rPr lang="cs-CZ" sz="1600" b="1" i="1" baseline="-25000" dirty="0" err="1"/>
              <a:t>ai</a:t>
            </a:r>
            <a:r>
              <a:rPr lang="cs-CZ" sz="1600" b="1" i="1" baseline="-25000" dirty="0"/>
              <a:t>	</a:t>
            </a:r>
            <a:r>
              <a:rPr lang="cs-CZ" sz="1600" dirty="0"/>
              <a:t>je	přirážka </a:t>
            </a:r>
            <a:r>
              <a:rPr lang="cs-CZ" sz="1600" dirty="0">
                <a:cs typeface="Arial" charset="0"/>
              </a:rPr>
              <a:t>[˚C] </a:t>
            </a:r>
            <a:r>
              <a:rPr lang="cs-CZ" sz="1600" dirty="0"/>
              <a:t>k návrhové vnitřní teplotě (ČSN 73 0540 – 3, Tab. I.2) podle:</a:t>
            </a:r>
          </a:p>
          <a:p>
            <a:pPr marL="3051175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  <a:tab pos="1793875" algn="l"/>
              </a:tabLst>
              <a:defRPr/>
            </a:pPr>
            <a:r>
              <a:rPr lang="cs-CZ" sz="1600" dirty="0"/>
              <a:t>typu objektu</a:t>
            </a:r>
          </a:p>
          <a:p>
            <a:pPr marL="3051175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  <a:tab pos="1793875" algn="l"/>
              </a:tabLst>
              <a:defRPr/>
            </a:pPr>
            <a:r>
              <a:rPr lang="cs-CZ" sz="1600" dirty="0"/>
              <a:t>způsobu jeho vytápění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  <a:tab pos="1793875" algn="l"/>
                <a:tab pos="2244725" algn="l"/>
              </a:tabLst>
              <a:defRPr/>
            </a:pPr>
            <a:r>
              <a:rPr lang="cs-CZ" sz="1600" dirty="0">
                <a:cs typeface="Arial" charset="0"/>
              </a:rPr>
              <a:t>Platí, že čím hůře bude dům zateplený, tím: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  <a:tab pos="1793875" algn="l"/>
                <a:tab pos="2244725" algn="l"/>
              </a:tabLst>
              <a:defRPr/>
            </a:pPr>
            <a:r>
              <a:rPr lang="cs-CZ" sz="1600" dirty="0">
                <a:cs typeface="Arial" charset="0"/>
              </a:rPr>
              <a:t>nižší vnitřní povrchová teplota stěn </a:t>
            </a:r>
            <a:r>
              <a:rPr lang="el-GR" sz="1600" b="1" i="1" dirty="0"/>
              <a:t>ϴ </a:t>
            </a:r>
            <a:r>
              <a:rPr lang="cs-CZ" sz="1600" b="1" i="1" baseline="-25000" dirty="0"/>
              <a:t>si</a:t>
            </a:r>
            <a:endParaRPr lang="cs-CZ" sz="1600" dirty="0">
              <a:cs typeface="Arial" charset="0"/>
            </a:endParaRP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  <a:tab pos="1793875" algn="l"/>
                <a:tab pos="2244725" algn="l"/>
              </a:tabLst>
              <a:defRPr/>
            </a:pPr>
            <a:r>
              <a:rPr lang="cs-CZ" sz="1600" dirty="0">
                <a:cs typeface="Arial" charset="0"/>
              </a:rPr>
              <a:t>vyšší </a:t>
            </a:r>
            <a:r>
              <a:rPr lang="el-GR" sz="1600" b="1" i="1" dirty="0"/>
              <a:t>Δ ϴ </a:t>
            </a:r>
            <a:r>
              <a:rPr lang="cs-CZ" sz="1600" b="1" i="1" baseline="-25000" dirty="0" err="1"/>
              <a:t>ai</a:t>
            </a:r>
            <a:r>
              <a:rPr lang="cs-CZ" sz="1600" dirty="0">
                <a:cs typeface="Arial" charset="0"/>
              </a:rPr>
              <a:t>	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16D35AD-8DA3-4CE1-BDC8-A5C02A8C8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572D97F6-F5B8-4631-AB05-C554033F1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666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D98AC-200E-441B-9A98-CAA6A0F176BA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313" y="1820547"/>
            <a:ext cx="85836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Obdélník 4"/>
          <p:cNvSpPr>
            <a:spLocks noChangeArrowheads="1"/>
          </p:cNvSpPr>
          <p:nvPr/>
        </p:nvSpPr>
        <p:spPr bwMode="auto">
          <a:xfrm>
            <a:off x="1738313" y="4729480"/>
            <a:ext cx="85010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/>
              <a:t>Přirážka na vyrovnání rozdílu mezi návrhovou vnitřní teplotou a teplotou vnitřního vzduchu</a:t>
            </a:r>
          </a:p>
          <a:p>
            <a:pPr algn="ctr"/>
            <a:r>
              <a:rPr lang="cs-CZ" sz="1600" dirty="0"/>
              <a:t>(ČSN 73 0540 – 3)</a:t>
            </a:r>
          </a:p>
        </p:txBody>
      </p:sp>
      <p:sp>
        <p:nvSpPr>
          <p:cNvPr id="5" name="Obdélník 4"/>
          <p:cNvSpPr/>
          <p:nvPr/>
        </p:nvSpPr>
        <p:spPr>
          <a:xfrm>
            <a:off x="7486650" y="2182496"/>
            <a:ext cx="1714501" cy="2181225"/>
          </a:xfrm>
          <a:prstGeom prst="rect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5781676" y="2182495"/>
            <a:ext cx="1704975" cy="2181226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809751" y="3620771"/>
            <a:ext cx="3952875" cy="25717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9201151" y="2172971"/>
            <a:ext cx="1057275" cy="2181225"/>
          </a:xfrm>
          <a:prstGeom prst="rect">
            <a:avLst/>
          </a:prstGeom>
          <a:solidFill>
            <a:schemeClr val="accent3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9FB51E8-A779-4948-8FD1-C3161C055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7132EF59-A550-4EE9-8129-1152F06B3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85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Nadpis 4"/>
          <p:cNvSpPr>
            <a:spLocks noGrp="1"/>
          </p:cNvSpPr>
          <p:nvPr>
            <p:ph type="title"/>
          </p:nvPr>
        </p:nvSpPr>
        <p:spPr>
          <a:xfrm>
            <a:off x="1938338" y="1158954"/>
            <a:ext cx="8443912" cy="714375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Základní pojmy a veličiny, užívané v tepelné technice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5F2DB-15CC-47BA-BBF8-BCD50DA22509}" type="slidenum">
              <a:rPr lang="cs-CZ"/>
              <a:pPr>
                <a:defRPr/>
              </a:pPr>
              <a:t>4</a:t>
            </a:fld>
            <a:endParaRPr lang="cs-CZ"/>
          </a:p>
        </p:txBody>
      </p:sp>
      <p:sp>
        <p:nvSpPr>
          <p:cNvPr id="8197" name="TextovéPole 6"/>
          <p:cNvSpPr txBox="1">
            <a:spLocks noChangeArrowheads="1"/>
          </p:cNvSpPr>
          <p:nvPr/>
        </p:nvSpPr>
        <p:spPr bwMode="auto">
          <a:xfrm>
            <a:off x="1952625" y="1988917"/>
            <a:ext cx="835818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04975" indent="-1704975"/>
            <a:r>
              <a:rPr lang="cs-CZ" sz="2400" u="sng" dirty="0">
                <a:cs typeface="Arial" charset="0"/>
              </a:rPr>
              <a:t>Teplo</a:t>
            </a:r>
            <a:r>
              <a:rPr lang="cs-CZ" sz="2400" dirty="0">
                <a:cs typeface="Arial" charset="0"/>
              </a:rPr>
              <a:t> </a:t>
            </a:r>
            <a:r>
              <a:rPr lang="cs-CZ" sz="2400" b="1" dirty="0">
                <a:cs typeface="Arial" charset="0"/>
              </a:rPr>
              <a:t> </a:t>
            </a:r>
            <a:r>
              <a:rPr lang="cs-CZ" sz="2400" b="1" i="1" dirty="0">
                <a:cs typeface="Arial" charset="0"/>
              </a:rPr>
              <a:t>Q</a:t>
            </a:r>
            <a:r>
              <a:rPr lang="cs-CZ" sz="2400" b="1" dirty="0">
                <a:cs typeface="Arial" charset="0"/>
              </a:rPr>
              <a:t> </a:t>
            </a:r>
            <a:r>
              <a:rPr lang="cs-CZ" sz="2400" dirty="0">
                <a:cs typeface="Arial" charset="0"/>
              </a:rPr>
              <a:t>[J]:</a:t>
            </a:r>
            <a:r>
              <a:rPr lang="cs-CZ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Energie vyměněná mezi dvěma systémy v důsledku </a:t>
            </a:r>
            <a:r>
              <a:rPr lang="cs-CZ" sz="1600" u="sng" dirty="0">
                <a:cs typeface="Arial" charset="0"/>
              </a:rPr>
              <a:t>teplotního rozdílu </a:t>
            </a:r>
            <a:r>
              <a:rPr lang="cs-CZ" sz="1600" dirty="0">
                <a:cs typeface="Arial" charset="0"/>
              </a:rPr>
              <a:t>mezi nimi. Přijímaným nebo vydávaným teplem se v systému mění jeho </a:t>
            </a:r>
            <a:r>
              <a:rPr lang="cs-CZ" sz="1600" b="1" i="1" u="sng" dirty="0">
                <a:cs typeface="Arial" charset="0"/>
              </a:rPr>
              <a:t>vnitřní energie</a:t>
            </a:r>
            <a:r>
              <a:rPr lang="cs-CZ" dirty="0">
                <a:cs typeface="Arial" charset="0"/>
              </a:rPr>
              <a:t>, tj. </a:t>
            </a:r>
            <a:r>
              <a:rPr lang="cs-CZ" sz="1600" b="1" i="1" u="sng" dirty="0">
                <a:cs typeface="Arial" charset="0"/>
              </a:rPr>
              <a:t>kinetická energie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neuspořádaného pohybu částic a zároveň </a:t>
            </a:r>
            <a:r>
              <a:rPr lang="cs-CZ" sz="1600" b="1" i="1" u="sng" dirty="0">
                <a:cs typeface="Arial" charset="0"/>
              </a:rPr>
              <a:t>potenciální energie</a:t>
            </a:r>
            <a:r>
              <a:rPr lang="cs-CZ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jejich vzájemných poloh.</a:t>
            </a:r>
          </a:p>
          <a:p>
            <a:pPr marL="1704975" indent="-1704975"/>
            <a:endParaRPr lang="cs-CZ" sz="1600" dirty="0">
              <a:cs typeface="Arial" charset="0"/>
            </a:endParaRPr>
          </a:p>
          <a:p>
            <a:pPr marL="1704975" indent="-1704975"/>
            <a:r>
              <a:rPr lang="cs-CZ" sz="1600" dirty="0">
                <a:cs typeface="Arial" charset="0"/>
              </a:rPr>
              <a:t>	Jednotka</a:t>
            </a:r>
            <a:r>
              <a:rPr lang="cs-CZ" dirty="0">
                <a:cs typeface="Arial" charset="0"/>
              </a:rPr>
              <a:t> </a:t>
            </a:r>
            <a:r>
              <a:rPr lang="cs-CZ" b="1" i="1" dirty="0">
                <a:cs typeface="Arial" charset="0"/>
              </a:rPr>
              <a:t>J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(Joule) je odvozena ze vztahu: 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r>
              <a:rPr lang="cs-CZ" sz="1600" b="1" i="1" dirty="0">
                <a:cs typeface="Arial" charset="0"/>
              </a:rPr>
              <a:t>			</a:t>
            </a:r>
            <a:r>
              <a:rPr lang="cs-CZ" sz="2400" b="1" i="1" dirty="0">
                <a:cs typeface="Arial" charset="0"/>
              </a:rPr>
              <a:t>E = m.c</a:t>
            </a:r>
            <a:r>
              <a:rPr lang="cs-CZ" sz="2400" b="1" i="1" baseline="30000" dirty="0">
                <a:cs typeface="Arial" charset="0"/>
              </a:rPr>
              <a:t>2</a:t>
            </a:r>
            <a:r>
              <a:rPr lang="cs-CZ" sz="2400" b="1" i="1" dirty="0">
                <a:cs typeface="Arial" charset="0"/>
              </a:rPr>
              <a:t> </a:t>
            </a:r>
          </a:p>
          <a:p>
            <a:pPr marL="1704975" indent="-1704975"/>
            <a:r>
              <a:rPr lang="cs-CZ" sz="1600" b="1" i="1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(</a:t>
            </a:r>
            <a:r>
              <a:rPr lang="cs-CZ" sz="1600" b="1" i="1" dirty="0">
                <a:cs typeface="Arial" charset="0"/>
              </a:rPr>
              <a:t>E</a:t>
            </a:r>
            <a:r>
              <a:rPr lang="cs-CZ" sz="1600" dirty="0">
                <a:cs typeface="Arial" charset="0"/>
              </a:rPr>
              <a:t> – energie [J], </a:t>
            </a:r>
            <a:r>
              <a:rPr lang="cs-CZ" sz="1600" b="1" i="1" dirty="0">
                <a:cs typeface="Arial" charset="0"/>
              </a:rPr>
              <a:t>m</a:t>
            </a:r>
            <a:r>
              <a:rPr lang="cs-CZ" sz="1600" dirty="0">
                <a:cs typeface="Arial" charset="0"/>
              </a:rPr>
              <a:t> – hmotnost [kg], </a:t>
            </a:r>
            <a:r>
              <a:rPr lang="cs-CZ" sz="1600" b="1" i="1" dirty="0">
                <a:cs typeface="Arial" charset="0"/>
              </a:rPr>
              <a:t>c</a:t>
            </a:r>
            <a:r>
              <a:rPr lang="cs-CZ" sz="1600" dirty="0">
                <a:cs typeface="Arial" charset="0"/>
              </a:rPr>
              <a:t> – rychlost světla [m/s])</a:t>
            </a:r>
          </a:p>
          <a:p>
            <a:pPr marL="1704975" indent="-1704975"/>
            <a:endParaRPr lang="cs-CZ" sz="1600" dirty="0">
              <a:cs typeface="Arial" charset="0"/>
            </a:endParaRPr>
          </a:p>
          <a:p>
            <a:pPr marL="1704975" indent="-1704975"/>
            <a:r>
              <a:rPr lang="cs-CZ" sz="1600" dirty="0">
                <a:cs typeface="Arial" charset="0"/>
              </a:rPr>
              <a:t>	Další často užívaná jednotka: </a:t>
            </a:r>
            <a:r>
              <a:rPr lang="cs-CZ" b="1" i="1" dirty="0">
                <a:cs typeface="Arial" charset="0"/>
              </a:rPr>
              <a:t>kWh</a:t>
            </a:r>
            <a:endParaRPr lang="cs-CZ" sz="1600" b="1" i="1" dirty="0">
              <a:cs typeface="Arial" charset="0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06F2BAF7-AEFC-43C9-8469-9A9271EA1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DB06B08-1F3B-4CDD-8A14-F0FFE12E0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560BF-805C-470C-A985-D2DD4AB78658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  <p:sp>
        <p:nvSpPr>
          <p:cNvPr id="3" name="Obdélník 2"/>
          <p:cNvSpPr>
            <a:spLocks noChangeArrowheads="1"/>
          </p:cNvSpPr>
          <p:nvPr/>
        </p:nvSpPr>
        <p:spPr bwMode="auto">
          <a:xfrm>
            <a:off x="599440" y="1664077"/>
            <a:ext cx="11074399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b="1" u="sng" dirty="0">
                <a:cs typeface="Arial" charset="0"/>
              </a:rPr>
              <a:t>relativní vlhkost vnitřního vzduchu</a:t>
            </a:r>
            <a:r>
              <a:rPr lang="cs-CZ" sz="1600" b="1" i="1" dirty="0">
                <a:cs typeface="Arial" charset="0"/>
              </a:rPr>
              <a:t> </a:t>
            </a:r>
            <a:r>
              <a:rPr lang="el-GR" sz="1600" b="1" i="1" dirty="0"/>
              <a:t>φ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</a:t>
            </a:r>
            <a:r>
              <a:rPr lang="cs-CZ" sz="1600" dirty="0">
                <a:cs typeface="Arial" charset="0"/>
              </a:rPr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Na relativní vlhkosti vnitřního vzduchu závisí 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vnitřní kondenzace v konstrukci (životnost konstrukce)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povrchová kondenzace na konstrukci (vznik plísní)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používá se pro výpočty tepelně vlhkostního chování konstrukcí a lze ji stanovit takto: 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  <a:defRPr/>
            </a:pPr>
            <a:r>
              <a:rPr lang="cs-CZ" sz="1600" dirty="0">
                <a:cs typeface="Arial" charset="0"/>
              </a:rPr>
              <a:t>pro běžné typy místností </a:t>
            </a:r>
            <a:r>
              <a:rPr lang="cs-CZ" sz="1600" b="1" i="1" dirty="0">
                <a:cs typeface="Arial" charset="0"/>
              </a:rPr>
              <a:t>přirozeně větrané</a:t>
            </a:r>
            <a:r>
              <a:rPr lang="cs-CZ" sz="1600" dirty="0">
                <a:cs typeface="Arial" charset="0"/>
              </a:rPr>
              <a:t>, podle ČSN 73 0540–3, Tab. I.1</a:t>
            </a:r>
          </a:p>
        </p:txBody>
      </p:sp>
      <p:pic>
        <p:nvPicPr>
          <p:cNvPr id="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84CDC91-8D3D-4626-8152-70214639D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DCD92F88-2714-47A4-A9D4-F51A9FBE9F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5780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560BF-805C-470C-A985-D2DD4AB78658}" type="slidenum">
              <a:rPr lang="cs-CZ" smtClean="0"/>
              <a:pPr>
                <a:defRPr/>
              </a:pPr>
              <a:t>41</a:t>
            </a:fld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3713B561-8008-42B0-8CE6-D0C5919CA0EF}"/>
              </a:ext>
            </a:extLst>
          </p:cNvPr>
          <p:cNvGrpSpPr>
            <a:grpSpLocks noChangeAspect="1"/>
          </p:cNvGrpSpPr>
          <p:nvPr/>
        </p:nvGrpSpPr>
        <p:grpSpPr>
          <a:xfrm>
            <a:off x="2465706" y="1481586"/>
            <a:ext cx="6780213" cy="3495675"/>
            <a:chOff x="2486026" y="3422013"/>
            <a:chExt cx="6780213" cy="349567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86026" y="3422013"/>
              <a:ext cx="6780213" cy="3495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Obdélník 5"/>
            <p:cNvSpPr/>
            <p:nvPr/>
          </p:nvSpPr>
          <p:spPr>
            <a:xfrm>
              <a:off x="8439150" y="3489323"/>
              <a:ext cx="781050" cy="3409948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Obdélník 6"/>
            <p:cNvSpPr/>
            <p:nvPr/>
          </p:nvSpPr>
          <p:spPr>
            <a:xfrm>
              <a:off x="7486650" y="3489323"/>
              <a:ext cx="942976" cy="3400423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Obdélník 7"/>
            <p:cNvSpPr/>
            <p:nvPr/>
          </p:nvSpPr>
          <p:spPr>
            <a:xfrm>
              <a:off x="2552701" y="4495799"/>
              <a:ext cx="4914900" cy="2286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84CDC91-8D3D-4626-8152-70214639D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DCD92F88-2714-47A4-A9D4-F51A9FBE9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DE5CE86D-AD3C-42C6-9DCA-046A56E13DE6}"/>
              </a:ext>
            </a:extLst>
          </p:cNvPr>
          <p:cNvSpPr/>
          <p:nvPr/>
        </p:nvSpPr>
        <p:spPr>
          <a:xfrm>
            <a:off x="4838667" y="4949321"/>
            <a:ext cx="2383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cs typeface="Arial" charset="0"/>
              </a:rPr>
              <a:t>ČSN 73 0540–3, Tab. I.1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95408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42D11-1FE2-435D-A8C9-78F1AD6937EC}" type="slidenum">
              <a:rPr lang="cs-CZ" smtClean="0"/>
              <a:pPr>
                <a:defRPr/>
              </a:pPr>
              <a:t>42</a:t>
            </a:fld>
            <a:endParaRPr lang="cs-CZ"/>
          </a:p>
        </p:txBody>
      </p:sp>
      <p:sp>
        <p:nvSpPr>
          <p:cNvPr id="28675" name="Obdélník 2"/>
          <p:cNvSpPr>
            <a:spLocks noChangeArrowheads="1"/>
          </p:cNvSpPr>
          <p:nvPr/>
        </p:nvSpPr>
        <p:spPr bwMode="auto">
          <a:xfrm>
            <a:off x="810492" y="1376101"/>
            <a:ext cx="1097932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>
                <a:cs typeface="Arial" charset="0"/>
              </a:rPr>
              <a:t>Dle ČSN EN ISO 13788 se budovy dělí podle způsobu provozování na </a:t>
            </a:r>
            <a:r>
              <a:rPr lang="cs-CZ" sz="1600" b="1" i="1" dirty="0">
                <a:cs typeface="Arial" charset="0"/>
              </a:rPr>
              <a:t>pět vlhkostních tříd. </a:t>
            </a:r>
            <a:r>
              <a:rPr lang="cs-CZ" sz="1600" dirty="0">
                <a:cs typeface="Arial" charset="0"/>
              </a:rPr>
              <a:t>Pro každou třídu je definovaná </a:t>
            </a:r>
            <a:r>
              <a:rPr lang="cs-CZ" sz="1600" b="1" i="1" dirty="0">
                <a:cs typeface="Arial" charset="0"/>
              </a:rPr>
              <a:t>vlhkostní přirážka </a:t>
            </a:r>
            <a:r>
              <a:rPr lang="el-GR" sz="1600" b="1" i="1" dirty="0"/>
              <a:t>Δ</a:t>
            </a:r>
            <a:r>
              <a:rPr lang="cs-CZ" sz="1600" b="1" i="1" dirty="0"/>
              <a:t>p</a:t>
            </a:r>
            <a:r>
              <a:rPr lang="cs-CZ" sz="1600" dirty="0"/>
              <a:t>, závislá na:</a:t>
            </a:r>
          </a:p>
          <a:p>
            <a:pPr marL="712788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</a:pPr>
            <a:r>
              <a:rPr lang="cs-CZ" sz="1600" dirty="0"/>
              <a:t>teplotě venkovního vzduchu - nejvyšší  přirážka je vždy při nejnižších venkovních  teplotách, protože se při nich předpokládá nejnižší intenzita větrání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>
                <a:cs typeface="Arial" charset="0"/>
              </a:rPr>
              <a:t>Přirážka je pouze odborným odhadem, který vychází z obvyklé vlhkosti  pro daný typ budovy. Pro posuzování </a:t>
            </a:r>
            <a:r>
              <a:rPr lang="cs-CZ" sz="1600" b="1" i="1" dirty="0">
                <a:cs typeface="Arial" charset="0"/>
              </a:rPr>
              <a:t>běžných přirozeně větraných bytových a občanských staveb </a:t>
            </a:r>
            <a:r>
              <a:rPr lang="cs-CZ" sz="1600" dirty="0">
                <a:cs typeface="Arial" charset="0"/>
              </a:rPr>
              <a:t>se (dle ČSN  73 0540-3) používá  </a:t>
            </a:r>
            <a:r>
              <a:rPr lang="cs-CZ" sz="1600" b="1" i="1" dirty="0">
                <a:cs typeface="Arial" charset="0"/>
              </a:rPr>
              <a:t>vždy 4. vlhkostní třída</a:t>
            </a:r>
            <a:r>
              <a:rPr lang="cs-CZ" sz="1600" dirty="0">
                <a:cs typeface="Arial" charset="0"/>
              </a:rPr>
              <a:t>. </a:t>
            </a:r>
          </a:p>
        </p:txBody>
      </p:sp>
      <p:sp>
        <p:nvSpPr>
          <p:cNvPr id="28677" name="Obdélník 4"/>
          <p:cNvSpPr>
            <a:spLocks noChangeArrowheads="1"/>
          </p:cNvSpPr>
          <p:nvPr/>
        </p:nvSpPr>
        <p:spPr bwMode="auto">
          <a:xfrm>
            <a:off x="2919318" y="4960702"/>
            <a:ext cx="6143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dirty="0"/>
              <a:t> </a:t>
            </a:r>
            <a:r>
              <a:rPr lang="cs-CZ" sz="1600" dirty="0"/>
              <a:t>Vlhkostní třídy podle ČSN EN ISO 13788 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EE8007E2-70A1-4BEF-8910-FE93B079EEBF}"/>
              </a:ext>
            </a:extLst>
          </p:cNvPr>
          <p:cNvGrpSpPr/>
          <p:nvPr/>
        </p:nvGrpSpPr>
        <p:grpSpPr>
          <a:xfrm>
            <a:off x="1812136" y="3278587"/>
            <a:ext cx="8358187" cy="1641475"/>
            <a:chOff x="1902717" y="3796147"/>
            <a:chExt cx="8358187" cy="1641475"/>
          </a:xfrm>
        </p:grpSpPr>
        <p:pic>
          <p:nvPicPr>
            <p:cNvPr id="2867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2717" y="3796147"/>
              <a:ext cx="8358187" cy="164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bdélník 7"/>
            <p:cNvSpPr/>
            <p:nvPr/>
          </p:nvSpPr>
          <p:spPr>
            <a:xfrm>
              <a:off x="1990724" y="4152900"/>
              <a:ext cx="8181976" cy="24765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Obdélník 8"/>
            <p:cNvSpPr/>
            <p:nvPr/>
          </p:nvSpPr>
          <p:spPr>
            <a:xfrm>
              <a:off x="1990724" y="4391025"/>
              <a:ext cx="8181976" cy="247650"/>
            </a:xfrm>
            <a:prstGeom prst="rect">
              <a:avLst/>
            </a:prstGeom>
            <a:solidFill>
              <a:srgbClr val="E985A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1990724" y="4648200"/>
              <a:ext cx="8181976" cy="247650"/>
            </a:xfrm>
            <a:prstGeom prst="rect">
              <a:avLst/>
            </a:prstGeom>
            <a:solidFill>
              <a:srgbClr val="ADA4E6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1990724" y="4886325"/>
              <a:ext cx="8181976" cy="247650"/>
            </a:xfrm>
            <a:prstGeom prst="rect">
              <a:avLst/>
            </a:prstGeom>
            <a:solidFill>
              <a:srgbClr val="89A0D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" name="Obdélník 11"/>
            <p:cNvSpPr/>
            <p:nvPr/>
          </p:nvSpPr>
          <p:spPr>
            <a:xfrm>
              <a:off x="1990724" y="5124450"/>
              <a:ext cx="8181976" cy="247650"/>
            </a:xfrm>
            <a:prstGeom prst="rect">
              <a:avLst/>
            </a:prstGeom>
            <a:solidFill>
              <a:srgbClr val="94CBE4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3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444FEEA-834A-4425-893A-4395A95D5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F2875FEF-BA40-492E-94BC-B5747EA4D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367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EED53-DCFF-41B2-86D1-1A8B788A7EC6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  <p:sp>
        <p:nvSpPr>
          <p:cNvPr id="29700" name="Obdélník 2"/>
          <p:cNvSpPr>
            <a:spLocks noChangeArrowheads="1"/>
          </p:cNvSpPr>
          <p:nvPr/>
        </p:nvSpPr>
        <p:spPr bwMode="auto">
          <a:xfrm>
            <a:off x="1819280" y="4462466"/>
            <a:ext cx="8429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tabLst>
                <a:tab pos="1163638" algn="l"/>
              </a:tabLst>
            </a:pPr>
            <a:r>
              <a:rPr lang="cs-CZ" sz="1600" dirty="0">
                <a:cs typeface="Arial" charset="0"/>
              </a:rPr>
              <a:t>Pro interiéry staveb, větrané přirozeným způsobem (bez VZT) není průběh relativní vlhkosti vnitřního vzduchu v průběhu roku konstantní.</a:t>
            </a:r>
            <a:r>
              <a:rPr lang="cs-CZ" sz="1600" dirty="0"/>
              <a:t>	</a:t>
            </a:r>
            <a:r>
              <a:rPr lang="cs-CZ" sz="1600" dirty="0">
                <a:cs typeface="Arial" charset="0"/>
              </a:rPr>
              <a:t>	</a:t>
            </a:r>
          </a:p>
        </p:txBody>
      </p:sp>
      <p:sp>
        <p:nvSpPr>
          <p:cNvPr id="7" name="Obdélník 6"/>
          <p:cNvSpPr>
            <a:spLocks noChangeArrowheads="1"/>
          </p:cNvSpPr>
          <p:nvPr/>
        </p:nvSpPr>
        <p:spPr bwMode="auto">
          <a:xfrm>
            <a:off x="5919792" y="2152650"/>
            <a:ext cx="45386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600" dirty="0"/>
              <a:t>Přirážky </a:t>
            </a:r>
            <a:r>
              <a:rPr lang="el-GR" sz="1600" b="1" i="1" dirty="0"/>
              <a:t>Δ</a:t>
            </a:r>
            <a:r>
              <a:rPr lang="cs-CZ" sz="1600" b="1" i="1" dirty="0"/>
              <a:t>p</a:t>
            </a:r>
            <a:r>
              <a:rPr lang="cs-CZ" sz="1600" dirty="0"/>
              <a:t> pro vlhkostní třídy v závislosti na průměrné měsíční teplotě venkovního vzduchu</a:t>
            </a:r>
          </a:p>
          <a:p>
            <a:r>
              <a:rPr lang="cs-CZ" sz="1600" dirty="0"/>
              <a:t>(ČSN EN ISO 13788)</a:t>
            </a:r>
          </a:p>
        </p:txBody>
      </p:sp>
      <p:sp>
        <p:nvSpPr>
          <p:cNvPr id="31" name="TextovéPole 30"/>
          <p:cNvSpPr txBox="1"/>
          <p:nvPr/>
        </p:nvSpPr>
        <p:spPr>
          <a:xfrm>
            <a:off x="2482850" y="3829050"/>
            <a:ext cx="375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Průměrná měsíční teplota venkovního vzduchu </a:t>
            </a:r>
            <a:r>
              <a:rPr lang="el-GR" sz="1100" b="1" i="1" dirty="0"/>
              <a:t>ϴ</a:t>
            </a:r>
            <a:r>
              <a:rPr lang="cs-CZ" sz="1100" b="1" i="1" baseline="-25000" dirty="0"/>
              <a:t>e</a:t>
            </a:r>
            <a:r>
              <a:rPr lang="cs-CZ" sz="1100" b="1" dirty="0"/>
              <a:t> [</a:t>
            </a:r>
            <a:r>
              <a:rPr lang="cs-CZ" sz="1100" dirty="0">
                <a:cs typeface="Arial" charset="0"/>
              </a:rPr>
              <a:t>˚C</a:t>
            </a:r>
            <a:r>
              <a:rPr lang="cs-CZ" sz="1100" b="1" dirty="0"/>
              <a:t>]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4130BF25-48CA-4EE9-94B7-FB9A1788F0B3}"/>
              </a:ext>
            </a:extLst>
          </p:cNvPr>
          <p:cNvGrpSpPr/>
          <p:nvPr/>
        </p:nvGrpSpPr>
        <p:grpSpPr>
          <a:xfrm>
            <a:off x="2244096" y="1460501"/>
            <a:ext cx="3661404" cy="2391550"/>
            <a:chOff x="2244096" y="88901"/>
            <a:chExt cx="3661404" cy="2391550"/>
          </a:xfrm>
        </p:grpSpPr>
        <p:cxnSp>
          <p:nvCxnSpPr>
            <p:cNvPr id="9" name="Přímá spojovací čára 8"/>
            <p:cNvCxnSpPr/>
            <p:nvPr/>
          </p:nvCxnSpPr>
          <p:spPr>
            <a:xfrm>
              <a:off x="2834308" y="2170956"/>
              <a:ext cx="288032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římá spojovací čára 10"/>
            <p:cNvCxnSpPr/>
            <p:nvPr/>
          </p:nvCxnSpPr>
          <p:spPr>
            <a:xfrm flipV="1">
              <a:off x="2887266" y="370756"/>
              <a:ext cx="0" cy="18722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ovací čára 14"/>
            <p:cNvCxnSpPr/>
            <p:nvPr/>
          </p:nvCxnSpPr>
          <p:spPr>
            <a:xfrm>
              <a:off x="2834308" y="1692300"/>
              <a:ext cx="28803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ovací čára 16"/>
            <p:cNvCxnSpPr/>
            <p:nvPr/>
          </p:nvCxnSpPr>
          <p:spPr>
            <a:xfrm>
              <a:off x="2834308" y="1253902"/>
              <a:ext cx="28803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ovací čára 17"/>
            <p:cNvCxnSpPr/>
            <p:nvPr/>
          </p:nvCxnSpPr>
          <p:spPr>
            <a:xfrm>
              <a:off x="2834308" y="809154"/>
              <a:ext cx="28803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ovací čára 18"/>
            <p:cNvCxnSpPr/>
            <p:nvPr/>
          </p:nvCxnSpPr>
          <p:spPr>
            <a:xfrm>
              <a:off x="2834308" y="377106"/>
              <a:ext cx="28803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ovací čára 19"/>
            <p:cNvCxnSpPr/>
            <p:nvPr/>
          </p:nvCxnSpPr>
          <p:spPr>
            <a:xfrm flipV="1">
              <a:off x="3338364" y="370756"/>
              <a:ext cx="0" cy="187220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ovací čára 25"/>
            <p:cNvCxnSpPr/>
            <p:nvPr/>
          </p:nvCxnSpPr>
          <p:spPr>
            <a:xfrm flipV="1">
              <a:off x="3823370" y="370756"/>
              <a:ext cx="0" cy="187220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Přímá spojovací čára 26"/>
            <p:cNvCxnSpPr/>
            <p:nvPr/>
          </p:nvCxnSpPr>
          <p:spPr>
            <a:xfrm flipV="1">
              <a:off x="4295676" y="364406"/>
              <a:ext cx="0" cy="187220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římá spojovací čára 27"/>
            <p:cNvCxnSpPr/>
            <p:nvPr/>
          </p:nvCxnSpPr>
          <p:spPr>
            <a:xfrm flipV="1">
              <a:off x="4759474" y="370756"/>
              <a:ext cx="0" cy="187220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Přímá spojovací čára 28"/>
            <p:cNvCxnSpPr/>
            <p:nvPr/>
          </p:nvCxnSpPr>
          <p:spPr>
            <a:xfrm flipV="1">
              <a:off x="5223272" y="370756"/>
              <a:ext cx="0" cy="187220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ovací čára 29"/>
            <p:cNvCxnSpPr/>
            <p:nvPr/>
          </p:nvCxnSpPr>
          <p:spPr>
            <a:xfrm flipV="1">
              <a:off x="5708278" y="370756"/>
              <a:ext cx="0" cy="187220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ovéPole 31"/>
            <p:cNvSpPr txBox="1"/>
            <p:nvPr/>
          </p:nvSpPr>
          <p:spPr>
            <a:xfrm>
              <a:off x="2711450" y="2203452"/>
              <a:ext cx="3194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/>
                <a:t>-5         0         5        10       15       20       25</a:t>
              </a:r>
            </a:p>
          </p:txBody>
        </p:sp>
        <p:sp>
          <p:nvSpPr>
            <p:cNvPr id="33" name="TextovéPole 32"/>
            <p:cNvSpPr txBox="1"/>
            <p:nvPr/>
          </p:nvSpPr>
          <p:spPr>
            <a:xfrm rot="16200000">
              <a:off x="1725298" y="1204597"/>
              <a:ext cx="12992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b="1" dirty="0"/>
                <a:t>Přirážka </a:t>
              </a:r>
              <a:r>
                <a:rPr lang="el-GR" sz="1100" b="1" i="1" dirty="0"/>
                <a:t>Δ</a:t>
              </a:r>
              <a:r>
                <a:rPr lang="cs-CZ" sz="1100" b="1" i="1" dirty="0"/>
                <a:t>p</a:t>
              </a:r>
              <a:r>
                <a:rPr lang="cs-CZ" sz="1100" dirty="0"/>
                <a:t> [</a:t>
              </a:r>
              <a:r>
                <a:rPr lang="cs-CZ" sz="1100" dirty="0" err="1">
                  <a:cs typeface="Arial" charset="0"/>
                </a:rPr>
                <a:t>Pa</a:t>
              </a:r>
              <a:r>
                <a:rPr lang="cs-CZ" sz="1100" dirty="0"/>
                <a:t>]</a:t>
              </a:r>
            </a:p>
          </p:txBody>
        </p:sp>
        <p:sp>
          <p:nvSpPr>
            <p:cNvPr id="34" name="TextovéPole 33"/>
            <p:cNvSpPr txBox="1"/>
            <p:nvPr/>
          </p:nvSpPr>
          <p:spPr>
            <a:xfrm rot="16200000">
              <a:off x="1585602" y="1057203"/>
              <a:ext cx="22136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/>
                <a:t>0       270   540      810   1080</a:t>
              </a:r>
            </a:p>
          </p:txBody>
        </p:sp>
        <p:cxnSp>
          <p:nvCxnSpPr>
            <p:cNvPr id="38" name="Přímá spojovací čára 37"/>
            <p:cNvCxnSpPr/>
            <p:nvPr/>
          </p:nvCxnSpPr>
          <p:spPr>
            <a:xfrm flipH="1">
              <a:off x="2889250" y="2159000"/>
              <a:ext cx="2825750" cy="0"/>
            </a:xfrm>
            <a:prstGeom prst="line">
              <a:avLst/>
            </a:prstGeom>
            <a:ln w="38100">
              <a:solidFill>
                <a:srgbClr val="E992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Volný tvar 34"/>
            <p:cNvSpPr/>
            <p:nvPr/>
          </p:nvSpPr>
          <p:spPr>
            <a:xfrm>
              <a:off x="2876550" y="1689100"/>
              <a:ext cx="2832100" cy="469900"/>
            </a:xfrm>
            <a:custGeom>
              <a:avLst/>
              <a:gdLst>
                <a:gd name="connsiteX0" fmla="*/ 2832100 w 2832100"/>
                <a:gd name="connsiteY0" fmla="*/ 469900 h 469900"/>
                <a:gd name="connsiteX1" fmla="*/ 2349500 w 2832100"/>
                <a:gd name="connsiteY1" fmla="*/ 469900 h 469900"/>
                <a:gd name="connsiteX2" fmla="*/ 463550 w 2832100"/>
                <a:gd name="connsiteY2" fmla="*/ 0 h 469900"/>
                <a:gd name="connsiteX3" fmla="*/ 0 w 2832100"/>
                <a:gd name="connsiteY3" fmla="*/ 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2100" h="469900">
                  <a:moveTo>
                    <a:pt x="2832100" y="469900"/>
                  </a:moveTo>
                  <a:lnTo>
                    <a:pt x="2349500" y="469900"/>
                  </a:lnTo>
                  <a:lnTo>
                    <a:pt x="463550" y="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E38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Volný tvar 35"/>
            <p:cNvSpPr/>
            <p:nvPr/>
          </p:nvSpPr>
          <p:spPr>
            <a:xfrm>
              <a:off x="2876550" y="1250950"/>
              <a:ext cx="2832100" cy="901700"/>
            </a:xfrm>
            <a:custGeom>
              <a:avLst/>
              <a:gdLst>
                <a:gd name="connsiteX0" fmla="*/ 2832100 w 2832100"/>
                <a:gd name="connsiteY0" fmla="*/ 901700 h 901700"/>
                <a:gd name="connsiteX1" fmla="*/ 2368550 w 2832100"/>
                <a:gd name="connsiteY1" fmla="*/ 901700 h 901700"/>
                <a:gd name="connsiteX2" fmla="*/ 469900 w 2832100"/>
                <a:gd name="connsiteY2" fmla="*/ 0 h 901700"/>
                <a:gd name="connsiteX3" fmla="*/ 0 w 2832100"/>
                <a:gd name="connsiteY3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2100" h="901700">
                  <a:moveTo>
                    <a:pt x="2832100" y="901700"/>
                  </a:moveTo>
                  <a:lnTo>
                    <a:pt x="2368550" y="901700"/>
                  </a:lnTo>
                  <a:lnTo>
                    <a:pt x="469900" y="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AB99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0" name="Volný tvar 39"/>
            <p:cNvSpPr/>
            <p:nvPr/>
          </p:nvSpPr>
          <p:spPr>
            <a:xfrm>
              <a:off x="2889250" y="812800"/>
              <a:ext cx="2819400" cy="1346200"/>
            </a:xfrm>
            <a:custGeom>
              <a:avLst/>
              <a:gdLst>
                <a:gd name="connsiteX0" fmla="*/ 2819400 w 2819400"/>
                <a:gd name="connsiteY0" fmla="*/ 1346200 h 1346200"/>
                <a:gd name="connsiteX1" fmla="*/ 2349500 w 2819400"/>
                <a:gd name="connsiteY1" fmla="*/ 1346200 h 1346200"/>
                <a:gd name="connsiteX2" fmla="*/ 450850 w 2819400"/>
                <a:gd name="connsiteY2" fmla="*/ 0 h 1346200"/>
                <a:gd name="connsiteX3" fmla="*/ 0 w 2819400"/>
                <a:gd name="connsiteY3" fmla="*/ 0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0" h="1346200">
                  <a:moveTo>
                    <a:pt x="2819400" y="1346200"/>
                  </a:moveTo>
                  <a:lnTo>
                    <a:pt x="2349500" y="1346200"/>
                  </a:lnTo>
                  <a:lnTo>
                    <a:pt x="450850" y="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834D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Volný tvar 40"/>
            <p:cNvSpPr/>
            <p:nvPr/>
          </p:nvSpPr>
          <p:spPr>
            <a:xfrm>
              <a:off x="2876550" y="381000"/>
              <a:ext cx="2832100" cy="1771650"/>
            </a:xfrm>
            <a:custGeom>
              <a:avLst/>
              <a:gdLst>
                <a:gd name="connsiteX0" fmla="*/ 2832100 w 2832100"/>
                <a:gd name="connsiteY0" fmla="*/ 1765300 h 1771650"/>
                <a:gd name="connsiteX1" fmla="*/ 2355850 w 2832100"/>
                <a:gd name="connsiteY1" fmla="*/ 1771650 h 1771650"/>
                <a:gd name="connsiteX2" fmla="*/ 469900 w 2832100"/>
                <a:gd name="connsiteY2" fmla="*/ 0 h 1771650"/>
                <a:gd name="connsiteX3" fmla="*/ 0 w 2832100"/>
                <a:gd name="connsiteY3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2100" h="1771650">
                  <a:moveTo>
                    <a:pt x="2832100" y="1765300"/>
                  </a:moveTo>
                  <a:lnTo>
                    <a:pt x="2355850" y="1771650"/>
                  </a:lnTo>
                  <a:lnTo>
                    <a:pt x="469900" y="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3B68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TextovéPole 41"/>
            <p:cNvSpPr txBox="1"/>
            <p:nvPr/>
          </p:nvSpPr>
          <p:spPr>
            <a:xfrm>
              <a:off x="3454400" y="2012951"/>
              <a:ext cx="203200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/>
                <a:t>1</a:t>
              </a:r>
            </a:p>
          </p:txBody>
        </p:sp>
        <p:sp>
          <p:nvSpPr>
            <p:cNvPr id="43" name="TextovéPole 42"/>
            <p:cNvSpPr txBox="1"/>
            <p:nvPr/>
          </p:nvSpPr>
          <p:spPr>
            <a:xfrm>
              <a:off x="3454400" y="1587501"/>
              <a:ext cx="203200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/>
                <a:t>2</a:t>
              </a:r>
            </a:p>
          </p:txBody>
        </p:sp>
        <p:sp>
          <p:nvSpPr>
            <p:cNvPr id="44" name="TextovéPole 43"/>
            <p:cNvSpPr txBox="1"/>
            <p:nvPr/>
          </p:nvSpPr>
          <p:spPr>
            <a:xfrm>
              <a:off x="3454400" y="1193801"/>
              <a:ext cx="203200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/>
                <a:t>3</a:t>
              </a:r>
            </a:p>
          </p:txBody>
        </p:sp>
        <p:sp>
          <p:nvSpPr>
            <p:cNvPr id="45" name="TextovéPole 44"/>
            <p:cNvSpPr txBox="1"/>
            <p:nvPr/>
          </p:nvSpPr>
          <p:spPr>
            <a:xfrm>
              <a:off x="3454400" y="806451"/>
              <a:ext cx="203200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/>
                <a:t>4</a:t>
              </a:r>
            </a:p>
          </p:txBody>
        </p:sp>
        <p:sp>
          <p:nvSpPr>
            <p:cNvPr id="46" name="TextovéPole 45"/>
            <p:cNvSpPr txBox="1"/>
            <p:nvPr/>
          </p:nvSpPr>
          <p:spPr>
            <a:xfrm>
              <a:off x="3454400" y="393701"/>
              <a:ext cx="203200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/>
                <a:t>5</a:t>
              </a:r>
            </a:p>
          </p:txBody>
        </p:sp>
      </p:grpSp>
      <p:pic>
        <p:nvPicPr>
          <p:cNvPr id="6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CDD2387-0D21-4B51-993E-7F93BA31C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7" name="Picture 3">
            <a:extLst>
              <a:ext uri="{FF2B5EF4-FFF2-40B4-BE49-F238E27FC236}">
                <a16:creationId xmlns:a16="http://schemas.microsoft.com/office/drawing/2014/main" id="{8FCECC84-D57C-4F19-A600-D65489225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292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CD9F0-5ED7-4F0D-A860-735038887DAA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  <p:sp>
        <p:nvSpPr>
          <p:cNvPr id="30723" name="Obdélník 2"/>
          <p:cNvSpPr>
            <a:spLocks noChangeArrowheads="1"/>
          </p:cNvSpPr>
          <p:nvPr/>
        </p:nvSpPr>
        <p:spPr bwMode="auto">
          <a:xfrm>
            <a:off x="762000" y="1750380"/>
            <a:ext cx="1051559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b="1" u="sng" dirty="0">
                <a:cs typeface="Arial" charset="0"/>
              </a:rPr>
              <a:t>návrhová relativní vlhkost vnitřního vzduchu</a:t>
            </a:r>
            <a:r>
              <a:rPr lang="cs-CZ" sz="1600" b="1" i="1" dirty="0">
                <a:cs typeface="Arial" charset="0"/>
              </a:rPr>
              <a:t> </a:t>
            </a:r>
            <a:r>
              <a:rPr lang="el-GR" sz="1600" b="1" i="1" dirty="0"/>
              <a:t>φ</a:t>
            </a:r>
            <a:r>
              <a:rPr lang="cs-CZ" sz="1600" b="1" i="1" baseline="-25000" dirty="0"/>
              <a:t>i,u</a:t>
            </a:r>
            <a:r>
              <a:rPr lang="cs-CZ" sz="1600" b="1" i="1" dirty="0"/>
              <a:t> </a:t>
            </a:r>
            <a:r>
              <a:rPr lang="cs-CZ" sz="1600" dirty="0">
                <a:cs typeface="Arial" charset="0"/>
              </a:rPr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endParaRPr lang="cs-CZ" sz="1600" dirty="0">
              <a:cs typeface="Arial" charset="0"/>
            </a:endParaRP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163638" algn="l"/>
              </a:tabLst>
            </a:pPr>
            <a:r>
              <a:rPr lang="cs-CZ" sz="1600" dirty="0">
                <a:cs typeface="Arial" charset="0"/>
              </a:rPr>
              <a:t>Při hodnocení (navrhování) konstrukce se k </a:t>
            </a:r>
            <a:r>
              <a:rPr lang="cs-CZ" sz="1600" b="1" i="1" dirty="0">
                <a:cs typeface="Arial" charset="0"/>
              </a:rPr>
              <a:t>relativní vlhkosti vnitřního vzduchu </a:t>
            </a:r>
            <a:r>
              <a:rPr lang="el-GR" sz="1600" b="1" i="1" dirty="0"/>
              <a:t>φ</a:t>
            </a:r>
            <a:r>
              <a:rPr lang="cs-CZ" sz="1600" b="1" i="1" baseline="-25000" dirty="0"/>
              <a:t>i</a:t>
            </a:r>
            <a:r>
              <a:rPr lang="cs-CZ" sz="1600" dirty="0"/>
              <a:t> připočítává </a:t>
            </a:r>
            <a:r>
              <a:rPr lang="cs-CZ" sz="1600" b="1" i="1" dirty="0"/>
              <a:t>bezpečností přirážka </a:t>
            </a:r>
            <a:r>
              <a:rPr lang="el-GR" sz="1600" b="1" i="1" dirty="0"/>
              <a:t>Δφ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</a:t>
            </a:r>
            <a:r>
              <a:rPr lang="cs-CZ" sz="1600" dirty="0"/>
              <a:t>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/>
              <a:t> 	</a:t>
            </a:r>
            <a:r>
              <a:rPr lang="el-GR" sz="1600" b="1" i="1" dirty="0"/>
              <a:t> </a:t>
            </a:r>
            <a:r>
              <a:rPr lang="cs-CZ" sz="1600" b="1" i="1" dirty="0"/>
              <a:t>		</a:t>
            </a:r>
            <a:r>
              <a:rPr lang="el-GR" sz="1600" b="1" i="1" dirty="0"/>
              <a:t>φ</a:t>
            </a:r>
            <a:r>
              <a:rPr lang="cs-CZ" sz="1600" b="1" i="1" baseline="-25000" dirty="0"/>
              <a:t>i,u</a:t>
            </a:r>
            <a:r>
              <a:rPr lang="cs-CZ" sz="1600" b="1" i="1" dirty="0"/>
              <a:t> = </a:t>
            </a:r>
            <a:r>
              <a:rPr lang="el-GR" sz="1600" b="1" i="1" dirty="0"/>
              <a:t>φ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+ </a:t>
            </a:r>
            <a:r>
              <a:rPr lang="el-GR" sz="1600" b="1" i="1" dirty="0"/>
              <a:t>Δ φ</a:t>
            </a:r>
            <a:r>
              <a:rPr lang="cs-CZ" sz="1600" b="1" i="1" baseline="-25000" dirty="0"/>
              <a:t>i</a:t>
            </a: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/>
              <a:t>Tato přirážka zohledňuje </a:t>
            </a:r>
            <a:r>
              <a:rPr lang="cs-CZ" sz="1600" b="1" i="1" dirty="0"/>
              <a:t>nepřesnosti</a:t>
            </a:r>
            <a:r>
              <a:rPr lang="cs-CZ" sz="1600" dirty="0"/>
              <a:t>  použité  výpočtové metody a </a:t>
            </a:r>
            <a:r>
              <a:rPr lang="cs-CZ" sz="1600" b="1" i="1" dirty="0"/>
              <a:t>kolísání </a:t>
            </a:r>
            <a:r>
              <a:rPr lang="cs-CZ" sz="1600" dirty="0"/>
              <a:t>reálných okrajových podmínek.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dirty="0"/>
              <a:t>Pro běžné bytové a občanské stavby činí bezpečnostní přirážka: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r>
              <a:rPr lang="cs-CZ" sz="1600" b="1" i="1" dirty="0"/>
              <a:t>			</a:t>
            </a:r>
            <a:r>
              <a:rPr lang="el-GR" sz="1600" b="1" i="1" dirty="0"/>
              <a:t>Δ φ</a:t>
            </a:r>
            <a:r>
              <a:rPr lang="cs-CZ" sz="1600" b="1" i="1" baseline="-25000" dirty="0"/>
              <a:t>i </a:t>
            </a:r>
            <a:r>
              <a:rPr lang="cs-CZ" sz="1600" b="1" i="1" dirty="0"/>
              <a:t>= 5 %</a:t>
            </a: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163638" algn="l"/>
              </a:tabLst>
            </a:pPr>
            <a:endParaRPr lang="cs-CZ" sz="1600" b="1" dirty="0">
              <a:cs typeface="Arial" charset="0"/>
            </a:endParaRPr>
          </a:p>
          <a:p>
            <a:pPr marL="1081088" indent="-1081088" algn="just">
              <a:spcBef>
                <a:spcPts val="300"/>
              </a:spcBef>
              <a:spcAft>
                <a:spcPts val="300"/>
              </a:spcAft>
              <a:tabLst>
                <a:tab pos="1081088" algn="l"/>
              </a:tabLst>
            </a:pPr>
            <a:r>
              <a:rPr lang="cs-CZ" sz="1600" i="1" dirty="0">
                <a:cs typeface="Arial" charset="0"/>
              </a:rPr>
              <a:t>Poznámka: V dosud platné </a:t>
            </a:r>
            <a:r>
              <a:rPr lang="cs-CZ" sz="1600" i="1" dirty="0"/>
              <a:t>ČSN 73 0540-3, Tab. I.3 je uvedeno, že pro posuzování rizika růstu plísní (kritérium povrchové teploty) se bezpečnostní přirážka </a:t>
            </a:r>
            <a:r>
              <a:rPr lang="el-GR" sz="1600" b="1" i="1" dirty="0"/>
              <a:t>Δφ</a:t>
            </a:r>
            <a:r>
              <a:rPr lang="cs-CZ" sz="1600" b="1" i="1" baseline="-25000" dirty="0"/>
              <a:t>i</a:t>
            </a:r>
            <a:r>
              <a:rPr lang="cs-CZ" sz="1600" dirty="0"/>
              <a:t> </a:t>
            </a:r>
            <a:r>
              <a:rPr lang="cs-CZ" sz="1600" i="1" dirty="0"/>
              <a:t>neuplatní – to už ale se změnou výpočtu kritického teplotního faktoru                      (ČSN 73 0540-2:2011) neplatí – nyní se bezpečnostní přirážka musí použít i pro tento případ !</a:t>
            </a:r>
            <a:endParaRPr lang="cs-CZ" sz="1600" i="1" dirty="0">
              <a:cs typeface="Arial" charset="0"/>
            </a:endParaRP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5E2A7D72-23E5-48B0-B7E9-25A3CF73D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86779D2C-8B0C-4A08-AB36-1B02E37E5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7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6BCC76-51B1-43F1-BA74-BB2EA5878119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952626" y="2299095"/>
            <a:ext cx="8429625" cy="22006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>
                <a:latin typeface="Arial" pitchFamily="34" charset="0"/>
                <a:cs typeface="Arial" pitchFamily="34" charset="0"/>
              </a:rPr>
              <a:t>Prostup tepla konstrukcí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charakterizuje výměnu tepla mezi vnitřním a venkovním prostředím, oddělenými konstrukcí. Tato výměna se děje: 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latin typeface="Arial" pitchFamily="34" charset="0"/>
                <a:cs typeface="Arial" pitchFamily="34" charset="0"/>
              </a:rPr>
              <a:t>přestupem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tepla mezi povrchem konstrukce a okolním vzduchem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při 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proudění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vzduchu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vzájemným 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sáláním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mezi povrchem konstrukce a okolním prostředím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latin typeface="Arial" pitchFamily="34" charset="0"/>
                <a:cs typeface="Arial" pitchFamily="34" charset="0"/>
              </a:rPr>
              <a:t>přechodem tepla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přes samotnou konstrukci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latin typeface="Arial" pitchFamily="34" charset="0"/>
                <a:cs typeface="Arial" pitchFamily="34" charset="0"/>
              </a:rPr>
              <a:t>vedením.</a:t>
            </a:r>
            <a:endParaRPr lang="cs-CZ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Nadpis 4">
            <a:extLst>
              <a:ext uri="{FF2B5EF4-FFF2-40B4-BE49-F238E27FC236}">
                <a16:creationId xmlns:a16="http://schemas.microsoft.com/office/drawing/2014/main" id="{3B28B241-2C8E-4A86-A0FD-2EADE1B63CFC}"/>
              </a:ext>
            </a:extLst>
          </p:cNvPr>
          <p:cNvSpPr txBox="1">
            <a:spLocks/>
          </p:cNvSpPr>
          <p:nvPr/>
        </p:nvSpPr>
        <p:spPr>
          <a:xfrm>
            <a:off x="466725" y="1539954"/>
            <a:ext cx="9915525" cy="7143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A49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Prostup tepla konstrukcí – ustálený tepelný tok</a:t>
            </a:r>
          </a:p>
        </p:txBody>
      </p:sp>
      <p:pic>
        <p:nvPicPr>
          <p:cNvPr id="3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08EC9D6-8728-4C88-9B5A-460D6FF61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35" name="Picture 3">
            <a:extLst>
              <a:ext uri="{FF2B5EF4-FFF2-40B4-BE49-F238E27FC236}">
                <a16:creationId xmlns:a16="http://schemas.microsoft.com/office/drawing/2014/main" id="{E54B4CA5-8570-4D2E-AD91-A058AA791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990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15D1130-AE46-46CE-8572-17D088E84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17125-D7B7-46DF-8687-EB6320ADDFFC}" type="slidenum">
              <a:rPr lang="cs-CZ" smtClean="0"/>
              <a:pPr>
                <a:defRPr/>
              </a:pPr>
              <a:t>46</a:t>
            </a:fld>
            <a:endParaRPr lang="cs-CZ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727B1ACD-9DE3-410B-A5EE-A68D18068608}"/>
              </a:ext>
            </a:extLst>
          </p:cNvPr>
          <p:cNvGrpSpPr/>
          <p:nvPr/>
        </p:nvGrpSpPr>
        <p:grpSpPr>
          <a:xfrm>
            <a:off x="7026910" y="1843088"/>
            <a:ext cx="4133850" cy="3217863"/>
            <a:chOff x="6305550" y="1843088"/>
            <a:chExt cx="4133850" cy="3217863"/>
          </a:xfrm>
        </p:grpSpPr>
        <p:sp>
          <p:nvSpPr>
            <p:cNvPr id="53" name="Obdélník 52"/>
            <p:cNvSpPr/>
            <p:nvPr/>
          </p:nvSpPr>
          <p:spPr>
            <a:xfrm>
              <a:off x="7596188" y="1843088"/>
              <a:ext cx="1504950" cy="278606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54" name="TextovéPole 53"/>
            <p:cNvSpPr txBox="1">
              <a:spLocks noChangeArrowheads="1"/>
            </p:cNvSpPr>
            <p:nvPr/>
          </p:nvSpPr>
          <p:spPr bwMode="auto">
            <a:xfrm>
              <a:off x="6305550" y="2119314"/>
              <a:ext cx="12065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i </a:t>
              </a:r>
              <a:r>
                <a:rPr lang="cs-CZ" sz="1400" b="1" i="1" dirty="0"/>
                <a:t>= </a:t>
              </a:r>
              <a:r>
                <a:rPr lang="cs-CZ" sz="1400" b="1" i="1" dirty="0" err="1"/>
                <a:t>konst</a:t>
              </a:r>
              <a:endParaRPr lang="cs-CZ" sz="1400" b="1" dirty="0"/>
            </a:p>
          </p:txBody>
        </p:sp>
        <p:sp>
          <p:nvSpPr>
            <p:cNvPr id="56" name="TextovéPole 55"/>
            <p:cNvSpPr txBox="1">
              <a:spLocks noChangeArrowheads="1"/>
            </p:cNvSpPr>
            <p:nvPr/>
          </p:nvSpPr>
          <p:spPr bwMode="auto">
            <a:xfrm>
              <a:off x="7383463" y="2130425"/>
              <a:ext cx="4826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b="1" i="1" dirty="0"/>
                <a:t>ϴ</a:t>
              </a:r>
              <a:r>
                <a:rPr lang="cs-CZ" b="1" i="1" baseline="-25000" dirty="0"/>
                <a:t>si</a:t>
              </a:r>
              <a:endParaRPr lang="cs-CZ" b="1" dirty="0"/>
            </a:p>
          </p:txBody>
        </p:sp>
        <p:sp>
          <p:nvSpPr>
            <p:cNvPr id="57" name="TextovéPole 56"/>
            <p:cNvSpPr txBox="1">
              <a:spLocks noChangeArrowheads="1"/>
            </p:cNvSpPr>
            <p:nvPr/>
          </p:nvSpPr>
          <p:spPr bwMode="auto">
            <a:xfrm>
              <a:off x="8799514" y="4100513"/>
              <a:ext cx="53657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b="1" i="1"/>
                <a:t>θ</a:t>
              </a:r>
              <a:r>
                <a:rPr lang="cs-CZ" b="1" i="1" baseline="-25000"/>
                <a:t>se</a:t>
              </a:r>
              <a:endParaRPr lang="cs-CZ" b="1"/>
            </a:p>
          </p:txBody>
        </p:sp>
        <p:cxnSp>
          <p:nvCxnSpPr>
            <p:cNvPr id="62" name="Přímá spojovací čára 61"/>
            <p:cNvCxnSpPr/>
            <p:nvPr/>
          </p:nvCxnSpPr>
          <p:spPr>
            <a:xfrm flipH="1">
              <a:off x="7258050" y="1857375"/>
              <a:ext cx="0" cy="29860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Přímá spojovací čára 62"/>
            <p:cNvCxnSpPr/>
            <p:nvPr/>
          </p:nvCxnSpPr>
          <p:spPr>
            <a:xfrm flipH="1">
              <a:off x="9424988" y="1857375"/>
              <a:ext cx="0" cy="29860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Šipka doprava 63"/>
            <p:cNvSpPr/>
            <p:nvPr/>
          </p:nvSpPr>
          <p:spPr>
            <a:xfrm>
              <a:off x="6376990" y="2640013"/>
              <a:ext cx="1209673" cy="614362"/>
            </a:xfrm>
            <a:prstGeom prst="rightArrow">
              <a:avLst/>
            </a:prstGeom>
            <a:solidFill>
              <a:srgbClr val="D99694">
                <a:alpha val="50196"/>
              </a:srgbClr>
            </a:solidFill>
            <a:ln>
              <a:solidFill>
                <a:srgbClr val="C00000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5" name="TextovéPole 64"/>
            <p:cNvSpPr txBox="1">
              <a:spLocks noChangeArrowheads="1"/>
            </p:cNvSpPr>
            <p:nvPr/>
          </p:nvSpPr>
          <p:spPr bwMode="auto">
            <a:xfrm>
              <a:off x="6910388" y="2773364"/>
              <a:ext cx="423862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/>
                <a:t>q</a:t>
              </a:r>
              <a:r>
                <a:rPr lang="cs-CZ" sz="1400" b="1" i="1" baseline="-25000"/>
                <a:t>i</a:t>
              </a:r>
              <a:endParaRPr lang="cs-CZ" sz="800" b="1" i="1"/>
            </a:p>
          </p:txBody>
        </p:sp>
        <p:sp>
          <p:nvSpPr>
            <p:cNvPr id="66" name="Šipka doprava 65"/>
            <p:cNvSpPr/>
            <p:nvPr/>
          </p:nvSpPr>
          <p:spPr>
            <a:xfrm>
              <a:off x="7718427" y="2873375"/>
              <a:ext cx="1258886" cy="623888"/>
            </a:xfrm>
            <a:prstGeom prst="rightArrow">
              <a:avLst/>
            </a:prstGeom>
            <a:solidFill>
              <a:srgbClr val="F2DCDB">
                <a:alpha val="50196"/>
              </a:srgbClr>
            </a:solidFill>
            <a:ln>
              <a:solidFill>
                <a:srgbClr val="C00000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7" name="TextovéPole 66"/>
            <p:cNvSpPr txBox="1">
              <a:spLocks noChangeArrowheads="1"/>
            </p:cNvSpPr>
            <p:nvPr/>
          </p:nvSpPr>
          <p:spPr bwMode="auto">
            <a:xfrm>
              <a:off x="7866064" y="3000376"/>
              <a:ext cx="839786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b="1" i="1"/>
                <a:t>q</a:t>
              </a:r>
              <a:endParaRPr lang="cs-CZ" sz="800" b="1" i="1"/>
            </a:p>
          </p:txBody>
        </p:sp>
        <p:sp>
          <p:nvSpPr>
            <p:cNvPr id="68" name="Šipka doprava 67"/>
            <p:cNvSpPr/>
            <p:nvPr/>
          </p:nvSpPr>
          <p:spPr>
            <a:xfrm>
              <a:off x="9115424" y="3181351"/>
              <a:ext cx="1266825" cy="614363"/>
            </a:xfrm>
            <a:prstGeom prst="rightArrow">
              <a:avLst/>
            </a:prstGeom>
            <a:solidFill>
              <a:srgbClr val="B9CDE5">
                <a:alpha val="50196"/>
              </a:srgbClr>
            </a:solidFill>
            <a:ln>
              <a:solidFill>
                <a:srgbClr val="17375E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9" name="TextovéPole 68"/>
            <p:cNvSpPr txBox="1">
              <a:spLocks noChangeArrowheads="1"/>
            </p:cNvSpPr>
            <p:nvPr/>
          </p:nvSpPr>
          <p:spPr bwMode="auto">
            <a:xfrm>
              <a:off x="9253539" y="3305176"/>
              <a:ext cx="4333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/>
                <a:t>q</a:t>
              </a:r>
              <a:r>
                <a:rPr lang="cs-CZ" sz="1400" b="1" i="1" baseline="-25000"/>
                <a:t>e</a:t>
              </a:r>
              <a:endParaRPr lang="cs-CZ" sz="800" b="1" i="1"/>
            </a:p>
          </p:txBody>
        </p:sp>
        <p:cxnSp>
          <p:nvCxnSpPr>
            <p:cNvPr id="71" name="Přímá spojovací čára 70"/>
            <p:cNvCxnSpPr/>
            <p:nvPr/>
          </p:nvCxnSpPr>
          <p:spPr>
            <a:xfrm>
              <a:off x="7462839" y="4738688"/>
              <a:ext cx="172402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Přímá spojovací čára 71"/>
            <p:cNvCxnSpPr/>
            <p:nvPr/>
          </p:nvCxnSpPr>
          <p:spPr>
            <a:xfrm>
              <a:off x="7591425" y="4637088"/>
              <a:ext cx="0" cy="1825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Přímá spojovací čára 72"/>
            <p:cNvCxnSpPr/>
            <p:nvPr/>
          </p:nvCxnSpPr>
          <p:spPr>
            <a:xfrm>
              <a:off x="9096375" y="4632326"/>
              <a:ext cx="0" cy="1825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ovéPole 73"/>
            <p:cNvSpPr txBox="1">
              <a:spLocks noChangeArrowheads="1"/>
            </p:cNvSpPr>
            <p:nvPr/>
          </p:nvSpPr>
          <p:spPr bwMode="auto">
            <a:xfrm>
              <a:off x="8112126" y="4691064"/>
              <a:ext cx="3714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b="1" i="1"/>
                <a:t>d</a:t>
              </a:r>
            </a:p>
          </p:txBody>
        </p:sp>
        <p:sp>
          <p:nvSpPr>
            <p:cNvPr id="78" name="TextovéPole 77"/>
            <p:cNvSpPr txBox="1">
              <a:spLocks noChangeArrowheads="1"/>
            </p:cNvSpPr>
            <p:nvPr/>
          </p:nvSpPr>
          <p:spPr bwMode="auto">
            <a:xfrm>
              <a:off x="8170864" y="4184650"/>
              <a:ext cx="371475" cy="369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b="1" i="1"/>
                <a:t>λ</a:t>
              </a:r>
              <a:endParaRPr lang="cs-CZ" b="1" i="1"/>
            </a:p>
          </p:txBody>
        </p:sp>
        <p:cxnSp>
          <p:nvCxnSpPr>
            <p:cNvPr id="80" name="Přímá spojovací čára 79"/>
            <p:cNvCxnSpPr/>
            <p:nvPr/>
          </p:nvCxnSpPr>
          <p:spPr>
            <a:xfrm>
              <a:off x="6467476" y="2428875"/>
              <a:ext cx="79057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Přímá spojovací čára 80"/>
            <p:cNvCxnSpPr/>
            <p:nvPr/>
          </p:nvCxnSpPr>
          <p:spPr>
            <a:xfrm>
              <a:off x="9424989" y="4241800"/>
              <a:ext cx="79057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Přímá spojovací čára 81"/>
            <p:cNvCxnSpPr>
              <a:stCxn id="84" idx="2"/>
              <a:endCxn id="91" idx="2"/>
            </p:cNvCxnSpPr>
            <p:nvPr/>
          </p:nvCxnSpPr>
          <p:spPr>
            <a:xfrm>
              <a:off x="7596188" y="2573338"/>
              <a:ext cx="1492250" cy="152400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blouk 83"/>
            <p:cNvSpPr/>
            <p:nvPr/>
          </p:nvSpPr>
          <p:spPr>
            <a:xfrm>
              <a:off x="6900864" y="2425700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1" name="Oblouk 90"/>
            <p:cNvSpPr/>
            <p:nvPr/>
          </p:nvSpPr>
          <p:spPr>
            <a:xfrm rot="10800000">
              <a:off x="9050339" y="3711575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4" name="Elipsa 93"/>
            <p:cNvSpPr/>
            <p:nvPr/>
          </p:nvSpPr>
          <p:spPr>
            <a:xfrm>
              <a:off x="7516814" y="2487614"/>
              <a:ext cx="168275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5" name="Elipsa 94"/>
            <p:cNvSpPr/>
            <p:nvPr/>
          </p:nvSpPr>
          <p:spPr>
            <a:xfrm>
              <a:off x="9004301" y="4025901"/>
              <a:ext cx="168275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6" name="TextovéPole 95"/>
            <p:cNvSpPr txBox="1">
              <a:spLocks noChangeArrowheads="1"/>
            </p:cNvSpPr>
            <p:nvPr/>
          </p:nvSpPr>
          <p:spPr bwMode="auto">
            <a:xfrm>
              <a:off x="9348788" y="3940176"/>
              <a:ext cx="109061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e </a:t>
              </a:r>
              <a:r>
                <a:rPr lang="cs-CZ" sz="1400" b="1" i="1" dirty="0"/>
                <a:t>= </a:t>
              </a:r>
              <a:r>
                <a:rPr lang="cs-CZ" sz="1400" b="1" i="1" dirty="0" err="1"/>
                <a:t>konst</a:t>
              </a:r>
              <a:endParaRPr lang="cs-CZ" sz="1400" b="1" dirty="0"/>
            </a:p>
          </p:txBody>
        </p:sp>
      </p:grpSp>
      <p:pic>
        <p:nvPicPr>
          <p:cNvPr id="60" name="Picture 3">
            <a:extLst>
              <a:ext uri="{FF2B5EF4-FFF2-40B4-BE49-F238E27FC236}">
                <a16:creationId xmlns:a16="http://schemas.microsoft.com/office/drawing/2014/main" id="{C247EE69-BFAC-4CAE-B868-B82873187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grpSp>
        <p:nvGrpSpPr>
          <p:cNvPr id="55" name="Skupina 54">
            <a:extLst>
              <a:ext uri="{FF2B5EF4-FFF2-40B4-BE49-F238E27FC236}">
                <a16:creationId xmlns:a16="http://schemas.microsoft.com/office/drawing/2014/main" id="{C1E43A5F-BDDB-4CC1-AE8C-6C99E4E1D2FF}"/>
              </a:ext>
            </a:extLst>
          </p:cNvPr>
          <p:cNvGrpSpPr/>
          <p:nvPr/>
        </p:nvGrpSpPr>
        <p:grpSpPr>
          <a:xfrm>
            <a:off x="935198" y="1854592"/>
            <a:ext cx="4886325" cy="3400425"/>
            <a:chOff x="3375020" y="1770703"/>
            <a:chExt cx="4886325" cy="3400425"/>
          </a:xfrm>
        </p:grpSpPr>
        <p:sp>
          <p:nvSpPr>
            <p:cNvPr id="58" name="Obdélník 57">
              <a:extLst>
                <a:ext uri="{FF2B5EF4-FFF2-40B4-BE49-F238E27FC236}">
                  <a16:creationId xmlns:a16="http://schemas.microsoft.com/office/drawing/2014/main" id="{75E445B0-8569-4464-875A-6F346C6B8945}"/>
                </a:ext>
              </a:extLst>
            </p:cNvPr>
            <p:cNvSpPr/>
            <p:nvPr/>
          </p:nvSpPr>
          <p:spPr>
            <a:xfrm>
              <a:off x="5133969" y="1770703"/>
              <a:ext cx="1504950" cy="2786063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1" name="TextovéPole 60">
              <a:extLst>
                <a:ext uri="{FF2B5EF4-FFF2-40B4-BE49-F238E27FC236}">
                  <a16:creationId xmlns:a16="http://schemas.microsoft.com/office/drawing/2014/main" id="{9D5EECC7-590D-4D48-9930-6E8B45F4B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1220" y="2172341"/>
              <a:ext cx="8096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b="1"/>
                <a:t>20 ºC</a:t>
              </a:r>
            </a:p>
          </p:txBody>
        </p:sp>
        <p:sp>
          <p:nvSpPr>
            <p:cNvPr id="70" name="TextovéPole 69">
              <a:extLst>
                <a:ext uri="{FF2B5EF4-FFF2-40B4-BE49-F238E27FC236}">
                  <a16:creationId xmlns:a16="http://schemas.microsoft.com/office/drawing/2014/main" id="{591605E1-C1E9-4C54-85C8-4DFC0D1335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4570" y="2170752"/>
              <a:ext cx="8667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b="1"/>
                <a:t>-15 ºC</a:t>
              </a:r>
            </a:p>
          </p:txBody>
        </p:sp>
        <p:sp>
          <p:nvSpPr>
            <p:cNvPr id="75" name="TextovéPole 74">
              <a:extLst>
                <a:ext uri="{FF2B5EF4-FFF2-40B4-BE49-F238E27FC236}">
                  <a16:creationId xmlns:a16="http://schemas.microsoft.com/office/drawing/2014/main" id="{63271749-370A-4EF7-9D77-501F17A53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3932" y="2608902"/>
              <a:ext cx="411163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3200" b="1"/>
                <a:t>i</a:t>
              </a:r>
            </a:p>
          </p:txBody>
        </p:sp>
        <p:sp>
          <p:nvSpPr>
            <p:cNvPr id="76" name="Elipsa 9">
              <a:extLst>
                <a:ext uri="{FF2B5EF4-FFF2-40B4-BE49-F238E27FC236}">
                  <a16:creationId xmlns:a16="http://schemas.microsoft.com/office/drawing/2014/main" id="{ADC83141-1FB3-4658-A7E0-9AE0871B2491}"/>
                </a:ext>
              </a:extLst>
            </p:cNvPr>
            <p:cNvSpPr/>
            <p:nvPr/>
          </p:nvSpPr>
          <p:spPr>
            <a:xfrm>
              <a:off x="3375020" y="2575566"/>
              <a:ext cx="695325" cy="6572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77" name="TextovéPole 76">
              <a:extLst>
                <a:ext uri="{FF2B5EF4-FFF2-40B4-BE49-F238E27FC236}">
                  <a16:creationId xmlns:a16="http://schemas.microsoft.com/office/drawing/2014/main" id="{56F7DEE5-A8CB-413F-BBC4-F8CB775995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5394" y="2585090"/>
              <a:ext cx="411162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3200" b="1"/>
                <a:t>e</a:t>
              </a:r>
            </a:p>
          </p:txBody>
        </p:sp>
        <p:sp>
          <p:nvSpPr>
            <p:cNvPr id="79" name="Elipsa 11">
              <a:extLst>
                <a:ext uri="{FF2B5EF4-FFF2-40B4-BE49-F238E27FC236}">
                  <a16:creationId xmlns:a16="http://schemas.microsoft.com/office/drawing/2014/main" id="{980B245D-13FF-4517-86BA-1BECAFFC7F8B}"/>
                </a:ext>
              </a:extLst>
            </p:cNvPr>
            <p:cNvSpPr/>
            <p:nvPr/>
          </p:nvSpPr>
          <p:spPr>
            <a:xfrm>
              <a:off x="7494582" y="2585091"/>
              <a:ext cx="695325" cy="657225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83" name="Přímá spojovací čára 12">
              <a:extLst>
                <a:ext uri="{FF2B5EF4-FFF2-40B4-BE49-F238E27FC236}">
                  <a16:creationId xmlns:a16="http://schemas.microsoft.com/office/drawing/2014/main" id="{42693FE8-C06C-4312-B87B-D58D40CE071E}"/>
                </a:ext>
              </a:extLst>
            </p:cNvPr>
            <p:cNvCxnSpPr/>
            <p:nvPr/>
          </p:nvCxnSpPr>
          <p:spPr>
            <a:xfrm flipH="1">
              <a:off x="4795831" y="1784990"/>
              <a:ext cx="0" cy="309086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Přímá spojovací čára 13">
              <a:extLst>
                <a:ext uri="{FF2B5EF4-FFF2-40B4-BE49-F238E27FC236}">
                  <a16:creationId xmlns:a16="http://schemas.microsoft.com/office/drawing/2014/main" id="{E3D88DC9-9E43-4BEE-B819-F38586575844}"/>
                </a:ext>
              </a:extLst>
            </p:cNvPr>
            <p:cNvCxnSpPr/>
            <p:nvPr/>
          </p:nvCxnSpPr>
          <p:spPr>
            <a:xfrm flipH="1">
              <a:off x="6962769" y="1784990"/>
              <a:ext cx="0" cy="309086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Šipka doprava 14">
              <a:extLst>
                <a:ext uri="{FF2B5EF4-FFF2-40B4-BE49-F238E27FC236}">
                  <a16:creationId xmlns:a16="http://schemas.microsoft.com/office/drawing/2014/main" id="{F0EAC184-C28E-4BFD-910A-B5C4E4A8314E}"/>
                </a:ext>
              </a:extLst>
            </p:cNvPr>
            <p:cNvSpPr/>
            <p:nvPr/>
          </p:nvSpPr>
          <p:spPr>
            <a:xfrm>
              <a:off x="4291006" y="2581915"/>
              <a:ext cx="833438" cy="614362"/>
            </a:xfrm>
            <a:prstGeom prst="rightArrow">
              <a:avLst>
                <a:gd name="adj1" fmla="val 50000"/>
                <a:gd name="adj2" fmla="val 3139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7" name="TextovéPole 86">
              <a:extLst>
                <a:ext uri="{FF2B5EF4-FFF2-40B4-BE49-F238E27FC236}">
                  <a16:creationId xmlns:a16="http://schemas.microsoft.com/office/drawing/2014/main" id="{71499F70-ECD7-4E2C-A7AE-2B1BB6426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9570" y="2648590"/>
              <a:ext cx="942975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/>
                <a:t>přestup</a:t>
              </a:r>
            </a:p>
            <a:p>
              <a:r>
                <a:rPr lang="cs-CZ" sz="800"/>
                <a:t>na vnitřní straně</a:t>
              </a:r>
            </a:p>
          </p:txBody>
        </p:sp>
        <p:sp>
          <p:nvSpPr>
            <p:cNvPr id="88" name="Šipka doprava 16">
              <a:extLst>
                <a:ext uri="{FF2B5EF4-FFF2-40B4-BE49-F238E27FC236}">
                  <a16:creationId xmlns:a16="http://schemas.microsoft.com/office/drawing/2014/main" id="{AF5EAD49-1241-4596-9B86-E0AE46A65D7F}"/>
                </a:ext>
              </a:extLst>
            </p:cNvPr>
            <p:cNvSpPr/>
            <p:nvPr/>
          </p:nvSpPr>
          <p:spPr>
            <a:xfrm>
              <a:off x="5167306" y="2815277"/>
              <a:ext cx="1447800" cy="623888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9" name="TextovéPole 88">
              <a:extLst>
                <a:ext uri="{FF2B5EF4-FFF2-40B4-BE49-F238E27FC236}">
                  <a16:creationId xmlns:a16="http://schemas.microsoft.com/office/drawing/2014/main" id="{B0A80B90-38F3-4316-8609-18DE91500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495" y="2896240"/>
              <a:ext cx="1481137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400"/>
                <a:t>přechod</a:t>
              </a:r>
            </a:p>
            <a:p>
              <a:pPr algn="ctr"/>
              <a:r>
                <a:rPr lang="cs-CZ" sz="800"/>
                <a:t>přes konstrukci</a:t>
              </a:r>
            </a:p>
          </p:txBody>
        </p:sp>
        <p:sp>
          <p:nvSpPr>
            <p:cNvPr id="90" name="Šipka doprava 18">
              <a:extLst>
                <a:ext uri="{FF2B5EF4-FFF2-40B4-BE49-F238E27FC236}">
                  <a16:creationId xmlns:a16="http://schemas.microsoft.com/office/drawing/2014/main" id="{9299FBE8-9B07-4843-8752-9B7D75C576EA}"/>
                </a:ext>
              </a:extLst>
            </p:cNvPr>
            <p:cNvSpPr/>
            <p:nvPr/>
          </p:nvSpPr>
          <p:spPr>
            <a:xfrm>
              <a:off x="6653206" y="3124840"/>
              <a:ext cx="833438" cy="614362"/>
            </a:xfrm>
            <a:prstGeom prst="rightArrow">
              <a:avLst>
                <a:gd name="adj1" fmla="val 50000"/>
                <a:gd name="adj2" fmla="val 3139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2" name="TextovéPole 91">
              <a:extLst>
                <a:ext uri="{FF2B5EF4-FFF2-40B4-BE49-F238E27FC236}">
                  <a16:creationId xmlns:a16="http://schemas.microsoft.com/office/drawing/2014/main" id="{350FC92B-4459-4CE1-9795-2CAFFF320E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1770" y="3191515"/>
              <a:ext cx="942975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dirty="0"/>
                <a:t>přestup</a:t>
              </a:r>
            </a:p>
            <a:p>
              <a:r>
                <a:rPr lang="cs-CZ" sz="800" dirty="0"/>
                <a:t>na vnější straně</a:t>
              </a:r>
            </a:p>
          </p:txBody>
        </p:sp>
        <p:sp>
          <p:nvSpPr>
            <p:cNvPr id="93" name="TextovéPole 92">
              <a:extLst>
                <a:ext uri="{FF2B5EF4-FFF2-40B4-BE49-F238E27FC236}">
                  <a16:creationId xmlns:a16="http://schemas.microsoft.com/office/drawing/2014/main" id="{0F04F841-CCF0-47C9-B8E7-EA009C19A7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3445" y="4794891"/>
              <a:ext cx="554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b="1" i="1"/>
                <a:t>R</a:t>
              </a:r>
              <a:r>
                <a:rPr lang="cs-CZ" b="1" i="1" baseline="-25000"/>
                <a:t>si</a:t>
              </a:r>
              <a:endParaRPr lang="cs-CZ" b="1" i="1"/>
            </a:p>
          </p:txBody>
        </p:sp>
        <p:cxnSp>
          <p:nvCxnSpPr>
            <p:cNvPr id="97" name="Přímá spojovací čára 21">
              <a:extLst>
                <a:ext uri="{FF2B5EF4-FFF2-40B4-BE49-F238E27FC236}">
                  <a16:creationId xmlns:a16="http://schemas.microsoft.com/office/drawing/2014/main" id="{C051E4DD-C369-4A74-B5F0-11102DB55EBA}"/>
                </a:ext>
              </a:extLst>
            </p:cNvPr>
            <p:cNvCxnSpPr/>
            <p:nvPr/>
          </p:nvCxnSpPr>
          <p:spPr>
            <a:xfrm>
              <a:off x="4645020" y="4801240"/>
              <a:ext cx="244792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Přímá spojovací čára 22">
              <a:extLst>
                <a:ext uri="{FF2B5EF4-FFF2-40B4-BE49-F238E27FC236}">
                  <a16:creationId xmlns:a16="http://schemas.microsoft.com/office/drawing/2014/main" id="{60FB805D-E7F5-41DC-BF18-5E6F1E207F60}"/>
                </a:ext>
              </a:extLst>
            </p:cNvPr>
            <p:cNvCxnSpPr/>
            <p:nvPr/>
          </p:nvCxnSpPr>
          <p:spPr>
            <a:xfrm>
              <a:off x="5129206" y="4623440"/>
              <a:ext cx="0" cy="2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Přímá spojovací čára 23">
              <a:extLst>
                <a:ext uri="{FF2B5EF4-FFF2-40B4-BE49-F238E27FC236}">
                  <a16:creationId xmlns:a16="http://schemas.microsoft.com/office/drawing/2014/main" id="{6490BC58-D0D5-4129-A252-0B6D56E55A49}"/>
                </a:ext>
              </a:extLst>
            </p:cNvPr>
            <p:cNvCxnSpPr/>
            <p:nvPr/>
          </p:nvCxnSpPr>
          <p:spPr>
            <a:xfrm>
              <a:off x="6634156" y="4617090"/>
              <a:ext cx="0" cy="2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ovéPole 99">
              <a:extLst>
                <a:ext uri="{FF2B5EF4-FFF2-40B4-BE49-F238E27FC236}">
                  <a16:creationId xmlns:a16="http://schemas.microsoft.com/office/drawing/2014/main" id="{0A92FB2F-CBD8-419B-B134-7FF2FB290D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9907" y="4801241"/>
              <a:ext cx="3714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b="1" i="1"/>
                <a:t>R</a:t>
              </a:r>
            </a:p>
          </p:txBody>
        </p:sp>
        <p:sp>
          <p:nvSpPr>
            <p:cNvPr id="101" name="TextovéPole 100">
              <a:extLst>
                <a:ext uri="{FF2B5EF4-FFF2-40B4-BE49-F238E27FC236}">
                  <a16:creationId xmlns:a16="http://schemas.microsoft.com/office/drawing/2014/main" id="{57022E9D-3AC3-4532-8CDE-54AA8289B3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0820" y="4801241"/>
              <a:ext cx="554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b="1" i="1"/>
                <a:t>R</a:t>
              </a:r>
              <a:r>
                <a:rPr lang="cs-CZ" b="1" i="1" baseline="-25000"/>
                <a:t>se</a:t>
              </a:r>
              <a:endParaRPr lang="cs-CZ" b="1" i="1"/>
            </a:p>
          </p:txBody>
        </p:sp>
        <p:sp>
          <p:nvSpPr>
            <p:cNvPr id="102" name="TextovéPole 101">
              <a:extLst>
                <a:ext uri="{FF2B5EF4-FFF2-40B4-BE49-F238E27FC236}">
                  <a16:creationId xmlns:a16="http://schemas.microsoft.com/office/drawing/2014/main" id="{F92B34F0-CD51-41B8-9C1F-D9335D670ECE}"/>
                </a:ext>
              </a:extLst>
            </p:cNvPr>
            <p:cNvSpPr txBox="1"/>
            <p:nvPr/>
          </p:nvSpPr>
          <p:spPr>
            <a:xfrm>
              <a:off x="4676765" y="3288042"/>
              <a:ext cx="553998" cy="657296"/>
            </a:xfrm>
            <a:prstGeom prst="rect">
              <a:avLst/>
            </a:prstGeom>
            <a:solidFill>
              <a:srgbClr val="C3D69B">
                <a:alpha val="50196"/>
              </a:srgbClr>
            </a:solidFill>
          </p:spPr>
          <p:txBody>
            <a:bodyPr vert="vert270" wrap="none" rtlCol="0">
              <a:spAutoFit/>
            </a:bodyPr>
            <a:lstStyle/>
            <a:p>
              <a:r>
                <a:rPr lang="cs-CZ" sz="1200" dirty="0"/>
                <a:t>sálání</a:t>
              </a:r>
            </a:p>
            <a:p>
              <a:r>
                <a:rPr lang="cs-CZ" sz="1200" dirty="0"/>
                <a:t>proudění</a:t>
              </a:r>
            </a:p>
          </p:txBody>
        </p:sp>
        <p:sp>
          <p:nvSpPr>
            <p:cNvPr id="103" name="TextovéPole 102">
              <a:extLst>
                <a:ext uri="{FF2B5EF4-FFF2-40B4-BE49-F238E27FC236}">
                  <a16:creationId xmlns:a16="http://schemas.microsoft.com/office/drawing/2014/main" id="{C9E923F9-A8D2-49A9-A0EF-3FE1D2DF0411}"/>
                </a:ext>
              </a:extLst>
            </p:cNvPr>
            <p:cNvSpPr txBox="1"/>
            <p:nvPr/>
          </p:nvSpPr>
          <p:spPr>
            <a:xfrm>
              <a:off x="6515090" y="3669042"/>
              <a:ext cx="553998" cy="657296"/>
            </a:xfrm>
            <a:prstGeom prst="rect">
              <a:avLst/>
            </a:prstGeom>
            <a:solidFill>
              <a:srgbClr val="C3D69B">
                <a:alpha val="50196"/>
              </a:srgbClr>
            </a:solidFill>
          </p:spPr>
          <p:txBody>
            <a:bodyPr vert="vert270" wrap="none" rtlCol="0">
              <a:spAutoFit/>
            </a:bodyPr>
            <a:lstStyle/>
            <a:p>
              <a:r>
                <a:rPr lang="cs-CZ" sz="1200" dirty="0"/>
                <a:t>sálání</a:t>
              </a:r>
            </a:p>
            <a:p>
              <a:r>
                <a:rPr lang="cs-CZ" sz="1200" dirty="0"/>
                <a:t>proudění</a:t>
              </a:r>
            </a:p>
          </p:txBody>
        </p:sp>
        <p:sp>
          <p:nvSpPr>
            <p:cNvPr id="104" name="TextovéPole 103">
              <a:extLst>
                <a:ext uri="{FF2B5EF4-FFF2-40B4-BE49-F238E27FC236}">
                  <a16:creationId xmlns:a16="http://schemas.microsoft.com/office/drawing/2014/main" id="{9C9C165A-9BEB-4194-8602-88934DA903E9}"/>
                </a:ext>
              </a:extLst>
            </p:cNvPr>
            <p:cNvSpPr txBox="1"/>
            <p:nvPr/>
          </p:nvSpPr>
          <p:spPr>
            <a:xfrm>
              <a:off x="5524491" y="3401073"/>
              <a:ext cx="601575" cy="276999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vert="horz" wrap="none" rtlCol="0">
              <a:spAutoFit/>
            </a:bodyPr>
            <a:lstStyle/>
            <a:p>
              <a:r>
                <a:rPr lang="cs-CZ" sz="1200" dirty="0"/>
                <a:t>vedení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80179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E27AC-D15A-437D-9550-DF2293082AA8}" type="slidenum">
              <a:rPr lang="cs-CZ" smtClean="0"/>
              <a:pPr>
                <a:defRPr/>
              </a:pPr>
              <a:t>47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647700" y="1766888"/>
            <a:ext cx="11010900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1600" b="1" u="sng" dirty="0">
                <a:cs typeface="Arial" charset="0"/>
              </a:rPr>
              <a:t>Výměnu tepla mezi povrchem konstrukce a okolním vzduchem</a:t>
            </a:r>
            <a:r>
              <a:rPr lang="cs-CZ" sz="1600" dirty="0">
                <a:cs typeface="Arial" charset="0"/>
              </a:rPr>
              <a:t> </a:t>
            </a:r>
          </a:p>
          <a:p>
            <a:pPr algn="just"/>
            <a:r>
              <a:rPr lang="cs-CZ" sz="1600" dirty="0">
                <a:cs typeface="Arial" charset="0"/>
              </a:rPr>
              <a:t>charakterizuje </a:t>
            </a:r>
            <a:r>
              <a:rPr lang="cs-CZ" sz="1600" b="1" i="1" dirty="0">
                <a:cs typeface="Arial" charset="0"/>
              </a:rPr>
              <a:t>součinitel přestupu tepla </a:t>
            </a:r>
            <a:r>
              <a:rPr lang="cs-CZ" sz="1600" dirty="0">
                <a:cs typeface="Arial" charset="0"/>
              </a:rPr>
              <a:t>na vnější a vnitřní straně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s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dirty="0">
              <a:cs typeface="Arial" charset="0"/>
            </a:endParaRPr>
          </a:p>
          <a:p>
            <a:pPr algn="just"/>
            <a:r>
              <a:rPr lang="cs-CZ" sz="1600" dirty="0">
                <a:cs typeface="Arial" charset="0"/>
              </a:rPr>
              <a:t>		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si</a:t>
            </a:r>
            <a:r>
              <a:rPr lang="cs-CZ" sz="1600" b="1" i="1" dirty="0">
                <a:cs typeface="Arial" charset="0"/>
              </a:rPr>
              <a:t> = 1/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si</a:t>
            </a:r>
            <a:r>
              <a:rPr lang="cs-CZ" sz="1600" b="1" i="1" dirty="0">
                <a:cs typeface="Arial" charset="0"/>
              </a:rPr>
              <a:t> =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ci</a:t>
            </a:r>
            <a:r>
              <a:rPr lang="cs-CZ" sz="1600" b="1" i="1" dirty="0">
                <a:cs typeface="Arial" charset="0"/>
              </a:rPr>
              <a:t> +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ri</a:t>
            </a:r>
            <a:endParaRPr lang="cs-CZ" sz="1600" b="1" i="1" baseline="-25000" dirty="0">
              <a:cs typeface="Arial" charset="0"/>
            </a:endParaRPr>
          </a:p>
          <a:p>
            <a:pPr algn="just"/>
            <a:r>
              <a:rPr lang="cs-CZ" sz="1600" b="1" i="1" baseline="-25000" dirty="0">
                <a:cs typeface="Arial" charset="0"/>
              </a:rPr>
              <a:t>		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se</a:t>
            </a:r>
            <a:r>
              <a:rPr lang="cs-CZ" sz="1600" b="1" i="1" dirty="0">
                <a:cs typeface="Arial" charset="0"/>
              </a:rPr>
              <a:t> = 1/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se</a:t>
            </a:r>
            <a:r>
              <a:rPr lang="cs-CZ" sz="1600" b="1" i="1" dirty="0">
                <a:cs typeface="Arial" charset="0"/>
              </a:rPr>
              <a:t> =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ce</a:t>
            </a:r>
            <a:r>
              <a:rPr lang="cs-CZ" sz="1600" b="1" i="1" dirty="0">
                <a:cs typeface="Arial" charset="0"/>
              </a:rPr>
              <a:t> +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re</a:t>
            </a:r>
            <a:endParaRPr lang="cs-CZ" sz="1600" dirty="0">
              <a:cs typeface="Arial" charset="0"/>
            </a:endParaRPr>
          </a:p>
          <a:p>
            <a:pPr algn="just"/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kde:	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ci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,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ce</a:t>
            </a:r>
            <a:r>
              <a:rPr lang="cs-CZ" sz="1600" b="1" i="1" baseline="-250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je součinitel přestupu tepla při proudění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ri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,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 err="1">
                <a:cs typeface="Arial" charset="0"/>
              </a:rPr>
              <a:t>h</a:t>
            </a:r>
            <a:r>
              <a:rPr lang="cs-CZ" sz="1600" b="1" i="1" baseline="-25000" dirty="0" err="1">
                <a:cs typeface="Arial" charset="0"/>
              </a:rPr>
              <a:t>re</a:t>
            </a:r>
            <a:r>
              <a:rPr lang="cs-CZ" sz="1600" b="1" i="1" baseline="-250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je součinitel přestupu tepla při sálání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>
                <a:cs typeface="Arial" charset="0"/>
              </a:rPr>
              <a:t> 	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si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,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se</a:t>
            </a:r>
            <a:r>
              <a:rPr lang="cs-CZ" sz="1600" b="1" i="1" baseline="-250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je odpor při přestupu tepla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</a:p>
          <a:p>
            <a:pPr algn="just"/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b="1" i="1" baseline="-25000" dirty="0">
              <a:cs typeface="Arial" charset="0"/>
            </a:endParaRP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F17FC505-D538-4C4B-827B-6C2FB8884CE7}"/>
              </a:ext>
            </a:extLst>
          </p:cNvPr>
          <p:cNvGrpSpPr/>
          <p:nvPr/>
        </p:nvGrpSpPr>
        <p:grpSpPr>
          <a:xfrm>
            <a:off x="3151395" y="253114"/>
            <a:ext cx="5905988" cy="6268920"/>
            <a:chOff x="3151395" y="253114"/>
            <a:chExt cx="5905988" cy="6268920"/>
          </a:xfrm>
        </p:grpSpPr>
        <p:pic>
          <p:nvPicPr>
            <p:cNvPr id="33" name="Picture 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E3D0C970-BAD5-485A-BD13-1267FFBF3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51395" y="5433957"/>
              <a:ext cx="5905988" cy="1088077"/>
            </a:xfrm>
            <a:prstGeom prst="rect">
              <a:avLst/>
            </a:prstGeom>
          </p:spPr>
        </p:pic>
        <p:pic>
          <p:nvPicPr>
            <p:cNvPr id="34" name="Picture 3">
              <a:extLst>
                <a:ext uri="{FF2B5EF4-FFF2-40B4-BE49-F238E27FC236}">
                  <a16:creationId xmlns:a16="http://schemas.microsoft.com/office/drawing/2014/main" id="{DDB69DFB-5576-474F-87BE-93B51C5A5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36584" y="253114"/>
              <a:ext cx="2118832" cy="12284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86895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146AB-0CB7-49D1-80D9-04C3D3A79690}" type="slidenum">
              <a:rPr lang="cs-CZ" smtClean="0"/>
              <a:pPr>
                <a:defRPr/>
              </a:pPr>
              <a:t>48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838200" y="1709739"/>
            <a:ext cx="10420350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Hodnoty součinitele přestupu tepla na vnitřní a vnější straně konstrukce jsou proměnlivé a mění se v závislosti na: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latin typeface="Arial" pitchFamily="34" charset="0"/>
              <a:cs typeface="Arial" pitchFamily="34" charset="0"/>
            </a:endParaRP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teplotě vzduchu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teplotě povrchu konstrukce 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drsnosti povrchu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emisivitě povrchu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rychlosti a směru proudění vzduchu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směru tepelného toku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Proto se při praktických výpočtech se užívají standardizované konstantní parametry, charakterizující dané typické situace a stavy.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2B53868-F9BB-4E79-B31B-2CE5FF746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1B92E85-665D-4B02-9A8F-EF71554E2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400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39E969-B568-4E5E-8F7F-9FB71CD8C960}" type="slidenum">
              <a:rPr lang="cs-CZ" smtClean="0"/>
              <a:pPr>
                <a:defRPr/>
              </a:pPr>
              <a:t>49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638180" y="1358900"/>
            <a:ext cx="11191870" cy="398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sz="1600" b="1" u="sng" dirty="0">
                <a:latin typeface="Arial" pitchFamily="34" charset="0"/>
                <a:cs typeface="Arial" pitchFamily="34" charset="0"/>
              </a:rPr>
              <a:t>Výměna tepla mezi vnitřním a vnějším povrchem konstrukce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(přechod tepla konstrukcí) je charakterizována 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tepelnou vodivostí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hmoty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b="1" i="1" dirty="0">
                <a:latin typeface="Arial" pitchFamily="34" charset="0"/>
                <a:cs typeface="Arial" pitchFamily="34" charset="0"/>
              </a:rPr>
              <a:t>λ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>
                <a:cs typeface="Arial" charset="0"/>
              </a:rPr>
              <a:t>[W/(m.K)]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- součinitel tepelné vodivosti.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Na jeho hodnotu má vliv: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hustota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pórovitost 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objemová hmotnost látky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vlhkost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 teplota 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chemické složení</a:t>
            </a:r>
          </a:p>
          <a:p>
            <a:pPr marL="1169988" indent="-27622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směr tepleného toku v anizotropních látkách (např. děrovaná cihla)</a:t>
            </a:r>
          </a:p>
          <a:p>
            <a:pPr algn="just">
              <a:buFont typeface="Arial" pitchFamily="34" charset="0"/>
              <a:buChar char="•"/>
              <a:defRPr/>
            </a:pPr>
            <a:endParaRPr lang="cs-CZ" sz="1600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600" dirty="0">
                <a:latin typeface="Arial" pitchFamily="34" charset="0"/>
                <a:cs typeface="Arial" pitchFamily="34" charset="0"/>
              </a:rPr>
              <a:t>Při praktických výpočtech se užívají </a:t>
            </a:r>
            <a:r>
              <a:rPr lang="cs-CZ" sz="1600" b="1" i="1" dirty="0">
                <a:latin typeface="Arial" pitchFamily="34" charset="0"/>
                <a:cs typeface="Arial" pitchFamily="34" charset="0"/>
              </a:rPr>
              <a:t>standardizované hodnoty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součinitele tepelné vodivosti stavebních materiálů (tabulkové hodnoty, nebo údaje od výrobců – zjištěné měřením konkrétního výrobku). </a:t>
            </a:r>
          </a:p>
        </p:txBody>
      </p:sp>
      <p:pic>
        <p:nvPicPr>
          <p:cNvPr id="2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5443A38F-30AD-49FB-BCDF-BE917917E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id="{AE799A72-8741-46B7-9330-7AEBA40B6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31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26F9CD2-E039-4897-AA66-4B33718E8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B7420-E3FD-4C73-ABBA-2E2F4B8EEE9A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sp>
        <p:nvSpPr>
          <p:cNvPr id="9219" name="TextovéPole 4"/>
          <p:cNvSpPr txBox="1">
            <a:spLocks noChangeArrowheads="1"/>
          </p:cNvSpPr>
          <p:nvPr/>
        </p:nvSpPr>
        <p:spPr bwMode="auto">
          <a:xfrm>
            <a:off x="1962150" y="1325544"/>
            <a:ext cx="835818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04975" indent="-1704975"/>
            <a:r>
              <a:rPr lang="cs-CZ" sz="2400" u="sng" dirty="0"/>
              <a:t>Měrná tepelná kapacita</a:t>
            </a:r>
            <a:r>
              <a:rPr lang="cs-CZ" sz="2400" dirty="0"/>
              <a:t> </a:t>
            </a:r>
            <a:r>
              <a:rPr lang="cs-CZ" sz="2400" b="1" i="1" dirty="0"/>
              <a:t>c </a:t>
            </a:r>
            <a:r>
              <a:rPr lang="cs-CZ" sz="2400" dirty="0">
                <a:cs typeface="Arial" charset="0"/>
              </a:rPr>
              <a:t>[J/(kg.K)]: </a:t>
            </a:r>
          </a:p>
          <a:p>
            <a:pPr marL="1704975" indent="-1704975"/>
            <a:r>
              <a:rPr lang="cs-CZ" sz="24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Množství tepla (energie), které je potřeba dodat látce o hmotnosti 1 kg, aby se ohřála o 1 K.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r>
              <a:rPr lang="cs-CZ" sz="1600" b="1" dirty="0">
                <a:cs typeface="Arial" charset="0"/>
              </a:rPr>
              <a:t>			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endParaRPr lang="cs-CZ" sz="800" b="1" i="1" dirty="0">
              <a:cs typeface="Arial" charset="0"/>
            </a:endParaRPr>
          </a:p>
          <a:p>
            <a:pPr marL="1704975" indent="-1704975"/>
            <a:r>
              <a:rPr lang="cs-CZ" sz="1600" b="1" i="1" dirty="0">
                <a:cs typeface="Arial" charset="0"/>
              </a:rPr>
              <a:t>	</a:t>
            </a:r>
            <a:endParaRPr lang="cs-CZ" sz="1200" u="sng" dirty="0">
              <a:cs typeface="Arial" charset="0"/>
            </a:endParaRPr>
          </a:p>
          <a:p>
            <a:pPr marL="1704975" indent="-1704975"/>
            <a:r>
              <a:rPr lang="cs-CZ" sz="2400" u="sng" dirty="0">
                <a:cs typeface="Arial" charset="0"/>
              </a:rPr>
              <a:t>Tepelný tok</a:t>
            </a:r>
            <a:r>
              <a:rPr lang="cs-CZ" sz="2400" dirty="0">
                <a:cs typeface="Arial" charset="0"/>
              </a:rPr>
              <a:t> </a:t>
            </a:r>
            <a:r>
              <a:rPr lang="cs-CZ" sz="2400" b="1" dirty="0">
                <a:cs typeface="Arial" charset="0"/>
              </a:rPr>
              <a:t> </a:t>
            </a:r>
            <a:r>
              <a:rPr lang="el-GR" sz="2400" b="1" i="1" dirty="0">
                <a:cs typeface="Arial" charset="0"/>
              </a:rPr>
              <a:t>Φ</a:t>
            </a:r>
            <a:r>
              <a:rPr lang="cs-CZ" sz="2400" b="1" dirty="0">
                <a:cs typeface="Arial" charset="0"/>
              </a:rPr>
              <a:t> </a:t>
            </a:r>
            <a:r>
              <a:rPr lang="cs-CZ" sz="2400" dirty="0">
                <a:cs typeface="Arial" charset="0"/>
              </a:rPr>
              <a:t>[W]:</a:t>
            </a:r>
            <a:r>
              <a:rPr lang="cs-CZ" dirty="0">
                <a:cs typeface="Arial" charset="0"/>
              </a:rPr>
              <a:t>	</a:t>
            </a:r>
          </a:p>
          <a:p>
            <a:pPr marL="1704975" indent="-1704975"/>
            <a:r>
              <a:rPr lang="cs-CZ" sz="1600" dirty="0">
                <a:cs typeface="Arial" charset="0"/>
              </a:rPr>
              <a:t>	Množství tepla, které projde kolmo danou plochou za jednotku času. Je to tedy výkon (práce / čas) přenášený vedením, prouděním nebo sáláním. </a:t>
            </a:r>
            <a:r>
              <a:rPr lang="cs-CZ" sz="1600" b="1" i="1" dirty="0">
                <a:cs typeface="Arial" charset="0"/>
              </a:rPr>
              <a:t>			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r>
              <a:rPr lang="cs-CZ" sz="1600" b="1" i="1" dirty="0">
                <a:cs typeface="Arial" charset="0"/>
              </a:rPr>
              <a:t>			</a:t>
            </a:r>
            <a:endParaRPr lang="cs-CZ" sz="2000" b="1" i="1" dirty="0">
              <a:cs typeface="Arial" charset="0"/>
            </a:endParaRPr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246082"/>
              </p:ext>
            </p:extLst>
          </p:nvPr>
        </p:nvGraphicFramePr>
        <p:xfrm>
          <a:off x="4651375" y="2487593"/>
          <a:ext cx="1384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9" name="Rovnice" r:id="rId4" imgW="1384200" imgH="647640" progId="Equation.3">
                  <p:embed/>
                </p:oleObj>
              </mc:Choice>
              <mc:Fallback>
                <p:oleObj name="Rovnice" r:id="rId4" imgW="1384200" imgH="647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75" y="2487593"/>
                        <a:ext cx="13843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073842"/>
              </p:ext>
            </p:extLst>
          </p:nvPr>
        </p:nvGraphicFramePr>
        <p:xfrm>
          <a:off x="4667250" y="4694218"/>
          <a:ext cx="736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0" name="Rovnice" r:id="rId6" imgW="736560" imgH="609480" progId="Equation.3">
                  <p:embed/>
                </p:oleObj>
              </mc:Choice>
              <mc:Fallback>
                <p:oleObj name="Rovnice" r:id="rId6" imgW="73656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4694218"/>
                        <a:ext cx="736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>
            <a:extLst>
              <a:ext uri="{FF2B5EF4-FFF2-40B4-BE49-F238E27FC236}">
                <a16:creationId xmlns:a16="http://schemas.microsoft.com/office/drawing/2014/main" id="{9F9195EB-47F5-407A-B143-04B4726C9E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9C7BAC5-7D2A-41CF-A120-54831141E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50</a:t>
            </a:fld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296FDE4-57D2-459B-9EAD-FA625E059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1325880"/>
            <a:ext cx="1134618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2400" u="sng" dirty="0">
                <a:cs typeface="Arial" charset="0"/>
              </a:rPr>
              <a:t>Tepelný odpor</a:t>
            </a:r>
          </a:p>
          <a:p>
            <a:pPr algn="just"/>
            <a:endParaRPr lang="cs-CZ" sz="1600" dirty="0">
              <a:cs typeface="Arial" charset="0"/>
            </a:endParaRPr>
          </a:p>
          <a:p>
            <a:pPr algn="just"/>
            <a:r>
              <a:rPr lang="cs-CZ" sz="1600" dirty="0">
                <a:cs typeface="Arial" charset="0"/>
              </a:rPr>
              <a:t>Odpor, který klade konstrukce (materiál) nebo její výsek (vrstva) tepelnému toku při </a:t>
            </a:r>
            <a:r>
              <a:rPr lang="cs-CZ" sz="1600" b="1" dirty="0">
                <a:cs typeface="Arial" charset="0"/>
              </a:rPr>
              <a:t>přechodu</a:t>
            </a:r>
            <a:r>
              <a:rPr lang="cs-CZ" sz="1600" dirty="0">
                <a:cs typeface="Arial" charset="0"/>
              </a:rPr>
              <a:t> konstrukcí se nazývá </a:t>
            </a:r>
            <a:r>
              <a:rPr lang="cs-CZ" sz="1600" b="1" i="1" dirty="0">
                <a:cs typeface="Arial" charset="0"/>
              </a:rPr>
              <a:t>tepelný odpor R </a:t>
            </a:r>
            <a:r>
              <a:rPr lang="cs-CZ" sz="1600" dirty="0">
                <a:cs typeface="Arial" charset="0"/>
              </a:rPr>
              <a:t>[(m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.K)/W] konstrukce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nebo jejího výseku:</a:t>
            </a:r>
            <a:endParaRPr lang="cs-CZ" sz="1600" b="1" i="1" dirty="0">
              <a:cs typeface="Arial" charset="0"/>
            </a:endParaRPr>
          </a:p>
          <a:p>
            <a:pPr algn="just"/>
            <a:r>
              <a:rPr lang="cs-CZ" sz="1600" b="1" i="1" dirty="0">
                <a:cs typeface="Arial" charset="0"/>
              </a:rPr>
              <a:t>			</a:t>
            </a:r>
          </a:p>
          <a:p>
            <a:pPr algn="just"/>
            <a:endParaRPr lang="cs-CZ" sz="1600" dirty="0"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s-CZ" sz="1600" dirty="0">
                <a:cs typeface="Arial" charset="0"/>
              </a:rPr>
              <a:t>kde:		</a:t>
            </a:r>
            <a:r>
              <a:rPr lang="cs-CZ" sz="1600" b="1" i="1" dirty="0">
                <a:cs typeface="Arial" charset="0"/>
              </a:rPr>
              <a:t>d</a:t>
            </a:r>
            <a:r>
              <a:rPr lang="cs-CZ" sz="1600" dirty="0">
                <a:cs typeface="Arial" charset="0"/>
              </a:rPr>
              <a:t>	je tloušťka konstrukce nebo jejího výseku [m]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s-CZ" sz="1600" dirty="0">
                <a:cs typeface="Arial" charset="0"/>
              </a:rPr>
              <a:t>		</a:t>
            </a:r>
            <a:r>
              <a:rPr lang="el-GR" sz="1600" b="1" i="1" dirty="0">
                <a:cs typeface="Arial" charset="0"/>
              </a:rPr>
              <a:t>λ </a:t>
            </a:r>
            <a:r>
              <a:rPr lang="cs-CZ" sz="1600" dirty="0">
                <a:cs typeface="Arial" charset="0"/>
              </a:rPr>
              <a:t>	je tepelná vodivost materiálu [W/(m.K)]</a:t>
            </a:r>
          </a:p>
          <a:p>
            <a:pPr algn="just"/>
            <a:endParaRPr lang="cs-CZ" sz="1600" dirty="0">
              <a:cs typeface="Arial" charset="0"/>
            </a:endParaRPr>
          </a:p>
          <a:p>
            <a:pPr algn="just"/>
            <a:r>
              <a:rPr lang="cs-CZ" sz="1600" dirty="0">
                <a:cs typeface="Arial" charset="0"/>
              </a:rPr>
              <a:t>Tepelným odporem se hodnotí pouze </a:t>
            </a:r>
            <a:r>
              <a:rPr lang="cs-CZ" sz="1600" b="1" i="1" dirty="0">
                <a:cs typeface="Arial" charset="0"/>
              </a:rPr>
              <a:t>samotná konstrukce </a:t>
            </a:r>
            <a:r>
              <a:rPr lang="cs-CZ" sz="1600" dirty="0">
                <a:cs typeface="Arial" charset="0"/>
              </a:rPr>
              <a:t>(je vlastností konstrukce) a není v něm zohledněno umístění konstrukce v reálném prostředí – tzn. výměna tepla mezi povrchem konstrukce a okolním vzduchem.</a:t>
            </a:r>
          </a:p>
          <a:p>
            <a:pPr algn="just"/>
            <a:endParaRPr lang="cs-CZ" sz="1600" dirty="0">
              <a:cs typeface="Arial" charset="0"/>
            </a:endParaRPr>
          </a:p>
        </p:txBody>
      </p:sp>
      <p:sp>
        <p:nvSpPr>
          <p:cNvPr id="4" name="Zaoblený obdélník 3">
            <a:extLst>
              <a:ext uri="{FF2B5EF4-FFF2-40B4-BE49-F238E27FC236}">
                <a16:creationId xmlns:a16="http://schemas.microsoft.com/office/drawing/2014/main" id="{31D9605A-D563-4D5A-8F23-A4282D379F2B}"/>
              </a:ext>
            </a:extLst>
          </p:cNvPr>
          <p:cNvSpPr/>
          <p:nvPr/>
        </p:nvSpPr>
        <p:spPr>
          <a:xfrm>
            <a:off x="3076575" y="2546668"/>
            <a:ext cx="1442312" cy="5715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graphicFrame>
        <p:nvGraphicFramePr>
          <p:cNvPr id="14" name="Object 2">
            <a:extLst>
              <a:ext uri="{FF2B5EF4-FFF2-40B4-BE49-F238E27FC236}">
                <a16:creationId xmlns:a16="http://schemas.microsoft.com/office/drawing/2014/main" id="{241EDE18-CCDC-4532-AF0B-10357FC617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481547"/>
              </p:ext>
            </p:extLst>
          </p:nvPr>
        </p:nvGraphicFramePr>
        <p:xfrm>
          <a:off x="3222624" y="2573655"/>
          <a:ext cx="78632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4" name="Rovnice" r:id="rId3" imgW="583920" imgH="507960" progId="Equation.3">
                  <p:embed/>
                </p:oleObj>
              </mc:Choice>
              <mc:Fallback>
                <p:oleObj name="Rovnice" r:id="rId3" imgW="583920" imgH="507960" progId="Equation.3">
                  <p:embed/>
                  <p:pic>
                    <p:nvPicPr>
                      <p:cNvPr id="409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24" y="2573655"/>
                        <a:ext cx="78632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6BE9B566-771A-4C77-BEF1-DF2543236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7AE6BA3C-8147-4780-8AA9-94E27A7495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906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7A054-E5C9-4FD9-82EB-CA625B1DEF3C}" type="slidenum">
              <a:rPr lang="cs-CZ" smtClean="0"/>
              <a:pPr>
                <a:defRPr/>
              </a:pPr>
              <a:t>51</a:t>
            </a:fld>
            <a:endParaRPr lang="cs-CZ"/>
          </a:p>
        </p:txBody>
      </p:sp>
      <p:sp>
        <p:nvSpPr>
          <p:cNvPr id="4099" name="TextovéPole 2"/>
          <p:cNvSpPr txBox="1">
            <a:spLocks noChangeArrowheads="1"/>
          </p:cNvSpPr>
          <p:nvPr/>
        </p:nvSpPr>
        <p:spPr bwMode="auto">
          <a:xfrm>
            <a:off x="396240" y="1329542"/>
            <a:ext cx="11369039" cy="397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Pro prostup tepla konstrukcí platí, že tepelný tok který do konstrukce přestoupí z vnitřního prostředí, je stejný, jako tepelný tok který projde přes konstrukci a stejný jako tepelný tok, který přestoupí do vnějšího prostředí. Musí platit 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/>
              <a:t>q</a:t>
            </a:r>
            <a:r>
              <a:rPr lang="cs-CZ" sz="1600" b="1" i="1" baseline="-25000" dirty="0" err="1"/>
              <a:t>i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= q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= </a:t>
            </a:r>
            <a:r>
              <a:rPr lang="cs-CZ" sz="1600" b="1" i="1" dirty="0" err="1"/>
              <a:t>q</a:t>
            </a:r>
            <a:r>
              <a:rPr lang="cs-CZ" sz="1600" b="1" i="1" baseline="-25000" dirty="0" err="1"/>
              <a:t>e</a:t>
            </a:r>
            <a:endParaRPr lang="cs-CZ" sz="1600" b="1" i="1" baseline="-250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Pro jednotlivé tep. toky platí vztahy: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	</a:t>
            </a:r>
            <a:r>
              <a:rPr lang="cs-CZ" sz="1600" b="1" i="1" dirty="0" err="1"/>
              <a:t>q</a:t>
            </a:r>
            <a:r>
              <a:rPr lang="cs-CZ" sz="1600" b="1" i="1" baseline="-25000" dirty="0" err="1"/>
              <a:t>i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= </a:t>
            </a:r>
            <a:r>
              <a:rPr lang="cs-CZ" sz="1600" b="1" i="1" dirty="0" err="1"/>
              <a:t>h</a:t>
            </a:r>
            <a:r>
              <a:rPr lang="cs-CZ" sz="1600" b="1" i="1" baseline="-25000" dirty="0" err="1"/>
              <a:t>i</a:t>
            </a:r>
            <a:r>
              <a:rPr lang="cs-CZ" sz="1600" b="1" i="1" dirty="0"/>
              <a:t> . (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) = (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) /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endParaRPr lang="cs-CZ" sz="16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	q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= </a:t>
            </a:r>
            <a:r>
              <a:rPr lang="el-GR" sz="1600" b="1" i="1" dirty="0"/>
              <a:t>λ</a:t>
            </a:r>
            <a:r>
              <a:rPr lang="cs-CZ" sz="1600" b="1" i="1" dirty="0"/>
              <a:t>/d . (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se</a:t>
            </a:r>
            <a:r>
              <a:rPr lang="cs-CZ" sz="1600" b="1" i="1" dirty="0"/>
              <a:t>) = (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se</a:t>
            </a:r>
            <a:r>
              <a:rPr lang="cs-CZ" sz="1600" b="1" i="1" dirty="0"/>
              <a:t>) / R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	</a:t>
            </a:r>
            <a:r>
              <a:rPr lang="cs-CZ" sz="1600" b="1" i="1" dirty="0" err="1"/>
              <a:t>q</a:t>
            </a:r>
            <a:r>
              <a:rPr lang="cs-CZ" sz="1600" b="1" i="1" baseline="-25000" dirty="0" err="1"/>
              <a:t>e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= h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 . (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se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) = (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se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) /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endParaRPr lang="cs-CZ" sz="1600" b="1" i="1" baseline="-250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b="1" i="1" baseline="-250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Úpravou těchto tří rovnic dostaneme: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	</a:t>
            </a:r>
            <a:r>
              <a:rPr lang="cs-CZ" sz="1600" b="1" i="1" dirty="0"/>
              <a:t>(</a:t>
            </a:r>
            <a:r>
              <a:rPr lang="el-GR" sz="1600" b="1" i="1" dirty="0"/>
              <a:t>ϴ </a:t>
            </a:r>
            <a:r>
              <a:rPr lang="cs-CZ" sz="1600" b="1" i="1" baseline="-25000" dirty="0"/>
              <a:t>i</a:t>
            </a:r>
            <a:r>
              <a:rPr lang="cs-CZ" sz="1600" b="1" i="1" dirty="0"/>
              <a:t> –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e</a:t>
            </a:r>
            <a:r>
              <a:rPr lang="cs-CZ" sz="1600" b="1" i="1" dirty="0"/>
              <a:t>) = q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. (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b="1" i="1" dirty="0"/>
              <a:t> + R +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b="1" i="1" dirty="0"/>
              <a:t>) = q . R</a:t>
            </a:r>
            <a:r>
              <a:rPr lang="cs-CZ" sz="1600" b="1" i="1" baseline="-25000" dirty="0"/>
              <a:t>T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1600" b="1" i="1" baseline="-250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Veličina </a:t>
            </a:r>
            <a:r>
              <a:rPr lang="cs-CZ" sz="1600" b="1" i="1" dirty="0"/>
              <a:t>R</a:t>
            </a:r>
            <a:r>
              <a:rPr lang="cs-CZ" sz="1600" b="1" i="1" baseline="-25000" dirty="0"/>
              <a:t>T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.K/W] </a:t>
            </a:r>
            <a:r>
              <a:rPr lang="cs-CZ" sz="1600" dirty="0"/>
              <a:t>se nazývá: </a:t>
            </a:r>
            <a:r>
              <a:rPr lang="cs-CZ" sz="1600" b="1" i="1" dirty="0"/>
              <a:t>odpor konstrukce při prostupu tepla </a:t>
            </a:r>
            <a:r>
              <a:rPr lang="cs-CZ" sz="1600" dirty="0"/>
              <a:t>a zahrnuje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v sobě </a:t>
            </a:r>
            <a:r>
              <a:rPr lang="cs-CZ" sz="1600" b="1" i="1" dirty="0"/>
              <a:t>tepelný odpor samotné konstrukce </a:t>
            </a:r>
            <a:r>
              <a:rPr lang="cs-CZ" sz="1600" dirty="0"/>
              <a:t>a oba </a:t>
            </a:r>
            <a:r>
              <a:rPr lang="cs-CZ" sz="1600" b="1" i="1" dirty="0"/>
              <a:t>odpory při přestupu tepla</a:t>
            </a:r>
            <a:r>
              <a:rPr lang="cs-CZ" sz="1600" dirty="0"/>
              <a:t>.</a:t>
            </a:r>
          </a:p>
        </p:txBody>
      </p:sp>
      <p:pic>
        <p:nvPicPr>
          <p:cNvPr id="3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67149052-E3BD-48E3-AA00-BDCE2CBD3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1" name="Picture 3">
            <a:extLst>
              <a:ext uri="{FF2B5EF4-FFF2-40B4-BE49-F238E27FC236}">
                <a16:creationId xmlns:a16="http://schemas.microsoft.com/office/drawing/2014/main" id="{C730BFC4-6038-4D73-8B56-9904B23BB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grpSp>
        <p:nvGrpSpPr>
          <p:cNvPr id="3" name="Skupina 2">
            <a:extLst>
              <a:ext uri="{FF2B5EF4-FFF2-40B4-BE49-F238E27FC236}">
                <a16:creationId xmlns:a16="http://schemas.microsoft.com/office/drawing/2014/main" id="{3B61AE08-8AF7-40DC-A224-C44B5325E338}"/>
              </a:ext>
            </a:extLst>
          </p:cNvPr>
          <p:cNvGrpSpPr>
            <a:grpSpLocks noChangeAspect="1"/>
          </p:cNvGrpSpPr>
          <p:nvPr/>
        </p:nvGrpSpPr>
        <p:grpSpPr>
          <a:xfrm>
            <a:off x="7653339" y="1940446"/>
            <a:ext cx="4111940" cy="3706871"/>
            <a:chOff x="6291208" y="2284413"/>
            <a:chExt cx="4111940" cy="3706871"/>
          </a:xfrm>
        </p:grpSpPr>
        <p:sp>
          <p:nvSpPr>
            <p:cNvPr id="16" name="Šipka doprava 15"/>
            <p:cNvSpPr/>
            <p:nvPr/>
          </p:nvSpPr>
          <p:spPr>
            <a:xfrm>
              <a:off x="9163049" y="3622676"/>
              <a:ext cx="1240099" cy="614363"/>
            </a:xfrm>
            <a:prstGeom prst="rightArrow">
              <a:avLst/>
            </a:prstGeom>
            <a:solidFill>
              <a:srgbClr val="B9CDE5">
                <a:alpha val="50196"/>
              </a:srgbClr>
            </a:solidFill>
            <a:ln>
              <a:solidFill>
                <a:srgbClr val="17375E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2" name="Šipka doprava 11"/>
            <p:cNvSpPr/>
            <p:nvPr/>
          </p:nvSpPr>
          <p:spPr>
            <a:xfrm>
              <a:off x="6291208" y="3081338"/>
              <a:ext cx="1343080" cy="614362"/>
            </a:xfrm>
            <a:prstGeom prst="rightArrow">
              <a:avLst/>
            </a:prstGeom>
            <a:solidFill>
              <a:srgbClr val="D99694">
                <a:alpha val="50196"/>
              </a:srgbClr>
            </a:solidFill>
            <a:ln>
              <a:solidFill>
                <a:srgbClr val="C00000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5" name="Obdélník 4"/>
            <p:cNvSpPr/>
            <p:nvPr/>
          </p:nvSpPr>
          <p:spPr>
            <a:xfrm>
              <a:off x="7643813" y="2284413"/>
              <a:ext cx="1504950" cy="2786062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" name="TextovéPole 5"/>
            <p:cNvSpPr txBox="1">
              <a:spLocks noChangeArrowheads="1"/>
            </p:cNvSpPr>
            <p:nvPr/>
          </p:nvSpPr>
          <p:spPr bwMode="auto">
            <a:xfrm>
              <a:off x="6572250" y="2560639"/>
              <a:ext cx="4159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 </a:t>
              </a:r>
              <a:r>
                <a:rPr lang="cs-CZ" sz="1400" b="1" i="1" baseline="-25000" dirty="0"/>
                <a:t>i</a:t>
              </a:r>
              <a:endParaRPr lang="cs-CZ" sz="1400" b="1" dirty="0"/>
            </a:p>
          </p:txBody>
        </p:sp>
        <p:sp>
          <p:nvSpPr>
            <p:cNvPr id="7" name="TextovéPole 6"/>
            <p:cNvSpPr txBox="1">
              <a:spLocks noChangeArrowheads="1"/>
            </p:cNvSpPr>
            <p:nvPr/>
          </p:nvSpPr>
          <p:spPr bwMode="auto">
            <a:xfrm>
              <a:off x="7335838" y="2609851"/>
              <a:ext cx="482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si</a:t>
              </a:r>
              <a:endParaRPr lang="cs-CZ" sz="1400" b="1" dirty="0"/>
            </a:p>
          </p:txBody>
        </p:sp>
        <p:sp>
          <p:nvSpPr>
            <p:cNvPr id="9" name="TextovéPole 8"/>
            <p:cNvSpPr txBox="1">
              <a:spLocks noChangeArrowheads="1"/>
            </p:cNvSpPr>
            <p:nvPr/>
          </p:nvSpPr>
          <p:spPr bwMode="auto">
            <a:xfrm>
              <a:off x="9037639" y="4570414"/>
              <a:ext cx="5365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se</a:t>
              </a:r>
              <a:endParaRPr lang="cs-CZ" sz="1400" b="1" dirty="0"/>
            </a:p>
          </p:txBody>
        </p:sp>
        <p:sp>
          <p:nvSpPr>
            <p:cNvPr id="13" name="TextovéPole 12"/>
            <p:cNvSpPr txBox="1">
              <a:spLocks noChangeArrowheads="1"/>
            </p:cNvSpPr>
            <p:nvPr/>
          </p:nvSpPr>
          <p:spPr bwMode="auto">
            <a:xfrm>
              <a:off x="6958013" y="3214689"/>
              <a:ext cx="423862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 dirty="0" err="1"/>
                <a:t>q</a:t>
              </a:r>
              <a:r>
                <a:rPr lang="cs-CZ" sz="1400" b="1" i="1" baseline="-25000" dirty="0" err="1"/>
                <a:t>i</a:t>
              </a:r>
              <a:endParaRPr lang="cs-CZ" sz="800" b="1" i="1" dirty="0"/>
            </a:p>
          </p:txBody>
        </p:sp>
        <p:sp>
          <p:nvSpPr>
            <p:cNvPr id="14" name="Šipka doprava 13"/>
            <p:cNvSpPr/>
            <p:nvPr/>
          </p:nvSpPr>
          <p:spPr>
            <a:xfrm>
              <a:off x="7723578" y="3314700"/>
              <a:ext cx="1374386" cy="623888"/>
            </a:xfrm>
            <a:prstGeom prst="rightArrow">
              <a:avLst/>
            </a:prstGeom>
            <a:solidFill>
              <a:srgbClr val="F2DCDB">
                <a:alpha val="69804"/>
              </a:srgbClr>
            </a:solidFill>
            <a:ln>
              <a:solidFill>
                <a:srgbClr val="C00000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5" name="TextovéPole 14"/>
            <p:cNvSpPr txBox="1">
              <a:spLocks noChangeArrowheads="1"/>
            </p:cNvSpPr>
            <p:nvPr/>
          </p:nvSpPr>
          <p:spPr bwMode="auto">
            <a:xfrm>
              <a:off x="7653339" y="3441701"/>
              <a:ext cx="148113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400" b="1" i="1"/>
                <a:t>q</a:t>
              </a:r>
              <a:endParaRPr lang="cs-CZ" sz="800" b="1" i="1"/>
            </a:p>
          </p:txBody>
        </p:sp>
        <p:sp>
          <p:nvSpPr>
            <p:cNvPr id="17" name="TextovéPole 16"/>
            <p:cNvSpPr txBox="1">
              <a:spLocks noChangeArrowheads="1"/>
            </p:cNvSpPr>
            <p:nvPr/>
          </p:nvSpPr>
          <p:spPr bwMode="auto">
            <a:xfrm>
              <a:off x="9415464" y="3746501"/>
              <a:ext cx="4333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 dirty="0" err="1"/>
                <a:t>q</a:t>
              </a:r>
              <a:r>
                <a:rPr lang="cs-CZ" sz="1400" b="1" i="1" baseline="-25000" dirty="0" err="1"/>
                <a:t>e</a:t>
              </a:r>
              <a:endParaRPr lang="cs-CZ" sz="800" b="1" i="1" dirty="0"/>
            </a:p>
          </p:txBody>
        </p:sp>
        <p:sp>
          <p:nvSpPr>
            <p:cNvPr id="21" name="TextovéPole 20"/>
            <p:cNvSpPr txBox="1">
              <a:spLocks noChangeArrowheads="1"/>
            </p:cNvSpPr>
            <p:nvPr/>
          </p:nvSpPr>
          <p:spPr bwMode="auto">
            <a:xfrm>
              <a:off x="8243782" y="5038308"/>
              <a:ext cx="3714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400" dirty="0"/>
                <a:t>d</a:t>
              </a:r>
            </a:p>
          </p:txBody>
        </p:sp>
        <p:sp>
          <p:nvSpPr>
            <p:cNvPr id="22" name="TextovéPole 21"/>
            <p:cNvSpPr txBox="1">
              <a:spLocks noChangeArrowheads="1"/>
            </p:cNvSpPr>
            <p:nvPr/>
          </p:nvSpPr>
          <p:spPr bwMode="auto">
            <a:xfrm>
              <a:off x="8285164" y="4683126"/>
              <a:ext cx="315912" cy="307777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dirty="0"/>
                <a:t>λ</a:t>
              </a:r>
              <a:endParaRPr lang="cs-CZ" sz="1400" dirty="0"/>
            </a:p>
          </p:txBody>
        </p:sp>
        <p:cxnSp>
          <p:nvCxnSpPr>
            <p:cNvPr id="23" name="Přímá spojovací čára 22"/>
            <p:cNvCxnSpPr/>
            <p:nvPr/>
          </p:nvCxnSpPr>
          <p:spPr>
            <a:xfrm>
              <a:off x="6515101" y="2870200"/>
              <a:ext cx="79057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římá spojovací čára 23"/>
            <p:cNvCxnSpPr/>
            <p:nvPr/>
          </p:nvCxnSpPr>
          <p:spPr>
            <a:xfrm>
              <a:off x="9472614" y="4683125"/>
              <a:ext cx="79057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ovací čára 24"/>
            <p:cNvCxnSpPr>
              <a:stCxn id="26" idx="2"/>
              <a:endCxn id="27" idx="2"/>
            </p:cNvCxnSpPr>
            <p:nvPr/>
          </p:nvCxnSpPr>
          <p:spPr>
            <a:xfrm>
              <a:off x="7643813" y="3014663"/>
              <a:ext cx="1492250" cy="152400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blouk 25"/>
            <p:cNvSpPr/>
            <p:nvPr/>
          </p:nvSpPr>
          <p:spPr>
            <a:xfrm>
              <a:off x="6948489" y="2867025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7" name="Oblouk 26"/>
            <p:cNvSpPr/>
            <p:nvPr/>
          </p:nvSpPr>
          <p:spPr>
            <a:xfrm rot="10800000">
              <a:off x="9097964" y="4152900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8" name="Elipsa 27"/>
            <p:cNvSpPr/>
            <p:nvPr/>
          </p:nvSpPr>
          <p:spPr>
            <a:xfrm>
              <a:off x="7564439" y="2928939"/>
              <a:ext cx="168275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9" name="Elipsa 28"/>
            <p:cNvSpPr/>
            <p:nvPr/>
          </p:nvSpPr>
          <p:spPr>
            <a:xfrm>
              <a:off x="9051926" y="4467226"/>
              <a:ext cx="168275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30" name="TextovéPole 29"/>
            <p:cNvSpPr txBox="1">
              <a:spLocks noChangeArrowheads="1"/>
            </p:cNvSpPr>
            <p:nvPr/>
          </p:nvSpPr>
          <p:spPr bwMode="auto">
            <a:xfrm>
              <a:off x="9720262" y="4378326"/>
              <a:ext cx="41557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e</a:t>
              </a:r>
              <a:endParaRPr lang="cs-CZ" sz="1400" b="1" dirty="0"/>
            </a:p>
          </p:txBody>
        </p:sp>
        <p:sp>
          <p:nvSpPr>
            <p:cNvPr id="31" name="TextovéPole 30"/>
            <p:cNvSpPr txBox="1">
              <a:spLocks noChangeArrowheads="1"/>
            </p:cNvSpPr>
            <p:nvPr/>
          </p:nvSpPr>
          <p:spPr bwMode="auto">
            <a:xfrm>
              <a:off x="7163326" y="5065170"/>
              <a:ext cx="600075" cy="487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200" b="1" i="1" dirty="0" err="1"/>
                <a:t>R</a:t>
              </a:r>
              <a:r>
                <a:rPr lang="cs-CZ" sz="1200" b="1" i="1" baseline="-25000" dirty="0" err="1"/>
                <a:t>si</a:t>
              </a:r>
              <a:endParaRPr lang="cs-CZ" sz="1200" b="1" i="1" baseline="-25000" dirty="0"/>
            </a:p>
            <a:p>
              <a:pPr algn="ctr">
                <a:spcBef>
                  <a:spcPts val="200"/>
                </a:spcBef>
              </a:pPr>
              <a:r>
                <a:rPr lang="cs-CZ" sz="1200" b="1" i="1" dirty="0"/>
                <a:t>1/</a:t>
              </a:r>
              <a:r>
                <a:rPr lang="cs-CZ" sz="1200" b="1" i="1" dirty="0" err="1"/>
                <a:t>h</a:t>
              </a:r>
              <a:r>
                <a:rPr lang="cs-CZ" sz="1200" b="1" i="1" baseline="-25000" dirty="0" err="1"/>
                <a:t>si</a:t>
              </a:r>
              <a:endParaRPr lang="cs-CZ" sz="1200" b="1" i="1" dirty="0"/>
            </a:p>
          </p:txBody>
        </p:sp>
        <p:sp>
          <p:nvSpPr>
            <p:cNvPr id="33" name="TextovéPole 32"/>
            <p:cNvSpPr txBox="1">
              <a:spLocks noChangeArrowheads="1"/>
            </p:cNvSpPr>
            <p:nvPr/>
          </p:nvSpPr>
          <p:spPr bwMode="auto">
            <a:xfrm>
              <a:off x="7874956" y="5276850"/>
              <a:ext cx="100170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200" b="1" i="1" dirty="0"/>
                <a:t>R = d/</a:t>
              </a:r>
              <a:r>
                <a:rPr lang="el-GR" sz="1200" b="1" i="1" dirty="0"/>
                <a:t>λ</a:t>
              </a:r>
              <a:endParaRPr lang="cs-CZ" sz="1200" b="1" i="1" dirty="0"/>
            </a:p>
          </p:txBody>
        </p:sp>
        <p:sp>
          <p:nvSpPr>
            <p:cNvPr id="34" name="TextovéPole 33"/>
            <p:cNvSpPr txBox="1">
              <a:spLocks noChangeArrowheads="1"/>
            </p:cNvSpPr>
            <p:nvPr/>
          </p:nvSpPr>
          <p:spPr bwMode="auto">
            <a:xfrm>
              <a:off x="8990662" y="5069296"/>
              <a:ext cx="600249" cy="487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200" b="1" i="1" dirty="0" err="1"/>
                <a:t>R</a:t>
              </a:r>
              <a:r>
                <a:rPr lang="cs-CZ" sz="1200" b="1" i="1" baseline="-25000" dirty="0" err="1"/>
                <a:t>se</a:t>
              </a:r>
              <a:endParaRPr lang="cs-CZ" sz="1200" b="1" i="1" baseline="-25000" dirty="0"/>
            </a:p>
            <a:p>
              <a:pPr algn="ctr">
                <a:spcBef>
                  <a:spcPts val="200"/>
                </a:spcBef>
              </a:pPr>
              <a:r>
                <a:rPr lang="cs-CZ" sz="1200" b="1" i="1" dirty="0"/>
                <a:t>1/</a:t>
              </a:r>
              <a:r>
                <a:rPr lang="cs-CZ" sz="1200" b="1" i="1" dirty="0" err="1"/>
                <a:t>h</a:t>
              </a:r>
              <a:r>
                <a:rPr lang="cs-CZ" sz="1200" b="1" i="1" baseline="-25000" dirty="0" err="1"/>
                <a:t>se</a:t>
              </a:r>
              <a:endParaRPr lang="cs-CZ" sz="1200" b="1" i="1" dirty="0"/>
            </a:p>
          </p:txBody>
        </p:sp>
        <p:cxnSp>
          <p:nvCxnSpPr>
            <p:cNvPr id="36" name="Přímá spojovací čára 35"/>
            <p:cNvCxnSpPr/>
            <p:nvPr/>
          </p:nvCxnSpPr>
          <p:spPr>
            <a:xfrm>
              <a:off x="7300906" y="2289180"/>
              <a:ext cx="1204" cy="369649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ovací čára 36"/>
            <p:cNvCxnSpPr/>
            <p:nvPr/>
          </p:nvCxnSpPr>
          <p:spPr>
            <a:xfrm flipH="1">
              <a:off x="9467500" y="2289181"/>
              <a:ext cx="345" cy="370210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Přímá spojovací čára 37"/>
            <p:cNvCxnSpPr/>
            <p:nvPr/>
          </p:nvCxnSpPr>
          <p:spPr>
            <a:xfrm>
              <a:off x="7150095" y="5305430"/>
              <a:ext cx="244792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římá spojovací čára 38"/>
            <p:cNvCxnSpPr/>
            <p:nvPr/>
          </p:nvCxnSpPr>
          <p:spPr>
            <a:xfrm>
              <a:off x="7634281" y="5127630"/>
              <a:ext cx="0" cy="2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ovací čára 39"/>
            <p:cNvCxnSpPr/>
            <p:nvPr/>
          </p:nvCxnSpPr>
          <p:spPr>
            <a:xfrm>
              <a:off x="9139231" y="5121280"/>
              <a:ext cx="0" cy="2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Přímá spojovací čára 41"/>
            <p:cNvCxnSpPr/>
            <p:nvPr/>
          </p:nvCxnSpPr>
          <p:spPr>
            <a:xfrm>
              <a:off x="7179079" y="5895396"/>
              <a:ext cx="244792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ovéPole 42"/>
            <p:cNvSpPr txBox="1">
              <a:spLocks noChangeArrowheads="1"/>
            </p:cNvSpPr>
            <p:nvPr/>
          </p:nvSpPr>
          <p:spPr bwMode="auto">
            <a:xfrm>
              <a:off x="8054757" y="5552672"/>
              <a:ext cx="6002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b="1" i="1" dirty="0"/>
                <a:t>R</a:t>
              </a:r>
              <a:r>
                <a:rPr lang="cs-CZ" b="1" i="1" baseline="-25000" dirty="0"/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51843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C28C3-B295-4BCB-9375-F6E559AEBCE0}" type="slidenum">
              <a:rPr lang="cs-CZ" smtClean="0"/>
              <a:pPr>
                <a:defRPr/>
              </a:pPr>
              <a:t>52</a:t>
            </a:fld>
            <a:endParaRPr lang="cs-CZ"/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638176" y="1234473"/>
            <a:ext cx="8429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cs-CZ" sz="1600" dirty="0"/>
              <a:t>Pokud je konstrukce vícevrstvá, platí:</a:t>
            </a:r>
            <a:endParaRPr lang="cs-CZ" dirty="0">
              <a:cs typeface="Arial" charset="0"/>
            </a:endParaRP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8470B2A0-ACBE-4E69-A97C-7691B3346F79}"/>
              </a:ext>
            </a:extLst>
          </p:cNvPr>
          <p:cNvGrpSpPr/>
          <p:nvPr/>
        </p:nvGrpSpPr>
        <p:grpSpPr>
          <a:xfrm>
            <a:off x="2425749" y="1635645"/>
            <a:ext cx="8204843" cy="3706871"/>
            <a:chOff x="-1796597" y="1789975"/>
            <a:chExt cx="8204843" cy="3706871"/>
          </a:xfrm>
        </p:grpSpPr>
        <p:sp>
          <p:nvSpPr>
            <p:cNvPr id="11" name="Obdélník 10"/>
            <p:cNvSpPr/>
            <p:nvPr/>
          </p:nvSpPr>
          <p:spPr>
            <a:xfrm>
              <a:off x="3328989" y="1789975"/>
              <a:ext cx="280987" cy="278606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40" name="Obdélník 39"/>
            <p:cNvSpPr/>
            <p:nvPr/>
          </p:nvSpPr>
          <p:spPr>
            <a:xfrm>
              <a:off x="4638152" y="1789975"/>
              <a:ext cx="652462" cy="2786062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2" name="TextovéPole 11"/>
            <p:cNvSpPr txBox="1">
              <a:spLocks noChangeArrowheads="1"/>
            </p:cNvSpPr>
            <p:nvPr/>
          </p:nvSpPr>
          <p:spPr bwMode="auto">
            <a:xfrm>
              <a:off x="2399406" y="1926645"/>
              <a:ext cx="4159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i</a:t>
              </a:r>
              <a:endParaRPr lang="cs-CZ" sz="1400" b="1" dirty="0"/>
            </a:p>
          </p:txBody>
        </p:sp>
        <p:sp>
          <p:nvSpPr>
            <p:cNvPr id="15" name="TextovéPole 14"/>
            <p:cNvSpPr txBox="1">
              <a:spLocks noChangeArrowheads="1"/>
            </p:cNvSpPr>
            <p:nvPr/>
          </p:nvSpPr>
          <p:spPr bwMode="auto">
            <a:xfrm>
              <a:off x="3270335" y="2952254"/>
              <a:ext cx="423862" cy="3063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 dirty="0"/>
                <a:t>R</a:t>
              </a:r>
              <a:r>
                <a:rPr lang="cs-CZ" sz="1400" b="1" i="1" baseline="-25000" dirty="0"/>
                <a:t>1</a:t>
              </a:r>
              <a:endParaRPr lang="cs-CZ" sz="800" b="1" i="1" dirty="0"/>
            </a:p>
          </p:txBody>
        </p:sp>
        <p:sp>
          <p:nvSpPr>
            <p:cNvPr id="13" name="TextovéPole 12"/>
            <p:cNvSpPr txBox="1">
              <a:spLocks noChangeArrowheads="1"/>
            </p:cNvSpPr>
            <p:nvPr/>
          </p:nvSpPr>
          <p:spPr bwMode="auto">
            <a:xfrm>
              <a:off x="3021013" y="1974810"/>
              <a:ext cx="482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si</a:t>
              </a:r>
              <a:endParaRPr lang="cs-CZ" sz="1400" b="1" dirty="0"/>
            </a:p>
          </p:txBody>
        </p:sp>
        <p:sp>
          <p:nvSpPr>
            <p:cNvPr id="14" name="TextovéPole 13"/>
            <p:cNvSpPr txBox="1">
              <a:spLocks noChangeArrowheads="1"/>
            </p:cNvSpPr>
            <p:nvPr/>
          </p:nvSpPr>
          <p:spPr bwMode="auto">
            <a:xfrm>
              <a:off x="5196358" y="3777942"/>
              <a:ext cx="5365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se</a:t>
              </a:r>
              <a:endParaRPr lang="cs-CZ" sz="1400" b="1" dirty="0"/>
            </a:p>
          </p:txBody>
        </p:sp>
        <p:cxnSp>
          <p:nvCxnSpPr>
            <p:cNvPr id="21" name="Přímá spojovací čára 20"/>
            <p:cNvCxnSpPr/>
            <p:nvPr/>
          </p:nvCxnSpPr>
          <p:spPr>
            <a:xfrm>
              <a:off x="2200276" y="2217008"/>
              <a:ext cx="79057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římá spojovací čára 21"/>
            <p:cNvCxnSpPr/>
            <p:nvPr/>
          </p:nvCxnSpPr>
          <p:spPr>
            <a:xfrm>
              <a:off x="5617671" y="4244713"/>
              <a:ext cx="79057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blouk 23"/>
            <p:cNvSpPr/>
            <p:nvPr/>
          </p:nvSpPr>
          <p:spPr>
            <a:xfrm>
              <a:off x="2633664" y="2222459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5" name="Oblouk 24"/>
            <p:cNvSpPr/>
            <p:nvPr/>
          </p:nvSpPr>
          <p:spPr>
            <a:xfrm rot="10800000">
              <a:off x="5243021" y="3714488"/>
              <a:ext cx="733425" cy="533400"/>
            </a:xfrm>
            <a:prstGeom prst="arc">
              <a:avLst>
                <a:gd name="adj1" fmla="val 16200000"/>
                <a:gd name="adj2" fmla="val 20408268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6" name="Elipsa 25"/>
            <p:cNvSpPr/>
            <p:nvPr/>
          </p:nvSpPr>
          <p:spPr>
            <a:xfrm>
              <a:off x="3249614" y="2284373"/>
              <a:ext cx="168275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7" name="Elipsa 26"/>
            <p:cNvSpPr/>
            <p:nvPr/>
          </p:nvSpPr>
          <p:spPr>
            <a:xfrm>
              <a:off x="5207031" y="4005050"/>
              <a:ext cx="168275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8" name="TextovéPole 27"/>
            <p:cNvSpPr txBox="1">
              <a:spLocks noChangeArrowheads="1"/>
            </p:cNvSpPr>
            <p:nvPr/>
          </p:nvSpPr>
          <p:spPr bwMode="auto">
            <a:xfrm>
              <a:off x="5862615" y="3959430"/>
              <a:ext cx="3667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b="1" i="1" dirty="0"/>
                <a:t>ϴ</a:t>
              </a:r>
              <a:r>
                <a:rPr lang="cs-CZ" sz="1400" b="1" i="1" baseline="-25000" dirty="0"/>
                <a:t>e</a:t>
              </a:r>
              <a:endParaRPr lang="cs-CZ" sz="1400" b="1" dirty="0"/>
            </a:p>
          </p:txBody>
        </p:sp>
        <p:sp>
          <p:nvSpPr>
            <p:cNvPr id="29" name="TextovéPole 28"/>
            <p:cNvSpPr txBox="1">
              <a:spLocks noChangeArrowheads="1"/>
            </p:cNvSpPr>
            <p:nvPr/>
          </p:nvSpPr>
          <p:spPr bwMode="auto">
            <a:xfrm>
              <a:off x="2843215" y="4808806"/>
              <a:ext cx="6000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200" b="1" i="1" dirty="0" err="1">
                  <a:solidFill>
                    <a:schemeClr val="bg1">
                      <a:lumMod val="65000"/>
                    </a:schemeClr>
                  </a:solidFill>
                </a:rPr>
                <a:t>R</a:t>
              </a:r>
              <a:r>
                <a:rPr lang="cs-CZ" sz="1200" b="1" i="1" baseline="-25000" dirty="0" err="1">
                  <a:solidFill>
                    <a:schemeClr val="bg1">
                      <a:lumMod val="65000"/>
                    </a:schemeClr>
                  </a:solidFill>
                </a:rPr>
                <a:t>si</a:t>
              </a:r>
              <a:endParaRPr lang="cs-CZ" sz="1200" b="1" i="1" baseline="-25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TextovéPole 30"/>
            <p:cNvSpPr txBox="1">
              <a:spLocks noChangeArrowheads="1"/>
            </p:cNvSpPr>
            <p:nvPr/>
          </p:nvSpPr>
          <p:spPr bwMode="auto">
            <a:xfrm>
              <a:off x="5141005" y="4801313"/>
              <a:ext cx="60024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200" b="1" i="1" dirty="0" err="1">
                  <a:solidFill>
                    <a:schemeClr val="bg1">
                      <a:lumMod val="65000"/>
                    </a:schemeClr>
                  </a:solidFill>
                </a:rPr>
                <a:t>R</a:t>
              </a:r>
              <a:r>
                <a:rPr lang="cs-CZ" sz="1200" b="1" i="1" baseline="-25000" dirty="0" err="1">
                  <a:solidFill>
                    <a:schemeClr val="bg1">
                      <a:lumMod val="65000"/>
                    </a:schemeClr>
                  </a:solidFill>
                </a:rPr>
                <a:t>se</a:t>
              </a:r>
              <a:endParaRPr lang="cs-CZ" sz="1200" b="1" i="1" baseline="-25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32" name="Přímá spojovací čára 31"/>
            <p:cNvCxnSpPr/>
            <p:nvPr/>
          </p:nvCxnSpPr>
          <p:spPr>
            <a:xfrm>
              <a:off x="2986081" y="1794742"/>
              <a:ext cx="1204" cy="369649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ovací čára 32"/>
            <p:cNvCxnSpPr/>
            <p:nvPr/>
          </p:nvCxnSpPr>
          <p:spPr>
            <a:xfrm flipH="1">
              <a:off x="5617843" y="1794743"/>
              <a:ext cx="345" cy="3702103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ovací čára 33"/>
            <p:cNvCxnSpPr/>
            <p:nvPr/>
          </p:nvCxnSpPr>
          <p:spPr>
            <a:xfrm>
              <a:off x="2927052" y="5085842"/>
              <a:ext cx="2757256" cy="81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římá spojovací čára 35"/>
            <p:cNvCxnSpPr/>
            <p:nvPr/>
          </p:nvCxnSpPr>
          <p:spPr>
            <a:xfrm>
              <a:off x="5289576" y="4626842"/>
              <a:ext cx="103" cy="56250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ovéPole 37"/>
            <p:cNvSpPr txBox="1">
              <a:spLocks noChangeArrowheads="1"/>
            </p:cNvSpPr>
            <p:nvPr/>
          </p:nvSpPr>
          <p:spPr bwMode="auto">
            <a:xfrm>
              <a:off x="3972820" y="5074086"/>
              <a:ext cx="6002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b="1" i="1" dirty="0">
                  <a:solidFill>
                    <a:schemeClr val="bg1">
                      <a:lumMod val="75000"/>
                    </a:schemeClr>
                  </a:solidFill>
                </a:rPr>
                <a:t>R</a:t>
              </a:r>
              <a:r>
                <a:rPr lang="cs-CZ" b="1" i="1" baseline="-25000" dirty="0">
                  <a:solidFill>
                    <a:schemeClr val="bg1">
                      <a:lumMod val="75000"/>
                    </a:schemeClr>
                  </a:solidFill>
                </a:rPr>
                <a:t>T</a:t>
              </a:r>
            </a:p>
          </p:txBody>
        </p:sp>
        <p:sp>
          <p:nvSpPr>
            <p:cNvPr id="50" name="TextovéPole 49"/>
            <p:cNvSpPr txBox="1">
              <a:spLocks noChangeArrowheads="1"/>
            </p:cNvSpPr>
            <p:nvPr/>
          </p:nvSpPr>
          <p:spPr bwMode="auto">
            <a:xfrm>
              <a:off x="4835928" y="2940886"/>
              <a:ext cx="423862" cy="3063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 dirty="0"/>
                <a:t>R</a:t>
              </a:r>
              <a:r>
                <a:rPr lang="cs-CZ" sz="1400" b="1" i="1" baseline="-25000" dirty="0"/>
                <a:t>3</a:t>
              </a:r>
              <a:endParaRPr lang="cs-CZ" sz="800" b="1" i="1" dirty="0"/>
            </a:p>
          </p:txBody>
        </p:sp>
        <p:cxnSp>
          <p:nvCxnSpPr>
            <p:cNvPr id="51" name="Přímá spojovací čára 50"/>
            <p:cNvCxnSpPr/>
            <p:nvPr/>
          </p:nvCxnSpPr>
          <p:spPr>
            <a:xfrm>
              <a:off x="3594686" y="4635467"/>
              <a:ext cx="0" cy="2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Přímá spojovací čára 51"/>
            <p:cNvCxnSpPr/>
            <p:nvPr/>
          </p:nvCxnSpPr>
          <p:spPr>
            <a:xfrm>
              <a:off x="4638739" y="4635466"/>
              <a:ext cx="0" cy="2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Přímá spojovací čára 56"/>
            <p:cNvCxnSpPr/>
            <p:nvPr/>
          </p:nvCxnSpPr>
          <p:spPr>
            <a:xfrm>
              <a:off x="2920886" y="5407379"/>
              <a:ext cx="2757256" cy="81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ovéPole 57"/>
            <p:cNvSpPr txBox="1">
              <a:spLocks noChangeArrowheads="1"/>
            </p:cNvSpPr>
            <p:nvPr/>
          </p:nvSpPr>
          <p:spPr bwMode="auto">
            <a:xfrm>
              <a:off x="3272602" y="4537702"/>
              <a:ext cx="3714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200" b="1" i="1" dirty="0"/>
                <a:t>d</a:t>
              </a:r>
              <a:r>
                <a:rPr lang="cs-CZ" sz="1200" b="1" i="1" baseline="-25000" dirty="0"/>
                <a:t>1</a:t>
              </a:r>
              <a:endParaRPr lang="cs-CZ" sz="1200" b="1" i="1" dirty="0"/>
            </a:p>
          </p:txBody>
        </p:sp>
        <p:sp>
          <p:nvSpPr>
            <p:cNvPr id="59" name="TextovéPole 58"/>
            <p:cNvSpPr txBox="1">
              <a:spLocks noChangeArrowheads="1"/>
            </p:cNvSpPr>
            <p:nvPr/>
          </p:nvSpPr>
          <p:spPr bwMode="auto">
            <a:xfrm>
              <a:off x="3287554" y="4230145"/>
              <a:ext cx="356428" cy="276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200" b="1" i="1" dirty="0"/>
                <a:t>λ</a:t>
              </a:r>
              <a:r>
                <a:rPr lang="cs-CZ" sz="1200" b="1" i="1" baseline="-25000" dirty="0"/>
                <a:t>1</a:t>
              </a:r>
              <a:endParaRPr lang="cs-CZ" sz="1200" b="1" i="1" dirty="0"/>
            </a:p>
          </p:txBody>
        </p:sp>
        <p:sp>
          <p:nvSpPr>
            <p:cNvPr id="60" name="TextovéPole 59"/>
            <p:cNvSpPr txBox="1">
              <a:spLocks noChangeArrowheads="1"/>
            </p:cNvSpPr>
            <p:nvPr/>
          </p:nvSpPr>
          <p:spPr bwMode="auto">
            <a:xfrm>
              <a:off x="4789678" y="4542985"/>
              <a:ext cx="3714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200" b="1" i="1" dirty="0"/>
                <a:t>d</a:t>
              </a:r>
              <a:r>
                <a:rPr lang="cs-CZ" sz="1200" b="1" i="1" baseline="-25000" dirty="0"/>
                <a:t>3</a:t>
              </a:r>
              <a:endParaRPr lang="cs-CZ" sz="1200" b="1" i="1" dirty="0"/>
            </a:p>
          </p:txBody>
        </p:sp>
        <p:sp>
          <p:nvSpPr>
            <p:cNvPr id="61" name="TextovéPole 60"/>
            <p:cNvSpPr txBox="1">
              <a:spLocks noChangeArrowheads="1"/>
            </p:cNvSpPr>
            <p:nvPr/>
          </p:nvSpPr>
          <p:spPr bwMode="auto">
            <a:xfrm>
              <a:off x="4804630" y="4235428"/>
              <a:ext cx="356428" cy="276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200" b="1" i="1" dirty="0"/>
                <a:t>λ</a:t>
              </a:r>
              <a:r>
                <a:rPr lang="cs-CZ" sz="1200" b="1" i="1" baseline="-25000" dirty="0"/>
                <a:t>3</a:t>
              </a:r>
              <a:endParaRPr lang="cs-CZ" sz="1200" b="1" i="1" dirty="0"/>
            </a:p>
          </p:txBody>
        </p:sp>
        <p:sp>
          <p:nvSpPr>
            <p:cNvPr id="39" name="Obdélník 38"/>
            <p:cNvSpPr/>
            <p:nvPr/>
          </p:nvSpPr>
          <p:spPr>
            <a:xfrm>
              <a:off x="3609976" y="1789975"/>
              <a:ext cx="1028699" cy="2786062"/>
            </a:xfrm>
            <a:prstGeom prst="rect">
              <a:avLst/>
            </a:prstGeom>
            <a:blipFill>
              <a:blip r:embed="rId5" cstate="print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49" name="TextovéPole 48"/>
            <p:cNvSpPr txBox="1">
              <a:spLocks noChangeArrowheads="1"/>
            </p:cNvSpPr>
            <p:nvPr/>
          </p:nvSpPr>
          <p:spPr bwMode="auto">
            <a:xfrm>
              <a:off x="3962477" y="2940881"/>
              <a:ext cx="423862" cy="3063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cs-CZ" sz="1400" b="1" i="1" dirty="0"/>
                <a:t>R</a:t>
              </a:r>
              <a:r>
                <a:rPr lang="cs-CZ" sz="1400" b="1" i="1" baseline="-25000" dirty="0"/>
                <a:t>2</a:t>
              </a:r>
              <a:endParaRPr lang="cs-CZ" sz="800" b="1" i="1" dirty="0"/>
            </a:p>
          </p:txBody>
        </p:sp>
        <p:sp>
          <p:nvSpPr>
            <p:cNvPr id="48" name="Volný tvar 47"/>
            <p:cNvSpPr/>
            <p:nvPr/>
          </p:nvSpPr>
          <p:spPr>
            <a:xfrm>
              <a:off x="3324445" y="2376843"/>
              <a:ext cx="1964216" cy="1716175"/>
            </a:xfrm>
            <a:custGeom>
              <a:avLst/>
              <a:gdLst>
                <a:gd name="connsiteX0" fmla="*/ 0 w 1976796"/>
                <a:gd name="connsiteY0" fmla="*/ 0 h 1728375"/>
                <a:gd name="connsiteX1" fmla="*/ 285420 w 1976796"/>
                <a:gd name="connsiteY1" fmla="*/ 52856 h 1728375"/>
                <a:gd name="connsiteX2" fmla="*/ 1316102 w 1976796"/>
                <a:gd name="connsiteY2" fmla="*/ 544412 h 1728375"/>
                <a:gd name="connsiteX3" fmla="*/ 1976796 w 1976796"/>
                <a:gd name="connsiteY3" fmla="*/ 1728375 h 1728375"/>
                <a:gd name="connsiteX4" fmla="*/ 1976796 w 1976796"/>
                <a:gd name="connsiteY4" fmla="*/ 1728375 h 1728375"/>
                <a:gd name="connsiteX5" fmla="*/ 1976796 w 1976796"/>
                <a:gd name="connsiteY5" fmla="*/ 1728375 h 1728375"/>
                <a:gd name="connsiteX0" fmla="*/ 0 w 1976796"/>
                <a:gd name="connsiteY0" fmla="*/ 0 h 1728375"/>
                <a:gd name="connsiteX1" fmla="*/ 285420 w 1976796"/>
                <a:gd name="connsiteY1" fmla="*/ 52856 h 1728375"/>
                <a:gd name="connsiteX2" fmla="*/ 1316102 w 1976796"/>
                <a:gd name="connsiteY2" fmla="*/ 595010 h 1728375"/>
                <a:gd name="connsiteX3" fmla="*/ 1976796 w 1976796"/>
                <a:gd name="connsiteY3" fmla="*/ 1728375 h 1728375"/>
                <a:gd name="connsiteX4" fmla="*/ 1976796 w 1976796"/>
                <a:gd name="connsiteY4" fmla="*/ 1728375 h 1728375"/>
                <a:gd name="connsiteX5" fmla="*/ 1976796 w 1976796"/>
                <a:gd name="connsiteY5" fmla="*/ 1728375 h 172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6796" h="1728375">
                  <a:moveTo>
                    <a:pt x="0" y="0"/>
                  </a:moveTo>
                  <a:lnTo>
                    <a:pt x="285420" y="52856"/>
                  </a:lnTo>
                  <a:lnTo>
                    <a:pt x="1316102" y="595010"/>
                  </a:lnTo>
                  <a:lnTo>
                    <a:pt x="1976796" y="1728375"/>
                  </a:lnTo>
                  <a:lnTo>
                    <a:pt x="1976796" y="1728375"/>
                  </a:lnTo>
                  <a:lnTo>
                    <a:pt x="1976796" y="1728375"/>
                  </a:lnTo>
                </a:path>
              </a:pathLst>
            </a:custGeom>
            <a:ln w="28575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6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TextovéPole 18"/>
            <p:cNvSpPr txBox="1">
              <a:spLocks noChangeArrowheads="1"/>
            </p:cNvSpPr>
            <p:nvPr/>
          </p:nvSpPr>
          <p:spPr bwMode="auto">
            <a:xfrm>
              <a:off x="3944815" y="4543870"/>
              <a:ext cx="3714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cs-CZ" sz="1200" b="1" i="1" dirty="0"/>
                <a:t>d</a:t>
              </a:r>
              <a:r>
                <a:rPr lang="cs-CZ" sz="1200" b="1" i="1" baseline="-25000" dirty="0"/>
                <a:t>2</a:t>
              </a:r>
              <a:endParaRPr lang="cs-CZ" sz="1200" b="1" i="1" dirty="0"/>
            </a:p>
          </p:txBody>
        </p:sp>
        <p:sp>
          <p:nvSpPr>
            <p:cNvPr id="20" name="TextovéPole 19"/>
            <p:cNvSpPr txBox="1">
              <a:spLocks noChangeArrowheads="1"/>
            </p:cNvSpPr>
            <p:nvPr/>
          </p:nvSpPr>
          <p:spPr bwMode="auto">
            <a:xfrm>
              <a:off x="3959767" y="4236313"/>
              <a:ext cx="356428" cy="276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200" b="1" i="1" dirty="0"/>
                <a:t>λ</a:t>
              </a:r>
              <a:r>
                <a:rPr lang="cs-CZ" sz="1200" b="1" i="1" baseline="-25000" dirty="0"/>
                <a:t>2</a:t>
              </a:r>
              <a:endParaRPr lang="cs-CZ" sz="1200" b="1" i="1" dirty="0"/>
            </a:p>
          </p:txBody>
        </p:sp>
        <p:cxnSp>
          <p:nvCxnSpPr>
            <p:cNvPr id="41" name="Přímá spojovací čára 40"/>
            <p:cNvCxnSpPr/>
            <p:nvPr/>
          </p:nvCxnSpPr>
          <p:spPr>
            <a:xfrm flipV="1">
              <a:off x="3238883" y="4808787"/>
              <a:ext cx="2167075" cy="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Přímá spojovací čára 54"/>
            <p:cNvCxnSpPr/>
            <p:nvPr/>
          </p:nvCxnSpPr>
          <p:spPr>
            <a:xfrm>
              <a:off x="3333042" y="4620675"/>
              <a:ext cx="103" cy="56250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ovéPole 64"/>
            <p:cNvSpPr txBox="1">
              <a:spLocks noChangeArrowheads="1"/>
            </p:cNvSpPr>
            <p:nvPr/>
          </p:nvSpPr>
          <p:spPr bwMode="auto">
            <a:xfrm>
              <a:off x="3971945" y="4787788"/>
              <a:ext cx="6002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200"/>
                </a:spcBef>
              </a:pPr>
              <a:r>
                <a:rPr lang="cs-CZ" sz="1600" b="1" i="1" dirty="0"/>
                <a:t>R</a:t>
              </a:r>
              <a:endParaRPr lang="cs-CZ" sz="1600" b="1" i="1" baseline="-25000" dirty="0"/>
            </a:p>
          </p:txBody>
        </p:sp>
        <p:graphicFrame>
          <p:nvGraphicFramePr>
            <p:cNvPr id="205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6749178"/>
                </p:ext>
              </p:extLst>
            </p:nvPr>
          </p:nvGraphicFramePr>
          <p:xfrm>
            <a:off x="-1796597" y="1975042"/>
            <a:ext cx="3417344" cy="6530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561" name="Rovnice" r:id="rId6" imgW="2857320" imgH="545760" progId="Equation.3">
                    <p:embed/>
                  </p:oleObj>
                </mc:Choice>
                <mc:Fallback>
                  <p:oleObj name="Rovnice" r:id="rId6" imgW="2857320" imgH="545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796597" y="1975042"/>
                          <a:ext cx="3417344" cy="6530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727552F-1366-4270-BE6F-7296077E8C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6" name="Picture 3">
            <a:extLst>
              <a:ext uri="{FF2B5EF4-FFF2-40B4-BE49-F238E27FC236}">
                <a16:creationId xmlns:a16="http://schemas.microsoft.com/office/drawing/2014/main" id="{A8A6C46E-158E-496B-AF78-9C1DE2EF8B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368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63E2D-DBCA-4F28-BE5D-B961C5819833}" type="slidenum">
              <a:rPr lang="cs-CZ" smtClean="0"/>
              <a:pPr>
                <a:defRPr/>
              </a:pPr>
              <a:t>53</a:t>
            </a:fld>
            <a:endParaRPr lang="cs-CZ"/>
          </a:p>
        </p:txBody>
      </p:sp>
      <p:sp>
        <p:nvSpPr>
          <p:cNvPr id="35843" name="TextovéPole 2"/>
          <p:cNvSpPr txBox="1">
            <a:spLocks noChangeArrowheads="1"/>
          </p:cNvSpPr>
          <p:nvPr/>
        </p:nvSpPr>
        <p:spPr bwMode="auto">
          <a:xfrm>
            <a:off x="650240" y="1685926"/>
            <a:ext cx="10938685" cy="2285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sz="2400" u="sng" dirty="0">
                <a:cs typeface="Arial" charset="0"/>
              </a:rPr>
              <a:t>Tepelné mosty</a:t>
            </a:r>
          </a:p>
          <a:p>
            <a:pPr algn="just"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Stavba </a:t>
            </a:r>
            <a:r>
              <a:rPr lang="cs-CZ" sz="1600" b="1" i="1" dirty="0">
                <a:cs typeface="Arial" charset="0"/>
              </a:rPr>
              <a:t>s konstrukcemi bez tepelných mostů </a:t>
            </a:r>
            <a:r>
              <a:rPr lang="cs-CZ" sz="1600" dirty="0">
                <a:cs typeface="Arial" charset="0"/>
              </a:rPr>
              <a:t>se prakticky </a:t>
            </a:r>
            <a:r>
              <a:rPr lang="cs-CZ" sz="1600" b="1" i="1" dirty="0">
                <a:cs typeface="Arial" charset="0"/>
              </a:rPr>
              <a:t>nevyskytuje</a:t>
            </a:r>
            <a:r>
              <a:rPr lang="cs-CZ" sz="1600" dirty="0">
                <a:cs typeface="Arial" charset="0"/>
              </a:rPr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Vždy se vyskytují místa: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přímo v konstrukcích – </a:t>
            </a:r>
            <a:r>
              <a:rPr lang="cs-CZ" sz="1600" b="1" i="1" dirty="0">
                <a:cs typeface="Arial" charset="0"/>
              </a:rPr>
              <a:t>tepelný most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mezi konstrukcemi – </a:t>
            </a:r>
            <a:r>
              <a:rPr lang="cs-CZ" sz="1600" b="1" i="1" dirty="0">
                <a:cs typeface="Arial" charset="0"/>
              </a:rPr>
              <a:t>tepelná vazba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kterými prochází (utíká) více tepla, než okolní konstrukcí.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337D2B3-9EAA-4BC8-B56B-B6E1A25C3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882C42F5-46D5-4CF1-918D-12B4A3D9E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718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63E2D-DBCA-4F28-BE5D-B961C5819833}" type="slidenum">
              <a:rPr lang="cs-CZ" smtClean="0"/>
              <a:pPr>
                <a:defRPr/>
              </a:pPr>
              <a:t>54</a:t>
            </a:fld>
            <a:endParaRPr lang="cs-CZ"/>
          </a:p>
        </p:txBody>
      </p:sp>
      <p:sp>
        <p:nvSpPr>
          <p:cNvPr id="35843" name="TextovéPole 2"/>
          <p:cNvSpPr txBox="1">
            <a:spLocks noChangeArrowheads="1"/>
          </p:cNvSpPr>
          <p:nvPr/>
        </p:nvSpPr>
        <p:spPr bwMode="auto">
          <a:xfrm>
            <a:off x="599440" y="1697991"/>
            <a:ext cx="108712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Protože tepelný odpor konstrukce </a:t>
            </a:r>
            <a:r>
              <a:rPr lang="cs-CZ" sz="1600" b="1" i="1" dirty="0"/>
              <a:t>R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vyjadřují prostup tepla </a:t>
            </a:r>
            <a:r>
              <a:rPr lang="cs-CZ" sz="1600" b="1" i="1" dirty="0">
                <a:cs typeface="Arial" charset="0"/>
              </a:rPr>
              <a:t>celou konstrukcí</a:t>
            </a:r>
            <a:r>
              <a:rPr lang="cs-CZ" sz="1600" dirty="0">
                <a:cs typeface="Arial" charset="0"/>
              </a:rPr>
              <a:t>, musí zahrnovat také: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vliv všech </a:t>
            </a:r>
            <a:r>
              <a:rPr lang="cs-CZ" sz="1600" b="1" i="1" dirty="0">
                <a:cs typeface="Arial" charset="0"/>
              </a:rPr>
              <a:t>tepelných mostů 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příp. jiných </a:t>
            </a:r>
            <a:r>
              <a:rPr lang="cs-CZ" sz="1600" b="1" i="1" dirty="0">
                <a:cs typeface="Arial" charset="0"/>
              </a:rPr>
              <a:t>nepravidelností</a:t>
            </a:r>
            <a:r>
              <a:rPr lang="cs-CZ" sz="1600" dirty="0">
                <a:cs typeface="Arial" charset="0"/>
              </a:rPr>
              <a:t> v konstrukci,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Tepelný most </a:t>
            </a:r>
            <a:r>
              <a:rPr lang="cs-CZ" sz="1600" dirty="0"/>
              <a:t>je takové místo ve stavební konstrukci, které má vyšší tepelnou vodivost. Toto místo se vyznačuje: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vyšší hustotou tepelného toku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nižší vnitřní povrchovou teplotou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Podle výskytu v konstrukci mohou být tepelné mosty: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systematické</a:t>
            </a:r>
            <a:r>
              <a:rPr lang="cs-CZ" sz="1600" dirty="0"/>
              <a:t> (pravidelně se opakující)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/>
              <a:t>nesystematické</a:t>
            </a:r>
            <a:r>
              <a:rPr lang="cs-CZ" sz="1600" dirty="0"/>
              <a:t> (nepravidelné, nahodilé, ojedinělé)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6786980-76D3-49EC-9F1F-85F4988D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EF52A25-3C0E-4A45-AE53-484051B09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474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76876-BE40-431D-B5D8-51332A0F8B20}" type="slidenum">
              <a:rPr lang="cs-CZ" smtClean="0"/>
              <a:pPr>
                <a:defRPr/>
              </a:pPr>
              <a:t>55</a:t>
            </a:fld>
            <a:endParaRPr lang="cs-CZ"/>
          </a:p>
        </p:txBody>
      </p:sp>
      <p:sp>
        <p:nvSpPr>
          <p:cNvPr id="8195" name="TextovéPole 2"/>
          <p:cNvSpPr txBox="1">
            <a:spLocks noChangeArrowheads="1"/>
          </p:cNvSpPr>
          <p:nvPr/>
        </p:nvSpPr>
        <p:spPr bwMode="auto">
          <a:xfrm>
            <a:off x="701040" y="1327427"/>
            <a:ext cx="10749280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/>
              <a:t>Podle konstrukčního charakteru daného místa rozlišujeme: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tepelný most </a:t>
            </a:r>
            <a:r>
              <a:rPr lang="cs-CZ" sz="1600" dirty="0"/>
              <a:t>–</a:t>
            </a:r>
            <a:r>
              <a:rPr lang="cs-CZ" sz="1600" b="1" dirty="0"/>
              <a:t> </a:t>
            </a:r>
            <a:r>
              <a:rPr lang="cs-CZ" sz="1600" dirty="0"/>
              <a:t>je součástí konstrukce a musí být započítaný do </a:t>
            </a:r>
            <a:r>
              <a:rPr lang="cs-CZ" sz="1600" b="1" i="1" dirty="0"/>
              <a:t>R</a:t>
            </a:r>
            <a:endParaRPr lang="cs-CZ" sz="1600" i="1" dirty="0"/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tepelnou vazbu </a:t>
            </a:r>
            <a:r>
              <a:rPr lang="cs-CZ" sz="1600" dirty="0"/>
              <a:t>– mezi konstrukcemi, není součástí konstrukce a tedy se nezapočítává do </a:t>
            </a:r>
            <a:r>
              <a:rPr lang="cs-CZ" sz="1600" b="1" i="1" dirty="0"/>
              <a:t>R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</a:pPr>
            <a:endParaRPr lang="cs-CZ" sz="800" b="1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dirty="0"/>
              <a:t>Tepelný most </a:t>
            </a:r>
            <a:r>
              <a:rPr lang="cs-CZ" sz="1600" dirty="0"/>
              <a:t>vzniká v dané konstrukci: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průnikem </a:t>
            </a:r>
            <a:r>
              <a:rPr lang="cs-CZ" sz="1600" dirty="0"/>
              <a:t>materiálu s vyšší tepelnou vodivostí (průnik nosného prvku vrstvou tepelné izolace):</a:t>
            </a:r>
          </a:p>
          <a:p>
            <a:pPr marL="2776538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úplným </a:t>
            </a:r>
          </a:p>
          <a:p>
            <a:pPr marL="2776538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částečným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změnou tloušťky</a:t>
            </a:r>
            <a:r>
              <a:rPr lang="cs-CZ" sz="1600" dirty="0"/>
              <a:t> jednotlivých vrstev konstrukce 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cs-CZ" b="1" dirty="0"/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cs-CZ" b="1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cs-CZ" b="1" dirty="0"/>
              <a:t> Vrstva s tepelným mostem = tepelně </a:t>
            </a:r>
            <a:r>
              <a:rPr lang="cs-CZ" b="1" u="sng" dirty="0"/>
              <a:t>nehomogenní</a:t>
            </a:r>
            <a:r>
              <a:rPr lang="cs-CZ" b="1" dirty="0"/>
              <a:t> (nestejnorodá) </a:t>
            </a:r>
            <a:r>
              <a:rPr lang="cs-CZ" b="1" u="sng" dirty="0"/>
              <a:t>vrstva</a:t>
            </a:r>
            <a:endParaRPr lang="cs-CZ" b="1" dirty="0"/>
          </a:p>
        </p:txBody>
      </p:sp>
      <p:sp>
        <p:nvSpPr>
          <p:cNvPr id="52" name="Šipka dolů 51"/>
          <p:cNvSpPr/>
          <p:nvPr/>
        </p:nvSpPr>
        <p:spPr>
          <a:xfrm rot="16200000">
            <a:off x="7300047" y="3840649"/>
            <a:ext cx="201306" cy="427965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60" name="Skupina 59"/>
          <p:cNvGrpSpPr/>
          <p:nvPr/>
        </p:nvGrpSpPr>
        <p:grpSpPr>
          <a:xfrm>
            <a:off x="7784689" y="3367566"/>
            <a:ext cx="377992" cy="1448676"/>
            <a:chOff x="5936839" y="1269206"/>
            <a:chExt cx="490564" cy="2836701"/>
          </a:xfrm>
        </p:grpSpPr>
        <p:cxnSp>
          <p:nvCxnSpPr>
            <p:cNvPr id="56" name="Přímá spojovací čára 55"/>
            <p:cNvCxnSpPr/>
            <p:nvPr/>
          </p:nvCxnSpPr>
          <p:spPr>
            <a:xfrm rot="16200000" flipH="1">
              <a:off x="4519294" y="2688215"/>
              <a:ext cx="2835237" cy="148"/>
            </a:xfrm>
            <a:prstGeom prst="line">
              <a:avLst/>
            </a:prstGeom>
            <a:ln>
              <a:solidFill>
                <a:schemeClr val="tx1">
                  <a:alpha val="69804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Přímá spojovací čára 56"/>
            <p:cNvCxnSpPr/>
            <p:nvPr/>
          </p:nvCxnSpPr>
          <p:spPr>
            <a:xfrm rot="16200000" flipH="1">
              <a:off x="5009710" y="2686751"/>
              <a:ext cx="2835237" cy="148"/>
            </a:xfrm>
            <a:prstGeom prst="line">
              <a:avLst/>
            </a:prstGeom>
            <a:ln>
              <a:solidFill>
                <a:schemeClr val="tx1">
                  <a:alpha val="69804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Obdélník 46"/>
          <p:cNvSpPr/>
          <p:nvPr/>
        </p:nvSpPr>
        <p:spPr>
          <a:xfrm rot="16200000">
            <a:off x="7379625" y="3863383"/>
            <a:ext cx="1192905" cy="3810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Obdélník 50"/>
          <p:cNvSpPr/>
          <p:nvPr/>
        </p:nvSpPr>
        <p:spPr>
          <a:xfrm rot="16200000">
            <a:off x="7896284" y="3863190"/>
            <a:ext cx="159421" cy="379059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Obdélník 60"/>
          <p:cNvSpPr/>
          <p:nvPr/>
        </p:nvSpPr>
        <p:spPr>
          <a:xfrm rot="16200000">
            <a:off x="8301645" y="3867193"/>
            <a:ext cx="1192905" cy="3810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6" name="Obdélník 65"/>
          <p:cNvSpPr/>
          <p:nvPr/>
        </p:nvSpPr>
        <p:spPr>
          <a:xfrm rot="16200000">
            <a:off x="9166515" y="3867193"/>
            <a:ext cx="1192905" cy="3810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63" name="Skupina 62"/>
          <p:cNvGrpSpPr/>
          <p:nvPr/>
        </p:nvGrpSpPr>
        <p:grpSpPr>
          <a:xfrm>
            <a:off x="8805091" y="3371376"/>
            <a:ext cx="182881" cy="1448676"/>
            <a:chOff x="5936839" y="1269206"/>
            <a:chExt cx="490564" cy="2836701"/>
          </a:xfrm>
        </p:grpSpPr>
        <p:cxnSp>
          <p:nvCxnSpPr>
            <p:cNvPr id="64" name="Přímá spojovací čára 63"/>
            <p:cNvCxnSpPr/>
            <p:nvPr/>
          </p:nvCxnSpPr>
          <p:spPr>
            <a:xfrm rot="16200000" flipH="1">
              <a:off x="4519294" y="2688215"/>
              <a:ext cx="2835237" cy="148"/>
            </a:xfrm>
            <a:prstGeom prst="line">
              <a:avLst/>
            </a:prstGeom>
            <a:ln>
              <a:solidFill>
                <a:schemeClr val="tx1">
                  <a:alpha val="69804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Přímá spojovací čára 64"/>
            <p:cNvCxnSpPr/>
            <p:nvPr/>
          </p:nvCxnSpPr>
          <p:spPr>
            <a:xfrm rot="16200000" flipH="1">
              <a:off x="5009710" y="2686751"/>
              <a:ext cx="2835237" cy="148"/>
            </a:xfrm>
            <a:prstGeom prst="line">
              <a:avLst/>
            </a:prstGeom>
            <a:ln>
              <a:solidFill>
                <a:schemeClr val="tx1">
                  <a:alpha val="69804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Obdélník 61"/>
          <p:cNvSpPr/>
          <p:nvPr/>
        </p:nvSpPr>
        <p:spPr>
          <a:xfrm rot="16200000">
            <a:off x="8817507" y="3965775"/>
            <a:ext cx="159421" cy="18151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78" name="Skupina 77"/>
          <p:cNvGrpSpPr/>
          <p:nvPr/>
        </p:nvGrpSpPr>
        <p:grpSpPr>
          <a:xfrm>
            <a:off x="9645187" y="3371377"/>
            <a:ext cx="149630" cy="1448676"/>
            <a:chOff x="7797337" y="1871674"/>
            <a:chExt cx="149630" cy="1606075"/>
          </a:xfrm>
        </p:grpSpPr>
        <p:cxnSp>
          <p:nvCxnSpPr>
            <p:cNvPr id="69" name="Přímá spojovací čára 68"/>
            <p:cNvCxnSpPr/>
            <p:nvPr/>
          </p:nvCxnSpPr>
          <p:spPr>
            <a:xfrm>
              <a:off x="7797337" y="1872503"/>
              <a:ext cx="45" cy="1605246"/>
            </a:xfrm>
            <a:prstGeom prst="line">
              <a:avLst/>
            </a:prstGeom>
            <a:ln>
              <a:solidFill>
                <a:schemeClr val="tx1">
                  <a:alpha val="69804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Přímá spojovací čára 69"/>
            <p:cNvCxnSpPr/>
            <p:nvPr/>
          </p:nvCxnSpPr>
          <p:spPr>
            <a:xfrm>
              <a:off x="7946922" y="1871674"/>
              <a:ext cx="45" cy="1605246"/>
            </a:xfrm>
            <a:prstGeom prst="line">
              <a:avLst/>
            </a:prstGeom>
            <a:ln>
              <a:solidFill>
                <a:schemeClr val="tx1">
                  <a:alpha val="69804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Volný tvar 70"/>
          <p:cNvSpPr/>
          <p:nvPr/>
        </p:nvSpPr>
        <p:spPr>
          <a:xfrm>
            <a:off x="9572036" y="3461507"/>
            <a:ext cx="223610" cy="1193707"/>
          </a:xfrm>
          <a:custGeom>
            <a:avLst/>
            <a:gdLst>
              <a:gd name="connsiteX0" fmla="*/ 0 w 190500"/>
              <a:gd name="connsiteY0" fmla="*/ 0 h 1196340"/>
              <a:gd name="connsiteX1" fmla="*/ 3810 w 190500"/>
              <a:gd name="connsiteY1" fmla="*/ 1196340 h 1196340"/>
              <a:gd name="connsiteX2" fmla="*/ 83820 w 190500"/>
              <a:gd name="connsiteY2" fmla="*/ 1192530 h 1196340"/>
              <a:gd name="connsiteX3" fmla="*/ 83820 w 190500"/>
              <a:gd name="connsiteY3" fmla="*/ 674370 h 1196340"/>
              <a:gd name="connsiteX4" fmla="*/ 190500 w 190500"/>
              <a:gd name="connsiteY4" fmla="*/ 674370 h 1196340"/>
              <a:gd name="connsiteX5" fmla="*/ 190500 w 190500"/>
              <a:gd name="connsiteY5" fmla="*/ 514350 h 1196340"/>
              <a:gd name="connsiteX6" fmla="*/ 87630 w 190500"/>
              <a:gd name="connsiteY6" fmla="*/ 506730 h 1196340"/>
              <a:gd name="connsiteX7" fmla="*/ 87630 w 190500"/>
              <a:gd name="connsiteY7" fmla="*/ 0 h 1196340"/>
              <a:gd name="connsiteX8" fmla="*/ 0 w 190500"/>
              <a:gd name="connsiteY8" fmla="*/ 0 h 1196340"/>
              <a:gd name="connsiteX0" fmla="*/ 0 w 190500"/>
              <a:gd name="connsiteY0" fmla="*/ 0 h 1196340"/>
              <a:gd name="connsiteX1" fmla="*/ 3810 w 190500"/>
              <a:gd name="connsiteY1" fmla="*/ 1196340 h 1196340"/>
              <a:gd name="connsiteX2" fmla="*/ 83820 w 190500"/>
              <a:gd name="connsiteY2" fmla="*/ 1192530 h 1196340"/>
              <a:gd name="connsiteX3" fmla="*/ 72008 w 190500"/>
              <a:gd name="connsiteY3" fmla="*/ 684076 h 1196340"/>
              <a:gd name="connsiteX4" fmla="*/ 190500 w 190500"/>
              <a:gd name="connsiteY4" fmla="*/ 674370 h 1196340"/>
              <a:gd name="connsiteX5" fmla="*/ 190500 w 190500"/>
              <a:gd name="connsiteY5" fmla="*/ 514350 h 1196340"/>
              <a:gd name="connsiteX6" fmla="*/ 87630 w 190500"/>
              <a:gd name="connsiteY6" fmla="*/ 506730 h 1196340"/>
              <a:gd name="connsiteX7" fmla="*/ 87630 w 190500"/>
              <a:gd name="connsiteY7" fmla="*/ 0 h 1196340"/>
              <a:gd name="connsiteX8" fmla="*/ 0 w 190500"/>
              <a:gd name="connsiteY8" fmla="*/ 0 h 1196340"/>
              <a:gd name="connsiteX0" fmla="*/ 0 w 190500"/>
              <a:gd name="connsiteY0" fmla="*/ 0 h 1196340"/>
              <a:gd name="connsiteX1" fmla="*/ 3810 w 190500"/>
              <a:gd name="connsiteY1" fmla="*/ 1196340 h 1196340"/>
              <a:gd name="connsiteX2" fmla="*/ 72008 w 190500"/>
              <a:gd name="connsiteY2" fmla="*/ 1188132 h 1196340"/>
              <a:gd name="connsiteX3" fmla="*/ 72008 w 190500"/>
              <a:gd name="connsiteY3" fmla="*/ 684076 h 1196340"/>
              <a:gd name="connsiteX4" fmla="*/ 190500 w 190500"/>
              <a:gd name="connsiteY4" fmla="*/ 674370 h 1196340"/>
              <a:gd name="connsiteX5" fmla="*/ 190500 w 190500"/>
              <a:gd name="connsiteY5" fmla="*/ 514350 h 1196340"/>
              <a:gd name="connsiteX6" fmla="*/ 87630 w 190500"/>
              <a:gd name="connsiteY6" fmla="*/ 506730 h 1196340"/>
              <a:gd name="connsiteX7" fmla="*/ 87630 w 190500"/>
              <a:gd name="connsiteY7" fmla="*/ 0 h 1196340"/>
              <a:gd name="connsiteX8" fmla="*/ 0 w 190500"/>
              <a:gd name="connsiteY8" fmla="*/ 0 h 1196340"/>
              <a:gd name="connsiteX0" fmla="*/ 0 w 190500"/>
              <a:gd name="connsiteY0" fmla="*/ 0 h 1188132"/>
              <a:gd name="connsiteX1" fmla="*/ 0 w 190500"/>
              <a:gd name="connsiteY1" fmla="*/ 1188132 h 1188132"/>
              <a:gd name="connsiteX2" fmla="*/ 72008 w 190500"/>
              <a:gd name="connsiteY2" fmla="*/ 1188132 h 1188132"/>
              <a:gd name="connsiteX3" fmla="*/ 72008 w 190500"/>
              <a:gd name="connsiteY3" fmla="*/ 684076 h 1188132"/>
              <a:gd name="connsiteX4" fmla="*/ 190500 w 190500"/>
              <a:gd name="connsiteY4" fmla="*/ 674370 h 1188132"/>
              <a:gd name="connsiteX5" fmla="*/ 190500 w 190500"/>
              <a:gd name="connsiteY5" fmla="*/ 514350 h 1188132"/>
              <a:gd name="connsiteX6" fmla="*/ 87630 w 190500"/>
              <a:gd name="connsiteY6" fmla="*/ 506730 h 1188132"/>
              <a:gd name="connsiteX7" fmla="*/ 87630 w 190500"/>
              <a:gd name="connsiteY7" fmla="*/ 0 h 1188132"/>
              <a:gd name="connsiteX8" fmla="*/ 0 w 190500"/>
              <a:gd name="connsiteY8" fmla="*/ 0 h 1188132"/>
              <a:gd name="connsiteX0" fmla="*/ 0 w 190500"/>
              <a:gd name="connsiteY0" fmla="*/ 0 h 1188132"/>
              <a:gd name="connsiteX1" fmla="*/ 0 w 190500"/>
              <a:gd name="connsiteY1" fmla="*/ 1188132 h 1188132"/>
              <a:gd name="connsiteX2" fmla="*/ 72008 w 190500"/>
              <a:gd name="connsiteY2" fmla="*/ 1188132 h 1188132"/>
              <a:gd name="connsiteX3" fmla="*/ 72008 w 190500"/>
              <a:gd name="connsiteY3" fmla="*/ 684076 h 1188132"/>
              <a:gd name="connsiteX4" fmla="*/ 190500 w 190500"/>
              <a:gd name="connsiteY4" fmla="*/ 674370 h 1188132"/>
              <a:gd name="connsiteX5" fmla="*/ 190500 w 190500"/>
              <a:gd name="connsiteY5" fmla="*/ 514350 h 1188132"/>
              <a:gd name="connsiteX6" fmla="*/ 87630 w 190500"/>
              <a:gd name="connsiteY6" fmla="*/ 506730 h 1188132"/>
              <a:gd name="connsiteX7" fmla="*/ 72008 w 190500"/>
              <a:gd name="connsiteY7" fmla="*/ 0 h 1188132"/>
              <a:gd name="connsiteX8" fmla="*/ 0 w 190500"/>
              <a:gd name="connsiteY8" fmla="*/ 0 h 1188132"/>
              <a:gd name="connsiteX0" fmla="*/ 0 w 190500"/>
              <a:gd name="connsiteY0" fmla="*/ 0 h 1188132"/>
              <a:gd name="connsiteX1" fmla="*/ 0 w 190500"/>
              <a:gd name="connsiteY1" fmla="*/ 1188132 h 1188132"/>
              <a:gd name="connsiteX2" fmla="*/ 72008 w 190500"/>
              <a:gd name="connsiteY2" fmla="*/ 1188132 h 1188132"/>
              <a:gd name="connsiteX3" fmla="*/ 72008 w 190500"/>
              <a:gd name="connsiteY3" fmla="*/ 684076 h 1188132"/>
              <a:gd name="connsiteX4" fmla="*/ 190500 w 190500"/>
              <a:gd name="connsiteY4" fmla="*/ 674370 h 1188132"/>
              <a:gd name="connsiteX5" fmla="*/ 190500 w 190500"/>
              <a:gd name="connsiteY5" fmla="*/ 514350 h 1188132"/>
              <a:gd name="connsiteX6" fmla="*/ 72008 w 190500"/>
              <a:gd name="connsiteY6" fmla="*/ 504056 h 1188132"/>
              <a:gd name="connsiteX7" fmla="*/ 72008 w 190500"/>
              <a:gd name="connsiteY7" fmla="*/ 0 h 1188132"/>
              <a:gd name="connsiteX8" fmla="*/ 0 w 190500"/>
              <a:gd name="connsiteY8" fmla="*/ 0 h 1188132"/>
              <a:gd name="connsiteX0" fmla="*/ 0 w 190500"/>
              <a:gd name="connsiteY0" fmla="*/ 0 h 1188132"/>
              <a:gd name="connsiteX1" fmla="*/ 0 w 190500"/>
              <a:gd name="connsiteY1" fmla="*/ 1188132 h 1188132"/>
              <a:gd name="connsiteX2" fmla="*/ 72008 w 190500"/>
              <a:gd name="connsiteY2" fmla="*/ 1188132 h 1188132"/>
              <a:gd name="connsiteX3" fmla="*/ 72008 w 190500"/>
              <a:gd name="connsiteY3" fmla="*/ 684076 h 1188132"/>
              <a:gd name="connsiteX4" fmla="*/ 190500 w 190500"/>
              <a:gd name="connsiteY4" fmla="*/ 674370 h 1188132"/>
              <a:gd name="connsiteX5" fmla="*/ 190500 w 190500"/>
              <a:gd name="connsiteY5" fmla="*/ 514350 h 1188132"/>
              <a:gd name="connsiteX6" fmla="*/ 72008 w 190500"/>
              <a:gd name="connsiteY6" fmla="*/ 504056 h 1188132"/>
              <a:gd name="connsiteX7" fmla="*/ 72008 w 190500"/>
              <a:gd name="connsiteY7" fmla="*/ 0 h 1188132"/>
              <a:gd name="connsiteX8" fmla="*/ 0 w 190500"/>
              <a:gd name="connsiteY8" fmla="*/ 0 h 1188132"/>
              <a:gd name="connsiteX0" fmla="*/ 0 w 190500"/>
              <a:gd name="connsiteY0" fmla="*/ 0 h 1188132"/>
              <a:gd name="connsiteX1" fmla="*/ 0 w 190500"/>
              <a:gd name="connsiteY1" fmla="*/ 1188132 h 1188132"/>
              <a:gd name="connsiteX2" fmla="*/ 72008 w 190500"/>
              <a:gd name="connsiteY2" fmla="*/ 1188132 h 1188132"/>
              <a:gd name="connsiteX3" fmla="*/ 72008 w 190500"/>
              <a:gd name="connsiteY3" fmla="*/ 684076 h 1188132"/>
              <a:gd name="connsiteX4" fmla="*/ 190500 w 190500"/>
              <a:gd name="connsiteY4" fmla="*/ 674370 h 1188132"/>
              <a:gd name="connsiteX5" fmla="*/ 190500 w 190500"/>
              <a:gd name="connsiteY5" fmla="*/ 514350 h 1188132"/>
              <a:gd name="connsiteX6" fmla="*/ 72008 w 190500"/>
              <a:gd name="connsiteY6" fmla="*/ 504056 h 1188132"/>
              <a:gd name="connsiteX7" fmla="*/ 72008 w 190500"/>
              <a:gd name="connsiteY7" fmla="*/ 0 h 1188132"/>
              <a:gd name="connsiteX8" fmla="*/ 0 w 190500"/>
              <a:gd name="connsiteY8" fmla="*/ 0 h 1188132"/>
              <a:gd name="connsiteX0" fmla="*/ 0 w 190500"/>
              <a:gd name="connsiteY0" fmla="*/ 0 h 1188132"/>
              <a:gd name="connsiteX1" fmla="*/ 0 w 190500"/>
              <a:gd name="connsiteY1" fmla="*/ 1188132 h 1188132"/>
              <a:gd name="connsiteX2" fmla="*/ 72008 w 190500"/>
              <a:gd name="connsiteY2" fmla="*/ 1188132 h 1188132"/>
              <a:gd name="connsiteX3" fmla="*/ 72008 w 190500"/>
              <a:gd name="connsiteY3" fmla="*/ 684076 h 1188132"/>
              <a:gd name="connsiteX4" fmla="*/ 190500 w 190500"/>
              <a:gd name="connsiteY4" fmla="*/ 674370 h 1188132"/>
              <a:gd name="connsiteX5" fmla="*/ 180020 w 190500"/>
              <a:gd name="connsiteY5" fmla="*/ 504056 h 1188132"/>
              <a:gd name="connsiteX6" fmla="*/ 72008 w 190500"/>
              <a:gd name="connsiteY6" fmla="*/ 504056 h 1188132"/>
              <a:gd name="connsiteX7" fmla="*/ 72008 w 190500"/>
              <a:gd name="connsiteY7" fmla="*/ 0 h 1188132"/>
              <a:gd name="connsiteX8" fmla="*/ 0 w 190500"/>
              <a:gd name="connsiteY8" fmla="*/ 0 h 1188132"/>
              <a:gd name="connsiteX0" fmla="*/ 0 w 180020"/>
              <a:gd name="connsiteY0" fmla="*/ 0 h 1188132"/>
              <a:gd name="connsiteX1" fmla="*/ 0 w 180020"/>
              <a:gd name="connsiteY1" fmla="*/ 1188132 h 1188132"/>
              <a:gd name="connsiteX2" fmla="*/ 72008 w 180020"/>
              <a:gd name="connsiteY2" fmla="*/ 1188132 h 1188132"/>
              <a:gd name="connsiteX3" fmla="*/ 72008 w 180020"/>
              <a:gd name="connsiteY3" fmla="*/ 684076 h 1188132"/>
              <a:gd name="connsiteX4" fmla="*/ 180020 w 180020"/>
              <a:gd name="connsiteY4" fmla="*/ 684076 h 1188132"/>
              <a:gd name="connsiteX5" fmla="*/ 180020 w 180020"/>
              <a:gd name="connsiteY5" fmla="*/ 504056 h 1188132"/>
              <a:gd name="connsiteX6" fmla="*/ 72008 w 180020"/>
              <a:gd name="connsiteY6" fmla="*/ 504056 h 1188132"/>
              <a:gd name="connsiteX7" fmla="*/ 72008 w 180020"/>
              <a:gd name="connsiteY7" fmla="*/ 0 h 1188132"/>
              <a:gd name="connsiteX8" fmla="*/ 0 w 180020"/>
              <a:gd name="connsiteY8" fmla="*/ 0 h 1188132"/>
              <a:gd name="connsiteX0" fmla="*/ 0 w 216024"/>
              <a:gd name="connsiteY0" fmla="*/ 0 h 1188132"/>
              <a:gd name="connsiteX1" fmla="*/ 0 w 216024"/>
              <a:gd name="connsiteY1" fmla="*/ 1188132 h 1188132"/>
              <a:gd name="connsiteX2" fmla="*/ 72008 w 216024"/>
              <a:gd name="connsiteY2" fmla="*/ 1188132 h 1188132"/>
              <a:gd name="connsiteX3" fmla="*/ 72008 w 216024"/>
              <a:gd name="connsiteY3" fmla="*/ 684076 h 1188132"/>
              <a:gd name="connsiteX4" fmla="*/ 180020 w 216024"/>
              <a:gd name="connsiteY4" fmla="*/ 684076 h 1188132"/>
              <a:gd name="connsiteX5" fmla="*/ 216024 w 216024"/>
              <a:gd name="connsiteY5" fmla="*/ 504056 h 1188132"/>
              <a:gd name="connsiteX6" fmla="*/ 72008 w 216024"/>
              <a:gd name="connsiteY6" fmla="*/ 504056 h 1188132"/>
              <a:gd name="connsiteX7" fmla="*/ 72008 w 216024"/>
              <a:gd name="connsiteY7" fmla="*/ 0 h 1188132"/>
              <a:gd name="connsiteX8" fmla="*/ 0 w 216024"/>
              <a:gd name="connsiteY8" fmla="*/ 0 h 1188132"/>
              <a:gd name="connsiteX0" fmla="*/ 0 w 216024"/>
              <a:gd name="connsiteY0" fmla="*/ 0 h 1188132"/>
              <a:gd name="connsiteX1" fmla="*/ 0 w 216024"/>
              <a:gd name="connsiteY1" fmla="*/ 1188132 h 1188132"/>
              <a:gd name="connsiteX2" fmla="*/ 72008 w 216024"/>
              <a:gd name="connsiteY2" fmla="*/ 1188132 h 1188132"/>
              <a:gd name="connsiteX3" fmla="*/ 72008 w 216024"/>
              <a:gd name="connsiteY3" fmla="*/ 684076 h 1188132"/>
              <a:gd name="connsiteX4" fmla="*/ 216024 w 216024"/>
              <a:gd name="connsiteY4" fmla="*/ 684076 h 1188132"/>
              <a:gd name="connsiteX5" fmla="*/ 216024 w 216024"/>
              <a:gd name="connsiteY5" fmla="*/ 504056 h 1188132"/>
              <a:gd name="connsiteX6" fmla="*/ 72008 w 216024"/>
              <a:gd name="connsiteY6" fmla="*/ 504056 h 1188132"/>
              <a:gd name="connsiteX7" fmla="*/ 72008 w 216024"/>
              <a:gd name="connsiteY7" fmla="*/ 0 h 1188132"/>
              <a:gd name="connsiteX8" fmla="*/ 0 w 216024"/>
              <a:gd name="connsiteY8" fmla="*/ 0 h 118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24" h="1188132">
                <a:moveTo>
                  <a:pt x="0" y="0"/>
                </a:moveTo>
                <a:lnTo>
                  <a:pt x="0" y="1188132"/>
                </a:lnTo>
                <a:lnTo>
                  <a:pt x="72008" y="1188132"/>
                </a:lnTo>
                <a:lnTo>
                  <a:pt x="72008" y="684076"/>
                </a:lnTo>
                <a:lnTo>
                  <a:pt x="216024" y="684076"/>
                </a:lnTo>
                <a:lnTo>
                  <a:pt x="216024" y="504056"/>
                </a:lnTo>
                <a:lnTo>
                  <a:pt x="72008" y="504056"/>
                </a:lnTo>
                <a:lnTo>
                  <a:pt x="7200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2" name="Obdélník 71"/>
          <p:cNvSpPr/>
          <p:nvPr/>
        </p:nvSpPr>
        <p:spPr>
          <a:xfrm rot="16200000">
            <a:off x="8132106" y="4003151"/>
            <a:ext cx="1231060" cy="109473"/>
          </a:xfrm>
          <a:prstGeom prst="rect">
            <a:avLst/>
          </a:prstGeom>
          <a:solidFill>
            <a:srgbClr val="FFFFFF">
              <a:alpha val="8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3" name="Obdélník 72"/>
          <p:cNvSpPr/>
          <p:nvPr/>
        </p:nvSpPr>
        <p:spPr>
          <a:xfrm rot="16200000">
            <a:off x="8438002" y="4002557"/>
            <a:ext cx="1231060" cy="109473"/>
          </a:xfrm>
          <a:prstGeom prst="rect">
            <a:avLst/>
          </a:prstGeom>
          <a:solidFill>
            <a:srgbClr val="FFFFFF">
              <a:alpha val="8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4" name="Obdélník 73"/>
          <p:cNvSpPr/>
          <p:nvPr/>
        </p:nvSpPr>
        <p:spPr>
          <a:xfrm rot="16200000">
            <a:off x="8980889" y="4015306"/>
            <a:ext cx="1231060" cy="91093"/>
          </a:xfrm>
          <a:prstGeom prst="rect">
            <a:avLst/>
          </a:prstGeom>
          <a:solidFill>
            <a:srgbClr val="FFFFFF">
              <a:alpha val="8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5" name="Obdélník 74"/>
          <p:cNvSpPr/>
          <p:nvPr/>
        </p:nvSpPr>
        <p:spPr>
          <a:xfrm rot="16200000">
            <a:off x="9273055" y="3982281"/>
            <a:ext cx="1231060" cy="164258"/>
          </a:xfrm>
          <a:prstGeom prst="rect">
            <a:avLst/>
          </a:prstGeom>
          <a:solidFill>
            <a:srgbClr val="FFFFFF">
              <a:alpha val="8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B5420CA-AEDC-49A3-B28B-CE2118E6C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9" name="Picture 3">
            <a:extLst>
              <a:ext uri="{FF2B5EF4-FFF2-40B4-BE49-F238E27FC236}">
                <a16:creationId xmlns:a16="http://schemas.microsoft.com/office/drawing/2014/main" id="{457AD991-64D0-4F17-9141-2F078B237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481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ovéPole 76"/>
          <p:cNvSpPr txBox="1"/>
          <p:nvPr/>
        </p:nvSpPr>
        <p:spPr>
          <a:xfrm>
            <a:off x="8474616" y="2202476"/>
            <a:ext cx="2428806" cy="2308324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střecha (roh)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střecha (kout)</a:t>
            </a:r>
          </a:p>
          <a:p>
            <a:pPr marL="266700" indent="-266700">
              <a:buAutoNum type="arabicParenR"/>
            </a:pPr>
            <a:r>
              <a:rPr lang="cs-CZ" sz="1200" dirty="0"/>
              <a:t>příčka – střecha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strop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</a:t>
            </a:r>
            <a:r>
              <a:rPr lang="cs-CZ" sz="1200" dirty="0" err="1"/>
              <a:t>obv</a:t>
            </a:r>
            <a:r>
              <a:rPr lang="cs-CZ" sz="1200" dirty="0"/>
              <a:t>. stěna (roh)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</a:t>
            </a:r>
            <a:r>
              <a:rPr lang="cs-CZ" sz="1200" dirty="0" err="1"/>
              <a:t>obv</a:t>
            </a:r>
            <a:r>
              <a:rPr lang="cs-CZ" sz="1200" dirty="0"/>
              <a:t>. stěna (kout)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příčka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balkón. deska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podlaha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okno (svislé ostění)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okno (nadpraží)</a:t>
            </a:r>
          </a:p>
          <a:p>
            <a:pPr marL="266700" indent="-266700">
              <a:buAutoNum type="arabicParenR"/>
            </a:pPr>
            <a:r>
              <a:rPr lang="cs-CZ" sz="1200" dirty="0" err="1"/>
              <a:t>obv</a:t>
            </a:r>
            <a:r>
              <a:rPr lang="cs-CZ" sz="1200" dirty="0"/>
              <a:t>. stěna – okno (parapet)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1588926" y="6356350"/>
            <a:ext cx="401782" cy="312740"/>
          </a:xfrm>
        </p:spPr>
        <p:txBody>
          <a:bodyPr/>
          <a:lstStyle/>
          <a:p>
            <a:pPr>
              <a:defRPr/>
            </a:pPr>
            <a:fld id="{50F0C981-A1DF-47DC-B488-A2849B315DEF}" type="slidenum">
              <a:rPr lang="cs-CZ" smtClean="0"/>
              <a:pPr>
                <a:defRPr/>
              </a:pPr>
              <a:t>56</a:t>
            </a:fld>
            <a:endParaRPr lang="cs-CZ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001BB9DD-7D62-4045-A04D-232DDEAD3396}"/>
              </a:ext>
            </a:extLst>
          </p:cNvPr>
          <p:cNvGrpSpPr>
            <a:grpSpLocks noChangeAspect="1"/>
          </p:cNvGrpSpPr>
          <p:nvPr/>
        </p:nvGrpSpPr>
        <p:grpSpPr>
          <a:xfrm>
            <a:off x="1019177" y="1481959"/>
            <a:ext cx="7139303" cy="3894081"/>
            <a:chOff x="1781177" y="259407"/>
            <a:chExt cx="8755150" cy="4775433"/>
          </a:xfrm>
        </p:grpSpPr>
        <p:sp>
          <p:nvSpPr>
            <p:cNvPr id="17" name="Volný tvar 16"/>
            <p:cNvSpPr/>
            <p:nvPr/>
          </p:nvSpPr>
          <p:spPr>
            <a:xfrm>
              <a:off x="1781177" y="1428751"/>
              <a:ext cx="8753475" cy="3600449"/>
            </a:xfrm>
            <a:custGeom>
              <a:avLst/>
              <a:gdLst>
                <a:gd name="connsiteX0" fmla="*/ 0 w 6524625"/>
                <a:gd name="connsiteY0" fmla="*/ 342900 h 876300"/>
                <a:gd name="connsiteX1" fmla="*/ 4352925 w 6524625"/>
                <a:gd name="connsiteY1" fmla="*/ 876300 h 876300"/>
                <a:gd name="connsiteX2" fmla="*/ 6524625 w 6524625"/>
                <a:gd name="connsiteY2" fmla="*/ 0 h 876300"/>
                <a:gd name="connsiteX0" fmla="*/ 0 w 7219950"/>
                <a:gd name="connsiteY0" fmla="*/ 638175 h 1171575"/>
                <a:gd name="connsiteX1" fmla="*/ 4352925 w 7219950"/>
                <a:gd name="connsiteY1" fmla="*/ 1171575 h 1171575"/>
                <a:gd name="connsiteX2" fmla="*/ 7219950 w 7219950"/>
                <a:gd name="connsiteY2" fmla="*/ 0 h 1171575"/>
                <a:gd name="connsiteX0" fmla="*/ 0 w 8848725"/>
                <a:gd name="connsiteY0" fmla="*/ 428625 h 1171575"/>
                <a:gd name="connsiteX1" fmla="*/ 5981700 w 8848725"/>
                <a:gd name="connsiteY1" fmla="*/ 1171575 h 1171575"/>
                <a:gd name="connsiteX2" fmla="*/ 8848725 w 8848725"/>
                <a:gd name="connsiteY2" fmla="*/ 0 h 1171575"/>
                <a:gd name="connsiteX0" fmla="*/ 0 w 8848725"/>
                <a:gd name="connsiteY0" fmla="*/ 428625 h 1171575"/>
                <a:gd name="connsiteX1" fmla="*/ 104775 w 8848725"/>
                <a:gd name="connsiteY1" fmla="*/ 428626 h 1171575"/>
                <a:gd name="connsiteX2" fmla="*/ 5981700 w 8848725"/>
                <a:gd name="connsiteY2" fmla="*/ 1171575 h 1171575"/>
                <a:gd name="connsiteX3" fmla="*/ 8848725 w 8848725"/>
                <a:gd name="connsiteY3" fmla="*/ 0 h 1171575"/>
                <a:gd name="connsiteX0" fmla="*/ 19050 w 8743950"/>
                <a:gd name="connsiteY0" fmla="*/ 0 h 2000250"/>
                <a:gd name="connsiteX1" fmla="*/ 0 w 8743950"/>
                <a:gd name="connsiteY1" fmla="*/ 1257301 h 2000250"/>
                <a:gd name="connsiteX2" fmla="*/ 5876925 w 8743950"/>
                <a:gd name="connsiteY2" fmla="*/ 2000250 h 2000250"/>
                <a:gd name="connsiteX3" fmla="*/ 8743950 w 8743950"/>
                <a:gd name="connsiteY3" fmla="*/ 828675 h 2000250"/>
                <a:gd name="connsiteX0" fmla="*/ 19050 w 8743950"/>
                <a:gd name="connsiteY0" fmla="*/ 0 h 3733800"/>
                <a:gd name="connsiteX1" fmla="*/ 0 w 8743950"/>
                <a:gd name="connsiteY1" fmla="*/ 2990851 h 3733800"/>
                <a:gd name="connsiteX2" fmla="*/ 5876925 w 8743950"/>
                <a:gd name="connsiteY2" fmla="*/ 3733800 h 3733800"/>
                <a:gd name="connsiteX3" fmla="*/ 8743950 w 8743950"/>
                <a:gd name="connsiteY3" fmla="*/ 2562225 h 3733800"/>
                <a:gd name="connsiteX0" fmla="*/ 0 w 8753475"/>
                <a:gd name="connsiteY0" fmla="*/ 0 h 3733800"/>
                <a:gd name="connsiteX1" fmla="*/ 9525 w 8753475"/>
                <a:gd name="connsiteY1" fmla="*/ 2990851 h 3733800"/>
                <a:gd name="connsiteX2" fmla="*/ 5886450 w 8753475"/>
                <a:gd name="connsiteY2" fmla="*/ 3733800 h 3733800"/>
                <a:gd name="connsiteX3" fmla="*/ 8753475 w 8753475"/>
                <a:gd name="connsiteY3" fmla="*/ 2562225 h 3733800"/>
                <a:gd name="connsiteX0" fmla="*/ 0 w 8753475"/>
                <a:gd name="connsiteY0" fmla="*/ 0 h 3733800"/>
                <a:gd name="connsiteX1" fmla="*/ 9525 w 8753475"/>
                <a:gd name="connsiteY1" fmla="*/ 133351 h 3733800"/>
                <a:gd name="connsiteX2" fmla="*/ 9525 w 8753475"/>
                <a:gd name="connsiteY2" fmla="*/ 2990851 h 3733800"/>
                <a:gd name="connsiteX3" fmla="*/ 5886450 w 8753475"/>
                <a:gd name="connsiteY3" fmla="*/ 3733800 h 3733800"/>
                <a:gd name="connsiteX4" fmla="*/ 8753475 w 8753475"/>
                <a:gd name="connsiteY4" fmla="*/ 2562225 h 3733800"/>
                <a:gd name="connsiteX0" fmla="*/ 4381500 w 8743950"/>
                <a:gd name="connsiteY0" fmla="*/ 9524 h 3600449"/>
                <a:gd name="connsiteX1" fmla="*/ 0 w 8743950"/>
                <a:gd name="connsiteY1" fmla="*/ 0 h 3600449"/>
                <a:gd name="connsiteX2" fmla="*/ 0 w 8743950"/>
                <a:gd name="connsiteY2" fmla="*/ 2857500 h 3600449"/>
                <a:gd name="connsiteX3" fmla="*/ 5876925 w 8743950"/>
                <a:gd name="connsiteY3" fmla="*/ 3600449 h 3600449"/>
                <a:gd name="connsiteX4" fmla="*/ 8743950 w 8743950"/>
                <a:gd name="connsiteY4" fmla="*/ 2428874 h 3600449"/>
                <a:gd name="connsiteX0" fmla="*/ 8667750 w 8743950"/>
                <a:gd name="connsiteY0" fmla="*/ 38099 h 3600449"/>
                <a:gd name="connsiteX1" fmla="*/ 0 w 8743950"/>
                <a:gd name="connsiteY1" fmla="*/ 0 h 3600449"/>
                <a:gd name="connsiteX2" fmla="*/ 0 w 8743950"/>
                <a:gd name="connsiteY2" fmla="*/ 2857500 h 3600449"/>
                <a:gd name="connsiteX3" fmla="*/ 5876925 w 8743950"/>
                <a:gd name="connsiteY3" fmla="*/ 3600449 h 3600449"/>
                <a:gd name="connsiteX4" fmla="*/ 8743950 w 8743950"/>
                <a:gd name="connsiteY4" fmla="*/ 2428874 h 3600449"/>
                <a:gd name="connsiteX0" fmla="*/ 8667750 w 8743950"/>
                <a:gd name="connsiteY0" fmla="*/ 9524 h 3600449"/>
                <a:gd name="connsiteX1" fmla="*/ 0 w 8743950"/>
                <a:gd name="connsiteY1" fmla="*/ 0 h 3600449"/>
                <a:gd name="connsiteX2" fmla="*/ 0 w 8743950"/>
                <a:gd name="connsiteY2" fmla="*/ 2857500 h 3600449"/>
                <a:gd name="connsiteX3" fmla="*/ 5876925 w 8743950"/>
                <a:gd name="connsiteY3" fmla="*/ 3600449 h 3600449"/>
                <a:gd name="connsiteX4" fmla="*/ 8743950 w 8743950"/>
                <a:gd name="connsiteY4" fmla="*/ 2428874 h 3600449"/>
                <a:gd name="connsiteX0" fmla="*/ 8667750 w 8743950"/>
                <a:gd name="connsiteY0" fmla="*/ 9524 h 3600449"/>
                <a:gd name="connsiteX1" fmla="*/ 8543924 w 8743950"/>
                <a:gd name="connsiteY1" fmla="*/ 9525 h 3600449"/>
                <a:gd name="connsiteX2" fmla="*/ 0 w 8743950"/>
                <a:gd name="connsiteY2" fmla="*/ 0 h 3600449"/>
                <a:gd name="connsiteX3" fmla="*/ 0 w 8743950"/>
                <a:gd name="connsiteY3" fmla="*/ 2857500 h 3600449"/>
                <a:gd name="connsiteX4" fmla="*/ 5876925 w 8743950"/>
                <a:gd name="connsiteY4" fmla="*/ 3600449 h 3600449"/>
                <a:gd name="connsiteX5" fmla="*/ 8743950 w 8743950"/>
                <a:gd name="connsiteY5" fmla="*/ 2428874 h 3600449"/>
                <a:gd name="connsiteX0" fmla="*/ 8743950 w 8743950"/>
                <a:gd name="connsiteY0" fmla="*/ 2476499 h 3600449"/>
                <a:gd name="connsiteX1" fmla="*/ 8543924 w 8743950"/>
                <a:gd name="connsiteY1" fmla="*/ 9525 h 3600449"/>
                <a:gd name="connsiteX2" fmla="*/ 0 w 8743950"/>
                <a:gd name="connsiteY2" fmla="*/ 0 h 3600449"/>
                <a:gd name="connsiteX3" fmla="*/ 0 w 8743950"/>
                <a:gd name="connsiteY3" fmla="*/ 2857500 h 3600449"/>
                <a:gd name="connsiteX4" fmla="*/ 5876925 w 8743950"/>
                <a:gd name="connsiteY4" fmla="*/ 3600449 h 3600449"/>
                <a:gd name="connsiteX5" fmla="*/ 8743950 w 8743950"/>
                <a:gd name="connsiteY5" fmla="*/ 2428874 h 3600449"/>
                <a:gd name="connsiteX0" fmla="*/ 8743950 w 8743950"/>
                <a:gd name="connsiteY0" fmla="*/ 2476499 h 3600449"/>
                <a:gd name="connsiteX1" fmla="*/ 8543924 w 8743950"/>
                <a:gd name="connsiteY1" fmla="*/ 9525 h 3600449"/>
                <a:gd name="connsiteX2" fmla="*/ 0 w 8743950"/>
                <a:gd name="connsiteY2" fmla="*/ 0 h 3600449"/>
                <a:gd name="connsiteX3" fmla="*/ 0 w 8743950"/>
                <a:gd name="connsiteY3" fmla="*/ 2857500 h 3600449"/>
                <a:gd name="connsiteX4" fmla="*/ 5876925 w 8743950"/>
                <a:gd name="connsiteY4" fmla="*/ 3600449 h 3600449"/>
                <a:gd name="connsiteX5" fmla="*/ 8743950 w 8743950"/>
                <a:gd name="connsiteY5" fmla="*/ 2428874 h 3600449"/>
                <a:gd name="connsiteX6" fmla="*/ 8743950 w 8743950"/>
                <a:gd name="connsiteY6" fmla="*/ 2476499 h 3600449"/>
                <a:gd name="connsiteX0" fmla="*/ 8743950 w 8743950"/>
                <a:gd name="connsiteY0" fmla="*/ 2428874 h 3600449"/>
                <a:gd name="connsiteX1" fmla="*/ 8543924 w 8743950"/>
                <a:gd name="connsiteY1" fmla="*/ 9525 h 3600449"/>
                <a:gd name="connsiteX2" fmla="*/ 0 w 8743950"/>
                <a:gd name="connsiteY2" fmla="*/ 0 h 3600449"/>
                <a:gd name="connsiteX3" fmla="*/ 0 w 8743950"/>
                <a:gd name="connsiteY3" fmla="*/ 2857500 h 3600449"/>
                <a:gd name="connsiteX4" fmla="*/ 5876925 w 8743950"/>
                <a:gd name="connsiteY4" fmla="*/ 3600449 h 3600449"/>
                <a:gd name="connsiteX5" fmla="*/ 8743950 w 8743950"/>
                <a:gd name="connsiteY5" fmla="*/ 2428874 h 3600449"/>
                <a:gd name="connsiteX0" fmla="*/ 8743950 w 8743950"/>
                <a:gd name="connsiteY0" fmla="*/ 2428874 h 3600449"/>
                <a:gd name="connsiteX1" fmla="*/ 8743949 w 8743950"/>
                <a:gd name="connsiteY1" fmla="*/ 0 h 3600449"/>
                <a:gd name="connsiteX2" fmla="*/ 0 w 8743950"/>
                <a:gd name="connsiteY2" fmla="*/ 0 h 3600449"/>
                <a:gd name="connsiteX3" fmla="*/ 0 w 8743950"/>
                <a:gd name="connsiteY3" fmla="*/ 2857500 h 3600449"/>
                <a:gd name="connsiteX4" fmla="*/ 5876925 w 8743950"/>
                <a:gd name="connsiteY4" fmla="*/ 3600449 h 3600449"/>
                <a:gd name="connsiteX5" fmla="*/ 8743950 w 8743950"/>
                <a:gd name="connsiteY5" fmla="*/ 2428874 h 3600449"/>
                <a:gd name="connsiteX0" fmla="*/ 8772525 w 8772525"/>
                <a:gd name="connsiteY0" fmla="*/ 2428874 h 3600449"/>
                <a:gd name="connsiteX1" fmla="*/ 8772524 w 8772525"/>
                <a:gd name="connsiteY1" fmla="*/ 0 h 3600449"/>
                <a:gd name="connsiteX2" fmla="*/ 0 w 8772525"/>
                <a:gd name="connsiteY2" fmla="*/ 0 h 3600449"/>
                <a:gd name="connsiteX3" fmla="*/ 28575 w 8772525"/>
                <a:gd name="connsiteY3" fmla="*/ 2857500 h 3600449"/>
                <a:gd name="connsiteX4" fmla="*/ 5905500 w 8772525"/>
                <a:gd name="connsiteY4" fmla="*/ 3600449 h 3600449"/>
                <a:gd name="connsiteX5" fmla="*/ 8772525 w 8772525"/>
                <a:gd name="connsiteY5" fmla="*/ 2428874 h 3600449"/>
                <a:gd name="connsiteX0" fmla="*/ 8763000 w 8763000"/>
                <a:gd name="connsiteY0" fmla="*/ 2428874 h 3600449"/>
                <a:gd name="connsiteX1" fmla="*/ 8762999 w 8763000"/>
                <a:gd name="connsiteY1" fmla="*/ 0 h 3600449"/>
                <a:gd name="connsiteX2" fmla="*/ 0 w 8763000"/>
                <a:gd name="connsiteY2" fmla="*/ 19050 h 3600449"/>
                <a:gd name="connsiteX3" fmla="*/ 19050 w 8763000"/>
                <a:gd name="connsiteY3" fmla="*/ 2857500 h 3600449"/>
                <a:gd name="connsiteX4" fmla="*/ 5895975 w 8763000"/>
                <a:gd name="connsiteY4" fmla="*/ 3600449 h 3600449"/>
                <a:gd name="connsiteX5" fmla="*/ 8763000 w 8763000"/>
                <a:gd name="connsiteY5" fmla="*/ 2428874 h 3600449"/>
                <a:gd name="connsiteX0" fmla="*/ 8753475 w 8753475"/>
                <a:gd name="connsiteY0" fmla="*/ 2428874 h 3600449"/>
                <a:gd name="connsiteX1" fmla="*/ 8753474 w 8753475"/>
                <a:gd name="connsiteY1" fmla="*/ 0 h 3600449"/>
                <a:gd name="connsiteX2" fmla="*/ 0 w 8753475"/>
                <a:gd name="connsiteY2" fmla="*/ 0 h 3600449"/>
                <a:gd name="connsiteX3" fmla="*/ 9525 w 8753475"/>
                <a:gd name="connsiteY3" fmla="*/ 2857500 h 3600449"/>
                <a:gd name="connsiteX4" fmla="*/ 5886450 w 8753475"/>
                <a:gd name="connsiteY4" fmla="*/ 3600449 h 3600449"/>
                <a:gd name="connsiteX5" fmla="*/ 8753475 w 8753475"/>
                <a:gd name="connsiteY5" fmla="*/ 2428874 h 360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53475" h="3600449">
                  <a:moveTo>
                    <a:pt x="8753475" y="2428874"/>
                  </a:moveTo>
                  <a:cubicBezTo>
                    <a:pt x="8753475" y="1619249"/>
                    <a:pt x="8753474" y="809625"/>
                    <a:pt x="8753474" y="0"/>
                  </a:cubicBezTo>
                  <a:lnTo>
                    <a:pt x="0" y="0"/>
                  </a:lnTo>
                  <a:lnTo>
                    <a:pt x="9525" y="2857500"/>
                  </a:lnTo>
                  <a:lnTo>
                    <a:pt x="5886450" y="3600449"/>
                  </a:lnTo>
                  <a:lnTo>
                    <a:pt x="8753475" y="2428874"/>
                  </a:lnTo>
                  <a:close/>
                </a:path>
              </a:pathLst>
            </a:custGeom>
            <a:solidFill>
              <a:srgbClr val="CC9900">
                <a:alpha val="80000"/>
              </a:srgbClr>
            </a:solidFill>
            <a:ln w="1270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" name="Kosoúhelník 3"/>
            <p:cNvSpPr/>
            <p:nvPr/>
          </p:nvSpPr>
          <p:spPr>
            <a:xfrm rot="411511">
              <a:off x="3360273" y="259407"/>
              <a:ext cx="6407601" cy="1124263"/>
            </a:xfrm>
            <a:prstGeom prst="parallelogram">
              <a:avLst>
                <a:gd name="adj" fmla="val 178678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Kosoúhelník 9"/>
            <p:cNvSpPr/>
            <p:nvPr/>
          </p:nvSpPr>
          <p:spPr>
            <a:xfrm rot="20266412">
              <a:off x="7138172" y="1174965"/>
              <a:ext cx="3233740" cy="2230369"/>
            </a:xfrm>
            <a:prstGeom prst="parallelogram">
              <a:avLst>
                <a:gd name="adj" fmla="val 4012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Kosoúhelník 10"/>
            <p:cNvSpPr/>
            <p:nvPr/>
          </p:nvSpPr>
          <p:spPr>
            <a:xfrm rot="11222695" flipH="1">
              <a:off x="3157045" y="1270952"/>
              <a:ext cx="4695393" cy="2382596"/>
            </a:xfrm>
            <a:prstGeom prst="parallelogram">
              <a:avLst>
                <a:gd name="adj" fmla="val 13375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" name="Volný tvar 11"/>
            <p:cNvSpPr/>
            <p:nvPr/>
          </p:nvSpPr>
          <p:spPr>
            <a:xfrm>
              <a:off x="6896100" y="554886"/>
              <a:ext cx="2114550" cy="3286125"/>
            </a:xfrm>
            <a:custGeom>
              <a:avLst/>
              <a:gdLst>
                <a:gd name="connsiteX0" fmla="*/ 2171700 w 2171700"/>
                <a:gd name="connsiteY0" fmla="*/ 0 h 3286125"/>
                <a:gd name="connsiteX1" fmla="*/ 0 w 2171700"/>
                <a:gd name="connsiteY1" fmla="*/ 885825 h 3286125"/>
                <a:gd name="connsiteX2" fmla="*/ 38100 w 2171700"/>
                <a:gd name="connsiteY2" fmla="*/ 3286125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1700" h="3286125">
                  <a:moveTo>
                    <a:pt x="2171700" y="0"/>
                  </a:moveTo>
                  <a:lnTo>
                    <a:pt x="0" y="885825"/>
                  </a:lnTo>
                  <a:lnTo>
                    <a:pt x="38100" y="3286125"/>
                  </a:lnTo>
                </a:path>
              </a:pathLst>
            </a:cu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Kosoúhelník 12"/>
            <p:cNvSpPr/>
            <p:nvPr/>
          </p:nvSpPr>
          <p:spPr>
            <a:xfrm rot="11222695" flipH="1">
              <a:off x="4290801" y="1408617"/>
              <a:ext cx="828892" cy="492144"/>
            </a:xfrm>
            <a:prstGeom prst="parallelogram">
              <a:avLst>
                <a:gd name="adj" fmla="val 1337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Kosoúhelník 13"/>
            <p:cNvSpPr/>
            <p:nvPr/>
          </p:nvSpPr>
          <p:spPr>
            <a:xfrm rot="20266412">
              <a:off x="8299734" y="2145635"/>
              <a:ext cx="808930" cy="487232"/>
            </a:xfrm>
            <a:prstGeom prst="parallelogram">
              <a:avLst>
                <a:gd name="adj" fmla="val 40129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Volný tvar 14"/>
            <p:cNvSpPr/>
            <p:nvPr/>
          </p:nvSpPr>
          <p:spPr>
            <a:xfrm>
              <a:off x="3305176" y="1548660"/>
              <a:ext cx="6524625" cy="876300"/>
            </a:xfrm>
            <a:custGeom>
              <a:avLst/>
              <a:gdLst>
                <a:gd name="connsiteX0" fmla="*/ 0 w 6524625"/>
                <a:gd name="connsiteY0" fmla="*/ 342900 h 876300"/>
                <a:gd name="connsiteX1" fmla="*/ 4352925 w 6524625"/>
                <a:gd name="connsiteY1" fmla="*/ 876300 h 876300"/>
                <a:gd name="connsiteX2" fmla="*/ 6524625 w 6524625"/>
                <a:gd name="connsiteY2" fmla="*/ 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24625" h="876300">
                  <a:moveTo>
                    <a:pt x="0" y="342900"/>
                  </a:moveTo>
                  <a:lnTo>
                    <a:pt x="4352925" y="876300"/>
                  </a:lnTo>
                  <a:lnTo>
                    <a:pt x="6524625" y="0"/>
                  </a:lnTo>
                </a:path>
              </a:pathLst>
            </a:cu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Volný tvar 15"/>
            <p:cNvSpPr/>
            <p:nvPr/>
          </p:nvSpPr>
          <p:spPr>
            <a:xfrm>
              <a:off x="3314701" y="2314575"/>
              <a:ext cx="6524625" cy="876300"/>
            </a:xfrm>
            <a:custGeom>
              <a:avLst/>
              <a:gdLst>
                <a:gd name="connsiteX0" fmla="*/ 0 w 6524625"/>
                <a:gd name="connsiteY0" fmla="*/ 342900 h 876300"/>
                <a:gd name="connsiteX1" fmla="*/ 4352925 w 6524625"/>
                <a:gd name="connsiteY1" fmla="*/ 876300 h 876300"/>
                <a:gd name="connsiteX2" fmla="*/ 6524625 w 6524625"/>
                <a:gd name="connsiteY2" fmla="*/ 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24625" h="876300">
                  <a:moveTo>
                    <a:pt x="0" y="342900"/>
                  </a:moveTo>
                  <a:lnTo>
                    <a:pt x="4352925" y="876300"/>
                  </a:lnTo>
                  <a:lnTo>
                    <a:pt x="6524625" y="0"/>
                  </a:lnTo>
                </a:path>
              </a:pathLst>
            </a:cu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" name="Kosoúhelník 4"/>
            <p:cNvSpPr/>
            <p:nvPr/>
          </p:nvSpPr>
          <p:spPr>
            <a:xfrm rot="411511">
              <a:off x="2724506" y="2035511"/>
              <a:ext cx="3406077" cy="613637"/>
            </a:xfrm>
            <a:prstGeom prst="parallelogram">
              <a:avLst>
                <a:gd name="adj" fmla="val 151357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 rot="11222695" flipH="1">
              <a:off x="2594692" y="2601798"/>
              <a:ext cx="2674257" cy="1480791"/>
            </a:xfrm>
            <a:prstGeom prst="parallelogram">
              <a:avLst>
                <a:gd name="adj" fmla="val 13375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Kosoúhelník 7"/>
            <p:cNvSpPr/>
            <p:nvPr/>
          </p:nvSpPr>
          <p:spPr>
            <a:xfrm rot="9238089">
              <a:off x="4783580" y="2569395"/>
              <a:ext cx="1734873" cy="1354660"/>
            </a:xfrm>
            <a:prstGeom prst="parallelogram">
              <a:avLst>
                <a:gd name="adj" fmla="val 47463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Volný tvar 8"/>
            <p:cNvSpPr/>
            <p:nvPr/>
          </p:nvSpPr>
          <p:spPr>
            <a:xfrm>
              <a:off x="2093280" y="3011596"/>
              <a:ext cx="4716570" cy="733425"/>
            </a:xfrm>
            <a:custGeom>
              <a:avLst/>
              <a:gdLst>
                <a:gd name="connsiteX0" fmla="*/ 600075 w 4705350"/>
                <a:gd name="connsiteY0" fmla="*/ 28575 h 733425"/>
                <a:gd name="connsiteX1" fmla="*/ 0 w 4705350"/>
                <a:gd name="connsiteY1" fmla="*/ 342900 h 733425"/>
                <a:gd name="connsiteX2" fmla="*/ 3409950 w 4705350"/>
                <a:gd name="connsiteY2" fmla="*/ 733425 h 733425"/>
                <a:gd name="connsiteX3" fmla="*/ 4705350 w 4705350"/>
                <a:gd name="connsiteY3" fmla="*/ 95250 h 733425"/>
                <a:gd name="connsiteX4" fmla="*/ 4076700 w 4705350"/>
                <a:gd name="connsiteY4" fmla="*/ 0 h 733425"/>
                <a:gd name="connsiteX5" fmla="*/ 3076575 w 4705350"/>
                <a:gd name="connsiteY5" fmla="*/ 495300 h 733425"/>
                <a:gd name="connsiteX6" fmla="*/ 609600 w 4705350"/>
                <a:gd name="connsiteY6" fmla="*/ 209550 h 733425"/>
                <a:gd name="connsiteX7" fmla="*/ 600075 w 4705350"/>
                <a:gd name="connsiteY7" fmla="*/ 28575 h 733425"/>
                <a:gd name="connsiteX0" fmla="*/ 600075 w 4716570"/>
                <a:gd name="connsiteY0" fmla="*/ 28575 h 733425"/>
                <a:gd name="connsiteX1" fmla="*/ 0 w 4716570"/>
                <a:gd name="connsiteY1" fmla="*/ 342900 h 733425"/>
                <a:gd name="connsiteX2" fmla="*/ 3409950 w 4716570"/>
                <a:gd name="connsiteY2" fmla="*/ 733425 h 733425"/>
                <a:gd name="connsiteX3" fmla="*/ 4716570 w 4716570"/>
                <a:gd name="connsiteY3" fmla="*/ 72810 h 733425"/>
                <a:gd name="connsiteX4" fmla="*/ 4076700 w 4716570"/>
                <a:gd name="connsiteY4" fmla="*/ 0 h 733425"/>
                <a:gd name="connsiteX5" fmla="*/ 3076575 w 4716570"/>
                <a:gd name="connsiteY5" fmla="*/ 495300 h 733425"/>
                <a:gd name="connsiteX6" fmla="*/ 609600 w 4716570"/>
                <a:gd name="connsiteY6" fmla="*/ 209550 h 733425"/>
                <a:gd name="connsiteX7" fmla="*/ 600075 w 4716570"/>
                <a:gd name="connsiteY7" fmla="*/ 28575 h 733425"/>
                <a:gd name="connsiteX0" fmla="*/ 610666 w 4716570"/>
                <a:gd name="connsiteY0" fmla="*/ 25045 h 733425"/>
                <a:gd name="connsiteX1" fmla="*/ 0 w 4716570"/>
                <a:gd name="connsiteY1" fmla="*/ 342900 h 733425"/>
                <a:gd name="connsiteX2" fmla="*/ 3409950 w 4716570"/>
                <a:gd name="connsiteY2" fmla="*/ 733425 h 733425"/>
                <a:gd name="connsiteX3" fmla="*/ 4716570 w 4716570"/>
                <a:gd name="connsiteY3" fmla="*/ 72810 h 733425"/>
                <a:gd name="connsiteX4" fmla="*/ 4076700 w 4716570"/>
                <a:gd name="connsiteY4" fmla="*/ 0 h 733425"/>
                <a:gd name="connsiteX5" fmla="*/ 3076575 w 4716570"/>
                <a:gd name="connsiteY5" fmla="*/ 495300 h 733425"/>
                <a:gd name="connsiteX6" fmla="*/ 609600 w 4716570"/>
                <a:gd name="connsiteY6" fmla="*/ 209550 h 733425"/>
                <a:gd name="connsiteX7" fmla="*/ 610666 w 4716570"/>
                <a:gd name="connsiteY7" fmla="*/ 2504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16570" h="733425">
                  <a:moveTo>
                    <a:pt x="610666" y="25045"/>
                  </a:moveTo>
                  <a:lnTo>
                    <a:pt x="0" y="342900"/>
                  </a:lnTo>
                  <a:lnTo>
                    <a:pt x="3409950" y="733425"/>
                  </a:lnTo>
                  <a:lnTo>
                    <a:pt x="4716570" y="72810"/>
                  </a:lnTo>
                  <a:lnTo>
                    <a:pt x="4076700" y="0"/>
                  </a:lnTo>
                  <a:lnTo>
                    <a:pt x="3076575" y="495300"/>
                  </a:lnTo>
                  <a:lnTo>
                    <a:pt x="609600" y="209550"/>
                  </a:lnTo>
                  <a:cubicBezTo>
                    <a:pt x="609955" y="148048"/>
                    <a:pt x="610311" y="86547"/>
                    <a:pt x="610666" y="250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9" name="Přímá spojovací čára 18"/>
            <p:cNvCxnSpPr/>
            <p:nvPr/>
          </p:nvCxnSpPr>
          <p:spPr>
            <a:xfrm flipH="1" flipV="1">
              <a:off x="9010651" y="2933700"/>
              <a:ext cx="790575" cy="952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Volný tvar 21"/>
            <p:cNvSpPr/>
            <p:nvPr/>
          </p:nvSpPr>
          <p:spPr>
            <a:xfrm>
              <a:off x="1787348" y="3857093"/>
              <a:ext cx="8748979" cy="1177747"/>
            </a:xfrm>
            <a:custGeom>
              <a:avLst/>
              <a:gdLst>
                <a:gd name="connsiteX0" fmla="*/ 0 w 8748979"/>
                <a:gd name="connsiteY0" fmla="*/ 424281 h 1177747"/>
                <a:gd name="connsiteX1" fmla="*/ 5888736 w 8748979"/>
                <a:gd name="connsiteY1" fmla="*/ 1177747 h 1177747"/>
                <a:gd name="connsiteX2" fmla="*/ 8748979 w 8748979"/>
                <a:gd name="connsiteY2" fmla="*/ 0 h 117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748979" h="1177747">
                  <a:moveTo>
                    <a:pt x="0" y="424281"/>
                  </a:moveTo>
                  <a:lnTo>
                    <a:pt x="5888736" y="1177747"/>
                  </a:lnTo>
                  <a:lnTo>
                    <a:pt x="8748979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4" name="Přímá spojovací čára 23"/>
            <p:cNvCxnSpPr/>
            <p:nvPr/>
          </p:nvCxnSpPr>
          <p:spPr>
            <a:xfrm flipH="1" flipV="1">
              <a:off x="7613650" y="990600"/>
              <a:ext cx="508000" cy="50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ovací čára 25"/>
            <p:cNvCxnSpPr/>
            <p:nvPr/>
          </p:nvCxnSpPr>
          <p:spPr>
            <a:xfrm flipH="1" flipV="1">
              <a:off x="7867650" y="1022350"/>
              <a:ext cx="6350" cy="3111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ovací čára 34"/>
            <p:cNvCxnSpPr/>
            <p:nvPr/>
          </p:nvCxnSpPr>
          <p:spPr>
            <a:xfrm flipH="1" flipV="1">
              <a:off x="5626100" y="127000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římá spojovací čára 35"/>
            <p:cNvCxnSpPr/>
            <p:nvPr/>
          </p:nvCxnSpPr>
          <p:spPr>
            <a:xfrm flipV="1">
              <a:off x="5613400" y="1143000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Přímá spojovací čára 41"/>
            <p:cNvCxnSpPr/>
            <p:nvPr/>
          </p:nvCxnSpPr>
          <p:spPr>
            <a:xfrm flipH="1" flipV="1">
              <a:off x="7270750" y="218440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ovací čára 42"/>
            <p:cNvCxnSpPr/>
            <p:nvPr/>
          </p:nvCxnSpPr>
          <p:spPr>
            <a:xfrm flipV="1">
              <a:off x="7277100" y="2241550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Přímá spojovací čára 43"/>
            <p:cNvCxnSpPr/>
            <p:nvPr/>
          </p:nvCxnSpPr>
          <p:spPr>
            <a:xfrm flipH="1" flipV="1">
              <a:off x="7346950" y="2870200"/>
              <a:ext cx="330200" cy="381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ovací čára 45"/>
            <p:cNvCxnSpPr/>
            <p:nvPr/>
          </p:nvCxnSpPr>
          <p:spPr>
            <a:xfrm flipV="1">
              <a:off x="7677150" y="2768600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Přímá spojovací čára 46"/>
            <p:cNvCxnSpPr/>
            <p:nvPr/>
          </p:nvCxnSpPr>
          <p:spPr>
            <a:xfrm flipV="1">
              <a:off x="8839200" y="2203450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Přímá spojovací čára 47"/>
            <p:cNvCxnSpPr/>
            <p:nvPr/>
          </p:nvCxnSpPr>
          <p:spPr>
            <a:xfrm flipH="1" flipV="1">
              <a:off x="4679950" y="120015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Přímá spojovací čára 48"/>
            <p:cNvCxnSpPr/>
            <p:nvPr/>
          </p:nvCxnSpPr>
          <p:spPr>
            <a:xfrm flipH="1" flipV="1">
              <a:off x="4679950" y="167640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Přímá spojovací čára 49"/>
            <p:cNvCxnSpPr/>
            <p:nvPr/>
          </p:nvCxnSpPr>
          <p:spPr>
            <a:xfrm flipH="1" flipV="1">
              <a:off x="5645150" y="180975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Přímá spojovací čára 50"/>
            <p:cNvCxnSpPr/>
            <p:nvPr/>
          </p:nvCxnSpPr>
          <p:spPr>
            <a:xfrm flipV="1">
              <a:off x="5334000" y="2184400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Přímá spojovací čára 51"/>
            <p:cNvCxnSpPr/>
            <p:nvPr/>
          </p:nvCxnSpPr>
          <p:spPr>
            <a:xfrm flipH="1" flipV="1">
              <a:off x="6134100" y="2679700"/>
              <a:ext cx="330200" cy="381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Přímá spojovací čára 52"/>
            <p:cNvCxnSpPr/>
            <p:nvPr/>
          </p:nvCxnSpPr>
          <p:spPr>
            <a:xfrm flipV="1">
              <a:off x="5822950" y="2686050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Přímá spojovací čára 54"/>
            <p:cNvCxnSpPr/>
            <p:nvPr/>
          </p:nvCxnSpPr>
          <p:spPr>
            <a:xfrm flipV="1">
              <a:off x="6934200" y="3254375"/>
              <a:ext cx="317500" cy="1397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římá spojovací čára 55"/>
            <p:cNvCxnSpPr/>
            <p:nvPr/>
          </p:nvCxnSpPr>
          <p:spPr>
            <a:xfrm flipH="1" flipV="1">
              <a:off x="6667500" y="3375025"/>
              <a:ext cx="508000" cy="50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Přímá spojovací čára 56"/>
            <p:cNvCxnSpPr/>
            <p:nvPr/>
          </p:nvCxnSpPr>
          <p:spPr>
            <a:xfrm flipH="1" flipV="1">
              <a:off x="8858250" y="309245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Přímá spojovací čára 57"/>
            <p:cNvCxnSpPr/>
            <p:nvPr/>
          </p:nvCxnSpPr>
          <p:spPr>
            <a:xfrm flipH="1" flipV="1">
              <a:off x="8534400" y="3403600"/>
              <a:ext cx="330200" cy="381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Přímá spojovací čára 60"/>
            <p:cNvCxnSpPr/>
            <p:nvPr/>
          </p:nvCxnSpPr>
          <p:spPr>
            <a:xfrm flipH="1" flipV="1">
              <a:off x="5715000" y="3060700"/>
              <a:ext cx="6350" cy="3619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Přímá spojovací čára 62"/>
            <p:cNvCxnSpPr/>
            <p:nvPr/>
          </p:nvCxnSpPr>
          <p:spPr>
            <a:xfrm flipH="1" flipV="1">
              <a:off x="5467350" y="3213100"/>
              <a:ext cx="508000" cy="50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ovéPole 64"/>
            <p:cNvSpPr txBox="1"/>
            <p:nvPr/>
          </p:nvSpPr>
          <p:spPr>
            <a:xfrm>
              <a:off x="5695950" y="1343025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1</a:t>
              </a:r>
            </a:p>
          </p:txBody>
        </p:sp>
        <p:sp>
          <p:nvSpPr>
            <p:cNvPr id="66" name="TextovéPole 65"/>
            <p:cNvSpPr txBox="1"/>
            <p:nvPr/>
          </p:nvSpPr>
          <p:spPr>
            <a:xfrm>
              <a:off x="5715000" y="1828800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2</a:t>
              </a:r>
            </a:p>
          </p:txBody>
        </p:sp>
        <p:sp>
          <p:nvSpPr>
            <p:cNvPr id="67" name="TextovéPole 66"/>
            <p:cNvSpPr txBox="1"/>
            <p:nvPr/>
          </p:nvSpPr>
          <p:spPr>
            <a:xfrm>
              <a:off x="7686675" y="609600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3</a:t>
              </a:r>
            </a:p>
          </p:txBody>
        </p:sp>
        <p:sp>
          <p:nvSpPr>
            <p:cNvPr id="68" name="TextovéPole 67"/>
            <p:cNvSpPr txBox="1"/>
            <p:nvPr/>
          </p:nvSpPr>
          <p:spPr>
            <a:xfrm>
              <a:off x="6962775" y="1990725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4</a:t>
              </a:r>
            </a:p>
          </p:txBody>
        </p:sp>
        <p:sp>
          <p:nvSpPr>
            <p:cNvPr id="69" name="TextovéPole 68"/>
            <p:cNvSpPr txBox="1"/>
            <p:nvPr/>
          </p:nvSpPr>
          <p:spPr>
            <a:xfrm>
              <a:off x="7362825" y="2486025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5</a:t>
              </a:r>
            </a:p>
          </p:txBody>
        </p:sp>
        <p:sp>
          <p:nvSpPr>
            <p:cNvPr id="70" name="TextovéPole 69"/>
            <p:cNvSpPr txBox="1"/>
            <p:nvPr/>
          </p:nvSpPr>
          <p:spPr>
            <a:xfrm>
              <a:off x="8505825" y="3000375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9</a:t>
              </a:r>
            </a:p>
          </p:txBody>
        </p:sp>
        <p:sp>
          <p:nvSpPr>
            <p:cNvPr id="71" name="TextovéPole 70"/>
            <p:cNvSpPr txBox="1"/>
            <p:nvPr/>
          </p:nvSpPr>
          <p:spPr>
            <a:xfrm>
              <a:off x="6600825" y="3438525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7</a:t>
              </a:r>
            </a:p>
          </p:txBody>
        </p:sp>
        <p:sp>
          <p:nvSpPr>
            <p:cNvPr id="72" name="TextovéPole 71"/>
            <p:cNvSpPr txBox="1"/>
            <p:nvPr/>
          </p:nvSpPr>
          <p:spPr>
            <a:xfrm>
              <a:off x="5362575" y="2819400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8</a:t>
              </a:r>
            </a:p>
          </p:txBody>
        </p:sp>
        <p:sp>
          <p:nvSpPr>
            <p:cNvPr id="73" name="TextovéPole 72"/>
            <p:cNvSpPr txBox="1"/>
            <p:nvPr/>
          </p:nvSpPr>
          <p:spPr>
            <a:xfrm>
              <a:off x="6162675" y="2305050"/>
              <a:ext cx="29848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6</a:t>
              </a:r>
            </a:p>
          </p:txBody>
        </p:sp>
        <p:sp>
          <p:nvSpPr>
            <p:cNvPr id="74" name="TextovéPole 73"/>
            <p:cNvSpPr txBox="1"/>
            <p:nvPr/>
          </p:nvSpPr>
          <p:spPr>
            <a:xfrm>
              <a:off x="9067800" y="2076450"/>
              <a:ext cx="393056" cy="338554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10</a:t>
              </a:r>
            </a:p>
          </p:txBody>
        </p:sp>
        <p:sp>
          <p:nvSpPr>
            <p:cNvPr id="75" name="TextovéPole 74"/>
            <p:cNvSpPr txBox="1"/>
            <p:nvPr/>
          </p:nvSpPr>
          <p:spPr>
            <a:xfrm>
              <a:off x="4181475" y="1171575"/>
              <a:ext cx="400944" cy="338554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11</a:t>
              </a:r>
            </a:p>
          </p:txBody>
        </p:sp>
        <p:sp>
          <p:nvSpPr>
            <p:cNvPr id="76" name="TextovéPole 75"/>
            <p:cNvSpPr txBox="1"/>
            <p:nvPr/>
          </p:nvSpPr>
          <p:spPr>
            <a:xfrm>
              <a:off x="4733925" y="1695450"/>
              <a:ext cx="393056" cy="338554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12</a:t>
              </a:r>
            </a:p>
          </p:txBody>
        </p:sp>
      </p:grpSp>
      <p:sp>
        <p:nvSpPr>
          <p:cNvPr id="78" name="TextovéPole 7"/>
          <p:cNvSpPr txBox="1">
            <a:spLocks noChangeArrowheads="1"/>
          </p:cNvSpPr>
          <p:nvPr/>
        </p:nvSpPr>
        <p:spPr bwMode="auto">
          <a:xfrm>
            <a:off x="668421" y="4925203"/>
            <a:ext cx="3549650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rozmístění běžných tepelných vazeb</a:t>
            </a:r>
          </a:p>
          <a:p>
            <a:pPr algn="ctr"/>
            <a:r>
              <a:rPr lang="cs-CZ" sz="1600" dirty="0"/>
              <a:t>(ČSN EN ISO 10211)</a:t>
            </a:r>
          </a:p>
        </p:txBody>
      </p:sp>
      <p:pic>
        <p:nvPicPr>
          <p:cNvPr id="5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18AF14D-A438-4726-BA4D-280C5A0AB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9" name="Picture 3">
            <a:extLst>
              <a:ext uri="{FF2B5EF4-FFF2-40B4-BE49-F238E27FC236}">
                <a16:creationId xmlns:a16="http://schemas.microsoft.com/office/drawing/2014/main" id="{C1FD4354-ED06-4FE6-B9AA-AFD6F19D4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971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76876-BE40-431D-B5D8-51332A0F8B20}" type="slidenum">
              <a:rPr lang="cs-CZ" smtClean="0"/>
              <a:pPr>
                <a:defRPr/>
              </a:pPr>
              <a:t>57</a:t>
            </a:fld>
            <a:endParaRPr lang="cs-CZ"/>
          </a:p>
        </p:txBody>
      </p:sp>
      <p:sp>
        <p:nvSpPr>
          <p:cNvPr id="8195" name="TextovéPole 2"/>
          <p:cNvSpPr txBox="1">
            <a:spLocks noChangeArrowheads="1"/>
          </p:cNvSpPr>
          <p:nvPr/>
        </p:nvSpPr>
        <p:spPr bwMode="auto">
          <a:xfrm>
            <a:off x="501666" y="1095614"/>
            <a:ext cx="842962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Podle tvaru </a:t>
            </a:r>
            <a:r>
              <a:rPr lang="cs-CZ" sz="1600" dirty="0"/>
              <a:t>můžeme tepelné mosty / vazby rozdělit na: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lineární</a:t>
            </a:r>
            <a:r>
              <a:rPr lang="cs-CZ" sz="1600" dirty="0"/>
              <a:t>, (např. rošt v tepelné izolaci)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bodové</a:t>
            </a:r>
            <a:r>
              <a:rPr lang="cs-CZ" sz="1600" dirty="0"/>
              <a:t> (např. ocelová kotevní hmoždinka vnějšího zateplení)</a:t>
            </a:r>
          </a:p>
        </p:txBody>
      </p:sp>
      <p:sp>
        <p:nvSpPr>
          <p:cNvPr id="18" name="TextovéPole 22"/>
          <p:cNvSpPr txBox="1">
            <a:spLocks noChangeArrowheads="1"/>
          </p:cNvSpPr>
          <p:nvPr/>
        </p:nvSpPr>
        <p:spPr bwMode="auto">
          <a:xfrm>
            <a:off x="5286730" y="2177762"/>
            <a:ext cx="2214563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lineární tepelné mosty</a:t>
            </a:r>
          </a:p>
        </p:txBody>
      </p:sp>
      <p:sp>
        <p:nvSpPr>
          <p:cNvPr id="19" name="TextovéPole 23"/>
          <p:cNvSpPr txBox="1">
            <a:spLocks noChangeArrowheads="1"/>
          </p:cNvSpPr>
          <p:nvPr/>
        </p:nvSpPr>
        <p:spPr bwMode="auto">
          <a:xfrm>
            <a:off x="1542664" y="3348587"/>
            <a:ext cx="140017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ideální výsek konstrukce</a:t>
            </a:r>
          </a:p>
        </p:txBody>
      </p:sp>
      <p:sp>
        <p:nvSpPr>
          <p:cNvPr id="26" name="TextovéPole 23"/>
          <p:cNvSpPr txBox="1">
            <a:spLocks noChangeArrowheads="1"/>
          </p:cNvSpPr>
          <p:nvPr/>
        </p:nvSpPr>
        <p:spPr bwMode="auto">
          <a:xfrm>
            <a:off x="3452813" y="5357813"/>
            <a:ext cx="2714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/>
              <a:t>dřevěný stěnový panel</a:t>
            </a:r>
          </a:p>
        </p:txBody>
      </p:sp>
      <p:sp>
        <p:nvSpPr>
          <p:cNvPr id="86" name="TextovéPole 22"/>
          <p:cNvSpPr txBox="1">
            <a:spLocks noChangeArrowheads="1"/>
          </p:cNvSpPr>
          <p:nvPr/>
        </p:nvSpPr>
        <p:spPr bwMode="auto">
          <a:xfrm>
            <a:off x="8555636" y="4886703"/>
            <a:ext cx="2214563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bodový tepelný most</a:t>
            </a: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9EE533E0-5765-4EF1-A2D7-62ED0142539D}"/>
              </a:ext>
            </a:extLst>
          </p:cNvPr>
          <p:cNvGrpSpPr>
            <a:grpSpLocks noChangeAspect="1"/>
          </p:cNvGrpSpPr>
          <p:nvPr/>
        </p:nvGrpSpPr>
        <p:grpSpPr>
          <a:xfrm>
            <a:off x="2962277" y="2232223"/>
            <a:ext cx="5456510" cy="3082728"/>
            <a:chOff x="2962276" y="1491554"/>
            <a:chExt cx="6767513" cy="3823397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43120" y="1491554"/>
              <a:ext cx="2151522" cy="82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bdélník 8"/>
            <p:cNvSpPr/>
            <p:nvPr/>
          </p:nvSpPr>
          <p:spPr>
            <a:xfrm>
              <a:off x="3028950" y="2386014"/>
              <a:ext cx="3643312" cy="2928937"/>
            </a:xfrm>
            <a:prstGeom prst="rect">
              <a:avLst/>
            </a:prstGeom>
            <a:solidFill>
              <a:srgbClr val="FCF00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3386138" y="2386014"/>
              <a:ext cx="142875" cy="2928937"/>
            </a:xfrm>
            <a:prstGeom prst="rect">
              <a:avLst/>
            </a:prstGeom>
            <a:solidFill>
              <a:srgbClr val="BA76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6243638" y="2386014"/>
              <a:ext cx="142875" cy="2928937"/>
            </a:xfrm>
            <a:prstGeom prst="rect">
              <a:avLst/>
            </a:prstGeom>
            <a:solidFill>
              <a:srgbClr val="BA76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2" name="Obdélník 11"/>
            <p:cNvSpPr/>
            <p:nvPr/>
          </p:nvSpPr>
          <p:spPr>
            <a:xfrm>
              <a:off x="4814888" y="2386014"/>
              <a:ext cx="142875" cy="2928937"/>
            </a:xfrm>
            <a:prstGeom prst="rect">
              <a:avLst/>
            </a:prstGeom>
            <a:solidFill>
              <a:srgbClr val="BA76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3" name="Obdélník 12"/>
            <p:cNvSpPr/>
            <p:nvPr/>
          </p:nvSpPr>
          <p:spPr>
            <a:xfrm rot="5400000">
              <a:off x="5529263" y="2100264"/>
              <a:ext cx="142875" cy="1571625"/>
            </a:xfrm>
            <a:prstGeom prst="rect">
              <a:avLst/>
            </a:prstGeom>
            <a:solidFill>
              <a:srgbClr val="BA76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4" name="Obdélník 13"/>
            <p:cNvSpPr/>
            <p:nvPr/>
          </p:nvSpPr>
          <p:spPr>
            <a:xfrm rot="5400000">
              <a:off x="5529263" y="3314701"/>
              <a:ext cx="142875" cy="1571625"/>
            </a:xfrm>
            <a:prstGeom prst="rect">
              <a:avLst/>
            </a:prstGeom>
            <a:solidFill>
              <a:srgbClr val="BA76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15" name="Přímá spojovací šipka 14"/>
            <p:cNvCxnSpPr/>
            <p:nvPr/>
          </p:nvCxnSpPr>
          <p:spPr>
            <a:xfrm flipH="1">
              <a:off x="3429000" y="1837115"/>
              <a:ext cx="2426784" cy="1525211"/>
            </a:xfrm>
            <a:prstGeom prst="straightConnector1">
              <a:avLst/>
            </a:prstGeom>
            <a:ln w="28575">
              <a:solidFill>
                <a:srgbClr val="704B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ovací šipka 16"/>
            <p:cNvCxnSpPr/>
            <p:nvPr/>
          </p:nvCxnSpPr>
          <p:spPr>
            <a:xfrm>
              <a:off x="5845212" y="1847686"/>
              <a:ext cx="365088" cy="1086015"/>
            </a:xfrm>
            <a:prstGeom prst="straightConnector1">
              <a:avLst/>
            </a:prstGeom>
            <a:ln w="28575">
              <a:solidFill>
                <a:srgbClr val="704B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bdélník 20"/>
            <p:cNvSpPr/>
            <p:nvPr/>
          </p:nvSpPr>
          <p:spPr>
            <a:xfrm>
              <a:off x="4957763" y="2957513"/>
              <a:ext cx="1285875" cy="1071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22" name="Přímá spojovací šipka 21"/>
            <p:cNvCxnSpPr/>
            <p:nvPr/>
          </p:nvCxnSpPr>
          <p:spPr>
            <a:xfrm flipH="1">
              <a:off x="4857750" y="1837114"/>
              <a:ext cx="1003318" cy="1820486"/>
            </a:xfrm>
            <a:prstGeom prst="straightConnector1">
              <a:avLst/>
            </a:prstGeom>
            <a:ln w="28575">
              <a:solidFill>
                <a:srgbClr val="704B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římá spojovací šipka 22"/>
            <p:cNvCxnSpPr/>
            <p:nvPr/>
          </p:nvCxnSpPr>
          <p:spPr>
            <a:xfrm flipH="1">
              <a:off x="4876803" y="1842400"/>
              <a:ext cx="973694" cy="81651"/>
            </a:xfrm>
            <a:prstGeom prst="straightConnector1">
              <a:avLst/>
            </a:prstGeom>
            <a:ln w="28575">
              <a:solidFill>
                <a:srgbClr val="704B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římá spojovací šipka 23"/>
            <p:cNvCxnSpPr/>
            <p:nvPr/>
          </p:nvCxnSpPr>
          <p:spPr>
            <a:xfrm flipH="1">
              <a:off x="5438776" y="1847685"/>
              <a:ext cx="406436" cy="2314740"/>
            </a:xfrm>
            <a:prstGeom prst="straightConnector1">
              <a:avLst/>
            </a:prstGeom>
            <a:ln w="28575">
              <a:solidFill>
                <a:srgbClr val="704B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ovací šipka 15"/>
            <p:cNvCxnSpPr/>
            <p:nvPr/>
          </p:nvCxnSpPr>
          <p:spPr>
            <a:xfrm>
              <a:off x="5845213" y="1831828"/>
              <a:ext cx="469863" cy="3311672"/>
            </a:xfrm>
            <a:prstGeom prst="straightConnector1">
              <a:avLst/>
            </a:prstGeom>
            <a:ln w="28575">
              <a:solidFill>
                <a:srgbClr val="704B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Přímá spojovací šipka 53"/>
            <p:cNvCxnSpPr/>
            <p:nvPr/>
          </p:nvCxnSpPr>
          <p:spPr>
            <a:xfrm flipV="1">
              <a:off x="2971800" y="1971678"/>
              <a:ext cx="1104900" cy="1323973"/>
            </a:xfrm>
            <a:prstGeom prst="straightConnector1">
              <a:avLst/>
            </a:prstGeom>
            <a:ln w="28575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Přímá spojovací šipka 56"/>
            <p:cNvCxnSpPr/>
            <p:nvPr/>
          </p:nvCxnSpPr>
          <p:spPr>
            <a:xfrm>
              <a:off x="2962276" y="3295651"/>
              <a:ext cx="885825" cy="1228725"/>
            </a:xfrm>
            <a:prstGeom prst="straightConnector1">
              <a:avLst/>
            </a:prstGeom>
            <a:ln w="28575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Přímá spojovací šipka 65"/>
            <p:cNvCxnSpPr/>
            <p:nvPr/>
          </p:nvCxnSpPr>
          <p:spPr>
            <a:xfrm>
              <a:off x="2962276" y="3305176"/>
              <a:ext cx="2505075" cy="1438275"/>
            </a:xfrm>
            <a:prstGeom prst="straightConnector1">
              <a:avLst/>
            </a:prstGeom>
            <a:ln w="28575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Přímá spojovací čára 71"/>
            <p:cNvCxnSpPr/>
            <p:nvPr/>
          </p:nvCxnSpPr>
          <p:spPr>
            <a:xfrm flipV="1">
              <a:off x="4095475" y="1569809"/>
              <a:ext cx="0" cy="660695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bdélník 75"/>
            <p:cNvSpPr/>
            <p:nvPr/>
          </p:nvSpPr>
          <p:spPr>
            <a:xfrm>
              <a:off x="8648700" y="2371726"/>
              <a:ext cx="647700" cy="29241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7" name="Obdélník 76"/>
            <p:cNvSpPr/>
            <p:nvPr/>
          </p:nvSpPr>
          <p:spPr>
            <a:xfrm>
              <a:off x="9315450" y="2371726"/>
              <a:ext cx="390525" cy="2924175"/>
            </a:xfrm>
            <a:prstGeom prst="rect">
              <a:avLst/>
            </a:prstGeom>
            <a:solidFill>
              <a:srgbClr val="FCF004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8" name="Obdélník 77"/>
            <p:cNvSpPr/>
            <p:nvPr/>
          </p:nvSpPr>
          <p:spPr>
            <a:xfrm>
              <a:off x="8953501" y="3238778"/>
              <a:ext cx="683347" cy="8544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9" name="Obdélník 78"/>
            <p:cNvSpPr/>
            <p:nvPr/>
          </p:nvSpPr>
          <p:spPr>
            <a:xfrm>
              <a:off x="9640876" y="3020026"/>
              <a:ext cx="88913" cy="5185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7" name="TextovéPole 23"/>
            <p:cNvSpPr txBox="1">
              <a:spLocks noChangeArrowheads="1"/>
            </p:cNvSpPr>
            <p:nvPr/>
          </p:nvSpPr>
          <p:spPr bwMode="auto">
            <a:xfrm>
              <a:off x="8667751" y="4491039"/>
              <a:ext cx="619125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400" dirty="0"/>
                <a:t>stěna</a:t>
              </a:r>
            </a:p>
          </p:txBody>
        </p:sp>
        <p:sp>
          <p:nvSpPr>
            <p:cNvPr id="88" name="TextovéPole 23"/>
            <p:cNvSpPr txBox="1">
              <a:spLocks noChangeArrowheads="1"/>
            </p:cNvSpPr>
            <p:nvPr/>
          </p:nvSpPr>
          <p:spPr bwMode="auto">
            <a:xfrm rot="16200000">
              <a:off x="8769765" y="4348878"/>
              <a:ext cx="147637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cs-CZ" sz="1000" dirty="0"/>
                <a:t>tepelná izolace</a:t>
              </a:r>
            </a:p>
          </p:txBody>
        </p:sp>
      </p:grpSp>
      <p:sp>
        <p:nvSpPr>
          <p:cNvPr id="89" name="TextovéPole 23"/>
          <p:cNvSpPr txBox="1">
            <a:spLocks noChangeArrowheads="1"/>
          </p:cNvSpPr>
          <p:nvPr/>
        </p:nvSpPr>
        <p:spPr bwMode="auto">
          <a:xfrm>
            <a:off x="8339516" y="3586759"/>
            <a:ext cx="8028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000" dirty="0"/>
              <a:t>hmoždinka</a:t>
            </a:r>
          </a:p>
        </p:txBody>
      </p:sp>
      <p:pic>
        <p:nvPicPr>
          <p:cNvPr id="3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BE3BCF8-7137-4B72-99DF-250B2F3BE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B216C27B-983B-4209-85F8-A19F9B38A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3878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2B8542-CCBF-4B2F-BAAC-2D0066C20D3B}" type="slidenum">
              <a:rPr lang="cs-CZ" smtClean="0"/>
              <a:pPr>
                <a:defRPr/>
              </a:pPr>
              <a:t>58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698091" y="1481586"/>
            <a:ext cx="10890835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Nejčastěji se tepelné mosty a tepelné vazby vyskytují v těchto konstrukčních uzlech: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všechny vazby</a:t>
            </a:r>
            <a:r>
              <a:rPr lang="cs-CZ" sz="1600" dirty="0"/>
              <a:t> (styky) mezi konstrukcemi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geometrická změna konstrukce</a:t>
            </a:r>
            <a:r>
              <a:rPr lang="cs-CZ" sz="1600" dirty="0"/>
              <a:t> (roh, kout, uskočení, zalomení)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nosné trámové konstrukce</a:t>
            </a:r>
            <a:r>
              <a:rPr lang="cs-CZ" sz="1600" dirty="0"/>
              <a:t> střech a lehkých dřevěných stěn (krokve, nosný skelet u dřevostaveb, nosné rošty izolačních vrstev apod.)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místa vyložení konzolovitých konstrukcí</a:t>
            </a:r>
            <a:r>
              <a:rPr lang="cs-CZ" sz="1600" dirty="0"/>
              <a:t> (balkónové desky, stříšky apod.)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výztuže a kotvení</a:t>
            </a:r>
            <a:r>
              <a:rPr lang="cs-CZ" sz="1600" dirty="0"/>
              <a:t> v konstrukcích (kotvení tepelné izolace, přichycení stínících prvků apod.)</a:t>
            </a:r>
          </a:p>
        </p:txBody>
      </p:sp>
      <p:pic>
        <p:nvPicPr>
          <p:cNvPr id="21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4ED681F-4269-4674-B5A3-296AE6B50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326E21EC-271A-4AD5-BD70-CD486A269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900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46F44-BABB-4E1D-807D-387D2E158715}" type="slidenum">
              <a:rPr lang="cs-CZ" smtClean="0"/>
              <a:pPr>
                <a:defRPr/>
              </a:pPr>
              <a:t>59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576840" y="1571081"/>
            <a:ext cx="11038320" cy="2200602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Hlavními zásadami řešení tepelných mostů (vazeb) jsou: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průběžná tepelná izolace</a:t>
            </a:r>
            <a:r>
              <a:rPr lang="cs-CZ" sz="1600" dirty="0"/>
              <a:t> vnějších stavebních konstrukcí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jednoduchý </a:t>
            </a:r>
            <a:r>
              <a:rPr lang="cs-CZ" sz="1600" b="1" i="1" u="sng" dirty="0"/>
              <a:t>kompaktní tvar</a:t>
            </a:r>
            <a:r>
              <a:rPr lang="cs-CZ" sz="1600" dirty="0"/>
              <a:t> domu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přerušení tepelného mostu</a:t>
            </a:r>
            <a:r>
              <a:rPr lang="cs-CZ" sz="1600" dirty="0"/>
              <a:t> u konzolovitě vyložených konstrukcí použitím speciálních izolovaných nosníků nebo výztužnými prvky ze syntetických vláken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u="sng" dirty="0"/>
              <a:t>přerušení ložných spár</a:t>
            </a:r>
            <a:r>
              <a:rPr lang="cs-CZ" sz="1600" dirty="0"/>
              <a:t> u jednovrstvých stěnových konstrukcí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důsledné </a:t>
            </a:r>
            <a:r>
              <a:rPr lang="cs-CZ" sz="1600" b="1" i="1" u="sng" dirty="0"/>
              <a:t>utěsnění konstrukčních spár</a:t>
            </a:r>
            <a:r>
              <a:rPr lang="cs-CZ" sz="1600" dirty="0"/>
              <a:t> mezi konstrukcemi.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26BD151B-B1A7-4C81-BF20-B8C154942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94C10CD3-E46F-4117-AA53-505657931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6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26F9CD2-E039-4897-AA66-4B33718E8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B7420-E3FD-4C73-ABBA-2E2F4B8EEE9A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sp>
        <p:nvSpPr>
          <p:cNvPr id="9219" name="TextovéPole 4"/>
          <p:cNvSpPr txBox="1">
            <a:spLocks noChangeArrowheads="1"/>
          </p:cNvSpPr>
          <p:nvPr/>
        </p:nvSpPr>
        <p:spPr bwMode="auto">
          <a:xfrm>
            <a:off x="1962150" y="1479554"/>
            <a:ext cx="8358188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04975" indent="-1704975"/>
            <a:endParaRPr lang="cs-CZ" sz="1200" dirty="0">
              <a:cs typeface="Arial" charset="0"/>
            </a:endParaRPr>
          </a:p>
          <a:p>
            <a:pPr marL="1704975" indent="-1704975"/>
            <a:r>
              <a:rPr lang="cs-CZ" sz="2400" u="sng" dirty="0"/>
              <a:t>Hustota tepelného toku</a:t>
            </a:r>
            <a:r>
              <a:rPr lang="cs-CZ" sz="2400" dirty="0"/>
              <a:t> </a:t>
            </a:r>
            <a:r>
              <a:rPr lang="cs-CZ" sz="2400" b="1" i="1" dirty="0"/>
              <a:t>q </a:t>
            </a:r>
            <a:r>
              <a:rPr lang="cs-CZ" sz="2400" dirty="0">
                <a:cs typeface="Arial" charset="0"/>
              </a:rPr>
              <a:t>[W/m</a:t>
            </a:r>
            <a:r>
              <a:rPr lang="cs-CZ" sz="2400" baseline="30000" dirty="0">
                <a:cs typeface="Arial" charset="0"/>
              </a:rPr>
              <a:t>2</a:t>
            </a:r>
            <a:r>
              <a:rPr lang="cs-CZ" sz="2400" dirty="0">
                <a:cs typeface="Arial" charset="0"/>
              </a:rPr>
              <a:t>]: </a:t>
            </a:r>
          </a:p>
          <a:p>
            <a:pPr marL="1704975" indent="-1704975"/>
            <a:r>
              <a:rPr lang="cs-CZ" sz="24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Tepelný tok, který projde 1 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 plochy. Je dána podílem tepelného toku a plochou, kterou tento tok prochází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endParaRPr lang="cs-CZ" sz="800" b="1" i="1" dirty="0">
              <a:cs typeface="Arial" charset="0"/>
            </a:endParaRP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endParaRPr lang="cs-CZ" sz="800" b="1" i="1" dirty="0">
              <a:cs typeface="Arial" charset="0"/>
            </a:endParaRP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622416"/>
              </p:ext>
            </p:extLst>
          </p:nvPr>
        </p:nvGraphicFramePr>
        <p:xfrm>
          <a:off x="4667250" y="2786582"/>
          <a:ext cx="711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8" name="Rovnice" r:id="rId4" imgW="711000" imgH="609480" progId="Equation.3">
                  <p:embed/>
                </p:oleObj>
              </mc:Choice>
              <mc:Fallback>
                <p:oleObj name="Rovnice" r:id="rId4" imgW="711000" imgH="609480" progId="Equation.3">
                  <p:embed/>
                  <p:pic>
                    <p:nvPicPr>
                      <p:cNvPr id="2560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2786582"/>
                        <a:ext cx="7112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>
            <a:extLst>
              <a:ext uri="{FF2B5EF4-FFF2-40B4-BE49-F238E27FC236}">
                <a16:creationId xmlns:a16="http://schemas.microsoft.com/office/drawing/2014/main" id="{9F9195EB-47F5-407A-B143-04B4726C9E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848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46F44-BABB-4E1D-807D-387D2E158715}" type="slidenum">
              <a:rPr lang="cs-CZ" smtClean="0"/>
              <a:pPr>
                <a:defRPr/>
              </a:pPr>
              <a:t>60</a:t>
            </a:fld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608104" y="1805277"/>
            <a:ext cx="1097579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Každý tepelný most (vazba) se musí posuzovat </a:t>
            </a:r>
            <a:r>
              <a:rPr lang="cs-CZ" sz="1600" b="1" i="1" dirty="0"/>
              <a:t>ze dvou hledisek </a:t>
            </a:r>
            <a:r>
              <a:rPr lang="cs-CZ" sz="1600" dirty="0"/>
              <a:t>(které však spolu vzájemně souvisí) :</a:t>
            </a:r>
          </a:p>
          <a:p>
            <a:pPr marL="712788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dirty="0"/>
              <a:t>hygienické hledisko</a:t>
            </a:r>
            <a:r>
              <a:rPr lang="cs-CZ" sz="1600" dirty="0"/>
              <a:t> - nízká vnitřní povrchová teplota v místě tepelného mostu může být příčinou růstu plísní a povrchové kondenzace</a:t>
            </a:r>
          </a:p>
          <a:p>
            <a:pPr marL="712788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dirty="0"/>
              <a:t>energetické hledisko</a:t>
            </a:r>
            <a:r>
              <a:rPr lang="cs-CZ" sz="1600" dirty="0"/>
              <a:t> – zvýšený prostup tepla  </a:t>
            </a: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A4DB568-A0D9-481C-BDF0-DA7806D6A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40B0665-8DCD-4492-AF93-98F16D7A3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720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EB53E-043F-4258-A735-9FB0AF792E9D}" type="slidenum">
              <a:rPr lang="cs-CZ" smtClean="0"/>
              <a:pPr>
                <a:defRPr/>
              </a:pPr>
              <a:t>61</a:t>
            </a:fld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94222" y="1704110"/>
            <a:ext cx="11013798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Každá nestejnorodost v konstrukci (tepelný most, změna tloušťky atd.) vyvolá deformaci teplotního pole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tepelný tok vodivější vrstvou ovlivňuje tepelné toky sousedních méně vodivých vrstev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→ </a:t>
            </a:r>
            <a:r>
              <a:rPr lang="cs-CZ" sz="1600" b="1" i="1" dirty="0">
                <a:cs typeface="Arial" charset="0"/>
              </a:rPr>
              <a:t>nelze použít prostý součet tepelných odporů jednotlivých vrstev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b="1" u="sng" dirty="0">
              <a:cs typeface="Arial" charset="0"/>
            </a:endParaRPr>
          </a:p>
        </p:txBody>
      </p:sp>
      <p:sp>
        <p:nvSpPr>
          <p:cNvPr id="44" name="Šipka doprava 43"/>
          <p:cNvSpPr/>
          <p:nvPr/>
        </p:nvSpPr>
        <p:spPr>
          <a:xfrm>
            <a:off x="628466" y="3395333"/>
            <a:ext cx="2352674" cy="6096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směr tepelného toku</a:t>
            </a:r>
          </a:p>
        </p:txBody>
      </p:sp>
      <p:sp>
        <p:nvSpPr>
          <p:cNvPr id="62" name="TextovéPole 61"/>
          <p:cNvSpPr txBox="1"/>
          <p:nvPr/>
        </p:nvSpPr>
        <p:spPr>
          <a:xfrm>
            <a:off x="1314952" y="4698980"/>
            <a:ext cx="2196244" cy="52322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tepelný tok se šíří pouze </a:t>
            </a:r>
          </a:p>
          <a:p>
            <a:pPr algn="ctr"/>
            <a:r>
              <a:rPr lang="cs-CZ" sz="1400" dirty="0"/>
              <a:t>ve směru osy </a:t>
            </a:r>
            <a:r>
              <a:rPr lang="cs-CZ" sz="1400" b="1" i="1" dirty="0"/>
              <a:t>X</a:t>
            </a:r>
            <a:r>
              <a:rPr lang="cs-CZ" sz="1400" dirty="0"/>
              <a:t> – </a:t>
            </a:r>
            <a:r>
              <a:rPr lang="cs-CZ" sz="1400" b="1" i="1" dirty="0"/>
              <a:t>1D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8018843" y="4484129"/>
            <a:ext cx="2664296" cy="738664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v oblasti tepelného mostu </a:t>
            </a:r>
          </a:p>
          <a:p>
            <a:pPr algn="ctr"/>
            <a:r>
              <a:rPr lang="cs-CZ" sz="1400" dirty="0"/>
              <a:t>se tepelný tok šíří </a:t>
            </a:r>
          </a:p>
          <a:p>
            <a:pPr algn="ctr"/>
            <a:r>
              <a:rPr lang="cs-CZ" sz="1400" dirty="0"/>
              <a:t>v obou směrech </a:t>
            </a:r>
            <a:r>
              <a:rPr lang="cs-CZ" sz="1400" b="1" i="1" dirty="0"/>
              <a:t>X</a:t>
            </a:r>
            <a:r>
              <a:rPr lang="cs-CZ" sz="1400" dirty="0"/>
              <a:t> a </a:t>
            </a:r>
            <a:r>
              <a:rPr lang="cs-CZ" sz="1400" b="1" i="1" dirty="0"/>
              <a:t>Y</a:t>
            </a:r>
            <a:r>
              <a:rPr lang="cs-CZ" sz="1400" dirty="0"/>
              <a:t> – </a:t>
            </a:r>
            <a:r>
              <a:rPr lang="cs-CZ" sz="1400" b="1" i="1" dirty="0"/>
              <a:t>2D</a:t>
            </a:r>
          </a:p>
        </p:txBody>
      </p:sp>
      <p:sp>
        <p:nvSpPr>
          <p:cNvPr id="61" name="TextovéPole 60"/>
          <p:cNvSpPr txBox="1"/>
          <p:nvPr/>
        </p:nvSpPr>
        <p:spPr>
          <a:xfrm>
            <a:off x="1876426" y="1214901"/>
            <a:ext cx="2867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u="sng" dirty="0"/>
              <a:t>Teplotní pole</a:t>
            </a:r>
          </a:p>
        </p:txBody>
      </p:sp>
      <p:pic>
        <p:nvPicPr>
          <p:cNvPr id="6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4720750-17DF-43D0-91A1-A84A586E4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5" name="Picture 3">
            <a:extLst>
              <a:ext uri="{FF2B5EF4-FFF2-40B4-BE49-F238E27FC236}">
                <a16:creationId xmlns:a16="http://schemas.microsoft.com/office/drawing/2014/main" id="{CA69807B-6F42-4D8B-8099-2E3A6C100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grpSp>
        <p:nvGrpSpPr>
          <p:cNvPr id="4" name="Skupina 3">
            <a:extLst>
              <a:ext uri="{FF2B5EF4-FFF2-40B4-BE49-F238E27FC236}">
                <a16:creationId xmlns:a16="http://schemas.microsoft.com/office/drawing/2014/main" id="{D3016C36-D88A-4F26-B23F-C872359B5B30}"/>
              </a:ext>
            </a:extLst>
          </p:cNvPr>
          <p:cNvGrpSpPr>
            <a:grpSpLocks noChangeAspect="1"/>
          </p:cNvGrpSpPr>
          <p:nvPr/>
        </p:nvGrpSpPr>
        <p:grpSpPr>
          <a:xfrm>
            <a:off x="3256224" y="2731995"/>
            <a:ext cx="4686240" cy="2490954"/>
            <a:chOff x="3969973" y="2187141"/>
            <a:chExt cx="5978456" cy="3177827"/>
          </a:xfrm>
        </p:grpSpPr>
        <p:sp>
          <p:nvSpPr>
            <p:cNvPr id="24" name="Obdélník 23"/>
            <p:cNvSpPr/>
            <p:nvPr/>
          </p:nvSpPr>
          <p:spPr>
            <a:xfrm>
              <a:off x="4759901" y="2339677"/>
              <a:ext cx="1504950" cy="278606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5" name="Obdélník 24"/>
            <p:cNvSpPr/>
            <p:nvPr/>
          </p:nvSpPr>
          <p:spPr>
            <a:xfrm>
              <a:off x="7478985" y="2339677"/>
              <a:ext cx="1504950" cy="278606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7471767" y="3419796"/>
              <a:ext cx="1512168" cy="57606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7" name="Volný tvar 26"/>
            <p:cNvSpPr/>
            <p:nvPr/>
          </p:nvSpPr>
          <p:spPr>
            <a:xfrm>
              <a:off x="7643355" y="2196666"/>
              <a:ext cx="215102" cy="3087330"/>
            </a:xfrm>
            <a:custGeom>
              <a:avLst/>
              <a:gdLst>
                <a:gd name="connsiteX0" fmla="*/ 234950 w 320675"/>
                <a:gd name="connsiteY0" fmla="*/ 0 h 3282950"/>
                <a:gd name="connsiteX1" fmla="*/ 234950 w 320675"/>
                <a:gd name="connsiteY1" fmla="*/ 1038225 h 3282950"/>
                <a:gd name="connsiteX2" fmla="*/ 6350 w 320675"/>
                <a:gd name="connsiteY2" fmla="*/ 1419225 h 3282950"/>
                <a:gd name="connsiteX3" fmla="*/ 273050 w 320675"/>
                <a:gd name="connsiteY3" fmla="*/ 1714500 h 3282950"/>
                <a:gd name="connsiteX4" fmla="*/ 292100 w 320675"/>
                <a:gd name="connsiteY4" fmla="*/ 3028950 h 3282950"/>
                <a:gd name="connsiteX5" fmla="*/ 292100 w 320675"/>
                <a:gd name="connsiteY5" fmla="*/ 3238500 h 3282950"/>
                <a:gd name="connsiteX0" fmla="*/ 234950 w 320675"/>
                <a:gd name="connsiteY0" fmla="*/ 0 h 3199251"/>
                <a:gd name="connsiteX1" fmla="*/ 234950 w 320675"/>
                <a:gd name="connsiteY1" fmla="*/ 1038225 h 3199251"/>
                <a:gd name="connsiteX2" fmla="*/ 6350 w 320675"/>
                <a:gd name="connsiteY2" fmla="*/ 1419225 h 3199251"/>
                <a:gd name="connsiteX3" fmla="*/ 273050 w 320675"/>
                <a:gd name="connsiteY3" fmla="*/ 1714500 h 3199251"/>
                <a:gd name="connsiteX4" fmla="*/ 292100 w 320675"/>
                <a:gd name="connsiteY4" fmla="*/ 3028950 h 3199251"/>
                <a:gd name="connsiteX5" fmla="*/ 288032 w 320675"/>
                <a:gd name="connsiteY5" fmla="*/ 2736304 h 3199251"/>
                <a:gd name="connsiteX0" fmla="*/ 234950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62235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62235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62235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18899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18899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8290 w 320298"/>
                <a:gd name="connsiteY0" fmla="*/ 0 h 2879314"/>
                <a:gd name="connsiteX1" fmla="*/ 235251 w 320298"/>
                <a:gd name="connsiteY1" fmla="*/ 1181235 h 2879314"/>
                <a:gd name="connsiteX2" fmla="*/ 6651 w 320298"/>
                <a:gd name="connsiteY2" fmla="*/ 1518899 h 2879314"/>
                <a:gd name="connsiteX3" fmla="*/ 273351 w 320298"/>
                <a:gd name="connsiteY3" fmla="*/ 1857510 h 2879314"/>
                <a:gd name="connsiteX4" fmla="*/ 288333 w 320298"/>
                <a:gd name="connsiteY4" fmla="*/ 2879314 h 2879314"/>
                <a:gd name="connsiteX0" fmla="*/ 248290 w 337633"/>
                <a:gd name="connsiteY0" fmla="*/ 0 h 2879314"/>
                <a:gd name="connsiteX1" fmla="*/ 235251 w 337633"/>
                <a:gd name="connsiteY1" fmla="*/ 1181235 h 2879314"/>
                <a:gd name="connsiteX2" fmla="*/ 6651 w 337633"/>
                <a:gd name="connsiteY2" fmla="*/ 1518899 h 2879314"/>
                <a:gd name="connsiteX3" fmla="*/ 273351 w 337633"/>
                <a:gd name="connsiteY3" fmla="*/ 1857510 h 2879314"/>
                <a:gd name="connsiteX4" fmla="*/ 288333 w 337633"/>
                <a:gd name="connsiteY4" fmla="*/ 2879314 h 2879314"/>
                <a:gd name="connsiteX0" fmla="*/ 248290 w 337633"/>
                <a:gd name="connsiteY0" fmla="*/ 0 h 2879314"/>
                <a:gd name="connsiteX1" fmla="*/ 235251 w 337633"/>
                <a:gd name="connsiteY1" fmla="*/ 1181235 h 2879314"/>
                <a:gd name="connsiteX2" fmla="*/ 6651 w 337633"/>
                <a:gd name="connsiteY2" fmla="*/ 1518899 h 2879314"/>
                <a:gd name="connsiteX3" fmla="*/ 273351 w 337633"/>
                <a:gd name="connsiteY3" fmla="*/ 1857510 h 2879314"/>
                <a:gd name="connsiteX4" fmla="*/ 288333 w 337633"/>
                <a:gd name="connsiteY4" fmla="*/ 2879314 h 2879314"/>
                <a:gd name="connsiteX0" fmla="*/ 247267 w 332276"/>
                <a:gd name="connsiteY0" fmla="*/ 0 h 2879314"/>
                <a:gd name="connsiteX1" fmla="*/ 234228 w 332276"/>
                <a:gd name="connsiteY1" fmla="*/ 1181235 h 2879314"/>
                <a:gd name="connsiteX2" fmla="*/ 5628 w 332276"/>
                <a:gd name="connsiteY2" fmla="*/ 1518899 h 2879314"/>
                <a:gd name="connsiteX3" fmla="*/ 267994 w 332276"/>
                <a:gd name="connsiteY3" fmla="*/ 1861844 h 2879314"/>
                <a:gd name="connsiteX4" fmla="*/ 287310 w 332276"/>
                <a:gd name="connsiteY4" fmla="*/ 2879314 h 2879314"/>
                <a:gd name="connsiteX0" fmla="*/ 247267 w 319276"/>
                <a:gd name="connsiteY0" fmla="*/ 0 h 2879314"/>
                <a:gd name="connsiteX1" fmla="*/ 234228 w 319276"/>
                <a:gd name="connsiteY1" fmla="*/ 1181235 h 2879314"/>
                <a:gd name="connsiteX2" fmla="*/ 5628 w 319276"/>
                <a:gd name="connsiteY2" fmla="*/ 1518899 h 2879314"/>
                <a:gd name="connsiteX3" fmla="*/ 267994 w 319276"/>
                <a:gd name="connsiteY3" fmla="*/ 1861844 h 2879314"/>
                <a:gd name="connsiteX4" fmla="*/ 287310 w 319276"/>
                <a:gd name="connsiteY4" fmla="*/ 2879314 h 2879314"/>
                <a:gd name="connsiteX0" fmla="*/ 247267 w 319276"/>
                <a:gd name="connsiteY0" fmla="*/ 0 h 2879314"/>
                <a:gd name="connsiteX1" fmla="*/ 234228 w 319276"/>
                <a:gd name="connsiteY1" fmla="*/ 1181235 h 2879314"/>
                <a:gd name="connsiteX2" fmla="*/ 5628 w 319276"/>
                <a:gd name="connsiteY2" fmla="*/ 1518899 h 2879314"/>
                <a:gd name="connsiteX3" fmla="*/ 267994 w 319276"/>
                <a:gd name="connsiteY3" fmla="*/ 1861844 h 2879314"/>
                <a:gd name="connsiteX4" fmla="*/ 287310 w 319276"/>
                <a:gd name="connsiteY4" fmla="*/ 2879314 h 2879314"/>
                <a:gd name="connsiteX0" fmla="*/ 247267 w 319276"/>
                <a:gd name="connsiteY0" fmla="*/ 0 h 2879314"/>
                <a:gd name="connsiteX1" fmla="*/ 234228 w 319276"/>
                <a:gd name="connsiteY1" fmla="*/ 1181235 h 2879314"/>
                <a:gd name="connsiteX2" fmla="*/ 5628 w 319276"/>
                <a:gd name="connsiteY2" fmla="*/ 1518899 h 2879314"/>
                <a:gd name="connsiteX3" fmla="*/ 267994 w 319276"/>
                <a:gd name="connsiteY3" fmla="*/ 1861844 h 2879314"/>
                <a:gd name="connsiteX4" fmla="*/ 287310 w 319276"/>
                <a:gd name="connsiteY4" fmla="*/ 2879314 h 2879314"/>
                <a:gd name="connsiteX0" fmla="*/ 247267 w 314941"/>
                <a:gd name="connsiteY0" fmla="*/ 0 h 3078662"/>
                <a:gd name="connsiteX1" fmla="*/ 234228 w 314941"/>
                <a:gd name="connsiteY1" fmla="*/ 1181235 h 3078662"/>
                <a:gd name="connsiteX2" fmla="*/ 5628 w 314941"/>
                <a:gd name="connsiteY2" fmla="*/ 1518899 h 3078662"/>
                <a:gd name="connsiteX3" fmla="*/ 267994 w 314941"/>
                <a:gd name="connsiteY3" fmla="*/ 1861844 h 3078662"/>
                <a:gd name="connsiteX4" fmla="*/ 287310 w 314941"/>
                <a:gd name="connsiteY4" fmla="*/ 3078662 h 3078662"/>
                <a:gd name="connsiteX0" fmla="*/ 247267 w 314941"/>
                <a:gd name="connsiteY0" fmla="*/ 0 h 3078662"/>
                <a:gd name="connsiteX1" fmla="*/ 234228 w 314941"/>
                <a:gd name="connsiteY1" fmla="*/ 1181235 h 3078662"/>
                <a:gd name="connsiteX2" fmla="*/ 5628 w 314941"/>
                <a:gd name="connsiteY2" fmla="*/ 1518899 h 3078662"/>
                <a:gd name="connsiteX3" fmla="*/ 267994 w 314941"/>
                <a:gd name="connsiteY3" fmla="*/ 1861844 h 3078662"/>
                <a:gd name="connsiteX4" fmla="*/ 287310 w 314941"/>
                <a:gd name="connsiteY4" fmla="*/ 3078662 h 3078662"/>
                <a:gd name="connsiteX0" fmla="*/ 247267 w 309885"/>
                <a:gd name="connsiteY0" fmla="*/ 0 h 3095997"/>
                <a:gd name="connsiteX1" fmla="*/ 234228 w 309885"/>
                <a:gd name="connsiteY1" fmla="*/ 1181235 h 3095997"/>
                <a:gd name="connsiteX2" fmla="*/ 5628 w 309885"/>
                <a:gd name="connsiteY2" fmla="*/ 1518899 h 3095997"/>
                <a:gd name="connsiteX3" fmla="*/ 267994 w 309885"/>
                <a:gd name="connsiteY3" fmla="*/ 1861844 h 3095997"/>
                <a:gd name="connsiteX4" fmla="*/ 256974 w 309885"/>
                <a:gd name="connsiteY4" fmla="*/ 3095997 h 3095997"/>
                <a:gd name="connsiteX0" fmla="*/ 247267 w 309885"/>
                <a:gd name="connsiteY0" fmla="*/ 0 h 3095997"/>
                <a:gd name="connsiteX1" fmla="*/ 234228 w 309885"/>
                <a:gd name="connsiteY1" fmla="*/ 1181235 h 3095997"/>
                <a:gd name="connsiteX2" fmla="*/ 5628 w 309885"/>
                <a:gd name="connsiteY2" fmla="*/ 1518899 h 3095997"/>
                <a:gd name="connsiteX3" fmla="*/ 267994 w 309885"/>
                <a:gd name="connsiteY3" fmla="*/ 1861844 h 3095997"/>
                <a:gd name="connsiteX4" fmla="*/ 256974 w 309885"/>
                <a:gd name="connsiteY4" fmla="*/ 3095997 h 3095997"/>
                <a:gd name="connsiteX0" fmla="*/ 243655 w 284605"/>
                <a:gd name="connsiteY0" fmla="*/ 0 h 3095997"/>
                <a:gd name="connsiteX1" fmla="*/ 230616 w 284605"/>
                <a:gd name="connsiteY1" fmla="*/ 1181235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43655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0990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0990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0990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2435 w 286050"/>
                <a:gd name="connsiteY0" fmla="*/ 0 h 3095997"/>
                <a:gd name="connsiteX1" fmla="*/ 223394 w 286050"/>
                <a:gd name="connsiteY1" fmla="*/ 1215904 h 3095997"/>
                <a:gd name="connsiteX2" fmla="*/ 3461 w 286050"/>
                <a:gd name="connsiteY2" fmla="*/ 1518899 h 3095997"/>
                <a:gd name="connsiteX3" fmla="*/ 244159 w 286050"/>
                <a:gd name="connsiteY3" fmla="*/ 1861844 h 3095997"/>
                <a:gd name="connsiteX4" fmla="*/ 254807 w 286050"/>
                <a:gd name="connsiteY4" fmla="*/ 3095997 h 3095997"/>
                <a:gd name="connsiteX0" fmla="*/ 262435 w 286050"/>
                <a:gd name="connsiteY0" fmla="*/ 0 h 3095997"/>
                <a:gd name="connsiteX1" fmla="*/ 223394 w 286050"/>
                <a:gd name="connsiteY1" fmla="*/ 1215904 h 3095997"/>
                <a:gd name="connsiteX2" fmla="*/ 3461 w 286050"/>
                <a:gd name="connsiteY2" fmla="*/ 1518899 h 3095997"/>
                <a:gd name="connsiteX3" fmla="*/ 244159 w 286050"/>
                <a:gd name="connsiteY3" fmla="*/ 1861844 h 3095997"/>
                <a:gd name="connsiteX4" fmla="*/ 254807 w 286050"/>
                <a:gd name="connsiteY4" fmla="*/ 3095997 h 3095997"/>
                <a:gd name="connsiteX0" fmla="*/ 262435 w 286050"/>
                <a:gd name="connsiteY0" fmla="*/ 0 h 3095997"/>
                <a:gd name="connsiteX1" fmla="*/ 223394 w 286050"/>
                <a:gd name="connsiteY1" fmla="*/ 1215904 h 3095997"/>
                <a:gd name="connsiteX2" fmla="*/ 3461 w 286050"/>
                <a:gd name="connsiteY2" fmla="*/ 1518899 h 3095997"/>
                <a:gd name="connsiteX3" fmla="*/ 244159 w 286050"/>
                <a:gd name="connsiteY3" fmla="*/ 1861844 h 3095997"/>
                <a:gd name="connsiteX4" fmla="*/ 254807 w 286050"/>
                <a:gd name="connsiteY4" fmla="*/ 3095997 h 3095997"/>
                <a:gd name="connsiteX0" fmla="*/ 263879 w 296161"/>
                <a:gd name="connsiteY0" fmla="*/ 0 h 3095997"/>
                <a:gd name="connsiteX1" fmla="*/ 224838 w 296161"/>
                <a:gd name="connsiteY1" fmla="*/ 1215904 h 3095997"/>
                <a:gd name="connsiteX2" fmla="*/ 4905 w 296161"/>
                <a:gd name="connsiteY2" fmla="*/ 1518899 h 3095997"/>
                <a:gd name="connsiteX3" fmla="*/ 254270 w 296161"/>
                <a:gd name="connsiteY3" fmla="*/ 1818507 h 3095997"/>
                <a:gd name="connsiteX4" fmla="*/ 256251 w 296161"/>
                <a:gd name="connsiteY4" fmla="*/ 3095997 h 3095997"/>
                <a:gd name="connsiteX0" fmla="*/ 263879 w 296161"/>
                <a:gd name="connsiteY0" fmla="*/ 0 h 3095997"/>
                <a:gd name="connsiteX1" fmla="*/ 224838 w 296161"/>
                <a:gd name="connsiteY1" fmla="*/ 1215904 h 3095997"/>
                <a:gd name="connsiteX2" fmla="*/ 4905 w 296161"/>
                <a:gd name="connsiteY2" fmla="*/ 1518899 h 3095997"/>
                <a:gd name="connsiteX3" fmla="*/ 254270 w 296161"/>
                <a:gd name="connsiteY3" fmla="*/ 1792505 h 3095997"/>
                <a:gd name="connsiteX4" fmla="*/ 256251 w 296161"/>
                <a:gd name="connsiteY4" fmla="*/ 3095997 h 3095997"/>
                <a:gd name="connsiteX0" fmla="*/ 263879 w 296161"/>
                <a:gd name="connsiteY0" fmla="*/ 0 h 3095997"/>
                <a:gd name="connsiteX1" fmla="*/ 224838 w 296161"/>
                <a:gd name="connsiteY1" fmla="*/ 1215904 h 3095997"/>
                <a:gd name="connsiteX2" fmla="*/ 4905 w 296161"/>
                <a:gd name="connsiteY2" fmla="*/ 1518899 h 3095997"/>
                <a:gd name="connsiteX3" fmla="*/ 254270 w 296161"/>
                <a:gd name="connsiteY3" fmla="*/ 1792505 h 3095997"/>
                <a:gd name="connsiteX4" fmla="*/ 256251 w 296161"/>
                <a:gd name="connsiteY4" fmla="*/ 3095997 h 3095997"/>
                <a:gd name="connsiteX0" fmla="*/ 263879 w 298328"/>
                <a:gd name="connsiteY0" fmla="*/ 0 h 3087330"/>
                <a:gd name="connsiteX1" fmla="*/ 224838 w 298328"/>
                <a:gd name="connsiteY1" fmla="*/ 1215904 h 3087330"/>
                <a:gd name="connsiteX2" fmla="*/ 4905 w 298328"/>
                <a:gd name="connsiteY2" fmla="*/ 1518899 h 3087330"/>
                <a:gd name="connsiteX3" fmla="*/ 254270 w 298328"/>
                <a:gd name="connsiteY3" fmla="*/ 1792505 h 3087330"/>
                <a:gd name="connsiteX4" fmla="*/ 269252 w 298328"/>
                <a:gd name="connsiteY4" fmla="*/ 3087330 h 3087330"/>
                <a:gd name="connsiteX0" fmla="*/ 263879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6880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6880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6880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1975 w 295590"/>
                <a:gd name="connsiteY0" fmla="*/ 0 h 3087330"/>
                <a:gd name="connsiteX1" fmla="*/ 206932 w 295590"/>
                <a:gd name="connsiteY1" fmla="*/ 1254907 h 3087330"/>
                <a:gd name="connsiteX2" fmla="*/ 0 w 295590"/>
                <a:gd name="connsiteY2" fmla="*/ 1518899 h 3087330"/>
                <a:gd name="connsiteX3" fmla="*/ 249365 w 295590"/>
                <a:gd name="connsiteY3" fmla="*/ 1792505 h 3087330"/>
                <a:gd name="connsiteX4" fmla="*/ 277348 w 295590"/>
                <a:gd name="connsiteY4" fmla="*/ 3087330 h 3087330"/>
                <a:gd name="connsiteX0" fmla="*/ 273570 w 297185"/>
                <a:gd name="connsiteY0" fmla="*/ 0 h 3087330"/>
                <a:gd name="connsiteX1" fmla="*/ 208527 w 297185"/>
                <a:gd name="connsiteY1" fmla="*/ 1254907 h 3087330"/>
                <a:gd name="connsiteX2" fmla="*/ 1595 w 297185"/>
                <a:gd name="connsiteY2" fmla="*/ 1518899 h 3087330"/>
                <a:gd name="connsiteX3" fmla="*/ 250960 w 297185"/>
                <a:gd name="connsiteY3" fmla="*/ 1792505 h 3087330"/>
                <a:gd name="connsiteX4" fmla="*/ 278943 w 297185"/>
                <a:gd name="connsiteY4" fmla="*/ 3087330 h 3087330"/>
                <a:gd name="connsiteX0" fmla="*/ 208565 w 221345"/>
                <a:gd name="connsiteY0" fmla="*/ 0 h 3087330"/>
                <a:gd name="connsiteX1" fmla="*/ 143522 w 221345"/>
                <a:gd name="connsiteY1" fmla="*/ 1254907 h 3087330"/>
                <a:gd name="connsiteX2" fmla="*/ 1595 w 221345"/>
                <a:gd name="connsiteY2" fmla="*/ 1510232 h 3087330"/>
                <a:gd name="connsiteX3" fmla="*/ 185955 w 221345"/>
                <a:gd name="connsiteY3" fmla="*/ 1792505 h 3087330"/>
                <a:gd name="connsiteX4" fmla="*/ 213938 w 221345"/>
                <a:gd name="connsiteY4" fmla="*/ 3087330 h 3087330"/>
                <a:gd name="connsiteX0" fmla="*/ 208565 w 221345"/>
                <a:gd name="connsiteY0" fmla="*/ 0 h 3087330"/>
                <a:gd name="connsiteX1" fmla="*/ 143522 w 221345"/>
                <a:gd name="connsiteY1" fmla="*/ 1254907 h 3087330"/>
                <a:gd name="connsiteX2" fmla="*/ 1595 w 221345"/>
                <a:gd name="connsiteY2" fmla="*/ 1510232 h 3087330"/>
                <a:gd name="connsiteX3" fmla="*/ 185955 w 221345"/>
                <a:gd name="connsiteY3" fmla="*/ 1792505 h 3087330"/>
                <a:gd name="connsiteX4" fmla="*/ 213938 w 221345"/>
                <a:gd name="connsiteY4" fmla="*/ 3087330 h 3087330"/>
                <a:gd name="connsiteX0" fmla="*/ 208565 w 221345"/>
                <a:gd name="connsiteY0" fmla="*/ 0 h 3087330"/>
                <a:gd name="connsiteX1" fmla="*/ 143522 w 221345"/>
                <a:gd name="connsiteY1" fmla="*/ 1254907 h 3087330"/>
                <a:gd name="connsiteX2" fmla="*/ 1595 w 221345"/>
                <a:gd name="connsiteY2" fmla="*/ 1510232 h 3087330"/>
                <a:gd name="connsiteX3" fmla="*/ 185955 w 221345"/>
                <a:gd name="connsiteY3" fmla="*/ 1792505 h 3087330"/>
                <a:gd name="connsiteX4" fmla="*/ 213938 w 221345"/>
                <a:gd name="connsiteY4" fmla="*/ 3087330 h 3087330"/>
                <a:gd name="connsiteX0" fmla="*/ 208565 w 222625"/>
                <a:gd name="connsiteY0" fmla="*/ 0 h 3087330"/>
                <a:gd name="connsiteX1" fmla="*/ 211785 w 222625"/>
                <a:gd name="connsiteY1" fmla="*/ 1010979 h 3087330"/>
                <a:gd name="connsiteX2" fmla="*/ 143522 w 222625"/>
                <a:gd name="connsiteY2" fmla="*/ 1254907 h 3087330"/>
                <a:gd name="connsiteX3" fmla="*/ 1595 w 222625"/>
                <a:gd name="connsiteY3" fmla="*/ 1510232 h 3087330"/>
                <a:gd name="connsiteX4" fmla="*/ 185955 w 222625"/>
                <a:gd name="connsiteY4" fmla="*/ 1792505 h 3087330"/>
                <a:gd name="connsiteX5" fmla="*/ 213938 w 222625"/>
                <a:gd name="connsiteY5" fmla="*/ 3087330 h 3087330"/>
                <a:gd name="connsiteX0" fmla="*/ 208565 w 222625"/>
                <a:gd name="connsiteY0" fmla="*/ 0 h 3087330"/>
                <a:gd name="connsiteX1" fmla="*/ 211785 w 222625"/>
                <a:gd name="connsiteY1" fmla="*/ 1010979 h 3087330"/>
                <a:gd name="connsiteX2" fmla="*/ 143522 w 222625"/>
                <a:gd name="connsiteY2" fmla="*/ 1254907 h 3087330"/>
                <a:gd name="connsiteX3" fmla="*/ 1595 w 222625"/>
                <a:gd name="connsiteY3" fmla="*/ 1510232 h 3087330"/>
                <a:gd name="connsiteX4" fmla="*/ 185955 w 222625"/>
                <a:gd name="connsiteY4" fmla="*/ 1792505 h 3087330"/>
                <a:gd name="connsiteX5" fmla="*/ 213938 w 222625"/>
                <a:gd name="connsiteY5" fmla="*/ 3087330 h 3087330"/>
                <a:gd name="connsiteX0" fmla="*/ 211153 w 223933"/>
                <a:gd name="connsiteY0" fmla="*/ 0 h 3087330"/>
                <a:gd name="connsiteX1" fmla="*/ 214373 w 223933"/>
                <a:gd name="connsiteY1" fmla="*/ 1010979 h 3087330"/>
                <a:gd name="connsiteX2" fmla="*/ 163445 w 223933"/>
                <a:gd name="connsiteY2" fmla="*/ 1254907 h 3087330"/>
                <a:gd name="connsiteX3" fmla="*/ 4183 w 223933"/>
                <a:gd name="connsiteY3" fmla="*/ 1510232 h 3087330"/>
                <a:gd name="connsiteX4" fmla="*/ 188543 w 223933"/>
                <a:gd name="connsiteY4" fmla="*/ 1792505 h 3087330"/>
                <a:gd name="connsiteX5" fmla="*/ 216526 w 223933"/>
                <a:gd name="connsiteY5" fmla="*/ 3087330 h 3087330"/>
                <a:gd name="connsiteX0" fmla="*/ 206820 w 218878"/>
                <a:gd name="connsiteY0" fmla="*/ 0 h 3087330"/>
                <a:gd name="connsiteX1" fmla="*/ 210040 w 218878"/>
                <a:gd name="connsiteY1" fmla="*/ 1010979 h 3087330"/>
                <a:gd name="connsiteX2" fmla="*/ 159112 w 218878"/>
                <a:gd name="connsiteY2" fmla="*/ 1254907 h 3087330"/>
                <a:gd name="connsiteX3" fmla="*/ 4183 w 218878"/>
                <a:gd name="connsiteY3" fmla="*/ 1466895 h 3087330"/>
                <a:gd name="connsiteX4" fmla="*/ 184210 w 218878"/>
                <a:gd name="connsiteY4" fmla="*/ 1792505 h 3087330"/>
                <a:gd name="connsiteX5" fmla="*/ 212193 w 218878"/>
                <a:gd name="connsiteY5" fmla="*/ 3087330 h 3087330"/>
                <a:gd name="connsiteX0" fmla="*/ 206820 w 218878"/>
                <a:gd name="connsiteY0" fmla="*/ 0 h 3087330"/>
                <a:gd name="connsiteX1" fmla="*/ 210040 w 218878"/>
                <a:gd name="connsiteY1" fmla="*/ 1010979 h 3087330"/>
                <a:gd name="connsiteX2" fmla="*/ 159112 w 218878"/>
                <a:gd name="connsiteY2" fmla="*/ 1254907 h 3087330"/>
                <a:gd name="connsiteX3" fmla="*/ 4183 w 218878"/>
                <a:gd name="connsiteY3" fmla="*/ 1466895 h 3087330"/>
                <a:gd name="connsiteX4" fmla="*/ 184210 w 218878"/>
                <a:gd name="connsiteY4" fmla="*/ 1792505 h 3087330"/>
                <a:gd name="connsiteX5" fmla="*/ 212193 w 218878"/>
                <a:gd name="connsiteY5" fmla="*/ 3087330 h 3087330"/>
                <a:gd name="connsiteX0" fmla="*/ 206820 w 218878"/>
                <a:gd name="connsiteY0" fmla="*/ 0 h 3087330"/>
                <a:gd name="connsiteX1" fmla="*/ 210040 w 218878"/>
                <a:gd name="connsiteY1" fmla="*/ 1010979 h 3087330"/>
                <a:gd name="connsiteX2" fmla="*/ 159112 w 218878"/>
                <a:gd name="connsiteY2" fmla="*/ 1254907 h 3087330"/>
                <a:gd name="connsiteX3" fmla="*/ 4183 w 218878"/>
                <a:gd name="connsiteY3" fmla="*/ 1466895 h 3087330"/>
                <a:gd name="connsiteX4" fmla="*/ 184210 w 218878"/>
                <a:gd name="connsiteY4" fmla="*/ 1792505 h 3087330"/>
                <a:gd name="connsiteX5" fmla="*/ 212193 w 218878"/>
                <a:gd name="connsiteY5" fmla="*/ 3087330 h 3087330"/>
                <a:gd name="connsiteX0" fmla="*/ 206820 w 217991"/>
                <a:gd name="connsiteY0" fmla="*/ 0 h 3087330"/>
                <a:gd name="connsiteX1" fmla="*/ 210040 w 217991"/>
                <a:gd name="connsiteY1" fmla="*/ 1010979 h 3087330"/>
                <a:gd name="connsiteX2" fmla="*/ 159112 w 217991"/>
                <a:gd name="connsiteY2" fmla="*/ 1254907 h 3087330"/>
                <a:gd name="connsiteX3" fmla="*/ 4183 w 217991"/>
                <a:gd name="connsiteY3" fmla="*/ 1466895 h 3087330"/>
                <a:gd name="connsiteX4" fmla="*/ 184210 w 217991"/>
                <a:gd name="connsiteY4" fmla="*/ 1792505 h 3087330"/>
                <a:gd name="connsiteX5" fmla="*/ 205706 w 217991"/>
                <a:gd name="connsiteY5" fmla="*/ 1947047 h 3087330"/>
                <a:gd name="connsiteX6" fmla="*/ 212193 w 217991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503109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5870 w 217041"/>
                <a:gd name="connsiteY0" fmla="*/ 0 h 3087330"/>
                <a:gd name="connsiteX1" fmla="*/ 209090 w 217041"/>
                <a:gd name="connsiteY1" fmla="*/ 1010979 h 3087330"/>
                <a:gd name="connsiteX2" fmla="*/ 158162 w 217041"/>
                <a:gd name="connsiteY2" fmla="*/ 1254907 h 3087330"/>
                <a:gd name="connsiteX3" fmla="*/ 3233 w 217041"/>
                <a:gd name="connsiteY3" fmla="*/ 1503109 h 3087330"/>
                <a:gd name="connsiteX4" fmla="*/ 165926 w 217041"/>
                <a:gd name="connsiteY4" fmla="*/ 1744834 h 3087330"/>
                <a:gd name="connsiteX5" fmla="*/ 204756 w 217041"/>
                <a:gd name="connsiteY5" fmla="*/ 1947047 h 3087330"/>
                <a:gd name="connsiteX6" fmla="*/ 211243 w 217041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503109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10397 w 221568"/>
                <a:gd name="connsiteY0" fmla="*/ 0 h 3087330"/>
                <a:gd name="connsiteX1" fmla="*/ 213617 w 221568"/>
                <a:gd name="connsiteY1" fmla="*/ 1010979 h 3087330"/>
                <a:gd name="connsiteX2" fmla="*/ 162689 w 221568"/>
                <a:gd name="connsiteY2" fmla="*/ 1254907 h 3087330"/>
                <a:gd name="connsiteX3" fmla="*/ 7760 w 221568"/>
                <a:gd name="connsiteY3" fmla="*/ 1503109 h 3087330"/>
                <a:gd name="connsiteX4" fmla="*/ 170453 w 221568"/>
                <a:gd name="connsiteY4" fmla="*/ 1744834 h 3087330"/>
                <a:gd name="connsiteX5" fmla="*/ 209283 w 221568"/>
                <a:gd name="connsiteY5" fmla="*/ 1947047 h 3087330"/>
                <a:gd name="connsiteX6" fmla="*/ 215770 w 221568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503109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02" h="3087330">
                  <a:moveTo>
                    <a:pt x="203931" y="0"/>
                  </a:moveTo>
                  <a:cubicBezTo>
                    <a:pt x="199412" y="168496"/>
                    <a:pt x="215102" y="801828"/>
                    <a:pt x="207151" y="1010979"/>
                  </a:cubicBezTo>
                  <a:cubicBezTo>
                    <a:pt x="199200" y="1220130"/>
                    <a:pt x="181865" y="1206367"/>
                    <a:pt x="156223" y="1254907"/>
                  </a:cubicBezTo>
                  <a:cubicBezTo>
                    <a:pt x="126061" y="1300042"/>
                    <a:pt x="0" y="1421455"/>
                    <a:pt x="1294" y="1503109"/>
                  </a:cubicBezTo>
                  <a:cubicBezTo>
                    <a:pt x="7114" y="1609027"/>
                    <a:pt x="130400" y="1664809"/>
                    <a:pt x="163987" y="1744834"/>
                  </a:cubicBezTo>
                  <a:cubicBezTo>
                    <a:pt x="197574" y="1803190"/>
                    <a:pt x="206249" y="1859311"/>
                    <a:pt x="202817" y="1947047"/>
                  </a:cubicBezTo>
                  <a:cubicBezTo>
                    <a:pt x="210370" y="2170796"/>
                    <a:pt x="208223" y="2900894"/>
                    <a:pt x="209304" y="3087330"/>
                  </a:cubicBezTo>
                </a:path>
              </a:pathLst>
            </a:cu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8" name="Přímá spojovací čára 27"/>
            <p:cNvCxnSpPr/>
            <p:nvPr/>
          </p:nvCxnSpPr>
          <p:spPr>
            <a:xfrm flipH="1">
              <a:off x="8213775" y="2196338"/>
              <a:ext cx="2428" cy="309380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Volný tvar 28"/>
            <p:cNvSpPr/>
            <p:nvPr/>
          </p:nvSpPr>
          <p:spPr>
            <a:xfrm flipH="1">
              <a:off x="8584877" y="2187141"/>
              <a:ext cx="237230" cy="3087330"/>
            </a:xfrm>
            <a:custGeom>
              <a:avLst/>
              <a:gdLst>
                <a:gd name="connsiteX0" fmla="*/ 234950 w 320675"/>
                <a:gd name="connsiteY0" fmla="*/ 0 h 3282950"/>
                <a:gd name="connsiteX1" fmla="*/ 234950 w 320675"/>
                <a:gd name="connsiteY1" fmla="*/ 1038225 h 3282950"/>
                <a:gd name="connsiteX2" fmla="*/ 6350 w 320675"/>
                <a:gd name="connsiteY2" fmla="*/ 1419225 h 3282950"/>
                <a:gd name="connsiteX3" fmla="*/ 273050 w 320675"/>
                <a:gd name="connsiteY3" fmla="*/ 1714500 h 3282950"/>
                <a:gd name="connsiteX4" fmla="*/ 292100 w 320675"/>
                <a:gd name="connsiteY4" fmla="*/ 3028950 h 3282950"/>
                <a:gd name="connsiteX5" fmla="*/ 292100 w 320675"/>
                <a:gd name="connsiteY5" fmla="*/ 3238500 h 3282950"/>
                <a:gd name="connsiteX0" fmla="*/ 234950 w 320675"/>
                <a:gd name="connsiteY0" fmla="*/ 0 h 3199251"/>
                <a:gd name="connsiteX1" fmla="*/ 234950 w 320675"/>
                <a:gd name="connsiteY1" fmla="*/ 1038225 h 3199251"/>
                <a:gd name="connsiteX2" fmla="*/ 6350 w 320675"/>
                <a:gd name="connsiteY2" fmla="*/ 1419225 h 3199251"/>
                <a:gd name="connsiteX3" fmla="*/ 273050 w 320675"/>
                <a:gd name="connsiteY3" fmla="*/ 1714500 h 3199251"/>
                <a:gd name="connsiteX4" fmla="*/ 292100 w 320675"/>
                <a:gd name="connsiteY4" fmla="*/ 3028950 h 3199251"/>
                <a:gd name="connsiteX5" fmla="*/ 288032 w 320675"/>
                <a:gd name="connsiteY5" fmla="*/ 2736304 h 3199251"/>
                <a:gd name="connsiteX0" fmla="*/ 234950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736304"/>
                <a:gd name="connsiteX1" fmla="*/ 234950 w 319997"/>
                <a:gd name="connsiteY1" fmla="*/ 1038225 h 2736304"/>
                <a:gd name="connsiteX2" fmla="*/ 6350 w 319997"/>
                <a:gd name="connsiteY2" fmla="*/ 1419225 h 2736304"/>
                <a:gd name="connsiteX3" fmla="*/ 273050 w 319997"/>
                <a:gd name="connsiteY3" fmla="*/ 1714500 h 2736304"/>
                <a:gd name="connsiteX4" fmla="*/ 288032 w 319997"/>
                <a:gd name="connsiteY4" fmla="*/ 2736304 h 273630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7989 w 319997"/>
                <a:gd name="connsiteY0" fmla="*/ 0 h 2879314"/>
                <a:gd name="connsiteX1" fmla="*/ 234950 w 319997"/>
                <a:gd name="connsiteY1" fmla="*/ 1181235 h 2879314"/>
                <a:gd name="connsiteX2" fmla="*/ 6350 w 319997"/>
                <a:gd name="connsiteY2" fmla="*/ 1562235 h 2879314"/>
                <a:gd name="connsiteX3" fmla="*/ 273050 w 319997"/>
                <a:gd name="connsiteY3" fmla="*/ 1857510 h 2879314"/>
                <a:gd name="connsiteX4" fmla="*/ 288032 w 31999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62235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62235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62235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18899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1639 w 313647"/>
                <a:gd name="connsiteY0" fmla="*/ 0 h 2879314"/>
                <a:gd name="connsiteX1" fmla="*/ 228600 w 313647"/>
                <a:gd name="connsiteY1" fmla="*/ 1181235 h 2879314"/>
                <a:gd name="connsiteX2" fmla="*/ 0 w 313647"/>
                <a:gd name="connsiteY2" fmla="*/ 1518899 h 2879314"/>
                <a:gd name="connsiteX3" fmla="*/ 266700 w 313647"/>
                <a:gd name="connsiteY3" fmla="*/ 1857510 h 2879314"/>
                <a:gd name="connsiteX4" fmla="*/ 281682 w 313647"/>
                <a:gd name="connsiteY4" fmla="*/ 2879314 h 2879314"/>
                <a:gd name="connsiteX0" fmla="*/ 248290 w 320298"/>
                <a:gd name="connsiteY0" fmla="*/ 0 h 2879314"/>
                <a:gd name="connsiteX1" fmla="*/ 235251 w 320298"/>
                <a:gd name="connsiteY1" fmla="*/ 1181235 h 2879314"/>
                <a:gd name="connsiteX2" fmla="*/ 6651 w 320298"/>
                <a:gd name="connsiteY2" fmla="*/ 1518899 h 2879314"/>
                <a:gd name="connsiteX3" fmla="*/ 273351 w 320298"/>
                <a:gd name="connsiteY3" fmla="*/ 1857510 h 2879314"/>
                <a:gd name="connsiteX4" fmla="*/ 288333 w 320298"/>
                <a:gd name="connsiteY4" fmla="*/ 2879314 h 2879314"/>
                <a:gd name="connsiteX0" fmla="*/ 248290 w 337633"/>
                <a:gd name="connsiteY0" fmla="*/ 0 h 2879314"/>
                <a:gd name="connsiteX1" fmla="*/ 235251 w 337633"/>
                <a:gd name="connsiteY1" fmla="*/ 1181235 h 2879314"/>
                <a:gd name="connsiteX2" fmla="*/ 6651 w 337633"/>
                <a:gd name="connsiteY2" fmla="*/ 1518899 h 2879314"/>
                <a:gd name="connsiteX3" fmla="*/ 273351 w 337633"/>
                <a:gd name="connsiteY3" fmla="*/ 1857510 h 2879314"/>
                <a:gd name="connsiteX4" fmla="*/ 288333 w 337633"/>
                <a:gd name="connsiteY4" fmla="*/ 2879314 h 2879314"/>
                <a:gd name="connsiteX0" fmla="*/ 248290 w 337633"/>
                <a:gd name="connsiteY0" fmla="*/ 0 h 2879314"/>
                <a:gd name="connsiteX1" fmla="*/ 235251 w 337633"/>
                <a:gd name="connsiteY1" fmla="*/ 1181235 h 2879314"/>
                <a:gd name="connsiteX2" fmla="*/ 6651 w 337633"/>
                <a:gd name="connsiteY2" fmla="*/ 1518899 h 2879314"/>
                <a:gd name="connsiteX3" fmla="*/ 273351 w 337633"/>
                <a:gd name="connsiteY3" fmla="*/ 1857510 h 2879314"/>
                <a:gd name="connsiteX4" fmla="*/ 288333 w 337633"/>
                <a:gd name="connsiteY4" fmla="*/ 2879314 h 2879314"/>
                <a:gd name="connsiteX0" fmla="*/ 247267 w 332276"/>
                <a:gd name="connsiteY0" fmla="*/ 0 h 2879314"/>
                <a:gd name="connsiteX1" fmla="*/ 234228 w 332276"/>
                <a:gd name="connsiteY1" fmla="*/ 1181235 h 2879314"/>
                <a:gd name="connsiteX2" fmla="*/ 5628 w 332276"/>
                <a:gd name="connsiteY2" fmla="*/ 1518899 h 2879314"/>
                <a:gd name="connsiteX3" fmla="*/ 267994 w 332276"/>
                <a:gd name="connsiteY3" fmla="*/ 1861844 h 2879314"/>
                <a:gd name="connsiteX4" fmla="*/ 287310 w 332276"/>
                <a:gd name="connsiteY4" fmla="*/ 2879314 h 2879314"/>
                <a:gd name="connsiteX0" fmla="*/ 247267 w 319276"/>
                <a:gd name="connsiteY0" fmla="*/ 0 h 2879314"/>
                <a:gd name="connsiteX1" fmla="*/ 234228 w 319276"/>
                <a:gd name="connsiteY1" fmla="*/ 1181235 h 2879314"/>
                <a:gd name="connsiteX2" fmla="*/ 5628 w 319276"/>
                <a:gd name="connsiteY2" fmla="*/ 1518899 h 2879314"/>
                <a:gd name="connsiteX3" fmla="*/ 267994 w 319276"/>
                <a:gd name="connsiteY3" fmla="*/ 1861844 h 2879314"/>
                <a:gd name="connsiteX4" fmla="*/ 287310 w 319276"/>
                <a:gd name="connsiteY4" fmla="*/ 2879314 h 2879314"/>
                <a:gd name="connsiteX0" fmla="*/ 247267 w 319276"/>
                <a:gd name="connsiteY0" fmla="*/ 0 h 2879314"/>
                <a:gd name="connsiteX1" fmla="*/ 234228 w 319276"/>
                <a:gd name="connsiteY1" fmla="*/ 1181235 h 2879314"/>
                <a:gd name="connsiteX2" fmla="*/ 5628 w 319276"/>
                <a:gd name="connsiteY2" fmla="*/ 1518899 h 2879314"/>
                <a:gd name="connsiteX3" fmla="*/ 267994 w 319276"/>
                <a:gd name="connsiteY3" fmla="*/ 1861844 h 2879314"/>
                <a:gd name="connsiteX4" fmla="*/ 287310 w 319276"/>
                <a:gd name="connsiteY4" fmla="*/ 2879314 h 2879314"/>
                <a:gd name="connsiteX0" fmla="*/ 247267 w 319276"/>
                <a:gd name="connsiteY0" fmla="*/ 0 h 2879314"/>
                <a:gd name="connsiteX1" fmla="*/ 234228 w 319276"/>
                <a:gd name="connsiteY1" fmla="*/ 1181235 h 2879314"/>
                <a:gd name="connsiteX2" fmla="*/ 5628 w 319276"/>
                <a:gd name="connsiteY2" fmla="*/ 1518899 h 2879314"/>
                <a:gd name="connsiteX3" fmla="*/ 267994 w 319276"/>
                <a:gd name="connsiteY3" fmla="*/ 1861844 h 2879314"/>
                <a:gd name="connsiteX4" fmla="*/ 287310 w 319276"/>
                <a:gd name="connsiteY4" fmla="*/ 2879314 h 2879314"/>
                <a:gd name="connsiteX0" fmla="*/ 247267 w 314941"/>
                <a:gd name="connsiteY0" fmla="*/ 0 h 3078662"/>
                <a:gd name="connsiteX1" fmla="*/ 234228 w 314941"/>
                <a:gd name="connsiteY1" fmla="*/ 1181235 h 3078662"/>
                <a:gd name="connsiteX2" fmla="*/ 5628 w 314941"/>
                <a:gd name="connsiteY2" fmla="*/ 1518899 h 3078662"/>
                <a:gd name="connsiteX3" fmla="*/ 267994 w 314941"/>
                <a:gd name="connsiteY3" fmla="*/ 1861844 h 3078662"/>
                <a:gd name="connsiteX4" fmla="*/ 287310 w 314941"/>
                <a:gd name="connsiteY4" fmla="*/ 3078662 h 3078662"/>
                <a:gd name="connsiteX0" fmla="*/ 247267 w 314941"/>
                <a:gd name="connsiteY0" fmla="*/ 0 h 3078662"/>
                <a:gd name="connsiteX1" fmla="*/ 234228 w 314941"/>
                <a:gd name="connsiteY1" fmla="*/ 1181235 h 3078662"/>
                <a:gd name="connsiteX2" fmla="*/ 5628 w 314941"/>
                <a:gd name="connsiteY2" fmla="*/ 1518899 h 3078662"/>
                <a:gd name="connsiteX3" fmla="*/ 267994 w 314941"/>
                <a:gd name="connsiteY3" fmla="*/ 1861844 h 3078662"/>
                <a:gd name="connsiteX4" fmla="*/ 287310 w 314941"/>
                <a:gd name="connsiteY4" fmla="*/ 3078662 h 3078662"/>
                <a:gd name="connsiteX0" fmla="*/ 247267 w 309885"/>
                <a:gd name="connsiteY0" fmla="*/ 0 h 3095997"/>
                <a:gd name="connsiteX1" fmla="*/ 234228 w 309885"/>
                <a:gd name="connsiteY1" fmla="*/ 1181235 h 3095997"/>
                <a:gd name="connsiteX2" fmla="*/ 5628 w 309885"/>
                <a:gd name="connsiteY2" fmla="*/ 1518899 h 3095997"/>
                <a:gd name="connsiteX3" fmla="*/ 267994 w 309885"/>
                <a:gd name="connsiteY3" fmla="*/ 1861844 h 3095997"/>
                <a:gd name="connsiteX4" fmla="*/ 256974 w 309885"/>
                <a:gd name="connsiteY4" fmla="*/ 3095997 h 3095997"/>
                <a:gd name="connsiteX0" fmla="*/ 247267 w 309885"/>
                <a:gd name="connsiteY0" fmla="*/ 0 h 3095997"/>
                <a:gd name="connsiteX1" fmla="*/ 234228 w 309885"/>
                <a:gd name="connsiteY1" fmla="*/ 1181235 h 3095997"/>
                <a:gd name="connsiteX2" fmla="*/ 5628 w 309885"/>
                <a:gd name="connsiteY2" fmla="*/ 1518899 h 3095997"/>
                <a:gd name="connsiteX3" fmla="*/ 267994 w 309885"/>
                <a:gd name="connsiteY3" fmla="*/ 1861844 h 3095997"/>
                <a:gd name="connsiteX4" fmla="*/ 256974 w 309885"/>
                <a:gd name="connsiteY4" fmla="*/ 3095997 h 3095997"/>
                <a:gd name="connsiteX0" fmla="*/ 243655 w 284605"/>
                <a:gd name="connsiteY0" fmla="*/ 0 h 3095997"/>
                <a:gd name="connsiteX1" fmla="*/ 230616 w 284605"/>
                <a:gd name="connsiteY1" fmla="*/ 1181235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43655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0990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0990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0990 w 284605"/>
                <a:gd name="connsiteY0" fmla="*/ 0 h 3095997"/>
                <a:gd name="connsiteX1" fmla="*/ 230616 w 284605"/>
                <a:gd name="connsiteY1" fmla="*/ 1142232 h 3095997"/>
                <a:gd name="connsiteX2" fmla="*/ 2016 w 284605"/>
                <a:gd name="connsiteY2" fmla="*/ 1518899 h 3095997"/>
                <a:gd name="connsiteX3" fmla="*/ 242714 w 284605"/>
                <a:gd name="connsiteY3" fmla="*/ 1861844 h 3095997"/>
                <a:gd name="connsiteX4" fmla="*/ 253362 w 284605"/>
                <a:gd name="connsiteY4" fmla="*/ 3095997 h 3095997"/>
                <a:gd name="connsiteX0" fmla="*/ 262435 w 286050"/>
                <a:gd name="connsiteY0" fmla="*/ 0 h 3095997"/>
                <a:gd name="connsiteX1" fmla="*/ 223394 w 286050"/>
                <a:gd name="connsiteY1" fmla="*/ 1215904 h 3095997"/>
                <a:gd name="connsiteX2" fmla="*/ 3461 w 286050"/>
                <a:gd name="connsiteY2" fmla="*/ 1518899 h 3095997"/>
                <a:gd name="connsiteX3" fmla="*/ 244159 w 286050"/>
                <a:gd name="connsiteY3" fmla="*/ 1861844 h 3095997"/>
                <a:gd name="connsiteX4" fmla="*/ 254807 w 286050"/>
                <a:gd name="connsiteY4" fmla="*/ 3095997 h 3095997"/>
                <a:gd name="connsiteX0" fmla="*/ 262435 w 286050"/>
                <a:gd name="connsiteY0" fmla="*/ 0 h 3095997"/>
                <a:gd name="connsiteX1" fmla="*/ 223394 w 286050"/>
                <a:gd name="connsiteY1" fmla="*/ 1215904 h 3095997"/>
                <a:gd name="connsiteX2" fmla="*/ 3461 w 286050"/>
                <a:gd name="connsiteY2" fmla="*/ 1518899 h 3095997"/>
                <a:gd name="connsiteX3" fmla="*/ 244159 w 286050"/>
                <a:gd name="connsiteY3" fmla="*/ 1861844 h 3095997"/>
                <a:gd name="connsiteX4" fmla="*/ 254807 w 286050"/>
                <a:gd name="connsiteY4" fmla="*/ 3095997 h 3095997"/>
                <a:gd name="connsiteX0" fmla="*/ 262435 w 286050"/>
                <a:gd name="connsiteY0" fmla="*/ 0 h 3095997"/>
                <a:gd name="connsiteX1" fmla="*/ 223394 w 286050"/>
                <a:gd name="connsiteY1" fmla="*/ 1215904 h 3095997"/>
                <a:gd name="connsiteX2" fmla="*/ 3461 w 286050"/>
                <a:gd name="connsiteY2" fmla="*/ 1518899 h 3095997"/>
                <a:gd name="connsiteX3" fmla="*/ 244159 w 286050"/>
                <a:gd name="connsiteY3" fmla="*/ 1861844 h 3095997"/>
                <a:gd name="connsiteX4" fmla="*/ 254807 w 286050"/>
                <a:gd name="connsiteY4" fmla="*/ 3095997 h 3095997"/>
                <a:gd name="connsiteX0" fmla="*/ 263879 w 296161"/>
                <a:gd name="connsiteY0" fmla="*/ 0 h 3095997"/>
                <a:gd name="connsiteX1" fmla="*/ 224838 w 296161"/>
                <a:gd name="connsiteY1" fmla="*/ 1215904 h 3095997"/>
                <a:gd name="connsiteX2" fmla="*/ 4905 w 296161"/>
                <a:gd name="connsiteY2" fmla="*/ 1518899 h 3095997"/>
                <a:gd name="connsiteX3" fmla="*/ 254270 w 296161"/>
                <a:gd name="connsiteY3" fmla="*/ 1818507 h 3095997"/>
                <a:gd name="connsiteX4" fmla="*/ 256251 w 296161"/>
                <a:gd name="connsiteY4" fmla="*/ 3095997 h 3095997"/>
                <a:gd name="connsiteX0" fmla="*/ 263879 w 296161"/>
                <a:gd name="connsiteY0" fmla="*/ 0 h 3095997"/>
                <a:gd name="connsiteX1" fmla="*/ 224838 w 296161"/>
                <a:gd name="connsiteY1" fmla="*/ 1215904 h 3095997"/>
                <a:gd name="connsiteX2" fmla="*/ 4905 w 296161"/>
                <a:gd name="connsiteY2" fmla="*/ 1518899 h 3095997"/>
                <a:gd name="connsiteX3" fmla="*/ 254270 w 296161"/>
                <a:gd name="connsiteY3" fmla="*/ 1792505 h 3095997"/>
                <a:gd name="connsiteX4" fmla="*/ 256251 w 296161"/>
                <a:gd name="connsiteY4" fmla="*/ 3095997 h 3095997"/>
                <a:gd name="connsiteX0" fmla="*/ 263879 w 296161"/>
                <a:gd name="connsiteY0" fmla="*/ 0 h 3095997"/>
                <a:gd name="connsiteX1" fmla="*/ 224838 w 296161"/>
                <a:gd name="connsiteY1" fmla="*/ 1215904 h 3095997"/>
                <a:gd name="connsiteX2" fmla="*/ 4905 w 296161"/>
                <a:gd name="connsiteY2" fmla="*/ 1518899 h 3095997"/>
                <a:gd name="connsiteX3" fmla="*/ 254270 w 296161"/>
                <a:gd name="connsiteY3" fmla="*/ 1792505 h 3095997"/>
                <a:gd name="connsiteX4" fmla="*/ 256251 w 296161"/>
                <a:gd name="connsiteY4" fmla="*/ 3095997 h 3095997"/>
                <a:gd name="connsiteX0" fmla="*/ 263879 w 298328"/>
                <a:gd name="connsiteY0" fmla="*/ 0 h 3087330"/>
                <a:gd name="connsiteX1" fmla="*/ 224838 w 298328"/>
                <a:gd name="connsiteY1" fmla="*/ 1215904 h 3087330"/>
                <a:gd name="connsiteX2" fmla="*/ 4905 w 298328"/>
                <a:gd name="connsiteY2" fmla="*/ 1518899 h 3087330"/>
                <a:gd name="connsiteX3" fmla="*/ 254270 w 298328"/>
                <a:gd name="connsiteY3" fmla="*/ 1792505 h 3087330"/>
                <a:gd name="connsiteX4" fmla="*/ 269252 w 298328"/>
                <a:gd name="connsiteY4" fmla="*/ 3087330 h 3087330"/>
                <a:gd name="connsiteX0" fmla="*/ 263879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6880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6880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6880 w 300495"/>
                <a:gd name="connsiteY0" fmla="*/ 0 h 3087330"/>
                <a:gd name="connsiteX1" fmla="*/ 224838 w 300495"/>
                <a:gd name="connsiteY1" fmla="*/ 1215904 h 3087330"/>
                <a:gd name="connsiteX2" fmla="*/ 4905 w 300495"/>
                <a:gd name="connsiteY2" fmla="*/ 1518899 h 3087330"/>
                <a:gd name="connsiteX3" fmla="*/ 254270 w 300495"/>
                <a:gd name="connsiteY3" fmla="*/ 1792505 h 3087330"/>
                <a:gd name="connsiteX4" fmla="*/ 282253 w 300495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9047 w 302662"/>
                <a:gd name="connsiteY0" fmla="*/ 0 h 3087330"/>
                <a:gd name="connsiteX1" fmla="*/ 214004 w 302662"/>
                <a:gd name="connsiteY1" fmla="*/ 1254907 h 3087330"/>
                <a:gd name="connsiteX2" fmla="*/ 7072 w 302662"/>
                <a:gd name="connsiteY2" fmla="*/ 1518899 h 3087330"/>
                <a:gd name="connsiteX3" fmla="*/ 256437 w 302662"/>
                <a:gd name="connsiteY3" fmla="*/ 1792505 h 3087330"/>
                <a:gd name="connsiteX4" fmla="*/ 284420 w 302662"/>
                <a:gd name="connsiteY4" fmla="*/ 3087330 h 3087330"/>
                <a:gd name="connsiteX0" fmla="*/ 271975 w 295590"/>
                <a:gd name="connsiteY0" fmla="*/ 0 h 3087330"/>
                <a:gd name="connsiteX1" fmla="*/ 206932 w 295590"/>
                <a:gd name="connsiteY1" fmla="*/ 1254907 h 3087330"/>
                <a:gd name="connsiteX2" fmla="*/ 0 w 295590"/>
                <a:gd name="connsiteY2" fmla="*/ 1518899 h 3087330"/>
                <a:gd name="connsiteX3" fmla="*/ 249365 w 295590"/>
                <a:gd name="connsiteY3" fmla="*/ 1792505 h 3087330"/>
                <a:gd name="connsiteX4" fmla="*/ 277348 w 295590"/>
                <a:gd name="connsiteY4" fmla="*/ 3087330 h 3087330"/>
                <a:gd name="connsiteX0" fmla="*/ 273570 w 297185"/>
                <a:gd name="connsiteY0" fmla="*/ 0 h 3087330"/>
                <a:gd name="connsiteX1" fmla="*/ 208527 w 297185"/>
                <a:gd name="connsiteY1" fmla="*/ 1254907 h 3087330"/>
                <a:gd name="connsiteX2" fmla="*/ 1595 w 297185"/>
                <a:gd name="connsiteY2" fmla="*/ 1518899 h 3087330"/>
                <a:gd name="connsiteX3" fmla="*/ 250960 w 297185"/>
                <a:gd name="connsiteY3" fmla="*/ 1792505 h 3087330"/>
                <a:gd name="connsiteX4" fmla="*/ 278943 w 297185"/>
                <a:gd name="connsiteY4" fmla="*/ 3087330 h 3087330"/>
                <a:gd name="connsiteX0" fmla="*/ 208565 w 221345"/>
                <a:gd name="connsiteY0" fmla="*/ 0 h 3087330"/>
                <a:gd name="connsiteX1" fmla="*/ 143522 w 221345"/>
                <a:gd name="connsiteY1" fmla="*/ 1254907 h 3087330"/>
                <a:gd name="connsiteX2" fmla="*/ 1595 w 221345"/>
                <a:gd name="connsiteY2" fmla="*/ 1510232 h 3087330"/>
                <a:gd name="connsiteX3" fmla="*/ 185955 w 221345"/>
                <a:gd name="connsiteY3" fmla="*/ 1792505 h 3087330"/>
                <a:gd name="connsiteX4" fmla="*/ 213938 w 221345"/>
                <a:gd name="connsiteY4" fmla="*/ 3087330 h 3087330"/>
                <a:gd name="connsiteX0" fmla="*/ 208565 w 221345"/>
                <a:gd name="connsiteY0" fmla="*/ 0 h 3087330"/>
                <a:gd name="connsiteX1" fmla="*/ 143522 w 221345"/>
                <a:gd name="connsiteY1" fmla="*/ 1254907 h 3087330"/>
                <a:gd name="connsiteX2" fmla="*/ 1595 w 221345"/>
                <a:gd name="connsiteY2" fmla="*/ 1510232 h 3087330"/>
                <a:gd name="connsiteX3" fmla="*/ 185955 w 221345"/>
                <a:gd name="connsiteY3" fmla="*/ 1792505 h 3087330"/>
                <a:gd name="connsiteX4" fmla="*/ 213938 w 221345"/>
                <a:gd name="connsiteY4" fmla="*/ 3087330 h 3087330"/>
                <a:gd name="connsiteX0" fmla="*/ 208565 w 221345"/>
                <a:gd name="connsiteY0" fmla="*/ 0 h 3087330"/>
                <a:gd name="connsiteX1" fmla="*/ 143522 w 221345"/>
                <a:gd name="connsiteY1" fmla="*/ 1254907 h 3087330"/>
                <a:gd name="connsiteX2" fmla="*/ 1595 w 221345"/>
                <a:gd name="connsiteY2" fmla="*/ 1510232 h 3087330"/>
                <a:gd name="connsiteX3" fmla="*/ 185955 w 221345"/>
                <a:gd name="connsiteY3" fmla="*/ 1792505 h 3087330"/>
                <a:gd name="connsiteX4" fmla="*/ 213938 w 221345"/>
                <a:gd name="connsiteY4" fmla="*/ 3087330 h 3087330"/>
                <a:gd name="connsiteX0" fmla="*/ 208565 w 222625"/>
                <a:gd name="connsiteY0" fmla="*/ 0 h 3087330"/>
                <a:gd name="connsiteX1" fmla="*/ 211785 w 222625"/>
                <a:gd name="connsiteY1" fmla="*/ 1010979 h 3087330"/>
                <a:gd name="connsiteX2" fmla="*/ 143522 w 222625"/>
                <a:gd name="connsiteY2" fmla="*/ 1254907 h 3087330"/>
                <a:gd name="connsiteX3" fmla="*/ 1595 w 222625"/>
                <a:gd name="connsiteY3" fmla="*/ 1510232 h 3087330"/>
                <a:gd name="connsiteX4" fmla="*/ 185955 w 222625"/>
                <a:gd name="connsiteY4" fmla="*/ 1792505 h 3087330"/>
                <a:gd name="connsiteX5" fmla="*/ 213938 w 222625"/>
                <a:gd name="connsiteY5" fmla="*/ 3087330 h 3087330"/>
                <a:gd name="connsiteX0" fmla="*/ 208565 w 222625"/>
                <a:gd name="connsiteY0" fmla="*/ 0 h 3087330"/>
                <a:gd name="connsiteX1" fmla="*/ 211785 w 222625"/>
                <a:gd name="connsiteY1" fmla="*/ 1010979 h 3087330"/>
                <a:gd name="connsiteX2" fmla="*/ 143522 w 222625"/>
                <a:gd name="connsiteY2" fmla="*/ 1254907 h 3087330"/>
                <a:gd name="connsiteX3" fmla="*/ 1595 w 222625"/>
                <a:gd name="connsiteY3" fmla="*/ 1510232 h 3087330"/>
                <a:gd name="connsiteX4" fmla="*/ 185955 w 222625"/>
                <a:gd name="connsiteY4" fmla="*/ 1792505 h 3087330"/>
                <a:gd name="connsiteX5" fmla="*/ 213938 w 222625"/>
                <a:gd name="connsiteY5" fmla="*/ 3087330 h 3087330"/>
                <a:gd name="connsiteX0" fmla="*/ 211153 w 223933"/>
                <a:gd name="connsiteY0" fmla="*/ 0 h 3087330"/>
                <a:gd name="connsiteX1" fmla="*/ 214373 w 223933"/>
                <a:gd name="connsiteY1" fmla="*/ 1010979 h 3087330"/>
                <a:gd name="connsiteX2" fmla="*/ 163445 w 223933"/>
                <a:gd name="connsiteY2" fmla="*/ 1254907 h 3087330"/>
                <a:gd name="connsiteX3" fmla="*/ 4183 w 223933"/>
                <a:gd name="connsiteY3" fmla="*/ 1510232 h 3087330"/>
                <a:gd name="connsiteX4" fmla="*/ 188543 w 223933"/>
                <a:gd name="connsiteY4" fmla="*/ 1792505 h 3087330"/>
                <a:gd name="connsiteX5" fmla="*/ 216526 w 223933"/>
                <a:gd name="connsiteY5" fmla="*/ 3087330 h 3087330"/>
                <a:gd name="connsiteX0" fmla="*/ 206820 w 218878"/>
                <a:gd name="connsiteY0" fmla="*/ 0 h 3087330"/>
                <a:gd name="connsiteX1" fmla="*/ 210040 w 218878"/>
                <a:gd name="connsiteY1" fmla="*/ 1010979 h 3087330"/>
                <a:gd name="connsiteX2" fmla="*/ 159112 w 218878"/>
                <a:gd name="connsiteY2" fmla="*/ 1254907 h 3087330"/>
                <a:gd name="connsiteX3" fmla="*/ 4183 w 218878"/>
                <a:gd name="connsiteY3" fmla="*/ 1466895 h 3087330"/>
                <a:gd name="connsiteX4" fmla="*/ 184210 w 218878"/>
                <a:gd name="connsiteY4" fmla="*/ 1792505 h 3087330"/>
                <a:gd name="connsiteX5" fmla="*/ 212193 w 218878"/>
                <a:gd name="connsiteY5" fmla="*/ 3087330 h 3087330"/>
                <a:gd name="connsiteX0" fmla="*/ 206820 w 218878"/>
                <a:gd name="connsiteY0" fmla="*/ 0 h 3087330"/>
                <a:gd name="connsiteX1" fmla="*/ 210040 w 218878"/>
                <a:gd name="connsiteY1" fmla="*/ 1010979 h 3087330"/>
                <a:gd name="connsiteX2" fmla="*/ 159112 w 218878"/>
                <a:gd name="connsiteY2" fmla="*/ 1254907 h 3087330"/>
                <a:gd name="connsiteX3" fmla="*/ 4183 w 218878"/>
                <a:gd name="connsiteY3" fmla="*/ 1466895 h 3087330"/>
                <a:gd name="connsiteX4" fmla="*/ 184210 w 218878"/>
                <a:gd name="connsiteY4" fmla="*/ 1792505 h 3087330"/>
                <a:gd name="connsiteX5" fmla="*/ 212193 w 218878"/>
                <a:gd name="connsiteY5" fmla="*/ 3087330 h 3087330"/>
                <a:gd name="connsiteX0" fmla="*/ 206820 w 218878"/>
                <a:gd name="connsiteY0" fmla="*/ 0 h 3087330"/>
                <a:gd name="connsiteX1" fmla="*/ 210040 w 218878"/>
                <a:gd name="connsiteY1" fmla="*/ 1010979 h 3087330"/>
                <a:gd name="connsiteX2" fmla="*/ 159112 w 218878"/>
                <a:gd name="connsiteY2" fmla="*/ 1254907 h 3087330"/>
                <a:gd name="connsiteX3" fmla="*/ 4183 w 218878"/>
                <a:gd name="connsiteY3" fmla="*/ 1466895 h 3087330"/>
                <a:gd name="connsiteX4" fmla="*/ 184210 w 218878"/>
                <a:gd name="connsiteY4" fmla="*/ 1792505 h 3087330"/>
                <a:gd name="connsiteX5" fmla="*/ 212193 w 218878"/>
                <a:gd name="connsiteY5" fmla="*/ 3087330 h 3087330"/>
                <a:gd name="connsiteX0" fmla="*/ 206820 w 217991"/>
                <a:gd name="connsiteY0" fmla="*/ 0 h 3087330"/>
                <a:gd name="connsiteX1" fmla="*/ 210040 w 217991"/>
                <a:gd name="connsiteY1" fmla="*/ 1010979 h 3087330"/>
                <a:gd name="connsiteX2" fmla="*/ 159112 w 217991"/>
                <a:gd name="connsiteY2" fmla="*/ 1254907 h 3087330"/>
                <a:gd name="connsiteX3" fmla="*/ 4183 w 217991"/>
                <a:gd name="connsiteY3" fmla="*/ 1466895 h 3087330"/>
                <a:gd name="connsiteX4" fmla="*/ 184210 w 217991"/>
                <a:gd name="connsiteY4" fmla="*/ 1792505 h 3087330"/>
                <a:gd name="connsiteX5" fmla="*/ 205706 w 217991"/>
                <a:gd name="connsiteY5" fmla="*/ 1947047 h 3087330"/>
                <a:gd name="connsiteX6" fmla="*/ 212193 w 217991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3931 w 215102"/>
                <a:gd name="connsiteY0" fmla="*/ 0 h 3087330"/>
                <a:gd name="connsiteX1" fmla="*/ 207151 w 215102"/>
                <a:gd name="connsiteY1" fmla="*/ 1010979 h 3087330"/>
                <a:gd name="connsiteX2" fmla="*/ 156223 w 215102"/>
                <a:gd name="connsiteY2" fmla="*/ 1254907 h 3087330"/>
                <a:gd name="connsiteX3" fmla="*/ 1294 w 215102"/>
                <a:gd name="connsiteY3" fmla="*/ 1466895 h 3087330"/>
                <a:gd name="connsiteX4" fmla="*/ 163987 w 215102"/>
                <a:gd name="connsiteY4" fmla="*/ 1744834 h 3087330"/>
                <a:gd name="connsiteX5" fmla="*/ 202817 w 215102"/>
                <a:gd name="connsiteY5" fmla="*/ 1947047 h 3087330"/>
                <a:gd name="connsiteX6" fmla="*/ 209304 w 215102"/>
                <a:gd name="connsiteY6" fmla="*/ 3087330 h 3087330"/>
                <a:gd name="connsiteX0" fmla="*/ 208197 w 219368"/>
                <a:gd name="connsiteY0" fmla="*/ 0 h 3087330"/>
                <a:gd name="connsiteX1" fmla="*/ 211417 w 219368"/>
                <a:gd name="connsiteY1" fmla="*/ 1010979 h 3087330"/>
                <a:gd name="connsiteX2" fmla="*/ 160489 w 219368"/>
                <a:gd name="connsiteY2" fmla="*/ 1254907 h 3087330"/>
                <a:gd name="connsiteX3" fmla="*/ 1294 w 219368"/>
                <a:gd name="connsiteY3" fmla="*/ 1485002 h 3087330"/>
                <a:gd name="connsiteX4" fmla="*/ 168253 w 219368"/>
                <a:gd name="connsiteY4" fmla="*/ 1744834 h 3087330"/>
                <a:gd name="connsiteX5" fmla="*/ 207083 w 219368"/>
                <a:gd name="connsiteY5" fmla="*/ 1947047 h 3087330"/>
                <a:gd name="connsiteX6" fmla="*/ 213570 w 219368"/>
                <a:gd name="connsiteY6" fmla="*/ 3087330 h 3087330"/>
                <a:gd name="connsiteX0" fmla="*/ 212463 w 223634"/>
                <a:gd name="connsiteY0" fmla="*/ 0 h 3087330"/>
                <a:gd name="connsiteX1" fmla="*/ 215683 w 223634"/>
                <a:gd name="connsiteY1" fmla="*/ 1010979 h 3087330"/>
                <a:gd name="connsiteX2" fmla="*/ 164755 w 223634"/>
                <a:gd name="connsiteY2" fmla="*/ 1254907 h 3087330"/>
                <a:gd name="connsiteX3" fmla="*/ 1294 w 223634"/>
                <a:gd name="connsiteY3" fmla="*/ 1521216 h 3087330"/>
                <a:gd name="connsiteX4" fmla="*/ 172519 w 223634"/>
                <a:gd name="connsiteY4" fmla="*/ 1744834 h 3087330"/>
                <a:gd name="connsiteX5" fmla="*/ 211349 w 223634"/>
                <a:gd name="connsiteY5" fmla="*/ 1947047 h 3087330"/>
                <a:gd name="connsiteX6" fmla="*/ 217836 w 223634"/>
                <a:gd name="connsiteY6" fmla="*/ 3087330 h 3087330"/>
                <a:gd name="connsiteX0" fmla="*/ 214143 w 225314"/>
                <a:gd name="connsiteY0" fmla="*/ 0 h 3087330"/>
                <a:gd name="connsiteX1" fmla="*/ 217363 w 225314"/>
                <a:gd name="connsiteY1" fmla="*/ 1010979 h 3087330"/>
                <a:gd name="connsiteX2" fmla="*/ 166435 w 225314"/>
                <a:gd name="connsiteY2" fmla="*/ 1254907 h 3087330"/>
                <a:gd name="connsiteX3" fmla="*/ 2974 w 225314"/>
                <a:gd name="connsiteY3" fmla="*/ 1521216 h 3087330"/>
                <a:gd name="connsiteX4" fmla="*/ 174199 w 225314"/>
                <a:gd name="connsiteY4" fmla="*/ 1744834 h 3087330"/>
                <a:gd name="connsiteX5" fmla="*/ 213029 w 225314"/>
                <a:gd name="connsiteY5" fmla="*/ 1947047 h 3087330"/>
                <a:gd name="connsiteX6" fmla="*/ 219516 w 225314"/>
                <a:gd name="connsiteY6" fmla="*/ 3087330 h 3087330"/>
                <a:gd name="connsiteX0" fmla="*/ 212463 w 223634"/>
                <a:gd name="connsiteY0" fmla="*/ 0 h 3087330"/>
                <a:gd name="connsiteX1" fmla="*/ 215683 w 223634"/>
                <a:gd name="connsiteY1" fmla="*/ 1010979 h 3087330"/>
                <a:gd name="connsiteX2" fmla="*/ 164755 w 223634"/>
                <a:gd name="connsiteY2" fmla="*/ 1254907 h 3087330"/>
                <a:gd name="connsiteX3" fmla="*/ 1294 w 223634"/>
                <a:gd name="connsiteY3" fmla="*/ 1521216 h 3087330"/>
                <a:gd name="connsiteX4" fmla="*/ 172519 w 223634"/>
                <a:gd name="connsiteY4" fmla="*/ 1744834 h 3087330"/>
                <a:gd name="connsiteX5" fmla="*/ 211349 w 223634"/>
                <a:gd name="connsiteY5" fmla="*/ 1947047 h 3087330"/>
                <a:gd name="connsiteX6" fmla="*/ 217836 w 223634"/>
                <a:gd name="connsiteY6" fmla="*/ 3087330 h 308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634" h="3087330">
                  <a:moveTo>
                    <a:pt x="212463" y="0"/>
                  </a:moveTo>
                  <a:cubicBezTo>
                    <a:pt x="207944" y="168496"/>
                    <a:pt x="223634" y="801828"/>
                    <a:pt x="215683" y="1010979"/>
                  </a:cubicBezTo>
                  <a:cubicBezTo>
                    <a:pt x="207732" y="1220130"/>
                    <a:pt x="190397" y="1206367"/>
                    <a:pt x="164755" y="1254907"/>
                  </a:cubicBezTo>
                  <a:cubicBezTo>
                    <a:pt x="134593" y="1300042"/>
                    <a:pt x="0" y="1439562"/>
                    <a:pt x="1294" y="1521216"/>
                  </a:cubicBezTo>
                  <a:cubicBezTo>
                    <a:pt x="2588" y="1627135"/>
                    <a:pt x="138932" y="1664809"/>
                    <a:pt x="172519" y="1744834"/>
                  </a:cubicBezTo>
                  <a:cubicBezTo>
                    <a:pt x="206106" y="1803190"/>
                    <a:pt x="214781" y="1859311"/>
                    <a:pt x="211349" y="1947047"/>
                  </a:cubicBezTo>
                  <a:cubicBezTo>
                    <a:pt x="218902" y="2170796"/>
                    <a:pt x="216755" y="2900894"/>
                    <a:pt x="217836" y="3087330"/>
                  </a:cubicBezTo>
                </a:path>
              </a:pathLst>
            </a:custGeom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30" name="Přímá spojovací čára 29"/>
            <p:cNvCxnSpPr/>
            <p:nvPr/>
          </p:nvCxnSpPr>
          <p:spPr>
            <a:xfrm flipH="1">
              <a:off x="5077153" y="2202688"/>
              <a:ext cx="2428" cy="3093807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ovací čára 30"/>
            <p:cNvCxnSpPr/>
            <p:nvPr/>
          </p:nvCxnSpPr>
          <p:spPr>
            <a:xfrm flipH="1">
              <a:off x="5512128" y="2205392"/>
              <a:ext cx="2428" cy="309380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Přímá spojovací čára 31"/>
            <p:cNvCxnSpPr/>
            <p:nvPr/>
          </p:nvCxnSpPr>
          <p:spPr>
            <a:xfrm flipH="1">
              <a:off x="5934403" y="2203428"/>
              <a:ext cx="2428" cy="3093807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Volný tvar 32"/>
            <p:cNvSpPr/>
            <p:nvPr/>
          </p:nvSpPr>
          <p:spPr>
            <a:xfrm>
              <a:off x="7320023" y="3311784"/>
              <a:ext cx="1800200" cy="180020"/>
            </a:xfrm>
            <a:custGeom>
              <a:avLst/>
              <a:gdLst>
                <a:gd name="connsiteX0" fmla="*/ 0 w 1774479"/>
                <a:gd name="connsiteY0" fmla="*/ 0 h 86008"/>
                <a:gd name="connsiteX1" fmla="*/ 479834 w 1774479"/>
                <a:gd name="connsiteY1" fmla="*/ 0 h 86008"/>
                <a:gd name="connsiteX2" fmla="*/ 629216 w 1774479"/>
                <a:gd name="connsiteY2" fmla="*/ 81482 h 86008"/>
                <a:gd name="connsiteX3" fmla="*/ 1204111 w 1774479"/>
                <a:gd name="connsiteY3" fmla="*/ 86008 h 86008"/>
                <a:gd name="connsiteX4" fmla="*/ 1353493 w 1774479"/>
                <a:gd name="connsiteY4" fmla="*/ 13581 h 86008"/>
                <a:gd name="connsiteX5" fmla="*/ 1774479 w 1774479"/>
                <a:gd name="connsiteY5" fmla="*/ 13581 h 86008"/>
                <a:gd name="connsiteX0" fmla="*/ 0 w 1774479"/>
                <a:gd name="connsiteY0" fmla="*/ 0 h 86008"/>
                <a:gd name="connsiteX1" fmla="*/ 479834 w 1774479"/>
                <a:gd name="connsiteY1" fmla="*/ 0 h 86008"/>
                <a:gd name="connsiteX2" fmla="*/ 629216 w 1774479"/>
                <a:gd name="connsiteY2" fmla="*/ 81482 h 86008"/>
                <a:gd name="connsiteX3" fmla="*/ 1204111 w 1774479"/>
                <a:gd name="connsiteY3" fmla="*/ 86008 h 86008"/>
                <a:gd name="connsiteX4" fmla="*/ 1349145 w 1774479"/>
                <a:gd name="connsiteY4" fmla="*/ 8289 h 86008"/>
                <a:gd name="connsiteX5" fmla="*/ 1774479 w 1774479"/>
                <a:gd name="connsiteY5" fmla="*/ 13581 h 86008"/>
                <a:gd name="connsiteX0" fmla="*/ 0 w 1781193"/>
                <a:gd name="connsiteY0" fmla="*/ 0 h 86008"/>
                <a:gd name="connsiteX1" fmla="*/ 479834 w 1781193"/>
                <a:gd name="connsiteY1" fmla="*/ 0 h 86008"/>
                <a:gd name="connsiteX2" fmla="*/ 629216 w 1781193"/>
                <a:gd name="connsiteY2" fmla="*/ 81482 h 86008"/>
                <a:gd name="connsiteX3" fmla="*/ 1204111 w 1781193"/>
                <a:gd name="connsiteY3" fmla="*/ 86008 h 86008"/>
                <a:gd name="connsiteX4" fmla="*/ 1349145 w 1781193"/>
                <a:gd name="connsiteY4" fmla="*/ 8289 h 86008"/>
                <a:gd name="connsiteX5" fmla="*/ 1781193 w 1781193"/>
                <a:gd name="connsiteY5" fmla="*/ 8289 h 86008"/>
                <a:gd name="connsiteX0" fmla="*/ 0 w 1781193"/>
                <a:gd name="connsiteY0" fmla="*/ 0 h 86008"/>
                <a:gd name="connsiteX1" fmla="*/ 479834 w 1781193"/>
                <a:gd name="connsiteY1" fmla="*/ 0 h 86008"/>
                <a:gd name="connsiteX2" fmla="*/ 629216 w 1781193"/>
                <a:gd name="connsiteY2" fmla="*/ 81482 h 86008"/>
                <a:gd name="connsiteX3" fmla="*/ 1204111 w 1781193"/>
                <a:gd name="connsiteY3" fmla="*/ 86008 h 86008"/>
                <a:gd name="connsiteX4" fmla="*/ 1349145 w 1781193"/>
                <a:gd name="connsiteY4" fmla="*/ 8289 h 86008"/>
                <a:gd name="connsiteX5" fmla="*/ 1781193 w 1781193"/>
                <a:gd name="connsiteY5" fmla="*/ 8289 h 86008"/>
                <a:gd name="connsiteX0" fmla="*/ 0 w 1781193"/>
                <a:gd name="connsiteY0" fmla="*/ 0 h 86008"/>
                <a:gd name="connsiteX1" fmla="*/ 485049 w 1781193"/>
                <a:gd name="connsiteY1" fmla="*/ 8289 h 86008"/>
                <a:gd name="connsiteX2" fmla="*/ 629216 w 1781193"/>
                <a:gd name="connsiteY2" fmla="*/ 81482 h 86008"/>
                <a:gd name="connsiteX3" fmla="*/ 1204111 w 1781193"/>
                <a:gd name="connsiteY3" fmla="*/ 86008 h 86008"/>
                <a:gd name="connsiteX4" fmla="*/ 1349145 w 1781193"/>
                <a:gd name="connsiteY4" fmla="*/ 8289 h 86008"/>
                <a:gd name="connsiteX5" fmla="*/ 1781193 w 1781193"/>
                <a:gd name="connsiteY5" fmla="*/ 8289 h 86008"/>
                <a:gd name="connsiteX0" fmla="*/ 0 w 1764196"/>
                <a:gd name="connsiteY0" fmla="*/ 0 h 77719"/>
                <a:gd name="connsiteX1" fmla="*/ 468052 w 1764196"/>
                <a:gd name="connsiteY1" fmla="*/ 0 h 77719"/>
                <a:gd name="connsiteX2" fmla="*/ 612219 w 1764196"/>
                <a:gd name="connsiteY2" fmla="*/ 73193 h 77719"/>
                <a:gd name="connsiteX3" fmla="*/ 1187114 w 1764196"/>
                <a:gd name="connsiteY3" fmla="*/ 77719 h 77719"/>
                <a:gd name="connsiteX4" fmla="*/ 1332148 w 1764196"/>
                <a:gd name="connsiteY4" fmla="*/ 0 h 77719"/>
                <a:gd name="connsiteX5" fmla="*/ 1764196 w 1764196"/>
                <a:gd name="connsiteY5" fmla="*/ 0 h 77719"/>
                <a:gd name="connsiteX0" fmla="*/ 0 w 1764196"/>
                <a:gd name="connsiteY0" fmla="*/ 0 h 108012"/>
                <a:gd name="connsiteX1" fmla="*/ 468052 w 1764196"/>
                <a:gd name="connsiteY1" fmla="*/ 0 h 108012"/>
                <a:gd name="connsiteX2" fmla="*/ 612067 w 1764196"/>
                <a:gd name="connsiteY2" fmla="*/ 108012 h 108012"/>
                <a:gd name="connsiteX3" fmla="*/ 1187114 w 1764196"/>
                <a:gd name="connsiteY3" fmla="*/ 77719 h 108012"/>
                <a:gd name="connsiteX4" fmla="*/ 1332148 w 1764196"/>
                <a:gd name="connsiteY4" fmla="*/ 0 h 108012"/>
                <a:gd name="connsiteX5" fmla="*/ 1764196 w 1764196"/>
                <a:gd name="connsiteY5" fmla="*/ 0 h 108012"/>
                <a:gd name="connsiteX0" fmla="*/ 0 w 1764196"/>
                <a:gd name="connsiteY0" fmla="*/ 0 h 108012"/>
                <a:gd name="connsiteX1" fmla="*/ 468052 w 1764196"/>
                <a:gd name="connsiteY1" fmla="*/ 0 h 108012"/>
                <a:gd name="connsiteX2" fmla="*/ 612067 w 1764196"/>
                <a:gd name="connsiteY2" fmla="*/ 108012 h 108012"/>
                <a:gd name="connsiteX3" fmla="*/ 1188131 w 1764196"/>
                <a:gd name="connsiteY3" fmla="*/ 108011 h 108012"/>
                <a:gd name="connsiteX4" fmla="*/ 1332148 w 1764196"/>
                <a:gd name="connsiteY4" fmla="*/ 0 h 108012"/>
                <a:gd name="connsiteX5" fmla="*/ 1764196 w 1764196"/>
                <a:gd name="connsiteY5" fmla="*/ 0 h 108012"/>
                <a:gd name="connsiteX0" fmla="*/ 0 w 1764195"/>
                <a:gd name="connsiteY0" fmla="*/ 1 h 108013"/>
                <a:gd name="connsiteX1" fmla="*/ 468052 w 1764195"/>
                <a:gd name="connsiteY1" fmla="*/ 1 h 108013"/>
                <a:gd name="connsiteX2" fmla="*/ 612067 w 1764195"/>
                <a:gd name="connsiteY2" fmla="*/ 108013 h 108013"/>
                <a:gd name="connsiteX3" fmla="*/ 1188131 w 1764195"/>
                <a:gd name="connsiteY3" fmla="*/ 108012 h 108013"/>
                <a:gd name="connsiteX4" fmla="*/ 1332148 w 1764195"/>
                <a:gd name="connsiteY4" fmla="*/ 1 h 108013"/>
                <a:gd name="connsiteX5" fmla="*/ 1764195 w 1764195"/>
                <a:gd name="connsiteY5" fmla="*/ 0 h 108013"/>
                <a:gd name="connsiteX0" fmla="*/ 0 w 1800200"/>
                <a:gd name="connsiteY0" fmla="*/ 0 h 108012"/>
                <a:gd name="connsiteX1" fmla="*/ 468052 w 1800200"/>
                <a:gd name="connsiteY1" fmla="*/ 0 h 108012"/>
                <a:gd name="connsiteX2" fmla="*/ 612067 w 1800200"/>
                <a:gd name="connsiteY2" fmla="*/ 108012 h 108012"/>
                <a:gd name="connsiteX3" fmla="*/ 1188131 w 1800200"/>
                <a:gd name="connsiteY3" fmla="*/ 108011 h 108012"/>
                <a:gd name="connsiteX4" fmla="*/ 1332148 w 1800200"/>
                <a:gd name="connsiteY4" fmla="*/ 0 h 108012"/>
                <a:gd name="connsiteX5" fmla="*/ 1800200 w 1800200"/>
                <a:gd name="connsiteY5" fmla="*/ 0 h 108012"/>
                <a:gd name="connsiteX0" fmla="*/ 0 w 1800201"/>
                <a:gd name="connsiteY0" fmla="*/ 0 h 108013"/>
                <a:gd name="connsiteX1" fmla="*/ 468053 w 1800201"/>
                <a:gd name="connsiteY1" fmla="*/ 1 h 108013"/>
                <a:gd name="connsiteX2" fmla="*/ 612068 w 1800201"/>
                <a:gd name="connsiteY2" fmla="*/ 108013 h 108013"/>
                <a:gd name="connsiteX3" fmla="*/ 1188132 w 1800201"/>
                <a:gd name="connsiteY3" fmla="*/ 108012 h 108013"/>
                <a:gd name="connsiteX4" fmla="*/ 1332149 w 1800201"/>
                <a:gd name="connsiteY4" fmla="*/ 1 h 108013"/>
                <a:gd name="connsiteX5" fmla="*/ 1800201 w 1800201"/>
                <a:gd name="connsiteY5" fmla="*/ 1 h 108013"/>
                <a:gd name="connsiteX0" fmla="*/ 0 w 1800201"/>
                <a:gd name="connsiteY0" fmla="*/ 0 h 144017"/>
                <a:gd name="connsiteX1" fmla="*/ 468053 w 1800201"/>
                <a:gd name="connsiteY1" fmla="*/ 1 h 144017"/>
                <a:gd name="connsiteX2" fmla="*/ 648073 w 1800201"/>
                <a:gd name="connsiteY2" fmla="*/ 144017 h 144017"/>
                <a:gd name="connsiteX3" fmla="*/ 1188132 w 1800201"/>
                <a:gd name="connsiteY3" fmla="*/ 108012 h 144017"/>
                <a:gd name="connsiteX4" fmla="*/ 1332149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0 h 144017"/>
                <a:gd name="connsiteX1" fmla="*/ 468053 w 1800201"/>
                <a:gd name="connsiteY1" fmla="*/ 1 h 144017"/>
                <a:gd name="connsiteX2" fmla="*/ 648073 w 1800201"/>
                <a:gd name="connsiteY2" fmla="*/ 144017 h 144017"/>
                <a:gd name="connsiteX3" fmla="*/ 1152129 w 1800201"/>
                <a:gd name="connsiteY3" fmla="*/ 144017 h 144017"/>
                <a:gd name="connsiteX4" fmla="*/ 1332149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0 h 144017"/>
                <a:gd name="connsiteX1" fmla="*/ 432049 w 1800201"/>
                <a:gd name="connsiteY1" fmla="*/ 1 h 144017"/>
                <a:gd name="connsiteX2" fmla="*/ 648073 w 1800201"/>
                <a:gd name="connsiteY2" fmla="*/ 144017 h 144017"/>
                <a:gd name="connsiteX3" fmla="*/ 1152129 w 1800201"/>
                <a:gd name="connsiteY3" fmla="*/ 144017 h 144017"/>
                <a:gd name="connsiteX4" fmla="*/ 1332149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0 h 144017"/>
                <a:gd name="connsiteX1" fmla="*/ 432049 w 1800201"/>
                <a:gd name="connsiteY1" fmla="*/ 1 h 144017"/>
                <a:gd name="connsiteX2" fmla="*/ 648073 w 1800201"/>
                <a:gd name="connsiteY2" fmla="*/ 144017 h 144017"/>
                <a:gd name="connsiteX3" fmla="*/ 1152129 w 1800201"/>
                <a:gd name="connsiteY3" fmla="*/ 144017 h 144017"/>
                <a:gd name="connsiteX4" fmla="*/ 1368153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36003 h 180020"/>
                <a:gd name="connsiteX1" fmla="*/ 403773 w 1800201"/>
                <a:gd name="connsiteY1" fmla="*/ 0 h 180020"/>
                <a:gd name="connsiteX2" fmla="*/ 648073 w 1800201"/>
                <a:gd name="connsiteY2" fmla="*/ 180020 h 180020"/>
                <a:gd name="connsiteX3" fmla="*/ 1152129 w 1800201"/>
                <a:gd name="connsiteY3" fmla="*/ 180020 h 180020"/>
                <a:gd name="connsiteX4" fmla="*/ 1368153 w 1800201"/>
                <a:gd name="connsiteY4" fmla="*/ 36004 h 180020"/>
                <a:gd name="connsiteX5" fmla="*/ 1800201 w 1800201"/>
                <a:gd name="connsiteY5" fmla="*/ 36004 h 180020"/>
                <a:gd name="connsiteX0" fmla="*/ 0 w 1828476"/>
                <a:gd name="connsiteY0" fmla="*/ 0 h 180020"/>
                <a:gd name="connsiteX1" fmla="*/ 432048 w 1828476"/>
                <a:gd name="connsiteY1" fmla="*/ 0 h 180020"/>
                <a:gd name="connsiteX2" fmla="*/ 676348 w 1828476"/>
                <a:gd name="connsiteY2" fmla="*/ 180020 h 180020"/>
                <a:gd name="connsiteX3" fmla="*/ 1180404 w 1828476"/>
                <a:gd name="connsiteY3" fmla="*/ 180020 h 180020"/>
                <a:gd name="connsiteX4" fmla="*/ 1396428 w 1828476"/>
                <a:gd name="connsiteY4" fmla="*/ 36004 h 180020"/>
                <a:gd name="connsiteX5" fmla="*/ 1828476 w 1828476"/>
                <a:gd name="connsiteY5" fmla="*/ 36004 h 180020"/>
                <a:gd name="connsiteX0" fmla="*/ 0 w 1792472"/>
                <a:gd name="connsiteY0" fmla="*/ 0 h 180020"/>
                <a:gd name="connsiteX1" fmla="*/ 396044 w 1792472"/>
                <a:gd name="connsiteY1" fmla="*/ 0 h 180020"/>
                <a:gd name="connsiteX2" fmla="*/ 640344 w 1792472"/>
                <a:gd name="connsiteY2" fmla="*/ 180020 h 180020"/>
                <a:gd name="connsiteX3" fmla="*/ 1144400 w 1792472"/>
                <a:gd name="connsiteY3" fmla="*/ 180020 h 180020"/>
                <a:gd name="connsiteX4" fmla="*/ 1360424 w 1792472"/>
                <a:gd name="connsiteY4" fmla="*/ 36004 h 180020"/>
                <a:gd name="connsiteX5" fmla="*/ 1792472 w 1792472"/>
                <a:gd name="connsiteY5" fmla="*/ 36004 h 180020"/>
                <a:gd name="connsiteX0" fmla="*/ 0 w 1792472"/>
                <a:gd name="connsiteY0" fmla="*/ 0 h 180020"/>
                <a:gd name="connsiteX1" fmla="*/ 396044 w 1792472"/>
                <a:gd name="connsiteY1" fmla="*/ 0 h 180020"/>
                <a:gd name="connsiteX2" fmla="*/ 640344 w 1792472"/>
                <a:gd name="connsiteY2" fmla="*/ 180020 h 180020"/>
                <a:gd name="connsiteX3" fmla="*/ 1144400 w 1792472"/>
                <a:gd name="connsiteY3" fmla="*/ 180020 h 180020"/>
                <a:gd name="connsiteX4" fmla="*/ 1360424 w 1792472"/>
                <a:gd name="connsiteY4" fmla="*/ 36004 h 180020"/>
                <a:gd name="connsiteX5" fmla="*/ 1792472 w 1792472"/>
                <a:gd name="connsiteY5" fmla="*/ 36004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44400 w 1800200"/>
                <a:gd name="connsiteY3" fmla="*/ 180020 h 180020"/>
                <a:gd name="connsiteX4" fmla="*/ 1360424 w 1800200"/>
                <a:gd name="connsiteY4" fmla="*/ 36004 h 180020"/>
                <a:gd name="connsiteX5" fmla="*/ 1800200 w 1800200"/>
                <a:gd name="connsiteY5" fmla="*/ 36004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44400 w 1800200"/>
                <a:gd name="connsiteY3" fmla="*/ 180020 h 180020"/>
                <a:gd name="connsiteX4" fmla="*/ 1368152 w 1800200"/>
                <a:gd name="connsiteY4" fmla="*/ 0 h 180020"/>
                <a:gd name="connsiteX5" fmla="*/ 1800200 w 1800200"/>
                <a:gd name="connsiteY5" fmla="*/ 36004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44400 w 1800200"/>
                <a:gd name="connsiteY3" fmla="*/ 180020 h 180020"/>
                <a:gd name="connsiteX4" fmla="*/ 1368152 w 1800200"/>
                <a:gd name="connsiteY4" fmla="*/ 0 h 180020"/>
                <a:gd name="connsiteX5" fmla="*/ 1800200 w 1800200"/>
                <a:gd name="connsiteY5" fmla="*/ 0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52128 w 1800200"/>
                <a:gd name="connsiteY3" fmla="*/ 180020 h 180020"/>
                <a:gd name="connsiteX4" fmla="*/ 1368152 w 1800200"/>
                <a:gd name="connsiteY4" fmla="*/ 0 h 180020"/>
                <a:gd name="connsiteX5" fmla="*/ 1800200 w 1800200"/>
                <a:gd name="connsiteY5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0200" h="180020">
                  <a:moveTo>
                    <a:pt x="0" y="0"/>
                  </a:moveTo>
                  <a:lnTo>
                    <a:pt x="396044" y="0"/>
                  </a:lnTo>
                  <a:lnTo>
                    <a:pt x="640344" y="180020"/>
                  </a:lnTo>
                  <a:lnTo>
                    <a:pt x="1152128" y="180020"/>
                  </a:lnTo>
                  <a:lnTo>
                    <a:pt x="1368152" y="0"/>
                  </a:lnTo>
                  <a:lnTo>
                    <a:pt x="1800200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Volný tvar 33"/>
            <p:cNvSpPr/>
            <p:nvPr/>
          </p:nvSpPr>
          <p:spPr>
            <a:xfrm>
              <a:off x="7320024" y="3491804"/>
              <a:ext cx="1800200" cy="108012"/>
            </a:xfrm>
            <a:custGeom>
              <a:avLst/>
              <a:gdLst>
                <a:gd name="connsiteX0" fmla="*/ 0 w 1769953"/>
                <a:gd name="connsiteY0" fmla="*/ 31687 h 144855"/>
                <a:gd name="connsiteX1" fmla="*/ 353086 w 1769953"/>
                <a:gd name="connsiteY1" fmla="*/ 36214 h 144855"/>
                <a:gd name="connsiteX2" fmla="*/ 497941 w 1769953"/>
                <a:gd name="connsiteY2" fmla="*/ 144855 h 144855"/>
                <a:gd name="connsiteX3" fmla="*/ 1272012 w 1769953"/>
                <a:gd name="connsiteY3" fmla="*/ 144855 h 144855"/>
                <a:gd name="connsiteX4" fmla="*/ 1462135 w 1769953"/>
                <a:gd name="connsiteY4" fmla="*/ 0 h 144855"/>
                <a:gd name="connsiteX5" fmla="*/ 1769953 w 1769953"/>
                <a:gd name="connsiteY5" fmla="*/ 0 h 144855"/>
                <a:gd name="connsiteX0" fmla="*/ 0 w 1748429"/>
                <a:gd name="connsiteY0" fmla="*/ 29663 h 144855"/>
                <a:gd name="connsiteX1" fmla="*/ 331562 w 1748429"/>
                <a:gd name="connsiteY1" fmla="*/ 36214 h 144855"/>
                <a:gd name="connsiteX2" fmla="*/ 476417 w 1748429"/>
                <a:gd name="connsiteY2" fmla="*/ 144855 h 144855"/>
                <a:gd name="connsiteX3" fmla="*/ 1250488 w 1748429"/>
                <a:gd name="connsiteY3" fmla="*/ 144855 h 144855"/>
                <a:gd name="connsiteX4" fmla="*/ 1440611 w 1748429"/>
                <a:gd name="connsiteY4" fmla="*/ 0 h 144855"/>
                <a:gd name="connsiteX5" fmla="*/ 1748429 w 1748429"/>
                <a:gd name="connsiteY5" fmla="*/ 0 h 144855"/>
                <a:gd name="connsiteX0" fmla="*/ 0 w 1748429"/>
                <a:gd name="connsiteY0" fmla="*/ 29663 h 144855"/>
                <a:gd name="connsiteX1" fmla="*/ 331562 w 1748429"/>
                <a:gd name="connsiteY1" fmla="*/ 36214 h 144855"/>
                <a:gd name="connsiteX2" fmla="*/ 476417 w 1748429"/>
                <a:gd name="connsiteY2" fmla="*/ 144855 h 144855"/>
                <a:gd name="connsiteX3" fmla="*/ 1250488 w 1748429"/>
                <a:gd name="connsiteY3" fmla="*/ 144855 h 144855"/>
                <a:gd name="connsiteX4" fmla="*/ 1440611 w 1748429"/>
                <a:gd name="connsiteY4" fmla="*/ 0 h 144855"/>
                <a:gd name="connsiteX5" fmla="*/ 1748429 w 1748429"/>
                <a:gd name="connsiteY5" fmla="*/ 0 h 144855"/>
                <a:gd name="connsiteX0" fmla="*/ 0 w 1892445"/>
                <a:gd name="connsiteY0" fmla="*/ 29663 h 144855"/>
                <a:gd name="connsiteX1" fmla="*/ 475578 w 1892445"/>
                <a:gd name="connsiteY1" fmla="*/ 36214 h 144855"/>
                <a:gd name="connsiteX2" fmla="*/ 620433 w 1892445"/>
                <a:gd name="connsiteY2" fmla="*/ 144855 h 144855"/>
                <a:gd name="connsiteX3" fmla="*/ 1394504 w 1892445"/>
                <a:gd name="connsiteY3" fmla="*/ 144855 h 144855"/>
                <a:gd name="connsiteX4" fmla="*/ 1584627 w 1892445"/>
                <a:gd name="connsiteY4" fmla="*/ 0 h 144855"/>
                <a:gd name="connsiteX5" fmla="*/ 1892445 w 1892445"/>
                <a:gd name="connsiteY5" fmla="*/ 0 h 144855"/>
                <a:gd name="connsiteX0" fmla="*/ 0 w 1892445"/>
                <a:gd name="connsiteY0" fmla="*/ 29663 h 144855"/>
                <a:gd name="connsiteX1" fmla="*/ 475578 w 1892445"/>
                <a:gd name="connsiteY1" fmla="*/ 36214 h 144855"/>
                <a:gd name="connsiteX2" fmla="*/ 620433 w 1892445"/>
                <a:gd name="connsiteY2" fmla="*/ 144855 h 144855"/>
                <a:gd name="connsiteX3" fmla="*/ 1394504 w 1892445"/>
                <a:gd name="connsiteY3" fmla="*/ 144855 h 144855"/>
                <a:gd name="connsiteX4" fmla="*/ 1584627 w 1892445"/>
                <a:gd name="connsiteY4" fmla="*/ 0 h 144855"/>
                <a:gd name="connsiteX5" fmla="*/ 1892445 w 1892445"/>
                <a:gd name="connsiteY5" fmla="*/ 0 h 144855"/>
                <a:gd name="connsiteX0" fmla="*/ 0 w 1784433"/>
                <a:gd name="connsiteY0" fmla="*/ 29663 h 144855"/>
                <a:gd name="connsiteX1" fmla="*/ 367566 w 1784433"/>
                <a:gd name="connsiteY1" fmla="*/ 36214 h 144855"/>
                <a:gd name="connsiteX2" fmla="*/ 512421 w 1784433"/>
                <a:gd name="connsiteY2" fmla="*/ 144855 h 144855"/>
                <a:gd name="connsiteX3" fmla="*/ 1286492 w 1784433"/>
                <a:gd name="connsiteY3" fmla="*/ 144855 h 144855"/>
                <a:gd name="connsiteX4" fmla="*/ 1476615 w 1784433"/>
                <a:gd name="connsiteY4" fmla="*/ 0 h 144855"/>
                <a:gd name="connsiteX5" fmla="*/ 1784433 w 1784433"/>
                <a:gd name="connsiteY5" fmla="*/ 0 h 144855"/>
                <a:gd name="connsiteX0" fmla="*/ 0 w 1784433"/>
                <a:gd name="connsiteY0" fmla="*/ 29663 h 144855"/>
                <a:gd name="connsiteX1" fmla="*/ 360040 w 1784433"/>
                <a:gd name="connsiteY1" fmla="*/ 29663 h 144855"/>
                <a:gd name="connsiteX2" fmla="*/ 512421 w 1784433"/>
                <a:gd name="connsiteY2" fmla="*/ 144855 h 144855"/>
                <a:gd name="connsiteX3" fmla="*/ 1286492 w 1784433"/>
                <a:gd name="connsiteY3" fmla="*/ 144855 h 144855"/>
                <a:gd name="connsiteX4" fmla="*/ 1476615 w 1784433"/>
                <a:gd name="connsiteY4" fmla="*/ 0 h 144855"/>
                <a:gd name="connsiteX5" fmla="*/ 1784433 w 1784433"/>
                <a:gd name="connsiteY5" fmla="*/ 0 h 144855"/>
                <a:gd name="connsiteX0" fmla="*/ 0 w 1784433"/>
                <a:gd name="connsiteY0" fmla="*/ 0 h 151196"/>
                <a:gd name="connsiteX1" fmla="*/ 360040 w 1784433"/>
                <a:gd name="connsiteY1" fmla="*/ 36004 h 151196"/>
                <a:gd name="connsiteX2" fmla="*/ 512421 w 1784433"/>
                <a:gd name="connsiteY2" fmla="*/ 15119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51196"/>
                <a:gd name="connsiteX1" fmla="*/ 360040 w 1784433"/>
                <a:gd name="connsiteY1" fmla="*/ 0 h 151196"/>
                <a:gd name="connsiteX2" fmla="*/ 512421 w 1784433"/>
                <a:gd name="connsiteY2" fmla="*/ 15119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51196"/>
                <a:gd name="connsiteX1" fmla="*/ 360040 w 1784433"/>
                <a:gd name="connsiteY1" fmla="*/ 0 h 151196"/>
                <a:gd name="connsiteX2" fmla="*/ 576064 w 1784433"/>
                <a:gd name="connsiteY2" fmla="*/ 14401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51196"/>
                <a:gd name="connsiteX1" fmla="*/ 360040 w 1784433"/>
                <a:gd name="connsiteY1" fmla="*/ 0 h 151196"/>
                <a:gd name="connsiteX2" fmla="*/ 576064 w 1784433"/>
                <a:gd name="connsiteY2" fmla="*/ 14401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44016"/>
                <a:gd name="connsiteX1" fmla="*/ 360040 w 1784433"/>
                <a:gd name="connsiteY1" fmla="*/ 0 h 144016"/>
                <a:gd name="connsiteX2" fmla="*/ 576064 w 1784433"/>
                <a:gd name="connsiteY2" fmla="*/ 144016 h 144016"/>
                <a:gd name="connsiteX3" fmla="*/ 1260140 w 1784433"/>
                <a:gd name="connsiteY3" fmla="*/ 144016 h 144016"/>
                <a:gd name="connsiteX4" fmla="*/ 1476615 w 1784433"/>
                <a:gd name="connsiteY4" fmla="*/ 6341 h 144016"/>
                <a:gd name="connsiteX5" fmla="*/ 1784433 w 1784433"/>
                <a:gd name="connsiteY5" fmla="*/ 6341 h 144016"/>
                <a:gd name="connsiteX0" fmla="*/ 0 w 1800200"/>
                <a:gd name="connsiteY0" fmla="*/ 0 h 144016"/>
                <a:gd name="connsiteX1" fmla="*/ 360040 w 1800200"/>
                <a:gd name="connsiteY1" fmla="*/ 0 h 144016"/>
                <a:gd name="connsiteX2" fmla="*/ 576064 w 1800200"/>
                <a:gd name="connsiteY2" fmla="*/ 144016 h 144016"/>
                <a:gd name="connsiteX3" fmla="*/ 1260140 w 1800200"/>
                <a:gd name="connsiteY3" fmla="*/ 144016 h 144016"/>
                <a:gd name="connsiteX4" fmla="*/ 1476615 w 1800200"/>
                <a:gd name="connsiteY4" fmla="*/ 6341 h 144016"/>
                <a:gd name="connsiteX5" fmla="*/ 1800200 w 1800200"/>
                <a:gd name="connsiteY5" fmla="*/ 0 h 144016"/>
                <a:gd name="connsiteX0" fmla="*/ 0 w 1800199"/>
                <a:gd name="connsiteY0" fmla="*/ 0 h 144016"/>
                <a:gd name="connsiteX1" fmla="*/ 360040 w 1800199"/>
                <a:gd name="connsiteY1" fmla="*/ 0 h 144016"/>
                <a:gd name="connsiteX2" fmla="*/ 576064 w 1800199"/>
                <a:gd name="connsiteY2" fmla="*/ 144016 h 144016"/>
                <a:gd name="connsiteX3" fmla="*/ 1260140 w 1800199"/>
                <a:gd name="connsiteY3" fmla="*/ 144016 h 144016"/>
                <a:gd name="connsiteX4" fmla="*/ 1476615 w 1800199"/>
                <a:gd name="connsiteY4" fmla="*/ 6341 h 144016"/>
                <a:gd name="connsiteX5" fmla="*/ 1800199 w 1800199"/>
                <a:gd name="connsiteY5" fmla="*/ 0 h 144016"/>
                <a:gd name="connsiteX0" fmla="*/ 0 w 1800199"/>
                <a:gd name="connsiteY0" fmla="*/ 0 h 144016"/>
                <a:gd name="connsiteX1" fmla="*/ 360040 w 1800199"/>
                <a:gd name="connsiteY1" fmla="*/ 0 h 144016"/>
                <a:gd name="connsiteX2" fmla="*/ 576064 w 1800199"/>
                <a:gd name="connsiteY2" fmla="*/ 144016 h 144016"/>
                <a:gd name="connsiteX3" fmla="*/ 1260140 w 1800199"/>
                <a:gd name="connsiteY3" fmla="*/ 144016 h 144016"/>
                <a:gd name="connsiteX4" fmla="*/ 1512168 w 1800199"/>
                <a:gd name="connsiteY4" fmla="*/ 0 h 144016"/>
                <a:gd name="connsiteX5" fmla="*/ 1800199 w 1800199"/>
                <a:gd name="connsiteY5" fmla="*/ 0 h 144016"/>
                <a:gd name="connsiteX0" fmla="*/ 0 w 1807927"/>
                <a:gd name="connsiteY0" fmla="*/ 0 h 144016"/>
                <a:gd name="connsiteX1" fmla="*/ 360040 w 1807927"/>
                <a:gd name="connsiteY1" fmla="*/ 0 h 144016"/>
                <a:gd name="connsiteX2" fmla="*/ 576064 w 1807927"/>
                <a:gd name="connsiteY2" fmla="*/ 144016 h 144016"/>
                <a:gd name="connsiteX3" fmla="*/ 1260140 w 1807927"/>
                <a:gd name="connsiteY3" fmla="*/ 144016 h 144016"/>
                <a:gd name="connsiteX4" fmla="*/ 1512168 w 1807927"/>
                <a:gd name="connsiteY4" fmla="*/ 0 h 144016"/>
                <a:gd name="connsiteX5" fmla="*/ 1807927 w 1807927"/>
                <a:gd name="connsiteY5" fmla="*/ 0 h 144016"/>
                <a:gd name="connsiteX0" fmla="*/ 0 w 1800200"/>
                <a:gd name="connsiteY0" fmla="*/ 0 h 144016"/>
                <a:gd name="connsiteX1" fmla="*/ 352313 w 1800200"/>
                <a:gd name="connsiteY1" fmla="*/ 0 h 144016"/>
                <a:gd name="connsiteX2" fmla="*/ 568337 w 1800200"/>
                <a:gd name="connsiteY2" fmla="*/ 144016 h 144016"/>
                <a:gd name="connsiteX3" fmla="*/ 1252413 w 1800200"/>
                <a:gd name="connsiteY3" fmla="*/ 144016 h 144016"/>
                <a:gd name="connsiteX4" fmla="*/ 1504441 w 1800200"/>
                <a:gd name="connsiteY4" fmla="*/ 0 h 144016"/>
                <a:gd name="connsiteX5" fmla="*/ 1800200 w 1800200"/>
                <a:gd name="connsiteY5" fmla="*/ 0 h 144016"/>
                <a:gd name="connsiteX0" fmla="*/ 0 w 1800200"/>
                <a:gd name="connsiteY0" fmla="*/ 0 h 144016"/>
                <a:gd name="connsiteX1" fmla="*/ 352313 w 1800200"/>
                <a:gd name="connsiteY1" fmla="*/ 0 h 144016"/>
                <a:gd name="connsiteX2" fmla="*/ 504055 w 1800200"/>
                <a:gd name="connsiteY2" fmla="*/ 108012 h 144016"/>
                <a:gd name="connsiteX3" fmla="*/ 1252413 w 1800200"/>
                <a:gd name="connsiteY3" fmla="*/ 144016 h 144016"/>
                <a:gd name="connsiteX4" fmla="*/ 1504441 w 1800200"/>
                <a:gd name="connsiteY4" fmla="*/ 0 h 144016"/>
                <a:gd name="connsiteX5" fmla="*/ 1800200 w 1800200"/>
                <a:gd name="connsiteY5" fmla="*/ 0 h 144016"/>
                <a:gd name="connsiteX0" fmla="*/ 0 w 1800200"/>
                <a:gd name="connsiteY0" fmla="*/ 0 h 108012"/>
                <a:gd name="connsiteX1" fmla="*/ 352313 w 1800200"/>
                <a:gd name="connsiteY1" fmla="*/ 0 h 108012"/>
                <a:gd name="connsiteX2" fmla="*/ 504055 w 1800200"/>
                <a:gd name="connsiteY2" fmla="*/ 108012 h 108012"/>
                <a:gd name="connsiteX3" fmla="*/ 1296143 w 1800200"/>
                <a:gd name="connsiteY3" fmla="*/ 108012 h 108012"/>
                <a:gd name="connsiteX4" fmla="*/ 1504441 w 1800200"/>
                <a:gd name="connsiteY4" fmla="*/ 0 h 108012"/>
                <a:gd name="connsiteX5" fmla="*/ 1800200 w 1800200"/>
                <a:gd name="connsiteY5" fmla="*/ 0 h 108012"/>
                <a:gd name="connsiteX0" fmla="*/ 0 w 1800200"/>
                <a:gd name="connsiteY0" fmla="*/ 0 h 108012"/>
                <a:gd name="connsiteX1" fmla="*/ 324035 w 1800200"/>
                <a:gd name="connsiteY1" fmla="*/ 0 h 108012"/>
                <a:gd name="connsiteX2" fmla="*/ 504055 w 1800200"/>
                <a:gd name="connsiteY2" fmla="*/ 108012 h 108012"/>
                <a:gd name="connsiteX3" fmla="*/ 1296143 w 1800200"/>
                <a:gd name="connsiteY3" fmla="*/ 108012 h 108012"/>
                <a:gd name="connsiteX4" fmla="*/ 1504441 w 1800200"/>
                <a:gd name="connsiteY4" fmla="*/ 0 h 108012"/>
                <a:gd name="connsiteX5" fmla="*/ 1800200 w 1800200"/>
                <a:gd name="connsiteY5" fmla="*/ 0 h 108012"/>
                <a:gd name="connsiteX0" fmla="*/ 0 w 1800200"/>
                <a:gd name="connsiteY0" fmla="*/ 0 h 108012"/>
                <a:gd name="connsiteX1" fmla="*/ 324035 w 1800200"/>
                <a:gd name="connsiteY1" fmla="*/ 0 h 108012"/>
                <a:gd name="connsiteX2" fmla="*/ 504055 w 1800200"/>
                <a:gd name="connsiteY2" fmla="*/ 108012 h 108012"/>
                <a:gd name="connsiteX3" fmla="*/ 1296143 w 1800200"/>
                <a:gd name="connsiteY3" fmla="*/ 108012 h 108012"/>
                <a:gd name="connsiteX4" fmla="*/ 1476163 w 1800200"/>
                <a:gd name="connsiteY4" fmla="*/ 0 h 108012"/>
                <a:gd name="connsiteX5" fmla="*/ 1800200 w 1800200"/>
                <a:gd name="connsiteY5" fmla="*/ 0 h 10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0200" h="108012">
                  <a:moveTo>
                    <a:pt x="0" y="0"/>
                  </a:moveTo>
                  <a:lnTo>
                    <a:pt x="324035" y="0"/>
                  </a:lnTo>
                  <a:lnTo>
                    <a:pt x="504055" y="108012"/>
                  </a:lnTo>
                  <a:lnTo>
                    <a:pt x="1296143" y="108012"/>
                  </a:lnTo>
                  <a:lnTo>
                    <a:pt x="1476163" y="0"/>
                  </a:lnTo>
                  <a:lnTo>
                    <a:pt x="1800200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Volný tvar 34"/>
            <p:cNvSpPr/>
            <p:nvPr/>
          </p:nvSpPr>
          <p:spPr>
            <a:xfrm flipV="1">
              <a:off x="7320023" y="3815840"/>
              <a:ext cx="1800200" cy="108012"/>
            </a:xfrm>
            <a:custGeom>
              <a:avLst/>
              <a:gdLst>
                <a:gd name="connsiteX0" fmla="*/ 0 w 1769953"/>
                <a:gd name="connsiteY0" fmla="*/ 31687 h 144855"/>
                <a:gd name="connsiteX1" fmla="*/ 353086 w 1769953"/>
                <a:gd name="connsiteY1" fmla="*/ 36214 h 144855"/>
                <a:gd name="connsiteX2" fmla="*/ 497941 w 1769953"/>
                <a:gd name="connsiteY2" fmla="*/ 144855 h 144855"/>
                <a:gd name="connsiteX3" fmla="*/ 1272012 w 1769953"/>
                <a:gd name="connsiteY3" fmla="*/ 144855 h 144855"/>
                <a:gd name="connsiteX4" fmla="*/ 1462135 w 1769953"/>
                <a:gd name="connsiteY4" fmla="*/ 0 h 144855"/>
                <a:gd name="connsiteX5" fmla="*/ 1769953 w 1769953"/>
                <a:gd name="connsiteY5" fmla="*/ 0 h 144855"/>
                <a:gd name="connsiteX0" fmla="*/ 0 w 1748429"/>
                <a:gd name="connsiteY0" fmla="*/ 29663 h 144855"/>
                <a:gd name="connsiteX1" fmla="*/ 331562 w 1748429"/>
                <a:gd name="connsiteY1" fmla="*/ 36214 h 144855"/>
                <a:gd name="connsiteX2" fmla="*/ 476417 w 1748429"/>
                <a:gd name="connsiteY2" fmla="*/ 144855 h 144855"/>
                <a:gd name="connsiteX3" fmla="*/ 1250488 w 1748429"/>
                <a:gd name="connsiteY3" fmla="*/ 144855 h 144855"/>
                <a:gd name="connsiteX4" fmla="*/ 1440611 w 1748429"/>
                <a:gd name="connsiteY4" fmla="*/ 0 h 144855"/>
                <a:gd name="connsiteX5" fmla="*/ 1748429 w 1748429"/>
                <a:gd name="connsiteY5" fmla="*/ 0 h 144855"/>
                <a:gd name="connsiteX0" fmla="*/ 0 w 1748429"/>
                <a:gd name="connsiteY0" fmla="*/ 29663 h 144855"/>
                <a:gd name="connsiteX1" fmla="*/ 331562 w 1748429"/>
                <a:gd name="connsiteY1" fmla="*/ 36214 h 144855"/>
                <a:gd name="connsiteX2" fmla="*/ 476417 w 1748429"/>
                <a:gd name="connsiteY2" fmla="*/ 144855 h 144855"/>
                <a:gd name="connsiteX3" fmla="*/ 1250488 w 1748429"/>
                <a:gd name="connsiteY3" fmla="*/ 144855 h 144855"/>
                <a:gd name="connsiteX4" fmla="*/ 1440611 w 1748429"/>
                <a:gd name="connsiteY4" fmla="*/ 0 h 144855"/>
                <a:gd name="connsiteX5" fmla="*/ 1748429 w 1748429"/>
                <a:gd name="connsiteY5" fmla="*/ 0 h 144855"/>
                <a:gd name="connsiteX0" fmla="*/ 0 w 1892445"/>
                <a:gd name="connsiteY0" fmla="*/ 29663 h 144855"/>
                <a:gd name="connsiteX1" fmla="*/ 475578 w 1892445"/>
                <a:gd name="connsiteY1" fmla="*/ 36214 h 144855"/>
                <a:gd name="connsiteX2" fmla="*/ 620433 w 1892445"/>
                <a:gd name="connsiteY2" fmla="*/ 144855 h 144855"/>
                <a:gd name="connsiteX3" fmla="*/ 1394504 w 1892445"/>
                <a:gd name="connsiteY3" fmla="*/ 144855 h 144855"/>
                <a:gd name="connsiteX4" fmla="*/ 1584627 w 1892445"/>
                <a:gd name="connsiteY4" fmla="*/ 0 h 144855"/>
                <a:gd name="connsiteX5" fmla="*/ 1892445 w 1892445"/>
                <a:gd name="connsiteY5" fmla="*/ 0 h 144855"/>
                <a:gd name="connsiteX0" fmla="*/ 0 w 1892445"/>
                <a:gd name="connsiteY0" fmla="*/ 29663 h 144855"/>
                <a:gd name="connsiteX1" fmla="*/ 475578 w 1892445"/>
                <a:gd name="connsiteY1" fmla="*/ 36214 h 144855"/>
                <a:gd name="connsiteX2" fmla="*/ 620433 w 1892445"/>
                <a:gd name="connsiteY2" fmla="*/ 144855 h 144855"/>
                <a:gd name="connsiteX3" fmla="*/ 1394504 w 1892445"/>
                <a:gd name="connsiteY3" fmla="*/ 144855 h 144855"/>
                <a:gd name="connsiteX4" fmla="*/ 1584627 w 1892445"/>
                <a:gd name="connsiteY4" fmla="*/ 0 h 144855"/>
                <a:gd name="connsiteX5" fmla="*/ 1892445 w 1892445"/>
                <a:gd name="connsiteY5" fmla="*/ 0 h 144855"/>
                <a:gd name="connsiteX0" fmla="*/ 0 w 1784433"/>
                <a:gd name="connsiteY0" fmla="*/ 29663 h 144855"/>
                <a:gd name="connsiteX1" fmla="*/ 367566 w 1784433"/>
                <a:gd name="connsiteY1" fmla="*/ 36214 h 144855"/>
                <a:gd name="connsiteX2" fmla="*/ 512421 w 1784433"/>
                <a:gd name="connsiteY2" fmla="*/ 144855 h 144855"/>
                <a:gd name="connsiteX3" fmla="*/ 1286492 w 1784433"/>
                <a:gd name="connsiteY3" fmla="*/ 144855 h 144855"/>
                <a:gd name="connsiteX4" fmla="*/ 1476615 w 1784433"/>
                <a:gd name="connsiteY4" fmla="*/ 0 h 144855"/>
                <a:gd name="connsiteX5" fmla="*/ 1784433 w 1784433"/>
                <a:gd name="connsiteY5" fmla="*/ 0 h 144855"/>
                <a:gd name="connsiteX0" fmla="*/ 0 w 1784433"/>
                <a:gd name="connsiteY0" fmla="*/ 29663 h 144855"/>
                <a:gd name="connsiteX1" fmla="*/ 360040 w 1784433"/>
                <a:gd name="connsiteY1" fmla="*/ 29663 h 144855"/>
                <a:gd name="connsiteX2" fmla="*/ 512421 w 1784433"/>
                <a:gd name="connsiteY2" fmla="*/ 144855 h 144855"/>
                <a:gd name="connsiteX3" fmla="*/ 1286492 w 1784433"/>
                <a:gd name="connsiteY3" fmla="*/ 144855 h 144855"/>
                <a:gd name="connsiteX4" fmla="*/ 1476615 w 1784433"/>
                <a:gd name="connsiteY4" fmla="*/ 0 h 144855"/>
                <a:gd name="connsiteX5" fmla="*/ 1784433 w 1784433"/>
                <a:gd name="connsiteY5" fmla="*/ 0 h 144855"/>
                <a:gd name="connsiteX0" fmla="*/ 0 w 1784433"/>
                <a:gd name="connsiteY0" fmla="*/ 0 h 151196"/>
                <a:gd name="connsiteX1" fmla="*/ 360040 w 1784433"/>
                <a:gd name="connsiteY1" fmla="*/ 36004 h 151196"/>
                <a:gd name="connsiteX2" fmla="*/ 512421 w 1784433"/>
                <a:gd name="connsiteY2" fmla="*/ 15119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51196"/>
                <a:gd name="connsiteX1" fmla="*/ 360040 w 1784433"/>
                <a:gd name="connsiteY1" fmla="*/ 0 h 151196"/>
                <a:gd name="connsiteX2" fmla="*/ 512421 w 1784433"/>
                <a:gd name="connsiteY2" fmla="*/ 15119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51196"/>
                <a:gd name="connsiteX1" fmla="*/ 360040 w 1784433"/>
                <a:gd name="connsiteY1" fmla="*/ 0 h 151196"/>
                <a:gd name="connsiteX2" fmla="*/ 576064 w 1784433"/>
                <a:gd name="connsiteY2" fmla="*/ 14401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51196"/>
                <a:gd name="connsiteX1" fmla="*/ 360040 w 1784433"/>
                <a:gd name="connsiteY1" fmla="*/ 0 h 151196"/>
                <a:gd name="connsiteX2" fmla="*/ 576064 w 1784433"/>
                <a:gd name="connsiteY2" fmla="*/ 144016 h 151196"/>
                <a:gd name="connsiteX3" fmla="*/ 1286492 w 1784433"/>
                <a:gd name="connsiteY3" fmla="*/ 151196 h 151196"/>
                <a:gd name="connsiteX4" fmla="*/ 1476615 w 1784433"/>
                <a:gd name="connsiteY4" fmla="*/ 6341 h 151196"/>
                <a:gd name="connsiteX5" fmla="*/ 1784433 w 1784433"/>
                <a:gd name="connsiteY5" fmla="*/ 6341 h 151196"/>
                <a:gd name="connsiteX0" fmla="*/ 0 w 1784433"/>
                <a:gd name="connsiteY0" fmla="*/ 0 h 144016"/>
                <a:gd name="connsiteX1" fmla="*/ 360040 w 1784433"/>
                <a:gd name="connsiteY1" fmla="*/ 0 h 144016"/>
                <a:gd name="connsiteX2" fmla="*/ 576064 w 1784433"/>
                <a:gd name="connsiteY2" fmla="*/ 144016 h 144016"/>
                <a:gd name="connsiteX3" fmla="*/ 1260140 w 1784433"/>
                <a:gd name="connsiteY3" fmla="*/ 144016 h 144016"/>
                <a:gd name="connsiteX4" fmla="*/ 1476615 w 1784433"/>
                <a:gd name="connsiteY4" fmla="*/ 6341 h 144016"/>
                <a:gd name="connsiteX5" fmla="*/ 1784433 w 1784433"/>
                <a:gd name="connsiteY5" fmla="*/ 6341 h 144016"/>
                <a:gd name="connsiteX0" fmla="*/ 0 w 1800200"/>
                <a:gd name="connsiteY0" fmla="*/ 0 h 144016"/>
                <a:gd name="connsiteX1" fmla="*/ 360040 w 1800200"/>
                <a:gd name="connsiteY1" fmla="*/ 0 h 144016"/>
                <a:gd name="connsiteX2" fmla="*/ 576064 w 1800200"/>
                <a:gd name="connsiteY2" fmla="*/ 144016 h 144016"/>
                <a:gd name="connsiteX3" fmla="*/ 1260140 w 1800200"/>
                <a:gd name="connsiteY3" fmla="*/ 144016 h 144016"/>
                <a:gd name="connsiteX4" fmla="*/ 1476615 w 1800200"/>
                <a:gd name="connsiteY4" fmla="*/ 6341 h 144016"/>
                <a:gd name="connsiteX5" fmla="*/ 1800200 w 1800200"/>
                <a:gd name="connsiteY5" fmla="*/ 0 h 144016"/>
                <a:gd name="connsiteX0" fmla="*/ 0 w 1800199"/>
                <a:gd name="connsiteY0" fmla="*/ 0 h 144016"/>
                <a:gd name="connsiteX1" fmla="*/ 360040 w 1800199"/>
                <a:gd name="connsiteY1" fmla="*/ 0 h 144016"/>
                <a:gd name="connsiteX2" fmla="*/ 576064 w 1800199"/>
                <a:gd name="connsiteY2" fmla="*/ 144016 h 144016"/>
                <a:gd name="connsiteX3" fmla="*/ 1260140 w 1800199"/>
                <a:gd name="connsiteY3" fmla="*/ 144016 h 144016"/>
                <a:gd name="connsiteX4" fmla="*/ 1476615 w 1800199"/>
                <a:gd name="connsiteY4" fmla="*/ 6341 h 144016"/>
                <a:gd name="connsiteX5" fmla="*/ 1800199 w 1800199"/>
                <a:gd name="connsiteY5" fmla="*/ 0 h 144016"/>
                <a:gd name="connsiteX0" fmla="*/ 0 w 1800199"/>
                <a:gd name="connsiteY0" fmla="*/ 0 h 144016"/>
                <a:gd name="connsiteX1" fmla="*/ 360040 w 1800199"/>
                <a:gd name="connsiteY1" fmla="*/ 0 h 144016"/>
                <a:gd name="connsiteX2" fmla="*/ 576064 w 1800199"/>
                <a:gd name="connsiteY2" fmla="*/ 144016 h 144016"/>
                <a:gd name="connsiteX3" fmla="*/ 1260140 w 1800199"/>
                <a:gd name="connsiteY3" fmla="*/ 144016 h 144016"/>
                <a:gd name="connsiteX4" fmla="*/ 1512168 w 1800199"/>
                <a:gd name="connsiteY4" fmla="*/ 0 h 144016"/>
                <a:gd name="connsiteX5" fmla="*/ 1800199 w 1800199"/>
                <a:gd name="connsiteY5" fmla="*/ 0 h 144016"/>
                <a:gd name="connsiteX0" fmla="*/ 0 w 1807927"/>
                <a:gd name="connsiteY0" fmla="*/ 0 h 144016"/>
                <a:gd name="connsiteX1" fmla="*/ 360040 w 1807927"/>
                <a:gd name="connsiteY1" fmla="*/ 0 h 144016"/>
                <a:gd name="connsiteX2" fmla="*/ 576064 w 1807927"/>
                <a:gd name="connsiteY2" fmla="*/ 144016 h 144016"/>
                <a:gd name="connsiteX3" fmla="*/ 1260140 w 1807927"/>
                <a:gd name="connsiteY3" fmla="*/ 144016 h 144016"/>
                <a:gd name="connsiteX4" fmla="*/ 1512168 w 1807927"/>
                <a:gd name="connsiteY4" fmla="*/ 0 h 144016"/>
                <a:gd name="connsiteX5" fmla="*/ 1807927 w 1807927"/>
                <a:gd name="connsiteY5" fmla="*/ 0 h 144016"/>
                <a:gd name="connsiteX0" fmla="*/ 0 w 1800200"/>
                <a:gd name="connsiteY0" fmla="*/ 0 h 144016"/>
                <a:gd name="connsiteX1" fmla="*/ 352313 w 1800200"/>
                <a:gd name="connsiteY1" fmla="*/ 0 h 144016"/>
                <a:gd name="connsiteX2" fmla="*/ 568337 w 1800200"/>
                <a:gd name="connsiteY2" fmla="*/ 144016 h 144016"/>
                <a:gd name="connsiteX3" fmla="*/ 1252413 w 1800200"/>
                <a:gd name="connsiteY3" fmla="*/ 144016 h 144016"/>
                <a:gd name="connsiteX4" fmla="*/ 1504441 w 1800200"/>
                <a:gd name="connsiteY4" fmla="*/ 0 h 144016"/>
                <a:gd name="connsiteX5" fmla="*/ 1800200 w 1800200"/>
                <a:gd name="connsiteY5" fmla="*/ 0 h 144016"/>
                <a:gd name="connsiteX0" fmla="*/ 0 w 1800200"/>
                <a:gd name="connsiteY0" fmla="*/ 0 h 144016"/>
                <a:gd name="connsiteX1" fmla="*/ 352313 w 1800200"/>
                <a:gd name="connsiteY1" fmla="*/ 0 h 144016"/>
                <a:gd name="connsiteX2" fmla="*/ 504055 w 1800200"/>
                <a:gd name="connsiteY2" fmla="*/ 108012 h 144016"/>
                <a:gd name="connsiteX3" fmla="*/ 1252413 w 1800200"/>
                <a:gd name="connsiteY3" fmla="*/ 144016 h 144016"/>
                <a:gd name="connsiteX4" fmla="*/ 1504441 w 1800200"/>
                <a:gd name="connsiteY4" fmla="*/ 0 h 144016"/>
                <a:gd name="connsiteX5" fmla="*/ 1800200 w 1800200"/>
                <a:gd name="connsiteY5" fmla="*/ 0 h 144016"/>
                <a:gd name="connsiteX0" fmla="*/ 0 w 1800200"/>
                <a:gd name="connsiteY0" fmla="*/ 0 h 108012"/>
                <a:gd name="connsiteX1" fmla="*/ 352313 w 1800200"/>
                <a:gd name="connsiteY1" fmla="*/ 0 h 108012"/>
                <a:gd name="connsiteX2" fmla="*/ 504055 w 1800200"/>
                <a:gd name="connsiteY2" fmla="*/ 108012 h 108012"/>
                <a:gd name="connsiteX3" fmla="*/ 1296143 w 1800200"/>
                <a:gd name="connsiteY3" fmla="*/ 108012 h 108012"/>
                <a:gd name="connsiteX4" fmla="*/ 1504441 w 1800200"/>
                <a:gd name="connsiteY4" fmla="*/ 0 h 108012"/>
                <a:gd name="connsiteX5" fmla="*/ 1800200 w 1800200"/>
                <a:gd name="connsiteY5" fmla="*/ 0 h 108012"/>
                <a:gd name="connsiteX0" fmla="*/ 0 w 1800200"/>
                <a:gd name="connsiteY0" fmla="*/ 0 h 108012"/>
                <a:gd name="connsiteX1" fmla="*/ 324035 w 1800200"/>
                <a:gd name="connsiteY1" fmla="*/ 0 h 108012"/>
                <a:gd name="connsiteX2" fmla="*/ 504055 w 1800200"/>
                <a:gd name="connsiteY2" fmla="*/ 108012 h 108012"/>
                <a:gd name="connsiteX3" fmla="*/ 1296143 w 1800200"/>
                <a:gd name="connsiteY3" fmla="*/ 108012 h 108012"/>
                <a:gd name="connsiteX4" fmla="*/ 1504441 w 1800200"/>
                <a:gd name="connsiteY4" fmla="*/ 0 h 108012"/>
                <a:gd name="connsiteX5" fmla="*/ 1800200 w 1800200"/>
                <a:gd name="connsiteY5" fmla="*/ 0 h 108012"/>
                <a:gd name="connsiteX0" fmla="*/ 0 w 1800200"/>
                <a:gd name="connsiteY0" fmla="*/ 0 h 108012"/>
                <a:gd name="connsiteX1" fmla="*/ 324035 w 1800200"/>
                <a:gd name="connsiteY1" fmla="*/ 0 h 108012"/>
                <a:gd name="connsiteX2" fmla="*/ 504055 w 1800200"/>
                <a:gd name="connsiteY2" fmla="*/ 108012 h 108012"/>
                <a:gd name="connsiteX3" fmla="*/ 1296143 w 1800200"/>
                <a:gd name="connsiteY3" fmla="*/ 108012 h 108012"/>
                <a:gd name="connsiteX4" fmla="*/ 1476163 w 1800200"/>
                <a:gd name="connsiteY4" fmla="*/ 0 h 108012"/>
                <a:gd name="connsiteX5" fmla="*/ 1800200 w 1800200"/>
                <a:gd name="connsiteY5" fmla="*/ 0 h 10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0200" h="108012">
                  <a:moveTo>
                    <a:pt x="0" y="0"/>
                  </a:moveTo>
                  <a:lnTo>
                    <a:pt x="324035" y="0"/>
                  </a:lnTo>
                  <a:lnTo>
                    <a:pt x="504055" y="108012"/>
                  </a:lnTo>
                  <a:lnTo>
                    <a:pt x="1296143" y="108012"/>
                  </a:lnTo>
                  <a:lnTo>
                    <a:pt x="1476163" y="0"/>
                  </a:lnTo>
                  <a:lnTo>
                    <a:pt x="1800200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Volný tvar 35"/>
            <p:cNvSpPr/>
            <p:nvPr/>
          </p:nvSpPr>
          <p:spPr>
            <a:xfrm>
              <a:off x="7320024" y="3707828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7" name="Volný tvar 36"/>
            <p:cNvSpPr/>
            <p:nvPr/>
          </p:nvSpPr>
          <p:spPr>
            <a:xfrm flipV="1">
              <a:off x="7320023" y="3923852"/>
              <a:ext cx="1800200" cy="180020"/>
            </a:xfrm>
            <a:custGeom>
              <a:avLst/>
              <a:gdLst>
                <a:gd name="connsiteX0" fmla="*/ 0 w 1774479"/>
                <a:gd name="connsiteY0" fmla="*/ 0 h 86008"/>
                <a:gd name="connsiteX1" fmla="*/ 479834 w 1774479"/>
                <a:gd name="connsiteY1" fmla="*/ 0 h 86008"/>
                <a:gd name="connsiteX2" fmla="*/ 629216 w 1774479"/>
                <a:gd name="connsiteY2" fmla="*/ 81482 h 86008"/>
                <a:gd name="connsiteX3" fmla="*/ 1204111 w 1774479"/>
                <a:gd name="connsiteY3" fmla="*/ 86008 h 86008"/>
                <a:gd name="connsiteX4" fmla="*/ 1353493 w 1774479"/>
                <a:gd name="connsiteY4" fmla="*/ 13581 h 86008"/>
                <a:gd name="connsiteX5" fmla="*/ 1774479 w 1774479"/>
                <a:gd name="connsiteY5" fmla="*/ 13581 h 86008"/>
                <a:gd name="connsiteX0" fmla="*/ 0 w 1774479"/>
                <a:gd name="connsiteY0" fmla="*/ 0 h 86008"/>
                <a:gd name="connsiteX1" fmla="*/ 479834 w 1774479"/>
                <a:gd name="connsiteY1" fmla="*/ 0 h 86008"/>
                <a:gd name="connsiteX2" fmla="*/ 629216 w 1774479"/>
                <a:gd name="connsiteY2" fmla="*/ 81482 h 86008"/>
                <a:gd name="connsiteX3" fmla="*/ 1204111 w 1774479"/>
                <a:gd name="connsiteY3" fmla="*/ 86008 h 86008"/>
                <a:gd name="connsiteX4" fmla="*/ 1349145 w 1774479"/>
                <a:gd name="connsiteY4" fmla="*/ 8289 h 86008"/>
                <a:gd name="connsiteX5" fmla="*/ 1774479 w 1774479"/>
                <a:gd name="connsiteY5" fmla="*/ 13581 h 86008"/>
                <a:gd name="connsiteX0" fmla="*/ 0 w 1781193"/>
                <a:gd name="connsiteY0" fmla="*/ 0 h 86008"/>
                <a:gd name="connsiteX1" fmla="*/ 479834 w 1781193"/>
                <a:gd name="connsiteY1" fmla="*/ 0 h 86008"/>
                <a:gd name="connsiteX2" fmla="*/ 629216 w 1781193"/>
                <a:gd name="connsiteY2" fmla="*/ 81482 h 86008"/>
                <a:gd name="connsiteX3" fmla="*/ 1204111 w 1781193"/>
                <a:gd name="connsiteY3" fmla="*/ 86008 h 86008"/>
                <a:gd name="connsiteX4" fmla="*/ 1349145 w 1781193"/>
                <a:gd name="connsiteY4" fmla="*/ 8289 h 86008"/>
                <a:gd name="connsiteX5" fmla="*/ 1781193 w 1781193"/>
                <a:gd name="connsiteY5" fmla="*/ 8289 h 86008"/>
                <a:gd name="connsiteX0" fmla="*/ 0 w 1781193"/>
                <a:gd name="connsiteY0" fmla="*/ 0 h 86008"/>
                <a:gd name="connsiteX1" fmla="*/ 479834 w 1781193"/>
                <a:gd name="connsiteY1" fmla="*/ 0 h 86008"/>
                <a:gd name="connsiteX2" fmla="*/ 629216 w 1781193"/>
                <a:gd name="connsiteY2" fmla="*/ 81482 h 86008"/>
                <a:gd name="connsiteX3" fmla="*/ 1204111 w 1781193"/>
                <a:gd name="connsiteY3" fmla="*/ 86008 h 86008"/>
                <a:gd name="connsiteX4" fmla="*/ 1349145 w 1781193"/>
                <a:gd name="connsiteY4" fmla="*/ 8289 h 86008"/>
                <a:gd name="connsiteX5" fmla="*/ 1781193 w 1781193"/>
                <a:gd name="connsiteY5" fmla="*/ 8289 h 86008"/>
                <a:gd name="connsiteX0" fmla="*/ 0 w 1781193"/>
                <a:gd name="connsiteY0" fmla="*/ 0 h 86008"/>
                <a:gd name="connsiteX1" fmla="*/ 485049 w 1781193"/>
                <a:gd name="connsiteY1" fmla="*/ 8289 h 86008"/>
                <a:gd name="connsiteX2" fmla="*/ 629216 w 1781193"/>
                <a:gd name="connsiteY2" fmla="*/ 81482 h 86008"/>
                <a:gd name="connsiteX3" fmla="*/ 1204111 w 1781193"/>
                <a:gd name="connsiteY3" fmla="*/ 86008 h 86008"/>
                <a:gd name="connsiteX4" fmla="*/ 1349145 w 1781193"/>
                <a:gd name="connsiteY4" fmla="*/ 8289 h 86008"/>
                <a:gd name="connsiteX5" fmla="*/ 1781193 w 1781193"/>
                <a:gd name="connsiteY5" fmla="*/ 8289 h 86008"/>
                <a:gd name="connsiteX0" fmla="*/ 0 w 1764196"/>
                <a:gd name="connsiteY0" fmla="*/ 0 h 77719"/>
                <a:gd name="connsiteX1" fmla="*/ 468052 w 1764196"/>
                <a:gd name="connsiteY1" fmla="*/ 0 h 77719"/>
                <a:gd name="connsiteX2" fmla="*/ 612219 w 1764196"/>
                <a:gd name="connsiteY2" fmla="*/ 73193 h 77719"/>
                <a:gd name="connsiteX3" fmla="*/ 1187114 w 1764196"/>
                <a:gd name="connsiteY3" fmla="*/ 77719 h 77719"/>
                <a:gd name="connsiteX4" fmla="*/ 1332148 w 1764196"/>
                <a:gd name="connsiteY4" fmla="*/ 0 h 77719"/>
                <a:gd name="connsiteX5" fmla="*/ 1764196 w 1764196"/>
                <a:gd name="connsiteY5" fmla="*/ 0 h 77719"/>
                <a:gd name="connsiteX0" fmla="*/ 0 w 1764196"/>
                <a:gd name="connsiteY0" fmla="*/ 0 h 108012"/>
                <a:gd name="connsiteX1" fmla="*/ 468052 w 1764196"/>
                <a:gd name="connsiteY1" fmla="*/ 0 h 108012"/>
                <a:gd name="connsiteX2" fmla="*/ 612067 w 1764196"/>
                <a:gd name="connsiteY2" fmla="*/ 108012 h 108012"/>
                <a:gd name="connsiteX3" fmla="*/ 1187114 w 1764196"/>
                <a:gd name="connsiteY3" fmla="*/ 77719 h 108012"/>
                <a:gd name="connsiteX4" fmla="*/ 1332148 w 1764196"/>
                <a:gd name="connsiteY4" fmla="*/ 0 h 108012"/>
                <a:gd name="connsiteX5" fmla="*/ 1764196 w 1764196"/>
                <a:gd name="connsiteY5" fmla="*/ 0 h 108012"/>
                <a:gd name="connsiteX0" fmla="*/ 0 w 1764196"/>
                <a:gd name="connsiteY0" fmla="*/ 0 h 108012"/>
                <a:gd name="connsiteX1" fmla="*/ 468052 w 1764196"/>
                <a:gd name="connsiteY1" fmla="*/ 0 h 108012"/>
                <a:gd name="connsiteX2" fmla="*/ 612067 w 1764196"/>
                <a:gd name="connsiteY2" fmla="*/ 108012 h 108012"/>
                <a:gd name="connsiteX3" fmla="*/ 1188131 w 1764196"/>
                <a:gd name="connsiteY3" fmla="*/ 108011 h 108012"/>
                <a:gd name="connsiteX4" fmla="*/ 1332148 w 1764196"/>
                <a:gd name="connsiteY4" fmla="*/ 0 h 108012"/>
                <a:gd name="connsiteX5" fmla="*/ 1764196 w 1764196"/>
                <a:gd name="connsiteY5" fmla="*/ 0 h 108012"/>
                <a:gd name="connsiteX0" fmla="*/ 0 w 1764195"/>
                <a:gd name="connsiteY0" fmla="*/ 1 h 108013"/>
                <a:gd name="connsiteX1" fmla="*/ 468052 w 1764195"/>
                <a:gd name="connsiteY1" fmla="*/ 1 h 108013"/>
                <a:gd name="connsiteX2" fmla="*/ 612067 w 1764195"/>
                <a:gd name="connsiteY2" fmla="*/ 108013 h 108013"/>
                <a:gd name="connsiteX3" fmla="*/ 1188131 w 1764195"/>
                <a:gd name="connsiteY3" fmla="*/ 108012 h 108013"/>
                <a:gd name="connsiteX4" fmla="*/ 1332148 w 1764195"/>
                <a:gd name="connsiteY4" fmla="*/ 1 h 108013"/>
                <a:gd name="connsiteX5" fmla="*/ 1764195 w 1764195"/>
                <a:gd name="connsiteY5" fmla="*/ 0 h 108013"/>
                <a:gd name="connsiteX0" fmla="*/ 0 w 1800200"/>
                <a:gd name="connsiteY0" fmla="*/ 0 h 108012"/>
                <a:gd name="connsiteX1" fmla="*/ 468052 w 1800200"/>
                <a:gd name="connsiteY1" fmla="*/ 0 h 108012"/>
                <a:gd name="connsiteX2" fmla="*/ 612067 w 1800200"/>
                <a:gd name="connsiteY2" fmla="*/ 108012 h 108012"/>
                <a:gd name="connsiteX3" fmla="*/ 1188131 w 1800200"/>
                <a:gd name="connsiteY3" fmla="*/ 108011 h 108012"/>
                <a:gd name="connsiteX4" fmla="*/ 1332148 w 1800200"/>
                <a:gd name="connsiteY4" fmla="*/ 0 h 108012"/>
                <a:gd name="connsiteX5" fmla="*/ 1800200 w 1800200"/>
                <a:gd name="connsiteY5" fmla="*/ 0 h 108012"/>
                <a:gd name="connsiteX0" fmla="*/ 0 w 1800201"/>
                <a:gd name="connsiteY0" fmla="*/ 0 h 108013"/>
                <a:gd name="connsiteX1" fmla="*/ 468053 w 1800201"/>
                <a:gd name="connsiteY1" fmla="*/ 1 h 108013"/>
                <a:gd name="connsiteX2" fmla="*/ 612068 w 1800201"/>
                <a:gd name="connsiteY2" fmla="*/ 108013 h 108013"/>
                <a:gd name="connsiteX3" fmla="*/ 1188132 w 1800201"/>
                <a:gd name="connsiteY3" fmla="*/ 108012 h 108013"/>
                <a:gd name="connsiteX4" fmla="*/ 1332149 w 1800201"/>
                <a:gd name="connsiteY4" fmla="*/ 1 h 108013"/>
                <a:gd name="connsiteX5" fmla="*/ 1800201 w 1800201"/>
                <a:gd name="connsiteY5" fmla="*/ 1 h 108013"/>
                <a:gd name="connsiteX0" fmla="*/ 0 w 1800201"/>
                <a:gd name="connsiteY0" fmla="*/ 0 h 144017"/>
                <a:gd name="connsiteX1" fmla="*/ 468053 w 1800201"/>
                <a:gd name="connsiteY1" fmla="*/ 1 h 144017"/>
                <a:gd name="connsiteX2" fmla="*/ 648073 w 1800201"/>
                <a:gd name="connsiteY2" fmla="*/ 144017 h 144017"/>
                <a:gd name="connsiteX3" fmla="*/ 1188132 w 1800201"/>
                <a:gd name="connsiteY3" fmla="*/ 108012 h 144017"/>
                <a:gd name="connsiteX4" fmla="*/ 1332149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0 h 144017"/>
                <a:gd name="connsiteX1" fmla="*/ 468053 w 1800201"/>
                <a:gd name="connsiteY1" fmla="*/ 1 h 144017"/>
                <a:gd name="connsiteX2" fmla="*/ 648073 w 1800201"/>
                <a:gd name="connsiteY2" fmla="*/ 144017 h 144017"/>
                <a:gd name="connsiteX3" fmla="*/ 1152129 w 1800201"/>
                <a:gd name="connsiteY3" fmla="*/ 144017 h 144017"/>
                <a:gd name="connsiteX4" fmla="*/ 1332149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0 h 144017"/>
                <a:gd name="connsiteX1" fmla="*/ 432049 w 1800201"/>
                <a:gd name="connsiteY1" fmla="*/ 1 h 144017"/>
                <a:gd name="connsiteX2" fmla="*/ 648073 w 1800201"/>
                <a:gd name="connsiteY2" fmla="*/ 144017 h 144017"/>
                <a:gd name="connsiteX3" fmla="*/ 1152129 w 1800201"/>
                <a:gd name="connsiteY3" fmla="*/ 144017 h 144017"/>
                <a:gd name="connsiteX4" fmla="*/ 1332149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0 h 144017"/>
                <a:gd name="connsiteX1" fmla="*/ 432049 w 1800201"/>
                <a:gd name="connsiteY1" fmla="*/ 1 h 144017"/>
                <a:gd name="connsiteX2" fmla="*/ 648073 w 1800201"/>
                <a:gd name="connsiteY2" fmla="*/ 144017 h 144017"/>
                <a:gd name="connsiteX3" fmla="*/ 1152129 w 1800201"/>
                <a:gd name="connsiteY3" fmla="*/ 144017 h 144017"/>
                <a:gd name="connsiteX4" fmla="*/ 1368153 w 1800201"/>
                <a:gd name="connsiteY4" fmla="*/ 1 h 144017"/>
                <a:gd name="connsiteX5" fmla="*/ 1800201 w 1800201"/>
                <a:gd name="connsiteY5" fmla="*/ 1 h 144017"/>
                <a:gd name="connsiteX0" fmla="*/ 0 w 1800201"/>
                <a:gd name="connsiteY0" fmla="*/ 36003 h 180020"/>
                <a:gd name="connsiteX1" fmla="*/ 403773 w 1800201"/>
                <a:gd name="connsiteY1" fmla="*/ 0 h 180020"/>
                <a:gd name="connsiteX2" fmla="*/ 648073 w 1800201"/>
                <a:gd name="connsiteY2" fmla="*/ 180020 h 180020"/>
                <a:gd name="connsiteX3" fmla="*/ 1152129 w 1800201"/>
                <a:gd name="connsiteY3" fmla="*/ 180020 h 180020"/>
                <a:gd name="connsiteX4" fmla="*/ 1368153 w 1800201"/>
                <a:gd name="connsiteY4" fmla="*/ 36004 h 180020"/>
                <a:gd name="connsiteX5" fmla="*/ 1800201 w 1800201"/>
                <a:gd name="connsiteY5" fmla="*/ 36004 h 180020"/>
                <a:gd name="connsiteX0" fmla="*/ 0 w 1828476"/>
                <a:gd name="connsiteY0" fmla="*/ 0 h 180020"/>
                <a:gd name="connsiteX1" fmla="*/ 432048 w 1828476"/>
                <a:gd name="connsiteY1" fmla="*/ 0 h 180020"/>
                <a:gd name="connsiteX2" fmla="*/ 676348 w 1828476"/>
                <a:gd name="connsiteY2" fmla="*/ 180020 h 180020"/>
                <a:gd name="connsiteX3" fmla="*/ 1180404 w 1828476"/>
                <a:gd name="connsiteY3" fmla="*/ 180020 h 180020"/>
                <a:gd name="connsiteX4" fmla="*/ 1396428 w 1828476"/>
                <a:gd name="connsiteY4" fmla="*/ 36004 h 180020"/>
                <a:gd name="connsiteX5" fmla="*/ 1828476 w 1828476"/>
                <a:gd name="connsiteY5" fmla="*/ 36004 h 180020"/>
                <a:gd name="connsiteX0" fmla="*/ 0 w 1792472"/>
                <a:gd name="connsiteY0" fmla="*/ 0 h 180020"/>
                <a:gd name="connsiteX1" fmla="*/ 396044 w 1792472"/>
                <a:gd name="connsiteY1" fmla="*/ 0 h 180020"/>
                <a:gd name="connsiteX2" fmla="*/ 640344 w 1792472"/>
                <a:gd name="connsiteY2" fmla="*/ 180020 h 180020"/>
                <a:gd name="connsiteX3" fmla="*/ 1144400 w 1792472"/>
                <a:gd name="connsiteY3" fmla="*/ 180020 h 180020"/>
                <a:gd name="connsiteX4" fmla="*/ 1360424 w 1792472"/>
                <a:gd name="connsiteY4" fmla="*/ 36004 h 180020"/>
                <a:gd name="connsiteX5" fmla="*/ 1792472 w 1792472"/>
                <a:gd name="connsiteY5" fmla="*/ 36004 h 180020"/>
                <a:gd name="connsiteX0" fmla="*/ 0 w 1792472"/>
                <a:gd name="connsiteY0" fmla="*/ 0 h 180020"/>
                <a:gd name="connsiteX1" fmla="*/ 396044 w 1792472"/>
                <a:gd name="connsiteY1" fmla="*/ 0 h 180020"/>
                <a:gd name="connsiteX2" fmla="*/ 640344 w 1792472"/>
                <a:gd name="connsiteY2" fmla="*/ 180020 h 180020"/>
                <a:gd name="connsiteX3" fmla="*/ 1144400 w 1792472"/>
                <a:gd name="connsiteY3" fmla="*/ 180020 h 180020"/>
                <a:gd name="connsiteX4" fmla="*/ 1360424 w 1792472"/>
                <a:gd name="connsiteY4" fmla="*/ 36004 h 180020"/>
                <a:gd name="connsiteX5" fmla="*/ 1792472 w 1792472"/>
                <a:gd name="connsiteY5" fmla="*/ 36004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44400 w 1800200"/>
                <a:gd name="connsiteY3" fmla="*/ 180020 h 180020"/>
                <a:gd name="connsiteX4" fmla="*/ 1360424 w 1800200"/>
                <a:gd name="connsiteY4" fmla="*/ 36004 h 180020"/>
                <a:gd name="connsiteX5" fmla="*/ 1800200 w 1800200"/>
                <a:gd name="connsiteY5" fmla="*/ 36004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44400 w 1800200"/>
                <a:gd name="connsiteY3" fmla="*/ 180020 h 180020"/>
                <a:gd name="connsiteX4" fmla="*/ 1368152 w 1800200"/>
                <a:gd name="connsiteY4" fmla="*/ 0 h 180020"/>
                <a:gd name="connsiteX5" fmla="*/ 1800200 w 1800200"/>
                <a:gd name="connsiteY5" fmla="*/ 36004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44400 w 1800200"/>
                <a:gd name="connsiteY3" fmla="*/ 180020 h 180020"/>
                <a:gd name="connsiteX4" fmla="*/ 1368152 w 1800200"/>
                <a:gd name="connsiteY4" fmla="*/ 0 h 180020"/>
                <a:gd name="connsiteX5" fmla="*/ 1800200 w 1800200"/>
                <a:gd name="connsiteY5" fmla="*/ 0 h 180020"/>
                <a:gd name="connsiteX0" fmla="*/ 0 w 1800200"/>
                <a:gd name="connsiteY0" fmla="*/ 0 h 180020"/>
                <a:gd name="connsiteX1" fmla="*/ 396044 w 1800200"/>
                <a:gd name="connsiteY1" fmla="*/ 0 h 180020"/>
                <a:gd name="connsiteX2" fmla="*/ 640344 w 1800200"/>
                <a:gd name="connsiteY2" fmla="*/ 180020 h 180020"/>
                <a:gd name="connsiteX3" fmla="*/ 1152128 w 1800200"/>
                <a:gd name="connsiteY3" fmla="*/ 180020 h 180020"/>
                <a:gd name="connsiteX4" fmla="*/ 1368152 w 1800200"/>
                <a:gd name="connsiteY4" fmla="*/ 0 h 180020"/>
                <a:gd name="connsiteX5" fmla="*/ 1800200 w 1800200"/>
                <a:gd name="connsiteY5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0200" h="180020">
                  <a:moveTo>
                    <a:pt x="0" y="0"/>
                  </a:moveTo>
                  <a:lnTo>
                    <a:pt x="396044" y="0"/>
                  </a:lnTo>
                  <a:lnTo>
                    <a:pt x="640344" y="180020"/>
                  </a:lnTo>
                  <a:lnTo>
                    <a:pt x="1152128" y="180020"/>
                  </a:lnTo>
                  <a:lnTo>
                    <a:pt x="1368152" y="0"/>
                  </a:lnTo>
                  <a:lnTo>
                    <a:pt x="1800200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8" name="Volný tvar 37"/>
            <p:cNvSpPr/>
            <p:nvPr/>
          </p:nvSpPr>
          <p:spPr>
            <a:xfrm>
              <a:off x="7323033" y="4376306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9" name="Volný tvar 38"/>
            <p:cNvSpPr/>
            <p:nvPr/>
          </p:nvSpPr>
          <p:spPr>
            <a:xfrm>
              <a:off x="7327560" y="4666034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0" name="Volný tvar 39"/>
            <p:cNvSpPr/>
            <p:nvPr/>
          </p:nvSpPr>
          <p:spPr>
            <a:xfrm>
              <a:off x="7327560" y="4942181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Volný tvar 40"/>
            <p:cNvSpPr/>
            <p:nvPr/>
          </p:nvSpPr>
          <p:spPr>
            <a:xfrm>
              <a:off x="7321524" y="2450936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Volný tvar 41"/>
            <p:cNvSpPr/>
            <p:nvPr/>
          </p:nvSpPr>
          <p:spPr>
            <a:xfrm>
              <a:off x="7326051" y="2740664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3" name="Volný tvar 42"/>
            <p:cNvSpPr/>
            <p:nvPr/>
          </p:nvSpPr>
          <p:spPr>
            <a:xfrm>
              <a:off x="7326051" y="3016811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5" name="Volný tvar 44"/>
            <p:cNvSpPr/>
            <p:nvPr/>
          </p:nvSpPr>
          <p:spPr>
            <a:xfrm>
              <a:off x="4605040" y="4452506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6" name="Volný tvar 45"/>
            <p:cNvSpPr/>
            <p:nvPr/>
          </p:nvSpPr>
          <p:spPr>
            <a:xfrm>
              <a:off x="4609567" y="4742234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7" name="Volný tvar 46"/>
            <p:cNvSpPr/>
            <p:nvPr/>
          </p:nvSpPr>
          <p:spPr>
            <a:xfrm>
              <a:off x="4609567" y="5018381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8" name="Volný tvar 47"/>
            <p:cNvSpPr/>
            <p:nvPr/>
          </p:nvSpPr>
          <p:spPr>
            <a:xfrm>
              <a:off x="4603531" y="2460461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9" name="Volný tvar 48"/>
            <p:cNvSpPr/>
            <p:nvPr/>
          </p:nvSpPr>
          <p:spPr>
            <a:xfrm>
              <a:off x="4608058" y="2750189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0" name="Volný tvar 49"/>
            <p:cNvSpPr/>
            <p:nvPr/>
          </p:nvSpPr>
          <p:spPr>
            <a:xfrm>
              <a:off x="4608058" y="3026336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1" name="Volný tvar 50"/>
            <p:cNvSpPr/>
            <p:nvPr/>
          </p:nvSpPr>
          <p:spPr>
            <a:xfrm>
              <a:off x="4614565" y="3328556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2" name="Volný tvar 51"/>
            <p:cNvSpPr/>
            <p:nvPr/>
          </p:nvSpPr>
          <p:spPr>
            <a:xfrm>
              <a:off x="4619092" y="3618284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3" name="Volný tvar 52"/>
            <p:cNvSpPr/>
            <p:nvPr/>
          </p:nvSpPr>
          <p:spPr>
            <a:xfrm>
              <a:off x="4619092" y="3894431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Volný tvar 53"/>
            <p:cNvSpPr/>
            <p:nvPr/>
          </p:nvSpPr>
          <p:spPr>
            <a:xfrm>
              <a:off x="4614565" y="4176281"/>
              <a:ext cx="1800200" cy="45719"/>
            </a:xfrm>
            <a:custGeom>
              <a:avLst/>
              <a:gdLst>
                <a:gd name="connsiteX0" fmla="*/ 0 w 1932915"/>
                <a:gd name="connsiteY0" fmla="*/ 0 h 0"/>
                <a:gd name="connsiteX1" fmla="*/ 1932915 w 1932915"/>
                <a:gd name="connsiteY1" fmla="*/ 0 h 0"/>
                <a:gd name="connsiteX2" fmla="*/ 1932915 w 1932915"/>
                <a:gd name="connsiteY2" fmla="*/ 0 h 0"/>
                <a:gd name="connsiteX3" fmla="*/ 1932915 w 193291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915">
                  <a:moveTo>
                    <a:pt x="0" y="0"/>
                  </a:moveTo>
                  <a:lnTo>
                    <a:pt x="1932915" y="0"/>
                  </a:lnTo>
                  <a:lnTo>
                    <a:pt x="1932915" y="0"/>
                  </a:lnTo>
                  <a:lnTo>
                    <a:pt x="1932915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55" name="Přímá spojovací čára 54"/>
            <p:cNvCxnSpPr/>
            <p:nvPr/>
          </p:nvCxnSpPr>
          <p:spPr>
            <a:xfrm flipV="1">
              <a:off x="4367922" y="5364013"/>
              <a:ext cx="5580507" cy="955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římá spojovací čára 55"/>
            <p:cNvCxnSpPr/>
            <p:nvPr/>
          </p:nvCxnSpPr>
          <p:spPr>
            <a:xfrm flipV="1">
              <a:off x="4367921" y="2268623"/>
              <a:ext cx="0" cy="3096344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ovéPole 56"/>
            <p:cNvSpPr txBox="1"/>
            <p:nvPr/>
          </p:nvSpPr>
          <p:spPr>
            <a:xfrm>
              <a:off x="3969973" y="2376634"/>
              <a:ext cx="337990" cy="4711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cs-CZ" dirty="0"/>
                <a:t>y</a:t>
              </a:r>
            </a:p>
          </p:txBody>
        </p:sp>
        <p:sp>
          <p:nvSpPr>
            <p:cNvPr id="58" name="TextovéPole 57"/>
            <p:cNvSpPr txBox="1"/>
            <p:nvPr/>
          </p:nvSpPr>
          <p:spPr>
            <a:xfrm>
              <a:off x="9480089" y="4802296"/>
              <a:ext cx="321685" cy="4711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cs-CZ" dirty="0"/>
                <a:t>x</a:t>
              </a:r>
            </a:p>
          </p:txBody>
        </p:sp>
        <p:sp>
          <p:nvSpPr>
            <p:cNvPr id="59" name="Elipsa 58"/>
            <p:cNvSpPr/>
            <p:nvPr/>
          </p:nvSpPr>
          <p:spPr>
            <a:xfrm>
              <a:off x="6996100" y="3168723"/>
              <a:ext cx="2448272" cy="1044116"/>
            </a:xfrm>
            <a:prstGeom prst="ellipse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0" name="TextovéPole 59"/>
            <p:cNvSpPr txBox="1"/>
            <p:nvPr/>
          </p:nvSpPr>
          <p:spPr>
            <a:xfrm>
              <a:off x="9048328" y="3060711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b="1" i="1" dirty="0">
                  <a:solidFill>
                    <a:schemeClr val="tx2">
                      <a:lumMod val="75000"/>
                    </a:schemeClr>
                  </a:solidFill>
                </a:rPr>
                <a:t>2D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66123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DD03A-D265-4779-99ED-E47AEA40175E}" type="slidenum">
              <a:rPr lang="cs-CZ" smtClean="0"/>
              <a:pPr>
                <a:defRPr/>
              </a:pPr>
              <a:t>62</a:t>
            </a:fld>
            <a:endParaRPr lang="cs-CZ" dirty="0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550606" y="1430904"/>
            <a:ext cx="11038319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Řešením teplotního pole → </a:t>
            </a:r>
            <a:r>
              <a:rPr lang="cs-CZ" sz="1600" b="1" i="1" dirty="0">
                <a:cs typeface="Arial" charset="0"/>
              </a:rPr>
              <a:t>dosazením teplot do uzlových bodů</a:t>
            </a:r>
            <a:r>
              <a:rPr lang="cs-CZ" sz="1600" dirty="0">
                <a:cs typeface="Arial" charset="0"/>
              </a:rPr>
              <a:t>,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získáme skutečnou velikost tepelného toku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[W/K], procházejícího přes daný tepelný most.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Teplotní pole, které popisuje rozložení teplot v konstrukci, je popsáno diferenciální </a:t>
            </a:r>
            <a:r>
              <a:rPr lang="cs-CZ" sz="1600" dirty="0" err="1">
                <a:cs typeface="Arial" charset="0"/>
              </a:rPr>
              <a:t>Fourieovou</a:t>
            </a:r>
            <a:r>
              <a:rPr lang="cs-CZ" sz="1600" dirty="0">
                <a:cs typeface="Arial" charset="0"/>
              </a:rPr>
              <a:t> rovnicí:</a:t>
            </a:r>
          </a:p>
          <a:p>
            <a:pPr marL="714375" indent="-2667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jednorozměrné šíření tepla	</a:t>
            </a:r>
            <a:endParaRPr lang="cs-CZ" sz="1600" b="1" i="1" dirty="0">
              <a:cs typeface="Arial" charset="0"/>
            </a:endParaRPr>
          </a:p>
          <a:p>
            <a:pPr marL="714375" indent="-2667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dvourozměrné šíření tepla	</a:t>
            </a:r>
            <a:endParaRPr lang="cs-CZ" sz="1600" b="1" i="1" dirty="0">
              <a:cs typeface="Arial" charset="0"/>
            </a:endParaRPr>
          </a:p>
          <a:p>
            <a:pPr marL="714375" indent="-2667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trojrozměrné šíření tepla	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Tyto parciální diferenciální rovnice se převádí na soustavu rovnic diferenčních  lineárních, které se potom řeší </a:t>
            </a:r>
            <a:r>
              <a:rPr lang="cs-CZ" sz="1600" b="1" i="1" dirty="0">
                <a:cs typeface="Arial" charset="0"/>
              </a:rPr>
              <a:t>metodou sítí </a:t>
            </a:r>
            <a:r>
              <a:rPr lang="cs-CZ" sz="1600" dirty="0">
                <a:cs typeface="Arial" charset="0"/>
              </a:rPr>
              <a:t>nebo </a:t>
            </a:r>
            <a:r>
              <a:rPr lang="cs-CZ" sz="1600" b="1" i="1" dirty="0">
                <a:cs typeface="Arial" charset="0"/>
              </a:rPr>
              <a:t>metodou konečných prvků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12265"/>
              </p:ext>
            </p:extLst>
          </p:nvPr>
        </p:nvGraphicFramePr>
        <p:xfrm>
          <a:off x="3801292" y="2693425"/>
          <a:ext cx="7493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95" name="Rovnice" r:id="rId3" imgW="749160" imgH="571320" progId="Equation.3">
                  <p:embed/>
                </p:oleObj>
              </mc:Choice>
              <mc:Fallback>
                <p:oleObj name="Rovnice" r:id="rId3" imgW="74916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1292" y="2693425"/>
                        <a:ext cx="7493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365999"/>
              </p:ext>
            </p:extLst>
          </p:nvPr>
        </p:nvGraphicFramePr>
        <p:xfrm>
          <a:off x="3802880" y="3310963"/>
          <a:ext cx="13335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96" name="Rovnice" r:id="rId5" imgW="1333440" imgH="609480" progId="Equation.3">
                  <p:embed/>
                </p:oleObj>
              </mc:Choice>
              <mc:Fallback>
                <p:oleObj name="Rovnice" r:id="rId5" imgW="133344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880" y="3310963"/>
                        <a:ext cx="13335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11543"/>
              </p:ext>
            </p:extLst>
          </p:nvPr>
        </p:nvGraphicFramePr>
        <p:xfrm>
          <a:off x="3801292" y="3976125"/>
          <a:ext cx="1905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97" name="Rovnice" r:id="rId7" imgW="1904760" imgH="609480" progId="Equation.3">
                  <p:embed/>
                </p:oleObj>
              </mc:Choice>
              <mc:Fallback>
                <p:oleObj name="Rovnice" r:id="rId7" imgW="19047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1292" y="3976125"/>
                        <a:ext cx="19050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08B7E97-98B6-4689-B1F0-53ABD670A9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90D53D06-7163-4335-BD54-9E6C25A1E6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2893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63</a:t>
            </a:fld>
            <a:endParaRPr lang="cs-CZ"/>
          </a:p>
        </p:txBody>
      </p:sp>
      <p:sp>
        <p:nvSpPr>
          <p:cNvPr id="3" name="Nadpis 4"/>
          <p:cNvSpPr txBox="1">
            <a:spLocks/>
          </p:cNvSpPr>
          <p:nvPr/>
        </p:nvSpPr>
        <p:spPr>
          <a:xfrm>
            <a:off x="1809751" y="1690035"/>
            <a:ext cx="8443913" cy="500062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latin typeface="Calibri" panose="020F0502020204030204" pitchFamily="34" charset="0"/>
                <a:ea typeface="+mj-ea"/>
                <a:cs typeface="Arial" pitchFamily="34" charset="0"/>
              </a:rPr>
              <a:t>Součinitel prostupu tepla</a:t>
            </a:r>
          </a:p>
        </p:txBody>
      </p:sp>
      <p:sp>
        <p:nvSpPr>
          <p:cNvPr id="6148" name="TextovéPole 3"/>
          <p:cNvSpPr txBox="1">
            <a:spLocks noChangeArrowheads="1"/>
          </p:cNvSpPr>
          <p:nvPr/>
        </p:nvSpPr>
        <p:spPr bwMode="auto">
          <a:xfrm>
            <a:off x="481781" y="2404518"/>
            <a:ext cx="112776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Součinitel prostupu tepla </a:t>
            </a:r>
            <a:r>
              <a:rPr lang="cs-CZ" sz="1600" dirty="0"/>
              <a:t>vyjadřuje tepelný tok z vnitřního prostředí do vnějšího prostředí plochou konstrukce 1m</a:t>
            </a:r>
            <a:r>
              <a:rPr lang="cs-CZ" sz="1600" baseline="30000" dirty="0"/>
              <a:t>2</a:t>
            </a:r>
            <a:r>
              <a:rPr lang="cs-CZ" sz="1600" dirty="0"/>
              <a:t> (plošná tepelná propustnost), při teplotním spádu vnějšího a vnitřního prostředí 1 K (1 </a:t>
            </a:r>
            <a:r>
              <a:rPr lang="cs-CZ" sz="1600" dirty="0">
                <a:cs typeface="Arial" charset="0"/>
              </a:rPr>
              <a:t>˚C)</a:t>
            </a:r>
            <a:r>
              <a:rPr lang="cs-CZ" sz="1600" dirty="0"/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b="1" u="sng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u="sng" dirty="0">
                <a:cs typeface="Arial" charset="0"/>
              </a:rPr>
              <a:t>Způsoby stanovení součinitele prostupu tepla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b="1" u="sng" dirty="0">
              <a:cs typeface="Arial" charset="0"/>
            </a:endParaRPr>
          </a:p>
          <a:p>
            <a:pPr marL="712788" indent="-265113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z vypočítaného </a:t>
            </a:r>
            <a:r>
              <a:rPr lang="cs-CZ" sz="1600" u="sng" dirty="0">
                <a:cs typeface="Arial" charset="0"/>
              </a:rPr>
              <a:t>odporu při prostupu tepla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R</a:t>
            </a:r>
            <a:r>
              <a:rPr lang="cs-CZ" sz="1600" b="1" i="1" baseline="-25000" dirty="0">
                <a:cs typeface="Arial" charset="0"/>
              </a:rPr>
              <a:t>T</a:t>
            </a:r>
            <a:r>
              <a:rPr lang="cs-CZ" sz="1600" dirty="0">
                <a:cs typeface="Arial" charset="0"/>
              </a:rPr>
              <a:t> ,vč. vlivu případných tepelných mostů</a:t>
            </a:r>
          </a:p>
          <a:p>
            <a:pPr marL="712788" indent="-265113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712788" indent="-265113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z naměřené </a:t>
            </a:r>
            <a:r>
              <a:rPr lang="cs-CZ" sz="1600" u="sng" dirty="0">
                <a:cs typeface="Arial" charset="0"/>
              </a:rPr>
              <a:t>průměrné teploty</a:t>
            </a:r>
            <a:r>
              <a:rPr lang="cs-CZ" sz="1600" dirty="0">
                <a:cs typeface="Arial" charset="0"/>
              </a:rPr>
              <a:t> na vnitřním / vnějším povrchu konstrukce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sim</a:t>
            </a:r>
            <a:r>
              <a:rPr lang="cs-CZ" sz="1600" dirty="0">
                <a:cs typeface="Arial" charset="0"/>
              </a:rPr>
              <a:t> / </a:t>
            </a:r>
            <a:r>
              <a:rPr lang="el-GR" sz="1600" b="1" i="1" dirty="0"/>
              <a:t>ϴ</a:t>
            </a:r>
            <a:r>
              <a:rPr lang="cs-CZ" sz="1600" b="1" i="1" baseline="-25000" dirty="0"/>
              <a:t>sem  </a:t>
            </a:r>
            <a:r>
              <a:rPr lang="cs-CZ" sz="1600" dirty="0"/>
              <a:t>(např. termovizní kamerou)</a:t>
            </a:r>
          </a:p>
          <a:p>
            <a:pPr marL="712788" indent="-265113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712788" indent="-265113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z naměřeného </a:t>
            </a:r>
            <a:r>
              <a:rPr lang="cs-CZ" sz="1600" u="sng" dirty="0">
                <a:cs typeface="Arial" charset="0"/>
              </a:rPr>
              <a:t>tepelného toku</a:t>
            </a:r>
            <a:r>
              <a:rPr lang="cs-CZ" sz="1600" dirty="0">
                <a:cs typeface="Arial" charset="0"/>
              </a:rPr>
              <a:t> </a:t>
            </a:r>
            <a:r>
              <a:rPr lang="el-GR" sz="1600" b="1" i="1" dirty="0"/>
              <a:t>Φ</a:t>
            </a:r>
            <a:r>
              <a:rPr lang="cs-CZ" sz="1600" b="1" i="1" dirty="0"/>
              <a:t> </a:t>
            </a:r>
            <a:r>
              <a:rPr lang="cs-CZ" sz="1600" dirty="0">
                <a:cs typeface="Arial" charset="0"/>
              </a:rPr>
              <a:t>[W] přes konstrukci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01C4361-658E-45C6-B1F5-9EE8B63CB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AF9082C-0C8C-4CC1-84DE-4883FA1AA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27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64</a:t>
            </a:fld>
            <a:endParaRPr lang="cs-CZ"/>
          </a:p>
        </p:txBody>
      </p:sp>
      <p:sp>
        <p:nvSpPr>
          <p:cNvPr id="6148" name="TextovéPole 3"/>
          <p:cNvSpPr txBox="1">
            <a:spLocks noChangeArrowheads="1"/>
          </p:cNvSpPr>
          <p:nvPr/>
        </p:nvSpPr>
        <p:spPr bwMode="auto">
          <a:xfrm>
            <a:off x="530943" y="1971751"/>
            <a:ext cx="112972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>
                <a:cs typeface="Arial" charset="0"/>
              </a:rPr>
              <a:t>Součinitel prostupu tepla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U</a:t>
            </a:r>
            <a:r>
              <a:rPr lang="cs-CZ" sz="1600" dirty="0">
                <a:cs typeface="Arial" charset="0"/>
              </a:rPr>
              <a:t> [W/m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.K] je: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dirty="0">
                <a:cs typeface="Arial" charset="0"/>
              </a:rPr>
              <a:t>převrácená (inverzní) hodnota odporu konstrukce při prostupu tepla </a:t>
            </a:r>
            <a:r>
              <a:rPr lang="cs-CZ" sz="1600" b="1" i="1" dirty="0"/>
              <a:t>R</a:t>
            </a:r>
            <a:r>
              <a:rPr lang="cs-CZ" sz="1600" b="1" i="1" baseline="-25000" dirty="0"/>
              <a:t>T  </a:t>
            </a:r>
            <a:r>
              <a:rPr lang="cs-CZ" sz="1600" dirty="0"/>
              <a:t>:</a:t>
            </a: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790700" algn="l"/>
                <a:tab pos="2152650" algn="l"/>
              </a:tabLst>
            </a:pPr>
            <a:r>
              <a:rPr lang="cs-CZ" sz="1600" dirty="0">
                <a:cs typeface="Arial" charset="0"/>
              </a:rPr>
              <a:t>	</a:t>
            </a:r>
            <a:endParaRPr lang="cs-CZ" sz="16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kde: 		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j</a:t>
            </a:r>
            <a:r>
              <a:rPr lang="cs-CZ" sz="1600" b="1" i="1" dirty="0">
                <a:cs typeface="Arial" charset="0"/>
              </a:rPr>
              <a:t> = </a:t>
            </a:r>
            <a:r>
              <a:rPr lang="cs-CZ" sz="1600" b="1" i="1" dirty="0" err="1">
                <a:cs typeface="Arial" charset="0"/>
              </a:rPr>
              <a:t>d</a:t>
            </a:r>
            <a:r>
              <a:rPr lang="cs-CZ" sz="1600" b="1" i="1" baseline="-25000" dirty="0" err="1">
                <a:cs typeface="Arial" charset="0"/>
              </a:rPr>
              <a:t>j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/ </a:t>
            </a:r>
            <a:r>
              <a:rPr lang="el-GR" sz="1600" b="1" i="1" dirty="0">
                <a:cs typeface="Arial" charset="0"/>
              </a:rPr>
              <a:t>λ</a:t>
            </a:r>
            <a:r>
              <a:rPr lang="cs-CZ" sz="1600" b="1" i="1" baseline="-25000" dirty="0">
                <a:cs typeface="Arial" charset="0"/>
              </a:rPr>
              <a:t>j</a:t>
            </a:r>
            <a:r>
              <a:rPr lang="cs-CZ" sz="1600" dirty="0">
                <a:cs typeface="Arial" charset="0"/>
              </a:rPr>
              <a:t>	je tepelný odpor</a:t>
            </a:r>
            <a:r>
              <a:rPr lang="cs-CZ" sz="1600" b="1" i="1" dirty="0">
                <a:cs typeface="Arial" charset="0"/>
              </a:rPr>
              <a:t> j – té </a:t>
            </a:r>
            <a:r>
              <a:rPr lang="cs-CZ" sz="1600" dirty="0">
                <a:cs typeface="Arial" charset="0"/>
              </a:rPr>
              <a:t>vrstvy hmotné konstrukce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797050" algn="l"/>
                <a:tab pos="2693988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b="1" i="1" baseline="-25000" dirty="0"/>
              <a:t>  </a:t>
            </a:r>
            <a:r>
              <a:rPr lang="cs-CZ" sz="1600" dirty="0"/>
              <a:t>a</a:t>
            </a:r>
            <a:r>
              <a:rPr lang="cs-CZ" sz="1600" b="1" i="1" dirty="0"/>
              <a:t>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b="1" i="1" dirty="0"/>
              <a:t> 	</a:t>
            </a:r>
            <a:r>
              <a:rPr lang="cs-CZ" sz="1600" dirty="0"/>
              <a:t>jsou tepelné odpory při přestupu tepla na vnitřní a vnější straně konstrukce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405165"/>
              </p:ext>
            </p:extLst>
          </p:nvPr>
        </p:nvGraphicFramePr>
        <p:xfrm>
          <a:off x="7428948" y="2216783"/>
          <a:ext cx="24130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7" name="Rovnice" r:id="rId3" imgW="2412720" imgH="583920" progId="Equation.3">
                  <p:embed/>
                </p:oleObj>
              </mc:Choice>
              <mc:Fallback>
                <p:oleObj name="Rovnice" r:id="rId3" imgW="241272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8948" y="2216783"/>
                        <a:ext cx="24130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5125FDB9-CCF8-4CCC-9BA7-705B82CA5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EE24C7C8-0C91-4944-BFA7-3B838475B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848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65</a:t>
            </a:fld>
            <a:endParaRPr lang="cs-CZ"/>
          </a:p>
        </p:txBody>
      </p:sp>
      <p:sp>
        <p:nvSpPr>
          <p:cNvPr id="6148" name="TextovéPole 3"/>
          <p:cNvSpPr txBox="1">
            <a:spLocks noChangeArrowheads="1"/>
          </p:cNvSpPr>
          <p:nvPr/>
        </p:nvSpPr>
        <p:spPr bwMode="auto">
          <a:xfrm>
            <a:off x="403123" y="1354436"/>
            <a:ext cx="11405419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/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u="sng" dirty="0"/>
              <a:t>Odpory při přestupu tepla</a:t>
            </a:r>
            <a:r>
              <a:rPr lang="cs-CZ" sz="1600" b="1" i="1" dirty="0"/>
              <a:t>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b="1" i="1" dirty="0"/>
              <a:t> a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endParaRPr lang="cs-CZ" sz="1600" b="1" i="1" baseline="-25000" dirty="0"/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u="sng" dirty="0"/>
              <a:t>u běžných konstrukcí </a:t>
            </a:r>
            <a:r>
              <a:rPr lang="cs-CZ" sz="1600" dirty="0"/>
              <a:t>mezi vytápěným prostorem a venkovním prostředím:</a:t>
            </a:r>
          </a:p>
          <a:p>
            <a:pPr marL="14366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1790700" algn="l"/>
              </a:tabLst>
              <a:defRPr/>
            </a:pPr>
            <a:r>
              <a:rPr lang="cs-CZ" sz="1600" b="1" i="1" dirty="0"/>
              <a:t>základní </a:t>
            </a:r>
            <a:r>
              <a:rPr lang="cs-CZ" sz="1600" dirty="0"/>
              <a:t>hodnoty</a:t>
            </a:r>
            <a:r>
              <a:rPr lang="cs-CZ" sz="1600" b="1" i="1" dirty="0"/>
              <a:t>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b="1" i="1" dirty="0"/>
              <a:t> a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dirty="0"/>
              <a:t> jsou uvedeny v ČSN 73 0540-3 a ČSN EN ISO 10077-1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tabLst>
                <a:tab pos="1790700" algn="l"/>
              </a:tabLst>
              <a:defRPr/>
            </a:pPr>
            <a:endParaRPr lang="cs-CZ" sz="800" dirty="0"/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u="sng" dirty="0"/>
              <a:t>ve větrané vzduchové vrstvě </a:t>
            </a:r>
            <a:r>
              <a:rPr lang="cs-CZ" sz="1600" dirty="0"/>
              <a:t>se uvažuje odpor při přestupu tepla shodný s odporem na vnitřní straně téže konstrukce (</a:t>
            </a:r>
            <a:r>
              <a:rPr lang="cs-CZ" sz="1600" b="1" i="1" dirty="0"/>
              <a:t>větraná vrstva a další vrstvy směrem k vnějšímu prostředí se nezapočítávají ! </a:t>
            </a:r>
            <a:r>
              <a:rPr lang="cs-CZ" sz="1600" dirty="0"/>
              <a:t>): 	</a:t>
            </a:r>
          </a:p>
          <a:p>
            <a:pPr marL="722313" lvl="1" indent="-265113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		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b="1" i="1" dirty="0"/>
              <a:t> =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dirty="0"/>
              <a:t> </a:t>
            </a:r>
          </a:p>
          <a:p>
            <a:pPr marL="722313" lvl="1" indent="-265113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u="sng" dirty="0"/>
              <a:t>u konstrukce mezi vytápěným a nevytápěným prostorem</a:t>
            </a:r>
            <a:r>
              <a:rPr lang="cs-CZ" sz="1600" dirty="0"/>
              <a:t>: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		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b="1" i="1" dirty="0"/>
              <a:t> = 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si</a:t>
            </a:r>
            <a:r>
              <a:rPr lang="cs-CZ" sz="1600" dirty="0"/>
              <a:t> 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u="sng" dirty="0"/>
              <a:t>při styku konstrukce se zeminou</a:t>
            </a:r>
            <a:r>
              <a:rPr lang="cs-CZ" sz="1600" dirty="0"/>
              <a:t> se uvažuje: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	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se</a:t>
            </a:r>
            <a:r>
              <a:rPr lang="cs-CZ" sz="1600" b="1" i="1" baseline="-25000" dirty="0"/>
              <a:t> </a:t>
            </a:r>
            <a:r>
              <a:rPr lang="cs-CZ" sz="1600" b="1" i="1" dirty="0"/>
              <a:t>= 0</a:t>
            </a:r>
            <a:r>
              <a:rPr lang="cs-CZ" sz="1600" dirty="0"/>
              <a:t>	</a:t>
            </a:r>
            <a:endParaRPr lang="cs-CZ" sz="1600" dirty="0">
              <a:cs typeface="Arial" charset="0"/>
            </a:endParaRP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6B62CF7-FC8A-406E-BE4C-233DD5CEF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F58583D-C658-46C2-849A-6D86023A7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958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2C050-1D27-4B78-9A47-B0A80E23125E}" type="slidenum">
              <a:rPr lang="cs-CZ" smtClean="0"/>
              <a:pPr>
                <a:defRPr/>
              </a:pPr>
              <a:t>66</a:t>
            </a:fld>
            <a:endParaRPr lang="cs-CZ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602" y="1301491"/>
            <a:ext cx="4805516" cy="411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Obdélník 3"/>
          <p:cNvSpPr>
            <a:spLocks noChangeArrowheads="1"/>
          </p:cNvSpPr>
          <p:nvPr/>
        </p:nvSpPr>
        <p:spPr bwMode="auto">
          <a:xfrm>
            <a:off x="6096000" y="1737834"/>
            <a:ext cx="56907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1600" dirty="0"/>
              <a:t>Návrhové hodnoty </a:t>
            </a:r>
            <a:r>
              <a:rPr lang="cs-CZ" sz="1600" b="1" i="1" dirty="0"/>
              <a:t>odporu při přestupu tepla</a:t>
            </a:r>
            <a:r>
              <a:rPr lang="cs-CZ" sz="1600" dirty="0"/>
              <a:t> na vnější a vnitřní straně konstrukce podle ČSN 73 0540-3</a:t>
            </a:r>
          </a:p>
        </p:txBody>
      </p: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4093664-0339-45D2-9F65-1D112DF72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60559D16-3031-4512-A82E-77212AD9D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1892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6F681-14A0-40DA-810B-7A4F8A6C8265}" type="slidenum">
              <a:rPr lang="cs-CZ" smtClean="0"/>
              <a:pPr>
                <a:defRPr/>
              </a:pPr>
              <a:t>67</a:t>
            </a:fld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32619" y="1755923"/>
            <a:ext cx="11156307" cy="284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u="sng" dirty="0">
                <a:cs typeface="Arial" charset="0"/>
              </a:rPr>
              <a:t>Přibližné metody výpočtu: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určí se </a:t>
            </a:r>
            <a:r>
              <a:rPr lang="cs-CZ" sz="1600" u="sng" dirty="0">
                <a:cs typeface="Arial" charset="0"/>
              </a:rPr>
              <a:t>ekvivalentní </a:t>
            </a:r>
            <a:r>
              <a:rPr lang="cs-CZ" sz="1600" dirty="0">
                <a:cs typeface="Arial" charset="0"/>
              </a:rPr>
              <a:t>tepelná vodivost  </a:t>
            </a:r>
            <a:r>
              <a:rPr lang="el-GR" sz="1600" b="1" i="1" dirty="0">
                <a:cs typeface="Arial" charset="0"/>
              </a:rPr>
              <a:t>λ</a:t>
            </a:r>
            <a:r>
              <a:rPr lang="cs-CZ" sz="1600" b="1" baseline="-25000" dirty="0" err="1">
                <a:cs typeface="Arial" charset="0"/>
              </a:rPr>
              <a:t>ekv</a:t>
            </a:r>
            <a:r>
              <a:rPr lang="cs-CZ" sz="1600" b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. Ekvivalentní teplená vodivost</a:t>
            </a:r>
            <a:r>
              <a:rPr lang="cs-CZ" sz="1600" dirty="0">
                <a:cs typeface="Arial" charset="0"/>
              </a:rPr>
              <a:t> je váženým průměrem tepelných vodivostí materiálů v nehomogenní vrstvě (přes jejich plošné zastoupení) :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>
                <a:cs typeface="Arial" charset="0"/>
              </a:rPr>
              <a:t>	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kde:</a:t>
            </a:r>
            <a:r>
              <a:rPr lang="cs-CZ" sz="1600" b="1" i="1" dirty="0">
                <a:cs typeface="Arial" charset="0"/>
              </a:rPr>
              <a:t>		</a:t>
            </a:r>
            <a:r>
              <a:rPr lang="el-GR" sz="1600" b="1" i="1" dirty="0">
                <a:cs typeface="Arial" charset="0"/>
              </a:rPr>
              <a:t>λ</a:t>
            </a:r>
            <a:r>
              <a:rPr lang="cs-CZ" sz="1600" b="1" i="1" baseline="-25000" dirty="0"/>
              <a:t>aj </a:t>
            </a:r>
            <a:r>
              <a:rPr lang="cs-CZ" sz="1600" dirty="0"/>
              <a:t> až </a:t>
            </a:r>
            <a:r>
              <a:rPr lang="el-GR" sz="1600" b="1" i="1" dirty="0">
                <a:cs typeface="Arial" charset="0"/>
              </a:rPr>
              <a:t>λ</a:t>
            </a:r>
            <a:r>
              <a:rPr lang="cs-CZ" sz="1600" b="1" i="1" baseline="-25000" dirty="0" err="1"/>
              <a:t>qj</a:t>
            </a:r>
            <a:r>
              <a:rPr lang="cs-CZ" sz="1600" b="1" i="1" baseline="-25000" dirty="0"/>
              <a:t>      </a:t>
            </a:r>
            <a:r>
              <a:rPr lang="cs-CZ" sz="1600" dirty="0">
                <a:cs typeface="Arial" charset="0"/>
              </a:rPr>
              <a:t>jsou  </a:t>
            </a:r>
            <a:r>
              <a:rPr lang="cs-CZ" sz="1600" b="1" i="1" dirty="0">
                <a:cs typeface="Arial" charset="0"/>
              </a:rPr>
              <a:t>tepelné vodivosti </a:t>
            </a:r>
            <a:r>
              <a:rPr lang="cs-CZ" sz="1600" dirty="0">
                <a:cs typeface="Arial" charset="0"/>
              </a:rPr>
              <a:t>materiálů v nehomogenní vrstvě [W/(m.K)]</a:t>
            </a:r>
          </a:p>
          <a:p>
            <a:pPr algn="just" defTabSz="895350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790700" algn="l"/>
              </a:tabLst>
              <a:defRPr/>
            </a:pPr>
            <a:r>
              <a:rPr lang="cs-CZ" sz="1600" b="1" i="1" dirty="0"/>
              <a:t>		</a:t>
            </a:r>
            <a:r>
              <a:rPr lang="cs-CZ" sz="1600" b="1" i="1" dirty="0" err="1"/>
              <a:t>A</a:t>
            </a:r>
            <a:r>
              <a:rPr lang="cs-CZ" sz="1600" b="1" i="1" baseline="-25000" dirty="0" err="1"/>
              <a:t>aj</a:t>
            </a:r>
            <a:r>
              <a:rPr lang="cs-CZ" sz="1600" b="1" i="1" baseline="-25000" dirty="0"/>
              <a:t> </a:t>
            </a:r>
            <a:r>
              <a:rPr lang="cs-CZ" sz="1600" dirty="0"/>
              <a:t> až </a:t>
            </a:r>
            <a:r>
              <a:rPr lang="cs-CZ" sz="1600" b="1" i="1" dirty="0" err="1"/>
              <a:t>A</a:t>
            </a:r>
            <a:r>
              <a:rPr lang="cs-CZ" sz="1600" b="1" i="1" baseline="-25000" dirty="0" err="1"/>
              <a:t>qj</a:t>
            </a:r>
            <a:r>
              <a:rPr lang="cs-CZ" sz="1600" b="1" i="1" baseline="-25000" dirty="0"/>
              <a:t> 	</a:t>
            </a:r>
            <a:r>
              <a:rPr lang="cs-CZ" sz="1600" dirty="0">
                <a:cs typeface="Arial" charset="0"/>
              </a:rPr>
              <a:t>jsou plochy výseků materiálů v nehomogenní vrstvě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</a:t>
            </a:r>
          </a:p>
          <a:p>
            <a:pPr algn="just" defTabSz="895350">
              <a:tabLst>
                <a:tab pos="895350" algn="l"/>
                <a:tab pos="1790700" algn="l"/>
              </a:tabLst>
              <a:defRPr/>
            </a:pPr>
            <a:endParaRPr lang="cs-CZ" sz="1600" dirty="0">
              <a:cs typeface="Arial" charset="0"/>
            </a:endParaRP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cs typeface="Arial" charset="0"/>
              </a:rPr>
              <a:t>nehomogenní</a:t>
            </a:r>
            <a:r>
              <a:rPr lang="cs-CZ" sz="1600" dirty="0">
                <a:cs typeface="Arial" charset="0"/>
              </a:rPr>
              <a:t> vrstva je tak nahrazena vrstvou </a:t>
            </a:r>
            <a:r>
              <a:rPr lang="cs-CZ" sz="1600" b="1" i="1" dirty="0">
                <a:cs typeface="Arial" charset="0"/>
              </a:rPr>
              <a:t>homogenní</a:t>
            </a:r>
            <a:r>
              <a:rPr lang="cs-CZ" sz="1600" dirty="0">
                <a:cs typeface="Arial" charset="0"/>
              </a:rPr>
              <a:t> se stejným tepelným odporem</a:t>
            </a:r>
          </a:p>
          <a:p>
            <a:pPr marL="712788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1790700" algn="l"/>
              </a:tabLst>
              <a:defRPr/>
            </a:pPr>
            <a:r>
              <a:rPr lang="cs-CZ" sz="1600" dirty="0">
                <a:cs typeface="Arial" charset="0"/>
              </a:rPr>
              <a:t>výsledný </a:t>
            </a:r>
            <a:r>
              <a:rPr lang="cs-CZ" sz="1600" b="1" i="1" dirty="0">
                <a:cs typeface="Arial" charset="0"/>
              </a:rPr>
              <a:t>tepelný odpor konstrukce </a:t>
            </a:r>
            <a:r>
              <a:rPr lang="cs-CZ" sz="1600" dirty="0">
                <a:cs typeface="Arial" charset="0"/>
              </a:rPr>
              <a:t>je potom již prostým součtem tepelných odporů jednotlivých vrstev</a:t>
            </a:r>
            <a:endParaRPr lang="cs-CZ" sz="1600" b="1" i="1" dirty="0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195761"/>
              </p:ext>
            </p:extLst>
          </p:nvPr>
        </p:nvGraphicFramePr>
        <p:xfrm>
          <a:off x="5036584" y="2436413"/>
          <a:ext cx="34290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1" name="Rovnice" r:id="rId3" imgW="3429000" imgH="583920" progId="Equation.3">
                  <p:embed/>
                </p:oleObj>
              </mc:Choice>
              <mc:Fallback>
                <p:oleObj name="Rovnice" r:id="rId3" imgW="34290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6584" y="2436413"/>
                        <a:ext cx="34290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245004"/>
              </p:ext>
            </p:extLst>
          </p:nvPr>
        </p:nvGraphicFramePr>
        <p:xfrm>
          <a:off x="3630613" y="4648813"/>
          <a:ext cx="36957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2" name="Rovnice" r:id="rId5" imgW="3695400" imgH="495000" progId="Equation.3">
                  <p:embed/>
                </p:oleObj>
              </mc:Choice>
              <mc:Fallback>
                <p:oleObj name="Rovnice" r:id="rId5" imgW="369540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0613" y="4648813"/>
                        <a:ext cx="36957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Elipsa 116"/>
          <p:cNvSpPr/>
          <p:nvPr/>
        </p:nvSpPr>
        <p:spPr>
          <a:xfrm>
            <a:off x="5619751" y="4810740"/>
            <a:ext cx="447675" cy="447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B281030-3BC0-4A49-AB47-87D3630097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1" name="Picture 3">
            <a:extLst>
              <a:ext uri="{FF2B5EF4-FFF2-40B4-BE49-F238E27FC236}">
                <a16:creationId xmlns:a16="http://schemas.microsoft.com/office/drawing/2014/main" id="{29B78DB9-CCD5-4C08-B2B0-7DB409A840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8" name="TextovéPole 67">
            <a:extLst>
              <a:ext uri="{FF2B5EF4-FFF2-40B4-BE49-F238E27FC236}">
                <a16:creationId xmlns:a16="http://schemas.microsoft.com/office/drawing/2014/main" id="{0705AC16-BAD1-45EA-A4E9-624CC2AFF226}"/>
              </a:ext>
            </a:extLst>
          </p:cNvPr>
          <p:cNvSpPr txBox="1"/>
          <p:nvPr/>
        </p:nvSpPr>
        <p:spPr>
          <a:xfrm>
            <a:off x="432619" y="1386591"/>
            <a:ext cx="842962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b="1" i="1" u="sng" dirty="0">
                <a:cs typeface="Arial" charset="0"/>
              </a:rPr>
              <a:t>Součinitel prostupu tepla konstrukcí s tepelnými mosty</a:t>
            </a:r>
          </a:p>
        </p:txBody>
      </p:sp>
    </p:spTree>
    <p:extLst>
      <p:ext uri="{BB962C8B-B14F-4D97-AF65-F5344CB8AC3E}">
        <p14:creationId xmlns:p14="http://schemas.microsoft.com/office/powerpoint/2010/main" val="11715595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52285" y="1940131"/>
            <a:ext cx="11067815" cy="2977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defRPr/>
            </a:pPr>
            <a:r>
              <a:rPr lang="cs-CZ" sz="1600" b="1" u="sng" dirty="0">
                <a:cs typeface="Arial" charset="0"/>
              </a:rPr>
              <a:t>Přesnější metody výpočtu:</a:t>
            </a:r>
          </a:p>
          <a:p>
            <a:pPr marL="342900" indent="-342900" algn="just">
              <a:defRPr/>
            </a:pPr>
            <a:endParaRPr lang="cs-CZ" sz="1600" b="1" u="sng" dirty="0">
              <a:cs typeface="Arial" charset="0"/>
            </a:endParaRPr>
          </a:p>
          <a:p>
            <a:pPr marL="342900" indent="-342900" algn="just">
              <a:defRPr/>
            </a:pPr>
            <a:endParaRPr lang="cs-CZ" sz="1600" b="1" u="sng" dirty="0">
              <a:cs typeface="Arial" charset="0"/>
            </a:endParaRP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cs typeface="Arial" charset="0"/>
              </a:rPr>
              <a:t>metoda charakteristického výseku</a:t>
            </a:r>
            <a:r>
              <a:rPr lang="cs-CZ" sz="1600" dirty="0">
                <a:cs typeface="Arial" charset="0"/>
              </a:rPr>
              <a:t>: používá se pro konstrukce, ve kterých </a:t>
            </a:r>
            <a:r>
              <a:rPr lang="cs-CZ" sz="1600" u="sng" dirty="0">
                <a:cs typeface="Arial" charset="0"/>
              </a:rPr>
              <a:t>jsou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u="sng" dirty="0">
                <a:cs typeface="Arial" charset="0"/>
              </a:rPr>
              <a:t>pravidelně</a:t>
            </a:r>
            <a:r>
              <a:rPr lang="cs-CZ" sz="1600" dirty="0">
                <a:cs typeface="Arial" charset="0"/>
              </a:rPr>
              <a:t> rozmístěny stejné tepelné mosty</a:t>
            </a:r>
          </a:p>
          <a:p>
            <a:pPr marL="1343025" indent="-2476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součinitel prostupu tepla jednoho </a:t>
            </a:r>
            <a:r>
              <a:rPr lang="cs-CZ" sz="1600" b="1" i="1" dirty="0">
                <a:cs typeface="Arial" charset="0"/>
              </a:rPr>
              <a:t>výseku konstrukce </a:t>
            </a:r>
            <a:r>
              <a:rPr lang="cs-CZ" sz="1600" dirty="0">
                <a:cs typeface="Arial" charset="0"/>
              </a:rPr>
              <a:t>s tímto tepelným mostem je pak </a:t>
            </a:r>
            <a:r>
              <a:rPr lang="cs-CZ" sz="1600" u="sng" dirty="0">
                <a:cs typeface="Arial" charset="0"/>
              </a:rPr>
              <a:t>stejný pro celou konstrukci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b="1" i="1" dirty="0">
              <a:cs typeface="Arial" charset="0"/>
            </a:endParaRP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cs typeface="Arial" charset="0"/>
              </a:rPr>
              <a:t>metoda charakteristických tepelných mostů</a:t>
            </a:r>
            <a:r>
              <a:rPr lang="cs-CZ" sz="1600" dirty="0">
                <a:cs typeface="Arial" charset="0"/>
              </a:rPr>
              <a:t>: používá se pro konstrukce, které </a:t>
            </a:r>
            <a:r>
              <a:rPr lang="cs-CZ" sz="1600" u="sng" dirty="0">
                <a:cs typeface="Arial" charset="0"/>
              </a:rPr>
              <a:t>nelze rozložit</a:t>
            </a:r>
            <a:r>
              <a:rPr lang="cs-CZ" sz="1600" dirty="0">
                <a:cs typeface="Arial" charset="0"/>
              </a:rPr>
              <a:t> na opakované charakteristické výseky (nepravidelné TM)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je vhodná při </a:t>
            </a:r>
            <a:r>
              <a:rPr lang="cs-CZ" sz="1600" u="sng" dirty="0">
                <a:cs typeface="Arial" charset="0"/>
              </a:rPr>
              <a:t>malém počtu různých </a:t>
            </a:r>
            <a:r>
              <a:rPr lang="cs-CZ" sz="1600" dirty="0">
                <a:cs typeface="Arial" charset="0"/>
              </a:rPr>
              <a:t>tepelných mostů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EDE51-C789-40E9-9511-57203FC76A60}" type="slidenum">
              <a:rPr lang="cs-CZ" smtClean="0"/>
              <a:pPr>
                <a:defRPr/>
              </a:pPr>
              <a:t>68</a:t>
            </a:fld>
            <a:endParaRPr lang="cs-CZ"/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54F23B9-400C-498C-98BC-00EDBC109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E21442D-0D68-492D-880E-CB97CF0DA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5296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69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462120" y="1161288"/>
            <a:ext cx="11385741" cy="4416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dirty="0">
                <a:cs typeface="Arial" charset="0"/>
              </a:rPr>
              <a:t>Metoda charakteristického výseku</a:t>
            </a: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u="sng" dirty="0">
              <a:cs typeface="Arial" charset="0"/>
            </a:endParaRPr>
          </a:p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u="sng" dirty="0">
                <a:cs typeface="Arial" charset="0"/>
              </a:rPr>
              <a:t>Postup:</a:t>
            </a:r>
            <a:r>
              <a:rPr lang="cs-CZ" sz="1600" dirty="0">
                <a:cs typeface="Arial" charset="0"/>
              </a:rPr>
              <a:t> určí se </a:t>
            </a:r>
            <a:r>
              <a:rPr lang="cs-CZ" sz="1600" b="1" i="1" dirty="0">
                <a:cs typeface="Arial" charset="0"/>
              </a:rPr>
              <a:t>charakteristický výsek konstrukce</a:t>
            </a:r>
            <a:r>
              <a:rPr lang="cs-CZ" sz="1600" dirty="0">
                <a:cs typeface="Arial" charset="0"/>
              </a:rPr>
              <a:t> s tepelným mostem – hranice tvoří osy sousedních výseků</a:t>
            </a:r>
          </a:p>
          <a:p>
            <a:pPr marL="143827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lineární TM</a:t>
            </a:r>
            <a:r>
              <a:rPr lang="cs-CZ" sz="1600" dirty="0">
                <a:cs typeface="Arial" charset="0"/>
              </a:rPr>
              <a:t>: 2D řez XY</a:t>
            </a:r>
          </a:p>
          <a:p>
            <a:pPr marL="143827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bodové TM</a:t>
            </a:r>
            <a:r>
              <a:rPr lang="cs-CZ" sz="1600" dirty="0">
                <a:cs typeface="Arial" charset="0"/>
              </a:rPr>
              <a:t>: 3D model XYZ</a:t>
            </a:r>
          </a:p>
        </p:txBody>
      </p:sp>
      <p:grpSp>
        <p:nvGrpSpPr>
          <p:cNvPr id="42" name="Skupina 41"/>
          <p:cNvGrpSpPr/>
          <p:nvPr/>
        </p:nvGrpSpPr>
        <p:grpSpPr>
          <a:xfrm>
            <a:off x="2456847" y="1582653"/>
            <a:ext cx="1969467" cy="2907171"/>
            <a:chOff x="5229736" y="549610"/>
            <a:chExt cx="2883920" cy="4344000"/>
          </a:xfrm>
        </p:grpSpPr>
        <p:sp>
          <p:nvSpPr>
            <p:cNvPr id="23" name="Krychle 22"/>
            <p:cNvSpPr/>
            <p:nvPr/>
          </p:nvSpPr>
          <p:spPr>
            <a:xfrm>
              <a:off x="5229736" y="549610"/>
              <a:ext cx="2880925" cy="4344000"/>
            </a:xfrm>
            <a:prstGeom prst="cube">
              <a:avLst>
                <a:gd name="adj" fmla="val 80015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Volný tvar 23"/>
            <p:cNvSpPr/>
            <p:nvPr/>
          </p:nvSpPr>
          <p:spPr>
            <a:xfrm>
              <a:off x="5633099" y="2416211"/>
              <a:ext cx="638212" cy="72009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bdélník 24"/>
            <p:cNvSpPr/>
            <p:nvPr/>
          </p:nvSpPr>
          <p:spPr>
            <a:xfrm>
              <a:off x="5620369" y="2493007"/>
              <a:ext cx="580711" cy="1980966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Volný tvar 25"/>
            <p:cNvSpPr/>
            <p:nvPr/>
          </p:nvSpPr>
          <p:spPr>
            <a:xfrm>
              <a:off x="5280550" y="577201"/>
              <a:ext cx="2266062" cy="4244010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9375" h="2563975">
                  <a:moveTo>
                    <a:pt x="0" y="2563975"/>
                  </a:moveTo>
                  <a:lnTo>
                    <a:pt x="1397396" y="1195133"/>
                  </a:lnTo>
                  <a:cubicBezTo>
                    <a:pt x="1399375" y="545949"/>
                    <a:pt x="1395862" y="649184"/>
                    <a:pt x="1397841" y="0"/>
                  </a:cubicBezTo>
                </a:path>
              </a:pathLst>
            </a:cu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7" name="Přímá spojovací čára 26"/>
            <p:cNvCxnSpPr/>
            <p:nvPr/>
          </p:nvCxnSpPr>
          <p:spPr>
            <a:xfrm>
              <a:off x="7534610" y="2554100"/>
              <a:ext cx="579046" cy="186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Volný tvar 27"/>
            <p:cNvSpPr/>
            <p:nvPr/>
          </p:nvSpPr>
          <p:spPr>
            <a:xfrm>
              <a:off x="6927417" y="1690976"/>
              <a:ext cx="67770" cy="2046678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818" h="2054386">
                  <a:moveTo>
                    <a:pt x="0" y="2054386"/>
                  </a:moveTo>
                  <a:lnTo>
                    <a:pt x="0" y="71207"/>
                  </a:lnTo>
                  <a:lnTo>
                    <a:pt x="207818" y="0"/>
                  </a:lnTo>
                  <a:lnTo>
                    <a:pt x="207818" y="1986175"/>
                  </a:lnTo>
                  <a:lnTo>
                    <a:pt x="0" y="2054386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9" name="Volný tvar 28"/>
            <p:cNvSpPr/>
            <p:nvPr/>
          </p:nvSpPr>
          <p:spPr>
            <a:xfrm>
              <a:off x="6353771" y="1690373"/>
              <a:ext cx="638212" cy="72009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Obdélník 29"/>
            <p:cNvSpPr/>
            <p:nvPr/>
          </p:nvSpPr>
          <p:spPr>
            <a:xfrm>
              <a:off x="6341041" y="1767169"/>
              <a:ext cx="580711" cy="1980966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Volný tvar 30"/>
            <p:cNvSpPr/>
            <p:nvPr/>
          </p:nvSpPr>
          <p:spPr>
            <a:xfrm>
              <a:off x="7638716" y="982603"/>
              <a:ext cx="67770" cy="2046678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818" h="2054386">
                  <a:moveTo>
                    <a:pt x="0" y="2054386"/>
                  </a:moveTo>
                  <a:lnTo>
                    <a:pt x="0" y="71207"/>
                  </a:lnTo>
                  <a:lnTo>
                    <a:pt x="207818" y="0"/>
                  </a:lnTo>
                  <a:lnTo>
                    <a:pt x="207818" y="1986175"/>
                  </a:lnTo>
                  <a:lnTo>
                    <a:pt x="0" y="2054386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2" name="Volný tvar 31"/>
            <p:cNvSpPr/>
            <p:nvPr/>
          </p:nvSpPr>
          <p:spPr>
            <a:xfrm>
              <a:off x="7065070" y="982000"/>
              <a:ext cx="638212" cy="72009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3" name="Obdélník 32"/>
            <p:cNvSpPr/>
            <p:nvPr/>
          </p:nvSpPr>
          <p:spPr>
            <a:xfrm>
              <a:off x="7052340" y="1058796"/>
              <a:ext cx="580711" cy="1980966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Volný tvar 33"/>
            <p:cNvSpPr/>
            <p:nvPr/>
          </p:nvSpPr>
          <p:spPr>
            <a:xfrm>
              <a:off x="6206745" y="2416814"/>
              <a:ext cx="67770" cy="2046678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818" h="2054386">
                  <a:moveTo>
                    <a:pt x="0" y="2054386"/>
                  </a:moveTo>
                  <a:lnTo>
                    <a:pt x="0" y="71207"/>
                  </a:lnTo>
                  <a:lnTo>
                    <a:pt x="207818" y="0"/>
                  </a:lnTo>
                  <a:lnTo>
                    <a:pt x="207818" y="1986175"/>
                  </a:lnTo>
                  <a:lnTo>
                    <a:pt x="0" y="2054386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80" name="TextovéPole 79"/>
          <p:cNvSpPr txBox="1"/>
          <p:nvPr/>
        </p:nvSpPr>
        <p:spPr>
          <a:xfrm>
            <a:off x="3048001" y="4180714"/>
            <a:ext cx="2401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lineární TM = 2D teplotní pole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7496176" y="4171189"/>
            <a:ext cx="2383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bodové TM = 3D teplotní pole</a:t>
            </a:r>
          </a:p>
        </p:txBody>
      </p:sp>
      <p:grpSp>
        <p:nvGrpSpPr>
          <p:cNvPr id="158" name="Skupina 157"/>
          <p:cNvGrpSpPr/>
          <p:nvPr/>
        </p:nvGrpSpPr>
        <p:grpSpPr>
          <a:xfrm>
            <a:off x="6847872" y="1582653"/>
            <a:ext cx="1969467" cy="2907171"/>
            <a:chOff x="5323871" y="564239"/>
            <a:chExt cx="1969467" cy="2907171"/>
          </a:xfrm>
        </p:grpSpPr>
        <p:sp>
          <p:nvSpPr>
            <p:cNvPr id="57" name="Krychle 56"/>
            <p:cNvSpPr/>
            <p:nvPr/>
          </p:nvSpPr>
          <p:spPr>
            <a:xfrm>
              <a:off x="5323871" y="564239"/>
              <a:ext cx="1967422" cy="2907171"/>
            </a:xfrm>
            <a:prstGeom prst="cube">
              <a:avLst>
                <a:gd name="adj" fmla="val 80015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8" name="Volný tvar 57"/>
            <p:cNvSpPr/>
            <p:nvPr/>
          </p:nvSpPr>
          <p:spPr>
            <a:xfrm>
              <a:off x="5596713" y="2265429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9" name="Obdélník 58"/>
            <p:cNvSpPr/>
            <p:nvPr/>
          </p:nvSpPr>
          <p:spPr>
            <a:xfrm>
              <a:off x="5590639" y="2321906"/>
              <a:ext cx="396575" cy="111149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0" name="Volný tvar 59"/>
            <p:cNvSpPr/>
            <p:nvPr/>
          </p:nvSpPr>
          <p:spPr>
            <a:xfrm>
              <a:off x="5358573" y="582704"/>
              <a:ext cx="1547524" cy="284025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9375" h="2563975">
                  <a:moveTo>
                    <a:pt x="0" y="2563975"/>
                  </a:moveTo>
                  <a:lnTo>
                    <a:pt x="1397396" y="1195133"/>
                  </a:lnTo>
                  <a:cubicBezTo>
                    <a:pt x="1399375" y="545949"/>
                    <a:pt x="1395862" y="649184"/>
                    <a:pt x="1397841" y="0"/>
                  </a:cubicBezTo>
                </a:path>
              </a:pathLst>
            </a:cu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61" name="Přímá spojovací čára 60"/>
            <p:cNvCxnSpPr/>
            <p:nvPr/>
          </p:nvCxnSpPr>
          <p:spPr>
            <a:xfrm>
              <a:off x="6897900" y="1905720"/>
              <a:ext cx="395438" cy="124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Volný tvar 67"/>
            <p:cNvSpPr/>
            <p:nvPr/>
          </p:nvSpPr>
          <p:spPr>
            <a:xfrm>
              <a:off x="5986463" y="2265236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0" name="Volný tvar 69"/>
            <p:cNvSpPr/>
            <p:nvPr/>
          </p:nvSpPr>
          <p:spPr>
            <a:xfrm>
              <a:off x="6096775" y="1770141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1" name="Obdélník 70"/>
            <p:cNvSpPr/>
            <p:nvPr/>
          </p:nvSpPr>
          <p:spPr>
            <a:xfrm>
              <a:off x="6090701" y="1826618"/>
              <a:ext cx="396575" cy="111137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2" name="Volný tvar 71"/>
            <p:cNvSpPr/>
            <p:nvPr/>
          </p:nvSpPr>
          <p:spPr>
            <a:xfrm>
              <a:off x="6486525" y="1769948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3" name="Volný tvar 72"/>
            <p:cNvSpPr/>
            <p:nvPr/>
          </p:nvSpPr>
          <p:spPr>
            <a:xfrm>
              <a:off x="6580170" y="1303404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4" name="Obdélník 73"/>
            <p:cNvSpPr/>
            <p:nvPr/>
          </p:nvSpPr>
          <p:spPr>
            <a:xfrm>
              <a:off x="6574096" y="1359881"/>
              <a:ext cx="396575" cy="106383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5" name="Volný tvar 74"/>
            <p:cNvSpPr/>
            <p:nvPr/>
          </p:nvSpPr>
          <p:spPr>
            <a:xfrm>
              <a:off x="6969920" y="1303211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9" name="Volný tvar 68"/>
            <p:cNvSpPr/>
            <p:nvPr/>
          </p:nvSpPr>
          <p:spPr>
            <a:xfrm>
              <a:off x="5740562" y="1093753"/>
              <a:ext cx="1545335" cy="1516340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1397396"/>
                <a:gd name="connsiteY0" fmla="*/ 1368842 h 1368842"/>
                <a:gd name="connsiteX1" fmla="*/ 1397396 w 1397396"/>
                <a:gd name="connsiteY1" fmla="*/ 0 h 1368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97396" h="1368842">
                  <a:moveTo>
                    <a:pt x="0" y="1368842"/>
                  </a:moveTo>
                  <a:lnTo>
                    <a:pt x="1397396" y="0"/>
                  </a:ln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8" name="Volný tvar 147"/>
            <p:cNvSpPr/>
            <p:nvPr/>
          </p:nvSpPr>
          <p:spPr>
            <a:xfrm>
              <a:off x="5595611" y="2802701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9" name="Obdélník 148"/>
            <p:cNvSpPr/>
            <p:nvPr/>
          </p:nvSpPr>
          <p:spPr>
            <a:xfrm>
              <a:off x="5589537" y="2859178"/>
              <a:ext cx="396575" cy="111149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0" name="Volný tvar 149"/>
            <p:cNvSpPr/>
            <p:nvPr/>
          </p:nvSpPr>
          <p:spPr>
            <a:xfrm>
              <a:off x="5985361" y="2802508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1" name="Volný tvar 150"/>
            <p:cNvSpPr/>
            <p:nvPr/>
          </p:nvSpPr>
          <p:spPr>
            <a:xfrm>
              <a:off x="6095673" y="2307413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2" name="Obdélník 151"/>
            <p:cNvSpPr/>
            <p:nvPr/>
          </p:nvSpPr>
          <p:spPr>
            <a:xfrm>
              <a:off x="6089599" y="2363890"/>
              <a:ext cx="396575" cy="111137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3" name="Volný tvar 152"/>
            <p:cNvSpPr/>
            <p:nvPr/>
          </p:nvSpPr>
          <p:spPr>
            <a:xfrm>
              <a:off x="6485423" y="2307220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4" name="Volný tvar 153"/>
            <p:cNvSpPr/>
            <p:nvPr/>
          </p:nvSpPr>
          <p:spPr>
            <a:xfrm>
              <a:off x="6579068" y="1840676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5" name="Obdélník 154"/>
            <p:cNvSpPr/>
            <p:nvPr/>
          </p:nvSpPr>
          <p:spPr>
            <a:xfrm>
              <a:off x="6572994" y="1897153"/>
              <a:ext cx="396575" cy="106383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6" name="Volný tvar 155"/>
            <p:cNvSpPr/>
            <p:nvPr/>
          </p:nvSpPr>
          <p:spPr>
            <a:xfrm>
              <a:off x="6968818" y="1840483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7" name="Volný tvar 156"/>
            <p:cNvSpPr/>
            <p:nvPr/>
          </p:nvSpPr>
          <p:spPr>
            <a:xfrm>
              <a:off x="5730536" y="1633403"/>
              <a:ext cx="1545335" cy="1516340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1397396"/>
                <a:gd name="connsiteY0" fmla="*/ 1368842 h 1368842"/>
                <a:gd name="connsiteX1" fmla="*/ 1397396 w 1397396"/>
                <a:gd name="connsiteY1" fmla="*/ 0 h 1368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97396" h="1368842">
                  <a:moveTo>
                    <a:pt x="0" y="1368842"/>
                  </a:moveTo>
                  <a:lnTo>
                    <a:pt x="1397396" y="0"/>
                  </a:ln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6" name="Volný tvar 75"/>
            <p:cNvSpPr/>
            <p:nvPr/>
          </p:nvSpPr>
          <p:spPr>
            <a:xfrm>
              <a:off x="6004617" y="1854642"/>
              <a:ext cx="3885" cy="132391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1534 w 3513"/>
                <a:gd name="connsiteY0" fmla="*/ 1195133 h 1195133"/>
                <a:gd name="connsiteX1" fmla="*/ 1979 w 3513"/>
                <a:gd name="connsiteY1" fmla="*/ 0 h 11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13" h="1195133">
                  <a:moveTo>
                    <a:pt x="1534" y="1195133"/>
                  </a:moveTo>
                  <a:cubicBezTo>
                    <a:pt x="3513" y="545949"/>
                    <a:pt x="0" y="649184"/>
                    <a:pt x="1979" y="0"/>
                  </a:cubicBez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7" name="Volný tvar 76"/>
            <p:cNvSpPr/>
            <p:nvPr/>
          </p:nvSpPr>
          <p:spPr>
            <a:xfrm>
              <a:off x="6508174" y="1353402"/>
              <a:ext cx="3885" cy="132391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1534 w 3513"/>
                <a:gd name="connsiteY0" fmla="*/ 1195133 h 1195133"/>
                <a:gd name="connsiteX1" fmla="*/ 1979 w 3513"/>
                <a:gd name="connsiteY1" fmla="*/ 0 h 11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13" h="1195133">
                  <a:moveTo>
                    <a:pt x="1534" y="1195133"/>
                  </a:moveTo>
                  <a:cubicBezTo>
                    <a:pt x="3513" y="545949"/>
                    <a:pt x="0" y="649184"/>
                    <a:pt x="1979" y="0"/>
                  </a:cubicBez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8" name="Volný tvar 77"/>
            <p:cNvSpPr/>
            <p:nvPr/>
          </p:nvSpPr>
          <p:spPr>
            <a:xfrm>
              <a:off x="6991451" y="870128"/>
              <a:ext cx="3885" cy="132391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1534 w 3513"/>
                <a:gd name="connsiteY0" fmla="*/ 1195133 h 1195133"/>
                <a:gd name="connsiteX1" fmla="*/ 1979 w 3513"/>
                <a:gd name="connsiteY1" fmla="*/ 0 h 11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13" h="1195133">
                  <a:moveTo>
                    <a:pt x="1534" y="1195133"/>
                  </a:moveTo>
                  <a:cubicBezTo>
                    <a:pt x="3513" y="545949"/>
                    <a:pt x="0" y="649184"/>
                    <a:pt x="1979" y="0"/>
                  </a:cubicBez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2" name="Volný tvar 81"/>
            <p:cNvSpPr/>
            <p:nvPr/>
          </p:nvSpPr>
          <p:spPr>
            <a:xfrm>
              <a:off x="5719944" y="2139904"/>
              <a:ext cx="3885" cy="132391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1534 w 3513"/>
                <a:gd name="connsiteY0" fmla="*/ 1195133 h 1195133"/>
                <a:gd name="connsiteX1" fmla="*/ 1979 w 3513"/>
                <a:gd name="connsiteY1" fmla="*/ 0 h 11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13" h="1195133">
                  <a:moveTo>
                    <a:pt x="1534" y="1195133"/>
                  </a:moveTo>
                  <a:cubicBezTo>
                    <a:pt x="3513" y="545949"/>
                    <a:pt x="0" y="649184"/>
                    <a:pt x="1979" y="0"/>
                  </a:cubicBezTo>
                </a:path>
              </a:pathLst>
            </a:custGeom>
            <a:ln w="28575">
              <a:solidFill>
                <a:srgbClr val="558ED5">
                  <a:alpha val="69804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76" name="Volný tvar 175"/>
          <p:cNvSpPr/>
          <p:nvPr/>
        </p:nvSpPr>
        <p:spPr>
          <a:xfrm>
            <a:off x="3719991" y="3304932"/>
            <a:ext cx="1224136" cy="432048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4136" h="432048">
                <a:moveTo>
                  <a:pt x="0" y="216024"/>
                </a:moveTo>
                <a:lnTo>
                  <a:pt x="72008" y="432048"/>
                </a:lnTo>
                <a:lnTo>
                  <a:pt x="216024" y="288032"/>
                </a:lnTo>
                <a:lnTo>
                  <a:pt x="1080120" y="288032"/>
                </a:lnTo>
                <a:lnTo>
                  <a:pt x="1224136" y="144016"/>
                </a:lnTo>
                <a:lnTo>
                  <a:pt x="360040" y="144016"/>
                </a:lnTo>
                <a:lnTo>
                  <a:pt x="504056" y="0"/>
                </a:lnTo>
                <a:lnTo>
                  <a:pt x="0" y="216024"/>
                </a:lnTo>
              </a:path>
            </a:pathLst>
          </a:custGeom>
          <a:solidFill>
            <a:srgbClr val="F2DCDB">
              <a:alpha val="69804"/>
            </a:srgbClr>
          </a:solidFill>
          <a:ln w="28575">
            <a:solidFill>
              <a:srgbClr val="FF0000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8" name="Volný tvar 177"/>
          <p:cNvSpPr/>
          <p:nvPr/>
        </p:nvSpPr>
        <p:spPr>
          <a:xfrm>
            <a:off x="8036443" y="3346445"/>
            <a:ext cx="1224136" cy="432048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4136" h="432048">
                <a:moveTo>
                  <a:pt x="0" y="216024"/>
                </a:moveTo>
                <a:lnTo>
                  <a:pt x="72008" y="432048"/>
                </a:lnTo>
                <a:lnTo>
                  <a:pt x="216024" y="288032"/>
                </a:lnTo>
                <a:lnTo>
                  <a:pt x="1080120" y="288032"/>
                </a:lnTo>
                <a:lnTo>
                  <a:pt x="1224136" y="144016"/>
                </a:lnTo>
                <a:lnTo>
                  <a:pt x="360040" y="144016"/>
                </a:lnTo>
                <a:lnTo>
                  <a:pt x="504056" y="0"/>
                </a:lnTo>
                <a:lnTo>
                  <a:pt x="0" y="216024"/>
                </a:lnTo>
              </a:path>
            </a:pathLst>
          </a:custGeom>
          <a:solidFill>
            <a:srgbClr val="F2DCDB">
              <a:alpha val="69804"/>
            </a:srgbClr>
          </a:solidFill>
          <a:ln w="28575">
            <a:solidFill>
              <a:srgbClr val="FF0000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24" name="Skupina 123"/>
          <p:cNvGrpSpPr/>
          <p:nvPr/>
        </p:nvGrpSpPr>
        <p:grpSpPr>
          <a:xfrm>
            <a:off x="4373562" y="1853780"/>
            <a:ext cx="1413202" cy="1422531"/>
            <a:chOff x="116238" y="436535"/>
            <a:chExt cx="1413202" cy="1422531"/>
          </a:xfrm>
        </p:grpSpPr>
        <p:sp>
          <p:nvSpPr>
            <p:cNvPr id="117" name="Volný tvar 116"/>
            <p:cNvSpPr/>
            <p:nvPr/>
          </p:nvSpPr>
          <p:spPr>
            <a:xfrm>
              <a:off x="230043" y="552170"/>
              <a:ext cx="512851" cy="1306896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804615"/>
                <a:gd name="connsiteY0" fmla="*/ 1981089 h 1981089"/>
                <a:gd name="connsiteX1" fmla="*/ 802636 w 804615"/>
                <a:gd name="connsiteY1" fmla="*/ 1195133 h 1981089"/>
                <a:gd name="connsiteX2" fmla="*/ 803081 w 804615"/>
                <a:gd name="connsiteY2" fmla="*/ 0 h 1981089"/>
                <a:gd name="connsiteX0" fmla="*/ 0 w 804615"/>
                <a:gd name="connsiteY0" fmla="*/ 1656911 h 1656911"/>
                <a:gd name="connsiteX1" fmla="*/ 802636 w 804615"/>
                <a:gd name="connsiteY1" fmla="*/ 870955 h 1656911"/>
                <a:gd name="connsiteX2" fmla="*/ 803081 w 804615"/>
                <a:gd name="connsiteY2" fmla="*/ 0 h 1656911"/>
                <a:gd name="connsiteX0" fmla="*/ 0 w 425761"/>
                <a:gd name="connsiteY0" fmla="*/ 1281705 h 1281705"/>
                <a:gd name="connsiteX1" fmla="*/ 423782 w 425761"/>
                <a:gd name="connsiteY1" fmla="*/ 870955 h 1281705"/>
                <a:gd name="connsiteX2" fmla="*/ 424227 w 425761"/>
                <a:gd name="connsiteY2" fmla="*/ 0 h 1281705"/>
                <a:gd name="connsiteX0" fmla="*/ 103924 w 529685"/>
                <a:gd name="connsiteY0" fmla="*/ 1281705 h 1382974"/>
                <a:gd name="connsiteX1" fmla="*/ 0 w 529685"/>
                <a:gd name="connsiteY1" fmla="*/ 1382974 h 1382974"/>
                <a:gd name="connsiteX2" fmla="*/ 527706 w 529685"/>
                <a:gd name="connsiteY2" fmla="*/ 870955 h 1382974"/>
                <a:gd name="connsiteX3" fmla="*/ 528151 w 529685"/>
                <a:gd name="connsiteY3" fmla="*/ 0 h 1382974"/>
                <a:gd name="connsiteX0" fmla="*/ 103924 w 529685"/>
                <a:gd name="connsiteY0" fmla="*/ 1230677 h 1331946"/>
                <a:gd name="connsiteX1" fmla="*/ 0 w 529685"/>
                <a:gd name="connsiteY1" fmla="*/ 1331946 h 1331946"/>
                <a:gd name="connsiteX2" fmla="*/ 527706 w 529685"/>
                <a:gd name="connsiteY2" fmla="*/ 819927 h 1331946"/>
                <a:gd name="connsiteX3" fmla="*/ 528151 w 529685"/>
                <a:gd name="connsiteY3" fmla="*/ 0 h 1331946"/>
                <a:gd name="connsiteX0" fmla="*/ 103924 w 529685"/>
                <a:gd name="connsiteY0" fmla="*/ 1173646 h 1274915"/>
                <a:gd name="connsiteX1" fmla="*/ 0 w 529685"/>
                <a:gd name="connsiteY1" fmla="*/ 1274915 h 1274915"/>
                <a:gd name="connsiteX2" fmla="*/ 527706 w 529685"/>
                <a:gd name="connsiteY2" fmla="*/ 762896 h 1274915"/>
                <a:gd name="connsiteX3" fmla="*/ 528151 w 529685"/>
                <a:gd name="connsiteY3" fmla="*/ 0 h 1274915"/>
                <a:gd name="connsiteX0" fmla="*/ 103924 w 529685"/>
                <a:gd name="connsiteY0" fmla="*/ 1142788 h 1244057"/>
                <a:gd name="connsiteX1" fmla="*/ 0 w 529685"/>
                <a:gd name="connsiteY1" fmla="*/ 1244057 h 1244057"/>
                <a:gd name="connsiteX2" fmla="*/ 527706 w 529685"/>
                <a:gd name="connsiteY2" fmla="*/ 732038 h 1244057"/>
                <a:gd name="connsiteX3" fmla="*/ 525576 w 529685"/>
                <a:gd name="connsiteY3" fmla="*/ 0 h 1244057"/>
                <a:gd name="connsiteX0" fmla="*/ 103924 w 529685"/>
                <a:gd name="connsiteY0" fmla="*/ 1145360 h 1246629"/>
                <a:gd name="connsiteX1" fmla="*/ 0 w 529685"/>
                <a:gd name="connsiteY1" fmla="*/ 1246629 h 1246629"/>
                <a:gd name="connsiteX2" fmla="*/ 527706 w 529685"/>
                <a:gd name="connsiteY2" fmla="*/ 734610 h 1246629"/>
                <a:gd name="connsiteX3" fmla="*/ 528152 w 529685"/>
                <a:gd name="connsiteY3" fmla="*/ 0 h 1246629"/>
                <a:gd name="connsiteX0" fmla="*/ 103924 w 530728"/>
                <a:gd name="connsiteY0" fmla="*/ 1142789 h 1244058"/>
                <a:gd name="connsiteX1" fmla="*/ 0 w 530728"/>
                <a:gd name="connsiteY1" fmla="*/ 1244058 h 1244058"/>
                <a:gd name="connsiteX2" fmla="*/ 527706 w 530728"/>
                <a:gd name="connsiteY2" fmla="*/ 732039 h 1244058"/>
                <a:gd name="connsiteX3" fmla="*/ 530728 w 530728"/>
                <a:gd name="connsiteY3" fmla="*/ 0 h 1244058"/>
                <a:gd name="connsiteX0" fmla="*/ 36951 w 463755"/>
                <a:gd name="connsiteY0" fmla="*/ 1142789 h 1179770"/>
                <a:gd name="connsiteX1" fmla="*/ 0 w 463755"/>
                <a:gd name="connsiteY1" fmla="*/ 1179770 h 1179770"/>
                <a:gd name="connsiteX2" fmla="*/ 460733 w 463755"/>
                <a:gd name="connsiteY2" fmla="*/ 732039 h 1179770"/>
                <a:gd name="connsiteX3" fmla="*/ 463755 w 463755"/>
                <a:gd name="connsiteY3" fmla="*/ 0 h 117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755" h="1179770">
                  <a:moveTo>
                    <a:pt x="36951" y="1142789"/>
                  </a:moveTo>
                  <a:lnTo>
                    <a:pt x="0" y="1179770"/>
                  </a:lnTo>
                  <a:lnTo>
                    <a:pt x="460733" y="732039"/>
                  </a:lnTo>
                  <a:cubicBezTo>
                    <a:pt x="462712" y="82855"/>
                    <a:pt x="461776" y="649184"/>
                    <a:pt x="463755" y="0"/>
                  </a:cubicBezTo>
                </a:path>
              </a:pathLst>
            </a:cu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18" name="Přímá spojovací čára 117"/>
            <p:cNvCxnSpPr/>
            <p:nvPr/>
          </p:nvCxnSpPr>
          <p:spPr>
            <a:xfrm flipV="1">
              <a:off x="749585" y="1361691"/>
              <a:ext cx="766356" cy="501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ovéPole 120"/>
            <p:cNvSpPr txBox="1"/>
            <p:nvPr/>
          </p:nvSpPr>
          <p:spPr>
            <a:xfrm>
              <a:off x="1250196" y="1074547"/>
              <a:ext cx="279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x</a:t>
              </a:r>
            </a:p>
          </p:txBody>
        </p:sp>
        <p:sp>
          <p:nvSpPr>
            <p:cNvPr id="122" name="TextovéPole 121"/>
            <p:cNvSpPr txBox="1"/>
            <p:nvPr/>
          </p:nvSpPr>
          <p:spPr>
            <a:xfrm>
              <a:off x="116238" y="1511083"/>
              <a:ext cx="2824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y</a:t>
              </a:r>
            </a:p>
          </p:txBody>
        </p:sp>
        <p:sp>
          <p:nvSpPr>
            <p:cNvPr id="123" name="TextovéPole 122"/>
            <p:cNvSpPr txBox="1"/>
            <p:nvPr/>
          </p:nvSpPr>
          <p:spPr>
            <a:xfrm>
              <a:off x="689675" y="436535"/>
              <a:ext cx="2664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z</a:t>
              </a:r>
            </a:p>
          </p:txBody>
        </p:sp>
      </p:grpSp>
      <p:grpSp>
        <p:nvGrpSpPr>
          <p:cNvPr id="125" name="Skupina 124"/>
          <p:cNvGrpSpPr/>
          <p:nvPr/>
        </p:nvGrpSpPr>
        <p:grpSpPr>
          <a:xfrm>
            <a:off x="8748158" y="1850549"/>
            <a:ext cx="1413202" cy="1422531"/>
            <a:chOff x="116238" y="436535"/>
            <a:chExt cx="1413202" cy="1422531"/>
          </a:xfrm>
        </p:grpSpPr>
        <p:sp>
          <p:nvSpPr>
            <p:cNvPr id="126" name="Volný tvar 125"/>
            <p:cNvSpPr/>
            <p:nvPr/>
          </p:nvSpPr>
          <p:spPr>
            <a:xfrm>
              <a:off x="230043" y="552170"/>
              <a:ext cx="512851" cy="1306896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804615"/>
                <a:gd name="connsiteY0" fmla="*/ 1981089 h 1981089"/>
                <a:gd name="connsiteX1" fmla="*/ 802636 w 804615"/>
                <a:gd name="connsiteY1" fmla="*/ 1195133 h 1981089"/>
                <a:gd name="connsiteX2" fmla="*/ 803081 w 804615"/>
                <a:gd name="connsiteY2" fmla="*/ 0 h 1981089"/>
                <a:gd name="connsiteX0" fmla="*/ 0 w 804615"/>
                <a:gd name="connsiteY0" fmla="*/ 1656911 h 1656911"/>
                <a:gd name="connsiteX1" fmla="*/ 802636 w 804615"/>
                <a:gd name="connsiteY1" fmla="*/ 870955 h 1656911"/>
                <a:gd name="connsiteX2" fmla="*/ 803081 w 804615"/>
                <a:gd name="connsiteY2" fmla="*/ 0 h 1656911"/>
                <a:gd name="connsiteX0" fmla="*/ 0 w 425761"/>
                <a:gd name="connsiteY0" fmla="*/ 1281705 h 1281705"/>
                <a:gd name="connsiteX1" fmla="*/ 423782 w 425761"/>
                <a:gd name="connsiteY1" fmla="*/ 870955 h 1281705"/>
                <a:gd name="connsiteX2" fmla="*/ 424227 w 425761"/>
                <a:gd name="connsiteY2" fmla="*/ 0 h 1281705"/>
                <a:gd name="connsiteX0" fmla="*/ 103924 w 529685"/>
                <a:gd name="connsiteY0" fmla="*/ 1281705 h 1382974"/>
                <a:gd name="connsiteX1" fmla="*/ 0 w 529685"/>
                <a:gd name="connsiteY1" fmla="*/ 1382974 h 1382974"/>
                <a:gd name="connsiteX2" fmla="*/ 527706 w 529685"/>
                <a:gd name="connsiteY2" fmla="*/ 870955 h 1382974"/>
                <a:gd name="connsiteX3" fmla="*/ 528151 w 529685"/>
                <a:gd name="connsiteY3" fmla="*/ 0 h 1382974"/>
                <a:gd name="connsiteX0" fmla="*/ 103924 w 529685"/>
                <a:gd name="connsiteY0" fmla="*/ 1230677 h 1331946"/>
                <a:gd name="connsiteX1" fmla="*/ 0 w 529685"/>
                <a:gd name="connsiteY1" fmla="*/ 1331946 h 1331946"/>
                <a:gd name="connsiteX2" fmla="*/ 527706 w 529685"/>
                <a:gd name="connsiteY2" fmla="*/ 819927 h 1331946"/>
                <a:gd name="connsiteX3" fmla="*/ 528151 w 529685"/>
                <a:gd name="connsiteY3" fmla="*/ 0 h 1331946"/>
                <a:gd name="connsiteX0" fmla="*/ 103924 w 529685"/>
                <a:gd name="connsiteY0" fmla="*/ 1173646 h 1274915"/>
                <a:gd name="connsiteX1" fmla="*/ 0 w 529685"/>
                <a:gd name="connsiteY1" fmla="*/ 1274915 h 1274915"/>
                <a:gd name="connsiteX2" fmla="*/ 527706 w 529685"/>
                <a:gd name="connsiteY2" fmla="*/ 762896 h 1274915"/>
                <a:gd name="connsiteX3" fmla="*/ 528151 w 529685"/>
                <a:gd name="connsiteY3" fmla="*/ 0 h 1274915"/>
                <a:gd name="connsiteX0" fmla="*/ 103924 w 529685"/>
                <a:gd name="connsiteY0" fmla="*/ 1142788 h 1244057"/>
                <a:gd name="connsiteX1" fmla="*/ 0 w 529685"/>
                <a:gd name="connsiteY1" fmla="*/ 1244057 h 1244057"/>
                <a:gd name="connsiteX2" fmla="*/ 527706 w 529685"/>
                <a:gd name="connsiteY2" fmla="*/ 732038 h 1244057"/>
                <a:gd name="connsiteX3" fmla="*/ 525576 w 529685"/>
                <a:gd name="connsiteY3" fmla="*/ 0 h 1244057"/>
                <a:gd name="connsiteX0" fmla="*/ 103924 w 529685"/>
                <a:gd name="connsiteY0" fmla="*/ 1145360 h 1246629"/>
                <a:gd name="connsiteX1" fmla="*/ 0 w 529685"/>
                <a:gd name="connsiteY1" fmla="*/ 1246629 h 1246629"/>
                <a:gd name="connsiteX2" fmla="*/ 527706 w 529685"/>
                <a:gd name="connsiteY2" fmla="*/ 734610 h 1246629"/>
                <a:gd name="connsiteX3" fmla="*/ 528152 w 529685"/>
                <a:gd name="connsiteY3" fmla="*/ 0 h 1246629"/>
                <a:gd name="connsiteX0" fmla="*/ 103924 w 530728"/>
                <a:gd name="connsiteY0" fmla="*/ 1142789 h 1244058"/>
                <a:gd name="connsiteX1" fmla="*/ 0 w 530728"/>
                <a:gd name="connsiteY1" fmla="*/ 1244058 h 1244058"/>
                <a:gd name="connsiteX2" fmla="*/ 527706 w 530728"/>
                <a:gd name="connsiteY2" fmla="*/ 732039 h 1244058"/>
                <a:gd name="connsiteX3" fmla="*/ 530728 w 530728"/>
                <a:gd name="connsiteY3" fmla="*/ 0 h 1244058"/>
                <a:gd name="connsiteX0" fmla="*/ 36951 w 463755"/>
                <a:gd name="connsiteY0" fmla="*/ 1142789 h 1179770"/>
                <a:gd name="connsiteX1" fmla="*/ 0 w 463755"/>
                <a:gd name="connsiteY1" fmla="*/ 1179770 h 1179770"/>
                <a:gd name="connsiteX2" fmla="*/ 460733 w 463755"/>
                <a:gd name="connsiteY2" fmla="*/ 732039 h 1179770"/>
                <a:gd name="connsiteX3" fmla="*/ 463755 w 463755"/>
                <a:gd name="connsiteY3" fmla="*/ 0 h 117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755" h="1179770">
                  <a:moveTo>
                    <a:pt x="36951" y="1142789"/>
                  </a:moveTo>
                  <a:lnTo>
                    <a:pt x="0" y="1179770"/>
                  </a:lnTo>
                  <a:lnTo>
                    <a:pt x="460733" y="732039"/>
                  </a:lnTo>
                  <a:cubicBezTo>
                    <a:pt x="462712" y="82855"/>
                    <a:pt x="461776" y="649184"/>
                    <a:pt x="463755" y="0"/>
                  </a:cubicBezTo>
                </a:path>
              </a:pathLst>
            </a:cu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27" name="Přímá spojovací čára 126"/>
            <p:cNvCxnSpPr/>
            <p:nvPr/>
          </p:nvCxnSpPr>
          <p:spPr>
            <a:xfrm flipV="1">
              <a:off x="749585" y="1361691"/>
              <a:ext cx="766356" cy="501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ovéPole 127"/>
            <p:cNvSpPr txBox="1"/>
            <p:nvPr/>
          </p:nvSpPr>
          <p:spPr>
            <a:xfrm>
              <a:off x="1250196" y="1074547"/>
              <a:ext cx="279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x</a:t>
              </a:r>
            </a:p>
          </p:txBody>
        </p:sp>
        <p:sp>
          <p:nvSpPr>
            <p:cNvPr id="129" name="TextovéPole 128"/>
            <p:cNvSpPr txBox="1"/>
            <p:nvPr/>
          </p:nvSpPr>
          <p:spPr>
            <a:xfrm>
              <a:off x="116238" y="1511083"/>
              <a:ext cx="2824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y</a:t>
              </a:r>
            </a:p>
          </p:txBody>
        </p:sp>
        <p:sp>
          <p:nvSpPr>
            <p:cNvPr id="130" name="TextovéPole 129"/>
            <p:cNvSpPr txBox="1"/>
            <p:nvPr/>
          </p:nvSpPr>
          <p:spPr>
            <a:xfrm>
              <a:off x="689675" y="436535"/>
              <a:ext cx="2664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z</a:t>
              </a:r>
            </a:p>
          </p:txBody>
        </p:sp>
      </p:grpSp>
      <p:pic>
        <p:nvPicPr>
          <p:cNvPr id="13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A542762-BFF8-43BA-AD19-465124B48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41" name="Picture 3">
            <a:extLst>
              <a:ext uri="{FF2B5EF4-FFF2-40B4-BE49-F238E27FC236}">
                <a16:creationId xmlns:a16="http://schemas.microsoft.com/office/drawing/2014/main" id="{03E47476-0E80-4B96-9CA1-92C7B4896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5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673D3-E848-4342-A901-1A1EFE4730CE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sp>
        <p:nvSpPr>
          <p:cNvPr id="10243" name="TextovéPole 4"/>
          <p:cNvSpPr txBox="1">
            <a:spLocks noChangeArrowheads="1"/>
          </p:cNvSpPr>
          <p:nvPr/>
        </p:nvSpPr>
        <p:spPr bwMode="auto">
          <a:xfrm>
            <a:off x="476250" y="1087970"/>
            <a:ext cx="11296650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04975" indent="-1704975"/>
            <a:r>
              <a:rPr lang="cs-CZ" sz="2400" u="sng" dirty="0">
                <a:cs typeface="Arial" charset="0"/>
              </a:rPr>
              <a:t>Vlhkost vzduchu</a:t>
            </a:r>
          </a:p>
          <a:p>
            <a:pPr marL="1704975" indent="-1704975">
              <a:tabLst>
                <a:tab pos="2514600" algn="l"/>
              </a:tabLst>
            </a:pPr>
            <a:endParaRPr lang="cs-CZ" sz="2400" u="sng" dirty="0">
              <a:cs typeface="Arial" charset="0"/>
            </a:endParaRPr>
          </a:p>
          <a:p>
            <a:pPr marL="1704975" indent="-1704975"/>
            <a:r>
              <a:rPr lang="cs-CZ" sz="2000" b="1" dirty="0">
                <a:cs typeface="Arial" charset="0"/>
              </a:rPr>
              <a:t>absolutní</a:t>
            </a:r>
            <a:r>
              <a:rPr lang="cs-CZ" sz="2400" dirty="0">
                <a:cs typeface="Arial" charset="0"/>
              </a:rPr>
              <a:t> </a:t>
            </a:r>
            <a:r>
              <a:rPr lang="cs-CZ" sz="2400" b="1" dirty="0">
                <a:cs typeface="Arial" charset="0"/>
              </a:rPr>
              <a:t> </a:t>
            </a:r>
            <a:r>
              <a:rPr lang="cs-CZ" sz="2400" b="1" i="1" dirty="0">
                <a:cs typeface="Arial" charset="0"/>
              </a:rPr>
              <a:t>v</a:t>
            </a:r>
            <a:r>
              <a:rPr lang="cs-CZ" sz="2400" b="1" dirty="0">
                <a:cs typeface="Arial" charset="0"/>
              </a:rPr>
              <a:t> </a:t>
            </a:r>
            <a:r>
              <a:rPr lang="cs-CZ" sz="2400" dirty="0">
                <a:cs typeface="Arial" charset="0"/>
              </a:rPr>
              <a:t>[kg/m</a:t>
            </a:r>
            <a:r>
              <a:rPr lang="cs-CZ" sz="2400" baseline="30000" dirty="0">
                <a:cs typeface="Arial" charset="0"/>
              </a:rPr>
              <a:t>3</a:t>
            </a:r>
            <a:r>
              <a:rPr lang="cs-CZ" sz="2400" dirty="0">
                <a:cs typeface="Arial" charset="0"/>
              </a:rPr>
              <a:t>]:</a:t>
            </a:r>
            <a:r>
              <a:rPr lang="cs-CZ" dirty="0">
                <a:cs typeface="Arial" charset="0"/>
              </a:rPr>
              <a:t>	</a:t>
            </a:r>
          </a:p>
          <a:p>
            <a:pPr marL="1704975" indent="-1704975"/>
            <a:r>
              <a:rPr lang="cs-CZ" sz="1600" dirty="0">
                <a:cs typeface="Arial" charset="0"/>
              </a:rPr>
              <a:t>Hmotnost (skutečná, absolutní) vodní páry v jednotce objemu vzduchu, ve kterém je vodní pára obsažená.</a:t>
            </a:r>
            <a:r>
              <a:rPr lang="cs-CZ" sz="2000" b="1" dirty="0"/>
              <a:t> </a:t>
            </a:r>
          </a:p>
          <a:p>
            <a:pPr marL="1704975" indent="-1704975"/>
            <a:endParaRPr lang="cs-CZ" sz="2000" b="1" dirty="0"/>
          </a:p>
          <a:p>
            <a:pPr marL="1704975" indent="-1704975"/>
            <a:r>
              <a:rPr lang="cs-CZ" sz="2000" b="1" dirty="0"/>
              <a:t>relativní</a:t>
            </a:r>
            <a:r>
              <a:rPr lang="cs-CZ" sz="2400" dirty="0"/>
              <a:t> </a:t>
            </a:r>
            <a:r>
              <a:rPr lang="el-GR" sz="2400" b="1" i="1" dirty="0"/>
              <a:t>φ</a:t>
            </a:r>
            <a:r>
              <a:rPr lang="cs-CZ" sz="2400" b="1" i="1" dirty="0"/>
              <a:t> </a:t>
            </a:r>
            <a:r>
              <a:rPr lang="cs-CZ" sz="2400" dirty="0">
                <a:cs typeface="Arial" charset="0"/>
              </a:rPr>
              <a:t>[%]: </a:t>
            </a:r>
          </a:p>
          <a:p>
            <a:r>
              <a:rPr lang="cs-CZ" sz="1600" dirty="0">
                <a:cs typeface="Arial" charset="0"/>
              </a:rPr>
              <a:t>Míra (relativní) nasycení vzduchu vodní párou. Je dána poměrem absolutní vlhkosti daného vzduchu a vlhkosti nasyceného                       (tj. maximální možné vlhkosti) vzduchu za stejných podmínek.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r>
              <a:rPr lang="cs-CZ" sz="1600" b="1" dirty="0">
                <a:cs typeface="Arial" charset="0"/>
              </a:rPr>
              <a:t>			</a:t>
            </a:r>
          </a:p>
          <a:p>
            <a:pPr marL="1704975" indent="-1704975">
              <a:spcBef>
                <a:spcPts val="600"/>
              </a:spcBef>
              <a:tabLst>
                <a:tab pos="2333625" algn="l"/>
              </a:tabLst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v</a:t>
            </a:r>
            <a:r>
              <a:rPr lang="cs-CZ" sz="1600" b="1" i="1" baseline="-25000" dirty="0" err="1">
                <a:cs typeface="Arial" charset="0"/>
              </a:rPr>
              <a:t>sat</a:t>
            </a:r>
            <a:r>
              <a:rPr lang="cs-CZ" sz="1600" dirty="0">
                <a:cs typeface="Arial" charset="0"/>
              </a:rPr>
              <a:t> –  	absolutní vlhkost vzduchu v nasyceném stavu [kg/m</a:t>
            </a:r>
            <a:r>
              <a:rPr lang="cs-CZ" sz="1600" baseline="30000" dirty="0">
                <a:cs typeface="Arial" charset="0"/>
              </a:rPr>
              <a:t>3</a:t>
            </a:r>
            <a:r>
              <a:rPr lang="cs-CZ" sz="1600" dirty="0">
                <a:cs typeface="Arial" charset="0"/>
              </a:rPr>
              <a:t>],                                    </a:t>
            </a:r>
          </a:p>
          <a:p>
            <a:pPr marL="1704975" indent="-1704975">
              <a:tabLst>
                <a:tab pos="2333625" algn="l"/>
              </a:tabLst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p</a:t>
            </a:r>
            <a:r>
              <a:rPr lang="cs-CZ" sz="1600" b="1" i="1" baseline="-25000" dirty="0" err="1">
                <a:cs typeface="Arial" charset="0"/>
              </a:rPr>
              <a:t>v</a:t>
            </a:r>
            <a:r>
              <a:rPr lang="cs-CZ" sz="1600" i="1" dirty="0">
                <a:cs typeface="Arial" charset="0"/>
              </a:rPr>
              <a:t>   </a:t>
            </a:r>
            <a:r>
              <a:rPr lang="cs-CZ" sz="1600" dirty="0">
                <a:cs typeface="Arial" charset="0"/>
              </a:rPr>
              <a:t>– 	parciální (částečný) tlak vodní páry ve vzduchu o dané teplotě [Pa], </a:t>
            </a:r>
          </a:p>
          <a:p>
            <a:pPr marL="1704975" indent="-1704975">
              <a:tabLst>
                <a:tab pos="2333625" algn="l"/>
              </a:tabLst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p</a:t>
            </a:r>
            <a:r>
              <a:rPr lang="cs-CZ" sz="1600" b="1" i="1" baseline="-25000" dirty="0" err="1">
                <a:cs typeface="Arial" charset="0"/>
              </a:rPr>
              <a:t>v,sat</a:t>
            </a:r>
            <a:r>
              <a:rPr lang="cs-CZ" sz="1600" dirty="0">
                <a:cs typeface="Arial" charset="0"/>
              </a:rPr>
              <a:t> – 	parciální (částečný) tlak nasycené vodní páry ve vzduchu při stejné teplotě  [Pa]</a:t>
            </a:r>
            <a:endParaRPr lang="cs-CZ" sz="1600" b="1" i="1" dirty="0"/>
          </a:p>
          <a:p>
            <a:pPr marL="1704975" indent="-1704975">
              <a:spcBef>
                <a:spcPts val="1200"/>
              </a:spcBef>
            </a:pPr>
            <a:endParaRPr lang="cs-CZ" sz="1600" dirty="0">
              <a:cs typeface="Arial" charset="0"/>
            </a:endParaRP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>
                <a:cs typeface="Arial" charset="0"/>
              </a:rPr>
              <a:t>		</a:t>
            </a:r>
          </a:p>
          <a:p>
            <a:pPr marL="1704975" indent="-1704975">
              <a:spcBef>
                <a:spcPts val="1200"/>
              </a:spcBef>
              <a:spcAft>
                <a:spcPts val="1200"/>
              </a:spcAft>
            </a:pPr>
            <a:endParaRPr lang="cs-CZ" sz="2000" b="1" i="1" dirty="0">
              <a:cs typeface="Arial" charset="0"/>
            </a:endParaRPr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476128"/>
              </p:ext>
            </p:extLst>
          </p:nvPr>
        </p:nvGraphicFramePr>
        <p:xfrm>
          <a:off x="4638675" y="2580219"/>
          <a:ext cx="774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7" name="Rovnice" r:id="rId3" imgW="774360" imgH="609480" progId="Equation.3">
                  <p:embed/>
                </p:oleObj>
              </mc:Choice>
              <mc:Fallback>
                <p:oleObj name="Rovnice" r:id="rId3" imgW="774360" imgH="609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75" y="2580219"/>
                        <a:ext cx="7747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CC5E276-2937-42A7-900D-36A209CC71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9A3BBE1-B257-4B98-AE5A-71B6C676DA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04AAC8C3-3808-4C05-8A4C-6591D185A0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956199"/>
              </p:ext>
            </p:extLst>
          </p:nvPr>
        </p:nvGraphicFramePr>
        <p:xfrm>
          <a:off x="4537075" y="3727444"/>
          <a:ext cx="2387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8" name="Rovnice" r:id="rId7" imgW="2387520" imgH="596880" progId="Equation.3">
                  <p:embed/>
                </p:oleObj>
              </mc:Choice>
              <mc:Fallback>
                <p:oleObj name="Rovnice" r:id="rId7" imgW="2387520" imgH="596880" progId="Equation.3">
                  <p:embed/>
                  <p:pic>
                    <p:nvPicPr>
                      <p:cNvPr id="245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7075" y="3727444"/>
                        <a:ext cx="23876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Skupina 137"/>
          <p:cNvGrpSpPr/>
          <p:nvPr/>
        </p:nvGrpSpPr>
        <p:grpSpPr>
          <a:xfrm>
            <a:off x="8973835" y="2392682"/>
            <a:ext cx="762864" cy="435936"/>
            <a:chOff x="5645768" y="923606"/>
            <a:chExt cx="762864" cy="435936"/>
          </a:xfrm>
        </p:grpSpPr>
        <p:sp>
          <p:nvSpPr>
            <p:cNvPr id="139" name="Kosoúhelník 138"/>
            <p:cNvSpPr/>
            <p:nvPr/>
          </p:nvSpPr>
          <p:spPr>
            <a:xfrm rot="18693902">
              <a:off x="6079466" y="1030377"/>
              <a:ext cx="399167" cy="259164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0" name="Kosoúhelník 139"/>
            <p:cNvSpPr/>
            <p:nvPr/>
          </p:nvSpPr>
          <p:spPr>
            <a:xfrm>
              <a:off x="5645768" y="923606"/>
              <a:ext cx="672184" cy="81908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73" name="Skupina 172"/>
          <p:cNvGrpSpPr/>
          <p:nvPr/>
        </p:nvGrpSpPr>
        <p:grpSpPr>
          <a:xfrm>
            <a:off x="8440786" y="2348032"/>
            <a:ext cx="1664368" cy="985443"/>
            <a:chOff x="6797842" y="5110560"/>
            <a:chExt cx="1664368" cy="985443"/>
          </a:xfrm>
        </p:grpSpPr>
        <p:sp>
          <p:nvSpPr>
            <p:cNvPr id="94" name="Obdélník 93"/>
            <p:cNvSpPr/>
            <p:nvPr/>
          </p:nvSpPr>
          <p:spPr>
            <a:xfrm rot="5400000">
              <a:off x="7137304" y="4771098"/>
              <a:ext cx="985443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5" name="Obdélník 94"/>
            <p:cNvSpPr/>
            <p:nvPr/>
          </p:nvSpPr>
          <p:spPr>
            <a:xfrm>
              <a:off x="7021311" y="5763438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6" name="Obdélník 95"/>
            <p:cNvSpPr/>
            <p:nvPr/>
          </p:nvSpPr>
          <p:spPr>
            <a:xfrm>
              <a:off x="8129810" y="5763934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97" name="Obdélník 96"/>
            <p:cNvSpPr/>
            <p:nvPr/>
          </p:nvSpPr>
          <p:spPr>
            <a:xfrm>
              <a:off x="7578966" y="5763481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59" name="Obdélník 158"/>
            <p:cNvSpPr/>
            <p:nvPr/>
          </p:nvSpPr>
          <p:spPr>
            <a:xfrm>
              <a:off x="7021293" y="5378746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60" name="Obdélník 159"/>
            <p:cNvSpPr/>
            <p:nvPr/>
          </p:nvSpPr>
          <p:spPr>
            <a:xfrm>
              <a:off x="8129792" y="5379242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61" name="Obdélník 160"/>
            <p:cNvSpPr/>
            <p:nvPr/>
          </p:nvSpPr>
          <p:spPr>
            <a:xfrm>
              <a:off x="7578948" y="5378789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70</a:t>
            </a:fld>
            <a:endParaRPr lang="cs-CZ"/>
          </a:p>
        </p:txBody>
      </p:sp>
      <p:grpSp>
        <p:nvGrpSpPr>
          <p:cNvPr id="168" name="Skupina 167"/>
          <p:cNvGrpSpPr/>
          <p:nvPr/>
        </p:nvGrpSpPr>
        <p:grpSpPr>
          <a:xfrm>
            <a:off x="2221547" y="3082212"/>
            <a:ext cx="1664368" cy="236953"/>
            <a:chOff x="697547" y="5472508"/>
            <a:chExt cx="1664368" cy="236953"/>
          </a:xfrm>
        </p:grpSpPr>
        <p:sp>
          <p:nvSpPr>
            <p:cNvPr id="5" name="Obdélník 4"/>
            <p:cNvSpPr/>
            <p:nvPr/>
          </p:nvSpPr>
          <p:spPr>
            <a:xfrm rot="5400000">
              <a:off x="1411254" y="4758801"/>
              <a:ext cx="236953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" name="Obdélník 5"/>
            <p:cNvSpPr/>
            <p:nvPr/>
          </p:nvSpPr>
          <p:spPr>
            <a:xfrm>
              <a:off x="924279" y="5474265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7" name="Obdélník 6"/>
            <p:cNvSpPr/>
            <p:nvPr/>
          </p:nvSpPr>
          <p:spPr>
            <a:xfrm>
              <a:off x="1481770" y="5474762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" name="Obdélník 7"/>
            <p:cNvSpPr/>
            <p:nvPr/>
          </p:nvSpPr>
          <p:spPr>
            <a:xfrm>
              <a:off x="2032778" y="5474761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cxnSp>
        <p:nvCxnSpPr>
          <p:cNvPr id="21" name="Přímá spojovací čára 20"/>
          <p:cNvCxnSpPr/>
          <p:nvPr/>
        </p:nvCxnSpPr>
        <p:spPr>
          <a:xfrm>
            <a:off x="2683809" y="3524123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ovéPole 21"/>
          <p:cNvSpPr txBox="1"/>
          <p:nvPr/>
        </p:nvSpPr>
        <p:spPr>
          <a:xfrm>
            <a:off x="2903801" y="3270932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grpSp>
        <p:nvGrpSpPr>
          <p:cNvPr id="172" name="Skupina 171"/>
          <p:cNvGrpSpPr/>
          <p:nvPr/>
        </p:nvGrpSpPr>
        <p:grpSpPr>
          <a:xfrm>
            <a:off x="6482402" y="3088871"/>
            <a:ext cx="1664368" cy="236953"/>
            <a:chOff x="4988092" y="5462983"/>
            <a:chExt cx="1664368" cy="236953"/>
          </a:xfrm>
        </p:grpSpPr>
        <p:sp>
          <p:nvSpPr>
            <p:cNvPr id="84" name="Obdélník 83"/>
            <p:cNvSpPr/>
            <p:nvPr/>
          </p:nvSpPr>
          <p:spPr>
            <a:xfrm rot="5400000">
              <a:off x="5701799" y="4749276"/>
              <a:ext cx="236953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5" name="Obdélník 84"/>
            <p:cNvSpPr/>
            <p:nvPr/>
          </p:nvSpPr>
          <p:spPr>
            <a:xfrm>
              <a:off x="5214824" y="5464740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6" name="Obdélník 85"/>
            <p:cNvSpPr/>
            <p:nvPr/>
          </p:nvSpPr>
          <p:spPr>
            <a:xfrm>
              <a:off x="5772315" y="5465237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7" name="Obdélník 86"/>
            <p:cNvSpPr/>
            <p:nvPr/>
          </p:nvSpPr>
          <p:spPr>
            <a:xfrm>
              <a:off x="6323323" y="5465236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71" name="Skupina 170"/>
          <p:cNvGrpSpPr/>
          <p:nvPr/>
        </p:nvGrpSpPr>
        <p:grpSpPr>
          <a:xfrm>
            <a:off x="7027496" y="3088418"/>
            <a:ext cx="566925" cy="236953"/>
            <a:chOff x="5533185" y="5462530"/>
            <a:chExt cx="566925" cy="236953"/>
          </a:xfrm>
        </p:grpSpPr>
        <p:sp>
          <p:nvSpPr>
            <p:cNvPr id="88" name="Obdélník 87"/>
            <p:cNvSpPr/>
            <p:nvPr/>
          </p:nvSpPr>
          <p:spPr>
            <a:xfrm rot="5400000">
              <a:off x="5698171" y="5297544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9" name="Obdélník 88"/>
            <p:cNvSpPr/>
            <p:nvPr/>
          </p:nvSpPr>
          <p:spPr>
            <a:xfrm>
              <a:off x="5772479" y="5464783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93" name="TextovéPole 92"/>
          <p:cNvSpPr txBox="1"/>
          <p:nvPr/>
        </p:nvSpPr>
        <p:spPr>
          <a:xfrm>
            <a:off x="9123506" y="3279100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cxnSp>
        <p:nvCxnSpPr>
          <p:cNvPr id="105" name="Přímá spojovací čára 104"/>
          <p:cNvCxnSpPr/>
          <p:nvPr/>
        </p:nvCxnSpPr>
        <p:spPr>
          <a:xfrm flipH="1" flipV="1">
            <a:off x="8405982" y="2461449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ovéPole 105"/>
          <p:cNvSpPr txBox="1"/>
          <p:nvPr/>
        </p:nvSpPr>
        <p:spPr>
          <a:xfrm rot="16200000">
            <a:off x="8171665" y="2519797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c</a:t>
            </a:r>
          </a:p>
        </p:txBody>
      </p:sp>
      <p:grpSp>
        <p:nvGrpSpPr>
          <p:cNvPr id="167" name="Skupina 166"/>
          <p:cNvGrpSpPr/>
          <p:nvPr/>
        </p:nvGrpSpPr>
        <p:grpSpPr>
          <a:xfrm>
            <a:off x="2766641" y="3081759"/>
            <a:ext cx="566925" cy="236953"/>
            <a:chOff x="1242640" y="5472055"/>
            <a:chExt cx="566925" cy="236953"/>
          </a:xfrm>
        </p:grpSpPr>
        <p:sp>
          <p:nvSpPr>
            <p:cNvPr id="18" name="Obdélník 17"/>
            <p:cNvSpPr/>
            <p:nvPr/>
          </p:nvSpPr>
          <p:spPr>
            <a:xfrm rot="5400000">
              <a:off x="1407626" y="5307069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9" name="Obdélník 18"/>
            <p:cNvSpPr/>
            <p:nvPr/>
          </p:nvSpPr>
          <p:spPr>
            <a:xfrm>
              <a:off x="1481934" y="5474308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70" name="Skupina 169"/>
          <p:cNvGrpSpPr/>
          <p:nvPr/>
        </p:nvGrpSpPr>
        <p:grpSpPr>
          <a:xfrm>
            <a:off x="4021350" y="2345250"/>
            <a:ext cx="1664368" cy="988285"/>
            <a:chOff x="2497350" y="5107778"/>
            <a:chExt cx="1664368" cy="988285"/>
          </a:xfrm>
        </p:grpSpPr>
        <p:sp>
          <p:nvSpPr>
            <p:cNvPr id="109" name="Obdélník 108"/>
            <p:cNvSpPr/>
            <p:nvPr/>
          </p:nvSpPr>
          <p:spPr>
            <a:xfrm rot="5400000">
              <a:off x="2835391" y="4769737"/>
              <a:ext cx="988285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0" name="Obdélník 109"/>
            <p:cNvSpPr/>
            <p:nvPr/>
          </p:nvSpPr>
          <p:spPr>
            <a:xfrm>
              <a:off x="2724082" y="5109533"/>
              <a:ext cx="109820" cy="985355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1" name="Obdélník 110"/>
            <p:cNvSpPr/>
            <p:nvPr/>
          </p:nvSpPr>
          <p:spPr>
            <a:xfrm>
              <a:off x="3281573" y="5110030"/>
              <a:ext cx="109820" cy="985355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2" name="Obdélník 111"/>
            <p:cNvSpPr/>
            <p:nvPr/>
          </p:nvSpPr>
          <p:spPr>
            <a:xfrm>
              <a:off x="3832581" y="5110029"/>
              <a:ext cx="109820" cy="985355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69" name="Skupina 168"/>
          <p:cNvGrpSpPr/>
          <p:nvPr/>
        </p:nvGrpSpPr>
        <p:grpSpPr>
          <a:xfrm>
            <a:off x="4566441" y="2344594"/>
            <a:ext cx="566925" cy="989698"/>
            <a:chOff x="3042440" y="5235388"/>
            <a:chExt cx="566925" cy="720488"/>
          </a:xfrm>
        </p:grpSpPr>
        <p:sp>
          <p:nvSpPr>
            <p:cNvPr id="113" name="Obdélník 112"/>
            <p:cNvSpPr/>
            <p:nvPr/>
          </p:nvSpPr>
          <p:spPr>
            <a:xfrm rot="5400000">
              <a:off x="2967314" y="5310514"/>
              <a:ext cx="717177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4" name="Obdélník 113"/>
            <p:cNvSpPr/>
            <p:nvPr/>
          </p:nvSpPr>
          <p:spPr>
            <a:xfrm>
              <a:off x="3281737" y="5237771"/>
              <a:ext cx="109820" cy="718105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74" name="Skupina 173"/>
          <p:cNvGrpSpPr/>
          <p:nvPr/>
        </p:nvGrpSpPr>
        <p:grpSpPr>
          <a:xfrm>
            <a:off x="4574180" y="2262438"/>
            <a:ext cx="566920" cy="1375115"/>
            <a:chOff x="3050180" y="5024966"/>
            <a:chExt cx="566920" cy="1375115"/>
          </a:xfrm>
        </p:grpSpPr>
        <p:cxnSp>
          <p:nvCxnSpPr>
            <p:cNvPr id="131" name="Přímá spojovací čára 130"/>
            <p:cNvCxnSpPr/>
            <p:nvPr/>
          </p:nvCxnSpPr>
          <p:spPr>
            <a:xfrm>
              <a:off x="3050180" y="5024966"/>
              <a:ext cx="0" cy="1375115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Přímá spojovací čára 131"/>
            <p:cNvCxnSpPr/>
            <p:nvPr/>
          </p:nvCxnSpPr>
          <p:spPr>
            <a:xfrm>
              <a:off x="3617100" y="5024966"/>
              <a:ext cx="0" cy="1375115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3" name="Přímá spojovací čára 132"/>
          <p:cNvCxnSpPr/>
          <p:nvPr/>
        </p:nvCxnSpPr>
        <p:spPr>
          <a:xfrm>
            <a:off x="4484562" y="3524320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ovéPole 133"/>
          <p:cNvSpPr txBox="1"/>
          <p:nvPr/>
        </p:nvSpPr>
        <p:spPr>
          <a:xfrm>
            <a:off x="4704554" y="3262164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sp>
        <p:nvSpPr>
          <p:cNvPr id="144" name="TextovéPole 143"/>
          <p:cNvSpPr txBox="1"/>
          <p:nvPr/>
        </p:nvSpPr>
        <p:spPr>
          <a:xfrm>
            <a:off x="2238375" y="3634166"/>
            <a:ext cx="1552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řez </a:t>
            </a:r>
            <a:r>
              <a:rPr lang="cs-CZ" sz="1400" b="1" i="1" dirty="0"/>
              <a:t>XY</a:t>
            </a:r>
          </a:p>
        </p:txBody>
      </p:sp>
      <p:sp>
        <p:nvSpPr>
          <p:cNvPr id="145" name="TextovéPole 144"/>
          <p:cNvSpPr txBox="1"/>
          <p:nvPr/>
        </p:nvSpPr>
        <p:spPr>
          <a:xfrm>
            <a:off x="4286250" y="3658442"/>
            <a:ext cx="1167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pohled </a:t>
            </a:r>
            <a:r>
              <a:rPr lang="cs-CZ" sz="1400" b="1" i="1" dirty="0"/>
              <a:t>YZ</a:t>
            </a:r>
          </a:p>
        </p:txBody>
      </p:sp>
      <p:sp>
        <p:nvSpPr>
          <p:cNvPr id="146" name="TextovéPole 145"/>
          <p:cNvSpPr txBox="1"/>
          <p:nvPr/>
        </p:nvSpPr>
        <p:spPr>
          <a:xfrm>
            <a:off x="6609236" y="3615116"/>
            <a:ext cx="13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řez </a:t>
            </a:r>
            <a:r>
              <a:rPr lang="cs-CZ" sz="1400" b="1" i="1" dirty="0"/>
              <a:t>XY</a:t>
            </a:r>
          </a:p>
        </p:txBody>
      </p:sp>
      <p:sp>
        <p:nvSpPr>
          <p:cNvPr id="147" name="TextovéPole 146"/>
          <p:cNvSpPr txBox="1"/>
          <p:nvPr/>
        </p:nvSpPr>
        <p:spPr>
          <a:xfrm>
            <a:off x="8562975" y="3639392"/>
            <a:ext cx="1208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3D model </a:t>
            </a:r>
            <a:r>
              <a:rPr lang="cs-CZ" sz="1400" b="1" i="1" dirty="0"/>
              <a:t>XYZ</a:t>
            </a:r>
          </a:p>
        </p:txBody>
      </p:sp>
      <p:sp>
        <p:nvSpPr>
          <p:cNvPr id="175" name="Šipka dolů 174"/>
          <p:cNvSpPr/>
          <p:nvPr/>
        </p:nvSpPr>
        <p:spPr>
          <a:xfrm>
            <a:off x="2940911" y="2428743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7" name="Šipka dolů 176"/>
          <p:cNvSpPr/>
          <p:nvPr/>
        </p:nvSpPr>
        <p:spPr>
          <a:xfrm>
            <a:off x="7210629" y="2435963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79" name="Skupina 178"/>
          <p:cNvGrpSpPr/>
          <p:nvPr/>
        </p:nvGrpSpPr>
        <p:grpSpPr>
          <a:xfrm>
            <a:off x="8970888" y="2476776"/>
            <a:ext cx="598349" cy="389691"/>
            <a:chOff x="7325619" y="5243248"/>
            <a:chExt cx="598349" cy="389691"/>
          </a:xfrm>
        </p:grpSpPr>
        <p:sp>
          <p:nvSpPr>
            <p:cNvPr id="180" name="Obdélník 179"/>
            <p:cNvSpPr/>
            <p:nvPr/>
          </p:nvSpPr>
          <p:spPr>
            <a:xfrm rot="5400000">
              <a:off x="7429948" y="5138919"/>
              <a:ext cx="389691" cy="59834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81" name="Obdélník 180"/>
            <p:cNvSpPr/>
            <p:nvPr/>
          </p:nvSpPr>
          <p:spPr>
            <a:xfrm>
              <a:off x="7578948" y="5378789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cxnSp>
        <p:nvCxnSpPr>
          <p:cNvPr id="92" name="Přímá spojovací čára 91"/>
          <p:cNvCxnSpPr/>
          <p:nvPr/>
        </p:nvCxnSpPr>
        <p:spPr>
          <a:xfrm>
            <a:off x="8903514" y="3542129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bdélník 103"/>
          <p:cNvSpPr/>
          <p:nvPr/>
        </p:nvSpPr>
        <p:spPr>
          <a:xfrm>
            <a:off x="8986219" y="2490790"/>
            <a:ext cx="566491" cy="3637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8" name="TextovéPole 107"/>
          <p:cNvSpPr txBox="1"/>
          <p:nvPr/>
        </p:nvSpPr>
        <p:spPr>
          <a:xfrm>
            <a:off x="8927585" y="2440027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r>
              <a:rPr lang="cs-CZ" sz="1400" b="1" i="1" baseline="-25000" dirty="0"/>
              <a:t>j</a:t>
            </a:r>
            <a:endParaRPr lang="cs-CZ" sz="1400" b="1" i="1" dirty="0"/>
          </a:p>
        </p:txBody>
      </p:sp>
      <p:sp>
        <p:nvSpPr>
          <p:cNvPr id="115" name="Obdélník 114"/>
          <p:cNvSpPr/>
          <p:nvPr/>
        </p:nvSpPr>
        <p:spPr>
          <a:xfrm>
            <a:off x="2105025" y="2213736"/>
            <a:ext cx="1847850" cy="17430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6" name="Obdélník 115"/>
          <p:cNvSpPr/>
          <p:nvPr/>
        </p:nvSpPr>
        <p:spPr>
          <a:xfrm>
            <a:off x="8229600" y="2213736"/>
            <a:ext cx="2076450" cy="17430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6" name="Kosoúhelník 135"/>
          <p:cNvSpPr/>
          <p:nvPr/>
        </p:nvSpPr>
        <p:spPr>
          <a:xfrm rot="18693902">
            <a:off x="9719612" y="2474415"/>
            <a:ext cx="847425" cy="656164"/>
          </a:xfrm>
          <a:prstGeom prst="parallelogram">
            <a:avLst>
              <a:gd name="adj" fmla="val 111953"/>
            </a:avLst>
          </a:prstGeom>
          <a:solidFill>
            <a:schemeClr val="accent1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7" name="Kosoúhelník 136"/>
          <p:cNvSpPr/>
          <p:nvPr/>
        </p:nvSpPr>
        <p:spPr>
          <a:xfrm>
            <a:off x="8438080" y="2269349"/>
            <a:ext cx="1739264" cy="81908"/>
          </a:xfrm>
          <a:prstGeom prst="parallelogram">
            <a:avLst>
              <a:gd name="adj" fmla="val 89048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2764961" y="2873675"/>
            <a:ext cx="0" cy="756084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3331881" y="2873675"/>
            <a:ext cx="0" cy="756084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Skupina 181"/>
          <p:cNvGrpSpPr/>
          <p:nvPr/>
        </p:nvGrpSpPr>
        <p:grpSpPr>
          <a:xfrm>
            <a:off x="8984666" y="2364917"/>
            <a:ext cx="566920" cy="1281103"/>
            <a:chOff x="7341722" y="4895869"/>
            <a:chExt cx="566920" cy="1375115"/>
          </a:xfrm>
        </p:grpSpPr>
        <p:cxnSp>
          <p:nvCxnSpPr>
            <p:cNvPr id="90" name="Přímá spojovací čára 89"/>
            <p:cNvCxnSpPr/>
            <p:nvPr/>
          </p:nvCxnSpPr>
          <p:spPr>
            <a:xfrm>
              <a:off x="7341722" y="4895869"/>
              <a:ext cx="0" cy="1375115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Přímá spojovací čára 90"/>
            <p:cNvCxnSpPr/>
            <p:nvPr/>
          </p:nvCxnSpPr>
          <p:spPr>
            <a:xfrm>
              <a:off x="7908642" y="4895869"/>
              <a:ext cx="0" cy="1375115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Skupina 164"/>
          <p:cNvGrpSpPr/>
          <p:nvPr/>
        </p:nvGrpSpPr>
        <p:grpSpPr>
          <a:xfrm>
            <a:off x="6475764" y="2469692"/>
            <a:ext cx="1666875" cy="1457325"/>
            <a:chOff x="6972300" y="2933700"/>
            <a:chExt cx="1847850" cy="1743075"/>
          </a:xfrm>
        </p:grpSpPr>
        <p:cxnSp>
          <p:nvCxnSpPr>
            <p:cNvPr id="143" name="Přímá spojovací čára 142"/>
            <p:cNvCxnSpPr/>
            <p:nvPr/>
          </p:nvCxnSpPr>
          <p:spPr>
            <a:xfrm>
              <a:off x="6972300" y="2933700"/>
              <a:ext cx="1847850" cy="174307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Přímá spojovací čára 161"/>
            <p:cNvCxnSpPr/>
            <p:nvPr/>
          </p:nvCxnSpPr>
          <p:spPr>
            <a:xfrm flipV="1">
              <a:off x="6972300" y="2943225"/>
              <a:ext cx="1838325" cy="173355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Skupina 182"/>
          <p:cNvGrpSpPr/>
          <p:nvPr/>
        </p:nvGrpSpPr>
        <p:grpSpPr>
          <a:xfrm>
            <a:off x="8304810" y="2492598"/>
            <a:ext cx="1761025" cy="363696"/>
            <a:chOff x="6729665" y="5117563"/>
            <a:chExt cx="1998560" cy="363696"/>
          </a:xfrm>
        </p:grpSpPr>
        <p:cxnSp>
          <p:nvCxnSpPr>
            <p:cNvPr id="102" name="Přímá spojovací čára 101"/>
            <p:cNvCxnSpPr/>
            <p:nvPr/>
          </p:nvCxnSpPr>
          <p:spPr>
            <a:xfrm rot="5400000">
              <a:off x="7728945" y="4118283"/>
              <a:ext cx="0" cy="199856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Přímá spojovací čára 102"/>
            <p:cNvCxnSpPr/>
            <p:nvPr/>
          </p:nvCxnSpPr>
          <p:spPr>
            <a:xfrm rot="5400000">
              <a:off x="7728945" y="4481979"/>
              <a:ext cx="0" cy="199856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79F9176-54D0-4649-84D0-A8101FE4F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41" name="Picture 3">
            <a:extLst>
              <a:ext uri="{FF2B5EF4-FFF2-40B4-BE49-F238E27FC236}">
                <a16:creationId xmlns:a16="http://schemas.microsoft.com/office/drawing/2014/main" id="{9D2F54E2-8E4E-4B3B-BB4A-3087FBAF6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121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829800" y="6356351"/>
            <a:ext cx="381000" cy="365125"/>
          </a:xfrm>
        </p:spPr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71</a:t>
            </a:fld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353961" y="1590733"/>
            <a:ext cx="1137592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72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stanoví se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L</a:t>
            </a:r>
            <a:r>
              <a:rPr lang="cs-CZ" sz="1600" b="1" i="1" baseline="30000" dirty="0"/>
              <a:t>2D</a:t>
            </a:r>
            <a:r>
              <a:rPr lang="cs-CZ" sz="1600" dirty="0">
                <a:cs typeface="Arial" charset="0"/>
              </a:rPr>
              <a:t> [W/m.K] nebo 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 </a:t>
            </a:r>
            <a:r>
              <a:rPr lang="cs-CZ" sz="1600" dirty="0">
                <a:cs typeface="Arial" charset="0"/>
              </a:rPr>
              <a:t>[W/K] výseku = výsledek řešení 2D nebo 3D teplotního pole</a:t>
            </a:r>
          </a:p>
          <a:p>
            <a:pPr marL="14351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tepelná propustnost znamená </a:t>
            </a:r>
            <a:r>
              <a:rPr lang="cs-CZ" sz="1600" b="1" i="1" dirty="0">
                <a:cs typeface="Arial" charset="0"/>
              </a:rPr>
              <a:t>tepelný tok </a:t>
            </a:r>
            <a:r>
              <a:rPr lang="cs-CZ" sz="1600" dirty="0">
                <a:cs typeface="Arial" charset="0"/>
              </a:rPr>
              <a:t>[W]</a:t>
            </a:r>
            <a:r>
              <a:rPr lang="cs-CZ" sz="1600" dirty="0"/>
              <a:t> </a:t>
            </a:r>
            <a:r>
              <a:rPr lang="cs-CZ" sz="1600" dirty="0">
                <a:cs typeface="Arial" charset="0"/>
              </a:rPr>
              <a:t>, který prochází daným výsekem</a:t>
            </a: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800" dirty="0">
              <a:cs typeface="Arial" charset="0"/>
            </a:endParaRP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800" dirty="0">
              <a:cs typeface="Arial" charset="0"/>
            </a:endParaRPr>
          </a:p>
        </p:txBody>
      </p:sp>
      <p:cxnSp>
        <p:nvCxnSpPr>
          <p:cNvPr id="128" name="Přímá spojovací čára 127"/>
          <p:cNvCxnSpPr/>
          <p:nvPr/>
        </p:nvCxnSpPr>
        <p:spPr>
          <a:xfrm>
            <a:off x="3341034" y="4362987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ovéPole 128"/>
          <p:cNvSpPr txBox="1"/>
          <p:nvPr/>
        </p:nvSpPr>
        <p:spPr>
          <a:xfrm>
            <a:off x="3561026" y="4109796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cxnSp>
        <p:nvCxnSpPr>
          <p:cNvPr id="140" name="Přímá spojovací čára 139"/>
          <p:cNvCxnSpPr/>
          <p:nvPr/>
        </p:nvCxnSpPr>
        <p:spPr>
          <a:xfrm>
            <a:off x="7553055" y="4528325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ovéPole 140"/>
          <p:cNvSpPr txBox="1"/>
          <p:nvPr/>
        </p:nvSpPr>
        <p:spPr>
          <a:xfrm>
            <a:off x="7773047" y="4257204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cxnSp>
        <p:nvCxnSpPr>
          <p:cNvPr id="145" name="Přímá spojovací čára 144"/>
          <p:cNvCxnSpPr/>
          <p:nvPr/>
        </p:nvCxnSpPr>
        <p:spPr>
          <a:xfrm flipH="1" flipV="1">
            <a:off x="6990955" y="3439553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ovéPole 145"/>
          <p:cNvSpPr txBox="1"/>
          <p:nvPr/>
        </p:nvSpPr>
        <p:spPr>
          <a:xfrm rot="16200000">
            <a:off x="6756638" y="3497901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c</a:t>
            </a:r>
          </a:p>
        </p:txBody>
      </p:sp>
      <p:sp>
        <p:nvSpPr>
          <p:cNvPr id="168" name="TextovéPole 167"/>
          <p:cNvSpPr txBox="1"/>
          <p:nvPr/>
        </p:nvSpPr>
        <p:spPr>
          <a:xfrm>
            <a:off x="2765630" y="2825935"/>
            <a:ext cx="6358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sz="1400" dirty="0"/>
              <a:t>řez </a:t>
            </a:r>
            <a:r>
              <a:rPr lang="cs-CZ" sz="1400" b="1" i="1" dirty="0"/>
              <a:t>XY</a:t>
            </a:r>
          </a:p>
        </p:txBody>
      </p:sp>
      <p:sp>
        <p:nvSpPr>
          <p:cNvPr id="171" name="TextovéPole 170"/>
          <p:cNvSpPr txBox="1"/>
          <p:nvPr/>
        </p:nvSpPr>
        <p:spPr>
          <a:xfrm>
            <a:off x="7323454" y="2860707"/>
            <a:ext cx="8899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sz="1400" dirty="0"/>
              <a:t>3D model</a:t>
            </a:r>
          </a:p>
        </p:txBody>
      </p:sp>
      <p:cxnSp>
        <p:nvCxnSpPr>
          <p:cNvPr id="182" name="Přímá spojovací čára 181"/>
          <p:cNvCxnSpPr/>
          <p:nvPr/>
        </p:nvCxnSpPr>
        <p:spPr>
          <a:xfrm>
            <a:off x="2318294" y="4115953"/>
            <a:ext cx="2304256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Přímá spojovací čára 186"/>
          <p:cNvCxnSpPr/>
          <p:nvPr/>
        </p:nvCxnSpPr>
        <p:spPr>
          <a:xfrm flipV="1">
            <a:off x="4514538" y="2999829"/>
            <a:ext cx="1008112" cy="115212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Přímá spojovací čára 188"/>
          <p:cNvCxnSpPr/>
          <p:nvPr/>
        </p:nvCxnSpPr>
        <p:spPr>
          <a:xfrm>
            <a:off x="6528048" y="4314802"/>
            <a:ext cx="2304256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Přímá spojovací čára 189"/>
          <p:cNvCxnSpPr/>
          <p:nvPr/>
        </p:nvCxnSpPr>
        <p:spPr>
          <a:xfrm flipV="1">
            <a:off x="8724292" y="3198678"/>
            <a:ext cx="1008112" cy="115212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" name="Skupina 240"/>
          <p:cNvGrpSpPr/>
          <p:nvPr/>
        </p:nvGrpSpPr>
        <p:grpSpPr>
          <a:xfrm>
            <a:off x="3418114" y="3051219"/>
            <a:ext cx="1221377" cy="1149976"/>
            <a:chOff x="1894113" y="785442"/>
            <a:chExt cx="1221377" cy="1149976"/>
          </a:xfrm>
        </p:grpSpPr>
        <p:sp>
          <p:nvSpPr>
            <p:cNvPr id="191" name="Kosoúhelník 190"/>
            <p:cNvSpPr/>
            <p:nvPr/>
          </p:nvSpPr>
          <p:spPr>
            <a:xfrm rot="18693902">
              <a:off x="2219462" y="1282448"/>
              <a:ext cx="1149976" cy="155963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2" name="Kosoúhelník 191"/>
            <p:cNvSpPr/>
            <p:nvPr/>
          </p:nvSpPr>
          <p:spPr>
            <a:xfrm>
              <a:off x="1894113" y="882076"/>
              <a:ext cx="1221377" cy="722810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4" name="Kosoúhelník 193"/>
            <p:cNvSpPr/>
            <p:nvPr/>
          </p:nvSpPr>
          <p:spPr>
            <a:xfrm>
              <a:off x="2144373" y="881194"/>
              <a:ext cx="753884" cy="722810"/>
            </a:xfrm>
            <a:prstGeom prst="parallelogram">
              <a:avLst>
                <a:gd name="adj" fmla="val 89048"/>
              </a:avLst>
            </a:prstGeom>
            <a:solidFill>
              <a:srgbClr val="B07C1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cxnSp>
        <p:nvCxnSpPr>
          <p:cNvPr id="181" name="Přímá spojovací čára 180"/>
          <p:cNvCxnSpPr/>
          <p:nvPr/>
        </p:nvCxnSpPr>
        <p:spPr>
          <a:xfrm flipH="1">
            <a:off x="4550543" y="2985395"/>
            <a:ext cx="717" cy="1202567"/>
          </a:xfrm>
          <a:prstGeom prst="line">
            <a:avLst/>
          </a:prstGeom>
          <a:ln w="952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římá spojovací čára 196"/>
          <p:cNvCxnSpPr/>
          <p:nvPr/>
        </p:nvCxnSpPr>
        <p:spPr>
          <a:xfrm>
            <a:off x="4655840" y="3370918"/>
            <a:ext cx="612068" cy="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ovéPole 200"/>
          <p:cNvSpPr txBox="1"/>
          <p:nvPr/>
        </p:nvSpPr>
        <p:spPr>
          <a:xfrm rot="18708977">
            <a:off x="4523025" y="3501268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dirty="0"/>
              <a:t>1,0 m</a:t>
            </a:r>
          </a:p>
        </p:txBody>
      </p:sp>
      <p:cxnSp>
        <p:nvCxnSpPr>
          <p:cNvPr id="202" name="Přímá spojovací čára 201"/>
          <p:cNvCxnSpPr/>
          <p:nvPr/>
        </p:nvCxnSpPr>
        <p:spPr>
          <a:xfrm>
            <a:off x="2675620" y="3871630"/>
            <a:ext cx="180020" cy="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Přímá spojovací čára 202"/>
          <p:cNvCxnSpPr/>
          <p:nvPr/>
        </p:nvCxnSpPr>
        <p:spPr>
          <a:xfrm flipH="1" flipV="1">
            <a:off x="2722841" y="3789755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ovéPole 203"/>
          <p:cNvSpPr txBox="1"/>
          <p:nvPr/>
        </p:nvSpPr>
        <p:spPr>
          <a:xfrm rot="16200000">
            <a:off x="2486119" y="3871186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d</a:t>
            </a:r>
          </a:p>
        </p:txBody>
      </p:sp>
      <p:sp>
        <p:nvSpPr>
          <p:cNvPr id="212" name="TextovéPole 211"/>
          <p:cNvSpPr txBox="1"/>
          <p:nvPr/>
        </p:nvSpPr>
        <p:spPr>
          <a:xfrm>
            <a:off x="2232541" y="4074858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y</a:t>
            </a:r>
          </a:p>
        </p:txBody>
      </p:sp>
      <p:sp>
        <p:nvSpPr>
          <p:cNvPr id="213" name="TextovéPole 212"/>
          <p:cNvSpPr txBox="1"/>
          <p:nvPr/>
        </p:nvSpPr>
        <p:spPr>
          <a:xfrm>
            <a:off x="4548282" y="287127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x</a:t>
            </a:r>
          </a:p>
        </p:txBody>
      </p:sp>
      <p:sp>
        <p:nvSpPr>
          <p:cNvPr id="214" name="TextovéPole 213"/>
          <p:cNvSpPr txBox="1"/>
          <p:nvPr/>
        </p:nvSpPr>
        <p:spPr>
          <a:xfrm>
            <a:off x="5453016" y="2968655"/>
            <a:ext cx="245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z</a:t>
            </a:r>
          </a:p>
        </p:txBody>
      </p:sp>
      <p:grpSp>
        <p:nvGrpSpPr>
          <p:cNvPr id="240" name="Skupina 239"/>
          <p:cNvGrpSpPr/>
          <p:nvPr/>
        </p:nvGrpSpPr>
        <p:grpSpPr>
          <a:xfrm>
            <a:off x="7623011" y="3371906"/>
            <a:ext cx="762864" cy="435936"/>
            <a:chOff x="5645768" y="923606"/>
            <a:chExt cx="762864" cy="435936"/>
          </a:xfrm>
        </p:grpSpPr>
        <p:sp>
          <p:nvSpPr>
            <p:cNvPr id="215" name="Kosoúhelník 214"/>
            <p:cNvSpPr/>
            <p:nvPr/>
          </p:nvSpPr>
          <p:spPr>
            <a:xfrm rot="18693902">
              <a:off x="6079466" y="1030377"/>
              <a:ext cx="399167" cy="259164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6" name="Kosoúhelník 215"/>
            <p:cNvSpPr/>
            <p:nvPr/>
          </p:nvSpPr>
          <p:spPr>
            <a:xfrm>
              <a:off x="5645768" y="923606"/>
              <a:ext cx="672184" cy="81908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18" name="Skupina 217"/>
          <p:cNvGrpSpPr/>
          <p:nvPr/>
        </p:nvGrpSpPr>
        <p:grpSpPr>
          <a:xfrm>
            <a:off x="7620133" y="3457826"/>
            <a:ext cx="598349" cy="389691"/>
            <a:chOff x="7325619" y="5243248"/>
            <a:chExt cx="598349" cy="389691"/>
          </a:xfrm>
        </p:grpSpPr>
        <p:sp>
          <p:nvSpPr>
            <p:cNvPr id="219" name="Obdélník 218"/>
            <p:cNvSpPr/>
            <p:nvPr/>
          </p:nvSpPr>
          <p:spPr>
            <a:xfrm rot="5400000">
              <a:off x="7429948" y="5138919"/>
              <a:ext cx="389691" cy="59834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25" name="Obdélník 224"/>
            <p:cNvSpPr/>
            <p:nvPr/>
          </p:nvSpPr>
          <p:spPr>
            <a:xfrm>
              <a:off x="7578948" y="5378789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144" name="Obdélník 143"/>
          <p:cNvSpPr/>
          <p:nvPr/>
        </p:nvSpPr>
        <p:spPr>
          <a:xfrm>
            <a:off x="7635760" y="3468894"/>
            <a:ext cx="566491" cy="3637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5" name="Volný tvar 174"/>
          <p:cNvSpPr/>
          <p:nvPr/>
        </p:nvSpPr>
        <p:spPr>
          <a:xfrm rot="8258529">
            <a:off x="7093191" y="3818887"/>
            <a:ext cx="961362" cy="363871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54827 h 470851"/>
              <a:gd name="connsiteX1" fmla="*/ 72008 w 1224136"/>
              <a:gd name="connsiteY1" fmla="*/ 470851 h 470851"/>
              <a:gd name="connsiteX2" fmla="*/ 216024 w 1224136"/>
              <a:gd name="connsiteY2" fmla="*/ 326835 h 470851"/>
              <a:gd name="connsiteX3" fmla="*/ 1080120 w 1224136"/>
              <a:gd name="connsiteY3" fmla="*/ 326835 h 470851"/>
              <a:gd name="connsiteX4" fmla="*/ 1224136 w 1224136"/>
              <a:gd name="connsiteY4" fmla="*/ 182819 h 470851"/>
              <a:gd name="connsiteX5" fmla="*/ 360040 w 1224136"/>
              <a:gd name="connsiteY5" fmla="*/ 182819 h 470851"/>
              <a:gd name="connsiteX6" fmla="*/ 200838 w 1224136"/>
              <a:gd name="connsiteY6" fmla="*/ 0 h 470851"/>
              <a:gd name="connsiteX7" fmla="*/ 0 w 1224136"/>
              <a:gd name="connsiteY7" fmla="*/ 254827 h 470851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7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66741 w 1224136"/>
              <a:gd name="connsiteY3" fmla="*/ 316140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480641 w 1425131"/>
              <a:gd name="connsiteY2" fmla="*/ 317701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07245 w 1425131"/>
              <a:gd name="connsiteY2" fmla="*/ 341959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58109 w 1425131"/>
              <a:gd name="connsiteY2" fmla="*/ 339612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60040 w 1425131"/>
              <a:gd name="connsiteY5" fmla="*/ 176110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70511 w 1425131"/>
              <a:gd name="connsiteY5" fmla="*/ 189167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70511 w 1425131"/>
              <a:gd name="connsiteY5" fmla="*/ 194064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30143 w 1425131"/>
              <a:gd name="connsiteY2" fmla="*/ 339612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530143 w 1425131"/>
              <a:gd name="connsiteY2" fmla="*/ 339612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479279 w 1425131"/>
              <a:gd name="connsiteY2" fmla="*/ 312807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06871"/>
              <a:gd name="connsiteX1" fmla="*/ 692120 w 1425131"/>
              <a:gd name="connsiteY1" fmla="*/ 506871 h 506871"/>
              <a:gd name="connsiteX2" fmla="*/ 479279 w 1425131"/>
              <a:gd name="connsiteY2" fmla="*/ 312807 h 506871"/>
              <a:gd name="connsiteX3" fmla="*/ 1425131 w 1425131"/>
              <a:gd name="connsiteY3" fmla="*/ 355470 h 506871"/>
              <a:gd name="connsiteX4" fmla="*/ 1224136 w 1425131"/>
              <a:gd name="connsiteY4" fmla="*/ 181007 h 506871"/>
              <a:gd name="connsiteX5" fmla="*/ 343906 w 1425131"/>
              <a:gd name="connsiteY5" fmla="*/ 169806 h 506871"/>
              <a:gd name="connsiteX6" fmla="*/ 157669 w 1425131"/>
              <a:gd name="connsiteY6" fmla="*/ 0 h 506871"/>
              <a:gd name="connsiteX7" fmla="*/ 0 w 1425131"/>
              <a:gd name="connsiteY7" fmla="*/ 253015 h 506871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43906 w 1425131"/>
              <a:gd name="connsiteY5" fmla="*/ 174701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530141 w 1425131"/>
              <a:gd name="connsiteY2" fmla="*/ 315355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0 w 1425131"/>
              <a:gd name="connsiteY7" fmla="*/ 257910 h 485161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94284 w 1425131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35857 w 1330847"/>
              <a:gd name="connsiteY2" fmla="*/ 315355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09253 w 1330847"/>
              <a:gd name="connsiteY2" fmla="*/ 291097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02880"/>
              <a:gd name="connsiteY0" fmla="*/ 259011 h 485161"/>
              <a:gd name="connsiteX1" fmla="*/ 622094 w 1302880"/>
              <a:gd name="connsiteY1" fmla="*/ 485161 h 485161"/>
              <a:gd name="connsiteX2" fmla="*/ 409253 w 1302880"/>
              <a:gd name="connsiteY2" fmla="*/ 291097 h 485161"/>
              <a:gd name="connsiteX3" fmla="*/ 1302880 w 1302880"/>
              <a:gd name="connsiteY3" fmla="*/ 326316 h 485161"/>
              <a:gd name="connsiteX4" fmla="*/ 1129852 w 1302880"/>
              <a:gd name="connsiteY4" fmla="*/ 185902 h 485161"/>
              <a:gd name="connsiteX5" fmla="*/ 276226 w 1302880"/>
              <a:gd name="connsiteY5" fmla="*/ 169807 h 485161"/>
              <a:gd name="connsiteX6" fmla="*/ 89990 w 1302880"/>
              <a:gd name="connsiteY6" fmla="*/ 0 h 485161"/>
              <a:gd name="connsiteX7" fmla="*/ 0 w 1302880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8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24258 w 1276275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05594 w 1252017"/>
              <a:gd name="connsiteY4" fmla="*/ 185902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18991 w 1252017"/>
              <a:gd name="connsiteY4" fmla="*/ 180767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911088 w 1252017"/>
              <a:gd name="connsiteY4" fmla="*/ 176379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094978"/>
              <a:gd name="connsiteY0" fmla="*/ 232405 h 485161"/>
              <a:gd name="connsiteX1" fmla="*/ 597836 w 1094978"/>
              <a:gd name="connsiteY1" fmla="*/ 485161 h 485161"/>
              <a:gd name="connsiteX2" fmla="*/ 384995 w 1094978"/>
              <a:gd name="connsiteY2" fmla="*/ 291097 h 485161"/>
              <a:gd name="connsiteX3" fmla="*/ 1094978 w 1094978"/>
              <a:gd name="connsiteY3" fmla="*/ 295322 h 485161"/>
              <a:gd name="connsiteX4" fmla="*/ 911088 w 1094978"/>
              <a:gd name="connsiteY4" fmla="*/ 176379 h 485161"/>
              <a:gd name="connsiteX5" fmla="*/ 251968 w 1094978"/>
              <a:gd name="connsiteY5" fmla="*/ 169807 h 485161"/>
              <a:gd name="connsiteX6" fmla="*/ 65732 w 1094978"/>
              <a:gd name="connsiteY6" fmla="*/ 0 h 485161"/>
              <a:gd name="connsiteX7" fmla="*/ 0 w 1094978"/>
              <a:gd name="connsiteY7" fmla="*/ 232405 h 485161"/>
              <a:gd name="connsiteX0" fmla="*/ 0 w 1044115"/>
              <a:gd name="connsiteY0" fmla="*/ 232405 h 485161"/>
              <a:gd name="connsiteX1" fmla="*/ 597836 w 1044115"/>
              <a:gd name="connsiteY1" fmla="*/ 485161 h 485161"/>
              <a:gd name="connsiteX2" fmla="*/ 384995 w 1044115"/>
              <a:gd name="connsiteY2" fmla="*/ 291097 h 485161"/>
              <a:gd name="connsiteX3" fmla="*/ 1044115 w 1044115"/>
              <a:gd name="connsiteY3" fmla="*/ 297670 h 485161"/>
              <a:gd name="connsiteX4" fmla="*/ 911088 w 1044115"/>
              <a:gd name="connsiteY4" fmla="*/ 176379 h 485161"/>
              <a:gd name="connsiteX5" fmla="*/ 251968 w 1044115"/>
              <a:gd name="connsiteY5" fmla="*/ 169807 h 485161"/>
              <a:gd name="connsiteX6" fmla="*/ 65732 w 1044115"/>
              <a:gd name="connsiteY6" fmla="*/ 0 h 485161"/>
              <a:gd name="connsiteX7" fmla="*/ 0 w 1044115"/>
              <a:gd name="connsiteY7" fmla="*/ 232405 h 485161"/>
              <a:gd name="connsiteX0" fmla="*/ 0 w 1044115"/>
              <a:gd name="connsiteY0" fmla="*/ 200279 h 453035"/>
              <a:gd name="connsiteX1" fmla="*/ 597836 w 1044115"/>
              <a:gd name="connsiteY1" fmla="*/ 453035 h 453035"/>
              <a:gd name="connsiteX2" fmla="*/ 384995 w 1044115"/>
              <a:gd name="connsiteY2" fmla="*/ 258971 h 453035"/>
              <a:gd name="connsiteX3" fmla="*/ 1044115 w 1044115"/>
              <a:gd name="connsiteY3" fmla="*/ 265544 h 453035"/>
              <a:gd name="connsiteX4" fmla="*/ 911088 w 1044115"/>
              <a:gd name="connsiteY4" fmla="*/ 144253 h 453035"/>
              <a:gd name="connsiteX5" fmla="*/ 251968 w 1044115"/>
              <a:gd name="connsiteY5" fmla="*/ 137681 h 453035"/>
              <a:gd name="connsiteX6" fmla="*/ 92936 w 1044115"/>
              <a:gd name="connsiteY6" fmla="*/ 0 h 453035"/>
              <a:gd name="connsiteX7" fmla="*/ 0 w 1044115"/>
              <a:gd name="connsiteY7" fmla="*/ 200279 h 453035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84995 w 1044115"/>
              <a:gd name="connsiteY2" fmla="*/ 25897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889530 w 1044115"/>
              <a:gd name="connsiteY4" fmla="*/ 141641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89530 w 1022556"/>
              <a:gd name="connsiteY4" fmla="*/ 141641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28336 w 1022556"/>
              <a:gd name="connsiteY4" fmla="*/ 144459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961362"/>
              <a:gd name="connsiteY0" fmla="*/ 200279 h 412386"/>
              <a:gd name="connsiteX1" fmla="*/ 545224 w 961362"/>
              <a:gd name="connsiteY1" fmla="*/ 412386 h 412386"/>
              <a:gd name="connsiteX2" fmla="*/ 358987 w 961362"/>
              <a:gd name="connsiteY2" fmla="*/ 242581 h 412386"/>
              <a:gd name="connsiteX3" fmla="*/ 961362 w 961362"/>
              <a:gd name="connsiteY3" fmla="*/ 265749 h 412386"/>
              <a:gd name="connsiteX4" fmla="*/ 828336 w 961362"/>
              <a:gd name="connsiteY4" fmla="*/ 144459 h 412386"/>
              <a:gd name="connsiteX5" fmla="*/ 252566 w 961362"/>
              <a:gd name="connsiteY5" fmla="*/ 145549 h 412386"/>
              <a:gd name="connsiteX6" fmla="*/ 92936 w 961362"/>
              <a:gd name="connsiteY6" fmla="*/ 0 h 412386"/>
              <a:gd name="connsiteX7" fmla="*/ 0 w 961362"/>
              <a:gd name="connsiteY7" fmla="*/ 200279 h 412386"/>
              <a:gd name="connsiteX0" fmla="*/ 0 w 961362"/>
              <a:gd name="connsiteY0" fmla="*/ 175549 h 387656"/>
              <a:gd name="connsiteX1" fmla="*/ 545224 w 961362"/>
              <a:gd name="connsiteY1" fmla="*/ 387656 h 387656"/>
              <a:gd name="connsiteX2" fmla="*/ 358987 w 961362"/>
              <a:gd name="connsiteY2" fmla="*/ 217851 h 387656"/>
              <a:gd name="connsiteX3" fmla="*/ 961362 w 961362"/>
              <a:gd name="connsiteY3" fmla="*/ 241019 h 387656"/>
              <a:gd name="connsiteX4" fmla="*/ 828336 w 961362"/>
              <a:gd name="connsiteY4" fmla="*/ 119729 h 387656"/>
              <a:gd name="connsiteX5" fmla="*/ 252566 w 961362"/>
              <a:gd name="connsiteY5" fmla="*/ 120819 h 387656"/>
              <a:gd name="connsiteX6" fmla="*/ 109210 w 961362"/>
              <a:gd name="connsiteY6" fmla="*/ 0 h 387656"/>
              <a:gd name="connsiteX7" fmla="*/ 0 w 961362"/>
              <a:gd name="connsiteY7" fmla="*/ 175549 h 387656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58987 w 961362"/>
              <a:gd name="connsiteY2" fmla="*/ 217851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42236 w 961362"/>
              <a:gd name="connsiteY5" fmla="*/ 121291 h 363871"/>
              <a:gd name="connsiteX6" fmla="*/ 109210 w 961362"/>
              <a:gd name="connsiteY6" fmla="*/ 0 h 363871"/>
              <a:gd name="connsiteX7" fmla="*/ 0 w 961362"/>
              <a:gd name="connsiteY7" fmla="*/ 175549 h 36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62" h="363871">
                <a:moveTo>
                  <a:pt x="0" y="175549"/>
                </a:moveTo>
                <a:lnTo>
                  <a:pt x="508288" y="363871"/>
                </a:lnTo>
                <a:lnTo>
                  <a:pt x="348657" y="218323"/>
                </a:lnTo>
                <a:lnTo>
                  <a:pt x="961362" y="241019"/>
                </a:lnTo>
                <a:lnTo>
                  <a:pt x="828336" y="119729"/>
                </a:lnTo>
                <a:lnTo>
                  <a:pt x="242236" y="121291"/>
                </a:lnTo>
                <a:lnTo>
                  <a:pt x="109210" y="0"/>
                </a:lnTo>
                <a:lnTo>
                  <a:pt x="0" y="175549"/>
                </a:lnTo>
              </a:path>
            </a:pathLst>
          </a:custGeom>
          <a:solidFill>
            <a:srgbClr val="F2DCDB">
              <a:alpha val="50196"/>
            </a:srgbClr>
          </a:solidFill>
          <a:ln w="28575">
            <a:solidFill>
              <a:srgbClr val="FF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6" name="Přímá spojovací čára 225"/>
          <p:cNvCxnSpPr/>
          <p:nvPr/>
        </p:nvCxnSpPr>
        <p:spPr>
          <a:xfrm flipV="1">
            <a:off x="8830104" y="3358925"/>
            <a:ext cx="0" cy="9001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ovéPole 233"/>
          <p:cNvSpPr txBox="1"/>
          <p:nvPr/>
        </p:nvSpPr>
        <p:spPr>
          <a:xfrm>
            <a:off x="6447143" y="4279519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y</a:t>
            </a:r>
          </a:p>
        </p:txBody>
      </p:sp>
      <p:sp>
        <p:nvSpPr>
          <p:cNvPr id="235" name="TextovéPole 234"/>
          <p:cNvSpPr txBox="1"/>
          <p:nvPr/>
        </p:nvSpPr>
        <p:spPr>
          <a:xfrm>
            <a:off x="8762884" y="2905999"/>
            <a:ext cx="245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z</a:t>
            </a:r>
          </a:p>
        </p:txBody>
      </p:sp>
      <p:sp>
        <p:nvSpPr>
          <p:cNvPr id="236" name="TextovéPole 235"/>
          <p:cNvSpPr txBox="1"/>
          <p:nvPr/>
        </p:nvSpPr>
        <p:spPr>
          <a:xfrm>
            <a:off x="9667618" y="317331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x</a:t>
            </a:r>
          </a:p>
        </p:txBody>
      </p:sp>
      <p:sp>
        <p:nvSpPr>
          <p:cNvPr id="124" name="Obdélník 123"/>
          <p:cNvSpPr/>
          <p:nvPr/>
        </p:nvSpPr>
        <p:spPr>
          <a:xfrm>
            <a:off x="3662995" y="3874778"/>
            <a:ext cx="109820" cy="23351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grpSp>
        <p:nvGrpSpPr>
          <p:cNvPr id="148" name="Skupina 147"/>
          <p:cNvGrpSpPr/>
          <p:nvPr/>
        </p:nvGrpSpPr>
        <p:grpSpPr>
          <a:xfrm>
            <a:off x="3423866" y="3872071"/>
            <a:ext cx="566925" cy="236953"/>
            <a:chOff x="1242640" y="5472055"/>
            <a:chExt cx="566925" cy="236953"/>
          </a:xfrm>
        </p:grpSpPr>
        <p:sp>
          <p:nvSpPr>
            <p:cNvPr id="149" name="Obdélník 148"/>
            <p:cNvSpPr/>
            <p:nvPr/>
          </p:nvSpPr>
          <p:spPr>
            <a:xfrm rot="5400000">
              <a:off x="1407626" y="5307069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50" name="Obdélník 149"/>
            <p:cNvSpPr/>
            <p:nvPr/>
          </p:nvSpPr>
          <p:spPr>
            <a:xfrm>
              <a:off x="1481934" y="5474308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239" name="Skupina 238"/>
          <p:cNvGrpSpPr/>
          <p:nvPr/>
        </p:nvGrpSpPr>
        <p:grpSpPr>
          <a:xfrm>
            <a:off x="3422186" y="3720631"/>
            <a:ext cx="566920" cy="756084"/>
            <a:chOff x="1898186" y="1454854"/>
            <a:chExt cx="566920" cy="756084"/>
          </a:xfrm>
        </p:grpSpPr>
        <p:cxnSp>
          <p:nvCxnSpPr>
            <p:cNvPr id="126" name="Přímá spojovací čára 125"/>
            <p:cNvCxnSpPr/>
            <p:nvPr/>
          </p:nvCxnSpPr>
          <p:spPr>
            <a:xfrm>
              <a:off x="1898186" y="1454854"/>
              <a:ext cx="0" cy="756084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Přímá spojovací čára 126"/>
            <p:cNvCxnSpPr/>
            <p:nvPr/>
          </p:nvCxnSpPr>
          <p:spPr>
            <a:xfrm>
              <a:off x="2465106" y="1454854"/>
              <a:ext cx="0" cy="756084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TextovéPole 146"/>
          <p:cNvSpPr txBox="1"/>
          <p:nvPr/>
        </p:nvSpPr>
        <p:spPr>
          <a:xfrm>
            <a:off x="7577126" y="3418131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r>
              <a:rPr lang="cs-CZ" sz="1400" b="1" i="1" baseline="-25000" dirty="0"/>
              <a:t>j</a:t>
            </a:r>
          </a:p>
        </p:txBody>
      </p:sp>
      <p:grpSp>
        <p:nvGrpSpPr>
          <p:cNvPr id="238" name="Skupina 237"/>
          <p:cNvGrpSpPr/>
          <p:nvPr/>
        </p:nvGrpSpPr>
        <p:grpSpPr>
          <a:xfrm>
            <a:off x="7634207" y="3249009"/>
            <a:ext cx="566920" cy="1375115"/>
            <a:chOff x="5656964" y="800708"/>
            <a:chExt cx="566920" cy="1375115"/>
          </a:xfrm>
        </p:grpSpPr>
        <p:cxnSp>
          <p:nvCxnSpPr>
            <p:cNvPr id="138" name="Přímá spojovací čára 137"/>
            <p:cNvCxnSpPr/>
            <p:nvPr/>
          </p:nvCxnSpPr>
          <p:spPr>
            <a:xfrm>
              <a:off x="5656964" y="800708"/>
              <a:ext cx="0" cy="1375115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Přímá spojovací čára 138"/>
            <p:cNvCxnSpPr/>
            <p:nvPr/>
          </p:nvCxnSpPr>
          <p:spPr>
            <a:xfrm>
              <a:off x="6223884" y="800708"/>
              <a:ext cx="0" cy="1375115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" name="TextovéPole 232"/>
          <p:cNvSpPr txBox="1"/>
          <p:nvPr/>
        </p:nvSpPr>
        <p:spPr>
          <a:xfrm rot="18619128">
            <a:off x="8660552" y="4035057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d</a:t>
            </a:r>
          </a:p>
        </p:txBody>
      </p:sp>
      <p:cxnSp>
        <p:nvCxnSpPr>
          <p:cNvPr id="242" name="Přímá spojovací čára 241"/>
          <p:cNvCxnSpPr/>
          <p:nvPr/>
        </p:nvCxnSpPr>
        <p:spPr>
          <a:xfrm>
            <a:off x="8291503" y="3371299"/>
            <a:ext cx="612068" cy="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Přímá spojovací čára 187"/>
          <p:cNvCxnSpPr/>
          <p:nvPr/>
        </p:nvCxnSpPr>
        <p:spPr>
          <a:xfrm>
            <a:off x="8760296" y="2946650"/>
            <a:ext cx="0" cy="144016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7" name="Skupina 236"/>
          <p:cNvGrpSpPr/>
          <p:nvPr/>
        </p:nvGrpSpPr>
        <p:grpSpPr>
          <a:xfrm>
            <a:off x="6909268" y="3470702"/>
            <a:ext cx="1841443" cy="363696"/>
            <a:chOff x="5044907" y="1022402"/>
            <a:chExt cx="1998560" cy="363696"/>
          </a:xfrm>
        </p:grpSpPr>
        <p:cxnSp>
          <p:nvCxnSpPr>
            <p:cNvPr id="142" name="Přímá spojovací čára 141"/>
            <p:cNvCxnSpPr/>
            <p:nvPr/>
          </p:nvCxnSpPr>
          <p:spPr>
            <a:xfrm rot="5400000">
              <a:off x="6044187" y="23122"/>
              <a:ext cx="0" cy="199856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Přímá spojovací čára 142"/>
            <p:cNvCxnSpPr/>
            <p:nvPr/>
          </p:nvCxnSpPr>
          <p:spPr>
            <a:xfrm rot="5400000">
              <a:off x="6044187" y="386818"/>
              <a:ext cx="0" cy="199856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Kosoúhelník 76"/>
          <p:cNvSpPr/>
          <p:nvPr/>
        </p:nvSpPr>
        <p:spPr>
          <a:xfrm>
            <a:off x="3412110" y="3144335"/>
            <a:ext cx="1221377" cy="722810"/>
          </a:xfrm>
          <a:prstGeom prst="parallelogram">
            <a:avLst>
              <a:gd name="adj" fmla="val 89048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2" name="Šipka dolů 171"/>
          <p:cNvSpPr/>
          <p:nvPr/>
        </p:nvSpPr>
        <p:spPr>
          <a:xfrm>
            <a:off x="3911064" y="2792300"/>
            <a:ext cx="230588" cy="564543"/>
          </a:xfrm>
          <a:prstGeom prst="downArrow">
            <a:avLst/>
          </a:prstGeom>
          <a:solidFill>
            <a:srgbClr val="F2DCDB">
              <a:alpha val="50196"/>
            </a:srgbClr>
          </a:solidFill>
          <a:ln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553E2520-423D-4BC7-93F6-268BB3DE0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2" name="Picture 3">
            <a:extLst>
              <a:ext uri="{FF2B5EF4-FFF2-40B4-BE49-F238E27FC236}">
                <a16:creationId xmlns:a16="http://schemas.microsoft.com/office/drawing/2014/main" id="{D1B96DE8-0170-45FF-BB7A-A3AAA5531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344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829800" y="6356351"/>
            <a:ext cx="381000" cy="365125"/>
          </a:xfrm>
        </p:spPr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72</a:t>
            </a:fld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353961" y="1767714"/>
            <a:ext cx="11375923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72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cs typeface="Arial" charset="0"/>
              </a:rPr>
              <a:t>činitel prostupu tepla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/>
              <a:t>U </a:t>
            </a:r>
            <a:r>
              <a:rPr lang="cs-CZ" sz="1600" dirty="0">
                <a:cs typeface="Arial" charset="0"/>
              </a:rPr>
              <a:t>[W/m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.K] se vypočítá z podílu tepelné propustnosti charakteristického výseku a jeho šířky (2D) nebo plochy (3D).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		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790700" algn="l"/>
                <a:tab pos="2333625" algn="l"/>
                <a:tab pos="2695575" algn="l"/>
              </a:tabLst>
              <a:defRPr/>
            </a:pPr>
            <a:endParaRPr lang="cs-CZ" sz="1600" dirty="0"/>
          </a:p>
          <a:p>
            <a:pPr marL="715963">
              <a:spcBef>
                <a:spcPts val="300"/>
              </a:spcBef>
              <a:spcAft>
                <a:spcPts val="300"/>
              </a:spcAft>
              <a:tabLst>
                <a:tab pos="1255713" algn="l"/>
                <a:tab pos="1708150" algn="l"/>
                <a:tab pos="2060575" algn="l"/>
                <a:tab pos="2695575" algn="l"/>
              </a:tabLst>
              <a:defRPr/>
            </a:pPr>
            <a:r>
              <a:rPr lang="cs-CZ" sz="1600" dirty="0"/>
              <a:t>kde:	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2D 	</a:t>
            </a:r>
            <a:r>
              <a:rPr lang="cs-CZ" sz="1600" dirty="0"/>
              <a:t>je 	</a:t>
            </a:r>
            <a:r>
              <a:rPr lang="cs-CZ" sz="1600" b="1" i="1" dirty="0"/>
              <a:t>lineární tepelná propustnost </a:t>
            </a:r>
            <a:r>
              <a:rPr lang="cs-CZ" sz="1600" dirty="0" err="1"/>
              <a:t>char</a:t>
            </a:r>
            <a:r>
              <a:rPr lang="cs-CZ" sz="1600" dirty="0"/>
              <a:t>.</a:t>
            </a:r>
            <a:r>
              <a:rPr lang="cs-CZ" sz="1600" i="1" dirty="0"/>
              <a:t> </a:t>
            </a:r>
            <a:r>
              <a:rPr lang="cs-CZ" sz="1600" dirty="0"/>
              <a:t>výseku s tepelným mostem </a:t>
            </a:r>
            <a:r>
              <a:rPr lang="cs-CZ" sz="1600" dirty="0">
                <a:cs typeface="Arial" charset="0"/>
              </a:rPr>
              <a:t>[W/m.K]</a:t>
            </a:r>
            <a:r>
              <a:rPr lang="cs-CZ" sz="1600" dirty="0"/>
              <a:t> – pomocí 2D teplotní pole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255713" algn="l"/>
                <a:tab pos="1708150" algn="l"/>
                <a:tab pos="2060575" algn="l"/>
                <a:tab pos="2695575" algn="l"/>
              </a:tabLst>
              <a:defRPr/>
            </a:pPr>
            <a:r>
              <a:rPr lang="cs-CZ" sz="1600" dirty="0"/>
              <a:t>	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 	</a:t>
            </a:r>
            <a:r>
              <a:rPr lang="cs-CZ" sz="1600" dirty="0"/>
              <a:t>je 	</a:t>
            </a:r>
            <a:r>
              <a:rPr lang="cs-CZ" sz="1600" b="1" i="1" dirty="0"/>
              <a:t>bodová tepelná propustnost</a:t>
            </a:r>
            <a:r>
              <a:rPr lang="cs-CZ" sz="1600" dirty="0"/>
              <a:t> </a:t>
            </a:r>
            <a:r>
              <a:rPr lang="cs-CZ" sz="1600" dirty="0" err="1"/>
              <a:t>char</a:t>
            </a:r>
            <a:r>
              <a:rPr lang="cs-CZ" sz="1600" dirty="0"/>
              <a:t>.</a:t>
            </a:r>
            <a:r>
              <a:rPr lang="cs-CZ" sz="1600" i="1" dirty="0"/>
              <a:t> </a:t>
            </a:r>
            <a:r>
              <a:rPr lang="cs-CZ" sz="1600" dirty="0"/>
              <a:t>výseku konstrukce  s tepelným mostem </a:t>
            </a:r>
            <a:r>
              <a:rPr lang="cs-CZ" sz="1600" dirty="0">
                <a:cs typeface="Arial" charset="0"/>
              </a:rPr>
              <a:t>[W/K]</a:t>
            </a:r>
            <a:r>
              <a:rPr lang="cs-CZ" sz="1600" dirty="0"/>
              <a:t> – pomocí 3D teplotní pole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255713" algn="l"/>
                <a:tab pos="1708150" algn="l"/>
                <a:tab pos="2060575" algn="l"/>
                <a:tab pos="2695575" algn="l"/>
              </a:tabLst>
              <a:defRPr/>
            </a:pPr>
            <a:r>
              <a:rPr lang="cs-CZ" sz="1600" dirty="0"/>
              <a:t>	</a:t>
            </a:r>
            <a:r>
              <a:rPr lang="cs-CZ" sz="1600" b="1" i="1" dirty="0"/>
              <a:t>b</a:t>
            </a:r>
            <a:r>
              <a:rPr lang="cs-CZ" sz="1600" dirty="0"/>
              <a:t>	je	</a:t>
            </a:r>
            <a:r>
              <a:rPr lang="cs-CZ" sz="1600" b="1" i="1" dirty="0"/>
              <a:t>šířka</a:t>
            </a:r>
            <a:r>
              <a:rPr lang="cs-CZ" sz="1600" dirty="0"/>
              <a:t> charakteristického výseku konstrukce s lineárním tepelným mostem </a:t>
            </a:r>
            <a:r>
              <a:rPr lang="cs-CZ" sz="1600" dirty="0">
                <a:cs typeface="Arial" charset="0"/>
              </a:rPr>
              <a:t>[m]                        			</a:t>
            </a:r>
            <a:r>
              <a:rPr lang="cs-CZ" sz="1600" b="1" i="1" dirty="0">
                <a:cs typeface="Arial" charset="0"/>
              </a:rPr>
              <a:t>A</a:t>
            </a:r>
            <a:r>
              <a:rPr lang="cs-CZ" sz="1600" b="1" i="1" baseline="-25000" dirty="0">
                <a:cs typeface="Arial" charset="0"/>
              </a:rPr>
              <a:t>j</a:t>
            </a:r>
            <a:r>
              <a:rPr lang="cs-CZ" sz="1600" dirty="0">
                <a:cs typeface="Arial" charset="0"/>
              </a:rPr>
              <a:t>	je 	</a:t>
            </a:r>
            <a:r>
              <a:rPr lang="cs-CZ" sz="1600" b="1" i="1" dirty="0">
                <a:cs typeface="Arial" charset="0"/>
              </a:rPr>
              <a:t>plocha</a:t>
            </a:r>
            <a:r>
              <a:rPr lang="cs-CZ" sz="1600" dirty="0">
                <a:cs typeface="Arial" charset="0"/>
              </a:rPr>
              <a:t> charakteristického výseku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s bodovým tep. mostem</a:t>
            </a:r>
          </a:p>
        </p:txBody>
      </p:sp>
      <p:graphicFrame>
        <p:nvGraphicFramePr>
          <p:cNvPr id="9011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727766"/>
              </p:ext>
            </p:extLst>
          </p:nvPr>
        </p:nvGraphicFramePr>
        <p:xfrm>
          <a:off x="3519488" y="2231716"/>
          <a:ext cx="10033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5" name="Rovnice" r:id="rId3" imgW="1002960" imgH="990360" progId="Equation.3">
                  <p:embed/>
                </p:oleObj>
              </mc:Choice>
              <mc:Fallback>
                <p:oleObj name="Rovnice" r:id="rId3" imgW="1002960" imgH="990360" progId="Equation.3">
                  <p:embed/>
                  <p:pic>
                    <p:nvPicPr>
                      <p:cNvPr id="90113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8" y="2231716"/>
                        <a:ext cx="1003300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0E0E4B7-1088-42C5-9F97-6864F779F3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2" name="Picture 3">
            <a:extLst>
              <a:ext uri="{FF2B5EF4-FFF2-40B4-BE49-F238E27FC236}">
                <a16:creationId xmlns:a16="http://schemas.microsoft.com/office/drawing/2014/main" id="{D2C44B3A-203F-480C-B550-C6DCB98D04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37024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73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1881189" y="1765729"/>
            <a:ext cx="842962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dirty="0">
                <a:cs typeface="Arial" charset="0"/>
              </a:rPr>
              <a:t>Metoda charakteristických tepelných mostů</a:t>
            </a:r>
            <a:endParaRPr lang="cs-CZ" sz="800" u="sng" dirty="0">
              <a:cs typeface="Arial" charset="0"/>
            </a:endParaRPr>
          </a:p>
        </p:txBody>
      </p:sp>
      <p:grpSp>
        <p:nvGrpSpPr>
          <p:cNvPr id="13" name="Skupina 41"/>
          <p:cNvGrpSpPr/>
          <p:nvPr/>
        </p:nvGrpSpPr>
        <p:grpSpPr>
          <a:xfrm>
            <a:off x="2456847" y="2389579"/>
            <a:ext cx="1969467" cy="2907171"/>
            <a:chOff x="5229736" y="549610"/>
            <a:chExt cx="2883920" cy="4344000"/>
          </a:xfrm>
        </p:grpSpPr>
        <p:sp>
          <p:nvSpPr>
            <p:cNvPr id="23" name="Krychle 22"/>
            <p:cNvSpPr/>
            <p:nvPr/>
          </p:nvSpPr>
          <p:spPr>
            <a:xfrm>
              <a:off x="5229736" y="549610"/>
              <a:ext cx="2880925" cy="4344000"/>
            </a:xfrm>
            <a:prstGeom prst="cube">
              <a:avLst>
                <a:gd name="adj" fmla="val 80015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Volný tvar 25"/>
            <p:cNvSpPr/>
            <p:nvPr/>
          </p:nvSpPr>
          <p:spPr>
            <a:xfrm>
              <a:off x="5280550" y="577201"/>
              <a:ext cx="2266062" cy="4244010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9375" h="2563975">
                  <a:moveTo>
                    <a:pt x="0" y="2563975"/>
                  </a:moveTo>
                  <a:lnTo>
                    <a:pt x="1397396" y="1195133"/>
                  </a:lnTo>
                  <a:cubicBezTo>
                    <a:pt x="1399375" y="545949"/>
                    <a:pt x="1395862" y="649184"/>
                    <a:pt x="1397841" y="0"/>
                  </a:cubicBezTo>
                </a:path>
              </a:pathLst>
            </a:cu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7" name="Přímá spojovací čára 26"/>
            <p:cNvCxnSpPr/>
            <p:nvPr/>
          </p:nvCxnSpPr>
          <p:spPr>
            <a:xfrm>
              <a:off x="7534610" y="2554100"/>
              <a:ext cx="579046" cy="186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Volný tvar 27"/>
            <p:cNvSpPr/>
            <p:nvPr/>
          </p:nvSpPr>
          <p:spPr>
            <a:xfrm>
              <a:off x="6502912" y="2124155"/>
              <a:ext cx="67770" cy="2046678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818" h="2054386">
                  <a:moveTo>
                    <a:pt x="0" y="2054386"/>
                  </a:moveTo>
                  <a:lnTo>
                    <a:pt x="0" y="71207"/>
                  </a:lnTo>
                  <a:lnTo>
                    <a:pt x="207818" y="0"/>
                  </a:lnTo>
                  <a:lnTo>
                    <a:pt x="207818" y="1986175"/>
                  </a:lnTo>
                  <a:lnTo>
                    <a:pt x="0" y="2054386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9" name="Volný tvar 28"/>
            <p:cNvSpPr/>
            <p:nvPr/>
          </p:nvSpPr>
          <p:spPr>
            <a:xfrm>
              <a:off x="5929266" y="2123552"/>
              <a:ext cx="638211" cy="72009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Obdélník 29"/>
            <p:cNvSpPr/>
            <p:nvPr/>
          </p:nvSpPr>
          <p:spPr>
            <a:xfrm>
              <a:off x="5916536" y="2200348"/>
              <a:ext cx="580711" cy="1980966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80" name="TextovéPole 79"/>
          <p:cNvSpPr txBox="1"/>
          <p:nvPr/>
        </p:nvSpPr>
        <p:spPr>
          <a:xfrm>
            <a:off x="3048001" y="4987640"/>
            <a:ext cx="2401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lineární TM = 2D teplotní pole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7496175" y="4978115"/>
            <a:ext cx="2381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bodový TM = 3D teplotní pole</a:t>
            </a:r>
          </a:p>
        </p:txBody>
      </p:sp>
      <p:grpSp>
        <p:nvGrpSpPr>
          <p:cNvPr id="36" name="Skupina 157"/>
          <p:cNvGrpSpPr/>
          <p:nvPr/>
        </p:nvGrpSpPr>
        <p:grpSpPr>
          <a:xfrm>
            <a:off x="6847872" y="2389579"/>
            <a:ext cx="1969467" cy="2907171"/>
            <a:chOff x="5323871" y="564239"/>
            <a:chExt cx="1969467" cy="2907171"/>
          </a:xfrm>
        </p:grpSpPr>
        <p:sp>
          <p:nvSpPr>
            <p:cNvPr id="57" name="Krychle 56"/>
            <p:cNvSpPr/>
            <p:nvPr/>
          </p:nvSpPr>
          <p:spPr>
            <a:xfrm>
              <a:off x="5323871" y="564239"/>
              <a:ext cx="1967422" cy="2907171"/>
            </a:xfrm>
            <a:prstGeom prst="cube">
              <a:avLst>
                <a:gd name="adj" fmla="val 80015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0" name="Volný tvar 59"/>
            <p:cNvSpPr/>
            <p:nvPr/>
          </p:nvSpPr>
          <p:spPr>
            <a:xfrm>
              <a:off x="5358573" y="582704"/>
              <a:ext cx="1547524" cy="284025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9375" h="2563975">
                  <a:moveTo>
                    <a:pt x="0" y="2563975"/>
                  </a:moveTo>
                  <a:lnTo>
                    <a:pt x="1397396" y="1195133"/>
                  </a:lnTo>
                  <a:cubicBezTo>
                    <a:pt x="1399375" y="545949"/>
                    <a:pt x="1395862" y="649184"/>
                    <a:pt x="1397841" y="0"/>
                  </a:cubicBezTo>
                </a:path>
              </a:pathLst>
            </a:cu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61" name="Přímá spojovací čára 60"/>
            <p:cNvCxnSpPr/>
            <p:nvPr/>
          </p:nvCxnSpPr>
          <p:spPr>
            <a:xfrm>
              <a:off x="6897900" y="1905720"/>
              <a:ext cx="395438" cy="124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Volný tvar 69"/>
            <p:cNvSpPr/>
            <p:nvPr/>
          </p:nvSpPr>
          <p:spPr>
            <a:xfrm>
              <a:off x="5804135" y="2062781"/>
              <a:ext cx="435843" cy="48191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771896 w 771896"/>
                <a:gd name="connsiteY0" fmla="*/ 1977242 h 1977242"/>
                <a:gd name="connsiteX1" fmla="*/ 564078 w 771896"/>
                <a:gd name="connsiteY1" fmla="*/ 213756 h 1977242"/>
                <a:gd name="connsiteX2" fmla="*/ 0 w 771896"/>
                <a:gd name="connsiteY2" fmla="*/ 213756 h 1977242"/>
                <a:gd name="connsiteX3" fmla="*/ 219693 w 771896"/>
                <a:gd name="connsiteY3" fmla="*/ 0 h 1977242"/>
                <a:gd name="connsiteX4" fmla="*/ 771896 w 771896"/>
                <a:gd name="connsiteY4" fmla="*/ 0 h 1977242"/>
                <a:gd name="connsiteX5" fmla="*/ 771896 w 771896"/>
                <a:gd name="connsiteY5" fmla="*/ 1977242 h 1977242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219693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111461 w 771896"/>
                <a:gd name="connsiteY3" fmla="*/ 0 h 213756"/>
                <a:gd name="connsiteX4" fmla="*/ 771896 w 771896"/>
                <a:gd name="connsiteY4" fmla="*/ 0 h 213756"/>
                <a:gd name="connsiteX0" fmla="*/ 771896 w 771896"/>
                <a:gd name="connsiteY0" fmla="*/ 0 h 213756"/>
                <a:gd name="connsiteX1" fmla="*/ 564078 w 771896"/>
                <a:gd name="connsiteY1" fmla="*/ 213756 h 213756"/>
                <a:gd name="connsiteX2" fmla="*/ 0 w 771896"/>
                <a:gd name="connsiteY2" fmla="*/ 213756 h 213756"/>
                <a:gd name="connsiteX3" fmla="*/ 78267 w 771896"/>
                <a:gd name="connsiteY3" fmla="*/ 38039 h 213756"/>
                <a:gd name="connsiteX4" fmla="*/ 771896 w 771896"/>
                <a:gd name="connsiteY4" fmla="*/ 0 h 213756"/>
                <a:gd name="connsiteX0" fmla="*/ 618262 w 618262"/>
                <a:gd name="connsiteY0" fmla="*/ 0 h 175717"/>
                <a:gd name="connsiteX1" fmla="*/ 564078 w 618262"/>
                <a:gd name="connsiteY1" fmla="*/ 175717 h 175717"/>
                <a:gd name="connsiteX2" fmla="*/ 0 w 618262"/>
                <a:gd name="connsiteY2" fmla="*/ 175717 h 175717"/>
                <a:gd name="connsiteX3" fmla="*/ 78267 w 618262"/>
                <a:gd name="connsiteY3" fmla="*/ 0 h 175717"/>
                <a:gd name="connsiteX4" fmla="*/ 618262 w 618262"/>
                <a:gd name="connsiteY4" fmla="*/ 0 h 175717"/>
                <a:gd name="connsiteX0" fmla="*/ 654262 w 654262"/>
                <a:gd name="connsiteY0" fmla="*/ 0 h 175719"/>
                <a:gd name="connsiteX1" fmla="*/ 564078 w 654262"/>
                <a:gd name="connsiteY1" fmla="*/ 175719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54262 w 654262"/>
                <a:gd name="connsiteY0" fmla="*/ 0 h 175719"/>
                <a:gd name="connsiteX1" fmla="*/ 582263 w 654262"/>
                <a:gd name="connsiteY1" fmla="*/ 174743 h 175719"/>
                <a:gd name="connsiteX2" fmla="*/ 0 w 654262"/>
                <a:gd name="connsiteY2" fmla="*/ 175719 h 175719"/>
                <a:gd name="connsiteX3" fmla="*/ 78267 w 654262"/>
                <a:gd name="connsiteY3" fmla="*/ 2 h 175719"/>
                <a:gd name="connsiteX4" fmla="*/ 654262 w 654262"/>
                <a:gd name="connsiteY4" fmla="*/ 0 h 175719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107999 w 683994"/>
                <a:gd name="connsiteY3" fmla="*/ 2 h 174743"/>
                <a:gd name="connsiteX4" fmla="*/ 683994 w 683994"/>
                <a:gd name="connsiteY4" fmla="*/ 0 h 174743"/>
                <a:gd name="connsiteX0" fmla="*/ 683994 w 683994"/>
                <a:gd name="connsiteY0" fmla="*/ 0 h 174743"/>
                <a:gd name="connsiteX1" fmla="*/ 611995 w 683994"/>
                <a:gd name="connsiteY1" fmla="*/ 174743 h 174743"/>
                <a:gd name="connsiteX2" fmla="*/ 0 w 683994"/>
                <a:gd name="connsiteY2" fmla="*/ 174743 h 174743"/>
                <a:gd name="connsiteX3" fmla="*/ 71999 w 683994"/>
                <a:gd name="connsiteY3" fmla="*/ 2 h 174743"/>
                <a:gd name="connsiteX4" fmla="*/ 683994 w 683994"/>
                <a:gd name="connsiteY4" fmla="*/ 0 h 174743"/>
                <a:gd name="connsiteX0" fmla="*/ 702622 w 702622"/>
                <a:gd name="connsiteY0" fmla="*/ 0 h 174743"/>
                <a:gd name="connsiteX1" fmla="*/ 630623 w 702622"/>
                <a:gd name="connsiteY1" fmla="*/ 174743 h 174743"/>
                <a:gd name="connsiteX2" fmla="*/ 0 w 702622"/>
                <a:gd name="connsiteY2" fmla="*/ 174743 h 174743"/>
                <a:gd name="connsiteX3" fmla="*/ 90627 w 702622"/>
                <a:gd name="connsiteY3" fmla="*/ 2 h 174743"/>
                <a:gd name="connsiteX4" fmla="*/ 702622 w 702622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90627 w 713266"/>
                <a:gd name="connsiteY3" fmla="*/ 2 h 174743"/>
                <a:gd name="connsiteX4" fmla="*/ 713266 w 713266"/>
                <a:gd name="connsiteY4" fmla="*/ 0 h 174743"/>
                <a:gd name="connsiteX0" fmla="*/ 713266 w 713266"/>
                <a:gd name="connsiteY0" fmla="*/ 0 h 174743"/>
                <a:gd name="connsiteX1" fmla="*/ 630623 w 713266"/>
                <a:gd name="connsiteY1" fmla="*/ 174743 h 174743"/>
                <a:gd name="connsiteX2" fmla="*/ 0 w 713266"/>
                <a:gd name="connsiteY2" fmla="*/ 174743 h 174743"/>
                <a:gd name="connsiteX3" fmla="*/ 82643 w 713266"/>
                <a:gd name="connsiteY3" fmla="*/ 2 h 174743"/>
                <a:gd name="connsiteX4" fmla="*/ 713266 w 713266"/>
                <a:gd name="connsiteY4" fmla="*/ 0 h 17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3266" h="174743">
                  <a:moveTo>
                    <a:pt x="713266" y="0"/>
                  </a:moveTo>
                  <a:lnTo>
                    <a:pt x="630623" y="174743"/>
                  </a:lnTo>
                  <a:lnTo>
                    <a:pt x="0" y="174743"/>
                  </a:lnTo>
                  <a:lnTo>
                    <a:pt x="82643" y="2"/>
                  </a:lnTo>
                  <a:lnTo>
                    <a:pt x="713266" y="0"/>
                  </a:lnTo>
                  <a:close/>
                </a:path>
              </a:pathLst>
            </a:custGeom>
            <a:solidFill>
              <a:srgbClr val="996600">
                <a:alpha val="50196"/>
              </a:srgbClr>
            </a:solidFill>
            <a:ln w="12700">
              <a:solidFill>
                <a:srgbClr val="605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1" name="Obdélník 70"/>
            <p:cNvSpPr/>
            <p:nvPr/>
          </p:nvSpPr>
          <p:spPr>
            <a:xfrm>
              <a:off x="5798061" y="2119258"/>
              <a:ext cx="396575" cy="111137"/>
            </a:xfrm>
            <a:prstGeom prst="rect">
              <a:avLst/>
            </a:prstGeom>
            <a:solidFill>
              <a:srgbClr val="996600">
                <a:alpha val="30196"/>
              </a:srgbClr>
            </a:solidFill>
            <a:ln w="12700">
              <a:solidFill>
                <a:srgbClr val="4A452A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2" name="Volný tvar 71"/>
            <p:cNvSpPr/>
            <p:nvPr/>
          </p:nvSpPr>
          <p:spPr>
            <a:xfrm>
              <a:off x="6193885" y="2062588"/>
              <a:ext cx="45719" cy="163054"/>
            </a:xfrm>
            <a:custGeom>
              <a:avLst/>
              <a:gdLst>
                <a:gd name="connsiteX0" fmla="*/ 564078 w 771896"/>
                <a:gd name="connsiteY0" fmla="*/ 2196935 h 2196935"/>
                <a:gd name="connsiteX1" fmla="*/ 564078 w 771896"/>
                <a:gd name="connsiteY1" fmla="*/ 213756 h 2196935"/>
                <a:gd name="connsiteX2" fmla="*/ 0 w 771896"/>
                <a:gd name="connsiteY2" fmla="*/ 213756 h 2196935"/>
                <a:gd name="connsiteX3" fmla="*/ 219693 w 771896"/>
                <a:gd name="connsiteY3" fmla="*/ 0 h 2196935"/>
                <a:gd name="connsiteX4" fmla="*/ 771896 w 771896"/>
                <a:gd name="connsiteY4" fmla="*/ 0 h 2196935"/>
                <a:gd name="connsiteX5" fmla="*/ 771896 w 771896"/>
                <a:gd name="connsiteY5" fmla="*/ 1977242 h 2196935"/>
                <a:gd name="connsiteX6" fmla="*/ 564078 w 771896"/>
                <a:gd name="connsiteY6" fmla="*/ 2196935 h 2196935"/>
                <a:gd name="connsiteX0" fmla="*/ 344385 w 552203"/>
                <a:gd name="connsiteY0" fmla="*/ 2196935 h 2196935"/>
                <a:gd name="connsiteX1" fmla="*/ 344385 w 552203"/>
                <a:gd name="connsiteY1" fmla="*/ 213756 h 2196935"/>
                <a:gd name="connsiteX2" fmla="*/ 0 w 552203"/>
                <a:gd name="connsiteY2" fmla="*/ 0 h 2196935"/>
                <a:gd name="connsiteX3" fmla="*/ 552203 w 552203"/>
                <a:gd name="connsiteY3" fmla="*/ 0 h 2196935"/>
                <a:gd name="connsiteX4" fmla="*/ 552203 w 552203"/>
                <a:gd name="connsiteY4" fmla="*/ 1977242 h 2196935"/>
                <a:gd name="connsiteX5" fmla="*/ 344385 w 552203"/>
                <a:gd name="connsiteY5" fmla="*/ 2196935 h 2196935"/>
                <a:gd name="connsiteX0" fmla="*/ 0 w 207818"/>
                <a:gd name="connsiteY0" fmla="*/ 2196935 h 2196935"/>
                <a:gd name="connsiteX1" fmla="*/ 0 w 207818"/>
                <a:gd name="connsiteY1" fmla="*/ 213756 h 2196935"/>
                <a:gd name="connsiteX2" fmla="*/ 207818 w 207818"/>
                <a:gd name="connsiteY2" fmla="*/ 0 h 2196935"/>
                <a:gd name="connsiteX3" fmla="*/ 207818 w 207818"/>
                <a:gd name="connsiteY3" fmla="*/ 1977242 h 2196935"/>
                <a:gd name="connsiteX4" fmla="*/ 0 w 207818"/>
                <a:gd name="connsiteY4" fmla="*/ 2196935 h 2196935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834693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71207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0 w 207818"/>
                <a:gd name="connsiteY0" fmla="*/ 2054386 h 2054386"/>
                <a:gd name="connsiteX1" fmla="*/ 0 w 207818"/>
                <a:gd name="connsiteY1" fmla="*/ 967186 h 2054386"/>
                <a:gd name="connsiteX2" fmla="*/ 207818 w 207818"/>
                <a:gd name="connsiteY2" fmla="*/ 0 h 2054386"/>
                <a:gd name="connsiteX3" fmla="*/ 207818 w 207818"/>
                <a:gd name="connsiteY3" fmla="*/ 1986175 h 2054386"/>
                <a:gd name="connsiteX4" fmla="*/ 0 w 207818"/>
                <a:gd name="connsiteY4" fmla="*/ 2054386 h 2054386"/>
                <a:gd name="connsiteX0" fmla="*/ 23529 w 231347"/>
                <a:gd name="connsiteY0" fmla="*/ 2054386 h 2054386"/>
                <a:gd name="connsiteX1" fmla="*/ 0 w 231347"/>
                <a:gd name="connsiteY1" fmla="*/ 967186 h 2054386"/>
                <a:gd name="connsiteX2" fmla="*/ 231347 w 231347"/>
                <a:gd name="connsiteY2" fmla="*/ 0 h 2054386"/>
                <a:gd name="connsiteX3" fmla="*/ 231347 w 231347"/>
                <a:gd name="connsiteY3" fmla="*/ 1986175 h 2054386"/>
                <a:gd name="connsiteX4" fmla="*/ 23529 w 231347"/>
                <a:gd name="connsiteY4" fmla="*/ 2054386 h 2054386"/>
                <a:gd name="connsiteX0" fmla="*/ 0 w 282474"/>
                <a:gd name="connsiteY0" fmla="*/ 1234491 h 1986175"/>
                <a:gd name="connsiteX1" fmla="*/ 51127 w 282474"/>
                <a:gd name="connsiteY1" fmla="*/ 9671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282474"/>
                <a:gd name="connsiteY0" fmla="*/ 1234491 h 1986175"/>
                <a:gd name="connsiteX1" fmla="*/ 0 w 282474"/>
                <a:gd name="connsiteY1" fmla="*/ 964486 h 1986175"/>
                <a:gd name="connsiteX2" fmla="*/ 282474 w 282474"/>
                <a:gd name="connsiteY2" fmla="*/ 0 h 1986175"/>
                <a:gd name="connsiteX3" fmla="*/ 282474 w 282474"/>
                <a:gd name="connsiteY3" fmla="*/ 1986175 h 1986175"/>
                <a:gd name="connsiteX4" fmla="*/ 0 w 282474"/>
                <a:gd name="connsiteY4" fmla="*/ 1234491 h 1986175"/>
                <a:gd name="connsiteX0" fmla="*/ 0 w 323341"/>
                <a:gd name="connsiteY0" fmla="*/ 378007 h 1129691"/>
                <a:gd name="connsiteX1" fmla="*/ 0 w 323341"/>
                <a:gd name="connsiteY1" fmla="*/ 108002 h 1129691"/>
                <a:gd name="connsiteX2" fmla="*/ 323341 w 323341"/>
                <a:gd name="connsiteY2" fmla="*/ 0 h 1129691"/>
                <a:gd name="connsiteX3" fmla="*/ 282474 w 323341"/>
                <a:gd name="connsiteY3" fmla="*/ 1129691 h 1129691"/>
                <a:gd name="connsiteX4" fmla="*/ 0 w 323341"/>
                <a:gd name="connsiteY4" fmla="*/ 378007 h 1129691"/>
                <a:gd name="connsiteX0" fmla="*/ 0 w 323341"/>
                <a:gd name="connsiteY0" fmla="*/ 378007 h 378008"/>
                <a:gd name="connsiteX1" fmla="*/ 0 w 323341"/>
                <a:gd name="connsiteY1" fmla="*/ 108002 h 378008"/>
                <a:gd name="connsiteX2" fmla="*/ 323341 w 323341"/>
                <a:gd name="connsiteY2" fmla="*/ 0 h 378008"/>
                <a:gd name="connsiteX3" fmla="*/ 323337 w 323341"/>
                <a:gd name="connsiteY3" fmla="*/ 324005 h 378008"/>
                <a:gd name="connsiteX4" fmla="*/ 0 w 323341"/>
                <a:gd name="connsiteY4" fmla="*/ 378007 h 378008"/>
                <a:gd name="connsiteX0" fmla="*/ 0 w 323341"/>
                <a:gd name="connsiteY0" fmla="*/ 378007 h 378007"/>
                <a:gd name="connsiteX1" fmla="*/ 0 w 323341"/>
                <a:gd name="connsiteY1" fmla="*/ 108002 h 378007"/>
                <a:gd name="connsiteX2" fmla="*/ 323341 w 323341"/>
                <a:gd name="connsiteY2" fmla="*/ 0 h 378007"/>
                <a:gd name="connsiteX3" fmla="*/ 323337 w 323341"/>
                <a:gd name="connsiteY3" fmla="*/ 270004 h 378007"/>
                <a:gd name="connsiteX4" fmla="*/ 0 w 323341"/>
                <a:gd name="connsiteY4" fmla="*/ 378007 h 3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341" h="378007">
                  <a:moveTo>
                    <a:pt x="0" y="378007"/>
                  </a:moveTo>
                  <a:lnTo>
                    <a:pt x="0" y="108002"/>
                  </a:lnTo>
                  <a:lnTo>
                    <a:pt x="323341" y="0"/>
                  </a:lnTo>
                  <a:cubicBezTo>
                    <a:pt x="323340" y="108002"/>
                    <a:pt x="323338" y="162002"/>
                    <a:pt x="323337" y="270004"/>
                  </a:cubicBezTo>
                  <a:lnTo>
                    <a:pt x="0" y="378007"/>
                  </a:lnTo>
                  <a:close/>
                </a:path>
              </a:pathLst>
            </a:custGeom>
            <a:solidFill>
              <a:srgbClr val="7A5100"/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9" name="Volný tvar 68"/>
            <p:cNvSpPr/>
            <p:nvPr/>
          </p:nvSpPr>
          <p:spPr>
            <a:xfrm>
              <a:off x="5740562" y="1093753"/>
              <a:ext cx="1545335" cy="1516340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1397396"/>
                <a:gd name="connsiteY0" fmla="*/ 1368842 h 1368842"/>
                <a:gd name="connsiteX1" fmla="*/ 1397396 w 1397396"/>
                <a:gd name="connsiteY1" fmla="*/ 0 h 1368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97396" h="1368842">
                  <a:moveTo>
                    <a:pt x="0" y="1368842"/>
                  </a:moveTo>
                  <a:lnTo>
                    <a:pt x="1397396" y="0"/>
                  </a:ln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7" name="Volný tvar 76"/>
            <p:cNvSpPr/>
            <p:nvPr/>
          </p:nvSpPr>
          <p:spPr>
            <a:xfrm>
              <a:off x="6215566" y="1642356"/>
              <a:ext cx="3885" cy="132391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1534 w 3513"/>
                <a:gd name="connsiteY0" fmla="*/ 1195133 h 1195133"/>
                <a:gd name="connsiteX1" fmla="*/ 1979 w 3513"/>
                <a:gd name="connsiteY1" fmla="*/ 0 h 11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13" h="1195133">
                  <a:moveTo>
                    <a:pt x="1534" y="1195133"/>
                  </a:moveTo>
                  <a:cubicBezTo>
                    <a:pt x="3513" y="545949"/>
                    <a:pt x="0" y="649184"/>
                    <a:pt x="1979" y="0"/>
                  </a:cubicBezTo>
                </a:path>
              </a:pathLst>
            </a:cu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2" name="Volný tvar 81"/>
            <p:cNvSpPr/>
            <p:nvPr/>
          </p:nvSpPr>
          <p:spPr>
            <a:xfrm>
              <a:off x="5719944" y="2139904"/>
              <a:ext cx="3885" cy="1323914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1534 w 3513"/>
                <a:gd name="connsiteY0" fmla="*/ 1195133 h 1195133"/>
                <a:gd name="connsiteX1" fmla="*/ 1979 w 3513"/>
                <a:gd name="connsiteY1" fmla="*/ 0 h 119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13" h="1195133">
                  <a:moveTo>
                    <a:pt x="1534" y="1195133"/>
                  </a:moveTo>
                  <a:cubicBezTo>
                    <a:pt x="3513" y="545949"/>
                    <a:pt x="0" y="649184"/>
                    <a:pt x="1979" y="0"/>
                  </a:cubicBezTo>
                </a:path>
              </a:pathLst>
            </a:custGeom>
            <a:ln w="28575">
              <a:solidFill>
                <a:srgbClr val="558ED5">
                  <a:alpha val="69804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76" name="Volný tvar 175"/>
          <p:cNvSpPr/>
          <p:nvPr/>
        </p:nvSpPr>
        <p:spPr>
          <a:xfrm>
            <a:off x="3719991" y="4111858"/>
            <a:ext cx="1224136" cy="432048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4136" h="432048">
                <a:moveTo>
                  <a:pt x="0" y="216024"/>
                </a:moveTo>
                <a:lnTo>
                  <a:pt x="72008" y="432048"/>
                </a:lnTo>
                <a:lnTo>
                  <a:pt x="216024" y="288032"/>
                </a:lnTo>
                <a:lnTo>
                  <a:pt x="1080120" y="288032"/>
                </a:lnTo>
                <a:lnTo>
                  <a:pt x="1224136" y="144016"/>
                </a:lnTo>
                <a:lnTo>
                  <a:pt x="360040" y="144016"/>
                </a:lnTo>
                <a:lnTo>
                  <a:pt x="504056" y="0"/>
                </a:lnTo>
                <a:lnTo>
                  <a:pt x="0" y="216024"/>
                </a:lnTo>
              </a:path>
            </a:pathLst>
          </a:custGeom>
          <a:solidFill>
            <a:srgbClr val="F2DCDB">
              <a:alpha val="69804"/>
            </a:srgbClr>
          </a:solidFill>
          <a:ln w="28575">
            <a:solidFill>
              <a:srgbClr val="FF0000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8" name="Volný tvar 177"/>
          <p:cNvSpPr/>
          <p:nvPr/>
        </p:nvSpPr>
        <p:spPr>
          <a:xfrm>
            <a:off x="8036443" y="4153371"/>
            <a:ext cx="1224136" cy="432048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4136" h="432048">
                <a:moveTo>
                  <a:pt x="0" y="216024"/>
                </a:moveTo>
                <a:lnTo>
                  <a:pt x="72008" y="432048"/>
                </a:lnTo>
                <a:lnTo>
                  <a:pt x="216024" y="288032"/>
                </a:lnTo>
                <a:lnTo>
                  <a:pt x="1080120" y="288032"/>
                </a:lnTo>
                <a:lnTo>
                  <a:pt x="1224136" y="144016"/>
                </a:lnTo>
                <a:lnTo>
                  <a:pt x="360040" y="144016"/>
                </a:lnTo>
                <a:lnTo>
                  <a:pt x="504056" y="0"/>
                </a:lnTo>
                <a:lnTo>
                  <a:pt x="0" y="216024"/>
                </a:lnTo>
              </a:path>
            </a:pathLst>
          </a:custGeom>
          <a:solidFill>
            <a:srgbClr val="F2DCDB">
              <a:alpha val="69804"/>
            </a:srgbClr>
          </a:solidFill>
          <a:ln w="28575">
            <a:solidFill>
              <a:srgbClr val="FF0000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38" name="Skupina 123"/>
          <p:cNvGrpSpPr/>
          <p:nvPr/>
        </p:nvGrpSpPr>
        <p:grpSpPr>
          <a:xfrm>
            <a:off x="4373562" y="2660706"/>
            <a:ext cx="1413202" cy="1422531"/>
            <a:chOff x="116238" y="436535"/>
            <a:chExt cx="1413202" cy="1422531"/>
          </a:xfrm>
        </p:grpSpPr>
        <p:sp>
          <p:nvSpPr>
            <p:cNvPr id="117" name="Volný tvar 116"/>
            <p:cNvSpPr/>
            <p:nvPr/>
          </p:nvSpPr>
          <p:spPr>
            <a:xfrm>
              <a:off x="230043" y="552170"/>
              <a:ext cx="512851" cy="1306896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804615"/>
                <a:gd name="connsiteY0" fmla="*/ 1981089 h 1981089"/>
                <a:gd name="connsiteX1" fmla="*/ 802636 w 804615"/>
                <a:gd name="connsiteY1" fmla="*/ 1195133 h 1981089"/>
                <a:gd name="connsiteX2" fmla="*/ 803081 w 804615"/>
                <a:gd name="connsiteY2" fmla="*/ 0 h 1981089"/>
                <a:gd name="connsiteX0" fmla="*/ 0 w 804615"/>
                <a:gd name="connsiteY0" fmla="*/ 1656911 h 1656911"/>
                <a:gd name="connsiteX1" fmla="*/ 802636 w 804615"/>
                <a:gd name="connsiteY1" fmla="*/ 870955 h 1656911"/>
                <a:gd name="connsiteX2" fmla="*/ 803081 w 804615"/>
                <a:gd name="connsiteY2" fmla="*/ 0 h 1656911"/>
                <a:gd name="connsiteX0" fmla="*/ 0 w 425761"/>
                <a:gd name="connsiteY0" fmla="*/ 1281705 h 1281705"/>
                <a:gd name="connsiteX1" fmla="*/ 423782 w 425761"/>
                <a:gd name="connsiteY1" fmla="*/ 870955 h 1281705"/>
                <a:gd name="connsiteX2" fmla="*/ 424227 w 425761"/>
                <a:gd name="connsiteY2" fmla="*/ 0 h 1281705"/>
                <a:gd name="connsiteX0" fmla="*/ 103924 w 529685"/>
                <a:gd name="connsiteY0" fmla="*/ 1281705 h 1382974"/>
                <a:gd name="connsiteX1" fmla="*/ 0 w 529685"/>
                <a:gd name="connsiteY1" fmla="*/ 1382974 h 1382974"/>
                <a:gd name="connsiteX2" fmla="*/ 527706 w 529685"/>
                <a:gd name="connsiteY2" fmla="*/ 870955 h 1382974"/>
                <a:gd name="connsiteX3" fmla="*/ 528151 w 529685"/>
                <a:gd name="connsiteY3" fmla="*/ 0 h 1382974"/>
                <a:gd name="connsiteX0" fmla="*/ 103924 w 529685"/>
                <a:gd name="connsiteY0" fmla="*/ 1230677 h 1331946"/>
                <a:gd name="connsiteX1" fmla="*/ 0 w 529685"/>
                <a:gd name="connsiteY1" fmla="*/ 1331946 h 1331946"/>
                <a:gd name="connsiteX2" fmla="*/ 527706 w 529685"/>
                <a:gd name="connsiteY2" fmla="*/ 819927 h 1331946"/>
                <a:gd name="connsiteX3" fmla="*/ 528151 w 529685"/>
                <a:gd name="connsiteY3" fmla="*/ 0 h 1331946"/>
                <a:gd name="connsiteX0" fmla="*/ 103924 w 529685"/>
                <a:gd name="connsiteY0" fmla="*/ 1173646 h 1274915"/>
                <a:gd name="connsiteX1" fmla="*/ 0 w 529685"/>
                <a:gd name="connsiteY1" fmla="*/ 1274915 h 1274915"/>
                <a:gd name="connsiteX2" fmla="*/ 527706 w 529685"/>
                <a:gd name="connsiteY2" fmla="*/ 762896 h 1274915"/>
                <a:gd name="connsiteX3" fmla="*/ 528151 w 529685"/>
                <a:gd name="connsiteY3" fmla="*/ 0 h 1274915"/>
                <a:gd name="connsiteX0" fmla="*/ 103924 w 529685"/>
                <a:gd name="connsiteY0" fmla="*/ 1142788 h 1244057"/>
                <a:gd name="connsiteX1" fmla="*/ 0 w 529685"/>
                <a:gd name="connsiteY1" fmla="*/ 1244057 h 1244057"/>
                <a:gd name="connsiteX2" fmla="*/ 527706 w 529685"/>
                <a:gd name="connsiteY2" fmla="*/ 732038 h 1244057"/>
                <a:gd name="connsiteX3" fmla="*/ 525576 w 529685"/>
                <a:gd name="connsiteY3" fmla="*/ 0 h 1244057"/>
                <a:gd name="connsiteX0" fmla="*/ 103924 w 529685"/>
                <a:gd name="connsiteY0" fmla="*/ 1145360 h 1246629"/>
                <a:gd name="connsiteX1" fmla="*/ 0 w 529685"/>
                <a:gd name="connsiteY1" fmla="*/ 1246629 h 1246629"/>
                <a:gd name="connsiteX2" fmla="*/ 527706 w 529685"/>
                <a:gd name="connsiteY2" fmla="*/ 734610 h 1246629"/>
                <a:gd name="connsiteX3" fmla="*/ 528152 w 529685"/>
                <a:gd name="connsiteY3" fmla="*/ 0 h 1246629"/>
                <a:gd name="connsiteX0" fmla="*/ 103924 w 530728"/>
                <a:gd name="connsiteY0" fmla="*/ 1142789 h 1244058"/>
                <a:gd name="connsiteX1" fmla="*/ 0 w 530728"/>
                <a:gd name="connsiteY1" fmla="*/ 1244058 h 1244058"/>
                <a:gd name="connsiteX2" fmla="*/ 527706 w 530728"/>
                <a:gd name="connsiteY2" fmla="*/ 732039 h 1244058"/>
                <a:gd name="connsiteX3" fmla="*/ 530728 w 530728"/>
                <a:gd name="connsiteY3" fmla="*/ 0 h 1244058"/>
                <a:gd name="connsiteX0" fmla="*/ 36951 w 463755"/>
                <a:gd name="connsiteY0" fmla="*/ 1142789 h 1179770"/>
                <a:gd name="connsiteX1" fmla="*/ 0 w 463755"/>
                <a:gd name="connsiteY1" fmla="*/ 1179770 h 1179770"/>
                <a:gd name="connsiteX2" fmla="*/ 460733 w 463755"/>
                <a:gd name="connsiteY2" fmla="*/ 732039 h 1179770"/>
                <a:gd name="connsiteX3" fmla="*/ 463755 w 463755"/>
                <a:gd name="connsiteY3" fmla="*/ 0 h 117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755" h="1179770">
                  <a:moveTo>
                    <a:pt x="36951" y="1142789"/>
                  </a:moveTo>
                  <a:lnTo>
                    <a:pt x="0" y="1179770"/>
                  </a:lnTo>
                  <a:lnTo>
                    <a:pt x="460733" y="732039"/>
                  </a:lnTo>
                  <a:cubicBezTo>
                    <a:pt x="462712" y="82855"/>
                    <a:pt x="461776" y="649184"/>
                    <a:pt x="463755" y="0"/>
                  </a:cubicBezTo>
                </a:path>
              </a:pathLst>
            </a:cu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18" name="Přímá spojovací čára 117"/>
            <p:cNvCxnSpPr/>
            <p:nvPr/>
          </p:nvCxnSpPr>
          <p:spPr>
            <a:xfrm flipV="1">
              <a:off x="749585" y="1361691"/>
              <a:ext cx="766356" cy="501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ovéPole 120"/>
            <p:cNvSpPr txBox="1"/>
            <p:nvPr/>
          </p:nvSpPr>
          <p:spPr>
            <a:xfrm>
              <a:off x="1250196" y="1074547"/>
              <a:ext cx="279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x</a:t>
              </a:r>
            </a:p>
          </p:txBody>
        </p:sp>
        <p:sp>
          <p:nvSpPr>
            <p:cNvPr id="122" name="TextovéPole 121"/>
            <p:cNvSpPr txBox="1"/>
            <p:nvPr/>
          </p:nvSpPr>
          <p:spPr>
            <a:xfrm>
              <a:off x="116238" y="1511083"/>
              <a:ext cx="2824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y</a:t>
              </a:r>
            </a:p>
          </p:txBody>
        </p:sp>
        <p:sp>
          <p:nvSpPr>
            <p:cNvPr id="123" name="TextovéPole 122"/>
            <p:cNvSpPr txBox="1"/>
            <p:nvPr/>
          </p:nvSpPr>
          <p:spPr>
            <a:xfrm>
              <a:off x="689675" y="436535"/>
              <a:ext cx="2664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z</a:t>
              </a:r>
            </a:p>
          </p:txBody>
        </p:sp>
      </p:grpSp>
      <p:grpSp>
        <p:nvGrpSpPr>
          <p:cNvPr id="39" name="Skupina 124"/>
          <p:cNvGrpSpPr/>
          <p:nvPr/>
        </p:nvGrpSpPr>
        <p:grpSpPr>
          <a:xfrm>
            <a:off x="8748158" y="2657475"/>
            <a:ext cx="1413202" cy="1422531"/>
            <a:chOff x="116238" y="436535"/>
            <a:chExt cx="1413202" cy="1422531"/>
          </a:xfrm>
        </p:grpSpPr>
        <p:sp>
          <p:nvSpPr>
            <p:cNvPr id="126" name="Volný tvar 125"/>
            <p:cNvSpPr/>
            <p:nvPr/>
          </p:nvSpPr>
          <p:spPr>
            <a:xfrm>
              <a:off x="230043" y="552170"/>
              <a:ext cx="512851" cy="1306896"/>
            </a:xfrm>
            <a:custGeom>
              <a:avLst/>
              <a:gdLst>
                <a:gd name="connsiteX0" fmla="*/ 0 w 1525979"/>
                <a:gd name="connsiteY0" fmla="*/ 3372592 h 3372592"/>
                <a:gd name="connsiteX1" fmla="*/ 1525979 w 1525979"/>
                <a:gd name="connsiteY1" fmla="*/ 1947553 h 3372592"/>
                <a:gd name="connsiteX2" fmla="*/ 1419102 w 1525979"/>
                <a:gd name="connsiteY2" fmla="*/ 0 h 3372592"/>
                <a:gd name="connsiteX0" fmla="*/ 0 w 1419102"/>
                <a:gd name="connsiteY0" fmla="*/ 3372592 h 3372592"/>
                <a:gd name="connsiteX1" fmla="*/ 1413164 w 1419102"/>
                <a:gd name="connsiteY1" fmla="*/ 1947553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08402 w 1419102"/>
                <a:gd name="connsiteY1" fmla="*/ 1976128 h 3372592"/>
                <a:gd name="connsiteX2" fmla="*/ 1419102 w 1419102"/>
                <a:gd name="connsiteY2" fmla="*/ 0 h 3372592"/>
                <a:gd name="connsiteX0" fmla="*/ 0 w 1419102"/>
                <a:gd name="connsiteY0" fmla="*/ 3372592 h 3372592"/>
                <a:gd name="connsiteX1" fmla="*/ 1415546 w 1419102"/>
                <a:gd name="connsiteY1" fmla="*/ 1976128 h 3372592"/>
                <a:gd name="connsiteX2" fmla="*/ 1419102 w 1419102"/>
                <a:gd name="connsiteY2" fmla="*/ 0 h 3372592"/>
                <a:gd name="connsiteX0" fmla="*/ 0 w 1417525"/>
                <a:gd name="connsiteY0" fmla="*/ 3374973 h 3374973"/>
                <a:gd name="connsiteX1" fmla="*/ 1415546 w 1417525"/>
                <a:gd name="connsiteY1" fmla="*/ 1978509 h 3374973"/>
                <a:gd name="connsiteX2" fmla="*/ 1411958 w 1417525"/>
                <a:gd name="connsiteY2" fmla="*/ 0 h 3374973"/>
                <a:gd name="connsiteX0" fmla="*/ 0 w 1417525"/>
                <a:gd name="connsiteY0" fmla="*/ 2571867 h 2571867"/>
                <a:gd name="connsiteX1" fmla="*/ 1415546 w 1417525"/>
                <a:gd name="connsiteY1" fmla="*/ 1175403 h 2571867"/>
                <a:gd name="connsiteX2" fmla="*/ 1411958 w 1417525"/>
                <a:gd name="connsiteY2" fmla="*/ 0 h 2571867"/>
                <a:gd name="connsiteX0" fmla="*/ 0 w 1417525"/>
                <a:gd name="connsiteY0" fmla="*/ 2569894 h 2569894"/>
                <a:gd name="connsiteX1" fmla="*/ 1415546 w 1417525"/>
                <a:gd name="connsiteY1" fmla="*/ 1173430 h 2569894"/>
                <a:gd name="connsiteX2" fmla="*/ 1405908 w 1417525"/>
                <a:gd name="connsiteY2" fmla="*/ 0 h 2569894"/>
                <a:gd name="connsiteX0" fmla="*/ 0 w 1405908"/>
                <a:gd name="connsiteY0" fmla="*/ 2569894 h 2569894"/>
                <a:gd name="connsiteX1" fmla="*/ 1403446 w 1405908"/>
                <a:gd name="connsiteY1" fmla="*/ 1183295 h 2569894"/>
                <a:gd name="connsiteX2" fmla="*/ 1405908 w 1405908"/>
                <a:gd name="connsiteY2" fmla="*/ 0 h 2569894"/>
                <a:gd name="connsiteX0" fmla="*/ 0 w 1405908"/>
                <a:gd name="connsiteY0" fmla="*/ 2569894 h 2569894"/>
                <a:gd name="connsiteX1" fmla="*/ 1381262 w 1405908"/>
                <a:gd name="connsiteY1" fmla="*/ 1204997 h 2569894"/>
                <a:gd name="connsiteX2" fmla="*/ 1405908 w 1405908"/>
                <a:gd name="connsiteY2" fmla="*/ 0 h 2569894"/>
                <a:gd name="connsiteX0" fmla="*/ 0 w 1397841"/>
                <a:gd name="connsiteY0" fmla="*/ 2563975 h 2563975"/>
                <a:gd name="connsiteX1" fmla="*/ 1381262 w 1397841"/>
                <a:gd name="connsiteY1" fmla="*/ 1199078 h 2563975"/>
                <a:gd name="connsiteX2" fmla="*/ 1397841 w 1397841"/>
                <a:gd name="connsiteY2" fmla="*/ 0 h 2563975"/>
                <a:gd name="connsiteX0" fmla="*/ 0 w 1397841"/>
                <a:gd name="connsiteY0" fmla="*/ 2563975 h 2563975"/>
                <a:gd name="connsiteX1" fmla="*/ 1391346 w 1397841"/>
                <a:gd name="connsiteY1" fmla="*/ 1189214 h 2563975"/>
                <a:gd name="connsiteX2" fmla="*/ 1397841 w 1397841"/>
                <a:gd name="connsiteY2" fmla="*/ 0 h 2563975"/>
                <a:gd name="connsiteX0" fmla="*/ 0 w 1399375"/>
                <a:gd name="connsiteY0" fmla="*/ 2563975 h 2563975"/>
                <a:gd name="connsiteX1" fmla="*/ 1397396 w 1399375"/>
                <a:gd name="connsiteY1" fmla="*/ 1195133 h 2563975"/>
                <a:gd name="connsiteX2" fmla="*/ 1397841 w 1399375"/>
                <a:gd name="connsiteY2" fmla="*/ 0 h 2563975"/>
                <a:gd name="connsiteX0" fmla="*/ 0 w 804615"/>
                <a:gd name="connsiteY0" fmla="*/ 1981089 h 1981089"/>
                <a:gd name="connsiteX1" fmla="*/ 802636 w 804615"/>
                <a:gd name="connsiteY1" fmla="*/ 1195133 h 1981089"/>
                <a:gd name="connsiteX2" fmla="*/ 803081 w 804615"/>
                <a:gd name="connsiteY2" fmla="*/ 0 h 1981089"/>
                <a:gd name="connsiteX0" fmla="*/ 0 w 804615"/>
                <a:gd name="connsiteY0" fmla="*/ 1656911 h 1656911"/>
                <a:gd name="connsiteX1" fmla="*/ 802636 w 804615"/>
                <a:gd name="connsiteY1" fmla="*/ 870955 h 1656911"/>
                <a:gd name="connsiteX2" fmla="*/ 803081 w 804615"/>
                <a:gd name="connsiteY2" fmla="*/ 0 h 1656911"/>
                <a:gd name="connsiteX0" fmla="*/ 0 w 425761"/>
                <a:gd name="connsiteY0" fmla="*/ 1281705 h 1281705"/>
                <a:gd name="connsiteX1" fmla="*/ 423782 w 425761"/>
                <a:gd name="connsiteY1" fmla="*/ 870955 h 1281705"/>
                <a:gd name="connsiteX2" fmla="*/ 424227 w 425761"/>
                <a:gd name="connsiteY2" fmla="*/ 0 h 1281705"/>
                <a:gd name="connsiteX0" fmla="*/ 103924 w 529685"/>
                <a:gd name="connsiteY0" fmla="*/ 1281705 h 1382974"/>
                <a:gd name="connsiteX1" fmla="*/ 0 w 529685"/>
                <a:gd name="connsiteY1" fmla="*/ 1382974 h 1382974"/>
                <a:gd name="connsiteX2" fmla="*/ 527706 w 529685"/>
                <a:gd name="connsiteY2" fmla="*/ 870955 h 1382974"/>
                <a:gd name="connsiteX3" fmla="*/ 528151 w 529685"/>
                <a:gd name="connsiteY3" fmla="*/ 0 h 1382974"/>
                <a:gd name="connsiteX0" fmla="*/ 103924 w 529685"/>
                <a:gd name="connsiteY0" fmla="*/ 1230677 h 1331946"/>
                <a:gd name="connsiteX1" fmla="*/ 0 w 529685"/>
                <a:gd name="connsiteY1" fmla="*/ 1331946 h 1331946"/>
                <a:gd name="connsiteX2" fmla="*/ 527706 w 529685"/>
                <a:gd name="connsiteY2" fmla="*/ 819927 h 1331946"/>
                <a:gd name="connsiteX3" fmla="*/ 528151 w 529685"/>
                <a:gd name="connsiteY3" fmla="*/ 0 h 1331946"/>
                <a:gd name="connsiteX0" fmla="*/ 103924 w 529685"/>
                <a:gd name="connsiteY0" fmla="*/ 1173646 h 1274915"/>
                <a:gd name="connsiteX1" fmla="*/ 0 w 529685"/>
                <a:gd name="connsiteY1" fmla="*/ 1274915 h 1274915"/>
                <a:gd name="connsiteX2" fmla="*/ 527706 w 529685"/>
                <a:gd name="connsiteY2" fmla="*/ 762896 h 1274915"/>
                <a:gd name="connsiteX3" fmla="*/ 528151 w 529685"/>
                <a:gd name="connsiteY3" fmla="*/ 0 h 1274915"/>
                <a:gd name="connsiteX0" fmla="*/ 103924 w 529685"/>
                <a:gd name="connsiteY0" fmla="*/ 1142788 h 1244057"/>
                <a:gd name="connsiteX1" fmla="*/ 0 w 529685"/>
                <a:gd name="connsiteY1" fmla="*/ 1244057 h 1244057"/>
                <a:gd name="connsiteX2" fmla="*/ 527706 w 529685"/>
                <a:gd name="connsiteY2" fmla="*/ 732038 h 1244057"/>
                <a:gd name="connsiteX3" fmla="*/ 525576 w 529685"/>
                <a:gd name="connsiteY3" fmla="*/ 0 h 1244057"/>
                <a:gd name="connsiteX0" fmla="*/ 103924 w 529685"/>
                <a:gd name="connsiteY0" fmla="*/ 1145360 h 1246629"/>
                <a:gd name="connsiteX1" fmla="*/ 0 w 529685"/>
                <a:gd name="connsiteY1" fmla="*/ 1246629 h 1246629"/>
                <a:gd name="connsiteX2" fmla="*/ 527706 w 529685"/>
                <a:gd name="connsiteY2" fmla="*/ 734610 h 1246629"/>
                <a:gd name="connsiteX3" fmla="*/ 528152 w 529685"/>
                <a:gd name="connsiteY3" fmla="*/ 0 h 1246629"/>
                <a:gd name="connsiteX0" fmla="*/ 103924 w 530728"/>
                <a:gd name="connsiteY0" fmla="*/ 1142789 h 1244058"/>
                <a:gd name="connsiteX1" fmla="*/ 0 w 530728"/>
                <a:gd name="connsiteY1" fmla="*/ 1244058 h 1244058"/>
                <a:gd name="connsiteX2" fmla="*/ 527706 w 530728"/>
                <a:gd name="connsiteY2" fmla="*/ 732039 h 1244058"/>
                <a:gd name="connsiteX3" fmla="*/ 530728 w 530728"/>
                <a:gd name="connsiteY3" fmla="*/ 0 h 1244058"/>
                <a:gd name="connsiteX0" fmla="*/ 36951 w 463755"/>
                <a:gd name="connsiteY0" fmla="*/ 1142789 h 1179770"/>
                <a:gd name="connsiteX1" fmla="*/ 0 w 463755"/>
                <a:gd name="connsiteY1" fmla="*/ 1179770 h 1179770"/>
                <a:gd name="connsiteX2" fmla="*/ 460733 w 463755"/>
                <a:gd name="connsiteY2" fmla="*/ 732039 h 1179770"/>
                <a:gd name="connsiteX3" fmla="*/ 463755 w 463755"/>
                <a:gd name="connsiteY3" fmla="*/ 0 h 117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755" h="1179770">
                  <a:moveTo>
                    <a:pt x="36951" y="1142789"/>
                  </a:moveTo>
                  <a:lnTo>
                    <a:pt x="0" y="1179770"/>
                  </a:lnTo>
                  <a:lnTo>
                    <a:pt x="460733" y="732039"/>
                  </a:lnTo>
                  <a:cubicBezTo>
                    <a:pt x="462712" y="82855"/>
                    <a:pt x="461776" y="649184"/>
                    <a:pt x="463755" y="0"/>
                  </a:cubicBezTo>
                </a:path>
              </a:pathLst>
            </a:cu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27" name="Přímá spojovací čára 126"/>
            <p:cNvCxnSpPr/>
            <p:nvPr/>
          </p:nvCxnSpPr>
          <p:spPr>
            <a:xfrm flipV="1">
              <a:off x="749585" y="1361691"/>
              <a:ext cx="766356" cy="501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ovéPole 127"/>
            <p:cNvSpPr txBox="1"/>
            <p:nvPr/>
          </p:nvSpPr>
          <p:spPr>
            <a:xfrm>
              <a:off x="1250196" y="1074547"/>
              <a:ext cx="279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x</a:t>
              </a:r>
            </a:p>
          </p:txBody>
        </p:sp>
        <p:sp>
          <p:nvSpPr>
            <p:cNvPr id="129" name="TextovéPole 128"/>
            <p:cNvSpPr txBox="1"/>
            <p:nvPr/>
          </p:nvSpPr>
          <p:spPr>
            <a:xfrm>
              <a:off x="116238" y="1511083"/>
              <a:ext cx="2824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y</a:t>
              </a:r>
            </a:p>
          </p:txBody>
        </p:sp>
        <p:sp>
          <p:nvSpPr>
            <p:cNvPr id="130" name="TextovéPole 129"/>
            <p:cNvSpPr txBox="1"/>
            <p:nvPr/>
          </p:nvSpPr>
          <p:spPr>
            <a:xfrm>
              <a:off x="689675" y="436535"/>
              <a:ext cx="2664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/>
                <a:t>z</a:t>
              </a:r>
            </a:p>
          </p:txBody>
        </p:sp>
      </p:grpSp>
      <p:pic>
        <p:nvPicPr>
          <p:cNvPr id="3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0A9B603-A62B-4821-AED6-F1583E5D7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0" name="Picture 3">
            <a:extLst>
              <a:ext uri="{FF2B5EF4-FFF2-40B4-BE49-F238E27FC236}">
                <a16:creationId xmlns:a16="http://schemas.microsoft.com/office/drawing/2014/main" id="{F0D6565A-7B04-4459-AD8C-B2530EAEA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021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137"/>
          <p:cNvGrpSpPr/>
          <p:nvPr/>
        </p:nvGrpSpPr>
        <p:grpSpPr>
          <a:xfrm>
            <a:off x="8703140" y="3447630"/>
            <a:ext cx="762864" cy="435936"/>
            <a:chOff x="5645768" y="923606"/>
            <a:chExt cx="762864" cy="435936"/>
          </a:xfrm>
        </p:grpSpPr>
        <p:sp>
          <p:nvSpPr>
            <p:cNvPr id="139" name="Kosoúhelník 138"/>
            <p:cNvSpPr/>
            <p:nvPr/>
          </p:nvSpPr>
          <p:spPr>
            <a:xfrm rot="18693902">
              <a:off x="6079466" y="1030377"/>
              <a:ext cx="399167" cy="259164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0" name="Kosoúhelník 139"/>
            <p:cNvSpPr/>
            <p:nvPr/>
          </p:nvSpPr>
          <p:spPr>
            <a:xfrm>
              <a:off x="5645768" y="923606"/>
              <a:ext cx="672184" cy="81908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" name="Skupina 172"/>
          <p:cNvGrpSpPr/>
          <p:nvPr/>
        </p:nvGrpSpPr>
        <p:grpSpPr>
          <a:xfrm>
            <a:off x="8484706" y="3403819"/>
            <a:ext cx="1664368" cy="985443"/>
            <a:chOff x="6797842" y="5110560"/>
            <a:chExt cx="1664368" cy="985443"/>
          </a:xfrm>
        </p:grpSpPr>
        <p:sp>
          <p:nvSpPr>
            <p:cNvPr id="94" name="Obdélník 93"/>
            <p:cNvSpPr/>
            <p:nvPr/>
          </p:nvSpPr>
          <p:spPr>
            <a:xfrm rot="5400000">
              <a:off x="7137304" y="4771098"/>
              <a:ext cx="985443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59" name="Obdélník 158"/>
            <p:cNvSpPr/>
            <p:nvPr/>
          </p:nvSpPr>
          <p:spPr>
            <a:xfrm>
              <a:off x="7253763" y="5378746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74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422788" y="1294396"/>
            <a:ext cx="11244511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8038" indent="-808038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u="sng" dirty="0">
                <a:cs typeface="Arial" charset="0"/>
              </a:rPr>
              <a:t>Postup:</a:t>
            </a:r>
            <a:r>
              <a:rPr lang="cs-CZ" sz="1600" dirty="0">
                <a:cs typeface="Arial" charset="0"/>
              </a:rPr>
              <a:t> </a:t>
            </a:r>
          </a:p>
          <a:p>
            <a:pPr marL="354013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určí se </a:t>
            </a:r>
            <a:r>
              <a:rPr lang="cs-CZ" sz="1600" b="1" i="1" dirty="0">
                <a:cs typeface="Arial" charset="0"/>
              </a:rPr>
              <a:t>výsek konstrukce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s tepelným mostem</a:t>
            </a:r>
            <a:r>
              <a:rPr lang="cs-CZ" sz="1600" dirty="0">
                <a:cs typeface="Arial" charset="0"/>
              </a:rPr>
              <a:t>  - hranice na každou stranu od TM (podle ČSN EN ISO 10211) je větší z hodnot: </a:t>
            </a:r>
            <a:r>
              <a:rPr lang="cs-CZ" sz="1600" b="1" i="1" dirty="0">
                <a:cs typeface="Arial" charset="0"/>
              </a:rPr>
              <a:t>1,0 m</a:t>
            </a:r>
            <a:r>
              <a:rPr lang="cs-CZ" sz="1600" dirty="0">
                <a:cs typeface="Arial" charset="0"/>
              </a:rPr>
              <a:t> nebo </a:t>
            </a:r>
            <a:r>
              <a:rPr lang="cs-CZ" sz="1600" b="1" i="1" dirty="0">
                <a:cs typeface="Arial" charset="0"/>
              </a:rPr>
              <a:t>3x tloušťka přilehlé konstrukce</a:t>
            </a:r>
          </a:p>
          <a:p>
            <a:pPr marL="8953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lineární TM</a:t>
            </a:r>
            <a:r>
              <a:rPr lang="cs-CZ" sz="1600" dirty="0">
                <a:cs typeface="Arial" charset="0"/>
              </a:rPr>
              <a:t>: 2D řez XY</a:t>
            </a:r>
          </a:p>
          <a:p>
            <a:pPr marL="8953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bodový TM</a:t>
            </a:r>
            <a:r>
              <a:rPr lang="cs-CZ" sz="1600" dirty="0">
                <a:cs typeface="Arial" charset="0"/>
              </a:rPr>
              <a:t>: 3D model XYZ</a:t>
            </a:r>
          </a:p>
        </p:txBody>
      </p:sp>
      <p:grpSp>
        <p:nvGrpSpPr>
          <p:cNvPr id="8" name="Skupina 167"/>
          <p:cNvGrpSpPr/>
          <p:nvPr/>
        </p:nvGrpSpPr>
        <p:grpSpPr>
          <a:xfrm>
            <a:off x="2221547" y="4137999"/>
            <a:ext cx="1664368" cy="236953"/>
            <a:chOff x="697547" y="5472508"/>
            <a:chExt cx="1664368" cy="236953"/>
          </a:xfrm>
        </p:grpSpPr>
        <p:sp>
          <p:nvSpPr>
            <p:cNvPr id="5" name="Obdélník 4"/>
            <p:cNvSpPr/>
            <p:nvPr/>
          </p:nvSpPr>
          <p:spPr>
            <a:xfrm rot="5400000">
              <a:off x="1411254" y="4758801"/>
              <a:ext cx="236953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6" name="Obdélník 5"/>
            <p:cNvSpPr/>
            <p:nvPr/>
          </p:nvSpPr>
          <p:spPr>
            <a:xfrm>
              <a:off x="1080023" y="5474265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cxnSp>
        <p:nvCxnSpPr>
          <p:cNvPr id="21" name="Přímá spojovací čára 20"/>
          <p:cNvCxnSpPr/>
          <p:nvPr/>
        </p:nvCxnSpPr>
        <p:spPr>
          <a:xfrm>
            <a:off x="2281889" y="4579910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ovéPole 21"/>
          <p:cNvSpPr txBox="1"/>
          <p:nvPr/>
        </p:nvSpPr>
        <p:spPr>
          <a:xfrm>
            <a:off x="2513953" y="4326719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grpSp>
        <p:nvGrpSpPr>
          <p:cNvPr id="10" name="Skupina 171"/>
          <p:cNvGrpSpPr/>
          <p:nvPr/>
        </p:nvGrpSpPr>
        <p:grpSpPr>
          <a:xfrm>
            <a:off x="6452458" y="4144658"/>
            <a:ext cx="1664368" cy="236953"/>
            <a:chOff x="4988092" y="5462983"/>
            <a:chExt cx="1664368" cy="236953"/>
          </a:xfrm>
        </p:grpSpPr>
        <p:sp>
          <p:nvSpPr>
            <p:cNvPr id="84" name="Obdélník 83"/>
            <p:cNvSpPr/>
            <p:nvPr/>
          </p:nvSpPr>
          <p:spPr>
            <a:xfrm rot="5400000">
              <a:off x="5701799" y="4749276"/>
              <a:ext cx="236953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5" name="Obdélník 84"/>
            <p:cNvSpPr/>
            <p:nvPr/>
          </p:nvSpPr>
          <p:spPr>
            <a:xfrm>
              <a:off x="5433308" y="5464740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3" name="Skupina 170"/>
          <p:cNvGrpSpPr/>
          <p:nvPr/>
        </p:nvGrpSpPr>
        <p:grpSpPr>
          <a:xfrm>
            <a:off x="6656596" y="4144205"/>
            <a:ext cx="566925" cy="236953"/>
            <a:chOff x="5533185" y="5462530"/>
            <a:chExt cx="566925" cy="236953"/>
          </a:xfrm>
        </p:grpSpPr>
        <p:sp>
          <p:nvSpPr>
            <p:cNvPr id="88" name="Obdélník 87"/>
            <p:cNvSpPr/>
            <p:nvPr/>
          </p:nvSpPr>
          <p:spPr>
            <a:xfrm rot="5400000">
              <a:off x="5698171" y="5297544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89" name="Obdélník 88"/>
            <p:cNvSpPr/>
            <p:nvPr/>
          </p:nvSpPr>
          <p:spPr>
            <a:xfrm>
              <a:off x="5772479" y="5464783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93" name="TextovéPole 92"/>
          <p:cNvSpPr txBox="1"/>
          <p:nvPr/>
        </p:nvSpPr>
        <p:spPr>
          <a:xfrm>
            <a:off x="8852621" y="4334887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cxnSp>
        <p:nvCxnSpPr>
          <p:cNvPr id="105" name="Přímá spojovací čára 104"/>
          <p:cNvCxnSpPr/>
          <p:nvPr/>
        </p:nvCxnSpPr>
        <p:spPr>
          <a:xfrm flipH="1" flipV="1">
            <a:off x="8408615" y="3523499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ovéPole 105"/>
          <p:cNvSpPr txBox="1"/>
          <p:nvPr/>
        </p:nvSpPr>
        <p:spPr>
          <a:xfrm rot="16200000">
            <a:off x="8183694" y="3581847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c</a:t>
            </a:r>
          </a:p>
        </p:txBody>
      </p:sp>
      <p:grpSp>
        <p:nvGrpSpPr>
          <p:cNvPr id="14" name="Skupina 166"/>
          <p:cNvGrpSpPr/>
          <p:nvPr/>
        </p:nvGrpSpPr>
        <p:grpSpPr>
          <a:xfrm>
            <a:off x="2376793" y="4133044"/>
            <a:ext cx="566925" cy="238788"/>
            <a:chOff x="1242640" y="5472055"/>
            <a:chExt cx="566925" cy="238788"/>
          </a:xfrm>
        </p:grpSpPr>
        <p:sp>
          <p:nvSpPr>
            <p:cNvPr id="18" name="Obdélník 17"/>
            <p:cNvSpPr/>
            <p:nvPr/>
          </p:nvSpPr>
          <p:spPr>
            <a:xfrm rot="5400000">
              <a:off x="1407626" y="5307069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9" name="Obdélník 18"/>
            <p:cNvSpPr/>
            <p:nvPr/>
          </p:nvSpPr>
          <p:spPr>
            <a:xfrm>
              <a:off x="1472880" y="5477326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5" name="Skupina 169"/>
          <p:cNvGrpSpPr/>
          <p:nvPr/>
        </p:nvGrpSpPr>
        <p:grpSpPr>
          <a:xfrm>
            <a:off x="4021350" y="3401037"/>
            <a:ext cx="1664368" cy="988285"/>
            <a:chOff x="2497350" y="5107778"/>
            <a:chExt cx="1664368" cy="988285"/>
          </a:xfrm>
        </p:grpSpPr>
        <p:sp>
          <p:nvSpPr>
            <p:cNvPr id="109" name="Obdélník 108"/>
            <p:cNvSpPr/>
            <p:nvPr/>
          </p:nvSpPr>
          <p:spPr>
            <a:xfrm rot="5400000">
              <a:off x="2835391" y="4769737"/>
              <a:ext cx="988285" cy="166436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0" name="Obdélník 109"/>
            <p:cNvSpPr/>
            <p:nvPr/>
          </p:nvSpPr>
          <p:spPr>
            <a:xfrm>
              <a:off x="3006194" y="5109533"/>
              <a:ext cx="109820" cy="985355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6" name="Skupina 168"/>
          <p:cNvGrpSpPr/>
          <p:nvPr/>
        </p:nvGrpSpPr>
        <p:grpSpPr>
          <a:xfrm>
            <a:off x="4289193" y="3400381"/>
            <a:ext cx="566925" cy="989698"/>
            <a:chOff x="3042440" y="5235388"/>
            <a:chExt cx="566925" cy="720488"/>
          </a:xfrm>
        </p:grpSpPr>
        <p:sp>
          <p:nvSpPr>
            <p:cNvPr id="113" name="Obdélník 112"/>
            <p:cNvSpPr/>
            <p:nvPr/>
          </p:nvSpPr>
          <p:spPr>
            <a:xfrm rot="5400000">
              <a:off x="2967314" y="5310514"/>
              <a:ext cx="717177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4" name="Obdélník 113"/>
            <p:cNvSpPr/>
            <p:nvPr/>
          </p:nvSpPr>
          <p:spPr>
            <a:xfrm>
              <a:off x="3281737" y="5237771"/>
              <a:ext cx="109820" cy="718105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7" name="Skupina 173"/>
          <p:cNvGrpSpPr/>
          <p:nvPr/>
        </p:nvGrpSpPr>
        <p:grpSpPr>
          <a:xfrm>
            <a:off x="4292068" y="3318225"/>
            <a:ext cx="566920" cy="1375115"/>
            <a:chOff x="3050180" y="5024966"/>
            <a:chExt cx="566920" cy="1375115"/>
          </a:xfrm>
        </p:grpSpPr>
        <p:cxnSp>
          <p:nvCxnSpPr>
            <p:cNvPr id="131" name="Přímá spojovací čára 130"/>
            <p:cNvCxnSpPr/>
            <p:nvPr/>
          </p:nvCxnSpPr>
          <p:spPr>
            <a:xfrm>
              <a:off x="3050180" y="5024966"/>
              <a:ext cx="0" cy="137511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Přímá spojovací čára 131"/>
            <p:cNvCxnSpPr/>
            <p:nvPr/>
          </p:nvCxnSpPr>
          <p:spPr>
            <a:xfrm>
              <a:off x="3617100" y="5024966"/>
              <a:ext cx="0" cy="137511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3" name="Přímá spojovací čára 132"/>
          <p:cNvCxnSpPr/>
          <p:nvPr/>
        </p:nvCxnSpPr>
        <p:spPr>
          <a:xfrm>
            <a:off x="4212178" y="4580107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ovéPole 133"/>
          <p:cNvSpPr txBox="1"/>
          <p:nvPr/>
        </p:nvSpPr>
        <p:spPr>
          <a:xfrm>
            <a:off x="4432170" y="4317951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sp>
        <p:nvSpPr>
          <p:cNvPr id="144" name="TextovéPole 143"/>
          <p:cNvSpPr txBox="1"/>
          <p:nvPr/>
        </p:nvSpPr>
        <p:spPr>
          <a:xfrm>
            <a:off x="2238375" y="4689953"/>
            <a:ext cx="1552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řez </a:t>
            </a:r>
            <a:r>
              <a:rPr lang="cs-CZ" sz="1400" b="1" i="1" dirty="0"/>
              <a:t>XY</a:t>
            </a:r>
          </a:p>
        </p:txBody>
      </p:sp>
      <p:sp>
        <p:nvSpPr>
          <p:cNvPr id="145" name="TextovéPole 144"/>
          <p:cNvSpPr txBox="1"/>
          <p:nvPr/>
        </p:nvSpPr>
        <p:spPr>
          <a:xfrm>
            <a:off x="4286250" y="4714229"/>
            <a:ext cx="1167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pohled </a:t>
            </a:r>
            <a:r>
              <a:rPr lang="cs-CZ" sz="1400" b="1" i="1" dirty="0"/>
              <a:t>YZ</a:t>
            </a:r>
          </a:p>
        </p:txBody>
      </p:sp>
      <p:sp>
        <p:nvSpPr>
          <p:cNvPr id="146" name="TextovéPole 145"/>
          <p:cNvSpPr txBox="1"/>
          <p:nvPr/>
        </p:nvSpPr>
        <p:spPr>
          <a:xfrm>
            <a:off x="6638926" y="4670903"/>
            <a:ext cx="13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řez </a:t>
            </a:r>
            <a:r>
              <a:rPr lang="cs-CZ" sz="1400" b="1" i="1" dirty="0"/>
              <a:t>XY</a:t>
            </a:r>
          </a:p>
        </p:txBody>
      </p:sp>
      <p:sp>
        <p:nvSpPr>
          <p:cNvPr id="147" name="TextovéPole 146"/>
          <p:cNvSpPr txBox="1"/>
          <p:nvPr/>
        </p:nvSpPr>
        <p:spPr>
          <a:xfrm>
            <a:off x="8562975" y="4695179"/>
            <a:ext cx="1208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3D model </a:t>
            </a:r>
            <a:r>
              <a:rPr lang="cs-CZ" sz="1400" b="1" i="1" dirty="0"/>
              <a:t>XYZ</a:t>
            </a:r>
          </a:p>
        </p:txBody>
      </p:sp>
      <p:sp>
        <p:nvSpPr>
          <p:cNvPr id="175" name="Šipka dolů 174"/>
          <p:cNvSpPr/>
          <p:nvPr/>
        </p:nvSpPr>
        <p:spPr>
          <a:xfrm>
            <a:off x="2531336" y="3304756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7" name="Šipka dolů 176"/>
          <p:cNvSpPr/>
          <p:nvPr/>
        </p:nvSpPr>
        <p:spPr>
          <a:xfrm>
            <a:off x="7180685" y="3491750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4" name="Skupina 178"/>
          <p:cNvGrpSpPr/>
          <p:nvPr/>
        </p:nvGrpSpPr>
        <p:grpSpPr>
          <a:xfrm>
            <a:off x="8699876" y="3535517"/>
            <a:ext cx="598349" cy="389691"/>
            <a:chOff x="7334047" y="5243248"/>
            <a:chExt cx="598349" cy="389691"/>
          </a:xfrm>
        </p:grpSpPr>
        <p:sp>
          <p:nvSpPr>
            <p:cNvPr id="180" name="Obdélník 179"/>
            <p:cNvSpPr/>
            <p:nvPr/>
          </p:nvSpPr>
          <p:spPr>
            <a:xfrm rot="5400000">
              <a:off x="7438376" y="5138919"/>
              <a:ext cx="389691" cy="59834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81" name="Obdélník 180"/>
            <p:cNvSpPr/>
            <p:nvPr/>
          </p:nvSpPr>
          <p:spPr>
            <a:xfrm>
              <a:off x="7578948" y="5378789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cxnSp>
        <p:nvCxnSpPr>
          <p:cNvPr id="92" name="Přímá spojovací čára 91"/>
          <p:cNvCxnSpPr/>
          <p:nvPr/>
        </p:nvCxnSpPr>
        <p:spPr>
          <a:xfrm>
            <a:off x="8632629" y="4597916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bdélník 103"/>
          <p:cNvSpPr/>
          <p:nvPr/>
        </p:nvSpPr>
        <p:spPr>
          <a:xfrm>
            <a:off x="8714534" y="3554401"/>
            <a:ext cx="566491" cy="3637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8" name="TextovéPole 107"/>
          <p:cNvSpPr txBox="1"/>
          <p:nvPr/>
        </p:nvSpPr>
        <p:spPr>
          <a:xfrm>
            <a:off x="8669678" y="3501978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r>
              <a:rPr lang="cs-CZ" sz="1400" b="1" i="1" baseline="-25000" dirty="0"/>
              <a:t>j</a:t>
            </a:r>
            <a:endParaRPr lang="cs-CZ" sz="1400" b="1" i="1" dirty="0"/>
          </a:p>
        </p:txBody>
      </p:sp>
      <p:sp>
        <p:nvSpPr>
          <p:cNvPr id="115" name="Obdélník 114"/>
          <p:cNvSpPr/>
          <p:nvPr/>
        </p:nvSpPr>
        <p:spPr>
          <a:xfrm>
            <a:off x="1854413" y="3254155"/>
            <a:ext cx="2098462" cy="17430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6" name="Obdélník 115"/>
          <p:cNvSpPr/>
          <p:nvPr/>
        </p:nvSpPr>
        <p:spPr>
          <a:xfrm>
            <a:off x="8229600" y="3254155"/>
            <a:ext cx="2076450" cy="17430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6" name="Kosoúhelník 135"/>
          <p:cNvSpPr/>
          <p:nvPr/>
        </p:nvSpPr>
        <p:spPr>
          <a:xfrm rot="18693902">
            <a:off x="9763532" y="3531705"/>
            <a:ext cx="847425" cy="656164"/>
          </a:xfrm>
          <a:prstGeom prst="parallelogram">
            <a:avLst>
              <a:gd name="adj" fmla="val 111953"/>
            </a:avLst>
          </a:prstGeom>
          <a:solidFill>
            <a:schemeClr val="accent1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7" name="Kosoúhelník 136"/>
          <p:cNvSpPr/>
          <p:nvPr/>
        </p:nvSpPr>
        <p:spPr>
          <a:xfrm>
            <a:off x="8482000" y="3325136"/>
            <a:ext cx="1739264" cy="81908"/>
          </a:xfrm>
          <a:prstGeom prst="parallelogram">
            <a:avLst>
              <a:gd name="adj" fmla="val 89048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2375113" y="3932480"/>
            <a:ext cx="0" cy="756084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2942033" y="3932480"/>
            <a:ext cx="0" cy="756084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Skupina 181"/>
          <p:cNvGrpSpPr/>
          <p:nvPr/>
        </p:nvGrpSpPr>
        <p:grpSpPr>
          <a:xfrm>
            <a:off x="8713781" y="3409644"/>
            <a:ext cx="566920" cy="1292163"/>
            <a:chOff x="7341722" y="4895869"/>
            <a:chExt cx="566920" cy="1375115"/>
          </a:xfrm>
        </p:grpSpPr>
        <p:cxnSp>
          <p:nvCxnSpPr>
            <p:cNvPr id="90" name="Přímá spojovací čára 89"/>
            <p:cNvCxnSpPr/>
            <p:nvPr/>
          </p:nvCxnSpPr>
          <p:spPr>
            <a:xfrm>
              <a:off x="7341722" y="4895869"/>
              <a:ext cx="0" cy="137511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Přímá spojovací čára 90"/>
            <p:cNvCxnSpPr/>
            <p:nvPr/>
          </p:nvCxnSpPr>
          <p:spPr>
            <a:xfrm>
              <a:off x="7908642" y="4895869"/>
              <a:ext cx="0" cy="137511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Skupina 164"/>
          <p:cNvGrpSpPr/>
          <p:nvPr/>
        </p:nvGrpSpPr>
        <p:grpSpPr>
          <a:xfrm>
            <a:off x="6457950" y="3525479"/>
            <a:ext cx="1666875" cy="1457325"/>
            <a:chOff x="6972300" y="2933700"/>
            <a:chExt cx="1847850" cy="1743075"/>
          </a:xfrm>
        </p:grpSpPr>
        <p:cxnSp>
          <p:nvCxnSpPr>
            <p:cNvPr id="143" name="Přímá spojovací čára 142"/>
            <p:cNvCxnSpPr/>
            <p:nvPr/>
          </p:nvCxnSpPr>
          <p:spPr>
            <a:xfrm>
              <a:off x="6972300" y="2933700"/>
              <a:ext cx="1847850" cy="174307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Přímá spojovací čára 161"/>
            <p:cNvCxnSpPr/>
            <p:nvPr/>
          </p:nvCxnSpPr>
          <p:spPr>
            <a:xfrm flipV="1">
              <a:off x="6972300" y="2943225"/>
              <a:ext cx="1838325" cy="173355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Skupina 182"/>
          <p:cNvGrpSpPr/>
          <p:nvPr/>
        </p:nvGrpSpPr>
        <p:grpSpPr>
          <a:xfrm>
            <a:off x="8352590" y="3548385"/>
            <a:ext cx="1792896" cy="363696"/>
            <a:chOff x="6729665" y="5117563"/>
            <a:chExt cx="1998560" cy="363696"/>
          </a:xfrm>
        </p:grpSpPr>
        <p:cxnSp>
          <p:nvCxnSpPr>
            <p:cNvPr id="102" name="Přímá spojovací čára 101"/>
            <p:cNvCxnSpPr/>
            <p:nvPr/>
          </p:nvCxnSpPr>
          <p:spPr>
            <a:xfrm rot="5400000">
              <a:off x="7728945" y="4118283"/>
              <a:ext cx="0" cy="199856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Přímá spojovací čára 102"/>
            <p:cNvCxnSpPr/>
            <p:nvPr/>
          </p:nvCxnSpPr>
          <p:spPr>
            <a:xfrm rot="5400000">
              <a:off x="7728945" y="4481979"/>
              <a:ext cx="0" cy="199856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Přímá spojovací čára 134"/>
          <p:cNvCxnSpPr/>
          <p:nvPr/>
        </p:nvCxnSpPr>
        <p:spPr>
          <a:xfrm>
            <a:off x="2007468" y="4139906"/>
            <a:ext cx="180020" cy="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Přímá spojovací čára 137"/>
          <p:cNvCxnSpPr/>
          <p:nvPr/>
        </p:nvCxnSpPr>
        <p:spPr>
          <a:xfrm flipH="1" flipV="1">
            <a:off x="2054689" y="4058031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ovéPole 140"/>
          <p:cNvSpPr txBox="1"/>
          <p:nvPr/>
        </p:nvSpPr>
        <p:spPr>
          <a:xfrm rot="16200000">
            <a:off x="1817967" y="413946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d</a:t>
            </a:r>
          </a:p>
        </p:txBody>
      </p:sp>
      <p:cxnSp>
        <p:nvCxnSpPr>
          <p:cNvPr id="142" name="Přímá spojovací čára 141"/>
          <p:cNvCxnSpPr/>
          <p:nvPr/>
        </p:nvCxnSpPr>
        <p:spPr>
          <a:xfrm>
            <a:off x="2012604" y="4372074"/>
            <a:ext cx="180020" cy="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Přímá spojovací čára 157"/>
          <p:cNvCxnSpPr/>
          <p:nvPr/>
        </p:nvCxnSpPr>
        <p:spPr>
          <a:xfrm>
            <a:off x="2289870" y="399894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Přímá spojovací čára 162"/>
          <p:cNvCxnSpPr/>
          <p:nvPr/>
        </p:nvCxnSpPr>
        <p:spPr>
          <a:xfrm flipH="1" flipV="1">
            <a:off x="2606796" y="3934990"/>
            <a:ext cx="475" cy="43520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ovéPole 163"/>
          <p:cNvSpPr txBox="1"/>
          <p:nvPr/>
        </p:nvSpPr>
        <p:spPr>
          <a:xfrm>
            <a:off x="2332595" y="379169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3d</a:t>
            </a:r>
          </a:p>
        </p:txBody>
      </p:sp>
      <p:sp>
        <p:nvSpPr>
          <p:cNvPr id="165" name="TextovéPole 164"/>
          <p:cNvSpPr txBox="1"/>
          <p:nvPr/>
        </p:nvSpPr>
        <p:spPr>
          <a:xfrm>
            <a:off x="2665079" y="3787613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3d</a:t>
            </a:r>
          </a:p>
        </p:txBody>
      </p:sp>
      <p:cxnSp>
        <p:nvCxnSpPr>
          <p:cNvPr id="166" name="Přímá spojovací čára 165"/>
          <p:cNvCxnSpPr/>
          <p:nvPr/>
        </p:nvCxnSpPr>
        <p:spPr>
          <a:xfrm flipH="1" flipV="1">
            <a:off x="2716946" y="3936499"/>
            <a:ext cx="475" cy="43520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A1A3B05-B96E-4AF4-ABB3-99BF931EB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49" name="Picture 3">
            <a:extLst>
              <a:ext uri="{FF2B5EF4-FFF2-40B4-BE49-F238E27FC236}">
                <a16:creationId xmlns:a16="http://schemas.microsoft.com/office/drawing/2014/main" id="{02BFBDCC-7004-4D3F-B9EA-B19473BBB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0958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75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422788" y="2552931"/>
            <a:ext cx="112445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013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stanoví se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L</a:t>
            </a:r>
            <a:r>
              <a:rPr lang="cs-CZ" sz="1600" b="1" i="1" baseline="30000" dirty="0"/>
              <a:t>2D</a:t>
            </a:r>
            <a:r>
              <a:rPr lang="cs-CZ" sz="1600" dirty="0">
                <a:cs typeface="Arial" charset="0"/>
              </a:rPr>
              <a:t> [W/m.K] nebo 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 </a:t>
            </a:r>
            <a:r>
              <a:rPr lang="cs-CZ" sz="1600" dirty="0">
                <a:cs typeface="Arial" charset="0"/>
              </a:rPr>
              <a:t>[W/K] charakteristického výseku = výsledek řešení 2D / 3D teplotního pole</a:t>
            </a:r>
          </a:p>
        </p:txBody>
      </p:sp>
      <p:cxnSp>
        <p:nvCxnSpPr>
          <p:cNvPr id="226" name="Přímá spojovací čára 225"/>
          <p:cNvCxnSpPr/>
          <p:nvPr/>
        </p:nvCxnSpPr>
        <p:spPr>
          <a:xfrm>
            <a:off x="3281598" y="4661583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ovéPole 226"/>
          <p:cNvSpPr txBox="1"/>
          <p:nvPr/>
        </p:nvSpPr>
        <p:spPr>
          <a:xfrm>
            <a:off x="3501590" y="4408392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cxnSp>
        <p:nvCxnSpPr>
          <p:cNvPr id="228" name="Přímá spojovací čára 227"/>
          <p:cNvCxnSpPr/>
          <p:nvPr/>
        </p:nvCxnSpPr>
        <p:spPr>
          <a:xfrm>
            <a:off x="7492623" y="4626896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ovéPole 228"/>
          <p:cNvSpPr txBox="1"/>
          <p:nvPr/>
        </p:nvSpPr>
        <p:spPr>
          <a:xfrm>
            <a:off x="7712615" y="4382670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cxnSp>
        <p:nvCxnSpPr>
          <p:cNvPr id="230" name="Přímá spojovací čára 229"/>
          <p:cNvCxnSpPr/>
          <p:nvPr/>
        </p:nvCxnSpPr>
        <p:spPr>
          <a:xfrm flipH="1" flipV="1">
            <a:off x="7333855" y="3538124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xtovéPole 230"/>
          <p:cNvSpPr txBox="1"/>
          <p:nvPr/>
        </p:nvSpPr>
        <p:spPr>
          <a:xfrm rot="16200000">
            <a:off x="7099538" y="3596472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c</a:t>
            </a:r>
          </a:p>
        </p:txBody>
      </p:sp>
      <p:sp>
        <p:nvSpPr>
          <p:cNvPr id="232" name="TextovéPole 231"/>
          <p:cNvSpPr txBox="1"/>
          <p:nvPr/>
        </p:nvSpPr>
        <p:spPr>
          <a:xfrm>
            <a:off x="3022819" y="2965644"/>
            <a:ext cx="635815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sz="1400" dirty="0"/>
              <a:t>řez </a:t>
            </a:r>
            <a:r>
              <a:rPr lang="cs-CZ" sz="1400" b="1" i="1" dirty="0"/>
              <a:t>XY</a:t>
            </a:r>
          </a:p>
        </p:txBody>
      </p:sp>
      <p:sp>
        <p:nvSpPr>
          <p:cNvPr id="233" name="TextovéPole 232"/>
          <p:cNvSpPr txBox="1"/>
          <p:nvPr/>
        </p:nvSpPr>
        <p:spPr>
          <a:xfrm>
            <a:off x="7666354" y="2959278"/>
            <a:ext cx="889987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sz="1400" dirty="0"/>
              <a:t>3D model</a:t>
            </a:r>
          </a:p>
        </p:txBody>
      </p:sp>
      <p:cxnSp>
        <p:nvCxnSpPr>
          <p:cNvPr id="234" name="Přímá spojovací čára 233"/>
          <p:cNvCxnSpPr/>
          <p:nvPr/>
        </p:nvCxnSpPr>
        <p:spPr>
          <a:xfrm>
            <a:off x="2661194" y="4414549"/>
            <a:ext cx="2304256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Přímá spojovací čára 234"/>
          <p:cNvCxnSpPr/>
          <p:nvPr/>
        </p:nvCxnSpPr>
        <p:spPr>
          <a:xfrm flipV="1">
            <a:off x="4857438" y="3298425"/>
            <a:ext cx="1008112" cy="115212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Přímá spojovací čára 235"/>
          <p:cNvCxnSpPr/>
          <p:nvPr/>
        </p:nvCxnSpPr>
        <p:spPr>
          <a:xfrm>
            <a:off x="6870948" y="4413373"/>
            <a:ext cx="2304256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Přímá spojovací čára 236"/>
          <p:cNvCxnSpPr/>
          <p:nvPr/>
        </p:nvCxnSpPr>
        <p:spPr>
          <a:xfrm flipV="1">
            <a:off x="9067192" y="3297249"/>
            <a:ext cx="1008112" cy="115212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Skupina 240"/>
          <p:cNvGrpSpPr/>
          <p:nvPr/>
        </p:nvGrpSpPr>
        <p:grpSpPr>
          <a:xfrm>
            <a:off x="3363250" y="3349815"/>
            <a:ext cx="1221377" cy="1149976"/>
            <a:chOff x="1894113" y="785442"/>
            <a:chExt cx="1221377" cy="1149976"/>
          </a:xfrm>
        </p:grpSpPr>
        <p:sp>
          <p:nvSpPr>
            <p:cNvPr id="239" name="Kosoúhelník 238"/>
            <p:cNvSpPr/>
            <p:nvPr/>
          </p:nvSpPr>
          <p:spPr>
            <a:xfrm rot="18693902">
              <a:off x="2219462" y="1282448"/>
              <a:ext cx="1149976" cy="155963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0" name="Kosoúhelník 239"/>
            <p:cNvSpPr/>
            <p:nvPr/>
          </p:nvSpPr>
          <p:spPr>
            <a:xfrm>
              <a:off x="1894113" y="882076"/>
              <a:ext cx="1221377" cy="722810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1" name="Kosoúhelník 240"/>
            <p:cNvSpPr/>
            <p:nvPr/>
          </p:nvSpPr>
          <p:spPr>
            <a:xfrm>
              <a:off x="2144373" y="881194"/>
              <a:ext cx="753884" cy="722810"/>
            </a:xfrm>
            <a:prstGeom prst="parallelogram">
              <a:avLst>
                <a:gd name="adj" fmla="val 89048"/>
              </a:avLst>
            </a:prstGeom>
            <a:solidFill>
              <a:srgbClr val="B07C14">
                <a:alpha val="6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cxnSp>
        <p:nvCxnSpPr>
          <p:cNvPr id="242" name="Přímá spojovací čára 241"/>
          <p:cNvCxnSpPr/>
          <p:nvPr/>
        </p:nvCxnSpPr>
        <p:spPr>
          <a:xfrm flipH="1">
            <a:off x="4893443" y="3283991"/>
            <a:ext cx="717" cy="1202567"/>
          </a:xfrm>
          <a:prstGeom prst="line">
            <a:avLst/>
          </a:prstGeom>
          <a:ln w="952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Přímá spojovací čára 242"/>
          <p:cNvCxnSpPr/>
          <p:nvPr/>
        </p:nvCxnSpPr>
        <p:spPr>
          <a:xfrm>
            <a:off x="4602696" y="3669494"/>
            <a:ext cx="1008112" cy="0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ovéPole 243"/>
          <p:cNvSpPr txBox="1"/>
          <p:nvPr/>
        </p:nvSpPr>
        <p:spPr>
          <a:xfrm rot="18708977">
            <a:off x="4865925" y="3799864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dirty="0"/>
              <a:t>1,0 m</a:t>
            </a:r>
          </a:p>
        </p:txBody>
      </p:sp>
      <p:cxnSp>
        <p:nvCxnSpPr>
          <p:cNvPr id="245" name="Přímá spojovací čára 244"/>
          <p:cNvCxnSpPr/>
          <p:nvPr/>
        </p:nvCxnSpPr>
        <p:spPr>
          <a:xfrm>
            <a:off x="3018520" y="4170226"/>
            <a:ext cx="180020" cy="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Přímá spojovací čára 245"/>
          <p:cNvCxnSpPr/>
          <p:nvPr/>
        </p:nvCxnSpPr>
        <p:spPr>
          <a:xfrm flipH="1" flipV="1">
            <a:off x="3065741" y="4088351"/>
            <a:ext cx="475" cy="43520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TextovéPole 246"/>
          <p:cNvSpPr txBox="1"/>
          <p:nvPr/>
        </p:nvSpPr>
        <p:spPr>
          <a:xfrm rot="16200000">
            <a:off x="2829019" y="416978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d</a:t>
            </a:r>
          </a:p>
        </p:txBody>
      </p:sp>
      <p:sp>
        <p:nvSpPr>
          <p:cNvPr id="248" name="TextovéPole 247"/>
          <p:cNvSpPr txBox="1"/>
          <p:nvPr/>
        </p:nvSpPr>
        <p:spPr>
          <a:xfrm>
            <a:off x="2575441" y="4373454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y</a:t>
            </a:r>
          </a:p>
        </p:txBody>
      </p:sp>
      <p:sp>
        <p:nvSpPr>
          <p:cNvPr id="249" name="TextovéPole 248"/>
          <p:cNvSpPr txBox="1"/>
          <p:nvPr/>
        </p:nvSpPr>
        <p:spPr>
          <a:xfrm>
            <a:off x="4891182" y="316986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x</a:t>
            </a:r>
          </a:p>
        </p:txBody>
      </p:sp>
      <p:sp>
        <p:nvSpPr>
          <p:cNvPr id="250" name="TextovéPole 249"/>
          <p:cNvSpPr txBox="1"/>
          <p:nvPr/>
        </p:nvSpPr>
        <p:spPr>
          <a:xfrm>
            <a:off x="5795916" y="3267251"/>
            <a:ext cx="245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z</a:t>
            </a:r>
          </a:p>
        </p:txBody>
      </p:sp>
      <p:grpSp>
        <p:nvGrpSpPr>
          <p:cNvPr id="251" name="Skupina 239"/>
          <p:cNvGrpSpPr/>
          <p:nvPr/>
        </p:nvGrpSpPr>
        <p:grpSpPr>
          <a:xfrm>
            <a:off x="7562579" y="3470477"/>
            <a:ext cx="762864" cy="435936"/>
            <a:chOff x="5645768" y="923606"/>
            <a:chExt cx="762864" cy="435936"/>
          </a:xfrm>
        </p:grpSpPr>
        <p:sp>
          <p:nvSpPr>
            <p:cNvPr id="252" name="Kosoúhelník 251"/>
            <p:cNvSpPr/>
            <p:nvPr/>
          </p:nvSpPr>
          <p:spPr>
            <a:xfrm rot="18693902">
              <a:off x="6079466" y="1030377"/>
              <a:ext cx="399167" cy="259164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3" name="Kosoúhelník 252"/>
            <p:cNvSpPr/>
            <p:nvPr/>
          </p:nvSpPr>
          <p:spPr>
            <a:xfrm>
              <a:off x="5645768" y="923606"/>
              <a:ext cx="672184" cy="81908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54" name="Skupina 217"/>
          <p:cNvGrpSpPr/>
          <p:nvPr/>
        </p:nvGrpSpPr>
        <p:grpSpPr>
          <a:xfrm>
            <a:off x="7559701" y="3556397"/>
            <a:ext cx="598349" cy="389691"/>
            <a:chOff x="7325619" y="5243248"/>
            <a:chExt cx="598349" cy="389691"/>
          </a:xfrm>
        </p:grpSpPr>
        <p:sp>
          <p:nvSpPr>
            <p:cNvPr id="255" name="Obdélník 254"/>
            <p:cNvSpPr/>
            <p:nvPr/>
          </p:nvSpPr>
          <p:spPr>
            <a:xfrm rot="5400000">
              <a:off x="7429948" y="5138919"/>
              <a:ext cx="389691" cy="59834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56" name="Obdélník 255"/>
            <p:cNvSpPr/>
            <p:nvPr/>
          </p:nvSpPr>
          <p:spPr>
            <a:xfrm>
              <a:off x="7578948" y="5378789"/>
              <a:ext cx="109820" cy="115099"/>
            </a:xfrm>
            <a:prstGeom prst="rect">
              <a:avLst/>
            </a:prstGeom>
            <a:solidFill>
              <a:srgbClr val="996600"/>
            </a:solidFill>
            <a:ln w="127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cxnSp>
        <p:nvCxnSpPr>
          <p:cNvPr id="258" name="Přímá spojovací čára 257"/>
          <p:cNvCxnSpPr/>
          <p:nvPr/>
        </p:nvCxnSpPr>
        <p:spPr>
          <a:xfrm flipV="1">
            <a:off x="9173816" y="3457293"/>
            <a:ext cx="0" cy="9001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ovéPole 258"/>
          <p:cNvSpPr txBox="1"/>
          <p:nvPr/>
        </p:nvSpPr>
        <p:spPr>
          <a:xfrm>
            <a:off x="6790043" y="437809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y</a:t>
            </a:r>
          </a:p>
        </p:txBody>
      </p:sp>
      <p:sp>
        <p:nvSpPr>
          <p:cNvPr id="260" name="TextovéPole 259"/>
          <p:cNvSpPr txBox="1"/>
          <p:nvPr/>
        </p:nvSpPr>
        <p:spPr>
          <a:xfrm>
            <a:off x="9105784" y="3004570"/>
            <a:ext cx="245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z</a:t>
            </a:r>
          </a:p>
        </p:txBody>
      </p:sp>
      <p:sp>
        <p:nvSpPr>
          <p:cNvPr id="261" name="TextovéPole 260"/>
          <p:cNvSpPr txBox="1"/>
          <p:nvPr/>
        </p:nvSpPr>
        <p:spPr>
          <a:xfrm>
            <a:off x="10010518" y="327188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/>
              <a:t>x</a:t>
            </a:r>
          </a:p>
        </p:txBody>
      </p:sp>
      <p:sp>
        <p:nvSpPr>
          <p:cNvPr id="264" name="Obdélník 263"/>
          <p:cNvSpPr/>
          <p:nvPr/>
        </p:nvSpPr>
        <p:spPr>
          <a:xfrm>
            <a:off x="3603852" y="4172877"/>
            <a:ext cx="109820" cy="23351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grpSp>
        <p:nvGrpSpPr>
          <p:cNvPr id="265" name="Skupina 147"/>
          <p:cNvGrpSpPr/>
          <p:nvPr/>
        </p:nvGrpSpPr>
        <p:grpSpPr>
          <a:xfrm>
            <a:off x="3364430" y="4170667"/>
            <a:ext cx="566925" cy="236953"/>
            <a:chOff x="1242640" y="5472055"/>
            <a:chExt cx="566925" cy="236953"/>
          </a:xfrm>
        </p:grpSpPr>
        <p:sp>
          <p:nvSpPr>
            <p:cNvPr id="266" name="Obdélník 265"/>
            <p:cNvSpPr/>
            <p:nvPr/>
          </p:nvSpPr>
          <p:spPr>
            <a:xfrm rot="5400000">
              <a:off x="1407626" y="5307069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67" name="Obdélník 266"/>
            <p:cNvSpPr/>
            <p:nvPr/>
          </p:nvSpPr>
          <p:spPr>
            <a:xfrm>
              <a:off x="1481934" y="5474308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268" name="TextovéPole 267"/>
          <p:cNvSpPr txBox="1"/>
          <p:nvPr/>
        </p:nvSpPr>
        <p:spPr>
          <a:xfrm>
            <a:off x="7516694" y="3516702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r>
              <a:rPr lang="cs-CZ" sz="1400" b="1" i="1" baseline="-25000" dirty="0"/>
              <a:t>j</a:t>
            </a:r>
            <a:endParaRPr lang="cs-CZ" sz="1400" b="1" i="1" dirty="0"/>
          </a:p>
        </p:txBody>
      </p:sp>
      <p:grpSp>
        <p:nvGrpSpPr>
          <p:cNvPr id="269" name="Skupina 237"/>
          <p:cNvGrpSpPr/>
          <p:nvPr/>
        </p:nvGrpSpPr>
        <p:grpSpPr>
          <a:xfrm>
            <a:off x="7573775" y="3347580"/>
            <a:ext cx="566920" cy="1375115"/>
            <a:chOff x="5656964" y="800708"/>
            <a:chExt cx="566920" cy="1375115"/>
          </a:xfrm>
        </p:grpSpPr>
        <p:cxnSp>
          <p:nvCxnSpPr>
            <p:cNvPr id="270" name="Přímá spojovací čára 269"/>
            <p:cNvCxnSpPr/>
            <p:nvPr/>
          </p:nvCxnSpPr>
          <p:spPr>
            <a:xfrm>
              <a:off x="5656964" y="800708"/>
              <a:ext cx="0" cy="137511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Přímá spojovací čára 270"/>
            <p:cNvCxnSpPr/>
            <p:nvPr/>
          </p:nvCxnSpPr>
          <p:spPr>
            <a:xfrm>
              <a:off x="6223884" y="800708"/>
              <a:ext cx="0" cy="137511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4" name="TextovéPole 273"/>
          <p:cNvSpPr txBox="1"/>
          <p:nvPr/>
        </p:nvSpPr>
        <p:spPr>
          <a:xfrm rot="18619128">
            <a:off x="9003452" y="413362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d</a:t>
            </a:r>
          </a:p>
        </p:txBody>
      </p:sp>
      <p:cxnSp>
        <p:nvCxnSpPr>
          <p:cNvPr id="275" name="Přímá spojovací čára 274"/>
          <p:cNvCxnSpPr/>
          <p:nvPr/>
        </p:nvCxnSpPr>
        <p:spPr>
          <a:xfrm>
            <a:off x="9103196" y="3045221"/>
            <a:ext cx="0" cy="144016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" name="Skupina 236"/>
          <p:cNvGrpSpPr/>
          <p:nvPr/>
        </p:nvGrpSpPr>
        <p:grpSpPr>
          <a:xfrm>
            <a:off x="7251033" y="3569273"/>
            <a:ext cx="1854227" cy="363696"/>
            <a:chOff x="5044907" y="1022402"/>
            <a:chExt cx="1998560" cy="363696"/>
          </a:xfrm>
        </p:grpSpPr>
        <p:cxnSp>
          <p:nvCxnSpPr>
            <p:cNvPr id="277" name="Přímá spojovací čára 276"/>
            <p:cNvCxnSpPr/>
            <p:nvPr/>
          </p:nvCxnSpPr>
          <p:spPr>
            <a:xfrm rot="5400000">
              <a:off x="6044187" y="23122"/>
              <a:ext cx="0" cy="199856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Přímá spojovací čára 277"/>
            <p:cNvCxnSpPr/>
            <p:nvPr/>
          </p:nvCxnSpPr>
          <p:spPr>
            <a:xfrm rot="5400000">
              <a:off x="6044187" y="386818"/>
              <a:ext cx="0" cy="199856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9" name="Kosoúhelník 278"/>
          <p:cNvSpPr/>
          <p:nvPr/>
        </p:nvSpPr>
        <p:spPr>
          <a:xfrm>
            <a:off x="3355518" y="3442931"/>
            <a:ext cx="1221377" cy="722810"/>
          </a:xfrm>
          <a:prstGeom prst="parallelogram">
            <a:avLst>
              <a:gd name="adj" fmla="val 89048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0" name="Šipka dolů 279"/>
          <p:cNvSpPr/>
          <p:nvPr/>
        </p:nvSpPr>
        <p:spPr>
          <a:xfrm>
            <a:off x="3863741" y="3229160"/>
            <a:ext cx="230588" cy="564543"/>
          </a:xfrm>
          <a:prstGeom prst="downArrow">
            <a:avLst/>
          </a:prstGeom>
          <a:solidFill>
            <a:srgbClr val="F2DCDB">
              <a:alpha val="50196"/>
            </a:srgbClr>
          </a:solidFill>
          <a:ln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1" name="Obdélník 280"/>
          <p:cNvSpPr/>
          <p:nvPr/>
        </p:nvSpPr>
        <p:spPr>
          <a:xfrm>
            <a:off x="7575328" y="3567465"/>
            <a:ext cx="566491" cy="3637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82" name="Přímá spojovací čára 281"/>
          <p:cNvCxnSpPr/>
          <p:nvPr/>
        </p:nvCxnSpPr>
        <p:spPr>
          <a:xfrm>
            <a:off x="8253793" y="3473704"/>
            <a:ext cx="996154" cy="38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3" name="Skupina 282"/>
          <p:cNvGrpSpPr/>
          <p:nvPr/>
        </p:nvGrpSpPr>
        <p:grpSpPr>
          <a:xfrm>
            <a:off x="7821798" y="3603861"/>
            <a:ext cx="182421" cy="201095"/>
            <a:chOff x="5948560" y="1539517"/>
            <a:chExt cx="182421" cy="201095"/>
          </a:xfrm>
        </p:grpSpPr>
        <p:sp>
          <p:nvSpPr>
            <p:cNvPr id="285" name="Kosoúhelník 284"/>
            <p:cNvSpPr/>
            <p:nvPr/>
          </p:nvSpPr>
          <p:spPr>
            <a:xfrm>
              <a:off x="5948560" y="1539517"/>
              <a:ext cx="179583" cy="80122"/>
            </a:xfrm>
            <a:prstGeom prst="parallelogram">
              <a:avLst>
                <a:gd name="adj" fmla="val 89048"/>
              </a:avLst>
            </a:prstGeom>
            <a:solidFill>
              <a:srgbClr val="F2CD82">
                <a:alpha val="40000"/>
              </a:srgbClr>
            </a:solidFill>
            <a:ln w="9525">
              <a:solidFill>
                <a:srgbClr val="7A510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86" name="Kosoúhelník 285"/>
            <p:cNvSpPr/>
            <p:nvPr/>
          </p:nvSpPr>
          <p:spPr>
            <a:xfrm rot="18693902">
              <a:off x="5990688" y="1600320"/>
              <a:ext cx="199859" cy="80726"/>
            </a:xfrm>
            <a:prstGeom prst="parallelogram">
              <a:avLst>
                <a:gd name="adj" fmla="val 111953"/>
              </a:avLst>
            </a:prstGeom>
            <a:solidFill>
              <a:srgbClr val="C4BD97">
                <a:alpha val="40000"/>
              </a:srgbClr>
            </a:solidFill>
            <a:ln w="9525">
              <a:solidFill>
                <a:srgbClr val="7A510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87" name="Volný tvar 286"/>
          <p:cNvSpPr/>
          <p:nvPr/>
        </p:nvSpPr>
        <p:spPr>
          <a:xfrm rot="8258529">
            <a:off x="6922799" y="3992176"/>
            <a:ext cx="961362" cy="363871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54827 h 470851"/>
              <a:gd name="connsiteX1" fmla="*/ 72008 w 1224136"/>
              <a:gd name="connsiteY1" fmla="*/ 470851 h 470851"/>
              <a:gd name="connsiteX2" fmla="*/ 216024 w 1224136"/>
              <a:gd name="connsiteY2" fmla="*/ 326835 h 470851"/>
              <a:gd name="connsiteX3" fmla="*/ 1080120 w 1224136"/>
              <a:gd name="connsiteY3" fmla="*/ 326835 h 470851"/>
              <a:gd name="connsiteX4" fmla="*/ 1224136 w 1224136"/>
              <a:gd name="connsiteY4" fmla="*/ 182819 h 470851"/>
              <a:gd name="connsiteX5" fmla="*/ 360040 w 1224136"/>
              <a:gd name="connsiteY5" fmla="*/ 182819 h 470851"/>
              <a:gd name="connsiteX6" fmla="*/ 200838 w 1224136"/>
              <a:gd name="connsiteY6" fmla="*/ 0 h 470851"/>
              <a:gd name="connsiteX7" fmla="*/ 0 w 1224136"/>
              <a:gd name="connsiteY7" fmla="*/ 254827 h 470851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7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66741 w 1224136"/>
              <a:gd name="connsiteY3" fmla="*/ 316140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480641 w 1425131"/>
              <a:gd name="connsiteY2" fmla="*/ 317701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07245 w 1425131"/>
              <a:gd name="connsiteY2" fmla="*/ 341959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58109 w 1425131"/>
              <a:gd name="connsiteY2" fmla="*/ 339612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60040 w 1425131"/>
              <a:gd name="connsiteY5" fmla="*/ 176110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70511 w 1425131"/>
              <a:gd name="connsiteY5" fmla="*/ 189167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70511 w 1425131"/>
              <a:gd name="connsiteY5" fmla="*/ 194064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30143 w 1425131"/>
              <a:gd name="connsiteY2" fmla="*/ 339612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530143 w 1425131"/>
              <a:gd name="connsiteY2" fmla="*/ 339612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479279 w 1425131"/>
              <a:gd name="connsiteY2" fmla="*/ 312807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06871"/>
              <a:gd name="connsiteX1" fmla="*/ 692120 w 1425131"/>
              <a:gd name="connsiteY1" fmla="*/ 506871 h 506871"/>
              <a:gd name="connsiteX2" fmla="*/ 479279 w 1425131"/>
              <a:gd name="connsiteY2" fmla="*/ 312807 h 506871"/>
              <a:gd name="connsiteX3" fmla="*/ 1425131 w 1425131"/>
              <a:gd name="connsiteY3" fmla="*/ 355470 h 506871"/>
              <a:gd name="connsiteX4" fmla="*/ 1224136 w 1425131"/>
              <a:gd name="connsiteY4" fmla="*/ 181007 h 506871"/>
              <a:gd name="connsiteX5" fmla="*/ 343906 w 1425131"/>
              <a:gd name="connsiteY5" fmla="*/ 169806 h 506871"/>
              <a:gd name="connsiteX6" fmla="*/ 157669 w 1425131"/>
              <a:gd name="connsiteY6" fmla="*/ 0 h 506871"/>
              <a:gd name="connsiteX7" fmla="*/ 0 w 1425131"/>
              <a:gd name="connsiteY7" fmla="*/ 253015 h 506871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43906 w 1425131"/>
              <a:gd name="connsiteY5" fmla="*/ 174701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530141 w 1425131"/>
              <a:gd name="connsiteY2" fmla="*/ 315355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0 w 1425131"/>
              <a:gd name="connsiteY7" fmla="*/ 257910 h 485161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94284 w 1425131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35857 w 1330847"/>
              <a:gd name="connsiteY2" fmla="*/ 315355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09253 w 1330847"/>
              <a:gd name="connsiteY2" fmla="*/ 291097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02880"/>
              <a:gd name="connsiteY0" fmla="*/ 259011 h 485161"/>
              <a:gd name="connsiteX1" fmla="*/ 622094 w 1302880"/>
              <a:gd name="connsiteY1" fmla="*/ 485161 h 485161"/>
              <a:gd name="connsiteX2" fmla="*/ 409253 w 1302880"/>
              <a:gd name="connsiteY2" fmla="*/ 291097 h 485161"/>
              <a:gd name="connsiteX3" fmla="*/ 1302880 w 1302880"/>
              <a:gd name="connsiteY3" fmla="*/ 326316 h 485161"/>
              <a:gd name="connsiteX4" fmla="*/ 1129852 w 1302880"/>
              <a:gd name="connsiteY4" fmla="*/ 185902 h 485161"/>
              <a:gd name="connsiteX5" fmla="*/ 276226 w 1302880"/>
              <a:gd name="connsiteY5" fmla="*/ 169807 h 485161"/>
              <a:gd name="connsiteX6" fmla="*/ 89990 w 1302880"/>
              <a:gd name="connsiteY6" fmla="*/ 0 h 485161"/>
              <a:gd name="connsiteX7" fmla="*/ 0 w 1302880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8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24258 w 1276275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05594 w 1252017"/>
              <a:gd name="connsiteY4" fmla="*/ 185902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18991 w 1252017"/>
              <a:gd name="connsiteY4" fmla="*/ 180767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911088 w 1252017"/>
              <a:gd name="connsiteY4" fmla="*/ 176379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094978"/>
              <a:gd name="connsiteY0" fmla="*/ 232405 h 485161"/>
              <a:gd name="connsiteX1" fmla="*/ 597836 w 1094978"/>
              <a:gd name="connsiteY1" fmla="*/ 485161 h 485161"/>
              <a:gd name="connsiteX2" fmla="*/ 384995 w 1094978"/>
              <a:gd name="connsiteY2" fmla="*/ 291097 h 485161"/>
              <a:gd name="connsiteX3" fmla="*/ 1094978 w 1094978"/>
              <a:gd name="connsiteY3" fmla="*/ 295322 h 485161"/>
              <a:gd name="connsiteX4" fmla="*/ 911088 w 1094978"/>
              <a:gd name="connsiteY4" fmla="*/ 176379 h 485161"/>
              <a:gd name="connsiteX5" fmla="*/ 251968 w 1094978"/>
              <a:gd name="connsiteY5" fmla="*/ 169807 h 485161"/>
              <a:gd name="connsiteX6" fmla="*/ 65732 w 1094978"/>
              <a:gd name="connsiteY6" fmla="*/ 0 h 485161"/>
              <a:gd name="connsiteX7" fmla="*/ 0 w 1094978"/>
              <a:gd name="connsiteY7" fmla="*/ 232405 h 485161"/>
              <a:gd name="connsiteX0" fmla="*/ 0 w 1044115"/>
              <a:gd name="connsiteY0" fmla="*/ 232405 h 485161"/>
              <a:gd name="connsiteX1" fmla="*/ 597836 w 1044115"/>
              <a:gd name="connsiteY1" fmla="*/ 485161 h 485161"/>
              <a:gd name="connsiteX2" fmla="*/ 384995 w 1044115"/>
              <a:gd name="connsiteY2" fmla="*/ 291097 h 485161"/>
              <a:gd name="connsiteX3" fmla="*/ 1044115 w 1044115"/>
              <a:gd name="connsiteY3" fmla="*/ 297670 h 485161"/>
              <a:gd name="connsiteX4" fmla="*/ 911088 w 1044115"/>
              <a:gd name="connsiteY4" fmla="*/ 176379 h 485161"/>
              <a:gd name="connsiteX5" fmla="*/ 251968 w 1044115"/>
              <a:gd name="connsiteY5" fmla="*/ 169807 h 485161"/>
              <a:gd name="connsiteX6" fmla="*/ 65732 w 1044115"/>
              <a:gd name="connsiteY6" fmla="*/ 0 h 485161"/>
              <a:gd name="connsiteX7" fmla="*/ 0 w 1044115"/>
              <a:gd name="connsiteY7" fmla="*/ 232405 h 485161"/>
              <a:gd name="connsiteX0" fmla="*/ 0 w 1044115"/>
              <a:gd name="connsiteY0" fmla="*/ 200279 h 453035"/>
              <a:gd name="connsiteX1" fmla="*/ 597836 w 1044115"/>
              <a:gd name="connsiteY1" fmla="*/ 453035 h 453035"/>
              <a:gd name="connsiteX2" fmla="*/ 384995 w 1044115"/>
              <a:gd name="connsiteY2" fmla="*/ 258971 h 453035"/>
              <a:gd name="connsiteX3" fmla="*/ 1044115 w 1044115"/>
              <a:gd name="connsiteY3" fmla="*/ 265544 h 453035"/>
              <a:gd name="connsiteX4" fmla="*/ 911088 w 1044115"/>
              <a:gd name="connsiteY4" fmla="*/ 144253 h 453035"/>
              <a:gd name="connsiteX5" fmla="*/ 251968 w 1044115"/>
              <a:gd name="connsiteY5" fmla="*/ 137681 h 453035"/>
              <a:gd name="connsiteX6" fmla="*/ 92936 w 1044115"/>
              <a:gd name="connsiteY6" fmla="*/ 0 h 453035"/>
              <a:gd name="connsiteX7" fmla="*/ 0 w 1044115"/>
              <a:gd name="connsiteY7" fmla="*/ 200279 h 453035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84995 w 1044115"/>
              <a:gd name="connsiteY2" fmla="*/ 25897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889530 w 1044115"/>
              <a:gd name="connsiteY4" fmla="*/ 141641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89530 w 1022556"/>
              <a:gd name="connsiteY4" fmla="*/ 141641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28336 w 1022556"/>
              <a:gd name="connsiteY4" fmla="*/ 144459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961362"/>
              <a:gd name="connsiteY0" fmla="*/ 200279 h 412386"/>
              <a:gd name="connsiteX1" fmla="*/ 545224 w 961362"/>
              <a:gd name="connsiteY1" fmla="*/ 412386 h 412386"/>
              <a:gd name="connsiteX2" fmla="*/ 358987 w 961362"/>
              <a:gd name="connsiteY2" fmla="*/ 242581 h 412386"/>
              <a:gd name="connsiteX3" fmla="*/ 961362 w 961362"/>
              <a:gd name="connsiteY3" fmla="*/ 265749 h 412386"/>
              <a:gd name="connsiteX4" fmla="*/ 828336 w 961362"/>
              <a:gd name="connsiteY4" fmla="*/ 144459 h 412386"/>
              <a:gd name="connsiteX5" fmla="*/ 252566 w 961362"/>
              <a:gd name="connsiteY5" fmla="*/ 145549 h 412386"/>
              <a:gd name="connsiteX6" fmla="*/ 92936 w 961362"/>
              <a:gd name="connsiteY6" fmla="*/ 0 h 412386"/>
              <a:gd name="connsiteX7" fmla="*/ 0 w 961362"/>
              <a:gd name="connsiteY7" fmla="*/ 200279 h 412386"/>
              <a:gd name="connsiteX0" fmla="*/ 0 w 961362"/>
              <a:gd name="connsiteY0" fmla="*/ 175549 h 387656"/>
              <a:gd name="connsiteX1" fmla="*/ 545224 w 961362"/>
              <a:gd name="connsiteY1" fmla="*/ 387656 h 387656"/>
              <a:gd name="connsiteX2" fmla="*/ 358987 w 961362"/>
              <a:gd name="connsiteY2" fmla="*/ 217851 h 387656"/>
              <a:gd name="connsiteX3" fmla="*/ 961362 w 961362"/>
              <a:gd name="connsiteY3" fmla="*/ 241019 h 387656"/>
              <a:gd name="connsiteX4" fmla="*/ 828336 w 961362"/>
              <a:gd name="connsiteY4" fmla="*/ 119729 h 387656"/>
              <a:gd name="connsiteX5" fmla="*/ 252566 w 961362"/>
              <a:gd name="connsiteY5" fmla="*/ 120819 h 387656"/>
              <a:gd name="connsiteX6" fmla="*/ 109210 w 961362"/>
              <a:gd name="connsiteY6" fmla="*/ 0 h 387656"/>
              <a:gd name="connsiteX7" fmla="*/ 0 w 961362"/>
              <a:gd name="connsiteY7" fmla="*/ 175549 h 387656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58987 w 961362"/>
              <a:gd name="connsiteY2" fmla="*/ 217851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42236 w 961362"/>
              <a:gd name="connsiteY5" fmla="*/ 121291 h 363871"/>
              <a:gd name="connsiteX6" fmla="*/ 109210 w 961362"/>
              <a:gd name="connsiteY6" fmla="*/ 0 h 363871"/>
              <a:gd name="connsiteX7" fmla="*/ 0 w 961362"/>
              <a:gd name="connsiteY7" fmla="*/ 175549 h 36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62" h="363871">
                <a:moveTo>
                  <a:pt x="0" y="175549"/>
                </a:moveTo>
                <a:lnTo>
                  <a:pt x="508288" y="363871"/>
                </a:lnTo>
                <a:lnTo>
                  <a:pt x="348657" y="218323"/>
                </a:lnTo>
                <a:lnTo>
                  <a:pt x="961362" y="241019"/>
                </a:lnTo>
                <a:lnTo>
                  <a:pt x="828336" y="119729"/>
                </a:lnTo>
                <a:lnTo>
                  <a:pt x="242236" y="121291"/>
                </a:lnTo>
                <a:lnTo>
                  <a:pt x="109210" y="0"/>
                </a:lnTo>
                <a:lnTo>
                  <a:pt x="0" y="175549"/>
                </a:lnTo>
              </a:path>
            </a:pathLst>
          </a:custGeom>
          <a:solidFill>
            <a:srgbClr val="F2DCDB">
              <a:alpha val="50196"/>
            </a:srgbClr>
          </a:solidFill>
          <a:ln w="28575">
            <a:solidFill>
              <a:srgbClr val="FF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88" name="Skupina 238"/>
          <p:cNvGrpSpPr/>
          <p:nvPr/>
        </p:nvGrpSpPr>
        <p:grpSpPr>
          <a:xfrm>
            <a:off x="3362750" y="4019227"/>
            <a:ext cx="566920" cy="756084"/>
            <a:chOff x="1898186" y="1454854"/>
            <a:chExt cx="566920" cy="756084"/>
          </a:xfrm>
        </p:grpSpPr>
        <p:cxnSp>
          <p:nvCxnSpPr>
            <p:cNvPr id="289" name="Přímá spojovací čára 288"/>
            <p:cNvCxnSpPr/>
            <p:nvPr/>
          </p:nvCxnSpPr>
          <p:spPr>
            <a:xfrm>
              <a:off x="1898186" y="1454854"/>
              <a:ext cx="0" cy="7560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Přímá spojovací čára 289"/>
            <p:cNvCxnSpPr/>
            <p:nvPr/>
          </p:nvCxnSpPr>
          <p:spPr>
            <a:xfrm>
              <a:off x="2465106" y="1454854"/>
              <a:ext cx="0" cy="7560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43FD3F1-B198-4894-A7D7-C9ED2E206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49" name="Picture 3">
            <a:extLst>
              <a:ext uri="{FF2B5EF4-FFF2-40B4-BE49-F238E27FC236}">
                <a16:creationId xmlns:a16="http://schemas.microsoft.com/office/drawing/2014/main" id="{6947784F-73FE-44D9-9B54-86A7E6D4E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6273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71948" y="1985522"/>
            <a:ext cx="11218607" cy="2477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vypočítá se tepelná propustnost pouze samotného tepelného mostu: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   </a:t>
            </a:r>
            <a:r>
              <a:rPr lang="cs-CZ" sz="1600" b="1" i="1" dirty="0"/>
              <a:t>                            </a:t>
            </a:r>
            <a:r>
              <a:rPr lang="el-GR" sz="1600" b="1" i="1" dirty="0"/>
              <a:t>Ψ</a:t>
            </a:r>
            <a:r>
              <a:rPr lang="cs-CZ" sz="1600" b="1" i="1" baseline="-25000" dirty="0"/>
              <a:t>j</a:t>
            </a:r>
            <a:r>
              <a:rPr lang="cs-CZ" sz="1600" b="1" i="1" dirty="0"/>
              <a:t> = L</a:t>
            </a:r>
            <a:r>
              <a:rPr lang="cs-CZ" sz="1600" b="1" i="1" baseline="-25000" dirty="0"/>
              <a:t>j</a:t>
            </a:r>
            <a:r>
              <a:rPr lang="cs-CZ" sz="1600" b="1" i="1" baseline="30000" dirty="0"/>
              <a:t>2D</a:t>
            </a:r>
            <a:r>
              <a:rPr lang="cs-CZ" sz="1600" b="1" i="1" dirty="0"/>
              <a:t> – 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id</a:t>
            </a:r>
            <a:r>
              <a:rPr lang="cs-CZ" sz="1600" b="1" i="1" dirty="0"/>
              <a:t> . 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j</a:t>
            </a:r>
            <a:r>
              <a:rPr lang="cs-CZ" sz="1600" b="1" i="1" baseline="-25000" dirty="0"/>
              <a:t>				            </a:t>
            </a:r>
            <a:r>
              <a:rPr lang="el-GR" sz="1600" b="1" i="1" dirty="0"/>
              <a:t>Χ</a:t>
            </a:r>
            <a:r>
              <a:rPr lang="cs-CZ" sz="1600" b="1" i="1" baseline="-25000" dirty="0"/>
              <a:t>j</a:t>
            </a:r>
            <a:r>
              <a:rPr lang="cs-CZ" sz="1600" b="1" i="1" dirty="0"/>
              <a:t> = L</a:t>
            </a:r>
            <a:r>
              <a:rPr lang="cs-CZ" sz="1600" b="1" i="1" baseline="-25000" dirty="0"/>
              <a:t>j</a:t>
            </a:r>
            <a:r>
              <a:rPr lang="cs-CZ" sz="1600" b="1" i="1" baseline="30000" dirty="0"/>
              <a:t>3D</a:t>
            </a:r>
            <a:r>
              <a:rPr lang="cs-CZ" sz="1600" b="1" i="1" dirty="0"/>
              <a:t> – 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id</a:t>
            </a:r>
            <a:r>
              <a:rPr lang="cs-CZ" sz="1600" b="1" i="1" dirty="0"/>
              <a:t> . A</a:t>
            </a:r>
            <a:r>
              <a:rPr lang="cs-CZ" sz="1600" b="1" i="1" baseline="-25000" dirty="0"/>
              <a:t>j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829800" y="6356351"/>
            <a:ext cx="381000" cy="365125"/>
          </a:xfrm>
        </p:spPr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76</a:t>
            </a:fld>
            <a:endParaRPr lang="cs-CZ" dirty="0"/>
          </a:p>
        </p:txBody>
      </p:sp>
      <p:sp>
        <p:nvSpPr>
          <p:cNvPr id="176" name="Šipka dolů 175"/>
          <p:cNvSpPr/>
          <p:nvPr/>
        </p:nvSpPr>
        <p:spPr>
          <a:xfrm>
            <a:off x="2294279" y="2412383"/>
            <a:ext cx="230588" cy="564543"/>
          </a:xfrm>
          <a:prstGeom prst="downArrow">
            <a:avLst/>
          </a:prstGeom>
          <a:solidFill>
            <a:srgbClr val="F2DCDB">
              <a:alpha val="50196"/>
            </a:srgbClr>
          </a:solidFill>
          <a:ln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77" name="Skupina 176"/>
          <p:cNvGrpSpPr/>
          <p:nvPr/>
        </p:nvGrpSpPr>
        <p:grpSpPr>
          <a:xfrm>
            <a:off x="2046780" y="2515986"/>
            <a:ext cx="758677" cy="1149976"/>
            <a:chOff x="1736952" y="890217"/>
            <a:chExt cx="758677" cy="1149976"/>
          </a:xfrm>
        </p:grpSpPr>
        <p:sp>
          <p:nvSpPr>
            <p:cNvPr id="178" name="Kosoúhelník 177"/>
            <p:cNvSpPr/>
            <p:nvPr/>
          </p:nvSpPr>
          <p:spPr>
            <a:xfrm rot="18693902">
              <a:off x="1593090" y="1387223"/>
              <a:ext cx="1149976" cy="155963"/>
            </a:xfrm>
            <a:prstGeom prst="parallelogram">
              <a:avLst>
                <a:gd name="adj" fmla="val 111953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rgbClr val="7A5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9" name="Kosoúhelník 178"/>
            <p:cNvSpPr/>
            <p:nvPr/>
          </p:nvSpPr>
          <p:spPr>
            <a:xfrm>
              <a:off x="1741745" y="985969"/>
              <a:ext cx="753884" cy="722810"/>
            </a:xfrm>
            <a:prstGeom prst="parallelogram">
              <a:avLst>
                <a:gd name="adj" fmla="val 89048"/>
              </a:avLst>
            </a:prstGeom>
            <a:solidFill>
              <a:srgbClr val="B07C14">
                <a:alpha val="60000"/>
              </a:srgbClr>
            </a:solidFill>
            <a:ln w="9525">
              <a:solidFill>
                <a:srgbClr val="7A5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0" name="Obdélník 179"/>
            <p:cNvSpPr/>
            <p:nvPr/>
          </p:nvSpPr>
          <p:spPr>
            <a:xfrm>
              <a:off x="1736952" y="1713278"/>
              <a:ext cx="109820" cy="23351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rgbClr val="7A5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86" name="Skupina 185"/>
          <p:cNvGrpSpPr/>
          <p:nvPr/>
        </p:nvGrpSpPr>
        <p:grpSpPr>
          <a:xfrm>
            <a:off x="7383502" y="2774762"/>
            <a:ext cx="185755" cy="201095"/>
            <a:chOff x="5945226" y="1539517"/>
            <a:chExt cx="185755" cy="201095"/>
          </a:xfrm>
        </p:grpSpPr>
        <p:sp>
          <p:nvSpPr>
            <p:cNvPr id="193" name="Obdélník 192"/>
            <p:cNvSpPr/>
            <p:nvPr/>
          </p:nvSpPr>
          <p:spPr>
            <a:xfrm>
              <a:off x="5945226" y="1623819"/>
              <a:ext cx="109820" cy="115099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rgbClr val="7A5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95" name="Kosoúhelník 194"/>
            <p:cNvSpPr/>
            <p:nvPr/>
          </p:nvSpPr>
          <p:spPr>
            <a:xfrm>
              <a:off x="5948560" y="1539517"/>
              <a:ext cx="179583" cy="80122"/>
            </a:xfrm>
            <a:prstGeom prst="parallelogram">
              <a:avLst>
                <a:gd name="adj" fmla="val 89048"/>
              </a:avLst>
            </a:prstGeom>
            <a:solidFill>
              <a:srgbClr val="F2CD82">
                <a:alpha val="60000"/>
              </a:srgbClr>
            </a:solidFill>
            <a:ln w="9525">
              <a:solidFill>
                <a:srgbClr val="7A5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6" name="Kosoúhelník 195"/>
            <p:cNvSpPr/>
            <p:nvPr/>
          </p:nvSpPr>
          <p:spPr>
            <a:xfrm rot="18693902">
              <a:off x="5990688" y="1600320"/>
              <a:ext cx="199859" cy="80726"/>
            </a:xfrm>
            <a:prstGeom prst="parallelogram">
              <a:avLst>
                <a:gd name="adj" fmla="val 111953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rgbClr val="7A5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98" name="Volný tvar 197"/>
          <p:cNvSpPr/>
          <p:nvPr/>
        </p:nvSpPr>
        <p:spPr>
          <a:xfrm rot="8258529">
            <a:off x="6551610" y="3117260"/>
            <a:ext cx="961362" cy="363871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54827 h 470851"/>
              <a:gd name="connsiteX1" fmla="*/ 72008 w 1224136"/>
              <a:gd name="connsiteY1" fmla="*/ 470851 h 470851"/>
              <a:gd name="connsiteX2" fmla="*/ 216024 w 1224136"/>
              <a:gd name="connsiteY2" fmla="*/ 326835 h 470851"/>
              <a:gd name="connsiteX3" fmla="*/ 1080120 w 1224136"/>
              <a:gd name="connsiteY3" fmla="*/ 326835 h 470851"/>
              <a:gd name="connsiteX4" fmla="*/ 1224136 w 1224136"/>
              <a:gd name="connsiteY4" fmla="*/ 182819 h 470851"/>
              <a:gd name="connsiteX5" fmla="*/ 360040 w 1224136"/>
              <a:gd name="connsiteY5" fmla="*/ 182819 h 470851"/>
              <a:gd name="connsiteX6" fmla="*/ 200838 w 1224136"/>
              <a:gd name="connsiteY6" fmla="*/ 0 h 470851"/>
              <a:gd name="connsiteX7" fmla="*/ 0 w 1224136"/>
              <a:gd name="connsiteY7" fmla="*/ 254827 h 470851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7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66741 w 1224136"/>
              <a:gd name="connsiteY3" fmla="*/ 316140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480641 w 1425131"/>
              <a:gd name="connsiteY2" fmla="*/ 317701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07245 w 1425131"/>
              <a:gd name="connsiteY2" fmla="*/ 341959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58109 w 1425131"/>
              <a:gd name="connsiteY2" fmla="*/ 339612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60040 w 1425131"/>
              <a:gd name="connsiteY5" fmla="*/ 176110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70511 w 1425131"/>
              <a:gd name="connsiteY5" fmla="*/ 189167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70511 w 1425131"/>
              <a:gd name="connsiteY5" fmla="*/ 194064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30143 w 1425131"/>
              <a:gd name="connsiteY2" fmla="*/ 339612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530143 w 1425131"/>
              <a:gd name="connsiteY2" fmla="*/ 339612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479279 w 1425131"/>
              <a:gd name="connsiteY2" fmla="*/ 312807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06871"/>
              <a:gd name="connsiteX1" fmla="*/ 692120 w 1425131"/>
              <a:gd name="connsiteY1" fmla="*/ 506871 h 506871"/>
              <a:gd name="connsiteX2" fmla="*/ 479279 w 1425131"/>
              <a:gd name="connsiteY2" fmla="*/ 312807 h 506871"/>
              <a:gd name="connsiteX3" fmla="*/ 1425131 w 1425131"/>
              <a:gd name="connsiteY3" fmla="*/ 355470 h 506871"/>
              <a:gd name="connsiteX4" fmla="*/ 1224136 w 1425131"/>
              <a:gd name="connsiteY4" fmla="*/ 181007 h 506871"/>
              <a:gd name="connsiteX5" fmla="*/ 343906 w 1425131"/>
              <a:gd name="connsiteY5" fmla="*/ 169806 h 506871"/>
              <a:gd name="connsiteX6" fmla="*/ 157669 w 1425131"/>
              <a:gd name="connsiteY6" fmla="*/ 0 h 506871"/>
              <a:gd name="connsiteX7" fmla="*/ 0 w 1425131"/>
              <a:gd name="connsiteY7" fmla="*/ 253015 h 506871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43906 w 1425131"/>
              <a:gd name="connsiteY5" fmla="*/ 174701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530141 w 1425131"/>
              <a:gd name="connsiteY2" fmla="*/ 315355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0 w 1425131"/>
              <a:gd name="connsiteY7" fmla="*/ 257910 h 485161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94284 w 1425131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35857 w 1330847"/>
              <a:gd name="connsiteY2" fmla="*/ 315355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09253 w 1330847"/>
              <a:gd name="connsiteY2" fmla="*/ 291097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02880"/>
              <a:gd name="connsiteY0" fmla="*/ 259011 h 485161"/>
              <a:gd name="connsiteX1" fmla="*/ 622094 w 1302880"/>
              <a:gd name="connsiteY1" fmla="*/ 485161 h 485161"/>
              <a:gd name="connsiteX2" fmla="*/ 409253 w 1302880"/>
              <a:gd name="connsiteY2" fmla="*/ 291097 h 485161"/>
              <a:gd name="connsiteX3" fmla="*/ 1302880 w 1302880"/>
              <a:gd name="connsiteY3" fmla="*/ 326316 h 485161"/>
              <a:gd name="connsiteX4" fmla="*/ 1129852 w 1302880"/>
              <a:gd name="connsiteY4" fmla="*/ 185902 h 485161"/>
              <a:gd name="connsiteX5" fmla="*/ 276226 w 1302880"/>
              <a:gd name="connsiteY5" fmla="*/ 169807 h 485161"/>
              <a:gd name="connsiteX6" fmla="*/ 89990 w 1302880"/>
              <a:gd name="connsiteY6" fmla="*/ 0 h 485161"/>
              <a:gd name="connsiteX7" fmla="*/ 0 w 1302880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8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24258 w 1276275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05594 w 1252017"/>
              <a:gd name="connsiteY4" fmla="*/ 185902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18991 w 1252017"/>
              <a:gd name="connsiteY4" fmla="*/ 180767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911088 w 1252017"/>
              <a:gd name="connsiteY4" fmla="*/ 176379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094978"/>
              <a:gd name="connsiteY0" fmla="*/ 232405 h 485161"/>
              <a:gd name="connsiteX1" fmla="*/ 597836 w 1094978"/>
              <a:gd name="connsiteY1" fmla="*/ 485161 h 485161"/>
              <a:gd name="connsiteX2" fmla="*/ 384995 w 1094978"/>
              <a:gd name="connsiteY2" fmla="*/ 291097 h 485161"/>
              <a:gd name="connsiteX3" fmla="*/ 1094978 w 1094978"/>
              <a:gd name="connsiteY3" fmla="*/ 295322 h 485161"/>
              <a:gd name="connsiteX4" fmla="*/ 911088 w 1094978"/>
              <a:gd name="connsiteY4" fmla="*/ 176379 h 485161"/>
              <a:gd name="connsiteX5" fmla="*/ 251968 w 1094978"/>
              <a:gd name="connsiteY5" fmla="*/ 169807 h 485161"/>
              <a:gd name="connsiteX6" fmla="*/ 65732 w 1094978"/>
              <a:gd name="connsiteY6" fmla="*/ 0 h 485161"/>
              <a:gd name="connsiteX7" fmla="*/ 0 w 1094978"/>
              <a:gd name="connsiteY7" fmla="*/ 232405 h 485161"/>
              <a:gd name="connsiteX0" fmla="*/ 0 w 1044115"/>
              <a:gd name="connsiteY0" fmla="*/ 232405 h 485161"/>
              <a:gd name="connsiteX1" fmla="*/ 597836 w 1044115"/>
              <a:gd name="connsiteY1" fmla="*/ 485161 h 485161"/>
              <a:gd name="connsiteX2" fmla="*/ 384995 w 1044115"/>
              <a:gd name="connsiteY2" fmla="*/ 291097 h 485161"/>
              <a:gd name="connsiteX3" fmla="*/ 1044115 w 1044115"/>
              <a:gd name="connsiteY3" fmla="*/ 297670 h 485161"/>
              <a:gd name="connsiteX4" fmla="*/ 911088 w 1044115"/>
              <a:gd name="connsiteY4" fmla="*/ 176379 h 485161"/>
              <a:gd name="connsiteX5" fmla="*/ 251968 w 1044115"/>
              <a:gd name="connsiteY5" fmla="*/ 169807 h 485161"/>
              <a:gd name="connsiteX6" fmla="*/ 65732 w 1044115"/>
              <a:gd name="connsiteY6" fmla="*/ 0 h 485161"/>
              <a:gd name="connsiteX7" fmla="*/ 0 w 1044115"/>
              <a:gd name="connsiteY7" fmla="*/ 232405 h 485161"/>
              <a:gd name="connsiteX0" fmla="*/ 0 w 1044115"/>
              <a:gd name="connsiteY0" fmla="*/ 200279 h 453035"/>
              <a:gd name="connsiteX1" fmla="*/ 597836 w 1044115"/>
              <a:gd name="connsiteY1" fmla="*/ 453035 h 453035"/>
              <a:gd name="connsiteX2" fmla="*/ 384995 w 1044115"/>
              <a:gd name="connsiteY2" fmla="*/ 258971 h 453035"/>
              <a:gd name="connsiteX3" fmla="*/ 1044115 w 1044115"/>
              <a:gd name="connsiteY3" fmla="*/ 265544 h 453035"/>
              <a:gd name="connsiteX4" fmla="*/ 911088 w 1044115"/>
              <a:gd name="connsiteY4" fmla="*/ 144253 h 453035"/>
              <a:gd name="connsiteX5" fmla="*/ 251968 w 1044115"/>
              <a:gd name="connsiteY5" fmla="*/ 137681 h 453035"/>
              <a:gd name="connsiteX6" fmla="*/ 92936 w 1044115"/>
              <a:gd name="connsiteY6" fmla="*/ 0 h 453035"/>
              <a:gd name="connsiteX7" fmla="*/ 0 w 1044115"/>
              <a:gd name="connsiteY7" fmla="*/ 200279 h 453035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84995 w 1044115"/>
              <a:gd name="connsiteY2" fmla="*/ 25897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889530 w 1044115"/>
              <a:gd name="connsiteY4" fmla="*/ 141641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89530 w 1022556"/>
              <a:gd name="connsiteY4" fmla="*/ 141641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28336 w 1022556"/>
              <a:gd name="connsiteY4" fmla="*/ 144459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961362"/>
              <a:gd name="connsiteY0" fmla="*/ 200279 h 412386"/>
              <a:gd name="connsiteX1" fmla="*/ 545224 w 961362"/>
              <a:gd name="connsiteY1" fmla="*/ 412386 h 412386"/>
              <a:gd name="connsiteX2" fmla="*/ 358987 w 961362"/>
              <a:gd name="connsiteY2" fmla="*/ 242581 h 412386"/>
              <a:gd name="connsiteX3" fmla="*/ 961362 w 961362"/>
              <a:gd name="connsiteY3" fmla="*/ 265749 h 412386"/>
              <a:gd name="connsiteX4" fmla="*/ 828336 w 961362"/>
              <a:gd name="connsiteY4" fmla="*/ 144459 h 412386"/>
              <a:gd name="connsiteX5" fmla="*/ 252566 w 961362"/>
              <a:gd name="connsiteY5" fmla="*/ 145549 h 412386"/>
              <a:gd name="connsiteX6" fmla="*/ 92936 w 961362"/>
              <a:gd name="connsiteY6" fmla="*/ 0 h 412386"/>
              <a:gd name="connsiteX7" fmla="*/ 0 w 961362"/>
              <a:gd name="connsiteY7" fmla="*/ 200279 h 412386"/>
              <a:gd name="connsiteX0" fmla="*/ 0 w 961362"/>
              <a:gd name="connsiteY0" fmla="*/ 175549 h 387656"/>
              <a:gd name="connsiteX1" fmla="*/ 545224 w 961362"/>
              <a:gd name="connsiteY1" fmla="*/ 387656 h 387656"/>
              <a:gd name="connsiteX2" fmla="*/ 358987 w 961362"/>
              <a:gd name="connsiteY2" fmla="*/ 217851 h 387656"/>
              <a:gd name="connsiteX3" fmla="*/ 961362 w 961362"/>
              <a:gd name="connsiteY3" fmla="*/ 241019 h 387656"/>
              <a:gd name="connsiteX4" fmla="*/ 828336 w 961362"/>
              <a:gd name="connsiteY4" fmla="*/ 119729 h 387656"/>
              <a:gd name="connsiteX5" fmla="*/ 252566 w 961362"/>
              <a:gd name="connsiteY5" fmla="*/ 120819 h 387656"/>
              <a:gd name="connsiteX6" fmla="*/ 109210 w 961362"/>
              <a:gd name="connsiteY6" fmla="*/ 0 h 387656"/>
              <a:gd name="connsiteX7" fmla="*/ 0 w 961362"/>
              <a:gd name="connsiteY7" fmla="*/ 175549 h 387656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58987 w 961362"/>
              <a:gd name="connsiteY2" fmla="*/ 217851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42236 w 961362"/>
              <a:gd name="connsiteY5" fmla="*/ 121291 h 363871"/>
              <a:gd name="connsiteX6" fmla="*/ 109210 w 961362"/>
              <a:gd name="connsiteY6" fmla="*/ 0 h 363871"/>
              <a:gd name="connsiteX7" fmla="*/ 0 w 961362"/>
              <a:gd name="connsiteY7" fmla="*/ 175549 h 36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62" h="363871">
                <a:moveTo>
                  <a:pt x="0" y="175549"/>
                </a:moveTo>
                <a:lnTo>
                  <a:pt x="508288" y="363871"/>
                </a:lnTo>
                <a:lnTo>
                  <a:pt x="348657" y="218323"/>
                </a:lnTo>
                <a:lnTo>
                  <a:pt x="961362" y="241019"/>
                </a:lnTo>
                <a:lnTo>
                  <a:pt x="828336" y="119729"/>
                </a:lnTo>
                <a:lnTo>
                  <a:pt x="242236" y="121291"/>
                </a:lnTo>
                <a:lnTo>
                  <a:pt x="109210" y="0"/>
                </a:lnTo>
                <a:lnTo>
                  <a:pt x="0" y="175549"/>
                </a:lnTo>
              </a:path>
            </a:pathLst>
          </a:custGeom>
          <a:solidFill>
            <a:srgbClr val="F2DCDB">
              <a:alpha val="50196"/>
            </a:srgbClr>
          </a:solidFill>
          <a:ln w="28575">
            <a:solidFill>
              <a:srgbClr val="FF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9" name="Přímá spojovací čára 228"/>
          <p:cNvCxnSpPr/>
          <p:nvPr/>
        </p:nvCxnSpPr>
        <p:spPr>
          <a:xfrm>
            <a:off x="3073469" y="381477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ovéPole 229"/>
          <p:cNvSpPr txBox="1"/>
          <p:nvPr/>
        </p:nvSpPr>
        <p:spPr>
          <a:xfrm>
            <a:off x="3293461" y="3561587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grpSp>
        <p:nvGrpSpPr>
          <p:cNvPr id="239" name="Skupina 147"/>
          <p:cNvGrpSpPr/>
          <p:nvPr/>
        </p:nvGrpSpPr>
        <p:grpSpPr>
          <a:xfrm>
            <a:off x="3156301" y="3323862"/>
            <a:ext cx="566925" cy="236953"/>
            <a:chOff x="1242640" y="5472055"/>
            <a:chExt cx="566925" cy="236953"/>
          </a:xfrm>
        </p:grpSpPr>
        <p:sp>
          <p:nvSpPr>
            <p:cNvPr id="240" name="Obdélník 239"/>
            <p:cNvSpPr/>
            <p:nvPr/>
          </p:nvSpPr>
          <p:spPr>
            <a:xfrm rot="5400000">
              <a:off x="1407626" y="5307069"/>
              <a:ext cx="236953" cy="5669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41" name="Obdélník 240"/>
            <p:cNvSpPr/>
            <p:nvPr/>
          </p:nvSpPr>
          <p:spPr>
            <a:xfrm>
              <a:off x="1481934" y="5474308"/>
              <a:ext cx="109820" cy="23351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cxnSp>
        <p:nvCxnSpPr>
          <p:cNvPr id="255" name="Přímá spojovací čára 254"/>
          <p:cNvCxnSpPr/>
          <p:nvPr/>
        </p:nvCxnSpPr>
        <p:spPr>
          <a:xfrm>
            <a:off x="4431574" y="381477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ovéPole 255"/>
          <p:cNvSpPr txBox="1"/>
          <p:nvPr/>
        </p:nvSpPr>
        <p:spPr>
          <a:xfrm>
            <a:off x="4651566" y="3561587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</a:p>
        </p:txBody>
      </p:sp>
      <p:grpSp>
        <p:nvGrpSpPr>
          <p:cNvPr id="257" name="Skupina 240"/>
          <p:cNvGrpSpPr/>
          <p:nvPr/>
        </p:nvGrpSpPr>
        <p:grpSpPr>
          <a:xfrm>
            <a:off x="4513226" y="2503010"/>
            <a:ext cx="1221377" cy="1149976"/>
            <a:chOff x="1894113" y="785442"/>
            <a:chExt cx="1221377" cy="1149976"/>
          </a:xfrm>
        </p:grpSpPr>
        <p:sp>
          <p:nvSpPr>
            <p:cNvPr id="258" name="Kosoúhelník 257"/>
            <p:cNvSpPr/>
            <p:nvPr/>
          </p:nvSpPr>
          <p:spPr>
            <a:xfrm rot="18693902">
              <a:off x="2219462" y="1282448"/>
              <a:ext cx="1149976" cy="155963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9" name="Kosoúhelník 258"/>
            <p:cNvSpPr/>
            <p:nvPr/>
          </p:nvSpPr>
          <p:spPr>
            <a:xfrm>
              <a:off x="1894113" y="882076"/>
              <a:ext cx="1221377" cy="722810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62" name="Obdélník 261"/>
          <p:cNvSpPr/>
          <p:nvPr/>
        </p:nvSpPr>
        <p:spPr>
          <a:xfrm rot="5400000">
            <a:off x="4679392" y="3158876"/>
            <a:ext cx="236953" cy="5669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266" name="Kosoúhelník 265"/>
          <p:cNvSpPr/>
          <p:nvPr/>
        </p:nvSpPr>
        <p:spPr>
          <a:xfrm>
            <a:off x="4505494" y="2596126"/>
            <a:ext cx="1221377" cy="722810"/>
          </a:xfrm>
          <a:prstGeom prst="parallelogram">
            <a:avLst>
              <a:gd name="adj" fmla="val 89048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7" name="Šipka dolů 266"/>
          <p:cNvSpPr/>
          <p:nvPr/>
        </p:nvSpPr>
        <p:spPr>
          <a:xfrm>
            <a:off x="5001328" y="2399407"/>
            <a:ext cx="230588" cy="564543"/>
          </a:xfrm>
          <a:prstGeom prst="downArrow">
            <a:avLst/>
          </a:prstGeom>
          <a:solidFill>
            <a:srgbClr val="F2DCDB">
              <a:alpha val="50196"/>
            </a:srgbClr>
          </a:solidFill>
          <a:ln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73" name="Skupina 238"/>
          <p:cNvGrpSpPr/>
          <p:nvPr/>
        </p:nvGrpSpPr>
        <p:grpSpPr>
          <a:xfrm>
            <a:off x="4512726" y="3172422"/>
            <a:ext cx="566920" cy="756084"/>
            <a:chOff x="1898186" y="1454854"/>
            <a:chExt cx="566920" cy="756084"/>
          </a:xfrm>
        </p:grpSpPr>
        <p:cxnSp>
          <p:nvCxnSpPr>
            <p:cNvPr id="274" name="Přímá spojovací čára 273"/>
            <p:cNvCxnSpPr/>
            <p:nvPr/>
          </p:nvCxnSpPr>
          <p:spPr>
            <a:xfrm>
              <a:off x="1898186" y="1454854"/>
              <a:ext cx="0" cy="7560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Přímá spojovací čára 274"/>
            <p:cNvCxnSpPr/>
            <p:nvPr/>
          </p:nvCxnSpPr>
          <p:spPr>
            <a:xfrm>
              <a:off x="2465106" y="1454854"/>
              <a:ext cx="0" cy="7560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1" name="Skupina 240"/>
          <p:cNvGrpSpPr/>
          <p:nvPr/>
        </p:nvGrpSpPr>
        <p:grpSpPr>
          <a:xfrm>
            <a:off x="3148409" y="2491138"/>
            <a:ext cx="1221377" cy="1149976"/>
            <a:chOff x="1894113" y="785442"/>
            <a:chExt cx="1221377" cy="1149976"/>
          </a:xfrm>
        </p:grpSpPr>
        <p:sp>
          <p:nvSpPr>
            <p:cNvPr id="232" name="Kosoúhelník 231"/>
            <p:cNvSpPr/>
            <p:nvPr/>
          </p:nvSpPr>
          <p:spPr>
            <a:xfrm rot="18693902">
              <a:off x="2219462" y="1282448"/>
              <a:ext cx="1149976" cy="155963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7" name="Kosoúhelník 236"/>
            <p:cNvSpPr/>
            <p:nvPr/>
          </p:nvSpPr>
          <p:spPr>
            <a:xfrm>
              <a:off x="1894113" y="882076"/>
              <a:ext cx="1221377" cy="722810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8" name="Kosoúhelník 237"/>
            <p:cNvSpPr/>
            <p:nvPr/>
          </p:nvSpPr>
          <p:spPr>
            <a:xfrm>
              <a:off x="2144373" y="881194"/>
              <a:ext cx="753884" cy="722810"/>
            </a:xfrm>
            <a:prstGeom prst="parallelogram">
              <a:avLst>
                <a:gd name="adj" fmla="val 89048"/>
              </a:avLst>
            </a:prstGeom>
            <a:solidFill>
              <a:srgbClr val="B07C14">
                <a:alpha val="6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45" name="Kosoúhelník 244"/>
          <p:cNvSpPr/>
          <p:nvPr/>
        </p:nvSpPr>
        <p:spPr>
          <a:xfrm>
            <a:off x="3147389" y="2596126"/>
            <a:ext cx="1221377" cy="722810"/>
          </a:xfrm>
          <a:prstGeom prst="parallelogram">
            <a:avLst>
              <a:gd name="adj" fmla="val 89048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6" name="Šipka dolů 245"/>
          <p:cNvSpPr/>
          <p:nvPr/>
        </p:nvSpPr>
        <p:spPr>
          <a:xfrm>
            <a:off x="3643223" y="2399407"/>
            <a:ext cx="230588" cy="564543"/>
          </a:xfrm>
          <a:prstGeom prst="downArrow">
            <a:avLst/>
          </a:prstGeom>
          <a:solidFill>
            <a:srgbClr val="F2DCDB">
              <a:alpha val="50196"/>
            </a:srgbClr>
          </a:solidFill>
          <a:ln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52" name="Skupina 238"/>
          <p:cNvGrpSpPr/>
          <p:nvPr/>
        </p:nvGrpSpPr>
        <p:grpSpPr>
          <a:xfrm>
            <a:off x="3154621" y="3172422"/>
            <a:ext cx="566920" cy="756084"/>
            <a:chOff x="1898186" y="1454854"/>
            <a:chExt cx="566920" cy="756084"/>
          </a:xfrm>
        </p:grpSpPr>
        <p:cxnSp>
          <p:nvCxnSpPr>
            <p:cNvPr id="253" name="Přímá spojovací čára 252"/>
            <p:cNvCxnSpPr/>
            <p:nvPr/>
          </p:nvCxnSpPr>
          <p:spPr>
            <a:xfrm>
              <a:off x="1898186" y="1454854"/>
              <a:ext cx="0" cy="7560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Přímá spojovací čára 253"/>
            <p:cNvCxnSpPr/>
            <p:nvPr/>
          </p:nvCxnSpPr>
          <p:spPr>
            <a:xfrm>
              <a:off x="2465106" y="1454854"/>
              <a:ext cx="0" cy="7560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Skupina 70"/>
          <p:cNvGrpSpPr/>
          <p:nvPr/>
        </p:nvGrpSpPr>
        <p:grpSpPr>
          <a:xfrm>
            <a:off x="8278228" y="2724248"/>
            <a:ext cx="598349" cy="389691"/>
            <a:chOff x="6754227" y="1711521"/>
            <a:chExt cx="598349" cy="389691"/>
          </a:xfrm>
        </p:grpSpPr>
        <p:sp>
          <p:nvSpPr>
            <p:cNvPr id="280" name="Obdélník 279"/>
            <p:cNvSpPr/>
            <p:nvPr/>
          </p:nvSpPr>
          <p:spPr>
            <a:xfrm rot="5400000">
              <a:off x="6858556" y="1607192"/>
              <a:ext cx="389691" cy="59834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81" name="Obdélník 280"/>
            <p:cNvSpPr/>
            <p:nvPr/>
          </p:nvSpPr>
          <p:spPr>
            <a:xfrm>
              <a:off x="7007556" y="1847062"/>
              <a:ext cx="109820" cy="115099"/>
            </a:xfrm>
            <a:prstGeom prst="rect">
              <a:avLst/>
            </a:prstGeom>
            <a:solidFill>
              <a:srgbClr val="996600"/>
            </a:solidFill>
            <a:ln w="127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83" name="Obdélník 282"/>
            <p:cNvSpPr/>
            <p:nvPr/>
          </p:nvSpPr>
          <p:spPr>
            <a:xfrm>
              <a:off x="6769854" y="1722589"/>
              <a:ext cx="566491" cy="3637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88" name="Volný tvar 287"/>
          <p:cNvSpPr/>
          <p:nvPr/>
        </p:nvSpPr>
        <p:spPr>
          <a:xfrm rot="8258529">
            <a:off x="7698762" y="3118940"/>
            <a:ext cx="961362" cy="363871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54827 h 470851"/>
              <a:gd name="connsiteX1" fmla="*/ 72008 w 1224136"/>
              <a:gd name="connsiteY1" fmla="*/ 470851 h 470851"/>
              <a:gd name="connsiteX2" fmla="*/ 216024 w 1224136"/>
              <a:gd name="connsiteY2" fmla="*/ 326835 h 470851"/>
              <a:gd name="connsiteX3" fmla="*/ 1080120 w 1224136"/>
              <a:gd name="connsiteY3" fmla="*/ 326835 h 470851"/>
              <a:gd name="connsiteX4" fmla="*/ 1224136 w 1224136"/>
              <a:gd name="connsiteY4" fmla="*/ 182819 h 470851"/>
              <a:gd name="connsiteX5" fmla="*/ 360040 w 1224136"/>
              <a:gd name="connsiteY5" fmla="*/ 182819 h 470851"/>
              <a:gd name="connsiteX6" fmla="*/ 200838 w 1224136"/>
              <a:gd name="connsiteY6" fmla="*/ 0 h 470851"/>
              <a:gd name="connsiteX7" fmla="*/ 0 w 1224136"/>
              <a:gd name="connsiteY7" fmla="*/ 254827 h 470851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7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66741 w 1224136"/>
              <a:gd name="connsiteY3" fmla="*/ 316140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480641 w 1425131"/>
              <a:gd name="connsiteY2" fmla="*/ 317701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07245 w 1425131"/>
              <a:gd name="connsiteY2" fmla="*/ 341959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58109 w 1425131"/>
              <a:gd name="connsiteY2" fmla="*/ 339612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60040 w 1425131"/>
              <a:gd name="connsiteY5" fmla="*/ 176110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70511 w 1425131"/>
              <a:gd name="connsiteY5" fmla="*/ 189167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70511 w 1425131"/>
              <a:gd name="connsiteY5" fmla="*/ 194064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30143 w 1425131"/>
              <a:gd name="connsiteY2" fmla="*/ 339612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530143 w 1425131"/>
              <a:gd name="connsiteY2" fmla="*/ 339612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479279 w 1425131"/>
              <a:gd name="connsiteY2" fmla="*/ 312807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06871"/>
              <a:gd name="connsiteX1" fmla="*/ 692120 w 1425131"/>
              <a:gd name="connsiteY1" fmla="*/ 506871 h 506871"/>
              <a:gd name="connsiteX2" fmla="*/ 479279 w 1425131"/>
              <a:gd name="connsiteY2" fmla="*/ 312807 h 506871"/>
              <a:gd name="connsiteX3" fmla="*/ 1425131 w 1425131"/>
              <a:gd name="connsiteY3" fmla="*/ 355470 h 506871"/>
              <a:gd name="connsiteX4" fmla="*/ 1224136 w 1425131"/>
              <a:gd name="connsiteY4" fmla="*/ 181007 h 506871"/>
              <a:gd name="connsiteX5" fmla="*/ 343906 w 1425131"/>
              <a:gd name="connsiteY5" fmla="*/ 169806 h 506871"/>
              <a:gd name="connsiteX6" fmla="*/ 157669 w 1425131"/>
              <a:gd name="connsiteY6" fmla="*/ 0 h 506871"/>
              <a:gd name="connsiteX7" fmla="*/ 0 w 1425131"/>
              <a:gd name="connsiteY7" fmla="*/ 253015 h 506871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43906 w 1425131"/>
              <a:gd name="connsiteY5" fmla="*/ 174701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530141 w 1425131"/>
              <a:gd name="connsiteY2" fmla="*/ 315355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0 w 1425131"/>
              <a:gd name="connsiteY7" fmla="*/ 257910 h 485161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94284 w 1425131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35857 w 1330847"/>
              <a:gd name="connsiteY2" fmla="*/ 315355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09253 w 1330847"/>
              <a:gd name="connsiteY2" fmla="*/ 291097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02880"/>
              <a:gd name="connsiteY0" fmla="*/ 259011 h 485161"/>
              <a:gd name="connsiteX1" fmla="*/ 622094 w 1302880"/>
              <a:gd name="connsiteY1" fmla="*/ 485161 h 485161"/>
              <a:gd name="connsiteX2" fmla="*/ 409253 w 1302880"/>
              <a:gd name="connsiteY2" fmla="*/ 291097 h 485161"/>
              <a:gd name="connsiteX3" fmla="*/ 1302880 w 1302880"/>
              <a:gd name="connsiteY3" fmla="*/ 326316 h 485161"/>
              <a:gd name="connsiteX4" fmla="*/ 1129852 w 1302880"/>
              <a:gd name="connsiteY4" fmla="*/ 185902 h 485161"/>
              <a:gd name="connsiteX5" fmla="*/ 276226 w 1302880"/>
              <a:gd name="connsiteY5" fmla="*/ 169807 h 485161"/>
              <a:gd name="connsiteX6" fmla="*/ 89990 w 1302880"/>
              <a:gd name="connsiteY6" fmla="*/ 0 h 485161"/>
              <a:gd name="connsiteX7" fmla="*/ 0 w 1302880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8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24258 w 1276275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05594 w 1252017"/>
              <a:gd name="connsiteY4" fmla="*/ 185902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18991 w 1252017"/>
              <a:gd name="connsiteY4" fmla="*/ 180767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911088 w 1252017"/>
              <a:gd name="connsiteY4" fmla="*/ 176379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094978"/>
              <a:gd name="connsiteY0" fmla="*/ 232405 h 485161"/>
              <a:gd name="connsiteX1" fmla="*/ 597836 w 1094978"/>
              <a:gd name="connsiteY1" fmla="*/ 485161 h 485161"/>
              <a:gd name="connsiteX2" fmla="*/ 384995 w 1094978"/>
              <a:gd name="connsiteY2" fmla="*/ 291097 h 485161"/>
              <a:gd name="connsiteX3" fmla="*/ 1094978 w 1094978"/>
              <a:gd name="connsiteY3" fmla="*/ 295322 h 485161"/>
              <a:gd name="connsiteX4" fmla="*/ 911088 w 1094978"/>
              <a:gd name="connsiteY4" fmla="*/ 176379 h 485161"/>
              <a:gd name="connsiteX5" fmla="*/ 251968 w 1094978"/>
              <a:gd name="connsiteY5" fmla="*/ 169807 h 485161"/>
              <a:gd name="connsiteX6" fmla="*/ 65732 w 1094978"/>
              <a:gd name="connsiteY6" fmla="*/ 0 h 485161"/>
              <a:gd name="connsiteX7" fmla="*/ 0 w 1094978"/>
              <a:gd name="connsiteY7" fmla="*/ 232405 h 485161"/>
              <a:gd name="connsiteX0" fmla="*/ 0 w 1044115"/>
              <a:gd name="connsiteY0" fmla="*/ 232405 h 485161"/>
              <a:gd name="connsiteX1" fmla="*/ 597836 w 1044115"/>
              <a:gd name="connsiteY1" fmla="*/ 485161 h 485161"/>
              <a:gd name="connsiteX2" fmla="*/ 384995 w 1044115"/>
              <a:gd name="connsiteY2" fmla="*/ 291097 h 485161"/>
              <a:gd name="connsiteX3" fmla="*/ 1044115 w 1044115"/>
              <a:gd name="connsiteY3" fmla="*/ 297670 h 485161"/>
              <a:gd name="connsiteX4" fmla="*/ 911088 w 1044115"/>
              <a:gd name="connsiteY4" fmla="*/ 176379 h 485161"/>
              <a:gd name="connsiteX5" fmla="*/ 251968 w 1044115"/>
              <a:gd name="connsiteY5" fmla="*/ 169807 h 485161"/>
              <a:gd name="connsiteX6" fmla="*/ 65732 w 1044115"/>
              <a:gd name="connsiteY6" fmla="*/ 0 h 485161"/>
              <a:gd name="connsiteX7" fmla="*/ 0 w 1044115"/>
              <a:gd name="connsiteY7" fmla="*/ 232405 h 485161"/>
              <a:gd name="connsiteX0" fmla="*/ 0 w 1044115"/>
              <a:gd name="connsiteY0" fmla="*/ 200279 h 453035"/>
              <a:gd name="connsiteX1" fmla="*/ 597836 w 1044115"/>
              <a:gd name="connsiteY1" fmla="*/ 453035 h 453035"/>
              <a:gd name="connsiteX2" fmla="*/ 384995 w 1044115"/>
              <a:gd name="connsiteY2" fmla="*/ 258971 h 453035"/>
              <a:gd name="connsiteX3" fmla="*/ 1044115 w 1044115"/>
              <a:gd name="connsiteY3" fmla="*/ 265544 h 453035"/>
              <a:gd name="connsiteX4" fmla="*/ 911088 w 1044115"/>
              <a:gd name="connsiteY4" fmla="*/ 144253 h 453035"/>
              <a:gd name="connsiteX5" fmla="*/ 251968 w 1044115"/>
              <a:gd name="connsiteY5" fmla="*/ 137681 h 453035"/>
              <a:gd name="connsiteX6" fmla="*/ 92936 w 1044115"/>
              <a:gd name="connsiteY6" fmla="*/ 0 h 453035"/>
              <a:gd name="connsiteX7" fmla="*/ 0 w 1044115"/>
              <a:gd name="connsiteY7" fmla="*/ 200279 h 453035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84995 w 1044115"/>
              <a:gd name="connsiteY2" fmla="*/ 25897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889530 w 1044115"/>
              <a:gd name="connsiteY4" fmla="*/ 141641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89530 w 1022556"/>
              <a:gd name="connsiteY4" fmla="*/ 141641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28336 w 1022556"/>
              <a:gd name="connsiteY4" fmla="*/ 144459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961362"/>
              <a:gd name="connsiteY0" fmla="*/ 200279 h 412386"/>
              <a:gd name="connsiteX1" fmla="*/ 545224 w 961362"/>
              <a:gd name="connsiteY1" fmla="*/ 412386 h 412386"/>
              <a:gd name="connsiteX2" fmla="*/ 358987 w 961362"/>
              <a:gd name="connsiteY2" fmla="*/ 242581 h 412386"/>
              <a:gd name="connsiteX3" fmla="*/ 961362 w 961362"/>
              <a:gd name="connsiteY3" fmla="*/ 265749 h 412386"/>
              <a:gd name="connsiteX4" fmla="*/ 828336 w 961362"/>
              <a:gd name="connsiteY4" fmla="*/ 144459 h 412386"/>
              <a:gd name="connsiteX5" fmla="*/ 252566 w 961362"/>
              <a:gd name="connsiteY5" fmla="*/ 145549 h 412386"/>
              <a:gd name="connsiteX6" fmla="*/ 92936 w 961362"/>
              <a:gd name="connsiteY6" fmla="*/ 0 h 412386"/>
              <a:gd name="connsiteX7" fmla="*/ 0 w 961362"/>
              <a:gd name="connsiteY7" fmla="*/ 200279 h 412386"/>
              <a:gd name="connsiteX0" fmla="*/ 0 w 961362"/>
              <a:gd name="connsiteY0" fmla="*/ 175549 h 387656"/>
              <a:gd name="connsiteX1" fmla="*/ 545224 w 961362"/>
              <a:gd name="connsiteY1" fmla="*/ 387656 h 387656"/>
              <a:gd name="connsiteX2" fmla="*/ 358987 w 961362"/>
              <a:gd name="connsiteY2" fmla="*/ 217851 h 387656"/>
              <a:gd name="connsiteX3" fmla="*/ 961362 w 961362"/>
              <a:gd name="connsiteY3" fmla="*/ 241019 h 387656"/>
              <a:gd name="connsiteX4" fmla="*/ 828336 w 961362"/>
              <a:gd name="connsiteY4" fmla="*/ 119729 h 387656"/>
              <a:gd name="connsiteX5" fmla="*/ 252566 w 961362"/>
              <a:gd name="connsiteY5" fmla="*/ 120819 h 387656"/>
              <a:gd name="connsiteX6" fmla="*/ 109210 w 961362"/>
              <a:gd name="connsiteY6" fmla="*/ 0 h 387656"/>
              <a:gd name="connsiteX7" fmla="*/ 0 w 961362"/>
              <a:gd name="connsiteY7" fmla="*/ 175549 h 387656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58987 w 961362"/>
              <a:gd name="connsiteY2" fmla="*/ 217851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42236 w 961362"/>
              <a:gd name="connsiteY5" fmla="*/ 121291 h 363871"/>
              <a:gd name="connsiteX6" fmla="*/ 109210 w 961362"/>
              <a:gd name="connsiteY6" fmla="*/ 0 h 363871"/>
              <a:gd name="connsiteX7" fmla="*/ 0 w 961362"/>
              <a:gd name="connsiteY7" fmla="*/ 175549 h 36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62" h="363871">
                <a:moveTo>
                  <a:pt x="0" y="175549"/>
                </a:moveTo>
                <a:lnTo>
                  <a:pt x="508288" y="363871"/>
                </a:lnTo>
                <a:lnTo>
                  <a:pt x="348657" y="218323"/>
                </a:lnTo>
                <a:lnTo>
                  <a:pt x="961362" y="241019"/>
                </a:lnTo>
                <a:lnTo>
                  <a:pt x="828336" y="119729"/>
                </a:lnTo>
                <a:lnTo>
                  <a:pt x="242236" y="121291"/>
                </a:lnTo>
                <a:lnTo>
                  <a:pt x="109210" y="0"/>
                </a:lnTo>
                <a:lnTo>
                  <a:pt x="0" y="175549"/>
                </a:lnTo>
              </a:path>
            </a:pathLst>
          </a:custGeom>
          <a:solidFill>
            <a:srgbClr val="F2DCDB">
              <a:alpha val="50196"/>
            </a:srgbClr>
          </a:solidFill>
          <a:ln w="28575">
            <a:solidFill>
              <a:srgbClr val="FF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89" name="Skupina 239"/>
          <p:cNvGrpSpPr/>
          <p:nvPr/>
        </p:nvGrpSpPr>
        <p:grpSpPr>
          <a:xfrm>
            <a:off x="9522077" y="2638322"/>
            <a:ext cx="762864" cy="435936"/>
            <a:chOff x="5645768" y="923606"/>
            <a:chExt cx="762864" cy="435936"/>
          </a:xfrm>
        </p:grpSpPr>
        <p:sp>
          <p:nvSpPr>
            <p:cNvPr id="290" name="Kosoúhelník 289"/>
            <p:cNvSpPr/>
            <p:nvPr/>
          </p:nvSpPr>
          <p:spPr>
            <a:xfrm rot="18693902">
              <a:off x="6079466" y="1030377"/>
              <a:ext cx="399167" cy="259164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91" name="Kosoúhelník 290"/>
            <p:cNvSpPr/>
            <p:nvPr/>
          </p:nvSpPr>
          <p:spPr>
            <a:xfrm>
              <a:off x="5645768" y="923606"/>
              <a:ext cx="672184" cy="81908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7" name="Skupina 76"/>
          <p:cNvGrpSpPr/>
          <p:nvPr/>
        </p:nvGrpSpPr>
        <p:grpSpPr>
          <a:xfrm>
            <a:off x="9519199" y="2724242"/>
            <a:ext cx="598349" cy="389691"/>
            <a:chOff x="7995198" y="1711515"/>
            <a:chExt cx="598349" cy="389691"/>
          </a:xfrm>
        </p:grpSpPr>
        <p:sp>
          <p:nvSpPr>
            <p:cNvPr id="293" name="Obdélník 292"/>
            <p:cNvSpPr/>
            <p:nvPr/>
          </p:nvSpPr>
          <p:spPr>
            <a:xfrm rot="5400000">
              <a:off x="8099527" y="1607186"/>
              <a:ext cx="389691" cy="59834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96" name="Obdélník 295"/>
            <p:cNvSpPr/>
            <p:nvPr/>
          </p:nvSpPr>
          <p:spPr>
            <a:xfrm>
              <a:off x="8010825" y="1722583"/>
              <a:ext cx="566491" cy="3637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301" name="Volný tvar 300"/>
          <p:cNvSpPr/>
          <p:nvPr/>
        </p:nvSpPr>
        <p:spPr>
          <a:xfrm rot="8258529">
            <a:off x="8939733" y="3118934"/>
            <a:ext cx="961362" cy="363871"/>
          </a:xfrm>
          <a:custGeom>
            <a:avLst/>
            <a:gdLst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381662 w 1176793"/>
              <a:gd name="connsiteY5" fmla="*/ 206734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76793"/>
              <a:gd name="connsiteY0" fmla="*/ 0 h 588397"/>
              <a:gd name="connsiteX1" fmla="*/ 23853 w 1176793"/>
              <a:gd name="connsiteY1" fmla="*/ 588397 h 588397"/>
              <a:gd name="connsiteX2" fmla="*/ 214685 w 1176793"/>
              <a:gd name="connsiteY2" fmla="*/ 333955 h 588397"/>
              <a:gd name="connsiteX3" fmla="*/ 1057523 w 1176793"/>
              <a:gd name="connsiteY3" fmla="*/ 333955 h 588397"/>
              <a:gd name="connsiteX4" fmla="*/ 1176793 w 1176793"/>
              <a:gd name="connsiteY4" fmla="*/ 206734 h 588397"/>
              <a:gd name="connsiteX5" fmla="*/ 292048 w 1176793"/>
              <a:gd name="connsiteY5" fmla="*/ 238905 h 588397"/>
              <a:gd name="connsiteX6" fmla="*/ 524786 w 1176793"/>
              <a:gd name="connsiteY6" fmla="*/ 63611 h 588397"/>
              <a:gd name="connsiteX7" fmla="*/ 15902 w 1176793"/>
              <a:gd name="connsiteY7" fmla="*/ 182880 h 588397"/>
              <a:gd name="connsiteX8" fmla="*/ 15902 w 1176793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14685 w 1156144"/>
              <a:gd name="connsiteY2" fmla="*/ 333955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57523 w 1156144"/>
              <a:gd name="connsiteY3" fmla="*/ 333955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12128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588397"/>
              <a:gd name="connsiteX1" fmla="*/ 23853 w 1156144"/>
              <a:gd name="connsiteY1" fmla="*/ 588397 h 588397"/>
              <a:gd name="connsiteX2" fmla="*/ 220040 w 1156144"/>
              <a:gd name="connsiteY2" fmla="*/ 310913 h 588397"/>
              <a:gd name="connsiteX3" fmla="*/ 1084136 w 1156144"/>
              <a:gd name="connsiteY3" fmla="*/ 310913 h 588397"/>
              <a:gd name="connsiteX4" fmla="*/ 1156144 w 1156144"/>
              <a:gd name="connsiteY4" fmla="*/ 238905 h 588397"/>
              <a:gd name="connsiteX5" fmla="*/ 292048 w 1156144"/>
              <a:gd name="connsiteY5" fmla="*/ 238905 h 588397"/>
              <a:gd name="connsiteX6" fmla="*/ 524786 w 1156144"/>
              <a:gd name="connsiteY6" fmla="*/ 63611 h 588397"/>
              <a:gd name="connsiteX7" fmla="*/ 15902 w 1156144"/>
              <a:gd name="connsiteY7" fmla="*/ 182880 h 588397"/>
              <a:gd name="connsiteX8" fmla="*/ 15902 w 1156144"/>
              <a:gd name="connsiteY8" fmla="*/ 182880 h 588397"/>
              <a:gd name="connsiteX0" fmla="*/ 0 w 1156144"/>
              <a:gd name="connsiteY0" fmla="*/ 0 h 454929"/>
              <a:gd name="connsiteX1" fmla="*/ 76024 w 1156144"/>
              <a:gd name="connsiteY1" fmla="*/ 454929 h 454929"/>
              <a:gd name="connsiteX2" fmla="*/ 220040 w 1156144"/>
              <a:gd name="connsiteY2" fmla="*/ 310913 h 454929"/>
              <a:gd name="connsiteX3" fmla="*/ 1084136 w 1156144"/>
              <a:gd name="connsiteY3" fmla="*/ 310913 h 454929"/>
              <a:gd name="connsiteX4" fmla="*/ 1156144 w 1156144"/>
              <a:gd name="connsiteY4" fmla="*/ 238905 h 454929"/>
              <a:gd name="connsiteX5" fmla="*/ 292048 w 1156144"/>
              <a:gd name="connsiteY5" fmla="*/ 238905 h 454929"/>
              <a:gd name="connsiteX6" fmla="*/ 524786 w 1156144"/>
              <a:gd name="connsiteY6" fmla="*/ 63611 h 454929"/>
              <a:gd name="connsiteX7" fmla="*/ 15902 w 1156144"/>
              <a:gd name="connsiteY7" fmla="*/ 182880 h 454929"/>
              <a:gd name="connsiteX8" fmla="*/ 15902 w 1156144"/>
              <a:gd name="connsiteY8" fmla="*/ 182880 h 454929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11886 w 1152128"/>
              <a:gd name="connsiteY8" fmla="*/ 119269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11886 w 1152128"/>
              <a:gd name="connsiteY7" fmla="*/ 119269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72008 w 1152128"/>
              <a:gd name="connsiteY7" fmla="*/ 31277 h 391318"/>
              <a:gd name="connsiteX8" fmla="*/ 0 w 1152128"/>
              <a:gd name="connsiteY8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75293 h 391318"/>
              <a:gd name="connsiteX0" fmla="*/ 0 w 1152128"/>
              <a:gd name="connsiteY0" fmla="*/ 103286 h 391318"/>
              <a:gd name="connsiteX1" fmla="*/ 72008 w 1152128"/>
              <a:gd name="connsiteY1" fmla="*/ 391318 h 391318"/>
              <a:gd name="connsiteX2" fmla="*/ 216024 w 1152128"/>
              <a:gd name="connsiteY2" fmla="*/ 247302 h 391318"/>
              <a:gd name="connsiteX3" fmla="*/ 1080120 w 1152128"/>
              <a:gd name="connsiteY3" fmla="*/ 247302 h 391318"/>
              <a:gd name="connsiteX4" fmla="*/ 1152128 w 1152128"/>
              <a:gd name="connsiteY4" fmla="*/ 175294 h 391318"/>
              <a:gd name="connsiteX5" fmla="*/ 288032 w 1152128"/>
              <a:gd name="connsiteY5" fmla="*/ 175294 h 391318"/>
              <a:gd name="connsiteX6" fmla="*/ 520770 w 1152128"/>
              <a:gd name="connsiteY6" fmla="*/ 0 h 391318"/>
              <a:gd name="connsiteX7" fmla="*/ 0 w 1152128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288032 w 1224136"/>
              <a:gd name="connsiteY5" fmla="*/ 175294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03285 h 391318"/>
              <a:gd name="connsiteX0" fmla="*/ 0 w 1224136"/>
              <a:gd name="connsiteY0" fmla="*/ 103286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175294 h 391318"/>
              <a:gd name="connsiteX1" fmla="*/ 72008 w 1224136"/>
              <a:gd name="connsiteY1" fmla="*/ 391318 h 391318"/>
              <a:gd name="connsiteX2" fmla="*/ 216024 w 1224136"/>
              <a:gd name="connsiteY2" fmla="*/ 247302 h 391318"/>
              <a:gd name="connsiteX3" fmla="*/ 1080120 w 1224136"/>
              <a:gd name="connsiteY3" fmla="*/ 247302 h 391318"/>
              <a:gd name="connsiteX4" fmla="*/ 1224136 w 1224136"/>
              <a:gd name="connsiteY4" fmla="*/ 103286 h 391318"/>
              <a:gd name="connsiteX5" fmla="*/ 360040 w 1224136"/>
              <a:gd name="connsiteY5" fmla="*/ 103286 h 391318"/>
              <a:gd name="connsiteX6" fmla="*/ 520770 w 1224136"/>
              <a:gd name="connsiteY6" fmla="*/ 0 h 391318"/>
              <a:gd name="connsiteX7" fmla="*/ 0 w 1224136"/>
              <a:gd name="connsiteY7" fmla="*/ 175294 h 39131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116124 w 1224136"/>
              <a:gd name="connsiteY3" fmla="*/ 216024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60040 w 1188132"/>
              <a:gd name="connsiteY5" fmla="*/ 108012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116124 w 1188132"/>
              <a:gd name="connsiteY3" fmla="*/ 216024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188132"/>
              <a:gd name="connsiteY0" fmla="*/ 180020 h 396044"/>
              <a:gd name="connsiteX1" fmla="*/ 72008 w 1188132"/>
              <a:gd name="connsiteY1" fmla="*/ 396044 h 396044"/>
              <a:gd name="connsiteX2" fmla="*/ 252028 w 1188132"/>
              <a:gd name="connsiteY2" fmla="*/ 216024 h 396044"/>
              <a:gd name="connsiteX3" fmla="*/ 1080120 w 1188132"/>
              <a:gd name="connsiteY3" fmla="*/ 252028 h 396044"/>
              <a:gd name="connsiteX4" fmla="*/ 1188132 w 1188132"/>
              <a:gd name="connsiteY4" fmla="*/ 144016 h 396044"/>
              <a:gd name="connsiteX5" fmla="*/ 324036 w 1188132"/>
              <a:gd name="connsiteY5" fmla="*/ 144016 h 396044"/>
              <a:gd name="connsiteX6" fmla="*/ 468052 w 1188132"/>
              <a:gd name="connsiteY6" fmla="*/ 0 h 396044"/>
              <a:gd name="connsiteX7" fmla="*/ 0 w 1188132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24036 w 1224136"/>
              <a:gd name="connsiteY5" fmla="*/ 144016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52028 w 1224136"/>
              <a:gd name="connsiteY2" fmla="*/ 216024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180020 h 396044"/>
              <a:gd name="connsiteX1" fmla="*/ 72008 w 1224136"/>
              <a:gd name="connsiteY1" fmla="*/ 396044 h 396044"/>
              <a:gd name="connsiteX2" fmla="*/ 216024 w 1224136"/>
              <a:gd name="connsiteY2" fmla="*/ 252028 h 396044"/>
              <a:gd name="connsiteX3" fmla="*/ 1080120 w 1224136"/>
              <a:gd name="connsiteY3" fmla="*/ 252028 h 396044"/>
              <a:gd name="connsiteX4" fmla="*/ 1224136 w 1224136"/>
              <a:gd name="connsiteY4" fmla="*/ 108012 h 396044"/>
              <a:gd name="connsiteX5" fmla="*/ 360040 w 1224136"/>
              <a:gd name="connsiteY5" fmla="*/ 108012 h 396044"/>
              <a:gd name="connsiteX6" fmla="*/ 468052 w 1224136"/>
              <a:gd name="connsiteY6" fmla="*/ 0 h 396044"/>
              <a:gd name="connsiteX7" fmla="*/ 0 w 1224136"/>
              <a:gd name="connsiteY7" fmla="*/ 180020 h 396044"/>
              <a:gd name="connsiteX0" fmla="*/ 0 w 1224136"/>
              <a:gd name="connsiteY0" fmla="*/ 216024 h 432048"/>
              <a:gd name="connsiteX1" fmla="*/ 72008 w 1224136"/>
              <a:gd name="connsiteY1" fmla="*/ 432048 h 432048"/>
              <a:gd name="connsiteX2" fmla="*/ 216024 w 1224136"/>
              <a:gd name="connsiteY2" fmla="*/ 288032 h 432048"/>
              <a:gd name="connsiteX3" fmla="*/ 1080120 w 1224136"/>
              <a:gd name="connsiteY3" fmla="*/ 288032 h 432048"/>
              <a:gd name="connsiteX4" fmla="*/ 1224136 w 1224136"/>
              <a:gd name="connsiteY4" fmla="*/ 144016 h 432048"/>
              <a:gd name="connsiteX5" fmla="*/ 360040 w 1224136"/>
              <a:gd name="connsiteY5" fmla="*/ 144016 h 432048"/>
              <a:gd name="connsiteX6" fmla="*/ 504056 w 1224136"/>
              <a:gd name="connsiteY6" fmla="*/ 0 h 432048"/>
              <a:gd name="connsiteX7" fmla="*/ 0 w 1224136"/>
              <a:gd name="connsiteY7" fmla="*/ 216024 h 432048"/>
              <a:gd name="connsiteX0" fmla="*/ 0 w 1224136"/>
              <a:gd name="connsiteY0" fmla="*/ 254827 h 470851"/>
              <a:gd name="connsiteX1" fmla="*/ 72008 w 1224136"/>
              <a:gd name="connsiteY1" fmla="*/ 470851 h 470851"/>
              <a:gd name="connsiteX2" fmla="*/ 216024 w 1224136"/>
              <a:gd name="connsiteY2" fmla="*/ 326835 h 470851"/>
              <a:gd name="connsiteX3" fmla="*/ 1080120 w 1224136"/>
              <a:gd name="connsiteY3" fmla="*/ 326835 h 470851"/>
              <a:gd name="connsiteX4" fmla="*/ 1224136 w 1224136"/>
              <a:gd name="connsiteY4" fmla="*/ 182819 h 470851"/>
              <a:gd name="connsiteX5" fmla="*/ 360040 w 1224136"/>
              <a:gd name="connsiteY5" fmla="*/ 182819 h 470851"/>
              <a:gd name="connsiteX6" fmla="*/ 200838 w 1224136"/>
              <a:gd name="connsiteY6" fmla="*/ 0 h 470851"/>
              <a:gd name="connsiteX7" fmla="*/ 0 w 1224136"/>
              <a:gd name="connsiteY7" fmla="*/ 254827 h 470851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7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216024 w 1224136"/>
              <a:gd name="connsiteY2" fmla="*/ 320126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80120 w 1224136"/>
              <a:gd name="connsiteY3" fmla="*/ 320126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224136"/>
              <a:gd name="connsiteY0" fmla="*/ 248118 h 464142"/>
              <a:gd name="connsiteX1" fmla="*/ 72008 w 1224136"/>
              <a:gd name="connsiteY1" fmla="*/ 464142 h 464142"/>
              <a:gd name="connsiteX2" fmla="*/ 480641 w 1224136"/>
              <a:gd name="connsiteY2" fmla="*/ 317701 h 464142"/>
              <a:gd name="connsiteX3" fmla="*/ 1066741 w 1224136"/>
              <a:gd name="connsiteY3" fmla="*/ 316140 h 464142"/>
              <a:gd name="connsiteX4" fmla="*/ 1224136 w 1224136"/>
              <a:gd name="connsiteY4" fmla="*/ 176110 h 464142"/>
              <a:gd name="connsiteX5" fmla="*/ 360040 w 1224136"/>
              <a:gd name="connsiteY5" fmla="*/ 176110 h 464142"/>
              <a:gd name="connsiteX6" fmla="*/ 185636 w 1224136"/>
              <a:gd name="connsiteY6" fmla="*/ 0 h 464142"/>
              <a:gd name="connsiteX7" fmla="*/ 0 w 1224136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480641 w 1425131"/>
              <a:gd name="connsiteY2" fmla="*/ 317701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07245 w 1425131"/>
              <a:gd name="connsiteY2" fmla="*/ 341959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464142"/>
              <a:gd name="connsiteX1" fmla="*/ 72008 w 1425131"/>
              <a:gd name="connsiteY1" fmla="*/ 464142 h 464142"/>
              <a:gd name="connsiteX2" fmla="*/ 558109 w 1425131"/>
              <a:gd name="connsiteY2" fmla="*/ 339612 h 464142"/>
              <a:gd name="connsiteX3" fmla="*/ 1425131 w 1425131"/>
              <a:gd name="connsiteY3" fmla="*/ 350573 h 464142"/>
              <a:gd name="connsiteX4" fmla="*/ 1224136 w 1425131"/>
              <a:gd name="connsiteY4" fmla="*/ 176110 h 464142"/>
              <a:gd name="connsiteX5" fmla="*/ 360040 w 1425131"/>
              <a:gd name="connsiteY5" fmla="*/ 176110 h 464142"/>
              <a:gd name="connsiteX6" fmla="*/ 185636 w 1425131"/>
              <a:gd name="connsiteY6" fmla="*/ 0 h 464142"/>
              <a:gd name="connsiteX7" fmla="*/ 0 w 1425131"/>
              <a:gd name="connsiteY7" fmla="*/ 248118 h 46414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60040 w 1425131"/>
              <a:gd name="connsiteY5" fmla="*/ 176110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48118 h 582192"/>
              <a:gd name="connsiteX1" fmla="*/ 824161 w 1425131"/>
              <a:gd name="connsiteY1" fmla="*/ 582192 h 582192"/>
              <a:gd name="connsiteX2" fmla="*/ 558109 w 1425131"/>
              <a:gd name="connsiteY2" fmla="*/ 339612 h 582192"/>
              <a:gd name="connsiteX3" fmla="*/ 1425131 w 1425131"/>
              <a:gd name="connsiteY3" fmla="*/ 350573 h 582192"/>
              <a:gd name="connsiteX4" fmla="*/ 1224136 w 1425131"/>
              <a:gd name="connsiteY4" fmla="*/ 176110 h 582192"/>
              <a:gd name="connsiteX5" fmla="*/ 370511 w 1425131"/>
              <a:gd name="connsiteY5" fmla="*/ 189167 h 582192"/>
              <a:gd name="connsiteX6" fmla="*/ 185636 w 1425131"/>
              <a:gd name="connsiteY6" fmla="*/ 0 h 582192"/>
              <a:gd name="connsiteX7" fmla="*/ 0 w 1425131"/>
              <a:gd name="connsiteY7" fmla="*/ 248118 h 582192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70511 w 1425131"/>
              <a:gd name="connsiteY5" fmla="*/ 194064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58109 w 1425131"/>
              <a:gd name="connsiteY2" fmla="*/ 344509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87089"/>
              <a:gd name="connsiteX1" fmla="*/ 824161 w 1425131"/>
              <a:gd name="connsiteY1" fmla="*/ 587089 h 587089"/>
              <a:gd name="connsiteX2" fmla="*/ 530143 w 1425131"/>
              <a:gd name="connsiteY2" fmla="*/ 339612 h 587089"/>
              <a:gd name="connsiteX3" fmla="*/ 1425131 w 1425131"/>
              <a:gd name="connsiteY3" fmla="*/ 355470 h 587089"/>
              <a:gd name="connsiteX4" fmla="*/ 1224136 w 1425131"/>
              <a:gd name="connsiteY4" fmla="*/ 181007 h 587089"/>
              <a:gd name="connsiteX5" fmla="*/ 343906 w 1425131"/>
              <a:gd name="connsiteY5" fmla="*/ 169806 h 587089"/>
              <a:gd name="connsiteX6" fmla="*/ 157669 w 1425131"/>
              <a:gd name="connsiteY6" fmla="*/ 0 h 587089"/>
              <a:gd name="connsiteX7" fmla="*/ 0 w 1425131"/>
              <a:gd name="connsiteY7" fmla="*/ 253015 h 587089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530143 w 1425131"/>
              <a:gd name="connsiteY2" fmla="*/ 339612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57934"/>
              <a:gd name="connsiteX1" fmla="*/ 769589 w 1425131"/>
              <a:gd name="connsiteY1" fmla="*/ 557934 h 557934"/>
              <a:gd name="connsiteX2" fmla="*/ 479279 w 1425131"/>
              <a:gd name="connsiteY2" fmla="*/ 312807 h 557934"/>
              <a:gd name="connsiteX3" fmla="*/ 1425131 w 1425131"/>
              <a:gd name="connsiteY3" fmla="*/ 355470 h 557934"/>
              <a:gd name="connsiteX4" fmla="*/ 1224136 w 1425131"/>
              <a:gd name="connsiteY4" fmla="*/ 181007 h 557934"/>
              <a:gd name="connsiteX5" fmla="*/ 343906 w 1425131"/>
              <a:gd name="connsiteY5" fmla="*/ 169806 h 557934"/>
              <a:gd name="connsiteX6" fmla="*/ 157669 w 1425131"/>
              <a:gd name="connsiteY6" fmla="*/ 0 h 557934"/>
              <a:gd name="connsiteX7" fmla="*/ 0 w 1425131"/>
              <a:gd name="connsiteY7" fmla="*/ 253015 h 557934"/>
              <a:gd name="connsiteX0" fmla="*/ 0 w 1425131"/>
              <a:gd name="connsiteY0" fmla="*/ 253015 h 506871"/>
              <a:gd name="connsiteX1" fmla="*/ 692120 w 1425131"/>
              <a:gd name="connsiteY1" fmla="*/ 506871 h 506871"/>
              <a:gd name="connsiteX2" fmla="*/ 479279 w 1425131"/>
              <a:gd name="connsiteY2" fmla="*/ 312807 h 506871"/>
              <a:gd name="connsiteX3" fmla="*/ 1425131 w 1425131"/>
              <a:gd name="connsiteY3" fmla="*/ 355470 h 506871"/>
              <a:gd name="connsiteX4" fmla="*/ 1224136 w 1425131"/>
              <a:gd name="connsiteY4" fmla="*/ 181007 h 506871"/>
              <a:gd name="connsiteX5" fmla="*/ 343906 w 1425131"/>
              <a:gd name="connsiteY5" fmla="*/ 169806 h 506871"/>
              <a:gd name="connsiteX6" fmla="*/ 157669 w 1425131"/>
              <a:gd name="connsiteY6" fmla="*/ 0 h 506871"/>
              <a:gd name="connsiteX7" fmla="*/ 0 w 1425131"/>
              <a:gd name="connsiteY7" fmla="*/ 253015 h 506871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43906 w 1425131"/>
              <a:gd name="connsiteY5" fmla="*/ 174701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479279 w 1425131"/>
              <a:gd name="connsiteY2" fmla="*/ 317702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511766"/>
              <a:gd name="connsiteX1" fmla="*/ 692120 w 1425131"/>
              <a:gd name="connsiteY1" fmla="*/ 511766 h 511766"/>
              <a:gd name="connsiteX2" fmla="*/ 530141 w 1425131"/>
              <a:gd name="connsiteY2" fmla="*/ 315355 h 511766"/>
              <a:gd name="connsiteX3" fmla="*/ 1425131 w 1425131"/>
              <a:gd name="connsiteY3" fmla="*/ 360365 h 511766"/>
              <a:gd name="connsiteX4" fmla="*/ 1224136 w 1425131"/>
              <a:gd name="connsiteY4" fmla="*/ 185902 h 511766"/>
              <a:gd name="connsiteX5" fmla="*/ 370510 w 1425131"/>
              <a:gd name="connsiteY5" fmla="*/ 169807 h 511766"/>
              <a:gd name="connsiteX6" fmla="*/ 184274 w 1425131"/>
              <a:gd name="connsiteY6" fmla="*/ 0 h 511766"/>
              <a:gd name="connsiteX7" fmla="*/ 0 w 1425131"/>
              <a:gd name="connsiteY7" fmla="*/ 257910 h 511766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0 w 1425131"/>
              <a:gd name="connsiteY7" fmla="*/ 257910 h 485161"/>
              <a:gd name="connsiteX0" fmla="*/ 0 w 1425131"/>
              <a:gd name="connsiteY0" fmla="*/ 257910 h 485161"/>
              <a:gd name="connsiteX1" fmla="*/ 716378 w 1425131"/>
              <a:gd name="connsiteY1" fmla="*/ 485161 h 485161"/>
              <a:gd name="connsiteX2" fmla="*/ 530141 w 1425131"/>
              <a:gd name="connsiteY2" fmla="*/ 315355 h 485161"/>
              <a:gd name="connsiteX3" fmla="*/ 1425131 w 1425131"/>
              <a:gd name="connsiteY3" fmla="*/ 360365 h 485161"/>
              <a:gd name="connsiteX4" fmla="*/ 1224136 w 1425131"/>
              <a:gd name="connsiteY4" fmla="*/ 185902 h 485161"/>
              <a:gd name="connsiteX5" fmla="*/ 370510 w 1425131"/>
              <a:gd name="connsiteY5" fmla="*/ 169807 h 485161"/>
              <a:gd name="connsiteX6" fmla="*/ 184274 w 1425131"/>
              <a:gd name="connsiteY6" fmla="*/ 0 h 485161"/>
              <a:gd name="connsiteX7" fmla="*/ 94284 w 1425131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35857 w 1330847"/>
              <a:gd name="connsiteY2" fmla="*/ 315355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30847"/>
              <a:gd name="connsiteY0" fmla="*/ 259011 h 485161"/>
              <a:gd name="connsiteX1" fmla="*/ 622094 w 1330847"/>
              <a:gd name="connsiteY1" fmla="*/ 485161 h 485161"/>
              <a:gd name="connsiteX2" fmla="*/ 409253 w 1330847"/>
              <a:gd name="connsiteY2" fmla="*/ 291097 h 485161"/>
              <a:gd name="connsiteX3" fmla="*/ 1330847 w 1330847"/>
              <a:gd name="connsiteY3" fmla="*/ 360365 h 485161"/>
              <a:gd name="connsiteX4" fmla="*/ 1129852 w 1330847"/>
              <a:gd name="connsiteY4" fmla="*/ 185902 h 485161"/>
              <a:gd name="connsiteX5" fmla="*/ 276226 w 1330847"/>
              <a:gd name="connsiteY5" fmla="*/ 169807 h 485161"/>
              <a:gd name="connsiteX6" fmla="*/ 89990 w 1330847"/>
              <a:gd name="connsiteY6" fmla="*/ 0 h 485161"/>
              <a:gd name="connsiteX7" fmla="*/ 0 w 1330847"/>
              <a:gd name="connsiteY7" fmla="*/ 259011 h 485161"/>
              <a:gd name="connsiteX0" fmla="*/ 0 w 1302880"/>
              <a:gd name="connsiteY0" fmla="*/ 259011 h 485161"/>
              <a:gd name="connsiteX1" fmla="*/ 622094 w 1302880"/>
              <a:gd name="connsiteY1" fmla="*/ 485161 h 485161"/>
              <a:gd name="connsiteX2" fmla="*/ 409253 w 1302880"/>
              <a:gd name="connsiteY2" fmla="*/ 291097 h 485161"/>
              <a:gd name="connsiteX3" fmla="*/ 1302880 w 1302880"/>
              <a:gd name="connsiteY3" fmla="*/ 326316 h 485161"/>
              <a:gd name="connsiteX4" fmla="*/ 1129852 w 1302880"/>
              <a:gd name="connsiteY4" fmla="*/ 185902 h 485161"/>
              <a:gd name="connsiteX5" fmla="*/ 276226 w 1302880"/>
              <a:gd name="connsiteY5" fmla="*/ 169807 h 485161"/>
              <a:gd name="connsiteX6" fmla="*/ 89990 w 1302880"/>
              <a:gd name="connsiteY6" fmla="*/ 0 h 485161"/>
              <a:gd name="connsiteX7" fmla="*/ 0 w 1302880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8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0 w 1276275"/>
              <a:gd name="connsiteY7" fmla="*/ 259011 h 485161"/>
              <a:gd name="connsiteX0" fmla="*/ 0 w 1276275"/>
              <a:gd name="connsiteY0" fmla="*/ 259011 h 485161"/>
              <a:gd name="connsiteX1" fmla="*/ 622094 w 1276275"/>
              <a:gd name="connsiteY1" fmla="*/ 485161 h 485161"/>
              <a:gd name="connsiteX2" fmla="*/ 409253 w 1276275"/>
              <a:gd name="connsiteY2" fmla="*/ 291097 h 485161"/>
              <a:gd name="connsiteX3" fmla="*/ 1276275 w 1276275"/>
              <a:gd name="connsiteY3" fmla="*/ 302057 h 485161"/>
              <a:gd name="connsiteX4" fmla="*/ 1129852 w 1276275"/>
              <a:gd name="connsiteY4" fmla="*/ 185902 h 485161"/>
              <a:gd name="connsiteX5" fmla="*/ 276226 w 1276275"/>
              <a:gd name="connsiteY5" fmla="*/ 169807 h 485161"/>
              <a:gd name="connsiteX6" fmla="*/ 89990 w 1276275"/>
              <a:gd name="connsiteY6" fmla="*/ 0 h 485161"/>
              <a:gd name="connsiteX7" fmla="*/ 24258 w 1276275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05594 w 1252017"/>
              <a:gd name="connsiteY4" fmla="*/ 185902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1118991 w 1252017"/>
              <a:gd name="connsiteY4" fmla="*/ 180767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252017"/>
              <a:gd name="connsiteY0" fmla="*/ 232405 h 485161"/>
              <a:gd name="connsiteX1" fmla="*/ 597836 w 1252017"/>
              <a:gd name="connsiteY1" fmla="*/ 485161 h 485161"/>
              <a:gd name="connsiteX2" fmla="*/ 384995 w 1252017"/>
              <a:gd name="connsiteY2" fmla="*/ 291097 h 485161"/>
              <a:gd name="connsiteX3" fmla="*/ 1252017 w 1252017"/>
              <a:gd name="connsiteY3" fmla="*/ 302057 h 485161"/>
              <a:gd name="connsiteX4" fmla="*/ 911088 w 1252017"/>
              <a:gd name="connsiteY4" fmla="*/ 176379 h 485161"/>
              <a:gd name="connsiteX5" fmla="*/ 251968 w 1252017"/>
              <a:gd name="connsiteY5" fmla="*/ 169807 h 485161"/>
              <a:gd name="connsiteX6" fmla="*/ 65732 w 1252017"/>
              <a:gd name="connsiteY6" fmla="*/ 0 h 485161"/>
              <a:gd name="connsiteX7" fmla="*/ 0 w 1252017"/>
              <a:gd name="connsiteY7" fmla="*/ 232405 h 485161"/>
              <a:gd name="connsiteX0" fmla="*/ 0 w 1094978"/>
              <a:gd name="connsiteY0" fmla="*/ 232405 h 485161"/>
              <a:gd name="connsiteX1" fmla="*/ 597836 w 1094978"/>
              <a:gd name="connsiteY1" fmla="*/ 485161 h 485161"/>
              <a:gd name="connsiteX2" fmla="*/ 384995 w 1094978"/>
              <a:gd name="connsiteY2" fmla="*/ 291097 h 485161"/>
              <a:gd name="connsiteX3" fmla="*/ 1094978 w 1094978"/>
              <a:gd name="connsiteY3" fmla="*/ 295322 h 485161"/>
              <a:gd name="connsiteX4" fmla="*/ 911088 w 1094978"/>
              <a:gd name="connsiteY4" fmla="*/ 176379 h 485161"/>
              <a:gd name="connsiteX5" fmla="*/ 251968 w 1094978"/>
              <a:gd name="connsiteY5" fmla="*/ 169807 h 485161"/>
              <a:gd name="connsiteX6" fmla="*/ 65732 w 1094978"/>
              <a:gd name="connsiteY6" fmla="*/ 0 h 485161"/>
              <a:gd name="connsiteX7" fmla="*/ 0 w 1094978"/>
              <a:gd name="connsiteY7" fmla="*/ 232405 h 485161"/>
              <a:gd name="connsiteX0" fmla="*/ 0 w 1044115"/>
              <a:gd name="connsiteY0" fmla="*/ 232405 h 485161"/>
              <a:gd name="connsiteX1" fmla="*/ 597836 w 1044115"/>
              <a:gd name="connsiteY1" fmla="*/ 485161 h 485161"/>
              <a:gd name="connsiteX2" fmla="*/ 384995 w 1044115"/>
              <a:gd name="connsiteY2" fmla="*/ 291097 h 485161"/>
              <a:gd name="connsiteX3" fmla="*/ 1044115 w 1044115"/>
              <a:gd name="connsiteY3" fmla="*/ 297670 h 485161"/>
              <a:gd name="connsiteX4" fmla="*/ 911088 w 1044115"/>
              <a:gd name="connsiteY4" fmla="*/ 176379 h 485161"/>
              <a:gd name="connsiteX5" fmla="*/ 251968 w 1044115"/>
              <a:gd name="connsiteY5" fmla="*/ 169807 h 485161"/>
              <a:gd name="connsiteX6" fmla="*/ 65732 w 1044115"/>
              <a:gd name="connsiteY6" fmla="*/ 0 h 485161"/>
              <a:gd name="connsiteX7" fmla="*/ 0 w 1044115"/>
              <a:gd name="connsiteY7" fmla="*/ 232405 h 485161"/>
              <a:gd name="connsiteX0" fmla="*/ 0 w 1044115"/>
              <a:gd name="connsiteY0" fmla="*/ 200279 h 453035"/>
              <a:gd name="connsiteX1" fmla="*/ 597836 w 1044115"/>
              <a:gd name="connsiteY1" fmla="*/ 453035 h 453035"/>
              <a:gd name="connsiteX2" fmla="*/ 384995 w 1044115"/>
              <a:gd name="connsiteY2" fmla="*/ 258971 h 453035"/>
              <a:gd name="connsiteX3" fmla="*/ 1044115 w 1044115"/>
              <a:gd name="connsiteY3" fmla="*/ 265544 h 453035"/>
              <a:gd name="connsiteX4" fmla="*/ 911088 w 1044115"/>
              <a:gd name="connsiteY4" fmla="*/ 144253 h 453035"/>
              <a:gd name="connsiteX5" fmla="*/ 251968 w 1044115"/>
              <a:gd name="connsiteY5" fmla="*/ 137681 h 453035"/>
              <a:gd name="connsiteX6" fmla="*/ 92936 w 1044115"/>
              <a:gd name="connsiteY6" fmla="*/ 0 h 453035"/>
              <a:gd name="connsiteX7" fmla="*/ 0 w 1044115"/>
              <a:gd name="connsiteY7" fmla="*/ 200279 h 453035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84995 w 1044115"/>
              <a:gd name="connsiteY2" fmla="*/ 25897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1968 w 1044115"/>
              <a:gd name="connsiteY5" fmla="*/ 137681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911088 w 1044115"/>
              <a:gd name="connsiteY4" fmla="*/ 144253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44115"/>
              <a:gd name="connsiteY0" fmla="*/ 200279 h 412386"/>
              <a:gd name="connsiteX1" fmla="*/ 545224 w 1044115"/>
              <a:gd name="connsiteY1" fmla="*/ 412386 h 412386"/>
              <a:gd name="connsiteX2" fmla="*/ 358987 w 1044115"/>
              <a:gd name="connsiteY2" fmla="*/ 242581 h 412386"/>
              <a:gd name="connsiteX3" fmla="*/ 1044115 w 1044115"/>
              <a:gd name="connsiteY3" fmla="*/ 265544 h 412386"/>
              <a:gd name="connsiteX4" fmla="*/ 889530 w 1044115"/>
              <a:gd name="connsiteY4" fmla="*/ 141641 h 412386"/>
              <a:gd name="connsiteX5" fmla="*/ 252566 w 1044115"/>
              <a:gd name="connsiteY5" fmla="*/ 145549 h 412386"/>
              <a:gd name="connsiteX6" fmla="*/ 92936 w 1044115"/>
              <a:gd name="connsiteY6" fmla="*/ 0 h 412386"/>
              <a:gd name="connsiteX7" fmla="*/ 0 w 1044115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89530 w 1022556"/>
              <a:gd name="connsiteY4" fmla="*/ 141641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1022556"/>
              <a:gd name="connsiteY0" fmla="*/ 200279 h 412386"/>
              <a:gd name="connsiteX1" fmla="*/ 545224 w 1022556"/>
              <a:gd name="connsiteY1" fmla="*/ 412386 h 412386"/>
              <a:gd name="connsiteX2" fmla="*/ 358987 w 1022556"/>
              <a:gd name="connsiteY2" fmla="*/ 242581 h 412386"/>
              <a:gd name="connsiteX3" fmla="*/ 1022556 w 1022556"/>
              <a:gd name="connsiteY3" fmla="*/ 262931 h 412386"/>
              <a:gd name="connsiteX4" fmla="*/ 828336 w 1022556"/>
              <a:gd name="connsiteY4" fmla="*/ 144459 h 412386"/>
              <a:gd name="connsiteX5" fmla="*/ 252566 w 1022556"/>
              <a:gd name="connsiteY5" fmla="*/ 145549 h 412386"/>
              <a:gd name="connsiteX6" fmla="*/ 92936 w 1022556"/>
              <a:gd name="connsiteY6" fmla="*/ 0 h 412386"/>
              <a:gd name="connsiteX7" fmla="*/ 0 w 1022556"/>
              <a:gd name="connsiteY7" fmla="*/ 200279 h 412386"/>
              <a:gd name="connsiteX0" fmla="*/ 0 w 961362"/>
              <a:gd name="connsiteY0" fmla="*/ 200279 h 412386"/>
              <a:gd name="connsiteX1" fmla="*/ 545224 w 961362"/>
              <a:gd name="connsiteY1" fmla="*/ 412386 h 412386"/>
              <a:gd name="connsiteX2" fmla="*/ 358987 w 961362"/>
              <a:gd name="connsiteY2" fmla="*/ 242581 h 412386"/>
              <a:gd name="connsiteX3" fmla="*/ 961362 w 961362"/>
              <a:gd name="connsiteY3" fmla="*/ 265749 h 412386"/>
              <a:gd name="connsiteX4" fmla="*/ 828336 w 961362"/>
              <a:gd name="connsiteY4" fmla="*/ 144459 h 412386"/>
              <a:gd name="connsiteX5" fmla="*/ 252566 w 961362"/>
              <a:gd name="connsiteY5" fmla="*/ 145549 h 412386"/>
              <a:gd name="connsiteX6" fmla="*/ 92936 w 961362"/>
              <a:gd name="connsiteY6" fmla="*/ 0 h 412386"/>
              <a:gd name="connsiteX7" fmla="*/ 0 w 961362"/>
              <a:gd name="connsiteY7" fmla="*/ 200279 h 412386"/>
              <a:gd name="connsiteX0" fmla="*/ 0 w 961362"/>
              <a:gd name="connsiteY0" fmla="*/ 175549 h 387656"/>
              <a:gd name="connsiteX1" fmla="*/ 545224 w 961362"/>
              <a:gd name="connsiteY1" fmla="*/ 387656 h 387656"/>
              <a:gd name="connsiteX2" fmla="*/ 358987 w 961362"/>
              <a:gd name="connsiteY2" fmla="*/ 217851 h 387656"/>
              <a:gd name="connsiteX3" fmla="*/ 961362 w 961362"/>
              <a:gd name="connsiteY3" fmla="*/ 241019 h 387656"/>
              <a:gd name="connsiteX4" fmla="*/ 828336 w 961362"/>
              <a:gd name="connsiteY4" fmla="*/ 119729 h 387656"/>
              <a:gd name="connsiteX5" fmla="*/ 252566 w 961362"/>
              <a:gd name="connsiteY5" fmla="*/ 120819 h 387656"/>
              <a:gd name="connsiteX6" fmla="*/ 109210 w 961362"/>
              <a:gd name="connsiteY6" fmla="*/ 0 h 387656"/>
              <a:gd name="connsiteX7" fmla="*/ 0 w 961362"/>
              <a:gd name="connsiteY7" fmla="*/ 175549 h 387656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58987 w 961362"/>
              <a:gd name="connsiteY2" fmla="*/ 217851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52566 w 961362"/>
              <a:gd name="connsiteY5" fmla="*/ 120819 h 363871"/>
              <a:gd name="connsiteX6" fmla="*/ 109210 w 961362"/>
              <a:gd name="connsiteY6" fmla="*/ 0 h 363871"/>
              <a:gd name="connsiteX7" fmla="*/ 0 w 961362"/>
              <a:gd name="connsiteY7" fmla="*/ 175549 h 363871"/>
              <a:gd name="connsiteX0" fmla="*/ 0 w 961362"/>
              <a:gd name="connsiteY0" fmla="*/ 175549 h 363871"/>
              <a:gd name="connsiteX1" fmla="*/ 508288 w 961362"/>
              <a:gd name="connsiteY1" fmla="*/ 363871 h 363871"/>
              <a:gd name="connsiteX2" fmla="*/ 348657 w 961362"/>
              <a:gd name="connsiteY2" fmla="*/ 218323 h 363871"/>
              <a:gd name="connsiteX3" fmla="*/ 961362 w 961362"/>
              <a:gd name="connsiteY3" fmla="*/ 241019 h 363871"/>
              <a:gd name="connsiteX4" fmla="*/ 828336 w 961362"/>
              <a:gd name="connsiteY4" fmla="*/ 119729 h 363871"/>
              <a:gd name="connsiteX5" fmla="*/ 242236 w 961362"/>
              <a:gd name="connsiteY5" fmla="*/ 121291 h 363871"/>
              <a:gd name="connsiteX6" fmla="*/ 109210 w 961362"/>
              <a:gd name="connsiteY6" fmla="*/ 0 h 363871"/>
              <a:gd name="connsiteX7" fmla="*/ 0 w 961362"/>
              <a:gd name="connsiteY7" fmla="*/ 175549 h 36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62" h="363871">
                <a:moveTo>
                  <a:pt x="0" y="175549"/>
                </a:moveTo>
                <a:lnTo>
                  <a:pt x="508288" y="363871"/>
                </a:lnTo>
                <a:lnTo>
                  <a:pt x="348657" y="218323"/>
                </a:lnTo>
                <a:lnTo>
                  <a:pt x="961362" y="241019"/>
                </a:lnTo>
                <a:lnTo>
                  <a:pt x="828336" y="119729"/>
                </a:lnTo>
                <a:lnTo>
                  <a:pt x="242236" y="121291"/>
                </a:lnTo>
                <a:lnTo>
                  <a:pt x="109210" y="0"/>
                </a:lnTo>
                <a:lnTo>
                  <a:pt x="0" y="175549"/>
                </a:lnTo>
              </a:path>
            </a:pathLst>
          </a:custGeom>
          <a:solidFill>
            <a:srgbClr val="F2DCDB">
              <a:alpha val="50196"/>
            </a:srgbClr>
          </a:solidFill>
          <a:ln w="28575">
            <a:solidFill>
              <a:srgbClr val="FF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2" name="TextovéPole 301"/>
          <p:cNvSpPr txBox="1"/>
          <p:nvPr/>
        </p:nvSpPr>
        <p:spPr>
          <a:xfrm>
            <a:off x="2793242" y="29241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=</a:t>
            </a:r>
          </a:p>
        </p:txBody>
      </p:sp>
      <p:sp>
        <p:nvSpPr>
          <p:cNvPr id="303" name="TextovéPole 302"/>
          <p:cNvSpPr txBox="1"/>
          <p:nvPr/>
        </p:nvSpPr>
        <p:spPr>
          <a:xfrm>
            <a:off x="4242200" y="288544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−</a:t>
            </a:r>
          </a:p>
        </p:txBody>
      </p:sp>
      <p:sp>
        <p:nvSpPr>
          <p:cNvPr id="304" name="TextovéPole 303"/>
          <p:cNvSpPr txBox="1"/>
          <p:nvPr/>
        </p:nvSpPr>
        <p:spPr>
          <a:xfrm>
            <a:off x="7797425" y="26943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=</a:t>
            </a:r>
          </a:p>
        </p:txBody>
      </p:sp>
      <p:sp>
        <p:nvSpPr>
          <p:cNvPr id="305" name="TextovéPole 304"/>
          <p:cNvSpPr txBox="1"/>
          <p:nvPr/>
        </p:nvSpPr>
        <p:spPr>
          <a:xfrm>
            <a:off x="9082607" y="265570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−</a:t>
            </a:r>
          </a:p>
        </p:txBody>
      </p:sp>
      <p:grpSp>
        <p:nvGrpSpPr>
          <p:cNvPr id="72" name="Skupina 71"/>
          <p:cNvGrpSpPr/>
          <p:nvPr/>
        </p:nvGrpSpPr>
        <p:grpSpPr>
          <a:xfrm>
            <a:off x="8281106" y="2638328"/>
            <a:ext cx="762864" cy="435936"/>
            <a:chOff x="6757106" y="1625602"/>
            <a:chExt cx="762864" cy="435936"/>
          </a:xfrm>
        </p:grpSpPr>
        <p:sp>
          <p:nvSpPr>
            <p:cNvPr id="277" name="Kosoúhelník 276"/>
            <p:cNvSpPr/>
            <p:nvPr/>
          </p:nvSpPr>
          <p:spPr>
            <a:xfrm rot="18693902">
              <a:off x="7190804" y="1732373"/>
              <a:ext cx="399167" cy="259164"/>
            </a:xfrm>
            <a:prstGeom prst="parallelogram">
              <a:avLst>
                <a:gd name="adj" fmla="val 11195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78" name="Kosoúhelník 277"/>
            <p:cNvSpPr/>
            <p:nvPr/>
          </p:nvSpPr>
          <p:spPr>
            <a:xfrm>
              <a:off x="6757106" y="1625602"/>
              <a:ext cx="672184" cy="81908"/>
            </a:xfrm>
            <a:prstGeom prst="parallelogram">
              <a:avLst>
                <a:gd name="adj" fmla="val 89048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7" name="Kosoúhelník 306"/>
            <p:cNvSpPr/>
            <p:nvPr/>
          </p:nvSpPr>
          <p:spPr>
            <a:xfrm>
              <a:off x="7012238" y="1763867"/>
              <a:ext cx="179583" cy="80122"/>
            </a:xfrm>
            <a:prstGeom prst="parallelogram">
              <a:avLst>
                <a:gd name="adj" fmla="val 89048"/>
              </a:avLst>
            </a:prstGeom>
            <a:solidFill>
              <a:srgbClr val="F2CD82">
                <a:alpha val="40000"/>
              </a:srgbClr>
            </a:solidFill>
            <a:ln w="9525">
              <a:solidFill>
                <a:srgbClr val="7A510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8" name="Kosoúhelník 307"/>
            <p:cNvSpPr/>
            <p:nvPr/>
          </p:nvSpPr>
          <p:spPr>
            <a:xfrm rot="18693902">
              <a:off x="7054366" y="1824670"/>
              <a:ext cx="199859" cy="80726"/>
            </a:xfrm>
            <a:prstGeom prst="parallelogram">
              <a:avLst>
                <a:gd name="adj" fmla="val 111953"/>
              </a:avLst>
            </a:prstGeom>
            <a:solidFill>
              <a:srgbClr val="C4BD97">
                <a:alpha val="40000"/>
              </a:srgbClr>
            </a:solidFill>
            <a:ln w="9525">
              <a:solidFill>
                <a:srgbClr val="7A510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82" name="TextovéPole 281"/>
          <p:cNvSpPr txBox="1"/>
          <p:nvPr/>
        </p:nvSpPr>
        <p:spPr>
          <a:xfrm>
            <a:off x="8235221" y="2684553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r>
              <a:rPr lang="cs-CZ" sz="1400" b="1" i="1" baseline="-25000" dirty="0"/>
              <a:t>j</a:t>
            </a:r>
            <a:endParaRPr lang="cs-CZ" sz="1400" b="1" i="1" dirty="0"/>
          </a:p>
        </p:txBody>
      </p:sp>
      <p:sp>
        <p:nvSpPr>
          <p:cNvPr id="295" name="TextovéPole 294"/>
          <p:cNvSpPr txBox="1"/>
          <p:nvPr/>
        </p:nvSpPr>
        <p:spPr>
          <a:xfrm>
            <a:off x="9476192" y="2684547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r>
              <a:rPr lang="cs-CZ" sz="1400" b="1" i="1" baseline="-25000" dirty="0"/>
              <a:t>j</a:t>
            </a:r>
            <a:endParaRPr lang="cs-CZ" sz="1400" b="1" i="1" dirty="0"/>
          </a:p>
        </p:txBody>
      </p:sp>
      <p:pic>
        <p:nvPicPr>
          <p:cNvPr id="63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308B76A-3D30-4E23-A5B4-D6FFDF139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4" name="Picture 3">
            <a:extLst>
              <a:ext uri="{FF2B5EF4-FFF2-40B4-BE49-F238E27FC236}">
                <a16:creationId xmlns:a16="http://schemas.microsoft.com/office/drawing/2014/main" id="{730C052F-04F5-4C20-9ADD-6C2AF2494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1671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71948" y="1690553"/>
            <a:ext cx="11218607" cy="1872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b="1" i="1" baseline="-250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3763" algn="l"/>
                <a:tab pos="1520825" algn="l"/>
                <a:tab pos="1878013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  <a:r>
              <a:rPr lang="cs-CZ" sz="1600" b="1" i="1" dirty="0">
                <a:cs typeface="Arial" charset="0"/>
              </a:rPr>
              <a:t>L</a:t>
            </a:r>
            <a:r>
              <a:rPr lang="cs-CZ" sz="1600" b="1" i="1" baseline="30000" dirty="0"/>
              <a:t>2D</a:t>
            </a:r>
            <a:r>
              <a:rPr lang="cs-CZ" sz="1600" dirty="0">
                <a:cs typeface="Arial" charset="0"/>
              </a:rPr>
              <a:t> 	je 	plošná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výseku [W/m.K] (výsledek řešení 2D </a:t>
            </a:r>
            <a:r>
              <a:rPr lang="cs-CZ" sz="1600" dirty="0" err="1">
                <a:cs typeface="Arial" charset="0"/>
              </a:rPr>
              <a:t>tepl</a:t>
            </a:r>
            <a:r>
              <a:rPr lang="cs-CZ" sz="1600" dirty="0">
                <a:cs typeface="Arial" charset="0"/>
              </a:rPr>
              <a:t>. pole)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3763" algn="l"/>
                <a:tab pos="1431925" algn="l"/>
                <a:tab pos="1789113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</a:t>
            </a:r>
            <a:r>
              <a:rPr lang="cs-CZ" sz="1600" b="1" i="1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 	bodová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výseku [W/K] (výsledek řešení 3D </a:t>
            </a:r>
            <a:r>
              <a:rPr lang="cs-CZ" sz="1600" dirty="0" err="1">
                <a:cs typeface="Arial" charset="0"/>
              </a:rPr>
              <a:t>tepl</a:t>
            </a:r>
            <a:r>
              <a:rPr lang="cs-CZ" sz="1600" dirty="0">
                <a:cs typeface="Arial" charset="0"/>
              </a:rPr>
              <a:t>. pole)</a:t>
            </a:r>
            <a:endParaRPr lang="cs-CZ" sz="1600" b="1" i="1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3763" algn="l"/>
                <a:tab pos="1431925" algn="l"/>
                <a:tab pos="1789113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el-GR" sz="1600" b="1" i="1" dirty="0"/>
              <a:t>Ψ</a:t>
            </a:r>
            <a:r>
              <a:rPr lang="cs-CZ" sz="1600" b="1" i="1" baseline="-25000" dirty="0"/>
              <a:t>j	</a:t>
            </a:r>
            <a:r>
              <a:rPr lang="cs-CZ" sz="1600" b="1" i="1" dirty="0"/>
              <a:t> 	lineární činitel prostupu tepla </a:t>
            </a:r>
            <a:r>
              <a:rPr lang="cs-CZ" sz="1600" dirty="0"/>
              <a:t>lineárního tepelného mostu </a:t>
            </a:r>
            <a:r>
              <a:rPr lang="cs-CZ" sz="1600" dirty="0">
                <a:cs typeface="Arial" charset="0"/>
              </a:rPr>
              <a:t>[W/m.K]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3763" algn="l"/>
                <a:tab pos="1431925" algn="l"/>
                <a:tab pos="1789113" algn="l"/>
              </a:tabLst>
              <a:defRPr/>
            </a:pPr>
            <a:r>
              <a:rPr lang="cs-CZ" sz="1600" b="1" i="1" dirty="0"/>
              <a:t>	</a:t>
            </a:r>
            <a:r>
              <a:rPr lang="cs-CZ" sz="1600" b="1" i="1" baseline="-25000" dirty="0"/>
              <a:t> </a:t>
            </a:r>
            <a:r>
              <a:rPr lang="el-GR" sz="1600" b="1" i="1" dirty="0"/>
              <a:t>Χ</a:t>
            </a:r>
            <a:r>
              <a:rPr lang="cs-CZ" sz="1600" b="1" i="1" baseline="-25000" dirty="0"/>
              <a:t>j	</a:t>
            </a:r>
            <a:r>
              <a:rPr lang="cs-CZ" sz="1600" b="1" i="1" dirty="0"/>
              <a:t> 	bodový činitel prostupu tepla </a:t>
            </a:r>
            <a:r>
              <a:rPr lang="cs-CZ" sz="1600" dirty="0"/>
              <a:t>bodového tepelného mostu </a:t>
            </a:r>
            <a:r>
              <a:rPr lang="cs-CZ" sz="1600" dirty="0">
                <a:cs typeface="Arial" charset="0"/>
              </a:rPr>
              <a:t>[W/K]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893763" algn="l"/>
                <a:tab pos="1431925" algn="l"/>
                <a:tab pos="1789113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id</a:t>
            </a:r>
            <a:r>
              <a:rPr lang="cs-CZ" sz="1600" b="1" i="1" baseline="-25000" dirty="0"/>
              <a:t>		</a:t>
            </a:r>
            <a:r>
              <a:rPr lang="cs-CZ" sz="1600" b="1" i="1" dirty="0">
                <a:cs typeface="Arial" charset="0"/>
              </a:rPr>
              <a:t>součinitel prostupu tepla ideálního výseku </a:t>
            </a:r>
            <a:r>
              <a:rPr lang="cs-CZ" sz="1600" dirty="0">
                <a:cs typeface="Arial" charset="0"/>
              </a:rPr>
              <a:t>konstrukce [W/m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.K], tj. části konstrukce bez tepelného mostu:</a:t>
            </a:r>
            <a:endParaRPr lang="cs-CZ" sz="800" dirty="0">
              <a:cs typeface="Arial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829800" y="6356351"/>
            <a:ext cx="381000" cy="365125"/>
          </a:xfrm>
        </p:spPr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77</a:t>
            </a:fld>
            <a:endParaRPr lang="cs-CZ" dirty="0"/>
          </a:p>
        </p:txBody>
      </p:sp>
      <p:graphicFrame>
        <p:nvGraphicFramePr>
          <p:cNvPr id="12288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632486"/>
              </p:ext>
            </p:extLst>
          </p:nvPr>
        </p:nvGraphicFramePr>
        <p:xfrm>
          <a:off x="2396062" y="3537313"/>
          <a:ext cx="24257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89" name="Rovnice" r:id="rId3" imgW="2425680" imgH="545760" progId="Equation.3">
                  <p:embed/>
                </p:oleObj>
              </mc:Choice>
              <mc:Fallback>
                <p:oleObj name="Rovnice" r:id="rId3" imgW="2425680" imgH="545760" progId="Equation.3">
                  <p:embed/>
                  <p:pic>
                    <p:nvPicPr>
                      <p:cNvPr id="12288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6062" y="3537313"/>
                        <a:ext cx="24257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308B76A-3D30-4E23-A5B4-D6FFDF139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4" name="Picture 3">
            <a:extLst>
              <a:ext uri="{FF2B5EF4-FFF2-40B4-BE49-F238E27FC236}">
                <a16:creationId xmlns:a16="http://schemas.microsoft.com/office/drawing/2014/main" id="{730C052F-04F5-4C20-9ADD-6C2AF24944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32162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Obdélník 81"/>
          <p:cNvSpPr/>
          <p:nvPr/>
        </p:nvSpPr>
        <p:spPr>
          <a:xfrm>
            <a:off x="6549719" y="4424807"/>
            <a:ext cx="1781175" cy="657225"/>
          </a:xfrm>
          <a:prstGeom prst="rect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471947" y="1409703"/>
            <a:ext cx="11287433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3050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vliv </a:t>
            </a:r>
            <a:r>
              <a:rPr lang="cs-CZ" sz="1600" b="1" i="1" dirty="0">
                <a:cs typeface="Arial" charset="0"/>
              </a:rPr>
              <a:t>tepelných mostů </a:t>
            </a:r>
            <a:r>
              <a:rPr lang="cs-CZ" sz="1600" dirty="0">
                <a:cs typeface="Arial" charset="0"/>
              </a:rPr>
              <a:t>v konstrukci se započítá pomocí </a:t>
            </a:r>
            <a:r>
              <a:rPr lang="el-GR" sz="1600" b="1" i="1" dirty="0">
                <a:cs typeface="Arial" charset="0"/>
              </a:rPr>
              <a:t>Δ</a:t>
            </a:r>
            <a:r>
              <a:rPr lang="cs-CZ" sz="1600" b="1" i="1" dirty="0" err="1">
                <a:cs typeface="Arial" charset="0"/>
              </a:rPr>
              <a:t>U</a:t>
            </a:r>
            <a:r>
              <a:rPr lang="cs-CZ" sz="1600" b="1" i="1" baseline="-25000" dirty="0" err="1">
                <a:cs typeface="Arial" charset="0"/>
              </a:rPr>
              <a:t>tbk</a:t>
            </a:r>
            <a:r>
              <a:rPr lang="cs-CZ" sz="1600" dirty="0">
                <a:cs typeface="Arial" charset="0"/>
              </a:rPr>
              <a:t> [W/m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.K] 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65113" algn="l"/>
                <a:tab pos="717550" algn="l"/>
                <a:tab pos="1169988" algn="l"/>
                <a:tab pos="2152650" algn="l"/>
                <a:tab pos="2419350" algn="l"/>
              </a:tabLst>
              <a:defRPr/>
            </a:pPr>
            <a:r>
              <a:rPr lang="cs-CZ" sz="1600" dirty="0"/>
              <a:t>	</a:t>
            </a:r>
            <a:r>
              <a:rPr lang="cs-CZ" sz="1600" b="1" i="1" dirty="0">
                <a:cs typeface="Arial" charset="0"/>
              </a:rPr>
              <a:t>	</a:t>
            </a:r>
            <a:r>
              <a:rPr lang="cs-CZ" sz="1600" dirty="0"/>
              <a:t>pro lineární tepelné mosty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7550" algn="l"/>
                <a:tab pos="896938" algn="l"/>
                <a:tab pos="1792288" algn="l"/>
                <a:tab pos="2695575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/>
              <a:t>			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7550" algn="l"/>
                <a:tab pos="896938" algn="l"/>
                <a:tab pos="1792288" algn="l"/>
                <a:tab pos="2695575" algn="l"/>
              </a:tabLst>
              <a:defRPr/>
            </a:pPr>
            <a:r>
              <a:rPr lang="cs-CZ" sz="1600" b="1" i="1" dirty="0"/>
              <a:t>	</a:t>
            </a:r>
            <a:r>
              <a:rPr lang="cs-CZ" sz="1600" dirty="0"/>
              <a:t>pro bodové tepelné mosty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7550" algn="l"/>
                <a:tab pos="1792288" algn="l"/>
                <a:tab pos="2151063" algn="l"/>
                <a:tab pos="2420938" algn="l"/>
                <a:tab pos="2957513" algn="l"/>
              </a:tabLst>
              <a:defRPr/>
            </a:pPr>
            <a:r>
              <a:rPr lang="cs-CZ" sz="1600" dirty="0"/>
              <a:t>	</a:t>
            </a:r>
          </a:p>
          <a:p>
            <a:pPr algn="just" defTabSz="876300">
              <a:spcBef>
                <a:spcPts val="300"/>
              </a:spcBef>
              <a:spcAft>
                <a:spcPts val="300"/>
              </a:spcAft>
              <a:tabLst>
                <a:tab pos="541338" algn="l"/>
                <a:tab pos="1789113" algn="l"/>
                <a:tab pos="2151063" algn="l"/>
                <a:tab pos="2420938" algn="l"/>
                <a:tab pos="2959100" algn="l"/>
                <a:tab pos="3224213" algn="l"/>
              </a:tabLst>
              <a:defRPr/>
            </a:pPr>
            <a:r>
              <a:rPr lang="cs-CZ" sz="1600" dirty="0"/>
              <a:t>	kde:	</a:t>
            </a:r>
            <a:r>
              <a:rPr lang="el-GR" sz="1600" b="1" i="1" dirty="0">
                <a:cs typeface="Arial" charset="0"/>
              </a:rPr>
              <a:t>Δ</a:t>
            </a:r>
            <a:r>
              <a:rPr lang="cs-CZ" sz="1600" b="1" i="1" dirty="0" err="1">
                <a:cs typeface="Arial" charset="0"/>
              </a:rPr>
              <a:t>U</a:t>
            </a:r>
            <a:r>
              <a:rPr lang="cs-CZ" sz="1600" b="1" i="1" baseline="-25000" dirty="0" err="1">
                <a:cs typeface="Arial" charset="0"/>
              </a:rPr>
              <a:t>tbk</a:t>
            </a:r>
            <a:r>
              <a:rPr lang="cs-CZ" sz="1600" b="1" i="1" dirty="0">
                <a:cs typeface="Arial" charset="0"/>
              </a:rPr>
              <a:t> = </a:t>
            </a:r>
            <a:r>
              <a:rPr lang="cs-CZ" sz="1600" b="1" i="1" dirty="0"/>
              <a:t>∑</a:t>
            </a:r>
            <a:r>
              <a:rPr lang="el-GR" sz="1600" b="1" i="1" dirty="0">
                <a:cs typeface="Arial" charset="0"/>
              </a:rPr>
              <a:t> Δ</a:t>
            </a:r>
            <a:r>
              <a:rPr lang="cs-CZ" sz="1600" b="1" i="1" dirty="0" err="1">
                <a:cs typeface="Arial" charset="0"/>
              </a:rPr>
              <a:t>U</a:t>
            </a:r>
            <a:r>
              <a:rPr lang="cs-CZ" sz="1600" b="1" i="1" baseline="-25000" dirty="0" err="1">
                <a:cs typeface="Arial" charset="0"/>
              </a:rPr>
              <a:t>tbk,</a:t>
            </a:r>
            <a:r>
              <a:rPr lang="cs-CZ" sz="1600" b="1" i="1" baseline="-25000" dirty="0" err="1"/>
              <a:t>j</a:t>
            </a:r>
            <a:r>
              <a:rPr lang="cs-CZ" sz="1600" b="1" i="1" dirty="0"/>
              <a:t> 	</a:t>
            </a:r>
            <a:r>
              <a:rPr lang="cs-CZ" sz="1600" dirty="0"/>
              <a:t>je 	</a:t>
            </a:r>
            <a:r>
              <a:rPr lang="cs-CZ" sz="1600" b="1" i="1" dirty="0"/>
              <a:t>přirážka</a:t>
            </a:r>
            <a:r>
              <a:rPr lang="cs-CZ" sz="1600" dirty="0"/>
              <a:t> na vliv tepelných mostů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7550" algn="l"/>
                <a:tab pos="1792288" algn="l"/>
                <a:tab pos="2151063" algn="l"/>
                <a:tab pos="2420938" algn="l"/>
                <a:tab pos="2957513" algn="l"/>
              </a:tabLst>
              <a:defRPr/>
            </a:pPr>
            <a:r>
              <a:rPr lang="cs-CZ" sz="1600" dirty="0"/>
              <a:t>		</a:t>
            </a:r>
            <a:r>
              <a:rPr lang="cs-CZ" sz="1600" b="1" dirty="0">
                <a:cs typeface="Arial" charset="0"/>
              </a:rPr>
              <a:t>A</a:t>
            </a:r>
            <a:r>
              <a:rPr lang="cs-CZ" sz="1600" dirty="0">
                <a:cs typeface="Arial" charset="0"/>
              </a:rPr>
              <a:t>	je 	plocha </a:t>
            </a:r>
            <a:r>
              <a:rPr lang="cs-CZ" sz="1600" b="1" i="1" dirty="0">
                <a:cs typeface="Arial" charset="0"/>
              </a:rPr>
              <a:t>celé </a:t>
            </a:r>
            <a:r>
              <a:rPr lang="cs-CZ" sz="1600" dirty="0">
                <a:cs typeface="Arial" charset="0"/>
              </a:rPr>
              <a:t>konstrukce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7550" algn="l"/>
                <a:tab pos="1792288" algn="l"/>
                <a:tab pos="2151063" algn="l"/>
                <a:tab pos="2420938" algn="l"/>
                <a:tab pos="2957513" algn="l"/>
              </a:tabLst>
              <a:defRPr/>
            </a:pPr>
            <a:r>
              <a:rPr lang="cs-CZ" sz="1600" b="1" i="1" dirty="0">
                <a:cs typeface="Arial" charset="0"/>
              </a:rPr>
              <a:t>		</a:t>
            </a:r>
            <a:r>
              <a:rPr lang="cs-CZ" sz="1600" b="1" i="1" dirty="0" err="1">
                <a:cs typeface="Arial" charset="0"/>
              </a:rPr>
              <a:t>l</a:t>
            </a:r>
            <a:r>
              <a:rPr lang="cs-CZ" sz="1600" b="1" i="1" baseline="-25000" dirty="0" err="1">
                <a:cs typeface="Arial" charset="0"/>
              </a:rPr>
              <a:t>j</a:t>
            </a:r>
            <a:r>
              <a:rPr lang="cs-CZ" sz="1600" b="1" i="1" dirty="0"/>
              <a:t> 	</a:t>
            </a:r>
            <a:r>
              <a:rPr lang="cs-CZ" sz="1600" dirty="0"/>
              <a:t>je 	délka </a:t>
            </a:r>
            <a:r>
              <a:rPr lang="cs-CZ" sz="1600" b="1" i="1" dirty="0"/>
              <a:t>j-</a:t>
            </a:r>
            <a:r>
              <a:rPr lang="cs-CZ" sz="1600" b="1" i="1" dirty="0" err="1"/>
              <a:t>tého</a:t>
            </a:r>
            <a:r>
              <a:rPr lang="cs-CZ" sz="1600" dirty="0"/>
              <a:t> lineárního tepelného mostu v konstrukci </a:t>
            </a:r>
            <a:r>
              <a:rPr lang="cs-CZ" sz="1600" dirty="0">
                <a:cs typeface="Arial" charset="0"/>
              </a:rPr>
              <a:t>[m]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7550" algn="l"/>
                <a:tab pos="1792288" algn="l"/>
                <a:tab pos="2151063" algn="l"/>
                <a:tab pos="2420938" algn="l"/>
                <a:tab pos="2957513" algn="l"/>
              </a:tabLst>
              <a:defRPr/>
            </a:pPr>
            <a:r>
              <a:rPr lang="cs-CZ" sz="1600" b="1" i="1" dirty="0">
                <a:cs typeface="Arial" charset="0"/>
              </a:rPr>
              <a:t>		</a:t>
            </a:r>
            <a:r>
              <a:rPr lang="cs-CZ" sz="1600" b="1" i="1" dirty="0" err="1">
                <a:cs typeface="Arial" charset="0"/>
              </a:rPr>
              <a:t>n</a:t>
            </a:r>
            <a:r>
              <a:rPr lang="cs-CZ" sz="1600" b="1" i="1" baseline="-25000" dirty="0" err="1">
                <a:cs typeface="Arial" charset="0"/>
              </a:rPr>
              <a:t>j</a:t>
            </a:r>
            <a:r>
              <a:rPr lang="cs-CZ" sz="1600" b="1" i="1" dirty="0"/>
              <a:t> 	</a:t>
            </a:r>
            <a:r>
              <a:rPr lang="cs-CZ" sz="1600" dirty="0"/>
              <a:t>je 	počet </a:t>
            </a:r>
            <a:r>
              <a:rPr lang="cs-CZ" sz="1600" b="1" i="1" dirty="0"/>
              <a:t>j-</a:t>
            </a:r>
            <a:r>
              <a:rPr lang="cs-CZ" sz="1600" b="1" i="1" dirty="0" err="1"/>
              <a:t>tých</a:t>
            </a:r>
            <a:r>
              <a:rPr lang="cs-CZ" sz="1600" b="1" i="1" dirty="0"/>
              <a:t> </a:t>
            </a:r>
            <a:r>
              <a:rPr lang="cs-CZ" sz="1600" dirty="0"/>
              <a:t>bodových tepelných mostů v konstrukci </a:t>
            </a:r>
            <a:r>
              <a:rPr lang="cs-CZ" sz="1600" dirty="0">
                <a:cs typeface="Arial" charset="0"/>
              </a:rPr>
              <a:t>[-]</a:t>
            </a:r>
          </a:p>
          <a:p>
            <a:pPr marL="990600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b="1" i="1" dirty="0">
              <a:cs typeface="Arial" charset="0"/>
            </a:endParaRPr>
          </a:p>
          <a:p>
            <a:pPr marL="71437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celkový </a:t>
            </a:r>
            <a:r>
              <a:rPr lang="cs-CZ" sz="1600" b="1" i="1" dirty="0">
                <a:cs typeface="Arial" charset="0"/>
              </a:rPr>
              <a:t>součinitel prostupu tepla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/>
              <a:t>U </a:t>
            </a:r>
            <a:r>
              <a:rPr lang="cs-CZ" sz="1600" dirty="0">
                <a:cs typeface="Arial" charset="0"/>
              </a:rPr>
              <a:t>[W/m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.K] se potom stanoví:       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  </a:t>
            </a:r>
            <a:r>
              <a:rPr lang="cs-CZ" sz="1600" b="1" i="1" dirty="0"/>
              <a:t>= </a:t>
            </a:r>
            <a:r>
              <a:rPr lang="cs-CZ" sz="1600" b="1" i="1" dirty="0" err="1">
                <a:cs typeface="Arial" charset="0"/>
              </a:rPr>
              <a:t>U</a:t>
            </a:r>
            <a:r>
              <a:rPr lang="cs-CZ" sz="1600" b="1" i="1" baseline="-25000" dirty="0" err="1">
                <a:cs typeface="Arial" charset="0"/>
              </a:rPr>
              <a:t>id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+ </a:t>
            </a:r>
            <a:r>
              <a:rPr lang="el-GR" sz="1600" b="1" i="1" dirty="0">
                <a:cs typeface="Arial" charset="0"/>
              </a:rPr>
              <a:t>Δ</a:t>
            </a:r>
            <a:r>
              <a:rPr lang="cs-CZ" sz="1600" b="1" i="1" dirty="0" err="1">
                <a:cs typeface="Arial" charset="0"/>
              </a:rPr>
              <a:t>U</a:t>
            </a:r>
            <a:r>
              <a:rPr lang="cs-CZ" sz="1600" b="1" i="1" baseline="-25000" dirty="0" err="1">
                <a:cs typeface="Arial" charset="0"/>
              </a:rPr>
              <a:t>tbk</a:t>
            </a: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792288" algn="l"/>
              </a:tabLst>
              <a:defRPr/>
            </a:pPr>
            <a:r>
              <a:rPr lang="cs-CZ" sz="1600" b="1" i="1" dirty="0"/>
              <a:t>	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1792288" algn="l"/>
              </a:tabLst>
              <a:defRPr/>
            </a:pPr>
            <a:r>
              <a:rPr lang="cs-CZ" sz="1600" b="1" i="1" dirty="0"/>
              <a:t>	</a:t>
            </a:r>
            <a:endParaRPr lang="cs-CZ" sz="1600" dirty="0">
              <a:cs typeface="Arial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829800" y="6356351"/>
            <a:ext cx="381000" cy="365125"/>
          </a:xfrm>
        </p:spPr>
        <p:txBody>
          <a:bodyPr/>
          <a:lstStyle/>
          <a:p>
            <a:pPr>
              <a:defRPr/>
            </a:pPr>
            <a:fld id="{56C06869-2198-407A-A9EB-2FF129D57E74}" type="slidenum">
              <a:rPr lang="cs-CZ" smtClean="0"/>
              <a:pPr>
                <a:defRPr/>
              </a:pPr>
              <a:t>78</a:t>
            </a:fld>
            <a:endParaRPr lang="cs-CZ" dirty="0"/>
          </a:p>
        </p:txBody>
      </p:sp>
      <p:graphicFrame>
        <p:nvGraphicFramePr>
          <p:cNvPr id="12390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675578"/>
              </p:ext>
            </p:extLst>
          </p:nvPr>
        </p:nvGraphicFramePr>
        <p:xfrm>
          <a:off x="3768726" y="1699703"/>
          <a:ext cx="1498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30" name="Rovnice" r:id="rId3" imgW="1498320" imgH="533160" progId="Equation.3">
                  <p:embed/>
                </p:oleObj>
              </mc:Choice>
              <mc:Fallback>
                <p:oleObj name="Rovnice" r:id="rId3" imgW="14983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8726" y="1699703"/>
                        <a:ext cx="1498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0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335543"/>
              </p:ext>
            </p:extLst>
          </p:nvPr>
        </p:nvGraphicFramePr>
        <p:xfrm>
          <a:off x="3730626" y="2344278"/>
          <a:ext cx="1574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31" name="Rovnice" r:id="rId5" imgW="1574640" imgH="533160" progId="Equation.3">
                  <p:embed/>
                </p:oleObj>
              </mc:Choice>
              <mc:Fallback>
                <p:oleObj name="Rovnice" r:id="rId5" imgW="157464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26" y="2344278"/>
                        <a:ext cx="15748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Skupina 3">
            <a:extLst>
              <a:ext uri="{FF2B5EF4-FFF2-40B4-BE49-F238E27FC236}">
                <a16:creationId xmlns:a16="http://schemas.microsoft.com/office/drawing/2014/main" id="{C0840C53-6BAE-480A-902F-43235BBD5E3B}"/>
              </a:ext>
            </a:extLst>
          </p:cNvPr>
          <p:cNvGrpSpPr/>
          <p:nvPr/>
        </p:nvGrpSpPr>
        <p:grpSpPr>
          <a:xfrm>
            <a:off x="8546432" y="3025728"/>
            <a:ext cx="1664368" cy="1512437"/>
            <a:chOff x="8477514" y="3282922"/>
            <a:chExt cx="1664368" cy="1512437"/>
          </a:xfrm>
        </p:grpSpPr>
        <p:grpSp>
          <p:nvGrpSpPr>
            <p:cNvPr id="7" name="Skupina 169"/>
            <p:cNvGrpSpPr/>
            <p:nvPr/>
          </p:nvGrpSpPr>
          <p:grpSpPr>
            <a:xfrm>
              <a:off x="8477514" y="3361710"/>
              <a:ext cx="1664368" cy="988285"/>
              <a:chOff x="2497350" y="5107778"/>
              <a:chExt cx="1664368" cy="988285"/>
            </a:xfrm>
          </p:grpSpPr>
          <p:sp>
            <p:nvSpPr>
              <p:cNvPr id="8" name="Obdélník 7"/>
              <p:cNvSpPr/>
              <p:nvPr/>
            </p:nvSpPr>
            <p:spPr>
              <a:xfrm rot="5400000">
                <a:off x="2835391" y="4769737"/>
                <a:ext cx="988285" cy="16643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9" name="Obdélník 8"/>
              <p:cNvSpPr/>
              <p:nvPr/>
            </p:nvSpPr>
            <p:spPr>
              <a:xfrm>
                <a:off x="2777594" y="5109533"/>
                <a:ext cx="109820" cy="985355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sp>
          <p:nvSpPr>
            <p:cNvPr id="17" name="TextovéPole 16"/>
            <p:cNvSpPr txBox="1"/>
            <p:nvPr/>
          </p:nvSpPr>
          <p:spPr>
            <a:xfrm>
              <a:off x="9090362" y="3707682"/>
              <a:ext cx="227948" cy="276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cs-CZ" sz="1200" b="1" i="1" dirty="0"/>
                <a:t>l</a:t>
              </a:r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8742414" y="4487582"/>
              <a:ext cx="1167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dirty="0"/>
                <a:t>pohled </a:t>
              </a:r>
              <a:r>
                <a:rPr lang="cs-CZ" sz="1400" b="1" i="1" dirty="0"/>
                <a:t>YZ</a:t>
              </a:r>
            </a:p>
          </p:txBody>
        </p:sp>
        <p:grpSp>
          <p:nvGrpSpPr>
            <p:cNvPr id="22" name="Skupina 21"/>
            <p:cNvGrpSpPr/>
            <p:nvPr/>
          </p:nvGrpSpPr>
          <p:grpSpPr>
            <a:xfrm>
              <a:off x="8920175" y="3282922"/>
              <a:ext cx="277166" cy="1141885"/>
              <a:chOff x="7586675" y="2368519"/>
              <a:chExt cx="277166" cy="1141885"/>
            </a:xfrm>
          </p:grpSpPr>
          <p:cxnSp>
            <p:nvCxnSpPr>
              <p:cNvPr id="15" name="Přímá spojovací čára 14"/>
              <p:cNvCxnSpPr/>
              <p:nvPr/>
            </p:nvCxnSpPr>
            <p:spPr>
              <a:xfrm>
                <a:off x="7791152" y="2368519"/>
                <a:ext cx="0" cy="1141885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ovací čára 15"/>
              <p:cNvCxnSpPr/>
              <p:nvPr/>
            </p:nvCxnSpPr>
            <p:spPr>
              <a:xfrm>
                <a:off x="7588098" y="3430011"/>
                <a:ext cx="2757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ovací čára 18"/>
              <p:cNvCxnSpPr/>
              <p:nvPr/>
            </p:nvCxnSpPr>
            <p:spPr>
              <a:xfrm>
                <a:off x="7586675" y="2454013"/>
                <a:ext cx="2757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ovéPole 20"/>
            <p:cNvSpPr txBox="1"/>
            <p:nvPr/>
          </p:nvSpPr>
          <p:spPr>
            <a:xfrm>
              <a:off x="9501697" y="3390523"/>
              <a:ext cx="324128" cy="369332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cs-CZ" b="1" i="1" dirty="0"/>
                <a:t>A</a:t>
              </a:r>
            </a:p>
          </p:txBody>
        </p:sp>
        <p:sp>
          <p:nvSpPr>
            <p:cNvPr id="20" name="Obdélník 19"/>
            <p:cNvSpPr/>
            <p:nvPr/>
          </p:nvSpPr>
          <p:spPr>
            <a:xfrm>
              <a:off x="9774827" y="3900793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9612902" y="4119868"/>
              <a:ext cx="109820" cy="11509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24" name="TextovéPole 23"/>
            <p:cNvSpPr txBox="1"/>
            <p:nvPr/>
          </p:nvSpPr>
          <p:spPr>
            <a:xfrm>
              <a:off x="9757112" y="4041057"/>
              <a:ext cx="266420" cy="276999"/>
            </a:xfrm>
            <a:prstGeom prst="rect">
              <a:avLst/>
            </a:prstGeom>
            <a:solidFill>
              <a:srgbClr val="FFFFFF">
                <a:alpha val="45098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cs-CZ" sz="1200" b="1" i="1" dirty="0"/>
                <a:t>n</a:t>
              </a:r>
            </a:p>
          </p:txBody>
        </p:sp>
      </p:grpSp>
      <p:pic>
        <p:nvPicPr>
          <p:cNvPr id="2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CA75929-F346-4F98-A1D9-01537081B5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6" name="Picture 3">
            <a:extLst>
              <a:ext uri="{FF2B5EF4-FFF2-40B4-BE49-F238E27FC236}">
                <a16:creationId xmlns:a16="http://schemas.microsoft.com/office/drawing/2014/main" id="{596F3797-6538-43AD-90B7-851DAD01B7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8808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4D657-B090-4A9E-BC08-360A506BD59F}" type="slidenum">
              <a:rPr lang="cs-CZ" smtClean="0"/>
              <a:pPr>
                <a:defRPr/>
              </a:pPr>
              <a:t>79</a:t>
            </a:fld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521110" y="1748148"/>
            <a:ext cx="11149779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b="1" u="sng" dirty="0">
                <a:cs typeface="Arial" charset="0"/>
              </a:rPr>
              <a:t>Součinitel prostupu tepla otvorových výplní</a:t>
            </a: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 err="1">
                <a:cs typeface="Arial" charset="0"/>
              </a:rPr>
              <a:t>Otvorovou</a:t>
            </a:r>
            <a:r>
              <a:rPr lang="cs-CZ" sz="1600" dirty="0">
                <a:cs typeface="Arial" charset="0"/>
              </a:rPr>
              <a:t> výplní rozumíme: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okna (i střešní)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světlíky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dveře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vrata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střešní poklopy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a to včetně doplňkových prvků (např. roletové boxy, větrací prvky apod.), osazené do otvoru v budově. A dále: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průsvitné části lehkého obvodového pláště (LOP)</a:t>
            </a:r>
          </a:p>
        </p:txBody>
      </p:sp>
      <p:pic>
        <p:nvPicPr>
          <p:cNvPr id="212996" name="Picture 4" descr="Dřevěná eurook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079935"/>
            <a:ext cx="1689100" cy="2347849"/>
          </a:xfrm>
          <a:prstGeom prst="rect">
            <a:avLst/>
          </a:prstGeom>
          <a:noFill/>
        </p:spPr>
      </p:pic>
      <p:sp>
        <p:nvSpPr>
          <p:cNvPr id="7" name="Kosoúhelník 6"/>
          <p:cNvSpPr/>
          <p:nvPr/>
        </p:nvSpPr>
        <p:spPr>
          <a:xfrm rot="11864069" flipH="1">
            <a:off x="5446450" y="2400156"/>
            <a:ext cx="1185855" cy="1012094"/>
          </a:xfrm>
          <a:prstGeom prst="parallelogram">
            <a:avLst>
              <a:gd name="adj" fmla="val 2890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13000" name="Picture 8" descr="http://www.suzaglass.com/static/images/motolweb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7112409" y="2248209"/>
            <a:ext cx="2432411" cy="2076450"/>
          </a:xfrm>
          <a:prstGeom prst="rect">
            <a:avLst/>
          </a:prstGeom>
          <a:noFill/>
        </p:spPr>
      </p:pic>
      <p:cxnSp>
        <p:nvCxnSpPr>
          <p:cNvPr id="11" name="Přímá spojovací šipka 10"/>
          <p:cNvCxnSpPr/>
          <p:nvPr/>
        </p:nvCxnSpPr>
        <p:spPr>
          <a:xfrm>
            <a:off x="9229725" y="2743509"/>
            <a:ext cx="1085850" cy="45720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3686FFC-6F14-41E3-B396-8F3C75C7A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6B17D6EA-A31C-43A1-B87E-352D61FA86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40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DAB8C6-E73D-43C6-8C66-F4F9D0E1FF5E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11267" name="TextovéPole 2"/>
          <p:cNvSpPr txBox="1">
            <a:spLocks noChangeArrowheads="1"/>
          </p:cNvSpPr>
          <p:nvPr/>
        </p:nvSpPr>
        <p:spPr bwMode="auto">
          <a:xfrm>
            <a:off x="590550" y="1276350"/>
            <a:ext cx="1119187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04975" indent="-1704975"/>
            <a:r>
              <a:rPr lang="cs-CZ" sz="2400" u="sng" dirty="0">
                <a:cs typeface="Arial" charset="0"/>
              </a:rPr>
              <a:t>Teplota</a:t>
            </a:r>
          </a:p>
          <a:p>
            <a:pPr marL="1704975" indent="-1704975"/>
            <a:endParaRPr lang="cs-CZ" sz="2400" u="sng" dirty="0">
              <a:cs typeface="Arial" charset="0"/>
            </a:endParaRPr>
          </a:p>
          <a:p>
            <a:pPr marL="1704975" indent="-1704975" algn="just"/>
            <a:r>
              <a:rPr lang="cs-CZ" sz="2000" b="1" dirty="0">
                <a:cs typeface="Arial" charset="0"/>
              </a:rPr>
              <a:t>Termodynamická</a:t>
            </a:r>
            <a:r>
              <a:rPr lang="cs-CZ" sz="2400" dirty="0">
                <a:cs typeface="Arial" charset="0"/>
              </a:rPr>
              <a:t> </a:t>
            </a:r>
            <a:r>
              <a:rPr lang="cs-CZ" sz="2400" b="1" i="1" dirty="0">
                <a:cs typeface="Arial" charset="0"/>
              </a:rPr>
              <a:t>T</a:t>
            </a:r>
            <a:r>
              <a:rPr lang="cs-CZ" sz="2400" b="1" dirty="0">
                <a:cs typeface="Arial" charset="0"/>
              </a:rPr>
              <a:t> </a:t>
            </a:r>
            <a:r>
              <a:rPr lang="cs-CZ" sz="2400" dirty="0">
                <a:cs typeface="Arial" charset="0"/>
              </a:rPr>
              <a:t>[K]: </a:t>
            </a:r>
          </a:p>
          <a:p>
            <a:pPr marL="1704975" indent="-1704975" algn="just"/>
            <a:r>
              <a:rPr lang="cs-CZ" sz="2400" dirty="0">
                <a:cs typeface="Arial" charset="0"/>
              </a:rPr>
              <a:t>	</a:t>
            </a:r>
            <a:r>
              <a:rPr lang="cs-CZ" sz="1600" dirty="0">
                <a:cs typeface="Arial" charset="0"/>
              </a:rPr>
              <a:t>Základní veličina, vyjadřující tepelný stav látky, podle střední kinetické energie neuspořádaného pohybu molekul. Jednotka </a:t>
            </a:r>
            <a:r>
              <a:rPr lang="cs-CZ" sz="1600" b="1" i="1" dirty="0">
                <a:cs typeface="Arial" charset="0"/>
              </a:rPr>
              <a:t>K</a:t>
            </a:r>
            <a:r>
              <a:rPr lang="cs-CZ" sz="1600" dirty="0">
                <a:cs typeface="Arial" charset="0"/>
              </a:rPr>
              <a:t> je určený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1/273,16 rozdílu mezi </a:t>
            </a:r>
            <a:r>
              <a:rPr lang="cs-CZ" sz="1600" b="1" dirty="0">
                <a:cs typeface="Arial" charset="0"/>
              </a:rPr>
              <a:t>termodynamickou nulovou teplotou</a:t>
            </a:r>
            <a:r>
              <a:rPr lang="cs-CZ" sz="1600" dirty="0">
                <a:cs typeface="Arial" charset="0"/>
              </a:rPr>
              <a:t> (absolutní nulou) a teplotou </a:t>
            </a:r>
            <a:r>
              <a:rPr lang="cs-CZ" sz="1600" b="1" dirty="0">
                <a:cs typeface="Arial" charset="0"/>
              </a:rPr>
              <a:t>trojného bodu vody </a:t>
            </a:r>
            <a:r>
              <a:rPr lang="cs-CZ" sz="1600" dirty="0">
                <a:cs typeface="Arial" charset="0"/>
              </a:rPr>
              <a:t>(teplota rovnovážného stavu tří skupenství vody = </a:t>
            </a:r>
            <a:r>
              <a:rPr lang="cs-CZ" sz="1600" b="1" dirty="0">
                <a:cs typeface="Arial" charset="0"/>
              </a:rPr>
              <a:t>0,01 ˚C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/>
              <a:t>při tlaku </a:t>
            </a:r>
            <a:r>
              <a:rPr lang="cs-CZ" sz="1600" b="1" dirty="0"/>
              <a:t>610,6 </a:t>
            </a:r>
            <a:r>
              <a:rPr lang="cs-CZ" sz="1600" b="1" dirty="0" err="1"/>
              <a:t>Pa</a:t>
            </a:r>
            <a:r>
              <a:rPr lang="cs-CZ" sz="1600" dirty="0">
                <a:cs typeface="Arial" charset="0"/>
              </a:rPr>
              <a:t>).</a:t>
            </a:r>
            <a:r>
              <a:rPr lang="cs-CZ" sz="1600" b="1" i="1" dirty="0">
                <a:cs typeface="Arial" charset="0"/>
              </a:rPr>
              <a:t>		</a:t>
            </a:r>
          </a:p>
          <a:p>
            <a:pPr marL="1704975" indent="-1704975"/>
            <a:r>
              <a:rPr lang="cs-CZ" sz="1600" b="1" i="1" dirty="0">
                <a:cs typeface="Arial" charset="0"/>
              </a:rPr>
              <a:t>			</a:t>
            </a:r>
            <a:endParaRPr lang="cs-CZ" sz="1600" dirty="0"/>
          </a:p>
          <a:p>
            <a:pPr marL="1704975" indent="-1704975" algn="just"/>
            <a:r>
              <a:rPr lang="cs-CZ" sz="2000" b="1" dirty="0"/>
              <a:t>Celsiova</a:t>
            </a:r>
            <a:r>
              <a:rPr lang="cs-CZ" sz="2400" dirty="0"/>
              <a:t> </a:t>
            </a:r>
            <a:r>
              <a:rPr lang="el-GR" sz="2400" b="1" i="1" dirty="0"/>
              <a:t>ϴ</a:t>
            </a:r>
            <a:r>
              <a:rPr lang="cs-CZ" sz="2400" b="1" i="1" dirty="0"/>
              <a:t> </a:t>
            </a:r>
            <a:r>
              <a:rPr lang="cs-CZ" sz="2400" dirty="0">
                <a:cs typeface="Arial" charset="0"/>
              </a:rPr>
              <a:t>[˚C]: </a:t>
            </a:r>
          </a:p>
          <a:p>
            <a:pPr marL="1704975" indent="-1704975" algn="just"/>
            <a:r>
              <a:rPr lang="cs-CZ" sz="2400" dirty="0">
                <a:cs typeface="Arial" charset="0"/>
              </a:rPr>
              <a:t>	</a:t>
            </a:r>
            <a:r>
              <a:rPr lang="cs-CZ" sz="1600" dirty="0"/>
              <a:t>Celsiův stupeň je definován pomocí trojného bodu vody, kterému je přiřazena teplota 0,01 °C s tím, že absolutní velikost jednoho dílku teplotní stupnice (1 °C) je rovna 1 K.</a:t>
            </a:r>
          </a:p>
          <a:p>
            <a:pPr marL="1704975" indent="-1704975"/>
            <a:endParaRPr lang="cs-CZ" sz="1600" dirty="0">
              <a:cs typeface="Arial" charset="0"/>
            </a:endParaRPr>
          </a:p>
          <a:p>
            <a:pPr marL="1704975" indent="-1704975"/>
            <a:r>
              <a:rPr lang="cs-CZ" sz="1600" dirty="0">
                <a:cs typeface="Arial" charset="0"/>
              </a:rPr>
              <a:t>Vztah mezi Kelvinovou a Celsiovou stupnicí je vyjádřen rovnicí:   </a:t>
            </a:r>
            <a:r>
              <a:rPr lang="cs-CZ" sz="2400" b="1" i="1" dirty="0">
                <a:cs typeface="Arial" charset="0"/>
              </a:rPr>
              <a:t>T = </a:t>
            </a:r>
            <a:r>
              <a:rPr lang="el-GR" sz="2400" b="1" i="1" dirty="0">
                <a:cs typeface="Arial" charset="0"/>
              </a:rPr>
              <a:t>ϴ</a:t>
            </a:r>
            <a:r>
              <a:rPr lang="cs-CZ" sz="2400" b="1" i="1" dirty="0">
                <a:cs typeface="Arial" charset="0"/>
              </a:rPr>
              <a:t> + 273,15</a:t>
            </a:r>
          </a:p>
          <a:p>
            <a:pPr marL="1704975" indent="-1704975"/>
            <a:r>
              <a:rPr lang="cs-CZ" sz="1600" b="1" i="1" dirty="0">
                <a:cs typeface="Arial" charset="0"/>
              </a:rPr>
              <a:t>	</a:t>
            </a:r>
            <a:endParaRPr lang="cs-CZ" sz="1600" b="1" i="1" dirty="0"/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633266FF-E610-41C3-B963-57D9EF4AE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7222270-4846-4EA8-B7DC-72FCE2751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4D657-B090-4A9E-BC08-360A506BD59F}" type="slidenum">
              <a:rPr lang="cs-CZ" smtClean="0"/>
              <a:pPr>
                <a:defRPr/>
              </a:pPr>
              <a:t>80</a:t>
            </a:fld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521110" y="2328254"/>
            <a:ext cx="11149779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Otvorová výplň se skládá: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z rámu</a:t>
            </a:r>
          </a:p>
          <a:p>
            <a:pPr marL="143351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z průsvitné (zasklení) nebo neprůsvitné výplně (dveře)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Každá část je charakterizována svým součinitelem prostupu tepla, ale pro hodnocení se </a:t>
            </a:r>
            <a:r>
              <a:rPr lang="cs-CZ" sz="1600" b="1" i="1" dirty="0">
                <a:cs typeface="Arial" charset="0"/>
              </a:rPr>
              <a:t>musí použít </a:t>
            </a:r>
            <a:r>
              <a:rPr lang="cs-CZ" sz="1600" dirty="0">
                <a:cs typeface="Arial" charset="0"/>
              </a:rPr>
              <a:t>součinitel prostupu tepla </a:t>
            </a:r>
            <a:r>
              <a:rPr lang="cs-CZ" sz="1600" b="1" i="1" dirty="0">
                <a:cs typeface="Arial" charset="0"/>
              </a:rPr>
              <a:t>celé otvorové výplně</a:t>
            </a:r>
            <a:r>
              <a:rPr lang="cs-CZ" sz="1600" dirty="0">
                <a:cs typeface="Arial" charset="0"/>
              </a:rPr>
              <a:t>.</a:t>
            </a:r>
          </a:p>
        </p:txBody>
      </p:sp>
      <p:pic>
        <p:nvPicPr>
          <p:cNvPr id="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79E06DF9-888F-4237-B836-38CDC7B1D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0FDC17D0-279B-409B-8A96-2BF28C301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6525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4D657-B090-4A9E-BC08-360A506BD59F}" type="slidenum">
              <a:rPr lang="cs-CZ" smtClean="0"/>
              <a:pPr>
                <a:defRPr/>
              </a:pPr>
              <a:t>81</a:t>
            </a:fld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52285" y="1995492"/>
            <a:ext cx="1124810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Při výpočtu součinitele prostupu tepla otvorové výplně se musí zohlednit: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druh zasklení (sklo nebo plast - polykarbonát)</a:t>
            </a: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násobnost zasklení (jednoduché, dvojsklo, trojsklo) </a:t>
            </a: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náplň dutiny mezi skly (vzduch, inertní plyn)</a:t>
            </a: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povrchová úprava zasklení (pokovení, bez pokovení)</a:t>
            </a: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druh distančního rámečku (hliník, nerez, plast)</a:t>
            </a: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druh rámu (dřevěný, plastový, kovový, kombinovaný)</a:t>
            </a:r>
          </a:p>
          <a:p>
            <a:pPr marL="53975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>
                <a:cs typeface="Arial" charset="0"/>
              </a:rPr>
              <a:t>příp. přídavný tepelný odpor (okenice)</a:t>
            </a:r>
            <a:endParaRPr lang="cs-CZ" sz="800" dirty="0">
              <a:cs typeface="Arial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B90BBFE-A576-435D-8D84-999E3718C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EB0638CB-230A-4F1B-A630-96D44F208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929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4D657-B090-4A9E-BC08-360A506BD59F}" type="slidenum">
              <a:rPr lang="cs-CZ" smtClean="0"/>
              <a:pPr>
                <a:defRPr/>
              </a:pPr>
              <a:t>82</a:t>
            </a:fld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34298" y="1252540"/>
            <a:ext cx="1125462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u="sng" dirty="0">
                <a:cs typeface="Arial" charset="0"/>
              </a:rPr>
              <a:t>Postup:</a:t>
            </a:r>
          </a:p>
          <a:p>
            <a:pPr marL="719138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stanoví se : </a:t>
            </a:r>
          </a:p>
          <a:p>
            <a:pPr marL="1438275" indent="-2794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plocha</a:t>
            </a:r>
            <a:r>
              <a:rPr lang="cs-CZ" sz="1600" dirty="0">
                <a:cs typeface="Arial" charset="0"/>
              </a:rPr>
              <a:t>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zasklení </a:t>
            </a:r>
            <a:r>
              <a:rPr lang="cs-CZ" sz="1600" b="1" i="1" dirty="0" err="1">
                <a:cs typeface="Arial" charset="0"/>
              </a:rPr>
              <a:t>A</a:t>
            </a:r>
            <a:r>
              <a:rPr lang="cs-CZ" sz="1600" b="1" i="1" baseline="-25000" dirty="0" err="1">
                <a:cs typeface="Arial" charset="0"/>
              </a:rPr>
              <a:t>g</a:t>
            </a:r>
            <a:r>
              <a:rPr lang="cs-CZ" sz="1600" dirty="0">
                <a:cs typeface="Arial" charset="0"/>
              </a:rPr>
              <a:t> a/nebo neprůsvitné výplně (např. dveří) </a:t>
            </a:r>
            <a:r>
              <a:rPr lang="cs-CZ" sz="1600" b="1" i="1" dirty="0" err="1">
                <a:cs typeface="Arial" charset="0"/>
              </a:rPr>
              <a:t>A</a:t>
            </a:r>
            <a:r>
              <a:rPr lang="cs-CZ" sz="1600" b="1" i="1" baseline="-25000" dirty="0" err="1">
                <a:cs typeface="Arial" charset="0"/>
              </a:rPr>
              <a:t>p</a:t>
            </a:r>
            <a:endParaRPr lang="cs-CZ" sz="1600" dirty="0">
              <a:cs typeface="Arial" charset="0"/>
            </a:endParaRPr>
          </a:p>
          <a:p>
            <a:pPr marL="1438275" indent="-2794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plocha</a:t>
            </a:r>
            <a:r>
              <a:rPr lang="cs-CZ" sz="1600" dirty="0">
                <a:cs typeface="Arial" charset="0"/>
              </a:rPr>
              <a:t>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rámu (pohledová, nikoliv rozvinutá) </a:t>
            </a:r>
            <a:r>
              <a:rPr lang="cs-CZ" sz="1600" b="1" i="1" dirty="0" err="1">
                <a:cs typeface="Arial" charset="0"/>
              </a:rPr>
              <a:t>A</a:t>
            </a:r>
            <a:r>
              <a:rPr lang="cs-CZ" sz="1600" b="1" i="1" baseline="-25000" dirty="0" err="1">
                <a:cs typeface="Arial" charset="0"/>
              </a:rPr>
              <a:t>f</a:t>
            </a:r>
            <a:r>
              <a:rPr lang="cs-CZ" sz="1600" dirty="0">
                <a:cs typeface="Arial" charset="0"/>
              </a:rPr>
              <a:t> </a:t>
            </a:r>
            <a:endParaRPr lang="cs-CZ" sz="1600" b="1" i="1" baseline="-25000" dirty="0">
              <a:cs typeface="Arial" charset="0"/>
            </a:endParaRPr>
          </a:p>
          <a:p>
            <a:pPr marL="1438275" indent="-2794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obvod</a:t>
            </a:r>
            <a:r>
              <a:rPr lang="cs-CZ" sz="1600" dirty="0">
                <a:cs typeface="Arial" charset="0"/>
              </a:rPr>
              <a:t> [m] zasklení </a:t>
            </a:r>
            <a:r>
              <a:rPr lang="cs-CZ" sz="1600" b="1" i="1" dirty="0" err="1">
                <a:cs typeface="Arial" charset="0"/>
              </a:rPr>
              <a:t>l</a:t>
            </a:r>
            <a:r>
              <a:rPr lang="cs-CZ" sz="1600" b="1" i="1" baseline="-25000" dirty="0" err="1">
                <a:cs typeface="Arial" charset="0"/>
              </a:rPr>
              <a:t>g</a:t>
            </a:r>
            <a:r>
              <a:rPr lang="cs-CZ" sz="1600" dirty="0">
                <a:cs typeface="Arial" charset="0"/>
              </a:rPr>
              <a:t> a/nebo neprůsvitné výplně </a:t>
            </a:r>
            <a:r>
              <a:rPr lang="cs-CZ" sz="1600" b="1" i="1" dirty="0" err="1">
                <a:cs typeface="Arial" charset="0"/>
              </a:rPr>
              <a:t>l</a:t>
            </a:r>
            <a:r>
              <a:rPr lang="cs-CZ" sz="1600" b="1" i="1" baseline="-25000" dirty="0" err="1">
                <a:cs typeface="Arial" charset="0"/>
              </a:rPr>
              <a:t>p</a:t>
            </a:r>
            <a:r>
              <a:rPr lang="cs-CZ" sz="1600" dirty="0">
                <a:cs typeface="Arial" charset="0"/>
              </a:rPr>
              <a:t>		</a:t>
            </a:r>
          </a:p>
        </p:txBody>
      </p:sp>
      <p:sp>
        <p:nvSpPr>
          <p:cNvPr id="51" name="Obdélník 50"/>
          <p:cNvSpPr/>
          <p:nvPr/>
        </p:nvSpPr>
        <p:spPr>
          <a:xfrm>
            <a:off x="7617402" y="2085362"/>
            <a:ext cx="3565258" cy="3095625"/>
          </a:xfrm>
          <a:prstGeom prst="rect">
            <a:avLst/>
          </a:prstGeom>
          <a:solidFill>
            <a:srgbClr val="BF5D13"/>
          </a:solidFill>
          <a:ln>
            <a:solidFill>
              <a:srgbClr val="894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Obdélník 51"/>
          <p:cNvSpPr/>
          <p:nvPr/>
        </p:nvSpPr>
        <p:spPr>
          <a:xfrm>
            <a:off x="8018580" y="2450369"/>
            <a:ext cx="2771248" cy="241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8693534" y="2700055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i="1" dirty="0" err="1"/>
              <a:t>A</a:t>
            </a:r>
            <a:r>
              <a:rPr lang="cs-CZ" b="1" i="1" baseline="-25000" dirty="0" err="1"/>
              <a:t>g</a:t>
            </a:r>
            <a:r>
              <a:rPr lang="cs-CZ" dirty="0"/>
              <a:t> </a:t>
            </a:r>
            <a:r>
              <a:rPr lang="cs-CZ" sz="1600" dirty="0"/>
              <a:t>a/nebo</a:t>
            </a:r>
            <a:r>
              <a:rPr lang="cs-CZ" dirty="0"/>
              <a:t> </a:t>
            </a:r>
            <a:r>
              <a:rPr lang="cs-CZ" b="1" i="1" dirty="0" err="1"/>
              <a:t>A</a:t>
            </a:r>
            <a:r>
              <a:rPr lang="cs-CZ" b="1" i="1" baseline="-25000" dirty="0" err="1"/>
              <a:t>p</a:t>
            </a:r>
            <a:endParaRPr lang="cs-CZ" b="1" i="1" baseline="-25000" dirty="0"/>
          </a:p>
        </p:txBody>
      </p:sp>
      <p:grpSp>
        <p:nvGrpSpPr>
          <p:cNvPr id="14" name="Skupina 57"/>
          <p:cNvGrpSpPr/>
          <p:nvPr/>
        </p:nvGrpSpPr>
        <p:grpSpPr>
          <a:xfrm>
            <a:off x="7632340" y="2047936"/>
            <a:ext cx="372218" cy="369332"/>
            <a:chOff x="4842983" y="4200066"/>
            <a:chExt cx="372218" cy="369332"/>
          </a:xfrm>
        </p:grpSpPr>
        <p:sp>
          <p:nvSpPr>
            <p:cNvPr id="56" name="Obdélník 55"/>
            <p:cNvSpPr/>
            <p:nvPr/>
          </p:nvSpPr>
          <p:spPr>
            <a:xfrm>
              <a:off x="4908618" y="4288369"/>
              <a:ext cx="273831" cy="248462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TextovéPole 53"/>
            <p:cNvSpPr txBox="1"/>
            <p:nvPr/>
          </p:nvSpPr>
          <p:spPr>
            <a:xfrm>
              <a:off x="4842983" y="4200066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b="1" i="1" dirty="0" err="1"/>
                <a:t>A</a:t>
              </a:r>
              <a:r>
                <a:rPr lang="cs-CZ" b="1" i="1" baseline="-25000" dirty="0" err="1"/>
                <a:t>f</a:t>
              </a:r>
              <a:endParaRPr lang="cs-CZ" b="1" i="1" baseline="-25000" dirty="0"/>
            </a:p>
          </p:txBody>
        </p:sp>
      </p:grpSp>
      <p:sp>
        <p:nvSpPr>
          <p:cNvPr id="64" name="Obdélník 63"/>
          <p:cNvSpPr/>
          <p:nvPr/>
        </p:nvSpPr>
        <p:spPr>
          <a:xfrm>
            <a:off x="8018580" y="2447645"/>
            <a:ext cx="2771248" cy="241255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6002092" y="3205958"/>
            <a:ext cx="1168910" cy="369332"/>
          </a:xfrm>
          <a:prstGeom prst="rect">
            <a:avLst/>
          </a:prstGeom>
          <a:solidFill>
            <a:srgbClr val="FFC5F0">
              <a:alpha val="29804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b="1" i="1" dirty="0" err="1"/>
              <a:t>l</a:t>
            </a:r>
            <a:r>
              <a:rPr lang="cs-CZ" b="1" i="1" baseline="-25000" dirty="0" err="1"/>
              <a:t>g</a:t>
            </a:r>
            <a:r>
              <a:rPr lang="cs-CZ" dirty="0"/>
              <a:t> </a:t>
            </a:r>
            <a:r>
              <a:rPr lang="cs-CZ" sz="1600" dirty="0"/>
              <a:t>a/nebo</a:t>
            </a:r>
            <a:r>
              <a:rPr lang="cs-CZ" dirty="0"/>
              <a:t> </a:t>
            </a:r>
            <a:r>
              <a:rPr lang="cs-CZ" b="1" i="1" dirty="0" err="1"/>
              <a:t>l</a:t>
            </a:r>
            <a:r>
              <a:rPr lang="cs-CZ" b="1" i="1" baseline="-25000" dirty="0" err="1"/>
              <a:t>p</a:t>
            </a:r>
            <a:endParaRPr lang="cs-CZ" b="1" i="1" baseline="-25000" dirty="0"/>
          </a:p>
        </p:txBody>
      </p:sp>
      <p:cxnSp>
        <p:nvCxnSpPr>
          <p:cNvPr id="67" name="Přímá spojovací šipka 66"/>
          <p:cNvCxnSpPr>
            <a:stCxn id="65" idx="3"/>
          </p:cNvCxnSpPr>
          <p:nvPr/>
        </p:nvCxnSpPr>
        <p:spPr>
          <a:xfrm flipV="1">
            <a:off x="7171002" y="3205958"/>
            <a:ext cx="869440" cy="184666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6D0AE789-529F-49E7-9250-B8D23FEA7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B9259465-B94B-452E-B744-5DEB6BA4F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1835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4D657-B090-4A9E-BC08-360A506BD59F}" type="slidenum">
              <a:rPr lang="cs-CZ" smtClean="0"/>
              <a:pPr>
                <a:defRPr/>
              </a:pPr>
              <a:t>83</a:t>
            </a:fld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22787" y="1308317"/>
            <a:ext cx="11385755" cy="385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indent="-266700" algn="just">
              <a:buFont typeface="Wingdings" pitchFamily="2" charset="2"/>
              <a:buChar char="Ø"/>
              <a:defRPr/>
            </a:pPr>
            <a:r>
              <a:rPr lang="cs-CZ" sz="1600" b="1" dirty="0"/>
              <a:t>součinitel prostupu tepla zasklení</a:t>
            </a:r>
            <a:r>
              <a:rPr lang="cs-CZ" sz="1600" dirty="0"/>
              <a:t> 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g</a:t>
            </a:r>
            <a:r>
              <a:rPr lang="cs-CZ" sz="1600" dirty="0"/>
              <a:t> 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dirty="0"/>
              <a:t>udává obvykle </a:t>
            </a:r>
            <a:r>
              <a:rPr lang="cs-CZ" sz="1600" b="1" i="1" dirty="0"/>
              <a:t>výrobce</a:t>
            </a:r>
            <a:r>
              <a:rPr lang="cs-CZ" sz="1600" dirty="0"/>
              <a:t> (měření ve zkušebně)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orientačně</a:t>
            </a:r>
            <a:r>
              <a:rPr lang="cs-CZ" sz="1600" dirty="0"/>
              <a:t> výpočtem podle </a:t>
            </a:r>
            <a:r>
              <a:rPr lang="cs-CZ" sz="1600" dirty="0">
                <a:cs typeface="Arial" charset="0"/>
              </a:rPr>
              <a:t>ČSN EN ISO 10077-1 </a:t>
            </a:r>
            <a:r>
              <a:rPr lang="cs-CZ" sz="1600" i="1" dirty="0">
                <a:cs typeface="Arial" charset="0"/>
              </a:rPr>
              <a:t>„Tepelné chování oken, dveří a okenic“</a:t>
            </a:r>
            <a:r>
              <a:rPr lang="cs-CZ" sz="1600" dirty="0"/>
              <a:t> :</a:t>
            </a:r>
          </a:p>
          <a:p>
            <a:pPr marL="812800" lvl="1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i="1" dirty="0"/>
              <a:t>	</a:t>
            </a:r>
          </a:p>
          <a:p>
            <a:pPr marL="812800" lvl="1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i="1" dirty="0"/>
              <a:t>		</a:t>
            </a:r>
            <a:endParaRPr lang="cs-CZ" sz="16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719138" algn="l"/>
                <a:tab pos="900113" algn="l"/>
                <a:tab pos="1787525" algn="l"/>
                <a:tab pos="2060575" algn="l"/>
              </a:tabLst>
              <a:defRPr/>
            </a:pPr>
            <a:r>
              <a:rPr lang="cs-CZ" sz="1600" dirty="0"/>
              <a:t>	kde:	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1166813" algn="l"/>
                <a:tab pos="1790700" algn="l"/>
                <a:tab pos="2062163" algn="l"/>
              </a:tabLst>
              <a:defRPr/>
            </a:pPr>
            <a:r>
              <a:rPr lang="cs-CZ" sz="1600" b="1" i="1" dirty="0"/>
              <a:t>	d</a:t>
            </a:r>
            <a:r>
              <a:rPr lang="cs-CZ" sz="1600" b="1" i="1" baseline="-25000" dirty="0"/>
              <a:t>	</a:t>
            </a:r>
            <a:r>
              <a:rPr lang="cs-CZ" sz="1600" dirty="0"/>
              <a:t>je 	tloušťka skla </a:t>
            </a:r>
            <a:r>
              <a:rPr lang="cs-CZ" sz="1600" dirty="0">
                <a:cs typeface="Arial" charset="0"/>
              </a:rPr>
              <a:t>[m]</a:t>
            </a:r>
            <a:endParaRPr lang="cs-CZ" sz="1600" b="1" i="1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1166813" algn="l"/>
                <a:tab pos="1789113" algn="l"/>
                <a:tab pos="2062163" algn="l"/>
              </a:tabLst>
              <a:defRPr/>
            </a:pPr>
            <a:r>
              <a:rPr lang="cs-CZ" sz="1600" b="1" i="1" dirty="0"/>
              <a:t>	</a:t>
            </a:r>
            <a:r>
              <a:rPr lang="el-GR" sz="1600" b="1" i="1" dirty="0"/>
              <a:t>λ</a:t>
            </a:r>
            <a:r>
              <a:rPr lang="cs-CZ" sz="1600" dirty="0"/>
              <a:t>		tepelná vodivost skla </a:t>
            </a:r>
            <a:r>
              <a:rPr lang="cs-CZ" sz="1600" dirty="0">
                <a:cs typeface="Arial" charset="0"/>
              </a:rPr>
              <a:t>[W/(m.K)] – běžná hodnota: </a:t>
            </a:r>
            <a:r>
              <a:rPr lang="el-GR" sz="1600" b="1" i="1" dirty="0"/>
              <a:t>λ</a:t>
            </a:r>
            <a:r>
              <a:rPr lang="cs-CZ" sz="1600" dirty="0"/>
              <a:t> = 1,0 </a:t>
            </a:r>
            <a:r>
              <a:rPr lang="cs-CZ" sz="1600" dirty="0">
                <a:cs typeface="Arial" charset="0"/>
              </a:rPr>
              <a:t>W/(m.K)</a:t>
            </a:r>
            <a:r>
              <a:rPr lang="cs-CZ" sz="1600" dirty="0"/>
              <a:t> </a:t>
            </a:r>
            <a:endParaRPr lang="cs-CZ" sz="1600" dirty="0">
              <a:cs typeface="Arial" charset="0"/>
            </a:endParaRP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1166813" algn="l"/>
                <a:tab pos="1789113" algn="l"/>
                <a:tab pos="2062163" algn="l"/>
              </a:tabLst>
              <a:defRPr/>
            </a:pPr>
            <a:r>
              <a:rPr lang="cs-CZ" sz="1600" b="1" dirty="0">
                <a:cs typeface="Arial" charset="0"/>
              </a:rPr>
              <a:t>	</a:t>
            </a:r>
            <a:r>
              <a:rPr lang="cs-CZ" sz="1600" b="1" i="1" dirty="0" err="1"/>
              <a:t>R</a:t>
            </a:r>
            <a:r>
              <a:rPr lang="cs-CZ" sz="1600" b="1" i="1" baseline="-25000" dirty="0" err="1"/>
              <a:t>s</a:t>
            </a:r>
            <a:r>
              <a:rPr lang="cs-CZ" sz="1600" b="1" i="1" baseline="-25000" dirty="0"/>
              <a:t>,j</a:t>
            </a:r>
            <a:r>
              <a:rPr lang="cs-CZ" sz="1600" dirty="0"/>
              <a:t>		tepelný odpor </a:t>
            </a:r>
            <a:r>
              <a:rPr lang="cs-CZ" sz="1600" b="1" i="1" dirty="0"/>
              <a:t>j – té </a:t>
            </a:r>
            <a:r>
              <a:rPr lang="cs-CZ" sz="1600" dirty="0"/>
              <a:t>vzduchové vrstvy </a:t>
            </a:r>
            <a:r>
              <a:rPr lang="cs-CZ" sz="1600" dirty="0">
                <a:cs typeface="Arial" charset="0"/>
              </a:rPr>
              <a:t>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.K/W] – viz. tabulka v ČSN EN ISO 10077-1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790700" algn="l"/>
                <a:tab pos="206057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endParaRPr lang="cs-CZ" sz="1600" i="1" dirty="0">
              <a:cs typeface="Arial" charset="0"/>
            </a:endParaRP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/>
              <a:t>podrobným výpočtem</a:t>
            </a:r>
            <a:r>
              <a:rPr lang="cs-CZ" sz="1600" dirty="0"/>
              <a:t> podle ČSN EN 693 </a:t>
            </a:r>
            <a:r>
              <a:rPr lang="cs-CZ" sz="1600" i="1" dirty="0"/>
              <a:t>„Sklo ve stavebnictví – Stanovení součinitele prostupu tepla</a:t>
            </a:r>
            <a:r>
              <a:rPr lang="cs-CZ" sz="1600" dirty="0"/>
              <a:t>“</a:t>
            </a:r>
            <a:endParaRPr lang="cs-CZ" sz="1600" dirty="0">
              <a:cs typeface="Arial" charset="0"/>
            </a:endParaRPr>
          </a:p>
        </p:txBody>
      </p:sp>
      <p:graphicFrame>
        <p:nvGraphicFramePr>
          <p:cNvPr id="2170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334487"/>
              </p:ext>
            </p:extLst>
          </p:nvPr>
        </p:nvGraphicFramePr>
        <p:xfrm>
          <a:off x="3371385" y="2542220"/>
          <a:ext cx="2641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32" name="Rovnice" r:id="rId3" imgW="2641320" imgH="838080" progId="Equation.3">
                  <p:embed/>
                </p:oleObj>
              </mc:Choice>
              <mc:Fallback>
                <p:oleObj name="Rovnice" r:id="rId3" imgW="26413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1385" y="2542220"/>
                        <a:ext cx="26416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1264E8D-5770-4E97-850A-636FF439D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9232BAB2-42B9-440C-B689-F21FA0FF13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390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EA55E-7092-4E31-8146-B10ED004D95D}" type="slidenum">
              <a:rPr lang="cs-CZ" smtClean="0"/>
              <a:pPr>
                <a:defRPr/>
              </a:pPr>
              <a:t>84</a:t>
            </a:fld>
            <a:endParaRPr lang="cs-CZ" dirty="0"/>
          </a:p>
        </p:txBody>
      </p:sp>
      <p:sp>
        <p:nvSpPr>
          <p:cNvPr id="16389" name="TextovéPole 2"/>
          <p:cNvSpPr txBox="1">
            <a:spLocks noChangeArrowheads="1"/>
          </p:cNvSpPr>
          <p:nvPr/>
        </p:nvSpPr>
        <p:spPr bwMode="auto">
          <a:xfrm>
            <a:off x="491613" y="1915297"/>
            <a:ext cx="1128743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b="1" dirty="0"/>
              <a:t>součinitel prostupu tepla rámu</a:t>
            </a:r>
            <a:r>
              <a:rPr lang="cs-CZ" sz="1600" dirty="0"/>
              <a:t> 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f</a:t>
            </a:r>
            <a:r>
              <a:rPr lang="cs-CZ" sz="1600" dirty="0"/>
              <a:t> 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/>
              <a:t>lze získat rovněž </a:t>
            </a:r>
            <a:r>
              <a:rPr lang="cs-CZ" sz="1600" b="1" i="1" dirty="0"/>
              <a:t>u výrobce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/>
              <a:t>přibližně</a:t>
            </a:r>
            <a:r>
              <a:rPr lang="cs-CZ" sz="1600" dirty="0"/>
              <a:t> z tabulkových hodnot v ČSN EN ISO 10077-1 (viz. dále)</a:t>
            </a:r>
          </a:p>
          <a:p>
            <a:pPr marL="14382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/>
              <a:t>podrobněji</a:t>
            </a:r>
            <a:r>
              <a:rPr lang="cs-CZ" sz="1600" dirty="0"/>
              <a:t> řešením 2D teplotního pole podle ČSN EN ISO 10077-2: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1600" u="sng" dirty="0"/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cs-CZ" sz="1600" u="sng" dirty="0"/>
              <a:t>Postup podrobného výpočtu</a:t>
            </a:r>
            <a:r>
              <a:rPr lang="cs-CZ" sz="1600" dirty="0"/>
              <a:t> 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f </a:t>
            </a:r>
            <a:r>
              <a:rPr lang="cs-CZ" sz="1600" dirty="0"/>
              <a:t>:</a:t>
            </a:r>
          </a:p>
          <a:p>
            <a:pPr marL="990600" indent="-276225" algn="just">
              <a:spcBef>
                <a:spcPts val="300"/>
              </a:spcBef>
              <a:spcAft>
                <a:spcPts val="300"/>
              </a:spcAft>
              <a:buFontTx/>
              <a:buChar char="-"/>
            </a:pPr>
            <a:r>
              <a:rPr lang="cs-CZ" sz="1600" dirty="0"/>
              <a:t>sestaví se </a:t>
            </a:r>
            <a:r>
              <a:rPr lang="cs-CZ" sz="1600" b="1" i="1" dirty="0"/>
              <a:t>model</a:t>
            </a:r>
            <a:r>
              <a:rPr lang="cs-CZ" sz="1600" dirty="0"/>
              <a:t> okenního rámu co nejpřesněji podle skutečnosti, včetně všech vzduchových dutin a přepážek</a:t>
            </a:r>
          </a:p>
        </p:txBody>
      </p: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1FDCC2A-DB5F-44A7-ABC2-D69BC291C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8AB9AE28-CA97-4D88-B394-B931994D5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82680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EA55E-7092-4E31-8146-B10ED004D95D}" type="slidenum">
              <a:rPr lang="cs-CZ" smtClean="0"/>
              <a:pPr>
                <a:defRPr/>
              </a:pPr>
              <a:t>85</a:t>
            </a:fld>
            <a:endParaRPr lang="cs-CZ" dirty="0"/>
          </a:p>
        </p:txBody>
      </p:sp>
      <p:pic>
        <p:nvPicPr>
          <p:cNvPr id="232449" name="Picture 1" descr="K:\VŠB\Cvičení 2012\7 komorový rám okn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6653" y="1899735"/>
            <a:ext cx="6017579" cy="3534275"/>
          </a:xfrm>
          <a:prstGeom prst="rect">
            <a:avLst/>
          </a:prstGeom>
          <a:noFill/>
        </p:spPr>
      </p:pic>
      <p:sp>
        <p:nvSpPr>
          <p:cNvPr id="8" name="TextovéPole 7"/>
          <p:cNvSpPr txBox="1"/>
          <p:nvPr/>
        </p:nvSpPr>
        <p:spPr>
          <a:xfrm>
            <a:off x="3722430" y="1561181"/>
            <a:ext cx="713657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/>
              <a:t>model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804230" y="1481586"/>
            <a:ext cx="108164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/>
              <a:t>skutečnost</a:t>
            </a:r>
          </a:p>
        </p:txBody>
      </p:sp>
      <p:pic>
        <p:nvPicPr>
          <p:cNvPr id="7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1FDCC2A-DB5F-44A7-ABC2-D69BC291C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8AB9AE28-CA97-4D88-B394-B931994D5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0941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EA55E-7092-4E31-8146-B10ED004D95D}" type="slidenum">
              <a:rPr lang="cs-CZ" smtClean="0"/>
              <a:pPr>
                <a:defRPr/>
              </a:pPr>
              <a:t>86</a:t>
            </a:fld>
            <a:endParaRPr lang="cs-CZ" dirty="0"/>
          </a:p>
        </p:txBody>
      </p:sp>
      <p:sp>
        <p:nvSpPr>
          <p:cNvPr id="16389" name="TextovéPole 2"/>
          <p:cNvSpPr txBox="1">
            <a:spLocks noChangeArrowheads="1"/>
          </p:cNvSpPr>
          <p:nvPr/>
        </p:nvSpPr>
        <p:spPr bwMode="auto">
          <a:xfrm>
            <a:off x="6225" y="1862045"/>
            <a:ext cx="109694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90600" indent="-266700" algn="just">
              <a:spcBef>
                <a:spcPts val="300"/>
              </a:spcBef>
              <a:spcAft>
                <a:spcPts val="300"/>
              </a:spcAft>
              <a:buFontTx/>
              <a:buChar char="-"/>
            </a:pPr>
            <a:r>
              <a:rPr lang="cs-CZ" sz="1600" dirty="0"/>
              <a:t>pro účely výpočtu součinitele prostupu tepla rámu se v modelu nahradí zasklení </a:t>
            </a:r>
            <a:r>
              <a:rPr lang="cs-CZ" sz="1600" b="1" i="1" dirty="0"/>
              <a:t>tepelně izolačním panelem </a:t>
            </a:r>
            <a:r>
              <a:rPr lang="cs-CZ" sz="1600" dirty="0"/>
              <a:t>stejné tloušťky, ale s tepelnou vodivostí:   </a:t>
            </a:r>
            <a:r>
              <a:rPr lang="el-GR" sz="1600" b="1" i="1" dirty="0"/>
              <a:t>λ</a:t>
            </a:r>
            <a:r>
              <a:rPr lang="cs-CZ" sz="1600" b="1" i="1" dirty="0"/>
              <a:t> </a:t>
            </a:r>
            <a:r>
              <a:rPr lang="cs-CZ" sz="1600" i="1" dirty="0"/>
              <a:t>= 0,035 W/(</a:t>
            </a:r>
            <a:r>
              <a:rPr lang="cs-CZ" sz="1600" i="1" dirty="0" err="1"/>
              <a:t>m.K</a:t>
            </a:r>
            <a:r>
              <a:rPr lang="cs-CZ" sz="1600" i="1" dirty="0"/>
              <a:t>)</a:t>
            </a:r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9E25BCEA-3AA8-4752-A329-4B8A6F2A3062}"/>
              </a:ext>
            </a:extLst>
          </p:cNvPr>
          <p:cNvGrpSpPr/>
          <p:nvPr/>
        </p:nvGrpSpPr>
        <p:grpSpPr>
          <a:xfrm>
            <a:off x="750623" y="2896340"/>
            <a:ext cx="4740349" cy="1791482"/>
            <a:chOff x="1226234" y="1538121"/>
            <a:chExt cx="4740349" cy="1791482"/>
          </a:xfrm>
        </p:grpSpPr>
        <p:grpSp>
          <p:nvGrpSpPr>
            <p:cNvPr id="80" name="Skupina 79"/>
            <p:cNvGrpSpPr/>
            <p:nvPr/>
          </p:nvGrpSpPr>
          <p:grpSpPr>
            <a:xfrm>
              <a:off x="1302468" y="3041571"/>
              <a:ext cx="3708412" cy="288032"/>
              <a:chOff x="3563888" y="2190192"/>
              <a:chExt cx="3708412" cy="288032"/>
            </a:xfrm>
          </p:grpSpPr>
          <p:cxnSp>
            <p:nvCxnSpPr>
              <p:cNvPr id="68" name="Přímá spojovací čára 67"/>
              <p:cNvCxnSpPr/>
              <p:nvPr/>
            </p:nvCxnSpPr>
            <p:spPr>
              <a:xfrm flipV="1">
                <a:off x="3563888" y="2190192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Přímá spojovací čára 68"/>
              <p:cNvCxnSpPr/>
              <p:nvPr/>
            </p:nvCxnSpPr>
            <p:spPr>
              <a:xfrm flipV="1">
                <a:off x="4752020" y="2190192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Přímá spojovací čára 69"/>
              <p:cNvCxnSpPr/>
              <p:nvPr/>
            </p:nvCxnSpPr>
            <p:spPr>
              <a:xfrm flipV="1">
                <a:off x="7272300" y="2190192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Skupina 80"/>
            <p:cNvGrpSpPr/>
            <p:nvPr/>
          </p:nvGrpSpPr>
          <p:grpSpPr>
            <a:xfrm>
              <a:off x="1302468" y="3257595"/>
              <a:ext cx="3708412" cy="0"/>
              <a:chOff x="3563888" y="2406216"/>
              <a:chExt cx="3708412" cy="0"/>
            </a:xfrm>
          </p:grpSpPr>
          <p:cxnSp>
            <p:nvCxnSpPr>
              <p:cNvPr id="71" name="Přímá spojovací čára 70"/>
              <p:cNvCxnSpPr/>
              <p:nvPr/>
            </p:nvCxnSpPr>
            <p:spPr>
              <a:xfrm>
                <a:off x="3563888" y="2406216"/>
                <a:ext cx="1188132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Přímá spojovací čára 71"/>
              <p:cNvCxnSpPr/>
              <p:nvPr/>
            </p:nvCxnSpPr>
            <p:spPr>
              <a:xfrm>
                <a:off x="4752020" y="2406216"/>
                <a:ext cx="252028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Skupina 78"/>
            <p:cNvGrpSpPr/>
            <p:nvPr/>
          </p:nvGrpSpPr>
          <p:grpSpPr>
            <a:xfrm>
              <a:off x="1950540" y="1690720"/>
              <a:ext cx="504056" cy="288032"/>
              <a:chOff x="4211960" y="839341"/>
              <a:chExt cx="504056" cy="288032"/>
            </a:xfrm>
          </p:grpSpPr>
          <p:cxnSp>
            <p:nvCxnSpPr>
              <p:cNvPr id="65" name="Přímá spojovací čára 64"/>
              <p:cNvCxnSpPr/>
              <p:nvPr/>
            </p:nvCxnSpPr>
            <p:spPr>
              <a:xfrm flipV="1">
                <a:off x="4222068" y="983357"/>
                <a:ext cx="0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Přímá spojovací čára 65"/>
              <p:cNvCxnSpPr/>
              <p:nvPr/>
            </p:nvCxnSpPr>
            <p:spPr>
              <a:xfrm flipV="1">
                <a:off x="4391980" y="839341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Přímá spojovací čára 66"/>
              <p:cNvCxnSpPr/>
              <p:nvPr/>
            </p:nvCxnSpPr>
            <p:spPr>
              <a:xfrm flipV="1">
                <a:off x="4716016" y="839341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Přímá spojovací čára 72"/>
              <p:cNvCxnSpPr/>
              <p:nvPr/>
            </p:nvCxnSpPr>
            <p:spPr>
              <a:xfrm>
                <a:off x="4211960" y="1021110"/>
                <a:ext cx="18002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Přímá spojovací čára 73"/>
              <p:cNvCxnSpPr/>
              <p:nvPr/>
            </p:nvCxnSpPr>
            <p:spPr>
              <a:xfrm>
                <a:off x="4391980" y="913098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ovéPole 74"/>
            <p:cNvSpPr txBox="1"/>
            <p:nvPr/>
          </p:nvSpPr>
          <p:spPr>
            <a:xfrm>
              <a:off x="1642413" y="2968118"/>
              <a:ext cx="3174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 err="1"/>
                <a:t>b</a:t>
              </a:r>
              <a:r>
                <a:rPr lang="cs-CZ" sz="1400" b="1" i="1" baseline="-25000" dirty="0" err="1"/>
                <a:t>f</a:t>
              </a:r>
              <a:endParaRPr lang="cs-CZ" sz="1400" b="1" i="1" baseline="-25000" dirty="0"/>
            </a:p>
          </p:txBody>
        </p:sp>
        <p:sp>
          <p:nvSpPr>
            <p:cNvPr id="76" name="TextovéPole 75"/>
            <p:cNvSpPr txBox="1"/>
            <p:nvPr/>
          </p:nvSpPr>
          <p:spPr>
            <a:xfrm>
              <a:off x="3438139" y="2950538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 err="1"/>
                <a:t>b</a:t>
              </a:r>
              <a:r>
                <a:rPr lang="cs-CZ" sz="1400" b="1" i="1" baseline="-25000" dirty="0" err="1"/>
                <a:t>g</a:t>
              </a:r>
              <a:endParaRPr lang="cs-CZ" sz="1400" b="1" i="1" baseline="-25000" dirty="0"/>
            </a:p>
          </p:txBody>
        </p:sp>
        <p:sp>
          <p:nvSpPr>
            <p:cNvPr id="77" name="TextovéPole 76"/>
            <p:cNvSpPr txBox="1"/>
            <p:nvPr/>
          </p:nvSpPr>
          <p:spPr>
            <a:xfrm>
              <a:off x="1226234" y="1538121"/>
              <a:ext cx="781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 i="1" dirty="0"/>
                <a:t>skutečné </a:t>
              </a:r>
            </a:p>
            <a:p>
              <a:r>
                <a:rPr lang="cs-CZ" sz="1200" b="1" i="1" dirty="0"/>
                <a:t>rozměry</a:t>
              </a:r>
              <a:endParaRPr lang="cs-CZ" sz="1200" b="1" i="1" baseline="-25000" dirty="0"/>
            </a:p>
          </p:txBody>
        </p:sp>
        <p:grpSp>
          <p:nvGrpSpPr>
            <p:cNvPr id="5" name="Skupina 53"/>
            <p:cNvGrpSpPr/>
            <p:nvPr/>
          </p:nvGrpSpPr>
          <p:grpSpPr>
            <a:xfrm>
              <a:off x="1284682" y="2045015"/>
              <a:ext cx="3692899" cy="959015"/>
              <a:chOff x="2735796" y="3895958"/>
              <a:chExt cx="3631292" cy="1011394"/>
            </a:xfrm>
          </p:grpSpPr>
          <p:grpSp>
            <p:nvGrpSpPr>
              <p:cNvPr id="6" name="Skupina 8"/>
              <p:cNvGrpSpPr/>
              <p:nvPr/>
            </p:nvGrpSpPr>
            <p:grpSpPr>
              <a:xfrm rot="5400000">
                <a:off x="2806163" y="3825591"/>
                <a:ext cx="1011394" cy="1152128"/>
                <a:chOff x="6126878" y="2499522"/>
                <a:chExt cx="1087809" cy="1493196"/>
              </a:xfrm>
            </p:grpSpPr>
            <p:sp>
              <p:nvSpPr>
                <p:cNvPr id="63" name="Obdélník 62"/>
                <p:cNvSpPr/>
                <p:nvPr/>
              </p:nvSpPr>
              <p:spPr>
                <a:xfrm>
                  <a:off x="6128055" y="2502754"/>
                  <a:ext cx="1084279" cy="1489964"/>
                </a:xfrm>
                <a:prstGeom prst="rect">
                  <a:avLst/>
                </a:prstGeom>
                <a:solidFill>
                  <a:srgbClr val="BF5D1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4" name="Volný tvar 63"/>
                <p:cNvSpPr/>
                <p:nvPr/>
              </p:nvSpPr>
              <p:spPr>
                <a:xfrm>
                  <a:off x="6126878" y="2499522"/>
                  <a:ext cx="1087809" cy="1493196"/>
                </a:xfrm>
                <a:custGeom>
                  <a:avLst/>
                  <a:gdLst>
                    <a:gd name="connsiteX0" fmla="*/ 0 w 2465984"/>
                    <a:gd name="connsiteY0" fmla="*/ 1464695 h 1468833"/>
                    <a:gd name="connsiteX1" fmla="*/ 4138 w 2465984"/>
                    <a:gd name="connsiteY1" fmla="*/ 8275 h 1468833"/>
                    <a:gd name="connsiteX2" fmla="*/ 674422 w 2465984"/>
                    <a:gd name="connsiteY2" fmla="*/ 8275 h 1468833"/>
                    <a:gd name="connsiteX3" fmla="*/ 678560 w 2465984"/>
                    <a:gd name="connsiteY3" fmla="*/ 633047 h 1468833"/>
                    <a:gd name="connsiteX4" fmla="*/ 1584684 w 2465984"/>
                    <a:gd name="connsiteY4" fmla="*/ 633047 h 1468833"/>
                    <a:gd name="connsiteX5" fmla="*/ 1584684 w 2465984"/>
                    <a:gd name="connsiteY5" fmla="*/ 0 h 1468833"/>
                    <a:gd name="connsiteX6" fmla="*/ 2457709 w 2465984"/>
                    <a:gd name="connsiteY6" fmla="*/ 4138 h 1468833"/>
                    <a:gd name="connsiteX7" fmla="*/ 2465984 w 2465984"/>
                    <a:gd name="connsiteY7" fmla="*/ 1468833 h 1468833"/>
                    <a:gd name="connsiteX0" fmla="*/ 798 w 2466782"/>
                    <a:gd name="connsiteY0" fmla="*/ 1464695 h 1468833"/>
                    <a:gd name="connsiteX1" fmla="*/ 1379 w 2466782"/>
                    <a:gd name="connsiteY1" fmla="*/ 18202 h 1468833"/>
                    <a:gd name="connsiteX2" fmla="*/ 675220 w 2466782"/>
                    <a:gd name="connsiteY2" fmla="*/ 8275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75220 w 2466782"/>
                    <a:gd name="connsiteY2" fmla="*/ 8275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49451 w 2466782"/>
                    <a:gd name="connsiteY2" fmla="*/ 18202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85455 w 2466782"/>
                    <a:gd name="connsiteY2" fmla="*/ 18202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85455 w 2466782"/>
                    <a:gd name="connsiteY2" fmla="*/ 18202 h 1468833"/>
                    <a:gd name="connsiteX3" fmla="*/ 685455 w 2466782"/>
                    <a:gd name="connsiteY3" fmla="*/ 630270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85455 w 2466782"/>
                    <a:gd name="connsiteY2" fmla="*/ 18202 h 1468833"/>
                    <a:gd name="connsiteX3" fmla="*/ 685455 w 2466782"/>
                    <a:gd name="connsiteY3" fmla="*/ 630270 h 1468833"/>
                    <a:gd name="connsiteX4" fmla="*/ 1585555 w 2466782"/>
                    <a:gd name="connsiteY4" fmla="*/ 630270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4224 h 1464695"/>
                    <a:gd name="connsiteX1" fmla="*/ 1379 w 2466782"/>
                    <a:gd name="connsiteY1" fmla="*/ 14064 h 1464695"/>
                    <a:gd name="connsiteX2" fmla="*/ 685455 w 2466782"/>
                    <a:gd name="connsiteY2" fmla="*/ 14064 h 1464695"/>
                    <a:gd name="connsiteX3" fmla="*/ 685455 w 2466782"/>
                    <a:gd name="connsiteY3" fmla="*/ 626132 h 1464695"/>
                    <a:gd name="connsiteX4" fmla="*/ 1585555 w 2466782"/>
                    <a:gd name="connsiteY4" fmla="*/ 626132 h 1464695"/>
                    <a:gd name="connsiteX5" fmla="*/ 1585555 w 2466782"/>
                    <a:gd name="connsiteY5" fmla="*/ 14064 h 1464695"/>
                    <a:gd name="connsiteX6" fmla="*/ 2458507 w 2466782"/>
                    <a:gd name="connsiteY6" fmla="*/ 0 h 1464695"/>
                    <a:gd name="connsiteX7" fmla="*/ 2466782 w 2466782"/>
                    <a:gd name="connsiteY7" fmla="*/ 1464695 h 1464695"/>
                    <a:gd name="connsiteX0" fmla="*/ 1379 w 2466782"/>
                    <a:gd name="connsiteY0" fmla="*/ 1440160 h 1450631"/>
                    <a:gd name="connsiteX1" fmla="*/ 1379 w 2466782"/>
                    <a:gd name="connsiteY1" fmla="*/ 0 h 1450631"/>
                    <a:gd name="connsiteX2" fmla="*/ 685455 w 2466782"/>
                    <a:gd name="connsiteY2" fmla="*/ 0 h 1450631"/>
                    <a:gd name="connsiteX3" fmla="*/ 685455 w 2466782"/>
                    <a:gd name="connsiteY3" fmla="*/ 612068 h 1450631"/>
                    <a:gd name="connsiteX4" fmla="*/ 1585555 w 2466782"/>
                    <a:gd name="connsiteY4" fmla="*/ 612068 h 1450631"/>
                    <a:gd name="connsiteX5" fmla="*/ 1585555 w 2466782"/>
                    <a:gd name="connsiteY5" fmla="*/ 0 h 1450631"/>
                    <a:gd name="connsiteX6" fmla="*/ 2449651 w 2466782"/>
                    <a:gd name="connsiteY6" fmla="*/ 0 h 1450631"/>
                    <a:gd name="connsiteX7" fmla="*/ 2466782 w 2466782"/>
                    <a:gd name="connsiteY7" fmla="*/ 1450631 h 1450631"/>
                    <a:gd name="connsiteX0" fmla="*/ 1379 w 2452409"/>
                    <a:gd name="connsiteY0" fmla="*/ 1440160 h 1440160"/>
                    <a:gd name="connsiteX1" fmla="*/ 1379 w 2452409"/>
                    <a:gd name="connsiteY1" fmla="*/ 0 h 1440160"/>
                    <a:gd name="connsiteX2" fmla="*/ 685455 w 2452409"/>
                    <a:gd name="connsiteY2" fmla="*/ 0 h 1440160"/>
                    <a:gd name="connsiteX3" fmla="*/ 685455 w 2452409"/>
                    <a:gd name="connsiteY3" fmla="*/ 612068 h 1440160"/>
                    <a:gd name="connsiteX4" fmla="*/ 1585555 w 2452409"/>
                    <a:gd name="connsiteY4" fmla="*/ 612068 h 1440160"/>
                    <a:gd name="connsiteX5" fmla="*/ 1585555 w 2452409"/>
                    <a:gd name="connsiteY5" fmla="*/ 0 h 1440160"/>
                    <a:gd name="connsiteX6" fmla="*/ 2449651 w 2452409"/>
                    <a:gd name="connsiteY6" fmla="*/ 0 h 1440160"/>
                    <a:gd name="connsiteX7" fmla="*/ 2449651 w 2452409"/>
                    <a:gd name="connsiteY7" fmla="*/ 1440160 h 1440160"/>
                    <a:gd name="connsiteX0" fmla="*/ 1379 w 2449651"/>
                    <a:gd name="connsiteY0" fmla="*/ 1450295 h 1450295"/>
                    <a:gd name="connsiteX1" fmla="*/ 1379 w 2449651"/>
                    <a:gd name="connsiteY1" fmla="*/ 10135 h 1450295"/>
                    <a:gd name="connsiteX2" fmla="*/ 685455 w 2449651"/>
                    <a:gd name="connsiteY2" fmla="*/ 10135 h 1450295"/>
                    <a:gd name="connsiteX3" fmla="*/ 685455 w 2449651"/>
                    <a:gd name="connsiteY3" fmla="*/ 622203 h 1450295"/>
                    <a:gd name="connsiteX4" fmla="*/ 1585555 w 2449651"/>
                    <a:gd name="connsiteY4" fmla="*/ 622203 h 1450295"/>
                    <a:gd name="connsiteX5" fmla="*/ 1585555 w 2449651"/>
                    <a:gd name="connsiteY5" fmla="*/ 10135 h 1450295"/>
                    <a:gd name="connsiteX6" fmla="*/ 2316430 w 2449651"/>
                    <a:gd name="connsiteY6" fmla="*/ 0 h 1450295"/>
                    <a:gd name="connsiteX7" fmla="*/ 2449651 w 2449651"/>
                    <a:gd name="connsiteY7" fmla="*/ 1450295 h 1450295"/>
                    <a:gd name="connsiteX0" fmla="*/ 1379 w 2449651"/>
                    <a:gd name="connsiteY0" fmla="*/ 1450295 h 1450295"/>
                    <a:gd name="connsiteX1" fmla="*/ 1379 w 2449651"/>
                    <a:gd name="connsiteY1" fmla="*/ 10135 h 1450295"/>
                    <a:gd name="connsiteX2" fmla="*/ 685455 w 2449651"/>
                    <a:gd name="connsiteY2" fmla="*/ 10135 h 1450295"/>
                    <a:gd name="connsiteX3" fmla="*/ 685455 w 2449651"/>
                    <a:gd name="connsiteY3" fmla="*/ 622203 h 1450295"/>
                    <a:gd name="connsiteX4" fmla="*/ 1585555 w 2449651"/>
                    <a:gd name="connsiteY4" fmla="*/ 622203 h 1450295"/>
                    <a:gd name="connsiteX5" fmla="*/ 1594590 w 2449651"/>
                    <a:gd name="connsiteY5" fmla="*/ 0 h 1450295"/>
                    <a:gd name="connsiteX6" fmla="*/ 2316430 w 2449651"/>
                    <a:gd name="connsiteY6" fmla="*/ 0 h 1450295"/>
                    <a:gd name="connsiteX7" fmla="*/ 2449651 w 2449651"/>
                    <a:gd name="connsiteY7" fmla="*/ 1450295 h 145029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85555 w 2319188"/>
                    <a:gd name="connsiteY4" fmla="*/ 622203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85555 w 2319188"/>
                    <a:gd name="connsiteY4" fmla="*/ 622203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85555 w 2319188"/>
                    <a:gd name="connsiteY4" fmla="*/ 622203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94590 w 2319188"/>
                    <a:gd name="connsiteY4" fmla="*/ 605027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92289 w 2319188"/>
                    <a:gd name="connsiteY3" fmla="*/ 605027 h 1452065"/>
                    <a:gd name="connsiteX4" fmla="*/ 1594590 w 2319188"/>
                    <a:gd name="connsiteY4" fmla="*/ 605027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92289 w 2319188"/>
                    <a:gd name="connsiteY2" fmla="*/ 0 h 1452065"/>
                    <a:gd name="connsiteX3" fmla="*/ 692289 w 2319188"/>
                    <a:gd name="connsiteY3" fmla="*/ 605027 h 1452065"/>
                    <a:gd name="connsiteX4" fmla="*/ 1594590 w 2319188"/>
                    <a:gd name="connsiteY4" fmla="*/ 605027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32309 w 2350118"/>
                    <a:gd name="connsiteY0" fmla="*/ 1450295 h 1452065"/>
                    <a:gd name="connsiteX1" fmla="*/ 1379 w 2350118"/>
                    <a:gd name="connsiteY1" fmla="*/ 0 h 1452065"/>
                    <a:gd name="connsiteX2" fmla="*/ 723219 w 2350118"/>
                    <a:gd name="connsiteY2" fmla="*/ 0 h 1452065"/>
                    <a:gd name="connsiteX3" fmla="*/ 723219 w 2350118"/>
                    <a:gd name="connsiteY3" fmla="*/ 605027 h 1452065"/>
                    <a:gd name="connsiteX4" fmla="*/ 1625520 w 2350118"/>
                    <a:gd name="connsiteY4" fmla="*/ 605027 h 1452065"/>
                    <a:gd name="connsiteX5" fmla="*/ 1625520 w 2350118"/>
                    <a:gd name="connsiteY5" fmla="*/ 0 h 1452065"/>
                    <a:gd name="connsiteX6" fmla="*/ 2347360 w 2350118"/>
                    <a:gd name="connsiteY6" fmla="*/ 0 h 1452065"/>
                    <a:gd name="connsiteX7" fmla="*/ 2347360 w 2350118"/>
                    <a:gd name="connsiteY7" fmla="*/ 1452065 h 1452065"/>
                    <a:gd name="connsiteX0" fmla="*/ 0 w 2317809"/>
                    <a:gd name="connsiteY0" fmla="*/ 1450295 h 1452065"/>
                    <a:gd name="connsiteX1" fmla="*/ 14186 w 2317809"/>
                    <a:gd name="connsiteY1" fmla="*/ 0 h 1452065"/>
                    <a:gd name="connsiteX2" fmla="*/ 690910 w 2317809"/>
                    <a:gd name="connsiteY2" fmla="*/ 0 h 1452065"/>
                    <a:gd name="connsiteX3" fmla="*/ 690910 w 2317809"/>
                    <a:gd name="connsiteY3" fmla="*/ 605027 h 1452065"/>
                    <a:gd name="connsiteX4" fmla="*/ 1593211 w 2317809"/>
                    <a:gd name="connsiteY4" fmla="*/ 605027 h 1452065"/>
                    <a:gd name="connsiteX5" fmla="*/ 1593211 w 2317809"/>
                    <a:gd name="connsiteY5" fmla="*/ 0 h 1452065"/>
                    <a:gd name="connsiteX6" fmla="*/ 2315051 w 2317809"/>
                    <a:gd name="connsiteY6" fmla="*/ 0 h 1452065"/>
                    <a:gd name="connsiteX7" fmla="*/ 2315051 w 2317809"/>
                    <a:gd name="connsiteY7" fmla="*/ 1452065 h 1452065"/>
                    <a:gd name="connsiteX0" fmla="*/ 1379 w 2305002"/>
                    <a:gd name="connsiteY0" fmla="*/ 1452065 h 1452065"/>
                    <a:gd name="connsiteX1" fmla="*/ 1379 w 2305002"/>
                    <a:gd name="connsiteY1" fmla="*/ 0 h 1452065"/>
                    <a:gd name="connsiteX2" fmla="*/ 678103 w 2305002"/>
                    <a:gd name="connsiteY2" fmla="*/ 0 h 1452065"/>
                    <a:gd name="connsiteX3" fmla="*/ 678103 w 2305002"/>
                    <a:gd name="connsiteY3" fmla="*/ 605027 h 1452065"/>
                    <a:gd name="connsiteX4" fmla="*/ 1580404 w 2305002"/>
                    <a:gd name="connsiteY4" fmla="*/ 605027 h 1452065"/>
                    <a:gd name="connsiteX5" fmla="*/ 1580404 w 2305002"/>
                    <a:gd name="connsiteY5" fmla="*/ 0 h 1452065"/>
                    <a:gd name="connsiteX6" fmla="*/ 2302244 w 2305002"/>
                    <a:gd name="connsiteY6" fmla="*/ 0 h 1452065"/>
                    <a:gd name="connsiteX7" fmla="*/ 2302244 w 2305002"/>
                    <a:gd name="connsiteY7" fmla="*/ 1452065 h 1452065"/>
                    <a:gd name="connsiteX0" fmla="*/ 1379 w 2302244"/>
                    <a:gd name="connsiteY0" fmla="*/ 1452065 h 1452065"/>
                    <a:gd name="connsiteX1" fmla="*/ 1379 w 2302244"/>
                    <a:gd name="connsiteY1" fmla="*/ 0 h 1452065"/>
                    <a:gd name="connsiteX2" fmla="*/ 678103 w 2302244"/>
                    <a:gd name="connsiteY2" fmla="*/ 0 h 1452065"/>
                    <a:gd name="connsiteX3" fmla="*/ 678103 w 2302244"/>
                    <a:gd name="connsiteY3" fmla="*/ 605027 h 1452065"/>
                    <a:gd name="connsiteX4" fmla="*/ 1580404 w 2302244"/>
                    <a:gd name="connsiteY4" fmla="*/ 605027 h 1452065"/>
                    <a:gd name="connsiteX5" fmla="*/ 1580404 w 2302244"/>
                    <a:gd name="connsiteY5" fmla="*/ 0 h 1452065"/>
                    <a:gd name="connsiteX6" fmla="*/ 2257129 w 2302244"/>
                    <a:gd name="connsiteY6" fmla="*/ 0 h 1452065"/>
                    <a:gd name="connsiteX7" fmla="*/ 2302244 w 2302244"/>
                    <a:gd name="connsiteY7" fmla="*/ 1452065 h 1452065"/>
                    <a:gd name="connsiteX0" fmla="*/ 1379 w 2259887"/>
                    <a:gd name="connsiteY0" fmla="*/ 1452065 h 1452065"/>
                    <a:gd name="connsiteX1" fmla="*/ 1379 w 2259887"/>
                    <a:gd name="connsiteY1" fmla="*/ 0 h 1452065"/>
                    <a:gd name="connsiteX2" fmla="*/ 678103 w 2259887"/>
                    <a:gd name="connsiteY2" fmla="*/ 0 h 1452065"/>
                    <a:gd name="connsiteX3" fmla="*/ 678103 w 2259887"/>
                    <a:gd name="connsiteY3" fmla="*/ 605027 h 1452065"/>
                    <a:gd name="connsiteX4" fmla="*/ 1580404 w 2259887"/>
                    <a:gd name="connsiteY4" fmla="*/ 605027 h 1452065"/>
                    <a:gd name="connsiteX5" fmla="*/ 1580404 w 2259887"/>
                    <a:gd name="connsiteY5" fmla="*/ 0 h 1452065"/>
                    <a:gd name="connsiteX6" fmla="*/ 2257129 w 2259887"/>
                    <a:gd name="connsiteY6" fmla="*/ 0 h 1452065"/>
                    <a:gd name="connsiteX7" fmla="*/ 2257129 w 2259887"/>
                    <a:gd name="connsiteY7" fmla="*/ 1452065 h 1452065"/>
                    <a:gd name="connsiteX0" fmla="*/ 342763 w 2259887"/>
                    <a:gd name="connsiteY0" fmla="*/ 1582212 h 1582212"/>
                    <a:gd name="connsiteX1" fmla="*/ 1379 w 2259887"/>
                    <a:gd name="connsiteY1" fmla="*/ 0 h 1582212"/>
                    <a:gd name="connsiteX2" fmla="*/ 678103 w 2259887"/>
                    <a:gd name="connsiteY2" fmla="*/ 0 h 1582212"/>
                    <a:gd name="connsiteX3" fmla="*/ 678103 w 2259887"/>
                    <a:gd name="connsiteY3" fmla="*/ 605027 h 1582212"/>
                    <a:gd name="connsiteX4" fmla="*/ 1580404 w 2259887"/>
                    <a:gd name="connsiteY4" fmla="*/ 605027 h 1582212"/>
                    <a:gd name="connsiteX5" fmla="*/ 1580404 w 2259887"/>
                    <a:gd name="connsiteY5" fmla="*/ 0 h 1582212"/>
                    <a:gd name="connsiteX6" fmla="*/ 2257129 w 2259887"/>
                    <a:gd name="connsiteY6" fmla="*/ 0 h 1582212"/>
                    <a:gd name="connsiteX7" fmla="*/ 2257129 w 2259887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36719 w 1918503"/>
                    <a:gd name="connsiteY2" fmla="*/ 0 h 1582212"/>
                    <a:gd name="connsiteX3" fmla="*/ 336719 w 1918503"/>
                    <a:gd name="connsiteY3" fmla="*/ 605027 h 1582212"/>
                    <a:gd name="connsiteX4" fmla="*/ 1239020 w 1918503"/>
                    <a:gd name="connsiteY4" fmla="*/ 605027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36719 w 1918503"/>
                    <a:gd name="connsiteY2" fmla="*/ 0 h 1582212"/>
                    <a:gd name="connsiteX3" fmla="*/ 364475 w 1918503"/>
                    <a:gd name="connsiteY3" fmla="*/ 495833 h 1582212"/>
                    <a:gd name="connsiteX4" fmla="*/ 1239020 w 1918503"/>
                    <a:gd name="connsiteY4" fmla="*/ 605027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1239020 w 1918503"/>
                    <a:gd name="connsiteY4" fmla="*/ 605027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1226829 w 1918503"/>
                    <a:gd name="connsiteY4" fmla="*/ 495833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954507 w 1918503"/>
                    <a:gd name="connsiteY4" fmla="*/ 495833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954507 w 1918503"/>
                    <a:gd name="connsiteY4" fmla="*/ 495833 h 1582212"/>
                    <a:gd name="connsiteX5" fmla="*/ 954507 w 1918503"/>
                    <a:gd name="connsiteY5" fmla="*/ 2024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5745"/>
                    <a:gd name="connsiteY0" fmla="*/ 1580188 h 1580188"/>
                    <a:gd name="connsiteX1" fmla="*/ 1379 w 1915745"/>
                    <a:gd name="connsiteY1" fmla="*/ 0 h 1580188"/>
                    <a:gd name="connsiteX2" fmla="*/ 364475 w 1915745"/>
                    <a:gd name="connsiteY2" fmla="*/ 0 h 1580188"/>
                    <a:gd name="connsiteX3" fmla="*/ 364475 w 1915745"/>
                    <a:gd name="connsiteY3" fmla="*/ 493809 h 1580188"/>
                    <a:gd name="connsiteX4" fmla="*/ 954507 w 1915745"/>
                    <a:gd name="connsiteY4" fmla="*/ 493809 h 1580188"/>
                    <a:gd name="connsiteX5" fmla="*/ 954507 w 1915745"/>
                    <a:gd name="connsiteY5" fmla="*/ 0 h 1580188"/>
                    <a:gd name="connsiteX6" fmla="*/ 1272216 w 1915745"/>
                    <a:gd name="connsiteY6" fmla="*/ 0 h 1580188"/>
                    <a:gd name="connsiteX7" fmla="*/ 1915745 w 1915745"/>
                    <a:gd name="connsiteY7" fmla="*/ 1450041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592571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592571 h 1580188"/>
                    <a:gd name="connsiteX4" fmla="*/ 954507 w 1274974"/>
                    <a:gd name="connsiteY4" fmla="*/ 592571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641951 h 1580188"/>
                    <a:gd name="connsiteX4" fmla="*/ 954507 w 1274974"/>
                    <a:gd name="connsiteY4" fmla="*/ 592571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641951 h 1580188"/>
                    <a:gd name="connsiteX4" fmla="*/ 954507 w 1274974"/>
                    <a:gd name="connsiteY4" fmla="*/ 641951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74974" h="1580188">
                      <a:moveTo>
                        <a:pt x="1379" y="1580188"/>
                      </a:moveTo>
                      <a:cubicBezTo>
                        <a:pt x="2758" y="1094715"/>
                        <a:pt x="0" y="485473"/>
                        <a:pt x="1379" y="0"/>
                      </a:cubicBezTo>
                      <a:lnTo>
                        <a:pt x="364475" y="0"/>
                      </a:lnTo>
                      <a:cubicBezTo>
                        <a:pt x="365854" y="208257"/>
                        <a:pt x="363096" y="433694"/>
                        <a:pt x="364475" y="641951"/>
                      </a:cubicBezTo>
                      <a:lnTo>
                        <a:pt x="954507" y="641951"/>
                      </a:lnTo>
                      <a:cubicBezTo>
                        <a:pt x="954483" y="431861"/>
                        <a:pt x="954531" y="210090"/>
                        <a:pt x="954507" y="0"/>
                      </a:cubicBezTo>
                      <a:lnTo>
                        <a:pt x="1272216" y="0"/>
                      </a:lnTo>
                      <a:cubicBezTo>
                        <a:pt x="1274974" y="488232"/>
                        <a:pt x="1269458" y="1091956"/>
                        <a:pt x="1272216" y="1580188"/>
                      </a:cubicBezTo>
                    </a:path>
                  </a:pathLst>
                </a:custGeom>
                <a:ln w="38100">
                  <a:solidFill>
                    <a:srgbClr val="8942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56" name="Obdélník 55"/>
              <p:cNvSpPr/>
              <p:nvPr/>
            </p:nvSpPr>
            <p:spPr>
              <a:xfrm rot="5400000">
                <a:off x="4912162" y="2845085"/>
                <a:ext cx="87797" cy="280822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57" name="Obdélník 56"/>
              <p:cNvSpPr/>
              <p:nvPr/>
            </p:nvSpPr>
            <p:spPr>
              <a:xfrm rot="5400000">
                <a:off x="4945280" y="3121269"/>
                <a:ext cx="249981" cy="25936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grpSp>
            <p:nvGrpSpPr>
              <p:cNvPr id="9" name="Skupina 14"/>
              <p:cNvGrpSpPr/>
              <p:nvPr/>
            </p:nvGrpSpPr>
            <p:grpSpPr>
              <a:xfrm rot="5400000">
                <a:off x="3537710" y="4302922"/>
                <a:ext cx="246067" cy="238336"/>
                <a:chOff x="6502446" y="2658217"/>
                <a:chExt cx="315604" cy="311690"/>
              </a:xfrm>
            </p:grpSpPr>
            <p:sp>
              <p:nvSpPr>
                <p:cNvPr id="61" name="Obdélník 60"/>
                <p:cNvSpPr/>
                <p:nvPr/>
              </p:nvSpPr>
              <p:spPr>
                <a:xfrm>
                  <a:off x="6502446" y="2658217"/>
                  <a:ext cx="315604" cy="31169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2" name="Obdélník 61"/>
                <p:cNvSpPr/>
                <p:nvPr/>
              </p:nvSpPr>
              <p:spPr>
                <a:xfrm>
                  <a:off x="6555273" y="2718021"/>
                  <a:ext cx="183761" cy="1762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59" name="Obdélník 58"/>
              <p:cNvSpPr/>
              <p:nvPr/>
            </p:nvSpPr>
            <p:spPr>
              <a:xfrm rot="5400000">
                <a:off x="4915195" y="3186127"/>
                <a:ext cx="87797" cy="280822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0" name="Obdélník 59"/>
              <p:cNvSpPr/>
              <p:nvPr/>
            </p:nvSpPr>
            <p:spPr>
              <a:xfrm>
                <a:off x="3427401" y="4204321"/>
                <a:ext cx="115100" cy="4348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7" name="TextovéPole 6"/>
            <p:cNvSpPr txBox="1"/>
            <p:nvPr/>
          </p:nvSpPr>
          <p:spPr>
            <a:xfrm>
              <a:off x="4339406" y="2356329"/>
              <a:ext cx="16271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dirty="0"/>
                <a:t>skutečné zasklení</a:t>
              </a:r>
            </a:p>
          </p:txBody>
        </p:sp>
      </p:grpSp>
      <p:grpSp>
        <p:nvGrpSpPr>
          <p:cNvPr id="4" name="Skupina 3">
            <a:extLst>
              <a:ext uri="{FF2B5EF4-FFF2-40B4-BE49-F238E27FC236}">
                <a16:creationId xmlns:a16="http://schemas.microsoft.com/office/drawing/2014/main" id="{62161932-6E1E-4D14-88E2-CA455728C1B6}"/>
              </a:ext>
            </a:extLst>
          </p:cNvPr>
          <p:cNvGrpSpPr/>
          <p:nvPr/>
        </p:nvGrpSpPr>
        <p:grpSpPr>
          <a:xfrm>
            <a:off x="6377988" y="2872756"/>
            <a:ext cx="5308242" cy="1843015"/>
            <a:chOff x="6553687" y="1729760"/>
            <a:chExt cx="5308242" cy="1843015"/>
          </a:xfrm>
        </p:grpSpPr>
        <p:sp>
          <p:nvSpPr>
            <p:cNvPr id="42" name="TextovéPole 41"/>
            <p:cNvSpPr txBox="1"/>
            <p:nvPr/>
          </p:nvSpPr>
          <p:spPr>
            <a:xfrm>
              <a:off x="6553687" y="1878121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 i="1" dirty="0"/>
                <a:t>min. 5 mm</a:t>
              </a:r>
              <a:endParaRPr lang="cs-CZ" sz="1200" b="1" i="1" baseline="-25000" dirty="0"/>
            </a:p>
          </p:txBody>
        </p:sp>
        <p:sp>
          <p:nvSpPr>
            <p:cNvPr id="43" name="TextovéPole 42"/>
            <p:cNvSpPr txBox="1"/>
            <p:nvPr/>
          </p:nvSpPr>
          <p:spPr>
            <a:xfrm>
              <a:off x="7427778" y="1729760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 i="1" dirty="0"/>
                <a:t>max. 15 mm</a:t>
              </a:r>
              <a:endParaRPr lang="cs-CZ" sz="1200" b="1" i="1" baseline="-25000" dirty="0"/>
            </a:p>
          </p:txBody>
        </p:sp>
        <p:grpSp>
          <p:nvGrpSpPr>
            <p:cNvPr id="84" name="Skupina 83"/>
            <p:cNvGrpSpPr/>
            <p:nvPr/>
          </p:nvGrpSpPr>
          <p:grpSpPr>
            <a:xfrm>
              <a:off x="6658826" y="3284743"/>
              <a:ext cx="3708412" cy="288032"/>
              <a:chOff x="3572354" y="4151529"/>
              <a:chExt cx="3708412" cy="288032"/>
            </a:xfrm>
          </p:grpSpPr>
          <p:cxnSp>
            <p:nvCxnSpPr>
              <p:cNvPr id="91" name="Přímá spojovací čára 90"/>
              <p:cNvCxnSpPr/>
              <p:nvPr/>
            </p:nvCxnSpPr>
            <p:spPr>
              <a:xfrm flipV="1">
                <a:off x="3572354" y="4151529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Přímá spojovací čára 91"/>
              <p:cNvCxnSpPr/>
              <p:nvPr/>
            </p:nvCxnSpPr>
            <p:spPr>
              <a:xfrm flipV="1">
                <a:off x="4760486" y="4151529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Přímá spojovací čára 92"/>
              <p:cNvCxnSpPr/>
              <p:nvPr/>
            </p:nvCxnSpPr>
            <p:spPr>
              <a:xfrm flipV="1">
                <a:off x="7280766" y="4151529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Skupina 84"/>
            <p:cNvGrpSpPr/>
            <p:nvPr/>
          </p:nvGrpSpPr>
          <p:grpSpPr>
            <a:xfrm>
              <a:off x="6658826" y="3500767"/>
              <a:ext cx="3708412" cy="0"/>
              <a:chOff x="3572354" y="4367553"/>
              <a:chExt cx="3708412" cy="0"/>
            </a:xfrm>
          </p:grpSpPr>
          <p:cxnSp>
            <p:nvCxnSpPr>
              <p:cNvPr id="94" name="Přímá spojovací čára 93"/>
              <p:cNvCxnSpPr/>
              <p:nvPr/>
            </p:nvCxnSpPr>
            <p:spPr>
              <a:xfrm>
                <a:off x="3572354" y="4367553"/>
                <a:ext cx="1188132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Přímá spojovací čára 94"/>
              <p:cNvCxnSpPr/>
              <p:nvPr/>
            </p:nvCxnSpPr>
            <p:spPr>
              <a:xfrm>
                <a:off x="4760486" y="4367553"/>
                <a:ext cx="252028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Skupina 82"/>
            <p:cNvGrpSpPr/>
            <p:nvPr/>
          </p:nvGrpSpPr>
          <p:grpSpPr>
            <a:xfrm>
              <a:off x="7306898" y="1950470"/>
              <a:ext cx="504056" cy="288032"/>
              <a:chOff x="4220426" y="2817256"/>
              <a:chExt cx="504056" cy="288032"/>
            </a:xfrm>
          </p:grpSpPr>
          <p:cxnSp>
            <p:nvCxnSpPr>
              <p:cNvPr id="88" name="Přímá spojovací čára 87"/>
              <p:cNvCxnSpPr/>
              <p:nvPr/>
            </p:nvCxnSpPr>
            <p:spPr>
              <a:xfrm flipV="1">
                <a:off x="4230534" y="2961272"/>
                <a:ext cx="0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Přímá spojovací čára 88"/>
              <p:cNvCxnSpPr/>
              <p:nvPr/>
            </p:nvCxnSpPr>
            <p:spPr>
              <a:xfrm flipV="1">
                <a:off x="4400446" y="2817256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Přímá spojovací čára 89"/>
              <p:cNvCxnSpPr/>
              <p:nvPr/>
            </p:nvCxnSpPr>
            <p:spPr>
              <a:xfrm flipV="1">
                <a:off x="4724482" y="2817256"/>
                <a:ext cx="0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Přímá spojovací čára 95"/>
              <p:cNvCxnSpPr/>
              <p:nvPr/>
            </p:nvCxnSpPr>
            <p:spPr>
              <a:xfrm>
                <a:off x="4220426" y="2999025"/>
                <a:ext cx="18002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Přímá spojovací čára 96"/>
              <p:cNvCxnSpPr/>
              <p:nvPr/>
            </p:nvCxnSpPr>
            <p:spPr>
              <a:xfrm>
                <a:off x="4400446" y="2891013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ovéPole 97"/>
            <p:cNvSpPr txBox="1"/>
            <p:nvPr/>
          </p:nvSpPr>
          <p:spPr>
            <a:xfrm>
              <a:off x="6998771" y="3211290"/>
              <a:ext cx="3174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 err="1"/>
                <a:t>b</a:t>
              </a:r>
              <a:r>
                <a:rPr lang="cs-CZ" sz="1400" b="1" i="1" baseline="-25000" dirty="0" err="1"/>
                <a:t>f</a:t>
              </a:r>
              <a:endParaRPr lang="cs-CZ" sz="1400" b="1" i="1" baseline="-25000" dirty="0"/>
            </a:p>
          </p:txBody>
        </p:sp>
        <p:sp>
          <p:nvSpPr>
            <p:cNvPr id="99" name="TextovéPole 98"/>
            <p:cNvSpPr txBox="1"/>
            <p:nvPr/>
          </p:nvSpPr>
          <p:spPr>
            <a:xfrm>
              <a:off x="8423022" y="3193710"/>
              <a:ext cx="1111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i="1" dirty="0" err="1"/>
                <a:t>b</a:t>
              </a:r>
              <a:r>
                <a:rPr lang="cs-CZ" sz="1400" b="1" i="1" baseline="-25000" dirty="0" err="1"/>
                <a:t>g</a:t>
              </a:r>
              <a:r>
                <a:rPr lang="cs-CZ" sz="1400" dirty="0"/>
                <a:t> ≥ 190 mm</a:t>
              </a:r>
              <a:endParaRPr lang="cs-CZ" sz="1400" b="1" i="1" baseline="-25000" dirty="0"/>
            </a:p>
          </p:txBody>
        </p:sp>
        <p:grpSp>
          <p:nvGrpSpPr>
            <p:cNvPr id="82" name="Skupina 81"/>
            <p:cNvGrpSpPr/>
            <p:nvPr/>
          </p:nvGrpSpPr>
          <p:grpSpPr>
            <a:xfrm>
              <a:off x="6641039" y="2286951"/>
              <a:ext cx="3692898" cy="959015"/>
              <a:chOff x="3554567" y="3153736"/>
              <a:chExt cx="3692898" cy="959015"/>
            </a:xfrm>
          </p:grpSpPr>
          <p:grpSp>
            <p:nvGrpSpPr>
              <p:cNvPr id="101" name="Skupina 8"/>
              <p:cNvGrpSpPr/>
              <p:nvPr/>
            </p:nvGrpSpPr>
            <p:grpSpPr>
              <a:xfrm rot="5400000">
                <a:off x="3660897" y="3047406"/>
                <a:ext cx="959015" cy="1171675"/>
                <a:chOff x="6126878" y="2499522"/>
                <a:chExt cx="1087809" cy="1493196"/>
              </a:xfrm>
            </p:grpSpPr>
            <p:sp>
              <p:nvSpPr>
                <p:cNvPr id="109" name="Obdélník 108"/>
                <p:cNvSpPr/>
                <p:nvPr/>
              </p:nvSpPr>
              <p:spPr>
                <a:xfrm>
                  <a:off x="6128055" y="2502754"/>
                  <a:ext cx="1084279" cy="1489964"/>
                </a:xfrm>
                <a:prstGeom prst="rect">
                  <a:avLst/>
                </a:prstGeom>
                <a:solidFill>
                  <a:srgbClr val="BF5D1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10" name="Volný tvar 109"/>
                <p:cNvSpPr/>
                <p:nvPr/>
              </p:nvSpPr>
              <p:spPr>
                <a:xfrm>
                  <a:off x="6126878" y="2499522"/>
                  <a:ext cx="1087809" cy="1493196"/>
                </a:xfrm>
                <a:custGeom>
                  <a:avLst/>
                  <a:gdLst>
                    <a:gd name="connsiteX0" fmla="*/ 0 w 2465984"/>
                    <a:gd name="connsiteY0" fmla="*/ 1464695 h 1468833"/>
                    <a:gd name="connsiteX1" fmla="*/ 4138 w 2465984"/>
                    <a:gd name="connsiteY1" fmla="*/ 8275 h 1468833"/>
                    <a:gd name="connsiteX2" fmla="*/ 674422 w 2465984"/>
                    <a:gd name="connsiteY2" fmla="*/ 8275 h 1468833"/>
                    <a:gd name="connsiteX3" fmla="*/ 678560 w 2465984"/>
                    <a:gd name="connsiteY3" fmla="*/ 633047 h 1468833"/>
                    <a:gd name="connsiteX4" fmla="*/ 1584684 w 2465984"/>
                    <a:gd name="connsiteY4" fmla="*/ 633047 h 1468833"/>
                    <a:gd name="connsiteX5" fmla="*/ 1584684 w 2465984"/>
                    <a:gd name="connsiteY5" fmla="*/ 0 h 1468833"/>
                    <a:gd name="connsiteX6" fmla="*/ 2457709 w 2465984"/>
                    <a:gd name="connsiteY6" fmla="*/ 4138 h 1468833"/>
                    <a:gd name="connsiteX7" fmla="*/ 2465984 w 2465984"/>
                    <a:gd name="connsiteY7" fmla="*/ 1468833 h 1468833"/>
                    <a:gd name="connsiteX0" fmla="*/ 798 w 2466782"/>
                    <a:gd name="connsiteY0" fmla="*/ 1464695 h 1468833"/>
                    <a:gd name="connsiteX1" fmla="*/ 1379 w 2466782"/>
                    <a:gd name="connsiteY1" fmla="*/ 18202 h 1468833"/>
                    <a:gd name="connsiteX2" fmla="*/ 675220 w 2466782"/>
                    <a:gd name="connsiteY2" fmla="*/ 8275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75220 w 2466782"/>
                    <a:gd name="connsiteY2" fmla="*/ 8275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49451 w 2466782"/>
                    <a:gd name="connsiteY2" fmla="*/ 18202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85455 w 2466782"/>
                    <a:gd name="connsiteY2" fmla="*/ 18202 h 1468833"/>
                    <a:gd name="connsiteX3" fmla="*/ 679358 w 2466782"/>
                    <a:gd name="connsiteY3" fmla="*/ 633047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85455 w 2466782"/>
                    <a:gd name="connsiteY2" fmla="*/ 18202 h 1468833"/>
                    <a:gd name="connsiteX3" fmla="*/ 685455 w 2466782"/>
                    <a:gd name="connsiteY3" fmla="*/ 630270 h 1468833"/>
                    <a:gd name="connsiteX4" fmla="*/ 1585482 w 2466782"/>
                    <a:gd name="connsiteY4" fmla="*/ 633047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8362 h 1468833"/>
                    <a:gd name="connsiteX1" fmla="*/ 1379 w 2466782"/>
                    <a:gd name="connsiteY1" fmla="*/ 18202 h 1468833"/>
                    <a:gd name="connsiteX2" fmla="*/ 685455 w 2466782"/>
                    <a:gd name="connsiteY2" fmla="*/ 18202 h 1468833"/>
                    <a:gd name="connsiteX3" fmla="*/ 685455 w 2466782"/>
                    <a:gd name="connsiteY3" fmla="*/ 630270 h 1468833"/>
                    <a:gd name="connsiteX4" fmla="*/ 1585555 w 2466782"/>
                    <a:gd name="connsiteY4" fmla="*/ 630270 h 1468833"/>
                    <a:gd name="connsiteX5" fmla="*/ 1585482 w 2466782"/>
                    <a:gd name="connsiteY5" fmla="*/ 0 h 1468833"/>
                    <a:gd name="connsiteX6" fmla="*/ 2458507 w 2466782"/>
                    <a:gd name="connsiteY6" fmla="*/ 4138 h 1468833"/>
                    <a:gd name="connsiteX7" fmla="*/ 2466782 w 2466782"/>
                    <a:gd name="connsiteY7" fmla="*/ 1468833 h 1468833"/>
                    <a:gd name="connsiteX0" fmla="*/ 1379 w 2466782"/>
                    <a:gd name="connsiteY0" fmla="*/ 1454224 h 1464695"/>
                    <a:gd name="connsiteX1" fmla="*/ 1379 w 2466782"/>
                    <a:gd name="connsiteY1" fmla="*/ 14064 h 1464695"/>
                    <a:gd name="connsiteX2" fmla="*/ 685455 w 2466782"/>
                    <a:gd name="connsiteY2" fmla="*/ 14064 h 1464695"/>
                    <a:gd name="connsiteX3" fmla="*/ 685455 w 2466782"/>
                    <a:gd name="connsiteY3" fmla="*/ 626132 h 1464695"/>
                    <a:gd name="connsiteX4" fmla="*/ 1585555 w 2466782"/>
                    <a:gd name="connsiteY4" fmla="*/ 626132 h 1464695"/>
                    <a:gd name="connsiteX5" fmla="*/ 1585555 w 2466782"/>
                    <a:gd name="connsiteY5" fmla="*/ 14064 h 1464695"/>
                    <a:gd name="connsiteX6" fmla="*/ 2458507 w 2466782"/>
                    <a:gd name="connsiteY6" fmla="*/ 0 h 1464695"/>
                    <a:gd name="connsiteX7" fmla="*/ 2466782 w 2466782"/>
                    <a:gd name="connsiteY7" fmla="*/ 1464695 h 1464695"/>
                    <a:gd name="connsiteX0" fmla="*/ 1379 w 2466782"/>
                    <a:gd name="connsiteY0" fmla="*/ 1440160 h 1450631"/>
                    <a:gd name="connsiteX1" fmla="*/ 1379 w 2466782"/>
                    <a:gd name="connsiteY1" fmla="*/ 0 h 1450631"/>
                    <a:gd name="connsiteX2" fmla="*/ 685455 w 2466782"/>
                    <a:gd name="connsiteY2" fmla="*/ 0 h 1450631"/>
                    <a:gd name="connsiteX3" fmla="*/ 685455 w 2466782"/>
                    <a:gd name="connsiteY3" fmla="*/ 612068 h 1450631"/>
                    <a:gd name="connsiteX4" fmla="*/ 1585555 w 2466782"/>
                    <a:gd name="connsiteY4" fmla="*/ 612068 h 1450631"/>
                    <a:gd name="connsiteX5" fmla="*/ 1585555 w 2466782"/>
                    <a:gd name="connsiteY5" fmla="*/ 0 h 1450631"/>
                    <a:gd name="connsiteX6" fmla="*/ 2449651 w 2466782"/>
                    <a:gd name="connsiteY6" fmla="*/ 0 h 1450631"/>
                    <a:gd name="connsiteX7" fmla="*/ 2466782 w 2466782"/>
                    <a:gd name="connsiteY7" fmla="*/ 1450631 h 1450631"/>
                    <a:gd name="connsiteX0" fmla="*/ 1379 w 2452409"/>
                    <a:gd name="connsiteY0" fmla="*/ 1440160 h 1440160"/>
                    <a:gd name="connsiteX1" fmla="*/ 1379 w 2452409"/>
                    <a:gd name="connsiteY1" fmla="*/ 0 h 1440160"/>
                    <a:gd name="connsiteX2" fmla="*/ 685455 w 2452409"/>
                    <a:gd name="connsiteY2" fmla="*/ 0 h 1440160"/>
                    <a:gd name="connsiteX3" fmla="*/ 685455 w 2452409"/>
                    <a:gd name="connsiteY3" fmla="*/ 612068 h 1440160"/>
                    <a:gd name="connsiteX4" fmla="*/ 1585555 w 2452409"/>
                    <a:gd name="connsiteY4" fmla="*/ 612068 h 1440160"/>
                    <a:gd name="connsiteX5" fmla="*/ 1585555 w 2452409"/>
                    <a:gd name="connsiteY5" fmla="*/ 0 h 1440160"/>
                    <a:gd name="connsiteX6" fmla="*/ 2449651 w 2452409"/>
                    <a:gd name="connsiteY6" fmla="*/ 0 h 1440160"/>
                    <a:gd name="connsiteX7" fmla="*/ 2449651 w 2452409"/>
                    <a:gd name="connsiteY7" fmla="*/ 1440160 h 1440160"/>
                    <a:gd name="connsiteX0" fmla="*/ 1379 w 2449651"/>
                    <a:gd name="connsiteY0" fmla="*/ 1450295 h 1450295"/>
                    <a:gd name="connsiteX1" fmla="*/ 1379 w 2449651"/>
                    <a:gd name="connsiteY1" fmla="*/ 10135 h 1450295"/>
                    <a:gd name="connsiteX2" fmla="*/ 685455 w 2449651"/>
                    <a:gd name="connsiteY2" fmla="*/ 10135 h 1450295"/>
                    <a:gd name="connsiteX3" fmla="*/ 685455 w 2449651"/>
                    <a:gd name="connsiteY3" fmla="*/ 622203 h 1450295"/>
                    <a:gd name="connsiteX4" fmla="*/ 1585555 w 2449651"/>
                    <a:gd name="connsiteY4" fmla="*/ 622203 h 1450295"/>
                    <a:gd name="connsiteX5" fmla="*/ 1585555 w 2449651"/>
                    <a:gd name="connsiteY5" fmla="*/ 10135 h 1450295"/>
                    <a:gd name="connsiteX6" fmla="*/ 2316430 w 2449651"/>
                    <a:gd name="connsiteY6" fmla="*/ 0 h 1450295"/>
                    <a:gd name="connsiteX7" fmla="*/ 2449651 w 2449651"/>
                    <a:gd name="connsiteY7" fmla="*/ 1450295 h 1450295"/>
                    <a:gd name="connsiteX0" fmla="*/ 1379 w 2449651"/>
                    <a:gd name="connsiteY0" fmla="*/ 1450295 h 1450295"/>
                    <a:gd name="connsiteX1" fmla="*/ 1379 w 2449651"/>
                    <a:gd name="connsiteY1" fmla="*/ 10135 h 1450295"/>
                    <a:gd name="connsiteX2" fmla="*/ 685455 w 2449651"/>
                    <a:gd name="connsiteY2" fmla="*/ 10135 h 1450295"/>
                    <a:gd name="connsiteX3" fmla="*/ 685455 w 2449651"/>
                    <a:gd name="connsiteY3" fmla="*/ 622203 h 1450295"/>
                    <a:gd name="connsiteX4" fmla="*/ 1585555 w 2449651"/>
                    <a:gd name="connsiteY4" fmla="*/ 622203 h 1450295"/>
                    <a:gd name="connsiteX5" fmla="*/ 1594590 w 2449651"/>
                    <a:gd name="connsiteY5" fmla="*/ 0 h 1450295"/>
                    <a:gd name="connsiteX6" fmla="*/ 2316430 w 2449651"/>
                    <a:gd name="connsiteY6" fmla="*/ 0 h 1450295"/>
                    <a:gd name="connsiteX7" fmla="*/ 2449651 w 2449651"/>
                    <a:gd name="connsiteY7" fmla="*/ 1450295 h 145029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85555 w 2319188"/>
                    <a:gd name="connsiteY4" fmla="*/ 622203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85555 w 2319188"/>
                    <a:gd name="connsiteY4" fmla="*/ 622203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85555 w 2319188"/>
                    <a:gd name="connsiteY4" fmla="*/ 622203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85455 w 2319188"/>
                    <a:gd name="connsiteY3" fmla="*/ 622203 h 1452065"/>
                    <a:gd name="connsiteX4" fmla="*/ 1594590 w 2319188"/>
                    <a:gd name="connsiteY4" fmla="*/ 605027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85455 w 2319188"/>
                    <a:gd name="connsiteY2" fmla="*/ 10135 h 1452065"/>
                    <a:gd name="connsiteX3" fmla="*/ 692289 w 2319188"/>
                    <a:gd name="connsiteY3" fmla="*/ 605027 h 1452065"/>
                    <a:gd name="connsiteX4" fmla="*/ 1594590 w 2319188"/>
                    <a:gd name="connsiteY4" fmla="*/ 605027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1379 w 2319188"/>
                    <a:gd name="connsiteY0" fmla="*/ 1450295 h 1452065"/>
                    <a:gd name="connsiteX1" fmla="*/ 1379 w 2319188"/>
                    <a:gd name="connsiteY1" fmla="*/ 10135 h 1452065"/>
                    <a:gd name="connsiteX2" fmla="*/ 692289 w 2319188"/>
                    <a:gd name="connsiteY2" fmla="*/ 0 h 1452065"/>
                    <a:gd name="connsiteX3" fmla="*/ 692289 w 2319188"/>
                    <a:gd name="connsiteY3" fmla="*/ 605027 h 1452065"/>
                    <a:gd name="connsiteX4" fmla="*/ 1594590 w 2319188"/>
                    <a:gd name="connsiteY4" fmla="*/ 605027 h 1452065"/>
                    <a:gd name="connsiteX5" fmla="*/ 1594590 w 2319188"/>
                    <a:gd name="connsiteY5" fmla="*/ 0 h 1452065"/>
                    <a:gd name="connsiteX6" fmla="*/ 2316430 w 2319188"/>
                    <a:gd name="connsiteY6" fmla="*/ 0 h 1452065"/>
                    <a:gd name="connsiteX7" fmla="*/ 2316430 w 2319188"/>
                    <a:gd name="connsiteY7" fmla="*/ 1452065 h 1452065"/>
                    <a:gd name="connsiteX0" fmla="*/ 32309 w 2350118"/>
                    <a:gd name="connsiteY0" fmla="*/ 1450295 h 1452065"/>
                    <a:gd name="connsiteX1" fmla="*/ 1379 w 2350118"/>
                    <a:gd name="connsiteY1" fmla="*/ 0 h 1452065"/>
                    <a:gd name="connsiteX2" fmla="*/ 723219 w 2350118"/>
                    <a:gd name="connsiteY2" fmla="*/ 0 h 1452065"/>
                    <a:gd name="connsiteX3" fmla="*/ 723219 w 2350118"/>
                    <a:gd name="connsiteY3" fmla="*/ 605027 h 1452065"/>
                    <a:gd name="connsiteX4" fmla="*/ 1625520 w 2350118"/>
                    <a:gd name="connsiteY4" fmla="*/ 605027 h 1452065"/>
                    <a:gd name="connsiteX5" fmla="*/ 1625520 w 2350118"/>
                    <a:gd name="connsiteY5" fmla="*/ 0 h 1452065"/>
                    <a:gd name="connsiteX6" fmla="*/ 2347360 w 2350118"/>
                    <a:gd name="connsiteY6" fmla="*/ 0 h 1452065"/>
                    <a:gd name="connsiteX7" fmla="*/ 2347360 w 2350118"/>
                    <a:gd name="connsiteY7" fmla="*/ 1452065 h 1452065"/>
                    <a:gd name="connsiteX0" fmla="*/ 0 w 2317809"/>
                    <a:gd name="connsiteY0" fmla="*/ 1450295 h 1452065"/>
                    <a:gd name="connsiteX1" fmla="*/ 14186 w 2317809"/>
                    <a:gd name="connsiteY1" fmla="*/ 0 h 1452065"/>
                    <a:gd name="connsiteX2" fmla="*/ 690910 w 2317809"/>
                    <a:gd name="connsiteY2" fmla="*/ 0 h 1452065"/>
                    <a:gd name="connsiteX3" fmla="*/ 690910 w 2317809"/>
                    <a:gd name="connsiteY3" fmla="*/ 605027 h 1452065"/>
                    <a:gd name="connsiteX4" fmla="*/ 1593211 w 2317809"/>
                    <a:gd name="connsiteY4" fmla="*/ 605027 h 1452065"/>
                    <a:gd name="connsiteX5" fmla="*/ 1593211 w 2317809"/>
                    <a:gd name="connsiteY5" fmla="*/ 0 h 1452065"/>
                    <a:gd name="connsiteX6" fmla="*/ 2315051 w 2317809"/>
                    <a:gd name="connsiteY6" fmla="*/ 0 h 1452065"/>
                    <a:gd name="connsiteX7" fmla="*/ 2315051 w 2317809"/>
                    <a:gd name="connsiteY7" fmla="*/ 1452065 h 1452065"/>
                    <a:gd name="connsiteX0" fmla="*/ 1379 w 2305002"/>
                    <a:gd name="connsiteY0" fmla="*/ 1452065 h 1452065"/>
                    <a:gd name="connsiteX1" fmla="*/ 1379 w 2305002"/>
                    <a:gd name="connsiteY1" fmla="*/ 0 h 1452065"/>
                    <a:gd name="connsiteX2" fmla="*/ 678103 w 2305002"/>
                    <a:gd name="connsiteY2" fmla="*/ 0 h 1452065"/>
                    <a:gd name="connsiteX3" fmla="*/ 678103 w 2305002"/>
                    <a:gd name="connsiteY3" fmla="*/ 605027 h 1452065"/>
                    <a:gd name="connsiteX4" fmla="*/ 1580404 w 2305002"/>
                    <a:gd name="connsiteY4" fmla="*/ 605027 h 1452065"/>
                    <a:gd name="connsiteX5" fmla="*/ 1580404 w 2305002"/>
                    <a:gd name="connsiteY5" fmla="*/ 0 h 1452065"/>
                    <a:gd name="connsiteX6" fmla="*/ 2302244 w 2305002"/>
                    <a:gd name="connsiteY6" fmla="*/ 0 h 1452065"/>
                    <a:gd name="connsiteX7" fmla="*/ 2302244 w 2305002"/>
                    <a:gd name="connsiteY7" fmla="*/ 1452065 h 1452065"/>
                    <a:gd name="connsiteX0" fmla="*/ 1379 w 2302244"/>
                    <a:gd name="connsiteY0" fmla="*/ 1452065 h 1452065"/>
                    <a:gd name="connsiteX1" fmla="*/ 1379 w 2302244"/>
                    <a:gd name="connsiteY1" fmla="*/ 0 h 1452065"/>
                    <a:gd name="connsiteX2" fmla="*/ 678103 w 2302244"/>
                    <a:gd name="connsiteY2" fmla="*/ 0 h 1452065"/>
                    <a:gd name="connsiteX3" fmla="*/ 678103 w 2302244"/>
                    <a:gd name="connsiteY3" fmla="*/ 605027 h 1452065"/>
                    <a:gd name="connsiteX4" fmla="*/ 1580404 w 2302244"/>
                    <a:gd name="connsiteY4" fmla="*/ 605027 h 1452065"/>
                    <a:gd name="connsiteX5" fmla="*/ 1580404 w 2302244"/>
                    <a:gd name="connsiteY5" fmla="*/ 0 h 1452065"/>
                    <a:gd name="connsiteX6" fmla="*/ 2257129 w 2302244"/>
                    <a:gd name="connsiteY6" fmla="*/ 0 h 1452065"/>
                    <a:gd name="connsiteX7" fmla="*/ 2302244 w 2302244"/>
                    <a:gd name="connsiteY7" fmla="*/ 1452065 h 1452065"/>
                    <a:gd name="connsiteX0" fmla="*/ 1379 w 2259887"/>
                    <a:gd name="connsiteY0" fmla="*/ 1452065 h 1452065"/>
                    <a:gd name="connsiteX1" fmla="*/ 1379 w 2259887"/>
                    <a:gd name="connsiteY1" fmla="*/ 0 h 1452065"/>
                    <a:gd name="connsiteX2" fmla="*/ 678103 w 2259887"/>
                    <a:gd name="connsiteY2" fmla="*/ 0 h 1452065"/>
                    <a:gd name="connsiteX3" fmla="*/ 678103 w 2259887"/>
                    <a:gd name="connsiteY3" fmla="*/ 605027 h 1452065"/>
                    <a:gd name="connsiteX4" fmla="*/ 1580404 w 2259887"/>
                    <a:gd name="connsiteY4" fmla="*/ 605027 h 1452065"/>
                    <a:gd name="connsiteX5" fmla="*/ 1580404 w 2259887"/>
                    <a:gd name="connsiteY5" fmla="*/ 0 h 1452065"/>
                    <a:gd name="connsiteX6" fmla="*/ 2257129 w 2259887"/>
                    <a:gd name="connsiteY6" fmla="*/ 0 h 1452065"/>
                    <a:gd name="connsiteX7" fmla="*/ 2257129 w 2259887"/>
                    <a:gd name="connsiteY7" fmla="*/ 1452065 h 1452065"/>
                    <a:gd name="connsiteX0" fmla="*/ 342763 w 2259887"/>
                    <a:gd name="connsiteY0" fmla="*/ 1582212 h 1582212"/>
                    <a:gd name="connsiteX1" fmla="*/ 1379 w 2259887"/>
                    <a:gd name="connsiteY1" fmla="*/ 0 h 1582212"/>
                    <a:gd name="connsiteX2" fmla="*/ 678103 w 2259887"/>
                    <a:gd name="connsiteY2" fmla="*/ 0 h 1582212"/>
                    <a:gd name="connsiteX3" fmla="*/ 678103 w 2259887"/>
                    <a:gd name="connsiteY3" fmla="*/ 605027 h 1582212"/>
                    <a:gd name="connsiteX4" fmla="*/ 1580404 w 2259887"/>
                    <a:gd name="connsiteY4" fmla="*/ 605027 h 1582212"/>
                    <a:gd name="connsiteX5" fmla="*/ 1580404 w 2259887"/>
                    <a:gd name="connsiteY5" fmla="*/ 0 h 1582212"/>
                    <a:gd name="connsiteX6" fmla="*/ 2257129 w 2259887"/>
                    <a:gd name="connsiteY6" fmla="*/ 0 h 1582212"/>
                    <a:gd name="connsiteX7" fmla="*/ 2257129 w 2259887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36719 w 1918503"/>
                    <a:gd name="connsiteY2" fmla="*/ 0 h 1582212"/>
                    <a:gd name="connsiteX3" fmla="*/ 336719 w 1918503"/>
                    <a:gd name="connsiteY3" fmla="*/ 605027 h 1582212"/>
                    <a:gd name="connsiteX4" fmla="*/ 1239020 w 1918503"/>
                    <a:gd name="connsiteY4" fmla="*/ 605027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36719 w 1918503"/>
                    <a:gd name="connsiteY2" fmla="*/ 0 h 1582212"/>
                    <a:gd name="connsiteX3" fmla="*/ 364475 w 1918503"/>
                    <a:gd name="connsiteY3" fmla="*/ 495833 h 1582212"/>
                    <a:gd name="connsiteX4" fmla="*/ 1239020 w 1918503"/>
                    <a:gd name="connsiteY4" fmla="*/ 605027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1239020 w 1918503"/>
                    <a:gd name="connsiteY4" fmla="*/ 605027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1226829 w 1918503"/>
                    <a:gd name="connsiteY4" fmla="*/ 495833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954507 w 1918503"/>
                    <a:gd name="connsiteY4" fmla="*/ 495833 h 1582212"/>
                    <a:gd name="connsiteX5" fmla="*/ 1239020 w 1918503"/>
                    <a:gd name="connsiteY5" fmla="*/ 0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8503"/>
                    <a:gd name="connsiteY0" fmla="*/ 1582212 h 1582212"/>
                    <a:gd name="connsiteX1" fmla="*/ 1379 w 1918503"/>
                    <a:gd name="connsiteY1" fmla="*/ 2024 h 1582212"/>
                    <a:gd name="connsiteX2" fmla="*/ 364475 w 1918503"/>
                    <a:gd name="connsiteY2" fmla="*/ 2024 h 1582212"/>
                    <a:gd name="connsiteX3" fmla="*/ 364475 w 1918503"/>
                    <a:gd name="connsiteY3" fmla="*/ 495833 h 1582212"/>
                    <a:gd name="connsiteX4" fmla="*/ 954507 w 1918503"/>
                    <a:gd name="connsiteY4" fmla="*/ 495833 h 1582212"/>
                    <a:gd name="connsiteX5" fmla="*/ 954507 w 1918503"/>
                    <a:gd name="connsiteY5" fmla="*/ 2024 h 1582212"/>
                    <a:gd name="connsiteX6" fmla="*/ 1915745 w 1918503"/>
                    <a:gd name="connsiteY6" fmla="*/ 0 h 1582212"/>
                    <a:gd name="connsiteX7" fmla="*/ 1915745 w 1918503"/>
                    <a:gd name="connsiteY7" fmla="*/ 1452065 h 1582212"/>
                    <a:gd name="connsiteX0" fmla="*/ 1379 w 1915745"/>
                    <a:gd name="connsiteY0" fmla="*/ 1580188 h 1580188"/>
                    <a:gd name="connsiteX1" fmla="*/ 1379 w 1915745"/>
                    <a:gd name="connsiteY1" fmla="*/ 0 h 1580188"/>
                    <a:gd name="connsiteX2" fmla="*/ 364475 w 1915745"/>
                    <a:gd name="connsiteY2" fmla="*/ 0 h 1580188"/>
                    <a:gd name="connsiteX3" fmla="*/ 364475 w 1915745"/>
                    <a:gd name="connsiteY3" fmla="*/ 493809 h 1580188"/>
                    <a:gd name="connsiteX4" fmla="*/ 954507 w 1915745"/>
                    <a:gd name="connsiteY4" fmla="*/ 493809 h 1580188"/>
                    <a:gd name="connsiteX5" fmla="*/ 954507 w 1915745"/>
                    <a:gd name="connsiteY5" fmla="*/ 0 h 1580188"/>
                    <a:gd name="connsiteX6" fmla="*/ 1272216 w 1915745"/>
                    <a:gd name="connsiteY6" fmla="*/ 0 h 1580188"/>
                    <a:gd name="connsiteX7" fmla="*/ 1915745 w 1915745"/>
                    <a:gd name="connsiteY7" fmla="*/ 1450041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493809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592571 h 1580188"/>
                    <a:gd name="connsiteX4" fmla="*/ 954507 w 1274974"/>
                    <a:gd name="connsiteY4" fmla="*/ 493809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592571 h 1580188"/>
                    <a:gd name="connsiteX4" fmla="*/ 954507 w 1274974"/>
                    <a:gd name="connsiteY4" fmla="*/ 592571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641951 h 1580188"/>
                    <a:gd name="connsiteX4" fmla="*/ 954507 w 1274974"/>
                    <a:gd name="connsiteY4" fmla="*/ 592571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  <a:gd name="connsiteX0" fmla="*/ 1379 w 1274974"/>
                    <a:gd name="connsiteY0" fmla="*/ 1580188 h 1580188"/>
                    <a:gd name="connsiteX1" fmla="*/ 1379 w 1274974"/>
                    <a:gd name="connsiteY1" fmla="*/ 0 h 1580188"/>
                    <a:gd name="connsiteX2" fmla="*/ 364475 w 1274974"/>
                    <a:gd name="connsiteY2" fmla="*/ 0 h 1580188"/>
                    <a:gd name="connsiteX3" fmla="*/ 364475 w 1274974"/>
                    <a:gd name="connsiteY3" fmla="*/ 641951 h 1580188"/>
                    <a:gd name="connsiteX4" fmla="*/ 954507 w 1274974"/>
                    <a:gd name="connsiteY4" fmla="*/ 641951 h 1580188"/>
                    <a:gd name="connsiteX5" fmla="*/ 954507 w 1274974"/>
                    <a:gd name="connsiteY5" fmla="*/ 0 h 1580188"/>
                    <a:gd name="connsiteX6" fmla="*/ 1272216 w 1274974"/>
                    <a:gd name="connsiteY6" fmla="*/ 0 h 1580188"/>
                    <a:gd name="connsiteX7" fmla="*/ 1272216 w 1274974"/>
                    <a:gd name="connsiteY7" fmla="*/ 1580188 h 1580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74974" h="1580188">
                      <a:moveTo>
                        <a:pt x="1379" y="1580188"/>
                      </a:moveTo>
                      <a:cubicBezTo>
                        <a:pt x="2758" y="1094715"/>
                        <a:pt x="0" y="485473"/>
                        <a:pt x="1379" y="0"/>
                      </a:cubicBezTo>
                      <a:lnTo>
                        <a:pt x="364475" y="0"/>
                      </a:lnTo>
                      <a:cubicBezTo>
                        <a:pt x="365854" y="208257"/>
                        <a:pt x="363096" y="433694"/>
                        <a:pt x="364475" y="641951"/>
                      </a:cubicBezTo>
                      <a:lnTo>
                        <a:pt x="954507" y="641951"/>
                      </a:lnTo>
                      <a:cubicBezTo>
                        <a:pt x="954483" y="431861"/>
                        <a:pt x="954531" y="210090"/>
                        <a:pt x="954507" y="0"/>
                      </a:cubicBezTo>
                      <a:lnTo>
                        <a:pt x="1272216" y="0"/>
                      </a:lnTo>
                      <a:cubicBezTo>
                        <a:pt x="1274974" y="488232"/>
                        <a:pt x="1269458" y="1091956"/>
                        <a:pt x="1272216" y="1580188"/>
                      </a:cubicBezTo>
                    </a:path>
                  </a:pathLst>
                </a:custGeom>
                <a:ln w="38100">
                  <a:solidFill>
                    <a:srgbClr val="8942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103" name="Obdélník 102"/>
              <p:cNvSpPr/>
              <p:nvPr/>
            </p:nvSpPr>
            <p:spPr>
              <a:xfrm rot="5400000">
                <a:off x="5609345" y="2221414"/>
                <a:ext cx="401269" cy="287497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06" name="Obdélník 105"/>
              <p:cNvSpPr/>
              <p:nvPr/>
            </p:nvSpPr>
            <p:spPr>
              <a:xfrm>
                <a:off x="4257905" y="3446129"/>
                <a:ext cx="117053" cy="412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87" name="Volný tvar 86"/>
              <p:cNvSpPr/>
              <p:nvPr/>
            </p:nvSpPr>
            <p:spPr>
              <a:xfrm>
                <a:off x="4394249" y="3461676"/>
                <a:ext cx="2848907" cy="375688"/>
              </a:xfrm>
              <a:custGeom>
                <a:avLst/>
                <a:gdLst>
                  <a:gd name="connsiteX0" fmla="*/ 4066478 w 4066478"/>
                  <a:gd name="connsiteY0" fmla="*/ 0 h 724829"/>
                  <a:gd name="connsiteX1" fmla="*/ 0 w 4066478"/>
                  <a:gd name="connsiteY1" fmla="*/ 0 h 724829"/>
                  <a:gd name="connsiteX2" fmla="*/ 0 w 4066478"/>
                  <a:gd name="connsiteY2" fmla="*/ 724829 h 724829"/>
                  <a:gd name="connsiteX3" fmla="*/ 4066478 w 4066478"/>
                  <a:gd name="connsiteY3" fmla="*/ 724829 h 724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66478" h="724829">
                    <a:moveTo>
                      <a:pt x="4066478" y="0"/>
                    </a:moveTo>
                    <a:lnTo>
                      <a:pt x="0" y="0"/>
                    </a:lnTo>
                    <a:lnTo>
                      <a:pt x="0" y="724829"/>
                    </a:lnTo>
                    <a:lnTo>
                      <a:pt x="4066478" y="724829"/>
                    </a:lnTo>
                  </a:path>
                </a:pathLst>
              </a:custGeom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44" name="TextovéPole 43"/>
            <p:cNvSpPr txBox="1"/>
            <p:nvPr/>
          </p:nvSpPr>
          <p:spPr>
            <a:xfrm>
              <a:off x="8042756" y="2653536"/>
              <a:ext cx="13260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b="1" i="1" dirty="0"/>
                <a:t>λ</a:t>
              </a:r>
              <a:r>
                <a:rPr lang="cs-CZ" sz="1200" dirty="0"/>
                <a:t> = 0,035 W/(m.K)</a:t>
              </a:r>
              <a:endParaRPr lang="cs-CZ" sz="1200" b="1" i="1" baseline="-25000" dirty="0"/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9869332" y="2588854"/>
              <a:ext cx="19925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dirty="0"/>
                <a:t>tepelně izolační panel</a:t>
              </a:r>
            </a:p>
          </p:txBody>
        </p:sp>
        <p:sp>
          <p:nvSpPr>
            <p:cNvPr id="54" name="Volný tvar 53"/>
            <p:cNvSpPr/>
            <p:nvPr/>
          </p:nvSpPr>
          <p:spPr>
            <a:xfrm>
              <a:off x="6644480" y="2246721"/>
              <a:ext cx="3684764" cy="304805"/>
            </a:xfrm>
            <a:custGeom>
              <a:avLst/>
              <a:gdLst>
                <a:gd name="connsiteX0" fmla="*/ 0 w 3660617"/>
                <a:gd name="connsiteY0" fmla="*/ 0 h 277639"/>
                <a:gd name="connsiteX1" fmla="*/ 1189021 w 3660617"/>
                <a:gd name="connsiteY1" fmla="*/ 0 h 277639"/>
                <a:gd name="connsiteX2" fmla="*/ 1189021 w 3660617"/>
                <a:gd name="connsiteY2" fmla="*/ 277639 h 277639"/>
                <a:gd name="connsiteX3" fmla="*/ 3660617 w 3660617"/>
                <a:gd name="connsiteY3" fmla="*/ 277639 h 27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0617" h="277639">
                  <a:moveTo>
                    <a:pt x="0" y="0"/>
                  </a:moveTo>
                  <a:lnTo>
                    <a:pt x="1189021" y="0"/>
                  </a:lnTo>
                  <a:lnTo>
                    <a:pt x="1189021" y="277639"/>
                  </a:lnTo>
                  <a:lnTo>
                    <a:pt x="3660617" y="277639"/>
                  </a:lnTo>
                </a:path>
              </a:pathLst>
            </a:custGeom>
            <a:ln w="57150">
              <a:solidFill>
                <a:srgbClr val="00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5" name="Volný tvar 54"/>
            <p:cNvSpPr/>
            <p:nvPr/>
          </p:nvSpPr>
          <p:spPr>
            <a:xfrm flipV="1">
              <a:off x="6644167" y="3015018"/>
              <a:ext cx="3684764" cy="268586"/>
            </a:xfrm>
            <a:custGeom>
              <a:avLst/>
              <a:gdLst>
                <a:gd name="connsiteX0" fmla="*/ 0 w 3660617"/>
                <a:gd name="connsiteY0" fmla="*/ 0 h 277639"/>
                <a:gd name="connsiteX1" fmla="*/ 1189021 w 3660617"/>
                <a:gd name="connsiteY1" fmla="*/ 0 h 277639"/>
                <a:gd name="connsiteX2" fmla="*/ 1189021 w 3660617"/>
                <a:gd name="connsiteY2" fmla="*/ 277639 h 277639"/>
                <a:gd name="connsiteX3" fmla="*/ 3660617 w 3660617"/>
                <a:gd name="connsiteY3" fmla="*/ 277639 h 27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0617" h="277639">
                  <a:moveTo>
                    <a:pt x="0" y="0"/>
                  </a:moveTo>
                  <a:lnTo>
                    <a:pt x="1189021" y="0"/>
                  </a:lnTo>
                  <a:lnTo>
                    <a:pt x="1189021" y="277639"/>
                  </a:lnTo>
                  <a:lnTo>
                    <a:pt x="3660617" y="277639"/>
                  </a:lnTo>
                </a:path>
              </a:pathLst>
            </a:cu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8" name="TextovéPole 57"/>
            <p:cNvSpPr txBox="1"/>
            <p:nvPr/>
          </p:nvSpPr>
          <p:spPr>
            <a:xfrm>
              <a:off x="8639547" y="2324089"/>
              <a:ext cx="12811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100" dirty="0"/>
                <a:t>okrajová podmínka</a:t>
              </a:r>
            </a:p>
          </p:txBody>
        </p:sp>
        <p:sp>
          <p:nvSpPr>
            <p:cNvPr id="78" name="TextovéPole 77"/>
            <p:cNvSpPr txBox="1"/>
            <p:nvPr/>
          </p:nvSpPr>
          <p:spPr>
            <a:xfrm>
              <a:off x="8639547" y="2952739"/>
              <a:ext cx="12811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100" dirty="0"/>
                <a:t>okrajová podmínka</a:t>
              </a:r>
            </a:p>
          </p:txBody>
        </p:sp>
      </p:grpSp>
      <p:pic>
        <p:nvPicPr>
          <p:cNvPr id="10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4D2AAC4-00E7-42EF-BB9E-C3CB6881C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5" name="Picture 3">
            <a:extLst>
              <a:ext uri="{FF2B5EF4-FFF2-40B4-BE49-F238E27FC236}">
                <a16:creationId xmlns:a16="http://schemas.microsoft.com/office/drawing/2014/main" id="{6CD75AD1-8FF1-4201-9F95-AF86CA0E7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5556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EA55E-7092-4E31-8146-B10ED004D95D}" type="slidenum">
              <a:rPr lang="cs-CZ" smtClean="0"/>
              <a:pPr>
                <a:defRPr/>
              </a:pPr>
              <a:t>87</a:t>
            </a:fld>
            <a:endParaRPr lang="cs-CZ" dirty="0"/>
          </a:p>
        </p:txBody>
      </p:sp>
      <p:sp>
        <p:nvSpPr>
          <p:cNvPr id="16389" name="TextovéPole 2"/>
          <p:cNvSpPr txBox="1">
            <a:spLocks noChangeArrowheads="1"/>
          </p:cNvSpPr>
          <p:nvPr/>
        </p:nvSpPr>
        <p:spPr bwMode="auto">
          <a:xfrm>
            <a:off x="619432" y="2234846"/>
            <a:ext cx="10969494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90600" indent="-276225" algn="just">
              <a:spcBef>
                <a:spcPts val="300"/>
              </a:spcBef>
              <a:spcAft>
                <a:spcPts val="300"/>
              </a:spcAft>
              <a:buFontTx/>
              <a:buChar char="-"/>
              <a:defRPr/>
            </a:pPr>
            <a:r>
              <a:rPr lang="cs-CZ" sz="1600" dirty="0"/>
              <a:t>výsledkem řešení 2D teplotního pole je </a:t>
            </a:r>
            <a:r>
              <a:rPr lang="cs-CZ" sz="1600" b="1" i="1" dirty="0"/>
              <a:t>tepelná propustnosti </a:t>
            </a:r>
            <a:r>
              <a:rPr lang="cs-CZ" sz="1600" b="1" i="1" dirty="0" err="1"/>
              <a:t>L</a:t>
            </a:r>
            <a:r>
              <a:rPr lang="cs-CZ" sz="1600" b="1" i="1" baseline="-25000" dirty="0" err="1"/>
              <a:t>f</a:t>
            </a:r>
            <a:r>
              <a:rPr lang="cs-CZ" sz="1600" b="1" i="1" baseline="-25000" dirty="0"/>
              <a:t> </a:t>
            </a:r>
            <a:r>
              <a:rPr lang="cs-CZ" sz="1600" dirty="0"/>
              <a:t>, bez vlivu zasklení</a:t>
            </a:r>
          </a:p>
          <a:p>
            <a:pPr marL="990600" indent="-276225" algn="just">
              <a:spcBef>
                <a:spcPts val="300"/>
              </a:spcBef>
              <a:spcAft>
                <a:spcPts val="300"/>
              </a:spcAft>
              <a:buFontTx/>
              <a:buChar char="-"/>
              <a:defRPr/>
            </a:pPr>
            <a:r>
              <a:rPr lang="cs-CZ" sz="1600" b="1" i="1" dirty="0"/>
              <a:t>součinitel prostupu tepla rámu U</a:t>
            </a:r>
            <a:r>
              <a:rPr lang="cs-CZ" sz="1600" b="1" i="1" baseline="-25000" dirty="0"/>
              <a:t>f</a:t>
            </a:r>
            <a:r>
              <a:rPr lang="cs-CZ" sz="1600" dirty="0"/>
              <a:t> se potom vypočítá ze vztahu: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812800" lvl="1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	</a:t>
            </a:r>
            <a:endParaRPr lang="cs-CZ" sz="16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438275" algn="l"/>
                <a:tab pos="1790700" algn="l"/>
                <a:tab pos="2152650" algn="l"/>
              </a:tabLst>
              <a:defRPr/>
            </a:pPr>
            <a:r>
              <a:rPr lang="cs-CZ" sz="1600" dirty="0"/>
              <a:t>	kde:	</a:t>
            </a:r>
            <a:r>
              <a:rPr lang="cs-CZ" sz="1600" b="1" i="1" dirty="0" err="1"/>
              <a:t>L</a:t>
            </a:r>
            <a:r>
              <a:rPr lang="cs-CZ" sz="1600" b="1" i="1" baseline="-25000" dirty="0" err="1"/>
              <a:t>f</a:t>
            </a:r>
            <a:r>
              <a:rPr lang="cs-CZ" sz="1600" dirty="0"/>
              <a:t>	je 	tepelná propustnost modelu (rám a TI panel) </a:t>
            </a:r>
            <a:r>
              <a:rPr lang="cs-CZ" sz="1600" dirty="0">
                <a:cs typeface="Arial" charset="0"/>
              </a:rPr>
              <a:t>[W/(m.K)]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438275" algn="l"/>
                <a:tab pos="1790700" algn="l"/>
                <a:tab pos="2152650" algn="l"/>
              </a:tabLst>
              <a:defRPr/>
            </a:pPr>
            <a:r>
              <a:rPr lang="cs-CZ" sz="1600" b="1" dirty="0">
                <a:cs typeface="Arial" charset="0"/>
              </a:rPr>
              <a:t>		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p</a:t>
            </a:r>
            <a:r>
              <a:rPr lang="cs-CZ" sz="1600" b="1" i="1" baseline="-25000" dirty="0"/>
              <a:t>		</a:t>
            </a:r>
            <a:r>
              <a:rPr lang="cs-CZ" sz="1600" dirty="0">
                <a:cs typeface="Arial" charset="0"/>
              </a:rPr>
              <a:t>součinitel prostupu tepla izolačního panelu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  <a:endParaRPr lang="cs-CZ" sz="16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714375" algn="l"/>
                <a:tab pos="1438275" algn="l"/>
                <a:tab pos="1790700" algn="l"/>
                <a:tab pos="2152650" algn="l"/>
              </a:tabLst>
              <a:defRPr/>
            </a:pPr>
            <a:r>
              <a:rPr lang="cs-CZ" sz="1600" dirty="0"/>
              <a:t>		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p</a:t>
            </a:r>
            <a:r>
              <a:rPr lang="cs-CZ" sz="1600" b="1" i="1" dirty="0"/>
              <a:t> </a:t>
            </a:r>
            <a:r>
              <a:rPr lang="cs-CZ" sz="1600" dirty="0"/>
              <a:t>a</a:t>
            </a:r>
            <a:r>
              <a:rPr lang="cs-CZ" sz="1600" b="1" i="1" dirty="0"/>
              <a:t> 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f</a:t>
            </a:r>
            <a:r>
              <a:rPr lang="cs-CZ" sz="1600" b="1" i="1" baseline="-25000" dirty="0"/>
              <a:t>	</a:t>
            </a:r>
            <a:r>
              <a:rPr lang="cs-CZ" sz="1600" dirty="0">
                <a:cs typeface="Arial" charset="0"/>
              </a:rPr>
              <a:t>viditelné šířky panelu a rámu [m]</a:t>
            </a:r>
            <a:endParaRPr lang="cs-CZ" sz="1600" dirty="0"/>
          </a:p>
        </p:txBody>
      </p:sp>
      <p:graphicFrame>
        <p:nvGraphicFramePr>
          <p:cNvPr id="25395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843229"/>
              </p:ext>
            </p:extLst>
          </p:nvPr>
        </p:nvGraphicFramePr>
        <p:xfrm>
          <a:off x="4049866" y="3028390"/>
          <a:ext cx="1600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85" name="Rovnice" r:id="rId3" imgW="1600200" imgH="558720" progId="Equation.3">
                  <p:embed/>
                </p:oleObj>
              </mc:Choice>
              <mc:Fallback>
                <p:oleObj name="Rovnice" r:id="rId3" imgW="1600200" imgH="558720" progId="Equation.3">
                  <p:embed/>
                  <p:pic>
                    <p:nvPicPr>
                      <p:cNvPr id="25395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866" y="3028390"/>
                        <a:ext cx="16002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F271F9F-3900-4F61-A3E7-02FFC9F0C0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100" name="Picture 3">
            <a:extLst>
              <a:ext uri="{FF2B5EF4-FFF2-40B4-BE49-F238E27FC236}">
                <a16:creationId xmlns:a16="http://schemas.microsoft.com/office/drawing/2014/main" id="{D03ECA19-9D79-4545-9F44-848FA7BBBD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533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325F75-0205-4D6D-AD7A-8CA5CFDDA1D4}" type="slidenum">
              <a:rPr lang="cs-CZ" smtClean="0"/>
              <a:pPr>
                <a:defRPr/>
              </a:pPr>
              <a:t>88</a:t>
            </a:fld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2116" y="1295864"/>
            <a:ext cx="11366089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0600" indent="-276225" algn="just">
              <a:defRPr/>
            </a:pPr>
            <a:endParaRPr lang="cs-CZ" sz="1600" dirty="0"/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/>
              <a:t>na základě řešení 2D teplotního pole skutečného provedení okna se určí </a:t>
            </a:r>
            <a:r>
              <a:rPr lang="cs-CZ" sz="1600" b="1" i="1" dirty="0"/>
              <a:t>lineární činitel prostupu tepla 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>
                <a:cs typeface="Arial" charset="0"/>
              </a:rPr>
              <a:t>g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i="1" dirty="0">
                <a:cs typeface="Arial" charset="0"/>
              </a:rPr>
              <a:t>a</a:t>
            </a:r>
            <a:r>
              <a:rPr lang="cs-CZ" sz="1600" b="1" i="1" dirty="0">
                <a:cs typeface="Arial" charset="0"/>
              </a:rPr>
              <a:t> 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>
                <a:cs typeface="Arial" charset="0"/>
              </a:rPr>
              <a:t>p</a:t>
            </a:r>
            <a:r>
              <a:rPr lang="cs-CZ" sz="1600" i="1" dirty="0"/>
              <a:t> </a:t>
            </a:r>
            <a:r>
              <a:rPr lang="cs-CZ" sz="1600" u="sng" dirty="0"/>
              <a:t>tepelné vazby</a:t>
            </a:r>
            <a:r>
              <a:rPr lang="cs-CZ" sz="1600" dirty="0"/>
              <a:t> mezi rámem a zasklením (nebo neprůsvitnou výplní):</a:t>
            </a:r>
            <a:r>
              <a:rPr lang="el-GR" sz="1600" b="1" i="1" dirty="0">
                <a:cs typeface="Arial" charset="0"/>
              </a:rPr>
              <a:t> </a:t>
            </a:r>
            <a:endParaRPr lang="cs-CZ" sz="1600" dirty="0"/>
          </a:p>
          <a:p>
            <a:pPr marL="717550" lvl="1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b="1" i="1" dirty="0"/>
              <a:t>	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/>
              <a:t>f</a:t>
            </a:r>
            <a:r>
              <a:rPr lang="cs-CZ" sz="1600" b="1" i="1" dirty="0"/>
              <a:t> = L</a:t>
            </a:r>
            <a:r>
              <a:rPr lang="el-GR" sz="1600" b="1" i="1" baseline="-25000" dirty="0">
                <a:cs typeface="Arial" charset="0"/>
              </a:rPr>
              <a:t>Ψ</a:t>
            </a:r>
            <a:r>
              <a:rPr lang="cs-CZ" sz="1600" b="1" i="1" dirty="0"/>
              <a:t> – U</a:t>
            </a:r>
            <a:r>
              <a:rPr lang="cs-CZ" sz="1600" b="1" i="1" baseline="-25000" dirty="0"/>
              <a:t>f</a:t>
            </a:r>
            <a:r>
              <a:rPr lang="cs-CZ" sz="1600" b="1" i="1" dirty="0"/>
              <a:t> . b</a:t>
            </a:r>
            <a:r>
              <a:rPr lang="cs-CZ" sz="1600" b="1" i="1" baseline="-25000" dirty="0"/>
              <a:t>f</a:t>
            </a:r>
            <a:r>
              <a:rPr lang="cs-CZ" sz="1600" b="1" i="1" dirty="0"/>
              <a:t> – U</a:t>
            </a:r>
            <a:r>
              <a:rPr lang="cs-CZ" sz="1600" b="1" i="1" baseline="-25000" dirty="0"/>
              <a:t>g</a:t>
            </a:r>
            <a:r>
              <a:rPr lang="cs-CZ" sz="1600" b="1" i="1" dirty="0"/>
              <a:t> . b</a:t>
            </a:r>
            <a:r>
              <a:rPr lang="cs-CZ" sz="1600" b="1" i="1" baseline="-25000" dirty="0"/>
              <a:t>g</a:t>
            </a:r>
            <a:endParaRPr lang="cs-CZ" sz="1600" dirty="0"/>
          </a:p>
          <a:p>
            <a:pPr marL="717550" lvl="1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/>
              <a:t>	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/>
              <a:t>p</a:t>
            </a:r>
            <a:r>
              <a:rPr lang="cs-CZ" sz="1600" b="1" i="1" dirty="0"/>
              <a:t> = L</a:t>
            </a:r>
            <a:r>
              <a:rPr lang="el-GR" sz="1600" b="1" i="1" baseline="-25000" dirty="0">
                <a:cs typeface="Arial" charset="0"/>
              </a:rPr>
              <a:t>Ψ</a:t>
            </a:r>
            <a:r>
              <a:rPr lang="cs-CZ" sz="1600" b="1" i="1" dirty="0"/>
              <a:t> – U</a:t>
            </a:r>
            <a:r>
              <a:rPr lang="cs-CZ" sz="1600" b="1" i="1" baseline="-25000" dirty="0"/>
              <a:t>f</a:t>
            </a:r>
            <a:r>
              <a:rPr lang="cs-CZ" sz="1600" b="1" i="1" dirty="0"/>
              <a:t> . b</a:t>
            </a:r>
            <a:r>
              <a:rPr lang="cs-CZ" sz="1600" b="1" i="1" baseline="-25000" dirty="0"/>
              <a:t>f</a:t>
            </a:r>
            <a:r>
              <a:rPr lang="cs-CZ" sz="1600" b="1" i="1" dirty="0"/>
              <a:t> – U</a:t>
            </a:r>
            <a:r>
              <a:rPr lang="cs-CZ" sz="1600" b="1" i="1" baseline="-25000" dirty="0"/>
              <a:t>p</a:t>
            </a:r>
            <a:r>
              <a:rPr lang="cs-CZ" sz="1600" b="1" i="1" dirty="0"/>
              <a:t> . b</a:t>
            </a:r>
            <a:r>
              <a:rPr lang="cs-CZ" sz="1600" b="1" i="1" baseline="-25000" dirty="0"/>
              <a:t>p</a:t>
            </a:r>
            <a:endParaRPr lang="cs-CZ" sz="1600" dirty="0"/>
          </a:p>
          <a:p>
            <a:pPr marL="812800" lvl="1" indent="-355600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447675" algn="l"/>
                <a:tab pos="1162050" algn="l"/>
                <a:tab pos="2152650" algn="l"/>
                <a:tab pos="2419350" algn="l"/>
              </a:tabLst>
              <a:defRPr/>
            </a:pPr>
            <a:r>
              <a:rPr lang="cs-CZ" sz="1600" dirty="0"/>
              <a:t>	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447675" algn="l"/>
                <a:tab pos="1162050" algn="l"/>
                <a:tab pos="2152650" algn="l"/>
                <a:tab pos="2419350" algn="l"/>
              </a:tabLst>
              <a:defRPr/>
            </a:pPr>
            <a:r>
              <a:rPr lang="cs-CZ" sz="1600" dirty="0"/>
              <a:t>	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447675" algn="l"/>
                <a:tab pos="1162050" algn="l"/>
                <a:tab pos="2152650" algn="l"/>
                <a:tab pos="2419350" algn="l"/>
              </a:tabLst>
              <a:defRPr/>
            </a:pPr>
            <a:r>
              <a:rPr lang="cs-CZ" sz="1600" dirty="0"/>
              <a:t>	kde:	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/>
              <a:t>f</a:t>
            </a:r>
            <a:r>
              <a:rPr lang="cs-CZ" sz="1600" dirty="0"/>
              <a:t> (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/>
              <a:t>p</a:t>
            </a:r>
            <a:r>
              <a:rPr lang="cs-CZ" sz="1600" dirty="0"/>
              <a:t>)	je	lineární činitel prostupu tepla </a:t>
            </a:r>
            <a:r>
              <a:rPr lang="cs-CZ" sz="1600" dirty="0">
                <a:cs typeface="Arial" charset="0"/>
              </a:rPr>
              <a:t>[W/(m.K)]</a:t>
            </a:r>
            <a:endParaRPr lang="cs-CZ" sz="1600" dirty="0"/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447675" algn="l"/>
                <a:tab pos="1162050" algn="l"/>
                <a:tab pos="2152650" algn="l"/>
                <a:tab pos="2419350" algn="l"/>
              </a:tabLst>
              <a:defRPr/>
            </a:pPr>
            <a:r>
              <a:rPr lang="cs-CZ" sz="1600" b="1" i="1" dirty="0"/>
              <a:t>		L</a:t>
            </a:r>
            <a:r>
              <a:rPr lang="el-GR" sz="1600" b="1" i="1" baseline="-25000" dirty="0">
                <a:cs typeface="Arial" charset="0"/>
              </a:rPr>
              <a:t>Ψ</a:t>
            </a:r>
            <a:r>
              <a:rPr lang="cs-CZ" sz="1600" dirty="0"/>
              <a:t> 		tepelná propustnost výseku rámu se zasklením, získaná řešením 2D teplotního pole </a:t>
            </a:r>
            <a:r>
              <a:rPr lang="cs-CZ" sz="1600" dirty="0">
                <a:cs typeface="Arial" charset="0"/>
              </a:rPr>
              <a:t>[W/(m.K)]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447675" algn="l"/>
                <a:tab pos="1162050" algn="l"/>
                <a:tab pos="2152650" algn="l"/>
                <a:tab pos="2419350" algn="l"/>
              </a:tabLst>
              <a:defRPr/>
            </a:pPr>
            <a:r>
              <a:rPr lang="cs-CZ" sz="1600" b="1" dirty="0">
                <a:cs typeface="Arial" charset="0"/>
              </a:rPr>
              <a:t>		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f</a:t>
            </a:r>
            <a:r>
              <a:rPr lang="cs-CZ" sz="1600" b="1" i="1" baseline="-25000" dirty="0"/>
              <a:t>  </a:t>
            </a:r>
            <a:r>
              <a:rPr lang="cs-CZ" sz="1600" dirty="0"/>
              <a:t>a 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g</a:t>
            </a:r>
            <a:r>
              <a:rPr lang="cs-CZ" sz="1600" b="1" i="1" baseline="-25000" dirty="0"/>
              <a:t> </a:t>
            </a:r>
            <a:r>
              <a:rPr lang="cs-CZ" sz="1600" dirty="0"/>
              <a:t>(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p</a:t>
            </a:r>
            <a:r>
              <a:rPr lang="cs-CZ" sz="1600" dirty="0"/>
              <a:t>)	</a:t>
            </a:r>
            <a:r>
              <a:rPr lang="cs-CZ" sz="1600" dirty="0">
                <a:cs typeface="Arial" charset="0"/>
              </a:rPr>
              <a:t>viditelné šířky rámu a zasklení (nebo neprůsvitné výplně) [m]</a:t>
            </a:r>
          </a:p>
          <a:p>
            <a:pPr marL="0" lvl="1" algn="just">
              <a:spcBef>
                <a:spcPts val="300"/>
              </a:spcBef>
              <a:spcAft>
                <a:spcPts val="300"/>
              </a:spcAft>
              <a:tabLst>
                <a:tab pos="447675" algn="l"/>
                <a:tab pos="1162050" algn="l"/>
                <a:tab pos="2152650" algn="l"/>
                <a:tab pos="2419350" algn="l"/>
              </a:tabLst>
              <a:defRPr/>
            </a:pPr>
            <a:r>
              <a:rPr lang="cs-CZ" sz="1600" dirty="0">
                <a:cs typeface="Arial" charset="0"/>
              </a:rPr>
              <a:t>		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f  </a:t>
            </a:r>
            <a:r>
              <a:rPr lang="cs-CZ" sz="1600" dirty="0"/>
              <a:t>a 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g</a:t>
            </a:r>
            <a:r>
              <a:rPr lang="cs-CZ" sz="1600" b="1" i="1" baseline="-25000" dirty="0"/>
              <a:t> </a:t>
            </a:r>
            <a:r>
              <a:rPr lang="cs-CZ" sz="1600" dirty="0"/>
              <a:t>(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p</a:t>
            </a:r>
            <a:r>
              <a:rPr lang="cs-CZ" sz="1600" dirty="0"/>
              <a:t>)	</a:t>
            </a:r>
            <a:r>
              <a:rPr lang="cs-CZ" sz="1600" dirty="0">
                <a:cs typeface="Arial" charset="0"/>
              </a:rPr>
              <a:t>součinitel prostupu tepla rámu a zasklení (nebo neprůsvitné výplně) [m]</a:t>
            </a:r>
            <a:endParaRPr lang="cs-CZ" sz="1600" dirty="0"/>
          </a:p>
          <a:p>
            <a:pPr algn="just">
              <a:defRPr/>
            </a:pPr>
            <a:endParaRPr lang="cs-CZ" sz="1600" dirty="0"/>
          </a:p>
        </p:txBody>
      </p:sp>
      <p:grpSp>
        <p:nvGrpSpPr>
          <p:cNvPr id="41" name="Skupina 40"/>
          <p:cNvGrpSpPr/>
          <p:nvPr/>
        </p:nvGrpSpPr>
        <p:grpSpPr>
          <a:xfrm>
            <a:off x="5478413" y="3576542"/>
            <a:ext cx="3708412" cy="288032"/>
            <a:chOff x="3954413" y="2494992"/>
            <a:chExt cx="3708412" cy="288032"/>
          </a:xfrm>
        </p:grpSpPr>
        <p:cxnSp>
          <p:nvCxnSpPr>
            <p:cNvPr id="8" name="Přímá spojovací čára 7"/>
            <p:cNvCxnSpPr/>
            <p:nvPr/>
          </p:nvCxnSpPr>
          <p:spPr>
            <a:xfrm flipV="1">
              <a:off x="3954413" y="2494992"/>
              <a:ext cx="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ovací čára 8"/>
            <p:cNvCxnSpPr/>
            <p:nvPr/>
          </p:nvCxnSpPr>
          <p:spPr>
            <a:xfrm flipV="1">
              <a:off x="5142545" y="2494992"/>
              <a:ext cx="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římá spojovací čára 9"/>
            <p:cNvCxnSpPr/>
            <p:nvPr/>
          </p:nvCxnSpPr>
          <p:spPr>
            <a:xfrm flipV="1">
              <a:off x="7662825" y="2494992"/>
              <a:ext cx="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Skupina 41"/>
          <p:cNvGrpSpPr/>
          <p:nvPr/>
        </p:nvGrpSpPr>
        <p:grpSpPr>
          <a:xfrm>
            <a:off x="5478413" y="3792566"/>
            <a:ext cx="3708412" cy="0"/>
            <a:chOff x="3954413" y="2711016"/>
            <a:chExt cx="3708412" cy="0"/>
          </a:xfrm>
        </p:grpSpPr>
        <p:cxnSp>
          <p:nvCxnSpPr>
            <p:cNvPr id="11" name="Přímá spojovací čára 10"/>
            <p:cNvCxnSpPr/>
            <p:nvPr/>
          </p:nvCxnSpPr>
          <p:spPr>
            <a:xfrm>
              <a:off x="3954413" y="2711016"/>
              <a:ext cx="1188132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>
              <a:off x="5142545" y="2711016"/>
              <a:ext cx="252028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ovéPole 14"/>
          <p:cNvSpPr txBox="1"/>
          <p:nvPr/>
        </p:nvSpPr>
        <p:spPr>
          <a:xfrm>
            <a:off x="5818358" y="3531664"/>
            <a:ext cx="317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 err="1"/>
              <a:t>b</a:t>
            </a:r>
            <a:r>
              <a:rPr lang="cs-CZ" sz="1400" b="1" i="1" baseline="-25000" dirty="0" err="1"/>
              <a:t>f</a:t>
            </a:r>
            <a:endParaRPr lang="cs-CZ" sz="1400" b="1" i="1" baseline="-25000" dirty="0"/>
          </a:p>
        </p:txBody>
      </p:sp>
      <p:grpSp>
        <p:nvGrpSpPr>
          <p:cNvPr id="4" name="Skupina 8"/>
          <p:cNvGrpSpPr/>
          <p:nvPr/>
        </p:nvGrpSpPr>
        <p:grpSpPr>
          <a:xfrm rot="5400000">
            <a:off x="5566957" y="2473656"/>
            <a:ext cx="959015" cy="1171675"/>
            <a:chOff x="6126878" y="2499522"/>
            <a:chExt cx="1087809" cy="1493196"/>
          </a:xfrm>
        </p:grpSpPr>
        <p:sp>
          <p:nvSpPr>
            <p:cNvPr id="27" name="Obdélník 26"/>
            <p:cNvSpPr/>
            <p:nvPr/>
          </p:nvSpPr>
          <p:spPr>
            <a:xfrm>
              <a:off x="6128055" y="2502754"/>
              <a:ext cx="1084279" cy="1489964"/>
            </a:xfrm>
            <a:prstGeom prst="rect">
              <a:avLst/>
            </a:prstGeom>
            <a:solidFill>
              <a:srgbClr val="BF5D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8" name="Volný tvar 27"/>
            <p:cNvSpPr/>
            <p:nvPr/>
          </p:nvSpPr>
          <p:spPr>
            <a:xfrm>
              <a:off x="6126878" y="2499522"/>
              <a:ext cx="1087809" cy="1493196"/>
            </a:xfrm>
            <a:custGeom>
              <a:avLst/>
              <a:gdLst>
                <a:gd name="connsiteX0" fmla="*/ 0 w 2465984"/>
                <a:gd name="connsiteY0" fmla="*/ 1464695 h 1468833"/>
                <a:gd name="connsiteX1" fmla="*/ 4138 w 2465984"/>
                <a:gd name="connsiteY1" fmla="*/ 8275 h 1468833"/>
                <a:gd name="connsiteX2" fmla="*/ 674422 w 2465984"/>
                <a:gd name="connsiteY2" fmla="*/ 8275 h 1468833"/>
                <a:gd name="connsiteX3" fmla="*/ 678560 w 2465984"/>
                <a:gd name="connsiteY3" fmla="*/ 633047 h 1468833"/>
                <a:gd name="connsiteX4" fmla="*/ 1584684 w 2465984"/>
                <a:gd name="connsiteY4" fmla="*/ 633047 h 1468833"/>
                <a:gd name="connsiteX5" fmla="*/ 1584684 w 2465984"/>
                <a:gd name="connsiteY5" fmla="*/ 0 h 1468833"/>
                <a:gd name="connsiteX6" fmla="*/ 2457709 w 2465984"/>
                <a:gd name="connsiteY6" fmla="*/ 4138 h 1468833"/>
                <a:gd name="connsiteX7" fmla="*/ 2465984 w 2465984"/>
                <a:gd name="connsiteY7" fmla="*/ 1468833 h 1468833"/>
                <a:gd name="connsiteX0" fmla="*/ 798 w 2466782"/>
                <a:gd name="connsiteY0" fmla="*/ 1464695 h 1468833"/>
                <a:gd name="connsiteX1" fmla="*/ 1379 w 2466782"/>
                <a:gd name="connsiteY1" fmla="*/ 18202 h 1468833"/>
                <a:gd name="connsiteX2" fmla="*/ 675220 w 2466782"/>
                <a:gd name="connsiteY2" fmla="*/ 8275 h 1468833"/>
                <a:gd name="connsiteX3" fmla="*/ 679358 w 2466782"/>
                <a:gd name="connsiteY3" fmla="*/ 633047 h 1468833"/>
                <a:gd name="connsiteX4" fmla="*/ 1585482 w 2466782"/>
                <a:gd name="connsiteY4" fmla="*/ 633047 h 1468833"/>
                <a:gd name="connsiteX5" fmla="*/ 1585482 w 2466782"/>
                <a:gd name="connsiteY5" fmla="*/ 0 h 1468833"/>
                <a:gd name="connsiteX6" fmla="*/ 2458507 w 2466782"/>
                <a:gd name="connsiteY6" fmla="*/ 4138 h 1468833"/>
                <a:gd name="connsiteX7" fmla="*/ 2466782 w 2466782"/>
                <a:gd name="connsiteY7" fmla="*/ 1468833 h 1468833"/>
                <a:gd name="connsiteX0" fmla="*/ 1379 w 2466782"/>
                <a:gd name="connsiteY0" fmla="*/ 1458362 h 1468833"/>
                <a:gd name="connsiteX1" fmla="*/ 1379 w 2466782"/>
                <a:gd name="connsiteY1" fmla="*/ 18202 h 1468833"/>
                <a:gd name="connsiteX2" fmla="*/ 675220 w 2466782"/>
                <a:gd name="connsiteY2" fmla="*/ 8275 h 1468833"/>
                <a:gd name="connsiteX3" fmla="*/ 679358 w 2466782"/>
                <a:gd name="connsiteY3" fmla="*/ 633047 h 1468833"/>
                <a:gd name="connsiteX4" fmla="*/ 1585482 w 2466782"/>
                <a:gd name="connsiteY4" fmla="*/ 633047 h 1468833"/>
                <a:gd name="connsiteX5" fmla="*/ 1585482 w 2466782"/>
                <a:gd name="connsiteY5" fmla="*/ 0 h 1468833"/>
                <a:gd name="connsiteX6" fmla="*/ 2458507 w 2466782"/>
                <a:gd name="connsiteY6" fmla="*/ 4138 h 1468833"/>
                <a:gd name="connsiteX7" fmla="*/ 2466782 w 2466782"/>
                <a:gd name="connsiteY7" fmla="*/ 1468833 h 1468833"/>
                <a:gd name="connsiteX0" fmla="*/ 1379 w 2466782"/>
                <a:gd name="connsiteY0" fmla="*/ 1458362 h 1468833"/>
                <a:gd name="connsiteX1" fmla="*/ 1379 w 2466782"/>
                <a:gd name="connsiteY1" fmla="*/ 18202 h 1468833"/>
                <a:gd name="connsiteX2" fmla="*/ 649451 w 2466782"/>
                <a:gd name="connsiteY2" fmla="*/ 18202 h 1468833"/>
                <a:gd name="connsiteX3" fmla="*/ 679358 w 2466782"/>
                <a:gd name="connsiteY3" fmla="*/ 633047 h 1468833"/>
                <a:gd name="connsiteX4" fmla="*/ 1585482 w 2466782"/>
                <a:gd name="connsiteY4" fmla="*/ 633047 h 1468833"/>
                <a:gd name="connsiteX5" fmla="*/ 1585482 w 2466782"/>
                <a:gd name="connsiteY5" fmla="*/ 0 h 1468833"/>
                <a:gd name="connsiteX6" fmla="*/ 2458507 w 2466782"/>
                <a:gd name="connsiteY6" fmla="*/ 4138 h 1468833"/>
                <a:gd name="connsiteX7" fmla="*/ 2466782 w 2466782"/>
                <a:gd name="connsiteY7" fmla="*/ 1468833 h 1468833"/>
                <a:gd name="connsiteX0" fmla="*/ 1379 w 2466782"/>
                <a:gd name="connsiteY0" fmla="*/ 1458362 h 1468833"/>
                <a:gd name="connsiteX1" fmla="*/ 1379 w 2466782"/>
                <a:gd name="connsiteY1" fmla="*/ 18202 h 1468833"/>
                <a:gd name="connsiteX2" fmla="*/ 685455 w 2466782"/>
                <a:gd name="connsiteY2" fmla="*/ 18202 h 1468833"/>
                <a:gd name="connsiteX3" fmla="*/ 679358 w 2466782"/>
                <a:gd name="connsiteY3" fmla="*/ 633047 h 1468833"/>
                <a:gd name="connsiteX4" fmla="*/ 1585482 w 2466782"/>
                <a:gd name="connsiteY4" fmla="*/ 633047 h 1468833"/>
                <a:gd name="connsiteX5" fmla="*/ 1585482 w 2466782"/>
                <a:gd name="connsiteY5" fmla="*/ 0 h 1468833"/>
                <a:gd name="connsiteX6" fmla="*/ 2458507 w 2466782"/>
                <a:gd name="connsiteY6" fmla="*/ 4138 h 1468833"/>
                <a:gd name="connsiteX7" fmla="*/ 2466782 w 2466782"/>
                <a:gd name="connsiteY7" fmla="*/ 1468833 h 1468833"/>
                <a:gd name="connsiteX0" fmla="*/ 1379 w 2466782"/>
                <a:gd name="connsiteY0" fmla="*/ 1458362 h 1468833"/>
                <a:gd name="connsiteX1" fmla="*/ 1379 w 2466782"/>
                <a:gd name="connsiteY1" fmla="*/ 18202 h 1468833"/>
                <a:gd name="connsiteX2" fmla="*/ 685455 w 2466782"/>
                <a:gd name="connsiteY2" fmla="*/ 18202 h 1468833"/>
                <a:gd name="connsiteX3" fmla="*/ 685455 w 2466782"/>
                <a:gd name="connsiteY3" fmla="*/ 630270 h 1468833"/>
                <a:gd name="connsiteX4" fmla="*/ 1585482 w 2466782"/>
                <a:gd name="connsiteY4" fmla="*/ 633047 h 1468833"/>
                <a:gd name="connsiteX5" fmla="*/ 1585482 w 2466782"/>
                <a:gd name="connsiteY5" fmla="*/ 0 h 1468833"/>
                <a:gd name="connsiteX6" fmla="*/ 2458507 w 2466782"/>
                <a:gd name="connsiteY6" fmla="*/ 4138 h 1468833"/>
                <a:gd name="connsiteX7" fmla="*/ 2466782 w 2466782"/>
                <a:gd name="connsiteY7" fmla="*/ 1468833 h 1468833"/>
                <a:gd name="connsiteX0" fmla="*/ 1379 w 2466782"/>
                <a:gd name="connsiteY0" fmla="*/ 1458362 h 1468833"/>
                <a:gd name="connsiteX1" fmla="*/ 1379 w 2466782"/>
                <a:gd name="connsiteY1" fmla="*/ 18202 h 1468833"/>
                <a:gd name="connsiteX2" fmla="*/ 685455 w 2466782"/>
                <a:gd name="connsiteY2" fmla="*/ 18202 h 1468833"/>
                <a:gd name="connsiteX3" fmla="*/ 685455 w 2466782"/>
                <a:gd name="connsiteY3" fmla="*/ 630270 h 1468833"/>
                <a:gd name="connsiteX4" fmla="*/ 1585555 w 2466782"/>
                <a:gd name="connsiteY4" fmla="*/ 630270 h 1468833"/>
                <a:gd name="connsiteX5" fmla="*/ 1585482 w 2466782"/>
                <a:gd name="connsiteY5" fmla="*/ 0 h 1468833"/>
                <a:gd name="connsiteX6" fmla="*/ 2458507 w 2466782"/>
                <a:gd name="connsiteY6" fmla="*/ 4138 h 1468833"/>
                <a:gd name="connsiteX7" fmla="*/ 2466782 w 2466782"/>
                <a:gd name="connsiteY7" fmla="*/ 1468833 h 1468833"/>
                <a:gd name="connsiteX0" fmla="*/ 1379 w 2466782"/>
                <a:gd name="connsiteY0" fmla="*/ 1454224 h 1464695"/>
                <a:gd name="connsiteX1" fmla="*/ 1379 w 2466782"/>
                <a:gd name="connsiteY1" fmla="*/ 14064 h 1464695"/>
                <a:gd name="connsiteX2" fmla="*/ 685455 w 2466782"/>
                <a:gd name="connsiteY2" fmla="*/ 14064 h 1464695"/>
                <a:gd name="connsiteX3" fmla="*/ 685455 w 2466782"/>
                <a:gd name="connsiteY3" fmla="*/ 626132 h 1464695"/>
                <a:gd name="connsiteX4" fmla="*/ 1585555 w 2466782"/>
                <a:gd name="connsiteY4" fmla="*/ 626132 h 1464695"/>
                <a:gd name="connsiteX5" fmla="*/ 1585555 w 2466782"/>
                <a:gd name="connsiteY5" fmla="*/ 14064 h 1464695"/>
                <a:gd name="connsiteX6" fmla="*/ 2458507 w 2466782"/>
                <a:gd name="connsiteY6" fmla="*/ 0 h 1464695"/>
                <a:gd name="connsiteX7" fmla="*/ 2466782 w 2466782"/>
                <a:gd name="connsiteY7" fmla="*/ 1464695 h 1464695"/>
                <a:gd name="connsiteX0" fmla="*/ 1379 w 2466782"/>
                <a:gd name="connsiteY0" fmla="*/ 1440160 h 1450631"/>
                <a:gd name="connsiteX1" fmla="*/ 1379 w 2466782"/>
                <a:gd name="connsiteY1" fmla="*/ 0 h 1450631"/>
                <a:gd name="connsiteX2" fmla="*/ 685455 w 2466782"/>
                <a:gd name="connsiteY2" fmla="*/ 0 h 1450631"/>
                <a:gd name="connsiteX3" fmla="*/ 685455 w 2466782"/>
                <a:gd name="connsiteY3" fmla="*/ 612068 h 1450631"/>
                <a:gd name="connsiteX4" fmla="*/ 1585555 w 2466782"/>
                <a:gd name="connsiteY4" fmla="*/ 612068 h 1450631"/>
                <a:gd name="connsiteX5" fmla="*/ 1585555 w 2466782"/>
                <a:gd name="connsiteY5" fmla="*/ 0 h 1450631"/>
                <a:gd name="connsiteX6" fmla="*/ 2449651 w 2466782"/>
                <a:gd name="connsiteY6" fmla="*/ 0 h 1450631"/>
                <a:gd name="connsiteX7" fmla="*/ 2466782 w 2466782"/>
                <a:gd name="connsiteY7" fmla="*/ 1450631 h 1450631"/>
                <a:gd name="connsiteX0" fmla="*/ 1379 w 2452409"/>
                <a:gd name="connsiteY0" fmla="*/ 1440160 h 1440160"/>
                <a:gd name="connsiteX1" fmla="*/ 1379 w 2452409"/>
                <a:gd name="connsiteY1" fmla="*/ 0 h 1440160"/>
                <a:gd name="connsiteX2" fmla="*/ 685455 w 2452409"/>
                <a:gd name="connsiteY2" fmla="*/ 0 h 1440160"/>
                <a:gd name="connsiteX3" fmla="*/ 685455 w 2452409"/>
                <a:gd name="connsiteY3" fmla="*/ 612068 h 1440160"/>
                <a:gd name="connsiteX4" fmla="*/ 1585555 w 2452409"/>
                <a:gd name="connsiteY4" fmla="*/ 612068 h 1440160"/>
                <a:gd name="connsiteX5" fmla="*/ 1585555 w 2452409"/>
                <a:gd name="connsiteY5" fmla="*/ 0 h 1440160"/>
                <a:gd name="connsiteX6" fmla="*/ 2449651 w 2452409"/>
                <a:gd name="connsiteY6" fmla="*/ 0 h 1440160"/>
                <a:gd name="connsiteX7" fmla="*/ 2449651 w 2452409"/>
                <a:gd name="connsiteY7" fmla="*/ 1440160 h 1440160"/>
                <a:gd name="connsiteX0" fmla="*/ 1379 w 2449651"/>
                <a:gd name="connsiteY0" fmla="*/ 1450295 h 1450295"/>
                <a:gd name="connsiteX1" fmla="*/ 1379 w 2449651"/>
                <a:gd name="connsiteY1" fmla="*/ 10135 h 1450295"/>
                <a:gd name="connsiteX2" fmla="*/ 685455 w 2449651"/>
                <a:gd name="connsiteY2" fmla="*/ 10135 h 1450295"/>
                <a:gd name="connsiteX3" fmla="*/ 685455 w 2449651"/>
                <a:gd name="connsiteY3" fmla="*/ 622203 h 1450295"/>
                <a:gd name="connsiteX4" fmla="*/ 1585555 w 2449651"/>
                <a:gd name="connsiteY4" fmla="*/ 622203 h 1450295"/>
                <a:gd name="connsiteX5" fmla="*/ 1585555 w 2449651"/>
                <a:gd name="connsiteY5" fmla="*/ 10135 h 1450295"/>
                <a:gd name="connsiteX6" fmla="*/ 2316430 w 2449651"/>
                <a:gd name="connsiteY6" fmla="*/ 0 h 1450295"/>
                <a:gd name="connsiteX7" fmla="*/ 2449651 w 2449651"/>
                <a:gd name="connsiteY7" fmla="*/ 1450295 h 1450295"/>
                <a:gd name="connsiteX0" fmla="*/ 1379 w 2449651"/>
                <a:gd name="connsiteY0" fmla="*/ 1450295 h 1450295"/>
                <a:gd name="connsiteX1" fmla="*/ 1379 w 2449651"/>
                <a:gd name="connsiteY1" fmla="*/ 10135 h 1450295"/>
                <a:gd name="connsiteX2" fmla="*/ 685455 w 2449651"/>
                <a:gd name="connsiteY2" fmla="*/ 10135 h 1450295"/>
                <a:gd name="connsiteX3" fmla="*/ 685455 w 2449651"/>
                <a:gd name="connsiteY3" fmla="*/ 622203 h 1450295"/>
                <a:gd name="connsiteX4" fmla="*/ 1585555 w 2449651"/>
                <a:gd name="connsiteY4" fmla="*/ 622203 h 1450295"/>
                <a:gd name="connsiteX5" fmla="*/ 1594590 w 2449651"/>
                <a:gd name="connsiteY5" fmla="*/ 0 h 1450295"/>
                <a:gd name="connsiteX6" fmla="*/ 2316430 w 2449651"/>
                <a:gd name="connsiteY6" fmla="*/ 0 h 1450295"/>
                <a:gd name="connsiteX7" fmla="*/ 2449651 w 2449651"/>
                <a:gd name="connsiteY7" fmla="*/ 1450295 h 1450295"/>
                <a:gd name="connsiteX0" fmla="*/ 1379 w 2319188"/>
                <a:gd name="connsiteY0" fmla="*/ 1450295 h 1452065"/>
                <a:gd name="connsiteX1" fmla="*/ 1379 w 2319188"/>
                <a:gd name="connsiteY1" fmla="*/ 10135 h 1452065"/>
                <a:gd name="connsiteX2" fmla="*/ 685455 w 2319188"/>
                <a:gd name="connsiteY2" fmla="*/ 10135 h 1452065"/>
                <a:gd name="connsiteX3" fmla="*/ 685455 w 2319188"/>
                <a:gd name="connsiteY3" fmla="*/ 622203 h 1452065"/>
                <a:gd name="connsiteX4" fmla="*/ 1585555 w 2319188"/>
                <a:gd name="connsiteY4" fmla="*/ 622203 h 1452065"/>
                <a:gd name="connsiteX5" fmla="*/ 1594590 w 2319188"/>
                <a:gd name="connsiteY5" fmla="*/ 0 h 1452065"/>
                <a:gd name="connsiteX6" fmla="*/ 2316430 w 2319188"/>
                <a:gd name="connsiteY6" fmla="*/ 0 h 1452065"/>
                <a:gd name="connsiteX7" fmla="*/ 2316430 w 2319188"/>
                <a:gd name="connsiteY7" fmla="*/ 1452065 h 1452065"/>
                <a:gd name="connsiteX0" fmla="*/ 1379 w 2319188"/>
                <a:gd name="connsiteY0" fmla="*/ 1450295 h 1452065"/>
                <a:gd name="connsiteX1" fmla="*/ 1379 w 2319188"/>
                <a:gd name="connsiteY1" fmla="*/ 10135 h 1452065"/>
                <a:gd name="connsiteX2" fmla="*/ 685455 w 2319188"/>
                <a:gd name="connsiteY2" fmla="*/ 10135 h 1452065"/>
                <a:gd name="connsiteX3" fmla="*/ 685455 w 2319188"/>
                <a:gd name="connsiteY3" fmla="*/ 622203 h 1452065"/>
                <a:gd name="connsiteX4" fmla="*/ 1585555 w 2319188"/>
                <a:gd name="connsiteY4" fmla="*/ 622203 h 1452065"/>
                <a:gd name="connsiteX5" fmla="*/ 1594590 w 2319188"/>
                <a:gd name="connsiteY5" fmla="*/ 0 h 1452065"/>
                <a:gd name="connsiteX6" fmla="*/ 2316430 w 2319188"/>
                <a:gd name="connsiteY6" fmla="*/ 0 h 1452065"/>
                <a:gd name="connsiteX7" fmla="*/ 2316430 w 2319188"/>
                <a:gd name="connsiteY7" fmla="*/ 1452065 h 1452065"/>
                <a:gd name="connsiteX0" fmla="*/ 1379 w 2319188"/>
                <a:gd name="connsiteY0" fmla="*/ 1450295 h 1452065"/>
                <a:gd name="connsiteX1" fmla="*/ 1379 w 2319188"/>
                <a:gd name="connsiteY1" fmla="*/ 10135 h 1452065"/>
                <a:gd name="connsiteX2" fmla="*/ 685455 w 2319188"/>
                <a:gd name="connsiteY2" fmla="*/ 10135 h 1452065"/>
                <a:gd name="connsiteX3" fmla="*/ 685455 w 2319188"/>
                <a:gd name="connsiteY3" fmla="*/ 622203 h 1452065"/>
                <a:gd name="connsiteX4" fmla="*/ 1585555 w 2319188"/>
                <a:gd name="connsiteY4" fmla="*/ 622203 h 1452065"/>
                <a:gd name="connsiteX5" fmla="*/ 1594590 w 2319188"/>
                <a:gd name="connsiteY5" fmla="*/ 0 h 1452065"/>
                <a:gd name="connsiteX6" fmla="*/ 2316430 w 2319188"/>
                <a:gd name="connsiteY6" fmla="*/ 0 h 1452065"/>
                <a:gd name="connsiteX7" fmla="*/ 2316430 w 2319188"/>
                <a:gd name="connsiteY7" fmla="*/ 1452065 h 1452065"/>
                <a:gd name="connsiteX0" fmla="*/ 1379 w 2319188"/>
                <a:gd name="connsiteY0" fmla="*/ 1450295 h 1452065"/>
                <a:gd name="connsiteX1" fmla="*/ 1379 w 2319188"/>
                <a:gd name="connsiteY1" fmla="*/ 10135 h 1452065"/>
                <a:gd name="connsiteX2" fmla="*/ 685455 w 2319188"/>
                <a:gd name="connsiteY2" fmla="*/ 10135 h 1452065"/>
                <a:gd name="connsiteX3" fmla="*/ 685455 w 2319188"/>
                <a:gd name="connsiteY3" fmla="*/ 622203 h 1452065"/>
                <a:gd name="connsiteX4" fmla="*/ 1594590 w 2319188"/>
                <a:gd name="connsiteY4" fmla="*/ 605027 h 1452065"/>
                <a:gd name="connsiteX5" fmla="*/ 1594590 w 2319188"/>
                <a:gd name="connsiteY5" fmla="*/ 0 h 1452065"/>
                <a:gd name="connsiteX6" fmla="*/ 2316430 w 2319188"/>
                <a:gd name="connsiteY6" fmla="*/ 0 h 1452065"/>
                <a:gd name="connsiteX7" fmla="*/ 2316430 w 2319188"/>
                <a:gd name="connsiteY7" fmla="*/ 1452065 h 1452065"/>
                <a:gd name="connsiteX0" fmla="*/ 1379 w 2319188"/>
                <a:gd name="connsiteY0" fmla="*/ 1450295 h 1452065"/>
                <a:gd name="connsiteX1" fmla="*/ 1379 w 2319188"/>
                <a:gd name="connsiteY1" fmla="*/ 10135 h 1452065"/>
                <a:gd name="connsiteX2" fmla="*/ 685455 w 2319188"/>
                <a:gd name="connsiteY2" fmla="*/ 10135 h 1452065"/>
                <a:gd name="connsiteX3" fmla="*/ 692289 w 2319188"/>
                <a:gd name="connsiteY3" fmla="*/ 605027 h 1452065"/>
                <a:gd name="connsiteX4" fmla="*/ 1594590 w 2319188"/>
                <a:gd name="connsiteY4" fmla="*/ 605027 h 1452065"/>
                <a:gd name="connsiteX5" fmla="*/ 1594590 w 2319188"/>
                <a:gd name="connsiteY5" fmla="*/ 0 h 1452065"/>
                <a:gd name="connsiteX6" fmla="*/ 2316430 w 2319188"/>
                <a:gd name="connsiteY6" fmla="*/ 0 h 1452065"/>
                <a:gd name="connsiteX7" fmla="*/ 2316430 w 2319188"/>
                <a:gd name="connsiteY7" fmla="*/ 1452065 h 1452065"/>
                <a:gd name="connsiteX0" fmla="*/ 1379 w 2319188"/>
                <a:gd name="connsiteY0" fmla="*/ 1450295 h 1452065"/>
                <a:gd name="connsiteX1" fmla="*/ 1379 w 2319188"/>
                <a:gd name="connsiteY1" fmla="*/ 10135 h 1452065"/>
                <a:gd name="connsiteX2" fmla="*/ 692289 w 2319188"/>
                <a:gd name="connsiteY2" fmla="*/ 0 h 1452065"/>
                <a:gd name="connsiteX3" fmla="*/ 692289 w 2319188"/>
                <a:gd name="connsiteY3" fmla="*/ 605027 h 1452065"/>
                <a:gd name="connsiteX4" fmla="*/ 1594590 w 2319188"/>
                <a:gd name="connsiteY4" fmla="*/ 605027 h 1452065"/>
                <a:gd name="connsiteX5" fmla="*/ 1594590 w 2319188"/>
                <a:gd name="connsiteY5" fmla="*/ 0 h 1452065"/>
                <a:gd name="connsiteX6" fmla="*/ 2316430 w 2319188"/>
                <a:gd name="connsiteY6" fmla="*/ 0 h 1452065"/>
                <a:gd name="connsiteX7" fmla="*/ 2316430 w 2319188"/>
                <a:gd name="connsiteY7" fmla="*/ 1452065 h 1452065"/>
                <a:gd name="connsiteX0" fmla="*/ 32309 w 2350118"/>
                <a:gd name="connsiteY0" fmla="*/ 1450295 h 1452065"/>
                <a:gd name="connsiteX1" fmla="*/ 1379 w 2350118"/>
                <a:gd name="connsiteY1" fmla="*/ 0 h 1452065"/>
                <a:gd name="connsiteX2" fmla="*/ 723219 w 2350118"/>
                <a:gd name="connsiteY2" fmla="*/ 0 h 1452065"/>
                <a:gd name="connsiteX3" fmla="*/ 723219 w 2350118"/>
                <a:gd name="connsiteY3" fmla="*/ 605027 h 1452065"/>
                <a:gd name="connsiteX4" fmla="*/ 1625520 w 2350118"/>
                <a:gd name="connsiteY4" fmla="*/ 605027 h 1452065"/>
                <a:gd name="connsiteX5" fmla="*/ 1625520 w 2350118"/>
                <a:gd name="connsiteY5" fmla="*/ 0 h 1452065"/>
                <a:gd name="connsiteX6" fmla="*/ 2347360 w 2350118"/>
                <a:gd name="connsiteY6" fmla="*/ 0 h 1452065"/>
                <a:gd name="connsiteX7" fmla="*/ 2347360 w 2350118"/>
                <a:gd name="connsiteY7" fmla="*/ 1452065 h 1452065"/>
                <a:gd name="connsiteX0" fmla="*/ 0 w 2317809"/>
                <a:gd name="connsiteY0" fmla="*/ 1450295 h 1452065"/>
                <a:gd name="connsiteX1" fmla="*/ 14186 w 2317809"/>
                <a:gd name="connsiteY1" fmla="*/ 0 h 1452065"/>
                <a:gd name="connsiteX2" fmla="*/ 690910 w 2317809"/>
                <a:gd name="connsiteY2" fmla="*/ 0 h 1452065"/>
                <a:gd name="connsiteX3" fmla="*/ 690910 w 2317809"/>
                <a:gd name="connsiteY3" fmla="*/ 605027 h 1452065"/>
                <a:gd name="connsiteX4" fmla="*/ 1593211 w 2317809"/>
                <a:gd name="connsiteY4" fmla="*/ 605027 h 1452065"/>
                <a:gd name="connsiteX5" fmla="*/ 1593211 w 2317809"/>
                <a:gd name="connsiteY5" fmla="*/ 0 h 1452065"/>
                <a:gd name="connsiteX6" fmla="*/ 2315051 w 2317809"/>
                <a:gd name="connsiteY6" fmla="*/ 0 h 1452065"/>
                <a:gd name="connsiteX7" fmla="*/ 2315051 w 2317809"/>
                <a:gd name="connsiteY7" fmla="*/ 1452065 h 1452065"/>
                <a:gd name="connsiteX0" fmla="*/ 1379 w 2305002"/>
                <a:gd name="connsiteY0" fmla="*/ 1452065 h 1452065"/>
                <a:gd name="connsiteX1" fmla="*/ 1379 w 2305002"/>
                <a:gd name="connsiteY1" fmla="*/ 0 h 1452065"/>
                <a:gd name="connsiteX2" fmla="*/ 678103 w 2305002"/>
                <a:gd name="connsiteY2" fmla="*/ 0 h 1452065"/>
                <a:gd name="connsiteX3" fmla="*/ 678103 w 2305002"/>
                <a:gd name="connsiteY3" fmla="*/ 605027 h 1452065"/>
                <a:gd name="connsiteX4" fmla="*/ 1580404 w 2305002"/>
                <a:gd name="connsiteY4" fmla="*/ 605027 h 1452065"/>
                <a:gd name="connsiteX5" fmla="*/ 1580404 w 2305002"/>
                <a:gd name="connsiteY5" fmla="*/ 0 h 1452065"/>
                <a:gd name="connsiteX6" fmla="*/ 2302244 w 2305002"/>
                <a:gd name="connsiteY6" fmla="*/ 0 h 1452065"/>
                <a:gd name="connsiteX7" fmla="*/ 2302244 w 2305002"/>
                <a:gd name="connsiteY7" fmla="*/ 1452065 h 1452065"/>
                <a:gd name="connsiteX0" fmla="*/ 1379 w 2302244"/>
                <a:gd name="connsiteY0" fmla="*/ 1452065 h 1452065"/>
                <a:gd name="connsiteX1" fmla="*/ 1379 w 2302244"/>
                <a:gd name="connsiteY1" fmla="*/ 0 h 1452065"/>
                <a:gd name="connsiteX2" fmla="*/ 678103 w 2302244"/>
                <a:gd name="connsiteY2" fmla="*/ 0 h 1452065"/>
                <a:gd name="connsiteX3" fmla="*/ 678103 w 2302244"/>
                <a:gd name="connsiteY3" fmla="*/ 605027 h 1452065"/>
                <a:gd name="connsiteX4" fmla="*/ 1580404 w 2302244"/>
                <a:gd name="connsiteY4" fmla="*/ 605027 h 1452065"/>
                <a:gd name="connsiteX5" fmla="*/ 1580404 w 2302244"/>
                <a:gd name="connsiteY5" fmla="*/ 0 h 1452065"/>
                <a:gd name="connsiteX6" fmla="*/ 2257129 w 2302244"/>
                <a:gd name="connsiteY6" fmla="*/ 0 h 1452065"/>
                <a:gd name="connsiteX7" fmla="*/ 2302244 w 2302244"/>
                <a:gd name="connsiteY7" fmla="*/ 1452065 h 1452065"/>
                <a:gd name="connsiteX0" fmla="*/ 1379 w 2259887"/>
                <a:gd name="connsiteY0" fmla="*/ 1452065 h 1452065"/>
                <a:gd name="connsiteX1" fmla="*/ 1379 w 2259887"/>
                <a:gd name="connsiteY1" fmla="*/ 0 h 1452065"/>
                <a:gd name="connsiteX2" fmla="*/ 678103 w 2259887"/>
                <a:gd name="connsiteY2" fmla="*/ 0 h 1452065"/>
                <a:gd name="connsiteX3" fmla="*/ 678103 w 2259887"/>
                <a:gd name="connsiteY3" fmla="*/ 605027 h 1452065"/>
                <a:gd name="connsiteX4" fmla="*/ 1580404 w 2259887"/>
                <a:gd name="connsiteY4" fmla="*/ 605027 h 1452065"/>
                <a:gd name="connsiteX5" fmla="*/ 1580404 w 2259887"/>
                <a:gd name="connsiteY5" fmla="*/ 0 h 1452065"/>
                <a:gd name="connsiteX6" fmla="*/ 2257129 w 2259887"/>
                <a:gd name="connsiteY6" fmla="*/ 0 h 1452065"/>
                <a:gd name="connsiteX7" fmla="*/ 2257129 w 2259887"/>
                <a:gd name="connsiteY7" fmla="*/ 1452065 h 1452065"/>
                <a:gd name="connsiteX0" fmla="*/ 342763 w 2259887"/>
                <a:gd name="connsiteY0" fmla="*/ 1582212 h 1582212"/>
                <a:gd name="connsiteX1" fmla="*/ 1379 w 2259887"/>
                <a:gd name="connsiteY1" fmla="*/ 0 h 1582212"/>
                <a:gd name="connsiteX2" fmla="*/ 678103 w 2259887"/>
                <a:gd name="connsiteY2" fmla="*/ 0 h 1582212"/>
                <a:gd name="connsiteX3" fmla="*/ 678103 w 2259887"/>
                <a:gd name="connsiteY3" fmla="*/ 605027 h 1582212"/>
                <a:gd name="connsiteX4" fmla="*/ 1580404 w 2259887"/>
                <a:gd name="connsiteY4" fmla="*/ 605027 h 1582212"/>
                <a:gd name="connsiteX5" fmla="*/ 1580404 w 2259887"/>
                <a:gd name="connsiteY5" fmla="*/ 0 h 1582212"/>
                <a:gd name="connsiteX6" fmla="*/ 2257129 w 2259887"/>
                <a:gd name="connsiteY6" fmla="*/ 0 h 1582212"/>
                <a:gd name="connsiteX7" fmla="*/ 2257129 w 2259887"/>
                <a:gd name="connsiteY7" fmla="*/ 1452065 h 1582212"/>
                <a:gd name="connsiteX0" fmla="*/ 1379 w 1918503"/>
                <a:gd name="connsiteY0" fmla="*/ 1582212 h 1582212"/>
                <a:gd name="connsiteX1" fmla="*/ 1379 w 1918503"/>
                <a:gd name="connsiteY1" fmla="*/ 2024 h 1582212"/>
                <a:gd name="connsiteX2" fmla="*/ 336719 w 1918503"/>
                <a:gd name="connsiteY2" fmla="*/ 0 h 1582212"/>
                <a:gd name="connsiteX3" fmla="*/ 336719 w 1918503"/>
                <a:gd name="connsiteY3" fmla="*/ 605027 h 1582212"/>
                <a:gd name="connsiteX4" fmla="*/ 1239020 w 1918503"/>
                <a:gd name="connsiteY4" fmla="*/ 605027 h 1582212"/>
                <a:gd name="connsiteX5" fmla="*/ 1239020 w 1918503"/>
                <a:gd name="connsiteY5" fmla="*/ 0 h 1582212"/>
                <a:gd name="connsiteX6" fmla="*/ 1915745 w 1918503"/>
                <a:gd name="connsiteY6" fmla="*/ 0 h 1582212"/>
                <a:gd name="connsiteX7" fmla="*/ 1915745 w 1918503"/>
                <a:gd name="connsiteY7" fmla="*/ 1452065 h 1582212"/>
                <a:gd name="connsiteX0" fmla="*/ 1379 w 1918503"/>
                <a:gd name="connsiteY0" fmla="*/ 1582212 h 1582212"/>
                <a:gd name="connsiteX1" fmla="*/ 1379 w 1918503"/>
                <a:gd name="connsiteY1" fmla="*/ 2024 h 1582212"/>
                <a:gd name="connsiteX2" fmla="*/ 336719 w 1918503"/>
                <a:gd name="connsiteY2" fmla="*/ 0 h 1582212"/>
                <a:gd name="connsiteX3" fmla="*/ 364475 w 1918503"/>
                <a:gd name="connsiteY3" fmla="*/ 495833 h 1582212"/>
                <a:gd name="connsiteX4" fmla="*/ 1239020 w 1918503"/>
                <a:gd name="connsiteY4" fmla="*/ 605027 h 1582212"/>
                <a:gd name="connsiteX5" fmla="*/ 1239020 w 1918503"/>
                <a:gd name="connsiteY5" fmla="*/ 0 h 1582212"/>
                <a:gd name="connsiteX6" fmla="*/ 1915745 w 1918503"/>
                <a:gd name="connsiteY6" fmla="*/ 0 h 1582212"/>
                <a:gd name="connsiteX7" fmla="*/ 1915745 w 1918503"/>
                <a:gd name="connsiteY7" fmla="*/ 1452065 h 1582212"/>
                <a:gd name="connsiteX0" fmla="*/ 1379 w 1918503"/>
                <a:gd name="connsiteY0" fmla="*/ 1582212 h 1582212"/>
                <a:gd name="connsiteX1" fmla="*/ 1379 w 1918503"/>
                <a:gd name="connsiteY1" fmla="*/ 2024 h 1582212"/>
                <a:gd name="connsiteX2" fmla="*/ 364475 w 1918503"/>
                <a:gd name="connsiteY2" fmla="*/ 2024 h 1582212"/>
                <a:gd name="connsiteX3" fmla="*/ 364475 w 1918503"/>
                <a:gd name="connsiteY3" fmla="*/ 495833 h 1582212"/>
                <a:gd name="connsiteX4" fmla="*/ 1239020 w 1918503"/>
                <a:gd name="connsiteY4" fmla="*/ 605027 h 1582212"/>
                <a:gd name="connsiteX5" fmla="*/ 1239020 w 1918503"/>
                <a:gd name="connsiteY5" fmla="*/ 0 h 1582212"/>
                <a:gd name="connsiteX6" fmla="*/ 1915745 w 1918503"/>
                <a:gd name="connsiteY6" fmla="*/ 0 h 1582212"/>
                <a:gd name="connsiteX7" fmla="*/ 1915745 w 1918503"/>
                <a:gd name="connsiteY7" fmla="*/ 1452065 h 1582212"/>
                <a:gd name="connsiteX0" fmla="*/ 1379 w 1918503"/>
                <a:gd name="connsiteY0" fmla="*/ 1582212 h 1582212"/>
                <a:gd name="connsiteX1" fmla="*/ 1379 w 1918503"/>
                <a:gd name="connsiteY1" fmla="*/ 2024 h 1582212"/>
                <a:gd name="connsiteX2" fmla="*/ 364475 w 1918503"/>
                <a:gd name="connsiteY2" fmla="*/ 2024 h 1582212"/>
                <a:gd name="connsiteX3" fmla="*/ 364475 w 1918503"/>
                <a:gd name="connsiteY3" fmla="*/ 495833 h 1582212"/>
                <a:gd name="connsiteX4" fmla="*/ 1226829 w 1918503"/>
                <a:gd name="connsiteY4" fmla="*/ 495833 h 1582212"/>
                <a:gd name="connsiteX5" fmla="*/ 1239020 w 1918503"/>
                <a:gd name="connsiteY5" fmla="*/ 0 h 1582212"/>
                <a:gd name="connsiteX6" fmla="*/ 1915745 w 1918503"/>
                <a:gd name="connsiteY6" fmla="*/ 0 h 1582212"/>
                <a:gd name="connsiteX7" fmla="*/ 1915745 w 1918503"/>
                <a:gd name="connsiteY7" fmla="*/ 1452065 h 1582212"/>
                <a:gd name="connsiteX0" fmla="*/ 1379 w 1918503"/>
                <a:gd name="connsiteY0" fmla="*/ 1582212 h 1582212"/>
                <a:gd name="connsiteX1" fmla="*/ 1379 w 1918503"/>
                <a:gd name="connsiteY1" fmla="*/ 2024 h 1582212"/>
                <a:gd name="connsiteX2" fmla="*/ 364475 w 1918503"/>
                <a:gd name="connsiteY2" fmla="*/ 2024 h 1582212"/>
                <a:gd name="connsiteX3" fmla="*/ 364475 w 1918503"/>
                <a:gd name="connsiteY3" fmla="*/ 495833 h 1582212"/>
                <a:gd name="connsiteX4" fmla="*/ 954507 w 1918503"/>
                <a:gd name="connsiteY4" fmla="*/ 495833 h 1582212"/>
                <a:gd name="connsiteX5" fmla="*/ 1239020 w 1918503"/>
                <a:gd name="connsiteY5" fmla="*/ 0 h 1582212"/>
                <a:gd name="connsiteX6" fmla="*/ 1915745 w 1918503"/>
                <a:gd name="connsiteY6" fmla="*/ 0 h 1582212"/>
                <a:gd name="connsiteX7" fmla="*/ 1915745 w 1918503"/>
                <a:gd name="connsiteY7" fmla="*/ 1452065 h 1582212"/>
                <a:gd name="connsiteX0" fmla="*/ 1379 w 1918503"/>
                <a:gd name="connsiteY0" fmla="*/ 1582212 h 1582212"/>
                <a:gd name="connsiteX1" fmla="*/ 1379 w 1918503"/>
                <a:gd name="connsiteY1" fmla="*/ 2024 h 1582212"/>
                <a:gd name="connsiteX2" fmla="*/ 364475 w 1918503"/>
                <a:gd name="connsiteY2" fmla="*/ 2024 h 1582212"/>
                <a:gd name="connsiteX3" fmla="*/ 364475 w 1918503"/>
                <a:gd name="connsiteY3" fmla="*/ 495833 h 1582212"/>
                <a:gd name="connsiteX4" fmla="*/ 954507 w 1918503"/>
                <a:gd name="connsiteY4" fmla="*/ 495833 h 1582212"/>
                <a:gd name="connsiteX5" fmla="*/ 954507 w 1918503"/>
                <a:gd name="connsiteY5" fmla="*/ 2024 h 1582212"/>
                <a:gd name="connsiteX6" fmla="*/ 1915745 w 1918503"/>
                <a:gd name="connsiteY6" fmla="*/ 0 h 1582212"/>
                <a:gd name="connsiteX7" fmla="*/ 1915745 w 1918503"/>
                <a:gd name="connsiteY7" fmla="*/ 1452065 h 1582212"/>
                <a:gd name="connsiteX0" fmla="*/ 1379 w 1915745"/>
                <a:gd name="connsiteY0" fmla="*/ 1580188 h 1580188"/>
                <a:gd name="connsiteX1" fmla="*/ 1379 w 1915745"/>
                <a:gd name="connsiteY1" fmla="*/ 0 h 1580188"/>
                <a:gd name="connsiteX2" fmla="*/ 364475 w 1915745"/>
                <a:gd name="connsiteY2" fmla="*/ 0 h 1580188"/>
                <a:gd name="connsiteX3" fmla="*/ 364475 w 1915745"/>
                <a:gd name="connsiteY3" fmla="*/ 493809 h 1580188"/>
                <a:gd name="connsiteX4" fmla="*/ 954507 w 1915745"/>
                <a:gd name="connsiteY4" fmla="*/ 493809 h 1580188"/>
                <a:gd name="connsiteX5" fmla="*/ 954507 w 1915745"/>
                <a:gd name="connsiteY5" fmla="*/ 0 h 1580188"/>
                <a:gd name="connsiteX6" fmla="*/ 1272216 w 1915745"/>
                <a:gd name="connsiteY6" fmla="*/ 0 h 1580188"/>
                <a:gd name="connsiteX7" fmla="*/ 1915745 w 1915745"/>
                <a:gd name="connsiteY7" fmla="*/ 1450041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493809 h 1580188"/>
                <a:gd name="connsiteX4" fmla="*/ 954507 w 1274974"/>
                <a:gd name="connsiteY4" fmla="*/ 493809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493809 h 1580188"/>
                <a:gd name="connsiteX4" fmla="*/ 954507 w 1274974"/>
                <a:gd name="connsiteY4" fmla="*/ 493809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493809 h 1580188"/>
                <a:gd name="connsiteX4" fmla="*/ 954507 w 1274974"/>
                <a:gd name="connsiteY4" fmla="*/ 493809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493809 h 1580188"/>
                <a:gd name="connsiteX4" fmla="*/ 954507 w 1274974"/>
                <a:gd name="connsiteY4" fmla="*/ 493809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592571 h 1580188"/>
                <a:gd name="connsiteX4" fmla="*/ 954507 w 1274974"/>
                <a:gd name="connsiteY4" fmla="*/ 493809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592571 h 1580188"/>
                <a:gd name="connsiteX4" fmla="*/ 954507 w 1274974"/>
                <a:gd name="connsiteY4" fmla="*/ 592571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641951 h 1580188"/>
                <a:gd name="connsiteX4" fmla="*/ 954507 w 1274974"/>
                <a:gd name="connsiteY4" fmla="*/ 592571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  <a:gd name="connsiteX0" fmla="*/ 1379 w 1274974"/>
                <a:gd name="connsiteY0" fmla="*/ 1580188 h 1580188"/>
                <a:gd name="connsiteX1" fmla="*/ 1379 w 1274974"/>
                <a:gd name="connsiteY1" fmla="*/ 0 h 1580188"/>
                <a:gd name="connsiteX2" fmla="*/ 364475 w 1274974"/>
                <a:gd name="connsiteY2" fmla="*/ 0 h 1580188"/>
                <a:gd name="connsiteX3" fmla="*/ 364475 w 1274974"/>
                <a:gd name="connsiteY3" fmla="*/ 641951 h 1580188"/>
                <a:gd name="connsiteX4" fmla="*/ 954507 w 1274974"/>
                <a:gd name="connsiteY4" fmla="*/ 641951 h 1580188"/>
                <a:gd name="connsiteX5" fmla="*/ 954507 w 1274974"/>
                <a:gd name="connsiteY5" fmla="*/ 0 h 1580188"/>
                <a:gd name="connsiteX6" fmla="*/ 1272216 w 1274974"/>
                <a:gd name="connsiteY6" fmla="*/ 0 h 1580188"/>
                <a:gd name="connsiteX7" fmla="*/ 1272216 w 1274974"/>
                <a:gd name="connsiteY7" fmla="*/ 1580188 h 1580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4974" h="1580188">
                  <a:moveTo>
                    <a:pt x="1379" y="1580188"/>
                  </a:moveTo>
                  <a:cubicBezTo>
                    <a:pt x="2758" y="1094715"/>
                    <a:pt x="0" y="485473"/>
                    <a:pt x="1379" y="0"/>
                  </a:cubicBezTo>
                  <a:lnTo>
                    <a:pt x="364475" y="0"/>
                  </a:lnTo>
                  <a:cubicBezTo>
                    <a:pt x="365854" y="208257"/>
                    <a:pt x="363096" y="433694"/>
                    <a:pt x="364475" y="641951"/>
                  </a:cubicBezTo>
                  <a:lnTo>
                    <a:pt x="954507" y="641951"/>
                  </a:lnTo>
                  <a:cubicBezTo>
                    <a:pt x="954483" y="431861"/>
                    <a:pt x="954531" y="210090"/>
                    <a:pt x="954507" y="0"/>
                  </a:cubicBezTo>
                  <a:lnTo>
                    <a:pt x="1272216" y="0"/>
                  </a:lnTo>
                  <a:cubicBezTo>
                    <a:pt x="1274974" y="488232"/>
                    <a:pt x="1269458" y="1091956"/>
                    <a:pt x="1272216" y="1580188"/>
                  </a:cubicBezTo>
                </a:path>
              </a:pathLst>
            </a:custGeom>
            <a:ln w="38100">
              <a:solidFill>
                <a:srgbClr val="8942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6" name="Skupina 35"/>
          <p:cNvGrpSpPr/>
          <p:nvPr/>
        </p:nvGrpSpPr>
        <p:grpSpPr>
          <a:xfrm>
            <a:off x="6290624" y="2873306"/>
            <a:ext cx="2862902" cy="406630"/>
            <a:chOff x="4766624" y="1791756"/>
            <a:chExt cx="2862902" cy="406630"/>
          </a:xfrm>
        </p:grpSpPr>
        <p:sp>
          <p:nvSpPr>
            <p:cNvPr id="20" name="Obdélník 19"/>
            <p:cNvSpPr/>
            <p:nvPr/>
          </p:nvSpPr>
          <p:spPr>
            <a:xfrm rot="5400000">
              <a:off x="6152934" y="405446"/>
              <a:ext cx="83250" cy="285586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" name="Obdélník 20"/>
            <p:cNvSpPr/>
            <p:nvPr/>
          </p:nvSpPr>
          <p:spPr>
            <a:xfrm rot="5400000">
              <a:off x="6192189" y="674704"/>
              <a:ext cx="237035" cy="263763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Obdélník 22"/>
            <p:cNvSpPr/>
            <p:nvPr/>
          </p:nvSpPr>
          <p:spPr>
            <a:xfrm rot="5400000">
              <a:off x="6156018" y="728826"/>
              <a:ext cx="83250" cy="285586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4" name="Obdélník 23"/>
          <p:cNvSpPr/>
          <p:nvPr/>
        </p:nvSpPr>
        <p:spPr>
          <a:xfrm>
            <a:off x="6163965" y="2872378"/>
            <a:ext cx="117053" cy="412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extovéPole 34"/>
          <p:cNvSpPr txBox="1"/>
          <p:nvPr/>
        </p:nvSpPr>
        <p:spPr>
          <a:xfrm>
            <a:off x="7336800" y="3522796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 err="1"/>
              <a:t>b</a:t>
            </a:r>
            <a:r>
              <a:rPr lang="cs-CZ" sz="1400" b="1" i="1" baseline="-25000" dirty="0" err="1"/>
              <a:t>g</a:t>
            </a:r>
            <a:r>
              <a:rPr lang="cs-CZ" sz="1400" dirty="0"/>
              <a:t> ≥ 190 mm</a:t>
            </a:r>
            <a:endParaRPr lang="cs-CZ" sz="1400" b="1" i="1" baseline="-25000" dirty="0"/>
          </a:p>
        </p:txBody>
      </p:sp>
      <p:grpSp>
        <p:nvGrpSpPr>
          <p:cNvPr id="6" name="Skupina 14"/>
          <p:cNvGrpSpPr/>
          <p:nvPr/>
        </p:nvGrpSpPr>
        <p:grpSpPr>
          <a:xfrm rot="5400000">
            <a:off x="6284605" y="2957679"/>
            <a:ext cx="233323" cy="242380"/>
            <a:chOff x="6502446" y="2658217"/>
            <a:chExt cx="315604" cy="311690"/>
          </a:xfrm>
        </p:grpSpPr>
        <p:sp>
          <p:nvSpPr>
            <p:cNvPr id="25" name="Obdélník 24"/>
            <p:cNvSpPr/>
            <p:nvPr/>
          </p:nvSpPr>
          <p:spPr>
            <a:xfrm>
              <a:off x="6502446" y="2658217"/>
              <a:ext cx="315604" cy="31169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6555273" y="2718021"/>
              <a:ext cx="183761" cy="1762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30" name="Volný tvar 29"/>
          <p:cNvSpPr/>
          <p:nvPr/>
        </p:nvSpPr>
        <p:spPr>
          <a:xfrm>
            <a:off x="5458794" y="2537707"/>
            <a:ext cx="3696882" cy="304805"/>
          </a:xfrm>
          <a:custGeom>
            <a:avLst/>
            <a:gdLst>
              <a:gd name="connsiteX0" fmla="*/ 0 w 3660617"/>
              <a:gd name="connsiteY0" fmla="*/ 0 h 277639"/>
              <a:gd name="connsiteX1" fmla="*/ 1189021 w 3660617"/>
              <a:gd name="connsiteY1" fmla="*/ 0 h 277639"/>
              <a:gd name="connsiteX2" fmla="*/ 1189021 w 3660617"/>
              <a:gd name="connsiteY2" fmla="*/ 277639 h 277639"/>
              <a:gd name="connsiteX3" fmla="*/ 3660617 w 3660617"/>
              <a:gd name="connsiteY3" fmla="*/ 277639 h 27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0617" h="277639">
                <a:moveTo>
                  <a:pt x="0" y="0"/>
                </a:moveTo>
                <a:lnTo>
                  <a:pt x="1189021" y="0"/>
                </a:lnTo>
                <a:lnTo>
                  <a:pt x="1189021" y="277639"/>
                </a:lnTo>
                <a:lnTo>
                  <a:pt x="3660617" y="277639"/>
                </a:lnTo>
              </a:path>
            </a:pathLst>
          </a:custGeom>
          <a:ln w="5715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Volný tvar 30"/>
          <p:cNvSpPr/>
          <p:nvPr/>
        </p:nvSpPr>
        <p:spPr>
          <a:xfrm flipV="1">
            <a:off x="5462695" y="3306004"/>
            <a:ext cx="3696882" cy="268586"/>
          </a:xfrm>
          <a:custGeom>
            <a:avLst/>
            <a:gdLst>
              <a:gd name="connsiteX0" fmla="*/ 0 w 3660617"/>
              <a:gd name="connsiteY0" fmla="*/ 0 h 277639"/>
              <a:gd name="connsiteX1" fmla="*/ 1189021 w 3660617"/>
              <a:gd name="connsiteY1" fmla="*/ 0 h 277639"/>
              <a:gd name="connsiteX2" fmla="*/ 1189021 w 3660617"/>
              <a:gd name="connsiteY2" fmla="*/ 277639 h 277639"/>
              <a:gd name="connsiteX3" fmla="*/ 3660617 w 3660617"/>
              <a:gd name="connsiteY3" fmla="*/ 277639 h 27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0617" h="277639">
                <a:moveTo>
                  <a:pt x="0" y="0"/>
                </a:moveTo>
                <a:lnTo>
                  <a:pt x="1189021" y="0"/>
                </a:lnTo>
                <a:lnTo>
                  <a:pt x="1189021" y="277639"/>
                </a:lnTo>
                <a:lnTo>
                  <a:pt x="3660617" y="277639"/>
                </a:ln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ahnutá šipka doleva 33"/>
          <p:cNvSpPr/>
          <p:nvPr/>
        </p:nvSpPr>
        <p:spPr>
          <a:xfrm flipH="1" flipV="1">
            <a:off x="6390030" y="2605549"/>
            <a:ext cx="458444" cy="895351"/>
          </a:xfrm>
          <a:prstGeom prst="curvedLeftArrow">
            <a:avLst/>
          </a:prstGeom>
          <a:solidFill>
            <a:srgbClr val="FF00FF"/>
          </a:solidFill>
          <a:ln>
            <a:solidFill>
              <a:srgbClr val="9600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50" name="Obdélníkový popisek 49"/>
          <p:cNvSpPr/>
          <p:nvPr/>
        </p:nvSpPr>
        <p:spPr>
          <a:xfrm>
            <a:off x="6953251" y="2204164"/>
            <a:ext cx="476250" cy="333375"/>
          </a:xfrm>
          <a:prstGeom prst="wedgeRectCallout">
            <a:avLst>
              <a:gd name="adj1" fmla="val -133869"/>
              <a:gd name="adj2" fmla="val 21347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i="1" dirty="0">
                <a:solidFill>
                  <a:sysClr val="windowText" lastClr="000000"/>
                </a:solidFill>
                <a:cs typeface="Arial" charset="0"/>
              </a:rPr>
              <a:t>Ψ</a:t>
            </a:r>
            <a:endParaRPr lang="cs-CZ" dirty="0">
              <a:solidFill>
                <a:sysClr val="windowText" lastClr="00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515351" y="2891300"/>
            <a:ext cx="1627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/>
              <a:t>skutečné zasklení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7458075" y="2615075"/>
            <a:ext cx="12811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okrajová podmínka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7458075" y="3243725"/>
            <a:ext cx="12811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okrajová podmínka</a:t>
            </a:r>
          </a:p>
        </p:txBody>
      </p:sp>
      <p:pic>
        <p:nvPicPr>
          <p:cNvPr id="39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99683F82-FE9F-40DD-8AC0-C720D7709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40" name="Picture 3">
            <a:extLst>
              <a:ext uri="{FF2B5EF4-FFF2-40B4-BE49-F238E27FC236}">
                <a16:creationId xmlns:a16="http://schemas.microsoft.com/office/drawing/2014/main" id="{50367873-42DE-4B3B-8527-9623BDFFF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3352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4D657-B090-4A9E-BC08-360A506BD59F}" type="slidenum">
              <a:rPr lang="cs-CZ" smtClean="0"/>
              <a:pPr>
                <a:defRPr/>
              </a:pPr>
              <a:t>89</a:t>
            </a:fld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29265" y="1993955"/>
            <a:ext cx="11051458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b="1" i="1" dirty="0">
                <a:cs typeface="Arial" charset="0"/>
              </a:rPr>
              <a:t>součinitel prostupu tepla celé otvorové výplně U</a:t>
            </a:r>
            <a:r>
              <a:rPr lang="cs-CZ" sz="1600" b="1" i="1" baseline="-25000" dirty="0">
                <a:cs typeface="Arial" charset="0"/>
              </a:rPr>
              <a:t>w</a:t>
            </a:r>
            <a:r>
              <a:rPr lang="cs-CZ" sz="1600" dirty="0">
                <a:cs typeface="Arial" charset="0"/>
              </a:rPr>
              <a:t>:</a:t>
            </a:r>
          </a:p>
          <a:p>
            <a:pPr marL="355600" indent="-355600"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600" dirty="0">
              <a:cs typeface="Arial" charset="0"/>
            </a:endParaRPr>
          </a:p>
          <a:p>
            <a:pPr marL="355600" indent="-355600"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dirty="0"/>
              <a:t>kde:	</a:t>
            </a:r>
            <a:r>
              <a:rPr lang="cs-CZ" sz="1600" b="1" i="1" dirty="0"/>
              <a:t>A</a:t>
            </a:r>
            <a:r>
              <a:rPr lang="cs-CZ" sz="1600" b="1" i="1" baseline="-25000" dirty="0"/>
              <a:t>g	</a:t>
            </a:r>
            <a:r>
              <a:rPr lang="cs-CZ" sz="1600" dirty="0">
                <a:cs typeface="Arial" charset="0"/>
              </a:rPr>
              <a:t>je 	plocha zasklení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g		</a:t>
            </a:r>
            <a:r>
              <a:rPr lang="cs-CZ" sz="1600" dirty="0">
                <a:cs typeface="Arial" charset="0"/>
              </a:rPr>
              <a:t>součinitel prostupu tepla zasklení, bez vlivu okrajů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cs-CZ" sz="1600" b="1" i="1" dirty="0"/>
              <a:t>A</a:t>
            </a:r>
            <a:r>
              <a:rPr lang="cs-CZ" sz="1600" b="1" i="1" baseline="-25000" dirty="0"/>
              <a:t>f		</a:t>
            </a:r>
            <a:r>
              <a:rPr lang="cs-CZ" sz="1600" dirty="0">
                <a:cs typeface="Arial" charset="0"/>
              </a:rPr>
              <a:t>plocha rámu okna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f		</a:t>
            </a:r>
            <a:r>
              <a:rPr lang="cs-CZ" sz="1600" dirty="0">
                <a:cs typeface="Arial" charset="0"/>
              </a:rPr>
              <a:t>součinitel prostupu tepla rámu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b="1" i="1" dirty="0"/>
              <a:t>	A</a:t>
            </a:r>
            <a:r>
              <a:rPr lang="cs-CZ" sz="1600" b="1" i="1" baseline="-25000" dirty="0"/>
              <a:t>p		</a:t>
            </a:r>
            <a:r>
              <a:rPr lang="cs-CZ" sz="1600" dirty="0">
                <a:cs typeface="Arial" charset="0"/>
              </a:rPr>
              <a:t>plocha neprůsvitné výplně (např. dveří)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/>
              <a:t>U</a:t>
            </a:r>
            <a:r>
              <a:rPr lang="cs-CZ" sz="1600" b="1" i="1" baseline="-25000" dirty="0"/>
              <a:t>p		</a:t>
            </a:r>
            <a:r>
              <a:rPr lang="cs-CZ" sz="1600" dirty="0">
                <a:cs typeface="Arial" charset="0"/>
              </a:rPr>
              <a:t>součinitel prostupu tepla neprůsvitné výplně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/>
              <a:t>l</a:t>
            </a:r>
            <a:r>
              <a:rPr lang="cs-CZ" sz="1600" b="1" i="1" baseline="-25000" dirty="0" err="1"/>
              <a:t>g</a:t>
            </a:r>
            <a:r>
              <a:rPr lang="cs-CZ" sz="1600" b="1" i="1" dirty="0"/>
              <a:t> </a:t>
            </a:r>
            <a:r>
              <a:rPr lang="cs-CZ" sz="1600" dirty="0"/>
              <a:t>(</a:t>
            </a:r>
            <a:r>
              <a:rPr lang="cs-CZ" sz="1600" b="1" i="1" dirty="0" err="1"/>
              <a:t>l</a:t>
            </a:r>
            <a:r>
              <a:rPr lang="cs-CZ" sz="1600" b="1" i="1" baseline="-25000" dirty="0" err="1"/>
              <a:t>p</a:t>
            </a:r>
            <a:r>
              <a:rPr lang="cs-CZ" sz="1600" dirty="0"/>
              <a:t>)</a:t>
            </a:r>
            <a:r>
              <a:rPr lang="cs-CZ" sz="1600" b="1" i="1" baseline="-25000" dirty="0"/>
              <a:t>		</a:t>
            </a:r>
            <a:r>
              <a:rPr lang="cs-CZ" sz="1600" dirty="0">
                <a:cs typeface="Arial" charset="0"/>
              </a:rPr>
              <a:t>délka viditelného obvodu zasklení (nebo neprůsvitné výplně) [m]</a:t>
            </a:r>
          </a:p>
          <a:p>
            <a:pPr marL="447675" algn="just">
              <a:spcBef>
                <a:spcPts val="300"/>
              </a:spcBef>
              <a:spcAft>
                <a:spcPts val="300"/>
              </a:spcAft>
              <a:tabLst>
                <a:tab pos="1076325" algn="l"/>
                <a:tab pos="1790700" algn="l"/>
                <a:tab pos="2066925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>
                <a:cs typeface="Arial" charset="0"/>
              </a:rPr>
              <a:t>g</a:t>
            </a:r>
            <a:r>
              <a:rPr lang="cs-CZ" sz="1600" dirty="0">
                <a:cs typeface="Arial" charset="0"/>
              </a:rPr>
              <a:t> (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b="1" i="1" baseline="-25000" dirty="0">
                <a:cs typeface="Arial" charset="0"/>
              </a:rPr>
              <a:t>p</a:t>
            </a:r>
            <a:r>
              <a:rPr lang="cs-CZ" sz="1600" dirty="0">
                <a:cs typeface="Arial" charset="0"/>
              </a:rPr>
              <a:t>)		lineární činitel prostupu tepla mezi zasklením (nebo neprůsvitnou výplní) a rámem [W/(m.K)]</a:t>
            </a:r>
          </a:p>
        </p:txBody>
      </p:sp>
      <p:graphicFrame>
        <p:nvGraphicFramePr>
          <p:cNvPr id="26726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593093"/>
              </p:ext>
            </p:extLst>
          </p:nvPr>
        </p:nvGraphicFramePr>
        <p:xfrm>
          <a:off x="5939605" y="1900854"/>
          <a:ext cx="4318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304" name="Rovnice" r:id="rId3" imgW="4317840" imgH="609480" progId="Equation.3">
                  <p:embed/>
                </p:oleObj>
              </mc:Choice>
              <mc:Fallback>
                <p:oleObj name="Rovnice" r:id="rId3" imgW="431784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9605" y="1900854"/>
                        <a:ext cx="43180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E13C935-2EDE-4FCF-B336-1719A50B2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AC419F1-8C2C-4669-9A96-14ABF96172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159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ACD11CD-8BD2-4CE6-BD0A-5D9624C0F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A03D0-A382-499B-B3E7-B6AE669BDCAB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sp>
        <p:nvSpPr>
          <p:cNvPr id="13316" name="TextovéPole 2"/>
          <p:cNvSpPr txBox="1">
            <a:spLocks noChangeArrowheads="1"/>
          </p:cNvSpPr>
          <p:nvPr/>
        </p:nvSpPr>
        <p:spPr bwMode="auto">
          <a:xfrm>
            <a:off x="409575" y="1717676"/>
            <a:ext cx="113157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sz="1600" dirty="0"/>
              <a:t>Základní podmínkou pro šíření tepla jsou rozdílné teploty (tzv. teplotní gradient). Teplo se vždy šíří z místa s vyšší teplotou do místa s nižší teplotou. K šíření tepla může docházet třemi způsoby:</a:t>
            </a:r>
          </a:p>
          <a:p>
            <a:pPr marL="895350" indent="-2667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cs-CZ" b="1" i="1" dirty="0"/>
              <a:t>vedením</a:t>
            </a:r>
            <a:r>
              <a:rPr lang="cs-CZ" dirty="0"/>
              <a:t> (kondukcí)</a:t>
            </a:r>
          </a:p>
          <a:p>
            <a:pPr marL="895350" indent="-2667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cs-CZ" b="1" i="1" dirty="0"/>
              <a:t>prouděním</a:t>
            </a:r>
            <a:r>
              <a:rPr lang="cs-CZ" dirty="0"/>
              <a:t> (konvekcí)</a:t>
            </a:r>
          </a:p>
          <a:p>
            <a:pPr marL="895350" indent="-2667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cs-CZ" b="1" i="1" dirty="0"/>
              <a:t>sáláním</a:t>
            </a:r>
            <a:r>
              <a:rPr lang="cs-CZ" dirty="0"/>
              <a:t> (radiací)</a:t>
            </a:r>
          </a:p>
          <a:p>
            <a:pPr marL="628650" algn="just">
              <a:defRPr/>
            </a:pPr>
            <a:endParaRPr lang="cs-CZ" dirty="0"/>
          </a:p>
          <a:p>
            <a:pPr marL="1076325" indent="-1076325" algn="just">
              <a:defRPr/>
            </a:pPr>
            <a:r>
              <a:rPr lang="cs-CZ" sz="2400" u="sng" dirty="0"/>
              <a:t>Vedení tepla:</a:t>
            </a:r>
            <a:r>
              <a:rPr lang="cs-CZ" sz="2400" dirty="0"/>
              <a:t> </a:t>
            </a:r>
          </a:p>
          <a:p>
            <a:pPr marL="266700" indent="-266700" algn="just">
              <a:defRPr/>
            </a:pPr>
            <a:endParaRPr lang="cs-CZ" sz="1600" dirty="0">
              <a:cs typeface="Arial" charset="0"/>
            </a:endParaRPr>
          </a:p>
          <a:p>
            <a:pPr marL="266700" indent="-266700" algn="just">
              <a:defRPr/>
            </a:pPr>
            <a:r>
              <a:rPr lang="cs-CZ" sz="1600" dirty="0">
                <a:cs typeface="Arial" charset="0"/>
              </a:rPr>
              <a:t>	Šíření tepla vedením se děje především v tuhých látkách (v kapalinách a v plynech pouze za určitých podmínek) předáváním kinetické energie  molekul, sousedním chladnějším molekulám. Molekulární skladba látky (tělesa) se však zanedbává a těleso se uvažuje jako spojité prostředí.  Obecně je teplota v libovolném bodě tělesa funkcí jeho prostorových souřadnic (x, y, z) a času </a:t>
            </a:r>
            <a:r>
              <a:rPr lang="el-GR" sz="1600" b="1" i="1" dirty="0">
                <a:cs typeface="Arial" charset="0"/>
              </a:rPr>
              <a:t>τ</a:t>
            </a:r>
            <a:r>
              <a:rPr lang="cs-CZ" sz="1600" b="1" i="1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:</a:t>
            </a:r>
          </a:p>
          <a:p>
            <a:pPr marL="1076325" indent="-1076325" algn="just">
              <a:defRPr/>
            </a:pPr>
            <a:r>
              <a:rPr lang="cs-CZ" sz="1600" dirty="0">
                <a:cs typeface="Arial" charset="0"/>
              </a:rPr>
              <a:t>			</a:t>
            </a:r>
            <a:r>
              <a:rPr lang="cs-CZ" sz="2000" b="1" i="1" dirty="0">
                <a:cs typeface="Arial" charset="0"/>
              </a:rPr>
              <a:t> </a:t>
            </a:r>
            <a:r>
              <a:rPr lang="el-GR" sz="2000" b="1" i="1" dirty="0">
                <a:cs typeface="Arial" charset="0"/>
              </a:rPr>
              <a:t>ϴ</a:t>
            </a:r>
            <a:r>
              <a:rPr lang="cs-CZ" sz="2000" b="1" i="1" dirty="0">
                <a:cs typeface="Arial" charset="0"/>
              </a:rPr>
              <a:t> = f (x, y, z,</a:t>
            </a:r>
            <a:r>
              <a:rPr lang="el-GR" sz="2000" b="1" dirty="0">
                <a:cs typeface="Arial" charset="0"/>
              </a:rPr>
              <a:t> </a:t>
            </a:r>
            <a:r>
              <a:rPr lang="el-GR" sz="2000" b="1" i="1" dirty="0">
                <a:cs typeface="Arial" charset="0"/>
              </a:rPr>
              <a:t>τ</a:t>
            </a:r>
            <a:r>
              <a:rPr lang="cs-CZ" sz="2000" b="1" dirty="0">
                <a:cs typeface="Arial" charset="0"/>
              </a:rPr>
              <a:t>)</a:t>
            </a:r>
            <a:endParaRPr lang="cs-CZ" sz="1600" b="1" i="1" dirty="0"/>
          </a:p>
        </p:txBody>
      </p:sp>
      <p:sp>
        <p:nvSpPr>
          <p:cNvPr id="5" name="Nadpis 4">
            <a:extLst>
              <a:ext uri="{FF2B5EF4-FFF2-40B4-BE49-F238E27FC236}">
                <a16:creationId xmlns:a16="http://schemas.microsoft.com/office/drawing/2014/main" id="{C69A61D1-AFC9-454B-BAB1-392C52C12AE4}"/>
              </a:ext>
            </a:extLst>
          </p:cNvPr>
          <p:cNvSpPr txBox="1">
            <a:spLocks/>
          </p:cNvSpPr>
          <p:nvPr/>
        </p:nvSpPr>
        <p:spPr>
          <a:xfrm>
            <a:off x="466725" y="1301829"/>
            <a:ext cx="9915525" cy="7143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A49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tabLst>
                <a:tab pos="1885950" algn="l"/>
              </a:tabLst>
            </a:pPr>
            <a:r>
              <a:rPr lang="cs-CZ" sz="2400" dirty="0">
                <a:latin typeface="Arial" charset="0"/>
                <a:cs typeface="Arial" charset="0"/>
              </a:rPr>
              <a:t>Šíření tepla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95E39A9D-58A0-41C4-8AE2-2DF8BA3E3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90</a:t>
            </a:fld>
            <a:endParaRPr lang="cs-CZ"/>
          </a:p>
        </p:txBody>
      </p:sp>
      <p:sp>
        <p:nvSpPr>
          <p:cNvPr id="6148" name="TextovéPole 3"/>
          <p:cNvSpPr txBox="1">
            <a:spLocks noChangeArrowheads="1"/>
          </p:cNvSpPr>
          <p:nvPr/>
        </p:nvSpPr>
        <p:spPr bwMode="auto">
          <a:xfrm>
            <a:off x="383458" y="1628146"/>
            <a:ext cx="1149391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ts val="300"/>
              </a:spcBef>
              <a:spcAft>
                <a:spcPts val="300"/>
              </a:spcAft>
            </a:pPr>
            <a:r>
              <a:rPr lang="cs-CZ" sz="1600" b="1" dirty="0">
                <a:cs typeface="Arial" charset="0"/>
              </a:rPr>
              <a:t>Požadavky na součinitel prostupu tepla konstrukce </a:t>
            </a:r>
            <a:r>
              <a:rPr lang="cs-CZ" sz="1600" dirty="0">
                <a:cs typeface="Arial" charset="0"/>
              </a:rPr>
              <a:t>podle ČSN 73 0540-2</a:t>
            </a:r>
            <a:endParaRPr lang="cs-CZ" sz="1600" b="1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cs-CZ" sz="800" b="1" i="1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cs-CZ" sz="1600" b="1" i="1" dirty="0"/>
              <a:t>Všechny konstrukce </a:t>
            </a:r>
            <a:r>
              <a:rPr lang="cs-CZ" sz="1600" dirty="0"/>
              <a:t>na systémové hranici vytápěných budov, </a:t>
            </a:r>
            <a:r>
              <a:rPr lang="cs-CZ" sz="1600" b="1" i="1" dirty="0"/>
              <a:t>musí splňovat požadavek </a:t>
            </a:r>
            <a:r>
              <a:rPr lang="cs-CZ" sz="1600" dirty="0"/>
              <a:t>na součinitel prostupu tepla,                                 stanovený v ČSN 73 0540-2/2011.</a:t>
            </a:r>
          </a:p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dirty="0">
                <a:cs typeface="Arial" charset="0"/>
              </a:rPr>
              <a:t>Pro konstrukce běžných budov</a:t>
            </a:r>
          </a:p>
          <a:p>
            <a:pPr marL="143986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s převažující vnitřní návrhovou teplotou </a:t>
            </a:r>
            <a:r>
              <a:rPr lang="el-GR" sz="1600" b="1" i="1" dirty="0">
                <a:cs typeface="Arial" charset="0"/>
              </a:rPr>
              <a:t>ϴ</a:t>
            </a:r>
            <a:r>
              <a:rPr lang="cs-CZ" sz="1600" b="1" i="1" baseline="-25000" dirty="0" err="1">
                <a:cs typeface="Arial" charset="0"/>
              </a:rPr>
              <a:t>im</a:t>
            </a:r>
            <a:r>
              <a:rPr lang="cs-CZ" sz="1600" dirty="0">
                <a:cs typeface="Arial" charset="0"/>
              </a:rPr>
              <a:t> = 18 až 22 °C</a:t>
            </a:r>
          </a:p>
          <a:p>
            <a:pPr marL="143986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s relativní vlhkostí vnitřního vzduchu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b="1" i="1" baseline="-25000" dirty="0">
                <a:cs typeface="Arial" charset="0"/>
              </a:rPr>
              <a:t>i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>
                <a:latin typeface="Calibri"/>
                <a:cs typeface="Arial" charset="0"/>
              </a:rPr>
              <a:t>≤</a:t>
            </a:r>
            <a:r>
              <a:rPr lang="cs-CZ" sz="1600" dirty="0">
                <a:cs typeface="Arial" charset="0"/>
              </a:rPr>
              <a:t> 60%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jsou uvedeny požadované / doporučené </a:t>
            </a:r>
            <a:r>
              <a:rPr lang="cs-CZ" sz="1600" b="1" i="1" dirty="0">
                <a:cs typeface="Arial" charset="0"/>
              </a:rPr>
              <a:t>tabulkové</a:t>
            </a:r>
            <a:r>
              <a:rPr lang="cs-CZ" sz="1600" dirty="0">
                <a:cs typeface="Arial" charset="0"/>
              </a:rPr>
              <a:t> hodnoty (</a:t>
            </a:r>
            <a:r>
              <a:rPr lang="cs-CZ" sz="1600" b="1" i="1" dirty="0">
                <a:cs typeface="Arial" charset="0"/>
              </a:rPr>
              <a:t>U</a:t>
            </a:r>
            <a:r>
              <a:rPr lang="cs-CZ" sz="1600" b="1" i="1" baseline="-25000" dirty="0">
                <a:cs typeface="Arial" charset="0"/>
              </a:rPr>
              <a:t>n,20</a:t>
            </a:r>
            <a:r>
              <a:rPr lang="cs-CZ" sz="1600" dirty="0">
                <a:cs typeface="Arial" charset="0"/>
              </a:rPr>
              <a:t> , </a:t>
            </a:r>
            <a:r>
              <a:rPr lang="cs-CZ" sz="1600" b="1" i="1" dirty="0">
                <a:cs typeface="Arial" charset="0"/>
              </a:rPr>
              <a:t>Ur</a:t>
            </a:r>
            <a:r>
              <a:rPr lang="cs-CZ" sz="1600" b="1" i="1" baseline="-25000" dirty="0">
                <a:cs typeface="Arial" charset="0"/>
              </a:rPr>
              <a:t>ec,20</a:t>
            </a:r>
            <a:r>
              <a:rPr lang="cs-CZ" sz="1600" dirty="0">
                <a:cs typeface="Arial" charset="0"/>
              </a:rPr>
              <a:t> a </a:t>
            </a:r>
            <a:r>
              <a:rPr lang="cs-CZ" sz="1600" b="1" i="1" dirty="0">
                <a:cs typeface="Arial" charset="0"/>
              </a:rPr>
              <a:t>U</a:t>
            </a:r>
            <a:r>
              <a:rPr lang="cs-CZ" sz="1600" b="1" i="1" baseline="-25000" dirty="0">
                <a:cs typeface="Arial" charset="0"/>
              </a:rPr>
              <a:t>pas,20</a:t>
            </a:r>
            <a:r>
              <a:rPr lang="cs-CZ" sz="1600" dirty="0">
                <a:cs typeface="Arial" charset="0"/>
              </a:rPr>
              <a:t>).</a:t>
            </a:r>
          </a:p>
        </p:txBody>
      </p:sp>
      <p:sp>
        <p:nvSpPr>
          <p:cNvPr id="19" name="Elipsa 18"/>
          <p:cNvSpPr/>
          <p:nvPr/>
        </p:nvSpPr>
        <p:spPr>
          <a:xfrm>
            <a:off x="5525575" y="2978627"/>
            <a:ext cx="1209676" cy="419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Elipsa 19"/>
          <p:cNvSpPr/>
          <p:nvPr/>
        </p:nvSpPr>
        <p:spPr>
          <a:xfrm>
            <a:off x="5254112" y="3343101"/>
            <a:ext cx="542925" cy="3238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2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4821BCB-FCFF-45B9-83B3-78C6D2230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9BDDBC86-5EE8-497F-8D43-0D5622910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6104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91</a:t>
            </a:fld>
            <a:endParaRPr lang="cs-CZ"/>
          </a:p>
        </p:txBody>
      </p:sp>
      <p:grpSp>
        <p:nvGrpSpPr>
          <p:cNvPr id="23" name="Skupina 22"/>
          <p:cNvGrpSpPr/>
          <p:nvPr/>
        </p:nvGrpSpPr>
        <p:grpSpPr>
          <a:xfrm>
            <a:off x="2065860" y="1411592"/>
            <a:ext cx="6773340" cy="3632357"/>
            <a:chOff x="777834" y="2552130"/>
            <a:chExt cx="7572416" cy="4182221"/>
          </a:xfrm>
        </p:grpSpPr>
        <p:pic>
          <p:nvPicPr>
            <p:cNvPr id="2826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b="15081"/>
            <a:stretch>
              <a:fillRect/>
            </a:stretch>
          </p:blipFill>
          <p:spPr bwMode="auto">
            <a:xfrm>
              <a:off x="777922" y="2552130"/>
              <a:ext cx="7572328" cy="2998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Přímá spojovací čára 7"/>
            <p:cNvCxnSpPr/>
            <p:nvPr/>
          </p:nvCxnSpPr>
          <p:spPr>
            <a:xfrm>
              <a:off x="4838483" y="6151645"/>
              <a:ext cx="0" cy="5737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ovací čára 8"/>
            <p:cNvCxnSpPr/>
            <p:nvPr/>
          </p:nvCxnSpPr>
          <p:spPr>
            <a:xfrm>
              <a:off x="795740" y="6142682"/>
              <a:ext cx="0" cy="5737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římá spojovací čára 9"/>
            <p:cNvCxnSpPr/>
            <p:nvPr/>
          </p:nvCxnSpPr>
          <p:spPr>
            <a:xfrm>
              <a:off x="6042211" y="6160611"/>
              <a:ext cx="0" cy="5737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římá spojovací čára 10"/>
            <p:cNvCxnSpPr/>
            <p:nvPr/>
          </p:nvCxnSpPr>
          <p:spPr>
            <a:xfrm>
              <a:off x="7453024" y="6142682"/>
              <a:ext cx="0" cy="5737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>
              <a:off x="8331566" y="6142683"/>
              <a:ext cx="0" cy="5737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56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4746" y="5531787"/>
              <a:ext cx="7557670" cy="280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57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7834" y="5801532"/>
              <a:ext cx="7566066" cy="3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TextovéPole 4">
            <a:extLst>
              <a:ext uri="{FF2B5EF4-FFF2-40B4-BE49-F238E27FC236}">
                <a16:creationId xmlns:a16="http://schemas.microsoft.com/office/drawing/2014/main" id="{AAC7A784-43EC-4AB4-923C-3679768D4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1100" y="5029847"/>
            <a:ext cx="78680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600" dirty="0">
                <a:cs typeface="Arial" charset="0"/>
              </a:rPr>
              <a:t>Tabulka 3 v ČSN 73 0540-2</a:t>
            </a:r>
          </a:p>
        </p:txBody>
      </p:sp>
      <p:pic>
        <p:nvPicPr>
          <p:cNvPr id="2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0129FA97-A74D-42B1-89D6-390B6C811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8F8927C8-9F62-415C-9918-DFDB6B01A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082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92</a:t>
            </a:fld>
            <a:endParaRPr lang="cs-CZ"/>
          </a:p>
        </p:txBody>
      </p:sp>
      <p:sp>
        <p:nvSpPr>
          <p:cNvPr id="6148" name="TextovéPole 3"/>
          <p:cNvSpPr txBox="1">
            <a:spLocks noChangeArrowheads="1"/>
          </p:cNvSpPr>
          <p:nvPr/>
        </p:nvSpPr>
        <p:spPr bwMode="auto">
          <a:xfrm>
            <a:off x="432619" y="1795295"/>
            <a:ext cx="11434916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dirty="0">
                <a:cs typeface="Arial" charset="0"/>
              </a:rPr>
              <a:t>Pro konstrukce budov:</a:t>
            </a:r>
          </a:p>
          <a:p>
            <a:pPr marL="143986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s převažující vnitřní návrhovou teplotou </a:t>
            </a:r>
            <a:r>
              <a:rPr lang="el-GR" sz="1600" b="1" i="1" dirty="0">
                <a:cs typeface="Arial" charset="0"/>
              </a:rPr>
              <a:t>ϴ</a:t>
            </a:r>
            <a:r>
              <a:rPr lang="cs-CZ" sz="1600" b="1" i="1" baseline="-25000" dirty="0" err="1">
                <a:cs typeface="Arial" charset="0"/>
              </a:rPr>
              <a:t>im</a:t>
            </a:r>
            <a:r>
              <a:rPr lang="cs-CZ" sz="1600" dirty="0">
                <a:cs typeface="Arial" charset="0"/>
              </a:rPr>
              <a:t> &lt; 18 nebo &gt; 22 °C</a:t>
            </a:r>
          </a:p>
          <a:p>
            <a:pPr marL="1439863" indent="-2730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dirty="0">
                <a:cs typeface="Arial" charset="0"/>
              </a:rPr>
              <a:t>s relativní vlhkostí vnitřního vzduchu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b="1" i="1" baseline="-25000" dirty="0">
                <a:cs typeface="Arial" charset="0"/>
              </a:rPr>
              <a:t>i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>
                <a:latin typeface="Calibri"/>
                <a:cs typeface="Arial" charset="0"/>
              </a:rPr>
              <a:t>≤</a:t>
            </a:r>
            <a:r>
              <a:rPr lang="cs-CZ" sz="1600" dirty="0">
                <a:cs typeface="Arial" charset="0"/>
              </a:rPr>
              <a:t> 60%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se požadovaná hodnota stanoví podle vztahu: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1600" dirty="0">
              <a:cs typeface="Arial" charset="0"/>
            </a:endParaRP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1600" dirty="0">
              <a:cs typeface="Arial" charset="0"/>
            </a:endParaRPr>
          </a:p>
        </p:txBody>
      </p:sp>
      <p:graphicFrame>
        <p:nvGraphicFramePr>
          <p:cNvPr id="284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579484"/>
              </p:ext>
            </p:extLst>
          </p:nvPr>
        </p:nvGraphicFramePr>
        <p:xfrm>
          <a:off x="3403600" y="3151293"/>
          <a:ext cx="17272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36" name="Rovnice" r:id="rId3" imgW="1726920" imgH="545760" progId="Equation.3">
                  <p:embed/>
                </p:oleObj>
              </mc:Choice>
              <mc:Fallback>
                <p:oleObj name="Rovnice" r:id="rId3" imgW="172692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3151293"/>
                        <a:ext cx="17272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8DDC1ACB-9788-48C7-82AB-6C5BAEF39E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7C42AF15-9B0C-435D-B50C-FBB4A8CC8A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3937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9F04D-373E-4F83-B58F-7B93EEE991E4}" type="slidenum">
              <a:rPr lang="cs-CZ" smtClean="0"/>
              <a:pPr>
                <a:defRPr/>
              </a:pPr>
              <a:t>93</a:t>
            </a:fld>
            <a:endParaRPr lang="cs-CZ"/>
          </a:p>
        </p:txBody>
      </p:sp>
      <p:sp>
        <p:nvSpPr>
          <p:cNvPr id="6148" name="TextovéPole 3"/>
          <p:cNvSpPr txBox="1">
            <a:spLocks noChangeArrowheads="1"/>
          </p:cNvSpPr>
          <p:nvPr/>
        </p:nvSpPr>
        <p:spPr bwMode="auto">
          <a:xfrm>
            <a:off x="432619" y="1500326"/>
            <a:ext cx="11434916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4013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cs-CZ" sz="1600" dirty="0">
                <a:cs typeface="Arial" charset="0"/>
              </a:rPr>
              <a:t>Pro konstrukce vytápěných budov s relativní vlhkostí vnitřního vzduchu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b="1" i="1" baseline="-25000" dirty="0">
                <a:cs typeface="Arial" charset="0"/>
              </a:rPr>
              <a:t>i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dirty="0">
                <a:latin typeface="Calibri"/>
                <a:cs typeface="Arial" charset="0"/>
              </a:rPr>
              <a:t>&gt;</a:t>
            </a:r>
            <a:r>
              <a:rPr lang="cs-CZ" sz="1600" dirty="0">
                <a:cs typeface="Arial" charset="0"/>
              </a:rPr>
              <a:t> 60% se požadovaná hodnota stanoví jako </a:t>
            </a:r>
            <a:r>
              <a:rPr lang="cs-CZ" sz="1600" b="1" i="1" dirty="0">
                <a:cs typeface="Arial" charset="0"/>
              </a:rPr>
              <a:t>nižší z hodnot </a:t>
            </a:r>
            <a:r>
              <a:rPr lang="cs-CZ" sz="1600" dirty="0">
                <a:cs typeface="Arial" charset="0"/>
              </a:rPr>
              <a:t>stanovených podle předchozích bodů a podle následujícího vztahu (pro zvýšenou vlhkost prostředí):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1600" dirty="0">
              <a:cs typeface="Arial" charset="0"/>
            </a:endParaRPr>
          </a:p>
          <a:p>
            <a:pPr marL="714375" algn="just">
              <a:spcBef>
                <a:spcPts val="300"/>
              </a:spcBef>
              <a:spcAft>
                <a:spcPts val="300"/>
              </a:spcAft>
            </a:pPr>
            <a:endParaRPr lang="cs-CZ" sz="1600" dirty="0">
              <a:cs typeface="Arial" charset="0"/>
            </a:endParaRPr>
          </a:p>
          <a:p>
            <a:pPr marL="714375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</a:tabLst>
            </a:pPr>
            <a:endParaRPr lang="cs-CZ" sz="1600" dirty="0">
              <a:cs typeface="Arial" charset="0"/>
            </a:endParaRPr>
          </a:p>
          <a:p>
            <a:pPr marL="714375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</a:tabLst>
            </a:pPr>
            <a:r>
              <a:rPr lang="cs-CZ" sz="1600" dirty="0">
                <a:cs typeface="Arial" charset="0"/>
              </a:rPr>
              <a:t>kde:	</a:t>
            </a:r>
            <a:r>
              <a:rPr lang="el-GR" sz="1600" b="1" i="1" dirty="0">
                <a:cs typeface="Arial" charset="0"/>
              </a:rPr>
              <a:t>ϴ</a:t>
            </a:r>
            <a:r>
              <a:rPr lang="el-GR" sz="1600" b="1" i="1" baseline="-25000" dirty="0">
                <a:cs typeface="Arial" charset="0"/>
              </a:rPr>
              <a:t>ω</a:t>
            </a:r>
            <a:r>
              <a:rPr lang="cs-CZ" sz="1600" dirty="0">
                <a:cs typeface="Arial" charset="0"/>
              </a:rPr>
              <a:t>	je 	teplota rosného bodu podle ČSN 73 054-3 [°C]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</a:tabLst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si</a:t>
            </a:r>
            <a:r>
              <a:rPr lang="cs-CZ" sz="1600" dirty="0">
                <a:cs typeface="Arial" charset="0"/>
              </a:rPr>
              <a:t>		odpor při přestupu tepla na vnitřní straně: 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  <a:tab pos="4303713" algn="l"/>
                <a:tab pos="6464300" algn="l"/>
              </a:tabLst>
            </a:pPr>
            <a:r>
              <a:rPr lang="cs-CZ" sz="1600" dirty="0">
                <a:cs typeface="Arial" charset="0"/>
              </a:rPr>
              <a:t>				pro výplně otvorů 	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si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= 0,13 m2.K/W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  <a:tab pos="4303713" algn="l"/>
                <a:tab pos="6464300" algn="l"/>
              </a:tabLst>
            </a:pPr>
            <a:r>
              <a:rPr lang="cs-CZ" sz="1600" b="1" i="1" dirty="0">
                <a:cs typeface="Arial" charset="0"/>
              </a:rPr>
              <a:t>				</a:t>
            </a:r>
            <a:r>
              <a:rPr lang="cs-CZ" sz="1600" dirty="0">
                <a:cs typeface="Arial" charset="0"/>
              </a:rPr>
              <a:t>pro ostatní konstrukce 	</a:t>
            </a:r>
            <a:r>
              <a:rPr lang="cs-CZ" sz="1600" b="1" i="1" dirty="0" err="1">
                <a:cs typeface="Arial" charset="0"/>
              </a:rPr>
              <a:t>R</a:t>
            </a:r>
            <a:r>
              <a:rPr lang="cs-CZ" sz="1600" b="1" i="1" baseline="-25000" dirty="0" err="1">
                <a:cs typeface="Arial" charset="0"/>
              </a:rPr>
              <a:t>si</a:t>
            </a:r>
            <a:r>
              <a:rPr lang="cs-CZ" sz="1600" b="1" i="1" baseline="-25000" dirty="0">
                <a:cs typeface="Arial" charset="0"/>
              </a:rPr>
              <a:t> </a:t>
            </a:r>
            <a:r>
              <a:rPr lang="cs-CZ" sz="1600" dirty="0">
                <a:cs typeface="Arial" charset="0"/>
              </a:rPr>
              <a:t>= 0,25 m2.K/W</a:t>
            </a:r>
          </a:p>
          <a:p>
            <a:pPr marL="714375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  <a:tab pos="4303713" algn="l"/>
                <a:tab pos="6464300" algn="l"/>
              </a:tabLst>
            </a:pPr>
            <a:endParaRPr lang="cs-CZ" sz="1600" dirty="0">
              <a:cs typeface="Arial" charset="0"/>
            </a:endParaRPr>
          </a:p>
          <a:p>
            <a:pPr marL="88900" algn="just">
              <a:spcBef>
                <a:spcPts val="300"/>
              </a:spcBef>
              <a:spcAft>
                <a:spcPts val="300"/>
              </a:spcAft>
              <a:tabLst>
                <a:tab pos="1435100" algn="l"/>
                <a:tab pos="2160588" algn="l"/>
                <a:tab pos="2427288" algn="l"/>
                <a:tab pos="4303713" algn="l"/>
                <a:tab pos="6464300" algn="l"/>
              </a:tabLst>
            </a:pPr>
            <a:r>
              <a:rPr lang="cs-CZ" sz="1600" dirty="0">
                <a:cs typeface="Arial" charset="0"/>
              </a:rPr>
              <a:t>Nelze – li tuto podmínku splnit (např. u bazénových hal), </a:t>
            </a:r>
            <a:r>
              <a:rPr lang="cs-CZ" sz="1600" b="1" i="1" dirty="0">
                <a:cs typeface="Arial" charset="0"/>
              </a:rPr>
              <a:t>musí se vyloučit nepříznivé působení kondenzátu</a:t>
            </a:r>
            <a:r>
              <a:rPr lang="cs-CZ" sz="1600" dirty="0">
                <a:cs typeface="Arial" charset="0"/>
              </a:rPr>
              <a:t> na samotnou konstrukci i na konstrukce navazující (např. odvodem kondenzátu, ofukováním teplým vzduchem apod.).</a:t>
            </a:r>
          </a:p>
        </p:txBody>
      </p:sp>
      <p:graphicFrame>
        <p:nvGraphicFramePr>
          <p:cNvPr id="2846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371858"/>
              </p:ext>
            </p:extLst>
          </p:nvPr>
        </p:nvGraphicFramePr>
        <p:xfrm>
          <a:off x="3396309" y="2212207"/>
          <a:ext cx="1879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30" name="Rovnice" r:id="rId3" imgW="1879560" imgH="545760" progId="Equation.3">
                  <p:embed/>
                </p:oleObj>
              </mc:Choice>
              <mc:Fallback>
                <p:oleObj name="Rovnice" r:id="rId3" imgW="1879560" imgH="545760" progId="Equation.3">
                  <p:embed/>
                  <p:pic>
                    <p:nvPicPr>
                      <p:cNvPr id="2846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309" y="2212207"/>
                        <a:ext cx="18796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DAA77DF-2A55-4902-BFE1-0E5E149BE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38F2F528-2E1A-43A0-928C-D404CD0CE1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5040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F33746-7A7A-439D-B657-A6135A79FE14}" type="slidenum">
              <a:rPr lang="cs-CZ" smtClean="0"/>
              <a:pPr>
                <a:defRPr/>
              </a:pPr>
              <a:t>94</a:t>
            </a:fld>
            <a:endParaRPr lang="cs-CZ" dirty="0"/>
          </a:p>
        </p:txBody>
      </p:sp>
      <p:sp>
        <p:nvSpPr>
          <p:cNvPr id="4" name="Nadpis 4"/>
          <p:cNvSpPr txBox="1">
            <a:spLocks/>
          </p:cNvSpPr>
          <p:nvPr/>
        </p:nvSpPr>
        <p:spPr>
          <a:xfrm>
            <a:off x="281909" y="1773343"/>
            <a:ext cx="8443912" cy="500062"/>
          </a:xfrm>
          <a:prstGeom prst="rect">
            <a:avLst/>
          </a:prstGeom>
        </p:spPr>
        <p:txBody>
          <a:bodyPr/>
          <a:lstStyle/>
          <a:p>
            <a:pPr>
              <a:tabLst>
                <a:tab pos="1885950" algn="l"/>
              </a:tabLst>
              <a:defRPr/>
            </a:pPr>
            <a:r>
              <a:rPr lang="cs-CZ" sz="2400" u="sng" dirty="0">
                <a:latin typeface="Calibri" panose="020F0502020204030204" pitchFamily="34" charset="0"/>
                <a:ea typeface="+mj-ea"/>
                <a:cs typeface="Arial" pitchFamily="34" charset="0"/>
              </a:rPr>
              <a:t>Lineární a bodový činitel prostupu tepla</a:t>
            </a:r>
          </a:p>
        </p:txBody>
      </p:sp>
      <p:sp>
        <p:nvSpPr>
          <p:cNvPr id="11270" name="TextovéPole 4"/>
          <p:cNvSpPr txBox="1">
            <a:spLocks noChangeArrowheads="1"/>
          </p:cNvSpPr>
          <p:nvPr/>
        </p:nvSpPr>
        <p:spPr bwMode="auto">
          <a:xfrm>
            <a:off x="167148" y="2248673"/>
            <a:ext cx="1142177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265113" algn="l"/>
              </a:tabLst>
            </a:pPr>
            <a:r>
              <a:rPr lang="cs-CZ" sz="1600" b="1" i="1" dirty="0">
                <a:cs typeface="Arial" charset="0"/>
              </a:rPr>
              <a:t>tepelný most </a:t>
            </a:r>
            <a:r>
              <a:rPr lang="cs-CZ" sz="1600" dirty="0">
                <a:cs typeface="Arial" charset="0"/>
              </a:rPr>
              <a:t>je součástí konstrukce – v tomto případě lineární nebo bodový činitel slouží pouze pro započítání nepravidelného tepelného </a:t>
            </a:r>
            <a:r>
              <a:rPr lang="cs-CZ" sz="1600" dirty="0" err="1">
                <a:cs typeface="Arial" charset="0"/>
              </a:rPr>
              <a:t>mostudo</a:t>
            </a:r>
            <a:r>
              <a:rPr lang="cs-CZ" sz="1600" dirty="0">
                <a:cs typeface="Arial" charset="0"/>
              </a:rPr>
              <a:t> celkového součinitele prostupu tepla.</a:t>
            </a: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tabLst>
                <a:tab pos="265113" algn="l"/>
              </a:tabLst>
            </a:pPr>
            <a:endParaRPr lang="cs-CZ" sz="800" dirty="0">
              <a:cs typeface="Arial" charset="0"/>
            </a:endParaRPr>
          </a:p>
          <a:p>
            <a:pPr marL="266700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tabLst>
                <a:tab pos="265113" algn="l"/>
              </a:tabLst>
            </a:pPr>
            <a:r>
              <a:rPr lang="cs-CZ" sz="1600" b="1" i="1" dirty="0">
                <a:cs typeface="Arial" charset="0"/>
              </a:rPr>
              <a:t>tepelná vazba </a:t>
            </a:r>
            <a:r>
              <a:rPr lang="cs-CZ" sz="1600" dirty="0">
                <a:cs typeface="Arial" charset="0"/>
              </a:rPr>
              <a:t>je na rozhraní dvou nebo více konstrukcí a musí být tedy stanovena zvlášť – pomocí </a:t>
            </a:r>
            <a:r>
              <a:rPr lang="cs-CZ" sz="1600" b="1" i="1" dirty="0">
                <a:cs typeface="Arial" charset="0"/>
              </a:rPr>
              <a:t>lineárního a bodového činitele prostupu tepla</a:t>
            </a:r>
            <a:r>
              <a:rPr lang="cs-CZ" sz="1600" dirty="0">
                <a:cs typeface="Arial" charset="0"/>
              </a:rPr>
              <a:t>,  které slouží pro:</a:t>
            </a:r>
          </a:p>
          <a:p>
            <a:pPr marL="1628775" lvl="2" indent="-266700" algn="just">
              <a:spcBef>
                <a:spcPts val="300"/>
              </a:spcBef>
              <a:spcAft>
                <a:spcPts val="300"/>
              </a:spcAft>
              <a:buFontTx/>
              <a:buChar char="-"/>
            </a:pPr>
            <a:r>
              <a:rPr lang="cs-CZ" sz="1600" b="1" i="1" dirty="0">
                <a:cs typeface="Arial" charset="0"/>
              </a:rPr>
              <a:t>hodnocení</a:t>
            </a:r>
            <a:r>
              <a:rPr lang="cs-CZ" sz="1600" dirty="0">
                <a:cs typeface="Arial" charset="0"/>
              </a:rPr>
              <a:t> prostupu tepla tepelnou vazbou (podle ČSN 73 0540-2)</a:t>
            </a:r>
          </a:p>
          <a:p>
            <a:pPr marL="1628775" lvl="2" indent="-266700" algn="just">
              <a:spcBef>
                <a:spcPts val="300"/>
              </a:spcBef>
              <a:spcAft>
                <a:spcPts val="300"/>
              </a:spcAft>
              <a:buFontTx/>
              <a:buChar char="-"/>
            </a:pPr>
            <a:r>
              <a:rPr lang="cs-CZ" sz="1600" b="1" i="1" dirty="0">
                <a:cs typeface="Arial" charset="0"/>
              </a:rPr>
              <a:t>započítání</a:t>
            </a:r>
            <a:r>
              <a:rPr lang="cs-CZ" sz="1600" dirty="0">
                <a:cs typeface="Arial" charset="0"/>
              </a:rPr>
              <a:t> prostupu tepla tepelnou vazbou </a:t>
            </a:r>
            <a:r>
              <a:rPr lang="cs-CZ" sz="1600" b="1" i="1" dirty="0">
                <a:cs typeface="Arial" charset="0"/>
              </a:rPr>
              <a:t>do celkové tepelné ztráty</a:t>
            </a:r>
            <a:endParaRPr lang="cs-CZ" sz="800" dirty="0">
              <a:cs typeface="Arial" charset="0"/>
            </a:endParaRPr>
          </a:p>
        </p:txBody>
      </p:sp>
      <p:pic>
        <p:nvPicPr>
          <p:cNvPr id="58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CA65CF5B-F122-4443-8EC5-3F8E3297D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9" name="Picture 3">
            <a:extLst>
              <a:ext uri="{FF2B5EF4-FFF2-40B4-BE49-F238E27FC236}">
                <a16:creationId xmlns:a16="http://schemas.microsoft.com/office/drawing/2014/main" id="{82C7A506-B3A9-4E0D-B7BF-97501D16F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9276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F33746-7A7A-439D-B657-A6135A79FE14}" type="slidenum">
              <a:rPr lang="cs-CZ" smtClean="0"/>
              <a:pPr>
                <a:defRPr/>
              </a:pPr>
              <a:t>95</a:t>
            </a:fld>
            <a:endParaRPr lang="cs-CZ" dirty="0"/>
          </a:p>
        </p:txBody>
      </p:sp>
      <p:sp>
        <p:nvSpPr>
          <p:cNvPr id="11270" name="TextovéPole 4"/>
          <p:cNvSpPr txBox="1">
            <a:spLocks noChangeArrowheads="1"/>
          </p:cNvSpPr>
          <p:nvPr/>
        </p:nvSpPr>
        <p:spPr bwMode="auto">
          <a:xfrm>
            <a:off x="427703" y="1640298"/>
            <a:ext cx="11336593" cy="333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0763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>
                <a:cs typeface="Arial" charset="0"/>
              </a:rPr>
              <a:t>Lineární činitel prostupu tepla</a:t>
            </a:r>
            <a:r>
              <a:rPr lang="cs-CZ" sz="1600" dirty="0">
                <a:cs typeface="Arial" charset="0"/>
              </a:rPr>
              <a:t> </a:t>
            </a:r>
            <a:r>
              <a:rPr lang="el-GR" sz="1600" b="1" i="1" dirty="0">
                <a:cs typeface="Arial" charset="0"/>
              </a:rPr>
              <a:t>Ψ</a:t>
            </a:r>
            <a:r>
              <a:rPr lang="cs-CZ" sz="1600" dirty="0">
                <a:cs typeface="Arial" charset="0"/>
              </a:rPr>
              <a:t> [W/(m.K)] charakterizuje lineární (= dvojrozměrný) tepelný most nebo tepelnou vazbu z hlediska prostupu tepla. </a:t>
            </a:r>
          </a:p>
          <a:p>
            <a:pPr marL="1076325"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Vyjadřuje množství tepla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dirty="0">
                <a:cs typeface="Arial" charset="0"/>
              </a:rPr>
              <a:t> [W], které projde 1 m.b tepelného mostu (vazby)    při teplotním spádu 1K.</a:t>
            </a:r>
          </a:p>
          <a:p>
            <a:pPr marL="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endParaRPr lang="cs-CZ" sz="1600" dirty="0">
              <a:cs typeface="Arial" charset="0"/>
            </a:endParaRPr>
          </a:p>
          <a:p>
            <a:pPr marL="107632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cs-CZ" sz="1600" b="1" i="1" dirty="0">
                <a:cs typeface="Arial" charset="0"/>
              </a:rPr>
              <a:t>Bodový činitel prostupu tepla</a:t>
            </a:r>
            <a:r>
              <a:rPr lang="cs-CZ" sz="1600" dirty="0">
                <a:cs typeface="Arial" charset="0"/>
              </a:rPr>
              <a:t> </a:t>
            </a:r>
            <a:r>
              <a:rPr lang="el-GR" sz="1600" b="1" i="1" dirty="0">
                <a:cs typeface="Arial" charset="0"/>
              </a:rPr>
              <a:t>Χ</a:t>
            </a:r>
            <a:r>
              <a:rPr lang="cs-CZ" sz="1600" dirty="0">
                <a:cs typeface="Arial" charset="0"/>
              </a:rPr>
              <a:t> [W/K] charakterizuje bodový (= trojrozměrný) tepelný most nebo tepelnou vazbu z hlediska prostupu tepla. </a:t>
            </a:r>
          </a:p>
          <a:p>
            <a:pPr marL="1076325" algn="just">
              <a:spcBef>
                <a:spcPts val="300"/>
              </a:spcBef>
              <a:spcAft>
                <a:spcPts val="300"/>
              </a:spcAft>
            </a:pPr>
            <a:r>
              <a:rPr lang="cs-CZ" sz="1600" dirty="0">
                <a:cs typeface="Arial" charset="0"/>
              </a:rPr>
              <a:t>Vyjadřuje množství tepla </a:t>
            </a:r>
            <a:r>
              <a:rPr lang="el-GR" sz="1600" b="1" i="1" dirty="0">
                <a:cs typeface="Arial" charset="0"/>
              </a:rPr>
              <a:t>Φ</a:t>
            </a:r>
            <a:r>
              <a:rPr lang="cs-CZ" sz="1600" dirty="0">
                <a:cs typeface="Arial" charset="0"/>
              </a:rPr>
              <a:t> [W], které projde bodovým tepelným mostem (vazbou) při teplotním spádu 1K.</a:t>
            </a:r>
          </a:p>
          <a:p>
            <a:pPr marL="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endParaRPr lang="cs-CZ" sz="1600" dirty="0">
              <a:cs typeface="Arial" charset="0"/>
            </a:endParaRPr>
          </a:p>
          <a:p>
            <a:pPr marL="1162050" indent="-1162050" algn="just">
              <a:spcBef>
                <a:spcPts val="300"/>
              </a:spcBef>
              <a:spcAft>
                <a:spcPts val="300"/>
              </a:spcAft>
              <a:tabLst>
                <a:tab pos="1162050" algn="l"/>
              </a:tabLst>
            </a:pPr>
            <a:r>
              <a:rPr lang="cs-CZ" sz="1600" i="1" dirty="0">
                <a:cs typeface="Arial" charset="0"/>
              </a:rPr>
              <a:t>Poznámka: 	Pozor na rozdíl oproti </a:t>
            </a:r>
            <a:r>
              <a:rPr lang="cs-CZ" sz="1600" b="1" i="1" dirty="0">
                <a:cs typeface="Arial" charset="0"/>
              </a:rPr>
              <a:t>součiniteli prostupu tepla U</a:t>
            </a:r>
            <a:r>
              <a:rPr lang="cs-CZ" sz="1600" i="1" dirty="0">
                <a:cs typeface="Arial" charset="0"/>
              </a:rPr>
              <a:t>, který charakterizuje prostup tepla </a:t>
            </a:r>
            <a:r>
              <a:rPr lang="cs-CZ" sz="1600" b="1" i="1" dirty="0">
                <a:cs typeface="Arial" charset="0"/>
              </a:rPr>
              <a:t>celou plochou konstrukce</a:t>
            </a:r>
            <a:r>
              <a:rPr lang="cs-CZ" sz="1600" i="1" dirty="0">
                <a:cs typeface="Arial" charset="0"/>
              </a:rPr>
              <a:t>, vč. případných tepelných mostů (ale mimo tepelné vazby).</a:t>
            </a:r>
          </a:p>
          <a:p>
            <a:pPr marL="1076325" indent="-1076325" algn="just">
              <a:spcBef>
                <a:spcPts val="300"/>
              </a:spcBef>
              <a:spcAft>
                <a:spcPts val="300"/>
              </a:spcAft>
            </a:pPr>
            <a:endParaRPr lang="cs-CZ" sz="1600" i="1" dirty="0">
              <a:cs typeface="Arial" charset="0"/>
            </a:endParaRPr>
          </a:p>
        </p:txBody>
      </p:sp>
      <p:pic>
        <p:nvPicPr>
          <p:cNvPr id="4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45AA0869-95F1-418C-9723-400B7AE26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11D3F096-CA14-4B0B-B958-649FAC130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9160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7A7C8-C11A-4BFC-94BD-15EF3C6FFF0C}" type="slidenum">
              <a:rPr lang="cs-CZ" smtClean="0"/>
              <a:pPr>
                <a:defRPr/>
              </a:pPr>
              <a:t>96</a:t>
            </a:fld>
            <a:endParaRPr lang="cs-CZ" dirty="0"/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580108" y="1411655"/>
            <a:ext cx="11007537" cy="200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 algn="just"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Lineární a bodový činitel prostupu tepla se stanovují výpočtem, na základě řešení 2D nebo 3D teplotního pole (podle ČSN EN ISO 10211) z geometrického modelu vyšetřovaného detailu :</a:t>
            </a:r>
          </a:p>
          <a:p>
            <a:pPr algn="just">
              <a:defRPr/>
            </a:pPr>
            <a:endParaRPr lang="cs-CZ" sz="800" dirty="0">
              <a:cs typeface="Arial" charset="0"/>
            </a:endParaRPr>
          </a:p>
          <a:p>
            <a:pPr marL="266700" algn="just">
              <a:defRPr/>
            </a:pPr>
            <a:r>
              <a:rPr lang="cs-CZ" sz="1600" u="sng" dirty="0">
                <a:cs typeface="Arial" charset="0"/>
              </a:rPr>
              <a:t>Postup</a:t>
            </a:r>
            <a:r>
              <a:rPr lang="cs-CZ" sz="1600" dirty="0">
                <a:cs typeface="Arial" charset="0"/>
              </a:rPr>
              <a:t> (je podobný jako v případě nesystematických tepelných mostů):</a:t>
            </a:r>
          </a:p>
          <a:p>
            <a:pPr marL="266700" algn="just">
              <a:defRPr/>
            </a:pPr>
            <a:endParaRPr lang="cs-CZ" sz="800" dirty="0">
              <a:cs typeface="Arial" charset="0"/>
            </a:endParaRPr>
          </a:p>
          <a:p>
            <a:pPr marL="72072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určí se </a:t>
            </a:r>
            <a:r>
              <a:rPr lang="cs-CZ" sz="1600" b="1" i="1" dirty="0">
                <a:cs typeface="Arial" charset="0"/>
              </a:rPr>
              <a:t>výsek konstrukcí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s tepelnou vazbou</a:t>
            </a:r>
            <a:r>
              <a:rPr lang="cs-CZ" sz="1600" dirty="0">
                <a:cs typeface="Arial" charset="0"/>
              </a:rPr>
              <a:t> :</a:t>
            </a:r>
          </a:p>
          <a:p>
            <a:pPr marL="143827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lineární tep. vazba</a:t>
            </a:r>
            <a:r>
              <a:rPr lang="cs-CZ" sz="1600" dirty="0">
                <a:cs typeface="Arial" charset="0"/>
              </a:rPr>
              <a:t>: 2D řez</a:t>
            </a:r>
          </a:p>
          <a:p>
            <a:pPr marL="1438275" indent="-265113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bodová tep. vazba</a:t>
            </a:r>
            <a:r>
              <a:rPr lang="cs-CZ" sz="1600" dirty="0">
                <a:cs typeface="Arial" charset="0"/>
              </a:rPr>
              <a:t>: 3D model</a:t>
            </a:r>
            <a:endParaRPr lang="cs-CZ" sz="1600" u="sng" dirty="0">
              <a:cs typeface="Arial" charset="0"/>
            </a:endParaRPr>
          </a:p>
        </p:txBody>
      </p:sp>
      <p:grpSp>
        <p:nvGrpSpPr>
          <p:cNvPr id="3" name="Skupina 7"/>
          <p:cNvGrpSpPr/>
          <p:nvPr/>
        </p:nvGrpSpPr>
        <p:grpSpPr>
          <a:xfrm>
            <a:off x="5380098" y="3314065"/>
            <a:ext cx="1597319" cy="1535567"/>
            <a:chOff x="923455" y="1662067"/>
            <a:chExt cx="2380140" cy="2261643"/>
          </a:xfrm>
        </p:grpSpPr>
        <p:sp>
          <p:nvSpPr>
            <p:cNvPr id="9" name="Obdélník 8"/>
            <p:cNvSpPr/>
            <p:nvPr/>
          </p:nvSpPr>
          <p:spPr>
            <a:xfrm rot="10800000">
              <a:off x="923455" y="1662067"/>
              <a:ext cx="453158" cy="226164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0" name="Obdélník 9"/>
            <p:cNvSpPr/>
            <p:nvPr/>
          </p:nvSpPr>
          <p:spPr>
            <a:xfrm rot="16200000">
              <a:off x="2075348" y="1686956"/>
              <a:ext cx="208947" cy="224754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23" name="TextovéPole 22"/>
          <p:cNvSpPr txBox="1"/>
          <p:nvPr/>
        </p:nvSpPr>
        <p:spPr>
          <a:xfrm>
            <a:off x="5357308" y="4980947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i="1" dirty="0"/>
              <a:t>d</a:t>
            </a:r>
            <a:r>
              <a:rPr lang="cs-CZ" sz="1200" i="1" baseline="-25000" dirty="0"/>
              <a:t>2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925331" y="4676072"/>
            <a:ext cx="904875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2D řez</a:t>
            </a:r>
            <a:endParaRPr lang="cs-CZ" sz="1400" b="1" i="1" dirty="0"/>
          </a:p>
        </p:txBody>
      </p:sp>
      <p:sp>
        <p:nvSpPr>
          <p:cNvPr id="28" name="Šipka dolů 27"/>
          <p:cNvSpPr/>
          <p:nvPr/>
        </p:nvSpPr>
        <p:spPr>
          <a:xfrm rot="5400000">
            <a:off x="5984293" y="3476395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extovéPole 37"/>
          <p:cNvSpPr txBox="1"/>
          <p:nvPr/>
        </p:nvSpPr>
        <p:spPr>
          <a:xfrm rot="1806296">
            <a:off x="9784950" y="2753877"/>
            <a:ext cx="1151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≥ </a:t>
            </a:r>
            <a:r>
              <a:rPr lang="cs-CZ" sz="1100" i="1" dirty="0"/>
              <a:t>3d</a:t>
            </a:r>
            <a:r>
              <a:rPr lang="cs-CZ" sz="1100" i="1" baseline="-25000" dirty="0"/>
              <a:t>1</a:t>
            </a:r>
            <a:r>
              <a:rPr lang="cs-CZ" sz="1100" i="1" dirty="0"/>
              <a:t> nebo 1,0 m</a:t>
            </a:r>
          </a:p>
        </p:txBody>
      </p:sp>
      <p:grpSp>
        <p:nvGrpSpPr>
          <p:cNvPr id="83" name="Skupina 82"/>
          <p:cNvGrpSpPr/>
          <p:nvPr/>
        </p:nvGrpSpPr>
        <p:grpSpPr>
          <a:xfrm>
            <a:off x="5325147" y="4867624"/>
            <a:ext cx="419822" cy="200638"/>
            <a:chOff x="2137833" y="5941492"/>
            <a:chExt cx="419822" cy="200638"/>
          </a:xfrm>
        </p:grpSpPr>
        <p:cxnSp>
          <p:nvCxnSpPr>
            <p:cNvPr id="32" name="Přímá spojovací čára 31"/>
            <p:cNvCxnSpPr/>
            <p:nvPr/>
          </p:nvCxnSpPr>
          <p:spPr>
            <a:xfrm>
              <a:off x="2137833" y="6086017"/>
              <a:ext cx="419822" cy="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Skupina 51"/>
            <p:cNvGrpSpPr/>
            <p:nvPr/>
          </p:nvGrpSpPr>
          <p:grpSpPr>
            <a:xfrm>
              <a:off x="2186635" y="5941492"/>
              <a:ext cx="298332" cy="200638"/>
              <a:chOff x="819270" y="4496793"/>
              <a:chExt cx="110625" cy="436712"/>
            </a:xfrm>
          </p:grpSpPr>
          <p:cxnSp>
            <p:nvCxnSpPr>
              <p:cNvPr id="37" name="Přímá spojovací čára 36"/>
              <p:cNvCxnSpPr/>
              <p:nvPr/>
            </p:nvCxnSpPr>
            <p:spPr>
              <a:xfrm flipH="1" flipV="1">
                <a:off x="819270" y="4496793"/>
                <a:ext cx="475" cy="43520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Přímá spojovací čára 39"/>
              <p:cNvCxnSpPr/>
              <p:nvPr/>
            </p:nvCxnSpPr>
            <p:spPr>
              <a:xfrm flipH="1" flipV="1">
                <a:off x="929420" y="4498302"/>
                <a:ext cx="475" cy="43520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TextovéPole 49"/>
          <p:cNvSpPr txBox="1"/>
          <p:nvPr/>
        </p:nvSpPr>
        <p:spPr>
          <a:xfrm rot="16200000">
            <a:off x="4422729" y="4450644"/>
            <a:ext cx="10409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i="1" dirty="0"/>
              <a:t>≥ 3d</a:t>
            </a:r>
            <a:r>
              <a:rPr lang="cs-CZ" sz="1100" i="1" baseline="-25000" dirty="0"/>
              <a:t>2</a:t>
            </a:r>
            <a:r>
              <a:rPr lang="cs-CZ" sz="1100" i="1" dirty="0"/>
              <a:t> v 1,0 m</a:t>
            </a:r>
          </a:p>
        </p:txBody>
      </p:sp>
      <p:sp>
        <p:nvSpPr>
          <p:cNvPr id="51" name="TextovéPole 50"/>
          <p:cNvSpPr txBox="1"/>
          <p:nvPr/>
        </p:nvSpPr>
        <p:spPr>
          <a:xfrm>
            <a:off x="5554807" y="3327000"/>
            <a:ext cx="138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stěna - strop</a:t>
            </a:r>
            <a:endParaRPr lang="cs-CZ" sz="1400" b="1" i="1" dirty="0"/>
          </a:p>
        </p:txBody>
      </p:sp>
      <p:sp>
        <p:nvSpPr>
          <p:cNvPr id="55" name="TextovéPole 54"/>
          <p:cNvSpPr txBox="1"/>
          <p:nvPr/>
        </p:nvSpPr>
        <p:spPr>
          <a:xfrm rot="16200000">
            <a:off x="7067527" y="3957698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i="1" dirty="0"/>
              <a:t>d</a:t>
            </a:r>
            <a:r>
              <a:rPr lang="cs-CZ" sz="1200" i="1" baseline="-25000" dirty="0"/>
              <a:t>1</a:t>
            </a:r>
          </a:p>
        </p:txBody>
      </p:sp>
      <p:grpSp>
        <p:nvGrpSpPr>
          <p:cNvPr id="88" name="Skupina 87"/>
          <p:cNvGrpSpPr/>
          <p:nvPr/>
        </p:nvGrpSpPr>
        <p:grpSpPr>
          <a:xfrm>
            <a:off x="7008844" y="4000125"/>
            <a:ext cx="183351" cy="199945"/>
            <a:chOff x="3821529" y="5073992"/>
            <a:chExt cx="183351" cy="199945"/>
          </a:xfrm>
        </p:grpSpPr>
        <p:grpSp>
          <p:nvGrpSpPr>
            <p:cNvPr id="7" name="Skupina 56"/>
            <p:cNvGrpSpPr/>
            <p:nvPr/>
          </p:nvGrpSpPr>
          <p:grpSpPr>
            <a:xfrm>
              <a:off x="3821529" y="5106153"/>
              <a:ext cx="183351" cy="122949"/>
              <a:chOff x="2639137" y="3880443"/>
              <a:chExt cx="183351" cy="204068"/>
            </a:xfrm>
          </p:grpSpPr>
          <p:cxnSp>
            <p:nvCxnSpPr>
              <p:cNvPr id="53" name="Přímá spojovací čára 52"/>
              <p:cNvCxnSpPr/>
              <p:nvPr/>
            </p:nvCxnSpPr>
            <p:spPr>
              <a:xfrm>
                <a:off x="2642468" y="3880443"/>
                <a:ext cx="180020" cy="2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Přímá spojovací čára 55"/>
              <p:cNvCxnSpPr/>
              <p:nvPr/>
            </p:nvCxnSpPr>
            <p:spPr>
              <a:xfrm>
                <a:off x="2639137" y="4084509"/>
                <a:ext cx="180020" cy="2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Přímá spojovací čára 57"/>
            <p:cNvCxnSpPr/>
            <p:nvPr/>
          </p:nvCxnSpPr>
          <p:spPr>
            <a:xfrm flipH="1" flipV="1">
              <a:off x="3937944" y="5073992"/>
              <a:ext cx="1281" cy="199945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Skupina 83"/>
          <p:cNvGrpSpPr/>
          <p:nvPr/>
        </p:nvGrpSpPr>
        <p:grpSpPr>
          <a:xfrm>
            <a:off x="5626941" y="3068942"/>
            <a:ext cx="1374427" cy="220109"/>
            <a:chOff x="2439626" y="4142809"/>
            <a:chExt cx="1374427" cy="220109"/>
          </a:xfrm>
        </p:grpSpPr>
        <p:grpSp>
          <p:nvGrpSpPr>
            <p:cNvPr id="4" name="Skupina 40"/>
            <p:cNvGrpSpPr/>
            <p:nvPr/>
          </p:nvGrpSpPr>
          <p:grpSpPr>
            <a:xfrm>
              <a:off x="2501360" y="4142809"/>
              <a:ext cx="1279582" cy="220109"/>
              <a:chOff x="755863" y="2321526"/>
              <a:chExt cx="1605145" cy="765609"/>
            </a:xfrm>
          </p:grpSpPr>
          <p:cxnSp>
            <p:nvCxnSpPr>
              <p:cNvPr id="30" name="Přímá spojovací čára 29"/>
              <p:cNvCxnSpPr/>
              <p:nvPr/>
            </p:nvCxnSpPr>
            <p:spPr>
              <a:xfrm>
                <a:off x="755863" y="2331051"/>
                <a:ext cx="0" cy="756084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Přímá spojovací čára 30"/>
              <p:cNvCxnSpPr/>
              <p:nvPr/>
            </p:nvCxnSpPr>
            <p:spPr>
              <a:xfrm>
                <a:off x="2361008" y="2321526"/>
                <a:ext cx="0" cy="756084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Přímá spojovací čára 60"/>
            <p:cNvCxnSpPr/>
            <p:nvPr/>
          </p:nvCxnSpPr>
          <p:spPr>
            <a:xfrm>
              <a:off x="2439626" y="4217879"/>
              <a:ext cx="1374427" cy="1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Skupina 81"/>
          <p:cNvGrpSpPr/>
          <p:nvPr/>
        </p:nvGrpSpPr>
        <p:grpSpPr>
          <a:xfrm>
            <a:off x="5118306" y="3232781"/>
            <a:ext cx="201370" cy="1702576"/>
            <a:chOff x="1930992" y="4306649"/>
            <a:chExt cx="201370" cy="1702576"/>
          </a:xfrm>
        </p:grpSpPr>
        <p:cxnSp>
          <p:nvCxnSpPr>
            <p:cNvPr id="47" name="Přímá spojovací čára 46"/>
            <p:cNvCxnSpPr/>
            <p:nvPr/>
          </p:nvCxnSpPr>
          <p:spPr>
            <a:xfrm>
              <a:off x="2003638" y="4306649"/>
              <a:ext cx="0" cy="1702576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Skupina 66"/>
            <p:cNvGrpSpPr/>
            <p:nvPr/>
          </p:nvGrpSpPr>
          <p:grpSpPr>
            <a:xfrm>
              <a:off x="1930992" y="4400853"/>
              <a:ext cx="201370" cy="1509219"/>
              <a:chOff x="5415025" y="2743494"/>
              <a:chExt cx="201370" cy="1509219"/>
            </a:xfrm>
          </p:grpSpPr>
          <p:cxnSp>
            <p:nvCxnSpPr>
              <p:cNvPr id="22" name="Přímá spojovací čára 21"/>
              <p:cNvCxnSpPr/>
              <p:nvPr/>
            </p:nvCxnSpPr>
            <p:spPr>
              <a:xfrm>
                <a:off x="5417608" y="4252713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ovací čára 35"/>
              <p:cNvCxnSpPr/>
              <p:nvPr/>
            </p:nvCxnSpPr>
            <p:spPr>
              <a:xfrm>
                <a:off x="5417608" y="3579818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Přímá spojovací čára 62"/>
              <p:cNvCxnSpPr/>
              <p:nvPr/>
            </p:nvCxnSpPr>
            <p:spPr>
              <a:xfrm>
                <a:off x="5420191" y="2743494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Přímá spojovací čára 63"/>
              <p:cNvCxnSpPr/>
              <p:nvPr/>
            </p:nvCxnSpPr>
            <p:spPr>
              <a:xfrm>
                <a:off x="5415025" y="3450243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TextovéPole 64"/>
          <p:cNvSpPr txBox="1"/>
          <p:nvPr/>
        </p:nvSpPr>
        <p:spPr>
          <a:xfrm rot="16200000">
            <a:off x="4440811" y="3451012"/>
            <a:ext cx="10409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i="1" dirty="0"/>
              <a:t>≥ 3d</a:t>
            </a:r>
            <a:r>
              <a:rPr lang="cs-CZ" sz="1100" i="1" baseline="-25000" dirty="0"/>
              <a:t>2</a:t>
            </a:r>
            <a:r>
              <a:rPr lang="cs-CZ" sz="1100" i="1" dirty="0"/>
              <a:t> v 1,0 m</a:t>
            </a:r>
          </a:p>
        </p:txBody>
      </p:sp>
      <p:sp>
        <p:nvSpPr>
          <p:cNvPr id="66" name="Šipka dolů 65"/>
          <p:cNvSpPr/>
          <p:nvPr/>
        </p:nvSpPr>
        <p:spPr>
          <a:xfrm rot="5400000">
            <a:off x="5984291" y="4085986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TextovéPole 56"/>
          <p:cNvSpPr txBox="1"/>
          <p:nvPr/>
        </p:nvSpPr>
        <p:spPr>
          <a:xfrm>
            <a:off x="9424290" y="4980947"/>
            <a:ext cx="1042566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3D model</a:t>
            </a:r>
            <a:endParaRPr lang="cs-CZ" sz="1400" b="1" i="1" dirty="0"/>
          </a:p>
        </p:txBody>
      </p:sp>
      <p:grpSp>
        <p:nvGrpSpPr>
          <p:cNvPr id="62" name="Skupina 61"/>
          <p:cNvGrpSpPr/>
          <p:nvPr/>
        </p:nvGrpSpPr>
        <p:grpSpPr>
          <a:xfrm>
            <a:off x="8508185" y="2755551"/>
            <a:ext cx="2686108" cy="2355301"/>
            <a:chOff x="6256348" y="4985043"/>
            <a:chExt cx="1607294" cy="1666419"/>
          </a:xfrm>
        </p:grpSpPr>
        <p:sp>
          <p:nvSpPr>
            <p:cNvPr id="67" name="Kosoúhelník 66"/>
            <p:cNvSpPr/>
            <p:nvPr/>
          </p:nvSpPr>
          <p:spPr>
            <a:xfrm rot="18906262">
              <a:off x="6256348" y="5581762"/>
              <a:ext cx="1147035" cy="689338"/>
            </a:xfrm>
            <a:prstGeom prst="parallelogram">
              <a:avLst>
                <a:gd name="adj" fmla="val 99408"/>
              </a:avLst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8" name="Kosoúhelník 67"/>
            <p:cNvSpPr/>
            <p:nvPr/>
          </p:nvSpPr>
          <p:spPr>
            <a:xfrm rot="12631668" flipH="1">
              <a:off x="6784536" y="5440069"/>
              <a:ext cx="978949" cy="830957"/>
            </a:xfrm>
            <a:prstGeom prst="parallelogram">
              <a:avLst>
                <a:gd name="adj" fmla="val 59221"/>
              </a:avLst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9" name="Kosoúhelník 68"/>
            <p:cNvSpPr/>
            <p:nvPr/>
          </p:nvSpPr>
          <p:spPr>
            <a:xfrm rot="8093125">
              <a:off x="7138605" y="5668724"/>
              <a:ext cx="869912" cy="580162"/>
            </a:xfrm>
            <a:prstGeom prst="parallelogram">
              <a:avLst>
                <a:gd name="adj" fmla="val 99864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0" name="Kosoúhelník 69"/>
            <p:cNvSpPr/>
            <p:nvPr/>
          </p:nvSpPr>
          <p:spPr>
            <a:xfrm rot="5400000">
              <a:off x="6028866" y="6054293"/>
              <a:ext cx="1064073" cy="130266"/>
            </a:xfrm>
            <a:prstGeom prst="parallelogram">
              <a:avLst>
                <a:gd name="adj" fmla="val 6040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1" name="Kosoúhelník 70"/>
            <p:cNvSpPr/>
            <p:nvPr/>
          </p:nvSpPr>
          <p:spPr>
            <a:xfrm rot="5400000">
              <a:off x="6618582" y="5995191"/>
              <a:ext cx="453913" cy="526335"/>
            </a:xfrm>
            <a:prstGeom prst="parallelogram">
              <a:avLst>
                <a:gd name="adj" fmla="val 80545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2" name="Kosoúhelník 71"/>
            <p:cNvSpPr/>
            <p:nvPr/>
          </p:nvSpPr>
          <p:spPr>
            <a:xfrm rot="18918876">
              <a:off x="6991094" y="6140765"/>
              <a:ext cx="692757" cy="65779"/>
            </a:xfrm>
            <a:prstGeom prst="parallelogram">
              <a:avLst>
                <a:gd name="adj" fmla="val 98838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3" name="Volný tvar 72"/>
            <p:cNvSpPr/>
            <p:nvPr/>
          </p:nvSpPr>
          <p:spPr>
            <a:xfrm>
              <a:off x="6495743" y="4985043"/>
              <a:ext cx="1130586" cy="693380"/>
            </a:xfrm>
            <a:custGeom>
              <a:avLst/>
              <a:gdLst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70767 w 1092896"/>
                <a:gd name="connsiteY3" fmla="*/ 435280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80787 w 1092896"/>
                <a:gd name="connsiteY3" fmla="*/ 432774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0787 w 1080370"/>
                <a:gd name="connsiteY3" fmla="*/ 432774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0787 w 1082876"/>
                <a:gd name="connsiteY3" fmla="*/ 43277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776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3528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526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5798 w 1080370"/>
                <a:gd name="connsiteY3" fmla="*/ 425260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8303 w 1080370"/>
                <a:gd name="connsiteY3" fmla="*/ 435281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40709 h 541751"/>
                <a:gd name="connsiteX3" fmla="*/ 988303 w 1082876"/>
                <a:gd name="connsiteY3" fmla="*/ 435281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13567 w 1082876"/>
                <a:gd name="connsiteY4" fmla="*/ 159707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1024184 w 1082876"/>
                <a:gd name="connsiteY3" fmla="*/ 495628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143849"/>
                <a:gd name="connsiteY0" fmla="*/ 463463 h 544618"/>
                <a:gd name="connsiteX1" fmla="*/ 488515 w 1143849"/>
                <a:gd name="connsiteY1" fmla="*/ 0 h 544618"/>
                <a:gd name="connsiteX2" fmla="*/ 1143849 w 1143849"/>
                <a:gd name="connsiteY2" fmla="*/ 377254 h 544618"/>
                <a:gd name="connsiteX3" fmla="*/ 1024184 w 1143849"/>
                <a:gd name="connsiteY3" fmla="*/ 495628 h 544618"/>
                <a:gd name="connsiteX4" fmla="*/ 504905 w 1143849"/>
                <a:gd name="connsiteY4" fmla="*/ 191251 h 544618"/>
                <a:gd name="connsiteX5" fmla="*/ 142831 w 1143849"/>
                <a:gd name="connsiteY5" fmla="*/ 544618 h 544618"/>
                <a:gd name="connsiteX6" fmla="*/ 0 w 1143849"/>
                <a:gd name="connsiteY6" fmla="*/ 463463 h 544618"/>
                <a:gd name="connsiteX0" fmla="*/ 0 w 1143849"/>
                <a:gd name="connsiteY0" fmla="*/ 463463 h 607963"/>
                <a:gd name="connsiteX1" fmla="*/ 488515 w 1143849"/>
                <a:gd name="connsiteY1" fmla="*/ 0 h 607963"/>
                <a:gd name="connsiteX2" fmla="*/ 1143849 w 1143849"/>
                <a:gd name="connsiteY2" fmla="*/ 377254 h 607963"/>
                <a:gd name="connsiteX3" fmla="*/ 1024184 w 1143849"/>
                <a:gd name="connsiteY3" fmla="*/ 495628 h 607963"/>
                <a:gd name="connsiteX4" fmla="*/ 504905 w 1143849"/>
                <a:gd name="connsiteY4" fmla="*/ 191251 h 607963"/>
                <a:gd name="connsiteX5" fmla="*/ 79419 w 1143849"/>
                <a:gd name="connsiteY5" fmla="*/ 607963 h 607963"/>
                <a:gd name="connsiteX6" fmla="*/ 0 w 1143849"/>
                <a:gd name="connsiteY6" fmla="*/ 463463 h 607963"/>
                <a:gd name="connsiteX0" fmla="*/ 0 w 1204822"/>
                <a:gd name="connsiteY0" fmla="*/ 526807 h 607963"/>
                <a:gd name="connsiteX1" fmla="*/ 549488 w 1204822"/>
                <a:gd name="connsiteY1" fmla="*/ 0 h 607963"/>
                <a:gd name="connsiteX2" fmla="*/ 1204822 w 1204822"/>
                <a:gd name="connsiteY2" fmla="*/ 377254 h 607963"/>
                <a:gd name="connsiteX3" fmla="*/ 1085157 w 1204822"/>
                <a:gd name="connsiteY3" fmla="*/ 495628 h 607963"/>
                <a:gd name="connsiteX4" fmla="*/ 565878 w 1204822"/>
                <a:gd name="connsiteY4" fmla="*/ 191251 h 607963"/>
                <a:gd name="connsiteX5" fmla="*/ 140392 w 1204822"/>
                <a:gd name="connsiteY5" fmla="*/ 607963 h 607963"/>
                <a:gd name="connsiteX6" fmla="*/ 0 w 1204822"/>
                <a:gd name="connsiteY6" fmla="*/ 526807 h 607963"/>
                <a:gd name="connsiteX0" fmla="*/ 0 w 1207261"/>
                <a:gd name="connsiteY0" fmla="*/ 529244 h 607963"/>
                <a:gd name="connsiteX1" fmla="*/ 551927 w 1207261"/>
                <a:gd name="connsiteY1" fmla="*/ 0 h 607963"/>
                <a:gd name="connsiteX2" fmla="*/ 1207261 w 1207261"/>
                <a:gd name="connsiteY2" fmla="*/ 377254 h 607963"/>
                <a:gd name="connsiteX3" fmla="*/ 1087596 w 1207261"/>
                <a:gd name="connsiteY3" fmla="*/ 495628 h 607963"/>
                <a:gd name="connsiteX4" fmla="*/ 568317 w 1207261"/>
                <a:gd name="connsiteY4" fmla="*/ 191251 h 607963"/>
                <a:gd name="connsiteX5" fmla="*/ 142831 w 1207261"/>
                <a:gd name="connsiteY5" fmla="*/ 607963 h 607963"/>
                <a:gd name="connsiteX6" fmla="*/ 0 w 1207261"/>
                <a:gd name="connsiteY6" fmla="*/ 529244 h 607963"/>
                <a:gd name="connsiteX0" fmla="*/ 0 w 1202383"/>
                <a:gd name="connsiteY0" fmla="*/ 524371 h 607963"/>
                <a:gd name="connsiteX1" fmla="*/ 547049 w 1202383"/>
                <a:gd name="connsiteY1" fmla="*/ 0 h 607963"/>
                <a:gd name="connsiteX2" fmla="*/ 1202383 w 1202383"/>
                <a:gd name="connsiteY2" fmla="*/ 377254 h 607963"/>
                <a:gd name="connsiteX3" fmla="*/ 1082718 w 1202383"/>
                <a:gd name="connsiteY3" fmla="*/ 495628 h 607963"/>
                <a:gd name="connsiteX4" fmla="*/ 563439 w 1202383"/>
                <a:gd name="connsiteY4" fmla="*/ 191251 h 607963"/>
                <a:gd name="connsiteX5" fmla="*/ 137953 w 1202383"/>
                <a:gd name="connsiteY5" fmla="*/ 607963 h 607963"/>
                <a:gd name="connsiteX6" fmla="*/ 0 w 1202383"/>
                <a:gd name="connsiteY6" fmla="*/ 524371 h 607963"/>
                <a:gd name="connsiteX0" fmla="*/ 0 w 1209700"/>
                <a:gd name="connsiteY0" fmla="*/ 524371 h 607963"/>
                <a:gd name="connsiteX1" fmla="*/ 554366 w 1209700"/>
                <a:gd name="connsiteY1" fmla="*/ 0 h 607963"/>
                <a:gd name="connsiteX2" fmla="*/ 1209700 w 1209700"/>
                <a:gd name="connsiteY2" fmla="*/ 377254 h 607963"/>
                <a:gd name="connsiteX3" fmla="*/ 1090035 w 1209700"/>
                <a:gd name="connsiteY3" fmla="*/ 495628 h 607963"/>
                <a:gd name="connsiteX4" fmla="*/ 570756 w 1209700"/>
                <a:gd name="connsiteY4" fmla="*/ 191251 h 607963"/>
                <a:gd name="connsiteX5" fmla="*/ 145270 w 1209700"/>
                <a:gd name="connsiteY5" fmla="*/ 607963 h 607963"/>
                <a:gd name="connsiteX6" fmla="*/ 0 w 1209700"/>
                <a:gd name="connsiteY6" fmla="*/ 524371 h 607963"/>
                <a:gd name="connsiteX0" fmla="*/ 0 w 1207262"/>
                <a:gd name="connsiteY0" fmla="*/ 524371 h 607963"/>
                <a:gd name="connsiteX1" fmla="*/ 551928 w 1207262"/>
                <a:gd name="connsiteY1" fmla="*/ 0 h 607963"/>
                <a:gd name="connsiteX2" fmla="*/ 1207262 w 1207262"/>
                <a:gd name="connsiteY2" fmla="*/ 377254 h 607963"/>
                <a:gd name="connsiteX3" fmla="*/ 1087597 w 1207262"/>
                <a:gd name="connsiteY3" fmla="*/ 495628 h 607963"/>
                <a:gd name="connsiteX4" fmla="*/ 568318 w 1207262"/>
                <a:gd name="connsiteY4" fmla="*/ 191251 h 607963"/>
                <a:gd name="connsiteX5" fmla="*/ 142832 w 1207262"/>
                <a:gd name="connsiteY5" fmla="*/ 607963 h 607963"/>
                <a:gd name="connsiteX6" fmla="*/ 0 w 1207262"/>
                <a:gd name="connsiteY6" fmla="*/ 524371 h 607963"/>
                <a:gd name="connsiteX0" fmla="*/ 0 w 1207262"/>
                <a:gd name="connsiteY0" fmla="*/ 524371 h 618963"/>
                <a:gd name="connsiteX1" fmla="*/ 551928 w 1207262"/>
                <a:gd name="connsiteY1" fmla="*/ 0 h 618963"/>
                <a:gd name="connsiteX2" fmla="*/ 1207262 w 1207262"/>
                <a:gd name="connsiteY2" fmla="*/ 377254 h 618963"/>
                <a:gd name="connsiteX3" fmla="*/ 1087597 w 1207262"/>
                <a:gd name="connsiteY3" fmla="*/ 495628 h 618963"/>
                <a:gd name="connsiteX4" fmla="*/ 568318 w 1207262"/>
                <a:gd name="connsiteY4" fmla="*/ 191251 h 618963"/>
                <a:gd name="connsiteX5" fmla="*/ 135391 w 1207262"/>
                <a:gd name="connsiteY5" fmla="*/ 618963 h 618963"/>
                <a:gd name="connsiteX6" fmla="*/ 0 w 1207262"/>
                <a:gd name="connsiteY6" fmla="*/ 524371 h 618963"/>
                <a:gd name="connsiteX0" fmla="*/ 0 w 1210983"/>
                <a:gd name="connsiteY0" fmla="*/ 535372 h 618963"/>
                <a:gd name="connsiteX1" fmla="*/ 555649 w 1210983"/>
                <a:gd name="connsiteY1" fmla="*/ 0 h 618963"/>
                <a:gd name="connsiteX2" fmla="*/ 1210983 w 1210983"/>
                <a:gd name="connsiteY2" fmla="*/ 377254 h 618963"/>
                <a:gd name="connsiteX3" fmla="*/ 1091318 w 1210983"/>
                <a:gd name="connsiteY3" fmla="*/ 495628 h 618963"/>
                <a:gd name="connsiteX4" fmla="*/ 572039 w 1210983"/>
                <a:gd name="connsiteY4" fmla="*/ 191251 h 618963"/>
                <a:gd name="connsiteX5" fmla="*/ 139112 w 1210983"/>
                <a:gd name="connsiteY5" fmla="*/ 618963 h 618963"/>
                <a:gd name="connsiteX6" fmla="*/ 0 w 1210983"/>
                <a:gd name="connsiteY6" fmla="*/ 535372 h 618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83" h="618963">
                  <a:moveTo>
                    <a:pt x="0" y="535372"/>
                  </a:moveTo>
                  <a:lnTo>
                    <a:pt x="555649" y="0"/>
                  </a:lnTo>
                  <a:lnTo>
                    <a:pt x="1210983" y="377254"/>
                  </a:lnTo>
                  <a:lnTo>
                    <a:pt x="1091318" y="495628"/>
                  </a:lnTo>
                  <a:lnTo>
                    <a:pt x="572039" y="191251"/>
                  </a:lnTo>
                  <a:lnTo>
                    <a:pt x="139112" y="618963"/>
                  </a:lnTo>
                  <a:lnTo>
                    <a:pt x="0" y="53537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4" name="Kosoúhelník 73"/>
            <p:cNvSpPr/>
            <p:nvPr/>
          </p:nvSpPr>
          <p:spPr>
            <a:xfrm rot="1828424">
              <a:off x="6718600" y="5658976"/>
              <a:ext cx="704911" cy="658371"/>
            </a:xfrm>
            <a:prstGeom prst="parallelogram">
              <a:avLst>
                <a:gd name="adj" fmla="val 25972"/>
              </a:avLst>
            </a:prstGeom>
            <a:solidFill>
              <a:schemeClr val="tx1">
                <a:lumMod val="75000"/>
                <a:lumOff val="2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5" name="Volný tvar 74"/>
            <p:cNvSpPr/>
            <p:nvPr/>
          </p:nvSpPr>
          <p:spPr>
            <a:xfrm rot="1828424">
              <a:off x="6722522" y="5659364"/>
              <a:ext cx="699302" cy="661441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479383 w 593529"/>
                <a:gd name="connsiteY0" fmla="*/ 455929 h 547369"/>
                <a:gd name="connsiteX1" fmla="*/ 0 w 593529"/>
                <a:gd name="connsiteY1" fmla="*/ 455929 h 547369"/>
                <a:gd name="connsiteX2" fmla="*/ 114146 w 593529"/>
                <a:gd name="connsiteY2" fmla="*/ 0 h 547369"/>
                <a:gd name="connsiteX3" fmla="*/ 593529 w 593529"/>
                <a:gd name="connsiteY3" fmla="*/ 0 h 547369"/>
                <a:gd name="connsiteX4" fmla="*/ 570823 w 593529"/>
                <a:gd name="connsiteY4" fmla="*/ 547369 h 547369"/>
                <a:gd name="connsiteX0" fmla="*/ 479383 w 593529"/>
                <a:gd name="connsiteY0" fmla="*/ 455929 h 455929"/>
                <a:gd name="connsiteX1" fmla="*/ 0 w 593529"/>
                <a:gd name="connsiteY1" fmla="*/ 455929 h 455929"/>
                <a:gd name="connsiteX2" fmla="*/ 114146 w 593529"/>
                <a:gd name="connsiteY2" fmla="*/ 0 h 455929"/>
                <a:gd name="connsiteX3" fmla="*/ 593529 w 593529"/>
                <a:gd name="connsiteY3" fmla="*/ 0 h 455929"/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0" fmla="*/ 0 w 616822"/>
                <a:gd name="connsiteY0" fmla="*/ 578343 h 578343"/>
                <a:gd name="connsiteX1" fmla="*/ 137439 w 616822"/>
                <a:gd name="connsiteY1" fmla="*/ 0 h 578343"/>
                <a:gd name="connsiteX2" fmla="*/ 616822 w 616822"/>
                <a:gd name="connsiteY2" fmla="*/ 0 h 578343"/>
                <a:gd name="connsiteX0" fmla="*/ 0 w 686189"/>
                <a:gd name="connsiteY0" fmla="*/ 578343 h 578343"/>
                <a:gd name="connsiteX1" fmla="*/ 137439 w 686189"/>
                <a:gd name="connsiteY1" fmla="*/ 0 h 578343"/>
                <a:gd name="connsiteX2" fmla="*/ 686189 w 686189"/>
                <a:gd name="connsiteY2" fmla="*/ 242 h 578343"/>
                <a:gd name="connsiteX0" fmla="*/ 0 w 689173"/>
                <a:gd name="connsiteY0" fmla="*/ 661442 h 661442"/>
                <a:gd name="connsiteX1" fmla="*/ 140423 w 689173"/>
                <a:gd name="connsiteY1" fmla="*/ 0 h 661442"/>
                <a:gd name="connsiteX2" fmla="*/ 689173 w 689173"/>
                <a:gd name="connsiteY2" fmla="*/ 242 h 661442"/>
                <a:gd name="connsiteX0" fmla="*/ 0 w 699302"/>
                <a:gd name="connsiteY0" fmla="*/ 661442 h 661442"/>
                <a:gd name="connsiteX1" fmla="*/ 140423 w 699302"/>
                <a:gd name="connsiteY1" fmla="*/ 0 h 661442"/>
                <a:gd name="connsiteX2" fmla="*/ 699302 w 699302"/>
                <a:gd name="connsiteY2" fmla="*/ 344 h 66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302" h="661442">
                  <a:moveTo>
                    <a:pt x="0" y="661442"/>
                  </a:moveTo>
                  <a:lnTo>
                    <a:pt x="140423" y="0"/>
                  </a:lnTo>
                  <a:lnTo>
                    <a:pt x="699302" y="3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6" name="Volný tvar 75"/>
            <p:cNvSpPr/>
            <p:nvPr/>
          </p:nvSpPr>
          <p:spPr>
            <a:xfrm rot="1828424">
              <a:off x="6717947" y="5656989"/>
              <a:ext cx="709266" cy="662839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4" fmla="*/ 205586 w 593529"/>
                <a:gd name="connsiteY4" fmla="*/ 91440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0" fmla="*/ 593529 w 593529"/>
                <a:gd name="connsiteY0" fmla="*/ 0 h 455929"/>
                <a:gd name="connsiteX1" fmla="*/ 479383 w 593529"/>
                <a:gd name="connsiteY1" fmla="*/ 455929 h 455929"/>
                <a:gd name="connsiteX2" fmla="*/ 0 w 593529"/>
                <a:gd name="connsiteY2" fmla="*/ 455929 h 455929"/>
                <a:gd name="connsiteX0" fmla="*/ 593529 w 593529"/>
                <a:gd name="connsiteY0" fmla="*/ 0 h 459589"/>
                <a:gd name="connsiteX1" fmla="*/ 502515 w 593529"/>
                <a:gd name="connsiteY1" fmla="*/ 459589 h 459589"/>
                <a:gd name="connsiteX2" fmla="*/ 0 w 593529"/>
                <a:gd name="connsiteY2" fmla="*/ 455929 h 459589"/>
                <a:gd name="connsiteX0" fmla="*/ 628368 w 628368"/>
                <a:gd name="connsiteY0" fmla="*/ 0 h 574174"/>
                <a:gd name="connsiteX1" fmla="*/ 502515 w 628368"/>
                <a:gd name="connsiteY1" fmla="*/ 574174 h 574174"/>
                <a:gd name="connsiteX2" fmla="*/ 0 w 628368"/>
                <a:gd name="connsiteY2" fmla="*/ 570514 h 574174"/>
                <a:gd name="connsiteX0" fmla="*/ 628368 w 641026"/>
                <a:gd name="connsiteY0" fmla="*/ 85449 h 659623"/>
                <a:gd name="connsiteX1" fmla="*/ 641026 w 641026"/>
                <a:gd name="connsiteY1" fmla="*/ 0 h 659623"/>
                <a:gd name="connsiteX2" fmla="*/ 502515 w 641026"/>
                <a:gd name="connsiteY2" fmla="*/ 659623 h 659623"/>
                <a:gd name="connsiteX3" fmla="*/ 0 w 641026"/>
                <a:gd name="connsiteY3" fmla="*/ 655963 h 659623"/>
                <a:gd name="connsiteX0" fmla="*/ 643856 w 656514"/>
                <a:gd name="connsiteY0" fmla="*/ 85449 h 662839"/>
                <a:gd name="connsiteX1" fmla="*/ 656514 w 656514"/>
                <a:gd name="connsiteY1" fmla="*/ 0 h 662839"/>
                <a:gd name="connsiteX2" fmla="*/ 518003 w 656514"/>
                <a:gd name="connsiteY2" fmla="*/ 659623 h 662839"/>
                <a:gd name="connsiteX3" fmla="*/ 0 w 656514"/>
                <a:gd name="connsiteY3" fmla="*/ 662839 h 662839"/>
                <a:gd name="connsiteX0" fmla="*/ 656514 w 656514"/>
                <a:gd name="connsiteY0" fmla="*/ 0 h 662839"/>
                <a:gd name="connsiteX1" fmla="*/ 518003 w 656514"/>
                <a:gd name="connsiteY1" fmla="*/ 659623 h 662839"/>
                <a:gd name="connsiteX2" fmla="*/ 0 w 656514"/>
                <a:gd name="connsiteY2" fmla="*/ 662839 h 66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514" h="662839">
                  <a:moveTo>
                    <a:pt x="656514" y="0"/>
                  </a:moveTo>
                  <a:lnTo>
                    <a:pt x="518003" y="659623"/>
                  </a:lnTo>
                  <a:lnTo>
                    <a:pt x="0" y="662839"/>
                  </a:lnTo>
                </a:path>
              </a:pathLst>
            </a:cu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52" name="Elipsa 51"/>
          <p:cNvSpPr/>
          <p:nvPr/>
        </p:nvSpPr>
        <p:spPr>
          <a:xfrm>
            <a:off x="9737707" y="3532377"/>
            <a:ext cx="139257" cy="14585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Volný tvar 58"/>
          <p:cNvSpPr/>
          <p:nvPr/>
        </p:nvSpPr>
        <p:spPr>
          <a:xfrm rot="7289909">
            <a:off x="9430305" y="3801377"/>
            <a:ext cx="249535" cy="425684"/>
          </a:xfrm>
          <a:custGeom>
            <a:avLst/>
            <a:gdLst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2941 w 230588"/>
              <a:gd name="connsiteY4" fmla="*/ 449249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62695 w 230588"/>
              <a:gd name="connsiteY1" fmla="*/ 412356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49535"/>
              <a:gd name="connsiteY0" fmla="*/ 393255 h 564543"/>
              <a:gd name="connsiteX1" fmla="*/ 81642 w 249535"/>
              <a:gd name="connsiteY1" fmla="*/ 412356 h 564543"/>
              <a:gd name="connsiteX2" fmla="*/ 76594 w 249535"/>
              <a:gd name="connsiteY2" fmla="*/ 0 h 564543"/>
              <a:gd name="connsiteX3" fmla="*/ 191888 w 249535"/>
              <a:gd name="connsiteY3" fmla="*/ 0 h 564543"/>
              <a:gd name="connsiteX4" fmla="*/ 193115 w 249535"/>
              <a:gd name="connsiteY4" fmla="*/ 436206 h 564543"/>
              <a:gd name="connsiteX5" fmla="*/ 249535 w 249535"/>
              <a:gd name="connsiteY5" fmla="*/ 449249 h 564543"/>
              <a:gd name="connsiteX6" fmla="*/ 134241 w 249535"/>
              <a:gd name="connsiteY6" fmla="*/ 564543 h 564543"/>
              <a:gd name="connsiteX7" fmla="*/ 0 w 249535"/>
              <a:gd name="connsiteY7" fmla="*/ 393255 h 564543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888 w 249535"/>
              <a:gd name="connsiteY3" fmla="*/ 32284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223 w 249535"/>
              <a:gd name="connsiteY3" fmla="*/ 201697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254396 h 425684"/>
              <a:gd name="connsiteX1" fmla="*/ 81642 w 249535"/>
              <a:gd name="connsiteY1" fmla="*/ 273497 h 425684"/>
              <a:gd name="connsiteX2" fmla="*/ 75643 w 249535"/>
              <a:gd name="connsiteY2" fmla="*/ 0 h 425684"/>
              <a:gd name="connsiteX3" fmla="*/ 191223 w 249535"/>
              <a:gd name="connsiteY3" fmla="*/ 30554 h 425684"/>
              <a:gd name="connsiteX4" fmla="*/ 193115 w 249535"/>
              <a:gd name="connsiteY4" fmla="*/ 297347 h 425684"/>
              <a:gd name="connsiteX5" fmla="*/ 249535 w 249535"/>
              <a:gd name="connsiteY5" fmla="*/ 310390 h 425684"/>
              <a:gd name="connsiteX6" fmla="*/ 134241 w 249535"/>
              <a:gd name="connsiteY6" fmla="*/ 425684 h 425684"/>
              <a:gd name="connsiteX7" fmla="*/ 0 w 249535"/>
              <a:gd name="connsiteY7" fmla="*/ 254396 h 4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535" h="425684">
                <a:moveTo>
                  <a:pt x="0" y="254396"/>
                </a:moveTo>
                <a:lnTo>
                  <a:pt x="81642" y="273497"/>
                </a:lnTo>
                <a:cubicBezTo>
                  <a:pt x="79959" y="136045"/>
                  <a:pt x="77326" y="137452"/>
                  <a:pt x="75643" y="0"/>
                </a:cubicBezTo>
                <a:lnTo>
                  <a:pt x="191223" y="30554"/>
                </a:lnTo>
                <a:cubicBezTo>
                  <a:pt x="191854" y="119485"/>
                  <a:pt x="192484" y="208416"/>
                  <a:pt x="193115" y="297347"/>
                </a:cubicBezTo>
                <a:lnTo>
                  <a:pt x="249535" y="310390"/>
                </a:lnTo>
                <a:lnTo>
                  <a:pt x="134241" y="425684"/>
                </a:lnTo>
                <a:lnTo>
                  <a:pt x="0" y="254396"/>
                </a:lnTo>
                <a:close/>
              </a:path>
            </a:pathLst>
          </a:custGeom>
          <a:solidFill>
            <a:srgbClr val="F2DCDB">
              <a:alpha val="80000"/>
            </a:srgbClr>
          </a:solidFill>
          <a:ln>
            <a:solidFill>
              <a:srgbClr val="FF0000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0" name="Volný tvar 59"/>
          <p:cNvSpPr/>
          <p:nvPr/>
        </p:nvSpPr>
        <p:spPr>
          <a:xfrm rot="13485489" flipH="1">
            <a:off x="9971045" y="3683825"/>
            <a:ext cx="256121" cy="425684"/>
          </a:xfrm>
          <a:custGeom>
            <a:avLst/>
            <a:gdLst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2941 w 230588"/>
              <a:gd name="connsiteY4" fmla="*/ 449249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62695 w 230588"/>
              <a:gd name="connsiteY1" fmla="*/ 412356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49535"/>
              <a:gd name="connsiteY0" fmla="*/ 393255 h 564543"/>
              <a:gd name="connsiteX1" fmla="*/ 81642 w 249535"/>
              <a:gd name="connsiteY1" fmla="*/ 412356 h 564543"/>
              <a:gd name="connsiteX2" fmla="*/ 76594 w 249535"/>
              <a:gd name="connsiteY2" fmla="*/ 0 h 564543"/>
              <a:gd name="connsiteX3" fmla="*/ 191888 w 249535"/>
              <a:gd name="connsiteY3" fmla="*/ 0 h 564543"/>
              <a:gd name="connsiteX4" fmla="*/ 193115 w 249535"/>
              <a:gd name="connsiteY4" fmla="*/ 436206 h 564543"/>
              <a:gd name="connsiteX5" fmla="*/ 249535 w 249535"/>
              <a:gd name="connsiteY5" fmla="*/ 449249 h 564543"/>
              <a:gd name="connsiteX6" fmla="*/ 134241 w 249535"/>
              <a:gd name="connsiteY6" fmla="*/ 564543 h 564543"/>
              <a:gd name="connsiteX7" fmla="*/ 0 w 249535"/>
              <a:gd name="connsiteY7" fmla="*/ 393255 h 564543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888 w 249535"/>
              <a:gd name="connsiteY3" fmla="*/ 32284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223 w 249535"/>
              <a:gd name="connsiteY3" fmla="*/ 201697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254396 h 425684"/>
              <a:gd name="connsiteX1" fmla="*/ 81642 w 249535"/>
              <a:gd name="connsiteY1" fmla="*/ 273497 h 425684"/>
              <a:gd name="connsiteX2" fmla="*/ 75643 w 249535"/>
              <a:gd name="connsiteY2" fmla="*/ 0 h 425684"/>
              <a:gd name="connsiteX3" fmla="*/ 191223 w 249535"/>
              <a:gd name="connsiteY3" fmla="*/ 30554 h 425684"/>
              <a:gd name="connsiteX4" fmla="*/ 193115 w 249535"/>
              <a:gd name="connsiteY4" fmla="*/ 297347 h 425684"/>
              <a:gd name="connsiteX5" fmla="*/ 249535 w 249535"/>
              <a:gd name="connsiteY5" fmla="*/ 310390 h 425684"/>
              <a:gd name="connsiteX6" fmla="*/ 134241 w 249535"/>
              <a:gd name="connsiteY6" fmla="*/ 425684 h 425684"/>
              <a:gd name="connsiteX7" fmla="*/ 0 w 249535"/>
              <a:gd name="connsiteY7" fmla="*/ 254396 h 4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535" h="425684">
                <a:moveTo>
                  <a:pt x="0" y="254396"/>
                </a:moveTo>
                <a:lnTo>
                  <a:pt x="81642" y="273497"/>
                </a:lnTo>
                <a:cubicBezTo>
                  <a:pt x="79959" y="136045"/>
                  <a:pt x="77326" y="137452"/>
                  <a:pt x="75643" y="0"/>
                </a:cubicBezTo>
                <a:lnTo>
                  <a:pt x="191223" y="30554"/>
                </a:lnTo>
                <a:cubicBezTo>
                  <a:pt x="191854" y="119485"/>
                  <a:pt x="192484" y="208416"/>
                  <a:pt x="193115" y="297347"/>
                </a:cubicBezTo>
                <a:lnTo>
                  <a:pt x="249535" y="310390"/>
                </a:lnTo>
                <a:lnTo>
                  <a:pt x="134241" y="425684"/>
                </a:lnTo>
                <a:lnTo>
                  <a:pt x="0" y="254396"/>
                </a:lnTo>
                <a:close/>
              </a:path>
            </a:pathLst>
          </a:custGeom>
          <a:solidFill>
            <a:srgbClr val="F2DCDB">
              <a:alpha val="80000"/>
            </a:srgbClr>
          </a:solidFill>
          <a:ln>
            <a:solidFill>
              <a:srgbClr val="FF0000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90" name="Skupina 89"/>
          <p:cNvGrpSpPr/>
          <p:nvPr/>
        </p:nvGrpSpPr>
        <p:grpSpPr>
          <a:xfrm>
            <a:off x="9077449" y="2625168"/>
            <a:ext cx="1568450" cy="1076171"/>
            <a:chOff x="5219700" y="3742554"/>
            <a:chExt cx="1568450" cy="908825"/>
          </a:xfrm>
        </p:grpSpPr>
        <p:grpSp>
          <p:nvGrpSpPr>
            <p:cNvPr id="96" name="Skupina 95"/>
            <p:cNvGrpSpPr/>
            <p:nvPr/>
          </p:nvGrpSpPr>
          <p:grpSpPr>
            <a:xfrm>
              <a:off x="5270500" y="3742554"/>
              <a:ext cx="1483784" cy="908825"/>
              <a:chOff x="5270500" y="3390129"/>
              <a:chExt cx="1483784" cy="908825"/>
            </a:xfrm>
          </p:grpSpPr>
          <p:cxnSp>
            <p:nvCxnSpPr>
              <p:cNvPr id="78" name="Přímá spojovací čára 77"/>
              <p:cNvCxnSpPr/>
              <p:nvPr/>
            </p:nvCxnSpPr>
            <p:spPr>
              <a:xfrm flipV="1">
                <a:off x="5270500" y="3951820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Přímá spojovací čára 78"/>
              <p:cNvCxnSpPr/>
              <p:nvPr/>
            </p:nvCxnSpPr>
            <p:spPr>
              <a:xfrm flipV="1">
                <a:off x="5951008" y="3390129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Přímá spojovací čára 79"/>
              <p:cNvCxnSpPr/>
              <p:nvPr/>
            </p:nvCxnSpPr>
            <p:spPr>
              <a:xfrm flipV="1">
                <a:off x="6754284" y="3791518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Přímá spojovací čára 80"/>
            <p:cNvCxnSpPr/>
            <p:nvPr/>
          </p:nvCxnSpPr>
          <p:spPr>
            <a:xfrm flipV="1">
              <a:off x="5219700" y="3758508"/>
              <a:ext cx="755650" cy="62206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Přímá spojovací čára 85"/>
            <p:cNvCxnSpPr/>
            <p:nvPr/>
          </p:nvCxnSpPr>
          <p:spPr>
            <a:xfrm flipH="1" flipV="1">
              <a:off x="5916084" y="3769232"/>
              <a:ext cx="872066" cy="44509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ovéPole 107"/>
          <p:cNvSpPr txBox="1"/>
          <p:nvPr/>
        </p:nvSpPr>
        <p:spPr>
          <a:xfrm rot="16200000">
            <a:off x="8058801" y="3360311"/>
            <a:ext cx="10409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i="1" dirty="0"/>
              <a:t>≥ 3d</a:t>
            </a:r>
            <a:r>
              <a:rPr lang="cs-CZ" sz="1100" i="1" baseline="-25000" dirty="0"/>
              <a:t>2</a:t>
            </a:r>
            <a:r>
              <a:rPr lang="cs-CZ" sz="1100" i="1" dirty="0"/>
              <a:t> v 1,0 m</a:t>
            </a:r>
          </a:p>
        </p:txBody>
      </p:sp>
      <p:sp>
        <p:nvSpPr>
          <p:cNvPr id="109" name="TextovéPole 108"/>
          <p:cNvSpPr txBox="1"/>
          <p:nvPr/>
        </p:nvSpPr>
        <p:spPr>
          <a:xfrm>
            <a:off x="5709166" y="2818124"/>
            <a:ext cx="1151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≥ </a:t>
            </a:r>
            <a:r>
              <a:rPr lang="cs-CZ" sz="1100" i="1" dirty="0"/>
              <a:t>3d</a:t>
            </a:r>
            <a:r>
              <a:rPr lang="cs-CZ" sz="1100" i="1" baseline="-25000" dirty="0"/>
              <a:t>1</a:t>
            </a:r>
            <a:r>
              <a:rPr lang="cs-CZ" sz="1100" i="1" dirty="0"/>
              <a:t> nebo 1,0 m</a:t>
            </a:r>
          </a:p>
        </p:txBody>
      </p:sp>
      <p:grpSp>
        <p:nvGrpSpPr>
          <p:cNvPr id="89" name="Skupina 88"/>
          <p:cNvGrpSpPr/>
          <p:nvPr/>
        </p:nvGrpSpPr>
        <p:grpSpPr>
          <a:xfrm>
            <a:off x="8658078" y="3401436"/>
            <a:ext cx="297665" cy="1547931"/>
            <a:chOff x="5019403" y="4465778"/>
            <a:chExt cx="297665" cy="1547931"/>
          </a:xfrm>
        </p:grpSpPr>
        <p:cxnSp>
          <p:nvCxnSpPr>
            <p:cNvPr id="98" name="Přímá spojovací čára 97"/>
            <p:cNvCxnSpPr/>
            <p:nvPr/>
          </p:nvCxnSpPr>
          <p:spPr>
            <a:xfrm flipV="1">
              <a:off x="5080000" y="4465778"/>
              <a:ext cx="0" cy="154793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Skupina 86"/>
            <p:cNvGrpSpPr/>
            <p:nvPr/>
          </p:nvGrpSpPr>
          <p:grpSpPr>
            <a:xfrm>
              <a:off x="5019403" y="4529274"/>
              <a:ext cx="297665" cy="1479957"/>
              <a:chOff x="5019403" y="4176849"/>
              <a:chExt cx="297665" cy="1479957"/>
            </a:xfrm>
          </p:grpSpPr>
          <p:cxnSp>
            <p:nvCxnSpPr>
              <p:cNvPr id="92" name="Přímá spojovací čára 91"/>
              <p:cNvCxnSpPr/>
              <p:nvPr/>
            </p:nvCxnSpPr>
            <p:spPr>
              <a:xfrm flipH="1" flipV="1">
                <a:off x="5019403" y="4728754"/>
                <a:ext cx="297665" cy="181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Přímá spojovací čára 93"/>
              <p:cNvCxnSpPr/>
              <p:nvPr/>
            </p:nvCxnSpPr>
            <p:spPr>
              <a:xfrm flipH="1" flipV="1">
                <a:off x="5019403" y="4176849"/>
                <a:ext cx="204532" cy="12422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Přímá spojovací čára 76"/>
              <p:cNvCxnSpPr/>
              <p:nvPr/>
            </p:nvCxnSpPr>
            <p:spPr>
              <a:xfrm flipH="1" flipV="1">
                <a:off x="5019403" y="4852579"/>
                <a:ext cx="297665" cy="181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Přímá spojovací čára 84"/>
              <p:cNvCxnSpPr/>
              <p:nvPr/>
            </p:nvCxnSpPr>
            <p:spPr>
              <a:xfrm flipH="1" flipV="1">
                <a:off x="5032433" y="5532586"/>
                <a:ext cx="204532" cy="12422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TextovéPole 90"/>
          <p:cNvSpPr txBox="1"/>
          <p:nvPr/>
        </p:nvSpPr>
        <p:spPr>
          <a:xfrm rot="16200000">
            <a:off x="8058801" y="4474736"/>
            <a:ext cx="10409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i="1" dirty="0"/>
              <a:t>≥ 3d</a:t>
            </a:r>
            <a:r>
              <a:rPr lang="cs-CZ" sz="1100" i="1" baseline="-25000" dirty="0"/>
              <a:t>2</a:t>
            </a:r>
            <a:r>
              <a:rPr lang="cs-CZ" sz="1100" i="1" dirty="0"/>
              <a:t> v 1,0 m</a:t>
            </a:r>
          </a:p>
        </p:txBody>
      </p:sp>
      <p:sp>
        <p:nvSpPr>
          <p:cNvPr id="93" name="TextovéPole 92"/>
          <p:cNvSpPr txBox="1"/>
          <p:nvPr/>
        </p:nvSpPr>
        <p:spPr>
          <a:xfrm rot="18984184">
            <a:off x="8788000" y="2804678"/>
            <a:ext cx="1151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≥ </a:t>
            </a:r>
            <a:r>
              <a:rPr lang="cs-CZ" sz="1100" i="1" dirty="0"/>
              <a:t>3d</a:t>
            </a:r>
            <a:r>
              <a:rPr lang="cs-CZ" sz="1100" i="1" baseline="-25000" dirty="0"/>
              <a:t>1</a:t>
            </a:r>
            <a:r>
              <a:rPr lang="cs-CZ" sz="1100" i="1" dirty="0"/>
              <a:t> nebo 1,0 m</a:t>
            </a:r>
          </a:p>
        </p:txBody>
      </p:sp>
      <p:pic>
        <p:nvPicPr>
          <p:cNvPr id="9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5DE4FE6-26B1-4833-98B6-8826E047E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97" name="Picture 3">
            <a:extLst>
              <a:ext uri="{FF2B5EF4-FFF2-40B4-BE49-F238E27FC236}">
                <a16:creationId xmlns:a16="http://schemas.microsoft.com/office/drawing/2014/main" id="{6B664B5F-0EFD-4B05-ADCB-7431EEE91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8103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7A7C8-C11A-4BFC-94BD-15EF3C6FFF0C}" type="slidenum">
              <a:rPr lang="cs-CZ" smtClean="0"/>
              <a:pPr>
                <a:defRPr/>
              </a:pPr>
              <a:t>97</a:t>
            </a:fld>
            <a:endParaRPr lang="cs-CZ" dirty="0"/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501450" y="1701300"/>
            <a:ext cx="112480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4375" indent="-26670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stanoví se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</a:t>
            </a:r>
            <a:r>
              <a:rPr lang="cs-CZ" sz="1600" b="1" i="1" dirty="0">
                <a:cs typeface="Arial" charset="0"/>
              </a:rPr>
              <a:t>L</a:t>
            </a:r>
            <a:r>
              <a:rPr lang="cs-CZ" sz="1600" b="1" i="1" baseline="30000" dirty="0"/>
              <a:t>2D</a:t>
            </a:r>
            <a:r>
              <a:rPr lang="cs-CZ" sz="1600" dirty="0">
                <a:cs typeface="Arial" charset="0"/>
              </a:rPr>
              <a:t> [W/(m.K)] nebo 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 </a:t>
            </a:r>
            <a:r>
              <a:rPr lang="cs-CZ" sz="1600" dirty="0">
                <a:cs typeface="Arial" charset="0"/>
              </a:rPr>
              <a:t>[W/K] tohoto výseku = výsledek řešení 2D nebo 3D teplotního pole</a:t>
            </a:r>
            <a:endParaRPr lang="cs-CZ" sz="1600" u="sng" dirty="0">
              <a:cs typeface="Arial" charset="0"/>
            </a:endParaRPr>
          </a:p>
        </p:txBody>
      </p:sp>
      <p:sp>
        <p:nvSpPr>
          <p:cNvPr id="112" name="TextovéPole 111"/>
          <p:cNvSpPr txBox="1"/>
          <p:nvPr/>
        </p:nvSpPr>
        <p:spPr>
          <a:xfrm>
            <a:off x="2926275" y="4620458"/>
            <a:ext cx="904875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2D řez</a:t>
            </a:r>
            <a:endParaRPr lang="cs-CZ" sz="1400" b="1" i="1" dirty="0"/>
          </a:p>
        </p:txBody>
      </p:sp>
      <p:sp>
        <p:nvSpPr>
          <p:cNvPr id="122" name="TextovéPole 121"/>
          <p:cNvSpPr txBox="1"/>
          <p:nvPr/>
        </p:nvSpPr>
        <p:spPr>
          <a:xfrm rot="16200000">
            <a:off x="2287649" y="3547493"/>
            <a:ext cx="1040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i="1" dirty="0"/>
              <a:t>b</a:t>
            </a:r>
          </a:p>
        </p:txBody>
      </p:sp>
      <p:grpSp>
        <p:nvGrpSpPr>
          <p:cNvPr id="60" name="Skupina 59"/>
          <p:cNvGrpSpPr/>
          <p:nvPr/>
        </p:nvGrpSpPr>
        <p:grpSpPr>
          <a:xfrm>
            <a:off x="2874870" y="2863402"/>
            <a:ext cx="198787" cy="1702576"/>
            <a:chOff x="1350869" y="2037486"/>
            <a:chExt cx="198787" cy="1702576"/>
          </a:xfrm>
        </p:grpSpPr>
        <p:cxnSp>
          <p:nvCxnSpPr>
            <p:cNvPr id="121" name="Přímá spojovací čára 120"/>
            <p:cNvCxnSpPr/>
            <p:nvPr/>
          </p:nvCxnSpPr>
          <p:spPr>
            <a:xfrm>
              <a:off x="1420932" y="2037486"/>
              <a:ext cx="0" cy="1702576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0" name="Skupina 66"/>
            <p:cNvGrpSpPr/>
            <p:nvPr/>
          </p:nvGrpSpPr>
          <p:grpSpPr>
            <a:xfrm>
              <a:off x="1350869" y="2131690"/>
              <a:ext cx="198787" cy="1509219"/>
              <a:chOff x="5417608" y="2743494"/>
              <a:chExt cx="198787" cy="1509219"/>
            </a:xfrm>
          </p:grpSpPr>
          <p:cxnSp>
            <p:nvCxnSpPr>
              <p:cNvPr id="131" name="Přímá spojovací čára 130"/>
              <p:cNvCxnSpPr/>
              <p:nvPr/>
            </p:nvCxnSpPr>
            <p:spPr>
              <a:xfrm>
                <a:off x="5417608" y="4252713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Přímá spojovací čára 132"/>
              <p:cNvCxnSpPr/>
              <p:nvPr/>
            </p:nvCxnSpPr>
            <p:spPr>
              <a:xfrm>
                <a:off x="5420191" y="2743494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8" name="Skupina 147"/>
          <p:cNvGrpSpPr/>
          <p:nvPr/>
        </p:nvGrpSpPr>
        <p:grpSpPr>
          <a:xfrm>
            <a:off x="2874439" y="2459202"/>
            <a:ext cx="2596713" cy="1611487"/>
            <a:chOff x="1350438" y="1201270"/>
            <a:chExt cx="2596713" cy="1611487"/>
          </a:xfrm>
        </p:grpSpPr>
        <p:sp>
          <p:nvSpPr>
            <p:cNvPr id="140" name="Kosoúhelník 139"/>
            <p:cNvSpPr/>
            <p:nvPr/>
          </p:nvSpPr>
          <p:spPr>
            <a:xfrm rot="19269341">
              <a:off x="1350438" y="1618765"/>
              <a:ext cx="1734935" cy="1193992"/>
            </a:xfrm>
            <a:prstGeom prst="parallelogram">
              <a:avLst>
                <a:gd name="adj" fmla="val 80299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8" name="Kosoúhelník 137"/>
            <p:cNvSpPr/>
            <p:nvPr/>
          </p:nvSpPr>
          <p:spPr>
            <a:xfrm>
              <a:off x="1916982" y="1904164"/>
              <a:ext cx="1903721" cy="488322"/>
            </a:xfrm>
            <a:prstGeom prst="parallelogram">
              <a:avLst>
                <a:gd name="adj" fmla="val 125020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9" name="Kosoúhelník 138"/>
            <p:cNvSpPr/>
            <p:nvPr/>
          </p:nvSpPr>
          <p:spPr>
            <a:xfrm>
              <a:off x="1606965" y="1201270"/>
              <a:ext cx="916889" cy="488322"/>
            </a:xfrm>
            <a:prstGeom prst="parallelogram">
              <a:avLst>
                <a:gd name="adj" fmla="val 12502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1" name="Kosoúhelník 140"/>
            <p:cNvSpPr/>
            <p:nvPr/>
          </p:nvSpPr>
          <p:spPr>
            <a:xfrm rot="19269341">
              <a:off x="3078180" y="2162183"/>
              <a:ext cx="868971" cy="113711"/>
            </a:xfrm>
            <a:prstGeom prst="parallelogram">
              <a:avLst>
                <a:gd name="adj" fmla="val 80299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13" name="Šipka dolů 112"/>
          <p:cNvSpPr/>
          <p:nvPr/>
        </p:nvSpPr>
        <p:spPr>
          <a:xfrm rot="5400000">
            <a:off x="3738273" y="3107016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64" name="Skupina 63"/>
          <p:cNvGrpSpPr/>
          <p:nvPr/>
        </p:nvGrpSpPr>
        <p:grpSpPr>
          <a:xfrm>
            <a:off x="4698019" y="2918023"/>
            <a:ext cx="667547" cy="686001"/>
            <a:chOff x="3174018" y="2092106"/>
            <a:chExt cx="667547" cy="686001"/>
          </a:xfrm>
        </p:grpSpPr>
        <p:grpSp>
          <p:nvGrpSpPr>
            <p:cNvPr id="142" name="Skupina 40"/>
            <p:cNvGrpSpPr/>
            <p:nvPr/>
          </p:nvGrpSpPr>
          <p:grpSpPr>
            <a:xfrm>
              <a:off x="3201016" y="2092106"/>
              <a:ext cx="598128" cy="686001"/>
              <a:chOff x="755863" y="701006"/>
              <a:chExt cx="750309" cy="2386129"/>
            </a:xfrm>
          </p:grpSpPr>
          <p:cxnSp>
            <p:nvCxnSpPr>
              <p:cNvPr id="143" name="Přímá spojovací čára 142"/>
              <p:cNvCxnSpPr/>
              <p:nvPr/>
            </p:nvCxnSpPr>
            <p:spPr>
              <a:xfrm>
                <a:off x="755863" y="2331051"/>
                <a:ext cx="0" cy="756084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Přímá spojovací čára 143"/>
              <p:cNvCxnSpPr/>
              <p:nvPr/>
            </p:nvCxnSpPr>
            <p:spPr>
              <a:xfrm>
                <a:off x="1506172" y="701006"/>
                <a:ext cx="0" cy="756085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6" name="Přímá spojovací čára 145"/>
            <p:cNvCxnSpPr/>
            <p:nvPr/>
          </p:nvCxnSpPr>
          <p:spPr>
            <a:xfrm flipV="1">
              <a:off x="3174018" y="2106710"/>
              <a:ext cx="667547" cy="5389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TextovéPole 146"/>
          <p:cNvSpPr txBox="1"/>
          <p:nvPr/>
        </p:nvSpPr>
        <p:spPr>
          <a:xfrm rot="19258479">
            <a:off x="4689756" y="2952304"/>
            <a:ext cx="5084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1,0 m</a:t>
            </a:r>
          </a:p>
        </p:txBody>
      </p:sp>
      <p:grpSp>
        <p:nvGrpSpPr>
          <p:cNvPr id="108" name="Skupina 7"/>
          <p:cNvGrpSpPr/>
          <p:nvPr/>
        </p:nvGrpSpPr>
        <p:grpSpPr>
          <a:xfrm>
            <a:off x="3134078" y="2944686"/>
            <a:ext cx="1597319" cy="1535567"/>
            <a:chOff x="923455" y="1662065"/>
            <a:chExt cx="2380140" cy="2261640"/>
          </a:xfrm>
        </p:grpSpPr>
        <p:sp>
          <p:nvSpPr>
            <p:cNvPr id="109" name="Obdélník 108"/>
            <p:cNvSpPr/>
            <p:nvPr/>
          </p:nvSpPr>
          <p:spPr>
            <a:xfrm rot="10800000">
              <a:off x="923455" y="1662065"/>
              <a:ext cx="453158" cy="226164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10" name="Obdélník 109"/>
            <p:cNvSpPr/>
            <p:nvPr/>
          </p:nvSpPr>
          <p:spPr>
            <a:xfrm rot="16200000">
              <a:off x="2075348" y="1686956"/>
              <a:ext cx="208947" cy="224754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sp>
        <p:nvSpPr>
          <p:cNvPr id="136" name="Šipka dolů 135"/>
          <p:cNvSpPr/>
          <p:nvPr/>
        </p:nvSpPr>
        <p:spPr>
          <a:xfrm rot="5400000">
            <a:off x="3738271" y="3716607"/>
            <a:ext cx="230588" cy="564543"/>
          </a:xfrm>
          <a:prstGeom prst="downArrow">
            <a:avLst/>
          </a:prstGeom>
          <a:solidFill>
            <a:srgbClr val="F2DCD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9" name="TextovéPole 148"/>
          <p:cNvSpPr txBox="1"/>
          <p:nvPr/>
        </p:nvSpPr>
        <p:spPr>
          <a:xfrm rot="1806296">
            <a:off x="8129287" y="238924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a</a:t>
            </a:r>
            <a:endParaRPr lang="cs-CZ" sz="1400" b="1" i="1" baseline="-25000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8896350" y="3902720"/>
            <a:ext cx="1042566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3D model</a:t>
            </a:r>
            <a:endParaRPr lang="cs-CZ" sz="1400" b="1" i="1" dirty="0"/>
          </a:p>
        </p:txBody>
      </p:sp>
      <p:grpSp>
        <p:nvGrpSpPr>
          <p:cNvPr id="151" name="Skupina 150"/>
          <p:cNvGrpSpPr/>
          <p:nvPr/>
        </p:nvGrpSpPr>
        <p:grpSpPr>
          <a:xfrm>
            <a:off x="6469710" y="2582274"/>
            <a:ext cx="2686108" cy="2355301"/>
            <a:chOff x="6256348" y="4985043"/>
            <a:chExt cx="1607294" cy="1666419"/>
          </a:xfrm>
        </p:grpSpPr>
        <p:sp>
          <p:nvSpPr>
            <p:cNvPr id="152" name="Kosoúhelník 151"/>
            <p:cNvSpPr/>
            <p:nvPr/>
          </p:nvSpPr>
          <p:spPr>
            <a:xfrm rot="18906262">
              <a:off x="6256348" y="5581762"/>
              <a:ext cx="1147035" cy="689338"/>
            </a:xfrm>
            <a:prstGeom prst="parallelogram">
              <a:avLst>
                <a:gd name="adj" fmla="val 99408"/>
              </a:avLst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3" name="Kosoúhelník 152"/>
            <p:cNvSpPr/>
            <p:nvPr/>
          </p:nvSpPr>
          <p:spPr>
            <a:xfrm rot="12631668" flipH="1">
              <a:off x="6784536" y="5440069"/>
              <a:ext cx="978949" cy="830957"/>
            </a:xfrm>
            <a:prstGeom prst="parallelogram">
              <a:avLst>
                <a:gd name="adj" fmla="val 59221"/>
              </a:avLst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4" name="Kosoúhelník 153"/>
            <p:cNvSpPr/>
            <p:nvPr/>
          </p:nvSpPr>
          <p:spPr>
            <a:xfrm rot="8093125">
              <a:off x="7138605" y="5668724"/>
              <a:ext cx="869912" cy="580162"/>
            </a:xfrm>
            <a:prstGeom prst="parallelogram">
              <a:avLst>
                <a:gd name="adj" fmla="val 99864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5" name="Kosoúhelník 154"/>
            <p:cNvSpPr/>
            <p:nvPr/>
          </p:nvSpPr>
          <p:spPr>
            <a:xfrm rot="5400000">
              <a:off x="6028866" y="6054293"/>
              <a:ext cx="1064073" cy="130266"/>
            </a:xfrm>
            <a:prstGeom prst="parallelogram">
              <a:avLst>
                <a:gd name="adj" fmla="val 6040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6" name="Kosoúhelník 155"/>
            <p:cNvSpPr/>
            <p:nvPr/>
          </p:nvSpPr>
          <p:spPr>
            <a:xfrm rot="5400000">
              <a:off x="6618582" y="5995191"/>
              <a:ext cx="453913" cy="526335"/>
            </a:xfrm>
            <a:prstGeom prst="parallelogram">
              <a:avLst>
                <a:gd name="adj" fmla="val 80545"/>
              </a:avLst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7" name="Kosoúhelník 156"/>
            <p:cNvSpPr/>
            <p:nvPr/>
          </p:nvSpPr>
          <p:spPr>
            <a:xfrm rot="18918876">
              <a:off x="6991094" y="6140765"/>
              <a:ext cx="692757" cy="65779"/>
            </a:xfrm>
            <a:prstGeom prst="parallelogram">
              <a:avLst>
                <a:gd name="adj" fmla="val 98838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8" name="Volný tvar 157"/>
            <p:cNvSpPr/>
            <p:nvPr/>
          </p:nvSpPr>
          <p:spPr>
            <a:xfrm>
              <a:off x="6495743" y="4985043"/>
              <a:ext cx="1130586" cy="693380"/>
            </a:xfrm>
            <a:custGeom>
              <a:avLst/>
              <a:gdLst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70767 w 1092896"/>
                <a:gd name="connsiteY3" fmla="*/ 435280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92896"/>
                <a:gd name="connsiteY0" fmla="*/ 463463 h 541751"/>
                <a:gd name="connsiteX1" fmla="*/ 488515 w 1092896"/>
                <a:gd name="connsiteY1" fmla="*/ 0 h 541751"/>
                <a:gd name="connsiteX2" fmla="*/ 1092896 w 1092896"/>
                <a:gd name="connsiteY2" fmla="*/ 338203 h 541751"/>
                <a:gd name="connsiteX3" fmla="*/ 980787 w 1092896"/>
                <a:gd name="connsiteY3" fmla="*/ 432774 h 541751"/>
                <a:gd name="connsiteX4" fmla="*/ 513567 w 1092896"/>
                <a:gd name="connsiteY4" fmla="*/ 159707 h 541751"/>
                <a:gd name="connsiteX5" fmla="*/ 128392 w 1092896"/>
                <a:gd name="connsiteY5" fmla="*/ 541751 h 541751"/>
                <a:gd name="connsiteX6" fmla="*/ 0 w 109289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0787 w 1080370"/>
                <a:gd name="connsiteY3" fmla="*/ 432774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0787 w 1082876"/>
                <a:gd name="connsiteY3" fmla="*/ 43277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7764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3528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33193 h 541751"/>
                <a:gd name="connsiteX3" fmla="*/ 985798 w 1082876"/>
                <a:gd name="connsiteY3" fmla="*/ 425260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5798 w 1080370"/>
                <a:gd name="connsiteY3" fmla="*/ 425260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0370"/>
                <a:gd name="connsiteY0" fmla="*/ 463463 h 541751"/>
                <a:gd name="connsiteX1" fmla="*/ 488515 w 1080370"/>
                <a:gd name="connsiteY1" fmla="*/ 0 h 541751"/>
                <a:gd name="connsiteX2" fmla="*/ 1080370 w 1080370"/>
                <a:gd name="connsiteY2" fmla="*/ 333193 h 541751"/>
                <a:gd name="connsiteX3" fmla="*/ 988303 w 1080370"/>
                <a:gd name="connsiteY3" fmla="*/ 435281 h 541751"/>
                <a:gd name="connsiteX4" fmla="*/ 513567 w 1080370"/>
                <a:gd name="connsiteY4" fmla="*/ 159707 h 541751"/>
                <a:gd name="connsiteX5" fmla="*/ 128392 w 1080370"/>
                <a:gd name="connsiteY5" fmla="*/ 541751 h 541751"/>
                <a:gd name="connsiteX6" fmla="*/ 0 w 1080370"/>
                <a:gd name="connsiteY6" fmla="*/ 463463 h 541751"/>
                <a:gd name="connsiteX0" fmla="*/ 0 w 1082876"/>
                <a:gd name="connsiteY0" fmla="*/ 463463 h 541751"/>
                <a:gd name="connsiteX1" fmla="*/ 488515 w 1082876"/>
                <a:gd name="connsiteY1" fmla="*/ 0 h 541751"/>
                <a:gd name="connsiteX2" fmla="*/ 1082876 w 1082876"/>
                <a:gd name="connsiteY2" fmla="*/ 340709 h 541751"/>
                <a:gd name="connsiteX3" fmla="*/ 988303 w 1082876"/>
                <a:gd name="connsiteY3" fmla="*/ 435281 h 541751"/>
                <a:gd name="connsiteX4" fmla="*/ 513567 w 1082876"/>
                <a:gd name="connsiteY4" fmla="*/ 159707 h 541751"/>
                <a:gd name="connsiteX5" fmla="*/ 128392 w 1082876"/>
                <a:gd name="connsiteY5" fmla="*/ 541751 h 541751"/>
                <a:gd name="connsiteX6" fmla="*/ 0 w 1082876"/>
                <a:gd name="connsiteY6" fmla="*/ 463463 h 541751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13567 w 1082876"/>
                <a:gd name="connsiteY4" fmla="*/ 159707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88303 w 1082876"/>
                <a:gd name="connsiteY3" fmla="*/ 435281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7792 w 1082876"/>
                <a:gd name="connsiteY4" fmla="*/ 188382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968089 w 1082876"/>
                <a:gd name="connsiteY3" fmla="*/ 463956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082876"/>
                <a:gd name="connsiteY0" fmla="*/ 463463 h 544618"/>
                <a:gd name="connsiteX1" fmla="*/ 488515 w 1082876"/>
                <a:gd name="connsiteY1" fmla="*/ 0 h 544618"/>
                <a:gd name="connsiteX2" fmla="*/ 1082876 w 1082876"/>
                <a:gd name="connsiteY2" fmla="*/ 340709 h 544618"/>
                <a:gd name="connsiteX3" fmla="*/ 1024184 w 1082876"/>
                <a:gd name="connsiteY3" fmla="*/ 495628 h 544618"/>
                <a:gd name="connsiteX4" fmla="*/ 504905 w 1082876"/>
                <a:gd name="connsiteY4" fmla="*/ 191251 h 544618"/>
                <a:gd name="connsiteX5" fmla="*/ 142831 w 1082876"/>
                <a:gd name="connsiteY5" fmla="*/ 544618 h 544618"/>
                <a:gd name="connsiteX6" fmla="*/ 0 w 1082876"/>
                <a:gd name="connsiteY6" fmla="*/ 463463 h 544618"/>
                <a:gd name="connsiteX0" fmla="*/ 0 w 1143849"/>
                <a:gd name="connsiteY0" fmla="*/ 463463 h 544618"/>
                <a:gd name="connsiteX1" fmla="*/ 488515 w 1143849"/>
                <a:gd name="connsiteY1" fmla="*/ 0 h 544618"/>
                <a:gd name="connsiteX2" fmla="*/ 1143849 w 1143849"/>
                <a:gd name="connsiteY2" fmla="*/ 377254 h 544618"/>
                <a:gd name="connsiteX3" fmla="*/ 1024184 w 1143849"/>
                <a:gd name="connsiteY3" fmla="*/ 495628 h 544618"/>
                <a:gd name="connsiteX4" fmla="*/ 504905 w 1143849"/>
                <a:gd name="connsiteY4" fmla="*/ 191251 h 544618"/>
                <a:gd name="connsiteX5" fmla="*/ 142831 w 1143849"/>
                <a:gd name="connsiteY5" fmla="*/ 544618 h 544618"/>
                <a:gd name="connsiteX6" fmla="*/ 0 w 1143849"/>
                <a:gd name="connsiteY6" fmla="*/ 463463 h 544618"/>
                <a:gd name="connsiteX0" fmla="*/ 0 w 1143849"/>
                <a:gd name="connsiteY0" fmla="*/ 463463 h 607963"/>
                <a:gd name="connsiteX1" fmla="*/ 488515 w 1143849"/>
                <a:gd name="connsiteY1" fmla="*/ 0 h 607963"/>
                <a:gd name="connsiteX2" fmla="*/ 1143849 w 1143849"/>
                <a:gd name="connsiteY2" fmla="*/ 377254 h 607963"/>
                <a:gd name="connsiteX3" fmla="*/ 1024184 w 1143849"/>
                <a:gd name="connsiteY3" fmla="*/ 495628 h 607963"/>
                <a:gd name="connsiteX4" fmla="*/ 504905 w 1143849"/>
                <a:gd name="connsiteY4" fmla="*/ 191251 h 607963"/>
                <a:gd name="connsiteX5" fmla="*/ 79419 w 1143849"/>
                <a:gd name="connsiteY5" fmla="*/ 607963 h 607963"/>
                <a:gd name="connsiteX6" fmla="*/ 0 w 1143849"/>
                <a:gd name="connsiteY6" fmla="*/ 463463 h 607963"/>
                <a:gd name="connsiteX0" fmla="*/ 0 w 1204822"/>
                <a:gd name="connsiteY0" fmla="*/ 526807 h 607963"/>
                <a:gd name="connsiteX1" fmla="*/ 549488 w 1204822"/>
                <a:gd name="connsiteY1" fmla="*/ 0 h 607963"/>
                <a:gd name="connsiteX2" fmla="*/ 1204822 w 1204822"/>
                <a:gd name="connsiteY2" fmla="*/ 377254 h 607963"/>
                <a:gd name="connsiteX3" fmla="*/ 1085157 w 1204822"/>
                <a:gd name="connsiteY3" fmla="*/ 495628 h 607963"/>
                <a:gd name="connsiteX4" fmla="*/ 565878 w 1204822"/>
                <a:gd name="connsiteY4" fmla="*/ 191251 h 607963"/>
                <a:gd name="connsiteX5" fmla="*/ 140392 w 1204822"/>
                <a:gd name="connsiteY5" fmla="*/ 607963 h 607963"/>
                <a:gd name="connsiteX6" fmla="*/ 0 w 1204822"/>
                <a:gd name="connsiteY6" fmla="*/ 526807 h 607963"/>
                <a:gd name="connsiteX0" fmla="*/ 0 w 1207261"/>
                <a:gd name="connsiteY0" fmla="*/ 529244 h 607963"/>
                <a:gd name="connsiteX1" fmla="*/ 551927 w 1207261"/>
                <a:gd name="connsiteY1" fmla="*/ 0 h 607963"/>
                <a:gd name="connsiteX2" fmla="*/ 1207261 w 1207261"/>
                <a:gd name="connsiteY2" fmla="*/ 377254 h 607963"/>
                <a:gd name="connsiteX3" fmla="*/ 1087596 w 1207261"/>
                <a:gd name="connsiteY3" fmla="*/ 495628 h 607963"/>
                <a:gd name="connsiteX4" fmla="*/ 568317 w 1207261"/>
                <a:gd name="connsiteY4" fmla="*/ 191251 h 607963"/>
                <a:gd name="connsiteX5" fmla="*/ 142831 w 1207261"/>
                <a:gd name="connsiteY5" fmla="*/ 607963 h 607963"/>
                <a:gd name="connsiteX6" fmla="*/ 0 w 1207261"/>
                <a:gd name="connsiteY6" fmla="*/ 529244 h 607963"/>
                <a:gd name="connsiteX0" fmla="*/ 0 w 1202383"/>
                <a:gd name="connsiteY0" fmla="*/ 524371 h 607963"/>
                <a:gd name="connsiteX1" fmla="*/ 547049 w 1202383"/>
                <a:gd name="connsiteY1" fmla="*/ 0 h 607963"/>
                <a:gd name="connsiteX2" fmla="*/ 1202383 w 1202383"/>
                <a:gd name="connsiteY2" fmla="*/ 377254 h 607963"/>
                <a:gd name="connsiteX3" fmla="*/ 1082718 w 1202383"/>
                <a:gd name="connsiteY3" fmla="*/ 495628 h 607963"/>
                <a:gd name="connsiteX4" fmla="*/ 563439 w 1202383"/>
                <a:gd name="connsiteY4" fmla="*/ 191251 h 607963"/>
                <a:gd name="connsiteX5" fmla="*/ 137953 w 1202383"/>
                <a:gd name="connsiteY5" fmla="*/ 607963 h 607963"/>
                <a:gd name="connsiteX6" fmla="*/ 0 w 1202383"/>
                <a:gd name="connsiteY6" fmla="*/ 524371 h 607963"/>
                <a:gd name="connsiteX0" fmla="*/ 0 w 1209700"/>
                <a:gd name="connsiteY0" fmla="*/ 524371 h 607963"/>
                <a:gd name="connsiteX1" fmla="*/ 554366 w 1209700"/>
                <a:gd name="connsiteY1" fmla="*/ 0 h 607963"/>
                <a:gd name="connsiteX2" fmla="*/ 1209700 w 1209700"/>
                <a:gd name="connsiteY2" fmla="*/ 377254 h 607963"/>
                <a:gd name="connsiteX3" fmla="*/ 1090035 w 1209700"/>
                <a:gd name="connsiteY3" fmla="*/ 495628 h 607963"/>
                <a:gd name="connsiteX4" fmla="*/ 570756 w 1209700"/>
                <a:gd name="connsiteY4" fmla="*/ 191251 h 607963"/>
                <a:gd name="connsiteX5" fmla="*/ 145270 w 1209700"/>
                <a:gd name="connsiteY5" fmla="*/ 607963 h 607963"/>
                <a:gd name="connsiteX6" fmla="*/ 0 w 1209700"/>
                <a:gd name="connsiteY6" fmla="*/ 524371 h 607963"/>
                <a:gd name="connsiteX0" fmla="*/ 0 w 1207262"/>
                <a:gd name="connsiteY0" fmla="*/ 524371 h 607963"/>
                <a:gd name="connsiteX1" fmla="*/ 551928 w 1207262"/>
                <a:gd name="connsiteY1" fmla="*/ 0 h 607963"/>
                <a:gd name="connsiteX2" fmla="*/ 1207262 w 1207262"/>
                <a:gd name="connsiteY2" fmla="*/ 377254 h 607963"/>
                <a:gd name="connsiteX3" fmla="*/ 1087597 w 1207262"/>
                <a:gd name="connsiteY3" fmla="*/ 495628 h 607963"/>
                <a:gd name="connsiteX4" fmla="*/ 568318 w 1207262"/>
                <a:gd name="connsiteY4" fmla="*/ 191251 h 607963"/>
                <a:gd name="connsiteX5" fmla="*/ 142832 w 1207262"/>
                <a:gd name="connsiteY5" fmla="*/ 607963 h 607963"/>
                <a:gd name="connsiteX6" fmla="*/ 0 w 1207262"/>
                <a:gd name="connsiteY6" fmla="*/ 524371 h 607963"/>
                <a:gd name="connsiteX0" fmla="*/ 0 w 1207262"/>
                <a:gd name="connsiteY0" fmla="*/ 524371 h 618963"/>
                <a:gd name="connsiteX1" fmla="*/ 551928 w 1207262"/>
                <a:gd name="connsiteY1" fmla="*/ 0 h 618963"/>
                <a:gd name="connsiteX2" fmla="*/ 1207262 w 1207262"/>
                <a:gd name="connsiteY2" fmla="*/ 377254 h 618963"/>
                <a:gd name="connsiteX3" fmla="*/ 1087597 w 1207262"/>
                <a:gd name="connsiteY3" fmla="*/ 495628 h 618963"/>
                <a:gd name="connsiteX4" fmla="*/ 568318 w 1207262"/>
                <a:gd name="connsiteY4" fmla="*/ 191251 h 618963"/>
                <a:gd name="connsiteX5" fmla="*/ 135391 w 1207262"/>
                <a:gd name="connsiteY5" fmla="*/ 618963 h 618963"/>
                <a:gd name="connsiteX6" fmla="*/ 0 w 1207262"/>
                <a:gd name="connsiteY6" fmla="*/ 524371 h 618963"/>
                <a:gd name="connsiteX0" fmla="*/ 0 w 1210983"/>
                <a:gd name="connsiteY0" fmla="*/ 535372 h 618963"/>
                <a:gd name="connsiteX1" fmla="*/ 555649 w 1210983"/>
                <a:gd name="connsiteY1" fmla="*/ 0 h 618963"/>
                <a:gd name="connsiteX2" fmla="*/ 1210983 w 1210983"/>
                <a:gd name="connsiteY2" fmla="*/ 377254 h 618963"/>
                <a:gd name="connsiteX3" fmla="*/ 1091318 w 1210983"/>
                <a:gd name="connsiteY3" fmla="*/ 495628 h 618963"/>
                <a:gd name="connsiteX4" fmla="*/ 572039 w 1210983"/>
                <a:gd name="connsiteY4" fmla="*/ 191251 h 618963"/>
                <a:gd name="connsiteX5" fmla="*/ 139112 w 1210983"/>
                <a:gd name="connsiteY5" fmla="*/ 618963 h 618963"/>
                <a:gd name="connsiteX6" fmla="*/ 0 w 1210983"/>
                <a:gd name="connsiteY6" fmla="*/ 535372 h 618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83" h="618963">
                  <a:moveTo>
                    <a:pt x="0" y="535372"/>
                  </a:moveTo>
                  <a:lnTo>
                    <a:pt x="555649" y="0"/>
                  </a:lnTo>
                  <a:lnTo>
                    <a:pt x="1210983" y="377254"/>
                  </a:lnTo>
                  <a:lnTo>
                    <a:pt x="1091318" y="495628"/>
                  </a:lnTo>
                  <a:lnTo>
                    <a:pt x="572039" y="191251"/>
                  </a:lnTo>
                  <a:lnTo>
                    <a:pt x="139112" y="618963"/>
                  </a:lnTo>
                  <a:lnTo>
                    <a:pt x="0" y="53537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9" name="Kosoúhelník 158"/>
            <p:cNvSpPr/>
            <p:nvPr/>
          </p:nvSpPr>
          <p:spPr>
            <a:xfrm rot="1828424">
              <a:off x="6718600" y="5658976"/>
              <a:ext cx="704911" cy="658371"/>
            </a:xfrm>
            <a:prstGeom prst="parallelogram">
              <a:avLst>
                <a:gd name="adj" fmla="val 25972"/>
              </a:avLst>
            </a:prstGeom>
            <a:solidFill>
              <a:schemeClr val="tx1">
                <a:lumMod val="75000"/>
                <a:lumOff val="25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0" name="Volný tvar 159"/>
            <p:cNvSpPr/>
            <p:nvPr/>
          </p:nvSpPr>
          <p:spPr>
            <a:xfrm rot="1828424">
              <a:off x="6722522" y="5659364"/>
              <a:ext cx="699302" cy="661441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479383 w 593529"/>
                <a:gd name="connsiteY0" fmla="*/ 455929 h 547369"/>
                <a:gd name="connsiteX1" fmla="*/ 0 w 593529"/>
                <a:gd name="connsiteY1" fmla="*/ 455929 h 547369"/>
                <a:gd name="connsiteX2" fmla="*/ 114146 w 593529"/>
                <a:gd name="connsiteY2" fmla="*/ 0 h 547369"/>
                <a:gd name="connsiteX3" fmla="*/ 593529 w 593529"/>
                <a:gd name="connsiteY3" fmla="*/ 0 h 547369"/>
                <a:gd name="connsiteX4" fmla="*/ 570823 w 593529"/>
                <a:gd name="connsiteY4" fmla="*/ 547369 h 547369"/>
                <a:gd name="connsiteX0" fmla="*/ 479383 w 593529"/>
                <a:gd name="connsiteY0" fmla="*/ 455929 h 455929"/>
                <a:gd name="connsiteX1" fmla="*/ 0 w 593529"/>
                <a:gd name="connsiteY1" fmla="*/ 455929 h 455929"/>
                <a:gd name="connsiteX2" fmla="*/ 114146 w 593529"/>
                <a:gd name="connsiteY2" fmla="*/ 0 h 455929"/>
                <a:gd name="connsiteX3" fmla="*/ 593529 w 593529"/>
                <a:gd name="connsiteY3" fmla="*/ 0 h 455929"/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0" fmla="*/ 0 w 616822"/>
                <a:gd name="connsiteY0" fmla="*/ 578343 h 578343"/>
                <a:gd name="connsiteX1" fmla="*/ 137439 w 616822"/>
                <a:gd name="connsiteY1" fmla="*/ 0 h 578343"/>
                <a:gd name="connsiteX2" fmla="*/ 616822 w 616822"/>
                <a:gd name="connsiteY2" fmla="*/ 0 h 578343"/>
                <a:gd name="connsiteX0" fmla="*/ 0 w 686189"/>
                <a:gd name="connsiteY0" fmla="*/ 578343 h 578343"/>
                <a:gd name="connsiteX1" fmla="*/ 137439 w 686189"/>
                <a:gd name="connsiteY1" fmla="*/ 0 h 578343"/>
                <a:gd name="connsiteX2" fmla="*/ 686189 w 686189"/>
                <a:gd name="connsiteY2" fmla="*/ 242 h 578343"/>
                <a:gd name="connsiteX0" fmla="*/ 0 w 689173"/>
                <a:gd name="connsiteY0" fmla="*/ 661442 h 661442"/>
                <a:gd name="connsiteX1" fmla="*/ 140423 w 689173"/>
                <a:gd name="connsiteY1" fmla="*/ 0 h 661442"/>
                <a:gd name="connsiteX2" fmla="*/ 689173 w 689173"/>
                <a:gd name="connsiteY2" fmla="*/ 242 h 661442"/>
                <a:gd name="connsiteX0" fmla="*/ 0 w 699302"/>
                <a:gd name="connsiteY0" fmla="*/ 661442 h 661442"/>
                <a:gd name="connsiteX1" fmla="*/ 140423 w 699302"/>
                <a:gd name="connsiteY1" fmla="*/ 0 h 661442"/>
                <a:gd name="connsiteX2" fmla="*/ 699302 w 699302"/>
                <a:gd name="connsiteY2" fmla="*/ 344 h 66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302" h="661442">
                  <a:moveTo>
                    <a:pt x="0" y="661442"/>
                  </a:moveTo>
                  <a:lnTo>
                    <a:pt x="140423" y="0"/>
                  </a:lnTo>
                  <a:lnTo>
                    <a:pt x="699302" y="3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1" name="Volný tvar 160"/>
            <p:cNvSpPr/>
            <p:nvPr/>
          </p:nvSpPr>
          <p:spPr>
            <a:xfrm rot="1828424">
              <a:off x="6717947" y="5656989"/>
              <a:ext cx="709266" cy="662839"/>
            </a:xfrm>
            <a:custGeom>
              <a:avLst/>
              <a:gdLst>
                <a:gd name="connsiteX0" fmla="*/ 0 w 593529"/>
                <a:gd name="connsiteY0" fmla="*/ 455929 h 455929"/>
                <a:gd name="connsiteX1" fmla="*/ 114146 w 593529"/>
                <a:gd name="connsiteY1" fmla="*/ 0 h 455929"/>
                <a:gd name="connsiteX2" fmla="*/ 593529 w 593529"/>
                <a:gd name="connsiteY2" fmla="*/ 0 h 455929"/>
                <a:gd name="connsiteX3" fmla="*/ 479383 w 593529"/>
                <a:gd name="connsiteY3" fmla="*/ 455929 h 455929"/>
                <a:gd name="connsiteX4" fmla="*/ 0 w 593529"/>
                <a:gd name="connsiteY4" fmla="*/ 455929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4" fmla="*/ 205586 w 593529"/>
                <a:gd name="connsiteY4" fmla="*/ 91440 h 455929"/>
                <a:gd name="connsiteX0" fmla="*/ 114146 w 593529"/>
                <a:gd name="connsiteY0" fmla="*/ 0 h 455929"/>
                <a:gd name="connsiteX1" fmla="*/ 593529 w 593529"/>
                <a:gd name="connsiteY1" fmla="*/ 0 h 455929"/>
                <a:gd name="connsiteX2" fmla="*/ 479383 w 593529"/>
                <a:gd name="connsiteY2" fmla="*/ 455929 h 455929"/>
                <a:gd name="connsiteX3" fmla="*/ 0 w 593529"/>
                <a:gd name="connsiteY3" fmla="*/ 455929 h 455929"/>
                <a:gd name="connsiteX0" fmla="*/ 593529 w 593529"/>
                <a:gd name="connsiteY0" fmla="*/ 0 h 455929"/>
                <a:gd name="connsiteX1" fmla="*/ 479383 w 593529"/>
                <a:gd name="connsiteY1" fmla="*/ 455929 h 455929"/>
                <a:gd name="connsiteX2" fmla="*/ 0 w 593529"/>
                <a:gd name="connsiteY2" fmla="*/ 455929 h 455929"/>
                <a:gd name="connsiteX0" fmla="*/ 593529 w 593529"/>
                <a:gd name="connsiteY0" fmla="*/ 0 h 459589"/>
                <a:gd name="connsiteX1" fmla="*/ 502515 w 593529"/>
                <a:gd name="connsiteY1" fmla="*/ 459589 h 459589"/>
                <a:gd name="connsiteX2" fmla="*/ 0 w 593529"/>
                <a:gd name="connsiteY2" fmla="*/ 455929 h 459589"/>
                <a:gd name="connsiteX0" fmla="*/ 628368 w 628368"/>
                <a:gd name="connsiteY0" fmla="*/ 0 h 574174"/>
                <a:gd name="connsiteX1" fmla="*/ 502515 w 628368"/>
                <a:gd name="connsiteY1" fmla="*/ 574174 h 574174"/>
                <a:gd name="connsiteX2" fmla="*/ 0 w 628368"/>
                <a:gd name="connsiteY2" fmla="*/ 570514 h 574174"/>
                <a:gd name="connsiteX0" fmla="*/ 628368 w 641026"/>
                <a:gd name="connsiteY0" fmla="*/ 85449 h 659623"/>
                <a:gd name="connsiteX1" fmla="*/ 641026 w 641026"/>
                <a:gd name="connsiteY1" fmla="*/ 0 h 659623"/>
                <a:gd name="connsiteX2" fmla="*/ 502515 w 641026"/>
                <a:gd name="connsiteY2" fmla="*/ 659623 h 659623"/>
                <a:gd name="connsiteX3" fmla="*/ 0 w 641026"/>
                <a:gd name="connsiteY3" fmla="*/ 655963 h 659623"/>
                <a:gd name="connsiteX0" fmla="*/ 643856 w 656514"/>
                <a:gd name="connsiteY0" fmla="*/ 85449 h 662839"/>
                <a:gd name="connsiteX1" fmla="*/ 656514 w 656514"/>
                <a:gd name="connsiteY1" fmla="*/ 0 h 662839"/>
                <a:gd name="connsiteX2" fmla="*/ 518003 w 656514"/>
                <a:gd name="connsiteY2" fmla="*/ 659623 h 662839"/>
                <a:gd name="connsiteX3" fmla="*/ 0 w 656514"/>
                <a:gd name="connsiteY3" fmla="*/ 662839 h 662839"/>
                <a:gd name="connsiteX0" fmla="*/ 656514 w 656514"/>
                <a:gd name="connsiteY0" fmla="*/ 0 h 662839"/>
                <a:gd name="connsiteX1" fmla="*/ 518003 w 656514"/>
                <a:gd name="connsiteY1" fmla="*/ 659623 h 662839"/>
                <a:gd name="connsiteX2" fmla="*/ 0 w 656514"/>
                <a:gd name="connsiteY2" fmla="*/ 662839 h 66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6514" h="662839">
                  <a:moveTo>
                    <a:pt x="656514" y="0"/>
                  </a:moveTo>
                  <a:lnTo>
                    <a:pt x="518003" y="659623"/>
                  </a:lnTo>
                  <a:lnTo>
                    <a:pt x="0" y="662839"/>
                  </a:lnTo>
                </a:path>
              </a:pathLst>
            </a:cu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62" name="Elipsa 161"/>
          <p:cNvSpPr/>
          <p:nvPr/>
        </p:nvSpPr>
        <p:spPr>
          <a:xfrm>
            <a:off x="7699232" y="3359100"/>
            <a:ext cx="139257" cy="14585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63" name="Skupina 62"/>
          <p:cNvGrpSpPr/>
          <p:nvPr/>
        </p:nvGrpSpPr>
        <p:grpSpPr>
          <a:xfrm>
            <a:off x="6781799" y="2196671"/>
            <a:ext cx="2057400" cy="1185338"/>
            <a:chOff x="5257799" y="1370755"/>
            <a:chExt cx="2057400" cy="1185338"/>
          </a:xfrm>
        </p:grpSpPr>
        <p:grpSp>
          <p:nvGrpSpPr>
            <p:cNvPr id="165" name="Skupina 164"/>
            <p:cNvGrpSpPr/>
            <p:nvPr/>
          </p:nvGrpSpPr>
          <p:grpSpPr>
            <a:xfrm>
              <a:off x="5333999" y="1370755"/>
              <a:ext cx="1896534" cy="1185338"/>
              <a:chOff x="5257800" y="3081866"/>
              <a:chExt cx="1896534" cy="1185338"/>
            </a:xfrm>
          </p:grpSpPr>
          <p:cxnSp>
            <p:nvCxnSpPr>
              <p:cNvPr id="166" name="Přímá spojovací čára 165"/>
              <p:cNvCxnSpPr/>
              <p:nvPr/>
            </p:nvCxnSpPr>
            <p:spPr>
              <a:xfrm flipV="1">
                <a:off x="5257800" y="3920070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Přímá spojovací čára 166"/>
              <p:cNvCxnSpPr/>
              <p:nvPr/>
            </p:nvCxnSpPr>
            <p:spPr>
              <a:xfrm flipV="1">
                <a:off x="6138333" y="3081866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Přímá spojovací čára 167"/>
              <p:cNvCxnSpPr/>
              <p:nvPr/>
            </p:nvCxnSpPr>
            <p:spPr>
              <a:xfrm flipV="1">
                <a:off x="7154334" y="3666067"/>
                <a:ext cx="0" cy="34713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9" name="Přímá spojovací čára 168"/>
            <p:cNvCxnSpPr/>
            <p:nvPr/>
          </p:nvCxnSpPr>
          <p:spPr>
            <a:xfrm flipV="1">
              <a:off x="5257799" y="1548556"/>
              <a:ext cx="1016000" cy="9652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Přímá spojovací čára 169"/>
            <p:cNvCxnSpPr/>
            <p:nvPr/>
          </p:nvCxnSpPr>
          <p:spPr>
            <a:xfrm flipH="1" flipV="1">
              <a:off x="6163733" y="1573957"/>
              <a:ext cx="1151466" cy="6773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Skupina 60"/>
          <p:cNvGrpSpPr/>
          <p:nvPr/>
        </p:nvGrpSpPr>
        <p:grpSpPr>
          <a:xfrm>
            <a:off x="3088294" y="2213173"/>
            <a:ext cx="667547" cy="686001"/>
            <a:chOff x="1564293" y="1387256"/>
            <a:chExt cx="667547" cy="686001"/>
          </a:xfrm>
        </p:grpSpPr>
        <p:grpSp>
          <p:nvGrpSpPr>
            <p:cNvPr id="89" name="Skupina 40"/>
            <p:cNvGrpSpPr/>
            <p:nvPr/>
          </p:nvGrpSpPr>
          <p:grpSpPr>
            <a:xfrm>
              <a:off x="1591291" y="1387256"/>
              <a:ext cx="598128" cy="686001"/>
              <a:chOff x="755863" y="701006"/>
              <a:chExt cx="750309" cy="2386129"/>
            </a:xfrm>
          </p:grpSpPr>
          <p:cxnSp>
            <p:nvCxnSpPr>
              <p:cNvPr id="90" name="Přímá spojovací čára 89"/>
              <p:cNvCxnSpPr/>
              <p:nvPr/>
            </p:nvCxnSpPr>
            <p:spPr>
              <a:xfrm>
                <a:off x="755863" y="2331051"/>
                <a:ext cx="0" cy="756084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Přímá spojovací čára 90"/>
              <p:cNvCxnSpPr/>
              <p:nvPr/>
            </p:nvCxnSpPr>
            <p:spPr>
              <a:xfrm>
                <a:off x="1506172" y="701006"/>
                <a:ext cx="0" cy="756085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" name="Přímá spojovací čára 91"/>
            <p:cNvCxnSpPr/>
            <p:nvPr/>
          </p:nvCxnSpPr>
          <p:spPr>
            <a:xfrm flipV="1">
              <a:off x="1564293" y="1401860"/>
              <a:ext cx="667547" cy="5389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ovéPole 92"/>
          <p:cNvSpPr txBox="1"/>
          <p:nvPr/>
        </p:nvSpPr>
        <p:spPr>
          <a:xfrm rot="19258479">
            <a:off x="3080031" y="2247454"/>
            <a:ext cx="5084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i="1" dirty="0"/>
              <a:t>1,0 m</a:t>
            </a:r>
          </a:p>
        </p:txBody>
      </p:sp>
      <p:sp>
        <p:nvSpPr>
          <p:cNvPr id="94" name="TextovéPole 93"/>
          <p:cNvSpPr txBox="1"/>
          <p:nvPr/>
        </p:nvSpPr>
        <p:spPr>
          <a:xfrm rot="19018101">
            <a:off x="6993624" y="2640615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c</a:t>
            </a:r>
            <a:endParaRPr lang="cs-CZ" sz="1400" b="1" i="1" baseline="-25000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6446836" y="4091950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i="1" dirty="0"/>
              <a:t>b</a:t>
            </a:r>
            <a:endParaRPr lang="cs-CZ" sz="1400" b="1" i="1" baseline="-25000" dirty="0"/>
          </a:p>
        </p:txBody>
      </p:sp>
      <p:grpSp>
        <p:nvGrpSpPr>
          <p:cNvPr id="62" name="Skupina 61"/>
          <p:cNvGrpSpPr/>
          <p:nvPr/>
        </p:nvGrpSpPr>
        <p:grpSpPr>
          <a:xfrm>
            <a:off x="6645613" y="3463912"/>
            <a:ext cx="208962" cy="1565656"/>
            <a:chOff x="5121613" y="2637996"/>
            <a:chExt cx="208962" cy="1565656"/>
          </a:xfrm>
        </p:grpSpPr>
        <p:cxnSp>
          <p:nvCxnSpPr>
            <p:cNvPr id="173" name="Přímá spojovací čára 172"/>
            <p:cNvCxnSpPr/>
            <p:nvPr/>
          </p:nvCxnSpPr>
          <p:spPr>
            <a:xfrm flipH="1" flipV="1">
              <a:off x="5180518" y="2703198"/>
              <a:ext cx="263" cy="150045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Skupina 119"/>
            <p:cNvGrpSpPr/>
            <p:nvPr/>
          </p:nvGrpSpPr>
          <p:grpSpPr>
            <a:xfrm>
              <a:off x="5121613" y="2637996"/>
              <a:ext cx="208962" cy="1546519"/>
              <a:chOff x="5121613" y="2637996"/>
              <a:chExt cx="208962" cy="1546519"/>
            </a:xfrm>
          </p:grpSpPr>
          <p:cxnSp>
            <p:nvCxnSpPr>
              <p:cNvPr id="111" name="Přímá spojovací čára 110"/>
              <p:cNvCxnSpPr/>
              <p:nvPr/>
            </p:nvCxnSpPr>
            <p:spPr>
              <a:xfrm flipV="1">
                <a:off x="5121613" y="2637996"/>
                <a:ext cx="202477" cy="19275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Přímá spojovací čára 118"/>
              <p:cNvCxnSpPr/>
              <p:nvPr/>
            </p:nvCxnSpPr>
            <p:spPr>
              <a:xfrm flipV="1">
                <a:off x="5128098" y="3991762"/>
                <a:ext cx="202477" cy="19275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3" name="Volný tvar 162"/>
          <p:cNvSpPr/>
          <p:nvPr/>
        </p:nvSpPr>
        <p:spPr>
          <a:xfrm rot="7289909">
            <a:off x="7391830" y="3628100"/>
            <a:ext cx="249535" cy="425684"/>
          </a:xfrm>
          <a:custGeom>
            <a:avLst/>
            <a:gdLst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2941 w 230588"/>
              <a:gd name="connsiteY4" fmla="*/ 449249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62695 w 230588"/>
              <a:gd name="connsiteY1" fmla="*/ 412356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49535"/>
              <a:gd name="connsiteY0" fmla="*/ 393255 h 564543"/>
              <a:gd name="connsiteX1" fmla="*/ 81642 w 249535"/>
              <a:gd name="connsiteY1" fmla="*/ 412356 h 564543"/>
              <a:gd name="connsiteX2" fmla="*/ 76594 w 249535"/>
              <a:gd name="connsiteY2" fmla="*/ 0 h 564543"/>
              <a:gd name="connsiteX3" fmla="*/ 191888 w 249535"/>
              <a:gd name="connsiteY3" fmla="*/ 0 h 564543"/>
              <a:gd name="connsiteX4" fmla="*/ 193115 w 249535"/>
              <a:gd name="connsiteY4" fmla="*/ 436206 h 564543"/>
              <a:gd name="connsiteX5" fmla="*/ 249535 w 249535"/>
              <a:gd name="connsiteY5" fmla="*/ 449249 h 564543"/>
              <a:gd name="connsiteX6" fmla="*/ 134241 w 249535"/>
              <a:gd name="connsiteY6" fmla="*/ 564543 h 564543"/>
              <a:gd name="connsiteX7" fmla="*/ 0 w 249535"/>
              <a:gd name="connsiteY7" fmla="*/ 393255 h 564543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888 w 249535"/>
              <a:gd name="connsiteY3" fmla="*/ 32284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223 w 249535"/>
              <a:gd name="connsiteY3" fmla="*/ 201697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254396 h 425684"/>
              <a:gd name="connsiteX1" fmla="*/ 81642 w 249535"/>
              <a:gd name="connsiteY1" fmla="*/ 273497 h 425684"/>
              <a:gd name="connsiteX2" fmla="*/ 75643 w 249535"/>
              <a:gd name="connsiteY2" fmla="*/ 0 h 425684"/>
              <a:gd name="connsiteX3" fmla="*/ 191223 w 249535"/>
              <a:gd name="connsiteY3" fmla="*/ 30554 h 425684"/>
              <a:gd name="connsiteX4" fmla="*/ 193115 w 249535"/>
              <a:gd name="connsiteY4" fmla="*/ 297347 h 425684"/>
              <a:gd name="connsiteX5" fmla="*/ 249535 w 249535"/>
              <a:gd name="connsiteY5" fmla="*/ 310390 h 425684"/>
              <a:gd name="connsiteX6" fmla="*/ 134241 w 249535"/>
              <a:gd name="connsiteY6" fmla="*/ 425684 h 425684"/>
              <a:gd name="connsiteX7" fmla="*/ 0 w 249535"/>
              <a:gd name="connsiteY7" fmla="*/ 254396 h 4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535" h="425684">
                <a:moveTo>
                  <a:pt x="0" y="254396"/>
                </a:moveTo>
                <a:lnTo>
                  <a:pt x="81642" y="273497"/>
                </a:lnTo>
                <a:cubicBezTo>
                  <a:pt x="79959" y="136045"/>
                  <a:pt x="77326" y="137452"/>
                  <a:pt x="75643" y="0"/>
                </a:cubicBezTo>
                <a:lnTo>
                  <a:pt x="191223" y="30554"/>
                </a:lnTo>
                <a:cubicBezTo>
                  <a:pt x="191854" y="119485"/>
                  <a:pt x="192484" y="208416"/>
                  <a:pt x="193115" y="297347"/>
                </a:cubicBezTo>
                <a:lnTo>
                  <a:pt x="249535" y="310390"/>
                </a:lnTo>
                <a:lnTo>
                  <a:pt x="134241" y="425684"/>
                </a:lnTo>
                <a:lnTo>
                  <a:pt x="0" y="254396"/>
                </a:lnTo>
                <a:close/>
              </a:path>
            </a:pathLst>
          </a:custGeom>
          <a:solidFill>
            <a:srgbClr val="F2DCDB">
              <a:alpha val="80000"/>
            </a:srgbClr>
          </a:solidFill>
          <a:ln>
            <a:solidFill>
              <a:srgbClr val="FF0000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4" name="Volný tvar 163"/>
          <p:cNvSpPr/>
          <p:nvPr/>
        </p:nvSpPr>
        <p:spPr>
          <a:xfrm rot="13485489" flipH="1">
            <a:off x="7932570" y="3510548"/>
            <a:ext cx="256121" cy="425684"/>
          </a:xfrm>
          <a:custGeom>
            <a:avLst/>
            <a:gdLst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2941 w 230588"/>
              <a:gd name="connsiteY4" fmla="*/ 449249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57647 w 230588"/>
              <a:gd name="connsiteY1" fmla="*/ 449249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30588"/>
              <a:gd name="connsiteY0" fmla="*/ 449249 h 564543"/>
              <a:gd name="connsiteX1" fmla="*/ 62695 w 230588"/>
              <a:gd name="connsiteY1" fmla="*/ 412356 h 564543"/>
              <a:gd name="connsiteX2" fmla="*/ 57647 w 230588"/>
              <a:gd name="connsiteY2" fmla="*/ 0 h 564543"/>
              <a:gd name="connsiteX3" fmla="*/ 172941 w 230588"/>
              <a:gd name="connsiteY3" fmla="*/ 0 h 564543"/>
              <a:gd name="connsiteX4" fmla="*/ 174168 w 230588"/>
              <a:gd name="connsiteY4" fmla="*/ 436206 h 564543"/>
              <a:gd name="connsiteX5" fmla="*/ 230588 w 230588"/>
              <a:gd name="connsiteY5" fmla="*/ 449249 h 564543"/>
              <a:gd name="connsiteX6" fmla="*/ 115294 w 230588"/>
              <a:gd name="connsiteY6" fmla="*/ 564543 h 564543"/>
              <a:gd name="connsiteX7" fmla="*/ 0 w 230588"/>
              <a:gd name="connsiteY7" fmla="*/ 449249 h 564543"/>
              <a:gd name="connsiteX0" fmla="*/ 0 w 249535"/>
              <a:gd name="connsiteY0" fmla="*/ 393255 h 564543"/>
              <a:gd name="connsiteX1" fmla="*/ 81642 w 249535"/>
              <a:gd name="connsiteY1" fmla="*/ 412356 h 564543"/>
              <a:gd name="connsiteX2" fmla="*/ 76594 w 249535"/>
              <a:gd name="connsiteY2" fmla="*/ 0 h 564543"/>
              <a:gd name="connsiteX3" fmla="*/ 191888 w 249535"/>
              <a:gd name="connsiteY3" fmla="*/ 0 h 564543"/>
              <a:gd name="connsiteX4" fmla="*/ 193115 w 249535"/>
              <a:gd name="connsiteY4" fmla="*/ 436206 h 564543"/>
              <a:gd name="connsiteX5" fmla="*/ 249535 w 249535"/>
              <a:gd name="connsiteY5" fmla="*/ 449249 h 564543"/>
              <a:gd name="connsiteX6" fmla="*/ 134241 w 249535"/>
              <a:gd name="connsiteY6" fmla="*/ 564543 h 564543"/>
              <a:gd name="connsiteX7" fmla="*/ 0 w 249535"/>
              <a:gd name="connsiteY7" fmla="*/ 393255 h 564543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888 w 249535"/>
              <a:gd name="connsiteY3" fmla="*/ 32284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425539 h 596827"/>
              <a:gd name="connsiteX1" fmla="*/ 81642 w 249535"/>
              <a:gd name="connsiteY1" fmla="*/ 444640 h 596827"/>
              <a:gd name="connsiteX2" fmla="*/ 69103 w 249535"/>
              <a:gd name="connsiteY2" fmla="*/ 0 h 596827"/>
              <a:gd name="connsiteX3" fmla="*/ 191223 w 249535"/>
              <a:gd name="connsiteY3" fmla="*/ 201697 h 596827"/>
              <a:gd name="connsiteX4" fmla="*/ 193115 w 249535"/>
              <a:gd name="connsiteY4" fmla="*/ 468490 h 596827"/>
              <a:gd name="connsiteX5" fmla="*/ 249535 w 249535"/>
              <a:gd name="connsiteY5" fmla="*/ 481533 h 596827"/>
              <a:gd name="connsiteX6" fmla="*/ 134241 w 249535"/>
              <a:gd name="connsiteY6" fmla="*/ 596827 h 596827"/>
              <a:gd name="connsiteX7" fmla="*/ 0 w 249535"/>
              <a:gd name="connsiteY7" fmla="*/ 425539 h 596827"/>
              <a:gd name="connsiteX0" fmla="*/ 0 w 249535"/>
              <a:gd name="connsiteY0" fmla="*/ 254396 h 425684"/>
              <a:gd name="connsiteX1" fmla="*/ 81642 w 249535"/>
              <a:gd name="connsiteY1" fmla="*/ 273497 h 425684"/>
              <a:gd name="connsiteX2" fmla="*/ 75643 w 249535"/>
              <a:gd name="connsiteY2" fmla="*/ 0 h 425684"/>
              <a:gd name="connsiteX3" fmla="*/ 191223 w 249535"/>
              <a:gd name="connsiteY3" fmla="*/ 30554 h 425684"/>
              <a:gd name="connsiteX4" fmla="*/ 193115 w 249535"/>
              <a:gd name="connsiteY4" fmla="*/ 297347 h 425684"/>
              <a:gd name="connsiteX5" fmla="*/ 249535 w 249535"/>
              <a:gd name="connsiteY5" fmla="*/ 310390 h 425684"/>
              <a:gd name="connsiteX6" fmla="*/ 134241 w 249535"/>
              <a:gd name="connsiteY6" fmla="*/ 425684 h 425684"/>
              <a:gd name="connsiteX7" fmla="*/ 0 w 249535"/>
              <a:gd name="connsiteY7" fmla="*/ 254396 h 4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535" h="425684">
                <a:moveTo>
                  <a:pt x="0" y="254396"/>
                </a:moveTo>
                <a:lnTo>
                  <a:pt x="81642" y="273497"/>
                </a:lnTo>
                <a:cubicBezTo>
                  <a:pt x="79959" y="136045"/>
                  <a:pt x="77326" y="137452"/>
                  <a:pt x="75643" y="0"/>
                </a:cubicBezTo>
                <a:lnTo>
                  <a:pt x="191223" y="30554"/>
                </a:lnTo>
                <a:cubicBezTo>
                  <a:pt x="191854" y="119485"/>
                  <a:pt x="192484" y="208416"/>
                  <a:pt x="193115" y="297347"/>
                </a:cubicBezTo>
                <a:lnTo>
                  <a:pt x="249535" y="310390"/>
                </a:lnTo>
                <a:lnTo>
                  <a:pt x="134241" y="425684"/>
                </a:lnTo>
                <a:lnTo>
                  <a:pt x="0" y="254396"/>
                </a:lnTo>
                <a:close/>
              </a:path>
            </a:pathLst>
          </a:custGeom>
          <a:solidFill>
            <a:srgbClr val="F2DCDB">
              <a:alpha val="80000"/>
            </a:srgbClr>
          </a:solidFill>
          <a:ln>
            <a:solidFill>
              <a:srgbClr val="FF0000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8" name="TextovéPole 57"/>
          <p:cNvSpPr txBox="1"/>
          <p:nvPr/>
        </p:nvSpPr>
        <p:spPr>
          <a:xfrm>
            <a:off x="2419350" y="5064541"/>
            <a:ext cx="2755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/>
              <a:t>plošná tepelná propustnost 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2D</a:t>
            </a:r>
          </a:p>
        </p:txBody>
      </p:sp>
      <p:sp>
        <p:nvSpPr>
          <p:cNvPr id="59" name="TextovéPole 58"/>
          <p:cNvSpPr txBox="1"/>
          <p:nvPr/>
        </p:nvSpPr>
        <p:spPr>
          <a:xfrm>
            <a:off x="6200775" y="5064541"/>
            <a:ext cx="3110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/>
              <a:t>prostorová tepelná propustnost </a:t>
            </a:r>
            <a:r>
              <a:rPr lang="cs-CZ" sz="1600" b="1" i="1" dirty="0"/>
              <a:t>L</a:t>
            </a:r>
            <a:r>
              <a:rPr lang="cs-CZ" sz="1600" b="1" i="1" baseline="30000" dirty="0"/>
              <a:t>3D</a:t>
            </a:r>
          </a:p>
        </p:txBody>
      </p:sp>
      <p:pic>
        <p:nvPicPr>
          <p:cNvPr id="6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AB9246ED-3DA7-46BD-A6B5-5DEBB45FA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66" name="Picture 3">
            <a:extLst>
              <a:ext uri="{FF2B5EF4-FFF2-40B4-BE49-F238E27FC236}">
                <a16:creationId xmlns:a16="http://schemas.microsoft.com/office/drawing/2014/main" id="{281E7290-7EDC-43F6-855E-2CED57C28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31424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7A7C8-C11A-4BFC-94BD-15EF3C6FFF0C}" type="slidenum">
              <a:rPr lang="cs-CZ" smtClean="0"/>
              <a:pPr>
                <a:defRPr/>
              </a:pPr>
              <a:t>98</a:t>
            </a:fld>
            <a:endParaRPr lang="cs-CZ" dirty="0"/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383459" y="1521428"/>
            <a:ext cx="11385754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r>
              <a:rPr lang="cs-CZ" sz="1600" dirty="0">
                <a:cs typeface="Arial" charset="0"/>
              </a:rPr>
              <a:t>vypočítá se tepelná propustnost pouze samotné tepelné vazby = </a:t>
            </a:r>
            <a:r>
              <a:rPr lang="cs-CZ" sz="1600" b="1" i="1" dirty="0">
                <a:cs typeface="Arial" charset="0"/>
              </a:rPr>
              <a:t>lineární / bodový činitel prostupu tepla</a:t>
            </a:r>
            <a:r>
              <a:rPr lang="cs-CZ" sz="1600" dirty="0">
                <a:cs typeface="Arial" charset="0"/>
              </a:rPr>
              <a:t> (od celkové tepelné propustnosti se </a:t>
            </a:r>
            <a:r>
              <a:rPr lang="cs-CZ" sz="1600" b="1" i="1" dirty="0">
                <a:cs typeface="Arial" charset="0"/>
              </a:rPr>
              <a:t>odpočítá</a:t>
            </a:r>
            <a:r>
              <a:rPr lang="cs-CZ" sz="1600" dirty="0">
                <a:cs typeface="Arial" charset="0"/>
              </a:rPr>
              <a:t> tepelná propustnost přilehlých konstrukcí):</a:t>
            </a: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600" dirty="0">
              <a:cs typeface="Arial" charset="0"/>
            </a:endParaRPr>
          </a:p>
          <a:p>
            <a:pPr marL="1436688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cs-CZ" sz="1600" b="1" i="1" dirty="0">
                <a:cs typeface="Arial" charset="0"/>
              </a:rPr>
              <a:t>lineární činitel prostupu tepla</a:t>
            </a:r>
            <a:r>
              <a:rPr lang="cs-CZ" sz="1600" dirty="0">
                <a:cs typeface="Arial" charset="0"/>
              </a:rPr>
              <a:t>:</a:t>
            </a: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400" dirty="0">
              <a:cs typeface="Arial" charset="0"/>
            </a:endParaRP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400" dirty="0">
              <a:cs typeface="Arial" charset="0"/>
            </a:endParaRPr>
          </a:p>
          <a:p>
            <a:pPr marL="715963" indent="-268288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14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8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endParaRPr lang="cs-CZ" sz="700" dirty="0">
              <a:cs typeface="Arial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400" dirty="0">
                <a:cs typeface="Arial" charset="0"/>
              </a:rPr>
              <a:t>   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cs-CZ" sz="1400" b="1" i="1" dirty="0"/>
              <a:t>	                           </a:t>
            </a:r>
            <a:r>
              <a:rPr lang="el-GR" sz="1600" b="1" i="1" dirty="0"/>
              <a:t>Ψ</a:t>
            </a:r>
            <a:r>
              <a:rPr lang="cs-CZ" sz="1600" b="1" i="1" dirty="0"/>
              <a:t> = L</a:t>
            </a:r>
            <a:r>
              <a:rPr lang="cs-CZ" sz="1600" b="1" i="1" baseline="30000" dirty="0"/>
              <a:t>2D</a:t>
            </a:r>
            <a:r>
              <a:rPr lang="cs-CZ" sz="1600" b="1" i="1" dirty="0"/>
              <a:t> – </a:t>
            </a:r>
            <a:r>
              <a:rPr lang="cs-CZ" b="1" i="1" dirty="0"/>
              <a:t>∑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j</a:t>
            </a:r>
            <a:r>
              <a:rPr lang="cs-CZ" sz="1600" b="1" i="1" dirty="0"/>
              <a:t> . </a:t>
            </a:r>
            <a:r>
              <a:rPr lang="cs-CZ" sz="1600" b="1" i="1" dirty="0" err="1"/>
              <a:t>b</a:t>
            </a:r>
            <a:r>
              <a:rPr lang="cs-CZ" sz="1600" b="1" i="1" baseline="-25000" dirty="0" err="1"/>
              <a:t>j</a:t>
            </a:r>
            <a:r>
              <a:rPr lang="cs-CZ" sz="1600" b="1" i="1" baseline="-25000" dirty="0"/>
              <a:t>		 </a:t>
            </a:r>
          </a:p>
        </p:txBody>
      </p:sp>
      <p:grpSp>
        <p:nvGrpSpPr>
          <p:cNvPr id="11" name="Skupina 203"/>
          <p:cNvGrpSpPr/>
          <p:nvPr/>
        </p:nvGrpSpPr>
        <p:grpSpPr>
          <a:xfrm>
            <a:off x="6279460" y="2860130"/>
            <a:ext cx="1734935" cy="2021051"/>
            <a:chOff x="1340913" y="4077820"/>
            <a:chExt cx="1734935" cy="2021051"/>
          </a:xfrm>
        </p:grpSpPr>
        <p:sp>
          <p:nvSpPr>
            <p:cNvPr id="185" name="Kosoúhelník 184"/>
            <p:cNvSpPr/>
            <p:nvPr/>
          </p:nvSpPr>
          <p:spPr>
            <a:xfrm rot="19269341">
              <a:off x="1340913" y="4495315"/>
              <a:ext cx="1734935" cy="1193992"/>
            </a:xfrm>
            <a:prstGeom prst="parallelogram">
              <a:avLst>
                <a:gd name="adj" fmla="val 80299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7" name="Kosoúhelník 186"/>
            <p:cNvSpPr/>
            <p:nvPr/>
          </p:nvSpPr>
          <p:spPr>
            <a:xfrm>
              <a:off x="1597440" y="4077820"/>
              <a:ext cx="916889" cy="488322"/>
            </a:xfrm>
            <a:prstGeom prst="parallelogram">
              <a:avLst>
                <a:gd name="adj" fmla="val 12502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01" name="Obdélník 200"/>
            <p:cNvSpPr/>
            <p:nvPr/>
          </p:nvSpPr>
          <p:spPr>
            <a:xfrm rot="10800000">
              <a:off x="1600552" y="4563304"/>
              <a:ext cx="304116" cy="153556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12" name="Skupina 204"/>
          <p:cNvGrpSpPr/>
          <p:nvPr/>
        </p:nvGrpSpPr>
        <p:grpSpPr>
          <a:xfrm>
            <a:off x="8252718" y="3563023"/>
            <a:ext cx="2030884" cy="633422"/>
            <a:chOff x="1906742" y="4780714"/>
            <a:chExt cx="2030884" cy="633422"/>
          </a:xfrm>
        </p:grpSpPr>
        <p:sp>
          <p:nvSpPr>
            <p:cNvPr id="207" name="Kosoúhelník 206"/>
            <p:cNvSpPr/>
            <p:nvPr/>
          </p:nvSpPr>
          <p:spPr>
            <a:xfrm>
              <a:off x="1907457" y="4780714"/>
              <a:ext cx="1903721" cy="488322"/>
            </a:xfrm>
            <a:prstGeom prst="parallelogram">
              <a:avLst>
                <a:gd name="adj" fmla="val 125020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09" name="Kosoúhelník 208"/>
            <p:cNvSpPr/>
            <p:nvPr/>
          </p:nvSpPr>
          <p:spPr>
            <a:xfrm rot="19269341">
              <a:off x="3068655" y="5038733"/>
              <a:ext cx="868971" cy="113711"/>
            </a:xfrm>
            <a:prstGeom prst="parallelogram">
              <a:avLst>
                <a:gd name="adj" fmla="val 80299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1" name="Obdélník 210"/>
            <p:cNvSpPr/>
            <p:nvPr/>
          </p:nvSpPr>
          <p:spPr>
            <a:xfrm rot="16200000">
              <a:off x="2481373" y="4697638"/>
              <a:ext cx="141867" cy="129112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</p:grpSp>
      <p:grpSp>
        <p:nvGrpSpPr>
          <p:cNvPr id="44" name="Skupina 43"/>
          <p:cNvGrpSpPr/>
          <p:nvPr/>
        </p:nvGrpSpPr>
        <p:grpSpPr>
          <a:xfrm>
            <a:off x="2403670" y="3531931"/>
            <a:ext cx="1074175" cy="714477"/>
            <a:chOff x="879669" y="2243905"/>
            <a:chExt cx="1074175" cy="714477"/>
          </a:xfrm>
        </p:grpSpPr>
        <p:grpSp>
          <p:nvGrpSpPr>
            <p:cNvPr id="13" name="Skupina 211"/>
            <p:cNvGrpSpPr/>
            <p:nvPr/>
          </p:nvGrpSpPr>
          <p:grpSpPr>
            <a:xfrm>
              <a:off x="879669" y="2243905"/>
              <a:ext cx="1074175" cy="488322"/>
              <a:chOff x="1606965" y="1870270"/>
              <a:chExt cx="1074175" cy="488322"/>
            </a:xfrm>
          </p:grpSpPr>
          <p:sp>
            <p:nvSpPr>
              <p:cNvPr id="213" name="Kosoúhelník 212"/>
              <p:cNvSpPr/>
              <p:nvPr/>
            </p:nvSpPr>
            <p:spPr>
              <a:xfrm rot="19269341">
                <a:off x="1759291" y="2139497"/>
                <a:ext cx="921849" cy="175668"/>
              </a:xfrm>
              <a:prstGeom prst="parallelogram">
                <a:avLst>
                  <a:gd name="adj" fmla="val 8029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15" name="Kosoúhelník 214"/>
              <p:cNvSpPr/>
              <p:nvPr/>
            </p:nvSpPr>
            <p:spPr>
              <a:xfrm>
                <a:off x="1606965" y="1870270"/>
                <a:ext cx="916889" cy="488322"/>
              </a:xfrm>
              <a:prstGeom prst="parallelogram">
                <a:avLst>
                  <a:gd name="adj" fmla="val 12502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16" name="Kosoúhelník 215"/>
              <p:cNvSpPr/>
              <p:nvPr/>
            </p:nvSpPr>
            <p:spPr>
              <a:xfrm rot="19269341">
                <a:off x="1784780" y="2171103"/>
                <a:ext cx="868971" cy="113711"/>
              </a:xfrm>
              <a:prstGeom prst="parallelogram">
                <a:avLst>
                  <a:gd name="adj" fmla="val 80299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14" name="Skupina 7"/>
            <p:cNvGrpSpPr/>
            <p:nvPr/>
          </p:nvGrpSpPr>
          <p:grpSpPr>
            <a:xfrm>
              <a:off x="882782" y="2735356"/>
              <a:ext cx="306797" cy="223026"/>
              <a:chOff x="923455" y="2656181"/>
              <a:chExt cx="457153" cy="328481"/>
            </a:xfrm>
          </p:grpSpPr>
          <p:sp>
            <p:nvSpPr>
              <p:cNvPr id="218" name="Obdélník 217"/>
              <p:cNvSpPr/>
              <p:nvPr/>
            </p:nvSpPr>
            <p:spPr>
              <a:xfrm rot="10800000">
                <a:off x="923455" y="2656181"/>
                <a:ext cx="453158" cy="32848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219" name="Obdélník 218"/>
              <p:cNvSpPr/>
              <p:nvPr/>
            </p:nvSpPr>
            <p:spPr>
              <a:xfrm rot="16200000">
                <a:off x="1113855" y="2648450"/>
                <a:ext cx="208947" cy="32455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</p:grpSp>
      <p:sp>
        <p:nvSpPr>
          <p:cNvPr id="220" name="TextovéPole 219"/>
          <p:cNvSpPr txBox="1"/>
          <p:nvPr/>
        </p:nvSpPr>
        <p:spPr>
          <a:xfrm>
            <a:off x="3421898" y="3768038"/>
            <a:ext cx="3000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b="1" dirty="0"/>
              <a:t>=</a:t>
            </a:r>
          </a:p>
        </p:txBody>
      </p:sp>
      <p:grpSp>
        <p:nvGrpSpPr>
          <p:cNvPr id="45" name="Skupina 44"/>
          <p:cNvGrpSpPr/>
          <p:nvPr/>
        </p:nvGrpSpPr>
        <p:grpSpPr>
          <a:xfrm>
            <a:off x="3616227" y="2862932"/>
            <a:ext cx="2596713" cy="2021051"/>
            <a:chOff x="2092226" y="1574906"/>
            <a:chExt cx="2596713" cy="2021051"/>
          </a:xfrm>
        </p:grpSpPr>
        <p:grpSp>
          <p:nvGrpSpPr>
            <p:cNvPr id="15" name="Skupina 221"/>
            <p:cNvGrpSpPr/>
            <p:nvPr/>
          </p:nvGrpSpPr>
          <p:grpSpPr>
            <a:xfrm>
              <a:off x="2092226" y="1574906"/>
              <a:ext cx="2596713" cy="1611487"/>
              <a:chOff x="1350438" y="1201270"/>
              <a:chExt cx="2596713" cy="1611487"/>
            </a:xfrm>
          </p:grpSpPr>
          <p:sp>
            <p:nvSpPr>
              <p:cNvPr id="223" name="Kosoúhelník 222"/>
              <p:cNvSpPr/>
              <p:nvPr/>
            </p:nvSpPr>
            <p:spPr>
              <a:xfrm rot="19269341">
                <a:off x="1350438" y="1618765"/>
                <a:ext cx="1734935" cy="1193992"/>
              </a:xfrm>
              <a:prstGeom prst="parallelogram">
                <a:avLst>
                  <a:gd name="adj" fmla="val 8029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24" name="Kosoúhelník 223"/>
              <p:cNvSpPr/>
              <p:nvPr/>
            </p:nvSpPr>
            <p:spPr>
              <a:xfrm>
                <a:off x="1916982" y="1904164"/>
                <a:ext cx="1903721" cy="488322"/>
              </a:xfrm>
              <a:prstGeom prst="parallelogram">
                <a:avLst>
                  <a:gd name="adj" fmla="val 125020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25" name="Kosoúhelník 224"/>
              <p:cNvSpPr/>
              <p:nvPr/>
            </p:nvSpPr>
            <p:spPr>
              <a:xfrm>
                <a:off x="1606965" y="1201270"/>
                <a:ext cx="916889" cy="488322"/>
              </a:xfrm>
              <a:prstGeom prst="parallelogram">
                <a:avLst>
                  <a:gd name="adj" fmla="val 12502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26" name="Kosoúhelník 225"/>
              <p:cNvSpPr/>
              <p:nvPr/>
            </p:nvSpPr>
            <p:spPr>
              <a:xfrm rot="19269341">
                <a:off x="3078180" y="2162183"/>
                <a:ext cx="868971" cy="113711"/>
              </a:xfrm>
              <a:prstGeom prst="parallelogram">
                <a:avLst>
                  <a:gd name="adj" fmla="val 80299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16" name="Skupina 7"/>
            <p:cNvGrpSpPr/>
            <p:nvPr/>
          </p:nvGrpSpPr>
          <p:grpSpPr>
            <a:xfrm>
              <a:off x="2351865" y="2060390"/>
              <a:ext cx="1597319" cy="1535567"/>
              <a:chOff x="923455" y="1662065"/>
              <a:chExt cx="2380140" cy="2261640"/>
            </a:xfrm>
          </p:grpSpPr>
          <p:sp>
            <p:nvSpPr>
              <p:cNvPr id="228" name="Obdélník 227"/>
              <p:cNvSpPr/>
              <p:nvPr/>
            </p:nvSpPr>
            <p:spPr>
              <a:xfrm rot="10800000">
                <a:off x="923455" y="1662065"/>
                <a:ext cx="453158" cy="226164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229" name="Obdélník 228"/>
              <p:cNvSpPr/>
              <p:nvPr/>
            </p:nvSpPr>
            <p:spPr>
              <a:xfrm rot="16200000">
                <a:off x="2075348" y="1686956"/>
                <a:ext cx="208947" cy="224754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</p:grpSp>
      <p:sp>
        <p:nvSpPr>
          <p:cNvPr id="221" name="TextovéPole 220"/>
          <p:cNvSpPr txBox="1"/>
          <p:nvPr/>
        </p:nvSpPr>
        <p:spPr>
          <a:xfrm>
            <a:off x="6107461" y="3729369"/>
            <a:ext cx="3000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b="1" dirty="0"/>
              <a:t>−</a:t>
            </a:r>
          </a:p>
        </p:txBody>
      </p:sp>
      <p:sp>
        <p:nvSpPr>
          <p:cNvPr id="230" name="TextovéPole 229"/>
          <p:cNvSpPr txBox="1"/>
          <p:nvPr/>
        </p:nvSpPr>
        <p:spPr>
          <a:xfrm>
            <a:off x="7844979" y="3729368"/>
            <a:ext cx="3000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b="1" dirty="0"/>
              <a:t>−</a:t>
            </a:r>
          </a:p>
        </p:txBody>
      </p:sp>
      <p:sp>
        <p:nvSpPr>
          <p:cNvPr id="231" name="TextovéPole 230"/>
          <p:cNvSpPr txBox="1"/>
          <p:nvPr/>
        </p:nvSpPr>
        <p:spPr>
          <a:xfrm>
            <a:off x="8773642" y="313916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i="1" dirty="0"/>
              <a:t>L = 0</a:t>
            </a:r>
            <a:r>
              <a:rPr lang="cs-CZ" dirty="0"/>
              <a:t> !</a:t>
            </a:r>
          </a:p>
        </p:txBody>
      </p:sp>
      <p:grpSp>
        <p:nvGrpSpPr>
          <p:cNvPr id="17" name="Skupina 164"/>
          <p:cNvGrpSpPr/>
          <p:nvPr/>
        </p:nvGrpSpPr>
        <p:grpSpPr>
          <a:xfrm>
            <a:off x="8496301" y="3399157"/>
            <a:ext cx="1228725" cy="1095375"/>
            <a:chOff x="6972300" y="2933700"/>
            <a:chExt cx="1847850" cy="1743075"/>
          </a:xfrm>
        </p:grpSpPr>
        <p:cxnSp>
          <p:nvCxnSpPr>
            <p:cNvPr id="233" name="Přímá spojovací čára 232"/>
            <p:cNvCxnSpPr/>
            <p:nvPr/>
          </p:nvCxnSpPr>
          <p:spPr>
            <a:xfrm>
              <a:off x="6972300" y="2933700"/>
              <a:ext cx="1847850" cy="174307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Přímá spojovací čára 233"/>
            <p:cNvCxnSpPr/>
            <p:nvPr/>
          </p:nvCxnSpPr>
          <p:spPr>
            <a:xfrm flipV="1">
              <a:off x="6972300" y="2943225"/>
              <a:ext cx="1838325" cy="173355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ovéPole 90"/>
          <p:cNvSpPr txBox="1"/>
          <p:nvPr/>
        </p:nvSpPr>
        <p:spPr>
          <a:xfrm rot="16200000">
            <a:off x="7346770" y="3434666"/>
            <a:ext cx="428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i="1" dirty="0"/>
              <a:t>b</a:t>
            </a:r>
          </a:p>
        </p:txBody>
      </p:sp>
      <p:grpSp>
        <p:nvGrpSpPr>
          <p:cNvPr id="46" name="Skupina 45"/>
          <p:cNvGrpSpPr/>
          <p:nvPr/>
        </p:nvGrpSpPr>
        <p:grpSpPr>
          <a:xfrm>
            <a:off x="7513546" y="2779167"/>
            <a:ext cx="198787" cy="1702576"/>
            <a:chOff x="5989545" y="1491142"/>
            <a:chExt cx="198787" cy="1702576"/>
          </a:xfrm>
        </p:grpSpPr>
        <p:cxnSp>
          <p:nvCxnSpPr>
            <p:cNvPr id="90" name="Přímá spojovací čára 89"/>
            <p:cNvCxnSpPr/>
            <p:nvPr/>
          </p:nvCxnSpPr>
          <p:spPr>
            <a:xfrm>
              <a:off x="6126283" y="1491142"/>
              <a:ext cx="0" cy="1702576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Skupina 66"/>
            <p:cNvGrpSpPr/>
            <p:nvPr/>
          </p:nvGrpSpPr>
          <p:grpSpPr>
            <a:xfrm>
              <a:off x="5989545" y="1585346"/>
              <a:ext cx="198787" cy="1509219"/>
              <a:chOff x="5417608" y="2743494"/>
              <a:chExt cx="198787" cy="1509219"/>
            </a:xfrm>
          </p:grpSpPr>
          <p:cxnSp>
            <p:nvCxnSpPr>
              <p:cNvPr id="93" name="Přímá spojovací čára 92"/>
              <p:cNvCxnSpPr/>
              <p:nvPr/>
            </p:nvCxnSpPr>
            <p:spPr>
              <a:xfrm>
                <a:off x="5417608" y="4252713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Přímá spojovací čára 93"/>
              <p:cNvCxnSpPr/>
              <p:nvPr/>
            </p:nvCxnSpPr>
            <p:spPr>
              <a:xfrm>
                <a:off x="5420191" y="2743494"/>
                <a:ext cx="1962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5" name="Šipka dolů 94"/>
          <p:cNvSpPr/>
          <p:nvPr/>
        </p:nvSpPr>
        <p:spPr>
          <a:xfrm rot="5400000">
            <a:off x="7234348" y="3622460"/>
            <a:ext cx="230588" cy="451042"/>
          </a:xfrm>
          <a:prstGeom prst="downArrow">
            <a:avLst/>
          </a:prstGeom>
          <a:solidFill>
            <a:srgbClr val="F2DCDB">
              <a:alpha val="69804"/>
            </a:srgbClr>
          </a:solidFill>
          <a:ln>
            <a:solidFill>
              <a:srgbClr val="FF0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7" name="Šipka dolů 96"/>
          <p:cNvSpPr/>
          <p:nvPr/>
        </p:nvSpPr>
        <p:spPr>
          <a:xfrm rot="5400000">
            <a:off x="4614573" y="3484873"/>
            <a:ext cx="230588" cy="564543"/>
          </a:xfrm>
          <a:prstGeom prst="downArrow">
            <a:avLst/>
          </a:prstGeom>
          <a:solidFill>
            <a:srgbClr val="F2DCDB">
              <a:alpha val="69804"/>
            </a:srgbClr>
          </a:solidFill>
          <a:ln>
            <a:solidFill>
              <a:srgbClr val="FF0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8" name="Šipka dolů 97"/>
          <p:cNvSpPr/>
          <p:nvPr/>
        </p:nvSpPr>
        <p:spPr>
          <a:xfrm rot="5400000">
            <a:off x="4614571" y="4094464"/>
            <a:ext cx="230588" cy="564543"/>
          </a:xfrm>
          <a:prstGeom prst="downArrow">
            <a:avLst/>
          </a:prstGeom>
          <a:solidFill>
            <a:srgbClr val="F2DCDB">
              <a:alpha val="69804"/>
            </a:srgbClr>
          </a:solidFill>
          <a:ln>
            <a:solidFill>
              <a:srgbClr val="FF0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49" name="Skupina 48"/>
          <p:cNvGrpSpPr/>
          <p:nvPr/>
        </p:nvGrpSpPr>
        <p:grpSpPr>
          <a:xfrm>
            <a:off x="6757297" y="4165376"/>
            <a:ext cx="658561" cy="363507"/>
            <a:chOff x="5233296" y="2877350"/>
            <a:chExt cx="658561" cy="363507"/>
          </a:xfrm>
        </p:grpSpPr>
        <p:sp>
          <p:nvSpPr>
            <p:cNvPr id="48" name="Kosoúhelník 47"/>
            <p:cNvSpPr/>
            <p:nvPr/>
          </p:nvSpPr>
          <p:spPr>
            <a:xfrm rot="19269341">
              <a:off x="5233296" y="2877350"/>
              <a:ext cx="658561" cy="363507"/>
            </a:xfrm>
            <a:prstGeom prst="parallelogram">
              <a:avLst>
                <a:gd name="adj" fmla="val 80299"/>
              </a:avLst>
            </a:prstGeom>
            <a:solidFill>
              <a:srgbClr val="FFFFFF">
                <a:alpha val="69804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7" name="TextovéPole 46"/>
            <p:cNvSpPr txBox="1"/>
            <p:nvPr/>
          </p:nvSpPr>
          <p:spPr>
            <a:xfrm>
              <a:off x="5336995" y="2889591"/>
              <a:ext cx="428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i="1" dirty="0"/>
                <a:t>U</a:t>
              </a:r>
            </a:p>
          </p:txBody>
        </p:sp>
      </p:grpSp>
      <p:pic>
        <p:nvPicPr>
          <p:cNvPr id="5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E11A18C5-017D-4EBC-B485-2B259BDD2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1" name="Picture 3">
            <a:extLst>
              <a:ext uri="{FF2B5EF4-FFF2-40B4-BE49-F238E27FC236}">
                <a16:creationId xmlns:a16="http://schemas.microsoft.com/office/drawing/2014/main" id="{DF9BBE18-8E4A-4007-8707-3D4DCE8D0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5684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7A7C8-C11A-4BFC-94BD-15EF3C6FFF0C}" type="slidenum">
              <a:rPr lang="cs-CZ" smtClean="0"/>
              <a:pPr>
                <a:defRPr/>
              </a:pPr>
              <a:t>99</a:t>
            </a:fld>
            <a:endParaRPr lang="cs-CZ" dirty="0"/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383459" y="1816397"/>
            <a:ext cx="113857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2438"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dirty="0">
                <a:cs typeface="Arial" charset="0"/>
              </a:rPr>
              <a:t>kde:	</a:t>
            </a:r>
          </a:p>
          <a:p>
            <a:pPr marL="452438"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b="1" i="1" dirty="0">
                <a:cs typeface="Arial" charset="0"/>
              </a:rPr>
              <a:t>	L</a:t>
            </a:r>
            <a:r>
              <a:rPr lang="cs-CZ" sz="1600" b="1" i="1" baseline="30000" dirty="0"/>
              <a:t>2D</a:t>
            </a:r>
            <a:r>
              <a:rPr lang="cs-CZ" sz="1600" dirty="0">
                <a:cs typeface="Arial" charset="0"/>
              </a:rPr>
              <a:t> 	je 	plošná </a:t>
            </a:r>
            <a:r>
              <a:rPr lang="cs-CZ" sz="1600" b="1" i="1" dirty="0">
                <a:cs typeface="Arial" charset="0"/>
              </a:rPr>
              <a:t>tepelná propustnost</a:t>
            </a:r>
            <a:r>
              <a:rPr lang="cs-CZ" sz="1600" dirty="0">
                <a:cs typeface="Arial" charset="0"/>
              </a:rPr>
              <a:t> 2D výseku [W/(m.K)] (řešení 2D </a:t>
            </a:r>
            <a:r>
              <a:rPr lang="cs-CZ" sz="1600" dirty="0" err="1">
                <a:cs typeface="Arial" charset="0"/>
              </a:rPr>
              <a:t>tepl</a:t>
            </a:r>
            <a:r>
              <a:rPr lang="cs-CZ" sz="1600" dirty="0">
                <a:cs typeface="Arial" charset="0"/>
              </a:rPr>
              <a:t>. pole)</a:t>
            </a:r>
          </a:p>
          <a:p>
            <a:pPr marL="452438"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b="1" i="1" dirty="0">
                <a:cs typeface="Arial" charset="0"/>
              </a:rPr>
              <a:t>	</a:t>
            </a:r>
            <a:r>
              <a:rPr lang="el-GR" sz="1600" b="1" i="1" dirty="0"/>
              <a:t>Ψ</a:t>
            </a:r>
            <a:r>
              <a:rPr lang="cs-CZ" sz="1600" b="1" i="1" baseline="-25000" dirty="0"/>
              <a:t>	</a:t>
            </a:r>
            <a:r>
              <a:rPr lang="cs-CZ" sz="1600" b="1" i="1" dirty="0"/>
              <a:t> 	lineární činitel prostupu tepla </a:t>
            </a:r>
            <a:r>
              <a:rPr lang="cs-CZ" sz="1600" dirty="0"/>
              <a:t>lineární tepelné vazby </a:t>
            </a:r>
            <a:r>
              <a:rPr lang="cs-CZ" sz="1600" dirty="0">
                <a:cs typeface="Arial" charset="0"/>
              </a:rPr>
              <a:t>[W/(m.K)]</a:t>
            </a:r>
          </a:p>
          <a:p>
            <a:pPr marL="452438"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b="1" i="1" dirty="0"/>
              <a:t>	</a:t>
            </a:r>
            <a:r>
              <a:rPr lang="cs-CZ" sz="1600" b="1" i="1" dirty="0" err="1"/>
              <a:t>U</a:t>
            </a:r>
            <a:r>
              <a:rPr lang="cs-CZ" sz="1600" b="1" i="1" baseline="-25000" dirty="0" err="1"/>
              <a:t>j</a:t>
            </a:r>
            <a:r>
              <a:rPr lang="cs-CZ" sz="1600" b="1" i="1" baseline="-25000" dirty="0"/>
              <a:t>		</a:t>
            </a:r>
            <a:r>
              <a:rPr lang="cs-CZ" sz="1600" b="1" i="1" dirty="0">
                <a:cs typeface="Arial" charset="0"/>
              </a:rPr>
              <a:t>součinitel prostupu tepla konstrukcí</a:t>
            </a:r>
            <a:r>
              <a:rPr lang="cs-CZ" sz="1600" dirty="0">
                <a:cs typeface="Arial" charset="0"/>
              </a:rPr>
              <a:t> [W/(m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.K)] související s tep. vazbou</a:t>
            </a:r>
          </a:p>
          <a:p>
            <a:pPr marL="452438" algn="just">
              <a:spcBef>
                <a:spcPts val="300"/>
              </a:spcBef>
              <a:spcAft>
                <a:spcPts val="300"/>
              </a:spcAft>
              <a:tabLst>
                <a:tab pos="895350" algn="l"/>
                <a:tab pos="1257300" algn="l"/>
                <a:tab pos="1524000" algn="l"/>
              </a:tabLst>
              <a:defRPr/>
            </a:pPr>
            <a:r>
              <a:rPr lang="cs-CZ" sz="1600" dirty="0">
                <a:cs typeface="Arial" charset="0"/>
              </a:rPr>
              <a:t>	</a:t>
            </a:r>
            <a:r>
              <a:rPr lang="cs-CZ" sz="1600" b="1" i="1" dirty="0" err="1">
                <a:cs typeface="Arial" charset="0"/>
              </a:rPr>
              <a:t>b</a:t>
            </a:r>
            <a:r>
              <a:rPr lang="cs-CZ" sz="1600" b="1" i="1" baseline="-25000" dirty="0" err="1">
                <a:cs typeface="Arial" charset="0"/>
              </a:rPr>
              <a:t>j</a:t>
            </a:r>
            <a:r>
              <a:rPr lang="cs-CZ" sz="1600" dirty="0">
                <a:cs typeface="Arial" charset="0"/>
              </a:rPr>
              <a:t>		</a:t>
            </a:r>
            <a:r>
              <a:rPr lang="cs-CZ" sz="1600" b="1" i="1" dirty="0">
                <a:cs typeface="Arial" charset="0"/>
              </a:rPr>
              <a:t>rozměr konstrukcí </a:t>
            </a:r>
            <a:r>
              <a:rPr lang="cs-CZ" sz="1600" dirty="0">
                <a:cs typeface="Arial" charset="0"/>
              </a:rPr>
              <a:t>ve výseku s tepelnou vazbou, kolmý na směr tepelného toku [m</a:t>
            </a:r>
            <a:r>
              <a:rPr lang="cs-CZ" sz="1600" baseline="30000" dirty="0">
                <a:cs typeface="Arial" charset="0"/>
              </a:rPr>
              <a:t>2</a:t>
            </a:r>
            <a:r>
              <a:rPr lang="cs-CZ" sz="1600" dirty="0">
                <a:cs typeface="Arial" charset="0"/>
              </a:rPr>
              <a:t>] </a:t>
            </a:r>
          </a:p>
        </p:txBody>
      </p:sp>
      <p:pic>
        <p:nvPicPr>
          <p:cNvPr id="50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4B3B577-3045-4EC5-9F88-A5A117E58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pic>
        <p:nvPicPr>
          <p:cNvPr id="51" name="Picture 3">
            <a:extLst>
              <a:ext uri="{FF2B5EF4-FFF2-40B4-BE49-F238E27FC236}">
                <a16:creationId xmlns:a16="http://schemas.microsoft.com/office/drawing/2014/main" id="{3F704ED6-AF27-44EC-8D67-C3E7E3E48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89661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310332F5-323E-0746-88B4-546F0BC7A87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B41E2014-2662-0A44-9606-2ACD23517F44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4x3 kat TZB</Template>
  <TotalTime>4203</TotalTime>
  <Words>7281</Words>
  <Application>Microsoft Office PowerPoint</Application>
  <PresentationFormat>Širokoúhlá obrazovka</PresentationFormat>
  <Paragraphs>1586</Paragraphs>
  <Slides>146</Slides>
  <Notes>8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3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146</vt:i4>
      </vt:variant>
    </vt:vector>
  </HeadingPairs>
  <TitlesOfParts>
    <vt:vector size="154" baseType="lpstr">
      <vt:lpstr>Arial</vt:lpstr>
      <vt:lpstr>Calibri</vt:lpstr>
      <vt:lpstr>Calibri Light</vt:lpstr>
      <vt:lpstr>Wingdings</vt:lpstr>
      <vt:lpstr>Custom Design</vt:lpstr>
      <vt:lpstr>Motiv Office</vt:lpstr>
      <vt:lpstr>1_Custom Design</vt:lpstr>
      <vt:lpstr>Rovnice</vt:lpstr>
      <vt:lpstr>Stavební fyzika</vt:lpstr>
      <vt:lpstr>Anotace</vt:lpstr>
      <vt:lpstr>Prezentace aplikace PowerPoint</vt:lpstr>
      <vt:lpstr>Základní pojmy a veličiny, užívané v tepelné technice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Stavební tepelná technika</dc:title>
  <dc:creator>Panovec</dc:creator>
  <cp:lastModifiedBy>Vladan Panovec</cp:lastModifiedBy>
  <cp:revision>658</cp:revision>
  <dcterms:created xsi:type="dcterms:W3CDTF">2009-05-29T17:21:25Z</dcterms:created>
  <dcterms:modified xsi:type="dcterms:W3CDTF">2024-05-15T08:03:52Z</dcterms:modified>
</cp:coreProperties>
</file>