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4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5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670" r:id="rId2"/>
    <p:sldMasterId id="2147483677" r:id="rId3"/>
    <p:sldMasterId id="2147483688" r:id="rId4"/>
    <p:sldMasterId id="2147483699" r:id="rId5"/>
    <p:sldMasterId id="2147483710" r:id="rId6"/>
  </p:sldMasterIdLst>
  <p:notesMasterIdLst>
    <p:notesMasterId r:id="rId34"/>
  </p:notesMasterIdLst>
  <p:sldIdLst>
    <p:sldId id="320" r:id="rId7"/>
    <p:sldId id="671" r:id="rId8"/>
    <p:sldId id="257" r:id="rId9"/>
    <p:sldId id="316" r:id="rId10"/>
    <p:sldId id="318" r:id="rId11"/>
    <p:sldId id="317" r:id="rId12"/>
    <p:sldId id="315" r:id="rId13"/>
    <p:sldId id="296" r:id="rId14"/>
    <p:sldId id="269" r:id="rId15"/>
    <p:sldId id="297" r:id="rId16"/>
    <p:sldId id="268" r:id="rId17"/>
    <p:sldId id="259" r:id="rId18"/>
    <p:sldId id="270" r:id="rId19"/>
    <p:sldId id="273" r:id="rId20"/>
    <p:sldId id="271" r:id="rId21"/>
    <p:sldId id="272" r:id="rId22"/>
    <p:sldId id="274" r:id="rId23"/>
    <p:sldId id="275" r:id="rId24"/>
    <p:sldId id="303" r:id="rId25"/>
    <p:sldId id="298" r:id="rId26"/>
    <p:sldId id="262" r:id="rId27"/>
    <p:sldId id="263" r:id="rId28"/>
    <p:sldId id="672" r:id="rId29"/>
    <p:sldId id="265" r:id="rId30"/>
    <p:sldId id="266" r:id="rId31"/>
    <p:sldId id="267" r:id="rId32"/>
    <p:sldId id="396" r:id="rId33"/>
  </p:sldIdLst>
  <p:sldSz cx="9144000" cy="6858000" type="screen4x3"/>
  <p:notesSz cx="6858000" cy="9144000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89D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18" autoAdjust="0"/>
    <p:restoredTop sz="90929"/>
  </p:normalViewPr>
  <p:slideViewPr>
    <p:cSldViewPr>
      <p:cViewPr varScale="1">
        <p:scale>
          <a:sx n="104" d="100"/>
          <a:sy n="104" d="100"/>
        </p:scale>
        <p:origin x="196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 altLang="cs-CZ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cs-CZ" altLang="cs-CZ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styly předlohy textu.</a:t>
            </a:r>
          </a:p>
          <a:p>
            <a:pPr lvl="1"/>
            <a:r>
              <a:rPr lang="cs-CZ" altLang="cs-CZ"/>
              <a:t>Druhá úroveň</a:t>
            </a:r>
          </a:p>
          <a:p>
            <a:pPr lvl="2"/>
            <a:r>
              <a:rPr lang="cs-CZ" altLang="cs-CZ"/>
              <a:t>Třetí úroveň</a:t>
            </a:r>
          </a:p>
          <a:p>
            <a:pPr lvl="3"/>
            <a:r>
              <a:rPr lang="cs-CZ" altLang="cs-CZ"/>
              <a:t>Čtvrtá úroveň</a:t>
            </a:r>
          </a:p>
          <a:p>
            <a:pPr lvl="4"/>
            <a:r>
              <a:rPr lang="cs-CZ" altLang="cs-CZ"/>
              <a:t>Pátá úroveň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 altLang="cs-CZ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9B93057-6341-40DF-96CD-8C4F31133697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>
            <a:extLst>
              <a:ext uri="{FF2B5EF4-FFF2-40B4-BE49-F238E27FC236}">
                <a16:creationId xmlns:a16="http://schemas.microsoft.com/office/drawing/2014/main" id="{417ECD82-C789-9AFA-2DFF-81D3E97B169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ln/>
        </p:spPr>
      </p:sp>
      <p:sp>
        <p:nvSpPr>
          <p:cNvPr id="34819" name="Notes Placeholder 2">
            <a:extLst>
              <a:ext uri="{FF2B5EF4-FFF2-40B4-BE49-F238E27FC236}">
                <a16:creationId xmlns:a16="http://schemas.microsoft.com/office/drawing/2014/main" id="{8364C889-CB8A-9781-96D6-FE2C58C2C7C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 altLang="cs-CZ"/>
          </a:p>
        </p:txBody>
      </p:sp>
      <p:sp>
        <p:nvSpPr>
          <p:cNvPr id="34820" name="Footer Placeholder 3">
            <a:extLst>
              <a:ext uri="{FF2B5EF4-FFF2-40B4-BE49-F238E27FC236}">
                <a16:creationId xmlns:a16="http://schemas.microsoft.com/office/drawing/2014/main" id="{B7A231E9-AB2A-1CE8-1FEE-3FB0C6D958D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cs-CZ" altLang="cs-CZ">
              <a:latin typeface="Calibri" panose="020F0502020204030204" pitchFamily="34" charset="0"/>
            </a:endParaRPr>
          </a:p>
        </p:txBody>
      </p:sp>
      <p:sp>
        <p:nvSpPr>
          <p:cNvPr id="34821" name="Slide Number Placeholder 4">
            <a:extLst>
              <a:ext uri="{FF2B5EF4-FFF2-40B4-BE49-F238E27FC236}">
                <a16:creationId xmlns:a16="http://schemas.microsoft.com/office/drawing/2014/main" id="{95C22161-C76C-77D1-BFBD-3BE8C563212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7360D8C-D17E-4B5F-A83D-3A269ABEC4BD}" type="slidenum">
              <a:rPr lang="cs-CZ" altLang="cs-CZ" smtClean="0">
                <a:latin typeface="Calibri" panose="020F0502020204030204" pitchFamily="34" charset="0"/>
              </a:rPr>
              <a:pPr/>
              <a:t>1</a:t>
            </a:fld>
            <a:endParaRPr lang="cs-CZ" altLang="cs-CZ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DD5FFA-543E-4029-B2C2-A9CD3644906A}" type="slidenum">
              <a:rPr lang="cs-CZ" altLang="cs-CZ"/>
              <a:pPr/>
              <a:t>17</a:t>
            </a:fld>
            <a:endParaRPr lang="cs-CZ" altLang="cs-CZ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 altLang="cs-CZ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441ED2-81FA-4310-99A1-1777F02D96F6}" type="slidenum">
              <a:rPr lang="cs-CZ" altLang="cs-CZ"/>
              <a:pPr/>
              <a:t>18</a:t>
            </a:fld>
            <a:endParaRPr lang="cs-CZ" altLang="cs-CZ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 altLang="cs-CZ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47C105-96FE-412A-BCFC-8D6F328F0625}" type="slidenum">
              <a:rPr lang="cs-CZ" altLang="cs-CZ"/>
              <a:pPr/>
              <a:t>21</a:t>
            </a:fld>
            <a:endParaRPr lang="cs-CZ" altLang="cs-CZ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 altLang="cs-CZ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508556-5D3D-452D-B728-E3C1BBBCF111}" type="slidenum">
              <a:rPr lang="cs-CZ" altLang="cs-CZ"/>
              <a:pPr/>
              <a:t>22</a:t>
            </a:fld>
            <a:endParaRPr lang="cs-CZ" altLang="cs-CZ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 altLang="cs-CZ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508556-5D3D-452D-B728-E3C1BBBCF111}" type="slidenum">
              <a:rPr lang="cs-CZ" altLang="cs-CZ"/>
              <a:pPr/>
              <a:t>23</a:t>
            </a:fld>
            <a:endParaRPr lang="cs-CZ" altLang="cs-CZ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4320496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765B63-9A43-40B9-8ECD-B8E579CB5A38}" type="slidenum">
              <a:rPr lang="cs-CZ" altLang="cs-CZ"/>
              <a:pPr/>
              <a:t>24</a:t>
            </a:fld>
            <a:endParaRPr lang="cs-CZ" altLang="cs-CZ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 altLang="cs-CZ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61069B-68DF-49B8-A08F-B960079C94F3}" type="slidenum">
              <a:rPr lang="cs-CZ" altLang="cs-CZ"/>
              <a:pPr/>
              <a:t>25</a:t>
            </a:fld>
            <a:endParaRPr lang="cs-CZ" altLang="cs-CZ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 altLang="cs-CZ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5F8CCD-1661-40DA-AB6A-6174917779A3}" type="slidenum">
              <a:rPr lang="cs-CZ" altLang="cs-CZ"/>
              <a:pPr/>
              <a:t>26</a:t>
            </a:fld>
            <a:endParaRPr lang="cs-CZ" altLang="cs-CZ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 alt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D0B13C-863F-4A7A-A6E1-149446E821AF}" type="slidenum">
              <a:rPr lang="cs-CZ" altLang="cs-CZ"/>
              <a:pPr/>
              <a:t>3</a:t>
            </a:fld>
            <a:endParaRPr lang="cs-CZ" altLang="cs-CZ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 alt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91752C-D69E-4047-A043-D02724C7F118}" type="slidenum">
              <a:rPr lang="cs-CZ" altLang="cs-CZ"/>
              <a:pPr/>
              <a:t>9</a:t>
            </a:fld>
            <a:endParaRPr lang="cs-CZ" altLang="cs-CZ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 altLang="cs-C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D1ADD8-1563-4E43-940E-C856620D6E10}" type="slidenum">
              <a:rPr lang="cs-CZ" altLang="cs-CZ"/>
              <a:pPr/>
              <a:t>11</a:t>
            </a:fld>
            <a:endParaRPr lang="cs-CZ" altLang="cs-CZ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 altLang="cs-C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2E76F6-A853-44B0-8634-4290EECB50FC}" type="slidenum">
              <a:rPr lang="cs-CZ" altLang="cs-CZ"/>
              <a:pPr/>
              <a:t>12</a:t>
            </a:fld>
            <a:endParaRPr lang="cs-CZ" altLang="cs-CZ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 altLang="cs-C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458BE0-FF8D-4363-B859-A25A041E0571}" type="slidenum">
              <a:rPr lang="cs-CZ" altLang="cs-CZ"/>
              <a:pPr/>
              <a:t>13</a:t>
            </a:fld>
            <a:endParaRPr lang="cs-CZ" altLang="cs-CZ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 altLang="cs-CZ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660DBC-B39F-4492-8F0A-44826C9B249F}" type="slidenum">
              <a:rPr lang="cs-CZ" altLang="cs-CZ"/>
              <a:pPr/>
              <a:t>14</a:t>
            </a:fld>
            <a:endParaRPr lang="cs-CZ" altLang="cs-CZ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 altLang="cs-CZ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B86EBD-9051-49A7-9E09-25B70F2BDCE8}" type="slidenum">
              <a:rPr lang="cs-CZ" altLang="cs-CZ"/>
              <a:pPr/>
              <a:t>15</a:t>
            </a:fld>
            <a:endParaRPr lang="cs-CZ" altLang="cs-CZ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 altLang="cs-CZ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F0D7C5-D5DE-4231-B285-4059C32C7644}" type="slidenum">
              <a:rPr lang="cs-CZ" altLang="cs-CZ"/>
              <a:pPr/>
              <a:t>16</a:t>
            </a:fld>
            <a:endParaRPr lang="cs-CZ" altLang="cs-CZ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 alt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134" y="1122364"/>
            <a:ext cx="8855869" cy="2054225"/>
          </a:xfrm>
        </p:spPr>
        <p:txBody>
          <a:bodyPr/>
          <a:lstStyle>
            <a:lvl1pPr algn="ctr">
              <a:defRPr sz="405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134" y="3602038"/>
            <a:ext cx="8847800" cy="259873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EFE50B16-ADE5-FE21-2953-DA74E7D50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ADA1FF0-2B03-542B-ED09-EA847BBD8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57263" y="6356350"/>
            <a:ext cx="7423150" cy="320675"/>
          </a:xfrm>
        </p:spPr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37FBB05-5649-582C-75F0-65372FF25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AA05950C-E83F-404F-BAE0-519C649F07D7}" type="slidenum">
              <a:rPr lang="cs-CZ" altLang="cs-CZ" smtClean="0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265875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2622" y="1052514"/>
            <a:ext cx="8847312" cy="1593868"/>
          </a:xfrm>
        </p:spPr>
        <p:txBody>
          <a:bodyPr/>
          <a:lstStyle>
            <a:lvl1pPr algn="l">
              <a:defRPr sz="36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text 2"/>
          <p:cNvSpPr>
            <a:spLocks noGrp="1"/>
          </p:cNvSpPr>
          <p:nvPr>
            <p:ph type="body" idx="1"/>
          </p:nvPr>
        </p:nvSpPr>
        <p:spPr>
          <a:xfrm>
            <a:off x="152623" y="2807747"/>
            <a:ext cx="8847312" cy="3377901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A1560B2-26C6-D8BC-9AD5-A430D6C2F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768EFDB-E989-39BE-7FFC-6EA66C694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7100" y="6346825"/>
            <a:ext cx="7453313" cy="3190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5C92566-0F8A-3EEE-75EE-4EA8E2137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8F7F1-3ACB-4367-A49B-943409CCDA0E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170527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0147" y="1054248"/>
            <a:ext cx="8849787" cy="1021977"/>
          </a:xfrm>
        </p:spPr>
        <p:txBody>
          <a:bodyPr/>
          <a:lstStyle>
            <a:lvl1pPr>
              <a:defRPr sz="27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obsah 2"/>
          <p:cNvSpPr>
            <a:spLocks noGrp="1"/>
          </p:cNvSpPr>
          <p:nvPr>
            <p:ph sz="half" idx="1"/>
          </p:nvPr>
        </p:nvSpPr>
        <p:spPr>
          <a:xfrm>
            <a:off x="152135" y="2162287"/>
            <a:ext cx="4338903" cy="4014676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/>
          <p:cNvSpPr>
            <a:spLocks noGrp="1"/>
          </p:cNvSpPr>
          <p:nvPr>
            <p:ph sz="half" idx="2"/>
          </p:nvPr>
        </p:nvSpPr>
        <p:spPr>
          <a:xfrm>
            <a:off x="4652962" y="2162285"/>
            <a:ext cx="4346972" cy="403849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F1B56AA4-9D41-C832-731A-5A7FB2D2A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6A4A903F-6D93-1261-A4C0-A91CE344B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7100" y="6353175"/>
            <a:ext cx="7453313" cy="3127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B0653D74-3277-7A1D-ABE1-39AC34AEB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296AA-F22D-4DE0-A2AF-148AF385BB4F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2672071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7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B0E74324-266D-62AB-E70B-510E0C2FF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FF2EF9A1-EAEA-0800-1FD3-57640701E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7100" y="6353175"/>
            <a:ext cx="7453313" cy="3127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5C6D81DD-A41D-62C7-4FC0-1858B781C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E6D09-2F2A-43CC-A3B5-29C32D62DE36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4816839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C184E5BB-6347-31AD-D91E-6616DCBF8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C2B1349F-1BA5-BA58-7000-2EC7286A95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7100" y="6356350"/>
            <a:ext cx="7453313" cy="3095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53496915-0960-7F2A-E401-B1F1F0ACA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1493E9-3A30-4DBD-BF9B-2A08A5657C92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871746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2071D0-855F-064F-D088-232C3AE39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064729-9D16-500E-4085-B046F50C3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04F55C-F082-09CE-091F-0C3EB34BB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43155-F1ED-4C75-95B4-4D793F165209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6113784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48EA2B-CD12-2C77-55E6-537606D84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26A89A-2C67-D034-E73D-2F3A2A6CA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FD1D4B-6F36-F6A1-DB06-1D5B3E109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4FCD2-D37D-4D0A-B837-635F88BBBE9D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877141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90AEC-A0B1-C3A0-46CE-4C8CD98C1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BE585A-D8B6-FBB3-4248-97BFD9E5E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5A393A-94DB-E238-5517-A037EAD25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49432-8E7A-47B8-8FDC-F0811BEC3F40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7061172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A0A676D-3EA8-400C-5C71-9F6AAE286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049BAAD-3443-B38B-45CF-768FF64A1E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0F89689-79C5-08CA-FF13-3B27BE08C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41007E-BF50-4831-9C24-A68F617EBFB6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2999794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A91348D-D7C6-DA23-D27E-C7C3AB4580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D3BCC0C-F5C3-21B6-5885-A6A6CE12A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4A67E53-DCBB-2B51-6483-13068BD1A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AB380-8AB8-41AC-99A7-4EE0BFB6445E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06231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083B1404-D58B-897A-84D8-24D9B62C6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5F021746-A575-53EB-DB88-265EA95BF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F9189EA-BF08-59AA-013C-7B63A11A1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053D16-79D5-4898-9BEF-701822F8D3A7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019994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7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obsah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200"/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2DC5112-4500-96A6-FF98-F57C7D2077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3230CD5-7BD1-3213-8ECA-0157E348C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7100" y="6356350"/>
            <a:ext cx="7453313" cy="309563"/>
          </a:xfrm>
        </p:spPr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730AE85-F4BA-982F-F46C-917C62B63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95EBBFAE-B977-4645-A973-3EA7CD789B22}" type="slidenum">
              <a:rPr lang="cs-CZ" altLang="cs-CZ" smtClean="0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8557014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21683B-AF89-C1C8-2706-336F97DA3F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A0DA2B-50C3-86F6-C598-043F259FA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DB9286-9911-B975-EFA1-9637BD27A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A12F4-0A2E-4927-87FE-345B8D34B1B5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3918417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31157CD-781B-D763-642B-3D8F2353BB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898E530-6D1B-6833-7687-E3C5AB65E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077F183-8B26-F9EB-52BD-30889513F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B1BB9-90F5-42B7-B8BD-968AF3B780BB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5393071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Nadpis, text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EEC5790-1A08-308F-DA3C-3BDADE7436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390D7E7-33F9-C78A-54DA-385028189B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8FC9ADA-5A35-4F30-E708-68805992E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C17BF-DBA5-4A76-BC88-8FDE391B849E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1965117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8">
            <a:extLst>
              <a:ext uri="{FF2B5EF4-FFF2-40B4-BE49-F238E27FC236}">
                <a16:creationId xmlns:a16="http://schemas.microsoft.com/office/drawing/2014/main" id="{A06626E1-5EA6-3632-46E7-989FE484449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5425" y="6494463"/>
            <a:ext cx="839788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platzhalter 16"/>
          <p:cNvSpPr>
            <a:spLocks noGrp="1"/>
          </p:cNvSpPr>
          <p:nvPr>
            <p:ph type="body" sz="quarter" idx="10"/>
          </p:nvPr>
        </p:nvSpPr>
        <p:spPr>
          <a:xfrm>
            <a:off x="509588" y="1568450"/>
            <a:ext cx="8239125" cy="4602595"/>
          </a:xfrm>
        </p:spPr>
        <p:txBody>
          <a:bodyPr/>
          <a:lstStyle>
            <a:lvl1pPr>
              <a:defRPr>
                <a:solidFill>
                  <a:srgbClr val="667385"/>
                </a:solidFill>
              </a:defRPr>
            </a:lvl1pPr>
            <a:lvl2pPr>
              <a:defRPr>
                <a:solidFill>
                  <a:srgbClr val="667385"/>
                </a:solidFill>
              </a:defRPr>
            </a:lvl2pPr>
            <a:lvl3pPr>
              <a:defRPr>
                <a:solidFill>
                  <a:srgbClr val="667385"/>
                </a:solidFill>
              </a:defRPr>
            </a:lvl3pPr>
            <a:lvl4pPr>
              <a:defRPr>
                <a:solidFill>
                  <a:srgbClr val="667385"/>
                </a:solidFill>
              </a:defRPr>
            </a:lvl4pPr>
            <a:lvl5pPr>
              <a:defRPr>
                <a:solidFill>
                  <a:srgbClr val="667385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de-AT" dirty="0"/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3"/>
          </p:nvPr>
        </p:nvSpPr>
        <p:spPr>
          <a:xfrm>
            <a:off x="509588" y="404813"/>
            <a:ext cx="6593856" cy="1016000"/>
          </a:xfrm>
        </p:spPr>
        <p:txBody>
          <a:bodyPr anchor="ctr"/>
          <a:lstStyle>
            <a:lvl1pPr marL="0" indent="0">
              <a:buFont typeface="Arial" panose="020B0604020202020204" pitchFamily="34" charset="0"/>
              <a:buNone/>
              <a:defRPr lang="de-DE" sz="4000" b="1" smtClean="0">
                <a:solidFill>
                  <a:srgbClr val="1B80E2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>
              <a:defRPr lang="de-DE" sz="1800" smtClean="0"/>
            </a:lvl2pPr>
            <a:lvl3pPr>
              <a:defRPr lang="de-DE" sz="1800" smtClean="0"/>
            </a:lvl3pPr>
            <a:lvl4pPr>
              <a:defRPr lang="de-DE" smtClean="0"/>
            </a:lvl4pPr>
            <a:lvl5pPr>
              <a:defRPr lang="de-AT"/>
            </a:lvl5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BBAAF1EF-11E6-7CE9-FEF6-807CC0237A93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7035800" y="6356350"/>
            <a:ext cx="2057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1D419D-D678-432B-A512-0549258B3160}" type="slidenum">
              <a:rPr lang="de-AT" altLang="cs-CZ"/>
              <a:pPr>
                <a:defRPr/>
              </a:pPr>
              <a:t>‹#›</a:t>
            </a:fld>
            <a:endParaRPr lang="de-AT" altLang="cs-CZ"/>
          </a:p>
        </p:txBody>
      </p:sp>
    </p:spTree>
    <p:extLst>
      <p:ext uri="{BB962C8B-B14F-4D97-AF65-F5344CB8AC3E}">
        <p14:creationId xmlns:p14="http://schemas.microsoft.com/office/powerpoint/2010/main" val="41404120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1DBEE5-57DE-23A6-E74D-371773737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690E96-ED7C-32E0-F0BE-793136DD4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0CC849-4732-1A06-7596-0B6397382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61897B-5071-4477-99A6-78043DDFF552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0370573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71532B-9E8B-DB74-01A4-DEF3EB785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7F1AB1-F8C6-789B-D2C6-2B20B858A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8B6185-369F-DDE8-53E4-A308ABDFB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580F1-8AF1-4F26-943A-AC164622F38A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9111100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211F90-DDD9-29A6-7EC0-7552E5DE7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05DD6F-EE78-39DC-E80B-927E0219D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F9D5E7-0310-AB39-E758-D7CF7C1FA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D2957-BF40-4ECC-AC53-9DC6B654E160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0801653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603A4EF-D70A-783B-D322-690E8AACC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E6091F1-2F25-5FBF-B658-E4C2CB4C9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B24D347-6C07-111E-0D93-1CF5BF833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5FC0A-14C6-438A-8192-C17EF50457BB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78520787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FE06193-D5E8-4921-0A47-0F608123E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DD428C6-8590-FC15-153C-AC5FED29C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1B2B9A8D-C59F-1C63-C441-AE0259817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FC02C-3CEE-4744-B489-4290F4915038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99171181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DB9BD67-385E-24FF-81FF-F1FFEABDF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D03CCF37-FED0-69D0-18FC-D2C7D95F0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37CEA3D-DEAA-539D-CB0B-B5E69D6B6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864B0-6476-4661-9015-54BB44CE492D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561896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2622" y="1052514"/>
            <a:ext cx="8847312" cy="1593868"/>
          </a:xfrm>
        </p:spPr>
        <p:txBody>
          <a:bodyPr/>
          <a:lstStyle>
            <a:lvl1pPr algn="l">
              <a:defRPr sz="36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text 2"/>
          <p:cNvSpPr>
            <a:spLocks noGrp="1"/>
          </p:cNvSpPr>
          <p:nvPr>
            <p:ph type="body" idx="1"/>
          </p:nvPr>
        </p:nvSpPr>
        <p:spPr>
          <a:xfrm>
            <a:off x="152623" y="2807747"/>
            <a:ext cx="8847312" cy="3377901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ECF2E72-C865-726C-F04A-F9793F9CB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DC9BAEE-758C-A37E-35EB-5C3FA13B41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7100" y="6346825"/>
            <a:ext cx="7453313" cy="319088"/>
          </a:xfrm>
        </p:spPr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75D2914-5EE9-D33E-9969-3EE9EFF0C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4A9B0A8-42DF-4AC9-97A8-7F608281F5E7}" type="slidenum">
              <a:rPr lang="cs-CZ" altLang="cs-CZ" smtClean="0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87153663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F442F8-D886-5BF3-52E4-3985DC819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B168DC-3ED0-DB15-7A24-119C37250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B7C327-EFC4-19EC-E49B-BECBAF5D2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7806F-4C6E-47DA-8B00-1969CC90369A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90332382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A909C61-CCCF-1B94-6BB8-0D2F2B78CF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DA4FACE-CF62-9908-0BEB-615CAD188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5A0D6DF-A31F-CC7B-4B33-6CBB5580A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71844-DF31-4620-A779-F9E19DEAB5FB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0454288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Nadpis, text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76BD3D8-D67D-E757-3EA7-F3A4001A2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C38CAE7-F556-67BC-678B-420D305BA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8725507-0BD6-4F11-EEB1-4B8F4B1B8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C77B47-B043-4B9B-9AB4-9EF0812D3228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587011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8">
            <a:extLst>
              <a:ext uri="{FF2B5EF4-FFF2-40B4-BE49-F238E27FC236}">
                <a16:creationId xmlns:a16="http://schemas.microsoft.com/office/drawing/2014/main" id="{2B3309F5-90F8-B5A4-E5BE-3897CD79AF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5425" y="6494463"/>
            <a:ext cx="839788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platzhalter 16"/>
          <p:cNvSpPr>
            <a:spLocks noGrp="1"/>
          </p:cNvSpPr>
          <p:nvPr>
            <p:ph type="body" sz="quarter" idx="10"/>
          </p:nvPr>
        </p:nvSpPr>
        <p:spPr>
          <a:xfrm>
            <a:off x="509588" y="1568450"/>
            <a:ext cx="8239125" cy="4602595"/>
          </a:xfrm>
        </p:spPr>
        <p:txBody>
          <a:bodyPr/>
          <a:lstStyle>
            <a:lvl1pPr>
              <a:defRPr>
                <a:solidFill>
                  <a:srgbClr val="667385"/>
                </a:solidFill>
              </a:defRPr>
            </a:lvl1pPr>
            <a:lvl2pPr>
              <a:defRPr>
                <a:solidFill>
                  <a:srgbClr val="667385"/>
                </a:solidFill>
              </a:defRPr>
            </a:lvl2pPr>
            <a:lvl3pPr>
              <a:defRPr>
                <a:solidFill>
                  <a:srgbClr val="667385"/>
                </a:solidFill>
              </a:defRPr>
            </a:lvl3pPr>
            <a:lvl4pPr>
              <a:defRPr>
                <a:solidFill>
                  <a:srgbClr val="667385"/>
                </a:solidFill>
              </a:defRPr>
            </a:lvl4pPr>
            <a:lvl5pPr>
              <a:defRPr>
                <a:solidFill>
                  <a:srgbClr val="667385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de-AT" dirty="0"/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3"/>
          </p:nvPr>
        </p:nvSpPr>
        <p:spPr>
          <a:xfrm>
            <a:off x="509588" y="404813"/>
            <a:ext cx="6593856" cy="1016000"/>
          </a:xfrm>
        </p:spPr>
        <p:txBody>
          <a:bodyPr anchor="ctr"/>
          <a:lstStyle>
            <a:lvl1pPr marL="0" indent="0">
              <a:buFont typeface="Arial" panose="020B0604020202020204" pitchFamily="34" charset="0"/>
              <a:buNone/>
              <a:defRPr lang="de-DE" sz="4000" b="1" smtClean="0">
                <a:solidFill>
                  <a:srgbClr val="1B80E2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>
              <a:defRPr lang="de-DE" sz="1800" smtClean="0"/>
            </a:lvl2pPr>
            <a:lvl3pPr>
              <a:defRPr lang="de-DE" sz="1800" smtClean="0"/>
            </a:lvl3pPr>
            <a:lvl4pPr>
              <a:defRPr lang="de-DE" smtClean="0"/>
            </a:lvl4pPr>
            <a:lvl5pPr>
              <a:defRPr lang="de-AT"/>
            </a:lvl5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5BCCA192-51D6-6608-07AD-0F8BCB2E475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7035800" y="6356350"/>
            <a:ext cx="2057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A907DE-6A48-415F-9611-A5F56D9CEE94}" type="slidenum">
              <a:rPr lang="de-AT" altLang="cs-CZ"/>
              <a:pPr>
                <a:defRPr/>
              </a:pPr>
              <a:t>‹#›</a:t>
            </a:fld>
            <a:endParaRPr lang="de-AT" altLang="cs-CZ"/>
          </a:p>
        </p:txBody>
      </p:sp>
    </p:spTree>
    <p:extLst>
      <p:ext uri="{BB962C8B-B14F-4D97-AF65-F5344CB8AC3E}">
        <p14:creationId xmlns:p14="http://schemas.microsoft.com/office/powerpoint/2010/main" val="98746793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E1DAC6-C27B-57D4-DB90-A492033CE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80645C-CFE3-D35F-A073-89D61CEF8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554C2E-8987-2253-5AA2-31A950F78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12FEDB-8CE9-48E9-8ECF-68F26DFBD1DA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52485798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412B1B-8AE2-3FB8-62A0-0566E1FCC4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69AC4B-7F5D-08B4-7CBA-C09E3C917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B66410-2867-6C1F-04DB-7146A9592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6791D-16E0-411C-9436-3B40097323B8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96888357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353811-DC6A-3156-74C0-8E2CC949F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1EB51F-9AA6-366B-E1FC-5D62F19EE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5DCBDE-83DD-75E3-16E3-EF744AE8F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FA8F6-2734-49B1-868B-F28BEBF14666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17805584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D9B0A4B-44E8-69EF-9E00-F1994F959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F7DF76B-B2C7-F630-C752-E5B877D4D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39DA9C0-6645-C06D-3D3A-99F46D423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6DA59-E2B2-4771-954E-C676DB42F1C8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37539723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6767AF2F-CDEF-9981-EBE1-AD6AEE801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54903D2-B9C8-CA3E-F544-CE5E8BB0C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70DCD3B-0444-0934-91ED-DB2E9FE56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00D7A5-317F-4531-BE10-5EE440929710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30009520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07E5E76-6F05-6079-DA95-78F901739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82F1466-4C9F-6DC7-C28E-F1C3AFC5B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80F3B2F-70BC-2A16-3656-64A704B50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421D7-5653-41D5-8D27-E61754E8B43C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777892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0147" y="1054248"/>
            <a:ext cx="8849787" cy="1021977"/>
          </a:xfrm>
        </p:spPr>
        <p:txBody>
          <a:bodyPr/>
          <a:lstStyle>
            <a:lvl1pPr>
              <a:defRPr sz="27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obsah 2"/>
          <p:cNvSpPr>
            <a:spLocks noGrp="1"/>
          </p:cNvSpPr>
          <p:nvPr>
            <p:ph sz="half" idx="1"/>
          </p:nvPr>
        </p:nvSpPr>
        <p:spPr>
          <a:xfrm>
            <a:off x="152135" y="2162287"/>
            <a:ext cx="4338903" cy="4014676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/>
          <p:cNvSpPr>
            <a:spLocks noGrp="1"/>
          </p:cNvSpPr>
          <p:nvPr>
            <p:ph sz="half" idx="2"/>
          </p:nvPr>
        </p:nvSpPr>
        <p:spPr>
          <a:xfrm>
            <a:off x="4652962" y="2162285"/>
            <a:ext cx="4346972" cy="403849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3FFD7114-0147-DC1C-6EE8-99710D97B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4F23332C-D471-6930-285F-031A7D6965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7100" y="6353175"/>
            <a:ext cx="7453313" cy="312738"/>
          </a:xfrm>
        </p:spPr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E54A22CA-061F-4B11-3EE4-3D537BAEE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4F8CE1F-81BE-42B4-90F0-F1140E1BDE25}" type="slidenum">
              <a:rPr lang="cs-CZ" altLang="cs-CZ" smtClean="0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98158907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3CEA60-8401-472F-ECC1-83D715785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F4BDC1-3DBE-31C1-8C8B-A78BF8BC9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7A7F14-3BF3-4AC9-94FD-C93053AB7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EF3E6-9A45-4E5C-AC49-2EAECFA5914B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7128462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7367415-D2B2-E6F3-7626-86D24EBE3D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CD7E826-8ADE-CAD5-0A40-FAA7BFCE9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A0124C2-69F3-F361-00E9-CB7F2AD7B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9953F-3431-4E54-A838-F665D07AE34B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37250119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Nadpis, text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3B054E1-E1DD-8F3B-6AED-D3F76BA9E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34B5290-1032-7802-B0D6-50BB52842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116B69E-1408-255C-0840-BF7912FBD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FCCBAE-A4CC-4D4B-8726-EA13E1157209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2194052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8">
            <a:extLst>
              <a:ext uri="{FF2B5EF4-FFF2-40B4-BE49-F238E27FC236}">
                <a16:creationId xmlns:a16="http://schemas.microsoft.com/office/drawing/2014/main" id="{1764C92D-525C-09C1-2AFD-35B0F40FF0A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5425" y="6494463"/>
            <a:ext cx="839788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platzhalter 16"/>
          <p:cNvSpPr>
            <a:spLocks noGrp="1"/>
          </p:cNvSpPr>
          <p:nvPr>
            <p:ph type="body" sz="quarter" idx="10"/>
          </p:nvPr>
        </p:nvSpPr>
        <p:spPr>
          <a:xfrm>
            <a:off x="509588" y="1568450"/>
            <a:ext cx="8239125" cy="4602595"/>
          </a:xfrm>
        </p:spPr>
        <p:txBody>
          <a:bodyPr/>
          <a:lstStyle>
            <a:lvl1pPr>
              <a:defRPr>
                <a:solidFill>
                  <a:srgbClr val="667385"/>
                </a:solidFill>
              </a:defRPr>
            </a:lvl1pPr>
            <a:lvl2pPr>
              <a:defRPr>
                <a:solidFill>
                  <a:srgbClr val="667385"/>
                </a:solidFill>
              </a:defRPr>
            </a:lvl2pPr>
            <a:lvl3pPr>
              <a:defRPr>
                <a:solidFill>
                  <a:srgbClr val="667385"/>
                </a:solidFill>
              </a:defRPr>
            </a:lvl3pPr>
            <a:lvl4pPr>
              <a:defRPr>
                <a:solidFill>
                  <a:srgbClr val="667385"/>
                </a:solidFill>
              </a:defRPr>
            </a:lvl4pPr>
            <a:lvl5pPr>
              <a:defRPr>
                <a:solidFill>
                  <a:srgbClr val="667385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de-AT" dirty="0"/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3"/>
          </p:nvPr>
        </p:nvSpPr>
        <p:spPr>
          <a:xfrm>
            <a:off x="509588" y="404813"/>
            <a:ext cx="6593856" cy="1016000"/>
          </a:xfrm>
        </p:spPr>
        <p:txBody>
          <a:bodyPr anchor="ctr"/>
          <a:lstStyle>
            <a:lvl1pPr marL="0" indent="0">
              <a:buFont typeface="Arial" panose="020B0604020202020204" pitchFamily="34" charset="0"/>
              <a:buNone/>
              <a:defRPr lang="de-DE" sz="4000" b="1" smtClean="0">
                <a:solidFill>
                  <a:srgbClr val="1B80E2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>
              <a:defRPr lang="de-DE" sz="1800" smtClean="0"/>
            </a:lvl2pPr>
            <a:lvl3pPr>
              <a:defRPr lang="de-DE" sz="1800" smtClean="0"/>
            </a:lvl3pPr>
            <a:lvl4pPr>
              <a:defRPr lang="de-DE" smtClean="0"/>
            </a:lvl4pPr>
            <a:lvl5pPr>
              <a:defRPr lang="de-AT"/>
            </a:lvl5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1C5E7399-8ABE-3950-283E-28150890E51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7035800" y="6356350"/>
            <a:ext cx="2057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328BD5-FBF8-47CB-A233-AB27095EEFFD}" type="slidenum">
              <a:rPr lang="de-AT" altLang="cs-CZ"/>
              <a:pPr>
                <a:defRPr/>
              </a:pPr>
              <a:t>‹#›</a:t>
            </a:fld>
            <a:endParaRPr lang="de-AT" altLang="cs-CZ"/>
          </a:p>
        </p:txBody>
      </p:sp>
    </p:spTree>
    <p:extLst>
      <p:ext uri="{BB962C8B-B14F-4D97-AF65-F5344CB8AC3E}">
        <p14:creationId xmlns:p14="http://schemas.microsoft.com/office/powerpoint/2010/main" val="10508215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134" y="1122364"/>
            <a:ext cx="8855869" cy="2054225"/>
          </a:xfrm>
        </p:spPr>
        <p:txBody>
          <a:bodyPr/>
          <a:lstStyle>
            <a:lvl1pPr algn="ctr">
              <a:defRPr sz="405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134" y="3602038"/>
            <a:ext cx="8847800" cy="259873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9E3431C-01D5-C861-1770-C7CCC1206E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6EE150-CAEC-4926-A34E-E147DFCF599B}" type="datetime3">
              <a:rPr lang="cs-CZ"/>
              <a:pPr>
                <a:defRPr/>
              </a:pPr>
              <a:t>15/05/24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DA9F52A-0081-1397-C08D-5348453BD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57263" y="6356350"/>
            <a:ext cx="7423150" cy="3206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text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87AB940-FB6A-3DF4-C678-B8AB69E59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3B519-C145-466F-87C1-7B766104121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1119769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7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obsah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200"/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3FBDA189-4056-C68F-7A44-68F19F742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1743D-1321-4247-871C-9E6C42093F99}" type="datetime3">
              <a:rPr lang="cs-CZ"/>
              <a:pPr>
                <a:defRPr/>
              </a:pPr>
              <a:t>15/05/24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1D8AFCC7-1F67-07EB-65DC-EF11E3E2C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7100" y="6356350"/>
            <a:ext cx="7453313" cy="3095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text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341F358-1515-7868-76C4-6FF70784D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C8B46-C84E-4818-88AA-3EE4497E6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849648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2622" y="1052514"/>
            <a:ext cx="8847312" cy="1593868"/>
          </a:xfrm>
        </p:spPr>
        <p:txBody>
          <a:bodyPr/>
          <a:lstStyle>
            <a:lvl1pPr algn="l">
              <a:defRPr sz="36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text 2"/>
          <p:cNvSpPr>
            <a:spLocks noGrp="1"/>
          </p:cNvSpPr>
          <p:nvPr>
            <p:ph type="body" idx="1"/>
          </p:nvPr>
        </p:nvSpPr>
        <p:spPr>
          <a:xfrm>
            <a:off x="152623" y="2807747"/>
            <a:ext cx="8847312" cy="3377901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47E5C3F-9664-6761-4B43-294E1790C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23C5F9-9F7C-4C20-8C21-666E56731BB0}" type="datetime3">
              <a:rPr lang="cs-CZ"/>
              <a:pPr>
                <a:defRPr/>
              </a:pPr>
              <a:t>15/05/24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A157047-CB1B-D605-DAB2-396D79AC4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7100" y="6346825"/>
            <a:ext cx="7453313" cy="3190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text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BFF57E2-B248-7CE3-3A0E-42AF49B42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E9B1B-F3F4-43F5-AD4F-200C2C44608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595366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0147" y="1054248"/>
            <a:ext cx="8849787" cy="1021977"/>
          </a:xfrm>
        </p:spPr>
        <p:txBody>
          <a:bodyPr/>
          <a:lstStyle>
            <a:lvl1pPr>
              <a:defRPr sz="27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obsah 2"/>
          <p:cNvSpPr>
            <a:spLocks noGrp="1"/>
          </p:cNvSpPr>
          <p:nvPr>
            <p:ph sz="half" idx="1"/>
          </p:nvPr>
        </p:nvSpPr>
        <p:spPr>
          <a:xfrm>
            <a:off x="152135" y="2162287"/>
            <a:ext cx="4338903" cy="4014676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/>
          <p:cNvSpPr>
            <a:spLocks noGrp="1"/>
          </p:cNvSpPr>
          <p:nvPr>
            <p:ph sz="half" idx="2"/>
          </p:nvPr>
        </p:nvSpPr>
        <p:spPr>
          <a:xfrm>
            <a:off x="4652962" y="2162285"/>
            <a:ext cx="4346972" cy="403849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04CF4846-2E80-28B0-E313-CE1162EF5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D6C68-57C2-4790-8658-66D2DCB1163D}" type="datetime3">
              <a:rPr lang="cs-CZ"/>
              <a:pPr>
                <a:defRPr/>
              </a:pPr>
              <a:t>15/05/24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B354C0A0-3BC4-FB91-73D6-90371EF78A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7100" y="6353175"/>
            <a:ext cx="7453313" cy="3127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text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FCD1CD9C-C482-7B49-B5F9-6F06E1642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FBC3E-C0B8-42B3-997F-6A307C6A203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6991239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7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9C1216A8-00C1-F888-AD5D-7ECE662E70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D2109-A2E1-4F60-B257-1A6ACBF89B74}" type="datetime3">
              <a:rPr lang="cs-CZ"/>
              <a:pPr>
                <a:defRPr/>
              </a:pPr>
              <a:t>15/05/24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B4717E94-4D53-C145-C9A1-6780B8AD3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7100" y="6353175"/>
            <a:ext cx="7453313" cy="3127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text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B1E209E8-8D1D-C51F-1B44-37816B19F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6C1CD-A798-4DF6-BCC4-75192902B10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1795270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A3E1BE8B-2E5D-9F61-903E-EF7E4E409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F7DFD-85F6-4DAE-B096-4689871573D7}" type="datetime3">
              <a:rPr lang="cs-CZ"/>
              <a:pPr>
                <a:defRPr/>
              </a:pPr>
              <a:t>15/05/24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804BD72D-4272-9001-063E-B9F5D18BA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7100" y="6356350"/>
            <a:ext cx="7453313" cy="3095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text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4D45958-D793-6E62-24B8-FFE43ED32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01309-34F0-4F29-AFEE-EE0AD240BDE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1458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7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C49C6DD4-C017-29F5-98A1-80B3DF16B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6AF5E5E8-CEE5-D643-75B1-EC10A1CC0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7100" y="6353175"/>
            <a:ext cx="7453313" cy="312738"/>
          </a:xfrm>
        </p:spPr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28AFB04E-C6A7-8DF9-CA2B-3411DB243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1FB36F78-5648-4179-AC95-E9224FD2C929}" type="slidenum">
              <a:rPr lang="cs-CZ" altLang="cs-CZ" smtClean="0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53867032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Nadpis, text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D4017499-3F50-6832-1032-76D2CEED63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0AD802AE-C710-B04B-B835-F23D881D520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41264-042C-4CC4-8E2E-25FC9344A1CC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42055AAE-E814-457F-3E63-B1A54F26F9E8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60999336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8">
            <a:extLst>
              <a:ext uri="{FF2B5EF4-FFF2-40B4-BE49-F238E27FC236}">
                <a16:creationId xmlns:a16="http://schemas.microsoft.com/office/drawing/2014/main" id="{89DE1E34-FFDB-B9C6-50C9-CF162B6A438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5425" y="6494463"/>
            <a:ext cx="839788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platzhalter 16"/>
          <p:cNvSpPr>
            <a:spLocks noGrp="1"/>
          </p:cNvSpPr>
          <p:nvPr>
            <p:ph type="body" sz="quarter" idx="10"/>
          </p:nvPr>
        </p:nvSpPr>
        <p:spPr>
          <a:xfrm>
            <a:off x="509588" y="1568450"/>
            <a:ext cx="8239125" cy="4602595"/>
          </a:xfrm>
        </p:spPr>
        <p:txBody>
          <a:bodyPr/>
          <a:lstStyle>
            <a:lvl1pPr>
              <a:defRPr>
                <a:solidFill>
                  <a:srgbClr val="667385"/>
                </a:solidFill>
              </a:defRPr>
            </a:lvl1pPr>
            <a:lvl2pPr>
              <a:defRPr>
                <a:solidFill>
                  <a:srgbClr val="667385"/>
                </a:solidFill>
              </a:defRPr>
            </a:lvl2pPr>
            <a:lvl3pPr>
              <a:defRPr>
                <a:solidFill>
                  <a:srgbClr val="667385"/>
                </a:solidFill>
              </a:defRPr>
            </a:lvl3pPr>
            <a:lvl4pPr>
              <a:defRPr>
                <a:solidFill>
                  <a:srgbClr val="667385"/>
                </a:solidFill>
              </a:defRPr>
            </a:lvl4pPr>
            <a:lvl5pPr>
              <a:defRPr>
                <a:solidFill>
                  <a:srgbClr val="667385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de-AT" dirty="0"/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3"/>
          </p:nvPr>
        </p:nvSpPr>
        <p:spPr>
          <a:xfrm>
            <a:off x="509588" y="404813"/>
            <a:ext cx="6593856" cy="1016000"/>
          </a:xfrm>
        </p:spPr>
        <p:txBody>
          <a:bodyPr rtlCol="0"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lang="de-DE" sz="4000" b="1" smtClean="0">
                <a:solidFill>
                  <a:srgbClr val="1B80E2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>
              <a:defRPr lang="de-DE" sz="1800" smtClean="0"/>
            </a:lvl2pPr>
            <a:lvl3pPr>
              <a:defRPr lang="de-DE" sz="1800" smtClean="0"/>
            </a:lvl3pPr>
            <a:lvl4pPr>
              <a:defRPr lang="de-DE" smtClean="0"/>
            </a:lvl4pPr>
            <a:lvl5pPr>
              <a:defRPr lang="de-AT"/>
            </a:lvl5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1B34473E-6BD5-D140-CD12-C872ED386FE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7035800" y="6356350"/>
            <a:ext cx="2057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21417-D3F4-4108-B3E0-633818A598B0}" type="slidenum">
              <a:rPr lang="de-AT" altLang="cs-CZ"/>
              <a:pPr>
                <a:defRPr/>
              </a:pPr>
              <a:t>‹#›</a:t>
            </a:fld>
            <a:endParaRPr lang="de-AT" altLang="cs-CZ"/>
          </a:p>
        </p:txBody>
      </p:sp>
    </p:spTree>
    <p:extLst>
      <p:ext uri="{BB962C8B-B14F-4D97-AF65-F5344CB8AC3E}">
        <p14:creationId xmlns:p14="http://schemas.microsoft.com/office/powerpoint/2010/main" val="4125725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0402B271-EC9D-EB9E-2EE1-F4526D78C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74F63CB8-BE6A-95A1-454C-50071B19E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7100" y="6356350"/>
            <a:ext cx="7453313" cy="309563"/>
          </a:xfrm>
        </p:spPr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E2B9A650-98B1-1F62-8A97-163B12BB6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279C854-EEAE-412D-B448-5BD4150179F2}" type="slidenum">
              <a:rPr lang="cs-CZ" altLang="cs-CZ" smtClean="0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020119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Nadpis a 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abulku 2"/>
          <p:cNvSpPr>
            <a:spLocks noGrp="1"/>
          </p:cNvSpPr>
          <p:nvPr>
            <p:ph type="tbl" idx="1"/>
          </p:nvPr>
        </p:nvSpPr>
        <p:spPr>
          <a:xfrm>
            <a:off x="1169988" y="1946275"/>
            <a:ext cx="7772400" cy="4114800"/>
          </a:xfrm>
        </p:spPr>
        <p:txBody>
          <a:bodyPr/>
          <a:lstStyle/>
          <a:p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1143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1F4286E-D887-4573-ABF3-DA1DDC6B739F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300947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134" y="1122364"/>
            <a:ext cx="8855869" cy="2054225"/>
          </a:xfrm>
        </p:spPr>
        <p:txBody>
          <a:bodyPr/>
          <a:lstStyle>
            <a:lvl1pPr algn="ctr">
              <a:defRPr sz="405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134" y="3602038"/>
            <a:ext cx="8847800" cy="259873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82C2364-CDF0-2FEC-2A67-F764EA047E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466E1F5-D100-41C1-8B5D-69B2D20C3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57263" y="6356350"/>
            <a:ext cx="7423150" cy="3206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C9D1A2C5-C980-E94F-EE54-6B67C7946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3BB5B-C46F-4725-B46A-43A0DB44C9FF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126619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7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obsah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200"/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3CC9350-D1D3-6121-8FE0-3CF696322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6EE9283-6E73-A65C-453C-52A93FA07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7100" y="6356350"/>
            <a:ext cx="7453313" cy="3095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E9C74DB-D979-BFBF-1A1B-C7291AAD6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E5711-A2D0-4DA3-A4F1-F4318B9F4382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023114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0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theme" Target="../theme/theme5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8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7.xml"/><Relationship Id="rId9" Type="http://schemas.openxmlformats.org/officeDocument/2006/relationships/theme" Target="../theme/theme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nadpis 1">
            <a:extLst>
              <a:ext uri="{FF2B5EF4-FFF2-40B4-BE49-F238E27FC236}">
                <a16:creationId xmlns:a16="http://schemas.microsoft.com/office/drawing/2014/main" id="{2D155FCD-ABDE-5410-7D19-3DCA7611FD2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50813" y="1054100"/>
            <a:ext cx="8848725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Nadpis</a:t>
            </a:r>
          </a:p>
        </p:txBody>
      </p:sp>
      <p:sp>
        <p:nvSpPr>
          <p:cNvPr id="1027" name="Zástupný text 2">
            <a:extLst>
              <a:ext uri="{FF2B5EF4-FFF2-40B4-BE49-F238E27FC236}">
                <a16:creationId xmlns:a16="http://schemas.microsoft.com/office/drawing/2014/main" id="{2E788293-B88F-DCC2-7846-42B1DC97D64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50813" y="2228850"/>
            <a:ext cx="8848725" cy="397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Upravte styly předlohy textu.
Druhá úroveň
Třetí úroveň
Čtvrtá úroveň
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65B2948-450B-241F-9DE0-B5AA58B8A3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2400" y="6356350"/>
            <a:ext cx="774700" cy="312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cs-CZ" alt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27D5F92-6260-1980-CA5F-4FCAC78DF3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5988" y="6356350"/>
            <a:ext cx="458787" cy="312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F4A9B0A8-42DF-4AC9-97A8-7F608281F5E7}" type="slidenum">
              <a:rPr lang="cs-CZ" altLang="cs-CZ" smtClean="0"/>
              <a:pPr/>
              <a:t>‹#›</a:t>
            </a:fld>
            <a:endParaRPr lang="cs-CZ" altLang="cs-CZ"/>
          </a:p>
        </p:txBody>
      </p:sp>
      <p:sp>
        <p:nvSpPr>
          <p:cNvPr id="10" name="Zástupný symbol pro zápatí 9">
            <a:extLst>
              <a:ext uri="{FF2B5EF4-FFF2-40B4-BE49-F238E27FC236}">
                <a16:creationId xmlns:a16="http://schemas.microsoft.com/office/drawing/2014/main" id="{6CB4928B-E120-D849-455E-FC8D359052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20763" y="6356350"/>
            <a:ext cx="7358062" cy="312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cs-CZ" altLang="cs-CZ"/>
          </a:p>
        </p:txBody>
      </p:sp>
      <p:pic>
        <p:nvPicPr>
          <p:cNvPr id="1031" name="Picture 6" descr="A picture containing object, indoor, wall, clock&#10;&#10;Description automatically generated">
            <a:extLst>
              <a:ext uri="{FF2B5EF4-FFF2-40B4-BE49-F238E27FC236}">
                <a16:creationId xmlns:a16="http://schemas.microsoft.com/office/drawing/2014/main" id="{78416546-C5D5-5139-7FDA-109AED7AC3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3" y="188913"/>
            <a:ext cx="5092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9633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</p:sldLayoutIdLst>
  <p:txStyles>
    <p:titleStyle>
      <a:lvl1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  <a:lvl2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lvl2pPr>
      <a:lvl3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lvl3pPr>
      <a:lvl4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lvl4pPr>
      <a:lvl5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lvl5pPr>
      <a:lvl6pPr marL="4572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lvl6pPr>
      <a:lvl7pPr marL="9144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lvl7pPr>
      <a:lvl8pPr marL="13716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lvl8pPr>
      <a:lvl9pPr marL="18288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lvl9pPr>
    </p:titleStyle>
    <p:bodyStyle>
      <a:lvl1pPr marL="171450" indent="-171450" algn="l" defTabSz="685800" rtl="0" eaLnBrk="1" fontAlgn="base" hangingPunct="1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5143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Calibri" panose="020F0502020204030204" pitchFamily="34" charset="0"/>
        </a:defRPr>
      </a:lvl2pPr>
      <a:lvl3pPr marL="8572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Calibri" panose="020F0502020204030204" pitchFamily="34" charset="0"/>
        </a:defRPr>
      </a:lvl3pPr>
      <a:lvl4pPr marL="12001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Calibri" panose="020F0502020204030204" pitchFamily="34" charset="0"/>
        </a:defRPr>
      </a:lvl4pPr>
      <a:lvl5pPr marL="15430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Calibri" panose="020F050202020403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Zástupný nadpis 1">
            <a:extLst>
              <a:ext uri="{FF2B5EF4-FFF2-40B4-BE49-F238E27FC236}">
                <a16:creationId xmlns:a16="http://schemas.microsoft.com/office/drawing/2014/main" id="{950C2C21-9E1F-5A51-F34E-6A9311B6088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50813" y="1054100"/>
            <a:ext cx="8848725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Nadpis</a:t>
            </a:r>
          </a:p>
        </p:txBody>
      </p:sp>
      <p:sp>
        <p:nvSpPr>
          <p:cNvPr id="2051" name="Zástupný text 2">
            <a:extLst>
              <a:ext uri="{FF2B5EF4-FFF2-40B4-BE49-F238E27FC236}">
                <a16:creationId xmlns:a16="http://schemas.microsoft.com/office/drawing/2014/main" id="{4ACA1FE5-1499-1F54-8914-FBBF7F198B8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50813" y="2228850"/>
            <a:ext cx="8848725" cy="397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Upravte styly předlohy textu.
Druhá úroveň
Třetí úroveň
Čtvrtá úroveň
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EA607F0E-207A-EFA7-8BB5-0E63D48D8C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2400" y="6356350"/>
            <a:ext cx="774700" cy="312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CEF233A6-9F3B-FF50-6FCE-998BAD6C46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5988" y="6356350"/>
            <a:ext cx="458787" cy="312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80D55DA-C1A9-44B2-98F9-F9AA3D04585B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10" name="Zástupný symbol pro zápatí 9">
            <a:extLst>
              <a:ext uri="{FF2B5EF4-FFF2-40B4-BE49-F238E27FC236}">
                <a16:creationId xmlns:a16="http://schemas.microsoft.com/office/drawing/2014/main" id="{AE05BFDE-7EB6-289F-F568-509298F8E6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20763" y="6356350"/>
            <a:ext cx="7358062" cy="312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cs-CZ" altLang="cs-CZ"/>
          </a:p>
        </p:txBody>
      </p:sp>
      <p:pic>
        <p:nvPicPr>
          <p:cNvPr id="2055" name="Picture 6" descr="A picture containing object, indoor, wall, clock&#10;&#10;Description automatically generated">
            <a:extLst>
              <a:ext uri="{FF2B5EF4-FFF2-40B4-BE49-F238E27FC236}">
                <a16:creationId xmlns:a16="http://schemas.microsoft.com/office/drawing/2014/main" id="{240EC766-780A-DAD9-14AD-39045A190A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3" y="188913"/>
            <a:ext cx="5092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7252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xStyles>
    <p:titleStyle>
      <a:lvl1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  <a:lvl2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lvl2pPr>
      <a:lvl3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lvl3pPr>
      <a:lvl4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lvl4pPr>
      <a:lvl5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lvl5pPr>
      <a:lvl6pPr marL="4572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lvl6pPr>
      <a:lvl7pPr marL="9144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lvl7pPr>
      <a:lvl8pPr marL="13716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lvl8pPr>
      <a:lvl9pPr marL="18288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lvl9pPr>
    </p:titleStyle>
    <p:bodyStyle>
      <a:lvl1pPr marL="171450" indent="-171450" algn="l" defTabSz="685800" rtl="0" eaLnBrk="1" fontAlgn="base" hangingPunct="1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5143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Calibri" panose="020F0502020204030204" pitchFamily="34" charset="0"/>
        </a:defRPr>
      </a:lvl2pPr>
      <a:lvl3pPr marL="8572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Calibri" panose="020F0502020204030204" pitchFamily="34" charset="0"/>
        </a:defRPr>
      </a:lvl3pPr>
      <a:lvl4pPr marL="12001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Calibri" panose="020F0502020204030204" pitchFamily="34" charset="0"/>
        </a:defRPr>
      </a:lvl4pPr>
      <a:lvl5pPr marL="15430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Calibri" panose="020F050202020403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>
            <a:extLst>
              <a:ext uri="{FF2B5EF4-FFF2-40B4-BE49-F238E27FC236}">
                <a16:creationId xmlns:a16="http://schemas.microsoft.com/office/drawing/2014/main" id="{6CA7C621-0EB7-15FC-4822-8818231DDFD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Kliknutím lze upravit styl.</a:t>
            </a:r>
          </a:p>
        </p:txBody>
      </p:sp>
      <p:sp>
        <p:nvSpPr>
          <p:cNvPr id="3075" name="Text Placeholder 2">
            <a:extLst>
              <a:ext uri="{FF2B5EF4-FFF2-40B4-BE49-F238E27FC236}">
                <a16:creationId xmlns:a16="http://schemas.microsoft.com/office/drawing/2014/main" id="{ED0EA0BD-7A36-B8F0-66D3-55927CA990D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Po kliknutí můžete upravovat styly textu v předloze.</a:t>
            </a:r>
          </a:p>
          <a:p>
            <a:pPr lvl="1"/>
            <a:r>
              <a:rPr lang="cs-CZ" altLang="cs-CZ"/>
              <a:t>Druhá úroveň</a:t>
            </a:r>
          </a:p>
          <a:p>
            <a:pPr lvl="2"/>
            <a:r>
              <a:rPr lang="cs-CZ" altLang="cs-CZ"/>
              <a:t>Třetí úroveň</a:t>
            </a:r>
          </a:p>
          <a:p>
            <a:pPr lvl="3"/>
            <a:r>
              <a:rPr lang="cs-CZ" altLang="cs-CZ"/>
              <a:t>Čtvrtá úroveň</a:t>
            </a:r>
          </a:p>
          <a:p>
            <a:pPr lvl="4"/>
            <a:r>
              <a:rPr lang="cs-CZ" altLang="cs-CZ"/>
              <a:t>Pátá úroveň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4E25CC-A5DD-C589-7744-024BF0ABA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CD1376-ABF4-6FD6-D973-0585B63613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1BD649-E922-10F8-9768-CD9F7A3918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549E5E1-B93A-481F-9E81-74EEABD03859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385802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</p:sldLayoutIdLst>
  <p:txStyles>
    <p:titleStyle>
      <a:lvl1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1" fontAlgn="base" hangingPunct="1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>
            <a:extLst>
              <a:ext uri="{FF2B5EF4-FFF2-40B4-BE49-F238E27FC236}">
                <a16:creationId xmlns:a16="http://schemas.microsoft.com/office/drawing/2014/main" id="{17028BA5-79A7-6C6A-2981-71F74D51AF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Kliknutím lze upravit styl.</a:t>
            </a:r>
          </a:p>
        </p:txBody>
      </p:sp>
      <p:sp>
        <p:nvSpPr>
          <p:cNvPr id="4099" name="Text Placeholder 2">
            <a:extLst>
              <a:ext uri="{FF2B5EF4-FFF2-40B4-BE49-F238E27FC236}">
                <a16:creationId xmlns:a16="http://schemas.microsoft.com/office/drawing/2014/main" id="{BC3A4BE3-536E-8BF1-1F67-F48D52611E2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Po kliknutí můžete upravovat styly textu v předloze.</a:t>
            </a:r>
          </a:p>
          <a:p>
            <a:pPr lvl="1"/>
            <a:r>
              <a:rPr lang="cs-CZ" altLang="cs-CZ"/>
              <a:t>Druhá úroveň</a:t>
            </a:r>
          </a:p>
          <a:p>
            <a:pPr lvl="2"/>
            <a:r>
              <a:rPr lang="cs-CZ" altLang="cs-CZ"/>
              <a:t>Třetí úroveň</a:t>
            </a:r>
          </a:p>
          <a:p>
            <a:pPr lvl="3"/>
            <a:r>
              <a:rPr lang="cs-CZ" altLang="cs-CZ"/>
              <a:t>Čtvrtá úroveň</a:t>
            </a:r>
          </a:p>
          <a:p>
            <a:pPr lvl="4"/>
            <a:r>
              <a:rPr lang="cs-CZ" altLang="cs-CZ"/>
              <a:t>Pátá úroveň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FC1372-EDCB-8E68-0A22-8F1A616BD8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25BFB6-06CE-0C88-8636-C0B17388AF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A1D7AB-0BBA-A557-EA05-DD4128132E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EEB78A7-4A47-4E2C-806A-B4FBE3A773F3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192596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</p:sldLayoutIdLst>
  <p:txStyles>
    <p:titleStyle>
      <a:lvl1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1" fontAlgn="base" hangingPunct="1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Placeholder 1">
            <a:extLst>
              <a:ext uri="{FF2B5EF4-FFF2-40B4-BE49-F238E27FC236}">
                <a16:creationId xmlns:a16="http://schemas.microsoft.com/office/drawing/2014/main" id="{95BF1032-9057-8C91-B41F-99966C4B082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Kliknutím lze upravit styl.</a:t>
            </a:r>
          </a:p>
        </p:txBody>
      </p:sp>
      <p:sp>
        <p:nvSpPr>
          <p:cNvPr id="5123" name="Text Placeholder 2">
            <a:extLst>
              <a:ext uri="{FF2B5EF4-FFF2-40B4-BE49-F238E27FC236}">
                <a16:creationId xmlns:a16="http://schemas.microsoft.com/office/drawing/2014/main" id="{7D8C263D-E888-12BC-BCC7-5C3A60EF97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Po kliknutí můžete upravovat styly textu v předloze.</a:t>
            </a:r>
          </a:p>
          <a:p>
            <a:pPr lvl="1"/>
            <a:r>
              <a:rPr lang="cs-CZ" altLang="cs-CZ"/>
              <a:t>Druhá úroveň</a:t>
            </a:r>
          </a:p>
          <a:p>
            <a:pPr lvl="2"/>
            <a:r>
              <a:rPr lang="cs-CZ" altLang="cs-CZ"/>
              <a:t>Třetí úroveň</a:t>
            </a:r>
          </a:p>
          <a:p>
            <a:pPr lvl="3"/>
            <a:r>
              <a:rPr lang="cs-CZ" altLang="cs-CZ"/>
              <a:t>Čtvrtá úroveň</a:t>
            </a:r>
          </a:p>
          <a:p>
            <a:pPr lvl="4"/>
            <a:r>
              <a:rPr lang="cs-CZ" altLang="cs-CZ"/>
              <a:t>Pátá úroveň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37C23B-A131-D79C-5829-4AD4BFCBC7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C221B5-E1A6-13B2-9E19-14BA3BFE0A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AA5B68-EA36-4912-9BA2-75FEA171DA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EF0D397-F303-4850-B6AE-AC82F475065F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67834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</p:sldLayoutIdLst>
  <p:txStyles>
    <p:titleStyle>
      <a:lvl1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1" fontAlgn="base" hangingPunct="1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Zástupný nadpis 1">
            <a:extLst>
              <a:ext uri="{FF2B5EF4-FFF2-40B4-BE49-F238E27FC236}">
                <a16:creationId xmlns:a16="http://schemas.microsoft.com/office/drawing/2014/main" id="{7789657E-9063-05B6-FE35-A8B5445F4EE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50813" y="1054100"/>
            <a:ext cx="8848725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Nadpis</a:t>
            </a:r>
          </a:p>
        </p:txBody>
      </p:sp>
      <p:sp>
        <p:nvSpPr>
          <p:cNvPr id="6147" name="Zástupný text 2">
            <a:extLst>
              <a:ext uri="{FF2B5EF4-FFF2-40B4-BE49-F238E27FC236}">
                <a16:creationId xmlns:a16="http://schemas.microsoft.com/office/drawing/2014/main" id="{A7619758-9453-8DC5-B70C-49026583BC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50813" y="2228850"/>
            <a:ext cx="8848725" cy="397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Upravte styly předlohy textu.
Druhá úroveň
Třetí úroveň
Čtvrtá úroveň
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6E14650-BEA1-6CE5-AD95-0744EC9789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2400" y="6356350"/>
            <a:ext cx="774700" cy="312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2FFDCAC-A087-4166-843F-A71CEC7A4BB9}" type="datetime3">
              <a:rPr lang="cs-CZ"/>
              <a:pPr>
                <a:defRPr/>
              </a:pPr>
              <a:t>15/05/24</a:t>
            </a:fld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15963EB-902C-6B3A-1307-2E15E3DD29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5988" y="6356350"/>
            <a:ext cx="458787" cy="312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2F0E96E-5456-4598-A827-8FB085DF1765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  <p:sp>
        <p:nvSpPr>
          <p:cNvPr id="10" name="Zástupný symbol pro zápatí 9">
            <a:extLst>
              <a:ext uri="{FF2B5EF4-FFF2-40B4-BE49-F238E27FC236}">
                <a16:creationId xmlns:a16="http://schemas.microsoft.com/office/drawing/2014/main" id="{2D4F25AC-353A-FBCB-0D46-6882603DC1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20763" y="6356350"/>
            <a:ext cx="7358062" cy="312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cs-CZ"/>
              <a:t>text</a:t>
            </a:r>
            <a:endParaRPr lang="cs-CZ" dirty="0"/>
          </a:p>
        </p:txBody>
      </p:sp>
      <p:pic>
        <p:nvPicPr>
          <p:cNvPr id="6151" name="Picture 6" descr="A picture containing object, indoor, wall, clock&#10;&#10;Description automatically generated">
            <a:extLst>
              <a:ext uri="{FF2B5EF4-FFF2-40B4-BE49-F238E27FC236}">
                <a16:creationId xmlns:a16="http://schemas.microsoft.com/office/drawing/2014/main" id="{091B5E69-4241-1C55-12A2-0EF8B77073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3" y="188913"/>
            <a:ext cx="5092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4840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</p:sldLayoutIdLst>
  <p:hf hdr="0"/>
  <p:txStyles>
    <p:titleStyle>
      <a:lvl1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  <a:lvl2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lvl2pPr>
      <a:lvl3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lvl3pPr>
      <a:lvl4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lvl4pPr>
      <a:lvl5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lvl5pPr>
      <a:lvl6pPr marL="4572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lvl6pPr>
      <a:lvl7pPr marL="9144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lvl7pPr>
      <a:lvl8pPr marL="13716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lvl8pPr>
      <a:lvl9pPr marL="18288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lvl9pPr>
    </p:titleStyle>
    <p:bodyStyle>
      <a:lvl1pPr marL="171450" indent="-171450" algn="l" defTabSz="685800" rtl="0" eaLnBrk="1" fontAlgn="base" hangingPunct="1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5143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Calibri" panose="020F0502020204030204" pitchFamily="34" charset="0"/>
        </a:defRPr>
      </a:lvl2pPr>
      <a:lvl3pPr marL="8572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Calibri" panose="020F0502020204030204" pitchFamily="34" charset="0"/>
        </a:defRPr>
      </a:lvl3pPr>
      <a:lvl4pPr marL="12001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Calibri" panose="020F0502020204030204" pitchFamily="34" charset="0"/>
        </a:defRPr>
      </a:lvl4pPr>
      <a:lvl5pPr marL="15430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Calibri" panose="020F050202020403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zakonyprolidi.cz/cs/2014-97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reativecommons.org/licenses/by/4.0/?ref=chooser-v1" TargetMode="External"/><Relationship Id="rId5" Type="http://schemas.openxmlformats.org/officeDocument/2006/relationships/image" Target="../media/image8.emf"/><Relationship Id="rId4" Type="http://schemas.openxmlformats.org/officeDocument/2006/relationships/hyperlink" Target="https://creativecommons.org/licenses/by/4.0/deed.cs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Obrázek 6">
            <a:extLst>
              <a:ext uri="{FF2B5EF4-FFF2-40B4-BE49-F238E27FC236}">
                <a16:creationId xmlns:a16="http://schemas.microsoft.com/office/drawing/2014/main" id="{9575B406-9F46-D826-6782-B68D6A36FC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75" y="5475288"/>
            <a:ext cx="1238250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Obrázek 7">
            <a:extLst>
              <a:ext uri="{FF2B5EF4-FFF2-40B4-BE49-F238E27FC236}">
                <a16:creationId xmlns:a16="http://schemas.microsoft.com/office/drawing/2014/main" id="{DADAEC57-2E79-E709-A1A3-CAC4E63448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0" y="1531938"/>
            <a:ext cx="40005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Picture 10">
            <a:extLst>
              <a:ext uri="{FF2B5EF4-FFF2-40B4-BE49-F238E27FC236}">
                <a16:creationId xmlns:a16="http://schemas.microsoft.com/office/drawing/2014/main" id="{89AD616F-7AE2-BB72-970A-CEB9980C27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4988" y="2989263"/>
            <a:ext cx="5534025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-540568" y="1052736"/>
            <a:ext cx="8848725" cy="1022350"/>
          </a:xfrm>
        </p:spPr>
        <p:txBody>
          <a:bodyPr/>
          <a:lstStyle/>
          <a:p>
            <a:pPr algn="ctr"/>
            <a:r>
              <a:rPr lang="cs-CZ" altLang="cs-CZ" sz="2800" b="1" dirty="0"/>
              <a:t>Odér z cigaretového kouře – vůně nebo zápach?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cs-CZ" altLang="cs-CZ" sz="2400" dirty="0"/>
              <a:t>Většina lidí vnímá negativně</a:t>
            </a:r>
          </a:p>
          <a:p>
            <a:pPr>
              <a:lnSpc>
                <a:spcPct val="90000"/>
              </a:lnSpc>
            </a:pPr>
            <a:r>
              <a:rPr lang="cs-CZ" altLang="cs-CZ" sz="2400" dirty="0"/>
              <a:t>Dlouhodobé kouření cigaret – </a:t>
            </a:r>
            <a:r>
              <a:rPr lang="cs-CZ" altLang="cs-CZ" sz="2400" dirty="0" err="1"/>
              <a:t>zúžování</a:t>
            </a:r>
            <a:r>
              <a:rPr lang="cs-CZ" altLang="cs-CZ" sz="2400" dirty="0"/>
              <a:t> cév, nervozita, poškození horních cest dýchacích, snížení rozlišovací schopnosti čichových a chuťových buněk, zanášení plic dehtovými látkami, nádorové bujení.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92" name="Object 32"/>
          <p:cNvGraphicFramePr>
            <a:graphicFrameLocks noChangeAspect="1"/>
          </p:cNvGraphicFramePr>
          <p:nvPr/>
        </p:nvGraphicFramePr>
        <p:xfrm>
          <a:off x="250825" y="4763"/>
          <a:ext cx="8642350" cy="696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3" imgW="6784543" imgH="5461711" progId="Visio.Drawing.11">
                  <p:embed/>
                </p:oleObj>
              </mc:Choice>
              <mc:Fallback>
                <p:oleObj name="Visio" r:id="rId3" imgW="6784543" imgH="5461711" progId="Visio.Drawing.11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4763"/>
                        <a:ext cx="8642350" cy="6969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880387"/>
            <a:ext cx="7772400" cy="685800"/>
          </a:xfrm>
        </p:spPr>
        <p:txBody>
          <a:bodyPr/>
          <a:lstStyle/>
          <a:p>
            <a:pPr algn="ctr"/>
            <a:r>
              <a:rPr lang="cs-CZ" altLang="cs-CZ" sz="2800" b="1" dirty="0">
                <a:solidFill>
                  <a:srgbClr val="00A89D"/>
                </a:solidFill>
                <a:cs typeface="Times New Roman" panose="02020603050405020304" pitchFamily="18" charset="0"/>
              </a:rPr>
              <a:t>Faktory působení </a:t>
            </a:r>
            <a:r>
              <a:rPr lang="cs-CZ" altLang="cs-CZ" sz="2800" b="1" dirty="0" err="1">
                <a:solidFill>
                  <a:srgbClr val="00A89D"/>
                </a:solidFill>
                <a:cs typeface="Times New Roman" panose="02020603050405020304" pitchFamily="18" charset="0"/>
              </a:rPr>
              <a:t>odérových</a:t>
            </a:r>
            <a:r>
              <a:rPr lang="cs-CZ" altLang="cs-CZ" sz="2800" b="1" dirty="0">
                <a:solidFill>
                  <a:srgbClr val="00A89D"/>
                </a:solidFill>
                <a:cs typeface="Times New Roman" panose="02020603050405020304" pitchFamily="18" charset="0"/>
              </a:rPr>
              <a:t> látek na člověka</a:t>
            </a:r>
            <a:r>
              <a:rPr lang="cs-CZ" altLang="cs-CZ" sz="2800" dirty="0">
                <a:solidFill>
                  <a:srgbClr val="00A89D"/>
                </a:solidFill>
              </a:rPr>
              <a:t>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827584" y="1787525"/>
            <a:ext cx="7056387" cy="50704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cs-CZ" altLang="cs-CZ" sz="2400" dirty="0">
                <a:cs typeface="Times New Roman" panose="02020603050405020304" pitchFamily="18" charset="0"/>
              </a:rPr>
              <a:t>Vzduch – vstupuje mezi nosní </a:t>
            </a:r>
            <a:r>
              <a:rPr lang="cs-CZ" altLang="cs-CZ" sz="2400" dirty="0" err="1">
                <a:cs typeface="Times New Roman" panose="02020603050405020304" pitchFamily="18" charset="0"/>
              </a:rPr>
              <a:t>mušlovité</a:t>
            </a:r>
            <a:r>
              <a:rPr lang="cs-CZ" altLang="cs-CZ" sz="2400" dirty="0">
                <a:cs typeface="Times New Roman" panose="02020603050405020304" pitchFamily="18" charset="0"/>
              </a:rPr>
              <a:t> kosti v čichové zóně pokryté čichovými buňkami se sliznicí na povrchu.</a:t>
            </a:r>
          </a:p>
          <a:p>
            <a:pPr>
              <a:lnSpc>
                <a:spcPct val="80000"/>
              </a:lnSpc>
            </a:pPr>
            <a:r>
              <a:rPr lang="cs-CZ" altLang="cs-CZ" sz="2400" dirty="0" err="1">
                <a:cs typeface="Times New Roman" panose="02020603050405020304" pitchFamily="18" charset="0"/>
              </a:rPr>
              <a:t>Odérové</a:t>
            </a:r>
            <a:r>
              <a:rPr lang="cs-CZ" altLang="cs-CZ" sz="2400" dirty="0">
                <a:cs typeface="Times New Roman" panose="02020603050405020304" pitchFamily="18" charset="0"/>
              </a:rPr>
              <a:t> látky musí přijít do styku se sliznicí, aby byl vyvolán čichový vjem. Čichové buňky pak vysílají elektrochemické impulsy do čichového centra v přední části mozku. </a:t>
            </a:r>
          </a:p>
          <a:p>
            <a:pPr>
              <a:lnSpc>
                <a:spcPct val="80000"/>
              </a:lnSpc>
            </a:pPr>
            <a:endParaRPr lang="cs-CZ" altLang="cs-CZ" sz="2400" dirty="0">
              <a:cs typeface="Times New Roman" panose="02020603050405020304" pitchFamily="18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cs-CZ" sz="2000" b="0" i="0" u="none" strike="noStrike" baseline="0" dirty="0">
                <a:latin typeface="Arial" panose="020B0604020202020204" pitchFamily="34" charset="0"/>
              </a:rPr>
              <a:t>Cesta pachu z nosové dírky až po zachycení signálu mozkem trvá pouze 500 milisekund. Vnímání čichu úzce souvisí s vnímáním chuti, protože mají podobný mechanismus vzniku podráždění. Na recepci čichu je určený čichový epitel s plochou přibližně 500 mm</a:t>
            </a:r>
            <a:r>
              <a:rPr lang="cs-CZ" sz="700" b="0" i="0" u="none" strike="noStrike" baseline="0" dirty="0">
                <a:latin typeface="Arial" panose="020B0604020202020204" pitchFamily="34" charset="0"/>
              </a:rPr>
              <a:t>2 </a:t>
            </a:r>
            <a:r>
              <a:rPr lang="cs-CZ" sz="2000" b="0" i="0" u="none" strike="noStrike" baseline="0" dirty="0">
                <a:latin typeface="Arial" panose="020B0604020202020204" pitchFamily="34" charset="0"/>
              </a:rPr>
              <a:t>a tloušťkou asi 10 </a:t>
            </a:r>
            <a:r>
              <a:rPr lang="el-GR" sz="2000" b="0" i="0" u="none" strike="noStrike" baseline="0" dirty="0">
                <a:latin typeface="Arial" panose="020B0604020202020204" pitchFamily="34" charset="0"/>
              </a:rPr>
              <a:t>μ</a:t>
            </a:r>
            <a:r>
              <a:rPr lang="cs-CZ" sz="2000" b="0" i="0" u="none" strike="noStrike" baseline="0" dirty="0">
                <a:latin typeface="Arial" panose="020B0604020202020204" pitchFamily="34" charset="0"/>
              </a:rPr>
              <a:t>m, který se nachází v nosní dutině. Člověk má přibližně milión smyslových buněk a může rozlišit asi 4 000 různých pachů.</a:t>
            </a:r>
            <a:endParaRPr lang="cs-CZ" sz="2000" dirty="0"/>
          </a:p>
          <a:p>
            <a:pPr>
              <a:lnSpc>
                <a:spcPct val="80000"/>
              </a:lnSpc>
            </a:pPr>
            <a:endParaRPr lang="cs-CZ" altLang="cs-CZ" sz="2400" dirty="0"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557338"/>
            <a:ext cx="8496944" cy="5080000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cs-CZ" altLang="cs-CZ" sz="2800" dirty="0"/>
              <a:t>Vnímaná koncentrace odérů stoupá jen do okamžiku nasycení sliznice </a:t>
            </a:r>
            <a:r>
              <a:rPr lang="cs-CZ" altLang="cs-CZ" sz="2800" dirty="0">
                <a:solidFill>
                  <a:srgbClr val="00A89D"/>
                </a:solidFill>
              </a:rPr>
              <a:t>– krátkodobá </a:t>
            </a:r>
            <a:r>
              <a:rPr lang="cs-CZ" altLang="cs-CZ" sz="2800" dirty="0" err="1">
                <a:solidFill>
                  <a:srgbClr val="00A89D"/>
                </a:solidFill>
              </a:rPr>
              <a:t>odérová</a:t>
            </a:r>
            <a:r>
              <a:rPr lang="cs-CZ" altLang="cs-CZ" sz="2800" dirty="0">
                <a:solidFill>
                  <a:srgbClr val="00A89D"/>
                </a:solidFill>
              </a:rPr>
              <a:t> adaptace</a:t>
            </a:r>
            <a:r>
              <a:rPr lang="cs-CZ" altLang="cs-CZ" sz="2800" dirty="0">
                <a:solidFill>
                  <a:srgbClr val="FFFF00"/>
                </a:solidFill>
              </a:rPr>
              <a:t>.</a:t>
            </a:r>
          </a:p>
          <a:p>
            <a:pPr marL="0" indent="0">
              <a:lnSpc>
                <a:spcPct val="90000"/>
              </a:lnSpc>
              <a:buNone/>
            </a:pPr>
            <a:endParaRPr lang="cs-CZ" altLang="cs-CZ" sz="2800" dirty="0">
              <a:solidFill>
                <a:srgbClr val="FFFF00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cs-CZ" altLang="cs-CZ" sz="2800" dirty="0">
                <a:solidFill>
                  <a:srgbClr val="00A89D"/>
                </a:solidFill>
              </a:rPr>
              <a:t>Dlouhodobá </a:t>
            </a:r>
            <a:r>
              <a:rPr lang="cs-CZ" altLang="cs-CZ" sz="2800" dirty="0" err="1">
                <a:solidFill>
                  <a:srgbClr val="00A89D"/>
                </a:solidFill>
              </a:rPr>
              <a:t>odérová</a:t>
            </a:r>
            <a:r>
              <a:rPr lang="cs-CZ" altLang="cs-CZ" sz="2800" dirty="0">
                <a:solidFill>
                  <a:srgbClr val="00A89D"/>
                </a:solidFill>
              </a:rPr>
              <a:t> únava </a:t>
            </a:r>
            <a:r>
              <a:rPr lang="cs-CZ" altLang="cs-CZ" sz="2800" dirty="0"/>
              <a:t>– s věkem člověka (30-60 let nejlepší čich, od 60 let zhoršování čichu)</a:t>
            </a:r>
          </a:p>
          <a:p>
            <a:pPr marL="0" indent="0">
              <a:lnSpc>
                <a:spcPct val="90000"/>
              </a:lnSpc>
              <a:buNone/>
            </a:pPr>
            <a:endParaRPr lang="cs-CZ" altLang="cs-CZ" sz="2800" dirty="0"/>
          </a:p>
          <a:p>
            <a:pPr marL="0" indent="0">
              <a:lnSpc>
                <a:spcPct val="90000"/>
              </a:lnSpc>
              <a:buNone/>
            </a:pPr>
            <a:r>
              <a:rPr lang="cs-CZ" altLang="cs-CZ" sz="2400" dirty="0"/>
              <a:t>Ženy lepší čich než muži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cs-CZ" altLang="cs-CZ" sz="2400" dirty="0"/>
              <a:t>Nekuřáci, těhotné ženy, při nemocích – citlivý čich</a:t>
            </a:r>
          </a:p>
          <a:p>
            <a:pPr marL="0" indent="0">
              <a:lnSpc>
                <a:spcPct val="90000"/>
              </a:lnSpc>
              <a:buNone/>
            </a:pPr>
            <a:endParaRPr lang="cs-CZ" altLang="cs-CZ" sz="2400" dirty="0"/>
          </a:p>
          <a:p>
            <a:pPr marL="0" indent="0">
              <a:lnSpc>
                <a:spcPct val="90000"/>
              </a:lnSpc>
              <a:buNone/>
            </a:pPr>
            <a:r>
              <a:rPr lang="cs-CZ" altLang="cs-CZ" sz="2800" dirty="0">
                <a:solidFill>
                  <a:srgbClr val="00A89D"/>
                </a:solidFill>
              </a:rPr>
              <a:t>Odéry neohrožují přímo zdraví, působí psychofyziologicky</a:t>
            </a:r>
          </a:p>
          <a:p>
            <a:pPr marL="0" indent="0">
              <a:lnSpc>
                <a:spcPct val="90000"/>
              </a:lnSpc>
              <a:buNone/>
            </a:pPr>
            <a:endParaRPr lang="cs-CZ" altLang="cs-CZ" sz="2800" dirty="0"/>
          </a:p>
          <a:p>
            <a:pPr marL="0" indent="0">
              <a:lnSpc>
                <a:spcPct val="90000"/>
              </a:lnSpc>
              <a:buNone/>
            </a:pPr>
            <a:endParaRPr lang="cs-CZ" altLang="cs-CZ" sz="2800" dirty="0"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endParaRPr lang="cs-CZ" altLang="cs-CZ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827088" y="1700213"/>
            <a:ext cx="7772400" cy="4114800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cs-CZ" altLang="cs-CZ" sz="2800" b="1" dirty="0">
                <a:solidFill>
                  <a:srgbClr val="00A89D"/>
                </a:solidFill>
                <a:cs typeface="Times New Roman" panose="02020603050405020304" pitchFamily="18" charset="0"/>
              </a:rPr>
              <a:t>Pachy ovlivňují nálady člověka, neohrožují přímo jeho zdraví, ale:</a:t>
            </a:r>
            <a:endParaRPr lang="cs-CZ" altLang="cs-CZ" sz="2800" dirty="0">
              <a:solidFill>
                <a:srgbClr val="00A89D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cs-CZ" altLang="cs-CZ" sz="2800" b="1" u="sng" dirty="0">
                <a:solidFill>
                  <a:srgbClr val="00A89D"/>
                </a:solidFill>
              </a:rPr>
              <a:t>Nepříjemné odéry</a:t>
            </a:r>
            <a:r>
              <a:rPr lang="cs-CZ" altLang="cs-CZ" sz="2800" dirty="0">
                <a:solidFill>
                  <a:srgbClr val="00A89D"/>
                </a:solidFill>
              </a:rPr>
              <a:t> </a:t>
            </a:r>
            <a:r>
              <a:rPr lang="cs-CZ" altLang="cs-CZ" sz="2800" dirty="0"/>
              <a:t>– špatná nálada, pocity hněvu a pobouření</a:t>
            </a:r>
            <a:endParaRPr lang="cs-CZ" altLang="cs-CZ" sz="2800" dirty="0">
              <a:effectLst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cs-CZ" altLang="cs-CZ" sz="2800" dirty="0">
                <a:effectLst/>
              </a:rPr>
              <a:t>Ztráta soustředění a výkonnosti (barviva, oleje, čistící prostředky)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cs-CZ" altLang="cs-CZ" sz="2800" dirty="0">
                <a:effectLst/>
              </a:rPr>
              <a:t>Ztráta chuti, pocit nevolnosti (pachy civilizace)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cs-CZ" altLang="cs-CZ" sz="2800" dirty="0">
                <a:effectLst/>
              </a:rPr>
              <a:t>Otupující a omamující účinky (lilie, orchidej)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cs-CZ" altLang="cs-CZ" sz="2800" dirty="0">
                <a:effectLst/>
              </a:rPr>
              <a:t>Stavy nervového rozrušení (zápach plísně, vlhkosti, myší)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470024" y="1465837"/>
            <a:ext cx="8203952" cy="5368925"/>
          </a:xfrm>
        </p:spPr>
        <p:txBody>
          <a:bodyPr/>
          <a:lstStyle/>
          <a:p>
            <a:pPr marL="0" indent="0">
              <a:buNone/>
            </a:pPr>
            <a:r>
              <a:rPr lang="cs-CZ" altLang="cs-CZ" sz="2800" b="1" u="sng" dirty="0">
                <a:solidFill>
                  <a:srgbClr val="00A89D"/>
                </a:solidFill>
              </a:rPr>
              <a:t>Příjemné odéry</a:t>
            </a:r>
            <a:r>
              <a:rPr lang="cs-CZ" altLang="cs-CZ" sz="2800" dirty="0">
                <a:solidFill>
                  <a:srgbClr val="00A89D"/>
                </a:solidFill>
              </a:rPr>
              <a:t> </a:t>
            </a:r>
            <a:r>
              <a:rPr lang="cs-CZ" altLang="cs-CZ" sz="2800" dirty="0"/>
              <a:t>– ovlivňují pocity a pracovní výkonnost člověka </a:t>
            </a:r>
          </a:p>
          <a:p>
            <a:pPr marL="0" indent="0">
              <a:buNone/>
            </a:pPr>
            <a:r>
              <a:rPr lang="cs-CZ" altLang="cs-CZ" sz="2800" dirty="0"/>
              <a:t>Děti do 15 let – vůně heřmánku, máty, tající sníh, posečená tráva</a:t>
            </a:r>
          </a:p>
          <a:p>
            <a:pPr marL="0" indent="0">
              <a:buNone/>
            </a:pPr>
            <a:r>
              <a:rPr lang="cs-CZ" altLang="cs-CZ" sz="2800" dirty="0"/>
              <a:t>Dospělí do 35 let – jehličnatý les, čerstvá jablka, levandule, mořská sůl, kvetoucí lípa, seno, vůně pečených brambor, pečeného masa, střelného prachu</a:t>
            </a:r>
          </a:p>
          <a:p>
            <a:pPr marL="0" indent="0">
              <a:buNone/>
            </a:pPr>
            <a:r>
              <a:rPr lang="cs-CZ" altLang="cs-CZ" sz="2800" dirty="0"/>
              <a:t>Vůně šeříku, jasmínu – pocit uvolnění, klidu</a:t>
            </a:r>
          </a:p>
          <a:p>
            <a:pPr marL="0" indent="0">
              <a:buNone/>
            </a:pPr>
            <a:r>
              <a:rPr lang="cs-CZ" altLang="cs-CZ" sz="2800" dirty="0"/>
              <a:t>Vůně růží, čerstvého rybízu, pomeranče a citronu – chuť k životu, práci</a:t>
            </a:r>
          </a:p>
          <a:p>
            <a:pPr marL="0" indent="0">
              <a:buNone/>
            </a:pPr>
            <a:endParaRPr lang="cs-CZ" altLang="cs-CZ" sz="2800" dirty="0">
              <a:effectLst/>
            </a:endParaRPr>
          </a:p>
          <a:p>
            <a:pPr marL="0" indent="0">
              <a:buNone/>
            </a:pPr>
            <a:endParaRPr lang="cs-CZ" altLang="cs-CZ" sz="2800" dirty="0">
              <a:effectLst/>
            </a:endParaRPr>
          </a:p>
          <a:p>
            <a:pPr marL="0" indent="0">
              <a:buNone/>
            </a:pPr>
            <a:endParaRPr lang="cs-CZ" altLang="cs-CZ" sz="2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412776"/>
            <a:ext cx="7772400" cy="5224462"/>
          </a:xfrm>
        </p:spPr>
        <p:txBody>
          <a:bodyPr/>
          <a:lstStyle/>
          <a:p>
            <a:pPr marL="0" indent="0">
              <a:buNone/>
            </a:pPr>
            <a:r>
              <a:rPr lang="cs-CZ" altLang="cs-CZ" sz="2800" b="1" dirty="0">
                <a:solidFill>
                  <a:srgbClr val="00A89D"/>
                </a:solidFill>
              </a:rPr>
              <a:t>Komerční využití příjemných odérů</a:t>
            </a:r>
          </a:p>
          <a:p>
            <a:pPr>
              <a:buFontTx/>
              <a:buChar char="-"/>
            </a:pPr>
            <a:r>
              <a:rPr lang="cs-CZ" altLang="cs-CZ" sz="2400" dirty="0"/>
              <a:t>Air design v obchodních centrech, zvyšuje obrat</a:t>
            </a:r>
          </a:p>
          <a:p>
            <a:pPr>
              <a:buFontTx/>
              <a:buChar char="-"/>
            </a:pPr>
            <a:r>
              <a:rPr lang="cs-CZ" altLang="cs-CZ" sz="2400" dirty="0"/>
              <a:t>Automobilové prodejny – provonění kůže nových sedadel</a:t>
            </a:r>
          </a:p>
          <a:p>
            <a:pPr>
              <a:buFontTx/>
              <a:buChar char="-"/>
            </a:pPr>
            <a:r>
              <a:rPr lang="cs-CZ" altLang="cs-CZ" sz="2400" dirty="0"/>
              <a:t>Klenotnictví, hotely – vůně parfémů</a:t>
            </a:r>
          </a:p>
          <a:p>
            <a:pPr>
              <a:buFontTx/>
              <a:buChar char="-"/>
            </a:pPr>
            <a:r>
              <a:rPr lang="cs-CZ" altLang="cs-CZ" sz="2400" dirty="0"/>
              <a:t>Obchody s ovocem a zeleninou – vůně citrónů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00050" y="620688"/>
            <a:ext cx="7772400" cy="1143000"/>
          </a:xfrm>
        </p:spPr>
        <p:txBody>
          <a:bodyPr/>
          <a:lstStyle/>
          <a:p>
            <a:pPr algn="ctr"/>
            <a:r>
              <a:rPr lang="cs-CZ" altLang="cs-CZ" sz="3200" b="1" dirty="0">
                <a:solidFill>
                  <a:srgbClr val="00A89D"/>
                </a:solidFill>
              </a:rPr>
              <a:t>Posuzování úrovně </a:t>
            </a:r>
            <a:r>
              <a:rPr lang="cs-CZ" altLang="cs-CZ" sz="3200" b="1" dirty="0" err="1">
                <a:solidFill>
                  <a:srgbClr val="00A89D"/>
                </a:solidFill>
              </a:rPr>
              <a:t>odérového</a:t>
            </a:r>
            <a:r>
              <a:rPr lang="cs-CZ" altLang="cs-CZ" sz="3200" b="1" dirty="0">
                <a:solidFill>
                  <a:srgbClr val="00A89D"/>
                </a:solidFill>
              </a:rPr>
              <a:t> mikroklimatu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2060848"/>
            <a:ext cx="7772400" cy="4864100"/>
          </a:xfrm>
        </p:spPr>
        <p:txBody>
          <a:bodyPr/>
          <a:lstStyle/>
          <a:p>
            <a:r>
              <a:rPr lang="cs-CZ" altLang="cs-CZ" sz="2800" b="1" dirty="0">
                <a:solidFill>
                  <a:srgbClr val="00A89D"/>
                </a:solidFill>
              </a:rPr>
              <a:t>Základní kritéria: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altLang="cs-CZ" sz="2800" dirty="0"/>
              <a:t>	a) koncentrace CO</a:t>
            </a:r>
            <a:r>
              <a:rPr lang="cs-CZ" altLang="cs-CZ" sz="2800" baseline="-25000" dirty="0"/>
              <a:t>2 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altLang="cs-CZ" sz="2800" baseline="-25000" dirty="0"/>
              <a:t>	</a:t>
            </a:r>
            <a:r>
              <a:rPr lang="cs-CZ" altLang="cs-CZ" sz="2800" dirty="0"/>
              <a:t>b) koncentrace TVOC  (komplex těkavých organických látek, bez formaldehydu) v interiéru</a:t>
            </a:r>
          </a:p>
          <a:p>
            <a:r>
              <a:rPr lang="cs-CZ" altLang="cs-CZ" sz="2800" b="1" dirty="0">
                <a:solidFill>
                  <a:srgbClr val="00A89D"/>
                </a:solidFill>
              </a:rPr>
              <a:t>Další kritéria: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altLang="cs-CZ" sz="2800" dirty="0"/>
              <a:t>	množství venkovního vzduchu na jednu osobu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altLang="cs-CZ" sz="2800" dirty="0"/>
              <a:t>	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-1476672" y="692696"/>
            <a:ext cx="7772400" cy="1143000"/>
          </a:xfrm>
        </p:spPr>
        <p:txBody>
          <a:bodyPr/>
          <a:lstStyle/>
          <a:p>
            <a:pPr algn="ctr"/>
            <a:r>
              <a:rPr lang="cs-CZ" altLang="cs-CZ" sz="3600" b="1" dirty="0">
                <a:solidFill>
                  <a:srgbClr val="00A89D"/>
                </a:solidFill>
              </a:rPr>
              <a:t>Oxid uhličitý CO</a:t>
            </a:r>
            <a:r>
              <a:rPr lang="cs-CZ" altLang="cs-CZ" sz="3600" b="1" baseline="-25000" dirty="0">
                <a:solidFill>
                  <a:srgbClr val="00A89D"/>
                </a:solidFill>
              </a:rPr>
              <a:t>2</a:t>
            </a:r>
            <a:endParaRPr lang="cs-CZ" altLang="cs-CZ" sz="3600" b="1" dirty="0">
              <a:solidFill>
                <a:srgbClr val="00A89D"/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1916832"/>
            <a:ext cx="7772400" cy="5545137"/>
          </a:xfrm>
        </p:spPr>
        <p:txBody>
          <a:bodyPr/>
          <a:lstStyle/>
          <a:p>
            <a:r>
              <a:rPr lang="cs-CZ" altLang="cs-CZ" sz="2400" dirty="0"/>
              <a:t>Nejdůležitější biologicky aktivní látka, jejíž produkce je přímo úměrná tělesné aktivitě</a:t>
            </a:r>
          </a:p>
          <a:p>
            <a:r>
              <a:rPr lang="cs-CZ" altLang="cs-CZ" sz="2400" dirty="0"/>
              <a:t>Kriteriální a exaktně měřitelná - </a:t>
            </a:r>
            <a:r>
              <a:rPr lang="cs-CZ" altLang="cs-CZ" sz="2400" dirty="0">
                <a:solidFill>
                  <a:srgbClr val="00A89D"/>
                </a:solidFill>
              </a:rPr>
              <a:t>hodnota </a:t>
            </a:r>
            <a:r>
              <a:rPr lang="cs-CZ" altLang="cs-CZ" sz="2400" b="1" dirty="0">
                <a:solidFill>
                  <a:srgbClr val="00A89D"/>
                </a:solidFill>
              </a:rPr>
              <a:t>0,10 % CO</a:t>
            </a:r>
            <a:r>
              <a:rPr lang="cs-CZ" altLang="cs-CZ" sz="2400" b="1" baseline="-25000" dirty="0">
                <a:solidFill>
                  <a:srgbClr val="00A89D"/>
                </a:solidFill>
              </a:rPr>
              <a:t>2</a:t>
            </a:r>
            <a:r>
              <a:rPr lang="cs-CZ" altLang="cs-CZ" sz="2400" dirty="0">
                <a:solidFill>
                  <a:srgbClr val="00A89D"/>
                </a:solidFill>
              </a:rPr>
              <a:t> </a:t>
            </a:r>
            <a:r>
              <a:rPr lang="cs-CZ" altLang="cs-CZ" sz="2400" dirty="0"/>
              <a:t>= 1000 </a:t>
            </a:r>
            <a:r>
              <a:rPr lang="cs-CZ" altLang="cs-CZ" sz="2400" dirty="0" err="1"/>
              <a:t>ppm</a:t>
            </a:r>
            <a:r>
              <a:rPr lang="cs-CZ" altLang="cs-CZ" sz="2400" dirty="0"/>
              <a:t> (1800mg/m</a:t>
            </a:r>
            <a:r>
              <a:rPr lang="cs-CZ" altLang="cs-CZ" sz="2400" baseline="30000" dirty="0"/>
              <a:t>3</a:t>
            </a:r>
            <a:r>
              <a:rPr lang="cs-CZ" altLang="cs-CZ" sz="2400" dirty="0"/>
              <a:t>) - </a:t>
            </a:r>
            <a:r>
              <a:rPr lang="cs-CZ" altLang="cs-CZ" sz="2400" b="1" dirty="0" err="1">
                <a:solidFill>
                  <a:srgbClr val="00A89D"/>
                </a:solidFill>
              </a:rPr>
              <a:t>Pettenkoferovo</a:t>
            </a:r>
            <a:r>
              <a:rPr lang="cs-CZ" altLang="cs-CZ" sz="2400" b="1" dirty="0">
                <a:solidFill>
                  <a:srgbClr val="00A89D"/>
                </a:solidFill>
              </a:rPr>
              <a:t> kritérium</a:t>
            </a:r>
            <a:r>
              <a:rPr lang="cs-CZ" altLang="cs-CZ" sz="2400" dirty="0">
                <a:solidFill>
                  <a:srgbClr val="00A89D"/>
                </a:solidFill>
              </a:rPr>
              <a:t> </a:t>
            </a:r>
            <a:r>
              <a:rPr lang="cs-CZ" altLang="cs-CZ" sz="2400" dirty="0"/>
              <a:t>a pro odstranění pocitu vydýchaného vzduchu z produkce tělesných odérů pak </a:t>
            </a:r>
            <a:r>
              <a:rPr lang="cs-CZ" altLang="cs-CZ" sz="2400" b="1" dirty="0">
                <a:solidFill>
                  <a:srgbClr val="00A89D"/>
                </a:solidFill>
              </a:rPr>
              <a:t>0,07 % CO</a:t>
            </a:r>
            <a:r>
              <a:rPr lang="cs-CZ" altLang="cs-CZ" sz="2400" b="1" baseline="-25000" dirty="0">
                <a:solidFill>
                  <a:srgbClr val="00A89D"/>
                </a:solidFill>
              </a:rPr>
              <a:t>2</a:t>
            </a:r>
            <a:endParaRPr lang="cs-CZ" altLang="cs-CZ" sz="2400" dirty="0"/>
          </a:p>
          <a:p>
            <a:endParaRPr lang="cs-CZ" altLang="cs-CZ" sz="2400" dirty="0"/>
          </a:p>
          <a:p>
            <a:pPr marL="0" indent="0">
              <a:buNone/>
            </a:pPr>
            <a:endParaRPr lang="cs-CZ" altLang="cs-CZ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188913"/>
            <a:ext cx="7772400" cy="1143000"/>
          </a:xfrm>
        </p:spPr>
        <p:txBody>
          <a:bodyPr/>
          <a:lstStyle/>
          <a:p>
            <a:pPr algn="ctr"/>
            <a:r>
              <a:rPr lang="cs-CZ" altLang="cs-CZ" sz="2000" b="1" dirty="0">
                <a:solidFill>
                  <a:srgbClr val="00A89D"/>
                </a:solidFill>
              </a:rPr>
              <a:t>Požadavky na větrání vnitřního prostředí budov v platných předpisech</a:t>
            </a:r>
          </a:p>
        </p:txBody>
      </p:sp>
      <p:graphicFrame>
        <p:nvGraphicFramePr>
          <p:cNvPr id="99408" name="Group 80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519344807"/>
              </p:ext>
            </p:extLst>
          </p:nvPr>
        </p:nvGraphicFramePr>
        <p:xfrm>
          <a:off x="611188" y="1341438"/>
          <a:ext cx="8229600" cy="5233988"/>
        </p:xfrm>
        <a:graphic>
          <a:graphicData uri="http://schemas.openxmlformats.org/drawingml/2006/table">
            <a:tbl>
              <a:tblPr/>
              <a:tblGrid>
                <a:gridCol w="2743200">
                  <a:extLst>
                    <a:ext uri="{9D8B030D-6E8A-4147-A177-3AD203B41FA5}">
                      <a16:colId xmlns:a16="http://schemas.microsoft.com/office/drawing/2014/main" val="4161065346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1593150166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1363884859"/>
                    </a:ext>
                  </a:extLst>
                </a:gridCol>
              </a:tblGrid>
              <a:tr h="558800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Typ prostředí </a:t>
                      </a:r>
                      <a:endParaRPr kumimoji="0" lang="cs-CZ" altLang="cs-CZ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Předpis </a:t>
                      </a:r>
                      <a:endParaRPr kumimoji="0" lang="cs-CZ" altLang="cs-CZ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Množství přiváděného vzduchu </a:t>
                      </a:r>
                      <a:endParaRPr kumimoji="0" lang="cs-CZ" altLang="cs-CZ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524606"/>
                  </a:ext>
                </a:extLst>
              </a:tr>
              <a:tr h="557213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Pracovní prostředí</a:t>
                      </a:r>
                      <a:endParaRPr kumimoji="0" lang="cs-CZ" altLang="cs-CZ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nařízení vlády č. 361/2007 Sb.</a:t>
                      </a:r>
                      <a:endParaRPr kumimoji="0" lang="cs-CZ" altLang="cs-CZ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50/70/90 m</a:t>
                      </a:r>
                      <a:r>
                        <a:rPr kumimoji="0" lang="cs-CZ" altLang="cs-CZ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kumimoji="0" lang="cs-CZ" altLang="cs-CZ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kumimoji="0" lang="cs-CZ" altLang="cs-CZ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-1</a:t>
                      </a:r>
                      <a:r>
                        <a:rPr kumimoji="0" lang="cs-CZ" altLang="cs-CZ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na zaměstnance</a:t>
                      </a:r>
                      <a:endParaRPr kumimoji="0" lang="cs-CZ" altLang="cs-CZ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8294992"/>
                  </a:ext>
                </a:extLst>
              </a:tr>
              <a:tr h="116998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Stravování</a:t>
                      </a:r>
                      <a:endParaRPr kumimoji="0" lang="cs-CZ" altLang="cs-CZ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vyhláška č. 137/2004 Sb. </a:t>
                      </a:r>
                      <a:br>
                        <a:rPr kumimoji="0" lang="cs-CZ" altLang="cs-CZ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endParaRPr kumimoji="0" lang="cs-CZ" altLang="cs-CZ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Se změnami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č. 602/2006 Sb. </a:t>
                      </a:r>
                      <a:endParaRPr kumimoji="0" lang="cs-CZ" altLang="cs-CZ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min 50/60/70/100/150 m</a:t>
                      </a:r>
                      <a:r>
                        <a:rPr kumimoji="0" lang="cs-CZ" altLang="cs-CZ" sz="14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kumimoji="0" lang="cs-CZ" altLang="cs-CZ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kumimoji="0" lang="cs-CZ" altLang="cs-CZ" sz="14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-1</a:t>
                      </a:r>
                      <a:r>
                        <a:rPr kumimoji="0" lang="cs-CZ" altLang="cs-CZ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na zaměstnance i konzumenta</a:t>
                      </a:r>
                      <a:br>
                        <a:rPr kumimoji="0" lang="cs-CZ" altLang="cs-CZ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br>
                        <a:rPr kumimoji="0" lang="cs-CZ" altLang="cs-CZ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r>
                        <a:rPr kumimoji="0" lang="cs-CZ" altLang="cs-CZ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ruší požadavky na větrání bez náhrady</a:t>
                      </a:r>
                      <a:endParaRPr kumimoji="0" lang="cs-CZ" altLang="cs-CZ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0997765"/>
                  </a:ext>
                </a:extLst>
              </a:tr>
              <a:tr h="35718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Školství</a:t>
                      </a:r>
                      <a:endParaRPr kumimoji="0" lang="cs-CZ" altLang="cs-CZ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vyhláška č. 410/2005 Sb. Změna 465/2016 Sb.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Arial" panose="020B0604020202020204" pitchFamily="34" charset="0"/>
                        </a:rPr>
                        <a:t>Učebny </a:t>
                      </a:r>
                      <a:r>
                        <a:rPr kumimoji="0" lang="cs-CZ" altLang="cs-CZ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 až 30 m</a:t>
                      </a:r>
                      <a:r>
                        <a:rPr kumimoji="0" lang="cs-CZ" altLang="cs-CZ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kumimoji="0" lang="cs-CZ" altLang="cs-CZ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kumimoji="0" lang="cs-CZ" altLang="cs-CZ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-1</a:t>
                      </a:r>
                      <a:r>
                        <a:rPr kumimoji="0" lang="cs-CZ" altLang="cs-CZ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na žáka </a:t>
                      </a:r>
                      <a:endParaRPr kumimoji="0" lang="cs-CZ" altLang="cs-CZ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9815089"/>
                  </a:ext>
                </a:extLst>
              </a:tr>
              <a:tr h="35718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400" b="0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Bazény, sauny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vyhláška č. 238/2011 Sb. Novela </a:t>
                      </a:r>
                      <a:r>
                        <a:rPr kumimoji="0" lang="cs-CZ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  <a:hlinkClick r:id="rId2"/>
                        </a:rPr>
                        <a:t>97/2014 Sb.</a:t>
                      </a:r>
                      <a:endParaRPr kumimoji="0" lang="cs-CZ" altLang="cs-CZ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hala bazénu nejméně 2x h</a:t>
                      </a:r>
                      <a:r>
                        <a:rPr kumimoji="0" lang="cs-CZ" altLang="cs-CZ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-1</a:t>
                      </a:r>
                      <a:r>
                        <a:rPr kumimoji="0" lang="cs-CZ" altLang="cs-CZ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endParaRPr kumimoji="0" lang="cs-CZ" altLang="cs-CZ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4333210"/>
                  </a:ext>
                </a:extLst>
              </a:tr>
              <a:tr h="760413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Pobytové prostory</a:t>
                      </a:r>
                      <a:endParaRPr kumimoji="0" lang="cs-CZ" altLang="cs-CZ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vyhláška č. 6/2003 Sb.</a:t>
                      </a:r>
                      <a:endParaRPr kumimoji="0" lang="cs-CZ" altLang="cs-CZ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požadavky nejsou</a:t>
                      </a:r>
                      <a:br>
                        <a:rPr kumimoji="0" lang="cs-CZ" altLang="cs-CZ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r>
                        <a:rPr kumimoji="0" lang="cs-CZ" altLang="cs-CZ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pouze pro hygienická zařízení u pobyt. místností (tab.7)</a:t>
                      </a:r>
                      <a:endParaRPr kumimoji="0" lang="cs-CZ" altLang="cs-CZ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8461833"/>
                  </a:ext>
                </a:extLst>
              </a:tr>
              <a:tr h="765175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Bytové stavby, byty</a:t>
                      </a:r>
                      <a:endParaRPr kumimoji="0" lang="cs-CZ" altLang="cs-CZ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není předpis</a:t>
                      </a:r>
                      <a:br>
                        <a:rPr kumimoji="0" lang="cs-CZ" altLang="cs-CZ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r>
                        <a:rPr kumimoji="0" lang="cs-CZ" altLang="cs-CZ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ČSN 73 0540</a:t>
                      </a:r>
                      <a:br>
                        <a:rPr kumimoji="0" lang="cs-CZ" altLang="cs-CZ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r>
                        <a:rPr kumimoji="0" lang="cs-CZ" altLang="cs-CZ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ČSN 73 4301</a:t>
                      </a:r>
                      <a:endParaRPr kumimoji="0" lang="cs-CZ" altLang="cs-CZ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požadavky nejsou</a:t>
                      </a:r>
                      <a:br>
                        <a:rPr kumimoji="0" lang="cs-CZ" altLang="cs-CZ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br>
                        <a:rPr kumimoji="0" lang="cs-CZ" altLang="cs-CZ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r>
                        <a:rPr kumimoji="0" lang="cs-CZ" altLang="cs-CZ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0,3 až 0,6 h</a:t>
                      </a:r>
                      <a:r>
                        <a:rPr kumimoji="0" lang="cs-CZ" altLang="cs-CZ" sz="14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-1</a:t>
                      </a:r>
                      <a:endParaRPr kumimoji="0" lang="cs-CZ" altLang="cs-CZ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472436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extLst>
              <a:ext uri="{FF2B5EF4-FFF2-40B4-BE49-F238E27FC236}">
                <a16:creationId xmlns:a16="http://schemas.microsoft.com/office/drawing/2014/main" id="{D2F83044-5F56-30C0-12E0-A101F49222A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116013" y="1916113"/>
            <a:ext cx="7772400" cy="1920875"/>
          </a:xfrm>
        </p:spPr>
        <p:txBody>
          <a:bodyPr/>
          <a:lstStyle/>
          <a:p>
            <a:pPr algn="r"/>
            <a:r>
              <a:rPr lang="cs-CZ" altLang="cs-CZ" sz="4200" dirty="0">
                <a:solidFill>
                  <a:schemeClr val="bg1"/>
                </a:solidFill>
              </a:rPr>
              <a:t>Teorie vnitřního prostředí budov</a:t>
            </a:r>
            <a:br>
              <a:rPr lang="cs-CZ" altLang="cs-CZ" sz="4200" dirty="0">
                <a:solidFill>
                  <a:schemeClr val="bg1"/>
                </a:solidFill>
              </a:rPr>
            </a:br>
            <a:r>
              <a:rPr lang="cs-CZ" altLang="cs-CZ" sz="2800" dirty="0">
                <a:solidFill>
                  <a:schemeClr val="bg1"/>
                </a:solidFill>
              </a:rPr>
              <a:t>Přednáška 1_2</a:t>
            </a:r>
          </a:p>
        </p:txBody>
      </p:sp>
      <p:pic>
        <p:nvPicPr>
          <p:cNvPr id="35844" name="Obrázek 1">
            <a:extLst>
              <a:ext uri="{FF2B5EF4-FFF2-40B4-BE49-F238E27FC236}">
                <a16:creationId xmlns:a16="http://schemas.microsoft.com/office/drawing/2014/main" id="{DDD26718-C435-D430-7C48-9ABC5AF3DA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225" y="5143500"/>
            <a:ext cx="8358188" cy="153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Nadpis 1">
            <a:extLst>
              <a:ext uri="{FF2B5EF4-FFF2-40B4-BE49-F238E27FC236}">
                <a16:creationId xmlns:a16="http://schemas.microsoft.com/office/drawing/2014/main" id="{FF7D6814-F77F-CDA9-2CD2-89D92125D9D7}"/>
              </a:ext>
            </a:extLst>
          </p:cNvPr>
          <p:cNvSpPr txBox="1">
            <a:spLocks/>
          </p:cNvSpPr>
          <p:nvPr/>
        </p:nvSpPr>
        <p:spPr>
          <a:xfrm>
            <a:off x="144463" y="1670050"/>
            <a:ext cx="8855075" cy="2054225"/>
          </a:xfrm>
          <a:prstGeom prst="rect">
            <a:avLst/>
          </a:prstGeom>
        </p:spPr>
        <p:txBody>
          <a:bodyPr anchor="b"/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50" b="1" i="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>
              <a:defRPr/>
            </a:pPr>
            <a:endParaRPr lang="cs-CZ" sz="4800" dirty="0">
              <a:solidFill>
                <a:srgbClr val="00A4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cs-CZ" sz="4800" dirty="0">
              <a:solidFill>
                <a:srgbClr val="00A4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cs-CZ" sz="4800" dirty="0">
                <a:solidFill>
                  <a:srgbClr val="00A4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Teorie vnitřního prostředí staveb 6 </a:t>
            </a:r>
            <a:r>
              <a:rPr lang="cs-CZ" sz="4800" dirty="0" err="1">
                <a:solidFill>
                  <a:srgbClr val="00A4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Odérové</a:t>
            </a:r>
            <a:r>
              <a:rPr lang="cs-CZ" sz="4800" dirty="0">
                <a:solidFill>
                  <a:srgbClr val="00A4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altLang="cs-CZ" sz="4800" dirty="0">
                <a:solidFill>
                  <a:srgbClr val="00A4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mikroklima </a:t>
            </a:r>
            <a:endParaRPr lang="cs-CZ" sz="4800" dirty="0">
              <a:solidFill>
                <a:srgbClr val="00A4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Group 18">
            <a:extLst>
              <a:ext uri="{FF2B5EF4-FFF2-40B4-BE49-F238E27FC236}">
                <a16:creationId xmlns:a16="http://schemas.microsoft.com/office/drawing/2014/main" id="{9F2045F2-79BD-91BE-EF49-1EDA6D72F7F3}"/>
              </a:ext>
            </a:extLst>
          </p:cNvPr>
          <p:cNvGrpSpPr>
            <a:grpSpLocks/>
          </p:cNvGrpSpPr>
          <p:nvPr/>
        </p:nvGrpSpPr>
        <p:grpSpPr bwMode="auto">
          <a:xfrm>
            <a:off x="4908489" y="4616046"/>
            <a:ext cx="648569" cy="234354"/>
            <a:chOff x="0" y="0"/>
            <a:chExt cx="1556425" cy="731982"/>
          </a:xfrm>
        </p:grpSpPr>
        <p:pic>
          <p:nvPicPr>
            <p:cNvPr id="6" name="Picture 6">
              <a:extLst>
                <a:ext uri="{FF2B5EF4-FFF2-40B4-BE49-F238E27FC236}">
                  <a16:creationId xmlns:a16="http://schemas.microsoft.com/office/drawing/2014/main" id="{C7284008-D4AA-ACC0-5701-D498B88E06A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11200" cy="711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14">
              <a:hlinkClick r:id="rId4"/>
              <a:extLst>
                <a:ext uri="{FF2B5EF4-FFF2-40B4-BE49-F238E27FC236}">
                  <a16:creationId xmlns:a16="http://schemas.microsoft.com/office/drawing/2014/main" id="{6D30C554-0306-0CD1-2C28-ED5538251D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5225" y="20782"/>
              <a:ext cx="711200" cy="711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Rectangle 16">
            <a:extLst>
              <a:ext uri="{FF2B5EF4-FFF2-40B4-BE49-F238E27FC236}">
                <a16:creationId xmlns:a16="http://schemas.microsoft.com/office/drawing/2014/main" id="{37664319-808E-4455-8CF9-72B863FCF3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60" y="4797152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cs-CZ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2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Source Sans Pro" panose="020B0503030403020204" pitchFamily="34" charset="0"/>
              </a:rPr>
              <a:t>Toto d</a:t>
            </a:r>
            <a:r>
              <a:rPr kumimoji="0" lang="cs-CZ" altLang="cs-CZ" sz="12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í</a:t>
            </a:r>
            <a:r>
              <a:rPr kumimoji="0" lang="cs-CZ" altLang="cs-CZ" sz="12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Source Sans Pro" panose="020B0503030403020204" pitchFamily="34" charset="0"/>
              </a:rPr>
              <a:t>lo</a:t>
            </a:r>
            <a:r>
              <a:rPr kumimoji="0" lang="cs-CZ" altLang="cs-CZ" sz="12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kumimoji="0" lang="cs-CZ" altLang="cs-CZ" sz="12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Source Sans Pro" panose="020B0503030403020204" pitchFamily="34" charset="0"/>
              </a:rPr>
              <a:t>je licencov</a:t>
            </a:r>
            <a:r>
              <a:rPr kumimoji="0" lang="cs-CZ" altLang="cs-CZ" sz="12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á</a:t>
            </a:r>
            <a:r>
              <a:rPr kumimoji="0" lang="cs-CZ" altLang="cs-CZ" sz="12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Source Sans Pro" panose="020B0503030403020204" pitchFamily="34" charset="0"/>
              </a:rPr>
              <a:t>no pod</a:t>
            </a:r>
            <a:r>
              <a:rPr kumimoji="0" lang="cs-CZ" altLang="cs-CZ" sz="12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kumimoji="0" lang="cs-CZ" altLang="cs-CZ" sz="1200" b="0" i="0" u="none" strike="noStrike" cap="none" normalizeH="0" baseline="0" dirty="0">
                <a:ln>
                  <a:noFill/>
                </a:ln>
                <a:solidFill>
                  <a:srgbClr val="D14500"/>
                </a:solidFill>
                <a:effectLst/>
                <a:latin typeface="Source Sans Pro" panose="020B0503030403020204" pitchFamily="34" charset="0"/>
                <a:hlinkClick r:id="rId6"/>
              </a:rPr>
              <a:t>CC BY 4.0</a:t>
            </a:r>
            <a:r>
              <a:rPr kumimoji="0" lang="cs-CZ" altLang="cs-CZ" sz="12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©</a:t>
            </a:r>
            <a:r>
              <a:rPr kumimoji="0" lang="cs-CZ" altLang="cs-CZ" sz="12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Source Sans Pro" panose="020B0503030403020204" pitchFamily="34" charset="0"/>
              </a:rPr>
              <a:t> 2</a:t>
            </a:r>
            <a:r>
              <a:rPr kumimoji="0" lang="cs-CZ" altLang="cs-CZ" sz="12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kumimoji="0" lang="cs-CZ" altLang="cs-CZ" sz="12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Source Sans Pro" panose="020B0503030403020204" pitchFamily="34" charset="0"/>
              </a:rPr>
              <a:t>od</a:t>
            </a:r>
            <a:r>
              <a:rPr kumimoji="0" lang="cs-CZ" altLang="cs-CZ" sz="12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kumimoji="0" lang="cs-CZ" altLang="cs-CZ" sz="1200" b="0" i="0" u="none" strike="noStrike" cap="none" normalizeH="0" baseline="0" dirty="0">
                <a:ln>
                  <a:noFill/>
                </a:ln>
                <a:solidFill>
                  <a:srgbClr val="D14500"/>
                </a:solidFill>
                <a:effectLst/>
                <a:latin typeface="Source Sans Pro" panose="020B0503030403020204" pitchFamily="34" charset="0"/>
              </a:rPr>
              <a:t>Michaela Čern</a:t>
            </a:r>
            <a:r>
              <a:rPr kumimoji="0" lang="cs-CZ" altLang="cs-CZ" sz="1200" b="0" i="0" u="none" strike="noStrike" cap="none" normalizeH="0" baseline="0" dirty="0">
                <a:ln>
                  <a:noFill/>
                </a:ln>
                <a:solidFill>
                  <a:srgbClr val="D14500"/>
                </a:solidFill>
                <a:effectLst/>
                <a:latin typeface="Calibri" panose="020F0502020204030204" pitchFamily="34" charset="0"/>
              </a:rPr>
              <a:t>í</a:t>
            </a:r>
            <a:r>
              <a:rPr kumimoji="0" lang="cs-CZ" altLang="cs-CZ" sz="1200" b="0" i="0" u="none" strike="noStrike" cap="none" normalizeH="0" baseline="0" dirty="0">
                <a:ln>
                  <a:noFill/>
                </a:ln>
                <a:solidFill>
                  <a:srgbClr val="D14500"/>
                </a:solidFill>
                <a:effectLst/>
                <a:latin typeface="Source Sans Pro" panose="020B0503030403020204" pitchFamily="34" charset="0"/>
              </a:rPr>
              <a:t>nov</a:t>
            </a:r>
            <a:r>
              <a:rPr kumimoji="0" lang="cs-CZ" altLang="cs-CZ" sz="1200" b="0" i="0" u="none" strike="noStrike" cap="none" normalizeH="0" baseline="0" dirty="0">
                <a:ln>
                  <a:noFill/>
                </a:ln>
                <a:solidFill>
                  <a:srgbClr val="D14500"/>
                </a:solidFill>
                <a:effectLst/>
                <a:latin typeface="Calibri" panose="020F0502020204030204" pitchFamily="34" charset="0"/>
              </a:rPr>
              <a:t>á </a:t>
            </a:r>
            <a:r>
              <a:rPr kumimoji="0" lang="cs-CZ" altLang="cs-CZ" sz="1200" b="0" i="0" u="none" strike="noStrike" cap="none" normalizeH="0" baseline="0" dirty="0">
                <a:ln>
                  <a:noFill/>
                </a:ln>
                <a:solidFill>
                  <a:srgbClr val="D14500"/>
                </a:solidFill>
                <a:effectLst/>
                <a:latin typeface="Source Sans Pro" panose="020B0503030403020204" pitchFamily="34" charset="0"/>
              </a:rPr>
              <a:t>  </a:t>
            </a:r>
            <a:r>
              <a:rPr kumimoji="0" lang="cs-CZ" altLang="cs-CZ" sz="1200" b="0" i="0" u="none" strike="noStrike" cap="none" normalizeH="0" baseline="0" dirty="0">
                <a:ln>
                  <a:noFill/>
                </a:ln>
                <a:solidFill>
                  <a:srgbClr val="D14500"/>
                </a:solidFill>
                <a:effectLst/>
                <a:latin typeface="Calibri" panose="020F0502020204030204" pitchFamily="34" charset="0"/>
                <a:hlinkClick r:id="rId6"/>
              </a:rPr>
              <a:t>      </a:t>
            </a:r>
            <a:r>
              <a:rPr kumimoji="0" lang="cs-CZ" altLang="cs-CZ" sz="1200" b="0" i="0" u="none" strike="noStrike" cap="none" normalizeH="0" baseline="0" dirty="0">
                <a:ln>
                  <a:noFill/>
                </a:ln>
                <a:solidFill>
                  <a:srgbClr val="D14500"/>
                </a:solidFill>
                <a:effectLst/>
                <a:latin typeface="Source Sans Pro" panose="020B0503030403020204" pitchFamily="34" charset="0"/>
                <a:hlinkClick r:id="rId6"/>
              </a:rPr>
              <a:t>  </a:t>
            </a:r>
            <a:r>
              <a:rPr kumimoji="0" lang="cs-CZ" altLang="cs-CZ" sz="1200" b="0" i="0" u="none" strike="noStrike" cap="none" normalizeH="0" baseline="0" dirty="0">
                <a:ln>
                  <a:noFill/>
                </a:ln>
                <a:solidFill>
                  <a:srgbClr val="D14500"/>
                </a:solidFill>
                <a:effectLst/>
                <a:latin typeface="Calibri" panose="020F0502020204030204" pitchFamily="34" charset="0"/>
                <a:hlinkClick r:id="rId6"/>
              </a:rPr>
              <a:t> </a:t>
            </a:r>
            <a:r>
              <a:rPr kumimoji="0" lang="cs-CZ" altLang="cs-CZ" sz="1200" b="0" i="0" u="none" strike="noStrike" cap="none" normalizeH="0" baseline="0" dirty="0">
                <a:ln>
                  <a:noFill/>
                </a:ln>
                <a:solidFill>
                  <a:srgbClr val="D14500"/>
                </a:solidFill>
                <a:effectLst/>
                <a:latin typeface="Calibri" panose="020F0502020204030204" pitchFamily="34" charset="0"/>
              </a:rPr>
              <a:t>     </a:t>
            </a:r>
            <a:r>
              <a:rPr kumimoji="0" lang="cs-CZ" altLang="cs-CZ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8" name="Rectangle 4"/>
          <p:cNvSpPr>
            <a:spLocks noGrp="1" noChangeArrowheads="1"/>
          </p:cNvSpPr>
          <p:nvPr>
            <p:ph type="title"/>
          </p:nvPr>
        </p:nvSpPr>
        <p:spPr>
          <a:xfrm>
            <a:off x="467544" y="1124744"/>
            <a:ext cx="7772400" cy="1143000"/>
          </a:xfrm>
        </p:spPr>
        <p:txBody>
          <a:bodyPr/>
          <a:lstStyle/>
          <a:p>
            <a:pPr algn="ctr"/>
            <a:r>
              <a:rPr lang="cs-CZ" altLang="cs-CZ" sz="2400" b="1" dirty="0">
                <a:solidFill>
                  <a:srgbClr val="00A89D"/>
                </a:solidFill>
              </a:rPr>
              <a:t>Minimální množství venkovního vzduchu přiváděného na pracoviště (dle </a:t>
            </a:r>
            <a:r>
              <a:rPr lang="cs-CZ" altLang="cs-CZ" sz="2400" b="1" dirty="0" err="1">
                <a:solidFill>
                  <a:srgbClr val="00A89D"/>
                </a:solidFill>
              </a:rPr>
              <a:t>Nař.vlády</a:t>
            </a:r>
            <a:r>
              <a:rPr lang="cs-CZ" altLang="cs-CZ" sz="2400" b="1" dirty="0">
                <a:solidFill>
                  <a:srgbClr val="00A89D"/>
                </a:solidFill>
              </a:rPr>
              <a:t> č. 361/2007 Sb. Podmínky ochrany zdraví při práci)</a:t>
            </a:r>
            <a:br>
              <a:rPr lang="cs-CZ" altLang="cs-CZ" sz="2400" b="1" dirty="0"/>
            </a:br>
            <a:endParaRPr lang="cs-CZ" altLang="cs-CZ" sz="2400" b="1" dirty="0"/>
          </a:p>
        </p:txBody>
      </p:sp>
      <p:sp>
        <p:nvSpPr>
          <p:cNvPr id="88069" name="Rectangle 5"/>
          <p:cNvSpPr>
            <a:spLocks noGrp="1" noChangeArrowheads="1"/>
          </p:cNvSpPr>
          <p:nvPr>
            <p:ph idx="1"/>
          </p:nvPr>
        </p:nvSpPr>
        <p:spPr>
          <a:xfrm>
            <a:off x="1169988" y="1946275"/>
            <a:ext cx="7772400" cy="40750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cs-CZ" altLang="cs-CZ" sz="2800" dirty="0"/>
              <a:t>50 m</a:t>
            </a:r>
            <a:r>
              <a:rPr lang="cs-CZ" altLang="cs-CZ" sz="2800" baseline="30000" dirty="0"/>
              <a:t>3</a:t>
            </a:r>
            <a:r>
              <a:rPr lang="cs-CZ" altLang="cs-CZ" sz="2800" dirty="0"/>
              <a:t>/hod na zaměstnance pro práci (třída I, </a:t>
            </a:r>
            <a:r>
              <a:rPr lang="cs-CZ" altLang="cs-CZ" sz="2800" dirty="0" err="1"/>
              <a:t>IIa</a:t>
            </a:r>
            <a:r>
              <a:rPr lang="cs-CZ" altLang="cs-CZ" sz="2800" dirty="0"/>
              <a:t>)</a:t>
            </a:r>
          </a:p>
          <a:p>
            <a:pPr>
              <a:lnSpc>
                <a:spcPct val="90000"/>
              </a:lnSpc>
            </a:pPr>
            <a:r>
              <a:rPr lang="cs-CZ" altLang="cs-CZ" sz="2800" dirty="0"/>
              <a:t>70 m</a:t>
            </a:r>
            <a:r>
              <a:rPr lang="cs-CZ" altLang="cs-CZ" sz="2800" baseline="30000" dirty="0"/>
              <a:t>3</a:t>
            </a:r>
            <a:r>
              <a:rPr lang="cs-CZ" altLang="cs-CZ" sz="2800" dirty="0"/>
              <a:t>/hod práci (třída </a:t>
            </a:r>
            <a:r>
              <a:rPr lang="cs-CZ" altLang="cs-CZ" sz="2800" dirty="0" err="1"/>
              <a:t>IIb</a:t>
            </a:r>
            <a:r>
              <a:rPr lang="cs-CZ" altLang="cs-CZ" sz="2800" dirty="0"/>
              <a:t>, </a:t>
            </a:r>
            <a:r>
              <a:rPr lang="cs-CZ" altLang="cs-CZ" sz="2800" dirty="0" err="1"/>
              <a:t>IIIa</a:t>
            </a:r>
            <a:r>
              <a:rPr lang="cs-CZ" altLang="cs-CZ" sz="2800" dirty="0"/>
              <a:t>, </a:t>
            </a:r>
            <a:r>
              <a:rPr lang="cs-CZ" altLang="cs-CZ" sz="2800" dirty="0" err="1"/>
              <a:t>IIIb</a:t>
            </a:r>
            <a:r>
              <a:rPr lang="cs-CZ" altLang="cs-CZ" sz="2800" dirty="0"/>
              <a:t>)</a:t>
            </a:r>
          </a:p>
          <a:p>
            <a:pPr>
              <a:lnSpc>
                <a:spcPct val="90000"/>
              </a:lnSpc>
            </a:pPr>
            <a:r>
              <a:rPr lang="cs-CZ" altLang="cs-CZ" sz="2800" dirty="0"/>
              <a:t>90 m</a:t>
            </a:r>
            <a:r>
              <a:rPr lang="cs-CZ" altLang="cs-CZ" sz="2800" baseline="30000" dirty="0"/>
              <a:t>3</a:t>
            </a:r>
            <a:r>
              <a:rPr lang="cs-CZ" altLang="cs-CZ" sz="2800" dirty="0"/>
              <a:t>/hod práci (třída IV a, </a:t>
            </a:r>
            <a:r>
              <a:rPr lang="cs-CZ" altLang="cs-CZ" sz="2800" dirty="0" err="1"/>
              <a:t>IVb</a:t>
            </a:r>
            <a:r>
              <a:rPr lang="cs-CZ" altLang="cs-CZ" sz="2800" dirty="0"/>
              <a:t>, V)</a:t>
            </a:r>
          </a:p>
          <a:p>
            <a:pPr>
              <a:lnSpc>
                <a:spcPct val="90000"/>
              </a:lnSpc>
            </a:pPr>
            <a:r>
              <a:rPr lang="cs-CZ" altLang="cs-CZ" sz="2400" dirty="0"/>
              <a:t>V místnosti, kde je povoleno kouření, se zvyšuje množství přiváděného vzduchu o 10 m</a:t>
            </a:r>
            <a:r>
              <a:rPr lang="cs-CZ" altLang="cs-CZ" sz="2400" baseline="30000" dirty="0"/>
              <a:t>3</a:t>
            </a:r>
            <a:r>
              <a:rPr lang="cs-CZ" altLang="cs-CZ" sz="2400" dirty="0"/>
              <a:t>/h podle počtu přítomných osob. Celkové množství přiváděného venkovního vzduchu se určuje podle nejvyššího počtu osob současně užívajících větraný prostor. </a:t>
            </a:r>
          </a:p>
          <a:p>
            <a:pPr>
              <a:lnSpc>
                <a:spcPct val="90000"/>
              </a:lnSpc>
            </a:pPr>
            <a:r>
              <a:rPr lang="cs-CZ" sz="1800" b="0" i="0" dirty="0">
                <a:effectLst/>
                <a:latin typeface="Slabo 27px"/>
              </a:rPr>
              <a:t>Zákon č. 65/2017 Sb. </a:t>
            </a:r>
            <a:r>
              <a:rPr lang="cs-CZ" sz="1800" b="0" i="1" dirty="0">
                <a:effectLst/>
                <a:latin typeface="Arial" panose="020B0604020202020204" pitchFamily="34" charset="0"/>
              </a:rPr>
              <a:t>Zákon o ochraně zdraví před škodlivými účinky návykových látek</a:t>
            </a:r>
            <a:endParaRPr lang="cs-CZ" sz="1800" b="0" i="0" dirty="0">
              <a:effectLst/>
              <a:latin typeface="Slabo 27px"/>
            </a:endParaRPr>
          </a:p>
          <a:p>
            <a:pPr lvl="1">
              <a:lnSpc>
                <a:spcPct val="90000"/>
              </a:lnSpc>
            </a:pPr>
            <a:r>
              <a:rPr lang="cs-CZ" sz="1800" b="1" i="0" dirty="0">
                <a:solidFill>
                  <a:srgbClr val="00A89D"/>
                </a:solidFill>
                <a:effectLst/>
                <a:latin typeface="Arial" panose="020B0604020202020204" pitchFamily="34" charset="0"/>
              </a:rPr>
              <a:t>Zákaz kouření mj.  </a:t>
            </a:r>
            <a:r>
              <a:rPr lang="cs-CZ" sz="1100" b="1" i="0" dirty="0">
                <a:solidFill>
                  <a:srgbClr val="00A89D"/>
                </a:solidFill>
                <a:effectLst/>
                <a:latin typeface="Arial" panose="020B0604020202020204" pitchFamily="34" charset="0"/>
              </a:rPr>
              <a:t>§ 8 </a:t>
            </a:r>
          </a:p>
          <a:p>
            <a:pPr lvl="1">
              <a:lnSpc>
                <a:spcPct val="90000"/>
              </a:lnSpc>
            </a:pPr>
            <a:r>
              <a:rPr lang="cs-CZ" sz="1400" b="1" i="0" dirty="0">
                <a:effectLst/>
                <a:latin typeface="Arial" panose="020B0604020202020204" pitchFamily="34" charset="0"/>
              </a:rPr>
              <a:t>e)</a:t>
            </a:r>
            <a:r>
              <a:rPr lang="cs-CZ" sz="1400" b="0" i="0" dirty="0">
                <a:effectLst/>
                <a:latin typeface="Arial" panose="020B0604020202020204" pitchFamily="34" charset="0"/>
              </a:rPr>
              <a:t> ve zdravotnickém zařízení</a:t>
            </a:r>
            <a:r>
              <a:rPr lang="cs-CZ" sz="1800" b="0" i="0" dirty="0">
                <a:effectLst/>
                <a:latin typeface="Arial" panose="020B0604020202020204" pitchFamily="34" charset="0"/>
              </a:rPr>
              <a:t>, </a:t>
            </a:r>
            <a:r>
              <a:rPr lang="cs-CZ" sz="1400" b="1" i="0" dirty="0">
                <a:effectLst/>
                <a:latin typeface="Arial" panose="020B0604020202020204" pitchFamily="34" charset="0"/>
              </a:rPr>
              <a:t>f)</a:t>
            </a:r>
            <a:r>
              <a:rPr lang="cs-CZ" sz="1400" b="0" i="0" dirty="0">
                <a:effectLst/>
                <a:latin typeface="Arial" panose="020B0604020202020204" pitchFamily="34" charset="0"/>
              </a:rPr>
              <a:t> ve škole a školském zařízení, </a:t>
            </a:r>
            <a:r>
              <a:rPr lang="cs-CZ" sz="1400" b="1" i="0" dirty="0">
                <a:effectLst/>
                <a:latin typeface="Arial" panose="020B0604020202020204" pitchFamily="34" charset="0"/>
              </a:rPr>
              <a:t>i)</a:t>
            </a:r>
            <a:r>
              <a:rPr lang="cs-CZ" sz="1400" b="0" i="0" dirty="0">
                <a:effectLst/>
                <a:latin typeface="Arial" panose="020B0604020202020204" pitchFamily="34" charset="0"/>
              </a:rPr>
              <a:t> ve vnitřním prostoru všech typů sportovišť, </a:t>
            </a:r>
            <a:r>
              <a:rPr lang="cs-CZ" sz="1400" b="1" i="0" dirty="0">
                <a:effectLst/>
                <a:latin typeface="Arial" panose="020B0604020202020204" pitchFamily="34" charset="0"/>
              </a:rPr>
              <a:t>j)</a:t>
            </a:r>
            <a:r>
              <a:rPr lang="cs-CZ" sz="1400" b="0" i="0" dirty="0">
                <a:effectLst/>
                <a:latin typeface="Arial" panose="020B0604020202020204" pitchFamily="34" charset="0"/>
              </a:rPr>
              <a:t> ve vnitřním zábavním prostoru, </a:t>
            </a:r>
            <a:r>
              <a:rPr lang="cs-CZ" sz="1400" b="1" i="0" dirty="0">
                <a:effectLst/>
                <a:latin typeface="Arial" panose="020B0604020202020204" pitchFamily="34" charset="0"/>
              </a:rPr>
              <a:t>k)</a:t>
            </a:r>
            <a:r>
              <a:rPr lang="cs-CZ" sz="1400" b="0" i="0" dirty="0">
                <a:effectLst/>
                <a:latin typeface="Arial" panose="020B0604020202020204" pitchFamily="34" charset="0"/>
              </a:rPr>
              <a:t> ve vnitřním prostoru provozovny stravovacích služeb</a:t>
            </a:r>
            <a:endParaRPr lang="cs-CZ" sz="1800" b="1" dirty="0">
              <a:effectLst/>
              <a:latin typeface="Arial" panose="020B0604020202020204" pitchFamily="34" charset="0"/>
            </a:endParaRPr>
          </a:p>
          <a:p>
            <a:pPr lvl="1">
              <a:lnSpc>
                <a:spcPct val="90000"/>
              </a:lnSpc>
            </a:pPr>
            <a:endParaRPr lang="cs-CZ" sz="1800" b="1" i="0" dirty="0">
              <a:solidFill>
                <a:srgbClr val="08A8F8"/>
              </a:solidFill>
              <a:effectLst/>
              <a:latin typeface="Arial" panose="020B0604020202020204" pitchFamily="34" charset="0"/>
            </a:endParaRPr>
          </a:p>
          <a:p>
            <a:pPr lvl="1">
              <a:lnSpc>
                <a:spcPct val="90000"/>
              </a:lnSpc>
            </a:pPr>
            <a:endParaRPr lang="cs-CZ" altLang="cs-CZ" sz="24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-324544" y="908720"/>
            <a:ext cx="7772400" cy="1143000"/>
          </a:xfrm>
        </p:spPr>
        <p:txBody>
          <a:bodyPr/>
          <a:lstStyle/>
          <a:p>
            <a:pPr algn="ctr"/>
            <a:r>
              <a:rPr lang="cs-CZ" altLang="cs-CZ" dirty="0">
                <a:solidFill>
                  <a:srgbClr val="00A89D"/>
                </a:solidFill>
                <a:cs typeface="Times New Roman" panose="02020603050405020304" pitchFamily="18" charset="0"/>
              </a:rPr>
              <a:t>  </a:t>
            </a:r>
            <a:r>
              <a:rPr lang="cs-CZ" altLang="cs-CZ" sz="3200" b="1" dirty="0">
                <a:solidFill>
                  <a:srgbClr val="00A89D"/>
                </a:solidFill>
                <a:cs typeface="Times New Roman" panose="02020603050405020304" pitchFamily="18" charset="0"/>
              </a:rPr>
              <a:t>Optimalizace </a:t>
            </a:r>
            <a:r>
              <a:rPr lang="cs-CZ" altLang="cs-CZ" sz="3200" b="1" dirty="0" err="1">
                <a:solidFill>
                  <a:srgbClr val="00A89D"/>
                </a:solidFill>
                <a:cs typeface="Times New Roman" panose="02020603050405020304" pitchFamily="18" charset="0"/>
              </a:rPr>
              <a:t>odérového</a:t>
            </a:r>
            <a:r>
              <a:rPr lang="cs-CZ" altLang="cs-CZ" sz="3200" b="1" dirty="0">
                <a:solidFill>
                  <a:srgbClr val="00A89D"/>
                </a:solidFill>
                <a:cs typeface="Times New Roman" panose="02020603050405020304" pitchFamily="18" charset="0"/>
              </a:rPr>
              <a:t> mikroklimatu</a:t>
            </a:r>
            <a:r>
              <a:rPr lang="cs-CZ" altLang="cs-CZ" dirty="0">
                <a:solidFill>
                  <a:srgbClr val="00A89D"/>
                </a:solidFill>
              </a:rPr>
              <a:t>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anose="05000000000000000000" pitchFamily="2" charset="2"/>
              <a:buNone/>
            </a:pPr>
            <a:r>
              <a:rPr lang="cs-CZ" altLang="cs-CZ" dirty="0">
                <a:cs typeface="Times New Roman" panose="02020603050405020304" pitchFamily="18" charset="0"/>
              </a:rPr>
              <a:t>	</a:t>
            </a:r>
            <a:r>
              <a:rPr lang="cs-CZ" altLang="cs-CZ" sz="2400" dirty="0">
                <a:latin typeface="Arial" panose="020B0604020202020204" pitchFamily="34" charset="0"/>
                <a:cs typeface="Arial" panose="020B0604020202020204" pitchFamily="34" charset="0"/>
              </a:rPr>
              <a:t>Optimální </a:t>
            </a:r>
            <a:r>
              <a:rPr lang="cs-CZ" altLang="cs-CZ" sz="2400" dirty="0" err="1">
                <a:latin typeface="Arial" panose="020B0604020202020204" pitchFamily="34" charset="0"/>
                <a:cs typeface="Arial" panose="020B0604020202020204" pitchFamily="34" charset="0"/>
              </a:rPr>
              <a:t>odérové</a:t>
            </a:r>
            <a:r>
              <a:rPr lang="cs-CZ" altLang="cs-CZ" sz="2400" dirty="0">
                <a:latin typeface="Arial" panose="020B0604020202020204" pitchFamily="34" charset="0"/>
                <a:cs typeface="Arial" panose="020B0604020202020204" pitchFamily="34" charset="0"/>
              </a:rPr>
              <a:t> mikroklima lze zajistit zásahem:</a:t>
            </a:r>
          </a:p>
          <a:p>
            <a:pPr algn="just">
              <a:buFont typeface="Wingdings" panose="05000000000000000000" pitchFamily="2" charset="2"/>
              <a:buNone/>
            </a:pPr>
            <a:r>
              <a:rPr lang="cs-CZ" altLang="cs-CZ" sz="2400" i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cs-CZ" altLang="cs-CZ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a)      </a:t>
            </a:r>
            <a:r>
              <a:rPr lang="cs-CZ" altLang="cs-CZ" sz="2400" b="1" dirty="0">
                <a:solidFill>
                  <a:srgbClr val="00A89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do zdroje odérů</a:t>
            </a:r>
            <a:r>
              <a:rPr lang="cs-CZ" altLang="cs-CZ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altLang="cs-CZ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	b)      </a:t>
            </a:r>
            <a:r>
              <a:rPr lang="cs-CZ" altLang="cs-CZ" sz="2400" b="1" dirty="0">
                <a:solidFill>
                  <a:srgbClr val="00A89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do pole přenosu</a:t>
            </a:r>
            <a:r>
              <a:rPr lang="cs-CZ" altLang="cs-CZ" sz="2400" dirty="0">
                <a:solidFill>
                  <a:srgbClr val="00A89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altLang="cs-CZ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od zdroje</a:t>
            </a:r>
            <a:r>
              <a:rPr lang="cs-CZ" altLang="cs-CZ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buFont typeface="Wingdings" panose="05000000000000000000" pitchFamily="2" charset="2"/>
              <a:buNone/>
            </a:pPr>
            <a:r>
              <a:rPr lang="cs-CZ" altLang="cs-CZ" sz="2400" dirty="0">
                <a:latin typeface="Arial" panose="020B0604020202020204" pitchFamily="34" charset="0"/>
                <a:cs typeface="Arial" panose="020B0604020202020204" pitchFamily="34" charset="0"/>
              </a:rPr>
              <a:t>		    k exponovanému subjektu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-468560" y="557808"/>
            <a:ext cx="7772400" cy="1143000"/>
          </a:xfrm>
        </p:spPr>
        <p:txBody>
          <a:bodyPr/>
          <a:lstStyle/>
          <a:p>
            <a:pPr algn="ctr"/>
            <a:r>
              <a:rPr lang="cs-CZ" altLang="cs-CZ" sz="2800" b="1" dirty="0">
                <a:solidFill>
                  <a:srgbClr val="00A89D"/>
                </a:solidFill>
                <a:cs typeface="Times New Roman" panose="02020603050405020304" pitchFamily="18" charset="0"/>
              </a:rPr>
              <a:t>Optimalizace zásahem do zdroje odérů</a:t>
            </a:r>
            <a:r>
              <a:rPr lang="cs-CZ" altLang="cs-CZ" sz="2400" dirty="0">
                <a:solidFill>
                  <a:srgbClr val="00A89D"/>
                </a:solidFill>
              </a:rPr>
              <a:t>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700808"/>
            <a:ext cx="7772400" cy="4114800"/>
          </a:xfrm>
        </p:spPr>
        <p:txBody>
          <a:bodyPr/>
          <a:lstStyle/>
          <a:p>
            <a:pPr algn="just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altLang="cs-CZ" sz="2800" dirty="0">
                <a:cs typeface="Times New Roman" panose="02020603050405020304" pitchFamily="18" charset="0"/>
              </a:rPr>
              <a:t>	</a:t>
            </a:r>
            <a:r>
              <a:rPr lang="cs-CZ" altLang="cs-CZ" sz="2400" dirty="0">
                <a:cs typeface="Times New Roman" panose="02020603050405020304" pitchFamily="18" charset="0"/>
              </a:rPr>
              <a:t>Nejúčinnější způsob optimalizace je omezit nebo zlikvidovat zdroje odérů.             </a:t>
            </a:r>
            <a:endParaRPr lang="cs-CZ" altLang="cs-CZ" sz="2400" dirty="0"/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altLang="cs-CZ" sz="2400" dirty="0">
                <a:cs typeface="Times New Roman" panose="02020603050405020304" pitchFamily="18" charset="0"/>
              </a:rPr>
              <a:t>	Například používání:</a:t>
            </a:r>
            <a:endParaRPr lang="cs-CZ" altLang="cs-CZ" sz="2400" b="1" dirty="0"/>
          </a:p>
          <a:p>
            <a:pPr algn="just">
              <a:lnSpc>
                <a:spcPct val="90000"/>
              </a:lnSpc>
            </a:pPr>
            <a:r>
              <a:rPr lang="cs-CZ" altLang="cs-CZ" sz="2400" b="1" dirty="0">
                <a:cs typeface="Times New Roman" panose="02020603050405020304" pitchFamily="18" charset="0"/>
              </a:rPr>
              <a:t>rychleschnoucích barev</a:t>
            </a:r>
            <a:r>
              <a:rPr lang="cs-CZ" altLang="cs-CZ" sz="2400" dirty="0">
                <a:cs typeface="Times New Roman" panose="02020603050405020304" pitchFamily="18" charset="0"/>
              </a:rPr>
              <a:t> </a:t>
            </a:r>
            <a:r>
              <a:rPr lang="cs-CZ" altLang="cs-CZ" sz="2400" dirty="0"/>
              <a:t>-</a:t>
            </a:r>
            <a:r>
              <a:rPr lang="cs-CZ" altLang="cs-CZ" sz="2400" dirty="0">
                <a:cs typeface="Times New Roman" panose="02020603050405020304" pitchFamily="18" charset="0"/>
              </a:rPr>
              <a:t> jsou to látky, které ve styku s UV-zářením vyvolávají velmi rychlý přechod sloučenin z nízkomolekulárních ve vysokomolekulární,</a:t>
            </a:r>
            <a:endParaRPr lang="cs-CZ" altLang="cs-CZ" sz="2400" b="1" dirty="0"/>
          </a:p>
          <a:p>
            <a:pPr algn="just">
              <a:lnSpc>
                <a:spcPct val="90000"/>
              </a:lnSpc>
            </a:pPr>
            <a:r>
              <a:rPr lang="cs-CZ" altLang="cs-CZ" sz="2400" b="1" dirty="0">
                <a:cs typeface="Times New Roman" panose="02020603050405020304" pitchFamily="18" charset="0"/>
              </a:rPr>
              <a:t>lisů na odpadky</a:t>
            </a:r>
            <a:r>
              <a:rPr lang="cs-CZ" altLang="cs-CZ" sz="2400" dirty="0"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90000"/>
              </a:lnSpc>
            </a:pPr>
            <a:endParaRPr lang="cs-CZ" altLang="cs-CZ" sz="2400" dirty="0">
              <a:cs typeface="Times New Roman" panose="02020603050405020304" pitchFamily="18" charset="0"/>
            </a:endParaRPr>
          </a:p>
          <a:p>
            <a:pPr marL="0" indent="0" algn="just">
              <a:lnSpc>
                <a:spcPct val="90000"/>
              </a:lnSpc>
              <a:buNone/>
            </a:pPr>
            <a:endParaRPr lang="cs-CZ" altLang="cs-CZ" sz="2400" dirty="0">
              <a:cs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</a:pPr>
            <a:endParaRPr lang="cs-CZ" altLang="cs-CZ" sz="2400" dirty="0"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lang="cs-CZ" altLang="cs-CZ" sz="28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421904"/>
            <a:ext cx="7772400" cy="4114800"/>
          </a:xfrm>
        </p:spPr>
        <p:txBody>
          <a:bodyPr/>
          <a:lstStyle/>
          <a:p>
            <a:pPr algn="just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altLang="cs-CZ" sz="2800" dirty="0">
                <a:cs typeface="Times New Roman" panose="02020603050405020304" pitchFamily="18" charset="0"/>
              </a:rPr>
              <a:t>	</a:t>
            </a:r>
            <a:endParaRPr lang="cs-CZ" altLang="cs-CZ" sz="2400" dirty="0">
              <a:cs typeface="Times New Roman" panose="02020603050405020304" pitchFamily="18" charset="0"/>
            </a:endParaRPr>
          </a:p>
          <a:p>
            <a:pPr marL="0" indent="0" algn="just">
              <a:lnSpc>
                <a:spcPct val="90000"/>
              </a:lnSpc>
              <a:buNone/>
            </a:pPr>
            <a:endParaRPr lang="cs-CZ" altLang="cs-CZ" sz="2400" dirty="0">
              <a:cs typeface="Times New Roman" panose="02020603050405020304" pitchFamily="18" charset="0"/>
            </a:endParaRPr>
          </a:p>
          <a:p>
            <a:pPr algn="just"/>
            <a:r>
              <a:rPr lang="cs-CZ" altLang="cs-CZ" sz="2400" dirty="0">
                <a:cs typeface="Times New Roman" panose="02020603050405020304" pitchFamily="18" charset="0"/>
              </a:rPr>
              <a:t>omezení šíření odérů v budově, například dělením vertikálních šachet do několika částí nebo vhodným umístněním zdrojů odérů</a:t>
            </a:r>
          </a:p>
          <a:p>
            <a:pPr algn="just"/>
            <a:r>
              <a:rPr lang="cs-CZ" altLang="cs-CZ" sz="2400" dirty="0">
                <a:cs typeface="Times New Roman" panose="02020603050405020304" pitchFamily="18" charset="0"/>
              </a:rPr>
              <a:t>dostatečným větráním,</a:t>
            </a:r>
          </a:p>
          <a:p>
            <a:pPr algn="just"/>
            <a:r>
              <a:rPr lang="cs-CZ" altLang="cs-CZ" sz="2400" dirty="0">
                <a:cs typeface="Times New Roman" panose="02020603050405020304" pitchFamily="18" charset="0"/>
              </a:rPr>
              <a:t>filtrací vzduchu (použití vhodných absorbentů),</a:t>
            </a:r>
          </a:p>
          <a:p>
            <a:pPr algn="just"/>
            <a:r>
              <a:rPr lang="cs-CZ" altLang="cs-CZ" sz="2400" dirty="0" err="1">
                <a:cs typeface="Times New Roman" panose="02020603050405020304" pitchFamily="18" charset="0"/>
              </a:rPr>
              <a:t>deodorizací</a:t>
            </a:r>
            <a:r>
              <a:rPr lang="cs-CZ" altLang="cs-CZ" sz="2400" i="1" dirty="0">
                <a:cs typeface="Times New Roman" panose="02020603050405020304" pitchFamily="18" charset="0"/>
              </a:rPr>
              <a:t>,</a:t>
            </a:r>
            <a:endParaRPr lang="cs-CZ" altLang="cs-CZ" sz="2400" i="1" dirty="0"/>
          </a:p>
          <a:p>
            <a:pPr algn="just"/>
            <a:r>
              <a:rPr lang="cs-CZ" altLang="cs-CZ" sz="2400" dirty="0">
                <a:cs typeface="Times New Roman" panose="02020603050405020304" pitchFamily="18" charset="0"/>
              </a:rPr>
              <a:t>neutralizací ionizovaným ozónem</a:t>
            </a:r>
            <a:r>
              <a:rPr lang="cs-CZ" altLang="cs-CZ" sz="2400" dirty="0"/>
              <a:t> </a:t>
            </a:r>
          </a:p>
          <a:p>
            <a:pPr algn="just"/>
            <a:endParaRPr lang="cs-CZ" altLang="cs-CZ" sz="2400" dirty="0">
              <a:cs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</a:pPr>
            <a:endParaRPr lang="cs-CZ" altLang="cs-CZ" sz="2400" dirty="0"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lang="cs-CZ" altLang="cs-CZ" sz="2800" dirty="0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6B73F6B1-C23E-01B7-E4B3-DE07D32EFC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468560" y="90872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defTabSz="6858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700" b="1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  <a:lvl2pPr algn="l" defTabSz="6858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algn="l" defTabSz="6858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algn="l" defTabSz="6858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algn="l" defTabSz="6858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marL="457200" algn="l" defTabSz="6858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marL="914400" algn="l" defTabSz="6858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marL="1371600" algn="l" defTabSz="6858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marL="1828800" algn="l" defTabSz="6858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algn="ctr"/>
            <a:r>
              <a:rPr lang="cs-CZ" altLang="cs-CZ" sz="2800" dirty="0">
                <a:solidFill>
                  <a:srgbClr val="00A89D"/>
                </a:solidFill>
                <a:cs typeface="Times New Roman" panose="02020603050405020304" pitchFamily="18" charset="0"/>
              </a:rPr>
              <a:t>Optimalizace zásahem do pole přenosu</a:t>
            </a:r>
            <a:endParaRPr lang="cs-CZ" altLang="cs-CZ" sz="2400" dirty="0">
              <a:solidFill>
                <a:srgbClr val="00A89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8000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-1620688" y="1186408"/>
            <a:ext cx="7772400" cy="381000"/>
          </a:xfrm>
        </p:spPr>
        <p:txBody>
          <a:bodyPr/>
          <a:lstStyle/>
          <a:p>
            <a:pPr algn="ctr"/>
            <a:r>
              <a:rPr lang="cs-CZ" altLang="cs-CZ" sz="2800" b="1" dirty="0">
                <a:solidFill>
                  <a:srgbClr val="00A89D"/>
                </a:solidFill>
                <a:cs typeface="Times New Roman" panose="02020603050405020304" pitchFamily="18" charset="0"/>
              </a:rPr>
              <a:t>Odstranění odérů filtrací</a:t>
            </a:r>
            <a:r>
              <a:rPr lang="cs-CZ" altLang="cs-CZ" dirty="0">
                <a:solidFill>
                  <a:srgbClr val="00A89D"/>
                </a:solidFill>
              </a:rPr>
              <a:t>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556792"/>
            <a:ext cx="7772400" cy="4114800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buNone/>
            </a:pPr>
            <a:r>
              <a:rPr lang="cs-CZ" altLang="cs-CZ" sz="2400" b="1" dirty="0">
                <a:cs typeface="Times New Roman" panose="02020603050405020304" pitchFamily="18" charset="0"/>
              </a:rPr>
              <a:t>aktivním uhlíkem nebo dřevěným uhlím</a:t>
            </a:r>
            <a:r>
              <a:rPr lang="cs-CZ" altLang="cs-CZ" sz="2400" i="1" dirty="0">
                <a:cs typeface="Times New Roman" panose="02020603050405020304" pitchFamily="18" charset="0"/>
              </a:rPr>
              <a:t> - </a:t>
            </a:r>
            <a:r>
              <a:rPr lang="cs-CZ" altLang="cs-CZ" sz="2400" dirty="0">
                <a:cs typeface="Times New Roman" panose="02020603050405020304" pitchFamily="18" charset="0"/>
              </a:rPr>
              <a:t>téměř neabsorbují vlhkost a nemění stav vzduchu. Účinnost závisí na době styku plynu s uhlím. Pro dosáhnutí  80% účinnosti je nutné mít vrstvu alespoň  2.5 cm tlustou a rychlost proudění přes filtr by neměla překročit 3.0 m/s,</a:t>
            </a:r>
            <a:endParaRPr lang="cs-CZ" altLang="cs-CZ" sz="2400" i="1" dirty="0">
              <a:cs typeface="Times New Roman" panose="02020603050405020304" pitchFamily="18" charset="0"/>
            </a:endParaRPr>
          </a:p>
          <a:p>
            <a:pPr marL="0" indent="0" algn="just">
              <a:lnSpc>
                <a:spcPct val="90000"/>
              </a:lnSpc>
              <a:buNone/>
            </a:pPr>
            <a:r>
              <a:rPr lang="cs-CZ" altLang="cs-CZ" sz="2400" b="1" dirty="0">
                <a:cs typeface="Times New Roman" panose="02020603050405020304" pitchFamily="18" charset="0"/>
              </a:rPr>
              <a:t>promýváním vzduchu vodou</a:t>
            </a:r>
            <a:r>
              <a:rPr lang="cs-CZ" altLang="cs-CZ" sz="2400" i="1" dirty="0">
                <a:cs typeface="Times New Roman" panose="02020603050405020304" pitchFamily="18" charset="0"/>
              </a:rPr>
              <a:t> - </a:t>
            </a:r>
            <a:r>
              <a:rPr lang="cs-CZ" altLang="cs-CZ" sz="2400" dirty="0">
                <a:cs typeface="Times New Roman" panose="02020603050405020304" pitchFamily="18" charset="0"/>
              </a:rPr>
              <a:t>je účinné u látek, které se váží na vodu, např. čpavek,</a:t>
            </a:r>
            <a:endParaRPr lang="cs-CZ" altLang="cs-CZ" sz="2400" i="1" dirty="0">
              <a:cs typeface="Times New Roman" panose="02020603050405020304" pitchFamily="18" charset="0"/>
            </a:endParaRPr>
          </a:p>
          <a:p>
            <a:pPr marL="0" indent="0" algn="just">
              <a:lnSpc>
                <a:spcPct val="90000"/>
              </a:lnSpc>
              <a:buNone/>
            </a:pPr>
            <a:r>
              <a:rPr lang="cs-CZ" altLang="cs-CZ" sz="2400" b="1" dirty="0">
                <a:cs typeface="Times New Roman" panose="02020603050405020304" pitchFamily="18" charset="0"/>
              </a:rPr>
              <a:t>biologickou pračkou</a:t>
            </a:r>
            <a:r>
              <a:rPr lang="cs-CZ" altLang="cs-CZ" sz="2400" i="1" dirty="0">
                <a:cs typeface="Times New Roman" panose="02020603050405020304" pitchFamily="18" charset="0"/>
              </a:rPr>
              <a:t> </a:t>
            </a:r>
            <a:r>
              <a:rPr lang="cs-CZ" altLang="cs-CZ" sz="2400" dirty="0">
                <a:cs typeface="Times New Roman" panose="02020603050405020304" pitchFamily="18" charset="0"/>
              </a:rPr>
              <a:t>- </a:t>
            </a:r>
            <a:r>
              <a:rPr lang="cs-CZ" altLang="cs-CZ" sz="2400" dirty="0" err="1">
                <a:cs typeface="Times New Roman" panose="02020603050405020304" pitchFamily="18" charset="0"/>
              </a:rPr>
              <a:t>odérové</a:t>
            </a:r>
            <a:r>
              <a:rPr lang="cs-CZ" altLang="cs-CZ" sz="2400" dirty="0">
                <a:cs typeface="Times New Roman" panose="02020603050405020304" pitchFamily="18" charset="0"/>
              </a:rPr>
              <a:t> plyny se absorbují v prací kapalině, ve které jsou rozptýleny mikroorganismy (Vhodné pro silně znečištěné plyny),</a:t>
            </a:r>
            <a:r>
              <a:rPr lang="cs-CZ" altLang="cs-CZ" sz="2400" i="1" dirty="0"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cs-CZ" altLang="cs-CZ" sz="2400" b="1" dirty="0">
                <a:cs typeface="Times New Roman" panose="02020603050405020304" pitchFamily="18" charset="0"/>
              </a:rPr>
              <a:t>biologickým filtrem</a:t>
            </a:r>
            <a:r>
              <a:rPr lang="cs-CZ" altLang="cs-CZ" sz="2400" dirty="0">
                <a:cs typeface="Times New Roman" panose="02020603050405020304" pitchFamily="18" charset="0"/>
              </a:rPr>
              <a:t> – </a:t>
            </a:r>
            <a:r>
              <a:rPr lang="cs-CZ" altLang="cs-CZ" sz="2400" dirty="0">
                <a:effectLst/>
                <a:cs typeface="Times New Roman" panose="02020603050405020304" pitchFamily="18" charset="0"/>
              </a:rPr>
              <a:t>filtry obsahují přírodní náplň například rašelinu, kde mikroorganismy v ní obsažené jsou schopny odbourávat aromatické látky (např. uhlovodíky) - velkou výhodou těchto filtrů jsou nízké provozní náklady.</a:t>
            </a:r>
            <a:r>
              <a:rPr lang="cs-CZ" altLang="cs-CZ" sz="2400" dirty="0">
                <a:effectLst/>
              </a:rPr>
              <a:t> 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124744"/>
            <a:ext cx="7772400" cy="4114800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buNone/>
            </a:pPr>
            <a:r>
              <a:rPr lang="cs-CZ" altLang="cs-CZ" sz="2800" dirty="0">
                <a:solidFill>
                  <a:srgbClr val="00A89D"/>
                </a:solidFill>
              </a:rPr>
              <a:t> </a:t>
            </a:r>
            <a:r>
              <a:rPr lang="cs-CZ" altLang="cs-CZ" sz="2800" b="1" dirty="0" err="1">
                <a:solidFill>
                  <a:srgbClr val="00A89D"/>
                </a:solidFill>
                <a:cs typeface="Times New Roman" panose="02020603050405020304" pitchFamily="18" charset="0"/>
              </a:rPr>
              <a:t>Deodorizace</a:t>
            </a:r>
            <a:r>
              <a:rPr lang="cs-CZ" altLang="cs-CZ" sz="2800" i="1" dirty="0">
                <a:solidFill>
                  <a:srgbClr val="00A89D"/>
                </a:solidFill>
                <a:cs typeface="Times New Roman" panose="02020603050405020304" pitchFamily="18" charset="0"/>
              </a:rPr>
              <a:t>  </a:t>
            </a:r>
            <a:r>
              <a:rPr lang="cs-CZ" altLang="cs-CZ" sz="2800" dirty="0">
                <a:cs typeface="Times New Roman" panose="02020603050405020304" pitchFamily="18" charset="0"/>
              </a:rPr>
              <a:t>je založena na použití jiné, silnější, ale příjemně vonící látky, než je ta která má být překryta.</a:t>
            </a:r>
            <a:endParaRPr lang="cs-CZ" altLang="cs-CZ" sz="2800" dirty="0"/>
          </a:p>
          <a:p>
            <a:pPr marL="0" indent="0" algn="just">
              <a:lnSpc>
                <a:spcPct val="90000"/>
              </a:lnSpc>
              <a:buNone/>
            </a:pPr>
            <a:r>
              <a:rPr lang="cs-CZ" altLang="cs-CZ" sz="2800" b="1" dirty="0">
                <a:solidFill>
                  <a:srgbClr val="00A89D"/>
                </a:solidFill>
                <a:effectLst/>
                <a:ea typeface="Arial Unicode MS" pitchFamily="34" charset="-128"/>
              </a:rPr>
              <a:t>Neutralizováním ionizovaným ozónem</a:t>
            </a:r>
          </a:p>
          <a:p>
            <a:pPr marL="0" indent="0" algn="just">
              <a:lnSpc>
                <a:spcPct val="90000"/>
              </a:lnSpc>
              <a:buNone/>
            </a:pPr>
            <a:r>
              <a:rPr lang="cs-CZ" altLang="cs-CZ" sz="2800" dirty="0">
                <a:cs typeface="Times New Roman" panose="02020603050405020304" pitchFamily="18" charset="0"/>
              </a:rPr>
              <a:t>Ionizovaný ozón je silným okysličovadlem; molekuly </a:t>
            </a:r>
            <a:r>
              <a:rPr lang="cs-CZ" altLang="cs-CZ" sz="2800" dirty="0" err="1">
                <a:cs typeface="Times New Roman" panose="02020603050405020304" pitchFamily="18" charset="0"/>
              </a:rPr>
              <a:t>odérových</a:t>
            </a:r>
            <a:r>
              <a:rPr lang="cs-CZ" altLang="cs-CZ" sz="2800" dirty="0">
                <a:cs typeface="Times New Roman" panose="02020603050405020304" pitchFamily="18" charset="0"/>
              </a:rPr>
              <a:t> látek jsou rozbíjeny a přeměňovány na vodní páry, kysličník uhličitý a další </a:t>
            </a:r>
            <a:r>
              <a:rPr lang="cs-CZ" altLang="cs-CZ" sz="2800" dirty="0" err="1">
                <a:cs typeface="Times New Roman" panose="02020603050405020304" pitchFamily="18" charset="0"/>
              </a:rPr>
              <a:t>bezodérové</a:t>
            </a:r>
            <a:r>
              <a:rPr lang="cs-CZ" altLang="cs-CZ" sz="2800" dirty="0">
                <a:cs typeface="Times New Roman" panose="02020603050405020304" pitchFamily="18" charset="0"/>
              </a:rPr>
              <a:t> látky. Musíme však dát pozor na toxicitu ozónu, tzn. nelze ji provádět v přítomnosti lidí.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cs-CZ" altLang="cs-CZ" sz="2800" b="1" dirty="0">
                <a:solidFill>
                  <a:srgbClr val="00A89D"/>
                </a:solidFill>
                <a:effectLst/>
                <a:ea typeface="Arial Unicode MS" pitchFamily="34" charset="-128"/>
              </a:rPr>
              <a:t>Intenzivní ionizací vzduchu</a:t>
            </a:r>
          </a:p>
          <a:p>
            <a:pPr marL="0" indent="0" algn="just">
              <a:lnSpc>
                <a:spcPct val="90000"/>
              </a:lnSpc>
              <a:buNone/>
            </a:pPr>
            <a:r>
              <a:rPr lang="cs-CZ" altLang="cs-CZ" sz="2800" dirty="0">
                <a:cs typeface="Times New Roman" panose="02020603050405020304" pitchFamily="18" charset="0"/>
              </a:rPr>
              <a:t>Odéry lze také odstraňovat ze vzduchu jeho intenzivní ionizací, tj. tvorbou negativních </a:t>
            </a:r>
            <a:r>
              <a:rPr lang="cs-CZ" altLang="cs-CZ" sz="2800" dirty="0" err="1">
                <a:cs typeface="Times New Roman" panose="02020603050405020304" pitchFamily="18" charset="0"/>
              </a:rPr>
              <a:t>aeroiontů</a:t>
            </a:r>
            <a:r>
              <a:rPr lang="cs-CZ" altLang="cs-CZ" sz="2800" dirty="0">
                <a:cs typeface="Times New Roman" panose="02020603050405020304" pitchFamily="18" charset="0"/>
              </a:rPr>
              <a:t> o vysoké koncentraci.</a:t>
            </a:r>
          </a:p>
          <a:p>
            <a:pPr marL="0" indent="0" algn="just">
              <a:lnSpc>
                <a:spcPct val="90000"/>
              </a:lnSpc>
              <a:buNone/>
            </a:pPr>
            <a:endParaRPr lang="cs-CZ" altLang="cs-CZ" sz="2800" dirty="0"/>
          </a:p>
          <a:p>
            <a:pPr marL="0" indent="0">
              <a:lnSpc>
                <a:spcPct val="90000"/>
              </a:lnSpc>
              <a:buNone/>
            </a:pPr>
            <a:endParaRPr lang="cs-CZ" altLang="cs-CZ" sz="28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371600"/>
            <a:ext cx="8443664" cy="4114800"/>
          </a:xfrm>
        </p:spPr>
        <p:txBody>
          <a:bodyPr/>
          <a:lstStyle/>
          <a:p>
            <a:pPr marL="0" indent="0">
              <a:buNone/>
            </a:pPr>
            <a:r>
              <a:rPr lang="cs-CZ" altLang="cs-CZ" sz="2400" b="1" dirty="0">
                <a:solidFill>
                  <a:srgbClr val="00A89D"/>
                </a:solidFill>
                <a:effectLst/>
                <a:ea typeface="Arial Unicode MS" pitchFamily="34" charset="-128"/>
              </a:rPr>
              <a:t>Pěstováním pokojových rostlin</a:t>
            </a:r>
            <a:endParaRPr lang="cs-CZ" altLang="cs-CZ" b="1" i="1" u="sng" dirty="0">
              <a:ea typeface="Arial Unicode MS" pitchFamily="34" charset="-128"/>
            </a:endParaRPr>
          </a:p>
          <a:p>
            <a:pPr marL="0" indent="0">
              <a:buNone/>
            </a:pPr>
            <a:r>
              <a:rPr lang="cs-CZ" sz="2000" b="0" i="0" u="none" strike="noStrike" baseline="0" dirty="0">
                <a:latin typeface="Arial" panose="020B0604020202020204" pitchFamily="34" charset="0"/>
              </a:rPr>
              <a:t>Pokojové rostliny některé čistí vzduch od acetonu, benzenu, CO, etanolu, formaldehydu, metanolu, SO2, toluenu a od těkavých látek. </a:t>
            </a:r>
          </a:p>
          <a:p>
            <a:pPr marL="0" indent="0">
              <a:buNone/>
            </a:pPr>
            <a:r>
              <a:rPr lang="cs-CZ" sz="2000" b="0" i="0" u="none" strike="noStrike" baseline="0" dirty="0">
                <a:latin typeface="Arial" panose="020B0604020202020204" pitchFamily="34" charset="0"/>
              </a:rPr>
              <a:t>V atriích se doporučuje věnovat pozornost i trávníku: plocha 15x15 m je postačujícím zdrojem kyslíku pro čtyřčlennou rodinu a navíc intenzivně čistí vzduch od SO2, CO2 a fluorovodíku. Zatím nejasná zůstává otázka, zda rostliny </a:t>
            </a:r>
            <a:r>
              <a:rPr lang="cs-CZ" sz="2000" b="0" i="0" u="none" strike="noStrike" baseline="0" dirty="0" err="1">
                <a:latin typeface="Arial" panose="020B0604020202020204" pitchFamily="34" charset="0"/>
              </a:rPr>
              <a:t>odérové</a:t>
            </a:r>
            <a:r>
              <a:rPr lang="cs-CZ" sz="2000" b="0" i="0" u="none" strike="noStrike" baseline="0" dirty="0">
                <a:latin typeface="Arial" panose="020B0604020202020204" pitchFamily="34" charset="0"/>
              </a:rPr>
              <a:t> látky při své fotosyntéze „nuceně“ odebírají a ukládají, nebo zda je obdobně jako CO2 využívají pro svoji energetickou spotřebu. </a:t>
            </a:r>
          </a:p>
          <a:p>
            <a:pPr marL="0" indent="0">
              <a:buNone/>
            </a:pPr>
            <a:r>
              <a:rPr lang="cs-CZ" sz="2000" b="0" i="0" u="none" strike="noStrike" baseline="0" dirty="0">
                <a:latin typeface="Arial" panose="020B0604020202020204" pitchFamily="34" charset="0"/>
              </a:rPr>
              <a:t>výzkum NASA již prokázal, že nežádoucí chemické látky slouží jako potrava pro mikroorganismy, jež rostou v kořenech a v okolí kořenů rostlin. Nepřicházejí tedy v úvahu kytice ve váze nebo rostliny pěstované v hydroponii, ale pouze hrnkové květiny, zasazené v substrátu obohaceném aktivním uhlíkem. Na 9 m2 podlahové plochy má být použita jedna vzrostlá květina, kolem které proudí rovnoměrně vzduch v místnosti rychlostí 0,10 – 0,15 m/s. </a:t>
            </a:r>
            <a:endParaRPr lang="cs-CZ" altLang="cs-CZ" sz="36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Nadpis 1">
            <a:extLst>
              <a:ext uri="{FF2B5EF4-FFF2-40B4-BE49-F238E27FC236}">
                <a16:creationId xmlns:a16="http://schemas.microsoft.com/office/drawing/2014/main" id="{0072EEFF-D390-2B0B-96B9-9006D240010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>
                <a:solidFill>
                  <a:srgbClr val="009999"/>
                </a:solidFill>
              </a:rPr>
              <a:t>Kontrolní otázky: 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701C6261-0D0F-6A48-F938-5B0881C13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328BA1-5B14-4828-909F-1F705D892080}" type="slidenum">
              <a:rPr lang="cs-CZ" smtClean="0"/>
              <a:pPr>
                <a:defRPr/>
              </a:pPr>
              <a:t>27</a:t>
            </a:fld>
            <a:endParaRPr lang="cs-CZ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5A2236E3-1F48-DFFD-B995-AA978ED5F4EB}"/>
              </a:ext>
            </a:extLst>
          </p:cNvPr>
          <p:cNvSpPr txBox="1"/>
          <p:nvPr/>
        </p:nvSpPr>
        <p:spPr>
          <a:xfrm>
            <a:off x="251520" y="2228671"/>
            <a:ext cx="8568952" cy="424731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cs-CZ" b="0" i="0" dirty="0">
                <a:solidFill>
                  <a:srgbClr val="202124"/>
                </a:solidFill>
                <a:effectLst/>
                <a:highlight>
                  <a:srgbClr val="F8F9FA"/>
                </a:highlight>
                <a:latin typeface="docs-Roboto"/>
              </a:rPr>
              <a:t>Co jsou to odéry?</a:t>
            </a:r>
          </a:p>
          <a:p>
            <a:pPr>
              <a:defRPr/>
            </a:pPr>
            <a:endParaRPr lang="cs-CZ" dirty="0">
              <a:solidFill>
                <a:srgbClr val="202124"/>
              </a:solidFill>
              <a:highlight>
                <a:srgbClr val="F8F9FA"/>
              </a:highlight>
              <a:latin typeface="docs-Roboto"/>
            </a:endParaRPr>
          </a:p>
          <a:p>
            <a:pPr>
              <a:defRPr/>
            </a:pPr>
            <a:r>
              <a:rPr lang="cs-CZ" b="0" i="0" dirty="0">
                <a:solidFill>
                  <a:srgbClr val="202124"/>
                </a:solidFill>
                <a:effectLst/>
                <a:highlight>
                  <a:srgbClr val="F1F3F4"/>
                </a:highlight>
                <a:latin typeface="docs-Roboto"/>
              </a:rPr>
              <a:t>Vyjmenujte pět typů nepříjemných odérů.</a:t>
            </a:r>
            <a:endParaRPr lang="cs-CZ" b="0" i="0" dirty="0">
              <a:solidFill>
                <a:srgbClr val="202124"/>
              </a:solidFill>
              <a:effectLst/>
              <a:highlight>
                <a:srgbClr val="F8F9FA"/>
              </a:highlight>
              <a:latin typeface="docs-Roboto"/>
            </a:endParaRPr>
          </a:p>
          <a:p>
            <a:pPr>
              <a:defRPr/>
            </a:pPr>
            <a:endParaRPr lang="cs-CZ" dirty="0">
              <a:solidFill>
                <a:srgbClr val="202124"/>
              </a:solidFill>
              <a:highlight>
                <a:srgbClr val="F8F9FA"/>
              </a:highlight>
              <a:latin typeface="docs-Roboto"/>
            </a:endParaRPr>
          </a:p>
          <a:p>
            <a:pPr>
              <a:defRPr/>
            </a:pPr>
            <a:r>
              <a:rPr lang="cs-CZ" b="0" i="0" dirty="0">
                <a:solidFill>
                  <a:srgbClr val="202124"/>
                </a:solidFill>
                <a:effectLst/>
                <a:highlight>
                  <a:srgbClr val="F8F9FA"/>
                </a:highlight>
                <a:latin typeface="docs-Roboto"/>
              </a:rPr>
              <a:t>Co ovlivňují příjemné odéry?</a:t>
            </a:r>
          </a:p>
          <a:p>
            <a:pPr>
              <a:defRPr/>
            </a:pPr>
            <a:endParaRPr lang="cs-CZ" dirty="0">
              <a:solidFill>
                <a:srgbClr val="202124"/>
              </a:solidFill>
              <a:highlight>
                <a:srgbClr val="F8F9FA"/>
              </a:highlight>
              <a:latin typeface="docs-Roboto"/>
            </a:endParaRPr>
          </a:p>
          <a:p>
            <a:pPr>
              <a:defRPr/>
            </a:pPr>
            <a:r>
              <a:rPr lang="cs-CZ" b="0" i="0" dirty="0">
                <a:solidFill>
                  <a:srgbClr val="202124"/>
                </a:solidFill>
                <a:effectLst/>
                <a:highlight>
                  <a:srgbClr val="F8F9FA"/>
                </a:highlight>
                <a:latin typeface="docs-Roboto"/>
              </a:rPr>
              <a:t>Jak lze komerčně využít příjemné odéry ?</a:t>
            </a:r>
          </a:p>
          <a:p>
            <a:pPr>
              <a:defRPr/>
            </a:pPr>
            <a:endParaRPr lang="cs-CZ" dirty="0">
              <a:solidFill>
                <a:srgbClr val="202124"/>
              </a:solidFill>
              <a:highlight>
                <a:srgbClr val="F8F9FA"/>
              </a:highlight>
              <a:latin typeface="docs-Roboto"/>
            </a:endParaRPr>
          </a:p>
          <a:p>
            <a:pPr>
              <a:defRPr/>
            </a:pPr>
            <a:r>
              <a:rPr lang="cs-CZ" b="0" i="0" dirty="0">
                <a:solidFill>
                  <a:srgbClr val="202124"/>
                </a:solidFill>
                <a:effectLst/>
                <a:highlight>
                  <a:srgbClr val="F8F9FA"/>
                </a:highlight>
                <a:latin typeface="docs-Roboto"/>
              </a:rPr>
              <a:t>Základní kritéria posouzení </a:t>
            </a:r>
            <a:r>
              <a:rPr lang="cs-CZ" b="0" i="0" dirty="0" err="1">
                <a:solidFill>
                  <a:srgbClr val="202124"/>
                </a:solidFill>
                <a:effectLst/>
                <a:highlight>
                  <a:srgbClr val="F8F9FA"/>
                </a:highlight>
                <a:latin typeface="docs-Roboto"/>
              </a:rPr>
              <a:t>odérového</a:t>
            </a:r>
            <a:r>
              <a:rPr lang="cs-CZ" b="0" i="0" dirty="0">
                <a:solidFill>
                  <a:srgbClr val="202124"/>
                </a:solidFill>
                <a:effectLst/>
                <a:highlight>
                  <a:srgbClr val="F8F9FA"/>
                </a:highlight>
                <a:latin typeface="docs-Roboto"/>
              </a:rPr>
              <a:t> mikroklimatu jsou ?</a:t>
            </a:r>
          </a:p>
          <a:p>
            <a:pPr>
              <a:defRPr/>
            </a:pPr>
            <a:endParaRPr lang="cs-CZ" dirty="0">
              <a:solidFill>
                <a:srgbClr val="202124"/>
              </a:solidFill>
              <a:highlight>
                <a:srgbClr val="F8F9FA"/>
              </a:highlight>
              <a:latin typeface="docs-Roboto"/>
            </a:endParaRPr>
          </a:p>
          <a:p>
            <a:pPr>
              <a:defRPr/>
            </a:pPr>
            <a:r>
              <a:rPr lang="pl-PL" b="0" i="0" dirty="0">
                <a:solidFill>
                  <a:srgbClr val="202124"/>
                </a:solidFill>
                <a:effectLst/>
                <a:highlight>
                  <a:srgbClr val="F8F9FA"/>
                </a:highlight>
                <a:latin typeface="docs-Roboto"/>
              </a:rPr>
              <a:t>Co je to Pettenkoferovo kritérium ?</a:t>
            </a:r>
            <a:endParaRPr lang="cs-CZ" b="0" i="0" dirty="0">
              <a:solidFill>
                <a:srgbClr val="202124"/>
              </a:solidFill>
              <a:effectLst/>
              <a:highlight>
                <a:srgbClr val="F8F9FA"/>
              </a:highlight>
              <a:latin typeface="docs-Roboto"/>
            </a:endParaRPr>
          </a:p>
          <a:p>
            <a:pPr>
              <a:defRPr/>
            </a:pPr>
            <a:endParaRPr lang="cs-CZ" dirty="0">
              <a:solidFill>
                <a:srgbClr val="202124"/>
              </a:solidFill>
              <a:highlight>
                <a:srgbClr val="F8F9FA"/>
              </a:highlight>
              <a:latin typeface="docs-Roboto"/>
            </a:endParaRPr>
          </a:p>
          <a:p>
            <a:pPr>
              <a:defRPr/>
            </a:pPr>
            <a:r>
              <a:rPr lang="cs-CZ" b="0" i="0" dirty="0">
                <a:solidFill>
                  <a:srgbClr val="202124"/>
                </a:solidFill>
                <a:effectLst/>
                <a:highlight>
                  <a:srgbClr val="F8F9FA"/>
                </a:highlight>
                <a:latin typeface="docs-Roboto"/>
              </a:rPr>
              <a:t>Jaké jsou možnosti optimalizace </a:t>
            </a:r>
            <a:r>
              <a:rPr lang="cs-CZ" b="0" i="0" dirty="0" err="1">
                <a:solidFill>
                  <a:srgbClr val="202124"/>
                </a:solidFill>
                <a:effectLst/>
                <a:highlight>
                  <a:srgbClr val="F8F9FA"/>
                </a:highlight>
                <a:latin typeface="docs-Roboto"/>
              </a:rPr>
              <a:t>odérového</a:t>
            </a:r>
            <a:r>
              <a:rPr lang="cs-CZ" b="0" i="0" dirty="0">
                <a:solidFill>
                  <a:srgbClr val="202124"/>
                </a:solidFill>
                <a:effectLst/>
                <a:highlight>
                  <a:srgbClr val="F8F9FA"/>
                </a:highlight>
                <a:latin typeface="docs-Roboto"/>
              </a:rPr>
              <a:t> mikroklimatu zásahem do zdroje odérů?</a:t>
            </a:r>
          </a:p>
          <a:p>
            <a:pPr>
              <a:defRPr/>
            </a:pPr>
            <a:endParaRPr lang="cs-CZ" dirty="0">
              <a:solidFill>
                <a:srgbClr val="202124"/>
              </a:solidFill>
              <a:highlight>
                <a:srgbClr val="F8F9FA"/>
              </a:highlight>
              <a:latin typeface="docs-Roboto"/>
            </a:endParaRPr>
          </a:p>
          <a:p>
            <a:pPr>
              <a:defRPr/>
            </a:pPr>
            <a:r>
              <a:rPr lang="cs-CZ" b="0" i="0" dirty="0">
                <a:solidFill>
                  <a:srgbClr val="202124"/>
                </a:solidFill>
                <a:effectLst/>
                <a:highlight>
                  <a:srgbClr val="F8F9FA"/>
                </a:highlight>
                <a:latin typeface="docs-Roboto"/>
              </a:rPr>
              <a:t>Jaké jsou možnosti optimalizace </a:t>
            </a:r>
            <a:r>
              <a:rPr lang="cs-CZ" b="0" i="0" dirty="0" err="1">
                <a:solidFill>
                  <a:srgbClr val="202124"/>
                </a:solidFill>
                <a:effectLst/>
                <a:highlight>
                  <a:srgbClr val="F8F9FA"/>
                </a:highlight>
                <a:latin typeface="docs-Roboto"/>
              </a:rPr>
              <a:t>odérového</a:t>
            </a:r>
            <a:r>
              <a:rPr lang="cs-CZ" b="0" i="0" dirty="0">
                <a:solidFill>
                  <a:srgbClr val="202124"/>
                </a:solidFill>
                <a:effectLst/>
                <a:highlight>
                  <a:srgbClr val="F8F9FA"/>
                </a:highlight>
                <a:latin typeface="docs-Roboto"/>
              </a:rPr>
              <a:t> mikroklimatu zásahem do pole přenosu?</a:t>
            </a:r>
            <a:endParaRPr lang="cs-C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295400"/>
            <a:ext cx="7772400" cy="5410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cs-CZ" altLang="cs-CZ" sz="2800" b="1" dirty="0" err="1">
                <a:solidFill>
                  <a:srgbClr val="00A89D"/>
                </a:solidFill>
                <a:cs typeface="Times New Roman" panose="02020603050405020304" pitchFamily="18" charset="0"/>
              </a:rPr>
              <a:t>Odérové</a:t>
            </a:r>
            <a:r>
              <a:rPr lang="cs-CZ" altLang="cs-CZ" sz="2800" b="1" dirty="0">
                <a:solidFill>
                  <a:srgbClr val="00A89D"/>
                </a:solidFill>
                <a:cs typeface="Times New Roman" panose="02020603050405020304" pitchFamily="18" charset="0"/>
              </a:rPr>
              <a:t> mikroklima </a:t>
            </a:r>
            <a:r>
              <a:rPr lang="cs-CZ" altLang="cs-CZ" sz="2800" dirty="0">
                <a:cs typeface="Times New Roman" panose="02020603050405020304" pitchFamily="18" charset="0"/>
              </a:rPr>
              <a:t> složka prostředí, tvořená odéry – toky těch látek v ovzduší, které působí na člověka a spoluvytváří tak jeho celkový stav.</a:t>
            </a:r>
          </a:p>
          <a:p>
            <a:pPr>
              <a:lnSpc>
                <a:spcPct val="90000"/>
              </a:lnSpc>
            </a:pPr>
            <a:endParaRPr lang="cs-CZ" altLang="cs-CZ" sz="2800" b="1" dirty="0">
              <a:solidFill>
                <a:srgbClr val="FFFF00"/>
              </a:solidFill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cs-CZ" altLang="cs-CZ" sz="2800" b="1" dirty="0" err="1">
                <a:solidFill>
                  <a:srgbClr val="00A89D"/>
                </a:solidFill>
                <a:cs typeface="Times New Roman" panose="02020603050405020304" pitchFamily="18" charset="0"/>
              </a:rPr>
              <a:t>Odérové</a:t>
            </a:r>
            <a:r>
              <a:rPr lang="cs-CZ" altLang="cs-CZ" sz="2800" b="1" dirty="0">
                <a:solidFill>
                  <a:srgbClr val="00A89D"/>
                </a:solidFill>
                <a:cs typeface="Times New Roman" panose="02020603050405020304" pitchFamily="18" charset="0"/>
              </a:rPr>
              <a:t> látky</a:t>
            </a:r>
            <a:r>
              <a:rPr lang="cs-CZ" altLang="cs-CZ" sz="2800" dirty="0">
                <a:solidFill>
                  <a:srgbClr val="00A89D"/>
                </a:solidFill>
                <a:cs typeface="Times New Roman" panose="02020603050405020304" pitchFamily="18" charset="0"/>
              </a:rPr>
              <a:t> </a:t>
            </a:r>
            <a:r>
              <a:rPr lang="cs-CZ" altLang="cs-CZ" sz="2800" dirty="0">
                <a:cs typeface="Times New Roman" panose="02020603050405020304" pitchFamily="18" charset="0"/>
              </a:rPr>
              <a:t>jsou plynné složky ovzduší, vnímané jako </a:t>
            </a:r>
            <a:r>
              <a:rPr lang="cs-CZ" altLang="cs-CZ" sz="2800" dirty="0" err="1">
                <a:effectLst/>
                <a:cs typeface="Times New Roman" panose="02020603050405020304" pitchFamily="18" charset="0"/>
              </a:rPr>
              <a:t>jako</a:t>
            </a:r>
            <a:r>
              <a:rPr lang="cs-CZ" altLang="cs-CZ" sz="2800" dirty="0">
                <a:effectLst/>
                <a:cs typeface="Times New Roman" panose="02020603050405020304" pitchFamily="18" charset="0"/>
              </a:rPr>
              <a:t> vůně (příjemné odéry) nebo zápachy (nepříjemné odéry)</a:t>
            </a:r>
            <a:r>
              <a:rPr lang="cs-CZ" altLang="cs-CZ" sz="2800" dirty="0">
                <a:effectLst/>
              </a:rPr>
              <a:t>.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cs-CZ" altLang="cs-CZ" sz="2800" dirty="0">
              <a:effectLst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cs-CZ" altLang="cs-CZ" sz="2800" dirty="0">
                <a:cs typeface="Times New Roman" panose="02020603050405020304" pitchFamily="18" charset="0"/>
              </a:rPr>
              <a:t>Jsou to anorganické či organické látky většinou produkované člověkem nebo jeho činností, popřípadě uvolňované ze stavebních konstrukcí a zařizovacích předmětů.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cs-CZ" altLang="cs-CZ" sz="2800" dirty="0"/>
          </a:p>
          <a:p>
            <a:pPr>
              <a:lnSpc>
                <a:spcPct val="90000"/>
              </a:lnSpc>
            </a:pPr>
            <a:endParaRPr lang="cs-CZ" altLang="cs-CZ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910BEA4-1869-20A4-C7ED-BE1744C986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590" y="1484784"/>
            <a:ext cx="8258820" cy="4114800"/>
          </a:xfrm>
        </p:spPr>
        <p:txBody>
          <a:bodyPr/>
          <a:lstStyle/>
          <a:p>
            <a:pPr marL="0" indent="0">
              <a:buNone/>
            </a:pPr>
            <a:r>
              <a:rPr lang="cs-CZ" sz="2400" b="0" i="0" u="none" strike="noStrike" baseline="0" dirty="0">
                <a:latin typeface="Arial" panose="020B0604020202020204" pitchFamily="34" charset="0"/>
              </a:rPr>
              <a:t>Člověk vnímá </a:t>
            </a:r>
            <a:r>
              <a:rPr lang="cs-CZ" sz="2400" b="0" i="0" u="none" strike="noStrike" baseline="0" dirty="0" err="1">
                <a:latin typeface="Arial" panose="020B0604020202020204" pitchFamily="34" charset="0"/>
              </a:rPr>
              <a:t>odérové</a:t>
            </a:r>
            <a:r>
              <a:rPr lang="cs-CZ" sz="2400" b="0" i="0" u="none" strike="noStrike" baseline="0" dirty="0">
                <a:latin typeface="Arial" panose="020B0604020202020204" pitchFamily="34" charset="0"/>
              </a:rPr>
              <a:t> látky čichovými smysly. Často dochází k tzv. inverzi, kdy příjemně vonící látky po dosažení určité koncentrace nebo v kombinaci s jinými látkami se mění na nepříjemně zapáchající. </a:t>
            </a:r>
          </a:p>
          <a:p>
            <a:pPr marL="0" indent="0">
              <a:buNone/>
            </a:pPr>
            <a:endParaRPr lang="cs-CZ" sz="2400" dirty="0"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2400" b="0" i="0" u="none" strike="noStrike" baseline="0" dirty="0">
                <a:latin typeface="Arial" panose="020B0604020202020204" pitchFamily="34" charset="0"/>
              </a:rPr>
              <a:t>Na to, aby látka vyvolala </a:t>
            </a:r>
            <a:r>
              <a:rPr lang="cs-CZ" sz="2400" b="1" i="0" u="none" strike="noStrike" baseline="0" dirty="0" err="1">
                <a:latin typeface="Arial" panose="020B0604020202020204" pitchFamily="34" charset="0"/>
              </a:rPr>
              <a:t>odérový</a:t>
            </a:r>
            <a:r>
              <a:rPr lang="cs-CZ" sz="2400" b="1" i="0" u="none" strike="noStrike" baseline="0" dirty="0">
                <a:latin typeface="Arial" panose="020B0604020202020204" pitchFamily="34" charset="0"/>
              </a:rPr>
              <a:t> vjem</a:t>
            </a:r>
            <a:r>
              <a:rPr lang="cs-CZ" sz="2400" b="0" i="0" u="none" strike="noStrike" baseline="0" dirty="0">
                <a:latin typeface="Arial" panose="020B0604020202020204" pitchFamily="34" charset="0"/>
              </a:rPr>
              <a:t>, musí splňovat určité předpoklady. </a:t>
            </a:r>
          </a:p>
          <a:p>
            <a:pPr marL="0" indent="0">
              <a:buNone/>
            </a:pPr>
            <a:r>
              <a:rPr lang="cs-CZ" sz="2400" b="0" i="0" u="none" strike="noStrike" baseline="0" dirty="0">
                <a:latin typeface="Arial" panose="020B0604020202020204" pitchFamily="34" charset="0"/>
              </a:rPr>
              <a:t>Látka musí být </a:t>
            </a:r>
            <a:r>
              <a:rPr lang="cs-CZ" sz="2400" b="1" i="0" u="none" strike="noStrike" baseline="0" dirty="0">
                <a:latin typeface="Arial" panose="020B0604020202020204" pitchFamily="34" charset="0"/>
              </a:rPr>
              <a:t>těkavá, rozpustná ve vodě a v tucích</a:t>
            </a:r>
            <a:r>
              <a:rPr lang="cs-CZ" sz="2400" b="0" i="0" u="none" strike="noStrike" baseline="0" dirty="0">
                <a:latin typeface="Arial" panose="020B0604020202020204" pitchFamily="34" charset="0"/>
              </a:rPr>
              <a:t> a musí být </a:t>
            </a:r>
            <a:r>
              <a:rPr lang="cs-CZ" sz="2400" b="1" i="0" u="none" strike="noStrike" baseline="0" dirty="0">
                <a:latin typeface="Arial" panose="020B0604020202020204" pitchFamily="34" charset="0"/>
              </a:rPr>
              <a:t>polární. </a:t>
            </a:r>
            <a:r>
              <a:rPr lang="cs-CZ" sz="2000" b="0" i="0" u="none" strike="noStrike" baseline="0" dirty="0">
                <a:latin typeface="Arial" panose="020B0604020202020204" pitchFamily="34" charset="0"/>
              </a:rPr>
              <a:t>Polarita je rozhodující vlastností pro vnímání </a:t>
            </a:r>
            <a:r>
              <a:rPr lang="cs-CZ" sz="2000" b="0" i="0" u="none" strike="noStrike" baseline="0" dirty="0" err="1">
                <a:latin typeface="Arial" panose="020B0604020202020204" pitchFamily="34" charset="0"/>
              </a:rPr>
              <a:t>odérových</a:t>
            </a:r>
            <a:r>
              <a:rPr lang="cs-CZ" sz="2000" b="0" i="0" u="none" strike="noStrike" baseline="0" dirty="0">
                <a:latin typeface="Arial" panose="020B0604020202020204" pitchFamily="34" charset="0"/>
              </a:rPr>
              <a:t> látek. Pokud má látka vysokou polaritu, tak je rozpustná ve vodě, ale není rozpustná v tucích a nevyvolává </a:t>
            </a:r>
            <a:r>
              <a:rPr lang="cs-CZ" sz="2000" b="0" i="0" u="none" strike="noStrike" baseline="0" dirty="0" err="1">
                <a:latin typeface="Arial" panose="020B0604020202020204" pitchFamily="34" charset="0"/>
              </a:rPr>
              <a:t>odérový</a:t>
            </a:r>
            <a:r>
              <a:rPr lang="cs-CZ" sz="2000" b="0" i="0" u="none" strike="noStrike" baseline="0" dirty="0">
                <a:latin typeface="Arial" panose="020B0604020202020204" pitchFamily="34" charset="0"/>
              </a:rPr>
              <a:t> vjem. </a:t>
            </a:r>
            <a:endParaRPr lang="cs-CZ" sz="4000" dirty="0"/>
          </a:p>
        </p:txBody>
      </p:sp>
    </p:spTree>
    <p:extLst>
      <p:ext uri="{BB962C8B-B14F-4D97-AF65-F5344CB8AC3E}">
        <p14:creationId xmlns:p14="http://schemas.microsoft.com/office/powerpoint/2010/main" val="30983599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C1329C9-BFF5-9316-505C-CE337D8B48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562" y="1371600"/>
            <a:ext cx="8762876" cy="4114800"/>
          </a:xfrm>
        </p:spPr>
        <p:txBody>
          <a:bodyPr/>
          <a:lstStyle/>
          <a:p>
            <a:pPr marL="0" indent="0">
              <a:buNone/>
            </a:pPr>
            <a:r>
              <a:rPr lang="cs-CZ" sz="2400" b="1" i="0" u="none" strike="noStrike" baseline="0" dirty="0">
                <a:latin typeface="Arial" panose="020B0604020202020204" pitchFamily="34" charset="0"/>
              </a:rPr>
              <a:t>Olfaktometrie </a:t>
            </a:r>
            <a:r>
              <a:rPr lang="cs-CZ" sz="2400" b="0" i="0" u="none" strike="noStrike" baseline="0" dirty="0">
                <a:latin typeface="Arial" panose="020B0604020202020204" pitchFamily="34" charset="0"/>
              </a:rPr>
              <a:t>je metoda objektivního stanovení pachových látek ve vzduchu na základě čichových vjemů člověka.</a:t>
            </a:r>
          </a:p>
          <a:p>
            <a:pPr marL="0" indent="0">
              <a:buNone/>
            </a:pPr>
            <a:endParaRPr lang="cs-CZ" sz="2400" dirty="0"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2000" b="0" i="0" u="none" strike="noStrike" baseline="0" dirty="0">
                <a:latin typeface="Arial" panose="020B0604020202020204" pitchFamily="34" charset="0"/>
              </a:rPr>
              <a:t>Olfaktometr je zařízení pro testování </a:t>
            </a:r>
            <a:r>
              <a:rPr lang="cs-CZ" sz="2000" b="0" i="0" u="none" strike="noStrike" baseline="0" dirty="0" err="1">
                <a:latin typeface="Arial" panose="020B0604020202020204" pitchFamily="34" charset="0"/>
              </a:rPr>
              <a:t>odérového</a:t>
            </a:r>
            <a:r>
              <a:rPr lang="cs-CZ" sz="2000" b="0" i="0" u="none" strike="noStrike" baseline="0" dirty="0">
                <a:latin typeface="Arial" panose="020B0604020202020204" pitchFamily="34" charset="0"/>
              </a:rPr>
              <a:t> vzduchu, ve kterém je </a:t>
            </a:r>
            <a:r>
              <a:rPr lang="cs-CZ" sz="2000" b="0" i="0" u="none" strike="noStrike" baseline="0" dirty="0" err="1">
                <a:latin typeface="Arial" panose="020B0604020202020204" pitchFamily="34" charset="0"/>
              </a:rPr>
              <a:t>odérový</a:t>
            </a:r>
            <a:r>
              <a:rPr lang="cs-CZ" sz="2000" b="0" i="0" u="none" strike="noStrike" baseline="0" dirty="0">
                <a:latin typeface="Arial" panose="020B0604020202020204" pitchFamily="34" charset="0"/>
              </a:rPr>
              <a:t> vzduch ředěný neutrálním plynem (vzduchem bez odéru) v definovaném poměru a přiváděn k posuzovatelům. </a:t>
            </a:r>
          </a:p>
          <a:p>
            <a:pPr marL="0" indent="0">
              <a:buNone/>
            </a:pPr>
            <a:r>
              <a:rPr lang="cs-CZ" sz="2000" b="0" i="0" u="none" strike="noStrike" baseline="0" dirty="0">
                <a:latin typeface="Arial" panose="020B0604020202020204" pitchFamily="34" charset="0"/>
              </a:rPr>
              <a:t>Práh vnímání je nejnižší koncentrace odorantu, při které je </a:t>
            </a:r>
            <a:r>
              <a:rPr lang="cs-CZ" sz="2000" b="0" i="0" u="none" strike="noStrike" baseline="0" dirty="0" err="1">
                <a:latin typeface="Arial" panose="020B0604020202020204" pitchFamily="34" charset="0"/>
              </a:rPr>
              <a:t>odérový</a:t>
            </a:r>
            <a:r>
              <a:rPr lang="cs-CZ" sz="2000" b="0" i="0" u="none" strike="noStrike" baseline="0" dirty="0">
                <a:latin typeface="Arial" panose="020B0604020202020204" pitchFamily="34" charset="0"/>
              </a:rPr>
              <a:t> vzduch odlišen od </a:t>
            </a:r>
            <a:r>
              <a:rPr lang="cs-CZ" sz="2000" b="0" i="0" u="none" strike="noStrike" baseline="0" dirty="0" err="1">
                <a:latin typeface="Arial" panose="020B0604020202020204" pitchFamily="34" charset="0"/>
              </a:rPr>
              <a:t>bezodérového</a:t>
            </a:r>
            <a:r>
              <a:rPr lang="cs-CZ" sz="2000" b="0" i="0" u="none" strike="noStrike" baseline="0" dirty="0">
                <a:latin typeface="Arial" panose="020B0604020202020204" pitchFamily="34" charset="0"/>
              </a:rPr>
              <a:t> vzduchu u 50 % posuzovatelů na základě prvotního vjemu odéru v testovaném vzduchu. </a:t>
            </a:r>
          </a:p>
          <a:p>
            <a:pPr marL="0" indent="0">
              <a:buNone/>
            </a:pPr>
            <a:r>
              <a:rPr lang="cs-CZ" sz="2000" b="0" i="0" u="none" strike="noStrike" baseline="0" dirty="0">
                <a:latin typeface="Arial" panose="020B0604020202020204" pitchFamily="34" charset="0"/>
              </a:rPr>
              <a:t>Práh rozpoznání je nejnižší koncentrace odéru, při které je vzduch s </a:t>
            </a:r>
            <a:r>
              <a:rPr lang="cs-CZ" sz="2000" b="0" i="0" u="none" strike="noStrike" baseline="0" dirty="0" err="1">
                <a:latin typeface="Arial" panose="020B0604020202020204" pitchFamily="34" charset="0"/>
              </a:rPr>
              <a:t>odérovými</a:t>
            </a:r>
            <a:r>
              <a:rPr lang="cs-CZ" sz="2000" b="0" i="0" u="none" strike="noStrike" baseline="0" dirty="0">
                <a:latin typeface="Arial" panose="020B0604020202020204" pitchFamily="34" charset="0"/>
              </a:rPr>
              <a:t> látkami odlišen od </a:t>
            </a:r>
            <a:r>
              <a:rPr lang="cs-CZ" sz="2000" b="0" i="0" u="none" strike="noStrike" baseline="0" dirty="0" err="1">
                <a:latin typeface="Arial" panose="020B0604020202020204" pitchFamily="34" charset="0"/>
              </a:rPr>
              <a:t>bezodérového</a:t>
            </a:r>
            <a:r>
              <a:rPr lang="cs-CZ" sz="2000" b="0" i="0" u="none" strike="noStrike" baseline="0" dirty="0">
                <a:latin typeface="Arial" panose="020B0604020202020204" pitchFamily="34" charset="0"/>
              </a:rPr>
              <a:t> vzduchu u 50 % posuzovatelů na základě jednoznačného vjemu odéru v testovaném vzduchu .</a:t>
            </a:r>
            <a:endParaRPr lang="cs-CZ" sz="4000" dirty="0"/>
          </a:p>
        </p:txBody>
      </p:sp>
    </p:spTree>
    <p:extLst>
      <p:ext uri="{BB962C8B-B14F-4D97-AF65-F5344CB8AC3E}">
        <p14:creationId xmlns:p14="http://schemas.microsoft.com/office/powerpoint/2010/main" val="36912215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1B99680-A5DE-5924-88FA-7D993F8EFA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196752"/>
            <a:ext cx="8352928" cy="4114800"/>
          </a:xfrm>
        </p:spPr>
        <p:txBody>
          <a:bodyPr/>
          <a:lstStyle/>
          <a:p>
            <a:pPr marL="0" indent="0">
              <a:buNone/>
            </a:pPr>
            <a:r>
              <a:rPr lang="cs-CZ" sz="2400" b="1" i="0" u="none" strike="noStrike" baseline="0" dirty="0" err="1">
                <a:latin typeface="Arial" panose="020B0604020202020204" pitchFamily="34" charset="0"/>
              </a:rPr>
              <a:t>Detekovatelnost</a:t>
            </a:r>
            <a:r>
              <a:rPr lang="cs-CZ" sz="2400" b="1" i="0" u="none" strike="noStrike" baseline="0" dirty="0">
                <a:latin typeface="Arial" panose="020B0604020202020204" pitchFamily="34" charset="0"/>
              </a:rPr>
              <a:t> odéru </a:t>
            </a:r>
            <a:r>
              <a:rPr lang="cs-CZ" sz="2400" b="0" i="0" u="none" strike="noStrike" baseline="0" dirty="0">
                <a:latin typeface="Arial" panose="020B0604020202020204" pitchFamily="34" charset="0"/>
              </a:rPr>
              <a:t>(práh vnímání) je empirická koncentrace </a:t>
            </a:r>
            <a:r>
              <a:rPr lang="cs-CZ" sz="2400" b="0" i="0" u="none" strike="noStrike" baseline="0" dirty="0" err="1">
                <a:latin typeface="Arial" panose="020B0604020202020204" pitchFamily="34" charset="0"/>
              </a:rPr>
              <a:t>odérových</a:t>
            </a:r>
            <a:r>
              <a:rPr lang="cs-CZ" sz="2400" b="0" i="0" u="none" strike="noStrike" baseline="0" dirty="0">
                <a:latin typeface="Arial" panose="020B0604020202020204" pitchFamily="34" charset="0"/>
              </a:rPr>
              <a:t> látek nutná pro rozpoznání určeným procentem posuzovatelů. Neexistují všeobecně akceptovatelné prahové hodnoty pro smyslovou detekci jednotlivých </a:t>
            </a:r>
            <a:r>
              <a:rPr lang="cs-CZ" sz="2400" b="0" i="0" u="none" strike="noStrike" baseline="0" dirty="0" err="1">
                <a:latin typeface="Arial" panose="020B0604020202020204" pitchFamily="34" charset="0"/>
              </a:rPr>
              <a:t>odérových</a:t>
            </a:r>
            <a:r>
              <a:rPr lang="cs-CZ" sz="2400" b="0" i="0" u="none" strike="noStrike" baseline="0" dirty="0">
                <a:latin typeface="Arial" panose="020B0604020202020204" pitchFamily="34" charset="0"/>
              </a:rPr>
              <a:t> látek. Pro hodnocení </a:t>
            </a:r>
            <a:r>
              <a:rPr lang="cs-CZ" sz="2400" b="0" i="0" u="none" strike="noStrike" baseline="0" dirty="0" err="1">
                <a:latin typeface="Arial" panose="020B0604020202020204" pitchFamily="34" charset="0"/>
              </a:rPr>
              <a:t>odérového</a:t>
            </a:r>
            <a:r>
              <a:rPr lang="cs-CZ" sz="2400" b="0" i="0" u="none" strike="noStrike" baseline="0" dirty="0">
                <a:latin typeface="Arial" panose="020B0604020202020204" pitchFamily="34" charset="0"/>
              </a:rPr>
              <a:t> prahu vnímání se používají dva typy indikačních odpovědí: „ano/ne“ odpověď, a „povinná detekce“ odéru při daném ředění. </a:t>
            </a:r>
          </a:p>
          <a:p>
            <a:pPr marL="0" indent="0">
              <a:buNone/>
            </a:pPr>
            <a:r>
              <a:rPr lang="cs-CZ" sz="2400" b="1" i="0" u="none" strike="noStrike" baseline="0" dirty="0">
                <a:latin typeface="Arial" panose="020B0604020202020204" pitchFamily="34" charset="0"/>
              </a:rPr>
              <a:t>Charakter (kvalita) odéru </a:t>
            </a:r>
            <a:r>
              <a:rPr lang="cs-CZ" sz="2400" b="0" i="0" u="none" strike="noStrike" baseline="0" dirty="0">
                <a:latin typeface="Arial" panose="020B0604020202020204" pitchFamily="34" charset="0"/>
              </a:rPr>
              <a:t>je vlastnost, která identifikuje odér a odlišuje ho od jiného odéru stejné intenzity. Snižováním koncentrace </a:t>
            </a:r>
            <a:r>
              <a:rPr lang="cs-CZ" sz="2400" b="0" i="0" u="none" strike="noStrike" baseline="0" dirty="0" err="1">
                <a:latin typeface="Arial" panose="020B0604020202020204" pitchFamily="34" charset="0"/>
              </a:rPr>
              <a:t>odérových</a:t>
            </a:r>
            <a:r>
              <a:rPr lang="cs-CZ" sz="2400" b="0" i="0" u="none" strike="noStrike" baseline="0" dirty="0">
                <a:latin typeface="Arial" panose="020B0604020202020204" pitchFamily="34" charset="0"/>
              </a:rPr>
              <a:t> látek ředěním dochází ke změně charakteru odéru. </a:t>
            </a:r>
          </a:p>
          <a:p>
            <a:pPr marL="0" indent="0">
              <a:buNone/>
            </a:pPr>
            <a:r>
              <a:rPr lang="cs-CZ" sz="2400" b="1" i="0" u="none" strike="noStrike" baseline="0" dirty="0" err="1">
                <a:latin typeface="Arial" panose="020B0604020202020204" pitchFamily="34" charset="0"/>
              </a:rPr>
              <a:t>Hedonic</a:t>
            </a:r>
            <a:r>
              <a:rPr lang="cs-CZ" sz="2400" b="1" i="0" u="none" strike="noStrike" baseline="0" dirty="0">
                <a:latin typeface="Arial" panose="020B0604020202020204" pitchFamily="34" charset="0"/>
              </a:rPr>
              <a:t> tón </a:t>
            </a:r>
            <a:r>
              <a:rPr lang="cs-CZ" sz="2400" b="0" i="0" u="none" strike="noStrike" baseline="0" dirty="0">
                <a:latin typeface="Arial" panose="020B0604020202020204" pitchFamily="34" charset="0"/>
              </a:rPr>
              <a:t>je vlastnost odéru, která se týká jeho příjemnosti nebo nepříjemnosti. Stupeň příjemnosti nebo nepříjemnosti je určený na základě dojmu a emocí.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2975630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D7860947-9B60-D6B1-D049-3703B287A0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961" y="2348880"/>
            <a:ext cx="8314076" cy="2160239"/>
          </a:xfrm>
          <a:prstGeom prst="rect">
            <a:avLst/>
          </a:prstGeom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87389EAC-2D40-4749-5079-F97A9F76DAE6}"/>
              </a:ext>
            </a:extLst>
          </p:cNvPr>
          <p:cNvSpPr txBox="1"/>
          <p:nvPr/>
        </p:nvSpPr>
        <p:spPr>
          <a:xfrm>
            <a:off x="611560" y="1864767"/>
            <a:ext cx="29338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Stupnice </a:t>
            </a:r>
            <a:r>
              <a:rPr lang="cs-CZ" dirty="0" err="1"/>
              <a:t>hedonic</a:t>
            </a:r>
            <a:r>
              <a:rPr lang="cs-CZ" dirty="0"/>
              <a:t> tónu</a:t>
            </a:r>
          </a:p>
        </p:txBody>
      </p:sp>
    </p:spTree>
    <p:extLst>
      <p:ext uri="{BB962C8B-B14F-4D97-AF65-F5344CB8AC3E}">
        <p14:creationId xmlns:p14="http://schemas.microsoft.com/office/powerpoint/2010/main" val="3243892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-612576" y="1772816"/>
            <a:ext cx="7772400" cy="495300"/>
          </a:xfrm>
        </p:spPr>
        <p:txBody>
          <a:bodyPr/>
          <a:lstStyle/>
          <a:p>
            <a:pPr algn="ctr"/>
            <a:r>
              <a:rPr lang="cs-CZ" altLang="cs-CZ" sz="2800" b="1" dirty="0">
                <a:solidFill>
                  <a:srgbClr val="00A89D"/>
                </a:solidFill>
              </a:rPr>
              <a:t>Rozdělení nepříjemných odérů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2409825"/>
            <a:ext cx="7772400" cy="4114800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None/>
            </a:pPr>
            <a:r>
              <a:rPr lang="cs-CZ" altLang="cs-CZ" sz="2400" dirty="0">
                <a:cs typeface="Times New Roman" panose="02020603050405020304" pitchFamily="18" charset="0"/>
              </a:rPr>
              <a:t>Existuje pět základních typů </a:t>
            </a:r>
            <a:r>
              <a:rPr lang="cs-CZ" altLang="cs-CZ" sz="2400" dirty="0"/>
              <a:t>nepříjemných </a:t>
            </a:r>
            <a:r>
              <a:rPr lang="cs-CZ" altLang="cs-CZ" sz="2400" dirty="0">
                <a:cs typeface="Times New Roman" panose="02020603050405020304" pitchFamily="18" charset="0"/>
              </a:rPr>
              <a:t>odérů (podle </a:t>
            </a:r>
            <a:r>
              <a:rPr lang="cs-CZ" altLang="cs-CZ" sz="2400" dirty="0" err="1">
                <a:cs typeface="Times New Roman" panose="02020603050405020304" pitchFamily="18" charset="0"/>
              </a:rPr>
              <a:t>Zwaardermakerovy</a:t>
            </a:r>
            <a:r>
              <a:rPr lang="cs-CZ" altLang="cs-CZ" sz="2400" dirty="0">
                <a:cs typeface="Times New Roman" panose="02020603050405020304" pitchFamily="18" charset="0"/>
              </a:rPr>
              <a:t> stupnice):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cs-CZ" altLang="cs-CZ" sz="2400" dirty="0"/>
              <a:t> 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cs-CZ" altLang="cs-CZ" sz="2400" dirty="0">
                <a:cs typeface="Times New Roman" panose="02020603050405020304" pitchFamily="18" charset="0"/>
              </a:rPr>
              <a:t>1)      éterický (lidské pachy),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cs-CZ" altLang="cs-CZ" sz="2400" dirty="0">
                <a:cs typeface="Times New Roman" panose="02020603050405020304" pitchFamily="18" charset="0"/>
              </a:rPr>
              <a:t>2)      aromatický (zralé ovoce),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cs-CZ" altLang="cs-CZ" sz="2400" dirty="0">
                <a:cs typeface="Times New Roman" panose="02020603050405020304" pitchFamily="18" charset="0"/>
              </a:rPr>
              <a:t>3)      </a:t>
            </a:r>
            <a:r>
              <a:rPr lang="cs-CZ" altLang="cs-CZ" sz="2400" dirty="0" err="1">
                <a:cs typeface="Times New Roman" panose="02020603050405020304" pitchFamily="18" charset="0"/>
              </a:rPr>
              <a:t>izovalerický</a:t>
            </a:r>
            <a:r>
              <a:rPr lang="cs-CZ" altLang="cs-CZ" sz="2400" dirty="0">
                <a:cs typeface="Times New Roman" panose="02020603050405020304" pitchFamily="18" charset="0"/>
              </a:rPr>
              <a:t> (pachy z kouření tabáku a 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cs-CZ" altLang="cs-CZ" sz="2400" dirty="0">
                <a:cs typeface="Times New Roman" panose="02020603050405020304" pitchFamily="18" charset="0"/>
              </a:rPr>
              <a:t>	      zvířecí  pot),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cs-CZ" altLang="cs-CZ" sz="2400" dirty="0">
                <a:cs typeface="Times New Roman" panose="02020603050405020304" pitchFamily="18" charset="0"/>
              </a:rPr>
              <a:t>4)      zažluklý (mlékárenské produkty),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cs-CZ" altLang="cs-CZ" sz="2400" dirty="0">
                <a:cs typeface="Times New Roman" panose="02020603050405020304" pitchFamily="18" charset="0"/>
              </a:rPr>
              <a:t>5)    </a:t>
            </a:r>
            <a:r>
              <a:rPr lang="cs-CZ" altLang="cs-CZ" sz="2400" dirty="0"/>
              <a:t>  </a:t>
            </a:r>
            <a:r>
              <a:rPr lang="cs-CZ" altLang="cs-CZ" sz="2400" dirty="0">
                <a:cs typeface="Times New Roman" panose="02020603050405020304" pitchFamily="18" charset="0"/>
              </a:rPr>
              <a:t>narkotický (rozkládající se proteiny).</a:t>
            </a:r>
            <a:r>
              <a:rPr lang="cs-CZ" altLang="cs-CZ" sz="2400" dirty="0"/>
              <a:t> </a:t>
            </a:r>
          </a:p>
          <a:p>
            <a:pPr>
              <a:lnSpc>
                <a:spcPct val="80000"/>
              </a:lnSpc>
            </a:pPr>
            <a:endParaRPr lang="cs-CZ" altLang="cs-CZ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9432240"/>
              </p:ext>
            </p:extLst>
          </p:nvPr>
        </p:nvGraphicFramePr>
        <p:xfrm>
          <a:off x="539552" y="1484784"/>
          <a:ext cx="7668344" cy="41363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3" imgW="6784543" imgH="3661562" progId="Visio.Drawing.11">
                  <p:embed/>
                </p:oleObj>
              </mc:Choice>
              <mc:Fallback>
                <p:oleObj name="Visio" r:id="rId3" imgW="6784543" imgH="3661562" progId="Visio.Drawing.11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1484784"/>
                        <a:ext cx="7668344" cy="41363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683568" y="5805264"/>
            <a:ext cx="9001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cs-CZ" altLang="cs-CZ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Vnímání příjemných odérů je vždy spojeno s osobní zkušeností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43" id="{A16FE386-EA4B-C94B-B500-FCF0D4E6C271}" vid="{B41E2014-2662-0A44-9606-2ACD23517F44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43" id="{A16FE386-EA4B-C94B-B500-FCF0D4E6C271}" vid="{B41E2014-2662-0A44-9606-2ACD23517F44}"/>
    </a:ext>
  </a:ext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43" id="{A16FE386-EA4B-C94B-B500-FCF0D4E6C271}" vid="{310332F5-323E-0746-88B4-546F0BC7A87B}"/>
    </a:ext>
  </a:extLst>
</a:theme>
</file>

<file path=ppt/theme/theme4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43" id="{A16FE386-EA4B-C94B-B500-FCF0D4E6C271}" vid="{310332F5-323E-0746-88B4-546F0BC7A87B}"/>
    </a:ext>
  </a:extLst>
</a:theme>
</file>

<file path=ppt/theme/theme5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43" id="{A16FE386-EA4B-C94B-B500-FCF0D4E6C271}" vid="{310332F5-323E-0746-88B4-546F0BC7A87B}"/>
    </a:ext>
  </a:extLst>
</a:theme>
</file>

<file path=ppt/theme/theme6.xml><?xml version="1.0" encoding="utf-8"?>
<a:theme xmlns:a="http://schemas.openxmlformats.org/drawingml/2006/main" name="2_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43" id="{A16FE386-EA4B-C94B-B500-FCF0D4E6C271}" vid="{B41E2014-2662-0A44-9606-2ACD23517F44}"/>
    </a:ext>
  </a:extLst>
</a:theme>
</file>

<file path=ppt/theme/theme7.xml><?xml version="1.0" encoding="utf-8"?>
<a:theme xmlns:a="http://schemas.openxmlformats.org/drawingml/2006/main" name="Moti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Přednáška 5_Faktory zdravotní závadnosti budov NPO</Template>
  <TotalTime>6807</TotalTime>
  <Words>1851</Words>
  <Application>Microsoft Office PowerPoint</Application>
  <PresentationFormat>Předvádění na obrazovce (4:3)</PresentationFormat>
  <Paragraphs>178</Paragraphs>
  <Slides>27</Slides>
  <Notes>17</Notes>
  <HiddenSlides>0</HiddenSlides>
  <MMClips>0</MMClips>
  <ScaleCrop>false</ScaleCrop>
  <HeadingPairs>
    <vt:vector size="8" baseType="variant">
      <vt:variant>
        <vt:lpstr>Použitá písma</vt:lpstr>
      </vt:variant>
      <vt:variant>
        <vt:i4>10</vt:i4>
      </vt:variant>
      <vt:variant>
        <vt:lpstr>Motiv</vt:lpstr>
      </vt:variant>
      <vt:variant>
        <vt:i4>6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27</vt:i4>
      </vt:variant>
    </vt:vector>
  </HeadingPairs>
  <TitlesOfParts>
    <vt:vector size="44" baseType="lpstr">
      <vt:lpstr>Arial</vt:lpstr>
      <vt:lpstr>Arial Unicode MS</vt:lpstr>
      <vt:lpstr>Calibri</vt:lpstr>
      <vt:lpstr>Calibri Light</vt:lpstr>
      <vt:lpstr>docs-Roboto</vt:lpstr>
      <vt:lpstr>Slabo 27px</vt:lpstr>
      <vt:lpstr>Source Sans Pro</vt:lpstr>
      <vt:lpstr>Times New Roman</vt:lpstr>
      <vt:lpstr>Verdana</vt:lpstr>
      <vt:lpstr>Wingdings</vt:lpstr>
      <vt:lpstr>1_Motiv Office</vt:lpstr>
      <vt:lpstr>Motiv Office</vt:lpstr>
      <vt:lpstr>Custom Design</vt:lpstr>
      <vt:lpstr>1_Custom Design</vt:lpstr>
      <vt:lpstr>2_Custom Design</vt:lpstr>
      <vt:lpstr>2_Motiv Office</vt:lpstr>
      <vt:lpstr>Visio</vt:lpstr>
      <vt:lpstr>Prezentace aplikace PowerPoint</vt:lpstr>
      <vt:lpstr>Teorie vnitřního prostředí budov Přednáška 1_2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Rozdělení nepříjemných odérů</vt:lpstr>
      <vt:lpstr>Prezentace aplikace PowerPoint</vt:lpstr>
      <vt:lpstr>Odér z cigaretového kouře – vůně nebo zápach?</vt:lpstr>
      <vt:lpstr>Prezentace aplikace PowerPoint</vt:lpstr>
      <vt:lpstr>Faktory působení odérových látek na člověka </vt:lpstr>
      <vt:lpstr>Prezentace aplikace PowerPoint</vt:lpstr>
      <vt:lpstr>Prezentace aplikace PowerPoint</vt:lpstr>
      <vt:lpstr>Prezentace aplikace PowerPoint</vt:lpstr>
      <vt:lpstr>Prezentace aplikace PowerPoint</vt:lpstr>
      <vt:lpstr>Posuzování úrovně odérového mikroklimatu</vt:lpstr>
      <vt:lpstr>Oxid uhličitý CO2</vt:lpstr>
      <vt:lpstr>Požadavky na větrání vnitřního prostředí budov v platných předpisech</vt:lpstr>
      <vt:lpstr>Minimální množství venkovního vzduchu přiváděného na pracoviště (dle Nař.vlády č. 361/2007 Sb. Podmínky ochrany zdraví při práci) </vt:lpstr>
      <vt:lpstr>  Optimalizace odérového mikroklimatu </vt:lpstr>
      <vt:lpstr>Optimalizace zásahem do zdroje odérů </vt:lpstr>
      <vt:lpstr>Prezentace aplikace PowerPoint</vt:lpstr>
      <vt:lpstr>Odstranění odérů filtrací </vt:lpstr>
      <vt:lpstr>Prezentace aplikace PowerPoint</vt:lpstr>
      <vt:lpstr>Prezentace aplikace PowerPoint</vt:lpstr>
      <vt:lpstr>Kontrolní otázky: </vt:lpstr>
    </vt:vector>
  </TitlesOfParts>
  <Company>FAST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Odérové mikroklima vliv vůní a pachů na činnost člověka</dc:title>
  <dc:creator>Černínová Michaela</dc:creator>
  <cp:lastModifiedBy>Cerninova Michaela</cp:lastModifiedBy>
  <cp:revision>29</cp:revision>
  <cp:lastPrinted>2021-03-22T08:06:23Z</cp:lastPrinted>
  <dcterms:created xsi:type="dcterms:W3CDTF">2007-10-31T15:45:03Z</dcterms:created>
  <dcterms:modified xsi:type="dcterms:W3CDTF">2024-05-15T07:25:51Z</dcterms:modified>
</cp:coreProperties>
</file>