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2"/>
  </p:notesMasterIdLst>
  <p:handoutMasterIdLst>
    <p:handoutMasterId r:id="rId23"/>
  </p:handoutMasterIdLst>
  <p:sldIdLst>
    <p:sldId id="277" r:id="rId2"/>
    <p:sldId id="278" r:id="rId3"/>
    <p:sldId id="279" r:id="rId4"/>
    <p:sldId id="280" r:id="rId5"/>
    <p:sldId id="281" r:id="rId6"/>
    <p:sldId id="283" r:id="rId7"/>
    <p:sldId id="284" r:id="rId8"/>
    <p:sldId id="282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59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79"/>
            <p14:sldId id="280"/>
            <p14:sldId id="281"/>
            <p14:sldId id="283"/>
            <p14:sldId id="284"/>
            <p14:sldId id="282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E0B0A2-43B4-45EC-84A6-67D79B128AD4}" v="3" dt="2024-10-10T08:00:03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5" d="100"/>
          <a:sy n="115" d="100"/>
        </p:scale>
        <p:origin x="924" y="108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A2E0B0A2-43B4-45EC-84A6-67D79B128AD4}"/>
    <pc:docChg chg="undo custSel modSld">
      <pc:chgData name="Kvasnickova Zuzana" userId="d619ed73-810d-42e6-9ab5-a3b7d331022e" providerId="ADAL" clId="{A2E0B0A2-43B4-45EC-84A6-67D79B128AD4}" dt="2024-10-18T08:44:30.767" v="121" actId="1076"/>
      <pc:docMkLst>
        <pc:docMk/>
      </pc:docMkLst>
      <pc:sldChg chg="addSp delSp modSp mod">
        <pc:chgData name="Kvasnickova Zuzana" userId="d619ed73-810d-42e6-9ab5-a3b7d331022e" providerId="ADAL" clId="{A2E0B0A2-43B4-45EC-84A6-67D79B128AD4}" dt="2024-10-18T08:44:30.767" v="121" actId="1076"/>
        <pc:sldMkLst>
          <pc:docMk/>
          <pc:sldMk cId="226417236" sldId="259"/>
        </pc:sldMkLst>
        <pc:spChg chg="add del mod">
          <ac:chgData name="Kvasnickova Zuzana" userId="d619ed73-810d-42e6-9ab5-a3b7d331022e" providerId="ADAL" clId="{A2E0B0A2-43B4-45EC-84A6-67D79B128AD4}" dt="2024-10-10T08:26:21.773" v="81" actId="20577"/>
          <ac:spMkLst>
            <pc:docMk/>
            <pc:sldMk cId="226417236" sldId="259"/>
            <ac:spMk id="3" creationId="{1E4FD2B4-9D68-4776-65B5-88F9609A9F19}"/>
          </ac:spMkLst>
        </pc:spChg>
        <pc:spChg chg="mod">
          <ac:chgData name="Kvasnickova Zuzana" userId="d619ed73-810d-42e6-9ab5-a3b7d331022e" providerId="ADAL" clId="{A2E0B0A2-43B4-45EC-84A6-67D79B128AD4}" dt="2024-10-10T08:10:09.378" v="21" actId="20577"/>
          <ac:spMkLst>
            <pc:docMk/>
            <pc:sldMk cId="226417236" sldId="259"/>
            <ac:spMk id="8" creationId="{0EA4430B-5946-CA75-0549-E3178C6DB125}"/>
          </ac:spMkLst>
        </pc:spChg>
        <pc:grpChg chg="mod">
          <ac:chgData name="Kvasnickova Zuzana" userId="d619ed73-810d-42e6-9ab5-a3b7d331022e" providerId="ADAL" clId="{A2E0B0A2-43B4-45EC-84A6-67D79B128AD4}" dt="2024-10-18T08:44:30.767" v="121" actId="1076"/>
          <ac:grpSpMkLst>
            <pc:docMk/>
            <pc:sldMk cId="226417236" sldId="259"/>
            <ac:grpSpMk id="5" creationId="{4103FF0F-C1E4-04BE-E1C5-DDDFA5FF3401}"/>
          </ac:grpSpMkLst>
        </pc:grpChg>
        <pc:picChg chg="add mod">
          <ac:chgData name="Kvasnickova Zuzana" userId="d619ed73-810d-42e6-9ab5-a3b7d331022e" providerId="ADAL" clId="{A2E0B0A2-43B4-45EC-84A6-67D79B128AD4}" dt="2024-10-18T08:44:02.692" v="119" actId="1076"/>
          <ac:picMkLst>
            <pc:docMk/>
            <pc:sldMk cId="226417236" sldId="259"/>
            <ac:picMk id="2" creationId="{93E863FD-9683-A098-9FA6-6DBAC7485EF4}"/>
          </ac:picMkLst>
        </pc:picChg>
        <pc:picChg chg="del">
          <ac:chgData name="Kvasnickova Zuzana" userId="d619ed73-810d-42e6-9ab5-a3b7d331022e" providerId="ADAL" clId="{A2E0B0A2-43B4-45EC-84A6-67D79B128AD4}" dt="2024-10-10T08:00:27.447" v="7" actId="478"/>
          <ac:picMkLst>
            <pc:docMk/>
            <pc:sldMk cId="226417236" sldId="259"/>
            <ac:picMk id="6" creationId="{006FB6C5-D1D9-8FF3-E8A4-F06D6789DD3B}"/>
          </ac:picMkLst>
        </pc:picChg>
        <pc:picChg chg="add mod">
          <ac:chgData name="Kvasnickova Zuzana" userId="d619ed73-810d-42e6-9ab5-a3b7d331022e" providerId="ADAL" clId="{A2E0B0A2-43B4-45EC-84A6-67D79B128AD4}" dt="2024-10-10T14:22:44.594" v="116" actId="1076"/>
          <ac:picMkLst>
            <pc:docMk/>
            <pc:sldMk cId="226417236" sldId="259"/>
            <ac:picMk id="12" creationId="{1FD21867-E39B-4844-ED6E-42C2CC075D9B}"/>
          </ac:picMkLst>
        </pc:picChg>
        <pc:picChg chg="add mod">
          <ac:chgData name="Kvasnickova Zuzana" userId="d619ed73-810d-42e6-9ab5-a3b7d331022e" providerId="ADAL" clId="{A2E0B0A2-43B4-45EC-84A6-67D79B128AD4}" dt="2024-10-18T08:44:11.859" v="120" actId="1076"/>
          <ac:picMkLst>
            <pc:docMk/>
            <pc:sldMk cId="226417236" sldId="259"/>
            <ac:picMk id="13" creationId="{9535FC57-8931-BAC2-4260-ECF4B56DDDA6}"/>
          </ac:picMkLst>
        </pc:picChg>
      </pc:sldChg>
      <pc:sldChg chg="modSp mod">
        <pc:chgData name="Kvasnickova Zuzana" userId="d619ed73-810d-42e6-9ab5-a3b7d331022e" providerId="ADAL" clId="{A2E0B0A2-43B4-45EC-84A6-67D79B128AD4}" dt="2024-10-18T08:43:00.133" v="118" actId="1076"/>
        <pc:sldMkLst>
          <pc:docMk/>
          <pc:sldMk cId="3328650913" sldId="277"/>
        </pc:sldMkLst>
        <pc:picChg chg="mod">
          <ac:chgData name="Kvasnickova Zuzana" userId="d619ed73-810d-42e6-9ab5-a3b7d331022e" providerId="ADAL" clId="{A2E0B0A2-43B4-45EC-84A6-67D79B128AD4}" dt="2024-10-18T08:43:00.133" v="118" actId="1076"/>
          <ac:picMkLst>
            <pc:docMk/>
            <pc:sldMk cId="3328650913" sldId="277"/>
            <ac:picMk id="8" creationId="{E8F9254B-BEA2-0063-79A3-9E9BEF115EFD}"/>
          </ac:picMkLst>
        </pc:picChg>
        <pc:picChg chg="mod">
          <ac:chgData name="Kvasnickova Zuzana" userId="d619ed73-810d-42e6-9ab5-a3b7d331022e" providerId="ADAL" clId="{A2E0B0A2-43B4-45EC-84A6-67D79B128AD4}" dt="2024-10-18T08:42:46.692" v="117" actId="1076"/>
          <ac:picMkLst>
            <pc:docMk/>
            <pc:sldMk cId="3328650913" sldId="277"/>
            <ac:picMk id="10" creationId="{FB83B169-366F-DE62-7866-CC51005DE367}"/>
          </ac:picMkLst>
        </pc:picChg>
        <pc:picChg chg="mod">
          <ac:chgData name="Kvasnickova Zuzana" userId="d619ed73-810d-42e6-9ab5-a3b7d331022e" providerId="ADAL" clId="{A2E0B0A2-43B4-45EC-84A6-67D79B128AD4}" dt="2024-10-10T14:19:13.919" v="103" actId="14100"/>
          <ac:picMkLst>
            <pc:docMk/>
            <pc:sldMk cId="3328650913" sldId="277"/>
            <ac:picMk id="12" creationId="{84D7C1B4-A0E6-B581-7C5E-A499F63017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6. 12. 2024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6. 12. 2024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emf"/><Relationship Id="rId12" Type="http://schemas.openxmlformats.org/officeDocument/2006/relationships/image" Target="../media/image5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hyperlink" Target="https://creativecommons.org/licenses/by/4.0/deed.cs" TargetMode="External"/><Relationship Id="rId11" Type="http://schemas.openxmlformats.org/officeDocument/2006/relationships/image" Target="../media/image2.jpeg"/><Relationship Id="rId5" Type="http://schemas.openxmlformats.org/officeDocument/2006/relationships/image" Target="../media/image1.emf"/><Relationship Id="rId10" Type="http://schemas.openxmlformats.org/officeDocument/2006/relationships/image" Target="../media/image4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i="0" u="none" strike="noStrike" dirty="0" smtClean="0">
                <a:solidFill>
                  <a:srgbClr val="00A499"/>
                </a:solidFill>
                <a:effectLst/>
                <a:latin typeface="Calibri" panose="020F0502020204030204" pitchFamily="34" charset="0"/>
              </a:rPr>
              <a:t>SPRÁVNÍ </a:t>
            </a:r>
            <a:r>
              <a:rPr lang="cs-CZ" sz="2800" b="1" dirty="0" smtClean="0">
                <a:solidFill>
                  <a:srgbClr val="00A499"/>
                </a:solidFill>
                <a:latin typeface="Calibri" panose="020F0502020204030204" pitchFamily="34" charset="0"/>
              </a:rPr>
              <a:t>PRÁVO TRESTNÍ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737889" y="3731291"/>
            <a:ext cx="153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Richard Bartes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5" name="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Zánik </a:t>
            </a:r>
            <a:r>
              <a:rPr lang="cs-CZ" altLang="cs-CZ" dirty="0" smtClean="0"/>
              <a:t>trestnosti přestupku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U</a:t>
            </a:r>
            <a:r>
              <a:rPr lang="cs-CZ" altLang="cs-CZ" dirty="0"/>
              <a:t>plynutím promlčecí </a:t>
            </a:r>
            <a:r>
              <a:rPr lang="cs-CZ" altLang="cs-CZ" dirty="0" smtClean="0"/>
              <a:t>doby</a:t>
            </a:r>
            <a:endParaRPr lang="cs-CZ" altLang="cs-CZ" b="1" dirty="0"/>
          </a:p>
          <a:p>
            <a:pPr marL="457200" lvl="1" indent="0" algn="just">
              <a:buNone/>
              <a:defRPr/>
            </a:pPr>
            <a:r>
              <a:rPr lang="cs-CZ" altLang="cs-CZ" b="1" dirty="0"/>
              <a:t>1 rok</a:t>
            </a:r>
            <a:r>
              <a:rPr lang="cs-CZ" altLang="cs-CZ" dirty="0"/>
              <a:t>, resp. </a:t>
            </a:r>
            <a:r>
              <a:rPr lang="cs-CZ" altLang="cs-CZ" spc="-100" dirty="0"/>
              <a:t>3 </a:t>
            </a:r>
            <a:r>
              <a:rPr lang="cs-CZ" altLang="cs-CZ" dirty="0"/>
              <a:t>roky (u pokut s horní hranicí alespoň </a:t>
            </a:r>
            <a:r>
              <a:rPr lang="cs-CZ" altLang="cs-CZ" dirty="0" smtClean="0"/>
              <a:t>100 000 </a:t>
            </a:r>
            <a:r>
              <a:rPr lang="cs-CZ" altLang="cs-CZ" dirty="0"/>
              <a:t>Kč) </a:t>
            </a:r>
          </a:p>
          <a:p>
            <a:pPr marL="457200" lvl="1" indent="0" algn="just">
              <a:buNone/>
              <a:defRPr/>
            </a:pPr>
            <a:r>
              <a:rPr lang="cs-CZ" altLang="cs-CZ" b="1" dirty="0"/>
              <a:t>3 roky</a:t>
            </a:r>
            <a:r>
              <a:rPr lang="cs-CZ" altLang="cs-CZ" dirty="0"/>
              <a:t>, resp. 5 </a:t>
            </a:r>
            <a:r>
              <a:rPr lang="cs-CZ" altLang="cs-CZ" dirty="0" smtClean="0"/>
              <a:t>let </a:t>
            </a:r>
            <a:r>
              <a:rPr lang="cs-CZ" altLang="cs-CZ" dirty="0"/>
              <a:t>(při přerušení </a:t>
            </a:r>
            <a:r>
              <a:rPr lang="cs-CZ" altLang="cs-CZ" dirty="0" smtClean="0"/>
              <a:t>promlčecí doby)</a:t>
            </a:r>
            <a:endParaRPr lang="cs-CZ" altLang="cs-CZ" dirty="0"/>
          </a:p>
          <a:p>
            <a:pPr algn="just"/>
            <a:endParaRPr lang="cs-CZ" altLang="cs-CZ" b="1" dirty="0"/>
          </a:p>
          <a:p>
            <a:pPr algn="just"/>
            <a:r>
              <a:rPr lang="cs-CZ" altLang="cs-CZ" dirty="0"/>
              <a:t>Smrt FO</a:t>
            </a:r>
          </a:p>
          <a:p>
            <a:pPr algn="just"/>
            <a:r>
              <a:rPr lang="cs-CZ" altLang="cs-CZ" dirty="0"/>
              <a:t>Zánik PO (nemá-li </a:t>
            </a:r>
            <a:r>
              <a:rPr lang="cs-CZ" altLang="cs-CZ" dirty="0" err="1"/>
              <a:t>pr</a:t>
            </a:r>
            <a:r>
              <a:rPr lang="cs-CZ" altLang="cs-CZ" dirty="0"/>
              <a:t>. nástupce)</a:t>
            </a:r>
          </a:p>
          <a:p>
            <a:pPr algn="just"/>
            <a:r>
              <a:rPr lang="cs-CZ" altLang="cs-CZ" dirty="0"/>
              <a:t>Vyhlášení amnestie</a:t>
            </a:r>
          </a:p>
          <a:p>
            <a:endParaRPr lang="cs-CZ" dirty="0"/>
          </a:p>
        </p:txBody>
      </p:sp>
      <p:pic>
        <p:nvPicPr>
          <p:cNvPr id="4" name="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Správní tresty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800" b="1" dirty="0"/>
              <a:t>Druhy</a:t>
            </a:r>
            <a:r>
              <a:rPr lang="cs-CZ" sz="2800" dirty="0"/>
              <a:t> správních </a:t>
            </a:r>
            <a:r>
              <a:rPr lang="cs-CZ" sz="2800" dirty="0" smtClean="0"/>
              <a:t>trestů:</a:t>
            </a:r>
          </a:p>
          <a:p>
            <a:pPr marL="457200" lvl="1" indent="0" algn="just">
              <a:buNone/>
            </a:pPr>
            <a:r>
              <a:rPr lang="cs-CZ" sz="2400" dirty="0" smtClean="0"/>
              <a:t>napomenutí </a:t>
            </a:r>
            <a:r>
              <a:rPr lang="cs-CZ" sz="2400" dirty="0"/>
              <a:t>(§ 45</a:t>
            </a:r>
            <a:r>
              <a:rPr lang="cs-CZ" sz="2400" dirty="0" smtClean="0"/>
              <a:t>)</a:t>
            </a:r>
          </a:p>
          <a:p>
            <a:pPr marL="457200" lvl="1" indent="0" algn="just">
              <a:buNone/>
            </a:pPr>
            <a:r>
              <a:rPr lang="cs-CZ" sz="2400" dirty="0" smtClean="0"/>
              <a:t>pokuta </a:t>
            </a:r>
            <a:r>
              <a:rPr lang="cs-CZ" sz="2400" dirty="0"/>
              <a:t>(§ 46</a:t>
            </a:r>
            <a:r>
              <a:rPr lang="cs-CZ" sz="2400" dirty="0" smtClean="0"/>
              <a:t>)</a:t>
            </a:r>
          </a:p>
          <a:p>
            <a:pPr marL="457200" lvl="1" indent="0" algn="just">
              <a:buNone/>
            </a:pPr>
            <a:r>
              <a:rPr lang="cs-CZ" sz="2400" dirty="0" smtClean="0"/>
              <a:t>zákaz </a:t>
            </a:r>
            <a:r>
              <a:rPr lang="cs-CZ" sz="2400" dirty="0"/>
              <a:t>činnosti (§ 47</a:t>
            </a:r>
            <a:r>
              <a:rPr lang="cs-CZ" sz="2400" dirty="0" smtClean="0"/>
              <a:t>)</a:t>
            </a:r>
          </a:p>
          <a:p>
            <a:pPr marL="457200" lvl="1" indent="0" algn="just">
              <a:buNone/>
            </a:pPr>
            <a:r>
              <a:rPr lang="cs-CZ" sz="2400" dirty="0" smtClean="0"/>
              <a:t>propadnutí </a:t>
            </a:r>
            <a:r>
              <a:rPr lang="cs-CZ" sz="2400" dirty="0"/>
              <a:t>věci nebo náhradní hodnoty (§ 48 a 49</a:t>
            </a:r>
            <a:r>
              <a:rPr lang="cs-CZ" sz="2400" dirty="0" smtClean="0"/>
              <a:t>)</a:t>
            </a:r>
          </a:p>
          <a:p>
            <a:pPr marL="457200" lvl="1" indent="0" algn="just">
              <a:buNone/>
            </a:pPr>
            <a:r>
              <a:rPr lang="cs-CZ" sz="2400" dirty="0" smtClean="0"/>
              <a:t>zveřejnění </a:t>
            </a:r>
            <a:r>
              <a:rPr lang="cs-CZ" sz="2400" dirty="0"/>
              <a:t>rozhodnutí o přestupku (§ 50)</a:t>
            </a:r>
          </a:p>
          <a:p>
            <a:pPr>
              <a:defRPr/>
            </a:pPr>
            <a:r>
              <a:rPr lang="cs-CZ" sz="1600" dirty="0"/>
              <a:t>	</a:t>
            </a:r>
            <a:r>
              <a:rPr lang="cs-CZ" sz="1600" dirty="0" smtClean="0"/>
              <a:t>jen </a:t>
            </a:r>
            <a:r>
              <a:rPr lang="cs-CZ" sz="1600" dirty="0"/>
              <a:t>PO a PFO, stanoví-li tak zvláštní zákon</a:t>
            </a:r>
          </a:p>
          <a:p>
            <a:endParaRPr lang="cs-CZ" dirty="0"/>
          </a:p>
        </p:txBody>
      </p:sp>
      <p:pic>
        <p:nvPicPr>
          <p:cNvPr id="4" name="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61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6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Správní tresty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sz="2800" b="1" dirty="0"/>
              <a:t>Kritéria pro ukládání správních trestů </a:t>
            </a:r>
            <a:r>
              <a:rPr lang="cs-CZ" altLang="cs-CZ" sz="2800" dirty="0" smtClean="0"/>
              <a:t>(§ 37)</a:t>
            </a:r>
            <a:endParaRPr lang="cs-CZ" altLang="cs-CZ" sz="2800" dirty="0"/>
          </a:p>
          <a:p>
            <a:pPr marL="457200" lvl="1" indent="0" algn="just">
              <a:buNone/>
              <a:defRPr/>
            </a:pPr>
            <a:r>
              <a:rPr lang="cs-CZ" sz="2400" dirty="0"/>
              <a:t>povaha a závažnost přestupku</a:t>
            </a:r>
          </a:p>
          <a:p>
            <a:pPr marL="457200" lvl="1" indent="0" algn="just">
              <a:buNone/>
              <a:defRPr/>
            </a:pPr>
            <a:r>
              <a:rPr lang="cs-CZ" sz="2400" dirty="0"/>
              <a:t>polehčující okolnosti</a:t>
            </a:r>
          </a:p>
          <a:p>
            <a:pPr marL="457200" lvl="1" indent="0" algn="just">
              <a:buNone/>
              <a:defRPr/>
            </a:pPr>
            <a:r>
              <a:rPr lang="cs-CZ" sz="2400" dirty="0"/>
              <a:t>přitěžující okolnosti – zákaz dvojí přičitatelnosti</a:t>
            </a:r>
          </a:p>
          <a:p>
            <a:pPr lvl="1" algn="just"/>
            <a:endParaRPr lang="cs-CZ" dirty="0"/>
          </a:p>
          <a:p>
            <a:pPr algn="just"/>
            <a:r>
              <a:rPr lang="cs-CZ" sz="2800" b="1" dirty="0"/>
              <a:t>Ukládání trestů za více přestupků</a:t>
            </a:r>
          </a:p>
          <a:p>
            <a:pPr marL="457200" lvl="1" indent="0" algn="just">
              <a:buNone/>
            </a:pPr>
            <a:r>
              <a:rPr lang="cs-CZ" sz="2400" dirty="0"/>
              <a:t>zásada absorpce (§ 41/1)</a:t>
            </a:r>
          </a:p>
          <a:p>
            <a:pPr marL="457200" lvl="1" indent="0" algn="just">
              <a:buNone/>
            </a:pPr>
            <a:r>
              <a:rPr lang="cs-CZ" sz="2400" dirty="0"/>
              <a:t>zásada </a:t>
            </a:r>
            <a:r>
              <a:rPr lang="cs-CZ" sz="2400" dirty="0" err="1"/>
              <a:t>asperace</a:t>
            </a:r>
            <a:r>
              <a:rPr lang="cs-CZ" sz="2400" dirty="0"/>
              <a:t> (§ 41/2) – možnost zvýšit horní hranici sazby až o polovinu, nejvýše však do součtu horních sazeb</a:t>
            </a:r>
          </a:p>
          <a:p>
            <a:pPr lvl="1" algn="just"/>
            <a:endParaRPr lang="cs-CZ" dirty="0"/>
          </a:p>
          <a:p>
            <a:endParaRPr lang="cs-CZ" dirty="0"/>
          </a:p>
        </p:txBody>
      </p:sp>
      <p:pic>
        <p:nvPicPr>
          <p:cNvPr id="4" name="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6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3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Zahájení přestupkového 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dirty="0"/>
              <a:t>Pouze </a:t>
            </a:r>
            <a:r>
              <a:rPr lang="cs-CZ" altLang="cs-CZ" b="1" dirty="0"/>
              <a:t>z moci úřední </a:t>
            </a:r>
            <a:r>
              <a:rPr lang="cs-CZ" altLang="cs-CZ" dirty="0"/>
              <a:t>(ex offo)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dirty="0"/>
              <a:t>Zahájení řízení </a:t>
            </a:r>
            <a:r>
              <a:rPr lang="cs-CZ" altLang="cs-CZ" dirty="0"/>
              <a:t>– dnem, kdy SO oznámí </a:t>
            </a:r>
          </a:p>
          <a:p>
            <a:pPr marL="457200" lvl="1" indent="0" algn="just">
              <a:buNone/>
            </a:pPr>
            <a:r>
              <a:rPr lang="cs-CZ" altLang="cs-CZ" dirty="0"/>
              <a:t>den doručení písemného vyhotovení (všem podezřelým)</a:t>
            </a:r>
          </a:p>
          <a:p>
            <a:pPr marL="457200" lvl="1" indent="0" algn="just">
              <a:buNone/>
            </a:pPr>
            <a:r>
              <a:rPr lang="cs-CZ" altLang="cs-CZ" dirty="0"/>
              <a:t>den ústního oznámení (všem podezřelým)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dirty="0"/>
              <a:t>V oznámení od SO:</a:t>
            </a:r>
          </a:p>
          <a:p>
            <a:pPr marL="457200" lvl="1" indent="0" algn="just">
              <a:buNone/>
            </a:pPr>
            <a:r>
              <a:rPr lang="cs-CZ" altLang="cs-CZ" b="1" dirty="0"/>
              <a:t>popis skutku </a:t>
            </a:r>
            <a:r>
              <a:rPr lang="cs-CZ" altLang="cs-CZ" dirty="0"/>
              <a:t>(děj, místo, čas, aktéry) - další skutek znovu oznámit</a:t>
            </a:r>
          </a:p>
          <a:p>
            <a:pPr marL="457200" lvl="1" indent="0" algn="just">
              <a:buNone/>
            </a:pPr>
            <a:r>
              <a:rPr lang="cs-CZ" altLang="cs-CZ" b="1" dirty="0"/>
              <a:t>předběžná právní kvalifikace </a:t>
            </a:r>
            <a:r>
              <a:rPr lang="cs-CZ" altLang="cs-CZ" dirty="0"/>
              <a:t>- o změně kvalifikace vyrozumět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dirty="0"/>
              <a:t>Nutný </a:t>
            </a:r>
            <a:r>
              <a:rPr lang="cs-CZ" altLang="cs-CZ" b="1" dirty="0"/>
              <a:t>souhlas</a:t>
            </a:r>
            <a:r>
              <a:rPr lang="cs-CZ" altLang="cs-CZ" sz="2800" dirty="0"/>
              <a:t> </a:t>
            </a:r>
            <a:r>
              <a:rPr lang="cs-CZ" altLang="cs-CZ" dirty="0"/>
              <a:t>osoby přímo postižené přestupkem </a:t>
            </a:r>
          </a:p>
          <a:p>
            <a:pPr algn="just"/>
            <a:endParaRPr lang="cs-CZ" altLang="cs-CZ" dirty="0"/>
          </a:p>
          <a:p>
            <a:pPr lvl="1" algn="just"/>
            <a:endParaRPr lang="cs-CZ" altLang="cs-CZ" dirty="0"/>
          </a:p>
          <a:p>
            <a:pPr lvl="1" algn="just"/>
            <a:endParaRPr lang="cs-CZ" altLang="cs-CZ" dirty="0"/>
          </a:p>
          <a:p>
            <a:pPr lvl="1" algn="just"/>
            <a:endParaRPr lang="cs-CZ" altLang="cs-CZ" dirty="0"/>
          </a:p>
          <a:p>
            <a:endParaRPr lang="cs-CZ" dirty="0"/>
          </a:p>
        </p:txBody>
      </p:sp>
      <p:pic>
        <p:nvPicPr>
          <p:cNvPr id="4" name="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2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Účastníci 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Obviněný</a:t>
            </a:r>
          </a:p>
          <a:p>
            <a:pPr algn="just"/>
            <a:endParaRPr lang="cs-CZ" b="1" dirty="0"/>
          </a:p>
          <a:p>
            <a:pPr algn="just"/>
            <a:r>
              <a:rPr lang="cs-CZ" b="1" dirty="0"/>
              <a:t>Poškozený</a:t>
            </a:r>
            <a:r>
              <a:rPr lang="cs-CZ" dirty="0"/>
              <a:t> - v části řízení, která se týká jím uplatněného nároku na náhradu škody nebo nároku na vydání bezdůvodného obohacení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Vlastník věci </a:t>
            </a:r>
            <a:r>
              <a:rPr lang="cs-CZ" dirty="0"/>
              <a:t>- která může být nebo byla zabrána - v části řízení, které se týká zabrání věci nebo náhradní hodnoty</a:t>
            </a:r>
          </a:p>
          <a:p>
            <a:pPr algn="just"/>
            <a:endParaRPr lang="cs-CZ" dirty="0"/>
          </a:p>
        </p:txBody>
      </p:sp>
      <p:pic>
        <p:nvPicPr>
          <p:cNvPr id="4" name="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6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3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Účastníci 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cs-CZ" dirty="0"/>
              <a:t>Specifické postavení </a:t>
            </a:r>
            <a:r>
              <a:rPr lang="cs-CZ" dirty="0" smtClean="0"/>
              <a:t>má </a:t>
            </a:r>
            <a:r>
              <a:rPr lang="cs-CZ" dirty="0"/>
              <a:t>(nejde o </a:t>
            </a:r>
            <a:r>
              <a:rPr lang="cs-CZ" dirty="0" smtClean="0"/>
              <a:t>účastníka </a:t>
            </a:r>
            <a:r>
              <a:rPr lang="cs-CZ" dirty="0"/>
              <a:t>řízení):</a:t>
            </a:r>
          </a:p>
          <a:p>
            <a:pPr algn="just">
              <a:defRPr/>
            </a:pPr>
            <a:endParaRPr lang="cs-CZ" sz="1200" dirty="0"/>
          </a:p>
          <a:p>
            <a:pPr algn="just">
              <a:defRPr/>
            </a:pPr>
            <a:r>
              <a:rPr lang="cs-CZ" b="1" dirty="0"/>
              <a:t>Osoba přímo postižená spácháním přestupku </a:t>
            </a:r>
            <a:r>
              <a:rPr lang="cs-CZ" dirty="0"/>
              <a:t>(tam, kde dává souhlas se zahájením řízení nebo pokračování v něm - § 7/7 a § 8/7 </a:t>
            </a:r>
            <a:r>
              <a:rPr lang="cs-CZ" dirty="0" smtClean="0"/>
              <a:t>zák. č</a:t>
            </a:r>
            <a:r>
              <a:rPr lang="cs-CZ" dirty="0"/>
              <a:t>. 251/2016 Sb</a:t>
            </a:r>
            <a:r>
              <a:rPr lang="cs-CZ" dirty="0" smtClean="0"/>
              <a:t>.)</a:t>
            </a:r>
          </a:p>
          <a:p>
            <a:pPr algn="just">
              <a:defRPr/>
            </a:pPr>
            <a:endParaRPr lang="cs-CZ" dirty="0"/>
          </a:p>
          <a:p>
            <a:pPr algn="just">
              <a:defRPr/>
            </a:pPr>
            <a:r>
              <a:rPr lang="cs-CZ" b="1" dirty="0"/>
              <a:t>Zákonný zástupce </a:t>
            </a:r>
            <a:r>
              <a:rPr lang="cs-CZ" dirty="0"/>
              <a:t>(opatrovník) mladistvého</a:t>
            </a:r>
          </a:p>
          <a:p>
            <a:pPr algn="just">
              <a:defRPr/>
            </a:pPr>
            <a:endParaRPr lang="cs-CZ" sz="1200" dirty="0"/>
          </a:p>
          <a:p>
            <a:pPr algn="just">
              <a:defRPr/>
            </a:pPr>
            <a:r>
              <a:rPr lang="cs-CZ" b="1" dirty="0"/>
              <a:t>OSPOD</a:t>
            </a:r>
          </a:p>
          <a:p>
            <a:pPr algn="just">
              <a:defRPr/>
            </a:pPr>
            <a:endParaRPr lang="cs-CZ" dirty="0"/>
          </a:p>
          <a:p>
            <a:endParaRPr lang="cs-CZ" dirty="0"/>
          </a:p>
        </p:txBody>
      </p:sp>
      <p:pic>
        <p:nvPicPr>
          <p:cNvPr id="4" name="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7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9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Náhrada škody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dirty="0"/>
              <a:t>SO působí na obviněného, aby škodu dobrovolně uhradil</a:t>
            </a:r>
          </a:p>
          <a:p>
            <a:pPr algn="just"/>
            <a:endParaRPr lang="cs-CZ" altLang="cs-CZ" sz="1100" dirty="0"/>
          </a:p>
          <a:p>
            <a:pPr algn="just"/>
            <a:r>
              <a:rPr lang="cs-CZ" b="1" dirty="0"/>
              <a:t>Škoda neuhrazena </a:t>
            </a:r>
            <a:r>
              <a:rPr lang="cs-CZ" dirty="0"/>
              <a:t>– SO uloží povinnost k náhradě škody (nutné spolehlivé zjištění výše škody)</a:t>
            </a:r>
          </a:p>
          <a:p>
            <a:pPr algn="just"/>
            <a:r>
              <a:rPr lang="cs-CZ" b="1" dirty="0"/>
              <a:t>Škoda uhrazena </a:t>
            </a:r>
            <a:r>
              <a:rPr lang="cs-CZ" dirty="0"/>
              <a:t>– SO vyrozumí poškozeného o nemožnosti rozhodovat o jím uplatněném nároku</a:t>
            </a:r>
          </a:p>
          <a:p>
            <a:pPr algn="just"/>
            <a:endParaRPr lang="cs-CZ" dirty="0"/>
          </a:p>
          <a:p>
            <a:pPr algn="just"/>
            <a:r>
              <a:rPr lang="cs-CZ" altLang="cs-CZ" dirty="0"/>
              <a:t>Nebyla-li uložena povinnost k náhradě škody – SO odkáže poškozeného na soud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dirty="0"/>
              <a:t>Pokud byla náhrada škody uplatněná opožděně, SO usnesením poškozeného odkáže na soud</a:t>
            </a:r>
          </a:p>
          <a:p>
            <a:pPr algn="just"/>
            <a:endParaRPr lang="cs-CZ" altLang="cs-CZ" dirty="0"/>
          </a:p>
          <a:p>
            <a:pPr algn="just"/>
            <a:endParaRPr lang="cs-CZ" dirty="0"/>
          </a:p>
          <a:p>
            <a:pPr algn="just"/>
            <a:endParaRPr lang="cs-CZ" dirty="0"/>
          </a:p>
          <a:p>
            <a:pPr algn="just"/>
            <a:endParaRPr lang="cs-CZ" dirty="0"/>
          </a:p>
          <a:p>
            <a:pPr algn="just"/>
            <a:endParaRPr lang="cs-CZ" dirty="0"/>
          </a:p>
          <a:p>
            <a:endParaRPr lang="cs-CZ" dirty="0"/>
          </a:p>
        </p:txBody>
      </p:sp>
      <p:pic>
        <p:nvPicPr>
          <p:cNvPr id="4" name="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9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1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Přerušení a zastavení 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Přerušení řízení - § </a:t>
            </a:r>
            <a:r>
              <a:rPr lang="cs-CZ" dirty="0" smtClean="0"/>
              <a:t>85 </a:t>
            </a:r>
            <a:r>
              <a:rPr lang="cs-CZ" dirty="0"/>
              <a:t>zák. č. </a:t>
            </a:r>
            <a:r>
              <a:rPr lang="cs-CZ" dirty="0" smtClean="0"/>
              <a:t>250/2016 </a:t>
            </a:r>
            <a:r>
              <a:rPr lang="cs-CZ" dirty="0"/>
              <a:t>Sb</a:t>
            </a:r>
            <a:r>
              <a:rPr lang="cs-CZ" dirty="0" smtClean="0"/>
              <a:t>.</a:t>
            </a:r>
            <a:endParaRPr lang="cs-CZ" dirty="0"/>
          </a:p>
          <a:p>
            <a:pPr algn="just"/>
            <a:r>
              <a:rPr lang="cs-CZ" dirty="0"/>
              <a:t>Zastavení řízení - § </a:t>
            </a:r>
            <a:r>
              <a:rPr lang="cs-CZ" dirty="0" smtClean="0"/>
              <a:t>86 </a:t>
            </a:r>
            <a:r>
              <a:rPr lang="cs-CZ" dirty="0"/>
              <a:t>zák. č. 250/2016 Sb</a:t>
            </a:r>
            <a:r>
              <a:rPr lang="cs-CZ" dirty="0" smtClean="0"/>
              <a:t>.</a:t>
            </a:r>
            <a:endParaRPr lang="cs-CZ" dirty="0"/>
          </a:p>
          <a:p>
            <a:pPr algn="just"/>
            <a:endParaRPr lang="cs-CZ" dirty="0"/>
          </a:p>
          <a:p>
            <a:pPr algn="just"/>
            <a:r>
              <a:rPr lang="cs-CZ" dirty="0"/>
              <a:t>Vždy pouze z důvodů stanovených zákonem</a:t>
            </a:r>
          </a:p>
          <a:p>
            <a:pPr algn="just"/>
            <a:r>
              <a:rPr lang="cs-CZ" dirty="0"/>
              <a:t>Forma usnesení</a:t>
            </a:r>
          </a:p>
          <a:p>
            <a:endParaRPr lang="cs-CZ" dirty="0"/>
          </a:p>
        </p:txBody>
      </p:sp>
      <p:pic>
        <p:nvPicPr>
          <p:cNvPr id="4" name="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8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Rozhodnutí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Obecně § 68 </a:t>
            </a:r>
            <a:r>
              <a:rPr lang="cs-CZ" dirty="0" smtClean="0"/>
              <a:t>SŘ (X § 93 </a:t>
            </a:r>
            <a:r>
              <a:rPr lang="cs-CZ" dirty="0"/>
              <a:t>zák. č. 250/2016 Sb</a:t>
            </a:r>
            <a:r>
              <a:rPr lang="cs-CZ" dirty="0" smtClean="0"/>
              <a:t>.)</a:t>
            </a:r>
            <a:endParaRPr lang="cs-CZ" dirty="0"/>
          </a:p>
          <a:p>
            <a:pPr algn="just"/>
            <a:endParaRPr lang="cs-CZ" dirty="0"/>
          </a:p>
          <a:p>
            <a:pPr algn="just"/>
            <a:r>
              <a:rPr lang="cs-CZ" dirty="0"/>
              <a:t>Výroková část – odůvodnění – poučení</a:t>
            </a:r>
          </a:p>
          <a:p>
            <a:pPr algn="just"/>
            <a:endParaRPr lang="cs-CZ" dirty="0"/>
          </a:p>
          <a:p>
            <a:pPr algn="just"/>
            <a:r>
              <a:rPr lang="cs-CZ" altLang="cs-CZ" dirty="0"/>
              <a:t>Náležitosti výrokové části - § 93 </a:t>
            </a:r>
            <a:r>
              <a:rPr lang="cs-CZ" dirty="0"/>
              <a:t>zák. č. 250/2016 Sb</a:t>
            </a:r>
            <a:r>
              <a:rPr lang="cs-CZ" dirty="0" smtClean="0"/>
              <a:t>.</a:t>
            </a:r>
            <a:endParaRPr lang="cs-CZ" altLang="cs-CZ" dirty="0"/>
          </a:p>
          <a:p>
            <a:pPr algn="just"/>
            <a:r>
              <a:rPr lang="cs-CZ" altLang="cs-CZ" dirty="0"/>
              <a:t>Lhůta pro vydání rozhodnutí činí </a:t>
            </a:r>
            <a:r>
              <a:rPr lang="cs-CZ" altLang="cs-CZ" b="1" dirty="0"/>
              <a:t>60 dnů - </a:t>
            </a:r>
            <a:r>
              <a:rPr lang="cs-CZ" altLang="cs-CZ" dirty="0"/>
              <a:t>§ 94 </a:t>
            </a:r>
            <a:r>
              <a:rPr lang="cs-CZ" altLang="cs-CZ" dirty="0" smtClean="0"/>
              <a:t>PZ </a:t>
            </a:r>
            <a:r>
              <a:rPr lang="cs-CZ" dirty="0"/>
              <a:t>zák. č. 250/2016 Sb</a:t>
            </a:r>
            <a:r>
              <a:rPr lang="cs-CZ" dirty="0" smtClean="0"/>
              <a:t>.</a:t>
            </a:r>
            <a:endParaRPr lang="cs-CZ" altLang="cs-CZ" b="1" dirty="0"/>
          </a:p>
          <a:p>
            <a:pPr algn="just"/>
            <a:endParaRPr lang="cs-CZ" dirty="0"/>
          </a:p>
          <a:p>
            <a:endParaRPr lang="cs-CZ" dirty="0"/>
          </a:p>
        </p:txBody>
      </p:sp>
      <p:pic>
        <p:nvPicPr>
          <p:cNvPr id="4" name="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5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9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Usmíření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dirty="0"/>
              <a:t>§ 7 odst. 8  zákona č. 251/2016 Sb.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Pouze u přestupků </a:t>
            </a:r>
            <a:r>
              <a:rPr lang="cs-CZ" b="1" dirty="0"/>
              <a:t>ublížení na cti</a:t>
            </a:r>
            <a:r>
              <a:rPr lang="cs-CZ" dirty="0"/>
              <a:t> </a:t>
            </a:r>
            <a:r>
              <a:rPr lang="cs-CZ" altLang="cs-CZ" dirty="0"/>
              <a:t>dle § 7 odst. 1 / a) a odst. 2 / a) </a:t>
            </a:r>
          </a:p>
          <a:p>
            <a:endParaRPr lang="cs-CZ" dirty="0"/>
          </a:p>
        </p:txBody>
      </p:sp>
      <p:pic>
        <p:nvPicPr>
          <p:cNvPr id="4" name="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6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rámec správního práva trestního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Zák. č. 250/2016 Sb</a:t>
            </a:r>
            <a:r>
              <a:rPr lang="cs-CZ" dirty="0"/>
              <a:t>., o odpovědnosti za přestupky a řízení o nich</a:t>
            </a:r>
          </a:p>
          <a:p>
            <a:pPr algn="just"/>
            <a:r>
              <a:rPr lang="cs-CZ" b="1" dirty="0"/>
              <a:t>Zák. č. 251/2016 Sb</a:t>
            </a:r>
            <a:r>
              <a:rPr lang="cs-CZ" dirty="0"/>
              <a:t>., o některých přestupcích</a:t>
            </a:r>
          </a:p>
          <a:p>
            <a:endParaRPr lang="cs-CZ" dirty="0" smtClean="0"/>
          </a:p>
          <a:p>
            <a:pPr algn="just"/>
            <a:r>
              <a:rPr lang="cs-CZ" dirty="0"/>
              <a:t>Plus řada zvláštních zákonů</a:t>
            </a:r>
          </a:p>
          <a:p>
            <a:pPr algn="just"/>
            <a:endParaRPr lang="cs-CZ" dirty="0"/>
          </a:p>
          <a:p>
            <a:pPr algn="just"/>
            <a:r>
              <a:rPr lang="cs-CZ" dirty="0"/>
              <a:t>Zák. č. 500/2004 Sb., správní řád</a:t>
            </a:r>
          </a:p>
          <a:p>
            <a:pPr algn="just"/>
            <a:r>
              <a:rPr lang="cs-CZ" dirty="0"/>
              <a:t>Zák. č. 150/2002 Sb., soudní řád správní</a:t>
            </a:r>
          </a:p>
          <a:p>
            <a:endParaRPr lang="cs-CZ" dirty="0"/>
          </a:p>
        </p:txBody>
      </p:sp>
      <p:pic>
        <p:nvPicPr>
          <p:cNvPr id="4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4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7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648084" y="3429000"/>
            <a:ext cx="226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mtClean="0"/>
              <a:t>richard.bartes@vsb.cz</a:t>
            </a:r>
            <a:endParaRPr lang="cs-CZ" dirty="0"/>
          </a:p>
          <a:p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6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6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Správní právo trestní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Předmětem úpravy je oblast </a:t>
            </a:r>
            <a:r>
              <a:rPr lang="cs-CZ" b="1" dirty="0" err="1"/>
              <a:t>správněprávní</a:t>
            </a:r>
            <a:r>
              <a:rPr lang="cs-CZ" b="1" dirty="0"/>
              <a:t> </a:t>
            </a:r>
            <a:r>
              <a:rPr lang="cs-CZ" b="1" dirty="0" smtClean="0"/>
              <a:t>odpovědnosti</a:t>
            </a:r>
          </a:p>
          <a:p>
            <a:pPr algn="just"/>
            <a:endParaRPr lang="cs-CZ" b="1" dirty="0" smtClean="0"/>
          </a:p>
          <a:p>
            <a:pPr algn="just"/>
            <a:r>
              <a:rPr lang="cs-CZ" dirty="0"/>
              <a:t>Součást správního práva, která upravuje protiprávní jednání v oblasti veřejné </a:t>
            </a:r>
            <a:r>
              <a:rPr lang="cs-CZ" dirty="0" smtClean="0"/>
              <a:t>správy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Správní </a:t>
            </a:r>
            <a:r>
              <a:rPr lang="cs-CZ" dirty="0"/>
              <a:t>právo trestní (</a:t>
            </a:r>
            <a:r>
              <a:rPr lang="cs-CZ" dirty="0" err="1"/>
              <a:t>pr</a:t>
            </a:r>
            <a:r>
              <a:rPr lang="cs-CZ" dirty="0"/>
              <a:t>. základ) X správní trestání (realizace)</a:t>
            </a:r>
          </a:p>
          <a:p>
            <a:pPr algn="just"/>
            <a:endParaRPr lang="cs-CZ" dirty="0"/>
          </a:p>
          <a:p>
            <a:pPr algn="just"/>
            <a:endParaRPr lang="cs-CZ" b="1" dirty="0"/>
          </a:p>
          <a:p>
            <a:pPr algn="just"/>
            <a:endParaRPr lang="cs-CZ" dirty="0"/>
          </a:p>
        </p:txBody>
      </p:sp>
      <p:pic>
        <p:nvPicPr>
          <p:cNvPr id="4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7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9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Správní právo trestní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Zásady a limity </a:t>
            </a:r>
            <a:r>
              <a:rPr lang="cs-CZ" dirty="0"/>
              <a:t>podle správního řádu:</a:t>
            </a:r>
          </a:p>
          <a:p>
            <a:pPr marL="457200" lvl="1" indent="0" algn="just">
              <a:buNone/>
            </a:pPr>
            <a:r>
              <a:rPr lang="cs-CZ" u="sng" dirty="0" smtClean="0"/>
              <a:t>zákonnost</a:t>
            </a:r>
            <a:r>
              <a:rPr lang="cs-CZ" dirty="0" smtClean="0"/>
              <a:t> </a:t>
            </a:r>
            <a:r>
              <a:rPr lang="cs-CZ" dirty="0"/>
              <a:t>(</a:t>
            </a:r>
            <a:r>
              <a:rPr lang="cs-CZ" i="1" dirty="0" err="1"/>
              <a:t>nullum</a:t>
            </a:r>
            <a:r>
              <a:rPr lang="cs-CZ" i="1" dirty="0"/>
              <a:t> </a:t>
            </a:r>
            <a:r>
              <a:rPr lang="cs-CZ" i="1" dirty="0" err="1"/>
              <a:t>crimen</a:t>
            </a:r>
            <a:r>
              <a:rPr lang="cs-CZ" i="1" dirty="0"/>
              <a:t> sine lege</a:t>
            </a:r>
            <a:r>
              <a:rPr lang="cs-CZ" dirty="0"/>
              <a:t>, </a:t>
            </a:r>
            <a:r>
              <a:rPr lang="cs-CZ" i="1" dirty="0" err="1"/>
              <a:t>nulla</a:t>
            </a:r>
            <a:r>
              <a:rPr lang="cs-CZ" i="1" dirty="0"/>
              <a:t> </a:t>
            </a:r>
            <a:r>
              <a:rPr lang="cs-CZ" i="1" dirty="0" err="1"/>
              <a:t>poena</a:t>
            </a:r>
            <a:r>
              <a:rPr lang="cs-CZ" i="1" dirty="0"/>
              <a:t> sine lege</a:t>
            </a:r>
            <a:r>
              <a:rPr lang="cs-CZ" dirty="0" smtClean="0"/>
              <a:t>)</a:t>
            </a:r>
          </a:p>
          <a:p>
            <a:pPr marL="457200" lvl="1" indent="0" algn="just">
              <a:buNone/>
            </a:pPr>
            <a:endParaRPr lang="cs-CZ" dirty="0"/>
          </a:p>
          <a:p>
            <a:pPr marL="457200" lvl="1" indent="0" algn="just">
              <a:buNone/>
            </a:pPr>
            <a:r>
              <a:rPr lang="cs-CZ" u="sng" dirty="0" smtClean="0"/>
              <a:t>správní </a:t>
            </a:r>
            <a:r>
              <a:rPr lang="cs-CZ" u="sng" dirty="0"/>
              <a:t>uvážení</a:t>
            </a:r>
            <a:r>
              <a:rPr lang="cs-CZ" dirty="0"/>
              <a:t> (zahájení řízení, uložení sankce, výše a druh sankce</a:t>
            </a:r>
            <a:r>
              <a:rPr lang="cs-CZ" dirty="0" smtClean="0"/>
              <a:t>)</a:t>
            </a:r>
          </a:p>
          <a:p>
            <a:pPr marL="457200" lvl="1" indent="0" algn="just">
              <a:buNone/>
            </a:pPr>
            <a:endParaRPr lang="cs-CZ" dirty="0"/>
          </a:p>
          <a:p>
            <a:pPr marL="457200" lvl="1" indent="0" algn="just">
              <a:buNone/>
            </a:pPr>
            <a:r>
              <a:rPr lang="cs-CZ" u="sng" dirty="0" smtClean="0"/>
              <a:t>legitimní očekávání</a:t>
            </a:r>
          </a:p>
          <a:p>
            <a:pPr marL="457200" lvl="1" indent="0" algn="just">
              <a:buNone/>
            </a:pPr>
            <a:endParaRPr lang="cs-CZ" u="sng" dirty="0"/>
          </a:p>
          <a:p>
            <a:pPr marL="457200" lvl="1" indent="0" algn="just">
              <a:buNone/>
            </a:pPr>
            <a:r>
              <a:rPr lang="cs-CZ" u="sng" dirty="0" smtClean="0"/>
              <a:t>spravedlivý proces</a:t>
            </a:r>
          </a:p>
          <a:p>
            <a:pPr marL="457200" lvl="1" indent="0" algn="just">
              <a:buNone/>
            </a:pPr>
            <a:endParaRPr lang="cs-CZ" u="sng" dirty="0"/>
          </a:p>
          <a:p>
            <a:pPr marL="457200" lvl="1" indent="0" algn="just">
              <a:buNone/>
            </a:pPr>
            <a:r>
              <a:rPr lang="cs-CZ" u="sng" dirty="0" smtClean="0"/>
              <a:t>rychlost </a:t>
            </a:r>
            <a:r>
              <a:rPr lang="cs-CZ" u="sng" dirty="0"/>
              <a:t>a hospodárnost</a:t>
            </a:r>
            <a:r>
              <a:rPr lang="cs-CZ" dirty="0"/>
              <a:t> (lhůty k zahájení řízení, k uložení sankce)</a:t>
            </a:r>
          </a:p>
          <a:p>
            <a:endParaRPr lang="cs-CZ" dirty="0"/>
          </a:p>
        </p:txBody>
      </p:sp>
      <p:pic>
        <p:nvPicPr>
          <p:cNvPr id="4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5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1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Správní právo trestní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Odvětvové zásady a </a:t>
            </a:r>
            <a:r>
              <a:rPr lang="cs-CZ" b="1" dirty="0" smtClean="0"/>
              <a:t>limity:</a:t>
            </a:r>
          </a:p>
          <a:p>
            <a:endParaRPr lang="cs-CZ" b="1" dirty="0"/>
          </a:p>
          <a:p>
            <a:pPr marL="457200" lvl="1" indent="0">
              <a:buNone/>
            </a:pPr>
            <a:r>
              <a:rPr lang="cs-CZ" i="1" dirty="0" smtClean="0"/>
              <a:t>ne </a:t>
            </a:r>
            <a:r>
              <a:rPr lang="cs-CZ" i="1" dirty="0"/>
              <a:t>bis in idem</a:t>
            </a:r>
          </a:p>
          <a:p>
            <a:pPr lvl="1"/>
            <a:endParaRPr lang="cs-CZ" dirty="0"/>
          </a:p>
          <a:p>
            <a:pPr marL="457200" lvl="1" indent="0">
              <a:buNone/>
            </a:pPr>
            <a:r>
              <a:rPr lang="cs-CZ" i="1" dirty="0" smtClean="0"/>
              <a:t>reformace </a:t>
            </a:r>
            <a:r>
              <a:rPr lang="cs-CZ" i="1" dirty="0"/>
              <a:t>in </a:t>
            </a:r>
            <a:r>
              <a:rPr lang="cs-CZ" i="1" dirty="0" err="1"/>
              <a:t>peius</a:t>
            </a:r>
            <a:endParaRPr lang="cs-CZ" i="1" dirty="0"/>
          </a:p>
          <a:p>
            <a:endParaRPr lang="cs-CZ" dirty="0"/>
          </a:p>
        </p:txBody>
      </p:sp>
      <p:pic>
        <p:nvPicPr>
          <p:cNvPr id="4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44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Správní trestání - přestupek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Přestupek</a:t>
            </a:r>
            <a:r>
              <a:rPr lang="cs-CZ" dirty="0"/>
              <a:t> - § 5 zák. č. 250/2016 Sb.</a:t>
            </a:r>
          </a:p>
          <a:p>
            <a:pPr algn="just"/>
            <a:endParaRPr lang="cs-CZ" sz="1100" dirty="0"/>
          </a:p>
          <a:p>
            <a:pPr algn="just"/>
            <a:r>
              <a:rPr lang="cs-CZ" dirty="0"/>
              <a:t>„</a:t>
            </a:r>
            <a:r>
              <a:rPr lang="cs-CZ" i="1" dirty="0"/>
              <a:t>Přestupkem je společensky škodlivý protiprávní čin, který je v zákoně za přestupek výslovně označen a který vykazuje znaky stanovené zákonem, nejde-li o trestný čin</a:t>
            </a:r>
            <a:r>
              <a:rPr lang="cs-CZ" dirty="0"/>
              <a:t>.“</a:t>
            </a:r>
          </a:p>
          <a:p>
            <a:endParaRPr lang="cs-CZ" dirty="0"/>
          </a:p>
        </p:txBody>
      </p:sp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8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Správní trestání - přestupek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Formálně – materiální pojetí </a:t>
            </a:r>
            <a:r>
              <a:rPr lang="cs-CZ" dirty="0" smtClean="0"/>
              <a:t>přestupku:</a:t>
            </a:r>
          </a:p>
          <a:p>
            <a:pPr algn="just"/>
            <a:endParaRPr lang="cs-CZ" dirty="0"/>
          </a:p>
          <a:p>
            <a:pPr marL="457200" lvl="1" indent="0" algn="just">
              <a:buNone/>
            </a:pPr>
            <a:r>
              <a:rPr lang="cs-CZ" dirty="0" smtClean="0"/>
              <a:t>znaky </a:t>
            </a:r>
            <a:r>
              <a:rPr lang="cs-CZ" dirty="0"/>
              <a:t>stanovené </a:t>
            </a:r>
            <a:r>
              <a:rPr lang="cs-CZ" dirty="0" smtClean="0"/>
              <a:t>zákonem</a:t>
            </a:r>
          </a:p>
          <a:p>
            <a:pPr lvl="1" algn="just"/>
            <a:endParaRPr lang="cs-CZ" dirty="0"/>
          </a:p>
          <a:p>
            <a:pPr marL="457200" lvl="1" indent="0" algn="just">
              <a:buNone/>
            </a:pPr>
            <a:r>
              <a:rPr lang="cs-CZ" dirty="0" smtClean="0"/>
              <a:t>společenská </a:t>
            </a:r>
            <a:r>
              <a:rPr lang="cs-CZ" dirty="0"/>
              <a:t>škodlivost</a:t>
            </a:r>
          </a:p>
          <a:p>
            <a:endParaRPr lang="cs-CZ" dirty="0"/>
          </a:p>
        </p:txBody>
      </p:sp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2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Znaky skutkové </a:t>
            </a:r>
            <a:r>
              <a:rPr lang="cs-CZ" dirty="0" smtClean="0"/>
              <a:t>podstaty přestupku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Objekt</a:t>
            </a:r>
            <a:r>
              <a:rPr lang="cs-CZ" dirty="0"/>
              <a:t> – zákonem chráněný zájem (např. majetek)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Objektivní stránka </a:t>
            </a:r>
            <a:r>
              <a:rPr lang="cs-CZ" dirty="0"/>
              <a:t>– jednání pachatele (</a:t>
            </a:r>
            <a:r>
              <a:rPr lang="cs-CZ" dirty="0" err="1"/>
              <a:t>komisivní</a:t>
            </a:r>
            <a:r>
              <a:rPr lang="cs-CZ" dirty="0"/>
              <a:t> X omisivní)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Subjekt</a:t>
            </a:r>
            <a:r>
              <a:rPr lang="cs-CZ" dirty="0"/>
              <a:t> - pachatel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Subjektivní stránka </a:t>
            </a:r>
            <a:r>
              <a:rPr lang="cs-CZ" dirty="0"/>
              <a:t>– pouze u FO, zavinění</a:t>
            </a:r>
          </a:p>
          <a:p>
            <a:endParaRPr lang="cs-CZ" dirty="0"/>
          </a:p>
        </p:txBody>
      </p:sp>
      <p:pic>
        <p:nvPicPr>
          <p:cNvPr id="4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0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63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Okolnosti vylučující protiprávnost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altLang="cs-CZ" b="1" dirty="0"/>
              <a:t>Krajní nouze </a:t>
            </a:r>
            <a:r>
              <a:rPr lang="cs-CZ" altLang="cs-CZ" dirty="0"/>
              <a:t>- § 24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dirty="0"/>
              <a:t>Nutná obrana </a:t>
            </a:r>
            <a:r>
              <a:rPr lang="cs-CZ" altLang="cs-CZ" dirty="0"/>
              <a:t>- § 25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dirty="0"/>
              <a:t>Svolení poškozeného </a:t>
            </a:r>
            <a:r>
              <a:rPr lang="cs-CZ" altLang="cs-CZ" dirty="0"/>
              <a:t>- § 26 – nelze dát souhlas k ublížení na zdraví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dirty="0"/>
              <a:t>Přípustné riziko </a:t>
            </a:r>
            <a:r>
              <a:rPr lang="cs-CZ" altLang="cs-CZ" dirty="0"/>
              <a:t>- § 27</a:t>
            </a:r>
          </a:p>
          <a:p>
            <a:pPr algn="just"/>
            <a:endParaRPr lang="cs-CZ" altLang="cs-CZ" dirty="0"/>
          </a:p>
          <a:p>
            <a:pPr algn="just"/>
            <a:r>
              <a:rPr lang="cs-CZ" altLang="cs-CZ" b="1" dirty="0"/>
              <a:t>Oprávněné použití zbraně </a:t>
            </a:r>
            <a:r>
              <a:rPr lang="cs-CZ" altLang="cs-CZ" dirty="0"/>
              <a:t>- § 28</a:t>
            </a:r>
          </a:p>
          <a:p>
            <a:endParaRPr lang="cs-CZ" dirty="0"/>
          </a:p>
        </p:txBody>
      </p:sp>
      <p:pic>
        <p:nvPicPr>
          <p:cNvPr id="4" name="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4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8649</TotalTime>
  <Words>810</Words>
  <Application>Microsoft Office PowerPoint</Application>
  <PresentationFormat>Širokoúhlá obrazovka</PresentationFormat>
  <Paragraphs>152</Paragraphs>
  <Slides>20</Slides>
  <Notes>1</Notes>
  <HiddenSlides>0</HiddenSlides>
  <MMClips>20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1_Custom Design</vt:lpstr>
      <vt:lpstr>Prezentace aplikace PowerPoint</vt:lpstr>
      <vt:lpstr>Právní rámec správního práva trestního</vt:lpstr>
      <vt:lpstr>Správní právo trestní</vt:lpstr>
      <vt:lpstr>Správní právo trestní</vt:lpstr>
      <vt:lpstr>Správní právo trestní</vt:lpstr>
      <vt:lpstr>Správní trestání - přestupek</vt:lpstr>
      <vt:lpstr>Správní trestání - přestupek</vt:lpstr>
      <vt:lpstr>Znaky skutkové podstaty přestupku</vt:lpstr>
      <vt:lpstr>Okolnosti vylučující protiprávnost</vt:lpstr>
      <vt:lpstr>Zánik trestnosti přestupku</vt:lpstr>
      <vt:lpstr>Správní tresty</vt:lpstr>
      <vt:lpstr>Správní tresty </vt:lpstr>
      <vt:lpstr>Zahájení přestupkového řízení</vt:lpstr>
      <vt:lpstr>Účastníci řízení</vt:lpstr>
      <vt:lpstr>Účastníci řízení</vt:lpstr>
      <vt:lpstr>Náhrada škody</vt:lpstr>
      <vt:lpstr>Přerušení a zastavení řízení</vt:lpstr>
      <vt:lpstr>Rozhodnutí</vt:lpstr>
      <vt:lpstr>Usmíření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Bartes Richard</cp:lastModifiedBy>
  <cp:revision>98</cp:revision>
  <dcterms:created xsi:type="dcterms:W3CDTF">2019-09-01T08:00:02Z</dcterms:created>
  <dcterms:modified xsi:type="dcterms:W3CDTF">2024-12-09T10:40:16Z</dcterms:modified>
</cp:coreProperties>
</file>