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56" r:id="rId2"/>
  </p:sldMasterIdLst>
  <p:notesMasterIdLst>
    <p:notesMasterId r:id="rId25"/>
  </p:notesMasterIdLst>
  <p:handoutMasterIdLst>
    <p:handoutMasterId r:id="rId26"/>
  </p:handoutMasterIdLst>
  <p:sldIdLst>
    <p:sldId id="293" r:id="rId3"/>
    <p:sldId id="260" r:id="rId4"/>
    <p:sldId id="257" r:id="rId5"/>
    <p:sldId id="265" r:id="rId6"/>
    <p:sldId id="258" r:id="rId7"/>
    <p:sldId id="263" r:id="rId8"/>
    <p:sldId id="272" r:id="rId9"/>
    <p:sldId id="273" r:id="rId10"/>
    <p:sldId id="264" r:id="rId11"/>
    <p:sldId id="282" r:id="rId12"/>
    <p:sldId id="266" r:id="rId13"/>
    <p:sldId id="277" r:id="rId14"/>
    <p:sldId id="280" r:id="rId15"/>
    <p:sldId id="285" r:id="rId16"/>
    <p:sldId id="281" r:id="rId17"/>
    <p:sldId id="274" r:id="rId18"/>
    <p:sldId id="267" r:id="rId19"/>
    <p:sldId id="286" r:id="rId20"/>
    <p:sldId id="287" r:id="rId21"/>
    <p:sldId id="276" r:id="rId22"/>
    <p:sldId id="284" r:id="rId23"/>
    <p:sldId id="292" r:id="rId2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86" autoAdjust="0"/>
    <p:restoredTop sz="94663"/>
  </p:normalViewPr>
  <p:slideViewPr>
    <p:cSldViewPr snapToGrid="0" snapToObjects="1" showGuides="1">
      <p:cViewPr>
        <p:scale>
          <a:sx n="70" d="100"/>
          <a:sy n="70" d="100"/>
        </p:scale>
        <p:origin x="-1142" y="-24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xmlns="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763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ED41B701-252D-F54C-946A-532BD86221F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813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97D897E9-BC38-BB47-8EC0-73C42DD517A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2080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34" y="1122364"/>
            <a:ext cx="8855869" cy="2054225"/>
          </a:xfrm>
        </p:spPr>
        <p:txBody>
          <a:bodyPr anchor="b"/>
          <a:lstStyle>
            <a:lvl1pPr algn="ctr">
              <a:defRPr sz="405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34" y="3602038"/>
            <a:ext cx="8847800" cy="259873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7150" y="6356350"/>
            <a:ext cx="7422469" cy="320377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392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72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792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331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50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2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7" y="6356349"/>
            <a:ext cx="7453312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812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22" y="1052514"/>
            <a:ext cx="8847312" cy="1593868"/>
          </a:xfrm>
        </p:spPr>
        <p:txBody>
          <a:bodyPr anchor="b"/>
          <a:lstStyle>
            <a:lvl1pPr algn="l"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623" y="2807747"/>
            <a:ext cx="8847312" cy="337790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7" y="6347011"/>
            <a:ext cx="7453312" cy="318604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8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147" y="1054248"/>
            <a:ext cx="8849787" cy="1021977"/>
          </a:xfrm>
        </p:spPr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135" y="2162287"/>
            <a:ext cx="4338903" cy="401467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2962" y="2162285"/>
            <a:ext cx="4346972" cy="403849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B60A-F8EB-A649-BA02-2207FB45044B}" type="datetime3">
              <a:rPr lang="cs-CZ" smtClean="0"/>
              <a:t>17/05/24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7" y="6352877"/>
            <a:ext cx="7453312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043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160E-3D53-D847-9A74-1C37BCEA757F}" type="datetime3">
              <a:rPr lang="cs-CZ" smtClean="0"/>
              <a:t>17/05/24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7" y="6352877"/>
            <a:ext cx="7453312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244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BDC4E-A034-0F4F-963D-96AE1C40BED7}" type="datetime3">
              <a:rPr lang="cs-CZ" smtClean="0"/>
              <a:t>17/05/24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7" y="6356349"/>
            <a:ext cx="7453312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08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916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10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122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147" y="1054248"/>
            <a:ext cx="8848965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971" y="2229316"/>
            <a:ext cx="8848964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623" y="6356350"/>
            <a:ext cx="774477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17/05/24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5426" y="6356350"/>
            <a:ext cx="459581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xmlns="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20726" y="6356351"/>
            <a:ext cx="7358892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</a:t>
            </a:r>
            <a:endParaRPr lang="cs-CZ" dirty="0"/>
          </a:p>
        </p:txBody>
      </p:sp>
      <p:pic>
        <p:nvPicPr>
          <p:cNvPr id="7" name="Picture 6" descr="A picture containing object, indoor, dark, clock&#10;&#10;Description automatically generated">
            <a:extLst>
              <a:ext uri="{FF2B5EF4-FFF2-40B4-BE49-F238E27FC236}">
                <a16:creationId xmlns:a16="http://schemas.microsoft.com/office/drawing/2014/main" xmlns="" id="{1F4E74D6-E1C9-4A4B-8A35-089A9AC17B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553" y="188913"/>
            <a:ext cx="4394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273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19" userDrawn="1">
          <p15:clr>
            <a:srgbClr val="F26B43"/>
          </p15:clr>
        </p15:guide>
        <p15:guide id="4" orient="horz" pos="4201" userDrawn="1">
          <p15:clr>
            <a:srgbClr val="F26B43"/>
          </p15:clr>
        </p15:guide>
        <p15:guide id="5" pos="91" userDrawn="1">
          <p15:clr>
            <a:srgbClr val="F26B43"/>
          </p15:clr>
        </p15:guide>
        <p15:guide id="6" pos="5669" userDrawn="1">
          <p15:clr>
            <a:srgbClr val="F26B43"/>
          </p15:clr>
        </p15:guide>
        <p15:guide id="7" pos="2829" userDrawn="1">
          <p15:clr>
            <a:srgbClr val="F26B43"/>
          </p15:clr>
        </p15:guide>
        <p15:guide id="8" pos="2931" userDrawn="1">
          <p15:clr>
            <a:srgbClr val="F26B43"/>
          </p15:clr>
        </p15:guide>
        <p15:guide id="9" orient="horz" pos="2001" userDrawn="1">
          <p15:clr>
            <a:srgbClr val="F26B43"/>
          </p15:clr>
        </p15:guide>
        <p15:guide id="10" pos="5363" userDrawn="1">
          <p15:clr>
            <a:srgbClr val="F26B43"/>
          </p15:clr>
        </p15:guide>
        <p15:guide id="11" pos="5279" userDrawn="1">
          <p15:clr>
            <a:srgbClr val="F26B43"/>
          </p15:clr>
        </p15:guide>
        <p15:guide id="12" orient="horz" pos="3997" userDrawn="1">
          <p15:clr>
            <a:srgbClr val="F26B43"/>
          </p15:clr>
        </p15:guide>
        <p15:guide id="13" pos="2744" userDrawn="1">
          <p15:clr>
            <a:srgbClr val="F26B43"/>
          </p15:clr>
        </p15:guide>
        <p15:guide id="14" orient="horz" pos="2432" userDrawn="1">
          <p15:clr>
            <a:srgbClr val="F26B43"/>
          </p15:clr>
        </p15:guide>
        <p15:guide id="15" orient="horz" pos="3906" userDrawn="1">
          <p15:clr>
            <a:srgbClr val="F26B43"/>
          </p15:clr>
        </p15:guide>
        <p15:guide id="16" orient="horz" pos="527" userDrawn="1">
          <p15:clr>
            <a:srgbClr val="F26B43"/>
          </p15:clr>
        </p15:guide>
        <p15:guide id="17" orient="horz" pos="663" userDrawn="1">
          <p15:clr>
            <a:srgbClr val="F26B43"/>
          </p15:clr>
        </p15:guide>
        <p15:guide id="18" pos="533" userDrawn="1">
          <p15:clr>
            <a:srgbClr val="F26B43"/>
          </p15:clr>
        </p15:guide>
        <p15:guide id="19" pos="58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C748-752E-9E47-952B-1B6B12A8FBCB}" type="datetimeFigureOut">
              <a:rPr lang="cs-CZ" smtClean="0"/>
              <a:t>17.05.2024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991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3" r:id="rId6"/>
    <p:sldLayoutId id="2147483666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emf"/><Relationship Id="rId5" Type="http://schemas.openxmlformats.org/officeDocument/2006/relationships/hyperlink" Target="https://creativecommons.org/licenses/by/4.0/deed.cs" TargetMode="External"/><Relationship Id="rId4" Type="http://schemas.openxmlformats.org/officeDocument/2006/relationships/image" Target="../media/image3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xmlns="" id="{DD49E10A-9549-6FED-EC4A-956886A72E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9208" y="5221778"/>
            <a:ext cx="5906325" cy="108600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938329" y="2503714"/>
            <a:ext cx="71908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600" b="1" dirty="0" err="1">
                <a:solidFill>
                  <a:srgbClr val="00A499"/>
                </a:solidFill>
              </a:rPr>
              <a:t>Brownfields</a:t>
            </a:r>
            <a:endParaRPr lang="cs-CZ" sz="3600" b="1" dirty="0">
              <a:solidFill>
                <a:srgbClr val="00A499"/>
              </a:solidFill>
            </a:endParaRPr>
          </a:p>
          <a:p>
            <a:pPr algn="ctr"/>
            <a:r>
              <a:rPr lang="cs-CZ" sz="3600" b="1" dirty="0">
                <a:solidFill>
                  <a:srgbClr val="00A499"/>
                </a:solidFill>
              </a:rPr>
              <a:t>Druhy </a:t>
            </a:r>
            <a:r>
              <a:rPr lang="cs-CZ" sz="3600" b="1" dirty="0" err="1">
                <a:solidFill>
                  <a:srgbClr val="00A499"/>
                </a:solidFill>
              </a:rPr>
              <a:t>brownfields</a:t>
            </a:r>
            <a:r>
              <a:rPr lang="cs-CZ" sz="3600" b="1" dirty="0">
                <a:solidFill>
                  <a:srgbClr val="00A499"/>
                </a:solidFill>
              </a:rPr>
              <a:t>, kde a jak vznikají</a:t>
            </a:r>
          </a:p>
          <a:p>
            <a:pPr algn="ctr"/>
            <a:r>
              <a:rPr lang="cs-CZ" dirty="0"/>
              <a:t>Mgr. Lucie </a:t>
            </a:r>
            <a:r>
              <a:rPr lang="cs-CZ" dirty="0" err="1"/>
              <a:t>Augustinková</a:t>
            </a:r>
            <a:r>
              <a:rPr lang="cs-CZ" dirty="0"/>
              <a:t>, Ph.D.</a:t>
            </a:r>
          </a:p>
          <a:p>
            <a:pPr algn="ctr"/>
            <a:endParaRPr lang="en-GB" b="1" dirty="0">
              <a:solidFill>
                <a:srgbClr val="00A499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xmlns="" id="{96723DC0-C3CE-177E-8B6F-A897CA1A9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535" y="379415"/>
            <a:ext cx="5135890" cy="138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231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65041" y="105740"/>
            <a:ext cx="4074160" cy="633038"/>
          </a:xfrm>
        </p:spPr>
        <p:txBody>
          <a:bodyPr/>
          <a:lstStyle/>
          <a:p>
            <a:r>
              <a:rPr lang="cs-CZ" dirty="0" smtClean="0"/>
              <a:t>Středověké sakrální stavby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21403" y="2724978"/>
            <a:ext cx="4469500" cy="53788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9</a:t>
            </a:fld>
            <a:endParaRPr lang="cs-CZ"/>
          </a:p>
        </p:txBody>
      </p:sp>
      <p:pic>
        <p:nvPicPr>
          <p:cNvPr id="3074" name="Picture 2" descr="E:\Documents\FAST VŠB 2019 až 2024\a přednášky 09 2016\Regenerace brownfield\Brownfields co proč a kde\14 Rosa_Coel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1055434"/>
            <a:ext cx="6524398" cy="435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54000" y="5433020"/>
            <a:ext cx="85886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Dolní Kounice, torzo kláštera Rosa </a:t>
            </a:r>
            <a:r>
              <a:rPr lang="cs-CZ" dirty="0" err="1" smtClean="0"/>
              <a:t>coeli</a:t>
            </a:r>
            <a:r>
              <a:rPr lang="cs-CZ" dirty="0"/>
              <a:t> </a:t>
            </a:r>
            <a:r>
              <a:rPr lang="en-GB" dirty="0" smtClean="0"/>
              <a:t>https</a:t>
            </a:r>
            <a:r>
              <a:rPr lang="en-GB" dirty="0"/>
              <a:t>://cs.wikipedia.org/wiki/Doln%C3%AD_Kounice#/media/Soubor:Doln%C3%AD-Kounice-Rosa-Coeli2017.jpg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949439" y="1069166"/>
            <a:ext cx="18931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Rozlehlé sakrální areály ztratily svou původní funkci hlavně po husitství, staly se z nich </a:t>
            </a:r>
            <a:r>
              <a:rPr lang="cs-CZ" dirty="0" err="1" smtClean="0"/>
              <a:t>brownfields</a:t>
            </a:r>
            <a:r>
              <a:rPr lang="cs-CZ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6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50BDA74-9797-F472-FB09-718F7ADC9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5760" y="216050"/>
            <a:ext cx="3242066" cy="633038"/>
          </a:xfrm>
        </p:spPr>
        <p:txBody>
          <a:bodyPr/>
          <a:lstStyle/>
          <a:p>
            <a:r>
              <a:rPr lang="cs-CZ" dirty="0" smtClean="0"/>
              <a:t>Renesanční pevnosti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0C8CE386-7778-7E52-7CF0-F56FF6FB9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623" y="1132115"/>
            <a:ext cx="3265491" cy="5224234"/>
          </a:xfrm>
        </p:spPr>
        <p:txBody>
          <a:bodyPr>
            <a:normAutofit/>
          </a:bodyPr>
          <a:lstStyle/>
          <a:p>
            <a:endParaRPr lang="cs-CZ" sz="1800" dirty="0"/>
          </a:p>
          <a:p>
            <a:endParaRPr lang="cs-CZ" sz="1800" dirty="0"/>
          </a:p>
          <a:p>
            <a:endParaRPr lang="cs-CZ" sz="180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FBB04ECA-65D5-6387-D324-4875BDB9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E99F363-FB70-8A09-3494-D6A720363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2741E7B1-C031-8074-7AC7-9AB253DF0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10</a:t>
            </a:fld>
            <a:endParaRPr lang="cs-CZ"/>
          </a:p>
        </p:txBody>
      </p:sp>
      <p:pic>
        <p:nvPicPr>
          <p:cNvPr id="4098" name="Picture 2" descr="E:\Documents\FAST VŠB 2019 až 2024\a přednášky 09 2016\Regenerace brownfield\Brownfields co proč a kde\15 Švihov hr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20" y="1046480"/>
            <a:ext cx="4790574" cy="442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Documents\FAST VŠB 2019 až 2024\a přednášky 09 2016\Regenerace brownfield\Brownfields co proč a kde\16 Švih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052" y="1046480"/>
            <a:ext cx="3577924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377732" y="5479812"/>
            <a:ext cx="3777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Dobroslava MENCLOVÁ, České hrady 2. Praha 1972. </a:t>
            </a:r>
            <a:endParaRPr lang="en-GB" dirty="0"/>
          </a:p>
        </p:txBody>
      </p:sp>
      <p:sp>
        <p:nvSpPr>
          <p:cNvPr id="10" name="Obdélník 9"/>
          <p:cNvSpPr/>
          <p:nvPr/>
        </p:nvSpPr>
        <p:spPr>
          <a:xfrm>
            <a:off x="5224052" y="3529876"/>
            <a:ext cx="35779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err="1"/>
              <a:t>Švinov</a:t>
            </a:r>
            <a:r>
              <a:rPr lang="cs-CZ" dirty="0"/>
              <a:t> – sice ve volné krajině, ale rozvoj byl limitován vodním prvkem opevnění</a:t>
            </a:r>
          </a:p>
          <a:p>
            <a:r>
              <a:rPr lang="cs-CZ" dirty="0"/>
              <a:t>https://cs.wikipedia.org/wiki/%C5%A0vihov_(hrad)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5309200" y="5090160"/>
            <a:ext cx="3492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Renesance – stavěly se rozlehlé vodní pevnosti, i z nich se záhy staly </a:t>
            </a:r>
            <a:r>
              <a:rPr lang="cs-CZ" dirty="0" err="1" smtClean="0"/>
              <a:t>brownfields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49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04560" y="259591"/>
            <a:ext cx="2896582" cy="567723"/>
          </a:xfrm>
        </p:spPr>
        <p:txBody>
          <a:bodyPr/>
          <a:lstStyle/>
          <a:p>
            <a:r>
              <a:rPr lang="cs-CZ" dirty="0" smtClean="0"/>
              <a:t>Renesanční zámky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11</a:t>
            </a:fld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03519" y="5008880"/>
            <a:ext cx="3696415" cy="119437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5122" name="Picture 2" descr="E:\Documents\FAST VŠB 2019 až 2024\a přednášky 09 2016\Regenerace brownfield\Brownfields co proč a kde\17 Zamek_w_Ząbkowicach_Śląsk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" y="1052830"/>
            <a:ext cx="6805517" cy="454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306069" y="5627574"/>
            <a:ext cx="6805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Zabkowice</a:t>
            </a:r>
            <a:r>
              <a:rPr lang="cs-CZ" dirty="0" smtClean="0"/>
              <a:t> </a:t>
            </a:r>
            <a:r>
              <a:rPr lang="cs-CZ" dirty="0" err="1" smtClean="0"/>
              <a:t>Slaskie</a:t>
            </a:r>
            <a:r>
              <a:rPr lang="cs-CZ" dirty="0" smtClean="0"/>
              <a:t> (</a:t>
            </a:r>
            <a:r>
              <a:rPr lang="cs-CZ" dirty="0" err="1" smtClean="0"/>
              <a:t>Frankenstein</a:t>
            </a:r>
            <a:r>
              <a:rPr lang="cs-CZ" dirty="0" smtClean="0"/>
              <a:t>), torzo zámku</a:t>
            </a:r>
          </a:p>
          <a:p>
            <a:r>
              <a:rPr lang="en-GB" dirty="0" smtClean="0"/>
              <a:t>https</a:t>
            </a:r>
            <a:r>
              <a:rPr lang="en-GB" dirty="0"/>
              <a:t>://cs.wikipedia.org/wiki/Z%C4%85bkowice_%C5%9Al%C4%85skie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7233920" y="1052830"/>
            <a:ext cx="15656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 když se renesanční zámky obvykle intenzivně využívaly, docházelo k situacím, kdy byly v pozdější </a:t>
            </a:r>
            <a:r>
              <a:rPr lang="cs-CZ" smtClean="0"/>
              <a:t>době opuštěny.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18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53280" y="346676"/>
            <a:ext cx="4238983" cy="676581"/>
          </a:xfrm>
        </p:spPr>
        <p:txBody>
          <a:bodyPr/>
          <a:lstStyle/>
          <a:p>
            <a:r>
              <a:rPr lang="cs-CZ" dirty="0" smtClean="0"/>
              <a:t>Sídlo s hospodářským dvorem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12</a:t>
            </a:fld>
            <a:endParaRPr lang="cs-CZ"/>
          </a:p>
        </p:txBody>
      </p:sp>
      <p:pic>
        <p:nvPicPr>
          <p:cNvPr id="9" name="Picture 2" descr="E:\Documents\FAST VŠB 2019 až 2024\a přednášky 09 2016\Regenerace brownfield\Brownfields co proč a kde\18 Velka_polom_tvrz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49" y="1339057"/>
            <a:ext cx="5204673" cy="390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E:\Documents\FAST VŠB 2019 až 2024\a přednášky 09 2016\Regenerace brownfield\Brownfields co proč a kde\19 Polom fasády (3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997" y="1339057"/>
            <a:ext cx="3035830" cy="455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275802" y="5242560"/>
            <a:ext cx="5201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Velká Polom, vodní tvrz a hospodářský dvůr byl využíván do poloviny 20. století, poté se stal </a:t>
            </a:r>
            <a:r>
              <a:rPr lang="cs-CZ" dirty="0" err="1" smtClean="0"/>
              <a:t>brownfieldem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66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22800" y="128964"/>
            <a:ext cx="4321689" cy="676580"/>
          </a:xfrm>
        </p:spPr>
        <p:txBody>
          <a:bodyPr/>
          <a:lstStyle/>
          <a:p>
            <a:r>
              <a:rPr lang="cs-CZ" dirty="0" smtClean="0"/>
              <a:t>Městská opevnění renesance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8341" y="1304109"/>
            <a:ext cx="2153401" cy="198337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13</a:t>
            </a:fld>
            <a:endParaRPr lang="cs-CZ"/>
          </a:p>
        </p:txBody>
      </p:sp>
      <p:pic>
        <p:nvPicPr>
          <p:cNvPr id="2050" name="Picture 2" descr="E:\Documents\FAST VŠB 2019 až 2024\a přednášky 09 2016\Regenerace brownfield\Brownfields co proč a kde\20 Pardub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23" y="965199"/>
            <a:ext cx="5879899" cy="486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ocuments\FAST VŠB 2019 až 2024\a přednášky 09 2016\Regenerace brownfield\Brownfields co proč a kde\21 Pardubice 04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281" y="1056639"/>
            <a:ext cx="5162098" cy="344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358341" y="5710018"/>
            <a:ext cx="3391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Pardubice</a:t>
            </a:r>
            <a:r>
              <a:rPr lang="cs-CZ" dirty="0"/>
              <a:t>, městské hradby</a:t>
            </a:r>
          </a:p>
          <a:p>
            <a:r>
              <a:rPr lang="cs-CZ" cap="all" dirty="0"/>
              <a:t>Hrůza, J., </a:t>
            </a:r>
            <a:r>
              <a:rPr lang="cs-CZ" dirty="0"/>
              <a:t>Svět měst. Praha </a:t>
            </a:r>
            <a:r>
              <a:rPr lang="cs-CZ" cap="all" dirty="0"/>
              <a:t>2014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715759" y="4553465"/>
            <a:ext cx="2083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Pardubice, vodní příkop městských hradeb, foto,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27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97119" y="139848"/>
            <a:ext cx="3945487" cy="733912"/>
          </a:xfrm>
        </p:spPr>
        <p:txBody>
          <a:bodyPr/>
          <a:lstStyle/>
          <a:p>
            <a:r>
              <a:rPr lang="cs-CZ" dirty="0" smtClean="0"/>
              <a:t>Vodní stavby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14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150971" y="2229317"/>
            <a:ext cx="1413669" cy="513884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3074" name="Picture 2" descr="E:\Documents\FAST VŠB 2019 až 2024\a přednášky 09 2016\Regenerace brownfield\Brownfields co proč a kde\22 Zlatá_stoka Třeboňsko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74" y="1096685"/>
            <a:ext cx="4246657" cy="28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Documents\FAST VŠB 2019 až 2024\a přednášky 09 2016\Regenerace brownfield\Brownfields co proč a kde\23 Veselský_mlýn_(3).jf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79" y="3453347"/>
            <a:ext cx="4260447" cy="285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435674" y="3982646"/>
            <a:ext cx="39636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Zlatá stoka, vodní dílo napájející soustavu rybníků na Třeboňsku, </a:t>
            </a:r>
          </a:p>
          <a:p>
            <a:r>
              <a:rPr lang="cs-CZ" dirty="0" smtClean="0"/>
              <a:t>Doložená jistě v 16. století</a:t>
            </a:r>
          </a:p>
          <a:p>
            <a:r>
              <a:rPr lang="en-GB" dirty="0" smtClean="0"/>
              <a:t>https</a:t>
            </a:r>
            <a:r>
              <a:rPr lang="en-GB" dirty="0"/>
              <a:t>://cs.wikipedia.org/wiki/Zlat%C3%A1_stoka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4897118" y="2543224"/>
            <a:ext cx="37805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Weselský</a:t>
            </a:r>
            <a:r>
              <a:rPr lang="cs-CZ" dirty="0" smtClean="0"/>
              <a:t> mlýn na Zlaté stoce</a:t>
            </a:r>
          </a:p>
          <a:p>
            <a:r>
              <a:rPr lang="en-GB" dirty="0" smtClean="0"/>
              <a:t>https</a:t>
            </a:r>
            <a:r>
              <a:rPr lang="en-GB" dirty="0"/>
              <a:t>://cs.wikipedia.org/wiki/Zlat%C3%A1_stoka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4897119" y="1096685"/>
            <a:ext cx="4097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Náhony jsou rozsáhlá vodní díla v krajině, </a:t>
            </a:r>
          </a:p>
          <a:p>
            <a:r>
              <a:rPr lang="cs-CZ" dirty="0" smtClean="0"/>
              <a:t>Pokud dojde k poškození části, výsledkem bývá znehodnocení celého díla.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60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55312" y="226936"/>
            <a:ext cx="2810653" cy="415322"/>
          </a:xfrm>
        </p:spPr>
        <p:txBody>
          <a:bodyPr/>
          <a:lstStyle/>
          <a:p>
            <a:r>
              <a:rPr lang="cs-CZ" dirty="0" smtClean="0"/>
              <a:t>Barokní pevnosti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2623" y="1088573"/>
            <a:ext cx="4876227" cy="197031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15</a:t>
            </a:fld>
            <a:endParaRPr lang="cs-CZ"/>
          </a:p>
        </p:txBody>
      </p:sp>
      <p:pic>
        <p:nvPicPr>
          <p:cNvPr id="4098" name="Picture 2" descr="E:\Documents\FAST VŠB 2019 až 2024\a přednášky 09 2016\Regenerace brownfield\Brownfields co proč a kde\27 Nové Zámk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" y="1088572"/>
            <a:ext cx="4145280" cy="252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Documents\FAST VŠB 2019 až 2024\a přednášky 09 2016\Regenerace brownfield\Brownfields co proč a kde\30 Hradec Králové barokní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122" y="2651761"/>
            <a:ext cx="4137251" cy="342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335280" y="3592458"/>
            <a:ext cx="3274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Nové Zámky. </a:t>
            </a:r>
            <a:endParaRPr lang="cs-CZ" dirty="0"/>
          </a:p>
          <a:p>
            <a:r>
              <a:rPr lang="cs-CZ" cap="all" dirty="0"/>
              <a:t>Hrůza, J., </a:t>
            </a:r>
            <a:r>
              <a:rPr lang="cs-CZ" dirty="0"/>
              <a:t>Svět měst. Praha </a:t>
            </a:r>
            <a:r>
              <a:rPr lang="cs-CZ" cap="all" dirty="0"/>
              <a:t>2014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127760" y="5262880"/>
            <a:ext cx="3274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Hradec Králové</a:t>
            </a:r>
            <a:endParaRPr lang="cs-CZ" dirty="0"/>
          </a:p>
          <a:p>
            <a:r>
              <a:rPr lang="cs-CZ" cap="all" dirty="0"/>
              <a:t>Hrůza, J., </a:t>
            </a:r>
            <a:r>
              <a:rPr lang="cs-CZ" dirty="0"/>
              <a:t>Svět měst. Praha </a:t>
            </a:r>
            <a:r>
              <a:rPr lang="cs-CZ" cap="all" dirty="0"/>
              <a:t>2014</a:t>
            </a:r>
            <a:endParaRPr lang="en-GB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201920" y="1102305"/>
            <a:ext cx="34934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Barokní fortifikace charakterizují velké stavby a rozsáhlé krajinné úpravy, často s využitím vody. </a:t>
            </a:r>
          </a:p>
          <a:p>
            <a:r>
              <a:rPr lang="cs-CZ" dirty="0" smtClean="0"/>
              <a:t>Fortifikace brzy zastaraly a staly se </a:t>
            </a:r>
            <a:r>
              <a:rPr lang="cs-CZ" dirty="0" err="1" smtClean="0"/>
              <a:t>brownfields</a:t>
            </a:r>
            <a:r>
              <a:rPr lang="cs-CZ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51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8B9C404-6BB0-C6AF-E359-87EE7E8B7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2960" y="245078"/>
            <a:ext cx="4213588" cy="458866"/>
          </a:xfrm>
        </p:spPr>
        <p:txBody>
          <a:bodyPr/>
          <a:lstStyle/>
          <a:p>
            <a:r>
              <a:rPr lang="cs-CZ" dirty="0" smtClean="0"/>
              <a:t>Barokní pevnosti 18. století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2B5750BD-93ED-2D2B-0C91-0EE18B2DC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623" y="1064226"/>
            <a:ext cx="2786520" cy="25498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58C21B44-CE46-B68C-349A-3DFBB0F14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9FD0DF09-E5C2-2BFE-08C9-BD589A713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1A41D9BC-7BDD-34AD-4AEE-0F495F7EC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16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52623" y="491917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 smtClean="0"/>
          </a:p>
          <a:p>
            <a:endParaRPr lang="en-GB" dirty="0"/>
          </a:p>
        </p:txBody>
      </p:sp>
      <p:pic>
        <p:nvPicPr>
          <p:cNvPr id="9" name="Picture 2" descr="E:\Documents\FAST VŠB 2019 až 2024\a přednášky 09 2016\Regenerace brownfield\Brownfields co proč a kde\32 Terezí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23" y="1949225"/>
            <a:ext cx="5399088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Documents\FAST VŠB 2019 až 2024\a přednášky 09 2016\Regenerace brownfield\Brownfields co proč a kde\33 Terez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456" y="1064226"/>
            <a:ext cx="5456189" cy="306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5780405" y="5130575"/>
            <a:ext cx="21037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Terezín. </a:t>
            </a:r>
            <a:endParaRPr lang="cs-CZ" dirty="0"/>
          </a:p>
          <a:p>
            <a:r>
              <a:rPr lang="cs-CZ" cap="all" dirty="0"/>
              <a:t>Hrůza, J., </a:t>
            </a:r>
            <a:r>
              <a:rPr lang="cs-CZ" dirty="0"/>
              <a:t>Svět měst. Praha </a:t>
            </a:r>
            <a:r>
              <a:rPr lang="cs-CZ" cap="all" dirty="0"/>
              <a:t>2014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292677" y="4124960"/>
            <a:ext cx="4423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Terezín</a:t>
            </a:r>
          </a:p>
          <a:p>
            <a:r>
              <a:rPr lang="en-GB" dirty="0"/>
              <a:t>https://cs.wikipedia.org/wiki/Terez%C3%ADn</a:t>
            </a:r>
          </a:p>
        </p:txBody>
      </p:sp>
    </p:spTree>
    <p:extLst>
      <p:ext uri="{BB962C8B-B14F-4D97-AF65-F5344CB8AC3E}">
        <p14:creationId xmlns:p14="http://schemas.microsoft.com/office/powerpoint/2010/main" val="228820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02960" y="216049"/>
            <a:ext cx="2943752" cy="567722"/>
          </a:xfrm>
        </p:spPr>
        <p:txBody>
          <a:bodyPr/>
          <a:lstStyle/>
          <a:p>
            <a:r>
              <a:rPr lang="cs-CZ" dirty="0" smtClean="0"/>
              <a:t>Josefinské reformy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17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5902960" y="5053090"/>
            <a:ext cx="2620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Fulnek, kapucínský klášter</a:t>
            </a:r>
            <a:endParaRPr lang="en-GB" dirty="0"/>
          </a:p>
        </p:txBody>
      </p:sp>
      <p:sp>
        <p:nvSpPr>
          <p:cNvPr id="3" name="TextovéPole 2"/>
          <p:cNvSpPr txBox="1"/>
          <p:nvPr/>
        </p:nvSpPr>
        <p:spPr>
          <a:xfrm>
            <a:off x="302022" y="5004593"/>
            <a:ext cx="38330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Fulnek, Loreta op zrušení</a:t>
            </a:r>
          </a:p>
          <a:p>
            <a:r>
              <a:rPr lang="cs-CZ" dirty="0"/>
              <a:t>AUGUSTINKOVÁ, L. - GREPL, E. - ORLITA, Z.: Příběh o Loretě. Proměny fulnecké Santa Casy od barokní kaple ke klasicistní vile. Ostrava 2010.</a:t>
            </a:r>
            <a:endParaRPr lang="en-GB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150971" y="2229316"/>
            <a:ext cx="3984149" cy="138513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6146" name="Picture 2" descr="E:\Documents\FAST VŠB 2019 až 2024\a přednášky 09 2016\Regenerace brownfield\Brownfields co proč a kde\36 Loreta po zrušení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22" y="1645920"/>
            <a:ext cx="4470898" cy="329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Documents\FAST VŠB 2019 až 2024\a přednášky 09 2016\Regenerace brownfield\Brownfields co proč a kde\37 Fulnek kapucín 18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260" y="2895975"/>
            <a:ext cx="3746132" cy="197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5080261" y="1046480"/>
            <a:ext cx="3647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Za reforem Josefa II. byla zrušena řada kostelů i klášterů. Ne všechny byly využity jiným způsobem. Z mnohých se staly </a:t>
            </a:r>
            <a:r>
              <a:rPr lang="cs-CZ" dirty="0" err="1" smtClean="0"/>
              <a:t>brownfields</a:t>
            </a:r>
            <a:r>
              <a:rPr lang="cs-CZ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111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00800" y="303135"/>
            <a:ext cx="2467683" cy="535066"/>
          </a:xfrm>
        </p:spPr>
        <p:txBody>
          <a:bodyPr/>
          <a:lstStyle/>
          <a:p>
            <a:r>
              <a:rPr lang="cs-CZ" dirty="0" smtClean="0"/>
              <a:t>Umělé ruiny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3485" y="5608320"/>
            <a:ext cx="4576355" cy="74802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sz="1800" dirty="0" smtClean="0"/>
              <a:t>Lednice, Janův hrad</a:t>
            </a:r>
          </a:p>
          <a:p>
            <a:pPr marL="0" indent="0">
              <a:buNone/>
            </a:pPr>
            <a:r>
              <a:rPr lang="en-GB" sz="1800" dirty="0"/>
              <a:t>https://cs.wikipedia.org/wiki/Jan%C5%AFv_hrad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18</a:t>
            </a:fld>
            <a:endParaRPr lang="cs-CZ"/>
          </a:p>
        </p:txBody>
      </p:sp>
      <p:pic>
        <p:nvPicPr>
          <p:cNvPr id="7170" name="Picture 2" descr="E:\Documents\FAST VŠB 2019 až 2024\a přednášky 09 2016\Regenerace brownfield\Brownfields co proč a kde\38 Lednice Januv_hrad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85" y="1158240"/>
            <a:ext cx="6650641" cy="445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92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16C7814-19D0-D044-AD35-ED9091139A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34" y="1122365"/>
            <a:ext cx="8855869" cy="1052124"/>
          </a:xfrm>
        </p:spPr>
        <p:txBody>
          <a:bodyPr/>
          <a:lstStyle/>
          <a:p>
            <a:r>
              <a:rPr lang="cs-CZ" sz="3600" dirty="0" err="1" smtClean="0"/>
              <a:t>Brownfields</a:t>
            </a:r>
            <a:r>
              <a:rPr lang="cs-CZ" sz="3600" dirty="0" smtClean="0"/>
              <a:t> </a:t>
            </a:r>
            <a:r>
              <a:rPr lang="cs-CZ" sz="3600" dirty="0"/>
              <a:t>– </a:t>
            </a:r>
            <a:r>
              <a:rPr lang="cs-CZ" sz="3600" dirty="0" smtClean="0"/>
              <a:t>druhy </a:t>
            </a:r>
            <a:r>
              <a:rPr lang="cs-CZ" sz="3600" dirty="0" err="1" smtClean="0"/>
              <a:t>brownfields</a:t>
            </a:r>
            <a:r>
              <a:rPr lang="cs-CZ" sz="3600" dirty="0" smtClean="0"/>
              <a:t>,</a:t>
            </a:r>
            <a:r>
              <a:rPr lang="cs-CZ" sz="3600" dirty="0"/>
              <a:t/>
            </a:r>
            <a:br>
              <a:rPr lang="cs-CZ" sz="3600" dirty="0"/>
            </a:br>
            <a:r>
              <a:rPr lang="cs-CZ" sz="3600" dirty="0" smtClean="0"/>
              <a:t>kde a jak vznikají </a:t>
            </a:r>
            <a:endParaRPr lang="cs-CZ" sz="36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D3462E6A-BA43-6348-924A-E49976C56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203" y="2174489"/>
            <a:ext cx="8847800" cy="847299"/>
          </a:xfrm>
        </p:spPr>
        <p:txBody>
          <a:bodyPr/>
          <a:lstStyle/>
          <a:p>
            <a:r>
              <a:rPr lang="cs-CZ" dirty="0"/>
              <a:t>Mgr. Lucie </a:t>
            </a:r>
            <a:r>
              <a:rPr lang="cs-CZ" dirty="0" err="1"/>
              <a:t>Augustinková</a:t>
            </a:r>
            <a:r>
              <a:rPr lang="cs-CZ" dirty="0"/>
              <a:t>, Ph.D.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B98121F1-3D8E-594F-90DB-4F0B98C01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CAECFA50-A063-9142-88B9-F0C90FFC9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4A7925D-4BBE-3C40-9FF4-E30546487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</a:t>
            </a:fld>
            <a:endParaRPr lang="cs-CZ"/>
          </a:p>
        </p:txBody>
      </p:sp>
      <p:pic>
        <p:nvPicPr>
          <p:cNvPr id="1026" name="Picture 2" descr="E:\Documents\FAST VŠB 2019 až 2024\a přednášky 09 2016\Regenerace brownfield\Brownfields co proč a kde\zbytky\Ostrava Vítk Dolní 02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557378"/>
            <a:ext cx="7081520" cy="319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1066800" y="5779254"/>
            <a:ext cx="2907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Ostrava, Dolní oblast Vítkovic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64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0343" y="183391"/>
            <a:ext cx="4074664" cy="578610"/>
          </a:xfrm>
        </p:spPr>
        <p:txBody>
          <a:bodyPr/>
          <a:lstStyle/>
          <a:p>
            <a:r>
              <a:rPr lang="cs-CZ" dirty="0" smtClean="0"/>
              <a:t>Novodobé fortifikace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71355" y="4178104"/>
            <a:ext cx="2452285" cy="217824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1800" dirty="0" smtClean="0"/>
              <a:t>Pevnostní linie v době 1. republiky. </a:t>
            </a:r>
          </a:p>
          <a:p>
            <a:pPr marL="0" indent="0">
              <a:buNone/>
            </a:pPr>
            <a:r>
              <a:rPr lang="cs-CZ" sz="1800" dirty="0" smtClean="0"/>
              <a:t>Vladimír KUPKA – Vladimír ČTVERÁK – Tomáš DURDÍK – Michal LUTOVSKY – Eduard STEHLÍK, Pevnosti a opevnění v Čechách, na Moravě a ve Slezsku. Praha 2002. 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19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6150429" y="4178104"/>
            <a:ext cx="27669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Opevnění Hlučín - Darkovičky</a:t>
            </a:r>
          </a:p>
          <a:p>
            <a:r>
              <a:rPr lang="cs-CZ" dirty="0" smtClean="0"/>
              <a:t>https</a:t>
            </a:r>
            <a:r>
              <a:rPr lang="cs-CZ" dirty="0"/>
              <a:t>://cs.wikipedia.org/wiki/Are%C3%A1l_%C4%8Ds._opevn%C4%9Bn%C3%AD_Hlu%C4%8D%C3%ADn-Darkovi%C4%8Dky</a:t>
            </a:r>
            <a:endParaRPr lang="en-GB" dirty="0"/>
          </a:p>
        </p:txBody>
      </p:sp>
      <p:pic>
        <p:nvPicPr>
          <p:cNvPr id="8194" name="Picture 2" descr="E:\Documents\FAST VŠB 2019 až 2024\a přednášky 09 2016\Regenerace brownfield\Brownfields co proč a kde\44 linie 1938 a 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39" y="1011873"/>
            <a:ext cx="8083480" cy="306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Documents\FAST VŠB 2019 až 2024\a přednášky 09 2016\Regenerace brownfield\Brownfields co proč a kde\45 Pěchotní_srub_MO-S_19_V_aleji_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640" y="4778268"/>
            <a:ext cx="3333191" cy="1578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61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15200" y="247041"/>
            <a:ext cx="1520626" cy="569388"/>
          </a:xfrm>
        </p:spPr>
        <p:txBody>
          <a:bodyPr/>
          <a:lstStyle/>
          <a:p>
            <a:r>
              <a:rPr lang="cs-CZ" dirty="0" smtClean="0"/>
              <a:t>závěr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70113" y="1645920"/>
            <a:ext cx="3984173" cy="3938452"/>
          </a:xfrm>
        </p:spPr>
        <p:txBody>
          <a:bodyPr>
            <a:normAutofit/>
          </a:bodyPr>
          <a:lstStyle/>
          <a:p>
            <a:r>
              <a:rPr lang="cs-CZ" sz="1800" dirty="0" smtClean="0"/>
              <a:t>Území typu </a:t>
            </a:r>
            <a:r>
              <a:rPr lang="cs-CZ" sz="1800" dirty="0" err="1" smtClean="0"/>
              <a:t>brownfield</a:t>
            </a:r>
            <a:r>
              <a:rPr lang="cs-CZ" sz="1800" dirty="0" smtClean="0"/>
              <a:t> se mohlo vyvinout z různých typů staveb, areálů nebo krajinných úprav.  </a:t>
            </a:r>
            <a:endParaRPr lang="cs-CZ" sz="1800" dirty="0"/>
          </a:p>
          <a:p>
            <a:r>
              <a:rPr lang="cs-CZ" sz="1800" dirty="0" smtClean="0"/>
              <a:t>Velmi se liší podle svého původu. </a:t>
            </a:r>
          </a:p>
          <a:p>
            <a:r>
              <a:rPr lang="cs-CZ" sz="1800" dirty="0" smtClean="0"/>
              <a:t>Pro jejich vhodné eventuální využití je nutné je co nejvíc poznat. 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20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4455414" y="5011227"/>
            <a:ext cx="2899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Starý Jičín, bubenický festival</a:t>
            </a:r>
            <a:endParaRPr lang="en-GB" dirty="0"/>
          </a:p>
        </p:txBody>
      </p:sp>
      <p:pic>
        <p:nvPicPr>
          <p:cNvPr id="9218" name="Picture 2" descr="E:\Documents\FAST VŠB 2019 až 2024\a přednášky 09 2016\Regenerace brownfield\Brownfields co proč a kde\46 Starý Jičín bubenický festiv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414" y="1645919"/>
            <a:ext cx="4380412" cy="328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E4FD2B4-9D68-4776-65B5-88F9609A9F19}"/>
              </a:ext>
            </a:extLst>
          </p:cNvPr>
          <p:cNvSpPr txBox="1"/>
          <p:nvPr/>
        </p:nvSpPr>
        <p:spPr>
          <a:xfrm>
            <a:off x="2516778" y="6028150"/>
            <a:ext cx="39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x-non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xmlns="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395" y="5020029"/>
            <a:ext cx="4148314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B2C36BC-2171-D0CE-214B-77FEB160F67D}"/>
              </a:ext>
            </a:extLst>
          </p:cNvPr>
          <p:cNvSpPr txBox="1"/>
          <p:nvPr/>
        </p:nvSpPr>
        <p:spPr>
          <a:xfrm>
            <a:off x="1592036" y="1845387"/>
            <a:ext cx="5964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EA4430B-5946-CA75-0549-E3178C6DB125}"/>
              </a:ext>
            </a:extLst>
          </p:cNvPr>
          <p:cNvSpPr txBox="1"/>
          <p:nvPr/>
        </p:nvSpPr>
        <p:spPr>
          <a:xfrm>
            <a:off x="2516778" y="2865592"/>
            <a:ext cx="411452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Mgr.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Lucie </a:t>
            </a:r>
            <a:r>
              <a:rPr lang="cs-CZ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Augustinková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Ph.D.</a:t>
            </a:r>
          </a:p>
          <a:p>
            <a:pPr algn="ctr"/>
            <a:endParaRPr lang="cs-CZ" dirty="0"/>
          </a:p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+420 727 97 6884</a:t>
            </a:r>
          </a:p>
          <a:p>
            <a:pPr algn="ctr"/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Lucie.augustinkova@vsb.cz</a:t>
            </a:r>
          </a:p>
          <a:p>
            <a:pPr algn="ctr"/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www.vsb.cz</a:t>
            </a:r>
          </a:p>
        </p:txBody>
      </p:sp>
      <p:grpSp>
        <p:nvGrpSpPr>
          <p:cNvPr id="9" name="Group 18">
            <a:extLst>
              <a:ext uri="{FF2B5EF4-FFF2-40B4-BE49-F238E27FC236}">
                <a16:creationId xmlns:a16="http://schemas.microsoft.com/office/drawing/2014/main" xmlns="" id="{71EDFA7E-E967-8447-417C-CF9A5E41488B}"/>
              </a:ext>
            </a:extLst>
          </p:cNvPr>
          <p:cNvGrpSpPr/>
          <p:nvPr/>
        </p:nvGrpSpPr>
        <p:grpSpPr>
          <a:xfrm>
            <a:off x="6999513" y="6028149"/>
            <a:ext cx="1186544" cy="479077"/>
            <a:chOff x="0" y="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xmlns="" id="{1375EB29-832F-D312-8B46-98A31A211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hlinkClick r:id="rId5"/>
              <a:extLst>
                <a:ext uri="{FF2B5EF4-FFF2-40B4-BE49-F238E27FC236}">
                  <a16:creationId xmlns:a16="http://schemas.microsoft.com/office/drawing/2014/main" xmlns="" id="{9A35B845-83EF-B57D-8355-08481B12F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  <p:pic>
        <p:nvPicPr>
          <p:cNvPr id="12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xmlns="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886" y="4953034"/>
            <a:ext cx="5906325" cy="108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461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482C90F-6696-C44A-BE8F-4464B8E64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1678" y="204384"/>
            <a:ext cx="3616635" cy="969508"/>
          </a:xfrm>
        </p:spPr>
        <p:txBody>
          <a:bodyPr/>
          <a:lstStyle/>
          <a:p>
            <a:r>
              <a:rPr lang="cs-CZ" sz="3300" dirty="0" smtClean="0"/>
              <a:t>Co vše se může stát </a:t>
            </a:r>
            <a:r>
              <a:rPr lang="cs-CZ" sz="3300" dirty="0" err="1" smtClean="0"/>
              <a:t>bwownfieldem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03F6B53B-4E48-FF4E-806F-3FBF01950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769B-EF35-6240-A2A8-465AEF330894}" type="datetime3">
              <a:rPr lang="cs-CZ" smtClean="0"/>
              <a:t>17/05/24</a:t>
            </a:fld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67C5F280-15E6-E44F-A1A3-E3B092C3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</a:t>
            </a:fld>
            <a:endParaRPr lang="cs-CZ"/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idx="1"/>
          </p:nvPr>
        </p:nvSpPr>
        <p:spPr>
          <a:xfrm>
            <a:off x="2839719" y="5455920"/>
            <a:ext cx="5910581" cy="772160"/>
          </a:xfrm>
        </p:spPr>
        <p:txBody>
          <a:bodyPr>
            <a:noAutofit/>
          </a:bodyPr>
          <a:lstStyle/>
          <a:p>
            <a:r>
              <a:rPr lang="cs-CZ" sz="1800" dirty="0" smtClean="0">
                <a:solidFill>
                  <a:schemeClr val="tx1"/>
                </a:solidFill>
              </a:rPr>
              <a:t>Ruiny továrny Praga v Praze  - Vysočanech</a:t>
            </a:r>
          </a:p>
          <a:p>
            <a:r>
              <a:rPr lang="en-GB" sz="1800" dirty="0" smtClean="0">
                <a:solidFill>
                  <a:schemeClr val="tx1"/>
                </a:solidFill>
              </a:rPr>
              <a:t>Https</a:t>
            </a:r>
            <a:r>
              <a:rPr lang="en-GB" sz="1800" dirty="0">
                <a:solidFill>
                  <a:schemeClr val="tx1"/>
                </a:solidFill>
              </a:rPr>
              <a:t>://cs.wikipedia.org/wiki/Soubor:Ruiny_Praga_01.jpg</a:t>
            </a:r>
          </a:p>
        </p:txBody>
      </p:sp>
      <p:pic>
        <p:nvPicPr>
          <p:cNvPr id="2050" name="Picture 2" descr="E:\Documents\FAST VŠB 2019 až 2024\a přednášky 09 2016\Regenerace brownfield\Brownfields co proč a kde\02 Ruiny_Praga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719" y="1444412"/>
            <a:ext cx="5910581" cy="394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ovéPole 14"/>
          <p:cNvSpPr txBox="1"/>
          <p:nvPr/>
        </p:nvSpPr>
        <p:spPr>
          <a:xfrm>
            <a:off x="294640" y="1635760"/>
            <a:ext cx="2438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Industriální </a:t>
            </a:r>
            <a:r>
              <a:rPr lang="cs-CZ" dirty="0" err="1" smtClean="0"/>
              <a:t>brownfield</a:t>
            </a:r>
            <a:r>
              <a:rPr lang="cs-CZ" dirty="0" smtClean="0"/>
              <a:t> jsou nejznámějšími územími tohoto typu. </a:t>
            </a:r>
          </a:p>
          <a:p>
            <a:endParaRPr lang="cs-CZ" dirty="0" smtClean="0"/>
          </a:p>
          <a:p>
            <a:r>
              <a:rPr lang="cs-CZ" dirty="0" smtClean="0"/>
              <a:t>Cílem prezentace je ukázat různé možnosti, z čeho všeho se může stát </a:t>
            </a:r>
            <a:r>
              <a:rPr lang="cs-CZ" dirty="0" err="1" smtClean="0"/>
              <a:t>brownfield</a:t>
            </a:r>
            <a:r>
              <a:rPr lang="cs-CZ" dirty="0" smtClean="0"/>
              <a:t> a co se s některými specifickými druhy </a:t>
            </a:r>
            <a:r>
              <a:rPr lang="cs-CZ" dirty="0" err="1" smtClean="0"/>
              <a:t>brownfield</a:t>
            </a:r>
            <a:r>
              <a:rPr lang="cs-CZ" dirty="0" smtClean="0"/>
              <a:t> dá dělat.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759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F2E2748-8547-35D4-8911-46682B2E6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2320" y="581668"/>
            <a:ext cx="4203337" cy="788480"/>
          </a:xfrm>
        </p:spPr>
        <p:txBody>
          <a:bodyPr/>
          <a:lstStyle/>
          <a:p>
            <a:r>
              <a:rPr lang="cs-CZ" dirty="0" err="1" smtClean="0"/>
              <a:t>Brownfield</a:t>
            </a:r>
            <a:r>
              <a:rPr lang="cs-CZ" dirty="0" smtClean="0"/>
              <a:t> z rituálního areálu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CB74E371-8175-00D9-9312-FBF0387AE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359" y="1197429"/>
            <a:ext cx="659948" cy="824412"/>
          </a:xfrm>
        </p:spPr>
        <p:txBody>
          <a:bodyPr>
            <a:normAutofit/>
          </a:bodyPr>
          <a:lstStyle/>
          <a:p>
            <a:endParaRPr lang="cs-CZ" sz="180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1E0D8A9-9B6A-C5A7-6C73-9090FCA58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5896811A-3B84-E17A-F885-24ADD00BC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646B6B57-EB96-7947-1DB7-BC005AE3E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3</a:t>
            </a:fld>
            <a:endParaRPr lang="cs-CZ"/>
          </a:p>
        </p:txBody>
      </p:sp>
      <p:pic>
        <p:nvPicPr>
          <p:cNvPr id="3074" name="Picture 2" descr="E:\Documents\FAST VŠB 2019 až 2024\a přednášky 09 2016\Regenerace brownfield\Brownfields co proč a kde\03 Stonehenge a Avebu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57" y="1370148"/>
            <a:ext cx="6723721" cy="481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159833" y="2565705"/>
            <a:ext cx="14249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Megalitické stavby z pravěku. </a:t>
            </a:r>
          </a:p>
          <a:p>
            <a:endParaRPr lang="cs-CZ" dirty="0" smtClean="0"/>
          </a:p>
          <a:p>
            <a:r>
              <a:rPr lang="cs-CZ" dirty="0" smtClean="0"/>
              <a:t>Vladimír </a:t>
            </a:r>
            <a:r>
              <a:rPr lang="cs-CZ" dirty="0" err="1" smtClean="0"/>
              <a:t>Podoborský</a:t>
            </a:r>
            <a:r>
              <a:rPr lang="cs-CZ" dirty="0" smtClean="0"/>
              <a:t>,</a:t>
            </a:r>
          </a:p>
          <a:p>
            <a:r>
              <a:rPr lang="cs-CZ" dirty="0" smtClean="0"/>
              <a:t>Dějiny pravěku a rané doby dějinné. Brno 2002.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58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0EF4B41-BB50-8241-8561-4876AA5C6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8633" y="212140"/>
            <a:ext cx="3196374" cy="756690"/>
          </a:xfrm>
        </p:spPr>
        <p:txBody>
          <a:bodyPr>
            <a:normAutofit/>
          </a:bodyPr>
          <a:lstStyle/>
          <a:p>
            <a:r>
              <a:rPr lang="cs-CZ" sz="3300" dirty="0" smtClean="0"/>
              <a:t>Starověká města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9E9E0A9F-6A06-914F-8AA0-3014FE5CF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A0F4-BF1A-6943-90A1-C642162085CA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0754BDB5-6540-C34B-8087-39B427E48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4574110D-4796-BA41-9260-93FD77ED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4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5099764" y="4028825"/>
            <a:ext cx="36213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Timgad</a:t>
            </a:r>
            <a:r>
              <a:rPr lang="cs-CZ" dirty="0" smtClean="0"/>
              <a:t>. </a:t>
            </a:r>
          </a:p>
          <a:p>
            <a:r>
              <a:rPr lang="cs-CZ" dirty="0" smtClean="0"/>
              <a:t>Michael </a:t>
            </a:r>
            <a:r>
              <a:rPr lang="cs-CZ" dirty="0" err="1" smtClean="0"/>
              <a:t>Raeburn</a:t>
            </a:r>
            <a:r>
              <a:rPr lang="cs-CZ" dirty="0" smtClean="0"/>
              <a:t> a kol., Dějiny architektury. Praha 1993.  </a:t>
            </a:r>
            <a:endParaRPr lang="en-GB" dirty="0"/>
          </a:p>
        </p:txBody>
      </p:sp>
      <p:pic>
        <p:nvPicPr>
          <p:cNvPr id="4098" name="Picture 2" descr="E:\Documents\FAST VŠB 2019 až 2024\a přednášky 09 2016\Regenerace brownfield\Brownfields co proč a kde\04 plán Timgadu v Alžíru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968830"/>
            <a:ext cx="4548267" cy="474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Documents\FAST VŠB 2019 až 2024\a přednášky 09 2016\Regenerace brownfield\Brownfields co proč a kde\05 Thamugadi v Numidii zal 100 AD pro vysloužil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763" y="1300480"/>
            <a:ext cx="3621326" cy="250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436881" y="5715372"/>
            <a:ext cx="4246880" cy="64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Timgad</a:t>
            </a:r>
            <a:r>
              <a:rPr lang="cs-CZ" dirty="0" smtClean="0"/>
              <a:t>, plán. José </a:t>
            </a:r>
            <a:r>
              <a:rPr lang="cs-CZ" dirty="0" err="1" smtClean="0"/>
              <a:t>Pijoan</a:t>
            </a:r>
            <a:r>
              <a:rPr lang="cs-CZ" dirty="0" smtClean="0"/>
              <a:t>, </a:t>
            </a:r>
            <a:r>
              <a:rPr lang="cs-CZ" dirty="0" err="1" smtClean="0"/>
              <a:t>Dejiny</a:t>
            </a:r>
            <a:r>
              <a:rPr lang="cs-CZ" dirty="0" smtClean="0"/>
              <a:t> </a:t>
            </a:r>
            <a:r>
              <a:rPr lang="cs-CZ" dirty="0" err="1" smtClean="0"/>
              <a:t>umenia</a:t>
            </a:r>
            <a:r>
              <a:rPr lang="cs-CZ" dirty="0" smtClean="0"/>
              <a:t>, díl 2. Bratislava 1987.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18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Documents\FAST VŠB 2019 až 2024\a přednášky 09 2016\Regenerace brownfield\Brownfields co proč a kde\06 Žuráň_mohyla_ze_stěhování_národů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3" y="951849"/>
            <a:ext cx="8189513" cy="517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43121" y="179336"/>
            <a:ext cx="4275688" cy="907784"/>
          </a:xfrm>
        </p:spPr>
        <p:txBody>
          <a:bodyPr/>
          <a:lstStyle/>
          <a:p>
            <a:r>
              <a:rPr lang="cs-CZ" sz="3600" dirty="0" smtClean="0"/>
              <a:t>Raně středověká pohřebiště</a:t>
            </a:r>
            <a:endParaRPr lang="en-GB" sz="3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5</a:t>
            </a:fld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6644640" y="1163568"/>
            <a:ext cx="17349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Vladimír PODBORSKÝ a kol., Pravěké dějiny Moravy. Brno 1995. </a:t>
            </a:r>
            <a:endParaRPr lang="en-GB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150971" y="2229316"/>
            <a:ext cx="3669189" cy="1052364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88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74080" y="183390"/>
            <a:ext cx="2927061" cy="600381"/>
          </a:xfrm>
        </p:spPr>
        <p:txBody>
          <a:bodyPr/>
          <a:lstStyle/>
          <a:p>
            <a:r>
              <a:rPr lang="cs-CZ" dirty="0"/>
              <a:t>S</a:t>
            </a:r>
            <a:r>
              <a:rPr lang="cs-CZ" dirty="0" smtClean="0"/>
              <a:t>tředověké hrady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6</a:t>
            </a:fld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315913" y="5610912"/>
            <a:ext cx="4856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Hrad Rabí, letecké foto</a:t>
            </a:r>
          </a:p>
          <a:p>
            <a:r>
              <a:rPr lang="en-GB" dirty="0"/>
              <a:t>https://cs.wikipedia.org/wiki/Rab%C3%AD_(hrad)</a:t>
            </a:r>
          </a:p>
        </p:txBody>
      </p:sp>
      <p:pic>
        <p:nvPicPr>
          <p:cNvPr id="6146" name="Picture 2" descr="E:\Documents\FAST VŠB 2019 až 2024\a přednášky 09 2016\Regenerace brownfield\Brownfields co proč a kde\07 Hrad_Rabí leteck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978588"/>
            <a:ext cx="6948487" cy="463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7430367" y="978588"/>
            <a:ext cx="138851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Románská doba - </a:t>
            </a:r>
          </a:p>
          <a:p>
            <a:r>
              <a:rPr lang="cs-CZ" dirty="0" smtClean="0"/>
              <a:t>opevnění </a:t>
            </a:r>
            <a:r>
              <a:rPr lang="cs-CZ" dirty="0"/>
              <a:t>mimo zástavbu, ve výlučných polohách, na </a:t>
            </a:r>
            <a:r>
              <a:rPr lang="cs-CZ" dirty="0" smtClean="0"/>
              <a:t>kopcích.</a:t>
            </a:r>
          </a:p>
          <a:p>
            <a:r>
              <a:rPr lang="cs-CZ" dirty="0" smtClean="0"/>
              <a:t>Když ztratily význam fortifikace, stává se z nich </a:t>
            </a:r>
            <a:r>
              <a:rPr lang="cs-CZ" dirty="0" err="1" smtClean="0"/>
              <a:t>brownfield</a:t>
            </a:r>
            <a:r>
              <a:rPr lang="cs-CZ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07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53200" y="228598"/>
            <a:ext cx="2642848" cy="531145"/>
          </a:xfrm>
        </p:spPr>
        <p:txBody>
          <a:bodyPr/>
          <a:lstStyle/>
          <a:p>
            <a:r>
              <a:rPr lang="cs-CZ" dirty="0" smtClean="0"/>
              <a:t>Městské hrady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7</a:t>
            </a:fld>
            <a:endParaRPr lang="cs-CZ"/>
          </a:p>
        </p:txBody>
      </p:sp>
      <p:pic>
        <p:nvPicPr>
          <p:cNvPr id="1026" name="Picture 2" descr="E:\Documents\FAST VŠB 2019 až 2024\a přednášky 09 2016\Regenerace brownfield\Brownfields co proč a kde\08 Pražský hrad ve 2 pol 12 s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42" y="1078730"/>
            <a:ext cx="6583457" cy="232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Documents\FAST VŠB 2019 až 2024\a přednášky 09 2016\Regenerace brownfield\Brownfields co proč a kde\09 Olomouc v pol 13 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280" y="3356407"/>
            <a:ext cx="4786386" cy="292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25342" y="4879022"/>
            <a:ext cx="3718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Olomouc, hrad v polovině 13. století</a:t>
            </a:r>
          </a:p>
          <a:p>
            <a:r>
              <a:rPr lang="cs-CZ" dirty="0" smtClean="0"/>
              <a:t>Renata </a:t>
            </a:r>
            <a:r>
              <a:rPr lang="cs-CZ" dirty="0"/>
              <a:t>FIFKOVÁ (</a:t>
            </a:r>
            <a:r>
              <a:rPr lang="cs-CZ" dirty="0" err="1"/>
              <a:t>ed</a:t>
            </a:r>
            <a:r>
              <a:rPr lang="cs-CZ" dirty="0"/>
              <a:t>.), Sága moravských Přemyslovců. Život na Moravě od XI. do počátku XIV. století. Olomouc </a:t>
            </a:r>
            <a:r>
              <a:rPr lang="cs-CZ" dirty="0" smtClean="0"/>
              <a:t>2006.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325342" y="3436034"/>
            <a:ext cx="34846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Pražský hrad ve 2. polovině 12. století. </a:t>
            </a:r>
          </a:p>
          <a:p>
            <a:r>
              <a:rPr lang="cs-CZ" dirty="0" smtClean="0"/>
              <a:t>Bohuslav SYROVÝ a kol., Architektura. Svědectví dob. Praha 1974. </a:t>
            </a:r>
          </a:p>
          <a:p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936899" y="1078730"/>
            <a:ext cx="17407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Fortifikace v jádrech měst, neměly se kam prostorově rozvíjet, zastaraly rychle.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02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44367" y="261769"/>
            <a:ext cx="3850640" cy="533085"/>
          </a:xfrm>
        </p:spPr>
        <p:txBody>
          <a:bodyPr/>
          <a:lstStyle/>
          <a:p>
            <a:r>
              <a:rPr lang="cs-CZ" sz="3600" dirty="0" smtClean="0"/>
              <a:t>Městská opevnění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2623" y="1088571"/>
            <a:ext cx="773684" cy="496389"/>
          </a:xfrm>
        </p:spPr>
        <p:txBody>
          <a:bodyPr>
            <a:normAutofit/>
          </a:bodyPr>
          <a:lstStyle/>
          <a:p>
            <a:endParaRPr lang="en-GB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17/05/24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8</a:t>
            </a:fld>
            <a:endParaRPr lang="cs-CZ"/>
          </a:p>
        </p:txBody>
      </p:sp>
      <p:pic>
        <p:nvPicPr>
          <p:cNvPr id="2050" name="Picture 2" descr="E:\Documents\FAST VŠB 2019 až 2024\a přednášky 09 2016\Regenerace brownfield\Brownfields co proč a kde\12 České Budějovice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23" y="1092540"/>
            <a:ext cx="4544839" cy="263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ocuments\FAST VŠB 2019 až 2024\a přednášky 09 2016\Regenerace brownfield\Brownfields co proč a kde\13 Polička městské_hradb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840" y="3477254"/>
            <a:ext cx="4196079" cy="280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876800" y="2194560"/>
            <a:ext cx="3881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Polička, městské hradby od jihu </a:t>
            </a:r>
            <a:r>
              <a:rPr lang="en-GB" dirty="0" smtClean="0"/>
              <a:t>https</a:t>
            </a:r>
            <a:r>
              <a:rPr lang="en-GB" dirty="0"/>
              <a:t>://cs.wikipedia.org/wiki/M%C4%9Bstsk%C3%A9_opevn%C4%9Bn%C3%AD_(Poli%C4%8Dka)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294640" y="3891280"/>
            <a:ext cx="3391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České Budějovice, městské hradby</a:t>
            </a:r>
          </a:p>
          <a:p>
            <a:r>
              <a:rPr lang="cs-CZ" cap="all" dirty="0"/>
              <a:t>Hrůza, J., </a:t>
            </a:r>
            <a:r>
              <a:rPr lang="cs-CZ" dirty="0"/>
              <a:t>Svět měst. Praha </a:t>
            </a:r>
            <a:r>
              <a:rPr lang="cs-CZ" cap="all" dirty="0"/>
              <a:t>2014. 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4876800" y="1088570"/>
            <a:ext cx="3881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Městská opevnění se po ztrátě fortifikační funkce stávají záhy </a:t>
            </a:r>
            <a:r>
              <a:rPr lang="cs-CZ" dirty="0" err="1" smtClean="0"/>
              <a:t>brownfields</a:t>
            </a:r>
            <a:r>
              <a:rPr lang="cs-CZ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084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chdol pro MMB 202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9" id="{ED1DD417-60C3-B442-8947-C93D363FE094}" vid="{052FDE3B-F43D-9C43-98FF-E905652DB683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9" id="{ED1DD417-60C3-B442-8947-C93D363FE094}" vid="{2F2AB5AE-CD30-4149-9D75-F01CE6E6933E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Suchdol pro MMB 2024</Template>
  <TotalTime>1624</TotalTime>
  <Words>838</Words>
  <Application>Microsoft Office PowerPoint</Application>
  <PresentationFormat>Předvádění na obrazovce (4:3)</PresentationFormat>
  <Paragraphs>170</Paragraphs>
  <Slides>22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22</vt:i4>
      </vt:variant>
    </vt:vector>
  </HeadingPairs>
  <TitlesOfParts>
    <vt:vector size="24" baseType="lpstr">
      <vt:lpstr>Suchdol pro MMB 2024</vt:lpstr>
      <vt:lpstr>Custom Design</vt:lpstr>
      <vt:lpstr>Prezentace aplikace PowerPoint</vt:lpstr>
      <vt:lpstr>Brownfields – druhy brownfields, kde a jak vznikají </vt:lpstr>
      <vt:lpstr>Co vše se může stát bwownfieldem</vt:lpstr>
      <vt:lpstr>Brownfield z rituálního areálu</vt:lpstr>
      <vt:lpstr>Starověká města</vt:lpstr>
      <vt:lpstr>Raně středověká pohřebiště</vt:lpstr>
      <vt:lpstr>Středověké hrady</vt:lpstr>
      <vt:lpstr>Městské hrady</vt:lpstr>
      <vt:lpstr>Městská opevnění</vt:lpstr>
      <vt:lpstr>Středověké sakrální stavby</vt:lpstr>
      <vt:lpstr>Renesanční pevnosti</vt:lpstr>
      <vt:lpstr>Renesanční zámky</vt:lpstr>
      <vt:lpstr>Sídlo s hospodářským dvorem</vt:lpstr>
      <vt:lpstr>Městská opevnění renesance</vt:lpstr>
      <vt:lpstr>Vodní stavby</vt:lpstr>
      <vt:lpstr>Barokní pevnosti</vt:lpstr>
      <vt:lpstr>Barokní pevnosti 18. století</vt:lpstr>
      <vt:lpstr>Josefinské reformy</vt:lpstr>
      <vt:lpstr>Umělé ruiny</vt:lpstr>
      <vt:lpstr>Novodobé fortifikace</vt:lpstr>
      <vt:lpstr>závěr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Lucie Augustinková</dc:creator>
  <cp:lastModifiedBy>Lucie Augustinková</cp:lastModifiedBy>
  <cp:revision>122</cp:revision>
  <dcterms:created xsi:type="dcterms:W3CDTF">2024-03-30T07:09:20Z</dcterms:created>
  <dcterms:modified xsi:type="dcterms:W3CDTF">2024-05-17T06:02:23Z</dcterms:modified>
</cp:coreProperties>
</file>