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56" r:id="rId2"/>
  </p:sldMasterIdLst>
  <p:notesMasterIdLst>
    <p:notesMasterId r:id="rId28"/>
  </p:notesMasterIdLst>
  <p:handoutMasterIdLst>
    <p:handoutMasterId r:id="rId29"/>
  </p:handoutMasterIdLst>
  <p:sldIdLst>
    <p:sldId id="294" r:id="rId3"/>
    <p:sldId id="260" r:id="rId4"/>
    <p:sldId id="264" r:id="rId5"/>
    <p:sldId id="278" r:id="rId6"/>
    <p:sldId id="257" r:id="rId7"/>
    <p:sldId id="263" r:id="rId8"/>
    <p:sldId id="265" r:id="rId9"/>
    <p:sldId id="266" r:id="rId10"/>
    <p:sldId id="267" r:id="rId11"/>
    <p:sldId id="268" r:id="rId12"/>
    <p:sldId id="291" r:id="rId13"/>
    <p:sldId id="283" r:id="rId14"/>
    <p:sldId id="270" r:id="rId15"/>
    <p:sldId id="281" r:id="rId16"/>
    <p:sldId id="269" r:id="rId17"/>
    <p:sldId id="271" r:id="rId18"/>
    <p:sldId id="276" r:id="rId19"/>
    <p:sldId id="277" r:id="rId20"/>
    <p:sldId id="292" r:id="rId21"/>
    <p:sldId id="289" r:id="rId22"/>
    <p:sldId id="293" r:id="rId23"/>
    <p:sldId id="288" r:id="rId24"/>
    <p:sldId id="279" r:id="rId25"/>
    <p:sldId id="282" r:id="rId26"/>
    <p:sldId id="295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5" autoAdjust="0"/>
    <p:restoredTop sz="94702" autoAdjust="0"/>
  </p:normalViewPr>
  <p:slideViewPr>
    <p:cSldViewPr snapToGrid="0" snapToObjects="1" showGuides="1">
      <p:cViewPr>
        <p:scale>
          <a:sx n="70" d="100"/>
          <a:sy n="70" d="100"/>
        </p:scale>
        <p:origin x="-682" y="-5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=""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76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ED41B701-252D-F54C-946A-532BD86221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813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766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922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808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A62F60A5-AF07-B541-AE6A-88569EB7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845" y="1122363"/>
            <a:ext cx="11807825" cy="2054225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72AB18D6-A597-8B4E-A383-BD55E7799B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845" y="3602037"/>
            <a:ext cx="11797067" cy="25987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DEDE463D-611E-7641-BE67-E50FAADA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B1BC9F34-E144-0247-B652-197C0707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6199" y="6356349"/>
            <a:ext cx="9896625" cy="320377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7C838B55-B834-7B40-AB95-C477904C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92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085BBB-390C-8746-8F6D-62B6435F2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A52AC7-CCB6-7743-BA17-958390688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27134D6-2490-5248-8BDE-DBC857FAD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3B26196-17B1-8245-A58A-F8CFE526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DF613EA-3698-4344-847F-E2367A8ED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C666FBF-FFBF-9746-9924-D6ECC8F2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7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015BE-E091-174E-9BC7-1C1BCA6DC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337750E-8FBE-E846-AB80-9F86414BC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621511B-D22A-1245-A98E-3D2AFE55B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8A5B39B-BFEB-134C-AB6F-4AB601CED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17821D6-D3D4-CF41-A511-5A5AC108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85C7EB4-86D6-B743-9954-71FAD9D0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DC364A0-F572-C149-849B-B307CD8B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FF28744-8951-9A4F-A3AA-DD575AE0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79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672057-05C0-D143-BA44-BD676CD9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33BE2FB-8405-5C4E-A05E-0DC323AF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BFD6ECD-2072-7649-8717-F6947C57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331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D499B7-157B-F045-9923-D12EED65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647F9E-6176-9946-A28B-E20C2D51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DD7A46-18AB-7B43-B05D-7EC3E7A0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69A48DC-3CD9-9542-B18D-D6CC3077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5EFA9E0-9FA1-6145-9530-79E7D73F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5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5C6A7C0-0649-6040-A91B-A51D8870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3A670A8E-FAF4-EB48-A95A-5A580126D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A65CAB9C-0386-8B4F-99ED-91992F801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7733C643-BAC6-384B-8391-4C4A373E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4E1B1056-E9A4-E849-AFE0-99640ED4F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1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9501A35-F9F4-C746-910A-0AB6C44A2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593868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FE501E6E-0516-434B-9AFD-79C0FAE7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497" y="2807746"/>
            <a:ext cx="11796416" cy="337790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81AAA1F3-AAB7-A046-B5C1-7E0FED02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37E67D82-BA89-E943-BE3E-6FD326C1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47011"/>
            <a:ext cx="9937749" cy="318604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D35E7D21-DA7F-BC4B-ADBF-66F03AA0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8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BFE10C0C-49DB-714B-8253-3919EEAB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9716" cy="1021977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FAE45FF5-CFF7-BC4B-BE44-7DE11320B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2846" y="2162287"/>
            <a:ext cx="5785204" cy="401467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="" xmlns:a16="http://schemas.microsoft.com/office/drawing/2014/main" id="{FE0186BD-CCF8-814D-8F98-56078DF4C9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49" y="2162285"/>
            <a:ext cx="5795963" cy="403849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40C9FC7B-3212-0C45-8BA4-BD25FC40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B60A-F8EB-A649-BA02-2207FB45044B}" type="datetime3">
              <a:rPr lang="cs-CZ" smtClean="0"/>
              <a:t>06/05/24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CB71C6E2-9DD7-8649-B049-1FBCF5CC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0AD2E780-8CA4-694B-B7E2-70742E384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43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99E3C6D-02AA-BD44-84A9-B919C331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3315A8E6-4C0A-AA4C-9079-37AC2872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160E-3D53-D847-9A74-1C37BCEA757F}" type="datetime3">
              <a:rPr lang="cs-CZ" smtClean="0"/>
              <a:t>06/05/24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98BB6F38-4D44-9840-89C1-FF42C22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2876"/>
            <a:ext cx="9937749" cy="312739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203DEF9F-619E-514F-B49B-61758FC0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44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=""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DC4E-A034-0F4F-963D-96AE1C40BED7}" type="datetime3">
              <a:rPr lang="cs-CZ" smtClean="0"/>
              <a:t>06/05/24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08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B8A41D-18F5-2B4E-BE99-D6457D846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400582C-01B7-3F42-AD28-9B7DF4DD5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B0C3A37-4F77-534E-9AF3-D82BFE154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CDCCB8-70AD-574C-9AA9-B02DA9D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7B3117F-487E-494C-9FA1-CB037C2C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916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C956EA4-94EE-9E4C-9451-0C053C35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60C682-265E-EE41-A540-118A3A390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04DCE98-8002-BC4F-85CF-80F1678C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C100820-F6DD-5A4F-80F7-CAC42703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E03D53-E799-BF42-83F0-6B6D5E020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E2D3AB-3AE5-6C49-B89B-0B3333B9A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5A51D72-6450-1245-B950-D14EEE9BC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BA13D4-2C24-4B4C-A527-27123477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86D41A-5F70-D542-B768-4CA673DB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D784A22-3709-7E43-ADD3-04B31F1D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2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="" xmlns:a16="http://schemas.microsoft.com/office/drawing/2014/main" id="{E6D6CC12-ACA0-634F-80C9-39820930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96" y="1054247"/>
            <a:ext cx="11798620" cy="10219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dirty="0"/>
              <a:t>Nadpis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67F40DBE-8FC7-7448-B1A4-0F1683F3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1294" y="2229316"/>
            <a:ext cx="11798619" cy="3973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cs-CZ" dirty="0"/>
              <a:t>Upravte styly předlohy textu.
Druhá úroveň
Třetí úroveň
Čtvrtá úroveň
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E6F516F3-F99B-5944-9236-CEAA13395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3497" y="6356350"/>
            <a:ext cx="926054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0002-C91F-8548-89A7-9BF65FF7DADF}" type="datetime3">
              <a:rPr lang="cs-CZ" smtClean="0"/>
              <a:t>06/05/24</a:t>
            </a:fld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36D98F16-2029-8D49-91DD-2C737D88D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44BAA-1A06-B141-8215-9D88CF6A7203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>
            <a:extLst>
              <a:ext uri="{FF2B5EF4-FFF2-40B4-BE49-F238E27FC236}">
                <a16:creationId xmlns="" xmlns:a16="http://schemas.microsoft.com/office/drawing/2014/main" id="{D62A909B-22CA-3945-A5C2-F5DBFE050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37129" y="6356351"/>
            <a:ext cx="9935695" cy="312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</a:t>
            </a:r>
            <a:endParaRPr lang="cs-CZ" dirty="0"/>
          </a:p>
        </p:txBody>
      </p:sp>
      <p:pic>
        <p:nvPicPr>
          <p:cNvPr id="7" name="Picture 6" descr="A picture containing object, indoor, dark, clock&#10;&#10;Description automatically generated">
            <a:extLst>
              <a:ext uri="{FF2B5EF4-FFF2-40B4-BE49-F238E27FC236}">
                <a16:creationId xmlns="" xmlns:a16="http://schemas.microsoft.com/office/drawing/2014/main" id="{A4ABC160-2115-2942-A3E1-7FA9D48CEF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196" y="188913"/>
            <a:ext cx="43942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27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19" userDrawn="1">
          <p15:clr>
            <a:srgbClr val="F26B43"/>
          </p15:clr>
        </p15:guide>
        <p15:guide id="4" orient="horz" pos="4201" userDrawn="1">
          <p15:clr>
            <a:srgbClr val="F26B43"/>
          </p15:clr>
        </p15:guide>
        <p15:guide id="5" pos="121" userDrawn="1">
          <p15:clr>
            <a:srgbClr val="F26B43"/>
          </p15:clr>
        </p15:guide>
        <p15:guide id="6" pos="7559" userDrawn="1">
          <p15:clr>
            <a:srgbClr val="F26B43"/>
          </p15:clr>
        </p15:guide>
        <p15:guide id="7" pos="3772" userDrawn="1">
          <p15:clr>
            <a:srgbClr val="F26B43"/>
          </p15:clr>
        </p15:guide>
        <p15:guide id="8" pos="3908" userDrawn="1">
          <p15:clr>
            <a:srgbClr val="F26B43"/>
          </p15:clr>
        </p15:guide>
        <p15:guide id="9" orient="horz" pos="2001" userDrawn="1">
          <p15:clr>
            <a:srgbClr val="F26B43"/>
          </p15:clr>
        </p15:guide>
        <p15:guide id="10" pos="7151" userDrawn="1">
          <p15:clr>
            <a:srgbClr val="F26B43"/>
          </p15:clr>
        </p15:guide>
        <p15:guide id="11" pos="7038" userDrawn="1">
          <p15:clr>
            <a:srgbClr val="F26B43"/>
          </p15:clr>
        </p15:guide>
        <p15:guide id="12" orient="horz" pos="3997" userDrawn="1">
          <p15:clr>
            <a:srgbClr val="F26B43"/>
          </p15:clr>
        </p15:guide>
        <p15:guide id="13" pos="3659" userDrawn="1">
          <p15:clr>
            <a:srgbClr val="F26B43"/>
          </p15:clr>
        </p15:guide>
        <p15:guide id="14" orient="horz" pos="2432" userDrawn="1">
          <p15:clr>
            <a:srgbClr val="F26B43"/>
          </p15:clr>
        </p15:guide>
        <p15:guide id="15" orient="horz" pos="3906" userDrawn="1">
          <p15:clr>
            <a:srgbClr val="F26B43"/>
          </p15:clr>
        </p15:guide>
        <p15:guide id="16" orient="horz" pos="527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  <p15:guide id="18" pos="710" userDrawn="1">
          <p15:clr>
            <a:srgbClr val="F26B43"/>
          </p15:clr>
        </p15:guide>
        <p15:guide id="19" pos="77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622C198-AF9F-0A41-9A82-28EC7DDD7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C45F5F5-E124-A54B-9981-D7FA5E3DE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02942D7-B669-9940-B52D-60CF522EF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C748-752E-9E47-952B-1B6B12A8FBCB}" type="datetimeFigureOut">
              <a:rPr lang="cs-CZ" smtClean="0"/>
              <a:t>06.05.2024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62DEF7-65E0-8647-8D41-57980F1E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7E33C7-0C21-634B-9232-89AED669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BC17-8541-E34F-8869-9598F72269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9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3" r:id="rId6"/>
    <p:sldLayoutId id="214748366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emf"/><Relationship Id="rId5" Type="http://schemas.openxmlformats.org/officeDocument/2006/relationships/hyperlink" Target="https://creativecommons.org/licenses/by/4.0/deed.cs" TargetMode="External"/><Relationship Id="rId4" Type="http://schemas.openxmlformats.org/officeDocument/2006/relationships/image" Target="../media/image4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dirty="0">
                <a:solidFill>
                  <a:srgbClr val="00A499"/>
                </a:solidFill>
              </a:rPr>
              <a:t>Územní rozvoj – </a:t>
            </a:r>
            <a:r>
              <a:rPr lang="cs-CZ" sz="2800" dirty="0">
                <a:solidFill>
                  <a:srgbClr val="00A499"/>
                </a:solidFill>
              </a:rPr>
              <a:t>možnosti a meze rozvoje území u nás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DD49E10A-9549-6FED-EC4A-956886A72E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395" y="5433957"/>
            <a:ext cx="5905988" cy="10880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4681975" y="3684457"/>
            <a:ext cx="305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Mgr. Lucie </a:t>
            </a:r>
            <a:r>
              <a:rPr lang="cs-CZ" dirty="0" err="1"/>
              <a:t>Augustinková</a:t>
            </a:r>
            <a:r>
              <a:rPr lang="cs-CZ" dirty="0"/>
              <a:t>, Ph.D.</a:t>
            </a: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="" xmlns:a16="http://schemas.microsoft.com/office/drawing/2014/main" id="{96723DC0-C3CE-177E-8B6F-A897CA1A9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444" y="335966"/>
            <a:ext cx="5135890" cy="138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4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86601" y="239486"/>
            <a:ext cx="4649788" cy="740229"/>
          </a:xfrm>
        </p:spPr>
        <p:txBody>
          <a:bodyPr/>
          <a:lstStyle/>
          <a:p>
            <a:r>
              <a:rPr lang="cs-CZ" dirty="0" smtClean="0"/>
              <a:t>Vodní fortifikace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84816" y="4746172"/>
            <a:ext cx="2188028" cy="1045028"/>
          </a:xfrm>
        </p:spPr>
        <p:txBody>
          <a:bodyPr/>
          <a:lstStyle/>
          <a:p>
            <a:r>
              <a:rPr lang="cs-CZ" sz="2400" dirty="0" smtClean="0">
                <a:solidFill>
                  <a:schemeClr val="tx1"/>
                </a:solidFill>
              </a:rPr>
              <a:t>Pranýře a šibenice.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9</a:t>
            </a:fld>
            <a:endParaRPr lang="cs-CZ"/>
          </a:p>
        </p:txBody>
      </p:sp>
      <p:pic>
        <p:nvPicPr>
          <p:cNvPr id="5122" name="Picture 2" descr="E:\Documents\FAST VŠB 2019 až 2023\a přednášky 09 2016\Územní rozvoj\UR Možnosti a meze\13 Švihov hr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80" y="1132115"/>
            <a:ext cx="5639661" cy="521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ocuments\FAST VŠB 2019 až 2023\a přednášky 09 2016\Územní rozvoj\UR Možnosti a meze\14 Švih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88" y="1132114"/>
            <a:ext cx="56191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222588" y="4865914"/>
            <a:ext cx="5619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Švinov</a:t>
            </a:r>
            <a:r>
              <a:rPr lang="cs-CZ" dirty="0" smtClean="0"/>
              <a:t> – sice ve volné krajině, ale rozvoj byl limitován vodním prvkem </a:t>
            </a:r>
            <a:r>
              <a:rPr lang="cs-CZ" dirty="0" smtClean="0"/>
              <a:t>opevnění</a:t>
            </a:r>
          </a:p>
          <a:p>
            <a:r>
              <a:rPr lang="cs-CZ" dirty="0"/>
              <a:t>https://cs.wikipedia.org/wiki/%C5%A0vihov_(hrad)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134017" y="5791200"/>
            <a:ext cx="504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Dobroslava MENCLOVÁ, České hrady 2. Praha 1972.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7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3999" y="174172"/>
            <a:ext cx="6346373" cy="853214"/>
          </a:xfrm>
        </p:spPr>
        <p:txBody>
          <a:bodyPr/>
          <a:lstStyle/>
          <a:p>
            <a:r>
              <a:rPr lang="cs-CZ" sz="4600" dirty="0" smtClean="0"/>
              <a:t>Rozvoj městských jader</a:t>
            </a:r>
            <a:endParaRPr lang="cs-CZ" sz="46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10</a:t>
            </a:fld>
            <a:endParaRPr lang="cs-CZ"/>
          </a:p>
        </p:txBody>
      </p:sp>
      <p:pic>
        <p:nvPicPr>
          <p:cNvPr id="6146" name="Picture 2" descr="E:\Documents\FAST VŠB 2019 až 2023\a přednášky 09 2016\Územní rozvoj\UR Možnosti a meze\15 Pražský hrad ve 2 pol 12 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203552"/>
            <a:ext cx="10799763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52450" y="5131152"/>
            <a:ext cx="10137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Pražský hrad – v centru města, blokuje zástavbu </a:t>
            </a:r>
            <a:r>
              <a:rPr lang="cs-CZ" dirty="0" smtClean="0"/>
              <a:t>okolí</a:t>
            </a:r>
          </a:p>
          <a:p>
            <a:r>
              <a:rPr lang="cs-CZ" dirty="0" smtClean="0"/>
              <a:t>Bohuslav SYROVÝ a kol., Architektura svědectví dob. Přehled vývoje stavitelství a architektury. Praha 1974.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31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26811" y="400767"/>
            <a:ext cx="4553561" cy="568690"/>
          </a:xfrm>
        </p:spPr>
        <p:txBody>
          <a:bodyPr/>
          <a:lstStyle/>
          <a:p>
            <a:r>
              <a:rPr lang="cs-CZ" dirty="0" smtClean="0"/>
              <a:t>Městské hradby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382" y="1708289"/>
            <a:ext cx="5097847" cy="828082"/>
          </a:xfrm>
        </p:spPr>
        <p:txBody>
          <a:bodyPr>
            <a:normAutofit/>
          </a:bodyPr>
          <a:lstStyle/>
          <a:p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11</a:t>
            </a:fld>
            <a:endParaRPr lang="cs-CZ"/>
          </a:p>
        </p:txBody>
      </p:sp>
      <p:pic>
        <p:nvPicPr>
          <p:cNvPr id="7170" name="Picture 2" descr="E:\Documents\FAST VŠB 2019 až 2023\a přednášky 09 2016\Územní rozvoj\UR Možnosti a meze\16 Bruntál relikty hradeb 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82" y="1134907"/>
            <a:ext cx="5338193" cy="337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Documents\FAST VŠB 2019 až 2023\a přednášky 09 2016\Územní rozvoj\UR Možnosti a meze\17 Brunál rozsa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591" y="1002881"/>
            <a:ext cx="3590490" cy="474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Documents\FAST VŠB 2019 až 2023\a přednášky 09 2016\Územní rozvoj\UR Možnosti a meze\18 Bruntál otisk 18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343" y="1002881"/>
            <a:ext cx="3460523" cy="50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15685" y="4604657"/>
            <a:ext cx="42639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Bruntál – hradby limitují rozvoj </a:t>
            </a:r>
            <a:r>
              <a:rPr lang="cs-CZ" dirty="0" smtClean="0"/>
              <a:t>okolí</a:t>
            </a:r>
          </a:p>
          <a:p>
            <a:r>
              <a:rPr lang="cs-CZ" dirty="0"/>
              <a:t>Vladislav </a:t>
            </a:r>
            <a:r>
              <a:rPr lang="cs-CZ" dirty="0" smtClean="0"/>
              <a:t>Razím, Středověká opevnění českých </a:t>
            </a:r>
            <a:r>
              <a:rPr lang="cs-CZ" dirty="0"/>
              <a:t>měst </a:t>
            </a:r>
            <a:r>
              <a:rPr lang="cs-CZ" dirty="0" smtClean="0"/>
              <a:t>3. Katalog </a:t>
            </a:r>
            <a:r>
              <a:rPr lang="cs-CZ" dirty="0"/>
              <a:t>Morava a </a:t>
            </a:r>
            <a:r>
              <a:rPr lang="cs-CZ" dirty="0" smtClean="0"/>
              <a:t>Slezsko. Praha 2019.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68490" y="239487"/>
            <a:ext cx="4373332" cy="827314"/>
          </a:xfrm>
        </p:spPr>
        <p:txBody>
          <a:bodyPr/>
          <a:lstStyle/>
          <a:p>
            <a:r>
              <a:rPr lang="cs-CZ" dirty="0" smtClean="0"/>
              <a:t>Městské hradby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12086" y="435430"/>
            <a:ext cx="1872344" cy="620486"/>
          </a:xfrm>
        </p:spPr>
        <p:txBody>
          <a:bodyPr>
            <a:normAutofit/>
          </a:bodyPr>
          <a:lstStyle/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12</a:t>
            </a:fld>
            <a:endParaRPr lang="cs-CZ"/>
          </a:p>
        </p:txBody>
      </p:sp>
      <p:pic>
        <p:nvPicPr>
          <p:cNvPr id="8194" name="Picture 2" descr="E:\Documents\FAST VŠB 2019 až 2023\a přednášky 09 2016\Územní rozvoj\UR Možnosti a meze\19 Pardub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77" y="1153887"/>
            <a:ext cx="6045032" cy="499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Documents\FAST VŠB 2019 až 2023\a přednášky 09 2016\Územní rozvoj\UR Možnosti a meze\20 Pardubice 04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801" y="1055915"/>
            <a:ext cx="7233556" cy="482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436387" y="5936663"/>
            <a:ext cx="3654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Pardubice, městské hradby s vodním </a:t>
            </a:r>
          </a:p>
          <a:p>
            <a:r>
              <a:rPr lang="cs-CZ" dirty="0" smtClean="0"/>
              <a:t>opevněním, rovněž limitují rozvoj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667918" y="6040789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</p:spTree>
    <p:extLst>
      <p:ext uri="{BB962C8B-B14F-4D97-AF65-F5344CB8AC3E}">
        <p14:creationId xmlns:p14="http://schemas.microsoft.com/office/powerpoint/2010/main" val="9977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886" y="337458"/>
            <a:ext cx="6388327" cy="772884"/>
          </a:xfrm>
        </p:spPr>
        <p:txBody>
          <a:bodyPr/>
          <a:lstStyle/>
          <a:p>
            <a:r>
              <a:rPr lang="cs-CZ" sz="3200" dirty="0" smtClean="0"/>
              <a:t>Novověk – </a:t>
            </a:r>
            <a:r>
              <a:rPr lang="cs-CZ" sz="3200" dirty="0" err="1" smtClean="0"/>
              <a:t>bastionové</a:t>
            </a:r>
            <a:r>
              <a:rPr lang="cs-CZ" sz="3200" dirty="0" smtClean="0"/>
              <a:t> fortifikace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103789" y="5639439"/>
            <a:ext cx="4996543" cy="707572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Nové Zámky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13</a:t>
            </a:fld>
            <a:endParaRPr lang="cs-CZ"/>
          </a:p>
        </p:txBody>
      </p:sp>
      <p:pic>
        <p:nvPicPr>
          <p:cNvPr id="9218" name="Picture 2" descr="E:\Documents\FAST VŠB 2019 až 2023\a přednášky 09 2016\Územní rozvoj\UR Možnosti a meze\21 bastionová fronta podle staroholand š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42" y="1186996"/>
            <a:ext cx="4754837" cy="388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Documents\FAST VŠB 2019 až 2023\a přednášky 09 2016\Územní rozvoj\UR Možnosti a meze\22 Nové Zám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595" y="1110342"/>
            <a:ext cx="6818321" cy="415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954486" y="5812971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</p:spTree>
    <p:extLst>
      <p:ext uri="{BB962C8B-B14F-4D97-AF65-F5344CB8AC3E}">
        <p14:creationId xmlns:p14="http://schemas.microsoft.com/office/powerpoint/2010/main" val="1882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03293" y="223105"/>
            <a:ext cx="4528457" cy="702181"/>
          </a:xfrm>
        </p:spPr>
        <p:txBody>
          <a:bodyPr/>
          <a:lstStyle/>
          <a:p>
            <a:r>
              <a:rPr lang="cs-CZ" sz="3600" dirty="0" err="1" smtClean="0"/>
              <a:t>Bastionové</a:t>
            </a:r>
            <a:r>
              <a:rPr lang="cs-CZ" sz="3600" dirty="0" smtClean="0"/>
              <a:t> fortifikace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3883" y="4747983"/>
            <a:ext cx="3799115" cy="735917"/>
          </a:xfrm>
        </p:spPr>
        <p:txBody>
          <a:bodyPr>
            <a:no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Litovel – s využitím umělých vodotečí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14</a:t>
            </a:fld>
            <a:endParaRPr lang="cs-CZ"/>
          </a:p>
        </p:txBody>
      </p:sp>
      <p:pic>
        <p:nvPicPr>
          <p:cNvPr id="10242" name="Picture 2" descr="E:\Documents\FAST VŠB 2019 až 2023\a přednášky 09 2016\Územní rozvoj\UR Možnosti a meze\23 Litov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3" y="1012370"/>
            <a:ext cx="5837768" cy="362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Documents\FAST VŠB 2019 až 2023\a přednášky 09 2016\Územní rozvoj\UR Možnosti a meze\24 Hradec Králové barokní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663" y="1012370"/>
            <a:ext cx="539908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5475515" y="556600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Hradec Králové -</a:t>
            </a:r>
            <a:r>
              <a:rPr lang="cs-CZ" dirty="0" smtClean="0"/>
              <a:t> </a:t>
            </a:r>
            <a:r>
              <a:rPr lang="cs-CZ" dirty="0"/>
              <a:t>velikost rozlohy barokního opevnění ve vztahu ke středověkému jádru města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915885" y="5704505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</p:spTree>
    <p:extLst>
      <p:ext uri="{BB962C8B-B14F-4D97-AF65-F5344CB8AC3E}">
        <p14:creationId xmlns:p14="http://schemas.microsoft.com/office/powerpoint/2010/main" val="28725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63911" y="214314"/>
            <a:ext cx="6396718" cy="852404"/>
          </a:xfrm>
        </p:spPr>
        <p:txBody>
          <a:bodyPr/>
          <a:lstStyle/>
          <a:p>
            <a:r>
              <a:rPr lang="cs-CZ" dirty="0" err="1" smtClean="0"/>
              <a:t>Bastionové</a:t>
            </a:r>
            <a:r>
              <a:rPr lang="cs-CZ" dirty="0" smtClean="0"/>
              <a:t> fortifikace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79698" y="1743076"/>
            <a:ext cx="2746532" cy="4316412"/>
          </a:xfrm>
        </p:spPr>
        <p:txBody>
          <a:bodyPr>
            <a:noAutofit/>
          </a:bodyPr>
          <a:lstStyle/>
          <a:p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15</a:t>
            </a:fld>
            <a:endParaRPr lang="cs-CZ"/>
          </a:p>
        </p:txBody>
      </p:sp>
      <p:pic>
        <p:nvPicPr>
          <p:cNvPr id="11266" name="Picture 2" descr="E:\Documents\FAST VŠB 2019 až 2023\a přednášky 09 2016\Územní rozvoj\UR Možnosti a meze\25 Terezí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6" y="1100654"/>
            <a:ext cx="6068359" cy="460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E:\Documents\FAST VŠB 2019 až 2023\a přednášky 09 2016\Územní rozvoj\UR Možnosti a meze\26 Terez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43" y="1100654"/>
            <a:ext cx="5845629" cy="327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6499565" y="4499207"/>
            <a:ext cx="4820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Terezín se systémem, který umožňoval zaplavení příkopů a okolních ploch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548743" y="5874822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</p:spTree>
    <p:extLst>
      <p:ext uri="{BB962C8B-B14F-4D97-AF65-F5344CB8AC3E}">
        <p14:creationId xmlns:p14="http://schemas.microsoft.com/office/powerpoint/2010/main" val="35270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32371" y="247649"/>
            <a:ext cx="3332617" cy="623208"/>
          </a:xfrm>
        </p:spPr>
        <p:txBody>
          <a:bodyPr/>
          <a:lstStyle/>
          <a:p>
            <a:r>
              <a:rPr lang="cs-CZ" sz="3600" dirty="0" smtClean="0"/>
              <a:t>Zámecké parky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79746" y="4561114"/>
            <a:ext cx="4885242" cy="544286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Kravaře – na okraji sídla, dnes města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16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462190" y="5802992"/>
            <a:ext cx="6407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Kravaře, zámek s parkem, mapa, Johann </a:t>
            </a:r>
            <a:r>
              <a:rPr lang="cs-CZ" dirty="0" err="1" smtClean="0"/>
              <a:t>Buryssein</a:t>
            </a:r>
            <a:r>
              <a:rPr lang="cs-CZ" dirty="0" smtClean="0"/>
              <a:t>, 1782</a:t>
            </a:r>
            <a:endParaRPr lang="cs-CZ" dirty="0"/>
          </a:p>
        </p:txBody>
      </p:sp>
      <p:pic>
        <p:nvPicPr>
          <p:cNvPr id="11266" name="Picture 2" descr="E:\Documents\06 celé hotové\monografie Kravaře 2019\a Kravaře 2019 přílohy\00 Kravaře obálka\Kravaře 1998 MUK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746" y="1067461"/>
            <a:ext cx="4885242" cy="339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E:\Documents\FAST VŠB 2019 až 2023\a přednášky 09 2016\Územní rozvoj\UR Možnosti a meze\28 Kravaře 17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7" y="1212642"/>
            <a:ext cx="6379501" cy="455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7079746" y="5181601"/>
            <a:ext cx="4665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Lucie AUGUSTINKOVÁ – Danuška KOUŘILOVÁ – Radka NOKKALA MILTOVÁ. Zámek v Kravařích. Barokní klenot Horního Slezska. Kravaře 2019.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90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07828" y="185056"/>
            <a:ext cx="3472543" cy="544286"/>
          </a:xfrm>
        </p:spPr>
        <p:txBody>
          <a:bodyPr/>
          <a:lstStyle/>
          <a:p>
            <a:r>
              <a:rPr lang="cs-CZ" sz="3200" dirty="0" smtClean="0"/>
              <a:t>Zámecké parky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52427" y="5301342"/>
            <a:ext cx="4565437" cy="1055007"/>
          </a:xfrm>
        </p:spPr>
        <p:txBody>
          <a:bodyPr>
            <a:normAutofit/>
          </a:bodyPr>
          <a:lstStyle/>
          <a:p>
            <a:r>
              <a:rPr lang="cs-CZ" sz="1800" dirty="0">
                <a:solidFill>
                  <a:schemeClr val="tx1"/>
                </a:solidFill>
              </a:rPr>
              <a:t>https://mapy.cz/letecka?q=D%C4%9B%C4%8D%C3%ADn&amp;source=muni&amp;id=1665&amp;x=14.1703177&amp;y=50.7911296&amp;z=12</a:t>
            </a:r>
            <a:endParaRPr lang="cs-CZ" sz="1800" dirty="0" smtClean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17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352427" y="4364389"/>
            <a:ext cx="4565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Děčín ve městě a opět blokuje rozvoj zástavby sídla</a:t>
            </a:r>
          </a:p>
        </p:txBody>
      </p:sp>
      <p:pic>
        <p:nvPicPr>
          <p:cNvPr id="13314" name="Picture 2" descr="E:\Documents\FAST VŠB 2019 až 2023\a přednášky 09 2016\Územní rozvoj\UR Možnosti a meze\29 Děčín,_Růžová_zahr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6" y="1001543"/>
            <a:ext cx="4565438" cy="335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Documents\FAST VŠB 2019 až 2023\a přednášky 09 2016\Územní rozvoj\UR Možnosti a meze\30 Děčín letecká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315" y="849085"/>
            <a:ext cx="6584056" cy="474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2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76064" y="282125"/>
            <a:ext cx="6477000" cy="643161"/>
          </a:xfrm>
        </p:spPr>
        <p:txBody>
          <a:bodyPr/>
          <a:lstStyle/>
          <a:p>
            <a:r>
              <a:rPr lang="cs-CZ" sz="3600" dirty="0" smtClean="0"/>
              <a:t>19. století – industriální areály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3497" y="1937658"/>
            <a:ext cx="3279932" cy="222068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18</a:t>
            </a:fld>
            <a:endParaRPr lang="cs-CZ"/>
          </a:p>
        </p:txBody>
      </p:sp>
      <p:pic>
        <p:nvPicPr>
          <p:cNvPr id="14338" name="Picture 2" descr="E:\Documents\FAST VŠB 2019 až 2023\a přednášky 09 2016\Územní rozvoj\UR Možnosti a meze\31 Hlubina 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6" y="1094468"/>
            <a:ext cx="6150481" cy="396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Documents\FAST VŠB 2019 až 2023\a přednášky 09 2016\Územní rozvoj\UR Možnosti a meze\32 Hlubina 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977" y="1366384"/>
            <a:ext cx="5399087" cy="462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26571" y="5193269"/>
            <a:ext cx="225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Ostrava, areál Hlubina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2800931" y="5181600"/>
            <a:ext cx="3553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Miloš MATÉJ – Jaroslav KLÁT – Irena KORBELÁŔOVÁ, Kulturní památky Ostravsko-karvinského revíru. Ostrava 2009.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747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F16C7814-19D0-D044-AD35-ED9091139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933" y="1143001"/>
            <a:ext cx="4575982" cy="2155370"/>
          </a:xfrm>
        </p:spPr>
        <p:txBody>
          <a:bodyPr/>
          <a:lstStyle/>
          <a:p>
            <a:r>
              <a:rPr lang="cs-CZ" sz="4800" dirty="0" smtClean="0">
                <a:solidFill>
                  <a:srgbClr val="00A499"/>
                </a:solidFill>
              </a:rPr>
              <a:t>Územní rozvoj – </a:t>
            </a:r>
            <a:r>
              <a:rPr lang="cs-CZ" sz="4000" dirty="0" smtClean="0">
                <a:solidFill>
                  <a:srgbClr val="00A499"/>
                </a:solidFill>
              </a:rPr>
              <a:t>možnosti a meze rozvoje území u nás</a:t>
            </a:r>
            <a:endParaRPr lang="cs-CZ" sz="4000" dirty="0">
              <a:solidFill>
                <a:srgbClr val="00A499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D3462E6A-BA43-6348-924A-E49976C56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687" y="3339756"/>
            <a:ext cx="4550228" cy="1632858"/>
          </a:xfrm>
        </p:spPr>
        <p:txBody>
          <a:bodyPr>
            <a:normAutofit fontScale="92500"/>
          </a:bodyPr>
          <a:lstStyle/>
          <a:p>
            <a:endParaRPr lang="cs-CZ" dirty="0" smtClean="0"/>
          </a:p>
          <a:p>
            <a:r>
              <a:rPr lang="cs-CZ" dirty="0" smtClean="0"/>
              <a:t>Cílem prezentace je pojmenovat a systemizovat faktory, které určují možnosti a meze rozvoje území u nás. 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B98121F1-3D8E-594F-90DB-4F0B98C01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FFB-D433-B047-9BA8-E42A060EB3E7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CAECFA50-A063-9142-88B9-F0C90FFC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D4A7925D-4BBE-3C40-9FF4-E3054648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</a:t>
            </a:fld>
            <a:endParaRPr lang="cs-CZ"/>
          </a:p>
        </p:txBody>
      </p:sp>
      <p:pic>
        <p:nvPicPr>
          <p:cNvPr id="1026" name="Picture 2" descr="E:\Documents\FAST VŠB 2019 až 2023\a přednášky 09 2016\Územní rozvoj\UR Možnosti a meze\zbytky\Polička městské_hrad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87" y="1143001"/>
            <a:ext cx="6464516" cy="432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229287" y="5572703"/>
            <a:ext cx="241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Polička, městské hradby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16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6231" y="246971"/>
            <a:ext cx="6633255" cy="634772"/>
          </a:xfrm>
        </p:spPr>
        <p:txBody>
          <a:bodyPr/>
          <a:lstStyle/>
          <a:p>
            <a:r>
              <a:rPr lang="cs-CZ" dirty="0" smtClean="0"/>
              <a:t>19. století - doprava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70115" y="1785257"/>
            <a:ext cx="3037114" cy="4060372"/>
          </a:xfrm>
        </p:spPr>
        <p:txBody>
          <a:bodyPr>
            <a:normAutofit/>
          </a:bodyPr>
          <a:lstStyle/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19</a:t>
            </a:fld>
            <a:endParaRPr lang="cs-CZ"/>
          </a:p>
        </p:txBody>
      </p:sp>
      <p:pic>
        <p:nvPicPr>
          <p:cNvPr id="1026" name="Picture 2" descr="E:\Documents\FAST VŠB 2019 až 2023\a přednášky 09 2016\Územní rozvoj\UR Možnosti a meze\33 KF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5" y="1137103"/>
            <a:ext cx="6498771" cy="493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FAST VŠB 2019 až 2023\a přednášky 09 2016\Územní rozvoj\UR Možnosti a meze\34 Suchdol nO nádraží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273" y="1137103"/>
            <a:ext cx="4621213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048273" y="4506685"/>
            <a:ext cx="4916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Od konce 1. poloviny 19. století – Severní dráha Ferdinandova, koridor v severojižním </a:t>
            </a:r>
            <a:r>
              <a:rPr lang="cs-CZ" dirty="0"/>
              <a:t>s</a:t>
            </a:r>
            <a:r>
              <a:rPr lang="cs-CZ" dirty="0" smtClean="0"/>
              <a:t>měru i související nádražní budovy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7048273" y="5464629"/>
            <a:ext cx="4534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J. HONS a kol., Čtení o Severní dráze Ferdinandově. Praha 1990.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3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086" y="163287"/>
            <a:ext cx="6640285" cy="827313"/>
          </a:xfrm>
        </p:spPr>
        <p:txBody>
          <a:bodyPr/>
          <a:lstStyle/>
          <a:p>
            <a:r>
              <a:rPr lang="cs-CZ" sz="3200" dirty="0" smtClean="0"/>
              <a:t>Boří se hradby a staví okružní třídy 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316585" y="4382640"/>
            <a:ext cx="2209799" cy="882063"/>
          </a:xfrm>
        </p:spPr>
        <p:txBody>
          <a:bodyPr/>
          <a:lstStyle/>
          <a:p>
            <a:r>
              <a:rPr lang="cs-CZ" dirty="0" smtClean="0"/>
              <a:t>Vídeň – </a:t>
            </a:r>
            <a:r>
              <a:rPr lang="cs-CZ" dirty="0" err="1" smtClean="0"/>
              <a:t>Ringstrasse</a:t>
            </a:r>
            <a:r>
              <a:rPr lang="cs-CZ" dirty="0" smtClean="0"/>
              <a:t>, 50. léta 19. století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20</a:t>
            </a:fld>
            <a:endParaRPr lang="cs-CZ"/>
          </a:p>
        </p:txBody>
      </p:sp>
      <p:pic>
        <p:nvPicPr>
          <p:cNvPr id="2050" name="Picture 2" descr="E:\Documents\FAST VŠB 2019 až 2023\a přednášky 09 2016\Územní rozvoj\UR Možnosti a meze\35 Víde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74" y="990600"/>
            <a:ext cx="4684712" cy="305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FAST VŠB 2019 až 2023\a přednášky 09 2016\Územní rozvoj\UR Možnosti a meze\37 Wien_01_Stubenring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71" y="1230085"/>
            <a:ext cx="5637213" cy="317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Documents\FAST VŠB 2019 až 2023\a přednášky 09 2016\Územní rozvoj\UR Možnosti a meze\36 Förster Vídeň 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9" y="4045428"/>
            <a:ext cx="3788229" cy="253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855029" y="4811486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4550228" y="6008007"/>
            <a:ext cx="555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Michael RAEBURN a kol.: Dějiny architektury. Praha 1993.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552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74772" y="210725"/>
            <a:ext cx="6707781" cy="605704"/>
          </a:xfrm>
        </p:spPr>
        <p:txBody>
          <a:bodyPr/>
          <a:lstStyle/>
          <a:p>
            <a:r>
              <a:rPr lang="cs-CZ" sz="3200" dirty="0" smtClean="0"/>
              <a:t>Fortifikace 19. století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42457" y="1045029"/>
            <a:ext cx="2993572" cy="1295399"/>
          </a:xfrm>
        </p:spPr>
        <p:txBody>
          <a:bodyPr>
            <a:normAutofit/>
          </a:bodyPr>
          <a:lstStyle/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21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32695" y="5888573"/>
            <a:ext cx="332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Princip liniového opevnění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29100" y="6073239"/>
            <a:ext cx="532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Maginotova linie</a:t>
            </a:r>
            <a:endParaRPr lang="cs-CZ" dirty="0"/>
          </a:p>
        </p:txBody>
      </p:sp>
      <p:pic>
        <p:nvPicPr>
          <p:cNvPr id="4098" name="Picture 2" descr="E:\Documents\FAST VŠB 2019 až 2023\a přednášky 09 2016\Územní rozvoj\UR Možnosti a meze\38 liniové opevnění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95" y="1179651"/>
            <a:ext cx="3324905" cy="470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FAST VŠB 2019 až 2023\a přednášky 09 2016\Územní rozvoj\UR Možnosti a meze\43 Maginotova li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194" y="895268"/>
            <a:ext cx="5399087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3810001" y="4559941"/>
            <a:ext cx="2219099" cy="1513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Vladimír KUPKA a kol.: Pevnosti a opevnění v Čechách, na Moravě a ve Slezsku. Praha 2002.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4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25623" y="195942"/>
            <a:ext cx="4929480" cy="500743"/>
          </a:xfrm>
        </p:spPr>
        <p:txBody>
          <a:bodyPr/>
          <a:lstStyle/>
          <a:p>
            <a:r>
              <a:rPr lang="cs-CZ" sz="3200" dirty="0" smtClean="0"/>
              <a:t>Opevnění 20. století 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79719" y="1066800"/>
            <a:ext cx="4361010" cy="7620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22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339952" y="4959435"/>
            <a:ext cx="5204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Opevnění 1. republiky u nás bylo vybudováno podle Maginotovy linie na principu liniového opevnění</a:t>
            </a:r>
            <a:endParaRPr lang="cs-CZ" dirty="0"/>
          </a:p>
        </p:txBody>
      </p:sp>
      <p:pic>
        <p:nvPicPr>
          <p:cNvPr id="5122" name="Picture 2" descr="E:\Documents\FAST VŠB 2019 až 2023\a přednášky 09 2016\Územní rozvoj\UR Možnosti a meze\44 linie 1938 a 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52" y="805543"/>
            <a:ext cx="11012261" cy="417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ocuments\FAST VŠB 2019 až 2023\a přednášky 09 2016\Územní rozvoj\UR Možnosti a meze\45 Pěchotní_srub_MO-S_19_V_alej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228" y="4922704"/>
            <a:ext cx="3193595" cy="151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237513" y="4980542"/>
            <a:ext cx="1741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Pěchotní srub MO-S 19 V aleji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2122716" y="5713701"/>
            <a:ext cx="5475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Vladimír KUPKA a kol.: Pevnosti a opevnění v Čechách, na Moravě a ve Slezsku. Praha 2002.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52514"/>
            <a:ext cx="6030686" cy="819829"/>
          </a:xfrm>
        </p:spPr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ávěr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4286" y="2079171"/>
            <a:ext cx="5334000" cy="2405743"/>
          </a:xfrm>
        </p:spPr>
        <p:txBody>
          <a:bodyPr>
            <a:normAutofit/>
          </a:bodyPr>
          <a:lstStyle/>
          <a:p>
            <a:r>
              <a:rPr lang="cs-CZ" sz="2400" dirty="0"/>
              <a:t>podstatná část zástavby našeho území má historické kořeny, je třeba mít alespoň základní orientaci v různých typech staré zástavby a znát </a:t>
            </a:r>
            <a:r>
              <a:rPr lang="cs-CZ" sz="2400" dirty="0" smtClean="0"/>
              <a:t>její vývoj a samozřejmě brát v potaz její institucionální ochranu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23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950030" y="5040087"/>
            <a:ext cx="3529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Ostrava – Moravská Ostrava, Masarykovo náměstí, Mariánský sloup </a:t>
            </a:r>
            <a:endParaRPr lang="cs-CZ" sz="2000" dirty="0"/>
          </a:p>
        </p:txBody>
      </p:sp>
      <p:pic>
        <p:nvPicPr>
          <p:cNvPr id="22530" name="Picture 2" descr="C:\Users\Lucie\Desktop\městské prostory\Ostrava MO Mariasäule 6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360" y="620484"/>
            <a:ext cx="4837482" cy="559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0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Transformace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formy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a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obsahu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vysokoškolského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vzdělávání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</a:t>
            </a:r>
            <a:r>
              <a:rPr lang="en-GB" sz="1400" b="0" i="0" u="none" strike="noStrike" dirty="0" err="1">
                <a:solidFill>
                  <a:srgbClr val="00A499"/>
                </a:solidFill>
                <a:effectLst/>
              </a:rPr>
              <a:t>na</a:t>
            </a: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 VŠB-TUO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x-non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="" xmlns:a16="http://schemas.microsoft.com/office/drawing/2014/main" id="{006FB6C5-D1D9-8FF3-E8A4-F06D6789DD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193" y="5020028"/>
            <a:ext cx="5531085" cy="1019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4" y="1845387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4041458" y="2865592"/>
            <a:ext cx="411452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Mgr.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Lucie </a:t>
            </a:r>
            <a:r>
              <a:rPr lang="cs-CZ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Augustinková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Ph.D.</a:t>
            </a:r>
          </a:p>
          <a:p>
            <a:pPr algn="ctr"/>
            <a:endParaRPr lang="cs-CZ" dirty="0"/>
          </a:p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+420 727 97 6884</a:t>
            </a:r>
          </a:p>
          <a:p>
            <a:pPr algn="ctr"/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Lucie.augustinkova@vsb.cz</a:t>
            </a:r>
          </a:p>
          <a:p>
            <a:pPr algn="ctr"/>
            <a:endParaRPr 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www.vsb.cz</a:t>
            </a:r>
          </a:p>
        </p:txBody>
      </p:sp>
      <p:grpSp>
        <p:nvGrpSpPr>
          <p:cNvPr id="9" name="Group 18">
            <a:extLst>
              <a:ext uri="{FF2B5EF4-FFF2-40B4-BE49-F238E27FC236}">
                <a16:creationId xmlns="" xmlns:a16="http://schemas.microsoft.com/office/drawing/2014/main" id="{71EDFA7E-E967-8447-417C-CF9A5E41488B}"/>
              </a:ext>
            </a:extLst>
          </p:cNvPr>
          <p:cNvGrpSpPr/>
          <p:nvPr/>
        </p:nvGrpSpPr>
        <p:grpSpPr>
          <a:xfrm>
            <a:off x="9674352" y="6117336"/>
            <a:ext cx="904628" cy="389889"/>
            <a:chOff x="0" y="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="" xmlns:a16="http://schemas.microsoft.com/office/drawing/2014/main" id="{1375EB29-832F-D312-8B46-98A31A211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hlinkClick r:id="rId5"/>
              <a:extLst>
                <a:ext uri="{FF2B5EF4-FFF2-40B4-BE49-F238E27FC236}">
                  <a16:creationId xmlns="" xmlns:a16="http://schemas.microsoft.com/office/drawing/2014/main" id="{9A35B845-83EF-B57D-8355-08481B12F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5225" y="20782"/>
              <a:ext cx="711200" cy="71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008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3496" y="934505"/>
            <a:ext cx="3780675" cy="741895"/>
          </a:xfrm>
        </p:spPr>
        <p:txBody>
          <a:bodyPr/>
          <a:lstStyle/>
          <a:p>
            <a:r>
              <a:rPr lang="cs-CZ" dirty="0" smtClean="0"/>
              <a:t>Městská zástavba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257754" y="6201717"/>
            <a:ext cx="9937749" cy="309266"/>
          </a:xfrm>
        </p:spPr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2</a:t>
            </a:fld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203497" y="1796145"/>
            <a:ext cx="5188899" cy="1451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Ve světe je zástavba většinově moderní, u nás mají města historického kořeny, sídelní síť je zachycena už na </a:t>
            </a:r>
            <a:r>
              <a:rPr lang="cs-CZ" sz="2400" dirty="0"/>
              <a:t>K</a:t>
            </a:r>
            <a:r>
              <a:rPr lang="cs-CZ" sz="2400" dirty="0" smtClean="0"/>
              <a:t>omenského mapě Moravy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5475515" y="5853374"/>
            <a:ext cx="440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Komenského mapa Moravy. AMO. </a:t>
            </a:r>
            <a:endParaRPr lang="cs-CZ" dirty="0"/>
          </a:p>
        </p:txBody>
      </p:sp>
      <p:pic>
        <p:nvPicPr>
          <p:cNvPr id="3" name="Picture 2" descr="E:\Documents\FAST VŠB 2019 až 2023\a přednášky 09 2016\Územní rozvoj\UR Možnosti a meze\03 Komenský Morava16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397" y="585321"/>
            <a:ext cx="6430114" cy="532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FAST VŠB 2019 až 2023\a přednášky 09 2016\Územní rozvoj\UR Možnosti a meze\02 New_York_City _August_2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43" y="3248133"/>
            <a:ext cx="4922860" cy="223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383343" y="5540831"/>
            <a:ext cx="391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New York, 2001</a:t>
            </a:r>
          </a:p>
          <a:p>
            <a:r>
              <a:rPr lang="cs-CZ" dirty="0"/>
              <a:t>https://cs.wikipedia.org/wiki/New_York</a:t>
            </a:r>
          </a:p>
        </p:txBody>
      </p:sp>
    </p:spTree>
    <p:extLst>
      <p:ext uri="{BB962C8B-B14F-4D97-AF65-F5344CB8AC3E}">
        <p14:creationId xmlns:p14="http://schemas.microsoft.com/office/powerpoint/2010/main" val="364593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15399" y="391885"/>
            <a:ext cx="7050029" cy="596676"/>
          </a:xfrm>
        </p:spPr>
        <p:txBody>
          <a:bodyPr/>
          <a:lstStyle/>
          <a:p>
            <a:r>
              <a:rPr lang="cs-CZ" dirty="0" smtClean="0"/>
              <a:t>Vznik měst – založení ve středověku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E2BD-95EA-854F-BAB8-0CF99DE8AA7D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3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5978461" y="5163642"/>
            <a:ext cx="3026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České Budějovice, založené</a:t>
            </a:r>
            <a:endParaRPr lang="cs-CZ" dirty="0"/>
          </a:p>
        </p:txBody>
      </p:sp>
      <p:pic>
        <p:nvPicPr>
          <p:cNvPr id="8" name="Picture 2" descr="E:\Documents\FAST VŠB 2019 až 2023\a přednášky 09 2016\Územní rozvoj\UR Možnosti a meze\04 Olomouc 19 s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7" y="1184505"/>
            <a:ext cx="5364492" cy="416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ocuments\FAST VŠB 2019 až 2023\a přednášky 09 2016\Územní rozvoj\UR Možnosti a meze\05 České Budějovice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41" y="1313621"/>
            <a:ext cx="6349445" cy="368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402004" y="5368514"/>
            <a:ext cx="262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Olomouc, organicky rostlá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008366" y="5681951"/>
            <a:ext cx="338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cap="all" dirty="0"/>
              <a:t>Hrůza, J., </a:t>
            </a:r>
            <a:r>
              <a:rPr lang="cs-CZ" dirty="0"/>
              <a:t>Svět měst. Praha </a:t>
            </a:r>
            <a:r>
              <a:rPr lang="cs-CZ" cap="all" dirty="0"/>
              <a:t>2014. </a:t>
            </a:r>
          </a:p>
        </p:txBody>
      </p:sp>
    </p:spTree>
    <p:extLst>
      <p:ext uri="{BB962C8B-B14F-4D97-AF65-F5344CB8AC3E}">
        <p14:creationId xmlns:p14="http://schemas.microsoft.com/office/powerpoint/2010/main" val="3822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4172E0D8-7C1D-1642-9793-1606BCBB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696" y="1747150"/>
            <a:ext cx="11368017" cy="3064336"/>
          </a:xfrm>
        </p:spPr>
        <p:txBody>
          <a:bodyPr>
            <a:normAutofit/>
          </a:bodyPr>
          <a:lstStyle/>
          <a:p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DC191474-E23C-1F4F-9D03-F4B4B0F3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80457" y="6251874"/>
            <a:ext cx="9692367" cy="438986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4</a:t>
            </a:fld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8778823" y="36195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Vznik měst </a:t>
            </a:r>
            <a:endParaRPr lang="cs-CZ" sz="3600" b="1" dirty="0"/>
          </a:p>
        </p:txBody>
      </p:sp>
      <p:pic>
        <p:nvPicPr>
          <p:cNvPr id="1026" name="Picture 2" descr="E:\Documents\FAST VŠB 2019 až 2023\a přednášky 09 2016\Územní rozvoj\UR Možnosti a meze\06 Paskov,_zám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72" y="1747150"/>
            <a:ext cx="5567009" cy="316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ocuments\FAST VŠB 2019 až 2023\a přednášky 09 2016\Územní rozvoj\UR Možnosti a meze\07 Havířov Hlavní_tří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491" y="1747150"/>
            <a:ext cx="5673132" cy="316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01172" y="4909457"/>
            <a:ext cx="307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Paskov, městem vyhlášen 2012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077491" y="4919560"/>
            <a:ext cx="2941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Havířov, výstavba začala 1947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75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482C90F-6696-C44A-BE8F-4464B8E64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6" y="1052514"/>
            <a:ext cx="11796416" cy="1059315"/>
          </a:xfrm>
        </p:spPr>
        <p:txBody>
          <a:bodyPr/>
          <a:lstStyle/>
          <a:p>
            <a:r>
              <a:rPr lang="cs-CZ" sz="4400" dirty="0">
                <a:solidFill>
                  <a:srgbClr val="00A499"/>
                </a:solidFill>
              </a:rPr>
              <a:t>Název</a:t>
            </a:r>
            <a:r>
              <a:rPr lang="cs-CZ" dirty="0">
                <a:solidFill>
                  <a:srgbClr val="00A499"/>
                </a:solidFill>
              </a:rPr>
              <a:t> 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="" xmlns:a16="http://schemas.microsoft.com/office/drawing/2014/main" id="{4172E0D8-7C1D-1642-9793-1606BCBB9B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35825" y="1308739"/>
            <a:ext cx="4116388" cy="4711001"/>
          </a:xfrm>
        </p:spPr>
        <p:txBody>
          <a:bodyPr>
            <a:normAutofit/>
          </a:bodyPr>
          <a:lstStyle/>
          <a:p>
            <a:r>
              <a:rPr lang="cs-CZ" sz="2400" dirty="0"/>
              <a:t>S </a:t>
            </a:r>
            <a:r>
              <a:rPr lang="cs-CZ" sz="2400" b="1" dirty="0"/>
              <a:t>vesnicemi</a:t>
            </a:r>
            <a:r>
              <a:rPr lang="cs-CZ" sz="2400" dirty="0"/>
              <a:t> je už situace trochu jiná, opět většina obcí je historických, </a:t>
            </a:r>
            <a:r>
              <a:rPr lang="cs-CZ" sz="2400" b="1" dirty="0"/>
              <a:t>středověkých</a:t>
            </a:r>
            <a:r>
              <a:rPr lang="cs-CZ" sz="2400" dirty="0"/>
              <a:t>, ale hodně jich bylo </a:t>
            </a:r>
            <a:r>
              <a:rPr lang="cs-CZ" sz="2400" b="1" dirty="0"/>
              <a:t>založeno v pokročilém novověku</a:t>
            </a:r>
            <a:r>
              <a:rPr lang="cs-CZ" sz="2400" dirty="0"/>
              <a:t>. Známe spoustu tzv. </a:t>
            </a:r>
            <a:r>
              <a:rPr lang="cs-CZ" sz="2400" dirty="0" err="1"/>
              <a:t>raabizačních</a:t>
            </a:r>
            <a:r>
              <a:rPr lang="cs-CZ" sz="2400" dirty="0"/>
              <a:t> vesnic ze 2. poloviny 18. století (např. Hrabětice, místní část Jeseníka nad Odrou), existují i obce založené později, ale početnější je rozšiřování původních sídelních jader. 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03F6B53B-4E48-FF4E-806F-3FBF019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769B-EF35-6240-A2A8-465AEF330894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DC191474-E23C-1F4F-9D03-F4B4B0F3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text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67C5F280-15E6-E44F-A1A3-E3B092C3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5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5736771" y="261258"/>
            <a:ext cx="6074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Vesnice</a:t>
            </a:r>
            <a:endParaRPr lang="cs-CZ" sz="3600" b="1" dirty="0"/>
          </a:p>
        </p:txBody>
      </p:sp>
      <p:pic>
        <p:nvPicPr>
          <p:cNvPr id="2050" name="Picture 2" descr="E:\Documents\FAST VŠB 2019 až 2023\a přednášky 09 2016\Územní rozvoj\UR Možnosti a meze\08 Hrabětice letecká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39" y="1308739"/>
            <a:ext cx="6480692" cy="494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326086" y="5377542"/>
            <a:ext cx="4201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https://mapy.cz/letecka?q=hrab%C4%9Btice&amp;source=ward&amp;id=4035&amp;ds=2&amp;x=17.8678612&amp;y=49.6034991&amp;z=13</a:t>
            </a:r>
          </a:p>
        </p:txBody>
      </p:sp>
    </p:spTree>
    <p:extLst>
      <p:ext uri="{BB962C8B-B14F-4D97-AF65-F5344CB8AC3E}">
        <p14:creationId xmlns:p14="http://schemas.microsoft.com/office/powerpoint/2010/main" val="276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82743" y="1371601"/>
            <a:ext cx="4662943" cy="1905000"/>
          </a:xfrm>
        </p:spPr>
        <p:txBody>
          <a:bodyPr>
            <a:normAutofit/>
          </a:bodyPr>
          <a:lstStyle/>
          <a:p>
            <a:r>
              <a:rPr lang="cs-CZ" sz="2000" b="1" dirty="0"/>
              <a:t>Mimo historickou zástavbu</a:t>
            </a:r>
            <a:r>
              <a:rPr lang="cs-CZ" sz="2000" dirty="0"/>
              <a:t> se v Evropě nedá hnout, ČR není výjimkou. Cílem je upozornit na </a:t>
            </a:r>
            <a:r>
              <a:rPr lang="cs-CZ" sz="2000" b="1" dirty="0"/>
              <a:t>specifika,</a:t>
            </a:r>
            <a:r>
              <a:rPr lang="cs-CZ" sz="2000" dirty="0"/>
              <a:t> </a:t>
            </a:r>
            <a:r>
              <a:rPr lang="cs-CZ" sz="2000" b="1" dirty="0"/>
              <a:t>která historická zástavba přináší</a:t>
            </a:r>
            <a:r>
              <a:rPr lang="cs-CZ" sz="2000" dirty="0"/>
              <a:t>, a popsat </a:t>
            </a:r>
            <a:r>
              <a:rPr lang="cs-CZ" sz="2000" b="1" dirty="0"/>
              <a:t>typy institucionální ochrany,</a:t>
            </a:r>
            <a:r>
              <a:rPr lang="cs-CZ" sz="2000" dirty="0"/>
              <a:t> která se u nás vztahuje ke kulturní krajině. </a:t>
            </a:r>
          </a:p>
          <a:p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6</a:t>
            </a:fld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757056" y="250372"/>
            <a:ext cx="7097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Možnosti a meze územního rozvoje</a:t>
            </a:r>
            <a:endParaRPr lang="cs-CZ" sz="3600" b="1" dirty="0"/>
          </a:p>
        </p:txBody>
      </p:sp>
      <p:pic>
        <p:nvPicPr>
          <p:cNvPr id="1026" name="Picture 2" descr="C:\Users\Lucie\Desktop\Štramberk_(CZE)_-_general_view_of_the_tow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72" y="1371600"/>
            <a:ext cx="65024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930572" y="5301342"/>
            <a:ext cx="4269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Štramberk</a:t>
            </a:r>
          </a:p>
          <a:p>
            <a:r>
              <a:rPr lang="en-GB" dirty="0"/>
              <a:t>https://cs.wikipedia.org/wiki/%C5%A0tramberk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16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8343" y="5573486"/>
            <a:ext cx="11003870" cy="664028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tx1"/>
                </a:solidFill>
              </a:rPr>
              <a:t>raný </a:t>
            </a:r>
            <a:r>
              <a:rPr lang="cs-CZ" sz="2000" b="1" dirty="0" smtClean="0">
                <a:solidFill>
                  <a:schemeClr val="tx1"/>
                </a:solidFill>
              </a:rPr>
              <a:t>středověk - městské </a:t>
            </a:r>
            <a:r>
              <a:rPr lang="cs-CZ" sz="2000" b="1" dirty="0">
                <a:solidFill>
                  <a:schemeClr val="tx1"/>
                </a:solidFill>
              </a:rPr>
              <a:t>paláce</a:t>
            </a:r>
            <a:r>
              <a:rPr lang="cs-CZ" sz="2000" dirty="0">
                <a:solidFill>
                  <a:schemeClr val="tx1"/>
                </a:solidFill>
              </a:rPr>
              <a:t>, tehdy ještě s fortifikační funkcí (Olomouc, </a:t>
            </a:r>
            <a:r>
              <a:rPr lang="cs-CZ" sz="2000" dirty="0" err="1">
                <a:solidFill>
                  <a:schemeClr val="tx1"/>
                </a:solidFill>
              </a:rPr>
              <a:t>Zdíkův</a:t>
            </a:r>
            <a:r>
              <a:rPr lang="cs-CZ" sz="2000" dirty="0">
                <a:solidFill>
                  <a:schemeClr val="tx1"/>
                </a:solidFill>
              </a:rPr>
              <a:t> palác), které později brání rozvoji lokality</a:t>
            </a:r>
          </a:p>
          <a:p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text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7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5236028" y="279072"/>
            <a:ext cx="6641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CHARAKTERISTIKA HISTORICKÉ ZÁSTAVBY</a:t>
            </a:r>
            <a:endParaRPr lang="cs-CZ" sz="2800" dirty="0"/>
          </a:p>
        </p:txBody>
      </p:sp>
      <p:pic>
        <p:nvPicPr>
          <p:cNvPr id="3074" name="Picture 2" descr="E:\Documents\FAST VŠB 2019 až 2023\a přednášky 09 2016\Územní rozvoj\UR Možnosti a meze\09 Olomouc v pol 13 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3" y="1213091"/>
            <a:ext cx="6132976" cy="375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ocuments\FAST VŠB 2019 až 2023\a přednášky 09 2016\Územní rozvoj\UR Možnosti a meze\10 Olomouc Zdikuv_palac.jf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231" y="1299482"/>
            <a:ext cx="4884736" cy="366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48343" y="5159829"/>
            <a:ext cx="1106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Renata FIFKOVÁ (</a:t>
            </a:r>
            <a:r>
              <a:rPr lang="cs-CZ" dirty="0" err="1" smtClean="0"/>
              <a:t>ed</a:t>
            </a:r>
            <a:r>
              <a:rPr lang="cs-CZ" dirty="0" smtClean="0"/>
              <a:t>.), Sága moravských Přemyslovců. Život na Moravě od XI. do počátku XIV. století. Olomouc 2006.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99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12354" y="4103914"/>
            <a:ext cx="4974772" cy="1926771"/>
          </a:xfrm>
        </p:spPr>
        <p:txBody>
          <a:bodyPr>
            <a:normAutofit/>
          </a:bodyPr>
          <a:lstStyle/>
          <a:p>
            <a:r>
              <a:rPr lang="cs-CZ" sz="2400" dirty="0" smtClean="0"/>
              <a:t>Starý Jičín  - na strmém kopci, možnosti jeho rozrůstání byly dány morfologií krajiny</a:t>
            </a: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6486-B92A-5D40-B65E-EA3DE825AE5B}" type="datetime3">
              <a:rPr lang="cs-CZ" smtClean="0"/>
              <a:t>06/05/24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44BAA-1A06-B141-8215-9D88CF6A7203}" type="slidenum">
              <a:rPr lang="cs-CZ" smtClean="0"/>
              <a:t>8</a:t>
            </a:fld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9797143" y="250374"/>
            <a:ext cx="1796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hrady</a:t>
            </a:r>
            <a:endParaRPr lang="cs-CZ" sz="3600" b="1" dirty="0"/>
          </a:p>
        </p:txBody>
      </p:sp>
      <p:pic>
        <p:nvPicPr>
          <p:cNvPr id="4098" name="Picture 2" descr="E:\Documents\FAST VŠB 2019 až 2023\a přednášky 09 2016\Územní rozvoj\UR Možnosti a meze\11 Starý Jičí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54" y="1157288"/>
            <a:ext cx="5282236" cy="275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ocuments\FAST VŠB 2019 až 2023\a přednášky 09 2016\Územní rozvoj\UR Možnosti a meze\12 Hrad_Rabí leteck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415" y="1157287"/>
            <a:ext cx="5987485" cy="399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879415" y="5225143"/>
            <a:ext cx="4909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Rabí – na pozvolném návrší, rozrůstalo </a:t>
            </a:r>
            <a:r>
              <a:rPr lang="cs-CZ" dirty="0" smtClean="0"/>
              <a:t>se</a:t>
            </a:r>
          </a:p>
          <a:p>
            <a:r>
              <a:rPr lang="cs-CZ" dirty="0"/>
              <a:t> https://cs.wikipedia.org/wiki/Rab%C3%AD_(hrad)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59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54" id="{ACFB0F28-2E34-2040-B019-4AD8FA32AECA}" vid="{51C3CF0A-8124-C243-81E8-9D04DF8F7B1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54" id="{ACFB0F28-2E34-2040-B019-4AD8FA32AECA}" vid="{67B385A0-05D4-BA45-AFB2-BE7E54CB51B7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222</Template>
  <TotalTime>2107</TotalTime>
  <Words>764</Words>
  <Application>Microsoft Office PowerPoint</Application>
  <PresentationFormat>Vlastní</PresentationFormat>
  <Paragraphs>173</Paragraphs>
  <Slides>25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25</vt:i4>
      </vt:variant>
    </vt:vector>
  </HeadingPairs>
  <TitlesOfParts>
    <vt:vector size="27" baseType="lpstr">
      <vt:lpstr>222</vt:lpstr>
      <vt:lpstr>Custom Design</vt:lpstr>
      <vt:lpstr>Prezentace aplikace PowerPoint</vt:lpstr>
      <vt:lpstr>Územní rozvoj – možnosti a meze rozvoje území u nás</vt:lpstr>
      <vt:lpstr>Městská zástavba</vt:lpstr>
      <vt:lpstr>Vznik měst – založení ve středověku</vt:lpstr>
      <vt:lpstr>Prezentace aplikace PowerPoint</vt:lpstr>
      <vt:lpstr>Název </vt:lpstr>
      <vt:lpstr>Prezentace aplikace PowerPoint</vt:lpstr>
      <vt:lpstr>Prezentace aplikace PowerPoint</vt:lpstr>
      <vt:lpstr>Prezentace aplikace PowerPoint</vt:lpstr>
      <vt:lpstr>Vodní fortifikace</vt:lpstr>
      <vt:lpstr>Rozvoj městských jader</vt:lpstr>
      <vt:lpstr>Městské hradby</vt:lpstr>
      <vt:lpstr>Městské hradby</vt:lpstr>
      <vt:lpstr>Novověk – bastionové fortifikace</vt:lpstr>
      <vt:lpstr>Bastionové fortifikace</vt:lpstr>
      <vt:lpstr>Bastionové fortifikace</vt:lpstr>
      <vt:lpstr>Zámecké parky</vt:lpstr>
      <vt:lpstr>Zámecké parky</vt:lpstr>
      <vt:lpstr>19. století – industriální areály</vt:lpstr>
      <vt:lpstr>19. století - doprava </vt:lpstr>
      <vt:lpstr>Boří se hradby a staví okružní třídy </vt:lpstr>
      <vt:lpstr>Fortifikace 19. století</vt:lpstr>
      <vt:lpstr>Opevnění 20. století </vt:lpstr>
      <vt:lpstr>Závěr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Lucie Augustinková</dc:creator>
  <cp:lastModifiedBy>Lucie Augustinková</cp:lastModifiedBy>
  <cp:revision>181</cp:revision>
  <dcterms:created xsi:type="dcterms:W3CDTF">2021-03-20T09:48:17Z</dcterms:created>
  <dcterms:modified xsi:type="dcterms:W3CDTF">2024-05-06T12:13:39Z</dcterms:modified>
</cp:coreProperties>
</file>