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autoCompressPictures="0">
  <p:sldMasterIdLst>
    <p:sldMasterId id="2147483667" r:id="rId4"/>
  </p:sldMasterIdLst>
  <p:notesMasterIdLst>
    <p:notesMasterId r:id="rId41"/>
  </p:notesMasterIdLst>
  <p:handoutMasterIdLst>
    <p:handoutMasterId r:id="rId42"/>
  </p:handoutMasterIdLst>
  <p:sldIdLst>
    <p:sldId id="277" r:id="rId5"/>
    <p:sldId id="340" r:id="rId6"/>
    <p:sldId id="346" r:id="rId7"/>
    <p:sldId id="278" r:id="rId8"/>
    <p:sldId id="347" r:id="rId9"/>
    <p:sldId id="341" r:id="rId10"/>
    <p:sldId id="348" r:id="rId11"/>
    <p:sldId id="342" r:id="rId12"/>
    <p:sldId id="349" r:id="rId13"/>
    <p:sldId id="350" r:id="rId14"/>
    <p:sldId id="343" r:id="rId15"/>
    <p:sldId id="351" r:id="rId16"/>
    <p:sldId id="352" r:id="rId17"/>
    <p:sldId id="353" r:id="rId18"/>
    <p:sldId id="354" r:id="rId19"/>
    <p:sldId id="355" r:id="rId20"/>
    <p:sldId id="344" r:id="rId21"/>
    <p:sldId id="357" r:id="rId22"/>
    <p:sldId id="356" r:id="rId23"/>
    <p:sldId id="358" r:id="rId24"/>
    <p:sldId id="359" r:id="rId25"/>
    <p:sldId id="360" r:id="rId26"/>
    <p:sldId id="361" r:id="rId27"/>
    <p:sldId id="362" r:id="rId28"/>
    <p:sldId id="363" r:id="rId29"/>
    <p:sldId id="364" r:id="rId30"/>
    <p:sldId id="365" r:id="rId31"/>
    <p:sldId id="366" r:id="rId32"/>
    <p:sldId id="367" r:id="rId33"/>
    <p:sldId id="368" r:id="rId34"/>
    <p:sldId id="369" r:id="rId35"/>
    <p:sldId id="370" r:id="rId36"/>
    <p:sldId id="371" r:id="rId37"/>
    <p:sldId id="372" r:id="rId38"/>
    <p:sldId id="281" r:id="rId39"/>
    <p:sldId id="259" r:id="rId40"/>
  </p:sldIdLst>
  <p:sldSz cx="12192000" cy="6858000"/>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B87D422B-8C06-DE41-A42C-78D05BF8630A}">
          <p14:sldIdLst>
            <p14:sldId id="277"/>
            <p14:sldId id="340"/>
            <p14:sldId id="346"/>
            <p14:sldId id="278"/>
            <p14:sldId id="347"/>
            <p14:sldId id="341"/>
            <p14:sldId id="348"/>
            <p14:sldId id="342"/>
            <p14:sldId id="349"/>
            <p14:sldId id="350"/>
            <p14:sldId id="343"/>
            <p14:sldId id="351"/>
            <p14:sldId id="352"/>
            <p14:sldId id="353"/>
            <p14:sldId id="354"/>
            <p14:sldId id="355"/>
            <p14:sldId id="344"/>
            <p14:sldId id="357"/>
            <p14:sldId id="356"/>
            <p14:sldId id="358"/>
            <p14:sldId id="359"/>
            <p14:sldId id="360"/>
            <p14:sldId id="361"/>
            <p14:sldId id="362"/>
            <p14:sldId id="363"/>
            <p14:sldId id="364"/>
            <p14:sldId id="365"/>
            <p14:sldId id="366"/>
            <p14:sldId id="367"/>
            <p14:sldId id="368"/>
            <p14:sldId id="369"/>
            <p14:sldId id="370"/>
            <p14:sldId id="371"/>
            <p14:sldId id="372"/>
            <p14:sldId id="281"/>
            <p14:sldId id="259"/>
          </p14:sldIdLst>
        </p14:section>
      </p14:sectionLst>
    </p:ext>
    <p:ext uri="{EFAFB233-063F-42B5-8137-9DF3F51BA10A}">
      <p15:sldGuideLst xmlns:p15="http://schemas.microsoft.com/office/powerpoint/2012/main">
        <p15:guide id="1" orient="horz" pos="2137" userDrawn="1">
          <p15:clr>
            <a:srgbClr val="A4A3A4"/>
          </p15:clr>
        </p15:guide>
        <p15:guide id="2" pos="3840" userDrawn="1">
          <p15:clr>
            <a:srgbClr val="A4A3A4"/>
          </p15:clr>
        </p15:guide>
        <p15:guide id="3" orient="horz" pos="731" userDrawn="1">
          <p15:clr>
            <a:srgbClr val="A4A3A4"/>
          </p15:clr>
        </p15:guide>
        <p15:guide id="4" orient="horz" pos="391"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Ziovsky Argir" initials="ZA" lastIdx="1" clrIdx="0">
    <p:extLst>
      <p:ext uri="{19B8F6BF-5375-455C-9EA6-DF929625EA0E}">
        <p15:presenceInfo xmlns:p15="http://schemas.microsoft.com/office/powerpoint/2012/main" userId="S::zio001@vsb.cz::1dc56a10-5d08-49ef-933a-90ca63c0e9b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A499"/>
    <a:srgbClr val="A28E2A"/>
    <a:srgbClr val="43B02A"/>
    <a:srgbClr val="0047BB"/>
    <a:srgbClr val="FFB81C"/>
    <a:srgbClr val="E4002B"/>
    <a:srgbClr val="FF8200"/>
    <a:srgbClr val="8246AF"/>
    <a:srgbClr val="05C3DE"/>
    <a:srgbClr val="81838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24" autoAdjust="0"/>
    <p:restoredTop sz="86376"/>
  </p:normalViewPr>
  <p:slideViewPr>
    <p:cSldViewPr snapToGrid="0" snapToObjects="1" showGuides="1">
      <p:cViewPr varScale="1">
        <p:scale>
          <a:sx n="106" d="100"/>
          <a:sy n="106" d="100"/>
        </p:scale>
        <p:origin x="174" y="114"/>
      </p:cViewPr>
      <p:guideLst>
        <p:guide orient="horz" pos="2137"/>
        <p:guide pos="3840"/>
        <p:guide orient="horz" pos="731"/>
        <p:guide orient="horz" pos="391"/>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97" d="100"/>
          <a:sy n="97" d="100"/>
        </p:scale>
        <p:origin x="4328" y="20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handoutMaster" Target="handoutMasters/handoutMaster1.xml"/><Relationship Id="rId47"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commentAuthors" Target="commentAuthor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theme" Target="theme/theme1.xml"/><Relationship Id="rId20" Type="http://schemas.openxmlformats.org/officeDocument/2006/relationships/slide" Target="slides/slide16.xml"/><Relationship Id="rId41"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a:extLst>
              <a:ext uri="{FF2B5EF4-FFF2-40B4-BE49-F238E27FC236}">
                <a16:creationId xmlns:a16="http://schemas.microsoft.com/office/drawing/2014/main" id="{A7E84B11-8086-A046-B6B7-F7A9DB5EAD8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cs-CZ"/>
          </a:p>
        </p:txBody>
      </p:sp>
      <p:sp>
        <p:nvSpPr>
          <p:cNvPr id="3" name="Zástupný symbol pro datum 2">
            <a:extLst>
              <a:ext uri="{FF2B5EF4-FFF2-40B4-BE49-F238E27FC236}">
                <a16:creationId xmlns:a16="http://schemas.microsoft.com/office/drawing/2014/main" id="{AE5F8304-EF8E-7A48-A3EC-256BB4EB244F}"/>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70746FA-9F78-5A43-BFD1-03D27A7F3C92}" type="datetimeFigureOut">
              <a:rPr lang="cs-CZ" smtClean="0"/>
              <a:t>26.03.2024</a:t>
            </a:fld>
            <a:endParaRPr lang="cs-CZ"/>
          </a:p>
        </p:txBody>
      </p:sp>
      <p:sp>
        <p:nvSpPr>
          <p:cNvPr id="4" name="Zástupný symbol pro zápatí 3">
            <a:extLst>
              <a:ext uri="{FF2B5EF4-FFF2-40B4-BE49-F238E27FC236}">
                <a16:creationId xmlns:a16="http://schemas.microsoft.com/office/drawing/2014/main" id="{FCE85A97-9D2F-A74D-874B-B462CB8C6364}"/>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cs-CZ"/>
          </a:p>
        </p:txBody>
      </p:sp>
      <p:sp>
        <p:nvSpPr>
          <p:cNvPr id="5" name="Zástupný symbol pro číslo snímku 4">
            <a:extLst>
              <a:ext uri="{FF2B5EF4-FFF2-40B4-BE49-F238E27FC236}">
                <a16:creationId xmlns:a16="http://schemas.microsoft.com/office/drawing/2014/main" id="{CB02496D-CD03-4446-AD06-43B91E168840}"/>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AECC9C5-FF55-F544-A6D3-2B14C7549CF4}" type="slidenum">
              <a:rPr lang="cs-CZ" smtClean="0"/>
              <a:t>‹#›</a:t>
            </a:fld>
            <a:endParaRPr lang="cs-CZ"/>
          </a:p>
        </p:txBody>
      </p:sp>
    </p:spTree>
    <p:extLst>
      <p:ext uri="{BB962C8B-B14F-4D97-AF65-F5344CB8AC3E}">
        <p14:creationId xmlns:p14="http://schemas.microsoft.com/office/powerpoint/2010/main" val="43421827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cs-CZ"/>
          </a:p>
        </p:txBody>
      </p:sp>
      <p:sp>
        <p:nvSpPr>
          <p:cNvPr id="3" name="Zástupný symbol pro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092D10F-BC7E-0545-A8D3-D708044527A6}" type="datetimeFigureOut">
              <a:rPr lang="cs-CZ" smtClean="0"/>
              <a:t>26.03.2024</a:t>
            </a:fld>
            <a:endParaRPr lang="cs-CZ"/>
          </a:p>
        </p:txBody>
      </p:sp>
      <p:sp>
        <p:nvSpPr>
          <p:cNvPr id="4" name="Zástupný symbol pro obrázek snímku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cs-CZ"/>
          </a:p>
        </p:txBody>
      </p:sp>
      <p:sp>
        <p:nvSpPr>
          <p:cNvPr id="5" name="Zástupný symbol pro poznámky 4"/>
          <p:cNvSpPr>
            <a:spLocks noGrp="1"/>
          </p:cNvSpPr>
          <p:nvPr>
            <p:ph type="body" sz="quarter" idx="3"/>
          </p:nvPr>
        </p:nvSpPr>
        <p:spPr>
          <a:xfrm>
            <a:off x="685800" y="4400550"/>
            <a:ext cx="5486400" cy="3600450"/>
          </a:xfrm>
          <a:prstGeom prst="rect">
            <a:avLst/>
          </a:prstGeom>
        </p:spPr>
        <p:txBody>
          <a:bodyPr vert="horz" lIns="91440" tIns="45720" rIns="91440" bIns="45720" rtlCol="0"/>
          <a:lstStyle/>
          <a:p>
            <a:r>
              <a:rPr lang="cs-CZ"/>
              <a:t>Upravte styly předlohy textu.
Druhá úroveň
Třetí úroveň
Čtvrtá úroveň
Pátá úroveň</a:t>
            </a:r>
          </a:p>
        </p:txBody>
      </p:sp>
      <p:sp>
        <p:nvSpPr>
          <p:cNvPr id="6" name="Zástupný symbol pro zápatí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cs-CZ"/>
          </a:p>
        </p:txBody>
      </p:sp>
      <p:sp>
        <p:nvSpPr>
          <p:cNvPr id="7" name="Zástupný symbol pro číslo snímk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4477E90-4C3A-1A40-BB34-28A95E688A19}" type="slidenum">
              <a:rPr lang="cs-CZ" smtClean="0"/>
              <a:t>‹#›</a:t>
            </a:fld>
            <a:endParaRPr lang="cs-CZ"/>
          </a:p>
        </p:txBody>
      </p:sp>
    </p:spTree>
    <p:extLst>
      <p:ext uri="{BB962C8B-B14F-4D97-AF65-F5344CB8AC3E}">
        <p14:creationId xmlns:p14="http://schemas.microsoft.com/office/powerpoint/2010/main" val="1350242133"/>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5"/>
          </p:nvPr>
        </p:nvSpPr>
        <p:spPr/>
        <p:txBody>
          <a:bodyPr/>
          <a:lstStyle/>
          <a:p>
            <a:fld id="{74477E90-4C3A-1A40-BB34-28A95E688A19}" type="slidenum">
              <a:rPr lang="cs-CZ" smtClean="0"/>
              <a:t>35</a:t>
            </a:fld>
            <a:endParaRPr lang="cs-CZ"/>
          </a:p>
        </p:txBody>
      </p:sp>
    </p:spTree>
    <p:extLst>
      <p:ext uri="{BB962C8B-B14F-4D97-AF65-F5344CB8AC3E}">
        <p14:creationId xmlns:p14="http://schemas.microsoft.com/office/powerpoint/2010/main" val="10960246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613F77-2CE9-7D49-9458-1ACF72B588E7}"/>
              </a:ext>
            </a:extLst>
          </p:cNvPr>
          <p:cNvSpPr>
            <a:spLocks noGrp="1"/>
          </p:cNvSpPr>
          <p:nvPr>
            <p:ph type="ctrTitle"/>
          </p:nvPr>
        </p:nvSpPr>
        <p:spPr>
          <a:xfrm>
            <a:off x="192088" y="1989138"/>
            <a:ext cx="11798620" cy="1172352"/>
          </a:xfrm>
          <a:prstGeom prst="rect">
            <a:avLst/>
          </a:prstGeom>
        </p:spPr>
        <p:txBody>
          <a:bodyPr anchor="b">
            <a:normAutofit/>
          </a:bodyPr>
          <a:lstStyle>
            <a:lvl1pPr algn="ctr">
              <a:defRPr sz="4000"/>
            </a:lvl1pPr>
          </a:lstStyle>
          <a:p>
            <a:r>
              <a:rPr lang="cs-CZ"/>
              <a:t>Kliknutím lze upravit styl.</a:t>
            </a:r>
            <a:endParaRPr lang="cs-CZ" dirty="0"/>
          </a:p>
        </p:txBody>
      </p:sp>
      <p:sp>
        <p:nvSpPr>
          <p:cNvPr id="3" name="Subtitle 2">
            <a:extLst>
              <a:ext uri="{FF2B5EF4-FFF2-40B4-BE49-F238E27FC236}">
                <a16:creationId xmlns:a16="http://schemas.microsoft.com/office/drawing/2014/main" id="{F481DA3B-0F22-3848-B468-C8422D799B06}"/>
              </a:ext>
            </a:extLst>
          </p:cNvPr>
          <p:cNvSpPr>
            <a:spLocks noGrp="1"/>
          </p:cNvSpPr>
          <p:nvPr>
            <p:ph type="subTitle" idx="1"/>
          </p:nvPr>
        </p:nvSpPr>
        <p:spPr>
          <a:xfrm>
            <a:off x="192087" y="3602038"/>
            <a:ext cx="11798619"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cs-CZ"/>
              <a:t>Kliknutím můžete upravit styl předlohy.</a:t>
            </a:r>
            <a:endParaRPr lang="cs-CZ" dirty="0"/>
          </a:p>
        </p:txBody>
      </p:sp>
      <p:sp>
        <p:nvSpPr>
          <p:cNvPr id="6" name="Slide Number Placeholder 5">
            <a:extLst>
              <a:ext uri="{FF2B5EF4-FFF2-40B4-BE49-F238E27FC236}">
                <a16:creationId xmlns:a16="http://schemas.microsoft.com/office/drawing/2014/main" id="{32B2D269-4D51-D242-8BC5-F310E732E27D}"/>
              </a:ext>
            </a:extLst>
          </p:cNvPr>
          <p:cNvSpPr>
            <a:spLocks noGrp="1"/>
          </p:cNvSpPr>
          <p:nvPr>
            <p:ph type="sldNum" sz="quarter" idx="12"/>
          </p:nvPr>
        </p:nvSpPr>
        <p:spPr/>
        <p:txBody>
          <a:bodyPr/>
          <a:lstStyle/>
          <a:p>
            <a:fld id="{E57EA1BE-92D9-9E4F-B3B9-F1A717F85676}" type="slidenum">
              <a:rPr lang="cs-CZ" smtClean="0"/>
              <a:t>‹#›</a:t>
            </a:fld>
            <a:endParaRPr lang="cs-CZ"/>
          </a:p>
        </p:txBody>
      </p:sp>
    </p:spTree>
    <p:extLst>
      <p:ext uri="{BB962C8B-B14F-4D97-AF65-F5344CB8AC3E}">
        <p14:creationId xmlns:p14="http://schemas.microsoft.com/office/powerpoint/2010/main" val="8727569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FC4CAD3-2491-3045-91F4-95BA28879846}"/>
              </a:ext>
            </a:extLst>
          </p:cNvPr>
          <p:cNvSpPr>
            <a:spLocks noGrp="1"/>
          </p:cNvSpPr>
          <p:nvPr>
            <p:ph type="dt" sz="half" idx="10"/>
          </p:nvPr>
        </p:nvSpPr>
        <p:spPr>
          <a:xfrm>
            <a:off x="216468" y="6356349"/>
            <a:ext cx="947170" cy="302347"/>
          </a:xfrm>
          <a:prstGeom prst="rect">
            <a:avLst/>
          </a:prstGeom>
        </p:spPr>
        <p:txBody>
          <a:bodyPr/>
          <a:lstStyle/>
          <a:p>
            <a:r>
              <a:rPr lang="cs-CZ"/>
              <a:t>11/04/2019</a:t>
            </a:r>
          </a:p>
        </p:txBody>
      </p:sp>
      <p:sp>
        <p:nvSpPr>
          <p:cNvPr id="3" name="Footer Placeholder 2">
            <a:extLst>
              <a:ext uri="{FF2B5EF4-FFF2-40B4-BE49-F238E27FC236}">
                <a16:creationId xmlns:a16="http://schemas.microsoft.com/office/drawing/2014/main" id="{E78D3671-8D78-AB47-8428-FB2C74A753D0}"/>
              </a:ext>
            </a:extLst>
          </p:cNvPr>
          <p:cNvSpPr>
            <a:spLocks noGrp="1"/>
          </p:cNvSpPr>
          <p:nvPr>
            <p:ph type="ftr" sz="quarter" idx="11"/>
          </p:nvPr>
        </p:nvSpPr>
        <p:spPr>
          <a:xfrm>
            <a:off x="1303505" y="6356351"/>
            <a:ext cx="10145949" cy="312738"/>
          </a:xfrm>
          <a:prstGeom prst="rect">
            <a:avLst/>
          </a:prstGeom>
        </p:spPr>
        <p:txBody>
          <a:bodyPr/>
          <a:lstStyle/>
          <a:p>
            <a:r>
              <a:rPr lang="cs-CZ"/>
              <a:t>Název prezentace </a:t>
            </a:r>
          </a:p>
        </p:txBody>
      </p:sp>
      <p:sp>
        <p:nvSpPr>
          <p:cNvPr id="4" name="Slide Number Placeholder 3">
            <a:extLst>
              <a:ext uri="{FF2B5EF4-FFF2-40B4-BE49-F238E27FC236}">
                <a16:creationId xmlns:a16="http://schemas.microsoft.com/office/drawing/2014/main" id="{27253978-B0A2-9346-AEA0-9BBC0215B6FE}"/>
              </a:ext>
            </a:extLst>
          </p:cNvPr>
          <p:cNvSpPr>
            <a:spLocks noGrp="1"/>
          </p:cNvSpPr>
          <p:nvPr>
            <p:ph type="sldNum" sz="quarter" idx="12"/>
          </p:nvPr>
        </p:nvSpPr>
        <p:spPr/>
        <p:txBody>
          <a:bodyPr/>
          <a:lstStyle/>
          <a:p>
            <a:fld id="{E57EA1BE-92D9-9E4F-B3B9-F1A717F85676}" type="slidenum">
              <a:rPr lang="cs-CZ" smtClean="0"/>
              <a:t>‹#›</a:t>
            </a:fld>
            <a:endParaRPr lang="cs-CZ"/>
          </a:p>
        </p:txBody>
      </p:sp>
    </p:spTree>
    <p:extLst>
      <p:ext uri="{BB962C8B-B14F-4D97-AF65-F5344CB8AC3E}">
        <p14:creationId xmlns:p14="http://schemas.microsoft.com/office/powerpoint/2010/main" val="13030076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C3B380-B0ED-AA4C-9846-18497E75DABA}"/>
              </a:ext>
            </a:extLst>
          </p:cNvPr>
          <p:cNvSpPr>
            <a:spLocks noGrp="1"/>
          </p:cNvSpPr>
          <p:nvPr>
            <p:ph type="title"/>
          </p:nvPr>
        </p:nvSpPr>
        <p:spPr>
          <a:xfrm>
            <a:off x="200181" y="1089025"/>
            <a:ext cx="4563908" cy="719138"/>
          </a:xfrm>
          <a:prstGeom prst="rect">
            <a:avLst/>
          </a:prstGeom>
        </p:spPr>
        <p:txBody>
          <a:bodyPr anchor="t">
            <a:normAutofit/>
          </a:bodyPr>
          <a:lstStyle>
            <a:lvl1pPr>
              <a:defRPr sz="2800"/>
            </a:lvl1pPr>
          </a:lstStyle>
          <a:p>
            <a:r>
              <a:rPr lang="cs-CZ"/>
              <a:t>Kliknutím lze upravit styl.</a:t>
            </a:r>
            <a:endParaRPr lang="cs-CZ" dirty="0"/>
          </a:p>
        </p:txBody>
      </p:sp>
      <p:sp>
        <p:nvSpPr>
          <p:cNvPr id="3" name="Content Placeholder 2">
            <a:extLst>
              <a:ext uri="{FF2B5EF4-FFF2-40B4-BE49-F238E27FC236}">
                <a16:creationId xmlns:a16="http://schemas.microsoft.com/office/drawing/2014/main" id="{595C539D-BE42-5E44-9649-A43967320D0F}"/>
              </a:ext>
            </a:extLst>
          </p:cNvPr>
          <p:cNvSpPr>
            <a:spLocks noGrp="1"/>
          </p:cNvSpPr>
          <p:nvPr>
            <p:ph idx="1"/>
          </p:nvPr>
        </p:nvSpPr>
        <p:spPr>
          <a:xfrm>
            <a:off x="4924243" y="1089025"/>
            <a:ext cx="7075670" cy="5111749"/>
          </a:xfrm>
        </p:spPr>
        <p:txBody>
          <a:bodyPr/>
          <a:lstStyle>
            <a:lvl1pPr>
              <a:defRPr sz="2200"/>
            </a:lvl1pPr>
            <a:lvl2pPr>
              <a:defRPr sz="1800"/>
            </a:lvl2pPr>
            <a:lvl3pPr>
              <a:defRPr sz="1600"/>
            </a:lvl3pPr>
            <a:lvl4pPr>
              <a:defRPr sz="1400"/>
            </a:lvl4pPr>
            <a:lvl5pPr>
              <a:defRPr sz="2000"/>
            </a:lvl5pPr>
            <a:lvl6pPr>
              <a:defRPr sz="2000"/>
            </a:lvl6pPr>
            <a:lvl7pPr>
              <a:defRPr sz="2000"/>
            </a:lvl7pPr>
            <a:lvl8pPr>
              <a:defRPr sz="2000"/>
            </a:lvl8pPr>
            <a:lvl9pPr>
              <a:defRPr sz="2000"/>
            </a:lvl9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p:txBody>
      </p:sp>
      <p:sp>
        <p:nvSpPr>
          <p:cNvPr id="4" name="Text Placeholder 3">
            <a:extLst>
              <a:ext uri="{FF2B5EF4-FFF2-40B4-BE49-F238E27FC236}">
                <a16:creationId xmlns:a16="http://schemas.microsoft.com/office/drawing/2014/main" id="{F2709BA3-2099-E943-B907-9054F9DEA636}"/>
              </a:ext>
            </a:extLst>
          </p:cNvPr>
          <p:cNvSpPr>
            <a:spLocks noGrp="1"/>
          </p:cNvSpPr>
          <p:nvPr>
            <p:ph type="body" sz="half" idx="2"/>
          </p:nvPr>
        </p:nvSpPr>
        <p:spPr>
          <a:xfrm>
            <a:off x="200181" y="1989137"/>
            <a:ext cx="4563908" cy="4211637"/>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Po kliknutí můžete upravovat styly textu v předloze.</a:t>
            </a:r>
          </a:p>
        </p:txBody>
      </p:sp>
      <p:sp>
        <p:nvSpPr>
          <p:cNvPr id="5" name="Date Placeholder 4">
            <a:extLst>
              <a:ext uri="{FF2B5EF4-FFF2-40B4-BE49-F238E27FC236}">
                <a16:creationId xmlns:a16="http://schemas.microsoft.com/office/drawing/2014/main" id="{A93F984A-10C0-FA4B-993D-0030D8FC2D8C}"/>
              </a:ext>
            </a:extLst>
          </p:cNvPr>
          <p:cNvSpPr>
            <a:spLocks noGrp="1"/>
          </p:cNvSpPr>
          <p:nvPr>
            <p:ph type="dt" sz="half" idx="10"/>
          </p:nvPr>
        </p:nvSpPr>
        <p:spPr>
          <a:xfrm>
            <a:off x="216468" y="6356349"/>
            <a:ext cx="947170" cy="302347"/>
          </a:xfrm>
          <a:prstGeom prst="rect">
            <a:avLst/>
          </a:prstGeom>
        </p:spPr>
        <p:txBody>
          <a:bodyPr/>
          <a:lstStyle/>
          <a:p>
            <a:r>
              <a:rPr lang="cs-CZ"/>
              <a:t>11/04/2019</a:t>
            </a:r>
          </a:p>
        </p:txBody>
      </p:sp>
      <p:sp>
        <p:nvSpPr>
          <p:cNvPr id="6" name="Footer Placeholder 5">
            <a:extLst>
              <a:ext uri="{FF2B5EF4-FFF2-40B4-BE49-F238E27FC236}">
                <a16:creationId xmlns:a16="http://schemas.microsoft.com/office/drawing/2014/main" id="{6E11D101-3D6C-364A-81B6-1FCFE8703A1D}"/>
              </a:ext>
            </a:extLst>
          </p:cNvPr>
          <p:cNvSpPr>
            <a:spLocks noGrp="1"/>
          </p:cNvSpPr>
          <p:nvPr>
            <p:ph type="ftr" sz="quarter" idx="11"/>
          </p:nvPr>
        </p:nvSpPr>
        <p:spPr>
          <a:xfrm>
            <a:off x="1303505" y="6356351"/>
            <a:ext cx="10145949" cy="312738"/>
          </a:xfrm>
          <a:prstGeom prst="rect">
            <a:avLst/>
          </a:prstGeom>
        </p:spPr>
        <p:txBody>
          <a:bodyPr/>
          <a:lstStyle/>
          <a:p>
            <a:r>
              <a:rPr lang="cs-CZ"/>
              <a:t>Název prezentace </a:t>
            </a:r>
          </a:p>
        </p:txBody>
      </p:sp>
      <p:sp>
        <p:nvSpPr>
          <p:cNvPr id="7" name="Slide Number Placeholder 6">
            <a:extLst>
              <a:ext uri="{FF2B5EF4-FFF2-40B4-BE49-F238E27FC236}">
                <a16:creationId xmlns:a16="http://schemas.microsoft.com/office/drawing/2014/main" id="{5F8CA1EE-A952-AB4C-AD12-9C7801BE42D8}"/>
              </a:ext>
            </a:extLst>
          </p:cNvPr>
          <p:cNvSpPr>
            <a:spLocks noGrp="1"/>
          </p:cNvSpPr>
          <p:nvPr>
            <p:ph type="sldNum" sz="quarter" idx="12"/>
          </p:nvPr>
        </p:nvSpPr>
        <p:spPr/>
        <p:txBody>
          <a:bodyPr/>
          <a:lstStyle/>
          <a:p>
            <a:fld id="{E57EA1BE-92D9-9E4F-B3B9-F1A717F85676}" type="slidenum">
              <a:rPr lang="cs-CZ" smtClean="0"/>
              <a:t>‹#›</a:t>
            </a:fld>
            <a:endParaRPr lang="cs-CZ"/>
          </a:p>
        </p:txBody>
      </p:sp>
    </p:spTree>
    <p:extLst>
      <p:ext uri="{BB962C8B-B14F-4D97-AF65-F5344CB8AC3E}">
        <p14:creationId xmlns:p14="http://schemas.microsoft.com/office/powerpoint/2010/main" val="344576233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4D38C2-A537-A048-9C5D-EC1FA9710DDA}"/>
              </a:ext>
            </a:extLst>
          </p:cNvPr>
          <p:cNvSpPr>
            <a:spLocks noGrp="1"/>
          </p:cNvSpPr>
          <p:nvPr>
            <p:ph type="title"/>
          </p:nvPr>
        </p:nvSpPr>
        <p:spPr>
          <a:xfrm>
            <a:off x="200555" y="1089025"/>
            <a:ext cx="4563533" cy="719138"/>
          </a:xfrm>
          <a:prstGeom prst="rect">
            <a:avLst/>
          </a:prstGeom>
        </p:spPr>
        <p:txBody>
          <a:bodyPr anchor="t">
            <a:normAutofit/>
          </a:bodyPr>
          <a:lstStyle>
            <a:lvl1pPr>
              <a:defRPr sz="2800"/>
            </a:lvl1pPr>
          </a:lstStyle>
          <a:p>
            <a:r>
              <a:rPr lang="cs-CZ"/>
              <a:t>Kliknutím lze upravit styl.</a:t>
            </a:r>
            <a:endParaRPr lang="cs-CZ" dirty="0"/>
          </a:p>
        </p:txBody>
      </p:sp>
      <p:sp>
        <p:nvSpPr>
          <p:cNvPr id="3" name="Picture Placeholder 2">
            <a:extLst>
              <a:ext uri="{FF2B5EF4-FFF2-40B4-BE49-F238E27FC236}">
                <a16:creationId xmlns:a16="http://schemas.microsoft.com/office/drawing/2014/main" id="{44F60598-20E7-F042-89BA-C6678DD94E04}"/>
              </a:ext>
            </a:extLst>
          </p:cNvPr>
          <p:cNvSpPr>
            <a:spLocks noGrp="1"/>
          </p:cNvSpPr>
          <p:nvPr>
            <p:ph type="pic" idx="1" hasCustomPrompt="1"/>
          </p:nvPr>
        </p:nvSpPr>
        <p:spPr>
          <a:xfrm>
            <a:off x="4908549" y="1089025"/>
            <a:ext cx="7091363" cy="5111750"/>
          </a:xfrm>
        </p:spPr>
        <p:txBody>
          <a:bodyPr>
            <a:normAutofit/>
          </a:bodyPr>
          <a:lstStyle>
            <a:lvl1pPr marL="0" indent="0">
              <a:buNone/>
              <a:defRPr sz="16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cs-CZ" sz="1600" dirty="0"/>
              <a:t>Picture</a:t>
            </a:r>
            <a:endParaRPr lang="cs-CZ" dirty="0"/>
          </a:p>
        </p:txBody>
      </p:sp>
      <p:sp>
        <p:nvSpPr>
          <p:cNvPr id="4" name="Text Placeholder 3">
            <a:extLst>
              <a:ext uri="{FF2B5EF4-FFF2-40B4-BE49-F238E27FC236}">
                <a16:creationId xmlns:a16="http://schemas.microsoft.com/office/drawing/2014/main" id="{84BA6C57-B059-7548-8C2E-30FE726D9B20}"/>
              </a:ext>
            </a:extLst>
          </p:cNvPr>
          <p:cNvSpPr>
            <a:spLocks noGrp="1"/>
          </p:cNvSpPr>
          <p:nvPr>
            <p:ph type="body" sz="half" idx="2"/>
          </p:nvPr>
        </p:nvSpPr>
        <p:spPr>
          <a:xfrm>
            <a:off x="200555" y="1989137"/>
            <a:ext cx="4563533" cy="4211637"/>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Po kliknutí můžete upravovat styly textu v předloze.</a:t>
            </a:r>
          </a:p>
        </p:txBody>
      </p:sp>
      <p:sp>
        <p:nvSpPr>
          <p:cNvPr id="5" name="Date Placeholder 4">
            <a:extLst>
              <a:ext uri="{FF2B5EF4-FFF2-40B4-BE49-F238E27FC236}">
                <a16:creationId xmlns:a16="http://schemas.microsoft.com/office/drawing/2014/main" id="{5A1513B4-C6DE-674E-99C4-2B60E0B3CF92}"/>
              </a:ext>
            </a:extLst>
          </p:cNvPr>
          <p:cNvSpPr>
            <a:spLocks noGrp="1"/>
          </p:cNvSpPr>
          <p:nvPr>
            <p:ph type="dt" sz="half" idx="10"/>
          </p:nvPr>
        </p:nvSpPr>
        <p:spPr>
          <a:xfrm>
            <a:off x="216468" y="6356349"/>
            <a:ext cx="947170" cy="302347"/>
          </a:xfrm>
          <a:prstGeom prst="rect">
            <a:avLst/>
          </a:prstGeom>
        </p:spPr>
        <p:txBody>
          <a:bodyPr/>
          <a:lstStyle/>
          <a:p>
            <a:r>
              <a:rPr lang="cs-CZ"/>
              <a:t>11/04/2019</a:t>
            </a:r>
          </a:p>
        </p:txBody>
      </p:sp>
      <p:sp>
        <p:nvSpPr>
          <p:cNvPr id="6" name="Footer Placeholder 5">
            <a:extLst>
              <a:ext uri="{FF2B5EF4-FFF2-40B4-BE49-F238E27FC236}">
                <a16:creationId xmlns:a16="http://schemas.microsoft.com/office/drawing/2014/main" id="{1D8753AB-B7F1-204E-AFB9-F65DEBC66B13}"/>
              </a:ext>
            </a:extLst>
          </p:cNvPr>
          <p:cNvSpPr>
            <a:spLocks noGrp="1"/>
          </p:cNvSpPr>
          <p:nvPr>
            <p:ph type="ftr" sz="quarter" idx="11"/>
          </p:nvPr>
        </p:nvSpPr>
        <p:spPr>
          <a:xfrm>
            <a:off x="1303505" y="6356351"/>
            <a:ext cx="10145949" cy="312738"/>
          </a:xfrm>
          <a:prstGeom prst="rect">
            <a:avLst/>
          </a:prstGeom>
        </p:spPr>
        <p:txBody>
          <a:bodyPr/>
          <a:lstStyle/>
          <a:p>
            <a:r>
              <a:rPr lang="cs-CZ"/>
              <a:t>Název prezentace </a:t>
            </a:r>
          </a:p>
        </p:txBody>
      </p:sp>
      <p:sp>
        <p:nvSpPr>
          <p:cNvPr id="7" name="Slide Number Placeholder 6">
            <a:extLst>
              <a:ext uri="{FF2B5EF4-FFF2-40B4-BE49-F238E27FC236}">
                <a16:creationId xmlns:a16="http://schemas.microsoft.com/office/drawing/2014/main" id="{9B5C4982-79FD-9346-AC3D-B384016DEA74}"/>
              </a:ext>
            </a:extLst>
          </p:cNvPr>
          <p:cNvSpPr>
            <a:spLocks noGrp="1"/>
          </p:cNvSpPr>
          <p:nvPr>
            <p:ph type="sldNum" sz="quarter" idx="12"/>
          </p:nvPr>
        </p:nvSpPr>
        <p:spPr/>
        <p:txBody>
          <a:bodyPr/>
          <a:lstStyle/>
          <a:p>
            <a:fld id="{E57EA1BE-92D9-9E4F-B3B9-F1A717F85676}" type="slidenum">
              <a:rPr lang="cs-CZ" smtClean="0"/>
              <a:t>‹#›</a:t>
            </a:fld>
            <a:endParaRPr lang="cs-CZ"/>
          </a:p>
        </p:txBody>
      </p:sp>
    </p:spTree>
    <p:extLst>
      <p:ext uri="{BB962C8B-B14F-4D97-AF65-F5344CB8AC3E}">
        <p14:creationId xmlns:p14="http://schemas.microsoft.com/office/powerpoint/2010/main" val="54046757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Prázdný">
    <p:spTree>
      <p:nvGrpSpPr>
        <p:cNvPr id="1" name=""/>
        <p:cNvGrpSpPr/>
        <p:nvPr/>
      </p:nvGrpSpPr>
      <p:grpSpPr>
        <a:xfrm>
          <a:off x="0" y="0"/>
          <a:ext cx="0" cy="0"/>
          <a:chOff x="0" y="0"/>
          <a:chExt cx="0" cy="0"/>
        </a:xfrm>
      </p:grpSpPr>
      <p:sp>
        <p:nvSpPr>
          <p:cNvPr id="2" name="Zástupný symbol pro datum 1">
            <a:extLst>
              <a:ext uri="{FF2B5EF4-FFF2-40B4-BE49-F238E27FC236}">
                <a16:creationId xmlns:a16="http://schemas.microsoft.com/office/drawing/2014/main" id="{7414C914-950A-7942-B0E9-3FEB6F7F39C1}"/>
              </a:ext>
            </a:extLst>
          </p:cNvPr>
          <p:cNvSpPr>
            <a:spLocks noGrp="1"/>
          </p:cNvSpPr>
          <p:nvPr>
            <p:ph type="dt" sz="half" idx="10"/>
          </p:nvPr>
        </p:nvSpPr>
        <p:spPr>
          <a:xfrm>
            <a:off x="216468" y="6356349"/>
            <a:ext cx="947170" cy="302347"/>
          </a:xfrm>
          <a:prstGeom prst="rect">
            <a:avLst/>
          </a:prstGeom>
        </p:spPr>
        <p:txBody>
          <a:bodyPr/>
          <a:lstStyle/>
          <a:p>
            <a:r>
              <a:rPr lang="cs-CZ"/>
              <a:t>11/04/2019</a:t>
            </a:r>
            <a:endParaRPr lang="cs-CZ" dirty="0"/>
          </a:p>
        </p:txBody>
      </p:sp>
      <p:sp>
        <p:nvSpPr>
          <p:cNvPr id="3" name="Zástupný symbol pro zápatí 2">
            <a:extLst>
              <a:ext uri="{FF2B5EF4-FFF2-40B4-BE49-F238E27FC236}">
                <a16:creationId xmlns:a16="http://schemas.microsoft.com/office/drawing/2014/main" id="{0DCF0096-0579-6045-8D0F-A71D64397B89}"/>
              </a:ext>
            </a:extLst>
          </p:cNvPr>
          <p:cNvSpPr>
            <a:spLocks noGrp="1"/>
          </p:cNvSpPr>
          <p:nvPr>
            <p:ph type="ftr" sz="quarter" idx="11"/>
          </p:nvPr>
        </p:nvSpPr>
        <p:spPr>
          <a:xfrm>
            <a:off x="1235075" y="6356349"/>
            <a:ext cx="9937749" cy="309266"/>
          </a:xfrm>
          <a:prstGeom prst="rect">
            <a:avLst/>
          </a:prstGeom>
        </p:spPr>
        <p:txBody>
          <a:bodyPr/>
          <a:lstStyle/>
          <a:p>
            <a:r>
              <a:rPr lang="cs-CZ" dirty="0"/>
              <a:t>Název prezentace </a:t>
            </a:r>
          </a:p>
        </p:txBody>
      </p:sp>
      <p:sp>
        <p:nvSpPr>
          <p:cNvPr id="4" name="Zástupný symbol pro číslo snímku 3">
            <a:extLst>
              <a:ext uri="{FF2B5EF4-FFF2-40B4-BE49-F238E27FC236}">
                <a16:creationId xmlns:a16="http://schemas.microsoft.com/office/drawing/2014/main" id="{0E670FDF-F365-974E-B39A-0DEC9CD46AE4}"/>
              </a:ext>
            </a:extLst>
          </p:cNvPr>
          <p:cNvSpPr>
            <a:spLocks noGrp="1"/>
          </p:cNvSpPr>
          <p:nvPr>
            <p:ph type="sldNum" sz="quarter" idx="12"/>
          </p:nvPr>
        </p:nvSpPr>
        <p:spPr>
          <a:xfrm>
            <a:off x="11352213" y="6356349"/>
            <a:ext cx="612775" cy="312739"/>
          </a:xfrm>
          <a:prstGeom prst="rect">
            <a:avLst/>
          </a:prstGeom>
        </p:spPr>
        <p:txBody>
          <a:bodyPr/>
          <a:lstStyle/>
          <a:p>
            <a:fld id="{1EA44BAA-1A06-B141-8215-9D88CF6A7203}" type="slidenum">
              <a:rPr lang="cs-CZ" smtClean="0"/>
              <a:t>‹#›</a:t>
            </a:fld>
            <a:endParaRPr lang="cs-CZ"/>
          </a:p>
        </p:txBody>
      </p:sp>
      <p:sp>
        <p:nvSpPr>
          <p:cNvPr id="6" name="Text Placeholder 5">
            <a:extLst>
              <a:ext uri="{FF2B5EF4-FFF2-40B4-BE49-F238E27FC236}">
                <a16:creationId xmlns:a16="http://schemas.microsoft.com/office/drawing/2014/main" id="{0FFD4CE4-1DDE-1747-9474-B500B04E5D3D}"/>
              </a:ext>
            </a:extLst>
          </p:cNvPr>
          <p:cNvSpPr>
            <a:spLocks noGrp="1"/>
          </p:cNvSpPr>
          <p:nvPr>
            <p:ph type="body" idx="13"/>
          </p:nvPr>
        </p:nvSpPr>
        <p:spPr>
          <a:xfrm>
            <a:off x="203497" y="1089025"/>
            <a:ext cx="11796415" cy="5111749"/>
          </a:xfrm>
        </p:spPr>
        <p:txBody>
          <a:bodyPr/>
          <a:lstStyle>
            <a:lvl1pPr>
              <a:defRPr sz="2000"/>
            </a:lvl1pPr>
            <a:lvl2pPr>
              <a:defRPr sz="1800">
                <a:solidFill>
                  <a:schemeClr val="tx1"/>
                </a:solidFill>
              </a:defRPr>
            </a:lvl2pPr>
            <a:lvl3pPr>
              <a:defRPr sz="1600">
                <a:solidFill>
                  <a:schemeClr val="tx1"/>
                </a:solidFill>
              </a:defRPr>
            </a:lvl3pPr>
            <a:lvl4pPr>
              <a:defRPr sz="1400">
                <a:solidFill>
                  <a:schemeClr val="tx1"/>
                </a:solidFill>
              </a:defRPr>
            </a:lvl4pPr>
            <a:lvl5pPr>
              <a:defRPr sz="1200">
                <a:solidFill>
                  <a:schemeClr val="tx1"/>
                </a:solidFill>
              </a:defRPr>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Tree>
    <p:extLst>
      <p:ext uri="{BB962C8B-B14F-4D97-AF65-F5344CB8AC3E}">
        <p14:creationId xmlns:p14="http://schemas.microsoft.com/office/powerpoint/2010/main" val="16357994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613F77-2CE9-7D49-9458-1ACF72B588E7}"/>
              </a:ext>
            </a:extLst>
          </p:cNvPr>
          <p:cNvSpPr>
            <a:spLocks noGrp="1"/>
          </p:cNvSpPr>
          <p:nvPr>
            <p:ph type="ctrTitle"/>
          </p:nvPr>
        </p:nvSpPr>
        <p:spPr>
          <a:xfrm>
            <a:off x="192088" y="1989138"/>
            <a:ext cx="11798620" cy="1172352"/>
          </a:xfrm>
          <a:prstGeom prst="rect">
            <a:avLst/>
          </a:prstGeom>
        </p:spPr>
        <p:txBody>
          <a:bodyPr anchor="b">
            <a:normAutofit/>
          </a:bodyPr>
          <a:lstStyle>
            <a:lvl1pPr algn="l">
              <a:defRPr sz="4000"/>
            </a:lvl1pPr>
          </a:lstStyle>
          <a:p>
            <a:r>
              <a:rPr lang="cs-CZ"/>
              <a:t>Kliknutím lze upravit styl.</a:t>
            </a:r>
            <a:endParaRPr lang="cs-CZ" dirty="0"/>
          </a:p>
        </p:txBody>
      </p:sp>
      <p:sp>
        <p:nvSpPr>
          <p:cNvPr id="3" name="Subtitle 2">
            <a:extLst>
              <a:ext uri="{FF2B5EF4-FFF2-40B4-BE49-F238E27FC236}">
                <a16:creationId xmlns:a16="http://schemas.microsoft.com/office/drawing/2014/main" id="{F481DA3B-0F22-3848-B468-C8422D799B06}"/>
              </a:ext>
            </a:extLst>
          </p:cNvPr>
          <p:cNvSpPr>
            <a:spLocks noGrp="1"/>
          </p:cNvSpPr>
          <p:nvPr>
            <p:ph type="subTitle" idx="1"/>
          </p:nvPr>
        </p:nvSpPr>
        <p:spPr>
          <a:xfrm>
            <a:off x="192087" y="3602038"/>
            <a:ext cx="11798619"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cs-CZ"/>
              <a:t>Kliknutím můžete upravit styl předlohy.</a:t>
            </a:r>
            <a:endParaRPr lang="cs-CZ" dirty="0"/>
          </a:p>
        </p:txBody>
      </p:sp>
      <p:sp>
        <p:nvSpPr>
          <p:cNvPr id="6" name="Slide Number Placeholder 5">
            <a:extLst>
              <a:ext uri="{FF2B5EF4-FFF2-40B4-BE49-F238E27FC236}">
                <a16:creationId xmlns:a16="http://schemas.microsoft.com/office/drawing/2014/main" id="{32B2D269-4D51-D242-8BC5-F310E732E27D}"/>
              </a:ext>
            </a:extLst>
          </p:cNvPr>
          <p:cNvSpPr>
            <a:spLocks noGrp="1"/>
          </p:cNvSpPr>
          <p:nvPr>
            <p:ph type="sldNum" sz="quarter" idx="12"/>
          </p:nvPr>
        </p:nvSpPr>
        <p:spPr/>
        <p:txBody>
          <a:bodyPr/>
          <a:lstStyle/>
          <a:p>
            <a:fld id="{E57EA1BE-92D9-9E4F-B3B9-F1A717F85676}" type="slidenum">
              <a:rPr lang="cs-CZ" smtClean="0"/>
              <a:t>‹#›</a:t>
            </a:fld>
            <a:endParaRPr lang="cs-CZ"/>
          </a:p>
        </p:txBody>
      </p:sp>
    </p:spTree>
    <p:extLst>
      <p:ext uri="{BB962C8B-B14F-4D97-AF65-F5344CB8AC3E}">
        <p14:creationId xmlns:p14="http://schemas.microsoft.com/office/powerpoint/2010/main" val="22955489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118AEB-B644-5942-AD1E-621B53CF1684}"/>
              </a:ext>
            </a:extLst>
          </p:cNvPr>
          <p:cNvSpPr>
            <a:spLocks noGrp="1"/>
          </p:cNvSpPr>
          <p:nvPr>
            <p:ph type="title"/>
          </p:nvPr>
        </p:nvSpPr>
        <p:spPr>
          <a:xfrm>
            <a:off x="200179" y="1089025"/>
            <a:ext cx="11807825" cy="719138"/>
          </a:xfrm>
          <a:prstGeom prst="rect">
            <a:avLst/>
          </a:prstGeom>
        </p:spPr>
        <p:txBody>
          <a:bodyPr anchor="b"/>
          <a:lstStyle>
            <a:lvl1pPr>
              <a:defRPr>
                <a:solidFill>
                  <a:srgbClr val="00A499"/>
                </a:solidFill>
              </a:defRPr>
            </a:lvl1pPr>
          </a:lstStyle>
          <a:p>
            <a:r>
              <a:rPr lang="cs-CZ" dirty="0"/>
              <a:t>Kliknutím lze upravit styl.</a:t>
            </a:r>
          </a:p>
        </p:txBody>
      </p:sp>
      <p:sp>
        <p:nvSpPr>
          <p:cNvPr id="3" name="Content Placeholder 2">
            <a:extLst>
              <a:ext uri="{FF2B5EF4-FFF2-40B4-BE49-F238E27FC236}">
                <a16:creationId xmlns:a16="http://schemas.microsoft.com/office/drawing/2014/main" id="{AA300131-EA4E-F247-BD08-565629F59BAD}"/>
              </a:ext>
            </a:extLst>
          </p:cNvPr>
          <p:cNvSpPr>
            <a:spLocks noGrp="1"/>
          </p:cNvSpPr>
          <p:nvPr>
            <p:ph idx="1"/>
          </p:nvPr>
        </p:nvSpPr>
        <p:spPr>
          <a:xfrm>
            <a:off x="192087" y="1989138"/>
            <a:ext cx="11807825" cy="4211637"/>
          </a:xfrm>
        </p:spPr>
        <p:txBody>
          <a:bodyPr/>
          <a:lstStyle>
            <a:lvl1pPr>
              <a:defRPr sz="2000"/>
            </a:lvl1pPr>
            <a:lvl2pPr>
              <a:defRPr sz="1800"/>
            </a:lvl2pPr>
            <a:lvl3pPr>
              <a:defRPr sz="1600"/>
            </a:lvl3pPr>
            <a:lvl4pPr>
              <a:defRPr sz="1400"/>
            </a:lvl4pPr>
            <a:lvl5pPr>
              <a:defRPr sz="14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6" name="Slide Number Placeholder 5">
            <a:extLst>
              <a:ext uri="{FF2B5EF4-FFF2-40B4-BE49-F238E27FC236}">
                <a16:creationId xmlns:a16="http://schemas.microsoft.com/office/drawing/2014/main" id="{AF0B98FB-D470-F24C-9040-6BA593DF795C}"/>
              </a:ext>
            </a:extLst>
          </p:cNvPr>
          <p:cNvSpPr>
            <a:spLocks noGrp="1"/>
          </p:cNvSpPr>
          <p:nvPr>
            <p:ph type="sldNum" sz="quarter" idx="12"/>
          </p:nvPr>
        </p:nvSpPr>
        <p:spPr/>
        <p:txBody>
          <a:bodyPr/>
          <a:lstStyle>
            <a:lvl1pPr>
              <a:defRPr>
                <a:solidFill>
                  <a:srgbClr val="00A499"/>
                </a:solidFill>
              </a:defRPr>
            </a:lvl1pPr>
          </a:lstStyle>
          <a:p>
            <a:fld id="{E57EA1BE-92D9-9E4F-B3B9-F1A717F85676}" type="slidenum">
              <a:rPr lang="cs-CZ" smtClean="0"/>
              <a:pPr/>
              <a:t>‹#›</a:t>
            </a:fld>
            <a:endParaRPr lang="cs-CZ"/>
          </a:p>
        </p:txBody>
      </p:sp>
    </p:spTree>
    <p:extLst>
      <p:ext uri="{BB962C8B-B14F-4D97-AF65-F5344CB8AC3E}">
        <p14:creationId xmlns:p14="http://schemas.microsoft.com/office/powerpoint/2010/main" val="28535143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Záhlaví oddílu">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0FECE6-7A7D-664C-A646-0577ABD54F7F}"/>
              </a:ext>
            </a:extLst>
          </p:cNvPr>
          <p:cNvSpPr>
            <a:spLocks noGrp="1"/>
          </p:cNvSpPr>
          <p:nvPr>
            <p:ph type="title"/>
          </p:nvPr>
        </p:nvSpPr>
        <p:spPr>
          <a:xfrm>
            <a:off x="200179" y="1102836"/>
            <a:ext cx="11799733" cy="705327"/>
          </a:xfrm>
          <a:prstGeom prst="rect">
            <a:avLst/>
          </a:prstGeom>
        </p:spPr>
        <p:txBody>
          <a:bodyPr anchor="b">
            <a:normAutofit/>
          </a:bodyPr>
          <a:lstStyle>
            <a:lvl1pPr>
              <a:defRPr sz="4000"/>
            </a:lvl1pPr>
          </a:lstStyle>
          <a:p>
            <a:r>
              <a:rPr lang="cs-CZ"/>
              <a:t>Kliknutím lze upravit styl.</a:t>
            </a:r>
            <a:endParaRPr lang="cs-CZ" dirty="0"/>
          </a:p>
        </p:txBody>
      </p:sp>
      <p:sp>
        <p:nvSpPr>
          <p:cNvPr id="3" name="Text Placeholder 2">
            <a:extLst>
              <a:ext uri="{FF2B5EF4-FFF2-40B4-BE49-F238E27FC236}">
                <a16:creationId xmlns:a16="http://schemas.microsoft.com/office/drawing/2014/main" id="{480D8159-490F-9D44-8DE1-C95E4198218C}"/>
              </a:ext>
            </a:extLst>
          </p:cNvPr>
          <p:cNvSpPr>
            <a:spLocks noGrp="1"/>
          </p:cNvSpPr>
          <p:nvPr>
            <p:ph type="body" idx="1"/>
          </p:nvPr>
        </p:nvSpPr>
        <p:spPr>
          <a:xfrm>
            <a:off x="192087" y="1989138"/>
            <a:ext cx="11807825" cy="4211637"/>
          </a:xfrm>
        </p:spPr>
        <p:txBody>
          <a:bodyPr>
            <a:normAutofit/>
          </a:bodyPr>
          <a:lstStyle>
            <a:lvl1pPr marL="0" indent="0">
              <a:buNone/>
              <a:defRPr sz="22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cs-CZ"/>
              <a:t>Po kliknutí můžete upravovat styly textu v předloze.</a:t>
            </a:r>
          </a:p>
        </p:txBody>
      </p:sp>
      <p:sp>
        <p:nvSpPr>
          <p:cNvPr id="6" name="Slide Number Placeholder 5">
            <a:extLst>
              <a:ext uri="{FF2B5EF4-FFF2-40B4-BE49-F238E27FC236}">
                <a16:creationId xmlns:a16="http://schemas.microsoft.com/office/drawing/2014/main" id="{93F4EA89-1BE2-0F40-B054-7AB8ACBF8F7D}"/>
              </a:ext>
            </a:extLst>
          </p:cNvPr>
          <p:cNvSpPr>
            <a:spLocks noGrp="1"/>
          </p:cNvSpPr>
          <p:nvPr>
            <p:ph type="sldNum" sz="quarter" idx="12"/>
          </p:nvPr>
        </p:nvSpPr>
        <p:spPr/>
        <p:txBody>
          <a:bodyPr/>
          <a:lstStyle/>
          <a:p>
            <a:fld id="{E57EA1BE-92D9-9E4F-B3B9-F1A717F85676}" type="slidenum">
              <a:rPr lang="cs-CZ" smtClean="0"/>
              <a:t>‹#›</a:t>
            </a:fld>
            <a:endParaRPr lang="cs-CZ"/>
          </a:p>
        </p:txBody>
      </p:sp>
    </p:spTree>
    <p:extLst>
      <p:ext uri="{BB962C8B-B14F-4D97-AF65-F5344CB8AC3E}">
        <p14:creationId xmlns:p14="http://schemas.microsoft.com/office/powerpoint/2010/main" val="31410423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D16C57-B154-3447-8B55-54316475EA13}"/>
              </a:ext>
            </a:extLst>
          </p:cNvPr>
          <p:cNvSpPr>
            <a:spLocks noGrp="1"/>
          </p:cNvSpPr>
          <p:nvPr>
            <p:ph type="title"/>
          </p:nvPr>
        </p:nvSpPr>
        <p:spPr>
          <a:xfrm>
            <a:off x="200180" y="1089026"/>
            <a:ext cx="11798620" cy="719138"/>
          </a:xfrm>
          <a:prstGeom prst="rect">
            <a:avLst/>
          </a:prstGeom>
        </p:spPr>
        <p:txBody>
          <a:bodyPr anchor="b"/>
          <a:lstStyle>
            <a:lvl1pPr algn="l">
              <a:defRPr/>
            </a:lvl1pPr>
          </a:lstStyle>
          <a:p>
            <a:r>
              <a:rPr lang="cs-CZ"/>
              <a:t>Kliknutím lze upravit styl.</a:t>
            </a:r>
            <a:endParaRPr lang="cs-CZ" dirty="0"/>
          </a:p>
        </p:txBody>
      </p:sp>
      <p:sp>
        <p:nvSpPr>
          <p:cNvPr id="3" name="Content Placeholder 2">
            <a:extLst>
              <a:ext uri="{FF2B5EF4-FFF2-40B4-BE49-F238E27FC236}">
                <a16:creationId xmlns:a16="http://schemas.microsoft.com/office/drawing/2014/main" id="{5878488A-550B-FD44-870D-6B5F0CA0C2CF}"/>
              </a:ext>
            </a:extLst>
          </p:cNvPr>
          <p:cNvSpPr>
            <a:spLocks noGrp="1"/>
          </p:cNvSpPr>
          <p:nvPr>
            <p:ph sz="half" idx="1"/>
          </p:nvPr>
        </p:nvSpPr>
        <p:spPr>
          <a:xfrm>
            <a:off x="200180" y="1987551"/>
            <a:ext cx="5819620" cy="4213687"/>
          </a:xfrm>
        </p:spPr>
        <p:txBody>
          <a:bodyPr/>
          <a:lstStyle>
            <a:lvl1pPr>
              <a:defRPr sz="2000"/>
            </a:lvl1pPr>
            <a:lvl2pPr>
              <a:defRPr sz="1800"/>
            </a:lvl2pPr>
            <a:lvl3pPr>
              <a:defRPr sz="1600"/>
            </a:lvl3pPr>
            <a:lvl4pPr>
              <a:defRPr sz="1400"/>
            </a:lvl4pPr>
            <a:lvl5pPr>
              <a:defRPr sz="12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4" name="Content Placeholder 3">
            <a:extLst>
              <a:ext uri="{FF2B5EF4-FFF2-40B4-BE49-F238E27FC236}">
                <a16:creationId xmlns:a16="http://schemas.microsoft.com/office/drawing/2014/main" id="{7D3EBD61-1D0E-8247-8181-00E7B3992FDF}"/>
              </a:ext>
            </a:extLst>
          </p:cNvPr>
          <p:cNvSpPr>
            <a:spLocks noGrp="1"/>
          </p:cNvSpPr>
          <p:nvPr>
            <p:ph sz="half" idx="2"/>
          </p:nvPr>
        </p:nvSpPr>
        <p:spPr>
          <a:xfrm>
            <a:off x="6172199" y="1987551"/>
            <a:ext cx="5827713" cy="4189412"/>
          </a:xfrm>
        </p:spPr>
        <p:txBody>
          <a:bodyPr/>
          <a:lstStyle>
            <a:lvl1pPr>
              <a:defRPr sz="2000"/>
            </a:lvl1pPr>
            <a:lvl2pPr>
              <a:defRPr sz="1800"/>
            </a:lvl2pPr>
            <a:lvl3pPr>
              <a:defRPr sz="1600"/>
            </a:lvl3pPr>
            <a:lvl4pPr>
              <a:defRPr sz="1400"/>
            </a:lvl4pPr>
            <a:lvl5pPr>
              <a:defRPr sz="12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7" name="Slide Number Placeholder 6">
            <a:extLst>
              <a:ext uri="{FF2B5EF4-FFF2-40B4-BE49-F238E27FC236}">
                <a16:creationId xmlns:a16="http://schemas.microsoft.com/office/drawing/2014/main" id="{EEE8AC9C-BE73-C946-A793-2A1ADEE0ED67}"/>
              </a:ext>
            </a:extLst>
          </p:cNvPr>
          <p:cNvSpPr>
            <a:spLocks noGrp="1"/>
          </p:cNvSpPr>
          <p:nvPr>
            <p:ph type="sldNum" sz="quarter" idx="12"/>
          </p:nvPr>
        </p:nvSpPr>
        <p:spPr/>
        <p:txBody>
          <a:bodyPr/>
          <a:lstStyle/>
          <a:p>
            <a:fld id="{E57EA1BE-92D9-9E4F-B3B9-F1A717F85676}" type="slidenum">
              <a:rPr lang="cs-CZ" smtClean="0"/>
              <a:t>‹#›</a:t>
            </a:fld>
            <a:endParaRPr lang="cs-CZ"/>
          </a:p>
        </p:txBody>
      </p:sp>
    </p:spTree>
    <p:extLst>
      <p:ext uri="{BB962C8B-B14F-4D97-AF65-F5344CB8AC3E}">
        <p14:creationId xmlns:p14="http://schemas.microsoft.com/office/powerpoint/2010/main" val="11448095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92AD35-4396-B543-B0B1-246F45FE7063}"/>
              </a:ext>
            </a:extLst>
          </p:cNvPr>
          <p:cNvSpPr>
            <a:spLocks noGrp="1"/>
          </p:cNvSpPr>
          <p:nvPr>
            <p:ph type="title"/>
          </p:nvPr>
        </p:nvSpPr>
        <p:spPr>
          <a:xfrm>
            <a:off x="200179" y="1089025"/>
            <a:ext cx="11807825" cy="719138"/>
          </a:xfrm>
          <a:prstGeom prst="rect">
            <a:avLst/>
          </a:prstGeom>
        </p:spPr>
        <p:txBody>
          <a:bodyPr anchor="b"/>
          <a:lstStyle/>
          <a:p>
            <a:r>
              <a:rPr lang="cs-CZ"/>
              <a:t>Kliknutím lze upravit styl.</a:t>
            </a:r>
            <a:endParaRPr lang="cs-CZ" dirty="0"/>
          </a:p>
        </p:txBody>
      </p:sp>
      <p:sp>
        <p:nvSpPr>
          <p:cNvPr id="3" name="Text Placeholder 2">
            <a:extLst>
              <a:ext uri="{FF2B5EF4-FFF2-40B4-BE49-F238E27FC236}">
                <a16:creationId xmlns:a16="http://schemas.microsoft.com/office/drawing/2014/main" id="{9D630D54-B0DF-0349-A08A-AB9BE6DB564D}"/>
              </a:ext>
            </a:extLst>
          </p:cNvPr>
          <p:cNvSpPr>
            <a:spLocks noGrp="1"/>
          </p:cNvSpPr>
          <p:nvPr>
            <p:ph type="body" idx="1"/>
          </p:nvPr>
        </p:nvSpPr>
        <p:spPr>
          <a:xfrm>
            <a:off x="192087" y="1989137"/>
            <a:ext cx="5832475" cy="236173"/>
          </a:xfrm>
        </p:spPr>
        <p:txBody>
          <a:bodyPr anchor="ctr">
            <a:noAutofit/>
          </a:bodyPr>
          <a:lstStyle>
            <a:lvl1pPr marL="0" indent="0">
              <a:buNone/>
              <a:defRPr sz="20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4" name="Content Placeholder 3">
            <a:extLst>
              <a:ext uri="{FF2B5EF4-FFF2-40B4-BE49-F238E27FC236}">
                <a16:creationId xmlns:a16="http://schemas.microsoft.com/office/drawing/2014/main" id="{E7AD8BE5-6CB3-8345-924C-A1DD2DD0ADF3}"/>
              </a:ext>
            </a:extLst>
          </p:cNvPr>
          <p:cNvSpPr>
            <a:spLocks noGrp="1"/>
          </p:cNvSpPr>
          <p:nvPr>
            <p:ph sz="half" idx="2"/>
          </p:nvPr>
        </p:nvSpPr>
        <p:spPr>
          <a:xfrm>
            <a:off x="192088" y="2314322"/>
            <a:ext cx="5832476" cy="3875341"/>
          </a:xfrm>
        </p:spPr>
        <p:txBody>
          <a:bodyPr/>
          <a:lstStyle>
            <a:lvl1pPr>
              <a:defRPr sz="2000"/>
            </a:lvl1pPr>
            <a:lvl2pPr>
              <a:defRPr sz="1800"/>
            </a:lvl2pPr>
            <a:lvl3pPr>
              <a:defRPr sz="1600"/>
            </a:lvl3pPr>
            <a:lvl4pPr>
              <a:defRPr sz="1400"/>
            </a:lvl4pPr>
            <a:lvl5pPr>
              <a:defRPr sz="12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5" name="Text Placeholder 4">
            <a:extLst>
              <a:ext uri="{FF2B5EF4-FFF2-40B4-BE49-F238E27FC236}">
                <a16:creationId xmlns:a16="http://schemas.microsoft.com/office/drawing/2014/main" id="{2AE5EA90-3B54-D74E-BE42-B5E34C21720D}"/>
              </a:ext>
            </a:extLst>
          </p:cNvPr>
          <p:cNvSpPr>
            <a:spLocks noGrp="1"/>
          </p:cNvSpPr>
          <p:nvPr>
            <p:ph type="body" sz="quarter" idx="3"/>
          </p:nvPr>
        </p:nvSpPr>
        <p:spPr>
          <a:xfrm>
            <a:off x="6172199" y="1989137"/>
            <a:ext cx="5827713" cy="236173"/>
          </a:xfrm>
        </p:spPr>
        <p:txBody>
          <a:bodyPr anchor="ctr">
            <a:noAutofit/>
          </a:bodyPr>
          <a:lstStyle>
            <a:lvl1pPr marL="0" indent="0">
              <a:buNone/>
              <a:defRPr sz="20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6" name="Content Placeholder 5">
            <a:extLst>
              <a:ext uri="{FF2B5EF4-FFF2-40B4-BE49-F238E27FC236}">
                <a16:creationId xmlns:a16="http://schemas.microsoft.com/office/drawing/2014/main" id="{7C4D7D3D-11B1-CB4C-A33F-C8BC62E3758E}"/>
              </a:ext>
            </a:extLst>
          </p:cNvPr>
          <p:cNvSpPr>
            <a:spLocks noGrp="1"/>
          </p:cNvSpPr>
          <p:nvPr>
            <p:ph sz="quarter" idx="4"/>
          </p:nvPr>
        </p:nvSpPr>
        <p:spPr>
          <a:xfrm>
            <a:off x="6172199" y="2314322"/>
            <a:ext cx="5827713" cy="3875341"/>
          </a:xfrm>
        </p:spPr>
        <p:txBody>
          <a:bodyPr/>
          <a:lstStyle>
            <a:lvl1pPr>
              <a:defRPr sz="2000"/>
            </a:lvl1pPr>
            <a:lvl2pPr>
              <a:defRPr sz="1800"/>
            </a:lvl2pPr>
            <a:lvl3pPr>
              <a:defRPr sz="1600"/>
            </a:lvl3pPr>
            <a:lvl4pPr>
              <a:defRPr sz="1400"/>
            </a:lvl4pPr>
            <a:lvl5pPr>
              <a:defRPr sz="12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9" name="Slide Number Placeholder 8">
            <a:extLst>
              <a:ext uri="{FF2B5EF4-FFF2-40B4-BE49-F238E27FC236}">
                <a16:creationId xmlns:a16="http://schemas.microsoft.com/office/drawing/2014/main" id="{27BD582F-44EF-524C-AC03-6D30051AC955}"/>
              </a:ext>
            </a:extLst>
          </p:cNvPr>
          <p:cNvSpPr>
            <a:spLocks noGrp="1"/>
          </p:cNvSpPr>
          <p:nvPr>
            <p:ph type="sldNum" sz="quarter" idx="12"/>
          </p:nvPr>
        </p:nvSpPr>
        <p:spPr/>
        <p:txBody>
          <a:bodyPr/>
          <a:lstStyle/>
          <a:p>
            <a:fld id="{E57EA1BE-92D9-9E4F-B3B9-F1A717F85676}" type="slidenum">
              <a:rPr lang="cs-CZ" smtClean="0"/>
              <a:t>‹#›</a:t>
            </a:fld>
            <a:endParaRPr lang="cs-CZ"/>
          </a:p>
        </p:txBody>
      </p:sp>
    </p:spTree>
    <p:extLst>
      <p:ext uri="{BB962C8B-B14F-4D97-AF65-F5344CB8AC3E}">
        <p14:creationId xmlns:p14="http://schemas.microsoft.com/office/powerpoint/2010/main" val="31350965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92AD35-4396-B543-B0B1-246F45FE7063}"/>
              </a:ext>
            </a:extLst>
          </p:cNvPr>
          <p:cNvSpPr>
            <a:spLocks noGrp="1"/>
          </p:cNvSpPr>
          <p:nvPr>
            <p:ph type="title"/>
          </p:nvPr>
        </p:nvSpPr>
        <p:spPr>
          <a:xfrm>
            <a:off x="200179" y="1089025"/>
            <a:ext cx="11807825" cy="719138"/>
          </a:xfrm>
          <a:prstGeom prst="rect">
            <a:avLst/>
          </a:prstGeom>
        </p:spPr>
        <p:txBody>
          <a:bodyPr anchor="b"/>
          <a:lstStyle/>
          <a:p>
            <a:r>
              <a:rPr lang="cs-CZ"/>
              <a:t>Kliknutím lze upravit styl.</a:t>
            </a:r>
            <a:endParaRPr lang="cs-CZ" dirty="0"/>
          </a:p>
        </p:txBody>
      </p:sp>
      <p:sp>
        <p:nvSpPr>
          <p:cNvPr id="3" name="Text Placeholder 2">
            <a:extLst>
              <a:ext uri="{FF2B5EF4-FFF2-40B4-BE49-F238E27FC236}">
                <a16:creationId xmlns:a16="http://schemas.microsoft.com/office/drawing/2014/main" id="{9D630D54-B0DF-0349-A08A-AB9BE6DB564D}"/>
              </a:ext>
            </a:extLst>
          </p:cNvPr>
          <p:cNvSpPr>
            <a:spLocks noGrp="1"/>
          </p:cNvSpPr>
          <p:nvPr>
            <p:ph type="body" idx="1"/>
          </p:nvPr>
        </p:nvSpPr>
        <p:spPr>
          <a:xfrm>
            <a:off x="192087" y="1989137"/>
            <a:ext cx="5832475" cy="236173"/>
          </a:xfrm>
        </p:spPr>
        <p:txBody>
          <a:bodyPr anchor="ctr">
            <a:noAutofit/>
          </a:bodyPr>
          <a:lstStyle>
            <a:lvl1pPr marL="0" indent="0">
              <a:buNone/>
              <a:defRPr sz="20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4" name="Content Placeholder 3">
            <a:extLst>
              <a:ext uri="{FF2B5EF4-FFF2-40B4-BE49-F238E27FC236}">
                <a16:creationId xmlns:a16="http://schemas.microsoft.com/office/drawing/2014/main" id="{E7AD8BE5-6CB3-8345-924C-A1DD2DD0ADF3}"/>
              </a:ext>
            </a:extLst>
          </p:cNvPr>
          <p:cNvSpPr>
            <a:spLocks noGrp="1"/>
          </p:cNvSpPr>
          <p:nvPr>
            <p:ph sz="half" idx="2"/>
          </p:nvPr>
        </p:nvSpPr>
        <p:spPr>
          <a:xfrm>
            <a:off x="192088" y="2314322"/>
            <a:ext cx="5832476" cy="2031101"/>
          </a:xfrm>
        </p:spPr>
        <p:txBody>
          <a:bodyPr/>
          <a:lstStyle>
            <a:lvl1pPr>
              <a:defRPr sz="2000"/>
            </a:lvl1pPr>
            <a:lvl2pPr>
              <a:defRPr sz="1800"/>
            </a:lvl2pPr>
            <a:lvl3pPr>
              <a:defRPr sz="1600"/>
            </a:lvl3pPr>
            <a:lvl4pPr>
              <a:defRPr sz="1400"/>
            </a:lvl4pPr>
            <a:lvl5pPr>
              <a:defRPr sz="12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5" name="Text Placeholder 4">
            <a:extLst>
              <a:ext uri="{FF2B5EF4-FFF2-40B4-BE49-F238E27FC236}">
                <a16:creationId xmlns:a16="http://schemas.microsoft.com/office/drawing/2014/main" id="{2AE5EA90-3B54-D74E-BE42-B5E34C21720D}"/>
              </a:ext>
            </a:extLst>
          </p:cNvPr>
          <p:cNvSpPr>
            <a:spLocks noGrp="1"/>
          </p:cNvSpPr>
          <p:nvPr>
            <p:ph type="body" sz="quarter" idx="3"/>
          </p:nvPr>
        </p:nvSpPr>
        <p:spPr>
          <a:xfrm>
            <a:off x="6172199" y="1989137"/>
            <a:ext cx="5827713" cy="236173"/>
          </a:xfrm>
        </p:spPr>
        <p:txBody>
          <a:bodyPr anchor="ctr">
            <a:noAutofit/>
          </a:bodyPr>
          <a:lstStyle>
            <a:lvl1pPr marL="0" indent="0">
              <a:buNone/>
              <a:defRPr sz="20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6" name="Content Placeholder 5">
            <a:extLst>
              <a:ext uri="{FF2B5EF4-FFF2-40B4-BE49-F238E27FC236}">
                <a16:creationId xmlns:a16="http://schemas.microsoft.com/office/drawing/2014/main" id="{7C4D7D3D-11B1-CB4C-A33F-C8BC62E3758E}"/>
              </a:ext>
            </a:extLst>
          </p:cNvPr>
          <p:cNvSpPr>
            <a:spLocks noGrp="1"/>
          </p:cNvSpPr>
          <p:nvPr>
            <p:ph sz="quarter" idx="4"/>
          </p:nvPr>
        </p:nvSpPr>
        <p:spPr>
          <a:xfrm>
            <a:off x="6172199" y="2314322"/>
            <a:ext cx="5827713" cy="2031101"/>
          </a:xfrm>
        </p:spPr>
        <p:txBody>
          <a:bodyPr/>
          <a:lstStyle>
            <a:lvl1pPr>
              <a:defRPr sz="2000"/>
            </a:lvl1pPr>
            <a:lvl2pPr>
              <a:defRPr sz="1800"/>
            </a:lvl2pPr>
            <a:lvl3pPr>
              <a:defRPr sz="1600"/>
            </a:lvl3pPr>
            <a:lvl4pPr>
              <a:defRPr sz="1400"/>
            </a:lvl4pPr>
            <a:lvl5pPr>
              <a:defRPr sz="12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9" name="Slide Number Placeholder 8">
            <a:extLst>
              <a:ext uri="{FF2B5EF4-FFF2-40B4-BE49-F238E27FC236}">
                <a16:creationId xmlns:a16="http://schemas.microsoft.com/office/drawing/2014/main" id="{27BD582F-44EF-524C-AC03-6D30051AC955}"/>
              </a:ext>
            </a:extLst>
          </p:cNvPr>
          <p:cNvSpPr>
            <a:spLocks noGrp="1"/>
          </p:cNvSpPr>
          <p:nvPr>
            <p:ph type="sldNum" sz="quarter" idx="12"/>
          </p:nvPr>
        </p:nvSpPr>
        <p:spPr/>
        <p:txBody>
          <a:bodyPr/>
          <a:lstStyle/>
          <a:p>
            <a:fld id="{E57EA1BE-92D9-9E4F-B3B9-F1A717F85676}" type="slidenum">
              <a:rPr lang="cs-CZ" smtClean="0"/>
              <a:t>‹#›</a:t>
            </a:fld>
            <a:endParaRPr lang="cs-CZ"/>
          </a:p>
        </p:txBody>
      </p:sp>
      <p:sp>
        <p:nvSpPr>
          <p:cNvPr id="11" name="Text Placeholder 2">
            <a:extLst>
              <a:ext uri="{FF2B5EF4-FFF2-40B4-BE49-F238E27FC236}">
                <a16:creationId xmlns:a16="http://schemas.microsoft.com/office/drawing/2014/main" id="{CBAF2A61-8083-714B-B6EA-A2C9374A767B}"/>
              </a:ext>
            </a:extLst>
          </p:cNvPr>
          <p:cNvSpPr>
            <a:spLocks noGrp="1"/>
          </p:cNvSpPr>
          <p:nvPr>
            <p:ph type="body" idx="13"/>
          </p:nvPr>
        </p:nvSpPr>
        <p:spPr>
          <a:xfrm>
            <a:off x="200179" y="4418252"/>
            <a:ext cx="5832475" cy="159668"/>
          </a:xfrm>
        </p:spPr>
        <p:txBody>
          <a:bodyPr anchor="ctr">
            <a:noAutofit/>
          </a:bodyPr>
          <a:lstStyle>
            <a:lvl1pPr marL="0" indent="0">
              <a:buNone/>
              <a:defRPr sz="12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12" name="Text Placeholder 2">
            <a:extLst>
              <a:ext uri="{FF2B5EF4-FFF2-40B4-BE49-F238E27FC236}">
                <a16:creationId xmlns:a16="http://schemas.microsoft.com/office/drawing/2014/main" id="{A9A49810-6CDC-1940-ABA4-D189C0035A0C}"/>
              </a:ext>
            </a:extLst>
          </p:cNvPr>
          <p:cNvSpPr>
            <a:spLocks noGrp="1"/>
          </p:cNvSpPr>
          <p:nvPr>
            <p:ph type="body" idx="14"/>
          </p:nvPr>
        </p:nvSpPr>
        <p:spPr>
          <a:xfrm>
            <a:off x="200178" y="4650749"/>
            <a:ext cx="5832475" cy="1550026"/>
          </a:xfrm>
        </p:spPr>
        <p:txBody>
          <a:bodyPr anchor="t">
            <a:noAutofit/>
          </a:bodyPr>
          <a:lstStyle>
            <a:lvl1pPr marL="0" indent="0">
              <a:buNone/>
              <a:defRPr sz="14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13" name="Text Placeholder 2">
            <a:extLst>
              <a:ext uri="{FF2B5EF4-FFF2-40B4-BE49-F238E27FC236}">
                <a16:creationId xmlns:a16="http://schemas.microsoft.com/office/drawing/2014/main" id="{D3E3FB61-C1CC-E949-B02F-C230B61EC8C8}"/>
              </a:ext>
            </a:extLst>
          </p:cNvPr>
          <p:cNvSpPr>
            <a:spLocks noGrp="1"/>
          </p:cNvSpPr>
          <p:nvPr>
            <p:ph type="body" idx="15"/>
          </p:nvPr>
        </p:nvSpPr>
        <p:spPr>
          <a:xfrm>
            <a:off x="6172101" y="4410160"/>
            <a:ext cx="5832475" cy="159668"/>
          </a:xfrm>
        </p:spPr>
        <p:txBody>
          <a:bodyPr anchor="ctr">
            <a:noAutofit/>
          </a:bodyPr>
          <a:lstStyle>
            <a:lvl1pPr marL="0" indent="0">
              <a:buNone/>
              <a:defRPr sz="12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14" name="Text Placeholder 2">
            <a:extLst>
              <a:ext uri="{FF2B5EF4-FFF2-40B4-BE49-F238E27FC236}">
                <a16:creationId xmlns:a16="http://schemas.microsoft.com/office/drawing/2014/main" id="{DEEC9536-D82E-1D48-A1FD-3B14AAF76BEA}"/>
              </a:ext>
            </a:extLst>
          </p:cNvPr>
          <p:cNvSpPr>
            <a:spLocks noGrp="1"/>
          </p:cNvSpPr>
          <p:nvPr>
            <p:ph type="body" idx="16"/>
          </p:nvPr>
        </p:nvSpPr>
        <p:spPr>
          <a:xfrm>
            <a:off x="6172100" y="4642657"/>
            <a:ext cx="5832475" cy="1550026"/>
          </a:xfrm>
        </p:spPr>
        <p:txBody>
          <a:bodyPr anchor="t">
            <a:noAutofit/>
          </a:bodyPr>
          <a:lstStyle>
            <a:lvl1pPr marL="0" indent="0">
              <a:buNone/>
              <a:defRPr sz="14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Tree>
    <p:extLst>
      <p:ext uri="{BB962C8B-B14F-4D97-AF65-F5344CB8AC3E}">
        <p14:creationId xmlns:p14="http://schemas.microsoft.com/office/powerpoint/2010/main" val="35703977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92AD35-4396-B543-B0B1-246F45FE7063}"/>
              </a:ext>
            </a:extLst>
          </p:cNvPr>
          <p:cNvSpPr>
            <a:spLocks noGrp="1"/>
          </p:cNvSpPr>
          <p:nvPr>
            <p:ph type="title"/>
          </p:nvPr>
        </p:nvSpPr>
        <p:spPr>
          <a:xfrm>
            <a:off x="200179" y="1089025"/>
            <a:ext cx="11807825" cy="719138"/>
          </a:xfrm>
          <a:prstGeom prst="rect">
            <a:avLst/>
          </a:prstGeom>
        </p:spPr>
        <p:txBody>
          <a:bodyPr anchor="b"/>
          <a:lstStyle/>
          <a:p>
            <a:r>
              <a:rPr lang="cs-CZ"/>
              <a:t>Kliknutím lze upravit styl.</a:t>
            </a:r>
            <a:endParaRPr lang="cs-CZ" dirty="0"/>
          </a:p>
        </p:txBody>
      </p:sp>
      <p:sp>
        <p:nvSpPr>
          <p:cNvPr id="3" name="Text Placeholder 2">
            <a:extLst>
              <a:ext uri="{FF2B5EF4-FFF2-40B4-BE49-F238E27FC236}">
                <a16:creationId xmlns:a16="http://schemas.microsoft.com/office/drawing/2014/main" id="{9D630D54-B0DF-0349-A08A-AB9BE6DB564D}"/>
              </a:ext>
            </a:extLst>
          </p:cNvPr>
          <p:cNvSpPr>
            <a:spLocks noGrp="1"/>
          </p:cNvSpPr>
          <p:nvPr>
            <p:ph type="body" idx="1"/>
          </p:nvPr>
        </p:nvSpPr>
        <p:spPr>
          <a:xfrm>
            <a:off x="200177" y="1989137"/>
            <a:ext cx="3735319" cy="236173"/>
          </a:xfrm>
        </p:spPr>
        <p:txBody>
          <a:bodyPr anchor="ctr">
            <a:noAutofit/>
          </a:bodyPr>
          <a:lstStyle>
            <a:lvl1pPr marL="0" indent="0">
              <a:buNone/>
              <a:defRPr sz="20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4" name="Content Placeholder 3">
            <a:extLst>
              <a:ext uri="{FF2B5EF4-FFF2-40B4-BE49-F238E27FC236}">
                <a16:creationId xmlns:a16="http://schemas.microsoft.com/office/drawing/2014/main" id="{E7AD8BE5-6CB3-8345-924C-A1DD2DD0ADF3}"/>
              </a:ext>
            </a:extLst>
          </p:cNvPr>
          <p:cNvSpPr>
            <a:spLocks noGrp="1"/>
          </p:cNvSpPr>
          <p:nvPr>
            <p:ph sz="half" idx="2"/>
          </p:nvPr>
        </p:nvSpPr>
        <p:spPr>
          <a:xfrm>
            <a:off x="200554" y="2314322"/>
            <a:ext cx="3734137" cy="2031101"/>
          </a:xfrm>
        </p:spPr>
        <p:txBody>
          <a:bodyPr/>
          <a:lstStyle>
            <a:lvl1pPr>
              <a:defRPr sz="2000"/>
            </a:lvl1pPr>
            <a:lvl2pPr>
              <a:defRPr sz="1800"/>
            </a:lvl2pPr>
            <a:lvl3pPr>
              <a:defRPr sz="1600"/>
            </a:lvl3pPr>
            <a:lvl4pPr>
              <a:defRPr sz="1400"/>
            </a:lvl4pPr>
            <a:lvl5pPr>
              <a:defRPr sz="12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p:txBody>
      </p:sp>
      <p:sp>
        <p:nvSpPr>
          <p:cNvPr id="7" name="Date Placeholder 6">
            <a:extLst>
              <a:ext uri="{FF2B5EF4-FFF2-40B4-BE49-F238E27FC236}">
                <a16:creationId xmlns:a16="http://schemas.microsoft.com/office/drawing/2014/main" id="{1E13094F-F128-7744-9134-944E79FE8460}"/>
              </a:ext>
            </a:extLst>
          </p:cNvPr>
          <p:cNvSpPr>
            <a:spLocks noGrp="1"/>
          </p:cNvSpPr>
          <p:nvPr>
            <p:ph type="dt" sz="half" idx="10"/>
          </p:nvPr>
        </p:nvSpPr>
        <p:spPr>
          <a:xfrm>
            <a:off x="216468" y="6356349"/>
            <a:ext cx="947170" cy="302347"/>
          </a:xfrm>
          <a:prstGeom prst="rect">
            <a:avLst/>
          </a:prstGeom>
        </p:spPr>
        <p:txBody>
          <a:bodyPr/>
          <a:lstStyle/>
          <a:p>
            <a:r>
              <a:rPr lang="cs-CZ"/>
              <a:t>11/04/2019</a:t>
            </a:r>
          </a:p>
        </p:txBody>
      </p:sp>
      <p:sp>
        <p:nvSpPr>
          <p:cNvPr id="8" name="Footer Placeholder 7">
            <a:extLst>
              <a:ext uri="{FF2B5EF4-FFF2-40B4-BE49-F238E27FC236}">
                <a16:creationId xmlns:a16="http://schemas.microsoft.com/office/drawing/2014/main" id="{F3F60339-0274-CD47-9C2C-2DBB6A0BCF12}"/>
              </a:ext>
            </a:extLst>
          </p:cNvPr>
          <p:cNvSpPr>
            <a:spLocks noGrp="1"/>
          </p:cNvSpPr>
          <p:nvPr>
            <p:ph type="ftr" sz="quarter" idx="11"/>
          </p:nvPr>
        </p:nvSpPr>
        <p:spPr>
          <a:xfrm>
            <a:off x="1303505" y="6356351"/>
            <a:ext cx="10145949" cy="312738"/>
          </a:xfrm>
          <a:prstGeom prst="rect">
            <a:avLst/>
          </a:prstGeom>
        </p:spPr>
        <p:txBody>
          <a:bodyPr/>
          <a:lstStyle/>
          <a:p>
            <a:r>
              <a:rPr lang="cs-CZ"/>
              <a:t>Název prezentace </a:t>
            </a:r>
          </a:p>
        </p:txBody>
      </p:sp>
      <p:sp>
        <p:nvSpPr>
          <p:cNvPr id="9" name="Slide Number Placeholder 8">
            <a:extLst>
              <a:ext uri="{FF2B5EF4-FFF2-40B4-BE49-F238E27FC236}">
                <a16:creationId xmlns:a16="http://schemas.microsoft.com/office/drawing/2014/main" id="{27BD582F-44EF-524C-AC03-6D30051AC955}"/>
              </a:ext>
            </a:extLst>
          </p:cNvPr>
          <p:cNvSpPr>
            <a:spLocks noGrp="1"/>
          </p:cNvSpPr>
          <p:nvPr>
            <p:ph type="sldNum" sz="quarter" idx="12"/>
          </p:nvPr>
        </p:nvSpPr>
        <p:spPr/>
        <p:txBody>
          <a:bodyPr/>
          <a:lstStyle/>
          <a:p>
            <a:fld id="{E57EA1BE-92D9-9E4F-B3B9-F1A717F85676}" type="slidenum">
              <a:rPr lang="cs-CZ" smtClean="0"/>
              <a:t>‹#›</a:t>
            </a:fld>
            <a:endParaRPr lang="cs-CZ"/>
          </a:p>
        </p:txBody>
      </p:sp>
      <p:sp>
        <p:nvSpPr>
          <p:cNvPr id="11" name="Text Placeholder 2">
            <a:extLst>
              <a:ext uri="{FF2B5EF4-FFF2-40B4-BE49-F238E27FC236}">
                <a16:creationId xmlns:a16="http://schemas.microsoft.com/office/drawing/2014/main" id="{CBAF2A61-8083-714B-B6EA-A2C9374A767B}"/>
              </a:ext>
            </a:extLst>
          </p:cNvPr>
          <p:cNvSpPr>
            <a:spLocks noGrp="1"/>
          </p:cNvSpPr>
          <p:nvPr>
            <p:ph type="body" idx="13"/>
          </p:nvPr>
        </p:nvSpPr>
        <p:spPr>
          <a:xfrm>
            <a:off x="200178" y="4418252"/>
            <a:ext cx="3734137" cy="159668"/>
          </a:xfrm>
        </p:spPr>
        <p:txBody>
          <a:bodyPr anchor="ctr">
            <a:noAutofit/>
          </a:bodyPr>
          <a:lstStyle>
            <a:lvl1pPr marL="0" indent="0">
              <a:buNone/>
              <a:defRPr sz="12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12" name="Text Placeholder 2">
            <a:extLst>
              <a:ext uri="{FF2B5EF4-FFF2-40B4-BE49-F238E27FC236}">
                <a16:creationId xmlns:a16="http://schemas.microsoft.com/office/drawing/2014/main" id="{A9A49810-6CDC-1940-ABA4-D189C0035A0C}"/>
              </a:ext>
            </a:extLst>
          </p:cNvPr>
          <p:cNvSpPr>
            <a:spLocks noGrp="1"/>
          </p:cNvSpPr>
          <p:nvPr>
            <p:ph type="body" idx="14"/>
          </p:nvPr>
        </p:nvSpPr>
        <p:spPr>
          <a:xfrm>
            <a:off x="200178" y="4650749"/>
            <a:ext cx="3734562" cy="1550026"/>
          </a:xfrm>
        </p:spPr>
        <p:txBody>
          <a:bodyPr anchor="t">
            <a:noAutofit/>
          </a:bodyPr>
          <a:lstStyle>
            <a:lvl1pPr marL="0" indent="0">
              <a:buNone/>
              <a:defRPr sz="14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35" name="Text Placeholder 2">
            <a:extLst>
              <a:ext uri="{FF2B5EF4-FFF2-40B4-BE49-F238E27FC236}">
                <a16:creationId xmlns:a16="http://schemas.microsoft.com/office/drawing/2014/main" id="{3D705129-1E26-D543-92A1-EFAF8E911FCC}"/>
              </a:ext>
            </a:extLst>
          </p:cNvPr>
          <p:cNvSpPr>
            <a:spLocks noGrp="1"/>
          </p:cNvSpPr>
          <p:nvPr>
            <p:ph type="body" idx="15"/>
          </p:nvPr>
        </p:nvSpPr>
        <p:spPr>
          <a:xfrm>
            <a:off x="4236469" y="1989138"/>
            <a:ext cx="3734137" cy="236173"/>
          </a:xfrm>
        </p:spPr>
        <p:txBody>
          <a:bodyPr anchor="ctr">
            <a:noAutofit/>
          </a:bodyPr>
          <a:lstStyle>
            <a:lvl1pPr marL="0" indent="0">
              <a:buNone/>
              <a:defRPr sz="20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36" name="Content Placeholder 3">
            <a:extLst>
              <a:ext uri="{FF2B5EF4-FFF2-40B4-BE49-F238E27FC236}">
                <a16:creationId xmlns:a16="http://schemas.microsoft.com/office/drawing/2014/main" id="{0CA5CD9C-5511-DA4E-8F95-0917EC4C4D02}"/>
              </a:ext>
            </a:extLst>
          </p:cNvPr>
          <p:cNvSpPr>
            <a:spLocks noGrp="1"/>
          </p:cNvSpPr>
          <p:nvPr>
            <p:ph sz="half" idx="16"/>
          </p:nvPr>
        </p:nvSpPr>
        <p:spPr>
          <a:xfrm>
            <a:off x="4236846" y="2314323"/>
            <a:ext cx="3734137" cy="2031101"/>
          </a:xfrm>
        </p:spPr>
        <p:txBody>
          <a:bodyPr/>
          <a:lstStyle>
            <a:lvl1pPr>
              <a:defRPr sz="2000"/>
            </a:lvl1pPr>
            <a:lvl2pPr>
              <a:defRPr sz="1800"/>
            </a:lvl2pPr>
            <a:lvl3pPr>
              <a:defRPr sz="1600"/>
            </a:lvl3pPr>
            <a:lvl4pPr>
              <a:defRPr sz="1400"/>
            </a:lvl4pPr>
            <a:lvl5pPr>
              <a:defRPr sz="12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p:txBody>
      </p:sp>
      <p:sp>
        <p:nvSpPr>
          <p:cNvPr id="37" name="Text Placeholder 2">
            <a:extLst>
              <a:ext uri="{FF2B5EF4-FFF2-40B4-BE49-F238E27FC236}">
                <a16:creationId xmlns:a16="http://schemas.microsoft.com/office/drawing/2014/main" id="{52D26FB4-A694-EA42-9284-28128210565B}"/>
              </a:ext>
            </a:extLst>
          </p:cNvPr>
          <p:cNvSpPr>
            <a:spLocks noGrp="1"/>
          </p:cNvSpPr>
          <p:nvPr>
            <p:ph type="body" idx="17"/>
          </p:nvPr>
        </p:nvSpPr>
        <p:spPr>
          <a:xfrm>
            <a:off x="4236470" y="4418253"/>
            <a:ext cx="3734137" cy="159668"/>
          </a:xfrm>
        </p:spPr>
        <p:txBody>
          <a:bodyPr anchor="ctr">
            <a:noAutofit/>
          </a:bodyPr>
          <a:lstStyle>
            <a:lvl1pPr marL="0" indent="0">
              <a:buNone/>
              <a:defRPr sz="12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38" name="Text Placeholder 2">
            <a:extLst>
              <a:ext uri="{FF2B5EF4-FFF2-40B4-BE49-F238E27FC236}">
                <a16:creationId xmlns:a16="http://schemas.microsoft.com/office/drawing/2014/main" id="{82F72328-61B5-6F45-A95F-1C82C2078F29}"/>
              </a:ext>
            </a:extLst>
          </p:cNvPr>
          <p:cNvSpPr>
            <a:spLocks noGrp="1"/>
          </p:cNvSpPr>
          <p:nvPr>
            <p:ph type="body" idx="18"/>
          </p:nvPr>
        </p:nvSpPr>
        <p:spPr>
          <a:xfrm>
            <a:off x="4236470" y="4650750"/>
            <a:ext cx="3734136" cy="1550026"/>
          </a:xfrm>
        </p:spPr>
        <p:txBody>
          <a:bodyPr anchor="t">
            <a:noAutofit/>
          </a:bodyPr>
          <a:lstStyle>
            <a:lvl1pPr marL="0" indent="0">
              <a:buNone/>
              <a:defRPr sz="14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39" name="Text Placeholder 2">
            <a:extLst>
              <a:ext uri="{FF2B5EF4-FFF2-40B4-BE49-F238E27FC236}">
                <a16:creationId xmlns:a16="http://schemas.microsoft.com/office/drawing/2014/main" id="{0F990E76-7FE9-CE42-A7A1-42B9EA1875D7}"/>
              </a:ext>
            </a:extLst>
          </p:cNvPr>
          <p:cNvSpPr>
            <a:spLocks noGrp="1"/>
          </p:cNvSpPr>
          <p:nvPr>
            <p:ph type="body" idx="19"/>
          </p:nvPr>
        </p:nvSpPr>
        <p:spPr>
          <a:xfrm>
            <a:off x="8263521" y="1989139"/>
            <a:ext cx="3734137" cy="236173"/>
          </a:xfrm>
        </p:spPr>
        <p:txBody>
          <a:bodyPr anchor="ctr">
            <a:noAutofit/>
          </a:bodyPr>
          <a:lstStyle>
            <a:lvl1pPr marL="0" indent="0">
              <a:buNone/>
              <a:defRPr sz="20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40" name="Content Placeholder 3">
            <a:extLst>
              <a:ext uri="{FF2B5EF4-FFF2-40B4-BE49-F238E27FC236}">
                <a16:creationId xmlns:a16="http://schemas.microsoft.com/office/drawing/2014/main" id="{70A49019-5474-AF4C-8165-4F90E84BC2B0}"/>
              </a:ext>
            </a:extLst>
          </p:cNvPr>
          <p:cNvSpPr>
            <a:spLocks noGrp="1"/>
          </p:cNvSpPr>
          <p:nvPr>
            <p:ph sz="half" idx="20"/>
          </p:nvPr>
        </p:nvSpPr>
        <p:spPr>
          <a:xfrm>
            <a:off x="8263898" y="2314324"/>
            <a:ext cx="3734137" cy="2031101"/>
          </a:xfrm>
        </p:spPr>
        <p:txBody>
          <a:bodyPr/>
          <a:lstStyle>
            <a:lvl1pPr>
              <a:defRPr sz="2000"/>
            </a:lvl1pPr>
            <a:lvl2pPr>
              <a:defRPr sz="1800"/>
            </a:lvl2pPr>
            <a:lvl3pPr>
              <a:defRPr sz="1600"/>
            </a:lvl3pPr>
            <a:lvl4pPr>
              <a:defRPr sz="1400"/>
            </a:lvl4pPr>
            <a:lvl5pPr>
              <a:defRPr sz="12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p:txBody>
      </p:sp>
      <p:sp>
        <p:nvSpPr>
          <p:cNvPr id="41" name="Text Placeholder 2">
            <a:extLst>
              <a:ext uri="{FF2B5EF4-FFF2-40B4-BE49-F238E27FC236}">
                <a16:creationId xmlns:a16="http://schemas.microsoft.com/office/drawing/2014/main" id="{C29B511B-4BFB-E44D-B631-01E01AC67196}"/>
              </a:ext>
            </a:extLst>
          </p:cNvPr>
          <p:cNvSpPr>
            <a:spLocks noGrp="1"/>
          </p:cNvSpPr>
          <p:nvPr>
            <p:ph type="body" idx="21"/>
          </p:nvPr>
        </p:nvSpPr>
        <p:spPr>
          <a:xfrm>
            <a:off x="8263522" y="4418254"/>
            <a:ext cx="3734137" cy="159668"/>
          </a:xfrm>
        </p:spPr>
        <p:txBody>
          <a:bodyPr anchor="ctr">
            <a:noAutofit/>
          </a:bodyPr>
          <a:lstStyle>
            <a:lvl1pPr marL="0" indent="0">
              <a:buNone/>
              <a:defRPr sz="12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42" name="Text Placeholder 2">
            <a:extLst>
              <a:ext uri="{FF2B5EF4-FFF2-40B4-BE49-F238E27FC236}">
                <a16:creationId xmlns:a16="http://schemas.microsoft.com/office/drawing/2014/main" id="{C2B29021-5CC6-F44B-BEBD-C14F14FA8A1C}"/>
              </a:ext>
            </a:extLst>
          </p:cNvPr>
          <p:cNvSpPr>
            <a:spLocks noGrp="1"/>
          </p:cNvSpPr>
          <p:nvPr>
            <p:ph type="body" idx="22"/>
          </p:nvPr>
        </p:nvSpPr>
        <p:spPr>
          <a:xfrm>
            <a:off x="8263522" y="4650751"/>
            <a:ext cx="3734136" cy="1550026"/>
          </a:xfrm>
        </p:spPr>
        <p:txBody>
          <a:bodyPr anchor="t">
            <a:noAutofit/>
          </a:bodyPr>
          <a:lstStyle>
            <a:lvl1pPr marL="0" indent="0">
              <a:buNone/>
              <a:defRPr sz="14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Tree>
    <p:extLst>
      <p:ext uri="{BB962C8B-B14F-4D97-AF65-F5344CB8AC3E}">
        <p14:creationId xmlns:p14="http://schemas.microsoft.com/office/powerpoint/2010/main" val="9495013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Jenom nadpi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A38144-9A3F-AC4B-ACA3-2C05BA3FB460}"/>
              </a:ext>
            </a:extLst>
          </p:cNvPr>
          <p:cNvSpPr>
            <a:spLocks noGrp="1"/>
          </p:cNvSpPr>
          <p:nvPr>
            <p:ph type="title"/>
          </p:nvPr>
        </p:nvSpPr>
        <p:spPr>
          <a:xfrm>
            <a:off x="201293" y="1089025"/>
            <a:ext cx="11798620" cy="719138"/>
          </a:xfrm>
          <a:prstGeom prst="rect">
            <a:avLst/>
          </a:prstGeom>
        </p:spPr>
        <p:txBody>
          <a:bodyPr anchor="b">
            <a:normAutofit/>
          </a:bodyPr>
          <a:lstStyle>
            <a:lvl1pPr>
              <a:defRPr sz="3200"/>
            </a:lvl1pPr>
          </a:lstStyle>
          <a:p>
            <a:r>
              <a:rPr lang="cs-CZ"/>
              <a:t>Kliknutím lze upravit styl.</a:t>
            </a:r>
            <a:endParaRPr lang="cs-CZ" dirty="0"/>
          </a:p>
        </p:txBody>
      </p:sp>
      <p:sp>
        <p:nvSpPr>
          <p:cNvPr id="3" name="Date Placeholder 2">
            <a:extLst>
              <a:ext uri="{FF2B5EF4-FFF2-40B4-BE49-F238E27FC236}">
                <a16:creationId xmlns:a16="http://schemas.microsoft.com/office/drawing/2014/main" id="{34D583CD-F360-AA49-A6B4-38560C665EF3}"/>
              </a:ext>
            </a:extLst>
          </p:cNvPr>
          <p:cNvSpPr>
            <a:spLocks noGrp="1"/>
          </p:cNvSpPr>
          <p:nvPr>
            <p:ph type="dt" sz="half" idx="10"/>
          </p:nvPr>
        </p:nvSpPr>
        <p:spPr>
          <a:xfrm>
            <a:off x="216468" y="6356349"/>
            <a:ext cx="947170" cy="302347"/>
          </a:xfrm>
          <a:prstGeom prst="rect">
            <a:avLst/>
          </a:prstGeom>
        </p:spPr>
        <p:txBody>
          <a:bodyPr/>
          <a:lstStyle/>
          <a:p>
            <a:r>
              <a:rPr lang="cs-CZ"/>
              <a:t>11/04/2019</a:t>
            </a:r>
          </a:p>
        </p:txBody>
      </p:sp>
      <p:sp>
        <p:nvSpPr>
          <p:cNvPr id="4" name="Footer Placeholder 3">
            <a:extLst>
              <a:ext uri="{FF2B5EF4-FFF2-40B4-BE49-F238E27FC236}">
                <a16:creationId xmlns:a16="http://schemas.microsoft.com/office/drawing/2014/main" id="{68AC4A53-7C48-3846-9C4E-47C297C7A5EB}"/>
              </a:ext>
            </a:extLst>
          </p:cNvPr>
          <p:cNvSpPr>
            <a:spLocks noGrp="1"/>
          </p:cNvSpPr>
          <p:nvPr>
            <p:ph type="ftr" sz="quarter" idx="11"/>
          </p:nvPr>
        </p:nvSpPr>
        <p:spPr>
          <a:xfrm>
            <a:off x="1303505" y="6356351"/>
            <a:ext cx="10145949" cy="312738"/>
          </a:xfrm>
          <a:prstGeom prst="rect">
            <a:avLst/>
          </a:prstGeom>
        </p:spPr>
        <p:txBody>
          <a:bodyPr/>
          <a:lstStyle/>
          <a:p>
            <a:r>
              <a:rPr lang="cs-CZ"/>
              <a:t>Název prezentace </a:t>
            </a:r>
          </a:p>
        </p:txBody>
      </p:sp>
      <p:sp>
        <p:nvSpPr>
          <p:cNvPr id="5" name="Slide Number Placeholder 4">
            <a:extLst>
              <a:ext uri="{FF2B5EF4-FFF2-40B4-BE49-F238E27FC236}">
                <a16:creationId xmlns:a16="http://schemas.microsoft.com/office/drawing/2014/main" id="{37345C61-F597-874B-8F86-E60219628CA1}"/>
              </a:ext>
            </a:extLst>
          </p:cNvPr>
          <p:cNvSpPr>
            <a:spLocks noGrp="1"/>
          </p:cNvSpPr>
          <p:nvPr>
            <p:ph type="sldNum" sz="quarter" idx="12"/>
          </p:nvPr>
        </p:nvSpPr>
        <p:spPr/>
        <p:txBody>
          <a:bodyPr/>
          <a:lstStyle/>
          <a:p>
            <a:fld id="{E57EA1BE-92D9-9E4F-B3B9-F1A717F85676}" type="slidenum">
              <a:rPr lang="cs-CZ" smtClean="0"/>
              <a:t>‹#›</a:t>
            </a:fld>
            <a:endParaRPr lang="cs-CZ"/>
          </a:p>
        </p:txBody>
      </p:sp>
    </p:spTree>
    <p:extLst>
      <p:ext uri="{BB962C8B-B14F-4D97-AF65-F5344CB8AC3E}">
        <p14:creationId xmlns:p14="http://schemas.microsoft.com/office/powerpoint/2010/main" val="2539061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38E16DB-0F0F-994D-A403-C9AB95C3DFC4}"/>
              </a:ext>
            </a:extLst>
          </p:cNvPr>
          <p:cNvSpPr>
            <a:spLocks noGrp="1"/>
          </p:cNvSpPr>
          <p:nvPr>
            <p:ph type="title"/>
          </p:nvPr>
        </p:nvSpPr>
        <p:spPr>
          <a:xfrm>
            <a:off x="192088" y="1104756"/>
            <a:ext cx="11798620" cy="703407"/>
          </a:xfrm>
          <a:prstGeom prst="rect">
            <a:avLst/>
          </a:prstGeom>
        </p:spPr>
        <p:txBody>
          <a:bodyPr vert="horz" lIns="91440" tIns="45720" rIns="91440" bIns="45720" rtlCol="0" anchor="b">
            <a:normAutofit/>
          </a:bodyPr>
          <a:lstStyle/>
          <a:p>
            <a:pPr marL="0" indent="0">
              <a:tabLst>
                <a:tab pos="525463" algn="l"/>
              </a:tabLst>
            </a:pPr>
            <a:r>
              <a:rPr lang="cs-CZ" dirty="0"/>
              <a:t>Kliknutím lze upravit styl.</a:t>
            </a:r>
          </a:p>
        </p:txBody>
      </p:sp>
      <p:sp>
        <p:nvSpPr>
          <p:cNvPr id="3" name="Text Placeholder 2">
            <a:extLst>
              <a:ext uri="{FF2B5EF4-FFF2-40B4-BE49-F238E27FC236}">
                <a16:creationId xmlns:a16="http://schemas.microsoft.com/office/drawing/2014/main" id="{1D309CB4-F383-0740-80DE-33C5455CE3FB}"/>
              </a:ext>
            </a:extLst>
          </p:cNvPr>
          <p:cNvSpPr>
            <a:spLocks noGrp="1"/>
          </p:cNvSpPr>
          <p:nvPr>
            <p:ph type="body" idx="1"/>
          </p:nvPr>
        </p:nvSpPr>
        <p:spPr>
          <a:xfrm>
            <a:off x="192088" y="1994170"/>
            <a:ext cx="11798620" cy="4182793"/>
          </a:xfrm>
          <a:prstGeom prst="rect">
            <a:avLst/>
          </a:prstGeom>
        </p:spPr>
        <p:txBody>
          <a:bodyPr vert="horz" lIns="91440" tIns="45720" rIns="91440" bIns="45720" rtlCol="0">
            <a:normAutofit/>
          </a:bodyPr>
          <a:lstStyle/>
          <a:p>
            <a:r>
              <a:rPr lang="en-US" dirty="0"/>
              <a:t>Click to edit Master subtitle style</a:t>
            </a:r>
            <a:endParaRPr lang="cs-CZ" dirty="0"/>
          </a:p>
        </p:txBody>
      </p:sp>
      <p:sp>
        <p:nvSpPr>
          <p:cNvPr id="6" name="Slide Number Placeholder 5">
            <a:extLst>
              <a:ext uri="{FF2B5EF4-FFF2-40B4-BE49-F238E27FC236}">
                <a16:creationId xmlns:a16="http://schemas.microsoft.com/office/drawing/2014/main" id="{13E14753-7DC6-624B-84C7-488F2ABE6176}"/>
              </a:ext>
            </a:extLst>
          </p:cNvPr>
          <p:cNvSpPr>
            <a:spLocks noGrp="1"/>
          </p:cNvSpPr>
          <p:nvPr>
            <p:ph type="sldNum" sz="quarter" idx="4"/>
          </p:nvPr>
        </p:nvSpPr>
        <p:spPr>
          <a:xfrm>
            <a:off x="11588926" y="6356350"/>
            <a:ext cx="401782" cy="312740"/>
          </a:xfrm>
          <a:prstGeom prst="rect">
            <a:avLst/>
          </a:prstGeom>
        </p:spPr>
        <p:txBody>
          <a:bodyPr vert="horz" lIns="91440" tIns="45720" rIns="91440" bIns="45720" rtlCol="0" anchor="ctr"/>
          <a:lstStyle>
            <a:lvl1pPr algn="r">
              <a:defRPr sz="1200">
                <a:solidFill>
                  <a:srgbClr val="00A499"/>
                </a:solidFill>
              </a:defRPr>
            </a:lvl1pPr>
          </a:lstStyle>
          <a:p>
            <a:fld id="{E57EA1BE-92D9-9E4F-B3B9-F1A717F85676}" type="slidenum">
              <a:rPr lang="cs-CZ" smtClean="0"/>
              <a:pPr/>
              <a:t>‹#›</a:t>
            </a:fld>
            <a:endParaRPr lang="cs-CZ" dirty="0"/>
          </a:p>
        </p:txBody>
      </p:sp>
    </p:spTree>
    <p:extLst>
      <p:ext uri="{BB962C8B-B14F-4D97-AF65-F5344CB8AC3E}">
        <p14:creationId xmlns:p14="http://schemas.microsoft.com/office/powerpoint/2010/main" val="762267253"/>
      </p:ext>
    </p:extLst>
  </p:cSld>
  <p:clrMap bg1="lt1" tx1="dk1" bg2="lt2" tx2="dk2" accent1="accent1" accent2="accent2" accent3="accent3" accent4="accent4" accent5="accent5" accent6="accent6" hlink="hlink" folHlink="folHlink"/>
  <p:sldLayoutIdLst>
    <p:sldLayoutId id="2147483668" r:id="rId1"/>
    <p:sldLayoutId id="2147483679" r:id="rId2"/>
    <p:sldLayoutId id="2147483669" r:id="rId3"/>
    <p:sldLayoutId id="2147483670" r:id="rId4"/>
    <p:sldLayoutId id="2147483671" r:id="rId5"/>
    <p:sldLayoutId id="2147483672" r:id="rId6"/>
    <p:sldLayoutId id="2147483683" r:id="rId7"/>
    <p:sldLayoutId id="2147483685" r:id="rId8"/>
    <p:sldLayoutId id="2147483673" r:id="rId9"/>
    <p:sldLayoutId id="2147483674" r:id="rId10"/>
    <p:sldLayoutId id="2147483675" r:id="rId11"/>
    <p:sldLayoutId id="2147483676" r:id="rId12"/>
    <p:sldLayoutId id="2147483681" r:id="rId13"/>
  </p:sldLayoutIdLst>
  <p:hf sldNum="0" hdr="0" ftr="0" dt="0"/>
  <p:txStyles>
    <p:titleStyle>
      <a:lvl1pPr algn="l" defTabSz="914400" rtl="0" eaLnBrk="1" latinLnBrk="0" hangingPunct="1">
        <a:lnSpc>
          <a:spcPct val="90000"/>
        </a:lnSpc>
        <a:spcBef>
          <a:spcPct val="0"/>
        </a:spcBef>
        <a:buNone/>
        <a:defRPr sz="4000" b="1" i="0" kern="1200">
          <a:solidFill>
            <a:srgbClr val="00A499"/>
          </a:solidFill>
          <a:latin typeface="Calibri" panose="020F0502020204030204" pitchFamily="34" charset="0"/>
          <a:ea typeface="+mj-ea"/>
          <a:cs typeface="Calibri" panose="020F0502020204030204" pitchFamily="34" charset="0"/>
        </a:defRPr>
      </a:lvl1pPr>
    </p:titleStyle>
    <p:bodyStyle>
      <a:lvl1pPr marL="0" indent="0" algn="l" defTabSz="914400" rtl="0" eaLnBrk="1" latinLnBrk="0" hangingPunct="1">
        <a:lnSpc>
          <a:spcPct val="90000"/>
        </a:lnSpc>
        <a:spcBef>
          <a:spcPts val="1000"/>
        </a:spcBef>
        <a:buFontTx/>
        <a:buNone/>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pos="121" userDrawn="1">
          <p15:clr>
            <a:srgbClr val="F26B43"/>
          </p15:clr>
        </p15:guide>
        <p15:guide id="3" pos="7559" userDrawn="1">
          <p15:clr>
            <a:srgbClr val="F26B43"/>
          </p15:clr>
        </p15:guide>
        <p15:guide id="11" orient="horz" pos="4201" userDrawn="1">
          <p15:clr>
            <a:srgbClr val="F26B43"/>
          </p15:clr>
        </p15:guide>
        <p15:guide id="12" orient="horz" pos="119"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hyperlink" Target="https://doi.org/10.1038/s41598-022-18757-w" TargetMode="External"/><Relationship Id="rId2" Type="http://schemas.openxmlformats.org/officeDocument/2006/relationships/hyperlink" Target="https://doi.org/10.1038/s41598-023-27447-0" TargetMode="Externa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21.emf"/><Relationship Id="rId2" Type="http://schemas.openxmlformats.org/officeDocument/2006/relationships/notesSlide" Target="../notesSlides/notesSlide1.xml"/><Relationship Id="rId1" Type="http://schemas.openxmlformats.org/officeDocument/2006/relationships/slideLayout" Target="../slideLayouts/slideLayout10.xml"/><Relationship Id="rId6" Type="http://schemas.openxmlformats.org/officeDocument/2006/relationships/hyperlink" Target="https://creativecommons.org/licenses/by/4.0/deed.cs" TargetMode="External"/><Relationship Id="rId5" Type="http://schemas.openxmlformats.org/officeDocument/2006/relationships/image" Target="../media/image20.emf"/><Relationship Id="rId4" Type="http://schemas.openxmlformats.org/officeDocument/2006/relationships/image" Target="../media/image1.emf"/></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1CBE805-5438-3B16-91D4-539B82F397DC}"/>
              </a:ext>
            </a:extLst>
          </p:cNvPr>
          <p:cNvSpPr txBox="1"/>
          <p:nvPr/>
        </p:nvSpPr>
        <p:spPr>
          <a:xfrm>
            <a:off x="2122715" y="2259044"/>
            <a:ext cx="7952013" cy="954107"/>
          </a:xfrm>
          <a:prstGeom prst="rect">
            <a:avLst/>
          </a:prstGeom>
          <a:noFill/>
        </p:spPr>
        <p:txBody>
          <a:bodyPr wrap="square" rtlCol="0">
            <a:spAutoFit/>
          </a:bodyPr>
          <a:lstStyle/>
          <a:p>
            <a:pPr algn="ctr"/>
            <a:r>
              <a:rPr lang="cs-CZ" sz="2800" b="1" dirty="0">
                <a:solidFill>
                  <a:srgbClr val="00A499"/>
                </a:solidFill>
                <a:latin typeface="Calibri" panose="020F0502020204030204" pitchFamily="34" charset="0"/>
              </a:rPr>
              <a:t>GEOSTATISTIKA</a:t>
            </a:r>
          </a:p>
          <a:p>
            <a:pPr algn="ctr"/>
            <a:r>
              <a:rPr lang="cs-CZ" sz="2800" b="1" dirty="0" err="1">
                <a:solidFill>
                  <a:srgbClr val="00A499"/>
                </a:solidFill>
                <a:latin typeface="Calibri" panose="020F0502020204030204" pitchFamily="34" charset="0"/>
              </a:rPr>
              <a:t>Variogram</a:t>
            </a:r>
            <a:r>
              <a:rPr lang="cs-CZ" sz="2800" b="1" dirty="0">
                <a:solidFill>
                  <a:srgbClr val="00A499"/>
                </a:solidFill>
                <a:latin typeface="Calibri" panose="020F0502020204030204" pitchFamily="34" charset="0"/>
              </a:rPr>
              <a:t> a kovariance</a:t>
            </a:r>
            <a:endParaRPr lang="en-GB" sz="2800" b="1" i="0" u="none" strike="noStrike" dirty="0">
              <a:solidFill>
                <a:srgbClr val="00A499"/>
              </a:solidFill>
              <a:effectLst/>
              <a:latin typeface="Calibri" panose="020F0502020204030204" pitchFamily="34" charset="0"/>
            </a:endParaRPr>
          </a:p>
        </p:txBody>
      </p:sp>
      <p:pic>
        <p:nvPicPr>
          <p:cNvPr id="4" name="Picture 3">
            <a:extLst>
              <a:ext uri="{FF2B5EF4-FFF2-40B4-BE49-F238E27FC236}">
                <a16:creationId xmlns:a16="http://schemas.microsoft.com/office/drawing/2014/main" id="{8E40FE10-322F-D8A5-A53D-E2C7CB3BA4DC}"/>
              </a:ext>
            </a:extLst>
          </p:cNvPr>
          <p:cNvPicPr>
            <a:picLocks noChangeAspect="1"/>
          </p:cNvPicPr>
          <p:nvPr/>
        </p:nvPicPr>
        <p:blipFill>
          <a:blip r:embed="rId2"/>
          <a:stretch>
            <a:fillRect/>
          </a:stretch>
        </p:blipFill>
        <p:spPr>
          <a:xfrm>
            <a:off x="5036584" y="253114"/>
            <a:ext cx="2118832" cy="1228472"/>
          </a:xfrm>
          <a:prstGeom prst="rect">
            <a:avLst/>
          </a:prstGeom>
        </p:spPr>
      </p:pic>
      <p:pic>
        <p:nvPicPr>
          <p:cNvPr id="5" name="Picture 4" descr="Text&#10;&#10;Description automatically generated with low confidence">
            <a:extLst>
              <a:ext uri="{FF2B5EF4-FFF2-40B4-BE49-F238E27FC236}">
                <a16:creationId xmlns:a16="http://schemas.microsoft.com/office/drawing/2014/main" id="{DD49E10A-9549-6FED-EC4A-956886A72E0F}"/>
              </a:ext>
            </a:extLst>
          </p:cNvPr>
          <p:cNvPicPr>
            <a:picLocks noChangeAspect="1"/>
          </p:cNvPicPr>
          <p:nvPr/>
        </p:nvPicPr>
        <p:blipFill>
          <a:blip r:embed="rId3"/>
          <a:stretch>
            <a:fillRect/>
          </a:stretch>
        </p:blipFill>
        <p:spPr>
          <a:xfrm>
            <a:off x="3151395" y="5433957"/>
            <a:ext cx="5905988" cy="1088077"/>
          </a:xfrm>
          <a:prstGeom prst="rect">
            <a:avLst/>
          </a:prstGeom>
        </p:spPr>
      </p:pic>
      <p:sp>
        <p:nvSpPr>
          <p:cNvPr id="6" name="TextBox 5">
            <a:extLst>
              <a:ext uri="{FF2B5EF4-FFF2-40B4-BE49-F238E27FC236}">
                <a16:creationId xmlns:a16="http://schemas.microsoft.com/office/drawing/2014/main" id="{E1D4C76D-A2F4-254C-288D-AA077E86A0FC}"/>
              </a:ext>
            </a:extLst>
          </p:cNvPr>
          <p:cNvSpPr txBox="1"/>
          <p:nvPr/>
        </p:nvSpPr>
        <p:spPr>
          <a:xfrm>
            <a:off x="4857861" y="3706405"/>
            <a:ext cx="2493055" cy="369332"/>
          </a:xfrm>
          <a:prstGeom prst="rect">
            <a:avLst/>
          </a:prstGeom>
          <a:noFill/>
        </p:spPr>
        <p:txBody>
          <a:bodyPr wrap="none" rtlCol="0">
            <a:spAutoFit/>
          </a:bodyPr>
          <a:lstStyle/>
          <a:p>
            <a:pPr algn="ctr"/>
            <a:r>
              <a:rPr lang="cs-CZ" dirty="0"/>
              <a:t>Ing. Lucie Orlíková, Ph.D.</a:t>
            </a:r>
            <a:endParaRPr lang="en-CZ" dirty="0"/>
          </a:p>
        </p:txBody>
      </p:sp>
    </p:spTree>
    <p:extLst>
      <p:ext uri="{BB962C8B-B14F-4D97-AF65-F5344CB8AC3E}">
        <p14:creationId xmlns:p14="http://schemas.microsoft.com/office/powerpoint/2010/main" val="33286509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E1976A85-789A-AE17-ED38-469884CABD3A}"/>
              </a:ext>
            </a:extLst>
          </p:cNvPr>
          <p:cNvSpPr>
            <a:spLocks noGrp="1"/>
          </p:cNvSpPr>
          <p:nvPr>
            <p:ph type="title"/>
          </p:nvPr>
        </p:nvSpPr>
        <p:spPr/>
        <p:txBody>
          <a:bodyPr/>
          <a:lstStyle/>
          <a:p>
            <a:r>
              <a:rPr lang="cs-CZ" dirty="0"/>
              <a:t>Parametry </a:t>
            </a:r>
            <a:r>
              <a:rPr lang="cs-CZ" dirty="0" err="1"/>
              <a:t>variogramu</a:t>
            </a:r>
            <a:endParaRPr lang="cs-CZ" dirty="0"/>
          </a:p>
        </p:txBody>
      </p:sp>
      <p:sp>
        <p:nvSpPr>
          <p:cNvPr id="3" name="Zástupný obsah 2">
            <a:extLst>
              <a:ext uri="{FF2B5EF4-FFF2-40B4-BE49-F238E27FC236}">
                <a16:creationId xmlns:a16="http://schemas.microsoft.com/office/drawing/2014/main" id="{C43BE2CD-4C48-194E-599E-D347C8C56EE6}"/>
              </a:ext>
            </a:extLst>
          </p:cNvPr>
          <p:cNvSpPr>
            <a:spLocks noGrp="1"/>
          </p:cNvSpPr>
          <p:nvPr>
            <p:ph idx="1"/>
          </p:nvPr>
        </p:nvSpPr>
        <p:spPr/>
        <p:txBody>
          <a:bodyPr>
            <a:normAutofit/>
          </a:bodyPr>
          <a:lstStyle/>
          <a:p>
            <a:pPr marL="342900" indent="-342900">
              <a:buFont typeface="Arial" panose="020B0604020202020204" pitchFamily="34" charset="0"/>
              <a:buChar char="•"/>
            </a:pPr>
            <a:r>
              <a:rPr lang="cs-CZ" sz="2400" b="1" dirty="0"/>
              <a:t>Dosah (</a:t>
            </a:r>
            <a:r>
              <a:rPr lang="cs-CZ" sz="2400" b="1" dirty="0" err="1"/>
              <a:t>range</a:t>
            </a:r>
            <a:r>
              <a:rPr lang="cs-CZ" sz="2400" b="1" dirty="0"/>
              <a:t>) </a:t>
            </a:r>
            <a:r>
              <a:rPr lang="cs-CZ" sz="2400" dirty="0"/>
              <a:t>je vzdálenost, na které se </a:t>
            </a:r>
            <a:r>
              <a:rPr lang="cs-CZ" sz="2400" dirty="0" err="1"/>
              <a:t>semivariance</a:t>
            </a:r>
            <a:r>
              <a:rPr lang="cs-CZ" sz="2400" dirty="0"/>
              <a:t> stabilizuje nebo dosáhne asymptotické hodnoty. Reprezentuje vzdálenost, při které je prostorová korelace mezi body významná. Pokud jsou body vzdáleny více je mezi nimi považována za zanedbatelnou.</a:t>
            </a:r>
          </a:p>
          <a:p>
            <a:pPr marL="342900" indent="-342900">
              <a:buFont typeface="Arial" panose="020B0604020202020204" pitchFamily="34" charset="0"/>
              <a:buChar char="•"/>
            </a:pPr>
            <a:r>
              <a:rPr lang="cs-CZ" sz="2400" dirty="0"/>
              <a:t>Odpovídající hodnota </a:t>
            </a:r>
            <a:r>
              <a:rPr lang="cs-CZ" sz="2400" dirty="0" err="1"/>
              <a:t>variogramu</a:t>
            </a:r>
            <a:r>
              <a:rPr lang="cs-CZ" sz="2400" dirty="0"/>
              <a:t> na vertikální ose se nazývá </a:t>
            </a:r>
            <a:r>
              <a:rPr lang="cs-CZ" sz="2400" b="1" dirty="0"/>
              <a:t>práh (</a:t>
            </a:r>
            <a:r>
              <a:rPr lang="cs-CZ" sz="2400" b="1" dirty="0" err="1"/>
              <a:t>sill</a:t>
            </a:r>
            <a:r>
              <a:rPr lang="cs-CZ" sz="2400" b="1" dirty="0"/>
              <a:t>).</a:t>
            </a:r>
          </a:p>
          <a:p>
            <a:pPr marL="342900" indent="-342900">
              <a:buFont typeface="Arial" panose="020B0604020202020204" pitchFamily="34" charset="0"/>
              <a:buChar char="•"/>
            </a:pPr>
            <a:r>
              <a:rPr lang="cs-CZ" sz="2400" b="1" dirty="0"/>
              <a:t>Nugget efekt </a:t>
            </a:r>
            <a:r>
              <a:rPr lang="cs-CZ" sz="2400" dirty="0"/>
              <a:t>vyjadřuje </a:t>
            </a:r>
            <a:r>
              <a:rPr lang="cs-CZ" sz="2400" dirty="0" err="1"/>
              <a:t>mikrovariabilitu</a:t>
            </a:r>
            <a:r>
              <a:rPr lang="cs-CZ" sz="2400" dirty="0"/>
              <a:t> prostorové veličiny = variabilitu na velmi krátké vzdálenosti. Jedná se o menší vzdálenosti, nežli je nejmenší vzdálenost mezi body, takže neexistují informace o tom, jak by zde mohl </a:t>
            </a:r>
            <a:r>
              <a:rPr lang="cs-CZ" sz="2400" dirty="0" err="1"/>
              <a:t>variogram</a:t>
            </a:r>
            <a:r>
              <a:rPr lang="cs-CZ" sz="2400" dirty="0"/>
              <a:t> vypadat.</a:t>
            </a:r>
          </a:p>
          <a:p>
            <a:pPr marL="342900" indent="-342900">
              <a:buFont typeface="Arial" panose="020B0604020202020204" pitchFamily="34" charset="0"/>
              <a:buChar char="•"/>
            </a:pPr>
            <a:endParaRPr lang="cs-CZ" sz="2400" b="1" dirty="0"/>
          </a:p>
          <a:p>
            <a:pPr marL="342900" indent="-342900">
              <a:buFont typeface="Arial" panose="020B0604020202020204" pitchFamily="34" charset="0"/>
              <a:buChar char="•"/>
            </a:pPr>
            <a:r>
              <a:rPr lang="cs-CZ" sz="2400" b="1" dirty="0"/>
              <a:t>Správné odhady parametrů jsou klíčové pro modelování a predikci prostorové variability pomocí </a:t>
            </a:r>
            <a:r>
              <a:rPr lang="cs-CZ" sz="2400" b="1" dirty="0" err="1"/>
              <a:t>semivariogramu</a:t>
            </a:r>
            <a:r>
              <a:rPr lang="cs-CZ" sz="2400" b="1" dirty="0"/>
              <a:t>.</a:t>
            </a:r>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endParaRPr lang="cs-CZ" sz="2400" dirty="0"/>
          </a:p>
        </p:txBody>
      </p:sp>
    </p:spTree>
    <p:extLst>
      <p:ext uri="{BB962C8B-B14F-4D97-AF65-F5344CB8AC3E}">
        <p14:creationId xmlns:p14="http://schemas.microsoft.com/office/powerpoint/2010/main" val="34176660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E1976A85-789A-AE17-ED38-469884CABD3A}"/>
              </a:ext>
            </a:extLst>
          </p:cNvPr>
          <p:cNvSpPr>
            <a:spLocks noGrp="1"/>
          </p:cNvSpPr>
          <p:nvPr>
            <p:ph type="title"/>
          </p:nvPr>
        </p:nvSpPr>
        <p:spPr/>
        <p:txBody>
          <a:bodyPr/>
          <a:lstStyle/>
          <a:p>
            <a:r>
              <a:rPr lang="cs-CZ" dirty="0"/>
              <a:t>Izotropie</a:t>
            </a:r>
          </a:p>
        </p:txBody>
      </p:sp>
      <p:sp>
        <p:nvSpPr>
          <p:cNvPr id="3" name="Zástupný obsah 2">
            <a:extLst>
              <a:ext uri="{FF2B5EF4-FFF2-40B4-BE49-F238E27FC236}">
                <a16:creationId xmlns:a16="http://schemas.microsoft.com/office/drawing/2014/main" id="{C43BE2CD-4C48-194E-599E-D347C8C56EE6}"/>
              </a:ext>
            </a:extLst>
          </p:cNvPr>
          <p:cNvSpPr>
            <a:spLocks noGrp="1"/>
          </p:cNvSpPr>
          <p:nvPr>
            <p:ph idx="1"/>
          </p:nvPr>
        </p:nvSpPr>
        <p:spPr/>
        <p:txBody>
          <a:bodyPr>
            <a:normAutofit/>
          </a:bodyPr>
          <a:lstStyle/>
          <a:p>
            <a:pPr marL="342900" indent="-342900">
              <a:buFont typeface="Arial" panose="020B0604020202020204" pitchFamily="34" charset="0"/>
              <a:buChar char="•"/>
            </a:pPr>
            <a:r>
              <a:rPr lang="cs-CZ" sz="2400" dirty="0"/>
              <a:t>Izotropie v </a:t>
            </a:r>
            <a:r>
              <a:rPr lang="cs-CZ" sz="2400" dirty="0" err="1"/>
              <a:t>geostatistice</a:t>
            </a:r>
            <a:r>
              <a:rPr lang="cs-CZ" sz="2400" dirty="0"/>
              <a:t> se týká předpokladu, že prostorová variabilita a korelace proměnné jsou stejné ve všech směrech nebo orientacích v prostoru. Tento předpoklad předpokládá, že prostorové vlastnosti dat jsou invariantní vůči rotaci a nemění se s ohledem na směr ve studovaném prostoru.</a:t>
            </a:r>
          </a:p>
          <a:p>
            <a:pPr marL="342900" indent="-342900">
              <a:buFont typeface="Arial" panose="020B0604020202020204" pitchFamily="34" charset="0"/>
              <a:buChar char="•"/>
            </a:pPr>
            <a:r>
              <a:rPr lang="cs-CZ" sz="2400" dirty="0"/>
              <a:t>Pod předpokladem izotropie jsou statistické charakteristiky, jako je </a:t>
            </a:r>
            <a:r>
              <a:rPr lang="cs-CZ" sz="2400" dirty="0" err="1"/>
              <a:t>variogram</a:t>
            </a:r>
            <a:r>
              <a:rPr lang="cs-CZ" sz="2400" dirty="0"/>
              <a:t> nebo </a:t>
            </a:r>
            <a:r>
              <a:rPr lang="cs-CZ" sz="2400" dirty="0" err="1"/>
              <a:t>kovariogram</a:t>
            </a:r>
            <a:r>
              <a:rPr lang="cs-CZ" sz="2400" dirty="0"/>
              <a:t>, stejné pro všechny směry. To znamená, že prostorová korelace mezi body se nemění s jejich orientací nebo směrem v prostoru.</a:t>
            </a:r>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endParaRPr lang="cs-CZ" sz="2400" dirty="0"/>
          </a:p>
        </p:txBody>
      </p:sp>
    </p:spTree>
    <p:extLst>
      <p:ext uri="{BB962C8B-B14F-4D97-AF65-F5344CB8AC3E}">
        <p14:creationId xmlns:p14="http://schemas.microsoft.com/office/powerpoint/2010/main" val="38245371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E1976A85-789A-AE17-ED38-469884CABD3A}"/>
              </a:ext>
            </a:extLst>
          </p:cNvPr>
          <p:cNvSpPr>
            <a:spLocks noGrp="1"/>
          </p:cNvSpPr>
          <p:nvPr>
            <p:ph type="title"/>
          </p:nvPr>
        </p:nvSpPr>
        <p:spPr/>
        <p:txBody>
          <a:bodyPr/>
          <a:lstStyle/>
          <a:p>
            <a:r>
              <a:rPr lang="cs-CZ" dirty="0"/>
              <a:t>Izotropie</a:t>
            </a:r>
          </a:p>
        </p:txBody>
      </p:sp>
      <p:sp>
        <p:nvSpPr>
          <p:cNvPr id="3" name="Zástupný obsah 2">
            <a:extLst>
              <a:ext uri="{FF2B5EF4-FFF2-40B4-BE49-F238E27FC236}">
                <a16:creationId xmlns:a16="http://schemas.microsoft.com/office/drawing/2014/main" id="{C43BE2CD-4C48-194E-599E-D347C8C56EE6}"/>
              </a:ext>
            </a:extLst>
          </p:cNvPr>
          <p:cNvSpPr>
            <a:spLocks noGrp="1"/>
          </p:cNvSpPr>
          <p:nvPr>
            <p:ph idx="1"/>
          </p:nvPr>
        </p:nvSpPr>
        <p:spPr/>
        <p:txBody>
          <a:bodyPr>
            <a:normAutofit/>
          </a:bodyPr>
          <a:lstStyle/>
          <a:p>
            <a:pPr marL="342900" indent="-342900">
              <a:buFont typeface="Arial" panose="020B0604020202020204" pitchFamily="34" charset="0"/>
              <a:buChar char="•"/>
            </a:pPr>
            <a:r>
              <a:rPr lang="cs-CZ" sz="2400" dirty="0"/>
              <a:t>Předpoklad izotropie se často používá jako zjednodušení v </a:t>
            </a:r>
            <a:r>
              <a:rPr lang="cs-CZ" sz="2400" dirty="0" err="1"/>
              <a:t>geostatistice</a:t>
            </a:r>
            <a:r>
              <a:rPr lang="cs-CZ" sz="2400" dirty="0"/>
              <a:t>, zejména pokud nejsou k dispozici žádné informace o preferenčních směrech nebo anizotropních vlastnostech proměnné. V mnoha případech je izotropní předpoklad dostatečně přesný a umožňuje provádět analýzy a modelování prostorové variability.</a:t>
            </a:r>
          </a:p>
          <a:p>
            <a:pPr marL="342900" indent="-342900">
              <a:buFont typeface="Arial" panose="020B0604020202020204" pitchFamily="34" charset="0"/>
              <a:buChar char="•"/>
            </a:pPr>
            <a:r>
              <a:rPr lang="cs-CZ" sz="2400" dirty="0"/>
              <a:t>Nicméně, pokud jsou dostupné informace o preferenčních směrech nebo anizotropních vlastnostech prostorové proměnné, je vhodné zvážit anizotropii a zahrnout ji do analýzy. Anizotropní vlastnosti mohou mít významný vliv na predikci a interpolaci hodnot v různých směrech a ignorování anizotropie může vést k nepřesným výsledkům.</a:t>
            </a:r>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endParaRPr lang="cs-CZ" sz="2400" dirty="0"/>
          </a:p>
        </p:txBody>
      </p:sp>
    </p:spTree>
    <p:extLst>
      <p:ext uri="{BB962C8B-B14F-4D97-AF65-F5344CB8AC3E}">
        <p14:creationId xmlns:p14="http://schemas.microsoft.com/office/powerpoint/2010/main" val="1096387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E1976A85-789A-AE17-ED38-469884CABD3A}"/>
              </a:ext>
            </a:extLst>
          </p:cNvPr>
          <p:cNvSpPr>
            <a:spLocks noGrp="1"/>
          </p:cNvSpPr>
          <p:nvPr>
            <p:ph type="title"/>
          </p:nvPr>
        </p:nvSpPr>
        <p:spPr/>
        <p:txBody>
          <a:bodyPr/>
          <a:lstStyle/>
          <a:p>
            <a:r>
              <a:rPr lang="cs-CZ" dirty="0"/>
              <a:t>Anizotropie</a:t>
            </a:r>
          </a:p>
        </p:txBody>
      </p:sp>
      <p:sp>
        <p:nvSpPr>
          <p:cNvPr id="3" name="Zástupný obsah 2">
            <a:extLst>
              <a:ext uri="{FF2B5EF4-FFF2-40B4-BE49-F238E27FC236}">
                <a16:creationId xmlns:a16="http://schemas.microsoft.com/office/drawing/2014/main" id="{C43BE2CD-4C48-194E-599E-D347C8C56EE6}"/>
              </a:ext>
            </a:extLst>
          </p:cNvPr>
          <p:cNvSpPr>
            <a:spLocks noGrp="1"/>
          </p:cNvSpPr>
          <p:nvPr>
            <p:ph idx="1"/>
          </p:nvPr>
        </p:nvSpPr>
        <p:spPr/>
        <p:txBody>
          <a:bodyPr>
            <a:normAutofit/>
          </a:bodyPr>
          <a:lstStyle/>
          <a:p>
            <a:pPr marL="342900" indent="-342900">
              <a:buFont typeface="Arial" panose="020B0604020202020204" pitchFamily="34" charset="0"/>
              <a:buChar char="•"/>
            </a:pPr>
            <a:r>
              <a:rPr lang="cs-CZ" sz="2400" dirty="0"/>
              <a:t>Anizotropie v </a:t>
            </a:r>
            <a:r>
              <a:rPr lang="cs-CZ" sz="2400" dirty="0" err="1"/>
              <a:t>geostatistice</a:t>
            </a:r>
            <a:r>
              <a:rPr lang="cs-CZ" sz="2400" dirty="0"/>
              <a:t> se vztahuje na situaci, kdy prostorová korelace a variabilita proměnné se liší v různých směrech nebo orientacích. To znamená, že prostorové vlastnosti dat se mění v závislosti na směru ve studovaném prostoru.</a:t>
            </a:r>
          </a:p>
          <a:p>
            <a:pPr marL="342900" indent="-342900">
              <a:buFont typeface="Arial" panose="020B0604020202020204" pitchFamily="34" charset="0"/>
              <a:buChar char="•"/>
            </a:pPr>
            <a:r>
              <a:rPr lang="cs-CZ" sz="2400" dirty="0"/>
              <a:t>Anizotropie může být způsobena různými faktory, jako jsou geologické struktury, preferenční směry šíření proměnné, hydraulické gradienty nebo jiné environmentální faktory. Může se projevovat různými způsoby, například různým rozsahem variability nebo tvaru </a:t>
            </a:r>
            <a:r>
              <a:rPr lang="cs-CZ" sz="2400" dirty="0" err="1"/>
              <a:t>semivariogramu</a:t>
            </a:r>
            <a:r>
              <a:rPr lang="cs-CZ" sz="2400" dirty="0"/>
              <a:t> ve různých směrech.</a:t>
            </a:r>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endParaRPr lang="cs-CZ" sz="2400" dirty="0"/>
          </a:p>
        </p:txBody>
      </p:sp>
    </p:spTree>
    <p:extLst>
      <p:ext uri="{BB962C8B-B14F-4D97-AF65-F5344CB8AC3E}">
        <p14:creationId xmlns:p14="http://schemas.microsoft.com/office/powerpoint/2010/main" val="20338974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E1976A85-789A-AE17-ED38-469884CABD3A}"/>
              </a:ext>
            </a:extLst>
          </p:cNvPr>
          <p:cNvSpPr>
            <a:spLocks noGrp="1"/>
          </p:cNvSpPr>
          <p:nvPr>
            <p:ph type="title"/>
          </p:nvPr>
        </p:nvSpPr>
        <p:spPr/>
        <p:txBody>
          <a:bodyPr/>
          <a:lstStyle/>
          <a:p>
            <a:r>
              <a:rPr lang="cs-CZ" dirty="0"/>
              <a:t>Anizotropie</a:t>
            </a:r>
          </a:p>
        </p:txBody>
      </p:sp>
      <p:sp>
        <p:nvSpPr>
          <p:cNvPr id="3" name="Zástupný obsah 2">
            <a:extLst>
              <a:ext uri="{FF2B5EF4-FFF2-40B4-BE49-F238E27FC236}">
                <a16:creationId xmlns:a16="http://schemas.microsoft.com/office/drawing/2014/main" id="{C43BE2CD-4C48-194E-599E-D347C8C56EE6}"/>
              </a:ext>
            </a:extLst>
          </p:cNvPr>
          <p:cNvSpPr>
            <a:spLocks noGrp="1"/>
          </p:cNvSpPr>
          <p:nvPr>
            <p:ph idx="1"/>
          </p:nvPr>
        </p:nvSpPr>
        <p:spPr/>
        <p:txBody>
          <a:bodyPr>
            <a:normAutofit/>
          </a:bodyPr>
          <a:lstStyle/>
          <a:p>
            <a:pPr marL="342900" indent="-342900">
              <a:buFont typeface="Arial" panose="020B0604020202020204" pitchFamily="34" charset="0"/>
              <a:buChar char="•"/>
            </a:pPr>
            <a:r>
              <a:rPr lang="cs-CZ" sz="2400" dirty="0"/>
              <a:t>Při modelování anizotropní prostorové variability je běžné používat anizotropní </a:t>
            </a:r>
            <a:r>
              <a:rPr lang="cs-CZ" sz="2400" dirty="0" err="1"/>
              <a:t>semivariogram</a:t>
            </a:r>
            <a:r>
              <a:rPr lang="cs-CZ" sz="2400" dirty="0"/>
              <a:t>. Anizotropní </a:t>
            </a:r>
            <a:r>
              <a:rPr lang="cs-CZ" sz="2400" dirty="0" err="1"/>
              <a:t>semivariogram</a:t>
            </a:r>
            <a:r>
              <a:rPr lang="cs-CZ" sz="2400" dirty="0"/>
              <a:t> je matematický model, který zahrnuje parametry orientace a poměru os pro každý směr anizotropie. Tímto způsobem lze vyjádřit prostorovou korelaci a variabilitu pro různé směry nebo orientace.</a:t>
            </a:r>
          </a:p>
          <a:p>
            <a:pPr marL="342900" indent="-342900">
              <a:buFont typeface="Arial" panose="020B0604020202020204" pitchFamily="34" charset="0"/>
              <a:buChar char="•"/>
            </a:pPr>
            <a:r>
              <a:rPr lang="cs-CZ" sz="2400" dirty="0"/>
              <a:t>Analýza anizotropie může být provedena pomocí různých technik, včetně rotace dat do hlavních směrů, výpočtu směru a poměru os z empirického </a:t>
            </a:r>
            <a:r>
              <a:rPr lang="cs-CZ" sz="2400" dirty="0" err="1"/>
              <a:t>variogramu</a:t>
            </a:r>
            <a:r>
              <a:rPr lang="cs-CZ" sz="2400" dirty="0"/>
              <a:t> nebo použití </a:t>
            </a:r>
            <a:r>
              <a:rPr lang="cs-CZ" sz="2400" dirty="0" err="1"/>
              <a:t>geostatistických</a:t>
            </a:r>
            <a:r>
              <a:rPr lang="cs-CZ" sz="2400" dirty="0"/>
              <a:t> metod specifických pro anizotropii, jako je anizotropní </a:t>
            </a:r>
            <a:r>
              <a:rPr lang="cs-CZ" sz="2400" dirty="0" err="1"/>
              <a:t>kriging</a:t>
            </a:r>
            <a:r>
              <a:rPr lang="cs-CZ" sz="2400" dirty="0"/>
              <a:t>.</a:t>
            </a:r>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endParaRPr lang="cs-CZ" sz="2400" dirty="0"/>
          </a:p>
        </p:txBody>
      </p:sp>
    </p:spTree>
    <p:extLst>
      <p:ext uri="{BB962C8B-B14F-4D97-AF65-F5344CB8AC3E}">
        <p14:creationId xmlns:p14="http://schemas.microsoft.com/office/powerpoint/2010/main" val="33718106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Obrázek 2">
            <a:extLst>
              <a:ext uri="{FF2B5EF4-FFF2-40B4-BE49-F238E27FC236}">
                <a16:creationId xmlns:a16="http://schemas.microsoft.com/office/drawing/2014/main" id="{804BBDB7-1B45-3281-90B0-91279BCA381E}"/>
              </a:ext>
            </a:extLst>
          </p:cNvPr>
          <p:cNvPicPr>
            <a:picLocks noChangeAspect="1"/>
          </p:cNvPicPr>
          <p:nvPr/>
        </p:nvPicPr>
        <p:blipFill>
          <a:blip r:embed="rId2"/>
          <a:stretch>
            <a:fillRect/>
          </a:stretch>
        </p:blipFill>
        <p:spPr>
          <a:xfrm>
            <a:off x="1064238" y="0"/>
            <a:ext cx="5953251" cy="6858000"/>
          </a:xfrm>
          <a:prstGeom prst="rect">
            <a:avLst/>
          </a:prstGeom>
        </p:spPr>
      </p:pic>
      <p:sp>
        <p:nvSpPr>
          <p:cNvPr id="4" name="TextovéPole 3">
            <a:extLst>
              <a:ext uri="{FF2B5EF4-FFF2-40B4-BE49-F238E27FC236}">
                <a16:creationId xmlns:a16="http://schemas.microsoft.com/office/drawing/2014/main" id="{6C0F53C8-5995-3DEB-1BE1-88A52B1433F2}"/>
              </a:ext>
            </a:extLst>
          </p:cNvPr>
          <p:cNvSpPr txBox="1"/>
          <p:nvPr/>
        </p:nvSpPr>
        <p:spPr>
          <a:xfrm>
            <a:off x="6214903" y="1198601"/>
            <a:ext cx="5744646" cy="738664"/>
          </a:xfrm>
          <a:prstGeom prst="rect">
            <a:avLst/>
          </a:prstGeom>
          <a:noFill/>
        </p:spPr>
        <p:txBody>
          <a:bodyPr wrap="square" rtlCol="0">
            <a:spAutoFit/>
          </a:bodyPr>
          <a:lstStyle/>
          <a:p>
            <a:pPr algn="l"/>
            <a:r>
              <a:rPr lang="cs-CZ" sz="1400" dirty="0"/>
              <a:t>Zdroj: https://desktop.arcgis.com/en/arcmap/latest/extensions/geostatistical-analyst/accounting-for-directional-influences.htm</a:t>
            </a:r>
          </a:p>
        </p:txBody>
      </p:sp>
    </p:spTree>
    <p:extLst>
      <p:ext uri="{BB962C8B-B14F-4D97-AF65-F5344CB8AC3E}">
        <p14:creationId xmlns:p14="http://schemas.microsoft.com/office/powerpoint/2010/main" val="7653378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a:extLst>
              <a:ext uri="{FF2B5EF4-FFF2-40B4-BE49-F238E27FC236}">
                <a16:creationId xmlns:a16="http://schemas.microsoft.com/office/drawing/2014/main" id="{5AE1C2C3-0AF8-C64C-EBA0-D197F48E9FA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5202237"/>
          </a:xfrm>
          <a:prstGeom prst="rect">
            <a:avLst/>
          </a:prstGeom>
          <a:noFill/>
          <a:extLst>
            <a:ext uri="{909E8E84-426E-40DD-AFC4-6F175D3DCCD1}">
              <a14:hiddenFill xmlns:a14="http://schemas.microsoft.com/office/drawing/2010/main">
                <a:solidFill>
                  <a:srgbClr val="FFFFFF"/>
                </a:solidFill>
              </a14:hiddenFill>
            </a:ext>
          </a:extLst>
        </p:spPr>
      </p:pic>
      <p:sp>
        <p:nvSpPr>
          <p:cNvPr id="2" name="TextovéPole 1">
            <a:extLst>
              <a:ext uri="{FF2B5EF4-FFF2-40B4-BE49-F238E27FC236}">
                <a16:creationId xmlns:a16="http://schemas.microsoft.com/office/drawing/2014/main" id="{0586FB18-C8A2-E633-20FD-396AEE1FA8CE}"/>
              </a:ext>
            </a:extLst>
          </p:cNvPr>
          <p:cNvSpPr txBox="1"/>
          <p:nvPr/>
        </p:nvSpPr>
        <p:spPr>
          <a:xfrm>
            <a:off x="3223677" y="5415599"/>
            <a:ext cx="5744646" cy="307777"/>
          </a:xfrm>
          <a:prstGeom prst="rect">
            <a:avLst/>
          </a:prstGeom>
          <a:noFill/>
        </p:spPr>
        <p:txBody>
          <a:bodyPr wrap="square" rtlCol="0">
            <a:spAutoFit/>
          </a:bodyPr>
          <a:lstStyle/>
          <a:p>
            <a:pPr algn="l"/>
            <a:r>
              <a:rPr lang="cs-CZ" sz="1400" dirty="0"/>
              <a:t>Zdroj: https://www.scielo.br/j/remi/a/xTxPfSSd8VCpQ54L34GWLbb/#</a:t>
            </a:r>
          </a:p>
        </p:txBody>
      </p:sp>
    </p:spTree>
    <p:extLst>
      <p:ext uri="{BB962C8B-B14F-4D97-AF65-F5344CB8AC3E}">
        <p14:creationId xmlns:p14="http://schemas.microsoft.com/office/powerpoint/2010/main" val="17877190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E1976A85-789A-AE17-ED38-469884CABD3A}"/>
              </a:ext>
            </a:extLst>
          </p:cNvPr>
          <p:cNvSpPr>
            <a:spLocks noGrp="1"/>
          </p:cNvSpPr>
          <p:nvPr>
            <p:ph type="title"/>
          </p:nvPr>
        </p:nvSpPr>
        <p:spPr/>
        <p:txBody>
          <a:bodyPr/>
          <a:lstStyle/>
          <a:p>
            <a:r>
              <a:rPr lang="cs-CZ" dirty="0"/>
              <a:t>Kovariance</a:t>
            </a:r>
          </a:p>
        </p:txBody>
      </p:sp>
      <p:sp>
        <p:nvSpPr>
          <p:cNvPr id="3" name="Zástupný obsah 2">
            <a:extLst>
              <a:ext uri="{FF2B5EF4-FFF2-40B4-BE49-F238E27FC236}">
                <a16:creationId xmlns:a16="http://schemas.microsoft.com/office/drawing/2014/main" id="{C43BE2CD-4C48-194E-599E-D347C8C56EE6}"/>
              </a:ext>
            </a:extLst>
          </p:cNvPr>
          <p:cNvSpPr>
            <a:spLocks noGrp="1"/>
          </p:cNvSpPr>
          <p:nvPr>
            <p:ph idx="1"/>
          </p:nvPr>
        </p:nvSpPr>
        <p:spPr/>
        <p:txBody>
          <a:bodyPr>
            <a:normAutofit/>
          </a:bodyPr>
          <a:lstStyle/>
          <a:p>
            <a:pPr marL="342900" indent="-342900">
              <a:buFont typeface="Arial" panose="020B0604020202020204" pitchFamily="34" charset="0"/>
              <a:buChar char="•"/>
            </a:pPr>
            <a:r>
              <a:rPr lang="cs-CZ" sz="2400" dirty="0"/>
              <a:t>Kovariance vyjadřuje míru, jakým se dvě proměnné společně mění s prostorovou vzdáleností. Je to míra lineární závislosti mezi proměnnými v prostoru.</a:t>
            </a:r>
          </a:p>
          <a:p>
            <a:pPr marL="342900" indent="-342900">
              <a:buFont typeface="Arial" panose="020B0604020202020204" pitchFamily="34" charset="0"/>
              <a:buChar char="•"/>
            </a:pPr>
            <a:endParaRPr lang="cs-CZ" sz="2400" dirty="0"/>
          </a:p>
        </p:txBody>
      </p:sp>
      <p:pic>
        <p:nvPicPr>
          <p:cNvPr id="5" name="Obrázek 4">
            <a:extLst>
              <a:ext uri="{FF2B5EF4-FFF2-40B4-BE49-F238E27FC236}">
                <a16:creationId xmlns:a16="http://schemas.microsoft.com/office/drawing/2014/main" id="{73FD9CC0-F5F3-9D84-013F-CC1D620ECC8A}"/>
              </a:ext>
            </a:extLst>
          </p:cNvPr>
          <p:cNvPicPr>
            <a:picLocks noChangeAspect="1"/>
          </p:cNvPicPr>
          <p:nvPr/>
        </p:nvPicPr>
        <p:blipFill>
          <a:blip r:embed="rId2"/>
          <a:stretch>
            <a:fillRect/>
          </a:stretch>
        </p:blipFill>
        <p:spPr>
          <a:xfrm>
            <a:off x="1234044" y="3067644"/>
            <a:ext cx="9331527" cy="2418755"/>
          </a:xfrm>
          <a:prstGeom prst="rect">
            <a:avLst/>
          </a:prstGeom>
        </p:spPr>
      </p:pic>
    </p:spTree>
    <p:extLst>
      <p:ext uri="{BB962C8B-B14F-4D97-AF65-F5344CB8AC3E}">
        <p14:creationId xmlns:p14="http://schemas.microsoft.com/office/powerpoint/2010/main" val="183711274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E1976A85-789A-AE17-ED38-469884CABD3A}"/>
              </a:ext>
            </a:extLst>
          </p:cNvPr>
          <p:cNvSpPr>
            <a:spLocks noGrp="1"/>
          </p:cNvSpPr>
          <p:nvPr>
            <p:ph type="title"/>
          </p:nvPr>
        </p:nvSpPr>
        <p:spPr/>
        <p:txBody>
          <a:bodyPr/>
          <a:lstStyle/>
          <a:p>
            <a:r>
              <a:rPr lang="cs-CZ" dirty="0"/>
              <a:t>Kovariance</a:t>
            </a:r>
          </a:p>
        </p:txBody>
      </p:sp>
      <p:sp>
        <p:nvSpPr>
          <p:cNvPr id="3" name="Zástupný obsah 2">
            <a:extLst>
              <a:ext uri="{FF2B5EF4-FFF2-40B4-BE49-F238E27FC236}">
                <a16:creationId xmlns:a16="http://schemas.microsoft.com/office/drawing/2014/main" id="{C43BE2CD-4C48-194E-599E-D347C8C56EE6}"/>
              </a:ext>
            </a:extLst>
          </p:cNvPr>
          <p:cNvSpPr>
            <a:spLocks noGrp="1"/>
          </p:cNvSpPr>
          <p:nvPr>
            <p:ph idx="1"/>
          </p:nvPr>
        </p:nvSpPr>
        <p:spPr/>
        <p:txBody>
          <a:bodyPr>
            <a:normAutofit/>
          </a:bodyPr>
          <a:lstStyle/>
          <a:p>
            <a:pPr marL="342900" indent="-342900">
              <a:buFont typeface="Arial" panose="020B0604020202020204" pitchFamily="34" charset="0"/>
              <a:buChar char="•"/>
            </a:pPr>
            <a:r>
              <a:rPr lang="cs-CZ" sz="2400" dirty="0"/>
              <a:t>Kovariance měří podobnost mezi hodnotami proměnných v různých bodech ve vzdálenosti </a:t>
            </a:r>
          </a:p>
          <a:p>
            <a:pPr marL="342900" indent="-342900">
              <a:buFont typeface="Arial" panose="020B0604020202020204" pitchFamily="34" charset="0"/>
              <a:buChar char="•"/>
            </a:pPr>
            <a:r>
              <a:rPr lang="cs-CZ" sz="2400" dirty="0"/>
              <a:t>ℎ. Pokud je kovariance vysoká, naznačuje to silnou prostorovou korelaci mezi proměnnými. Naopak, pokud je kovariance blízká nule, naznačuje to slabou nebo žádnou prostorovou korelaci.</a:t>
            </a:r>
          </a:p>
          <a:p>
            <a:pPr marL="342900" indent="-342900">
              <a:buFont typeface="Arial" panose="020B0604020202020204" pitchFamily="34" charset="0"/>
              <a:buChar char="•"/>
            </a:pPr>
            <a:r>
              <a:rPr lang="cs-CZ" sz="2400" dirty="0"/>
              <a:t>Prostorová kovariance je kovariance mezi dvěma proměnnými ve vzdálených bodech v prostoru. Je to míra, která vyjadřuje míru prostorové závislosti mezi hodnotami proměnných na různých místech.</a:t>
            </a:r>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endParaRPr lang="cs-CZ" sz="2400" dirty="0"/>
          </a:p>
        </p:txBody>
      </p:sp>
    </p:spTree>
    <p:extLst>
      <p:ext uri="{BB962C8B-B14F-4D97-AF65-F5344CB8AC3E}">
        <p14:creationId xmlns:p14="http://schemas.microsoft.com/office/powerpoint/2010/main" val="343128432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E1976A85-789A-AE17-ED38-469884CABD3A}"/>
              </a:ext>
            </a:extLst>
          </p:cNvPr>
          <p:cNvSpPr>
            <a:spLocks noGrp="1"/>
          </p:cNvSpPr>
          <p:nvPr>
            <p:ph type="title"/>
          </p:nvPr>
        </p:nvSpPr>
        <p:spPr/>
        <p:txBody>
          <a:bodyPr/>
          <a:lstStyle/>
          <a:p>
            <a:r>
              <a:rPr lang="cs-CZ" dirty="0"/>
              <a:t>Kovariance a </a:t>
            </a:r>
            <a:r>
              <a:rPr lang="cs-CZ" dirty="0" err="1"/>
              <a:t>semivariogram</a:t>
            </a:r>
            <a:endParaRPr lang="cs-CZ" dirty="0"/>
          </a:p>
        </p:txBody>
      </p:sp>
      <p:sp>
        <p:nvSpPr>
          <p:cNvPr id="3" name="Zástupný obsah 2">
            <a:extLst>
              <a:ext uri="{FF2B5EF4-FFF2-40B4-BE49-F238E27FC236}">
                <a16:creationId xmlns:a16="http://schemas.microsoft.com/office/drawing/2014/main" id="{C43BE2CD-4C48-194E-599E-D347C8C56EE6}"/>
              </a:ext>
            </a:extLst>
          </p:cNvPr>
          <p:cNvSpPr>
            <a:spLocks noGrp="1"/>
          </p:cNvSpPr>
          <p:nvPr>
            <p:ph idx="1"/>
          </p:nvPr>
        </p:nvSpPr>
        <p:spPr/>
        <p:txBody>
          <a:bodyPr>
            <a:normAutofit/>
          </a:bodyPr>
          <a:lstStyle/>
          <a:p>
            <a:pPr marL="342900" indent="-342900">
              <a:buFont typeface="Arial" panose="020B0604020202020204" pitchFamily="34" charset="0"/>
              <a:buChar char="•"/>
            </a:pPr>
            <a:r>
              <a:rPr lang="cs-CZ" sz="2400" dirty="0"/>
              <a:t>Mezi </a:t>
            </a:r>
            <a:r>
              <a:rPr lang="cs-CZ" sz="2400" dirty="0" err="1"/>
              <a:t>semivariogramem</a:t>
            </a:r>
            <a:r>
              <a:rPr lang="cs-CZ" sz="2400" dirty="0"/>
              <a:t> a kovariancí existuje úzký vztah. </a:t>
            </a:r>
            <a:r>
              <a:rPr lang="cs-CZ" sz="2400" dirty="0" err="1"/>
              <a:t>Semivariogram</a:t>
            </a:r>
            <a:r>
              <a:rPr lang="cs-CZ" sz="2400" dirty="0"/>
              <a:t> a kovariance jsou dva vzájemně propojené koncepty, které slouží k popisu prostorové korelace proměnných.</a:t>
            </a:r>
          </a:p>
          <a:p>
            <a:pPr marL="342900" indent="-342900">
              <a:buFont typeface="Arial" panose="020B0604020202020204" pitchFamily="34" charset="0"/>
              <a:buChar char="•"/>
            </a:pPr>
            <a:r>
              <a:rPr lang="cs-CZ" sz="2400" dirty="0"/>
              <a:t>Konkrétně je vztah mezi </a:t>
            </a:r>
            <a:r>
              <a:rPr lang="cs-CZ" sz="2400" dirty="0" err="1"/>
              <a:t>semivariogramem</a:t>
            </a:r>
            <a:r>
              <a:rPr lang="cs-CZ" sz="2400" dirty="0"/>
              <a:t> a kovariancí daný následujícím vztahem:</a:t>
            </a:r>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r>
              <a:rPr lang="cs-CZ" sz="2400" dirty="0"/>
              <a:t>Z vztahu mezi </a:t>
            </a:r>
            <a:r>
              <a:rPr lang="cs-CZ" sz="2400" dirty="0" err="1"/>
              <a:t>semivariogramem</a:t>
            </a:r>
            <a:r>
              <a:rPr lang="cs-CZ" sz="2400" dirty="0"/>
              <a:t> a kovariancí vyplývá, že pokud máme k dispozici informace o </a:t>
            </a:r>
            <a:r>
              <a:rPr lang="cs-CZ" sz="2400" dirty="0" err="1"/>
              <a:t>semivariogramu</a:t>
            </a:r>
            <a:r>
              <a:rPr lang="cs-CZ" sz="2400" dirty="0"/>
              <a:t>, můžeme odvodit kovarianci a naopak. Tento vztah se často využívá při odhadu parametrů </a:t>
            </a:r>
            <a:r>
              <a:rPr lang="cs-CZ" sz="2400" dirty="0" err="1"/>
              <a:t>semivariogramu</a:t>
            </a:r>
            <a:r>
              <a:rPr lang="cs-CZ" sz="2400" dirty="0"/>
              <a:t> z empirického </a:t>
            </a:r>
            <a:r>
              <a:rPr lang="cs-CZ" sz="2400" dirty="0" err="1"/>
              <a:t>variogramu</a:t>
            </a:r>
            <a:r>
              <a:rPr lang="cs-CZ" sz="2400" dirty="0"/>
              <a:t> nebo při výpočtu </a:t>
            </a:r>
            <a:r>
              <a:rPr lang="cs-CZ" sz="2400" dirty="0" err="1"/>
              <a:t>krigingových</a:t>
            </a:r>
            <a:r>
              <a:rPr lang="cs-CZ" sz="2400" dirty="0"/>
              <a:t> vah pro interpolaci hodnot.</a:t>
            </a:r>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endParaRPr lang="cs-CZ" sz="2400" dirty="0"/>
          </a:p>
        </p:txBody>
      </p:sp>
      <p:pic>
        <p:nvPicPr>
          <p:cNvPr id="6" name="Obrázek 5">
            <a:extLst>
              <a:ext uri="{FF2B5EF4-FFF2-40B4-BE49-F238E27FC236}">
                <a16:creationId xmlns:a16="http://schemas.microsoft.com/office/drawing/2014/main" id="{ACF674B8-73DE-3FCB-B0B7-8C3FD0AB614B}"/>
              </a:ext>
            </a:extLst>
          </p:cNvPr>
          <p:cNvPicPr>
            <a:picLocks noChangeAspect="1"/>
          </p:cNvPicPr>
          <p:nvPr/>
        </p:nvPicPr>
        <p:blipFill>
          <a:blip r:embed="rId2"/>
          <a:stretch>
            <a:fillRect/>
          </a:stretch>
        </p:blipFill>
        <p:spPr>
          <a:xfrm>
            <a:off x="3112823" y="3343874"/>
            <a:ext cx="5982535" cy="876422"/>
          </a:xfrm>
          <a:prstGeom prst="rect">
            <a:avLst/>
          </a:prstGeom>
        </p:spPr>
      </p:pic>
    </p:spTree>
    <p:extLst>
      <p:ext uri="{BB962C8B-B14F-4D97-AF65-F5344CB8AC3E}">
        <p14:creationId xmlns:p14="http://schemas.microsoft.com/office/powerpoint/2010/main" val="22681745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E1976A85-789A-AE17-ED38-469884CABD3A}"/>
              </a:ext>
            </a:extLst>
          </p:cNvPr>
          <p:cNvSpPr>
            <a:spLocks noGrp="1"/>
          </p:cNvSpPr>
          <p:nvPr>
            <p:ph type="title"/>
          </p:nvPr>
        </p:nvSpPr>
        <p:spPr/>
        <p:txBody>
          <a:bodyPr/>
          <a:lstStyle/>
          <a:p>
            <a:r>
              <a:rPr lang="cs-CZ" dirty="0" err="1"/>
              <a:t>Semivariance</a:t>
            </a:r>
            <a:endParaRPr lang="cs-CZ" dirty="0"/>
          </a:p>
        </p:txBody>
      </p:sp>
      <p:sp>
        <p:nvSpPr>
          <p:cNvPr id="3" name="Zástupný obsah 2">
            <a:extLst>
              <a:ext uri="{FF2B5EF4-FFF2-40B4-BE49-F238E27FC236}">
                <a16:creationId xmlns:a16="http://schemas.microsoft.com/office/drawing/2014/main" id="{C43BE2CD-4C48-194E-599E-D347C8C56EE6}"/>
              </a:ext>
            </a:extLst>
          </p:cNvPr>
          <p:cNvSpPr>
            <a:spLocks noGrp="1"/>
          </p:cNvSpPr>
          <p:nvPr>
            <p:ph idx="1"/>
          </p:nvPr>
        </p:nvSpPr>
        <p:spPr/>
        <p:txBody>
          <a:bodyPr>
            <a:normAutofit/>
          </a:bodyPr>
          <a:lstStyle/>
          <a:p>
            <a:pPr marL="342900" indent="-342900">
              <a:buFont typeface="Arial" panose="020B0604020202020204" pitchFamily="34" charset="0"/>
              <a:buChar char="•"/>
            </a:pPr>
            <a:r>
              <a:rPr lang="cs-CZ" sz="2400" dirty="0" err="1"/>
              <a:t>Semivariance</a:t>
            </a:r>
            <a:r>
              <a:rPr lang="cs-CZ" sz="2400" dirty="0"/>
              <a:t> je jednou z klíčových statistických charakteristik v </a:t>
            </a:r>
            <a:r>
              <a:rPr lang="cs-CZ" sz="2400" dirty="0" err="1"/>
              <a:t>geostatistice</a:t>
            </a:r>
            <a:r>
              <a:rPr lang="cs-CZ" sz="2400" dirty="0"/>
              <a:t>, která se používá k popisu prostorové variability proměnné na základě vzdálenosti mezi body. Je to polovina rozdílu čtverců hodnot prostorové proměnné mezi páry bodů oddělených vzdáleností ℎ.</a:t>
            </a:r>
          </a:p>
          <a:p>
            <a:pPr marL="342900" indent="-342900">
              <a:buFont typeface="Arial" panose="020B0604020202020204" pitchFamily="34" charset="0"/>
              <a:buChar char="•"/>
            </a:pPr>
            <a:r>
              <a:rPr lang="cs-CZ" sz="2400" dirty="0"/>
              <a:t>Matematicky je </a:t>
            </a:r>
            <a:r>
              <a:rPr lang="cs-CZ" sz="2400" dirty="0" err="1"/>
              <a:t>semivariance</a:t>
            </a:r>
            <a:r>
              <a:rPr lang="cs-CZ" sz="2400" dirty="0"/>
              <a:t> definována jako:</a:t>
            </a:r>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endParaRPr lang="cs-CZ" sz="2400" dirty="0"/>
          </a:p>
        </p:txBody>
      </p:sp>
      <p:pic>
        <p:nvPicPr>
          <p:cNvPr id="7" name="Obrázek 6">
            <a:extLst>
              <a:ext uri="{FF2B5EF4-FFF2-40B4-BE49-F238E27FC236}">
                <a16:creationId xmlns:a16="http://schemas.microsoft.com/office/drawing/2014/main" id="{9417EFF9-70E3-4A78-1E34-5B580DA1A202}"/>
              </a:ext>
            </a:extLst>
          </p:cNvPr>
          <p:cNvPicPr>
            <a:picLocks noChangeAspect="1"/>
          </p:cNvPicPr>
          <p:nvPr/>
        </p:nvPicPr>
        <p:blipFill>
          <a:blip r:embed="rId2"/>
          <a:stretch>
            <a:fillRect/>
          </a:stretch>
        </p:blipFill>
        <p:spPr>
          <a:xfrm>
            <a:off x="2706986" y="4094956"/>
            <a:ext cx="6910224" cy="2361282"/>
          </a:xfrm>
          <a:prstGeom prst="rect">
            <a:avLst/>
          </a:prstGeom>
        </p:spPr>
      </p:pic>
    </p:spTree>
    <p:extLst>
      <p:ext uri="{BB962C8B-B14F-4D97-AF65-F5344CB8AC3E}">
        <p14:creationId xmlns:p14="http://schemas.microsoft.com/office/powerpoint/2010/main" val="54908883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E1976A85-789A-AE17-ED38-469884CABD3A}"/>
              </a:ext>
            </a:extLst>
          </p:cNvPr>
          <p:cNvSpPr>
            <a:spLocks noGrp="1"/>
          </p:cNvSpPr>
          <p:nvPr>
            <p:ph type="title"/>
          </p:nvPr>
        </p:nvSpPr>
        <p:spPr/>
        <p:txBody>
          <a:bodyPr/>
          <a:lstStyle/>
          <a:p>
            <a:r>
              <a:rPr lang="cs-CZ" dirty="0"/>
              <a:t>Kovariance a </a:t>
            </a:r>
            <a:r>
              <a:rPr lang="cs-CZ" dirty="0" err="1"/>
              <a:t>semivariogram</a:t>
            </a:r>
            <a:endParaRPr lang="cs-CZ" dirty="0"/>
          </a:p>
        </p:txBody>
      </p:sp>
      <p:sp>
        <p:nvSpPr>
          <p:cNvPr id="3" name="Zástupný obsah 2">
            <a:extLst>
              <a:ext uri="{FF2B5EF4-FFF2-40B4-BE49-F238E27FC236}">
                <a16:creationId xmlns:a16="http://schemas.microsoft.com/office/drawing/2014/main" id="{C43BE2CD-4C48-194E-599E-D347C8C56EE6}"/>
              </a:ext>
            </a:extLst>
          </p:cNvPr>
          <p:cNvSpPr>
            <a:spLocks noGrp="1"/>
          </p:cNvSpPr>
          <p:nvPr>
            <p:ph idx="1"/>
          </p:nvPr>
        </p:nvSpPr>
        <p:spPr/>
        <p:txBody>
          <a:bodyPr>
            <a:normAutofit/>
          </a:bodyPr>
          <a:lstStyle/>
          <a:p>
            <a:pPr marL="342900" indent="-342900">
              <a:buFont typeface="Arial" panose="020B0604020202020204" pitchFamily="34" charset="0"/>
              <a:buChar char="•"/>
            </a:pPr>
            <a:r>
              <a:rPr lang="cs-CZ" sz="2400" dirty="0" err="1"/>
              <a:t>Semivariogram</a:t>
            </a:r>
            <a:r>
              <a:rPr lang="cs-CZ" sz="2400" dirty="0"/>
              <a:t> a kovariance mají opačný tvar: </a:t>
            </a:r>
            <a:r>
              <a:rPr lang="cs-CZ" sz="2400" dirty="0" err="1"/>
              <a:t>Semivariogram</a:t>
            </a:r>
            <a:r>
              <a:rPr lang="cs-CZ" sz="2400" dirty="0"/>
              <a:t> začíná na nule a narůstá k hodnotě C(0), zatímco kovariance je nejvyšší při nulové vzdálenosti a klesá k nule se zvyšující se vzdáleností.</a:t>
            </a:r>
          </a:p>
          <a:p>
            <a:pPr marL="342900" indent="-342900">
              <a:buFont typeface="Arial" panose="020B0604020202020204" pitchFamily="34" charset="0"/>
              <a:buChar char="•"/>
            </a:pPr>
            <a:r>
              <a:rPr lang="cs-CZ" sz="2400" dirty="0"/>
              <a:t>Prostorová korelace je získána z kovariance, zatímco prostorová variabilita je získána z </a:t>
            </a:r>
            <a:r>
              <a:rPr lang="cs-CZ" sz="2400" dirty="0" err="1"/>
              <a:t>semivariogramu</a:t>
            </a:r>
            <a:r>
              <a:rPr lang="cs-CZ" sz="2400" dirty="0"/>
              <a:t>. </a:t>
            </a:r>
            <a:r>
              <a:rPr lang="cs-CZ" sz="2400" dirty="0" err="1"/>
              <a:t>Semivariogram</a:t>
            </a:r>
            <a:r>
              <a:rPr lang="cs-CZ" sz="2400" dirty="0"/>
              <a:t> poskytuje informace o proměnlivosti a vzorcích variability proměnné v závislosti na vzdálenosti, zatímco kovariance vyjadřuje míru prostorové korelace mezi dvěma proměnnými.</a:t>
            </a:r>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endParaRPr lang="cs-CZ" sz="2400" dirty="0"/>
          </a:p>
        </p:txBody>
      </p:sp>
    </p:spTree>
    <p:extLst>
      <p:ext uri="{BB962C8B-B14F-4D97-AF65-F5344CB8AC3E}">
        <p14:creationId xmlns:p14="http://schemas.microsoft.com/office/powerpoint/2010/main" val="108962401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E1976A85-789A-AE17-ED38-469884CABD3A}"/>
              </a:ext>
            </a:extLst>
          </p:cNvPr>
          <p:cNvSpPr>
            <a:spLocks noGrp="1"/>
          </p:cNvSpPr>
          <p:nvPr>
            <p:ph type="title"/>
          </p:nvPr>
        </p:nvSpPr>
        <p:spPr/>
        <p:txBody>
          <a:bodyPr/>
          <a:lstStyle/>
          <a:p>
            <a:r>
              <a:rPr lang="cs-CZ" dirty="0"/>
              <a:t>Kovariance a </a:t>
            </a:r>
            <a:r>
              <a:rPr lang="cs-CZ" dirty="0" err="1"/>
              <a:t>semivariogram</a:t>
            </a:r>
            <a:endParaRPr lang="cs-CZ" dirty="0"/>
          </a:p>
        </p:txBody>
      </p:sp>
      <p:pic>
        <p:nvPicPr>
          <p:cNvPr id="7" name="Obrázek 6">
            <a:extLst>
              <a:ext uri="{FF2B5EF4-FFF2-40B4-BE49-F238E27FC236}">
                <a16:creationId xmlns:a16="http://schemas.microsoft.com/office/drawing/2014/main" id="{1BC4D4DC-2147-0D33-0800-3B1DEC99DA75}"/>
              </a:ext>
            </a:extLst>
          </p:cNvPr>
          <p:cNvPicPr>
            <a:picLocks noChangeAspect="1"/>
          </p:cNvPicPr>
          <p:nvPr/>
        </p:nvPicPr>
        <p:blipFill>
          <a:blip r:embed="rId2"/>
          <a:stretch>
            <a:fillRect/>
          </a:stretch>
        </p:blipFill>
        <p:spPr>
          <a:xfrm>
            <a:off x="2532897" y="1808163"/>
            <a:ext cx="6763021" cy="3692180"/>
          </a:xfrm>
          <a:prstGeom prst="rect">
            <a:avLst/>
          </a:prstGeom>
        </p:spPr>
      </p:pic>
      <p:sp>
        <p:nvSpPr>
          <p:cNvPr id="8" name="TextovéPole 7">
            <a:extLst>
              <a:ext uri="{FF2B5EF4-FFF2-40B4-BE49-F238E27FC236}">
                <a16:creationId xmlns:a16="http://schemas.microsoft.com/office/drawing/2014/main" id="{9697861B-782B-CCFC-1AFE-1C044FD98FAC}"/>
              </a:ext>
            </a:extLst>
          </p:cNvPr>
          <p:cNvSpPr txBox="1"/>
          <p:nvPr/>
        </p:nvSpPr>
        <p:spPr>
          <a:xfrm>
            <a:off x="3551272" y="5612919"/>
            <a:ext cx="5744646" cy="738664"/>
          </a:xfrm>
          <a:prstGeom prst="rect">
            <a:avLst/>
          </a:prstGeom>
          <a:noFill/>
        </p:spPr>
        <p:txBody>
          <a:bodyPr wrap="square" rtlCol="0">
            <a:spAutoFit/>
          </a:bodyPr>
          <a:lstStyle/>
          <a:p>
            <a:pPr algn="l"/>
            <a:r>
              <a:rPr lang="cs-CZ" sz="1400" dirty="0" err="1"/>
              <a:t>Offor</a:t>
            </a:r>
            <a:r>
              <a:rPr lang="cs-CZ" sz="1400" dirty="0"/>
              <a:t>, Kennedy &amp; </a:t>
            </a:r>
            <a:r>
              <a:rPr lang="cs-CZ" sz="1400" dirty="0" err="1"/>
              <a:t>Vaci</a:t>
            </a:r>
            <a:r>
              <a:rPr lang="cs-CZ" sz="1400" dirty="0"/>
              <a:t>, Lubos &amp; </a:t>
            </a:r>
            <a:r>
              <a:rPr lang="cs-CZ" sz="1400" dirty="0" err="1"/>
              <a:t>Mihaylova</a:t>
            </a:r>
            <a:r>
              <a:rPr lang="cs-CZ" sz="1400" dirty="0"/>
              <a:t>, </a:t>
            </a:r>
            <a:r>
              <a:rPr lang="cs-CZ" sz="1400" dirty="0" err="1"/>
              <a:t>Lyudmila</a:t>
            </a:r>
            <a:r>
              <a:rPr lang="cs-CZ" sz="1400" dirty="0"/>
              <a:t>. (2019). </a:t>
            </a:r>
            <a:r>
              <a:rPr lang="cs-CZ" sz="1400" dirty="0" err="1"/>
              <a:t>Traffic</a:t>
            </a:r>
            <a:r>
              <a:rPr lang="cs-CZ" sz="1400" dirty="0"/>
              <a:t> </a:t>
            </a:r>
            <a:r>
              <a:rPr lang="cs-CZ" sz="1400" dirty="0" err="1"/>
              <a:t>Estimation</a:t>
            </a:r>
            <a:r>
              <a:rPr lang="cs-CZ" sz="1400" dirty="0"/>
              <a:t> </a:t>
            </a:r>
            <a:r>
              <a:rPr lang="cs-CZ" sz="1400" dirty="0" err="1"/>
              <a:t>for</a:t>
            </a:r>
            <a:r>
              <a:rPr lang="cs-CZ" sz="1400" dirty="0"/>
              <a:t> </a:t>
            </a:r>
            <a:r>
              <a:rPr lang="cs-CZ" sz="1400" dirty="0" err="1"/>
              <a:t>Large</a:t>
            </a:r>
            <a:r>
              <a:rPr lang="cs-CZ" sz="1400" dirty="0"/>
              <a:t> Urban </a:t>
            </a:r>
            <a:r>
              <a:rPr lang="cs-CZ" sz="1400" dirty="0" err="1"/>
              <a:t>Road</a:t>
            </a:r>
            <a:r>
              <a:rPr lang="cs-CZ" sz="1400" dirty="0"/>
              <a:t> Network </a:t>
            </a:r>
            <a:r>
              <a:rPr lang="cs-CZ" sz="1400" dirty="0" err="1"/>
              <a:t>with</a:t>
            </a:r>
            <a:r>
              <a:rPr lang="cs-CZ" sz="1400" dirty="0"/>
              <a:t> </a:t>
            </a:r>
            <a:r>
              <a:rPr lang="cs-CZ" sz="1400" dirty="0" err="1"/>
              <a:t>High</a:t>
            </a:r>
            <a:r>
              <a:rPr lang="cs-CZ" sz="1400" dirty="0"/>
              <a:t> </a:t>
            </a:r>
            <a:r>
              <a:rPr lang="cs-CZ" sz="1400" dirty="0" err="1"/>
              <a:t>Missing</a:t>
            </a:r>
            <a:r>
              <a:rPr lang="cs-CZ" sz="1400" dirty="0"/>
              <a:t> Data Ratio. </a:t>
            </a:r>
            <a:r>
              <a:rPr lang="cs-CZ" sz="1400" dirty="0" err="1"/>
              <a:t>Sensors</a:t>
            </a:r>
            <a:r>
              <a:rPr lang="cs-CZ" sz="1400" dirty="0"/>
              <a:t>. 19. 2813. 10.3390/s19122813. </a:t>
            </a:r>
          </a:p>
        </p:txBody>
      </p:sp>
    </p:spTree>
    <p:extLst>
      <p:ext uri="{BB962C8B-B14F-4D97-AF65-F5344CB8AC3E}">
        <p14:creationId xmlns:p14="http://schemas.microsoft.com/office/powerpoint/2010/main" val="248382546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E1976A85-789A-AE17-ED38-469884CABD3A}"/>
              </a:ext>
            </a:extLst>
          </p:cNvPr>
          <p:cNvSpPr>
            <a:spLocks noGrp="1"/>
          </p:cNvSpPr>
          <p:nvPr>
            <p:ph type="title"/>
          </p:nvPr>
        </p:nvSpPr>
        <p:spPr/>
        <p:txBody>
          <a:bodyPr/>
          <a:lstStyle/>
          <a:p>
            <a:r>
              <a:rPr lang="cs-CZ" dirty="0"/>
              <a:t>Kovariance a </a:t>
            </a:r>
            <a:r>
              <a:rPr lang="cs-CZ" dirty="0" err="1"/>
              <a:t>semivariogram</a:t>
            </a:r>
            <a:endParaRPr lang="cs-CZ" dirty="0"/>
          </a:p>
        </p:txBody>
      </p:sp>
      <p:sp>
        <p:nvSpPr>
          <p:cNvPr id="8" name="TextovéPole 7">
            <a:extLst>
              <a:ext uri="{FF2B5EF4-FFF2-40B4-BE49-F238E27FC236}">
                <a16:creationId xmlns:a16="http://schemas.microsoft.com/office/drawing/2014/main" id="{9697861B-782B-CCFC-1AFE-1C044FD98FAC}"/>
              </a:ext>
            </a:extLst>
          </p:cNvPr>
          <p:cNvSpPr txBox="1"/>
          <p:nvPr/>
        </p:nvSpPr>
        <p:spPr>
          <a:xfrm>
            <a:off x="6096000" y="5049838"/>
            <a:ext cx="5744646" cy="738664"/>
          </a:xfrm>
          <a:prstGeom prst="rect">
            <a:avLst/>
          </a:prstGeom>
          <a:noFill/>
        </p:spPr>
        <p:txBody>
          <a:bodyPr wrap="square" rtlCol="0">
            <a:spAutoFit/>
          </a:bodyPr>
          <a:lstStyle/>
          <a:p>
            <a:pPr algn="l"/>
            <a:r>
              <a:rPr lang="cs-CZ" sz="1400" dirty="0" err="1"/>
              <a:t>Tolosana-Delgado</a:t>
            </a:r>
            <a:r>
              <a:rPr lang="cs-CZ" sz="1400" dirty="0"/>
              <a:t>, </a:t>
            </a:r>
            <a:r>
              <a:rPr lang="cs-CZ" sz="1400" dirty="0" err="1"/>
              <a:t>Raimon</a:t>
            </a:r>
            <a:r>
              <a:rPr lang="cs-CZ" sz="1400" dirty="0"/>
              <a:t>. (2023). GEOSTATISTICS FOR CONSTRAINED VARIABLES: POSITIVE DATA, COMPOSITIONS AND PROBABILITIES. APPLICATION TO ENVIRONMENTAL HAZARD MONITORING. </a:t>
            </a:r>
          </a:p>
        </p:txBody>
      </p:sp>
      <p:pic>
        <p:nvPicPr>
          <p:cNvPr id="10244" name="Picture 4" descr="1: Synthetic representation of a covariance and its associated... |  Download Scientific Diagram">
            <a:extLst>
              <a:ext uri="{FF2B5EF4-FFF2-40B4-BE49-F238E27FC236}">
                <a16:creationId xmlns:a16="http://schemas.microsoft.com/office/drawing/2014/main" id="{B8B6276B-18C7-70F8-79E5-BD74BE618D8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9445" y="1808162"/>
            <a:ext cx="5744646" cy="45957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8300928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1CBE805-5438-3B16-91D4-539B82F397DC}"/>
              </a:ext>
            </a:extLst>
          </p:cNvPr>
          <p:cNvSpPr txBox="1"/>
          <p:nvPr/>
        </p:nvSpPr>
        <p:spPr>
          <a:xfrm>
            <a:off x="2122715" y="2259044"/>
            <a:ext cx="7952013" cy="954107"/>
          </a:xfrm>
          <a:prstGeom prst="rect">
            <a:avLst/>
          </a:prstGeom>
          <a:noFill/>
        </p:spPr>
        <p:txBody>
          <a:bodyPr wrap="square" rtlCol="0">
            <a:spAutoFit/>
          </a:bodyPr>
          <a:lstStyle/>
          <a:p>
            <a:pPr algn="ctr"/>
            <a:r>
              <a:rPr lang="cs-CZ" sz="2800" b="1" dirty="0">
                <a:solidFill>
                  <a:srgbClr val="00A499"/>
                </a:solidFill>
                <a:latin typeface="Calibri" panose="020F0502020204030204" pitchFamily="34" charset="0"/>
              </a:rPr>
              <a:t>GEOSTATISTIKA</a:t>
            </a:r>
          </a:p>
          <a:p>
            <a:pPr algn="ctr"/>
            <a:r>
              <a:rPr lang="cs-CZ" sz="2800" b="1" dirty="0">
                <a:solidFill>
                  <a:srgbClr val="00A499"/>
                </a:solidFill>
                <a:latin typeface="Calibri" panose="020F0502020204030204" pitchFamily="34" charset="0"/>
              </a:rPr>
              <a:t>Modely </a:t>
            </a:r>
            <a:r>
              <a:rPr lang="cs-CZ" sz="2800" b="1" dirty="0" err="1">
                <a:solidFill>
                  <a:srgbClr val="00A499"/>
                </a:solidFill>
                <a:latin typeface="Calibri" panose="020F0502020204030204" pitchFamily="34" charset="0"/>
              </a:rPr>
              <a:t>variogramu</a:t>
            </a:r>
            <a:endParaRPr lang="en-GB" sz="2800" b="1" i="0" u="none" strike="noStrike" dirty="0">
              <a:solidFill>
                <a:srgbClr val="00A499"/>
              </a:solidFill>
              <a:effectLst/>
              <a:latin typeface="Calibri" panose="020F0502020204030204" pitchFamily="34" charset="0"/>
            </a:endParaRPr>
          </a:p>
        </p:txBody>
      </p:sp>
      <p:pic>
        <p:nvPicPr>
          <p:cNvPr id="4" name="Picture 3">
            <a:extLst>
              <a:ext uri="{FF2B5EF4-FFF2-40B4-BE49-F238E27FC236}">
                <a16:creationId xmlns:a16="http://schemas.microsoft.com/office/drawing/2014/main" id="{8E40FE10-322F-D8A5-A53D-E2C7CB3BA4DC}"/>
              </a:ext>
            </a:extLst>
          </p:cNvPr>
          <p:cNvPicPr>
            <a:picLocks noChangeAspect="1"/>
          </p:cNvPicPr>
          <p:nvPr/>
        </p:nvPicPr>
        <p:blipFill>
          <a:blip r:embed="rId2"/>
          <a:stretch>
            <a:fillRect/>
          </a:stretch>
        </p:blipFill>
        <p:spPr>
          <a:xfrm>
            <a:off x="5036584" y="253114"/>
            <a:ext cx="2118832" cy="1228472"/>
          </a:xfrm>
          <a:prstGeom prst="rect">
            <a:avLst/>
          </a:prstGeom>
        </p:spPr>
      </p:pic>
      <p:pic>
        <p:nvPicPr>
          <p:cNvPr id="5" name="Picture 4" descr="Text&#10;&#10;Description automatically generated with low confidence">
            <a:extLst>
              <a:ext uri="{FF2B5EF4-FFF2-40B4-BE49-F238E27FC236}">
                <a16:creationId xmlns:a16="http://schemas.microsoft.com/office/drawing/2014/main" id="{DD49E10A-9549-6FED-EC4A-956886A72E0F}"/>
              </a:ext>
            </a:extLst>
          </p:cNvPr>
          <p:cNvPicPr>
            <a:picLocks noChangeAspect="1"/>
          </p:cNvPicPr>
          <p:nvPr/>
        </p:nvPicPr>
        <p:blipFill>
          <a:blip r:embed="rId3"/>
          <a:stretch>
            <a:fillRect/>
          </a:stretch>
        </p:blipFill>
        <p:spPr>
          <a:xfrm>
            <a:off x="3151395" y="5433957"/>
            <a:ext cx="5905988" cy="1088077"/>
          </a:xfrm>
          <a:prstGeom prst="rect">
            <a:avLst/>
          </a:prstGeom>
        </p:spPr>
      </p:pic>
      <p:sp>
        <p:nvSpPr>
          <p:cNvPr id="6" name="TextBox 5">
            <a:extLst>
              <a:ext uri="{FF2B5EF4-FFF2-40B4-BE49-F238E27FC236}">
                <a16:creationId xmlns:a16="http://schemas.microsoft.com/office/drawing/2014/main" id="{E1D4C76D-A2F4-254C-288D-AA077E86A0FC}"/>
              </a:ext>
            </a:extLst>
          </p:cNvPr>
          <p:cNvSpPr txBox="1"/>
          <p:nvPr/>
        </p:nvSpPr>
        <p:spPr>
          <a:xfrm>
            <a:off x="4857861" y="3706405"/>
            <a:ext cx="2493055" cy="369332"/>
          </a:xfrm>
          <a:prstGeom prst="rect">
            <a:avLst/>
          </a:prstGeom>
          <a:noFill/>
        </p:spPr>
        <p:txBody>
          <a:bodyPr wrap="none" rtlCol="0">
            <a:spAutoFit/>
          </a:bodyPr>
          <a:lstStyle/>
          <a:p>
            <a:pPr algn="ctr"/>
            <a:r>
              <a:rPr lang="cs-CZ" dirty="0"/>
              <a:t>Ing. Lucie Orlíková, Ph.D.</a:t>
            </a:r>
            <a:endParaRPr lang="en-CZ" dirty="0"/>
          </a:p>
        </p:txBody>
      </p:sp>
    </p:spTree>
    <p:extLst>
      <p:ext uri="{BB962C8B-B14F-4D97-AF65-F5344CB8AC3E}">
        <p14:creationId xmlns:p14="http://schemas.microsoft.com/office/powerpoint/2010/main" val="336733247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E1976A85-789A-AE17-ED38-469884CABD3A}"/>
              </a:ext>
            </a:extLst>
          </p:cNvPr>
          <p:cNvSpPr>
            <a:spLocks noGrp="1"/>
          </p:cNvSpPr>
          <p:nvPr>
            <p:ph type="title"/>
          </p:nvPr>
        </p:nvSpPr>
        <p:spPr/>
        <p:txBody>
          <a:bodyPr/>
          <a:lstStyle/>
          <a:p>
            <a:r>
              <a:rPr lang="cs-CZ" dirty="0" err="1"/>
              <a:t>Variogram</a:t>
            </a:r>
            <a:endParaRPr lang="cs-CZ" dirty="0"/>
          </a:p>
        </p:txBody>
      </p:sp>
      <p:sp>
        <p:nvSpPr>
          <p:cNvPr id="3" name="Zástupný obsah 2">
            <a:extLst>
              <a:ext uri="{FF2B5EF4-FFF2-40B4-BE49-F238E27FC236}">
                <a16:creationId xmlns:a16="http://schemas.microsoft.com/office/drawing/2014/main" id="{C43BE2CD-4C48-194E-599E-D347C8C56EE6}"/>
              </a:ext>
            </a:extLst>
          </p:cNvPr>
          <p:cNvSpPr>
            <a:spLocks noGrp="1"/>
          </p:cNvSpPr>
          <p:nvPr>
            <p:ph idx="1"/>
          </p:nvPr>
        </p:nvSpPr>
        <p:spPr/>
        <p:txBody>
          <a:bodyPr>
            <a:normAutofit/>
          </a:bodyPr>
          <a:lstStyle/>
          <a:p>
            <a:pPr marL="342900" indent="-342900">
              <a:buFont typeface="Arial" panose="020B0604020202020204" pitchFamily="34" charset="0"/>
              <a:buChar char="•"/>
            </a:pPr>
            <a:r>
              <a:rPr lang="cs-CZ" sz="2400" dirty="0"/>
              <a:t>Mezi </a:t>
            </a:r>
            <a:r>
              <a:rPr lang="cs-CZ" sz="2400" dirty="0" err="1"/>
              <a:t>variogramem</a:t>
            </a:r>
            <a:r>
              <a:rPr lang="cs-CZ" sz="2400" dirty="0"/>
              <a:t> a kovariancí platí za předpokladu </a:t>
            </a:r>
            <a:r>
              <a:rPr lang="cs-CZ" sz="2400" dirty="0" err="1"/>
              <a:t>stacionarity</a:t>
            </a:r>
            <a:r>
              <a:rPr lang="cs-CZ" sz="2400" dirty="0"/>
              <a:t> jednoduchý vztah:</a:t>
            </a:r>
          </a:p>
          <a:p>
            <a:endParaRPr lang="cs-CZ" sz="2400" dirty="0"/>
          </a:p>
          <a:p>
            <a:pPr algn="ctr"/>
            <a:r>
              <a:rPr lang="el-GR" sz="2000" b="0" i="0" dirty="0">
                <a:effectLst/>
                <a:latin typeface="arial" panose="020B0604020202020204" pitchFamily="34" charset="0"/>
              </a:rPr>
              <a:t>γ</a:t>
            </a:r>
            <a:r>
              <a:rPr lang="cs-CZ" sz="2400" b="0" i="0" dirty="0">
                <a:effectLst/>
                <a:latin typeface="arial" panose="020B0604020202020204" pitchFamily="34" charset="0"/>
              </a:rPr>
              <a:t>(h) = C(0) – C(h)</a:t>
            </a:r>
          </a:p>
          <a:p>
            <a:pPr algn="ctr"/>
            <a:endParaRPr lang="cs-CZ" sz="2400" dirty="0">
              <a:latin typeface="arial" panose="020B0604020202020204" pitchFamily="34" charset="0"/>
            </a:endParaRPr>
          </a:p>
          <a:p>
            <a:pPr marL="342900" indent="-342900">
              <a:buFont typeface="Arial" panose="020B0604020202020204" pitchFamily="34" charset="0"/>
              <a:buChar char="•"/>
            </a:pPr>
            <a:r>
              <a:rPr lang="cs-CZ" sz="2400" dirty="0">
                <a:latin typeface="arial" panose="020B0604020202020204" pitchFamily="34" charset="0"/>
              </a:rPr>
              <a:t>A obráceně</a:t>
            </a:r>
          </a:p>
          <a:p>
            <a:pPr algn="ctr"/>
            <a:r>
              <a:rPr lang="cs-CZ" sz="2400" dirty="0">
                <a:latin typeface="arial" panose="020B0604020202020204" pitchFamily="34" charset="0"/>
              </a:rPr>
              <a:t>C(h) = </a:t>
            </a:r>
            <a:r>
              <a:rPr lang="el-GR" sz="2000" b="0" i="0" dirty="0">
                <a:effectLst/>
                <a:latin typeface="arial" panose="020B0604020202020204" pitchFamily="34" charset="0"/>
              </a:rPr>
              <a:t>γ</a:t>
            </a:r>
            <a:r>
              <a:rPr lang="cs-CZ" sz="2400" b="0" i="0" dirty="0">
                <a:effectLst/>
                <a:latin typeface="arial" panose="020B0604020202020204" pitchFamily="34" charset="0"/>
              </a:rPr>
              <a:t>(∞) - </a:t>
            </a:r>
            <a:r>
              <a:rPr lang="el-GR" sz="2000" b="0" i="0" dirty="0">
                <a:effectLst/>
                <a:latin typeface="arial" panose="020B0604020202020204" pitchFamily="34" charset="0"/>
              </a:rPr>
              <a:t>γ</a:t>
            </a:r>
            <a:r>
              <a:rPr lang="cs-CZ" sz="2400" b="0" i="0" dirty="0">
                <a:effectLst/>
                <a:latin typeface="arial" panose="020B0604020202020204" pitchFamily="34" charset="0"/>
              </a:rPr>
              <a:t>(h) </a:t>
            </a:r>
          </a:p>
          <a:p>
            <a:pPr algn="ctr"/>
            <a:endParaRPr lang="cs-CZ" sz="2400" dirty="0">
              <a:latin typeface="arial" panose="020B0604020202020204" pitchFamily="34" charset="0"/>
            </a:endParaRPr>
          </a:p>
          <a:p>
            <a:pPr marL="342900" indent="-342900">
              <a:buFont typeface="Arial" panose="020B0604020202020204" pitchFamily="34" charset="0"/>
              <a:buChar char="•"/>
            </a:pPr>
            <a:r>
              <a:rPr lang="cs-CZ" sz="2400" dirty="0">
                <a:latin typeface="arial" panose="020B0604020202020204" pitchFamily="34" charset="0"/>
              </a:rPr>
              <a:t>Kde </a:t>
            </a:r>
            <a:r>
              <a:rPr lang="el-GR" sz="2000" b="0" i="0" dirty="0">
                <a:effectLst/>
                <a:latin typeface="arial" panose="020B0604020202020204" pitchFamily="34" charset="0"/>
              </a:rPr>
              <a:t>γ</a:t>
            </a:r>
            <a:r>
              <a:rPr lang="cs-CZ" sz="2400" b="0" i="0" dirty="0">
                <a:effectLst/>
                <a:latin typeface="arial" panose="020B0604020202020204" pitchFamily="34" charset="0"/>
              </a:rPr>
              <a:t>(∞) je práh </a:t>
            </a:r>
            <a:r>
              <a:rPr lang="cs-CZ" sz="2400" b="0" i="0" dirty="0" err="1">
                <a:effectLst/>
                <a:latin typeface="arial" panose="020B0604020202020204" pitchFamily="34" charset="0"/>
              </a:rPr>
              <a:t>semivariogramu</a:t>
            </a:r>
            <a:endParaRPr lang="cs-CZ" sz="2400" dirty="0"/>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endParaRPr lang="cs-CZ" sz="2400" dirty="0"/>
          </a:p>
        </p:txBody>
      </p:sp>
    </p:spTree>
    <p:extLst>
      <p:ext uri="{BB962C8B-B14F-4D97-AF65-F5344CB8AC3E}">
        <p14:creationId xmlns:p14="http://schemas.microsoft.com/office/powerpoint/2010/main" val="31206429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87F1B79F-7EE0-1757-F564-C9E0723D339C}"/>
              </a:ext>
            </a:extLst>
          </p:cNvPr>
          <p:cNvSpPr>
            <a:spLocks noGrp="1"/>
          </p:cNvSpPr>
          <p:nvPr>
            <p:ph type="title"/>
          </p:nvPr>
        </p:nvSpPr>
        <p:spPr>
          <a:xfrm>
            <a:off x="201293" y="295196"/>
            <a:ext cx="11798620" cy="719138"/>
          </a:xfrm>
        </p:spPr>
        <p:txBody>
          <a:bodyPr/>
          <a:lstStyle/>
          <a:p>
            <a:r>
              <a:rPr lang="cs-CZ" dirty="0"/>
              <a:t>Modely </a:t>
            </a:r>
            <a:r>
              <a:rPr lang="cs-CZ" dirty="0" err="1"/>
              <a:t>variogramu</a:t>
            </a:r>
            <a:endParaRPr lang="cs-CZ" dirty="0"/>
          </a:p>
        </p:txBody>
      </p:sp>
      <p:pic>
        <p:nvPicPr>
          <p:cNvPr id="1026" name="Picture 2">
            <a:extLst>
              <a:ext uri="{FF2B5EF4-FFF2-40B4-BE49-F238E27FC236}">
                <a16:creationId xmlns:a16="http://schemas.microsoft.com/office/drawing/2014/main" id="{A977DA79-37BF-43F2-F7B7-0C5A78759A5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44848" y="1111311"/>
            <a:ext cx="7161217" cy="4560377"/>
          </a:xfrm>
          <a:prstGeom prst="rect">
            <a:avLst/>
          </a:prstGeom>
          <a:noFill/>
          <a:extLst>
            <a:ext uri="{909E8E84-426E-40DD-AFC4-6F175D3DCCD1}">
              <a14:hiddenFill xmlns:a14="http://schemas.microsoft.com/office/drawing/2010/main">
                <a:solidFill>
                  <a:srgbClr val="FFFFFF"/>
                </a:solidFill>
              </a14:hiddenFill>
            </a:ext>
          </a:extLst>
        </p:spPr>
      </p:pic>
      <p:sp>
        <p:nvSpPr>
          <p:cNvPr id="3" name="TextovéPole 2">
            <a:extLst>
              <a:ext uri="{FF2B5EF4-FFF2-40B4-BE49-F238E27FC236}">
                <a16:creationId xmlns:a16="http://schemas.microsoft.com/office/drawing/2014/main" id="{6D5EA93C-8ECA-A8F2-5F69-5CA1855A7908}"/>
              </a:ext>
            </a:extLst>
          </p:cNvPr>
          <p:cNvSpPr txBox="1"/>
          <p:nvPr/>
        </p:nvSpPr>
        <p:spPr>
          <a:xfrm>
            <a:off x="3571291" y="5768665"/>
            <a:ext cx="5744646" cy="738664"/>
          </a:xfrm>
          <a:prstGeom prst="rect">
            <a:avLst/>
          </a:prstGeom>
          <a:noFill/>
        </p:spPr>
        <p:txBody>
          <a:bodyPr wrap="square" rtlCol="0">
            <a:spAutoFit/>
          </a:bodyPr>
          <a:lstStyle/>
          <a:p>
            <a:pPr algn="l"/>
            <a:r>
              <a:rPr lang="cs-CZ" sz="1400" dirty="0"/>
              <a:t>Zdroj: https://www.supergeotek.com/Spatial_Statistical_ENG_HTML/gaussian_model.htm</a:t>
            </a:r>
          </a:p>
        </p:txBody>
      </p:sp>
    </p:spTree>
    <p:extLst>
      <p:ext uri="{BB962C8B-B14F-4D97-AF65-F5344CB8AC3E}">
        <p14:creationId xmlns:p14="http://schemas.microsoft.com/office/powerpoint/2010/main" val="41579223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E1976A85-789A-AE17-ED38-469884CABD3A}"/>
              </a:ext>
            </a:extLst>
          </p:cNvPr>
          <p:cNvSpPr>
            <a:spLocks noGrp="1"/>
          </p:cNvSpPr>
          <p:nvPr>
            <p:ph type="title"/>
          </p:nvPr>
        </p:nvSpPr>
        <p:spPr/>
        <p:txBody>
          <a:bodyPr/>
          <a:lstStyle/>
          <a:p>
            <a:r>
              <a:rPr lang="cs-CZ" dirty="0"/>
              <a:t>Lineární </a:t>
            </a:r>
            <a:r>
              <a:rPr lang="cs-CZ" dirty="0" err="1"/>
              <a:t>variogram</a:t>
            </a:r>
            <a:endParaRPr lang="cs-CZ" dirty="0"/>
          </a:p>
        </p:txBody>
      </p:sp>
      <p:sp>
        <p:nvSpPr>
          <p:cNvPr id="3" name="Zástupný obsah 2">
            <a:extLst>
              <a:ext uri="{FF2B5EF4-FFF2-40B4-BE49-F238E27FC236}">
                <a16:creationId xmlns:a16="http://schemas.microsoft.com/office/drawing/2014/main" id="{C43BE2CD-4C48-194E-599E-D347C8C56EE6}"/>
              </a:ext>
            </a:extLst>
          </p:cNvPr>
          <p:cNvSpPr>
            <a:spLocks noGrp="1"/>
          </p:cNvSpPr>
          <p:nvPr>
            <p:ph idx="1"/>
          </p:nvPr>
        </p:nvSpPr>
        <p:spPr/>
        <p:txBody>
          <a:bodyPr>
            <a:normAutofit/>
          </a:bodyPr>
          <a:lstStyle/>
          <a:p>
            <a:pPr marL="342900" indent="-342900">
              <a:buFont typeface="Arial" panose="020B0604020202020204" pitchFamily="34" charset="0"/>
              <a:buChar char="•"/>
            </a:pPr>
            <a:r>
              <a:rPr lang="cs-CZ" sz="2400" dirty="0"/>
              <a:t>Neomezený lineární </a:t>
            </a:r>
            <a:r>
              <a:rPr lang="cs-CZ" sz="2400" dirty="0" err="1"/>
              <a:t>variogram</a:t>
            </a:r>
            <a:r>
              <a:rPr lang="cs-CZ" sz="2400" dirty="0"/>
              <a:t> se někdy využívá jako výchozí model, rozptyl roste nade všechny meze a kovariance neexistuje.</a:t>
            </a:r>
          </a:p>
          <a:p>
            <a:pPr algn="ctr"/>
            <a:r>
              <a:rPr lang="el-GR" sz="2000" b="0" i="0" dirty="0">
                <a:effectLst/>
                <a:latin typeface="arial" panose="020B0604020202020204" pitchFamily="34" charset="0"/>
              </a:rPr>
              <a:t>γ</a:t>
            </a:r>
            <a:r>
              <a:rPr lang="cs-CZ" sz="2400" b="0" i="0" dirty="0">
                <a:effectLst/>
                <a:latin typeface="arial" panose="020B0604020202020204" pitchFamily="34" charset="0"/>
              </a:rPr>
              <a:t>(h) = h</a:t>
            </a:r>
          </a:p>
          <a:p>
            <a:pPr marL="342900" indent="-342900">
              <a:buFont typeface="Arial" panose="020B0604020202020204" pitchFamily="34" charset="0"/>
              <a:buChar char="•"/>
            </a:pPr>
            <a:r>
              <a:rPr lang="cs-CZ" sz="2400" b="0" i="0" dirty="0">
                <a:effectLst/>
              </a:rPr>
              <a:t>Lineární </a:t>
            </a:r>
            <a:r>
              <a:rPr lang="cs-CZ" sz="2400" b="0" i="0" dirty="0" err="1">
                <a:effectLst/>
              </a:rPr>
              <a:t>variogram</a:t>
            </a:r>
            <a:r>
              <a:rPr lang="cs-CZ" sz="2400" b="0" i="0" dirty="0">
                <a:effectLst/>
              </a:rPr>
              <a:t> se používá tehdy, když očekáváme, že prostorová variabilita dat bude následovat určitý lineární trend. To se stává v případech, kdy máme například dlouhý lineární geologický pruh nebo dlouhý geografický útvar, jako řeka nebo horský hřbet. V těchto situacích může být vhodné použít lineární </a:t>
            </a:r>
            <a:r>
              <a:rPr lang="cs-CZ" sz="2400" b="0" i="0" dirty="0" err="1">
                <a:effectLst/>
              </a:rPr>
              <a:t>variogram</a:t>
            </a:r>
            <a:r>
              <a:rPr lang="cs-CZ" sz="2400" b="0" i="0" dirty="0">
                <a:effectLst/>
              </a:rPr>
              <a:t>, aby se lépe zachytila prostorová závislost ve směru trendu a získaly se lepší predikce neznámých hodnot na základě známých pozorování.</a:t>
            </a:r>
          </a:p>
          <a:p>
            <a:pPr marL="342900" indent="-342900">
              <a:buFont typeface="Arial" panose="020B0604020202020204" pitchFamily="34" charset="0"/>
              <a:buChar char="•"/>
            </a:pPr>
            <a:endParaRPr lang="cs-CZ" sz="2400" b="0" i="0" dirty="0">
              <a:effectLst/>
            </a:endParaRPr>
          </a:p>
          <a:p>
            <a:pPr marL="342900" indent="-342900">
              <a:buFont typeface="Arial" panose="020B0604020202020204" pitchFamily="34" charset="0"/>
              <a:buChar char="•"/>
            </a:pPr>
            <a:endParaRPr lang="cs-CZ" sz="2400" b="0" i="0" dirty="0">
              <a:effectLst/>
            </a:endParaRPr>
          </a:p>
          <a:p>
            <a:pPr marL="342900" indent="-342900">
              <a:buFont typeface="Arial" panose="020B0604020202020204" pitchFamily="34" charset="0"/>
              <a:buChar char="•"/>
            </a:pPr>
            <a:endParaRPr lang="cs-CZ" sz="2400" dirty="0">
              <a:latin typeface="arial" panose="020B0604020202020204" pitchFamily="34" charset="0"/>
            </a:endParaRPr>
          </a:p>
          <a:p>
            <a:pPr marL="342900" indent="-342900">
              <a:buFont typeface="Arial" panose="020B0604020202020204" pitchFamily="34" charset="0"/>
              <a:buChar char="•"/>
            </a:pPr>
            <a:endParaRPr lang="cs-CZ" sz="2400" dirty="0">
              <a:latin typeface="arial" panose="020B0604020202020204" pitchFamily="34" charset="0"/>
            </a:endParaRPr>
          </a:p>
          <a:p>
            <a:endParaRPr lang="cs-CZ" sz="2400" dirty="0"/>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endParaRPr lang="cs-CZ" sz="2400" dirty="0"/>
          </a:p>
        </p:txBody>
      </p:sp>
    </p:spTree>
    <p:extLst>
      <p:ext uri="{BB962C8B-B14F-4D97-AF65-F5344CB8AC3E}">
        <p14:creationId xmlns:p14="http://schemas.microsoft.com/office/powerpoint/2010/main" val="378680742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E1976A85-789A-AE17-ED38-469884CABD3A}"/>
              </a:ext>
            </a:extLst>
          </p:cNvPr>
          <p:cNvSpPr>
            <a:spLocks noGrp="1"/>
          </p:cNvSpPr>
          <p:nvPr>
            <p:ph type="title"/>
          </p:nvPr>
        </p:nvSpPr>
        <p:spPr>
          <a:xfrm>
            <a:off x="200179" y="461113"/>
            <a:ext cx="11807825" cy="719138"/>
          </a:xfrm>
        </p:spPr>
        <p:txBody>
          <a:bodyPr/>
          <a:lstStyle/>
          <a:p>
            <a:r>
              <a:rPr lang="cs-CZ" dirty="0"/>
              <a:t>Lineární </a:t>
            </a:r>
            <a:r>
              <a:rPr lang="cs-CZ" dirty="0" err="1"/>
              <a:t>variogram</a:t>
            </a:r>
            <a:endParaRPr lang="cs-CZ" dirty="0"/>
          </a:p>
        </p:txBody>
      </p:sp>
      <p:pic>
        <p:nvPicPr>
          <p:cNvPr id="2050" name="Picture 2">
            <a:extLst>
              <a:ext uri="{FF2B5EF4-FFF2-40B4-BE49-F238E27FC236}">
                <a16:creationId xmlns:a16="http://schemas.microsoft.com/office/drawing/2014/main" id="{9A995FA8-539D-2E41-7BB6-B3C1EBF3A0D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94914" y="1176337"/>
            <a:ext cx="6096000" cy="4505325"/>
          </a:xfrm>
          <a:prstGeom prst="rect">
            <a:avLst/>
          </a:prstGeom>
          <a:noFill/>
          <a:extLst>
            <a:ext uri="{909E8E84-426E-40DD-AFC4-6F175D3DCCD1}">
              <a14:hiddenFill xmlns:a14="http://schemas.microsoft.com/office/drawing/2010/main">
                <a:solidFill>
                  <a:srgbClr val="FFFFFF"/>
                </a:solidFill>
              </a14:hiddenFill>
            </a:ext>
          </a:extLst>
        </p:spPr>
      </p:pic>
      <p:sp>
        <p:nvSpPr>
          <p:cNvPr id="6" name="TextovéPole 5">
            <a:extLst>
              <a:ext uri="{FF2B5EF4-FFF2-40B4-BE49-F238E27FC236}">
                <a16:creationId xmlns:a16="http://schemas.microsoft.com/office/drawing/2014/main" id="{27753969-39BD-A79C-5F1A-F1E9A702EE32}"/>
              </a:ext>
            </a:extLst>
          </p:cNvPr>
          <p:cNvSpPr txBox="1"/>
          <p:nvPr/>
        </p:nvSpPr>
        <p:spPr>
          <a:xfrm>
            <a:off x="3571291" y="5768665"/>
            <a:ext cx="5744646" cy="954107"/>
          </a:xfrm>
          <a:prstGeom prst="rect">
            <a:avLst/>
          </a:prstGeom>
          <a:noFill/>
        </p:spPr>
        <p:txBody>
          <a:bodyPr wrap="square" rtlCol="0">
            <a:spAutoFit/>
          </a:bodyPr>
          <a:lstStyle/>
          <a:p>
            <a:pPr algn="l"/>
            <a:r>
              <a:rPr lang="cs-CZ" sz="1400" dirty="0" err="1"/>
              <a:t>Asmael</a:t>
            </a:r>
            <a:r>
              <a:rPr lang="cs-CZ" sz="1400" dirty="0"/>
              <a:t>, </a:t>
            </a:r>
            <a:r>
              <a:rPr lang="cs-CZ" sz="1400" dirty="0" err="1"/>
              <a:t>Nazeer</a:t>
            </a:r>
            <a:r>
              <a:rPr lang="cs-CZ" sz="1400" dirty="0"/>
              <a:t> &amp; </a:t>
            </a:r>
            <a:r>
              <a:rPr lang="cs-CZ" sz="1400" dirty="0" err="1"/>
              <a:t>Dupuy</a:t>
            </a:r>
            <a:r>
              <a:rPr lang="cs-CZ" sz="1400" dirty="0"/>
              <a:t>, Alain &amp; </a:t>
            </a:r>
            <a:r>
              <a:rPr lang="cs-CZ" sz="1400" dirty="0" err="1"/>
              <a:t>Huneau</a:t>
            </a:r>
            <a:r>
              <a:rPr lang="cs-CZ" sz="1400" dirty="0"/>
              <a:t>, Frederic &amp; Hamid, Salim &amp; </a:t>
            </a:r>
            <a:r>
              <a:rPr lang="cs-CZ" sz="1400" dirty="0" err="1"/>
              <a:t>Le</a:t>
            </a:r>
            <a:r>
              <a:rPr lang="cs-CZ" sz="1400" dirty="0"/>
              <a:t> </a:t>
            </a:r>
            <a:r>
              <a:rPr lang="cs-CZ" sz="1400" dirty="0" err="1"/>
              <a:t>Coustumer</a:t>
            </a:r>
            <a:r>
              <a:rPr lang="cs-CZ" sz="1400" dirty="0"/>
              <a:t>, Philippe. (2015). </a:t>
            </a:r>
            <a:r>
              <a:rPr lang="cs-CZ" sz="1400" dirty="0" err="1"/>
              <a:t>Groundwater</a:t>
            </a:r>
            <a:r>
              <a:rPr lang="cs-CZ" sz="1400" dirty="0"/>
              <a:t> Modeling as </a:t>
            </a:r>
            <a:r>
              <a:rPr lang="cs-CZ" sz="1400" dirty="0" err="1"/>
              <a:t>an</a:t>
            </a:r>
            <a:r>
              <a:rPr lang="cs-CZ" sz="1400" dirty="0"/>
              <a:t> </a:t>
            </a:r>
            <a:r>
              <a:rPr lang="cs-CZ" sz="1400" dirty="0" err="1"/>
              <a:t>Alternative</a:t>
            </a:r>
            <a:r>
              <a:rPr lang="cs-CZ" sz="1400" dirty="0"/>
              <a:t> </a:t>
            </a:r>
            <a:r>
              <a:rPr lang="cs-CZ" sz="1400" dirty="0" err="1"/>
              <a:t>Approach</a:t>
            </a:r>
            <a:r>
              <a:rPr lang="cs-CZ" sz="1400" dirty="0"/>
              <a:t> to Limited Data in </a:t>
            </a:r>
            <a:r>
              <a:rPr lang="cs-CZ" sz="1400" dirty="0" err="1"/>
              <a:t>the</a:t>
            </a:r>
            <a:r>
              <a:rPr lang="cs-CZ" sz="1400" dirty="0"/>
              <a:t> </a:t>
            </a:r>
            <a:r>
              <a:rPr lang="cs-CZ" sz="1400" dirty="0" err="1"/>
              <a:t>Northeastern</a:t>
            </a:r>
            <a:r>
              <a:rPr lang="cs-CZ" sz="1400" dirty="0"/>
              <a:t> Part </a:t>
            </a:r>
            <a:r>
              <a:rPr lang="cs-CZ" sz="1400" dirty="0" err="1"/>
              <a:t>of</a:t>
            </a:r>
            <a:r>
              <a:rPr lang="cs-CZ" sz="1400" dirty="0"/>
              <a:t> </a:t>
            </a:r>
            <a:r>
              <a:rPr lang="cs-CZ" sz="1400" dirty="0" err="1"/>
              <a:t>Mt</a:t>
            </a:r>
            <a:r>
              <a:rPr lang="cs-CZ" sz="1400" dirty="0"/>
              <a:t>. </a:t>
            </a:r>
            <a:r>
              <a:rPr lang="cs-CZ" sz="1400" dirty="0" err="1"/>
              <a:t>Hermon</a:t>
            </a:r>
            <a:r>
              <a:rPr lang="cs-CZ" sz="1400" dirty="0"/>
              <a:t> (</a:t>
            </a:r>
            <a:r>
              <a:rPr lang="cs-CZ" sz="1400" dirty="0" err="1"/>
              <a:t>Syria</a:t>
            </a:r>
            <a:r>
              <a:rPr lang="cs-CZ" sz="1400" dirty="0"/>
              <a:t>), to </a:t>
            </a:r>
            <a:r>
              <a:rPr lang="cs-CZ" sz="1400" dirty="0" err="1"/>
              <a:t>Develop</a:t>
            </a:r>
            <a:r>
              <a:rPr lang="cs-CZ" sz="1400" dirty="0"/>
              <a:t> a </a:t>
            </a:r>
            <a:r>
              <a:rPr lang="cs-CZ" sz="1400" dirty="0" err="1"/>
              <a:t>Preliminary</a:t>
            </a:r>
            <a:r>
              <a:rPr lang="cs-CZ" sz="1400" dirty="0"/>
              <a:t> </a:t>
            </a:r>
            <a:r>
              <a:rPr lang="cs-CZ" sz="1400" dirty="0" err="1"/>
              <a:t>Water</a:t>
            </a:r>
            <a:r>
              <a:rPr lang="cs-CZ" sz="1400" dirty="0"/>
              <a:t> Budget. </a:t>
            </a:r>
            <a:r>
              <a:rPr lang="cs-CZ" sz="1400" dirty="0" err="1"/>
              <a:t>Water</a:t>
            </a:r>
            <a:r>
              <a:rPr lang="cs-CZ" sz="1400" dirty="0"/>
              <a:t>. 7. 10.3390/w7073978. </a:t>
            </a:r>
          </a:p>
        </p:txBody>
      </p:sp>
    </p:spTree>
    <p:extLst>
      <p:ext uri="{BB962C8B-B14F-4D97-AF65-F5344CB8AC3E}">
        <p14:creationId xmlns:p14="http://schemas.microsoft.com/office/powerpoint/2010/main" val="359740921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E1976A85-789A-AE17-ED38-469884CABD3A}"/>
              </a:ext>
            </a:extLst>
          </p:cNvPr>
          <p:cNvSpPr>
            <a:spLocks noGrp="1"/>
          </p:cNvSpPr>
          <p:nvPr>
            <p:ph type="title"/>
          </p:nvPr>
        </p:nvSpPr>
        <p:spPr/>
        <p:txBody>
          <a:bodyPr/>
          <a:lstStyle/>
          <a:p>
            <a:r>
              <a:rPr lang="cs-CZ" dirty="0"/>
              <a:t>Sférický </a:t>
            </a:r>
            <a:r>
              <a:rPr lang="cs-CZ" dirty="0" err="1"/>
              <a:t>variogram</a:t>
            </a:r>
            <a:endParaRPr lang="cs-CZ" dirty="0"/>
          </a:p>
        </p:txBody>
      </p:sp>
      <p:sp>
        <p:nvSpPr>
          <p:cNvPr id="3" name="Zástupný obsah 2">
            <a:extLst>
              <a:ext uri="{FF2B5EF4-FFF2-40B4-BE49-F238E27FC236}">
                <a16:creationId xmlns:a16="http://schemas.microsoft.com/office/drawing/2014/main" id="{C43BE2CD-4C48-194E-599E-D347C8C56EE6}"/>
              </a:ext>
            </a:extLst>
          </p:cNvPr>
          <p:cNvSpPr>
            <a:spLocks noGrp="1"/>
          </p:cNvSpPr>
          <p:nvPr>
            <p:ph idx="1"/>
          </p:nvPr>
        </p:nvSpPr>
        <p:spPr/>
        <p:txBody>
          <a:bodyPr>
            <a:normAutofit/>
          </a:bodyPr>
          <a:lstStyle/>
          <a:p>
            <a:pPr marL="342900" indent="-342900">
              <a:buFont typeface="Arial" panose="020B0604020202020204" pitchFamily="34" charset="0"/>
              <a:buChar char="•"/>
            </a:pPr>
            <a:r>
              <a:rPr lang="cs-CZ" sz="2400" b="0" i="0" dirty="0">
                <a:effectLst/>
              </a:rPr>
              <a:t>Sférický model </a:t>
            </a:r>
            <a:r>
              <a:rPr lang="cs-CZ" sz="2400" b="0" i="0" dirty="0" err="1">
                <a:effectLst/>
              </a:rPr>
              <a:t>semivariogramu</a:t>
            </a:r>
            <a:r>
              <a:rPr lang="cs-CZ" sz="2400" b="0" i="0" dirty="0">
                <a:effectLst/>
              </a:rPr>
              <a:t> je jedním z často používaných matematických modelů pro popis prostorové závislosti dat v </a:t>
            </a:r>
            <a:r>
              <a:rPr lang="cs-CZ" sz="2400" b="0" i="0" dirty="0" err="1">
                <a:effectLst/>
              </a:rPr>
              <a:t>geostatistice</a:t>
            </a:r>
            <a:r>
              <a:rPr lang="cs-CZ" sz="2400" b="0" i="0" dirty="0">
                <a:effectLst/>
              </a:rPr>
              <a:t>. Používá se zejména v situacích, kdy existuje omezený dosah prostorové korelace a hodnoty </a:t>
            </a:r>
            <a:r>
              <a:rPr lang="cs-CZ" sz="2400" b="0" i="0" dirty="0" err="1">
                <a:effectLst/>
              </a:rPr>
              <a:t>semivariogramu</a:t>
            </a:r>
            <a:r>
              <a:rPr lang="cs-CZ" sz="2400" b="0" i="0" dirty="0">
                <a:effectLst/>
              </a:rPr>
              <a:t> mají tendenci se stabilizovat na určité hodnotě (tzv. </a:t>
            </a:r>
            <a:r>
              <a:rPr lang="cs-CZ" sz="2400" b="0" i="0" dirty="0" err="1">
                <a:effectLst/>
              </a:rPr>
              <a:t>sill</a:t>
            </a:r>
            <a:r>
              <a:rPr lang="cs-CZ" sz="2400" b="0" i="0" dirty="0">
                <a:effectLst/>
              </a:rPr>
              <a:t>) na větších vzdálenostech.</a:t>
            </a:r>
          </a:p>
          <a:p>
            <a:pPr marL="342900" indent="-342900">
              <a:buFont typeface="Arial" panose="020B0604020202020204" pitchFamily="34" charset="0"/>
              <a:buChar char="•"/>
            </a:pPr>
            <a:r>
              <a:rPr lang="cs-CZ" sz="2400" b="0" i="0" dirty="0">
                <a:effectLst/>
              </a:rPr>
              <a:t>Sférický model předpokládá, že hodnoty </a:t>
            </a:r>
            <a:r>
              <a:rPr lang="cs-CZ" sz="2400" b="0" i="0" dirty="0" err="1">
                <a:effectLst/>
              </a:rPr>
              <a:t>semivariogramu</a:t>
            </a:r>
            <a:r>
              <a:rPr lang="cs-CZ" sz="2400" b="0" i="0" dirty="0">
                <a:effectLst/>
              </a:rPr>
              <a:t> budou na začátku rostoucí s vzdáleností, ale na určité vzdálenosti se ustálí na konstantní hodnotě.</a:t>
            </a:r>
          </a:p>
          <a:p>
            <a:pPr marL="342900" indent="-342900">
              <a:buFont typeface="Arial" panose="020B0604020202020204" pitchFamily="34" charset="0"/>
              <a:buChar char="•"/>
            </a:pPr>
            <a:endParaRPr lang="cs-CZ" sz="2400" b="0" i="0" dirty="0">
              <a:effectLst/>
            </a:endParaRPr>
          </a:p>
          <a:p>
            <a:pPr marL="342900" indent="-342900">
              <a:buFont typeface="Arial" panose="020B0604020202020204" pitchFamily="34" charset="0"/>
              <a:buChar char="•"/>
            </a:pPr>
            <a:endParaRPr lang="cs-CZ" sz="2400" dirty="0">
              <a:latin typeface="arial" panose="020B0604020202020204" pitchFamily="34" charset="0"/>
            </a:endParaRPr>
          </a:p>
          <a:p>
            <a:pPr marL="342900" indent="-342900">
              <a:buFont typeface="Arial" panose="020B0604020202020204" pitchFamily="34" charset="0"/>
              <a:buChar char="•"/>
            </a:pPr>
            <a:endParaRPr lang="cs-CZ" sz="2400" dirty="0">
              <a:latin typeface="arial" panose="020B0604020202020204" pitchFamily="34" charset="0"/>
            </a:endParaRPr>
          </a:p>
          <a:p>
            <a:endParaRPr lang="cs-CZ" sz="2400" dirty="0"/>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endParaRPr lang="cs-CZ" sz="2400" dirty="0"/>
          </a:p>
        </p:txBody>
      </p:sp>
    </p:spTree>
    <p:extLst>
      <p:ext uri="{BB962C8B-B14F-4D97-AF65-F5344CB8AC3E}">
        <p14:creationId xmlns:p14="http://schemas.microsoft.com/office/powerpoint/2010/main" val="192325767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E1976A85-789A-AE17-ED38-469884CABD3A}"/>
              </a:ext>
            </a:extLst>
          </p:cNvPr>
          <p:cNvSpPr>
            <a:spLocks noGrp="1"/>
          </p:cNvSpPr>
          <p:nvPr>
            <p:ph type="title"/>
          </p:nvPr>
        </p:nvSpPr>
        <p:spPr/>
        <p:txBody>
          <a:bodyPr/>
          <a:lstStyle/>
          <a:p>
            <a:r>
              <a:rPr lang="cs-CZ" dirty="0"/>
              <a:t>Sférický </a:t>
            </a:r>
            <a:r>
              <a:rPr lang="cs-CZ" dirty="0" err="1"/>
              <a:t>variogram</a:t>
            </a:r>
            <a:endParaRPr lang="cs-CZ" dirty="0"/>
          </a:p>
        </p:txBody>
      </p:sp>
      <p:sp>
        <p:nvSpPr>
          <p:cNvPr id="3" name="Zástupný obsah 2">
            <a:extLst>
              <a:ext uri="{FF2B5EF4-FFF2-40B4-BE49-F238E27FC236}">
                <a16:creationId xmlns:a16="http://schemas.microsoft.com/office/drawing/2014/main" id="{C43BE2CD-4C48-194E-599E-D347C8C56EE6}"/>
              </a:ext>
            </a:extLst>
          </p:cNvPr>
          <p:cNvSpPr>
            <a:spLocks noGrp="1"/>
          </p:cNvSpPr>
          <p:nvPr>
            <p:ph idx="1"/>
          </p:nvPr>
        </p:nvSpPr>
        <p:spPr/>
        <p:txBody>
          <a:bodyPr>
            <a:normAutofit fontScale="92500" lnSpcReduction="10000"/>
          </a:bodyPr>
          <a:lstStyle/>
          <a:p>
            <a:pPr marL="342900" indent="-342900">
              <a:buFont typeface="Arial" panose="020B0604020202020204" pitchFamily="34" charset="0"/>
              <a:buChar char="•"/>
            </a:pPr>
            <a:r>
              <a:rPr lang="cs-CZ" sz="2400" b="0" i="0" dirty="0">
                <a:effectLst/>
              </a:rPr>
              <a:t>Sférický model </a:t>
            </a:r>
            <a:r>
              <a:rPr lang="cs-CZ" sz="2400" b="0" i="0" dirty="0" err="1">
                <a:effectLst/>
              </a:rPr>
              <a:t>semivariogramu</a:t>
            </a:r>
            <a:r>
              <a:rPr lang="cs-CZ" sz="2400" b="0" i="0" dirty="0">
                <a:effectLst/>
              </a:rPr>
              <a:t> je definován následujícím matematickým vzorcem:</a:t>
            </a:r>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endParaRPr lang="cs-CZ" sz="2400" b="0" i="0" dirty="0">
              <a:effectLst/>
            </a:endParaRPr>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endParaRPr lang="cs-CZ" sz="2400" b="0" i="0" dirty="0">
              <a:effectLst/>
            </a:endParaRPr>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endParaRPr lang="cs-CZ" sz="2400" b="0" i="0" dirty="0">
              <a:effectLst/>
            </a:endParaRPr>
          </a:p>
          <a:p>
            <a:pPr marL="342900" indent="-342900">
              <a:buFont typeface="Arial" panose="020B0604020202020204" pitchFamily="34" charset="0"/>
              <a:buChar char="•"/>
            </a:pPr>
            <a:endParaRPr lang="cs-CZ" sz="2400" b="0" i="0" dirty="0">
              <a:effectLst/>
            </a:endParaRPr>
          </a:p>
          <a:p>
            <a:pPr marL="342900" indent="-342900">
              <a:buFont typeface="Arial" panose="020B0604020202020204" pitchFamily="34" charset="0"/>
              <a:buChar char="•"/>
            </a:pPr>
            <a:r>
              <a:rPr lang="cs-CZ" sz="2400" b="0" i="0" dirty="0">
                <a:effectLst/>
              </a:rPr>
              <a:t>Parametry jsou odhadovány z dat prostřednictvím metody nejmenších čtverců nebo jiných statistických metod. Tyto odhady nám umožňují popsat prostorovou korelaci dat pomocí sférického modelu </a:t>
            </a:r>
            <a:r>
              <a:rPr lang="cs-CZ" sz="2400" b="0" i="0" dirty="0" err="1">
                <a:effectLst/>
              </a:rPr>
              <a:t>semivariogramu</a:t>
            </a:r>
            <a:r>
              <a:rPr lang="cs-CZ" sz="2400" b="0" i="0" dirty="0">
                <a:effectLst/>
              </a:rPr>
              <a:t>.</a:t>
            </a:r>
          </a:p>
          <a:p>
            <a:pPr marL="342900" indent="-342900">
              <a:buFont typeface="Arial" panose="020B0604020202020204" pitchFamily="34" charset="0"/>
              <a:buChar char="•"/>
            </a:pPr>
            <a:endParaRPr lang="cs-CZ" sz="2400" dirty="0">
              <a:latin typeface="arial" panose="020B0604020202020204" pitchFamily="34" charset="0"/>
            </a:endParaRPr>
          </a:p>
          <a:p>
            <a:pPr marL="342900" indent="-342900">
              <a:buFont typeface="Arial" panose="020B0604020202020204" pitchFamily="34" charset="0"/>
              <a:buChar char="•"/>
            </a:pPr>
            <a:endParaRPr lang="cs-CZ" sz="2400" dirty="0">
              <a:latin typeface="arial" panose="020B0604020202020204" pitchFamily="34" charset="0"/>
            </a:endParaRPr>
          </a:p>
          <a:p>
            <a:endParaRPr lang="cs-CZ" sz="2400" dirty="0"/>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endParaRPr lang="cs-CZ" sz="2400" dirty="0"/>
          </a:p>
        </p:txBody>
      </p:sp>
      <p:pic>
        <p:nvPicPr>
          <p:cNvPr id="5" name="Obrázek 4">
            <a:extLst>
              <a:ext uri="{FF2B5EF4-FFF2-40B4-BE49-F238E27FC236}">
                <a16:creationId xmlns:a16="http://schemas.microsoft.com/office/drawing/2014/main" id="{3A5BB690-B260-A23C-F740-CCD0961311D2}"/>
              </a:ext>
            </a:extLst>
          </p:cNvPr>
          <p:cNvPicPr>
            <a:picLocks noChangeAspect="1"/>
          </p:cNvPicPr>
          <p:nvPr/>
        </p:nvPicPr>
        <p:blipFill>
          <a:blip r:embed="rId2"/>
          <a:stretch>
            <a:fillRect/>
          </a:stretch>
        </p:blipFill>
        <p:spPr>
          <a:xfrm>
            <a:off x="2795156" y="2509580"/>
            <a:ext cx="6373114" cy="2715004"/>
          </a:xfrm>
          <a:prstGeom prst="rect">
            <a:avLst/>
          </a:prstGeom>
        </p:spPr>
      </p:pic>
    </p:spTree>
    <p:extLst>
      <p:ext uri="{BB962C8B-B14F-4D97-AF65-F5344CB8AC3E}">
        <p14:creationId xmlns:p14="http://schemas.microsoft.com/office/powerpoint/2010/main" val="21335322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E1976A85-789A-AE17-ED38-469884CABD3A}"/>
              </a:ext>
            </a:extLst>
          </p:cNvPr>
          <p:cNvSpPr>
            <a:spLocks noGrp="1"/>
          </p:cNvSpPr>
          <p:nvPr>
            <p:ph type="title"/>
          </p:nvPr>
        </p:nvSpPr>
        <p:spPr/>
        <p:txBody>
          <a:bodyPr/>
          <a:lstStyle/>
          <a:p>
            <a:r>
              <a:rPr lang="cs-CZ" dirty="0" err="1"/>
              <a:t>Semivariance</a:t>
            </a:r>
            <a:endParaRPr lang="cs-CZ" dirty="0"/>
          </a:p>
        </p:txBody>
      </p:sp>
      <p:sp>
        <p:nvSpPr>
          <p:cNvPr id="3" name="Zástupný obsah 2">
            <a:extLst>
              <a:ext uri="{FF2B5EF4-FFF2-40B4-BE49-F238E27FC236}">
                <a16:creationId xmlns:a16="http://schemas.microsoft.com/office/drawing/2014/main" id="{C43BE2CD-4C48-194E-599E-D347C8C56EE6}"/>
              </a:ext>
            </a:extLst>
          </p:cNvPr>
          <p:cNvSpPr>
            <a:spLocks noGrp="1"/>
          </p:cNvSpPr>
          <p:nvPr>
            <p:ph idx="1"/>
          </p:nvPr>
        </p:nvSpPr>
        <p:spPr/>
        <p:txBody>
          <a:bodyPr>
            <a:normAutofit/>
          </a:bodyPr>
          <a:lstStyle/>
          <a:p>
            <a:pPr marL="342900" indent="-342900">
              <a:buFont typeface="Arial" panose="020B0604020202020204" pitchFamily="34" charset="0"/>
              <a:buChar char="•"/>
            </a:pPr>
            <a:r>
              <a:rPr lang="cs-CZ" sz="2400" dirty="0" err="1"/>
              <a:t>Semivariance</a:t>
            </a:r>
            <a:r>
              <a:rPr lang="cs-CZ" sz="2400" dirty="0"/>
              <a:t> vyjadřuje míru proměnlivosti prostorové proměnné pro danou vzdálenost ℎ. Hodnoty </a:t>
            </a:r>
            <a:r>
              <a:rPr lang="cs-CZ" sz="2400" dirty="0" err="1"/>
              <a:t>semivariance</a:t>
            </a:r>
            <a:r>
              <a:rPr lang="cs-CZ" sz="2400" dirty="0"/>
              <a:t> jsou obvykle graficky zobrazeny v závislosti na vzdálenosti mezi body (ℎ).</a:t>
            </a:r>
          </a:p>
          <a:p>
            <a:pPr marL="342900" indent="-342900">
              <a:buFont typeface="Arial" panose="020B0604020202020204" pitchFamily="34" charset="0"/>
              <a:buChar char="•"/>
            </a:pPr>
            <a:r>
              <a:rPr lang="cs-CZ" sz="2400" dirty="0"/>
              <a:t>Analýza </a:t>
            </a:r>
            <a:r>
              <a:rPr lang="cs-CZ" sz="2400" dirty="0" err="1"/>
              <a:t>semivariance</a:t>
            </a:r>
            <a:r>
              <a:rPr lang="cs-CZ" sz="2400" dirty="0"/>
              <a:t> umožňuje kvantifikovat a modelovat prostorovou korelaci prostorové proměnné. Pomocí </a:t>
            </a:r>
            <a:r>
              <a:rPr lang="cs-CZ" sz="2400" dirty="0" err="1"/>
              <a:t>semivariance</a:t>
            </a:r>
            <a:r>
              <a:rPr lang="cs-CZ" sz="2400" dirty="0"/>
              <a:t> můžeme identifikovat optimální vzdálenost pro predikci nebo interpolaci hodnot v neznámých bodech. Taktéž je možné modelovat </a:t>
            </a:r>
            <a:r>
              <a:rPr lang="cs-CZ" sz="2400" dirty="0" err="1"/>
              <a:t>semivariogram</a:t>
            </a:r>
            <a:r>
              <a:rPr lang="cs-CZ" sz="2400" dirty="0"/>
              <a:t> pomocí matematických modelů, jako jsou sférický, exponenciální nebo Gaussovský </a:t>
            </a:r>
            <a:r>
              <a:rPr lang="cs-CZ" sz="2400" dirty="0" err="1"/>
              <a:t>semivariogram</a:t>
            </a:r>
            <a:r>
              <a:rPr lang="cs-CZ" sz="2400" dirty="0"/>
              <a:t>.</a:t>
            </a:r>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endParaRPr lang="cs-CZ" sz="2400" dirty="0"/>
          </a:p>
        </p:txBody>
      </p:sp>
    </p:spTree>
    <p:extLst>
      <p:ext uri="{BB962C8B-B14F-4D97-AF65-F5344CB8AC3E}">
        <p14:creationId xmlns:p14="http://schemas.microsoft.com/office/powerpoint/2010/main" val="247913583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E1976A85-789A-AE17-ED38-469884CABD3A}"/>
              </a:ext>
            </a:extLst>
          </p:cNvPr>
          <p:cNvSpPr>
            <a:spLocks noGrp="1"/>
          </p:cNvSpPr>
          <p:nvPr>
            <p:ph type="title"/>
          </p:nvPr>
        </p:nvSpPr>
        <p:spPr/>
        <p:txBody>
          <a:bodyPr/>
          <a:lstStyle/>
          <a:p>
            <a:r>
              <a:rPr lang="cs-CZ" dirty="0"/>
              <a:t>Sférický </a:t>
            </a:r>
            <a:r>
              <a:rPr lang="cs-CZ" dirty="0" err="1"/>
              <a:t>variogram</a:t>
            </a:r>
            <a:endParaRPr lang="cs-CZ" dirty="0"/>
          </a:p>
        </p:txBody>
      </p:sp>
      <p:sp>
        <p:nvSpPr>
          <p:cNvPr id="3" name="Zástupný obsah 2">
            <a:extLst>
              <a:ext uri="{FF2B5EF4-FFF2-40B4-BE49-F238E27FC236}">
                <a16:creationId xmlns:a16="http://schemas.microsoft.com/office/drawing/2014/main" id="{C43BE2CD-4C48-194E-599E-D347C8C56EE6}"/>
              </a:ext>
            </a:extLst>
          </p:cNvPr>
          <p:cNvSpPr>
            <a:spLocks noGrp="1"/>
          </p:cNvSpPr>
          <p:nvPr>
            <p:ph idx="1"/>
          </p:nvPr>
        </p:nvSpPr>
        <p:spPr/>
        <p:txBody>
          <a:bodyPr>
            <a:normAutofit/>
          </a:bodyPr>
          <a:lstStyle/>
          <a:p>
            <a:pPr marL="342900" indent="-342900">
              <a:buFont typeface="Arial" panose="020B0604020202020204" pitchFamily="34" charset="0"/>
              <a:buChar char="•"/>
            </a:pPr>
            <a:r>
              <a:rPr lang="cs-CZ" sz="2400" b="0" i="0" dirty="0">
                <a:effectLst/>
              </a:rPr>
              <a:t>Použití sférického modelu </a:t>
            </a:r>
            <a:r>
              <a:rPr lang="cs-CZ" sz="2400" b="0" i="0" dirty="0" err="1">
                <a:effectLst/>
              </a:rPr>
              <a:t>semivariogramu</a:t>
            </a:r>
            <a:r>
              <a:rPr lang="cs-CZ" sz="2400" b="0" i="0" dirty="0">
                <a:effectLst/>
              </a:rPr>
              <a:t> je zvláště užitečné, když jsou data omezena v prostoru, jako například v situacích, kde nemá smysl uvažovat korelaci na nekonečných vzdálenostech. Model umožňuje dobře zachytit charakteristiku prostorové závislosti dat a může být použit pro interpolaci neznámých hodnot nebo pro simulaci prostorových náhodných polí.</a:t>
            </a:r>
          </a:p>
          <a:p>
            <a:pPr marL="342900" indent="-342900">
              <a:buFont typeface="Arial" panose="020B0604020202020204" pitchFamily="34" charset="0"/>
              <a:buChar char="•"/>
            </a:pPr>
            <a:endParaRPr lang="cs-CZ" sz="2400" b="0" i="0" dirty="0">
              <a:effectLst/>
            </a:endParaRPr>
          </a:p>
          <a:p>
            <a:pPr marL="342900" indent="-342900">
              <a:buFont typeface="Arial" panose="020B0604020202020204" pitchFamily="34" charset="0"/>
              <a:buChar char="•"/>
            </a:pPr>
            <a:endParaRPr lang="cs-CZ" sz="2400" b="0" i="0" dirty="0">
              <a:effectLst/>
            </a:endParaRPr>
          </a:p>
          <a:p>
            <a:pPr marL="342900" indent="-342900">
              <a:buFont typeface="Arial" panose="020B0604020202020204" pitchFamily="34" charset="0"/>
              <a:buChar char="•"/>
            </a:pPr>
            <a:endParaRPr lang="cs-CZ" sz="2400" b="0" i="0" dirty="0">
              <a:effectLst/>
            </a:endParaRPr>
          </a:p>
          <a:p>
            <a:pPr marL="342900" indent="-342900">
              <a:buFont typeface="Arial" panose="020B0604020202020204" pitchFamily="34" charset="0"/>
              <a:buChar char="•"/>
            </a:pPr>
            <a:endParaRPr lang="cs-CZ" sz="2400" b="0" i="0" dirty="0">
              <a:effectLst/>
            </a:endParaRPr>
          </a:p>
          <a:p>
            <a:pPr marL="342900" indent="-342900">
              <a:buFont typeface="Arial" panose="020B0604020202020204" pitchFamily="34" charset="0"/>
              <a:buChar char="•"/>
            </a:pPr>
            <a:endParaRPr lang="cs-CZ" sz="2400" b="0" i="0" dirty="0">
              <a:effectLst/>
            </a:endParaRPr>
          </a:p>
          <a:p>
            <a:pPr marL="342900" indent="-342900">
              <a:buFont typeface="Arial" panose="020B0604020202020204" pitchFamily="34" charset="0"/>
              <a:buChar char="•"/>
            </a:pPr>
            <a:endParaRPr lang="cs-CZ" sz="2400" dirty="0">
              <a:latin typeface="arial" panose="020B0604020202020204" pitchFamily="34" charset="0"/>
            </a:endParaRPr>
          </a:p>
          <a:p>
            <a:pPr marL="342900" indent="-342900">
              <a:buFont typeface="Arial" panose="020B0604020202020204" pitchFamily="34" charset="0"/>
              <a:buChar char="•"/>
            </a:pPr>
            <a:endParaRPr lang="cs-CZ" sz="2400" dirty="0">
              <a:latin typeface="arial" panose="020B0604020202020204" pitchFamily="34" charset="0"/>
            </a:endParaRPr>
          </a:p>
          <a:p>
            <a:endParaRPr lang="cs-CZ" sz="2400" dirty="0"/>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endParaRPr lang="cs-CZ" sz="2400" dirty="0"/>
          </a:p>
        </p:txBody>
      </p:sp>
      <p:pic>
        <p:nvPicPr>
          <p:cNvPr id="3074" name="Picture 2">
            <a:extLst>
              <a:ext uri="{FF2B5EF4-FFF2-40B4-BE49-F238E27FC236}">
                <a16:creationId xmlns:a16="http://schemas.microsoft.com/office/drawing/2014/main" id="{C49DAA5B-9890-DF21-8B92-866EEEC96BB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43255" y="3777213"/>
            <a:ext cx="3555082" cy="2905169"/>
          </a:xfrm>
          <a:prstGeom prst="rect">
            <a:avLst/>
          </a:prstGeom>
          <a:noFill/>
          <a:extLst>
            <a:ext uri="{909E8E84-426E-40DD-AFC4-6F175D3DCCD1}">
              <a14:hiddenFill xmlns:a14="http://schemas.microsoft.com/office/drawing/2010/main">
                <a:solidFill>
                  <a:srgbClr val="FFFFFF"/>
                </a:solidFill>
              </a14:hiddenFill>
            </a:ext>
          </a:extLst>
        </p:spPr>
      </p:pic>
      <p:sp>
        <p:nvSpPr>
          <p:cNvPr id="4" name="TextovéPole 3">
            <a:extLst>
              <a:ext uri="{FF2B5EF4-FFF2-40B4-BE49-F238E27FC236}">
                <a16:creationId xmlns:a16="http://schemas.microsoft.com/office/drawing/2014/main" id="{4C9B5BD4-2D5A-4B11-DFF9-68123E7384A0}"/>
              </a:ext>
            </a:extLst>
          </p:cNvPr>
          <p:cNvSpPr txBox="1"/>
          <p:nvPr/>
        </p:nvSpPr>
        <p:spPr>
          <a:xfrm>
            <a:off x="5391037" y="4573607"/>
            <a:ext cx="5744646" cy="954107"/>
          </a:xfrm>
          <a:prstGeom prst="rect">
            <a:avLst/>
          </a:prstGeom>
          <a:noFill/>
        </p:spPr>
        <p:txBody>
          <a:bodyPr wrap="square" rtlCol="0">
            <a:spAutoFit/>
          </a:bodyPr>
          <a:lstStyle/>
          <a:p>
            <a:pPr algn="l"/>
            <a:r>
              <a:rPr lang="en-US" sz="1400" dirty="0"/>
              <a:t>Liu, Yang &amp; Wang, </a:t>
            </a:r>
            <a:r>
              <a:rPr lang="en-US" sz="1400" dirty="0" err="1"/>
              <a:t>Xiufeng</a:t>
            </a:r>
            <a:r>
              <a:rPr lang="en-US" sz="1400" dirty="0"/>
              <a:t> &amp; Guo, Meng &amp; Tani, Hiroshi. (2012). Mapping the FTS SWIR L2 product of XCO2 and XCH4 data from the GOSAT by the Kriging method – a case study in East Asia. International Journal of Remote Sensing. 33. 3004-3025. 10.1080/01431161.2011.624132. </a:t>
            </a:r>
            <a:endParaRPr lang="cs-CZ" sz="1400" dirty="0"/>
          </a:p>
        </p:txBody>
      </p:sp>
    </p:spTree>
    <p:extLst>
      <p:ext uri="{BB962C8B-B14F-4D97-AF65-F5344CB8AC3E}">
        <p14:creationId xmlns:p14="http://schemas.microsoft.com/office/powerpoint/2010/main" val="126227105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E1976A85-789A-AE17-ED38-469884CABD3A}"/>
              </a:ext>
            </a:extLst>
          </p:cNvPr>
          <p:cNvSpPr>
            <a:spLocks noGrp="1"/>
          </p:cNvSpPr>
          <p:nvPr>
            <p:ph type="title"/>
          </p:nvPr>
        </p:nvSpPr>
        <p:spPr/>
        <p:txBody>
          <a:bodyPr/>
          <a:lstStyle/>
          <a:p>
            <a:r>
              <a:rPr lang="cs-CZ" dirty="0"/>
              <a:t>Gaussovský </a:t>
            </a:r>
            <a:r>
              <a:rPr lang="cs-CZ" dirty="0" err="1"/>
              <a:t>variogram</a:t>
            </a:r>
            <a:endParaRPr lang="cs-CZ" dirty="0"/>
          </a:p>
        </p:txBody>
      </p:sp>
      <p:sp>
        <p:nvSpPr>
          <p:cNvPr id="3" name="Zástupný obsah 2">
            <a:extLst>
              <a:ext uri="{FF2B5EF4-FFF2-40B4-BE49-F238E27FC236}">
                <a16:creationId xmlns:a16="http://schemas.microsoft.com/office/drawing/2014/main" id="{C43BE2CD-4C48-194E-599E-D347C8C56EE6}"/>
              </a:ext>
            </a:extLst>
          </p:cNvPr>
          <p:cNvSpPr>
            <a:spLocks noGrp="1"/>
          </p:cNvSpPr>
          <p:nvPr>
            <p:ph idx="1"/>
          </p:nvPr>
        </p:nvSpPr>
        <p:spPr/>
        <p:txBody>
          <a:bodyPr>
            <a:normAutofit/>
          </a:bodyPr>
          <a:lstStyle/>
          <a:p>
            <a:pPr marL="342900" indent="-342900">
              <a:buFont typeface="Arial" panose="020B0604020202020204" pitchFamily="34" charset="0"/>
              <a:buChar char="•"/>
            </a:pPr>
            <a:r>
              <a:rPr lang="cs-CZ" sz="2400" b="0" i="0" dirty="0">
                <a:effectLst/>
              </a:rPr>
              <a:t>Tento model se často využívá v případech, kdy existuje spojitá a symetrická závislost mezi hodnotami v různých prostorových pozicích.</a:t>
            </a:r>
          </a:p>
          <a:p>
            <a:pPr marL="342900" indent="-342900">
              <a:buFont typeface="Arial" panose="020B0604020202020204" pitchFamily="34" charset="0"/>
              <a:buChar char="•"/>
            </a:pPr>
            <a:r>
              <a:rPr lang="cs-CZ" sz="2400" b="0" i="0" dirty="0">
                <a:effectLst/>
              </a:rPr>
              <a:t>Gaussovský model </a:t>
            </a:r>
            <a:r>
              <a:rPr lang="cs-CZ" sz="2400" b="0" i="0" dirty="0" err="1">
                <a:effectLst/>
              </a:rPr>
              <a:t>variogramu</a:t>
            </a:r>
            <a:r>
              <a:rPr lang="cs-CZ" sz="2400" b="0" i="0" dirty="0">
                <a:effectLst/>
              </a:rPr>
              <a:t> je definován následujícím matematickým vzorcem:</a:t>
            </a:r>
          </a:p>
          <a:p>
            <a:pPr marL="342900" indent="-342900">
              <a:buFont typeface="Arial" panose="020B0604020202020204" pitchFamily="34" charset="0"/>
              <a:buChar char="•"/>
            </a:pPr>
            <a:endParaRPr lang="cs-CZ" sz="2400" b="0" i="0" dirty="0">
              <a:effectLst/>
            </a:endParaRPr>
          </a:p>
          <a:p>
            <a:pPr marL="342900" indent="-342900">
              <a:buFont typeface="Arial" panose="020B0604020202020204" pitchFamily="34" charset="0"/>
              <a:buChar char="•"/>
            </a:pPr>
            <a:endParaRPr lang="cs-CZ" sz="2400" b="0" i="0" dirty="0">
              <a:effectLst/>
            </a:endParaRPr>
          </a:p>
          <a:p>
            <a:pPr marL="342900" indent="-342900">
              <a:buFont typeface="Arial" panose="020B0604020202020204" pitchFamily="34" charset="0"/>
              <a:buChar char="•"/>
            </a:pPr>
            <a:endParaRPr lang="cs-CZ" sz="2400" dirty="0">
              <a:latin typeface="arial" panose="020B0604020202020204" pitchFamily="34" charset="0"/>
            </a:endParaRPr>
          </a:p>
          <a:p>
            <a:pPr marL="342900" indent="-342900">
              <a:buFont typeface="Arial" panose="020B0604020202020204" pitchFamily="34" charset="0"/>
              <a:buChar char="•"/>
            </a:pPr>
            <a:endParaRPr lang="cs-CZ" sz="2400" dirty="0">
              <a:latin typeface="arial" panose="020B0604020202020204" pitchFamily="34" charset="0"/>
            </a:endParaRPr>
          </a:p>
          <a:p>
            <a:endParaRPr lang="cs-CZ" sz="2400" dirty="0"/>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endParaRPr lang="cs-CZ" sz="2400" dirty="0"/>
          </a:p>
        </p:txBody>
      </p:sp>
      <p:pic>
        <p:nvPicPr>
          <p:cNvPr id="5" name="Obrázek 4">
            <a:extLst>
              <a:ext uri="{FF2B5EF4-FFF2-40B4-BE49-F238E27FC236}">
                <a16:creationId xmlns:a16="http://schemas.microsoft.com/office/drawing/2014/main" id="{65566630-92B0-E6EC-2E39-72CBE7269CD8}"/>
              </a:ext>
            </a:extLst>
          </p:cNvPr>
          <p:cNvPicPr>
            <a:picLocks noChangeAspect="1"/>
          </p:cNvPicPr>
          <p:nvPr/>
        </p:nvPicPr>
        <p:blipFill>
          <a:blip r:embed="rId2"/>
          <a:stretch>
            <a:fillRect/>
          </a:stretch>
        </p:blipFill>
        <p:spPr>
          <a:xfrm>
            <a:off x="2897483" y="3429000"/>
            <a:ext cx="6125430" cy="2724530"/>
          </a:xfrm>
          <a:prstGeom prst="rect">
            <a:avLst/>
          </a:prstGeom>
        </p:spPr>
      </p:pic>
    </p:spTree>
    <p:extLst>
      <p:ext uri="{BB962C8B-B14F-4D97-AF65-F5344CB8AC3E}">
        <p14:creationId xmlns:p14="http://schemas.microsoft.com/office/powerpoint/2010/main" val="180713039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E1976A85-789A-AE17-ED38-469884CABD3A}"/>
              </a:ext>
            </a:extLst>
          </p:cNvPr>
          <p:cNvSpPr>
            <a:spLocks noGrp="1"/>
          </p:cNvSpPr>
          <p:nvPr>
            <p:ph type="title"/>
          </p:nvPr>
        </p:nvSpPr>
        <p:spPr/>
        <p:txBody>
          <a:bodyPr/>
          <a:lstStyle/>
          <a:p>
            <a:r>
              <a:rPr lang="cs-CZ" dirty="0"/>
              <a:t>Gaussovský </a:t>
            </a:r>
            <a:r>
              <a:rPr lang="cs-CZ" dirty="0" err="1"/>
              <a:t>variogram</a:t>
            </a:r>
            <a:endParaRPr lang="cs-CZ" dirty="0"/>
          </a:p>
        </p:txBody>
      </p:sp>
      <p:sp>
        <p:nvSpPr>
          <p:cNvPr id="3" name="Zástupný obsah 2">
            <a:extLst>
              <a:ext uri="{FF2B5EF4-FFF2-40B4-BE49-F238E27FC236}">
                <a16:creationId xmlns:a16="http://schemas.microsoft.com/office/drawing/2014/main" id="{C43BE2CD-4C48-194E-599E-D347C8C56EE6}"/>
              </a:ext>
            </a:extLst>
          </p:cNvPr>
          <p:cNvSpPr>
            <a:spLocks noGrp="1"/>
          </p:cNvSpPr>
          <p:nvPr>
            <p:ph idx="1"/>
          </p:nvPr>
        </p:nvSpPr>
        <p:spPr/>
        <p:txBody>
          <a:bodyPr>
            <a:normAutofit/>
          </a:bodyPr>
          <a:lstStyle/>
          <a:p>
            <a:pPr marL="342900" indent="-342900">
              <a:buFont typeface="Arial" panose="020B0604020202020204" pitchFamily="34" charset="0"/>
              <a:buChar char="•"/>
            </a:pPr>
            <a:r>
              <a:rPr lang="cs-CZ" sz="2400" b="0" i="0" dirty="0">
                <a:effectLst/>
              </a:rPr>
              <a:t>Gaussovský model je nazván podle </a:t>
            </a:r>
            <a:r>
              <a:rPr lang="cs-CZ" sz="2400" b="0" i="0" dirty="0" err="1">
                <a:effectLst/>
              </a:rPr>
              <a:t>gaussovského</a:t>
            </a:r>
            <a:r>
              <a:rPr lang="cs-CZ" sz="2400" b="0" i="0" dirty="0">
                <a:effectLst/>
              </a:rPr>
              <a:t> (normálního) tvaru, který má </a:t>
            </a:r>
            <a:r>
              <a:rPr lang="cs-CZ" sz="2400" b="0" i="0" dirty="0" err="1">
                <a:effectLst/>
              </a:rPr>
              <a:t>variogram</a:t>
            </a:r>
            <a:r>
              <a:rPr lang="cs-CZ" sz="2400" b="0" i="0" dirty="0">
                <a:effectLst/>
              </a:rPr>
              <a:t> v závislosti na vzdálenosti ℎ. </a:t>
            </a:r>
          </a:p>
          <a:p>
            <a:pPr marL="342900" indent="-342900">
              <a:buFont typeface="Arial" panose="020B0604020202020204" pitchFamily="34" charset="0"/>
              <a:buChar char="•"/>
            </a:pPr>
            <a:r>
              <a:rPr lang="cs-CZ" sz="2400" b="0" i="0" dirty="0" err="1">
                <a:effectLst/>
              </a:rPr>
              <a:t>Variogram</a:t>
            </a:r>
            <a:r>
              <a:rPr lang="cs-CZ" sz="2400" b="0" i="0" dirty="0">
                <a:effectLst/>
              </a:rPr>
              <a:t> má charakteristiku zvonového tvaru a předpokládá, že korelace mezi hodnotami dat klesá exponenciálně s rostoucí vzdáleností, dokud nedosáhne nulové hodnoty na nekonečné vzdálenosti.</a:t>
            </a:r>
          </a:p>
          <a:p>
            <a:pPr marL="342900" indent="-342900">
              <a:buFont typeface="Arial" panose="020B0604020202020204" pitchFamily="34" charset="0"/>
              <a:buChar char="•"/>
            </a:pPr>
            <a:r>
              <a:rPr lang="cs-CZ" sz="2400" b="0" i="0" dirty="0">
                <a:effectLst/>
              </a:rPr>
              <a:t>Gaussovský model </a:t>
            </a:r>
            <a:r>
              <a:rPr lang="cs-CZ" sz="2400" b="0" i="0" dirty="0" err="1">
                <a:effectLst/>
              </a:rPr>
              <a:t>variogramu</a:t>
            </a:r>
            <a:r>
              <a:rPr lang="cs-CZ" sz="2400" b="0" i="0" dirty="0">
                <a:effectLst/>
              </a:rPr>
              <a:t> se často používá pro interpolaci neznámých hodnot a simulaci prostorových náhodných polí, zejména v situacích, kdy předpokládáme, že prostorová závislost je kontinuální a symetrická.</a:t>
            </a:r>
          </a:p>
          <a:p>
            <a:pPr marL="342900" indent="-342900">
              <a:buFont typeface="Arial" panose="020B0604020202020204" pitchFamily="34" charset="0"/>
              <a:buChar char="•"/>
            </a:pPr>
            <a:endParaRPr lang="cs-CZ" sz="2400" dirty="0">
              <a:latin typeface="arial" panose="020B0604020202020204" pitchFamily="34" charset="0"/>
            </a:endParaRPr>
          </a:p>
          <a:p>
            <a:pPr marL="342900" indent="-342900">
              <a:buFont typeface="Arial" panose="020B0604020202020204" pitchFamily="34" charset="0"/>
              <a:buChar char="•"/>
            </a:pPr>
            <a:endParaRPr lang="cs-CZ" sz="2400" dirty="0">
              <a:latin typeface="arial" panose="020B0604020202020204" pitchFamily="34" charset="0"/>
            </a:endParaRPr>
          </a:p>
          <a:p>
            <a:endParaRPr lang="cs-CZ" sz="2400" dirty="0"/>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endParaRPr lang="cs-CZ" sz="2400" dirty="0"/>
          </a:p>
        </p:txBody>
      </p:sp>
    </p:spTree>
    <p:extLst>
      <p:ext uri="{BB962C8B-B14F-4D97-AF65-F5344CB8AC3E}">
        <p14:creationId xmlns:p14="http://schemas.microsoft.com/office/powerpoint/2010/main" val="274783811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E1976A85-789A-AE17-ED38-469884CABD3A}"/>
              </a:ext>
            </a:extLst>
          </p:cNvPr>
          <p:cNvSpPr>
            <a:spLocks noGrp="1"/>
          </p:cNvSpPr>
          <p:nvPr>
            <p:ph type="title"/>
          </p:nvPr>
        </p:nvSpPr>
        <p:spPr/>
        <p:txBody>
          <a:bodyPr/>
          <a:lstStyle/>
          <a:p>
            <a:r>
              <a:rPr lang="cs-CZ" dirty="0"/>
              <a:t>Exponenciální </a:t>
            </a:r>
            <a:r>
              <a:rPr lang="cs-CZ" dirty="0" err="1"/>
              <a:t>variogram</a:t>
            </a:r>
            <a:endParaRPr lang="cs-CZ" dirty="0"/>
          </a:p>
        </p:txBody>
      </p:sp>
      <p:sp>
        <p:nvSpPr>
          <p:cNvPr id="3" name="Zástupný obsah 2">
            <a:extLst>
              <a:ext uri="{FF2B5EF4-FFF2-40B4-BE49-F238E27FC236}">
                <a16:creationId xmlns:a16="http://schemas.microsoft.com/office/drawing/2014/main" id="{C43BE2CD-4C48-194E-599E-D347C8C56EE6}"/>
              </a:ext>
            </a:extLst>
          </p:cNvPr>
          <p:cNvSpPr>
            <a:spLocks noGrp="1"/>
          </p:cNvSpPr>
          <p:nvPr>
            <p:ph idx="1"/>
          </p:nvPr>
        </p:nvSpPr>
        <p:spPr/>
        <p:txBody>
          <a:bodyPr>
            <a:normAutofit/>
          </a:bodyPr>
          <a:lstStyle/>
          <a:p>
            <a:pPr marL="342900" indent="-342900">
              <a:buFont typeface="Arial" panose="020B0604020202020204" pitchFamily="34" charset="0"/>
              <a:buChar char="•"/>
            </a:pPr>
            <a:r>
              <a:rPr lang="cs-CZ" sz="2400" dirty="0">
                <a:latin typeface="arial" panose="020B0604020202020204" pitchFamily="34" charset="0"/>
              </a:rPr>
              <a:t>Tento model se často využívá v situacích, kdy očekáváme, že korelace mezi hodnotami dat klesá exponenciálně s rostoucí vzdáleností.</a:t>
            </a:r>
          </a:p>
          <a:p>
            <a:pPr marL="342900" indent="-342900">
              <a:buFont typeface="Arial" panose="020B0604020202020204" pitchFamily="34" charset="0"/>
              <a:buChar char="•"/>
            </a:pPr>
            <a:r>
              <a:rPr lang="cs-CZ" sz="2400" dirty="0">
                <a:latin typeface="arial" panose="020B0604020202020204" pitchFamily="34" charset="0"/>
              </a:rPr>
              <a:t>Exponenciální model </a:t>
            </a:r>
            <a:r>
              <a:rPr lang="cs-CZ" sz="2400" dirty="0" err="1">
                <a:latin typeface="arial" panose="020B0604020202020204" pitchFamily="34" charset="0"/>
              </a:rPr>
              <a:t>variogramu</a:t>
            </a:r>
            <a:r>
              <a:rPr lang="cs-CZ" sz="2400" dirty="0">
                <a:latin typeface="arial" panose="020B0604020202020204" pitchFamily="34" charset="0"/>
              </a:rPr>
              <a:t> je definován následujícím matematickým vzorcem:</a:t>
            </a:r>
          </a:p>
          <a:p>
            <a:pPr marL="342900" indent="-342900">
              <a:buFont typeface="Arial" panose="020B0604020202020204" pitchFamily="34" charset="0"/>
              <a:buChar char="•"/>
            </a:pPr>
            <a:endParaRPr lang="cs-CZ" sz="2400" dirty="0">
              <a:latin typeface="arial" panose="020B0604020202020204" pitchFamily="34" charset="0"/>
            </a:endParaRPr>
          </a:p>
          <a:p>
            <a:endParaRPr lang="cs-CZ" sz="2400" dirty="0"/>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endParaRPr lang="cs-CZ" sz="2400" dirty="0"/>
          </a:p>
        </p:txBody>
      </p:sp>
      <p:pic>
        <p:nvPicPr>
          <p:cNvPr id="5" name="Obrázek 4">
            <a:extLst>
              <a:ext uri="{FF2B5EF4-FFF2-40B4-BE49-F238E27FC236}">
                <a16:creationId xmlns:a16="http://schemas.microsoft.com/office/drawing/2014/main" id="{FFCE76DD-FBBF-552B-8327-660D395DACD2}"/>
              </a:ext>
            </a:extLst>
          </p:cNvPr>
          <p:cNvPicPr>
            <a:picLocks noChangeAspect="1"/>
          </p:cNvPicPr>
          <p:nvPr/>
        </p:nvPicPr>
        <p:blipFill>
          <a:blip r:embed="rId2"/>
          <a:stretch>
            <a:fillRect/>
          </a:stretch>
        </p:blipFill>
        <p:spPr>
          <a:xfrm>
            <a:off x="3052336" y="3781062"/>
            <a:ext cx="6087325" cy="2600688"/>
          </a:xfrm>
          <a:prstGeom prst="rect">
            <a:avLst/>
          </a:prstGeom>
        </p:spPr>
      </p:pic>
    </p:spTree>
    <p:extLst>
      <p:ext uri="{BB962C8B-B14F-4D97-AF65-F5344CB8AC3E}">
        <p14:creationId xmlns:p14="http://schemas.microsoft.com/office/powerpoint/2010/main" val="89783335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E1976A85-789A-AE17-ED38-469884CABD3A}"/>
              </a:ext>
            </a:extLst>
          </p:cNvPr>
          <p:cNvSpPr>
            <a:spLocks noGrp="1"/>
          </p:cNvSpPr>
          <p:nvPr>
            <p:ph type="title"/>
          </p:nvPr>
        </p:nvSpPr>
        <p:spPr/>
        <p:txBody>
          <a:bodyPr/>
          <a:lstStyle/>
          <a:p>
            <a:r>
              <a:rPr lang="cs-CZ" dirty="0"/>
              <a:t>Exponenciální </a:t>
            </a:r>
            <a:r>
              <a:rPr lang="cs-CZ" dirty="0" err="1"/>
              <a:t>variogram</a:t>
            </a:r>
            <a:endParaRPr lang="cs-CZ" dirty="0"/>
          </a:p>
        </p:txBody>
      </p:sp>
      <p:sp>
        <p:nvSpPr>
          <p:cNvPr id="3" name="Zástupný obsah 2">
            <a:extLst>
              <a:ext uri="{FF2B5EF4-FFF2-40B4-BE49-F238E27FC236}">
                <a16:creationId xmlns:a16="http://schemas.microsoft.com/office/drawing/2014/main" id="{C43BE2CD-4C48-194E-599E-D347C8C56EE6}"/>
              </a:ext>
            </a:extLst>
          </p:cNvPr>
          <p:cNvSpPr>
            <a:spLocks noGrp="1"/>
          </p:cNvSpPr>
          <p:nvPr>
            <p:ph idx="1"/>
          </p:nvPr>
        </p:nvSpPr>
        <p:spPr/>
        <p:txBody>
          <a:bodyPr>
            <a:normAutofit/>
          </a:bodyPr>
          <a:lstStyle/>
          <a:p>
            <a:pPr marL="342900" indent="-342900">
              <a:buFont typeface="Arial" panose="020B0604020202020204" pitchFamily="34" charset="0"/>
              <a:buChar char="•"/>
            </a:pPr>
            <a:r>
              <a:rPr lang="cs-CZ" sz="2400" dirty="0">
                <a:latin typeface="arial" panose="020B0604020202020204" pitchFamily="34" charset="0"/>
              </a:rPr>
              <a:t>Exponenciální model předpokládá, že variabilita mezi hodnotami dat klesá exponenciálně s rostoucí vzdáleností. To znamená, že čím větší je vzdálenost mezi body, tím menší je korelace mezi jejich hodnotami. Graf exponenciálního </a:t>
            </a:r>
            <a:r>
              <a:rPr lang="cs-CZ" sz="2400" dirty="0" err="1">
                <a:latin typeface="arial" panose="020B0604020202020204" pitchFamily="34" charset="0"/>
              </a:rPr>
              <a:t>variogramu</a:t>
            </a:r>
            <a:r>
              <a:rPr lang="cs-CZ" sz="2400" dirty="0">
                <a:latin typeface="arial" panose="020B0604020202020204" pitchFamily="34" charset="0"/>
              </a:rPr>
              <a:t> bude mít charakteristický tvar exponenciální křivky s rostoucí hodnotou </a:t>
            </a:r>
            <a:r>
              <a:rPr lang="cs-CZ" sz="2400" dirty="0" err="1">
                <a:latin typeface="arial" panose="020B0604020202020204" pitchFamily="34" charset="0"/>
              </a:rPr>
              <a:t>variogramu</a:t>
            </a:r>
            <a:r>
              <a:rPr lang="cs-CZ" sz="2400" dirty="0">
                <a:latin typeface="arial" panose="020B0604020202020204" pitchFamily="34" charset="0"/>
              </a:rPr>
              <a:t> s rostoucí vzdáleností, ale ustálení na konstantní hodnotě </a:t>
            </a:r>
            <a:r>
              <a:rPr lang="cs-CZ" sz="2400" i="1" dirty="0">
                <a:latin typeface="arial" panose="020B0604020202020204" pitchFamily="34" charset="0"/>
              </a:rPr>
              <a:t>c</a:t>
            </a:r>
            <a:r>
              <a:rPr lang="cs-CZ" sz="2400" dirty="0">
                <a:latin typeface="arial" panose="020B0604020202020204" pitchFamily="34" charset="0"/>
              </a:rPr>
              <a:t> na větších vzdálenostech.</a:t>
            </a:r>
          </a:p>
          <a:p>
            <a:endParaRPr lang="cs-CZ" sz="2400" dirty="0"/>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endParaRPr lang="cs-CZ" sz="2400" dirty="0"/>
          </a:p>
        </p:txBody>
      </p:sp>
    </p:spTree>
    <p:extLst>
      <p:ext uri="{BB962C8B-B14F-4D97-AF65-F5344CB8AC3E}">
        <p14:creationId xmlns:p14="http://schemas.microsoft.com/office/powerpoint/2010/main" val="191799459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4A9CF1DF-CCB5-51F0-3275-9001A56A97D6}"/>
              </a:ext>
            </a:extLst>
          </p:cNvPr>
          <p:cNvSpPr>
            <a:spLocks noGrp="1"/>
          </p:cNvSpPr>
          <p:nvPr>
            <p:ph type="title"/>
          </p:nvPr>
        </p:nvSpPr>
        <p:spPr/>
        <p:txBody>
          <a:bodyPr/>
          <a:lstStyle/>
          <a:p>
            <a:r>
              <a:rPr lang="cs-CZ" dirty="0"/>
              <a:t>Zdroje literatury</a:t>
            </a:r>
          </a:p>
        </p:txBody>
      </p:sp>
      <p:sp>
        <p:nvSpPr>
          <p:cNvPr id="3" name="Zástupný obsah 2">
            <a:extLst>
              <a:ext uri="{FF2B5EF4-FFF2-40B4-BE49-F238E27FC236}">
                <a16:creationId xmlns:a16="http://schemas.microsoft.com/office/drawing/2014/main" id="{0D8D2698-A6D4-39DD-A846-EB96F3A7D862}"/>
              </a:ext>
            </a:extLst>
          </p:cNvPr>
          <p:cNvSpPr>
            <a:spLocks noGrp="1"/>
          </p:cNvSpPr>
          <p:nvPr>
            <p:ph idx="1"/>
          </p:nvPr>
        </p:nvSpPr>
        <p:spPr>
          <a:xfrm>
            <a:off x="192087" y="1989138"/>
            <a:ext cx="11807825" cy="4587153"/>
          </a:xfrm>
        </p:spPr>
        <p:txBody>
          <a:bodyPr>
            <a:normAutofit fontScale="55000" lnSpcReduction="20000"/>
          </a:bodyPr>
          <a:lstStyle/>
          <a:p>
            <a:pPr algn="l"/>
            <a:r>
              <a:rPr lang="en-US" sz="2000" dirty="0">
                <a:solidFill>
                  <a:srgbClr val="222222"/>
                </a:solidFill>
                <a:effectLst/>
                <a:latin typeface="helvetica neue"/>
              </a:rPr>
              <a:t>Cahill, Meagan &amp; Mulligan, Gordon. (2007). Using Geographically Weighted Regression to Explore Local Crime Patterns. Social Science Computer Review. 25. 10.1177/0894439307298925. </a:t>
            </a:r>
            <a:endParaRPr lang="cs-CZ" sz="2000" dirty="0">
              <a:solidFill>
                <a:srgbClr val="222222"/>
              </a:solidFill>
              <a:effectLst/>
              <a:latin typeface="helvetica neue"/>
            </a:endParaRPr>
          </a:p>
          <a:p>
            <a:pPr algn="l"/>
            <a:r>
              <a:rPr lang="cs-CZ" sz="2000" dirty="0" err="1">
                <a:solidFill>
                  <a:srgbClr val="222222"/>
                </a:solidFill>
                <a:effectLst/>
                <a:latin typeface="helvetica neue"/>
              </a:rPr>
              <a:t>Fenglin</a:t>
            </a:r>
            <a:r>
              <a:rPr lang="cs-CZ" sz="2000" dirty="0">
                <a:solidFill>
                  <a:srgbClr val="222222"/>
                </a:solidFill>
                <a:effectLst/>
                <a:latin typeface="helvetica neue"/>
              </a:rPr>
              <a:t>, W., Ahmad, I., </a:t>
            </a:r>
            <a:r>
              <a:rPr lang="cs-CZ" sz="2000" dirty="0" err="1">
                <a:solidFill>
                  <a:srgbClr val="222222"/>
                </a:solidFill>
                <a:effectLst/>
                <a:latin typeface="helvetica neue"/>
              </a:rPr>
              <a:t>Zelenakova</a:t>
            </a:r>
            <a:r>
              <a:rPr lang="cs-CZ" sz="2000" dirty="0">
                <a:solidFill>
                  <a:srgbClr val="222222"/>
                </a:solidFill>
                <a:effectLst/>
                <a:latin typeface="helvetica neue"/>
              </a:rPr>
              <a:t>, M. et al. </a:t>
            </a:r>
            <a:r>
              <a:rPr lang="cs-CZ" sz="2000" dirty="0" err="1">
                <a:solidFill>
                  <a:srgbClr val="222222"/>
                </a:solidFill>
                <a:effectLst/>
                <a:latin typeface="helvetica neue"/>
              </a:rPr>
              <a:t>Exploratory</a:t>
            </a:r>
            <a:r>
              <a:rPr lang="cs-CZ" sz="2000" dirty="0">
                <a:solidFill>
                  <a:srgbClr val="222222"/>
                </a:solidFill>
                <a:effectLst/>
                <a:latin typeface="helvetica neue"/>
              </a:rPr>
              <a:t> </a:t>
            </a:r>
            <a:r>
              <a:rPr lang="cs-CZ" sz="2000" dirty="0" err="1">
                <a:solidFill>
                  <a:srgbClr val="222222"/>
                </a:solidFill>
                <a:effectLst/>
                <a:latin typeface="helvetica neue"/>
              </a:rPr>
              <a:t>regression</a:t>
            </a:r>
            <a:r>
              <a:rPr lang="cs-CZ" sz="2000" dirty="0">
                <a:solidFill>
                  <a:srgbClr val="222222"/>
                </a:solidFill>
                <a:effectLst/>
                <a:latin typeface="helvetica neue"/>
              </a:rPr>
              <a:t> modeling </a:t>
            </a:r>
            <a:r>
              <a:rPr lang="cs-CZ" sz="2000" dirty="0" err="1">
                <a:solidFill>
                  <a:srgbClr val="222222"/>
                </a:solidFill>
                <a:effectLst/>
                <a:latin typeface="helvetica neue"/>
              </a:rPr>
              <a:t>for</a:t>
            </a:r>
            <a:r>
              <a:rPr lang="cs-CZ" sz="2000" dirty="0">
                <a:solidFill>
                  <a:srgbClr val="222222"/>
                </a:solidFill>
                <a:effectLst/>
                <a:latin typeface="helvetica neue"/>
              </a:rPr>
              <a:t> </a:t>
            </a:r>
            <a:r>
              <a:rPr lang="cs-CZ" sz="2000" dirty="0" err="1">
                <a:solidFill>
                  <a:srgbClr val="222222"/>
                </a:solidFill>
                <a:effectLst/>
                <a:latin typeface="helvetica neue"/>
              </a:rPr>
              <a:t>flood</a:t>
            </a:r>
            <a:r>
              <a:rPr lang="cs-CZ" sz="2000" dirty="0">
                <a:solidFill>
                  <a:srgbClr val="222222"/>
                </a:solidFill>
                <a:effectLst/>
                <a:latin typeface="helvetica neue"/>
              </a:rPr>
              <a:t> susceptibility </a:t>
            </a:r>
            <a:r>
              <a:rPr lang="cs-CZ" sz="2000" dirty="0" err="1">
                <a:solidFill>
                  <a:srgbClr val="222222"/>
                </a:solidFill>
                <a:effectLst/>
                <a:latin typeface="helvetica neue"/>
              </a:rPr>
              <a:t>mapping</a:t>
            </a:r>
            <a:r>
              <a:rPr lang="cs-CZ" sz="2000" dirty="0">
                <a:solidFill>
                  <a:srgbClr val="222222"/>
                </a:solidFill>
                <a:effectLst/>
                <a:latin typeface="helvetica neue"/>
              </a:rPr>
              <a:t> in </a:t>
            </a:r>
            <a:r>
              <a:rPr lang="cs-CZ" sz="2000" dirty="0" err="1">
                <a:solidFill>
                  <a:srgbClr val="222222"/>
                </a:solidFill>
                <a:effectLst/>
                <a:latin typeface="helvetica neue"/>
              </a:rPr>
              <a:t>the</a:t>
            </a:r>
            <a:r>
              <a:rPr lang="cs-CZ" sz="2000" dirty="0">
                <a:solidFill>
                  <a:srgbClr val="222222"/>
                </a:solidFill>
                <a:effectLst/>
                <a:latin typeface="helvetica neue"/>
              </a:rPr>
              <a:t> GIS environment. </a:t>
            </a:r>
            <a:r>
              <a:rPr lang="cs-CZ" sz="2000" dirty="0" err="1">
                <a:solidFill>
                  <a:srgbClr val="222222"/>
                </a:solidFill>
                <a:effectLst/>
                <a:latin typeface="helvetica neue"/>
              </a:rPr>
              <a:t>Sci</a:t>
            </a:r>
            <a:r>
              <a:rPr lang="cs-CZ" sz="2000" dirty="0">
                <a:solidFill>
                  <a:srgbClr val="222222"/>
                </a:solidFill>
                <a:effectLst/>
                <a:latin typeface="helvetica neue"/>
              </a:rPr>
              <a:t> </a:t>
            </a:r>
            <a:r>
              <a:rPr lang="cs-CZ" sz="2000" dirty="0" err="1">
                <a:solidFill>
                  <a:srgbClr val="222222"/>
                </a:solidFill>
                <a:effectLst/>
                <a:latin typeface="helvetica neue"/>
              </a:rPr>
              <a:t>Rep</a:t>
            </a:r>
            <a:r>
              <a:rPr lang="cs-CZ" sz="2000" dirty="0">
                <a:solidFill>
                  <a:srgbClr val="222222"/>
                </a:solidFill>
                <a:effectLst/>
                <a:latin typeface="helvetica neue"/>
              </a:rPr>
              <a:t> 13, 247 (2023). </a:t>
            </a:r>
            <a:r>
              <a:rPr lang="cs-CZ" sz="2000" dirty="0">
                <a:solidFill>
                  <a:srgbClr val="222222"/>
                </a:solidFill>
                <a:effectLst/>
                <a:latin typeface="helvetica neue"/>
                <a:hlinkClick r:id="rId2"/>
              </a:rPr>
              <a:t>https://doi.org/10.1038/s41598-023-27447-0</a:t>
            </a:r>
            <a:endParaRPr lang="cs-CZ" sz="2000" dirty="0">
              <a:solidFill>
                <a:srgbClr val="222222"/>
              </a:solidFill>
              <a:effectLst/>
              <a:latin typeface="helvetica neue"/>
            </a:endParaRPr>
          </a:p>
          <a:p>
            <a:pPr algn="l"/>
            <a:r>
              <a:rPr lang="en-US" sz="2000" dirty="0">
                <a:solidFill>
                  <a:srgbClr val="222222"/>
                </a:solidFill>
                <a:effectLst/>
                <a:latin typeface="helvetica neue"/>
              </a:rPr>
              <a:t>Fotheringham, Alexander &amp; </a:t>
            </a:r>
            <a:r>
              <a:rPr lang="en-US" sz="2000" dirty="0" err="1">
                <a:solidFill>
                  <a:srgbClr val="222222"/>
                </a:solidFill>
                <a:effectLst/>
                <a:latin typeface="helvetica neue"/>
              </a:rPr>
              <a:t>Brunsdon</a:t>
            </a:r>
            <a:r>
              <a:rPr lang="en-US" sz="2000" dirty="0">
                <a:solidFill>
                  <a:srgbClr val="222222"/>
                </a:solidFill>
                <a:effectLst/>
                <a:latin typeface="helvetica neue"/>
              </a:rPr>
              <a:t>, Chris &amp; Charlton, Martin. (2002). Geographically Weighted Regression: The Analysis of Spatially Varying Relationships. John Wiley &amp; Sons. 13. </a:t>
            </a:r>
            <a:r>
              <a:rPr lang="cs-CZ" sz="2000" dirty="0">
                <a:solidFill>
                  <a:srgbClr val="222222"/>
                </a:solidFill>
                <a:effectLst/>
                <a:latin typeface="helvetica neue"/>
              </a:rPr>
              <a:t>	</a:t>
            </a:r>
          </a:p>
          <a:p>
            <a:pPr algn="l"/>
            <a:r>
              <a:rPr lang="cs-CZ" sz="2000" dirty="0" err="1">
                <a:solidFill>
                  <a:srgbClr val="222222"/>
                </a:solidFill>
                <a:effectLst/>
                <a:latin typeface="helvetica neue"/>
              </a:rPr>
              <a:t>Kariminejad</a:t>
            </a:r>
            <a:r>
              <a:rPr lang="cs-CZ" sz="2000" dirty="0">
                <a:solidFill>
                  <a:srgbClr val="222222"/>
                </a:solidFill>
                <a:effectLst/>
                <a:latin typeface="helvetica neue"/>
              </a:rPr>
              <a:t>, N., </a:t>
            </a:r>
            <a:r>
              <a:rPr lang="cs-CZ" sz="2000" dirty="0" err="1">
                <a:solidFill>
                  <a:srgbClr val="222222"/>
                </a:solidFill>
                <a:effectLst/>
                <a:latin typeface="helvetica neue"/>
              </a:rPr>
              <a:t>Pourghasemi</a:t>
            </a:r>
            <a:r>
              <a:rPr lang="cs-CZ" sz="2000" dirty="0">
                <a:solidFill>
                  <a:srgbClr val="222222"/>
                </a:solidFill>
                <a:effectLst/>
                <a:latin typeface="helvetica neue"/>
              </a:rPr>
              <a:t>, H.R. &amp; </a:t>
            </a:r>
            <a:r>
              <a:rPr lang="cs-CZ" sz="2000" dirty="0" err="1">
                <a:solidFill>
                  <a:srgbClr val="222222"/>
                </a:solidFill>
                <a:effectLst/>
                <a:latin typeface="helvetica neue"/>
              </a:rPr>
              <a:t>Hosseinalizadeh</a:t>
            </a:r>
            <a:r>
              <a:rPr lang="cs-CZ" sz="2000" dirty="0">
                <a:solidFill>
                  <a:srgbClr val="222222"/>
                </a:solidFill>
                <a:effectLst/>
                <a:latin typeface="helvetica neue"/>
              </a:rPr>
              <a:t>, M. </a:t>
            </a:r>
            <a:r>
              <a:rPr lang="cs-CZ" sz="2000" dirty="0" err="1">
                <a:solidFill>
                  <a:srgbClr val="222222"/>
                </a:solidFill>
                <a:effectLst/>
                <a:latin typeface="helvetica neue"/>
              </a:rPr>
              <a:t>Analytical</a:t>
            </a:r>
            <a:r>
              <a:rPr lang="cs-CZ" sz="2000" dirty="0">
                <a:solidFill>
                  <a:srgbClr val="222222"/>
                </a:solidFill>
                <a:effectLst/>
                <a:latin typeface="helvetica neue"/>
              </a:rPr>
              <a:t> </a:t>
            </a:r>
            <a:r>
              <a:rPr lang="cs-CZ" sz="2000" dirty="0" err="1">
                <a:solidFill>
                  <a:srgbClr val="222222"/>
                </a:solidFill>
                <a:effectLst/>
                <a:latin typeface="helvetica neue"/>
              </a:rPr>
              <a:t>techniques</a:t>
            </a:r>
            <a:r>
              <a:rPr lang="cs-CZ" sz="2000" dirty="0">
                <a:solidFill>
                  <a:srgbClr val="222222"/>
                </a:solidFill>
                <a:effectLst/>
                <a:latin typeface="helvetica neue"/>
              </a:rPr>
              <a:t> </a:t>
            </a:r>
            <a:r>
              <a:rPr lang="cs-CZ" sz="2000" dirty="0" err="1">
                <a:solidFill>
                  <a:srgbClr val="222222"/>
                </a:solidFill>
                <a:effectLst/>
                <a:latin typeface="helvetica neue"/>
              </a:rPr>
              <a:t>for</a:t>
            </a:r>
            <a:r>
              <a:rPr lang="cs-CZ" sz="2000" dirty="0">
                <a:solidFill>
                  <a:srgbClr val="222222"/>
                </a:solidFill>
                <a:effectLst/>
                <a:latin typeface="helvetica neue"/>
              </a:rPr>
              <a:t> </a:t>
            </a:r>
            <a:r>
              <a:rPr lang="cs-CZ" sz="2000" dirty="0" err="1">
                <a:solidFill>
                  <a:srgbClr val="222222"/>
                </a:solidFill>
                <a:effectLst/>
                <a:latin typeface="helvetica neue"/>
              </a:rPr>
              <a:t>mapping</a:t>
            </a:r>
            <a:r>
              <a:rPr lang="cs-CZ" sz="2000" dirty="0">
                <a:solidFill>
                  <a:srgbClr val="222222"/>
                </a:solidFill>
                <a:effectLst/>
                <a:latin typeface="helvetica neue"/>
              </a:rPr>
              <a:t> </a:t>
            </a:r>
            <a:r>
              <a:rPr lang="cs-CZ" sz="2000" dirty="0" err="1">
                <a:solidFill>
                  <a:srgbClr val="222222"/>
                </a:solidFill>
                <a:effectLst/>
                <a:latin typeface="helvetica neue"/>
              </a:rPr>
              <a:t>multi</a:t>
            </a:r>
            <a:r>
              <a:rPr lang="cs-CZ" sz="2000" dirty="0">
                <a:solidFill>
                  <a:srgbClr val="222222"/>
                </a:solidFill>
                <a:effectLst/>
                <a:latin typeface="helvetica neue"/>
              </a:rPr>
              <a:t>-hazard </a:t>
            </a:r>
            <a:r>
              <a:rPr lang="cs-CZ" sz="2000" dirty="0" err="1">
                <a:solidFill>
                  <a:srgbClr val="222222"/>
                </a:solidFill>
                <a:effectLst/>
                <a:latin typeface="helvetica neue"/>
              </a:rPr>
              <a:t>with</a:t>
            </a:r>
            <a:r>
              <a:rPr lang="cs-CZ" sz="2000" dirty="0">
                <a:solidFill>
                  <a:srgbClr val="222222"/>
                </a:solidFill>
                <a:effectLst/>
                <a:latin typeface="helvetica neue"/>
              </a:rPr>
              <a:t> </a:t>
            </a:r>
            <a:r>
              <a:rPr lang="cs-CZ" sz="2000" dirty="0" err="1">
                <a:solidFill>
                  <a:srgbClr val="222222"/>
                </a:solidFill>
                <a:effectLst/>
                <a:latin typeface="helvetica neue"/>
              </a:rPr>
              <a:t>geo-environmental</a:t>
            </a:r>
            <a:r>
              <a:rPr lang="cs-CZ" sz="2000" dirty="0">
                <a:solidFill>
                  <a:srgbClr val="222222"/>
                </a:solidFill>
                <a:effectLst/>
                <a:latin typeface="helvetica neue"/>
              </a:rPr>
              <a:t> modeling </a:t>
            </a:r>
            <a:r>
              <a:rPr lang="cs-CZ" sz="2000" dirty="0" err="1">
                <a:solidFill>
                  <a:srgbClr val="222222"/>
                </a:solidFill>
                <a:effectLst/>
                <a:latin typeface="helvetica neue"/>
              </a:rPr>
              <a:t>approaches</a:t>
            </a:r>
            <a:r>
              <a:rPr lang="cs-CZ" sz="2000" dirty="0">
                <a:solidFill>
                  <a:srgbClr val="222222"/>
                </a:solidFill>
                <a:effectLst/>
                <a:latin typeface="helvetica neue"/>
              </a:rPr>
              <a:t> and UAV </a:t>
            </a:r>
            <a:r>
              <a:rPr lang="cs-CZ" sz="2000" dirty="0" err="1">
                <a:solidFill>
                  <a:srgbClr val="222222"/>
                </a:solidFill>
                <a:effectLst/>
                <a:latin typeface="helvetica neue"/>
              </a:rPr>
              <a:t>images</a:t>
            </a:r>
            <a:r>
              <a:rPr lang="cs-CZ" sz="2000" dirty="0">
                <a:solidFill>
                  <a:srgbClr val="222222"/>
                </a:solidFill>
                <a:effectLst/>
                <a:latin typeface="helvetica neue"/>
              </a:rPr>
              <a:t>. </a:t>
            </a:r>
            <a:r>
              <a:rPr lang="cs-CZ" sz="2000" dirty="0" err="1">
                <a:solidFill>
                  <a:srgbClr val="222222"/>
                </a:solidFill>
                <a:effectLst/>
                <a:latin typeface="helvetica neue"/>
              </a:rPr>
              <a:t>Sci</a:t>
            </a:r>
            <a:r>
              <a:rPr lang="cs-CZ" sz="2000" dirty="0">
                <a:solidFill>
                  <a:srgbClr val="222222"/>
                </a:solidFill>
                <a:effectLst/>
                <a:latin typeface="helvetica neue"/>
              </a:rPr>
              <a:t> </a:t>
            </a:r>
            <a:r>
              <a:rPr lang="cs-CZ" sz="2000" dirty="0" err="1">
                <a:solidFill>
                  <a:srgbClr val="222222"/>
                </a:solidFill>
                <a:effectLst/>
                <a:latin typeface="helvetica neue"/>
              </a:rPr>
              <a:t>Rep</a:t>
            </a:r>
            <a:r>
              <a:rPr lang="cs-CZ" sz="2000" dirty="0">
                <a:solidFill>
                  <a:srgbClr val="222222"/>
                </a:solidFill>
                <a:effectLst/>
                <a:latin typeface="helvetica neue"/>
              </a:rPr>
              <a:t> 12, 14946 (2022). </a:t>
            </a:r>
            <a:r>
              <a:rPr lang="cs-CZ" sz="2000" dirty="0">
                <a:solidFill>
                  <a:srgbClr val="222222"/>
                </a:solidFill>
                <a:effectLst/>
                <a:latin typeface="helvetica neue"/>
                <a:hlinkClick r:id="rId3"/>
              </a:rPr>
              <a:t>https://doi.org/10.1038/s41598-022-18757-w</a:t>
            </a:r>
            <a:endParaRPr lang="cs-CZ" sz="2000" dirty="0">
              <a:solidFill>
                <a:srgbClr val="222222"/>
              </a:solidFill>
              <a:effectLst/>
              <a:latin typeface="helvetica neue"/>
            </a:endParaRPr>
          </a:p>
          <a:p>
            <a:pPr algn="l"/>
            <a:r>
              <a:rPr lang="cs-CZ" sz="2000" dirty="0" err="1">
                <a:solidFill>
                  <a:srgbClr val="222222"/>
                </a:solidFill>
                <a:effectLst/>
                <a:latin typeface="helvetica neue"/>
              </a:rPr>
              <a:t>MacFadyen</a:t>
            </a:r>
            <a:r>
              <a:rPr lang="cs-CZ" sz="2000" dirty="0">
                <a:solidFill>
                  <a:srgbClr val="222222"/>
                </a:solidFill>
                <a:effectLst/>
                <a:latin typeface="helvetica neue"/>
              </a:rPr>
              <a:t>, Sandra &amp; </a:t>
            </a:r>
            <a:r>
              <a:rPr lang="cs-CZ" sz="2000" dirty="0" err="1">
                <a:solidFill>
                  <a:srgbClr val="222222"/>
                </a:solidFill>
                <a:effectLst/>
                <a:latin typeface="helvetica neue"/>
              </a:rPr>
              <a:t>Hui</a:t>
            </a:r>
            <a:r>
              <a:rPr lang="cs-CZ" sz="2000" dirty="0">
                <a:solidFill>
                  <a:srgbClr val="222222"/>
                </a:solidFill>
                <a:effectLst/>
                <a:latin typeface="helvetica neue"/>
              </a:rPr>
              <a:t>, </a:t>
            </a:r>
            <a:r>
              <a:rPr lang="cs-CZ" sz="2000" dirty="0" err="1">
                <a:solidFill>
                  <a:srgbClr val="222222"/>
                </a:solidFill>
                <a:effectLst/>
                <a:latin typeface="helvetica neue"/>
              </a:rPr>
              <a:t>Cang</a:t>
            </a:r>
            <a:r>
              <a:rPr lang="cs-CZ" sz="2000" dirty="0">
                <a:solidFill>
                  <a:srgbClr val="222222"/>
                </a:solidFill>
                <a:effectLst/>
                <a:latin typeface="helvetica neue"/>
              </a:rPr>
              <a:t> &amp; </a:t>
            </a:r>
            <a:r>
              <a:rPr lang="cs-CZ" sz="2000" dirty="0" err="1">
                <a:solidFill>
                  <a:srgbClr val="222222"/>
                </a:solidFill>
                <a:effectLst/>
                <a:latin typeface="helvetica neue"/>
              </a:rPr>
              <a:t>Verburg</a:t>
            </a:r>
            <a:r>
              <a:rPr lang="cs-CZ" sz="2000" dirty="0">
                <a:solidFill>
                  <a:srgbClr val="222222"/>
                </a:solidFill>
                <a:effectLst/>
                <a:latin typeface="helvetica neue"/>
              </a:rPr>
              <a:t>, Peter &amp; van </a:t>
            </a:r>
            <a:r>
              <a:rPr lang="cs-CZ" sz="2000" dirty="0" err="1">
                <a:solidFill>
                  <a:srgbClr val="222222"/>
                </a:solidFill>
                <a:effectLst/>
                <a:latin typeface="helvetica neue"/>
              </a:rPr>
              <a:t>Teeffelen</a:t>
            </a:r>
            <a:r>
              <a:rPr lang="cs-CZ" sz="2000" dirty="0">
                <a:solidFill>
                  <a:srgbClr val="222222"/>
                </a:solidFill>
                <a:effectLst/>
                <a:latin typeface="helvetica neue"/>
              </a:rPr>
              <a:t>, Astrid. (2016). </a:t>
            </a:r>
            <a:r>
              <a:rPr lang="cs-CZ" sz="2000" dirty="0" err="1">
                <a:solidFill>
                  <a:srgbClr val="222222"/>
                </a:solidFill>
                <a:effectLst/>
                <a:latin typeface="helvetica neue"/>
              </a:rPr>
              <a:t>Quantifying</a:t>
            </a:r>
            <a:r>
              <a:rPr lang="cs-CZ" sz="2000" dirty="0">
                <a:solidFill>
                  <a:srgbClr val="222222"/>
                </a:solidFill>
                <a:effectLst/>
                <a:latin typeface="helvetica neue"/>
              </a:rPr>
              <a:t> </a:t>
            </a:r>
            <a:r>
              <a:rPr lang="cs-CZ" sz="2000" dirty="0" err="1">
                <a:solidFill>
                  <a:srgbClr val="222222"/>
                </a:solidFill>
                <a:effectLst/>
                <a:latin typeface="helvetica neue"/>
              </a:rPr>
              <a:t>spatiotemporal</a:t>
            </a:r>
            <a:r>
              <a:rPr lang="cs-CZ" sz="2000" dirty="0">
                <a:solidFill>
                  <a:srgbClr val="222222"/>
                </a:solidFill>
                <a:effectLst/>
                <a:latin typeface="helvetica neue"/>
              </a:rPr>
              <a:t> </a:t>
            </a:r>
            <a:r>
              <a:rPr lang="cs-CZ" sz="2000" dirty="0" err="1">
                <a:solidFill>
                  <a:srgbClr val="222222"/>
                </a:solidFill>
                <a:effectLst/>
                <a:latin typeface="helvetica neue"/>
              </a:rPr>
              <a:t>drivers</a:t>
            </a:r>
            <a:r>
              <a:rPr lang="cs-CZ" sz="2000" dirty="0">
                <a:solidFill>
                  <a:srgbClr val="222222"/>
                </a:solidFill>
                <a:effectLst/>
                <a:latin typeface="helvetica neue"/>
              </a:rPr>
              <a:t> </a:t>
            </a:r>
            <a:r>
              <a:rPr lang="cs-CZ" sz="2000" dirty="0" err="1">
                <a:solidFill>
                  <a:srgbClr val="222222"/>
                </a:solidFill>
                <a:effectLst/>
                <a:latin typeface="helvetica neue"/>
              </a:rPr>
              <a:t>of</a:t>
            </a:r>
            <a:r>
              <a:rPr lang="cs-CZ" sz="2000" dirty="0">
                <a:solidFill>
                  <a:srgbClr val="222222"/>
                </a:solidFill>
                <a:effectLst/>
                <a:latin typeface="helvetica neue"/>
              </a:rPr>
              <a:t> </a:t>
            </a:r>
            <a:r>
              <a:rPr lang="cs-CZ" sz="2000" dirty="0" err="1">
                <a:solidFill>
                  <a:srgbClr val="222222"/>
                </a:solidFill>
                <a:effectLst/>
                <a:latin typeface="helvetica neue"/>
              </a:rPr>
              <a:t>environmental</a:t>
            </a:r>
            <a:r>
              <a:rPr lang="cs-CZ" sz="2000" dirty="0">
                <a:solidFill>
                  <a:srgbClr val="222222"/>
                </a:solidFill>
                <a:effectLst/>
                <a:latin typeface="helvetica neue"/>
              </a:rPr>
              <a:t> </a:t>
            </a:r>
            <a:r>
              <a:rPr lang="cs-CZ" sz="2000" dirty="0" err="1">
                <a:solidFill>
                  <a:srgbClr val="222222"/>
                </a:solidFill>
                <a:effectLst/>
                <a:latin typeface="helvetica neue"/>
              </a:rPr>
              <a:t>heterogeneity</a:t>
            </a:r>
            <a:r>
              <a:rPr lang="cs-CZ" sz="2000" dirty="0">
                <a:solidFill>
                  <a:srgbClr val="222222"/>
                </a:solidFill>
                <a:effectLst/>
                <a:latin typeface="helvetica neue"/>
              </a:rPr>
              <a:t> in </a:t>
            </a:r>
            <a:r>
              <a:rPr lang="cs-CZ" sz="2000" dirty="0" err="1">
                <a:solidFill>
                  <a:srgbClr val="222222"/>
                </a:solidFill>
                <a:effectLst/>
                <a:latin typeface="helvetica neue"/>
              </a:rPr>
              <a:t>Kruger</a:t>
            </a:r>
            <a:r>
              <a:rPr lang="cs-CZ" sz="2000" dirty="0">
                <a:solidFill>
                  <a:srgbClr val="222222"/>
                </a:solidFill>
                <a:effectLst/>
                <a:latin typeface="helvetica neue"/>
              </a:rPr>
              <a:t> </a:t>
            </a:r>
            <a:r>
              <a:rPr lang="cs-CZ" sz="2000" dirty="0" err="1">
                <a:solidFill>
                  <a:srgbClr val="222222"/>
                </a:solidFill>
                <a:effectLst/>
                <a:latin typeface="helvetica neue"/>
              </a:rPr>
              <a:t>National</a:t>
            </a:r>
            <a:r>
              <a:rPr lang="cs-CZ" sz="2000" dirty="0">
                <a:solidFill>
                  <a:srgbClr val="222222"/>
                </a:solidFill>
                <a:effectLst/>
                <a:latin typeface="helvetica neue"/>
              </a:rPr>
              <a:t> Park, </a:t>
            </a:r>
            <a:r>
              <a:rPr lang="cs-CZ" sz="2000" dirty="0" err="1">
                <a:solidFill>
                  <a:srgbClr val="222222"/>
                </a:solidFill>
                <a:effectLst/>
                <a:latin typeface="helvetica neue"/>
              </a:rPr>
              <a:t>South</a:t>
            </a:r>
            <a:r>
              <a:rPr lang="cs-CZ" sz="2000" dirty="0">
                <a:solidFill>
                  <a:srgbClr val="222222"/>
                </a:solidFill>
                <a:effectLst/>
                <a:latin typeface="helvetica neue"/>
              </a:rPr>
              <a:t> </a:t>
            </a:r>
            <a:r>
              <a:rPr lang="cs-CZ" sz="2000" dirty="0" err="1">
                <a:solidFill>
                  <a:srgbClr val="222222"/>
                </a:solidFill>
                <a:effectLst/>
                <a:latin typeface="helvetica neue"/>
              </a:rPr>
              <a:t>Africa</a:t>
            </a:r>
            <a:r>
              <a:rPr lang="cs-CZ" sz="2000" dirty="0">
                <a:solidFill>
                  <a:srgbClr val="222222"/>
                </a:solidFill>
                <a:effectLst/>
                <a:latin typeface="helvetica neue"/>
              </a:rPr>
              <a:t>. </a:t>
            </a:r>
            <a:r>
              <a:rPr lang="cs-CZ" sz="2000" dirty="0" err="1">
                <a:solidFill>
                  <a:srgbClr val="222222"/>
                </a:solidFill>
                <a:effectLst/>
                <a:latin typeface="helvetica neue"/>
              </a:rPr>
              <a:t>Landscape</a:t>
            </a:r>
            <a:r>
              <a:rPr lang="cs-CZ" sz="2000" dirty="0">
                <a:solidFill>
                  <a:srgbClr val="222222"/>
                </a:solidFill>
                <a:effectLst/>
                <a:latin typeface="helvetica neue"/>
              </a:rPr>
              <a:t> </a:t>
            </a:r>
            <a:r>
              <a:rPr lang="cs-CZ" sz="2000" dirty="0" err="1">
                <a:solidFill>
                  <a:srgbClr val="222222"/>
                </a:solidFill>
                <a:effectLst/>
                <a:latin typeface="helvetica neue"/>
              </a:rPr>
              <a:t>Ecology</a:t>
            </a:r>
            <a:r>
              <a:rPr lang="cs-CZ" sz="2000" dirty="0">
                <a:solidFill>
                  <a:srgbClr val="222222"/>
                </a:solidFill>
                <a:effectLst/>
                <a:latin typeface="helvetica neue"/>
              </a:rPr>
              <a:t>. 31. 10.1007/s10980-016-0378-6. </a:t>
            </a:r>
          </a:p>
          <a:p>
            <a:pPr algn="l"/>
            <a:r>
              <a:rPr lang="en-US" sz="2000" dirty="0">
                <a:solidFill>
                  <a:srgbClr val="222222"/>
                </a:solidFill>
                <a:effectLst/>
                <a:latin typeface="helvetica neue"/>
              </a:rPr>
              <a:t>Nakaya, Tomoki. (2012). Local Spatial Interaction Modelling Based on the Geographically Weighted Regression Approach. </a:t>
            </a:r>
            <a:r>
              <a:rPr lang="en-US" sz="2000" dirty="0" err="1">
                <a:solidFill>
                  <a:srgbClr val="222222"/>
                </a:solidFill>
                <a:effectLst/>
                <a:latin typeface="helvetica neue"/>
              </a:rPr>
              <a:t>GeoJournal</a:t>
            </a:r>
            <a:r>
              <a:rPr lang="en-US" sz="2000" dirty="0">
                <a:solidFill>
                  <a:srgbClr val="222222"/>
                </a:solidFill>
                <a:effectLst/>
                <a:latin typeface="helvetica neue"/>
              </a:rPr>
              <a:t>. 53. 347-358. 10.1023/A:1020149315435. </a:t>
            </a:r>
            <a:endParaRPr lang="cs-CZ" sz="2000" dirty="0">
              <a:solidFill>
                <a:srgbClr val="222222"/>
              </a:solidFill>
              <a:effectLst/>
              <a:latin typeface="helvetica neue"/>
            </a:endParaRPr>
          </a:p>
          <a:p>
            <a:pPr algn="l"/>
            <a:r>
              <a:rPr lang="en-US" sz="2000" dirty="0">
                <a:solidFill>
                  <a:srgbClr val="222222"/>
                </a:solidFill>
                <a:effectLst/>
                <a:latin typeface="helvetica neue"/>
              </a:rPr>
              <a:t>Rowden, Kyle &amp; Aly, Mohamed. (2018). GIS-based regression modeling of the extreme weather patterns in Arkansas, USA. </a:t>
            </a:r>
            <a:r>
              <a:rPr lang="en-US" sz="2000" dirty="0" err="1">
                <a:solidFill>
                  <a:srgbClr val="222222"/>
                </a:solidFill>
                <a:effectLst/>
                <a:latin typeface="helvetica neue"/>
              </a:rPr>
              <a:t>Geoenvironmental</a:t>
            </a:r>
            <a:r>
              <a:rPr lang="en-US" sz="2000" dirty="0">
                <a:solidFill>
                  <a:srgbClr val="222222"/>
                </a:solidFill>
                <a:effectLst/>
                <a:latin typeface="helvetica neue"/>
              </a:rPr>
              <a:t> Disasters. 5. 6. 10.1186/s40677-018-0098-0. </a:t>
            </a:r>
            <a:endParaRPr lang="cs-CZ" sz="2000" dirty="0">
              <a:solidFill>
                <a:srgbClr val="222222"/>
              </a:solidFill>
              <a:effectLst/>
              <a:latin typeface="helvetica neue"/>
            </a:endParaRPr>
          </a:p>
          <a:p>
            <a:pPr algn="l"/>
            <a:r>
              <a:rPr lang="en-US" sz="2000" dirty="0">
                <a:solidFill>
                  <a:srgbClr val="222222"/>
                </a:solidFill>
                <a:effectLst/>
                <a:latin typeface="helvetica neue"/>
              </a:rPr>
              <a:t>Wang, Ku &amp; Zhang, </a:t>
            </a:r>
            <a:r>
              <a:rPr lang="en-US" sz="2000" dirty="0" err="1">
                <a:solidFill>
                  <a:srgbClr val="222222"/>
                </a:solidFill>
                <a:effectLst/>
                <a:latin typeface="helvetica neue"/>
              </a:rPr>
              <a:t>Chuanrong</a:t>
            </a:r>
            <a:r>
              <a:rPr lang="en-US" sz="2000" dirty="0">
                <a:solidFill>
                  <a:srgbClr val="222222"/>
                </a:solidFill>
                <a:effectLst/>
                <a:latin typeface="helvetica neue"/>
              </a:rPr>
              <a:t> &amp; Li, </a:t>
            </a:r>
            <a:r>
              <a:rPr lang="en-US" sz="2000" dirty="0" err="1">
                <a:solidFill>
                  <a:srgbClr val="222222"/>
                </a:solidFill>
                <a:effectLst/>
                <a:latin typeface="helvetica neue"/>
              </a:rPr>
              <a:t>Weidong</a:t>
            </a:r>
            <a:r>
              <a:rPr lang="en-US" sz="2000" dirty="0">
                <a:solidFill>
                  <a:srgbClr val="222222"/>
                </a:solidFill>
                <a:effectLst/>
                <a:latin typeface="helvetica neue"/>
              </a:rPr>
              <a:t>. (2012). Comparison of Geographically Weighted Regression and Regression Kriging for Estimating the Spatial Distribution of Soil Organic Matter. </a:t>
            </a:r>
            <a:r>
              <a:rPr lang="en-US" sz="2000" dirty="0" err="1">
                <a:solidFill>
                  <a:srgbClr val="222222"/>
                </a:solidFill>
                <a:effectLst/>
                <a:latin typeface="helvetica neue"/>
              </a:rPr>
              <a:t>GIScience</a:t>
            </a:r>
            <a:r>
              <a:rPr lang="en-US" sz="2000" dirty="0">
                <a:solidFill>
                  <a:srgbClr val="222222"/>
                </a:solidFill>
                <a:effectLst/>
                <a:latin typeface="helvetica neue"/>
              </a:rPr>
              <a:t> &amp; Remote Sensing. 49. 915-932. 10.2747/1548-1603.49.6.915. </a:t>
            </a:r>
            <a:endParaRPr lang="cs-CZ" sz="2000" dirty="0">
              <a:solidFill>
                <a:srgbClr val="222222"/>
              </a:solidFill>
              <a:effectLst/>
              <a:latin typeface="helvetica neue"/>
            </a:endParaRPr>
          </a:p>
          <a:p>
            <a:pPr algn="l"/>
            <a:r>
              <a:rPr lang="en-US" sz="2000" dirty="0">
                <a:solidFill>
                  <a:srgbClr val="222222"/>
                </a:solidFill>
                <a:effectLst/>
                <a:latin typeface="helvetica neue"/>
              </a:rPr>
              <a:t>Wheeler, David &amp; </a:t>
            </a:r>
            <a:r>
              <a:rPr lang="en-US" sz="2000" dirty="0" err="1">
                <a:solidFill>
                  <a:srgbClr val="222222"/>
                </a:solidFill>
                <a:effectLst/>
                <a:latin typeface="helvetica neue"/>
              </a:rPr>
              <a:t>Tiefelsdorf</a:t>
            </a:r>
            <a:r>
              <a:rPr lang="en-US" sz="2000" dirty="0">
                <a:solidFill>
                  <a:srgbClr val="222222"/>
                </a:solidFill>
                <a:effectLst/>
                <a:latin typeface="helvetica neue"/>
              </a:rPr>
              <a:t>, Michael. (2005). Multicollinearity and Correlation Among Local Regression Coefficients in Geographically Weighted Regression. Journal of Geographical Systems. 7. 161-187. 10.1007/s10109-005-0155-6. </a:t>
            </a:r>
            <a:endParaRPr lang="cs-CZ" sz="2000" dirty="0">
              <a:solidFill>
                <a:srgbClr val="222222"/>
              </a:solidFill>
              <a:effectLst/>
              <a:latin typeface="helvetica neue"/>
            </a:endParaRPr>
          </a:p>
          <a:p>
            <a:pPr algn="l"/>
            <a:r>
              <a:rPr lang="en-US" sz="2000" dirty="0">
                <a:solidFill>
                  <a:srgbClr val="222222"/>
                </a:solidFill>
                <a:effectLst/>
                <a:latin typeface="helvetica neue"/>
              </a:rPr>
              <a:t>Ye, Cheng-Ming &amp; Chen, </a:t>
            </a:r>
            <a:r>
              <a:rPr lang="en-US" sz="2000" dirty="0" err="1">
                <a:solidFill>
                  <a:srgbClr val="222222"/>
                </a:solidFill>
                <a:effectLst/>
                <a:latin typeface="helvetica neue"/>
              </a:rPr>
              <a:t>Yifei</a:t>
            </a:r>
            <a:r>
              <a:rPr lang="en-US" sz="2000" dirty="0">
                <a:solidFill>
                  <a:srgbClr val="222222"/>
                </a:solidFill>
                <a:effectLst/>
                <a:latin typeface="helvetica neue"/>
              </a:rPr>
              <a:t> &amp; Li, Jonathan. (2018). Investigating the Influences of Tree Coverage and Road Density on Property Crime. ISPRS International Journal of Geo-Information. 7. 101. 10.3390/ijgi7030101. </a:t>
            </a:r>
            <a:endParaRPr lang="cs-CZ" sz="2000" dirty="0">
              <a:solidFill>
                <a:srgbClr val="222222"/>
              </a:solidFill>
              <a:effectLst/>
              <a:latin typeface="helvetica neue"/>
            </a:endParaRPr>
          </a:p>
          <a:p>
            <a:pPr algn="l"/>
            <a:r>
              <a:rPr lang="en-US" sz="2000" dirty="0">
                <a:solidFill>
                  <a:srgbClr val="222222"/>
                </a:solidFill>
                <a:effectLst/>
                <a:latin typeface="helvetica neue"/>
              </a:rPr>
              <a:t>Yue, H.; Zhu, X.; Ye, X.; Guo, W. The Local Colocation Patterns of Crime and Land-Use Features in Wuhan, China. ISPRS Int. J. Geo-Inf. 2017, 6, 307. https://doi.org/10.3390/ijgi6100307</a:t>
            </a:r>
          </a:p>
          <a:p>
            <a:br>
              <a:rPr lang="cs-CZ" dirty="0"/>
            </a:br>
            <a:endParaRPr lang="en-US" dirty="0"/>
          </a:p>
          <a:p>
            <a:endParaRPr lang="en-US" dirty="0"/>
          </a:p>
          <a:p>
            <a:endParaRPr lang="en-US" dirty="0"/>
          </a:p>
          <a:p>
            <a:endParaRPr lang="en-US" dirty="0"/>
          </a:p>
          <a:p>
            <a:endParaRPr lang="cs-CZ" dirty="0"/>
          </a:p>
          <a:p>
            <a:endParaRPr lang="cs-CZ" dirty="0"/>
          </a:p>
          <a:p>
            <a:endParaRPr lang="cs-CZ" dirty="0"/>
          </a:p>
        </p:txBody>
      </p:sp>
    </p:spTree>
    <p:extLst>
      <p:ext uri="{BB962C8B-B14F-4D97-AF65-F5344CB8AC3E}">
        <p14:creationId xmlns:p14="http://schemas.microsoft.com/office/powerpoint/2010/main" val="106663190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E4FD2B4-9D68-4776-65B5-88F9609A9F19}"/>
              </a:ext>
            </a:extLst>
          </p:cNvPr>
          <p:cNvSpPr txBox="1"/>
          <p:nvPr/>
        </p:nvSpPr>
        <p:spPr>
          <a:xfrm>
            <a:off x="3451226" y="6183976"/>
            <a:ext cx="5305875" cy="492443"/>
          </a:xfrm>
          <a:prstGeom prst="rect">
            <a:avLst/>
          </a:prstGeom>
          <a:noFill/>
        </p:spPr>
        <p:txBody>
          <a:bodyPr wrap="square" rtlCol="0">
            <a:spAutoFit/>
          </a:bodyPr>
          <a:lstStyle/>
          <a:p>
            <a:pPr algn="ctr">
              <a:spcAft>
                <a:spcPts val="0"/>
              </a:spcAft>
            </a:pPr>
            <a:r>
              <a:rPr lang="en-GB" sz="1400" b="0" i="0" u="none" strike="noStrike" dirty="0" err="1">
                <a:solidFill>
                  <a:srgbClr val="00A499"/>
                </a:solidFill>
                <a:effectLst/>
              </a:rPr>
              <a:t>Transformace</a:t>
            </a:r>
            <a:r>
              <a:rPr lang="en-GB" sz="1400" b="0" i="0" u="none" strike="noStrike" dirty="0">
                <a:solidFill>
                  <a:srgbClr val="00A499"/>
                </a:solidFill>
                <a:effectLst/>
              </a:rPr>
              <a:t> </a:t>
            </a:r>
            <a:r>
              <a:rPr lang="en-GB" sz="1400" b="0" i="0" u="none" strike="noStrike" dirty="0" err="1">
                <a:solidFill>
                  <a:srgbClr val="00A499"/>
                </a:solidFill>
                <a:effectLst/>
              </a:rPr>
              <a:t>formy</a:t>
            </a:r>
            <a:r>
              <a:rPr lang="en-GB" sz="1400" b="0" i="0" u="none" strike="noStrike" dirty="0">
                <a:solidFill>
                  <a:srgbClr val="00A499"/>
                </a:solidFill>
                <a:effectLst/>
              </a:rPr>
              <a:t> a </a:t>
            </a:r>
            <a:r>
              <a:rPr lang="en-GB" sz="1400" b="0" i="0" u="none" strike="noStrike" dirty="0" err="1">
                <a:solidFill>
                  <a:srgbClr val="00A499"/>
                </a:solidFill>
                <a:effectLst/>
              </a:rPr>
              <a:t>obsahu</a:t>
            </a:r>
            <a:r>
              <a:rPr lang="en-GB" sz="1400" b="0" i="0" u="none" strike="noStrike" dirty="0">
                <a:solidFill>
                  <a:srgbClr val="00A499"/>
                </a:solidFill>
                <a:effectLst/>
              </a:rPr>
              <a:t> </a:t>
            </a:r>
            <a:r>
              <a:rPr lang="en-GB" sz="1400" b="0" i="0" u="none" strike="noStrike" dirty="0" err="1">
                <a:solidFill>
                  <a:srgbClr val="00A499"/>
                </a:solidFill>
                <a:effectLst/>
              </a:rPr>
              <a:t>vysokoškolského</a:t>
            </a:r>
            <a:r>
              <a:rPr lang="en-GB" sz="1400" b="0" i="0" u="none" strike="noStrike" dirty="0">
                <a:solidFill>
                  <a:srgbClr val="00A499"/>
                </a:solidFill>
                <a:effectLst/>
              </a:rPr>
              <a:t> </a:t>
            </a:r>
            <a:r>
              <a:rPr lang="en-GB" sz="1400" b="0" i="0" u="none" strike="noStrike" dirty="0" err="1">
                <a:solidFill>
                  <a:srgbClr val="00A499"/>
                </a:solidFill>
                <a:effectLst/>
              </a:rPr>
              <a:t>vzdělávání</a:t>
            </a:r>
            <a:r>
              <a:rPr lang="en-GB" sz="1400" b="0" i="0" u="none" strike="noStrike" dirty="0">
                <a:solidFill>
                  <a:srgbClr val="00A499"/>
                </a:solidFill>
                <a:effectLst/>
              </a:rPr>
              <a:t> </a:t>
            </a:r>
            <a:r>
              <a:rPr lang="en-GB" sz="1400" b="0" i="0" u="none" strike="noStrike" dirty="0" err="1">
                <a:solidFill>
                  <a:srgbClr val="00A499"/>
                </a:solidFill>
                <a:effectLst/>
              </a:rPr>
              <a:t>na</a:t>
            </a:r>
            <a:r>
              <a:rPr lang="en-GB" sz="1400" b="0" i="0" u="none" strike="noStrike" dirty="0">
                <a:solidFill>
                  <a:srgbClr val="00A499"/>
                </a:solidFill>
                <a:effectLst/>
              </a:rPr>
              <a:t> VŠB-TUO</a:t>
            </a:r>
          </a:p>
          <a:p>
            <a:pPr algn="ctr">
              <a:spcAft>
                <a:spcPts val="0"/>
              </a:spcAft>
            </a:pPr>
            <a:r>
              <a:rPr lang="en-GB" sz="1200" b="0" i="0" u="none" strike="noStrike" dirty="0">
                <a:solidFill>
                  <a:schemeClr val="tx1">
                    <a:lumMod val="65000"/>
                    <a:lumOff val="35000"/>
                  </a:schemeClr>
                </a:solidFill>
                <a:effectLst/>
              </a:rPr>
              <a:t>NPO_VŠB-TUO_MSMT-16605/2022</a:t>
            </a:r>
            <a:endParaRPr lang="en-CZ" sz="2400" dirty="0">
              <a:solidFill>
                <a:schemeClr val="tx1">
                  <a:lumMod val="65000"/>
                  <a:lumOff val="35000"/>
                </a:schemeClr>
              </a:solidFill>
            </a:endParaRPr>
          </a:p>
        </p:txBody>
      </p:sp>
      <p:pic>
        <p:nvPicPr>
          <p:cNvPr id="6" name="Picture 5" descr="Text&#10;&#10;Description automatically generated with low confidence">
            <a:extLst>
              <a:ext uri="{FF2B5EF4-FFF2-40B4-BE49-F238E27FC236}">
                <a16:creationId xmlns:a16="http://schemas.microsoft.com/office/drawing/2014/main" id="{006FB6C5-D1D9-8FF3-E8A4-F06D6789DD3B}"/>
              </a:ext>
            </a:extLst>
          </p:cNvPr>
          <p:cNvPicPr>
            <a:picLocks noChangeAspect="1"/>
          </p:cNvPicPr>
          <p:nvPr/>
        </p:nvPicPr>
        <p:blipFill>
          <a:blip r:embed="rId3"/>
          <a:stretch>
            <a:fillRect/>
          </a:stretch>
        </p:blipFill>
        <p:spPr>
          <a:xfrm>
            <a:off x="3339193" y="5020028"/>
            <a:ext cx="5531085" cy="1019007"/>
          </a:xfrm>
          <a:prstGeom prst="rect">
            <a:avLst/>
          </a:prstGeom>
        </p:spPr>
      </p:pic>
      <p:sp>
        <p:nvSpPr>
          <p:cNvPr id="7" name="TextBox 6">
            <a:extLst>
              <a:ext uri="{FF2B5EF4-FFF2-40B4-BE49-F238E27FC236}">
                <a16:creationId xmlns:a16="http://schemas.microsoft.com/office/drawing/2014/main" id="{9B2C36BC-2171-D0CE-214B-77FEB160F67D}"/>
              </a:ext>
            </a:extLst>
          </p:cNvPr>
          <p:cNvSpPr txBox="1"/>
          <p:nvPr/>
        </p:nvSpPr>
        <p:spPr>
          <a:xfrm>
            <a:off x="2122715" y="2259044"/>
            <a:ext cx="7952013" cy="523220"/>
          </a:xfrm>
          <a:prstGeom prst="rect">
            <a:avLst/>
          </a:prstGeom>
          <a:noFill/>
        </p:spPr>
        <p:txBody>
          <a:bodyPr wrap="square" rtlCol="0">
            <a:spAutoFit/>
          </a:bodyPr>
          <a:lstStyle/>
          <a:p>
            <a:pPr algn="ctr"/>
            <a:r>
              <a:rPr lang="en-GB" sz="2800" b="1" dirty="0" err="1">
                <a:solidFill>
                  <a:srgbClr val="00A499"/>
                </a:solidFill>
                <a:latin typeface="Calibri" panose="020F0502020204030204" pitchFamily="34" charset="0"/>
              </a:rPr>
              <a:t>Děkuji</a:t>
            </a:r>
            <a:r>
              <a:rPr lang="en-GB" sz="2800" b="1" dirty="0">
                <a:solidFill>
                  <a:srgbClr val="00A499"/>
                </a:solidFill>
                <a:latin typeface="Calibri" panose="020F0502020204030204" pitchFamily="34" charset="0"/>
              </a:rPr>
              <a:t> za </a:t>
            </a:r>
            <a:r>
              <a:rPr lang="en-GB" sz="2800" b="1" dirty="0" err="1">
                <a:solidFill>
                  <a:srgbClr val="00A499"/>
                </a:solidFill>
                <a:latin typeface="Calibri" panose="020F0502020204030204" pitchFamily="34" charset="0"/>
              </a:rPr>
              <a:t>pozornost</a:t>
            </a:r>
            <a:endParaRPr lang="en-GB" sz="2800" b="1" i="0" u="none" strike="noStrike" dirty="0">
              <a:solidFill>
                <a:srgbClr val="00A499"/>
              </a:solidFill>
              <a:effectLst/>
              <a:latin typeface="Calibri" panose="020F0502020204030204" pitchFamily="34" charset="0"/>
            </a:endParaRPr>
          </a:p>
        </p:txBody>
      </p:sp>
      <p:sp>
        <p:nvSpPr>
          <p:cNvPr id="8" name="TextBox 7">
            <a:extLst>
              <a:ext uri="{FF2B5EF4-FFF2-40B4-BE49-F238E27FC236}">
                <a16:creationId xmlns:a16="http://schemas.microsoft.com/office/drawing/2014/main" id="{0EA4430B-5946-CA75-0549-E3178C6DB125}"/>
              </a:ext>
            </a:extLst>
          </p:cNvPr>
          <p:cNvSpPr txBox="1"/>
          <p:nvPr/>
        </p:nvSpPr>
        <p:spPr>
          <a:xfrm>
            <a:off x="4975545" y="3559722"/>
            <a:ext cx="2188035" cy="369332"/>
          </a:xfrm>
          <a:prstGeom prst="rect">
            <a:avLst/>
          </a:prstGeom>
          <a:noFill/>
        </p:spPr>
        <p:txBody>
          <a:bodyPr wrap="none" rtlCol="0">
            <a:spAutoFit/>
          </a:bodyPr>
          <a:lstStyle/>
          <a:p>
            <a:r>
              <a:rPr lang="cs-CZ" dirty="0"/>
              <a:t>lucie.orlikova@vsb.cz</a:t>
            </a:r>
            <a:endParaRPr lang="en-CZ" dirty="0"/>
          </a:p>
        </p:txBody>
      </p:sp>
      <p:pic>
        <p:nvPicPr>
          <p:cNvPr id="9" name="Picture 8">
            <a:extLst>
              <a:ext uri="{FF2B5EF4-FFF2-40B4-BE49-F238E27FC236}">
                <a16:creationId xmlns:a16="http://schemas.microsoft.com/office/drawing/2014/main" id="{F0F1CEB1-E24B-0D60-19F6-080AA664018F}"/>
              </a:ext>
            </a:extLst>
          </p:cNvPr>
          <p:cNvPicPr>
            <a:picLocks noChangeAspect="1"/>
          </p:cNvPicPr>
          <p:nvPr/>
        </p:nvPicPr>
        <p:blipFill>
          <a:blip r:embed="rId4"/>
          <a:stretch>
            <a:fillRect/>
          </a:stretch>
        </p:blipFill>
        <p:spPr>
          <a:xfrm>
            <a:off x="5044748" y="253114"/>
            <a:ext cx="2118832" cy="1228472"/>
          </a:xfrm>
          <a:prstGeom prst="rect">
            <a:avLst/>
          </a:prstGeom>
        </p:spPr>
      </p:pic>
      <p:grpSp>
        <p:nvGrpSpPr>
          <p:cNvPr id="2" name="Group 18">
            <a:extLst>
              <a:ext uri="{FF2B5EF4-FFF2-40B4-BE49-F238E27FC236}">
                <a16:creationId xmlns:a16="http://schemas.microsoft.com/office/drawing/2014/main" id="{68D9F161-13CD-81BC-8E92-BAB1FAD61916}"/>
              </a:ext>
            </a:extLst>
          </p:cNvPr>
          <p:cNvGrpSpPr/>
          <p:nvPr/>
        </p:nvGrpSpPr>
        <p:grpSpPr>
          <a:xfrm>
            <a:off x="10541610" y="6163606"/>
            <a:ext cx="904628" cy="389890"/>
            <a:chOff x="0" y="0"/>
            <a:chExt cx="1556425" cy="731982"/>
          </a:xfrm>
        </p:grpSpPr>
        <p:pic>
          <p:nvPicPr>
            <p:cNvPr id="4" name="Picture 6">
              <a:extLst>
                <a:ext uri="{FF2B5EF4-FFF2-40B4-BE49-F238E27FC236}">
                  <a16:creationId xmlns:a16="http://schemas.microsoft.com/office/drawing/2014/main" id="{D82EC0E2-65CB-8085-447E-C83AB4A1159A}"/>
                </a:ext>
              </a:extLst>
            </p:cNvPr>
            <p:cNvPicPr>
              <a:picLocks noChangeAspect="1"/>
            </p:cNvPicPr>
            <p:nvPr/>
          </p:nvPicPr>
          <p:blipFill>
            <a:blip r:embed="rId5"/>
            <a:stretch>
              <a:fillRect/>
            </a:stretch>
          </p:blipFill>
          <p:spPr>
            <a:xfrm>
              <a:off x="0" y="0"/>
              <a:ext cx="711200" cy="711200"/>
            </a:xfrm>
            <a:prstGeom prst="rect">
              <a:avLst/>
            </a:prstGeom>
          </p:spPr>
        </p:pic>
        <p:pic>
          <p:nvPicPr>
            <p:cNvPr id="5" name="Picture 14">
              <a:hlinkClick r:id="rId6"/>
              <a:extLst>
                <a:ext uri="{FF2B5EF4-FFF2-40B4-BE49-F238E27FC236}">
                  <a16:creationId xmlns:a16="http://schemas.microsoft.com/office/drawing/2014/main" id="{0B3F2DE6-17C3-7521-9B4F-4478F5ADE583}"/>
                </a:ext>
              </a:extLst>
            </p:cNvPr>
            <p:cNvPicPr>
              <a:picLocks noChangeAspect="1"/>
            </p:cNvPicPr>
            <p:nvPr/>
          </p:nvPicPr>
          <p:blipFill>
            <a:blip r:embed="rId7"/>
            <a:stretch>
              <a:fillRect/>
            </a:stretch>
          </p:blipFill>
          <p:spPr>
            <a:xfrm>
              <a:off x="845225" y="20782"/>
              <a:ext cx="711200" cy="711200"/>
            </a:xfrm>
            <a:prstGeom prst="rect">
              <a:avLst/>
            </a:prstGeom>
          </p:spPr>
        </p:pic>
      </p:grpSp>
    </p:spTree>
    <p:extLst>
      <p:ext uri="{BB962C8B-B14F-4D97-AF65-F5344CB8AC3E}">
        <p14:creationId xmlns:p14="http://schemas.microsoft.com/office/powerpoint/2010/main" val="2264172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E1976A85-789A-AE17-ED38-469884CABD3A}"/>
              </a:ext>
            </a:extLst>
          </p:cNvPr>
          <p:cNvSpPr>
            <a:spLocks noGrp="1"/>
          </p:cNvSpPr>
          <p:nvPr>
            <p:ph type="title"/>
          </p:nvPr>
        </p:nvSpPr>
        <p:spPr/>
        <p:txBody>
          <a:bodyPr/>
          <a:lstStyle/>
          <a:p>
            <a:r>
              <a:rPr lang="cs-CZ" dirty="0" err="1"/>
              <a:t>Semivariační</a:t>
            </a:r>
            <a:r>
              <a:rPr lang="cs-CZ" dirty="0"/>
              <a:t> mrak</a:t>
            </a:r>
          </a:p>
        </p:txBody>
      </p:sp>
      <p:sp>
        <p:nvSpPr>
          <p:cNvPr id="3" name="Zástupný obsah 2">
            <a:extLst>
              <a:ext uri="{FF2B5EF4-FFF2-40B4-BE49-F238E27FC236}">
                <a16:creationId xmlns:a16="http://schemas.microsoft.com/office/drawing/2014/main" id="{C43BE2CD-4C48-194E-599E-D347C8C56EE6}"/>
              </a:ext>
            </a:extLst>
          </p:cNvPr>
          <p:cNvSpPr>
            <a:spLocks noGrp="1"/>
          </p:cNvSpPr>
          <p:nvPr>
            <p:ph idx="1"/>
          </p:nvPr>
        </p:nvSpPr>
        <p:spPr/>
        <p:txBody>
          <a:bodyPr>
            <a:normAutofit/>
          </a:bodyPr>
          <a:lstStyle/>
          <a:p>
            <a:pPr marL="342900" indent="-342900">
              <a:buFont typeface="Arial" panose="020B0604020202020204" pitchFamily="34" charset="0"/>
              <a:buChar char="•"/>
            </a:pPr>
            <a:r>
              <a:rPr lang="cs-CZ" sz="2400" dirty="0" err="1"/>
              <a:t>Semivariační</a:t>
            </a:r>
            <a:r>
              <a:rPr lang="cs-CZ" sz="2400" dirty="0"/>
              <a:t> mrak se skládá z bodů, kde na ose x je vzdálenost mezi body a na ose y jsou hodnoty </a:t>
            </a:r>
            <a:r>
              <a:rPr lang="cs-CZ" sz="2400" dirty="0" err="1"/>
              <a:t>semivariance</a:t>
            </a:r>
            <a:r>
              <a:rPr lang="cs-CZ" sz="2400" dirty="0"/>
              <a:t>. </a:t>
            </a:r>
            <a:r>
              <a:rPr lang="cs-CZ" sz="2400" dirty="0" err="1"/>
              <a:t>Semivariance</a:t>
            </a:r>
            <a:r>
              <a:rPr lang="cs-CZ" sz="2400" dirty="0"/>
              <a:t> je polovina rozdílu čtverců hodnot proměnné mezi páry bodů. Grafická interpretace </a:t>
            </a:r>
            <a:r>
              <a:rPr lang="cs-CZ" sz="2400" dirty="0" err="1"/>
              <a:t>semivariačního</a:t>
            </a:r>
            <a:r>
              <a:rPr lang="cs-CZ" sz="2400" dirty="0"/>
              <a:t> mraku umožňuje vizuální identifikaci struktury prostorové variability a </a:t>
            </a:r>
            <a:r>
              <a:rPr lang="cs-CZ" sz="2400" dirty="0" err="1"/>
              <a:t>geostatistického</a:t>
            </a:r>
            <a:r>
              <a:rPr lang="cs-CZ" sz="2400" dirty="0"/>
              <a:t> modelování.</a:t>
            </a:r>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endParaRPr lang="cs-CZ" sz="2400" dirty="0"/>
          </a:p>
        </p:txBody>
      </p:sp>
      <p:pic>
        <p:nvPicPr>
          <p:cNvPr id="5" name="Obrázek 4">
            <a:extLst>
              <a:ext uri="{FF2B5EF4-FFF2-40B4-BE49-F238E27FC236}">
                <a16:creationId xmlns:a16="http://schemas.microsoft.com/office/drawing/2014/main" id="{C6565427-439E-E79E-7CC4-DC50BC7CA5BE}"/>
              </a:ext>
            </a:extLst>
          </p:cNvPr>
          <p:cNvPicPr>
            <a:picLocks noChangeAspect="1"/>
          </p:cNvPicPr>
          <p:nvPr/>
        </p:nvPicPr>
        <p:blipFill>
          <a:blip r:embed="rId2"/>
          <a:stretch>
            <a:fillRect/>
          </a:stretch>
        </p:blipFill>
        <p:spPr>
          <a:xfrm>
            <a:off x="1056763" y="3496144"/>
            <a:ext cx="3880998" cy="3122790"/>
          </a:xfrm>
          <a:prstGeom prst="rect">
            <a:avLst/>
          </a:prstGeom>
        </p:spPr>
      </p:pic>
      <p:sp>
        <p:nvSpPr>
          <p:cNvPr id="6" name="TextovéPole 5">
            <a:extLst>
              <a:ext uri="{FF2B5EF4-FFF2-40B4-BE49-F238E27FC236}">
                <a16:creationId xmlns:a16="http://schemas.microsoft.com/office/drawing/2014/main" id="{72C96225-26B2-5980-80AF-390E9A4C6B02}"/>
              </a:ext>
            </a:extLst>
          </p:cNvPr>
          <p:cNvSpPr txBox="1"/>
          <p:nvPr/>
        </p:nvSpPr>
        <p:spPr>
          <a:xfrm>
            <a:off x="5644613" y="4714858"/>
            <a:ext cx="5744646" cy="1600438"/>
          </a:xfrm>
          <a:prstGeom prst="rect">
            <a:avLst/>
          </a:prstGeom>
          <a:noFill/>
        </p:spPr>
        <p:txBody>
          <a:bodyPr wrap="square" rtlCol="0">
            <a:spAutoFit/>
          </a:bodyPr>
          <a:lstStyle/>
          <a:p>
            <a:pPr algn="l"/>
            <a:r>
              <a:rPr lang="cs-CZ" sz="1400" dirty="0" err="1">
                <a:solidFill>
                  <a:srgbClr val="222222"/>
                </a:solidFill>
                <a:effectLst/>
                <a:latin typeface="-apple-system"/>
              </a:rPr>
              <a:t>Castello</a:t>
            </a:r>
            <a:r>
              <a:rPr lang="cs-CZ" sz="1400" dirty="0">
                <a:solidFill>
                  <a:srgbClr val="222222"/>
                </a:solidFill>
                <a:effectLst/>
                <a:latin typeface="-apple-system"/>
              </a:rPr>
              <a:t>, Charles &amp; </a:t>
            </a:r>
            <a:r>
              <a:rPr lang="cs-CZ" sz="1400" dirty="0" err="1">
                <a:solidFill>
                  <a:srgbClr val="222222"/>
                </a:solidFill>
                <a:effectLst/>
                <a:latin typeface="-apple-system"/>
              </a:rPr>
              <a:t>Fan</a:t>
            </a:r>
            <a:r>
              <a:rPr lang="cs-CZ" sz="1400" dirty="0">
                <a:solidFill>
                  <a:srgbClr val="222222"/>
                </a:solidFill>
                <a:effectLst/>
                <a:latin typeface="-apple-system"/>
              </a:rPr>
              <a:t>, </a:t>
            </a:r>
            <a:r>
              <a:rPr lang="cs-CZ" sz="1400" dirty="0" err="1">
                <a:solidFill>
                  <a:srgbClr val="222222"/>
                </a:solidFill>
                <a:effectLst/>
                <a:latin typeface="-apple-system"/>
              </a:rPr>
              <a:t>Jeffrey</a:t>
            </a:r>
            <a:r>
              <a:rPr lang="cs-CZ" sz="1400" dirty="0">
                <a:solidFill>
                  <a:srgbClr val="222222"/>
                </a:solidFill>
                <a:effectLst/>
                <a:latin typeface="-apple-system"/>
              </a:rPr>
              <a:t> &amp; </a:t>
            </a:r>
            <a:r>
              <a:rPr lang="cs-CZ" sz="1400" dirty="0" err="1">
                <a:solidFill>
                  <a:srgbClr val="222222"/>
                </a:solidFill>
                <a:effectLst/>
                <a:latin typeface="-apple-system"/>
              </a:rPr>
              <a:t>Davari</a:t>
            </a:r>
            <a:r>
              <a:rPr lang="cs-CZ" sz="1400" dirty="0">
                <a:solidFill>
                  <a:srgbClr val="222222"/>
                </a:solidFill>
                <a:effectLst/>
                <a:latin typeface="-apple-system"/>
              </a:rPr>
              <a:t>, A. &amp; </a:t>
            </a:r>
            <a:r>
              <a:rPr lang="cs-CZ" sz="1400" dirty="0" err="1">
                <a:solidFill>
                  <a:srgbClr val="222222"/>
                </a:solidFill>
                <a:effectLst/>
                <a:latin typeface="-apple-system"/>
              </a:rPr>
              <a:t>Chen</a:t>
            </a:r>
            <a:r>
              <a:rPr lang="cs-CZ" sz="1400" dirty="0">
                <a:solidFill>
                  <a:srgbClr val="222222"/>
                </a:solidFill>
                <a:effectLst/>
                <a:latin typeface="-apple-system"/>
              </a:rPr>
              <a:t>, </a:t>
            </a:r>
            <a:r>
              <a:rPr lang="cs-CZ" sz="1400" dirty="0" err="1">
                <a:solidFill>
                  <a:srgbClr val="222222"/>
                </a:solidFill>
                <a:effectLst/>
                <a:latin typeface="-apple-system"/>
              </a:rPr>
              <a:t>Ruei-Xi</a:t>
            </a:r>
            <a:r>
              <a:rPr lang="cs-CZ" sz="1400" dirty="0">
                <a:solidFill>
                  <a:srgbClr val="222222"/>
                </a:solidFill>
                <a:effectLst/>
                <a:latin typeface="-apple-system"/>
              </a:rPr>
              <a:t>. (2009). </a:t>
            </a:r>
            <a:r>
              <a:rPr lang="cs-CZ" sz="1400" dirty="0" err="1">
                <a:solidFill>
                  <a:srgbClr val="222222"/>
                </a:solidFill>
                <a:effectLst/>
                <a:latin typeface="-apple-system"/>
              </a:rPr>
              <a:t>Temperature</a:t>
            </a:r>
            <a:r>
              <a:rPr lang="cs-CZ" sz="1400" dirty="0">
                <a:solidFill>
                  <a:srgbClr val="222222"/>
                </a:solidFill>
                <a:effectLst/>
                <a:latin typeface="-apple-system"/>
              </a:rPr>
              <a:t> </a:t>
            </a:r>
            <a:r>
              <a:rPr lang="cs-CZ" sz="1400" dirty="0" err="1">
                <a:solidFill>
                  <a:srgbClr val="222222"/>
                </a:solidFill>
                <a:effectLst/>
                <a:latin typeface="-apple-system"/>
              </a:rPr>
              <a:t>Control</a:t>
            </a:r>
            <a:r>
              <a:rPr lang="cs-CZ" sz="1400" dirty="0">
                <a:solidFill>
                  <a:srgbClr val="222222"/>
                </a:solidFill>
                <a:effectLst/>
                <a:latin typeface="-apple-system"/>
              </a:rPr>
              <a:t> Framework </a:t>
            </a:r>
            <a:r>
              <a:rPr lang="cs-CZ" sz="1400" dirty="0" err="1">
                <a:solidFill>
                  <a:srgbClr val="222222"/>
                </a:solidFill>
                <a:effectLst/>
                <a:latin typeface="-apple-system"/>
              </a:rPr>
              <a:t>Using</a:t>
            </a:r>
            <a:r>
              <a:rPr lang="cs-CZ" sz="1400" dirty="0">
                <a:solidFill>
                  <a:srgbClr val="222222"/>
                </a:solidFill>
                <a:effectLst/>
                <a:latin typeface="-apple-system"/>
              </a:rPr>
              <a:t> </a:t>
            </a:r>
            <a:r>
              <a:rPr lang="cs-CZ" sz="1400" dirty="0" err="1">
                <a:solidFill>
                  <a:srgbClr val="222222"/>
                </a:solidFill>
                <a:effectLst/>
                <a:latin typeface="-apple-system"/>
              </a:rPr>
              <a:t>Wireless</a:t>
            </a:r>
            <a:r>
              <a:rPr lang="cs-CZ" sz="1400" dirty="0">
                <a:solidFill>
                  <a:srgbClr val="222222"/>
                </a:solidFill>
                <a:effectLst/>
                <a:latin typeface="-apple-system"/>
              </a:rPr>
              <a:t> Sensor </a:t>
            </a:r>
            <a:r>
              <a:rPr lang="cs-CZ" sz="1400" dirty="0" err="1">
                <a:solidFill>
                  <a:srgbClr val="222222"/>
                </a:solidFill>
                <a:effectLst/>
                <a:latin typeface="-apple-system"/>
              </a:rPr>
              <a:t>Networks</a:t>
            </a:r>
            <a:r>
              <a:rPr lang="cs-CZ" sz="1400" dirty="0">
                <a:solidFill>
                  <a:srgbClr val="222222"/>
                </a:solidFill>
                <a:effectLst/>
                <a:latin typeface="-apple-system"/>
              </a:rPr>
              <a:t> and </a:t>
            </a:r>
            <a:r>
              <a:rPr lang="cs-CZ" sz="1400" dirty="0" err="1">
                <a:solidFill>
                  <a:srgbClr val="222222"/>
                </a:solidFill>
                <a:effectLst/>
                <a:latin typeface="-apple-system"/>
              </a:rPr>
              <a:t>Geostatistical</a:t>
            </a:r>
            <a:r>
              <a:rPr lang="cs-CZ" sz="1400" dirty="0">
                <a:solidFill>
                  <a:srgbClr val="222222"/>
                </a:solidFill>
                <a:effectLst/>
                <a:latin typeface="-apple-system"/>
              </a:rPr>
              <a:t> </a:t>
            </a:r>
            <a:r>
              <a:rPr lang="cs-CZ" sz="1400" dirty="0" err="1">
                <a:solidFill>
                  <a:srgbClr val="222222"/>
                </a:solidFill>
                <a:effectLst/>
                <a:latin typeface="-apple-system"/>
              </a:rPr>
              <a:t>Analysis</a:t>
            </a:r>
            <a:r>
              <a:rPr lang="cs-CZ" sz="1400" dirty="0">
                <a:solidFill>
                  <a:srgbClr val="222222"/>
                </a:solidFill>
                <a:effectLst/>
                <a:latin typeface="-apple-system"/>
              </a:rPr>
              <a:t> </a:t>
            </a:r>
            <a:r>
              <a:rPr lang="cs-CZ" sz="1400" dirty="0" err="1">
                <a:solidFill>
                  <a:srgbClr val="222222"/>
                </a:solidFill>
                <a:effectLst/>
                <a:latin typeface="-apple-system"/>
              </a:rPr>
              <a:t>for</a:t>
            </a:r>
            <a:r>
              <a:rPr lang="cs-CZ" sz="1400" dirty="0">
                <a:solidFill>
                  <a:srgbClr val="222222"/>
                </a:solidFill>
                <a:effectLst/>
                <a:latin typeface="-apple-system"/>
              </a:rPr>
              <a:t> </a:t>
            </a:r>
            <a:r>
              <a:rPr lang="cs-CZ" sz="1400" dirty="0" err="1">
                <a:solidFill>
                  <a:srgbClr val="222222"/>
                </a:solidFill>
                <a:effectLst/>
                <a:latin typeface="-apple-system"/>
              </a:rPr>
              <a:t>Total</a:t>
            </a:r>
            <a:r>
              <a:rPr lang="cs-CZ" sz="1400" dirty="0">
                <a:solidFill>
                  <a:srgbClr val="222222"/>
                </a:solidFill>
                <a:effectLst/>
                <a:latin typeface="-apple-system"/>
              </a:rPr>
              <a:t> </a:t>
            </a:r>
            <a:r>
              <a:rPr lang="cs-CZ" sz="1400" dirty="0" err="1">
                <a:solidFill>
                  <a:srgbClr val="222222"/>
                </a:solidFill>
                <a:effectLst/>
                <a:latin typeface="-apple-system"/>
              </a:rPr>
              <a:t>Spatial</a:t>
            </a:r>
            <a:r>
              <a:rPr lang="cs-CZ" sz="1400" dirty="0">
                <a:solidFill>
                  <a:srgbClr val="222222"/>
                </a:solidFill>
                <a:effectLst/>
                <a:latin typeface="-apple-system"/>
              </a:rPr>
              <a:t> </a:t>
            </a:r>
            <a:r>
              <a:rPr lang="cs-CZ" sz="1400" dirty="0" err="1">
                <a:solidFill>
                  <a:srgbClr val="222222"/>
                </a:solidFill>
                <a:effectLst/>
                <a:latin typeface="-apple-system"/>
              </a:rPr>
              <a:t>Awareness</a:t>
            </a:r>
            <a:r>
              <a:rPr lang="cs-CZ" sz="1400" dirty="0">
                <a:solidFill>
                  <a:srgbClr val="222222"/>
                </a:solidFill>
                <a:effectLst/>
                <a:latin typeface="-apple-system"/>
              </a:rPr>
              <a:t>. 717-721. 10.1109/I-SPAN.2009.29. </a:t>
            </a:r>
            <a:br>
              <a:rPr lang="cs-CZ" sz="1400" dirty="0"/>
            </a:br>
            <a:br>
              <a:rPr lang="cs-CZ" sz="1400" dirty="0"/>
            </a:br>
            <a:br>
              <a:rPr lang="en-US" sz="1400" dirty="0"/>
            </a:br>
            <a:endParaRPr lang="cs-CZ" sz="1400" dirty="0"/>
          </a:p>
        </p:txBody>
      </p:sp>
    </p:spTree>
    <p:extLst>
      <p:ext uri="{BB962C8B-B14F-4D97-AF65-F5344CB8AC3E}">
        <p14:creationId xmlns:p14="http://schemas.microsoft.com/office/powerpoint/2010/main" val="24890736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E1976A85-789A-AE17-ED38-469884CABD3A}"/>
              </a:ext>
            </a:extLst>
          </p:cNvPr>
          <p:cNvSpPr>
            <a:spLocks noGrp="1"/>
          </p:cNvSpPr>
          <p:nvPr>
            <p:ph type="title"/>
          </p:nvPr>
        </p:nvSpPr>
        <p:spPr/>
        <p:txBody>
          <a:bodyPr/>
          <a:lstStyle/>
          <a:p>
            <a:r>
              <a:rPr lang="cs-CZ" dirty="0" err="1"/>
              <a:t>Semivariační</a:t>
            </a:r>
            <a:r>
              <a:rPr lang="cs-CZ" dirty="0"/>
              <a:t> mrak</a:t>
            </a:r>
          </a:p>
        </p:txBody>
      </p:sp>
      <p:sp>
        <p:nvSpPr>
          <p:cNvPr id="3" name="Zástupný obsah 2">
            <a:extLst>
              <a:ext uri="{FF2B5EF4-FFF2-40B4-BE49-F238E27FC236}">
                <a16:creationId xmlns:a16="http://schemas.microsoft.com/office/drawing/2014/main" id="{C43BE2CD-4C48-194E-599E-D347C8C56EE6}"/>
              </a:ext>
            </a:extLst>
          </p:cNvPr>
          <p:cNvSpPr>
            <a:spLocks noGrp="1"/>
          </p:cNvSpPr>
          <p:nvPr>
            <p:ph idx="1"/>
          </p:nvPr>
        </p:nvSpPr>
        <p:spPr/>
        <p:txBody>
          <a:bodyPr>
            <a:normAutofit/>
          </a:bodyPr>
          <a:lstStyle/>
          <a:p>
            <a:pPr marL="342900" indent="-342900">
              <a:buFont typeface="Arial" panose="020B0604020202020204" pitchFamily="34" charset="0"/>
              <a:buChar char="•"/>
            </a:pPr>
            <a:r>
              <a:rPr lang="cs-CZ" sz="2400" dirty="0"/>
              <a:t>Analýza </a:t>
            </a:r>
            <a:r>
              <a:rPr lang="cs-CZ" sz="2400" dirty="0" err="1"/>
              <a:t>semivariačního</a:t>
            </a:r>
            <a:r>
              <a:rPr lang="cs-CZ" sz="2400" dirty="0"/>
              <a:t> mraku je důležitá pro:</a:t>
            </a:r>
          </a:p>
          <a:p>
            <a:pPr marL="1028700" lvl="1" indent="-342900"/>
            <a:r>
              <a:rPr lang="cs-CZ" sz="2200" dirty="0"/>
              <a:t>Identifikaci prostorové závislosti: Na základě </a:t>
            </a:r>
            <a:r>
              <a:rPr lang="cs-CZ" sz="2200" dirty="0" err="1"/>
              <a:t>semivariačního</a:t>
            </a:r>
            <a:r>
              <a:rPr lang="cs-CZ" sz="2200" dirty="0"/>
              <a:t> mraku můžeme identifikovat přítomnost prostorové závislosti a určit typ prostorové korelace (například stacionární, nestacionární, anizotropní).</a:t>
            </a:r>
          </a:p>
          <a:p>
            <a:pPr marL="1028700" lvl="1" indent="-342900"/>
            <a:r>
              <a:rPr lang="cs-CZ" sz="2200" dirty="0"/>
              <a:t>Odhad parametrů modelu: </a:t>
            </a:r>
            <a:r>
              <a:rPr lang="cs-CZ" sz="2200" dirty="0" err="1"/>
              <a:t>Semivariační</a:t>
            </a:r>
            <a:r>
              <a:rPr lang="cs-CZ" sz="2200" dirty="0"/>
              <a:t> funkce může být modelována pomocí matematického modelu, jako je sférický, exponenciální nebo Gaussovský </a:t>
            </a:r>
            <a:r>
              <a:rPr lang="cs-CZ" sz="2200" dirty="0" err="1"/>
              <a:t>semivariogram</a:t>
            </a:r>
            <a:r>
              <a:rPr lang="cs-CZ" sz="2200" dirty="0"/>
              <a:t>. Analýza </a:t>
            </a:r>
            <a:r>
              <a:rPr lang="cs-CZ" sz="2200" dirty="0" err="1"/>
              <a:t>semivariačního</a:t>
            </a:r>
            <a:r>
              <a:rPr lang="cs-CZ" sz="2200" dirty="0"/>
              <a:t> mraku nám umožňuje odhadnout parametry těchto modelů, což je klíčové pro predikci a interpolaci hodnot v neznámých bodech.</a:t>
            </a:r>
          </a:p>
          <a:p>
            <a:pPr marL="1028700" lvl="1" indent="-342900"/>
            <a:r>
              <a:rPr lang="cs-CZ" sz="2200" dirty="0"/>
              <a:t>Validace modelu: </a:t>
            </a:r>
            <a:r>
              <a:rPr lang="cs-CZ" sz="2200" dirty="0" err="1"/>
              <a:t>Semivariační</a:t>
            </a:r>
            <a:r>
              <a:rPr lang="cs-CZ" sz="2200" dirty="0"/>
              <a:t> mrak může být také použit k posouzení vhodnosti zvoleného </a:t>
            </a:r>
            <a:r>
              <a:rPr lang="cs-CZ" sz="2200" dirty="0" err="1"/>
              <a:t>geostatistického</a:t>
            </a:r>
            <a:r>
              <a:rPr lang="cs-CZ" sz="2200" dirty="0"/>
              <a:t> modelu. Pokud se pozorované hodnoty výrazně liší od predikovaných hodnot </a:t>
            </a:r>
            <a:r>
              <a:rPr lang="cs-CZ" sz="2200" dirty="0" err="1"/>
              <a:t>semivariance</a:t>
            </a:r>
            <a:r>
              <a:rPr lang="cs-CZ" sz="2200" dirty="0"/>
              <a:t>, může to naznačovat, že zvolený model není adekvátní pro daná data.</a:t>
            </a:r>
          </a:p>
          <a:p>
            <a:pPr marL="342900" indent="-342900">
              <a:buFont typeface="Arial" panose="020B0604020202020204" pitchFamily="34" charset="0"/>
              <a:buChar char="•"/>
            </a:pPr>
            <a:endParaRPr lang="cs-CZ" sz="2400" dirty="0"/>
          </a:p>
        </p:txBody>
      </p:sp>
    </p:spTree>
    <p:extLst>
      <p:ext uri="{BB962C8B-B14F-4D97-AF65-F5344CB8AC3E}">
        <p14:creationId xmlns:p14="http://schemas.microsoft.com/office/powerpoint/2010/main" val="37461423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E1976A85-789A-AE17-ED38-469884CABD3A}"/>
              </a:ext>
            </a:extLst>
          </p:cNvPr>
          <p:cNvSpPr>
            <a:spLocks noGrp="1"/>
          </p:cNvSpPr>
          <p:nvPr>
            <p:ph type="title"/>
          </p:nvPr>
        </p:nvSpPr>
        <p:spPr/>
        <p:txBody>
          <a:bodyPr/>
          <a:lstStyle/>
          <a:p>
            <a:r>
              <a:rPr lang="cs-CZ" dirty="0"/>
              <a:t>Empirický </a:t>
            </a:r>
            <a:r>
              <a:rPr lang="cs-CZ" dirty="0" err="1"/>
              <a:t>variogram</a:t>
            </a:r>
            <a:endParaRPr lang="cs-CZ" dirty="0"/>
          </a:p>
        </p:txBody>
      </p:sp>
      <p:sp>
        <p:nvSpPr>
          <p:cNvPr id="3" name="Zástupný obsah 2">
            <a:extLst>
              <a:ext uri="{FF2B5EF4-FFF2-40B4-BE49-F238E27FC236}">
                <a16:creationId xmlns:a16="http://schemas.microsoft.com/office/drawing/2014/main" id="{C43BE2CD-4C48-194E-599E-D347C8C56EE6}"/>
              </a:ext>
            </a:extLst>
          </p:cNvPr>
          <p:cNvSpPr>
            <a:spLocks noGrp="1"/>
          </p:cNvSpPr>
          <p:nvPr>
            <p:ph idx="1"/>
          </p:nvPr>
        </p:nvSpPr>
        <p:spPr/>
        <p:txBody>
          <a:bodyPr>
            <a:normAutofit/>
          </a:bodyPr>
          <a:lstStyle/>
          <a:p>
            <a:pPr marL="342900" indent="-342900">
              <a:buFont typeface="Arial" panose="020B0604020202020204" pitchFamily="34" charset="0"/>
              <a:buChar char="•"/>
            </a:pPr>
            <a:r>
              <a:rPr lang="cs-CZ" sz="2400" dirty="0"/>
              <a:t>Empirický </a:t>
            </a:r>
            <a:r>
              <a:rPr lang="cs-CZ" sz="2400" dirty="0" err="1"/>
              <a:t>variogram</a:t>
            </a:r>
            <a:r>
              <a:rPr lang="cs-CZ" sz="2400" dirty="0"/>
              <a:t> je odhadem skutečného </a:t>
            </a:r>
            <a:r>
              <a:rPr lang="cs-CZ" sz="2400" dirty="0" err="1"/>
              <a:t>semivariogramu</a:t>
            </a:r>
            <a:r>
              <a:rPr lang="cs-CZ" sz="2400" dirty="0"/>
              <a:t>, který se vypočítá na základě rozdílů hodnot proměnné mezi páry vzorků ve vzdálenostech ℎ. Tento odhad poskytuje informace o míře proměnlivosti prostorové proměnné v závislosti na vzdálenosti mezi body.</a:t>
            </a:r>
          </a:p>
          <a:p>
            <a:pPr marL="342900" indent="-342900">
              <a:buFont typeface="Arial" panose="020B0604020202020204" pitchFamily="34" charset="0"/>
              <a:buChar char="•"/>
            </a:pPr>
            <a:r>
              <a:rPr lang="cs-CZ" sz="2400" dirty="0"/>
              <a:t>Vzorec pro výpočet empirického </a:t>
            </a:r>
            <a:r>
              <a:rPr lang="cs-CZ" sz="2400" dirty="0" err="1"/>
              <a:t>variogramu</a:t>
            </a:r>
            <a:r>
              <a:rPr lang="cs-CZ" sz="2400" dirty="0"/>
              <a:t> je následující:</a:t>
            </a:r>
          </a:p>
        </p:txBody>
      </p:sp>
      <p:pic>
        <p:nvPicPr>
          <p:cNvPr id="5" name="Obrázek 4">
            <a:extLst>
              <a:ext uri="{FF2B5EF4-FFF2-40B4-BE49-F238E27FC236}">
                <a16:creationId xmlns:a16="http://schemas.microsoft.com/office/drawing/2014/main" id="{AA0D9C7B-08BA-8136-DEE5-1444238C8002}"/>
              </a:ext>
            </a:extLst>
          </p:cNvPr>
          <p:cNvPicPr>
            <a:picLocks noChangeAspect="1"/>
          </p:cNvPicPr>
          <p:nvPr/>
        </p:nvPicPr>
        <p:blipFill>
          <a:blip r:embed="rId2"/>
          <a:stretch>
            <a:fillRect/>
          </a:stretch>
        </p:blipFill>
        <p:spPr>
          <a:xfrm>
            <a:off x="2920427" y="3690101"/>
            <a:ext cx="6908051" cy="2818275"/>
          </a:xfrm>
          <a:prstGeom prst="rect">
            <a:avLst/>
          </a:prstGeom>
        </p:spPr>
      </p:pic>
    </p:spTree>
    <p:extLst>
      <p:ext uri="{BB962C8B-B14F-4D97-AF65-F5344CB8AC3E}">
        <p14:creationId xmlns:p14="http://schemas.microsoft.com/office/powerpoint/2010/main" val="30412643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E1976A85-789A-AE17-ED38-469884CABD3A}"/>
              </a:ext>
            </a:extLst>
          </p:cNvPr>
          <p:cNvSpPr>
            <a:spLocks noGrp="1"/>
          </p:cNvSpPr>
          <p:nvPr>
            <p:ph type="title"/>
          </p:nvPr>
        </p:nvSpPr>
        <p:spPr/>
        <p:txBody>
          <a:bodyPr/>
          <a:lstStyle/>
          <a:p>
            <a:r>
              <a:rPr lang="cs-CZ" dirty="0"/>
              <a:t>Sestavení empirického </a:t>
            </a:r>
            <a:r>
              <a:rPr lang="cs-CZ" dirty="0" err="1"/>
              <a:t>variogramu</a:t>
            </a:r>
            <a:endParaRPr lang="cs-CZ" dirty="0"/>
          </a:p>
        </p:txBody>
      </p:sp>
      <p:sp>
        <p:nvSpPr>
          <p:cNvPr id="3" name="Zástupný obsah 2">
            <a:extLst>
              <a:ext uri="{FF2B5EF4-FFF2-40B4-BE49-F238E27FC236}">
                <a16:creationId xmlns:a16="http://schemas.microsoft.com/office/drawing/2014/main" id="{C43BE2CD-4C48-194E-599E-D347C8C56EE6}"/>
              </a:ext>
            </a:extLst>
          </p:cNvPr>
          <p:cNvSpPr>
            <a:spLocks noGrp="1"/>
          </p:cNvSpPr>
          <p:nvPr>
            <p:ph idx="1"/>
          </p:nvPr>
        </p:nvSpPr>
        <p:spPr/>
        <p:txBody>
          <a:bodyPr>
            <a:normAutofit/>
          </a:bodyPr>
          <a:lstStyle/>
          <a:p>
            <a:pPr marL="342900" indent="-342900">
              <a:buFont typeface="Arial" panose="020B0604020202020204" pitchFamily="34" charset="0"/>
              <a:buChar char="•"/>
            </a:pPr>
            <a:r>
              <a:rPr lang="cs-CZ" sz="2400" dirty="0"/>
              <a:t>Osu </a:t>
            </a:r>
            <a:r>
              <a:rPr lang="cs-CZ" sz="2400" i="1" dirty="0"/>
              <a:t>h </a:t>
            </a:r>
            <a:r>
              <a:rPr lang="cs-CZ" sz="2400" dirty="0"/>
              <a:t>rozdělíme na intervaly </a:t>
            </a:r>
            <a:r>
              <a:rPr lang="cs-CZ" sz="2400" dirty="0" err="1"/>
              <a:t>tvz</a:t>
            </a:r>
            <a:r>
              <a:rPr lang="cs-CZ" sz="2400" dirty="0"/>
              <a:t>. distanční třídy</a:t>
            </a:r>
          </a:p>
          <a:p>
            <a:pPr marL="342900" indent="-342900">
              <a:buFont typeface="Arial" panose="020B0604020202020204" pitchFamily="34" charset="0"/>
              <a:buChar char="•"/>
            </a:pPr>
            <a:r>
              <a:rPr lang="cs-CZ" sz="2400" dirty="0"/>
              <a:t>Pro každý interval se vypočítá průměrná nepodobnost, která se přiřadí středům intervalů</a:t>
            </a:r>
          </a:p>
          <a:p>
            <a:pPr marL="342900" indent="-342900">
              <a:buFont typeface="Arial" panose="020B0604020202020204" pitchFamily="34" charset="0"/>
              <a:buChar char="•"/>
            </a:pPr>
            <a:r>
              <a:rPr lang="cs-CZ" sz="2400" dirty="0"/>
              <a:t>Vzdálenost středů tříd se nazývá krok </a:t>
            </a:r>
            <a:r>
              <a:rPr lang="cs-CZ" sz="2400" dirty="0" err="1"/>
              <a:t>variogramu</a:t>
            </a:r>
            <a:r>
              <a:rPr lang="cs-CZ" sz="2400" dirty="0"/>
              <a:t> (</a:t>
            </a:r>
            <a:r>
              <a:rPr lang="cs-CZ" sz="2400" dirty="0" err="1"/>
              <a:t>lag</a:t>
            </a:r>
            <a:r>
              <a:rPr lang="cs-CZ" sz="2400" dirty="0"/>
              <a:t>)</a:t>
            </a:r>
          </a:p>
        </p:txBody>
      </p:sp>
      <p:pic>
        <p:nvPicPr>
          <p:cNvPr id="8" name="Obrázek 7">
            <a:extLst>
              <a:ext uri="{FF2B5EF4-FFF2-40B4-BE49-F238E27FC236}">
                <a16:creationId xmlns:a16="http://schemas.microsoft.com/office/drawing/2014/main" id="{AE378A47-D92F-59B4-FCAF-BFD8F0ABC549}"/>
              </a:ext>
            </a:extLst>
          </p:cNvPr>
          <p:cNvPicPr>
            <a:picLocks noChangeAspect="1"/>
          </p:cNvPicPr>
          <p:nvPr/>
        </p:nvPicPr>
        <p:blipFill>
          <a:blip r:embed="rId2"/>
          <a:stretch>
            <a:fillRect/>
          </a:stretch>
        </p:blipFill>
        <p:spPr>
          <a:xfrm>
            <a:off x="567396" y="3429000"/>
            <a:ext cx="5801416" cy="2850348"/>
          </a:xfrm>
          <a:prstGeom prst="rect">
            <a:avLst/>
          </a:prstGeom>
        </p:spPr>
      </p:pic>
      <p:sp>
        <p:nvSpPr>
          <p:cNvPr id="9" name="TextovéPole 8">
            <a:extLst>
              <a:ext uri="{FF2B5EF4-FFF2-40B4-BE49-F238E27FC236}">
                <a16:creationId xmlns:a16="http://schemas.microsoft.com/office/drawing/2014/main" id="{1D1AA7C6-FC46-149C-73DD-10B3A4E3CDF5}"/>
              </a:ext>
            </a:extLst>
          </p:cNvPr>
          <p:cNvSpPr txBox="1"/>
          <p:nvPr/>
        </p:nvSpPr>
        <p:spPr>
          <a:xfrm>
            <a:off x="6368812" y="4249619"/>
            <a:ext cx="5744646" cy="1169551"/>
          </a:xfrm>
          <a:prstGeom prst="rect">
            <a:avLst/>
          </a:prstGeom>
          <a:noFill/>
        </p:spPr>
        <p:txBody>
          <a:bodyPr wrap="square" rtlCol="0">
            <a:spAutoFit/>
          </a:bodyPr>
          <a:lstStyle/>
          <a:p>
            <a:pPr algn="l"/>
            <a:r>
              <a:rPr lang="cs-CZ" sz="1400" dirty="0" err="1"/>
              <a:t>Luo</a:t>
            </a:r>
            <a:r>
              <a:rPr lang="cs-CZ" sz="1400" dirty="0"/>
              <a:t>, </a:t>
            </a:r>
            <a:r>
              <a:rPr lang="cs-CZ" sz="1400" dirty="0" err="1"/>
              <a:t>Jie</a:t>
            </a:r>
            <a:r>
              <a:rPr lang="cs-CZ" sz="1400" dirty="0"/>
              <a:t> &amp; </a:t>
            </a:r>
            <a:r>
              <a:rPr lang="cs-CZ" sz="1400" dirty="0" err="1"/>
              <a:t>Toews</a:t>
            </a:r>
            <a:r>
              <a:rPr lang="cs-CZ" sz="1400" dirty="0"/>
              <a:t>, </a:t>
            </a:r>
            <a:r>
              <a:rPr lang="cs-CZ" sz="1400" dirty="0" err="1"/>
              <a:t>Matt</a:t>
            </a:r>
            <a:r>
              <a:rPr lang="cs-CZ" sz="1400" dirty="0"/>
              <a:t> &amp; </a:t>
            </a:r>
            <a:r>
              <a:rPr lang="cs-CZ" sz="1400" dirty="0" err="1"/>
              <a:t>Machado</a:t>
            </a:r>
            <a:r>
              <a:rPr lang="cs-CZ" sz="1400" dirty="0"/>
              <a:t>, </a:t>
            </a:r>
            <a:r>
              <a:rPr lang="cs-CZ" sz="1400" dirty="0" err="1"/>
              <a:t>Inês</a:t>
            </a:r>
            <a:r>
              <a:rPr lang="cs-CZ" sz="1400" dirty="0"/>
              <a:t> &amp; </a:t>
            </a:r>
            <a:r>
              <a:rPr lang="cs-CZ" sz="1400" dirty="0" err="1"/>
              <a:t>Frisken</a:t>
            </a:r>
            <a:r>
              <a:rPr lang="cs-CZ" sz="1400" dirty="0"/>
              <a:t>, Sarah &amp; </a:t>
            </a:r>
            <a:r>
              <a:rPr lang="cs-CZ" sz="1400" dirty="0" err="1"/>
              <a:t>Zhang</a:t>
            </a:r>
            <a:r>
              <a:rPr lang="cs-CZ" sz="1400" dirty="0"/>
              <a:t>, </a:t>
            </a:r>
            <a:r>
              <a:rPr lang="cs-CZ" sz="1400" dirty="0" err="1"/>
              <a:t>Miaomiao</a:t>
            </a:r>
            <a:r>
              <a:rPr lang="cs-CZ" sz="1400" dirty="0"/>
              <a:t> &amp; </a:t>
            </a:r>
            <a:r>
              <a:rPr lang="cs-CZ" sz="1400" dirty="0" err="1"/>
              <a:t>Preiswerk</a:t>
            </a:r>
            <a:r>
              <a:rPr lang="cs-CZ" sz="1400" dirty="0"/>
              <a:t>, Frank &amp; </a:t>
            </a:r>
            <a:r>
              <a:rPr lang="cs-CZ" sz="1400" dirty="0" err="1"/>
              <a:t>Sedghi</a:t>
            </a:r>
            <a:r>
              <a:rPr lang="cs-CZ" sz="1400" dirty="0"/>
              <a:t>, </a:t>
            </a:r>
            <a:r>
              <a:rPr lang="cs-CZ" sz="1400" dirty="0" err="1"/>
              <a:t>Alireza</a:t>
            </a:r>
            <a:r>
              <a:rPr lang="cs-CZ" sz="1400" dirty="0"/>
              <a:t> &amp; Ding, </a:t>
            </a:r>
            <a:r>
              <a:rPr lang="cs-CZ" sz="1400" dirty="0" err="1"/>
              <a:t>Hongyi</a:t>
            </a:r>
            <a:r>
              <a:rPr lang="cs-CZ" sz="1400" dirty="0"/>
              <a:t> &amp; </a:t>
            </a:r>
            <a:r>
              <a:rPr lang="cs-CZ" sz="1400" dirty="0" err="1"/>
              <a:t>Pieper</a:t>
            </a:r>
            <a:r>
              <a:rPr lang="cs-CZ" sz="1400" dirty="0"/>
              <a:t>, Steve &amp; </a:t>
            </a:r>
            <a:r>
              <a:rPr lang="cs-CZ" sz="1400" dirty="0" err="1"/>
              <a:t>Golland</a:t>
            </a:r>
            <a:r>
              <a:rPr lang="cs-CZ" sz="1400" dirty="0"/>
              <a:t>, Polina &amp; </a:t>
            </a:r>
            <a:r>
              <a:rPr lang="cs-CZ" sz="1400" dirty="0" err="1"/>
              <a:t>Golby</a:t>
            </a:r>
            <a:r>
              <a:rPr lang="cs-CZ" sz="1400" dirty="0"/>
              <a:t>, Alexandra &amp; </a:t>
            </a:r>
            <a:r>
              <a:rPr lang="cs-CZ" sz="1400" dirty="0" err="1"/>
              <a:t>Sugiyama</a:t>
            </a:r>
            <a:r>
              <a:rPr lang="cs-CZ" sz="1400" dirty="0"/>
              <a:t>, </a:t>
            </a:r>
            <a:r>
              <a:rPr lang="cs-CZ" sz="1400" dirty="0" err="1"/>
              <a:t>Masashi</a:t>
            </a:r>
            <a:r>
              <a:rPr lang="cs-CZ" sz="1400" dirty="0"/>
              <a:t> &amp; </a:t>
            </a:r>
            <a:r>
              <a:rPr lang="cs-CZ" sz="1400" dirty="0" err="1"/>
              <a:t>Wells</a:t>
            </a:r>
            <a:r>
              <a:rPr lang="cs-CZ" sz="1400" dirty="0"/>
              <a:t>, III. (2018). A </a:t>
            </a:r>
            <a:r>
              <a:rPr lang="cs-CZ" sz="1400" dirty="0" err="1"/>
              <a:t>Feature-Driven</a:t>
            </a:r>
            <a:r>
              <a:rPr lang="cs-CZ" sz="1400" dirty="0"/>
              <a:t> </a:t>
            </a:r>
            <a:r>
              <a:rPr lang="cs-CZ" sz="1400" dirty="0" err="1"/>
              <a:t>Active</a:t>
            </a:r>
            <a:r>
              <a:rPr lang="cs-CZ" sz="1400" dirty="0"/>
              <a:t> Framework </a:t>
            </a:r>
            <a:r>
              <a:rPr lang="cs-CZ" sz="1400" dirty="0" err="1"/>
              <a:t>for</a:t>
            </a:r>
            <a:r>
              <a:rPr lang="cs-CZ" sz="1400" dirty="0"/>
              <a:t> </a:t>
            </a:r>
            <a:r>
              <a:rPr lang="cs-CZ" sz="1400" dirty="0" err="1"/>
              <a:t>Ultrasound-Based</a:t>
            </a:r>
            <a:r>
              <a:rPr lang="cs-CZ" sz="1400" dirty="0"/>
              <a:t> Brain Shift </a:t>
            </a:r>
            <a:r>
              <a:rPr lang="cs-CZ" sz="1400" dirty="0" err="1"/>
              <a:t>Compensation</a:t>
            </a:r>
            <a:r>
              <a:rPr lang="cs-CZ" sz="1400" dirty="0"/>
              <a:t>. </a:t>
            </a:r>
          </a:p>
        </p:txBody>
      </p:sp>
    </p:spTree>
    <p:extLst>
      <p:ext uri="{BB962C8B-B14F-4D97-AF65-F5344CB8AC3E}">
        <p14:creationId xmlns:p14="http://schemas.microsoft.com/office/powerpoint/2010/main" val="24190074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E1976A85-789A-AE17-ED38-469884CABD3A}"/>
              </a:ext>
            </a:extLst>
          </p:cNvPr>
          <p:cNvSpPr>
            <a:spLocks noGrp="1"/>
          </p:cNvSpPr>
          <p:nvPr>
            <p:ph type="title"/>
          </p:nvPr>
        </p:nvSpPr>
        <p:spPr/>
        <p:txBody>
          <a:bodyPr/>
          <a:lstStyle/>
          <a:p>
            <a:r>
              <a:rPr lang="cs-CZ" dirty="0"/>
              <a:t>Teoretický </a:t>
            </a:r>
            <a:r>
              <a:rPr lang="cs-CZ" dirty="0" err="1"/>
              <a:t>variogram</a:t>
            </a:r>
            <a:endParaRPr lang="cs-CZ" dirty="0"/>
          </a:p>
        </p:txBody>
      </p:sp>
      <p:sp>
        <p:nvSpPr>
          <p:cNvPr id="3" name="Zástupný obsah 2">
            <a:extLst>
              <a:ext uri="{FF2B5EF4-FFF2-40B4-BE49-F238E27FC236}">
                <a16:creationId xmlns:a16="http://schemas.microsoft.com/office/drawing/2014/main" id="{C43BE2CD-4C48-194E-599E-D347C8C56EE6}"/>
              </a:ext>
            </a:extLst>
          </p:cNvPr>
          <p:cNvSpPr>
            <a:spLocks noGrp="1"/>
          </p:cNvSpPr>
          <p:nvPr>
            <p:ph idx="1"/>
          </p:nvPr>
        </p:nvSpPr>
        <p:spPr/>
        <p:txBody>
          <a:bodyPr>
            <a:normAutofit/>
          </a:bodyPr>
          <a:lstStyle/>
          <a:p>
            <a:pPr marL="342900" indent="-342900">
              <a:buFont typeface="Arial" panose="020B0604020202020204" pitchFamily="34" charset="0"/>
              <a:buChar char="•"/>
            </a:pPr>
            <a:r>
              <a:rPr lang="cs-CZ" sz="2400" dirty="0"/>
              <a:t>Teoretický </a:t>
            </a:r>
            <a:r>
              <a:rPr lang="cs-CZ" sz="2400" dirty="0" err="1"/>
              <a:t>variogram</a:t>
            </a:r>
            <a:r>
              <a:rPr lang="cs-CZ" sz="2400" dirty="0"/>
              <a:t> je matematický model, který se používá k popisu prostorové korelace a variability prostorové proměnné v </a:t>
            </a:r>
            <a:r>
              <a:rPr lang="cs-CZ" sz="2400" dirty="0" err="1"/>
              <a:t>geostatistice</a:t>
            </a:r>
            <a:r>
              <a:rPr lang="cs-CZ" sz="2400" dirty="0"/>
              <a:t>. Je to model, který představuje teoretickou podobu </a:t>
            </a:r>
            <a:r>
              <a:rPr lang="cs-CZ" sz="2400" dirty="0" err="1"/>
              <a:t>semivariogramu</a:t>
            </a:r>
            <a:r>
              <a:rPr lang="cs-CZ" sz="2400" dirty="0"/>
              <a:t> na základě předpokládaného prostorového chování proměnné.</a:t>
            </a:r>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endParaRPr lang="cs-CZ" sz="2400" dirty="0"/>
          </a:p>
        </p:txBody>
      </p:sp>
    </p:spTree>
    <p:extLst>
      <p:ext uri="{BB962C8B-B14F-4D97-AF65-F5344CB8AC3E}">
        <p14:creationId xmlns:p14="http://schemas.microsoft.com/office/powerpoint/2010/main" val="38125568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E1976A85-789A-AE17-ED38-469884CABD3A}"/>
              </a:ext>
            </a:extLst>
          </p:cNvPr>
          <p:cNvSpPr>
            <a:spLocks noGrp="1"/>
          </p:cNvSpPr>
          <p:nvPr>
            <p:ph type="title"/>
          </p:nvPr>
        </p:nvSpPr>
        <p:spPr>
          <a:xfrm>
            <a:off x="200179" y="369887"/>
            <a:ext cx="11807825" cy="719138"/>
          </a:xfrm>
        </p:spPr>
        <p:txBody>
          <a:bodyPr/>
          <a:lstStyle/>
          <a:p>
            <a:r>
              <a:rPr lang="cs-CZ" dirty="0"/>
              <a:t>Teoretický </a:t>
            </a:r>
            <a:r>
              <a:rPr lang="cs-CZ" dirty="0" err="1"/>
              <a:t>variogram</a:t>
            </a:r>
            <a:endParaRPr lang="cs-CZ" dirty="0"/>
          </a:p>
        </p:txBody>
      </p:sp>
      <p:pic>
        <p:nvPicPr>
          <p:cNvPr id="6146" name="Picture 2">
            <a:extLst>
              <a:ext uri="{FF2B5EF4-FFF2-40B4-BE49-F238E27FC236}">
                <a16:creationId xmlns:a16="http://schemas.microsoft.com/office/drawing/2014/main" id="{940BCDB2-82ED-524A-3760-4D066F16E3A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2984" y="1089025"/>
            <a:ext cx="6096000" cy="5686425"/>
          </a:xfrm>
          <a:prstGeom prst="rect">
            <a:avLst/>
          </a:prstGeom>
          <a:noFill/>
          <a:extLst>
            <a:ext uri="{909E8E84-426E-40DD-AFC4-6F175D3DCCD1}">
              <a14:hiddenFill xmlns:a14="http://schemas.microsoft.com/office/drawing/2010/main">
                <a:solidFill>
                  <a:srgbClr val="FFFFFF"/>
                </a:solidFill>
              </a14:hiddenFill>
            </a:ext>
          </a:extLst>
        </p:spPr>
      </p:pic>
      <p:sp>
        <p:nvSpPr>
          <p:cNvPr id="6" name="TextovéPole 5">
            <a:extLst>
              <a:ext uri="{FF2B5EF4-FFF2-40B4-BE49-F238E27FC236}">
                <a16:creationId xmlns:a16="http://schemas.microsoft.com/office/drawing/2014/main" id="{7710A640-F350-0134-CFBB-AC4CD4F2C3A0}"/>
              </a:ext>
            </a:extLst>
          </p:cNvPr>
          <p:cNvSpPr txBox="1"/>
          <p:nvPr/>
        </p:nvSpPr>
        <p:spPr>
          <a:xfrm>
            <a:off x="6916335" y="3080068"/>
            <a:ext cx="5091669" cy="738664"/>
          </a:xfrm>
          <a:prstGeom prst="rect">
            <a:avLst/>
          </a:prstGeom>
          <a:noFill/>
        </p:spPr>
        <p:txBody>
          <a:bodyPr wrap="square" rtlCol="0">
            <a:spAutoFit/>
          </a:bodyPr>
          <a:lstStyle/>
          <a:p>
            <a:pPr algn="l"/>
            <a:r>
              <a:rPr lang="cs-CZ" sz="1400" dirty="0" err="1"/>
              <a:t>Barca</a:t>
            </a:r>
            <a:r>
              <a:rPr lang="cs-CZ" sz="1400" dirty="0"/>
              <a:t>, Emanuele &amp; Bruno, Delia &amp; </a:t>
            </a:r>
            <a:r>
              <a:rPr lang="cs-CZ" sz="1400" dirty="0" err="1"/>
              <a:t>Lay-Ekuakille</a:t>
            </a:r>
            <a:r>
              <a:rPr lang="cs-CZ" sz="1400" dirty="0"/>
              <a:t>, </a:t>
            </a:r>
            <a:r>
              <a:rPr lang="cs-CZ" sz="1400" dirty="0" err="1"/>
              <a:t>Aimé</a:t>
            </a:r>
            <a:r>
              <a:rPr lang="cs-CZ" sz="1400" dirty="0"/>
              <a:t> &amp; Maggi, Sabino &amp; </a:t>
            </a:r>
            <a:r>
              <a:rPr lang="cs-CZ" sz="1400" dirty="0" err="1"/>
              <a:t>Passarella</a:t>
            </a:r>
            <a:r>
              <a:rPr lang="cs-CZ" sz="1400" dirty="0"/>
              <a:t>, Giuseppe. (2016). </a:t>
            </a:r>
            <a:r>
              <a:rPr lang="cs-CZ" sz="1400" dirty="0" err="1"/>
              <a:t>Heuristic</a:t>
            </a:r>
            <a:r>
              <a:rPr lang="cs-CZ" sz="1400" dirty="0"/>
              <a:t> </a:t>
            </a:r>
            <a:r>
              <a:rPr lang="cs-CZ" sz="1400" dirty="0" err="1"/>
              <a:t>Rules</a:t>
            </a:r>
            <a:r>
              <a:rPr lang="cs-CZ" sz="1400" dirty="0"/>
              <a:t> </a:t>
            </a:r>
            <a:r>
              <a:rPr lang="cs-CZ" sz="1400" dirty="0" err="1"/>
              <a:t>for</a:t>
            </a:r>
            <a:r>
              <a:rPr lang="cs-CZ" sz="1400" dirty="0"/>
              <a:t> a </a:t>
            </a:r>
            <a:r>
              <a:rPr lang="cs-CZ" sz="1400" dirty="0" err="1"/>
              <a:t>Reliable</a:t>
            </a:r>
            <a:r>
              <a:rPr lang="cs-CZ" sz="1400" dirty="0"/>
              <a:t> </a:t>
            </a:r>
            <a:r>
              <a:rPr lang="cs-CZ" sz="1400" dirty="0" err="1"/>
              <a:t>Variogram</a:t>
            </a:r>
            <a:r>
              <a:rPr lang="cs-CZ" sz="1400" dirty="0"/>
              <a:t> </a:t>
            </a:r>
            <a:r>
              <a:rPr lang="cs-CZ" sz="1400" dirty="0" err="1"/>
              <a:t>Parameter</a:t>
            </a:r>
            <a:r>
              <a:rPr lang="cs-CZ" sz="1400" dirty="0"/>
              <a:t> </a:t>
            </a:r>
            <a:r>
              <a:rPr lang="cs-CZ" sz="1400" dirty="0" err="1"/>
              <a:t>Tuning</a:t>
            </a:r>
            <a:r>
              <a:rPr lang="cs-CZ" sz="1400" dirty="0"/>
              <a:t>. </a:t>
            </a:r>
          </a:p>
        </p:txBody>
      </p:sp>
    </p:spTree>
    <p:extLst>
      <p:ext uri="{BB962C8B-B14F-4D97-AF65-F5344CB8AC3E}">
        <p14:creationId xmlns:p14="http://schemas.microsoft.com/office/powerpoint/2010/main" val="3543200671"/>
      </p:ext>
    </p:extLst>
  </p:cSld>
  <p:clrMapOvr>
    <a:masterClrMapping/>
  </p:clrMapOvr>
</p:sld>
</file>

<file path=ppt/theme/theme1.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S" id="{9D2C78AB-A455-E741-85CA-C11055A2E6DB}" vid="{95D3B5E3-3CBF-A545-94D4-D2BA6EC21C90}"/>
    </a:ext>
  </a:extLst>
</a:theme>
</file>

<file path=ppt/theme/theme2.xml><?xml version="1.0" encoding="utf-8"?>
<a:theme xmlns:a="http://schemas.openxmlformats.org/drawingml/2006/main" name="Motiv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Motiv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kument" ma:contentTypeID="0x0101005508FBAA05F3674495BFBA8471B768A4" ma:contentTypeVersion="7" ma:contentTypeDescription="Vytvoří nový dokument" ma:contentTypeScope="" ma:versionID="13a971e9edbfde8d057c81166e21e392">
  <xsd:schema xmlns:xsd="http://www.w3.org/2001/XMLSchema" xmlns:xs="http://www.w3.org/2001/XMLSchema" xmlns:p="http://schemas.microsoft.com/office/2006/metadata/properties" xmlns:ns2="56709458-fa06-4716-8646-b4bd4b0c5641" xmlns:ns3="c08bf69d-7a6f-4f42-9f2c-6f19ccd53b82" targetNamespace="http://schemas.microsoft.com/office/2006/metadata/properties" ma:root="true" ma:fieldsID="94c497f59ba1ed3c5b0eee07e6611493" ns2:_="" ns3:_="">
    <xsd:import namespace="56709458-fa06-4716-8646-b4bd4b0c5641"/>
    <xsd:import namespace="c08bf69d-7a6f-4f42-9f2c-6f19ccd53b82"/>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LengthInSecond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6709458-fa06-4716-8646-b4bd4b0c564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c08bf69d-7a6f-4f42-9f2c-6f19ccd53b82" elementFormDefault="qualified">
    <xsd:import namespace="http://schemas.microsoft.com/office/2006/documentManagement/types"/>
    <xsd:import namespace="http://schemas.microsoft.com/office/infopath/2007/PartnerControls"/>
    <xsd:element name="SharedWithUsers" ma:index="13" nillable="true" ma:displayName="Sdílí se s"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dílené s podrobnostmi"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 obsahu"/>
        <xsd:element ref="dc:title" minOccurs="0" maxOccurs="1" ma:index="4" ma:displayName="Nadpis"/>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E55F49F-0BF0-4729-9916-60906D52C285}">
  <ds:schemaRefs>
    <ds:schemaRef ds:uri="http://schemas.microsoft.com/sharepoint/v3/contenttype/forms"/>
  </ds:schemaRefs>
</ds:datastoreItem>
</file>

<file path=customXml/itemProps2.xml><?xml version="1.0" encoding="utf-8"?>
<ds:datastoreItem xmlns:ds="http://schemas.openxmlformats.org/officeDocument/2006/customXml" ds:itemID="{6B46D367-FCBD-48AF-9D2A-C675897C95AB}">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B0741F7C-C704-42AE-868A-5FB35F9E856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6709458-fa06-4716-8646-b4bd4b0c5641"/>
    <ds:schemaRef ds:uri="c08bf69d-7a6f-4f42-9f2c-6f19ccd53b8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1_Custom Design</Template>
  <TotalTime>2772</TotalTime>
  <Words>2520</Words>
  <Application>Microsoft Office PowerPoint</Application>
  <PresentationFormat>Širokoúhlá obrazovka</PresentationFormat>
  <Paragraphs>210</Paragraphs>
  <Slides>36</Slides>
  <Notes>1</Notes>
  <HiddenSlides>0</HiddenSlides>
  <MMClips>0</MMClips>
  <ScaleCrop>false</ScaleCrop>
  <HeadingPairs>
    <vt:vector size="6" baseType="variant">
      <vt:variant>
        <vt:lpstr>Použitá písma</vt:lpstr>
      </vt:variant>
      <vt:variant>
        <vt:i4>5</vt:i4>
      </vt:variant>
      <vt:variant>
        <vt:lpstr>Motiv</vt:lpstr>
      </vt:variant>
      <vt:variant>
        <vt:i4>1</vt:i4>
      </vt:variant>
      <vt:variant>
        <vt:lpstr>Nadpisy snímků</vt:lpstr>
      </vt:variant>
      <vt:variant>
        <vt:i4>36</vt:i4>
      </vt:variant>
    </vt:vector>
  </HeadingPairs>
  <TitlesOfParts>
    <vt:vector size="42" baseType="lpstr">
      <vt:lpstr>-apple-system</vt:lpstr>
      <vt:lpstr>Arial</vt:lpstr>
      <vt:lpstr>Arial</vt:lpstr>
      <vt:lpstr>Calibri</vt:lpstr>
      <vt:lpstr>helvetica neue</vt:lpstr>
      <vt:lpstr>1_Custom Design</vt:lpstr>
      <vt:lpstr>Prezentace aplikace PowerPoint</vt:lpstr>
      <vt:lpstr>Semivariance</vt:lpstr>
      <vt:lpstr>Semivariance</vt:lpstr>
      <vt:lpstr>Semivariační mrak</vt:lpstr>
      <vt:lpstr>Semivariační mrak</vt:lpstr>
      <vt:lpstr>Empirický variogram</vt:lpstr>
      <vt:lpstr>Sestavení empirického variogramu</vt:lpstr>
      <vt:lpstr>Teoretický variogram</vt:lpstr>
      <vt:lpstr>Teoretický variogram</vt:lpstr>
      <vt:lpstr>Parametry variogramu</vt:lpstr>
      <vt:lpstr>Izotropie</vt:lpstr>
      <vt:lpstr>Izotropie</vt:lpstr>
      <vt:lpstr>Anizotropie</vt:lpstr>
      <vt:lpstr>Anizotropie</vt:lpstr>
      <vt:lpstr>Prezentace aplikace PowerPoint</vt:lpstr>
      <vt:lpstr>Prezentace aplikace PowerPoint</vt:lpstr>
      <vt:lpstr>Kovariance</vt:lpstr>
      <vt:lpstr>Kovariance</vt:lpstr>
      <vt:lpstr>Kovariance a semivariogram</vt:lpstr>
      <vt:lpstr>Kovariance a semivariogram</vt:lpstr>
      <vt:lpstr>Kovariance a semivariogram</vt:lpstr>
      <vt:lpstr>Kovariance a semivariogram</vt:lpstr>
      <vt:lpstr>Prezentace aplikace PowerPoint</vt:lpstr>
      <vt:lpstr>Variogram</vt:lpstr>
      <vt:lpstr>Modely variogramu</vt:lpstr>
      <vt:lpstr>Lineární variogram</vt:lpstr>
      <vt:lpstr>Lineární variogram</vt:lpstr>
      <vt:lpstr>Sférický variogram</vt:lpstr>
      <vt:lpstr>Sférický variogram</vt:lpstr>
      <vt:lpstr>Sférický variogram</vt:lpstr>
      <vt:lpstr>Gaussovský variogram</vt:lpstr>
      <vt:lpstr>Gaussovský variogram</vt:lpstr>
      <vt:lpstr>Exponenciální variogram</vt:lpstr>
      <vt:lpstr>Exponenciální variogram</vt:lpstr>
      <vt:lpstr>Zdroje literatury</vt:lpstr>
      <vt:lpstr>Prezentace aplikace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Prezentace aplikace PowerPoint</dc:title>
  <dc:creator>Ziovsky Argir</dc:creator>
  <cp:lastModifiedBy>Orlikova Lucie</cp:lastModifiedBy>
  <cp:revision>128</cp:revision>
  <dcterms:created xsi:type="dcterms:W3CDTF">2019-09-01T08:00:02Z</dcterms:created>
  <dcterms:modified xsi:type="dcterms:W3CDTF">2024-03-26T08:28:44Z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0x0101005508FBAA05F3674495BFBA8471B768A4</vt:lpwstr>
  </property>
</Properties>
</file>